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8" r:id="rId3"/>
    <p:sldId id="259" r:id="rId4"/>
    <p:sldId id="290" r:id="rId5"/>
    <p:sldId id="289" r:id="rId6"/>
    <p:sldId id="293" r:id="rId7"/>
    <p:sldId id="291" r:id="rId8"/>
    <p:sldId id="298" r:id="rId9"/>
    <p:sldId id="299" r:id="rId10"/>
    <p:sldId id="305" r:id="rId11"/>
    <p:sldId id="300" r:id="rId12"/>
    <p:sldId id="301" r:id="rId13"/>
    <p:sldId id="302" r:id="rId14"/>
    <p:sldId id="303" r:id="rId15"/>
    <p:sldId id="260" r:id="rId16"/>
    <p:sldId id="276" r:id="rId17"/>
    <p:sldId id="277" r:id="rId18"/>
    <p:sldId id="278" r:id="rId19"/>
    <p:sldId id="261" r:id="rId20"/>
    <p:sldId id="262" r:id="rId21"/>
    <p:sldId id="263" r:id="rId22"/>
    <p:sldId id="264" r:id="rId23"/>
    <p:sldId id="279" r:id="rId24"/>
    <p:sldId id="266" r:id="rId25"/>
    <p:sldId id="296" r:id="rId26"/>
    <p:sldId id="265" r:id="rId27"/>
    <p:sldId id="297" r:id="rId28"/>
    <p:sldId id="267" r:id="rId29"/>
    <p:sldId id="268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30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098-97EF-443B-9862-B633785BE688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95C-B836-45A8-8EFC-1FA73C99B5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73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098-97EF-443B-9862-B633785BE688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95C-B836-45A8-8EFC-1FA73C99B5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09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098-97EF-443B-9862-B633785BE688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95C-B836-45A8-8EFC-1FA73C99B5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856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098-97EF-443B-9862-B633785BE688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95C-B836-45A8-8EFC-1FA73C99B5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30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098-97EF-443B-9862-B633785BE688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95C-B836-45A8-8EFC-1FA73C99B5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01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098-97EF-443B-9862-B633785BE688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95C-B836-45A8-8EFC-1FA73C99B5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587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098-97EF-443B-9862-B633785BE688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95C-B836-45A8-8EFC-1FA73C99B5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6502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098-97EF-443B-9862-B633785BE688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95C-B836-45A8-8EFC-1FA73C99B5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8071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098-97EF-443B-9862-B633785BE688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95C-B836-45A8-8EFC-1FA73C99B5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42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098-97EF-443B-9862-B633785BE688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95C-B836-45A8-8EFC-1FA73C99B5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675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098-97EF-443B-9862-B633785BE688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F095C-B836-45A8-8EFC-1FA73C99B5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730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E098-97EF-443B-9862-B633785BE688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F095C-B836-45A8-8EFC-1FA73C99B5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395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Techno-Fundamental Analysis</a:t>
            </a:r>
            <a:endParaRPr lang="e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Important for us to Understand What is Technical Analysis and What is Fundamental Analysis separately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Marriage of both the styles of </a:t>
            </a:r>
            <a:r>
              <a:rPr lang="en-US" dirty="0" err="1" smtClean="0">
                <a:solidFill>
                  <a:schemeClr val="tx1"/>
                </a:solidFill>
              </a:rPr>
              <a:t>analysing</a:t>
            </a:r>
            <a:r>
              <a:rPr lang="en-US" dirty="0" smtClean="0">
                <a:solidFill>
                  <a:schemeClr val="tx1"/>
                </a:solidFill>
              </a:rPr>
              <a:t> stock prices could be quite effective</a:t>
            </a:r>
            <a:endParaRPr lang="en-I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6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9102" y="4761380"/>
            <a:ext cx="864399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Stock prices are a slave to earnings, but in the long run</a:t>
            </a:r>
            <a:r>
              <a:rPr lang="en-IN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IN" sz="2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17162" y="1470793"/>
            <a:ext cx="1543817" cy="5402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EPS</a:t>
            </a:r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6982652" y="1470793"/>
            <a:ext cx="1585700" cy="6738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P/E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102983" y="1346062"/>
            <a:ext cx="118058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CMP</a:t>
            </a:r>
          </a:p>
          <a:p>
            <a:pPr algn="ctr"/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35015" y="2387392"/>
            <a:ext cx="69400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                              20                              500                                 25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T + 1                        24                              501                                 21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T + 2                        29                              493                                 17</a:t>
            </a:r>
          </a:p>
          <a:p>
            <a:endParaRPr lang="en-US" dirty="0" smtClean="0">
              <a:solidFill>
                <a:schemeClr val="bg2"/>
              </a:solidFill>
            </a:endParaRPr>
          </a:p>
          <a:p>
            <a:r>
              <a:rPr lang="en-US" dirty="0" smtClean="0">
                <a:solidFill>
                  <a:schemeClr val="bg2"/>
                </a:solidFill>
              </a:rPr>
              <a:t>T + 3                        35                              490                                 14</a:t>
            </a:r>
            <a:endParaRPr lang="en-IN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33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75697" y="4999709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Thinking independent of the market view pays!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567608" y="1968095"/>
            <a:ext cx="1440160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Good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75920" y="1996228"/>
            <a:ext cx="12961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Good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5114" y="1331133"/>
            <a:ext cx="21426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If you think a Co is..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7402" y="1349829"/>
            <a:ext cx="228671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Market view on it is..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567608" y="2784980"/>
            <a:ext cx="1440160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Good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567608" y="3587799"/>
            <a:ext cx="1440160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Bad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67608" y="4348415"/>
            <a:ext cx="1440160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375920" y="2813116"/>
            <a:ext cx="12961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75920" y="3587795"/>
            <a:ext cx="12961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Good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75920" y="4348409"/>
            <a:ext cx="12961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Bad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11824" y="1979920"/>
            <a:ext cx="36004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11824" y="2799860"/>
            <a:ext cx="36004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1824" y="3571591"/>
            <a:ext cx="36004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11824" y="4367206"/>
            <a:ext cx="36004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/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36160" y="2080636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36160" y="2897517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36160" y="3631671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36160" y="434841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sp>
        <p:nvSpPr>
          <p:cNvPr id="22" name="Oval 21"/>
          <p:cNvSpPr/>
          <p:nvPr/>
        </p:nvSpPr>
        <p:spPr>
          <a:xfrm>
            <a:off x="8040216" y="1938213"/>
            <a:ext cx="1440160" cy="5920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Ignore</a:t>
            </a:r>
          </a:p>
        </p:txBody>
      </p:sp>
      <p:sp>
        <p:nvSpPr>
          <p:cNvPr id="23" name="Oval 22"/>
          <p:cNvSpPr/>
          <p:nvPr/>
        </p:nvSpPr>
        <p:spPr>
          <a:xfrm>
            <a:off x="8040216" y="2755174"/>
            <a:ext cx="1440160" cy="59203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Buy</a:t>
            </a:r>
          </a:p>
        </p:txBody>
      </p:sp>
      <p:sp>
        <p:nvSpPr>
          <p:cNvPr id="24" name="Oval 23"/>
          <p:cNvSpPr/>
          <p:nvPr/>
        </p:nvSpPr>
        <p:spPr>
          <a:xfrm>
            <a:off x="8040216" y="3485751"/>
            <a:ext cx="1440160" cy="59203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Sell</a:t>
            </a:r>
          </a:p>
        </p:txBody>
      </p:sp>
      <p:sp>
        <p:nvSpPr>
          <p:cNvPr id="25" name="Oval 24"/>
          <p:cNvSpPr/>
          <p:nvPr/>
        </p:nvSpPr>
        <p:spPr>
          <a:xfrm>
            <a:off x="8112224" y="4248269"/>
            <a:ext cx="1440160" cy="59203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Ignore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207439" y="-267292"/>
            <a:ext cx="5767752" cy="167405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lvl="1" algn="ctr"/>
            <a:r>
              <a:rPr lang="en-IN" dirty="0" smtClean="0">
                <a:solidFill>
                  <a:schemeClr val="bg1"/>
                </a:solidFill>
              </a:rPr>
              <a:t>Company Fundamentals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5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7006" y="1558396"/>
            <a:ext cx="864399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Instead of focusing on </a:t>
            </a:r>
          </a:p>
          <a:p>
            <a:pPr algn="ctr">
              <a:lnSpc>
                <a:spcPct val="150000"/>
              </a:lnSpc>
            </a:pP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TO ANALYSE A STOCK</a:t>
            </a:r>
          </a:p>
          <a:p>
            <a:pPr algn="ctr">
              <a:lnSpc>
                <a:spcPct val="150000"/>
              </a:lnSpc>
            </a:pPr>
            <a:endParaRPr lang="en-US" sz="28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It is important to focus on</a:t>
            </a:r>
          </a:p>
          <a:p>
            <a:pPr algn="ctr">
              <a:lnSpc>
                <a:spcPct val="150000"/>
              </a:lnSpc>
            </a:pP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WHICH STOCK TO ANALYSE!</a:t>
            </a:r>
            <a:endParaRPr lang="en-IN" sz="36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7439" y="-84409"/>
            <a:ext cx="5767752" cy="167405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lvl="1" algn="ctr"/>
            <a:r>
              <a:rPr lang="en-IN" dirty="0" smtClean="0">
                <a:solidFill>
                  <a:schemeClr val="bg1"/>
                </a:solidFill>
              </a:rPr>
              <a:t>Company Fundamentals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5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20" y="1874502"/>
            <a:ext cx="864399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Instead of focusing on </a:t>
            </a:r>
          </a:p>
          <a:p>
            <a:pPr algn="ctr">
              <a:lnSpc>
                <a:spcPct val="150000"/>
              </a:lnSpc>
            </a:pP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TO BUY</a:t>
            </a:r>
          </a:p>
          <a:p>
            <a:pPr algn="ctr">
              <a:lnSpc>
                <a:spcPct val="150000"/>
              </a:lnSpc>
            </a:pPr>
            <a:endParaRPr lang="en-US" sz="28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It is important to focus on</a:t>
            </a:r>
          </a:p>
          <a:p>
            <a:pPr algn="ctr">
              <a:lnSpc>
                <a:spcPct val="150000"/>
              </a:lnSpc>
            </a:pP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MUCH TO BUY</a:t>
            </a:r>
            <a:endParaRPr lang="en-IN" sz="36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7439" y="-84409"/>
            <a:ext cx="5767752" cy="167405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lvl="1" algn="ctr"/>
            <a:r>
              <a:rPr lang="en-IN" dirty="0" smtClean="0">
                <a:solidFill>
                  <a:schemeClr val="bg1"/>
                </a:solidFill>
              </a:rPr>
              <a:t>Company Fundamentals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3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9720" y="2141792"/>
            <a:ext cx="864399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Instead of focusing on </a:t>
            </a:r>
          </a:p>
          <a:p>
            <a:pPr algn="ctr">
              <a:lnSpc>
                <a:spcPct val="150000"/>
              </a:lnSpc>
            </a:pP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TO INVEST</a:t>
            </a:r>
          </a:p>
          <a:p>
            <a:pPr algn="ctr">
              <a:lnSpc>
                <a:spcPct val="150000"/>
              </a:lnSpc>
            </a:pPr>
            <a:endParaRPr lang="en-US" sz="28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It is important to focus on</a:t>
            </a:r>
          </a:p>
          <a:p>
            <a:pPr algn="ctr">
              <a:lnSpc>
                <a:spcPct val="150000"/>
              </a:lnSpc>
            </a:pPr>
            <a:r>
              <a:rPr lang="en-US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 LONG TO BE INVESTED</a:t>
            </a:r>
            <a:endParaRPr lang="en-IN" sz="36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7439" y="-84409"/>
            <a:ext cx="5767752" cy="167405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lvl="1" algn="ctr"/>
            <a:r>
              <a:rPr lang="en-IN" dirty="0" smtClean="0">
                <a:solidFill>
                  <a:schemeClr val="bg1"/>
                </a:solidFill>
              </a:rPr>
              <a:t>Company Fundamentals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Company Fundamentals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Key metrics &amp; Why these are key?</a:t>
            </a:r>
            <a:endParaRPr lang="en-IN" i="1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What are the delta – creating metrics?</a:t>
            </a:r>
            <a:endParaRPr lang="en-IN" i="1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9809" y="5753684"/>
            <a:ext cx="8004519" cy="1019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IN" b="1" dirty="0" smtClean="0">
                <a:solidFill>
                  <a:srgbClr val="FF0000"/>
                </a:solidFill>
              </a:rPr>
              <a:t>Action point: </a:t>
            </a:r>
          </a:p>
          <a:p>
            <a:pPr lvl="1" algn="ctr"/>
            <a:r>
              <a:rPr lang="en-IN" b="1" dirty="0" smtClean="0">
                <a:solidFill>
                  <a:srgbClr val="FF0000"/>
                </a:solidFill>
              </a:rPr>
              <a:t>Identify the list of Co-wise metrics and sources where you will track the changes in these metrics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69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09720" y="-24"/>
            <a:ext cx="885828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Simplifying the BUSINESS MODEL!</a:t>
            </a:r>
            <a:endParaRPr lang="en-IN" sz="3200" b="1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8394809" y="2677595"/>
            <a:ext cx="1944216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</a:t>
            </a:r>
          </a:p>
        </p:txBody>
      </p:sp>
      <p:sp>
        <p:nvSpPr>
          <p:cNvPr id="13" name="Oval 12"/>
          <p:cNvSpPr/>
          <p:nvPr/>
        </p:nvSpPr>
        <p:spPr>
          <a:xfrm>
            <a:off x="1551644" y="1988840"/>
            <a:ext cx="1937855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</a:p>
        </p:txBody>
      </p:sp>
      <p:sp>
        <p:nvSpPr>
          <p:cNvPr id="14" name="Oval 13"/>
          <p:cNvSpPr/>
          <p:nvPr/>
        </p:nvSpPr>
        <p:spPr>
          <a:xfrm>
            <a:off x="8165699" y="4147424"/>
            <a:ext cx="1910016" cy="87012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Pitfalls</a:t>
            </a:r>
          </a:p>
        </p:txBody>
      </p:sp>
      <p:sp>
        <p:nvSpPr>
          <p:cNvPr id="15" name="Oval 14"/>
          <p:cNvSpPr/>
          <p:nvPr/>
        </p:nvSpPr>
        <p:spPr>
          <a:xfrm>
            <a:off x="1790936" y="3356497"/>
            <a:ext cx="2016224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</a:p>
        </p:txBody>
      </p:sp>
      <p:sp>
        <p:nvSpPr>
          <p:cNvPr id="24" name="Oval 23"/>
          <p:cNvSpPr/>
          <p:nvPr/>
        </p:nvSpPr>
        <p:spPr>
          <a:xfrm>
            <a:off x="5464696" y="5139408"/>
            <a:ext cx="2016224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Positioning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74097" y="997278"/>
            <a:ext cx="3422103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latin typeface="Arial" pitchFamily="34" charset="0"/>
                <a:cs typeface="Arial" pitchFamily="34" charset="0"/>
              </a:rPr>
              <a:t>The Business </a:t>
            </a:r>
          </a:p>
          <a:p>
            <a:pPr algn="r"/>
            <a:r>
              <a:rPr lang="en-US" sz="1600" b="1" dirty="0">
                <a:latin typeface="Arial" pitchFamily="34" charset="0"/>
                <a:cs typeface="Arial" pitchFamily="34" charset="0"/>
              </a:rPr>
              <a:t>Peapod</a:t>
            </a:r>
            <a:endParaRPr lang="en-IN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384032" y="2420888"/>
            <a:ext cx="252536" cy="576064"/>
            <a:chOff x="4860032" y="1268760"/>
            <a:chExt cx="252536" cy="576064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4860032" y="1268760"/>
              <a:ext cx="2525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60032" y="1556792"/>
              <a:ext cx="2525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60032" y="1844824"/>
              <a:ext cx="25253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096" y="1556792"/>
            <a:ext cx="3422104" cy="2296612"/>
          </a:xfrm>
          <a:prstGeom prst="rect">
            <a:avLst/>
          </a:prstGeom>
        </p:spPr>
      </p:pic>
      <p:sp>
        <p:nvSpPr>
          <p:cNvPr id="31" name="Right Arrow 30"/>
          <p:cNvSpPr/>
          <p:nvPr/>
        </p:nvSpPr>
        <p:spPr>
          <a:xfrm rot="7376006">
            <a:off x="4342794" y="3463464"/>
            <a:ext cx="1510903" cy="41870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926756" y="2996952"/>
            <a:ext cx="1617517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2099017">
            <a:off x="6147570" y="3729311"/>
            <a:ext cx="2165787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 rot="9084934">
            <a:off x="3717092" y="2963450"/>
            <a:ext cx="1456694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0800000">
            <a:off x="3343162" y="2204864"/>
            <a:ext cx="1456694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5400000">
            <a:off x="5085703" y="3935241"/>
            <a:ext cx="1804570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287688" y="4437112"/>
            <a:ext cx="1944216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</a:p>
        </p:txBody>
      </p:sp>
    </p:spTree>
    <p:extLst>
      <p:ext uri="{BB962C8B-B14F-4D97-AF65-F5344CB8AC3E}">
        <p14:creationId xmlns:p14="http://schemas.microsoft.com/office/powerpoint/2010/main" val="165537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 animBg="1"/>
      <p:bldP spid="14" grpId="0" animBg="1"/>
      <p:bldP spid="15" grpId="0" animBg="1"/>
      <p:bldP spid="24" grpId="0" animBg="1"/>
      <p:bldP spid="30" grpId="0" build="p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tx1">
                <a:lumMod val="95000"/>
                <a:lumOff val="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09720" y="-24"/>
            <a:ext cx="885828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Simplifying the BUSINESS MODEL!</a:t>
            </a:r>
            <a:endParaRPr lang="en-IN" sz="3200" b="1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8630" y="908720"/>
            <a:ext cx="5163266" cy="107721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 runs the biz?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many people run the biz?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Wage Cost / Sales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Productivity / Employee</a:t>
            </a:r>
          </a:p>
        </p:txBody>
      </p:sp>
      <p:sp>
        <p:nvSpPr>
          <p:cNvPr id="21" name="Oval 20"/>
          <p:cNvSpPr/>
          <p:nvPr/>
        </p:nvSpPr>
        <p:spPr>
          <a:xfrm>
            <a:off x="1919536" y="980728"/>
            <a:ext cx="1944216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</a:p>
        </p:txBody>
      </p:sp>
      <p:sp>
        <p:nvSpPr>
          <p:cNvPr id="13" name="Oval 12"/>
          <p:cNvSpPr/>
          <p:nvPr/>
        </p:nvSpPr>
        <p:spPr>
          <a:xfrm>
            <a:off x="1919537" y="3068960"/>
            <a:ext cx="1937855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Processes</a:t>
            </a:r>
          </a:p>
        </p:txBody>
      </p:sp>
      <p:sp>
        <p:nvSpPr>
          <p:cNvPr id="14" name="Oval 13"/>
          <p:cNvSpPr/>
          <p:nvPr/>
        </p:nvSpPr>
        <p:spPr>
          <a:xfrm>
            <a:off x="1953736" y="1988841"/>
            <a:ext cx="1910016" cy="870123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</a:p>
        </p:txBody>
      </p:sp>
      <p:sp>
        <p:nvSpPr>
          <p:cNvPr id="15" name="Oval 14"/>
          <p:cNvSpPr/>
          <p:nvPr/>
        </p:nvSpPr>
        <p:spPr>
          <a:xfrm>
            <a:off x="1847528" y="4077072"/>
            <a:ext cx="2016224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Positioning</a:t>
            </a:r>
          </a:p>
        </p:txBody>
      </p:sp>
      <p:sp>
        <p:nvSpPr>
          <p:cNvPr id="24" name="Oval 23"/>
          <p:cNvSpPr/>
          <p:nvPr/>
        </p:nvSpPr>
        <p:spPr>
          <a:xfrm>
            <a:off x="1811145" y="5013176"/>
            <a:ext cx="2016224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Pitfalls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079776" y="1196752"/>
            <a:ext cx="39655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4043264" y="3356992"/>
            <a:ext cx="39655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079776" y="2276872"/>
            <a:ext cx="39655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007768" y="4365104"/>
            <a:ext cx="39655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533134" y="1991742"/>
            <a:ext cx="5163266" cy="107721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is the product/service sold?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Who are the existing buyers? New buyers?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is the product/service priced?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Level of complexity/ Range/ Variants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511824" y="3143871"/>
            <a:ext cx="5616624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these consistent across functions/geographies?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Stakeholder interest/bias captured in processes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Evolving v/s Revolving processes</a:t>
            </a:r>
          </a:p>
        </p:txBody>
      </p:sp>
      <p:sp>
        <p:nvSpPr>
          <p:cNvPr id="57" name="Oval 56"/>
          <p:cNvSpPr/>
          <p:nvPr/>
        </p:nvSpPr>
        <p:spPr>
          <a:xfrm>
            <a:off x="1847528" y="5949280"/>
            <a:ext cx="2016224" cy="86409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Promise</a:t>
            </a:r>
          </a:p>
        </p:txBody>
      </p:sp>
      <p:sp>
        <p:nvSpPr>
          <p:cNvPr id="58" name="Right Arrow 57"/>
          <p:cNvSpPr/>
          <p:nvPr/>
        </p:nvSpPr>
        <p:spPr>
          <a:xfrm>
            <a:off x="4007768" y="5229200"/>
            <a:ext cx="39655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4007768" y="6165304"/>
            <a:ext cx="396552" cy="36004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511824" y="4077073"/>
            <a:ext cx="5616624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How is the </a:t>
            </a:r>
            <a:r>
              <a:rPr lang="en-US" sz="1600" b="1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Co’s</a:t>
            </a: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product different from others?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Pricing Power? 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Substitutes? Elevator Pitch?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511824" y="5013177"/>
            <a:ext cx="5616624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Past setbacks/failures? Chances of repetition?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Impact of Regulatory shifts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Changes in consumer behavior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11824" y="5982380"/>
            <a:ext cx="5616624" cy="584775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Scalability</a:t>
            </a:r>
          </a:p>
          <a:p>
            <a:pPr>
              <a:buFont typeface="Arial" pitchFamily="34" charset="0"/>
              <a:buChar char="•"/>
            </a:pPr>
            <a:r>
              <a:rPr lang="en-US" sz="16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Headroom for growth</a:t>
            </a:r>
          </a:p>
        </p:txBody>
      </p:sp>
    </p:spTree>
    <p:extLst>
      <p:ext uri="{BB962C8B-B14F-4D97-AF65-F5344CB8AC3E}">
        <p14:creationId xmlns:p14="http://schemas.microsoft.com/office/powerpoint/2010/main" val="4461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2" dur="2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2" dur="20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1" dur="2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2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1" grpId="0" animBg="1"/>
      <p:bldP spid="13" grpId="0" animBg="1"/>
      <p:bldP spid="14" grpId="0" animBg="1"/>
      <p:bldP spid="15" grpId="0" animBg="1"/>
      <p:bldP spid="24" grpId="0" animBg="1"/>
      <p:bldP spid="55" grpId="0" build="p" animBg="1"/>
      <p:bldP spid="56" grpId="0" build="p" animBg="1"/>
      <p:bldP spid="57" grpId="0" animBg="1"/>
      <p:bldP spid="60" grpId="0" build="p" animBg="1"/>
      <p:bldP spid="61" grpId="0" build="p" animBg="1"/>
      <p:bldP spid="6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tx1">
                <a:lumMod val="95000"/>
                <a:lumOff val="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809720" y="-24"/>
            <a:ext cx="8858280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Simple Do-able stuff!</a:t>
            </a:r>
            <a:endParaRPr lang="en-IN" sz="3200" b="1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351584" y="836712"/>
            <a:ext cx="7745476" cy="677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Interact with the Co as a Buyer/Customer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Use its product/ visit Exhibitions /Website Sales orientation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351584" y="1694992"/>
            <a:ext cx="7745476" cy="677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Create a Business URL for regular trade inquiries </a:t>
            </a:r>
          </a:p>
          <a:p>
            <a:pPr algn="ctr"/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Esp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 helpful in businesses that are more B2B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351584" y="2535338"/>
            <a:ext cx="7745476" cy="677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Talk to Ex-employees of the Co</a:t>
            </a:r>
          </a:p>
          <a:p>
            <a:pPr algn="ctr"/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Esp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 ones who have left in recent times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351584" y="3327426"/>
            <a:ext cx="7745476" cy="677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Interaction with Industry specialists is a MUST!</a:t>
            </a:r>
          </a:p>
          <a:p>
            <a:pPr algn="ctr"/>
            <a:r>
              <a:rPr lang="en-US" sz="1600" b="1" dirty="0">
                <a:solidFill>
                  <a:srgbClr val="000000"/>
                </a:solidFill>
                <a:latin typeface="Arial Black" panose="020B0A04020102020204" pitchFamily="34" charset="0"/>
              </a:rPr>
              <a:t>If you understand the game well, picking winning teams is easier!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351584" y="4167014"/>
            <a:ext cx="7745476" cy="677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Scan recruitment pages of leading  newspapers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Hiring patterns tell a lot about the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Co’s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 progress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310964" y="5007360"/>
            <a:ext cx="7745476" cy="677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Stay connected with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co’s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Vendors</a:t>
            </a:r>
          </a:p>
          <a:p>
            <a:pPr algn="ctr"/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Advt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 Agencies, </a:t>
            </a:r>
            <a:r>
              <a:rPr lang="en-US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Recuiters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, Suppliers know things firsthand! 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279576" y="5847706"/>
            <a:ext cx="7745476" cy="6776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Be a part of the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</a:rPr>
              <a:t>Co’s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anecdotal progress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</a:rPr>
              <a:t>Try participating in launches, AGMs, Events</a:t>
            </a:r>
          </a:p>
        </p:txBody>
      </p:sp>
    </p:spTree>
    <p:extLst>
      <p:ext uri="{BB962C8B-B14F-4D97-AF65-F5344CB8AC3E}">
        <p14:creationId xmlns:p14="http://schemas.microsoft.com/office/powerpoint/2010/main" val="297681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&amp; Noise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Understanding News Flow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News that can potentially influence markets on Monday!</a:t>
            </a:r>
            <a:endParaRPr lang="en-IN" i="1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What sectors/</a:t>
            </a:r>
            <a:r>
              <a:rPr lang="en-IN" dirty="0" err="1" smtClean="0">
                <a:solidFill>
                  <a:schemeClr val="tx1"/>
                </a:solidFill>
              </a:rPr>
              <a:t>scrips</a:t>
            </a:r>
            <a:r>
              <a:rPr lang="en-IN" dirty="0" smtClean="0">
                <a:solidFill>
                  <a:schemeClr val="tx1"/>
                </a:solidFill>
              </a:rPr>
              <a:t> are likely to be influenced? And how?</a:t>
            </a:r>
            <a:endParaRPr lang="en-IN" i="1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lvl="1" algn="ctr"/>
            <a:r>
              <a:rPr lang="en-IN" dirty="0" smtClean="0">
                <a:solidFill>
                  <a:schemeClr val="tx1"/>
                </a:solidFill>
              </a:rPr>
              <a:t>Key </a:t>
            </a:r>
            <a:r>
              <a:rPr lang="en-IN" dirty="0">
                <a:solidFill>
                  <a:schemeClr val="tx1"/>
                </a:solidFill>
              </a:rPr>
              <a:t>Economic parameters and their </a:t>
            </a:r>
            <a:r>
              <a:rPr lang="en-IN" dirty="0" smtClean="0">
                <a:solidFill>
                  <a:schemeClr val="tx1"/>
                </a:solidFill>
              </a:rPr>
              <a:t>impact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Interest Rates – Domestic : </a:t>
            </a:r>
            <a:r>
              <a:rPr lang="en-IN" i="1" dirty="0" smtClean="0">
                <a:solidFill>
                  <a:schemeClr val="tx1"/>
                </a:solidFill>
              </a:rPr>
              <a:t>What happens if these go up?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Interest Rates – International : </a:t>
            </a:r>
            <a:r>
              <a:rPr lang="en-IN" i="1" dirty="0">
                <a:solidFill>
                  <a:schemeClr val="tx1"/>
                </a:solidFill>
              </a:rPr>
              <a:t>How do these impact our markets?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IIP Reading : </a:t>
            </a:r>
            <a:r>
              <a:rPr lang="en-IN" i="1" dirty="0">
                <a:solidFill>
                  <a:schemeClr val="tx1"/>
                </a:solidFill>
              </a:rPr>
              <a:t>What does it tell us?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Inflation – CPI &amp; WPI : </a:t>
            </a:r>
            <a:r>
              <a:rPr lang="en-IN" i="1" dirty="0">
                <a:solidFill>
                  <a:schemeClr val="tx1"/>
                </a:solidFill>
              </a:rPr>
              <a:t>Which is more relevant for the markets? And why?</a:t>
            </a: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  <a:endParaRPr lang="en-IN" dirty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7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&amp; Noise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Understanding News Flow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(continued)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My favourite sources of news (in order of preference)</a:t>
            </a:r>
            <a:endParaRPr lang="en-IN" i="1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9809" y="5542672"/>
            <a:ext cx="8004519" cy="1230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IN" b="1" dirty="0" smtClean="0">
                <a:solidFill>
                  <a:srgbClr val="FF0000"/>
                </a:solidFill>
              </a:rPr>
              <a:t>Action point: </a:t>
            </a:r>
          </a:p>
          <a:p>
            <a:pPr lvl="1" algn="ctr"/>
            <a:r>
              <a:rPr lang="en-IN" b="1" dirty="0" smtClean="0">
                <a:solidFill>
                  <a:srgbClr val="FF0000"/>
                </a:solidFill>
              </a:rPr>
              <a:t>Reach out to at least 1 decision maker from a Co / Regulator / Sector /Market Participant/ Industry Association / Stock Exchange every week and make the relationship a part of your network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3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84408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&amp; Noise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Differentiating between News &amp; Noise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The most commonly available sources of ‘news’ according to me are:</a:t>
            </a:r>
          </a:p>
          <a:p>
            <a:pPr lvl="1"/>
            <a:endParaRPr lang="en-IN" i="1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What are the sources out of the above which give you adequate reaction time?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____________________________________________________________________</a:t>
            </a:r>
            <a:endParaRPr lang="en-IN" dirty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9809" y="5753684"/>
            <a:ext cx="8004519" cy="1019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IN" b="1" dirty="0" smtClean="0">
                <a:solidFill>
                  <a:srgbClr val="FF0000"/>
                </a:solidFill>
              </a:rPr>
              <a:t>Action point: </a:t>
            </a:r>
          </a:p>
          <a:p>
            <a:pPr lvl="1" algn="ctr"/>
            <a:r>
              <a:rPr lang="en-IN" b="1" dirty="0" smtClean="0">
                <a:solidFill>
                  <a:srgbClr val="FF0000"/>
                </a:solidFill>
              </a:rPr>
              <a:t>The rest is all NOISE! Take yourself off from </a:t>
            </a:r>
            <a:r>
              <a:rPr lang="en-IN" b="1" dirty="0" err="1" smtClean="0">
                <a:solidFill>
                  <a:srgbClr val="FF0000"/>
                </a:solidFill>
              </a:rPr>
              <a:t>WhatsApp</a:t>
            </a:r>
            <a:r>
              <a:rPr lang="en-IN" b="1" dirty="0" smtClean="0">
                <a:solidFill>
                  <a:srgbClr val="FF0000"/>
                </a:solidFill>
              </a:rPr>
              <a:t> groups/Social media platforms that do not give you adequate reaction time 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6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&amp; Noise</a:t>
            </a:r>
          </a:p>
          <a:p>
            <a:pPr algn="ctr"/>
            <a:r>
              <a:rPr lang="en-IN" dirty="0" smtClean="0">
                <a:solidFill>
                  <a:schemeClr val="tx1"/>
                </a:solidFill>
              </a:rPr>
              <a:t>Anticipation of Developments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What triggers according to you can influence scrip movement?</a:t>
            </a:r>
          </a:p>
          <a:p>
            <a:pPr lvl="1"/>
            <a:endParaRPr lang="en-IN" i="1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How many of the above, can you anticipate?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9809" y="5753684"/>
            <a:ext cx="8004519" cy="1019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IN" b="1" dirty="0" smtClean="0">
                <a:solidFill>
                  <a:srgbClr val="FF0000"/>
                </a:solidFill>
              </a:rPr>
              <a:t>Action point: </a:t>
            </a:r>
          </a:p>
          <a:p>
            <a:pPr lvl="1" algn="ctr"/>
            <a:r>
              <a:rPr lang="en-IN" b="1" dirty="0" smtClean="0">
                <a:solidFill>
                  <a:srgbClr val="FF0000"/>
                </a:solidFill>
              </a:rPr>
              <a:t>Everyday, identify and diarize </a:t>
            </a:r>
            <a:r>
              <a:rPr lang="en-IN" b="1" dirty="0" err="1" smtClean="0">
                <a:solidFill>
                  <a:srgbClr val="FF0000"/>
                </a:solidFill>
              </a:rPr>
              <a:t>atleast</a:t>
            </a:r>
            <a:r>
              <a:rPr lang="en-IN" b="1" dirty="0" smtClean="0">
                <a:solidFill>
                  <a:srgbClr val="FF0000"/>
                </a:solidFill>
              </a:rPr>
              <a:t> 5 triggers/outcomes that have the potential to have impact in time to come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chemeClr val="tx1">
                <a:lumMod val="95000"/>
                <a:lumOff val="5000"/>
              </a:schemeClr>
            </a:gs>
            <a:gs pos="9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15731" y="1093982"/>
            <a:ext cx="7056784" cy="3108543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As </a:t>
            </a:r>
            <a:r>
              <a:rPr lang="en-US" sz="2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the great Nobel Laureate, HERBERT A SIMON said:</a:t>
            </a:r>
          </a:p>
          <a:p>
            <a:pPr algn="ctr"/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 A Wealth of information creates a poverty of attention”</a:t>
            </a:r>
          </a:p>
          <a:p>
            <a:pPr algn="ctr"/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1" name="Oval 20"/>
          <p:cNvSpPr/>
          <p:nvPr/>
        </p:nvSpPr>
        <p:spPr>
          <a:xfrm>
            <a:off x="3431704" y="4791183"/>
            <a:ext cx="5824838" cy="2088232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to differentiate between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 &amp; NOISE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make a BIG difference!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91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&amp; Reaction</a:t>
            </a:r>
          </a:p>
          <a:p>
            <a:pPr lvl="1" algn="ctr"/>
            <a:r>
              <a:rPr lang="en-IN" dirty="0" smtClean="0">
                <a:solidFill>
                  <a:schemeClr val="tx1"/>
                </a:solidFill>
              </a:rPr>
              <a:t>Behavioural Finance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What, according to you is Behavioural Finance?</a:t>
            </a:r>
          </a:p>
          <a:p>
            <a:pPr lvl="1"/>
            <a:endParaRPr lang="en-IN" i="1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i="1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How is the behaviour of investors captured in the market metrics?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1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9214338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&amp; Reaction</a:t>
            </a:r>
          </a:p>
          <a:p>
            <a:pPr lvl="1" algn="ctr"/>
            <a:r>
              <a:rPr lang="en-IN" sz="1600" dirty="0" smtClean="0">
                <a:solidFill>
                  <a:schemeClr val="tx1"/>
                </a:solidFill>
              </a:rPr>
              <a:t>Behavioural Finance</a:t>
            </a:r>
          </a:p>
          <a:p>
            <a:pPr lvl="1"/>
            <a:endParaRPr lang="en-IN" sz="1600" dirty="0" smtClean="0">
              <a:solidFill>
                <a:schemeClr val="tx1"/>
              </a:solidFill>
            </a:endParaRPr>
          </a:p>
          <a:p>
            <a:pPr lvl="1"/>
            <a:endParaRPr lang="en-IN" sz="1600" dirty="0">
              <a:solidFill>
                <a:schemeClr val="tx1"/>
              </a:solidFill>
            </a:endParaRPr>
          </a:p>
          <a:p>
            <a:pPr lvl="1"/>
            <a:r>
              <a:rPr lang="en-IN" sz="2400" b="1" dirty="0" err="1" smtClean="0"/>
              <a:t>Behavioral</a:t>
            </a:r>
            <a:r>
              <a:rPr lang="en-IN" sz="2400" b="1" dirty="0" smtClean="0"/>
              <a:t> </a:t>
            </a:r>
            <a:r>
              <a:rPr lang="en-IN" sz="2400" b="1" dirty="0"/>
              <a:t>finance</a:t>
            </a:r>
            <a:r>
              <a:rPr lang="en-IN" sz="2400" dirty="0"/>
              <a:t> is a relatively new field that seeks to combine </a:t>
            </a:r>
            <a:r>
              <a:rPr lang="en-IN" sz="2400" b="1" dirty="0" err="1"/>
              <a:t>behavioral</a:t>
            </a:r>
            <a:r>
              <a:rPr lang="en-IN" sz="2400" dirty="0"/>
              <a:t> and cognitive psychological theory with conventional economics and </a:t>
            </a:r>
            <a:r>
              <a:rPr lang="en-IN" sz="2400" b="1" dirty="0"/>
              <a:t>finance</a:t>
            </a:r>
            <a:r>
              <a:rPr lang="en-IN" sz="2400" dirty="0"/>
              <a:t> to provide explanations for why people </a:t>
            </a:r>
            <a:r>
              <a:rPr lang="en-IN" sz="2400" dirty="0" smtClean="0"/>
              <a:t>make irrational</a:t>
            </a:r>
            <a:r>
              <a:rPr lang="en-IN" sz="2400" dirty="0"/>
              <a:t> </a:t>
            </a:r>
            <a:r>
              <a:rPr lang="en-IN" sz="2400" b="1" dirty="0"/>
              <a:t>financial</a:t>
            </a:r>
            <a:r>
              <a:rPr lang="en-IN" sz="2400" dirty="0"/>
              <a:t> decisions</a:t>
            </a:r>
            <a:r>
              <a:rPr lang="en-IN" sz="2400" dirty="0" smtClean="0"/>
              <a:t>.</a:t>
            </a:r>
          </a:p>
          <a:p>
            <a:pPr lvl="1"/>
            <a:endParaRPr lang="en-IN" sz="2400" dirty="0">
              <a:solidFill>
                <a:schemeClr val="tx1"/>
              </a:solidFill>
            </a:endParaRPr>
          </a:p>
          <a:p>
            <a:pPr lvl="1"/>
            <a:r>
              <a:rPr lang="en-IN" sz="2400" b="1" dirty="0" err="1"/>
              <a:t>Behavioral</a:t>
            </a:r>
            <a:r>
              <a:rPr lang="en-IN" sz="2400" b="1" dirty="0"/>
              <a:t> finance</a:t>
            </a:r>
            <a:r>
              <a:rPr lang="en-IN" sz="2400" dirty="0"/>
              <a:t> combines social and psychological theory with financial theory as a means of understanding how price movements in the securities markets occur independent of any corporate actions</a:t>
            </a:r>
            <a:r>
              <a:rPr lang="en-IN" sz="2400" dirty="0" smtClean="0"/>
              <a:t>.</a:t>
            </a:r>
          </a:p>
          <a:p>
            <a:pPr lvl="1"/>
            <a:endParaRPr lang="en-IN" sz="2400" dirty="0">
              <a:solidFill>
                <a:schemeClr val="tx1"/>
              </a:solidFill>
            </a:endParaRPr>
          </a:p>
          <a:p>
            <a:pPr lvl="1"/>
            <a:r>
              <a:rPr lang="en-IN" sz="2400" dirty="0"/>
              <a:t>The role of </a:t>
            </a:r>
            <a:r>
              <a:rPr lang="en-IN" sz="2400" i="1" dirty="0" err="1"/>
              <a:t>behavioral</a:t>
            </a:r>
            <a:r>
              <a:rPr lang="en-IN" sz="2400" i="1" dirty="0"/>
              <a:t> finance</a:t>
            </a:r>
            <a:r>
              <a:rPr lang="en-IN" sz="2400" dirty="0"/>
              <a:t> is to help </a:t>
            </a:r>
            <a:r>
              <a:rPr lang="en-IN" sz="2400" dirty="0" smtClean="0"/>
              <a:t>market analysts and </a:t>
            </a:r>
            <a:r>
              <a:rPr lang="en-IN" sz="2400" dirty="0"/>
              <a:t>investors understand price movements in the absence of any intrinsic changes on the part of companies or sectors.</a:t>
            </a:r>
            <a:endParaRPr lang="en-IN" sz="2400" dirty="0" smtClean="0">
              <a:solidFill>
                <a:schemeClr val="tx1"/>
              </a:solidFill>
            </a:endParaRPr>
          </a:p>
          <a:p>
            <a:pPr lvl="1"/>
            <a:endParaRPr lang="en-IN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0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&amp; Reaction</a:t>
            </a:r>
          </a:p>
          <a:p>
            <a:pPr lvl="1" algn="ctr"/>
            <a:r>
              <a:rPr lang="en-IN" dirty="0" smtClean="0">
                <a:solidFill>
                  <a:schemeClr val="tx1"/>
                </a:solidFill>
              </a:rPr>
              <a:t>Understanding Masses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List down top 5 triggers that investors/traders (not yourself necessarily) react to most</a:t>
            </a:r>
          </a:p>
          <a:p>
            <a:pPr lvl="1"/>
            <a:endParaRPr lang="en-IN" i="1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1. 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2. ____________________________________________________________</a:t>
            </a:r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3. 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4. ____________________________________________________________</a:t>
            </a:r>
          </a:p>
          <a:p>
            <a:pPr lvl="1"/>
            <a:endParaRPr lang="en-IN" i="1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5, 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How can you take advantage of the mass behaviour?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3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9214338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&amp; Reaction</a:t>
            </a:r>
          </a:p>
          <a:p>
            <a:pPr lvl="1" algn="ctr"/>
            <a:r>
              <a:rPr lang="en-IN" sz="1600" dirty="0" smtClean="0">
                <a:solidFill>
                  <a:schemeClr val="bg1"/>
                </a:solidFill>
              </a:rPr>
              <a:t>Behavioural Finance</a:t>
            </a:r>
          </a:p>
          <a:p>
            <a:pPr lvl="1"/>
            <a:endParaRPr lang="en-IN" sz="1600" dirty="0" smtClean="0">
              <a:solidFill>
                <a:schemeClr val="bg1"/>
              </a:solidFill>
            </a:endParaRPr>
          </a:p>
          <a:p>
            <a:pPr lvl="1"/>
            <a:endParaRPr lang="en-IN" sz="1600" dirty="0" smtClean="0">
              <a:solidFill>
                <a:schemeClr val="bg1"/>
              </a:solidFill>
            </a:endParaRPr>
          </a:p>
          <a:p>
            <a:pPr lvl="1"/>
            <a:endParaRPr lang="en-IN" sz="1600" dirty="0">
              <a:solidFill>
                <a:schemeClr val="bg1"/>
              </a:solidFill>
            </a:endParaRPr>
          </a:p>
          <a:p>
            <a:pPr lvl="1"/>
            <a:r>
              <a:rPr lang="en-IN" sz="2800" dirty="0" smtClean="0">
                <a:solidFill>
                  <a:schemeClr val="bg1"/>
                </a:solidFill>
              </a:rPr>
              <a:t>Basic Biases Influencing Investments</a:t>
            </a:r>
          </a:p>
          <a:p>
            <a:pPr lvl="1"/>
            <a:endParaRPr lang="en-IN" sz="28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IN" sz="2800" dirty="0" smtClean="0">
                <a:solidFill>
                  <a:schemeClr val="bg1"/>
                </a:solidFill>
              </a:rPr>
              <a:t>LOSS AVERSION bias – leads to inaction</a:t>
            </a:r>
          </a:p>
          <a:p>
            <a:pPr marL="742950" lvl="1" indent="-285750">
              <a:buFontTx/>
              <a:buChar char="-"/>
            </a:pPr>
            <a:r>
              <a:rPr lang="en-IN" sz="2800" dirty="0" smtClean="0">
                <a:solidFill>
                  <a:schemeClr val="bg1"/>
                </a:solidFill>
              </a:rPr>
              <a:t>CONFIRMATION bias – justifying notional beliefs</a:t>
            </a:r>
          </a:p>
          <a:p>
            <a:pPr marL="742950" lvl="1" indent="-285750">
              <a:buFontTx/>
              <a:buChar char="-"/>
            </a:pPr>
            <a:r>
              <a:rPr lang="en-IN" sz="2800" dirty="0" smtClean="0">
                <a:solidFill>
                  <a:schemeClr val="bg1"/>
                </a:solidFill>
              </a:rPr>
              <a:t>OWNERSHIP bias – things owned appear more valuable</a:t>
            </a:r>
          </a:p>
          <a:p>
            <a:pPr marL="742950" lvl="1" indent="-285750">
              <a:buFontTx/>
              <a:buChar char="-"/>
            </a:pPr>
            <a:r>
              <a:rPr lang="en-IN" sz="2800" dirty="0" smtClean="0">
                <a:solidFill>
                  <a:schemeClr val="bg1"/>
                </a:solidFill>
              </a:rPr>
              <a:t>GAMBLER’S FALLACY – predicting random events</a:t>
            </a:r>
          </a:p>
          <a:p>
            <a:pPr marL="742950" lvl="1" indent="-285750">
              <a:buFontTx/>
              <a:buChar char="-"/>
            </a:pPr>
            <a:r>
              <a:rPr lang="en-IN" sz="2800" dirty="0" smtClean="0">
                <a:solidFill>
                  <a:schemeClr val="bg1"/>
                </a:solidFill>
              </a:rPr>
              <a:t>HERD MENTALITY – blindly follow others</a:t>
            </a:r>
          </a:p>
          <a:p>
            <a:pPr marL="742950" lvl="1" indent="-285750">
              <a:buFontTx/>
              <a:buChar char="-"/>
            </a:pPr>
            <a:r>
              <a:rPr lang="en-IN" sz="2800" dirty="0" smtClean="0">
                <a:solidFill>
                  <a:schemeClr val="bg1"/>
                </a:solidFill>
              </a:rPr>
              <a:t>ANCHORING – rely too heavily on the first piece of information</a:t>
            </a:r>
          </a:p>
          <a:p>
            <a:pPr marL="742950" lvl="1" indent="-285750">
              <a:buFontTx/>
              <a:buChar char="-"/>
            </a:pPr>
            <a:r>
              <a:rPr lang="en-IN" sz="2800" dirty="0" smtClean="0">
                <a:solidFill>
                  <a:schemeClr val="bg1"/>
                </a:solidFill>
              </a:rPr>
              <a:t>PROJECTION bias – ignoring the distant past</a:t>
            </a:r>
          </a:p>
        </p:txBody>
      </p:sp>
    </p:spTree>
    <p:extLst>
      <p:ext uri="{BB962C8B-B14F-4D97-AF65-F5344CB8AC3E}">
        <p14:creationId xmlns:p14="http://schemas.microsoft.com/office/powerpoint/2010/main" val="35163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&amp; Reaction</a:t>
            </a:r>
          </a:p>
          <a:p>
            <a:pPr lvl="1" algn="ctr"/>
            <a:r>
              <a:rPr lang="en-IN" dirty="0" smtClean="0">
                <a:solidFill>
                  <a:schemeClr val="tx1"/>
                </a:solidFill>
              </a:rPr>
              <a:t>Method in the Madness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For every 1% move in the following </a:t>
            </a:r>
            <a:r>
              <a:rPr lang="en-IN" dirty="0" err="1" smtClean="0">
                <a:solidFill>
                  <a:schemeClr val="tx1"/>
                </a:solidFill>
              </a:rPr>
              <a:t>scrips</a:t>
            </a:r>
            <a:r>
              <a:rPr lang="en-IN" dirty="0" smtClean="0">
                <a:solidFill>
                  <a:schemeClr val="tx1"/>
                </a:solidFill>
              </a:rPr>
              <a:t>, NIFTY would move how many points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ACC		____		ADANI PORTS  		____	AMBUJACEM	____</a:t>
            </a:r>
            <a:endParaRPr lang="en-IN" sz="1000" dirty="0">
              <a:solidFill>
                <a:schemeClr val="tx1"/>
              </a:solidFill>
            </a:endParaRPr>
          </a:p>
          <a:p>
            <a:pPr lvl="1"/>
            <a:endParaRPr lang="en-IN" sz="1000" dirty="0" smtClean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ASIAN PAINTS	____		AUROPHARM		____	AXIS BANK	____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BAJAJ AUTO	____		BANK OF BARODA	____	BHARTI AIR	____	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BOSCH		____		BPCL		____	CIPLA	____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COAL INDIA	____		DR REDDYS		____	EICHER MOT	____	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GAIL		____		HCL TECH		____	HDFC	____</a:t>
            </a:r>
          </a:p>
          <a:p>
            <a:pPr lvl="1"/>
            <a:endParaRPr lang="en-IN" sz="1000" dirty="0" smtClean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HDFC BANK	____		HERO MOTO		____	HINDALCO	____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HUL		____		ICICI BANK		____	INDIABULLS	____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INDUSIND	____		INFOSYS		____	IOC	____	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ITC		____		KOTAK MAH		____	LARSEN	____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LUPIN		____		M&amp;M		____	MARUTI	____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NTPC		____		ONGC		____	POWERGRID	____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RELIANCE	____		SBI		____	SUNPHARMA	____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TATA POWER	____		ULTRATECH		____	TATAMOTORS	_____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TATAMOTOR (D)	____		TATA STEEL		____	TCS	____</a:t>
            </a:r>
          </a:p>
          <a:p>
            <a:pPr lvl="1"/>
            <a:endParaRPr lang="en-IN" sz="1000" dirty="0" smtClean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TECH MAHINDRA	____		VEDANTA		____	WIPRO	____</a:t>
            </a:r>
          </a:p>
          <a:p>
            <a:pPr lvl="1"/>
            <a:endParaRPr lang="en-IN" sz="1000" dirty="0">
              <a:solidFill>
                <a:schemeClr val="tx1"/>
              </a:solidFill>
            </a:endParaRPr>
          </a:p>
          <a:p>
            <a:pPr lvl="1"/>
            <a:r>
              <a:rPr lang="en-IN" sz="1000" dirty="0" smtClean="0">
                <a:solidFill>
                  <a:schemeClr val="tx1"/>
                </a:solidFill>
              </a:rPr>
              <a:t>YES BANK	____		ZEE ENT		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&amp; Reaction</a:t>
            </a:r>
          </a:p>
          <a:p>
            <a:pPr lvl="1" algn="ctr"/>
            <a:r>
              <a:rPr lang="en-IN" dirty="0" smtClean="0">
                <a:solidFill>
                  <a:schemeClr val="tx1"/>
                </a:solidFill>
              </a:rPr>
              <a:t>Method in the Madness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Which stocks could possibly enter the NIFTY as part of the next revision?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Which could possibly be the new entrants in the F&amp;O segment?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078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lvl="1" algn="ctr"/>
            <a:r>
              <a:rPr lang="en-IN" dirty="0" smtClean="0">
                <a:solidFill>
                  <a:schemeClr val="tx1"/>
                </a:solidFill>
              </a:rPr>
              <a:t>Sector Dynamics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My favourite sectors are:</a:t>
            </a:r>
            <a:endParaRPr lang="en-IN" i="1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I like these sectors, because</a:t>
            </a:r>
            <a:endParaRPr lang="en-IN" i="1" dirty="0">
              <a:solidFill>
                <a:schemeClr val="tx1"/>
              </a:solidFill>
            </a:endParaRPr>
          </a:p>
          <a:p>
            <a:pPr marL="1200150" lvl="2" indent="-285750">
              <a:buFont typeface="Calibri" panose="020F0502020204030204" pitchFamily="34" charset="0"/>
              <a:buChar char="□"/>
            </a:pPr>
            <a:r>
              <a:rPr lang="en-IN" dirty="0" smtClean="0">
                <a:solidFill>
                  <a:schemeClr val="tx1"/>
                </a:solidFill>
              </a:rPr>
              <a:t>I understand these sectors very well</a:t>
            </a:r>
          </a:p>
          <a:p>
            <a:pPr marL="1200150" lvl="2" indent="-285750">
              <a:buFont typeface="Calibri" panose="020F0502020204030204" pitchFamily="34" charset="0"/>
              <a:buChar char="□"/>
            </a:pPr>
            <a:r>
              <a:rPr lang="en-IN" dirty="0" smtClean="0">
                <a:solidFill>
                  <a:schemeClr val="tx1"/>
                </a:solidFill>
              </a:rPr>
              <a:t>They seem promising to me from an investment perspective</a:t>
            </a:r>
          </a:p>
          <a:p>
            <a:pPr marL="1200150" lvl="2" indent="-285750">
              <a:buFont typeface="Calibri" panose="020F0502020204030204" pitchFamily="34" charset="0"/>
              <a:buChar char="□"/>
            </a:pPr>
            <a:r>
              <a:rPr lang="en-IN" dirty="0" smtClean="0">
                <a:solidFill>
                  <a:schemeClr val="tx1"/>
                </a:solidFill>
              </a:rPr>
              <a:t>Its easier to predict how the sector will perform</a:t>
            </a:r>
          </a:p>
          <a:p>
            <a:pPr marL="1200150" lvl="2" indent="-285750">
              <a:buFont typeface="Calibri" panose="020F0502020204030204" pitchFamily="34" charset="0"/>
              <a:buChar char="□"/>
            </a:pPr>
            <a:r>
              <a:rPr lang="en-IN" dirty="0" smtClean="0">
                <a:solidFill>
                  <a:schemeClr val="tx1"/>
                </a:solidFill>
              </a:rPr>
              <a:t>Companies within the sector are of a higher quality</a:t>
            </a:r>
          </a:p>
          <a:p>
            <a:pPr marL="1200150" lvl="2" indent="-285750">
              <a:buFont typeface="Calibri" panose="020F0502020204030204" pitchFamily="34" charset="0"/>
              <a:buChar char="□"/>
            </a:pPr>
            <a:r>
              <a:rPr lang="en-IN" dirty="0" smtClean="0">
                <a:solidFill>
                  <a:schemeClr val="tx1"/>
                </a:solidFill>
              </a:rPr>
              <a:t>Other 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What are the factors that influence my favourite sectors?</a:t>
            </a:r>
            <a:endParaRPr lang="en-IN" i="1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r>
              <a:rPr lang="en-IN" dirty="0" smtClean="0">
                <a:solidFill>
                  <a:schemeClr val="tx1"/>
                </a:solidFill>
              </a:rPr>
              <a:t>____________________________________________________________</a:t>
            </a: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9809" y="5753684"/>
            <a:ext cx="8004519" cy="1019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IN" b="1" dirty="0" smtClean="0">
                <a:solidFill>
                  <a:srgbClr val="FF0000"/>
                </a:solidFill>
              </a:rPr>
              <a:t>Action point: </a:t>
            </a:r>
          </a:p>
          <a:p>
            <a:pPr lvl="1" algn="ctr"/>
            <a:r>
              <a:rPr lang="en-IN" b="1" dirty="0" smtClean="0">
                <a:solidFill>
                  <a:srgbClr val="FF0000"/>
                </a:solidFill>
              </a:rPr>
              <a:t>Identify parameters that should be tracked closely to anticipate impact on my chosen sectors</a:t>
            </a:r>
            <a:endParaRPr lang="en-I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3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95749" y="169864"/>
            <a:ext cx="5456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Who </a:t>
            </a:r>
            <a:r>
              <a:rPr lang="en-US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are </a:t>
            </a:r>
            <a:r>
              <a:rPr lang="en-US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 </a:t>
            </a:r>
            <a:r>
              <a:rPr lang="en-US" sz="28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..?</a:t>
            </a:r>
            <a:endParaRPr lang="en-IN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9288" y="1196976"/>
            <a:ext cx="3046412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algn="ctr">
              <a:defRPr/>
            </a:pPr>
            <a:r>
              <a:rPr lang="en-US" sz="5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Trader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9601" y="1268414"/>
            <a:ext cx="3313113" cy="12922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5400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400" dirty="0"/>
              <a:t>An</a:t>
            </a:r>
          </a:p>
          <a:p>
            <a:pPr>
              <a:defRPr/>
            </a:pPr>
            <a:r>
              <a:rPr lang="en-US" dirty="0"/>
              <a:t>Investor?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9" y="2447925"/>
            <a:ext cx="21113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4" y="2492376"/>
            <a:ext cx="2098675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00676" y="3068639"/>
            <a:ext cx="7667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</a:t>
            </a:r>
            <a:endParaRPr lang="en-IN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7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3614" y="169864"/>
            <a:ext cx="475297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would YOU need….?</a:t>
            </a:r>
            <a:endParaRPr lang="en-IN" sz="28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19288" y="1196976"/>
            <a:ext cx="3046412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 </a:t>
            </a:r>
            <a:r>
              <a:rPr lang="en-US" sz="24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YOUR client is </a:t>
            </a:r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</a:p>
          <a:p>
            <a:pPr algn="ctr">
              <a:defRPr/>
            </a:pPr>
            <a:r>
              <a:rPr lang="en-US" sz="5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Trader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9601" y="1268414"/>
            <a:ext cx="3313113" cy="12926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5400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2400" dirty="0"/>
              <a:t>If </a:t>
            </a:r>
            <a:r>
              <a:rPr lang="en-US" sz="2400" dirty="0" smtClean="0"/>
              <a:t>YOUR client is </a:t>
            </a:r>
            <a:r>
              <a:rPr lang="en-US" sz="2400" dirty="0"/>
              <a:t>an</a:t>
            </a:r>
          </a:p>
          <a:p>
            <a:pPr>
              <a:defRPr/>
            </a:pPr>
            <a:r>
              <a:rPr lang="en-US" dirty="0"/>
              <a:t>Investor?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0013" y="3194051"/>
            <a:ext cx="172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80325" y="3276600"/>
            <a:ext cx="25923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Information</a:t>
            </a:r>
          </a:p>
        </p:txBody>
      </p:sp>
      <p:sp>
        <p:nvSpPr>
          <p:cNvPr id="2" name="Down Arrow 1"/>
          <p:cNvSpPr/>
          <p:nvPr/>
        </p:nvSpPr>
        <p:spPr>
          <a:xfrm>
            <a:off x="3143251" y="2636838"/>
            <a:ext cx="504825" cy="4318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8472489" y="2636838"/>
            <a:ext cx="503237" cy="4318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7" grpId="0"/>
      <p:bldP spid="9" grpId="0"/>
      <p:bldP spid="10" grpId="0"/>
      <p:bldP spid="2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1951" y="2997201"/>
            <a:ext cx="1800225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Corporate </a:t>
            </a:r>
          </a:p>
          <a:p>
            <a:pPr>
              <a:defRPr/>
            </a:pPr>
            <a:r>
              <a:rPr lang="en-US" sz="1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Announcements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Upgrades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Orders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Approvals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Board Meetings</a:t>
            </a:r>
            <a:endParaRPr lang="en-IN" sz="12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9739" y="404813"/>
            <a:ext cx="720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v/s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7488" y="1268414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ctr">
              <a:defRPr sz="5400" b="1" i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1400" dirty="0">
                <a:solidFill>
                  <a:srgbClr val="0070C0"/>
                </a:solidFill>
              </a:rPr>
              <a:t>Reaction Time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35414" y="260351"/>
            <a:ext cx="17287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83339" y="323850"/>
            <a:ext cx="25923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Information</a:t>
            </a:r>
          </a:p>
        </p:txBody>
      </p:sp>
      <p:sp>
        <p:nvSpPr>
          <p:cNvPr id="12" name="Down Arrow 11"/>
          <p:cNvSpPr/>
          <p:nvPr/>
        </p:nvSpPr>
        <p:spPr>
          <a:xfrm rot="16023280">
            <a:off x="5280026" y="3309938"/>
            <a:ext cx="504825" cy="4318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Arc 2"/>
          <p:cNvSpPr/>
          <p:nvPr/>
        </p:nvSpPr>
        <p:spPr>
          <a:xfrm>
            <a:off x="2351089" y="1557339"/>
            <a:ext cx="1296987" cy="3743325"/>
          </a:xfrm>
          <a:prstGeom prst="arc">
            <a:avLst>
              <a:gd name="adj1" fmla="val 16299986"/>
              <a:gd name="adj2" fmla="val 5323139"/>
            </a:avLst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3503614" y="2784475"/>
            <a:ext cx="1584325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www.bseindia.com</a:t>
            </a:r>
          </a:p>
        </p:txBody>
      </p:sp>
      <p:sp>
        <p:nvSpPr>
          <p:cNvPr id="13" name="Round Diagonal Corner Rectangle 12"/>
          <p:cNvSpPr/>
          <p:nvPr/>
        </p:nvSpPr>
        <p:spPr>
          <a:xfrm>
            <a:off x="3503614" y="3429000"/>
            <a:ext cx="1584325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www.nseindia.com</a:t>
            </a:r>
          </a:p>
        </p:txBody>
      </p:sp>
      <p:sp>
        <p:nvSpPr>
          <p:cNvPr id="14" name="Round Diagonal Corner Rectangle 13"/>
          <p:cNvSpPr/>
          <p:nvPr/>
        </p:nvSpPr>
        <p:spPr>
          <a:xfrm>
            <a:off x="3503614" y="4076700"/>
            <a:ext cx="1584325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www.sebi.gov.in</a:t>
            </a:r>
          </a:p>
        </p:txBody>
      </p:sp>
      <p:sp>
        <p:nvSpPr>
          <p:cNvPr id="15" name="Arc 14"/>
          <p:cNvSpPr/>
          <p:nvPr/>
        </p:nvSpPr>
        <p:spPr>
          <a:xfrm>
            <a:off x="4656138" y="1557339"/>
            <a:ext cx="1295400" cy="3743325"/>
          </a:xfrm>
          <a:prstGeom prst="arc">
            <a:avLst>
              <a:gd name="adj1" fmla="val 16299986"/>
              <a:gd name="adj2" fmla="val 5323139"/>
            </a:avLst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ound Diagonal Corner Rectangle 15"/>
          <p:cNvSpPr/>
          <p:nvPr/>
        </p:nvSpPr>
        <p:spPr>
          <a:xfrm>
            <a:off x="5880101" y="2936875"/>
            <a:ext cx="1584325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 Channels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5880101" y="3721100"/>
            <a:ext cx="1584325" cy="355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Newswires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7214" y="4543426"/>
            <a:ext cx="2016125" cy="892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Breaking News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Regulatory /Policy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Disasters / Calamities</a:t>
            </a:r>
          </a:p>
        </p:txBody>
      </p:sp>
      <p:sp>
        <p:nvSpPr>
          <p:cNvPr id="19" name="Arc 18"/>
          <p:cNvSpPr/>
          <p:nvPr/>
        </p:nvSpPr>
        <p:spPr>
          <a:xfrm>
            <a:off x="7391400" y="1557339"/>
            <a:ext cx="1296988" cy="3743325"/>
          </a:xfrm>
          <a:prstGeom prst="arc">
            <a:avLst>
              <a:gd name="adj1" fmla="val 16299986"/>
              <a:gd name="adj2" fmla="val 5323139"/>
            </a:avLst>
          </a:prstGeom>
          <a:ln w="76200"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16023280">
            <a:off x="7919245" y="3331370"/>
            <a:ext cx="504825" cy="433387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Round Diagonal Corner Rectangle 20"/>
          <p:cNvSpPr/>
          <p:nvPr/>
        </p:nvSpPr>
        <p:spPr>
          <a:xfrm>
            <a:off x="8510589" y="2884489"/>
            <a:ext cx="1584325" cy="35718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Newspapers</a:t>
            </a:r>
          </a:p>
        </p:txBody>
      </p:sp>
      <p:sp>
        <p:nvSpPr>
          <p:cNvPr id="22" name="Round Diagonal Corner Rectangle 21"/>
          <p:cNvSpPr/>
          <p:nvPr/>
        </p:nvSpPr>
        <p:spPr>
          <a:xfrm>
            <a:off x="8543926" y="3473450"/>
            <a:ext cx="1584325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Magazines</a:t>
            </a:r>
          </a:p>
        </p:txBody>
      </p:sp>
      <p:sp>
        <p:nvSpPr>
          <p:cNvPr id="23" name="Round Diagonal Corner Rectangle 22"/>
          <p:cNvSpPr/>
          <p:nvPr/>
        </p:nvSpPr>
        <p:spPr>
          <a:xfrm>
            <a:off x="8558214" y="4076700"/>
            <a:ext cx="1584325" cy="35718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Reports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432175" y="1341439"/>
            <a:ext cx="1511300" cy="2873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30 to 60 seconds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096000" y="1341439"/>
            <a:ext cx="1512888" cy="2873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5 to 10 </a:t>
            </a:r>
            <a:r>
              <a:rPr lang="en-US" sz="1400" dirty="0" err="1"/>
              <a:t>mins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8616950" y="1341439"/>
            <a:ext cx="1511300" cy="2873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2 to 3 hours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27351" y="1412876"/>
            <a:ext cx="360363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375276" y="1412876"/>
            <a:ext cx="360363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7834314" y="1412876"/>
            <a:ext cx="638175" cy="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40638" y="2062163"/>
            <a:ext cx="22717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Management Commentary</a:t>
            </a:r>
          </a:p>
          <a:p>
            <a:pPr>
              <a:defRPr/>
            </a:pPr>
            <a:r>
              <a:rPr lang="en-US" sz="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Press Release</a:t>
            </a:r>
          </a:p>
          <a:p>
            <a:pPr>
              <a:defRPr/>
            </a:pPr>
            <a:r>
              <a:rPr lang="en-US" sz="12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Conference Call</a:t>
            </a:r>
          </a:p>
        </p:txBody>
      </p:sp>
    </p:spTree>
    <p:extLst>
      <p:ext uri="{BB962C8B-B14F-4D97-AF65-F5344CB8AC3E}">
        <p14:creationId xmlns:p14="http://schemas.microsoft.com/office/powerpoint/2010/main" val="233993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7" grpId="0"/>
      <p:bldP spid="12" grpId="0" animBg="1"/>
      <p:bldP spid="5" grpId="0" animBg="1"/>
      <p:bldP spid="13" grpId="0" animBg="1"/>
      <p:bldP spid="14" grpId="0" animBg="1"/>
      <p:bldP spid="16" grpId="0" animBg="1"/>
      <p:bldP spid="17" grpId="0" animBg="1"/>
      <p:bldP spid="18" grpId="0"/>
      <p:bldP spid="20" grpId="0" animBg="1"/>
      <p:bldP spid="21" grpId="0" animBg="1"/>
      <p:bldP spid="22" grpId="0" animBg="1"/>
      <p:bldP spid="23" grpId="0" animBg="1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75" y="404813"/>
            <a:ext cx="1727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47851" y="1125539"/>
            <a:ext cx="30464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/>
            <a:r>
              <a:rPr lang="en-US" altLang="en-US" sz="2400" b="1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…is important for a</a:t>
            </a:r>
          </a:p>
          <a:p>
            <a:pPr algn="ctr" eaLnBrk="1" hangingPunct="1"/>
            <a:r>
              <a:rPr lang="en-US" altLang="en-US" sz="5400" b="1" i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Trader 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2313" y="2852739"/>
            <a:ext cx="8424862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News that has a shelf life of a FEW SECONDS, will help you make money in a FEW MINUTES!</a:t>
            </a:r>
          </a:p>
          <a:p>
            <a:pPr>
              <a:defRPr/>
            </a:pP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News that is a FEW MINUTES old, will help you make money in a FEW HOURS!</a:t>
            </a:r>
          </a:p>
          <a:p>
            <a:pPr>
              <a:defRPr/>
            </a:pP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News that came a FEW HOURS ago, will help you make money probably in a FEW DAYS</a:t>
            </a:r>
          </a:p>
          <a:p>
            <a:pPr>
              <a:defRPr/>
            </a:pP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News that is old by a FEW DAYS, can only help make money in a FEW MONTHS</a:t>
            </a:r>
          </a:p>
        </p:txBody>
      </p:sp>
    </p:spTree>
    <p:extLst>
      <p:ext uri="{BB962C8B-B14F-4D97-AF65-F5344CB8AC3E}">
        <p14:creationId xmlns:p14="http://schemas.microsoft.com/office/powerpoint/2010/main" val="138754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76" y="404813"/>
            <a:ext cx="54721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Illustration of how </a:t>
            </a:r>
            <a:r>
              <a:rPr lang="en-IN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News</a:t>
            </a:r>
            <a:r>
              <a:rPr lang="en-I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can help traders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2313" y="2276475"/>
            <a:ext cx="8424862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Asian Paints Numbers --- All other paint </a:t>
            </a:r>
            <a:r>
              <a:rPr lang="en-US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Co’s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--- </a:t>
            </a:r>
            <a:r>
              <a:rPr lang="en-US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Pidilite</a:t>
            </a: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Crude Prices --- Aviation stocks</a:t>
            </a:r>
          </a:p>
          <a:p>
            <a:pPr>
              <a:defRPr/>
            </a:pP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Weakness in </a:t>
            </a:r>
            <a:r>
              <a:rPr lang="en-U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YEN 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--- </a:t>
            </a:r>
            <a:r>
              <a:rPr lang="en-US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Maruti</a:t>
            </a: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PNB Results --- SBI</a:t>
            </a:r>
          </a:p>
          <a:p>
            <a:pPr>
              <a:defRPr/>
            </a:pP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Capitalisation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of Banks --- PSU Banks </a:t>
            </a:r>
            <a:endParaRPr lang="en-US" b="1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Chinese environmental restrictions --- Chemical Companies</a:t>
            </a: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3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2625" y="404813"/>
            <a:ext cx="28082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08663" y="984251"/>
            <a:ext cx="4824412" cy="129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…is what works for an</a:t>
            </a:r>
          </a:p>
          <a:p>
            <a:pPr algn="ctr">
              <a:defRPr/>
            </a:pPr>
            <a:r>
              <a:rPr lang="en-US" sz="54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Investor 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2313" y="2781301"/>
            <a:ext cx="8424862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Investors absorb INFORMATION and INFER from it</a:t>
            </a:r>
          </a:p>
          <a:p>
            <a:pPr>
              <a:defRPr/>
            </a:pP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INFERENCE leads to ANALYSIS</a:t>
            </a:r>
          </a:p>
          <a:p>
            <a:pPr>
              <a:defRPr/>
            </a:pP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ANALYSIS helps in ANTICIPATION of developments</a:t>
            </a:r>
          </a:p>
          <a:p>
            <a:pPr>
              <a:defRPr/>
            </a:pPr>
            <a:endParaRPr lang="en-US" sz="2000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0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ANTICIPATED  developments later on become NEWS!</a:t>
            </a:r>
          </a:p>
        </p:txBody>
      </p:sp>
    </p:spTree>
    <p:extLst>
      <p:ext uri="{BB962C8B-B14F-4D97-AF65-F5344CB8AC3E}">
        <p14:creationId xmlns:p14="http://schemas.microsoft.com/office/powerpoint/2010/main" val="19394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76" y="404813"/>
            <a:ext cx="69119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I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Illustration of how </a:t>
            </a:r>
            <a:r>
              <a:rPr lang="en-IN" sz="3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Information</a:t>
            </a:r>
            <a:r>
              <a:rPr lang="en-IN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works for investors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2313" y="2276475"/>
            <a:ext cx="8424862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Preview of MARUTI sales numbers for the month --- Monthly sales update</a:t>
            </a:r>
          </a:p>
          <a:p>
            <a:pPr>
              <a:defRPr/>
            </a:pP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SEBI deadline for reaction from public on REITS --- DLF</a:t>
            </a:r>
          </a:p>
          <a:p>
            <a:pPr>
              <a:defRPr/>
            </a:pP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 of Airbags in 2017 --- impact on Passenger cars</a:t>
            </a:r>
          </a:p>
          <a:p>
            <a:pPr>
              <a:defRPr/>
            </a:pP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in environmental regulations in China --- </a:t>
            </a:r>
            <a:r>
              <a:rPr lang="en-US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Speciality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Chemical </a:t>
            </a:r>
            <a:r>
              <a:rPr lang="en-US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co’s</a:t>
            </a:r>
            <a:endParaRPr lang="en-US" b="1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5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6700" y="2857500"/>
            <a:ext cx="298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&amp; A</a:t>
            </a:r>
            <a:endParaRPr lang="en-I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810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15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lvl="1" algn="ctr"/>
            <a:r>
              <a:rPr lang="en-IN" dirty="0" smtClean="0">
                <a:solidFill>
                  <a:schemeClr val="bg1"/>
                </a:solidFill>
              </a:rPr>
              <a:t>Sector Dynamics</a:t>
            </a:r>
          </a:p>
          <a:p>
            <a:pPr lvl="1"/>
            <a:endParaRPr lang="en-IN" dirty="0">
              <a:solidFill>
                <a:schemeClr val="bg1"/>
              </a:solidFill>
            </a:endParaRPr>
          </a:p>
          <a:p>
            <a:pPr lvl="1"/>
            <a:endParaRPr lang="en-IN" dirty="0" smtClean="0">
              <a:solidFill>
                <a:schemeClr val="bg1"/>
              </a:solidFill>
            </a:endParaRPr>
          </a:p>
          <a:p>
            <a:pPr lvl="1"/>
            <a:endParaRPr lang="en-IN" dirty="0" smtClean="0">
              <a:solidFill>
                <a:schemeClr val="bg1"/>
              </a:solidFill>
            </a:endParaRPr>
          </a:p>
          <a:p>
            <a:pPr lvl="1"/>
            <a:endParaRPr lang="en-IN" dirty="0" smtClean="0">
              <a:solidFill>
                <a:schemeClr val="bg1"/>
              </a:solidFill>
            </a:endParaRP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Key Metrics to look at for every sector are different, yet simple!</a:t>
            </a:r>
          </a:p>
          <a:p>
            <a:pPr lvl="1"/>
            <a:endParaRPr lang="en-IN" dirty="0">
              <a:solidFill>
                <a:schemeClr val="bg1"/>
              </a:solidFill>
            </a:endParaRP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Sector		Metrics</a:t>
            </a:r>
          </a:p>
          <a:p>
            <a:pPr lvl="1"/>
            <a:endParaRPr lang="en-IN" dirty="0">
              <a:solidFill>
                <a:schemeClr val="bg1"/>
              </a:solidFill>
            </a:endParaRP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Banking		NIIs, NPAs, CASA, Provisioning, </a:t>
            </a:r>
            <a:r>
              <a:rPr lang="en-IN" dirty="0" err="1" smtClean="0">
                <a:solidFill>
                  <a:schemeClr val="bg1"/>
                </a:solidFill>
              </a:rPr>
              <a:t>etc</a:t>
            </a:r>
            <a:endParaRPr lang="en-IN" dirty="0" smtClean="0">
              <a:solidFill>
                <a:schemeClr val="bg1"/>
              </a:solidFill>
            </a:endParaRP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Cement		Capacity Utilisation, Power &amp; Fuel Cost, Volume 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Auto			Average realisation, Margins, Market Share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Steel		Iron Ore prices, Capacity utilisation, Power costs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EPC / Infra		Working Capital, Order Execution, Interest costs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Technology		Constant Currency Growth, Margins, Attrition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Oil &amp; Gas		GRM, Product Mix, Inventory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Consumer Goods	Turnover ratios, Debtors, RM Costs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Real Estate		Sales, Interest costs</a:t>
            </a:r>
          </a:p>
          <a:p>
            <a:pPr lvl="1"/>
            <a:r>
              <a:rPr lang="en-IN" dirty="0" smtClean="0">
                <a:solidFill>
                  <a:schemeClr val="bg1"/>
                </a:solidFill>
              </a:rPr>
              <a:t>Telecom		ARPU, MPU, Subscriber base</a:t>
            </a:r>
          </a:p>
          <a:p>
            <a:pPr lvl="1"/>
            <a:endParaRPr lang="en-IN" dirty="0" smtClean="0">
              <a:solidFill>
                <a:schemeClr val="bg1"/>
              </a:solidFill>
            </a:endParaRPr>
          </a:p>
          <a:p>
            <a:pPr lvl="1"/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lvl="1" algn="ctr"/>
            <a:r>
              <a:rPr lang="en-IN" dirty="0" smtClean="0">
                <a:solidFill>
                  <a:schemeClr val="bg1"/>
                </a:solidFill>
              </a:rPr>
              <a:t>Sector Dynamics</a:t>
            </a:r>
          </a:p>
          <a:p>
            <a:pPr lvl="1" algn="ctr"/>
            <a:endParaRPr lang="en-IN" dirty="0">
              <a:solidFill>
                <a:schemeClr val="bg1"/>
              </a:solidFill>
            </a:endParaRPr>
          </a:p>
          <a:p>
            <a:pPr lvl="1" algn="ctr"/>
            <a:endParaRPr lang="en-IN" dirty="0" smtClean="0">
              <a:solidFill>
                <a:schemeClr val="tx1"/>
              </a:solidFill>
            </a:endParaRPr>
          </a:p>
          <a:p>
            <a:pPr lvl="1" algn="ctr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3" y="998801"/>
            <a:ext cx="5463424" cy="529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lvl="1" algn="ctr"/>
            <a:r>
              <a:rPr lang="en-IN" dirty="0" smtClean="0">
                <a:solidFill>
                  <a:schemeClr val="bg1"/>
                </a:solidFill>
              </a:rPr>
              <a:t>Sector Dynamics</a:t>
            </a:r>
          </a:p>
          <a:p>
            <a:pPr lvl="1" algn="ctr"/>
            <a:endParaRPr lang="en-IN" dirty="0">
              <a:solidFill>
                <a:schemeClr val="bg1"/>
              </a:solidFill>
            </a:endParaRPr>
          </a:p>
          <a:p>
            <a:pPr lvl="1" algn="ctr"/>
            <a:endParaRPr lang="en-IN" dirty="0" smtClean="0">
              <a:solidFill>
                <a:schemeClr val="tx1"/>
              </a:solidFill>
            </a:endParaRPr>
          </a:p>
          <a:p>
            <a:pPr lvl="1" algn="ctr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57" y="1364566"/>
            <a:ext cx="3933382" cy="49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15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914" y="0"/>
            <a:ext cx="8764171" cy="68580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lvl="1" algn="ctr"/>
            <a:r>
              <a:rPr lang="en-IN" dirty="0" smtClean="0">
                <a:solidFill>
                  <a:schemeClr val="bg1"/>
                </a:solidFill>
              </a:rPr>
              <a:t>Sector Dynamics</a:t>
            </a:r>
          </a:p>
          <a:p>
            <a:pPr lvl="1" algn="ctr"/>
            <a:endParaRPr lang="en-IN" dirty="0">
              <a:solidFill>
                <a:schemeClr val="bg1"/>
              </a:solidFill>
            </a:endParaRPr>
          </a:p>
          <a:p>
            <a:pPr lvl="1" algn="ctr"/>
            <a:endParaRPr lang="en-IN" dirty="0" smtClean="0">
              <a:solidFill>
                <a:schemeClr val="tx1"/>
              </a:solidFill>
            </a:endParaRPr>
          </a:p>
          <a:p>
            <a:pPr lvl="1" algn="ctr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pPr lvl="1"/>
            <a:endParaRPr lang="en-IN" dirty="0">
              <a:solidFill>
                <a:schemeClr val="tx1"/>
              </a:solidFill>
            </a:endParaRPr>
          </a:p>
          <a:p>
            <a:endParaRPr lang="en-IN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IN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2" b="30256"/>
          <a:stretch/>
        </p:blipFill>
        <p:spPr>
          <a:xfrm>
            <a:off x="3098956" y="1041009"/>
            <a:ext cx="7485626" cy="458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24034" y="-24"/>
            <a:ext cx="8143932" cy="642942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spcBef>
                <a:spcPct val="0"/>
              </a:spcBef>
              <a:defRPr/>
            </a:pPr>
            <a:endParaRPr lang="en-IN" sz="3200" b="1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034" y="2043317"/>
            <a:ext cx="9047240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Make your client Buy on </a:t>
            </a:r>
            <a:r>
              <a:rPr lang="en-IN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basis of </a:t>
            </a:r>
            <a:r>
              <a:rPr lang="en-IN" sz="2400" b="1" i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VALUE</a:t>
            </a:r>
            <a:r>
              <a:rPr lang="en-IN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&amp; not PRICE!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351584" y="3236813"/>
            <a:ext cx="2952328" cy="23762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VALUE of a Company reflects how good its business model really is and how well it is managed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19177" y="3280683"/>
            <a:ext cx="2880320" cy="230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PRICE of a Company reflects what the market thinks about its business  model &amp; quality of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7439" y="-84409"/>
            <a:ext cx="5767752" cy="167405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lvl="1" algn="ctr"/>
            <a:r>
              <a:rPr lang="en-IN" dirty="0" smtClean="0">
                <a:solidFill>
                  <a:schemeClr val="bg1"/>
                </a:solidFill>
              </a:rPr>
              <a:t>Company Fundamentals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47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dk1">
                <a:satMod val="103000"/>
                <a:lumMod val="102000"/>
                <a:tint val="94000"/>
              </a:schemeClr>
            </a:gs>
            <a:gs pos="10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9102" y="476138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A lot of wealth can get created if we can spot this Gap!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07568" y="2117254"/>
            <a:ext cx="2304256" cy="207879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VALUE of a stock is determined by parameters such as Cash Flows, Growth &amp; risk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36160" y="2175189"/>
            <a:ext cx="2232248" cy="2006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PRICE on the other hand, is a function of Demand &amp; Supply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27848" y="2472864"/>
            <a:ext cx="252028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Markets may not always perfectly assign the right PRICE to the real VALUE of a Co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7439" y="-84409"/>
            <a:ext cx="5767752" cy="167405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 &amp; Micros</a:t>
            </a:r>
          </a:p>
          <a:p>
            <a:pPr lvl="1" algn="ctr"/>
            <a:r>
              <a:rPr lang="en-IN" dirty="0" smtClean="0">
                <a:solidFill>
                  <a:schemeClr val="bg1"/>
                </a:solidFill>
              </a:rPr>
              <a:t>Company Fundamentals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1535</Words>
  <Application>Microsoft Office PowerPoint</Application>
  <PresentationFormat>Custom</PresentationFormat>
  <Paragraphs>564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the Most of The Cause &amp; Effect Relationship in Stock Markets</dc:title>
  <dc:creator>Prakash</dc:creator>
  <cp:lastModifiedBy>Admin</cp:lastModifiedBy>
  <cp:revision>50</cp:revision>
  <dcterms:created xsi:type="dcterms:W3CDTF">2017-07-14T04:38:37Z</dcterms:created>
  <dcterms:modified xsi:type="dcterms:W3CDTF">2021-07-25T03:58:05Z</dcterms:modified>
</cp:coreProperties>
</file>