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790" r:id="rId4"/>
    <p:sldId id="833" r:id="rId5"/>
    <p:sldId id="705" r:id="rId6"/>
    <p:sldId id="783" r:id="rId7"/>
    <p:sldId id="840" r:id="rId8"/>
    <p:sldId id="907" r:id="rId9"/>
    <p:sldId id="832" r:id="rId10"/>
    <p:sldId id="792" r:id="rId11"/>
    <p:sldId id="793" r:id="rId12"/>
    <p:sldId id="799" r:id="rId13"/>
    <p:sldId id="800" r:id="rId14"/>
    <p:sldId id="659" r:id="rId15"/>
    <p:sldId id="773" r:id="rId16"/>
    <p:sldId id="794" r:id="rId17"/>
    <p:sldId id="795" r:id="rId18"/>
    <p:sldId id="796" r:id="rId19"/>
    <p:sldId id="797" r:id="rId20"/>
    <p:sldId id="798" r:id="rId21"/>
    <p:sldId id="801" r:id="rId22"/>
    <p:sldId id="259" r:id="rId23"/>
    <p:sldId id="697" r:id="rId24"/>
    <p:sldId id="260" r:id="rId25"/>
    <p:sldId id="266" r:id="rId26"/>
    <p:sldId id="267" r:id="rId27"/>
    <p:sldId id="817" r:id="rId28"/>
    <p:sldId id="818" r:id="rId29"/>
    <p:sldId id="819" r:id="rId30"/>
    <p:sldId id="274" r:id="rId31"/>
    <p:sldId id="825" r:id="rId32"/>
    <p:sldId id="826" r:id="rId33"/>
    <p:sldId id="275" r:id="rId34"/>
    <p:sldId id="836" r:id="rId35"/>
    <p:sldId id="835" r:id="rId36"/>
    <p:sldId id="276" r:id="rId37"/>
    <p:sldId id="277" r:id="rId38"/>
    <p:sldId id="473" r:id="rId39"/>
    <p:sldId id="821" r:id="rId40"/>
    <p:sldId id="822" r:id="rId41"/>
    <p:sldId id="823" r:id="rId42"/>
    <p:sldId id="831" r:id="rId43"/>
    <p:sldId id="837" r:id="rId44"/>
    <p:sldId id="834" r:id="rId45"/>
    <p:sldId id="278" r:id="rId46"/>
    <p:sldId id="279" r:id="rId47"/>
    <p:sldId id="280" r:id="rId48"/>
    <p:sldId id="820" r:id="rId49"/>
    <p:sldId id="827" r:id="rId50"/>
    <p:sldId id="828" r:id="rId51"/>
    <p:sldId id="829" r:id="rId52"/>
    <p:sldId id="830" r:id="rId53"/>
    <p:sldId id="824" r:id="rId54"/>
    <p:sldId id="387" r:id="rId55"/>
    <p:sldId id="269" r:id="rId56"/>
    <p:sldId id="270" r:id="rId57"/>
    <p:sldId id="271" r:id="rId58"/>
    <p:sldId id="272" r:id="rId59"/>
    <p:sldId id="273" r:id="rId60"/>
    <p:sldId id="908" r:id="rId61"/>
    <p:sldId id="376" r:id="rId62"/>
    <p:sldId id="377" r:id="rId63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70D0D47-4B65-4844-8F3D-E5E4A120A235}" type="datetimeFigureOut">
              <a:rPr lang="en-IN" smtClean="0"/>
              <a:t>18-03-2022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93D5552-4B3D-4604-A9B7-98D5E91A3C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663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ED210-E0AD-457E-91E4-C1EA5E913F3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1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F461-0B07-49FC-8A82-6ADB11172C3A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F337-9C21-4ECD-A74D-EABCF59BB14A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8394-1FA2-475E-9407-7BEAD39336AF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75D8-28E6-474E-A5B2-35D7E4BAD1BB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EB61-D103-452C-801F-3B99750C9D26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AE45-2782-47BE-B58E-26BA1F5823D0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E518-0044-4FE5-B592-CDB3895A2708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7E95-5CD5-4483-8D1D-136326911B2B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40FB-FCCA-4FBD-BDF0-7E79A7452811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25BA-1436-42D8-BAB4-3F9258622176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20F8-0C5D-4326-8B03-0BA36B68DE2C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05F-0607-4FEE-9E40-84CD5261DC9B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7833-0249-4218-97BA-E69387D9B194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AAF9-3771-445D-A737-BF3F3986CD95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4247-3F5A-47AD-A5AE-72A9EE7C1EF3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4902-BC2A-4E35-9591-2F7A55C82DCA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AB026-9051-4D02-AB3C-A05E26E3530D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in/imgres?q=use+of+computers+in+schools&amp;hl=en&amp;sa=X&amp;biw=1920&amp;bih=899&amp;tbm=isch&amp;prmd=imvns&amp;tbnid=GqcxRDwSTrFYQM:&amp;imgrefurl=http://www.scrollonline.net/2010/01/13/is-acceptable-use-policy-in-need-of-revision/&amp;docid=dV4tF3Ofg5ypSM&amp;imgurl=http://www.scrollonline.net/wp-content/uploads/2010/01/Computer3.jpg&amp;w=605&amp;h=459&amp;ei=JUtPT-PvEcyamQWnr-yrCg&amp;zoom=1&amp;iact=rc&amp;dur=219&amp;sig=113734360390168774264&amp;page=1&amp;tbnh=123&amp;tbnw=163&amp;start=0&amp;ndsp=47&amp;ved=1t:429,r:6,s:0&amp;tx=78&amp;ty=86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rbidocs.rbi.org.in/rdocs/content/pdfs/NT3305092020_A2.pdf" TargetMode="External"/><Relationship Id="rId2" Type="http://schemas.openxmlformats.org/officeDocument/2006/relationships/hyperlink" Target="https://www.rbi.org.in/scripts/BS_CircularIndexDisplay.aspx?Id=11960#A_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bidocs.rbi.org.in/rdocs/content/pdfs/NT3305092020_A3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02%20Draft%20Cover%20Letter%20for%20Branch%20Auditors%20Certificates%202022.docx" TargetMode="External"/><Relationship Id="rId2" Type="http://schemas.openxmlformats.org/officeDocument/2006/relationships/hyperlink" Target="05%20GN%20Issuance%20of%20Special%20Certificate%20and%20Reports%20201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04%20Draft%20Cover%20Letter%20for%20Jilani%20Ghosh%20Certificate%20by%20SBAs%202022.docx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B6B2B-3C78-4D48-9140-F38971D87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1" y="194707"/>
            <a:ext cx="9145589" cy="1203135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>
                <a:solidFill>
                  <a:schemeClr val="accent4">
                    <a:lumMod val="75000"/>
                  </a:schemeClr>
                </a:solidFill>
              </a:rPr>
              <a:t>AASB of ICAI and </a:t>
            </a:r>
            <a:br>
              <a:rPr lang="en-IN" sz="40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IN" sz="4000" b="1" dirty="0">
                <a:solidFill>
                  <a:schemeClr val="accent4">
                    <a:lumMod val="75000"/>
                  </a:schemeClr>
                </a:solidFill>
              </a:rPr>
              <a:t>Rajkot Branch of WIRC of ICAI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85BFA5-48E3-4A95-A6C0-F2D8DBD7A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529541"/>
            <a:ext cx="8915399" cy="1374122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CA Niranjan Joshi</a:t>
            </a:r>
          </a:p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19.03.2022</a:t>
            </a:r>
          </a:p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Rajkot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24FBC0-CF5B-406F-ACB7-9A2E52F5552F}"/>
              </a:ext>
            </a:extLst>
          </p:cNvPr>
          <p:cNvSpPr txBox="1">
            <a:spLocks/>
          </p:cNvSpPr>
          <p:nvPr/>
        </p:nvSpPr>
        <p:spPr>
          <a:xfrm>
            <a:off x="2589211" y="3200404"/>
            <a:ext cx="8915399" cy="6688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Audit Planning &amp; Documentation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05CC25-EF4E-440F-BB87-06E3FCB8D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10" y="6019800"/>
            <a:ext cx="9540055" cy="560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just">
              <a:lnSpc>
                <a:spcPct val="70000"/>
              </a:lnSpc>
              <a:spcBef>
                <a:spcPct val="27000"/>
              </a:spcBef>
            </a:pPr>
            <a:r>
              <a:rPr lang="en-US" sz="900" b="1" dirty="0">
                <a:solidFill>
                  <a:schemeClr val="accent6"/>
                </a:solidFill>
                <a:cs typeface="Arial" charset="0"/>
              </a:rPr>
              <a:t>Restriction on Disclosure and Use of Data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900" b="1" dirty="0">
                <a:solidFill>
                  <a:schemeClr val="accent6"/>
                </a:solidFill>
                <a:cs typeface="Times New Roman" pitchFamily="18" charset="0"/>
              </a:rPr>
              <a:t>The data in this document contains trade secrets and confidential or proprietary information of my firm, the disclosure of which would provide a competitive advantage to others. As a result, this document shall not be disclosed, used or duplicated, in whole or in part, for any purpose. The data subject to this restriction are contained in the entire document. </a:t>
            </a:r>
            <a:endParaRPr lang="en-US" sz="900" dirty="0">
              <a:solidFill>
                <a:schemeClr val="accent6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052BD-D997-4DA4-94D6-B5592140E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D6EBA7-02C0-4AC6-9E42-7B3F147D3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9" y="404190"/>
            <a:ext cx="1328065" cy="12319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EBA99B9-C31A-43FD-9202-FF1C312E9BAA}"/>
              </a:ext>
            </a:extLst>
          </p:cNvPr>
          <p:cNvSpPr txBox="1">
            <a:spLocks/>
          </p:cNvSpPr>
          <p:nvPr/>
        </p:nvSpPr>
        <p:spPr>
          <a:xfrm>
            <a:off x="2529841" y="1753448"/>
            <a:ext cx="8974770" cy="12132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Two Days Conference on </a:t>
            </a:r>
          </a:p>
          <a:p>
            <a:pPr algn="ctr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Bank Audit</a:t>
            </a:r>
            <a:endParaRPr lang="en-IN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92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D9025-7D77-4C96-8442-8C635018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23351"/>
            <a:ext cx="8911687" cy="72342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Standards on Auditing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C8C1E-5779-4718-807A-9A666C068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691" y="946778"/>
            <a:ext cx="10011497" cy="55454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SQC1 – Quality Control for Firms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SA 200 – Basic Principles Governing Audit.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SA 230 – Audit Documentation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SA 500 – Audit Evidence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SA 400 – Risk Assessment and Internal Control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SA 300 – Audit Planning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SA 220 – Quality Control for Audit Work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SA 299 – Joint Audit of Financial Statements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SA 310 – Knowledge of Business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SA 600 – Using work of another auditor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Knowledge about CAAT tools</a:t>
            </a:r>
            <a:endParaRPr lang="en-US" sz="2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EF2BA-A40A-4861-B35E-D982F772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7B37F11-7D46-4067-9E03-42BA6F6B59F2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pic>
        <p:nvPicPr>
          <p:cNvPr id="6" name="Picture 2" descr="http://cdn5.fotosearch.com/bthumb/ULY/ULY072/u11000590.jpg">
            <a:extLst>
              <a:ext uri="{FF2B5EF4-FFF2-40B4-BE49-F238E27FC236}">
                <a16:creationId xmlns:a16="http://schemas.microsoft.com/office/drawing/2014/main" id="{66C1FB55-ED08-4D79-BD94-DB2083CE5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30273" y="0"/>
            <a:ext cx="2161727" cy="1436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70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7AB94-ACDC-4CF4-8E3E-A8045037B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321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Audit Execution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3B0A6-D214-41EC-9C92-051E423C4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189" y="1379621"/>
            <a:ext cx="9146423" cy="4854269"/>
          </a:xfrm>
        </p:spPr>
        <p:txBody>
          <a:bodyPr>
            <a:noAutofit/>
          </a:bodyPr>
          <a:lstStyle/>
          <a:p>
            <a:pPr marL="0" lvl="2" indent="0" algn="just"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 320 – Audit Materiality </a:t>
            </a:r>
          </a:p>
          <a:p>
            <a:pPr marL="0" lvl="2" indent="0" algn="just"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 520 – Analytical Procedures</a:t>
            </a:r>
          </a:p>
          <a:p>
            <a:pPr marL="0" lvl="2" indent="0" algn="just"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 530 – Audit Sampling </a:t>
            </a:r>
          </a:p>
          <a:p>
            <a:pPr marL="0" lvl="2" indent="0" algn="just"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 220 – Quality Control For Audit Work</a:t>
            </a:r>
          </a:p>
          <a:p>
            <a:pPr marL="0" lvl="2" indent="0" algn="just">
              <a:buNone/>
            </a:pPr>
            <a:r>
              <a:rPr lang="en-US" sz="2400" b="1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Analyse</a:t>
            </a: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Evaluate the errors in samples selected</a:t>
            </a:r>
          </a:p>
          <a:p>
            <a:pPr marL="0" lvl="2" indent="0" algn="just"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Get the rectification / MOC Passed </a:t>
            </a:r>
          </a:p>
          <a:p>
            <a:pPr marL="0" lvl="2" indent="0" algn="just"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 as per Audit Program and schedule</a:t>
            </a:r>
          </a:p>
          <a:p>
            <a:pPr marL="0" lvl="2" indent="0" algn="just"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Prepare reports according to requirement</a:t>
            </a:r>
          </a:p>
          <a:p>
            <a:pPr marL="0" lvl="2" indent="0" algn="just"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Qualify in Audit Report if 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AF0F7-8417-49AD-B565-091710DD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754F58F-B7C1-4F7E-88EC-0890F2712430}"/>
              </a:ext>
            </a:extLst>
          </p:cNvPr>
          <p:cNvSpPr txBox="1">
            <a:spLocks/>
          </p:cNvSpPr>
          <p:nvPr/>
        </p:nvSpPr>
        <p:spPr>
          <a:xfrm>
            <a:off x="8770688" y="6519536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pic>
        <p:nvPicPr>
          <p:cNvPr id="6" name="t5130407" descr="http://cdn7.fotosearch.com/bthumb/IMZ/IMZ388/rom0007.jpg">
            <a:extLst>
              <a:ext uri="{FF2B5EF4-FFF2-40B4-BE49-F238E27FC236}">
                <a16:creationId xmlns:a16="http://schemas.microsoft.com/office/drawing/2014/main" id="{446BF452-1630-43C2-A02C-B616EB2E3A1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5756" y="0"/>
            <a:ext cx="2096244" cy="170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42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9150626" cy="6397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SA 600 – Using work of Another Auditor</a:t>
            </a:r>
            <a:endParaRPr lang="en-US" sz="3200" b="1" cap="non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94734" y="886690"/>
            <a:ext cx="9765454" cy="5715000"/>
          </a:xfrm>
        </p:spPr>
        <p:txBody>
          <a:bodyPr>
            <a:noAutofit/>
          </a:bodyPr>
          <a:lstStyle/>
          <a:p>
            <a:pPr marL="4763" indent="-4763" algn="just"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SBA is Component Auditors for SCAs</a:t>
            </a:r>
          </a:p>
          <a:p>
            <a:pPr marL="4763" indent="-4763" algn="just">
              <a:buNone/>
            </a:pPr>
            <a:endParaRPr lang="en-US" sz="20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763" indent="-4763" algn="just"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Reliance is placed by SCAs on work of SBAs</a:t>
            </a:r>
          </a:p>
          <a:p>
            <a:pPr marL="4763" indent="-4763" algn="just"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 requires SCAs (principal auditor) to determine how the work of the SBAs (other auditor) will affect the audit. </a:t>
            </a:r>
          </a:p>
          <a:p>
            <a:pPr marL="4763" indent="-4763" algn="just"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Whether the SCAs has performed procedures to obtain SAAE, that the work of the SBAs is adequate for the SCAs purposes, in the context of the specific assignment</a:t>
            </a:r>
          </a:p>
          <a:p>
            <a:pPr marL="4763" indent="-4763" algn="just"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Communication through Closing Circular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A4EB5DA-8455-4719-AF72-C51F61D62DF9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3A8762-BD69-4B60-BEB7-2D63FBA09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80803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6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9150626" cy="6397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SA 600 – Using work of Another Auditor</a:t>
            </a:r>
            <a:endParaRPr lang="en-US" sz="3200" b="1" cap="non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94734" y="886690"/>
            <a:ext cx="9765454" cy="5715000"/>
          </a:xfrm>
        </p:spPr>
        <p:txBody>
          <a:bodyPr>
            <a:noAutofit/>
          </a:bodyPr>
          <a:lstStyle/>
          <a:p>
            <a:pPr marL="4763" indent="-4763" algn="just"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Informing matters requiring special consideration for SBAs</a:t>
            </a:r>
          </a:p>
          <a:p>
            <a:pPr marL="4763" indent="-4763" algn="just"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Informing changes in accounting policies to SBAs</a:t>
            </a:r>
          </a:p>
          <a:p>
            <a:pPr marL="4763" indent="-4763" algn="just"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SCAs will consider the significant findings of the SBAs in their reports</a:t>
            </a:r>
          </a:p>
          <a:p>
            <a:pPr marL="4763" indent="-4763" algn="just"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Written confirmation may be obtained from SBAs confirming</a:t>
            </a:r>
          </a:p>
          <a:p>
            <a:pPr marL="4763" indent="-4763" algn="just">
              <a:buNone/>
            </a:pPr>
            <a:r>
              <a:rPr lang="en-US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Independence, KAM, acknowledgment for use of work of SBAs by SCAs, Confirming that </a:t>
            </a:r>
            <a:r>
              <a:rPr lang="en-US" sz="2800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insturctions</a:t>
            </a:r>
            <a:r>
              <a:rPr lang="en-US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have been followed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A4EB5DA-8455-4719-AF72-C51F61D62DF9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3A8762-BD69-4B60-BEB7-2D63FBA09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80803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0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687DD-6368-4961-925D-F1DD15AB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35598"/>
            <a:ext cx="8911687" cy="64321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Background Material for SA’s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4E3A8-A89D-4D3E-A852-A364D555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EE217C5-16E5-40E4-8E9D-0A381BDFE8D8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00B873-322D-40E2-AE02-F7C5E51F0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878814"/>
            <a:ext cx="8061855" cy="561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687DD-6368-4961-925D-F1DD15AB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45" y="235598"/>
            <a:ext cx="9689667" cy="64321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Sample Checklists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4E3A8-A89D-4D3E-A852-A364D555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EE217C5-16E5-40E4-8E9D-0A381BDFE8D8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D60993-116E-4E6F-89D6-04AEBF411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383" y="878814"/>
            <a:ext cx="6068290" cy="58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7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69DDF-E9CF-4B1D-81A9-0C204392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896" y="258350"/>
            <a:ext cx="8911687" cy="70738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Audit Planning &amp; Checklist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0F71E-BF3E-41C9-A4B7-59A001119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896" y="965735"/>
            <a:ext cx="9255004" cy="552650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Applicable Act for the Bank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Appointment Letter / Acceptance Letter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Closing Manual of Bank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NOC of Previous Auditor.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Audit Engagement Letter.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Basic Information from branch.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Audit Program / Checklist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Study RBI Circulars 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Attend Trainings / Workshops / Seminars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Have knowledge of current affairs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F5D02-8125-4AE6-8978-FF44DCED8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B0A0DD9-59AB-4347-B3A9-D30E5CB2C4EC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pic>
        <p:nvPicPr>
          <p:cNvPr id="6" name="t59013122" descr="http://cdn7.fotosearch.com/bthumb/CSP/CSP738/k7389303.jpg">
            <a:extLst>
              <a:ext uri="{FF2B5EF4-FFF2-40B4-BE49-F238E27FC236}">
                <a16:creationId xmlns:a16="http://schemas.microsoft.com/office/drawing/2014/main" id="{E7D03C7D-25B2-4D90-84A1-870984D22FB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8867" y="0"/>
            <a:ext cx="2340882" cy="171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608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DEAA-FD97-4C13-B632-4B152881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386" y="231844"/>
            <a:ext cx="8911687" cy="67530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Audit Planning &amp; Checklist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73E8F-F41D-45AE-B4F4-8AFE8A43B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05" y="846729"/>
            <a:ext cx="9483307" cy="544177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Have  knowledge of the: 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"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Economy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"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Banking Industry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"/>
            </a:pPr>
            <a:r>
              <a: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Government</a:t>
            </a: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Policies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"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Rules &amp; Regulations applicable to the Bank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"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handled by Bank 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"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Complexities involved 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"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Applicability of Accounting Standards 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"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Applicability Auditing and Assurance Standards.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"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FEDAI Guidelines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346B7-39B9-4FCD-8497-AE17456F0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8404857-5C09-49D9-9F23-F19E7A87234B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pic>
        <p:nvPicPr>
          <p:cNvPr id="6" name="t60247450" descr="http://cdn6.fotosearch.com/bthumb/CSP/CSP584/k5849076.jpg">
            <a:extLst>
              <a:ext uri="{FF2B5EF4-FFF2-40B4-BE49-F238E27FC236}">
                <a16:creationId xmlns:a16="http://schemas.microsoft.com/office/drawing/2014/main" id="{0AB4900F-EFC7-4F3E-9730-CA8E7E8CD3F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0695" y="-1"/>
            <a:ext cx="2021305" cy="148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366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121AD-8C76-4AF0-B942-6FCDADA5B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896" y="235597"/>
            <a:ext cx="9089003" cy="70738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Audit Program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83F4F-288B-4A0F-A17E-16950273E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583" y="1002427"/>
            <a:ext cx="9299713" cy="5619975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Define broadly the scope of audit.</a:t>
            </a:r>
          </a:p>
          <a:p>
            <a:pPr marL="0" lvl="1" indent="0" algn="just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Include Certificates in main audit plan.</a:t>
            </a:r>
          </a:p>
          <a:p>
            <a:pPr marL="0" lvl="1" indent="0" algn="just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Identify the thrust areas.</a:t>
            </a:r>
          </a:p>
          <a:p>
            <a:pPr marL="0" lvl="1" indent="0" algn="just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Set materiality levels standards for each area.</a:t>
            </a:r>
          </a:p>
          <a:p>
            <a:pPr marL="0" lvl="1" indent="0" algn="just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Lay down over all time schedule.</a:t>
            </a:r>
          </a:p>
          <a:p>
            <a:pPr marL="0" lvl="1" indent="0" algn="just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Training to Audit staff and special skill if required.</a:t>
            </a:r>
          </a:p>
          <a:p>
            <a:pPr marL="0" lvl="1" indent="0" algn="just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Weak areas identified during the Audit – extra focus.</a:t>
            </a:r>
          </a:p>
          <a:p>
            <a:pPr marL="0" lvl="1" indent="0" algn="just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Physical verification of cash and other securities / Sensitive Accounts</a:t>
            </a:r>
          </a:p>
          <a:p>
            <a:pPr marL="0" lvl="1" indent="0" algn="just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Frauds  / Sundry Assets / Suspense Account / Inter Branch reconciliation </a:t>
            </a:r>
          </a:p>
          <a:p>
            <a:pPr marL="0" lvl="1" indent="0" algn="just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Contingent Liabilities</a:t>
            </a:r>
          </a:p>
          <a:p>
            <a:pPr marL="0" lvl="1" indent="0" algn="just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Contingent Liabilities not acknowledged</a:t>
            </a:r>
            <a:endParaRPr lang="en-US" sz="22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9DF63-7BAB-4C82-A52C-A4EDCEEC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E581C59-3435-43C1-8DF0-589C07115495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pic>
        <p:nvPicPr>
          <p:cNvPr id="6" name="t58882748" descr="http://cdn7.fotosearch.com/bthumb/CSP/CSP714/k7146235.jpg">
            <a:extLst>
              <a:ext uri="{FF2B5EF4-FFF2-40B4-BE49-F238E27FC236}">
                <a16:creationId xmlns:a16="http://schemas.microsoft.com/office/drawing/2014/main" id="{0DBC708F-7880-494A-BEA5-34DDCC8646C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4416" y="0"/>
            <a:ext cx="2027583" cy="177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082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9150626" cy="6397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Verification – Checklist</a:t>
            </a:r>
            <a:endParaRPr lang="en-US" sz="3200" b="1" cap="non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94734" y="886690"/>
            <a:ext cx="9765454" cy="5715000"/>
          </a:xfrm>
        </p:spPr>
        <p:txBody>
          <a:bodyPr>
            <a:noAutofit/>
          </a:bodyPr>
          <a:lstStyle/>
          <a:p>
            <a:pPr marL="4763" indent="-4763" algn="just"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Set up materiality</a:t>
            </a:r>
          </a:p>
          <a:p>
            <a:pPr marL="4763" indent="-4763" algn="just">
              <a:buNone/>
            </a:pPr>
            <a:endParaRPr lang="en-US" sz="20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763" indent="-4763" algn="just"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Selection of Sample</a:t>
            </a:r>
          </a:p>
          <a:p>
            <a:pPr marL="4763" indent="-4763" algn="just">
              <a:buNone/>
            </a:pPr>
            <a:endParaRPr lang="en-US" sz="20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763" indent="-4763" algn="just"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Testing of Sample Selected</a:t>
            </a:r>
          </a:p>
          <a:p>
            <a:pPr marL="4763" indent="-4763" algn="just">
              <a:buNone/>
            </a:pPr>
            <a:endParaRPr lang="en-US" sz="20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763" indent="-4763" algn="just"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Noting down the observations</a:t>
            </a:r>
          </a:p>
          <a:p>
            <a:pPr marL="4763" indent="-4763" algn="just">
              <a:buNone/>
            </a:pPr>
            <a:endParaRPr lang="en-US" sz="20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763" indent="-4763" algn="just"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Discussion with the branch Management</a:t>
            </a:r>
          </a:p>
          <a:p>
            <a:pPr marL="4763" indent="-4763" algn="just">
              <a:buNone/>
            </a:pPr>
            <a:endParaRPr lang="en-US" sz="20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763" indent="-4763" algn="just"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Reporting appropriately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A4EB5DA-8455-4719-AF72-C51F61D62DF9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3A8762-BD69-4B60-BEB7-2D63FBA09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80803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5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DA336-8F22-4BA2-AD5C-698D78901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Disclaimer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39650-D8EF-4C83-BE5F-D9B831214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540189"/>
            <a:ext cx="8915400" cy="480760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These are my personal views and can not be construed to be the views of the ICAI or my firm.</a:t>
            </a:r>
          </a:p>
          <a:p>
            <a:pPr marL="0" indent="0" algn="just">
              <a:buNone/>
            </a:pPr>
            <a:b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representations or warranties are made by </a:t>
            </a:r>
            <a:r>
              <a:rPr lang="en-US" sz="24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ICAI/RC</a:t>
            </a: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/Branch/Study Circle with regard to this presentation.</a:t>
            </a:r>
          </a:p>
          <a:p>
            <a:pPr marL="0" indent="0" algn="just">
              <a:buNone/>
            </a:pPr>
            <a:b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These views do not and shall not be considered as a professional advice.</a:t>
            </a:r>
          </a:p>
          <a:p>
            <a:pPr marL="0" indent="0" algn="just">
              <a:buNone/>
            </a:pPr>
            <a:b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This presentation should not be reproduced in part or in whole, in any manner or form, without our written permission.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A9987-7A7D-48AC-A891-E5EE9553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CBB00AD-D170-4310-9675-7E9F9BE8DA8C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</p:spTree>
    <p:extLst>
      <p:ext uri="{BB962C8B-B14F-4D97-AF65-F5344CB8AC3E}">
        <p14:creationId xmlns:p14="http://schemas.microsoft.com/office/powerpoint/2010/main" val="155873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274638"/>
            <a:ext cx="7888057" cy="6069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>
                <a:solidFill>
                  <a:schemeClr val="accent4">
                    <a:lumMod val="75000"/>
                  </a:schemeClr>
                </a:solidFill>
              </a:rPr>
              <a:t>Sample Selection - Advances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88769412"/>
              </p:ext>
            </p:extLst>
          </p:nvPr>
        </p:nvGraphicFramePr>
        <p:xfrm>
          <a:off x="1904997" y="1066800"/>
          <a:ext cx="9226828" cy="3810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3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944">
                <a:tc>
                  <a:txBody>
                    <a:bodyPr/>
                    <a:lstStyle/>
                    <a:p>
                      <a:r>
                        <a:rPr kumimoji="0" lang="en-US" sz="1800" b="1" u="none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Cash 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u="none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25% – 40% Sanction</a:t>
                      </a:r>
                    </a:p>
                    <a:p>
                      <a:r>
                        <a:rPr kumimoji="0" lang="en-US" sz="1800" b="1" u="none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25% – 40% Renewals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43">
                <a:tc>
                  <a:txBody>
                    <a:bodyPr/>
                    <a:lstStyle/>
                    <a:p>
                      <a:r>
                        <a:rPr kumimoji="0" lang="en-US" sz="1800" b="1" u="none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Overdraft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u="none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5%   – 10% Against Security</a:t>
                      </a:r>
                    </a:p>
                    <a:p>
                      <a:r>
                        <a:rPr kumimoji="0" lang="en-US" sz="1800" b="1" u="none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75% – 100% Clean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83">
                <a:tc>
                  <a:txBody>
                    <a:bodyPr/>
                    <a:lstStyle/>
                    <a:p>
                      <a:r>
                        <a:rPr kumimoji="0" lang="en-US" sz="1800" b="1" u="none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Term Loans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u="none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20% – 30% Sanction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83">
                <a:tc>
                  <a:txBody>
                    <a:bodyPr/>
                    <a:lstStyle/>
                    <a:p>
                      <a:r>
                        <a:rPr kumimoji="0" lang="en-US" sz="1800" b="1" u="none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Import / Export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u="none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15% – 25% of Sanction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83">
                <a:tc>
                  <a:txBody>
                    <a:bodyPr/>
                    <a:lstStyle/>
                    <a:p>
                      <a:r>
                        <a:rPr kumimoji="0" lang="en-US" sz="1800" b="1" u="none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u="none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15% – 20% of Sanction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683">
                <a:tc>
                  <a:txBody>
                    <a:bodyPr/>
                    <a:lstStyle/>
                    <a:p>
                      <a:r>
                        <a:rPr kumimoji="0" lang="en-US" sz="1800" b="1" u="none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u="none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15% – 20% of Sanction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683">
                <a:tc>
                  <a:txBody>
                    <a:bodyPr/>
                    <a:lstStyle/>
                    <a:p>
                      <a:r>
                        <a:rPr kumimoji="0" lang="en-US" sz="1800" b="1" u="none" kern="12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Loc</a:t>
                      </a:r>
                      <a:r>
                        <a:rPr kumimoji="0" lang="en-US" sz="1800" b="1" u="none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/BC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u="none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50% – 75% of Sanction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904999" y="4876800"/>
            <a:ext cx="9226827" cy="135172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10% of Total Advances of Branch OR Rs. 10 Crores whichever is lower – 100%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Schematic / Retail Loans at least 5% – 10% of each type (Housing/Vehicle/Personal/Against Deposit/Gold/Education/etc.)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B46C38F-B7DC-4F1A-9782-F4D0B603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80803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6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17A70-572A-43B7-874A-B3E78770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Agenda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BEEAF-CBFC-4EB1-9F10-C4BC58913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195" y="1540189"/>
            <a:ext cx="8915400" cy="479647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u="sng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Your Backbone – Strong </a:t>
            </a:r>
            <a:r>
              <a:rPr lang="en-US" sz="2800" b="1" u="sng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Planing</a:t>
            </a:r>
            <a:endParaRPr lang="en-US" sz="2800" b="1" u="sng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Ethical Compliance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Compliance with Standards on Auditing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Compliance with Guidance Note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Effective Reporting (Revised LFAR)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Certification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9C9A6-57C4-4B9F-BDF9-9BC5779D9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t58131115" descr="http://cdn7.fotosearch.com/bthumb/CSP/CSP622/k6228245.jpg">
            <a:extLst>
              <a:ext uri="{FF2B5EF4-FFF2-40B4-BE49-F238E27FC236}">
                <a16:creationId xmlns:a16="http://schemas.microsoft.com/office/drawing/2014/main" id="{7FEA6E7D-96D0-45CB-B18C-06D6C1851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9913" y="0"/>
            <a:ext cx="27320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D1473E3-4576-4696-9191-2A722FA8C502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43ACBD-0E50-418A-AE10-EB47F2755AE0}"/>
              </a:ext>
            </a:extLst>
          </p:cNvPr>
          <p:cNvSpPr/>
          <p:nvPr/>
        </p:nvSpPr>
        <p:spPr>
          <a:xfrm>
            <a:off x="2341418" y="3731320"/>
            <a:ext cx="8326582" cy="5203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115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26325-E128-4666-8A0D-B82B5C55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94720"/>
            <a:ext cx="8911687" cy="65878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Objective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6A696-9F87-4E0A-8584-D95E44516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582" y="1152907"/>
            <a:ext cx="9414398" cy="5339333"/>
          </a:xfrm>
        </p:spPr>
        <p:txBody>
          <a:bodyPr>
            <a:noAutofit/>
          </a:bodyPr>
          <a:lstStyle/>
          <a:p>
            <a:pPr marL="53975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Compliance with: </a:t>
            </a:r>
          </a:p>
          <a:p>
            <a:pPr marL="53975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RBI / ICAI Guidelines</a:t>
            </a:r>
          </a:p>
          <a:p>
            <a:pPr marL="53975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Terms of Appointment</a:t>
            </a:r>
          </a:p>
          <a:p>
            <a:pPr marL="53975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Accounting Standards</a:t>
            </a:r>
          </a:p>
          <a:p>
            <a:pPr marL="53975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Standards on Auditing</a:t>
            </a:r>
          </a:p>
          <a:p>
            <a:pPr marL="53975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Other Certification work</a:t>
            </a:r>
          </a:p>
          <a:p>
            <a:pPr marL="53975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Effective Reporting </a:t>
            </a:r>
          </a:p>
          <a:p>
            <a:pPr marL="53975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Completion of Work in Time</a:t>
            </a:r>
            <a:endParaRPr lang="en-US" sz="28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24444-1D62-41DD-A911-B36E0BEEF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B686840-758A-41F8-BBF9-9A3D2640E6D9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pic>
        <p:nvPicPr>
          <p:cNvPr id="6" name="Picture 2" descr="C:\Users\kushagra.vyas\Desktop\audit.png">
            <a:extLst>
              <a:ext uri="{FF2B5EF4-FFF2-40B4-BE49-F238E27FC236}">
                <a16:creationId xmlns:a16="http://schemas.microsoft.com/office/drawing/2014/main" id="{0D5CE1FA-9F61-4B86-94AC-2CEC2901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84" y="1"/>
            <a:ext cx="1796716" cy="179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36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FD3FA-17AF-4B3C-9DC6-A93291F48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01638" y="2788555"/>
            <a:ext cx="6858000" cy="1280890"/>
          </a:xfrm>
        </p:spPr>
        <p:txBody>
          <a:bodyPr>
            <a:normAutofit/>
          </a:bodyPr>
          <a:lstStyle/>
          <a:p>
            <a:pPr algn="ctr"/>
            <a:r>
              <a:rPr lang="en-IN" sz="6000" b="1" dirty="0">
                <a:solidFill>
                  <a:schemeClr val="accent4">
                    <a:lumMod val="75000"/>
                  </a:schemeClr>
                </a:solidFill>
              </a:rPr>
              <a:t>Branch Audit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CB7FE-723D-4610-9537-B95BAC0D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D290E8-1F07-4A5E-8F23-01D2FB20E718}"/>
              </a:ext>
            </a:extLst>
          </p:cNvPr>
          <p:cNvSpPr txBox="1">
            <a:spLocks/>
          </p:cNvSpPr>
          <p:nvPr/>
        </p:nvSpPr>
        <p:spPr>
          <a:xfrm rot="5400000">
            <a:off x="7590743" y="2788554"/>
            <a:ext cx="68580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sz="6000" b="1" dirty="0">
                <a:solidFill>
                  <a:schemeClr val="accent4">
                    <a:lumMod val="75000"/>
                  </a:schemeClr>
                </a:solidFill>
              </a:rPr>
              <a:t>Read and Follow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F989C-9E79-451D-9B1E-07A01355E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292" y="0"/>
            <a:ext cx="4324783" cy="68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1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4CA27-5BEE-44A8-8B45-7A979CEFB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23248"/>
            <a:ext cx="8911687" cy="69972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Ground Work at Office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75278-00D4-4651-BE51-CF771F0A2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184" y="1022971"/>
            <a:ext cx="9166178" cy="49039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Preliminary Work</a:t>
            </a:r>
          </a:p>
          <a:p>
            <a:pPr marL="0" indent="0" algn="just">
              <a:buNone/>
            </a:pPr>
            <a:endParaRPr lang="en-US"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Evaluation of Internal Controls</a:t>
            </a:r>
          </a:p>
          <a:p>
            <a:pPr marL="0" indent="0" algn="just">
              <a:buNone/>
            </a:pPr>
            <a:endParaRPr lang="en-US"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Prepare Audit Program</a:t>
            </a:r>
          </a:p>
          <a:p>
            <a:pPr marL="0" indent="0" algn="just">
              <a:buNone/>
            </a:pPr>
            <a:endParaRPr lang="en-US"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Overall Time &amp; Manpower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3E73E-3243-4564-8B62-A509064D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32AAE7B-EFEF-4A59-A15F-EA4C78D600DC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3C71DC7D-39C4-4119-996C-E4F15977177D}"/>
              </a:ext>
            </a:extLst>
          </p:cNvPr>
          <p:cNvSpPr/>
          <p:nvPr/>
        </p:nvSpPr>
        <p:spPr bwMode="auto">
          <a:xfrm>
            <a:off x="2392146" y="5618897"/>
            <a:ext cx="7696200" cy="677917"/>
          </a:xfrm>
          <a:prstGeom prst="roundRect">
            <a:avLst/>
          </a:prstGeom>
          <a:solidFill>
            <a:srgbClr val="FFFFE9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Laying Overall Audit Plan</a:t>
            </a:r>
            <a:endParaRPr kumimoji="0" lang="en-IN" sz="2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rg_hi" descr="http://t1.gstatic.com/images?q=tbn:ANd9GcRBf59FJjfdX82bhAV4__TanlZ57Fp09x1H2h4ewY1JuHaU5u1GWQ">
            <a:hlinkClick r:id="rId2"/>
            <a:extLst>
              <a:ext uri="{FF2B5EF4-FFF2-40B4-BE49-F238E27FC236}">
                <a16:creationId xmlns:a16="http://schemas.microsoft.com/office/drawing/2014/main" id="{576029C2-221A-4E71-9A7D-2F39A815F9B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9853" y="0"/>
            <a:ext cx="2342147" cy="172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592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B55FF-4A35-4EED-BBF1-869533E63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62" y="234729"/>
            <a:ext cx="8911687" cy="64321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Reached the Branch – What do I do?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B7592-3963-49B3-99E5-39E830E56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350" y="1274618"/>
            <a:ext cx="8915400" cy="463691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000099"/>
              </a:buClr>
              <a:buNone/>
            </a:pPr>
            <a:r>
              <a:rPr lang="en-US" sz="26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“First hand feel” of Branch: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F"/>
            </a:pPr>
            <a:r>
              <a:rPr lang="en-US" sz="26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Previous Years Audited Return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F"/>
            </a:pPr>
            <a:r>
              <a:rPr lang="en-US" sz="26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Concurrent Audit Report.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F"/>
            </a:pPr>
            <a:r>
              <a:rPr lang="en-US" sz="26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Internal Inspection Report.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F"/>
            </a:pPr>
            <a:r>
              <a:rPr lang="en-US" sz="26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RBI Inspection Report.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F"/>
            </a:pPr>
            <a:r>
              <a:rPr lang="en-US" sz="26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Various Other Audit Reports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F"/>
            </a:pPr>
            <a:r>
              <a:rPr lang="en-US" sz="26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Review Compliance of these Reports.</a:t>
            </a:r>
          </a:p>
          <a:p>
            <a:pPr marL="0" indent="0">
              <a:buNone/>
            </a:pPr>
            <a:endParaRPr lang="en-IN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6F225-8CE9-47E9-BD89-EFA8D78CA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1F0DF5B-36F6-4E3B-B76C-C548A6BDFA10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pic>
        <p:nvPicPr>
          <p:cNvPr id="7" name="Picture 2" descr="http://cdn7.fotosearch.com/bthumb/CSP/CSP686/k6867529.jpg">
            <a:extLst>
              <a:ext uri="{FF2B5EF4-FFF2-40B4-BE49-F238E27FC236}">
                <a16:creationId xmlns:a16="http://schemas.microsoft.com/office/drawing/2014/main" id="{0F6695A0-99AE-46D6-9785-87770C960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70888" y="0"/>
            <a:ext cx="1798411" cy="1458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515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D7BAB-44AB-46A4-8FDE-63E95338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19555"/>
            <a:ext cx="8911687" cy="64321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Audit Trail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3AF79-BB81-4794-B1E1-3F849E3D1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6105" y="986386"/>
            <a:ext cx="9178507" cy="5505854"/>
          </a:xfrm>
        </p:spPr>
        <p:txBody>
          <a:bodyPr>
            <a:normAutofit/>
          </a:bodyPr>
          <a:lstStyle/>
          <a:p>
            <a:pPr marL="0" lvl="1" indent="0" algn="just">
              <a:spcBef>
                <a:spcPts val="600"/>
              </a:spcBef>
              <a:buSzPct val="100000"/>
              <a:buNone/>
              <a:defRPr/>
            </a:pPr>
            <a:endParaRPr lang="en-US" sz="2600" b="1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Wingdings" panose="05000000000000000000" pitchFamily="2" charset="2"/>
              <a:buChar char="F"/>
            </a:pPr>
            <a:r>
              <a:rPr lang="en-US" sz="26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6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Manual Registers / Records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Wingdings" panose="05000000000000000000" pitchFamily="2" charset="2"/>
              <a:buChar char="F"/>
            </a:pPr>
            <a:r>
              <a:rPr lang="en-US" sz="26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Core Banking Solution CBS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Wingdings" panose="05000000000000000000" pitchFamily="2" charset="2"/>
              <a:buChar char="F"/>
            </a:pPr>
            <a:r>
              <a:rPr lang="en-US" sz="26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Management Information System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Wingdings" panose="05000000000000000000" pitchFamily="2" charset="2"/>
              <a:buChar char="F"/>
            </a:pPr>
            <a:r>
              <a:rPr lang="en-US" sz="26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Data made available for remote audit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Wingdings" panose="05000000000000000000" pitchFamily="2" charset="2"/>
              <a:buChar char="F"/>
            </a:pPr>
            <a:r>
              <a:rPr lang="en-US" sz="26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Lack of Adequate Information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Wingdings" panose="05000000000000000000" pitchFamily="2" charset="2"/>
              <a:buChar char="F"/>
            </a:pPr>
            <a:r>
              <a:rPr lang="en-US" sz="26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Lack of Adequate Knowledge of system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Wingdings" panose="05000000000000000000" pitchFamily="2" charset="2"/>
              <a:buChar char="F"/>
            </a:pPr>
            <a:r>
              <a:rPr lang="en-US" sz="26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Lack of audit Trail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0F295-9C31-4C4D-B5A0-E7CD22E9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9AE0DAD-17B2-4CF6-926A-9CFB61C013C4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pic>
        <p:nvPicPr>
          <p:cNvPr id="6" name="t56011408" descr="http://cdn6.fotosearch.com/bthumb/CSP/CSP399/k3997486.jpg">
            <a:extLst>
              <a:ext uri="{FF2B5EF4-FFF2-40B4-BE49-F238E27FC236}">
                <a16:creationId xmlns:a16="http://schemas.microsoft.com/office/drawing/2014/main" id="{4DE4CE4C-EE0B-474E-B27F-89722F1117E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0280" y="0"/>
            <a:ext cx="2051720" cy="137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301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9393382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>
                <a:solidFill>
                  <a:schemeClr val="accent4">
                    <a:lumMod val="75000"/>
                  </a:schemeClr>
                </a:solidFill>
              </a:rPr>
              <a:t>RBI Circulars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4999" y="838200"/>
            <a:ext cx="9730410" cy="5244548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0"/>
              </a:spcBef>
              <a:buClr>
                <a:schemeClr val="tx2"/>
              </a:buClr>
              <a:buSzPct val="100000"/>
              <a:buNone/>
              <a:defRPr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Read and Check compliance for RBI Circulars hosted on website / available with bank branch</a:t>
            </a:r>
          </a:p>
          <a:p>
            <a:pPr marL="0" lvl="1" indent="0" algn="just">
              <a:spcBef>
                <a:spcPts val="0"/>
              </a:spcBef>
              <a:buClr>
                <a:schemeClr val="tx2"/>
              </a:buClr>
              <a:buSzPct val="100000"/>
              <a:buNone/>
              <a:defRPr/>
            </a:pPr>
            <a:endPara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 algn="just">
              <a:spcBef>
                <a:spcPts val="0"/>
              </a:spcBef>
              <a:buClr>
                <a:schemeClr val="tx2"/>
              </a:buClr>
              <a:buSzPct val="100000"/>
              <a:buNone/>
              <a:defRPr/>
            </a:pPr>
            <a:endParaRPr lang="en-US"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 algn="just">
              <a:spcBef>
                <a:spcPts val="0"/>
              </a:spcBef>
              <a:buClr>
                <a:schemeClr val="tx2"/>
              </a:buClr>
              <a:buSzPct val="100000"/>
              <a:buNone/>
              <a:defRPr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Index to RBI Circulars</a:t>
            </a:r>
          </a:p>
          <a:p>
            <a:pPr marL="0" lvl="1" indent="0" algn="just">
              <a:spcBef>
                <a:spcPts val="0"/>
              </a:spcBef>
              <a:buClr>
                <a:schemeClr val="tx2"/>
              </a:buClr>
              <a:buSzPct val="100000"/>
              <a:buNone/>
              <a:defRPr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https://www.rbi.org.in/Scripts/BS_CircularIndexDisplay.aspx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AE0CA3A-FEF5-4891-9E66-EDE088B60842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C758FD4-7E88-495A-9CE6-B1FE77455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11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E7E0E1-14F4-49F8-9D5B-77FF1DF39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79683A8-9FC6-492D-90B3-91FD3CBD65F3}"/>
              </a:ext>
            </a:extLst>
          </p:cNvPr>
          <p:cNvSpPr txBox="1">
            <a:spLocks/>
          </p:cNvSpPr>
          <p:nvPr/>
        </p:nvSpPr>
        <p:spPr>
          <a:xfrm>
            <a:off x="0" y="6169432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09AB5C-F661-4300-8799-F8CC5E2BD7EF}"/>
              </a:ext>
            </a:extLst>
          </p:cNvPr>
          <p:cNvSpPr/>
          <p:nvPr/>
        </p:nvSpPr>
        <p:spPr>
          <a:xfrm>
            <a:off x="937871" y="2180353"/>
            <a:ext cx="2583505" cy="2852383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C3D7FD-F98C-4921-93B7-5DD13128AABF}"/>
              </a:ext>
            </a:extLst>
          </p:cNvPr>
          <p:cNvSpPr/>
          <p:nvPr/>
        </p:nvSpPr>
        <p:spPr>
          <a:xfrm>
            <a:off x="9296775" y="2275266"/>
            <a:ext cx="2038066" cy="4503761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1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17A70-572A-43B7-874A-B3E78770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Agenda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BEEAF-CBFC-4EB1-9F10-C4BC58913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195" y="1540189"/>
            <a:ext cx="8915400" cy="479647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u="sng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Your Backbone – Strong </a:t>
            </a:r>
            <a:r>
              <a:rPr lang="en-US" sz="2800" b="1" u="sng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Planing</a:t>
            </a:r>
            <a:endParaRPr lang="en-US" sz="2800" b="1" u="sng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Ethical Compliance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Compliance with Standards on Auditing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Compliance with Guidance Note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Effective Reporting (Revised LFAR)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Certification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9C9A6-57C4-4B9F-BDF9-9BC5779D9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t58131115" descr="http://cdn7.fotosearch.com/bthumb/CSP/CSP622/k6228245.jpg">
            <a:extLst>
              <a:ext uri="{FF2B5EF4-FFF2-40B4-BE49-F238E27FC236}">
                <a16:creationId xmlns:a16="http://schemas.microsoft.com/office/drawing/2014/main" id="{7FEA6E7D-96D0-45CB-B18C-06D6C1851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9913" y="0"/>
            <a:ext cx="27320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D1473E3-4576-4696-9191-2A722FA8C502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43ACBD-0E50-418A-AE10-EB47F2755AE0}"/>
              </a:ext>
            </a:extLst>
          </p:cNvPr>
          <p:cNvSpPr/>
          <p:nvPr/>
        </p:nvSpPr>
        <p:spPr>
          <a:xfrm>
            <a:off x="2341418" y="4447518"/>
            <a:ext cx="8326582" cy="5203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092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17A70-572A-43B7-874A-B3E78770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Agenda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BEEAF-CBFC-4EB1-9F10-C4BC58913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195" y="1540189"/>
            <a:ext cx="8915400" cy="4796476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Audit Planning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- Ethical Compliance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- Compliance with Standards on Auditing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- Compliance with Guidance Note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- Effective Reporting (Revised LFAR)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- Certification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Documentation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9C9A6-57C4-4B9F-BDF9-9BC5779D9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t58131115" descr="http://cdn7.fotosearch.com/bthumb/CSP/CSP622/k6228245.jpg">
            <a:extLst>
              <a:ext uri="{FF2B5EF4-FFF2-40B4-BE49-F238E27FC236}">
                <a16:creationId xmlns:a16="http://schemas.microsoft.com/office/drawing/2014/main" id="{7FEA6E7D-96D0-45CB-B18C-06D6C1851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9913" y="0"/>
            <a:ext cx="27320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D1473E3-4576-4696-9191-2A722FA8C502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43ACBD-0E50-418A-AE10-EB47F2755AE0}"/>
              </a:ext>
            </a:extLst>
          </p:cNvPr>
          <p:cNvSpPr/>
          <p:nvPr/>
        </p:nvSpPr>
        <p:spPr>
          <a:xfrm>
            <a:off x="2341418" y="1540189"/>
            <a:ext cx="8326582" cy="5203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1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31D4A-ADEE-48F4-B28A-6F7888723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47" y="376760"/>
            <a:ext cx="8911687" cy="65925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Reporting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305FB-3A89-46B3-87A2-56B7713E5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320" y="970345"/>
            <a:ext cx="9428480" cy="5510896"/>
          </a:xfrm>
        </p:spPr>
        <p:txBody>
          <a:bodyPr>
            <a:noAutofit/>
          </a:bodyPr>
          <a:lstStyle/>
          <a:p>
            <a:pPr marL="9525" lvl="2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Statutory Audit Report – Addressed to SCA/Bank</a:t>
            </a: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 700 – Forming an opinion &amp; Reporting on FS</a:t>
            </a: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 701 – Communicating Key Audit Matters</a:t>
            </a: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 705 – Modifications to the opinion</a:t>
            </a: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 706 – Emphasis of Matter or Other Matter Para</a:t>
            </a: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 720 – Auditors Responsibility Other Information </a:t>
            </a: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KAM / Modified Opinion / EOM / OM – all are different.</a:t>
            </a:r>
          </a:p>
          <a:p>
            <a:pPr marL="9525" lvl="2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Qualifications can be through Memorandum of Changes or Specific remarks in the last para.</a:t>
            </a: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Illustrative Format Bank Audit Guidance Note 2022</a:t>
            </a: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Add annexures / supporting documents to the report wherever 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60568-DC58-454F-B183-0B52E8CE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2458781-BE0A-471B-A45D-02A472DC209C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</p:spTree>
    <p:extLst>
      <p:ext uri="{BB962C8B-B14F-4D97-AF65-F5344CB8AC3E}">
        <p14:creationId xmlns:p14="http://schemas.microsoft.com/office/powerpoint/2010/main" val="34806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31D4A-ADEE-48F4-B28A-6F7888723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783" y="376760"/>
            <a:ext cx="9734404" cy="65925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Reporting – MOC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305FB-3A89-46B3-87A2-56B7713E5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970344"/>
            <a:ext cx="9886805" cy="5361183"/>
          </a:xfrm>
        </p:spPr>
        <p:txBody>
          <a:bodyPr>
            <a:noAutofit/>
          </a:bodyPr>
          <a:lstStyle/>
          <a:p>
            <a:pPr marL="9525" lvl="2" indent="0" algn="just"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Increase/Decrease: </a:t>
            </a:r>
          </a:p>
          <a:p>
            <a:pPr marL="9525" lvl="2" indent="0" algn="just">
              <a:spcBef>
                <a:spcPts val="0"/>
              </a:spcBef>
              <a:buNone/>
            </a:pPr>
            <a:endParaRPr lang="en-US" sz="22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525" lvl="2" indent="0" algn="just"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Assets &amp; Liabilities OR Income &amp; Expenditure</a:t>
            </a:r>
          </a:p>
          <a:p>
            <a:pPr marL="9525" lvl="2" indent="0" algn="just"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Changes in Advances Classification,  </a:t>
            </a:r>
            <a:r>
              <a:rPr lang="en-IN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Gross NPAs &amp; Provision on NPAs</a:t>
            </a:r>
          </a:p>
          <a:p>
            <a:pPr marL="9525" lvl="2" indent="0" algn="just">
              <a:spcBef>
                <a:spcPts val="0"/>
              </a:spcBef>
              <a:buNone/>
            </a:pPr>
            <a:r>
              <a:rPr lang="en-IN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Risk Weight Asset</a:t>
            </a:r>
          </a:p>
          <a:p>
            <a:pPr marL="9525" lvl="2" indent="0" algn="just">
              <a:spcBef>
                <a:spcPts val="0"/>
              </a:spcBef>
              <a:buNone/>
            </a:pPr>
            <a:r>
              <a:rPr lang="en-IN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Other changes (if any)</a:t>
            </a:r>
            <a:endParaRPr lang="en-US" sz="22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525" lvl="2" indent="0" algn="just">
              <a:spcBef>
                <a:spcPts val="0"/>
              </a:spcBef>
              <a:buNone/>
            </a:pPr>
            <a:endParaRPr lang="en-US" sz="22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525" lvl="2" indent="0" algn="just"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case there is no change than MOC with NIL remarks is to be submitted.</a:t>
            </a:r>
          </a:p>
          <a:p>
            <a:pPr marL="9525" lvl="2" indent="0" algn="just">
              <a:spcBef>
                <a:spcPts val="0"/>
              </a:spcBef>
              <a:buNone/>
            </a:pPr>
            <a:endParaRPr lang="en-US" sz="22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525" lvl="2" indent="0" algn="just"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Audit report is incomplete without MOC. Its part and parcel of Audit Report.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60568-DC58-454F-B183-0B52E8CE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2458781-BE0A-471B-A45D-02A472DC209C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</p:spTree>
    <p:extLst>
      <p:ext uri="{BB962C8B-B14F-4D97-AF65-F5344CB8AC3E}">
        <p14:creationId xmlns:p14="http://schemas.microsoft.com/office/powerpoint/2010/main" val="419883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602" y="334621"/>
            <a:ext cx="9269896" cy="62651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>
                <a:solidFill>
                  <a:schemeClr val="accent4">
                    <a:lumMod val="75000"/>
                  </a:schemeClr>
                </a:solidFill>
              </a:rPr>
              <a:t>Memorandum of Changes – MOC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1730602" y="1265372"/>
          <a:ext cx="9520494" cy="522687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287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3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5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887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Memorandum of Changes (summary)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8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Increase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Decrease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887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 respect of Income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887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 respect of expenditure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887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 respect of Assets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887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 respect of Liabilities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887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 respect of Gross NPAs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302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 respect of  Provision on NPAs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573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 respect of Classification of Advances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901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 respect of Risk Weighted Assets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4887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Other items (if any)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EFD1DB6-C9E5-43BC-8086-5266D1469CFE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E45C3C7-155A-469B-957A-9DB29AC1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9794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6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9BA81-9F84-4EC1-8508-63F22B4F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28524"/>
            <a:ext cx="8911687" cy="65925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Long Form Audit Report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3A0E2-CA6F-46E0-ABA0-7C13AEB1C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787782"/>
            <a:ext cx="8915400" cy="5123440"/>
          </a:xfrm>
        </p:spPr>
        <p:txBody>
          <a:bodyPr>
            <a:normAutofit/>
          </a:bodyPr>
          <a:lstStyle/>
          <a:p>
            <a:pPr marL="0" lvl="2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2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Internal control evaluation questionnaire</a:t>
            </a:r>
          </a:p>
          <a:p>
            <a:pPr marL="0" lvl="2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2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Comprehensive in scope and coverage</a:t>
            </a:r>
          </a:p>
          <a:p>
            <a:pPr marL="0" lvl="2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2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Covers Balance Sheet &amp; Profit &amp; Loss A/c</a:t>
            </a:r>
          </a:p>
          <a:p>
            <a:pPr marL="0" lvl="2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2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Important check list for Audit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F0740-0B9E-41A6-A935-FAE7D848F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E77BC7D-E535-45CE-B0A6-45DC778B2606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</p:spTree>
    <p:extLst>
      <p:ext uri="{BB962C8B-B14F-4D97-AF65-F5344CB8AC3E}">
        <p14:creationId xmlns:p14="http://schemas.microsoft.com/office/powerpoint/2010/main" val="2957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9393382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>
                <a:solidFill>
                  <a:schemeClr val="accent4">
                    <a:lumMod val="75000"/>
                  </a:schemeClr>
                </a:solidFill>
              </a:rPr>
              <a:t>Technical Guide on Revised LFAR 2021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AE0CA3A-FEF5-4891-9E66-EDE088B60842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DEC9DCA-DD43-40E2-BE51-37BD6CC4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2C1BD-70FD-48D0-81AF-A6A18E991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836" y="787782"/>
            <a:ext cx="5027607" cy="60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15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9393382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>
                <a:solidFill>
                  <a:schemeClr val="accent4">
                    <a:lumMod val="75000"/>
                  </a:schemeClr>
                </a:solidFill>
              </a:rPr>
              <a:t>Technical Guide on </a:t>
            </a:r>
            <a:r>
              <a:rPr lang="en-US" b="1" cap="none" dirty="0" err="1">
                <a:solidFill>
                  <a:schemeClr val="accent4">
                    <a:lumMod val="75000"/>
                  </a:schemeClr>
                </a:solidFill>
              </a:rPr>
              <a:t>IFCoFR</a:t>
            </a:r>
            <a:r>
              <a:rPr lang="en-US" b="1" cap="none" dirty="0">
                <a:solidFill>
                  <a:schemeClr val="accent4">
                    <a:lumMod val="75000"/>
                  </a:schemeClr>
                </a:solidFill>
              </a:rPr>
              <a:t> 2021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AE0CA3A-FEF5-4891-9E66-EDE088B60842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DEC9DCA-DD43-40E2-BE51-37BD6CC4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649AC1-1A99-4673-AB1B-82060730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72" y="762664"/>
            <a:ext cx="5100637" cy="610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2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17179-78BB-47F2-8AF5-121454C09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55435"/>
            <a:ext cx="8911687" cy="69134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LFAR Audit Approach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68E03-2DD2-448A-BCE2-0D1505D53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1" y="946777"/>
            <a:ext cx="9521287" cy="5374509"/>
          </a:xfrm>
        </p:spPr>
        <p:txBody>
          <a:bodyPr>
            <a:normAutofit/>
          </a:bodyPr>
          <a:lstStyle/>
          <a:p>
            <a:pPr marL="0" lvl="2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Read All questions in LFAR</a:t>
            </a:r>
          </a:p>
          <a:p>
            <a:pPr marL="0" lvl="2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&amp; Design Audit Program to cover all aspects of LFAR</a:t>
            </a:r>
          </a:p>
          <a:p>
            <a:pPr marL="0" lvl="2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Prepare separate checklists for each point to be reported.</a:t>
            </a:r>
          </a:p>
          <a:p>
            <a:pPr marL="0" lvl="2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Record the extent of checking / sample selected.</a:t>
            </a:r>
          </a:p>
          <a:p>
            <a:pPr marL="0" lvl="2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Proper documentation &amp; collecting SAAE during the audit.</a:t>
            </a:r>
          </a:p>
          <a:p>
            <a:pPr marL="0" lvl="2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Write descriptive answers. Avoid Y/N/NA</a:t>
            </a:r>
          </a:p>
          <a:p>
            <a:pPr marL="0" lvl="2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Include facts, figures and examples to the extent possible in all answers to the questions.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DD1B9-619C-4B8E-BE56-A27AB0A1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1F246BF-9F5E-4F7E-9EF9-797B9328D03D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</p:spTree>
    <p:extLst>
      <p:ext uri="{BB962C8B-B14F-4D97-AF65-F5344CB8AC3E}">
        <p14:creationId xmlns:p14="http://schemas.microsoft.com/office/powerpoint/2010/main" val="396840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A652-7258-4EFE-9470-ED750366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27128"/>
            <a:ext cx="8911687" cy="64321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LFAR Audit Approach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3BC98-DF0A-43F3-91B2-D924E2A99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873" y="970344"/>
            <a:ext cx="9301739" cy="5430455"/>
          </a:xfrm>
        </p:spPr>
        <p:txBody>
          <a:bodyPr>
            <a:normAutofit fontScale="92500"/>
          </a:bodyPr>
          <a:lstStyle/>
          <a:p>
            <a:pPr marL="0" indent="0" algn="just">
              <a:buClr>
                <a:srgbClr val="003399"/>
              </a:buClr>
              <a:buSzPct val="90000"/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Observations resulting in adjustments to account heads needs to be reported along with MOC</a:t>
            </a:r>
          </a:p>
          <a:p>
            <a:pPr marL="0" indent="0" algn="just">
              <a:buClr>
                <a:srgbClr val="003399"/>
              </a:buClr>
              <a:buSzPct val="90000"/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Discuss the contents of report with Branch Management</a:t>
            </a:r>
          </a:p>
          <a:p>
            <a:pPr marL="0" indent="0" algn="just">
              <a:buClr>
                <a:srgbClr val="003399"/>
              </a:buClr>
              <a:buSzPct val="90000"/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Obtain Management Representation from Branch Manager on various matters based on Audit.</a:t>
            </a:r>
          </a:p>
          <a:p>
            <a:pPr marL="0" indent="0" algn="just">
              <a:buClr>
                <a:srgbClr val="003399"/>
              </a:buClr>
              <a:buSzPct val="90000"/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LFAR is an independent report, hence do not give cross reference or qualifications or MOC in LFAR.</a:t>
            </a:r>
          </a:p>
          <a:p>
            <a:pPr marL="0" indent="0" algn="just">
              <a:buClr>
                <a:srgbClr val="003399"/>
              </a:buClr>
              <a:buSzPct val="90000"/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It’s a very important report for readers such as SCA and Management of Bank.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2523D-FFFF-4B74-A395-6FB44A484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7F32F73-0B79-4B25-87A1-EE8C29655422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</p:spTree>
    <p:extLst>
      <p:ext uri="{BB962C8B-B14F-4D97-AF65-F5344CB8AC3E}">
        <p14:creationId xmlns:p14="http://schemas.microsoft.com/office/powerpoint/2010/main" val="29689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71383-B3F1-439E-9265-069BBE92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4" descr="j0400261">
            <a:extLst>
              <a:ext uri="{FF2B5EF4-FFF2-40B4-BE49-F238E27FC236}">
                <a16:creationId xmlns:a16="http://schemas.microsoft.com/office/drawing/2014/main" id="{C6E43E12-DBC4-4047-AF5A-AFEFF975D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388" y="491271"/>
            <a:ext cx="4402107" cy="2937729"/>
          </a:xfrm>
          <a:prstGeom prst="rect">
            <a:avLst/>
          </a:prstGeom>
          <a:noFill/>
        </p:spPr>
      </p:pic>
      <p:pic>
        <p:nvPicPr>
          <p:cNvPr id="7" name="Picture 5" descr="j0400294">
            <a:extLst>
              <a:ext uri="{FF2B5EF4-FFF2-40B4-BE49-F238E27FC236}">
                <a16:creationId xmlns:a16="http://schemas.microsoft.com/office/drawing/2014/main" id="{5AC94F44-E599-47FE-BD9B-A9EEC3D0D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4495" y="2905701"/>
            <a:ext cx="4510117" cy="3005521"/>
          </a:xfrm>
          <a:prstGeom prst="rect">
            <a:avLst/>
          </a:prstGeom>
          <a:noFill/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1EF32563-B2B7-4E0D-AFD3-70C902290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1047404"/>
            <a:ext cx="34036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IN" sz="2600" b="1" dirty="0">
                <a:solidFill>
                  <a:schemeClr val="tx2"/>
                </a:solidFill>
              </a:rPr>
              <a:t>You can please some of the people some of the time…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E90D1BD-DB55-4171-A918-A8CE5962D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4071740"/>
            <a:ext cx="36290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IN" sz="2600" b="1" dirty="0">
                <a:solidFill>
                  <a:schemeClr val="tx2"/>
                </a:solidFill>
              </a:rPr>
              <a:t>But you can’t please all of the people all of the time.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046210E-F741-4E81-945B-77E410610548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</p:spTree>
    <p:extLst>
      <p:ext uri="{BB962C8B-B14F-4D97-AF65-F5344CB8AC3E}">
        <p14:creationId xmlns:p14="http://schemas.microsoft.com/office/powerpoint/2010/main" val="14730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77F27-52F4-49F0-8A54-EE1BC747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03513"/>
            <a:ext cx="8911687" cy="69134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Revised LFAR – 05.09.2020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522E5-0F94-46AC-961F-EA113879D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945" y="894855"/>
            <a:ext cx="9689667" cy="5759631"/>
          </a:xfrm>
        </p:spPr>
        <p:txBody>
          <a:bodyPr>
            <a:noAutofit/>
          </a:bodyPr>
          <a:lstStyle/>
          <a:p>
            <a:pPr marL="9525" lvl="2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Long Form Audit Report for FY 2020 – 21</a:t>
            </a:r>
          </a:p>
          <a:p>
            <a:pPr marL="9525" lvl="2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format of LFAR, as mentioned below, have been revised: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Annex I</a:t>
            </a:r>
            <a:r>
              <a:rPr lang="en-US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for Statutory Central Auditors (SCA)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Annex II</a:t>
            </a:r>
            <a:r>
              <a:rPr lang="en-US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for Branch Auditors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 Appendix as part of Annex II for the specialized branches and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Annex III</a:t>
            </a:r>
            <a:r>
              <a:rPr lang="en-US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on Large / Irregular / Critical accounts for branch auditors.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F3A79-E5FC-49EC-952C-8E3765E9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8ECAD5F-EE37-40E3-B4CD-63F5BE418456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</p:spTree>
    <p:extLst>
      <p:ext uri="{BB962C8B-B14F-4D97-AF65-F5344CB8AC3E}">
        <p14:creationId xmlns:p14="http://schemas.microsoft.com/office/powerpoint/2010/main" val="350424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17A70-572A-43B7-874A-B3E78770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Agenda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BEEAF-CBFC-4EB1-9F10-C4BC58913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195" y="1540189"/>
            <a:ext cx="8915400" cy="479647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u="sng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Your Backbone – Strong </a:t>
            </a:r>
            <a:r>
              <a:rPr lang="en-US" sz="2800" b="1" u="sng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Planing</a:t>
            </a:r>
            <a:endParaRPr lang="en-US" sz="2800" b="1" u="sng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Ethical Compliance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Compliance with Standards on Auditing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Compliance with Guidance Note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Effective Reporting (Revised LFAR)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Certification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9C9A6-57C4-4B9F-BDF9-9BC5779D9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t58131115" descr="http://cdn7.fotosearch.com/bthumb/CSP/CSP622/k6228245.jpg">
            <a:extLst>
              <a:ext uri="{FF2B5EF4-FFF2-40B4-BE49-F238E27FC236}">
                <a16:creationId xmlns:a16="http://schemas.microsoft.com/office/drawing/2014/main" id="{7FEA6E7D-96D0-45CB-B18C-06D6C1851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9913" y="0"/>
            <a:ext cx="27320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D1473E3-4576-4696-9191-2A722FA8C502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43ACBD-0E50-418A-AE10-EB47F2755AE0}"/>
              </a:ext>
            </a:extLst>
          </p:cNvPr>
          <p:cNvSpPr/>
          <p:nvPr/>
        </p:nvSpPr>
        <p:spPr>
          <a:xfrm>
            <a:off x="2377178" y="2246789"/>
            <a:ext cx="8326582" cy="5203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535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77F27-52F4-49F0-8A54-EE1BC747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03513"/>
            <a:ext cx="8911687" cy="69134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Revised LFAR – 05.09.2020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522E5-0F94-46AC-961F-EA113879D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945" y="894855"/>
            <a:ext cx="9689667" cy="575963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The overall objective of the branch audit should be to have </a:t>
            </a:r>
            <a:r>
              <a:rPr lang="en-US" sz="2200" b="1" u="sng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transaction testing</a:t>
            </a: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 and </a:t>
            </a:r>
            <a:r>
              <a:rPr lang="en-US" sz="2200" b="1" u="sng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provide inputs</a:t>
            </a: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 to the SCAs on adequacy of implementation of various policy and regulatory requirements, including efficacy of the system and assurance functions (risk management, compliance and internal audit) at branch level.</a:t>
            </a:r>
            <a:endParaRPr lang="en-IN" sz="2200" b="1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The </a:t>
            </a:r>
            <a:r>
              <a:rPr lang="en-US" sz="2200" b="1" u="sng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threshold fixed</a:t>
            </a: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 for different purposes for comments in the LFAR will decide that above the threshold, the </a:t>
            </a:r>
            <a:r>
              <a:rPr lang="en-US" sz="2200" b="1" u="sng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transaction detailing</a:t>
            </a: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 needs to be seen and commented upon. However, below the threshold, the system and processes should be checked and commented upon.</a:t>
            </a:r>
            <a:endParaRPr lang="en-IN" sz="2200" b="1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Verification of </a:t>
            </a:r>
            <a:r>
              <a:rPr lang="en-US" sz="2200" b="1" u="sng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data integrity</a:t>
            </a: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 and </a:t>
            </a:r>
            <a:r>
              <a:rPr lang="en-US" sz="2200" b="1" u="sng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data related</a:t>
            </a: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b="1" u="sng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control systems</a:t>
            </a: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 and </a:t>
            </a:r>
            <a:r>
              <a:rPr lang="en-US" sz="2200" b="1" u="sng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processes</a:t>
            </a: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 should be carried out and commented upon, with the special thrust on those data inputs which are to be used for </a:t>
            </a:r>
            <a:r>
              <a:rPr lang="en-US" sz="2200" b="1" u="sng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MIS</a:t>
            </a: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 at corporate office level and for supervisory reporting purposes.</a:t>
            </a:r>
            <a:endParaRPr lang="en-IN" sz="2200" b="1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en-US" sz="2200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F3A79-E5FC-49EC-952C-8E3765E9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8ECAD5F-EE37-40E3-B4CD-63F5BE418456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</p:spTree>
    <p:extLst>
      <p:ext uri="{BB962C8B-B14F-4D97-AF65-F5344CB8AC3E}">
        <p14:creationId xmlns:p14="http://schemas.microsoft.com/office/powerpoint/2010/main" val="105541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77F27-52F4-49F0-8A54-EE1BC747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03513"/>
            <a:ext cx="8911687" cy="69134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Revised LFAR – 05.09.2020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522E5-0F94-46AC-961F-EA113879D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945" y="894855"/>
            <a:ext cx="9689667" cy="5759631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Where any of the </a:t>
            </a:r>
            <a:r>
              <a:rPr lang="en-US" sz="2200" b="1" u="sng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comments</a:t>
            </a: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 made by the auditors in their LFAR is </a:t>
            </a:r>
            <a:r>
              <a:rPr lang="en-US" sz="2200" b="1" u="sng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adverse</a:t>
            </a: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, they should consider whether a </a:t>
            </a:r>
            <a:r>
              <a:rPr lang="en-US" sz="2200" b="1" u="sng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qualification</a:t>
            </a: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 in their </a:t>
            </a:r>
            <a:r>
              <a:rPr lang="en-US" sz="2200" b="1" u="sng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main report is necessary</a:t>
            </a: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. It should not, however, be assumed that every adverse comment in the LFAR would necessarily result in a qualification in the main report. In deciding whether a qualification in the main report is necessary, the auditors should use their professional judgment in the facts and circumstances of each case.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F3A79-E5FC-49EC-952C-8E3765E9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8ECAD5F-EE37-40E3-B4CD-63F5BE418456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</p:spTree>
    <p:extLst>
      <p:ext uri="{BB962C8B-B14F-4D97-AF65-F5344CB8AC3E}">
        <p14:creationId xmlns:p14="http://schemas.microsoft.com/office/powerpoint/2010/main" val="76796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77F27-52F4-49F0-8A54-EE1BC747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03513"/>
            <a:ext cx="8911687" cy="69134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Points to note for 31.03.2022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522E5-0F94-46AC-961F-EA113879D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945" y="894855"/>
            <a:ext cx="9689667" cy="575963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Expertise required for digitization / CBS / Software.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Remote Audit – Challenges on account of Covid 19 - Risks &amp; Precautions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Internal Financial Control on Financial Reporting.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Increased Compliance from Regulators.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Frauds Risk &amp; Control – EWS/RFA/OTMS/EFRMS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Cyber Security in Banks - related to transactions at Branches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Auto Classification and provisioning of NPAs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Internal Accounts - Controls &amp; Reconciliation.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Certain recent regulatory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F3A79-E5FC-49EC-952C-8E3765E9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8ECAD5F-EE37-40E3-B4CD-63F5BE418456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</p:spTree>
    <p:extLst>
      <p:ext uri="{BB962C8B-B14F-4D97-AF65-F5344CB8AC3E}">
        <p14:creationId xmlns:p14="http://schemas.microsoft.com/office/powerpoint/2010/main" val="63133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77F27-52F4-49F0-8A54-EE1BC747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03513"/>
            <a:ext cx="8911687" cy="69134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BS PL Review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522E5-0F94-46AC-961F-EA113879D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945" y="894855"/>
            <a:ext cx="9689667" cy="575963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Compare / </a:t>
            </a:r>
            <a:r>
              <a:rPr lang="en-US" sz="2400" b="1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analyse</a:t>
            </a: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major items of GL/BS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[31.03.2021, 30.06.2021, 30.09.2021, 31.12.2021 &amp; 31.03.2022 should be compared]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Assets – Advances, Suspense, Other Assets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Liabilities – Deposits, Sundries, Other Liabilities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Compare / </a:t>
            </a:r>
            <a:r>
              <a:rPr lang="en-US" sz="2400" b="1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analyse</a:t>
            </a: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major items of IE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[31.03.2021, 31.03.2022 should be compared]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Income – Interest, Commission, Other Income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Expenditure – Interest, Salary, Rent,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F3A79-E5FC-49EC-952C-8E3765E9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8ECAD5F-EE37-40E3-B4CD-63F5BE418456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</p:spTree>
    <p:extLst>
      <p:ext uri="{BB962C8B-B14F-4D97-AF65-F5344CB8AC3E}">
        <p14:creationId xmlns:p14="http://schemas.microsoft.com/office/powerpoint/2010/main" val="33543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17A70-572A-43B7-874A-B3E78770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Agenda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BEEAF-CBFC-4EB1-9F10-C4BC58913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195" y="1540189"/>
            <a:ext cx="8915400" cy="479647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u="sng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Your Backbone – Strong </a:t>
            </a:r>
            <a:r>
              <a:rPr lang="en-US" sz="2800" b="1" u="sng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Planing</a:t>
            </a:r>
            <a:endParaRPr lang="en-US" sz="2800" b="1" u="sng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Ethical Compliance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Compliance with Standards on Auditing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Compliance with Guidance Note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Effective Reporting (Revised LFAR)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Certification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9C9A6-57C4-4B9F-BDF9-9BC5779D9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5" name="t58131115" descr="http://cdn7.fotosearch.com/bthumb/CSP/CSP622/k6228245.jpg">
            <a:extLst>
              <a:ext uri="{FF2B5EF4-FFF2-40B4-BE49-F238E27FC236}">
                <a16:creationId xmlns:a16="http://schemas.microsoft.com/office/drawing/2014/main" id="{7FEA6E7D-96D0-45CB-B18C-06D6C1851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9913" y="0"/>
            <a:ext cx="27320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D1473E3-4576-4696-9191-2A722FA8C502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43ACBD-0E50-418A-AE10-EB47F2755AE0}"/>
              </a:ext>
            </a:extLst>
          </p:cNvPr>
          <p:cNvSpPr/>
          <p:nvPr/>
        </p:nvSpPr>
        <p:spPr>
          <a:xfrm>
            <a:off x="2272145" y="5180780"/>
            <a:ext cx="8326582" cy="5203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297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50255-8995-44D8-A00F-E655E8D2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39393"/>
            <a:ext cx="8911687" cy="70738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Other Certificates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962AA-BDC6-42B3-A3F1-B2F2F0B3F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063" y="946778"/>
            <a:ext cx="9194549" cy="5545461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003399"/>
              </a:buClr>
              <a:buSzPct val="90000"/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Audit Report is a </a:t>
            </a:r>
            <a:r>
              <a:rPr lang="en-US" sz="2400" b="1" u="sng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Reasonable</a:t>
            </a: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Assurance</a:t>
            </a:r>
          </a:p>
          <a:p>
            <a:pPr marL="0" indent="3175" algn="just">
              <a:lnSpc>
                <a:spcPct val="90000"/>
              </a:lnSpc>
              <a:buFont typeface="Wingdings" pitchFamily="2" charset="2"/>
              <a:buNone/>
            </a:pPr>
            <a:endParaRPr lang="en-US" sz="2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3175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Audit Certificate is </a:t>
            </a:r>
            <a:r>
              <a:rPr lang="en-US" sz="2400" b="1" u="sng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Absolute</a:t>
            </a: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Assurance</a:t>
            </a:r>
          </a:p>
          <a:p>
            <a:pPr marL="0" indent="3175" algn="just">
              <a:lnSpc>
                <a:spcPct val="90000"/>
              </a:lnSpc>
              <a:buFont typeface="Wingdings" pitchFamily="2" charset="2"/>
              <a:buNone/>
            </a:pPr>
            <a:endParaRPr lang="en-US" sz="2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3175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Types of Certificates</a:t>
            </a:r>
          </a:p>
          <a:p>
            <a:pPr marL="0" indent="3175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Branch Returns</a:t>
            </a:r>
          </a:p>
          <a:p>
            <a:pPr marL="0" indent="3175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Audit Reports</a:t>
            </a:r>
          </a:p>
          <a:p>
            <a:pPr marL="0" indent="3175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Memorandum of Changes</a:t>
            </a:r>
          </a:p>
          <a:p>
            <a:pPr marL="0" indent="3175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LFAR</a:t>
            </a:r>
          </a:p>
          <a:p>
            <a:pPr marL="0" indent="3175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Tax Audit Reports</a:t>
            </a:r>
          </a:p>
          <a:p>
            <a:pPr marL="0" indent="3175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Jilani &amp; Ghosh Certificate</a:t>
            </a:r>
          </a:p>
          <a:p>
            <a:pPr marL="0" indent="3175" algn="just">
              <a:lnSpc>
                <a:spcPct val="90000"/>
              </a:lnSpc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Other Certificates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1A56F-C5C1-4455-873A-0E096C1C4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0F11869-37AD-434F-A481-25D6CBB6CA40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</p:spTree>
    <p:extLst>
      <p:ext uri="{BB962C8B-B14F-4D97-AF65-F5344CB8AC3E}">
        <p14:creationId xmlns:p14="http://schemas.microsoft.com/office/powerpoint/2010/main" val="354680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6DBD1-64DF-49AB-A7AC-4E5FAA5BD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25344"/>
            <a:ext cx="8911687" cy="70738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Other Certificates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11F32-7B5B-42C0-AACA-C4C3DDE84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745" y="874292"/>
            <a:ext cx="9384867" cy="561794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Returns to be verified. Closing balance to be reconciled with the GL Heads</a:t>
            </a:r>
          </a:p>
          <a:p>
            <a:pPr marL="0" lvl="0" indent="0" algn="just">
              <a:buNone/>
            </a:pPr>
            <a:r>
              <a:rPr lang="en-US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Ensure the correctness of financial implication caused due to frauds</a:t>
            </a:r>
          </a:p>
          <a:p>
            <a:pPr marL="0" lvl="0" indent="0" algn="just">
              <a:buNone/>
            </a:pPr>
            <a:r>
              <a:rPr lang="en-US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Ensure the correctness of financial / non-financial information given in certificates.</a:t>
            </a:r>
          </a:p>
          <a:p>
            <a:pPr marL="0" lvl="0" indent="0" algn="just">
              <a:buNone/>
            </a:pPr>
            <a:r>
              <a:rPr lang="en-US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One UDIN will suffice for the Bank Audit Report including LFAR and certificates.</a:t>
            </a:r>
          </a:p>
          <a:p>
            <a:pPr marL="0" indent="0" algn="just">
              <a:buNone/>
            </a:pPr>
            <a:r>
              <a:rPr lang="en-IN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SBA’s may also refer Illustrative format of covering report for Certificates as prescribed in Guidance Note on Audit of Banks (Revised 2022) </a:t>
            </a:r>
          </a:p>
          <a:p>
            <a:pPr marL="0" indent="0" algn="just">
              <a:buNone/>
            </a:pPr>
            <a:r>
              <a:rPr lang="en-IN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“Covering Report for various Certificates issued by SBAs”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B1209-5AF3-4258-8E91-59F40D98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9F24B65-6924-49D3-ACF5-1A0FFD979271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</p:spTree>
    <p:extLst>
      <p:ext uri="{BB962C8B-B14F-4D97-AF65-F5344CB8AC3E}">
        <p14:creationId xmlns:p14="http://schemas.microsoft.com/office/powerpoint/2010/main" val="98942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D7744-27E7-4BF0-BF39-5F2CE5D4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87520"/>
            <a:ext cx="8911687" cy="65925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Other Certificates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7F2F0-1DD1-4461-A3CE-5DD570EC1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36" y="946778"/>
            <a:ext cx="9564976" cy="542631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Clr>
                <a:srgbClr val="003399"/>
              </a:buClr>
              <a:buSzPct val="90000"/>
              <a:buNone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Disclosure requirements - SLR/CRR, Provisions, Gross/Net NPA, ALM related returns, Exposure to Sensitive Sectors, UFCE, etc.</a:t>
            </a:r>
          </a:p>
          <a:p>
            <a:pPr marL="417513" lvl="1" indent="-342900">
              <a:spcBef>
                <a:spcPts val="0"/>
              </a:spcBef>
              <a:buFontTx/>
              <a:buChar char="-"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Certificates related to Ghosh /Jilani Reports/Certificates.</a:t>
            </a:r>
          </a:p>
          <a:p>
            <a:pPr marL="417513" lvl="1" indent="-342900">
              <a:spcBef>
                <a:spcPts val="0"/>
              </a:spcBef>
              <a:buFontTx/>
              <a:buChar char="-"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Certification relating to various subsidies, interest subvention, loan waivers, etc.</a:t>
            </a:r>
          </a:p>
          <a:p>
            <a:pPr marL="417513" lvl="1" indent="-342900">
              <a:spcBef>
                <a:spcPts val="0"/>
              </a:spcBef>
              <a:buFontTx/>
              <a:buChar char="-"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Certification relating to correctness of provisions and compliance of IRAC norms.</a:t>
            </a:r>
          </a:p>
          <a:p>
            <a:pPr marL="417513" lvl="1" indent="-342900">
              <a:spcBef>
                <a:spcPts val="0"/>
              </a:spcBef>
              <a:buFontTx/>
              <a:buChar char="-"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Memorandum of Changes (MOCs)</a:t>
            </a:r>
          </a:p>
          <a:p>
            <a:pPr marL="417513" lvl="1" indent="-342900">
              <a:spcBef>
                <a:spcPts val="0"/>
              </a:spcBef>
              <a:buFontTx/>
              <a:buChar char="-"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Certificates in respect of Physical custody of Branch</a:t>
            </a:r>
          </a:p>
          <a:p>
            <a:pPr marL="417513" lvl="1" indent="-342900">
              <a:spcBef>
                <a:spcPts val="0"/>
              </a:spcBef>
              <a:buFontTx/>
              <a:buChar char="-"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Contingent Liabilities not acknowledged as debt. </a:t>
            </a:r>
          </a:p>
          <a:p>
            <a:pPr marL="417513" lvl="1" indent="-342900">
              <a:spcBef>
                <a:spcPts val="0"/>
              </a:spcBef>
              <a:buFontTx/>
              <a:buChar char="-"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Compliance with SLR requirements on 12 odd dates.</a:t>
            </a:r>
          </a:p>
          <a:p>
            <a:pPr marL="417513" lvl="1" indent="-342900">
              <a:spcBef>
                <a:spcPts val="0"/>
              </a:spcBef>
              <a:buFontTx/>
              <a:buChar char="-"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Verification of fortnightly CRR/SLR returns.</a:t>
            </a:r>
          </a:p>
          <a:p>
            <a:pPr marL="417513" lvl="1" indent="-342900">
              <a:spcBef>
                <a:spcPts val="0"/>
              </a:spcBef>
              <a:buFontTx/>
              <a:buChar char="-"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Implementation of gold card scheme for exporters.</a:t>
            </a:r>
          </a:p>
          <a:p>
            <a:pPr marL="417513" lvl="1" indent="-342900">
              <a:spcBef>
                <a:spcPts val="0"/>
              </a:spcBef>
              <a:buFontTx/>
              <a:buChar char="-"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Process and Policy adherence to MCLR. </a:t>
            </a:r>
          </a:p>
          <a:p>
            <a:pPr marL="417513" lvl="1" indent="-342900">
              <a:spcBef>
                <a:spcPts val="0"/>
              </a:spcBef>
              <a:buFontTx/>
              <a:buChar char="-"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Computation of DICGC.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84932-E900-4443-B231-D89A41DC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91C2F25-492D-483E-9973-A74F0FA59FF8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</p:spTree>
    <p:extLst>
      <p:ext uri="{BB962C8B-B14F-4D97-AF65-F5344CB8AC3E}">
        <p14:creationId xmlns:p14="http://schemas.microsoft.com/office/powerpoint/2010/main" val="257161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D7744-27E7-4BF0-BF39-5F2CE5D4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87520"/>
            <a:ext cx="8911687" cy="65925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BASEL / CAPITAL ADEQUACY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7F2F0-1DD1-4461-A3CE-5DD570EC1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36" y="946778"/>
            <a:ext cx="9564976" cy="542631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Clr>
                <a:srgbClr val="003399"/>
              </a:buClr>
              <a:buSzPct val="90000"/>
              <a:buNone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Disclosure requirements - SLR/CRR, Provisions, Gross/Net NPA, ALM related returns, Exposure to Sensitive Sectors, UFCE, etc.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IN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Meant for the protection of depositors and shareholders by prescriptive rules for measuring capital adequacy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IN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Calculation of RWAs as certified by SBAs (as well as departmental auditors) is consolidated at the HO. </a:t>
            </a:r>
            <a:endParaRPr lang="en-US" sz="22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IN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AUDITOR’s ROLE:</a:t>
            </a:r>
            <a:endParaRPr lang="en-US" sz="22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 through RBI circulars dated October 12, 2020, October 16, 2020 and January 06, 2022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Verify proper bucketing of assets. 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Latest credit ratings should be called.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Bucketing for non-fund based advances.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Proper classification of all advances.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Classification of Guarantees into Performance/Financial along with the cash margins.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84932-E900-4443-B231-D89A41DC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91C2F25-492D-483E-9973-A74F0FA59FF8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</p:spTree>
    <p:extLst>
      <p:ext uri="{BB962C8B-B14F-4D97-AF65-F5344CB8AC3E}">
        <p14:creationId xmlns:p14="http://schemas.microsoft.com/office/powerpoint/2010/main" val="338282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D7744-27E7-4BF0-BF39-5F2CE5D4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87520"/>
            <a:ext cx="8911687" cy="65925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GHOSH / JILANI COMMITTEE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7F2F0-1DD1-4461-A3CE-5DD570EC1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36" y="946778"/>
            <a:ext cx="9564976" cy="542631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Ghosh Committee Recommendations: (Yes/No Format) 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recommendations are divided into 4 groups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report mainly deals with the issues related to day-to-day administrative functions and to ensure timely prevention and detection of frauds and malpractices. 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Jilani Committee Recommendations: (Implemented/ Not Implemented Format)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report contains 25 recommendations divided into 3 categories,:   </a:t>
            </a:r>
          </a:p>
          <a:p>
            <a:pPr marL="720725" lvl="0">
              <a:spcBef>
                <a:spcPts val="0"/>
              </a:spcBef>
              <a:buFontTx/>
              <a:buChar char="-"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dealing with the EDP environment,</a:t>
            </a:r>
          </a:p>
          <a:p>
            <a:pPr marL="720725" lvl="0">
              <a:spcBef>
                <a:spcPts val="0"/>
              </a:spcBef>
              <a:buFontTx/>
              <a:buChar char="-"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dealing with the inspection/internal audit system</a:t>
            </a:r>
          </a:p>
          <a:p>
            <a:pPr marL="720725" lvl="0">
              <a:spcBef>
                <a:spcPts val="0"/>
              </a:spcBef>
              <a:buFontTx/>
              <a:buChar char="-"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dealing with other miscellaneous aspects of functioning of bank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84932-E900-4443-B231-D89A41DC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91C2F25-492D-483E-9973-A74F0FA59FF8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</p:spTree>
    <p:extLst>
      <p:ext uri="{BB962C8B-B14F-4D97-AF65-F5344CB8AC3E}">
        <p14:creationId xmlns:p14="http://schemas.microsoft.com/office/powerpoint/2010/main" val="208612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AE0CA3A-FEF5-4891-9E66-EDE088B60842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E1247C-9C51-4A42-93C0-B4B36BB6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01638" y="2788555"/>
            <a:ext cx="6858000" cy="1280890"/>
          </a:xfrm>
        </p:spPr>
        <p:txBody>
          <a:bodyPr>
            <a:normAutofit/>
          </a:bodyPr>
          <a:lstStyle/>
          <a:p>
            <a:pPr algn="ctr"/>
            <a:r>
              <a:rPr lang="en-IN" sz="6000" b="1" dirty="0">
                <a:solidFill>
                  <a:schemeClr val="accent4">
                    <a:lumMod val="75000"/>
                  </a:schemeClr>
                </a:solidFill>
              </a:rPr>
              <a:t>Code of Ethics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71D5553-8583-45E4-B1CD-F7FE4B8BDB68}"/>
              </a:ext>
            </a:extLst>
          </p:cNvPr>
          <p:cNvSpPr txBox="1">
            <a:spLocks/>
          </p:cNvSpPr>
          <p:nvPr/>
        </p:nvSpPr>
        <p:spPr>
          <a:xfrm rot="5400000">
            <a:off x="7590743" y="2788554"/>
            <a:ext cx="68580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sz="6000" b="1" dirty="0">
                <a:solidFill>
                  <a:schemeClr val="accent4">
                    <a:lumMod val="75000"/>
                  </a:schemeClr>
                </a:solidFill>
              </a:rPr>
              <a:t>Read and Follow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0D90FA-7F7F-413C-A911-74CEADBC2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287" y="0"/>
            <a:ext cx="4537961" cy="6895106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61840C4-5E6C-435E-8E28-EA85115C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80163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8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D7744-27E7-4BF0-BF39-5F2CE5D4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87520"/>
            <a:ext cx="8911687" cy="65925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GHOSH / JILANI COMMITTEE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7F2F0-1DD1-4461-A3CE-5DD570EC1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36" y="946778"/>
            <a:ext cx="9564976" cy="542631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Auditor’s Responsibility is to certify the status of compliance with implementation of the recommendations :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SBA to enquire from branch management for the preparedness of  the prescribed report.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SCA to obtain confirmation from management whether it has received the report on the implementation status from all the branches, Regional/ Zonal Offices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report of the concurrent auditor should also be obtained.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84932-E900-4443-B231-D89A41DC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91C2F25-492D-483E-9973-A74F0FA59FF8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</p:spTree>
    <p:extLst>
      <p:ext uri="{BB962C8B-B14F-4D97-AF65-F5344CB8AC3E}">
        <p14:creationId xmlns:p14="http://schemas.microsoft.com/office/powerpoint/2010/main" val="407162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D7744-27E7-4BF0-BF39-5F2CE5D4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87520"/>
            <a:ext cx="8911687" cy="65925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OTHER CERTIFICATES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7F2F0-1DD1-4461-A3CE-5DD570EC1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36" y="946778"/>
            <a:ext cx="9564976" cy="542631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branch auditors are required to issue reports/ certificates on the following matters besides their main audit report: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en-US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Certificate for IRAC &amp; provisioning 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en-US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Certificate of cash and bank balances.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en-US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Certificate for MOC entries of the previous year.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en-US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Certificate relating to credit/ deposit ratio.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en-US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Certification for advances to infrastructure project and income generated thereon.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en-US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Statement of accounts Re-structured/ Re-scheduled/ Re-negotiated related to CDR and non-CDR accounts.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en-US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Certificate of advances exceeding Rs.10 Crores.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en-US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Certificate for IRAC Status of Credit Exposure of NPI &amp; borrowers having exposure with foreign offices.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en-US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Certificate of Contingent Liabilities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en-US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Certificate for interest subvention claims, crop loans, housing loans &amp; education loans.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en-US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Certificate on UHFC 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en-US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Certificate on exposure to sensitive sectors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en-US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Certificate in respect of ECGC claims.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84932-E900-4443-B231-D89A41DC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91C2F25-492D-483E-9973-A74F0FA59FF8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</p:spTree>
    <p:extLst>
      <p:ext uri="{BB962C8B-B14F-4D97-AF65-F5344CB8AC3E}">
        <p14:creationId xmlns:p14="http://schemas.microsoft.com/office/powerpoint/2010/main" val="83966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3589C-F021-4AE7-9504-3D90C85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68" y="640715"/>
            <a:ext cx="8911687" cy="65925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Other Certificates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D0FCF-AD67-441B-B457-A31426ECD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368" y="1454251"/>
            <a:ext cx="9485244" cy="448347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Clr>
                <a:srgbClr val="003399"/>
              </a:buClr>
              <a:buSzPct val="90000"/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Make use of Guidance Note on Reports or Certificates for Special Purpose (Revised 2016) issued by ICAI in September 2016</a:t>
            </a: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 action="ppaction://hlinkfile"/>
              </a:rPr>
              <a:t>*</a:t>
            </a: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 algn="just">
              <a:buClr>
                <a:srgbClr val="003399"/>
              </a:buClr>
              <a:buSzPct val="90000"/>
              <a:buNone/>
            </a:pPr>
            <a:endParaRPr lang="en-US"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Clr>
                <a:srgbClr val="003399"/>
              </a:buClr>
              <a:buSzPct val="90000"/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Cover for all Certificates as suggested by Guidance note on Audit of Banks (Revised 2022) issued by ICAI </a:t>
            </a: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file"/>
              </a:rPr>
              <a:t>*</a:t>
            </a:r>
            <a:endParaRPr lang="en-US"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Clr>
                <a:srgbClr val="003399"/>
              </a:buClr>
              <a:buSzPct val="90000"/>
              <a:buNone/>
            </a:pPr>
            <a:endParaRPr lang="en-US"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Clr>
                <a:srgbClr val="003399"/>
              </a:buClr>
              <a:buSzPct val="90000"/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 Disclaimers in reports / certificate such as Ghosh and Jilani Certificates as suggested by Guidance note on Audit of Banks (Revised 2022) issued by ICAI.</a:t>
            </a: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 action="ppaction://hlinkfile"/>
              </a:rPr>
              <a:t>*</a:t>
            </a:r>
            <a:endParaRPr lang="en-US"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Clr>
                <a:srgbClr val="003399"/>
              </a:buClr>
              <a:buSzPct val="90000"/>
              <a:buNone/>
            </a:pPr>
            <a:endPara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Clr>
                <a:srgbClr val="003399"/>
              </a:buClr>
              <a:buSzPct val="90000"/>
              <a:buNone/>
            </a:pPr>
            <a:endPara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0960B-39C9-4623-9747-6496FA47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C92BE18-1451-4057-B624-F00868D38A42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</p:spTree>
    <p:extLst>
      <p:ext uri="{BB962C8B-B14F-4D97-AF65-F5344CB8AC3E}">
        <p14:creationId xmlns:p14="http://schemas.microsoft.com/office/powerpoint/2010/main" val="317852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17A70-572A-43B7-874A-B3E78770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Agenda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BEEAF-CBFC-4EB1-9F10-C4BC58913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195" y="1540189"/>
            <a:ext cx="8915400" cy="4796476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Audit Planning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- Ethical Compliance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- Compliance with Standards on Auditing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- Compliance with Guidance Note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- Effective Reporting (Revised LFAR)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- Certification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Documentation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9C9A6-57C4-4B9F-BDF9-9BC5779D9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5" name="t58131115" descr="http://cdn7.fotosearch.com/bthumb/CSP/CSP622/k6228245.jpg">
            <a:extLst>
              <a:ext uri="{FF2B5EF4-FFF2-40B4-BE49-F238E27FC236}">
                <a16:creationId xmlns:a16="http://schemas.microsoft.com/office/drawing/2014/main" id="{7FEA6E7D-96D0-45CB-B18C-06D6C1851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9913" y="0"/>
            <a:ext cx="27320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D1473E3-4576-4696-9191-2A722FA8C502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43ACBD-0E50-418A-AE10-EB47F2755AE0}"/>
              </a:ext>
            </a:extLst>
          </p:cNvPr>
          <p:cNvSpPr/>
          <p:nvPr/>
        </p:nvSpPr>
        <p:spPr>
          <a:xfrm>
            <a:off x="2483195" y="5616267"/>
            <a:ext cx="8326582" cy="5203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219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26325-E128-4666-8A0D-B82B5C55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94720"/>
            <a:ext cx="8911687" cy="65878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SA 230 – Audit Documentation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24444-1D62-41DD-A911-B36E0BEEF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B686840-758A-41F8-BBF9-9A3D2640E6D9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sp>
        <p:nvSpPr>
          <p:cNvPr id="6" name="Google Shape;260;p31">
            <a:extLst>
              <a:ext uri="{FF2B5EF4-FFF2-40B4-BE49-F238E27FC236}">
                <a16:creationId xmlns:a16="http://schemas.microsoft.com/office/drawing/2014/main" id="{C3F69B0F-8FD0-4F40-9BE9-882AB90AC92F}"/>
              </a:ext>
            </a:extLst>
          </p:cNvPr>
          <p:cNvSpPr txBox="1"/>
          <p:nvPr/>
        </p:nvSpPr>
        <p:spPr>
          <a:xfrm>
            <a:off x="4112777" y="1152907"/>
            <a:ext cx="3966445" cy="11417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13950" tIns="13950" rIns="13950" bIns="139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Prepare documentation that provides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Google Shape;268;p31">
            <a:extLst>
              <a:ext uri="{FF2B5EF4-FFF2-40B4-BE49-F238E27FC236}">
                <a16:creationId xmlns:a16="http://schemas.microsoft.com/office/drawing/2014/main" id="{6C7BA922-66D3-4224-8764-4A538238D5A1}"/>
              </a:ext>
            </a:extLst>
          </p:cNvPr>
          <p:cNvSpPr txBox="1"/>
          <p:nvPr/>
        </p:nvSpPr>
        <p:spPr>
          <a:xfrm>
            <a:off x="7103361" y="3007861"/>
            <a:ext cx="3966445" cy="1637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13950" tIns="13950" rIns="13950" bIns="139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Evidence that audit was planned &amp; performed in accordance with SAs</a:t>
            </a:r>
            <a:endParaRPr sz="28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26" name="Google Shape;264;p31">
            <a:extLst>
              <a:ext uri="{FF2B5EF4-FFF2-40B4-BE49-F238E27FC236}">
                <a16:creationId xmlns:a16="http://schemas.microsoft.com/office/drawing/2014/main" id="{3174C51A-560F-41D2-B1AC-80108D392810}"/>
              </a:ext>
            </a:extLst>
          </p:cNvPr>
          <p:cNvSpPr txBox="1"/>
          <p:nvPr/>
        </p:nvSpPr>
        <p:spPr>
          <a:xfrm>
            <a:off x="1814262" y="3087385"/>
            <a:ext cx="3991608" cy="1637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13950" tIns="13950" rIns="13950" bIns="139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Sufficient &amp; Appropriate record of basis of auditor’s report	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5BC87FF-6133-4176-AD02-ACBAE1D956E3}"/>
              </a:ext>
            </a:extLst>
          </p:cNvPr>
          <p:cNvSpPr/>
          <p:nvPr/>
        </p:nvSpPr>
        <p:spPr>
          <a:xfrm>
            <a:off x="3810066" y="2274381"/>
            <a:ext cx="1229360" cy="689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60BC02C-ED04-415C-9C74-20E804437A5D}"/>
              </a:ext>
            </a:extLst>
          </p:cNvPr>
          <p:cNvSpPr/>
          <p:nvPr/>
        </p:nvSpPr>
        <p:spPr>
          <a:xfrm>
            <a:off x="6849862" y="2274382"/>
            <a:ext cx="1229360" cy="689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85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6" grpId="0" animBg="1"/>
      <p:bldP spid="7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0782E-A968-4BED-A1B4-AC7EDCAE9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55435"/>
            <a:ext cx="8911687" cy="69134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Documentation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A12EB-078E-4D9A-AE96-F9626D5D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7691" y="970343"/>
            <a:ext cx="9273208" cy="5364195"/>
          </a:xfrm>
        </p:spPr>
        <p:txBody>
          <a:bodyPr>
            <a:noAutofit/>
          </a:bodyPr>
          <a:lstStyle/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 230 – Audit Documentation</a:t>
            </a: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Nature &amp; Purpose of Audit Documentation</a:t>
            </a: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525" lvl="2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Evidence of Auditors basis for a conclusion about the achievement of overall objectives of the auditor and</a:t>
            </a:r>
          </a:p>
          <a:p>
            <a:pPr marL="9525" lvl="2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525" lvl="2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Evidence that the audit was planned and performed in accordance with SAs and applicable legal and regulatory requirements.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B27C3-00A8-4E93-B048-32268110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74312BF-B10E-4795-87DF-20FB4C1EA83D}"/>
              </a:ext>
            </a:extLst>
          </p:cNvPr>
          <p:cNvSpPr txBox="1">
            <a:spLocks/>
          </p:cNvSpPr>
          <p:nvPr/>
        </p:nvSpPr>
        <p:spPr>
          <a:xfrm>
            <a:off x="8770688" y="6505888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</p:spTree>
    <p:extLst>
      <p:ext uri="{BB962C8B-B14F-4D97-AF65-F5344CB8AC3E}">
        <p14:creationId xmlns:p14="http://schemas.microsoft.com/office/powerpoint/2010/main" val="262674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687DD-6368-4961-925D-F1DD15AB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35598"/>
            <a:ext cx="8911687" cy="64321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Audit Files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0552B-EF25-4771-92F8-02FAB58B7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878814"/>
            <a:ext cx="9371012" cy="5613426"/>
          </a:xfrm>
        </p:spPr>
        <p:txBody>
          <a:bodyPr>
            <a:noAutofit/>
          </a:bodyPr>
          <a:lstStyle/>
          <a:p>
            <a:pPr marL="0" lvl="1" indent="0" algn="just">
              <a:buNone/>
            </a:pPr>
            <a:r>
              <a:rPr lang="en-IN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Permanent Audit File</a:t>
            </a:r>
          </a:p>
          <a:p>
            <a:pPr marL="0" lvl="1" indent="0" algn="just">
              <a:buNone/>
            </a:pPr>
            <a:endParaRPr lang="en-IN"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 algn="just">
              <a:buNone/>
            </a:pPr>
            <a:endParaRPr lang="en-IN"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 algn="just">
              <a:buNone/>
            </a:pPr>
            <a:r>
              <a:rPr lang="en-IN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Working Papers File</a:t>
            </a:r>
            <a:endParaRPr lang="en-US"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4E3A8-A89D-4D3E-A852-A364D555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EE217C5-16E5-40E4-8E9D-0A381BDFE8D8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</p:spTree>
    <p:extLst>
      <p:ext uri="{BB962C8B-B14F-4D97-AF65-F5344CB8AC3E}">
        <p14:creationId xmlns:p14="http://schemas.microsoft.com/office/powerpoint/2010/main" val="270055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A00C0-7689-4C48-8F4F-9C5146D5D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87471"/>
            <a:ext cx="8911687" cy="65925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Form and Contents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B5A29-E356-4A2A-8D33-E7FD0BF2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473" y="970344"/>
            <a:ext cx="9454139" cy="5521896"/>
          </a:xfrm>
        </p:spPr>
        <p:txBody>
          <a:bodyPr>
            <a:normAutofit/>
          </a:bodyPr>
          <a:lstStyle/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understand:</a:t>
            </a: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nature, timing and extent of the audit procedures performed.</a:t>
            </a: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525" lvl="2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Results of audit procedures performed, audit evidence obtained.</a:t>
            </a: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525" lvl="2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Significant matters arising during the audit, the conclusions reached thereon, and significant professional judgment made in reaching those conclusions.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E8FD4-3888-4DB4-958C-3291EA7D0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1B84270-57A0-48BA-B68A-C1935F6F8665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</p:spTree>
    <p:extLst>
      <p:ext uri="{BB962C8B-B14F-4D97-AF65-F5344CB8AC3E}">
        <p14:creationId xmlns:p14="http://schemas.microsoft.com/office/powerpoint/2010/main" val="333758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DEAFD-6D82-4467-A28B-079BA8D64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11086"/>
            <a:ext cx="8911687" cy="65925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Documentation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7D623-BDFD-4EA0-8BE5-376956AA7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345" y="970344"/>
            <a:ext cx="9537267" cy="5521895"/>
          </a:xfrm>
        </p:spPr>
        <p:txBody>
          <a:bodyPr>
            <a:normAutofit/>
          </a:bodyPr>
          <a:lstStyle/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Audit Documentation depends on factors such as:</a:t>
            </a: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Size and complexity of entity</a:t>
            </a: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Nature of the audit procedures to be performed</a:t>
            </a: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Identified risks of material misstatements</a:t>
            </a: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Significance of the audit evidence obtained</a:t>
            </a: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Nature and extent of exceptions identified</a:t>
            </a: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Audit methodology and tools used</a:t>
            </a:r>
            <a:endParaRPr lang="en-US" sz="2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48099-36ED-4586-A80D-A9D978DE5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C27C405-2001-4DB7-9AEE-856CEC79BF0D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</p:spTree>
    <p:extLst>
      <p:ext uri="{BB962C8B-B14F-4D97-AF65-F5344CB8AC3E}">
        <p14:creationId xmlns:p14="http://schemas.microsoft.com/office/powerpoint/2010/main" val="116504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4769-ACF0-4FAD-A2AC-DB4A4922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79001"/>
            <a:ext cx="8911687" cy="69134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Documentation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F6A11-7175-488E-A0CD-A8BF3A0F7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455" y="970344"/>
            <a:ext cx="9357157" cy="5521896"/>
          </a:xfrm>
        </p:spPr>
        <p:txBody>
          <a:bodyPr>
            <a:normAutofit lnSpcReduction="10000"/>
          </a:bodyPr>
          <a:lstStyle/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Examples of Audit Documentation:</a:t>
            </a: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(Paper / Electronic/Other media)</a:t>
            </a: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Audit </a:t>
            </a:r>
            <a:r>
              <a:rPr lang="en-US" sz="2800" b="1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Programms</a:t>
            </a:r>
            <a:endParaRPr lang="en-US"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Analyses</a:t>
            </a: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Issues memoranda</a:t>
            </a: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Summary of Significant matters</a:t>
            </a: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Letters of confirmations and representations</a:t>
            </a: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Checklists</a:t>
            </a:r>
          </a:p>
          <a:p>
            <a:pPr marL="95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Correspondence regarding significant matters.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E9C75-C763-4006-801C-C1DC7B50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78FA33B-B369-43FD-8E41-553A6500F2AC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</p:spTree>
    <p:extLst>
      <p:ext uri="{BB962C8B-B14F-4D97-AF65-F5344CB8AC3E}">
        <p14:creationId xmlns:p14="http://schemas.microsoft.com/office/powerpoint/2010/main" val="178690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26325-E128-4666-8A0D-B82B5C55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94720"/>
            <a:ext cx="8911687" cy="65878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Guide to the COE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24444-1D62-41DD-A911-B36E0BEEF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B686840-758A-41F8-BBF9-9A3D2640E6D9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155093D-6C47-4FA4-8F2A-CCFA904D907B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967487"/>
          <a:ext cx="9628188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873">
                  <a:extLst>
                    <a:ext uri="{9D8B030D-6E8A-4147-A177-3AD203B41FA5}">
                      <a16:colId xmlns:a16="http://schemas.microsoft.com/office/drawing/2014/main" val="60395798"/>
                    </a:ext>
                  </a:extLst>
                </a:gridCol>
                <a:gridCol w="4627418">
                  <a:extLst>
                    <a:ext uri="{9D8B030D-6E8A-4147-A177-3AD203B41FA5}">
                      <a16:colId xmlns:a16="http://schemas.microsoft.com/office/drawing/2014/main" val="4080338819"/>
                    </a:ext>
                  </a:extLst>
                </a:gridCol>
                <a:gridCol w="3305897">
                  <a:extLst>
                    <a:ext uri="{9D8B030D-6E8A-4147-A177-3AD203B41FA5}">
                      <a16:colId xmlns:a16="http://schemas.microsoft.com/office/drawing/2014/main" val="3347976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 1</a:t>
                      </a:r>
                      <a:endParaRPr lang="en-IN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Complying with the Code, fundamental principle and conceptual framework</a:t>
                      </a:r>
                      <a:endParaRPr lang="en-IN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Section 100 to 199</a:t>
                      </a:r>
                      <a:endParaRPr lang="en-IN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990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 2</a:t>
                      </a:r>
                      <a:endParaRPr lang="en-IN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Professional Accountants in service</a:t>
                      </a:r>
                      <a:endParaRPr lang="en-IN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Section 200 to 299</a:t>
                      </a:r>
                      <a:endParaRPr lang="en-IN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588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 3</a:t>
                      </a:r>
                      <a:endParaRPr lang="en-IN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Professional accountants in public practice</a:t>
                      </a:r>
                      <a:endParaRPr lang="en-IN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Section 300 to 399</a:t>
                      </a:r>
                      <a:endParaRPr lang="en-IN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170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 4</a:t>
                      </a:r>
                      <a:endParaRPr lang="en-IN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Independence Standards</a:t>
                      </a:r>
                      <a:endParaRPr lang="en-IN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Section 400 to 999</a:t>
                      </a:r>
                      <a:endParaRPr lang="en-IN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917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 4 A</a:t>
                      </a:r>
                      <a:endParaRPr lang="en-IN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Independence for Audit and Review Engagements</a:t>
                      </a:r>
                      <a:endParaRPr lang="en-IN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Section 400 to 899</a:t>
                      </a:r>
                      <a:endParaRPr lang="en-IN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002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 4 B</a:t>
                      </a:r>
                      <a:endParaRPr lang="en-IN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Independence for assurance engagements other than audit and review</a:t>
                      </a:r>
                      <a:endParaRPr lang="en-IN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Section 900 to 999</a:t>
                      </a:r>
                      <a:endParaRPr lang="en-IN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14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32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4769-ACF0-4FAD-A2AC-DB4A4922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79001"/>
            <a:ext cx="8911687" cy="69134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Peer Review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F6A11-7175-488E-A0CD-A8BF3A0F7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956489"/>
            <a:ext cx="8915400" cy="5521896"/>
          </a:xfrm>
        </p:spPr>
        <p:txBody>
          <a:bodyPr>
            <a:noAutofit/>
          </a:bodyPr>
          <a:lstStyle/>
          <a:p>
            <a:pPr marL="352425" lvl="2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Inspection mainly consists of examination of documentation (working papers) and other records maintained by the practice unit. </a:t>
            </a:r>
          </a:p>
          <a:p>
            <a:pPr marL="352425" lvl="2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Practice unit should have written guidelines for maintaining working papers (form and content)</a:t>
            </a:r>
          </a:p>
          <a:p>
            <a:pPr marL="352425" lvl="2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Working papers should contain all audit evidence, and are cross-referenced. </a:t>
            </a:r>
          </a:p>
          <a:p>
            <a:pPr marL="352425" lvl="2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Updation</a:t>
            </a: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 of audit working papers including permanent records. (Continuous Audit)</a:t>
            </a:r>
          </a:p>
          <a:p>
            <a:pPr marL="352425" lvl="2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The working papers should be properly filed in order to ensure that they are easily retrievable.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E9C75-C763-4006-801C-C1DC7B50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78FA33B-B369-43FD-8E41-553A6500F2AC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</p:spTree>
    <p:extLst>
      <p:ext uri="{BB962C8B-B14F-4D97-AF65-F5344CB8AC3E}">
        <p14:creationId xmlns:p14="http://schemas.microsoft.com/office/powerpoint/2010/main" val="205467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274638"/>
            <a:ext cx="9521687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>
                <a:solidFill>
                  <a:schemeClr val="accent4">
                    <a:lumMod val="75000"/>
                  </a:schemeClr>
                </a:solidFill>
              </a:rPr>
              <a:t>Questions</a:t>
            </a:r>
          </a:p>
        </p:txBody>
      </p:sp>
      <p:pic>
        <p:nvPicPr>
          <p:cNvPr id="6" name="Picture 2" descr="C:\Documents and Settings\ibm\Local Settings\Temporary Internet Files\Content.IE5\UUWTQMBA\MCj04344110000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676400"/>
            <a:ext cx="4808288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D3B42DC-8C60-421E-9D43-72E47076A2D4}"/>
              </a:ext>
            </a:extLst>
          </p:cNvPr>
          <p:cNvSpPr txBox="1">
            <a:spLocks/>
          </p:cNvSpPr>
          <p:nvPr/>
        </p:nvSpPr>
        <p:spPr>
          <a:xfrm>
            <a:off x="8770688" y="6465736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CA40672-CC42-4668-9F8B-298CFE9B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3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08122C-0CB6-4B38-A4D7-B81E8A9F969F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6" name="Picture 4" descr="thank-you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10667999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 descr="Purple mesh"/>
          <p:cNvSpPr>
            <a:spLocks noChangeArrowheads="1"/>
          </p:cNvSpPr>
          <p:nvPr/>
        </p:nvSpPr>
        <p:spPr bwMode="auto">
          <a:xfrm>
            <a:off x="1524001" y="4154489"/>
            <a:ext cx="10667998" cy="200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en-US" sz="3200" b="1" dirty="0">
                <a:solidFill>
                  <a:srgbClr val="00B050"/>
                </a:solidFill>
              </a:rPr>
              <a:t>CA </a:t>
            </a:r>
            <a:r>
              <a:rPr lang="en-US" sz="3200" b="1" dirty="0" err="1">
                <a:solidFill>
                  <a:srgbClr val="00B050"/>
                </a:solidFill>
              </a:rPr>
              <a:t>Niranjan</a:t>
            </a:r>
            <a:r>
              <a:rPr lang="en-US" sz="3200" b="1" dirty="0">
                <a:solidFill>
                  <a:srgbClr val="00B050"/>
                </a:solidFill>
              </a:rPr>
              <a:t> Joshi, </a:t>
            </a:r>
          </a:p>
          <a:p>
            <a:pPr algn="ctr">
              <a:spcBef>
                <a:spcPct val="0"/>
              </a:spcBef>
            </a:pPr>
            <a:r>
              <a:rPr lang="en-US" sz="3200" b="1" dirty="0" err="1">
                <a:solidFill>
                  <a:srgbClr val="00B050"/>
                </a:solidFill>
              </a:rPr>
              <a:t>B.Com</a:t>
            </a:r>
            <a:r>
              <a:rPr lang="en-US" sz="3200" b="1" dirty="0">
                <a:solidFill>
                  <a:srgbClr val="00B050"/>
                </a:solidFill>
              </a:rPr>
              <a:t>., FCA, DISA (ICAI)</a:t>
            </a:r>
          </a:p>
          <a:p>
            <a:pPr algn="ctr">
              <a:spcBef>
                <a:spcPct val="0"/>
              </a:spcBef>
            </a:pPr>
            <a:r>
              <a:rPr lang="en-US" sz="3200" b="1" dirty="0">
                <a:solidFill>
                  <a:srgbClr val="00B050"/>
                </a:solidFill>
              </a:rPr>
              <a:t>Email: nvjca1@gmail.com</a:t>
            </a:r>
          </a:p>
          <a:p>
            <a:pPr algn="ctr">
              <a:spcBef>
                <a:spcPct val="0"/>
              </a:spcBef>
            </a:pPr>
            <a:r>
              <a:rPr lang="en-US" sz="3200" b="1" dirty="0">
                <a:solidFill>
                  <a:srgbClr val="00B050"/>
                </a:solidFill>
              </a:rPr>
              <a:t>Cell: 8369577210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DA768F7-058A-4546-BBF2-B3D2B5F2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3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4CA27-5BEE-44A8-8B45-7A979CEFB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23248"/>
            <a:ext cx="8911687" cy="69972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Fundamental Principles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75278-00D4-4651-BE51-CF771F0A2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147" y="1022970"/>
            <a:ext cx="9166178" cy="546926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Integrity - </a:t>
            </a:r>
            <a:r>
              <a:rPr lang="en-US" sz="2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Straightforward and honest approach, Fair dealing and truthfulness, Do not associate with communication or information containing false or misleading information, Steps to disassociate with above information once known</a:t>
            </a:r>
            <a:endParaRPr lang="en-IN" sz="2200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Objectivity - </a:t>
            </a:r>
            <a:r>
              <a:rPr lang="en-US" sz="2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Not to compromise professional or business judgment because of bias, conflict of interest or undue influence of others. Not to undertake a professional activity if it unduly influences the accountant’s professional judgment.</a:t>
            </a:r>
            <a:endParaRPr lang="en-US" sz="22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Professional Competence and due care - </a:t>
            </a:r>
            <a:r>
              <a:rPr lang="en-US" sz="2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Attain and maintain professional knowledge and skill, Act diligently and in accordance with applicable technical and professional standards, Ensure appropriate training and supervision of subordinates</a:t>
            </a:r>
            <a:endParaRPr lang="en-IN" sz="2200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3E73E-3243-4564-8B62-A509064D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32AAE7B-EFEF-4A59-A15F-EA4C78D600DC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</p:spTree>
    <p:extLst>
      <p:ext uri="{BB962C8B-B14F-4D97-AF65-F5344CB8AC3E}">
        <p14:creationId xmlns:p14="http://schemas.microsoft.com/office/powerpoint/2010/main" val="158333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4CA27-5BEE-44A8-8B45-7A979CEFB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23248"/>
            <a:ext cx="8911687" cy="69972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Fundamental Principles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75278-00D4-4651-BE51-CF771F0A2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0" y="1022970"/>
            <a:ext cx="9476325" cy="546926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Confidentiality - </a:t>
            </a:r>
            <a:r>
              <a:rPr lang="en-US" sz="2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Maintain confidentiality of information acquired as a result of professional and employment relationships, Disclose information when required by law or </a:t>
            </a:r>
            <a:r>
              <a:rPr lang="en-US" sz="2200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authorised</a:t>
            </a:r>
            <a:r>
              <a:rPr lang="en-US" sz="2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 by the client, Consider relevant factors while deciding disclosure of confidential information, Maintain confidentiality even after the end of relationship with client</a:t>
            </a:r>
            <a:endParaRPr lang="en-IN" sz="2200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Professional </a:t>
            </a:r>
            <a:r>
              <a:rPr lang="en-US" sz="2200" b="1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Behaviour</a:t>
            </a: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en-US" sz="2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Avoid activities that impair the reputation of the profession, Do not make exaggerated claims for services offered, and disparaging references or unsubstantiated comparisons with others, Do not advertise any professional/other facts which are in violation of Advertisement Guidelines of ICAI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Threats to avoid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Self Interest Threat, Self Review Threat, Advocacy Threat,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Familiarity Threat, Intimidation Threat.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3E73E-3243-4564-8B62-A509064D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32AAE7B-EFEF-4A59-A15F-EA4C78D600DC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</p:spTree>
    <p:extLst>
      <p:ext uri="{BB962C8B-B14F-4D97-AF65-F5344CB8AC3E}">
        <p14:creationId xmlns:p14="http://schemas.microsoft.com/office/powerpoint/2010/main" val="318763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17A70-572A-43B7-874A-B3E78770F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7519"/>
            <a:ext cx="8911687" cy="70773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Agenda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BEEAF-CBFC-4EB1-9F10-C4BC58913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195" y="1540189"/>
            <a:ext cx="8915400" cy="4796476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n-US"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u="sng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Your Backbone – Strong </a:t>
            </a:r>
            <a:r>
              <a:rPr lang="en-US" sz="2800" b="1" u="sng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Planing</a:t>
            </a:r>
            <a:endParaRPr lang="en-US" sz="2800" b="1" u="sng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Ethical Compliance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Compliance with Standards on Auditing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Compliance with Guidance Note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Effective Reporting (Revised LFAR)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Certification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9C9A6-57C4-4B9F-BDF9-9BC5779D9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t58131115" descr="http://cdn7.fotosearch.com/bthumb/CSP/CSP622/k6228245.jpg">
            <a:extLst>
              <a:ext uri="{FF2B5EF4-FFF2-40B4-BE49-F238E27FC236}">
                <a16:creationId xmlns:a16="http://schemas.microsoft.com/office/drawing/2014/main" id="{7FEA6E7D-96D0-45CB-B18C-06D6C1851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9913" y="0"/>
            <a:ext cx="27320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D1473E3-4576-4696-9191-2A722FA8C502}"/>
              </a:ext>
            </a:extLst>
          </p:cNvPr>
          <p:cNvSpPr txBox="1">
            <a:spLocks/>
          </p:cNvSpPr>
          <p:nvPr/>
        </p:nvSpPr>
        <p:spPr>
          <a:xfrm>
            <a:off x="8770688" y="6492240"/>
            <a:ext cx="32004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 Niranjan Joshi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43ACBD-0E50-418A-AE10-EB47F2755AE0}"/>
              </a:ext>
            </a:extLst>
          </p:cNvPr>
          <p:cNvSpPr/>
          <p:nvPr/>
        </p:nvSpPr>
        <p:spPr>
          <a:xfrm>
            <a:off x="2483195" y="3555787"/>
            <a:ext cx="8326582" cy="5203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187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709</TotalTime>
  <Words>3674</Words>
  <Application>Microsoft Office PowerPoint</Application>
  <PresentationFormat>Widescreen</PresentationFormat>
  <Paragraphs>627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Calibri</vt:lpstr>
      <vt:lpstr>Century Gothic</vt:lpstr>
      <vt:lpstr>Verdana</vt:lpstr>
      <vt:lpstr>Wingdings</vt:lpstr>
      <vt:lpstr>Wingdings 3</vt:lpstr>
      <vt:lpstr>Wisp</vt:lpstr>
      <vt:lpstr>AASB of ICAI and  Rajkot Branch of WIRC of ICAI</vt:lpstr>
      <vt:lpstr>Disclaimer</vt:lpstr>
      <vt:lpstr>Agenda</vt:lpstr>
      <vt:lpstr>Agenda</vt:lpstr>
      <vt:lpstr>Code of Ethics </vt:lpstr>
      <vt:lpstr>Guide to the COE</vt:lpstr>
      <vt:lpstr>Fundamental Principles</vt:lpstr>
      <vt:lpstr>Fundamental Principles</vt:lpstr>
      <vt:lpstr>Agenda</vt:lpstr>
      <vt:lpstr>Standards on Auditing</vt:lpstr>
      <vt:lpstr>Audit Execution</vt:lpstr>
      <vt:lpstr>SA 600 – Using work of Another Auditor</vt:lpstr>
      <vt:lpstr>SA 600 – Using work of Another Auditor</vt:lpstr>
      <vt:lpstr>Background Material for SA’s</vt:lpstr>
      <vt:lpstr>Sample Checklists</vt:lpstr>
      <vt:lpstr>Audit Planning &amp; Checklist</vt:lpstr>
      <vt:lpstr>Audit Planning &amp; Checklist</vt:lpstr>
      <vt:lpstr>Audit Program</vt:lpstr>
      <vt:lpstr>Verification – Checklist</vt:lpstr>
      <vt:lpstr>Sample Selection - Advances</vt:lpstr>
      <vt:lpstr>Agenda</vt:lpstr>
      <vt:lpstr>Objective</vt:lpstr>
      <vt:lpstr>Branch Audit</vt:lpstr>
      <vt:lpstr>Ground Work at Office</vt:lpstr>
      <vt:lpstr>Reached the Branch – What do I do?</vt:lpstr>
      <vt:lpstr>Audit Trail</vt:lpstr>
      <vt:lpstr>RBI Circulars</vt:lpstr>
      <vt:lpstr>PowerPoint Presentation</vt:lpstr>
      <vt:lpstr>Agenda</vt:lpstr>
      <vt:lpstr>Reporting</vt:lpstr>
      <vt:lpstr>Reporting – MOC</vt:lpstr>
      <vt:lpstr>Memorandum of Changes – MOC</vt:lpstr>
      <vt:lpstr>Long Form Audit Report</vt:lpstr>
      <vt:lpstr>Technical Guide on Revised LFAR 2021</vt:lpstr>
      <vt:lpstr>Technical Guide on IFCoFR 2021</vt:lpstr>
      <vt:lpstr>LFAR Audit Approach</vt:lpstr>
      <vt:lpstr>LFAR Audit Approach</vt:lpstr>
      <vt:lpstr>PowerPoint Presentation</vt:lpstr>
      <vt:lpstr>Revised LFAR – 05.09.2020</vt:lpstr>
      <vt:lpstr>Revised LFAR – 05.09.2020</vt:lpstr>
      <vt:lpstr>Revised LFAR – 05.09.2020</vt:lpstr>
      <vt:lpstr>Points to note for 31.03.2022</vt:lpstr>
      <vt:lpstr>BS PL Review</vt:lpstr>
      <vt:lpstr>Agenda</vt:lpstr>
      <vt:lpstr>Other Certificates</vt:lpstr>
      <vt:lpstr>Other Certificates</vt:lpstr>
      <vt:lpstr>Other Certificates</vt:lpstr>
      <vt:lpstr>BASEL / CAPITAL ADEQUACY</vt:lpstr>
      <vt:lpstr>GHOSH / JILANI COMMITTEE</vt:lpstr>
      <vt:lpstr>GHOSH / JILANI COMMITTEE</vt:lpstr>
      <vt:lpstr>OTHER CERTIFICATES</vt:lpstr>
      <vt:lpstr>Other Certificates</vt:lpstr>
      <vt:lpstr>Agenda</vt:lpstr>
      <vt:lpstr>SA 230 – Audit Documentation</vt:lpstr>
      <vt:lpstr>Documentation</vt:lpstr>
      <vt:lpstr>Audit Files</vt:lpstr>
      <vt:lpstr>Form and Contents</vt:lpstr>
      <vt:lpstr>Documentation</vt:lpstr>
      <vt:lpstr>Documentation</vt:lpstr>
      <vt:lpstr>Peer Review</vt:lpstr>
      <vt:lpstr>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Certificate Course on Concurrent Audit of Banks 357th Batch – Surat</dc:title>
  <dc:creator>NIRANJAN</dc:creator>
  <cp:lastModifiedBy>NIRANJAN</cp:lastModifiedBy>
  <cp:revision>109</cp:revision>
  <cp:lastPrinted>2022-03-10T11:02:31Z</cp:lastPrinted>
  <dcterms:created xsi:type="dcterms:W3CDTF">2019-02-20T11:20:15Z</dcterms:created>
  <dcterms:modified xsi:type="dcterms:W3CDTF">2022-03-18T14:12:59Z</dcterms:modified>
</cp:coreProperties>
</file>