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9" r:id="rId1"/>
  </p:sldMasterIdLst>
  <p:notesMasterIdLst>
    <p:notesMasterId r:id="rId104"/>
  </p:notesMasterIdLst>
  <p:handoutMasterIdLst>
    <p:handoutMasterId r:id="rId105"/>
  </p:handoutMasterIdLst>
  <p:sldIdLst>
    <p:sldId id="256" r:id="rId2"/>
    <p:sldId id="260" r:id="rId3"/>
    <p:sldId id="390" r:id="rId4"/>
    <p:sldId id="262" r:id="rId5"/>
    <p:sldId id="299" r:id="rId6"/>
    <p:sldId id="276" r:id="rId7"/>
    <p:sldId id="271" r:id="rId8"/>
    <p:sldId id="272" r:id="rId9"/>
    <p:sldId id="273" r:id="rId10"/>
    <p:sldId id="263" r:id="rId11"/>
    <p:sldId id="391" r:id="rId12"/>
    <p:sldId id="293" r:id="rId13"/>
    <p:sldId id="290" r:id="rId14"/>
    <p:sldId id="316" r:id="rId15"/>
    <p:sldId id="291" r:id="rId16"/>
    <p:sldId id="300" r:id="rId17"/>
    <p:sldId id="317" r:id="rId18"/>
    <p:sldId id="301" r:id="rId19"/>
    <p:sldId id="318" r:id="rId20"/>
    <p:sldId id="324" r:id="rId21"/>
    <p:sldId id="325" r:id="rId22"/>
    <p:sldId id="320" r:id="rId23"/>
    <p:sldId id="319" r:id="rId24"/>
    <p:sldId id="321" r:id="rId25"/>
    <p:sldId id="323" r:id="rId26"/>
    <p:sldId id="326" r:id="rId27"/>
    <p:sldId id="327" r:id="rId28"/>
    <p:sldId id="302" r:id="rId29"/>
    <p:sldId id="303" r:id="rId30"/>
    <p:sldId id="328" r:id="rId31"/>
    <p:sldId id="335" r:id="rId32"/>
    <p:sldId id="336" r:id="rId33"/>
    <p:sldId id="329" r:id="rId34"/>
    <p:sldId id="330" r:id="rId35"/>
    <p:sldId id="331" r:id="rId36"/>
    <p:sldId id="332" r:id="rId37"/>
    <p:sldId id="333" r:id="rId38"/>
    <p:sldId id="334" r:id="rId39"/>
    <p:sldId id="337" r:id="rId40"/>
    <p:sldId id="338" r:id="rId41"/>
    <p:sldId id="339" r:id="rId42"/>
    <p:sldId id="340" r:id="rId43"/>
    <p:sldId id="342" r:id="rId44"/>
    <p:sldId id="341" r:id="rId45"/>
    <p:sldId id="343" r:id="rId46"/>
    <p:sldId id="344" r:id="rId47"/>
    <p:sldId id="388" r:id="rId48"/>
    <p:sldId id="389" r:id="rId49"/>
    <p:sldId id="304"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270" r:id="rId68"/>
    <p:sldId id="275" r:id="rId69"/>
    <p:sldId id="277" r:id="rId70"/>
    <p:sldId id="278" r:id="rId71"/>
    <p:sldId id="279" r:id="rId72"/>
    <p:sldId id="264" r:id="rId73"/>
    <p:sldId id="280" r:id="rId74"/>
    <p:sldId id="281" r:id="rId75"/>
    <p:sldId id="282" r:id="rId76"/>
    <p:sldId id="283" r:id="rId77"/>
    <p:sldId id="284" r:id="rId78"/>
    <p:sldId id="285" r:id="rId79"/>
    <p:sldId id="286" r:id="rId80"/>
    <p:sldId id="297" r:id="rId81"/>
    <p:sldId id="298" r:id="rId82"/>
    <p:sldId id="288" r:id="rId83"/>
    <p:sldId id="287" r:id="rId84"/>
    <p:sldId id="294" r:id="rId85"/>
    <p:sldId id="295" r:id="rId86"/>
    <p:sldId id="296" r:id="rId87"/>
    <p:sldId id="305" r:id="rId88"/>
    <p:sldId id="306" r:id="rId89"/>
    <p:sldId id="307" r:id="rId90"/>
    <p:sldId id="308" r:id="rId91"/>
    <p:sldId id="309" r:id="rId92"/>
    <p:sldId id="310" r:id="rId93"/>
    <p:sldId id="311" r:id="rId94"/>
    <p:sldId id="312" r:id="rId95"/>
    <p:sldId id="313" r:id="rId96"/>
    <p:sldId id="292" r:id="rId97"/>
    <p:sldId id="392" r:id="rId98"/>
    <p:sldId id="265" r:id="rId99"/>
    <p:sldId id="266" r:id="rId100"/>
    <p:sldId id="267" r:id="rId101"/>
    <p:sldId id="268" r:id="rId102"/>
    <p:sldId id="259"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9C23A1-C369-41DC-892C-BDA609B4773C}">
          <p14:sldIdLst>
            <p14:sldId id="256"/>
            <p14:sldId id="260"/>
            <p14:sldId id="390"/>
            <p14:sldId id="262"/>
            <p14:sldId id="299"/>
            <p14:sldId id="276"/>
            <p14:sldId id="271"/>
            <p14:sldId id="272"/>
            <p14:sldId id="273"/>
            <p14:sldId id="263"/>
            <p14:sldId id="391"/>
            <p14:sldId id="293"/>
            <p14:sldId id="290"/>
            <p14:sldId id="316"/>
            <p14:sldId id="291"/>
            <p14:sldId id="300"/>
            <p14:sldId id="317"/>
            <p14:sldId id="301"/>
            <p14:sldId id="318"/>
            <p14:sldId id="324"/>
            <p14:sldId id="325"/>
            <p14:sldId id="320"/>
            <p14:sldId id="319"/>
            <p14:sldId id="321"/>
            <p14:sldId id="323"/>
            <p14:sldId id="326"/>
            <p14:sldId id="327"/>
            <p14:sldId id="302"/>
            <p14:sldId id="303"/>
            <p14:sldId id="328"/>
            <p14:sldId id="335"/>
            <p14:sldId id="336"/>
            <p14:sldId id="329"/>
            <p14:sldId id="330"/>
            <p14:sldId id="331"/>
            <p14:sldId id="332"/>
            <p14:sldId id="333"/>
            <p14:sldId id="334"/>
            <p14:sldId id="337"/>
            <p14:sldId id="338"/>
            <p14:sldId id="339"/>
            <p14:sldId id="340"/>
            <p14:sldId id="342"/>
            <p14:sldId id="341"/>
            <p14:sldId id="343"/>
            <p14:sldId id="344"/>
            <p14:sldId id="388"/>
            <p14:sldId id="389"/>
            <p14:sldId id="304"/>
            <p14:sldId id="369"/>
            <p14:sldId id="370"/>
            <p14:sldId id="371"/>
            <p14:sldId id="372"/>
            <p14:sldId id="373"/>
            <p14:sldId id="374"/>
            <p14:sldId id="375"/>
            <p14:sldId id="376"/>
            <p14:sldId id="377"/>
            <p14:sldId id="378"/>
            <p14:sldId id="379"/>
            <p14:sldId id="380"/>
            <p14:sldId id="381"/>
            <p14:sldId id="382"/>
            <p14:sldId id="383"/>
            <p14:sldId id="384"/>
            <p14:sldId id="385"/>
            <p14:sldId id="270"/>
            <p14:sldId id="275"/>
            <p14:sldId id="277"/>
            <p14:sldId id="278"/>
            <p14:sldId id="279"/>
            <p14:sldId id="264"/>
            <p14:sldId id="280"/>
            <p14:sldId id="281"/>
            <p14:sldId id="282"/>
            <p14:sldId id="283"/>
            <p14:sldId id="284"/>
            <p14:sldId id="285"/>
            <p14:sldId id="286"/>
            <p14:sldId id="297"/>
            <p14:sldId id="298"/>
            <p14:sldId id="288"/>
            <p14:sldId id="287"/>
            <p14:sldId id="294"/>
            <p14:sldId id="295"/>
            <p14:sldId id="296"/>
            <p14:sldId id="305"/>
            <p14:sldId id="306"/>
            <p14:sldId id="307"/>
            <p14:sldId id="308"/>
            <p14:sldId id="309"/>
            <p14:sldId id="310"/>
            <p14:sldId id="311"/>
            <p14:sldId id="312"/>
            <p14:sldId id="313"/>
            <p14:sldId id="292"/>
            <p14:sldId id="392"/>
            <p14:sldId id="265"/>
            <p14:sldId id="266"/>
            <p14:sldId id="267"/>
            <p14:sldId id="268"/>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3563" autoAdjust="0"/>
  </p:normalViewPr>
  <p:slideViewPr>
    <p:cSldViewPr snapToGrid="0">
      <p:cViewPr>
        <p:scale>
          <a:sx n="50" d="100"/>
          <a:sy n="50" d="100"/>
        </p:scale>
        <p:origin x="558" y="-6"/>
      </p:cViewPr>
      <p:guideLst/>
    </p:cSldViewPr>
  </p:slideViewPr>
  <p:outlineViewPr>
    <p:cViewPr>
      <p:scale>
        <a:sx n="33" d="100"/>
        <a:sy n="33" d="100"/>
      </p:scale>
      <p:origin x="0" y="-25314"/>
    </p:cViewPr>
  </p:outlineViewPr>
  <p:notesTextViewPr>
    <p:cViewPr>
      <p:scale>
        <a:sx n="3" d="2"/>
        <a:sy n="3" d="2"/>
      </p:scale>
      <p:origin x="0" y="0"/>
    </p:cViewPr>
  </p:notesTextViewPr>
  <p:sorterViewPr>
    <p:cViewPr>
      <p:scale>
        <a:sx n="25" d="100"/>
        <a:sy n="25" d="100"/>
      </p:scale>
      <p:origin x="0" y="-2430"/>
    </p:cViewPr>
  </p:sorterViewPr>
  <p:notesViewPr>
    <p:cSldViewPr snapToGrid="0">
      <p:cViewPr varScale="1">
        <p:scale>
          <a:sx n="50" d="100"/>
          <a:sy n="50"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8EFAAB-7CED-CA28-3EE0-F09F5B8C8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DC1417-FCD4-C763-B33D-9AF393339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591297-06D7-4339-915D-2185523CE295}" type="datetimeFigureOut">
              <a:rPr lang="en-US" smtClean="0"/>
              <a:t>5/7/2022</a:t>
            </a:fld>
            <a:endParaRPr lang="en-US"/>
          </a:p>
        </p:txBody>
      </p:sp>
      <p:sp>
        <p:nvSpPr>
          <p:cNvPr id="4" name="Footer Placeholder 3">
            <a:extLst>
              <a:ext uri="{FF2B5EF4-FFF2-40B4-BE49-F238E27FC236}">
                <a16:creationId xmlns:a16="http://schemas.microsoft.com/office/drawing/2014/main" id="{093707AC-B47A-54B4-F416-81F3F8ADF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BE5DF9-6C2B-A514-1BC8-3A16CC0395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1AD74D-3CAD-4739-99E2-7E64491879F3}" type="slidenum">
              <a:rPr lang="en-US" smtClean="0"/>
              <a:t>‹#›</a:t>
            </a:fld>
            <a:endParaRPr lang="en-US"/>
          </a:p>
        </p:txBody>
      </p:sp>
    </p:spTree>
    <p:extLst>
      <p:ext uri="{BB962C8B-B14F-4D97-AF65-F5344CB8AC3E}">
        <p14:creationId xmlns:p14="http://schemas.microsoft.com/office/powerpoint/2010/main" val="214735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28263-47D2-4FC8-AE7A-9CBDAFF08706}" type="datetimeFigureOut">
              <a:rPr lang="en-US" smtClean="0"/>
              <a:t>5/7/2022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66740-4C59-4759-B733-9F569652D418}" type="slidenum">
              <a:rPr lang="en-US" smtClean="0"/>
              <a:t>‹#›</a:t>
            </a:fld>
            <a:endParaRPr lang="en-US"/>
          </a:p>
        </p:txBody>
      </p:sp>
    </p:spTree>
    <p:extLst>
      <p:ext uri="{BB962C8B-B14F-4D97-AF65-F5344CB8AC3E}">
        <p14:creationId xmlns:p14="http://schemas.microsoft.com/office/powerpoint/2010/main" val="201608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250000/- Resident Senior Citizen – 300000/- Resident Super Senior Citizen Rs. 500000/- but if opted for Alternative Tax Regime U/S </a:t>
            </a:r>
            <a:r>
              <a:rPr lang="en-US" dirty="0" err="1"/>
              <a:t>115BAC</a:t>
            </a:r>
            <a:r>
              <a:rPr lang="en-US" dirty="0"/>
              <a:t> – Rs. 250000/-</a:t>
            </a:r>
          </a:p>
          <a:p>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7</a:t>
            </a:fld>
            <a:endParaRPr lang="en-US"/>
          </a:p>
        </p:txBody>
      </p:sp>
    </p:spTree>
    <p:extLst>
      <p:ext uri="{BB962C8B-B14F-4D97-AF65-F5344CB8AC3E}">
        <p14:creationId xmlns:p14="http://schemas.microsoft.com/office/powerpoint/2010/main" val="327562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21</a:t>
            </a:fld>
            <a:endParaRPr lang="en-US"/>
          </a:p>
        </p:txBody>
      </p:sp>
    </p:spTree>
    <p:extLst>
      <p:ext uri="{BB962C8B-B14F-4D97-AF65-F5344CB8AC3E}">
        <p14:creationId xmlns:p14="http://schemas.microsoft.com/office/powerpoint/2010/main" val="276111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mn-lt"/>
              </a:rPr>
              <a:t>45 </a:t>
            </a:r>
            <a:r>
              <a:rPr lang="en-US" sz="3200" b="1" i="0" dirty="0">
                <a:solidFill>
                  <a:srgbClr val="444444"/>
                </a:solidFill>
                <a:effectLst/>
                <a:latin typeface="+mn-lt"/>
              </a:rPr>
              <a:t>Capital gains</a:t>
            </a:r>
            <a:endParaRPr lang="en-US" sz="2000" b="1" dirty="0">
              <a:latin typeface="+mn-lt"/>
            </a:endParaRPr>
          </a:p>
          <a:p>
            <a:r>
              <a:rPr lang="en-US" sz="2000" b="1" dirty="0">
                <a:latin typeface="+mn-lt"/>
              </a:rPr>
              <a:t>48 Mode of computation.</a:t>
            </a:r>
          </a:p>
        </p:txBody>
      </p:sp>
      <p:sp>
        <p:nvSpPr>
          <p:cNvPr id="4" name="Slide Number Placeholder 3"/>
          <p:cNvSpPr>
            <a:spLocks noGrp="1"/>
          </p:cNvSpPr>
          <p:nvPr>
            <p:ph type="sldNum" sz="quarter" idx="5"/>
          </p:nvPr>
        </p:nvSpPr>
        <p:spPr/>
        <p:txBody>
          <a:bodyPr/>
          <a:lstStyle/>
          <a:p>
            <a:fld id="{57366740-4C59-4759-B733-9F569652D418}" type="slidenum">
              <a:rPr lang="en-US" smtClean="0"/>
              <a:t>22</a:t>
            </a:fld>
            <a:endParaRPr lang="en-US"/>
          </a:p>
        </p:txBody>
      </p:sp>
    </p:spTree>
    <p:extLst>
      <p:ext uri="{BB962C8B-B14F-4D97-AF65-F5344CB8AC3E}">
        <p14:creationId xmlns:p14="http://schemas.microsoft.com/office/powerpoint/2010/main" val="429298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23</a:t>
            </a:fld>
            <a:endParaRPr lang="en-US"/>
          </a:p>
        </p:txBody>
      </p:sp>
    </p:spTree>
    <p:extLst>
      <p:ext uri="{BB962C8B-B14F-4D97-AF65-F5344CB8AC3E}">
        <p14:creationId xmlns:p14="http://schemas.microsoft.com/office/powerpoint/2010/main" val="54437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24</a:t>
            </a:fld>
            <a:endParaRPr lang="en-US"/>
          </a:p>
        </p:txBody>
      </p:sp>
    </p:spTree>
    <p:extLst>
      <p:ext uri="{BB962C8B-B14F-4D97-AF65-F5344CB8AC3E}">
        <p14:creationId xmlns:p14="http://schemas.microsoft.com/office/powerpoint/2010/main" val="348397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25</a:t>
            </a:fld>
            <a:endParaRPr lang="en-US"/>
          </a:p>
        </p:txBody>
      </p:sp>
    </p:spTree>
    <p:extLst>
      <p:ext uri="{BB962C8B-B14F-4D97-AF65-F5344CB8AC3E}">
        <p14:creationId xmlns:p14="http://schemas.microsoft.com/office/powerpoint/2010/main" val="141933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26</a:t>
            </a:fld>
            <a:endParaRPr lang="en-US"/>
          </a:p>
        </p:txBody>
      </p:sp>
    </p:spTree>
    <p:extLst>
      <p:ext uri="{BB962C8B-B14F-4D97-AF65-F5344CB8AC3E}">
        <p14:creationId xmlns:p14="http://schemas.microsoft.com/office/powerpoint/2010/main" val="159541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27</a:t>
            </a:fld>
            <a:endParaRPr lang="en-US"/>
          </a:p>
        </p:txBody>
      </p:sp>
    </p:spTree>
    <p:extLst>
      <p:ext uri="{BB962C8B-B14F-4D97-AF65-F5344CB8AC3E}">
        <p14:creationId xmlns:p14="http://schemas.microsoft.com/office/powerpoint/2010/main" val="53834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28</a:t>
            </a:fld>
            <a:endParaRPr lang="en-US"/>
          </a:p>
        </p:txBody>
      </p:sp>
    </p:spTree>
    <p:extLst>
      <p:ext uri="{BB962C8B-B14F-4D97-AF65-F5344CB8AC3E}">
        <p14:creationId xmlns:p14="http://schemas.microsoft.com/office/powerpoint/2010/main" val="88072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29</a:t>
            </a:fld>
            <a:endParaRPr lang="en-US"/>
          </a:p>
        </p:txBody>
      </p:sp>
    </p:spTree>
    <p:extLst>
      <p:ext uri="{BB962C8B-B14F-4D97-AF65-F5344CB8AC3E}">
        <p14:creationId xmlns:p14="http://schemas.microsoft.com/office/powerpoint/2010/main" val="56006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30</a:t>
            </a:fld>
            <a:endParaRPr lang="en-US"/>
          </a:p>
        </p:txBody>
      </p:sp>
    </p:spTree>
    <p:extLst>
      <p:ext uri="{BB962C8B-B14F-4D97-AF65-F5344CB8AC3E}">
        <p14:creationId xmlns:p14="http://schemas.microsoft.com/office/powerpoint/2010/main" val="356452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 139</a:t>
            </a:r>
          </a:p>
          <a:p>
            <a:r>
              <a:rPr lang="en-US" dirty="0"/>
              <a:t>Rule </a:t>
            </a:r>
            <a:r>
              <a:rPr lang="en-US" dirty="0" err="1"/>
              <a:t>12AB</a:t>
            </a:r>
            <a:r>
              <a:rPr lang="en-US" dirty="0"/>
              <a:t> </a:t>
            </a:r>
            <a:r>
              <a:rPr lang="en-US" dirty="0" err="1"/>
              <a:t>wef</a:t>
            </a:r>
            <a:r>
              <a:rPr lang="en-US" dirty="0"/>
              <a:t> 21.04.2022</a:t>
            </a:r>
          </a:p>
        </p:txBody>
      </p:sp>
      <p:sp>
        <p:nvSpPr>
          <p:cNvPr id="4" name="Slide Number Placeholder 3"/>
          <p:cNvSpPr>
            <a:spLocks noGrp="1"/>
          </p:cNvSpPr>
          <p:nvPr>
            <p:ph type="sldNum" sz="quarter" idx="5"/>
          </p:nvPr>
        </p:nvSpPr>
        <p:spPr/>
        <p:txBody>
          <a:bodyPr/>
          <a:lstStyle/>
          <a:p>
            <a:fld id="{57366740-4C59-4759-B733-9F569652D418}" type="slidenum">
              <a:rPr lang="en-US" smtClean="0"/>
              <a:t>10</a:t>
            </a:fld>
            <a:endParaRPr lang="en-US"/>
          </a:p>
        </p:txBody>
      </p:sp>
    </p:spTree>
    <p:extLst>
      <p:ext uri="{BB962C8B-B14F-4D97-AF65-F5344CB8AC3E}">
        <p14:creationId xmlns:p14="http://schemas.microsoft.com/office/powerpoint/2010/main" val="66971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31</a:t>
            </a:fld>
            <a:endParaRPr lang="en-US"/>
          </a:p>
        </p:txBody>
      </p:sp>
    </p:spTree>
    <p:extLst>
      <p:ext uri="{BB962C8B-B14F-4D97-AF65-F5344CB8AC3E}">
        <p14:creationId xmlns:p14="http://schemas.microsoft.com/office/powerpoint/2010/main" val="353777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32</a:t>
            </a:fld>
            <a:endParaRPr lang="en-US"/>
          </a:p>
        </p:txBody>
      </p:sp>
    </p:spTree>
    <p:extLst>
      <p:ext uri="{BB962C8B-B14F-4D97-AF65-F5344CB8AC3E}">
        <p14:creationId xmlns:p14="http://schemas.microsoft.com/office/powerpoint/2010/main" val="429024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33</a:t>
            </a:fld>
            <a:endParaRPr lang="en-US"/>
          </a:p>
        </p:txBody>
      </p:sp>
    </p:spTree>
    <p:extLst>
      <p:ext uri="{BB962C8B-B14F-4D97-AF65-F5344CB8AC3E}">
        <p14:creationId xmlns:p14="http://schemas.microsoft.com/office/powerpoint/2010/main" val="1703278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34</a:t>
            </a:fld>
            <a:endParaRPr lang="en-US"/>
          </a:p>
        </p:txBody>
      </p:sp>
    </p:spTree>
    <p:extLst>
      <p:ext uri="{BB962C8B-B14F-4D97-AF65-F5344CB8AC3E}">
        <p14:creationId xmlns:p14="http://schemas.microsoft.com/office/powerpoint/2010/main" val="383349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35</a:t>
            </a:fld>
            <a:endParaRPr lang="en-US"/>
          </a:p>
        </p:txBody>
      </p:sp>
    </p:spTree>
    <p:extLst>
      <p:ext uri="{BB962C8B-B14F-4D97-AF65-F5344CB8AC3E}">
        <p14:creationId xmlns:p14="http://schemas.microsoft.com/office/powerpoint/2010/main" val="163067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Times New Roman" panose="02020603050405020304" pitchFamily="18" charset="0"/>
              </a:rPr>
              <a:t>(</a:t>
            </a:r>
            <a:r>
              <a:rPr lang="en-US" b="0" i="1" dirty="0">
                <a:solidFill>
                  <a:srgbClr val="444444"/>
                </a:solidFill>
                <a:effectLst/>
                <a:latin typeface="Times New Roman" panose="02020603050405020304" pitchFamily="18" charset="0"/>
              </a:rPr>
              <a:t>e</a:t>
            </a:r>
            <a:r>
              <a:rPr lang="en-US" b="0" i="0" dirty="0">
                <a:solidFill>
                  <a:srgbClr val="444444"/>
                </a:solidFill>
                <a:effectLst/>
                <a:latin typeface="Times New Roman" panose="02020603050405020304" pitchFamily="18" charset="0"/>
              </a:rPr>
              <a:t>) any payment by a company, not being a company in which the public are substantially interested, of any sum (whether as representing a part of the assets of the company or otherwise) made after the 31st day of May, 1987, by way of advance or loan to a shareholder, being a person who is the beneficial owner of shares (not being shares entitled to a fixed rate of dividend whether with or without a right to participate in profits) holding not less than ten per cent of the voting power, or to any concern in which such shareholder is a member or a partner and in which he has a substantial interest (hereafter in this clause referred to as the said concern) or any payment by any such company on behalf, or for the individual benefit, of any such shareholder, to the extent to which the company in either case possesses accumulated profits ;</a:t>
            </a: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36</a:t>
            </a:fld>
            <a:endParaRPr lang="en-US"/>
          </a:p>
        </p:txBody>
      </p:sp>
    </p:spTree>
    <p:extLst>
      <p:ext uri="{BB962C8B-B14F-4D97-AF65-F5344CB8AC3E}">
        <p14:creationId xmlns:p14="http://schemas.microsoft.com/office/powerpoint/2010/main" val="193200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Book Antiqua" panose="02040602050305030304" pitchFamily="18" charset="0"/>
              </a:rPr>
              <a:t>Explanation </a:t>
            </a:r>
            <a:r>
              <a:rPr lang="en-US" sz="1800" b="0" i="1" u="none" strike="noStrike" baseline="0" dirty="0" err="1">
                <a:solidFill>
                  <a:srgbClr val="000000"/>
                </a:solidFill>
                <a:latin typeface="Book Antiqua" panose="02040602050305030304" pitchFamily="18" charset="0"/>
              </a:rPr>
              <a:t>2A</a:t>
            </a:r>
            <a:r>
              <a:rPr lang="en-US" sz="1800" b="0" i="1" u="none" strike="noStrike" baseline="0" dirty="0">
                <a:solidFill>
                  <a:srgbClr val="000000"/>
                </a:solidFill>
                <a:latin typeface="Book Antiqua" panose="02040602050305030304" pitchFamily="18" charset="0"/>
              </a:rPr>
              <a:t> </a:t>
            </a:r>
            <a:r>
              <a:rPr lang="en-US" sz="1800" b="0" i="0" u="none" strike="noStrike" baseline="0" dirty="0">
                <a:solidFill>
                  <a:srgbClr val="000000"/>
                </a:solidFill>
                <a:latin typeface="Book Antiqua" panose="02040602050305030304" pitchFamily="18" charset="0"/>
              </a:rPr>
              <a:t>to Section 9(1)(</a:t>
            </a:r>
            <a:r>
              <a:rPr lang="en-US" sz="1800" b="0" i="0" u="none" strike="noStrike" baseline="0" dirty="0" err="1">
                <a:solidFill>
                  <a:srgbClr val="000000"/>
                </a:solidFill>
                <a:latin typeface="Book Antiqua" panose="02040602050305030304" pitchFamily="18" charset="0"/>
              </a:rPr>
              <a:t>i</a:t>
            </a:r>
            <a:r>
              <a:rPr lang="en-US" sz="1800" b="0" i="0" u="none" strike="noStrike" baseline="0" dirty="0">
                <a:solidFill>
                  <a:srgbClr val="000000"/>
                </a:solidFill>
                <a:latin typeface="Book Antiqua" panose="02040602050305030304" pitchFamily="18" charset="0"/>
              </a:rPr>
              <a:t>) provides that 'Significant Economic Presence' (SEP) of a non-resident in India shall constitute a business connection in India. </a:t>
            </a: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37</a:t>
            </a:fld>
            <a:endParaRPr lang="en-US"/>
          </a:p>
        </p:txBody>
      </p:sp>
    </p:spTree>
    <p:extLst>
      <p:ext uri="{BB962C8B-B14F-4D97-AF65-F5344CB8AC3E}">
        <p14:creationId xmlns:p14="http://schemas.microsoft.com/office/powerpoint/2010/main" val="91216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2 &amp; 3 The Finance Act 2021 has amended Sections 10(11) and 10(12) to provide that no exemption shall be allowed in respect of interest income accrued during the previous year in the </a:t>
            </a:r>
            <a:r>
              <a:rPr lang="en-US" sz="1800" b="0" i="0" u="none" strike="noStrike" baseline="0" dirty="0" err="1">
                <a:solidFill>
                  <a:srgbClr val="000000"/>
                </a:solidFill>
                <a:latin typeface="Book Antiqua" panose="02040602050305030304" pitchFamily="18" charset="0"/>
              </a:rPr>
              <a:t>recognised</a:t>
            </a:r>
            <a:r>
              <a:rPr lang="en-US" sz="1800" b="0" i="0" u="none" strike="noStrike" baseline="0" dirty="0">
                <a:solidFill>
                  <a:srgbClr val="000000"/>
                </a:solidFill>
                <a:latin typeface="Book Antiqua" panose="02040602050305030304" pitchFamily="18" charset="0"/>
              </a:rPr>
              <a:t> and statutory provident fund to the extent it relates to the amount or the aggregate of amounts of the contribution made by the employee exceeding Rs. 2,50,000 in any previous year on or after 01-04-2021. </a:t>
            </a:r>
          </a:p>
          <a:p>
            <a:r>
              <a:rPr lang="en-US" sz="1800" b="0" i="0" u="none" strike="noStrike" baseline="0" dirty="0">
                <a:solidFill>
                  <a:srgbClr val="000000"/>
                </a:solidFill>
                <a:latin typeface="Book Antiqua" panose="02040602050305030304" pitchFamily="18" charset="0"/>
              </a:rPr>
              <a:t>The interest income accruing in respect of the employee's contribution over Rs. 2,50,000 shall be taxable under the head of “income from other sources”. However, if such person has contributed to a fund in which there is no contribution by the employer, the limit of Rs. 2,50,000 shall be increased to Rs. 5,00,000. The method for the computation of such interest income has been prescribed in Rule </a:t>
            </a:r>
            <a:r>
              <a:rPr lang="en-US" sz="1800" b="0" i="0" u="none" strike="noStrike" baseline="0" dirty="0" err="1">
                <a:solidFill>
                  <a:srgbClr val="000000"/>
                </a:solidFill>
                <a:latin typeface="Book Antiqua" panose="02040602050305030304" pitchFamily="18" charset="0"/>
              </a:rPr>
              <a:t>9D</a:t>
            </a:r>
            <a:r>
              <a:rPr lang="en-US" sz="1800" b="0" i="0" u="none" strike="noStrike" baseline="0" dirty="0">
                <a:solidFill>
                  <a:srgbClr val="000000"/>
                </a:solidFill>
                <a:latin typeface="Book Antiqua" panose="02040602050305030304" pitchFamily="18" charset="0"/>
              </a:rPr>
              <a:t>. </a:t>
            </a: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38</a:t>
            </a:fld>
            <a:endParaRPr lang="en-US"/>
          </a:p>
        </p:txBody>
      </p:sp>
    </p:spTree>
    <p:extLst>
      <p:ext uri="{BB962C8B-B14F-4D97-AF65-F5344CB8AC3E}">
        <p14:creationId xmlns:p14="http://schemas.microsoft.com/office/powerpoint/2010/main" val="274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err="1">
                <a:solidFill>
                  <a:srgbClr val="000000"/>
                </a:solidFill>
                <a:latin typeface="Book Antiqua" panose="02040602050305030304" pitchFamily="18" charset="0"/>
              </a:rPr>
              <a:t>ITR</a:t>
            </a:r>
            <a:r>
              <a:rPr lang="en-US" sz="1800" b="0" i="1" u="none" strike="noStrike" baseline="0" dirty="0">
                <a:solidFill>
                  <a:srgbClr val="000000"/>
                </a:solidFill>
                <a:latin typeface="Book Antiqua" panose="02040602050305030304" pitchFamily="18" charset="0"/>
              </a:rPr>
              <a:t> 3, 5 &amp; 6 </a:t>
            </a:r>
          </a:p>
          <a:p>
            <a:r>
              <a:rPr lang="en-US" sz="1800" b="0" i="0" u="none" strike="noStrike" baseline="0" dirty="0">
                <a:solidFill>
                  <a:srgbClr val="000000"/>
                </a:solidFill>
                <a:latin typeface="Book Antiqua" panose="02040602050305030304" pitchFamily="18" charset="0"/>
              </a:rPr>
              <a:t>The new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Forms add “dividend” in the list to exclude it from the Schedule BP if it is credited to the Profit and Loss account. </a:t>
            </a:r>
            <a:endParaRPr lang="en-US" sz="1800" b="0" i="1" u="none" strike="noStrike" baseline="0" dirty="0">
              <a:solidFill>
                <a:srgbClr val="000000"/>
              </a:solidFill>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39</a:t>
            </a:fld>
            <a:endParaRPr lang="en-US"/>
          </a:p>
        </p:txBody>
      </p:sp>
    </p:spTree>
    <p:extLst>
      <p:ext uri="{BB962C8B-B14F-4D97-AF65-F5344CB8AC3E}">
        <p14:creationId xmlns:p14="http://schemas.microsoft.com/office/powerpoint/2010/main" val="284264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Book Antiqua" panose="02040602050305030304" pitchFamily="18" charset="0"/>
              </a:rPr>
              <a:t>Search, requisition – assessment</a:t>
            </a:r>
          </a:p>
          <a:p>
            <a:pPr algn="l"/>
            <a:r>
              <a:rPr lang="en-US" sz="1800" b="0" i="0" u="none" strike="noStrike" baseline="0" dirty="0">
                <a:solidFill>
                  <a:srgbClr val="000000"/>
                </a:solidFill>
                <a:latin typeface="Book Antiqua" panose="02040602050305030304" pitchFamily="18" charset="0"/>
              </a:rPr>
              <a:t>New Tax Regime</a:t>
            </a:r>
          </a:p>
          <a:p>
            <a:pPr algn="l"/>
            <a:endParaRPr lang="en-US" sz="1800" b="0" i="0" u="none" strike="noStrike" baseline="0" dirty="0">
              <a:solidFill>
                <a:srgbClr val="000000"/>
              </a:solidFill>
              <a:latin typeface="Book Antiqua" panose="02040602050305030304" pitchFamily="18" charset="0"/>
            </a:endParaRPr>
          </a:p>
          <a:p>
            <a:r>
              <a:rPr lang="en-US" sz="1800" b="1" i="0" u="none" strike="noStrike" baseline="0" dirty="0">
                <a:solidFill>
                  <a:srgbClr val="000000"/>
                </a:solidFill>
                <a:latin typeface="Book Antiqua" panose="02040602050305030304" pitchFamily="18" charset="0"/>
              </a:rPr>
              <a:t>Removal of reference of Section </a:t>
            </a:r>
            <a:r>
              <a:rPr lang="en-US" sz="1800" b="1" i="0" u="none" strike="noStrike" baseline="0" dirty="0" err="1">
                <a:solidFill>
                  <a:srgbClr val="000000"/>
                </a:solidFill>
                <a:latin typeface="Book Antiqua" panose="02040602050305030304" pitchFamily="18" charset="0"/>
              </a:rPr>
              <a:t>153A</a:t>
            </a:r>
            <a:r>
              <a:rPr lang="en-US" sz="1800" b="1" i="0" u="none" strike="noStrike" baseline="0" dirty="0">
                <a:solidFill>
                  <a:srgbClr val="000000"/>
                </a:solidFill>
                <a:latin typeface="Book Antiqua" panose="02040602050305030304" pitchFamily="18" charset="0"/>
              </a:rPr>
              <a:t> and </a:t>
            </a:r>
            <a:r>
              <a:rPr lang="en-US" sz="1800" b="1" i="0" u="none" strike="noStrike" baseline="0" dirty="0" err="1">
                <a:solidFill>
                  <a:srgbClr val="000000"/>
                </a:solidFill>
                <a:latin typeface="Book Antiqua" panose="02040602050305030304" pitchFamily="18" charset="0"/>
              </a:rPr>
              <a:t>153C</a:t>
            </a:r>
            <a:r>
              <a:rPr lang="en-US" sz="1800" b="1" i="0" u="none" strike="noStrike" baseline="0" dirty="0">
                <a:solidFill>
                  <a:srgbClr val="000000"/>
                </a:solidFill>
                <a:latin typeface="Book Antiqua" panose="02040602050305030304" pitchFamily="18" charset="0"/>
              </a:rPr>
              <a:t> for the return filed in response to a notice </a:t>
            </a:r>
            <a:endParaRPr lang="en-US" sz="1800" b="0" i="0" u="none" strike="noStrike" baseline="0" dirty="0">
              <a:solidFill>
                <a:srgbClr val="000000"/>
              </a:solidFill>
              <a:latin typeface="Book Antiqua" panose="02040602050305030304" pitchFamily="18" charset="0"/>
            </a:endParaRPr>
          </a:p>
          <a:p>
            <a:r>
              <a:rPr lang="en-US" sz="1800" b="0" i="1" u="none" strike="noStrike" baseline="0" dirty="0">
                <a:solidFill>
                  <a:srgbClr val="000000"/>
                </a:solidFill>
                <a:latin typeface="Book Antiqua" panose="02040602050305030304" pitchFamily="18" charset="0"/>
              </a:rPr>
              <a:t>[</a:t>
            </a:r>
            <a:r>
              <a:rPr lang="en-US" sz="1800" b="0" i="1" u="none" strike="noStrike" baseline="0" dirty="0" err="1">
                <a:solidFill>
                  <a:srgbClr val="000000"/>
                </a:solidFill>
                <a:latin typeface="Book Antiqua" panose="02040602050305030304" pitchFamily="18" charset="0"/>
              </a:rPr>
              <a:t>ITRs</a:t>
            </a:r>
            <a:r>
              <a:rPr lang="en-US" sz="1800" b="0" i="1" u="none" strike="noStrike" baseline="0" dirty="0">
                <a:solidFill>
                  <a:srgbClr val="000000"/>
                </a:solidFill>
                <a:latin typeface="Book Antiqua" panose="02040602050305030304" pitchFamily="18" charset="0"/>
              </a:rPr>
              <a:t> 1 to 6] </a:t>
            </a:r>
            <a:endParaRPr lang="en-US" sz="1800" b="0" i="0" u="none" strike="noStrike" baseline="0" dirty="0">
              <a:solidFill>
                <a:srgbClr val="000000"/>
              </a:solidFill>
              <a:latin typeface="Book Antiqua" panose="02040602050305030304" pitchFamily="18" charset="0"/>
            </a:endParaRPr>
          </a:p>
          <a:p>
            <a:r>
              <a:rPr lang="en-US" sz="1800" b="0" i="1" u="none" strike="noStrike" baseline="0" dirty="0">
                <a:solidFill>
                  <a:srgbClr val="000000"/>
                </a:solidFill>
                <a:latin typeface="Book Antiqua" panose="02040602050305030304" pitchFamily="18" charset="0"/>
              </a:rPr>
              <a:t>Background </a:t>
            </a:r>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As per the old provisions, where the search is initiated under Section 132 or books of account, other documents, or any assets are requisitioned under Section </a:t>
            </a:r>
            <a:r>
              <a:rPr lang="en-US" sz="1800" b="0" i="0" u="none" strike="noStrike" baseline="0" dirty="0" err="1">
                <a:solidFill>
                  <a:srgbClr val="000000"/>
                </a:solidFill>
                <a:latin typeface="Book Antiqua" panose="02040602050305030304" pitchFamily="18" charset="0"/>
              </a:rPr>
              <a:t>132A</a:t>
            </a:r>
            <a:r>
              <a:rPr lang="en-US" sz="1800" b="0" i="0" u="none" strike="noStrike" baseline="0" dirty="0">
                <a:solidFill>
                  <a:srgbClr val="000000"/>
                </a:solidFill>
                <a:latin typeface="Book Antiqua" panose="02040602050305030304" pitchFamily="18" charset="0"/>
              </a:rPr>
              <a:t>, an assessment was made in the case of the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or any other person, under Sections </a:t>
            </a:r>
            <a:r>
              <a:rPr lang="en-US" sz="1800" b="0" i="0" u="none" strike="noStrike" baseline="0" dirty="0" err="1">
                <a:solidFill>
                  <a:srgbClr val="000000"/>
                </a:solidFill>
                <a:latin typeface="Book Antiqua" panose="02040602050305030304" pitchFamily="18" charset="0"/>
              </a:rPr>
              <a:t>153A</a:t>
            </a:r>
            <a:r>
              <a:rPr lang="en-US" sz="1800" b="0" i="0" u="none" strike="noStrike" baseline="0" dirty="0">
                <a:solidFill>
                  <a:srgbClr val="000000"/>
                </a:solidFill>
                <a:latin typeface="Book Antiqua" panose="02040602050305030304" pitchFamily="18" charset="0"/>
              </a:rPr>
              <a:t>, and </a:t>
            </a:r>
            <a:r>
              <a:rPr lang="en-US" sz="1800" b="0" i="0" u="none" strike="noStrike" baseline="0" dirty="0" err="1">
                <a:solidFill>
                  <a:srgbClr val="000000"/>
                </a:solidFill>
                <a:latin typeface="Book Antiqua" panose="02040602050305030304" pitchFamily="18" charset="0"/>
              </a:rPr>
              <a:t>153C</a:t>
            </a:r>
            <a:r>
              <a:rPr lang="en-US" sz="1800" b="0" i="0" u="none" strike="noStrike" baseline="0" dirty="0">
                <a:solidFill>
                  <a:srgbClr val="000000"/>
                </a:solidFill>
                <a:latin typeface="Book Antiqua" panose="02040602050305030304" pitchFamily="18" charset="0"/>
              </a:rPr>
              <a:t>. The Finance Act, 2021 had introduced a sun-set clause and accordingly, the provisions of Section </a:t>
            </a:r>
            <a:r>
              <a:rPr lang="en-US" sz="1800" b="0" i="0" u="none" strike="noStrike" baseline="0" dirty="0" err="1">
                <a:solidFill>
                  <a:srgbClr val="000000"/>
                </a:solidFill>
                <a:latin typeface="Book Antiqua" panose="02040602050305030304" pitchFamily="18" charset="0"/>
              </a:rPr>
              <a:t>153A</a:t>
            </a:r>
            <a:r>
              <a:rPr lang="en-US" sz="1800" b="0" i="0" u="none" strike="noStrike" baseline="0" dirty="0">
                <a:solidFill>
                  <a:srgbClr val="000000"/>
                </a:solidFill>
                <a:latin typeface="Book Antiqua" panose="02040602050305030304" pitchFamily="18" charset="0"/>
              </a:rPr>
              <a:t>/</a:t>
            </a:r>
            <a:r>
              <a:rPr lang="en-US" sz="1800" b="0" i="0" u="none" strike="noStrike" baseline="0" dirty="0" err="1">
                <a:solidFill>
                  <a:srgbClr val="000000"/>
                </a:solidFill>
                <a:latin typeface="Book Antiqua" panose="02040602050305030304" pitchFamily="18" charset="0"/>
              </a:rPr>
              <a:t>153C</a:t>
            </a:r>
            <a:r>
              <a:rPr lang="en-US" sz="1800" b="0" i="0" u="none" strike="noStrike" baseline="0" dirty="0">
                <a:solidFill>
                  <a:srgbClr val="000000"/>
                </a:solidFill>
                <a:latin typeface="Book Antiqua" panose="02040602050305030304" pitchFamily="18" charset="0"/>
              </a:rPr>
              <a:t> were made inapplicable from 01-04-2021. </a:t>
            </a:r>
          </a:p>
          <a:p>
            <a:r>
              <a:rPr lang="en-US" sz="1800" b="0" i="0" u="none" strike="noStrike" baseline="0" dirty="0">
                <a:solidFill>
                  <a:srgbClr val="000000"/>
                </a:solidFill>
                <a:latin typeface="Book Antiqua" panose="02040602050305030304" pitchFamily="18" charset="0"/>
              </a:rPr>
              <a:t>Where the search is initiated or requisition is made on or after 01-04-2021, the assessments, reassessments or re-computation is made under Section 147, and the notice for the same is issued under Section 148. Hence, the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shall now file his return in such cases in response to notice under section 148 in new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forms. </a:t>
            </a:r>
          </a:p>
          <a:p>
            <a:r>
              <a:rPr lang="en-US" sz="1800" b="0" i="1" u="none" strike="noStrike" baseline="0" dirty="0">
                <a:solidFill>
                  <a:srgbClr val="000000"/>
                </a:solidFill>
                <a:latin typeface="Book Antiqua" panose="02040602050305030304" pitchFamily="18" charset="0"/>
              </a:rPr>
              <a:t>Change in New </a:t>
            </a:r>
            <a:r>
              <a:rPr lang="en-US" sz="1800" b="0" i="1" u="none" strike="noStrike" baseline="0" dirty="0" err="1">
                <a:solidFill>
                  <a:srgbClr val="000000"/>
                </a:solidFill>
                <a:latin typeface="Book Antiqua" panose="02040602050305030304" pitchFamily="18" charset="0"/>
              </a:rPr>
              <a:t>ITR</a:t>
            </a:r>
            <a:r>
              <a:rPr lang="en-US" sz="1800" b="0" i="1" u="none" strike="noStrike" baseline="0" dirty="0">
                <a:solidFill>
                  <a:srgbClr val="000000"/>
                </a:solidFill>
                <a:latin typeface="Book Antiqua" panose="02040602050305030304" pitchFamily="18" charset="0"/>
              </a:rPr>
              <a:t> Form </a:t>
            </a:r>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The new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Forms remove the check-boxes of Sections </a:t>
            </a:r>
            <a:r>
              <a:rPr lang="en-US" sz="1800" b="0" i="0" u="none" strike="noStrike" baseline="0" dirty="0" err="1">
                <a:solidFill>
                  <a:srgbClr val="000000"/>
                </a:solidFill>
                <a:latin typeface="Book Antiqua" panose="02040602050305030304" pitchFamily="18" charset="0"/>
              </a:rPr>
              <a:t>153A</a:t>
            </a:r>
            <a:r>
              <a:rPr lang="en-US" sz="1800" b="0" i="0" u="none" strike="noStrike" baseline="0" dirty="0">
                <a:solidFill>
                  <a:srgbClr val="000000"/>
                </a:solidFill>
                <a:latin typeface="Book Antiqua" panose="02040602050305030304" pitchFamily="18" charset="0"/>
              </a:rPr>
              <a:t> and </a:t>
            </a:r>
            <a:r>
              <a:rPr lang="en-US" sz="1800" b="0" i="0" u="none" strike="noStrike" baseline="0" dirty="0" err="1">
                <a:solidFill>
                  <a:srgbClr val="000000"/>
                </a:solidFill>
                <a:latin typeface="Book Antiqua" panose="02040602050305030304" pitchFamily="18" charset="0"/>
              </a:rPr>
              <a:t>153C</a:t>
            </a:r>
            <a:r>
              <a:rPr lang="en-US" sz="1800" b="0" i="0" u="none" strike="noStrike" baseline="0" dirty="0">
                <a:solidFill>
                  <a:srgbClr val="000000"/>
                </a:solidFill>
                <a:latin typeface="Book Antiqua" panose="02040602050305030304" pitchFamily="18" charset="0"/>
              </a:rPr>
              <a:t> from the field of filing status of return income. </a:t>
            </a:r>
          </a:p>
          <a:p>
            <a:endParaRPr lang="en-US" sz="1800" b="0" i="0" u="none" strike="noStrike" baseline="0" dirty="0">
              <a:solidFill>
                <a:srgbClr val="000000"/>
              </a:solidFill>
              <a:latin typeface="Book Antiqua" panose="02040602050305030304" pitchFamily="18" charset="0"/>
            </a:endParaRPr>
          </a:p>
          <a:p>
            <a:pPr algn="l"/>
            <a:endParaRPr lang="en-US" sz="1800" b="0" i="0" u="none" strike="noStrike" baseline="0" dirty="0">
              <a:solidFill>
                <a:srgbClr val="000000"/>
              </a:solidFill>
              <a:latin typeface="Book Antiqua" panose="02040602050305030304" pitchFamily="18" charset="0"/>
            </a:endParaRPr>
          </a:p>
          <a:p>
            <a:r>
              <a:rPr lang="en-US" sz="1800" b="1" i="0" u="none" strike="noStrike" baseline="0" dirty="0">
                <a:solidFill>
                  <a:srgbClr val="000000"/>
                </a:solidFill>
                <a:latin typeface="Book Antiqua" panose="02040602050305030304" pitchFamily="18" charset="0"/>
              </a:rPr>
              <a:t>Disclosure for alternative tax regime opted under Section </a:t>
            </a:r>
            <a:r>
              <a:rPr lang="en-US" sz="1800" b="1" i="0" u="none" strike="noStrike" baseline="0" dirty="0" err="1">
                <a:solidFill>
                  <a:srgbClr val="000000"/>
                </a:solidFill>
                <a:latin typeface="Book Antiqua" panose="02040602050305030304" pitchFamily="18" charset="0"/>
              </a:rPr>
              <a:t>115BAC</a:t>
            </a:r>
            <a:r>
              <a:rPr lang="en-US" sz="1800" b="1" i="0" u="none" strike="noStrike" baseline="0" dirty="0">
                <a:solidFill>
                  <a:srgbClr val="000000"/>
                </a:solidFill>
                <a:latin typeface="Book Antiqua" panose="02040602050305030304" pitchFamily="18" charset="0"/>
              </a:rPr>
              <a:t> </a:t>
            </a:r>
            <a:endParaRPr lang="en-US" sz="1800" b="0" i="0" u="none" strike="noStrike" baseline="0" dirty="0">
              <a:solidFill>
                <a:srgbClr val="000000"/>
              </a:solidFill>
              <a:latin typeface="Book Antiqua" panose="02040602050305030304" pitchFamily="18" charset="0"/>
            </a:endParaRPr>
          </a:p>
          <a:p>
            <a:r>
              <a:rPr lang="en-US" sz="1800" b="0" i="1" u="none" strike="noStrike" baseline="0" dirty="0">
                <a:solidFill>
                  <a:srgbClr val="000000"/>
                </a:solidFill>
                <a:latin typeface="Book Antiqua" panose="02040602050305030304" pitchFamily="18" charset="0"/>
              </a:rPr>
              <a:t>[</a:t>
            </a:r>
            <a:r>
              <a:rPr lang="en-US" sz="1800" b="0" i="1" u="none" strike="noStrike" baseline="0" dirty="0" err="1">
                <a:solidFill>
                  <a:srgbClr val="000000"/>
                </a:solidFill>
                <a:latin typeface="Book Antiqua" panose="02040602050305030304" pitchFamily="18" charset="0"/>
              </a:rPr>
              <a:t>ITR</a:t>
            </a:r>
            <a:r>
              <a:rPr lang="en-US" sz="1800" b="0" i="1" u="none" strike="noStrike" baseline="0" dirty="0">
                <a:solidFill>
                  <a:srgbClr val="000000"/>
                </a:solidFill>
                <a:latin typeface="Book Antiqua" panose="02040602050305030304" pitchFamily="18" charset="0"/>
              </a:rPr>
              <a:t> 3 &amp; 4] </a:t>
            </a:r>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The following disclosures are required in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3 and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4 in respect of the alternative tax regime of Section </a:t>
            </a:r>
            <a:r>
              <a:rPr lang="en-US" sz="1800" b="0" i="0" u="none" strike="noStrike" baseline="0" dirty="0" err="1">
                <a:solidFill>
                  <a:srgbClr val="000000"/>
                </a:solidFill>
                <a:latin typeface="Book Antiqua" panose="02040602050305030304" pitchFamily="18" charset="0"/>
              </a:rPr>
              <a:t>115BAC</a:t>
            </a:r>
            <a:r>
              <a:rPr lang="en-US" sz="1800" b="0" i="0" u="none" strike="noStrike" baseline="0" dirty="0">
                <a:solidFill>
                  <a:srgbClr val="000000"/>
                </a:solidFill>
                <a:latin typeface="Book Antiqua" panose="02040602050305030304" pitchFamily="18" charset="0"/>
              </a:rPr>
              <a:t>: </a:t>
            </a:r>
          </a:p>
          <a:p>
            <a:r>
              <a:rPr lang="en-US" sz="1800" b="0" i="1" u="none" strike="noStrike" baseline="0" dirty="0">
                <a:solidFill>
                  <a:srgbClr val="000000"/>
                </a:solidFill>
                <a:latin typeface="Book Antiqua" panose="02040602050305030304" pitchFamily="18" charset="0"/>
              </a:rPr>
              <a:t>(a) </a:t>
            </a:r>
            <a:r>
              <a:rPr lang="en-US" sz="1800" b="0" i="0" u="none" strike="noStrike" baseline="0" dirty="0">
                <a:solidFill>
                  <a:srgbClr val="000000"/>
                </a:solidFill>
                <a:latin typeface="Book Antiqua" panose="02040602050305030304" pitchFamily="18" charset="0"/>
              </a:rPr>
              <a:t>Whether the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has opted for an alternative tax regime under Section </a:t>
            </a:r>
            <a:r>
              <a:rPr lang="en-US" sz="1800" b="0" i="0" u="none" strike="noStrike" baseline="0" dirty="0" err="1">
                <a:solidFill>
                  <a:srgbClr val="000000"/>
                </a:solidFill>
                <a:latin typeface="Book Antiqua" panose="02040602050305030304" pitchFamily="18" charset="0"/>
              </a:rPr>
              <a:t>115BAC</a:t>
            </a:r>
            <a:r>
              <a:rPr lang="en-US" sz="1800" b="0" i="0" u="none" strike="noStrike" baseline="0" dirty="0">
                <a:solidFill>
                  <a:srgbClr val="000000"/>
                </a:solidFill>
                <a:latin typeface="Book Antiqua" panose="02040602050305030304" pitchFamily="18" charset="0"/>
              </a:rPr>
              <a:t> and filed Form 10-IE in AY 2021-22; </a:t>
            </a:r>
          </a:p>
          <a:p>
            <a:r>
              <a:rPr lang="en-US" sz="1800" b="0" i="1" u="none" strike="noStrike" baseline="0" dirty="0">
                <a:solidFill>
                  <a:srgbClr val="000000"/>
                </a:solidFill>
                <a:latin typeface="Book Antiqua" panose="02040602050305030304" pitchFamily="18" charset="0"/>
              </a:rPr>
              <a:t>(b) </a:t>
            </a:r>
            <a:r>
              <a:rPr lang="en-US" sz="1800" b="0" i="0" u="none" strike="noStrike" baseline="0" dirty="0">
                <a:solidFill>
                  <a:srgbClr val="000000"/>
                </a:solidFill>
                <a:latin typeface="Book Antiqua" panose="02040602050305030304" pitchFamily="18" charset="0"/>
              </a:rPr>
              <a:t>For the AY 2022-23, the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has to choose from the following options: </a:t>
            </a:r>
          </a:p>
          <a:p>
            <a:r>
              <a:rPr lang="en-US" sz="1800" b="0" i="0" u="none" strike="noStrike" baseline="0" dirty="0">
                <a:solidFill>
                  <a:srgbClr val="000000"/>
                </a:solidFill>
                <a:latin typeface="Book Antiqua" panose="02040602050305030304" pitchFamily="18" charset="0"/>
              </a:rPr>
              <a:t> Opting in now </a:t>
            </a:r>
          </a:p>
          <a:p>
            <a:r>
              <a:rPr lang="en-US" sz="1800" b="0" i="0" u="none" strike="noStrike" baseline="0" dirty="0">
                <a:solidFill>
                  <a:srgbClr val="000000"/>
                </a:solidFill>
                <a:latin typeface="Book Antiqua" panose="02040602050305030304" pitchFamily="18" charset="0"/>
              </a:rPr>
              <a:t> Not opting </a:t>
            </a:r>
          </a:p>
          <a:p>
            <a:r>
              <a:rPr lang="en-US" sz="1800" b="0" i="0" u="none" strike="noStrike" baseline="0" dirty="0">
                <a:solidFill>
                  <a:srgbClr val="000000"/>
                </a:solidFill>
                <a:latin typeface="Book Antiqua" panose="02040602050305030304" pitchFamily="18" charset="0"/>
              </a:rPr>
              <a:t> Continue to opt </a:t>
            </a:r>
          </a:p>
          <a:p>
            <a:r>
              <a:rPr lang="en-US" sz="1800" b="0" i="0" u="none" strike="noStrike" baseline="0" dirty="0">
                <a:solidFill>
                  <a:srgbClr val="000000"/>
                </a:solidFill>
                <a:latin typeface="Book Antiqua" panose="02040602050305030304" pitchFamily="18" charset="0"/>
              </a:rPr>
              <a:t> </a:t>
            </a:r>
            <a:r>
              <a:rPr lang="en-US" sz="1800" b="0" i="0" u="none" strike="noStrike" baseline="0" dirty="0" err="1">
                <a:solidFill>
                  <a:srgbClr val="000000"/>
                </a:solidFill>
                <a:latin typeface="Book Antiqua" panose="02040602050305030304" pitchFamily="18" charset="0"/>
              </a:rPr>
              <a:t>Opt</a:t>
            </a:r>
            <a:r>
              <a:rPr lang="en-US" sz="1800" b="0" i="0" u="none" strike="noStrike" baseline="0" dirty="0">
                <a:solidFill>
                  <a:srgbClr val="000000"/>
                </a:solidFill>
                <a:latin typeface="Book Antiqua" panose="02040602050305030304" pitchFamily="18" charset="0"/>
              </a:rPr>
              <a:t> out </a:t>
            </a:r>
          </a:p>
          <a:p>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40</a:t>
            </a:fld>
            <a:endParaRPr lang="en-US"/>
          </a:p>
        </p:txBody>
      </p:sp>
    </p:spTree>
    <p:extLst>
      <p:ext uri="{BB962C8B-B14F-4D97-AF65-F5344CB8AC3E}">
        <p14:creationId xmlns:p14="http://schemas.microsoft.com/office/powerpoint/2010/main" val="310271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rial" panose="020B0604020202020204" pitchFamily="34" charset="0"/>
              </a:rPr>
              <a:t>If there is any income arising from the transfer of land or building is taxable under the head of ‘Capital Gains’.  It will be mandatory to furnish the date of purchase and date of sale of such land or building in the </a:t>
            </a:r>
            <a:r>
              <a:rPr lang="en-US" b="0" i="0" dirty="0" err="1">
                <a:solidFill>
                  <a:srgbClr val="333333"/>
                </a:solidFill>
                <a:effectLst/>
                <a:latin typeface="Arial" panose="020B0604020202020204" pitchFamily="34" charset="0"/>
              </a:rPr>
              <a:t>ITR</a:t>
            </a:r>
            <a:r>
              <a:rPr lang="en-US" b="0" i="0" dirty="0">
                <a:solidFill>
                  <a:srgbClr val="333333"/>
                </a:solidFill>
                <a:effectLst/>
                <a:latin typeface="Arial" panose="020B0604020202020204" pitchFamily="34" charset="0"/>
              </a:rPr>
              <a:t>. </a:t>
            </a:r>
          </a:p>
          <a:p>
            <a:endParaRPr lang="en-US" b="0" i="0" dirty="0">
              <a:solidFill>
                <a:srgbClr val="333333"/>
              </a:solidFill>
              <a:effectLst/>
              <a:latin typeface="Arial" panose="020B0604020202020204" pitchFamily="34" charset="0"/>
            </a:endParaRPr>
          </a:p>
          <a:p>
            <a:r>
              <a:rPr lang="en-US" b="0" i="0" dirty="0">
                <a:solidFill>
                  <a:srgbClr val="333333"/>
                </a:solidFill>
                <a:effectLst/>
                <a:latin typeface="Arial" panose="020B0604020202020204" pitchFamily="34" charset="0"/>
              </a:rPr>
              <a:t>This additional disclosure would enable the taxman to verify the eligibility of the </a:t>
            </a:r>
            <a:r>
              <a:rPr lang="en-US" b="0" i="0" dirty="0" err="1">
                <a:solidFill>
                  <a:srgbClr val="333333"/>
                </a:solidFill>
                <a:effectLst/>
                <a:latin typeface="Arial" panose="020B0604020202020204" pitchFamily="34" charset="0"/>
              </a:rPr>
              <a:t>assessee</a:t>
            </a:r>
            <a:r>
              <a:rPr lang="en-US" b="0" i="0" dirty="0">
                <a:solidFill>
                  <a:srgbClr val="333333"/>
                </a:solidFill>
                <a:effectLst/>
                <a:latin typeface="Arial" panose="020B0604020202020204" pitchFamily="34" charset="0"/>
              </a:rPr>
              <a:t> to claim  of exemption under Section 54, </a:t>
            </a:r>
            <a:r>
              <a:rPr lang="en-US" b="0" i="0" dirty="0" err="1">
                <a:solidFill>
                  <a:srgbClr val="333333"/>
                </a:solidFill>
                <a:effectLst/>
                <a:latin typeface="Arial" panose="020B0604020202020204" pitchFamily="34" charset="0"/>
              </a:rPr>
              <a:t>54EC</a:t>
            </a:r>
            <a:r>
              <a:rPr lang="en-US" b="0" i="0" dirty="0">
                <a:solidFill>
                  <a:srgbClr val="333333"/>
                </a:solidFill>
                <a:effectLst/>
                <a:latin typeface="Arial" panose="020B0604020202020204" pitchFamily="34" charset="0"/>
              </a:rPr>
              <a:t> and </a:t>
            </a:r>
            <a:r>
              <a:rPr lang="en-US" b="0" i="0" dirty="0" err="1">
                <a:solidFill>
                  <a:srgbClr val="333333"/>
                </a:solidFill>
                <a:effectLst/>
                <a:latin typeface="Arial" panose="020B0604020202020204" pitchFamily="34" charset="0"/>
              </a:rPr>
              <a:t>54F</a:t>
            </a:r>
            <a:r>
              <a:rPr lang="en-US" b="0" i="0" dirty="0">
                <a:solidFill>
                  <a:srgbClr val="333333"/>
                </a:solidFill>
                <a:effectLst/>
                <a:latin typeface="Arial" panose="020B0604020202020204" pitchFamily="34" charset="0"/>
              </a:rPr>
              <a:t> of the Income-tax Act, 1961 (‘the Act’).</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12</a:t>
            </a:fld>
            <a:endParaRPr lang="en-US"/>
          </a:p>
        </p:txBody>
      </p:sp>
    </p:spTree>
    <p:extLst>
      <p:ext uri="{BB962C8B-B14F-4D97-AF65-F5344CB8AC3E}">
        <p14:creationId xmlns:p14="http://schemas.microsoft.com/office/powerpoint/2010/main" val="849272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Book Antiqua" panose="02040602050305030304" pitchFamily="18" charset="0"/>
              </a:rPr>
              <a:t>Additional information sought from the </a:t>
            </a:r>
            <a:r>
              <a:rPr lang="en-US" sz="1800" b="1" i="0" u="none" strike="noStrike" baseline="0" dirty="0" err="1">
                <a:solidFill>
                  <a:srgbClr val="000000"/>
                </a:solidFill>
                <a:latin typeface="Book Antiqua" panose="02040602050305030304" pitchFamily="18" charset="0"/>
              </a:rPr>
              <a:t>assessee</a:t>
            </a:r>
            <a:r>
              <a:rPr lang="en-US" sz="1800" b="1" i="0" u="none" strike="noStrike" baseline="0" dirty="0">
                <a:solidFill>
                  <a:srgbClr val="000000"/>
                </a:solidFill>
                <a:latin typeface="Book Antiqua" panose="02040602050305030304" pitchFamily="18" charset="0"/>
              </a:rPr>
              <a:t> not opting for the presumptive tax scheme </a:t>
            </a:r>
            <a:endParaRPr lang="en-US" sz="1800" b="0" i="0" u="none" strike="noStrike" baseline="0" dirty="0">
              <a:solidFill>
                <a:srgbClr val="000000"/>
              </a:solidFill>
              <a:latin typeface="Book Antiqua" panose="02040602050305030304" pitchFamily="18" charset="0"/>
            </a:endParaRPr>
          </a:p>
          <a:p>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The audit under Section </a:t>
            </a:r>
            <a:r>
              <a:rPr lang="en-US" sz="1800" b="0" i="0" u="none" strike="noStrike" baseline="0" dirty="0" err="1">
                <a:solidFill>
                  <a:srgbClr val="000000"/>
                </a:solidFill>
                <a:latin typeface="Book Antiqua" panose="02040602050305030304" pitchFamily="18" charset="0"/>
              </a:rPr>
              <a:t>44AB</a:t>
            </a:r>
            <a:r>
              <a:rPr lang="en-US" sz="1800" b="0" i="0" u="none" strike="noStrike" baseline="0" dirty="0">
                <a:solidFill>
                  <a:srgbClr val="000000"/>
                </a:solidFill>
                <a:latin typeface="Book Antiqua" panose="02040602050305030304" pitchFamily="18" charset="0"/>
              </a:rPr>
              <a:t> is mandatory if the total sales, turnover or gross receipt from the business during the previous year exceeds Rs. 1 crore. However, if the cash receipt and cash payment do not exceed 5%, the audit shall be mandatory if the turnover of the business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exceeds Rs. 10 crores during the financial year. For the purpose of computing the limit of 5%, payment or receipt by cheque drawn on a bank or by a bank draft, which is not an account payee, shall be deemed to be the payment or receipt in cash only. The old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Forms required the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to furnish the response regarding cash receipts and payments only, and it did not consider the receipt or payment through non-account payee cheque or DD. </a:t>
            </a: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43</a:t>
            </a:fld>
            <a:endParaRPr lang="en-US"/>
          </a:p>
        </p:txBody>
      </p:sp>
    </p:spTree>
    <p:extLst>
      <p:ext uri="{BB962C8B-B14F-4D97-AF65-F5344CB8AC3E}">
        <p14:creationId xmlns:p14="http://schemas.microsoft.com/office/powerpoint/2010/main" val="138384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Book Antiqua" panose="02040602050305030304" pitchFamily="18" charset="0"/>
              </a:rPr>
              <a:t>Additional information sought from the </a:t>
            </a:r>
            <a:r>
              <a:rPr lang="en-US" sz="1200" b="1" i="0" u="none" strike="noStrike" baseline="0" dirty="0" err="1">
                <a:solidFill>
                  <a:srgbClr val="000000"/>
                </a:solidFill>
                <a:latin typeface="Book Antiqua" panose="02040602050305030304" pitchFamily="18" charset="0"/>
              </a:rPr>
              <a:t>assessee</a:t>
            </a:r>
            <a:r>
              <a:rPr lang="en-US" sz="1200" b="1" i="0" u="none" strike="noStrike" baseline="0" dirty="0">
                <a:solidFill>
                  <a:srgbClr val="000000"/>
                </a:solidFill>
                <a:latin typeface="Book Antiqua" panose="02040602050305030304" pitchFamily="18" charset="0"/>
              </a:rPr>
              <a:t> not opting for the presumptive tax scheme </a:t>
            </a:r>
            <a:endParaRPr lang="en-US" sz="1200" b="0" i="0" u="none" strike="noStrike" baseline="0" dirty="0">
              <a:solidFill>
                <a:srgbClr val="000000"/>
              </a:solidFill>
              <a:latin typeface="Book Antiqua" panose="02040602050305030304" pitchFamily="18" charset="0"/>
            </a:endParaRPr>
          </a:p>
          <a:p>
            <a:endParaRPr lang="en-US" sz="1200" b="0" i="0" u="none" strike="noStrike" baseline="0" dirty="0">
              <a:solidFill>
                <a:srgbClr val="000000"/>
              </a:solidFill>
              <a:latin typeface="Book Antiqua" panose="02040602050305030304" pitchFamily="18" charset="0"/>
            </a:endParaRPr>
          </a:p>
          <a:p>
            <a:r>
              <a:rPr lang="en-US" sz="1200" b="0" i="0" u="none" strike="noStrike" baseline="0" dirty="0">
                <a:solidFill>
                  <a:srgbClr val="000000"/>
                </a:solidFill>
                <a:latin typeface="Book Antiqua" panose="02040602050305030304" pitchFamily="18" charset="0"/>
              </a:rPr>
              <a:t>The audit under Section </a:t>
            </a:r>
            <a:r>
              <a:rPr lang="en-US" sz="1200" b="0" i="0" u="none" strike="noStrike" baseline="0" dirty="0" err="1">
                <a:solidFill>
                  <a:srgbClr val="000000"/>
                </a:solidFill>
                <a:latin typeface="Book Antiqua" panose="02040602050305030304" pitchFamily="18" charset="0"/>
              </a:rPr>
              <a:t>44AB</a:t>
            </a:r>
            <a:r>
              <a:rPr lang="en-US" sz="1200" b="0" i="0" u="none" strike="noStrike" baseline="0" dirty="0">
                <a:solidFill>
                  <a:srgbClr val="000000"/>
                </a:solidFill>
                <a:latin typeface="Book Antiqua" panose="02040602050305030304" pitchFamily="18" charset="0"/>
              </a:rPr>
              <a:t> is mandatory if the total sales, turnover or gross receipt from the business during the previous year exceeds Rs. 1 crore. However, if the cash receipt and cash payment do not exceed 5%, the audit shall be mandatory if the turnover of the business </a:t>
            </a:r>
            <a:r>
              <a:rPr lang="en-US" sz="1200" b="0" i="0" u="none" strike="noStrike" baseline="0" dirty="0" err="1">
                <a:solidFill>
                  <a:srgbClr val="000000"/>
                </a:solidFill>
                <a:latin typeface="Book Antiqua" panose="02040602050305030304" pitchFamily="18" charset="0"/>
              </a:rPr>
              <a:t>assessee</a:t>
            </a:r>
            <a:r>
              <a:rPr lang="en-US" sz="1200" b="0" i="0" u="none" strike="noStrike" baseline="0" dirty="0">
                <a:solidFill>
                  <a:srgbClr val="000000"/>
                </a:solidFill>
                <a:latin typeface="Book Antiqua" panose="02040602050305030304" pitchFamily="18" charset="0"/>
              </a:rPr>
              <a:t> exceeds Rs. 10 crores during the financial year. For the purpose of computing the limit of 5%, payment or receipt by cheque drawn on a bank or by a bank draft, which is not an account payee, shall be deemed to be the payment or receipt in cash only. The old </a:t>
            </a:r>
            <a:r>
              <a:rPr lang="en-US" sz="1200" b="0" i="0" u="none" strike="noStrike" baseline="0" dirty="0" err="1">
                <a:solidFill>
                  <a:srgbClr val="000000"/>
                </a:solidFill>
                <a:latin typeface="Book Antiqua" panose="02040602050305030304" pitchFamily="18" charset="0"/>
              </a:rPr>
              <a:t>ITR</a:t>
            </a:r>
            <a:r>
              <a:rPr lang="en-US" sz="1200" b="0" i="0" u="none" strike="noStrike" baseline="0" dirty="0">
                <a:solidFill>
                  <a:srgbClr val="000000"/>
                </a:solidFill>
                <a:latin typeface="Book Antiqua" panose="02040602050305030304" pitchFamily="18" charset="0"/>
              </a:rPr>
              <a:t> Forms required the </a:t>
            </a:r>
            <a:r>
              <a:rPr lang="en-US" sz="1200" b="0" i="0" u="none" strike="noStrike" baseline="0" dirty="0" err="1">
                <a:solidFill>
                  <a:srgbClr val="000000"/>
                </a:solidFill>
                <a:latin typeface="Book Antiqua" panose="02040602050305030304" pitchFamily="18" charset="0"/>
              </a:rPr>
              <a:t>assessee</a:t>
            </a:r>
            <a:r>
              <a:rPr lang="en-US" sz="1200" b="0" i="0" u="none" strike="noStrike" baseline="0" dirty="0">
                <a:solidFill>
                  <a:srgbClr val="000000"/>
                </a:solidFill>
                <a:latin typeface="Book Antiqua" panose="02040602050305030304" pitchFamily="18" charset="0"/>
              </a:rPr>
              <a:t> to furnish the response regarding cash receipts and payments only, and it did not consider the receipt or payment through non-account payee cheque or DD. </a:t>
            </a:r>
            <a:endParaRPr lang="en-US" dirty="0"/>
          </a:p>
          <a:p>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44</a:t>
            </a:fld>
            <a:endParaRPr lang="en-US"/>
          </a:p>
        </p:txBody>
      </p:sp>
    </p:spTree>
    <p:extLst>
      <p:ext uri="{BB962C8B-B14F-4D97-AF65-F5344CB8AC3E}">
        <p14:creationId xmlns:p14="http://schemas.microsoft.com/office/powerpoint/2010/main" val="3440214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49</a:t>
            </a:fld>
            <a:endParaRPr lang="en-US"/>
          </a:p>
        </p:txBody>
      </p:sp>
    </p:spTree>
    <p:extLst>
      <p:ext uri="{BB962C8B-B14F-4D97-AF65-F5344CB8AC3E}">
        <p14:creationId xmlns:p14="http://schemas.microsoft.com/office/powerpoint/2010/main" val="2596867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return for AY 2022-23 can be filed on or before 31.03.2025</a:t>
            </a:r>
          </a:p>
          <a:p>
            <a:endParaRPr lang="en-US" dirty="0"/>
          </a:p>
          <a:p>
            <a:r>
              <a:rPr lang="en-US" dirty="0"/>
              <a:t>139(</a:t>
            </a:r>
            <a:r>
              <a:rPr lang="en-US" dirty="0" err="1"/>
              <a:t>4A</a:t>
            </a:r>
            <a:r>
              <a:rPr lang="en-US" dirty="0"/>
              <a:t>) not covered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40-4C59-4759-B733-9F569652D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95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TDS survey is not considered. It is excluded.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40-4C59-4759-B733-9F569652D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22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l loss to 2 lac </a:t>
            </a:r>
            <a:r>
              <a:rPr lang="en-US" dirty="0" err="1"/>
              <a:t>lokk</a:t>
            </a:r>
            <a:r>
              <a:rPr lang="en-US" dirty="0"/>
              <a:t> – not allowed</a:t>
            </a:r>
          </a:p>
          <a:p>
            <a:r>
              <a:rPr lang="en-US" dirty="0"/>
              <a:t>10 l loss to 10000 profit – updated return allowed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40-4C59-4759-B733-9F569652D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925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subsequent year return</a:t>
            </a:r>
          </a:p>
          <a:p>
            <a:r>
              <a:rPr lang="en-US" dirty="0"/>
              <a:t>You can file update return for revised </a:t>
            </a:r>
            <a:r>
              <a:rPr lang="en-US" dirty="0" err="1"/>
              <a:t>retturn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40-4C59-4759-B733-9F569652D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560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 U/S </a:t>
            </a:r>
            <a:r>
              <a:rPr lang="en-US" dirty="0" err="1"/>
              <a:t>234F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40-4C59-4759-B733-9F569652D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0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98</a:t>
            </a:fld>
            <a:endParaRPr lang="en-US"/>
          </a:p>
        </p:txBody>
      </p:sp>
    </p:spTree>
    <p:extLst>
      <p:ext uri="{BB962C8B-B14F-4D97-AF65-F5344CB8AC3E}">
        <p14:creationId xmlns:p14="http://schemas.microsoft.com/office/powerpoint/2010/main" val="612054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99</a:t>
            </a:fld>
            <a:endParaRPr lang="en-US"/>
          </a:p>
        </p:txBody>
      </p:sp>
    </p:spTree>
    <p:extLst>
      <p:ext uri="{BB962C8B-B14F-4D97-AF65-F5344CB8AC3E}">
        <p14:creationId xmlns:p14="http://schemas.microsoft.com/office/powerpoint/2010/main" val="297795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15</a:t>
            </a:fld>
            <a:endParaRPr lang="en-US"/>
          </a:p>
        </p:txBody>
      </p:sp>
    </p:spTree>
    <p:extLst>
      <p:ext uri="{BB962C8B-B14F-4D97-AF65-F5344CB8AC3E}">
        <p14:creationId xmlns:p14="http://schemas.microsoft.com/office/powerpoint/2010/main" val="69765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100</a:t>
            </a:fld>
            <a:endParaRPr lang="en-US"/>
          </a:p>
        </p:txBody>
      </p:sp>
    </p:spTree>
    <p:extLst>
      <p:ext uri="{BB962C8B-B14F-4D97-AF65-F5344CB8AC3E}">
        <p14:creationId xmlns:p14="http://schemas.microsoft.com/office/powerpoint/2010/main" val="2946717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101</a:t>
            </a:fld>
            <a:endParaRPr lang="en-US"/>
          </a:p>
        </p:txBody>
      </p:sp>
    </p:spTree>
    <p:extLst>
      <p:ext uri="{BB962C8B-B14F-4D97-AF65-F5344CB8AC3E}">
        <p14:creationId xmlns:p14="http://schemas.microsoft.com/office/powerpoint/2010/main" val="334803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Book Antiqua" panose="02040602050305030304" pitchFamily="18" charset="0"/>
              </a:rPr>
              <a:t>F Act 2021 has amended Sec. </a:t>
            </a:r>
            <a:r>
              <a:rPr lang="en-US" sz="1800" b="0" i="0" u="none" strike="noStrike" baseline="0" dirty="0" err="1">
                <a:solidFill>
                  <a:srgbClr val="000000"/>
                </a:solidFill>
                <a:latin typeface="Book Antiqua" panose="02040602050305030304" pitchFamily="18" charset="0"/>
              </a:rPr>
              <a:t>50B</a:t>
            </a:r>
            <a:r>
              <a:rPr lang="en-US" sz="1800" b="0" i="0" u="none" strike="noStrike" baseline="0" dirty="0">
                <a:solidFill>
                  <a:srgbClr val="000000"/>
                </a:solidFill>
                <a:latin typeface="Book Antiqua" panose="02040602050305030304" pitchFamily="18" charset="0"/>
              </a:rPr>
              <a:t> to provide that in case of a slump sale, the </a:t>
            </a:r>
            <a:r>
              <a:rPr lang="en-US" sz="1800" b="0" i="0" u="none" strike="noStrike" baseline="0" dirty="0" err="1">
                <a:solidFill>
                  <a:srgbClr val="000000"/>
                </a:solidFill>
                <a:latin typeface="Book Antiqua" panose="02040602050305030304" pitchFamily="18" charset="0"/>
              </a:rPr>
              <a:t>FMV</a:t>
            </a:r>
            <a:r>
              <a:rPr lang="en-US" sz="1800" b="0" i="0" u="none" strike="noStrike" baseline="0" dirty="0">
                <a:solidFill>
                  <a:srgbClr val="000000"/>
                </a:solidFill>
                <a:latin typeface="Book Antiqua" panose="02040602050305030304" pitchFamily="18" charset="0"/>
              </a:rPr>
              <a:t> of undertaking or division transferred shall be deemed as the FVC received or accruing as a result of the transfer of such capital asset. The CBDT was empowered to prescribe the method for determining the </a:t>
            </a:r>
            <a:r>
              <a:rPr lang="en-US" sz="1800" b="0" i="0" u="none" strike="noStrike" baseline="0" dirty="0" err="1">
                <a:solidFill>
                  <a:srgbClr val="000000"/>
                </a:solidFill>
                <a:latin typeface="Book Antiqua" panose="02040602050305030304" pitchFamily="18" charset="0"/>
              </a:rPr>
              <a:t>FMV</a:t>
            </a:r>
            <a:r>
              <a:rPr lang="en-US" sz="1800" b="0" i="0" u="none" strike="noStrike" baseline="0" dirty="0">
                <a:solidFill>
                  <a:srgbClr val="000000"/>
                </a:solidFill>
                <a:latin typeface="Book Antiqua" panose="02040602050305030304" pitchFamily="18" charset="0"/>
              </a:rPr>
              <a:t> of such undertaking or division. </a:t>
            </a:r>
          </a:p>
          <a:p>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In exercise of such power, CBDT has inserted a new Rule </a:t>
            </a:r>
            <a:r>
              <a:rPr lang="en-US" sz="1800" b="0" i="0" u="none" strike="noStrike" baseline="0" dirty="0" err="1">
                <a:solidFill>
                  <a:srgbClr val="000000"/>
                </a:solidFill>
                <a:latin typeface="Book Antiqua" panose="02040602050305030304" pitchFamily="18" charset="0"/>
              </a:rPr>
              <a:t>11UAE</a:t>
            </a:r>
            <a:r>
              <a:rPr lang="en-US" sz="1800" b="0" i="0" u="none" strike="noStrike" baseline="0" dirty="0">
                <a:solidFill>
                  <a:srgbClr val="000000"/>
                </a:solidFill>
                <a:latin typeface="Book Antiqua" panose="02040602050305030304" pitchFamily="18" charset="0"/>
              </a:rPr>
              <a:t>. It provides that the </a:t>
            </a:r>
            <a:r>
              <a:rPr lang="en-US" sz="1800" b="0" i="1" u="none" strike="noStrike" baseline="0" dirty="0">
                <a:solidFill>
                  <a:srgbClr val="000000"/>
                </a:solidFill>
                <a:latin typeface="Book Antiqua" panose="02040602050305030304" pitchFamily="18" charset="0"/>
              </a:rPr>
              <a:t>higher </a:t>
            </a:r>
            <a:r>
              <a:rPr lang="en-US" sz="1800" b="0" i="0" u="none" strike="noStrike" baseline="0" dirty="0">
                <a:solidFill>
                  <a:srgbClr val="000000"/>
                </a:solidFill>
                <a:latin typeface="Book Antiqua" panose="02040602050305030304" pitchFamily="18" charset="0"/>
              </a:rPr>
              <a:t>of the following on the date of slump sale shall be deemed as Full value of consideration:</a:t>
            </a:r>
          </a:p>
          <a:p>
            <a:r>
              <a:rPr lang="en-US" sz="1800" b="0" i="0" u="none" strike="noStrike" baseline="0" dirty="0">
                <a:solidFill>
                  <a:srgbClr val="000000"/>
                </a:solidFill>
                <a:latin typeface="Book Antiqua" panose="02040602050305030304" pitchFamily="18" charset="0"/>
              </a:rPr>
              <a:t> </a:t>
            </a:r>
          </a:p>
          <a:p>
            <a:r>
              <a:rPr lang="en-US" sz="1800" b="0" i="1" u="none" strike="noStrike" baseline="0" dirty="0">
                <a:solidFill>
                  <a:srgbClr val="000000"/>
                </a:solidFill>
                <a:latin typeface="Book Antiqua" panose="02040602050305030304" pitchFamily="18" charset="0"/>
              </a:rPr>
              <a:t>(a) </a:t>
            </a:r>
            <a:r>
              <a:rPr lang="en-US" sz="1800" b="0" i="0" u="none" strike="noStrike" baseline="0" dirty="0" err="1">
                <a:solidFill>
                  <a:srgbClr val="000000"/>
                </a:solidFill>
                <a:latin typeface="Book Antiqua" panose="02040602050305030304" pitchFamily="18" charset="0"/>
              </a:rPr>
              <a:t>FMV</a:t>
            </a:r>
            <a:r>
              <a:rPr lang="en-US" sz="1800" b="0" i="0" u="none" strike="noStrike" baseline="0" dirty="0">
                <a:solidFill>
                  <a:srgbClr val="000000"/>
                </a:solidFill>
                <a:latin typeface="Book Antiqua" panose="02040602050305030304" pitchFamily="18" charset="0"/>
              </a:rPr>
              <a:t> of the capital assets transferred by way of slump sale; or </a:t>
            </a:r>
          </a:p>
          <a:p>
            <a:r>
              <a:rPr lang="en-US" sz="1800" b="0" i="1" u="none" strike="noStrike" baseline="0" dirty="0">
                <a:solidFill>
                  <a:srgbClr val="000000"/>
                </a:solidFill>
                <a:latin typeface="Book Antiqua" panose="02040602050305030304" pitchFamily="18" charset="0"/>
              </a:rPr>
              <a:t>(b) </a:t>
            </a:r>
            <a:r>
              <a:rPr lang="en-US" sz="1800" b="0" i="0" u="none" strike="noStrike" baseline="0" dirty="0" err="1">
                <a:solidFill>
                  <a:srgbClr val="000000"/>
                </a:solidFill>
                <a:latin typeface="Book Antiqua" panose="02040602050305030304" pitchFamily="18" charset="0"/>
              </a:rPr>
              <a:t>FMV</a:t>
            </a:r>
            <a:r>
              <a:rPr lang="en-US" sz="1800" b="0" i="0" u="none" strike="noStrike" baseline="0" dirty="0">
                <a:solidFill>
                  <a:srgbClr val="000000"/>
                </a:solidFill>
                <a:latin typeface="Book Antiqua" panose="02040602050305030304" pitchFamily="18" charset="0"/>
              </a:rPr>
              <a:t> of the consideration received or accruing due to transfer by way of slump sale. </a:t>
            </a:r>
          </a:p>
          <a:p>
            <a:endParaRPr lang="en-US" sz="1800" b="0" i="0" u="none" strike="noStrike" baseline="0" dirty="0">
              <a:solidFill>
                <a:srgbClr val="000000"/>
              </a:solidFill>
              <a:latin typeface="Book Antiqua" panose="02040602050305030304" pitchFamily="18" charset="0"/>
            </a:endParaRPr>
          </a:p>
          <a:p>
            <a:r>
              <a:rPr lang="en-US" sz="1800" b="0" i="0" u="none" strike="noStrike" baseline="0" dirty="0">
                <a:solidFill>
                  <a:srgbClr val="000000"/>
                </a:solidFill>
                <a:latin typeface="Book Antiqua" panose="02040602050305030304" pitchFamily="18" charset="0"/>
              </a:rPr>
              <a:t>The new </a:t>
            </a:r>
            <a:r>
              <a:rPr lang="en-US" sz="1800" b="0" i="0" u="none" strike="noStrike" baseline="0" dirty="0" err="1">
                <a:solidFill>
                  <a:srgbClr val="000000"/>
                </a:solidFill>
                <a:latin typeface="Book Antiqua" panose="02040602050305030304" pitchFamily="18" charset="0"/>
              </a:rPr>
              <a:t>ITR</a:t>
            </a:r>
            <a:r>
              <a:rPr lang="en-US" sz="1800" b="0" i="0" u="none" strike="noStrike" baseline="0" dirty="0">
                <a:solidFill>
                  <a:srgbClr val="000000"/>
                </a:solidFill>
                <a:latin typeface="Book Antiqua" panose="02040602050305030304" pitchFamily="18" charset="0"/>
              </a:rPr>
              <a:t> forms require reporting of the </a:t>
            </a:r>
            <a:r>
              <a:rPr lang="en-US" sz="1800" b="0" i="0" u="none" strike="noStrike" baseline="0" dirty="0" err="1">
                <a:solidFill>
                  <a:srgbClr val="000000"/>
                </a:solidFill>
                <a:latin typeface="Book Antiqua" panose="02040602050305030304" pitchFamily="18" charset="0"/>
              </a:rPr>
              <a:t>FMVs</a:t>
            </a:r>
            <a:r>
              <a:rPr lang="en-US" sz="1800" b="0" i="0" u="none" strike="noStrike" baseline="0" dirty="0">
                <a:solidFill>
                  <a:srgbClr val="000000"/>
                </a:solidFill>
                <a:latin typeface="Book Antiqua" panose="02040602050305030304" pitchFamily="18" charset="0"/>
              </a:rPr>
              <a:t> calculated as per Rule </a:t>
            </a:r>
            <a:r>
              <a:rPr lang="en-US" sz="1800" b="0" i="0" u="none" strike="noStrike" baseline="0" dirty="0" err="1">
                <a:solidFill>
                  <a:srgbClr val="000000"/>
                </a:solidFill>
                <a:latin typeface="Book Antiqua" panose="02040602050305030304" pitchFamily="18" charset="0"/>
              </a:rPr>
              <a:t>11UAE</a:t>
            </a:r>
            <a:r>
              <a:rPr lang="en-US" sz="1800" b="0" i="0" u="none" strike="noStrike" baseline="0" dirty="0">
                <a:solidFill>
                  <a:srgbClr val="000000"/>
                </a:solidFill>
                <a:latin typeface="Book Antiqua" panose="02040602050305030304" pitchFamily="18" charset="0"/>
              </a:rPr>
              <a:t>. </a:t>
            </a:r>
            <a:endParaRPr lang="en-US" dirty="0"/>
          </a:p>
        </p:txBody>
      </p:sp>
      <p:sp>
        <p:nvSpPr>
          <p:cNvPr id="4" name="Slide Number Placeholder 3"/>
          <p:cNvSpPr>
            <a:spLocks noGrp="1"/>
          </p:cNvSpPr>
          <p:nvPr>
            <p:ph type="sldNum" sz="quarter" idx="5"/>
          </p:nvPr>
        </p:nvSpPr>
        <p:spPr/>
        <p:txBody>
          <a:bodyPr/>
          <a:lstStyle/>
          <a:p>
            <a:fld id="{57366740-4C59-4759-B733-9F569652D418}" type="slidenum">
              <a:rPr lang="en-US" smtClean="0"/>
              <a:t>16</a:t>
            </a:fld>
            <a:endParaRPr lang="en-US"/>
          </a:p>
        </p:txBody>
      </p:sp>
    </p:spTree>
    <p:extLst>
      <p:ext uri="{BB962C8B-B14F-4D97-AF65-F5344CB8AC3E}">
        <p14:creationId xmlns:p14="http://schemas.microsoft.com/office/powerpoint/2010/main" val="67050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17</a:t>
            </a:fld>
            <a:endParaRPr lang="en-US"/>
          </a:p>
        </p:txBody>
      </p:sp>
    </p:spTree>
    <p:extLst>
      <p:ext uri="{BB962C8B-B14F-4D97-AF65-F5344CB8AC3E}">
        <p14:creationId xmlns:p14="http://schemas.microsoft.com/office/powerpoint/2010/main" val="381815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18</a:t>
            </a:fld>
            <a:endParaRPr lang="en-US"/>
          </a:p>
        </p:txBody>
      </p:sp>
    </p:spTree>
    <p:extLst>
      <p:ext uri="{BB962C8B-B14F-4D97-AF65-F5344CB8AC3E}">
        <p14:creationId xmlns:p14="http://schemas.microsoft.com/office/powerpoint/2010/main" val="164673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19</a:t>
            </a:fld>
            <a:endParaRPr lang="en-US"/>
          </a:p>
        </p:txBody>
      </p:sp>
    </p:spTree>
    <p:extLst>
      <p:ext uri="{BB962C8B-B14F-4D97-AF65-F5344CB8AC3E}">
        <p14:creationId xmlns:p14="http://schemas.microsoft.com/office/powerpoint/2010/main" val="304434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366740-4C59-4759-B733-9F569652D418}" type="slidenum">
              <a:rPr lang="en-US" smtClean="0"/>
              <a:t>20</a:t>
            </a:fld>
            <a:endParaRPr lang="en-US"/>
          </a:p>
        </p:txBody>
      </p:sp>
    </p:spTree>
    <p:extLst>
      <p:ext uri="{BB962C8B-B14F-4D97-AF65-F5344CB8AC3E}">
        <p14:creationId xmlns:p14="http://schemas.microsoft.com/office/powerpoint/2010/main" val="382075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BC70-6F26-4449-8A90-FAC068DF8D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D1C163-00D4-4323-B789-CB9A5234E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3D073-D5F2-41FC-91F9-4C5C28991AC5}"/>
              </a:ext>
            </a:extLst>
          </p:cNvPr>
          <p:cNvSpPr>
            <a:spLocks noGrp="1"/>
          </p:cNvSpPr>
          <p:nvPr>
            <p:ph type="dt" sz="half" idx="10"/>
          </p:nvPr>
        </p:nvSpPr>
        <p:spPr/>
        <p:txBody>
          <a:bodyPr/>
          <a:lstStyle/>
          <a:p>
            <a:fld id="{8F72BA41-EC5B-4197-BCC8-0FD2E523CD7A}" type="datetimeFigureOut">
              <a:rPr lang="en-US" smtClean="0"/>
              <a:t>5/7/2022</a:t>
            </a:fld>
            <a:endParaRPr lang="en-US"/>
          </a:p>
        </p:txBody>
      </p:sp>
      <p:sp>
        <p:nvSpPr>
          <p:cNvPr id="5" name="Footer Placeholder 4">
            <a:extLst>
              <a:ext uri="{FF2B5EF4-FFF2-40B4-BE49-F238E27FC236}">
                <a16:creationId xmlns:a16="http://schemas.microsoft.com/office/drawing/2014/main" id="{774872D6-A25E-4052-B1D1-71F855627F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31DB88-61D8-4217-9D25-C1DF389D6FD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782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B61C-36A0-4C1A-ADA6-9D2CD80B88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10B8D-B0BF-4D88-A07D-BA2DC6B37A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B47F9-9E41-4E22-87F8-ACD4890FAEC0}"/>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5" name="Footer Placeholder 4">
            <a:extLst>
              <a:ext uri="{FF2B5EF4-FFF2-40B4-BE49-F238E27FC236}">
                <a16:creationId xmlns:a16="http://schemas.microsoft.com/office/drawing/2014/main" id="{8174098E-7BDC-49B1-A1F0-5CCD41EFA1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4B48B-8861-43C7-ACDC-4F03D378A82F}"/>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60033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6BD51-0FA8-4E25-83AE-4D4F6A06BB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DC29F-AF25-4499-8872-6640517E1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F5B6E-982E-461D-BF70-B34EE2F2070B}"/>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5" name="Footer Placeholder 4">
            <a:extLst>
              <a:ext uri="{FF2B5EF4-FFF2-40B4-BE49-F238E27FC236}">
                <a16:creationId xmlns:a16="http://schemas.microsoft.com/office/drawing/2014/main" id="{AEA80C4E-45DA-4C05-8336-0CCB3BFA60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EEB18-EDA5-4158-9FD2-A0520FA8E50D}"/>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52880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4AB0-0D04-434C-82A0-8265EFF3B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DC5ED-187A-4855-8B58-F113FFEBE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42CA-D336-412C-8B45-7131646C524F}"/>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5" name="Footer Placeholder 4">
            <a:extLst>
              <a:ext uri="{FF2B5EF4-FFF2-40B4-BE49-F238E27FC236}">
                <a16:creationId xmlns:a16="http://schemas.microsoft.com/office/drawing/2014/main" id="{D752D963-20CF-4B92-A1AB-BD7D397E5F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6EA3D0-B868-4184-867A-9C7A2C90D3F0}"/>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31034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5D37-95A5-431D-8FC5-B8F195B766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4ACAC-4892-4BAA-A564-917F4EDC8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C3990-70C5-4B8F-B57A-B0E79EBCEAE8}"/>
              </a:ext>
            </a:extLst>
          </p:cNvPr>
          <p:cNvSpPr>
            <a:spLocks noGrp="1"/>
          </p:cNvSpPr>
          <p:nvPr>
            <p:ph type="dt" sz="half" idx="10"/>
          </p:nvPr>
        </p:nvSpPr>
        <p:spPr/>
        <p:txBody>
          <a:bodyPr/>
          <a:lstStyle/>
          <a:p>
            <a:fld id="{8F72BA41-EC5B-4197-BCC8-0FD2E523CD7A}" type="datetimeFigureOut">
              <a:rPr lang="en-US" smtClean="0"/>
              <a:t>5/7/2022</a:t>
            </a:fld>
            <a:endParaRPr lang="en-US"/>
          </a:p>
        </p:txBody>
      </p:sp>
      <p:sp>
        <p:nvSpPr>
          <p:cNvPr id="5" name="Footer Placeholder 4">
            <a:extLst>
              <a:ext uri="{FF2B5EF4-FFF2-40B4-BE49-F238E27FC236}">
                <a16:creationId xmlns:a16="http://schemas.microsoft.com/office/drawing/2014/main" id="{B679F510-C70F-42E0-BD10-B1F048000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399E5-0DEA-4215-A27F-E85766F921E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274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B310-8A8A-47B5-A733-C37EA3D29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7E38F-7894-4799-B65E-017BCE6F4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F2A58-55E4-4F7F-995B-560A2099D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A2912-BE67-4C57-925E-C365966FC382}"/>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6" name="Footer Placeholder 5">
            <a:extLst>
              <a:ext uri="{FF2B5EF4-FFF2-40B4-BE49-F238E27FC236}">
                <a16:creationId xmlns:a16="http://schemas.microsoft.com/office/drawing/2014/main" id="{48A3ED5A-72F2-44C6-B4EE-27B96847DF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B005CF-5EE7-468A-B267-B4E04CC07F02}"/>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18322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7DD9-65B7-4947-BF04-6C309AB4D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47AED8-729B-48A7-9E5F-E644CAD3C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54022-41BE-4592-8E98-170700FFF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5815C0-6070-4C8A-8E34-E83088B09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9F0DC-3C83-40C4-AF1F-6FE25E9F4A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D227D-76D3-458B-8C16-16AC77E22434}"/>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8" name="Footer Placeholder 7">
            <a:extLst>
              <a:ext uri="{FF2B5EF4-FFF2-40B4-BE49-F238E27FC236}">
                <a16:creationId xmlns:a16="http://schemas.microsoft.com/office/drawing/2014/main" id="{BD31A0D4-9ED1-4689-BE86-821BECBE8A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5F6719-2B52-4D5D-9D64-F4EFE24B2513}"/>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85825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51A2-37B3-4D0C-A608-1EA26CA1C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0CA523-4FB8-4D3B-B1D3-0A0918E16559}"/>
              </a:ext>
            </a:extLst>
          </p:cNvPr>
          <p:cNvSpPr>
            <a:spLocks noGrp="1"/>
          </p:cNvSpPr>
          <p:nvPr>
            <p:ph type="dt" sz="half" idx="10"/>
          </p:nvPr>
        </p:nvSpPr>
        <p:spPr/>
        <p:txBody>
          <a:bodyPr/>
          <a:lstStyle/>
          <a:p>
            <a:fld id="{8F72BA41-EC5B-4197-BCC8-0FD2E523CD7A}" type="datetimeFigureOut">
              <a:rPr lang="en-US" smtClean="0"/>
              <a:t>5/7/2022</a:t>
            </a:fld>
            <a:endParaRPr lang="en-US"/>
          </a:p>
        </p:txBody>
      </p:sp>
      <p:sp>
        <p:nvSpPr>
          <p:cNvPr id="4" name="Footer Placeholder 3">
            <a:extLst>
              <a:ext uri="{FF2B5EF4-FFF2-40B4-BE49-F238E27FC236}">
                <a16:creationId xmlns:a16="http://schemas.microsoft.com/office/drawing/2014/main" id="{C5C577D8-DE26-4B95-9873-066CC8F72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497E5-4D5E-43DC-85D2-505E3DC0340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3924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69CFC-AB5F-4EF5-AB42-3CC6EDB3C657}"/>
              </a:ext>
            </a:extLst>
          </p:cNvPr>
          <p:cNvSpPr>
            <a:spLocks noGrp="1"/>
          </p:cNvSpPr>
          <p:nvPr>
            <p:ph type="dt" sz="half" idx="10"/>
          </p:nvPr>
        </p:nvSpPr>
        <p:spPr/>
        <p:txBody>
          <a:bodyPr/>
          <a:lstStyle/>
          <a:p>
            <a:fld id="{8F72BA41-EC5B-4197-BCC8-0FD2E523CD7A}" type="datetimeFigureOut">
              <a:rPr lang="en-US" smtClean="0"/>
              <a:t>5/7/2022</a:t>
            </a:fld>
            <a:endParaRPr lang="en-US"/>
          </a:p>
        </p:txBody>
      </p:sp>
      <p:sp>
        <p:nvSpPr>
          <p:cNvPr id="3" name="Footer Placeholder 2">
            <a:extLst>
              <a:ext uri="{FF2B5EF4-FFF2-40B4-BE49-F238E27FC236}">
                <a16:creationId xmlns:a16="http://schemas.microsoft.com/office/drawing/2014/main" id="{5A66F2AA-C549-42D3-8D4F-E86B25573F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CB3F3-BF3B-4F74-825C-A15A7B9B4695}"/>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783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D6D7-E0E7-4283-B213-AE822DBC4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D69E8C-62CE-4A9E-ACC8-6555264AF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3A0F6-9D92-494C-BB56-8A27DCFFF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57511-7E06-440C-84FB-AE0B1978EFEB}"/>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6" name="Footer Placeholder 5">
            <a:extLst>
              <a:ext uri="{FF2B5EF4-FFF2-40B4-BE49-F238E27FC236}">
                <a16:creationId xmlns:a16="http://schemas.microsoft.com/office/drawing/2014/main" id="{83D6DD64-9528-4FEC-A2F2-4BC67A4ED6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7C16D1-637F-45B4-BF67-FBDFFE38B468}"/>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35570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2E6-8B17-474B-BD9F-DB7F88349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7FE1B5-E77C-4750-A26E-BE8F969EB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84D35F-7AF7-425F-AE25-4C55419D7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DDF89-C964-40DA-9F4A-7BFA4BA36D67}"/>
              </a:ext>
            </a:extLst>
          </p:cNvPr>
          <p:cNvSpPr>
            <a:spLocks noGrp="1"/>
          </p:cNvSpPr>
          <p:nvPr>
            <p:ph type="dt" sz="half" idx="10"/>
          </p:nvPr>
        </p:nvSpPr>
        <p:spPr/>
        <p:txBody>
          <a:bodyPr/>
          <a:lstStyle/>
          <a:p>
            <a:fld id="{8F72BA41-EC5B-4197-BCC8-0FD2E523CD7A}" type="datetimeFigureOut">
              <a:rPr lang="en-US" smtClean="0"/>
              <a:pPr/>
              <a:t>5/7/2022</a:t>
            </a:fld>
            <a:endParaRPr lang="en-US" dirty="0"/>
          </a:p>
        </p:txBody>
      </p:sp>
      <p:sp>
        <p:nvSpPr>
          <p:cNvPr id="6" name="Footer Placeholder 5">
            <a:extLst>
              <a:ext uri="{FF2B5EF4-FFF2-40B4-BE49-F238E27FC236}">
                <a16:creationId xmlns:a16="http://schemas.microsoft.com/office/drawing/2014/main" id="{48824457-51E6-4329-A969-9C2C1CAC1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37B48-33DF-4E4D-828A-93C47E20F35C}"/>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87502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F0555-9F40-49EA-BFB4-7ABC28ED6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24AE51-7426-4C61-A04E-A871F2CA0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14BDD-140E-4958-9A0A-17DF4269F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2BA41-EC5B-4197-BCC8-0FD2E523CD7A}" type="datetimeFigureOut">
              <a:rPr lang="en-US" smtClean="0"/>
              <a:pPr/>
              <a:t>5/7/2022</a:t>
            </a:fld>
            <a:endParaRPr lang="en-US" dirty="0"/>
          </a:p>
        </p:txBody>
      </p:sp>
      <p:sp>
        <p:nvSpPr>
          <p:cNvPr id="5" name="Footer Placeholder 4">
            <a:extLst>
              <a:ext uri="{FF2B5EF4-FFF2-40B4-BE49-F238E27FC236}">
                <a16:creationId xmlns:a16="http://schemas.microsoft.com/office/drawing/2014/main" id="{239C4034-8D80-401D-B955-8A541321C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6A7411-A949-4BB1-AC4F-62C8505EF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254024667"/>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3" descr="Calculator and folders">
            <a:extLst>
              <a:ext uri="{FF2B5EF4-FFF2-40B4-BE49-F238E27FC236}">
                <a16:creationId xmlns:a16="http://schemas.microsoft.com/office/drawing/2014/main" id="{C5AA01BC-F5AE-8973-A4C2-DF7956F4775D}"/>
              </a:ext>
            </a:extLst>
          </p:cNvPr>
          <p:cNvPicPr>
            <a:picLocks noChangeAspect="1"/>
          </p:cNvPicPr>
          <p:nvPr/>
        </p:nvPicPr>
        <p:blipFill rotWithShape="1">
          <a:blip r:embed="rId2"/>
          <a:srcRect t="9091" r="21287"/>
          <a:stretch/>
        </p:blipFill>
        <p:spPr>
          <a:xfrm>
            <a:off x="3523488" y="10"/>
            <a:ext cx="8668512" cy="6857990"/>
          </a:xfrm>
          <a:prstGeom prst="rect">
            <a:avLst/>
          </a:prstGeom>
        </p:spPr>
      </p:pic>
      <p:sp>
        <p:nvSpPr>
          <p:cNvPr id="60" name="Rectangle 5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800F74-D07D-4A5A-BCC7-7D25CA1B1BBC}"/>
              </a:ext>
            </a:extLst>
          </p:cNvPr>
          <p:cNvSpPr>
            <a:spLocks noGrp="1"/>
          </p:cNvSpPr>
          <p:nvPr>
            <p:ph type="ctrTitle"/>
          </p:nvPr>
        </p:nvSpPr>
        <p:spPr>
          <a:xfrm>
            <a:off x="477980" y="1122363"/>
            <a:ext cx="5829830" cy="3204134"/>
          </a:xfrm>
        </p:spPr>
        <p:txBody>
          <a:bodyPr anchor="b">
            <a:normAutofit/>
          </a:bodyPr>
          <a:lstStyle/>
          <a:p>
            <a:pPr algn="l"/>
            <a:r>
              <a:rPr lang="en-US" sz="4400" b="1" dirty="0">
                <a:solidFill>
                  <a:srgbClr val="002060"/>
                </a:solidFill>
                <a:latin typeface="Amasis MT Pro Medium" panose="020B0604020202020204" pitchFamily="18" charset="0"/>
              </a:rPr>
              <a:t>Practical insight into</a:t>
            </a:r>
            <a:br>
              <a:rPr lang="en-US" sz="4400" b="1" dirty="0">
                <a:solidFill>
                  <a:srgbClr val="002060"/>
                </a:solidFill>
                <a:latin typeface="Amasis MT Pro Medium" panose="020B0604020202020204" pitchFamily="18" charset="0"/>
              </a:rPr>
            </a:br>
            <a:r>
              <a:rPr lang="en-US" sz="4400" b="1" dirty="0">
                <a:solidFill>
                  <a:srgbClr val="002060"/>
                </a:solidFill>
                <a:latin typeface="Amasis MT Pro Medium" panose="020B0604020202020204" pitchFamily="18" charset="0"/>
              </a:rPr>
              <a:t>filing of Income Tax Return for AY 2022-23</a:t>
            </a:r>
          </a:p>
        </p:txBody>
      </p:sp>
      <p:sp>
        <p:nvSpPr>
          <p:cNvPr id="3" name="Subtitle 2">
            <a:extLst>
              <a:ext uri="{FF2B5EF4-FFF2-40B4-BE49-F238E27FC236}">
                <a16:creationId xmlns:a16="http://schemas.microsoft.com/office/drawing/2014/main" id="{A8738626-0385-4F65-BAEC-03F125F669F0}"/>
              </a:ext>
            </a:extLst>
          </p:cNvPr>
          <p:cNvSpPr>
            <a:spLocks noGrp="1"/>
          </p:cNvSpPr>
          <p:nvPr>
            <p:ph type="subTitle" idx="1"/>
          </p:nvPr>
        </p:nvSpPr>
        <p:spPr>
          <a:xfrm>
            <a:off x="1185117" y="4868822"/>
            <a:ext cx="4023359" cy="1208141"/>
          </a:xfrm>
        </p:spPr>
        <p:txBody>
          <a:bodyPr>
            <a:normAutofit/>
          </a:bodyPr>
          <a:lstStyle/>
          <a:p>
            <a:pPr>
              <a:spcAft>
                <a:spcPts val="600"/>
              </a:spcAft>
            </a:pPr>
            <a:r>
              <a:rPr lang="en-US" sz="2800" b="1" dirty="0">
                <a:solidFill>
                  <a:srgbClr val="002060"/>
                </a:solidFill>
              </a:rPr>
              <a:t>CA. Darshak M. Thakkar</a:t>
            </a:r>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4812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6430-B124-4DCB-A8BC-F9CEF834D298}"/>
              </a:ext>
            </a:extLst>
          </p:cNvPr>
          <p:cNvSpPr>
            <a:spLocks noGrp="1"/>
          </p:cNvSpPr>
          <p:nvPr>
            <p:ph type="title"/>
          </p:nvPr>
        </p:nvSpPr>
        <p:spPr/>
        <p:txBody>
          <a:bodyPr>
            <a:noAutofit/>
          </a:bodyPr>
          <a:lstStyle/>
          <a:p>
            <a:r>
              <a:rPr lang="it-IT" sz="2800" b="1" dirty="0"/>
              <a:t>NOTIFICATION NO. 37/2022 Dated 21-04-2022</a:t>
            </a:r>
            <a:br>
              <a:rPr lang="it-IT" sz="2800" b="1" dirty="0"/>
            </a:br>
            <a:br>
              <a:rPr lang="en-US" sz="2800" b="1" dirty="0"/>
            </a:br>
            <a:r>
              <a:rPr lang="en-US" sz="2800" b="1" dirty="0"/>
              <a:t>After rule </a:t>
            </a:r>
            <a:r>
              <a:rPr lang="en-US" sz="2800" b="1" dirty="0" err="1"/>
              <a:t>12AA</a:t>
            </a:r>
            <a:r>
              <a:rPr lang="en-US" sz="2800" b="1" dirty="0"/>
              <a:t>, following </a:t>
            </a:r>
            <a:r>
              <a:rPr lang="en-US" sz="2800" b="1" dirty="0">
                <a:solidFill>
                  <a:srgbClr val="FF0000"/>
                </a:solidFill>
              </a:rPr>
              <a:t>rule </a:t>
            </a:r>
            <a:r>
              <a:rPr lang="en-US" sz="2800" b="1" dirty="0" err="1">
                <a:solidFill>
                  <a:srgbClr val="FF0000"/>
                </a:solidFill>
              </a:rPr>
              <a:t>12AB</a:t>
            </a:r>
            <a:r>
              <a:rPr lang="en-US" sz="2800" b="1" dirty="0"/>
              <a:t> shall be inserted</a:t>
            </a:r>
          </a:p>
        </p:txBody>
      </p:sp>
      <p:sp>
        <p:nvSpPr>
          <p:cNvPr id="8" name="Content Placeholder 7">
            <a:extLst>
              <a:ext uri="{FF2B5EF4-FFF2-40B4-BE49-F238E27FC236}">
                <a16:creationId xmlns:a16="http://schemas.microsoft.com/office/drawing/2014/main" id="{A5F4DB6B-69F8-4510-9109-AFED8B29FC65}"/>
              </a:ext>
            </a:extLst>
          </p:cNvPr>
          <p:cNvSpPr>
            <a:spLocks noGrp="1"/>
          </p:cNvSpPr>
          <p:nvPr>
            <p:ph idx="1"/>
          </p:nvPr>
        </p:nvSpPr>
        <p:spPr/>
        <p:txBody>
          <a:bodyPr/>
          <a:lstStyle/>
          <a:p>
            <a:pPr marL="0" indent="0" algn="just">
              <a:buNone/>
            </a:pPr>
            <a:r>
              <a:rPr lang="en-US" dirty="0"/>
              <a:t>Conditions for furnishing return of income by persons referred to in S. 139(1)(b) (in terms of clause (iv) of the seventh proviso to S. 139(1))</a:t>
            </a:r>
          </a:p>
          <a:p>
            <a:pPr marL="0" indent="0" algn="just">
              <a:buNone/>
            </a:pPr>
            <a:endParaRPr lang="en-US" dirty="0"/>
          </a:p>
          <a:p>
            <a:pPr marL="0" indent="0" algn="just">
              <a:buNone/>
            </a:pPr>
            <a:r>
              <a:rPr lang="en-US" dirty="0"/>
              <a:t>(</a:t>
            </a:r>
            <a:r>
              <a:rPr lang="en-US" dirty="0" err="1"/>
              <a:t>i</a:t>
            </a:r>
            <a:r>
              <a:rPr lang="en-US" dirty="0"/>
              <a:t>) turnover in business exceeds Rs 60 L; or</a:t>
            </a:r>
          </a:p>
          <a:p>
            <a:pPr marL="0" indent="0" algn="just">
              <a:buNone/>
            </a:pPr>
            <a:r>
              <a:rPr lang="en-US" dirty="0"/>
              <a:t>(ii) gross receipts in profession exceeds Rs 10 L; or</a:t>
            </a:r>
          </a:p>
          <a:p>
            <a:pPr marL="0" indent="0" algn="just">
              <a:buNone/>
            </a:pPr>
            <a:r>
              <a:rPr lang="en-US" dirty="0"/>
              <a:t>(iii) Aggregate of TDS and TCS is Rs. 25000/- or more; or</a:t>
            </a:r>
          </a:p>
          <a:p>
            <a:pPr marL="0" indent="0" algn="just">
              <a:buNone/>
            </a:pPr>
            <a:r>
              <a:rPr lang="en-US" dirty="0"/>
              <a:t>(iv) </a:t>
            </a:r>
            <a:r>
              <a:rPr lang="en-US" b="1" dirty="0">
                <a:solidFill>
                  <a:srgbClr val="FF0000"/>
                </a:solidFill>
              </a:rPr>
              <a:t>Deposit</a:t>
            </a:r>
            <a:r>
              <a:rPr lang="en-US" dirty="0"/>
              <a:t> in one or more </a:t>
            </a:r>
            <a:r>
              <a:rPr lang="en-US" b="1" dirty="0">
                <a:solidFill>
                  <a:srgbClr val="FF0000"/>
                </a:solidFill>
              </a:rPr>
              <a:t>savings bank </a:t>
            </a:r>
            <a:r>
              <a:rPr lang="en-US" dirty="0"/>
              <a:t>account, in aggregate, is Rs. 50 L or more</a:t>
            </a:r>
          </a:p>
        </p:txBody>
      </p:sp>
    </p:spTree>
    <p:extLst>
      <p:ext uri="{BB962C8B-B14F-4D97-AF65-F5344CB8AC3E}">
        <p14:creationId xmlns:p14="http://schemas.microsoft.com/office/powerpoint/2010/main" val="4216468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85AD-1C51-4E9E-BCA3-7AF8426117AC}"/>
              </a:ext>
            </a:extLst>
          </p:cNvPr>
          <p:cNvSpPr>
            <a:spLocks noGrp="1"/>
          </p:cNvSpPr>
          <p:nvPr>
            <p:ph type="title"/>
          </p:nvPr>
        </p:nvSpPr>
        <p:spPr/>
        <p:txBody>
          <a:bodyPr/>
          <a:lstStyle/>
          <a:p>
            <a:r>
              <a:rPr lang="en-US" dirty="0"/>
              <a:t>13(10)</a:t>
            </a:r>
          </a:p>
        </p:txBody>
      </p:sp>
      <p:sp>
        <p:nvSpPr>
          <p:cNvPr id="3" name="Content Placeholder 2">
            <a:extLst>
              <a:ext uri="{FF2B5EF4-FFF2-40B4-BE49-F238E27FC236}">
                <a16:creationId xmlns:a16="http://schemas.microsoft.com/office/drawing/2014/main" id="{4F4A0C1A-B46E-4ACA-AD66-1560C64AFA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020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7470-7F51-414D-B935-23E6B562F64D}"/>
              </a:ext>
            </a:extLst>
          </p:cNvPr>
          <p:cNvSpPr>
            <a:spLocks noGrp="1"/>
          </p:cNvSpPr>
          <p:nvPr>
            <p:ph type="title"/>
          </p:nvPr>
        </p:nvSpPr>
        <p:spPr/>
        <p:txBody>
          <a:bodyPr/>
          <a:lstStyle/>
          <a:p>
            <a:r>
              <a:rPr lang="en-US" dirty="0" err="1"/>
              <a:t>115BBI</a:t>
            </a:r>
            <a:r>
              <a:rPr lang="en-US"/>
              <a:t> – Specified Income</a:t>
            </a:r>
          </a:p>
        </p:txBody>
      </p:sp>
      <p:sp>
        <p:nvSpPr>
          <p:cNvPr id="3" name="Content Placeholder 2">
            <a:extLst>
              <a:ext uri="{FF2B5EF4-FFF2-40B4-BE49-F238E27FC236}">
                <a16:creationId xmlns:a16="http://schemas.microsoft.com/office/drawing/2014/main" id="{29807AC6-A6BA-4D20-869B-2D8DE05145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258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6A057-592D-4317-8367-F7AE52282549}"/>
              </a:ext>
            </a:extLst>
          </p:cNvPr>
          <p:cNvSpPr>
            <a:spLocks noGrp="1"/>
          </p:cNvSpPr>
          <p:nvPr>
            <p:ph type="title"/>
          </p:nvPr>
        </p:nvSpPr>
        <p:spPr>
          <a:xfrm>
            <a:off x="841248" y="502920"/>
            <a:ext cx="10509504" cy="1975104"/>
          </a:xfrm>
        </p:spPr>
        <p:txBody>
          <a:bodyPr anchor="b">
            <a:normAutofit/>
          </a:bodyPr>
          <a:lstStyle/>
          <a:p>
            <a:endParaRPr lang="en-US" sz="5400"/>
          </a:p>
        </p:txBody>
      </p:sp>
      <p:sp>
        <p:nvSpPr>
          <p:cNvPr id="15"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617FA52-D13C-4A94-9BEE-5B92C1BC2085}"/>
              </a:ext>
            </a:extLst>
          </p:cNvPr>
          <p:cNvSpPr>
            <a:spLocks noGrp="1"/>
          </p:cNvSpPr>
          <p:nvPr>
            <p:ph idx="1"/>
          </p:nvPr>
        </p:nvSpPr>
        <p:spPr>
          <a:xfrm>
            <a:off x="841248" y="3328416"/>
            <a:ext cx="10509504" cy="2715768"/>
          </a:xfrm>
        </p:spPr>
        <p:txBody>
          <a:bodyPr>
            <a:normAutofit/>
          </a:bodyPr>
          <a:lstStyle/>
          <a:p>
            <a:endParaRPr lang="en-US" sz="2200"/>
          </a:p>
        </p:txBody>
      </p:sp>
    </p:spTree>
    <p:extLst>
      <p:ext uri="{BB962C8B-B14F-4D97-AF65-F5344CB8AC3E}">
        <p14:creationId xmlns:p14="http://schemas.microsoft.com/office/powerpoint/2010/main" val="168831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AD06-69F8-4718-B20D-A2757D84E3FD}"/>
              </a:ext>
            </a:extLst>
          </p:cNvPr>
          <p:cNvSpPr>
            <a:spLocks noGrp="1"/>
          </p:cNvSpPr>
          <p:nvPr>
            <p:ph type="title"/>
          </p:nvPr>
        </p:nvSpPr>
        <p:spPr/>
        <p:txBody>
          <a:bodyPr>
            <a:noAutofit/>
          </a:bodyPr>
          <a:lstStyle/>
          <a:p>
            <a:r>
              <a:rPr lang="en-US" sz="4000" b="1" dirty="0">
                <a:solidFill>
                  <a:srgbClr val="FF0000"/>
                </a:solidFill>
              </a:rPr>
              <a:t>Income Tax Returns for AY 2022-23</a:t>
            </a:r>
            <a:br>
              <a:rPr lang="en-US" sz="4000" b="1" dirty="0">
                <a:solidFill>
                  <a:srgbClr val="FF0000"/>
                </a:solidFill>
              </a:rPr>
            </a:br>
            <a:br>
              <a:rPr lang="en-US" sz="4000" b="1" dirty="0">
                <a:solidFill>
                  <a:srgbClr val="FF0000"/>
                </a:solidFill>
              </a:rPr>
            </a:br>
            <a:r>
              <a:rPr lang="en-US" sz="4000" b="1" dirty="0">
                <a:solidFill>
                  <a:srgbClr val="FF0000"/>
                </a:solidFill>
              </a:rPr>
              <a:t>Notification No. 21/2022, dated 30-03-2022 – </a:t>
            </a:r>
            <a:r>
              <a:rPr lang="en-US" sz="4000" b="1" dirty="0" err="1">
                <a:solidFill>
                  <a:srgbClr val="FF0000"/>
                </a:solidFill>
              </a:rPr>
              <a:t>ITR</a:t>
            </a:r>
            <a:r>
              <a:rPr lang="en-US" sz="4000" b="1" dirty="0">
                <a:solidFill>
                  <a:srgbClr val="FF0000"/>
                </a:solidFill>
              </a:rPr>
              <a:t> 1, 2, 3, 4, 5, 6</a:t>
            </a:r>
            <a:br>
              <a:rPr lang="en-US" sz="4000" b="1" dirty="0">
                <a:solidFill>
                  <a:srgbClr val="FF0000"/>
                </a:solidFill>
              </a:rPr>
            </a:br>
            <a:br>
              <a:rPr lang="en-US" sz="4000" b="1" dirty="0">
                <a:solidFill>
                  <a:srgbClr val="FF0000"/>
                </a:solidFill>
              </a:rPr>
            </a:br>
            <a:r>
              <a:rPr lang="en-US" sz="4000" b="1" dirty="0">
                <a:solidFill>
                  <a:srgbClr val="FF0000"/>
                </a:solidFill>
              </a:rPr>
              <a:t>Notification No. 23/2022, dated 01-04-2022.- </a:t>
            </a:r>
            <a:r>
              <a:rPr lang="en-US" sz="4000" b="1" dirty="0" err="1">
                <a:solidFill>
                  <a:srgbClr val="FF0000"/>
                </a:solidFill>
              </a:rPr>
              <a:t>ITR</a:t>
            </a:r>
            <a:r>
              <a:rPr lang="en-US" sz="4000" b="1" dirty="0">
                <a:solidFill>
                  <a:srgbClr val="FF0000"/>
                </a:solidFill>
              </a:rPr>
              <a:t> 7</a:t>
            </a:r>
            <a:endParaRPr lang="en-US" sz="4000" dirty="0">
              <a:solidFill>
                <a:srgbClr val="FF0000"/>
              </a:solidFill>
            </a:endParaRPr>
          </a:p>
        </p:txBody>
      </p:sp>
      <p:sp>
        <p:nvSpPr>
          <p:cNvPr id="3" name="Text Placeholder 2">
            <a:extLst>
              <a:ext uri="{FF2B5EF4-FFF2-40B4-BE49-F238E27FC236}">
                <a16:creationId xmlns:a16="http://schemas.microsoft.com/office/drawing/2014/main" id="{248B5586-20FD-427E-A88B-2A3DC4E480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864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4A0FD-D830-E6D2-F1B0-DD992A662E47}"/>
              </a:ext>
            </a:extLst>
          </p:cNvPr>
          <p:cNvPicPr>
            <a:picLocks noChangeAspect="1"/>
          </p:cNvPicPr>
          <p:nvPr/>
        </p:nvPicPr>
        <p:blipFill>
          <a:blip r:embed="rId3"/>
          <a:stretch>
            <a:fillRect/>
          </a:stretch>
        </p:blipFill>
        <p:spPr>
          <a:xfrm>
            <a:off x="552450" y="0"/>
            <a:ext cx="10229850" cy="1325563"/>
          </a:xfrm>
          <a:prstGeom prst="rect">
            <a:avLst/>
          </a:prstGeom>
        </p:spPr>
      </p:pic>
      <p:pic>
        <p:nvPicPr>
          <p:cNvPr id="6" name="Picture 5">
            <a:extLst>
              <a:ext uri="{FF2B5EF4-FFF2-40B4-BE49-F238E27FC236}">
                <a16:creationId xmlns:a16="http://schemas.microsoft.com/office/drawing/2014/main" id="{2469EE72-8314-5D84-9F5C-96766039F914}"/>
              </a:ext>
            </a:extLst>
          </p:cNvPr>
          <p:cNvPicPr>
            <a:picLocks noChangeAspect="1"/>
          </p:cNvPicPr>
          <p:nvPr/>
        </p:nvPicPr>
        <p:blipFill>
          <a:blip r:embed="rId4"/>
          <a:stretch>
            <a:fillRect/>
          </a:stretch>
        </p:blipFill>
        <p:spPr>
          <a:xfrm>
            <a:off x="700736" y="1605190"/>
            <a:ext cx="10371428" cy="3647619"/>
          </a:xfrm>
          <a:prstGeom prst="rect">
            <a:avLst/>
          </a:prstGeom>
        </p:spPr>
      </p:pic>
      <p:sp>
        <p:nvSpPr>
          <p:cNvPr id="7" name="TextBox 6">
            <a:extLst>
              <a:ext uri="{FF2B5EF4-FFF2-40B4-BE49-F238E27FC236}">
                <a16:creationId xmlns:a16="http://schemas.microsoft.com/office/drawing/2014/main" id="{079AE216-F13B-74D5-7E56-A19249EA8FD9}"/>
              </a:ext>
            </a:extLst>
          </p:cNvPr>
          <p:cNvSpPr txBox="1"/>
          <p:nvPr/>
        </p:nvSpPr>
        <p:spPr>
          <a:xfrm>
            <a:off x="700736" y="5695950"/>
            <a:ext cx="10371428" cy="646331"/>
          </a:xfrm>
          <a:prstGeom prst="rect">
            <a:avLst/>
          </a:prstGeom>
          <a:noFill/>
        </p:spPr>
        <p:txBody>
          <a:bodyPr wrap="square" rtlCol="0">
            <a:spAutoFit/>
          </a:bodyPr>
          <a:lstStyle/>
          <a:p>
            <a:pPr algn="ctr"/>
            <a:r>
              <a:rPr lang="en-US" sz="3600" dirty="0">
                <a:solidFill>
                  <a:srgbClr val="FF0000"/>
                </a:solidFill>
              </a:rPr>
              <a:t>For </a:t>
            </a:r>
            <a:r>
              <a:rPr lang="en-US" sz="3600" dirty="0" err="1">
                <a:solidFill>
                  <a:srgbClr val="FF0000"/>
                </a:solidFill>
              </a:rPr>
              <a:t>ITR</a:t>
            </a:r>
            <a:r>
              <a:rPr lang="en-US" sz="3600" dirty="0">
                <a:solidFill>
                  <a:srgbClr val="FF0000"/>
                </a:solidFill>
              </a:rPr>
              <a:t> 2, 3,  5  &amp; 6</a:t>
            </a:r>
          </a:p>
        </p:txBody>
      </p:sp>
    </p:spTree>
    <p:extLst>
      <p:ext uri="{BB962C8B-B14F-4D97-AF65-F5344CB8AC3E}">
        <p14:creationId xmlns:p14="http://schemas.microsoft.com/office/powerpoint/2010/main" val="202104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8B6459-61F3-0691-7D28-D50B4A93BF2F}"/>
              </a:ext>
            </a:extLst>
          </p:cNvPr>
          <p:cNvPicPr>
            <a:picLocks noChangeAspect="1"/>
          </p:cNvPicPr>
          <p:nvPr/>
        </p:nvPicPr>
        <p:blipFill>
          <a:blip r:embed="rId2"/>
          <a:stretch>
            <a:fillRect/>
          </a:stretch>
        </p:blipFill>
        <p:spPr>
          <a:xfrm>
            <a:off x="722151" y="1019292"/>
            <a:ext cx="10747697" cy="4819416"/>
          </a:xfrm>
          <a:prstGeom prst="rect">
            <a:avLst/>
          </a:prstGeom>
        </p:spPr>
      </p:pic>
      <p:sp>
        <p:nvSpPr>
          <p:cNvPr id="7" name="TextBox 6">
            <a:extLst>
              <a:ext uri="{FF2B5EF4-FFF2-40B4-BE49-F238E27FC236}">
                <a16:creationId xmlns:a16="http://schemas.microsoft.com/office/drawing/2014/main" id="{22158B67-9646-FDC2-9FA0-7E47E154C7CE}"/>
              </a:ext>
            </a:extLst>
          </p:cNvPr>
          <p:cNvSpPr txBox="1"/>
          <p:nvPr/>
        </p:nvSpPr>
        <p:spPr>
          <a:xfrm>
            <a:off x="2122778" y="242275"/>
            <a:ext cx="11567885" cy="523220"/>
          </a:xfrm>
          <a:prstGeom prst="rect">
            <a:avLst/>
          </a:prstGeom>
          <a:noFill/>
        </p:spPr>
        <p:txBody>
          <a:bodyPr wrap="square">
            <a:spAutoFit/>
          </a:bodyPr>
          <a:lstStyle/>
          <a:p>
            <a:r>
              <a:rPr lang="en-US" sz="2800" b="1" dirty="0">
                <a:solidFill>
                  <a:srgbClr val="7030A0"/>
                </a:solidFill>
              </a:rPr>
              <a:t>Year-wise details of the cost of improvement to land/building</a:t>
            </a:r>
          </a:p>
        </p:txBody>
      </p:sp>
    </p:spTree>
    <p:extLst>
      <p:ext uri="{BB962C8B-B14F-4D97-AF65-F5344CB8AC3E}">
        <p14:creationId xmlns:p14="http://schemas.microsoft.com/office/powerpoint/2010/main" val="407645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01758-733E-6AF0-EA2E-61A035292684}"/>
              </a:ext>
            </a:extLst>
          </p:cNvPr>
          <p:cNvPicPr>
            <a:picLocks noChangeAspect="1"/>
          </p:cNvPicPr>
          <p:nvPr/>
        </p:nvPicPr>
        <p:blipFill>
          <a:blip r:embed="rId2"/>
          <a:stretch>
            <a:fillRect/>
          </a:stretch>
        </p:blipFill>
        <p:spPr>
          <a:xfrm>
            <a:off x="182880" y="282633"/>
            <a:ext cx="11471563" cy="6267795"/>
          </a:xfrm>
          <a:prstGeom prst="rect">
            <a:avLst/>
          </a:prstGeom>
        </p:spPr>
      </p:pic>
    </p:spTree>
    <p:extLst>
      <p:ext uri="{BB962C8B-B14F-4D97-AF65-F5344CB8AC3E}">
        <p14:creationId xmlns:p14="http://schemas.microsoft.com/office/powerpoint/2010/main" val="29170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9E7C10-42D5-BE11-81D8-A31F41ABD3C4}"/>
              </a:ext>
            </a:extLst>
          </p:cNvPr>
          <p:cNvPicPr>
            <a:picLocks noChangeAspect="1"/>
          </p:cNvPicPr>
          <p:nvPr/>
        </p:nvPicPr>
        <p:blipFill>
          <a:blip r:embed="rId3"/>
          <a:stretch>
            <a:fillRect/>
          </a:stretch>
        </p:blipFill>
        <p:spPr>
          <a:xfrm>
            <a:off x="415635" y="465514"/>
            <a:ext cx="11305309" cy="5902036"/>
          </a:xfrm>
          <a:prstGeom prst="rect">
            <a:avLst/>
          </a:prstGeom>
        </p:spPr>
      </p:pic>
    </p:spTree>
    <p:extLst>
      <p:ext uri="{BB962C8B-B14F-4D97-AF65-F5344CB8AC3E}">
        <p14:creationId xmlns:p14="http://schemas.microsoft.com/office/powerpoint/2010/main" val="169559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EB226-9A15-AE41-5103-55FA6ED9CEFC}"/>
              </a:ext>
            </a:extLst>
          </p:cNvPr>
          <p:cNvPicPr>
            <a:picLocks noChangeAspect="1"/>
          </p:cNvPicPr>
          <p:nvPr/>
        </p:nvPicPr>
        <p:blipFill>
          <a:blip r:embed="rId3"/>
          <a:stretch>
            <a:fillRect/>
          </a:stretch>
        </p:blipFill>
        <p:spPr>
          <a:xfrm>
            <a:off x="1064029" y="646331"/>
            <a:ext cx="10341033" cy="2626820"/>
          </a:xfrm>
          <a:prstGeom prst="rect">
            <a:avLst/>
          </a:prstGeom>
        </p:spPr>
      </p:pic>
      <p:pic>
        <p:nvPicPr>
          <p:cNvPr id="7" name="Picture 6">
            <a:extLst>
              <a:ext uri="{FF2B5EF4-FFF2-40B4-BE49-F238E27FC236}">
                <a16:creationId xmlns:a16="http://schemas.microsoft.com/office/drawing/2014/main" id="{C942E95C-1D44-7DE0-1682-B27F60F07D03}"/>
              </a:ext>
            </a:extLst>
          </p:cNvPr>
          <p:cNvPicPr>
            <a:picLocks noChangeAspect="1"/>
          </p:cNvPicPr>
          <p:nvPr/>
        </p:nvPicPr>
        <p:blipFill>
          <a:blip r:embed="rId4"/>
          <a:stretch>
            <a:fillRect/>
          </a:stretch>
        </p:blipFill>
        <p:spPr>
          <a:xfrm>
            <a:off x="773083" y="3919482"/>
            <a:ext cx="10922924" cy="2759825"/>
          </a:xfrm>
          <a:prstGeom prst="rect">
            <a:avLst/>
          </a:prstGeom>
        </p:spPr>
      </p:pic>
      <p:sp>
        <p:nvSpPr>
          <p:cNvPr id="8" name="TextBox 7">
            <a:extLst>
              <a:ext uri="{FF2B5EF4-FFF2-40B4-BE49-F238E27FC236}">
                <a16:creationId xmlns:a16="http://schemas.microsoft.com/office/drawing/2014/main" id="{4CB9EC8C-7E22-E7CA-8E5D-762C83346BC2}"/>
              </a:ext>
            </a:extLst>
          </p:cNvPr>
          <p:cNvSpPr txBox="1"/>
          <p:nvPr/>
        </p:nvSpPr>
        <p:spPr>
          <a:xfrm>
            <a:off x="1064029" y="0"/>
            <a:ext cx="2081211" cy="584775"/>
          </a:xfrm>
          <a:prstGeom prst="rect">
            <a:avLst/>
          </a:prstGeom>
          <a:noFill/>
        </p:spPr>
        <p:txBody>
          <a:bodyPr wrap="none" rtlCol="0">
            <a:spAutoFit/>
          </a:bodyPr>
          <a:lstStyle/>
          <a:p>
            <a:r>
              <a:rPr lang="en-US" sz="3200" b="1" dirty="0"/>
              <a:t>AY 2021-22</a:t>
            </a:r>
          </a:p>
        </p:txBody>
      </p:sp>
      <p:sp>
        <p:nvSpPr>
          <p:cNvPr id="10" name="TextBox 9">
            <a:extLst>
              <a:ext uri="{FF2B5EF4-FFF2-40B4-BE49-F238E27FC236}">
                <a16:creationId xmlns:a16="http://schemas.microsoft.com/office/drawing/2014/main" id="{CF70D9ED-6E34-0DDB-0324-6EC2F112664D}"/>
              </a:ext>
            </a:extLst>
          </p:cNvPr>
          <p:cNvSpPr txBox="1"/>
          <p:nvPr/>
        </p:nvSpPr>
        <p:spPr>
          <a:xfrm>
            <a:off x="773083" y="3334707"/>
            <a:ext cx="6093228" cy="584775"/>
          </a:xfrm>
          <a:prstGeom prst="rect">
            <a:avLst/>
          </a:prstGeom>
          <a:noFill/>
        </p:spPr>
        <p:txBody>
          <a:bodyPr wrap="square">
            <a:spAutoFit/>
          </a:bodyPr>
          <a:lstStyle/>
          <a:p>
            <a:r>
              <a:rPr lang="en-US" sz="3200" b="1" dirty="0"/>
              <a:t>AY 2022-23</a:t>
            </a:r>
          </a:p>
        </p:txBody>
      </p:sp>
      <p:sp>
        <p:nvSpPr>
          <p:cNvPr id="2" name="TextBox 1">
            <a:extLst>
              <a:ext uri="{FF2B5EF4-FFF2-40B4-BE49-F238E27FC236}">
                <a16:creationId xmlns:a16="http://schemas.microsoft.com/office/drawing/2014/main" id="{42E533B1-5433-A99F-1AEE-5D5DFAC6B51A}"/>
              </a:ext>
            </a:extLst>
          </p:cNvPr>
          <p:cNvSpPr txBox="1"/>
          <p:nvPr/>
        </p:nvSpPr>
        <p:spPr>
          <a:xfrm>
            <a:off x="4758525" y="-9893"/>
            <a:ext cx="7082773" cy="584775"/>
          </a:xfrm>
          <a:prstGeom prst="rect">
            <a:avLst/>
          </a:prstGeom>
          <a:noFill/>
        </p:spPr>
        <p:txBody>
          <a:bodyPr wrap="none" rtlCol="0">
            <a:spAutoFit/>
          </a:bodyPr>
          <a:lstStyle/>
          <a:p>
            <a:r>
              <a:rPr lang="en-US" sz="3200" b="1" dirty="0">
                <a:solidFill>
                  <a:srgbClr val="7030A0"/>
                </a:solidFill>
              </a:rPr>
              <a:t>Short Term Capital Gain from Slump Sale</a:t>
            </a:r>
          </a:p>
        </p:txBody>
      </p:sp>
    </p:spTree>
    <p:extLst>
      <p:ext uri="{BB962C8B-B14F-4D97-AF65-F5344CB8AC3E}">
        <p14:creationId xmlns:p14="http://schemas.microsoft.com/office/powerpoint/2010/main" val="257387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13219D-8688-96C9-7CF9-FE02F89BD2E7}"/>
              </a:ext>
            </a:extLst>
          </p:cNvPr>
          <p:cNvPicPr>
            <a:picLocks noChangeAspect="1"/>
          </p:cNvPicPr>
          <p:nvPr/>
        </p:nvPicPr>
        <p:blipFill>
          <a:blip r:embed="rId3"/>
          <a:stretch>
            <a:fillRect/>
          </a:stretch>
        </p:blipFill>
        <p:spPr>
          <a:xfrm>
            <a:off x="2434019" y="3277927"/>
            <a:ext cx="6104762" cy="3314286"/>
          </a:xfrm>
          <a:prstGeom prst="rect">
            <a:avLst/>
          </a:prstGeom>
        </p:spPr>
      </p:pic>
      <p:pic>
        <p:nvPicPr>
          <p:cNvPr id="9" name="Picture 8">
            <a:extLst>
              <a:ext uri="{FF2B5EF4-FFF2-40B4-BE49-F238E27FC236}">
                <a16:creationId xmlns:a16="http://schemas.microsoft.com/office/drawing/2014/main" id="{81C9ED7C-2D25-3532-4459-66899A0F429F}"/>
              </a:ext>
            </a:extLst>
          </p:cNvPr>
          <p:cNvPicPr>
            <a:picLocks noChangeAspect="1"/>
          </p:cNvPicPr>
          <p:nvPr/>
        </p:nvPicPr>
        <p:blipFill>
          <a:blip r:embed="rId4"/>
          <a:stretch>
            <a:fillRect/>
          </a:stretch>
        </p:blipFill>
        <p:spPr>
          <a:xfrm>
            <a:off x="2395919" y="959174"/>
            <a:ext cx="6438095" cy="1923810"/>
          </a:xfrm>
          <a:prstGeom prst="rect">
            <a:avLst/>
          </a:prstGeom>
        </p:spPr>
      </p:pic>
      <p:sp>
        <p:nvSpPr>
          <p:cNvPr id="12" name="TextBox 11">
            <a:extLst>
              <a:ext uri="{FF2B5EF4-FFF2-40B4-BE49-F238E27FC236}">
                <a16:creationId xmlns:a16="http://schemas.microsoft.com/office/drawing/2014/main" id="{267FF2AC-67D7-D8B0-72A2-7CB427E752AD}"/>
              </a:ext>
            </a:extLst>
          </p:cNvPr>
          <p:cNvSpPr txBox="1"/>
          <p:nvPr/>
        </p:nvSpPr>
        <p:spPr>
          <a:xfrm>
            <a:off x="381000" y="4411850"/>
            <a:ext cx="6096000" cy="523220"/>
          </a:xfrm>
          <a:prstGeom prst="rect">
            <a:avLst/>
          </a:prstGeom>
          <a:noFill/>
        </p:spPr>
        <p:txBody>
          <a:bodyPr wrap="square">
            <a:spAutoFit/>
          </a:bodyPr>
          <a:lstStyle/>
          <a:p>
            <a:r>
              <a:rPr lang="en-US" sz="2800" b="1" dirty="0"/>
              <a:t>AY 2022-23</a:t>
            </a:r>
          </a:p>
        </p:txBody>
      </p:sp>
      <p:sp>
        <p:nvSpPr>
          <p:cNvPr id="14" name="TextBox 13">
            <a:extLst>
              <a:ext uri="{FF2B5EF4-FFF2-40B4-BE49-F238E27FC236}">
                <a16:creationId xmlns:a16="http://schemas.microsoft.com/office/drawing/2014/main" id="{68835C01-36AA-A744-21B8-CD4C87DD88A3}"/>
              </a:ext>
            </a:extLst>
          </p:cNvPr>
          <p:cNvSpPr txBox="1"/>
          <p:nvPr/>
        </p:nvSpPr>
        <p:spPr>
          <a:xfrm>
            <a:off x="152400" y="1711091"/>
            <a:ext cx="6096000" cy="584775"/>
          </a:xfrm>
          <a:prstGeom prst="rect">
            <a:avLst/>
          </a:prstGeom>
          <a:noFill/>
        </p:spPr>
        <p:txBody>
          <a:bodyPr wrap="square">
            <a:spAutoFit/>
          </a:bodyPr>
          <a:lstStyle/>
          <a:p>
            <a:r>
              <a:rPr lang="en-US" sz="3200" b="1" dirty="0"/>
              <a:t>AY 2021-22</a:t>
            </a:r>
          </a:p>
        </p:txBody>
      </p:sp>
      <p:sp>
        <p:nvSpPr>
          <p:cNvPr id="16" name="TextBox 15">
            <a:extLst>
              <a:ext uri="{FF2B5EF4-FFF2-40B4-BE49-F238E27FC236}">
                <a16:creationId xmlns:a16="http://schemas.microsoft.com/office/drawing/2014/main" id="{86C95533-1CD5-7542-5A64-B7D08C6C51A2}"/>
              </a:ext>
            </a:extLst>
          </p:cNvPr>
          <p:cNvSpPr txBox="1"/>
          <p:nvPr/>
        </p:nvSpPr>
        <p:spPr>
          <a:xfrm>
            <a:off x="4914900" y="99825"/>
            <a:ext cx="8758237" cy="584775"/>
          </a:xfrm>
          <a:prstGeom prst="rect">
            <a:avLst/>
          </a:prstGeom>
          <a:noFill/>
        </p:spPr>
        <p:txBody>
          <a:bodyPr wrap="square">
            <a:spAutoFit/>
          </a:bodyPr>
          <a:lstStyle/>
          <a:p>
            <a:r>
              <a:rPr lang="en-US" sz="3200" b="1" dirty="0">
                <a:solidFill>
                  <a:srgbClr val="7030A0"/>
                </a:solidFill>
              </a:rPr>
              <a:t>Long Term Capital Gain from Slump Sale</a:t>
            </a:r>
          </a:p>
        </p:txBody>
      </p:sp>
    </p:spTree>
    <p:extLst>
      <p:ext uri="{BB962C8B-B14F-4D97-AF65-F5344CB8AC3E}">
        <p14:creationId xmlns:p14="http://schemas.microsoft.com/office/powerpoint/2010/main" val="241461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E188D3-FEF3-2B6C-7CE3-3991EBE47166}"/>
              </a:ext>
            </a:extLst>
          </p:cNvPr>
          <p:cNvPicPr>
            <a:picLocks noChangeAspect="1"/>
          </p:cNvPicPr>
          <p:nvPr/>
        </p:nvPicPr>
        <p:blipFill>
          <a:blip r:embed="rId3"/>
          <a:stretch>
            <a:fillRect/>
          </a:stretch>
        </p:blipFill>
        <p:spPr>
          <a:xfrm>
            <a:off x="197224" y="2683351"/>
            <a:ext cx="11582400" cy="3809524"/>
          </a:xfrm>
          <a:prstGeom prst="rect">
            <a:avLst/>
          </a:prstGeom>
        </p:spPr>
      </p:pic>
      <p:pic>
        <p:nvPicPr>
          <p:cNvPr id="7" name="Picture 6">
            <a:extLst>
              <a:ext uri="{FF2B5EF4-FFF2-40B4-BE49-F238E27FC236}">
                <a16:creationId xmlns:a16="http://schemas.microsoft.com/office/drawing/2014/main" id="{8184790E-47C0-4038-4A4F-3CB0B1C5B655}"/>
              </a:ext>
            </a:extLst>
          </p:cNvPr>
          <p:cNvPicPr>
            <a:picLocks noChangeAspect="1"/>
          </p:cNvPicPr>
          <p:nvPr/>
        </p:nvPicPr>
        <p:blipFill>
          <a:blip r:embed="rId4"/>
          <a:stretch>
            <a:fillRect/>
          </a:stretch>
        </p:blipFill>
        <p:spPr>
          <a:xfrm>
            <a:off x="197224" y="753034"/>
            <a:ext cx="11582400" cy="1326777"/>
          </a:xfrm>
          <a:prstGeom prst="rect">
            <a:avLst/>
          </a:prstGeom>
        </p:spPr>
      </p:pic>
      <p:sp>
        <p:nvSpPr>
          <p:cNvPr id="9" name="TextBox 8">
            <a:extLst>
              <a:ext uri="{FF2B5EF4-FFF2-40B4-BE49-F238E27FC236}">
                <a16:creationId xmlns:a16="http://schemas.microsoft.com/office/drawing/2014/main" id="{8CCDDBAD-89D7-E024-A8EE-FD4EC1BE334B}"/>
              </a:ext>
            </a:extLst>
          </p:cNvPr>
          <p:cNvSpPr txBox="1"/>
          <p:nvPr/>
        </p:nvSpPr>
        <p:spPr>
          <a:xfrm>
            <a:off x="391885" y="180459"/>
            <a:ext cx="6096000" cy="523220"/>
          </a:xfrm>
          <a:prstGeom prst="rect">
            <a:avLst/>
          </a:prstGeom>
          <a:noFill/>
        </p:spPr>
        <p:txBody>
          <a:bodyPr wrap="square">
            <a:spAutoFit/>
          </a:bodyPr>
          <a:lstStyle/>
          <a:p>
            <a:r>
              <a:rPr lang="en-US" sz="2800" b="1" dirty="0"/>
              <a:t>AY 2021-22</a:t>
            </a:r>
          </a:p>
        </p:txBody>
      </p:sp>
      <p:sp>
        <p:nvSpPr>
          <p:cNvPr id="11" name="TextBox 10">
            <a:extLst>
              <a:ext uri="{FF2B5EF4-FFF2-40B4-BE49-F238E27FC236}">
                <a16:creationId xmlns:a16="http://schemas.microsoft.com/office/drawing/2014/main" id="{0888FB3C-94BA-9722-E511-999657194E1A}"/>
              </a:ext>
            </a:extLst>
          </p:cNvPr>
          <p:cNvSpPr txBox="1"/>
          <p:nvPr/>
        </p:nvSpPr>
        <p:spPr>
          <a:xfrm>
            <a:off x="412376" y="2160131"/>
            <a:ext cx="6096000" cy="523220"/>
          </a:xfrm>
          <a:prstGeom prst="rect">
            <a:avLst/>
          </a:prstGeom>
          <a:noFill/>
        </p:spPr>
        <p:txBody>
          <a:bodyPr wrap="square">
            <a:spAutoFit/>
          </a:bodyPr>
          <a:lstStyle/>
          <a:p>
            <a:r>
              <a:rPr lang="en-US" sz="2800" b="1" dirty="0"/>
              <a:t>AY 2021-22</a:t>
            </a:r>
          </a:p>
        </p:txBody>
      </p:sp>
    </p:spTree>
    <p:extLst>
      <p:ext uri="{BB962C8B-B14F-4D97-AF65-F5344CB8AC3E}">
        <p14:creationId xmlns:p14="http://schemas.microsoft.com/office/powerpoint/2010/main" val="132172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1C6AD-38A4-AFBE-2D49-BA456DD962E9}"/>
              </a:ext>
            </a:extLst>
          </p:cNvPr>
          <p:cNvSpPr txBox="1"/>
          <p:nvPr/>
        </p:nvSpPr>
        <p:spPr>
          <a:xfrm>
            <a:off x="947964" y="616341"/>
            <a:ext cx="10580915" cy="5016758"/>
          </a:xfrm>
          <a:prstGeom prst="rect">
            <a:avLst/>
          </a:prstGeom>
          <a:noFill/>
        </p:spPr>
        <p:txBody>
          <a:bodyPr wrap="square">
            <a:spAutoFit/>
          </a:bodyPr>
          <a:lstStyle/>
          <a:p>
            <a:pPr algn="ctr"/>
            <a:r>
              <a:rPr lang="en-US" sz="3200" dirty="0"/>
              <a:t>'Income on receipt of capital asset or stock in trade by specified person from specified entity'</a:t>
            </a:r>
          </a:p>
          <a:p>
            <a:endParaRPr lang="en-US" sz="3200" dirty="0"/>
          </a:p>
          <a:p>
            <a:pPr marL="457200" indent="-457200">
              <a:buFont typeface="Arial" panose="020B0604020202020204" pitchFamily="34" charset="0"/>
              <a:buChar char="•"/>
            </a:pPr>
            <a:r>
              <a:rPr lang="en-US" sz="3200" dirty="0"/>
              <a:t>Section - </a:t>
            </a:r>
            <a:r>
              <a:rPr lang="en-US" sz="3200" dirty="0" err="1"/>
              <a:t>9B</a:t>
            </a:r>
            <a:r>
              <a:rPr lang="en-US" sz="3200" dirty="0"/>
              <a:t>  -  Inserted  </a:t>
            </a:r>
          </a:p>
          <a:p>
            <a:pPr marL="457200" indent="-457200">
              <a:buFont typeface="Arial" panose="020B0604020202020204" pitchFamily="34" charset="0"/>
              <a:buChar char="•"/>
            </a:pPr>
            <a:r>
              <a:rPr lang="en-US" sz="3200" dirty="0"/>
              <a:t>Section - 45(4) – Substituted</a:t>
            </a:r>
          </a:p>
          <a:p>
            <a:pPr marL="457200" indent="-457200">
              <a:buFont typeface="Arial" panose="020B0604020202020204" pitchFamily="34" charset="0"/>
              <a:buChar char="•"/>
            </a:pPr>
            <a:r>
              <a:rPr lang="en-US" sz="3200" dirty="0"/>
              <a:t>Section - 48(iii) – Inserted</a:t>
            </a:r>
          </a:p>
          <a:p>
            <a:pPr marL="457200" indent="-457200">
              <a:buFont typeface="Arial" panose="020B0604020202020204" pitchFamily="34" charset="0"/>
              <a:buChar char="•"/>
            </a:pPr>
            <a:r>
              <a:rPr lang="en-US" sz="3200" b="0" i="0" u="none" strike="noStrike" baseline="0" dirty="0">
                <a:solidFill>
                  <a:srgbClr val="000000"/>
                </a:solidFill>
                <a:latin typeface="Book Antiqua" panose="02040602050305030304" pitchFamily="18" charset="0"/>
              </a:rPr>
              <a:t>Rule </a:t>
            </a:r>
            <a:r>
              <a:rPr lang="en-US" sz="3200" b="0" i="0" u="none" strike="noStrike" baseline="0" dirty="0" err="1">
                <a:solidFill>
                  <a:srgbClr val="000000"/>
                </a:solidFill>
                <a:latin typeface="Book Antiqua" panose="02040602050305030304" pitchFamily="18" charset="0"/>
              </a:rPr>
              <a:t>8AB</a:t>
            </a:r>
            <a:r>
              <a:rPr lang="en-US" sz="3200" b="0" i="0" u="none" strike="noStrike" baseline="0" dirty="0">
                <a:solidFill>
                  <a:srgbClr val="000000"/>
                </a:solidFill>
                <a:latin typeface="Book Antiqua" panose="02040602050305030304" pitchFamily="18" charset="0"/>
              </a:rPr>
              <a:t>  - </a:t>
            </a:r>
            <a:r>
              <a:rPr lang="en-US" sz="3200" dirty="0"/>
              <a:t>Inserted</a:t>
            </a:r>
          </a:p>
          <a:p>
            <a:pPr marL="457200" indent="-457200">
              <a:buFont typeface="Arial" panose="020B0604020202020204" pitchFamily="34" charset="0"/>
              <a:buChar char="•"/>
            </a:pPr>
            <a:r>
              <a:rPr lang="en-US" sz="3200" dirty="0"/>
              <a:t>Circular No. 14 of 2021 Dated 02.07.2021</a:t>
            </a:r>
          </a:p>
          <a:p>
            <a:pPr marL="457200" indent="-457200">
              <a:buFont typeface="Arial" panose="020B0604020202020204" pitchFamily="34" charset="0"/>
              <a:buChar char="•"/>
            </a:pPr>
            <a:r>
              <a:rPr lang="en-US" sz="3200" dirty="0"/>
              <a:t>Form </a:t>
            </a:r>
            <a:r>
              <a:rPr lang="en-US" sz="3200" dirty="0" err="1"/>
              <a:t>5C</a:t>
            </a:r>
            <a:endParaRPr lang="en-US" sz="3200" dirty="0"/>
          </a:p>
          <a:p>
            <a:pPr marL="457200" indent="-457200">
              <a:buFont typeface="Arial" panose="020B0604020202020204" pitchFamily="34" charset="0"/>
              <a:buChar char="•"/>
            </a:pPr>
            <a:r>
              <a:rPr lang="en-US" sz="3200" dirty="0"/>
              <a:t>Applicable in case of </a:t>
            </a:r>
            <a:r>
              <a:rPr lang="en-US" sz="3200" dirty="0" err="1"/>
              <a:t>ITR</a:t>
            </a:r>
            <a:r>
              <a:rPr lang="en-US" sz="3200" dirty="0"/>
              <a:t> 5</a:t>
            </a:r>
          </a:p>
        </p:txBody>
      </p:sp>
    </p:spTree>
    <p:extLst>
      <p:ext uri="{BB962C8B-B14F-4D97-AF65-F5344CB8AC3E}">
        <p14:creationId xmlns:p14="http://schemas.microsoft.com/office/powerpoint/2010/main" val="335331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68E0-5067-4497-988F-46F07D0DFC05}"/>
              </a:ext>
            </a:extLst>
          </p:cNvPr>
          <p:cNvSpPr>
            <a:spLocks noGrp="1"/>
          </p:cNvSpPr>
          <p:nvPr>
            <p:ph type="title"/>
          </p:nvPr>
        </p:nvSpPr>
        <p:spPr>
          <a:xfrm>
            <a:off x="619932" y="356462"/>
            <a:ext cx="2076773" cy="867904"/>
          </a:xfrm>
        </p:spPr>
        <p:txBody>
          <a:bodyPr/>
          <a:lstStyle/>
          <a:p>
            <a:pPr algn="ctr"/>
            <a:r>
              <a:rPr lang="en-US" b="1" dirty="0">
                <a:solidFill>
                  <a:srgbClr val="FF0000"/>
                </a:solidFill>
                <a:latin typeface="Bahnschrift SemiBold" panose="020B0502040204020203" pitchFamily="34" charset="0"/>
              </a:rPr>
              <a:t>Agenda</a:t>
            </a:r>
          </a:p>
        </p:txBody>
      </p:sp>
      <p:sp>
        <p:nvSpPr>
          <p:cNvPr id="3" name="Content Placeholder 2">
            <a:extLst>
              <a:ext uri="{FF2B5EF4-FFF2-40B4-BE49-F238E27FC236}">
                <a16:creationId xmlns:a16="http://schemas.microsoft.com/office/drawing/2014/main" id="{1759CD4C-E125-41EB-98A8-BCE5B53930BC}"/>
              </a:ext>
            </a:extLst>
          </p:cNvPr>
          <p:cNvSpPr>
            <a:spLocks noGrp="1"/>
          </p:cNvSpPr>
          <p:nvPr>
            <p:ph idx="1"/>
          </p:nvPr>
        </p:nvSpPr>
        <p:spPr>
          <a:xfrm>
            <a:off x="619932" y="1394848"/>
            <a:ext cx="10733868" cy="5106690"/>
          </a:xfrm>
        </p:spPr>
        <p:txBody>
          <a:bodyPr>
            <a:normAutofit/>
          </a:bodyPr>
          <a:lstStyle/>
          <a:p>
            <a:pPr>
              <a:buBlip>
                <a:blip r:embed="rId2">
                  <a:extLst>
                    <a:ext uri="{96DAC541-7B7A-43D3-8B79-37D633B846F1}">
                      <asvg:svgBlip xmlns:asvg="http://schemas.microsoft.com/office/drawing/2016/SVG/main" r:embed="rId3"/>
                    </a:ext>
                  </a:extLst>
                </a:blip>
              </a:buBlip>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PRESS RELEASE DT 30-3-2022</a:t>
            </a:r>
          </a:p>
          <a:p>
            <a:pPr>
              <a:buBlip>
                <a:blip r:embed="rId2">
                  <a:extLst>
                    <a:ext uri="{96DAC541-7B7A-43D3-8B79-37D633B846F1}">
                      <asvg:svgBlip xmlns:asvg="http://schemas.microsoft.com/office/drawing/2016/SVG/main" r:embed="rId3"/>
                    </a:ext>
                  </a:extLst>
                </a:blip>
              </a:buBlip>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NOTIFICATION NO. 37/2022 Dated 21-04-2022 </a:t>
            </a:r>
          </a:p>
          <a:p>
            <a:pPr>
              <a:buBlip>
                <a:blip r:embed="rId2">
                  <a:extLst>
                    <a:ext uri="{96DAC541-7B7A-43D3-8B79-37D633B846F1}">
                      <asvg:svgBlip xmlns:asvg="http://schemas.microsoft.com/office/drawing/2016/SVG/main" r:embed="rId3"/>
                    </a:ext>
                  </a:extLst>
                </a:blip>
              </a:buBlip>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Changes in </a:t>
            </a:r>
            <a:r>
              <a:rPr lang="en-US" sz="3200" b="1" dirty="0" err="1">
                <a:solidFill>
                  <a:schemeClr val="accent1">
                    <a:lumMod val="50000"/>
                  </a:schemeClr>
                </a:solidFill>
                <a:latin typeface="Bahnschrift SemiBold" panose="020B0502040204020203" pitchFamily="34" charset="0"/>
                <a:cs typeface="Angsana New" panose="020B0502040204020203" pitchFamily="18" charset="-34"/>
              </a:rPr>
              <a:t>ITR</a:t>
            </a:r>
            <a:r>
              <a:rPr lang="en-US" sz="3200" b="1" dirty="0">
                <a:solidFill>
                  <a:schemeClr val="accent1">
                    <a:lumMod val="50000"/>
                  </a:schemeClr>
                </a:solidFill>
                <a:latin typeface="Bahnschrift SemiBold" panose="020B0502040204020203" pitchFamily="34" charset="0"/>
                <a:cs typeface="Angsana New" panose="020B0502040204020203" pitchFamily="18" charset="-34"/>
              </a:rPr>
              <a:t> Forms for AY 2022-23</a:t>
            </a:r>
            <a:endParaRPr lang="it-IT" sz="3200" b="1" i="0" dirty="0">
              <a:solidFill>
                <a:schemeClr val="accent1">
                  <a:lumMod val="50000"/>
                </a:schemeClr>
              </a:solidFill>
              <a:effectLst/>
              <a:latin typeface="Bahnschrift SemiBold" panose="020B0502040204020203" pitchFamily="34" charset="0"/>
              <a:cs typeface="Angsana New" panose="020B0502040204020203" pitchFamily="18" charset="-34"/>
            </a:endParaRPr>
          </a:p>
          <a:p>
            <a:pPr>
              <a:buBlip>
                <a:blip r:embed="rId2">
                  <a:extLst>
                    <a:ext uri="{96DAC541-7B7A-43D3-8B79-37D633B846F1}">
                      <asvg:svgBlip xmlns:asvg="http://schemas.microsoft.com/office/drawing/2016/SVG/main" r:embed="rId3"/>
                    </a:ext>
                  </a:extLst>
                </a:blip>
              </a:buBlip>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a:t>
            </a:r>
          </a:p>
          <a:p>
            <a:pPr>
              <a:buBlip>
                <a:blip r:embed="rId2">
                  <a:extLst>
                    <a:ext uri="{96DAC541-7B7A-43D3-8B79-37D633B846F1}">
                      <asvg:svgBlip xmlns:asvg="http://schemas.microsoft.com/office/drawing/2016/SVG/main" r:embed="rId3"/>
                    </a:ext>
                  </a:extLst>
                </a:blip>
              </a:buBlip>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NOTIFICATION NO. 48/2022 DATED 29-4-2022 - </a:t>
            </a:r>
          </a:p>
          <a:p>
            <a:pPr marL="0" indent="0">
              <a:buNone/>
            </a:pPr>
            <a:r>
              <a:rPr lang="en-US" sz="3200" b="1" dirty="0">
                <a:solidFill>
                  <a:schemeClr val="accent1">
                    <a:lumMod val="50000"/>
                  </a:schemeClr>
                </a:solidFill>
                <a:latin typeface="Bahnschrift SemiBold" panose="020B0502040204020203" pitchFamily="34" charset="0"/>
                <a:cs typeface="Angsana New" panose="020B0502040204020203" pitchFamily="18" charset="-34"/>
              </a:rPr>
              <a:t>    -  </a:t>
            </a:r>
            <a:r>
              <a:rPr lang="it-IT" sz="3200" b="1" dirty="0">
                <a:solidFill>
                  <a:schemeClr val="accent1">
                    <a:lumMod val="50000"/>
                  </a:schemeClr>
                </a:solidFill>
                <a:latin typeface="Bahnschrift SemiBold" panose="020B0502040204020203" pitchFamily="34" charset="0"/>
                <a:cs typeface="Angsana New" panose="020B0502040204020203" pitchFamily="18" charset="-34"/>
              </a:rPr>
              <a:t>Updated Return</a:t>
            </a:r>
          </a:p>
        </p:txBody>
      </p:sp>
      <p:sp>
        <p:nvSpPr>
          <p:cNvPr id="4" name="Rectangle 3">
            <a:extLst>
              <a:ext uri="{FF2B5EF4-FFF2-40B4-BE49-F238E27FC236}">
                <a16:creationId xmlns:a16="http://schemas.microsoft.com/office/drawing/2014/main" id="{1D1C1DC1-A160-4628-B24C-543566F07A25}"/>
              </a:ext>
            </a:extLst>
          </p:cNvPr>
          <p:cNvSpPr/>
          <p:nvPr/>
        </p:nvSpPr>
        <p:spPr>
          <a:xfrm>
            <a:off x="619932" y="0"/>
            <a:ext cx="10733868" cy="185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8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1095D-890B-FED2-8D1D-7436C380AC23}"/>
              </a:ext>
            </a:extLst>
          </p:cNvPr>
          <p:cNvSpPr txBox="1"/>
          <p:nvPr/>
        </p:nvSpPr>
        <p:spPr>
          <a:xfrm>
            <a:off x="449179" y="243512"/>
            <a:ext cx="11293642" cy="6463308"/>
          </a:xfrm>
          <a:prstGeom prst="rect">
            <a:avLst/>
          </a:prstGeom>
          <a:noFill/>
        </p:spPr>
        <p:txBody>
          <a:bodyPr wrap="square">
            <a:spAutoFit/>
          </a:bodyPr>
          <a:lstStyle/>
          <a:p>
            <a:pPr algn="just"/>
            <a:r>
              <a:rPr lang="en-US" sz="2300" dirty="0" err="1"/>
              <a:t>9B</a:t>
            </a:r>
            <a:r>
              <a:rPr lang="en-US" sz="2300" dirty="0"/>
              <a:t>. Income on receipt of capital asset or stock in trade by specified person from specified entity. </a:t>
            </a:r>
          </a:p>
          <a:p>
            <a:pPr marL="342900" indent="-342900" algn="just">
              <a:buAutoNum type="arabicParenBoth"/>
            </a:pPr>
            <a:endParaRPr lang="en-US" sz="2300" dirty="0"/>
          </a:p>
          <a:p>
            <a:pPr marL="342900" indent="-342900" algn="just">
              <a:buAutoNum type="arabicParenBoth"/>
            </a:pPr>
            <a:r>
              <a:rPr lang="en-US" sz="2300" dirty="0"/>
              <a:t>Where a specified person receives during the previous year any capital asset or stock in trade or both from a specified entity in connection with the dissolution or reconstitution of such specified entity, then the specified entity shall be deemed to have transferred such capital asset or stock in trade or both, as the case may be, to the specified person in the year in which such capital asset or stock in trade or both are received by the specified person. </a:t>
            </a:r>
          </a:p>
          <a:p>
            <a:pPr algn="just"/>
            <a:endParaRPr lang="en-US" sz="2300" dirty="0"/>
          </a:p>
          <a:p>
            <a:pPr algn="just"/>
            <a:r>
              <a:rPr lang="en-US" sz="2300" dirty="0"/>
              <a:t>(2) Any profits and gains arising from such deemed transfer of capital asset or stock in trade or both, as the case may be, by the specified entity shall be— </a:t>
            </a:r>
          </a:p>
          <a:p>
            <a:pPr algn="just"/>
            <a:endParaRPr lang="en-US" sz="2300" dirty="0"/>
          </a:p>
          <a:p>
            <a:pPr algn="just"/>
            <a:r>
              <a:rPr lang="en-US" sz="2300" dirty="0"/>
              <a:t>(</a:t>
            </a:r>
            <a:r>
              <a:rPr lang="en-US" sz="2300" dirty="0" err="1"/>
              <a:t>i</a:t>
            </a:r>
            <a:r>
              <a:rPr lang="en-US" sz="2300" dirty="0"/>
              <a:t>) deemed to be the income of such specified entity of the previous year in which such capital asset or stock in trade or both were received by the specified person; and </a:t>
            </a:r>
          </a:p>
          <a:p>
            <a:pPr algn="just"/>
            <a:r>
              <a:rPr lang="en-US" sz="2300" dirty="0"/>
              <a:t>(ii) chargeable to income-tax as income of such specified entity under the head "Profits and gains of business or profession" or under the head "Capital gains", in accordance with the provisions of this Act. </a:t>
            </a:r>
          </a:p>
        </p:txBody>
      </p:sp>
    </p:spTree>
    <p:extLst>
      <p:ext uri="{BB962C8B-B14F-4D97-AF65-F5344CB8AC3E}">
        <p14:creationId xmlns:p14="http://schemas.microsoft.com/office/powerpoint/2010/main" val="1650449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7507A6-2AC8-23BE-BCDA-05D6830B569A}"/>
              </a:ext>
            </a:extLst>
          </p:cNvPr>
          <p:cNvGraphicFramePr>
            <a:graphicFrameLocks noGrp="1"/>
          </p:cNvGraphicFramePr>
          <p:nvPr>
            <p:extLst>
              <p:ext uri="{D42A27DB-BD31-4B8C-83A1-F6EECF244321}">
                <p14:modId xmlns:p14="http://schemas.microsoft.com/office/powerpoint/2010/main" val="1309884887"/>
              </p:ext>
            </p:extLst>
          </p:nvPr>
        </p:nvGraphicFramePr>
        <p:xfrm>
          <a:off x="882317" y="433138"/>
          <a:ext cx="10924673" cy="6043862"/>
        </p:xfrm>
        <a:graphic>
          <a:graphicData uri="http://schemas.openxmlformats.org/drawingml/2006/table">
            <a:tbl>
              <a:tblPr>
                <a:tableStyleId>{5C22544A-7EE6-4342-B048-85BDC9FD1C3A}</a:tableStyleId>
              </a:tblPr>
              <a:tblGrid>
                <a:gridCol w="10924673">
                  <a:extLst>
                    <a:ext uri="{9D8B030D-6E8A-4147-A177-3AD203B41FA5}">
                      <a16:colId xmlns:a16="http://schemas.microsoft.com/office/drawing/2014/main" val="1505446921"/>
                    </a:ext>
                  </a:extLst>
                </a:gridCol>
              </a:tblGrid>
              <a:tr h="6043862">
                <a:tc>
                  <a:txBody>
                    <a:bodyPr/>
                    <a:lstStyle/>
                    <a:p>
                      <a:pPr algn="just">
                        <a:lnSpc>
                          <a:spcPct val="107000"/>
                        </a:lnSpc>
                      </a:pPr>
                      <a:r>
                        <a:rPr lang="en-US" sz="2000" dirty="0">
                          <a:effectLst/>
                        </a:rPr>
                        <a:t>(</a:t>
                      </a:r>
                      <a:r>
                        <a:rPr lang="en-US" sz="2000" dirty="0" err="1">
                          <a:effectLst/>
                        </a:rPr>
                        <a:t>i</a:t>
                      </a:r>
                      <a:r>
                        <a:rPr lang="en-US" sz="2000" dirty="0">
                          <a:effectLst/>
                        </a:rPr>
                        <a:t>) "reconstitution of the specified entity" means, where— </a:t>
                      </a:r>
                    </a:p>
                    <a:p>
                      <a:pPr algn="just">
                        <a:lnSpc>
                          <a:spcPct val="107000"/>
                        </a:lnSpc>
                      </a:pPr>
                      <a:r>
                        <a:rPr lang="en-US" sz="2000" dirty="0">
                          <a:effectLst/>
                        </a:rPr>
                        <a:t> </a:t>
                      </a:r>
                    </a:p>
                    <a:p>
                      <a:pPr algn="just">
                        <a:lnSpc>
                          <a:spcPct val="107000"/>
                        </a:lnSpc>
                      </a:pPr>
                      <a:r>
                        <a:rPr lang="en-US" sz="2000" dirty="0">
                          <a:effectLst/>
                        </a:rPr>
                        <a:t>(a) one or more of its partners or members, as the case may be, of such specified entity ceases to be partners or members; or </a:t>
                      </a:r>
                    </a:p>
                    <a:p>
                      <a:pPr algn="just">
                        <a:lnSpc>
                          <a:spcPct val="107000"/>
                        </a:lnSpc>
                      </a:pPr>
                      <a:r>
                        <a:rPr lang="en-US" sz="2000" dirty="0">
                          <a:effectLst/>
                        </a:rPr>
                        <a:t>(b) one or more new partners or members, as the case may be, are admitted in such specified entity in such circumstances that one or more of the persons who were partners or members, as the case may be, of the specified entity, before the change, continue as partner or partners or member or members after the change; or </a:t>
                      </a:r>
                    </a:p>
                    <a:p>
                      <a:pPr algn="just">
                        <a:lnSpc>
                          <a:spcPct val="107000"/>
                        </a:lnSpc>
                      </a:pPr>
                      <a:r>
                        <a:rPr lang="en-US" sz="2000" dirty="0">
                          <a:effectLst/>
                        </a:rPr>
                        <a:t>(c) all the partners or members, as the case may be, of such specified entity continue with a change in their respective share or in the shares of some of them; </a:t>
                      </a:r>
                    </a:p>
                    <a:p>
                      <a:pPr algn="just">
                        <a:lnSpc>
                          <a:spcPct val="107000"/>
                        </a:lnSpc>
                      </a:pPr>
                      <a:endParaRPr lang="en-US" sz="2000" dirty="0">
                        <a:effectLst/>
                      </a:endParaRPr>
                    </a:p>
                    <a:p>
                      <a:pPr algn="just">
                        <a:lnSpc>
                          <a:spcPct val="107000"/>
                        </a:lnSpc>
                      </a:pPr>
                      <a:r>
                        <a:rPr lang="en-US" sz="2000" dirty="0">
                          <a:effectLst/>
                        </a:rPr>
                        <a:t>(ii) "specified entity" means a firm or other association of persons or body of individuals (not being a company or a co-operative society); </a:t>
                      </a:r>
                    </a:p>
                    <a:p>
                      <a:pPr algn="just">
                        <a:lnSpc>
                          <a:spcPct val="107000"/>
                        </a:lnSpc>
                      </a:pPr>
                      <a:r>
                        <a:rPr lang="en-US" sz="2000" dirty="0">
                          <a:effectLst/>
                        </a:rPr>
                        <a:t> </a:t>
                      </a:r>
                    </a:p>
                    <a:p>
                      <a:pPr algn="just">
                        <a:lnSpc>
                          <a:spcPct val="107000"/>
                        </a:lnSpc>
                      </a:pPr>
                      <a:r>
                        <a:rPr lang="en-US" sz="2000" dirty="0">
                          <a:effectLst/>
                        </a:rPr>
                        <a:t>(iii) "specified person" means a person, who is a partner of a firm or member of other association of persons or body of individuals (not being a company or a co-operative society) in any previous year. ] </a:t>
                      </a:r>
                    </a:p>
                  </a:txBody>
                  <a:tcPr marL="38100" marR="38100" marT="0" marB="0">
                    <a:solidFill>
                      <a:schemeClr val="bg1"/>
                    </a:solidFill>
                  </a:tcPr>
                </a:tc>
                <a:extLst>
                  <a:ext uri="{0D108BD9-81ED-4DB2-BD59-A6C34878D82A}">
                    <a16:rowId xmlns:a16="http://schemas.microsoft.com/office/drawing/2014/main" val="763829880"/>
                  </a:ext>
                </a:extLst>
              </a:tr>
            </a:tbl>
          </a:graphicData>
        </a:graphic>
      </p:graphicFrame>
    </p:spTree>
    <p:extLst>
      <p:ext uri="{BB962C8B-B14F-4D97-AF65-F5344CB8AC3E}">
        <p14:creationId xmlns:p14="http://schemas.microsoft.com/office/powerpoint/2010/main" val="365190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D6782-82AB-B71D-8490-21DFB1833463}"/>
              </a:ext>
            </a:extLst>
          </p:cNvPr>
          <p:cNvSpPr>
            <a:spLocks noGrp="1"/>
          </p:cNvSpPr>
          <p:nvPr>
            <p:ph idx="1"/>
          </p:nvPr>
        </p:nvSpPr>
        <p:spPr>
          <a:xfrm>
            <a:off x="838200" y="552450"/>
            <a:ext cx="10515600" cy="5624513"/>
          </a:xfrm>
        </p:spPr>
        <p:txBody>
          <a:bodyPr>
            <a:normAutofit fontScale="85000" lnSpcReduction="20000"/>
          </a:bodyPr>
          <a:lstStyle/>
          <a:p>
            <a:pPr marL="0" indent="0" algn="l">
              <a:buNone/>
            </a:pPr>
            <a:r>
              <a:rPr lang="en-US" sz="4700" b="1" i="0" u="none" strike="noStrike" baseline="0" dirty="0">
                <a:solidFill>
                  <a:srgbClr val="FF0000"/>
                </a:solidFill>
              </a:rPr>
              <a:t>45(4) </a:t>
            </a:r>
            <a:r>
              <a:rPr lang="en-US" sz="4700" b="1" i="0" u="none" strike="noStrike" baseline="0" dirty="0" err="1">
                <a:solidFill>
                  <a:srgbClr val="FF0000"/>
                </a:solidFill>
              </a:rPr>
              <a:t>upto</a:t>
            </a:r>
            <a:r>
              <a:rPr lang="en-US" sz="4700" b="1" i="0" u="none" strike="noStrike" baseline="0" dirty="0">
                <a:solidFill>
                  <a:srgbClr val="FF0000"/>
                </a:solidFill>
              </a:rPr>
              <a:t> 01.04.2021</a:t>
            </a:r>
            <a:endParaRPr lang="en-US" sz="5200" b="1" i="0" u="none" strike="noStrike" baseline="0" dirty="0">
              <a:solidFill>
                <a:srgbClr val="FF0000"/>
              </a:solidFill>
            </a:endParaRPr>
          </a:p>
          <a:p>
            <a:pPr marL="0" indent="0" algn="just">
              <a:buNone/>
            </a:pPr>
            <a:endParaRPr lang="en-US" sz="3600" dirty="0">
              <a:solidFill>
                <a:srgbClr val="000000"/>
              </a:solidFill>
            </a:endParaRPr>
          </a:p>
          <a:p>
            <a:pPr marL="0" indent="0" algn="just">
              <a:buNone/>
            </a:pPr>
            <a:r>
              <a:rPr lang="en-US" sz="3600" dirty="0">
                <a:solidFill>
                  <a:srgbClr val="000000"/>
                </a:solidFill>
              </a:rPr>
              <a:t>P</a:t>
            </a:r>
            <a:r>
              <a:rPr lang="en-US" sz="3600" b="0" i="0" u="none" strike="noStrike" baseline="0" dirty="0">
                <a:solidFill>
                  <a:srgbClr val="000000"/>
                </a:solidFill>
              </a:rPr>
              <a:t>rofits or gains arising from transfer of a capital asset by way of distribution of capital assets on the dissolution of a firm or other </a:t>
            </a:r>
            <a:r>
              <a:rPr lang="en-US" sz="3600" b="0" i="0" u="none" strike="noStrike" baseline="0" dirty="0" err="1">
                <a:solidFill>
                  <a:srgbClr val="000000"/>
                </a:solidFill>
              </a:rPr>
              <a:t>AOP</a:t>
            </a:r>
            <a:r>
              <a:rPr lang="en-US" sz="3600" b="0" i="0" u="none" strike="noStrike" baseline="0" dirty="0">
                <a:solidFill>
                  <a:srgbClr val="000000"/>
                </a:solidFill>
              </a:rPr>
              <a:t> or </a:t>
            </a:r>
            <a:r>
              <a:rPr lang="en-US" sz="3600" b="0" i="0" u="none" strike="noStrike" baseline="0" dirty="0" err="1">
                <a:solidFill>
                  <a:srgbClr val="000000"/>
                </a:solidFill>
              </a:rPr>
              <a:t>BOI</a:t>
            </a:r>
            <a:r>
              <a:rPr lang="en-US" sz="3600" b="0" i="0" u="none" strike="noStrike" baseline="0" dirty="0">
                <a:solidFill>
                  <a:srgbClr val="000000"/>
                </a:solidFill>
              </a:rPr>
              <a:t> (not being a company or a co-operative society) or otherwise, shall be chargeable to tax as the income of the firm, association or body, </a:t>
            </a:r>
          </a:p>
          <a:p>
            <a:pPr marL="0" indent="0" algn="just">
              <a:buNone/>
            </a:pPr>
            <a:endParaRPr lang="en-US" sz="3600" b="0" i="0" u="none" strike="noStrike" baseline="0" dirty="0">
              <a:solidFill>
                <a:srgbClr val="000000"/>
              </a:solidFill>
            </a:endParaRPr>
          </a:p>
          <a:p>
            <a:pPr marL="0" indent="0" algn="just">
              <a:buNone/>
            </a:pPr>
            <a:r>
              <a:rPr lang="en-US" sz="3600" b="0" i="0" u="none" strike="noStrike" baseline="0" dirty="0">
                <a:solidFill>
                  <a:srgbClr val="000000"/>
                </a:solidFill>
              </a:rPr>
              <a:t>of the previous year in which the said transfer takes place and, </a:t>
            </a:r>
          </a:p>
          <a:p>
            <a:pPr marL="0" indent="0" algn="just">
              <a:buNone/>
            </a:pPr>
            <a:endParaRPr lang="en-US" sz="3600" b="0" i="0" u="none" strike="noStrike" baseline="0" dirty="0">
              <a:solidFill>
                <a:srgbClr val="000000"/>
              </a:solidFill>
            </a:endParaRPr>
          </a:p>
          <a:p>
            <a:pPr marL="0" indent="0" algn="just">
              <a:buNone/>
            </a:pPr>
            <a:r>
              <a:rPr lang="en-US" sz="3600" b="0" i="0" u="none" strike="noStrike" baseline="0" dirty="0">
                <a:solidFill>
                  <a:srgbClr val="000000"/>
                </a:solidFill>
              </a:rPr>
              <a:t>for the purposes of section 48, the </a:t>
            </a:r>
            <a:r>
              <a:rPr lang="en-US" sz="3600" b="0" i="0" u="none" strike="noStrike" baseline="0" dirty="0" err="1">
                <a:solidFill>
                  <a:srgbClr val="000000"/>
                </a:solidFill>
              </a:rPr>
              <a:t>FMV</a:t>
            </a:r>
            <a:r>
              <a:rPr lang="en-US" sz="3600" b="0" i="0" u="none" strike="noStrike" baseline="0" dirty="0">
                <a:solidFill>
                  <a:srgbClr val="000000"/>
                </a:solidFill>
              </a:rPr>
              <a:t> of the asset on the date of such transfer shall be deemed to be the FVC received or accruing as a result of the transfer.</a:t>
            </a:r>
            <a:endParaRPr lang="en-US" sz="4800" dirty="0"/>
          </a:p>
        </p:txBody>
      </p:sp>
    </p:spTree>
    <p:extLst>
      <p:ext uri="{BB962C8B-B14F-4D97-AF65-F5344CB8AC3E}">
        <p14:creationId xmlns:p14="http://schemas.microsoft.com/office/powerpoint/2010/main" val="113885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587EB2-5A64-6AFB-9096-EEB35DFAF649}"/>
              </a:ext>
            </a:extLst>
          </p:cNvPr>
          <p:cNvSpPr>
            <a:spLocks noGrp="1"/>
          </p:cNvSpPr>
          <p:nvPr>
            <p:ph idx="1"/>
          </p:nvPr>
        </p:nvSpPr>
        <p:spPr>
          <a:xfrm>
            <a:off x="838200" y="449179"/>
            <a:ext cx="10515600" cy="5727784"/>
          </a:xfrm>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srgbClr val="FF0000"/>
                </a:solidFill>
                <a:effectLst/>
                <a:uLnTx/>
                <a:uFillTx/>
                <a:ea typeface="+mn-ea"/>
                <a:cs typeface="+mn-cs"/>
              </a:rPr>
              <a:t>45(4) w.e.f. 01.04.2021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700" i="0" u="none" strike="noStrike" kern="1200" cap="none" spc="0" normalizeH="0" baseline="0" noProof="0" dirty="0">
                <a:ln>
                  <a:noFill/>
                </a:ln>
                <a:effectLst/>
                <a:uLnTx/>
                <a:uFillTx/>
                <a:ea typeface="+mn-ea"/>
                <a:cs typeface="+mn-cs"/>
              </a:rPr>
              <a:t>Notwithstanding anything contained in sub-section (1), where a </a:t>
            </a:r>
            <a:r>
              <a:rPr kumimoji="0" lang="en-US" sz="4700" b="1" i="0" u="none" strike="noStrike" kern="1200" cap="none" spc="0" normalizeH="0" baseline="0" noProof="0" dirty="0">
                <a:ln>
                  <a:noFill/>
                </a:ln>
                <a:solidFill>
                  <a:srgbClr val="FF0000"/>
                </a:solidFill>
                <a:effectLst/>
                <a:uLnTx/>
                <a:uFillTx/>
                <a:ea typeface="+mn-ea"/>
                <a:cs typeface="+mn-cs"/>
              </a:rPr>
              <a:t>specified person </a:t>
            </a:r>
            <a:r>
              <a:rPr kumimoji="0" lang="en-US" sz="4700" i="0" u="none" strike="noStrike" kern="1200" cap="none" spc="0" normalizeH="0" baseline="0" noProof="0" dirty="0">
                <a:ln>
                  <a:noFill/>
                </a:ln>
                <a:effectLst/>
                <a:uLnTx/>
                <a:uFillTx/>
                <a:ea typeface="+mn-ea"/>
                <a:cs typeface="+mn-cs"/>
              </a:rPr>
              <a:t>receives during the previous year any money or capital asset or both from a </a:t>
            </a:r>
            <a:r>
              <a:rPr kumimoji="0" lang="en-US" sz="4700" b="1" i="0" u="none" strike="noStrike" kern="1200" cap="none" spc="0" normalizeH="0" baseline="0" noProof="0" dirty="0">
                <a:ln>
                  <a:noFill/>
                </a:ln>
                <a:solidFill>
                  <a:srgbClr val="FF0000"/>
                </a:solidFill>
                <a:effectLst/>
                <a:uLnTx/>
                <a:uFillTx/>
                <a:ea typeface="+mn-ea"/>
                <a:cs typeface="+mn-cs"/>
              </a:rPr>
              <a:t>specified entity </a:t>
            </a:r>
            <a:r>
              <a:rPr kumimoji="0" lang="en-US" sz="4700" i="0" u="none" strike="noStrike" kern="1200" cap="none" spc="0" normalizeH="0" baseline="0" noProof="0" dirty="0">
                <a:ln>
                  <a:noFill/>
                </a:ln>
                <a:effectLst/>
                <a:uLnTx/>
                <a:uFillTx/>
                <a:ea typeface="+mn-ea"/>
                <a:cs typeface="+mn-cs"/>
              </a:rPr>
              <a:t>in connection with the </a:t>
            </a:r>
            <a:r>
              <a:rPr kumimoji="0" lang="en-US" sz="4700" b="1" i="0" u="none" strike="noStrike" kern="1200" cap="none" spc="0" normalizeH="0" baseline="0" noProof="0" dirty="0">
                <a:ln>
                  <a:noFill/>
                </a:ln>
                <a:solidFill>
                  <a:srgbClr val="FF0000"/>
                </a:solidFill>
                <a:effectLst/>
                <a:uLnTx/>
                <a:uFillTx/>
                <a:ea typeface="+mn-ea"/>
                <a:cs typeface="+mn-cs"/>
              </a:rPr>
              <a:t>reconstitution of such specified entity</a:t>
            </a:r>
            <a:r>
              <a:rPr kumimoji="0" lang="en-US" sz="4700" i="0" u="none" strike="noStrike" kern="1200" cap="none" spc="0" normalizeH="0" baseline="0" noProof="0" dirty="0">
                <a:ln>
                  <a:noFill/>
                </a:ln>
                <a:effectLst/>
                <a:uLnTx/>
                <a:uFillTx/>
                <a:ea typeface="+mn-ea"/>
                <a:cs typeface="+mn-cs"/>
              </a:rPr>
              <a:t>, then any profits or gains arising from such receipt by the specified person shall be chargeable to income-tax as income of such specified entity under the head "Capital gains" and shall be deemed to be the income of such specified entity of the previous year in which such money or capital asset or both were received by the specified person, and notwithstanding anything to the contrary contained in this Act, such profits or gains shall be determined in accordance with the following formula, namely:—</a:t>
            </a:r>
          </a:p>
        </p:txBody>
      </p:sp>
    </p:spTree>
    <p:extLst>
      <p:ext uri="{BB962C8B-B14F-4D97-AF65-F5344CB8AC3E}">
        <p14:creationId xmlns:p14="http://schemas.microsoft.com/office/powerpoint/2010/main" val="125752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9DA58F-6E5A-D5B0-224E-E5F811263A22}"/>
              </a:ext>
            </a:extLst>
          </p:cNvPr>
          <p:cNvSpPr txBox="1"/>
          <p:nvPr/>
        </p:nvSpPr>
        <p:spPr>
          <a:xfrm>
            <a:off x="545431" y="454837"/>
            <a:ext cx="11101137" cy="6001643"/>
          </a:xfrm>
          <a:prstGeom prst="rect">
            <a:avLst/>
          </a:prstGeom>
          <a:noFill/>
        </p:spPr>
        <p:txBody>
          <a:bodyPr wrap="square">
            <a:spAutoFit/>
          </a:bodyPr>
          <a:lstStyle/>
          <a:p>
            <a:pPr algn="just"/>
            <a:r>
              <a:rPr lang="en-US" sz="2400" dirty="0"/>
              <a:t>A = B + C - D</a:t>
            </a:r>
          </a:p>
          <a:p>
            <a:pPr algn="just"/>
            <a:endParaRPr lang="en-US" sz="2400" dirty="0"/>
          </a:p>
          <a:p>
            <a:pPr algn="just"/>
            <a:r>
              <a:rPr lang="en-US" sz="2400" dirty="0"/>
              <a:t>Where,</a:t>
            </a:r>
          </a:p>
          <a:p>
            <a:pPr algn="just"/>
            <a:endParaRPr lang="en-US" sz="2400" dirty="0"/>
          </a:p>
          <a:p>
            <a:pPr algn="just"/>
            <a:r>
              <a:rPr lang="en-US" sz="2400" dirty="0"/>
              <a:t>A = income chargeable to income-tax under this subsection as income of the specified entity under the head "Capital gains";</a:t>
            </a:r>
          </a:p>
          <a:p>
            <a:pPr algn="just"/>
            <a:endParaRPr lang="en-US" sz="2400" dirty="0"/>
          </a:p>
          <a:p>
            <a:pPr algn="just"/>
            <a:r>
              <a:rPr lang="en-US" sz="2400" dirty="0"/>
              <a:t>B = value of any money received by the specified person from the specified entity on the date of such receipt;</a:t>
            </a:r>
          </a:p>
          <a:p>
            <a:pPr algn="just"/>
            <a:endParaRPr lang="en-US" sz="2400" dirty="0"/>
          </a:p>
          <a:p>
            <a:pPr algn="just"/>
            <a:r>
              <a:rPr lang="en-US" sz="2400" dirty="0"/>
              <a:t>C = the amount of fair market value of the capital asset received by the specified person from the specified entity on the date of such receipt; and</a:t>
            </a:r>
          </a:p>
          <a:p>
            <a:pPr algn="just"/>
            <a:endParaRPr lang="en-US" sz="2400" dirty="0"/>
          </a:p>
          <a:p>
            <a:pPr algn="just"/>
            <a:r>
              <a:rPr lang="en-US" sz="2400" dirty="0"/>
              <a:t>D = the amount of balance in the capital account (represented in any manner) of the specified person in the books of account of the specified entity at the time of its reconstitution</a:t>
            </a:r>
          </a:p>
        </p:txBody>
      </p:sp>
    </p:spTree>
    <p:extLst>
      <p:ext uri="{BB962C8B-B14F-4D97-AF65-F5344CB8AC3E}">
        <p14:creationId xmlns:p14="http://schemas.microsoft.com/office/powerpoint/2010/main" val="172484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98CB1-B663-7912-9454-7ACE430DF213}"/>
              </a:ext>
            </a:extLst>
          </p:cNvPr>
          <p:cNvSpPr txBox="1"/>
          <p:nvPr/>
        </p:nvSpPr>
        <p:spPr>
          <a:xfrm>
            <a:off x="464457" y="397401"/>
            <a:ext cx="11263085" cy="6063198"/>
          </a:xfrm>
          <a:prstGeom prst="rect">
            <a:avLst/>
          </a:prstGeom>
          <a:noFill/>
        </p:spPr>
        <p:txBody>
          <a:bodyPr wrap="square">
            <a:spAutoFit/>
          </a:bodyPr>
          <a:lstStyle/>
          <a:p>
            <a:pPr algn="just"/>
            <a:r>
              <a:rPr lang="en-US" sz="2800" b="1" dirty="0">
                <a:solidFill>
                  <a:srgbClr val="FF0000"/>
                </a:solidFill>
              </a:rPr>
              <a:t>Mode of computation.</a:t>
            </a:r>
          </a:p>
          <a:p>
            <a:pPr algn="just"/>
            <a:endParaRPr lang="en-US" sz="2400" dirty="0"/>
          </a:p>
          <a:p>
            <a:pPr algn="just"/>
            <a:r>
              <a:rPr lang="en-US" sz="2400" dirty="0"/>
              <a:t>48. The income chargeable under the head "Capital gains" shall be computed, by deducting from the full value of the consideration received or accruing as a result of the transfer of the capital asset the following amounts, namely :—</a:t>
            </a:r>
          </a:p>
          <a:p>
            <a:pPr algn="just"/>
            <a:endParaRPr lang="en-US" sz="2400" dirty="0"/>
          </a:p>
          <a:p>
            <a:pPr algn="just"/>
            <a:r>
              <a:rPr lang="en-US" sz="2400" dirty="0"/>
              <a:t>(</a:t>
            </a:r>
            <a:r>
              <a:rPr lang="en-US" sz="2400" dirty="0" err="1"/>
              <a:t>i</a:t>
            </a:r>
            <a:r>
              <a:rPr lang="en-US" sz="2400" dirty="0"/>
              <a:t>) expenditure incurred wholly and exclusively in connection with such transfer;</a:t>
            </a:r>
          </a:p>
          <a:p>
            <a:pPr algn="just"/>
            <a:endParaRPr lang="en-US" sz="2400" dirty="0"/>
          </a:p>
          <a:p>
            <a:pPr algn="just"/>
            <a:r>
              <a:rPr lang="en-US" sz="2400" dirty="0"/>
              <a:t>(ii) the cost of acquisition of the asset and the cost of any improvement thereto;</a:t>
            </a:r>
          </a:p>
          <a:p>
            <a:pPr algn="just"/>
            <a:endParaRPr lang="en-US" sz="2400" dirty="0"/>
          </a:p>
          <a:p>
            <a:pPr algn="just"/>
            <a:r>
              <a:rPr lang="en-US" sz="2400" b="1" dirty="0">
                <a:solidFill>
                  <a:srgbClr val="7030A0"/>
                </a:solidFill>
              </a:rPr>
              <a:t>(inserted </a:t>
            </a:r>
            <a:r>
              <a:rPr lang="en-US" sz="2400" b="1" dirty="0" err="1">
                <a:solidFill>
                  <a:srgbClr val="7030A0"/>
                </a:solidFill>
              </a:rPr>
              <a:t>wef</a:t>
            </a:r>
            <a:r>
              <a:rPr lang="en-US" sz="2400" b="1" dirty="0">
                <a:solidFill>
                  <a:srgbClr val="7030A0"/>
                </a:solidFill>
              </a:rPr>
              <a:t> 01.04.2021)</a:t>
            </a:r>
          </a:p>
          <a:p>
            <a:pPr algn="just"/>
            <a:r>
              <a:rPr lang="en-US" sz="2400" b="1" dirty="0">
                <a:solidFill>
                  <a:srgbClr val="7030A0"/>
                </a:solidFill>
              </a:rPr>
              <a:t>(iii) in case of value of any money or capital asset received by a specified person from a specified entity referred to in subsection (4) of section 45, the amount chargeable to income-tax as income of such specified entity under that sub-section which is attributable to the capital asset being transferred by the specified entity, calculated in the prescribed manner:   </a:t>
            </a:r>
          </a:p>
        </p:txBody>
      </p:sp>
    </p:spTree>
    <p:extLst>
      <p:ext uri="{BB962C8B-B14F-4D97-AF65-F5344CB8AC3E}">
        <p14:creationId xmlns:p14="http://schemas.microsoft.com/office/powerpoint/2010/main" val="122761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8CE33-6B99-64C0-3C32-13A1D3981522}"/>
              </a:ext>
            </a:extLst>
          </p:cNvPr>
          <p:cNvPicPr>
            <a:picLocks noChangeAspect="1"/>
          </p:cNvPicPr>
          <p:nvPr/>
        </p:nvPicPr>
        <p:blipFill>
          <a:blip r:embed="rId3"/>
          <a:stretch>
            <a:fillRect/>
          </a:stretch>
        </p:blipFill>
        <p:spPr>
          <a:xfrm>
            <a:off x="924402" y="1409700"/>
            <a:ext cx="10657998" cy="4400550"/>
          </a:xfrm>
          <a:prstGeom prst="rect">
            <a:avLst/>
          </a:prstGeom>
        </p:spPr>
      </p:pic>
      <p:sp>
        <p:nvSpPr>
          <p:cNvPr id="4" name="TextBox 3">
            <a:extLst>
              <a:ext uri="{FF2B5EF4-FFF2-40B4-BE49-F238E27FC236}">
                <a16:creationId xmlns:a16="http://schemas.microsoft.com/office/drawing/2014/main" id="{1F1FCDEF-360F-A518-A65C-D2030D336DBA}"/>
              </a:ext>
            </a:extLst>
          </p:cNvPr>
          <p:cNvSpPr txBox="1"/>
          <p:nvPr/>
        </p:nvSpPr>
        <p:spPr>
          <a:xfrm>
            <a:off x="924402" y="342900"/>
            <a:ext cx="2786789" cy="769441"/>
          </a:xfrm>
          <a:prstGeom prst="rect">
            <a:avLst/>
          </a:prstGeom>
          <a:noFill/>
        </p:spPr>
        <p:txBody>
          <a:bodyPr wrap="none" rtlCol="0">
            <a:spAutoFit/>
          </a:bodyPr>
          <a:lstStyle/>
          <a:p>
            <a:r>
              <a:rPr lang="en-US" sz="4400" b="1" dirty="0">
                <a:solidFill>
                  <a:srgbClr val="7030A0"/>
                </a:solidFill>
              </a:rPr>
              <a:t>AY 2021-22</a:t>
            </a:r>
          </a:p>
        </p:txBody>
      </p:sp>
    </p:spTree>
    <p:extLst>
      <p:ext uri="{BB962C8B-B14F-4D97-AF65-F5344CB8AC3E}">
        <p14:creationId xmlns:p14="http://schemas.microsoft.com/office/powerpoint/2010/main" val="408853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D9F8AE-1DD6-F070-129B-7AF0BCEA3F99}"/>
              </a:ext>
            </a:extLst>
          </p:cNvPr>
          <p:cNvSpPr txBox="1"/>
          <p:nvPr/>
        </p:nvSpPr>
        <p:spPr>
          <a:xfrm>
            <a:off x="819150" y="177284"/>
            <a:ext cx="6096000" cy="707886"/>
          </a:xfrm>
          <a:prstGeom prst="rect">
            <a:avLst/>
          </a:prstGeom>
          <a:noFill/>
        </p:spPr>
        <p:txBody>
          <a:bodyPr wrap="square">
            <a:spAutoFit/>
          </a:bodyPr>
          <a:lstStyle/>
          <a:p>
            <a:r>
              <a:rPr lang="en-US" sz="4000" b="1" dirty="0">
                <a:solidFill>
                  <a:srgbClr val="7030A0"/>
                </a:solidFill>
              </a:rPr>
              <a:t>AY 2022-23</a:t>
            </a:r>
          </a:p>
        </p:txBody>
      </p:sp>
      <p:pic>
        <p:nvPicPr>
          <p:cNvPr id="7" name="Picture 6">
            <a:extLst>
              <a:ext uri="{FF2B5EF4-FFF2-40B4-BE49-F238E27FC236}">
                <a16:creationId xmlns:a16="http://schemas.microsoft.com/office/drawing/2014/main" id="{9146F7AE-83BB-023D-ABA9-87E741D32C6A}"/>
              </a:ext>
            </a:extLst>
          </p:cNvPr>
          <p:cNvPicPr>
            <a:picLocks noChangeAspect="1"/>
          </p:cNvPicPr>
          <p:nvPr/>
        </p:nvPicPr>
        <p:blipFill>
          <a:blip r:embed="rId3"/>
          <a:stretch>
            <a:fillRect/>
          </a:stretch>
        </p:blipFill>
        <p:spPr>
          <a:xfrm>
            <a:off x="819150" y="1029000"/>
            <a:ext cx="10668000" cy="5276550"/>
          </a:xfrm>
          <a:prstGeom prst="rect">
            <a:avLst/>
          </a:prstGeom>
        </p:spPr>
      </p:pic>
    </p:spTree>
    <p:extLst>
      <p:ext uri="{BB962C8B-B14F-4D97-AF65-F5344CB8AC3E}">
        <p14:creationId xmlns:p14="http://schemas.microsoft.com/office/powerpoint/2010/main" val="337302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769DA6-B916-EDB6-B1F0-C1B2A77DAA9B}"/>
              </a:ext>
            </a:extLst>
          </p:cNvPr>
          <p:cNvSpPr txBox="1"/>
          <p:nvPr/>
        </p:nvSpPr>
        <p:spPr>
          <a:xfrm>
            <a:off x="666750" y="358529"/>
            <a:ext cx="6096000" cy="707886"/>
          </a:xfrm>
          <a:prstGeom prst="rect">
            <a:avLst/>
          </a:prstGeom>
          <a:noFill/>
        </p:spPr>
        <p:txBody>
          <a:bodyPr wrap="square">
            <a:spAutoFit/>
          </a:bodyPr>
          <a:lstStyle/>
          <a:p>
            <a:r>
              <a:rPr lang="en-US" sz="4000" b="1" dirty="0">
                <a:solidFill>
                  <a:srgbClr val="7030A0"/>
                </a:solidFill>
              </a:rPr>
              <a:t>AY 2021-22</a:t>
            </a:r>
          </a:p>
        </p:txBody>
      </p:sp>
      <p:pic>
        <p:nvPicPr>
          <p:cNvPr id="9" name="Picture 8">
            <a:extLst>
              <a:ext uri="{FF2B5EF4-FFF2-40B4-BE49-F238E27FC236}">
                <a16:creationId xmlns:a16="http://schemas.microsoft.com/office/drawing/2014/main" id="{A5446629-9AC7-3D57-19A7-0C58B6A85ACB}"/>
              </a:ext>
            </a:extLst>
          </p:cNvPr>
          <p:cNvPicPr>
            <a:picLocks noChangeAspect="1"/>
          </p:cNvPicPr>
          <p:nvPr/>
        </p:nvPicPr>
        <p:blipFill>
          <a:blip r:embed="rId3"/>
          <a:stretch>
            <a:fillRect/>
          </a:stretch>
        </p:blipFill>
        <p:spPr>
          <a:xfrm>
            <a:off x="666750" y="1259566"/>
            <a:ext cx="10858500" cy="3753235"/>
          </a:xfrm>
          <a:prstGeom prst="rect">
            <a:avLst/>
          </a:prstGeom>
        </p:spPr>
      </p:pic>
    </p:spTree>
    <p:extLst>
      <p:ext uri="{BB962C8B-B14F-4D97-AF65-F5344CB8AC3E}">
        <p14:creationId xmlns:p14="http://schemas.microsoft.com/office/powerpoint/2010/main" val="39981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61DD16-A43D-33C4-8B66-FD870B078C26}"/>
              </a:ext>
            </a:extLst>
          </p:cNvPr>
          <p:cNvSpPr txBox="1"/>
          <p:nvPr/>
        </p:nvSpPr>
        <p:spPr>
          <a:xfrm>
            <a:off x="552450" y="291584"/>
            <a:ext cx="6096000" cy="707886"/>
          </a:xfrm>
          <a:prstGeom prst="rect">
            <a:avLst/>
          </a:prstGeom>
          <a:noFill/>
        </p:spPr>
        <p:txBody>
          <a:bodyPr wrap="square">
            <a:spAutoFit/>
          </a:bodyPr>
          <a:lstStyle/>
          <a:p>
            <a:r>
              <a:rPr lang="en-US" sz="4000" b="1" dirty="0">
                <a:solidFill>
                  <a:srgbClr val="7030A0"/>
                </a:solidFill>
              </a:rPr>
              <a:t>AY 2022-23</a:t>
            </a:r>
          </a:p>
        </p:txBody>
      </p:sp>
      <p:pic>
        <p:nvPicPr>
          <p:cNvPr id="8" name="Picture 7">
            <a:extLst>
              <a:ext uri="{FF2B5EF4-FFF2-40B4-BE49-F238E27FC236}">
                <a16:creationId xmlns:a16="http://schemas.microsoft.com/office/drawing/2014/main" id="{E49BFF65-7B46-553F-2C3E-4700410A4538}"/>
              </a:ext>
            </a:extLst>
          </p:cNvPr>
          <p:cNvPicPr>
            <a:picLocks noChangeAspect="1"/>
          </p:cNvPicPr>
          <p:nvPr/>
        </p:nvPicPr>
        <p:blipFill>
          <a:blip r:embed="rId3"/>
          <a:stretch>
            <a:fillRect/>
          </a:stretch>
        </p:blipFill>
        <p:spPr>
          <a:xfrm>
            <a:off x="552450" y="1181100"/>
            <a:ext cx="10839450" cy="4838700"/>
          </a:xfrm>
          <a:prstGeom prst="rect">
            <a:avLst/>
          </a:prstGeom>
        </p:spPr>
      </p:pic>
    </p:spTree>
    <p:extLst>
      <p:ext uri="{BB962C8B-B14F-4D97-AF65-F5344CB8AC3E}">
        <p14:creationId xmlns:p14="http://schemas.microsoft.com/office/powerpoint/2010/main" val="376110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F24A-9012-1334-5D45-A1259208A29E}"/>
              </a:ext>
            </a:extLst>
          </p:cNvPr>
          <p:cNvSpPr>
            <a:spLocks noGrp="1"/>
          </p:cNvSpPr>
          <p:nvPr>
            <p:ph type="title"/>
          </p:nvPr>
        </p:nvSpPr>
        <p:spPr/>
        <p:txBody>
          <a:bodyPr/>
          <a:lstStyle/>
          <a:p>
            <a:pPr algn="ctr"/>
            <a:r>
              <a:rPr lang="en-US" b="1" i="0" dirty="0">
                <a:solidFill>
                  <a:srgbClr val="212529"/>
                </a:solidFill>
                <a:effectLst/>
                <a:latin typeface="Arial" panose="020B0604020202020204" pitchFamily="34" charset="0"/>
              </a:rPr>
              <a:t>PRESS RELEASE, DATED 30-3-2022</a:t>
            </a:r>
            <a:endParaRPr lang="en-US" dirty="0"/>
          </a:p>
        </p:txBody>
      </p:sp>
      <p:sp>
        <p:nvSpPr>
          <p:cNvPr id="3" name="Content Placeholder 2">
            <a:extLst>
              <a:ext uri="{FF2B5EF4-FFF2-40B4-BE49-F238E27FC236}">
                <a16:creationId xmlns:a16="http://schemas.microsoft.com/office/drawing/2014/main" id="{0663DF4D-DBF1-7A3E-CF56-56A362AC7398}"/>
              </a:ext>
            </a:extLst>
          </p:cNvPr>
          <p:cNvSpPr>
            <a:spLocks noGrp="1"/>
          </p:cNvSpPr>
          <p:nvPr>
            <p:ph idx="1"/>
          </p:nvPr>
        </p:nvSpPr>
        <p:spPr/>
        <p:txBody>
          <a:bodyPr/>
          <a:lstStyle/>
          <a:p>
            <a:pPr algn="just"/>
            <a:r>
              <a:rPr lang="en-US" b="0" i="0" dirty="0">
                <a:solidFill>
                  <a:srgbClr val="212529"/>
                </a:solidFill>
                <a:effectLst/>
                <a:latin typeface="Times New Roman" panose="02020603050405020304" pitchFamily="18" charset="0"/>
              </a:rPr>
              <a:t>window of opportunity has been provided to taxpayers </a:t>
            </a:r>
            <a:r>
              <a:rPr lang="en-US" b="0" i="0" dirty="0" err="1">
                <a:solidFill>
                  <a:srgbClr val="212529"/>
                </a:solidFill>
                <a:effectLst/>
                <a:latin typeface="Times New Roman" panose="02020603050405020304" pitchFamily="18" charset="0"/>
              </a:rPr>
              <a:t>upto</a:t>
            </a:r>
            <a:r>
              <a:rPr lang="en-US" b="0" i="0" dirty="0">
                <a:solidFill>
                  <a:srgbClr val="212529"/>
                </a:solidFill>
                <a:effectLst/>
                <a:latin typeface="Times New Roman" panose="02020603050405020304" pitchFamily="18" charset="0"/>
              </a:rPr>
              <a:t> 31-03-2022 to intimate their Aadhaar to prescribed authority for Aadhaar-PAN linking without facing repercussions. </a:t>
            </a:r>
          </a:p>
          <a:p>
            <a:pPr algn="just"/>
            <a:r>
              <a:rPr lang="en-US" b="0" i="0" dirty="0">
                <a:solidFill>
                  <a:srgbClr val="212529"/>
                </a:solidFill>
                <a:effectLst/>
                <a:latin typeface="Times New Roman" panose="02020603050405020304" pitchFamily="18" charset="0"/>
              </a:rPr>
              <a:t>taxpayers will be required to pay fee of Rs. 500 up to three months from 1-04-2022 and a fee of </a:t>
            </a:r>
            <a:r>
              <a:rPr lang="en-US" b="0" i="0" dirty="0" err="1">
                <a:solidFill>
                  <a:srgbClr val="212529"/>
                </a:solidFill>
                <a:effectLst/>
                <a:latin typeface="Times New Roman" panose="02020603050405020304" pitchFamily="18" charset="0"/>
              </a:rPr>
              <a:t>Rs.1000</a:t>
            </a:r>
            <a:r>
              <a:rPr lang="en-US" b="0" i="0" dirty="0">
                <a:solidFill>
                  <a:srgbClr val="212529"/>
                </a:solidFill>
                <a:effectLst/>
                <a:latin typeface="Times New Roman" panose="02020603050405020304" pitchFamily="18" charset="0"/>
              </a:rPr>
              <a:t> after that, while intimating their Aadhaar.</a:t>
            </a:r>
          </a:p>
          <a:p>
            <a:pPr algn="just"/>
            <a:r>
              <a:rPr lang="en-US" dirty="0"/>
              <a:t>After 31-03-2023, PAN of taxpayers who fail to intimate their Aadhaar, shall become inoperative and all the consequences under the Act for not furnishing, intimating or quoting the PAN shall apply to such taxpayers.</a:t>
            </a:r>
          </a:p>
        </p:txBody>
      </p:sp>
    </p:spTree>
    <p:extLst>
      <p:ext uri="{BB962C8B-B14F-4D97-AF65-F5344CB8AC3E}">
        <p14:creationId xmlns:p14="http://schemas.microsoft.com/office/powerpoint/2010/main" val="272996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76DAF0-3C04-7485-8715-C0361AAD0CA1}"/>
              </a:ext>
            </a:extLst>
          </p:cNvPr>
          <p:cNvSpPr>
            <a:spLocks noGrp="1"/>
          </p:cNvSpPr>
          <p:nvPr>
            <p:ph type="body" idx="1"/>
          </p:nvPr>
        </p:nvSpPr>
        <p:spPr>
          <a:xfrm>
            <a:off x="839788" y="381001"/>
            <a:ext cx="5157787" cy="800100"/>
          </a:xfrm>
        </p:spPr>
        <p:txBody>
          <a:bodyPr>
            <a:normAutofit/>
          </a:bodyPr>
          <a:lstStyle/>
          <a:p>
            <a:pPr algn="ctr"/>
            <a:r>
              <a:rPr lang="en-US" sz="4000" dirty="0" err="1"/>
              <a:t>9B</a:t>
            </a:r>
            <a:endParaRPr lang="en-US" sz="4000" dirty="0"/>
          </a:p>
        </p:txBody>
      </p:sp>
      <p:sp>
        <p:nvSpPr>
          <p:cNvPr id="7" name="Content Placeholder 6">
            <a:extLst>
              <a:ext uri="{FF2B5EF4-FFF2-40B4-BE49-F238E27FC236}">
                <a16:creationId xmlns:a16="http://schemas.microsoft.com/office/drawing/2014/main" id="{40CE127F-56BF-7019-1493-AA8E4C3CD025}"/>
              </a:ext>
            </a:extLst>
          </p:cNvPr>
          <p:cNvSpPr>
            <a:spLocks noGrp="1"/>
          </p:cNvSpPr>
          <p:nvPr>
            <p:ph sz="half" idx="2"/>
          </p:nvPr>
        </p:nvSpPr>
        <p:spPr>
          <a:xfrm>
            <a:off x="839788" y="1314450"/>
            <a:ext cx="5157787" cy="4875213"/>
          </a:xfrm>
        </p:spPr>
        <p:txBody>
          <a:bodyPr>
            <a:normAutofit fontScale="92500" lnSpcReduction="20000"/>
          </a:bodyPr>
          <a:lstStyle/>
          <a:p>
            <a:r>
              <a:rPr lang="en-US" dirty="0"/>
              <a:t>specified person receives capital asset / stock in trade from a specified entity</a:t>
            </a:r>
          </a:p>
          <a:p>
            <a:endParaRPr lang="en-US" dirty="0"/>
          </a:p>
          <a:p>
            <a:r>
              <a:rPr lang="en-US" dirty="0"/>
              <a:t>in connection with the dissolution or reconstitution of such specified entity</a:t>
            </a:r>
          </a:p>
          <a:p>
            <a:endParaRPr lang="en-US" dirty="0"/>
          </a:p>
          <a:p>
            <a:r>
              <a:rPr lang="en-US" dirty="0"/>
              <a:t>then it shall be deemed that specified entity have transferred capital asset / stock in trade to specified person - deemed transfer - in the year in which capital asset /  stock in trade are received by specified person</a:t>
            </a:r>
          </a:p>
        </p:txBody>
      </p:sp>
      <p:sp>
        <p:nvSpPr>
          <p:cNvPr id="8" name="Text Placeholder 7">
            <a:extLst>
              <a:ext uri="{FF2B5EF4-FFF2-40B4-BE49-F238E27FC236}">
                <a16:creationId xmlns:a16="http://schemas.microsoft.com/office/drawing/2014/main" id="{A27ED4FD-0DCF-A1CB-E231-E89D400FEC9C}"/>
              </a:ext>
            </a:extLst>
          </p:cNvPr>
          <p:cNvSpPr>
            <a:spLocks noGrp="1"/>
          </p:cNvSpPr>
          <p:nvPr>
            <p:ph type="body" sz="quarter" idx="3"/>
          </p:nvPr>
        </p:nvSpPr>
        <p:spPr>
          <a:xfrm>
            <a:off x="6172200" y="381001"/>
            <a:ext cx="5183188" cy="800100"/>
          </a:xfrm>
        </p:spPr>
        <p:txBody>
          <a:bodyPr>
            <a:normAutofit/>
          </a:bodyPr>
          <a:lstStyle/>
          <a:p>
            <a:pPr algn="ctr"/>
            <a:r>
              <a:rPr lang="en-US" sz="4000" dirty="0"/>
              <a:t>45(4)</a:t>
            </a:r>
          </a:p>
        </p:txBody>
      </p:sp>
      <p:sp>
        <p:nvSpPr>
          <p:cNvPr id="9" name="Content Placeholder 8">
            <a:extLst>
              <a:ext uri="{FF2B5EF4-FFF2-40B4-BE49-F238E27FC236}">
                <a16:creationId xmlns:a16="http://schemas.microsoft.com/office/drawing/2014/main" id="{E9E0DB3E-E138-43B2-3074-6740A480C8C8}"/>
              </a:ext>
            </a:extLst>
          </p:cNvPr>
          <p:cNvSpPr>
            <a:spLocks noGrp="1"/>
          </p:cNvSpPr>
          <p:nvPr>
            <p:ph sz="quarter" idx="4"/>
          </p:nvPr>
        </p:nvSpPr>
        <p:spPr>
          <a:xfrm>
            <a:off x="6172200" y="1314450"/>
            <a:ext cx="5183188" cy="4875213"/>
          </a:xfrm>
        </p:spPr>
        <p:txBody>
          <a:bodyPr>
            <a:normAutofit fontScale="92500" lnSpcReduction="20000"/>
          </a:bodyPr>
          <a:lstStyle/>
          <a:p>
            <a:r>
              <a:rPr lang="en-US" dirty="0"/>
              <a:t>specified person receives money or capital asset from a specified entity</a:t>
            </a:r>
          </a:p>
          <a:p>
            <a:endParaRPr lang="en-US" dirty="0"/>
          </a:p>
          <a:p>
            <a:r>
              <a:rPr lang="en-US" dirty="0"/>
              <a:t>in connection with reconstitution of such specified entity</a:t>
            </a:r>
          </a:p>
        </p:txBody>
      </p:sp>
    </p:spTree>
    <p:extLst>
      <p:ext uri="{BB962C8B-B14F-4D97-AF65-F5344CB8AC3E}">
        <p14:creationId xmlns:p14="http://schemas.microsoft.com/office/powerpoint/2010/main" val="306775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76DAF0-3C04-7485-8715-C0361AAD0CA1}"/>
              </a:ext>
            </a:extLst>
          </p:cNvPr>
          <p:cNvSpPr>
            <a:spLocks noGrp="1"/>
          </p:cNvSpPr>
          <p:nvPr>
            <p:ph type="body" idx="1"/>
          </p:nvPr>
        </p:nvSpPr>
        <p:spPr>
          <a:xfrm>
            <a:off x="839788" y="381001"/>
            <a:ext cx="5157787" cy="800100"/>
          </a:xfrm>
        </p:spPr>
        <p:txBody>
          <a:bodyPr>
            <a:normAutofit/>
          </a:bodyPr>
          <a:lstStyle/>
          <a:p>
            <a:pPr algn="ctr"/>
            <a:r>
              <a:rPr lang="en-US" sz="4000" dirty="0" err="1"/>
              <a:t>9B</a:t>
            </a:r>
            <a:endParaRPr lang="en-US" sz="4000" dirty="0"/>
          </a:p>
        </p:txBody>
      </p:sp>
      <p:sp>
        <p:nvSpPr>
          <p:cNvPr id="7" name="Content Placeholder 6">
            <a:extLst>
              <a:ext uri="{FF2B5EF4-FFF2-40B4-BE49-F238E27FC236}">
                <a16:creationId xmlns:a16="http://schemas.microsoft.com/office/drawing/2014/main" id="{40CE127F-56BF-7019-1493-AA8E4C3CD025}"/>
              </a:ext>
            </a:extLst>
          </p:cNvPr>
          <p:cNvSpPr>
            <a:spLocks noGrp="1"/>
          </p:cNvSpPr>
          <p:nvPr>
            <p:ph sz="half" idx="2"/>
          </p:nvPr>
        </p:nvSpPr>
        <p:spPr>
          <a:xfrm>
            <a:off x="839788" y="1314450"/>
            <a:ext cx="5157787" cy="4875213"/>
          </a:xfrm>
        </p:spPr>
        <p:txBody>
          <a:bodyPr>
            <a:normAutofit lnSpcReduction="10000"/>
          </a:bodyPr>
          <a:lstStyle/>
          <a:p>
            <a:r>
              <a:rPr lang="en-US" dirty="0"/>
              <a:t>profits and gains arising from such deemed transfer is deemed to be the income of such specified entity of the previous year in which such capital asset or stock in trade were received by the specified person. Further, it is chargeable to income-tax as income of such specified entity under the head " Profits and gains of business or profession" or under the head "Capital gains".</a:t>
            </a:r>
          </a:p>
        </p:txBody>
      </p:sp>
      <p:sp>
        <p:nvSpPr>
          <p:cNvPr id="8" name="Text Placeholder 7">
            <a:extLst>
              <a:ext uri="{FF2B5EF4-FFF2-40B4-BE49-F238E27FC236}">
                <a16:creationId xmlns:a16="http://schemas.microsoft.com/office/drawing/2014/main" id="{A27ED4FD-0DCF-A1CB-E231-E89D400FEC9C}"/>
              </a:ext>
            </a:extLst>
          </p:cNvPr>
          <p:cNvSpPr>
            <a:spLocks noGrp="1"/>
          </p:cNvSpPr>
          <p:nvPr>
            <p:ph type="body" sz="quarter" idx="3"/>
          </p:nvPr>
        </p:nvSpPr>
        <p:spPr>
          <a:xfrm>
            <a:off x="6172200" y="381001"/>
            <a:ext cx="5183188" cy="800100"/>
          </a:xfrm>
        </p:spPr>
        <p:txBody>
          <a:bodyPr>
            <a:normAutofit/>
          </a:bodyPr>
          <a:lstStyle/>
          <a:p>
            <a:pPr algn="ctr"/>
            <a:r>
              <a:rPr lang="en-US" sz="4000" dirty="0"/>
              <a:t>45(4)</a:t>
            </a:r>
          </a:p>
        </p:txBody>
      </p:sp>
      <p:sp>
        <p:nvSpPr>
          <p:cNvPr id="9" name="Content Placeholder 8">
            <a:extLst>
              <a:ext uri="{FF2B5EF4-FFF2-40B4-BE49-F238E27FC236}">
                <a16:creationId xmlns:a16="http://schemas.microsoft.com/office/drawing/2014/main" id="{E9E0DB3E-E138-43B2-3074-6740A480C8C8}"/>
              </a:ext>
            </a:extLst>
          </p:cNvPr>
          <p:cNvSpPr>
            <a:spLocks noGrp="1"/>
          </p:cNvSpPr>
          <p:nvPr>
            <p:ph sz="quarter" idx="4"/>
          </p:nvPr>
        </p:nvSpPr>
        <p:spPr>
          <a:xfrm>
            <a:off x="6172200" y="1314450"/>
            <a:ext cx="5183188" cy="4875213"/>
          </a:xfrm>
        </p:spPr>
        <p:txBody>
          <a:bodyPr>
            <a:normAutofit lnSpcReduction="10000"/>
          </a:bodyPr>
          <a:lstStyle/>
          <a:p>
            <a:r>
              <a:rPr lang="en-US" dirty="0"/>
              <a:t>profits or gains arising from receipt of such receipt by the specified person shall be chargeable to income-tax as income of the specified entity under the head "Capital gains“</a:t>
            </a:r>
          </a:p>
          <a:p>
            <a:endParaRPr lang="en-US" dirty="0"/>
          </a:p>
          <a:p>
            <a:r>
              <a:rPr lang="en-US" dirty="0"/>
              <a:t>this income shall be income of specified entity of the previous year in which such money or capital asset were received by the specified person</a:t>
            </a:r>
          </a:p>
        </p:txBody>
      </p:sp>
    </p:spTree>
    <p:extLst>
      <p:ext uri="{BB962C8B-B14F-4D97-AF65-F5344CB8AC3E}">
        <p14:creationId xmlns:p14="http://schemas.microsoft.com/office/powerpoint/2010/main" val="813969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76DAF0-3C04-7485-8715-C0361AAD0CA1}"/>
              </a:ext>
            </a:extLst>
          </p:cNvPr>
          <p:cNvSpPr>
            <a:spLocks noGrp="1"/>
          </p:cNvSpPr>
          <p:nvPr>
            <p:ph type="body" idx="1"/>
          </p:nvPr>
        </p:nvSpPr>
        <p:spPr>
          <a:xfrm>
            <a:off x="839788" y="381001"/>
            <a:ext cx="5157787" cy="800100"/>
          </a:xfrm>
        </p:spPr>
        <p:txBody>
          <a:bodyPr>
            <a:normAutofit/>
          </a:bodyPr>
          <a:lstStyle/>
          <a:p>
            <a:pPr algn="ctr"/>
            <a:r>
              <a:rPr lang="en-US" sz="4000" dirty="0" err="1"/>
              <a:t>9B</a:t>
            </a:r>
            <a:endParaRPr lang="en-US" sz="4000" dirty="0"/>
          </a:p>
        </p:txBody>
      </p:sp>
      <p:sp>
        <p:nvSpPr>
          <p:cNvPr id="7" name="Content Placeholder 6">
            <a:extLst>
              <a:ext uri="{FF2B5EF4-FFF2-40B4-BE49-F238E27FC236}">
                <a16:creationId xmlns:a16="http://schemas.microsoft.com/office/drawing/2014/main" id="{40CE127F-56BF-7019-1493-AA8E4C3CD025}"/>
              </a:ext>
            </a:extLst>
          </p:cNvPr>
          <p:cNvSpPr>
            <a:spLocks noGrp="1"/>
          </p:cNvSpPr>
          <p:nvPr>
            <p:ph sz="half" idx="2"/>
          </p:nvPr>
        </p:nvSpPr>
        <p:spPr>
          <a:xfrm>
            <a:off x="839788" y="1314450"/>
            <a:ext cx="5157787" cy="4875213"/>
          </a:xfrm>
        </p:spPr>
        <p:txBody>
          <a:bodyPr>
            <a:normAutofit/>
          </a:bodyPr>
          <a:lstStyle/>
          <a:p>
            <a:r>
              <a:rPr lang="en-US" dirty="0" err="1"/>
              <a:t>FMV</a:t>
            </a:r>
            <a:r>
              <a:rPr lang="en-US" dirty="0"/>
              <a:t> of capital asset / stock in trade on the date of its receipt by the specified person, shall be deemed to be FVC received or accruing as a result of such deemed transfer. </a:t>
            </a:r>
          </a:p>
        </p:txBody>
      </p:sp>
      <p:sp>
        <p:nvSpPr>
          <p:cNvPr id="8" name="Text Placeholder 7">
            <a:extLst>
              <a:ext uri="{FF2B5EF4-FFF2-40B4-BE49-F238E27FC236}">
                <a16:creationId xmlns:a16="http://schemas.microsoft.com/office/drawing/2014/main" id="{A27ED4FD-0DCF-A1CB-E231-E89D400FEC9C}"/>
              </a:ext>
            </a:extLst>
          </p:cNvPr>
          <p:cNvSpPr>
            <a:spLocks noGrp="1"/>
          </p:cNvSpPr>
          <p:nvPr>
            <p:ph type="body" sz="quarter" idx="3"/>
          </p:nvPr>
        </p:nvSpPr>
        <p:spPr>
          <a:xfrm>
            <a:off x="6172200" y="381001"/>
            <a:ext cx="5183188" cy="800100"/>
          </a:xfrm>
        </p:spPr>
        <p:txBody>
          <a:bodyPr>
            <a:normAutofit/>
          </a:bodyPr>
          <a:lstStyle/>
          <a:p>
            <a:pPr algn="ctr"/>
            <a:r>
              <a:rPr lang="en-US" sz="4000" dirty="0"/>
              <a:t>45(4)</a:t>
            </a:r>
          </a:p>
        </p:txBody>
      </p:sp>
      <p:sp>
        <p:nvSpPr>
          <p:cNvPr id="9" name="Content Placeholder 8">
            <a:extLst>
              <a:ext uri="{FF2B5EF4-FFF2-40B4-BE49-F238E27FC236}">
                <a16:creationId xmlns:a16="http://schemas.microsoft.com/office/drawing/2014/main" id="{E9E0DB3E-E138-43B2-3074-6740A480C8C8}"/>
              </a:ext>
            </a:extLst>
          </p:cNvPr>
          <p:cNvSpPr>
            <a:spLocks noGrp="1"/>
          </p:cNvSpPr>
          <p:nvPr>
            <p:ph sz="quarter" idx="4"/>
          </p:nvPr>
        </p:nvSpPr>
        <p:spPr>
          <a:xfrm>
            <a:off x="6172200" y="1314450"/>
            <a:ext cx="5183188" cy="4875213"/>
          </a:xfrm>
        </p:spPr>
        <p:txBody>
          <a:bodyPr>
            <a:normAutofit/>
          </a:bodyPr>
          <a:lstStyle/>
          <a:p>
            <a:endParaRPr lang="en-US" dirty="0"/>
          </a:p>
        </p:txBody>
      </p:sp>
    </p:spTree>
    <p:extLst>
      <p:ext uri="{BB962C8B-B14F-4D97-AF65-F5344CB8AC3E}">
        <p14:creationId xmlns:p14="http://schemas.microsoft.com/office/powerpoint/2010/main" val="176858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03C73-9552-6D5A-6CB7-B1C2FC520B93}"/>
              </a:ext>
            </a:extLst>
          </p:cNvPr>
          <p:cNvPicPr>
            <a:picLocks noChangeAspect="1"/>
          </p:cNvPicPr>
          <p:nvPr/>
        </p:nvPicPr>
        <p:blipFill>
          <a:blip r:embed="rId3"/>
          <a:stretch>
            <a:fillRect/>
          </a:stretch>
        </p:blipFill>
        <p:spPr>
          <a:xfrm>
            <a:off x="740682" y="416928"/>
            <a:ext cx="5355318" cy="1726357"/>
          </a:xfrm>
          <a:prstGeom prst="rect">
            <a:avLst/>
          </a:prstGeom>
          <a:effectLst>
            <a:outerShdw blurRad="50800" dist="50800" dir="5400000" sx="3000" sy="3000" algn="ctr" rotWithShape="0">
              <a:srgbClr val="000000">
                <a:alpha val="52000"/>
              </a:srgbClr>
            </a:outerShdw>
            <a:softEdge rad="12700"/>
          </a:effectLst>
        </p:spPr>
      </p:pic>
      <p:pic>
        <p:nvPicPr>
          <p:cNvPr id="7" name="Picture 6">
            <a:extLst>
              <a:ext uri="{FF2B5EF4-FFF2-40B4-BE49-F238E27FC236}">
                <a16:creationId xmlns:a16="http://schemas.microsoft.com/office/drawing/2014/main" id="{80B1F222-7B39-BE23-D417-5E6C1DB0965D}"/>
              </a:ext>
            </a:extLst>
          </p:cNvPr>
          <p:cNvPicPr>
            <a:picLocks noChangeAspect="1"/>
          </p:cNvPicPr>
          <p:nvPr/>
        </p:nvPicPr>
        <p:blipFill>
          <a:blip r:embed="rId4"/>
          <a:stretch>
            <a:fillRect/>
          </a:stretch>
        </p:blipFill>
        <p:spPr>
          <a:xfrm>
            <a:off x="659946" y="2402792"/>
            <a:ext cx="5395686" cy="2195415"/>
          </a:xfrm>
          <a:prstGeom prst="rect">
            <a:avLst/>
          </a:prstGeom>
        </p:spPr>
      </p:pic>
      <p:pic>
        <p:nvPicPr>
          <p:cNvPr id="15" name="Picture 14">
            <a:extLst>
              <a:ext uri="{FF2B5EF4-FFF2-40B4-BE49-F238E27FC236}">
                <a16:creationId xmlns:a16="http://schemas.microsoft.com/office/drawing/2014/main" id="{D3C82726-41E0-F7CD-0572-401A57DED5B8}"/>
              </a:ext>
            </a:extLst>
          </p:cNvPr>
          <p:cNvPicPr>
            <a:picLocks noChangeAspect="1"/>
          </p:cNvPicPr>
          <p:nvPr/>
        </p:nvPicPr>
        <p:blipFill>
          <a:blip r:embed="rId5"/>
          <a:stretch>
            <a:fillRect/>
          </a:stretch>
        </p:blipFill>
        <p:spPr>
          <a:xfrm>
            <a:off x="659946" y="4802920"/>
            <a:ext cx="5086350" cy="1350229"/>
          </a:xfrm>
          <a:prstGeom prst="rect">
            <a:avLst/>
          </a:prstGeom>
        </p:spPr>
      </p:pic>
      <p:pic>
        <p:nvPicPr>
          <p:cNvPr id="17" name="Picture 16">
            <a:extLst>
              <a:ext uri="{FF2B5EF4-FFF2-40B4-BE49-F238E27FC236}">
                <a16:creationId xmlns:a16="http://schemas.microsoft.com/office/drawing/2014/main" id="{50C17F15-99D7-B099-4529-9FBFF1C33DC7}"/>
              </a:ext>
            </a:extLst>
          </p:cNvPr>
          <p:cNvPicPr>
            <a:picLocks noChangeAspect="1"/>
          </p:cNvPicPr>
          <p:nvPr/>
        </p:nvPicPr>
        <p:blipFill>
          <a:blip r:embed="rId6"/>
          <a:stretch>
            <a:fillRect/>
          </a:stretch>
        </p:blipFill>
        <p:spPr>
          <a:xfrm>
            <a:off x="7674884" y="302627"/>
            <a:ext cx="3933333" cy="5145673"/>
          </a:xfrm>
          <a:prstGeom prst="rect">
            <a:avLst/>
          </a:prstGeom>
        </p:spPr>
      </p:pic>
    </p:spTree>
    <p:extLst>
      <p:ext uri="{BB962C8B-B14F-4D97-AF65-F5344CB8AC3E}">
        <p14:creationId xmlns:p14="http://schemas.microsoft.com/office/powerpoint/2010/main" val="209455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4AF84-EC16-CDD5-4D4E-8D0ADE51AA54}"/>
              </a:ext>
            </a:extLst>
          </p:cNvPr>
          <p:cNvPicPr>
            <a:picLocks noChangeAspect="1"/>
          </p:cNvPicPr>
          <p:nvPr/>
        </p:nvPicPr>
        <p:blipFill>
          <a:blip r:embed="rId3"/>
          <a:stretch>
            <a:fillRect/>
          </a:stretch>
        </p:blipFill>
        <p:spPr>
          <a:xfrm>
            <a:off x="1619251" y="590550"/>
            <a:ext cx="8348302" cy="4643243"/>
          </a:xfrm>
          <a:prstGeom prst="rect">
            <a:avLst/>
          </a:prstGeom>
        </p:spPr>
      </p:pic>
    </p:spTree>
    <p:extLst>
      <p:ext uri="{BB962C8B-B14F-4D97-AF65-F5344CB8AC3E}">
        <p14:creationId xmlns:p14="http://schemas.microsoft.com/office/powerpoint/2010/main" val="1845696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EDC2A-2989-3A30-1BB9-D9898FD26485}"/>
              </a:ext>
            </a:extLst>
          </p:cNvPr>
          <p:cNvPicPr>
            <a:picLocks noChangeAspect="1"/>
          </p:cNvPicPr>
          <p:nvPr/>
        </p:nvPicPr>
        <p:blipFill>
          <a:blip r:embed="rId3"/>
          <a:stretch>
            <a:fillRect/>
          </a:stretch>
        </p:blipFill>
        <p:spPr>
          <a:xfrm>
            <a:off x="1333501" y="304800"/>
            <a:ext cx="8172102" cy="5957533"/>
          </a:xfrm>
          <a:prstGeom prst="rect">
            <a:avLst/>
          </a:prstGeom>
        </p:spPr>
      </p:pic>
    </p:spTree>
    <p:extLst>
      <p:ext uri="{BB962C8B-B14F-4D97-AF65-F5344CB8AC3E}">
        <p14:creationId xmlns:p14="http://schemas.microsoft.com/office/powerpoint/2010/main" val="2252465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D385D-ACFA-4430-6342-575E9034C236}"/>
              </a:ext>
            </a:extLst>
          </p:cNvPr>
          <p:cNvSpPr txBox="1"/>
          <p:nvPr/>
        </p:nvSpPr>
        <p:spPr>
          <a:xfrm>
            <a:off x="2324100" y="255657"/>
            <a:ext cx="6442789" cy="707886"/>
          </a:xfrm>
          <a:prstGeom prst="rect">
            <a:avLst/>
          </a:prstGeom>
          <a:noFill/>
        </p:spPr>
        <p:txBody>
          <a:bodyPr wrap="none" rtlCol="0">
            <a:spAutoFit/>
          </a:bodyPr>
          <a:lstStyle/>
          <a:p>
            <a:r>
              <a:rPr lang="en-US" sz="4000" b="1" dirty="0">
                <a:solidFill>
                  <a:srgbClr val="7030A0"/>
                </a:solidFill>
              </a:rPr>
              <a:t>Deemed Dividend S. (2(22)(e)</a:t>
            </a:r>
          </a:p>
        </p:txBody>
      </p:sp>
      <p:pic>
        <p:nvPicPr>
          <p:cNvPr id="4" name="Picture 3">
            <a:extLst>
              <a:ext uri="{FF2B5EF4-FFF2-40B4-BE49-F238E27FC236}">
                <a16:creationId xmlns:a16="http://schemas.microsoft.com/office/drawing/2014/main" id="{8204B2B4-1378-C745-36B6-B7D648A8EF11}"/>
              </a:ext>
            </a:extLst>
          </p:cNvPr>
          <p:cNvPicPr>
            <a:picLocks noChangeAspect="1"/>
          </p:cNvPicPr>
          <p:nvPr/>
        </p:nvPicPr>
        <p:blipFill>
          <a:blip r:embed="rId3"/>
          <a:stretch>
            <a:fillRect/>
          </a:stretch>
        </p:blipFill>
        <p:spPr>
          <a:xfrm>
            <a:off x="895350" y="4038601"/>
            <a:ext cx="9829800" cy="2209800"/>
          </a:xfrm>
          <a:prstGeom prst="rect">
            <a:avLst/>
          </a:prstGeom>
        </p:spPr>
      </p:pic>
      <p:pic>
        <p:nvPicPr>
          <p:cNvPr id="6" name="Picture 5">
            <a:extLst>
              <a:ext uri="{FF2B5EF4-FFF2-40B4-BE49-F238E27FC236}">
                <a16:creationId xmlns:a16="http://schemas.microsoft.com/office/drawing/2014/main" id="{B24F89B6-0CAC-0CA0-D538-5A2AB48678AD}"/>
              </a:ext>
            </a:extLst>
          </p:cNvPr>
          <p:cNvPicPr>
            <a:picLocks noChangeAspect="1"/>
          </p:cNvPicPr>
          <p:nvPr/>
        </p:nvPicPr>
        <p:blipFill>
          <a:blip r:embed="rId4"/>
          <a:stretch>
            <a:fillRect/>
          </a:stretch>
        </p:blipFill>
        <p:spPr>
          <a:xfrm>
            <a:off x="895350" y="1909831"/>
            <a:ext cx="9658350" cy="1095238"/>
          </a:xfrm>
          <a:prstGeom prst="rect">
            <a:avLst/>
          </a:prstGeom>
        </p:spPr>
      </p:pic>
      <p:sp>
        <p:nvSpPr>
          <p:cNvPr id="7" name="TextBox 6">
            <a:extLst>
              <a:ext uri="{FF2B5EF4-FFF2-40B4-BE49-F238E27FC236}">
                <a16:creationId xmlns:a16="http://schemas.microsoft.com/office/drawing/2014/main" id="{ACB4D7C0-50E6-526D-8E0F-1460667D352D}"/>
              </a:ext>
            </a:extLst>
          </p:cNvPr>
          <p:cNvSpPr txBox="1"/>
          <p:nvPr/>
        </p:nvSpPr>
        <p:spPr>
          <a:xfrm>
            <a:off x="1028700" y="1157143"/>
            <a:ext cx="2317494" cy="646331"/>
          </a:xfrm>
          <a:prstGeom prst="rect">
            <a:avLst/>
          </a:prstGeom>
          <a:noFill/>
        </p:spPr>
        <p:txBody>
          <a:bodyPr wrap="none" rtlCol="0">
            <a:spAutoFit/>
          </a:bodyPr>
          <a:lstStyle/>
          <a:p>
            <a:r>
              <a:rPr lang="en-US" sz="3600" b="1" dirty="0">
                <a:solidFill>
                  <a:srgbClr val="7030A0"/>
                </a:solidFill>
              </a:rPr>
              <a:t>AY 2021-22</a:t>
            </a:r>
          </a:p>
        </p:txBody>
      </p:sp>
      <p:sp>
        <p:nvSpPr>
          <p:cNvPr id="9" name="TextBox 8">
            <a:extLst>
              <a:ext uri="{FF2B5EF4-FFF2-40B4-BE49-F238E27FC236}">
                <a16:creationId xmlns:a16="http://schemas.microsoft.com/office/drawing/2014/main" id="{3B6743F3-39FC-FD71-BC9A-848C5B601B21}"/>
              </a:ext>
            </a:extLst>
          </p:cNvPr>
          <p:cNvSpPr txBox="1"/>
          <p:nvPr/>
        </p:nvSpPr>
        <p:spPr>
          <a:xfrm>
            <a:off x="907794" y="3305026"/>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AY 2022-23</a:t>
            </a:r>
          </a:p>
        </p:txBody>
      </p:sp>
    </p:spTree>
    <p:extLst>
      <p:ext uri="{BB962C8B-B14F-4D97-AF65-F5344CB8AC3E}">
        <p14:creationId xmlns:p14="http://schemas.microsoft.com/office/powerpoint/2010/main" val="4143264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48845-FBE7-65B7-D049-7AC2667B9239}"/>
              </a:ext>
            </a:extLst>
          </p:cNvPr>
          <p:cNvPicPr>
            <a:picLocks noChangeAspect="1"/>
          </p:cNvPicPr>
          <p:nvPr/>
        </p:nvPicPr>
        <p:blipFill>
          <a:blip r:embed="rId3"/>
          <a:stretch>
            <a:fillRect/>
          </a:stretch>
        </p:blipFill>
        <p:spPr>
          <a:xfrm>
            <a:off x="765230" y="1054286"/>
            <a:ext cx="6416620" cy="689323"/>
          </a:xfrm>
          <a:prstGeom prst="rect">
            <a:avLst/>
          </a:prstGeom>
        </p:spPr>
      </p:pic>
      <p:pic>
        <p:nvPicPr>
          <p:cNvPr id="5" name="Picture 4">
            <a:extLst>
              <a:ext uri="{FF2B5EF4-FFF2-40B4-BE49-F238E27FC236}">
                <a16:creationId xmlns:a16="http://schemas.microsoft.com/office/drawing/2014/main" id="{9750E1D0-151A-AEBF-9856-35019D4809AC}"/>
              </a:ext>
            </a:extLst>
          </p:cNvPr>
          <p:cNvPicPr>
            <a:picLocks noChangeAspect="1"/>
          </p:cNvPicPr>
          <p:nvPr/>
        </p:nvPicPr>
        <p:blipFill>
          <a:blip r:embed="rId4"/>
          <a:stretch>
            <a:fillRect/>
          </a:stretch>
        </p:blipFill>
        <p:spPr>
          <a:xfrm>
            <a:off x="696000" y="2705100"/>
            <a:ext cx="10800000" cy="3086100"/>
          </a:xfrm>
          <a:prstGeom prst="rect">
            <a:avLst/>
          </a:prstGeom>
        </p:spPr>
      </p:pic>
      <p:pic>
        <p:nvPicPr>
          <p:cNvPr id="6" name="Picture 5">
            <a:extLst>
              <a:ext uri="{FF2B5EF4-FFF2-40B4-BE49-F238E27FC236}">
                <a16:creationId xmlns:a16="http://schemas.microsoft.com/office/drawing/2014/main" id="{E767CCDF-3A38-96BA-4C10-47A9D1D722A1}"/>
              </a:ext>
            </a:extLst>
          </p:cNvPr>
          <p:cNvPicPr>
            <a:picLocks noChangeAspect="1"/>
          </p:cNvPicPr>
          <p:nvPr/>
        </p:nvPicPr>
        <p:blipFill>
          <a:blip r:embed="rId5"/>
          <a:stretch>
            <a:fillRect/>
          </a:stretch>
        </p:blipFill>
        <p:spPr>
          <a:xfrm>
            <a:off x="696000" y="1741849"/>
            <a:ext cx="6285521" cy="963251"/>
          </a:xfrm>
          <a:prstGeom prst="rect">
            <a:avLst/>
          </a:prstGeom>
        </p:spPr>
      </p:pic>
      <p:sp>
        <p:nvSpPr>
          <p:cNvPr id="8" name="TextBox 7">
            <a:extLst>
              <a:ext uri="{FF2B5EF4-FFF2-40B4-BE49-F238E27FC236}">
                <a16:creationId xmlns:a16="http://schemas.microsoft.com/office/drawing/2014/main" id="{E336EA11-5368-D265-A59D-A6DCA3DDDE4D}"/>
              </a:ext>
            </a:extLst>
          </p:cNvPr>
          <p:cNvSpPr txBox="1"/>
          <p:nvPr/>
        </p:nvSpPr>
        <p:spPr>
          <a:xfrm>
            <a:off x="4381500" y="240030"/>
            <a:ext cx="7810500" cy="707886"/>
          </a:xfrm>
          <a:prstGeom prst="rect">
            <a:avLst/>
          </a:prstGeom>
          <a:noFill/>
        </p:spPr>
        <p:txBody>
          <a:bodyPr wrap="square">
            <a:spAutoFit/>
          </a:bodyPr>
          <a:lstStyle/>
          <a:p>
            <a:r>
              <a:rPr lang="en-US" sz="4000" b="1" dirty="0">
                <a:solidFill>
                  <a:srgbClr val="7030A0"/>
                </a:solidFill>
              </a:rPr>
              <a:t>Significant Economic Presence</a:t>
            </a:r>
          </a:p>
        </p:txBody>
      </p:sp>
    </p:spTree>
    <p:extLst>
      <p:ext uri="{BB962C8B-B14F-4D97-AF65-F5344CB8AC3E}">
        <p14:creationId xmlns:p14="http://schemas.microsoft.com/office/powerpoint/2010/main" val="2098212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CFC8B-16F4-4749-36EC-5D4E45475A42}"/>
              </a:ext>
            </a:extLst>
          </p:cNvPr>
          <p:cNvPicPr>
            <a:picLocks noChangeAspect="1"/>
          </p:cNvPicPr>
          <p:nvPr/>
        </p:nvPicPr>
        <p:blipFill>
          <a:blip r:embed="rId3"/>
          <a:stretch>
            <a:fillRect/>
          </a:stretch>
        </p:blipFill>
        <p:spPr>
          <a:xfrm>
            <a:off x="1066800" y="1205164"/>
            <a:ext cx="8724900" cy="5214686"/>
          </a:xfrm>
          <a:prstGeom prst="rect">
            <a:avLst/>
          </a:prstGeom>
        </p:spPr>
      </p:pic>
      <p:sp>
        <p:nvSpPr>
          <p:cNvPr id="5" name="TextBox 4">
            <a:extLst>
              <a:ext uri="{FF2B5EF4-FFF2-40B4-BE49-F238E27FC236}">
                <a16:creationId xmlns:a16="http://schemas.microsoft.com/office/drawing/2014/main" id="{ED98F353-87AA-2513-FBC3-E52EF75E4CCB}"/>
              </a:ext>
            </a:extLst>
          </p:cNvPr>
          <p:cNvSpPr txBox="1"/>
          <p:nvPr/>
        </p:nvSpPr>
        <p:spPr>
          <a:xfrm>
            <a:off x="1066800" y="22651"/>
            <a:ext cx="9353550" cy="830997"/>
          </a:xfrm>
          <a:prstGeom prst="rect">
            <a:avLst/>
          </a:prstGeom>
          <a:noFill/>
        </p:spPr>
        <p:txBody>
          <a:bodyPr wrap="square">
            <a:spAutoFit/>
          </a:bodyPr>
          <a:lstStyle/>
          <a:p>
            <a:r>
              <a:rPr lang="en-US" sz="4800" b="1" dirty="0">
                <a:solidFill>
                  <a:srgbClr val="7030A0"/>
                </a:solidFill>
              </a:rPr>
              <a:t>Interest accrued on Provident Fund</a:t>
            </a:r>
          </a:p>
        </p:txBody>
      </p:sp>
    </p:spTree>
    <p:extLst>
      <p:ext uri="{BB962C8B-B14F-4D97-AF65-F5344CB8AC3E}">
        <p14:creationId xmlns:p14="http://schemas.microsoft.com/office/powerpoint/2010/main" val="97821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40DCB-CFCA-95CA-6E04-CC98E46E1C1A}"/>
              </a:ext>
            </a:extLst>
          </p:cNvPr>
          <p:cNvPicPr>
            <a:picLocks noChangeAspect="1"/>
          </p:cNvPicPr>
          <p:nvPr/>
        </p:nvPicPr>
        <p:blipFill>
          <a:blip r:embed="rId3"/>
          <a:stretch>
            <a:fillRect/>
          </a:stretch>
        </p:blipFill>
        <p:spPr>
          <a:xfrm>
            <a:off x="1447800" y="1252809"/>
            <a:ext cx="8420100" cy="5142157"/>
          </a:xfrm>
          <a:prstGeom prst="rect">
            <a:avLst/>
          </a:prstGeom>
        </p:spPr>
      </p:pic>
      <p:sp>
        <p:nvSpPr>
          <p:cNvPr id="5" name="TextBox 4">
            <a:extLst>
              <a:ext uri="{FF2B5EF4-FFF2-40B4-BE49-F238E27FC236}">
                <a16:creationId xmlns:a16="http://schemas.microsoft.com/office/drawing/2014/main" id="{14CC9ADF-2F83-F53E-8A9F-EF011109F13D}"/>
              </a:ext>
            </a:extLst>
          </p:cNvPr>
          <p:cNvSpPr txBox="1"/>
          <p:nvPr/>
        </p:nvSpPr>
        <p:spPr>
          <a:xfrm>
            <a:off x="1447800" y="463034"/>
            <a:ext cx="9448800" cy="646331"/>
          </a:xfrm>
          <a:prstGeom prst="rect">
            <a:avLst/>
          </a:prstGeom>
          <a:noFill/>
        </p:spPr>
        <p:txBody>
          <a:bodyPr wrap="square">
            <a:spAutoFit/>
          </a:bodyPr>
          <a:lstStyle/>
          <a:p>
            <a:r>
              <a:rPr lang="en-US" sz="3600" b="1" dirty="0">
                <a:solidFill>
                  <a:srgbClr val="7030A0"/>
                </a:solidFill>
              </a:rPr>
              <a:t>Exclusion of Dividend from Schedule BP</a:t>
            </a:r>
          </a:p>
        </p:txBody>
      </p:sp>
    </p:spTree>
    <p:extLst>
      <p:ext uri="{BB962C8B-B14F-4D97-AF65-F5344CB8AC3E}">
        <p14:creationId xmlns:p14="http://schemas.microsoft.com/office/powerpoint/2010/main" val="219433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1E69EF-25A7-4A1F-A8E4-CB942593907D}"/>
              </a:ext>
            </a:extLst>
          </p:cNvPr>
          <p:cNvPicPr>
            <a:picLocks noChangeAspect="1"/>
          </p:cNvPicPr>
          <p:nvPr/>
        </p:nvPicPr>
        <p:blipFill>
          <a:blip r:embed="rId2"/>
          <a:stretch>
            <a:fillRect/>
          </a:stretch>
        </p:blipFill>
        <p:spPr>
          <a:xfrm>
            <a:off x="643467" y="1847766"/>
            <a:ext cx="10905066" cy="3162468"/>
          </a:xfrm>
          <a:prstGeom prst="rect">
            <a:avLst/>
          </a:prstGeom>
        </p:spPr>
      </p:pic>
    </p:spTree>
    <p:extLst>
      <p:ext uri="{BB962C8B-B14F-4D97-AF65-F5344CB8AC3E}">
        <p14:creationId xmlns:p14="http://schemas.microsoft.com/office/powerpoint/2010/main" val="2083897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D162C6-446F-F7B6-289F-E7BC627738E7}"/>
              </a:ext>
            </a:extLst>
          </p:cNvPr>
          <p:cNvSpPr txBox="1"/>
          <p:nvPr/>
        </p:nvSpPr>
        <p:spPr>
          <a:xfrm>
            <a:off x="1029250" y="266700"/>
            <a:ext cx="2081211" cy="584775"/>
          </a:xfrm>
          <a:prstGeom prst="rect">
            <a:avLst/>
          </a:prstGeom>
          <a:noFill/>
        </p:spPr>
        <p:txBody>
          <a:bodyPr wrap="none" rtlCol="0">
            <a:spAutoFit/>
          </a:bodyPr>
          <a:lstStyle/>
          <a:p>
            <a:r>
              <a:rPr lang="en-US" sz="3200" b="1" dirty="0">
                <a:solidFill>
                  <a:srgbClr val="7030A0"/>
                </a:solidFill>
              </a:rPr>
              <a:t>AY 2021-22</a:t>
            </a:r>
          </a:p>
        </p:txBody>
      </p:sp>
      <p:sp>
        <p:nvSpPr>
          <p:cNvPr id="8" name="TextBox 7">
            <a:extLst>
              <a:ext uri="{FF2B5EF4-FFF2-40B4-BE49-F238E27FC236}">
                <a16:creationId xmlns:a16="http://schemas.microsoft.com/office/drawing/2014/main" id="{16CA6E48-F150-F32F-BDDF-D9920A860A46}"/>
              </a:ext>
            </a:extLst>
          </p:cNvPr>
          <p:cNvSpPr txBox="1"/>
          <p:nvPr/>
        </p:nvSpPr>
        <p:spPr>
          <a:xfrm>
            <a:off x="1029250" y="2844225"/>
            <a:ext cx="6096000" cy="584775"/>
          </a:xfrm>
          <a:prstGeom prst="rect">
            <a:avLst/>
          </a:prstGeom>
          <a:noFill/>
        </p:spPr>
        <p:txBody>
          <a:bodyPr wrap="square">
            <a:spAutoFit/>
          </a:bodyPr>
          <a:lstStyle/>
          <a:p>
            <a:r>
              <a:rPr lang="en-US" sz="3200" b="1" dirty="0">
                <a:solidFill>
                  <a:srgbClr val="7030A0"/>
                </a:solidFill>
              </a:rPr>
              <a:t>AY 2022-23</a:t>
            </a:r>
          </a:p>
        </p:txBody>
      </p:sp>
      <p:pic>
        <p:nvPicPr>
          <p:cNvPr id="10" name="Picture 9">
            <a:extLst>
              <a:ext uri="{FF2B5EF4-FFF2-40B4-BE49-F238E27FC236}">
                <a16:creationId xmlns:a16="http://schemas.microsoft.com/office/drawing/2014/main" id="{7AFB13CD-43FB-3102-A77D-F206C118C5CB}"/>
              </a:ext>
            </a:extLst>
          </p:cNvPr>
          <p:cNvPicPr>
            <a:picLocks noChangeAspect="1"/>
          </p:cNvPicPr>
          <p:nvPr/>
        </p:nvPicPr>
        <p:blipFill>
          <a:blip r:embed="rId3"/>
          <a:stretch>
            <a:fillRect/>
          </a:stretch>
        </p:blipFill>
        <p:spPr>
          <a:xfrm>
            <a:off x="1029250" y="851474"/>
            <a:ext cx="10496000" cy="1758375"/>
          </a:xfrm>
          <a:prstGeom prst="rect">
            <a:avLst/>
          </a:prstGeom>
        </p:spPr>
      </p:pic>
      <p:pic>
        <p:nvPicPr>
          <p:cNvPr id="12" name="Picture 11">
            <a:extLst>
              <a:ext uri="{FF2B5EF4-FFF2-40B4-BE49-F238E27FC236}">
                <a16:creationId xmlns:a16="http://schemas.microsoft.com/office/drawing/2014/main" id="{E0F0DB52-C401-5C22-AB6A-67CBB43E05B5}"/>
              </a:ext>
            </a:extLst>
          </p:cNvPr>
          <p:cNvPicPr>
            <a:picLocks noChangeAspect="1"/>
          </p:cNvPicPr>
          <p:nvPr/>
        </p:nvPicPr>
        <p:blipFill>
          <a:blip r:embed="rId4"/>
          <a:stretch>
            <a:fillRect/>
          </a:stretch>
        </p:blipFill>
        <p:spPr>
          <a:xfrm>
            <a:off x="1029250" y="3663376"/>
            <a:ext cx="10495999" cy="2127824"/>
          </a:xfrm>
          <a:prstGeom prst="rect">
            <a:avLst/>
          </a:prstGeom>
        </p:spPr>
      </p:pic>
    </p:spTree>
    <p:extLst>
      <p:ext uri="{BB962C8B-B14F-4D97-AF65-F5344CB8AC3E}">
        <p14:creationId xmlns:p14="http://schemas.microsoft.com/office/powerpoint/2010/main" val="370755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A98B74-FA10-5BE1-43FF-B3F4B4CDE7C3}"/>
              </a:ext>
            </a:extLst>
          </p:cNvPr>
          <p:cNvSpPr txBox="1"/>
          <p:nvPr/>
        </p:nvSpPr>
        <p:spPr>
          <a:xfrm>
            <a:off x="723900" y="95301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AY 2021-22</a:t>
            </a:r>
          </a:p>
        </p:txBody>
      </p:sp>
      <p:sp>
        <p:nvSpPr>
          <p:cNvPr id="7" name="TextBox 6">
            <a:extLst>
              <a:ext uri="{FF2B5EF4-FFF2-40B4-BE49-F238E27FC236}">
                <a16:creationId xmlns:a16="http://schemas.microsoft.com/office/drawing/2014/main" id="{1D7978AA-154C-B1D5-A47A-4275FC70BDBA}"/>
              </a:ext>
            </a:extLst>
          </p:cNvPr>
          <p:cNvSpPr txBox="1"/>
          <p:nvPr/>
        </p:nvSpPr>
        <p:spPr>
          <a:xfrm>
            <a:off x="723900" y="3765263"/>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AY 2022-23</a:t>
            </a:r>
          </a:p>
        </p:txBody>
      </p:sp>
      <p:sp>
        <p:nvSpPr>
          <p:cNvPr id="10" name="TextBox 9">
            <a:extLst>
              <a:ext uri="{FF2B5EF4-FFF2-40B4-BE49-F238E27FC236}">
                <a16:creationId xmlns:a16="http://schemas.microsoft.com/office/drawing/2014/main" id="{5AEC1ED6-5F47-A137-5C67-2701FBC61BC6}"/>
              </a:ext>
            </a:extLst>
          </p:cNvPr>
          <p:cNvSpPr txBox="1"/>
          <p:nvPr/>
        </p:nvSpPr>
        <p:spPr>
          <a:xfrm>
            <a:off x="2590800" y="234595"/>
            <a:ext cx="8080867" cy="707886"/>
          </a:xfrm>
          <a:prstGeom prst="rect">
            <a:avLst/>
          </a:prstGeom>
          <a:noFill/>
        </p:spPr>
        <p:txBody>
          <a:bodyPr wrap="none" rtlCol="0">
            <a:spAutoFit/>
          </a:bodyPr>
          <a:lstStyle/>
          <a:p>
            <a:r>
              <a:rPr lang="en-US" sz="4000" dirty="0">
                <a:solidFill>
                  <a:srgbClr val="7030A0"/>
                </a:solidFill>
              </a:rPr>
              <a:t>Alternative Tax Regime – Firms – </a:t>
            </a:r>
            <a:r>
              <a:rPr lang="en-US" sz="4000" dirty="0" err="1">
                <a:solidFill>
                  <a:srgbClr val="7030A0"/>
                </a:solidFill>
              </a:rPr>
              <a:t>ITR</a:t>
            </a:r>
            <a:r>
              <a:rPr lang="en-US" sz="4000" dirty="0">
                <a:solidFill>
                  <a:srgbClr val="7030A0"/>
                </a:solidFill>
              </a:rPr>
              <a:t> 5</a:t>
            </a:r>
          </a:p>
        </p:txBody>
      </p:sp>
      <p:pic>
        <p:nvPicPr>
          <p:cNvPr id="12" name="Picture 11">
            <a:extLst>
              <a:ext uri="{FF2B5EF4-FFF2-40B4-BE49-F238E27FC236}">
                <a16:creationId xmlns:a16="http://schemas.microsoft.com/office/drawing/2014/main" id="{1159C937-5D6B-F3B8-2A2A-2C74AF315CFD}"/>
              </a:ext>
            </a:extLst>
          </p:cNvPr>
          <p:cNvPicPr>
            <a:picLocks noChangeAspect="1"/>
          </p:cNvPicPr>
          <p:nvPr/>
        </p:nvPicPr>
        <p:blipFill>
          <a:blip r:embed="rId2"/>
          <a:stretch>
            <a:fillRect/>
          </a:stretch>
        </p:blipFill>
        <p:spPr>
          <a:xfrm>
            <a:off x="723900" y="1937173"/>
            <a:ext cx="13563600" cy="882227"/>
          </a:xfrm>
          <a:prstGeom prst="rect">
            <a:avLst/>
          </a:prstGeom>
        </p:spPr>
      </p:pic>
      <p:pic>
        <p:nvPicPr>
          <p:cNvPr id="14" name="Picture 13">
            <a:extLst>
              <a:ext uri="{FF2B5EF4-FFF2-40B4-BE49-F238E27FC236}">
                <a16:creationId xmlns:a16="http://schemas.microsoft.com/office/drawing/2014/main" id="{329FDFC4-4118-E3A4-D3FF-FA95C8879B32}"/>
              </a:ext>
            </a:extLst>
          </p:cNvPr>
          <p:cNvPicPr>
            <a:picLocks noChangeAspect="1"/>
          </p:cNvPicPr>
          <p:nvPr/>
        </p:nvPicPr>
        <p:blipFill>
          <a:blip r:embed="rId3"/>
          <a:stretch>
            <a:fillRect/>
          </a:stretch>
        </p:blipFill>
        <p:spPr>
          <a:xfrm>
            <a:off x="876724" y="4666361"/>
            <a:ext cx="9905576" cy="1238627"/>
          </a:xfrm>
          <a:prstGeom prst="rect">
            <a:avLst/>
          </a:prstGeom>
        </p:spPr>
      </p:pic>
    </p:spTree>
    <p:extLst>
      <p:ext uri="{BB962C8B-B14F-4D97-AF65-F5344CB8AC3E}">
        <p14:creationId xmlns:p14="http://schemas.microsoft.com/office/powerpoint/2010/main" val="186058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70DDD-81B8-0F95-2C7A-943E79534443}"/>
              </a:ext>
            </a:extLst>
          </p:cNvPr>
          <p:cNvPicPr>
            <a:picLocks noChangeAspect="1"/>
          </p:cNvPicPr>
          <p:nvPr/>
        </p:nvPicPr>
        <p:blipFill>
          <a:blip r:embed="rId2"/>
          <a:stretch>
            <a:fillRect/>
          </a:stretch>
        </p:blipFill>
        <p:spPr>
          <a:xfrm>
            <a:off x="723900" y="4540538"/>
            <a:ext cx="10477500" cy="1555462"/>
          </a:xfrm>
          <a:prstGeom prst="rect">
            <a:avLst/>
          </a:prstGeom>
        </p:spPr>
      </p:pic>
      <p:sp>
        <p:nvSpPr>
          <p:cNvPr id="5" name="TextBox 4">
            <a:extLst>
              <a:ext uri="{FF2B5EF4-FFF2-40B4-BE49-F238E27FC236}">
                <a16:creationId xmlns:a16="http://schemas.microsoft.com/office/drawing/2014/main" id="{21A98B74-FA10-5BE1-43FF-B3F4B4CDE7C3}"/>
              </a:ext>
            </a:extLst>
          </p:cNvPr>
          <p:cNvSpPr txBox="1"/>
          <p:nvPr/>
        </p:nvSpPr>
        <p:spPr>
          <a:xfrm>
            <a:off x="723900" y="95301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AY 2021-22</a:t>
            </a:r>
          </a:p>
        </p:txBody>
      </p:sp>
      <p:sp>
        <p:nvSpPr>
          <p:cNvPr id="7" name="TextBox 6">
            <a:extLst>
              <a:ext uri="{FF2B5EF4-FFF2-40B4-BE49-F238E27FC236}">
                <a16:creationId xmlns:a16="http://schemas.microsoft.com/office/drawing/2014/main" id="{1D7978AA-154C-B1D5-A47A-4275FC70BDBA}"/>
              </a:ext>
            </a:extLst>
          </p:cNvPr>
          <p:cNvSpPr txBox="1"/>
          <p:nvPr/>
        </p:nvSpPr>
        <p:spPr>
          <a:xfrm>
            <a:off x="723900" y="3765263"/>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AY 2022-23</a:t>
            </a:r>
          </a:p>
        </p:txBody>
      </p:sp>
      <p:pic>
        <p:nvPicPr>
          <p:cNvPr id="9" name="Picture 8">
            <a:extLst>
              <a:ext uri="{FF2B5EF4-FFF2-40B4-BE49-F238E27FC236}">
                <a16:creationId xmlns:a16="http://schemas.microsoft.com/office/drawing/2014/main" id="{EB709710-8421-FC78-BF96-2EE214C69B84}"/>
              </a:ext>
            </a:extLst>
          </p:cNvPr>
          <p:cNvPicPr>
            <a:picLocks noChangeAspect="1"/>
          </p:cNvPicPr>
          <p:nvPr/>
        </p:nvPicPr>
        <p:blipFill>
          <a:blip r:embed="rId3"/>
          <a:stretch>
            <a:fillRect/>
          </a:stretch>
        </p:blipFill>
        <p:spPr>
          <a:xfrm>
            <a:off x="666750" y="1836459"/>
            <a:ext cx="10858500" cy="962006"/>
          </a:xfrm>
          <a:prstGeom prst="rect">
            <a:avLst/>
          </a:prstGeom>
        </p:spPr>
      </p:pic>
      <p:sp>
        <p:nvSpPr>
          <p:cNvPr id="10" name="TextBox 9">
            <a:extLst>
              <a:ext uri="{FF2B5EF4-FFF2-40B4-BE49-F238E27FC236}">
                <a16:creationId xmlns:a16="http://schemas.microsoft.com/office/drawing/2014/main" id="{5AEC1ED6-5F47-A137-5C67-2701FBC61BC6}"/>
              </a:ext>
            </a:extLst>
          </p:cNvPr>
          <p:cNvSpPr txBox="1"/>
          <p:nvPr/>
        </p:nvSpPr>
        <p:spPr>
          <a:xfrm>
            <a:off x="2590800" y="234595"/>
            <a:ext cx="9249455" cy="707886"/>
          </a:xfrm>
          <a:prstGeom prst="rect">
            <a:avLst/>
          </a:prstGeom>
          <a:noFill/>
        </p:spPr>
        <p:txBody>
          <a:bodyPr wrap="none" rtlCol="0">
            <a:spAutoFit/>
          </a:bodyPr>
          <a:lstStyle/>
          <a:p>
            <a:r>
              <a:rPr lang="en-US" sz="4000" dirty="0">
                <a:solidFill>
                  <a:srgbClr val="7030A0"/>
                </a:solidFill>
              </a:rPr>
              <a:t>Alternative Tax Regime – Companies – </a:t>
            </a:r>
            <a:r>
              <a:rPr lang="en-US" sz="4000" dirty="0" err="1">
                <a:solidFill>
                  <a:srgbClr val="7030A0"/>
                </a:solidFill>
              </a:rPr>
              <a:t>ITR</a:t>
            </a:r>
            <a:r>
              <a:rPr lang="en-US" sz="4000" dirty="0">
                <a:solidFill>
                  <a:srgbClr val="7030A0"/>
                </a:solidFill>
              </a:rPr>
              <a:t> 6</a:t>
            </a:r>
          </a:p>
        </p:txBody>
      </p:sp>
    </p:spTree>
    <p:extLst>
      <p:ext uri="{BB962C8B-B14F-4D97-AF65-F5344CB8AC3E}">
        <p14:creationId xmlns:p14="http://schemas.microsoft.com/office/powerpoint/2010/main" val="361937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F7FA6-460C-CE57-F92F-8D730C7FCF7F}"/>
              </a:ext>
            </a:extLst>
          </p:cNvPr>
          <p:cNvPicPr>
            <a:picLocks noChangeAspect="1"/>
          </p:cNvPicPr>
          <p:nvPr/>
        </p:nvPicPr>
        <p:blipFill>
          <a:blip r:embed="rId3"/>
          <a:stretch>
            <a:fillRect/>
          </a:stretch>
        </p:blipFill>
        <p:spPr>
          <a:xfrm>
            <a:off x="685800" y="1614555"/>
            <a:ext cx="10820400" cy="3628890"/>
          </a:xfrm>
          <a:prstGeom prst="rect">
            <a:avLst/>
          </a:prstGeom>
        </p:spPr>
      </p:pic>
      <p:sp>
        <p:nvSpPr>
          <p:cNvPr id="3" name="TextBox 2">
            <a:extLst>
              <a:ext uri="{FF2B5EF4-FFF2-40B4-BE49-F238E27FC236}">
                <a16:creationId xmlns:a16="http://schemas.microsoft.com/office/drawing/2014/main" id="{F5DC64EA-128B-7C43-9828-5A0224161D9E}"/>
              </a:ext>
            </a:extLst>
          </p:cNvPr>
          <p:cNvSpPr txBox="1"/>
          <p:nvPr/>
        </p:nvSpPr>
        <p:spPr>
          <a:xfrm>
            <a:off x="857250" y="609600"/>
            <a:ext cx="4419600" cy="584775"/>
          </a:xfrm>
          <a:prstGeom prst="rect">
            <a:avLst/>
          </a:prstGeom>
          <a:noFill/>
        </p:spPr>
        <p:txBody>
          <a:bodyPr wrap="square" rtlCol="0">
            <a:spAutoFit/>
          </a:bodyPr>
          <a:lstStyle/>
          <a:p>
            <a:r>
              <a:rPr lang="en-IN" sz="3200" b="1" dirty="0">
                <a:solidFill>
                  <a:srgbClr val="203864"/>
                </a:solidFill>
              </a:rPr>
              <a:t>AY 2021-22  </a:t>
            </a:r>
            <a:r>
              <a:rPr lang="en-US" sz="3200" b="1" dirty="0" err="1">
                <a:solidFill>
                  <a:srgbClr val="203864"/>
                </a:solidFill>
              </a:rPr>
              <a:t>ITR</a:t>
            </a:r>
            <a:r>
              <a:rPr lang="en-US" sz="3200" b="1" dirty="0">
                <a:solidFill>
                  <a:srgbClr val="203864"/>
                </a:solidFill>
              </a:rPr>
              <a:t> 3, 5 &amp; 6</a:t>
            </a:r>
          </a:p>
        </p:txBody>
      </p:sp>
    </p:spTree>
    <p:extLst>
      <p:ext uri="{BB962C8B-B14F-4D97-AF65-F5344CB8AC3E}">
        <p14:creationId xmlns:p14="http://schemas.microsoft.com/office/powerpoint/2010/main" val="2083740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83EF1-E6CE-116E-E06A-AB03B09FCC02}"/>
              </a:ext>
            </a:extLst>
          </p:cNvPr>
          <p:cNvSpPr txBox="1"/>
          <p:nvPr/>
        </p:nvSpPr>
        <p:spPr>
          <a:xfrm>
            <a:off x="647700" y="564863"/>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203864"/>
                </a:solidFill>
                <a:effectLst/>
                <a:uLnTx/>
                <a:uFillTx/>
                <a:latin typeface="Calibri" panose="020F0502020204030204"/>
                <a:ea typeface="+mn-ea"/>
                <a:cs typeface="+mn-cs"/>
              </a:rPr>
              <a:t>AY 2021-23  </a:t>
            </a:r>
            <a:r>
              <a:rPr kumimoji="0" lang="en-US" sz="3200" b="1" i="0" u="none" strike="noStrike" kern="1200" cap="none" spc="0" normalizeH="0" baseline="0" noProof="0" dirty="0" err="1">
                <a:ln>
                  <a:noFill/>
                </a:ln>
                <a:solidFill>
                  <a:srgbClr val="203864"/>
                </a:solidFill>
                <a:effectLst/>
                <a:uLnTx/>
                <a:uFillTx/>
                <a:latin typeface="Calibri" panose="020F0502020204030204"/>
                <a:ea typeface="+mn-ea"/>
                <a:cs typeface="+mn-cs"/>
              </a:rPr>
              <a:t>ITR</a:t>
            </a:r>
            <a:r>
              <a:rPr kumimoji="0" lang="en-US" sz="3200" b="1" i="0" u="none" strike="noStrike" kern="1200" cap="none" spc="0" normalizeH="0" baseline="0" noProof="0" dirty="0">
                <a:ln>
                  <a:noFill/>
                </a:ln>
                <a:solidFill>
                  <a:srgbClr val="203864"/>
                </a:solidFill>
                <a:effectLst/>
                <a:uLnTx/>
                <a:uFillTx/>
                <a:latin typeface="Calibri" panose="020F0502020204030204"/>
                <a:ea typeface="+mn-ea"/>
                <a:cs typeface="+mn-cs"/>
              </a:rPr>
              <a:t> 3, 5 &amp; 6</a:t>
            </a:r>
          </a:p>
        </p:txBody>
      </p:sp>
      <p:pic>
        <p:nvPicPr>
          <p:cNvPr id="4" name="Picture 3">
            <a:extLst>
              <a:ext uri="{FF2B5EF4-FFF2-40B4-BE49-F238E27FC236}">
                <a16:creationId xmlns:a16="http://schemas.microsoft.com/office/drawing/2014/main" id="{D4F8D255-E97A-7CBC-9506-554AEADFDD88}"/>
              </a:ext>
            </a:extLst>
          </p:cNvPr>
          <p:cNvPicPr>
            <a:picLocks noChangeAspect="1"/>
          </p:cNvPicPr>
          <p:nvPr/>
        </p:nvPicPr>
        <p:blipFill>
          <a:blip r:embed="rId3"/>
          <a:stretch>
            <a:fillRect/>
          </a:stretch>
        </p:blipFill>
        <p:spPr>
          <a:xfrm>
            <a:off x="895350" y="1149638"/>
            <a:ext cx="10839450" cy="3593811"/>
          </a:xfrm>
          <a:prstGeom prst="rect">
            <a:avLst/>
          </a:prstGeom>
        </p:spPr>
      </p:pic>
    </p:spTree>
    <p:extLst>
      <p:ext uri="{BB962C8B-B14F-4D97-AF65-F5344CB8AC3E}">
        <p14:creationId xmlns:p14="http://schemas.microsoft.com/office/powerpoint/2010/main" val="1494413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B3B9F0-2D53-8D83-7658-E8D26ACE2A6B}"/>
              </a:ext>
            </a:extLst>
          </p:cNvPr>
          <p:cNvSpPr txBox="1"/>
          <p:nvPr/>
        </p:nvSpPr>
        <p:spPr>
          <a:xfrm>
            <a:off x="838199" y="291090"/>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kern="1200" dirty="0" err="1">
                <a:solidFill>
                  <a:schemeClr val="bg1"/>
                </a:solidFill>
                <a:latin typeface="+mj-lt"/>
                <a:ea typeface="+mj-ea"/>
                <a:cs typeface="+mj-cs"/>
              </a:rPr>
              <a:t>ITR</a:t>
            </a:r>
            <a:r>
              <a:rPr lang="en-US" sz="3000" b="1" kern="1200" dirty="0">
                <a:solidFill>
                  <a:schemeClr val="bg1"/>
                </a:solidFill>
                <a:latin typeface="+mj-lt"/>
                <a:ea typeface="+mj-ea"/>
                <a:cs typeface="+mj-cs"/>
              </a:rPr>
              <a:t> - 6 - New Schedule IF - </a:t>
            </a:r>
            <a:r>
              <a:rPr lang="en-US" sz="3000" b="1" dirty="0">
                <a:solidFill>
                  <a:schemeClr val="bg1"/>
                </a:solidFill>
                <a:latin typeface="+mj-lt"/>
                <a:ea typeface="+mj-ea"/>
                <a:cs typeface="+mj-cs"/>
              </a:rPr>
              <a:t>I</a:t>
            </a:r>
            <a:r>
              <a:rPr lang="en-US" sz="3000" b="1" kern="1200" dirty="0">
                <a:solidFill>
                  <a:schemeClr val="bg1"/>
                </a:solidFill>
                <a:latin typeface="+mj-lt"/>
                <a:ea typeface="+mj-ea"/>
                <a:cs typeface="+mj-cs"/>
              </a:rPr>
              <a:t>nvestment made in unincorporated entity</a:t>
            </a:r>
          </a:p>
        </p:txBody>
      </p:sp>
      <p:pic>
        <p:nvPicPr>
          <p:cNvPr id="5" name="Picture 4">
            <a:extLst>
              <a:ext uri="{FF2B5EF4-FFF2-40B4-BE49-F238E27FC236}">
                <a16:creationId xmlns:a16="http://schemas.microsoft.com/office/drawing/2014/main" id="{94205A53-8656-D2A8-133D-FBAD8CF44D05}"/>
              </a:ext>
            </a:extLst>
          </p:cNvPr>
          <p:cNvPicPr>
            <a:picLocks noChangeAspect="1"/>
          </p:cNvPicPr>
          <p:nvPr/>
        </p:nvPicPr>
        <p:blipFill>
          <a:blip r:embed="rId2"/>
          <a:stretch>
            <a:fillRect/>
          </a:stretch>
        </p:blipFill>
        <p:spPr>
          <a:xfrm>
            <a:off x="581025" y="2628901"/>
            <a:ext cx="11029950" cy="2725380"/>
          </a:xfrm>
          <a:prstGeom prst="rect">
            <a:avLst/>
          </a:prstGeom>
        </p:spPr>
      </p:pic>
    </p:spTree>
    <p:extLst>
      <p:ext uri="{BB962C8B-B14F-4D97-AF65-F5344CB8AC3E}">
        <p14:creationId xmlns:p14="http://schemas.microsoft.com/office/powerpoint/2010/main" val="3917011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896EC-A12D-511F-DB09-830AB5349503}"/>
              </a:ext>
            </a:extLst>
          </p:cNvPr>
          <p:cNvSpPr txBox="1"/>
          <p:nvPr/>
        </p:nvSpPr>
        <p:spPr>
          <a:xfrm>
            <a:off x="8351496" y="342900"/>
            <a:ext cx="3603294" cy="646331"/>
          </a:xfrm>
          <a:prstGeom prst="rect">
            <a:avLst/>
          </a:prstGeom>
          <a:noFill/>
        </p:spPr>
        <p:txBody>
          <a:bodyPr wrap="none" rtlCol="0">
            <a:spAutoFit/>
          </a:bodyPr>
          <a:lstStyle/>
          <a:p>
            <a:r>
              <a:rPr lang="en-IN" sz="3600" b="1" dirty="0">
                <a:solidFill>
                  <a:srgbClr val="203864"/>
                </a:solidFill>
              </a:rPr>
              <a:t>Residential Status</a:t>
            </a:r>
            <a:endParaRPr lang="en-US" sz="3600" b="1" dirty="0">
              <a:solidFill>
                <a:srgbClr val="203864"/>
              </a:solidFill>
            </a:endParaRPr>
          </a:p>
        </p:txBody>
      </p:sp>
      <p:pic>
        <p:nvPicPr>
          <p:cNvPr id="4" name="Picture 3">
            <a:extLst>
              <a:ext uri="{FF2B5EF4-FFF2-40B4-BE49-F238E27FC236}">
                <a16:creationId xmlns:a16="http://schemas.microsoft.com/office/drawing/2014/main" id="{DFC06E91-ACB0-64A9-D7CD-CAF13DB5335F}"/>
              </a:ext>
            </a:extLst>
          </p:cNvPr>
          <p:cNvPicPr>
            <a:picLocks noChangeAspect="1"/>
          </p:cNvPicPr>
          <p:nvPr/>
        </p:nvPicPr>
        <p:blipFill>
          <a:blip r:embed="rId2"/>
          <a:stretch>
            <a:fillRect/>
          </a:stretch>
        </p:blipFill>
        <p:spPr>
          <a:xfrm>
            <a:off x="990600" y="1866900"/>
            <a:ext cx="10248900" cy="3867150"/>
          </a:xfrm>
          <a:prstGeom prst="rect">
            <a:avLst/>
          </a:prstGeom>
        </p:spPr>
      </p:pic>
      <p:sp>
        <p:nvSpPr>
          <p:cNvPr id="6" name="TextBox 5">
            <a:extLst>
              <a:ext uri="{FF2B5EF4-FFF2-40B4-BE49-F238E27FC236}">
                <a16:creationId xmlns:a16="http://schemas.microsoft.com/office/drawing/2014/main" id="{36D95880-EC61-96E3-819F-919EF9DCB4B6}"/>
              </a:ext>
            </a:extLst>
          </p:cNvPr>
          <p:cNvSpPr txBox="1"/>
          <p:nvPr/>
        </p:nvSpPr>
        <p:spPr>
          <a:xfrm>
            <a:off x="990600" y="96881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203864"/>
                </a:solidFill>
                <a:effectLst/>
                <a:uLnTx/>
                <a:uFillTx/>
                <a:latin typeface="Calibri" panose="020F0502020204030204"/>
                <a:ea typeface="+mn-ea"/>
                <a:cs typeface="+mn-cs"/>
              </a:rPr>
              <a:t>AY 2021-22  </a:t>
            </a:r>
            <a:r>
              <a:rPr kumimoji="0" lang="en-US" sz="3200" b="1" i="0" u="none" strike="noStrike" kern="1200" cap="none" spc="0" normalizeH="0" baseline="0" noProof="0" dirty="0" err="1">
                <a:ln>
                  <a:noFill/>
                </a:ln>
                <a:solidFill>
                  <a:srgbClr val="203864"/>
                </a:solidFill>
                <a:effectLst/>
                <a:uLnTx/>
                <a:uFillTx/>
                <a:latin typeface="Calibri" panose="020F0502020204030204"/>
                <a:ea typeface="+mn-ea"/>
                <a:cs typeface="+mn-cs"/>
              </a:rPr>
              <a:t>ITR</a:t>
            </a:r>
            <a:r>
              <a:rPr kumimoji="0" lang="en-US" sz="3200" b="1" i="0" u="none" strike="noStrike" kern="1200" cap="none" spc="0" normalizeH="0" baseline="0" noProof="0" dirty="0">
                <a:ln>
                  <a:noFill/>
                </a:ln>
                <a:solidFill>
                  <a:srgbClr val="203864"/>
                </a:solidFill>
                <a:effectLst/>
                <a:uLnTx/>
                <a:uFillTx/>
                <a:latin typeface="Calibri" panose="020F0502020204030204"/>
                <a:ea typeface="+mn-ea"/>
                <a:cs typeface="+mn-cs"/>
              </a:rPr>
              <a:t> 2 &amp; 3</a:t>
            </a:r>
          </a:p>
        </p:txBody>
      </p:sp>
    </p:spTree>
    <p:extLst>
      <p:ext uri="{BB962C8B-B14F-4D97-AF65-F5344CB8AC3E}">
        <p14:creationId xmlns:p14="http://schemas.microsoft.com/office/powerpoint/2010/main" val="2951587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896EC-A12D-511F-DB09-830AB5349503}"/>
              </a:ext>
            </a:extLst>
          </p:cNvPr>
          <p:cNvSpPr txBox="1"/>
          <p:nvPr/>
        </p:nvSpPr>
        <p:spPr>
          <a:xfrm>
            <a:off x="8351496" y="342900"/>
            <a:ext cx="3603294" cy="646331"/>
          </a:xfrm>
          <a:prstGeom prst="rect">
            <a:avLst/>
          </a:prstGeom>
          <a:noFill/>
        </p:spPr>
        <p:txBody>
          <a:bodyPr wrap="none" rtlCol="0">
            <a:spAutoFit/>
          </a:bodyPr>
          <a:lstStyle/>
          <a:p>
            <a:r>
              <a:rPr lang="en-IN" sz="3600" b="1" dirty="0">
                <a:solidFill>
                  <a:srgbClr val="203864"/>
                </a:solidFill>
              </a:rPr>
              <a:t>Residential Status</a:t>
            </a:r>
            <a:endParaRPr lang="en-US" sz="3600" b="1" dirty="0">
              <a:solidFill>
                <a:srgbClr val="203864"/>
              </a:solidFill>
            </a:endParaRPr>
          </a:p>
        </p:txBody>
      </p:sp>
      <p:sp>
        <p:nvSpPr>
          <p:cNvPr id="6" name="TextBox 5">
            <a:extLst>
              <a:ext uri="{FF2B5EF4-FFF2-40B4-BE49-F238E27FC236}">
                <a16:creationId xmlns:a16="http://schemas.microsoft.com/office/drawing/2014/main" id="{36D95880-EC61-96E3-819F-919EF9DCB4B6}"/>
              </a:ext>
            </a:extLst>
          </p:cNvPr>
          <p:cNvSpPr txBox="1"/>
          <p:nvPr/>
        </p:nvSpPr>
        <p:spPr>
          <a:xfrm>
            <a:off x="990600" y="96881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203864"/>
                </a:solidFill>
                <a:effectLst/>
                <a:uLnTx/>
                <a:uFillTx/>
                <a:latin typeface="Calibri" panose="020F0502020204030204"/>
                <a:ea typeface="+mn-ea"/>
                <a:cs typeface="+mn-cs"/>
              </a:rPr>
              <a:t>AY 2022-23 </a:t>
            </a:r>
            <a:r>
              <a:rPr kumimoji="0" lang="en-US" sz="3200" b="1" i="0" u="none" strike="noStrike" kern="1200" cap="none" spc="0" normalizeH="0" baseline="0" noProof="0" dirty="0" err="1">
                <a:ln>
                  <a:noFill/>
                </a:ln>
                <a:solidFill>
                  <a:srgbClr val="203864"/>
                </a:solidFill>
                <a:effectLst/>
                <a:uLnTx/>
                <a:uFillTx/>
                <a:latin typeface="Calibri" panose="020F0502020204030204"/>
                <a:ea typeface="+mn-ea"/>
                <a:cs typeface="+mn-cs"/>
              </a:rPr>
              <a:t>ITR</a:t>
            </a:r>
            <a:r>
              <a:rPr kumimoji="0" lang="en-US" sz="3200" b="1" i="0" u="none" strike="noStrike" kern="1200" cap="none" spc="0" normalizeH="0" baseline="0" noProof="0" dirty="0">
                <a:ln>
                  <a:noFill/>
                </a:ln>
                <a:solidFill>
                  <a:srgbClr val="203864"/>
                </a:solidFill>
                <a:effectLst/>
                <a:uLnTx/>
                <a:uFillTx/>
                <a:latin typeface="Calibri" panose="020F0502020204030204"/>
                <a:ea typeface="+mn-ea"/>
                <a:cs typeface="+mn-cs"/>
              </a:rPr>
              <a:t> 2 &amp; 3</a:t>
            </a:r>
          </a:p>
        </p:txBody>
      </p:sp>
      <p:pic>
        <p:nvPicPr>
          <p:cNvPr id="5" name="Picture 4">
            <a:extLst>
              <a:ext uri="{FF2B5EF4-FFF2-40B4-BE49-F238E27FC236}">
                <a16:creationId xmlns:a16="http://schemas.microsoft.com/office/drawing/2014/main" id="{4492D0E3-FCEC-BEC4-EFEF-D9D61C079EDD}"/>
              </a:ext>
            </a:extLst>
          </p:cNvPr>
          <p:cNvPicPr>
            <a:picLocks noChangeAspect="1"/>
          </p:cNvPicPr>
          <p:nvPr/>
        </p:nvPicPr>
        <p:blipFill>
          <a:blip r:embed="rId2"/>
          <a:stretch>
            <a:fillRect/>
          </a:stretch>
        </p:blipFill>
        <p:spPr>
          <a:xfrm>
            <a:off x="990600" y="1781409"/>
            <a:ext cx="10744200" cy="3752381"/>
          </a:xfrm>
          <a:prstGeom prst="rect">
            <a:avLst/>
          </a:prstGeom>
        </p:spPr>
      </p:pic>
    </p:spTree>
    <p:extLst>
      <p:ext uri="{BB962C8B-B14F-4D97-AF65-F5344CB8AC3E}">
        <p14:creationId xmlns:p14="http://schemas.microsoft.com/office/powerpoint/2010/main" val="3696423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896EC-A12D-511F-DB09-830AB5349503}"/>
              </a:ext>
            </a:extLst>
          </p:cNvPr>
          <p:cNvSpPr txBox="1"/>
          <p:nvPr/>
        </p:nvSpPr>
        <p:spPr>
          <a:xfrm>
            <a:off x="8351496" y="342900"/>
            <a:ext cx="3603294" cy="646331"/>
          </a:xfrm>
          <a:prstGeom prst="rect">
            <a:avLst/>
          </a:prstGeom>
          <a:noFill/>
        </p:spPr>
        <p:txBody>
          <a:bodyPr wrap="none" rtlCol="0">
            <a:spAutoFit/>
          </a:bodyPr>
          <a:lstStyle/>
          <a:p>
            <a:r>
              <a:rPr lang="en-IN" sz="3600" b="1" dirty="0">
                <a:solidFill>
                  <a:srgbClr val="203864"/>
                </a:solidFill>
              </a:rPr>
              <a:t>Residential Status</a:t>
            </a:r>
            <a:endParaRPr lang="en-US" sz="3600" b="1" dirty="0">
              <a:solidFill>
                <a:srgbClr val="203864"/>
              </a:solidFill>
            </a:endParaRPr>
          </a:p>
        </p:txBody>
      </p:sp>
      <p:sp>
        <p:nvSpPr>
          <p:cNvPr id="6" name="TextBox 5">
            <a:extLst>
              <a:ext uri="{FF2B5EF4-FFF2-40B4-BE49-F238E27FC236}">
                <a16:creationId xmlns:a16="http://schemas.microsoft.com/office/drawing/2014/main" id="{36D95880-EC61-96E3-819F-919EF9DCB4B6}"/>
              </a:ext>
            </a:extLst>
          </p:cNvPr>
          <p:cNvSpPr txBox="1"/>
          <p:nvPr/>
        </p:nvSpPr>
        <p:spPr>
          <a:xfrm>
            <a:off x="990600" y="96881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203864"/>
                </a:solidFill>
                <a:effectLst/>
                <a:uLnTx/>
                <a:uFillTx/>
                <a:latin typeface="Calibri" panose="020F0502020204030204"/>
                <a:ea typeface="+mn-ea"/>
                <a:cs typeface="+mn-cs"/>
              </a:rPr>
              <a:t>AY 2022-23 </a:t>
            </a:r>
            <a:r>
              <a:rPr kumimoji="0" lang="en-US" sz="3200" b="1" i="0" u="none" strike="noStrike" kern="1200" cap="none" spc="0" normalizeH="0" baseline="0" noProof="0" dirty="0" err="1">
                <a:ln>
                  <a:noFill/>
                </a:ln>
                <a:solidFill>
                  <a:srgbClr val="203864"/>
                </a:solidFill>
                <a:effectLst/>
                <a:uLnTx/>
                <a:uFillTx/>
                <a:latin typeface="Calibri" panose="020F0502020204030204"/>
                <a:ea typeface="+mn-ea"/>
                <a:cs typeface="+mn-cs"/>
              </a:rPr>
              <a:t>ITR</a:t>
            </a:r>
            <a:r>
              <a:rPr kumimoji="0" lang="en-US" sz="3200" b="1" i="0" u="none" strike="noStrike" kern="1200" cap="none" spc="0" normalizeH="0" baseline="0" noProof="0" dirty="0">
                <a:ln>
                  <a:noFill/>
                </a:ln>
                <a:solidFill>
                  <a:srgbClr val="203864"/>
                </a:solidFill>
                <a:effectLst/>
                <a:uLnTx/>
                <a:uFillTx/>
                <a:latin typeface="Calibri" panose="020F0502020204030204"/>
                <a:ea typeface="+mn-ea"/>
                <a:cs typeface="+mn-cs"/>
              </a:rPr>
              <a:t> 2 &amp; 3</a:t>
            </a:r>
          </a:p>
        </p:txBody>
      </p:sp>
      <p:pic>
        <p:nvPicPr>
          <p:cNvPr id="4" name="Picture 3">
            <a:extLst>
              <a:ext uri="{FF2B5EF4-FFF2-40B4-BE49-F238E27FC236}">
                <a16:creationId xmlns:a16="http://schemas.microsoft.com/office/drawing/2014/main" id="{8DBC790C-4552-E62D-7921-6EF9DB7C3DD0}"/>
              </a:ext>
            </a:extLst>
          </p:cNvPr>
          <p:cNvPicPr>
            <a:picLocks noChangeAspect="1"/>
          </p:cNvPicPr>
          <p:nvPr/>
        </p:nvPicPr>
        <p:blipFill>
          <a:blip r:embed="rId2"/>
          <a:stretch>
            <a:fillRect/>
          </a:stretch>
        </p:blipFill>
        <p:spPr>
          <a:xfrm>
            <a:off x="990600" y="1990904"/>
            <a:ext cx="10744200" cy="3898283"/>
          </a:xfrm>
          <a:prstGeom prst="rect">
            <a:avLst/>
          </a:prstGeom>
        </p:spPr>
      </p:pic>
    </p:spTree>
    <p:extLst>
      <p:ext uri="{BB962C8B-B14F-4D97-AF65-F5344CB8AC3E}">
        <p14:creationId xmlns:p14="http://schemas.microsoft.com/office/powerpoint/2010/main" val="608808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F3392-858D-6C09-71FF-3D891BC74876}"/>
              </a:ext>
            </a:extLst>
          </p:cNvPr>
          <p:cNvSpPr>
            <a:spLocks noGrp="1"/>
          </p:cNvSpPr>
          <p:nvPr>
            <p:ph type="ctrTitle"/>
          </p:nvPr>
        </p:nvSpPr>
        <p:spPr>
          <a:solidFill>
            <a:schemeClr val="bg1"/>
          </a:solidFill>
        </p:spPr>
        <p:txBody>
          <a:bodyPr/>
          <a:lstStyle/>
          <a:p>
            <a:r>
              <a:rPr kumimoji="0" lang="en-US" sz="6000" b="1" i="0" u="none" strike="noStrike" kern="1200" cap="none" spc="0" normalizeH="0" baseline="0" noProof="0" dirty="0">
                <a:ln>
                  <a:noFill/>
                </a:ln>
                <a:solidFill>
                  <a:srgbClr val="4472C4">
                    <a:lumMod val="50000"/>
                  </a:srgbClr>
                </a:solidFill>
                <a:effectLst/>
                <a:uLnTx/>
                <a:uFillTx/>
                <a:latin typeface="Bahnschrift SemiBold" panose="020B0502040204020203" pitchFamily="34" charset="0"/>
                <a:ea typeface="+mn-ea"/>
                <a:cs typeface="Angsana New" panose="020B0502040204020203" pitchFamily="18" charset="-34"/>
              </a:rPr>
              <a:t>Rectification - case study</a:t>
            </a:r>
            <a:endParaRPr lang="en-US" dirty="0"/>
          </a:p>
        </p:txBody>
      </p:sp>
      <p:sp>
        <p:nvSpPr>
          <p:cNvPr id="3" name="Content Placeholder 2">
            <a:extLst>
              <a:ext uri="{FF2B5EF4-FFF2-40B4-BE49-F238E27FC236}">
                <a16:creationId xmlns:a16="http://schemas.microsoft.com/office/drawing/2014/main" id="{CAA55E47-D221-465D-AAE8-BAEB9C7677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829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8A20218-F8B4-8666-80B4-2672E7B57043}"/>
              </a:ext>
            </a:extLst>
          </p:cNvPr>
          <p:cNvGraphicFramePr>
            <a:graphicFrameLocks noGrp="1"/>
          </p:cNvGraphicFramePr>
          <p:nvPr>
            <p:extLst>
              <p:ext uri="{D42A27DB-BD31-4B8C-83A1-F6EECF244321}">
                <p14:modId xmlns:p14="http://schemas.microsoft.com/office/powerpoint/2010/main" val="3157480419"/>
              </p:ext>
            </p:extLst>
          </p:nvPr>
        </p:nvGraphicFramePr>
        <p:xfrm>
          <a:off x="666750" y="232756"/>
          <a:ext cx="10858500" cy="6408074"/>
        </p:xfrm>
        <a:graphic>
          <a:graphicData uri="http://schemas.openxmlformats.org/drawingml/2006/table">
            <a:tbl>
              <a:tblPr firstRow="1" bandRow="1">
                <a:tableStyleId>{5C22544A-7EE6-4342-B048-85BDC9FD1C3A}</a:tableStyleId>
              </a:tblPr>
              <a:tblGrid>
                <a:gridCol w="5695950">
                  <a:extLst>
                    <a:ext uri="{9D8B030D-6E8A-4147-A177-3AD203B41FA5}">
                      <a16:colId xmlns:a16="http://schemas.microsoft.com/office/drawing/2014/main" val="1770084548"/>
                    </a:ext>
                  </a:extLst>
                </a:gridCol>
                <a:gridCol w="3028950">
                  <a:extLst>
                    <a:ext uri="{9D8B030D-6E8A-4147-A177-3AD203B41FA5}">
                      <a16:colId xmlns:a16="http://schemas.microsoft.com/office/drawing/2014/main" val="2357799567"/>
                    </a:ext>
                  </a:extLst>
                </a:gridCol>
                <a:gridCol w="2133600">
                  <a:extLst>
                    <a:ext uri="{9D8B030D-6E8A-4147-A177-3AD203B41FA5}">
                      <a16:colId xmlns:a16="http://schemas.microsoft.com/office/drawing/2014/main" val="3361405010"/>
                    </a:ext>
                  </a:extLst>
                </a:gridCol>
              </a:tblGrid>
              <a:tr h="4453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Return of Income</a:t>
                      </a:r>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bg1"/>
                        </a:solidFill>
                        <a:effectLst/>
                        <a:latin typeface="+mn-lt"/>
                        <a:ea typeface="+mn-ea"/>
                        <a:cs typeface="+mn-cs"/>
                      </a:endParaRPr>
                    </a:p>
                  </a:txBody>
                  <a:tcPr/>
                </a:tc>
                <a:extLst>
                  <a:ext uri="{0D108BD9-81ED-4DB2-BD59-A6C34878D82A}">
                    <a16:rowId xmlns:a16="http://schemas.microsoft.com/office/drawing/2014/main" val="4111333951"/>
                  </a:ext>
                </a:extLst>
              </a:tr>
              <a:tr h="2567594">
                <a:tc>
                  <a:txBody>
                    <a:bodyPr/>
                    <a:lstStyle/>
                    <a:p>
                      <a:pPr marL="285750" indent="-285750">
                        <a:buFont typeface="Arial" panose="020B0604020202020204" pitchFamily="34" charset="0"/>
                        <a:buChar char="•"/>
                      </a:pPr>
                      <a:r>
                        <a:rPr lang="en-US" sz="2400" b="0" i="0" kern="1200" dirty="0">
                          <a:solidFill>
                            <a:schemeClr val="dk1"/>
                          </a:solidFill>
                          <a:effectLst/>
                          <a:latin typeface="+mn-lt"/>
                          <a:ea typeface="+mn-ea"/>
                          <a:cs typeface="+mn-cs"/>
                        </a:rPr>
                        <a:t>Individual &amp; HUF</a:t>
                      </a:r>
                    </a:p>
                    <a:p>
                      <a:pPr marL="285750" indent="-285750">
                        <a:buFont typeface="Arial" panose="020B0604020202020204" pitchFamily="34" charset="0"/>
                        <a:buChar char="•"/>
                      </a:pPr>
                      <a:endParaRPr lang="en-US" sz="24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0" i="0" kern="1200" dirty="0">
                          <a:solidFill>
                            <a:schemeClr val="dk1"/>
                          </a:solidFill>
                          <a:effectLst/>
                          <a:latin typeface="+mn-lt"/>
                          <a:ea typeface="+mn-ea"/>
                          <a:cs typeface="+mn-cs"/>
                        </a:rPr>
                        <a:t>Firm, LLP, </a:t>
                      </a:r>
                      <a:r>
                        <a:rPr lang="en-US" sz="2400" b="0" i="0" kern="1200" dirty="0" err="1">
                          <a:solidFill>
                            <a:schemeClr val="dk1"/>
                          </a:solidFill>
                          <a:effectLst/>
                          <a:latin typeface="+mn-lt"/>
                          <a:ea typeface="+mn-ea"/>
                          <a:cs typeface="+mn-cs"/>
                        </a:rPr>
                        <a:t>AOP</a:t>
                      </a:r>
                      <a:r>
                        <a:rPr lang="en-US" sz="2400" b="0" i="0" kern="1200" dirty="0">
                          <a:solidFill>
                            <a:schemeClr val="dk1"/>
                          </a:solidFill>
                          <a:effectLst/>
                          <a:latin typeface="+mn-lt"/>
                          <a:ea typeface="+mn-ea"/>
                          <a:cs typeface="+mn-cs"/>
                        </a:rPr>
                        <a:t>, </a:t>
                      </a:r>
                      <a:r>
                        <a:rPr lang="en-US" sz="2400" b="0" i="0" kern="1200" dirty="0" err="1">
                          <a:solidFill>
                            <a:schemeClr val="dk1"/>
                          </a:solidFill>
                          <a:effectLst/>
                          <a:latin typeface="+mn-lt"/>
                          <a:ea typeface="+mn-ea"/>
                          <a:cs typeface="+mn-cs"/>
                        </a:rPr>
                        <a:t>BOI</a:t>
                      </a:r>
                      <a:r>
                        <a:rPr lang="en-US" sz="2400" b="0" i="0" kern="1200" dirty="0">
                          <a:solidFill>
                            <a:schemeClr val="dk1"/>
                          </a:solidFill>
                          <a:effectLst/>
                          <a:latin typeface="+mn-lt"/>
                          <a:ea typeface="+mn-ea"/>
                          <a:cs typeface="+mn-cs"/>
                        </a:rPr>
                        <a:t>, </a:t>
                      </a:r>
                      <a:r>
                        <a:rPr lang="en-US" sz="2400" b="0" i="0" kern="1200" dirty="0" err="1">
                          <a:solidFill>
                            <a:schemeClr val="dk1"/>
                          </a:solidFill>
                          <a:effectLst/>
                          <a:latin typeface="+mn-lt"/>
                          <a:ea typeface="+mn-ea"/>
                          <a:cs typeface="+mn-cs"/>
                        </a:rPr>
                        <a:t>AJP</a:t>
                      </a:r>
                      <a:r>
                        <a:rPr lang="en-US" sz="2400" b="0" i="0" kern="1200" dirty="0">
                          <a:solidFill>
                            <a:schemeClr val="dk1"/>
                          </a:solidFill>
                          <a:effectLst/>
                          <a:latin typeface="+mn-lt"/>
                          <a:ea typeface="+mn-ea"/>
                          <a:cs typeface="+mn-cs"/>
                        </a:rPr>
                        <a:t>, Local Authority, Co-operative society</a:t>
                      </a:r>
                    </a:p>
                    <a:p>
                      <a:pPr marL="285750" indent="-285750">
                        <a:buFont typeface="Arial" panose="020B0604020202020204" pitchFamily="34" charset="0"/>
                        <a:buChar char="•"/>
                      </a:pPr>
                      <a:endParaRPr lang="en-US" sz="24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0" i="0" kern="1200" dirty="0">
                          <a:solidFill>
                            <a:schemeClr val="dk1"/>
                          </a:solidFill>
                          <a:effectLst/>
                          <a:latin typeface="+mn-lt"/>
                          <a:ea typeface="+mn-ea"/>
                          <a:cs typeface="+mn-cs"/>
                        </a:rPr>
                        <a:t>Trusts, political parties</a:t>
                      </a:r>
                      <a:endParaRPr lang="en-US" sz="2400" dirty="0"/>
                    </a:p>
                  </a:txBody>
                  <a:tcPr/>
                </a:tc>
                <a:tc>
                  <a:txBody>
                    <a:bodyPr/>
                    <a:lstStyle/>
                    <a:p>
                      <a:r>
                        <a:rPr lang="en-US" sz="2400" b="0" i="0" kern="1200">
                          <a:solidFill>
                            <a:schemeClr val="dk1"/>
                          </a:solidFill>
                          <a:effectLst/>
                          <a:latin typeface="+mn-lt"/>
                          <a:ea typeface="+mn-ea"/>
                          <a:cs typeface="+mn-cs"/>
                        </a:rPr>
                        <a:t>Non-Audit Cases </a:t>
                      </a:r>
                    </a:p>
                    <a:p>
                      <a:r>
                        <a:rPr lang="en-US" sz="2400" b="0" i="0" kern="1200">
                          <a:solidFill>
                            <a:schemeClr val="dk1"/>
                          </a:solidFill>
                          <a:effectLst/>
                          <a:latin typeface="+mn-lt"/>
                          <a:ea typeface="+mn-ea"/>
                          <a:cs typeface="+mn-cs"/>
                        </a:rPr>
                        <a:t>Non-Working Partner</a:t>
                      </a:r>
                      <a:endParaRPr lang="en-US" sz="2400"/>
                    </a:p>
                  </a:txBody>
                  <a:tcPr/>
                </a:tc>
                <a:tc>
                  <a:txBody>
                    <a:bodyPr/>
                    <a:lstStyle/>
                    <a:p>
                      <a:endParaRPr lang="en-US" sz="2400"/>
                    </a:p>
                    <a:p>
                      <a:pPr algn="ctr"/>
                      <a:r>
                        <a:rPr lang="en-US" sz="2400"/>
                        <a:t>31-07-2022</a:t>
                      </a:r>
                      <a:endParaRPr lang="en-US" sz="2400" dirty="0"/>
                    </a:p>
                  </a:txBody>
                  <a:tcPr anchor="ctr"/>
                </a:tc>
                <a:extLst>
                  <a:ext uri="{0D108BD9-81ED-4DB2-BD59-A6C34878D82A}">
                    <a16:rowId xmlns:a16="http://schemas.microsoft.com/office/drawing/2014/main" val="3488652239"/>
                  </a:ext>
                </a:extLst>
              </a:tr>
              <a:tr h="115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All companies</a:t>
                      </a:r>
                    </a:p>
                  </a:txBody>
                  <a:tcPr/>
                </a:tc>
                <a:tc>
                  <a:txBody>
                    <a:bodyPr/>
                    <a:lstStyle/>
                    <a:p>
                      <a:r>
                        <a:rPr lang="en-US" sz="2400" b="0" i="0" kern="1200">
                          <a:solidFill>
                            <a:schemeClr val="dk1"/>
                          </a:solidFill>
                          <a:effectLst/>
                          <a:latin typeface="+mn-lt"/>
                          <a:ea typeface="+mn-ea"/>
                          <a:cs typeface="+mn-cs"/>
                        </a:rPr>
                        <a:t>Audit Cases</a:t>
                      </a:r>
                    </a:p>
                    <a:p>
                      <a:r>
                        <a:rPr lang="en-US" sz="2400" b="0" i="0" kern="1200">
                          <a:solidFill>
                            <a:schemeClr val="dk1"/>
                          </a:solidFill>
                          <a:effectLst/>
                          <a:latin typeface="+mn-lt"/>
                          <a:ea typeface="+mn-ea"/>
                          <a:cs typeface="+mn-cs"/>
                        </a:rPr>
                        <a:t>Working Partner</a:t>
                      </a:r>
                      <a:endParaRPr lang="en-US" sz="2400"/>
                    </a:p>
                  </a:txBody>
                  <a:tcPr/>
                </a:tc>
                <a:tc>
                  <a:txBody>
                    <a:bodyPr/>
                    <a:lstStyle/>
                    <a:p>
                      <a:pPr algn="ctr"/>
                      <a:r>
                        <a:rPr lang="en-US" sz="2400" dirty="0"/>
                        <a:t>31-10-2022</a:t>
                      </a:r>
                    </a:p>
                  </a:txBody>
                  <a:tcPr anchor="ctr"/>
                </a:tc>
                <a:extLst>
                  <a:ext uri="{0D108BD9-81ED-4DB2-BD59-A6C34878D82A}">
                    <a16:rowId xmlns:a16="http://schemas.microsoft.com/office/drawing/2014/main" val="1274371923"/>
                  </a:ext>
                </a:extLst>
              </a:tr>
              <a:tr h="445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In case of Transfer Pricing</a:t>
                      </a:r>
                    </a:p>
                  </a:txBody>
                  <a:tcPr/>
                </a:tc>
                <a:tc>
                  <a:txBody>
                    <a:bodyPr/>
                    <a:lstStyle/>
                    <a:p>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30-11-2022</a:t>
                      </a:r>
                    </a:p>
                  </a:txBody>
                  <a:tcPr/>
                </a:tc>
                <a:extLst>
                  <a:ext uri="{0D108BD9-81ED-4DB2-BD59-A6C34878D82A}">
                    <a16:rowId xmlns:a16="http://schemas.microsoft.com/office/drawing/2014/main" val="2282150066"/>
                  </a:ext>
                </a:extLst>
              </a:tr>
              <a:tr h="445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Revised Return / Belated Return</a:t>
                      </a:r>
                    </a:p>
                  </a:txBody>
                  <a:tcPr/>
                </a:tc>
                <a:tc>
                  <a:txBody>
                    <a:bodyPr/>
                    <a:lstStyle/>
                    <a:p>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31-12-2022</a:t>
                      </a:r>
                    </a:p>
                  </a:txBody>
                  <a:tcPr/>
                </a:tc>
                <a:extLst>
                  <a:ext uri="{0D108BD9-81ED-4DB2-BD59-A6C34878D82A}">
                    <a16:rowId xmlns:a16="http://schemas.microsoft.com/office/drawing/2014/main" val="252561285"/>
                  </a:ext>
                </a:extLst>
              </a:tr>
              <a:tr h="4453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Audit Report</a:t>
                      </a:r>
                    </a:p>
                  </a:txBody>
                  <a:tcPr>
                    <a:solidFill>
                      <a:srgbClr val="0070C0"/>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txBody>
                  <a:tcPr/>
                </a:tc>
                <a:extLst>
                  <a:ext uri="{0D108BD9-81ED-4DB2-BD59-A6C34878D82A}">
                    <a16:rowId xmlns:a16="http://schemas.microsoft.com/office/drawing/2014/main" val="570853872"/>
                  </a:ext>
                </a:extLst>
              </a:tr>
              <a:tr h="445321">
                <a:tc>
                  <a:txBody>
                    <a:bodyPr/>
                    <a:lstStyle/>
                    <a:p>
                      <a:pPr marL="285750" indent="-285750">
                        <a:buFont typeface="Arial" panose="020B0604020202020204" pitchFamily="34" charset="0"/>
                        <a:buChar char="•"/>
                      </a:pPr>
                      <a:r>
                        <a:rPr lang="en-US" sz="2400" dirty="0" err="1"/>
                        <a:t>44AB</a:t>
                      </a:r>
                      <a:endParaRPr lang="en-US" sz="2400" dirty="0"/>
                    </a:p>
                    <a:p>
                      <a:pPr marL="285750" indent="-285750">
                        <a:buFont typeface="Arial" panose="020B0604020202020204" pitchFamily="34" charset="0"/>
                        <a:buChar char="•"/>
                      </a:pPr>
                      <a:r>
                        <a:rPr lang="en-US" sz="2400" dirty="0" err="1"/>
                        <a:t>44AB+92E</a:t>
                      </a:r>
                      <a:endParaRPr lang="en-US" sz="2400" dirty="0"/>
                    </a:p>
                  </a:txBody>
                  <a:tcPr/>
                </a:tc>
                <a:tc>
                  <a:txBody>
                    <a:bodyPr/>
                    <a:lstStyle/>
                    <a:p>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30-09-2022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31-10-2022</a:t>
                      </a:r>
                    </a:p>
                  </a:txBody>
                  <a:tcPr/>
                </a:tc>
                <a:extLst>
                  <a:ext uri="{0D108BD9-81ED-4DB2-BD59-A6C34878D82A}">
                    <a16:rowId xmlns:a16="http://schemas.microsoft.com/office/drawing/2014/main" val="2806920016"/>
                  </a:ext>
                </a:extLst>
              </a:tr>
            </a:tbl>
          </a:graphicData>
        </a:graphic>
      </p:graphicFrame>
    </p:spTree>
    <p:extLst>
      <p:ext uri="{BB962C8B-B14F-4D97-AF65-F5344CB8AC3E}">
        <p14:creationId xmlns:p14="http://schemas.microsoft.com/office/powerpoint/2010/main" val="89200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AD85F-632D-25F2-3BF2-185CF4EA1CFB}"/>
              </a:ext>
            </a:extLst>
          </p:cNvPr>
          <p:cNvPicPr>
            <a:picLocks noChangeAspect="1"/>
          </p:cNvPicPr>
          <p:nvPr/>
        </p:nvPicPr>
        <p:blipFill>
          <a:blip r:embed="rId2"/>
          <a:stretch>
            <a:fillRect/>
          </a:stretch>
        </p:blipFill>
        <p:spPr>
          <a:xfrm>
            <a:off x="1386476" y="1162945"/>
            <a:ext cx="9419048" cy="3647619"/>
          </a:xfrm>
          <a:prstGeom prst="rect">
            <a:avLst/>
          </a:prstGeom>
        </p:spPr>
      </p:pic>
      <p:pic>
        <p:nvPicPr>
          <p:cNvPr id="9" name="Picture 8">
            <a:extLst>
              <a:ext uri="{FF2B5EF4-FFF2-40B4-BE49-F238E27FC236}">
                <a16:creationId xmlns:a16="http://schemas.microsoft.com/office/drawing/2014/main" id="{7C683A96-D45B-C440-5E5C-B7992916C189}"/>
              </a:ext>
            </a:extLst>
          </p:cNvPr>
          <p:cNvPicPr>
            <a:picLocks noChangeAspect="1"/>
          </p:cNvPicPr>
          <p:nvPr/>
        </p:nvPicPr>
        <p:blipFill>
          <a:blip r:embed="rId3"/>
          <a:stretch>
            <a:fillRect/>
          </a:stretch>
        </p:blipFill>
        <p:spPr>
          <a:xfrm>
            <a:off x="1386476" y="4924667"/>
            <a:ext cx="9419048" cy="1794015"/>
          </a:xfrm>
          <a:prstGeom prst="rect">
            <a:avLst/>
          </a:prstGeom>
        </p:spPr>
      </p:pic>
      <p:pic>
        <p:nvPicPr>
          <p:cNvPr id="11" name="Picture 10">
            <a:extLst>
              <a:ext uri="{FF2B5EF4-FFF2-40B4-BE49-F238E27FC236}">
                <a16:creationId xmlns:a16="http://schemas.microsoft.com/office/drawing/2014/main" id="{01AC1F7A-EB5C-3CA1-517E-D47CA1C96471}"/>
              </a:ext>
            </a:extLst>
          </p:cNvPr>
          <p:cNvPicPr>
            <a:picLocks noChangeAspect="1"/>
          </p:cNvPicPr>
          <p:nvPr/>
        </p:nvPicPr>
        <p:blipFill>
          <a:blip r:embed="rId4"/>
          <a:stretch>
            <a:fillRect/>
          </a:stretch>
        </p:blipFill>
        <p:spPr>
          <a:xfrm>
            <a:off x="1386476" y="139318"/>
            <a:ext cx="9419048" cy="895238"/>
          </a:xfrm>
          <a:prstGeom prst="rect">
            <a:avLst/>
          </a:prstGeom>
        </p:spPr>
      </p:pic>
    </p:spTree>
    <p:extLst>
      <p:ext uri="{BB962C8B-B14F-4D97-AF65-F5344CB8AC3E}">
        <p14:creationId xmlns:p14="http://schemas.microsoft.com/office/powerpoint/2010/main" val="398572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C0203-E1BE-AEE4-0BFB-D7DB495462AA}"/>
              </a:ext>
            </a:extLst>
          </p:cNvPr>
          <p:cNvPicPr>
            <a:picLocks noChangeAspect="1"/>
          </p:cNvPicPr>
          <p:nvPr/>
        </p:nvPicPr>
        <p:blipFill>
          <a:blip r:embed="rId2"/>
          <a:stretch>
            <a:fillRect/>
          </a:stretch>
        </p:blipFill>
        <p:spPr>
          <a:xfrm>
            <a:off x="748381" y="2167095"/>
            <a:ext cx="10695238" cy="2523809"/>
          </a:xfrm>
          <a:prstGeom prst="rect">
            <a:avLst/>
          </a:prstGeom>
        </p:spPr>
      </p:pic>
    </p:spTree>
    <p:extLst>
      <p:ext uri="{BB962C8B-B14F-4D97-AF65-F5344CB8AC3E}">
        <p14:creationId xmlns:p14="http://schemas.microsoft.com/office/powerpoint/2010/main" val="3140864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A9C02-F4EE-44B5-7642-011F06B17114}"/>
              </a:ext>
            </a:extLst>
          </p:cNvPr>
          <p:cNvPicPr>
            <a:picLocks noChangeAspect="1"/>
          </p:cNvPicPr>
          <p:nvPr/>
        </p:nvPicPr>
        <p:blipFill>
          <a:blip r:embed="rId2"/>
          <a:stretch>
            <a:fillRect/>
          </a:stretch>
        </p:blipFill>
        <p:spPr>
          <a:xfrm>
            <a:off x="426720" y="528320"/>
            <a:ext cx="11440160" cy="6035040"/>
          </a:xfrm>
          <a:prstGeom prst="rect">
            <a:avLst/>
          </a:prstGeom>
        </p:spPr>
      </p:pic>
    </p:spTree>
    <p:extLst>
      <p:ext uri="{BB962C8B-B14F-4D97-AF65-F5344CB8AC3E}">
        <p14:creationId xmlns:p14="http://schemas.microsoft.com/office/powerpoint/2010/main" val="4171088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9BE214-50BE-0F75-875A-E9DF20593687}"/>
              </a:ext>
            </a:extLst>
          </p:cNvPr>
          <p:cNvPicPr>
            <a:picLocks noChangeAspect="1"/>
          </p:cNvPicPr>
          <p:nvPr/>
        </p:nvPicPr>
        <p:blipFill>
          <a:blip r:embed="rId2"/>
          <a:stretch>
            <a:fillRect/>
          </a:stretch>
        </p:blipFill>
        <p:spPr>
          <a:xfrm>
            <a:off x="491238" y="938524"/>
            <a:ext cx="11209524" cy="4980952"/>
          </a:xfrm>
          <a:prstGeom prst="rect">
            <a:avLst/>
          </a:prstGeom>
        </p:spPr>
      </p:pic>
    </p:spTree>
    <p:extLst>
      <p:ext uri="{BB962C8B-B14F-4D97-AF65-F5344CB8AC3E}">
        <p14:creationId xmlns:p14="http://schemas.microsoft.com/office/powerpoint/2010/main" val="2440063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68A8E-DEC2-221D-F24B-663A2C36E1A9}"/>
              </a:ext>
            </a:extLst>
          </p:cNvPr>
          <p:cNvPicPr>
            <a:picLocks noChangeAspect="1"/>
          </p:cNvPicPr>
          <p:nvPr/>
        </p:nvPicPr>
        <p:blipFill>
          <a:blip r:embed="rId2"/>
          <a:stretch>
            <a:fillRect/>
          </a:stretch>
        </p:blipFill>
        <p:spPr>
          <a:xfrm>
            <a:off x="670560" y="812800"/>
            <a:ext cx="10485120" cy="4958080"/>
          </a:xfrm>
          <a:prstGeom prst="rect">
            <a:avLst/>
          </a:prstGeom>
        </p:spPr>
      </p:pic>
    </p:spTree>
    <p:extLst>
      <p:ext uri="{BB962C8B-B14F-4D97-AF65-F5344CB8AC3E}">
        <p14:creationId xmlns:p14="http://schemas.microsoft.com/office/powerpoint/2010/main" val="3516693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953A-C716-EF1E-E82D-358CEC69009A}"/>
              </a:ext>
            </a:extLst>
          </p:cNvPr>
          <p:cNvSpPr>
            <a:spLocks noGrp="1"/>
          </p:cNvSpPr>
          <p:nvPr>
            <p:ph type="title"/>
          </p:nvPr>
        </p:nvSpPr>
        <p:spPr>
          <a:xfrm>
            <a:off x="838200" y="274957"/>
            <a:ext cx="10515600" cy="1039494"/>
          </a:xfrm>
        </p:spPr>
        <p:txBody>
          <a:bodyPr>
            <a:normAutofit/>
          </a:bodyPr>
          <a:lstStyle/>
          <a:p>
            <a:pPr algn="ctr"/>
            <a:r>
              <a:rPr lang="en-US" sz="4000" b="1" dirty="0"/>
              <a:t>On 02-12-2021 client reports that for AY 2020-21</a:t>
            </a:r>
          </a:p>
        </p:txBody>
      </p:sp>
      <p:sp>
        <p:nvSpPr>
          <p:cNvPr id="6" name="TextBox 5">
            <a:extLst>
              <a:ext uri="{FF2B5EF4-FFF2-40B4-BE49-F238E27FC236}">
                <a16:creationId xmlns:a16="http://schemas.microsoft.com/office/drawing/2014/main" id="{12655303-4FC0-F126-127E-1A721059022B}"/>
              </a:ext>
            </a:extLst>
          </p:cNvPr>
          <p:cNvSpPr txBox="1"/>
          <p:nvPr/>
        </p:nvSpPr>
        <p:spPr>
          <a:xfrm>
            <a:off x="0" y="5543550"/>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srgbClr val="FF0000"/>
                </a:solidFill>
                <a:effectLst/>
                <a:uLnTx/>
                <a:uFillTx/>
                <a:latin typeface="Calibri" panose="020F0502020204030204"/>
                <a:ea typeface="+mn-ea"/>
                <a:cs typeface="+mn-cs"/>
              </a:rPr>
              <a:t>Refund was short by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IN" sz="3600" b="1" i="0" u="none" strike="noStrike" kern="1200" cap="none" spc="0" normalizeH="0" baseline="0" noProof="0" dirty="0">
                <a:ln>
                  <a:noFill/>
                </a:ln>
                <a:solidFill>
                  <a:srgbClr val="FF0000"/>
                </a:solidFill>
                <a:effectLst/>
                <a:uLnTx/>
                <a:uFillTx/>
                <a:latin typeface="Calibri" panose="020F0502020204030204"/>
                <a:ea typeface="+mn-ea"/>
                <a:cs typeface="+mn-cs"/>
              </a:rPr>
              <a:t>35000/-</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3" name="Table 6">
            <a:extLst>
              <a:ext uri="{FF2B5EF4-FFF2-40B4-BE49-F238E27FC236}">
                <a16:creationId xmlns:a16="http://schemas.microsoft.com/office/drawing/2014/main" id="{61561BEE-14A4-F7AD-23A3-2BA9C1DD6EC0}"/>
              </a:ext>
            </a:extLst>
          </p:cNvPr>
          <p:cNvGraphicFramePr>
            <a:graphicFrameLocks noGrp="1"/>
          </p:cNvGraphicFramePr>
          <p:nvPr/>
        </p:nvGraphicFramePr>
        <p:xfrm>
          <a:off x="838200" y="1447801"/>
          <a:ext cx="10515600" cy="3809680"/>
        </p:xfrm>
        <a:graphic>
          <a:graphicData uri="http://schemas.openxmlformats.org/drawingml/2006/table">
            <a:tbl>
              <a:tblPr firstRow="1" bandRow="1">
                <a:tableStyleId>{00A15C55-8517-42AA-B614-E9B94910E393}</a:tableStyleId>
              </a:tblPr>
              <a:tblGrid>
                <a:gridCol w="3505200">
                  <a:extLst>
                    <a:ext uri="{9D8B030D-6E8A-4147-A177-3AD203B41FA5}">
                      <a16:colId xmlns:a16="http://schemas.microsoft.com/office/drawing/2014/main" val="437789743"/>
                    </a:ext>
                  </a:extLst>
                </a:gridCol>
                <a:gridCol w="3752850">
                  <a:extLst>
                    <a:ext uri="{9D8B030D-6E8A-4147-A177-3AD203B41FA5}">
                      <a16:colId xmlns:a16="http://schemas.microsoft.com/office/drawing/2014/main" val="3822917940"/>
                    </a:ext>
                  </a:extLst>
                </a:gridCol>
                <a:gridCol w="3257550">
                  <a:extLst>
                    <a:ext uri="{9D8B030D-6E8A-4147-A177-3AD203B41FA5}">
                      <a16:colId xmlns:a16="http://schemas.microsoft.com/office/drawing/2014/main" val="3815256806"/>
                    </a:ext>
                  </a:extLst>
                </a:gridCol>
              </a:tblGrid>
              <a:tr h="843219">
                <a:tc>
                  <a:txBody>
                    <a:bodyPr/>
                    <a:lstStyle/>
                    <a:p>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As shown in the ROI </a:t>
                      </a:r>
                    </a:p>
                  </a:txBody>
                  <a:tcPr anchor="ctr"/>
                </a:tc>
                <a:tc>
                  <a:txBody>
                    <a:bodyPr/>
                    <a:lstStyle/>
                    <a:p>
                      <a:pPr algn="ctr"/>
                      <a:r>
                        <a:rPr lang="en-US" sz="3200" dirty="0"/>
                        <a:t>Actual scenario</a:t>
                      </a:r>
                    </a:p>
                  </a:txBody>
                  <a:tcPr anchor="ctr"/>
                </a:tc>
                <a:extLst>
                  <a:ext uri="{0D108BD9-81ED-4DB2-BD59-A6C34878D82A}">
                    <a16:rowId xmlns:a16="http://schemas.microsoft.com/office/drawing/2014/main" val="4221688288"/>
                  </a:ext>
                </a:extLst>
              </a:tr>
              <a:tr h="649981">
                <a:tc>
                  <a:txBody>
                    <a:bodyPr/>
                    <a:lstStyle/>
                    <a:p>
                      <a:pPr marL="0" indent="0" algn="l">
                        <a:buNone/>
                      </a:pPr>
                      <a:r>
                        <a:rPr lang="en-US" sz="3200" dirty="0"/>
                        <a:t>Tax Payable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 69624/-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 69624/-</a:t>
                      </a:r>
                    </a:p>
                  </a:txBody>
                  <a:tcPr anchor="ctr"/>
                </a:tc>
                <a:extLst>
                  <a:ext uri="{0D108BD9-81ED-4DB2-BD59-A6C34878D82A}">
                    <a16:rowId xmlns:a16="http://schemas.microsoft.com/office/drawing/2014/main" val="335323884"/>
                  </a:ext>
                </a:extLst>
              </a:tr>
              <a:tr h="569675">
                <a:tc>
                  <a:txBody>
                    <a:bodyPr/>
                    <a:lstStyle/>
                    <a:p>
                      <a:pPr algn="l"/>
                      <a:r>
                        <a:rPr lang="en-US" sz="3200" dirty="0"/>
                        <a:t>Advance Tax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50000/-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70000/-</a:t>
                      </a:r>
                    </a:p>
                  </a:txBody>
                  <a:tcPr anchor="ctr"/>
                </a:tc>
                <a:extLst>
                  <a:ext uri="{0D108BD9-81ED-4DB2-BD59-A6C34878D82A}">
                    <a16:rowId xmlns:a16="http://schemas.microsoft.com/office/drawing/2014/main" val="1239571968"/>
                  </a:ext>
                </a:extLst>
              </a:tr>
              <a:tr h="569675">
                <a:tc>
                  <a:txBody>
                    <a:bodyPr/>
                    <a:lstStyle/>
                    <a:p>
                      <a:pPr algn="l"/>
                      <a:r>
                        <a:rPr lang="en-US" sz="3200" dirty="0"/>
                        <a:t>TDS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45000/-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60000/-</a:t>
                      </a:r>
                    </a:p>
                  </a:txBody>
                  <a:tcPr anchor="ctr"/>
                </a:tc>
                <a:extLst>
                  <a:ext uri="{0D108BD9-81ED-4DB2-BD59-A6C34878D82A}">
                    <a16:rowId xmlns:a16="http://schemas.microsoft.com/office/drawing/2014/main" val="754370241"/>
                  </a:ext>
                </a:extLst>
              </a:tr>
              <a:tr h="569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Total prepaid taxes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95000/-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130000/-</a:t>
                      </a:r>
                    </a:p>
                  </a:txBody>
                  <a:tcPr anchor="ctr"/>
                </a:tc>
                <a:extLst>
                  <a:ext uri="{0D108BD9-81ED-4DB2-BD59-A6C34878D82A}">
                    <a16:rowId xmlns:a16="http://schemas.microsoft.com/office/drawing/2014/main" val="139924811"/>
                  </a:ext>
                </a:extLst>
              </a:tr>
              <a:tr h="569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Refund Due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25376/-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 60376/-</a:t>
                      </a:r>
                    </a:p>
                  </a:txBody>
                  <a:tcPr anchor="ctr"/>
                </a:tc>
                <a:extLst>
                  <a:ext uri="{0D108BD9-81ED-4DB2-BD59-A6C34878D82A}">
                    <a16:rowId xmlns:a16="http://schemas.microsoft.com/office/drawing/2014/main" val="3350995025"/>
                  </a:ext>
                </a:extLst>
              </a:tr>
            </a:tbl>
          </a:graphicData>
        </a:graphic>
      </p:graphicFrame>
    </p:spTree>
    <p:extLst>
      <p:ext uri="{BB962C8B-B14F-4D97-AF65-F5344CB8AC3E}">
        <p14:creationId xmlns:p14="http://schemas.microsoft.com/office/powerpoint/2010/main" val="2576800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E0B64C1-8464-1BBF-316A-04551887DE1D}"/>
              </a:ext>
            </a:extLst>
          </p:cNvPr>
          <p:cNvPicPr>
            <a:picLocks noChangeAspect="1"/>
          </p:cNvPicPr>
          <p:nvPr/>
        </p:nvPicPr>
        <p:blipFill>
          <a:blip r:embed="rId2"/>
          <a:stretch>
            <a:fillRect/>
          </a:stretch>
        </p:blipFill>
        <p:spPr>
          <a:xfrm>
            <a:off x="643467" y="1152568"/>
            <a:ext cx="10905066" cy="4552864"/>
          </a:xfrm>
          <a:prstGeom prst="rect">
            <a:avLst/>
          </a:prstGeom>
        </p:spPr>
      </p:pic>
    </p:spTree>
    <p:extLst>
      <p:ext uri="{BB962C8B-B14F-4D97-AF65-F5344CB8AC3E}">
        <p14:creationId xmlns:p14="http://schemas.microsoft.com/office/powerpoint/2010/main" val="1292752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B486EF-872B-155C-6656-1859E171DB6F}"/>
              </a:ext>
            </a:extLst>
          </p:cNvPr>
          <p:cNvPicPr>
            <a:picLocks noChangeAspect="1"/>
          </p:cNvPicPr>
          <p:nvPr/>
        </p:nvPicPr>
        <p:blipFill>
          <a:blip r:embed="rId2"/>
          <a:stretch>
            <a:fillRect/>
          </a:stretch>
        </p:blipFill>
        <p:spPr>
          <a:xfrm>
            <a:off x="643467" y="1002622"/>
            <a:ext cx="10905066" cy="4852755"/>
          </a:xfrm>
          <a:prstGeom prst="rect">
            <a:avLst/>
          </a:prstGeom>
        </p:spPr>
      </p:pic>
    </p:spTree>
    <p:extLst>
      <p:ext uri="{BB962C8B-B14F-4D97-AF65-F5344CB8AC3E}">
        <p14:creationId xmlns:p14="http://schemas.microsoft.com/office/powerpoint/2010/main" val="4039777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E0C90EA-41AF-C6C6-7E8A-D3F315361A24}"/>
              </a:ext>
            </a:extLst>
          </p:cNvPr>
          <p:cNvPicPr>
            <a:picLocks noChangeAspect="1"/>
          </p:cNvPicPr>
          <p:nvPr/>
        </p:nvPicPr>
        <p:blipFill>
          <a:blip r:embed="rId2"/>
          <a:stretch>
            <a:fillRect/>
          </a:stretch>
        </p:blipFill>
        <p:spPr>
          <a:xfrm>
            <a:off x="643467" y="770891"/>
            <a:ext cx="10905066" cy="5316218"/>
          </a:xfrm>
          <a:prstGeom prst="rect">
            <a:avLst/>
          </a:prstGeom>
        </p:spPr>
      </p:pic>
    </p:spTree>
    <p:extLst>
      <p:ext uri="{BB962C8B-B14F-4D97-AF65-F5344CB8AC3E}">
        <p14:creationId xmlns:p14="http://schemas.microsoft.com/office/powerpoint/2010/main" val="3875307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0694371-0949-CD69-5180-E80C48A77FA0}"/>
              </a:ext>
            </a:extLst>
          </p:cNvPr>
          <p:cNvPicPr>
            <a:picLocks noChangeAspect="1"/>
          </p:cNvPicPr>
          <p:nvPr/>
        </p:nvPicPr>
        <p:blipFill>
          <a:blip r:embed="rId2"/>
          <a:stretch>
            <a:fillRect/>
          </a:stretch>
        </p:blipFill>
        <p:spPr>
          <a:xfrm>
            <a:off x="840277" y="643467"/>
            <a:ext cx="10511445" cy="5571066"/>
          </a:xfrm>
          <a:prstGeom prst="rect">
            <a:avLst/>
          </a:prstGeom>
        </p:spPr>
      </p:pic>
    </p:spTree>
    <p:extLst>
      <p:ext uri="{BB962C8B-B14F-4D97-AF65-F5344CB8AC3E}">
        <p14:creationId xmlns:p14="http://schemas.microsoft.com/office/powerpoint/2010/main" val="177015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AD06-69F8-4718-B20D-A2757D84E3FD}"/>
              </a:ext>
            </a:extLst>
          </p:cNvPr>
          <p:cNvSpPr>
            <a:spLocks noGrp="1"/>
          </p:cNvSpPr>
          <p:nvPr>
            <p:ph type="title"/>
          </p:nvPr>
        </p:nvSpPr>
        <p:spPr/>
        <p:txBody>
          <a:bodyPr>
            <a:noAutofit/>
          </a:bodyPr>
          <a:lstStyle/>
          <a:p>
            <a:r>
              <a:rPr lang="it-IT" sz="4000" b="1" dirty="0">
                <a:solidFill>
                  <a:srgbClr val="FF0000"/>
                </a:solidFill>
              </a:rPr>
              <a:t>NOTIFICATION NO. 37/2022 Dated 21-04-2022</a:t>
            </a:r>
            <a:endParaRPr lang="en-US" sz="4000" dirty="0">
              <a:solidFill>
                <a:srgbClr val="FF0000"/>
              </a:solidFill>
            </a:endParaRPr>
          </a:p>
        </p:txBody>
      </p:sp>
      <p:sp>
        <p:nvSpPr>
          <p:cNvPr id="3" name="Text Placeholder 2">
            <a:extLst>
              <a:ext uri="{FF2B5EF4-FFF2-40B4-BE49-F238E27FC236}">
                <a16:creationId xmlns:a16="http://schemas.microsoft.com/office/drawing/2014/main" id="{248B5586-20FD-427E-A88B-2A3DC4E480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888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CC6A66A-18E2-BD35-5A58-ABF055CEE7B1}"/>
              </a:ext>
            </a:extLst>
          </p:cNvPr>
          <p:cNvPicPr>
            <a:picLocks noChangeAspect="1"/>
          </p:cNvPicPr>
          <p:nvPr/>
        </p:nvPicPr>
        <p:blipFill>
          <a:blip r:embed="rId2"/>
          <a:stretch>
            <a:fillRect/>
          </a:stretch>
        </p:blipFill>
        <p:spPr>
          <a:xfrm>
            <a:off x="643467" y="1629665"/>
            <a:ext cx="10905066" cy="3598670"/>
          </a:xfrm>
          <a:prstGeom prst="rect">
            <a:avLst/>
          </a:prstGeom>
        </p:spPr>
      </p:pic>
      <p:pic>
        <p:nvPicPr>
          <p:cNvPr id="4" name="Picture 3">
            <a:extLst>
              <a:ext uri="{FF2B5EF4-FFF2-40B4-BE49-F238E27FC236}">
                <a16:creationId xmlns:a16="http://schemas.microsoft.com/office/drawing/2014/main" id="{09027193-C0B4-BC99-BC85-57C84A230340}"/>
              </a:ext>
            </a:extLst>
          </p:cNvPr>
          <p:cNvPicPr>
            <a:picLocks noChangeAspect="1"/>
          </p:cNvPicPr>
          <p:nvPr/>
        </p:nvPicPr>
        <p:blipFill>
          <a:blip r:embed="rId3"/>
          <a:stretch>
            <a:fillRect/>
          </a:stretch>
        </p:blipFill>
        <p:spPr>
          <a:xfrm>
            <a:off x="971550" y="3638550"/>
            <a:ext cx="10382250" cy="925859"/>
          </a:xfrm>
          <a:prstGeom prst="rect">
            <a:avLst/>
          </a:prstGeom>
        </p:spPr>
      </p:pic>
    </p:spTree>
    <p:extLst>
      <p:ext uri="{BB962C8B-B14F-4D97-AF65-F5344CB8AC3E}">
        <p14:creationId xmlns:p14="http://schemas.microsoft.com/office/powerpoint/2010/main" val="1595349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11E86F56-D1DB-18CD-0984-436DB996B99F}"/>
              </a:ext>
            </a:extLst>
          </p:cNvPr>
          <p:cNvPicPr>
            <a:picLocks noChangeAspect="1"/>
          </p:cNvPicPr>
          <p:nvPr/>
        </p:nvPicPr>
        <p:blipFill>
          <a:blip r:embed="rId2"/>
          <a:stretch>
            <a:fillRect/>
          </a:stretch>
        </p:blipFill>
        <p:spPr>
          <a:xfrm>
            <a:off x="3436239" y="457200"/>
            <a:ext cx="5319521" cy="5943600"/>
          </a:xfrm>
          <a:prstGeom prst="rect">
            <a:avLst/>
          </a:prstGeom>
        </p:spPr>
      </p:pic>
    </p:spTree>
    <p:extLst>
      <p:ext uri="{BB962C8B-B14F-4D97-AF65-F5344CB8AC3E}">
        <p14:creationId xmlns:p14="http://schemas.microsoft.com/office/powerpoint/2010/main" val="3676365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80AE6C6-AD92-0404-CE8A-90BB9FA16C32}"/>
              </a:ext>
            </a:extLst>
          </p:cNvPr>
          <p:cNvPicPr>
            <a:picLocks noChangeAspect="1"/>
          </p:cNvPicPr>
          <p:nvPr/>
        </p:nvPicPr>
        <p:blipFill rotWithShape="1">
          <a:blip r:embed="rId2"/>
          <a:srcRect r="2858" b="1"/>
          <a:stretch/>
        </p:blipFill>
        <p:spPr>
          <a:xfrm>
            <a:off x="684575" y="685800"/>
            <a:ext cx="10821625" cy="5486400"/>
          </a:xfrm>
          <a:prstGeom prst="rect">
            <a:avLst/>
          </a:prstGeom>
        </p:spPr>
      </p:pic>
    </p:spTree>
    <p:extLst>
      <p:ext uri="{BB962C8B-B14F-4D97-AF65-F5344CB8AC3E}">
        <p14:creationId xmlns:p14="http://schemas.microsoft.com/office/powerpoint/2010/main" val="4201937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5D5FA-7517-8517-6BD8-369D5303A710}"/>
              </a:ext>
            </a:extLst>
          </p:cNvPr>
          <p:cNvPicPr>
            <a:picLocks noChangeAspect="1"/>
          </p:cNvPicPr>
          <p:nvPr/>
        </p:nvPicPr>
        <p:blipFill>
          <a:blip r:embed="rId2"/>
          <a:stretch>
            <a:fillRect/>
          </a:stretch>
        </p:blipFill>
        <p:spPr>
          <a:xfrm>
            <a:off x="552450" y="476250"/>
            <a:ext cx="10934700" cy="5886449"/>
          </a:xfrm>
          <a:prstGeom prst="rect">
            <a:avLst/>
          </a:prstGeom>
        </p:spPr>
      </p:pic>
    </p:spTree>
    <p:extLst>
      <p:ext uri="{BB962C8B-B14F-4D97-AF65-F5344CB8AC3E}">
        <p14:creationId xmlns:p14="http://schemas.microsoft.com/office/powerpoint/2010/main" val="3383849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10;&#10;Description automatically generated">
            <a:extLst>
              <a:ext uri="{FF2B5EF4-FFF2-40B4-BE49-F238E27FC236}">
                <a16:creationId xmlns:a16="http://schemas.microsoft.com/office/drawing/2014/main" id="{A6DA6A73-08A9-D389-EC4E-E78F0945D805}"/>
              </a:ext>
            </a:extLst>
          </p:cNvPr>
          <p:cNvPicPr>
            <a:picLocks noChangeAspect="1"/>
          </p:cNvPicPr>
          <p:nvPr/>
        </p:nvPicPr>
        <p:blipFill>
          <a:blip r:embed="rId2"/>
          <a:stretch>
            <a:fillRect/>
          </a:stretch>
        </p:blipFill>
        <p:spPr>
          <a:xfrm>
            <a:off x="1843277" y="643467"/>
            <a:ext cx="8505445" cy="5571066"/>
          </a:xfrm>
          <a:prstGeom prst="rect">
            <a:avLst/>
          </a:prstGeom>
        </p:spPr>
      </p:pic>
    </p:spTree>
    <p:extLst>
      <p:ext uri="{BB962C8B-B14F-4D97-AF65-F5344CB8AC3E}">
        <p14:creationId xmlns:p14="http://schemas.microsoft.com/office/powerpoint/2010/main" val="422012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 email&#10;&#10;Description automatically generated">
            <a:extLst>
              <a:ext uri="{FF2B5EF4-FFF2-40B4-BE49-F238E27FC236}">
                <a16:creationId xmlns:a16="http://schemas.microsoft.com/office/drawing/2014/main" id="{F7CD163D-A489-22B0-2C88-956B499B101B}"/>
              </a:ext>
            </a:extLst>
          </p:cNvPr>
          <p:cNvPicPr>
            <a:picLocks noChangeAspect="1"/>
          </p:cNvPicPr>
          <p:nvPr/>
        </p:nvPicPr>
        <p:blipFill>
          <a:blip r:embed="rId2"/>
          <a:stretch>
            <a:fillRect/>
          </a:stretch>
        </p:blipFill>
        <p:spPr>
          <a:xfrm>
            <a:off x="1585014" y="643467"/>
            <a:ext cx="9021971" cy="5571066"/>
          </a:xfrm>
          <a:prstGeom prst="rect">
            <a:avLst/>
          </a:prstGeom>
        </p:spPr>
      </p:pic>
    </p:spTree>
    <p:extLst>
      <p:ext uri="{BB962C8B-B14F-4D97-AF65-F5344CB8AC3E}">
        <p14:creationId xmlns:p14="http://schemas.microsoft.com/office/powerpoint/2010/main" val="2602019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FB9A401-5B2A-6B9F-EFE6-15EF8C6A415F}"/>
              </a:ext>
            </a:extLst>
          </p:cNvPr>
          <p:cNvPicPr>
            <a:picLocks noChangeAspect="1"/>
          </p:cNvPicPr>
          <p:nvPr/>
        </p:nvPicPr>
        <p:blipFill>
          <a:blip r:embed="rId2"/>
          <a:stretch>
            <a:fillRect/>
          </a:stretch>
        </p:blipFill>
        <p:spPr>
          <a:xfrm>
            <a:off x="1794018" y="643467"/>
            <a:ext cx="8603964" cy="5571066"/>
          </a:xfrm>
          <a:prstGeom prst="rect">
            <a:avLst/>
          </a:prstGeom>
        </p:spPr>
      </p:pic>
    </p:spTree>
    <p:extLst>
      <p:ext uri="{BB962C8B-B14F-4D97-AF65-F5344CB8AC3E}">
        <p14:creationId xmlns:p14="http://schemas.microsoft.com/office/powerpoint/2010/main" val="2642872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AD06-69F8-4718-B20D-A2757D84E3FD}"/>
              </a:ext>
            </a:extLst>
          </p:cNvPr>
          <p:cNvSpPr>
            <a:spLocks noGrp="1"/>
          </p:cNvSpPr>
          <p:nvPr>
            <p:ph type="title"/>
          </p:nvPr>
        </p:nvSpPr>
        <p:spPr/>
        <p:txBody>
          <a:bodyPr>
            <a:noAutofit/>
          </a:bodyPr>
          <a:lstStyle/>
          <a:p>
            <a:r>
              <a:rPr lang="en-US" sz="4000" b="1" dirty="0">
                <a:solidFill>
                  <a:srgbClr val="FF0000"/>
                </a:solidFill>
              </a:rPr>
              <a:t>Updated Return</a:t>
            </a:r>
            <a:endParaRPr lang="en-US" sz="4000" dirty="0">
              <a:solidFill>
                <a:srgbClr val="FF0000"/>
              </a:solidFill>
            </a:endParaRPr>
          </a:p>
        </p:txBody>
      </p:sp>
      <p:sp>
        <p:nvSpPr>
          <p:cNvPr id="3" name="Text Placeholder 2">
            <a:extLst>
              <a:ext uri="{FF2B5EF4-FFF2-40B4-BE49-F238E27FC236}">
                <a16:creationId xmlns:a16="http://schemas.microsoft.com/office/drawing/2014/main" id="{248B5586-20FD-427E-A88B-2A3DC4E480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211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C6A-DBD1-436C-91B3-D0F81B1AF075}"/>
              </a:ext>
            </a:extLst>
          </p:cNvPr>
          <p:cNvSpPr>
            <a:spLocks noGrp="1"/>
          </p:cNvSpPr>
          <p:nvPr>
            <p:ph type="title"/>
          </p:nvPr>
        </p:nvSpPr>
        <p:spPr/>
        <p:txBody>
          <a:bodyPr/>
          <a:lstStyle/>
          <a:p>
            <a:r>
              <a:rPr lang="en-US" dirty="0"/>
              <a:t>Section 139(</a:t>
            </a:r>
            <a:r>
              <a:rPr lang="en-US" dirty="0" err="1"/>
              <a:t>8A</a:t>
            </a:r>
            <a:r>
              <a:rPr lang="en-US" dirty="0"/>
              <a:t>)</a:t>
            </a:r>
          </a:p>
        </p:txBody>
      </p:sp>
      <p:sp>
        <p:nvSpPr>
          <p:cNvPr id="3" name="Content Placeholder 2">
            <a:extLst>
              <a:ext uri="{FF2B5EF4-FFF2-40B4-BE49-F238E27FC236}">
                <a16:creationId xmlns:a16="http://schemas.microsoft.com/office/drawing/2014/main" id="{9F941307-5C6B-4501-A815-02811CE90147}"/>
              </a:ext>
            </a:extLst>
          </p:cNvPr>
          <p:cNvSpPr>
            <a:spLocks noGrp="1"/>
          </p:cNvSpPr>
          <p:nvPr>
            <p:ph idx="1"/>
          </p:nvPr>
        </p:nvSpPr>
        <p:spPr/>
        <p:txBody>
          <a:bodyPr>
            <a:normAutofit fontScale="85000" lnSpcReduction="20000"/>
          </a:bodyPr>
          <a:lstStyle/>
          <a:p>
            <a:r>
              <a:rPr lang="en-US" dirty="0"/>
              <a:t>“(</a:t>
            </a:r>
            <a:r>
              <a:rPr lang="en-US" dirty="0" err="1"/>
              <a:t>8A</a:t>
            </a:r>
            <a:r>
              <a:rPr lang="en-US" dirty="0"/>
              <a:t>) Any person, whether or not he has furnished a return </a:t>
            </a:r>
          </a:p>
          <a:p>
            <a:endParaRPr lang="en-US" dirty="0"/>
          </a:p>
          <a:p>
            <a:r>
              <a:rPr lang="en-US" dirty="0"/>
              <a:t>Under sub-section (1) or sub-section (4) or sub-section (5), for an assessment year (herein referred to as the relevant assessment year), </a:t>
            </a:r>
          </a:p>
          <a:p>
            <a:endParaRPr lang="en-US" dirty="0"/>
          </a:p>
          <a:p>
            <a:r>
              <a:rPr lang="en-US" dirty="0"/>
              <a:t>may furnish an updated return of his income or the income of any other person in respect of which he is assessable under this Act, </a:t>
            </a:r>
          </a:p>
          <a:p>
            <a:endParaRPr lang="en-US" dirty="0"/>
          </a:p>
          <a:p>
            <a:r>
              <a:rPr lang="en-US" dirty="0"/>
              <a:t>for the previous year relevant to such assessment year, in the prescribed form, verified in such manner and setting forth such particulars as may be prescribed, at any time within twenty-four months from the end of the relevant assessment year:</a:t>
            </a:r>
          </a:p>
        </p:txBody>
      </p:sp>
    </p:spTree>
    <p:extLst>
      <p:ext uri="{BB962C8B-B14F-4D97-AF65-F5344CB8AC3E}">
        <p14:creationId xmlns:p14="http://schemas.microsoft.com/office/powerpoint/2010/main" val="1565707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C6A-DBD1-436C-91B3-D0F81B1AF075}"/>
              </a:ext>
            </a:extLst>
          </p:cNvPr>
          <p:cNvSpPr>
            <a:spLocks noGrp="1"/>
          </p:cNvSpPr>
          <p:nvPr>
            <p:ph type="title"/>
          </p:nvPr>
        </p:nvSpPr>
        <p:spPr/>
        <p:txBody>
          <a:bodyPr>
            <a:normAutofit/>
          </a:bodyPr>
          <a:lstStyle/>
          <a:p>
            <a:r>
              <a:rPr lang="en-US" dirty="0"/>
              <a:t>Provided that the provision of this sub-section shall not apply, if the updated return,—</a:t>
            </a:r>
          </a:p>
        </p:txBody>
      </p:sp>
      <p:sp>
        <p:nvSpPr>
          <p:cNvPr id="3" name="Content Placeholder 2">
            <a:extLst>
              <a:ext uri="{FF2B5EF4-FFF2-40B4-BE49-F238E27FC236}">
                <a16:creationId xmlns:a16="http://schemas.microsoft.com/office/drawing/2014/main" id="{9F941307-5C6B-4501-A815-02811CE90147}"/>
              </a:ext>
            </a:extLst>
          </p:cNvPr>
          <p:cNvSpPr>
            <a:spLocks noGrp="1"/>
          </p:cNvSpPr>
          <p:nvPr>
            <p:ph idx="1"/>
          </p:nvPr>
        </p:nvSpPr>
        <p:spPr/>
        <p:txBody>
          <a:bodyPr>
            <a:normAutofit lnSpcReduction="10000"/>
          </a:bodyPr>
          <a:lstStyle/>
          <a:p>
            <a:pPr marL="0" indent="0">
              <a:buNone/>
            </a:pPr>
            <a:r>
              <a:rPr lang="en-US" dirty="0"/>
              <a:t>(a) is a return of a loss; or</a:t>
            </a:r>
          </a:p>
          <a:p>
            <a:pPr marL="0" indent="0">
              <a:buNone/>
            </a:pPr>
            <a:endParaRPr lang="en-US" dirty="0"/>
          </a:p>
          <a:p>
            <a:pPr marL="0" indent="0">
              <a:buNone/>
            </a:pPr>
            <a:r>
              <a:rPr lang="en-US" dirty="0"/>
              <a:t>(b) has the effect of decreasing the total tax liability determined on the basis of return furnished under sub-section (1) or sub-section (4) or sub-section (5); or</a:t>
            </a:r>
          </a:p>
          <a:p>
            <a:pPr marL="0" indent="0">
              <a:buNone/>
            </a:pPr>
            <a:endParaRPr lang="en-US" dirty="0"/>
          </a:p>
          <a:p>
            <a:pPr marL="0" indent="0">
              <a:buNone/>
            </a:pPr>
            <a:r>
              <a:rPr lang="en-US" dirty="0"/>
              <a:t>(c) results in refund or increases the refund due on the basis of return furnished under sub-section (1) or sub-section (4) or sub-section (5), </a:t>
            </a:r>
          </a:p>
          <a:p>
            <a:pPr marL="0" indent="0">
              <a:buNone/>
            </a:pPr>
            <a:endParaRPr lang="en-US" dirty="0"/>
          </a:p>
          <a:p>
            <a:pPr marL="0" indent="0">
              <a:buNone/>
            </a:pPr>
            <a:r>
              <a:rPr lang="en-US" dirty="0"/>
              <a:t>of such person under this Act for the relevant assessment year:</a:t>
            </a:r>
          </a:p>
        </p:txBody>
      </p:sp>
    </p:spTree>
    <p:extLst>
      <p:ext uri="{BB962C8B-B14F-4D97-AF65-F5344CB8AC3E}">
        <p14:creationId xmlns:p14="http://schemas.microsoft.com/office/powerpoint/2010/main" val="23286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240840FB-6B2E-49FA-A406-F05A6C34D68D}"/>
              </a:ext>
            </a:extLst>
          </p:cNvPr>
          <p:cNvGraphicFramePr>
            <a:graphicFrameLocks noGrp="1"/>
          </p:cNvGraphicFramePr>
          <p:nvPr>
            <p:extLst>
              <p:ext uri="{D42A27DB-BD31-4B8C-83A1-F6EECF244321}">
                <p14:modId xmlns:p14="http://schemas.microsoft.com/office/powerpoint/2010/main" val="2900996344"/>
              </p:ext>
            </p:extLst>
          </p:nvPr>
        </p:nvGraphicFramePr>
        <p:xfrm>
          <a:off x="508861" y="394200"/>
          <a:ext cx="11174277" cy="6028225"/>
        </p:xfrm>
        <a:graphic>
          <a:graphicData uri="http://schemas.openxmlformats.org/drawingml/2006/table">
            <a:tbl>
              <a:tblPr firstRow="1" bandRow="1">
                <a:tableStyleId>{72833802-FEF1-4C79-8D5D-14CF1EAF98D9}</a:tableStyleId>
              </a:tblPr>
              <a:tblGrid>
                <a:gridCol w="635430">
                  <a:extLst>
                    <a:ext uri="{9D8B030D-6E8A-4147-A177-3AD203B41FA5}">
                      <a16:colId xmlns:a16="http://schemas.microsoft.com/office/drawing/2014/main" val="2456188070"/>
                    </a:ext>
                  </a:extLst>
                </a:gridCol>
                <a:gridCol w="1970868">
                  <a:extLst>
                    <a:ext uri="{9D8B030D-6E8A-4147-A177-3AD203B41FA5}">
                      <a16:colId xmlns:a16="http://schemas.microsoft.com/office/drawing/2014/main" val="1494721313"/>
                    </a:ext>
                  </a:extLst>
                </a:gridCol>
                <a:gridCol w="8567979">
                  <a:extLst>
                    <a:ext uri="{9D8B030D-6E8A-4147-A177-3AD203B41FA5}">
                      <a16:colId xmlns:a16="http://schemas.microsoft.com/office/drawing/2014/main" val="691583253"/>
                    </a:ext>
                  </a:extLst>
                </a:gridCol>
              </a:tblGrid>
              <a:tr h="1004049">
                <a:tc>
                  <a:txBody>
                    <a:bodyPr/>
                    <a:lstStyle/>
                    <a:p>
                      <a:pPr algn="ctr"/>
                      <a:r>
                        <a:rPr lang="en-US" sz="2800" dirty="0" err="1"/>
                        <a:t>S.N</a:t>
                      </a:r>
                      <a:r>
                        <a:rPr lang="en-US" sz="2800" dirty="0"/>
                        <a:t>.</a:t>
                      </a:r>
                    </a:p>
                  </a:txBody>
                  <a:tcPr/>
                </a:tc>
                <a:tc>
                  <a:txBody>
                    <a:bodyPr/>
                    <a:lstStyle/>
                    <a:p>
                      <a:pPr algn="ctr"/>
                      <a:r>
                        <a:rPr lang="en-US" sz="2800" dirty="0"/>
                        <a:t>Section</a:t>
                      </a:r>
                    </a:p>
                  </a:txBody>
                  <a:tcPr/>
                </a:tc>
                <a:tc>
                  <a:txBody>
                    <a:bodyPr/>
                    <a:lstStyle/>
                    <a:p>
                      <a:pPr algn="ctr"/>
                      <a:r>
                        <a:rPr lang="en-US" sz="2800" dirty="0"/>
                        <a:t>Scenario</a:t>
                      </a:r>
                    </a:p>
                    <a:p>
                      <a:pPr algn="ctr"/>
                      <a:endParaRPr lang="en-US" sz="2800" dirty="0"/>
                    </a:p>
                  </a:txBody>
                  <a:tcPr/>
                </a:tc>
                <a:extLst>
                  <a:ext uri="{0D108BD9-81ED-4DB2-BD59-A6C34878D82A}">
                    <a16:rowId xmlns:a16="http://schemas.microsoft.com/office/drawing/2014/main" val="1459815536"/>
                  </a:ext>
                </a:extLst>
              </a:tr>
              <a:tr h="554537">
                <a:tc>
                  <a:txBody>
                    <a:bodyPr/>
                    <a:lstStyle/>
                    <a:p>
                      <a:pPr algn="ctr"/>
                      <a:r>
                        <a:rPr lang="en-US" sz="2800" dirty="0"/>
                        <a:t>1</a:t>
                      </a:r>
                    </a:p>
                  </a:txBody>
                  <a:tcPr/>
                </a:tc>
                <a:tc>
                  <a:txBody>
                    <a:bodyPr/>
                    <a:lstStyle/>
                    <a:p>
                      <a:pPr algn="just"/>
                      <a:r>
                        <a:rPr lang="en-US" sz="2400" dirty="0"/>
                        <a:t>139(1)(a)</a:t>
                      </a:r>
                    </a:p>
                  </a:txBody>
                  <a:tcPr/>
                </a:tc>
                <a:tc>
                  <a:txBody>
                    <a:bodyPr/>
                    <a:lstStyle/>
                    <a:p>
                      <a:pPr algn="just"/>
                      <a:r>
                        <a:rPr lang="en-US" sz="2400" dirty="0"/>
                        <a:t>company/ firm</a:t>
                      </a:r>
                    </a:p>
                  </a:txBody>
                  <a:tcPr/>
                </a:tc>
                <a:extLst>
                  <a:ext uri="{0D108BD9-81ED-4DB2-BD59-A6C34878D82A}">
                    <a16:rowId xmlns:a16="http://schemas.microsoft.com/office/drawing/2014/main" val="2090184423"/>
                  </a:ext>
                </a:extLst>
              </a:tr>
              <a:tr h="874495">
                <a:tc>
                  <a:txBody>
                    <a:bodyPr/>
                    <a:lstStyle/>
                    <a:p>
                      <a:pPr algn="ctr"/>
                      <a:r>
                        <a:rPr lang="en-US" sz="2800" dirty="0"/>
                        <a:t>2</a:t>
                      </a:r>
                    </a:p>
                  </a:txBody>
                  <a:tcPr/>
                </a:tc>
                <a:tc>
                  <a:txBody>
                    <a:bodyPr/>
                    <a:lstStyle/>
                    <a:p>
                      <a:pPr algn="just"/>
                      <a:r>
                        <a:rPr lang="en-US" sz="2400" dirty="0"/>
                        <a:t>139(2)(b)</a:t>
                      </a:r>
                    </a:p>
                  </a:txBody>
                  <a:tcPr/>
                </a:tc>
                <a:tc>
                  <a:txBody>
                    <a:bodyPr/>
                    <a:lstStyle/>
                    <a:p>
                      <a:pPr algn="just"/>
                      <a:r>
                        <a:rPr lang="en-US" sz="2400" dirty="0"/>
                        <a:t>person other than company or a firm if income exceeds </a:t>
                      </a:r>
                      <a:r>
                        <a:rPr lang="en-US" sz="2400" b="1" dirty="0">
                          <a:solidFill>
                            <a:srgbClr val="FF0000"/>
                          </a:solidFill>
                        </a:rPr>
                        <a:t>exemption limit</a:t>
                      </a:r>
                      <a:r>
                        <a:rPr lang="en-US" sz="2400" dirty="0"/>
                        <a:t>.</a:t>
                      </a:r>
                    </a:p>
                  </a:txBody>
                  <a:tcPr/>
                </a:tc>
                <a:extLst>
                  <a:ext uri="{0D108BD9-81ED-4DB2-BD59-A6C34878D82A}">
                    <a16:rowId xmlns:a16="http://schemas.microsoft.com/office/drawing/2014/main" val="1914800979"/>
                  </a:ext>
                </a:extLst>
              </a:tr>
              <a:tr h="3595144">
                <a:tc>
                  <a:txBody>
                    <a:bodyPr/>
                    <a:lstStyle/>
                    <a:p>
                      <a:pPr algn="ctr"/>
                      <a:r>
                        <a:rPr lang="en-US" sz="2800" dirty="0"/>
                        <a:t>3</a:t>
                      </a:r>
                    </a:p>
                  </a:txBody>
                  <a:tcPr/>
                </a:tc>
                <a:tc>
                  <a:txBody>
                    <a:bodyPr/>
                    <a:lstStyle/>
                    <a:p>
                      <a:pPr algn="just"/>
                      <a:r>
                        <a:rPr lang="en-US" sz="2400" dirty="0"/>
                        <a:t>139(1), read with fourth proviso</a:t>
                      </a:r>
                    </a:p>
                  </a:txBody>
                  <a:tcPr/>
                </a:tc>
                <a:tc>
                  <a:txBody>
                    <a:bodyPr/>
                    <a:lstStyle/>
                    <a:p>
                      <a:pPr algn="just"/>
                      <a:r>
                        <a:rPr lang="en-US" sz="2400" dirty="0"/>
                        <a:t>resident person (but other than not ordinarily resident) who is not required to furnish ROI under any other provision of S. 139(1) and who at any time during the previous year,—</a:t>
                      </a:r>
                    </a:p>
                    <a:p>
                      <a:pPr algn="just"/>
                      <a:r>
                        <a:rPr lang="en-US" sz="2400" dirty="0"/>
                        <a:t>A   holds (as a beneficial owner or otherwise) any asset (including financial interest in any entity) located outside India or has signing authority in any account located outside India, or </a:t>
                      </a:r>
                    </a:p>
                    <a:p>
                      <a:pPr algn="just"/>
                      <a:r>
                        <a:rPr lang="en-US" sz="2400" dirty="0"/>
                        <a:t>B    is a beneficiary in any asset (including any financial interest in any entity) located outside India.</a:t>
                      </a:r>
                    </a:p>
                  </a:txBody>
                  <a:tcPr/>
                </a:tc>
                <a:extLst>
                  <a:ext uri="{0D108BD9-81ED-4DB2-BD59-A6C34878D82A}">
                    <a16:rowId xmlns:a16="http://schemas.microsoft.com/office/drawing/2014/main" val="2578142404"/>
                  </a:ext>
                </a:extLst>
              </a:tr>
            </a:tbl>
          </a:graphicData>
        </a:graphic>
      </p:graphicFrame>
    </p:spTree>
    <p:extLst>
      <p:ext uri="{BB962C8B-B14F-4D97-AF65-F5344CB8AC3E}">
        <p14:creationId xmlns:p14="http://schemas.microsoft.com/office/powerpoint/2010/main" val="2188738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C6A-DBD1-436C-91B3-D0F81B1AF075}"/>
              </a:ext>
            </a:extLst>
          </p:cNvPr>
          <p:cNvSpPr>
            <a:spLocks noGrp="1"/>
          </p:cNvSpPr>
          <p:nvPr>
            <p:ph type="title"/>
          </p:nvPr>
        </p:nvSpPr>
        <p:spPr/>
        <p:txBody>
          <a:bodyPr>
            <a:normAutofit fontScale="90000"/>
          </a:bodyPr>
          <a:lstStyle/>
          <a:p>
            <a:r>
              <a:rPr lang="en-US" dirty="0"/>
              <a:t>Provided further that a person shall not be eligible to furnish an updated return under this sub-section, where—</a:t>
            </a:r>
          </a:p>
        </p:txBody>
      </p:sp>
      <p:sp>
        <p:nvSpPr>
          <p:cNvPr id="3" name="Content Placeholder 2">
            <a:extLst>
              <a:ext uri="{FF2B5EF4-FFF2-40B4-BE49-F238E27FC236}">
                <a16:creationId xmlns:a16="http://schemas.microsoft.com/office/drawing/2014/main" id="{9F941307-5C6B-4501-A815-02811CE90147}"/>
              </a:ext>
            </a:extLst>
          </p:cNvPr>
          <p:cNvSpPr>
            <a:spLocks noGrp="1"/>
          </p:cNvSpPr>
          <p:nvPr>
            <p:ph idx="1"/>
          </p:nvPr>
        </p:nvSpPr>
        <p:spPr/>
        <p:txBody>
          <a:bodyPr>
            <a:normAutofit fontScale="77500" lnSpcReduction="20000"/>
          </a:bodyPr>
          <a:lstStyle/>
          <a:p>
            <a:pPr marL="0" indent="0">
              <a:buNone/>
            </a:pPr>
            <a:r>
              <a:rPr lang="en-US" dirty="0"/>
              <a:t>(a) a search has been initiated under section 132 or books of account or other documents or any assets are requisitioned under section </a:t>
            </a:r>
            <a:r>
              <a:rPr lang="en-US" dirty="0" err="1"/>
              <a:t>132A</a:t>
            </a:r>
            <a:r>
              <a:rPr lang="en-US" dirty="0"/>
              <a:t> in the case of such person; or</a:t>
            </a:r>
          </a:p>
          <a:p>
            <a:endParaRPr lang="en-US" dirty="0"/>
          </a:p>
          <a:p>
            <a:pPr marL="0" indent="0">
              <a:buNone/>
            </a:pPr>
            <a:r>
              <a:rPr lang="en-US" dirty="0"/>
              <a:t>(b) a survey has been conducted under section </a:t>
            </a:r>
            <a:r>
              <a:rPr lang="en-US" dirty="0" err="1"/>
              <a:t>133A</a:t>
            </a:r>
            <a:r>
              <a:rPr lang="en-US" dirty="0"/>
              <a:t>, other than sub-section (</a:t>
            </a:r>
            <a:r>
              <a:rPr lang="en-US" dirty="0" err="1"/>
              <a:t>2A</a:t>
            </a:r>
            <a:r>
              <a:rPr lang="en-US" dirty="0"/>
              <a:t>) of that section, in the case such person; or</a:t>
            </a:r>
          </a:p>
          <a:p>
            <a:pPr marL="0" indent="0">
              <a:buNone/>
            </a:pPr>
            <a:endParaRPr lang="en-US" dirty="0"/>
          </a:p>
          <a:p>
            <a:pPr marL="0" indent="0">
              <a:buNone/>
            </a:pPr>
            <a:r>
              <a:rPr lang="en-US" dirty="0"/>
              <a:t>(c) a notice has been issued to the effect that any money, bullion, </a:t>
            </a:r>
            <a:r>
              <a:rPr lang="en-US" dirty="0" err="1"/>
              <a:t>jewellery</a:t>
            </a:r>
            <a:r>
              <a:rPr lang="en-US" dirty="0"/>
              <a:t> or valuable article or thing, seized or requisitioned under section 132 or section </a:t>
            </a:r>
            <a:r>
              <a:rPr lang="en-US" dirty="0" err="1"/>
              <a:t>132A</a:t>
            </a:r>
            <a:r>
              <a:rPr lang="en-US" dirty="0"/>
              <a:t> in the case of any other person belongs to such person; or</a:t>
            </a:r>
          </a:p>
          <a:p>
            <a:endParaRPr lang="en-US" dirty="0"/>
          </a:p>
          <a:p>
            <a:pPr marL="0" indent="0">
              <a:buNone/>
            </a:pPr>
            <a:r>
              <a:rPr lang="en-US" dirty="0"/>
              <a:t>(d) a notice has been issued to the effect that any books of account or documents, seized or requisitioned under section 132 or section </a:t>
            </a:r>
            <a:r>
              <a:rPr lang="en-US" dirty="0" err="1"/>
              <a:t>132A</a:t>
            </a:r>
            <a:r>
              <a:rPr lang="en-US" dirty="0"/>
              <a:t> in the case of any other person, pertain or pertains to, or any other information contained therein, relate to, such person,</a:t>
            </a:r>
          </a:p>
        </p:txBody>
      </p:sp>
    </p:spTree>
    <p:extLst>
      <p:ext uri="{BB962C8B-B14F-4D97-AF65-F5344CB8AC3E}">
        <p14:creationId xmlns:p14="http://schemas.microsoft.com/office/powerpoint/2010/main" val="47788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C6A-DBD1-436C-91B3-D0F81B1AF0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941307-5C6B-4501-A815-02811CE90147}"/>
              </a:ext>
            </a:extLst>
          </p:cNvPr>
          <p:cNvSpPr>
            <a:spLocks noGrp="1"/>
          </p:cNvSpPr>
          <p:nvPr>
            <p:ph idx="1"/>
          </p:nvPr>
        </p:nvSpPr>
        <p:spPr/>
        <p:txBody>
          <a:bodyPr/>
          <a:lstStyle/>
          <a:p>
            <a:pPr marL="0" indent="0">
              <a:buNone/>
            </a:pPr>
            <a:r>
              <a:rPr lang="en-US" dirty="0"/>
              <a:t>for the assessment year relevant to the previous year in which such search is initiated or survey is conducted or requisition is made and any assessment year preceding such assessment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0137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normAutofit fontScale="90000"/>
          </a:bodyPr>
          <a:lstStyle/>
          <a:p>
            <a:r>
              <a:rPr lang="en-US" dirty="0"/>
              <a:t>Provided also that no updated return shall be furnished by any person for the relevant assessment year, where—</a:t>
            </a:r>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lstStyle/>
          <a:p>
            <a:pPr marL="514350" indent="-514350">
              <a:buAutoNum type="alphaLcParenBoth"/>
            </a:pPr>
            <a:r>
              <a:rPr lang="en-US" dirty="0"/>
              <a:t>an updated return has been furnished by him under this sub-section for the relevant assessment year; or</a:t>
            </a:r>
          </a:p>
          <a:p>
            <a:pPr marL="514350" indent="-514350">
              <a:buAutoNum type="alphaLcParenBoth"/>
            </a:pPr>
            <a:endParaRPr lang="en-US" dirty="0"/>
          </a:p>
          <a:p>
            <a:pPr marL="514350" indent="-514350">
              <a:buAutoNum type="alphaLcParenBoth"/>
            </a:pPr>
            <a:r>
              <a:rPr lang="en-US" dirty="0"/>
              <a:t>any proceeding for assessment or reassessment or </a:t>
            </a:r>
            <a:r>
              <a:rPr lang="en-US" dirty="0" err="1"/>
              <a:t>recomputation</a:t>
            </a:r>
            <a:r>
              <a:rPr lang="en-US" dirty="0"/>
              <a:t> or revision of income under this Act is pending or has been completed for the relevant assessment year in his case; or</a:t>
            </a:r>
          </a:p>
          <a:p>
            <a:endParaRPr lang="en-US" dirty="0"/>
          </a:p>
        </p:txBody>
      </p:sp>
    </p:spTree>
    <p:extLst>
      <p:ext uri="{BB962C8B-B14F-4D97-AF65-F5344CB8AC3E}">
        <p14:creationId xmlns:p14="http://schemas.microsoft.com/office/powerpoint/2010/main" val="2004543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a:bodyPr>
          <a:lstStyle/>
          <a:p>
            <a:pPr marL="0" indent="0">
              <a:buNone/>
            </a:pPr>
            <a:r>
              <a:rPr lang="en-US" dirty="0"/>
              <a:t>(c) the Assessing Officer has information in respect of such person for the relevant assessment year in his possession under the Smugglers and Foreign Exchange Manipulators (Forfeiture of Property) Act, 1976 or the Prohibition of Benami Property Transactions Act, 1988 or the Prevention of Money-laundering Act, 2002 or the Black Money (Undisclosed Foreign Income and Assets) and Imposition of Tax Act, 2015 and the same has been communicated to him, prior to the date of furnishing of return under this sub-section; or</a:t>
            </a:r>
          </a:p>
        </p:txBody>
      </p:sp>
    </p:spTree>
    <p:extLst>
      <p:ext uri="{BB962C8B-B14F-4D97-AF65-F5344CB8AC3E}">
        <p14:creationId xmlns:p14="http://schemas.microsoft.com/office/powerpoint/2010/main" val="3177538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fontScale="92500" lnSpcReduction="10000"/>
          </a:bodyPr>
          <a:lstStyle/>
          <a:p>
            <a:pPr marL="0" indent="0">
              <a:buNone/>
            </a:pPr>
            <a:r>
              <a:rPr lang="en-US" dirty="0"/>
              <a:t>(d) information for the relevant assessment year has been received under an agreement referred to in section 90 or section </a:t>
            </a:r>
            <a:r>
              <a:rPr lang="en-US" dirty="0" err="1"/>
              <a:t>90A</a:t>
            </a:r>
            <a:r>
              <a:rPr lang="en-US" dirty="0"/>
              <a:t> in respect of such person and the same has been communicated to him, prior to the date of furnishing of return under this sub-section; or</a:t>
            </a:r>
          </a:p>
          <a:p>
            <a:pPr marL="0" indent="0">
              <a:buNone/>
            </a:pPr>
            <a:endParaRPr lang="en-US" dirty="0"/>
          </a:p>
          <a:p>
            <a:pPr marL="0" indent="0">
              <a:buNone/>
            </a:pPr>
            <a:r>
              <a:rPr lang="en-US" dirty="0"/>
              <a:t>(e) any prosecution proceedings under the Chapter XXII have been initiated for the relevant assessment year in respect of such person, prior to the date of furnishing of return under this sub-section; or</a:t>
            </a:r>
          </a:p>
          <a:p>
            <a:pPr marL="0" indent="0">
              <a:buNone/>
            </a:pPr>
            <a:endParaRPr lang="en-US" dirty="0"/>
          </a:p>
          <a:p>
            <a:pPr marL="0" indent="0">
              <a:buNone/>
            </a:pPr>
            <a:r>
              <a:rPr lang="en-US" dirty="0"/>
              <a:t>(f) he is such person or belongs to such class of persons, as may be notified by the Board in this regard:</a:t>
            </a:r>
          </a:p>
        </p:txBody>
      </p:sp>
    </p:spTree>
    <p:extLst>
      <p:ext uri="{BB962C8B-B14F-4D97-AF65-F5344CB8AC3E}">
        <p14:creationId xmlns:p14="http://schemas.microsoft.com/office/powerpoint/2010/main" val="1889824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lstStyle/>
          <a:p>
            <a:pPr marL="0" indent="0">
              <a:buNone/>
            </a:pPr>
            <a:r>
              <a:rPr lang="en-US" dirty="0"/>
              <a:t>Provided also that if any person has </a:t>
            </a:r>
            <a:r>
              <a:rPr lang="en-US" dirty="0">
                <a:solidFill>
                  <a:srgbClr val="FF0000"/>
                </a:solidFill>
              </a:rPr>
              <a:t>sustained a loss </a:t>
            </a:r>
            <a:r>
              <a:rPr lang="en-US" dirty="0"/>
              <a:t>in any previous year and has furnished a return of loss in the prescribed from </a:t>
            </a:r>
            <a:r>
              <a:rPr lang="en-US" dirty="0">
                <a:solidFill>
                  <a:srgbClr val="FF0000"/>
                </a:solidFill>
              </a:rPr>
              <a:t>within the time allowed under sub-section (1)</a:t>
            </a:r>
            <a:r>
              <a:rPr lang="en-US" dirty="0"/>
              <a:t> and verified in the prescribed manner and containing such other particulars as may be prescribed, he shall be allowed to furnish an updated return where </a:t>
            </a:r>
            <a:r>
              <a:rPr lang="en-US" dirty="0">
                <a:solidFill>
                  <a:srgbClr val="FF0000"/>
                </a:solidFill>
              </a:rPr>
              <a:t>such updated return is a return of income:</a:t>
            </a:r>
          </a:p>
        </p:txBody>
      </p:sp>
    </p:spTree>
    <p:extLst>
      <p:ext uri="{BB962C8B-B14F-4D97-AF65-F5344CB8AC3E}">
        <p14:creationId xmlns:p14="http://schemas.microsoft.com/office/powerpoint/2010/main" val="2833536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a:bodyPr>
          <a:lstStyle/>
          <a:p>
            <a:pPr marL="0" indent="0">
              <a:buNone/>
            </a:pPr>
            <a:r>
              <a:rPr lang="en-US" dirty="0"/>
              <a:t>Provided also that if the loss or any part thereof carried forward under Chapter VI or unabsorbed depreciation carried forward under sub-section (2) of section 32 or tax credit carried forward under section </a:t>
            </a:r>
            <a:r>
              <a:rPr lang="en-US" dirty="0" err="1"/>
              <a:t>115JAA</a:t>
            </a:r>
            <a:r>
              <a:rPr lang="en-US" dirty="0"/>
              <a:t> or under section </a:t>
            </a:r>
            <a:r>
              <a:rPr lang="en-US" dirty="0" err="1"/>
              <a:t>115JD</a:t>
            </a:r>
            <a:r>
              <a:rPr lang="en-US" dirty="0"/>
              <a:t> is to be reduced for any subsequent previous year as a result of furnishing of return of income under this sub-section for a previous year, an updated return shall be furnished for each such subsequent previous year.”;</a:t>
            </a:r>
          </a:p>
        </p:txBody>
      </p:sp>
    </p:spTree>
    <p:extLst>
      <p:ext uri="{BB962C8B-B14F-4D97-AF65-F5344CB8AC3E}">
        <p14:creationId xmlns:p14="http://schemas.microsoft.com/office/powerpoint/2010/main" val="2721702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r>
              <a:rPr lang="en-US" dirty="0"/>
              <a:t>Updated return to be accompanied by proof of payment of tax and additional income tax</a:t>
            </a:r>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lstStyle/>
          <a:p>
            <a:pPr marL="0" indent="0">
              <a:buNone/>
            </a:pPr>
            <a:r>
              <a:rPr lang="en-US" dirty="0"/>
              <a:t>in sub-section (9), in the Explanation, after clause (c), the following clause shall be inserted, namely:—</a:t>
            </a:r>
          </a:p>
          <a:p>
            <a:pPr marL="0" indent="0">
              <a:buNone/>
            </a:pPr>
            <a:endParaRPr lang="en-US" dirty="0"/>
          </a:p>
          <a:p>
            <a:pPr marL="0" indent="0">
              <a:buNone/>
            </a:pPr>
            <a:r>
              <a:rPr lang="en-US" dirty="0"/>
              <a:t>“(ca) the return is accompanied by the proof of payment of tax as required under section </a:t>
            </a:r>
            <a:r>
              <a:rPr lang="en-US" dirty="0" err="1"/>
              <a:t>140B</a:t>
            </a:r>
            <a:r>
              <a:rPr lang="en-US" dirty="0"/>
              <a:t>, if the return of income is a return furnished under sub-section (</a:t>
            </a:r>
            <a:r>
              <a:rPr lang="en-US" dirty="0" err="1"/>
              <a:t>8A</a:t>
            </a:r>
            <a:r>
              <a:rPr lang="en-US" dirty="0"/>
              <a:t>);”.</a:t>
            </a:r>
          </a:p>
        </p:txBody>
      </p:sp>
    </p:spTree>
    <p:extLst>
      <p:ext uri="{BB962C8B-B14F-4D97-AF65-F5344CB8AC3E}">
        <p14:creationId xmlns:p14="http://schemas.microsoft.com/office/powerpoint/2010/main" val="3566863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normAutofit/>
          </a:bodyPr>
          <a:lstStyle/>
          <a:p>
            <a:r>
              <a:rPr lang="en-US" dirty="0"/>
              <a:t>After section </a:t>
            </a:r>
            <a:r>
              <a:rPr lang="en-US" dirty="0" err="1"/>
              <a:t>140A</a:t>
            </a:r>
            <a:r>
              <a:rPr lang="en-US" dirty="0"/>
              <a:t> of the Income-tax Act, the following section shall be inserted, namely:—</a:t>
            </a:r>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fontScale="85000" lnSpcReduction="20000"/>
          </a:bodyPr>
          <a:lstStyle/>
          <a:p>
            <a:pPr marL="0" indent="0">
              <a:buNone/>
            </a:pPr>
            <a:r>
              <a:rPr lang="en-US" dirty="0" err="1"/>
              <a:t>140B</a:t>
            </a:r>
            <a:r>
              <a:rPr lang="en-US" dirty="0"/>
              <a:t>. (1) Where no return of income under sub-section (1) or sub-section (4) of section 139 has been furnished by an </a:t>
            </a:r>
            <a:r>
              <a:rPr lang="en-US" dirty="0" err="1"/>
              <a:t>assessee</a:t>
            </a:r>
            <a:r>
              <a:rPr lang="en-US" dirty="0"/>
              <a:t> and tax is payable, on the basis of return to be furnished by such </a:t>
            </a:r>
            <a:r>
              <a:rPr lang="en-US" dirty="0" err="1"/>
              <a:t>assessee</a:t>
            </a:r>
            <a:r>
              <a:rPr lang="en-US" dirty="0"/>
              <a:t> under sub-section (</a:t>
            </a:r>
            <a:r>
              <a:rPr lang="en-US" dirty="0" err="1"/>
              <a:t>8A</a:t>
            </a:r>
            <a:r>
              <a:rPr lang="en-US" dirty="0"/>
              <a:t>) of section 139, after taking into account,—</a:t>
            </a:r>
          </a:p>
          <a:p>
            <a:pPr marL="0" indent="0">
              <a:buNone/>
            </a:pPr>
            <a:r>
              <a:rPr lang="en-US" dirty="0"/>
              <a:t>(</a:t>
            </a:r>
            <a:r>
              <a:rPr lang="en-US" dirty="0" err="1"/>
              <a:t>i</a:t>
            </a:r>
            <a:r>
              <a:rPr lang="en-US" dirty="0"/>
              <a:t>) the amount of tax, if any, already paid as advance tax;</a:t>
            </a:r>
          </a:p>
          <a:p>
            <a:pPr marL="0" indent="0">
              <a:buNone/>
            </a:pPr>
            <a:r>
              <a:rPr lang="en-US" dirty="0"/>
              <a:t>(ii) any tax deducted or collected at source;</a:t>
            </a:r>
          </a:p>
          <a:p>
            <a:pPr marL="0" indent="0">
              <a:buNone/>
            </a:pPr>
            <a:r>
              <a:rPr lang="en-US" dirty="0"/>
              <a:t>(iii) any relief of tax claimed under section 89;</a:t>
            </a:r>
          </a:p>
          <a:p>
            <a:pPr marL="0" indent="0">
              <a:buNone/>
            </a:pPr>
            <a:r>
              <a:rPr lang="en-US" dirty="0"/>
              <a:t>(iv) any relief of tax or deduction of tax claimed under section 90 or section 91 on account of tax paid in a country outside India;</a:t>
            </a:r>
          </a:p>
          <a:p>
            <a:pPr marL="0" indent="0">
              <a:buNone/>
            </a:pPr>
            <a:r>
              <a:rPr lang="en-US" dirty="0"/>
              <a:t>(v) any relief of tax claimed under section </a:t>
            </a:r>
            <a:r>
              <a:rPr lang="en-US" dirty="0" err="1"/>
              <a:t>90A</a:t>
            </a:r>
            <a:r>
              <a:rPr lang="en-US" dirty="0"/>
              <a:t> on account of tax paid in any specified territory outside India referred to in that section; and</a:t>
            </a:r>
          </a:p>
          <a:p>
            <a:pPr marL="0" indent="0">
              <a:buNone/>
            </a:pPr>
            <a:r>
              <a:rPr lang="en-US" dirty="0"/>
              <a:t>(vi) any tax credit claimed to be set off in accordance with the provisions of section </a:t>
            </a:r>
            <a:r>
              <a:rPr lang="en-US" dirty="0" err="1"/>
              <a:t>115JAA</a:t>
            </a:r>
            <a:r>
              <a:rPr lang="en-US" dirty="0"/>
              <a:t> or section </a:t>
            </a:r>
            <a:r>
              <a:rPr lang="en-US" dirty="0" err="1"/>
              <a:t>115JD</a:t>
            </a:r>
            <a:r>
              <a:rPr lang="en-US" dirty="0"/>
              <a:t>,</a:t>
            </a:r>
          </a:p>
        </p:txBody>
      </p:sp>
    </p:spTree>
    <p:extLst>
      <p:ext uri="{BB962C8B-B14F-4D97-AF65-F5344CB8AC3E}">
        <p14:creationId xmlns:p14="http://schemas.microsoft.com/office/powerpoint/2010/main" val="1598268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a:bodyPr>
          <a:lstStyle/>
          <a:p>
            <a:pPr marL="0" indent="0" algn="just">
              <a:buNone/>
            </a:pPr>
            <a:r>
              <a:rPr lang="en-US" dirty="0"/>
              <a:t>the </a:t>
            </a:r>
            <a:r>
              <a:rPr lang="en-US" dirty="0" err="1"/>
              <a:t>assessee</a:t>
            </a:r>
            <a:r>
              <a:rPr lang="en-US" dirty="0"/>
              <a:t> shall be liable to pay such tax together with interest and fee payable under any of the provisions of this Act for any delay in furnishing the return or any default or delay in payment of advance tax, along with the payment of additional income-tax computed in accordance with sub-section (3), before furnishing the return and the return shall be accompanied by proof of payment of such tax, additional income-tax, interest and fee.</a:t>
            </a:r>
          </a:p>
        </p:txBody>
      </p:sp>
    </p:spTree>
    <p:extLst>
      <p:ext uri="{BB962C8B-B14F-4D97-AF65-F5344CB8AC3E}">
        <p14:creationId xmlns:p14="http://schemas.microsoft.com/office/powerpoint/2010/main" val="16321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240840FB-6B2E-49FA-A406-F05A6C34D68D}"/>
              </a:ext>
            </a:extLst>
          </p:cNvPr>
          <p:cNvGraphicFramePr>
            <a:graphicFrameLocks noGrp="1"/>
          </p:cNvGraphicFramePr>
          <p:nvPr>
            <p:extLst>
              <p:ext uri="{D42A27DB-BD31-4B8C-83A1-F6EECF244321}">
                <p14:modId xmlns:p14="http://schemas.microsoft.com/office/powerpoint/2010/main" val="328044916"/>
              </p:ext>
            </p:extLst>
          </p:nvPr>
        </p:nvGraphicFramePr>
        <p:xfrm>
          <a:off x="508861" y="314960"/>
          <a:ext cx="11174277" cy="4419600"/>
        </p:xfrm>
        <a:graphic>
          <a:graphicData uri="http://schemas.openxmlformats.org/drawingml/2006/table">
            <a:tbl>
              <a:tblPr firstRow="1" bandRow="1">
                <a:tableStyleId>{72833802-FEF1-4C79-8D5D-14CF1EAF98D9}</a:tableStyleId>
              </a:tblPr>
              <a:tblGrid>
                <a:gridCol w="635430">
                  <a:extLst>
                    <a:ext uri="{9D8B030D-6E8A-4147-A177-3AD203B41FA5}">
                      <a16:colId xmlns:a16="http://schemas.microsoft.com/office/drawing/2014/main" val="2456188070"/>
                    </a:ext>
                  </a:extLst>
                </a:gridCol>
                <a:gridCol w="1425844">
                  <a:extLst>
                    <a:ext uri="{9D8B030D-6E8A-4147-A177-3AD203B41FA5}">
                      <a16:colId xmlns:a16="http://schemas.microsoft.com/office/drawing/2014/main" val="1494721313"/>
                    </a:ext>
                  </a:extLst>
                </a:gridCol>
                <a:gridCol w="9113003">
                  <a:extLst>
                    <a:ext uri="{9D8B030D-6E8A-4147-A177-3AD203B41FA5}">
                      <a16:colId xmlns:a16="http://schemas.microsoft.com/office/drawing/2014/main" val="691583253"/>
                    </a:ext>
                  </a:extLst>
                </a:gridCol>
              </a:tblGrid>
              <a:tr h="370840">
                <a:tc>
                  <a:txBody>
                    <a:bodyPr/>
                    <a:lstStyle/>
                    <a:p>
                      <a:pPr algn="ctr"/>
                      <a:r>
                        <a:rPr lang="en-US" sz="2800" dirty="0" err="1"/>
                        <a:t>S.N</a:t>
                      </a:r>
                      <a:r>
                        <a:rPr lang="en-US" sz="2800" dirty="0"/>
                        <a:t>.</a:t>
                      </a:r>
                    </a:p>
                  </a:txBody>
                  <a:tcPr/>
                </a:tc>
                <a:tc>
                  <a:txBody>
                    <a:bodyPr/>
                    <a:lstStyle/>
                    <a:p>
                      <a:pPr algn="ctr"/>
                      <a:r>
                        <a:rPr lang="en-US" sz="2800" dirty="0"/>
                        <a:t>Section</a:t>
                      </a:r>
                    </a:p>
                  </a:txBody>
                  <a:tcPr/>
                </a:tc>
                <a:tc>
                  <a:txBody>
                    <a:bodyPr/>
                    <a:lstStyle/>
                    <a:p>
                      <a:pPr algn="ctr"/>
                      <a:r>
                        <a:rPr lang="en-US" sz="2800" dirty="0"/>
                        <a:t>Scenario</a:t>
                      </a:r>
                    </a:p>
                  </a:txBody>
                  <a:tcPr/>
                </a:tc>
                <a:extLst>
                  <a:ext uri="{0D108BD9-81ED-4DB2-BD59-A6C34878D82A}">
                    <a16:rowId xmlns:a16="http://schemas.microsoft.com/office/drawing/2014/main" val="1459815536"/>
                  </a:ext>
                </a:extLst>
              </a:tr>
              <a:tr h="370840">
                <a:tc>
                  <a:txBody>
                    <a:bodyPr/>
                    <a:lstStyle/>
                    <a:p>
                      <a:pPr algn="ctr"/>
                      <a:r>
                        <a:rPr lang="en-US" sz="2400" dirty="0"/>
                        <a:t>4</a:t>
                      </a:r>
                    </a:p>
                  </a:txBody>
                  <a:tcPr/>
                </a:tc>
                <a:tc>
                  <a:txBody>
                    <a:bodyPr/>
                    <a:lstStyle/>
                    <a:p>
                      <a:r>
                        <a:rPr lang="en-US" sz="2400" dirty="0"/>
                        <a:t>139(1)(b), read with sixth proviso</a:t>
                      </a:r>
                    </a:p>
                  </a:txBody>
                  <a:tcPr/>
                </a:tc>
                <a:tc>
                  <a:txBody>
                    <a:bodyPr/>
                    <a:lstStyle/>
                    <a:p>
                      <a:pPr algn="just"/>
                      <a:r>
                        <a:rPr lang="en-US" sz="2400" dirty="0"/>
                        <a:t>Individual/HUF/</a:t>
                      </a:r>
                      <a:r>
                        <a:rPr lang="en-US" sz="2400" dirty="0" err="1"/>
                        <a:t>AOP</a:t>
                      </a:r>
                      <a:r>
                        <a:rPr lang="en-US" sz="2400" dirty="0"/>
                        <a:t>/</a:t>
                      </a:r>
                      <a:r>
                        <a:rPr lang="en-US" sz="2400" dirty="0" err="1"/>
                        <a:t>BOI</a:t>
                      </a:r>
                      <a:r>
                        <a:rPr lang="en-US" sz="2400" dirty="0"/>
                        <a:t>/artificial juridical person is required to submit his/its ROI, if income [without claiming deduction U/S </a:t>
                      </a:r>
                      <a:r>
                        <a:rPr lang="en-US" sz="2400" dirty="0" err="1"/>
                        <a:t>10A</a:t>
                      </a:r>
                      <a:r>
                        <a:rPr lang="en-US" sz="2400" dirty="0"/>
                        <a:t>, </a:t>
                      </a:r>
                      <a:r>
                        <a:rPr lang="en-US" sz="2400" dirty="0" err="1"/>
                        <a:t>10B</a:t>
                      </a:r>
                      <a:r>
                        <a:rPr lang="en-US" sz="2400" dirty="0"/>
                        <a:t>, </a:t>
                      </a:r>
                      <a:r>
                        <a:rPr lang="en-US" sz="2400" dirty="0" err="1"/>
                        <a:t>10BA</a:t>
                      </a:r>
                      <a:r>
                        <a:rPr lang="en-US" sz="2400" dirty="0"/>
                        <a:t>, </a:t>
                      </a:r>
                      <a:r>
                        <a:rPr lang="en-US" sz="2400" dirty="0" err="1"/>
                        <a:t>80C</a:t>
                      </a:r>
                      <a:r>
                        <a:rPr lang="en-US" sz="2400" dirty="0"/>
                        <a:t> to </a:t>
                      </a:r>
                      <a:r>
                        <a:rPr lang="en-US" sz="2400" dirty="0" err="1"/>
                        <a:t>80U</a:t>
                      </a:r>
                      <a:r>
                        <a:rPr lang="en-US" sz="2400" dirty="0"/>
                        <a:t>, (for the </a:t>
                      </a:r>
                      <a:r>
                        <a:rPr lang="en-US" sz="2400" dirty="0" err="1"/>
                        <a:t>AYs</a:t>
                      </a:r>
                      <a:r>
                        <a:rPr lang="en-US" sz="2400" dirty="0"/>
                        <a:t> 2017-18 and 2018-19) U/S 10(38) and (from AY 2020-21) U/S 54/</a:t>
                      </a:r>
                      <a:r>
                        <a:rPr lang="en-US" sz="2400" dirty="0" err="1"/>
                        <a:t>54B</a:t>
                      </a:r>
                      <a:r>
                        <a:rPr lang="en-US" sz="2400" dirty="0"/>
                        <a:t>/</a:t>
                      </a:r>
                      <a:r>
                        <a:rPr lang="en-US" sz="2400" dirty="0" err="1"/>
                        <a:t>54D</a:t>
                      </a:r>
                      <a:r>
                        <a:rPr lang="en-US" sz="2400" dirty="0"/>
                        <a:t>/</a:t>
                      </a:r>
                      <a:r>
                        <a:rPr lang="en-US" sz="2400" dirty="0" err="1"/>
                        <a:t>54EC</a:t>
                      </a:r>
                      <a:r>
                        <a:rPr lang="en-US" sz="2400" dirty="0"/>
                        <a:t>/</a:t>
                      </a:r>
                      <a:r>
                        <a:rPr lang="en-US" sz="2400" dirty="0" err="1"/>
                        <a:t>54F</a:t>
                      </a:r>
                      <a:r>
                        <a:rPr lang="en-US" sz="2400" dirty="0"/>
                        <a:t>/</a:t>
                      </a:r>
                      <a:r>
                        <a:rPr lang="en-US" sz="2400" dirty="0" err="1"/>
                        <a:t>54G</a:t>
                      </a:r>
                      <a:r>
                        <a:rPr lang="en-US" sz="2400" dirty="0"/>
                        <a:t>/</a:t>
                      </a:r>
                      <a:r>
                        <a:rPr lang="en-US" sz="2400" dirty="0" err="1"/>
                        <a:t>54GA</a:t>
                      </a:r>
                      <a:r>
                        <a:rPr lang="en-US" sz="2400" dirty="0"/>
                        <a:t>/</a:t>
                      </a:r>
                      <a:r>
                        <a:rPr lang="en-US" sz="2400" dirty="0" err="1"/>
                        <a:t>54GB</a:t>
                      </a:r>
                      <a:r>
                        <a:rPr lang="en-US" sz="2400" dirty="0"/>
                        <a:t>] exceeds the amount of exemption limit.</a:t>
                      </a:r>
                    </a:p>
                  </a:txBody>
                  <a:tcPr/>
                </a:tc>
                <a:extLst>
                  <a:ext uri="{0D108BD9-81ED-4DB2-BD59-A6C34878D82A}">
                    <a16:rowId xmlns:a16="http://schemas.microsoft.com/office/drawing/2014/main" val="1739844005"/>
                  </a:ext>
                </a:extLst>
              </a:tr>
              <a:tr h="370840">
                <a:tc>
                  <a:txBody>
                    <a:bodyPr/>
                    <a:lstStyle/>
                    <a:p>
                      <a:pPr algn="ctr"/>
                      <a:r>
                        <a:rPr lang="en-US" sz="2400" dirty="0"/>
                        <a:t>5</a:t>
                      </a:r>
                    </a:p>
                  </a:txBody>
                  <a:tcPr/>
                </a:tc>
                <a:tc>
                  <a:txBody>
                    <a:bodyPr/>
                    <a:lstStyle/>
                    <a:p>
                      <a:r>
                        <a:rPr lang="en-US" sz="2400" dirty="0"/>
                        <a:t>139(</a:t>
                      </a:r>
                      <a:r>
                        <a:rPr lang="en-US" sz="2400" dirty="0" err="1"/>
                        <a:t>4A</a:t>
                      </a:r>
                      <a:r>
                        <a:rPr lang="en-US" sz="2400" dirty="0"/>
                        <a:t>)</a:t>
                      </a:r>
                    </a:p>
                  </a:txBody>
                  <a:tcPr/>
                </a:tc>
                <a:tc>
                  <a:txBody>
                    <a:bodyPr/>
                    <a:lstStyle/>
                    <a:p>
                      <a:pPr algn="just"/>
                      <a:r>
                        <a:rPr lang="en-US" sz="2400" dirty="0"/>
                        <a:t>A person in receipt of income derived from property held under a trust for charitable or religious purposes is required to submit return of income if its income (without giving exemption under section 11 or 12) exceeds exemption limit.</a:t>
                      </a:r>
                    </a:p>
                  </a:txBody>
                  <a:tcPr/>
                </a:tc>
                <a:extLst>
                  <a:ext uri="{0D108BD9-81ED-4DB2-BD59-A6C34878D82A}">
                    <a16:rowId xmlns:a16="http://schemas.microsoft.com/office/drawing/2014/main" val="4099643806"/>
                  </a:ext>
                </a:extLst>
              </a:tr>
            </a:tbl>
          </a:graphicData>
        </a:graphic>
      </p:graphicFrame>
    </p:spTree>
    <p:extLst>
      <p:ext uri="{BB962C8B-B14F-4D97-AF65-F5344CB8AC3E}">
        <p14:creationId xmlns:p14="http://schemas.microsoft.com/office/powerpoint/2010/main" val="30820833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DDFF2-AD6A-D395-94EA-C2AAC3BF9A95}"/>
              </a:ext>
            </a:extLst>
          </p:cNvPr>
          <p:cNvSpPr>
            <a:spLocks noGrp="1"/>
          </p:cNvSpPr>
          <p:nvPr>
            <p:ph idx="1"/>
          </p:nvPr>
        </p:nvSpPr>
        <p:spPr>
          <a:xfrm>
            <a:off x="838200" y="315884"/>
            <a:ext cx="10515600" cy="5861079"/>
          </a:xfrm>
        </p:spPr>
        <p:txBody>
          <a:bodyPr>
            <a:normAutofit fontScale="77500" lnSpcReduction="20000"/>
          </a:bodyPr>
          <a:lstStyle/>
          <a:p>
            <a:pPr marL="0" indent="0" algn="just">
              <a:buNone/>
            </a:pPr>
            <a:r>
              <a:rPr lang="en-US" dirty="0"/>
              <a:t>(2) Where, return of income under sub-section (1) or sub-section (4) or sub-section (5) of section 139 (referred to as earlier return) has been furnished by an </a:t>
            </a:r>
            <a:r>
              <a:rPr lang="en-US" dirty="0" err="1"/>
              <a:t>assessee</a:t>
            </a:r>
            <a:r>
              <a:rPr lang="en-US" dirty="0"/>
              <a:t> and tax is payable on the basis of return to be furnished by such </a:t>
            </a:r>
            <a:r>
              <a:rPr lang="en-US" dirty="0" err="1"/>
              <a:t>assessee</a:t>
            </a:r>
            <a:r>
              <a:rPr lang="en-US" dirty="0"/>
              <a:t> under sub-section (</a:t>
            </a:r>
            <a:r>
              <a:rPr lang="en-US" dirty="0" err="1"/>
              <a:t>8A</a:t>
            </a:r>
            <a:r>
              <a:rPr lang="en-US" dirty="0"/>
              <a:t>) of section 139,—</a:t>
            </a:r>
          </a:p>
          <a:p>
            <a:pPr marL="0" indent="0" algn="just">
              <a:buNone/>
            </a:pPr>
            <a:r>
              <a:rPr lang="en-US" dirty="0"/>
              <a:t>(a) after taking into account,—</a:t>
            </a:r>
          </a:p>
          <a:p>
            <a:pPr marL="0" indent="0" algn="just">
              <a:buNone/>
            </a:pPr>
            <a:r>
              <a:rPr lang="en-US" dirty="0"/>
              <a:t>(</a:t>
            </a:r>
            <a:r>
              <a:rPr lang="en-US" dirty="0" err="1"/>
              <a:t>i</a:t>
            </a:r>
            <a:r>
              <a:rPr lang="en-US" dirty="0"/>
              <a:t>) the amount of relief or tax referred to in sub-section (1) of section </a:t>
            </a:r>
            <a:r>
              <a:rPr lang="en-US" dirty="0" err="1"/>
              <a:t>140A</a:t>
            </a:r>
            <a:r>
              <a:rPr lang="en-US" dirty="0"/>
              <a:t>, the credit for which has been taken in the earlier return;</a:t>
            </a:r>
          </a:p>
          <a:p>
            <a:pPr marL="0" indent="0" algn="just">
              <a:buNone/>
            </a:pPr>
            <a:r>
              <a:rPr lang="en-US" dirty="0"/>
              <a:t>(ii) tax deducted or collected at source, in accordance with the provisions of Chapter XVII-B, on any income which is subject to such deduction or collection and which is taken into account in computing total income and which has not been included in the earlier return;</a:t>
            </a:r>
          </a:p>
          <a:p>
            <a:pPr marL="0" indent="0" algn="just">
              <a:buNone/>
            </a:pPr>
            <a:r>
              <a:rPr lang="en-US" dirty="0"/>
              <a:t>(iii) any relief of tax or deduction of tax claimed under section 90 or section 91 on account of tax paid in a country outside India on such income which has not been included in the earlier return;</a:t>
            </a:r>
          </a:p>
          <a:p>
            <a:pPr marL="0" indent="0" algn="just">
              <a:buNone/>
            </a:pPr>
            <a:r>
              <a:rPr lang="en-US" dirty="0"/>
              <a:t>(iv) any relief of tax claimed under section </a:t>
            </a:r>
            <a:r>
              <a:rPr lang="en-US" dirty="0" err="1"/>
              <a:t>90A</a:t>
            </a:r>
            <a:r>
              <a:rPr lang="en-US" dirty="0"/>
              <a:t> on account of tax paid in any specified territory outside India referred to in that section on such income which has not been included in the earlier return;</a:t>
            </a:r>
          </a:p>
          <a:p>
            <a:pPr marL="0" indent="0" algn="just">
              <a:buNone/>
            </a:pPr>
            <a:r>
              <a:rPr lang="en-US" dirty="0"/>
              <a:t>(v) any tax credit claimed, to be set off in accordance with the provisions of section </a:t>
            </a:r>
            <a:r>
              <a:rPr lang="en-US" dirty="0" err="1"/>
              <a:t>115JAA</a:t>
            </a:r>
            <a:r>
              <a:rPr lang="en-US" dirty="0"/>
              <a:t> or section </a:t>
            </a:r>
            <a:r>
              <a:rPr lang="en-US" dirty="0" err="1"/>
              <a:t>115JD,which</a:t>
            </a:r>
            <a:r>
              <a:rPr lang="en-US" dirty="0"/>
              <a:t> has not been claimed in the earlier return; and</a:t>
            </a:r>
          </a:p>
          <a:p>
            <a:pPr marL="0" indent="0" algn="just">
              <a:buNone/>
            </a:pPr>
            <a:r>
              <a:rPr lang="en-US" dirty="0"/>
              <a:t>(b) as increased by the amount of refund, if any, issued in respect of such earlier return,</a:t>
            </a:r>
          </a:p>
        </p:txBody>
      </p:sp>
    </p:spTree>
    <p:extLst>
      <p:ext uri="{BB962C8B-B14F-4D97-AF65-F5344CB8AC3E}">
        <p14:creationId xmlns:p14="http://schemas.microsoft.com/office/powerpoint/2010/main" val="25206245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2EEB-13A3-40F3-BC3F-3613007CF8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5E03E-14C8-CC05-F536-56BBEAB50793}"/>
              </a:ext>
            </a:extLst>
          </p:cNvPr>
          <p:cNvSpPr>
            <a:spLocks noGrp="1"/>
          </p:cNvSpPr>
          <p:nvPr>
            <p:ph idx="1"/>
          </p:nvPr>
        </p:nvSpPr>
        <p:spPr/>
        <p:txBody>
          <a:bodyPr>
            <a:normAutofit/>
          </a:bodyPr>
          <a:lstStyle/>
          <a:p>
            <a:pPr marL="0" indent="0" algn="just">
              <a:buNone/>
            </a:pPr>
            <a:r>
              <a:rPr lang="en-US" dirty="0"/>
              <a:t>the </a:t>
            </a:r>
            <a:r>
              <a:rPr lang="en-US" dirty="0" err="1"/>
              <a:t>assessee</a:t>
            </a:r>
            <a:r>
              <a:rPr lang="en-US" dirty="0"/>
              <a:t> shall be liable to pay such tax together with interest payable under any provision of this Act for any default or delay in payment of advance tax along with the payment of additional income-tax, as computed in accordance with sub-section (3), as reduced by the amount of interest paid under the provisions of this Act in the earlier return, before furnishing the return and the return shall be  accompanied by proof of payment of such tax, additional income-tax, interest and fee.</a:t>
            </a:r>
          </a:p>
        </p:txBody>
      </p:sp>
    </p:spTree>
    <p:extLst>
      <p:ext uri="{BB962C8B-B14F-4D97-AF65-F5344CB8AC3E}">
        <p14:creationId xmlns:p14="http://schemas.microsoft.com/office/powerpoint/2010/main" val="3401762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a:xfrm>
            <a:off x="838200" y="597881"/>
            <a:ext cx="10515600" cy="1325563"/>
          </a:xfrm>
        </p:spPr>
        <p:txBody>
          <a:bodyPr>
            <a:normAutofit fontScale="90000"/>
          </a:bodyPr>
          <a:lstStyle/>
          <a:p>
            <a:r>
              <a:rPr lang="en-US" dirty="0"/>
              <a:t>(3) For the purposes of sub-sections (1) and (2), the additional income-tax payable at</a:t>
            </a:r>
            <a:br>
              <a:rPr lang="en-US" dirty="0"/>
            </a:br>
            <a:r>
              <a:rPr lang="en-US" dirty="0"/>
              <a:t>the time of furnishing the return under sub-section (</a:t>
            </a:r>
            <a:r>
              <a:rPr lang="en-US" dirty="0" err="1"/>
              <a:t>8A</a:t>
            </a:r>
            <a:r>
              <a:rPr lang="en-US" dirty="0"/>
              <a:t>) of section 139 shall be equal to,—</a:t>
            </a:r>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a:xfrm>
            <a:off x="838200" y="2676727"/>
            <a:ext cx="10515600" cy="3816148"/>
          </a:xfrm>
        </p:spPr>
        <p:txBody>
          <a:bodyPr>
            <a:normAutofit fontScale="77500" lnSpcReduction="20000"/>
          </a:bodyPr>
          <a:lstStyle/>
          <a:p>
            <a:pPr marL="0" indent="0">
              <a:buNone/>
            </a:pPr>
            <a:r>
              <a:rPr lang="en-US" dirty="0"/>
              <a:t>(</a:t>
            </a:r>
            <a:r>
              <a:rPr lang="en-US" dirty="0" err="1"/>
              <a:t>i</a:t>
            </a:r>
            <a:r>
              <a:rPr lang="en-US" dirty="0"/>
              <a:t>) twenty-five per cent. of aggregate of tax and interest payable, as determined in sub-section (1) or sub-section (2), as the case may be, if such return is furnished after expiry of the time available under sub-section (4) or sub-section (5) of section 139 and before completion of the period of twelve months from the end of the relevant assessment year; or</a:t>
            </a:r>
          </a:p>
          <a:p>
            <a:pPr marL="0" indent="0">
              <a:buNone/>
            </a:pPr>
            <a:endParaRPr lang="en-US" dirty="0"/>
          </a:p>
          <a:p>
            <a:pPr marL="0" indent="0">
              <a:buNone/>
            </a:pPr>
            <a:r>
              <a:rPr lang="en-US" dirty="0"/>
              <a:t>(ii) fifty per cent. of aggregate of tax and interest payable, as determined in sub-section (1) or sub-section (2), as the case may be, if such return is furnished after the expiry of twelve months from the end of the relevant assessment year but before completion of the period of twenty-four months from the end of the relevant assessment year.</a:t>
            </a:r>
          </a:p>
          <a:p>
            <a:pPr marL="0" indent="0">
              <a:buNone/>
            </a:pPr>
            <a:endParaRPr lang="en-US" dirty="0"/>
          </a:p>
          <a:p>
            <a:pPr marL="0" indent="0">
              <a:buNone/>
            </a:pPr>
            <a:r>
              <a:rPr lang="en-US" dirty="0"/>
              <a:t>Explanation.—For the purposes of computation of “additional income-tax”, tax shall include surcharge and </a:t>
            </a:r>
            <a:r>
              <a:rPr lang="en-US" dirty="0" err="1"/>
              <a:t>cess</a:t>
            </a:r>
            <a:r>
              <a:rPr lang="en-US" dirty="0"/>
              <a:t>, by whatever name called, on such tax.</a:t>
            </a:r>
          </a:p>
        </p:txBody>
      </p:sp>
    </p:spTree>
    <p:extLst>
      <p:ext uri="{BB962C8B-B14F-4D97-AF65-F5344CB8AC3E}">
        <p14:creationId xmlns:p14="http://schemas.microsoft.com/office/powerpoint/2010/main" val="3924424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7C4-BF01-4E3D-8837-1ADEDCD7CB18}"/>
              </a:ext>
            </a:extLst>
          </p:cNvPr>
          <p:cNvSpPr>
            <a:spLocks noGrp="1"/>
          </p:cNvSpPr>
          <p:nvPr>
            <p:ph type="title"/>
          </p:nvPr>
        </p:nvSpPr>
        <p:spPr/>
        <p:txBody>
          <a:bodyPr/>
          <a:lstStyle/>
          <a:p>
            <a:r>
              <a:rPr lang="en-US" dirty="0"/>
              <a:t>139(</a:t>
            </a:r>
            <a:r>
              <a:rPr lang="en-US" dirty="0" err="1"/>
              <a:t>8A</a:t>
            </a:r>
            <a:r>
              <a:rPr lang="en-US" dirty="0"/>
              <a:t>) and </a:t>
            </a:r>
            <a:r>
              <a:rPr lang="en-US" dirty="0" err="1"/>
              <a:t>80AC</a:t>
            </a:r>
            <a:endParaRPr lang="en-US" dirty="0"/>
          </a:p>
        </p:txBody>
      </p:sp>
      <p:sp>
        <p:nvSpPr>
          <p:cNvPr id="3" name="Content Placeholder 2">
            <a:extLst>
              <a:ext uri="{FF2B5EF4-FFF2-40B4-BE49-F238E27FC236}">
                <a16:creationId xmlns:a16="http://schemas.microsoft.com/office/drawing/2014/main" id="{7A5B218B-892E-4FE0-AC27-59075FF53880}"/>
              </a:ext>
            </a:extLst>
          </p:cNvPr>
          <p:cNvSpPr>
            <a:spLocks noGrp="1"/>
          </p:cNvSpPr>
          <p:nvPr>
            <p:ph idx="1"/>
          </p:nvPr>
        </p:nvSpPr>
        <p:spPr/>
        <p:txBody>
          <a:bodyPr>
            <a:normAutofit fontScale="85000" lnSpcReduction="20000"/>
          </a:bodyPr>
          <a:lstStyle/>
          <a:p>
            <a:pPr marL="0" indent="0">
              <a:buNone/>
            </a:pPr>
            <a:r>
              <a:rPr lang="en-US" dirty="0" err="1"/>
              <a:t>80AC</a:t>
            </a:r>
            <a:r>
              <a:rPr lang="en-US" dirty="0"/>
              <a:t>. Where in computing the total income of an </a:t>
            </a:r>
            <a:r>
              <a:rPr lang="en-US" dirty="0" err="1"/>
              <a:t>assessee</a:t>
            </a:r>
            <a:r>
              <a:rPr lang="en-US" dirty="0"/>
              <a:t> of any previous year relevant to the assessment year commencing on or after—</a:t>
            </a:r>
          </a:p>
          <a:p>
            <a:pPr marL="0" indent="0">
              <a:buNone/>
            </a:pPr>
            <a:endParaRPr lang="en-US" dirty="0"/>
          </a:p>
          <a:p>
            <a:pPr marL="0" indent="0">
              <a:buNone/>
            </a:pPr>
            <a:r>
              <a:rPr lang="en-US" dirty="0"/>
              <a:t>(</a:t>
            </a:r>
            <a:r>
              <a:rPr lang="en-US" dirty="0" err="1"/>
              <a:t>i</a:t>
            </a:r>
            <a:r>
              <a:rPr lang="en-US" dirty="0"/>
              <a:t>) the 1st day of April, 2006 but before the 1st day of April, 2018, any deduction is admissible under section 80-IA or section 80-IAB or section 80-</a:t>
            </a:r>
            <a:r>
              <a:rPr lang="en-US" dirty="0" err="1"/>
              <a:t>IB</a:t>
            </a:r>
            <a:r>
              <a:rPr lang="en-US" dirty="0"/>
              <a:t> or section 80-IC or section 80-ID or section 80-IE;</a:t>
            </a:r>
          </a:p>
          <a:p>
            <a:pPr marL="0" indent="0">
              <a:buNone/>
            </a:pPr>
            <a:endParaRPr lang="en-US" dirty="0"/>
          </a:p>
          <a:p>
            <a:pPr marL="0" indent="0">
              <a:buNone/>
            </a:pPr>
            <a:r>
              <a:rPr lang="en-US" dirty="0"/>
              <a:t>(ii) the 1st day of April, 2018, any deduction is admissible under any provision of this Chapter under the heading "C.—Deductions in respect of certain incomes",</a:t>
            </a:r>
          </a:p>
          <a:p>
            <a:pPr marL="0" indent="0">
              <a:buNone/>
            </a:pPr>
            <a:endParaRPr lang="en-US" dirty="0"/>
          </a:p>
          <a:p>
            <a:pPr marL="0" indent="0">
              <a:buNone/>
            </a:pPr>
            <a:r>
              <a:rPr lang="en-US" dirty="0"/>
              <a:t>no such deduction shall be allowed to him unless he furnishes a return of his income for such assessment year on or before the due date specified under sub-section (1) of section 139.</a:t>
            </a:r>
          </a:p>
        </p:txBody>
      </p:sp>
    </p:spTree>
    <p:extLst>
      <p:ext uri="{BB962C8B-B14F-4D97-AF65-F5344CB8AC3E}">
        <p14:creationId xmlns:p14="http://schemas.microsoft.com/office/powerpoint/2010/main" val="4047300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6D9D-5FE3-349C-1A65-4C0CEBDBC4DB}"/>
              </a:ext>
            </a:extLst>
          </p:cNvPr>
          <p:cNvSpPr>
            <a:spLocks noGrp="1"/>
          </p:cNvSpPr>
          <p:nvPr>
            <p:ph type="title"/>
          </p:nvPr>
        </p:nvSpPr>
        <p:spPr/>
        <p:txBody>
          <a:bodyPr>
            <a:normAutofit/>
          </a:bodyPr>
          <a:lstStyle/>
          <a:p>
            <a:r>
              <a:rPr lang="en-US" dirty="0"/>
              <a:t>Part C. – Deductions in respect of certain incomes</a:t>
            </a:r>
          </a:p>
        </p:txBody>
      </p:sp>
      <p:sp>
        <p:nvSpPr>
          <p:cNvPr id="3" name="Content Placeholder 2">
            <a:extLst>
              <a:ext uri="{FF2B5EF4-FFF2-40B4-BE49-F238E27FC236}">
                <a16:creationId xmlns:a16="http://schemas.microsoft.com/office/drawing/2014/main" id="{DB975778-D326-8791-1C7D-E8102C2D17F8}"/>
              </a:ext>
            </a:extLst>
          </p:cNvPr>
          <p:cNvSpPr>
            <a:spLocks noGrp="1"/>
          </p:cNvSpPr>
          <p:nvPr>
            <p:ph idx="1"/>
          </p:nvPr>
        </p:nvSpPr>
        <p:spPr>
          <a:xfrm>
            <a:off x="838200" y="1825625"/>
            <a:ext cx="10515600" cy="4667250"/>
          </a:xfrm>
        </p:spPr>
        <p:txBody>
          <a:bodyPr>
            <a:normAutofit fontScale="62500" lnSpcReduction="20000"/>
          </a:bodyPr>
          <a:lstStyle/>
          <a:p>
            <a:r>
              <a:rPr lang="en-US" dirty="0"/>
              <a:t>Section </a:t>
            </a:r>
            <a:r>
              <a:rPr lang="en-US" dirty="0" err="1"/>
              <a:t>80H</a:t>
            </a:r>
            <a:r>
              <a:rPr lang="en-US" dirty="0"/>
              <a:t> Deduction in case of new industrial undertakings employing displaced persons, etc. </a:t>
            </a:r>
          </a:p>
          <a:p>
            <a:r>
              <a:rPr lang="en-US" dirty="0"/>
              <a:t>Section </a:t>
            </a:r>
            <a:r>
              <a:rPr lang="en-US" dirty="0" err="1"/>
              <a:t>80HH</a:t>
            </a:r>
            <a:r>
              <a:rPr lang="en-US" dirty="0"/>
              <a:t> Deduction in respect of profits and gains from newly established industrial undertakings or hotel business in backward areas </a:t>
            </a:r>
          </a:p>
          <a:p>
            <a:r>
              <a:rPr lang="en-US" dirty="0"/>
              <a:t>Section </a:t>
            </a:r>
            <a:r>
              <a:rPr lang="en-US" dirty="0" err="1"/>
              <a:t>80HHA</a:t>
            </a:r>
            <a:r>
              <a:rPr lang="en-US" dirty="0"/>
              <a:t> Deduction in respect of profits and gains from newly established small-scale industrial undertakings in certain areas </a:t>
            </a:r>
          </a:p>
          <a:p>
            <a:r>
              <a:rPr lang="en-US" dirty="0"/>
              <a:t>Section </a:t>
            </a:r>
            <a:r>
              <a:rPr lang="en-US" dirty="0" err="1"/>
              <a:t>80HHB</a:t>
            </a:r>
            <a:r>
              <a:rPr lang="en-US" dirty="0"/>
              <a:t> Deduction in respect of profits and gains from projects outside India </a:t>
            </a:r>
          </a:p>
          <a:p>
            <a:r>
              <a:rPr lang="en-US" dirty="0"/>
              <a:t>Section </a:t>
            </a:r>
            <a:r>
              <a:rPr lang="en-US" dirty="0" err="1"/>
              <a:t>80HHBA</a:t>
            </a:r>
            <a:r>
              <a:rPr lang="en-US" dirty="0"/>
              <a:t> Deduction in respect of profits and gains from housing projects in certain cases </a:t>
            </a:r>
          </a:p>
          <a:p>
            <a:r>
              <a:rPr lang="en-US" dirty="0"/>
              <a:t>Section </a:t>
            </a:r>
            <a:r>
              <a:rPr lang="en-US" dirty="0" err="1"/>
              <a:t>80HHC</a:t>
            </a:r>
            <a:r>
              <a:rPr lang="en-US" dirty="0"/>
              <a:t> Deduction in respect of profits retained for export business </a:t>
            </a:r>
          </a:p>
          <a:p>
            <a:r>
              <a:rPr lang="en-US" dirty="0"/>
              <a:t>Section </a:t>
            </a:r>
            <a:r>
              <a:rPr lang="en-US" dirty="0" err="1"/>
              <a:t>80HHD</a:t>
            </a:r>
            <a:r>
              <a:rPr lang="en-US" dirty="0"/>
              <a:t> Deduction in respect of earnings in convertible foreign exchange </a:t>
            </a:r>
          </a:p>
          <a:p>
            <a:r>
              <a:rPr lang="en-US" dirty="0"/>
              <a:t>Section </a:t>
            </a:r>
            <a:r>
              <a:rPr lang="en-US" dirty="0" err="1"/>
              <a:t>80HHE</a:t>
            </a:r>
            <a:r>
              <a:rPr lang="en-US" dirty="0"/>
              <a:t> Deduction in respect of profits from export of computer software, etc. </a:t>
            </a:r>
          </a:p>
          <a:p>
            <a:r>
              <a:rPr lang="en-US" dirty="0"/>
              <a:t>Section </a:t>
            </a:r>
            <a:r>
              <a:rPr lang="en-US" dirty="0" err="1"/>
              <a:t>80HHF</a:t>
            </a:r>
            <a:r>
              <a:rPr lang="en-US" dirty="0"/>
              <a:t> Deduction in respect of profits and gains from export or transfer of film software, etc. </a:t>
            </a:r>
          </a:p>
          <a:p>
            <a:r>
              <a:rPr lang="en-US" dirty="0"/>
              <a:t>Section </a:t>
            </a:r>
            <a:r>
              <a:rPr lang="en-US" dirty="0" err="1"/>
              <a:t>80I</a:t>
            </a:r>
            <a:r>
              <a:rPr lang="en-US" dirty="0"/>
              <a:t> Deduction in respect of profits and gains from industrial undertakings after a certain date, etc. </a:t>
            </a:r>
          </a:p>
          <a:p>
            <a:r>
              <a:rPr lang="en-US" dirty="0"/>
              <a:t>Section </a:t>
            </a:r>
            <a:r>
              <a:rPr lang="en-US" dirty="0" err="1"/>
              <a:t>80IA</a:t>
            </a:r>
            <a:r>
              <a:rPr lang="en-US" dirty="0"/>
              <a:t> Deductions in respect of profits and gains from industrial undertakings or enterprises engaged in infrastructure development, etc. </a:t>
            </a:r>
          </a:p>
        </p:txBody>
      </p:sp>
    </p:spTree>
    <p:extLst>
      <p:ext uri="{BB962C8B-B14F-4D97-AF65-F5344CB8AC3E}">
        <p14:creationId xmlns:p14="http://schemas.microsoft.com/office/powerpoint/2010/main" val="26389239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CD3BD-311E-368C-00BF-BEBF3DCBFB20}"/>
              </a:ext>
            </a:extLst>
          </p:cNvPr>
          <p:cNvSpPr>
            <a:spLocks noGrp="1"/>
          </p:cNvSpPr>
          <p:nvPr>
            <p:ph idx="1"/>
          </p:nvPr>
        </p:nvSpPr>
        <p:spPr>
          <a:xfrm>
            <a:off x="838200" y="199504"/>
            <a:ext cx="10515600" cy="6334299"/>
          </a:xfrm>
        </p:spPr>
        <p:txBody>
          <a:bodyPr>
            <a:normAutofit fontScale="85000" lnSpcReduction="20000"/>
          </a:bodyPr>
          <a:lstStyle/>
          <a:p>
            <a:r>
              <a:rPr lang="en-US" dirty="0"/>
              <a:t>Section </a:t>
            </a:r>
            <a:r>
              <a:rPr lang="en-US" dirty="0" err="1"/>
              <a:t>80IAB</a:t>
            </a:r>
            <a:r>
              <a:rPr lang="en-US" dirty="0"/>
              <a:t> Deductions in respect of profits and gains by an undertaking or enterprise engaged in development of Special Economic Zone </a:t>
            </a:r>
          </a:p>
          <a:p>
            <a:r>
              <a:rPr lang="en-US" dirty="0"/>
              <a:t>Section </a:t>
            </a:r>
            <a:r>
              <a:rPr lang="en-US" dirty="0" err="1"/>
              <a:t>80IAC</a:t>
            </a:r>
            <a:r>
              <a:rPr lang="en-US" dirty="0"/>
              <a:t> Special provision in respect of specified business. </a:t>
            </a:r>
          </a:p>
          <a:p>
            <a:r>
              <a:rPr lang="en-US" dirty="0"/>
              <a:t>Section </a:t>
            </a:r>
            <a:r>
              <a:rPr lang="en-US" dirty="0" err="1"/>
              <a:t>80IB</a:t>
            </a:r>
            <a:r>
              <a:rPr lang="en-US" dirty="0"/>
              <a:t> Deduction in respect of profits and gains from certain industrial undertakings other than infrastructure development undertakings </a:t>
            </a:r>
          </a:p>
          <a:p>
            <a:r>
              <a:rPr lang="en-US" dirty="0"/>
              <a:t>Section </a:t>
            </a:r>
            <a:r>
              <a:rPr lang="en-US" dirty="0" err="1"/>
              <a:t>80IBA</a:t>
            </a:r>
            <a:r>
              <a:rPr lang="en-US" dirty="0"/>
              <a:t> Deductions in respect of profits and gains from housing projects. </a:t>
            </a:r>
          </a:p>
          <a:p>
            <a:r>
              <a:rPr lang="en-US" dirty="0"/>
              <a:t>Section </a:t>
            </a:r>
            <a:r>
              <a:rPr lang="en-US" dirty="0" err="1"/>
              <a:t>80IC</a:t>
            </a:r>
            <a:r>
              <a:rPr lang="en-US" dirty="0"/>
              <a:t> Special provisions in respect of certain undertakings or enterprises in certain special category States </a:t>
            </a:r>
          </a:p>
          <a:p>
            <a:r>
              <a:rPr lang="en-US" dirty="0"/>
              <a:t>Section </a:t>
            </a:r>
            <a:r>
              <a:rPr lang="en-US" dirty="0" err="1"/>
              <a:t>80ID</a:t>
            </a:r>
            <a:r>
              <a:rPr lang="en-US" dirty="0"/>
              <a:t> Deduction in respect of profits and gains from business of hotels and convention </a:t>
            </a:r>
            <a:r>
              <a:rPr lang="en-US" dirty="0" err="1"/>
              <a:t>centres</a:t>
            </a:r>
            <a:r>
              <a:rPr lang="en-US" dirty="0"/>
              <a:t> in specified area </a:t>
            </a:r>
          </a:p>
          <a:p>
            <a:r>
              <a:rPr lang="en-US" dirty="0"/>
              <a:t>Section </a:t>
            </a:r>
            <a:r>
              <a:rPr lang="en-US" dirty="0" err="1"/>
              <a:t>80IE</a:t>
            </a:r>
            <a:r>
              <a:rPr lang="en-US" dirty="0"/>
              <a:t> Special provisions in respect of certain undertakings in North-Eastern States </a:t>
            </a:r>
          </a:p>
          <a:p>
            <a:r>
              <a:rPr lang="en-US" dirty="0"/>
              <a:t>Section </a:t>
            </a:r>
            <a:r>
              <a:rPr lang="en-US" dirty="0" err="1"/>
              <a:t>80JJA</a:t>
            </a:r>
            <a:r>
              <a:rPr lang="en-US" dirty="0"/>
              <a:t> Deduction in respect of profits and gains from business of collecting and processing of bio-degradable waste </a:t>
            </a:r>
          </a:p>
          <a:p>
            <a:r>
              <a:rPr lang="en-US" dirty="0"/>
              <a:t>Section </a:t>
            </a:r>
            <a:r>
              <a:rPr lang="en-US" dirty="0" err="1"/>
              <a:t>80JJAA</a:t>
            </a:r>
            <a:r>
              <a:rPr lang="en-US" dirty="0"/>
              <a:t> Deduction in respect of employment of new employees </a:t>
            </a:r>
          </a:p>
          <a:p>
            <a:r>
              <a:rPr lang="en-US" dirty="0"/>
              <a:t>Section </a:t>
            </a:r>
            <a:r>
              <a:rPr lang="en-US" dirty="0" err="1"/>
              <a:t>80LA</a:t>
            </a:r>
            <a:r>
              <a:rPr lang="en-US" dirty="0"/>
              <a:t> Deductions in respect of certain incomes of Offshore Banking Units and International Financial Services Centre</a:t>
            </a:r>
          </a:p>
          <a:p>
            <a:r>
              <a:rPr lang="en-US" dirty="0"/>
              <a:t> Section </a:t>
            </a:r>
            <a:r>
              <a:rPr lang="en-US" dirty="0" err="1"/>
              <a:t>80O</a:t>
            </a:r>
            <a:r>
              <a:rPr lang="en-US" dirty="0"/>
              <a:t> Deduction in respect of royalties, etc., from certain foreign enterprises </a:t>
            </a:r>
          </a:p>
          <a:p>
            <a:pPr marL="0" indent="0">
              <a:buNone/>
            </a:pPr>
            <a:endParaRPr lang="en-US" dirty="0"/>
          </a:p>
          <a:p>
            <a:endParaRPr lang="en-US" dirty="0"/>
          </a:p>
        </p:txBody>
      </p:sp>
    </p:spTree>
    <p:extLst>
      <p:ext uri="{BB962C8B-B14F-4D97-AF65-F5344CB8AC3E}">
        <p14:creationId xmlns:p14="http://schemas.microsoft.com/office/powerpoint/2010/main" val="4178019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6BB4E-0ABB-9D43-72B8-90F4DBA5A3F8}"/>
              </a:ext>
            </a:extLst>
          </p:cNvPr>
          <p:cNvSpPr>
            <a:spLocks noGrp="1"/>
          </p:cNvSpPr>
          <p:nvPr>
            <p:ph idx="1"/>
          </p:nvPr>
        </p:nvSpPr>
        <p:spPr>
          <a:xfrm>
            <a:off x="838200" y="415636"/>
            <a:ext cx="10515600" cy="5761327"/>
          </a:xfrm>
        </p:spPr>
        <p:txBody>
          <a:bodyPr>
            <a:normAutofit lnSpcReduction="10000"/>
          </a:bodyPr>
          <a:lstStyle/>
          <a:p>
            <a:r>
              <a:rPr lang="en-US" b="1" dirty="0">
                <a:solidFill>
                  <a:srgbClr val="FF0000"/>
                </a:solidFill>
              </a:rPr>
              <a:t>Section </a:t>
            </a:r>
            <a:r>
              <a:rPr lang="en-US" b="1" dirty="0" err="1">
                <a:solidFill>
                  <a:srgbClr val="FF0000"/>
                </a:solidFill>
              </a:rPr>
              <a:t>80P</a:t>
            </a:r>
            <a:r>
              <a:rPr lang="en-US" b="1" dirty="0">
                <a:solidFill>
                  <a:srgbClr val="FF0000"/>
                </a:solidFill>
              </a:rPr>
              <a:t> Deduction in respect of income of co-operative societies</a:t>
            </a:r>
          </a:p>
          <a:p>
            <a:r>
              <a:rPr lang="en-US" dirty="0"/>
              <a:t>Section </a:t>
            </a:r>
            <a:r>
              <a:rPr lang="en-US" dirty="0" err="1"/>
              <a:t>80Q</a:t>
            </a:r>
            <a:r>
              <a:rPr lang="en-US" dirty="0"/>
              <a:t> Deduction in respect of profits and gains from the business of publication of books </a:t>
            </a:r>
          </a:p>
          <a:p>
            <a:r>
              <a:rPr lang="en-US" dirty="0"/>
              <a:t>Section </a:t>
            </a:r>
            <a:r>
              <a:rPr lang="en-US" dirty="0" err="1"/>
              <a:t>80QQA</a:t>
            </a:r>
            <a:r>
              <a:rPr lang="en-US" dirty="0"/>
              <a:t> Deduction in respect of professional income of authors of text books in Indian languages </a:t>
            </a:r>
          </a:p>
          <a:p>
            <a:r>
              <a:rPr lang="en-US" dirty="0"/>
              <a:t>Section </a:t>
            </a:r>
            <a:r>
              <a:rPr lang="en-US" dirty="0" err="1"/>
              <a:t>80QQB</a:t>
            </a:r>
            <a:r>
              <a:rPr lang="en-US" dirty="0"/>
              <a:t> Deduction in respect of royalty income, etc., of authors of certain books other than text-books </a:t>
            </a:r>
          </a:p>
          <a:p>
            <a:r>
              <a:rPr lang="en-US" dirty="0"/>
              <a:t>Section </a:t>
            </a:r>
            <a:r>
              <a:rPr lang="en-US" dirty="0" err="1"/>
              <a:t>80R</a:t>
            </a:r>
            <a:r>
              <a:rPr lang="en-US" dirty="0"/>
              <a:t> Deduction in respect of remuneration from certain foreign sources in the case of professors, teachers, etc. </a:t>
            </a:r>
          </a:p>
          <a:p>
            <a:r>
              <a:rPr lang="en-US" dirty="0"/>
              <a:t>Section </a:t>
            </a:r>
            <a:r>
              <a:rPr lang="en-US" dirty="0" err="1"/>
              <a:t>80RR</a:t>
            </a:r>
            <a:r>
              <a:rPr lang="en-US" dirty="0"/>
              <a:t> Deduction in respect of professional income from foreign sources in certain cases </a:t>
            </a:r>
          </a:p>
          <a:p>
            <a:r>
              <a:rPr lang="en-US" dirty="0"/>
              <a:t>Section </a:t>
            </a:r>
            <a:r>
              <a:rPr lang="en-US" dirty="0" err="1"/>
              <a:t>80RRA</a:t>
            </a:r>
            <a:r>
              <a:rPr lang="en-US" dirty="0"/>
              <a:t> Deduction in respect of remuneration received for services rendered outside India </a:t>
            </a:r>
          </a:p>
          <a:p>
            <a:r>
              <a:rPr lang="en-US" dirty="0"/>
              <a:t>Section </a:t>
            </a:r>
            <a:r>
              <a:rPr lang="en-US" dirty="0" err="1"/>
              <a:t>80RRB</a:t>
            </a:r>
            <a:r>
              <a:rPr lang="en-US" dirty="0"/>
              <a:t> Deduction in respect of royalty on patents</a:t>
            </a:r>
          </a:p>
          <a:p>
            <a:endParaRPr lang="en-US" dirty="0"/>
          </a:p>
        </p:txBody>
      </p:sp>
    </p:spTree>
    <p:extLst>
      <p:ext uri="{BB962C8B-B14F-4D97-AF65-F5344CB8AC3E}">
        <p14:creationId xmlns:p14="http://schemas.microsoft.com/office/powerpoint/2010/main" val="16074578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3815-3A76-8F9C-4D26-334B7C592339}"/>
              </a:ext>
            </a:extLst>
          </p:cNvPr>
          <p:cNvSpPr>
            <a:spLocks noGrp="1"/>
          </p:cNvSpPr>
          <p:nvPr>
            <p:ph type="title"/>
          </p:nvPr>
        </p:nvSpPr>
        <p:spPr/>
        <p:txBody>
          <a:bodyPr/>
          <a:lstStyle/>
          <a:p>
            <a:r>
              <a:rPr lang="en-US" sz="4400" b="1" dirty="0"/>
              <a:t>NOTIFICATION NO. 48/2022 DATED 29-4-2022</a:t>
            </a:r>
            <a:endParaRPr lang="en-US" dirty="0"/>
          </a:p>
        </p:txBody>
      </p:sp>
      <p:sp>
        <p:nvSpPr>
          <p:cNvPr id="3" name="Content Placeholder 2">
            <a:extLst>
              <a:ext uri="{FF2B5EF4-FFF2-40B4-BE49-F238E27FC236}">
                <a16:creationId xmlns:a16="http://schemas.microsoft.com/office/drawing/2014/main" id="{6B6DA13D-B294-0500-8460-B4C9187FA8F3}"/>
              </a:ext>
            </a:extLst>
          </p:cNvPr>
          <p:cNvSpPr>
            <a:spLocks noGrp="1"/>
          </p:cNvSpPr>
          <p:nvPr>
            <p:ph idx="1"/>
          </p:nvPr>
        </p:nvSpPr>
        <p:spPr/>
        <p:txBody>
          <a:bodyPr/>
          <a:lstStyle/>
          <a:p>
            <a:pPr marL="0" indent="0">
              <a:buNone/>
            </a:pPr>
            <a:r>
              <a:rPr lang="en-US" b="1" dirty="0"/>
              <a:t>Rule </a:t>
            </a:r>
            <a:r>
              <a:rPr lang="en-US" b="1" dirty="0" err="1"/>
              <a:t>12AC</a:t>
            </a:r>
            <a:r>
              <a:rPr lang="en-US" dirty="0"/>
              <a:t>. Updated return of income.- </a:t>
            </a:r>
          </a:p>
          <a:p>
            <a:pPr marL="0" indent="0">
              <a:buNone/>
            </a:pPr>
            <a:r>
              <a:rPr lang="en-US" dirty="0"/>
              <a:t>(1) The return of income to be furnished by any person, eligible to file such return under the sub-section (</a:t>
            </a:r>
            <a:r>
              <a:rPr lang="en-US" dirty="0" err="1"/>
              <a:t>8A</a:t>
            </a:r>
            <a:r>
              <a:rPr lang="en-US" dirty="0"/>
              <a:t>) of section 139, relating to the assessment year commencing on the 1st day of April, 2020 and subsequent assessment years, shall be in the Form </a:t>
            </a:r>
            <a:r>
              <a:rPr lang="en-US" dirty="0" err="1"/>
              <a:t>ITR</a:t>
            </a:r>
            <a:r>
              <a:rPr lang="en-US" dirty="0"/>
              <a:t>-U and be verified in the manner indicated therein.</a:t>
            </a:r>
          </a:p>
        </p:txBody>
      </p:sp>
    </p:spTree>
    <p:extLst>
      <p:ext uri="{BB962C8B-B14F-4D97-AF65-F5344CB8AC3E}">
        <p14:creationId xmlns:p14="http://schemas.microsoft.com/office/powerpoint/2010/main" val="24862501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5C864-E394-93DC-5B19-9E0E042F0D74}"/>
              </a:ext>
            </a:extLst>
          </p:cNvPr>
          <p:cNvPicPr>
            <a:picLocks noChangeAspect="1"/>
          </p:cNvPicPr>
          <p:nvPr/>
        </p:nvPicPr>
        <p:blipFill>
          <a:blip r:embed="rId2"/>
          <a:stretch>
            <a:fillRect/>
          </a:stretch>
        </p:blipFill>
        <p:spPr>
          <a:xfrm>
            <a:off x="515389" y="249382"/>
            <a:ext cx="11172306" cy="6284422"/>
          </a:xfrm>
          <a:prstGeom prst="rect">
            <a:avLst/>
          </a:prstGeom>
        </p:spPr>
      </p:pic>
    </p:spTree>
    <p:extLst>
      <p:ext uri="{BB962C8B-B14F-4D97-AF65-F5344CB8AC3E}">
        <p14:creationId xmlns:p14="http://schemas.microsoft.com/office/powerpoint/2010/main" val="644417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F4EE5-D484-EB69-918D-97F9F453FD94}"/>
              </a:ext>
            </a:extLst>
          </p:cNvPr>
          <p:cNvPicPr>
            <a:picLocks noChangeAspect="1"/>
          </p:cNvPicPr>
          <p:nvPr/>
        </p:nvPicPr>
        <p:blipFill>
          <a:blip r:embed="rId2"/>
          <a:stretch>
            <a:fillRect/>
          </a:stretch>
        </p:blipFill>
        <p:spPr>
          <a:xfrm>
            <a:off x="199505" y="648393"/>
            <a:ext cx="11604568" cy="5286894"/>
          </a:xfrm>
          <a:prstGeom prst="rect">
            <a:avLst/>
          </a:prstGeom>
        </p:spPr>
      </p:pic>
    </p:spTree>
    <p:extLst>
      <p:ext uri="{BB962C8B-B14F-4D97-AF65-F5344CB8AC3E}">
        <p14:creationId xmlns:p14="http://schemas.microsoft.com/office/powerpoint/2010/main" val="18481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240840FB-6B2E-49FA-A406-F05A6C34D68D}"/>
              </a:ext>
            </a:extLst>
          </p:cNvPr>
          <p:cNvGraphicFramePr>
            <a:graphicFrameLocks noGrp="1"/>
          </p:cNvGraphicFramePr>
          <p:nvPr>
            <p:extLst>
              <p:ext uri="{D42A27DB-BD31-4B8C-83A1-F6EECF244321}">
                <p14:modId xmlns:p14="http://schemas.microsoft.com/office/powerpoint/2010/main" val="3920215628"/>
              </p:ext>
            </p:extLst>
          </p:nvPr>
        </p:nvGraphicFramePr>
        <p:xfrm>
          <a:off x="508861" y="314960"/>
          <a:ext cx="11174277" cy="6294120"/>
        </p:xfrm>
        <a:graphic>
          <a:graphicData uri="http://schemas.openxmlformats.org/drawingml/2006/table">
            <a:tbl>
              <a:tblPr firstRow="1" bandRow="1">
                <a:tableStyleId>{72833802-FEF1-4C79-8D5D-14CF1EAF98D9}</a:tableStyleId>
              </a:tblPr>
              <a:tblGrid>
                <a:gridCol w="635430">
                  <a:extLst>
                    <a:ext uri="{9D8B030D-6E8A-4147-A177-3AD203B41FA5}">
                      <a16:colId xmlns:a16="http://schemas.microsoft.com/office/drawing/2014/main" val="2456188070"/>
                    </a:ext>
                  </a:extLst>
                </a:gridCol>
                <a:gridCol w="1425844">
                  <a:extLst>
                    <a:ext uri="{9D8B030D-6E8A-4147-A177-3AD203B41FA5}">
                      <a16:colId xmlns:a16="http://schemas.microsoft.com/office/drawing/2014/main" val="1494721313"/>
                    </a:ext>
                  </a:extLst>
                </a:gridCol>
                <a:gridCol w="9113003">
                  <a:extLst>
                    <a:ext uri="{9D8B030D-6E8A-4147-A177-3AD203B41FA5}">
                      <a16:colId xmlns:a16="http://schemas.microsoft.com/office/drawing/2014/main" val="691583253"/>
                    </a:ext>
                  </a:extLst>
                </a:gridCol>
              </a:tblGrid>
              <a:tr h="370840">
                <a:tc>
                  <a:txBody>
                    <a:bodyPr/>
                    <a:lstStyle/>
                    <a:p>
                      <a:pPr algn="ctr"/>
                      <a:r>
                        <a:rPr lang="en-US" sz="2800" dirty="0" err="1"/>
                        <a:t>S.N</a:t>
                      </a:r>
                      <a:r>
                        <a:rPr lang="en-US" sz="2800" dirty="0"/>
                        <a:t>.</a:t>
                      </a:r>
                    </a:p>
                  </a:txBody>
                  <a:tcPr/>
                </a:tc>
                <a:tc>
                  <a:txBody>
                    <a:bodyPr/>
                    <a:lstStyle/>
                    <a:p>
                      <a:pPr algn="ctr"/>
                      <a:r>
                        <a:rPr lang="en-US" sz="2800" dirty="0"/>
                        <a:t>Section</a:t>
                      </a:r>
                    </a:p>
                  </a:txBody>
                  <a:tcPr/>
                </a:tc>
                <a:tc>
                  <a:txBody>
                    <a:bodyPr/>
                    <a:lstStyle/>
                    <a:p>
                      <a:pPr algn="ctr"/>
                      <a:r>
                        <a:rPr lang="en-US" sz="2800" dirty="0"/>
                        <a:t>Scenario</a:t>
                      </a:r>
                    </a:p>
                  </a:txBody>
                  <a:tcPr/>
                </a:tc>
                <a:extLst>
                  <a:ext uri="{0D108BD9-81ED-4DB2-BD59-A6C34878D82A}">
                    <a16:rowId xmlns:a16="http://schemas.microsoft.com/office/drawing/2014/main" val="1459815536"/>
                  </a:ext>
                </a:extLst>
              </a:tr>
              <a:tr h="370840">
                <a:tc>
                  <a:txBody>
                    <a:bodyPr/>
                    <a:lstStyle/>
                    <a:p>
                      <a:pPr algn="ctr"/>
                      <a:r>
                        <a:rPr lang="en-US" sz="2400" dirty="0"/>
                        <a:t>6</a:t>
                      </a:r>
                    </a:p>
                  </a:txBody>
                  <a:tcPr/>
                </a:tc>
                <a:tc>
                  <a:txBody>
                    <a:bodyPr/>
                    <a:lstStyle/>
                    <a:p>
                      <a:r>
                        <a:rPr lang="en-US" sz="2400" dirty="0"/>
                        <a:t>139(1)(b), read with seventh proviso (applicable w.e.f. AY 2020-21</a:t>
                      </a:r>
                    </a:p>
                  </a:txBody>
                  <a:tcPr/>
                </a:tc>
                <a:tc>
                  <a:txBody>
                    <a:bodyPr/>
                    <a:lstStyle/>
                    <a:p>
                      <a:pPr algn="just"/>
                      <a:r>
                        <a:rPr lang="en-US" sz="2300" dirty="0"/>
                        <a:t>Any person (other than a company or a firm) who is not required to furnish ROI under any other provision of S. 139(1) and who during the previous year</a:t>
                      </a:r>
                    </a:p>
                    <a:p>
                      <a:pPr algn="just"/>
                      <a:endParaRPr lang="en-US" sz="2300" dirty="0"/>
                    </a:p>
                    <a:p>
                      <a:pPr algn="just"/>
                      <a:r>
                        <a:rPr lang="en-US" sz="2300" dirty="0"/>
                        <a:t>A   has deposited an amount (or aggregate of the amounts) exceeding Rs. 1 crore in one (or more) current account(s) in a bank/co-operative bank; or</a:t>
                      </a:r>
                    </a:p>
                    <a:p>
                      <a:pPr algn="just"/>
                      <a:endParaRPr lang="en-US" sz="2300" dirty="0"/>
                    </a:p>
                    <a:p>
                      <a:pPr algn="just"/>
                      <a:r>
                        <a:rPr lang="en-US" sz="2300" dirty="0"/>
                        <a:t>B   has incurred expenditure of an amount (or aggregate of the amounts) exceeding Rs. 2 lakh for himself (or any other person) for travel to a foreign country; or</a:t>
                      </a:r>
                    </a:p>
                    <a:p>
                      <a:pPr algn="just"/>
                      <a:endParaRPr lang="en-US" sz="2300" dirty="0"/>
                    </a:p>
                    <a:p>
                      <a:pPr algn="just"/>
                      <a:r>
                        <a:rPr lang="en-US" sz="2300" dirty="0"/>
                        <a:t>C   has incurred expenditure of an amount (or aggregate of the amounts) exceeding Rs. 1 lakh towards consumption of electricity; or</a:t>
                      </a:r>
                    </a:p>
                    <a:p>
                      <a:pPr algn="just"/>
                      <a:endParaRPr lang="en-US" sz="2300" dirty="0"/>
                    </a:p>
                    <a:p>
                      <a:pPr algn="just"/>
                      <a:r>
                        <a:rPr lang="en-US" sz="2300" dirty="0"/>
                        <a:t>D    </a:t>
                      </a:r>
                      <a:r>
                        <a:rPr lang="en-US" sz="2300" b="1" dirty="0">
                          <a:solidFill>
                            <a:srgbClr val="FF0000"/>
                          </a:solidFill>
                        </a:rPr>
                        <a:t>fulfils such other conditions as may be prescribed.</a:t>
                      </a:r>
                    </a:p>
                  </a:txBody>
                  <a:tcPr/>
                </a:tc>
                <a:extLst>
                  <a:ext uri="{0D108BD9-81ED-4DB2-BD59-A6C34878D82A}">
                    <a16:rowId xmlns:a16="http://schemas.microsoft.com/office/drawing/2014/main" val="1739844005"/>
                  </a:ext>
                </a:extLst>
              </a:tr>
            </a:tbl>
          </a:graphicData>
        </a:graphic>
      </p:graphicFrame>
    </p:spTree>
    <p:extLst>
      <p:ext uri="{BB962C8B-B14F-4D97-AF65-F5344CB8AC3E}">
        <p14:creationId xmlns:p14="http://schemas.microsoft.com/office/powerpoint/2010/main" val="2685879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647CA-C223-F0D9-2431-D3C5B6BCBF53}"/>
              </a:ext>
            </a:extLst>
          </p:cNvPr>
          <p:cNvPicPr>
            <a:picLocks noChangeAspect="1"/>
          </p:cNvPicPr>
          <p:nvPr/>
        </p:nvPicPr>
        <p:blipFill>
          <a:blip r:embed="rId2"/>
          <a:stretch>
            <a:fillRect/>
          </a:stretch>
        </p:blipFill>
        <p:spPr>
          <a:xfrm>
            <a:off x="282633" y="399011"/>
            <a:ext cx="11504814" cy="5935287"/>
          </a:xfrm>
          <a:prstGeom prst="rect">
            <a:avLst/>
          </a:prstGeom>
        </p:spPr>
      </p:pic>
    </p:spTree>
    <p:extLst>
      <p:ext uri="{BB962C8B-B14F-4D97-AF65-F5344CB8AC3E}">
        <p14:creationId xmlns:p14="http://schemas.microsoft.com/office/powerpoint/2010/main" val="2105303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09633-11FF-57E6-32C6-4C5B7DEA69E4}"/>
              </a:ext>
            </a:extLst>
          </p:cNvPr>
          <p:cNvPicPr>
            <a:picLocks noChangeAspect="1"/>
          </p:cNvPicPr>
          <p:nvPr/>
        </p:nvPicPr>
        <p:blipFill>
          <a:blip r:embed="rId2"/>
          <a:stretch>
            <a:fillRect/>
          </a:stretch>
        </p:blipFill>
        <p:spPr>
          <a:xfrm>
            <a:off x="399011" y="415636"/>
            <a:ext cx="11222181" cy="5985164"/>
          </a:xfrm>
          <a:prstGeom prst="rect">
            <a:avLst/>
          </a:prstGeom>
        </p:spPr>
      </p:pic>
    </p:spTree>
    <p:extLst>
      <p:ext uri="{BB962C8B-B14F-4D97-AF65-F5344CB8AC3E}">
        <p14:creationId xmlns:p14="http://schemas.microsoft.com/office/powerpoint/2010/main" val="41260841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B5650-8B8C-F998-5238-DAB2CE6BA9ED}"/>
              </a:ext>
            </a:extLst>
          </p:cNvPr>
          <p:cNvPicPr>
            <a:picLocks noChangeAspect="1"/>
          </p:cNvPicPr>
          <p:nvPr/>
        </p:nvPicPr>
        <p:blipFill>
          <a:blip r:embed="rId2"/>
          <a:stretch>
            <a:fillRect/>
          </a:stretch>
        </p:blipFill>
        <p:spPr>
          <a:xfrm>
            <a:off x="432262" y="465513"/>
            <a:ext cx="11371811" cy="5552902"/>
          </a:xfrm>
          <a:prstGeom prst="rect">
            <a:avLst/>
          </a:prstGeom>
        </p:spPr>
      </p:pic>
      <p:pic>
        <p:nvPicPr>
          <p:cNvPr id="5" name="Picture 4">
            <a:extLst>
              <a:ext uri="{FF2B5EF4-FFF2-40B4-BE49-F238E27FC236}">
                <a16:creationId xmlns:a16="http://schemas.microsoft.com/office/drawing/2014/main" id="{468E22A2-AC33-EF44-474A-B517C0A2061F}"/>
              </a:ext>
            </a:extLst>
          </p:cNvPr>
          <p:cNvPicPr>
            <a:picLocks noChangeAspect="1"/>
          </p:cNvPicPr>
          <p:nvPr/>
        </p:nvPicPr>
        <p:blipFill>
          <a:blip r:embed="rId3"/>
          <a:stretch>
            <a:fillRect/>
          </a:stretch>
        </p:blipFill>
        <p:spPr>
          <a:xfrm>
            <a:off x="432261" y="5835536"/>
            <a:ext cx="11371811" cy="731519"/>
          </a:xfrm>
          <a:prstGeom prst="rect">
            <a:avLst/>
          </a:prstGeom>
        </p:spPr>
      </p:pic>
    </p:spTree>
    <p:extLst>
      <p:ext uri="{BB962C8B-B14F-4D97-AF65-F5344CB8AC3E}">
        <p14:creationId xmlns:p14="http://schemas.microsoft.com/office/powerpoint/2010/main" val="41587295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CB9625-77C1-9778-5DD7-791A21C569CB}"/>
              </a:ext>
            </a:extLst>
          </p:cNvPr>
          <p:cNvPicPr>
            <a:picLocks noChangeAspect="1"/>
          </p:cNvPicPr>
          <p:nvPr/>
        </p:nvPicPr>
        <p:blipFill>
          <a:blip r:embed="rId2"/>
          <a:stretch>
            <a:fillRect/>
          </a:stretch>
        </p:blipFill>
        <p:spPr>
          <a:xfrm>
            <a:off x="532015" y="349135"/>
            <a:ext cx="11022675" cy="6201293"/>
          </a:xfrm>
          <a:prstGeom prst="rect">
            <a:avLst/>
          </a:prstGeom>
        </p:spPr>
      </p:pic>
    </p:spTree>
    <p:extLst>
      <p:ext uri="{BB962C8B-B14F-4D97-AF65-F5344CB8AC3E}">
        <p14:creationId xmlns:p14="http://schemas.microsoft.com/office/powerpoint/2010/main" val="1806230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3E5EA-69DA-E4CF-967B-8BDA45ECD4F5}"/>
              </a:ext>
            </a:extLst>
          </p:cNvPr>
          <p:cNvPicPr>
            <a:picLocks noChangeAspect="1"/>
          </p:cNvPicPr>
          <p:nvPr/>
        </p:nvPicPr>
        <p:blipFill>
          <a:blip r:embed="rId2"/>
          <a:stretch>
            <a:fillRect/>
          </a:stretch>
        </p:blipFill>
        <p:spPr>
          <a:xfrm>
            <a:off x="382385" y="332509"/>
            <a:ext cx="11338560" cy="6134793"/>
          </a:xfrm>
          <a:prstGeom prst="rect">
            <a:avLst/>
          </a:prstGeom>
        </p:spPr>
      </p:pic>
    </p:spTree>
    <p:extLst>
      <p:ext uri="{BB962C8B-B14F-4D97-AF65-F5344CB8AC3E}">
        <p14:creationId xmlns:p14="http://schemas.microsoft.com/office/powerpoint/2010/main" val="2289444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30696-D265-8661-66B5-151F6D50A181}"/>
              </a:ext>
            </a:extLst>
          </p:cNvPr>
          <p:cNvPicPr>
            <a:picLocks noChangeAspect="1"/>
          </p:cNvPicPr>
          <p:nvPr/>
        </p:nvPicPr>
        <p:blipFill>
          <a:blip r:embed="rId2"/>
          <a:stretch>
            <a:fillRect/>
          </a:stretch>
        </p:blipFill>
        <p:spPr>
          <a:xfrm>
            <a:off x="282634" y="665018"/>
            <a:ext cx="11488188" cy="5237018"/>
          </a:xfrm>
          <a:prstGeom prst="rect">
            <a:avLst/>
          </a:prstGeom>
        </p:spPr>
      </p:pic>
    </p:spTree>
    <p:extLst>
      <p:ext uri="{BB962C8B-B14F-4D97-AF65-F5344CB8AC3E}">
        <p14:creationId xmlns:p14="http://schemas.microsoft.com/office/powerpoint/2010/main" val="1760799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36E08C-936B-437D-900C-7533F7FBE3A6}"/>
              </a:ext>
            </a:extLst>
          </p:cNvPr>
          <p:cNvSpPr txBox="1"/>
          <p:nvPr/>
        </p:nvSpPr>
        <p:spPr>
          <a:xfrm>
            <a:off x="1033272" y="954284"/>
            <a:ext cx="10513106" cy="29434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000" b="1" kern="1200" dirty="0">
                <a:solidFill>
                  <a:schemeClr val="accent1">
                    <a:lumMod val="50000"/>
                  </a:schemeClr>
                </a:solidFill>
                <a:latin typeface="+mj-lt"/>
                <a:ea typeface="+mj-ea"/>
                <a:cs typeface="+mj-cs"/>
              </a:rPr>
              <a:t>Thank you</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3693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4577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852D-B1B4-49D6-BEFA-AC430AC0C4DC}"/>
              </a:ext>
            </a:extLst>
          </p:cNvPr>
          <p:cNvSpPr>
            <a:spLocks noGrp="1"/>
          </p:cNvSpPr>
          <p:nvPr>
            <p:ph type="title"/>
          </p:nvPr>
        </p:nvSpPr>
        <p:spPr/>
        <p:txBody>
          <a:bodyPr/>
          <a:lstStyle/>
          <a:p>
            <a:r>
              <a:rPr lang="en-US" dirty="0"/>
              <a:t>Books of accounts to be maintained</a:t>
            </a:r>
          </a:p>
        </p:txBody>
      </p:sp>
      <p:sp>
        <p:nvSpPr>
          <p:cNvPr id="3" name="Content Placeholder 2">
            <a:extLst>
              <a:ext uri="{FF2B5EF4-FFF2-40B4-BE49-F238E27FC236}">
                <a16:creationId xmlns:a16="http://schemas.microsoft.com/office/drawing/2014/main" id="{882BFAC5-784C-4B0F-BF34-8D8A695B57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694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FFC6-DF67-4742-8D1A-61D1F57956FA}"/>
              </a:ext>
            </a:extLst>
          </p:cNvPr>
          <p:cNvSpPr>
            <a:spLocks noGrp="1"/>
          </p:cNvSpPr>
          <p:nvPr>
            <p:ph type="title"/>
          </p:nvPr>
        </p:nvSpPr>
        <p:spPr/>
        <p:txBody>
          <a:bodyPr/>
          <a:lstStyle/>
          <a:p>
            <a:r>
              <a:rPr lang="en-US" dirty="0"/>
              <a:t>Specified violations</a:t>
            </a:r>
          </a:p>
        </p:txBody>
      </p:sp>
      <p:sp>
        <p:nvSpPr>
          <p:cNvPr id="3" name="Content Placeholder 2">
            <a:extLst>
              <a:ext uri="{FF2B5EF4-FFF2-40B4-BE49-F238E27FC236}">
                <a16:creationId xmlns:a16="http://schemas.microsoft.com/office/drawing/2014/main" id="{7DB287A6-3E9E-432D-A5F2-B7ECADF4AF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412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2768</TotalTime>
  <Words>6203</Words>
  <Application>Microsoft Office PowerPoint</Application>
  <PresentationFormat>Widescreen</PresentationFormat>
  <Paragraphs>429</Paragraphs>
  <Slides>102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Amasis MT Pro Medium</vt:lpstr>
      <vt:lpstr>Arial</vt:lpstr>
      <vt:lpstr>Bahnschrift SemiBold</vt:lpstr>
      <vt:lpstr>Book Antiqua</vt:lpstr>
      <vt:lpstr>Calibri</vt:lpstr>
      <vt:lpstr>Calibri Light</vt:lpstr>
      <vt:lpstr>Times New Roman</vt:lpstr>
      <vt:lpstr>Office Theme</vt:lpstr>
      <vt:lpstr>Practical insight into filing of Income Tax Return for AY 2022-23</vt:lpstr>
      <vt:lpstr>Agenda</vt:lpstr>
      <vt:lpstr>PRESS RELEASE, DATED 30-3-2022</vt:lpstr>
      <vt:lpstr>PowerPoint Presentation</vt:lpstr>
      <vt:lpstr>PowerPoint Presentation</vt:lpstr>
      <vt:lpstr>NOTIFICATION NO. 37/2022 Dated 21-04-2022</vt:lpstr>
      <vt:lpstr>PowerPoint Presentation</vt:lpstr>
      <vt:lpstr>PowerPoint Presentation</vt:lpstr>
      <vt:lpstr>PowerPoint Presentation</vt:lpstr>
      <vt:lpstr>NOTIFICATION NO. 37/2022 Dated 21-04-2022  After rule 12AA, following rule 12AB shall be inserted</vt:lpstr>
      <vt:lpstr>Income Tax Returns for AY 2022-23  Notification No. 21/2022, dated 30-03-2022 – ITR 1, 2, 3, 4, 5, 6  Notification No. 23/2022, dated 01-04-2022.- ITR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Rectification - case study</vt:lpstr>
      <vt:lpstr>PowerPoint Presentation</vt:lpstr>
      <vt:lpstr>PowerPoint Presentation</vt:lpstr>
      <vt:lpstr>PowerPoint Presentation</vt:lpstr>
      <vt:lpstr>PowerPoint Presentation</vt:lpstr>
      <vt:lpstr>PowerPoint Presentation</vt:lpstr>
      <vt:lpstr>On 02-12-2021 client reports that for AY 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Updated Return</vt:lpstr>
      <vt:lpstr>Section 139(8A)</vt:lpstr>
      <vt:lpstr>Provided that the provision of this sub-section shall not apply, if the updated return,—</vt:lpstr>
      <vt:lpstr>Provided further that a person shall not be eligible to furnish an updated return under this sub-section, where—</vt:lpstr>
      <vt:lpstr>PowerPoint Presentation</vt:lpstr>
      <vt:lpstr>Provided also that no updated return shall be furnished by any person for the relevant assessment year, where—</vt:lpstr>
      <vt:lpstr>PowerPoint Presentation</vt:lpstr>
      <vt:lpstr>PowerPoint Presentation</vt:lpstr>
      <vt:lpstr>PowerPoint Presentation</vt:lpstr>
      <vt:lpstr>PowerPoint Presentation</vt:lpstr>
      <vt:lpstr>Updated return to be accompanied by proof of payment of tax and additional income tax</vt:lpstr>
      <vt:lpstr>After section 140A of the Income-tax Act, the following section shall be inserted, namely:—</vt:lpstr>
      <vt:lpstr>PowerPoint Presentation</vt:lpstr>
      <vt:lpstr>PowerPoint Presentation</vt:lpstr>
      <vt:lpstr>PowerPoint Presentation</vt:lpstr>
      <vt:lpstr>(3) For the purposes of sub-sections (1) and (2), the additional income-tax payable at the time of furnishing the return under sub-section (8A) of section 139 shall be equal to,—</vt:lpstr>
      <vt:lpstr>139(8A) and 80AC</vt:lpstr>
      <vt:lpstr>Part C. – Deductions in respect of certain incomes</vt:lpstr>
      <vt:lpstr>PowerPoint Presentation</vt:lpstr>
      <vt:lpstr>PowerPoint Presentation</vt:lpstr>
      <vt:lpstr>NOTIFICATION NO. 48/2022 DATED 29-4-2022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Books of accounts to be maintained</vt:lpstr>
      <vt:lpstr>Specified violations</vt:lpstr>
      <vt:lpstr>13(10)</vt:lpstr>
      <vt:lpstr>115BBI – Specified Income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Insight into Income Tax Return filing for AY 2022-23</dc:title>
  <dc:creator>Darshak Thakkar</dc:creator>
  <cp:lastModifiedBy>Darshak Thakkar</cp:lastModifiedBy>
  <cp:revision>78</cp:revision>
  <dcterms:created xsi:type="dcterms:W3CDTF">2022-04-25T03:15:07Z</dcterms:created>
  <dcterms:modified xsi:type="dcterms:W3CDTF">2022-05-07T08:15:37Z</dcterms:modified>
</cp:coreProperties>
</file>