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handoutMasterIdLst>
    <p:handoutMasterId r:id="rId56"/>
  </p:handoutMasterIdLst>
  <p:sldIdLst>
    <p:sldId id="4551" r:id="rId2"/>
    <p:sldId id="4193" r:id="rId3"/>
    <p:sldId id="4281" r:id="rId4"/>
    <p:sldId id="4282" r:id="rId5"/>
    <p:sldId id="4283" r:id="rId6"/>
    <p:sldId id="4284" r:id="rId7"/>
    <p:sldId id="4550" r:id="rId8"/>
    <p:sldId id="4292" r:id="rId9"/>
    <p:sldId id="4293" r:id="rId10"/>
    <p:sldId id="4294" r:id="rId11"/>
    <p:sldId id="4514" r:id="rId12"/>
    <p:sldId id="4296" r:id="rId13"/>
    <p:sldId id="4552" r:id="rId14"/>
    <p:sldId id="4515" r:id="rId15"/>
    <p:sldId id="4513" r:id="rId16"/>
    <p:sldId id="4558" r:id="rId17"/>
    <p:sldId id="4517" r:id="rId18"/>
    <p:sldId id="4518" r:id="rId19"/>
    <p:sldId id="4516" r:id="rId20"/>
    <p:sldId id="4553" r:id="rId21"/>
    <p:sldId id="4535" r:id="rId22"/>
    <p:sldId id="4539" r:id="rId23"/>
    <p:sldId id="4538" r:id="rId24"/>
    <p:sldId id="4537" r:id="rId25"/>
    <p:sldId id="4555" r:id="rId26"/>
    <p:sldId id="4554" r:id="rId27"/>
    <p:sldId id="4536" r:id="rId28"/>
    <p:sldId id="4544" r:id="rId29"/>
    <p:sldId id="4545" r:id="rId30"/>
    <p:sldId id="4299" r:id="rId31"/>
    <p:sldId id="4527" r:id="rId32"/>
    <p:sldId id="4528" r:id="rId33"/>
    <p:sldId id="4529" r:id="rId34"/>
    <p:sldId id="4525" r:id="rId35"/>
    <p:sldId id="4526" r:id="rId36"/>
    <p:sldId id="4520" r:id="rId37"/>
    <p:sldId id="4530" r:id="rId38"/>
    <p:sldId id="4556" r:id="rId39"/>
    <p:sldId id="4531" r:id="rId40"/>
    <p:sldId id="4519" r:id="rId41"/>
    <p:sldId id="4557" r:id="rId42"/>
    <p:sldId id="4532" r:id="rId43"/>
    <p:sldId id="4533" r:id="rId44"/>
    <p:sldId id="4534" r:id="rId45"/>
    <p:sldId id="4245" r:id="rId46"/>
    <p:sldId id="4559" r:id="rId47"/>
    <p:sldId id="4560" r:id="rId48"/>
    <p:sldId id="4523" r:id="rId49"/>
    <p:sldId id="4521" r:id="rId50"/>
    <p:sldId id="4561" r:id="rId51"/>
    <p:sldId id="4509" r:id="rId52"/>
    <p:sldId id="4277" r:id="rId53"/>
    <p:sldId id="40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ACF25E-C3D2-413F-B068-E51F19BBE5EC}">
          <p14:sldIdLst>
            <p14:sldId id="4551"/>
            <p14:sldId id="4193"/>
            <p14:sldId id="4281"/>
            <p14:sldId id="4282"/>
            <p14:sldId id="4283"/>
            <p14:sldId id="4284"/>
            <p14:sldId id="4550"/>
            <p14:sldId id="4292"/>
            <p14:sldId id="4293"/>
            <p14:sldId id="4294"/>
            <p14:sldId id="4514"/>
            <p14:sldId id="4296"/>
            <p14:sldId id="4552"/>
            <p14:sldId id="4515"/>
            <p14:sldId id="4513"/>
            <p14:sldId id="4558"/>
            <p14:sldId id="4517"/>
            <p14:sldId id="4518"/>
            <p14:sldId id="4516"/>
            <p14:sldId id="4553"/>
            <p14:sldId id="4535"/>
            <p14:sldId id="4539"/>
            <p14:sldId id="4538"/>
            <p14:sldId id="4537"/>
            <p14:sldId id="4555"/>
            <p14:sldId id="4554"/>
            <p14:sldId id="4536"/>
            <p14:sldId id="4544"/>
            <p14:sldId id="4545"/>
            <p14:sldId id="4299"/>
            <p14:sldId id="4527"/>
            <p14:sldId id="4528"/>
            <p14:sldId id="4529"/>
            <p14:sldId id="4525"/>
            <p14:sldId id="4526"/>
            <p14:sldId id="4520"/>
            <p14:sldId id="4530"/>
            <p14:sldId id="4556"/>
            <p14:sldId id="4531"/>
            <p14:sldId id="4519"/>
            <p14:sldId id="4557"/>
            <p14:sldId id="4532"/>
            <p14:sldId id="4533"/>
            <p14:sldId id="4534"/>
            <p14:sldId id="4245"/>
            <p14:sldId id="4559"/>
            <p14:sldId id="4560"/>
            <p14:sldId id="4523"/>
            <p14:sldId id="4521"/>
            <p14:sldId id="4561"/>
            <p14:sldId id="4509"/>
            <p14:sldId id="4277"/>
            <p14:sldId id="40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een Kumar Tunuguntla" initials="NKT" lastIdx="1" clrIdx="0">
    <p:extLst>
      <p:ext uri="{19B8F6BF-5375-455C-9EA6-DF929625EA0E}">
        <p15:presenceInfo xmlns:p15="http://schemas.microsoft.com/office/powerpoint/2012/main" userId="Naveen Kumar Tunuguntla" providerId="None"/>
      </p:ext>
    </p:extLst>
  </p:cmAuthor>
  <p:cmAuthor id="2" name="Hiregange ." initials="H." lastIdx="3" clrIdx="1">
    <p:extLst>
      <p:ext uri="{19B8F6BF-5375-455C-9EA6-DF929625EA0E}">
        <p15:presenceInfo xmlns:p15="http://schemas.microsoft.com/office/powerpoint/2012/main" userId="c7a471b6c1296e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D"/>
    <a:srgbClr val="003278"/>
    <a:srgbClr val="003200"/>
    <a:srgbClr val="FF327D"/>
    <a:srgbClr val="003296"/>
    <a:srgbClr val="003C7D"/>
    <a:srgbClr val="004B64"/>
    <a:srgbClr val="00417D"/>
    <a:srgbClr val="004196"/>
    <a:srgbClr val="004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notesViewPr>
    <p:cSldViewPr snapToGrid="0">
      <p:cViewPr varScale="1">
        <p:scale>
          <a:sx n="56" d="100"/>
          <a:sy n="56" d="100"/>
        </p:scale>
        <p:origin x="198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B2471-6391-4CD7-A822-B246971BC69D}" type="datetimeFigureOut">
              <a:rPr lang="en-IN" smtClean="0"/>
              <a:t>24-07-2022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C9F8EA-18AF-4FC1-81F1-6415A17C5EE7}" type="slidenum">
              <a:rPr lang="en-IN" smtClean="0"/>
              <a:t>‹#›</a:t>
            </a:fld>
            <a:endParaRPr lang="en-IN"/>
          </a:p>
        </p:txBody>
      </p:sp>
    </p:spTree>
    <p:extLst>
      <p:ext uri="{BB962C8B-B14F-4D97-AF65-F5344CB8AC3E}">
        <p14:creationId xmlns:p14="http://schemas.microsoft.com/office/powerpoint/2010/main" val="62530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72649-1CCA-476C-811A-3B55C380BCDF}" type="datetimeFigureOut">
              <a:rPr lang="en-IN" smtClean="0"/>
              <a:t>24-07-2022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F627-0BAB-4C00-826C-8E6B3F09FE08}" type="slidenum">
              <a:rPr lang="en-IN" smtClean="0"/>
              <a:t>‹#›</a:t>
            </a:fld>
            <a:endParaRPr lang="en-IN"/>
          </a:p>
        </p:txBody>
      </p:sp>
    </p:spTree>
    <p:extLst>
      <p:ext uri="{BB962C8B-B14F-4D97-AF65-F5344CB8AC3E}">
        <p14:creationId xmlns:p14="http://schemas.microsoft.com/office/powerpoint/2010/main" val="34413193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79CD33-951C-48C4-9AE1-1496E15A7319}" type="slidenum">
              <a:rPr lang="en-IN" smtClean="0"/>
              <a:pPr/>
              <a:t>53</a:t>
            </a:fld>
            <a:endParaRPr lang="en-IN" dirty="0"/>
          </a:p>
        </p:txBody>
      </p:sp>
    </p:spTree>
    <p:extLst>
      <p:ext uri="{BB962C8B-B14F-4D97-AF65-F5344CB8AC3E}">
        <p14:creationId xmlns:p14="http://schemas.microsoft.com/office/powerpoint/2010/main" val="113360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Freeform 9"/>
          <p:cNvSpPr>
            <a:spLocks noChangeAspect="1"/>
          </p:cNvSpPr>
          <p:nvPr userDrawn="1"/>
        </p:nvSpPr>
        <p:spPr bwMode="gray">
          <a:xfrm>
            <a:off x="0" y="1"/>
            <a:ext cx="6359857" cy="6523630"/>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b="1" kern="1200" dirty="0">
              <a:solidFill>
                <a:schemeClr val="tx1"/>
              </a:solidFill>
              <a:latin typeface="+mn-lt"/>
              <a:ea typeface="+mn-ea"/>
              <a:cs typeface="+mn-cs"/>
            </a:endParaRPr>
          </a:p>
        </p:txBody>
      </p:sp>
      <p:sp>
        <p:nvSpPr>
          <p:cNvPr id="9" name="Text Placeholder 8"/>
          <p:cNvSpPr>
            <a:spLocks noGrp="1"/>
          </p:cNvSpPr>
          <p:nvPr>
            <p:ph type="body" sz="quarter" idx="13"/>
          </p:nvPr>
        </p:nvSpPr>
        <p:spPr>
          <a:xfrm>
            <a:off x="305127" y="969451"/>
            <a:ext cx="5103813" cy="792163"/>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400">
                <a:solidFill>
                  <a:schemeClr val="bg1"/>
                </a:solidFill>
                <a:latin typeface="Cambria" panose="02040503050406030204" pitchFamily="18" charset="0"/>
                <a:ea typeface="Cambria" panose="02040503050406030204" pitchFamily="18" charset="0"/>
              </a:defRPr>
            </a:lvl2pPr>
            <a:lvl3pPr>
              <a:defRPr sz="2400">
                <a:solidFill>
                  <a:schemeClr val="bg1"/>
                </a:solidFill>
                <a:latin typeface="Cambria" panose="02040503050406030204" pitchFamily="18" charset="0"/>
                <a:ea typeface="Cambria" panose="02040503050406030204" pitchFamily="18" charset="0"/>
              </a:defRPr>
            </a:lvl3pPr>
            <a:lvl4pPr>
              <a:defRPr sz="2400">
                <a:solidFill>
                  <a:schemeClr val="bg1"/>
                </a:solidFill>
                <a:latin typeface="Cambria" panose="02040503050406030204" pitchFamily="18" charset="0"/>
                <a:ea typeface="Cambria" panose="02040503050406030204" pitchFamily="18" charset="0"/>
              </a:defRPr>
            </a:lvl4pPr>
            <a:lvl5pPr>
              <a:defRPr sz="24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7" name="Text Placeholder 16"/>
          <p:cNvSpPr>
            <a:spLocks noGrp="1"/>
          </p:cNvSpPr>
          <p:nvPr>
            <p:ph type="body" sz="quarter" idx="14"/>
          </p:nvPr>
        </p:nvSpPr>
        <p:spPr>
          <a:xfrm>
            <a:off x="468905" y="2623778"/>
            <a:ext cx="4799132" cy="92868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000">
                <a:solidFill>
                  <a:schemeClr val="bg1"/>
                </a:solidFill>
                <a:latin typeface="Cambria" panose="02040503050406030204" pitchFamily="18" charset="0"/>
                <a:ea typeface="Cambria" panose="02040503050406030204" pitchFamily="18" charset="0"/>
              </a:defRPr>
            </a:lvl2pPr>
            <a:lvl3pPr>
              <a:defRPr sz="2000">
                <a:solidFill>
                  <a:schemeClr val="bg1"/>
                </a:solidFill>
                <a:latin typeface="Cambria" panose="02040503050406030204" pitchFamily="18" charset="0"/>
                <a:ea typeface="Cambria" panose="02040503050406030204" pitchFamily="18" charset="0"/>
              </a:defRPr>
            </a:lvl3pPr>
            <a:lvl4pPr>
              <a:defRPr sz="2000">
                <a:solidFill>
                  <a:schemeClr val="bg1"/>
                </a:solidFill>
                <a:latin typeface="Cambria" panose="02040503050406030204" pitchFamily="18" charset="0"/>
                <a:ea typeface="Cambria" panose="02040503050406030204" pitchFamily="18" charset="0"/>
              </a:defRPr>
            </a:lvl4pPr>
            <a:lvl5pPr>
              <a:defRPr sz="20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 Placeholder 4"/>
          <p:cNvSpPr>
            <a:spLocks noGrp="1"/>
          </p:cNvSpPr>
          <p:nvPr>
            <p:ph type="body" sz="quarter" idx="15"/>
          </p:nvPr>
        </p:nvSpPr>
        <p:spPr>
          <a:xfrm>
            <a:off x="655638" y="6400800"/>
            <a:ext cx="2073275" cy="442913"/>
          </a:xfrm>
        </p:spPr>
        <p:txBody>
          <a:bodyPr>
            <a:noAutofit/>
          </a:bodyPr>
          <a:lstStyle>
            <a:lvl1pPr marL="0" indent="0">
              <a:buNone/>
              <a:defRPr sz="1800">
                <a:solidFill>
                  <a:schemeClr val="bg1"/>
                </a:solidFill>
                <a:latin typeface="Cambria" panose="02040503050406030204" pitchFamily="18" charset="0"/>
                <a:ea typeface="Cambria" panose="02040503050406030204" pitchFamily="18" charset="0"/>
              </a:defRPr>
            </a:lvl1pPr>
            <a:lvl2pPr>
              <a:defRPr sz="1800">
                <a:solidFill>
                  <a:schemeClr val="bg1"/>
                </a:solidFill>
                <a:latin typeface="Cambria" panose="02040503050406030204" pitchFamily="18" charset="0"/>
                <a:ea typeface="Cambria" panose="02040503050406030204" pitchFamily="18" charset="0"/>
              </a:defRPr>
            </a:lvl2pPr>
            <a:lvl3pPr>
              <a:defRPr sz="1800">
                <a:solidFill>
                  <a:schemeClr val="bg1"/>
                </a:solidFill>
                <a:latin typeface="Cambria" panose="02040503050406030204" pitchFamily="18" charset="0"/>
                <a:ea typeface="Cambria" panose="02040503050406030204" pitchFamily="18" charset="0"/>
              </a:defRPr>
            </a:lvl3pPr>
            <a:lvl4pPr>
              <a:defRPr sz="1800">
                <a:solidFill>
                  <a:schemeClr val="bg1"/>
                </a:solidFill>
                <a:latin typeface="Cambria" panose="02040503050406030204" pitchFamily="18" charset="0"/>
                <a:ea typeface="Cambria" panose="02040503050406030204" pitchFamily="18" charset="0"/>
              </a:defRPr>
            </a:lvl4pPr>
            <a:lvl5pPr>
              <a:defRPr sz="1800">
                <a:solidFill>
                  <a:schemeClr val="bg1"/>
                </a:solidFill>
                <a:latin typeface="Cambria" panose="02040503050406030204" pitchFamily="18" charset="0"/>
                <a:ea typeface="Cambria" panose="02040503050406030204" pitchFamily="18" charset="0"/>
              </a:defRPr>
            </a:lvl5pPr>
          </a:lstStyle>
          <a:p>
            <a:pPr lvl="0"/>
            <a:r>
              <a:rPr lang="en-US" dirty="0"/>
              <a:t>Edit Master text</a:t>
            </a:r>
            <a:endParaRPr lang="en-IN" dirty="0"/>
          </a:p>
        </p:txBody>
      </p:sp>
    </p:spTree>
    <p:extLst>
      <p:ext uri="{BB962C8B-B14F-4D97-AF65-F5344CB8AC3E}">
        <p14:creationId xmlns:p14="http://schemas.microsoft.com/office/powerpoint/2010/main" val="10930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0"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105352" y="136525"/>
            <a:ext cx="8407400" cy="585787"/>
          </a:xfrm>
        </p:spPr>
        <p:txBody>
          <a:bodyPr>
            <a:noAutofit/>
          </a:bodyPr>
          <a:lstStyle>
            <a:lvl1pPr marL="0" indent="0">
              <a:buNone/>
              <a:defRPr sz="3600" i="1">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sz="quarter" idx="15"/>
          </p:nvPr>
        </p:nvSpPr>
        <p:spPr>
          <a:xfrm>
            <a:off x="327024" y="1108259"/>
            <a:ext cx="11650331" cy="5749741"/>
          </a:xfrm>
        </p:spPr>
        <p:txBody>
          <a:bodyPr>
            <a:normAutofit/>
          </a:bodyPr>
          <a:lstStyle>
            <a:lvl1pPr>
              <a:defRPr sz="20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20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256852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able Placeholder 4"/>
          <p:cNvSpPr>
            <a:spLocks noGrp="1"/>
          </p:cNvSpPr>
          <p:nvPr>
            <p:ph type="tbl" sz="quarter" idx="10"/>
          </p:nvPr>
        </p:nvSpPr>
        <p:spPr>
          <a:xfrm>
            <a:off x="422299" y="1460263"/>
            <a:ext cx="10086975" cy="4244975"/>
          </a:xfrm>
        </p:spPr>
        <p:txBody>
          <a:bodyPr>
            <a:normAutofit/>
          </a:bodyPr>
          <a:lstStyle>
            <a:lvl1pPr>
              <a:defRPr sz="2000">
                <a:latin typeface="Cambria" panose="02040503050406030204" pitchFamily="18" charset="0"/>
                <a:ea typeface="Cambria" panose="02040503050406030204" pitchFamily="18" charset="0"/>
              </a:defRPr>
            </a:lvl1pPr>
          </a:lstStyle>
          <a:p>
            <a:endParaRPr lang="en-IN"/>
          </a:p>
        </p:txBody>
      </p:sp>
      <p:sp>
        <p:nvSpPr>
          <p:cNvPr id="9" name="Freeform 20"/>
          <p:cNvSpPr>
            <a:spLocks noChangeAspect="1"/>
          </p:cNvSpPr>
          <p:nvPr userDrawn="1"/>
        </p:nvSpPr>
        <p:spPr bwMode="gray">
          <a:xfrm>
            <a:off x="0"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6" name="Text Placeholder 15"/>
          <p:cNvSpPr>
            <a:spLocks noGrp="1"/>
          </p:cNvSpPr>
          <p:nvPr>
            <p:ph type="body" sz="quarter" idx="14"/>
          </p:nvPr>
        </p:nvSpPr>
        <p:spPr>
          <a:xfrm>
            <a:off x="327025" y="150813"/>
            <a:ext cx="8407400" cy="585787"/>
          </a:xfr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7" name="Rectangle 6"/>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375478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ship on the water&#10;&#10;Description automatically generated">
            <a:extLst>
              <a:ext uri="{FF2B5EF4-FFF2-40B4-BE49-F238E27FC236}">
                <a16:creationId xmlns:a16="http://schemas.microsoft.com/office/drawing/2014/main" id="{92847F02-7A1B-4FA1-95F9-730DDA8455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791" r="26653" b="1078"/>
          <a:stretch/>
        </p:blipFill>
        <p:spPr>
          <a:xfrm>
            <a:off x="5213445" y="-1"/>
            <a:ext cx="6814431" cy="3184537"/>
          </a:xfrm>
          <a:prstGeom prst="rect">
            <a:avLst/>
          </a:prstGeom>
        </p:spPr>
      </p:pic>
      <p:pic>
        <p:nvPicPr>
          <p:cNvPr id="9" name="Picture 8">
            <a:extLst>
              <a:ext uri="{FF2B5EF4-FFF2-40B4-BE49-F238E27FC236}">
                <a16:creationId xmlns:a16="http://schemas.microsoft.com/office/drawing/2014/main" id="{C513613C-BB8D-4791-8B89-57509106108C}"/>
              </a:ext>
            </a:extLst>
          </p:cNvPr>
          <p:cNvPicPr>
            <a:picLocks noChangeAspect="1"/>
          </p:cNvPicPr>
          <p:nvPr userDrawn="1"/>
        </p:nvPicPr>
        <p:blipFill rotWithShape="1">
          <a:blip r:embed="rId3"/>
          <a:srcRect l="2640" t="580" r="16969" b="17412"/>
          <a:stretch/>
        </p:blipFill>
        <p:spPr>
          <a:xfrm>
            <a:off x="4285398" y="3210170"/>
            <a:ext cx="7742478" cy="3624545"/>
          </a:xfrm>
          <a:prstGeom prst="rect">
            <a:avLst/>
          </a:prstGeom>
        </p:spPr>
      </p:pic>
      <p:sp>
        <p:nvSpPr>
          <p:cNvPr id="13" name="Freeform 9">
            <a:extLst>
              <a:ext uri="{FF2B5EF4-FFF2-40B4-BE49-F238E27FC236}">
                <a16:creationId xmlns:a16="http://schemas.microsoft.com/office/drawing/2014/main" id="{12340B35-3CBD-4A73-86BB-1F5C58591383}"/>
              </a:ext>
            </a:extLst>
          </p:cNvPr>
          <p:cNvSpPr>
            <a:spLocks noChangeAspect="1"/>
          </p:cNvSpPr>
          <p:nvPr userDrawn="1"/>
        </p:nvSpPr>
        <p:spPr bwMode="gray">
          <a:xfrm>
            <a:off x="0" y="0"/>
            <a:ext cx="6096000" cy="683471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b="1" kern="1200" dirty="0">
              <a:solidFill>
                <a:schemeClr val="tx1"/>
              </a:solidFill>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EF6B1CF6-37FE-4081-B5F4-7258D1E53056}"/>
              </a:ext>
            </a:extLst>
          </p:cNvPr>
          <p:cNvSpPr txBox="1"/>
          <p:nvPr userDrawn="1"/>
        </p:nvSpPr>
        <p:spPr>
          <a:xfrm>
            <a:off x="286253" y="747679"/>
            <a:ext cx="4927192" cy="1754326"/>
          </a:xfrm>
          <a:prstGeom prst="rect">
            <a:avLst/>
          </a:prstGeom>
          <a:noFill/>
        </p:spPr>
        <p:txBody>
          <a:bodyPr wrap="square" rtlCol="0">
            <a:spAutoFit/>
          </a:bodyPr>
          <a:lstStyle/>
          <a:p>
            <a:r>
              <a:rPr lang="en-IN" sz="3600" b="1" i="1" dirty="0">
                <a:solidFill>
                  <a:schemeClr val="bg1"/>
                </a:solidFill>
                <a:latin typeface="Cambria" panose="02040503050406030204" pitchFamily="18" charset="0"/>
                <a:ea typeface="Cambria" panose="02040503050406030204" pitchFamily="18" charset="0"/>
              </a:rPr>
              <a:t>MOOWR, 2019- Customs + IGST+ Invest India Scheme</a:t>
            </a:r>
          </a:p>
        </p:txBody>
      </p:sp>
      <p:sp>
        <p:nvSpPr>
          <p:cNvPr id="11" name="TextBox 10">
            <a:extLst>
              <a:ext uri="{FF2B5EF4-FFF2-40B4-BE49-F238E27FC236}">
                <a16:creationId xmlns:a16="http://schemas.microsoft.com/office/drawing/2014/main" id="{3FA6F6DB-DE97-4971-AA00-629485DABE4E}"/>
              </a:ext>
            </a:extLst>
          </p:cNvPr>
          <p:cNvSpPr txBox="1"/>
          <p:nvPr userDrawn="1"/>
        </p:nvSpPr>
        <p:spPr>
          <a:xfrm>
            <a:off x="498024" y="2857966"/>
            <a:ext cx="4725136" cy="584775"/>
          </a:xfrm>
          <a:prstGeom prst="rect">
            <a:avLst/>
          </a:prstGeom>
          <a:noFill/>
        </p:spPr>
        <p:txBody>
          <a:bodyPr wrap="square" rtlCol="0">
            <a:spAutoFit/>
          </a:bodyPr>
          <a:lstStyle/>
          <a:p>
            <a:r>
              <a:rPr lang="en-IN" sz="3200" b="0" dirty="0">
                <a:solidFill>
                  <a:schemeClr val="accent3">
                    <a:lumMod val="60000"/>
                    <a:lumOff val="40000"/>
                  </a:schemeClr>
                </a:solidFill>
                <a:latin typeface="Cambria" panose="02040503050406030204" pitchFamily="18" charset="0"/>
                <a:ea typeface="Cambria" panose="02040503050406030204" pitchFamily="18" charset="0"/>
              </a:rPr>
              <a:t>- CA. Ravi Kumar </a:t>
            </a:r>
            <a:r>
              <a:rPr lang="en-IN" sz="3200" b="0" dirty="0" err="1">
                <a:solidFill>
                  <a:schemeClr val="accent3">
                    <a:lumMod val="60000"/>
                    <a:lumOff val="40000"/>
                  </a:schemeClr>
                </a:solidFill>
                <a:latin typeface="Cambria" panose="02040503050406030204" pitchFamily="18" charset="0"/>
                <a:ea typeface="Cambria" panose="02040503050406030204" pitchFamily="18" charset="0"/>
              </a:rPr>
              <a:t>Somani</a:t>
            </a:r>
            <a:endParaRPr lang="en-IN" sz="3200" b="0"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300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34679D56-814D-4F7C-8B87-E3C639B9C1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7" y="0"/>
            <a:ext cx="12196328" cy="6858000"/>
          </a:xfrm>
          <a:prstGeom prst="rect">
            <a:avLst/>
          </a:prstGeom>
        </p:spPr>
      </p:pic>
      <p:sp>
        <p:nvSpPr>
          <p:cNvPr id="13" name="Freeform 9">
            <a:extLst>
              <a:ext uri="{FF2B5EF4-FFF2-40B4-BE49-F238E27FC236}">
                <a16:creationId xmlns:a16="http://schemas.microsoft.com/office/drawing/2014/main" id="{12340B35-3CBD-4A73-86BB-1F5C58591383}"/>
              </a:ext>
            </a:extLst>
          </p:cNvPr>
          <p:cNvSpPr>
            <a:spLocks noChangeAspect="1"/>
          </p:cNvSpPr>
          <p:nvPr userDrawn="1"/>
        </p:nvSpPr>
        <p:spPr bwMode="gray">
          <a:xfrm>
            <a:off x="17472" y="23284"/>
            <a:ext cx="6359857" cy="683471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b="1" kern="1200" dirty="0">
              <a:solidFill>
                <a:schemeClr val="tx1"/>
              </a:solidFill>
              <a:latin typeface="+mn-lt"/>
              <a:ea typeface="+mn-ea"/>
              <a:cs typeface="+mn-cs"/>
            </a:endParaRPr>
          </a:p>
        </p:txBody>
      </p:sp>
      <p:sp>
        <p:nvSpPr>
          <p:cNvPr id="14" name="Text Placeholder 8">
            <a:extLst>
              <a:ext uri="{FF2B5EF4-FFF2-40B4-BE49-F238E27FC236}">
                <a16:creationId xmlns:a16="http://schemas.microsoft.com/office/drawing/2014/main" id="{9FCCB11D-A27D-46A4-A879-3DE962FC5BD9}"/>
              </a:ext>
            </a:extLst>
          </p:cNvPr>
          <p:cNvSpPr>
            <a:spLocks noGrp="1"/>
          </p:cNvSpPr>
          <p:nvPr>
            <p:ph type="body" sz="quarter" idx="13"/>
          </p:nvPr>
        </p:nvSpPr>
        <p:spPr>
          <a:xfrm>
            <a:off x="907961" y="937715"/>
            <a:ext cx="5103813" cy="82993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400">
                <a:solidFill>
                  <a:schemeClr val="bg1"/>
                </a:solidFill>
                <a:latin typeface="Cambria" panose="02040503050406030204" pitchFamily="18" charset="0"/>
                <a:ea typeface="Cambria" panose="02040503050406030204" pitchFamily="18" charset="0"/>
              </a:defRPr>
            </a:lvl2pPr>
            <a:lvl3pPr>
              <a:defRPr sz="2400">
                <a:solidFill>
                  <a:schemeClr val="bg1"/>
                </a:solidFill>
                <a:latin typeface="Cambria" panose="02040503050406030204" pitchFamily="18" charset="0"/>
                <a:ea typeface="Cambria" panose="02040503050406030204" pitchFamily="18" charset="0"/>
              </a:defRPr>
            </a:lvl3pPr>
            <a:lvl4pPr>
              <a:defRPr sz="2400">
                <a:solidFill>
                  <a:schemeClr val="bg1"/>
                </a:solidFill>
                <a:latin typeface="Cambria" panose="02040503050406030204" pitchFamily="18" charset="0"/>
                <a:ea typeface="Cambria" panose="02040503050406030204" pitchFamily="18" charset="0"/>
              </a:defRPr>
            </a:lvl4pPr>
            <a:lvl5pPr>
              <a:defRPr sz="24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5" name="Text Placeholder 4">
            <a:extLst>
              <a:ext uri="{FF2B5EF4-FFF2-40B4-BE49-F238E27FC236}">
                <a16:creationId xmlns:a16="http://schemas.microsoft.com/office/drawing/2014/main" id="{6E66E6FB-EFF9-473D-9D5A-6412478EC2B6}"/>
              </a:ext>
            </a:extLst>
          </p:cNvPr>
          <p:cNvSpPr>
            <a:spLocks noGrp="1"/>
          </p:cNvSpPr>
          <p:nvPr>
            <p:ph type="body" sz="quarter" idx="15"/>
          </p:nvPr>
        </p:nvSpPr>
        <p:spPr>
          <a:xfrm>
            <a:off x="3092302" y="4914253"/>
            <a:ext cx="2073275" cy="464034"/>
          </a:xfrm>
        </p:spPr>
        <p:txBody>
          <a:bodyPr>
            <a:noAutofit/>
          </a:bodyPr>
          <a:lstStyle>
            <a:lvl1pPr marL="0" indent="0">
              <a:buNone/>
              <a:defRPr sz="1800">
                <a:solidFill>
                  <a:schemeClr val="bg1"/>
                </a:solidFill>
                <a:latin typeface="Cambria" panose="02040503050406030204" pitchFamily="18" charset="0"/>
                <a:ea typeface="Cambria" panose="02040503050406030204" pitchFamily="18" charset="0"/>
              </a:defRPr>
            </a:lvl1pPr>
            <a:lvl2pPr>
              <a:defRPr sz="1800">
                <a:solidFill>
                  <a:schemeClr val="bg1"/>
                </a:solidFill>
                <a:latin typeface="Cambria" panose="02040503050406030204" pitchFamily="18" charset="0"/>
                <a:ea typeface="Cambria" panose="02040503050406030204" pitchFamily="18" charset="0"/>
              </a:defRPr>
            </a:lvl2pPr>
            <a:lvl3pPr>
              <a:defRPr sz="1800">
                <a:solidFill>
                  <a:schemeClr val="bg1"/>
                </a:solidFill>
                <a:latin typeface="Cambria" panose="02040503050406030204" pitchFamily="18" charset="0"/>
                <a:ea typeface="Cambria" panose="02040503050406030204" pitchFamily="18" charset="0"/>
              </a:defRPr>
            </a:lvl3pPr>
            <a:lvl4pPr>
              <a:defRPr sz="1800">
                <a:solidFill>
                  <a:schemeClr val="bg1"/>
                </a:solidFill>
                <a:latin typeface="Cambria" panose="02040503050406030204" pitchFamily="18" charset="0"/>
                <a:ea typeface="Cambria" panose="02040503050406030204" pitchFamily="18" charset="0"/>
              </a:defRPr>
            </a:lvl4pPr>
            <a:lvl5pPr>
              <a:defRPr sz="1800">
                <a:solidFill>
                  <a:schemeClr val="bg1"/>
                </a:solidFill>
                <a:latin typeface="Cambria" panose="02040503050406030204" pitchFamily="18" charset="0"/>
                <a:ea typeface="Cambria" panose="02040503050406030204" pitchFamily="18" charset="0"/>
              </a:defRPr>
            </a:lvl5pPr>
          </a:lstStyle>
          <a:p>
            <a:pPr lvl="0"/>
            <a:r>
              <a:rPr lang="en-US" dirty="0"/>
              <a:t>Edit Master text</a:t>
            </a:r>
            <a:endParaRPr lang="en-IN" dirty="0"/>
          </a:p>
        </p:txBody>
      </p:sp>
      <p:sp>
        <p:nvSpPr>
          <p:cNvPr id="16" name="Text Placeholder 16">
            <a:extLst>
              <a:ext uri="{FF2B5EF4-FFF2-40B4-BE49-F238E27FC236}">
                <a16:creationId xmlns:a16="http://schemas.microsoft.com/office/drawing/2014/main" id="{047642FF-6632-4467-9743-B01008861378}"/>
              </a:ext>
            </a:extLst>
          </p:cNvPr>
          <p:cNvSpPr>
            <a:spLocks noGrp="1"/>
          </p:cNvSpPr>
          <p:nvPr>
            <p:ph type="body" sz="quarter" idx="14"/>
          </p:nvPr>
        </p:nvSpPr>
        <p:spPr>
          <a:xfrm>
            <a:off x="725687" y="2832396"/>
            <a:ext cx="4799132" cy="92868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000">
                <a:solidFill>
                  <a:schemeClr val="bg1"/>
                </a:solidFill>
                <a:latin typeface="Cambria" panose="02040503050406030204" pitchFamily="18" charset="0"/>
                <a:ea typeface="Cambria" panose="02040503050406030204" pitchFamily="18" charset="0"/>
              </a:defRPr>
            </a:lvl2pPr>
            <a:lvl3pPr>
              <a:defRPr sz="2000">
                <a:solidFill>
                  <a:schemeClr val="bg1"/>
                </a:solidFill>
                <a:latin typeface="Cambria" panose="02040503050406030204" pitchFamily="18" charset="0"/>
                <a:ea typeface="Cambria" panose="02040503050406030204" pitchFamily="18" charset="0"/>
              </a:defRPr>
            </a:lvl3pPr>
            <a:lvl4pPr>
              <a:defRPr sz="2000">
                <a:solidFill>
                  <a:schemeClr val="bg1"/>
                </a:solidFill>
                <a:latin typeface="Cambria" panose="02040503050406030204" pitchFamily="18" charset="0"/>
                <a:ea typeface="Cambria" panose="02040503050406030204" pitchFamily="18" charset="0"/>
              </a:defRPr>
            </a:lvl4pPr>
            <a:lvl5pPr>
              <a:defRPr sz="20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Tree>
    <p:extLst>
      <p:ext uri="{BB962C8B-B14F-4D97-AF65-F5344CB8AC3E}">
        <p14:creationId xmlns:p14="http://schemas.microsoft.com/office/powerpoint/2010/main" val="27079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3" name="Freeform 20"/>
          <p:cNvSpPr>
            <a:spLocks noChangeAspect="1"/>
          </p:cNvSpPr>
          <p:nvPr userDrawn="1"/>
        </p:nvSpPr>
        <p:spPr bwMode="gray">
          <a:xfrm>
            <a:off x="1" y="0"/>
            <a:ext cx="922588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4" name="Text Placeholder 15"/>
          <p:cNvSpPr>
            <a:spLocks noGrp="1"/>
          </p:cNvSpPr>
          <p:nvPr>
            <p:ph type="body" sz="quarter" idx="14"/>
          </p:nvPr>
        </p:nvSpPr>
        <p:spPr>
          <a:xfrm>
            <a:off x="327025" y="150813"/>
            <a:ext cx="8407400" cy="585787"/>
          </a:xfrm>
          <a:prstGeom prst="rect">
            <a:avLst/>
          </a:prstGeo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5" name="Rectangle 4"/>
          <p:cNvSpPr/>
          <p:nvPr userDrawn="1"/>
        </p:nvSpPr>
        <p:spPr>
          <a:xfrm>
            <a:off x="9061450" y="163403"/>
            <a:ext cx="2915906" cy="59663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2000" b="1" dirty="0">
                <a:solidFill>
                  <a:srgbClr val="003264"/>
                </a:solidFill>
                <a:latin typeface="Times New Roman" panose="02020603050405020304" pitchFamily="18" charset="0"/>
                <a:ea typeface="Cambria" panose="02040503050406030204" pitchFamily="18" charset="0"/>
                <a:cs typeface="Times New Roman" panose="02020603050405020304" pitchFamily="18" charset="0"/>
              </a:rPr>
              <a:t>Hiregange</a:t>
            </a:r>
            <a:r>
              <a:rPr lang="en-US" sz="2000" b="1" baseline="0" dirty="0">
                <a:solidFill>
                  <a:srgbClr val="003264"/>
                </a:solidFill>
                <a:latin typeface="Times New Roman" panose="02020603050405020304" pitchFamily="18" charset="0"/>
                <a:ea typeface="Cambria" panose="02040503050406030204" pitchFamily="18" charset="0"/>
                <a:cs typeface="Times New Roman" panose="02020603050405020304" pitchFamily="18" charset="0"/>
              </a:rPr>
              <a:t> &amp; Associates</a:t>
            </a:r>
          </a:p>
          <a:p>
            <a:pPr algn="r"/>
            <a:r>
              <a:rPr lang="en-US" sz="15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Chartered Accountants</a:t>
            </a:r>
            <a:endParaRPr lang="en-IN" sz="15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 Placeholder 6"/>
          <p:cNvSpPr>
            <a:spLocks noGrp="1"/>
          </p:cNvSpPr>
          <p:nvPr>
            <p:ph type="body" sz="quarter" idx="15"/>
          </p:nvPr>
        </p:nvSpPr>
        <p:spPr>
          <a:xfrm>
            <a:off x="327025" y="1283201"/>
            <a:ext cx="11117263" cy="4924425"/>
          </a:xfrm>
          <a:prstGeom prst="rect">
            <a:avLst/>
          </a:prstGeom>
        </p:spPr>
        <p:txBody>
          <a:bodyPr>
            <a:normAutofit/>
          </a:bodyPr>
          <a:lstStyle>
            <a:lvl1pPr>
              <a:defRPr sz="1800">
                <a:latin typeface="Cambria" panose="02040503050406030204" pitchFamily="18" charset="0"/>
                <a:ea typeface="Cambria" panose="02040503050406030204" pitchFamily="18" charset="0"/>
              </a:defRPr>
            </a:lvl1pPr>
            <a:lvl2pPr>
              <a:defRPr sz="1800">
                <a:latin typeface="Cambria" panose="02040503050406030204" pitchFamily="18" charset="0"/>
                <a:ea typeface="Cambria" panose="02040503050406030204" pitchFamily="18" charset="0"/>
              </a:defRPr>
            </a:lvl2pPr>
            <a:lvl3pPr>
              <a:defRPr sz="1800">
                <a:latin typeface="Cambria" panose="02040503050406030204" pitchFamily="18" charset="0"/>
                <a:ea typeface="Cambria" panose="02040503050406030204" pitchFamily="18" charset="0"/>
              </a:defRPr>
            </a:lvl3pPr>
            <a:lvl4pPr>
              <a:defRPr sz="1800">
                <a:latin typeface="Cambria" panose="02040503050406030204" pitchFamily="18" charset="0"/>
                <a:ea typeface="Cambria" panose="02040503050406030204" pitchFamily="18" charset="0"/>
              </a:defRPr>
            </a:lvl4pPr>
            <a:lvl5pPr>
              <a:defRPr sz="1800">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5"/>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04632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211380375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80" r:id="rId4"/>
    <p:sldLayoutId id="2147483681" r:id="rId5"/>
    <p:sldLayoutId id="2147483682" r:id="rId6"/>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axmanagementindia.com/visitor/acts_rules_provisions.asp?ID=391" TargetMode="External"/><Relationship Id="rId2" Type="http://schemas.openxmlformats.org/officeDocument/2006/relationships/hyperlink" Target="https://www.taxmanagementindia.com/visitor/detail_act.asp?ID=9295&amp;kw=Powers-authority-and-responsibilities-of-Panchayat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taxmanagementindia.com/visitor/detail_act.asp?ID=38805" TargetMode="External"/><Relationship Id="rId2" Type="http://schemas.openxmlformats.org/officeDocument/2006/relationships/hyperlink" Target="https://www.taxmanagementindia.com/visitor/detail_act.asp?ID=3166&amp;kw=Procedure-for-registration" TargetMode="External"/><Relationship Id="rId1" Type="http://schemas.openxmlformats.org/officeDocument/2006/relationships/slideLayout" Target="../slideLayouts/slideLayout3.xml"/><Relationship Id="rId5" Type="http://schemas.openxmlformats.org/officeDocument/2006/relationships/hyperlink" Target="https://www.taxmanagementindia.com/visitor/detail_act.asp?ID=8617&amp;kw=Incomes-not-included-in-total-income-Clause-17A-to-Clause-23C" TargetMode="External"/><Relationship Id="rId4" Type="http://schemas.openxmlformats.org/officeDocument/2006/relationships/hyperlink" Target="https://www.taxmanagementindia.com/visitor/acts_rules_provisions.asp?ID=22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taxmanagementindia.com/visitor/detail_act.asp?ID=38805" TargetMode="External"/><Relationship Id="rId2" Type="http://schemas.openxmlformats.org/officeDocument/2006/relationships/hyperlink" Target="https://www.taxmanagementindia.com/visitor/detail_act.asp?ID=3166&amp;kw=Procedure-for-registration" TargetMode="External"/><Relationship Id="rId1" Type="http://schemas.openxmlformats.org/officeDocument/2006/relationships/slideLayout" Target="../slideLayouts/slideLayout3.xml"/><Relationship Id="rId4" Type="http://schemas.openxmlformats.org/officeDocument/2006/relationships/hyperlink" Target="https://www.taxmanagementindia.com/visitor/acts_rules_provisions.asp?ID=222"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116248" y="2509262"/>
            <a:ext cx="6096000" cy="1431832"/>
          </a:xfrm>
        </p:spPr>
        <p:txBody>
          <a:bodyPr>
            <a:noAutofit/>
          </a:bodyPr>
          <a:lstStyle/>
          <a:p>
            <a:pPr marL="0" indent="0" algn="ctr">
              <a:lnSpc>
                <a:spcPct val="100000"/>
              </a:lnSpc>
              <a:spcBef>
                <a:spcPts val="0"/>
              </a:spcBef>
              <a:buNone/>
            </a:pPr>
            <a:r>
              <a:rPr lang="en-IN" sz="3600" b="1" i="1" dirty="0">
                <a:solidFill>
                  <a:schemeClr val="bg1"/>
                </a:solidFill>
                <a:latin typeface="Cambria" panose="02040503050406030204" pitchFamily="18" charset="0"/>
                <a:ea typeface="Cambria" panose="02040503050406030204" pitchFamily="18" charset="0"/>
              </a:rPr>
              <a:t>Exemptions under GST </a:t>
            </a:r>
          </a:p>
          <a:p>
            <a:pPr marL="0" indent="0" algn="ctr">
              <a:lnSpc>
                <a:spcPct val="100000"/>
              </a:lnSpc>
              <a:spcBef>
                <a:spcPts val="0"/>
              </a:spcBef>
              <a:buNone/>
            </a:pPr>
            <a:r>
              <a:rPr lang="en-IN" sz="3600" b="1" i="1" dirty="0">
                <a:solidFill>
                  <a:schemeClr val="bg1"/>
                </a:solidFill>
                <a:latin typeface="Cambria" panose="02040503050406030204" pitchFamily="18" charset="0"/>
                <a:ea typeface="Cambria" panose="02040503050406030204" pitchFamily="18" charset="0"/>
              </a:rPr>
              <a:t>Law</a:t>
            </a:r>
          </a:p>
        </p:txBody>
      </p:sp>
      <p:sp>
        <p:nvSpPr>
          <p:cNvPr id="4" name="Text Placeholder 5">
            <a:extLst>
              <a:ext uri="{FF2B5EF4-FFF2-40B4-BE49-F238E27FC236}">
                <a16:creationId xmlns:a16="http://schemas.microsoft.com/office/drawing/2014/main" id="{A45D5B15-BC03-40A7-8BC8-30D10FA9C8DD}"/>
              </a:ext>
            </a:extLst>
          </p:cNvPr>
          <p:cNvSpPr txBox="1">
            <a:spLocks/>
          </p:cNvSpPr>
          <p:nvPr/>
        </p:nvSpPr>
        <p:spPr>
          <a:xfrm>
            <a:off x="0" y="3806340"/>
            <a:ext cx="5863504" cy="852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Char char="-"/>
            </a:pPr>
            <a:r>
              <a:rPr lang="en-IN" sz="3000" b="1" i="1" dirty="0">
                <a:solidFill>
                  <a:schemeClr val="bg1"/>
                </a:solidFill>
                <a:latin typeface="Cambria" panose="02040503050406030204" pitchFamily="18" charset="0"/>
                <a:ea typeface="Cambria" panose="02040503050406030204" pitchFamily="18" charset="0"/>
              </a:rPr>
              <a:t>CA Ravi Kumar </a:t>
            </a:r>
            <a:r>
              <a:rPr lang="en-IN" sz="3000" b="1" i="1" dirty="0" err="1">
                <a:solidFill>
                  <a:schemeClr val="bg1"/>
                </a:solidFill>
                <a:latin typeface="Cambria" panose="02040503050406030204" pitchFamily="18" charset="0"/>
                <a:ea typeface="Cambria" panose="02040503050406030204" pitchFamily="18" charset="0"/>
              </a:rPr>
              <a:t>Somani</a:t>
            </a:r>
            <a:endParaRPr lang="en-IN" sz="3000" b="1" i="1" dirty="0">
              <a:solidFill>
                <a:schemeClr val="bg1"/>
              </a:solidFill>
              <a:latin typeface="Cambria" panose="02040503050406030204" pitchFamily="18" charset="0"/>
              <a:ea typeface="Cambria" panose="02040503050406030204" pitchFamily="18" charset="0"/>
            </a:endParaRPr>
          </a:p>
        </p:txBody>
      </p:sp>
      <p:pic>
        <p:nvPicPr>
          <p:cNvPr id="1028" name="Picture 4" descr="Institute of Chartered Accountants of India - Wikipedia">
            <a:extLst>
              <a:ext uri="{FF2B5EF4-FFF2-40B4-BE49-F238E27FC236}">
                <a16:creationId xmlns:a16="http://schemas.microsoft.com/office/drawing/2014/main" id="{C68111B3-5DA2-274B-BEEE-82F3ACB03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377440" cy="217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3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10</a:t>
            </a:fld>
            <a:endParaRPr lang="en-IN" dirty="0"/>
          </a:p>
        </p:txBody>
      </p:sp>
      <p:sp>
        <p:nvSpPr>
          <p:cNvPr id="6" name="TextBox 5">
            <a:extLst>
              <a:ext uri="{FF2B5EF4-FFF2-40B4-BE49-F238E27FC236}">
                <a16:creationId xmlns:a16="http://schemas.microsoft.com/office/drawing/2014/main" id="{F594A7B4-92D0-461A-9414-217DDAAA76EE}"/>
              </a:ext>
            </a:extLst>
          </p:cNvPr>
          <p:cNvSpPr txBox="1"/>
          <p:nvPr/>
        </p:nvSpPr>
        <p:spPr>
          <a:xfrm>
            <a:off x="511277" y="1219200"/>
            <a:ext cx="11129343"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Sale of various spiritual products such as books, audio CDs, DVDs, statues and calendars for advancement of religious teachings - Covered under definition of ‘business’. [</a:t>
            </a:r>
            <a:r>
              <a:rPr lang="en-US" sz="2000" b="1" dirty="0">
                <a:latin typeface="Cambria" panose="02040503050406030204" pitchFamily="18" charset="0"/>
                <a:ea typeface="Cambria" panose="02040503050406030204" pitchFamily="18" charset="0"/>
              </a:rPr>
              <a:t>SHRIMAD RAJCHANDRA ADHYATMIK SATSANG SADHANA KENDRA (</a:t>
            </a:r>
            <a:r>
              <a:rPr lang="en-US" sz="2000" b="1" dirty="0" err="1">
                <a:latin typeface="Cambria" panose="02040503050406030204" pitchFamily="18" charset="0"/>
                <a:ea typeface="Cambria" panose="02040503050406030204" pitchFamily="18" charset="0"/>
              </a:rPr>
              <a:t>Maha</a:t>
            </a:r>
            <a:r>
              <a:rPr lang="en-US" sz="2000" b="1" dirty="0">
                <a:latin typeface="Cambria" panose="02040503050406030204" pitchFamily="18" charset="0"/>
                <a:ea typeface="Cambria" panose="02040503050406030204" pitchFamily="18" charset="0"/>
              </a:rPr>
              <a:t>. AAR)]</a:t>
            </a:r>
          </a:p>
          <a:p>
            <a:pPr marL="342900" indent="-342900" algn="just">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Where the main activity is not business, then any incidental or ancillary transaction, unless established by the revenue department to be an independent business transaction, will also be considered as charitable only and not business. [</a:t>
            </a:r>
            <a:r>
              <a:rPr lang="en-US" sz="2000" b="1" dirty="0">
                <a:latin typeface="Cambria" panose="02040503050406030204" pitchFamily="18" charset="0"/>
                <a:ea typeface="Cambria" panose="02040503050406030204" pitchFamily="18" charset="0"/>
              </a:rPr>
              <a:t>Commissioner of Sales Tax Vs. Sai Publication Fund (2002) 4 SCC 7 (SC)]</a:t>
            </a:r>
          </a:p>
        </p:txBody>
      </p:sp>
    </p:spTree>
    <p:extLst>
      <p:ext uri="{BB962C8B-B14F-4D97-AF65-F5344CB8AC3E}">
        <p14:creationId xmlns:p14="http://schemas.microsoft.com/office/powerpoint/2010/main" val="8129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11</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3925732178"/>
              </p:ext>
            </p:extLst>
          </p:nvPr>
        </p:nvGraphicFramePr>
        <p:xfrm>
          <a:off x="445521" y="1402415"/>
          <a:ext cx="11198942" cy="5281792"/>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5322813">
                  <a:extLst>
                    <a:ext uri="{9D8B030D-6E8A-4147-A177-3AD203B41FA5}">
                      <a16:colId xmlns:a16="http://schemas.microsoft.com/office/drawing/2014/main" val="1514672849"/>
                    </a:ext>
                  </a:extLst>
                </a:gridCol>
                <a:gridCol w="4069553">
                  <a:extLst>
                    <a:ext uri="{9D8B030D-6E8A-4147-A177-3AD203B41FA5}">
                      <a16:colId xmlns:a16="http://schemas.microsoft.com/office/drawing/2014/main" val="2281454193"/>
                    </a:ext>
                  </a:extLst>
                </a:gridCol>
              </a:tblGrid>
              <a:tr h="291622">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691630333"/>
                  </a:ext>
                </a:extLst>
              </a:tr>
              <a:tr h="1188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dk1"/>
                          </a:solidFill>
                          <a:effectLst/>
                          <a:latin typeface="Cambria" panose="02040503050406030204" pitchFamily="18" charset="0"/>
                          <a:ea typeface="Cambria" panose="02040503050406030204" pitchFamily="18" charset="0"/>
                          <a:cs typeface="+mn-cs"/>
                        </a:rPr>
                        <a:t>Services by way of transfer of a going concern, as a whole or an independent part thereof. -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kern="1200" dirty="0">
                          <a:solidFill>
                            <a:schemeClr val="dk1"/>
                          </a:solidFill>
                          <a:effectLst/>
                          <a:latin typeface="Cambria" panose="02040503050406030204" pitchFamily="18" charset="0"/>
                          <a:ea typeface="Cambria" panose="02040503050406030204" pitchFamily="18" charset="0"/>
                          <a:cs typeface="+mn-cs"/>
                        </a:rPr>
                        <a:t>Whether ‘Going Concern’ is a ‘goods’ or a ‘service’;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kern="1200" dirty="0">
                          <a:solidFill>
                            <a:schemeClr val="dk1"/>
                          </a:solidFill>
                          <a:effectLst/>
                          <a:latin typeface="Cambria" panose="02040503050406030204" pitchFamily="18" charset="0"/>
                          <a:ea typeface="Cambria" panose="02040503050406030204" pitchFamily="18" charset="0"/>
                          <a:cs typeface="+mn-cs"/>
                        </a:rPr>
                        <a:t>What constitutes an ‘independent part’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kern="1200" dirty="0">
                          <a:solidFill>
                            <a:schemeClr val="dk1"/>
                          </a:solidFill>
                          <a:effectLst/>
                          <a:latin typeface="Cambria" panose="02040503050406030204" pitchFamily="18" charset="0"/>
                          <a:ea typeface="Cambria" panose="02040503050406030204" pitchFamily="18" charset="0"/>
                          <a:cs typeface="+mn-cs"/>
                        </a:rPr>
                        <a:t>ITC reversal..??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ct val="150000"/>
                        </a:lnSpc>
                      </a:pP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6130758"/>
                  </a:ext>
                </a:extLst>
              </a:tr>
              <a:tr h="740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Pure services provided to the </a:t>
                      </a:r>
                      <a:r>
                        <a:rPr lang="en-US" sz="2000" b="1" i="0" kern="1200" dirty="0">
                          <a:solidFill>
                            <a:schemeClr val="dk1"/>
                          </a:solidFill>
                          <a:effectLst/>
                          <a:latin typeface="Cambria" panose="02040503050406030204" pitchFamily="18" charset="0"/>
                          <a:ea typeface="Cambria" panose="02040503050406030204" pitchFamily="18" charset="0"/>
                          <a:cs typeface="+mn-cs"/>
                        </a:rPr>
                        <a:t>CG, SG or UT or 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by way of any activity in relation to any function entrusted to a Panchayat under article 243G of the Constitution or in relation to any function entrusted to a Municipality under article 243W of the Constitution.</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r h="1328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Cambria" panose="02040503050406030204" pitchFamily="18" charset="0"/>
                          <a:ea typeface="Cambria" panose="02040503050406030204" pitchFamily="18" charset="0"/>
                          <a:cs typeface="+mn-cs"/>
                        </a:rPr>
                        <a:t>Composite supply of goods and services in which the value of supply of goods constitutes not more than 25 per cent. of the value of the said composite supply  provided to the </a:t>
                      </a:r>
                      <a:r>
                        <a:rPr lang="en-US" sz="2000" b="1" i="0" kern="1200" dirty="0">
                          <a:solidFill>
                            <a:schemeClr val="dk1"/>
                          </a:solidFill>
                          <a:effectLst/>
                          <a:latin typeface="Cambria" panose="02040503050406030204" pitchFamily="18" charset="0"/>
                          <a:ea typeface="Cambria" panose="02040503050406030204" pitchFamily="18" charset="0"/>
                          <a:cs typeface="+mn-cs"/>
                        </a:rPr>
                        <a:t>CG, SG or UT or local authority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i="1" u="none" strike="noStrike" kern="1200" baseline="0" dirty="0">
                          <a:solidFill>
                            <a:schemeClr val="dk1"/>
                          </a:solidFill>
                          <a:effectLst/>
                          <a:latin typeface="Cambria" panose="02040503050406030204" pitchFamily="18" charset="0"/>
                          <a:ea typeface="Cambria" panose="02040503050406030204" pitchFamily="18" charset="0"/>
                          <a:cs typeface="+mn-cs"/>
                        </a:rPr>
                        <a:t>Note: </a:t>
                      </a:r>
                      <a:r>
                        <a:rPr lang="en-US" sz="2000" b="1" i="1" dirty="0">
                          <a:latin typeface="Cambria" panose="02040503050406030204" pitchFamily="18" charset="0"/>
                          <a:ea typeface="Cambria" panose="02040503050406030204" pitchFamily="18" charset="0"/>
                        </a:rPr>
                        <a:t>Exemption to Governmental authority and government entity withdrawn w.e.f. 01.01.2022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1976552279"/>
                  </a:ext>
                </a:extLst>
              </a:tr>
            </a:tbl>
          </a:graphicData>
        </a:graphic>
      </p:graphicFrame>
    </p:spTree>
    <p:extLst>
      <p:ext uri="{BB962C8B-B14F-4D97-AF65-F5344CB8AC3E}">
        <p14:creationId xmlns:p14="http://schemas.microsoft.com/office/powerpoint/2010/main" val="257739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12</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1572181970"/>
              </p:ext>
            </p:extLst>
          </p:nvPr>
        </p:nvGraphicFramePr>
        <p:xfrm>
          <a:off x="445521" y="1568128"/>
          <a:ext cx="11198942" cy="4752554"/>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352616">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08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4 &amp; 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&amp; Notification No. 14/2017-CT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lnSpc>
                          <a:spcPct val="100000"/>
                        </a:lnSpc>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a:t>
                      </a:r>
                      <a:r>
                        <a:rPr lang="en-US" sz="2000" b="1" i="0" kern="1200" dirty="0">
                          <a:solidFill>
                            <a:schemeClr val="dk1"/>
                          </a:solidFill>
                          <a:effectLst/>
                          <a:latin typeface="Cambria" panose="02040503050406030204" pitchFamily="18" charset="0"/>
                          <a:ea typeface="Cambria" panose="02040503050406030204" pitchFamily="18" charset="0"/>
                          <a:cs typeface="+mn-cs"/>
                        </a:rPr>
                        <a:t>governmental authority</a:t>
                      </a:r>
                      <a:r>
                        <a:rPr lang="en-US" sz="2000" b="0" i="0" kern="1200" dirty="0">
                          <a:solidFill>
                            <a:schemeClr val="dk1"/>
                          </a:solidFill>
                          <a:effectLst/>
                          <a:latin typeface="Cambria" panose="02040503050406030204" pitchFamily="18" charset="0"/>
                          <a:ea typeface="Cambria" panose="02040503050406030204" pitchFamily="18" charset="0"/>
                          <a:cs typeface="+mn-cs"/>
                        </a:rPr>
                        <a:t> by way of any activity in relation to any function entrusted to a municipality / Panchayat under article 243 W / 243 G of the Constitution.</a:t>
                      </a:r>
                    </a:p>
                    <a:p>
                      <a:pPr marL="342900" indent="-342900" algn="just">
                        <a:lnSpc>
                          <a:spcPct val="100000"/>
                        </a:lnSpc>
                        <a:buFont typeface="Arial" panose="020B0604020202020204" pitchFamily="34" charset="0"/>
                        <a:buChar char="•"/>
                      </a:pPr>
                      <a:endParaRPr lang="en-US" sz="2000" b="0" i="0" u="none" kern="1200" dirty="0">
                        <a:solidFill>
                          <a:schemeClr val="dk1"/>
                        </a:solidFill>
                        <a:effectLst/>
                        <a:latin typeface="Cambria" panose="02040503050406030204" pitchFamily="18" charset="0"/>
                        <a:ea typeface="Cambria" panose="02040503050406030204" pitchFamily="18" charset="0"/>
                        <a:cs typeface="+mn-cs"/>
                      </a:endParaRPr>
                    </a:p>
                    <a:p>
                      <a:pPr marL="342900" indent="-342900" algn="just">
                        <a:lnSpc>
                          <a:spcPct val="100000"/>
                        </a:lnSpc>
                        <a:buFont typeface="Arial" panose="020B0604020202020204" pitchFamily="34" charset="0"/>
                        <a:buChar char="•"/>
                      </a:pPr>
                      <a:r>
                        <a:rPr lang="en-US" sz="2000" b="0" i="0" u="none" kern="1200" dirty="0">
                          <a:solidFill>
                            <a:schemeClr val="tx1"/>
                          </a:solidFill>
                          <a:effectLst/>
                          <a:latin typeface="Cambria" panose="02040503050406030204" pitchFamily="18" charset="0"/>
                          <a:ea typeface="Cambria" panose="02040503050406030204" pitchFamily="18" charset="0"/>
                          <a:cs typeface="+mn-cs"/>
                        </a:rPr>
                        <a:t>Following activities or transactions undertaken by the Central Government or State Government or Union territory or any local authority in which they are engaged as public authority, shall be treated neither as a supply of goods nor a supply of service, namely:-</a:t>
                      </a:r>
                    </a:p>
                    <a:p>
                      <a:pPr marL="893763" indent="-342900" algn="just">
                        <a:lnSpc>
                          <a:spcPct val="100000"/>
                        </a:lnSpc>
                        <a:buFont typeface="Wingdings" panose="05000000000000000000" pitchFamily="2" charset="2"/>
                        <a:buChar char="ü"/>
                      </a:pPr>
                      <a:r>
                        <a:rPr lang="en-US" sz="2000" b="0" i="1" u="none" kern="1200" dirty="0">
                          <a:solidFill>
                            <a:schemeClr val="tx1"/>
                          </a:solidFill>
                          <a:effectLst/>
                          <a:latin typeface="Cambria" panose="02040503050406030204" pitchFamily="18" charset="0"/>
                          <a:ea typeface="Cambria" panose="02040503050406030204" pitchFamily="18" charset="0"/>
                          <a:cs typeface="+mn-cs"/>
                        </a:rPr>
                        <a:t>“Services by way of any activity in relation to a function entrusted to a Panchayat under </a:t>
                      </a:r>
                      <a:r>
                        <a:rPr lang="en-US" sz="2000" b="0" i="1" u="none" kern="1200" dirty="0">
                          <a:solidFill>
                            <a:schemeClr val="tx1"/>
                          </a:solidFill>
                          <a:effectLst/>
                          <a:latin typeface="Cambria" panose="02040503050406030204" pitchFamily="18" charset="0"/>
                          <a:ea typeface="Cambria" panose="02040503050406030204" pitchFamily="18" charset="0"/>
                          <a:cs typeface="+mn-cs"/>
                          <a:hlinkClick r:id="rId2">
                            <a:extLst>
                              <a:ext uri="{A12FA001-AC4F-418D-AE19-62706E023703}">
                                <ahyp:hlinkClr xmlns:ahyp="http://schemas.microsoft.com/office/drawing/2018/hyperlinkcolor" val="tx"/>
                              </a:ext>
                            </a:extLst>
                          </a:hlinkClick>
                        </a:rPr>
                        <a:t>article 243G</a:t>
                      </a:r>
                      <a:r>
                        <a:rPr lang="en-US" sz="2000" b="0" i="1" u="none" kern="1200" dirty="0">
                          <a:solidFill>
                            <a:schemeClr val="tx1"/>
                          </a:solidFill>
                          <a:effectLst/>
                          <a:latin typeface="Cambria" panose="02040503050406030204" pitchFamily="18" charset="0"/>
                          <a:ea typeface="Cambria" panose="02040503050406030204" pitchFamily="18" charset="0"/>
                          <a:cs typeface="+mn-cs"/>
                        </a:rPr>
                        <a:t> of the </a:t>
                      </a:r>
                      <a:r>
                        <a:rPr lang="en-US" sz="2000" b="0" i="1" u="none" kern="1200" dirty="0">
                          <a:solidFill>
                            <a:schemeClr val="tx1"/>
                          </a:solidFill>
                          <a:effectLst/>
                          <a:latin typeface="Cambria" panose="02040503050406030204" pitchFamily="18"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Constitution</a:t>
                      </a:r>
                      <a:r>
                        <a:rPr lang="en-US" sz="2000" b="0" i="1" u="none" kern="1200" dirty="0">
                          <a:solidFill>
                            <a:schemeClr val="tx1"/>
                          </a:solidFill>
                          <a:effectLst/>
                          <a:latin typeface="Cambria" panose="02040503050406030204" pitchFamily="18" charset="0"/>
                          <a:ea typeface="Cambria" panose="02040503050406030204" pitchFamily="18" charset="0"/>
                          <a:cs typeface="+mn-cs"/>
                        </a:rPr>
                        <a:t> or to a Municipality under article 243W of the Constitution.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r h="912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9B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IN" sz="2000" kern="1200" dirty="0">
                          <a:solidFill>
                            <a:schemeClr val="dk1"/>
                          </a:solidFill>
                          <a:effectLst/>
                          <a:latin typeface="Cambria" panose="02040503050406030204" pitchFamily="18" charset="0"/>
                          <a:ea typeface="Cambria" panose="02040503050406030204" pitchFamily="18" charset="0"/>
                          <a:cs typeface="+mn-cs"/>
                        </a:rPr>
                        <a:t>Supply of services associated with transit cargo to Nepal and Bhutan (landlocked countries)</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012567"/>
                  </a:ext>
                </a:extLst>
              </a:tr>
            </a:tbl>
          </a:graphicData>
        </a:graphic>
      </p:graphicFrame>
    </p:spTree>
    <p:extLst>
      <p:ext uri="{BB962C8B-B14F-4D97-AF65-F5344CB8AC3E}">
        <p14:creationId xmlns:p14="http://schemas.microsoft.com/office/powerpoint/2010/main" val="210179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13</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3988414200"/>
              </p:ext>
            </p:extLst>
          </p:nvPr>
        </p:nvGraphicFramePr>
        <p:xfrm>
          <a:off x="445521" y="1568128"/>
          <a:ext cx="11198942" cy="4450080"/>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352616">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251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9C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Supply of service by a Government Entity to Central Government, State Government, Union territory, local authority or any person specified by Central Government, State Government, Union territory or local authority against consideration received from Central Government, State Government, Union territory or local authority, in the form of grants.</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marL="342900" indent="-342900" algn="just">
                        <a:lnSpc>
                          <a:spcPct val="100000"/>
                        </a:lnSpc>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Grants/ Subsidies given to non-government entities..??</a:t>
                      </a:r>
                    </a:p>
                    <a:p>
                      <a:pPr marL="342900" indent="-342900" algn="just">
                        <a:lnSpc>
                          <a:spcPct val="100000"/>
                        </a:lnSpc>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Element of Quid pro quo??</a:t>
                      </a:r>
                    </a:p>
                    <a:p>
                      <a:pPr marL="342900" indent="-342900" algn="just">
                        <a:lnSpc>
                          <a:spcPct val="100000"/>
                        </a:lnSpc>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Subsidies vis-à-vis Grants.</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i="1" dirty="0">
                          <a:latin typeface="Cambria" panose="02040503050406030204" pitchFamily="18" charset="0"/>
                          <a:ea typeface="Cambria" panose="02040503050406030204" pitchFamily="18" charset="0"/>
                        </a:rPr>
                        <a:t>AS 12 - This Standard deals with accounting for government grants. Government grants are sometimes called by other names such as subsidies, cash incentives, duty drawbacks, etc.</a:t>
                      </a:r>
                      <a:endParaRPr lang="en-US" sz="2000" b="0" i="1" kern="1200" dirty="0">
                        <a:solidFill>
                          <a:schemeClr val="dk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476804"/>
                  </a:ext>
                </a:extLst>
              </a:tr>
            </a:tbl>
          </a:graphicData>
        </a:graphic>
      </p:graphicFrame>
    </p:spTree>
    <p:extLst>
      <p:ext uri="{BB962C8B-B14F-4D97-AF65-F5344CB8AC3E}">
        <p14:creationId xmlns:p14="http://schemas.microsoft.com/office/powerpoint/2010/main" val="152559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14</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3900578537"/>
              </p:ext>
            </p:extLst>
          </p:nvPr>
        </p:nvGraphicFramePr>
        <p:xfrm>
          <a:off x="496529" y="1486977"/>
          <a:ext cx="11198942" cy="5151120"/>
        </p:xfrm>
        <a:graphic>
          <a:graphicData uri="http://schemas.openxmlformats.org/drawingml/2006/table">
            <a:tbl>
              <a:tblPr firstRow="1" bandRow="1">
                <a:tableStyleId>{5C22544A-7EE6-4342-B048-85BDC9FD1C3A}</a:tableStyleId>
              </a:tblPr>
              <a:tblGrid>
                <a:gridCol w="1223481">
                  <a:extLst>
                    <a:ext uri="{9D8B030D-6E8A-4147-A177-3AD203B41FA5}">
                      <a16:colId xmlns:a16="http://schemas.microsoft.com/office/drawing/2014/main" val="1154465081"/>
                    </a:ext>
                  </a:extLst>
                </a:gridCol>
                <a:gridCol w="9975461">
                  <a:extLst>
                    <a:ext uri="{9D8B030D-6E8A-4147-A177-3AD203B41FA5}">
                      <a16:colId xmlns:a16="http://schemas.microsoft.com/office/drawing/2014/main" val="1514672849"/>
                    </a:ext>
                  </a:extLst>
                </a:gridCol>
              </a:tblGrid>
              <a:tr h="134190">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251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pure </a:t>
                      </a:r>
                      <a:r>
                        <a:rPr lang="en-US" sz="2000" b="0" i="0" kern="1200" dirty="0" err="1">
                          <a:solidFill>
                            <a:schemeClr val="dk1"/>
                          </a:solidFill>
                          <a:effectLst/>
                          <a:latin typeface="Cambria" panose="02040503050406030204" pitchFamily="18" charset="0"/>
                          <a:ea typeface="Cambria" panose="02040503050406030204" pitchFamily="18" charset="0"/>
                          <a:cs typeface="+mn-cs"/>
                        </a:rPr>
                        <a:t>labour</a:t>
                      </a:r>
                      <a:r>
                        <a:rPr lang="en-US" sz="2000" b="0" i="0" kern="1200" dirty="0">
                          <a:solidFill>
                            <a:schemeClr val="dk1"/>
                          </a:solidFill>
                          <a:effectLst/>
                          <a:latin typeface="Cambria" panose="02040503050406030204" pitchFamily="18" charset="0"/>
                          <a:ea typeface="Cambria" panose="02040503050406030204" pitchFamily="18" charset="0"/>
                          <a:cs typeface="+mn-cs"/>
                        </a:rPr>
                        <a:t> contracts of construction, erection, commissioning, or installation of original works pertaining to a single residential unit otherwise than as a part of a residential complex.</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t>
                      </a:r>
                      <a:r>
                        <a:rPr lang="en-US" sz="2000" b="0" i="0" kern="1200" dirty="0" err="1">
                          <a:solidFill>
                            <a:schemeClr val="dk1"/>
                          </a:solidFill>
                          <a:effectLst/>
                          <a:latin typeface="Cambria" panose="02040503050406030204" pitchFamily="18" charset="0"/>
                          <a:ea typeface="Cambria" panose="02040503050406030204" pitchFamily="18" charset="0"/>
                          <a:cs typeface="+mn-cs"/>
                        </a:rPr>
                        <a:t>zze</a:t>
                      </a:r>
                      <a:r>
                        <a:rPr lang="en-US" sz="2000" b="0" i="0" kern="1200" dirty="0">
                          <a:solidFill>
                            <a:schemeClr val="dk1"/>
                          </a:solidFill>
                          <a:effectLst/>
                          <a:latin typeface="Cambria" panose="02040503050406030204" pitchFamily="18" charset="0"/>
                          <a:ea typeface="Cambria" panose="02040503050406030204" pitchFamily="18" charset="0"/>
                          <a:cs typeface="+mn-cs"/>
                        </a:rPr>
                        <a:t>) “single residential unit” means a self-contained residential unit which is designed for use, wholly or principally, for residential purposes for one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r h="886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u="none" kern="1200" dirty="0">
                          <a:solidFill>
                            <a:schemeClr val="dk1"/>
                          </a:solidFill>
                          <a:effectLst/>
                          <a:latin typeface="Cambria" panose="02040503050406030204" pitchFamily="18" charset="0"/>
                          <a:ea typeface="Cambria" panose="02040503050406030204" pitchFamily="18" charset="0"/>
                          <a:cs typeface="+mn-cs"/>
                        </a:rPr>
                        <a:t>Services by a person by way of- </a:t>
                      </a:r>
                    </a:p>
                    <a:p>
                      <a:pPr marL="457200" indent="-457200" algn="just">
                        <a:lnSpc>
                          <a:spcPct val="100000"/>
                        </a:lnSpc>
                        <a:buAutoNum type="alphaLcParenBoth"/>
                      </a:pPr>
                      <a:r>
                        <a:rPr lang="en-US" sz="2000" b="0" i="0" u="none" kern="1200" dirty="0">
                          <a:solidFill>
                            <a:schemeClr val="dk1"/>
                          </a:solidFill>
                          <a:effectLst/>
                          <a:latin typeface="Cambria" panose="02040503050406030204" pitchFamily="18" charset="0"/>
                          <a:ea typeface="Cambria" panose="02040503050406030204" pitchFamily="18" charset="0"/>
                          <a:cs typeface="+mn-cs"/>
                        </a:rPr>
                        <a:t>conduct of any religious ceremony; </a:t>
                      </a:r>
                    </a:p>
                    <a:p>
                      <a:pPr marL="457200" marR="0" lvl="0" indent="-457200" algn="just" defTabSz="914400" rtl="0" eaLnBrk="1" fontAlgn="auto" latinLnBrk="0" hangingPunct="1">
                        <a:lnSpc>
                          <a:spcPct val="100000"/>
                        </a:lnSpc>
                        <a:spcBef>
                          <a:spcPts val="0"/>
                        </a:spcBef>
                        <a:spcAft>
                          <a:spcPts val="0"/>
                        </a:spcAft>
                        <a:buClrTx/>
                        <a:buSzTx/>
                        <a:buFontTx/>
                        <a:buAutoNum type="alphaLcParenBoth"/>
                        <a:tabLst/>
                        <a:defRPr/>
                      </a:pPr>
                      <a:endParaRPr lang="en-US" sz="2000" b="0" i="0" u="none" kern="1200" dirty="0">
                        <a:solidFill>
                          <a:schemeClr val="tx1"/>
                        </a:solidFill>
                        <a:effectLst/>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Tx/>
                        <a:buAutoNum type="alphaLcParenBoth"/>
                        <a:tabLst/>
                        <a:defRPr/>
                      </a:pPr>
                      <a:r>
                        <a:rPr lang="en-US" sz="2000" b="0" i="0" u="none" kern="1200" dirty="0">
                          <a:solidFill>
                            <a:schemeClr val="tx1"/>
                          </a:solidFill>
                          <a:effectLst/>
                          <a:latin typeface="Cambria" panose="02040503050406030204" pitchFamily="18" charset="0"/>
                          <a:ea typeface="Cambria" panose="02040503050406030204" pitchFamily="18" charset="0"/>
                          <a:cs typeface="+mn-cs"/>
                        </a:rPr>
                        <a:t>renting of </a:t>
                      </a:r>
                      <a:r>
                        <a:rPr lang="en-US" sz="2000" b="1" i="1" u="none" kern="1200" dirty="0">
                          <a:solidFill>
                            <a:schemeClr val="tx1"/>
                          </a:solidFill>
                          <a:effectLst/>
                          <a:latin typeface="Cambria" panose="02040503050406030204" pitchFamily="18" charset="0"/>
                          <a:ea typeface="Cambria" panose="02040503050406030204" pitchFamily="18" charset="0"/>
                          <a:cs typeface="+mn-cs"/>
                        </a:rPr>
                        <a:t>precincts of a religious place meant for general public</a:t>
                      </a:r>
                      <a:r>
                        <a:rPr lang="en-US" sz="2000" b="0" i="0" u="none" kern="1200" dirty="0">
                          <a:solidFill>
                            <a:schemeClr val="tx1"/>
                          </a:solidFill>
                          <a:effectLst/>
                          <a:latin typeface="Cambria" panose="02040503050406030204" pitchFamily="18" charset="0"/>
                          <a:ea typeface="Cambria" panose="02040503050406030204" pitchFamily="18" charset="0"/>
                          <a:cs typeface="+mn-cs"/>
                        </a:rPr>
                        <a:t>, owned or managed by an entity registered as </a:t>
                      </a:r>
                    </a:p>
                    <a:p>
                      <a:pPr marL="985838"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i="0" u="none" kern="1200" dirty="0">
                          <a:solidFill>
                            <a:schemeClr val="tx1"/>
                          </a:solidFill>
                          <a:effectLst/>
                          <a:latin typeface="Cambria" panose="02040503050406030204" pitchFamily="18" charset="0"/>
                          <a:ea typeface="Cambria" panose="02040503050406030204" pitchFamily="18" charset="0"/>
                          <a:cs typeface="+mn-cs"/>
                        </a:rPr>
                        <a:t>a charitable or religious trust u/s </a:t>
                      </a:r>
                      <a:r>
                        <a:rPr lang="en-US" sz="2000" b="0" i="0" u="none" kern="1200" dirty="0">
                          <a:solidFill>
                            <a:schemeClr val="tx1"/>
                          </a:solidFill>
                          <a:effectLst/>
                          <a:latin typeface="Cambria" panose="02040503050406030204" pitchFamily="18" charset="0"/>
                          <a:ea typeface="Cambria" panose="02040503050406030204" pitchFamily="18" charset="0"/>
                          <a:cs typeface="+mn-cs"/>
                          <a:hlinkClick r:id="rId2">
                            <a:extLst>
                              <a:ext uri="{A12FA001-AC4F-418D-AE19-62706E023703}">
                                <ahyp:hlinkClr xmlns:ahyp="http://schemas.microsoft.com/office/drawing/2018/hyperlinkcolor" val="tx"/>
                              </a:ext>
                            </a:extLst>
                          </a:hlinkClick>
                        </a:rPr>
                        <a:t>12AA</a:t>
                      </a:r>
                      <a:r>
                        <a:rPr lang="en-US" sz="2000" b="0" i="0" u="none" kern="1200" dirty="0">
                          <a:solidFill>
                            <a:schemeClr val="tx1"/>
                          </a:solidFill>
                          <a:effectLst/>
                          <a:latin typeface="Cambria" panose="02040503050406030204" pitchFamily="18" charset="0"/>
                          <a:ea typeface="Cambria" panose="02040503050406030204" pitchFamily="18" charset="0"/>
                          <a:cs typeface="+mn-cs"/>
                        </a:rPr>
                        <a:t> or </a:t>
                      </a:r>
                      <a:r>
                        <a:rPr lang="en-US" sz="2000" b="0" i="0" u="none" kern="1200" dirty="0">
                          <a:solidFill>
                            <a:schemeClr val="tx1"/>
                          </a:solidFill>
                          <a:effectLst/>
                          <a:latin typeface="Cambria" panose="02040503050406030204" pitchFamily="18"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12AB</a:t>
                      </a:r>
                      <a:r>
                        <a:rPr lang="en-US" sz="2000" b="0" i="0" u="none" kern="1200" dirty="0">
                          <a:solidFill>
                            <a:schemeClr val="tx1"/>
                          </a:solidFill>
                          <a:effectLst/>
                          <a:latin typeface="Cambria" panose="02040503050406030204" pitchFamily="18" charset="0"/>
                          <a:ea typeface="Cambria" panose="02040503050406030204" pitchFamily="18" charset="0"/>
                          <a:cs typeface="+mn-cs"/>
                        </a:rPr>
                        <a:t> of the </a:t>
                      </a:r>
                      <a:r>
                        <a:rPr lang="en-US" sz="2000" b="0" i="0" u="none" kern="1200" dirty="0">
                          <a:solidFill>
                            <a:schemeClr val="tx1"/>
                          </a:solidFill>
                          <a:effectLst/>
                          <a:latin typeface="Cambria" panose="02040503050406030204" pitchFamily="18"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Income-tax Act, 1961</a:t>
                      </a:r>
                      <a:r>
                        <a:rPr lang="en-US" sz="2000" b="0" i="0" u="none" kern="1200" dirty="0">
                          <a:solidFill>
                            <a:schemeClr val="tx1"/>
                          </a:solidFill>
                          <a:effectLst/>
                          <a:latin typeface="Cambria" panose="02040503050406030204" pitchFamily="18" charset="0"/>
                          <a:ea typeface="Cambria" panose="02040503050406030204" pitchFamily="18" charset="0"/>
                          <a:cs typeface="+mn-cs"/>
                        </a:rPr>
                        <a:t> or </a:t>
                      </a:r>
                    </a:p>
                    <a:p>
                      <a:pPr marL="985838"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i="0" u="none" kern="1200" dirty="0">
                          <a:solidFill>
                            <a:schemeClr val="tx1"/>
                          </a:solidFill>
                          <a:effectLst/>
                          <a:latin typeface="Cambria" panose="02040503050406030204" pitchFamily="18" charset="0"/>
                          <a:ea typeface="Cambria" panose="02040503050406030204" pitchFamily="18" charset="0"/>
                          <a:cs typeface="+mn-cs"/>
                        </a:rPr>
                        <a:t>a trust or an institution registered u/s 10 </a:t>
                      </a:r>
                      <a:r>
                        <a:rPr lang="en-US" sz="2000" b="0" i="0" u="none" kern="1200" dirty="0">
                          <a:solidFill>
                            <a:schemeClr val="tx1"/>
                          </a:solidFill>
                          <a:effectLst/>
                          <a:latin typeface="Cambria" panose="02040503050406030204" pitchFamily="18" charset="0"/>
                          <a:ea typeface="Cambria" panose="02040503050406030204" pitchFamily="18" charset="0"/>
                          <a:cs typeface="+mn-cs"/>
                          <a:hlinkClick r:id="rId5">
                            <a:extLst>
                              <a:ext uri="{A12FA001-AC4F-418D-AE19-62706E023703}">
                                <ahyp:hlinkClr xmlns:ahyp="http://schemas.microsoft.com/office/drawing/2018/hyperlinkcolor" val="tx"/>
                              </a:ext>
                            </a:extLst>
                          </a:hlinkClick>
                        </a:rPr>
                        <a:t>(23C)(v) of </a:t>
                      </a:r>
                      <a:r>
                        <a:rPr lang="en-US" sz="2000" b="0" i="0" u="none" kern="1200" dirty="0">
                          <a:solidFill>
                            <a:schemeClr val="tx1"/>
                          </a:solidFill>
                          <a:effectLst/>
                          <a:latin typeface="Cambria" panose="02040503050406030204" pitchFamily="18" charset="0"/>
                          <a:ea typeface="Cambria" panose="02040503050406030204" pitchFamily="18" charset="0"/>
                          <a:cs typeface="+mn-cs"/>
                        </a:rPr>
                        <a:t>the </a:t>
                      </a:r>
                      <a:r>
                        <a:rPr lang="en-US" sz="2000" b="0" i="0" u="none" kern="1200" dirty="0">
                          <a:solidFill>
                            <a:schemeClr val="tx1"/>
                          </a:solidFill>
                          <a:effectLst/>
                          <a:latin typeface="Cambria" panose="02040503050406030204" pitchFamily="18"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Income-tax Act</a:t>
                      </a:r>
                      <a:r>
                        <a:rPr lang="en-US" sz="2000" b="0" i="0" u="none" kern="1200" dirty="0">
                          <a:solidFill>
                            <a:schemeClr val="tx1"/>
                          </a:solidFill>
                          <a:effectLst/>
                          <a:latin typeface="Cambria" panose="02040503050406030204" pitchFamily="18" charset="0"/>
                          <a:ea typeface="Cambria" panose="02040503050406030204" pitchFamily="18" charset="0"/>
                          <a:cs typeface="+mn-cs"/>
                        </a:rPr>
                        <a:t> or </a:t>
                      </a:r>
                    </a:p>
                    <a:p>
                      <a:pPr marL="985838"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i="0" u="none" kern="1200" dirty="0">
                          <a:solidFill>
                            <a:schemeClr val="tx1"/>
                          </a:solidFill>
                          <a:effectLst/>
                          <a:latin typeface="Cambria" panose="02040503050406030204" pitchFamily="18" charset="0"/>
                          <a:ea typeface="Cambria" panose="02040503050406030204" pitchFamily="18" charset="0"/>
                          <a:cs typeface="+mn-cs"/>
                        </a:rPr>
                        <a:t>a body or an authority covered u/s </a:t>
                      </a:r>
                      <a:r>
                        <a:rPr lang="en-US" sz="2000" b="0" i="0" u="none" kern="1200" dirty="0">
                          <a:solidFill>
                            <a:schemeClr val="tx1"/>
                          </a:solidFill>
                          <a:effectLst/>
                          <a:latin typeface="Cambria" panose="02040503050406030204" pitchFamily="18" charset="0"/>
                          <a:ea typeface="Cambria" panose="02040503050406030204" pitchFamily="18" charset="0"/>
                          <a:cs typeface="+mn-cs"/>
                          <a:hlinkClick r:id="rId5">
                            <a:extLst>
                              <a:ext uri="{A12FA001-AC4F-418D-AE19-62706E023703}">
                                <ahyp:hlinkClr xmlns:ahyp="http://schemas.microsoft.com/office/drawing/2018/hyperlinkcolor" val="tx"/>
                              </a:ext>
                            </a:extLst>
                          </a:hlinkClick>
                        </a:rPr>
                        <a:t>section 10</a:t>
                      </a:r>
                      <a:r>
                        <a:rPr lang="en-US" sz="2000" b="0" i="0" u="none" kern="1200" dirty="0">
                          <a:solidFill>
                            <a:schemeClr val="tx1"/>
                          </a:solidFill>
                          <a:effectLst/>
                          <a:latin typeface="Cambria" panose="02040503050406030204" pitchFamily="18" charset="0"/>
                          <a:ea typeface="Cambria" panose="02040503050406030204" pitchFamily="18" charset="0"/>
                          <a:cs typeface="+mn-cs"/>
                        </a:rPr>
                        <a:t> (23BBA) of the said </a:t>
                      </a:r>
                      <a:r>
                        <a:rPr lang="en-US" sz="2000" b="0" i="0" u="none" kern="1200" dirty="0">
                          <a:solidFill>
                            <a:schemeClr val="tx1"/>
                          </a:solidFill>
                          <a:effectLst/>
                          <a:latin typeface="Cambria" panose="02040503050406030204" pitchFamily="18"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Income-tax Act</a:t>
                      </a:r>
                      <a:endParaRPr lang="en-US" sz="2000" b="0" i="0" u="none" kern="1200" dirty="0">
                        <a:solidFill>
                          <a:schemeClr val="tx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012567"/>
                  </a:ext>
                </a:extLst>
              </a:tr>
            </a:tbl>
          </a:graphicData>
        </a:graphic>
      </p:graphicFrame>
    </p:spTree>
    <p:extLst>
      <p:ext uri="{BB962C8B-B14F-4D97-AF65-F5344CB8AC3E}">
        <p14:creationId xmlns:p14="http://schemas.microsoft.com/office/powerpoint/2010/main" val="241811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15</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705517819"/>
              </p:ext>
            </p:extLst>
          </p:nvPr>
        </p:nvGraphicFramePr>
        <p:xfrm>
          <a:off x="558673" y="1637339"/>
          <a:ext cx="11198942" cy="3819661"/>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463653">
                <a:tc>
                  <a:txBody>
                    <a:bodyPr/>
                    <a:lstStyle/>
                    <a:p>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33560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Provided that nothing contained in entry (b) of this exemption shall apply to,- </a:t>
                      </a:r>
                    </a:p>
                    <a:p>
                      <a:pPr marL="514350"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Renting of rooms where charges are one thousand rupees or more per day;</a:t>
                      </a:r>
                    </a:p>
                    <a:p>
                      <a:pPr marL="514350" indent="-514350" algn="just">
                        <a:lnSpc>
                          <a:spcPct val="100000"/>
                        </a:lnSpc>
                        <a:buFont typeface="+mj-lt"/>
                        <a:buAutoNum type="romanLcPeriod"/>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marL="514350"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Renting of premises, community halls, </a:t>
                      </a:r>
                      <a:r>
                        <a:rPr lang="en-US" sz="2000" b="0" i="0" kern="1200" dirty="0" err="1">
                          <a:solidFill>
                            <a:schemeClr val="dk1"/>
                          </a:solidFill>
                          <a:effectLst/>
                          <a:latin typeface="Cambria" panose="02040503050406030204" pitchFamily="18" charset="0"/>
                          <a:ea typeface="Cambria" panose="02040503050406030204" pitchFamily="18" charset="0"/>
                          <a:cs typeface="+mn-cs"/>
                        </a:rPr>
                        <a:t>kalyanmandapam</a:t>
                      </a:r>
                      <a:r>
                        <a:rPr lang="en-US" sz="2000" b="0" i="0" kern="1200" dirty="0">
                          <a:solidFill>
                            <a:schemeClr val="dk1"/>
                          </a:solidFill>
                          <a:effectLst/>
                          <a:latin typeface="Cambria" panose="02040503050406030204" pitchFamily="18" charset="0"/>
                          <a:ea typeface="Cambria" panose="02040503050406030204" pitchFamily="18" charset="0"/>
                          <a:cs typeface="+mn-cs"/>
                        </a:rPr>
                        <a:t> or open area, and the like where charges are ten thousand rupees or more per day;</a:t>
                      </a:r>
                    </a:p>
                    <a:p>
                      <a:pPr marL="514350" indent="-514350" algn="just">
                        <a:lnSpc>
                          <a:spcPct val="100000"/>
                        </a:lnSpc>
                        <a:buFont typeface="+mj-lt"/>
                        <a:buAutoNum type="romanLcPeriod"/>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marL="514350"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Renting of shops or other spaces for business or commerce where charges are ten thousand rupees or more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Tree>
    <p:extLst>
      <p:ext uri="{BB962C8B-B14F-4D97-AF65-F5344CB8AC3E}">
        <p14:creationId xmlns:p14="http://schemas.microsoft.com/office/powerpoint/2010/main" val="212077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2E84B-1EC8-ECDB-5785-13CF1F9F5939}"/>
              </a:ext>
            </a:extLst>
          </p:cNvPr>
          <p:cNvSpPr>
            <a:spLocks noGrp="1"/>
          </p:cNvSpPr>
          <p:nvPr>
            <p:ph type="body" sz="quarter" idx="14"/>
          </p:nvPr>
        </p:nvSpPr>
        <p:spPr/>
        <p:txBody>
          <a:bodyPr/>
          <a:lstStyle/>
          <a:p>
            <a:r>
              <a:rPr lang="en-US" dirty="0"/>
              <a:t>Hotels, Inns, Guest Houses etc.</a:t>
            </a:r>
            <a:endParaRPr lang="en-IN" dirty="0"/>
          </a:p>
        </p:txBody>
      </p:sp>
      <p:sp>
        <p:nvSpPr>
          <p:cNvPr id="3" name="Text Placeholder 2">
            <a:extLst>
              <a:ext uri="{FF2B5EF4-FFF2-40B4-BE49-F238E27FC236}">
                <a16:creationId xmlns:a16="http://schemas.microsoft.com/office/drawing/2014/main" id="{FFADDA49-E5E5-C6F2-9E6D-2FE1E5B8BF1E}"/>
              </a:ext>
            </a:extLst>
          </p:cNvPr>
          <p:cNvSpPr>
            <a:spLocks noGrp="1"/>
          </p:cNvSpPr>
          <p:nvPr>
            <p:ph type="body" sz="quarter" idx="15"/>
          </p:nvPr>
        </p:nvSpPr>
        <p:spPr>
          <a:xfrm>
            <a:off x="327025" y="1054601"/>
            <a:ext cx="11400155" cy="5666874"/>
          </a:xfrm>
        </p:spPr>
        <p:txBody>
          <a:bodyPr>
            <a:noAutofit/>
          </a:bodyPr>
          <a:lstStyle/>
          <a:p>
            <a:pPr marL="0" indent="0" algn="just">
              <a:lnSpc>
                <a:spcPct val="100000"/>
              </a:lnSpc>
              <a:spcBef>
                <a:spcPts val="0"/>
              </a:spcBef>
              <a:buNone/>
            </a:pPr>
            <a:r>
              <a:rPr lang="en-IN" sz="2000" b="1" u="sng" dirty="0">
                <a:solidFill>
                  <a:schemeClr val="tx1"/>
                </a:solidFill>
              </a:rPr>
              <a:t>Hotel Accommodation:</a:t>
            </a:r>
          </a:p>
          <a:p>
            <a:pPr algn="just">
              <a:lnSpc>
                <a:spcPct val="100000"/>
              </a:lnSpc>
              <a:spcBef>
                <a:spcPts val="0"/>
              </a:spcBef>
            </a:pPr>
            <a:r>
              <a:rPr lang="en-US" sz="2000" b="0" dirty="0">
                <a:solidFill>
                  <a:schemeClr val="tx1"/>
                </a:solidFill>
                <a:effectLst/>
              </a:rPr>
              <a:t>Supply of ‘hotel accommodation’ having value of supply of a unit of accommodation less than or equal to seven thousand five hundred rupees per unit per day or equivalent.</a:t>
            </a:r>
          </a:p>
          <a:p>
            <a:pPr algn="just">
              <a:lnSpc>
                <a:spcPct val="100000"/>
              </a:lnSpc>
              <a:spcBef>
                <a:spcPts val="0"/>
              </a:spcBef>
            </a:pPr>
            <a:endParaRPr lang="en-US" sz="2000" b="0" dirty="0">
              <a:solidFill>
                <a:schemeClr val="tx1"/>
              </a:solidFill>
              <a:effectLst/>
            </a:endParaRPr>
          </a:p>
          <a:p>
            <a:pPr algn="just">
              <a:lnSpc>
                <a:spcPct val="100000"/>
              </a:lnSpc>
              <a:spcBef>
                <a:spcPts val="0"/>
              </a:spcBef>
            </a:pPr>
            <a:r>
              <a:rPr lang="en-US" sz="2000" b="0" dirty="0">
                <a:solidFill>
                  <a:schemeClr val="tx1"/>
                </a:solidFill>
                <a:effectLst/>
              </a:rPr>
              <a:t>(xxxiv) ‘Hotel accommodation’ means supply, by way of accommodation in hotels, inns, guest houses, clubs, campsites or other commercial places meant for residential or lodging purposes including the supply of time share usage rights by way of accommodation.</a:t>
            </a:r>
            <a:endParaRPr lang="en-US" sz="2000" b="0" u="none" strike="noStrike" dirty="0">
              <a:solidFill>
                <a:schemeClr val="tx1"/>
              </a:solidFill>
              <a:effectLst/>
            </a:endParaRPr>
          </a:p>
          <a:p>
            <a:pPr marL="0" indent="0" algn="just">
              <a:lnSpc>
                <a:spcPct val="100000"/>
              </a:lnSpc>
              <a:spcBef>
                <a:spcPts val="0"/>
              </a:spcBef>
              <a:buNone/>
            </a:pPr>
            <a:endParaRPr lang="en-US" sz="2000" b="1" u="sng" dirty="0">
              <a:solidFill>
                <a:schemeClr val="tx1"/>
              </a:solidFill>
            </a:endParaRPr>
          </a:p>
          <a:p>
            <a:pPr marL="0" indent="0" algn="just">
              <a:lnSpc>
                <a:spcPct val="100000"/>
              </a:lnSpc>
              <a:spcBef>
                <a:spcPts val="0"/>
              </a:spcBef>
              <a:buNone/>
            </a:pPr>
            <a:r>
              <a:rPr lang="en-US" sz="2000" b="1" u="sng" dirty="0">
                <a:solidFill>
                  <a:schemeClr val="tx1"/>
                </a:solidFill>
              </a:rPr>
              <a:t>Renting of Residential Dwelling:</a:t>
            </a:r>
            <a:endParaRPr lang="en-US" sz="2000" b="1" i="0" u="sng" strike="noStrike" dirty="0">
              <a:solidFill>
                <a:schemeClr val="tx1"/>
              </a:solidFill>
              <a:effectLst/>
            </a:endParaRPr>
          </a:p>
          <a:p>
            <a:pPr algn="just">
              <a:lnSpc>
                <a:spcPct val="100000"/>
              </a:lnSpc>
              <a:spcBef>
                <a:spcPts val="0"/>
              </a:spcBef>
              <a:buFont typeface="Arial" panose="020B0604020202020204" pitchFamily="34" charset="0"/>
              <a:buChar char="•"/>
            </a:pPr>
            <a:r>
              <a:rPr lang="en-US" sz="2000" b="0" dirty="0">
                <a:solidFill>
                  <a:schemeClr val="tx1"/>
                </a:solidFill>
                <a:effectLst/>
              </a:rPr>
              <a:t>Services by way of renting of residential dwelling for use as residence</a:t>
            </a:r>
            <a:r>
              <a:rPr lang="en-US" sz="2000" b="1" baseline="30000" dirty="0">
                <a:solidFill>
                  <a:schemeClr val="tx1"/>
                </a:solidFill>
                <a:effectLst/>
              </a:rPr>
              <a:t> </a:t>
            </a:r>
            <a:r>
              <a:rPr lang="en-US" sz="2000" b="1" dirty="0">
                <a:solidFill>
                  <a:schemeClr val="tx1"/>
                </a:solidFill>
                <a:effectLst/>
              </a:rPr>
              <a:t>[except where the residential dwelling is rented to a registered person]</a:t>
            </a:r>
            <a:r>
              <a:rPr lang="en-US" sz="2000" b="0" dirty="0">
                <a:solidFill>
                  <a:schemeClr val="tx1"/>
                </a:solidFill>
                <a:effectLst/>
              </a:rPr>
              <a:t>.</a:t>
            </a:r>
          </a:p>
          <a:p>
            <a:pPr algn="just">
              <a:lnSpc>
                <a:spcPct val="100000"/>
              </a:lnSpc>
              <a:spcBef>
                <a:spcPts val="0"/>
              </a:spcBef>
              <a:buFont typeface="Arial" panose="020B0604020202020204" pitchFamily="34" charset="0"/>
              <a:buChar char="•"/>
            </a:pPr>
            <a:endParaRPr lang="en-US" sz="2000" i="1" u="none" strike="noStrike" dirty="0">
              <a:solidFill>
                <a:schemeClr val="tx1"/>
              </a:solidFill>
            </a:endParaRPr>
          </a:p>
          <a:p>
            <a:pPr algn="just">
              <a:lnSpc>
                <a:spcPct val="100000"/>
              </a:lnSpc>
              <a:spcBef>
                <a:spcPts val="0"/>
              </a:spcBef>
              <a:buFont typeface="Arial" panose="020B0604020202020204" pitchFamily="34" charset="0"/>
              <a:buChar char="•"/>
            </a:pPr>
            <a:r>
              <a:rPr lang="en-US" sz="2000" b="0" dirty="0">
                <a:solidFill>
                  <a:schemeClr val="tx1"/>
                </a:solidFill>
                <a:effectLst/>
              </a:rPr>
              <a:t>Liability under reverse charge in the hands of a registered person:</a:t>
            </a:r>
          </a:p>
          <a:p>
            <a:pPr algn="just">
              <a:lnSpc>
                <a:spcPct val="100000"/>
              </a:lnSpc>
              <a:spcBef>
                <a:spcPts val="0"/>
              </a:spcBef>
              <a:buFont typeface="Arial" panose="020B0604020202020204" pitchFamily="34" charset="0"/>
              <a:buChar char="•"/>
            </a:pPr>
            <a:endParaRPr lang="en-US" sz="2000" b="0" i="1" u="none" strike="noStrike" dirty="0">
              <a:solidFill>
                <a:schemeClr val="tx1"/>
              </a:solidFill>
              <a:effectLst/>
            </a:endParaRPr>
          </a:p>
          <a:p>
            <a:pPr algn="just">
              <a:lnSpc>
                <a:spcPct val="100000"/>
              </a:lnSpc>
              <a:spcBef>
                <a:spcPts val="0"/>
              </a:spcBef>
              <a:buFont typeface="Arial" panose="020B0604020202020204" pitchFamily="34" charset="0"/>
              <a:buChar char="•"/>
            </a:pPr>
            <a:endParaRPr lang="en-US" sz="2000" b="0" i="0" u="none" strike="noStrike" dirty="0">
              <a:solidFill>
                <a:schemeClr val="tx1"/>
              </a:solidFill>
              <a:effectLst/>
            </a:endParaRPr>
          </a:p>
          <a:p>
            <a:pPr algn="just">
              <a:lnSpc>
                <a:spcPct val="100000"/>
              </a:lnSpc>
              <a:spcBef>
                <a:spcPts val="0"/>
              </a:spcBef>
              <a:buFont typeface="Arial" panose="020B0604020202020204" pitchFamily="34" charset="0"/>
              <a:buChar char="•"/>
            </a:pPr>
            <a:endParaRPr lang="en-US" sz="2000" b="0" i="0" u="none" strike="noStrike" dirty="0">
              <a:solidFill>
                <a:schemeClr val="tx1"/>
              </a:solidFill>
              <a:effectLst/>
            </a:endParaRPr>
          </a:p>
          <a:p>
            <a:pPr algn="just">
              <a:lnSpc>
                <a:spcPct val="100000"/>
              </a:lnSpc>
              <a:spcBef>
                <a:spcPts val="0"/>
              </a:spcBef>
              <a:buFont typeface="Arial" panose="020B0604020202020204" pitchFamily="34" charset="0"/>
              <a:buChar char="•"/>
            </a:pPr>
            <a:endParaRPr lang="en-US" sz="2000" b="0" i="0" u="none" strike="noStrike" dirty="0">
              <a:solidFill>
                <a:schemeClr val="tx1"/>
              </a:solidFill>
              <a:effectLst/>
            </a:endParaRPr>
          </a:p>
        </p:txBody>
      </p:sp>
      <p:sp>
        <p:nvSpPr>
          <p:cNvPr id="4" name="Slide Number Placeholder 3">
            <a:extLst>
              <a:ext uri="{FF2B5EF4-FFF2-40B4-BE49-F238E27FC236}">
                <a16:creationId xmlns:a16="http://schemas.microsoft.com/office/drawing/2014/main" id="{AB467C49-D461-309F-D43B-9050D3E9EF38}"/>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16</a:t>
            </a:fld>
            <a:endParaRPr lang="en-IN" dirty="0"/>
          </a:p>
        </p:txBody>
      </p:sp>
      <p:pic>
        <p:nvPicPr>
          <p:cNvPr id="9" name="Picture 8">
            <a:extLst>
              <a:ext uri="{FF2B5EF4-FFF2-40B4-BE49-F238E27FC236}">
                <a16:creationId xmlns:a16="http://schemas.microsoft.com/office/drawing/2014/main" id="{173CEBA5-526F-6C7A-07FE-EA9885700874}"/>
              </a:ext>
            </a:extLst>
          </p:cNvPr>
          <p:cNvPicPr>
            <a:picLocks noChangeAspect="1"/>
          </p:cNvPicPr>
          <p:nvPr/>
        </p:nvPicPr>
        <p:blipFill rotWithShape="1">
          <a:blip r:embed="rId2"/>
          <a:srcRect l="6852" t="42319" r="8211" b="40681"/>
          <a:stretch/>
        </p:blipFill>
        <p:spPr>
          <a:xfrm>
            <a:off x="464820" y="5555615"/>
            <a:ext cx="11056620" cy="1165860"/>
          </a:xfrm>
          <a:prstGeom prst="rect">
            <a:avLst/>
          </a:prstGeom>
        </p:spPr>
      </p:pic>
    </p:spTree>
    <p:extLst>
      <p:ext uri="{BB962C8B-B14F-4D97-AF65-F5344CB8AC3E}">
        <p14:creationId xmlns:p14="http://schemas.microsoft.com/office/powerpoint/2010/main" val="383940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sz="2000"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17</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4029029203"/>
              </p:ext>
            </p:extLst>
          </p:nvPr>
        </p:nvGraphicFramePr>
        <p:xfrm>
          <a:off x="547537" y="1402414"/>
          <a:ext cx="11198942" cy="4967138"/>
        </p:xfrm>
        <a:graphic>
          <a:graphicData uri="http://schemas.openxmlformats.org/drawingml/2006/table">
            <a:tbl>
              <a:tblPr firstRow="1" bandRow="1">
                <a:tableStyleId>{5C22544A-7EE6-4342-B048-85BDC9FD1C3A}</a:tableStyleId>
              </a:tblPr>
              <a:tblGrid>
                <a:gridCol w="1192486">
                  <a:extLst>
                    <a:ext uri="{9D8B030D-6E8A-4147-A177-3AD203B41FA5}">
                      <a16:colId xmlns:a16="http://schemas.microsoft.com/office/drawing/2014/main" val="1154465081"/>
                    </a:ext>
                  </a:extLst>
                </a:gridCol>
                <a:gridCol w="10006456">
                  <a:extLst>
                    <a:ext uri="{9D8B030D-6E8A-4147-A177-3AD203B41FA5}">
                      <a16:colId xmlns:a16="http://schemas.microsoft.com/office/drawing/2014/main" val="1514672849"/>
                    </a:ext>
                  </a:extLst>
                </a:gridCol>
              </a:tblGrid>
              <a:tr h="341672">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4266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Transport of passengers, with or without accompanied belongings, by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air </a:t>
                      </a:r>
                      <a:r>
                        <a:rPr lang="en-US" sz="2000" b="1" i="0" kern="1200" dirty="0">
                          <a:solidFill>
                            <a:schemeClr val="dk1"/>
                          </a:solidFill>
                          <a:effectLst/>
                          <a:latin typeface="Cambria" panose="02040503050406030204" pitchFamily="18" charset="0"/>
                          <a:ea typeface="Cambria" panose="02040503050406030204" pitchFamily="18" charset="0"/>
                          <a:cs typeface="+mn-cs"/>
                        </a:rPr>
                        <a:t>in *economy class</a:t>
                      </a:r>
                      <a:r>
                        <a:rPr lang="en-US" sz="2000" b="0" i="0" kern="1200" dirty="0">
                          <a:solidFill>
                            <a:schemeClr val="dk1"/>
                          </a:solidFill>
                          <a:effectLst/>
                          <a:latin typeface="Cambria" panose="02040503050406030204" pitchFamily="18" charset="0"/>
                          <a:ea typeface="Cambria" panose="02040503050406030204" pitchFamily="18" charset="0"/>
                          <a:cs typeface="+mn-cs"/>
                        </a:rPr>
                        <a:t>, embarking from or terminating in an airport located in the state of Arunachal Pradesh, Assam, Manipur, Meghalaya, Mizoram, Nagaland, Sikkim, or Tripura or at </a:t>
                      </a:r>
                      <a:r>
                        <a:rPr lang="en-US" sz="2000" b="0" i="0" kern="1200" dirty="0" err="1">
                          <a:solidFill>
                            <a:schemeClr val="dk1"/>
                          </a:solidFill>
                          <a:effectLst/>
                          <a:latin typeface="Cambria" panose="02040503050406030204" pitchFamily="18" charset="0"/>
                          <a:ea typeface="Cambria" panose="02040503050406030204" pitchFamily="18" charset="0"/>
                          <a:cs typeface="+mn-cs"/>
                        </a:rPr>
                        <a:t>Bagdogra</a:t>
                      </a:r>
                      <a:r>
                        <a:rPr lang="en-US" sz="2000" b="0" i="0" kern="1200" dirty="0">
                          <a:solidFill>
                            <a:schemeClr val="dk1"/>
                          </a:solidFill>
                          <a:effectLst/>
                          <a:latin typeface="Cambria" panose="02040503050406030204" pitchFamily="18" charset="0"/>
                          <a:ea typeface="Cambria" panose="02040503050406030204" pitchFamily="18" charset="0"/>
                          <a:cs typeface="+mn-cs"/>
                        </a:rPr>
                        <a:t> located in West Bengal;</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non-airconditioned contract carriage other than radio taxi, for transportation of passengers, excluding tourism, conducted tour, charter or hire; or</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(c) stage carriage other than air-conditioned stage carriage.</a:t>
                      </a:r>
                    </a:p>
                    <a:p>
                      <a:pPr algn="just">
                        <a:lnSpc>
                          <a:spcPct val="100000"/>
                        </a:lnSpc>
                      </a:pPr>
                      <a:endParaRPr lang="en-US" sz="2000" b="1"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1" i="0" kern="1200" dirty="0">
                          <a:solidFill>
                            <a:schemeClr val="dk1"/>
                          </a:solidFill>
                          <a:effectLst/>
                          <a:latin typeface="Cambria" panose="02040503050406030204" pitchFamily="18" charset="0"/>
                          <a:ea typeface="Cambria" panose="02040503050406030204" pitchFamily="18" charset="0"/>
                          <a:cs typeface="+mn-cs"/>
                        </a:rPr>
                        <a:t>#Provided that nothing contained in items (b) and (c) above shall apply to services supplied through an electronic commerce operator, and notified under sub-section (5) of Section 9 of the Central Goods and Services Tax Act, 2017 (12 of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
        <p:nvSpPr>
          <p:cNvPr id="7" name="TextBox 6">
            <a:extLst>
              <a:ext uri="{FF2B5EF4-FFF2-40B4-BE49-F238E27FC236}">
                <a16:creationId xmlns:a16="http://schemas.microsoft.com/office/drawing/2014/main" id="{193E4D83-4F54-1268-EA04-9ADC316A8D9D}"/>
              </a:ext>
            </a:extLst>
          </p:cNvPr>
          <p:cNvSpPr txBox="1"/>
          <p:nvPr/>
        </p:nvSpPr>
        <p:spPr>
          <a:xfrm>
            <a:off x="547537" y="6310676"/>
            <a:ext cx="11198942" cy="456472"/>
          </a:xfrm>
          <a:prstGeom prst="rect">
            <a:avLst/>
          </a:prstGeom>
          <a:noFill/>
        </p:spPr>
        <p:txBody>
          <a:bodyPr wrap="square" rtlCol="0">
            <a:spAutoFit/>
          </a:bodyPr>
          <a:lstStyle/>
          <a:p>
            <a:pPr>
              <a:lnSpc>
                <a:spcPct val="150000"/>
              </a:lnSpc>
            </a:pPr>
            <a:r>
              <a:rPr lang="en-US" b="1" dirty="0">
                <a:latin typeface="Cambria" panose="02040503050406030204" pitchFamily="18" charset="0"/>
                <a:ea typeface="Cambria" panose="02040503050406030204" pitchFamily="18" charset="0"/>
              </a:rPr>
              <a:t>* Changes w.e.f. 18</a:t>
            </a:r>
            <a:r>
              <a:rPr lang="en-US" b="1" baseline="30000" dirty="0">
                <a:latin typeface="Cambria" panose="02040503050406030204" pitchFamily="18" charset="0"/>
                <a:ea typeface="Cambria" panose="02040503050406030204" pitchFamily="18" charset="0"/>
              </a:rPr>
              <a:t>th</a:t>
            </a:r>
            <a:r>
              <a:rPr lang="en-US" b="1" dirty="0">
                <a:latin typeface="Cambria" panose="02040503050406030204" pitchFamily="18" charset="0"/>
                <a:ea typeface="Cambria" panose="02040503050406030204" pitchFamily="18" charset="0"/>
              </a:rPr>
              <a:t> July 2022     # Inserted w.e.f. 01.01.2022</a:t>
            </a:r>
          </a:p>
        </p:txBody>
      </p:sp>
    </p:spTree>
    <p:extLst>
      <p:ext uri="{BB962C8B-B14F-4D97-AF65-F5344CB8AC3E}">
        <p14:creationId xmlns:p14="http://schemas.microsoft.com/office/powerpoint/2010/main" val="121039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sz="2000"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18</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103686930"/>
              </p:ext>
            </p:extLst>
          </p:nvPr>
        </p:nvGraphicFramePr>
        <p:xfrm>
          <a:off x="547537" y="1402414"/>
          <a:ext cx="11198942" cy="4145280"/>
        </p:xfrm>
        <a:graphic>
          <a:graphicData uri="http://schemas.openxmlformats.org/drawingml/2006/table">
            <a:tbl>
              <a:tblPr firstRow="1" bandRow="1">
                <a:tableStyleId>{5C22544A-7EE6-4342-B048-85BDC9FD1C3A}</a:tableStyleId>
              </a:tblPr>
              <a:tblGrid>
                <a:gridCol w="1192486">
                  <a:extLst>
                    <a:ext uri="{9D8B030D-6E8A-4147-A177-3AD203B41FA5}">
                      <a16:colId xmlns:a16="http://schemas.microsoft.com/office/drawing/2014/main" val="1154465081"/>
                    </a:ext>
                  </a:extLst>
                </a:gridCol>
                <a:gridCol w="10006456">
                  <a:extLst>
                    <a:ext uri="{9D8B030D-6E8A-4147-A177-3AD203B41FA5}">
                      <a16:colId xmlns:a16="http://schemas.microsoft.com/office/drawing/2014/main" val="1514672849"/>
                    </a:ext>
                  </a:extLst>
                </a:gridCol>
              </a:tblGrid>
              <a:tr h="545945">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3322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 of transportation of passengers, with or without accompanied belongings, by-</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railways in a class other than first class; or an air-conditioned coach;</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metro, monorail or tramway;</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(c) inland waterways;</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(d) public transport, other than predominantly for tourism purpose, in a vessel between places located in India; and</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(e) metered cabs or auto rickshaws (including e-rickshaws).</a:t>
                      </a:r>
                    </a:p>
                    <a:p>
                      <a:pPr algn="just">
                        <a:lnSpc>
                          <a:spcPct val="100000"/>
                        </a:lnSpc>
                      </a:pPr>
                      <a:endParaRPr lang="en-US" sz="2000" b="1"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1" i="0" kern="1200" dirty="0">
                          <a:solidFill>
                            <a:schemeClr val="dk1"/>
                          </a:solidFill>
                          <a:effectLst/>
                          <a:latin typeface="Cambria" panose="02040503050406030204" pitchFamily="18" charset="0"/>
                          <a:ea typeface="Cambria" panose="02040503050406030204" pitchFamily="18" charset="0"/>
                          <a:cs typeface="+mn-cs"/>
                        </a:rPr>
                        <a:t>*Provided that nothing contained in item (e) above shall apply to services supplied through an electronic commerce operator, and notified under sub-section (5) of Section 9 of the Central Goods and Services Tax Act, 2017 (12 of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
        <p:nvSpPr>
          <p:cNvPr id="8" name="TextBox 7">
            <a:extLst>
              <a:ext uri="{FF2B5EF4-FFF2-40B4-BE49-F238E27FC236}">
                <a16:creationId xmlns:a16="http://schemas.microsoft.com/office/drawing/2014/main" id="{9C5AAAC5-504F-C5B8-29C8-AFC71CA35660}"/>
              </a:ext>
            </a:extLst>
          </p:cNvPr>
          <p:cNvSpPr txBox="1"/>
          <p:nvPr/>
        </p:nvSpPr>
        <p:spPr>
          <a:xfrm>
            <a:off x="547537" y="6356350"/>
            <a:ext cx="11198942" cy="456472"/>
          </a:xfrm>
          <a:prstGeom prst="rect">
            <a:avLst/>
          </a:prstGeom>
          <a:noFill/>
        </p:spPr>
        <p:txBody>
          <a:bodyPr wrap="square" rtlCol="0">
            <a:spAutoFit/>
          </a:bodyPr>
          <a:lstStyle/>
          <a:p>
            <a:pPr>
              <a:lnSpc>
                <a:spcPct val="150000"/>
              </a:lnSpc>
            </a:pPr>
            <a:r>
              <a:rPr lang="en-US" b="1" dirty="0">
                <a:latin typeface="Cambria" panose="02040503050406030204" pitchFamily="18" charset="0"/>
                <a:ea typeface="Cambria" panose="02040503050406030204" pitchFamily="18" charset="0"/>
              </a:rPr>
              <a:t>*Inserted w.e.f. 01.01.2022</a:t>
            </a:r>
          </a:p>
        </p:txBody>
      </p:sp>
    </p:spTree>
    <p:extLst>
      <p:ext uri="{BB962C8B-B14F-4D97-AF65-F5344CB8AC3E}">
        <p14:creationId xmlns:p14="http://schemas.microsoft.com/office/powerpoint/2010/main" val="353796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19</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450064420"/>
              </p:ext>
            </p:extLst>
          </p:nvPr>
        </p:nvGraphicFramePr>
        <p:xfrm>
          <a:off x="327025" y="1311324"/>
          <a:ext cx="11240579" cy="3398373"/>
        </p:xfrm>
        <a:graphic>
          <a:graphicData uri="http://schemas.openxmlformats.org/drawingml/2006/table">
            <a:tbl>
              <a:tblPr firstRow="1" bandRow="1">
                <a:tableStyleId>{5C22544A-7EE6-4342-B048-85BDC9FD1C3A}</a:tableStyleId>
              </a:tblPr>
              <a:tblGrid>
                <a:gridCol w="1902397">
                  <a:extLst>
                    <a:ext uri="{9D8B030D-6E8A-4147-A177-3AD203B41FA5}">
                      <a16:colId xmlns:a16="http://schemas.microsoft.com/office/drawing/2014/main" val="1154465081"/>
                    </a:ext>
                  </a:extLst>
                </a:gridCol>
                <a:gridCol w="9338182">
                  <a:extLst>
                    <a:ext uri="{9D8B030D-6E8A-4147-A177-3AD203B41FA5}">
                      <a16:colId xmlns:a16="http://schemas.microsoft.com/office/drawing/2014/main" val="1514672849"/>
                    </a:ext>
                  </a:extLst>
                </a:gridCol>
              </a:tblGrid>
              <a:tr h="365760">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0007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transportation of goods by an aircraft from a place outside India up to the customs station of clearance in India.</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2050350"/>
                  </a:ext>
                </a:extLst>
              </a:tr>
              <a:tr h="10007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19A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transportation of goods by an aircraft from customs station of clearance in India to a place outside India.</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1362376"/>
                  </a:ext>
                </a:extLst>
              </a:tr>
              <a:tr h="10007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19B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transportation of goods by a vessel from customs station of clearance in India to a place outside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882596"/>
                  </a:ext>
                </a:extLst>
              </a:tr>
            </a:tbl>
          </a:graphicData>
        </a:graphic>
      </p:graphicFrame>
    </p:spTree>
    <p:extLst>
      <p:ext uri="{BB962C8B-B14F-4D97-AF65-F5344CB8AC3E}">
        <p14:creationId xmlns:p14="http://schemas.microsoft.com/office/powerpoint/2010/main" val="184008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E384E9-3AD5-4CD9-8175-A985C5760606}"/>
              </a:ext>
            </a:extLst>
          </p:cNvPr>
          <p:cNvSpPr>
            <a:spLocks noGrp="1"/>
          </p:cNvSpPr>
          <p:nvPr>
            <p:ph type="body" sz="quarter" idx="14"/>
          </p:nvPr>
        </p:nvSpPr>
        <p:spPr>
          <a:xfrm>
            <a:off x="327024" y="136525"/>
            <a:ext cx="9886120" cy="585787"/>
          </a:xfrm>
        </p:spPr>
        <p:txBody>
          <a:bodyPr/>
          <a:lstStyle/>
          <a:p>
            <a:pPr algn="just"/>
            <a:r>
              <a:rPr lang="en-GB" dirty="0"/>
              <a:t>Todays Coverage</a:t>
            </a:r>
            <a:r>
              <a:rPr lang="en-GB" i="1" dirty="0"/>
              <a:t> </a:t>
            </a:r>
          </a:p>
        </p:txBody>
      </p:sp>
      <p:sp>
        <p:nvSpPr>
          <p:cNvPr id="3" name="Text Placeholder 2">
            <a:extLst>
              <a:ext uri="{FF2B5EF4-FFF2-40B4-BE49-F238E27FC236}">
                <a16:creationId xmlns:a16="http://schemas.microsoft.com/office/drawing/2014/main" id="{E1831596-D3FA-40F0-A85D-6C4E4C7B207A}"/>
              </a:ext>
            </a:extLst>
          </p:cNvPr>
          <p:cNvSpPr>
            <a:spLocks noGrp="1"/>
          </p:cNvSpPr>
          <p:nvPr>
            <p:ph type="body" sz="quarter" idx="15"/>
          </p:nvPr>
        </p:nvSpPr>
        <p:spPr>
          <a:xfrm>
            <a:off x="452286" y="1220994"/>
            <a:ext cx="10822355" cy="5206439"/>
          </a:xfrm>
        </p:spPr>
        <p:txBody>
          <a:bodyPr>
            <a:normAutofit/>
          </a:bodyPr>
          <a:lstStyle/>
          <a:p>
            <a:pPr marL="446088" indent="-446088" algn="just"/>
            <a:r>
              <a:rPr lang="en-GB" sz="2400" dirty="0">
                <a:solidFill>
                  <a:schemeClr val="tx1"/>
                </a:solidFill>
              </a:rPr>
              <a:t>Power to grant exemption from tax,</a:t>
            </a:r>
          </a:p>
          <a:p>
            <a:pPr marL="446088" indent="-446088" algn="just"/>
            <a:r>
              <a:rPr lang="en-GB" sz="2400" dirty="0">
                <a:solidFill>
                  <a:schemeClr val="tx1"/>
                </a:solidFill>
              </a:rPr>
              <a:t>Exemptions – Principles of Interpretation,</a:t>
            </a:r>
          </a:p>
          <a:p>
            <a:pPr marL="446088" indent="-446088" algn="just"/>
            <a:r>
              <a:rPr lang="en-GB" sz="2400" dirty="0">
                <a:solidFill>
                  <a:schemeClr val="tx1"/>
                </a:solidFill>
              </a:rPr>
              <a:t>Exempt Services – Key Exemptions,</a:t>
            </a:r>
          </a:p>
          <a:p>
            <a:pPr marL="446088" indent="-446088" algn="just"/>
            <a:r>
              <a:rPr lang="en-GB" sz="2400" dirty="0">
                <a:solidFill>
                  <a:schemeClr val="tx1"/>
                </a:solidFill>
              </a:rPr>
              <a:t>Exempt Goods – Key Exemptions,</a:t>
            </a:r>
          </a:p>
          <a:p>
            <a:pPr marL="446088" indent="-446088" algn="just"/>
            <a:r>
              <a:rPr lang="en-GB" sz="2400" dirty="0">
                <a:solidFill>
                  <a:schemeClr val="tx1"/>
                </a:solidFill>
              </a:rPr>
              <a:t>Impact on Input tax Credit.</a:t>
            </a:r>
          </a:p>
          <a:p>
            <a:pPr marL="446088" indent="-446088" algn="just"/>
            <a:endParaRPr lang="en-GB" sz="2400" dirty="0">
              <a:solidFill>
                <a:schemeClr val="tx1"/>
              </a:solidFill>
            </a:endParaRPr>
          </a:p>
          <a:p>
            <a:pPr marL="446088" indent="-446088" algn="just"/>
            <a:endParaRPr lang="en-GB" sz="2400" dirty="0">
              <a:solidFill>
                <a:schemeClr val="tx1"/>
              </a:solidFill>
            </a:endParaRPr>
          </a:p>
          <a:p>
            <a:pPr algn="just">
              <a:buFont typeface="Wingdings" panose="05000000000000000000" pitchFamily="2" charset="2"/>
              <a:buChar char="Ø"/>
            </a:pPr>
            <a:endParaRPr lang="en-GB" sz="2400" dirty="0">
              <a:solidFill>
                <a:schemeClr val="tx1"/>
              </a:solidFill>
            </a:endParaRPr>
          </a:p>
        </p:txBody>
      </p:sp>
      <p:sp>
        <p:nvSpPr>
          <p:cNvPr id="4" name="Slide Number Placeholder 3">
            <a:extLst>
              <a:ext uri="{FF2B5EF4-FFF2-40B4-BE49-F238E27FC236}">
                <a16:creationId xmlns:a16="http://schemas.microsoft.com/office/drawing/2014/main" id="{7DD7AAAE-2831-4C17-A043-F1E457FA921D}"/>
              </a:ext>
            </a:extLst>
          </p:cNvPr>
          <p:cNvSpPr>
            <a:spLocks noGrp="1"/>
          </p:cNvSpPr>
          <p:nvPr>
            <p:ph type="sldNum" sz="quarter" idx="4"/>
          </p:nvPr>
        </p:nvSpPr>
        <p:spPr/>
        <p:txBody>
          <a:bodyPr/>
          <a:lstStyle/>
          <a:p>
            <a:fld id="{C37E4FB1-AD43-40BE-A2D5-51E31E25039B}" type="slidenum">
              <a:rPr lang="en-IN" smtClean="0"/>
              <a:pPr/>
              <a:t>2</a:t>
            </a:fld>
            <a:endParaRPr lang="en-IN" dirty="0"/>
          </a:p>
        </p:txBody>
      </p:sp>
    </p:spTree>
    <p:extLst>
      <p:ext uri="{BB962C8B-B14F-4D97-AF65-F5344CB8AC3E}">
        <p14:creationId xmlns:p14="http://schemas.microsoft.com/office/powerpoint/2010/main" val="248100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20</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405500106"/>
              </p:ext>
            </p:extLst>
          </p:nvPr>
        </p:nvGraphicFramePr>
        <p:xfrm>
          <a:off x="327025" y="1311324"/>
          <a:ext cx="11240579" cy="2316480"/>
        </p:xfrm>
        <a:graphic>
          <a:graphicData uri="http://schemas.openxmlformats.org/drawingml/2006/table">
            <a:tbl>
              <a:tblPr firstRow="1" bandRow="1">
                <a:tableStyleId>{5C22544A-7EE6-4342-B048-85BDC9FD1C3A}</a:tableStyleId>
              </a:tblPr>
              <a:tblGrid>
                <a:gridCol w="1902397">
                  <a:extLst>
                    <a:ext uri="{9D8B030D-6E8A-4147-A177-3AD203B41FA5}">
                      <a16:colId xmlns:a16="http://schemas.microsoft.com/office/drawing/2014/main" val="1154465081"/>
                    </a:ext>
                  </a:extLst>
                </a:gridCol>
                <a:gridCol w="9338182">
                  <a:extLst>
                    <a:ext uri="{9D8B030D-6E8A-4147-A177-3AD203B41FA5}">
                      <a16:colId xmlns:a16="http://schemas.microsoft.com/office/drawing/2014/main" val="1514672849"/>
                    </a:ext>
                  </a:extLst>
                </a:gridCol>
              </a:tblGrid>
              <a:tr h="365760">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607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1" i="0" u="none" strike="noStrike" kern="1200" baseline="0" dirty="0">
                          <a:solidFill>
                            <a:schemeClr val="dk1"/>
                          </a:solidFill>
                          <a:latin typeface="Cambria" panose="02040503050406030204" pitchFamily="18" charset="0"/>
                          <a:ea typeface="Cambria" panose="02040503050406030204" pitchFamily="18" charset="0"/>
                          <a:cs typeface="+mn-cs"/>
                        </a:rPr>
                        <a:t>Transportation of Goods (GTO):</a:t>
                      </a: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Services by way of transportation of goods-</a:t>
                      </a: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(a) by road except the services of-</a:t>
                      </a:r>
                    </a:p>
                    <a:p>
                      <a:pPr lvl="2"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(i) a goods transportation agency;</a:t>
                      </a:r>
                    </a:p>
                    <a:p>
                      <a:pPr lvl="2"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(ii) a courier agency;</a:t>
                      </a: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(b) by inland waterways.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Tree>
    <p:extLst>
      <p:ext uri="{BB962C8B-B14F-4D97-AF65-F5344CB8AC3E}">
        <p14:creationId xmlns:p14="http://schemas.microsoft.com/office/powerpoint/2010/main" val="312891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21</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09662651"/>
              </p:ext>
            </p:extLst>
          </p:nvPr>
        </p:nvGraphicFramePr>
        <p:xfrm>
          <a:off x="327025" y="1311325"/>
          <a:ext cx="10832206" cy="4236720"/>
        </p:xfrm>
        <a:graphic>
          <a:graphicData uri="http://schemas.openxmlformats.org/drawingml/2006/table">
            <a:tbl>
              <a:tblPr firstRow="1" bandRow="1">
                <a:tableStyleId>{5C22544A-7EE6-4342-B048-85BDC9FD1C3A}</a:tableStyleId>
              </a:tblPr>
              <a:tblGrid>
                <a:gridCol w="1833283">
                  <a:extLst>
                    <a:ext uri="{9D8B030D-6E8A-4147-A177-3AD203B41FA5}">
                      <a16:colId xmlns:a16="http://schemas.microsoft.com/office/drawing/2014/main" val="1154465081"/>
                    </a:ext>
                  </a:extLst>
                </a:gridCol>
                <a:gridCol w="8998923">
                  <a:extLst>
                    <a:ext uri="{9D8B030D-6E8A-4147-A177-3AD203B41FA5}">
                      <a16:colId xmlns:a16="http://schemas.microsoft.com/office/drawing/2014/main" val="1514672849"/>
                    </a:ext>
                  </a:extLst>
                </a:gridCol>
              </a:tblGrid>
              <a:tr h="221175">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650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transportation by rail or a vessel from one place in India to another of the following goods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relief materials meant for victims of natural or man-made disasters, calamities, accidents or mishap;</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a:t>
                      </a:r>
                      <a:r>
                        <a:rPr lang="en-US" sz="2000" b="0" i="0" kern="1200" dirty="0" err="1">
                          <a:solidFill>
                            <a:schemeClr val="dk1"/>
                          </a:solidFill>
                          <a:effectLst/>
                          <a:latin typeface="Cambria" panose="02040503050406030204" pitchFamily="18" charset="0"/>
                          <a:ea typeface="Cambria" panose="02040503050406030204" pitchFamily="18" charset="0"/>
                          <a:cs typeface="+mn-cs"/>
                        </a:rPr>
                        <a:t>defence</a:t>
                      </a:r>
                      <a:r>
                        <a:rPr lang="en-US" sz="2000" b="0" i="0" kern="1200" dirty="0">
                          <a:solidFill>
                            <a:schemeClr val="dk1"/>
                          </a:solidFill>
                          <a:effectLst/>
                          <a:latin typeface="Cambria" panose="02040503050406030204" pitchFamily="18" charset="0"/>
                          <a:ea typeface="Cambria" panose="02040503050406030204" pitchFamily="18" charset="0"/>
                          <a:cs typeface="+mn-cs"/>
                        </a:rPr>
                        <a:t> or military equipment’s;</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(c) newspaper or magazines registered with the Registrar of Newspapers;</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*(d) </a:t>
                      </a:r>
                      <a:r>
                        <a:rPr lang="en-US" sz="2000" b="1" i="0" kern="1200" dirty="0">
                          <a:solidFill>
                            <a:schemeClr val="dk1"/>
                          </a:solidFill>
                          <a:effectLst/>
                          <a:latin typeface="Cambria" panose="02040503050406030204" pitchFamily="18" charset="0"/>
                          <a:ea typeface="Cambria" panose="02040503050406030204" pitchFamily="18" charset="0"/>
                          <a:cs typeface="+mn-cs"/>
                        </a:rPr>
                        <a:t>[____]</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(e) agricultural produce;</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(f) milk, salt and food grain including flours, pulses and rice; and</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(g) organic manure.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502432"/>
                  </a:ext>
                </a:extLst>
              </a:tr>
              <a:tr h="650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Services provided by a goods transport agency to an unregistered person, including an unregistered casual taxable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9288654"/>
                  </a:ext>
                </a:extLst>
              </a:tr>
            </a:tbl>
          </a:graphicData>
        </a:graphic>
      </p:graphicFrame>
      <p:sp>
        <p:nvSpPr>
          <p:cNvPr id="7" name="TextBox 6">
            <a:extLst>
              <a:ext uri="{FF2B5EF4-FFF2-40B4-BE49-F238E27FC236}">
                <a16:creationId xmlns:a16="http://schemas.microsoft.com/office/drawing/2014/main" id="{096FD25F-3A49-F1CD-0165-1A92CA10CF84}"/>
              </a:ext>
            </a:extLst>
          </p:cNvPr>
          <p:cNvSpPr txBox="1"/>
          <p:nvPr/>
        </p:nvSpPr>
        <p:spPr>
          <a:xfrm>
            <a:off x="432127" y="6082440"/>
            <a:ext cx="11198942" cy="456472"/>
          </a:xfrm>
          <a:prstGeom prst="rect">
            <a:avLst/>
          </a:prstGeom>
          <a:noFill/>
        </p:spPr>
        <p:txBody>
          <a:bodyPr wrap="square" rtlCol="0">
            <a:spAutoFit/>
          </a:bodyPr>
          <a:lstStyle/>
          <a:p>
            <a:pPr>
              <a:lnSpc>
                <a:spcPct val="150000"/>
              </a:lnSpc>
            </a:pPr>
            <a:r>
              <a:rPr lang="en-US" b="1" dirty="0">
                <a:latin typeface="Cambria" panose="02040503050406030204" pitchFamily="18" charset="0"/>
                <a:ea typeface="Cambria" panose="02040503050406030204" pitchFamily="18" charset="0"/>
              </a:rPr>
              <a:t>*Omitted w.e.f. 18.07.2022- (d) </a:t>
            </a:r>
            <a:r>
              <a:rPr lang="en-IN" b="1" i="0" dirty="0">
                <a:solidFill>
                  <a:srgbClr val="000000"/>
                </a:solidFill>
                <a:effectLst/>
                <a:latin typeface="Cambria" panose="02040503050406030204" pitchFamily="18" charset="0"/>
                <a:ea typeface="Cambria" panose="02040503050406030204" pitchFamily="18" charset="0"/>
              </a:rPr>
              <a:t>railway </a:t>
            </a:r>
            <a:r>
              <a:rPr lang="en-IN" b="1" i="0" dirty="0" err="1">
                <a:solidFill>
                  <a:srgbClr val="000000"/>
                </a:solidFill>
                <a:effectLst/>
                <a:latin typeface="Cambria" panose="02040503050406030204" pitchFamily="18" charset="0"/>
                <a:ea typeface="Cambria" panose="02040503050406030204" pitchFamily="18" charset="0"/>
              </a:rPr>
              <a:t>equipments</a:t>
            </a:r>
            <a:r>
              <a:rPr lang="en-IN" b="1" i="0" dirty="0">
                <a:solidFill>
                  <a:srgbClr val="000000"/>
                </a:solidFill>
                <a:effectLst/>
                <a:latin typeface="Cambria" panose="02040503050406030204" pitchFamily="18" charset="0"/>
                <a:ea typeface="Cambria" panose="02040503050406030204" pitchFamily="18" charset="0"/>
              </a:rPr>
              <a:t> or materials;</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5526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22</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4160738890"/>
              </p:ext>
            </p:extLst>
          </p:nvPr>
        </p:nvGraphicFramePr>
        <p:xfrm>
          <a:off x="327025" y="1311325"/>
          <a:ext cx="10832206" cy="4073767"/>
        </p:xfrm>
        <a:graphic>
          <a:graphicData uri="http://schemas.openxmlformats.org/drawingml/2006/table">
            <a:tbl>
              <a:tblPr firstRow="1" bandRow="1">
                <a:tableStyleId>{5C22544A-7EE6-4342-B048-85BDC9FD1C3A}</a:tableStyleId>
              </a:tblPr>
              <a:tblGrid>
                <a:gridCol w="1235445">
                  <a:extLst>
                    <a:ext uri="{9D8B030D-6E8A-4147-A177-3AD203B41FA5}">
                      <a16:colId xmlns:a16="http://schemas.microsoft.com/office/drawing/2014/main" val="1154465081"/>
                    </a:ext>
                  </a:extLst>
                </a:gridCol>
                <a:gridCol w="9596761">
                  <a:extLst>
                    <a:ext uri="{9D8B030D-6E8A-4147-A177-3AD203B41FA5}">
                      <a16:colId xmlns:a16="http://schemas.microsoft.com/office/drawing/2014/main" val="1514672849"/>
                    </a:ext>
                  </a:extLst>
                </a:gridCol>
              </a:tblGrid>
              <a:tr h="402853">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3372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provided by a goods transport agency, by way of transport in a goods carriage of -</a:t>
                      </a:r>
                    </a:p>
                    <a:p>
                      <a:pPr marL="342900" indent="-342900">
                        <a:lnSpc>
                          <a:spcPct val="100000"/>
                        </a:lnSpc>
                        <a:buAutoNum type="alphaLcParenBoth"/>
                      </a:pPr>
                      <a:r>
                        <a:rPr lang="en-US" sz="2000" b="0" i="0" kern="1200" dirty="0">
                          <a:solidFill>
                            <a:schemeClr val="dk1"/>
                          </a:solidFill>
                          <a:effectLst/>
                          <a:latin typeface="Cambria" panose="02040503050406030204" pitchFamily="18" charset="0"/>
                          <a:ea typeface="Cambria" panose="02040503050406030204" pitchFamily="18" charset="0"/>
                          <a:cs typeface="+mn-cs"/>
                        </a:rPr>
                        <a:t>agricultural produce;</a:t>
                      </a:r>
                    </a:p>
                    <a:p>
                      <a:pPr marL="0" indent="0">
                        <a:lnSpc>
                          <a:spcPct val="100000"/>
                        </a:lnSpc>
                        <a:buNone/>
                      </a:pPr>
                      <a:r>
                        <a:rPr lang="en-US" sz="2000" b="0" i="0" kern="1200" dirty="0">
                          <a:solidFill>
                            <a:schemeClr val="dk1"/>
                          </a:solidFill>
                          <a:effectLst/>
                          <a:latin typeface="Cambria" panose="02040503050406030204" pitchFamily="18" charset="0"/>
                          <a:ea typeface="Cambria" panose="02040503050406030204" pitchFamily="18" charset="0"/>
                          <a:cs typeface="+mn-cs"/>
                        </a:rPr>
                        <a:t>*(b) and (c) [___]</a:t>
                      </a:r>
                    </a:p>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(d) milk, salt and food grain including flour, pulses and rice;</a:t>
                      </a:r>
                    </a:p>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(e) organic manure;</a:t>
                      </a:r>
                    </a:p>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(f) newspaper or magazines registered with the Registrar of Newspapers;</a:t>
                      </a:r>
                    </a:p>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(g) relief materials meant for victims of natural or man-made disasters, calamities, accidents or mishap; or</a:t>
                      </a:r>
                    </a:p>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(h) </a:t>
                      </a:r>
                      <a:r>
                        <a:rPr lang="en-US" sz="2000" b="0" i="0" kern="1200" dirty="0" err="1">
                          <a:solidFill>
                            <a:schemeClr val="dk1"/>
                          </a:solidFill>
                          <a:effectLst/>
                          <a:latin typeface="Cambria" panose="02040503050406030204" pitchFamily="18" charset="0"/>
                          <a:ea typeface="Cambria" panose="02040503050406030204" pitchFamily="18" charset="0"/>
                          <a:cs typeface="+mn-cs"/>
                        </a:rPr>
                        <a:t>defence</a:t>
                      </a:r>
                      <a:r>
                        <a:rPr lang="en-US" sz="2000" b="0" i="0" kern="1200" dirty="0">
                          <a:solidFill>
                            <a:schemeClr val="dk1"/>
                          </a:solidFill>
                          <a:effectLst/>
                          <a:latin typeface="Cambria" panose="02040503050406030204" pitchFamily="18" charset="0"/>
                          <a:ea typeface="Cambria" panose="02040503050406030204" pitchFamily="18" charset="0"/>
                          <a:cs typeface="+mn-cs"/>
                        </a:rPr>
                        <a:t> or military </a:t>
                      </a:r>
                      <a:r>
                        <a:rPr lang="en-US" sz="2000" b="0" i="0" kern="1200" dirty="0" err="1">
                          <a:solidFill>
                            <a:schemeClr val="dk1"/>
                          </a:solidFill>
                          <a:effectLst/>
                          <a:latin typeface="Cambria" panose="02040503050406030204" pitchFamily="18" charset="0"/>
                          <a:ea typeface="Cambria" panose="02040503050406030204" pitchFamily="18" charset="0"/>
                          <a:cs typeface="+mn-cs"/>
                        </a:rPr>
                        <a:t>equipments</a:t>
                      </a:r>
                      <a:r>
                        <a:rPr lang="en-US" sz="2000" b="0" i="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502432"/>
                  </a:ext>
                </a:extLst>
              </a:tr>
            </a:tbl>
          </a:graphicData>
        </a:graphic>
      </p:graphicFrame>
      <p:sp>
        <p:nvSpPr>
          <p:cNvPr id="7" name="TextBox 6">
            <a:extLst>
              <a:ext uri="{FF2B5EF4-FFF2-40B4-BE49-F238E27FC236}">
                <a16:creationId xmlns:a16="http://schemas.microsoft.com/office/drawing/2014/main" id="{24CAFE4A-981F-5436-2D5D-4403901E6DFF}"/>
              </a:ext>
            </a:extLst>
          </p:cNvPr>
          <p:cNvSpPr txBox="1"/>
          <p:nvPr/>
        </p:nvSpPr>
        <p:spPr>
          <a:xfrm>
            <a:off x="327025" y="5546675"/>
            <a:ext cx="10832206" cy="1200329"/>
          </a:xfrm>
          <a:prstGeom prst="rect">
            <a:avLst/>
          </a:prstGeom>
          <a:noFill/>
        </p:spPr>
        <p:txBody>
          <a:bodyPr wrap="square" rtlCol="0">
            <a:spAutoFit/>
          </a:bodyPr>
          <a:lstStyle/>
          <a:p>
            <a:pPr algn="just"/>
            <a:r>
              <a:rPr lang="en-US" b="1" dirty="0">
                <a:latin typeface="Cambria" panose="02040503050406030204" pitchFamily="18" charset="0"/>
                <a:ea typeface="Cambria" panose="02040503050406030204" pitchFamily="18" charset="0"/>
              </a:rPr>
              <a:t>*Omitted w.e.f. 18.07.2022-</a:t>
            </a:r>
            <a:r>
              <a:rPr lang="en-US" b="0" i="0" dirty="0">
                <a:solidFill>
                  <a:srgbClr val="000000"/>
                </a:solidFill>
                <a:effectLst/>
                <a:latin typeface="Cambria" panose="02040503050406030204" pitchFamily="18" charset="0"/>
                <a:ea typeface="Cambria" panose="02040503050406030204" pitchFamily="18" charset="0"/>
              </a:rPr>
              <a:t> (b) goods, where consideration charged for the transportation of goods on a consignment transported in a single carriage does not exceed one thousand five hundred rupees;</a:t>
            </a:r>
          </a:p>
          <a:p>
            <a:pPr algn="just"/>
            <a:r>
              <a:rPr lang="en-US" b="0" i="0" dirty="0">
                <a:solidFill>
                  <a:srgbClr val="000000"/>
                </a:solidFill>
                <a:effectLst/>
                <a:latin typeface="Cambria" panose="02040503050406030204" pitchFamily="18" charset="0"/>
                <a:ea typeface="Cambria" panose="02040503050406030204" pitchFamily="18" charset="0"/>
              </a:rPr>
              <a:t>(c) goods, where consideration charged for transportation of all such goods for a single consignee does not exceed rupees seven hundred and fifty;</a:t>
            </a:r>
          </a:p>
        </p:txBody>
      </p:sp>
    </p:spTree>
    <p:extLst>
      <p:ext uri="{BB962C8B-B14F-4D97-AF65-F5344CB8AC3E}">
        <p14:creationId xmlns:p14="http://schemas.microsoft.com/office/powerpoint/2010/main" val="102729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23</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923363405"/>
              </p:ext>
            </p:extLst>
          </p:nvPr>
        </p:nvGraphicFramePr>
        <p:xfrm>
          <a:off x="327024" y="1311326"/>
          <a:ext cx="11134047" cy="5364480"/>
        </p:xfrm>
        <a:graphic>
          <a:graphicData uri="http://schemas.openxmlformats.org/drawingml/2006/table">
            <a:tbl>
              <a:tblPr firstRow="1" bandRow="1">
                <a:tableStyleId>{5C22544A-7EE6-4342-B048-85BDC9FD1C3A}</a:tableStyleId>
              </a:tblPr>
              <a:tblGrid>
                <a:gridCol w="1151245">
                  <a:extLst>
                    <a:ext uri="{9D8B030D-6E8A-4147-A177-3AD203B41FA5}">
                      <a16:colId xmlns:a16="http://schemas.microsoft.com/office/drawing/2014/main" val="1154465081"/>
                    </a:ext>
                  </a:extLst>
                </a:gridCol>
                <a:gridCol w="9982802">
                  <a:extLst>
                    <a:ext uri="{9D8B030D-6E8A-4147-A177-3AD203B41FA5}">
                      <a16:colId xmlns:a16="http://schemas.microsoft.com/office/drawing/2014/main" val="1514672849"/>
                    </a:ext>
                  </a:extLst>
                </a:gridCol>
              </a:tblGrid>
              <a:tr h="635282">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4536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giving on hire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to a state transport undertaking, a motor vehicle meant to carry more than twelve passengers; or</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(aa) to a local authority, an Electrically operated vehicle meant to carry more than twelve passengers; or</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to a goods transport agency, a means of transportation of goods.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Cambria" panose="02040503050406030204" pitchFamily="18" charset="0"/>
                          <a:ea typeface="Cambria" panose="02040503050406030204" pitchFamily="18" charset="0"/>
                          <a:cs typeface="+mn-cs"/>
                        </a:rPr>
                        <a:t>(c) motor vehicle for transport of students, faculty and staff, to a person providing such services to an educational institution providing services by way of pre-school education and education up to higher secondary school or equivalent.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Cambria" panose="02040503050406030204" pitchFamily="18" charset="0"/>
                          <a:ea typeface="Cambria" panose="02040503050406030204" pitchFamily="18" charset="0"/>
                          <a:cs typeface="+mn-cs"/>
                        </a:rPr>
                        <a:t>Note:</a:t>
                      </a:r>
                      <a:r>
                        <a:rPr lang="en-US" sz="2000" b="0" i="0" kern="1200" dirty="0">
                          <a:solidFill>
                            <a:schemeClr val="dk1"/>
                          </a:solidFill>
                          <a:effectLst/>
                          <a:latin typeface="Cambria" panose="02040503050406030204" pitchFamily="18" charset="0"/>
                          <a:ea typeface="Cambria" panose="02040503050406030204" pitchFamily="18" charset="0"/>
                          <a:cs typeface="+mn-cs"/>
                        </a:rPr>
                        <a:t> </a:t>
                      </a:r>
                      <a:r>
                        <a:rPr lang="en-US" sz="2000" dirty="0">
                          <a:latin typeface="Cambria" panose="02040503050406030204" pitchFamily="18" charset="0"/>
                          <a:ea typeface="Cambria" panose="02040503050406030204" pitchFamily="18" charset="0"/>
                        </a:rPr>
                        <a:t>Circular No. 164 /20 /2021-GST had clarified that the hiring and renting should be read interchangeably for the purpose of claiming this exemption.</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502432"/>
                  </a:ext>
                </a:extLst>
              </a:tr>
            </a:tbl>
          </a:graphicData>
        </a:graphic>
      </p:graphicFrame>
    </p:spTree>
    <p:extLst>
      <p:ext uri="{BB962C8B-B14F-4D97-AF65-F5344CB8AC3E}">
        <p14:creationId xmlns:p14="http://schemas.microsoft.com/office/powerpoint/2010/main" val="368233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24</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116924883"/>
              </p:ext>
            </p:extLst>
          </p:nvPr>
        </p:nvGraphicFramePr>
        <p:xfrm>
          <a:off x="327025" y="1311324"/>
          <a:ext cx="10832206" cy="1237088"/>
        </p:xfrm>
        <a:graphic>
          <a:graphicData uri="http://schemas.openxmlformats.org/drawingml/2006/table">
            <a:tbl>
              <a:tblPr firstRow="1" bandRow="1">
                <a:tableStyleId>{5C22544A-7EE6-4342-B048-85BDC9FD1C3A}</a:tableStyleId>
              </a:tblPr>
              <a:tblGrid>
                <a:gridCol w="1833283">
                  <a:extLst>
                    <a:ext uri="{9D8B030D-6E8A-4147-A177-3AD203B41FA5}">
                      <a16:colId xmlns:a16="http://schemas.microsoft.com/office/drawing/2014/main" val="1154465081"/>
                    </a:ext>
                  </a:extLst>
                </a:gridCol>
                <a:gridCol w="8998923">
                  <a:extLst>
                    <a:ext uri="{9D8B030D-6E8A-4147-A177-3AD203B41FA5}">
                      <a16:colId xmlns:a16="http://schemas.microsoft.com/office/drawing/2014/main" val="1514672849"/>
                    </a:ext>
                  </a:extLst>
                </a:gridCol>
              </a:tblGrid>
              <a:tr h="340166">
                <a:tc>
                  <a:txBody>
                    <a:bodyPr/>
                    <a:lstStyle/>
                    <a:p>
                      <a:pPr algn="just"/>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420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tx1"/>
                          </a:solidFill>
                          <a:effectLst/>
                          <a:latin typeface="Cambria" panose="02040503050406030204" pitchFamily="18" charset="0"/>
                          <a:ea typeface="Cambria" panose="02040503050406030204" pitchFamily="18" charset="0"/>
                          <a:cs typeface="+mn-cs"/>
                        </a:rPr>
                        <a:t>Service by way of access to a road or a bridge on payment of toll charges.</a:t>
                      </a:r>
                      <a:endParaRPr lang="en-US" sz="2000" b="0" i="0" u="none" strike="noStrike" kern="1200" baseline="0" dirty="0">
                        <a:solidFill>
                          <a:schemeClr val="tx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502432"/>
                  </a:ext>
                </a:extLst>
              </a:tr>
              <a:tr h="420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tx1"/>
                          </a:solidFill>
                          <a:effectLst/>
                          <a:latin typeface="Cambria" panose="02040503050406030204" pitchFamily="18" charset="0"/>
                          <a:ea typeface="Cambria" panose="02040503050406030204" pitchFamily="18" charset="0"/>
                          <a:cs typeface="+mn-cs"/>
                        </a:rPr>
                        <a:t>*Service by way of access to a road or a bridge on payment of annuity.</a:t>
                      </a:r>
                      <a:endParaRPr lang="en-US" sz="2000" b="0" i="0" u="none" strike="noStrike" kern="1200" baseline="0" dirty="0">
                        <a:solidFill>
                          <a:schemeClr val="tx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946503"/>
                  </a:ext>
                </a:extLst>
              </a:tr>
            </a:tbl>
          </a:graphicData>
        </a:graphic>
      </p:graphicFrame>
      <p:sp>
        <p:nvSpPr>
          <p:cNvPr id="7" name="TextBox 6">
            <a:extLst>
              <a:ext uri="{FF2B5EF4-FFF2-40B4-BE49-F238E27FC236}">
                <a16:creationId xmlns:a16="http://schemas.microsoft.com/office/drawing/2014/main" id="{2DB927B3-0B8E-912D-DB2B-BD50BD061DBC}"/>
              </a:ext>
            </a:extLst>
          </p:cNvPr>
          <p:cNvSpPr txBox="1"/>
          <p:nvPr/>
        </p:nvSpPr>
        <p:spPr>
          <a:xfrm>
            <a:off x="327025" y="2669699"/>
            <a:ext cx="10832206"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b="0" i="0" dirty="0">
                <a:solidFill>
                  <a:srgbClr val="2A3744"/>
                </a:solidFill>
                <a:effectLst/>
                <a:latin typeface="Cambria" panose="02040503050406030204" pitchFamily="18" charset="0"/>
                <a:ea typeface="Cambria" panose="02040503050406030204" pitchFamily="18" charset="0"/>
              </a:rPr>
              <a:t>At the GST Council's 22nd meeting dated 6.10.2017, it was decided to grant exemption to the 'annuity' paid to concessionaires, holding that the annuity is at par with the toll. Hence, it granted a similar exemption to the annuity paid by NHAI/ State Highways Construction Authority to Concessionaires during the construction of roads.</a:t>
            </a:r>
          </a:p>
          <a:p>
            <a:pPr marL="342900" indent="-342900" algn="just">
              <a:buFont typeface="Arial" panose="020B0604020202020204" pitchFamily="34" charset="0"/>
              <a:buChar char="•"/>
            </a:pPr>
            <a:endParaRPr lang="en-US" sz="2000" b="1" i="1" dirty="0">
              <a:solidFill>
                <a:srgbClr val="337AB7"/>
              </a:solidFill>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i="1" dirty="0">
                <a:latin typeface="Cambria" panose="02040503050406030204" pitchFamily="18" charset="0"/>
                <a:ea typeface="Cambria" panose="02040503050406030204" pitchFamily="18" charset="0"/>
              </a:rPr>
              <a:t>Services by way of construction of road fall under heading 9954. This heading inter alia covers general construction services of highways, streets, roads railways, airfield runways, bridges and tunnels. Consideration for construction of road service may be paid partially upfront and partially in deferred annual payments (and may be called annuities). Said entry 23A does not apply to services falling under heading 9954 (it specifically covers heading 9967 only). Therefore, plain reading of entry 23A makes it clear that it does not cover construction of road services (falling under heading 9954), even if deferred payment is made by way of instalments (annuities). </a:t>
            </a:r>
            <a:r>
              <a:rPr lang="en-US" sz="2000" b="1" i="1" dirty="0">
                <a:latin typeface="Cambria" panose="02040503050406030204" pitchFamily="18" charset="0"/>
                <a:ea typeface="Cambria" panose="02040503050406030204" pitchFamily="18" charset="0"/>
              </a:rPr>
              <a:t>[</a:t>
            </a:r>
            <a:r>
              <a:rPr lang="en-IN" sz="2000" b="1" i="1" dirty="0">
                <a:latin typeface="Cambria" panose="02040503050406030204" pitchFamily="18" charset="0"/>
                <a:ea typeface="Cambria" panose="02040503050406030204" pitchFamily="18" charset="0"/>
              </a:rPr>
              <a:t>Circular No.150/06/2021-GST]</a:t>
            </a:r>
            <a:endParaRPr lang="en-US" sz="20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2881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25</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sp>
        <p:nvSpPr>
          <p:cNvPr id="7" name="TextBox 6">
            <a:extLst>
              <a:ext uri="{FF2B5EF4-FFF2-40B4-BE49-F238E27FC236}">
                <a16:creationId xmlns:a16="http://schemas.microsoft.com/office/drawing/2014/main" id="{2DB927B3-0B8E-912D-DB2B-BD50BD061DBC}"/>
              </a:ext>
            </a:extLst>
          </p:cNvPr>
          <p:cNvSpPr txBox="1"/>
          <p:nvPr/>
        </p:nvSpPr>
        <p:spPr>
          <a:xfrm>
            <a:off x="327025" y="1405976"/>
            <a:ext cx="10832206" cy="501675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Minutes of 22nd GST Council meeting held on 06.10.2017:-</a:t>
            </a:r>
          </a:p>
          <a:p>
            <a:pPr marL="800100" lvl="1" indent="-342900" algn="just">
              <a:buFont typeface="Wingdings" panose="05000000000000000000" pitchFamily="2" charset="2"/>
              <a:buChar char="ü"/>
            </a:pPr>
            <a:r>
              <a:rPr lang="en-US" sz="2000" dirty="0">
                <a:latin typeface="Cambria" panose="02040503050406030204" pitchFamily="18" charset="0"/>
                <a:ea typeface="Cambria" panose="02040503050406030204" pitchFamily="18" charset="0"/>
              </a:rPr>
              <a:t>While toll is a payment made by the users of road to concessionaires for usage of roads, annuity is an amount paid by the National Highways Authority of India (NHAI) to concessionaires for construction of roads in order that the concessionaire did not charge toll for access to a road or a bridge. </a:t>
            </a:r>
          </a:p>
          <a:p>
            <a:pPr marL="800100" lvl="1" indent="-342900" algn="just">
              <a:buFont typeface="Wingdings" panose="05000000000000000000" pitchFamily="2" charset="2"/>
              <a:buChar char="ü"/>
            </a:pPr>
            <a:endParaRPr lang="en-US" sz="2000" dirty="0">
              <a:latin typeface="Cambria" panose="02040503050406030204" pitchFamily="18" charset="0"/>
              <a:ea typeface="Cambria" panose="02040503050406030204" pitchFamily="18" charset="0"/>
            </a:endParaRPr>
          </a:p>
          <a:p>
            <a:pPr marL="800100" lvl="1" indent="-342900" algn="just">
              <a:buFont typeface="Wingdings" panose="05000000000000000000" pitchFamily="2" charset="2"/>
              <a:buChar char="ü"/>
            </a:pPr>
            <a:r>
              <a:rPr lang="en-US" sz="2000" dirty="0">
                <a:latin typeface="Cambria" panose="02040503050406030204" pitchFamily="18" charset="0"/>
                <a:ea typeface="Cambria" panose="02040503050406030204" pitchFamily="18" charset="0"/>
              </a:rPr>
              <a:t>After discussion, the Council decided to treat annuity at par with toll and to exempt from tax, service by way of access to a road or bridge on payment of annuity.</a:t>
            </a:r>
            <a:endParaRPr lang="en-US" sz="2000" b="1" dirty="0">
              <a:latin typeface="Cambria" panose="02040503050406030204" pitchFamily="18" charset="0"/>
              <a:ea typeface="Cambria" panose="02040503050406030204" pitchFamily="18" charset="0"/>
            </a:endParaRPr>
          </a:p>
          <a:p>
            <a:pPr algn="just"/>
            <a:endParaRPr lang="en-US" sz="2000" b="1" i="0" dirty="0">
              <a:solidFill>
                <a:srgbClr val="000000"/>
              </a:solidFill>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b="1" dirty="0">
                <a:latin typeface="Cambria" panose="02040503050406030204" pitchFamily="18" charset="0"/>
                <a:ea typeface="Cambria" panose="02040503050406030204" pitchFamily="18" charset="0"/>
              </a:rPr>
              <a:t>*Recent Karnataka High Court judgement- WP No.22250/2021 filed by M/s </a:t>
            </a:r>
            <a:r>
              <a:rPr lang="en-US" sz="2000" b="1" dirty="0" err="1">
                <a:latin typeface="Cambria" panose="02040503050406030204" pitchFamily="18" charset="0"/>
                <a:ea typeface="Cambria" panose="02040503050406030204" pitchFamily="18" charset="0"/>
              </a:rPr>
              <a:t>D.P.J.Bidar-Chincholi</a:t>
            </a:r>
            <a:r>
              <a:rPr lang="en-US" sz="2000" b="1" dirty="0">
                <a:latin typeface="Cambria" panose="02040503050406030204" pitchFamily="18" charset="0"/>
                <a:ea typeface="Cambria" panose="02040503050406030204" pitchFamily="18" charset="0"/>
              </a:rPr>
              <a:t> &amp; WP No. 7233/2022 filed by M/s SEW Bellary Highways Ltd	</a:t>
            </a:r>
          </a:p>
          <a:p>
            <a:pPr marL="800100" lvl="1" indent="-342900" algn="just">
              <a:buFont typeface="Wingdings" panose="05000000000000000000" pitchFamily="2" charset="2"/>
              <a:buChar char="ü"/>
            </a:pPr>
            <a:r>
              <a:rPr lang="en-US" sz="2000" dirty="0">
                <a:latin typeface="Cambria" panose="02040503050406030204" pitchFamily="18" charset="0"/>
                <a:ea typeface="Cambria" panose="02040503050406030204" pitchFamily="18" charset="0"/>
              </a:rPr>
              <a:t>The reading of recommendation of the GST Council as well as the notifications issued make it clear that respondent no.1 has treated the annuity being paid to the concessionaires on par with toll charges which the concessionaires are permitted to collect from road users and both were exempted from GST. </a:t>
            </a:r>
          </a:p>
          <a:p>
            <a:pPr algn="just"/>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428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26</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813680707"/>
              </p:ext>
            </p:extLst>
          </p:nvPr>
        </p:nvGraphicFramePr>
        <p:xfrm>
          <a:off x="327025" y="1311324"/>
          <a:ext cx="10832206" cy="1889760"/>
        </p:xfrm>
        <a:graphic>
          <a:graphicData uri="http://schemas.openxmlformats.org/drawingml/2006/table">
            <a:tbl>
              <a:tblPr firstRow="1" bandRow="1">
                <a:tableStyleId>{5C22544A-7EE6-4342-B048-85BDC9FD1C3A}</a:tableStyleId>
              </a:tblPr>
              <a:tblGrid>
                <a:gridCol w="1833283">
                  <a:extLst>
                    <a:ext uri="{9D8B030D-6E8A-4147-A177-3AD203B41FA5}">
                      <a16:colId xmlns:a16="http://schemas.microsoft.com/office/drawing/2014/main" val="1154465081"/>
                    </a:ext>
                  </a:extLst>
                </a:gridCol>
                <a:gridCol w="8998923">
                  <a:extLst>
                    <a:ext uri="{9D8B030D-6E8A-4147-A177-3AD203B41FA5}">
                      <a16:colId xmlns:a16="http://schemas.microsoft.com/office/drawing/2014/main" val="1514672849"/>
                    </a:ext>
                  </a:extLst>
                </a:gridCol>
              </a:tblGrid>
              <a:tr h="340166">
                <a:tc>
                  <a:txBody>
                    <a:bodyPr/>
                    <a:lstStyle/>
                    <a:p>
                      <a:pPr algn="just"/>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340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loading, unloading, packing, storage or warehousing of rice.</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r h="340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24A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warehousing of minor forest produce.</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510535"/>
                  </a:ext>
                </a:extLst>
              </a:tr>
              <a:tr h="4930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24B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storage or warehousing of cereals, pulses, fruits and vegetables</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386161"/>
                  </a:ext>
                </a:extLst>
              </a:tr>
            </a:tbl>
          </a:graphicData>
        </a:graphic>
      </p:graphicFrame>
      <p:sp>
        <p:nvSpPr>
          <p:cNvPr id="7" name="TextBox 6">
            <a:extLst>
              <a:ext uri="{FF2B5EF4-FFF2-40B4-BE49-F238E27FC236}">
                <a16:creationId xmlns:a16="http://schemas.microsoft.com/office/drawing/2014/main" id="{2DB927B3-0B8E-912D-DB2B-BD50BD061DBC}"/>
              </a:ext>
            </a:extLst>
          </p:cNvPr>
          <p:cNvSpPr txBox="1"/>
          <p:nvPr/>
        </p:nvSpPr>
        <p:spPr>
          <a:xfrm>
            <a:off x="327025" y="3243600"/>
            <a:ext cx="10832206" cy="2554545"/>
          </a:xfrm>
          <a:prstGeom prst="rect">
            <a:avLst/>
          </a:prstGeom>
          <a:noFill/>
        </p:spPr>
        <p:txBody>
          <a:bodyPr wrap="square" rtlCol="0">
            <a:spAutoFit/>
          </a:bodyPr>
          <a:lstStyle/>
          <a:p>
            <a:pPr algn="just"/>
            <a:r>
              <a:rPr lang="en-IN" sz="2000" b="0" i="0" dirty="0">
                <a:solidFill>
                  <a:srgbClr val="202124"/>
                </a:solidFill>
                <a:effectLst/>
                <a:latin typeface="Cambria" panose="02040503050406030204" pitchFamily="18" charset="0"/>
                <a:ea typeface="Cambria" panose="02040503050406030204" pitchFamily="18" charset="0"/>
              </a:rPr>
              <a:t>Under Forest Rights Act, 2006, “Minor forest produce" includes all non-timber forest produce of plant origin including bamboo, brush wood, stumps, cane, </a:t>
            </a:r>
            <a:r>
              <a:rPr lang="en-IN" sz="2000" b="0" i="0" dirty="0" err="1">
                <a:solidFill>
                  <a:srgbClr val="202124"/>
                </a:solidFill>
                <a:effectLst/>
                <a:latin typeface="Cambria" panose="02040503050406030204" pitchFamily="18" charset="0"/>
                <a:ea typeface="Cambria" panose="02040503050406030204" pitchFamily="18" charset="0"/>
              </a:rPr>
              <a:t>tussar</a:t>
            </a:r>
            <a:r>
              <a:rPr lang="en-IN" sz="2000" b="0" i="0" dirty="0">
                <a:solidFill>
                  <a:srgbClr val="202124"/>
                </a:solidFill>
                <a:effectLst/>
                <a:latin typeface="Cambria" panose="02040503050406030204" pitchFamily="18" charset="0"/>
                <a:ea typeface="Cambria" panose="02040503050406030204" pitchFamily="18" charset="0"/>
              </a:rPr>
              <a:t>, cocoons, honey, wax, lac, tendu or </a:t>
            </a:r>
            <a:r>
              <a:rPr lang="en-IN" sz="2000" b="0" i="0" dirty="0" err="1">
                <a:solidFill>
                  <a:srgbClr val="202124"/>
                </a:solidFill>
                <a:effectLst/>
                <a:latin typeface="Cambria" panose="02040503050406030204" pitchFamily="18" charset="0"/>
                <a:ea typeface="Cambria" panose="02040503050406030204" pitchFamily="18" charset="0"/>
              </a:rPr>
              <a:t>kendu</a:t>
            </a:r>
            <a:r>
              <a:rPr lang="en-IN" sz="2000" b="0" i="0" dirty="0">
                <a:solidFill>
                  <a:srgbClr val="202124"/>
                </a:solidFill>
                <a:effectLst/>
                <a:latin typeface="Cambria" panose="02040503050406030204" pitchFamily="18" charset="0"/>
                <a:ea typeface="Cambria" panose="02040503050406030204" pitchFamily="18" charset="0"/>
              </a:rPr>
              <a:t> leaves, medicinal plants and herbs, roots, tubers and the like.</a:t>
            </a:r>
          </a:p>
          <a:p>
            <a:pPr algn="just"/>
            <a:endParaRPr lang="en-US" sz="2000" b="1" i="0" dirty="0">
              <a:solidFill>
                <a:srgbClr val="000000"/>
              </a:solidFill>
              <a:effectLst/>
              <a:latin typeface="Cambria" panose="02040503050406030204" pitchFamily="18" charset="0"/>
              <a:ea typeface="Cambria" panose="02040503050406030204" pitchFamily="18" charset="0"/>
            </a:endParaRPr>
          </a:p>
          <a:p>
            <a:pPr algn="just"/>
            <a:r>
              <a:rPr lang="en-US" sz="2000" b="1" i="0" dirty="0">
                <a:solidFill>
                  <a:srgbClr val="000000"/>
                </a:solidFill>
                <a:effectLst/>
                <a:latin typeface="Cambria" panose="02040503050406030204" pitchFamily="18" charset="0"/>
                <a:ea typeface="Cambria" panose="02040503050406030204" pitchFamily="18" charset="0"/>
              </a:rPr>
              <a:t># </a:t>
            </a:r>
            <a:r>
              <a:rPr lang="en-IN" sz="2000" b="0" i="0" dirty="0">
                <a:solidFill>
                  <a:srgbClr val="000000"/>
                </a:solidFill>
                <a:effectLst/>
                <a:latin typeface="Cambria" panose="02040503050406030204" pitchFamily="18" charset="0"/>
                <a:ea typeface="Cambria" panose="02040503050406030204" pitchFamily="18" charset="0"/>
              </a:rPr>
              <a:t> Substituted</a:t>
            </a:r>
            <a:r>
              <a:rPr lang="en-US" sz="2000" b="1" dirty="0">
                <a:solidFill>
                  <a:srgbClr val="000000"/>
                </a:solidFill>
                <a:latin typeface="Cambria" panose="02040503050406030204" pitchFamily="18" charset="0"/>
                <a:ea typeface="Cambria" panose="02040503050406030204" pitchFamily="18" charset="0"/>
              </a:rPr>
              <a:t> w.e.f. 18</a:t>
            </a:r>
            <a:r>
              <a:rPr lang="en-US" sz="2000" b="1" baseline="30000" dirty="0">
                <a:solidFill>
                  <a:srgbClr val="000000"/>
                </a:solidFill>
                <a:latin typeface="Cambria" panose="02040503050406030204" pitchFamily="18" charset="0"/>
                <a:ea typeface="Cambria" panose="02040503050406030204" pitchFamily="18" charset="0"/>
              </a:rPr>
              <a:t>th</a:t>
            </a:r>
            <a:r>
              <a:rPr lang="en-US" sz="2000" b="1" dirty="0">
                <a:solidFill>
                  <a:srgbClr val="000000"/>
                </a:solidFill>
                <a:latin typeface="Cambria" panose="02040503050406030204" pitchFamily="18" charset="0"/>
                <a:ea typeface="Cambria" panose="02040503050406030204" pitchFamily="18" charset="0"/>
              </a:rPr>
              <a:t> July 2022 </a:t>
            </a:r>
            <a:r>
              <a:rPr lang="en-US" sz="2000" dirty="0">
                <a:solidFill>
                  <a:srgbClr val="000000"/>
                </a:solidFill>
                <a:latin typeface="Cambria" panose="02040503050406030204" pitchFamily="18" charset="0"/>
                <a:ea typeface="Cambria" panose="02040503050406030204" pitchFamily="18" charset="0"/>
              </a:rPr>
              <a:t>before it was:</a:t>
            </a:r>
          </a:p>
          <a:p>
            <a:pPr algn="just"/>
            <a:r>
              <a:rPr lang="en-IN" sz="2000" b="0" i="0" dirty="0">
                <a:solidFill>
                  <a:srgbClr val="000000"/>
                </a:solidFill>
                <a:effectLst/>
                <a:latin typeface="Cambria" panose="02040503050406030204" pitchFamily="18" charset="0"/>
                <a:ea typeface="Cambria" panose="02040503050406030204" pitchFamily="18" charset="0"/>
              </a:rPr>
              <a:t>Services by way of storage or warehousing of cereals, pulses, fruits, nuts and vegetables, spices, copra, sugarcane, jaggery, raw vegetable fibres such as cotton, flax, jute etc., indigo, unmanufactured tobacco, betel leaves, tendu leaves, coffee and tea.</a:t>
            </a:r>
          </a:p>
        </p:txBody>
      </p:sp>
    </p:spTree>
    <p:extLst>
      <p:ext uri="{BB962C8B-B14F-4D97-AF65-F5344CB8AC3E}">
        <p14:creationId xmlns:p14="http://schemas.microsoft.com/office/powerpoint/2010/main" val="328072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27</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696688482"/>
              </p:ext>
            </p:extLst>
          </p:nvPr>
        </p:nvGraphicFramePr>
        <p:xfrm>
          <a:off x="327025" y="1311324"/>
          <a:ext cx="10832206" cy="2905697"/>
        </p:xfrm>
        <a:graphic>
          <a:graphicData uri="http://schemas.openxmlformats.org/drawingml/2006/table">
            <a:tbl>
              <a:tblPr firstRow="1" bandRow="1">
                <a:tableStyleId>{5C22544A-7EE6-4342-B048-85BDC9FD1C3A}</a:tableStyleId>
              </a:tblPr>
              <a:tblGrid>
                <a:gridCol w="1833283">
                  <a:extLst>
                    <a:ext uri="{9D8B030D-6E8A-4147-A177-3AD203B41FA5}">
                      <a16:colId xmlns:a16="http://schemas.microsoft.com/office/drawing/2014/main" val="1154465081"/>
                    </a:ext>
                  </a:extLst>
                </a:gridCol>
                <a:gridCol w="8998923">
                  <a:extLst>
                    <a:ext uri="{9D8B030D-6E8A-4147-A177-3AD203B41FA5}">
                      <a16:colId xmlns:a16="http://schemas.microsoft.com/office/drawing/2014/main" val="1514672849"/>
                    </a:ext>
                  </a:extLst>
                </a:gridCol>
              </a:tblGrid>
              <a:tr h="365760">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2509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extending deposits, loans or advances in so far as the consideration is represented by way of interest or discount (other than interest involved in credit card services); </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a:t>
                      </a:r>
                      <a:r>
                        <a:rPr lang="en-US" sz="2000" b="0" i="1" kern="1200" dirty="0">
                          <a:solidFill>
                            <a:schemeClr val="dk1"/>
                          </a:solidFill>
                          <a:effectLst/>
                          <a:latin typeface="Cambria" panose="02040503050406030204" pitchFamily="18" charset="0"/>
                          <a:ea typeface="Cambria" panose="02040503050406030204" pitchFamily="18" charset="0"/>
                          <a:cs typeface="+mn-cs"/>
                        </a:rPr>
                        <a:t>inter se</a:t>
                      </a:r>
                      <a:r>
                        <a:rPr lang="en-US" sz="2000" b="0" i="0" kern="1200" dirty="0">
                          <a:solidFill>
                            <a:schemeClr val="dk1"/>
                          </a:solidFill>
                          <a:effectLst/>
                          <a:latin typeface="Cambria" panose="02040503050406030204" pitchFamily="18" charset="0"/>
                          <a:ea typeface="Cambria" panose="02040503050406030204" pitchFamily="18" charset="0"/>
                          <a:cs typeface="+mn-cs"/>
                        </a:rPr>
                        <a:t> sale or purchase of foreign currency amongst banks or </a:t>
                      </a:r>
                      <a:r>
                        <a:rPr lang="en-US" sz="2000" b="0" i="0" kern="1200" dirty="0" err="1">
                          <a:solidFill>
                            <a:schemeClr val="dk1"/>
                          </a:solidFill>
                          <a:effectLst/>
                          <a:latin typeface="Cambria" panose="02040503050406030204" pitchFamily="18" charset="0"/>
                          <a:ea typeface="Cambria" panose="02040503050406030204" pitchFamily="18" charset="0"/>
                          <a:cs typeface="+mn-cs"/>
                        </a:rPr>
                        <a:t>authorised</a:t>
                      </a:r>
                      <a:r>
                        <a:rPr lang="en-US" sz="2000" b="0" i="0" kern="1200" dirty="0">
                          <a:solidFill>
                            <a:schemeClr val="dk1"/>
                          </a:solidFill>
                          <a:effectLst/>
                          <a:latin typeface="Cambria" panose="02040503050406030204" pitchFamily="18" charset="0"/>
                          <a:ea typeface="Cambria" panose="02040503050406030204" pitchFamily="18" charset="0"/>
                          <a:cs typeface="+mn-cs"/>
                        </a:rPr>
                        <a:t> dealers of foreign exchange or amongst banks and such dealers.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Tree>
    <p:extLst>
      <p:ext uri="{BB962C8B-B14F-4D97-AF65-F5344CB8AC3E}">
        <p14:creationId xmlns:p14="http://schemas.microsoft.com/office/powerpoint/2010/main" val="370501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28</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380377428"/>
              </p:ext>
            </p:extLst>
          </p:nvPr>
        </p:nvGraphicFramePr>
        <p:xfrm>
          <a:off x="327024" y="1311324"/>
          <a:ext cx="11169757" cy="3535680"/>
        </p:xfrm>
        <a:graphic>
          <a:graphicData uri="http://schemas.openxmlformats.org/drawingml/2006/table">
            <a:tbl>
              <a:tblPr firstRow="1" bandRow="1">
                <a:tableStyleId>{5C22544A-7EE6-4342-B048-85BDC9FD1C3A}</a:tableStyleId>
              </a:tblPr>
              <a:tblGrid>
                <a:gridCol w="1583969">
                  <a:extLst>
                    <a:ext uri="{9D8B030D-6E8A-4147-A177-3AD203B41FA5}">
                      <a16:colId xmlns:a16="http://schemas.microsoft.com/office/drawing/2014/main" val="1154465081"/>
                    </a:ext>
                  </a:extLst>
                </a:gridCol>
                <a:gridCol w="9585788">
                  <a:extLst>
                    <a:ext uri="{9D8B030D-6E8A-4147-A177-3AD203B41FA5}">
                      <a16:colId xmlns:a16="http://schemas.microsoft.com/office/drawing/2014/main" val="1514672849"/>
                    </a:ext>
                  </a:extLst>
                </a:gridCol>
              </a:tblGrid>
              <a:tr h="365760">
                <a:tc>
                  <a:txBody>
                    <a:bodyPr/>
                    <a:lstStyle/>
                    <a:p>
                      <a:pPr algn="just"/>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07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2000" dirty="0">
                          <a:effectLst/>
                          <a:latin typeface="Cambria" panose="02040503050406030204" pitchFamily="18" charset="0"/>
                          <a:ea typeface="Cambria" panose="02040503050406030204" pitchFamily="18" charset="0"/>
                        </a:rPr>
                        <a:t>Upfront amount (called as premium, salami, cost, price, development charges or by any other name) payable in respect of service by way of granting of long term lease of thirty years, or more) of:- </a:t>
                      </a:r>
                    </a:p>
                    <a:p>
                      <a:pPr marL="342900" indent="-342900" algn="just" fontAlgn="t">
                        <a:buFont typeface="Arial" panose="020B0604020202020204" pitchFamily="34" charset="0"/>
                        <a:buChar char="•"/>
                      </a:pPr>
                      <a:r>
                        <a:rPr lang="en-US" sz="2000" b="1" i="1" dirty="0">
                          <a:effectLst/>
                          <a:latin typeface="Cambria" panose="02040503050406030204" pitchFamily="18" charset="0"/>
                          <a:ea typeface="Cambria" panose="02040503050406030204" pitchFamily="18" charset="0"/>
                        </a:rPr>
                        <a:t>Industrial plots or </a:t>
                      </a:r>
                    </a:p>
                    <a:p>
                      <a:pPr marL="342900" indent="-342900" algn="just" fontAlgn="t">
                        <a:buFont typeface="Arial" panose="020B0604020202020204" pitchFamily="34" charset="0"/>
                        <a:buChar char="•"/>
                      </a:pPr>
                      <a:r>
                        <a:rPr lang="en-US" sz="2000" b="1" i="1" dirty="0">
                          <a:effectLst/>
                          <a:latin typeface="Cambria" panose="02040503050406030204" pitchFamily="18" charset="0"/>
                          <a:ea typeface="Cambria" panose="02040503050406030204" pitchFamily="18" charset="0"/>
                        </a:rPr>
                        <a:t>Plots for development of infrastructure for financial business</a:t>
                      </a:r>
                      <a:r>
                        <a:rPr lang="en-US" sz="2000" dirty="0">
                          <a:effectLst/>
                          <a:latin typeface="Cambria" panose="02040503050406030204" pitchFamily="18" charset="0"/>
                          <a:ea typeface="Cambria" panose="02040503050406030204" pitchFamily="18" charset="0"/>
                        </a:rPr>
                        <a:t>, </a:t>
                      </a:r>
                    </a:p>
                    <a:p>
                      <a:pPr algn="just" fontAlgn="t"/>
                      <a:endParaRPr lang="en-US" sz="2000" dirty="0">
                        <a:effectLst/>
                        <a:latin typeface="Cambria" panose="02040503050406030204" pitchFamily="18" charset="0"/>
                        <a:ea typeface="Cambria" panose="02040503050406030204" pitchFamily="18" charset="0"/>
                      </a:endParaRPr>
                    </a:p>
                    <a:p>
                      <a:pPr algn="just" fontAlgn="t"/>
                      <a:r>
                        <a:rPr lang="en-US" sz="2000" dirty="0">
                          <a:effectLst/>
                          <a:latin typeface="Cambria" panose="02040503050406030204" pitchFamily="18" charset="0"/>
                          <a:ea typeface="Cambria" panose="02040503050406030204" pitchFamily="18" charset="0"/>
                        </a:rPr>
                        <a:t>Provided by: </a:t>
                      </a:r>
                    </a:p>
                    <a:p>
                      <a:pPr marL="342900" indent="-342900" algn="just" defTabSz="914400" rtl="0" eaLnBrk="1" fontAlgn="t" latinLnBrk="0" hangingPunct="1">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The State Government Industrial Development Corporations or Undertakings or </a:t>
                      </a:r>
                    </a:p>
                    <a:p>
                      <a:pPr marL="342900" indent="-342900" algn="just" defTabSz="914400" rtl="0" eaLnBrk="1" fontAlgn="t" latinLnBrk="0" hangingPunct="1">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Any other entity having 20 per cent. or more ownership of Central Government, State Government, Union territory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946503"/>
                  </a:ext>
                </a:extLst>
              </a:tr>
            </a:tbl>
          </a:graphicData>
        </a:graphic>
      </p:graphicFrame>
    </p:spTree>
    <p:extLst>
      <p:ext uri="{BB962C8B-B14F-4D97-AF65-F5344CB8AC3E}">
        <p14:creationId xmlns:p14="http://schemas.microsoft.com/office/powerpoint/2010/main" val="222755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29</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327025" y="941992"/>
            <a:ext cx="1069800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6" name="Table 5">
            <a:extLst>
              <a:ext uri="{FF2B5EF4-FFF2-40B4-BE49-F238E27FC236}">
                <a16:creationId xmlns:a16="http://schemas.microsoft.com/office/drawing/2014/main" id="{102876FF-5915-4211-A426-C0885ADA8CAB}"/>
              </a:ext>
            </a:extLst>
          </p:cNvPr>
          <p:cNvGraphicFramePr>
            <a:graphicFrameLocks noGrp="1"/>
          </p:cNvGraphicFramePr>
          <p:nvPr>
            <p:extLst>
              <p:ext uri="{D42A27DB-BD31-4B8C-83A1-F6EECF244321}">
                <p14:modId xmlns:p14="http://schemas.microsoft.com/office/powerpoint/2010/main" val="2611840479"/>
              </p:ext>
            </p:extLst>
          </p:nvPr>
        </p:nvGraphicFramePr>
        <p:xfrm>
          <a:off x="327025" y="1311324"/>
          <a:ext cx="11108112" cy="5364480"/>
        </p:xfrm>
        <a:graphic>
          <a:graphicData uri="http://schemas.openxmlformats.org/drawingml/2006/table">
            <a:tbl>
              <a:tblPr firstRow="1" bandRow="1">
                <a:tableStyleId>{5C22544A-7EE6-4342-B048-85BDC9FD1C3A}</a:tableStyleId>
              </a:tblPr>
              <a:tblGrid>
                <a:gridCol w="1696984">
                  <a:extLst>
                    <a:ext uri="{9D8B030D-6E8A-4147-A177-3AD203B41FA5}">
                      <a16:colId xmlns:a16="http://schemas.microsoft.com/office/drawing/2014/main" val="1154465081"/>
                    </a:ext>
                  </a:extLst>
                </a:gridCol>
                <a:gridCol w="9411128">
                  <a:extLst>
                    <a:ext uri="{9D8B030D-6E8A-4147-A177-3AD203B41FA5}">
                      <a16:colId xmlns:a16="http://schemas.microsoft.com/office/drawing/2014/main" val="1514672849"/>
                    </a:ext>
                  </a:extLst>
                </a:gridCol>
              </a:tblGrid>
              <a:tr h="365760">
                <a:tc>
                  <a:txBody>
                    <a:bodyPr/>
                    <a:lstStyle/>
                    <a:p>
                      <a:pPr algn="just"/>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07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41A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Service by way of: - </a:t>
                      </a:r>
                    </a:p>
                    <a:p>
                      <a:pPr marL="342900" indent="-342900" algn="just">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Transfer of development rights (herein refer TDR) or</a:t>
                      </a:r>
                    </a:p>
                    <a:p>
                      <a:pPr marL="342900" indent="-342900" algn="just">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Floor Space Index (FSI) (including additional FSI) or </a:t>
                      </a:r>
                    </a:p>
                    <a:p>
                      <a:pPr marL="342900" indent="-342900" algn="just">
                        <a:buFont typeface="Arial" panose="020B0604020202020204" pitchFamily="34" charset="0"/>
                        <a:buChar char="•"/>
                      </a:pPr>
                      <a:r>
                        <a:rPr lang="en-US" sz="2000" b="0" i="0" kern="1200" dirty="0">
                          <a:solidFill>
                            <a:schemeClr val="dk1"/>
                          </a:solidFill>
                          <a:effectLst/>
                          <a:latin typeface="Cambria" panose="02040503050406030204" pitchFamily="18" charset="0"/>
                          <a:ea typeface="Cambria" panose="02040503050406030204" pitchFamily="18" charset="0"/>
                          <a:cs typeface="+mn-cs"/>
                        </a:rPr>
                        <a:t>Upfront amount (called as premium, salami, cost, price, development charges or by any other name) </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on or after 1st April, 2019 for </a:t>
                      </a:r>
                      <a:r>
                        <a:rPr lang="en-US" sz="2000" b="1" i="1" kern="1200" dirty="0">
                          <a:solidFill>
                            <a:schemeClr val="dk1"/>
                          </a:solidFill>
                          <a:effectLst/>
                          <a:latin typeface="Cambria" panose="02040503050406030204" pitchFamily="18" charset="0"/>
                          <a:ea typeface="Cambria" panose="02040503050406030204" pitchFamily="18" charset="0"/>
                          <a:cs typeface="+mn-cs"/>
                        </a:rPr>
                        <a:t>construction of residential apartments by a promoter in a project</a:t>
                      </a:r>
                      <a:r>
                        <a:rPr lang="en-US" sz="2000" b="0" i="0" kern="1200" dirty="0">
                          <a:solidFill>
                            <a:schemeClr val="dk1"/>
                          </a:solidFill>
                          <a:effectLst/>
                          <a:latin typeface="Cambria" panose="02040503050406030204" pitchFamily="18" charset="0"/>
                          <a:ea typeface="Cambria" panose="02040503050406030204" pitchFamily="18" charset="0"/>
                          <a:cs typeface="+mn-cs"/>
                        </a:rPr>
                        <a:t>, intended for sale to a buyer, wholly or partly, except where the entire consideration has been received after issuance of completion certificate, where required, by the  competent authority or after its first occupation, whichever is earlier.</a:t>
                      </a:r>
                    </a:p>
                    <a:p>
                      <a:pPr algn="just"/>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The amount of GST exemption available for construction of residential apartments in the project under this notification shall be calculated as under:</a:t>
                      </a:r>
                    </a:p>
                    <a:p>
                      <a:pPr marL="342900" indent="-342900" algn="just">
                        <a:buFont typeface="Arial" panose="020B0604020202020204" pitchFamily="34" charset="0"/>
                        <a:buChar char="•"/>
                      </a:pPr>
                      <a:r>
                        <a:rPr lang="en-US" sz="2000" b="0" i="1" kern="1200" dirty="0">
                          <a:solidFill>
                            <a:schemeClr val="dk1"/>
                          </a:solidFill>
                          <a:effectLst/>
                          <a:latin typeface="Cambria" panose="02040503050406030204" pitchFamily="18" charset="0"/>
                          <a:ea typeface="Cambria" panose="02040503050406030204" pitchFamily="18" charset="0"/>
                          <a:cs typeface="+mn-cs"/>
                        </a:rPr>
                        <a:t>GST payable on TDR or FSI (including additional FSI) or both for construction of the project] </a:t>
                      </a:r>
                      <a:r>
                        <a:rPr lang="en-US" sz="2000" b="1" i="1" kern="1200" dirty="0">
                          <a:solidFill>
                            <a:schemeClr val="dk1"/>
                          </a:solidFill>
                          <a:effectLst/>
                          <a:latin typeface="Cambria" panose="02040503050406030204" pitchFamily="18" charset="0"/>
                          <a:ea typeface="Cambria" panose="02040503050406030204" pitchFamily="18" charset="0"/>
                          <a:cs typeface="+mn-cs"/>
                        </a:rPr>
                        <a:t>x </a:t>
                      </a:r>
                      <a:r>
                        <a:rPr lang="en-US" sz="2000" b="0" i="1" kern="1200" dirty="0">
                          <a:solidFill>
                            <a:schemeClr val="dk1"/>
                          </a:solidFill>
                          <a:effectLst/>
                          <a:latin typeface="Cambria" panose="02040503050406030204" pitchFamily="18" charset="0"/>
                          <a:ea typeface="Cambria" panose="02040503050406030204" pitchFamily="18" charset="0"/>
                          <a:cs typeface="+mn-cs"/>
                        </a:rPr>
                        <a:t>(carpet area of the residential apartments in the project </a:t>
                      </a:r>
                      <a:r>
                        <a:rPr lang="en-US" sz="2000" b="1" i="1" kern="1200" dirty="0">
                          <a:solidFill>
                            <a:schemeClr val="dk1"/>
                          </a:solidFill>
                          <a:effectLst/>
                          <a:latin typeface="Cambria" panose="02040503050406030204" pitchFamily="18" charset="0"/>
                          <a:ea typeface="Cambria" panose="02040503050406030204" pitchFamily="18" charset="0"/>
                          <a:cs typeface="+mn-cs"/>
                        </a:rPr>
                        <a:t>÷ </a:t>
                      </a:r>
                      <a:r>
                        <a:rPr lang="en-US" sz="2000" b="0" i="1" kern="1200" dirty="0">
                          <a:solidFill>
                            <a:schemeClr val="dk1"/>
                          </a:solidFill>
                          <a:effectLst/>
                          <a:latin typeface="Cambria" panose="02040503050406030204" pitchFamily="18" charset="0"/>
                          <a:ea typeface="Cambria" panose="02040503050406030204" pitchFamily="18" charset="0"/>
                          <a:cs typeface="+mn-cs"/>
                        </a:rPr>
                        <a:t>Total carpet area of the residential and commercial apartments in the project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946503"/>
                  </a:ext>
                </a:extLst>
              </a:tr>
            </a:tbl>
          </a:graphicData>
        </a:graphic>
      </p:graphicFrame>
    </p:spTree>
    <p:extLst>
      <p:ext uri="{BB962C8B-B14F-4D97-AF65-F5344CB8AC3E}">
        <p14:creationId xmlns:p14="http://schemas.microsoft.com/office/powerpoint/2010/main" val="207660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ED4C4-3426-B5DF-B867-F0E042795E3B}"/>
              </a:ext>
            </a:extLst>
          </p:cNvPr>
          <p:cNvSpPr>
            <a:spLocks noGrp="1"/>
          </p:cNvSpPr>
          <p:nvPr>
            <p:ph type="body" sz="quarter" idx="14"/>
          </p:nvPr>
        </p:nvSpPr>
        <p:spPr>
          <a:xfrm>
            <a:off x="105352" y="73894"/>
            <a:ext cx="8407400" cy="585787"/>
          </a:xfrm>
        </p:spPr>
        <p:txBody>
          <a:bodyPr/>
          <a:lstStyle/>
          <a:p>
            <a:r>
              <a:rPr lang="en-US" i="0" dirty="0"/>
              <a:t>Principles of interpretation - Exemptions</a:t>
            </a:r>
            <a:endParaRPr lang="en-IN" dirty="0"/>
          </a:p>
        </p:txBody>
      </p:sp>
      <p:sp>
        <p:nvSpPr>
          <p:cNvPr id="3" name="Text Placeholder 2">
            <a:extLst>
              <a:ext uri="{FF2B5EF4-FFF2-40B4-BE49-F238E27FC236}">
                <a16:creationId xmlns:a16="http://schemas.microsoft.com/office/drawing/2014/main" id="{B2A72BA2-4402-68AD-F93C-404FA0739526}"/>
              </a:ext>
            </a:extLst>
          </p:cNvPr>
          <p:cNvSpPr>
            <a:spLocks noGrp="1"/>
          </p:cNvSpPr>
          <p:nvPr>
            <p:ph type="body" sz="quarter" idx="15"/>
          </p:nvPr>
        </p:nvSpPr>
        <p:spPr>
          <a:xfrm>
            <a:off x="105352" y="971734"/>
            <a:ext cx="11082966" cy="5749741"/>
          </a:xfrm>
        </p:spPr>
        <p:txBody>
          <a:bodyPr>
            <a:noAutofit/>
          </a:bodyPr>
          <a:lstStyle/>
          <a:p>
            <a:pPr marL="0" indent="0" algn="just">
              <a:lnSpc>
                <a:spcPct val="100000"/>
              </a:lnSpc>
              <a:spcBef>
                <a:spcPts val="0"/>
              </a:spcBef>
              <a:buNone/>
            </a:pPr>
            <a:r>
              <a:rPr lang="en-US" b="1" dirty="0" err="1">
                <a:solidFill>
                  <a:schemeClr val="tx1"/>
                </a:solidFill>
              </a:rPr>
              <a:t>C.Cu</a:t>
            </a:r>
            <a:r>
              <a:rPr lang="en-US" b="1" dirty="0">
                <a:solidFill>
                  <a:schemeClr val="tx1"/>
                </a:solidFill>
              </a:rPr>
              <a:t> (Import), Mumbai Vs. </a:t>
            </a:r>
            <a:r>
              <a:rPr lang="en-US" b="1" dirty="0" err="1">
                <a:solidFill>
                  <a:schemeClr val="tx1"/>
                </a:solidFill>
              </a:rPr>
              <a:t>Dilip</a:t>
            </a:r>
            <a:r>
              <a:rPr lang="en-US" b="1" dirty="0">
                <a:solidFill>
                  <a:schemeClr val="tx1"/>
                </a:solidFill>
              </a:rPr>
              <a:t> Kumar &amp; Company 2018 (361) ELT 577 (S.C.)</a:t>
            </a:r>
          </a:p>
          <a:p>
            <a:pPr algn="just">
              <a:lnSpc>
                <a:spcPct val="100000"/>
              </a:lnSpc>
              <a:spcBef>
                <a:spcPts val="0"/>
              </a:spcBef>
              <a:buFontTx/>
              <a:buChar char="-"/>
            </a:pPr>
            <a:r>
              <a:rPr lang="en-US" dirty="0">
                <a:solidFill>
                  <a:schemeClr val="tx1"/>
                </a:solidFill>
              </a:rPr>
              <a:t>Burden to prove for its entitlement is on </a:t>
            </a:r>
            <a:r>
              <a:rPr lang="en-US" dirty="0" err="1">
                <a:solidFill>
                  <a:schemeClr val="tx1"/>
                </a:solidFill>
              </a:rPr>
              <a:t>assessee</a:t>
            </a:r>
            <a:r>
              <a:rPr lang="en-US" dirty="0">
                <a:solidFill>
                  <a:schemeClr val="tx1"/>
                </a:solidFill>
              </a:rPr>
              <a:t> claiming exemption. </a:t>
            </a:r>
          </a:p>
          <a:p>
            <a:pPr algn="just">
              <a:lnSpc>
                <a:spcPct val="100000"/>
              </a:lnSpc>
              <a:spcBef>
                <a:spcPts val="0"/>
              </a:spcBef>
              <a:buFontTx/>
              <a:buChar char="-"/>
            </a:pPr>
            <a:endParaRPr lang="en-US" dirty="0">
              <a:solidFill>
                <a:schemeClr val="tx1"/>
              </a:solidFill>
            </a:endParaRPr>
          </a:p>
          <a:p>
            <a:pPr algn="just">
              <a:lnSpc>
                <a:spcPct val="100000"/>
              </a:lnSpc>
              <a:spcBef>
                <a:spcPts val="0"/>
              </a:spcBef>
              <a:buFontTx/>
              <a:buChar char="-"/>
            </a:pPr>
            <a:r>
              <a:rPr lang="en-US" dirty="0">
                <a:solidFill>
                  <a:schemeClr val="tx1"/>
                </a:solidFill>
              </a:rPr>
              <a:t>If there is any ambiguity in exemption Notification, benefit of such ambiguity cannot be claimed by assessee and it must be interpreted in </a:t>
            </a:r>
            <a:r>
              <a:rPr lang="en-US" dirty="0" err="1">
                <a:solidFill>
                  <a:schemeClr val="tx1"/>
                </a:solidFill>
              </a:rPr>
              <a:t>favour</a:t>
            </a:r>
            <a:r>
              <a:rPr lang="en-US" dirty="0">
                <a:solidFill>
                  <a:schemeClr val="tx1"/>
                </a:solidFill>
              </a:rPr>
              <a:t> of Revenue.</a:t>
            </a:r>
          </a:p>
          <a:p>
            <a:pPr algn="just">
              <a:lnSpc>
                <a:spcPct val="100000"/>
              </a:lnSpc>
              <a:spcBef>
                <a:spcPts val="0"/>
              </a:spcBef>
              <a:buFontTx/>
              <a:buChar char="-"/>
            </a:pPr>
            <a:endParaRPr lang="en-US" dirty="0">
              <a:solidFill>
                <a:schemeClr val="tx1"/>
              </a:solidFill>
            </a:endParaRPr>
          </a:p>
          <a:p>
            <a:pPr algn="just">
              <a:lnSpc>
                <a:spcPct val="100000"/>
              </a:lnSpc>
              <a:spcBef>
                <a:spcPts val="0"/>
              </a:spcBef>
              <a:buFontTx/>
              <a:buChar char="-"/>
            </a:pPr>
            <a:r>
              <a:rPr lang="en-US" dirty="0">
                <a:solidFill>
                  <a:schemeClr val="tx1"/>
                </a:solidFill>
              </a:rPr>
              <a:t>Burden to prove tax liability of an assessee is on Revenue.</a:t>
            </a:r>
          </a:p>
          <a:p>
            <a:pPr algn="just">
              <a:lnSpc>
                <a:spcPct val="100000"/>
              </a:lnSpc>
              <a:spcBef>
                <a:spcPts val="0"/>
              </a:spcBef>
              <a:buFontTx/>
              <a:buChar char="-"/>
            </a:pPr>
            <a:endParaRPr lang="en-US" dirty="0">
              <a:solidFill>
                <a:schemeClr val="tx1"/>
              </a:solidFill>
            </a:endParaRPr>
          </a:p>
          <a:p>
            <a:pPr algn="just">
              <a:lnSpc>
                <a:spcPct val="100000"/>
              </a:lnSpc>
              <a:spcBef>
                <a:spcPts val="0"/>
              </a:spcBef>
              <a:buFontTx/>
              <a:buChar char="-"/>
            </a:pPr>
            <a:r>
              <a:rPr lang="en-US" dirty="0">
                <a:solidFill>
                  <a:schemeClr val="tx1"/>
                </a:solidFill>
              </a:rPr>
              <a:t>In case of any ambiguity in a taxing statute imposing tax liability on the assessee, benefit of doubt to be given to assessee.</a:t>
            </a:r>
          </a:p>
          <a:p>
            <a:pPr algn="just">
              <a:lnSpc>
                <a:spcPct val="100000"/>
              </a:lnSpc>
              <a:spcBef>
                <a:spcPts val="0"/>
              </a:spcBef>
              <a:buFont typeface="Wingdings" panose="05000000000000000000" pitchFamily="2" charset="2"/>
              <a:buChar char="Ø"/>
            </a:pPr>
            <a:endParaRPr lang="en-US" dirty="0">
              <a:solidFill>
                <a:schemeClr val="tx1"/>
              </a:solidFill>
            </a:endParaRPr>
          </a:p>
          <a:p>
            <a:pPr algn="just">
              <a:lnSpc>
                <a:spcPct val="100000"/>
              </a:lnSpc>
              <a:spcBef>
                <a:spcPts val="0"/>
              </a:spcBef>
              <a:buFont typeface="Wingdings" panose="05000000000000000000" pitchFamily="2" charset="2"/>
              <a:buChar char="Ø"/>
            </a:pPr>
            <a:endParaRPr lang="en-IN" dirty="0"/>
          </a:p>
        </p:txBody>
      </p:sp>
      <p:sp>
        <p:nvSpPr>
          <p:cNvPr id="4" name="Slide Number Placeholder 3">
            <a:extLst>
              <a:ext uri="{FF2B5EF4-FFF2-40B4-BE49-F238E27FC236}">
                <a16:creationId xmlns:a16="http://schemas.microsoft.com/office/drawing/2014/main" id="{D562BEC8-22CD-2B48-B5C3-F5C73FCC0809}"/>
              </a:ext>
            </a:extLst>
          </p:cNvPr>
          <p:cNvSpPr>
            <a:spLocks noGrp="1"/>
          </p:cNvSpPr>
          <p:nvPr>
            <p:ph type="sldNum" sz="quarter" idx="4"/>
          </p:nvPr>
        </p:nvSpPr>
        <p:spPr/>
        <p:txBody>
          <a:bodyPr/>
          <a:lstStyle/>
          <a:p>
            <a:fld id="{C37E4FB1-AD43-40BE-A2D5-51E31E25039B}" type="slidenum">
              <a:rPr lang="en-IN" smtClean="0"/>
              <a:pPr/>
              <a:t>3</a:t>
            </a:fld>
            <a:endParaRPr lang="en-IN" dirty="0"/>
          </a:p>
        </p:txBody>
      </p:sp>
    </p:spTree>
    <p:extLst>
      <p:ext uri="{BB962C8B-B14F-4D97-AF65-F5344CB8AC3E}">
        <p14:creationId xmlns:p14="http://schemas.microsoft.com/office/powerpoint/2010/main" val="107934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30</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1275279504"/>
              </p:ext>
            </p:extLst>
          </p:nvPr>
        </p:nvGraphicFramePr>
        <p:xfrm>
          <a:off x="496529" y="1340859"/>
          <a:ext cx="11198942" cy="4722461"/>
        </p:xfrm>
        <a:graphic>
          <a:graphicData uri="http://schemas.openxmlformats.org/drawingml/2006/table">
            <a:tbl>
              <a:tblPr firstRow="1" bandRow="1">
                <a:tableStyleId>{5C22544A-7EE6-4342-B048-85BDC9FD1C3A}</a:tableStyleId>
              </a:tblPr>
              <a:tblGrid>
                <a:gridCol w="1163595">
                  <a:extLst>
                    <a:ext uri="{9D8B030D-6E8A-4147-A177-3AD203B41FA5}">
                      <a16:colId xmlns:a16="http://schemas.microsoft.com/office/drawing/2014/main" val="1154465081"/>
                    </a:ext>
                  </a:extLst>
                </a:gridCol>
                <a:gridCol w="10035347">
                  <a:extLst>
                    <a:ext uri="{9D8B030D-6E8A-4147-A177-3AD203B41FA5}">
                      <a16:colId xmlns:a16="http://schemas.microsoft.com/office/drawing/2014/main" val="1514672849"/>
                    </a:ext>
                  </a:extLst>
                </a:gridCol>
              </a:tblGrid>
              <a:tr h="483582">
                <a:tc>
                  <a:txBody>
                    <a:bodyPr/>
                    <a:lstStyle/>
                    <a:p>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2375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provided by-</a:t>
                      </a:r>
                    </a:p>
                    <a:p>
                      <a:pPr marL="457200" indent="-457200" algn="just">
                        <a:lnSpc>
                          <a:spcPct val="100000"/>
                        </a:lnSpc>
                        <a:buAutoNum type="alphaLcParenBoth"/>
                      </a:pPr>
                      <a:r>
                        <a:rPr lang="en-US" sz="2000" b="0" i="0" kern="1200" dirty="0">
                          <a:solidFill>
                            <a:schemeClr val="dk1"/>
                          </a:solidFill>
                          <a:effectLst/>
                          <a:latin typeface="Cambria" panose="02040503050406030204" pitchFamily="18" charset="0"/>
                          <a:ea typeface="Cambria" panose="02040503050406030204" pitchFamily="18" charset="0"/>
                          <a:cs typeface="+mn-cs"/>
                        </a:rPr>
                        <a:t>an arbitral tribunal,  </a:t>
                      </a:r>
                    </a:p>
                    <a:p>
                      <a:pPr marL="457200" indent="-457200" algn="just">
                        <a:lnSpc>
                          <a:spcPct val="100000"/>
                        </a:lnSpc>
                        <a:buAutoNum type="alphaLcParenBoth"/>
                      </a:pPr>
                      <a:r>
                        <a:rPr lang="en-US" sz="2000" b="0" i="0" kern="1200" dirty="0">
                          <a:solidFill>
                            <a:schemeClr val="dk1"/>
                          </a:solidFill>
                          <a:effectLst/>
                          <a:latin typeface="Cambria" panose="02040503050406030204" pitchFamily="18" charset="0"/>
                          <a:ea typeface="Cambria" panose="02040503050406030204" pitchFamily="18" charset="0"/>
                          <a:cs typeface="+mn-cs"/>
                        </a:rPr>
                        <a:t>a partnership firm of advocates or an individual as an advocate </a:t>
                      </a:r>
                    </a:p>
                    <a:p>
                      <a:pPr marL="457200" indent="-457200" algn="just">
                        <a:lnSpc>
                          <a:spcPct val="100000"/>
                        </a:lnSpc>
                        <a:buAutoNum type="alphaLcParenBoth"/>
                      </a:pPr>
                      <a:r>
                        <a:rPr lang="en-US" sz="2000" b="0" i="0" kern="1200" dirty="0">
                          <a:solidFill>
                            <a:schemeClr val="dk1"/>
                          </a:solidFill>
                          <a:effectLst/>
                          <a:latin typeface="Cambria" panose="02040503050406030204" pitchFamily="18" charset="0"/>
                          <a:ea typeface="Cambria" panose="02040503050406030204" pitchFamily="18" charset="0"/>
                          <a:cs typeface="+mn-cs"/>
                        </a:rPr>
                        <a:t>a senior advocate by way of legal services  to –</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t>
                      </a:r>
                      <a:r>
                        <a:rPr lang="en-US" sz="2000" b="0" i="0" kern="1200" dirty="0" err="1">
                          <a:solidFill>
                            <a:schemeClr val="dk1"/>
                          </a:solidFill>
                          <a:effectLst/>
                          <a:latin typeface="Cambria" panose="02040503050406030204" pitchFamily="18" charset="0"/>
                          <a:ea typeface="Cambria" panose="02040503050406030204" pitchFamily="18" charset="0"/>
                          <a:cs typeface="+mn-cs"/>
                        </a:rPr>
                        <a:t>i</a:t>
                      </a:r>
                      <a:r>
                        <a:rPr lang="en-US" sz="2000" b="0" i="0" kern="1200" dirty="0">
                          <a:solidFill>
                            <a:schemeClr val="dk1"/>
                          </a:solidFill>
                          <a:effectLst/>
                          <a:latin typeface="Cambria" panose="02040503050406030204" pitchFamily="18" charset="0"/>
                          <a:ea typeface="Cambria" panose="02040503050406030204" pitchFamily="18" charset="0"/>
                          <a:cs typeface="+mn-cs"/>
                        </a:rPr>
                        <a:t>) any person other than a business entity; or</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(ii) a business entity with an aggregate turnover up to such amount in the preceding financial year as makes it eligible for exemption from registration under the Central Goods and Services Tax Act, 2017 (12 of 2017)</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(iii) the Central Government, State Government, Union territory, local authority, Governmental Authority or Government 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698177"/>
                  </a:ext>
                </a:extLst>
              </a:tr>
              <a:tr h="57718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a veterinary clinic in relation to health care of animals or birds.</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0333805"/>
                  </a:ext>
                </a:extLst>
              </a:tr>
            </a:tbl>
          </a:graphicData>
        </a:graphic>
      </p:graphicFrame>
    </p:spTree>
    <p:extLst>
      <p:ext uri="{BB962C8B-B14F-4D97-AF65-F5344CB8AC3E}">
        <p14:creationId xmlns:p14="http://schemas.microsoft.com/office/powerpoint/2010/main" val="2292528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31</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186423376"/>
              </p:ext>
            </p:extLst>
          </p:nvPr>
        </p:nvGraphicFramePr>
        <p:xfrm>
          <a:off x="445521" y="1340860"/>
          <a:ext cx="11198942" cy="3587810"/>
        </p:xfrm>
        <a:graphic>
          <a:graphicData uri="http://schemas.openxmlformats.org/drawingml/2006/table">
            <a:tbl>
              <a:tblPr firstRow="1" bandRow="1">
                <a:tableStyleId>{5C22544A-7EE6-4342-B048-85BDC9FD1C3A}</a:tableStyleId>
              </a:tblPr>
              <a:tblGrid>
                <a:gridCol w="1003797">
                  <a:extLst>
                    <a:ext uri="{9D8B030D-6E8A-4147-A177-3AD203B41FA5}">
                      <a16:colId xmlns:a16="http://schemas.microsoft.com/office/drawing/2014/main" val="1154465081"/>
                    </a:ext>
                  </a:extLst>
                </a:gridCol>
                <a:gridCol w="10195145">
                  <a:extLst>
                    <a:ext uri="{9D8B030D-6E8A-4147-A177-3AD203B41FA5}">
                      <a16:colId xmlns:a16="http://schemas.microsoft.com/office/drawing/2014/main" val="1514672849"/>
                    </a:ext>
                  </a:extLst>
                </a:gridCol>
              </a:tblGrid>
              <a:tr h="474791">
                <a:tc>
                  <a:txBody>
                    <a:bodyPr/>
                    <a:lstStyle/>
                    <a:p>
                      <a:pPr algn="just">
                        <a:lnSpc>
                          <a:spcPct val="150000"/>
                        </a:lnSpc>
                      </a:pPr>
                      <a:r>
                        <a:rPr lang="en-US" sz="1800" dirty="0">
                          <a:solidFill>
                            <a:schemeClr val="tx1"/>
                          </a:solidFill>
                          <a:latin typeface="Cambria" panose="02040503050406030204" pitchFamily="18" charset="0"/>
                          <a:ea typeface="Cambria" panose="02040503050406030204" pitchFamily="18" charset="0"/>
                        </a:rPr>
                        <a:t>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18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566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provided by the Central Government, State Government, Union territory or local authority by way of-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registration required under any law for the time being in force;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testing, calibration, safety check or certification relating to protection or safety of workers, consumers or public at large, including fire license, required under any law for the time being in force.</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698177"/>
                  </a:ext>
                </a:extLst>
              </a:tr>
              <a:tr h="887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an </a:t>
                      </a:r>
                      <a:r>
                        <a:rPr lang="en-US" sz="2000" b="0" i="0" kern="1200" dirty="0" err="1">
                          <a:solidFill>
                            <a:schemeClr val="dk1"/>
                          </a:solidFill>
                          <a:effectLst/>
                          <a:latin typeface="Cambria" panose="02040503050406030204" pitchFamily="18" charset="0"/>
                          <a:ea typeface="Cambria" panose="02040503050406030204" pitchFamily="18" charset="0"/>
                          <a:cs typeface="+mn-cs"/>
                        </a:rPr>
                        <a:t>organiser</a:t>
                      </a:r>
                      <a:r>
                        <a:rPr lang="en-US" sz="2000" b="0" i="0" kern="1200" dirty="0">
                          <a:solidFill>
                            <a:schemeClr val="dk1"/>
                          </a:solidFill>
                          <a:effectLst/>
                          <a:latin typeface="Cambria" panose="02040503050406030204" pitchFamily="18" charset="0"/>
                          <a:ea typeface="Cambria" panose="02040503050406030204" pitchFamily="18" charset="0"/>
                          <a:cs typeface="+mn-cs"/>
                        </a:rPr>
                        <a:t> to any person in respect of a business exhibition held outside India</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792244"/>
                  </a:ext>
                </a:extLst>
              </a:tr>
            </a:tbl>
          </a:graphicData>
        </a:graphic>
      </p:graphicFrame>
    </p:spTree>
    <p:extLst>
      <p:ext uri="{BB962C8B-B14F-4D97-AF65-F5344CB8AC3E}">
        <p14:creationId xmlns:p14="http://schemas.microsoft.com/office/powerpoint/2010/main" val="2632037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32</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956247479"/>
              </p:ext>
            </p:extLst>
          </p:nvPr>
        </p:nvGraphicFramePr>
        <p:xfrm>
          <a:off x="445521" y="1358283"/>
          <a:ext cx="11198942" cy="5460365"/>
        </p:xfrm>
        <a:graphic>
          <a:graphicData uri="http://schemas.openxmlformats.org/drawingml/2006/table">
            <a:tbl>
              <a:tblPr firstRow="1" bandRow="1">
                <a:tableStyleId>{5C22544A-7EE6-4342-B048-85BDC9FD1C3A}</a:tableStyleId>
              </a:tblPr>
              <a:tblGrid>
                <a:gridCol w="1003797">
                  <a:extLst>
                    <a:ext uri="{9D8B030D-6E8A-4147-A177-3AD203B41FA5}">
                      <a16:colId xmlns:a16="http://schemas.microsoft.com/office/drawing/2014/main" val="1154465081"/>
                    </a:ext>
                  </a:extLst>
                </a:gridCol>
                <a:gridCol w="10195145">
                  <a:extLst>
                    <a:ext uri="{9D8B030D-6E8A-4147-A177-3AD203B41FA5}">
                      <a16:colId xmlns:a16="http://schemas.microsoft.com/office/drawing/2014/main" val="1514672849"/>
                    </a:ext>
                  </a:extLst>
                </a:gridCol>
              </a:tblGrid>
              <a:tr h="457368">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56674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Tour operator service, which is performed partly in India and partly outside India, supplied by a tour operator to a foreign tourist, to the extent of the value of the tour operator service which is performed outside India:</a:t>
                      </a:r>
                    </a:p>
                    <a:p>
                      <a:pPr algn="just"/>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Provided that value of the tour operator service performed outside India shall be such proportion of the total consideration charged for the entire tour which is equal to the proportion which the number of days for which the tour is performed outside India has to the total number of days comprising the tour, or 50% of the total consideration charged for the entire tour, whichever is less:</a:t>
                      </a:r>
                    </a:p>
                    <a:p>
                      <a:pPr algn="just"/>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Provided further that in making the above calculations, any duration of time equal to or exceeding 12 hours shall be considered as one full day and any duration of time less than 12 hours shall be taken as half a day.</a:t>
                      </a:r>
                    </a:p>
                    <a:p>
                      <a:pPr algn="just"/>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Explanation. - </a:t>
                      </a:r>
                      <a:r>
                        <a:rPr lang="en-US" sz="2000" b="0" i="0" kern="1200" dirty="0">
                          <a:solidFill>
                            <a:schemeClr val="dk1"/>
                          </a:solidFill>
                          <a:effectLst/>
                          <a:latin typeface="Cambria" panose="02040503050406030204" pitchFamily="18" charset="0"/>
                          <a:ea typeface="Cambria" panose="02040503050406030204" pitchFamily="18" charset="0"/>
                          <a:cs typeface="+mn-cs"/>
                        </a:rPr>
                        <a:t>“foreign tourist” means a person not normally resident in India, who enters India for a stay of not more than six months for legitimate non- immigrant purposes.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698177"/>
                  </a:ext>
                </a:extLst>
              </a:tr>
            </a:tbl>
          </a:graphicData>
        </a:graphic>
      </p:graphicFrame>
    </p:spTree>
    <p:extLst>
      <p:ext uri="{BB962C8B-B14F-4D97-AF65-F5344CB8AC3E}">
        <p14:creationId xmlns:p14="http://schemas.microsoft.com/office/powerpoint/2010/main" val="57932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33</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2218836522"/>
              </p:ext>
            </p:extLst>
          </p:nvPr>
        </p:nvGraphicFramePr>
        <p:xfrm>
          <a:off x="445521" y="1340860"/>
          <a:ext cx="11198942" cy="4946650"/>
        </p:xfrm>
        <a:graphic>
          <a:graphicData uri="http://schemas.openxmlformats.org/drawingml/2006/table">
            <a:tbl>
              <a:tblPr firstRow="1" bandRow="1">
                <a:tableStyleId>{5C22544A-7EE6-4342-B048-85BDC9FD1C3A}</a:tableStyleId>
              </a:tblPr>
              <a:tblGrid>
                <a:gridCol w="1003797">
                  <a:extLst>
                    <a:ext uri="{9D8B030D-6E8A-4147-A177-3AD203B41FA5}">
                      <a16:colId xmlns:a16="http://schemas.microsoft.com/office/drawing/2014/main" val="1154465081"/>
                    </a:ext>
                  </a:extLst>
                </a:gridCol>
                <a:gridCol w="10195145">
                  <a:extLst>
                    <a:ext uri="{9D8B030D-6E8A-4147-A177-3AD203B41FA5}">
                      <a16:colId xmlns:a16="http://schemas.microsoft.com/office/drawing/2014/main" val="1514672849"/>
                    </a:ext>
                  </a:extLst>
                </a:gridCol>
              </a:tblGrid>
              <a:tr h="474791">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56674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Illustrations:</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A tour operator provides a tour operator service to a foreign tourist as follows: -</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(a) 3 days in India, 2 days in Nepal; Consideration Charged for the entire tour: Rs.1, 00, 000/-</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Exemption: Rs.40, 000/- (=Rs.1, 00, 000/- x 2/5) or, Rs.50, 000/- (= 50% of Rs.1, 00, 000/-) whichever is less, i.e., Rs.40, 000/-(i.e., Taxable value: Rs.60, 000/-);</a:t>
                      </a:r>
                    </a:p>
                    <a:p>
                      <a:pPr algn="just"/>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(b) 2 days in India, 3 nights in Nepal; Consideration Charged for the entire tour: Rs.1, 00, 000/-</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Exemption: Rs.60, 000(=Rs.1, 00, 000/- x 3/5) or, Rs.50, 000/- (= 50% of Rs.1, 00, 000/-) whichever is less, i.e., Rs.50, 000/-(i.e., Taxable value: Rs.50, 000/-);</a:t>
                      </a:r>
                    </a:p>
                    <a:p>
                      <a:pPr algn="just"/>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(c) 2.5 days in India, 3 days in Nepal; Consideration charged for the entire tour: Rs.1, 00, 000/- </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r>
                        <a:rPr lang="en-US" sz="2000" b="0" i="1" kern="1200" dirty="0">
                          <a:solidFill>
                            <a:schemeClr val="dk1"/>
                          </a:solidFill>
                          <a:effectLst/>
                          <a:latin typeface="Cambria" panose="02040503050406030204" pitchFamily="18" charset="0"/>
                          <a:ea typeface="Cambria" panose="02040503050406030204" pitchFamily="18" charset="0"/>
                          <a:cs typeface="+mn-cs"/>
                        </a:rPr>
                        <a:t>Exemption: Rs.54,545 (=Rs.1, 00, 000/- x 3/5.5) or, Rs.50, 000/- (= 50% of Rs.1, 00, 000/-) whichever is less, i.e., Rs.50, 000/-(i.e., Taxable value: Rs.50, 000/-)</a:t>
                      </a: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5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698177"/>
                  </a:ext>
                </a:extLst>
              </a:tr>
            </a:tbl>
          </a:graphicData>
        </a:graphic>
      </p:graphicFrame>
      <p:sp>
        <p:nvSpPr>
          <p:cNvPr id="6" name="TextBox 5">
            <a:extLst>
              <a:ext uri="{FF2B5EF4-FFF2-40B4-BE49-F238E27FC236}">
                <a16:creationId xmlns:a16="http://schemas.microsoft.com/office/drawing/2014/main" id="{52712A5D-CC3B-F129-7F70-F36A3F0E998A}"/>
              </a:ext>
            </a:extLst>
          </p:cNvPr>
          <p:cNvSpPr txBox="1"/>
          <p:nvPr/>
        </p:nvSpPr>
        <p:spPr>
          <a:xfrm>
            <a:off x="445521" y="6356350"/>
            <a:ext cx="11198942" cy="456472"/>
          </a:xfrm>
          <a:prstGeom prst="rect">
            <a:avLst/>
          </a:prstGeom>
          <a:noFill/>
        </p:spPr>
        <p:txBody>
          <a:bodyPr wrap="square" rtlCol="0">
            <a:spAutoFit/>
          </a:bodyPr>
          <a:lstStyle/>
          <a:p>
            <a:pPr>
              <a:lnSpc>
                <a:spcPct val="150000"/>
              </a:lnSpc>
            </a:pPr>
            <a:r>
              <a:rPr lang="en-US" b="1" dirty="0">
                <a:latin typeface="Cambria" panose="02040503050406030204" pitchFamily="18" charset="0"/>
                <a:ea typeface="Cambria" panose="02040503050406030204" pitchFamily="18" charset="0"/>
              </a:rPr>
              <a:t>*Inserted w.e.f. 18.07.2022</a:t>
            </a:r>
          </a:p>
        </p:txBody>
      </p:sp>
    </p:spTree>
    <p:extLst>
      <p:ext uri="{BB962C8B-B14F-4D97-AF65-F5344CB8AC3E}">
        <p14:creationId xmlns:p14="http://schemas.microsoft.com/office/powerpoint/2010/main" val="867959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34</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4180086105"/>
              </p:ext>
            </p:extLst>
          </p:nvPr>
        </p:nvGraphicFramePr>
        <p:xfrm>
          <a:off x="496529" y="1400407"/>
          <a:ext cx="11198942" cy="5003165"/>
        </p:xfrm>
        <a:graphic>
          <a:graphicData uri="http://schemas.openxmlformats.org/drawingml/2006/table">
            <a:tbl>
              <a:tblPr firstRow="1" bandRow="1">
                <a:tableStyleId>{5C22544A-7EE6-4342-B048-85BDC9FD1C3A}</a:tableStyleId>
              </a:tblPr>
              <a:tblGrid>
                <a:gridCol w="1216861">
                  <a:extLst>
                    <a:ext uri="{9D8B030D-6E8A-4147-A177-3AD203B41FA5}">
                      <a16:colId xmlns:a16="http://schemas.microsoft.com/office/drawing/2014/main" val="1154465081"/>
                    </a:ext>
                  </a:extLst>
                </a:gridCol>
                <a:gridCol w="9982081">
                  <a:extLst>
                    <a:ext uri="{9D8B030D-6E8A-4147-A177-3AD203B41FA5}">
                      <a16:colId xmlns:a16="http://schemas.microsoft.com/office/drawing/2014/main" val="1514672849"/>
                    </a:ext>
                  </a:extLst>
                </a:gridCol>
              </a:tblGrid>
              <a:tr h="0">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55405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relating to cultivation of plants and rearing of all life forms of animals, except the rearing of horses, for food, </a:t>
                      </a:r>
                      <a:r>
                        <a:rPr lang="en-US" sz="2000" b="0" i="0" kern="1200" dirty="0" err="1">
                          <a:solidFill>
                            <a:schemeClr val="dk1"/>
                          </a:solidFill>
                          <a:effectLst/>
                          <a:latin typeface="Cambria" panose="02040503050406030204" pitchFamily="18" charset="0"/>
                          <a:ea typeface="Cambria" panose="02040503050406030204" pitchFamily="18" charset="0"/>
                          <a:cs typeface="+mn-cs"/>
                        </a:rPr>
                        <a:t>fibre</a:t>
                      </a:r>
                      <a:r>
                        <a:rPr lang="en-US" sz="2000" b="0" i="0" kern="1200" dirty="0">
                          <a:solidFill>
                            <a:schemeClr val="dk1"/>
                          </a:solidFill>
                          <a:effectLst/>
                          <a:latin typeface="Cambria" panose="02040503050406030204" pitchFamily="18" charset="0"/>
                          <a:ea typeface="Cambria" panose="02040503050406030204" pitchFamily="18" charset="0"/>
                          <a:cs typeface="+mn-cs"/>
                        </a:rPr>
                        <a:t>, fuel, raw material or other similar products or agricultural produce by way of-</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agricultural operations directly related to production of any agricultural produce including cultivation, harvesting, threshing, plant protection or testing;</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supply of farm </a:t>
                      </a:r>
                      <a:r>
                        <a:rPr lang="en-US" sz="2000" b="0" i="0" kern="1200" dirty="0" err="1">
                          <a:solidFill>
                            <a:schemeClr val="dk1"/>
                          </a:solidFill>
                          <a:effectLst/>
                          <a:latin typeface="Cambria" panose="02040503050406030204" pitchFamily="18" charset="0"/>
                          <a:ea typeface="Cambria" panose="02040503050406030204" pitchFamily="18" charset="0"/>
                          <a:cs typeface="+mn-cs"/>
                        </a:rPr>
                        <a:t>labour</a:t>
                      </a:r>
                      <a:r>
                        <a:rPr lang="en-US" sz="2000" b="0" i="0" kern="1200" dirty="0">
                          <a:solidFill>
                            <a:schemeClr val="dk1"/>
                          </a:solidFill>
                          <a:effectLst/>
                          <a:latin typeface="Cambria" panose="02040503050406030204" pitchFamily="18" charset="0"/>
                          <a:ea typeface="Cambria" panose="02040503050406030204" pitchFamily="18" charset="0"/>
                          <a:cs typeface="+mn-cs"/>
                        </a:rPr>
                        <a:t>;</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(c) processes carried out at an agricultural farm including tending, pruning, cutting, harvesting, drying, cleaning, trimming, sun drying, fumigating, curing, sorting, grading, cooling or bulk packaging and such like operations which do not alter the essential characteristics of agricultural produce but make it only marketable for the primary market;</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(d) renting or leasing of </a:t>
                      </a:r>
                      <a:r>
                        <a:rPr lang="en-US" sz="2000" b="0" i="0" kern="1200" dirty="0" err="1">
                          <a:solidFill>
                            <a:schemeClr val="dk1"/>
                          </a:solidFill>
                          <a:effectLst/>
                          <a:latin typeface="Cambria" panose="02040503050406030204" pitchFamily="18" charset="0"/>
                          <a:ea typeface="Cambria" panose="02040503050406030204" pitchFamily="18" charset="0"/>
                          <a:cs typeface="+mn-cs"/>
                        </a:rPr>
                        <a:t>agro</a:t>
                      </a:r>
                      <a:r>
                        <a:rPr lang="en-US" sz="2000" b="0" i="0" kern="1200" dirty="0">
                          <a:solidFill>
                            <a:schemeClr val="dk1"/>
                          </a:solidFill>
                          <a:effectLst/>
                          <a:latin typeface="Cambria" panose="02040503050406030204" pitchFamily="18" charset="0"/>
                          <a:ea typeface="Cambria" panose="02040503050406030204" pitchFamily="18" charset="0"/>
                          <a:cs typeface="+mn-cs"/>
                        </a:rPr>
                        <a:t> machinery or vacant land with or without a structure incidental to its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694956"/>
                  </a:ext>
                </a:extLst>
              </a:tr>
            </a:tbl>
          </a:graphicData>
        </a:graphic>
      </p:graphicFrame>
    </p:spTree>
    <p:extLst>
      <p:ext uri="{BB962C8B-B14F-4D97-AF65-F5344CB8AC3E}">
        <p14:creationId xmlns:p14="http://schemas.microsoft.com/office/powerpoint/2010/main" val="1565067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35</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853284671"/>
              </p:ext>
            </p:extLst>
          </p:nvPr>
        </p:nvGraphicFramePr>
        <p:xfrm>
          <a:off x="496529" y="1400407"/>
          <a:ext cx="11198942" cy="3840480"/>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0">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554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(e) loading, unloading, packing, storage or warehousing of agricultural produce;</a:t>
                      </a:r>
                    </a:p>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(f) agricultural extension services;</a:t>
                      </a:r>
                    </a:p>
                    <a:p>
                      <a:pPr>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(g) services by any Agricultural Produce Marketing Committee or Board or services provided by a commission agent for sale or purchase of agricultural produce.</a:t>
                      </a: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*(h)[___]</a:t>
                      </a:r>
                    </a:p>
                    <a:p>
                      <a:pPr algn="just">
                        <a:lnSpc>
                          <a:spcPct val="100000"/>
                        </a:lnSpc>
                      </a:pP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“agricultural produce” means any produce out of cultivation of plants and rearing of all life forms of animals, except the rearing of horses, for food, </a:t>
                      </a:r>
                      <a:r>
                        <a:rPr lang="en-US" sz="2000" b="0" i="0" u="none" strike="noStrike" kern="1200" baseline="0" dirty="0" err="1">
                          <a:solidFill>
                            <a:schemeClr val="dk1"/>
                          </a:solidFill>
                          <a:latin typeface="Cambria" panose="02040503050406030204" pitchFamily="18" charset="0"/>
                          <a:ea typeface="Cambria" panose="02040503050406030204" pitchFamily="18" charset="0"/>
                          <a:cs typeface="+mn-cs"/>
                        </a:rPr>
                        <a:t>fibre</a:t>
                      </a: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 fuel, raw material or other similar products, on which either no further processing is done or such processing is done as is usually done by a cultivator or producer which does not alter its essential characteristics but makes it marketable for primary market;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694956"/>
                  </a:ext>
                </a:extLst>
              </a:tr>
            </a:tbl>
          </a:graphicData>
        </a:graphic>
      </p:graphicFrame>
      <p:sp>
        <p:nvSpPr>
          <p:cNvPr id="8" name="TextBox 7">
            <a:extLst>
              <a:ext uri="{FF2B5EF4-FFF2-40B4-BE49-F238E27FC236}">
                <a16:creationId xmlns:a16="http://schemas.microsoft.com/office/drawing/2014/main" id="{C3F36550-EAAC-D435-EBA6-4BBB76D5BC36}"/>
              </a:ext>
            </a:extLst>
          </p:cNvPr>
          <p:cNvSpPr txBox="1"/>
          <p:nvPr/>
        </p:nvSpPr>
        <p:spPr>
          <a:xfrm>
            <a:off x="547537" y="6356350"/>
            <a:ext cx="11198942" cy="456472"/>
          </a:xfrm>
          <a:prstGeom prst="rect">
            <a:avLst/>
          </a:prstGeom>
          <a:noFill/>
        </p:spPr>
        <p:txBody>
          <a:bodyPr wrap="square" rtlCol="0">
            <a:spAutoFit/>
          </a:bodyPr>
          <a:lstStyle/>
          <a:p>
            <a:pPr>
              <a:lnSpc>
                <a:spcPct val="150000"/>
              </a:lnSpc>
            </a:pPr>
            <a:r>
              <a:rPr lang="en-US" b="1" dirty="0">
                <a:latin typeface="Cambria" panose="02040503050406030204" pitchFamily="18" charset="0"/>
                <a:ea typeface="Cambria" panose="02040503050406030204" pitchFamily="18" charset="0"/>
              </a:rPr>
              <a:t>*Omitted w.e.f. 18.07.2022- </a:t>
            </a:r>
            <a:r>
              <a:rPr lang="en-US" b="0" i="0" dirty="0">
                <a:solidFill>
                  <a:srgbClr val="000000"/>
                </a:solidFill>
                <a:effectLst/>
                <a:latin typeface="Cambria" panose="02040503050406030204" pitchFamily="18" charset="0"/>
                <a:ea typeface="Cambria" panose="02040503050406030204" pitchFamily="18" charset="0"/>
              </a:rPr>
              <a:t>services by way of fumigation in a warehouse of agricultural produce</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6578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36</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1486330736"/>
              </p:ext>
            </p:extLst>
          </p:nvPr>
        </p:nvGraphicFramePr>
        <p:xfrm>
          <a:off x="496529" y="1400407"/>
          <a:ext cx="11198942" cy="3384984"/>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0">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55405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Carrying out an intermediate production process as job work in relation to cultivation of plants and rearing of all life forms of animals, except the rearing of horses, for food, </a:t>
                      </a:r>
                      <a:r>
                        <a:rPr lang="en-US" sz="2000" b="0" i="0" kern="1200" dirty="0" err="1">
                          <a:solidFill>
                            <a:schemeClr val="dk1"/>
                          </a:solidFill>
                          <a:effectLst/>
                          <a:latin typeface="Cambria" panose="02040503050406030204" pitchFamily="18" charset="0"/>
                          <a:ea typeface="Cambria" panose="02040503050406030204" pitchFamily="18" charset="0"/>
                          <a:cs typeface="+mn-cs"/>
                        </a:rPr>
                        <a:t>fibre</a:t>
                      </a:r>
                      <a:r>
                        <a:rPr lang="en-US" sz="2000" b="0" i="0" kern="1200" dirty="0">
                          <a:solidFill>
                            <a:schemeClr val="dk1"/>
                          </a:solidFill>
                          <a:effectLst/>
                          <a:latin typeface="Cambria" panose="02040503050406030204" pitchFamily="18" charset="0"/>
                          <a:ea typeface="Cambria" panose="02040503050406030204" pitchFamily="18" charset="0"/>
                          <a:cs typeface="+mn-cs"/>
                        </a:rPr>
                        <a:t>, fuel, raw material or other similar products or agricultural produce.</a:t>
                      </a:r>
                      <a:endParaRPr lang="en-US" sz="20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694956"/>
                  </a:ext>
                </a:extLst>
              </a:tr>
              <a:tr h="57637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55A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artificial insemination of livestock (other than horses).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581277"/>
                  </a:ext>
                </a:extLst>
              </a:tr>
              <a:tr h="93148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pre-conditioning, precooling, ripening, waxing, retail packing, labelling of fruits and vegetables which do not change or alter the essential characteristics of the said fruits or 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266694"/>
                  </a:ext>
                </a:extLst>
              </a:tr>
            </a:tbl>
          </a:graphicData>
        </a:graphic>
      </p:graphicFrame>
    </p:spTree>
    <p:extLst>
      <p:ext uri="{BB962C8B-B14F-4D97-AF65-F5344CB8AC3E}">
        <p14:creationId xmlns:p14="http://schemas.microsoft.com/office/powerpoint/2010/main" val="3418746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37</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2759541059"/>
              </p:ext>
            </p:extLst>
          </p:nvPr>
        </p:nvGraphicFramePr>
        <p:xfrm>
          <a:off x="496529" y="1400407"/>
          <a:ext cx="11198942" cy="4850765"/>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187328">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48257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provided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by an educational institution to its students, faculty and staff;</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(aa) by an educational institution by way of conduct of entrance examination against consideration in the form of entrance fee;</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to an educational institution, by way of,-</a:t>
                      </a:r>
                    </a:p>
                    <a:p>
                      <a:pPr marL="893763"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transportation of students, faculty and staff;</a:t>
                      </a:r>
                    </a:p>
                    <a:p>
                      <a:pPr marL="893763"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catering, including any mid-day meals scheme sponsored by the Central Government, State Government or Union territory;</a:t>
                      </a:r>
                    </a:p>
                    <a:p>
                      <a:pPr marL="893763"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security or cleaning or house-keeping services performed in such educational institution;</a:t>
                      </a:r>
                    </a:p>
                    <a:p>
                      <a:pPr marL="893763"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services relating to admission to, or conduct of examination by, such institution; :</a:t>
                      </a:r>
                    </a:p>
                    <a:p>
                      <a:pPr marL="893763" marR="0" lvl="0" indent="-514350" algn="just" defTabSz="914400" rtl="0" eaLnBrk="1" fontAlgn="auto" latinLnBrk="0" hangingPunct="1">
                        <a:lnSpc>
                          <a:spcPct val="100000"/>
                        </a:lnSpc>
                        <a:spcBef>
                          <a:spcPts val="0"/>
                        </a:spcBef>
                        <a:spcAft>
                          <a:spcPts val="0"/>
                        </a:spcAft>
                        <a:buClrTx/>
                        <a:buSzTx/>
                        <a:buFont typeface="+mj-lt"/>
                        <a:buAutoNum type="romanLcPeriod"/>
                        <a:tabLst/>
                        <a:defRPr/>
                      </a:pPr>
                      <a:r>
                        <a:rPr lang="en-US" sz="2000" b="0" i="0" kern="1200" dirty="0">
                          <a:solidFill>
                            <a:schemeClr val="dk1"/>
                          </a:solidFill>
                          <a:effectLst/>
                          <a:latin typeface="Cambria" panose="02040503050406030204" pitchFamily="18" charset="0"/>
                          <a:ea typeface="Cambria" panose="02040503050406030204" pitchFamily="18" charset="0"/>
                          <a:cs typeface="+mn-cs"/>
                        </a:rPr>
                        <a:t>supply of online educational journals or periodicals: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0271264"/>
                  </a:ext>
                </a:extLst>
              </a:tr>
            </a:tbl>
          </a:graphicData>
        </a:graphic>
      </p:graphicFrame>
    </p:spTree>
    <p:extLst>
      <p:ext uri="{BB962C8B-B14F-4D97-AF65-F5344CB8AC3E}">
        <p14:creationId xmlns:p14="http://schemas.microsoft.com/office/powerpoint/2010/main" val="3076583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38</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218180903"/>
              </p:ext>
            </p:extLst>
          </p:nvPr>
        </p:nvGraphicFramePr>
        <p:xfrm>
          <a:off x="496529" y="1400407"/>
          <a:ext cx="11198942" cy="4850765"/>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187328">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48257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Items (</a:t>
                      </a:r>
                      <a:r>
                        <a:rPr lang="en-US" sz="2000" b="0" i="0" kern="1200" dirty="0" err="1">
                          <a:solidFill>
                            <a:schemeClr val="dk1"/>
                          </a:solidFill>
                          <a:effectLst/>
                          <a:latin typeface="Cambria" panose="02040503050406030204" pitchFamily="18" charset="0"/>
                          <a:ea typeface="Cambria" panose="02040503050406030204" pitchFamily="18" charset="0"/>
                          <a:cs typeface="+mn-cs"/>
                        </a:rPr>
                        <a:t>i</a:t>
                      </a:r>
                      <a:r>
                        <a:rPr lang="en-US" sz="2000" b="0" i="0" kern="1200" dirty="0">
                          <a:solidFill>
                            <a:schemeClr val="dk1"/>
                          </a:solidFill>
                          <a:effectLst/>
                          <a:latin typeface="Cambria" panose="02040503050406030204" pitchFamily="18" charset="0"/>
                          <a:ea typeface="Cambria" panose="02040503050406030204" pitchFamily="18" charset="0"/>
                          <a:cs typeface="+mn-cs"/>
                        </a:rPr>
                        <a:t>), (ii) and (iii) of item (b)] shall apply to an educational institution other than an institution providing services by way of pre-school education and education up to higher secondary school or equivalent.</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item (v) of item (b) shall apply to an institution providing services by way of,-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t>
                      </a:r>
                      <a:r>
                        <a:rPr lang="en-US" sz="2000" b="0" i="0" kern="1200" dirty="0" err="1">
                          <a:solidFill>
                            <a:schemeClr val="dk1"/>
                          </a:solidFill>
                          <a:effectLst/>
                          <a:latin typeface="Cambria" panose="02040503050406030204" pitchFamily="18" charset="0"/>
                          <a:ea typeface="Cambria" panose="02040503050406030204" pitchFamily="18" charset="0"/>
                          <a:cs typeface="+mn-cs"/>
                        </a:rPr>
                        <a:t>i</a:t>
                      </a:r>
                      <a:r>
                        <a:rPr lang="en-US" sz="2000" b="0" i="0" kern="1200" dirty="0">
                          <a:solidFill>
                            <a:schemeClr val="dk1"/>
                          </a:solidFill>
                          <a:effectLst/>
                          <a:latin typeface="Cambria" panose="02040503050406030204" pitchFamily="18" charset="0"/>
                          <a:ea typeface="Cambria" panose="02040503050406030204" pitchFamily="18" charset="0"/>
                          <a:cs typeface="+mn-cs"/>
                        </a:rPr>
                        <a:t>) pre-school education and education up to higher secondary school or equivalent; </a:t>
                      </a: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(ii) education as a part of an approved vocational education course.</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marL="0" indent="0" algn="just">
                        <a:lnSpc>
                          <a:spcPct val="100000"/>
                        </a:lnSpc>
                        <a:buNone/>
                      </a:pPr>
                      <a:r>
                        <a:rPr lang="en-US" sz="2000" b="0" i="0" kern="1200" dirty="0">
                          <a:solidFill>
                            <a:schemeClr val="dk1"/>
                          </a:solidFill>
                          <a:effectLst/>
                          <a:latin typeface="Cambria" panose="02040503050406030204" pitchFamily="18" charset="0"/>
                          <a:ea typeface="Cambria" panose="02040503050406030204" pitchFamily="18" charset="0"/>
                          <a:cs typeface="+mn-cs"/>
                        </a:rPr>
                        <a:t>“Educational institution” means an institution providing services by way of,- </a:t>
                      </a:r>
                    </a:p>
                    <a:p>
                      <a:pPr marL="985838" indent="-358775"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pre-school education and education up to higher secondary school or equivalent; </a:t>
                      </a:r>
                    </a:p>
                    <a:p>
                      <a:pPr marL="985838" indent="-358775"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education as a part of a curriculum for obtaining a qualification </a:t>
                      </a:r>
                      <a:r>
                        <a:rPr lang="en-US" sz="2000" b="0" i="0" kern="1200" dirty="0" err="1">
                          <a:solidFill>
                            <a:schemeClr val="dk1"/>
                          </a:solidFill>
                          <a:effectLst/>
                          <a:latin typeface="Cambria" panose="02040503050406030204" pitchFamily="18" charset="0"/>
                          <a:ea typeface="Cambria" panose="02040503050406030204" pitchFamily="18" charset="0"/>
                          <a:cs typeface="+mn-cs"/>
                        </a:rPr>
                        <a:t>recognised</a:t>
                      </a:r>
                      <a:r>
                        <a:rPr lang="en-US" sz="2000" b="0" i="0" kern="1200" dirty="0">
                          <a:solidFill>
                            <a:schemeClr val="dk1"/>
                          </a:solidFill>
                          <a:effectLst/>
                          <a:latin typeface="Cambria" panose="02040503050406030204" pitchFamily="18" charset="0"/>
                          <a:ea typeface="Cambria" panose="02040503050406030204" pitchFamily="18" charset="0"/>
                          <a:cs typeface="+mn-cs"/>
                        </a:rPr>
                        <a:t> by any law for the time being in force;</a:t>
                      </a:r>
                    </a:p>
                    <a:p>
                      <a:pPr marL="985838" indent="-358775"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education as a part of an approved vocational education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0271264"/>
                  </a:ext>
                </a:extLst>
              </a:tr>
            </a:tbl>
          </a:graphicData>
        </a:graphic>
      </p:graphicFrame>
    </p:spTree>
    <p:extLst>
      <p:ext uri="{BB962C8B-B14F-4D97-AF65-F5344CB8AC3E}">
        <p14:creationId xmlns:p14="http://schemas.microsoft.com/office/powerpoint/2010/main" val="1055816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39</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2369829029"/>
              </p:ext>
            </p:extLst>
          </p:nvPr>
        </p:nvGraphicFramePr>
        <p:xfrm>
          <a:off x="496529" y="1400407"/>
          <a:ext cx="11198942" cy="4450080"/>
        </p:xfrm>
        <a:graphic>
          <a:graphicData uri="http://schemas.openxmlformats.org/drawingml/2006/table">
            <a:tbl>
              <a:tblPr firstRow="1" bandRow="1">
                <a:tableStyleId>{5C22544A-7EE6-4342-B048-85BDC9FD1C3A}</a:tableStyleId>
              </a:tblPr>
              <a:tblGrid>
                <a:gridCol w="1424738">
                  <a:extLst>
                    <a:ext uri="{9D8B030D-6E8A-4147-A177-3AD203B41FA5}">
                      <a16:colId xmlns:a16="http://schemas.microsoft.com/office/drawing/2014/main" val="1154465081"/>
                    </a:ext>
                  </a:extLst>
                </a:gridCol>
                <a:gridCol w="9774204">
                  <a:extLst>
                    <a:ext uri="{9D8B030D-6E8A-4147-A177-3AD203B41FA5}">
                      <a16:colId xmlns:a16="http://schemas.microsoft.com/office/drawing/2014/main" val="1514672849"/>
                    </a:ext>
                  </a:extLst>
                </a:gridCol>
              </a:tblGrid>
              <a:tr h="187328">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482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Any services provided by, _</a:t>
                      </a:r>
                    </a:p>
                    <a:p>
                      <a:pPr marL="457200" indent="-457200" algn="just">
                        <a:lnSpc>
                          <a:spcPct val="100000"/>
                        </a:lnSpc>
                        <a:buFont typeface="+mj-lt"/>
                        <a:buAutoNum type="alphaLcPeriod"/>
                      </a:pPr>
                      <a:r>
                        <a:rPr lang="en-US" sz="2000" b="0" i="0" kern="1200" dirty="0">
                          <a:solidFill>
                            <a:schemeClr val="dk1"/>
                          </a:solidFill>
                          <a:effectLst/>
                          <a:latin typeface="Cambria" panose="02040503050406030204" pitchFamily="18" charset="0"/>
                          <a:ea typeface="Cambria" panose="02040503050406030204" pitchFamily="18" charset="0"/>
                          <a:cs typeface="+mn-cs"/>
                        </a:rPr>
                        <a:t>the National Skill Development Corporation set up by the Government of India;</a:t>
                      </a:r>
                    </a:p>
                    <a:p>
                      <a:pPr marL="457200" indent="-457200" algn="just">
                        <a:lnSpc>
                          <a:spcPct val="100000"/>
                        </a:lnSpc>
                        <a:buFont typeface="+mj-lt"/>
                        <a:buAutoNum type="alphaLcPeriod"/>
                      </a:pPr>
                      <a:r>
                        <a:rPr lang="en-US" sz="2000" b="0" i="0" kern="1200" dirty="0">
                          <a:solidFill>
                            <a:schemeClr val="dk1"/>
                          </a:solidFill>
                          <a:effectLst/>
                          <a:latin typeface="Cambria" panose="02040503050406030204" pitchFamily="18" charset="0"/>
                          <a:ea typeface="Cambria" panose="02040503050406030204" pitchFamily="18" charset="0"/>
                          <a:cs typeface="+mn-cs"/>
                        </a:rPr>
                        <a:t>a Sector Skill Council approved by the National Skill Development Corporation;</a:t>
                      </a:r>
                    </a:p>
                    <a:p>
                      <a:pPr marL="457200" indent="-457200" algn="just">
                        <a:lnSpc>
                          <a:spcPct val="100000"/>
                        </a:lnSpc>
                        <a:buFont typeface="+mj-lt"/>
                        <a:buAutoNum type="alphaLcPeriod"/>
                      </a:pPr>
                      <a:r>
                        <a:rPr lang="en-US" sz="2000" b="0" i="0" kern="1200" dirty="0">
                          <a:solidFill>
                            <a:schemeClr val="dk1"/>
                          </a:solidFill>
                          <a:effectLst/>
                          <a:latin typeface="Cambria" panose="02040503050406030204" pitchFamily="18" charset="0"/>
                          <a:ea typeface="Cambria" panose="02040503050406030204" pitchFamily="18" charset="0"/>
                          <a:cs typeface="+mn-cs"/>
                        </a:rPr>
                        <a:t>an assessment agency approved by the Sector Skill Council or the National Skill Development Corporation;</a:t>
                      </a:r>
                    </a:p>
                    <a:p>
                      <a:pPr marL="457200" indent="-457200" algn="just">
                        <a:lnSpc>
                          <a:spcPct val="100000"/>
                        </a:lnSpc>
                        <a:buFont typeface="+mj-lt"/>
                        <a:buAutoNum type="alphaLcPeriod"/>
                      </a:pPr>
                      <a:r>
                        <a:rPr lang="en-US" sz="2000" b="0" i="0" kern="1200" dirty="0">
                          <a:solidFill>
                            <a:schemeClr val="dk1"/>
                          </a:solidFill>
                          <a:effectLst/>
                          <a:latin typeface="Cambria" panose="02040503050406030204" pitchFamily="18" charset="0"/>
                          <a:ea typeface="Cambria" panose="02040503050406030204" pitchFamily="18" charset="0"/>
                          <a:cs typeface="+mn-cs"/>
                        </a:rPr>
                        <a:t>a training partner approved by the National Skill Development Corporation or the Sector Skill Council, in relation to-</a:t>
                      </a:r>
                    </a:p>
                    <a:p>
                      <a:pPr marL="1160463"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the National Skill Development </a:t>
                      </a:r>
                      <a:r>
                        <a:rPr lang="en-US" sz="2000" b="0" i="0" kern="1200" dirty="0" err="1">
                          <a:solidFill>
                            <a:schemeClr val="dk1"/>
                          </a:solidFill>
                          <a:effectLst/>
                          <a:latin typeface="Cambria" panose="02040503050406030204" pitchFamily="18" charset="0"/>
                          <a:ea typeface="Cambria" panose="02040503050406030204" pitchFamily="18" charset="0"/>
                          <a:cs typeface="+mn-cs"/>
                        </a:rPr>
                        <a:t>Programme</a:t>
                      </a:r>
                      <a:r>
                        <a:rPr lang="en-US" sz="2000" b="0" i="0" kern="1200" dirty="0">
                          <a:solidFill>
                            <a:schemeClr val="dk1"/>
                          </a:solidFill>
                          <a:effectLst/>
                          <a:latin typeface="Cambria" panose="02040503050406030204" pitchFamily="18" charset="0"/>
                          <a:ea typeface="Cambria" panose="02040503050406030204" pitchFamily="18" charset="0"/>
                          <a:cs typeface="+mn-cs"/>
                        </a:rPr>
                        <a:t> implemented by the National Skill Development Corporation; or</a:t>
                      </a:r>
                    </a:p>
                    <a:p>
                      <a:pPr marL="1160463"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a vocational skill development course under the National Skill Certification and Monetary Reward Scheme; or</a:t>
                      </a:r>
                    </a:p>
                    <a:p>
                      <a:pPr marL="1160463" indent="-514350" algn="just">
                        <a:lnSpc>
                          <a:spcPct val="100000"/>
                        </a:lnSpc>
                        <a:buFont typeface="+mj-lt"/>
                        <a:buAutoNum type="romanLcPeriod"/>
                      </a:pPr>
                      <a:r>
                        <a:rPr lang="en-US" sz="2000" b="0" i="0" kern="1200" dirty="0">
                          <a:solidFill>
                            <a:schemeClr val="dk1"/>
                          </a:solidFill>
                          <a:effectLst/>
                          <a:latin typeface="Cambria" panose="02040503050406030204" pitchFamily="18" charset="0"/>
                          <a:ea typeface="Cambria" panose="02040503050406030204" pitchFamily="18" charset="0"/>
                          <a:cs typeface="+mn-cs"/>
                        </a:rPr>
                        <a:t>any other Scheme implemented by the National Skill Development Corporation.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0271264"/>
                  </a:ext>
                </a:extLst>
              </a:tr>
            </a:tbl>
          </a:graphicData>
        </a:graphic>
      </p:graphicFrame>
    </p:spTree>
    <p:extLst>
      <p:ext uri="{BB962C8B-B14F-4D97-AF65-F5344CB8AC3E}">
        <p14:creationId xmlns:p14="http://schemas.microsoft.com/office/powerpoint/2010/main" val="112273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ED4C4-3426-B5DF-B867-F0E042795E3B}"/>
              </a:ext>
            </a:extLst>
          </p:cNvPr>
          <p:cNvSpPr>
            <a:spLocks noGrp="1"/>
          </p:cNvSpPr>
          <p:nvPr>
            <p:ph type="body" sz="quarter" idx="14"/>
          </p:nvPr>
        </p:nvSpPr>
        <p:spPr>
          <a:xfrm>
            <a:off x="105352" y="73894"/>
            <a:ext cx="8407400" cy="585787"/>
          </a:xfrm>
        </p:spPr>
        <p:txBody>
          <a:bodyPr/>
          <a:lstStyle/>
          <a:p>
            <a:r>
              <a:rPr lang="en-US" i="0" dirty="0"/>
              <a:t>Principles of interpretation - Exemptions</a:t>
            </a:r>
            <a:endParaRPr lang="en-IN" i="0" dirty="0"/>
          </a:p>
        </p:txBody>
      </p:sp>
      <p:sp>
        <p:nvSpPr>
          <p:cNvPr id="3" name="Text Placeholder 2">
            <a:extLst>
              <a:ext uri="{FF2B5EF4-FFF2-40B4-BE49-F238E27FC236}">
                <a16:creationId xmlns:a16="http://schemas.microsoft.com/office/drawing/2014/main" id="{B2A72BA2-4402-68AD-F93C-404FA0739526}"/>
              </a:ext>
            </a:extLst>
          </p:cNvPr>
          <p:cNvSpPr>
            <a:spLocks noGrp="1"/>
          </p:cNvSpPr>
          <p:nvPr>
            <p:ph type="body" sz="quarter" idx="15"/>
          </p:nvPr>
        </p:nvSpPr>
        <p:spPr>
          <a:xfrm>
            <a:off x="105352" y="971734"/>
            <a:ext cx="11082966" cy="5749741"/>
          </a:xfrm>
        </p:spPr>
        <p:txBody>
          <a:bodyPr>
            <a:noAutofit/>
          </a:bodyPr>
          <a:lstStyle/>
          <a:p>
            <a:pPr marL="0" indent="0" algn="just">
              <a:lnSpc>
                <a:spcPct val="100000"/>
              </a:lnSpc>
              <a:spcBef>
                <a:spcPts val="0"/>
              </a:spcBef>
              <a:buNone/>
            </a:pPr>
            <a:r>
              <a:rPr lang="en-US" b="1" dirty="0">
                <a:solidFill>
                  <a:schemeClr val="tx1"/>
                </a:solidFill>
              </a:rPr>
              <a:t>Govt of Kerala Vs. Mother Superior Adoration Convent</a:t>
            </a:r>
          </a:p>
          <a:p>
            <a:pPr algn="just">
              <a:lnSpc>
                <a:spcPct val="100000"/>
              </a:lnSpc>
            </a:pPr>
            <a:r>
              <a:rPr lang="en-US" b="0" i="0" u="none" strike="noStrike" baseline="0" dirty="0">
                <a:solidFill>
                  <a:srgbClr val="00000A"/>
                </a:solidFill>
              </a:rPr>
              <a:t>It may be noticed that the 5-Judge Bench judgment did not refer to the line of authority which made a distinction between exemption provisions generally and exemption provisions which </a:t>
            </a:r>
            <a:r>
              <a:rPr lang="en-IN" b="0" i="0" u="none" strike="noStrike" baseline="0" dirty="0">
                <a:solidFill>
                  <a:srgbClr val="00000A"/>
                </a:solidFill>
              </a:rPr>
              <a:t>have a beneficial purpose.</a:t>
            </a:r>
          </a:p>
          <a:p>
            <a:pPr algn="just">
              <a:lnSpc>
                <a:spcPct val="100000"/>
              </a:lnSpc>
            </a:pPr>
            <a:r>
              <a:rPr lang="en-US" dirty="0">
                <a:solidFill>
                  <a:srgbClr val="00000A"/>
                </a:solidFill>
              </a:rPr>
              <a:t>We cannot agree that sub-silentio the line of judgments qua beneficial exemptions has been done away with by this 5-Judge Bench.</a:t>
            </a:r>
          </a:p>
          <a:p>
            <a:pPr algn="just">
              <a:lnSpc>
                <a:spcPct val="100000"/>
              </a:lnSpc>
            </a:pPr>
            <a:r>
              <a:rPr lang="en-IN" b="0" i="0" u="none" strike="noStrike" baseline="0" dirty="0">
                <a:solidFill>
                  <a:srgbClr val="00000A"/>
                </a:solidFill>
              </a:rPr>
              <a:t>It is </a:t>
            </a:r>
            <a:r>
              <a:rPr lang="en-US" b="0" i="0" u="none" strike="noStrike" baseline="0" dirty="0">
                <a:solidFill>
                  <a:srgbClr val="00000A"/>
                </a:solidFill>
              </a:rPr>
              <a:t>well settled that a decision is only an authority for what it decides and not what may logically follow from it.</a:t>
            </a:r>
          </a:p>
          <a:p>
            <a:pPr algn="just">
              <a:lnSpc>
                <a:spcPct val="100000"/>
              </a:lnSpc>
            </a:pPr>
            <a:r>
              <a:rPr lang="en-US" b="0" i="0" u="none" strike="noStrike" baseline="0" dirty="0">
                <a:solidFill>
                  <a:srgbClr val="00000A"/>
                </a:solidFill>
              </a:rPr>
              <a:t>We must first ask ourselves what is the object sought to be achieved by the provision, and construe the statute in accord with </a:t>
            </a:r>
            <a:r>
              <a:rPr lang="en-IN" b="0" i="0" u="none" strike="noStrike" baseline="0" dirty="0">
                <a:solidFill>
                  <a:srgbClr val="00000A"/>
                </a:solidFill>
              </a:rPr>
              <a:t>such object.</a:t>
            </a:r>
          </a:p>
          <a:p>
            <a:pPr algn="just">
              <a:lnSpc>
                <a:spcPct val="100000"/>
              </a:lnSpc>
            </a:pPr>
            <a:r>
              <a:rPr lang="en-US" b="0" i="0" u="none" strike="noStrike" baseline="0" dirty="0">
                <a:solidFill>
                  <a:srgbClr val="00000A"/>
                </a:solidFill>
              </a:rPr>
              <a:t>And on the assumption that any ambiguity arises in such construction, such ambiguity must be in </a:t>
            </a:r>
            <a:r>
              <a:rPr lang="en-US" b="0" i="0" u="none" strike="noStrike" baseline="0" dirty="0" err="1">
                <a:solidFill>
                  <a:srgbClr val="00000A"/>
                </a:solidFill>
              </a:rPr>
              <a:t>favour</a:t>
            </a:r>
            <a:r>
              <a:rPr lang="en-US" b="0" i="0" u="none" strike="noStrike" baseline="0" dirty="0">
                <a:solidFill>
                  <a:srgbClr val="00000A"/>
                </a:solidFill>
              </a:rPr>
              <a:t> of that which is </a:t>
            </a:r>
            <a:r>
              <a:rPr lang="en-IN" b="0" i="0" u="none" strike="noStrike" baseline="0" dirty="0">
                <a:solidFill>
                  <a:srgbClr val="00000A"/>
                </a:solidFill>
              </a:rPr>
              <a:t>exempted.</a:t>
            </a:r>
            <a:endParaRPr lang="en-US" dirty="0">
              <a:solidFill>
                <a:schemeClr val="tx1"/>
              </a:solidFill>
            </a:endParaRPr>
          </a:p>
          <a:p>
            <a:pPr algn="just">
              <a:lnSpc>
                <a:spcPct val="100000"/>
              </a:lnSpc>
              <a:spcBef>
                <a:spcPts val="0"/>
              </a:spcBef>
              <a:buFont typeface="Wingdings" panose="05000000000000000000" pitchFamily="2" charset="2"/>
              <a:buChar char="Ø"/>
            </a:pPr>
            <a:endParaRPr lang="en-US" dirty="0">
              <a:solidFill>
                <a:schemeClr val="tx1"/>
              </a:solidFill>
            </a:endParaRPr>
          </a:p>
          <a:p>
            <a:pPr algn="just">
              <a:lnSpc>
                <a:spcPct val="100000"/>
              </a:lnSpc>
              <a:spcBef>
                <a:spcPts val="0"/>
              </a:spcBef>
              <a:buFont typeface="Wingdings" panose="05000000000000000000" pitchFamily="2" charset="2"/>
              <a:buChar char="Ø"/>
            </a:pPr>
            <a:endParaRPr lang="en-IN" dirty="0"/>
          </a:p>
        </p:txBody>
      </p:sp>
      <p:sp>
        <p:nvSpPr>
          <p:cNvPr id="4" name="Slide Number Placeholder 3">
            <a:extLst>
              <a:ext uri="{FF2B5EF4-FFF2-40B4-BE49-F238E27FC236}">
                <a16:creationId xmlns:a16="http://schemas.microsoft.com/office/drawing/2014/main" id="{D562BEC8-22CD-2B48-B5C3-F5C73FCC0809}"/>
              </a:ext>
            </a:extLst>
          </p:cNvPr>
          <p:cNvSpPr>
            <a:spLocks noGrp="1"/>
          </p:cNvSpPr>
          <p:nvPr>
            <p:ph type="sldNum" sz="quarter" idx="4"/>
          </p:nvPr>
        </p:nvSpPr>
        <p:spPr/>
        <p:txBody>
          <a:bodyPr/>
          <a:lstStyle/>
          <a:p>
            <a:fld id="{C37E4FB1-AD43-40BE-A2D5-51E31E25039B}" type="slidenum">
              <a:rPr lang="en-IN" smtClean="0"/>
              <a:pPr/>
              <a:t>4</a:t>
            </a:fld>
            <a:endParaRPr lang="en-IN" dirty="0"/>
          </a:p>
        </p:txBody>
      </p:sp>
    </p:spTree>
    <p:extLst>
      <p:ext uri="{BB962C8B-B14F-4D97-AF65-F5344CB8AC3E}">
        <p14:creationId xmlns:p14="http://schemas.microsoft.com/office/powerpoint/2010/main" val="1271058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40</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3499705334"/>
              </p:ext>
            </p:extLst>
          </p:nvPr>
        </p:nvGraphicFramePr>
        <p:xfrm>
          <a:off x="496529" y="1522729"/>
          <a:ext cx="11198942" cy="4450080"/>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129746">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250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(a) health care services by a clinical establishment, an </a:t>
                      </a:r>
                      <a:r>
                        <a:rPr lang="en-US" sz="2000" b="0" i="0" kern="1200" dirty="0" err="1">
                          <a:solidFill>
                            <a:schemeClr val="dk1"/>
                          </a:solidFill>
                          <a:effectLst/>
                          <a:latin typeface="Cambria" panose="02040503050406030204" pitchFamily="18" charset="0"/>
                          <a:ea typeface="Cambria" panose="02040503050406030204" pitchFamily="18" charset="0"/>
                          <a:cs typeface="+mn-cs"/>
                        </a:rPr>
                        <a:t>authorised</a:t>
                      </a:r>
                      <a:r>
                        <a:rPr lang="en-US" sz="2000" b="0" i="0" kern="1200" dirty="0">
                          <a:solidFill>
                            <a:schemeClr val="dk1"/>
                          </a:solidFill>
                          <a:effectLst/>
                          <a:latin typeface="Cambria" panose="02040503050406030204" pitchFamily="18" charset="0"/>
                          <a:ea typeface="Cambria" panose="02040503050406030204" pitchFamily="18" charset="0"/>
                          <a:cs typeface="+mn-cs"/>
                        </a:rPr>
                        <a:t> medical practitioner or para-medics;</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Provided that nothing in this entry shall apply to the services provided by a clinical establishment by way of providing room [other than Intensive Care Unit (ICU)/Critical Care Unit (CCU)/Intensive Cardiac Care Unit (ICCU)/Neo natal Intensive Care Unit (NICU)] having room charges exceeding Rs. 5000 per day to a person receiving health care services.</a:t>
                      </a:r>
                    </a:p>
                    <a:p>
                      <a:pPr algn="just">
                        <a:lnSpc>
                          <a:spcPct val="100000"/>
                        </a:lnSpc>
                      </a:pPr>
                      <a:endParaRPr lang="en-US" sz="2000" b="0" i="0" kern="1200" dirty="0">
                        <a:solidFill>
                          <a:schemeClr val="dk1"/>
                        </a:solidFill>
                        <a:effectLst/>
                        <a:latin typeface="Cambria" panose="02040503050406030204" pitchFamily="18" charset="0"/>
                        <a:ea typeface="Cambria" panose="02040503050406030204" pitchFamily="18" charset="0"/>
                        <a:cs typeface="+mn-cs"/>
                      </a:endParaRPr>
                    </a:p>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(b) services provided by way of transportation of a patient in an ambulance, other than those specified in (a)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121654"/>
                  </a:ext>
                </a:extLst>
              </a:tr>
            </a:tbl>
          </a:graphicData>
        </a:graphic>
      </p:graphicFrame>
    </p:spTree>
    <p:extLst>
      <p:ext uri="{BB962C8B-B14F-4D97-AF65-F5344CB8AC3E}">
        <p14:creationId xmlns:p14="http://schemas.microsoft.com/office/powerpoint/2010/main" val="995162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41</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1465866672"/>
              </p:ext>
            </p:extLst>
          </p:nvPr>
        </p:nvGraphicFramePr>
        <p:xfrm>
          <a:off x="496529" y="1522729"/>
          <a:ext cx="11198942" cy="2621280"/>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129746">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250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0" kern="1200" dirty="0">
                          <a:solidFill>
                            <a:schemeClr val="dk1"/>
                          </a:solidFill>
                          <a:effectLst/>
                          <a:latin typeface="Cambria" panose="02040503050406030204" pitchFamily="18" charset="0"/>
                          <a:ea typeface="Cambria" panose="02040503050406030204" pitchFamily="18" charset="0"/>
                          <a:cs typeface="+mn-cs"/>
                        </a:rPr>
                        <a:t>“health care services” means any service by way of diagnosis or treatment or care for illness, injury, deformity, abnormality or pregnancy in any </a:t>
                      </a:r>
                      <a:r>
                        <a:rPr lang="en-US" sz="2000" b="0" i="0" kern="1200" dirty="0" err="1">
                          <a:solidFill>
                            <a:schemeClr val="dk1"/>
                          </a:solidFill>
                          <a:effectLst/>
                          <a:latin typeface="Cambria" panose="02040503050406030204" pitchFamily="18" charset="0"/>
                          <a:ea typeface="Cambria" panose="02040503050406030204" pitchFamily="18" charset="0"/>
                          <a:cs typeface="+mn-cs"/>
                        </a:rPr>
                        <a:t>recognised</a:t>
                      </a:r>
                      <a:r>
                        <a:rPr lang="en-US" sz="2000" b="0" i="0" kern="1200" dirty="0">
                          <a:solidFill>
                            <a:schemeClr val="dk1"/>
                          </a:solidFill>
                          <a:effectLst/>
                          <a:latin typeface="Cambria" panose="02040503050406030204" pitchFamily="18" charset="0"/>
                          <a:ea typeface="Cambria" panose="02040503050406030204" pitchFamily="18" charset="0"/>
                          <a:cs typeface="+mn-cs"/>
                        </a:rPr>
                        <a:t> system of medicines in India and includes services by way of transportation of the patient to and from a clinical establishment, but does not include hair transplant or cosmetic or plastic surgery, except when undertaken to restore or to reconstruct anatomy or functions of body affected due to congenital defects, developmental abnormalities, injury or trauma;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121654"/>
                  </a:ext>
                </a:extLst>
              </a:tr>
            </a:tbl>
          </a:graphicData>
        </a:graphic>
      </p:graphicFrame>
    </p:spTree>
    <p:extLst>
      <p:ext uri="{BB962C8B-B14F-4D97-AF65-F5344CB8AC3E}">
        <p14:creationId xmlns:p14="http://schemas.microsoft.com/office/powerpoint/2010/main" val="849076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42</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1923672981"/>
              </p:ext>
            </p:extLst>
          </p:nvPr>
        </p:nvGraphicFramePr>
        <p:xfrm>
          <a:off x="496529" y="1522729"/>
          <a:ext cx="11198942" cy="3829080"/>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356170">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3432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1" i="0" u="none" strike="noStrike" kern="1200" baseline="0" dirty="0">
                          <a:solidFill>
                            <a:schemeClr val="dk1"/>
                          </a:solidFill>
                          <a:latin typeface="Cambria" panose="02040503050406030204" pitchFamily="18" charset="0"/>
                          <a:ea typeface="Cambria" panose="02040503050406030204" pitchFamily="18" charset="0"/>
                          <a:cs typeface="+mn-cs"/>
                        </a:rPr>
                        <a:t>Services by Trade Union Housing Society:</a:t>
                      </a: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Service by an unincorporated body or a non-profit entity registered under any law for the time being in force, to its own members by way of reimbursement of charges or share of contribution –</a:t>
                      </a:r>
                    </a:p>
                    <a:p>
                      <a:pPr marL="342900" indent="-342900" algn="just">
                        <a:lnSpc>
                          <a:spcPct val="100000"/>
                        </a:lnSpc>
                        <a:buAutoNum type="alphaLcParenBoth"/>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as a trade union;</a:t>
                      </a: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(b) for the provision of carrying out any activity which is exempt from the levy of Goods and service Tax; or</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(c) up to an amount of seven thousand five hundred  rupees per month per member for sourcing of goods or services from a third person for the common use of its members in a housing society or a residential complex.</a:t>
                      </a:r>
                      <a:endParaRPr lang="en-US" sz="2000" b="0" kern="1200" dirty="0">
                        <a:solidFill>
                          <a:schemeClr val="tx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
        <p:nvSpPr>
          <p:cNvPr id="6" name="TextBox 5">
            <a:extLst>
              <a:ext uri="{FF2B5EF4-FFF2-40B4-BE49-F238E27FC236}">
                <a16:creationId xmlns:a16="http://schemas.microsoft.com/office/drawing/2014/main" id="{D9F1BB42-F381-2FE7-D600-9F2683CA2FE1}"/>
              </a:ext>
            </a:extLst>
          </p:cNvPr>
          <p:cNvSpPr txBox="1"/>
          <p:nvPr/>
        </p:nvSpPr>
        <p:spPr>
          <a:xfrm>
            <a:off x="482337" y="5533680"/>
            <a:ext cx="11213134" cy="707886"/>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Supreme Court in the case of Calcutta Club Ltd</a:t>
            </a:r>
            <a:r>
              <a:rPr lang="en-US" sz="2000" dirty="0">
                <a:latin typeface="Cambria" panose="02040503050406030204" pitchFamily="18" charset="0"/>
                <a:ea typeface="Cambria" panose="02040503050406030204" pitchFamily="18" charset="0"/>
              </a:rPr>
              <a:t>. [Civil Appeal No. 4184/2009] and Ranchi Club Ltd. [Civil Appeal No. 7497/2012]</a:t>
            </a:r>
          </a:p>
        </p:txBody>
      </p:sp>
    </p:spTree>
    <p:extLst>
      <p:ext uri="{BB962C8B-B14F-4D97-AF65-F5344CB8AC3E}">
        <p14:creationId xmlns:p14="http://schemas.microsoft.com/office/powerpoint/2010/main" val="1671156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43</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346735985"/>
              </p:ext>
            </p:extLst>
          </p:nvPr>
        </p:nvGraphicFramePr>
        <p:xfrm>
          <a:off x="496529" y="1522729"/>
          <a:ext cx="11198942" cy="5194141"/>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394639">
                <a:tc>
                  <a:txBody>
                    <a:bodyPr/>
                    <a:lstStyle/>
                    <a:p>
                      <a:pPr algn="just"/>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2268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77A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Services provided by an unincorporated body or a non-profit entity registered under any law for the time being in force, engaged in,-</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a:t>
                      </a:r>
                      <a:r>
                        <a:rPr lang="en-US" sz="2000" b="0" i="0" kern="1200" dirty="0" err="1">
                          <a:solidFill>
                            <a:schemeClr val="dk1"/>
                          </a:solidFill>
                          <a:effectLst/>
                          <a:latin typeface="Cambria" panose="02040503050406030204" pitchFamily="18" charset="0"/>
                          <a:ea typeface="Cambria" panose="02040503050406030204" pitchFamily="18" charset="0"/>
                          <a:cs typeface="+mn-cs"/>
                        </a:rPr>
                        <a:t>i</a:t>
                      </a:r>
                      <a:r>
                        <a:rPr lang="en-US" sz="2000" b="0" i="0" kern="1200" dirty="0">
                          <a:solidFill>
                            <a:schemeClr val="dk1"/>
                          </a:solidFill>
                          <a:effectLst/>
                          <a:latin typeface="Cambria" panose="02040503050406030204" pitchFamily="18" charset="0"/>
                          <a:ea typeface="Cambria" panose="02040503050406030204" pitchFamily="18" charset="0"/>
                          <a:cs typeface="+mn-cs"/>
                        </a:rPr>
                        <a:t>) activities relating to the welfare of industrial or agricultural </a:t>
                      </a:r>
                      <a:r>
                        <a:rPr lang="en-US" sz="2000" b="0" i="0" kern="1200" dirty="0" err="1">
                          <a:solidFill>
                            <a:schemeClr val="dk1"/>
                          </a:solidFill>
                          <a:effectLst/>
                          <a:latin typeface="Cambria" panose="02040503050406030204" pitchFamily="18" charset="0"/>
                          <a:ea typeface="Cambria" panose="02040503050406030204" pitchFamily="18" charset="0"/>
                          <a:cs typeface="+mn-cs"/>
                        </a:rPr>
                        <a:t>labour</a:t>
                      </a:r>
                      <a:r>
                        <a:rPr lang="en-US" sz="2000" b="0" i="0" kern="1200" dirty="0">
                          <a:solidFill>
                            <a:schemeClr val="dk1"/>
                          </a:solidFill>
                          <a:effectLst/>
                          <a:latin typeface="Cambria" panose="02040503050406030204" pitchFamily="18" charset="0"/>
                          <a:ea typeface="Cambria" panose="02040503050406030204" pitchFamily="18" charset="0"/>
                          <a:cs typeface="+mn-cs"/>
                        </a:rPr>
                        <a:t> or farmers; or</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(ii) promotion of trade, commerce, industry, agriculture, art, science, literature, culture, sports, education, social welfare, charitable activities and protection of environment, to its own members against consideration in the form of membership fee up to an amount of one thousand rupees (₹ 1000/-) per member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r h="2521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Services by an artist by way of a performance in folk or classical art forms of-</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(a) music, or</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(b) dance, or</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(c) theatre,</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if the consideration charged for such performance is not more than one lakh and fifty thousand rupees:</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Provided that the exemption shall not apply to service provided by such artist as a brand ambassador.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354675"/>
                  </a:ext>
                </a:extLst>
              </a:tr>
            </a:tbl>
          </a:graphicData>
        </a:graphic>
      </p:graphicFrame>
    </p:spTree>
    <p:extLst>
      <p:ext uri="{BB962C8B-B14F-4D97-AF65-F5344CB8AC3E}">
        <p14:creationId xmlns:p14="http://schemas.microsoft.com/office/powerpoint/2010/main" val="4142154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44</a:t>
            </a:fld>
            <a:endParaRPr lang="en-IN" dirty="0"/>
          </a:p>
        </p:txBody>
      </p:sp>
      <p:sp>
        <p:nvSpPr>
          <p:cNvPr id="5" name="TextBox 4">
            <a:extLst>
              <a:ext uri="{FF2B5EF4-FFF2-40B4-BE49-F238E27FC236}">
                <a16:creationId xmlns:a16="http://schemas.microsoft.com/office/drawing/2014/main" id="{AB0A6607-EBC5-4345-881F-37E89DADC002}"/>
              </a:ext>
            </a:extLst>
          </p:cNvPr>
          <p:cNvSpPr txBox="1"/>
          <p:nvPr/>
        </p:nvSpPr>
        <p:spPr>
          <a:xfrm>
            <a:off x="445521" y="9715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3173B5AC-D8E2-48D1-9EE8-388EC9505504}"/>
              </a:ext>
            </a:extLst>
          </p:cNvPr>
          <p:cNvGraphicFramePr>
            <a:graphicFrameLocks noGrp="1"/>
          </p:cNvGraphicFramePr>
          <p:nvPr>
            <p:extLst>
              <p:ext uri="{D42A27DB-BD31-4B8C-83A1-F6EECF244321}">
                <p14:modId xmlns:p14="http://schemas.microsoft.com/office/powerpoint/2010/main" val="303285904"/>
              </p:ext>
            </p:extLst>
          </p:nvPr>
        </p:nvGraphicFramePr>
        <p:xfrm>
          <a:off x="496529" y="1522729"/>
          <a:ext cx="11198942" cy="4236720"/>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347578">
                <a:tc>
                  <a:txBody>
                    <a:bodyPr/>
                    <a:lstStyle/>
                    <a:p>
                      <a:pPr algn="just"/>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844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1" i="0" kern="1200" dirty="0">
                          <a:solidFill>
                            <a:schemeClr val="dk1"/>
                          </a:solidFill>
                          <a:effectLst/>
                          <a:latin typeface="Cambria" panose="02040503050406030204" pitchFamily="18" charset="0"/>
                          <a:ea typeface="Cambria" panose="02040503050406030204" pitchFamily="18" charset="0"/>
                          <a:cs typeface="+mn-cs"/>
                        </a:rPr>
                        <a:t>*</a:t>
                      </a:r>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training or coaching in-</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(a) recreational activities relating to arts or culture, by an individual, or</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(b) sports by charitable entities registered under Section 12AA or 12AB of the Income Tax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r h="2221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Services by way of right to admission to- </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(a) circus, dance, or theatrical performance including drama or ballet; </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(b) award function, concert, pageant, musical performance or any sporting event other than a </a:t>
                      </a:r>
                      <a:r>
                        <a:rPr lang="en-US" sz="2000" b="0" i="0" kern="1200" dirty="0" err="1">
                          <a:solidFill>
                            <a:schemeClr val="dk1"/>
                          </a:solidFill>
                          <a:effectLst/>
                          <a:latin typeface="Cambria" panose="02040503050406030204" pitchFamily="18" charset="0"/>
                          <a:ea typeface="Cambria" panose="02040503050406030204" pitchFamily="18" charset="0"/>
                          <a:cs typeface="+mn-cs"/>
                        </a:rPr>
                        <a:t>recognised</a:t>
                      </a:r>
                      <a:r>
                        <a:rPr lang="en-US" sz="2000" b="0" i="0" kern="1200" dirty="0">
                          <a:solidFill>
                            <a:schemeClr val="dk1"/>
                          </a:solidFill>
                          <a:effectLst/>
                          <a:latin typeface="Cambria" panose="02040503050406030204" pitchFamily="18" charset="0"/>
                          <a:ea typeface="Cambria" panose="02040503050406030204" pitchFamily="18" charset="0"/>
                          <a:cs typeface="+mn-cs"/>
                        </a:rPr>
                        <a:t> sporting event; </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(c) </a:t>
                      </a:r>
                      <a:r>
                        <a:rPr lang="en-US" sz="2000" b="0" i="0" kern="1200" dirty="0" err="1">
                          <a:solidFill>
                            <a:schemeClr val="dk1"/>
                          </a:solidFill>
                          <a:effectLst/>
                          <a:latin typeface="Cambria" panose="02040503050406030204" pitchFamily="18" charset="0"/>
                          <a:ea typeface="Cambria" panose="02040503050406030204" pitchFamily="18" charset="0"/>
                          <a:cs typeface="+mn-cs"/>
                        </a:rPr>
                        <a:t>recognised</a:t>
                      </a:r>
                      <a:r>
                        <a:rPr lang="en-US" sz="2000" b="0" i="0" kern="1200" dirty="0">
                          <a:solidFill>
                            <a:schemeClr val="dk1"/>
                          </a:solidFill>
                          <a:effectLst/>
                          <a:latin typeface="Cambria" panose="02040503050406030204" pitchFamily="18" charset="0"/>
                          <a:ea typeface="Cambria" panose="02040503050406030204" pitchFamily="18" charset="0"/>
                          <a:cs typeface="+mn-cs"/>
                        </a:rPr>
                        <a:t> sporting event; </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(d) planetarium, </a:t>
                      </a:r>
                    </a:p>
                    <a:p>
                      <a:pPr algn="just"/>
                      <a:r>
                        <a:rPr lang="en-US" sz="2000" b="0" i="0" kern="1200" dirty="0">
                          <a:solidFill>
                            <a:schemeClr val="dk1"/>
                          </a:solidFill>
                          <a:effectLst/>
                          <a:latin typeface="Cambria" panose="02040503050406030204" pitchFamily="18" charset="0"/>
                          <a:ea typeface="Cambria" panose="02040503050406030204" pitchFamily="18" charset="0"/>
                          <a:cs typeface="+mn-cs"/>
                        </a:rPr>
                        <a:t>where the consideration for right to admission to the events or places as referred to in items (a), (b), (c) or (d) above is not more than ₹ 500 per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354675"/>
                  </a:ext>
                </a:extLst>
              </a:tr>
            </a:tbl>
          </a:graphicData>
        </a:graphic>
      </p:graphicFrame>
      <p:sp>
        <p:nvSpPr>
          <p:cNvPr id="6" name="TextBox 5">
            <a:extLst>
              <a:ext uri="{FF2B5EF4-FFF2-40B4-BE49-F238E27FC236}">
                <a16:creationId xmlns:a16="http://schemas.microsoft.com/office/drawing/2014/main" id="{0528718A-E078-CD44-6AB8-D8F92F50AAB7}"/>
              </a:ext>
            </a:extLst>
          </p:cNvPr>
          <p:cNvSpPr txBox="1"/>
          <p:nvPr/>
        </p:nvSpPr>
        <p:spPr>
          <a:xfrm>
            <a:off x="445521" y="5759449"/>
            <a:ext cx="10977716" cy="1200329"/>
          </a:xfrm>
          <a:prstGeom prst="rect">
            <a:avLst/>
          </a:prstGeom>
          <a:noFill/>
        </p:spPr>
        <p:txBody>
          <a:bodyPr wrap="square" rtlCol="0">
            <a:spAutoFit/>
          </a:bodyPr>
          <a:lstStyle/>
          <a:p>
            <a:pPr algn="just"/>
            <a:r>
              <a:rPr lang="en-US" b="0" i="0" dirty="0">
                <a:effectLst/>
                <a:latin typeface="Cambria" panose="02040503050406030204" pitchFamily="18" charset="0"/>
                <a:ea typeface="Cambria" panose="02040503050406030204" pitchFamily="18" charset="0"/>
              </a:rPr>
              <a:t>* Substituted  </a:t>
            </a:r>
            <a:r>
              <a:rPr lang="en-US" b="1" i="0" dirty="0">
                <a:effectLst/>
                <a:latin typeface="Cambria" panose="02040503050406030204" pitchFamily="18" charset="0"/>
                <a:ea typeface="Cambria" panose="02040503050406030204" pitchFamily="18" charset="0"/>
              </a:rPr>
              <a:t>w.e.f. 18-07-2022</a:t>
            </a:r>
            <a:r>
              <a:rPr lang="en-US" b="0" i="0" dirty="0">
                <a:effectLst/>
                <a:latin typeface="Cambria" panose="02040503050406030204" pitchFamily="18" charset="0"/>
                <a:ea typeface="Cambria" panose="02040503050406030204" pitchFamily="18" charset="0"/>
              </a:rPr>
              <a:t> before it was read as, </a:t>
            </a:r>
          </a:p>
          <a:p>
            <a:pPr algn="just"/>
            <a:r>
              <a:rPr lang="en-US" b="0" i="0" dirty="0">
                <a:effectLst/>
                <a:latin typeface="Cambria" panose="02040503050406030204" pitchFamily="18" charset="0"/>
                <a:ea typeface="Cambria" panose="02040503050406030204" pitchFamily="18" charset="0"/>
              </a:rPr>
              <a:t>"Services by way of training or coaching in recreational activities relating to-</a:t>
            </a:r>
          </a:p>
          <a:p>
            <a:pPr algn="just"/>
            <a:r>
              <a:rPr lang="en-US" b="0" i="0" dirty="0">
                <a:effectLst/>
                <a:latin typeface="Cambria" panose="02040503050406030204" pitchFamily="18" charset="0"/>
                <a:ea typeface="Cambria" panose="02040503050406030204" pitchFamily="18" charset="0"/>
              </a:rPr>
              <a:t>(a) arts or culture, or</a:t>
            </a:r>
          </a:p>
          <a:p>
            <a:pPr algn="just"/>
            <a:r>
              <a:rPr lang="en-US" b="0" i="0" dirty="0">
                <a:effectLst/>
                <a:latin typeface="Cambria" panose="02040503050406030204" pitchFamily="18" charset="0"/>
                <a:ea typeface="Cambria" panose="02040503050406030204" pitchFamily="18" charset="0"/>
              </a:rPr>
              <a:t>(b) sports by charitable entities registered under </a:t>
            </a:r>
            <a:r>
              <a:rPr lang="en-US" b="0" i="0" u="sng" dirty="0">
                <a:effectLst/>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section 12AA</a:t>
            </a:r>
            <a:r>
              <a:rPr lang="en-US" b="0" i="0" dirty="0">
                <a:effectLst/>
                <a:latin typeface="Cambria" panose="02040503050406030204" pitchFamily="18" charset="0"/>
                <a:ea typeface="Cambria" panose="02040503050406030204" pitchFamily="18" charset="0"/>
              </a:rPr>
              <a:t> </a:t>
            </a:r>
            <a:r>
              <a:rPr lang="en-US" b="1" i="0" baseline="30000" dirty="0">
                <a:effectLst/>
                <a:latin typeface="Cambria" panose="02040503050406030204" pitchFamily="18" charset="0"/>
                <a:ea typeface="Cambria" panose="02040503050406030204" pitchFamily="18" charset="0"/>
              </a:rPr>
              <a:t>77</a:t>
            </a:r>
            <a:r>
              <a:rPr lang="en-US" b="1" i="0" dirty="0">
                <a:effectLst/>
                <a:latin typeface="Cambria" panose="02040503050406030204" pitchFamily="18" charset="0"/>
                <a:ea typeface="Cambria" panose="02040503050406030204" pitchFamily="18" charset="0"/>
              </a:rPr>
              <a:t>[</a:t>
            </a:r>
            <a:r>
              <a:rPr lang="en-US" b="0" i="0" dirty="0">
                <a:effectLst/>
                <a:latin typeface="Cambria" panose="02040503050406030204" pitchFamily="18" charset="0"/>
                <a:ea typeface="Cambria" panose="02040503050406030204" pitchFamily="18" charset="0"/>
              </a:rPr>
              <a:t>or </a:t>
            </a:r>
            <a:r>
              <a:rPr lang="en-US" b="0" i="0" dirty="0">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12AB</a:t>
            </a:r>
            <a:r>
              <a:rPr lang="en-US" b="1" i="0" dirty="0">
                <a:effectLst/>
                <a:latin typeface="Cambria" panose="02040503050406030204" pitchFamily="18" charset="0"/>
                <a:ea typeface="Cambria" panose="02040503050406030204" pitchFamily="18" charset="0"/>
              </a:rPr>
              <a:t>] </a:t>
            </a:r>
            <a:r>
              <a:rPr lang="en-US" b="0" i="0" dirty="0">
                <a:effectLst/>
                <a:latin typeface="Cambria" panose="02040503050406030204" pitchFamily="18" charset="0"/>
                <a:ea typeface="Cambria" panose="02040503050406030204" pitchFamily="18" charset="0"/>
              </a:rPr>
              <a:t>of the </a:t>
            </a:r>
            <a:r>
              <a:rPr lang="en-US" b="0" i="0" u="sng" dirty="0">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Income-tax Act</a:t>
            </a:r>
            <a:r>
              <a:rPr lang="en-US" b="0" i="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60240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0CF2D5-DFE6-47B4-A021-61497C239CB2}"/>
              </a:ext>
            </a:extLst>
          </p:cNvPr>
          <p:cNvSpPr>
            <a:spLocks noGrp="1"/>
          </p:cNvSpPr>
          <p:nvPr>
            <p:ph type="body" sz="quarter" idx="14"/>
          </p:nvPr>
        </p:nvSpPr>
        <p:spPr/>
        <p:txBody>
          <a:bodyPr/>
          <a:lstStyle/>
          <a:p>
            <a:r>
              <a:rPr lang="en-US" sz="3200" i="0" dirty="0"/>
              <a:t>Certain key exemptions withdrawn</a:t>
            </a:r>
          </a:p>
        </p:txBody>
      </p:sp>
      <p:sp>
        <p:nvSpPr>
          <p:cNvPr id="7" name="Text Placeholder 6">
            <a:extLst>
              <a:ext uri="{FF2B5EF4-FFF2-40B4-BE49-F238E27FC236}">
                <a16:creationId xmlns:a16="http://schemas.microsoft.com/office/drawing/2014/main" id="{F04257B9-4A7C-FA66-A358-42E97EE0B4E8}"/>
              </a:ext>
            </a:extLst>
          </p:cNvPr>
          <p:cNvSpPr>
            <a:spLocks noGrp="1"/>
          </p:cNvSpPr>
          <p:nvPr>
            <p:ph type="body" sz="quarter" idx="15"/>
          </p:nvPr>
        </p:nvSpPr>
        <p:spPr/>
        <p:txBody>
          <a:bodyPr>
            <a:noAutofit/>
          </a:bodyPr>
          <a:lstStyle/>
          <a:p>
            <a:pPr algn="just">
              <a:lnSpc>
                <a:spcPct val="100000"/>
              </a:lnSpc>
              <a:spcBef>
                <a:spcPts val="0"/>
              </a:spcBef>
            </a:pPr>
            <a:r>
              <a:rPr lang="en-US" b="0" i="0" dirty="0">
                <a:solidFill>
                  <a:srgbClr val="000000"/>
                </a:solidFill>
                <a:effectLst/>
              </a:rPr>
              <a:t>Services by way of licensing, registration and analysis or testing of food samples supplied by the Food Safety and Standards Authority of India (FSSAI) to Food Business Operators.</a:t>
            </a:r>
            <a:endParaRPr lang="en-IN" dirty="0"/>
          </a:p>
          <a:p>
            <a:pPr algn="just">
              <a:lnSpc>
                <a:spcPct val="100000"/>
              </a:lnSpc>
              <a:spcBef>
                <a:spcPts val="0"/>
              </a:spcBef>
            </a:pPr>
            <a:endParaRPr lang="en-US" b="0" i="0" dirty="0">
              <a:solidFill>
                <a:srgbClr val="000000"/>
              </a:solidFill>
              <a:effectLst/>
            </a:endParaRPr>
          </a:p>
          <a:p>
            <a:pPr algn="just">
              <a:lnSpc>
                <a:spcPct val="100000"/>
              </a:lnSpc>
              <a:spcBef>
                <a:spcPts val="0"/>
              </a:spcBef>
            </a:pPr>
            <a:r>
              <a:rPr lang="en-US" b="0" i="0" dirty="0">
                <a:solidFill>
                  <a:srgbClr val="000000"/>
                </a:solidFill>
                <a:effectLst/>
              </a:rPr>
              <a:t>Services provided by the Goods and Services Tax Network to the Central Government or State Governments or Union territories for implementation of Goods and Services Tax.</a:t>
            </a:r>
            <a:endParaRPr lang="en-US" dirty="0">
              <a:solidFill>
                <a:srgbClr val="000000"/>
              </a:solidFill>
            </a:endParaRPr>
          </a:p>
          <a:p>
            <a:pPr algn="just">
              <a:lnSpc>
                <a:spcPct val="100000"/>
              </a:lnSpc>
              <a:spcBef>
                <a:spcPts val="0"/>
              </a:spcBef>
            </a:pPr>
            <a:endParaRPr lang="en-US" b="0" i="0" dirty="0">
              <a:solidFill>
                <a:srgbClr val="000000"/>
              </a:solidFill>
              <a:effectLst/>
            </a:endParaRPr>
          </a:p>
          <a:p>
            <a:pPr algn="just">
              <a:lnSpc>
                <a:spcPct val="100000"/>
              </a:lnSpc>
              <a:spcBef>
                <a:spcPts val="0"/>
              </a:spcBef>
            </a:pPr>
            <a:r>
              <a:rPr lang="en-US" b="0" i="0" dirty="0">
                <a:solidFill>
                  <a:srgbClr val="000000"/>
                </a:solidFill>
                <a:effectLst/>
              </a:rPr>
              <a:t>Services provided by the Securities and Exchange Board of India set up under the Securities and Exchange Board of India Act, 1992 (15 of 1992) by way of protecting the interests of investors in securities and to promote the development of, and to regulate, the securities market</a:t>
            </a:r>
            <a:endParaRPr lang="en-US" dirty="0">
              <a:solidFill>
                <a:srgbClr val="000000"/>
              </a:solidFill>
            </a:endParaRPr>
          </a:p>
          <a:p>
            <a:pPr algn="just">
              <a:lnSpc>
                <a:spcPct val="100000"/>
              </a:lnSpc>
              <a:spcBef>
                <a:spcPts val="0"/>
              </a:spcBef>
            </a:pPr>
            <a:endParaRPr lang="en-US" b="0" i="0" dirty="0">
              <a:solidFill>
                <a:srgbClr val="000000"/>
              </a:solidFill>
              <a:effectLst/>
            </a:endParaRPr>
          </a:p>
          <a:p>
            <a:pPr algn="just">
              <a:lnSpc>
                <a:spcPct val="100000"/>
              </a:lnSpc>
              <a:spcBef>
                <a:spcPts val="0"/>
              </a:spcBef>
            </a:pPr>
            <a:r>
              <a:rPr lang="en-US" b="0" i="0" dirty="0">
                <a:solidFill>
                  <a:srgbClr val="000000"/>
                </a:solidFill>
                <a:effectLst/>
              </a:rPr>
              <a:t>Services provided by the Insurance Regulatory and Development Authority of India to insurers under the Insurance Regulatory and Development Authority of India Act, 1999 (41 of 1999). </a:t>
            </a:r>
          </a:p>
          <a:p>
            <a:pPr algn="just">
              <a:lnSpc>
                <a:spcPct val="100000"/>
              </a:lnSpc>
              <a:spcBef>
                <a:spcPts val="0"/>
              </a:spcBef>
            </a:pPr>
            <a:endParaRPr lang="en-US" b="0" i="0" dirty="0">
              <a:solidFill>
                <a:srgbClr val="000000"/>
              </a:solidFill>
              <a:effectLst/>
            </a:endParaRPr>
          </a:p>
          <a:p>
            <a:pPr algn="just">
              <a:lnSpc>
                <a:spcPct val="100000"/>
              </a:lnSpc>
              <a:spcBef>
                <a:spcPts val="0"/>
              </a:spcBef>
            </a:pPr>
            <a:r>
              <a:rPr lang="en-US" b="0" i="0" dirty="0">
                <a:solidFill>
                  <a:srgbClr val="000000"/>
                </a:solidFill>
                <a:effectLst/>
              </a:rPr>
              <a:t>Services by the Reserve Bank of India.</a:t>
            </a:r>
          </a:p>
          <a:p>
            <a:pPr algn="just">
              <a:lnSpc>
                <a:spcPct val="150000"/>
              </a:lnSpc>
              <a:spcBef>
                <a:spcPts val="0"/>
              </a:spcBef>
            </a:pPr>
            <a:endParaRPr lang="en-US" dirty="0">
              <a:solidFill>
                <a:srgbClr val="000000"/>
              </a:solidFill>
            </a:endParaRPr>
          </a:p>
          <a:p>
            <a:pPr algn="just">
              <a:lnSpc>
                <a:spcPct val="150000"/>
              </a:lnSpc>
              <a:spcBef>
                <a:spcPts val="0"/>
              </a:spcBef>
            </a:pPr>
            <a:endParaRPr lang="en-US" b="0" i="0" dirty="0">
              <a:solidFill>
                <a:srgbClr val="000000"/>
              </a:solidFill>
              <a:effectLst/>
            </a:endParaRPr>
          </a:p>
          <a:p>
            <a:pPr algn="just">
              <a:lnSpc>
                <a:spcPct val="150000"/>
              </a:lnSpc>
              <a:spcBef>
                <a:spcPts val="0"/>
              </a:spcBef>
            </a:pPr>
            <a:endParaRPr lang="en-IN" dirty="0"/>
          </a:p>
        </p:txBody>
      </p:sp>
    </p:spTree>
    <p:extLst>
      <p:ext uri="{BB962C8B-B14F-4D97-AF65-F5344CB8AC3E}">
        <p14:creationId xmlns:p14="http://schemas.microsoft.com/office/powerpoint/2010/main" val="460568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2E84B-1EC8-ECDB-5785-13CF1F9F5939}"/>
              </a:ext>
            </a:extLst>
          </p:cNvPr>
          <p:cNvSpPr>
            <a:spLocks noGrp="1"/>
          </p:cNvSpPr>
          <p:nvPr>
            <p:ph type="body" sz="quarter" idx="14"/>
          </p:nvPr>
        </p:nvSpPr>
        <p:spPr/>
        <p:txBody>
          <a:bodyPr/>
          <a:lstStyle/>
          <a:p>
            <a:r>
              <a:rPr lang="en-US" dirty="0"/>
              <a:t>Pre-Packaged / Labelled Foods</a:t>
            </a:r>
            <a:endParaRPr lang="en-IN" dirty="0"/>
          </a:p>
        </p:txBody>
      </p:sp>
      <p:sp>
        <p:nvSpPr>
          <p:cNvPr id="3" name="Text Placeholder 2">
            <a:extLst>
              <a:ext uri="{FF2B5EF4-FFF2-40B4-BE49-F238E27FC236}">
                <a16:creationId xmlns:a16="http://schemas.microsoft.com/office/drawing/2014/main" id="{FFADDA49-E5E5-C6F2-9E6D-2FE1E5B8BF1E}"/>
              </a:ext>
            </a:extLst>
          </p:cNvPr>
          <p:cNvSpPr>
            <a:spLocks noGrp="1"/>
          </p:cNvSpPr>
          <p:nvPr>
            <p:ph type="body" sz="quarter" idx="15"/>
          </p:nvPr>
        </p:nvSpPr>
        <p:spPr>
          <a:xfrm>
            <a:off x="327025" y="966787"/>
            <a:ext cx="11117263" cy="4924425"/>
          </a:xfrm>
        </p:spPr>
        <p:txBody>
          <a:bodyPr>
            <a:noAutofit/>
          </a:bodyPr>
          <a:lstStyle/>
          <a:p>
            <a:pPr algn="just">
              <a:lnSpc>
                <a:spcPct val="100000"/>
              </a:lnSpc>
              <a:spcBef>
                <a:spcPts val="0"/>
              </a:spcBef>
            </a:pPr>
            <a:r>
              <a:rPr lang="en-IN" sz="2000" dirty="0">
                <a:solidFill>
                  <a:schemeClr val="tx1"/>
                </a:solidFill>
                <a:effectLst/>
                <a:cs typeface="Times New Roman" panose="02020603050405020304" pitchFamily="18" charset="0"/>
              </a:rPr>
              <a:t>Government has withdrawn exemptions on various food viz., wheat, rice, certain flours, paneer, honey, certain meat, certain fish, etc. (notified products) and introduced exemption for supply of pre-packaged and pre-labelled retail pack as defined in terms of Legal Metrology Act</a:t>
            </a:r>
          </a:p>
          <a:p>
            <a:pPr lvl="1" algn="just">
              <a:lnSpc>
                <a:spcPct val="100000"/>
              </a:lnSpc>
              <a:spcBef>
                <a:spcPts val="0"/>
              </a:spcBef>
              <a:buFont typeface="Courier New" panose="02070309020205020404" pitchFamily="49" charset="0"/>
              <a:buChar char="o"/>
            </a:pPr>
            <a:r>
              <a:rPr lang="en-IN" sz="2000" dirty="0">
                <a:solidFill>
                  <a:schemeClr val="tx1"/>
                </a:solidFill>
              </a:rPr>
              <a:t>GST liability on pre-packaged + labelled food + LMA,</a:t>
            </a:r>
          </a:p>
          <a:p>
            <a:pPr lvl="1" algn="just">
              <a:lnSpc>
                <a:spcPct val="100000"/>
              </a:lnSpc>
              <a:spcBef>
                <a:spcPts val="0"/>
              </a:spcBef>
              <a:buFont typeface="Courier New" panose="02070309020205020404" pitchFamily="49" charset="0"/>
              <a:buChar char="o"/>
            </a:pPr>
            <a:r>
              <a:rPr lang="en-IN" sz="2000" dirty="0">
                <a:solidFill>
                  <a:schemeClr val="tx1"/>
                </a:solidFill>
              </a:rPr>
              <a:t>Branding is irrelevant,</a:t>
            </a:r>
          </a:p>
          <a:p>
            <a:pPr lvl="1" algn="just">
              <a:lnSpc>
                <a:spcPct val="100000"/>
              </a:lnSpc>
              <a:spcBef>
                <a:spcPts val="0"/>
              </a:spcBef>
              <a:buFont typeface="Courier New" panose="02070309020205020404" pitchFamily="49" charset="0"/>
              <a:buChar char="o"/>
            </a:pPr>
            <a:r>
              <a:rPr lang="en-IN" sz="2000" dirty="0">
                <a:solidFill>
                  <a:schemeClr val="tx1"/>
                </a:solidFill>
              </a:rPr>
              <a:t>Liability to arise if wholesale package consists of multiple pre-packaged retail packs</a:t>
            </a:r>
          </a:p>
          <a:p>
            <a:pPr algn="just">
              <a:lnSpc>
                <a:spcPct val="100000"/>
              </a:lnSpc>
              <a:spcBef>
                <a:spcPts val="0"/>
              </a:spcBef>
            </a:pPr>
            <a:endParaRPr lang="en-IN" sz="2000" dirty="0">
              <a:solidFill>
                <a:schemeClr val="tx1"/>
              </a:solidFill>
              <a:effectLst/>
              <a:cs typeface="Times New Roman" panose="02020603050405020304" pitchFamily="18" charset="0"/>
            </a:endParaRPr>
          </a:p>
          <a:p>
            <a:pPr algn="just">
              <a:lnSpc>
                <a:spcPct val="100000"/>
              </a:lnSpc>
              <a:spcBef>
                <a:spcPts val="0"/>
              </a:spcBef>
            </a:pPr>
            <a:r>
              <a:rPr lang="en-IN" sz="2000" dirty="0">
                <a:solidFill>
                  <a:schemeClr val="tx1"/>
                </a:solidFill>
                <a:cs typeface="Times New Roman" panose="02020603050405020304" pitchFamily="18" charset="0"/>
              </a:rPr>
              <a:t>I</a:t>
            </a:r>
            <a:r>
              <a:rPr lang="en-IN" sz="2000" dirty="0">
                <a:solidFill>
                  <a:schemeClr val="tx1"/>
                </a:solidFill>
                <a:effectLst/>
                <a:cs typeface="Times New Roman" panose="02020603050405020304" pitchFamily="18" charset="0"/>
              </a:rPr>
              <a:t>t can be derived that the following are the exclusions from LMR, and the rules made thereunder, meaning that the exemption under GST would be applicable to these packages for the notified goods:</a:t>
            </a:r>
            <a:endParaRPr lang="en-IN" sz="2000" dirty="0">
              <a:solidFill>
                <a:schemeClr val="tx1"/>
              </a:solidFill>
              <a:effectLst/>
              <a:cs typeface="Mangal" panose="02040503050203030202" pitchFamily="18" charset="0"/>
            </a:endParaRPr>
          </a:p>
          <a:p>
            <a:pPr marL="742950" lvl="1" indent="-285750" algn="just">
              <a:lnSpc>
                <a:spcPct val="100000"/>
              </a:lnSpc>
              <a:spcBef>
                <a:spcPts val="0"/>
              </a:spcBef>
              <a:buFont typeface="+mj-lt"/>
              <a:buAutoNum type="alphaLcPeriod"/>
            </a:pPr>
            <a:r>
              <a:rPr lang="en-IN" sz="2000" dirty="0">
                <a:solidFill>
                  <a:schemeClr val="tx1"/>
                </a:solidFill>
                <a:effectLst/>
                <a:cs typeface="Times New Roman" panose="02020603050405020304" pitchFamily="18" charset="0"/>
              </a:rPr>
              <a:t>Packages more than 25kg.</a:t>
            </a:r>
            <a:endParaRPr lang="en-IN" sz="2000" dirty="0">
              <a:solidFill>
                <a:schemeClr val="tx1"/>
              </a:solidFill>
              <a:effectLst/>
              <a:cs typeface="Mangal" panose="02040503050203030202" pitchFamily="18" charset="0"/>
            </a:endParaRPr>
          </a:p>
          <a:p>
            <a:pPr marL="742950" lvl="1" indent="-285750" algn="just">
              <a:lnSpc>
                <a:spcPct val="100000"/>
              </a:lnSpc>
              <a:spcBef>
                <a:spcPts val="0"/>
              </a:spcBef>
              <a:buFont typeface="+mj-lt"/>
              <a:buAutoNum type="alphaLcPeriod"/>
            </a:pPr>
            <a:r>
              <a:rPr lang="en-IN" sz="2000" dirty="0">
                <a:solidFill>
                  <a:schemeClr val="tx1"/>
                </a:solidFill>
                <a:effectLst/>
                <a:cs typeface="Times New Roman" panose="02020603050405020304" pitchFamily="18" charset="0"/>
              </a:rPr>
              <a:t>Packages more than 50kg in case of agricultural farm produce.</a:t>
            </a:r>
            <a:endParaRPr lang="en-IN" sz="2000" dirty="0">
              <a:solidFill>
                <a:schemeClr val="tx1"/>
              </a:solidFill>
              <a:effectLst/>
              <a:cs typeface="Mangal" panose="02040503050203030202" pitchFamily="18" charset="0"/>
            </a:endParaRPr>
          </a:p>
          <a:p>
            <a:pPr marL="742950" lvl="1" indent="-285750" algn="just">
              <a:lnSpc>
                <a:spcPct val="100000"/>
              </a:lnSpc>
              <a:spcBef>
                <a:spcPts val="0"/>
              </a:spcBef>
              <a:buFont typeface="+mj-lt"/>
              <a:buAutoNum type="alphaLcPeriod"/>
            </a:pPr>
            <a:r>
              <a:rPr lang="en-IN" sz="2000" dirty="0">
                <a:solidFill>
                  <a:schemeClr val="tx1"/>
                </a:solidFill>
                <a:effectLst/>
                <a:cs typeface="Times New Roman" panose="02020603050405020304" pitchFamily="18" charset="0"/>
              </a:rPr>
              <a:t>Packages of 10g/ 10ml or less, and</a:t>
            </a:r>
            <a:endParaRPr lang="en-IN" sz="2000" dirty="0">
              <a:solidFill>
                <a:schemeClr val="tx1"/>
              </a:solidFill>
              <a:effectLst/>
              <a:cs typeface="Mangal" panose="02040503050203030202" pitchFamily="18" charset="0"/>
            </a:endParaRPr>
          </a:p>
          <a:p>
            <a:pPr marL="742950" lvl="1" indent="-285750" algn="just">
              <a:lnSpc>
                <a:spcPct val="100000"/>
              </a:lnSpc>
              <a:spcBef>
                <a:spcPts val="0"/>
              </a:spcBef>
              <a:buFont typeface="+mj-lt"/>
              <a:buAutoNum type="alphaLcPeriod"/>
            </a:pPr>
            <a:r>
              <a:rPr lang="en-IN" sz="2000" dirty="0">
                <a:solidFill>
                  <a:schemeClr val="tx1"/>
                </a:solidFill>
                <a:effectLst/>
                <a:cs typeface="Times New Roman" panose="02020603050405020304" pitchFamily="18" charset="0"/>
              </a:rPr>
              <a:t>Packages (of whatever quantity) which are meant for industrial consumers or institutional consumers.</a:t>
            </a:r>
            <a:endParaRPr lang="en-IN" sz="2000" dirty="0">
              <a:solidFill>
                <a:schemeClr val="tx1"/>
              </a:solidFill>
            </a:endParaRPr>
          </a:p>
          <a:p>
            <a:pPr algn="just">
              <a:lnSpc>
                <a:spcPct val="100000"/>
              </a:lnSpc>
              <a:spcBef>
                <a:spcPts val="0"/>
              </a:spcBef>
            </a:pPr>
            <a:endParaRPr lang="en-US" sz="2000" dirty="0">
              <a:solidFill>
                <a:schemeClr val="tx1"/>
              </a:solidFill>
            </a:endParaRPr>
          </a:p>
          <a:p>
            <a:pPr algn="just">
              <a:lnSpc>
                <a:spcPct val="100000"/>
              </a:lnSpc>
              <a:spcBef>
                <a:spcPts val="0"/>
              </a:spcBef>
            </a:pPr>
            <a:endParaRPr lang="en-US" sz="2000" dirty="0"/>
          </a:p>
          <a:p>
            <a:pPr algn="just">
              <a:lnSpc>
                <a:spcPct val="100000"/>
              </a:lnSpc>
              <a:spcBef>
                <a:spcPts val="0"/>
              </a:spcBef>
            </a:pPr>
            <a:endParaRPr lang="en-US" sz="2000" dirty="0"/>
          </a:p>
          <a:p>
            <a:pPr algn="just">
              <a:lnSpc>
                <a:spcPct val="100000"/>
              </a:lnSpc>
              <a:spcBef>
                <a:spcPts val="0"/>
              </a:spcBef>
            </a:pPr>
            <a:endParaRPr lang="en-US" sz="2000" dirty="0"/>
          </a:p>
          <a:p>
            <a:pPr marL="0" indent="0" algn="just">
              <a:lnSpc>
                <a:spcPct val="100000"/>
              </a:lnSpc>
              <a:spcBef>
                <a:spcPts val="0"/>
              </a:spcBef>
              <a:buNone/>
            </a:pPr>
            <a:endParaRPr lang="en-IN" sz="2000" dirty="0"/>
          </a:p>
        </p:txBody>
      </p:sp>
      <p:sp>
        <p:nvSpPr>
          <p:cNvPr id="4" name="Slide Number Placeholder 3">
            <a:extLst>
              <a:ext uri="{FF2B5EF4-FFF2-40B4-BE49-F238E27FC236}">
                <a16:creationId xmlns:a16="http://schemas.microsoft.com/office/drawing/2014/main" id="{AB467C49-D461-309F-D43B-9050D3E9EF38}"/>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46</a:t>
            </a:fld>
            <a:endParaRPr lang="en-IN" dirty="0"/>
          </a:p>
        </p:txBody>
      </p:sp>
    </p:spTree>
    <p:extLst>
      <p:ext uri="{BB962C8B-B14F-4D97-AF65-F5344CB8AC3E}">
        <p14:creationId xmlns:p14="http://schemas.microsoft.com/office/powerpoint/2010/main" val="3866160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2E84B-1EC8-ECDB-5785-13CF1F9F5939}"/>
              </a:ext>
            </a:extLst>
          </p:cNvPr>
          <p:cNvSpPr>
            <a:spLocks noGrp="1"/>
          </p:cNvSpPr>
          <p:nvPr>
            <p:ph type="body" sz="quarter" idx="14"/>
          </p:nvPr>
        </p:nvSpPr>
        <p:spPr/>
        <p:txBody>
          <a:bodyPr/>
          <a:lstStyle/>
          <a:p>
            <a:r>
              <a:rPr lang="en-US" sz="3600" dirty="0"/>
              <a:t>Pre-Packaged / Labelled Foods</a:t>
            </a:r>
            <a:endParaRPr lang="en-IN" sz="3600" dirty="0"/>
          </a:p>
        </p:txBody>
      </p:sp>
      <p:sp>
        <p:nvSpPr>
          <p:cNvPr id="3" name="Text Placeholder 2">
            <a:extLst>
              <a:ext uri="{FF2B5EF4-FFF2-40B4-BE49-F238E27FC236}">
                <a16:creationId xmlns:a16="http://schemas.microsoft.com/office/drawing/2014/main" id="{FFADDA49-E5E5-C6F2-9E6D-2FE1E5B8BF1E}"/>
              </a:ext>
            </a:extLst>
          </p:cNvPr>
          <p:cNvSpPr>
            <a:spLocks noGrp="1"/>
          </p:cNvSpPr>
          <p:nvPr>
            <p:ph type="body" sz="quarter" idx="15"/>
          </p:nvPr>
        </p:nvSpPr>
        <p:spPr/>
        <p:txBody>
          <a:bodyPr>
            <a:normAutofit/>
          </a:bodyPr>
          <a:lstStyle/>
          <a:p>
            <a:pPr algn="just">
              <a:lnSpc>
                <a:spcPct val="100000"/>
              </a:lnSpc>
              <a:spcBef>
                <a:spcPts val="0"/>
              </a:spcBef>
            </a:pPr>
            <a:endParaRPr lang="en-IN" sz="2200" dirty="0">
              <a:solidFill>
                <a:prstClr val="black"/>
              </a:solidFill>
              <a:latin typeface="Cambria" panose="02040503050406030204"/>
              <a:ea typeface="+mn-ea"/>
            </a:endParaRPr>
          </a:p>
          <a:p>
            <a:pPr algn="just">
              <a:lnSpc>
                <a:spcPct val="100000"/>
              </a:lnSpc>
              <a:spcBef>
                <a:spcPts val="0"/>
              </a:spcBef>
            </a:pPr>
            <a:endParaRPr lang="en-IN" sz="2200" dirty="0">
              <a:solidFill>
                <a:prstClr val="black"/>
              </a:solidFill>
              <a:latin typeface="Cambria" panose="02040503050406030204"/>
              <a:ea typeface="+mn-ea"/>
            </a:endParaRPr>
          </a:p>
          <a:p>
            <a:pPr algn="just">
              <a:lnSpc>
                <a:spcPct val="100000"/>
              </a:lnSpc>
              <a:spcBef>
                <a:spcPts val="0"/>
              </a:spcBef>
            </a:pPr>
            <a:endParaRPr lang="en-US" sz="2200" dirty="0">
              <a:solidFill>
                <a:prstClr val="black"/>
              </a:solidFill>
              <a:latin typeface="Cambria" panose="02040503050406030204"/>
              <a:ea typeface="+mn-ea"/>
            </a:endParaRPr>
          </a:p>
          <a:p>
            <a:pPr algn="just">
              <a:lnSpc>
                <a:spcPct val="100000"/>
              </a:lnSpc>
              <a:spcBef>
                <a:spcPts val="0"/>
              </a:spcBef>
            </a:pPr>
            <a:endParaRPr lang="en-US" sz="2200" dirty="0"/>
          </a:p>
          <a:p>
            <a:pPr algn="just">
              <a:lnSpc>
                <a:spcPct val="100000"/>
              </a:lnSpc>
              <a:spcBef>
                <a:spcPts val="0"/>
              </a:spcBef>
            </a:pPr>
            <a:endParaRPr lang="en-US" sz="2200" dirty="0">
              <a:solidFill>
                <a:prstClr val="black"/>
              </a:solidFill>
              <a:latin typeface="Cambria" panose="02040503050406030204"/>
              <a:ea typeface="+mn-ea"/>
            </a:endParaRPr>
          </a:p>
          <a:p>
            <a:pPr algn="just">
              <a:lnSpc>
                <a:spcPct val="100000"/>
              </a:lnSpc>
              <a:spcBef>
                <a:spcPts val="0"/>
              </a:spcBef>
            </a:pPr>
            <a:endParaRPr lang="en-US" sz="2200" dirty="0">
              <a:solidFill>
                <a:prstClr val="black"/>
              </a:solidFill>
              <a:latin typeface="Cambria" panose="02040503050406030204"/>
              <a:ea typeface="+mn-ea"/>
            </a:endParaRPr>
          </a:p>
          <a:p>
            <a:pPr marL="0" indent="0" algn="just">
              <a:lnSpc>
                <a:spcPct val="100000"/>
              </a:lnSpc>
              <a:spcBef>
                <a:spcPts val="0"/>
              </a:spcBef>
              <a:buNone/>
            </a:pPr>
            <a:endParaRPr lang="en-IN" sz="2200" dirty="0">
              <a:solidFill>
                <a:prstClr val="black"/>
              </a:solidFill>
              <a:latin typeface="Cambria" panose="02040503050406030204"/>
              <a:ea typeface="+mn-ea"/>
            </a:endParaRPr>
          </a:p>
        </p:txBody>
      </p:sp>
      <p:sp>
        <p:nvSpPr>
          <p:cNvPr id="4" name="Slide Number Placeholder 3">
            <a:extLst>
              <a:ext uri="{FF2B5EF4-FFF2-40B4-BE49-F238E27FC236}">
                <a16:creationId xmlns:a16="http://schemas.microsoft.com/office/drawing/2014/main" id="{AB467C49-D461-309F-D43B-9050D3E9EF38}"/>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47</a:t>
            </a:fld>
            <a:endParaRPr lang="en-IN" dirty="0"/>
          </a:p>
        </p:txBody>
      </p:sp>
      <p:graphicFrame>
        <p:nvGraphicFramePr>
          <p:cNvPr id="10" name="Table 9">
            <a:extLst>
              <a:ext uri="{FF2B5EF4-FFF2-40B4-BE49-F238E27FC236}">
                <a16:creationId xmlns:a16="http://schemas.microsoft.com/office/drawing/2014/main" id="{A9A846E4-6072-3C41-CF7B-8879D20EE583}"/>
              </a:ext>
            </a:extLst>
          </p:cNvPr>
          <p:cNvGraphicFramePr>
            <a:graphicFrameLocks noGrp="1"/>
          </p:cNvGraphicFramePr>
          <p:nvPr>
            <p:extLst>
              <p:ext uri="{D42A27DB-BD31-4B8C-83A1-F6EECF244321}">
                <p14:modId xmlns:p14="http://schemas.microsoft.com/office/powerpoint/2010/main" val="1999924600"/>
              </p:ext>
            </p:extLst>
          </p:nvPr>
        </p:nvGraphicFramePr>
        <p:xfrm>
          <a:off x="120196" y="1021063"/>
          <a:ext cx="11059887" cy="5256377"/>
        </p:xfrm>
        <a:graphic>
          <a:graphicData uri="http://schemas.openxmlformats.org/drawingml/2006/table">
            <a:tbl>
              <a:tblPr/>
              <a:tblGrid>
                <a:gridCol w="8932364">
                  <a:extLst>
                    <a:ext uri="{9D8B030D-6E8A-4147-A177-3AD203B41FA5}">
                      <a16:colId xmlns:a16="http://schemas.microsoft.com/office/drawing/2014/main" val="3704341766"/>
                    </a:ext>
                  </a:extLst>
                </a:gridCol>
                <a:gridCol w="2127523">
                  <a:extLst>
                    <a:ext uri="{9D8B030D-6E8A-4147-A177-3AD203B41FA5}">
                      <a16:colId xmlns:a16="http://schemas.microsoft.com/office/drawing/2014/main" val="4257973366"/>
                    </a:ext>
                  </a:extLst>
                </a:gridCol>
              </a:tblGrid>
              <a:tr h="487697">
                <a:tc>
                  <a:txBody>
                    <a:bodyPr/>
                    <a:lstStyle/>
                    <a:p>
                      <a:pPr algn="ctr" rtl="0" fontAlgn="ctr"/>
                      <a:r>
                        <a:rPr lang="en-IN" sz="2000" b="1" i="0" u="none" strike="noStrike" dirty="0">
                          <a:solidFill>
                            <a:srgbClr val="FFFFFF"/>
                          </a:solidFill>
                          <a:effectLst/>
                          <a:latin typeface="Cambria" panose="02040503050406030204" pitchFamily="18" charset="0"/>
                        </a:rPr>
                        <a:t>Nature of packing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IN" sz="2000" b="1" i="0" u="none" strike="noStrike" dirty="0">
                          <a:solidFill>
                            <a:srgbClr val="FFFFFF"/>
                          </a:solidFill>
                          <a:effectLst/>
                          <a:latin typeface="Cambria" panose="02040503050406030204" pitchFamily="18" charset="0"/>
                        </a:rPr>
                        <a:t>GST liability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92417628"/>
                  </a:ext>
                </a:extLst>
              </a:tr>
              <a:tr h="501010">
                <a:tc>
                  <a:txBody>
                    <a:bodyPr/>
                    <a:lstStyle/>
                    <a:p>
                      <a:pPr marL="268288" indent="0" algn="l" rtl="0" fontAlgn="ctr"/>
                      <a:r>
                        <a:rPr lang="en-US" sz="2000" b="0" i="0" u="none" strike="noStrike" dirty="0">
                          <a:solidFill>
                            <a:srgbClr val="000000"/>
                          </a:solidFill>
                          <a:effectLst/>
                          <a:latin typeface="Cambria" panose="02040503050406030204" pitchFamily="18" charset="0"/>
                        </a:rPr>
                        <a:t>Items pre-packaged and labelled where weight is 25 kg or less than 25 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a:solidFill>
                            <a:srgbClr val="000000"/>
                          </a:solidFill>
                          <a:effectLst/>
                          <a:latin typeface="Cambria" panose="02040503050406030204" pitchFamily="18" charset="0"/>
                        </a:rPr>
                        <a:t>Taxable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1788"/>
                  </a:ext>
                </a:extLst>
              </a:tr>
              <a:tr h="369789">
                <a:tc>
                  <a:txBody>
                    <a:bodyPr/>
                    <a:lstStyle/>
                    <a:p>
                      <a:pPr algn="l" rtl="0" fontAlgn="ctr"/>
                      <a:r>
                        <a:rPr lang="en-US" sz="2000" b="0" i="0" u="none" strike="noStrike" dirty="0">
                          <a:solidFill>
                            <a:srgbClr val="000000"/>
                          </a:solidFill>
                          <a:effectLst/>
                          <a:latin typeface="Cambria" panose="02040503050406030204" pitchFamily="18" charset="0"/>
                        </a:rPr>
                        <a:t>Wholesale package of more than 25kg which contain retail pre-packaged and labelled package inside it</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a:solidFill>
                            <a:srgbClr val="000000"/>
                          </a:solidFill>
                          <a:effectLst/>
                          <a:latin typeface="Cambria" panose="02040503050406030204" pitchFamily="18" charset="0"/>
                        </a:rPr>
                        <a:t>Taxable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773542"/>
                  </a:ext>
                </a:extLst>
              </a:tr>
              <a:tr h="369789">
                <a:tc>
                  <a:txBody>
                    <a:bodyPr/>
                    <a:lstStyle/>
                    <a:p>
                      <a:pPr algn="l" rtl="0" fontAlgn="ctr"/>
                      <a:r>
                        <a:rPr lang="en-US" sz="2000" b="0" i="0" u="none" strike="noStrike" kern="1200" dirty="0">
                          <a:solidFill>
                            <a:srgbClr val="000000"/>
                          </a:solidFill>
                          <a:effectLst/>
                          <a:latin typeface="Cambria" panose="02040503050406030204" pitchFamily="18" charset="0"/>
                          <a:ea typeface="+mn-ea"/>
                          <a:cs typeface="+mn-cs"/>
                        </a:rPr>
                        <a:t>Items liable to bear the packaging and declaration as per LMR Act but not declared on it</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a:solidFill>
                            <a:srgbClr val="000000"/>
                          </a:solidFill>
                          <a:effectLst/>
                          <a:latin typeface="Cambria" panose="02040503050406030204" pitchFamily="18" charset="0"/>
                        </a:rPr>
                        <a:t>Taxable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747296"/>
                  </a:ext>
                </a:extLst>
              </a:tr>
              <a:tr h="480191">
                <a:tc>
                  <a:txBody>
                    <a:bodyPr/>
                    <a:lstStyle/>
                    <a:p>
                      <a:pPr algn="l" rtl="0" fontAlgn="ctr"/>
                      <a:r>
                        <a:rPr lang="en-US" sz="2000" b="0" i="0" u="none" strike="noStrike" kern="1200" dirty="0">
                          <a:solidFill>
                            <a:srgbClr val="000000"/>
                          </a:solidFill>
                          <a:effectLst/>
                          <a:latin typeface="Cambria" panose="02040503050406030204" pitchFamily="18" charset="0"/>
                          <a:ea typeface="+mn-ea"/>
                          <a:cs typeface="+mn-cs"/>
                        </a:rPr>
                        <a:t>     Item is pre-packaged with less than or equal to 25 Kg but is not labelled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a:solidFill>
                            <a:srgbClr val="000000"/>
                          </a:solidFill>
                          <a:effectLst/>
                          <a:latin typeface="Cambria" panose="02040503050406030204" pitchFamily="18" charset="0"/>
                        </a:rPr>
                        <a:t>Exempt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690983"/>
                  </a:ext>
                </a:extLst>
              </a:tr>
              <a:tr h="441435">
                <a:tc>
                  <a:txBody>
                    <a:bodyPr/>
                    <a:lstStyle/>
                    <a:p>
                      <a:pPr algn="l" rtl="0" fontAlgn="ctr"/>
                      <a:r>
                        <a:rPr lang="en-US" sz="2000" b="0" i="0" u="none" strike="noStrike" kern="1200" dirty="0">
                          <a:solidFill>
                            <a:srgbClr val="000000"/>
                          </a:solidFill>
                          <a:effectLst/>
                          <a:latin typeface="Cambria" panose="02040503050406030204" pitchFamily="18" charset="0"/>
                          <a:ea typeface="+mn-ea"/>
                          <a:cs typeface="+mn-cs"/>
                        </a:rPr>
                        <a:t>      Items pre-packaged and labelled where weight is more than 25 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a:solidFill>
                            <a:srgbClr val="000000"/>
                          </a:solidFill>
                          <a:effectLst/>
                          <a:latin typeface="Cambria" panose="02040503050406030204" pitchFamily="18" charset="0"/>
                        </a:rPr>
                        <a:t>Exempt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073461"/>
                  </a:ext>
                </a:extLst>
              </a:tr>
              <a:tr h="702598">
                <a:tc>
                  <a:txBody>
                    <a:bodyPr/>
                    <a:lstStyle/>
                    <a:p>
                      <a:pPr algn="l" rtl="0" fontAlgn="ctr"/>
                      <a:r>
                        <a:rPr lang="en-US" sz="2000" b="0" i="0" u="none" strike="noStrike" kern="1200" dirty="0">
                          <a:solidFill>
                            <a:srgbClr val="000000"/>
                          </a:solidFill>
                          <a:effectLst/>
                          <a:latin typeface="Cambria" panose="02040503050406030204" pitchFamily="18" charset="0"/>
                          <a:ea typeface="+mn-ea"/>
                          <a:cs typeface="+mn-cs"/>
                        </a:rPr>
                        <a:t>Pre-packaged  and   labelled   item   supplied   to   industrial   or institutional consumer</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a:solidFill>
                            <a:srgbClr val="000000"/>
                          </a:solidFill>
                          <a:effectLst/>
                          <a:latin typeface="Cambria" panose="02040503050406030204" pitchFamily="18" charset="0"/>
                        </a:rPr>
                        <a:t>Exempt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045411"/>
                  </a:ext>
                </a:extLst>
              </a:tr>
              <a:tr h="702598">
                <a:tc>
                  <a:txBody>
                    <a:bodyPr/>
                    <a:lstStyle/>
                    <a:p>
                      <a:pPr algn="l" rtl="0" fontAlgn="ctr"/>
                      <a:r>
                        <a:rPr lang="en-US" sz="2000" b="0" i="0" u="none" strike="noStrike" kern="1200" dirty="0">
                          <a:solidFill>
                            <a:srgbClr val="000000"/>
                          </a:solidFill>
                          <a:effectLst/>
                          <a:latin typeface="Cambria" panose="02040503050406030204" pitchFamily="18" charset="0"/>
                          <a:ea typeface="+mn-ea"/>
                          <a:cs typeface="+mn-cs"/>
                        </a:rPr>
                        <a:t>Wholesale package of more than 25kg which does not contain any pre-packaged and labelled items inside it</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a:solidFill>
                            <a:srgbClr val="000000"/>
                          </a:solidFill>
                          <a:effectLst/>
                          <a:latin typeface="Cambria" panose="02040503050406030204" pitchFamily="18" charset="0"/>
                        </a:rPr>
                        <a:t>Exempt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671010"/>
                  </a:ext>
                </a:extLst>
              </a:tr>
              <a:tr h="702598">
                <a:tc>
                  <a:txBody>
                    <a:bodyPr/>
                    <a:lstStyle/>
                    <a:p>
                      <a:pPr algn="l" rtl="0" fontAlgn="ctr"/>
                      <a:r>
                        <a:rPr lang="en-US" sz="2000" b="0" i="0" u="none" strike="noStrike" kern="1200" dirty="0">
                          <a:solidFill>
                            <a:srgbClr val="000000"/>
                          </a:solidFill>
                          <a:effectLst/>
                          <a:latin typeface="Cambria" panose="02040503050406030204" pitchFamily="18" charset="0"/>
                          <a:ea typeface="+mn-ea"/>
                          <a:cs typeface="+mn-cs"/>
                        </a:rPr>
                        <a:t>Item sold in loose (unpacked, packed in transparent container or bag) in any quantity</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2000" b="0" i="0" u="none" strike="noStrike" dirty="0">
                          <a:solidFill>
                            <a:srgbClr val="000000"/>
                          </a:solidFill>
                          <a:effectLst/>
                          <a:latin typeface="Cambria" panose="02040503050406030204" pitchFamily="18" charset="0"/>
                        </a:rPr>
                        <a:t>Exempt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486249"/>
                  </a:ext>
                </a:extLst>
              </a:tr>
            </a:tbl>
          </a:graphicData>
        </a:graphic>
      </p:graphicFrame>
    </p:spTree>
    <p:extLst>
      <p:ext uri="{BB962C8B-B14F-4D97-AF65-F5344CB8AC3E}">
        <p14:creationId xmlns:p14="http://schemas.microsoft.com/office/powerpoint/2010/main" val="4243442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2E84B-1EC8-ECDB-5785-13CF1F9F5939}"/>
              </a:ext>
            </a:extLst>
          </p:cNvPr>
          <p:cNvSpPr>
            <a:spLocks noGrp="1"/>
          </p:cNvSpPr>
          <p:nvPr>
            <p:ph type="body" sz="quarter" idx="14"/>
          </p:nvPr>
        </p:nvSpPr>
        <p:spPr>
          <a:xfrm>
            <a:off x="120196" y="153305"/>
            <a:ext cx="10795454" cy="585787"/>
          </a:xfrm>
        </p:spPr>
        <p:txBody>
          <a:bodyPr/>
          <a:lstStyle/>
          <a:p>
            <a:r>
              <a:rPr lang="en-US" i="0" dirty="0"/>
              <a:t>Pre-Packaged / Labelled Foods</a:t>
            </a:r>
            <a:endParaRPr lang="en-IN" i="0" dirty="0"/>
          </a:p>
        </p:txBody>
      </p:sp>
      <p:sp>
        <p:nvSpPr>
          <p:cNvPr id="3" name="Text Placeholder 2">
            <a:extLst>
              <a:ext uri="{FF2B5EF4-FFF2-40B4-BE49-F238E27FC236}">
                <a16:creationId xmlns:a16="http://schemas.microsoft.com/office/drawing/2014/main" id="{FFADDA49-E5E5-C6F2-9E6D-2FE1E5B8BF1E}"/>
              </a:ext>
            </a:extLst>
          </p:cNvPr>
          <p:cNvSpPr>
            <a:spLocks noGrp="1"/>
          </p:cNvSpPr>
          <p:nvPr>
            <p:ph type="body" sz="quarter" idx="15"/>
          </p:nvPr>
        </p:nvSpPr>
        <p:spPr>
          <a:xfrm>
            <a:off x="120196" y="1108259"/>
            <a:ext cx="11777890" cy="5510255"/>
          </a:xfrm>
        </p:spPr>
        <p:txBody>
          <a:bodyPr>
            <a:normAutofit/>
          </a:bodyPr>
          <a:lstStyle/>
          <a:p>
            <a:pPr algn="just">
              <a:lnSpc>
                <a:spcPct val="100000"/>
              </a:lnSpc>
              <a:spcBef>
                <a:spcPts val="0"/>
              </a:spcBef>
            </a:pPr>
            <a:endParaRPr lang="en-IN" sz="2200" dirty="0">
              <a:solidFill>
                <a:prstClr val="black"/>
              </a:solidFill>
              <a:latin typeface="Cambria" panose="02040503050406030204"/>
              <a:ea typeface="+mn-ea"/>
            </a:endParaRPr>
          </a:p>
          <a:p>
            <a:pPr algn="just">
              <a:lnSpc>
                <a:spcPct val="100000"/>
              </a:lnSpc>
              <a:spcBef>
                <a:spcPts val="0"/>
              </a:spcBef>
            </a:pPr>
            <a:endParaRPr lang="en-IN" sz="2200" dirty="0">
              <a:solidFill>
                <a:prstClr val="black"/>
              </a:solidFill>
              <a:latin typeface="Cambria" panose="02040503050406030204"/>
              <a:ea typeface="+mn-ea"/>
            </a:endParaRPr>
          </a:p>
          <a:p>
            <a:pPr algn="just">
              <a:lnSpc>
                <a:spcPct val="100000"/>
              </a:lnSpc>
              <a:spcBef>
                <a:spcPts val="0"/>
              </a:spcBef>
            </a:pPr>
            <a:endParaRPr lang="en-US" sz="2200" dirty="0">
              <a:solidFill>
                <a:prstClr val="black"/>
              </a:solidFill>
              <a:latin typeface="Cambria" panose="02040503050406030204"/>
              <a:ea typeface="+mn-ea"/>
            </a:endParaRPr>
          </a:p>
          <a:p>
            <a:pPr algn="just">
              <a:lnSpc>
                <a:spcPct val="100000"/>
              </a:lnSpc>
              <a:spcBef>
                <a:spcPts val="0"/>
              </a:spcBef>
            </a:pPr>
            <a:endParaRPr lang="en-US" sz="2200" dirty="0"/>
          </a:p>
          <a:p>
            <a:pPr algn="just">
              <a:lnSpc>
                <a:spcPct val="100000"/>
              </a:lnSpc>
              <a:spcBef>
                <a:spcPts val="0"/>
              </a:spcBef>
            </a:pPr>
            <a:endParaRPr lang="en-US" sz="2200" dirty="0">
              <a:solidFill>
                <a:prstClr val="black"/>
              </a:solidFill>
              <a:latin typeface="Cambria" panose="02040503050406030204"/>
              <a:ea typeface="+mn-ea"/>
            </a:endParaRPr>
          </a:p>
          <a:p>
            <a:pPr algn="just">
              <a:lnSpc>
                <a:spcPct val="100000"/>
              </a:lnSpc>
              <a:spcBef>
                <a:spcPts val="0"/>
              </a:spcBef>
            </a:pPr>
            <a:endParaRPr lang="en-US" sz="2200" dirty="0">
              <a:solidFill>
                <a:prstClr val="black"/>
              </a:solidFill>
              <a:latin typeface="Cambria" panose="02040503050406030204"/>
              <a:ea typeface="+mn-ea"/>
            </a:endParaRPr>
          </a:p>
          <a:p>
            <a:pPr marL="0" indent="0" algn="just">
              <a:lnSpc>
                <a:spcPct val="100000"/>
              </a:lnSpc>
              <a:spcBef>
                <a:spcPts val="0"/>
              </a:spcBef>
              <a:buNone/>
            </a:pPr>
            <a:endParaRPr lang="en-IN" sz="2200" dirty="0">
              <a:solidFill>
                <a:prstClr val="black"/>
              </a:solidFill>
              <a:latin typeface="Cambria" panose="02040503050406030204"/>
              <a:ea typeface="+mn-ea"/>
            </a:endParaRPr>
          </a:p>
        </p:txBody>
      </p:sp>
      <p:sp>
        <p:nvSpPr>
          <p:cNvPr id="4" name="Slide Number Placeholder 3">
            <a:extLst>
              <a:ext uri="{FF2B5EF4-FFF2-40B4-BE49-F238E27FC236}">
                <a16:creationId xmlns:a16="http://schemas.microsoft.com/office/drawing/2014/main" id="{AB467C49-D461-309F-D43B-9050D3E9EF38}"/>
              </a:ext>
            </a:extLst>
          </p:cNvPr>
          <p:cNvSpPr>
            <a:spLocks noGrp="1"/>
          </p:cNvSpPr>
          <p:nvPr>
            <p:ph type="sldNum" sz="quarter" idx="4"/>
          </p:nvPr>
        </p:nvSpPr>
        <p:spPr/>
        <p:txBody>
          <a:bodyPr/>
          <a:lstStyle/>
          <a:p>
            <a:fld id="{C37E4FB1-AD43-40BE-A2D5-51E31E25039B}" type="slidenum">
              <a:rPr lang="en-IN" smtClean="0"/>
              <a:pPr/>
              <a:t>48</a:t>
            </a:fld>
            <a:endParaRPr lang="en-IN" dirty="0"/>
          </a:p>
        </p:txBody>
      </p:sp>
      <p:sp>
        <p:nvSpPr>
          <p:cNvPr id="5" name="TextBox 4">
            <a:extLst>
              <a:ext uri="{FF2B5EF4-FFF2-40B4-BE49-F238E27FC236}">
                <a16:creationId xmlns:a16="http://schemas.microsoft.com/office/drawing/2014/main" id="{691A3D2E-8B18-4E40-097E-87BF3BA856AD}"/>
              </a:ext>
            </a:extLst>
          </p:cNvPr>
          <p:cNvSpPr txBox="1"/>
          <p:nvPr/>
        </p:nvSpPr>
        <p:spPr>
          <a:xfrm>
            <a:off x="425669" y="1005297"/>
            <a:ext cx="10928132"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M</a:t>
            </a:r>
            <a:r>
              <a:rPr lang="en-US" sz="2000" b="0" i="0" dirty="0">
                <a:effectLst/>
                <a:latin typeface="Cambria" panose="02040503050406030204" pitchFamily="18" charset="0"/>
                <a:ea typeface="Cambria" panose="02040503050406030204" pitchFamily="18" charset="0"/>
              </a:rPr>
              <a:t>eaning of agricultural farm produce?</a:t>
            </a:r>
          </a:p>
          <a:p>
            <a:pPr marL="285750" indent="-28575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W</a:t>
            </a:r>
            <a:r>
              <a:rPr lang="en-US" sz="2000" b="0" i="0" dirty="0">
                <a:effectLst/>
                <a:latin typeface="Cambria" panose="02040503050406030204" pitchFamily="18" charset="0"/>
                <a:ea typeface="Cambria" panose="02040503050406030204" pitchFamily="18" charset="0"/>
              </a:rPr>
              <a:t>holesale packages with or without labelling at secondary packing</a:t>
            </a:r>
            <a:r>
              <a:rPr lang="en-US" sz="2000" dirty="0">
                <a:latin typeface="Cambria" panose="02040503050406030204" pitchFamily="18" charset="0"/>
                <a:ea typeface="Cambria" panose="02040503050406030204" pitchFamily="18" charset="0"/>
              </a:rPr>
              <a:t>, whether exempt?</a:t>
            </a:r>
          </a:p>
          <a:p>
            <a:pPr marL="285750" indent="-28575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I</a:t>
            </a:r>
            <a:r>
              <a:rPr lang="en-US" sz="2000" b="0" i="0" dirty="0">
                <a:effectLst/>
                <a:latin typeface="Cambria" panose="02040503050406030204" pitchFamily="18" charset="0"/>
                <a:ea typeface="Cambria" panose="02040503050406030204" pitchFamily="18" charset="0"/>
              </a:rPr>
              <a:t>dentification of intent and usage of buyers for buying the products, </a:t>
            </a:r>
            <a:r>
              <a:rPr lang="en-US" sz="2000" dirty="0">
                <a:latin typeface="Cambria" panose="02040503050406030204" pitchFamily="18" charset="0"/>
                <a:ea typeface="Cambria" panose="02040503050406030204" pitchFamily="18" charset="0"/>
              </a:rPr>
              <a:t>complexity in identification for each transaction.</a:t>
            </a:r>
          </a:p>
          <a:p>
            <a:pPr marL="285750" indent="-28575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Liability of each supplier is independent or dependent?</a:t>
            </a:r>
          </a:p>
          <a:p>
            <a:pPr marL="285750" indent="-28575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Sale the goods in retail without pre-packaging and labelling and remain out of GST?</a:t>
            </a:r>
          </a:p>
          <a:p>
            <a:pPr marL="285750" indent="-28575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If the said goods are taxable then what about the input tax credit?</a:t>
            </a:r>
          </a:p>
          <a:p>
            <a:pPr marL="285750" indent="-28575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Supply to</a:t>
            </a:r>
            <a:r>
              <a:rPr lang="en-IN" sz="2000" dirty="0">
                <a:latin typeface="Cambria" panose="02040503050406030204" pitchFamily="18" charset="0"/>
                <a:ea typeface="Cambria" panose="02040503050406030204" pitchFamily="18" charset="0"/>
              </a:rPr>
              <a:t> industrial or institutional consumers, importance of the declaration “not for retail sale”.</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4937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2E84B-1EC8-ECDB-5785-13CF1F9F5939}"/>
              </a:ext>
            </a:extLst>
          </p:cNvPr>
          <p:cNvSpPr>
            <a:spLocks noGrp="1"/>
          </p:cNvSpPr>
          <p:nvPr>
            <p:ph type="body" sz="quarter" idx="14"/>
          </p:nvPr>
        </p:nvSpPr>
        <p:spPr/>
        <p:txBody>
          <a:bodyPr/>
          <a:lstStyle/>
          <a:p>
            <a:r>
              <a:rPr lang="en-US" dirty="0"/>
              <a:t>Pre-Packaged / Labelled Foods</a:t>
            </a:r>
            <a:endParaRPr lang="en-IN" dirty="0"/>
          </a:p>
        </p:txBody>
      </p:sp>
      <p:sp>
        <p:nvSpPr>
          <p:cNvPr id="3" name="Text Placeholder 2">
            <a:extLst>
              <a:ext uri="{FF2B5EF4-FFF2-40B4-BE49-F238E27FC236}">
                <a16:creationId xmlns:a16="http://schemas.microsoft.com/office/drawing/2014/main" id="{FFADDA49-E5E5-C6F2-9E6D-2FE1E5B8BF1E}"/>
              </a:ext>
            </a:extLst>
          </p:cNvPr>
          <p:cNvSpPr>
            <a:spLocks noGrp="1"/>
          </p:cNvSpPr>
          <p:nvPr>
            <p:ph type="body" sz="quarter" idx="15"/>
          </p:nvPr>
        </p:nvSpPr>
        <p:spPr>
          <a:xfrm>
            <a:off x="327025" y="1058227"/>
            <a:ext cx="11503025" cy="4924425"/>
          </a:xfrm>
        </p:spPr>
        <p:txBody>
          <a:bodyPr>
            <a:noAutofit/>
          </a:bodyPr>
          <a:lstStyle/>
          <a:p>
            <a:pPr algn="just">
              <a:lnSpc>
                <a:spcPct val="100000"/>
              </a:lnSpc>
              <a:spcBef>
                <a:spcPts val="0"/>
              </a:spcBef>
            </a:pPr>
            <a:r>
              <a:rPr lang="en-US" sz="2000" dirty="0">
                <a:solidFill>
                  <a:schemeClr val="tx1"/>
                </a:solidFill>
              </a:rPr>
              <a:t>Bundled Goods supplied as a part of marketing schemes – Taxability..??</a:t>
            </a:r>
          </a:p>
          <a:p>
            <a:pPr algn="just">
              <a:lnSpc>
                <a:spcPct val="100000"/>
              </a:lnSpc>
              <a:spcBef>
                <a:spcPts val="0"/>
              </a:spcBef>
            </a:pPr>
            <a:endParaRPr lang="en-US" sz="2000" dirty="0">
              <a:solidFill>
                <a:schemeClr val="tx1"/>
              </a:solidFill>
            </a:endParaRPr>
          </a:p>
          <a:p>
            <a:pPr algn="just">
              <a:lnSpc>
                <a:spcPct val="100000"/>
              </a:lnSpc>
              <a:spcBef>
                <a:spcPts val="0"/>
              </a:spcBef>
            </a:pPr>
            <a:r>
              <a:rPr lang="en-US" sz="2000" dirty="0">
                <a:solidFill>
                  <a:schemeClr val="tx1"/>
                </a:solidFill>
              </a:rPr>
              <a:t>Change in registration from composition to regular;</a:t>
            </a:r>
          </a:p>
          <a:p>
            <a:pPr algn="just">
              <a:lnSpc>
                <a:spcPct val="100000"/>
              </a:lnSpc>
              <a:spcBef>
                <a:spcPts val="0"/>
              </a:spcBef>
            </a:pPr>
            <a:endParaRPr lang="en-US" sz="2000" dirty="0">
              <a:solidFill>
                <a:schemeClr val="tx1"/>
              </a:solidFill>
            </a:endParaRPr>
          </a:p>
          <a:p>
            <a:pPr algn="just">
              <a:lnSpc>
                <a:spcPct val="100000"/>
              </a:lnSpc>
              <a:spcBef>
                <a:spcPts val="0"/>
              </a:spcBef>
            </a:pPr>
            <a:r>
              <a:rPr lang="en-US" sz="2000" dirty="0">
                <a:solidFill>
                  <a:schemeClr val="tx1"/>
                </a:solidFill>
              </a:rPr>
              <a:t>Raw material, packing material etc. held in the stock – full input tax credit would be available on such inputs held in the stock. </a:t>
            </a:r>
          </a:p>
          <a:p>
            <a:pPr algn="just">
              <a:lnSpc>
                <a:spcPct val="100000"/>
              </a:lnSpc>
              <a:spcBef>
                <a:spcPts val="0"/>
              </a:spcBef>
            </a:pPr>
            <a:endParaRPr lang="en-US" sz="2000" dirty="0">
              <a:solidFill>
                <a:schemeClr val="tx1"/>
              </a:solidFill>
            </a:endParaRPr>
          </a:p>
          <a:p>
            <a:pPr algn="just">
              <a:lnSpc>
                <a:spcPct val="100000"/>
              </a:lnSpc>
              <a:spcBef>
                <a:spcPts val="0"/>
              </a:spcBef>
            </a:pPr>
            <a:r>
              <a:rPr lang="en-US" sz="2000" dirty="0">
                <a:solidFill>
                  <a:schemeClr val="tx1"/>
                </a:solidFill>
              </a:rPr>
              <a:t>Machineries and other capital goods etc. – Under the GST law, the life of the capital goods is assumed as 5 years and if a capital goods is 6 months old, the input tax credit proportionate to 4.5 years would become available.</a:t>
            </a:r>
          </a:p>
          <a:p>
            <a:pPr algn="just">
              <a:lnSpc>
                <a:spcPct val="100000"/>
              </a:lnSpc>
              <a:spcBef>
                <a:spcPts val="0"/>
              </a:spcBef>
            </a:pPr>
            <a:endParaRPr lang="en-US" sz="2000" dirty="0">
              <a:solidFill>
                <a:schemeClr val="tx1"/>
              </a:solidFill>
            </a:endParaRPr>
          </a:p>
          <a:p>
            <a:pPr algn="just">
              <a:lnSpc>
                <a:spcPct val="100000"/>
              </a:lnSpc>
              <a:spcBef>
                <a:spcPts val="0"/>
              </a:spcBef>
            </a:pPr>
            <a:endParaRPr lang="en-US" sz="2000" dirty="0">
              <a:solidFill>
                <a:schemeClr val="tx1"/>
              </a:solidFill>
            </a:endParaRPr>
          </a:p>
          <a:p>
            <a:pPr algn="just">
              <a:lnSpc>
                <a:spcPct val="100000"/>
              </a:lnSpc>
              <a:spcBef>
                <a:spcPts val="0"/>
              </a:spcBef>
            </a:pPr>
            <a:endParaRPr lang="en-US" sz="2000" dirty="0">
              <a:solidFill>
                <a:schemeClr val="tx1"/>
              </a:solidFill>
            </a:endParaRPr>
          </a:p>
          <a:p>
            <a:pPr marL="0" indent="0" algn="just">
              <a:lnSpc>
                <a:spcPct val="100000"/>
              </a:lnSpc>
              <a:spcBef>
                <a:spcPts val="0"/>
              </a:spcBef>
              <a:buNone/>
            </a:pPr>
            <a:endParaRPr lang="en-IN" sz="2000" dirty="0">
              <a:solidFill>
                <a:schemeClr val="tx1"/>
              </a:solidFill>
            </a:endParaRPr>
          </a:p>
        </p:txBody>
      </p:sp>
      <p:sp>
        <p:nvSpPr>
          <p:cNvPr id="4" name="Slide Number Placeholder 3">
            <a:extLst>
              <a:ext uri="{FF2B5EF4-FFF2-40B4-BE49-F238E27FC236}">
                <a16:creationId xmlns:a16="http://schemas.microsoft.com/office/drawing/2014/main" id="{AB467C49-D461-309F-D43B-9050D3E9EF38}"/>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49</a:t>
            </a:fld>
            <a:endParaRPr lang="en-IN" dirty="0"/>
          </a:p>
        </p:txBody>
      </p:sp>
    </p:spTree>
    <p:extLst>
      <p:ext uri="{BB962C8B-B14F-4D97-AF65-F5344CB8AC3E}">
        <p14:creationId xmlns:p14="http://schemas.microsoft.com/office/powerpoint/2010/main" val="386858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ED4C4-3426-B5DF-B867-F0E042795E3B}"/>
              </a:ext>
            </a:extLst>
          </p:cNvPr>
          <p:cNvSpPr>
            <a:spLocks noGrp="1"/>
          </p:cNvSpPr>
          <p:nvPr>
            <p:ph type="body" sz="quarter" idx="14"/>
          </p:nvPr>
        </p:nvSpPr>
        <p:spPr>
          <a:xfrm>
            <a:off x="105352" y="73894"/>
            <a:ext cx="8407400" cy="585787"/>
          </a:xfrm>
        </p:spPr>
        <p:txBody>
          <a:bodyPr/>
          <a:lstStyle/>
          <a:p>
            <a:r>
              <a:rPr lang="en-US" i="0" dirty="0"/>
              <a:t>Principles of interpretation - Exemptions</a:t>
            </a:r>
            <a:endParaRPr lang="en-IN" dirty="0"/>
          </a:p>
        </p:txBody>
      </p:sp>
      <p:sp>
        <p:nvSpPr>
          <p:cNvPr id="3" name="Text Placeholder 2">
            <a:extLst>
              <a:ext uri="{FF2B5EF4-FFF2-40B4-BE49-F238E27FC236}">
                <a16:creationId xmlns:a16="http://schemas.microsoft.com/office/drawing/2014/main" id="{B2A72BA2-4402-68AD-F93C-404FA0739526}"/>
              </a:ext>
            </a:extLst>
          </p:cNvPr>
          <p:cNvSpPr>
            <a:spLocks noGrp="1"/>
          </p:cNvSpPr>
          <p:nvPr>
            <p:ph type="body" sz="quarter" idx="15"/>
          </p:nvPr>
        </p:nvSpPr>
        <p:spPr>
          <a:xfrm>
            <a:off x="105352" y="971734"/>
            <a:ext cx="11082966" cy="5749741"/>
          </a:xfrm>
        </p:spPr>
        <p:txBody>
          <a:bodyPr>
            <a:noAutofit/>
          </a:bodyPr>
          <a:lstStyle/>
          <a:p>
            <a:pPr marL="0" indent="0" algn="just">
              <a:lnSpc>
                <a:spcPct val="100000"/>
              </a:lnSpc>
              <a:spcBef>
                <a:spcPts val="0"/>
              </a:spcBef>
              <a:buNone/>
            </a:pPr>
            <a:r>
              <a:rPr lang="en-US" b="1" u="sng" dirty="0">
                <a:solidFill>
                  <a:schemeClr val="tx1"/>
                </a:solidFill>
              </a:rPr>
              <a:t>Exemptions vis-à-vis Promissory estoppel</a:t>
            </a:r>
          </a:p>
          <a:p>
            <a:pPr algn="just">
              <a:lnSpc>
                <a:spcPct val="100000"/>
              </a:lnSpc>
              <a:spcBef>
                <a:spcPts val="0"/>
              </a:spcBef>
            </a:pPr>
            <a:r>
              <a:rPr lang="en-US" dirty="0">
                <a:solidFill>
                  <a:schemeClr val="tx1"/>
                </a:solidFill>
              </a:rPr>
              <a:t>Doctrine of promissory estoppel not applicable if change in the stand of the Government is made on account of public policy. </a:t>
            </a:r>
          </a:p>
          <a:p>
            <a:pPr algn="just">
              <a:lnSpc>
                <a:spcPct val="100000"/>
              </a:lnSpc>
              <a:spcBef>
                <a:spcPts val="0"/>
              </a:spcBef>
            </a:pPr>
            <a:endParaRPr lang="en-US" dirty="0">
              <a:solidFill>
                <a:schemeClr val="tx1"/>
              </a:solidFill>
            </a:endParaRPr>
          </a:p>
          <a:p>
            <a:pPr algn="just">
              <a:lnSpc>
                <a:spcPct val="100000"/>
              </a:lnSpc>
              <a:spcBef>
                <a:spcPts val="0"/>
              </a:spcBef>
            </a:pPr>
            <a:r>
              <a:rPr lang="en-US" dirty="0">
                <a:solidFill>
                  <a:schemeClr val="tx1"/>
                </a:solidFill>
              </a:rPr>
              <a:t>But exemption notification being a piece of subordinate legislation, curtailment or withdrawal of grant of the exemption is open to challenge on the ground of being unreasonable or arbitrary.</a:t>
            </a:r>
          </a:p>
          <a:p>
            <a:pPr marL="0" indent="0" algn="just">
              <a:lnSpc>
                <a:spcPct val="100000"/>
              </a:lnSpc>
              <a:spcBef>
                <a:spcPts val="0"/>
              </a:spcBef>
              <a:buNone/>
            </a:pPr>
            <a:r>
              <a:rPr lang="en-US" b="1" dirty="0">
                <a:solidFill>
                  <a:schemeClr val="tx1"/>
                </a:solidFill>
              </a:rPr>
              <a:t>[Dai-Ichi </a:t>
            </a:r>
            <a:r>
              <a:rPr lang="en-US" b="1" dirty="0" err="1">
                <a:solidFill>
                  <a:schemeClr val="tx1"/>
                </a:solidFill>
              </a:rPr>
              <a:t>Karkaria</a:t>
            </a:r>
            <a:r>
              <a:rPr lang="en-US" b="1" dirty="0">
                <a:solidFill>
                  <a:schemeClr val="tx1"/>
                </a:solidFill>
              </a:rPr>
              <a:t> Ltd Vs. UOI 2000(119) ELT 516(S.C.)]</a:t>
            </a:r>
          </a:p>
          <a:p>
            <a:pPr marL="0" indent="0" algn="just">
              <a:lnSpc>
                <a:spcPct val="100000"/>
              </a:lnSpc>
              <a:spcBef>
                <a:spcPts val="0"/>
              </a:spcBef>
              <a:buNone/>
            </a:pPr>
            <a:endParaRPr lang="en-US" b="1" dirty="0">
              <a:solidFill>
                <a:schemeClr val="tx1"/>
              </a:solidFill>
            </a:endParaRPr>
          </a:p>
          <a:p>
            <a:pPr marL="0" indent="0" algn="just">
              <a:lnSpc>
                <a:spcPct val="100000"/>
              </a:lnSpc>
              <a:spcBef>
                <a:spcPts val="0"/>
              </a:spcBef>
              <a:buNone/>
            </a:pPr>
            <a:endParaRPr lang="en-US" b="1" dirty="0">
              <a:solidFill>
                <a:schemeClr val="tx1"/>
              </a:solidFill>
            </a:endParaRPr>
          </a:p>
          <a:p>
            <a:pPr marL="0" indent="0" algn="just">
              <a:lnSpc>
                <a:spcPct val="100000"/>
              </a:lnSpc>
              <a:spcBef>
                <a:spcPts val="0"/>
              </a:spcBef>
              <a:buNone/>
            </a:pPr>
            <a:r>
              <a:rPr lang="en-US" b="1" dirty="0">
                <a:solidFill>
                  <a:schemeClr val="tx1"/>
                </a:solidFill>
              </a:rPr>
              <a:t>Conditional Exemptions w.r.t Input Tax Credit</a:t>
            </a:r>
          </a:p>
          <a:p>
            <a:pPr algn="just">
              <a:lnSpc>
                <a:spcPct val="100000"/>
              </a:lnSpc>
              <a:spcBef>
                <a:spcPts val="0"/>
              </a:spcBef>
            </a:pPr>
            <a:r>
              <a:rPr lang="en-US" dirty="0">
                <a:solidFill>
                  <a:schemeClr val="tx1"/>
                </a:solidFill>
              </a:rPr>
              <a:t>In case of exemption subject to condition of non taking of Cenvat credit, credit taken but before </a:t>
            </a:r>
            <a:r>
              <a:rPr lang="en-US" dirty="0" err="1">
                <a:solidFill>
                  <a:schemeClr val="tx1"/>
                </a:solidFill>
              </a:rPr>
              <a:t>utilisation</a:t>
            </a:r>
            <a:r>
              <a:rPr lang="en-US" dirty="0">
                <a:solidFill>
                  <a:schemeClr val="tx1"/>
                </a:solidFill>
              </a:rPr>
              <a:t> credit reversed amounts to not taking credit - Exemption is available. </a:t>
            </a:r>
            <a:r>
              <a:rPr lang="en-US" b="1" dirty="0">
                <a:solidFill>
                  <a:schemeClr val="tx1"/>
                </a:solidFill>
              </a:rPr>
              <a:t>[</a:t>
            </a:r>
            <a:r>
              <a:rPr lang="en-US" b="1" dirty="0" err="1">
                <a:solidFill>
                  <a:schemeClr val="tx1"/>
                </a:solidFill>
              </a:rPr>
              <a:t>C.C.Ex</a:t>
            </a:r>
            <a:r>
              <a:rPr lang="en-US" b="1" dirty="0">
                <a:solidFill>
                  <a:schemeClr val="tx1"/>
                </a:solidFill>
              </a:rPr>
              <a:t> Mumbai-I V. Bombay Dyeing &amp; Mfg. Co. Ltd. 2007(215) ELT 3 (S.C.)]</a:t>
            </a:r>
          </a:p>
          <a:p>
            <a:pPr algn="just">
              <a:lnSpc>
                <a:spcPct val="100000"/>
              </a:lnSpc>
              <a:spcBef>
                <a:spcPts val="0"/>
              </a:spcBef>
            </a:pPr>
            <a:endParaRPr lang="en-US" b="1" dirty="0">
              <a:solidFill>
                <a:schemeClr val="tx1"/>
              </a:solidFill>
            </a:endParaRPr>
          </a:p>
          <a:p>
            <a:pPr algn="just">
              <a:lnSpc>
                <a:spcPct val="100000"/>
              </a:lnSpc>
              <a:spcBef>
                <a:spcPts val="0"/>
              </a:spcBef>
            </a:pPr>
            <a:r>
              <a:rPr lang="en-US" dirty="0">
                <a:solidFill>
                  <a:schemeClr val="tx1"/>
                </a:solidFill>
              </a:rPr>
              <a:t>Reversal of Cenvat/</a:t>
            </a:r>
            <a:r>
              <a:rPr lang="en-US" dirty="0" err="1">
                <a:solidFill>
                  <a:schemeClr val="tx1"/>
                </a:solidFill>
              </a:rPr>
              <a:t>Modvat</a:t>
            </a:r>
            <a:r>
              <a:rPr lang="en-US" dirty="0">
                <a:solidFill>
                  <a:schemeClr val="tx1"/>
                </a:solidFill>
              </a:rPr>
              <a:t> credit amounts to non-taking of credit. </a:t>
            </a:r>
            <a:r>
              <a:rPr lang="en-US" b="1" dirty="0">
                <a:solidFill>
                  <a:schemeClr val="tx1"/>
                </a:solidFill>
              </a:rPr>
              <a:t>[</a:t>
            </a:r>
            <a:r>
              <a:rPr lang="en-US" b="1" dirty="0" err="1">
                <a:solidFill>
                  <a:schemeClr val="tx1"/>
                </a:solidFill>
              </a:rPr>
              <a:t>C.C.Ex</a:t>
            </a:r>
            <a:r>
              <a:rPr lang="en-US" b="1" dirty="0">
                <a:solidFill>
                  <a:schemeClr val="tx1"/>
                </a:solidFill>
              </a:rPr>
              <a:t> &amp; Cu. V. Precoat Meridian Ltd. 2015(325)ELT 234(S.C.)] </a:t>
            </a:r>
          </a:p>
          <a:p>
            <a:pPr marL="0" indent="0" algn="just">
              <a:lnSpc>
                <a:spcPct val="100000"/>
              </a:lnSpc>
              <a:spcBef>
                <a:spcPts val="0"/>
              </a:spcBef>
              <a:buNone/>
            </a:pPr>
            <a:endParaRPr lang="en-US" dirty="0">
              <a:solidFill>
                <a:schemeClr val="tx1"/>
              </a:solidFill>
            </a:endParaRPr>
          </a:p>
          <a:p>
            <a:pPr marL="0" indent="0" algn="just">
              <a:lnSpc>
                <a:spcPct val="100000"/>
              </a:lnSpc>
              <a:spcBef>
                <a:spcPts val="0"/>
              </a:spcBef>
              <a:buNone/>
            </a:pPr>
            <a:endParaRPr lang="en-US" dirty="0">
              <a:solidFill>
                <a:schemeClr val="tx1"/>
              </a:solidFill>
            </a:endParaRPr>
          </a:p>
          <a:p>
            <a:pPr marL="0" indent="0" algn="just">
              <a:lnSpc>
                <a:spcPct val="100000"/>
              </a:lnSpc>
              <a:spcBef>
                <a:spcPts val="0"/>
              </a:spcBef>
              <a:buNone/>
            </a:pPr>
            <a:endParaRPr lang="en-US" b="1" dirty="0">
              <a:solidFill>
                <a:schemeClr val="tx1"/>
              </a:solidFill>
            </a:endParaRPr>
          </a:p>
          <a:p>
            <a:pPr algn="just">
              <a:lnSpc>
                <a:spcPct val="100000"/>
              </a:lnSpc>
              <a:spcBef>
                <a:spcPts val="0"/>
              </a:spcBef>
              <a:buFont typeface="Wingdings" panose="05000000000000000000" pitchFamily="2" charset="2"/>
              <a:buChar char="Ø"/>
            </a:pPr>
            <a:endParaRPr lang="en-US" dirty="0">
              <a:solidFill>
                <a:schemeClr val="tx1"/>
              </a:solidFill>
            </a:endParaRPr>
          </a:p>
          <a:p>
            <a:pPr algn="just">
              <a:lnSpc>
                <a:spcPct val="100000"/>
              </a:lnSpc>
              <a:spcBef>
                <a:spcPts val="0"/>
              </a:spcBef>
              <a:buFont typeface="Wingdings" panose="05000000000000000000" pitchFamily="2" charset="2"/>
              <a:buChar char="Ø"/>
            </a:pPr>
            <a:endParaRPr lang="en-US" dirty="0">
              <a:solidFill>
                <a:schemeClr val="tx1"/>
              </a:solidFill>
            </a:endParaRPr>
          </a:p>
          <a:p>
            <a:pPr algn="just">
              <a:lnSpc>
                <a:spcPct val="100000"/>
              </a:lnSpc>
              <a:spcBef>
                <a:spcPts val="0"/>
              </a:spcBef>
              <a:buFont typeface="Wingdings" panose="05000000000000000000" pitchFamily="2" charset="2"/>
              <a:buChar char="Ø"/>
            </a:pPr>
            <a:endParaRPr lang="en-IN" dirty="0"/>
          </a:p>
        </p:txBody>
      </p:sp>
      <p:sp>
        <p:nvSpPr>
          <p:cNvPr id="4" name="Slide Number Placeholder 3">
            <a:extLst>
              <a:ext uri="{FF2B5EF4-FFF2-40B4-BE49-F238E27FC236}">
                <a16:creationId xmlns:a16="http://schemas.microsoft.com/office/drawing/2014/main" id="{D562BEC8-22CD-2B48-B5C3-F5C73FCC0809}"/>
              </a:ext>
            </a:extLst>
          </p:cNvPr>
          <p:cNvSpPr>
            <a:spLocks noGrp="1"/>
          </p:cNvSpPr>
          <p:nvPr>
            <p:ph type="sldNum" sz="quarter" idx="4"/>
          </p:nvPr>
        </p:nvSpPr>
        <p:spPr/>
        <p:txBody>
          <a:bodyPr/>
          <a:lstStyle/>
          <a:p>
            <a:fld id="{C37E4FB1-AD43-40BE-A2D5-51E31E25039B}" type="slidenum">
              <a:rPr lang="en-IN" smtClean="0"/>
              <a:pPr/>
              <a:t>5</a:t>
            </a:fld>
            <a:endParaRPr lang="en-IN" dirty="0"/>
          </a:p>
        </p:txBody>
      </p:sp>
    </p:spTree>
    <p:extLst>
      <p:ext uri="{BB962C8B-B14F-4D97-AF65-F5344CB8AC3E}">
        <p14:creationId xmlns:p14="http://schemas.microsoft.com/office/powerpoint/2010/main" val="585642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2E84B-1EC8-ECDB-5785-13CF1F9F5939}"/>
              </a:ext>
            </a:extLst>
          </p:cNvPr>
          <p:cNvSpPr>
            <a:spLocks noGrp="1"/>
          </p:cNvSpPr>
          <p:nvPr>
            <p:ph type="body" sz="quarter" idx="14"/>
          </p:nvPr>
        </p:nvSpPr>
        <p:spPr/>
        <p:txBody>
          <a:bodyPr/>
          <a:lstStyle/>
          <a:p>
            <a:r>
              <a:rPr lang="en-US" dirty="0"/>
              <a:t>Other Key Exemptions - Goods</a:t>
            </a:r>
            <a:endParaRPr lang="en-IN" dirty="0"/>
          </a:p>
        </p:txBody>
      </p:sp>
      <p:sp>
        <p:nvSpPr>
          <p:cNvPr id="3" name="Text Placeholder 2">
            <a:extLst>
              <a:ext uri="{FF2B5EF4-FFF2-40B4-BE49-F238E27FC236}">
                <a16:creationId xmlns:a16="http://schemas.microsoft.com/office/drawing/2014/main" id="{FFADDA49-E5E5-C6F2-9E6D-2FE1E5B8BF1E}"/>
              </a:ext>
            </a:extLst>
          </p:cNvPr>
          <p:cNvSpPr>
            <a:spLocks noGrp="1"/>
          </p:cNvSpPr>
          <p:nvPr>
            <p:ph type="body" sz="quarter" idx="15"/>
          </p:nvPr>
        </p:nvSpPr>
        <p:spPr>
          <a:xfrm>
            <a:off x="327025" y="1058227"/>
            <a:ext cx="11503025" cy="4924425"/>
          </a:xfrm>
        </p:spPr>
        <p:txBody>
          <a:bodyPr>
            <a:noAutofit/>
          </a:bodyPr>
          <a:lstStyle/>
          <a:p>
            <a:pPr algn="just">
              <a:lnSpc>
                <a:spcPct val="100000"/>
              </a:lnSpc>
              <a:spcBef>
                <a:spcPts val="0"/>
              </a:spcBef>
            </a:pPr>
            <a:r>
              <a:rPr lang="en-US" sz="2000" dirty="0">
                <a:solidFill>
                  <a:schemeClr val="tx1"/>
                </a:solidFill>
              </a:rPr>
              <a:t>Printed books, including Braille books;</a:t>
            </a:r>
          </a:p>
          <a:p>
            <a:pPr algn="just">
              <a:lnSpc>
                <a:spcPct val="100000"/>
              </a:lnSpc>
              <a:spcBef>
                <a:spcPts val="0"/>
              </a:spcBef>
            </a:pPr>
            <a:endParaRPr lang="en-US" sz="2000" dirty="0">
              <a:solidFill>
                <a:schemeClr val="tx1"/>
              </a:solidFill>
            </a:endParaRPr>
          </a:p>
          <a:p>
            <a:pPr algn="just">
              <a:lnSpc>
                <a:spcPct val="100000"/>
              </a:lnSpc>
              <a:spcBef>
                <a:spcPts val="0"/>
              </a:spcBef>
            </a:pPr>
            <a:r>
              <a:rPr lang="en-US" sz="2000" dirty="0">
                <a:solidFill>
                  <a:schemeClr val="tx1"/>
                </a:solidFill>
              </a:rPr>
              <a:t>Bread (branded or otherwise), except when served for consumption and pizza bread;</a:t>
            </a:r>
          </a:p>
          <a:p>
            <a:pPr algn="just">
              <a:lnSpc>
                <a:spcPct val="100000"/>
              </a:lnSpc>
              <a:spcBef>
                <a:spcPts val="0"/>
              </a:spcBef>
            </a:pPr>
            <a:endParaRPr lang="en-US" sz="2000" dirty="0">
              <a:solidFill>
                <a:schemeClr val="tx1"/>
              </a:solidFill>
            </a:endParaRPr>
          </a:p>
          <a:p>
            <a:pPr algn="just">
              <a:lnSpc>
                <a:spcPct val="100000"/>
              </a:lnSpc>
              <a:spcBef>
                <a:spcPts val="0"/>
              </a:spcBef>
            </a:pPr>
            <a:r>
              <a:rPr lang="en-US" sz="2000" dirty="0" err="1">
                <a:solidFill>
                  <a:schemeClr val="tx1"/>
                </a:solidFill>
              </a:rPr>
              <a:t>Pappad</a:t>
            </a:r>
            <a:r>
              <a:rPr lang="en-US" sz="2000" dirty="0">
                <a:solidFill>
                  <a:schemeClr val="tx1"/>
                </a:solidFill>
              </a:rPr>
              <a:t>, by whatever name it is known, except when served for consumption</a:t>
            </a:r>
          </a:p>
          <a:p>
            <a:pPr algn="just">
              <a:lnSpc>
                <a:spcPct val="100000"/>
              </a:lnSpc>
              <a:spcBef>
                <a:spcPts val="0"/>
              </a:spcBef>
            </a:pPr>
            <a:endParaRPr lang="en-US" sz="2000" dirty="0">
              <a:solidFill>
                <a:schemeClr val="tx1"/>
              </a:solidFill>
            </a:endParaRPr>
          </a:p>
          <a:p>
            <a:pPr algn="just">
              <a:lnSpc>
                <a:spcPct val="100000"/>
              </a:lnSpc>
              <a:spcBef>
                <a:spcPts val="0"/>
              </a:spcBef>
            </a:pPr>
            <a:endParaRPr lang="en-US" sz="2000" dirty="0">
              <a:solidFill>
                <a:schemeClr val="tx1"/>
              </a:solidFill>
            </a:endParaRPr>
          </a:p>
          <a:p>
            <a:pPr algn="just">
              <a:lnSpc>
                <a:spcPct val="100000"/>
              </a:lnSpc>
              <a:spcBef>
                <a:spcPts val="0"/>
              </a:spcBef>
            </a:pPr>
            <a:endParaRPr lang="en-US" sz="2000" dirty="0">
              <a:solidFill>
                <a:schemeClr val="tx1"/>
              </a:solidFill>
            </a:endParaRPr>
          </a:p>
          <a:p>
            <a:pPr marL="0" indent="0" algn="just">
              <a:lnSpc>
                <a:spcPct val="100000"/>
              </a:lnSpc>
              <a:spcBef>
                <a:spcPts val="0"/>
              </a:spcBef>
              <a:buNone/>
            </a:pPr>
            <a:endParaRPr lang="en-IN" sz="2000" dirty="0">
              <a:solidFill>
                <a:schemeClr val="tx1"/>
              </a:solidFill>
            </a:endParaRPr>
          </a:p>
        </p:txBody>
      </p:sp>
      <p:sp>
        <p:nvSpPr>
          <p:cNvPr id="4" name="Slide Number Placeholder 3">
            <a:extLst>
              <a:ext uri="{FF2B5EF4-FFF2-40B4-BE49-F238E27FC236}">
                <a16:creationId xmlns:a16="http://schemas.microsoft.com/office/drawing/2014/main" id="{AB467C49-D461-309F-D43B-9050D3E9EF38}"/>
              </a:ext>
            </a:extLst>
          </p:cNvPr>
          <p:cNvSpPr>
            <a:spLocks noGrp="1"/>
          </p:cNvSpPr>
          <p:nvPr>
            <p:ph type="sldNum" sz="quarter" idx="4294967295"/>
          </p:nvPr>
        </p:nvSpPr>
        <p:spPr>
          <a:xfrm>
            <a:off x="9448800" y="6356350"/>
            <a:ext cx="2743200" cy="365125"/>
          </a:xfrm>
        </p:spPr>
        <p:txBody>
          <a:bodyPr/>
          <a:lstStyle/>
          <a:p>
            <a:fld id="{C37E4FB1-AD43-40BE-A2D5-51E31E25039B}" type="slidenum">
              <a:rPr lang="en-IN" smtClean="0"/>
              <a:pPr/>
              <a:t>50</a:t>
            </a:fld>
            <a:endParaRPr lang="en-IN" dirty="0"/>
          </a:p>
        </p:txBody>
      </p:sp>
    </p:spTree>
    <p:extLst>
      <p:ext uri="{BB962C8B-B14F-4D97-AF65-F5344CB8AC3E}">
        <p14:creationId xmlns:p14="http://schemas.microsoft.com/office/powerpoint/2010/main" val="793259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0CF2D5-DFE6-47B4-A021-61497C239CB2}"/>
              </a:ext>
            </a:extLst>
          </p:cNvPr>
          <p:cNvSpPr>
            <a:spLocks noGrp="1"/>
          </p:cNvSpPr>
          <p:nvPr>
            <p:ph type="body" sz="quarter" idx="14"/>
          </p:nvPr>
        </p:nvSpPr>
        <p:spPr/>
        <p:txBody>
          <a:bodyPr/>
          <a:lstStyle/>
          <a:p>
            <a:r>
              <a:rPr lang="en-US" i="0" dirty="0"/>
              <a:t>Certain key exemptions withdrawn</a:t>
            </a:r>
          </a:p>
        </p:txBody>
      </p:sp>
      <p:sp>
        <p:nvSpPr>
          <p:cNvPr id="7" name="Text Placeholder 6">
            <a:extLst>
              <a:ext uri="{FF2B5EF4-FFF2-40B4-BE49-F238E27FC236}">
                <a16:creationId xmlns:a16="http://schemas.microsoft.com/office/drawing/2014/main" id="{F04257B9-4A7C-FA66-A358-42E97EE0B4E8}"/>
              </a:ext>
            </a:extLst>
          </p:cNvPr>
          <p:cNvSpPr>
            <a:spLocks noGrp="1"/>
          </p:cNvSpPr>
          <p:nvPr>
            <p:ph type="body" sz="quarter" idx="15"/>
          </p:nvPr>
        </p:nvSpPr>
        <p:spPr>
          <a:xfrm>
            <a:off x="327024" y="1067163"/>
            <a:ext cx="11650331" cy="5749741"/>
          </a:xfrm>
        </p:spPr>
        <p:txBody>
          <a:bodyPr>
            <a:noAutofit/>
          </a:bodyPr>
          <a:lstStyle/>
          <a:p>
            <a:pPr algn="just">
              <a:lnSpc>
                <a:spcPct val="100000"/>
              </a:lnSpc>
              <a:spcBef>
                <a:spcPts val="0"/>
              </a:spcBef>
            </a:pPr>
            <a:r>
              <a:rPr lang="en-US" dirty="0">
                <a:solidFill>
                  <a:schemeClr val="tx1"/>
                </a:solidFill>
              </a:rPr>
              <a:t>Services of training or coaching in recreational activities relating to </a:t>
            </a:r>
            <a:r>
              <a:rPr lang="en-US" b="0" i="0" u="none" strike="noStrike" baseline="0" dirty="0">
                <a:solidFill>
                  <a:schemeClr val="tx1"/>
                </a:solidFill>
              </a:rPr>
              <a:t>Arts or culture</a:t>
            </a:r>
            <a:r>
              <a:rPr lang="en-US" dirty="0">
                <a:solidFill>
                  <a:schemeClr val="tx1"/>
                </a:solidFill>
              </a:rPr>
              <a:t>, or </a:t>
            </a:r>
            <a:r>
              <a:rPr lang="en-US" b="0" i="0" u="none" strike="noStrike" baseline="0" dirty="0">
                <a:solidFill>
                  <a:schemeClr val="tx1"/>
                </a:solidFill>
              </a:rPr>
              <a:t>Sports by charitable entities registered under IT Act was exempted</a:t>
            </a:r>
            <a:endParaRPr lang="en-US" dirty="0">
              <a:solidFill>
                <a:schemeClr val="tx1"/>
              </a:solidFill>
            </a:endParaRPr>
          </a:p>
          <a:p>
            <a:pPr algn="just">
              <a:lnSpc>
                <a:spcPct val="100000"/>
              </a:lnSpc>
              <a:spcBef>
                <a:spcPts val="0"/>
              </a:spcBef>
            </a:pPr>
            <a:endParaRPr lang="en-US" dirty="0">
              <a:solidFill>
                <a:schemeClr val="tx1"/>
              </a:solidFill>
            </a:endParaRPr>
          </a:p>
          <a:p>
            <a:pPr algn="just">
              <a:lnSpc>
                <a:spcPct val="100000"/>
              </a:lnSpc>
              <a:spcBef>
                <a:spcPts val="0"/>
              </a:spcBef>
            </a:pPr>
            <a:r>
              <a:rPr lang="en-US" dirty="0">
                <a:solidFill>
                  <a:schemeClr val="tx1"/>
                </a:solidFill>
              </a:rPr>
              <a:t>E</a:t>
            </a:r>
            <a:r>
              <a:rPr lang="en-US" b="0" i="0" u="none" strike="noStrike" baseline="0" dirty="0">
                <a:solidFill>
                  <a:schemeClr val="tx1"/>
                </a:solidFill>
              </a:rPr>
              <a:t>xemption is available only if the services of training or coaching is provided by an individual </a:t>
            </a:r>
            <a:endParaRPr lang="en-US" dirty="0">
              <a:solidFill>
                <a:schemeClr val="tx1"/>
              </a:solidFill>
            </a:endParaRPr>
          </a:p>
          <a:p>
            <a:pPr algn="just">
              <a:lnSpc>
                <a:spcPct val="100000"/>
              </a:lnSpc>
              <a:spcBef>
                <a:spcPts val="0"/>
              </a:spcBef>
            </a:pPr>
            <a:endParaRPr lang="en-US" dirty="0">
              <a:solidFill>
                <a:schemeClr val="tx1"/>
              </a:solidFill>
            </a:endParaRPr>
          </a:p>
          <a:p>
            <a:pPr algn="just">
              <a:lnSpc>
                <a:spcPct val="100000"/>
              </a:lnSpc>
              <a:spcBef>
                <a:spcPts val="0"/>
              </a:spcBef>
            </a:pPr>
            <a:r>
              <a:rPr lang="en-US" dirty="0">
                <a:solidFill>
                  <a:schemeClr val="tx1"/>
                </a:solidFill>
              </a:rPr>
              <a:t>Cheques, lose or in book form [GST at 18%]</a:t>
            </a:r>
            <a:endParaRPr lang="en-US" b="0" i="0" u="none" strike="noStrike" baseline="0" dirty="0">
              <a:solidFill>
                <a:schemeClr val="tx1"/>
              </a:solidFill>
            </a:endParaRPr>
          </a:p>
          <a:p>
            <a:pPr algn="just">
              <a:lnSpc>
                <a:spcPct val="100000"/>
              </a:lnSpc>
              <a:spcBef>
                <a:spcPts val="0"/>
              </a:spcBef>
            </a:pPr>
            <a:endParaRPr lang="en-US" b="0" i="0" u="none" strike="noStrike" baseline="0" dirty="0">
              <a:solidFill>
                <a:schemeClr val="tx1"/>
              </a:solidFill>
            </a:endParaRPr>
          </a:p>
          <a:p>
            <a:pPr algn="just">
              <a:lnSpc>
                <a:spcPct val="100000"/>
              </a:lnSpc>
              <a:spcBef>
                <a:spcPts val="0"/>
              </a:spcBef>
            </a:pPr>
            <a:r>
              <a:rPr lang="en-US" b="0" i="0" u="none" strike="noStrike" baseline="0" dirty="0">
                <a:solidFill>
                  <a:schemeClr val="tx1"/>
                </a:solidFill>
              </a:rPr>
              <a:t>Maps and hydrographic or similar charts of all kinds, including atlases, wall maps, topographical plans and globes, printed [GST at 12%]</a:t>
            </a:r>
            <a:endParaRPr lang="en-US" dirty="0">
              <a:solidFill>
                <a:schemeClr val="tx1"/>
              </a:solidFill>
            </a:endParaRPr>
          </a:p>
          <a:p>
            <a:pPr algn="just">
              <a:lnSpc>
                <a:spcPct val="100000"/>
              </a:lnSpc>
              <a:spcBef>
                <a:spcPts val="0"/>
              </a:spcBef>
            </a:pPr>
            <a:endParaRPr lang="en-US" dirty="0">
              <a:solidFill>
                <a:schemeClr val="tx1"/>
              </a:solidFill>
            </a:endParaRPr>
          </a:p>
          <a:p>
            <a:pPr algn="just">
              <a:lnSpc>
                <a:spcPct val="100000"/>
              </a:lnSpc>
              <a:spcBef>
                <a:spcPts val="0"/>
              </a:spcBef>
            </a:pPr>
            <a:r>
              <a:rPr lang="en-US" dirty="0">
                <a:solidFill>
                  <a:schemeClr val="tx1"/>
                </a:solidFill>
              </a:rPr>
              <a:t>Parts of goods of heading 8801 i.e., balloons and dirigibles, gliders and other non-powered aircraft [GST at 18%]</a:t>
            </a:r>
            <a:r>
              <a:rPr lang="en-IN" dirty="0">
                <a:solidFill>
                  <a:schemeClr val="tx1"/>
                </a:solidFill>
              </a:rPr>
              <a:t>	</a:t>
            </a:r>
          </a:p>
          <a:p>
            <a:pPr algn="just">
              <a:lnSpc>
                <a:spcPct val="100000"/>
              </a:lnSpc>
              <a:spcBef>
                <a:spcPts val="0"/>
              </a:spcBef>
            </a:pPr>
            <a:endParaRPr lang="en-US" b="0" i="0" dirty="0">
              <a:solidFill>
                <a:schemeClr val="tx1"/>
              </a:solidFill>
              <a:effectLst/>
            </a:endParaRPr>
          </a:p>
          <a:p>
            <a:pPr algn="just">
              <a:lnSpc>
                <a:spcPct val="100000"/>
              </a:lnSpc>
              <a:spcBef>
                <a:spcPts val="0"/>
              </a:spcBef>
            </a:pPr>
            <a:r>
              <a:rPr lang="en-US" b="0" i="0" dirty="0">
                <a:solidFill>
                  <a:schemeClr val="tx1"/>
                </a:solidFill>
                <a:effectLst/>
              </a:rPr>
              <a:t>Services by way of slaughtering of animals.</a:t>
            </a:r>
            <a:endParaRPr lang="en-IN" dirty="0">
              <a:solidFill>
                <a:schemeClr val="tx1"/>
              </a:solidFill>
            </a:endParaRPr>
          </a:p>
        </p:txBody>
      </p:sp>
    </p:spTree>
    <p:extLst>
      <p:ext uri="{BB962C8B-B14F-4D97-AF65-F5344CB8AC3E}">
        <p14:creationId xmlns:p14="http://schemas.microsoft.com/office/powerpoint/2010/main" val="1691414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ED4C4-3426-B5DF-B867-F0E042795E3B}"/>
              </a:ext>
            </a:extLst>
          </p:cNvPr>
          <p:cNvSpPr>
            <a:spLocks noGrp="1"/>
          </p:cNvSpPr>
          <p:nvPr>
            <p:ph type="body" sz="quarter" idx="14"/>
          </p:nvPr>
        </p:nvSpPr>
        <p:spPr>
          <a:xfrm>
            <a:off x="105352" y="73894"/>
            <a:ext cx="8407400" cy="585787"/>
          </a:xfrm>
        </p:spPr>
        <p:txBody>
          <a:bodyPr/>
          <a:lstStyle/>
          <a:p>
            <a:r>
              <a:rPr lang="en-IN" i="0" dirty="0"/>
              <a:t>Impact on Input Tax Credit</a:t>
            </a:r>
          </a:p>
        </p:txBody>
      </p:sp>
      <p:sp>
        <p:nvSpPr>
          <p:cNvPr id="3" name="Text Placeholder 2">
            <a:extLst>
              <a:ext uri="{FF2B5EF4-FFF2-40B4-BE49-F238E27FC236}">
                <a16:creationId xmlns:a16="http://schemas.microsoft.com/office/drawing/2014/main" id="{B2A72BA2-4402-68AD-F93C-404FA0739526}"/>
              </a:ext>
            </a:extLst>
          </p:cNvPr>
          <p:cNvSpPr>
            <a:spLocks noGrp="1"/>
          </p:cNvSpPr>
          <p:nvPr>
            <p:ph type="body" sz="quarter" idx="15"/>
          </p:nvPr>
        </p:nvSpPr>
        <p:spPr>
          <a:xfrm>
            <a:off x="270835" y="1220993"/>
            <a:ext cx="11082966" cy="5749741"/>
          </a:xfrm>
        </p:spPr>
        <p:txBody>
          <a:bodyPr>
            <a:normAutofit/>
          </a:bodyPr>
          <a:lstStyle/>
          <a:p>
            <a:pPr marL="0" indent="0" algn="just">
              <a:lnSpc>
                <a:spcPct val="150000"/>
              </a:lnSpc>
              <a:buNone/>
            </a:pPr>
            <a:r>
              <a:rPr lang="en-US" b="1" dirty="0">
                <a:solidFill>
                  <a:schemeClr val="tx1"/>
                </a:solidFill>
              </a:rPr>
              <a:t>Exempt supplies not to be considered for reversal: </a:t>
            </a:r>
            <a:r>
              <a:rPr lang="en-US" i="1" dirty="0">
                <a:solidFill>
                  <a:schemeClr val="tx1"/>
                </a:solidFill>
              </a:rPr>
              <a:t>(Explanation to Rule 43)</a:t>
            </a:r>
          </a:p>
          <a:p>
            <a:pPr algn="just">
              <a:lnSpc>
                <a:spcPct val="150000"/>
              </a:lnSpc>
              <a:buFont typeface="Wingdings" panose="05000000000000000000" pitchFamily="2" charset="2"/>
              <a:buChar char="Ø"/>
            </a:pPr>
            <a:r>
              <a:rPr lang="en-US" b="0" i="0" u="none" strike="noStrike" baseline="0" dirty="0">
                <a:solidFill>
                  <a:schemeClr val="tx1"/>
                </a:solidFill>
              </a:rPr>
              <a:t>Interest income from deposit or lending </a:t>
            </a:r>
            <a:r>
              <a:rPr lang="en-IN" b="0" i="0" u="none" strike="noStrike" baseline="0" dirty="0">
                <a:solidFill>
                  <a:schemeClr val="tx1"/>
                </a:solidFill>
              </a:rPr>
              <a:t>money.</a:t>
            </a:r>
          </a:p>
          <a:p>
            <a:pPr algn="just">
              <a:lnSpc>
                <a:spcPct val="150000"/>
              </a:lnSpc>
              <a:buFont typeface="Wingdings" panose="05000000000000000000" pitchFamily="2" charset="2"/>
              <a:buChar char="Ø"/>
            </a:pPr>
            <a:r>
              <a:rPr lang="en-US" b="0" i="0" u="none" strike="noStrike" baseline="0" dirty="0">
                <a:solidFill>
                  <a:schemeClr val="tx1"/>
                </a:solidFill>
              </a:rPr>
              <a:t>The value of supply of services by way of transportation of goods by a vessel from the customs station of clearance in India to a place outside India.</a:t>
            </a:r>
          </a:p>
          <a:p>
            <a:pPr marL="0" indent="0" algn="just">
              <a:lnSpc>
                <a:spcPct val="150000"/>
              </a:lnSpc>
              <a:buNone/>
            </a:pPr>
            <a:r>
              <a:rPr lang="en-US" b="1" dirty="0">
                <a:solidFill>
                  <a:schemeClr val="tx1"/>
                </a:solidFill>
              </a:rPr>
              <a:t>Not exempt supplies but to be considered for reversal: </a:t>
            </a:r>
            <a:r>
              <a:rPr lang="en-US" i="1" dirty="0">
                <a:solidFill>
                  <a:schemeClr val="tx1"/>
                </a:solidFill>
              </a:rPr>
              <a:t>[Section 17(3)]</a:t>
            </a:r>
          </a:p>
          <a:p>
            <a:pPr marL="533400" indent="-533400" algn="just">
              <a:lnSpc>
                <a:spcPct val="150000"/>
              </a:lnSpc>
              <a:buFont typeface="Wingdings" panose="05000000000000000000" pitchFamily="2" charset="2"/>
              <a:buChar char="Ø"/>
            </a:pPr>
            <a:r>
              <a:rPr lang="en-US" dirty="0">
                <a:solidFill>
                  <a:schemeClr val="tx1"/>
                </a:solidFill>
              </a:rPr>
              <a:t>Sale of land and completed building - Schedule III (stamp duty value)</a:t>
            </a:r>
          </a:p>
          <a:p>
            <a:pPr marL="533400" indent="-533400" algn="just">
              <a:lnSpc>
                <a:spcPct val="150000"/>
              </a:lnSpc>
              <a:buFont typeface="Wingdings" panose="05000000000000000000" pitchFamily="2" charset="2"/>
              <a:buChar char="Ø"/>
            </a:pPr>
            <a:r>
              <a:rPr lang="en-US" dirty="0">
                <a:solidFill>
                  <a:schemeClr val="tx1"/>
                </a:solidFill>
              </a:rPr>
              <a:t>Supplies on which GST is to be paid by the recipient (RCM)</a:t>
            </a:r>
          </a:p>
          <a:p>
            <a:pPr marL="533400" indent="-533400" algn="just">
              <a:lnSpc>
                <a:spcPct val="150000"/>
              </a:lnSpc>
              <a:buFont typeface="Wingdings" panose="05000000000000000000" pitchFamily="2" charset="2"/>
              <a:buChar char="Ø"/>
            </a:pPr>
            <a:r>
              <a:rPr lang="en-US" dirty="0">
                <a:solidFill>
                  <a:schemeClr val="tx1"/>
                </a:solidFill>
              </a:rPr>
              <a:t>Transactions in securities - Neither goods nor service (1% of the sale value)</a:t>
            </a:r>
            <a:endParaRPr lang="en-GB" dirty="0">
              <a:solidFill>
                <a:schemeClr val="tx1"/>
              </a:solidFill>
            </a:endParaRPr>
          </a:p>
          <a:p>
            <a:endParaRPr lang="en-IN" dirty="0"/>
          </a:p>
        </p:txBody>
      </p:sp>
      <p:sp>
        <p:nvSpPr>
          <p:cNvPr id="4" name="Slide Number Placeholder 3">
            <a:extLst>
              <a:ext uri="{FF2B5EF4-FFF2-40B4-BE49-F238E27FC236}">
                <a16:creationId xmlns:a16="http://schemas.microsoft.com/office/drawing/2014/main" id="{D562BEC8-22CD-2B48-B5C3-F5C73FCC0809}"/>
              </a:ext>
            </a:extLst>
          </p:cNvPr>
          <p:cNvSpPr>
            <a:spLocks noGrp="1"/>
          </p:cNvSpPr>
          <p:nvPr>
            <p:ph type="sldNum" sz="quarter" idx="4"/>
          </p:nvPr>
        </p:nvSpPr>
        <p:spPr/>
        <p:txBody>
          <a:bodyPr/>
          <a:lstStyle/>
          <a:p>
            <a:fld id="{C37E4FB1-AD43-40BE-A2D5-51E31E25039B}" type="slidenum">
              <a:rPr lang="en-IN" smtClean="0"/>
              <a:pPr/>
              <a:t>52</a:t>
            </a:fld>
            <a:endParaRPr lang="en-IN" dirty="0"/>
          </a:p>
        </p:txBody>
      </p:sp>
    </p:spTree>
    <p:extLst>
      <p:ext uri="{BB962C8B-B14F-4D97-AF65-F5344CB8AC3E}">
        <p14:creationId xmlns:p14="http://schemas.microsoft.com/office/powerpoint/2010/main" val="3978439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241425" y="2174346"/>
            <a:ext cx="8407400" cy="58578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Thank you</a:t>
            </a:r>
          </a:p>
        </p:txBody>
      </p:sp>
      <p:sp>
        <p:nvSpPr>
          <p:cNvPr id="7" name="Slide Number Placeholder 6"/>
          <p:cNvSpPr>
            <a:spLocks noGrp="1"/>
          </p:cNvSpPr>
          <p:nvPr>
            <p:ph type="sldNum" sz="quarter" idx="4294967295"/>
          </p:nvPr>
        </p:nvSpPr>
        <p:spPr>
          <a:xfrm>
            <a:off x="9448800" y="6356350"/>
            <a:ext cx="2743200" cy="365125"/>
          </a:xfrm>
        </p:spPr>
        <p:txBody>
          <a:bodyPr/>
          <a:lstStyle/>
          <a:p>
            <a:fld id="{C37E4FB1-AD43-40BE-A2D5-51E31E25039B}" type="slidenum">
              <a:rPr lang="en-IN" dirty="0" smtClean="0"/>
              <a:pPr/>
              <a:t>53</a:t>
            </a:fld>
            <a:endParaRPr lang="en-IN" dirty="0"/>
          </a:p>
        </p:txBody>
      </p:sp>
      <p:pic>
        <p:nvPicPr>
          <p:cNvPr id="5" name="Picture 3" descr="C:\My data\CA Prakash N\Audit &amp; Assistance\NL PPT Website updation Articles\PPT &amp; Material\11. PPT Visag\download (1).jpe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1302" y="3937000"/>
            <a:ext cx="3168795" cy="292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59201" y="4097867"/>
            <a:ext cx="8637124" cy="1068498"/>
          </a:xfrm>
          <a:prstGeom prst="rect">
            <a:avLst/>
          </a:prstGeom>
          <a:noFill/>
        </p:spPr>
        <p:txBody>
          <a:bodyPr wrap="square" rtlCol="0">
            <a:spAutoFit/>
          </a:bodyPr>
          <a:lstStyle/>
          <a:p>
            <a:pPr>
              <a:lnSpc>
                <a:spcPct val="110000"/>
              </a:lnSpc>
            </a:pPr>
            <a:r>
              <a:rPr lang="en-US" altLang="en-US" sz="3000" b="1" i="1" dirty="0">
                <a:solidFill>
                  <a:srgbClr val="002060"/>
                </a:solidFill>
                <a:latin typeface="Cambria" panose="02040503050406030204" pitchFamily="18" charset="0"/>
                <a:ea typeface="Cambria" panose="02040503050406030204" pitchFamily="18" charset="0"/>
              </a:rPr>
              <a:t>For any clarification:</a:t>
            </a:r>
          </a:p>
          <a:p>
            <a:pPr>
              <a:lnSpc>
                <a:spcPct val="110000"/>
              </a:lnSpc>
            </a:pPr>
            <a:r>
              <a:rPr lang="en-US" altLang="en-US" sz="3000" b="1" i="1" u="sng" dirty="0">
                <a:solidFill>
                  <a:srgbClr val="002060"/>
                </a:solidFill>
                <a:latin typeface="Cambria" panose="02040503050406030204" pitchFamily="18" charset="0"/>
                <a:ea typeface="Cambria" panose="02040503050406030204" pitchFamily="18" charset="0"/>
              </a:rPr>
              <a:t>ravikumar@hiregange.com</a:t>
            </a:r>
          </a:p>
        </p:txBody>
      </p:sp>
      <p:sp>
        <p:nvSpPr>
          <p:cNvPr id="8" name="Rectangle 7">
            <a:extLst>
              <a:ext uri="{FF2B5EF4-FFF2-40B4-BE49-F238E27FC236}">
                <a16:creationId xmlns:a16="http://schemas.microsoft.com/office/drawing/2014/main" id="{E61DB0F4-229B-44C2-B55F-960FFCD5B089}"/>
              </a:ext>
            </a:extLst>
          </p:cNvPr>
          <p:cNvSpPr/>
          <p:nvPr/>
        </p:nvSpPr>
        <p:spPr>
          <a:xfrm>
            <a:off x="348196" y="125730"/>
            <a:ext cx="5323739" cy="646331"/>
          </a:xfrm>
          <a:prstGeom prst="rect">
            <a:avLst/>
          </a:prstGeom>
        </p:spPr>
        <p:txBody>
          <a:bodyPr wrap="square">
            <a:spAutoFit/>
          </a:bodyPr>
          <a:lstStyle/>
          <a:p>
            <a:r>
              <a:rPr lang="en-US" sz="3600" dirty="0">
                <a:solidFill>
                  <a:schemeClr val="bg1"/>
                </a:solidFill>
                <a:latin typeface="Cambria" panose="02040503050406030204" pitchFamily="18" charset="0"/>
                <a:ea typeface="Cambria" panose="02040503050406030204" pitchFamily="18" charset="0"/>
              </a:rPr>
              <a:t>Any Queries???</a:t>
            </a:r>
            <a:endParaRPr lang="en-IN" sz="36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218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ED4C4-3426-B5DF-B867-F0E042795E3B}"/>
              </a:ext>
            </a:extLst>
          </p:cNvPr>
          <p:cNvSpPr>
            <a:spLocks noGrp="1"/>
          </p:cNvSpPr>
          <p:nvPr>
            <p:ph type="body" sz="quarter" idx="14"/>
          </p:nvPr>
        </p:nvSpPr>
        <p:spPr>
          <a:xfrm>
            <a:off x="105352" y="73894"/>
            <a:ext cx="8407400" cy="585787"/>
          </a:xfrm>
        </p:spPr>
        <p:txBody>
          <a:bodyPr/>
          <a:lstStyle/>
          <a:p>
            <a:r>
              <a:rPr lang="en-US" i="0" dirty="0"/>
              <a:t>Principles of interpretation - Exemptions</a:t>
            </a:r>
            <a:endParaRPr lang="en-IN" dirty="0"/>
          </a:p>
        </p:txBody>
      </p:sp>
      <p:sp>
        <p:nvSpPr>
          <p:cNvPr id="3" name="Text Placeholder 2">
            <a:extLst>
              <a:ext uri="{FF2B5EF4-FFF2-40B4-BE49-F238E27FC236}">
                <a16:creationId xmlns:a16="http://schemas.microsoft.com/office/drawing/2014/main" id="{B2A72BA2-4402-68AD-F93C-404FA0739526}"/>
              </a:ext>
            </a:extLst>
          </p:cNvPr>
          <p:cNvSpPr>
            <a:spLocks noGrp="1"/>
          </p:cNvSpPr>
          <p:nvPr>
            <p:ph type="body" sz="quarter" idx="15"/>
          </p:nvPr>
        </p:nvSpPr>
        <p:spPr>
          <a:xfrm>
            <a:off x="105352" y="971734"/>
            <a:ext cx="11082966" cy="5749741"/>
          </a:xfrm>
        </p:spPr>
        <p:txBody>
          <a:bodyPr>
            <a:noAutofit/>
          </a:bodyPr>
          <a:lstStyle/>
          <a:p>
            <a:pPr marL="0" indent="0" algn="just">
              <a:lnSpc>
                <a:spcPct val="100000"/>
              </a:lnSpc>
              <a:spcBef>
                <a:spcPts val="0"/>
              </a:spcBef>
              <a:buNone/>
            </a:pPr>
            <a:r>
              <a:rPr lang="en-US" b="1" u="sng" dirty="0">
                <a:solidFill>
                  <a:schemeClr val="tx1"/>
                </a:solidFill>
              </a:rPr>
              <a:t>Option to avail the benefit  - 2 Notification</a:t>
            </a:r>
            <a:endParaRPr lang="en-IN" b="1" u="sng" dirty="0">
              <a:solidFill>
                <a:schemeClr val="tx1"/>
              </a:solidFill>
              <a:cs typeface="Times New Roman" panose="02020603050405020304" pitchFamily="18" charset="0"/>
            </a:endParaRPr>
          </a:p>
          <a:p>
            <a:pPr algn="just">
              <a:lnSpc>
                <a:spcPct val="100000"/>
              </a:lnSpc>
              <a:spcBef>
                <a:spcPts val="0"/>
              </a:spcBef>
            </a:pPr>
            <a:r>
              <a:rPr lang="en-IN" dirty="0">
                <a:solidFill>
                  <a:schemeClr val="tx1"/>
                </a:solidFill>
                <a:cs typeface="Times New Roman" panose="02020603050405020304" pitchFamily="18" charset="0"/>
              </a:rPr>
              <a:t>When two exemption notifications available to assessee, he can opt for notification most beneficial to him. Department cannot force assessee to opt for a particular exemption. </a:t>
            </a:r>
            <a:r>
              <a:rPr lang="en-IN" b="1" dirty="0">
                <a:solidFill>
                  <a:schemeClr val="tx1"/>
                </a:solidFill>
                <a:cs typeface="Times New Roman" panose="02020603050405020304" pitchFamily="18" charset="0"/>
              </a:rPr>
              <a:t>[WINSOME YARNS LTD. Vs. CCX &amp; ST, CHANDIGARH-II </a:t>
            </a:r>
            <a:r>
              <a:rPr lang="en-US" b="1" dirty="0">
                <a:solidFill>
                  <a:schemeClr val="tx1"/>
                </a:solidFill>
              </a:rPr>
              <a:t>(Trib. Delhi)]</a:t>
            </a:r>
            <a:r>
              <a:rPr lang="en-IN" dirty="0">
                <a:solidFill>
                  <a:schemeClr val="tx1"/>
                </a:solidFill>
                <a:cs typeface="Times New Roman" panose="02020603050405020304" pitchFamily="18" charset="0"/>
              </a:rPr>
              <a:t> </a:t>
            </a:r>
            <a:endParaRPr lang="en-US" dirty="0">
              <a:solidFill>
                <a:schemeClr val="tx1"/>
              </a:solidFill>
            </a:endParaRPr>
          </a:p>
          <a:p>
            <a:pPr marL="0" indent="0" algn="just">
              <a:lnSpc>
                <a:spcPct val="100000"/>
              </a:lnSpc>
              <a:spcBef>
                <a:spcPts val="0"/>
              </a:spcBef>
              <a:buNone/>
            </a:pPr>
            <a:endParaRPr lang="en-US" b="1" u="sng" dirty="0">
              <a:solidFill>
                <a:schemeClr val="tx1"/>
              </a:solidFill>
            </a:endParaRPr>
          </a:p>
          <a:p>
            <a:pPr marL="0" indent="0" algn="just">
              <a:lnSpc>
                <a:spcPct val="100000"/>
              </a:lnSpc>
              <a:spcBef>
                <a:spcPts val="0"/>
              </a:spcBef>
              <a:buNone/>
            </a:pPr>
            <a:r>
              <a:rPr lang="en-US" b="1" u="sng" dirty="0">
                <a:solidFill>
                  <a:schemeClr val="tx1"/>
                </a:solidFill>
              </a:rPr>
              <a:t>More than one notification</a:t>
            </a:r>
          </a:p>
          <a:p>
            <a:pPr algn="just">
              <a:lnSpc>
                <a:spcPct val="100000"/>
              </a:lnSpc>
              <a:spcBef>
                <a:spcPts val="0"/>
              </a:spcBef>
            </a:pPr>
            <a:r>
              <a:rPr lang="en-US" dirty="0">
                <a:solidFill>
                  <a:schemeClr val="tx1"/>
                </a:solidFill>
              </a:rPr>
              <a:t>In the absence of any bar in the notification itself, it is open to an assessee to take benefit of more than one notification. [</a:t>
            </a:r>
            <a:r>
              <a:rPr lang="en-IN" b="1" dirty="0">
                <a:solidFill>
                  <a:schemeClr val="tx1"/>
                </a:solidFill>
              </a:rPr>
              <a:t>JSW ENERGY LTD Vs.  </a:t>
            </a:r>
            <a:r>
              <a:rPr lang="en-IN" b="1" dirty="0" err="1">
                <a:solidFill>
                  <a:schemeClr val="tx1"/>
                </a:solidFill>
              </a:rPr>
              <a:t>UOI</a:t>
            </a:r>
            <a:r>
              <a:rPr lang="en-IN" b="1" dirty="0">
                <a:solidFill>
                  <a:schemeClr val="tx1"/>
                </a:solidFill>
              </a:rPr>
              <a:t> (</a:t>
            </a:r>
            <a:r>
              <a:rPr lang="en-IN" b="1" dirty="0" err="1">
                <a:solidFill>
                  <a:schemeClr val="tx1"/>
                </a:solidFill>
              </a:rPr>
              <a:t>Bom</a:t>
            </a:r>
            <a:r>
              <a:rPr lang="en-IN" b="1" dirty="0">
                <a:solidFill>
                  <a:schemeClr val="tx1"/>
                </a:solidFill>
              </a:rPr>
              <a:t>. HC)]</a:t>
            </a:r>
          </a:p>
          <a:p>
            <a:pPr algn="just">
              <a:lnSpc>
                <a:spcPct val="100000"/>
              </a:lnSpc>
              <a:spcBef>
                <a:spcPts val="0"/>
              </a:spcBef>
            </a:pPr>
            <a:endParaRPr lang="en-IN" b="1" dirty="0">
              <a:solidFill>
                <a:schemeClr val="tx1"/>
              </a:solidFill>
            </a:endParaRPr>
          </a:p>
          <a:p>
            <a:pPr algn="just">
              <a:lnSpc>
                <a:spcPct val="100000"/>
              </a:lnSpc>
              <a:spcBef>
                <a:spcPts val="0"/>
              </a:spcBef>
            </a:pPr>
            <a:r>
              <a:rPr lang="en-US" dirty="0">
                <a:solidFill>
                  <a:schemeClr val="tx1"/>
                </a:solidFill>
              </a:rPr>
              <a:t>Simultaneous availment of two notifications is permissible. Petitioner can claim full exemption of Basic Customs Duty (BCD) under Notification No. 46/2011-</a:t>
            </a:r>
            <a:r>
              <a:rPr lang="en-US" dirty="0" err="1">
                <a:solidFill>
                  <a:schemeClr val="tx1"/>
                </a:solidFill>
              </a:rPr>
              <a:t>Cus</a:t>
            </a:r>
            <a:r>
              <a:rPr lang="en-US" dirty="0">
                <a:solidFill>
                  <a:schemeClr val="tx1"/>
                </a:solidFill>
              </a:rPr>
              <a:t>. and concessional rate of </a:t>
            </a:r>
            <a:r>
              <a:rPr lang="en-US" dirty="0" err="1">
                <a:solidFill>
                  <a:schemeClr val="tx1"/>
                </a:solidFill>
              </a:rPr>
              <a:t>CVD</a:t>
            </a:r>
            <a:r>
              <a:rPr lang="en-US" dirty="0">
                <a:solidFill>
                  <a:schemeClr val="tx1"/>
                </a:solidFill>
              </a:rPr>
              <a:t> under another Notification No. 12/2012-Cus. </a:t>
            </a:r>
            <a:r>
              <a:rPr lang="en-US" b="1" dirty="0">
                <a:solidFill>
                  <a:schemeClr val="tx1"/>
                </a:solidFill>
              </a:rPr>
              <a:t>[</a:t>
            </a:r>
            <a:r>
              <a:rPr lang="en-IN" b="1" dirty="0">
                <a:solidFill>
                  <a:schemeClr val="tx1"/>
                </a:solidFill>
              </a:rPr>
              <a:t>VEDANTA ALUMINIUM LTD</a:t>
            </a:r>
            <a:r>
              <a:rPr lang="en-US" b="1" dirty="0">
                <a:solidFill>
                  <a:schemeClr val="tx1"/>
                </a:solidFill>
              </a:rPr>
              <a:t> VS. ASSTT. COMMR OF CUS. PUDUCHERRY (MAD. HC)]</a:t>
            </a:r>
            <a:endParaRPr lang="en-IN" dirty="0"/>
          </a:p>
        </p:txBody>
      </p:sp>
      <p:sp>
        <p:nvSpPr>
          <p:cNvPr id="4" name="Slide Number Placeholder 3">
            <a:extLst>
              <a:ext uri="{FF2B5EF4-FFF2-40B4-BE49-F238E27FC236}">
                <a16:creationId xmlns:a16="http://schemas.microsoft.com/office/drawing/2014/main" id="{D562BEC8-22CD-2B48-B5C3-F5C73FCC0809}"/>
              </a:ext>
            </a:extLst>
          </p:cNvPr>
          <p:cNvSpPr>
            <a:spLocks noGrp="1"/>
          </p:cNvSpPr>
          <p:nvPr>
            <p:ph type="sldNum" sz="quarter" idx="4"/>
          </p:nvPr>
        </p:nvSpPr>
        <p:spPr/>
        <p:txBody>
          <a:bodyPr/>
          <a:lstStyle/>
          <a:p>
            <a:fld id="{C37E4FB1-AD43-40BE-A2D5-51E31E25039B}" type="slidenum">
              <a:rPr lang="en-IN" smtClean="0"/>
              <a:pPr/>
              <a:t>6</a:t>
            </a:fld>
            <a:endParaRPr lang="en-IN" dirty="0"/>
          </a:p>
        </p:txBody>
      </p:sp>
    </p:spTree>
    <p:extLst>
      <p:ext uri="{BB962C8B-B14F-4D97-AF65-F5344CB8AC3E}">
        <p14:creationId xmlns:p14="http://schemas.microsoft.com/office/powerpoint/2010/main" val="86308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950B5D-086E-AE37-B22A-1BDA1A70EA74}"/>
              </a:ext>
            </a:extLst>
          </p:cNvPr>
          <p:cNvSpPr>
            <a:spLocks noGrp="1"/>
          </p:cNvSpPr>
          <p:nvPr>
            <p:ph type="body" sz="quarter" idx="14"/>
          </p:nvPr>
        </p:nvSpPr>
        <p:spPr/>
        <p:txBody>
          <a:bodyPr/>
          <a:lstStyle/>
          <a:p>
            <a:r>
              <a:rPr lang="en-IN" dirty="0"/>
              <a:t>Power to grant exemption from tax</a:t>
            </a:r>
          </a:p>
        </p:txBody>
      </p:sp>
      <p:sp>
        <p:nvSpPr>
          <p:cNvPr id="3" name="Text Placeholder 2">
            <a:extLst>
              <a:ext uri="{FF2B5EF4-FFF2-40B4-BE49-F238E27FC236}">
                <a16:creationId xmlns:a16="http://schemas.microsoft.com/office/drawing/2014/main" id="{C0D25F49-C35B-7095-C78B-56F0CC37EFCC}"/>
              </a:ext>
            </a:extLst>
          </p:cNvPr>
          <p:cNvSpPr>
            <a:spLocks noGrp="1"/>
          </p:cNvSpPr>
          <p:nvPr>
            <p:ph type="body" sz="quarter" idx="15"/>
          </p:nvPr>
        </p:nvSpPr>
        <p:spPr>
          <a:xfrm>
            <a:off x="327024" y="1108259"/>
            <a:ext cx="11026776" cy="5749741"/>
          </a:xfrm>
        </p:spPr>
        <p:txBody>
          <a:bodyPr>
            <a:normAutofit/>
          </a:bodyPr>
          <a:lstStyle/>
          <a:p>
            <a:pPr marL="0" indent="0" algn="just">
              <a:buNone/>
            </a:pPr>
            <a:r>
              <a:rPr lang="en-IN" sz="2400" b="1" dirty="0">
                <a:solidFill>
                  <a:schemeClr val="tx1"/>
                </a:solidFill>
              </a:rPr>
              <a:t>Section 11 of the CGST Act :–</a:t>
            </a:r>
          </a:p>
          <a:p>
            <a:pPr marL="360363" indent="-360363" algn="just">
              <a:lnSpc>
                <a:spcPct val="100000"/>
              </a:lnSpc>
              <a:spcBef>
                <a:spcPts val="0"/>
              </a:spcBef>
            </a:pPr>
            <a:r>
              <a:rPr lang="en-US" sz="2200" dirty="0">
                <a:solidFill>
                  <a:schemeClr val="tx1"/>
                </a:solidFill>
              </a:rPr>
              <a:t>Power </a:t>
            </a:r>
            <a:r>
              <a:rPr lang="en-GB" sz="2200" dirty="0">
                <a:solidFill>
                  <a:schemeClr val="tx1"/>
                </a:solidFill>
              </a:rPr>
              <a:t>to exempt generally, either absolutely or subject to such conditions as may be specified,</a:t>
            </a:r>
          </a:p>
          <a:p>
            <a:pPr marL="360363" indent="-360363" algn="just">
              <a:lnSpc>
                <a:spcPct val="100000"/>
              </a:lnSpc>
              <a:spcBef>
                <a:spcPts val="0"/>
              </a:spcBef>
            </a:pPr>
            <a:r>
              <a:rPr lang="en-US" sz="2200" dirty="0">
                <a:solidFill>
                  <a:schemeClr val="tx1"/>
                </a:solidFill>
              </a:rPr>
              <a:t>Mandatory to avail absolute exemptions,</a:t>
            </a:r>
          </a:p>
          <a:p>
            <a:pPr marL="360363" indent="-360363" algn="just">
              <a:lnSpc>
                <a:spcPct val="100000"/>
              </a:lnSpc>
              <a:spcBef>
                <a:spcPts val="0"/>
              </a:spcBef>
            </a:pPr>
            <a:r>
              <a:rPr lang="en-GB" sz="2200" dirty="0">
                <a:solidFill>
                  <a:schemeClr val="tx1"/>
                </a:solidFill>
              </a:rPr>
              <a:t>Tax not be collected in case of absolute exemptions,</a:t>
            </a:r>
          </a:p>
          <a:p>
            <a:pPr marL="360363" indent="-360363" algn="just">
              <a:lnSpc>
                <a:spcPct val="100000"/>
              </a:lnSpc>
              <a:spcBef>
                <a:spcPts val="0"/>
              </a:spcBef>
            </a:pPr>
            <a:r>
              <a:rPr lang="en-GB" sz="2200" dirty="0">
                <a:solidFill>
                  <a:schemeClr val="tx1"/>
                </a:solidFill>
              </a:rPr>
              <a:t>Exemption can be from the whole or any part of the tax, </a:t>
            </a:r>
          </a:p>
          <a:p>
            <a:pPr marL="360363" indent="-360363" algn="just">
              <a:lnSpc>
                <a:spcPct val="100000"/>
              </a:lnSpc>
              <a:spcBef>
                <a:spcPts val="0"/>
              </a:spcBef>
            </a:pPr>
            <a:r>
              <a:rPr lang="en-GB" sz="2200" dirty="0">
                <a:solidFill>
                  <a:schemeClr val="tx1"/>
                </a:solidFill>
              </a:rPr>
              <a:t>Exemption to be granted on the recommendations of the Council,</a:t>
            </a:r>
          </a:p>
          <a:p>
            <a:pPr marL="360363" indent="-360363" algn="just">
              <a:lnSpc>
                <a:spcPct val="100000"/>
              </a:lnSpc>
              <a:spcBef>
                <a:spcPts val="0"/>
              </a:spcBef>
            </a:pPr>
            <a:r>
              <a:rPr lang="en-US" sz="2200" dirty="0">
                <a:solidFill>
                  <a:schemeClr val="tx1"/>
                </a:solidFill>
              </a:rPr>
              <a:t>Exemption by way of notification or order.</a:t>
            </a:r>
            <a:endParaRPr lang="en-GB" sz="2200" dirty="0">
              <a:solidFill>
                <a:schemeClr val="tx1"/>
              </a:solidFill>
            </a:endParaRPr>
          </a:p>
          <a:p>
            <a:pPr marL="360363" lvl="1" indent="-360363" algn="just">
              <a:lnSpc>
                <a:spcPct val="100000"/>
              </a:lnSpc>
              <a:spcBef>
                <a:spcPts val="0"/>
              </a:spcBef>
              <a:buNone/>
            </a:pPr>
            <a:endParaRPr lang="en-IN" sz="2200" dirty="0">
              <a:solidFill>
                <a:schemeClr val="tx1"/>
              </a:solidFill>
            </a:endParaRPr>
          </a:p>
        </p:txBody>
      </p:sp>
      <p:sp>
        <p:nvSpPr>
          <p:cNvPr id="4" name="Slide Number Placeholder 3">
            <a:extLst>
              <a:ext uri="{FF2B5EF4-FFF2-40B4-BE49-F238E27FC236}">
                <a16:creationId xmlns:a16="http://schemas.microsoft.com/office/drawing/2014/main" id="{39C92512-E26E-93E5-7BA9-59F83B804B6A}"/>
              </a:ext>
            </a:extLst>
          </p:cNvPr>
          <p:cNvSpPr>
            <a:spLocks noGrp="1"/>
          </p:cNvSpPr>
          <p:nvPr>
            <p:ph type="sldNum" sz="quarter" idx="4"/>
          </p:nvPr>
        </p:nvSpPr>
        <p:spPr/>
        <p:txBody>
          <a:bodyPr/>
          <a:lstStyle/>
          <a:p>
            <a:fld id="{C37E4FB1-AD43-40BE-A2D5-51E31E25039B}" type="slidenum">
              <a:rPr lang="en-IN" smtClean="0"/>
              <a:pPr/>
              <a:t>7</a:t>
            </a:fld>
            <a:endParaRPr lang="en-IN" dirty="0"/>
          </a:p>
        </p:txBody>
      </p:sp>
    </p:spTree>
    <p:extLst>
      <p:ext uri="{BB962C8B-B14F-4D97-AF65-F5344CB8AC3E}">
        <p14:creationId xmlns:p14="http://schemas.microsoft.com/office/powerpoint/2010/main" val="370333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8</a:t>
            </a:fld>
            <a:endParaRPr lang="en-IN" dirty="0"/>
          </a:p>
        </p:txBody>
      </p:sp>
      <p:sp>
        <p:nvSpPr>
          <p:cNvPr id="5" name="TextBox 4">
            <a:extLst>
              <a:ext uri="{FF2B5EF4-FFF2-40B4-BE49-F238E27FC236}">
                <a16:creationId xmlns:a16="http://schemas.microsoft.com/office/drawing/2014/main" id="{57E0F0F9-C0C7-4564-B128-B2DE2AF612DD}"/>
              </a:ext>
            </a:extLst>
          </p:cNvPr>
          <p:cNvSpPr txBox="1"/>
          <p:nvPr/>
        </p:nvSpPr>
        <p:spPr>
          <a:xfrm>
            <a:off x="511277" y="1037070"/>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7" name="Table 5">
            <a:extLst>
              <a:ext uri="{FF2B5EF4-FFF2-40B4-BE49-F238E27FC236}">
                <a16:creationId xmlns:a16="http://schemas.microsoft.com/office/drawing/2014/main" id="{67E45A27-DC4B-4E13-8A12-67964B774865}"/>
              </a:ext>
            </a:extLst>
          </p:cNvPr>
          <p:cNvGraphicFramePr>
            <a:graphicFrameLocks noGrp="1"/>
          </p:cNvGraphicFramePr>
          <p:nvPr>
            <p:extLst>
              <p:ext uri="{D42A27DB-BD31-4B8C-83A1-F6EECF244321}">
                <p14:modId xmlns:p14="http://schemas.microsoft.com/office/powerpoint/2010/main" val="4146676934"/>
              </p:ext>
            </p:extLst>
          </p:nvPr>
        </p:nvGraphicFramePr>
        <p:xfrm>
          <a:off x="496529" y="1467525"/>
          <a:ext cx="11198942" cy="4634098"/>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456121">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1343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1" i="0" u="none" strike="noStrike" kern="1200" baseline="0" dirty="0">
                          <a:solidFill>
                            <a:schemeClr val="dk1"/>
                          </a:solidFill>
                          <a:latin typeface="Cambria" panose="02040503050406030204" pitchFamily="18" charset="0"/>
                          <a:ea typeface="Cambria" panose="02040503050406030204" pitchFamily="18" charset="0"/>
                          <a:cs typeface="+mn-cs"/>
                        </a:rPr>
                        <a:t>Services of Charitable Institutions:</a:t>
                      </a:r>
                    </a:p>
                    <a:p>
                      <a:pPr algn="just">
                        <a:lnSpc>
                          <a:spcPct val="100000"/>
                        </a:lnSpc>
                      </a:pPr>
                      <a:r>
                        <a:rPr lang="en-US" sz="2000" b="0" i="0" u="none" strike="noStrike" kern="1200" baseline="0" dirty="0">
                          <a:solidFill>
                            <a:schemeClr val="dk1"/>
                          </a:solidFill>
                          <a:latin typeface="Cambria" panose="02040503050406030204" pitchFamily="18" charset="0"/>
                          <a:ea typeface="Cambria" panose="02040503050406030204" pitchFamily="18" charset="0"/>
                          <a:cs typeface="+mn-cs"/>
                        </a:rPr>
                        <a:t>Services by an entity registered under section 12AA of the Income-tax Act, by way of charitable activities.</a:t>
                      </a:r>
                      <a:endParaRPr lang="en-US" sz="2000" kern="1200" dirty="0">
                        <a:solidFill>
                          <a:schemeClr val="tx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656109"/>
                  </a:ext>
                </a:extLst>
              </a:tr>
              <a:tr h="2523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(r) “charitable activities” means activities relating to -</a:t>
                      </a:r>
                    </a:p>
                    <a:p>
                      <a:pPr algn="just">
                        <a:lnSpc>
                          <a:spcPct val="100000"/>
                        </a:lnSpc>
                      </a:pPr>
                      <a:r>
                        <a:rPr lang="en-US" sz="2000" b="1" i="1" u="none" strike="noStrike" kern="1200" baseline="0" dirty="0">
                          <a:solidFill>
                            <a:schemeClr val="dk1"/>
                          </a:solidFill>
                          <a:latin typeface="Cambria" panose="02040503050406030204" pitchFamily="18" charset="0"/>
                          <a:ea typeface="Cambria" panose="02040503050406030204" pitchFamily="18" charset="0"/>
                          <a:cs typeface="+mn-cs"/>
                        </a:rPr>
                        <a:t>(i) public health by way of ,-</a:t>
                      </a:r>
                    </a:p>
                    <a:p>
                      <a:pPr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(A) care or counseling of</a:t>
                      </a:r>
                    </a:p>
                    <a:p>
                      <a:pPr lvl="1"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(I) terminally ill persons or persons with severe physical or mental disability;</a:t>
                      </a:r>
                    </a:p>
                    <a:p>
                      <a:pPr lvl="1"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(II) persons afflicted with HIV or AIDS;</a:t>
                      </a:r>
                    </a:p>
                    <a:p>
                      <a:pPr lvl="1"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(III) persons addicted to a dependence-forming substance such as narcotics drugs or alcohol;  or</a:t>
                      </a:r>
                    </a:p>
                    <a:p>
                      <a:pPr marL="0" lvl="1" indent="0"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(B) public awareness of preventive health, family planning or prevention of HIV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Tree>
    <p:extLst>
      <p:ext uri="{BB962C8B-B14F-4D97-AF65-F5344CB8AC3E}">
        <p14:creationId xmlns:p14="http://schemas.microsoft.com/office/powerpoint/2010/main" val="218200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83B68-43FA-3DA1-B4FE-90699D6991C5}"/>
              </a:ext>
            </a:extLst>
          </p:cNvPr>
          <p:cNvSpPr>
            <a:spLocks noGrp="1"/>
          </p:cNvSpPr>
          <p:nvPr>
            <p:ph type="body" sz="quarter" idx="14"/>
          </p:nvPr>
        </p:nvSpPr>
        <p:spPr/>
        <p:txBody>
          <a:bodyPr/>
          <a:lstStyle/>
          <a:p>
            <a:r>
              <a:rPr lang="en-IN" dirty="0"/>
              <a:t>Exemption Notifications</a:t>
            </a:r>
          </a:p>
          <a:p>
            <a:endParaRPr lang="en-IN" dirty="0"/>
          </a:p>
        </p:txBody>
      </p:sp>
      <p:sp>
        <p:nvSpPr>
          <p:cNvPr id="4" name="Slide Number Placeholder 3">
            <a:extLst>
              <a:ext uri="{FF2B5EF4-FFF2-40B4-BE49-F238E27FC236}">
                <a16:creationId xmlns:a16="http://schemas.microsoft.com/office/drawing/2014/main" id="{AE364A54-4C0A-5EE0-0D78-BB2C1988F6A9}"/>
              </a:ext>
            </a:extLst>
          </p:cNvPr>
          <p:cNvSpPr>
            <a:spLocks noGrp="1"/>
          </p:cNvSpPr>
          <p:nvPr>
            <p:ph type="sldNum" sz="quarter" idx="4"/>
          </p:nvPr>
        </p:nvSpPr>
        <p:spPr/>
        <p:txBody>
          <a:bodyPr/>
          <a:lstStyle/>
          <a:p>
            <a:fld id="{C37E4FB1-AD43-40BE-A2D5-51E31E25039B}" type="slidenum">
              <a:rPr lang="en-IN" smtClean="0"/>
              <a:pPr/>
              <a:t>9</a:t>
            </a:fld>
            <a:endParaRPr lang="en-IN" dirty="0"/>
          </a:p>
        </p:txBody>
      </p:sp>
      <p:sp>
        <p:nvSpPr>
          <p:cNvPr id="5" name="TextBox 4">
            <a:extLst>
              <a:ext uri="{FF2B5EF4-FFF2-40B4-BE49-F238E27FC236}">
                <a16:creationId xmlns:a16="http://schemas.microsoft.com/office/drawing/2014/main" id="{57E0F0F9-C0C7-4564-B128-B2DE2AF612DD}"/>
              </a:ext>
            </a:extLst>
          </p:cNvPr>
          <p:cNvSpPr txBox="1"/>
          <p:nvPr/>
        </p:nvSpPr>
        <p:spPr>
          <a:xfrm>
            <a:off x="511277" y="1069826"/>
            <a:ext cx="10579509"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Notification No. 12/2017-CGST (R), as amended</a:t>
            </a:r>
          </a:p>
        </p:txBody>
      </p:sp>
      <p:graphicFrame>
        <p:nvGraphicFramePr>
          <p:cNvPr id="8" name="Table 5">
            <a:extLst>
              <a:ext uri="{FF2B5EF4-FFF2-40B4-BE49-F238E27FC236}">
                <a16:creationId xmlns:a16="http://schemas.microsoft.com/office/drawing/2014/main" id="{27BEBCED-EFF9-42B3-AD36-24637EC98CCA}"/>
              </a:ext>
            </a:extLst>
          </p:cNvPr>
          <p:cNvGraphicFramePr>
            <a:graphicFrameLocks noGrp="1"/>
          </p:cNvGraphicFramePr>
          <p:nvPr>
            <p:extLst>
              <p:ext uri="{D42A27DB-BD31-4B8C-83A1-F6EECF244321}">
                <p14:modId xmlns:p14="http://schemas.microsoft.com/office/powerpoint/2010/main" val="4232014275"/>
              </p:ext>
            </p:extLst>
          </p:nvPr>
        </p:nvGraphicFramePr>
        <p:xfrm>
          <a:off x="511277" y="1672066"/>
          <a:ext cx="11198942" cy="4615542"/>
        </p:xfrm>
        <a:graphic>
          <a:graphicData uri="http://schemas.openxmlformats.org/drawingml/2006/table">
            <a:tbl>
              <a:tblPr firstRow="1" bandRow="1">
                <a:tableStyleId>{5C22544A-7EE6-4342-B048-85BDC9FD1C3A}</a:tableStyleId>
              </a:tblPr>
              <a:tblGrid>
                <a:gridCol w="1806576">
                  <a:extLst>
                    <a:ext uri="{9D8B030D-6E8A-4147-A177-3AD203B41FA5}">
                      <a16:colId xmlns:a16="http://schemas.microsoft.com/office/drawing/2014/main" val="1154465081"/>
                    </a:ext>
                  </a:extLst>
                </a:gridCol>
                <a:gridCol w="9392366">
                  <a:extLst>
                    <a:ext uri="{9D8B030D-6E8A-4147-A177-3AD203B41FA5}">
                      <a16:colId xmlns:a16="http://schemas.microsoft.com/office/drawing/2014/main" val="1514672849"/>
                    </a:ext>
                  </a:extLst>
                </a:gridCol>
              </a:tblGrid>
              <a:tr h="540884">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Entry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sz="2000" dirty="0">
                          <a:solidFill>
                            <a:schemeClr val="tx1"/>
                          </a:solidFill>
                          <a:latin typeface="Cambria" panose="02040503050406030204" pitchFamily="18" charset="0"/>
                          <a:ea typeface="Cambria" panose="02040503050406030204" pitchFamily="18"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630333"/>
                  </a:ext>
                </a:extLst>
              </a:tr>
              <a:tr h="4074658">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solidFill>
                            <a:schemeClr val="tx1"/>
                          </a:solidFill>
                          <a:latin typeface="Cambria" panose="02040503050406030204" pitchFamily="18" charset="0"/>
                          <a:ea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2000" b="1" i="1" u="none" strike="noStrike" kern="1200" baseline="0" dirty="0">
                          <a:solidFill>
                            <a:schemeClr val="dk1"/>
                          </a:solidFill>
                          <a:latin typeface="Cambria" panose="02040503050406030204" pitchFamily="18" charset="0"/>
                          <a:ea typeface="Cambria" panose="02040503050406030204" pitchFamily="18" charset="0"/>
                          <a:cs typeface="+mn-cs"/>
                        </a:rPr>
                        <a:t>(ii) advancement of religion, spirituality or yoga;</a:t>
                      </a:r>
                    </a:p>
                    <a:p>
                      <a:pPr algn="just">
                        <a:lnSpc>
                          <a:spcPct val="100000"/>
                        </a:lnSpc>
                      </a:pPr>
                      <a:endParaRPr lang="en-US" sz="2000" b="1" i="1" u="none" strike="noStrike" kern="1200" baseline="0" dirty="0">
                        <a:solidFill>
                          <a:schemeClr val="dk1"/>
                        </a:solidFill>
                        <a:latin typeface="Cambria" panose="02040503050406030204" pitchFamily="18" charset="0"/>
                        <a:ea typeface="Cambria" panose="02040503050406030204" pitchFamily="18" charset="0"/>
                        <a:cs typeface="+mn-cs"/>
                      </a:endParaRPr>
                    </a:p>
                    <a:p>
                      <a:pPr algn="just">
                        <a:lnSpc>
                          <a:spcPct val="100000"/>
                        </a:lnSpc>
                      </a:pPr>
                      <a:r>
                        <a:rPr lang="en-US" sz="2000" b="1" i="1" u="none" strike="noStrike" kern="1200" baseline="0" dirty="0">
                          <a:solidFill>
                            <a:schemeClr val="dk1"/>
                          </a:solidFill>
                          <a:latin typeface="Cambria" panose="02040503050406030204" pitchFamily="18" charset="0"/>
                          <a:ea typeface="Cambria" panose="02040503050406030204" pitchFamily="18" charset="0"/>
                          <a:cs typeface="+mn-cs"/>
                        </a:rPr>
                        <a:t>(iii) advancement of educational </a:t>
                      </a:r>
                      <a:r>
                        <a:rPr lang="en-US" sz="2000" b="1" i="1" u="none" strike="noStrike" kern="1200" baseline="0" dirty="0" err="1">
                          <a:solidFill>
                            <a:schemeClr val="dk1"/>
                          </a:solidFill>
                          <a:latin typeface="Cambria" panose="02040503050406030204" pitchFamily="18" charset="0"/>
                          <a:ea typeface="Cambria" panose="02040503050406030204" pitchFamily="18" charset="0"/>
                          <a:cs typeface="+mn-cs"/>
                        </a:rPr>
                        <a:t>programmes</a:t>
                      </a:r>
                      <a:r>
                        <a:rPr lang="en-US" sz="2000" b="1" i="1" u="none" strike="noStrike" kern="1200" baseline="0" dirty="0">
                          <a:solidFill>
                            <a:schemeClr val="dk1"/>
                          </a:solidFill>
                          <a:latin typeface="Cambria" panose="02040503050406030204" pitchFamily="18" charset="0"/>
                          <a:ea typeface="Cambria" panose="02040503050406030204" pitchFamily="18" charset="0"/>
                          <a:cs typeface="+mn-cs"/>
                        </a:rPr>
                        <a:t> or skill development relating to,-</a:t>
                      </a:r>
                    </a:p>
                    <a:p>
                      <a:pPr lvl="1"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(A) abandoned, orphaned or homeless children;</a:t>
                      </a:r>
                    </a:p>
                    <a:p>
                      <a:pPr lvl="1"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(B) physically or mentally abused and traumatized persons;</a:t>
                      </a:r>
                    </a:p>
                    <a:p>
                      <a:pPr lvl="1"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(C) prisoners; or</a:t>
                      </a:r>
                    </a:p>
                    <a:p>
                      <a:pPr lvl="1" algn="just">
                        <a:lnSpc>
                          <a:spcPct val="100000"/>
                        </a:lnSpc>
                      </a:pPr>
                      <a:r>
                        <a:rPr lang="en-US" sz="2000" b="0" i="1" u="none" strike="noStrike" kern="1200" baseline="0" dirty="0">
                          <a:solidFill>
                            <a:schemeClr val="dk1"/>
                          </a:solidFill>
                          <a:latin typeface="Cambria" panose="02040503050406030204" pitchFamily="18" charset="0"/>
                          <a:ea typeface="Cambria" panose="02040503050406030204" pitchFamily="18" charset="0"/>
                          <a:cs typeface="+mn-cs"/>
                        </a:rPr>
                        <a:t>(D) persons over the age of 65 years residing in a rural area;</a:t>
                      </a:r>
                    </a:p>
                    <a:p>
                      <a:pPr algn="just">
                        <a:lnSpc>
                          <a:spcPct val="100000"/>
                        </a:lnSpc>
                      </a:pPr>
                      <a:endParaRPr lang="en-US" sz="2000" b="1" i="1" u="none" strike="noStrike" kern="1200" baseline="0" dirty="0">
                        <a:solidFill>
                          <a:schemeClr val="dk1"/>
                        </a:solidFill>
                        <a:latin typeface="Cambria" panose="02040503050406030204" pitchFamily="18" charset="0"/>
                        <a:ea typeface="Cambria" panose="02040503050406030204" pitchFamily="18" charset="0"/>
                        <a:cs typeface="+mn-cs"/>
                      </a:endParaRPr>
                    </a:p>
                    <a:p>
                      <a:pPr algn="just">
                        <a:lnSpc>
                          <a:spcPct val="100000"/>
                        </a:lnSpc>
                      </a:pPr>
                      <a:r>
                        <a:rPr lang="en-US" sz="2000" b="1" i="1" u="none" strike="noStrike" kern="1200" baseline="0" dirty="0">
                          <a:solidFill>
                            <a:schemeClr val="dk1"/>
                          </a:solidFill>
                          <a:latin typeface="Cambria" panose="02040503050406030204" pitchFamily="18" charset="0"/>
                          <a:ea typeface="Cambria" panose="02040503050406030204" pitchFamily="18" charset="0"/>
                          <a:cs typeface="+mn-cs"/>
                        </a:rPr>
                        <a:t>(iv) preservation of environment including watershed, forests and wildlife;</a:t>
                      </a:r>
                      <a:endParaRPr lang="en-US" sz="2000" b="1" i="1" kern="1200" dirty="0">
                        <a:solidFill>
                          <a:schemeClr val="tx1"/>
                        </a:solidFill>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627759"/>
                  </a:ext>
                </a:extLst>
              </a:tr>
            </a:tbl>
          </a:graphicData>
        </a:graphic>
      </p:graphicFrame>
    </p:spTree>
    <p:extLst>
      <p:ext uri="{BB962C8B-B14F-4D97-AF65-F5344CB8AC3E}">
        <p14:creationId xmlns:p14="http://schemas.microsoft.com/office/powerpoint/2010/main" val="3237743729"/>
      </p:ext>
    </p:extLst>
  </p:cSld>
  <p:clrMapOvr>
    <a:masterClrMapping/>
  </p:clrMapOvr>
</p:sld>
</file>

<file path=ppt/theme/theme1.xml><?xml version="1.0" encoding="utf-8"?>
<a:theme xmlns:a="http://schemas.openxmlformats.org/drawingml/2006/main" name="Badg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5614</TotalTime>
  <Words>7255</Words>
  <Application>Microsoft Office PowerPoint</Application>
  <PresentationFormat>Widescreen</PresentationFormat>
  <Paragraphs>684</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Algerian</vt:lpstr>
      <vt:lpstr>Arial</vt:lpstr>
      <vt:lpstr>Calibri</vt:lpstr>
      <vt:lpstr>Cambria</vt:lpstr>
      <vt:lpstr>Courier New</vt:lpstr>
      <vt:lpstr>Gill Sans MT</vt:lpstr>
      <vt:lpstr>Times New Roman</vt:lpstr>
      <vt:lpstr>Wingdings</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Hiregange .</cp:lastModifiedBy>
  <cp:revision>511</cp:revision>
  <dcterms:created xsi:type="dcterms:W3CDTF">2019-07-08T11:43:26Z</dcterms:created>
  <dcterms:modified xsi:type="dcterms:W3CDTF">2022-07-24T07:41:33Z</dcterms:modified>
</cp:coreProperties>
</file>