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 id="2147483887" r:id="rId2"/>
    <p:sldMasterId id="2147483899" r:id="rId3"/>
  </p:sldMasterIdLst>
  <p:notesMasterIdLst>
    <p:notesMasterId r:id="rId60"/>
  </p:notesMasterIdLst>
  <p:sldIdLst>
    <p:sldId id="433" r:id="rId4"/>
    <p:sldId id="359" r:id="rId5"/>
    <p:sldId id="373" r:id="rId6"/>
    <p:sldId id="374" r:id="rId7"/>
    <p:sldId id="424" r:id="rId8"/>
    <p:sldId id="407" r:id="rId9"/>
    <p:sldId id="376" r:id="rId10"/>
    <p:sldId id="310" r:id="rId11"/>
    <p:sldId id="432" r:id="rId12"/>
    <p:sldId id="408" r:id="rId13"/>
    <p:sldId id="435" r:id="rId14"/>
    <p:sldId id="436" r:id="rId15"/>
    <p:sldId id="379" r:id="rId16"/>
    <p:sldId id="409" r:id="rId17"/>
    <p:sldId id="427" r:id="rId18"/>
    <p:sldId id="428" r:id="rId19"/>
    <p:sldId id="377" r:id="rId20"/>
    <p:sldId id="426" r:id="rId21"/>
    <p:sldId id="425" r:id="rId22"/>
    <p:sldId id="265" r:id="rId23"/>
    <p:sldId id="266" r:id="rId24"/>
    <p:sldId id="380" r:id="rId25"/>
    <p:sldId id="406" r:id="rId26"/>
    <p:sldId id="378" r:id="rId27"/>
    <p:sldId id="382" r:id="rId28"/>
    <p:sldId id="383" r:id="rId29"/>
    <p:sldId id="381" r:id="rId30"/>
    <p:sldId id="412" r:id="rId31"/>
    <p:sldId id="413" r:id="rId32"/>
    <p:sldId id="384" r:id="rId33"/>
    <p:sldId id="410" r:id="rId34"/>
    <p:sldId id="385" r:id="rId35"/>
    <p:sldId id="387" r:id="rId36"/>
    <p:sldId id="386" r:id="rId37"/>
    <p:sldId id="257" r:id="rId38"/>
    <p:sldId id="431" r:id="rId39"/>
    <p:sldId id="388" r:id="rId40"/>
    <p:sldId id="258" r:id="rId41"/>
    <p:sldId id="429" r:id="rId42"/>
    <p:sldId id="416" r:id="rId43"/>
    <p:sldId id="404" r:id="rId44"/>
    <p:sldId id="411" r:id="rId45"/>
    <p:sldId id="403" r:id="rId46"/>
    <p:sldId id="262" r:id="rId47"/>
    <p:sldId id="417" r:id="rId48"/>
    <p:sldId id="421" r:id="rId49"/>
    <p:sldId id="422" r:id="rId50"/>
    <p:sldId id="423" r:id="rId51"/>
    <p:sldId id="292" r:id="rId52"/>
    <p:sldId id="418" r:id="rId53"/>
    <p:sldId id="430" r:id="rId54"/>
    <p:sldId id="420" r:id="rId55"/>
    <p:sldId id="261" r:id="rId56"/>
    <p:sldId id="297" r:id="rId57"/>
    <p:sldId id="298" r:id="rId58"/>
    <p:sldId id="434"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99"/>
    <a:srgbClr val="B2AE12"/>
    <a:srgbClr val="800000"/>
    <a:srgbClr val="003300"/>
    <a:srgbClr val="043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DC509-4CE5-46FF-AA14-312D8BDE8364}" v="12" dt="2021-07-11T20:58:50.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pun singhvi" userId="6e77f93480aabc4e" providerId="LiveId" clId="{63469557-D986-41BF-83DB-B57147515FCD}"/>
    <pc:docChg chg="undo custSel addSld delSld modSld sldOrd">
      <pc:chgData name="Nipun singhvi" userId="6e77f93480aabc4e" providerId="LiveId" clId="{63469557-D986-41BF-83DB-B57147515FCD}" dt="2021-05-27T10:48:46.694" v="942" actId="12"/>
      <pc:docMkLst>
        <pc:docMk/>
      </pc:docMkLst>
      <pc:sldChg chg="addSp modSp mod">
        <pc:chgData name="Nipun singhvi" userId="6e77f93480aabc4e" providerId="LiveId" clId="{63469557-D986-41BF-83DB-B57147515FCD}" dt="2021-05-27T09:28:08.840" v="351" actId="2711"/>
        <pc:sldMkLst>
          <pc:docMk/>
          <pc:sldMk cId="140132870" sldId="257"/>
        </pc:sldMkLst>
        <pc:spChg chg="mod">
          <ac:chgData name="Nipun singhvi" userId="6e77f93480aabc4e" providerId="LiveId" clId="{63469557-D986-41BF-83DB-B57147515FCD}" dt="2021-05-27T09:28:08.840" v="351" actId="2711"/>
          <ac:spMkLst>
            <pc:docMk/>
            <pc:sldMk cId="140132870" sldId="257"/>
            <ac:spMk id="4" creationId="{08C14557-A138-4F65-8C88-F7381D2ED7B2}"/>
          </ac:spMkLst>
        </pc:spChg>
        <pc:spChg chg="mod">
          <ac:chgData name="Nipun singhvi" userId="6e77f93480aabc4e" providerId="LiveId" clId="{63469557-D986-41BF-83DB-B57147515FCD}" dt="2021-05-27T09:25:57.979" v="344" actId="20577"/>
          <ac:spMkLst>
            <pc:docMk/>
            <pc:sldMk cId="140132870" sldId="257"/>
            <ac:spMk id="7" creationId="{B5ED47D5-A446-4B79-9CF0-39F26FC6DE04}"/>
          </ac:spMkLst>
        </pc:spChg>
        <pc:picChg chg="add mod">
          <ac:chgData name="Nipun singhvi" userId="6e77f93480aabc4e" providerId="LiveId" clId="{63469557-D986-41BF-83DB-B57147515FCD}" dt="2021-05-27T09:27:47.982" v="349" actId="1076"/>
          <ac:picMkLst>
            <pc:docMk/>
            <pc:sldMk cId="140132870" sldId="257"/>
            <ac:picMk id="2050" creationId="{6DAB171D-08C5-48BD-A17A-A4FD2DDCC13E}"/>
          </ac:picMkLst>
        </pc:picChg>
      </pc:sldChg>
      <pc:sldChg chg="del">
        <pc:chgData name="Nipun singhvi" userId="6e77f93480aabc4e" providerId="LiveId" clId="{63469557-D986-41BF-83DB-B57147515FCD}" dt="2021-05-27T09:28:48.587" v="356" actId="47"/>
        <pc:sldMkLst>
          <pc:docMk/>
          <pc:sldMk cId="2501312849" sldId="260"/>
        </pc:sldMkLst>
      </pc:sldChg>
      <pc:sldChg chg="modSp add del mod">
        <pc:chgData name="Nipun singhvi" userId="6e77f93480aabc4e" providerId="LiveId" clId="{63469557-D986-41BF-83DB-B57147515FCD}" dt="2021-05-27T09:33:26.189" v="383" actId="20577"/>
        <pc:sldMkLst>
          <pc:docMk/>
          <pc:sldMk cId="2761026938" sldId="265"/>
        </pc:sldMkLst>
        <pc:spChg chg="mod">
          <ac:chgData name="Nipun singhvi" userId="6e77f93480aabc4e" providerId="LiveId" clId="{63469557-D986-41BF-83DB-B57147515FCD}" dt="2021-05-27T09:33:26.189" v="383" actId="20577"/>
          <ac:spMkLst>
            <pc:docMk/>
            <pc:sldMk cId="2761026938" sldId="265"/>
            <ac:spMk id="2" creationId="{00000000-0000-0000-0000-000000000000}"/>
          </ac:spMkLst>
        </pc:spChg>
      </pc:sldChg>
      <pc:sldChg chg="add del">
        <pc:chgData name="Nipun singhvi" userId="6e77f93480aabc4e" providerId="LiveId" clId="{63469557-D986-41BF-83DB-B57147515FCD}" dt="2021-05-27T09:25:00.179" v="303"/>
        <pc:sldMkLst>
          <pc:docMk/>
          <pc:sldMk cId="1046682262" sldId="266"/>
        </pc:sldMkLst>
      </pc:sldChg>
      <pc:sldChg chg="modSp mod">
        <pc:chgData name="Nipun singhvi" userId="6e77f93480aabc4e" providerId="LiveId" clId="{63469557-D986-41BF-83DB-B57147515FCD}" dt="2021-05-27T09:30:19.287" v="372" actId="20577"/>
        <pc:sldMkLst>
          <pc:docMk/>
          <pc:sldMk cId="4065184231" sldId="291"/>
        </pc:sldMkLst>
        <pc:spChg chg="mod">
          <ac:chgData name="Nipun singhvi" userId="6e77f93480aabc4e" providerId="LiveId" clId="{63469557-D986-41BF-83DB-B57147515FCD}" dt="2021-05-27T09:17:56.238" v="47" actId="20577"/>
          <ac:spMkLst>
            <pc:docMk/>
            <pc:sldMk cId="4065184231" sldId="291"/>
            <ac:spMk id="6" creationId="{CFDA4C42-7ED1-4923-BBE5-354F27D5D560}"/>
          </ac:spMkLst>
        </pc:spChg>
        <pc:spChg chg="mod">
          <ac:chgData name="Nipun singhvi" userId="6e77f93480aabc4e" providerId="LiveId" clId="{63469557-D986-41BF-83DB-B57147515FCD}" dt="2021-05-27T09:30:19.287" v="372" actId="20577"/>
          <ac:spMkLst>
            <pc:docMk/>
            <pc:sldMk cId="4065184231" sldId="291"/>
            <ac:spMk id="7" creationId="{F8C3217B-1708-47C3-9EC3-9717AD9F0F11}"/>
          </ac:spMkLst>
        </pc:spChg>
      </pc:sldChg>
      <pc:sldChg chg="del">
        <pc:chgData name="Nipun singhvi" userId="6e77f93480aabc4e" providerId="LiveId" clId="{63469557-D986-41BF-83DB-B57147515FCD}" dt="2021-05-27T09:29:45.725" v="368" actId="47"/>
        <pc:sldMkLst>
          <pc:docMk/>
          <pc:sldMk cId="3458409386" sldId="293"/>
        </pc:sldMkLst>
      </pc:sldChg>
      <pc:sldChg chg="del">
        <pc:chgData name="Nipun singhvi" userId="6e77f93480aabc4e" providerId="LiveId" clId="{63469557-D986-41BF-83DB-B57147515FCD}" dt="2021-05-27T09:29:46.785" v="369" actId="47"/>
        <pc:sldMkLst>
          <pc:docMk/>
          <pc:sldMk cId="2750923912" sldId="294"/>
        </pc:sldMkLst>
      </pc:sldChg>
      <pc:sldChg chg="del">
        <pc:chgData name="Nipun singhvi" userId="6e77f93480aabc4e" providerId="LiveId" clId="{63469557-D986-41BF-83DB-B57147515FCD}" dt="2021-05-27T09:29:44.893" v="367" actId="47"/>
        <pc:sldMkLst>
          <pc:docMk/>
          <pc:sldMk cId="1438464349" sldId="295"/>
        </pc:sldMkLst>
      </pc:sldChg>
      <pc:sldChg chg="del">
        <pc:chgData name="Nipun singhvi" userId="6e77f93480aabc4e" providerId="LiveId" clId="{63469557-D986-41BF-83DB-B57147515FCD}" dt="2021-05-27T09:29:20.154" v="361" actId="47"/>
        <pc:sldMkLst>
          <pc:docMk/>
          <pc:sldMk cId="1561603839" sldId="296"/>
        </pc:sldMkLst>
      </pc:sldChg>
      <pc:sldChg chg="addSp delSp modSp mod setBg">
        <pc:chgData name="Nipun singhvi" userId="6e77f93480aabc4e" providerId="LiveId" clId="{63469557-D986-41BF-83DB-B57147515FCD}" dt="2021-05-27T10:48:19.583" v="940"/>
        <pc:sldMkLst>
          <pc:docMk/>
          <pc:sldMk cId="1499169392" sldId="372"/>
        </pc:sldMkLst>
        <pc:spChg chg="add mod">
          <ac:chgData name="Nipun singhvi" userId="6e77f93480aabc4e" providerId="LiveId" clId="{63469557-D986-41BF-83DB-B57147515FCD}" dt="2021-05-27T10:46:54.817" v="934" actId="20577"/>
          <ac:spMkLst>
            <pc:docMk/>
            <pc:sldMk cId="1499169392" sldId="372"/>
            <ac:spMk id="9" creationId="{70123E35-AB50-45E6-8DD6-F53B80712906}"/>
          </ac:spMkLst>
        </pc:spChg>
        <pc:spChg chg="del">
          <ac:chgData name="Nipun singhvi" userId="6e77f93480aabc4e" providerId="LiveId" clId="{63469557-D986-41BF-83DB-B57147515FCD}" dt="2021-05-27T10:46:11.166" v="848" actId="21"/>
          <ac:spMkLst>
            <pc:docMk/>
            <pc:sldMk cId="1499169392" sldId="372"/>
            <ac:spMk id="30" creationId="{4D0829A4-B0C4-412A-B8B3-92B419D2030E}"/>
          </ac:spMkLst>
        </pc:spChg>
        <pc:spChg chg="mod">
          <ac:chgData name="Nipun singhvi" userId="6e77f93480aabc4e" providerId="LiveId" clId="{63469557-D986-41BF-83DB-B57147515FCD}" dt="2021-05-27T10:46:16.298" v="879" actId="1038"/>
          <ac:spMkLst>
            <pc:docMk/>
            <pc:sldMk cId="1499169392" sldId="372"/>
            <ac:spMk id="31" creationId="{401CDB24-283B-43EE-87A0-820F818B2255}"/>
          </ac:spMkLst>
        </pc:spChg>
        <pc:spChg chg="mod">
          <ac:chgData name="Nipun singhvi" userId="6e77f93480aabc4e" providerId="LiveId" clId="{63469557-D986-41BF-83DB-B57147515FCD}" dt="2021-05-27T10:46:16.298" v="879" actId="1038"/>
          <ac:spMkLst>
            <pc:docMk/>
            <pc:sldMk cId="1499169392" sldId="372"/>
            <ac:spMk id="35" creationId="{D40686E5-D19B-4B23-BFE0-6CF2E2496114}"/>
          </ac:spMkLst>
        </pc:spChg>
        <pc:picChg chg="del mod">
          <ac:chgData name="Nipun singhvi" userId="6e77f93480aabc4e" providerId="LiveId" clId="{63469557-D986-41BF-83DB-B57147515FCD}" dt="2021-05-27T09:16:12.072" v="3" actId="478"/>
          <ac:picMkLst>
            <pc:docMk/>
            <pc:sldMk cId="1499169392" sldId="372"/>
            <ac:picMk id="3" creationId="{757B40A1-ABE4-4533-AA0A-354672D88010}"/>
          </ac:picMkLst>
        </pc:picChg>
        <pc:picChg chg="mod">
          <ac:chgData name="Nipun singhvi" userId="6e77f93480aabc4e" providerId="LiveId" clId="{63469557-D986-41BF-83DB-B57147515FCD}" dt="2021-05-27T10:48:06.922" v="938" actId="1076"/>
          <ac:picMkLst>
            <pc:docMk/>
            <pc:sldMk cId="1499169392" sldId="372"/>
            <ac:picMk id="36" creationId="{767BD2E2-4235-4616-A332-996EE1ACBF19}"/>
          </ac:picMkLst>
        </pc:picChg>
        <pc:picChg chg="mod">
          <ac:chgData name="Nipun singhvi" userId="6e77f93480aabc4e" providerId="LiveId" clId="{63469557-D986-41BF-83DB-B57147515FCD}" dt="2021-05-27T10:48:01.095" v="936" actId="14100"/>
          <ac:picMkLst>
            <pc:docMk/>
            <pc:sldMk cId="1499169392" sldId="372"/>
            <ac:picMk id="38" creationId="{867F4FBA-BCD8-4FBE-8809-2EFB99111FA6}"/>
          </ac:picMkLst>
        </pc:picChg>
        <pc:picChg chg="add mod">
          <ac:chgData name="Nipun singhvi" userId="6e77f93480aabc4e" providerId="LiveId" clId="{63469557-D986-41BF-83DB-B57147515FCD}" dt="2021-05-27T10:46:16.298" v="879" actId="1038"/>
          <ac:picMkLst>
            <pc:docMk/>
            <pc:sldMk cId="1499169392" sldId="372"/>
            <ac:picMk id="1026" creationId="{B11CB657-A915-4A61-BA83-CF7D3FC9FDC5}"/>
          </ac:picMkLst>
        </pc:picChg>
      </pc:sldChg>
      <pc:sldChg chg="modSp mod">
        <pc:chgData name="Nipun singhvi" userId="6e77f93480aabc4e" providerId="LiveId" clId="{63469557-D986-41BF-83DB-B57147515FCD}" dt="2021-05-27T10:47:18.292" v="935" actId="114"/>
        <pc:sldMkLst>
          <pc:docMk/>
          <pc:sldMk cId="3265922770" sldId="374"/>
        </pc:sldMkLst>
        <pc:spChg chg="mod">
          <ac:chgData name="Nipun singhvi" userId="6e77f93480aabc4e" providerId="LiveId" clId="{63469557-D986-41BF-83DB-B57147515FCD}" dt="2021-05-27T10:47:18.292" v="935" actId="114"/>
          <ac:spMkLst>
            <pc:docMk/>
            <pc:sldMk cId="3265922770" sldId="374"/>
            <ac:spMk id="3" creationId="{00000000-0000-0000-0000-000000000000}"/>
          </ac:spMkLst>
        </pc:spChg>
      </pc:sldChg>
      <pc:sldChg chg="modSp mod">
        <pc:chgData name="Nipun singhvi" userId="6e77f93480aabc4e" providerId="LiveId" clId="{63469557-D986-41BF-83DB-B57147515FCD}" dt="2021-05-27T09:18:48.804" v="52" actId="27636"/>
        <pc:sldMkLst>
          <pc:docMk/>
          <pc:sldMk cId="765605372" sldId="379"/>
        </pc:sldMkLst>
        <pc:spChg chg="mod">
          <ac:chgData name="Nipun singhvi" userId="6e77f93480aabc4e" providerId="LiveId" clId="{63469557-D986-41BF-83DB-B57147515FCD}" dt="2021-05-27T09:18:48.804" v="52" actId="27636"/>
          <ac:spMkLst>
            <pc:docMk/>
            <pc:sldMk cId="765605372" sldId="379"/>
            <ac:spMk id="8" creationId="{00000000-0000-0000-0000-000000000000}"/>
          </ac:spMkLst>
        </pc:spChg>
      </pc:sldChg>
      <pc:sldChg chg="modSp mod">
        <pc:chgData name="Nipun singhvi" userId="6e77f93480aabc4e" providerId="LiveId" clId="{63469557-D986-41BF-83DB-B57147515FCD}" dt="2021-05-27T09:21:26.271" v="230" actId="20577"/>
        <pc:sldMkLst>
          <pc:docMk/>
          <pc:sldMk cId="3295427036" sldId="381"/>
        </pc:sldMkLst>
        <pc:spChg chg="mod">
          <ac:chgData name="Nipun singhvi" userId="6e77f93480aabc4e" providerId="LiveId" clId="{63469557-D986-41BF-83DB-B57147515FCD}" dt="2021-05-27T09:21:26.271" v="230" actId="20577"/>
          <ac:spMkLst>
            <pc:docMk/>
            <pc:sldMk cId="3295427036" sldId="381"/>
            <ac:spMk id="8" creationId="{00000000-0000-0000-0000-000000000000}"/>
          </ac:spMkLst>
        </pc:spChg>
      </pc:sldChg>
      <pc:sldChg chg="modSp mod">
        <pc:chgData name="Nipun singhvi" userId="6e77f93480aabc4e" providerId="LiveId" clId="{63469557-D986-41BF-83DB-B57147515FCD}" dt="2021-05-27T10:42:45.697" v="838" actId="114"/>
        <pc:sldMkLst>
          <pc:docMk/>
          <pc:sldMk cId="2399870216" sldId="405"/>
        </pc:sldMkLst>
        <pc:spChg chg="mod">
          <ac:chgData name="Nipun singhvi" userId="6e77f93480aabc4e" providerId="LiveId" clId="{63469557-D986-41BF-83DB-B57147515FCD}" dt="2021-05-27T10:42:45.697" v="838" actId="114"/>
          <ac:spMkLst>
            <pc:docMk/>
            <pc:sldMk cId="2399870216" sldId="405"/>
            <ac:spMk id="8" creationId="{00000000-0000-0000-0000-000000000000}"/>
          </ac:spMkLst>
        </pc:spChg>
      </pc:sldChg>
      <pc:sldChg chg="addSp delSp modSp mod setBg">
        <pc:chgData name="Nipun singhvi" userId="6e77f93480aabc4e" providerId="LiveId" clId="{63469557-D986-41BF-83DB-B57147515FCD}" dt="2021-05-27T10:48:46.694" v="942" actId="12"/>
        <pc:sldMkLst>
          <pc:docMk/>
          <pc:sldMk cId="3033626697" sldId="407"/>
        </pc:sldMkLst>
        <pc:spChg chg="mod">
          <ac:chgData name="Nipun singhvi" userId="6e77f93480aabc4e" providerId="LiveId" clId="{63469557-D986-41BF-83DB-B57147515FCD}" dt="2021-05-27T10:48:46.694" v="942" actId="12"/>
          <ac:spMkLst>
            <pc:docMk/>
            <pc:sldMk cId="3033626697" sldId="407"/>
            <ac:spMk id="3" creationId="{00000000-0000-0000-0000-000000000000}"/>
          </ac:spMkLst>
        </pc:spChg>
        <pc:spChg chg="mod ord">
          <ac:chgData name="Nipun singhvi" userId="6e77f93480aabc4e" providerId="LiveId" clId="{63469557-D986-41BF-83DB-B57147515FCD}" dt="2021-05-27T09:33:10.556" v="381" actId="122"/>
          <ac:spMkLst>
            <pc:docMk/>
            <pc:sldMk cId="3033626697" sldId="407"/>
            <ac:spMk id="13" creationId="{34D316FB-1419-48F2-A9C2-8FCF3D4DC48D}"/>
          </ac:spMkLst>
        </pc:spChg>
        <pc:spChg chg="add">
          <ac:chgData name="Nipun singhvi" userId="6e77f93480aabc4e" providerId="LiveId" clId="{63469557-D986-41BF-83DB-B57147515FCD}" dt="2021-05-27T09:32:47.461" v="376" actId="26606"/>
          <ac:spMkLst>
            <pc:docMk/>
            <pc:sldMk cId="3033626697" sldId="407"/>
            <ac:spMk id="77" creationId="{394842B0-684D-44CC-B4BC-D13331CFD290}"/>
          </ac:spMkLst>
        </pc:spChg>
        <pc:spChg chg="add">
          <ac:chgData name="Nipun singhvi" userId="6e77f93480aabc4e" providerId="LiveId" clId="{63469557-D986-41BF-83DB-B57147515FCD}" dt="2021-05-27T09:32:47.461" v="376" actId="26606"/>
          <ac:spMkLst>
            <pc:docMk/>
            <pc:sldMk cId="3033626697" sldId="407"/>
            <ac:spMk id="79" creationId="{4C2A3DC3-F495-4B99-9FF3-3FB30D63235E}"/>
          </ac:spMkLst>
        </pc:spChg>
        <pc:picChg chg="add mod ord">
          <ac:chgData name="Nipun singhvi" userId="6e77f93480aabc4e" providerId="LiveId" clId="{63469557-D986-41BF-83DB-B57147515FCD}" dt="2021-05-27T09:32:47.461" v="376" actId="26606"/>
          <ac:picMkLst>
            <pc:docMk/>
            <pc:sldMk cId="3033626697" sldId="407"/>
            <ac:picMk id="3074" creationId="{7DCA537B-224C-4FC9-88B1-6A0CEF4A137B}"/>
          </ac:picMkLst>
        </pc:picChg>
        <pc:picChg chg="del">
          <ac:chgData name="Nipun singhvi" userId="6e77f93480aabc4e" providerId="LiveId" clId="{63469557-D986-41BF-83DB-B57147515FCD}" dt="2021-05-27T09:31:43.314" v="373" actId="478"/>
          <ac:picMkLst>
            <pc:docMk/>
            <pc:sldMk cId="3033626697" sldId="407"/>
            <ac:picMk id="3078" creationId="{2DC72EFD-AF4A-476C-BF73-5C2D0816394A}"/>
          </ac:picMkLst>
        </pc:picChg>
        <pc:picChg chg="mod ord">
          <ac:chgData name="Nipun singhvi" userId="6e77f93480aabc4e" providerId="LiveId" clId="{63469557-D986-41BF-83DB-B57147515FCD}" dt="2021-05-27T09:32:47.461" v="376" actId="26606"/>
          <ac:picMkLst>
            <pc:docMk/>
            <pc:sldMk cId="3033626697" sldId="407"/>
            <ac:picMk id="3080" creationId="{947A3D85-9F45-4F5D-889C-1D436DF8AB31}"/>
          </ac:picMkLst>
        </pc:picChg>
      </pc:sldChg>
      <pc:sldChg chg="modSp mod">
        <pc:chgData name="Nipun singhvi" userId="6e77f93480aabc4e" providerId="LiveId" clId="{63469557-D986-41BF-83DB-B57147515FCD}" dt="2021-05-27T09:37:49.345" v="493" actId="20577"/>
        <pc:sldMkLst>
          <pc:docMk/>
          <pc:sldMk cId="2439592650" sldId="409"/>
        </pc:sldMkLst>
        <pc:spChg chg="mod">
          <ac:chgData name="Nipun singhvi" userId="6e77f93480aabc4e" providerId="LiveId" clId="{63469557-D986-41BF-83DB-B57147515FCD}" dt="2021-05-27T09:37:49.345" v="493" actId="20577"/>
          <ac:spMkLst>
            <pc:docMk/>
            <pc:sldMk cId="2439592650" sldId="409"/>
            <ac:spMk id="8" creationId="{00000000-0000-0000-0000-000000000000}"/>
          </ac:spMkLst>
        </pc:spChg>
      </pc:sldChg>
      <pc:sldChg chg="addSp delSp modSp mod">
        <pc:chgData name="Nipun singhvi" userId="6e77f93480aabc4e" providerId="LiveId" clId="{63469557-D986-41BF-83DB-B57147515FCD}" dt="2021-05-27T10:44:25.102" v="841" actId="403"/>
        <pc:sldMkLst>
          <pc:docMk/>
          <pc:sldMk cId="2306648142" sldId="410"/>
        </pc:sldMkLst>
        <pc:spChg chg="add mod">
          <ac:chgData name="Nipun singhvi" userId="6e77f93480aabc4e" providerId="LiveId" clId="{63469557-D986-41BF-83DB-B57147515FCD}" dt="2021-05-27T09:35:57.146" v="408" actId="1076"/>
          <ac:spMkLst>
            <pc:docMk/>
            <pc:sldMk cId="2306648142" sldId="410"/>
            <ac:spMk id="2" creationId="{22E9645D-643C-4C0C-B8DF-E898420492A5}"/>
          </ac:spMkLst>
        </pc:spChg>
        <pc:spChg chg="mod">
          <ac:chgData name="Nipun singhvi" userId="6e77f93480aabc4e" providerId="LiveId" clId="{63469557-D986-41BF-83DB-B57147515FCD}" dt="2021-05-27T10:44:25.102" v="841" actId="403"/>
          <ac:spMkLst>
            <pc:docMk/>
            <pc:sldMk cId="2306648142" sldId="410"/>
            <ac:spMk id="5" creationId="{90DC94A4-2228-4720-B5F4-2420588C2F57}"/>
          </ac:spMkLst>
        </pc:spChg>
        <pc:graphicFrameChg chg="mod">
          <ac:chgData name="Nipun singhvi" userId="6e77f93480aabc4e" providerId="LiveId" clId="{63469557-D986-41BF-83DB-B57147515FCD}" dt="2021-05-27T10:44:17.947" v="839" actId="2711"/>
          <ac:graphicFrameMkLst>
            <pc:docMk/>
            <pc:sldMk cId="2306648142" sldId="410"/>
            <ac:graphicFrameMk id="6" creationId="{00000000-0000-0000-0000-000000000000}"/>
          </ac:graphicFrameMkLst>
        </pc:graphicFrameChg>
        <pc:picChg chg="del mod">
          <ac:chgData name="Nipun singhvi" userId="6e77f93480aabc4e" providerId="LiveId" clId="{63469557-D986-41BF-83DB-B57147515FCD}" dt="2021-05-27T09:36:20.506" v="453" actId="478"/>
          <ac:picMkLst>
            <pc:docMk/>
            <pc:sldMk cId="2306648142" sldId="410"/>
            <ac:picMk id="7" creationId="{0D7586E4-D532-41B2-9AA3-2B25C1175B7C}"/>
          </ac:picMkLst>
        </pc:picChg>
      </pc:sldChg>
      <pc:sldChg chg="add">
        <pc:chgData name="Nipun singhvi" userId="6e77f93480aabc4e" providerId="LiveId" clId="{63469557-D986-41BF-83DB-B57147515FCD}" dt="2021-05-27T09:28:46.424" v="355"/>
        <pc:sldMkLst>
          <pc:docMk/>
          <pc:sldMk cId="2755271126" sldId="416"/>
        </pc:sldMkLst>
      </pc:sldChg>
      <pc:sldChg chg="addSp delSp add del setBg delDesignElem">
        <pc:chgData name="Nipun singhvi" userId="6e77f93480aabc4e" providerId="LiveId" clId="{63469557-D986-41BF-83DB-B57147515FCD}" dt="2021-05-27T09:28:46.408" v="354"/>
        <pc:sldMkLst>
          <pc:docMk/>
          <pc:sldMk cId="3718205431" sldId="416"/>
        </pc:sldMkLst>
        <pc:spChg chg="add del">
          <ac:chgData name="Nipun singhvi" userId="6e77f93480aabc4e" providerId="LiveId" clId="{63469557-D986-41BF-83DB-B57147515FCD}" dt="2021-05-27T09:28:46.408" v="354"/>
          <ac:spMkLst>
            <pc:docMk/>
            <pc:sldMk cId="3718205431" sldId="416"/>
            <ac:spMk id="193" creationId="{7AE95D8F-9825-4222-8846-E3461598CC62}"/>
          </ac:spMkLst>
        </pc:spChg>
        <pc:cxnChg chg="add del">
          <ac:chgData name="Nipun singhvi" userId="6e77f93480aabc4e" providerId="LiveId" clId="{63469557-D986-41BF-83DB-B57147515FCD}" dt="2021-05-27T09:28:46.408" v="354"/>
          <ac:cxnSpMkLst>
            <pc:docMk/>
            <pc:sldMk cId="3718205431" sldId="416"/>
            <ac:cxnSpMk id="192" creationId="{DFDA47BC-3069-47F5-8257-24B3B1F76A08}"/>
          </ac:cxnSpMkLst>
        </pc:cxnChg>
        <pc:cxnChg chg="add del">
          <ac:chgData name="Nipun singhvi" userId="6e77f93480aabc4e" providerId="LiveId" clId="{63469557-D986-41BF-83DB-B57147515FCD}" dt="2021-05-27T09:28:46.408" v="354"/>
          <ac:cxnSpMkLst>
            <pc:docMk/>
            <pc:sldMk cId="3718205431" sldId="416"/>
            <ac:cxnSpMk id="194" creationId="{942B920A-73AD-402A-8EEF-B88E1A9398B8}"/>
          </ac:cxnSpMkLst>
        </pc:cxnChg>
        <pc:cxnChg chg="add del">
          <ac:chgData name="Nipun singhvi" userId="6e77f93480aabc4e" providerId="LiveId" clId="{63469557-D986-41BF-83DB-B57147515FCD}" dt="2021-05-27T09:28:46.408" v="354"/>
          <ac:cxnSpMkLst>
            <pc:docMk/>
            <pc:sldMk cId="3718205431" sldId="416"/>
            <ac:cxnSpMk id="195" creationId="{00C9EB70-BC82-414A-BF8D-AD7FC6727616}"/>
          </ac:cxnSpMkLst>
        </pc:cxnChg>
        <pc:cxnChg chg="add del">
          <ac:chgData name="Nipun singhvi" userId="6e77f93480aabc4e" providerId="LiveId" clId="{63469557-D986-41BF-83DB-B57147515FCD}" dt="2021-05-27T09:28:46.408" v="354"/>
          <ac:cxnSpMkLst>
            <pc:docMk/>
            <pc:sldMk cId="3718205431" sldId="416"/>
            <ac:cxnSpMk id="196" creationId="{3217665F-0036-444A-8D4A-33AF36A36A42}"/>
          </ac:cxnSpMkLst>
        </pc:cxnChg>
      </pc:sldChg>
      <pc:sldChg chg="add">
        <pc:chgData name="Nipun singhvi" userId="6e77f93480aabc4e" providerId="LiveId" clId="{63469557-D986-41BF-83DB-B57147515FCD}" dt="2021-05-27T09:29:18.932" v="360"/>
        <pc:sldMkLst>
          <pc:docMk/>
          <pc:sldMk cId="967991138" sldId="417"/>
        </pc:sldMkLst>
      </pc:sldChg>
      <pc:sldChg chg="addSp delSp add del setBg delDesignElem">
        <pc:chgData name="Nipun singhvi" userId="6e77f93480aabc4e" providerId="LiveId" clId="{63469557-D986-41BF-83DB-B57147515FCD}" dt="2021-05-27T09:29:18.926" v="359"/>
        <pc:sldMkLst>
          <pc:docMk/>
          <pc:sldMk cId="2056908425" sldId="417"/>
        </pc:sldMkLst>
        <pc:cxnChg chg="add del">
          <ac:chgData name="Nipun singhvi" userId="6e77f93480aabc4e" providerId="LiveId" clId="{63469557-D986-41BF-83DB-B57147515FCD}" dt="2021-05-27T09:29:18.926" v="359"/>
          <ac:cxnSpMkLst>
            <pc:docMk/>
            <pc:sldMk cId="2056908425" sldId="417"/>
            <ac:cxnSpMk id="9227" creationId="{A7F400EE-A8A5-48AF-B4D6-291B52C6F0B0}"/>
          </ac:cxnSpMkLst>
        </pc:cxnChg>
      </pc:sldChg>
      <pc:sldChg chg="addSp delSp add del setBg delDesignElem">
        <pc:chgData name="Nipun singhvi" userId="6e77f93480aabc4e" providerId="LiveId" clId="{63469557-D986-41BF-83DB-B57147515FCD}" dt="2021-05-27T09:29:42.853" v="365"/>
        <pc:sldMkLst>
          <pc:docMk/>
          <pc:sldMk cId="2612721065" sldId="418"/>
        </pc:sldMkLst>
        <pc:spChg chg="add del">
          <ac:chgData name="Nipun singhvi" userId="6e77f93480aabc4e" providerId="LiveId" clId="{63469557-D986-41BF-83DB-B57147515FCD}" dt="2021-05-27T09:29:42.853" v="365"/>
          <ac:spMkLst>
            <pc:docMk/>
            <pc:sldMk cId="2612721065" sldId="418"/>
            <ac:spMk id="28" creationId="{201CC55D-ED54-4C5C-95E6-10947BD1103B}"/>
          </ac:spMkLst>
        </pc:spChg>
        <pc:spChg chg="add del">
          <ac:chgData name="Nipun singhvi" userId="6e77f93480aabc4e" providerId="LiveId" clId="{63469557-D986-41BF-83DB-B57147515FCD}" dt="2021-05-27T09:29:42.853" v="365"/>
          <ac:spMkLst>
            <pc:docMk/>
            <pc:sldMk cId="2612721065" sldId="418"/>
            <ac:spMk id="34" creationId="{3873B707-463F-40B0-8227-E8CC6C67EB25}"/>
          </ac:spMkLst>
        </pc:spChg>
        <pc:spChg chg="add del">
          <ac:chgData name="Nipun singhvi" userId="6e77f93480aabc4e" providerId="LiveId" clId="{63469557-D986-41BF-83DB-B57147515FCD}" dt="2021-05-27T09:29:42.853" v="365"/>
          <ac:spMkLst>
            <pc:docMk/>
            <pc:sldMk cId="2612721065" sldId="418"/>
            <ac:spMk id="36" creationId="{C13237C8-E62C-4F0D-A318-BD6FB6C2D138}"/>
          </ac:spMkLst>
        </pc:spChg>
        <pc:spChg chg="add del">
          <ac:chgData name="Nipun singhvi" userId="6e77f93480aabc4e" providerId="LiveId" clId="{63469557-D986-41BF-83DB-B57147515FCD}" dt="2021-05-27T09:29:42.853" v="365"/>
          <ac:spMkLst>
            <pc:docMk/>
            <pc:sldMk cId="2612721065" sldId="418"/>
            <ac:spMk id="38" creationId="{19C9EAEA-39D0-4B0E-A0EB-51E7B26740B1}"/>
          </ac:spMkLst>
        </pc:spChg>
        <pc:grpChg chg="add del">
          <ac:chgData name="Nipun singhvi" userId="6e77f93480aabc4e" providerId="LiveId" clId="{63469557-D986-41BF-83DB-B57147515FCD}" dt="2021-05-27T09:29:42.853" v="365"/>
          <ac:grpSpMkLst>
            <pc:docMk/>
            <pc:sldMk cId="2612721065" sldId="418"/>
            <ac:grpSpMk id="30" creationId="{1DE889C7-FAD6-4397-98E2-05D503484459}"/>
          </ac:grpSpMkLst>
        </pc:grpChg>
      </pc:sldChg>
      <pc:sldChg chg="add">
        <pc:chgData name="Nipun singhvi" userId="6e77f93480aabc4e" providerId="LiveId" clId="{63469557-D986-41BF-83DB-B57147515FCD}" dt="2021-05-27T09:29:42.880" v="366"/>
        <pc:sldMkLst>
          <pc:docMk/>
          <pc:sldMk cId="4230612042" sldId="418"/>
        </pc:sldMkLst>
      </pc:sldChg>
      <pc:sldChg chg="add">
        <pc:chgData name="Nipun singhvi" userId="6e77f93480aabc4e" providerId="LiveId" clId="{63469557-D986-41BF-83DB-B57147515FCD}" dt="2021-05-27T09:29:42.880" v="366"/>
        <pc:sldMkLst>
          <pc:docMk/>
          <pc:sldMk cId="2070351460" sldId="419"/>
        </pc:sldMkLst>
      </pc:sldChg>
      <pc:sldChg chg="addSp delSp add del setBg delDesignElem">
        <pc:chgData name="Nipun singhvi" userId="6e77f93480aabc4e" providerId="LiveId" clId="{63469557-D986-41BF-83DB-B57147515FCD}" dt="2021-05-27T09:29:42.853" v="365"/>
        <pc:sldMkLst>
          <pc:docMk/>
          <pc:sldMk cId="3325790381" sldId="419"/>
        </pc:sldMkLst>
        <pc:spChg chg="add del">
          <ac:chgData name="Nipun singhvi" userId="6e77f93480aabc4e" providerId="LiveId" clId="{63469557-D986-41BF-83DB-B57147515FCD}" dt="2021-05-27T09:29:42.853" v="365"/>
          <ac:spMkLst>
            <pc:docMk/>
            <pc:sldMk cId="3325790381" sldId="419"/>
            <ac:spMk id="75" creationId="{2C1BBA94-3F40-40AA-8BB9-E69E25E537C1}"/>
          </ac:spMkLst>
        </pc:spChg>
        <pc:spChg chg="add del">
          <ac:chgData name="Nipun singhvi" userId="6e77f93480aabc4e" providerId="LiveId" clId="{63469557-D986-41BF-83DB-B57147515FCD}" dt="2021-05-27T09:29:42.853" v="365"/>
          <ac:spMkLst>
            <pc:docMk/>
            <pc:sldMk cId="3325790381" sldId="419"/>
            <ac:spMk id="77" creationId="{169CC832-2974-4E8D-90ED-3E2941BA7336}"/>
          </ac:spMkLst>
        </pc:spChg>
        <pc:spChg chg="add del">
          <ac:chgData name="Nipun singhvi" userId="6e77f93480aabc4e" providerId="LiveId" clId="{63469557-D986-41BF-83DB-B57147515FCD}" dt="2021-05-27T09:29:42.853" v="365"/>
          <ac:spMkLst>
            <pc:docMk/>
            <pc:sldMk cId="3325790381" sldId="419"/>
            <ac:spMk id="79" creationId="{55222F96-971A-4F90-B841-6BAB416C7AC1}"/>
          </ac:spMkLst>
        </pc:spChg>
        <pc:spChg chg="add del">
          <ac:chgData name="Nipun singhvi" userId="6e77f93480aabc4e" providerId="LiveId" clId="{63469557-D986-41BF-83DB-B57147515FCD}" dt="2021-05-27T09:29:42.853" v="365"/>
          <ac:spMkLst>
            <pc:docMk/>
            <pc:sldMk cId="3325790381" sldId="419"/>
            <ac:spMk id="7180" creationId="{9A724DBA-D2D9-471E-8ED7-2015DDD950DF}"/>
          </ac:spMkLst>
        </pc:spChg>
        <pc:spChg chg="add del">
          <ac:chgData name="Nipun singhvi" userId="6e77f93480aabc4e" providerId="LiveId" clId="{63469557-D986-41BF-83DB-B57147515FCD}" dt="2021-05-27T09:29:42.853" v="365"/>
          <ac:spMkLst>
            <pc:docMk/>
            <pc:sldMk cId="3325790381" sldId="419"/>
            <ac:spMk id="7181" creationId="{08980754-6F4B-43C9-B9BE-127B6BED6586}"/>
          </ac:spMkLst>
        </pc:spChg>
      </pc:sldChg>
      <pc:sldChg chg="add del">
        <pc:chgData name="Nipun singhvi" userId="6e77f93480aabc4e" providerId="LiveId" clId="{63469557-D986-41BF-83DB-B57147515FCD}" dt="2021-05-27T09:29:42.853" v="365"/>
        <pc:sldMkLst>
          <pc:docMk/>
          <pc:sldMk cId="306466671" sldId="420"/>
        </pc:sldMkLst>
      </pc:sldChg>
      <pc:sldChg chg="add">
        <pc:chgData name="Nipun singhvi" userId="6e77f93480aabc4e" providerId="LiveId" clId="{63469557-D986-41BF-83DB-B57147515FCD}" dt="2021-05-27T09:29:42.880" v="366"/>
        <pc:sldMkLst>
          <pc:docMk/>
          <pc:sldMk cId="2955752406" sldId="420"/>
        </pc:sldMkLst>
      </pc:sldChg>
      <pc:sldChg chg="addSp modSp new mod ord">
        <pc:chgData name="Nipun singhvi" userId="6e77f93480aabc4e" providerId="LiveId" clId="{63469557-D986-41BF-83DB-B57147515FCD}" dt="2021-05-27T10:05:13.764" v="649" actId="732"/>
        <pc:sldMkLst>
          <pc:docMk/>
          <pc:sldMk cId="2841097686" sldId="421"/>
        </pc:sldMkLst>
        <pc:spChg chg="add mod">
          <ac:chgData name="Nipun singhvi" userId="6e77f93480aabc4e" providerId="LiveId" clId="{63469557-D986-41BF-83DB-B57147515FCD}" dt="2021-05-27T10:04:46.592" v="645" actId="113"/>
          <ac:spMkLst>
            <pc:docMk/>
            <pc:sldMk cId="2841097686" sldId="421"/>
            <ac:spMk id="4" creationId="{07F4FB6B-4A3E-4CFA-A460-9C98DF5B4019}"/>
          </ac:spMkLst>
        </pc:spChg>
        <pc:picChg chg="add mod modCrop">
          <ac:chgData name="Nipun singhvi" userId="6e77f93480aabc4e" providerId="LiveId" clId="{63469557-D986-41BF-83DB-B57147515FCD}" dt="2021-05-27T10:05:13.764" v="649" actId="732"/>
          <ac:picMkLst>
            <pc:docMk/>
            <pc:sldMk cId="2841097686" sldId="421"/>
            <ac:picMk id="3" creationId="{D7EC73EE-8C89-4C12-8F0A-4579E3153D67}"/>
          </ac:picMkLst>
        </pc:picChg>
      </pc:sldChg>
      <pc:sldChg chg="addSp delSp modSp add mod">
        <pc:chgData name="Nipun singhvi" userId="6e77f93480aabc4e" providerId="LiveId" clId="{63469557-D986-41BF-83DB-B57147515FCD}" dt="2021-05-27T10:09:07.733" v="717" actId="20577"/>
        <pc:sldMkLst>
          <pc:docMk/>
          <pc:sldMk cId="2484233380" sldId="422"/>
        </pc:sldMkLst>
        <pc:spChg chg="mod">
          <ac:chgData name="Nipun singhvi" userId="6e77f93480aabc4e" providerId="LiveId" clId="{63469557-D986-41BF-83DB-B57147515FCD}" dt="2021-05-27T10:09:07.733" v="717" actId="20577"/>
          <ac:spMkLst>
            <pc:docMk/>
            <pc:sldMk cId="2484233380" sldId="422"/>
            <ac:spMk id="4" creationId="{07F4FB6B-4A3E-4CFA-A460-9C98DF5B4019}"/>
          </ac:spMkLst>
        </pc:spChg>
        <pc:picChg chg="del">
          <ac:chgData name="Nipun singhvi" userId="6e77f93480aabc4e" providerId="LiveId" clId="{63469557-D986-41BF-83DB-B57147515FCD}" dt="2021-05-27T10:07:11.580" v="651" actId="478"/>
          <ac:picMkLst>
            <pc:docMk/>
            <pc:sldMk cId="2484233380" sldId="422"/>
            <ac:picMk id="3" creationId="{D7EC73EE-8C89-4C12-8F0A-4579E3153D67}"/>
          </ac:picMkLst>
        </pc:picChg>
        <pc:picChg chg="add mod modCrop">
          <ac:chgData name="Nipun singhvi" userId="6e77f93480aabc4e" providerId="LiveId" clId="{63469557-D986-41BF-83DB-B57147515FCD}" dt="2021-05-27T10:08:23.362" v="708" actId="1076"/>
          <ac:picMkLst>
            <pc:docMk/>
            <pc:sldMk cId="2484233380" sldId="422"/>
            <ac:picMk id="5" creationId="{4C3B77BC-F8A7-4994-A04C-5BC25FA9EB54}"/>
          </ac:picMkLst>
        </pc:picChg>
      </pc:sldChg>
      <pc:sldChg chg="addSp modSp new mod">
        <pc:chgData name="Nipun singhvi" userId="6e77f93480aabc4e" providerId="LiveId" clId="{63469557-D986-41BF-83DB-B57147515FCD}" dt="2021-05-27T10:41:41.137" v="833" actId="14100"/>
        <pc:sldMkLst>
          <pc:docMk/>
          <pc:sldMk cId="118884948" sldId="423"/>
        </pc:sldMkLst>
        <pc:spChg chg="add mod">
          <ac:chgData name="Nipun singhvi" userId="6e77f93480aabc4e" providerId="LiveId" clId="{63469557-D986-41BF-83DB-B57147515FCD}" dt="2021-05-27T10:41:41.137" v="833" actId="14100"/>
          <ac:spMkLst>
            <pc:docMk/>
            <pc:sldMk cId="118884948" sldId="423"/>
            <ac:spMk id="3" creationId="{97E842D3-99C2-428B-9BB0-174872EAD163}"/>
          </ac:spMkLst>
        </pc:spChg>
        <pc:graphicFrameChg chg="add mod modGraphic">
          <ac:chgData name="Nipun singhvi" userId="6e77f93480aabc4e" providerId="LiveId" clId="{63469557-D986-41BF-83DB-B57147515FCD}" dt="2021-05-27T10:41:27.584" v="799" actId="403"/>
          <ac:graphicFrameMkLst>
            <pc:docMk/>
            <pc:sldMk cId="118884948" sldId="423"/>
            <ac:graphicFrameMk id="2" creationId="{EAECD8CB-507A-4D1A-92D0-C9216C3C2B78}"/>
          </ac:graphicFrameMkLst>
        </pc:graphicFrameChg>
      </pc:sldChg>
    </pc:docChg>
  </pc:docChgLst>
  <pc:docChgLst>
    <pc:chgData name="Nipun singhvi" userId="6e77f93480aabc4e" providerId="LiveId" clId="{8C9DC509-4CE5-46FF-AA14-312D8BDE8364}"/>
    <pc:docChg chg="undo custSel modSld">
      <pc:chgData name="Nipun singhvi" userId="6e77f93480aabc4e" providerId="LiveId" clId="{8C9DC509-4CE5-46FF-AA14-312D8BDE8364}" dt="2021-07-11T20:58:50.593" v="24" actId="732"/>
      <pc:docMkLst>
        <pc:docMk/>
      </pc:docMkLst>
      <pc:sldChg chg="addSp delSp modSp">
        <pc:chgData name="Nipun singhvi" userId="6e77f93480aabc4e" providerId="LiveId" clId="{8C9DC509-4CE5-46FF-AA14-312D8BDE8364}" dt="2021-07-11T20:58:50.593" v="24" actId="732"/>
        <pc:sldMkLst>
          <pc:docMk/>
          <pc:sldMk cId="2072828085" sldId="359"/>
        </pc:sldMkLst>
        <pc:picChg chg="del">
          <ac:chgData name="Nipun singhvi" userId="6e77f93480aabc4e" providerId="LiveId" clId="{8C9DC509-4CE5-46FF-AA14-312D8BDE8364}" dt="2021-07-11T20:58:33.188" v="18" actId="478"/>
          <ac:picMkLst>
            <pc:docMk/>
            <pc:sldMk cId="2072828085" sldId="359"/>
            <ac:picMk id="1026" creationId="{0968D492-4FC8-422C-B449-F1C654C4A100}"/>
          </ac:picMkLst>
        </pc:picChg>
        <pc:picChg chg="mod">
          <ac:chgData name="Nipun singhvi" userId="6e77f93480aabc4e" providerId="LiveId" clId="{8C9DC509-4CE5-46FF-AA14-312D8BDE8364}" dt="2021-07-11T20:58:37.433" v="20" actId="1076"/>
          <ac:picMkLst>
            <pc:docMk/>
            <pc:sldMk cId="2072828085" sldId="359"/>
            <ac:picMk id="1028" creationId="{BB4CEA8A-BA93-4AFD-8419-7DC183BB8D8B}"/>
          </ac:picMkLst>
        </pc:picChg>
        <pc:picChg chg="add del">
          <ac:chgData name="Nipun singhvi" userId="6e77f93480aabc4e" providerId="LiveId" clId="{8C9DC509-4CE5-46FF-AA14-312D8BDE8364}" dt="2021-07-11T20:58:23.597" v="16"/>
          <ac:picMkLst>
            <pc:docMk/>
            <pc:sldMk cId="2072828085" sldId="359"/>
            <ac:picMk id="2050" creationId="{9DBA3C53-D238-4BCC-8091-A9D999CB9AC6}"/>
          </ac:picMkLst>
        </pc:picChg>
        <pc:picChg chg="add mod">
          <ac:chgData name="Nipun singhvi" userId="6e77f93480aabc4e" providerId="LiveId" clId="{8C9DC509-4CE5-46FF-AA14-312D8BDE8364}" dt="2021-07-11T20:58:50.593" v="24" actId="732"/>
          <ac:picMkLst>
            <pc:docMk/>
            <pc:sldMk cId="2072828085" sldId="359"/>
            <ac:picMk id="2052" creationId="{D5DFE6A3-7E16-4512-916D-3210CC713DD2}"/>
          </ac:picMkLst>
        </pc:picChg>
      </pc:sldChg>
      <pc:sldChg chg="addSp delSp modSp mod setBg setClrOvrMap">
        <pc:chgData name="Nipun singhvi" userId="6e77f93480aabc4e" providerId="LiveId" clId="{8C9DC509-4CE5-46FF-AA14-312D8BDE8364}" dt="2021-07-11T20:57:31.694" v="14" actId="123"/>
        <pc:sldMkLst>
          <pc:docMk/>
          <pc:sldMk cId="1499169392" sldId="372"/>
        </pc:sldMkLst>
        <pc:spChg chg="mod">
          <ac:chgData name="Nipun singhvi" userId="6e77f93480aabc4e" providerId="LiveId" clId="{8C9DC509-4CE5-46FF-AA14-312D8BDE8364}" dt="2021-07-11T20:57:09.644" v="8" actId="26606"/>
          <ac:spMkLst>
            <pc:docMk/>
            <pc:sldMk cId="1499169392" sldId="372"/>
            <ac:spMk id="9" creationId="{70123E35-AB50-45E6-8DD6-F53B80712906}"/>
          </ac:spMkLst>
        </pc:spChg>
        <pc:spChg chg="mod">
          <ac:chgData name="Nipun singhvi" userId="6e77f93480aabc4e" providerId="LiveId" clId="{8C9DC509-4CE5-46FF-AA14-312D8BDE8364}" dt="2021-07-11T20:57:31.694" v="14" actId="123"/>
          <ac:spMkLst>
            <pc:docMk/>
            <pc:sldMk cId="1499169392" sldId="372"/>
            <ac:spMk id="10" creationId="{A707A71E-E9C1-4684-9FAB-BFED0AE937EE}"/>
          </ac:spMkLst>
        </pc:spChg>
        <pc:spChg chg="add del">
          <ac:chgData name="Nipun singhvi" userId="6e77f93480aabc4e" providerId="LiveId" clId="{8C9DC509-4CE5-46FF-AA14-312D8BDE8364}" dt="2021-07-11T20:56:59.865" v="3" actId="26606"/>
          <ac:spMkLst>
            <pc:docMk/>
            <pc:sldMk cId="1499169392" sldId="372"/>
            <ac:spMk id="71" creationId="{6D22FA1E-E02A-4FC5-BBA6-577D6DA0C8C8}"/>
          </ac:spMkLst>
        </pc:spChg>
        <pc:spChg chg="add del">
          <ac:chgData name="Nipun singhvi" userId="6e77f93480aabc4e" providerId="LiveId" clId="{8C9DC509-4CE5-46FF-AA14-312D8BDE8364}" dt="2021-07-11T20:56:59.865" v="3" actId="26606"/>
          <ac:spMkLst>
            <pc:docMk/>
            <pc:sldMk cId="1499169392" sldId="372"/>
            <ac:spMk id="73" creationId="{05D27520-F270-4F3D-A46E-76A337B6E167}"/>
          </ac:spMkLst>
        </pc:spChg>
        <pc:spChg chg="add del">
          <ac:chgData name="Nipun singhvi" userId="6e77f93480aabc4e" providerId="LiveId" clId="{8C9DC509-4CE5-46FF-AA14-312D8BDE8364}" dt="2021-07-11T20:57:09.627" v="7" actId="26606"/>
          <ac:spMkLst>
            <pc:docMk/>
            <pc:sldMk cId="1499169392" sldId="372"/>
            <ac:spMk id="77" creationId="{D3F51FEB-38FB-4F6C-9F7B-2F2AFAB65463}"/>
          </ac:spMkLst>
        </pc:spChg>
        <pc:spChg chg="add del">
          <ac:chgData name="Nipun singhvi" userId="6e77f93480aabc4e" providerId="LiveId" clId="{8C9DC509-4CE5-46FF-AA14-312D8BDE8364}" dt="2021-07-11T20:57:09.627" v="7" actId="26606"/>
          <ac:spMkLst>
            <pc:docMk/>
            <pc:sldMk cId="1499169392" sldId="372"/>
            <ac:spMk id="79" creationId="{1E547BA6-BAE0-43BB-A7CA-60F69CE252F0}"/>
          </ac:spMkLst>
        </pc:spChg>
        <pc:spChg chg="add del">
          <ac:chgData name="Nipun singhvi" userId="6e77f93480aabc4e" providerId="LiveId" clId="{8C9DC509-4CE5-46FF-AA14-312D8BDE8364}" dt="2021-07-11T20:57:07.017" v="5" actId="26606"/>
          <ac:spMkLst>
            <pc:docMk/>
            <pc:sldMk cId="1499169392" sldId="372"/>
            <ac:spMk id="1028" creationId="{EA9E6440-28AB-43CB-B9F2-B84F6A187783}"/>
          </ac:spMkLst>
        </pc:spChg>
        <pc:spChg chg="add del">
          <ac:chgData name="Nipun singhvi" userId="6e77f93480aabc4e" providerId="LiveId" clId="{8C9DC509-4CE5-46FF-AA14-312D8BDE8364}" dt="2021-07-11T20:57:09.627" v="7" actId="26606"/>
          <ac:spMkLst>
            <pc:docMk/>
            <pc:sldMk cId="1499169392" sldId="372"/>
            <ac:spMk id="1030" creationId="{2B566528-1B12-4246-9431-5C2D7D081168}"/>
          </ac:spMkLst>
        </pc:spChg>
        <pc:spChg chg="add">
          <ac:chgData name="Nipun singhvi" userId="6e77f93480aabc4e" providerId="LiveId" clId="{8C9DC509-4CE5-46FF-AA14-312D8BDE8364}" dt="2021-07-11T20:57:09.644" v="8" actId="26606"/>
          <ac:spMkLst>
            <pc:docMk/>
            <pc:sldMk cId="1499169392" sldId="372"/>
            <ac:spMk id="1033" creationId="{003713C1-2FB2-413B-BF91-3AE41726FB7A}"/>
          </ac:spMkLst>
        </pc:spChg>
        <pc:spChg chg="add">
          <ac:chgData name="Nipun singhvi" userId="6e77f93480aabc4e" providerId="LiveId" clId="{8C9DC509-4CE5-46FF-AA14-312D8BDE8364}" dt="2021-07-11T20:57:09.644" v="8" actId="26606"/>
          <ac:spMkLst>
            <pc:docMk/>
            <pc:sldMk cId="1499169392" sldId="372"/>
            <ac:spMk id="1034" creationId="{90795B4D-5022-4A7F-A01D-8D880B7CDBE6}"/>
          </ac:spMkLst>
        </pc:spChg>
        <pc:spChg chg="add">
          <ac:chgData name="Nipun singhvi" userId="6e77f93480aabc4e" providerId="LiveId" clId="{8C9DC509-4CE5-46FF-AA14-312D8BDE8364}" dt="2021-07-11T20:57:09.644" v="8" actId="26606"/>
          <ac:spMkLst>
            <pc:docMk/>
            <pc:sldMk cId="1499169392" sldId="372"/>
            <ac:spMk id="1035" creationId="{AFD19018-DE7C-4796-ADF2-AD2EB0FC0D9C}"/>
          </ac:spMkLst>
        </pc:spChg>
        <pc:spChg chg="add">
          <ac:chgData name="Nipun singhvi" userId="6e77f93480aabc4e" providerId="LiveId" clId="{8C9DC509-4CE5-46FF-AA14-312D8BDE8364}" dt="2021-07-11T20:57:09.644" v="8" actId="26606"/>
          <ac:spMkLst>
            <pc:docMk/>
            <pc:sldMk cId="1499169392" sldId="372"/>
            <ac:spMk id="1036" creationId="{B1A0A2C2-4F85-44AF-8708-8DCA4B550CB8}"/>
          </ac:spMkLst>
        </pc:spChg>
        <pc:grpChg chg="add del">
          <ac:chgData name="Nipun singhvi" userId="6e77f93480aabc4e" providerId="LiveId" clId="{8C9DC509-4CE5-46FF-AA14-312D8BDE8364}" dt="2021-07-11T20:57:09.627" v="7" actId="26606"/>
          <ac:grpSpMkLst>
            <pc:docMk/>
            <pc:sldMk cId="1499169392" sldId="372"/>
            <ac:grpSpMk id="1031" creationId="{07EAA094-9CF6-4695-958A-33D9BCAA9474}"/>
          </ac:grpSpMkLst>
        </pc:grpChg>
        <pc:picChg chg="add mod">
          <ac:chgData name="Nipun singhvi" userId="6e77f93480aabc4e" providerId="LiveId" clId="{8C9DC509-4CE5-46FF-AA14-312D8BDE8364}" dt="2021-07-11T20:57:09.644" v="8" actId="26606"/>
          <ac:picMkLst>
            <pc:docMk/>
            <pc:sldMk cId="1499169392" sldId="372"/>
            <ac:picMk id="2" creationId="{84366B9B-4CCF-4EA5-A988-814AB97E0451}"/>
          </ac:picMkLst>
        </pc:picChg>
        <pc:picChg chg="mod ord">
          <ac:chgData name="Nipun singhvi" userId="6e77f93480aabc4e" providerId="LiveId" clId="{8C9DC509-4CE5-46FF-AA14-312D8BDE8364}" dt="2021-07-11T20:57:20.317" v="11" actId="1076"/>
          <ac:picMkLst>
            <pc:docMk/>
            <pc:sldMk cId="1499169392" sldId="372"/>
            <ac:picMk id="11" creationId="{757B2579-0879-4B11-8604-E53F73FF26D2}"/>
          </ac:picMkLst>
        </pc:picChg>
        <pc:picChg chg="mod ord">
          <ac:chgData name="Nipun singhvi" userId="6e77f93480aabc4e" providerId="LiveId" clId="{8C9DC509-4CE5-46FF-AA14-312D8BDE8364}" dt="2021-07-11T20:57:09.644" v="8" actId="26606"/>
          <ac:picMkLst>
            <pc:docMk/>
            <pc:sldMk cId="1499169392" sldId="372"/>
            <ac:picMk id="1026" creationId="{B11CB657-A915-4A61-BA83-CF7D3FC9FDC5}"/>
          </ac:picMkLst>
        </pc:picChg>
      </pc:sldChg>
    </pc:docChg>
  </pc:docChgLst>
  <pc:docChgLst>
    <pc:chgData name="Nipun singhvi" userId="6e77f93480aabc4e" providerId="LiveId" clId="{1D13B069-9E7E-4D6A-907B-98A1935EC286}"/>
    <pc:docChg chg="modSld">
      <pc:chgData name="Nipun singhvi" userId="6e77f93480aabc4e" providerId="LiveId" clId="{1D13B069-9E7E-4D6A-907B-98A1935EC286}" dt="2021-06-15T22:14:37.484" v="105"/>
      <pc:docMkLst>
        <pc:docMk/>
      </pc:docMkLst>
      <pc:sldChg chg="setBg">
        <pc:chgData name="Nipun singhvi" userId="6e77f93480aabc4e" providerId="LiveId" clId="{1D13B069-9E7E-4D6A-907B-98A1935EC286}" dt="2021-06-15T22:14:37.484" v="105"/>
        <pc:sldMkLst>
          <pc:docMk/>
          <pc:sldMk cId="1499169392" sldId="372"/>
        </pc:sldMkLst>
      </pc:sldChg>
    </pc:docChg>
  </pc:docChgLst>
  <pc:docChgLst>
    <pc:chgData name="Nipun singhvi" userId="6e77f93480aabc4e" providerId="LiveId" clId="{3019120B-9937-4F9B-85F5-343E7010A75E}"/>
    <pc:docChg chg="undo custSel addSld delSld modSld sldOrd">
      <pc:chgData name="Nipun singhvi" userId="6e77f93480aabc4e" providerId="LiveId" clId="{3019120B-9937-4F9B-85F5-343E7010A75E}" dt="2021-06-28T11:51:45.967" v="408" actId="6549"/>
      <pc:docMkLst>
        <pc:docMk/>
      </pc:docMkLst>
      <pc:sldChg chg="ord">
        <pc:chgData name="Nipun singhvi" userId="6e77f93480aabc4e" providerId="LiveId" clId="{3019120B-9937-4F9B-85F5-343E7010A75E}" dt="2021-06-28T11:19:50.934" v="286"/>
        <pc:sldMkLst>
          <pc:docMk/>
          <pc:sldMk cId="140132870" sldId="257"/>
        </pc:sldMkLst>
      </pc:sldChg>
      <pc:sldChg chg="ord">
        <pc:chgData name="Nipun singhvi" userId="6e77f93480aabc4e" providerId="LiveId" clId="{3019120B-9937-4F9B-85F5-343E7010A75E}" dt="2021-06-28T11:19:50.934" v="286"/>
        <pc:sldMkLst>
          <pc:docMk/>
          <pc:sldMk cId="372642046" sldId="258"/>
        </pc:sldMkLst>
      </pc:sldChg>
      <pc:sldChg chg="addSp delSp mod">
        <pc:chgData name="Nipun singhvi" userId="6e77f93480aabc4e" providerId="LiveId" clId="{3019120B-9937-4F9B-85F5-343E7010A75E}" dt="2021-06-28T11:25:27.991" v="289" actId="22"/>
        <pc:sldMkLst>
          <pc:docMk/>
          <pc:sldMk cId="2033867671" sldId="261"/>
        </pc:sldMkLst>
        <pc:spChg chg="add del">
          <ac:chgData name="Nipun singhvi" userId="6e77f93480aabc4e" providerId="LiveId" clId="{3019120B-9937-4F9B-85F5-343E7010A75E}" dt="2021-06-28T11:25:27.991" v="289" actId="22"/>
          <ac:spMkLst>
            <pc:docMk/>
            <pc:sldMk cId="2033867671" sldId="261"/>
            <ac:spMk id="6" creationId="{FD852FDC-E2D2-4DA8-93DF-02197700CC17}"/>
          </ac:spMkLst>
        </pc:spChg>
      </pc:sldChg>
      <pc:sldChg chg="modSp mod">
        <pc:chgData name="Nipun singhvi" userId="6e77f93480aabc4e" providerId="LiveId" clId="{3019120B-9937-4F9B-85F5-343E7010A75E}" dt="2021-06-28T11:40:02.891" v="347" actId="403"/>
        <pc:sldMkLst>
          <pc:docMk/>
          <pc:sldMk cId="4065184231" sldId="291"/>
        </pc:sldMkLst>
        <pc:spChg chg="mod">
          <ac:chgData name="Nipun singhvi" userId="6e77f93480aabc4e" providerId="LiveId" clId="{3019120B-9937-4F9B-85F5-343E7010A75E}" dt="2021-06-28T11:40:02.891" v="347" actId="403"/>
          <ac:spMkLst>
            <pc:docMk/>
            <pc:sldMk cId="4065184231" sldId="291"/>
            <ac:spMk id="6" creationId="{CFDA4C42-7ED1-4923-BBE5-354F27D5D560}"/>
          </ac:spMkLst>
        </pc:spChg>
        <pc:spChg chg="mod">
          <ac:chgData name="Nipun singhvi" userId="6e77f93480aabc4e" providerId="LiveId" clId="{3019120B-9937-4F9B-85F5-343E7010A75E}" dt="2021-06-28T11:08:49.124" v="157" actId="20577"/>
          <ac:spMkLst>
            <pc:docMk/>
            <pc:sldMk cId="4065184231" sldId="291"/>
            <ac:spMk id="7" creationId="{F8C3217B-1708-47C3-9EC3-9717AD9F0F11}"/>
          </ac:spMkLst>
        </pc:spChg>
      </pc:sldChg>
      <pc:sldChg chg="addSp delSp modSp mod setBg">
        <pc:chgData name="Nipun singhvi" userId="6e77f93480aabc4e" providerId="LiveId" clId="{3019120B-9937-4F9B-85F5-343E7010A75E}" dt="2021-06-28T11:50:42.980" v="379" actId="21"/>
        <pc:sldMkLst>
          <pc:docMk/>
          <pc:sldMk cId="1499169392" sldId="372"/>
        </pc:sldMkLst>
        <pc:spChg chg="add del mod">
          <ac:chgData name="Nipun singhvi" userId="6e77f93480aabc4e" providerId="LiveId" clId="{3019120B-9937-4F9B-85F5-343E7010A75E}" dt="2021-06-28T11:10:30.840" v="203" actId="478"/>
          <ac:spMkLst>
            <pc:docMk/>
            <pc:sldMk cId="1499169392" sldId="372"/>
            <ac:spMk id="8" creationId="{14306187-C1B0-4A0B-A7ED-2CFD2BC67273}"/>
          </ac:spMkLst>
        </pc:spChg>
        <pc:spChg chg="mod">
          <ac:chgData name="Nipun singhvi" userId="6e77f93480aabc4e" providerId="LiveId" clId="{3019120B-9937-4F9B-85F5-343E7010A75E}" dt="2021-06-28T11:10:25.378" v="202" actId="20577"/>
          <ac:spMkLst>
            <pc:docMk/>
            <pc:sldMk cId="1499169392" sldId="372"/>
            <ac:spMk id="9" creationId="{70123E35-AB50-45E6-8DD6-F53B80712906}"/>
          </ac:spMkLst>
        </pc:spChg>
        <pc:spChg chg="add mod">
          <ac:chgData name="Nipun singhvi" userId="6e77f93480aabc4e" providerId="LiveId" clId="{3019120B-9937-4F9B-85F5-343E7010A75E}" dt="2021-06-28T11:12:03.554" v="270" actId="1076"/>
          <ac:spMkLst>
            <pc:docMk/>
            <pc:sldMk cId="1499169392" sldId="372"/>
            <ac:spMk id="10" creationId="{A707A71E-E9C1-4684-9FAB-BFED0AE937EE}"/>
          </ac:spMkLst>
        </pc:spChg>
        <pc:spChg chg="del mod">
          <ac:chgData name="Nipun singhvi" userId="6e77f93480aabc4e" providerId="LiveId" clId="{3019120B-9937-4F9B-85F5-343E7010A75E}" dt="2021-06-28T11:09:48.907" v="168" actId="478"/>
          <ac:spMkLst>
            <pc:docMk/>
            <pc:sldMk cId="1499169392" sldId="372"/>
            <ac:spMk id="31" creationId="{401CDB24-283B-43EE-87A0-820F818B2255}"/>
          </ac:spMkLst>
        </pc:spChg>
        <pc:spChg chg="del">
          <ac:chgData name="Nipun singhvi" userId="6e77f93480aabc4e" providerId="LiveId" clId="{3019120B-9937-4F9B-85F5-343E7010A75E}" dt="2021-06-28T10:59:57.649" v="0" actId="478"/>
          <ac:spMkLst>
            <pc:docMk/>
            <pc:sldMk cId="1499169392" sldId="372"/>
            <ac:spMk id="35" creationId="{D40686E5-D19B-4B23-BFE0-6CF2E2496114}"/>
          </ac:spMkLst>
        </pc:spChg>
        <pc:picChg chg="add mod">
          <ac:chgData name="Nipun singhvi" userId="6e77f93480aabc4e" providerId="LiveId" clId="{3019120B-9937-4F9B-85F5-343E7010A75E}" dt="2021-06-28T11:23:31.402" v="287" actId="1076"/>
          <ac:picMkLst>
            <pc:docMk/>
            <pc:sldMk cId="1499169392" sldId="372"/>
            <ac:picMk id="11" creationId="{757B2579-0879-4B11-8604-E53F73FF26D2}"/>
          </ac:picMkLst>
        </pc:picChg>
        <pc:picChg chg="del">
          <ac:chgData name="Nipun singhvi" userId="6e77f93480aabc4e" providerId="LiveId" clId="{3019120B-9937-4F9B-85F5-343E7010A75E}" dt="2021-06-28T10:59:57.649" v="0" actId="478"/>
          <ac:picMkLst>
            <pc:docMk/>
            <pc:sldMk cId="1499169392" sldId="372"/>
            <ac:picMk id="36" creationId="{767BD2E2-4235-4616-A332-996EE1ACBF19}"/>
          </ac:picMkLst>
        </pc:picChg>
        <pc:picChg chg="del">
          <ac:chgData name="Nipun singhvi" userId="6e77f93480aabc4e" providerId="LiveId" clId="{3019120B-9937-4F9B-85F5-343E7010A75E}" dt="2021-06-28T11:00:07.030" v="2" actId="478"/>
          <ac:picMkLst>
            <pc:docMk/>
            <pc:sldMk cId="1499169392" sldId="372"/>
            <ac:picMk id="38" creationId="{867F4FBA-BCD8-4FBE-8809-2EFB99111FA6}"/>
          </ac:picMkLst>
        </pc:picChg>
        <pc:picChg chg="mod">
          <ac:chgData name="Nipun singhvi" userId="6e77f93480aabc4e" providerId="LiveId" clId="{3019120B-9937-4F9B-85F5-343E7010A75E}" dt="2021-06-28T11:12:11.893" v="272" actId="1076"/>
          <ac:picMkLst>
            <pc:docMk/>
            <pc:sldMk cId="1499169392" sldId="372"/>
            <ac:picMk id="1026" creationId="{B11CB657-A915-4A61-BA83-CF7D3FC9FDC5}"/>
          </ac:picMkLst>
        </pc:picChg>
        <pc:picChg chg="add del">
          <ac:chgData name="Nipun singhvi" userId="6e77f93480aabc4e" providerId="LiveId" clId="{3019120B-9937-4F9B-85F5-343E7010A75E}" dt="2021-06-28T11:50:42.980" v="379" actId="21"/>
          <ac:picMkLst>
            <pc:docMk/>
            <pc:sldMk cId="1499169392" sldId="372"/>
            <ac:picMk id="3074" creationId="{10715F50-2F7A-42CA-BE45-DD723D8AE0E9}"/>
          </ac:picMkLst>
        </pc:picChg>
      </pc:sldChg>
      <pc:sldChg chg="modSp">
        <pc:chgData name="Nipun singhvi" userId="6e77f93480aabc4e" providerId="LiveId" clId="{3019120B-9937-4F9B-85F5-343E7010A75E}" dt="2021-06-28T11:37:25.893" v="343" actId="1076"/>
        <pc:sldMkLst>
          <pc:docMk/>
          <pc:sldMk cId="2842908263" sldId="386"/>
        </pc:sldMkLst>
        <pc:picChg chg="mod">
          <ac:chgData name="Nipun singhvi" userId="6e77f93480aabc4e" providerId="LiveId" clId="{3019120B-9937-4F9B-85F5-343E7010A75E}" dt="2021-06-28T11:37:25.893" v="343" actId="1076"/>
          <ac:picMkLst>
            <pc:docMk/>
            <pc:sldMk cId="2842908263" sldId="386"/>
            <ac:picMk id="3" creationId="{A50EDC91-717E-49CA-B2DD-3C5CFECFF31B}"/>
          </ac:picMkLst>
        </pc:picChg>
      </pc:sldChg>
      <pc:sldChg chg="ord">
        <pc:chgData name="Nipun singhvi" userId="6e77f93480aabc4e" providerId="LiveId" clId="{3019120B-9937-4F9B-85F5-343E7010A75E}" dt="2021-06-28T11:37:55.867" v="345"/>
        <pc:sldMkLst>
          <pc:docMk/>
          <pc:sldMk cId="2463063596" sldId="388"/>
        </pc:sldMkLst>
      </pc:sldChg>
      <pc:sldChg chg="del">
        <pc:chgData name="Nipun singhvi" userId="6e77f93480aabc4e" providerId="LiveId" clId="{3019120B-9937-4F9B-85F5-343E7010A75E}" dt="2021-06-28T11:03:46.658" v="5" actId="47"/>
        <pc:sldMkLst>
          <pc:docMk/>
          <pc:sldMk cId="532643948" sldId="391"/>
        </pc:sldMkLst>
      </pc:sldChg>
      <pc:sldChg chg="del">
        <pc:chgData name="Nipun singhvi" userId="6e77f93480aabc4e" providerId="LiveId" clId="{3019120B-9937-4F9B-85F5-343E7010A75E}" dt="2021-06-28T11:03:47.130" v="6" actId="47"/>
        <pc:sldMkLst>
          <pc:docMk/>
          <pc:sldMk cId="2569635737" sldId="392"/>
        </pc:sldMkLst>
      </pc:sldChg>
      <pc:sldChg chg="del">
        <pc:chgData name="Nipun singhvi" userId="6e77f93480aabc4e" providerId="LiveId" clId="{3019120B-9937-4F9B-85F5-343E7010A75E}" dt="2021-06-28T11:03:47.604" v="7" actId="47"/>
        <pc:sldMkLst>
          <pc:docMk/>
          <pc:sldMk cId="549381833" sldId="393"/>
        </pc:sldMkLst>
      </pc:sldChg>
      <pc:sldChg chg="del">
        <pc:chgData name="Nipun singhvi" userId="6e77f93480aabc4e" providerId="LiveId" clId="{3019120B-9937-4F9B-85F5-343E7010A75E}" dt="2021-06-28T11:03:48.154" v="8" actId="47"/>
        <pc:sldMkLst>
          <pc:docMk/>
          <pc:sldMk cId="3526793639" sldId="394"/>
        </pc:sldMkLst>
      </pc:sldChg>
      <pc:sldChg chg="del">
        <pc:chgData name="Nipun singhvi" userId="6e77f93480aabc4e" providerId="LiveId" clId="{3019120B-9937-4F9B-85F5-343E7010A75E}" dt="2021-06-28T11:03:48.541" v="9" actId="47"/>
        <pc:sldMkLst>
          <pc:docMk/>
          <pc:sldMk cId="2749921039" sldId="395"/>
        </pc:sldMkLst>
      </pc:sldChg>
      <pc:sldChg chg="del">
        <pc:chgData name="Nipun singhvi" userId="6e77f93480aabc4e" providerId="LiveId" clId="{3019120B-9937-4F9B-85F5-343E7010A75E}" dt="2021-06-28T11:03:49.210" v="10" actId="47"/>
        <pc:sldMkLst>
          <pc:docMk/>
          <pc:sldMk cId="3139838492" sldId="396"/>
        </pc:sldMkLst>
      </pc:sldChg>
      <pc:sldChg chg="del">
        <pc:chgData name="Nipun singhvi" userId="6e77f93480aabc4e" providerId="LiveId" clId="{3019120B-9937-4F9B-85F5-343E7010A75E}" dt="2021-06-28T11:03:51.107" v="13" actId="47"/>
        <pc:sldMkLst>
          <pc:docMk/>
          <pc:sldMk cId="2840338642" sldId="402"/>
        </pc:sldMkLst>
      </pc:sldChg>
      <pc:sldChg chg="modSp mod">
        <pc:chgData name="Nipun singhvi" userId="6e77f93480aabc4e" providerId="LiveId" clId="{3019120B-9937-4F9B-85F5-343E7010A75E}" dt="2021-06-28T11:04:02.217" v="15" actId="313"/>
        <pc:sldMkLst>
          <pc:docMk/>
          <pc:sldMk cId="2407280655" sldId="403"/>
        </pc:sldMkLst>
        <pc:spChg chg="mod">
          <ac:chgData name="Nipun singhvi" userId="6e77f93480aabc4e" providerId="LiveId" clId="{3019120B-9937-4F9B-85F5-343E7010A75E}" dt="2021-06-28T11:04:02.217" v="15" actId="313"/>
          <ac:spMkLst>
            <pc:docMk/>
            <pc:sldMk cId="2407280655" sldId="403"/>
            <ac:spMk id="5" creationId="{64429FC1-27E6-4F0F-99B1-FA0C690E77F9}"/>
          </ac:spMkLst>
        </pc:spChg>
      </pc:sldChg>
      <pc:sldChg chg="del">
        <pc:chgData name="Nipun singhvi" userId="6e77f93480aabc4e" providerId="LiveId" clId="{3019120B-9937-4F9B-85F5-343E7010A75E}" dt="2021-06-28T11:03:52.091" v="14" actId="47"/>
        <pc:sldMkLst>
          <pc:docMk/>
          <pc:sldMk cId="2399870216" sldId="405"/>
        </pc:sldMkLst>
      </pc:sldChg>
      <pc:sldChg chg="del">
        <pc:chgData name="Nipun singhvi" userId="6e77f93480aabc4e" providerId="LiveId" clId="{3019120B-9937-4F9B-85F5-343E7010A75E}" dt="2021-06-28T11:03:50.081" v="11" actId="47"/>
        <pc:sldMkLst>
          <pc:docMk/>
          <pc:sldMk cId="3452429527" sldId="414"/>
        </pc:sldMkLst>
      </pc:sldChg>
      <pc:sldChg chg="del">
        <pc:chgData name="Nipun singhvi" userId="6e77f93480aabc4e" providerId="LiveId" clId="{3019120B-9937-4F9B-85F5-343E7010A75E}" dt="2021-06-28T11:03:50.539" v="12" actId="47"/>
        <pc:sldMkLst>
          <pc:docMk/>
          <pc:sldMk cId="1058465601" sldId="415"/>
        </pc:sldMkLst>
      </pc:sldChg>
      <pc:sldChg chg="ord">
        <pc:chgData name="Nipun singhvi" userId="6e77f93480aabc4e" providerId="LiveId" clId="{3019120B-9937-4F9B-85F5-343E7010A75E}" dt="2021-06-28T11:19:50.934" v="286"/>
        <pc:sldMkLst>
          <pc:docMk/>
          <pc:sldMk cId="2755271126" sldId="416"/>
        </pc:sldMkLst>
      </pc:sldChg>
      <pc:sldChg chg="modSp mod">
        <pc:chgData name="Nipun singhvi" userId="6e77f93480aabc4e" providerId="LiveId" clId="{3019120B-9937-4F9B-85F5-343E7010A75E}" dt="2021-06-28T11:08:40.085" v="156" actId="1076"/>
        <pc:sldMkLst>
          <pc:docMk/>
          <pc:sldMk cId="2955752406" sldId="420"/>
        </pc:sldMkLst>
        <pc:spChg chg="mod">
          <ac:chgData name="Nipun singhvi" userId="6e77f93480aabc4e" providerId="LiveId" clId="{3019120B-9937-4F9B-85F5-343E7010A75E}" dt="2021-06-28T11:08:34.972" v="155" actId="6549"/>
          <ac:spMkLst>
            <pc:docMk/>
            <pc:sldMk cId="2955752406" sldId="420"/>
            <ac:spMk id="2" creationId="{F2450719-65D2-4E6C-A4A5-8473EED0508B}"/>
          </ac:spMkLst>
        </pc:spChg>
        <pc:spChg chg="mod">
          <ac:chgData name="Nipun singhvi" userId="6e77f93480aabc4e" providerId="LiveId" clId="{3019120B-9937-4F9B-85F5-343E7010A75E}" dt="2021-06-28T11:08:40.085" v="156" actId="1076"/>
          <ac:spMkLst>
            <pc:docMk/>
            <pc:sldMk cId="2955752406" sldId="420"/>
            <ac:spMk id="3" creationId="{B123DBEC-35B0-442A-8ECB-4D95DD32AE0A}"/>
          </ac:spMkLst>
        </pc:spChg>
        <pc:spChg chg="mod">
          <ac:chgData name="Nipun singhvi" userId="6e77f93480aabc4e" providerId="LiveId" clId="{3019120B-9937-4F9B-85F5-343E7010A75E}" dt="2021-06-28T11:07:55.624" v="122" actId="20577"/>
          <ac:spMkLst>
            <pc:docMk/>
            <pc:sldMk cId="2955752406" sldId="420"/>
            <ac:spMk id="4" creationId="{D9676D6E-7F37-4993-8CD4-2BB79F25302D}"/>
          </ac:spMkLst>
        </pc:spChg>
      </pc:sldChg>
      <pc:sldChg chg="delSp modSp mod">
        <pc:chgData name="Nipun singhvi" userId="6e77f93480aabc4e" providerId="LiveId" clId="{3019120B-9937-4F9B-85F5-343E7010A75E}" dt="2021-06-28T11:14:09.055" v="284" actId="6549"/>
        <pc:sldMkLst>
          <pc:docMk/>
          <pc:sldMk cId="4274056200" sldId="428"/>
        </pc:sldMkLst>
        <pc:spChg chg="mod">
          <ac:chgData name="Nipun singhvi" userId="6e77f93480aabc4e" providerId="LiveId" clId="{3019120B-9937-4F9B-85F5-343E7010A75E}" dt="2021-06-28T11:14:09.055" v="284" actId="6549"/>
          <ac:spMkLst>
            <pc:docMk/>
            <pc:sldMk cId="4274056200" sldId="428"/>
            <ac:spMk id="8" creationId="{00000000-0000-0000-0000-000000000000}"/>
          </ac:spMkLst>
        </pc:spChg>
        <pc:picChg chg="del">
          <ac:chgData name="Nipun singhvi" userId="6e77f93480aabc4e" providerId="LiveId" clId="{3019120B-9937-4F9B-85F5-343E7010A75E}" dt="2021-06-28T11:13:49.708" v="273" actId="478"/>
          <ac:picMkLst>
            <pc:docMk/>
            <pc:sldMk cId="4274056200" sldId="428"/>
            <ac:picMk id="1026" creationId="{BAA1BFC6-9D78-44CF-8433-91320914237D}"/>
          </ac:picMkLst>
        </pc:picChg>
        <pc:picChg chg="mod">
          <ac:chgData name="Nipun singhvi" userId="6e77f93480aabc4e" providerId="LiveId" clId="{3019120B-9937-4F9B-85F5-343E7010A75E}" dt="2021-06-28T11:14:03.237" v="278" actId="1076"/>
          <ac:picMkLst>
            <pc:docMk/>
            <pc:sldMk cId="4274056200" sldId="428"/>
            <ac:picMk id="2052" creationId="{D08ABFF7-396E-4E82-A013-7FCC2745A9B0}"/>
          </ac:picMkLst>
        </pc:picChg>
        <pc:picChg chg="mod">
          <ac:chgData name="Nipun singhvi" userId="6e77f93480aabc4e" providerId="LiveId" clId="{3019120B-9937-4F9B-85F5-343E7010A75E}" dt="2021-06-28T11:14:00.384" v="277" actId="1076"/>
          <ac:picMkLst>
            <pc:docMk/>
            <pc:sldMk cId="4274056200" sldId="428"/>
            <ac:picMk id="2058" creationId="{8A5B2019-3472-4EAD-9B0E-16C57BA935BD}"/>
          </ac:picMkLst>
        </pc:picChg>
      </pc:sldChg>
      <pc:sldChg chg="ord">
        <pc:chgData name="Nipun singhvi" userId="6e77f93480aabc4e" providerId="LiveId" clId="{3019120B-9937-4F9B-85F5-343E7010A75E}" dt="2021-06-28T11:19:50.934" v="286"/>
        <pc:sldMkLst>
          <pc:docMk/>
          <pc:sldMk cId="4265584479" sldId="429"/>
        </pc:sldMkLst>
      </pc:sldChg>
      <pc:sldChg chg="addSp delSp modSp new mod setBg modClrScheme chgLayout">
        <pc:chgData name="Nipun singhvi" userId="6e77f93480aabc4e" providerId="LiveId" clId="{3019120B-9937-4F9B-85F5-343E7010A75E}" dt="2021-06-28T11:30:46.581" v="342" actId="255"/>
        <pc:sldMkLst>
          <pc:docMk/>
          <pc:sldMk cId="2569827150" sldId="431"/>
        </pc:sldMkLst>
        <pc:spChg chg="del">
          <ac:chgData name="Nipun singhvi" userId="6e77f93480aabc4e" providerId="LiveId" clId="{3019120B-9937-4F9B-85F5-343E7010A75E}" dt="2021-06-28T11:26:28.283" v="291" actId="700"/>
          <ac:spMkLst>
            <pc:docMk/>
            <pc:sldMk cId="2569827150" sldId="431"/>
            <ac:spMk id="2" creationId="{E042FDAB-4B30-4584-8A1C-06CD9CEBE925}"/>
          </ac:spMkLst>
        </pc:spChg>
        <pc:spChg chg="del">
          <ac:chgData name="Nipun singhvi" userId="6e77f93480aabc4e" providerId="LiveId" clId="{3019120B-9937-4F9B-85F5-343E7010A75E}" dt="2021-06-28T11:26:28.283" v="291" actId="700"/>
          <ac:spMkLst>
            <pc:docMk/>
            <pc:sldMk cId="2569827150" sldId="431"/>
            <ac:spMk id="3" creationId="{40DE7614-AB94-41D5-84BA-EBDCEB5C5209}"/>
          </ac:spMkLst>
        </pc:spChg>
        <pc:spChg chg="add mod ord">
          <ac:chgData name="Nipun singhvi" userId="6e77f93480aabc4e" providerId="LiveId" clId="{3019120B-9937-4F9B-85F5-343E7010A75E}" dt="2021-06-28T11:30:46.581" v="342" actId="255"/>
          <ac:spMkLst>
            <pc:docMk/>
            <pc:sldMk cId="2569827150" sldId="431"/>
            <ac:spMk id="5" creationId="{EE637A49-72C3-4C1A-86C3-958AFAA36949}"/>
          </ac:spMkLst>
        </pc:spChg>
        <pc:spChg chg="add del">
          <ac:chgData name="Nipun singhvi" userId="6e77f93480aabc4e" providerId="LiveId" clId="{3019120B-9937-4F9B-85F5-343E7010A75E}" dt="2021-06-28T11:29:23.481" v="319" actId="26606"/>
          <ac:spMkLst>
            <pc:docMk/>
            <pc:sldMk cId="2569827150" sldId="431"/>
            <ac:spMk id="71" creationId="{23E547B5-89CF-4EC0-96DE-25771AED0799}"/>
          </ac:spMkLst>
        </pc:spChg>
        <pc:spChg chg="add del">
          <ac:chgData name="Nipun singhvi" userId="6e77f93480aabc4e" providerId="LiveId" clId="{3019120B-9937-4F9B-85F5-343E7010A75E}" dt="2021-06-28T11:29:23.481" v="319" actId="26606"/>
          <ac:spMkLst>
            <pc:docMk/>
            <pc:sldMk cId="2569827150" sldId="431"/>
            <ac:spMk id="73" creationId="{3F0B8CEB-8279-4E5E-A0CE-1FC9F71736F2}"/>
          </ac:spMkLst>
        </pc:spChg>
        <pc:spChg chg="add">
          <ac:chgData name="Nipun singhvi" userId="6e77f93480aabc4e" providerId="LiveId" clId="{3019120B-9937-4F9B-85F5-343E7010A75E}" dt="2021-06-28T11:29:26.137" v="322" actId="26606"/>
          <ac:spMkLst>
            <pc:docMk/>
            <pc:sldMk cId="2569827150" sldId="431"/>
            <ac:spMk id="1030" creationId="{23E547B5-89CF-4EC0-96DE-25771AED0799}"/>
          </ac:spMkLst>
        </pc:spChg>
        <pc:spChg chg="add">
          <ac:chgData name="Nipun singhvi" userId="6e77f93480aabc4e" providerId="LiveId" clId="{3019120B-9937-4F9B-85F5-343E7010A75E}" dt="2021-06-28T11:29:26.137" v="322" actId="26606"/>
          <ac:spMkLst>
            <pc:docMk/>
            <pc:sldMk cId="2569827150" sldId="431"/>
            <ac:spMk id="1031" creationId="{3F0B8CEB-8279-4E5E-A0CE-1FC9F71736F2}"/>
          </ac:spMkLst>
        </pc:spChg>
        <pc:picChg chg="add mod">
          <ac:chgData name="Nipun singhvi" userId="6e77f93480aabc4e" providerId="LiveId" clId="{3019120B-9937-4F9B-85F5-343E7010A75E}" dt="2021-06-28T11:30:08.510" v="331" actId="1076"/>
          <ac:picMkLst>
            <pc:docMk/>
            <pc:sldMk cId="2569827150" sldId="431"/>
            <ac:picMk id="1026" creationId="{7108AEBB-6B23-4508-8BF8-1646F46815F4}"/>
          </ac:picMkLst>
        </pc:picChg>
        <pc:cxnChg chg="add del">
          <ac:chgData name="Nipun singhvi" userId="6e77f93480aabc4e" providerId="LiveId" clId="{3019120B-9937-4F9B-85F5-343E7010A75E}" dt="2021-06-28T11:29:26.121" v="321" actId="26606"/>
          <ac:cxnSpMkLst>
            <pc:docMk/>
            <pc:sldMk cId="2569827150" sldId="431"/>
            <ac:cxnSpMk id="1028" creationId="{A7F400EE-A8A5-48AF-B4D6-291B52C6F0B0}"/>
          </ac:cxnSpMkLst>
        </pc:cxnChg>
      </pc:sldChg>
      <pc:sldChg chg="addSp delSp modSp add mod">
        <pc:chgData name="Nipun singhvi" userId="6e77f93480aabc4e" providerId="LiveId" clId="{3019120B-9937-4F9B-85F5-343E7010A75E}" dt="2021-06-28T11:51:45.967" v="408" actId="6549"/>
        <pc:sldMkLst>
          <pc:docMk/>
          <pc:sldMk cId="4018093170" sldId="432"/>
        </pc:sldMkLst>
        <pc:spChg chg="add del">
          <ac:chgData name="Nipun singhvi" userId="6e77f93480aabc4e" providerId="LiveId" clId="{3019120B-9937-4F9B-85F5-343E7010A75E}" dt="2021-06-28T11:47:24.221" v="352"/>
          <ac:spMkLst>
            <pc:docMk/>
            <pc:sldMk cId="4018093170" sldId="432"/>
            <ac:spMk id="2" creationId="{7B618D20-E777-4354-A690-CB657682C883}"/>
          </ac:spMkLst>
        </pc:spChg>
        <pc:spChg chg="add del mod">
          <ac:chgData name="Nipun singhvi" userId="6e77f93480aabc4e" providerId="LiveId" clId="{3019120B-9937-4F9B-85F5-343E7010A75E}" dt="2021-06-28T11:47:29.862" v="355"/>
          <ac:spMkLst>
            <pc:docMk/>
            <pc:sldMk cId="4018093170" sldId="432"/>
            <ac:spMk id="3" creationId="{73DFB519-F463-41D4-BFDA-D9C89A28444B}"/>
          </ac:spMkLst>
        </pc:spChg>
        <pc:spChg chg="add del mod">
          <ac:chgData name="Nipun singhvi" userId="6e77f93480aabc4e" providerId="LiveId" clId="{3019120B-9937-4F9B-85F5-343E7010A75E}" dt="2021-06-28T11:47:48.947" v="357" actId="21"/>
          <ac:spMkLst>
            <pc:docMk/>
            <pc:sldMk cId="4018093170" sldId="432"/>
            <ac:spMk id="4" creationId="{2CDC153C-D5EF-4C93-B9F6-656E59AEEA72}"/>
          </ac:spMkLst>
        </pc:spChg>
        <pc:spChg chg="add mod">
          <ac:chgData name="Nipun singhvi" userId="6e77f93480aabc4e" providerId="LiveId" clId="{3019120B-9937-4F9B-85F5-343E7010A75E}" dt="2021-06-28T11:51:45.967" v="408" actId="6549"/>
          <ac:spMkLst>
            <pc:docMk/>
            <pc:sldMk cId="4018093170" sldId="432"/>
            <ac:spMk id="5" creationId="{80CC812A-A4E4-4498-8740-E43C151E320C}"/>
          </ac:spMkLst>
        </pc:spChg>
        <pc:spChg chg="add del mod">
          <ac:chgData name="Nipun singhvi" userId="6e77f93480aabc4e" providerId="LiveId" clId="{3019120B-9937-4F9B-85F5-343E7010A75E}" dt="2021-06-28T11:47:47.742" v="356"/>
          <ac:spMkLst>
            <pc:docMk/>
            <pc:sldMk cId="4018093170" sldId="432"/>
            <ac:spMk id="8" creationId="{00000000-0000-0000-0000-000000000000}"/>
          </ac:spMkLst>
        </pc:spChg>
        <pc:picChg chg="add mod">
          <ac:chgData name="Nipun singhvi" userId="6e77f93480aabc4e" providerId="LiveId" clId="{3019120B-9937-4F9B-85F5-343E7010A75E}" dt="2021-06-28T11:50:56.994" v="385" actId="1076"/>
          <ac:picMkLst>
            <pc:docMk/>
            <pc:sldMk cId="4018093170" sldId="432"/>
            <ac:picMk id="10" creationId="{3FFA4121-7A17-4029-84D1-3108ADA63157}"/>
          </ac:picMkLst>
        </pc:picChg>
        <pc:picChg chg="del">
          <ac:chgData name="Nipun singhvi" userId="6e77f93480aabc4e" providerId="LiveId" clId="{3019120B-9937-4F9B-85F5-343E7010A75E}" dt="2021-06-28T11:47:16.743" v="350" actId="478"/>
          <ac:picMkLst>
            <pc:docMk/>
            <pc:sldMk cId="4018093170" sldId="432"/>
            <ac:picMk id="6146" creationId="{DD797649-D63A-4F97-BDC1-D1FD92FD6553}"/>
          </ac:picMkLst>
        </pc:picChg>
        <pc:picChg chg="del">
          <ac:chgData name="Nipun singhvi" userId="6e77f93480aabc4e" providerId="LiveId" clId="{3019120B-9937-4F9B-85F5-343E7010A75E}" dt="2021-06-28T11:47:15.599" v="349" actId="478"/>
          <ac:picMkLst>
            <pc:docMk/>
            <pc:sldMk cId="4018093170" sldId="432"/>
            <ac:picMk id="6148" creationId="{890420FA-94EF-423B-B52E-D855E83E0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170F7-86CB-49AA-B8D4-9FD3636B870D}"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IN"/>
        </a:p>
      </dgm:t>
    </dgm:pt>
    <dgm:pt modelId="{CB835448-C9A8-4EFC-AFE3-D951713F6872}">
      <dgm:prSet phldrT="[Text]"/>
      <dgm:spPr/>
      <dgm:t>
        <a:bodyPr/>
        <a:lstStyle/>
        <a:p>
          <a:r>
            <a:rPr lang="en-US" b="1" dirty="0"/>
            <a:t>Setting Practical Regime of RTI for citizens</a:t>
          </a:r>
          <a:endParaRPr lang="en-IN" b="1" dirty="0"/>
        </a:p>
      </dgm:t>
    </dgm:pt>
    <dgm:pt modelId="{89FF6AE8-F5F0-41D8-9BDA-72C44AD3B7F8}" type="parTrans" cxnId="{7B1EB86B-4D9D-4C63-B0D3-ECFC7A17E70F}">
      <dgm:prSet/>
      <dgm:spPr/>
      <dgm:t>
        <a:bodyPr/>
        <a:lstStyle/>
        <a:p>
          <a:endParaRPr lang="en-IN"/>
        </a:p>
      </dgm:t>
    </dgm:pt>
    <dgm:pt modelId="{87FD49C5-6BB6-4B77-B5A8-86B6E8946D95}" type="sibTrans" cxnId="{7B1EB86B-4D9D-4C63-B0D3-ECFC7A17E70F}">
      <dgm:prSet/>
      <dgm:spPr/>
      <dgm:t>
        <a:bodyPr/>
        <a:lstStyle/>
        <a:p>
          <a:endParaRPr lang="en-IN"/>
        </a:p>
      </dgm:t>
    </dgm:pt>
    <dgm:pt modelId="{8A433C65-5F2D-4927-9ADA-5DAA4B880AD4}">
      <dgm:prSet phldrT="[Text]"/>
      <dgm:spPr/>
      <dgm:t>
        <a:bodyPr/>
        <a:lstStyle/>
        <a:p>
          <a:r>
            <a:rPr lang="en-IN" b="1" dirty="0"/>
            <a:t>Promote Transparency and Accountability</a:t>
          </a:r>
        </a:p>
      </dgm:t>
    </dgm:pt>
    <dgm:pt modelId="{AE3D8C86-467D-4ED1-AC89-A94285D1593F}" type="parTrans" cxnId="{029DFD6B-CEDD-4CDA-B7B6-D43925AD4530}">
      <dgm:prSet/>
      <dgm:spPr/>
      <dgm:t>
        <a:bodyPr/>
        <a:lstStyle/>
        <a:p>
          <a:endParaRPr lang="en-IN"/>
        </a:p>
      </dgm:t>
    </dgm:pt>
    <dgm:pt modelId="{188C898F-3538-4ED2-8FFA-4BD827715725}" type="sibTrans" cxnId="{029DFD6B-CEDD-4CDA-B7B6-D43925AD4530}">
      <dgm:prSet/>
      <dgm:spPr/>
      <dgm:t>
        <a:bodyPr/>
        <a:lstStyle/>
        <a:p>
          <a:endParaRPr lang="en-IN"/>
        </a:p>
      </dgm:t>
    </dgm:pt>
    <dgm:pt modelId="{88B3E51A-A9A9-4020-938C-BFFFF10343F8}">
      <dgm:prSet phldrT="[Text]"/>
      <dgm:spPr/>
      <dgm:t>
        <a:bodyPr/>
        <a:lstStyle/>
        <a:p>
          <a:r>
            <a:rPr lang="en-US" b="1" dirty="0"/>
            <a:t>To secure access to information which is under control of Public Authorities</a:t>
          </a:r>
          <a:endParaRPr lang="en-IN" b="1" dirty="0"/>
        </a:p>
      </dgm:t>
    </dgm:pt>
    <dgm:pt modelId="{A54DE61D-376E-462D-AF29-ACA8D4F0B1B3}" type="parTrans" cxnId="{4BDFD04F-AF66-4E7D-9E3D-A63A93841A69}">
      <dgm:prSet/>
      <dgm:spPr/>
      <dgm:t>
        <a:bodyPr/>
        <a:lstStyle/>
        <a:p>
          <a:endParaRPr lang="en-IN"/>
        </a:p>
      </dgm:t>
    </dgm:pt>
    <dgm:pt modelId="{FF9808A8-6CBF-44A5-B306-2756E9D56FC3}" type="sibTrans" cxnId="{4BDFD04F-AF66-4E7D-9E3D-A63A93841A69}">
      <dgm:prSet/>
      <dgm:spPr/>
      <dgm:t>
        <a:bodyPr/>
        <a:lstStyle/>
        <a:p>
          <a:endParaRPr lang="en-IN"/>
        </a:p>
      </dgm:t>
    </dgm:pt>
    <dgm:pt modelId="{44670204-47AA-4D3B-9FC8-D1B351959266}">
      <dgm:prSet phldrT="[Text]"/>
      <dgm:spPr/>
      <dgm:t>
        <a:bodyPr/>
        <a:lstStyle/>
        <a:p>
          <a:r>
            <a:rPr lang="en-IN" b="1" dirty="0"/>
            <a:t>Constitution of a Central/State Information Commission </a:t>
          </a:r>
        </a:p>
      </dgm:t>
    </dgm:pt>
    <dgm:pt modelId="{787B1D36-803A-4E95-8860-60C1D9FC343C}" type="parTrans" cxnId="{9C275507-3701-4DB9-9A95-23A25F604BF1}">
      <dgm:prSet/>
      <dgm:spPr/>
      <dgm:t>
        <a:bodyPr/>
        <a:lstStyle/>
        <a:p>
          <a:endParaRPr lang="en-IN"/>
        </a:p>
      </dgm:t>
    </dgm:pt>
    <dgm:pt modelId="{0AD8D15E-7D6C-4BAA-9E7A-941C7A30964F}" type="sibTrans" cxnId="{9C275507-3701-4DB9-9A95-23A25F604BF1}">
      <dgm:prSet/>
      <dgm:spPr/>
      <dgm:t>
        <a:bodyPr/>
        <a:lstStyle/>
        <a:p>
          <a:endParaRPr lang="en-IN"/>
        </a:p>
      </dgm:t>
    </dgm:pt>
    <dgm:pt modelId="{375F7569-7193-4B3F-BBF8-E2F35C939CF1}" type="pres">
      <dgm:prSet presAssocID="{1BE170F7-86CB-49AA-B8D4-9FD3636B870D}" presName="matrix" presStyleCnt="0">
        <dgm:presLayoutVars>
          <dgm:chMax val="1"/>
          <dgm:dir/>
          <dgm:resizeHandles val="exact"/>
        </dgm:presLayoutVars>
      </dgm:prSet>
      <dgm:spPr/>
    </dgm:pt>
    <dgm:pt modelId="{0DF71647-4DB3-43B0-A70C-75D315B6CB7E}" type="pres">
      <dgm:prSet presAssocID="{1BE170F7-86CB-49AA-B8D4-9FD3636B870D}" presName="diamond" presStyleLbl="bgShp" presStyleIdx="0" presStyleCnt="1" custScaleX="131063"/>
      <dgm:spPr/>
    </dgm:pt>
    <dgm:pt modelId="{748E3A8C-C17B-4C09-96C8-AB4418AC896A}" type="pres">
      <dgm:prSet presAssocID="{1BE170F7-86CB-49AA-B8D4-9FD3636B870D}" presName="quad1" presStyleLbl="node1" presStyleIdx="0" presStyleCnt="4" custLinFactNeighborX="-31188" custLinFactNeighborY="-6535">
        <dgm:presLayoutVars>
          <dgm:chMax val="0"/>
          <dgm:chPref val="0"/>
          <dgm:bulletEnabled val="1"/>
        </dgm:presLayoutVars>
      </dgm:prSet>
      <dgm:spPr/>
    </dgm:pt>
    <dgm:pt modelId="{2B7C3486-BDC9-4C19-AF16-D314CAEF66AD}" type="pres">
      <dgm:prSet presAssocID="{1BE170F7-86CB-49AA-B8D4-9FD3636B870D}" presName="quad2" presStyleLbl="node1" presStyleIdx="1" presStyleCnt="4" custLinFactNeighborX="41395" custLinFactNeighborY="-6535">
        <dgm:presLayoutVars>
          <dgm:chMax val="0"/>
          <dgm:chPref val="0"/>
          <dgm:bulletEnabled val="1"/>
        </dgm:presLayoutVars>
      </dgm:prSet>
      <dgm:spPr/>
    </dgm:pt>
    <dgm:pt modelId="{32540F2E-B80A-4AAF-A66A-3753CB43A99B}" type="pres">
      <dgm:prSet presAssocID="{1BE170F7-86CB-49AA-B8D4-9FD3636B870D}" presName="quad3" presStyleLbl="node1" presStyleIdx="2" presStyleCnt="4" custLinFactNeighborX="-29418" custLinFactNeighborY="11901">
        <dgm:presLayoutVars>
          <dgm:chMax val="0"/>
          <dgm:chPref val="0"/>
          <dgm:bulletEnabled val="1"/>
        </dgm:presLayoutVars>
      </dgm:prSet>
      <dgm:spPr/>
    </dgm:pt>
    <dgm:pt modelId="{99024CEF-9062-41D5-9EBF-2F1C98682FE3}" type="pres">
      <dgm:prSet presAssocID="{1BE170F7-86CB-49AA-B8D4-9FD3636B870D}" presName="quad4" presStyleLbl="node1" presStyleIdx="3" presStyleCnt="4" custLinFactNeighborX="41395" custLinFactNeighborY="11901">
        <dgm:presLayoutVars>
          <dgm:chMax val="0"/>
          <dgm:chPref val="0"/>
          <dgm:bulletEnabled val="1"/>
        </dgm:presLayoutVars>
      </dgm:prSet>
      <dgm:spPr/>
    </dgm:pt>
  </dgm:ptLst>
  <dgm:cxnLst>
    <dgm:cxn modelId="{9C275507-3701-4DB9-9A95-23A25F604BF1}" srcId="{1BE170F7-86CB-49AA-B8D4-9FD3636B870D}" destId="{44670204-47AA-4D3B-9FC8-D1B351959266}" srcOrd="3" destOrd="0" parTransId="{787B1D36-803A-4E95-8860-60C1D9FC343C}" sibTransId="{0AD8D15E-7D6C-4BAA-9E7A-941C7A30964F}"/>
    <dgm:cxn modelId="{6628F610-76E1-4EA5-8B8C-6D166E13CA9C}" type="presOf" srcId="{CB835448-C9A8-4EFC-AFE3-D951713F6872}" destId="{748E3A8C-C17B-4C09-96C8-AB4418AC896A}" srcOrd="0" destOrd="0" presId="urn:microsoft.com/office/officeart/2005/8/layout/matrix3"/>
    <dgm:cxn modelId="{1F60F734-D107-4A05-ADCE-7278AABD4BFF}" type="presOf" srcId="{1BE170F7-86CB-49AA-B8D4-9FD3636B870D}" destId="{375F7569-7193-4B3F-BBF8-E2F35C939CF1}" srcOrd="0" destOrd="0" presId="urn:microsoft.com/office/officeart/2005/8/layout/matrix3"/>
    <dgm:cxn modelId="{7B1EB86B-4D9D-4C63-B0D3-ECFC7A17E70F}" srcId="{1BE170F7-86CB-49AA-B8D4-9FD3636B870D}" destId="{CB835448-C9A8-4EFC-AFE3-D951713F6872}" srcOrd="0" destOrd="0" parTransId="{89FF6AE8-F5F0-41D8-9BDA-72C44AD3B7F8}" sibTransId="{87FD49C5-6BB6-4B77-B5A8-86B6E8946D95}"/>
    <dgm:cxn modelId="{029DFD6B-CEDD-4CDA-B7B6-D43925AD4530}" srcId="{1BE170F7-86CB-49AA-B8D4-9FD3636B870D}" destId="{8A433C65-5F2D-4927-9ADA-5DAA4B880AD4}" srcOrd="1" destOrd="0" parTransId="{AE3D8C86-467D-4ED1-AC89-A94285D1593F}" sibTransId="{188C898F-3538-4ED2-8FFA-4BD827715725}"/>
    <dgm:cxn modelId="{BEF4CC6E-AF2C-4489-9043-08B0C47B7DAE}" type="presOf" srcId="{44670204-47AA-4D3B-9FC8-D1B351959266}" destId="{99024CEF-9062-41D5-9EBF-2F1C98682FE3}" srcOrd="0" destOrd="0" presId="urn:microsoft.com/office/officeart/2005/8/layout/matrix3"/>
    <dgm:cxn modelId="{4BDFD04F-AF66-4E7D-9E3D-A63A93841A69}" srcId="{1BE170F7-86CB-49AA-B8D4-9FD3636B870D}" destId="{88B3E51A-A9A9-4020-938C-BFFFF10343F8}" srcOrd="2" destOrd="0" parTransId="{A54DE61D-376E-462D-AF29-ACA8D4F0B1B3}" sibTransId="{FF9808A8-6CBF-44A5-B306-2756E9D56FC3}"/>
    <dgm:cxn modelId="{0397097A-7BF8-4A34-9083-17D3C213416C}" type="presOf" srcId="{8A433C65-5F2D-4927-9ADA-5DAA4B880AD4}" destId="{2B7C3486-BDC9-4C19-AF16-D314CAEF66AD}" srcOrd="0" destOrd="0" presId="urn:microsoft.com/office/officeart/2005/8/layout/matrix3"/>
    <dgm:cxn modelId="{762906C3-5B04-408E-9053-CF97C3AA0246}" type="presOf" srcId="{88B3E51A-A9A9-4020-938C-BFFFF10343F8}" destId="{32540F2E-B80A-4AAF-A66A-3753CB43A99B}" srcOrd="0" destOrd="0" presId="urn:microsoft.com/office/officeart/2005/8/layout/matrix3"/>
    <dgm:cxn modelId="{F0BEFB1F-164F-441F-94AB-9E20B638DCFC}" type="presParOf" srcId="{375F7569-7193-4B3F-BBF8-E2F35C939CF1}" destId="{0DF71647-4DB3-43B0-A70C-75D315B6CB7E}" srcOrd="0" destOrd="0" presId="urn:microsoft.com/office/officeart/2005/8/layout/matrix3"/>
    <dgm:cxn modelId="{A533F0D1-A391-4BBC-9953-6A9D2D0E6EAC}" type="presParOf" srcId="{375F7569-7193-4B3F-BBF8-E2F35C939CF1}" destId="{748E3A8C-C17B-4C09-96C8-AB4418AC896A}" srcOrd="1" destOrd="0" presId="urn:microsoft.com/office/officeart/2005/8/layout/matrix3"/>
    <dgm:cxn modelId="{6C955121-1778-41C5-B17A-DE342C5C33A6}" type="presParOf" srcId="{375F7569-7193-4B3F-BBF8-E2F35C939CF1}" destId="{2B7C3486-BDC9-4C19-AF16-D314CAEF66AD}" srcOrd="2" destOrd="0" presId="urn:microsoft.com/office/officeart/2005/8/layout/matrix3"/>
    <dgm:cxn modelId="{57FF3E12-B616-409E-A064-C65D7AD8D420}" type="presParOf" srcId="{375F7569-7193-4B3F-BBF8-E2F35C939CF1}" destId="{32540F2E-B80A-4AAF-A66A-3753CB43A99B}" srcOrd="3" destOrd="0" presId="urn:microsoft.com/office/officeart/2005/8/layout/matrix3"/>
    <dgm:cxn modelId="{39A7C955-B2FC-4D60-9E80-25483050FA0F}" type="presParOf" srcId="{375F7569-7193-4B3F-BBF8-E2F35C939CF1}" destId="{99024CEF-9062-41D5-9EBF-2F1C98682FE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US" sz="3400" b="1" dirty="0">
              <a:solidFill>
                <a:schemeClr val="bg1"/>
              </a:solidFill>
            </a:rPr>
            <a:t>Public Authority</a:t>
          </a:r>
          <a:endParaRPr lang="en-IN" sz="3400" b="1"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72527" custLinFactNeighborX="250" custLinFactNeighborY="-24574">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Public Authority</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2000" b="1" dirty="0">
              <a:solidFill>
                <a:schemeClr val="bg1"/>
              </a:solidFill>
            </a:rPr>
            <a:t>Act Not Applicable</a:t>
          </a:r>
          <a:endParaRPr lang="en-IN" sz="20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63187" custLinFactNeighborX="0" custLinFactNeighborY="-35949">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Drafting of RTI</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Fees</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80557" custLinFactNeighborX="0" custLinFactNeighborY="-7879">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RTI Reply</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2751" custLinFactNeighborY="-27986">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Exception from Disclosure of Information's</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172749" custLinFactNeighborY="-16959">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Exception from Disclosure of Information's</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172749" custLinFactNeighborY="-16959">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Appeal</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42629" custLinFactNeighborX="2751" custLinFactNeighborY="-27986">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latin typeface="Arial" panose="020B0604020202020204" pitchFamily="34" charset="0"/>
              <a:cs typeface="Arial" panose="020B0604020202020204" pitchFamily="34" charset="0"/>
            </a:rPr>
            <a:t>Appeal</a:t>
          </a:r>
          <a:endParaRPr lang="en-IN" sz="3400" dirty="0">
            <a:solidFill>
              <a:schemeClr val="bg1"/>
            </a:solidFill>
            <a:latin typeface="Arial" panose="020B0604020202020204" pitchFamily="34" charset="0"/>
            <a:cs typeface="Arial" panose="020B0604020202020204" pitchFamily="34" charset="0"/>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ScaleY="42629" custLinFactNeighborX="2751" custLinFactNeighborY="-27986">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Penalty</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2751" custLinFactNeighborY="-27986">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Use of RTI income Tax Act</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Drafting of RTI</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Drafting of RTI</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B312F5-ABF3-4AD9-A65D-5845576772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ACD4DD1-C711-4384-A02C-206BAF724B2A}">
      <dgm:prSet custT="1"/>
      <dgm:spPr/>
      <dgm:t>
        <a:bodyPr/>
        <a:lstStyle/>
        <a:p>
          <a:pPr algn="ctr" rtl="0"/>
          <a:r>
            <a:rPr lang="en-IN" sz="3400" b="1" dirty="0">
              <a:solidFill>
                <a:schemeClr val="bg1"/>
              </a:solidFill>
            </a:rPr>
            <a:t>Information</a:t>
          </a:r>
          <a:endParaRPr lang="en-IN" sz="3400" dirty="0">
            <a:solidFill>
              <a:schemeClr val="bg1"/>
            </a:solidFill>
          </a:endParaRPr>
        </a:p>
      </dgm:t>
    </dgm:pt>
    <dgm:pt modelId="{A8589BEA-4C49-453F-BD81-737CE37D5408}" type="parTrans" cxnId="{FFA37FC0-63AA-43EB-B5F9-4A7BA925B723}">
      <dgm:prSet/>
      <dgm:spPr/>
      <dgm:t>
        <a:bodyPr/>
        <a:lstStyle/>
        <a:p>
          <a:endParaRPr lang="en-IN"/>
        </a:p>
      </dgm:t>
    </dgm:pt>
    <dgm:pt modelId="{67363D6C-4ECC-42D9-B765-1D197C5E3E6E}" type="sibTrans" cxnId="{FFA37FC0-63AA-43EB-B5F9-4A7BA925B723}">
      <dgm:prSet/>
      <dgm:spPr/>
      <dgm:t>
        <a:bodyPr/>
        <a:lstStyle/>
        <a:p>
          <a:endParaRPr lang="en-IN"/>
        </a:p>
      </dgm:t>
    </dgm:pt>
    <dgm:pt modelId="{982124AD-D480-4833-8F43-151BBB2E7404}" type="pres">
      <dgm:prSet presAssocID="{58B312F5-ABF3-4AD9-A65D-584557677251}" presName="linear" presStyleCnt="0">
        <dgm:presLayoutVars>
          <dgm:animLvl val="lvl"/>
          <dgm:resizeHandles val="exact"/>
        </dgm:presLayoutVars>
      </dgm:prSet>
      <dgm:spPr/>
    </dgm:pt>
    <dgm:pt modelId="{F525A515-A137-46E6-B806-E2FDDC3C9836}" type="pres">
      <dgm:prSet presAssocID="{7ACD4DD1-C711-4384-A02C-206BAF724B2A}" presName="parentText" presStyleLbl="node1" presStyleIdx="0" presStyleCnt="1" custLinFactNeighborX="0" custLinFactNeighborY="20267">
        <dgm:presLayoutVars>
          <dgm:chMax val="0"/>
          <dgm:bulletEnabled val="1"/>
        </dgm:presLayoutVars>
      </dgm:prSet>
      <dgm:spPr/>
    </dgm:pt>
  </dgm:ptLst>
  <dgm:cxnLst>
    <dgm:cxn modelId="{6BD86940-964E-46A6-9DA9-E0761D8AA352}" type="presOf" srcId="{58B312F5-ABF3-4AD9-A65D-584557677251}" destId="{982124AD-D480-4833-8F43-151BBB2E7404}" srcOrd="0" destOrd="0" presId="urn:microsoft.com/office/officeart/2005/8/layout/vList2"/>
    <dgm:cxn modelId="{85CFC37F-0E26-44D5-969D-51944C91518A}" type="presOf" srcId="{7ACD4DD1-C711-4384-A02C-206BAF724B2A}" destId="{F525A515-A137-46E6-B806-E2FDDC3C9836}" srcOrd="0" destOrd="0" presId="urn:microsoft.com/office/officeart/2005/8/layout/vList2"/>
    <dgm:cxn modelId="{FFA37FC0-63AA-43EB-B5F9-4A7BA925B723}" srcId="{58B312F5-ABF3-4AD9-A65D-584557677251}" destId="{7ACD4DD1-C711-4384-A02C-206BAF724B2A}" srcOrd="0" destOrd="0" parTransId="{A8589BEA-4C49-453F-BD81-737CE37D5408}" sibTransId="{67363D6C-4ECC-42D9-B765-1D197C5E3E6E}"/>
    <dgm:cxn modelId="{3486C714-DDFD-4636-BE08-00F45572595D}" type="presParOf" srcId="{982124AD-D480-4833-8F43-151BBB2E7404}" destId="{F525A515-A137-46E6-B806-E2FDDC3C98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71647-4DB3-43B0-A70C-75D315B6CB7E}">
      <dsp:nvSpPr>
        <dsp:cNvPr id="0" name=""/>
        <dsp:cNvSpPr/>
      </dsp:nvSpPr>
      <dsp:spPr>
        <a:xfrm>
          <a:off x="124780" y="0"/>
          <a:ext cx="8014799" cy="611522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48E3A8C-C17B-4C09-96C8-AB4418AC896A}">
      <dsp:nvSpPr>
        <dsp:cNvPr id="0" name=""/>
        <dsp:cNvSpPr/>
      </dsp:nvSpPr>
      <dsp:spPr>
        <a:xfrm>
          <a:off x="911698" y="425090"/>
          <a:ext cx="2384938" cy="2384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Setting Practical Regime of RTI for citizens</a:t>
          </a:r>
          <a:endParaRPr lang="en-IN" sz="2300" b="1" kern="1200" dirty="0"/>
        </a:p>
      </dsp:txBody>
      <dsp:txXfrm>
        <a:off x="1028121" y="541513"/>
        <a:ext cx="2152092" cy="2152092"/>
      </dsp:txXfrm>
    </dsp:sp>
    <dsp:sp modelId="{2B7C3486-BDC9-4C19-AF16-D314CAEF66AD}">
      <dsp:nvSpPr>
        <dsp:cNvPr id="0" name=""/>
        <dsp:cNvSpPr/>
      </dsp:nvSpPr>
      <dsp:spPr>
        <a:xfrm>
          <a:off x="5211154" y="425090"/>
          <a:ext cx="2384938" cy="2384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t>Promote Transparency and Accountability</a:t>
          </a:r>
        </a:p>
      </dsp:txBody>
      <dsp:txXfrm>
        <a:off x="5327577" y="541513"/>
        <a:ext cx="2152092" cy="2152092"/>
      </dsp:txXfrm>
    </dsp:sp>
    <dsp:sp modelId="{32540F2E-B80A-4AAF-A66A-3753CB43A99B}">
      <dsp:nvSpPr>
        <dsp:cNvPr id="0" name=""/>
        <dsp:cNvSpPr/>
      </dsp:nvSpPr>
      <dsp:spPr>
        <a:xfrm>
          <a:off x="953912" y="3433173"/>
          <a:ext cx="2384938" cy="2384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To secure access to information which is under control of Public Authorities</a:t>
          </a:r>
          <a:endParaRPr lang="en-IN" sz="2300" b="1" kern="1200" dirty="0"/>
        </a:p>
      </dsp:txBody>
      <dsp:txXfrm>
        <a:off x="1070335" y="3549596"/>
        <a:ext cx="2152092" cy="2152092"/>
      </dsp:txXfrm>
    </dsp:sp>
    <dsp:sp modelId="{99024CEF-9062-41D5-9EBF-2F1C98682FE3}">
      <dsp:nvSpPr>
        <dsp:cNvPr id="0" name=""/>
        <dsp:cNvSpPr/>
      </dsp:nvSpPr>
      <dsp:spPr>
        <a:xfrm>
          <a:off x="5211154" y="3433173"/>
          <a:ext cx="2384938" cy="2384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t>Constitution of a Central/State Information Commission </a:t>
          </a:r>
        </a:p>
      </dsp:txBody>
      <dsp:txXfrm>
        <a:off x="5327577" y="3549596"/>
        <a:ext cx="2152092" cy="21520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610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b="1" kern="1200" dirty="0">
              <a:solidFill>
                <a:schemeClr val="bg1"/>
              </a:solidFill>
            </a:rPr>
            <a:t>Public Authority</a:t>
          </a:r>
          <a:endParaRPr lang="en-IN" sz="3400" b="1" kern="1200" dirty="0">
            <a:solidFill>
              <a:schemeClr val="bg1"/>
            </a:solidFill>
          </a:endParaRPr>
        </a:p>
      </dsp:txBody>
      <dsp:txXfrm>
        <a:off x="32269" y="32269"/>
        <a:ext cx="11208512" cy="5964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Public Authority</a:t>
          </a:r>
          <a:endParaRPr lang="en-IN" sz="3400" kern="1200" dirty="0">
            <a:solidFill>
              <a:schemeClr val="bg1"/>
            </a:solidFill>
          </a:endParaRPr>
        </a:p>
      </dsp:txBody>
      <dsp:txXfrm>
        <a:off x="32562" y="32689"/>
        <a:ext cx="11207926" cy="6019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4343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b="1" kern="1200" dirty="0">
              <a:solidFill>
                <a:schemeClr val="bg1"/>
              </a:solidFill>
            </a:rPr>
            <a:t>Act Not Applicable</a:t>
          </a:r>
          <a:endParaRPr lang="en-IN" sz="2000" kern="1200" dirty="0">
            <a:solidFill>
              <a:schemeClr val="bg1"/>
            </a:solidFill>
          </a:endParaRPr>
        </a:p>
      </dsp:txBody>
      <dsp:txXfrm>
        <a:off x="21204" y="21204"/>
        <a:ext cx="11230642" cy="3919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Drafting of RTI</a:t>
          </a:r>
          <a:endParaRPr lang="en-IN" sz="3400" kern="1200" dirty="0">
            <a:solidFill>
              <a:schemeClr val="bg1"/>
            </a:solidFill>
          </a:endParaRPr>
        </a:p>
      </dsp:txBody>
      <dsp:txXfrm>
        <a:off x="32562" y="32689"/>
        <a:ext cx="11207926" cy="6019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67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Fees</a:t>
          </a:r>
          <a:endParaRPr lang="en-IN" sz="3400" kern="1200" dirty="0">
            <a:solidFill>
              <a:schemeClr val="bg1"/>
            </a:solidFill>
          </a:endParaRPr>
        </a:p>
      </dsp:txBody>
      <dsp:txXfrm>
        <a:off x="32562" y="32562"/>
        <a:ext cx="11207926" cy="6019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RTI Reply</a:t>
          </a:r>
          <a:endParaRPr lang="en-IN" sz="3400" kern="1200" dirty="0">
            <a:solidFill>
              <a:schemeClr val="bg1"/>
            </a:solidFill>
          </a:endParaRPr>
        </a:p>
      </dsp:txBody>
      <dsp:txXfrm>
        <a:off x="32562" y="32562"/>
        <a:ext cx="11207926" cy="6019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36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Exception from Disclosure of Information's</a:t>
          </a:r>
          <a:endParaRPr lang="en-IN" sz="3400" kern="1200" dirty="0">
            <a:solidFill>
              <a:schemeClr val="bg1"/>
            </a:solidFill>
          </a:endParaRPr>
        </a:p>
      </dsp:txBody>
      <dsp:txXfrm>
        <a:off x="31049" y="31049"/>
        <a:ext cx="11210952" cy="5739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36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Exception from Disclosure of Information's</a:t>
          </a:r>
          <a:endParaRPr lang="en-IN" sz="3400" kern="1200" dirty="0">
            <a:solidFill>
              <a:schemeClr val="bg1"/>
            </a:solidFill>
          </a:endParaRPr>
        </a:p>
      </dsp:txBody>
      <dsp:txXfrm>
        <a:off x="31049" y="31049"/>
        <a:ext cx="11210952" cy="5739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510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Appeal</a:t>
          </a:r>
          <a:endParaRPr lang="en-IN" sz="3400" kern="1200" dirty="0">
            <a:solidFill>
              <a:schemeClr val="bg1"/>
            </a:solidFill>
          </a:endParaRPr>
        </a:p>
      </dsp:txBody>
      <dsp:txXfrm>
        <a:off x="24932" y="24932"/>
        <a:ext cx="11223186" cy="460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510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latin typeface="Arial" panose="020B0604020202020204" pitchFamily="34" charset="0"/>
              <a:cs typeface="Arial" panose="020B0604020202020204" pitchFamily="34" charset="0"/>
            </a:rPr>
            <a:t>Appeal</a:t>
          </a:r>
          <a:endParaRPr lang="en-IN" sz="3400" kern="1200" dirty="0">
            <a:solidFill>
              <a:schemeClr val="bg1"/>
            </a:solidFill>
            <a:latin typeface="Arial" panose="020B0604020202020204" pitchFamily="34" charset="0"/>
            <a:cs typeface="Arial" panose="020B0604020202020204" pitchFamily="34" charset="0"/>
          </a:endParaRPr>
        </a:p>
      </dsp:txBody>
      <dsp:txXfrm>
        <a:off x="24932" y="24932"/>
        <a:ext cx="11223186" cy="4608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0"/>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Penalty</a:t>
          </a:r>
          <a:endParaRPr lang="en-IN" sz="3400" kern="1200" dirty="0">
            <a:solidFill>
              <a:schemeClr val="bg1"/>
            </a:solidFill>
          </a:endParaRPr>
        </a:p>
      </dsp:txBody>
      <dsp:txXfrm>
        <a:off x="32562" y="32562"/>
        <a:ext cx="11207926" cy="60191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Use of RTI income Tax Act</a:t>
          </a:r>
          <a:endParaRPr lang="en-IN" sz="3400" kern="1200" dirty="0">
            <a:solidFill>
              <a:schemeClr val="bg1"/>
            </a:solidFill>
          </a:endParaRPr>
        </a:p>
      </dsp:txBody>
      <dsp:txXfrm>
        <a:off x="32562" y="32689"/>
        <a:ext cx="11207926" cy="6019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704"/>
          <a:ext cx="11273050" cy="636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Drafting of RTI</a:t>
          </a:r>
          <a:endParaRPr lang="en-IN" sz="3400" kern="1200" dirty="0">
            <a:solidFill>
              <a:schemeClr val="bg1"/>
            </a:solidFill>
          </a:endParaRPr>
        </a:p>
      </dsp:txBody>
      <dsp:txXfrm>
        <a:off x="31078" y="31782"/>
        <a:ext cx="11210894" cy="5744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300"/>
          <a:ext cx="11273050" cy="517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Drafting of RTI</a:t>
          </a:r>
          <a:endParaRPr lang="en-IN" sz="3400" kern="1200" dirty="0">
            <a:solidFill>
              <a:schemeClr val="bg1"/>
            </a:solidFill>
          </a:endParaRPr>
        </a:p>
      </dsp:txBody>
      <dsp:txXfrm>
        <a:off x="25261" y="25561"/>
        <a:ext cx="11222528" cy="466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281"/>
          <a:ext cx="11273050" cy="495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24168" y="24449"/>
        <a:ext cx="11224714" cy="446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281"/>
          <a:ext cx="11273050" cy="495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24168" y="24449"/>
        <a:ext cx="11224714" cy="44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281"/>
          <a:ext cx="11273050" cy="495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24168" y="24449"/>
        <a:ext cx="11224714" cy="44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A515-A137-46E6-B806-E2FDDC3C9836}">
      <dsp:nvSpPr>
        <dsp:cNvPr id="0" name=""/>
        <dsp:cNvSpPr/>
      </dsp:nvSpPr>
      <dsp:spPr>
        <a:xfrm>
          <a:off x="0" y="127"/>
          <a:ext cx="11273050" cy="667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IN" sz="3400" b="1" kern="1200" dirty="0">
              <a:solidFill>
                <a:schemeClr val="bg1"/>
              </a:solidFill>
            </a:rPr>
            <a:t>Information</a:t>
          </a:r>
          <a:endParaRPr lang="en-IN" sz="3400" kern="1200" dirty="0">
            <a:solidFill>
              <a:schemeClr val="bg1"/>
            </a:solidFill>
          </a:endParaRPr>
        </a:p>
      </dsp:txBody>
      <dsp:txXfrm>
        <a:off x="32562" y="32689"/>
        <a:ext cx="11207926" cy="6019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2C55DC-70BE-4C74-B5D7-4DF05332112B}" type="datetimeFigureOut">
              <a:rPr lang="en-IN" smtClean="0"/>
              <a:t>08-07-2022</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9F0E12-0830-4A23-A898-294943B1F2AF}" type="slidenum">
              <a:rPr lang="en-IN" smtClean="0"/>
              <a:t>‹#›</a:t>
            </a:fld>
            <a:endParaRPr lang="en-IN"/>
          </a:p>
        </p:txBody>
      </p:sp>
    </p:spTree>
    <p:extLst>
      <p:ext uri="{BB962C8B-B14F-4D97-AF65-F5344CB8AC3E}">
        <p14:creationId xmlns:p14="http://schemas.microsoft.com/office/powerpoint/2010/main" val="10036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62E02B-CE05-4E11-8FAF-5760535ACD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56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62E02B-CE05-4E11-8FAF-5760535ACD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8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D05E5A2-062E-4AC5-8825-75877488B79F}" type="datetimeFigureOut">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268856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05E5A2-062E-4AC5-8825-75877488B79F}" type="datetimeFigureOut">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263184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05E5A2-062E-4AC5-8825-75877488B79F}" type="datetimeFigureOut">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13325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96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43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90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54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40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9373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43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05E5A2-062E-4AC5-8825-75877488B79F}" type="datetimeFigureOut">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379531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76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275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73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B1A9-6B0D-4009-8CD2-C1044B075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6176B6E-A49B-4C01-BA87-AA350C574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54C651B-B36D-432D-ABE4-D7D4AE59083B}"/>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2A6FB47B-3472-4AC9-BB88-8001ED9D77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FF5660-FF21-4B6F-BCC2-C6E339DB2C09}"/>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308457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FF47-BB09-4FDC-979E-8ACEE16618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2F4605-6F4F-4BCB-A2FB-B019FB45E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E27F62-E5B3-4F62-939E-E35C221633C7}"/>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6FA87418-C6F5-42A4-8907-550AFEC9FC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8BCD25-862B-460A-AF9C-19A0A619313E}"/>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28021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BB51-AADF-4B97-A37B-F250BA690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601F3B-87E3-4651-B9AC-1B5AE34DDF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59BD7-7BF7-4471-AB36-7C912EBC08B2}"/>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E4116535-22D7-480D-B405-6C32CD9E68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CFF5AA-3FAB-4332-97CC-F6A803418142}"/>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357190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E5E2-1B67-4A5F-8552-1D99AD50F27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678905-D22C-4B15-86BF-062FEA9D0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31BAE86-3360-4C41-A824-BE97F3FA3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7E7D316-90BF-4395-BA83-5D7DAE5B15AD}"/>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6" name="Footer Placeholder 5">
            <a:extLst>
              <a:ext uri="{FF2B5EF4-FFF2-40B4-BE49-F238E27FC236}">
                <a16:creationId xmlns:a16="http://schemas.microsoft.com/office/drawing/2014/main" id="{CA74676D-4BBD-4C6C-9AEE-7DF3809CF9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FDE7D-1CF1-468A-8637-A212EB4B0583}"/>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9327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8ABC-EEE6-4D74-BFB0-CCCC0BD8B2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1E6F37-8402-4038-AAE5-324EB49B5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50A45-408B-4259-B948-781AD16C6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6DBD5C4-5112-4C2D-824D-6165B51B0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6FB5F-61F0-41DB-A3F6-551C613DD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B34FFE8-8974-4B24-A5B0-93DB5C221166}"/>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8" name="Footer Placeholder 7">
            <a:extLst>
              <a:ext uri="{FF2B5EF4-FFF2-40B4-BE49-F238E27FC236}">
                <a16:creationId xmlns:a16="http://schemas.microsoft.com/office/drawing/2014/main" id="{3384AF1E-3E41-496C-B5DB-0E7EB7E7992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2ECAA0B-0EF2-4344-9030-2761D08C3888}"/>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385774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7FDD-7583-4BB7-B91B-74C07BB8381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91020AE-8C6C-4F10-8BF0-447EC2EDD3AB}"/>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4" name="Footer Placeholder 3">
            <a:extLst>
              <a:ext uri="{FF2B5EF4-FFF2-40B4-BE49-F238E27FC236}">
                <a16:creationId xmlns:a16="http://schemas.microsoft.com/office/drawing/2014/main" id="{BFF4CF57-D1A6-4CF2-9583-7284CA6D17A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CBAF15E-8727-4CEA-9FD2-54AE8C1BCAE8}"/>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659308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6FA95-8E83-483D-BE13-4349DC1C0972}"/>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3" name="Footer Placeholder 2">
            <a:extLst>
              <a:ext uri="{FF2B5EF4-FFF2-40B4-BE49-F238E27FC236}">
                <a16:creationId xmlns:a16="http://schemas.microsoft.com/office/drawing/2014/main" id="{6413073F-8447-43AB-8EC3-6D32F00E85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D338321-2474-464E-A5BD-19E2F762C8D0}"/>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71447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5E5A2-062E-4AC5-8825-75877488B79F}" type="datetimeFigureOut">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13461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788D-81A3-4A6B-A2D8-A3B086DB7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75463E-904B-4FEA-9DD0-3E86A7B43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B6EA0FE-307C-4790-AC87-15907B9C3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0DC59-068C-41B6-86F2-FCF4A00A11FA}"/>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6" name="Footer Placeholder 5">
            <a:extLst>
              <a:ext uri="{FF2B5EF4-FFF2-40B4-BE49-F238E27FC236}">
                <a16:creationId xmlns:a16="http://schemas.microsoft.com/office/drawing/2014/main" id="{6E0B380E-7539-41CB-80E7-848BE720D7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ECD115F-8643-479F-AA93-C4D0D0184668}"/>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080745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9868-1B8A-4CB8-A289-90C8951F1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8F0D609-336D-41B3-BBEC-32DC0415A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3D80F8-5C57-4ACE-AC7F-A878B83A6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968E6B-90C3-4CBE-A110-E52A1ED47B66}"/>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6" name="Footer Placeholder 5">
            <a:extLst>
              <a:ext uri="{FF2B5EF4-FFF2-40B4-BE49-F238E27FC236}">
                <a16:creationId xmlns:a16="http://schemas.microsoft.com/office/drawing/2014/main" id="{0912E648-7F8E-4CCB-B29A-5D5EF5B6978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9AEAF3-250D-4BD3-B023-98668BC78C46}"/>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244123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F118-D48D-4744-88E1-21E28A1D146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7DF183-F3C1-41F5-9642-16E93A561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7B2F84-3FC8-41EE-B86E-CCE49EC8C528}"/>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9DD2F22D-6B01-47B6-B15A-33DB1B69B0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8EF8CB-22FB-4B2D-97EF-2299262AADAE}"/>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3688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7D958-0B4F-4A55-9545-E35666695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0A22245-6B88-4A37-9868-7C06F1833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CAA7B9-9905-4E29-9B33-E3A500C45013}"/>
              </a:ext>
            </a:extLst>
          </p:cNvPr>
          <p:cNvSpPr>
            <a:spLocks noGrp="1"/>
          </p:cNvSpPr>
          <p:nvPr>
            <p:ph type="dt" sz="half" idx="10"/>
          </p:nvPr>
        </p:nvSpPr>
        <p:spPr/>
        <p:txBody>
          <a:body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E60299DC-A41F-4D16-B1DD-87961C3186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DA6FE7-DB9F-4753-AD05-9445F912315C}"/>
              </a:ext>
            </a:extLst>
          </p:cNvPr>
          <p:cNvSpPr>
            <a:spLocks noGrp="1"/>
          </p:cNvSpPr>
          <p:nvPr>
            <p:ph type="sldNum" sz="quarter" idx="12"/>
          </p:nvPr>
        </p:nvSpPr>
        <p:spPr/>
        <p:txBody>
          <a:bodyPr/>
          <a:lstStyle/>
          <a:p>
            <a:fld id="{5EC5EA7E-EF86-4F70-ADB8-E4BC26C1F6A5}" type="slidenum">
              <a:rPr lang="en-IN" smtClean="0"/>
              <a:t>‹#›</a:t>
            </a:fld>
            <a:endParaRPr lang="en-IN"/>
          </a:p>
        </p:txBody>
      </p:sp>
    </p:spTree>
    <p:extLst>
      <p:ext uri="{BB962C8B-B14F-4D97-AF65-F5344CB8AC3E}">
        <p14:creationId xmlns:p14="http://schemas.microsoft.com/office/powerpoint/2010/main" val="151208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D05E5A2-062E-4AC5-8825-75877488B79F}" type="datetimeFigureOut">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5472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D05E5A2-062E-4AC5-8825-75877488B79F}" type="datetimeFigureOut">
              <a:rPr lang="en-IN" smtClean="0"/>
              <a:t>08-07-2022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08687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D05E5A2-062E-4AC5-8825-75877488B79F}" type="datetimeFigureOut">
              <a:rPr lang="en-IN" smtClean="0"/>
              <a:t>08-07-2022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385544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5E5A2-062E-4AC5-8825-75877488B79F}" type="datetimeFigureOut">
              <a:rPr lang="en-IN" smtClean="0"/>
              <a:t>08-07-2022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226657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5E5A2-062E-4AC5-8825-75877488B79F}" type="datetimeFigureOut">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152624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5E5A2-062E-4AC5-8825-75877488B79F}" type="datetimeFigureOut">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EE4F01-168A-4413-BB3E-C85E3B5803DA}" type="slidenum">
              <a:rPr lang="en-IN" smtClean="0"/>
              <a:t>‹#›</a:t>
            </a:fld>
            <a:endParaRPr lang="en-IN"/>
          </a:p>
        </p:txBody>
      </p:sp>
    </p:spTree>
    <p:extLst>
      <p:ext uri="{BB962C8B-B14F-4D97-AF65-F5344CB8AC3E}">
        <p14:creationId xmlns:p14="http://schemas.microsoft.com/office/powerpoint/2010/main" val="240458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E5A2-062E-4AC5-8825-75877488B79F}" type="datetimeFigureOut">
              <a:rPr lang="en-IN" smtClean="0"/>
              <a:t>08-07-2022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E4F01-168A-4413-BB3E-C85E3B5803DA}" type="slidenum">
              <a:rPr lang="en-IN" smtClean="0"/>
              <a:t>‹#›</a:t>
            </a:fld>
            <a:endParaRPr lang="en-IN"/>
          </a:p>
        </p:txBody>
      </p:sp>
    </p:spTree>
    <p:extLst>
      <p:ext uri="{BB962C8B-B14F-4D97-AF65-F5344CB8AC3E}">
        <p14:creationId xmlns:p14="http://schemas.microsoft.com/office/powerpoint/2010/main" val="418693110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7/8/2022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4626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B453B-7A18-4AE0-B0AC-78408E65D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EC8D96-DBEC-442D-8872-B9DF86256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F3EFBE-C364-41C6-8E49-04F76A2CB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34608-3479-47EE-8DD3-E2DC309A0339}" type="datetimeFigureOut">
              <a:rPr lang="en-IN" smtClean="0"/>
              <a:t>08-07-2022</a:t>
            </a:fld>
            <a:endParaRPr lang="en-IN"/>
          </a:p>
        </p:txBody>
      </p:sp>
      <p:sp>
        <p:nvSpPr>
          <p:cNvPr id="5" name="Footer Placeholder 4">
            <a:extLst>
              <a:ext uri="{FF2B5EF4-FFF2-40B4-BE49-F238E27FC236}">
                <a16:creationId xmlns:a16="http://schemas.microsoft.com/office/drawing/2014/main" id="{D0DE5FA3-B1B2-49C3-87A7-EE4A5BC6B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5C032C8-A279-45E7-9E38-2F4BC1B52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5EA7E-EF86-4F70-ADB8-E4BC26C1F6A5}" type="slidenum">
              <a:rPr lang="en-IN" smtClean="0"/>
              <a:t>‹#›</a:t>
            </a:fld>
            <a:endParaRPr lang="en-IN"/>
          </a:p>
        </p:txBody>
      </p:sp>
    </p:spTree>
    <p:extLst>
      <p:ext uri="{BB962C8B-B14F-4D97-AF65-F5344CB8AC3E}">
        <p14:creationId xmlns:p14="http://schemas.microsoft.com/office/powerpoint/2010/main" val="305449318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9.xml"/><Relationship Id="rId7" Type="http://schemas.openxmlformats.org/officeDocument/2006/relationships/image" Target="../media/image20.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financialexpress.com/india-news/rs-822-crore-for-advertisement-but-nothing-to-augment-oxygen-supply-congress-slams-arvind-kejriwal/2239551/"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0.xml"/><Relationship Id="rId7" Type="http://schemas.openxmlformats.org/officeDocument/2006/relationships/image" Target="../media/image24.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indiankanoon.org/doc/609139/" TargetMode="External"/><Relationship Id="rId2" Type="http://schemas.openxmlformats.org/officeDocument/2006/relationships/hyperlink" Target="https://indiankanoon.org/doc/1965344/" TargetMode="Externa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11.xml"/><Relationship Id="rId7" Type="http://schemas.openxmlformats.org/officeDocument/2006/relationships/image" Target="../media/image30.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Layout" Target="../diagrams/layout13.xml"/><Relationship Id="rId7" Type="http://schemas.openxmlformats.org/officeDocument/2006/relationships/image" Target="../media/image32.jpe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4.xml"/><Relationship Id="rId7" Type="http://schemas.openxmlformats.org/officeDocument/2006/relationships/image" Target="../media/image34.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15.xml"/><Relationship Id="rId7" Type="http://schemas.openxmlformats.org/officeDocument/2006/relationships/image" Target="../media/image36.jpe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6.xml"/><Relationship Id="rId7" Type="http://schemas.openxmlformats.org/officeDocument/2006/relationships/image" Target="../media/image38.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1.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1.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19.xml"/><Relationship Id="rId7" Type="http://schemas.openxmlformats.org/officeDocument/2006/relationships/image" Target="../media/image42.jpe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21.xml"/><Relationship Id="rId7" Type="http://schemas.openxmlformats.org/officeDocument/2006/relationships/image" Target="../media/image44.jpe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22.xml"/><Relationship Id="rId7" Type="http://schemas.openxmlformats.org/officeDocument/2006/relationships/image" Target="../media/image46.jpe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23.xml"/><Relationship Id="rId7" Type="http://schemas.openxmlformats.org/officeDocument/2006/relationships/image" Target="../media/image48.jpe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9.xml"/><Relationship Id="rId5" Type="http://schemas.openxmlformats.org/officeDocument/2006/relationships/image" Target="../media/image57.jpe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erson wearing a suit and tie&#10;&#10;Description automatically generated">
            <a:extLst>
              <a:ext uri="{FF2B5EF4-FFF2-40B4-BE49-F238E27FC236}">
                <a16:creationId xmlns:a16="http://schemas.microsoft.com/office/drawing/2014/main" id="{767BD2E2-4235-4616-A332-996EE1ACBF19}"/>
              </a:ext>
            </a:extLst>
          </p:cNvPr>
          <p:cNvPicPr>
            <a:picLocks noChangeAspect="1"/>
          </p:cNvPicPr>
          <p:nvPr/>
        </p:nvPicPr>
        <p:blipFill rotWithShape="1">
          <a:blip r:embed="rId2">
            <a:extLst>
              <a:ext uri="{28A0092B-C50C-407E-A947-70E740481C1C}">
                <a14:useLocalDpi xmlns:a14="http://schemas.microsoft.com/office/drawing/2010/main" val="0"/>
              </a:ext>
            </a:extLst>
          </a:blip>
          <a:srcRect l="12600" r="12604" b="4"/>
          <a:stretch/>
        </p:blipFill>
        <p:spPr>
          <a:xfrm>
            <a:off x="609545" y="2177833"/>
            <a:ext cx="2577991" cy="2502333"/>
          </a:xfrm>
          <a:prstGeom prst="rect">
            <a:avLst/>
          </a:prstGeom>
        </p:spPr>
      </p:pic>
      <p:pic>
        <p:nvPicPr>
          <p:cNvPr id="38" name="Picture 37" descr="A person wearing glasses and smiling at the camera&#10;&#10;Description automatically generated">
            <a:extLst>
              <a:ext uri="{FF2B5EF4-FFF2-40B4-BE49-F238E27FC236}">
                <a16:creationId xmlns:a16="http://schemas.microsoft.com/office/drawing/2014/main" id="{867F4FBA-BCD8-4FBE-8809-2EFB99111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564" y="2349795"/>
            <a:ext cx="2401153" cy="2456122"/>
          </a:xfrm>
          <a:prstGeom prst="rect">
            <a:avLst/>
          </a:prstGeom>
        </p:spPr>
      </p:pic>
      <p:sp>
        <p:nvSpPr>
          <p:cNvPr id="31" name="Subtitle 2">
            <a:extLst>
              <a:ext uri="{FF2B5EF4-FFF2-40B4-BE49-F238E27FC236}">
                <a16:creationId xmlns:a16="http://schemas.microsoft.com/office/drawing/2014/main" id="{401CDB24-283B-43EE-87A0-820F818B2255}"/>
              </a:ext>
            </a:extLst>
          </p:cNvPr>
          <p:cNvSpPr txBox="1">
            <a:spLocks/>
          </p:cNvSpPr>
          <p:nvPr/>
        </p:nvSpPr>
        <p:spPr>
          <a:xfrm>
            <a:off x="8058116" y="5310768"/>
            <a:ext cx="4052144" cy="1323504"/>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latin typeface="Arial" panose="020B0604020202020204" pitchFamily="34" charset="0"/>
                <a:cs typeface="Arial" panose="020B0604020202020204" pitchFamily="34" charset="0"/>
              </a:rPr>
              <a:t>Adv. (CA.) Nipun Singhvi</a:t>
            </a:r>
          </a:p>
          <a:p>
            <a:pPr marL="0" indent="0" algn="ctr">
              <a:buNone/>
            </a:pPr>
            <a:r>
              <a:rPr lang="en-US" sz="2400" b="1" dirty="0">
                <a:solidFill>
                  <a:schemeClr val="accent5">
                    <a:lumMod val="75000"/>
                  </a:schemeClr>
                </a:solidFill>
                <a:latin typeface="Arial" panose="020B0604020202020204" pitchFamily="34" charset="0"/>
                <a:cs typeface="Arial" panose="020B0604020202020204" pitchFamily="34" charset="0"/>
              </a:rPr>
              <a:t>+91 98290 31411</a:t>
            </a:r>
          </a:p>
          <a:p>
            <a:pPr marL="0" indent="0" algn="ctr">
              <a:buNone/>
            </a:pPr>
            <a:r>
              <a:rPr lang="en-US" sz="2000" b="1" dirty="0">
                <a:solidFill>
                  <a:schemeClr val="accent5">
                    <a:lumMod val="75000"/>
                  </a:schemeClr>
                </a:solidFill>
                <a:latin typeface="Arial" panose="020B0604020202020204" pitchFamily="34" charset="0"/>
                <a:cs typeface="Arial" panose="020B0604020202020204" pitchFamily="34" charset="0"/>
              </a:rPr>
              <a:t>nipunsinghvi@yahoo.com</a:t>
            </a:r>
          </a:p>
        </p:txBody>
      </p:sp>
      <p:sp>
        <p:nvSpPr>
          <p:cNvPr id="35" name="Subtitle 2">
            <a:extLst>
              <a:ext uri="{FF2B5EF4-FFF2-40B4-BE49-F238E27FC236}">
                <a16:creationId xmlns:a16="http://schemas.microsoft.com/office/drawing/2014/main" id="{D40686E5-D19B-4B23-BFE0-6CF2E2496114}"/>
              </a:ext>
            </a:extLst>
          </p:cNvPr>
          <p:cNvSpPr txBox="1">
            <a:spLocks/>
          </p:cNvSpPr>
          <p:nvPr/>
        </p:nvSpPr>
        <p:spPr>
          <a:xfrm>
            <a:off x="124272" y="5083205"/>
            <a:ext cx="3548539" cy="1434676"/>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accent5">
                    <a:lumMod val="75000"/>
                  </a:schemeClr>
                </a:solidFill>
                <a:latin typeface="Arial" panose="020B0604020202020204" pitchFamily="34" charset="0"/>
                <a:cs typeface="Arial" panose="020B0604020202020204" pitchFamily="34" charset="0"/>
              </a:rPr>
              <a:t>CA Mahadev Birla</a:t>
            </a:r>
          </a:p>
          <a:p>
            <a:r>
              <a:rPr lang="en-US" b="1" dirty="0">
                <a:solidFill>
                  <a:schemeClr val="accent5">
                    <a:lumMod val="75000"/>
                  </a:schemeClr>
                </a:solidFill>
                <a:latin typeface="Arial" panose="020B0604020202020204" pitchFamily="34" charset="0"/>
                <a:cs typeface="Arial" panose="020B0604020202020204" pitchFamily="34" charset="0"/>
              </a:rPr>
              <a:t>+91 97123 78191</a:t>
            </a:r>
          </a:p>
          <a:p>
            <a:r>
              <a:rPr lang="en-US" b="1" dirty="0">
                <a:solidFill>
                  <a:schemeClr val="accent5">
                    <a:lumMod val="75000"/>
                  </a:schemeClr>
                </a:solidFill>
                <a:latin typeface="Arial" panose="020B0604020202020204" pitchFamily="34" charset="0"/>
                <a:cs typeface="Arial" panose="020B0604020202020204" pitchFamily="34" charset="0"/>
              </a:rPr>
              <a:t>md.birla@gmail.com</a:t>
            </a:r>
          </a:p>
        </p:txBody>
      </p:sp>
      <p:pic>
        <p:nvPicPr>
          <p:cNvPr id="1026" name="Picture 2" descr="RTI">
            <a:extLst>
              <a:ext uri="{FF2B5EF4-FFF2-40B4-BE49-F238E27FC236}">
                <a16:creationId xmlns:a16="http://schemas.microsoft.com/office/drawing/2014/main" id="{B11CB657-A915-4A61-BA83-CF7D3FC9F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519" y="1937347"/>
            <a:ext cx="3209493" cy="31904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0123E35-AB50-45E6-8DD6-F53B80712906}"/>
              </a:ext>
            </a:extLst>
          </p:cNvPr>
          <p:cNvSpPr txBox="1">
            <a:spLocks/>
          </p:cNvSpPr>
          <p:nvPr/>
        </p:nvSpPr>
        <p:spPr>
          <a:xfrm>
            <a:off x="664261" y="340119"/>
            <a:ext cx="10906008" cy="1115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IN" sz="4000" b="1" dirty="0">
                <a:latin typeface="Times New Roman" panose="02020603050405020304" pitchFamily="18" charset="0"/>
                <a:cs typeface="Times New Roman" panose="02020603050405020304" pitchFamily="18" charset="0"/>
              </a:rPr>
              <a:t>RTI - Law and Practise Case Study </a:t>
            </a:r>
            <a:endParaRPr lang="en-US" sz="3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25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43417635"/>
              </p:ext>
            </p:extLst>
          </p:nvPr>
        </p:nvGraphicFramePr>
        <p:xfrm>
          <a:off x="287862" y="95482"/>
          <a:ext cx="11273051" cy="49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87862" y="745588"/>
            <a:ext cx="11432025" cy="5683347"/>
          </a:xfrm>
        </p:spPr>
        <p:txBody>
          <a:bodyPr>
            <a:normAutofit lnSpcReduction="10000"/>
          </a:bodyPr>
          <a:lstStyle/>
          <a:p>
            <a:pPr marL="0" indent="0" algn="just">
              <a:lnSpc>
                <a:spcPct val="107000"/>
              </a:lnSpc>
              <a:spcAft>
                <a:spcPts val="0"/>
              </a:spcAft>
              <a:buNone/>
            </a:pPr>
            <a:r>
              <a:rPr lang="en-IN" sz="2400" b="1" i="1" dirty="0">
                <a:latin typeface="Times New Roman" panose="02020603050405020304" pitchFamily="18" charset="0"/>
                <a:ea typeface="Calibri" panose="020F0502020204030204" pitchFamily="34" charset="0"/>
                <a:cs typeface="Times New Roman" panose="02020603050405020304" pitchFamily="18" charset="0"/>
              </a:rPr>
              <a:t>"information"</a:t>
            </a:r>
            <a:r>
              <a:rPr lang="en-IN" sz="2400" dirty="0">
                <a:latin typeface="Times New Roman" panose="02020603050405020304" pitchFamily="18" charset="0"/>
                <a:ea typeface="Calibri" panose="020F0502020204030204" pitchFamily="34" charset="0"/>
                <a:cs typeface="Times New Roman" panose="02020603050405020304" pitchFamily="18" charset="0"/>
              </a:rPr>
              <a:t> Which is recorded and stored and disseminated by the Public authority.</a:t>
            </a:r>
          </a:p>
          <a:p>
            <a:r>
              <a:rPr lang="en-IN" sz="2400" dirty="0">
                <a:latin typeface="Times New Roman" panose="02020603050405020304" pitchFamily="18" charset="0"/>
                <a:cs typeface="Times New Roman" panose="02020603050405020304" pitchFamily="18" charset="0"/>
              </a:rPr>
              <a:t>News is not information</a:t>
            </a:r>
          </a:p>
          <a:p>
            <a:r>
              <a:rPr lang="en-IN" sz="2400" dirty="0">
                <a:latin typeface="Times New Roman" panose="02020603050405020304" pitchFamily="18" charset="0"/>
                <a:cs typeface="Times New Roman" panose="02020603050405020304" pitchFamily="18" charset="0"/>
              </a:rPr>
              <a:t>Information which is otherwise open and available are not information.</a:t>
            </a:r>
          </a:p>
          <a:p>
            <a:pPr marL="0" indent="0">
              <a:buNone/>
            </a:pPr>
            <a:endParaRPr lang="en-IN"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E.g. Information about the railway or airway timing.</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Information may be of </a:t>
            </a:r>
            <a:r>
              <a:rPr lang="en-IN" sz="2400" b="1" dirty="0">
                <a:latin typeface="Times New Roman" panose="02020603050405020304" pitchFamily="18" charset="0"/>
                <a:cs typeface="Times New Roman" panose="02020603050405020304" pitchFamily="18" charset="0"/>
              </a:rPr>
              <a:t>facts or law</a:t>
            </a:r>
            <a:r>
              <a:rPr lang="en-IN" sz="2400" dirty="0">
                <a:latin typeface="Times New Roman" panose="02020603050405020304" pitchFamily="18" charset="0"/>
                <a:cs typeface="Times New Roman" panose="02020603050405020304" pitchFamily="18" charset="0"/>
              </a:rPr>
              <a:t>, it may come from </a:t>
            </a:r>
            <a:r>
              <a:rPr lang="en-IN" sz="2400" b="1" dirty="0">
                <a:latin typeface="Times New Roman" panose="02020603050405020304" pitchFamily="18" charset="0"/>
                <a:cs typeface="Times New Roman" panose="02020603050405020304" pitchFamily="18" charset="0"/>
              </a:rPr>
              <a:t>external source or even from material already on record.</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An </a:t>
            </a:r>
            <a:r>
              <a:rPr lang="en-IN" sz="2400" b="1" u="sng" dirty="0">
                <a:latin typeface="Times New Roman" panose="02020603050405020304" pitchFamily="18" charset="0"/>
                <a:cs typeface="Times New Roman" panose="02020603050405020304" pitchFamily="18" charset="0"/>
              </a:rPr>
              <a:t>advice or opinion </a:t>
            </a:r>
            <a:r>
              <a:rPr lang="en-IN" sz="2400" dirty="0">
                <a:latin typeface="Times New Roman" panose="02020603050405020304" pitchFamily="18" charset="0"/>
                <a:cs typeface="Times New Roman" panose="02020603050405020304" pitchFamily="18" charset="0"/>
              </a:rPr>
              <a:t>sough by the public authority from an outside agency and which is part of record . A citizen can not solicit the opinion from PIO.</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Future Course of action is not information.</a:t>
            </a:r>
          </a:p>
        </p:txBody>
      </p:sp>
    </p:spTree>
    <p:extLst>
      <p:ext uri="{BB962C8B-B14F-4D97-AF65-F5344CB8AC3E}">
        <p14:creationId xmlns:p14="http://schemas.microsoft.com/office/powerpoint/2010/main" val="134587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87862" y="95482"/>
          <a:ext cx="11273051" cy="49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87862" y="745588"/>
            <a:ext cx="11432025" cy="6016930"/>
          </a:xfrm>
        </p:spPr>
        <p:txBody>
          <a:bodyPr>
            <a:normAutofit fontScale="25000" lnSpcReduction="20000"/>
          </a:bodyPr>
          <a:lstStyle/>
          <a:p>
            <a:pPr marL="0" indent="0" algn="just">
              <a:lnSpc>
                <a:spcPct val="107000"/>
              </a:lnSpc>
              <a:spcAft>
                <a:spcPts val="0"/>
              </a:spcAft>
              <a:buNone/>
            </a:pPr>
            <a:r>
              <a:rPr lang="en-IN" sz="2400" b="1" i="1" dirty="0">
                <a:latin typeface="Times New Roman" panose="02020603050405020304" pitchFamily="18" charset="0"/>
                <a:ea typeface="Calibri" panose="020F0502020204030204" pitchFamily="34" charset="0"/>
                <a:cs typeface="Times New Roman" panose="02020603050405020304" pitchFamily="18" charset="0"/>
              </a:rPr>
              <a:t>“</a:t>
            </a:r>
            <a:r>
              <a:rPr lang="en-IN" sz="9600" b="1" i="1" dirty="0">
                <a:latin typeface="Times New Roman" panose="02020603050405020304" pitchFamily="18" charset="0"/>
                <a:ea typeface="Calibri" panose="020F0502020204030204" pitchFamily="34" charset="0"/>
                <a:cs typeface="Times New Roman" panose="02020603050405020304" pitchFamily="18" charset="0"/>
              </a:rPr>
              <a:t>EVM” information or not ?				</a:t>
            </a:r>
            <a:r>
              <a:rPr lang="en-IN" sz="9600" b="1" i="1" dirty="0">
                <a:latin typeface="Times New Roman" panose="02020603050405020304" pitchFamily="18" charset="0"/>
                <a:cs typeface="Times New Roman" panose="02020603050405020304" pitchFamily="18" charset="0"/>
              </a:rPr>
              <a:t>Delhi HC Says “NO”</a:t>
            </a:r>
          </a:p>
          <a:p>
            <a:pPr marL="0" indent="0" algn="just">
              <a:lnSpc>
                <a:spcPct val="170000"/>
              </a:lnSpc>
              <a:spcAft>
                <a:spcPts val="0"/>
              </a:spcAft>
              <a:buNone/>
            </a:pPr>
            <a:r>
              <a:rPr lang="en-IN" sz="9600" dirty="0">
                <a:latin typeface="Times New Roman" panose="02020603050405020304" pitchFamily="18" charset="0"/>
                <a:cs typeface="Times New Roman" panose="02020603050405020304" pitchFamily="18" charset="0"/>
              </a:rPr>
              <a:t>Hon’ble SC:- </a:t>
            </a:r>
            <a:r>
              <a:rPr lang="en-US" sz="9600" dirty="0">
                <a:latin typeface="Times New Roman" panose="02020603050405020304" pitchFamily="18" charset="0"/>
                <a:cs typeface="Times New Roman" panose="02020603050405020304" pitchFamily="18" charset="0"/>
              </a:rPr>
              <a:t>Civil Appeal No.6454 of 2011, arising out of SLP[C] No.7526/2009 in the case of Central Board of Secondary Education &amp; </a:t>
            </a:r>
            <a:r>
              <a:rPr lang="en-US" sz="9600" dirty="0" err="1">
                <a:latin typeface="Times New Roman" panose="02020603050405020304" pitchFamily="18" charset="0"/>
                <a:cs typeface="Times New Roman" panose="02020603050405020304" pitchFamily="18" charset="0"/>
              </a:rPr>
              <a:t>Anr</a:t>
            </a:r>
            <a:r>
              <a:rPr lang="en-US" sz="9600" dirty="0">
                <a:latin typeface="Times New Roman" panose="02020603050405020304" pitchFamily="18" charset="0"/>
                <a:cs typeface="Times New Roman" panose="02020603050405020304" pitchFamily="18" charset="0"/>
              </a:rPr>
              <a:t>. Vs </a:t>
            </a:r>
            <a:r>
              <a:rPr lang="en-US" sz="9600" dirty="0" err="1">
                <a:latin typeface="Times New Roman" panose="02020603050405020304" pitchFamily="18" charset="0"/>
                <a:cs typeface="Times New Roman" panose="02020603050405020304" pitchFamily="18" charset="0"/>
              </a:rPr>
              <a:t>Ajitya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Bandopadhyay</a:t>
            </a:r>
            <a:r>
              <a:rPr lang="en-US" sz="9600" dirty="0">
                <a:latin typeface="Times New Roman" panose="02020603050405020304" pitchFamily="18" charset="0"/>
                <a:cs typeface="Times New Roman" panose="02020603050405020304" pitchFamily="18" charset="0"/>
              </a:rPr>
              <a:t> &amp; </a:t>
            </a:r>
            <a:r>
              <a:rPr lang="en-US" sz="9600" dirty="0" err="1">
                <a:latin typeface="Times New Roman" panose="02020603050405020304" pitchFamily="18" charset="0"/>
                <a:cs typeface="Times New Roman" panose="02020603050405020304" pitchFamily="18" charset="0"/>
              </a:rPr>
              <a:t>Ors</a:t>
            </a:r>
            <a:endParaRPr lang="en-US" sz="9600" dirty="0">
              <a:latin typeface="Times New Roman" panose="02020603050405020304" pitchFamily="18" charset="0"/>
              <a:cs typeface="Times New Roman" panose="02020603050405020304" pitchFamily="18" charset="0"/>
            </a:endParaRPr>
          </a:p>
          <a:p>
            <a:pPr marL="0" indent="0" algn="just" fontAlgn="base">
              <a:lnSpc>
                <a:spcPct val="120000"/>
              </a:lnSpc>
              <a:buNone/>
            </a:pPr>
            <a:r>
              <a:rPr lang="en-US" sz="9600" dirty="0">
                <a:latin typeface="Times New Roman" panose="02020603050405020304" pitchFamily="18" charset="0"/>
                <a:cs typeface="Times New Roman" panose="02020603050405020304" pitchFamily="18" charset="0"/>
              </a:rPr>
              <a:t>The RTI Act provides access to all information that is available and existing. This is clear from a combined reading of section 3 and the definitions of `information’ and `right to information’ under clauses (f) and (j) of section 2 of the Act. </a:t>
            </a:r>
          </a:p>
          <a:p>
            <a:pPr marL="0" indent="0" algn="just" fontAlgn="base">
              <a:lnSpc>
                <a:spcPct val="120000"/>
              </a:lnSpc>
              <a:buNone/>
            </a:pPr>
            <a:r>
              <a:rPr lang="en-US" sz="9600" dirty="0">
                <a:latin typeface="Times New Roman" panose="02020603050405020304" pitchFamily="18" charset="0"/>
                <a:cs typeface="Times New Roman" panose="02020603050405020304" pitchFamily="18" charset="0"/>
              </a:rPr>
              <a:t>If a public authority has any information in the form of data or analyzed data, or abstracts, or statistics, an applicant may access such information, subject to the exemptions in section 8 of the Act. But where the information sought is not a part of the record of a public authority, and where such information is not required to be maintained under any law or the rules or regulations of the public authority, the Act does not cast an obligation upon the public authority, to collect or collate such non- available information and then furnish it to an applicant.</a:t>
            </a:r>
          </a:p>
        </p:txBody>
      </p:sp>
    </p:spTree>
    <p:extLst>
      <p:ext uri="{BB962C8B-B14F-4D97-AF65-F5344CB8AC3E}">
        <p14:creationId xmlns:p14="http://schemas.microsoft.com/office/powerpoint/2010/main" val="63098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87862" y="95482"/>
          <a:ext cx="11273051" cy="49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87862" y="745588"/>
            <a:ext cx="11432025" cy="5683347"/>
          </a:xfrm>
        </p:spPr>
        <p:txBody>
          <a:bodyPr>
            <a:normAutofit fontScale="40000" lnSpcReduction="20000"/>
          </a:bodyPr>
          <a:lstStyle/>
          <a:p>
            <a:pPr marL="0" indent="0" algn="just">
              <a:lnSpc>
                <a:spcPct val="107000"/>
              </a:lnSpc>
              <a:spcAft>
                <a:spcPts val="0"/>
              </a:spcAft>
              <a:buNone/>
            </a:pPr>
            <a:r>
              <a:rPr lang="en-IN"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cs typeface="Times New Roman" panose="02020603050405020304" pitchFamily="18" charset="0"/>
            </a:endParaRPr>
          </a:p>
          <a:p>
            <a:pPr algn="just" fontAlgn="base"/>
            <a:r>
              <a:rPr lang="en-US" sz="7400" dirty="0">
                <a:latin typeface="Times New Roman" panose="02020603050405020304" pitchFamily="18" charset="0"/>
                <a:cs typeface="Times New Roman" panose="02020603050405020304" pitchFamily="18" charset="0"/>
              </a:rPr>
              <a:t>A public authority is also not required to furnish information which require drawing of inferences and/or making of assumptions. It is also not required to provide `advice’ or `opinion’ to an applicant, nor required to obtain and furnish any `opinion’ or `advice’ to an applicant. The reference to `opinion’ or `advice’  in the definition of `information’ in section 2(f) of the Act, only refers to such material available in the records of the public authority. Many public authorities have, as a public relation exercise, provide advice, guidance and opinion to the citizens. But that is purely voluntary and should not be confused with any obligation under the RTI Act.”</a:t>
            </a:r>
          </a:p>
          <a:p>
            <a:pPr fontAlgn="base"/>
            <a:endParaRPr lang="en-US" sz="7400" dirty="0">
              <a:latin typeface="Times New Roman" panose="02020603050405020304" pitchFamily="18" charset="0"/>
              <a:cs typeface="Times New Roman" panose="02020603050405020304" pitchFamily="18" charset="0"/>
            </a:endParaRPr>
          </a:p>
          <a:p>
            <a:pPr algn="just" fontAlgn="base"/>
            <a:r>
              <a:rPr lang="en-US" sz="7400" dirty="0">
                <a:latin typeface="Times New Roman" panose="02020603050405020304" pitchFamily="18" charset="0"/>
                <a:cs typeface="Times New Roman" panose="02020603050405020304" pitchFamily="18" charset="0"/>
              </a:rPr>
              <a:t>Accordingly, you can get all information, except information pertaining to section 8 &amp; 9 of the RTI Act, from government that is available and existing.</a:t>
            </a:r>
            <a:endParaRPr lang="en-IN" sz="7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51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5760" y="1055077"/>
            <a:ext cx="11273051" cy="5472332"/>
          </a:xfrm>
        </p:spPr>
        <p:txBody>
          <a:bodyPr>
            <a:normAutofit/>
          </a:bodyPr>
          <a:lstStyle/>
          <a:p>
            <a:pPr marL="0" indent="0" algn="ctr">
              <a:lnSpc>
                <a:spcPct val="107000"/>
              </a:lnSpc>
              <a:spcAft>
                <a:spcPts val="0"/>
              </a:spcAft>
              <a:buNone/>
            </a:pPr>
            <a:r>
              <a:rPr lang="en-IN" b="1" i="1" dirty="0">
                <a:latin typeface="Times New Roman" panose="02020603050405020304" pitchFamily="18" charset="0"/>
                <a:ea typeface="Calibri" panose="020F0502020204030204" pitchFamily="34" charset="0"/>
                <a:cs typeface="Times New Roman" panose="02020603050405020304" pitchFamily="18" charset="0"/>
              </a:rPr>
              <a:t>How to obtained “Information"</a:t>
            </a:r>
            <a:r>
              <a:rPr lang="en-IN" dirty="0">
                <a:latin typeface="Times New Roman" panose="02020603050405020304" pitchFamily="18" charset="0"/>
                <a:ea typeface="Calibri" panose="020F0502020204030204" pitchFamily="34" charset="0"/>
                <a:cs typeface="Times New Roman" panose="02020603050405020304" pitchFamily="18" charset="0"/>
              </a:rPr>
              <a:t> of private body trough public authority subject to permission of law.</a:t>
            </a:r>
          </a:p>
          <a:p>
            <a:pPr marL="0" indent="0" algn="ctr">
              <a:buNone/>
            </a:pPr>
            <a:r>
              <a:rPr lang="en-IN" dirty="0" err="1">
                <a:latin typeface="Times New Roman" panose="02020603050405020304" pitchFamily="18" charset="0"/>
                <a:cs typeface="Times New Roman" panose="02020603050405020304" pitchFamily="18" charset="0"/>
              </a:rPr>
              <a:t>Eg.</a:t>
            </a:r>
            <a:r>
              <a:rPr lang="en-IN" dirty="0">
                <a:latin typeface="Times New Roman" panose="02020603050405020304" pitchFamily="18" charset="0"/>
                <a:cs typeface="Times New Roman" panose="02020603050405020304" pitchFamily="18" charset="0"/>
              </a:rPr>
              <a:t> </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Information of</a:t>
            </a:r>
          </a:p>
          <a:p>
            <a:pPr marL="0" indent="0" algn="ctr">
              <a:buNone/>
            </a:pPr>
            <a:r>
              <a:rPr lang="en-IN" dirty="0">
                <a:latin typeface="Times New Roman" panose="02020603050405020304" pitchFamily="18" charset="0"/>
                <a:cs typeface="Times New Roman" panose="02020603050405020304" pitchFamily="18" charset="0"/>
              </a:rPr>
              <a:t>Private Bank - RBI</a:t>
            </a:r>
          </a:p>
          <a:p>
            <a:pPr marL="0" indent="0" algn="ctr">
              <a:buNone/>
            </a:pPr>
            <a:r>
              <a:rPr lang="en-IN" dirty="0">
                <a:latin typeface="Times New Roman" panose="02020603050405020304" pitchFamily="18" charset="0"/>
                <a:cs typeface="Times New Roman" panose="02020603050405020304" pitchFamily="18" charset="0"/>
              </a:rPr>
              <a:t>School - Educational Department</a:t>
            </a:r>
          </a:p>
          <a:p>
            <a:pPr marL="0" indent="0" algn="ctr">
              <a:buNone/>
            </a:pPr>
            <a:r>
              <a:rPr lang="en-IN" dirty="0">
                <a:latin typeface="Times New Roman" panose="02020603050405020304" pitchFamily="18" charset="0"/>
                <a:cs typeface="Times New Roman" panose="02020603050405020304" pitchFamily="18" charset="0"/>
              </a:rPr>
              <a:t>Public Limited Company-ROC or SEBI</a:t>
            </a:r>
          </a:p>
          <a:p>
            <a:pPr marL="0" indent="0" algn="ctr">
              <a:buNone/>
            </a:pPr>
            <a:r>
              <a:rPr lang="en-IN" dirty="0">
                <a:latin typeface="Times New Roman" panose="02020603050405020304" pitchFamily="18" charset="0"/>
                <a:cs typeface="Times New Roman" panose="02020603050405020304" pitchFamily="18" charset="0"/>
              </a:rPr>
              <a:t>Cooperative Society -Registrar of Cooperative Societies</a:t>
            </a:r>
          </a:p>
          <a:p>
            <a:pPr marL="0" indent="0" algn="ctr">
              <a:buNone/>
            </a:pPr>
            <a:r>
              <a:rPr lang="en-US" dirty="0">
                <a:latin typeface="Times New Roman" panose="02020603050405020304" pitchFamily="18" charset="0"/>
                <a:cs typeface="Times New Roman" panose="02020603050405020304" pitchFamily="18" charset="0"/>
              </a:rPr>
              <a:t>Trusts - Charities Commissioner</a:t>
            </a:r>
          </a:p>
          <a:p>
            <a:pPr marL="0" indent="0">
              <a:buNone/>
            </a:pPr>
            <a:endParaRPr lang="en-IN" dirty="0">
              <a:latin typeface="Times New Roman" panose="02020603050405020304" pitchFamily="18" charset="0"/>
              <a:cs typeface="Times New Roman" panose="02020603050405020304" pitchFamily="18" charset="0"/>
            </a:endParaRPr>
          </a:p>
        </p:txBody>
      </p:sp>
      <p:pic>
        <p:nvPicPr>
          <p:cNvPr id="1028" name="Picture 4" descr="How to obtain iOS application logs without Mac · LoginRadius Engineering">
            <a:extLst>
              <a:ext uri="{FF2B5EF4-FFF2-40B4-BE49-F238E27FC236}">
                <a16:creationId xmlns:a16="http://schemas.microsoft.com/office/drawing/2014/main" id="{FE3B06D2-4E97-497B-AFD2-F23EC067C2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531" y="227610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Long Does It Take to Obtain a Patent? | Best Lawyers">
            <a:extLst>
              <a:ext uri="{FF2B5EF4-FFF2-40B4-BE49-F238E27FC236}">
                <a16:creationId xmlns:a16="http://schemas.microsoft.com/office/drawing/2014/main" id="{39E4F8D7-4123-445A-9141-0F03DB3AE0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8271" y="1971675"/>
            <a:ext cx="314325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0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5760" y="1055077"/>
            <a:ext cx="11273051" cy="5472332"/>
          </a:xfrm>
        </p:spPr>
        <p:txBody>
          <a:bodyPr>
            <a:normAutofit/>
          </a:bodyPr>
          <a:lstStyle/>
          <a:p>
            <a:pPr marL="0" indent="0" algn="ctr">
              <a:lnSpc>
                <a:spcPct val="107000"/>
              </a:lnSpc>
              <a:spcAft>
                <a:spcPts val="0"/>
              </a:spcAft>
              <a:buNone/>
            </a:pPr>
            <a:r>
              <a:rPr lang="en-US" dirty="0">
                <a:latin typeface="Times New Roman" panose="02020603050405020304" pitchFamily="18" charset="0"/>
                <a:cs typeface="Times New Roman" panose="02020603050405020304" pitchFamily="18" charset="0"/>
              </a:rPr>
              <a:t>Status of the application of the School for CISCE affiliation.</a:t>
            </a:r>
          </a:p>
          <a:p>
            <a:pPr marL="0" indent="0" algn="ctr">
              <a:lnSpc>
                <a:spcPct val="107000"/>
              </a:lnSpc>
              <a:spcAft>
                <a:spcPts val="0"/>
              </a:spcAft>
              <a:buNone/>
            </a:pPr>
            <a:r>
              <a:rPr lang="en-US" dirty="0">
                <a:latin typeface="Times New Roman" panose="02020603050405020304" pitchFamily="18" charset="0"/>
                <a:cs typeface="Times New Roman" panose="02020603050405020304" pitchFamily="18" charset="0"/>
              </a:rPr>
              <a:t>Information on losses on foreign derivative contracts by Bank</a:t>
            </a:r>
          </a:p>
          <a:p>
            <a:pPr marL="0" indent="0" algn="ctr">
              <a:lnSpc>
                <a:spcPct val="107000"/>
              </a:lnSpc>
              <a:spcAft>
                <a:spcPts val="0"/>
              </a:spcAft>
              <a:buNone/>
            </a:pPr>
            <a:r>
              <a:rPr lang="en-US" dirty="0">
                <a:latin typeface="Times New Roman" panose="02020603050405020304" pitchFamily="18" charset="0"/>
                <a:cs typeface="Times New Roman" panose="02020603050405020304" pitchFamily="18" charset="0"/>
              </a:rPr>
              <a:t>Information on the Annual inspection report</a:t>
            </a:r>
          </a:p>
          <a:p>
            <a:pPr marL="0" indent="0" algn="ctr">
              <a:lnSpc>
                <a:spcPct val="107000"/>
              </a:lnSpc>
              <a:spcAft>
                <a:spcPts val="0"/>
              </a:spcAft>
              <a:buNone/>
            </a:pPr>
            <a:r>
              <a:rPr lang="en-US" dirty="0">
                <a:latin typeface="Times New Roman" panose="02020603050405020304" pitchFamily="18" charset="0"/>
                <a:cs typeface="Times New Roman" panose="02020603050405020304" pitchFamily="18" charset="0"/>
              </a:rPr>
              <a:t>Bank-wise breakup of the mark-to-market losses </a:t>
            </a:r>
          </a:p>
          <a:p>
            <a:pPr marL="0" indent="0" algn="ctr">
              <a:lnSpc>
                <a:spcPct val="107000"/>
              </a:lnSpc>
              <a:spcAft>
                <a:spcPts val="0"/>
              </a:spcAft>
              <a:buNone/>
            </a:pPr>
            <a:endParaRPr lang="en-US" b="1" dirty="0">
              <a:latin typeface="Times New Roman" panose="02020603050405020304" pitchFamily="18" charset="0"/>
              <a:cs typeface="Times New Roman" panose="02020603050405020304" pitchFamily="18" charset="0"/>
            </a:endParaRPr>
          </a:p>
          <a:p>
            <a:pPr marL="0" indent="0" algn="ctr">
              <a:lnSpc>
                <a:spcPct val="107000"/>
              </a:lnSpc>
              <a:spcAft>
                <a:spcPts val="0"/>
              </a:spcAft>
              <a:buNone/>
            </a:pPr>
            <a:r>
              <a:rPr lang="en-US" b="1" dirty="0">
                <a:latin typeface="Times New Roman" panose="02020603050405020304" pitchFamily="18" charset="0"/>
                <a:cs typeface="Times New Roman" panose="02020603050405020304" pitchFamily="18" charset="0"/>
              </a:rPr>
              <a:t>OTS Scheme </a:t>
            </a:r>
          </a:p>
          <a:p>
            <a:pPr marL="0" indent="0" algn="ctr">
              <a:lnSpc>
                <a:spcPct val="107000"/>
              </a:lnSpc>
              <a:spcAft>
                <a:spcPts val="0"/>
              </a:spcAft>
              <a:buNone/>
            </a:pPr>
            <a:r>
              <a:rPr lang="en-US" b="1" dirty="0">
                <a:latin typeface="Times New Roman" panose="02020603050405020304" pitchFamily="18" charset="0"/>
                <a:cs typeface="Times New Roman" panose="02020603050405020304" pitchFamily="18" charset="0"/>
              </a:rPr>
              <a:t>No of beds available in hospitals – oxygen &amp; non-oxygen </a:t>
            </a:r>
          </a:p>
          <a:p>
            <a:pPr marL="0" indent="0" algn="ctr">
              <a:lnSpc>
                <a:spcPct val="107000"/>
              </a:lnSpc>
              <a:spcAft>
                <a:spcPts val="0"/>
              </a:spcAft>
              <a:buNone/>
            </a:pPr>
            <a:r>
              <a:rPr lang="en-US" b="1" dirty="0">
                <a:latin typeface="Times New Roman" panose="02020603050405020304" pitchFamily="18" charset="0"/>
                <a:cs typeface="Times New Roman" panose="02020603050405020304" pitchFamily="18" charset="0"/>
              </a:rPr>
              <a:t>No of vials available ‘</a:t>
            </a:r>
            <a:r>
              <a:rPr lang="en-US" b="1" dirty="0" err="1">
                <a:latin typeface="Times New Roman" panose="02020603050405020304" pitchFamily="18" charset="0"/>
                <a:cs typeface="Times New Roman" panose="02020603050405020304" pitchFamily="18" charset="0"/>
              </a:rPr>
              <a:t>Remdesivir</a:t>
            </a:r>
            <a:r>
              <a:rPr lang="en-US" b="1" dirty="0">
                <a:latin typeface="Times New Roman" panose="02020603050405020304" pitchFamily="18" charset="0"/>
                <a:cs typeface="Times New Roman" panose="02020603050405020304" pitchFamily="18" charset="0"/>
              </a:rPr>
              <a:t>’ – Filed and pending</a:t>
            </a:r>
          </a:p>
          <a:p>
            <a:pPr marL="0" indent="0" algn="ctr">
              <a:lnSpc>
                <a:spcPct val="107000"/>
              </a:lnSpc>
              <a:spcAft>
                <a:spcPts val="0"/>
              </a:spcAft>
              <a:buNone/>
            </a:pPr>
            <a:r>
              <a:rPr lang="en-US" b="1" dirty="0">
                <a:latin typeface="Times New Roman" panose="02020603050405020304" pitchFamily="18" charset="0"/>
                <a:cs typeface="Times New Roman" panose="02020603050405020304" pitchFamily="18" charset="0"/>
              </a:rPr>
              <a:t>Covid Deaths – Certificates issued and deaths reported by authorities</a:t>
            </a:r>
          </a:p>
          <a:p>
            <a:pPr marL="0" indent="0">
              <a:lnSpc>
                <a:spcPct val="107000"/>
              </a:lnSpc>
              <a:spcAft>
                <a:spcPts val="0"/>
              </a:spcAft>
              <a:buNone/>
            </a:pPr>
            <a:endParaRPr lang="en-US"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en-IN" dirty="0">
              <a:highlight>
                <a:srgbClr val="FFFF00"/>
              </a:highlight>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59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ay # 13 – Minimizing Hit and Run | Social Idea Bank">
            <a:extLst>
              <a:ext uri="{FF2B5EF4-FFF2-40B4-BE49-F238E27FC236}">
                <a16:creationId xmlns:a16="http://schemas.microsoft.com/office/drawing/2014/main" id="{FDB6447E-BA0F-4125-80C8-4049CA37D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9938" y="1413253"/>
            <a:ext cx="3061189" cy="2024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ed Drawing : Salman Khan | Harendar puri Arts 😎 😎 - YouTube">
            <a:extLst>
              <a:ext uri="{FF2B5EF4-FFF2-40B4-BE49-F238E27FC236}">
                <a16:creationId xmlns:a16="http://schemas.microsoft.com/office/drawing/2014/main" id="{42F292BC-D75A-49B4-9885-266DE439E7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1782" y="4317023"/>
            <a:ext cx="2857500" cy="174615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62621A5-79A4-4579-A249-0ADEDFE799C3}"/>
              </a:ext>
            </a:extLst>
          </p:cNvPr>
          <p:cNvSpPr txBox="1">
            <a:spLocks/>
          </p:cNvSpPr>
          <p:nvPr/>
        </p:nvSpPr>
        <p:spPr>
          <a:xfrm>
            <a:off x="122829" y="1017300"/>
            <a:ext cx="7712876" cy="584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Times New Roman" panose="02020603050405020304" pitchFamily="18" charset="0"/>
                <a:cs typeface="Times New Roman" panose="02020603050405020304" pitchFamily="18" charset="0"/>
              </a:rPr>
              <a:t>An RTI query has revealed that the Maharashtra government does not have any papers on actor Salman Khan’s 2002 hit-and-run case as the files pertaining to it were gutted in a fire at </a:t>
            </a:r>
            <a:r>
              <a:rPr lang="en-US" sz="2400" dirty="0" err="1">
                <a:latin typeface="Times New Roman" panose="02020603050405020304" pitchFamily="18" charset="0"/>
                <a:cs typeface="Times New Roman" panose="02020603050405020304" pitchFamily="18" charset="0"/>
              </a:rPr>
              <a:t>Mantralaya</a:t>
            </a: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Information Sought</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from the State Law and Judiciary department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the names and the total number of counsels, solicitors, advocates and legal advisors, public prosecutors appointed by the State government for this case</a:t>
            </a:r>
            <a:r>
              <a:rPr lang="en-US" dirty="0"/>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92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259823" y="348630"/>
            <a:ext cx="8615186" cy="6661052"/>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An RTI reply dated April 08 has revealed that </a:t>
            </a:r>
          </a:p>
          <a:p>
            <a:pPr marL="0" indent="0" algn="ctr">
              <a:buNone/>
            </a:pPr>
            <a:r>
              <a:rPr lang="en-US" dirty="0">
                <a:latin typeface="Times New Roman" panose="02020603050405020304" pitchFamily="18" charset="0"/>
                <a:cs typeface="Times New Roman" panose="02020603050405020304" pitchFamily="18" charset="0"/>
              </a:rPr>
              <a:t>the Arvind Kejriwal-led Delhi government </a:t>
            </a:r>
          </a:p>
          <a:p>
            <a:pPr marL="0" indent="0" algn="ctr">
              <a:buNone/>
            </a:pPr>
            <a:r>
              <a:rPr lang="en-US" dirty="0">
                <a:latin typeface="Times New Roman" panose="02020603050405020304" pitchFamily="18" charset="0"/>
                <a:cs typeface="Times New Roman" panose="02020603050405020304" pitchFamily="18" charset="0"/>
              </a:rPr>
              <a:t>spent Rs 150 crores </a:t>
            </a:r>
          </a:p>
          <a:p>
            <a:pPr marL="0" indent="0" algn="ctr">
              <a:buNone/>
            </a:pPr>
            <a:r>
              <a:rPr lang="en-US" dirty="0">
                <a:latin typeface="Times New Roman" panose="02020603050405020304" pitchFamily="18" charset="0"/>
                <a:cs typeface="Times New Roman" panose="02020603050405020304" pitchFamily="18" charset="0"/>
              </a:rPr>
              <a:t>from January 2021 to March 2021 </a:t>
            </a:r>
          </a:p>
          <a:p>
            <a:pPr marL="0" indent="0" algn="ctr">
              <a:buNone/>
            </a:pPr>
            <a:r>
              <a:rPr lang="en-US" dirty="0">
                <a:latin typeface="Times New Roman" panose="02020603050405020304" pitchFamily="18" charset="0"/>
                <a:cs typeface="Times New Roman" panose="02020603050405020304" pitchFamily="18" charset="0"/>
              </a:rPr>
              <a:t>on advertisements and publicity through </a:t>
            </a:r>
          </a:p>
          <a:p>
            <a:pPr marL="0" indent="0" algn="ctr">
              <a:buNone/>
            </a:pPr>
            <a:r>
              <a:rPr lang="en-US" dirty="0">
                <a:latin typeface="Times New Roman" panose="02020603050405020304" pitchFamily="18" charset="0"/>
                <a:cs typeface="Times New Roman" panose="02020603050405020304" pitchFamily="18" charset="0"/>
              </a:rPr>
              <a:t>various mediums</a:t>
            </a:r>
          </a:p>
          <a:p>
            <a:endParaRPr lang="en-IN"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Kejriwal government has </a:t>
            </a:r>
            <a:r>
              <a:rPr lang="en-US"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spent</a:t>
            </a:r>
            <a:r>
              <a:rPr lang="en-US" dirty="0">
                <a:latin typeface="Times New Roman" panose="02020603050405020304" pitchFamily="18" charset="0"/>
                <a:cs typeface="Times New Roman" panose="02020603050405020304" pitchFamily="18" charset="0"/>
              </a:rPr>
              <a:t> over 800 crores in advertisement expenses in past two years</a:t>
            </a:r>
            <a:endParaRPr lang="en-IN" dirty="0">
              <a:latin typeface="Times New Roman" panose="02020603050405020304" pitchFamily="18" charset="0"/>
              <a:cs typeface="Times New Roman" panose="02020603050405020304" pitchFamily="18" charset="0"/>
            </a:endParaRPr>
          </a:p>
        </p:txBody>
      </p:sp>
      <p:pic>
        <p:nvPicPr>
          <p:cNvPr id="2052" name="Picture 4" descr="Lok Sabha Elections 2014: Know your party symbols!">
            <a:extLst>
              <a:ext uri="{FF2B5EF4-FFF2-40B4-BE49-F238E27FC236}">
                <a16:creationId xmlns:a16="http://schemas.microsoft.com/office/drawing/2014/main" id="{D08ABFF7-396E-4E82-A013-7FCC2745A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323" y="439445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UL ADVERTISEMENT ON AAP CLEAN SWEEP | BuTtrvieW">
            <a:extLst>
              <a:ext uri="{FF2B5EF4-FFF2-40B4-BE49-F238E27FC236}">
                <a16:creationId xmlns:a16="http://schemas.microsoft.com/office/drawing/2014/main" id="{8A5B2019-3472-4EAD-9B0E-16C57BA93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76" y="427070"/>
            <a:ext cx="4651979" cy="259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5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38780554"/>
              </p:ext>
            </p:extLst>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122829" y="1017300"/>
            <a:ext cx="7712876" cy="5840700"/>
          </a:xfrm>
        </p:spPr>
        <p:txBody>
          <a:bodyPr>
            <a:normAutofit fontScale="77500" lnSpcReduction="20000"/>
          </a:bodyPr>
          <a:lstStyle/>
          <a:p>
            <a:pPr marL="0" indent="0">
              <a:lnSpc>
                <a:spcPct val="107000"/>
              </a:lnSpc>
              <a:spcAft>
                <a:spcPts val="800"/>
              </a:spcAft>
              <a:buNone/>
            </a:pPr>
            <a:r>
              <a:rPr lang="en-IN" b="1" u="sng" dirty="0">
                <a:latin typeface="Times New Roman" panose="02020603050405020304" pitchFamily="18" charset="0"/>
                <a:ea typeface="Calibri" panose="020F0502020204030204" pitchFamily="34" charset="0"/>
                <a:cs typeface="Times New Roman" panose="02020603050405020304" pitchFamily="18" charset="0"/>
              </a:rPr>
              <a:t>Section 2 (</a:t>
            </a:r>
            <a:r>
              <a:rPr lang="en-IN" b="1" i="1" u="sng" dirty="0">
                <a:latin typeface="Times New Roman" panose="02020603050405020304" pitchFamily="18" charset="0"/>
                <a:ea typeface="Calibri" panose="020F0502020204030204" pitchFamily="34" charset="0"/>
                <a:cs typeface="Times New Roman" panose="02020603050405020304" pitchFamily="18" charset="0"/>
              </a:rPr>
              <a:t>h</a:t>
            </a:r>
            <a:r>
              <a:rPr lang="en-IN" b="1" u="sng" dirty="0">
                <a:latin typeface="Times New Roman" panose="02020603050405020304" pitchFamily="18" charset="0"/>
                <a:ea typeface="Calibri" panose="020F0502020204030204" pitchFamily="34" charset="0"/>
                <a:cs typeface="Times New Roman" panose="02020603050405020304" pitchFamily="18" charset="0"/>
              </a:rPr>
              <a:t>) "public authority"</a:t>
            </a:r>
            <a:r>
              <a:rPr lang="en-IN" dirty="0">
                <a:latin typeface="Times New Roman" panose="02020603050405020304" pitchFamily="18" charset="0"/>
                <a:ea typeface="Calibri" panose="020F0502020204030204" pitchFamily="34" charset="0"/>
                <a:cs typeface="Times New Roman" panose="02020603050405020304" pitchFamily="18" charset="0"/>
              </a:rPr>
              <a:t> means any authority or body or institution of self- government established or constituted</a:t>
            </a:r>
            <a:r>
              <a:rPr lang="en-IN"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a</a:t>
            </a:r>
            <a:r>
              <a:rPr lang="en-IN" dirty="0">
                <a:latin typeface="Times New Roman" panose="02020603050405020304" pitchFamily="18" charset="0"/>
                <a:ea typeface="Calibri" panose="020F0502020204030204" pitchFamily="34" charset="0"/>
                <a:cs typeface="Times New Roman" panose="02020603050405020304" pitchFamily="18" charset="0"/>
              </a:rPr>
              <a:t>) by or under the Constitution;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b</a:t>
            </a:r>
            <a:r>
              <a:rPr lang="en-IN" dirty="0">
                <a:latin typeface="Times New Roman" panose="02020603050405020304" pitchFamily="18" charset="0"/>
                <a:ea typeface="Calibri" panose="020F0502020204030204" pitchFamily="34" charset="0"/>
                <a:cs typeface="Times New Roman" panose="02020603050405020304" pitchFamily="18" charset="0"/>
              </a:rPr>
              <a:t>) by any other law made by Parliament;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c</a:t>
            </a:r>
            <a:r>
              <a:rPr lang="en-IN" dirty="0">
                <a:latin typeface="Times New Roman" panose="02020603050405020304" pitchFamily="18" charset="0"/>
                <a:ea typeface="Calibri" panose="020F0502020204030204" pitchFamily="34" charset="0"/>
                <a:cs typeface="Times New Roman" panose="02020603050405020304" pitchFamily="18" charset="0"/>
              </a:rPr>
              <a:t>) by any other law made by State Legislature;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d</a:t>
            </a:r>
            <a:r>
              <a:rPr lang="en-IN" dirty="0">
                <a:latin typeface="Times New Roman" panose="02020603050405020304" pitchFamily="18" charset="0"/>
                <a:ea typeface="Calibri" panose="020F0502020204030204" pitchFamily="34" charset="0"/>
                <a:cs typeface="Times New Roman" panose="02020603050405020304" pitchFamily="18" charset="0"/>
              </a:rPr>
              <a:t>) by notification issued or order made by the appropriate Government,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and includes any</a:t>
            </a:r>
            <a:r>
              <a:rPr lang="en-IN"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err="1">
                <a:latin typeface="Times New Roman" panose="02020603050405020304" pitchFamily="18" charset="0"/>
                <a:ea typeface="Calibri" panose="020F0502020204030204" pitchFamily="34" charset="0"/>
                <a:cs typeface="Times New Roman" panose="02020603050405020304" pitchFamily="18" charset="0"/>
              </a:rPr>
              <a:t>i</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b="1" dirty="0">
                <a:latin typeface="Times New Roman" panose="02020603050405020304" pitchFamily="18" charset="0"/>
                <a:ea typeface="Calibri" panose="020F0502020204030204" pitchFamily="34" charset="0"/>
                <a:cs typeface="Times New Roman" panose="02020603050405020304" pitchFamily="18" charset="0"/>
              </a:rPr>
              <a:t>body owned, controlled or substantially financed</a:t>
            </a:r>
            <a:r>
              <a:rPr lang="en-IN"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ii</a:t>
            </a:r>
            <a:r>
              <a:rPr lang="en-IN" b="1" dirty="0">
                <a:latin typeface="Times New Roman" panose="02020603050405020304" pitchFamily="18" charset="0"/>
                <a:ea typeface="Calibri" panose="020F0502020204030204" pitchFamily="34" charset="0"/>
                <a:cs typeface="Times New Roman" panose="02020603050405020304" pitchFamily="18" charset="0"/>
              </a:rPr>
              <a:t>) non-Government organisation substantially financed,</a:t>
            </a:r>
            <a:endParaRPr lang="en-IN" sz="20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directly or indirectly by funds provided by the appropriate Government</a:t>
            </a:r>
            <a:br>
              <a:rPr lang="en-IN" dirty="0">
                <a:latin typeface="Times New Roman" panose="02020603050405020304" pitchFamily="18" charset="0"/>
                <a:ea typeface="Calibri" panose="020F0502020204030204" pitchFamily="34" charset="0"/>
                <a:cs typeface="Times New Roman" panose="02020603050405020304" pitchFamily="18" charset="0"/>
              </a:rPr>
            </a:b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7176" name="Picture 8" descr="Authority and Responsibility: Responsibility, Accountability, Power">
            <a:extLst>
              <a:ext uri="{FF2B5EF4-FFF2-40B4-BE49-F238E27FC236}">
                <a16:creationId xmlns:a16="http://schemas.microsoft.com/office/drawing/2014/main" id="{E7B1A4E7-7DA4-4E11-A24A-6DE3085CDE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2745" y="1203172"/>
            <a:ext cx="2982351"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ow Google Qualifies an “Authority Website” - Toronto Digital Marketing &amp;  Video Production Agency in Toronto | The Best Media">
            <a:extLst>
              <a:ext uri="{FF2B5EF4-FFF2-40B4-BE49-F238E27FC236}">
                <a16:creationId xmlns:a16="http://schemas.microsoft.com/office/drawing/2014/main" id="{1171277F-E0C1-40BA-9B65-1EF6BD2005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3667" y="3937650"/>
            <a:ext cx="2880506" cy="201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4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22829" y="225083"/>
            <a:ext cx="9147780" cy="6632917"/>
          </a:xfrm>
        </p:spPr>
        <p:txBody>
          <a:bodyPr>
            <a:normAutofit fontScale="92500" lnSpcReduction="10000"/>
          </a:bodyPr>
          <a:lstStyle/>
          <a:p>
            <a:pPr marL="0" indent="0" algn="ctr">
              <a:buNone/>
            </a:pPr>
            <a:r>
              <a:rPr lang="en-US" b="1" dirty="0">
                <a:latin typeface="Times New Roman" panose="02020603050405020304" pitchFamily="18" charset="0"/>
                <a:cs typeface="Times New Roman" panose="02020603050405020304" pitchFamily="18" charset="0"/>
              </a:rPr>
              <a:t>Non Government School</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Public Authority?</a:t>
            </a:r>
          </a:p>
          <a:p>
            <a:pPr marL="0" indent="0" algn="ctr">
              <a:buNone/>
            </a:pPr>
            <a:r>
              <a:rPr lang="en-US" dirty="0">
                <a:latin typeface="Times New Roman" panose="02020603050405020304" pitchFamily="18" charset="0"/>
                <a:cs typeface="Times New Roman" panose="02020603050405020304" pitchFamily="18" charset="0"/>
              </a:rPr>
              <a:t>Substantially Financed by State Govt-Directly or indirectly   </a:t>
            </a:r>
            <a:r>
              <a:rPr lang="en-US" dirty="0">
                <a:latin typeface="Times New Roman" panose="02020603050405020304" pitchFamily="18" charset="0"/>
                <a:cs typeface="Times New Roman" panose="02020603050405020304" pitchFamily="18" charset="0"/>
                <a:sym typeface="Wingdings" panose="05000000000000000000" pitchFamily="2" charset="2"/>
              </a:rPr>
              <a:t> Grant in aid for payment of Teacher Salary- </a:t>
            </a:r>
            <a:r>
              <a:rPr 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Yes, it is Public Authority</a:t>
            </a:r>
          </a:p>
          <a:p>
            <a:pPr marL="0" indent="0" algn="ctr">
              <a:buNone/>
            </a:pPr>
            <a:r>
              <a:rPr lang="en-US" b="1" i="1" dirty="0">
                <a:latin typeface="Times New Roman" panose="02020603050405020304" pitchFamily="18" charset="0"/>
                <a:cs typeface="Times New Roman" panose="02020603050405020304" pitchFamily="18" charset="0"/>
                <a:sym typeface="Wingdings" panose="05000000000000000000" pitchFamily="2" charset="2"/>
              </a:rPr>
              <a:t>(</a:t>
            </a:r>
            <a:r>
              <a:rPr lang="en-US" b="1" i="1" dirty="0" err="1">
                <a:latin typeface="Times New Roman" panose="02020603050405020304" pitchFamily="18" charset="0"/>
                <a:cs typeface="Times New Roman" panose="02020603050405020304" pitchFamily="18" charset="0"/>
                <a:sym typeface="Wingdings" panose="05000000000000000000" pitchFamily="2" charset="2"/>
              </a:rPr>
              <a:t>Dhara</a:t>
            </a:r>
            <a:r>
              <a:rPr lang="en-US" b="1" i="1" dirty="0">
                <a:latin typeface="Times New Roman" panose="02020603050405020304" pitchFamily="18" charset="0"/>
                <a:cs typeface="Times New Roman" panose="02020603050405020304" pitchFamily="18" charset="0"/>
                <a:sym typeface="Wingdings" panose="05000000000000000000" pitchFamily="2" charset="2"/>
              </a:rPr>
              <a:t> Singh Girls High School Vs State of Uttar Pradesh </a:t>
            </a:r>
            <a:r>
              <a:rPr lang="en-US" b="1" i="1" dirty="0">
                <a:latin typeface="Times New Roman" panose="02020603050405020304" pitchFamily="18" charset="0"/>
                <a:cs typeface="Times New Roman" panose="02020603050405020304" pitchFamily="18" charset="0"/>
              </a:rPr>
              <a:t> </a:t>
            </a:r>
            <a:r>
              <a:rPr lang="en-IN" b="1" i="1" dirty="0">
                <a:latin typeface="Times New Roman" panose="02020603050405020304" pitchFamily="18" charset="0"/>
                <a:cs typeface="Times New Roman" panose="02020603050405020304" pitchFamily="18" charset="0"/>
              </a:rPr>
              <a:t>AIR 2008 All 92)</a:t>
            </a:r>
            <a:endParaRPr lang="en-US" b="1" i="1"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0" indent="0" algn="ctr">
              <a:buNone/>
            </a:pPr>
            <a:r>
              <a:rPr lang="en-IN" b="1" dirty="0">
                <a:latin typeface="Times New Roman" panose="02020603050405020304" pitchFamily="18" charset="0"/>
                <a:cs typeface="Times New Roman" panose="02020603050405020304" pitchFamily="18" charset="0"/>
              </a:rPr>
              <a:t>Private Aided College:-</a:t>
            </a:r>
            <a:r>
              <a:rPr lang="en-US" dirty="0">
                <a:solidFill>
                  <a:srgbClr val="FF0000"/>
                </a:solidFill>
                <a:latin typeface="Times New Roman" panose="02020603050405020304" pitchFamily="18" charset="0"/>
                <a:cs typeface="Times New Roman" panose="02020603050405020304" pitchFamily="18" charset="0"/>
              </a:rPr>
              <a:t>Public Authority?</a:t>
            </a:r>
          </a:p>
          <a:p>
            <a:pPr marL="0" indent="0" algn="ctr">
              <a:buNone/>
            </a:pPr>
            <a:r>
              <a:rPr lang="en-US" dirty="0">
                <a:latin typeface="Times New Roman" panose="02020603050405020304" pitchFamily="18" charset="0"/>
                <a:cs typeface="Times New Roman" panose="02020603050405020304" pitchFamily="18" charset="0"/>
              </a:rPr>
              <a:t>Substantially grant in aid was received from Government-</a:t>
            </a:r>
            <a:r>
              <a:rPr 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lgn="ctr">
              <a:buNone/>
            </a:pPr>
            <a:r>
              <a:rPr 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Yes, it is Public Authority</a:t>
            </a:r>
          </a:p>
          <a:p>
            <a:pPr marL="0" indent="0" algn="ctr">
              <a:buNone/>
            </a:pPr>
            <a:r>
              <a:rPr lang="en-US" dirty="0">
                <a:latin typeface="Times New Roman" panose="02020603050405020304" pitchFamily="18" charset="0"/>
                <a:cs typeface="Times New Roman" panose="02020603050405020304" pitchFamily="18" charset="0"/>
              </a:rPr>
              <a:t>To fall under the ambit of ‘ substantially financed ’ the organization should receive a large sum of finance and it need not more than 50% . government funding even though made up for  45% of the total finances it still funded nearly 95% of the salary of the teaching staff.</a:t>
            </a:r>
          </a:p>
          <a:p>
            <a:pPr marL="0" indent="0" algn="ctr">
              <a:buNone/>
            </a:pPr>
            <a:r>
              <a:rPr lang="en-US" b="1" i="1" dirty="0">
                <a:latin typeface="Times New Roman" panose="02020603050405020304" pitchFamily="18" charset="0"/>
                <a:cs typeface="Times New Roman" panose="02020603050405020304" pitchFamily="18" charset="0"/>
              </a:rPr>
              <a:t>DAV College Trust and Management Society Vs Director of Public Information ( CA 9828/2013 SC)</a:t>
            </a:r>
          </a:p>
          <a:p>
            <a:pPr marL="0" indent="0" algn="just">
              <a:buNone/>
            </a:pPr>
            <a:endParaRPr 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2050" name="Picture 2" descr="Vector College Students in University Clothing | College students, Student  cartoon, Vector illustration">
            <a:extLst>
              <a:ext uri="{FF2B5EF4-FFF2-40B4-BE49-F238E27FC236}">
                <a16:creationId xmlns:a16="http://schemas.microsoft.com/office/drawing/2014/main" id="{F2C32F19-2249-40A9-8552-CCE2E76FB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198" y="514570"/>
            <a:ext cx="2300142" cy="2320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graduating students throwing graduation caps. education, school,  college concept. cartoon vector illustration Stock Vector | Adobe Stock">
            <a:extLst>
              <a:ext uri="{FF2B5EF4-FFF2-40B4-BE49-F238E27FC236}">
                <a16:creationId xmlns:a16="http://schemas.microsoft.com/office/drawing/2014/main" id="{FF995F14-5376-41A8-8729-410AAF6A8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691" y="3699804"/>
            <a:ext cx="2573479" cy="198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9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22829" y="196948"/>
            <a:ext cx="8615186" cy="6661052"/>
          </a:xfrm>
        </p:spPr>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Universities</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Public Authority?</a:t>
            </a:r>
          </a:p>
          <a:p>
            <a:pPr marL="0" indent="0" algn="ctr">
              <a:buNone/>
            </a:pPr>
            <a:r>
              <a:rPr lang="en-US" dirty="0">
                <a:latin typeface="Times New Roman" panose="02020603050405020304" pitchFamily="18" charset="0"/>
                <a:cs typeface="Times New Roman" panose="02020603050405020304" pitchFamily="18" charset="0"/>
              </a:rPr>
              <a:t>University is 'an authority' as defined under Section 2(c) of the Karnataka Right to </a:t>
            </a:r>
            <a:r>
              <a:rPr lang="en-US" u="sng" dirty="0">
                <a:latin typeface="Times New Roman" panose="02020603050405020304" pitchFamily="18" charset="0"/>
                <a:cs typeface="Times New Roman" panose="02020603050405020304" pitchFamily="18" charset="0"/>
                <a:hlinkClick r:id="rId2"/>
              </a:rPr>
              <a:t>Information Act</a:t>
            </a:r>
            <a:r>
              <a:rPr lang="en-US" dirty="0">
                <a:latin typeface="Times New Roman" panose="02020603050405020304" pitchFamily="18" charset="0"/>
                <a:cs typeface="Times New Roman" panose="02020603050405020304" pitchFamily="18" charset="0"/>
              </a:rPr>
              <a:t>, 2000 and </a:t>
            </a:r>
          </a:p>
          <a:p>
            <a:pPr marL="0" indent="0" algn="ctr">
              <a:buNone/>
            </a:pPr>
            <a:r>
              <a:rPr lang="en-US" dirty="0">
                <a:latin typeface="Times New Roman" panose="02020603050405020304" pitchFamily="18" charset="0"/>
                <a:cs typeface="Times New Roman" panose="02020603050405020304" pitchFamily="18" charset="0"/>
              </a:rPr>
              <a:t>University is 'an authority' within the meaning of </a:t>
            </a:r>
            <a:r>
              <a:rPr lang="en-US" dirty="0">
                <a:latin typeface="Times New Roman" panose="02020603050405020304" pitchFamily="18" charset="0"/>
                <a:cs typeface="Times New Roman" panose="02020603050405020304" pitchFamily="18" charset="0"/>
                <a:hlinkClick r:id="rId3"/>
              </a:rPr>
              <a:t>Article 12</a:t>
            </a:r>
            <a:r>
              <a:rPr lang="en-US" dirty="0">
                <a:latin typeface="Times New Roman" panose="02020603050405020304" pitchFamily="18" charset="0"/>
                <a:cs typeface="Times New Roman" panose="02020603050405020304" pitchFamily="18" charset="0"/>
              </a:rPr>
              <a:t> of the Constitution.</a:t>
            </a:r>
          </a:p>
          <a:p>
            <a:pPr marL="0" indent="0" algn="ctr">
              <a:buNone/>
            </a:pPr>
            <a:r>
              <a:rPr lang="en-US" dirty="0">
                <a:solidFill>
                  <a:srgbClr val="0000CC"/>
                </a:solidFill>
                <a:latin typeface="Times New Roman" panose="02020603050405020304" pitchFamily="18" charset="0"/>
                <a:cs typeface="Times New Roman" panose="02020603050405020304" pitchFamily="18" charset="0"/>
              </a:rPr>
              <a:t>Yes it is Public Authority</a:t>
            </a:r>
          </a:p>
          <a:p>
            <a:pPr marL="0" indent="0" algn="ctr">
              <a:buNone/>
            </a:pPr>
            <a:r>
              <a:rPr lang="en-US" dirty="0">
                <a:latin typeface="Times New Roman" panose="02020603050405020304" pitchFamily="18" charset="0"/>
                <a:cs typeface="Times New Roman" panose="02020603050405020304" pitchFamily="18" charset="0"/>
              </a:rPr>
              <a:t>University is bound to supply information as per the Right to </a:t>
            </a:r>
            <a:r>
              <a:rPr lang="en-US" u="sng" dirty="0">
                <a:latin typeface="Times New Roman" panose="02020603050405020304" pitchFamily="18" charset="0"/>
                <a:cs typeface="Times New Roman" panose="02020603050405020304" pitchFamily="18" charset="0"/>
                <a:hlinkClick r:id="rId2"/>
              </a:rPr>
              <a:t>Information Act</a:t>
            </a:r>
            <a:r>
              <a:rPr lang="en-US" u="sng" dirty="0">
                <a:latin typeface="Times New Roman" panose="02020603050405020304" pitchFamily="18" charset="0"/>
                <a:cs typeface="Times New Roman" panose="02020603050405020304" pitchFamily="18" charset="0"/>
              </a:rPr>
              <a:t>.</a:t>
            </a:r>
          </a:p>
          <a:p>
            <a:pPr marL="0" indent="0" algn="ctr">
              <a:buNone/>
            </a:pPr>
            <a:r>
              <a:rPr lang="it-IT" b="1" i="1" dirty="0">
                <a:latin typeface="Times New Roman" panose="02020603050405020304" pitchFamily="18" charset="0"/>
                <a:cs typeface="Times New Roman" panose="02020603050405020304" pitchFamily="18" charset="0"/>
              </a:rPr>
              <a:t>(Shivanna Naik vs Bangalore University-</a:t>
            </a:r>
            <a:r>
              <a:rPr lang="en-IN" b="1" i="1" dirty="0">
                <a:latin typeface="Times New Roman" panose="02020603050405020304" pitchFamily="18" charset="0"/>
                <a:cs typeface="Times New Roman" panose="02020603050405020304" pitchFamily="18" charset="0"/>
              </a:rPr>
              <a:t>Karnataka High Court)</a:t>
            </a:r>
            <a:endParaRPr lang="en-US" b="1" i="1"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Mr. </a:t>
            </a:r>
            <a:r>
              <a:rPr lang="en-US" dirty="0" err="1">
                <a:latin typeface="Times New Roman" panose="02020603050405020304" pitchFamily="18" charset="0"/>
                <a:cs typeface="Times New Roman" panose="02020603050405020304" pitchFamily="18" charset="0"/>
              </a:rPr>
              <a:t>Shivanna</a:t>
            </a:r>
            <a:r>
              <a:rPr lang="en-US" dirty="0">
                <a:latin typeface="Times New Roman" panose="02020603050405020304" pitchFamily="18" charset="0"/>
                <a:cs typeface="Times New Roman" panose="02020603050405020304" pitchFamily="18" charset="0"/>
              </a:rPr>
              <a:t> applied for the post of teacher and his application was rejected. He sought the information under RTI seeking information regarding selection and the RTI application was rejected with the reason that there is no such provision under Bangalore University regulation.</a:t>
            </a:r>
          </a:p>
          <a:p>
            <a:endParaRPr lang="en-IN" dirty="0">
              <a:latin typeface="Times New Roman" panose="02020603050405020304" pitchFamily="18" charset="0"/>
              <a:cs typeface="Times New Roman" panose="02020603050405020304" pitchFamily="18" charset="0"/>
            </a:endParaRPr>
          </a:p>
        </p:txBody>
      </p:sp>
      <p:pic>
        <p:nvPicPr>
          <p:cNvPr id="2054" name="Picture 6" descr="University emblem icon image Royalty Free Vector Image">
            <a:extLst>
              <a:ext uri="{FF2B5EF4-FFF2-40B4-BE49-F238E27FC236}">
                <a16:creationId xmlns:a16="http://schemas.microsoft.com/office/drawing/2014/main" id="{077914D5-AAC7-4D8F-969A-63DCF1BF4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257" y="3766625"/>
            <a:ext cx="213660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iversity Icon, Student, Icon Design, Graduate University, Arrow, Logo,  Symbol, Line png | Klipartz">
            <a:extLst>
              <a:ext uri="{FF2B5EF4-FFF2-40B4-BE49-F238E27FC236}">
                <a16:creationId xmlns:a16="http://schemas.microsoft.com/office/drawing/2014/main" id="{F8DC5F73-40F7-492B-9BB2-4B61EECE0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1625" y="858129"/>
            <a:ext cx="2449830" cy="223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858" y="453782"/>
            <a:ext cx="6989774" cy="5947018"/>
          </a:xfrm>
          <a:noFill/>
        </p:spPr>
        <p:txBody>
          <a:bodyPr>
            <a:normAutofit fontScale="92500"/>
          </a:bodyPr>
          <a:lstStyle/>
          <a:p>
            <a:pPr marL="0" indent="0">
              <a:buNone/>
            </a:pPr>
            <a:endParaRPr lang="en-IN" sz="2000" b="1" dirty="0">
              <a:latin typeface="Times New Roman" panose="02020603050405020304" pitchFamily="18" charset="0"/>
              <a:cs typeface="Times New Roman" panose="02020603050405020304" pitchFamily="18" charset="0"/>
            </a:endParaRPr>
          </a:p>
          <a:p>
            <a:pPr marL="0" indent="0" algn="ctr">
              <a:lnSpc>
                <a:spcPct val="200000"/>
              </a:lnSpc>
              <a:buNone/>
            </a:pPr>
            <a:r>
              <a:rPr lang="en-IN" sz="3000" b="1" dirty="0">
                <a:latin typeface="Times New Roman" panose="02020603050405020304" pitchFamily="18" charset="0"/>
                <a:ea typeface="Calibri" panose="020F0502020204030204" pitchFamily="34" charset="0"/>
              </a:rPr>
              <a:t>Information is the oxygen </a:t>
            </a:r>
          </a:p>
          <a:p>
            <a:pPr marL="0" indent="0" algn="ctr">
              <a:lnSpc>
                <a:spcPct val="200000"/>
              </a:lnSpc>
              <a:buNone/>
            </a:pPr>
            <a:r>
              <a:rPr lang="en-IN" sz="3000" b="1" dirty="0">
                <a:latin typeface="Times New Roman" panose="02020603050405020304" pitchFamily="18" charset="0"/>
                <a:ea typeface="Calibri" panose="020F0502020204030204" pitchFamily="34" charset="0"/>
              </a:rPr>
              <a:t>that any citizen needs </a:t>
            </a:r>
          </a:p>
          <a:p>
            <a:pPr marL="0" indent="0" algn="ctr">
              <a:lnSpc>
                <a:spcPct val="200000"/>
              </a:lnSpc>
              <a:buNone/>
            </a:pPr>
            <a:r>
              <a:rPr lang="en-IN" sz="3000" b="1" dirty="0">
                <a:latin typeface="Times New Roman" panose="02020603050405020304" pitchFamily="18" charset="0"/>
                <a:ea typeface="Calibri" panose="020F0502020204030204" pitchFamily="34" charset="0"/>
              </a:rPr>
              <a:t>to live in the social structure of the society </a:t>
            </a:r>
          </a:p>
          <a:p>
            <a:pPr marL="0" indent="0" algn="ctr">
              <a:lnSpc>
                <a:spcPct val="200000"/>
              </a:lnSpc>
              <a:buNone/>
            </a:pPr>
            <a:r>
              <a:rPr lang="en-IN" sz="3000" b="1" dirty="0">
                <a:latin typeface="Times New Roman" panose="02020603050405020304" pitchFamily="18" charset="0"/>
                <a:ea typeface="Calibri" panose="020F0502020204030204" pitchFamily="34" charset="0"/>
              </a:rPr>
              <a:t>and maintain its </a:t>
            </a:r>
          </a:p>
          <a:p>
            <a:pPr marL="0" indent="0" algn="ctr">
              <a:lnSpc>
                <a:spcPct val="200000"/>
              </a:lnSpc>
              <a:buNone/>
            </a:pPr>
            <a:r>
              <a:rPr lang="en-IN" sz="3000" b="1" dirty="0">
                <a:latin typeface="Times New Roman" panose="02020603050405020304" pitchFamily="18" charset="0"/>
                <a:ea typeface="Calibri" panose="020F0502020204030204" pitchFamily="34" charset="0"/>
              </a:rPr>
              <a:t>democratic balance</a:t>
            </a:r>
            <a:endParaRPr lang="en-US" sz="3000" b="1" dirty="0">
              <a:latin typeface="Times New Roman" panose="02020603050405020304" pitchFamily="18" charset="0"/>
              <a:cs typeface="Times New Roman" panose="02020603050405020304" pitchFamily="18" charset="0"/>
            </a:endParaRPr>
          </a:p>
        </p:txBody>
      </p:sp>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Information - Simple English Wikipedia, the free encyclopedia">
            <a:extLst>
              <a:ext uri="{FF2B5EF4-FFF2-40B4-BE49-F238E27FC236}">
                <a16:creationId xmlns:a16="http://schemas.microsoft.com/office/drawing/2014/main" id="{BB4CEA8A-BA93-4AFD-8419-7DC183BB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022" y="1220107"/>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0">
            <a:extLst>
              <a:ext uri="{FF2B5EF4-FFF2-40B4-BE49-F238E27FC236}">
                <a16:creationId xmlns:a16="http://schemas.microsoft.com/office/drawing/2014/main" id="{34D316FB-1419-48F2-A9C2-8FCF3D4DC48D}"/>
              </a:ext>
            </a:extLst>
          </p:cNvPr>
          <p:cNvSpPr/>
          <p:nvPr/>
        </p:nvSpPr>
        <p:spPr>
          <a:xfrm>
            <a:off x="532263" y="123795"/>
            <a:ext cx="10595282" cy="60192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994" tIns="114794" rIns="190994" bIns="114794" numCol="1" spcCol="1270" anchor="ctr" anchorCtr="0">
            <a:noAutofit/>
          </a:bodyPr>
          <a:lstStyle/>
          <a:p>
            <a:pPr lvl="0" algn="ctr" defTabSz="1778000" rtl="0">
              <a:lnSpc>
                <a:spcPct val="90000"/>
              </a:lnSpc>
              <a:spcBef>
                <a:spcPct val="0"/>
              </a:spcBef>
              <a:spcAft>
                <a:spcPct val="35000"/>
              </a:spcAft>
            </a:pPr>
            <a:r>
              <a:rPr lang="en-IN" sz="4000" b="1" kern="1200" dirty="0">
                <a:solidFill>
                  <a:schemeClr val="bg1"/>
                </a:solidFill>
              </a:rPr>
              <a:t>RTI Act,2005</a:t>
            </a:r>
            <a:endParaRPr lang="en-IN" sz="4000" kern="1200" dirty="0">
              <a:solidFill>
                <a:schemeClr val="bg1"/>
              </a:solidFill>
            </a:endParaRPr>
          </a:p>
        </p:txBody>
      </p:sp>
      <p:pic>
        <p:nvPicPr>
          <p:cNvPr id="2052" name="Picture 4" descr="3d man placing goal cubes. 3d render of person placing goal cubes. 3d  illustration of human people character. | CanStock">
            <a:extLst>
              <a:ext uri="{FF2B5EF4-FFF2-40B4-BE49-F238E27FC236}">
                <a16:creationId xmlns:a16="http://schemas.microsoft.com/office/drawing/2014/main" id="{D5DFE6A3-7E16-4512-916D-3210CC713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95"/>
          <a:stretch/>
        </p:blipFill>
        <p:spPr bwMode="auto">
          <a:xfrm>
            <a:off x="8349343" y="3467628"/>
            <a:ext cx="2778202" cy="235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2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7696"/>
            <a:ext cx="9720072" cy="1499616"/>
          </a:xfrm>
        </p:spPr>
        <p:txBody>
          <a:bodyPr/>
          <a:lstStyle/>
          <a:p>
            <a:r>
              <a:rPr lang="en-IN" dirty="0"/>
              <a:t>    Success stories</a:t>
            </a:r>
          </a:p>
        </p:txBody>
      </p:sp>
      <p:sp>
        <p:nvSpPr>
          <p:cNvPr id="7" name="TextBox 6">
            <a:extLst>
              <a:ext uri="{FF2B5EF4-FFF2-40B4-BE49-F238E27FC236}">
                <a16:creationId xmlns:a16="http://schemas.microsoft.com/office/drawing/2014/main" id="{0E47BF22-4BD0-4142-9E88-2CBED6DB4630}"/>
              </a:ext>
            </a:extLst>
          </p:cNvPr>
          <p:cNvSpPr txBox="1"/>
          <p:nvPr/>
        </p:nvSpPr>
        <p:spPr>
          <a:xfrm>
            <a:off x="877115" y="1782395"/>
            <a:ext cx="10437770"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GVFL Vs Anubhav </a:t>
            </a:r>
            <a:r>
              <a:rPr kumimoji="0" lang="en-IN" sz="3200" b="1" i="0" u="none" strike="noStrike" kern="1200" cap="none" spc="0" normalizeH="0" baseline="0" noProof="0" dirty="0" err="1">
                <a:ln>
                  <a:noFill/>
                </a:ln>
                <a:solidFill>
                  <a:prstClr val="black"/>
                </a:solidFill>
                <a:effectLst/>
                <a:uLnTx/>
                <a:uFillTx/>
                <a:latin typeface="Tw Cen MT" panose="020B0602020104020603"/>
                <a:ea typeface="+mn-ea"/>
                <a:cs typeface="+mn-cs"/>
              </a:rPr>
              <a:t>Singhi</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 &amp; </a:t>
            </a:r>
            <a:r>
              <a:rPr kumimoji="0" lang="en-IN" sz="3200" b="1" i="0" u="none" strike="noStrike" kern="1200" cap="none" spc="0" normalizeH="0" baseline="0" noProof="0" dirty="0" err="1">
                <a:ln>
                  <a:noFill/>
                </a:ln>
                <a:solidFill>
                  <a:prstClr val="black"/>
                </a:solidFill>
                <a:effectLst/>
                <a:uLnTx/>
                <a:uFillTx/>
                <a:latin typeface="Tw Cen MT" panose="020B0602020104020603"/>
                <a:ea typeface="+mn-ea"/>
                <a:cs typeface="+mn-cs"/>
              </a:rPr>
              <a:t>Ors</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(Writ </a:t>
            </a:r>
            <a:r>
              <a:rPr kumimoji="0" lang="it-IT" sz="3200" b="1" i="0" u="none" strike="noStrike" kern="1200" cap="none" spc="0" normalizeH="0" baseline="0" noProof="0" dirty="0">
                <a:ln>
                  <a:noFill/>
                </a:ln>
                <a:solidFill>
                  <a:prstClr val="black"/>
                </a:solidFill>
                <a:effectLst/>
                <a:uLnTx/>
                <a:uFillTx/>
                <a:latin typeface="Tw Cen MT" panose="020B0602020104020603"/>
                <a:ea typeface="+mn-ea"/>
                <a:cs typeface="+mn-cs"/>
              </a:rPr>
              <a:t>SCA No. 8353/2006 </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Judgement dated 22.05.2020)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rPr>
              <a:t>Gujarat Venture Finance Limited challenged the order of State Information Commissioner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rPr>
              <a:t>Its not government company as the no financial assistance is taken from State government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rPr>
              <a:t>AOA of the CO- </a:t>
            </a: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Managing Director of the GIIC Limited which is a Government owned company should be an ex-­officio chairman </a:t>
            </a:r>
            <a:endPar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6102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47BF22-4BD0-4142-9E88-2CBED6DB4630}"/>
              </a:ext>
            </a:extLst>
          </p:cNvPr>
          <p:cNvSpPr txBox="1"/>
          <p:nvPr/>
        </p:nvSpPr>
        <p:spPr>
          <a:xfrm>
            <a:off x="1024128" y="428178"/>
            <a:ext cx="10437770"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GVFL Vs Anubhav </a:t>
            </a:r>
            <a:r>
              <a:rPr kumimoji="0" lang="en-IN" sz="3200" b="1" i="0" u="none" strike="noStrike" kern="1200" cap="none" spc="0" normalizeH="0" baseline="0" noProof="0" dirty="0" err="1">
                <a:ln>
                  <a:noFill/>
                </a:ln>
                <a:solidFill>
                  <a:prstClr val="black"/>
                </a:solidFill>
                <a:effectLst/>
                <a:uLnTx/>
                <a:uFillTx/>
                <a:latin typeface="Tw Cen MT" panose="020B0602020104020603"/>
                <a:ea typeface="+mn-ea"/>
                <a:cs typeface="+mn-cs"/>
              </a:rPr>
              <a:t>Singhi</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 &amp; </a:t>
            </a:r>
            <a:r>
              <a:rPr kumimoji="0" lang="en-IN" sz="3200" b="1" i="0" u="none" strike="noStrike" kern="1200" cap="none" spc="0" normalizeH="0" baseline="0" noProof="0" dirty="0" err="1">
                <a:ln>
                  <a:noFill/>
                </a:ln>
                <a:solidFill>
                  <a:prstClr val="black"/>
                </a:solidFill>
                <a:effectLst/>
                <a:uLnTx/>
                <a:uFillTx/>
                <a:latin typeface="Tw Cen MT" panose="020B0602020104020603"/>
                <a:ea typeface="+mn-ea"/>
                <a:cs typeface="+mn-cs"/>
              </a:rPr>
              <a:t>Ors</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(Writ </a:t>
            </a:r>
            <a:r>
              <a:rPr kumimoji="0" lang="it-IT" sz="3200" b="1" i="0" u="none" strike="noStrike" kern="1200" cap="none" spc="0" normalizeH="0" baseline="0" noProof="0" dirty="0">
                <a:ln>
                  <a:noFill/>
                </a:ln>
                <a:solidFill>
                  <a:prstClr val="black"/>
                </a:solidFill>
                <a:effectLst/>
                <a:uLnTx/>
                <a:uFillTx/>
                <a:latin typeface="Tw Cen MT" panose="020B0602020104020603"/>
                <a:ea typeface="+mn-ea"/>
                <a:cs typeface="+mn-cs"/>
              </a:rPr>
              <a:t>SCA No. 8353/2006 </a:t>
            </a:r>
            <a:r>
              <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rPr>
              <a:t>Judgement dated 22.05.2020)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846AC141-9DFD-4345-BA57-0DC9559FE766}"/>
              </a:ext>
            </a:extLst>
          </p:cNvPr>
          <p:cNvSpPr txBox="1"/>
          <p:nvPr/>
        </p:nvSpPr>
        <p:spPr>
          <a:xfrm>
            <a:off x="414671" y="1860698"/>
            <a:ext cx="1064319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Unless a body is either owned, controlled or substantially financed by   the   appropriate   Government,   such   body   would   not qualify as a public authority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Controlling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Tw Cen MT" panose="020B0602020104020603"/>
                <a:ea typeface="+mn-ea"/>
                <a:cs typeface="+mn-cs"/>
              </a:rPr>
              <a:t>Constitution </a:t>
            </a:r>
          </a:p>
        </p:txBody>
      </p:sp>
    </p:spTree>
    <p:extLst>
      <p:ext uri="{BB962C8B-B14F-4D97-AF65-F5344CB8AC3E}">
        <p14:creationId xmlns:p14="http://schemas.microsoft.com/office/powerpoint/2010/main" val="104668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20319451"/>
              </p:ext>
            </p:extLst>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882683" y="1083997"/>
            <a:ext cx="7636027" cy="5472332"/>
          </a:xfrm>
        </p:spPr>
        <p:txBody>
          <a:bodyPr>
            <a:normAutofit lnSpcReduction="10000"/>
          </a:bodyPr>
          <a:lstStyle/>
          <a:p>
            <a:pPr marL="0" indent="0" algn="ctr">
              <a:lnSpc>
                <a:spcPct val="150000"/>
              </a:lnSpc>
              <a:buNone/>
            </a:pPr>
            <a:r>
              <a:rPr lang="en-US" dirty="0">
                <a:latin typeface="Times New Roman" panose="02020603050405020304" pitchFamily="18" charset="0"/>
                <a:cs typeface="Times New Roman" panose="02020603050405020304" pitchFamily="18" charset="0"/>
              </a:rPr>
              <a:t>Any authority or body which we consider</a:t>
            </a:r>
          </a:p>
          <a:p>
            <a:pPr algn="ctr">
              <a:lnSpc>
                <a:spcPct val="150000"/>
              </a:lnSpc>
            </a:pPr>
            <a:r>
              <a:rPr lang="en-US" dirty="0">
                <a:latin typeface="Times New Roman" panose="02020603050405020304" pitchFamily="18" charset="0"/>
                <a:cs typeface="Times New Roman" panose="02020603050405020304" pitchFamily="18" charset="0"/>
              </a:rPr>
              <a:t>as Government in common parlance- </a:t>
            </a:r>
          </a:p>
          <a:p>
            <a:pPr algn="ctr">
              <a:lnSpc>
                <a:spcPct val="150000"/>
              </a:lnSpc>
            </a:pPr>
            <a:r>
              <a:rPr lang="en-US" dirty="0">
                <a:latin typeface="Times New Roman" panose="02020603050405020304" pitchFamily="18" charset="0"/>
                <a:cs typeface="Times New Roman" panose="02020603050405020304" pitchFamily="18" charset="0"/>
              </a:rPr>
              <a:t>All Ministries and their departments, Municipal Bodies, Panchayats</a:t>
            </a:r>
          </a:p>
          <a:p>
            <a:pPr algn="ctr">
              <a:lnSpc>
                <a:spcPct val="150000"/>
              </a:lnSpc>
            </a:pPr>
            <a:r>
              <a:rPr lang="en-US" dirty="0">
                <a:latin typeface="Times New Roman" panose="02020603050405020304" pitchFamily="18" charset="0"/>
                <a:cs typeface="Times New Roman" panose="02020603050405020304" pitchFamily="18" charset="0"/>
              </a:rPr>
              <a:t>Courts, Public Sector Undertakings- Nationalised Banks, LIC, and UTI</a:t>
            </a:r>
          </a:p>
          <a:p>
            <a:pPr algn="ctr">
              <a:lnSpc>
                <a:spcPct val="150000"/>
              </a:lnSpc>
            </a:pPr>
            <a:r>
              <a:rPr lang="en-US" dirty="0">
                <a:latin typeface="Times New Roman" panose="02020603050405020304" pitchFamily="18" charset="0"/>
                <a:cs typeface="Times New Roman" panose="02020603050405020304" pitchFamily="18" charset="0"/>
              </a:rPr>
              <a:t>Establishments of the Parliament, Legislatures, Judiciary, President and the Governors</a:t>
            </a:r>
            <a:endParaRPr lang="en-IN" dirty="0">
              <a:latin typeface="Times New Roman" panose="02020603050405020304" pitchFamily="18" charset="0"/>
              <a:cs typeface="Times New Roman" panose="02020603050405020304" pitchFamily="18" charset="0"/>
            </a:endParaRPr>
          </a:p>
        </p:txBody>
      </p:sp>
      <p:pic>
        <p:nvPicPr>
          <p:cNvPr id="2050" name="Picture 2" descr="Delegation—Understanding Authority vs. Responsibility - HR Daily Advisor">
            <a:extLst>
              <a:ext uri="{FF2B5EF4-FFF2-40B4-BE49-F238E27FC236}">
                <a16:creationId xmlns:a16="http://schemas.microsoft.com/office/drawing/2014/main" id="{3E4DB9AD-2CEE-4A0A-9BE4-3A131B5B95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46" y="4325453"/>
            <a:ext cx="3028949" cy="20370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establish authority and influence others - Attenello Training &amp;  Consulting">
            <a:extLst>
              <a:ext uri="{FF2B5EF4-FFF2-40B4-BE49-F238E27FC236}">
                <a16:creationId xmlns:a16="http://schemas.microsoft.com/office/drawing/2014/main" id="{4D7FF559-BBAF-4E70-8D91-4B714B5F6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46" y="1212601"/>
            <a:ext cx="3028950" cy="203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8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35013667"/>
              </p:ext>
            </p:extLst>
          </p:nvPr>
        </p:nvGraphicFramePr>
        <p:xfrm>
          <a:off x="245659" y="226765"/>
          <a:ext cx="11273051" cy="43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5BA5DE0-6A80-495B-8EA9-3B488177931A}"/>
              </a:ext>
            </a:extLst>
          </p:cNvPr>
          <p:cNvSpPr/>
          <p:nvPr/>
        </p:nvSpPr>
        <p:spPr>
          <a:xfrm>
            <a:off x="4019013" y="661183"/>
            <a:ext cx="4012637" cy="369332"/>
          </a:xfrm>
          <a:prstGeom prst="rect">
            <a:avLst/>
          </a:prstGeom>
        </p:spPr>
        <p:txBody>
          <a:bodyPr wrap="none">
            <a:spAutoFit/>
          </a:bodyPr>
          <a:lstStyle/>
          <a:p>
            <a:r>
              <a:rPr lang="en-IN" b="1" u="sng" dirty="0">
                <a:latin typeface="Times-Roman"/>
              </a:rPr>
              <a:t>Intelligence and Security organisations</a:t>
            </a:r>
            <a:endParaRPr lang="en-IN" b="1" u="sng" dirty="0"/>
          </a:p>
        </p:txBody>
      </p:sp>
      <p:graphicFrame>
        <p:nvGraphicFramePr>
          <p:cNvPr id="5" name="Table 6">
            <a:extLst>
              <a:ext uri="{FF2B5EF4-FFF2-40B4-BE49-F238E27FC236}">
                <a16:creationId xmlns:a16="http://schemas.microsoft.com/office/drawing/2014/main" id="{4900B509-A70E-419A-9B71-C44BA0E3AC8D}"/>
              </a:ext>
            </a:extLst>
          </p:cNvPr>
          <p:cNvGraphicFramePr>
            <a:graphicFrameLocks noGrp="1"/>
          </p:cNvGraphicFramePr>
          <p:nvPr>
            <p:extLst>
              <p:ext uri="{D42A27DB-BD31-4B8C-83A1-F6EECF244321}">
                <p14:modId xmlns:p14="http://schemas.microsoft.com/office/powerpoint/2010/main" val="1660477190"/>
              </p:ext>
            </p:extLst>
          </p:nvPr>
        </p:nvGraphicFramePr>
        <p:xfrm>
          <a:off x="1083212" y="1030515"/>
          <a:ext cx="10058400" cy="5577840"/>
        </p:xfrm>
        <a:graphic>
          <a:graphicData uri="http://schemas.openxmlformats.org/drawingml/2006/table">
            <a:tbl>
              <a:tblPr bandRow="1">
                <a:tableStyleId>{5C22544A-7EE6-4342-B048-85BDC9FD1C3A}</a:tableStyleId>
              </a:tblPr>
              <a:tblGrid>
                <a:gridCol w="4726745">
                  <a:extLst>
                    <a:ext uri="{9D8B030D-6E8A-4147-A177-3AD203B41FA5}">
                      <a16:colId xmlns:a16="http://schemas.microsoft.com/office/drawing/2014/main" val="2031158875"/>
                    </a:ext>
                  </a:extLst>
                </a:gridCol>
                <a:gridCol w="5331655">
                  <a:extLst>
                    <a:ext uri="{9D8B030D-6E8A-4147-A177-3AD203B41FA5}">
                      <a16:colId xmlns:a16="http://schemas.microsoft.com/office/drawing/2014/main" val="3965716875"/>
                    </a:ext>
                  </a:extLst>
                </a:gridCol>
              </a:tblGrid>
              <a:tr h="692276">
                <a:tc>
                  <a:txBody>
                    <a:bodyPr/>
                    <a:lstStyle/>
                    <a:p>
                      <a:pPr algn="just"/>
                      <a:r>
                        <a:rPr lang="en-US" sz="2000" dirty="0">
                          <a:latin typeface="Times New Roman" panose="02020603050405020304" pitchFamily="18" charset="0"/>
                          <a:cs typeface="Times New Roman" panose="02020603050405020304" pitchFamily="18" charset="0"/>
                        </a:rPr>
                        <a:t>1.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Intelligence Bureau</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2. </a:t>
                      </a: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Research and Analysis Wing of the Cabinet Secretariat</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8346041"/>
                  </a:ext>
                </a:extLst>
              </a:tr>
              <a:tr h="387675">
                <a:tc>
                  <a:txBody>
                    <a:bodyPr/>
                    <a:lstStyle/>
                    <a:p>
                      <a:pPr algn="just"/>
                      <a:r>
                        <a:rPr lang="en-US" sz="2000" dirty="0">
                          <a:latin typeface="Times New Roman" panose="02020603050405020304" pitchFamily="18" charset="0"/>
                          <a:cs typeface="Times New Roman" panose="02020603050405020304" pitchFamily="18" charset="0"/>
                        </a:rPr>
                        <a:t>3.</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Directorate of Revenue Intelligence</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4. Central Economic Intelligence Bureau</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96055262"/>
                  </a:ext>
                </a:extLst>
              </a:tr>
              <a:tr h="387675">
                <a:tc>
                  <a:txBody>
                    <a:bodyPr/>
                    <a:lstStyle/>
                    <a:p>
                      <a:pPr algn="just"/>
                      <a:r>
                        <a:rPr lang="en-US" sz="2000" dirty="0">
                          <a:latin typeface="Times New Roman" panose="02020603050405020304" pitchFamily="18" charset="0"/>
                          <a:cs typeface="Times New Roman" panose="02020603050405020304" pitchFamily="18" charset="0"/>
                        </a:rPr>
                        <a:t>5.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Directorate of Enforcement</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6.</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Narcotics Control Bureau</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4277657"/>
                  </a:ext>
                </a:extLst>
              </a:tr>
              <a:tr h="387675">
                <a:tc>
                  <a:txBody>
                    <a:bodyPr/>
                    <a:lstStyle/>
                    <a:p>
                      <a:pPr algn="just"/>
                      <a:r>
                        <a:rPr lang="en-US" sz="2000" dirty="0">
                          <a:latin typeface="Times New Roman" panose="02020603050405020304" pitchFamily="18" charset="0"/>
                          <a:cs typeface="Times New Roman" panose="02020603050405020304" pitchFamily="18" charset="0"/>
                        </a:rPr>
                        <a:t>7.</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Aviation Research Centre</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8.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Special Frontier Force</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7017939"/>
                  </a:ext>
                </a:extLst>
              </a:tr>
              <a:tr h="387675">
                <a:tc>
                  <a:txBody>
                    <a:bodyPr/>
                    <a:lstStyle/>
                    <a:p>
                      <a:pPr algn="just"/>
                      <a:r>
                        <a:rPr lang="en-US" sz="2000" dirty="0">
                          <a:latin typeface="Times New Roman" panose="02020603050405020304" pitchFamily="18" charset="0"/>
                          <a:cs typeface="Times New Roman" panose="02020603050405020304" pitchFamily="18" charset="0"/>
                        </a:rPr>
                        <a:t>9.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Border Security Force</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10.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Central Reserve Police Force</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5826855"/>
                  </a:ext>
                </a:extLst>
              </a:tr>
              <a:tr h="387675">
                <a:tc>
                  <a:txBody>
                    <a:bodyPr/>
                    <a:lstStyle/>
                    <a:p>
                      <a:pPr algn="just"/>
                      <a:r>
                        <a:rPr lang="en-US" sz="2000" dirty="0">
                          <a:latin typeface="Times New Roman" panose="02020603050405020304" pitchFamily="18" charset="0"/>
                          <a:cs typeface="Times New Roman" panose="02020603050405020304" pitchFamily="18" charset="0"/>
                        </a:rPr>
                        <a:t>11.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Indo-Tibetan Border Police</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12.</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Central Industrial Security Force</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3527946"/>
                  </a:ext>
                </a:extLst>
              </a:tr>
              <a:tr h="387675">
                <a:tc>
                  <a:txBody>
                    <a:bodyPr/>
                    <a:lstStyle/>
                    <a:p>
                      <a:pPr algn="just"/>
                      <a:r>
                        <a:rPr lang="en-US" sz="2000" dirty="0">
                          <a:latin typeface="Times New Roman" panose="02020603050405020304" pitchFamily="18" charset="0"/>
                          <a:cs typeface="Times New Roman" panose="02020603050405020304" pitchFamily="18" charset="0"/>
                        </a:rPr>
                        <a:t>13.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National Security Guards</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14.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Assam Rifles</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048880"/>
                  </a:ext>
                </a:extLst>
              </a:tr>
              <a:tr h="692276">
                <a:tc>
                  <a:txBody>
                    <a:bodyPr/>
                    <a:lstStyle/>
                    <a:p>
                      <a:pPr algn="just"/>
                      <a:r>
                        <a:rPr lang="en-US" sz="2000" dirty="0">
                          <a:latin typeface="Times New Roman" panose="02020603050405020304" pitchFamily="18" charset="0"/>
                          <a:cs typeface="Times New Roman" panose="02020603050405020304" pitchFamily="18" charset="0"/>
                        </a:rPr>
                        <a:t>15. </a:t>
                      </a:r>
                      <a:r>
                        <a:rPr lang="en-IN" sz="20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Sashtra</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Seema Bal</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16. </a:t>
                      </a: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Directorate General of Income-tax (Investigation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2470451"/>
                  </a:ext>
                </a:extLst>
              </a:tr>
              <a:tr h="692276">
                <a:tc>
                  <a:txBody>
                    <a:bodyPr/>
                    <a:lstStyle/>
                    <a:p>
                      <a:pPr algn="just"/>
                      <a:r>
                        <a:rPr lang="en-US" sz="2000" dirty="0">
                          <a:latin typeface="Times New Roman" panose="02020603050405020304" pitchFamily="18" charset="0"/>
                          <a:cs typeface="Times New Roman" panose="02020603050405020304" pitchFamily="18" charset="0"/>
                        </a:rPr>
                        <a:t>17.</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National Technical Research Organisation</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18.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Financial Intelligence Unit, India</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5488110"/>
                  </a:ext>
                </a:extLst>
              </a:tr>
              <a:tr h="692276">
                <a:tc>
                  <a:txBody>
                    <a:bodyPr/>
                    <a:lstStyle/>
                    <a:p>
                      <a:pPr algn="just"/>
                      <a:r>
                        <a:rPr lang="en-US" sz="2000" dirty="0">
                          <a:latin typeface="Times New Roman" panose="02020603050405020304" pitchFamily="18" charset="0"/>
                          <a:cs typeface="Times New Roman" panose="02020603050405020304" pitchFamily="18" charset="0"/>
                        </a:rPr>
                        <a:t>19.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Special Protection Group</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20.</a:t>
                      </a: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Defence Research and Development Organization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0577593"/>
                  </a:ext>
                </a:extLst>
              </a:tr>
              <a:tr h="387675">
                <a:tc>
                  <a:txBody>
                    <a:bodyPr/>
                    <a:lstStyle/>
                    <a:p>
                      <a:pPr algn="just"/>
                      <a:r>
                        <a:rPr lang="en-US" sz="2000" dirty="0">
                          <a:latin typeface="Times New Roman" panose="02020603050405020304" pitchFamily="18" charset="0"/>
                          <a:cs typeface="Times New Roman" panose="02020603050405020304" pitchFamily="18" charset="0"/>
                        </a:rPr>
                        <a:t>21.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Border Road Development Board</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US" sz="2000" dirty="0">
                          <a:latin typeface="Times New Roman" panose="02020603050405020304" pitchFamily="18" charset="0"/>
                          <a:cs typeface="Times New Roman" panose="02020603050405020304" pitchFamily="18" charset="0"/>
                        </a:rPr>
                        <a:t>22. </a:t>
                      </a: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National Security Council Secretariat</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2257495"/>
                  </a:ext>
                </a:extLst>
              </a:tr>
            </a:tbl>
          </a:graphicData>
        </a:graphic>
      </p:graphicFrame>
    </p:spTree>
    <p:extLst>
      <p:ext uri="{BB962C8B-B14F-4D97-AF65-F5344CB8AC3E}">
        <p14:creationId xmlns:p14="http://schemas.microsoft.com/office/powerpoint/2010/main" val="226552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4665843" y="1134264"/>
            <a:ext cx="7011898" cy="5840700"/>
          </a:xfrm>
        </p:spPr>
        <p:txBody>
          <a:bodyPr>
            <a:normAutofit fontScale="85000" lnSpcReduction="20000"/>
          </a:bodyPr>
          <a:lstStyle/>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Section 2(</a:t>
            </a:r>
            <a:r>
              <a:rPr lang="en-IN" i="1" dirty="0">
                <a:latin typeface="Times New Roman" panose="02020603050405020304" pitchFamily="18" charset="0"/>
                <a:ea typeface="Calibri" panose="020F0502020204030204" pitchFamily="34" charset="0"/>
                <a:cs typeface="Times New Roman" panose="02020603050405020304" pitchFamily="18" charset="0"/>
              </a:rPr>
              <a:t>j</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b="1" dirty="0">
                <a:latin typeface="Times New Roman" panose="02020603050405020304" pitchFamily="18" charset="0"/>
                <a:ea typeface="Calibri" panose="020F0502020204030204" pitchFamily="34" charset="0"/>
                <a:cs typeface="Times New Roman" panose="02020603050405020304" pitchFamily="18" charset="0"/>
              </a:rPr>
              <a:t>"right to information</a:t>
            </a:r>
            <a:r>
              <a:rPr lang="en-IN" dirty="0">
                <a:latin typeface="Times New Roman" panose="02020603050405020304" pitchFamily="18" charset="0"/>
                <a:ea typeface="Calibri" panose="020F0502020204030204" pitchFamily="34" charset="0"/>
                <a:cs typeface="Times New Roman" panose="02020603050405020304" pitchFamily="18" charset="0"/>
              </a:rPr>
              <a:t>" means the right to information accessible under this Act which is held by or under the control of any public authority and includes the right to</a:t>
            </a:r>
            <a:r>
              <a:rPr lang="en-IN"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err="1">
                <a:latin typeface="Times New Roman" panose="02020603050405020304" pitchFamily="18" charset="0"/>
                <a:ea typeface="Calibri" panose="020F0502020204030204" pitchFamily="34" charset="0"/>
                <a:cs typeface="Times New Roman" panose="02020603050405020304" pitchFamily="18" charset="0"/>
              </a:rPr>
              <a:t>i</a:t>
            </a:r>
            <a:r>
              <a:rPr lang="en-IN" dirty="0">
                <a:latin typeface="Times New Roman" panose="02020603050405020304" pitchFamily="18" charset="0"/>
                <a:ea typeface="Calibri" panose="020F0502020204030204" pitchFamily="34" charset="0"/>
                <a:cs typeface="Times New Roman" panose="02020603050405020304" pitchFamily="18" charset="0"/>
              </a:rPr>
              <a:t>) inspection of work, documents, records;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ii</a:t>
            </a:r>
            <a:r>
              <a:rPr lang="en-IN" dirty="0">
                <a:latin typeface="Times New Roman" panose="02020603050405020304" pitchFamily="18" charset="0"/>
                <a:ea typeface="Calibri" panose="020F0502020204030204" pitchFamily="34" charset="0"/>
                <a:cs typeface="Times New Roman" panose="02020603050405020304" pitchFamily="18" charset="0"/>
              </a:rPr>
              <a:t>) taking notes, extracts or certified copies of documents or records;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iii</a:t>
            </a:r>
            <a:r>
              <a:rPr lang="en-IN" dirty="0">
                <a:latin typeface="Times New Roman" panose="02020603050405020304" pitchFamily="18" charset="0"/>
                <a:ea typeface="Calibri" panose="020F0502020204030204" pitchFamily="34" charset="0"/>
                <a:cs typeface="Times New Roman" panose="02020603050405020304" pitchFamily="18" charset="0"/>
              </a:rPr>
              <a:t>) taking certified samples of material;</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iv</a:t>
            </a:r>
            <a:r>
              <a:rPr lang="en-IN" dirty="0">
                <a:latin typeface="Times New Roman" panose="02020603050405020304" pitchFamily="18" charset="0"/>
                <a:ea typeface="Calibri" panose="020F0502020204030204" pitchFamily="34" charset="0"/>
                <a:cs typeface="Times New Roman" panose="02020603050405020304" pitchFamily="18" charset="0"/>
              </a:rPr>
              <a:t>) obtaining information in the form of diskettes, floppies, tapes, video cassettes or in any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other electronic mode or through printouts where such information is stored in a computer or in any other device;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8194" name="Picture 2" descr="RTI matters: Here is how you get your right to information | Hindustan Times">
            <a:extLst>
              <a:ext uri="{FF2B5EF4-FFF2-40B4-BE49-F238E27FC236}">
                <a16:creationId xmlns:a16="http://schemas.microsoft.com/office/drawing/2014/main" id="{3943C429-01BB-4AAA-8623-33ACA89DF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185" y="4225480"/>
            <a:ext cx="3248024" cy="2062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0D382F-0528-4220-B054-89E5952629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185" y="1168803"/>
            <a:ext cx="3248025" cy="2440554"/>
          </a:xfrm>
          <a:prstGeom prst="rect">
            <a:avLst/>
          </a:prstGeom>
        </p:spPr>
      </p:pic>
    </p:spTree>
    <p:extLst>
      <p:ext uri="{BB962C8B-B14F-4D97-AF65-F5344CB8AC3E}">
        <p14:creationId xmlns:p14="http://schemas.microsoft.com/office/powerpoint/2010/main" val="1412129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4192172" y="1026149"/>
            <a:ext cx="7326538" cy="5605087"/>
          </a:xfrm>
        </p:spPr>
        <p:txBody>
          <a:bodyPr>
            <a:normAutofit/>
          </a:bodyPr>
          <a:lstStyle/>
          <a:p>
            <a:pPr marL="0" indent="0" algn="ctr">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Request for information</a:t>
            </a:r>
          </a:p>
          <a:p>
            <a:pPr marL="0" indent="0" algn="ctr">
              <a:buNone/>
            </a:pPr>
            <a:r>
              <a:rPr lang="en-IN" b="1" dirty="0">
                <a:latin typeface="Times New Roman" panose="02020603050405020304" pitchFamily="18" charset="0"/>
                <a:cs typeface="Times New Roman" panose="02020603050405020304" pitchFamily="18" charset="0"/>
              </a:rPr>
              <a:t>Medium</a:t>
            </a:r>
            <a:r>
              <a:rPr lang="en-IN" dirty="0">
                <a:latin typeface="Times New Roman" panose="02020603050405020304" pitchFamily="18" charset="0"/>
                <a:cs typeface="Times New Roman" panose="02020603050405020304" pitchFamily="18" charset="0"/>
              </a:rPr>
              <a:t> : Online or offline </a:t>
            </a:r>
          </a:p>
          <a:p>
            <a:pPr marL="0" indent="0" algn="ctr">
              <a:buNone/>
            </a:pPr>
            <a:r>
              <a:rPr lang="en-IN" b="1" dirty="0">
                <a:latin typeface="Times New Roman" panose="02020603050405020304" pitchFamily="18" charset="0"/>
                <a:cs typeface="Times New Roman" panose="02020603050405020304" pitchFamily="18" charset="0"/>
              </a:rPr>
              <a:t>Language</a:t>
            </a:r>
            <a:r>
              <a:rPr lang="en-IN" dirty="0">
                <a:latin typeface="Times New Roman" panose="02020603050405020304" pitchFamily="18" charset="0"/>
                <a:cs typeface="Times New Roman" panose="02020603050405020304" pitchFamily="18" charset="0"/>
              </a:rPr>
              <a:t>: English-Hindi-Official language of the area</a:t>
            </a:r>
          </a:p>
          <a:p>
            <a:pPr marL="0" indent="0" algn="ctr">
              <a:buNone/>
            </a:pPr>
            <a:r>
              <a:rPr lang="en-IN" b="1" dirty="0">
                <a:latin typeface="Times New Roman" panose="02020603050405020304" pitchFamily="18" charset="0"/>
                <a:cs typeface="Times New Roman" panose="02020603050405020304" pitchFamily="18" charset="0"/>
              </a:rPr>
              <a:t>Reason </a:t>
            </a:r>
            <a:r>
              <a:rPr lang="en-IN" dirty="0">
                <a:latin typeface="Times New Roman" panose="02020603050405020304" pitchFamily="18" charset="0"/>
                <a:cs typeface="Times New Roman" panose="02020603050405020304" pitchFamily="18" charset="0"/>
              </a:rPr>
              <a:t>for RTI request- Yes or No</a:t>
            </a:r>
          </a:p>
          <a:p>
            <a:pPr marL="0" indent="0" algn="ctr">
              <a:buNone/>
            </a:pPr>
            <a:r>
              <a:rPr lang="en-IN" b="1" dirty="0">
                <a:latin typeface="Times New Roman" panose="02020603050405020304" pitchFamily="18" charset="0"/>
                <a:cs typeface="Times New Roman" panose="02020603050405020304" pitchFamily="18" charset="0"/>
              </a:rPr>
              <a:t>Fees </a:t>
            </a:r>
          </a:p>
          <a:p>
            <a:pPr marL="0" indent="0" algn="ctr">
              <a:buNone/>
            </a:pPr>
            <a:r>
              <a:rPr lang="en-IN" b="1" dirty="0">
                <a:latin typeface="Times New Roman" panose="02020603050405020304" pitchFamily="18" charset="0"/>
                <a:cs typeface="Times New Roman" panose="02020603050405020304" pitchFamily="18" charset="0"/>
              </a:rPr>
              <a:t>To Whom: </a:t>
            </a:r>
            <a:r>
              <a:rPr lang="en-IN" dirty="0">
                <a:latin typeface="Times New Roman" panose="02020603050405020304" pitchFamily="18" charset="0"/>
                <a:cs typeface="Times New Roman" panose="02020603050405020304" pitchFamily="18" charset="0"/>
              </a:rPr>
              <a:t>Central/State Public Information Officer</a:t>
            </a:r>
          </a:p>
          <a:p>
            <a:pPr marL="0" indent="0" algn="ctr">
              <a:buNone/>
            </a:pPr>
            <a:r>
              <a:rPr lang="en-IN" b="1" dirty="0">
                <a:latin typeface="Times New Roman" panose="02020603050405020304" pitchFamily="18" charset="0"/>
                <a:cs typeface="Times New Roman" panose="02020603050405020304" pitchFamily="18" charset="0"/>
              </a:rPr>
              <a:t>What to Write</a:t>
            </a:r>
            <a:r>
              <a:rPr lang="en-IN" dirty="0">
                <a:latin typeface="Times New Roman" panose="02020603050405020304" pitchFamily="18" charset="0"/>
                <a:cs typeface="Times New Roman" panose="02020603050405020304" pitchFamily="18" charset="0"/>
              </a:rPr>
              <a:t>: Particular of Information Sought</a:t>
            </a:r>
          </a:p>
          <a:p>
            <a:pPr marL="0" indent="0" algn="ctr">
              <a:buNone/>
            </a:pPr>
            <a:r>
              <a:rPr lang="en-IN" b="1" dirty="0">
                <a:latin typeface="Times New Roman" panose="02020603050405020304" pitchFamily="18" charset="0"/>
                <a:cs typeface="Times New Roman" panose="02020603050405020304" pitchFamily="18" charset="0"/>
              </a:rPr>
              <a:t>Transfer of Application</a:t>
            </a:r>
          </a:p>
          <a:p>
            <a:pPr marL="0" indent="0" algn="ctr">
              <a:buNone/>
            </a:pPr>
            <a:r>
              <a:rPr lang="en-IN" b="1" dirty="0">
                <a:latin typeface="Times New Roman" panose="02020603050405020304" pitchFamily="18" charset="0"/>
                <a:cs typeface="Times New Roman" panose="02020603050405020304" pitchFamily="18" charset="0"/>
              </a:rPr>
              <a:t>Help of CPIO/SPIO</a:t>
            </a:r>
          </a:p>
        </p:txBody>
      </p:sp>
      <p:pic>
        <p:nvPicPr>
          <p:cNvPr id="4098" name="Picture 2" descr="Document Writing, Step by Step (with Templates) - Focus">
            <a:extLst>
              <a:ext uri="{FF2B5EF4-FFF2-40B4-BE49-F238E27FC236}">
                <a16:creationId xmlns:a16="http://schemas.microsoft.com/office/drawing/2014/main" id="{65B27283-C646-4A57-889E-E22EB3ED6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659" y="4054614"/>
            <a:ext cx="3341603" cy="2082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0 Writing Tips to Help You Improve Your Writing Skills | Grammarly">
            <a:extLst>
              <a:ext uri="{FF2B5EF4-FFF2-40B4-BE49-F238E27FC236}">
                <a16:creationId xmlns:a16="http://schemas.microsoft.com/office/drawing/2014/main" id="{154F51C5-1074-4F99-A010-5671CA15B2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659" y="1134263"/>
            <a:ext cx="3341603" cy="208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0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431365" y="1055077"/>
            <a:ext cx="7329269" cy="5576159"/>
          </a:xfrm>
        </p:spPr>
        <p:txBody>
          <a:bodyPr>
            <a:normAutofit lnSpcReduction="10000"/>
          </a:bodyPr>
          <a:lstStyle/>
          <a:p>
            <a:pPr marL="0" indent="0" algn="ctr">
              <a:lnSpc>
                <a:spcPct val="107000"/>
              </a:lnSpc>
              <a:spcAft>
                <a:spcPts val="800"/>
              </a:spcAft>
              <a:buNone/>
            </a:pPr>
            <a:r>
              <a:rPr lang="en-US" sz="2600" b="1" dirty="0">
                <a:latin typeface="Times New Roman" panose="02020603050405020304" pitchFamily="18" charset="0"/>
                <a:cs typeface="Times New Roman" panose="02020603050405020304" pitchFamily="18" charset="0"/>
              </a:rPr>
              <a:t>Application Fees: </a:t>
            </a:r>
            <a:r>
              <a:rPr lang="en-US" sz="2600" dirty="0">
                <a:latin typeface="Times New Roman" panose="02020603050405020304" pitchFamily="18" charset="0"/>
                <a:cs typeface="Times New Roman" panose="02020603050405020304" pitchFamily="18" charset="0"/>
              </a:rPr>
              <a:t>Rs 10/ Rs 20</a:t>
            </a:r>
          </a:p>
          <a:p>
            <a:pPr marL="0" indent="0" algn="ctr">
              <a:lnSpc>
                <a:spcPct val="107000"/>
              </a:lnSpc>
              <a:spcAft>
                <a:spcPts val="800"/>
              </a:spcAft>
              <a:buNone/>
            </a:pPr>
            <a:r>
              <a:rPr lang="en-US" sz="2600" b="1" dirty="0">
                <a:latin typeface="Times New Roman" panose="02020603050405020304" pitchFamily="18" charset="0"/>
                <a:cs typeface="Times New Roman" panose="02020603050405020304" pitchFamily="18" charset="0"/>
              </a:rPr>
              <a:t>Other fees</a:t>
            </a:r>
          </a:p>
          <a:p>
            <a:pPr marL="0" indent="0" algn="ctr">
              <a:lnSpc>
                <a:spcPct val="107000"/>
              </a:lnSpc>
              <a:spcAft>
                <a:spcPts val="800"/>
              </a:spcAft>
              <a:buNone/>
            </a:pPr>
            <a:r>
              <a:rPr lang="en-US" sz="2600" dirty="0">
                <a:latin typeface="Times New Roman" panose="02020603050405020304" pitchFamily="18" charset="0"/>
                <a:cs typeface="Times New Roman" panose="02020603050405020304" pitchFamily="18" charset="0"/>
              </a:rPr>
              <a:t> Rs 2 per page-A3 or A4</a:t>
            </a:r>
          </a:p>
          <a:p>
            <a:pPr marL="0" indent="0" algn="ctr">
              <a:lnSpc>
                <a:spcPct val="107000"/>
              </a:lnSpc>
              <a:spcAft>
                <a:spcPts val="800"/>
              </a:spcAft>
              <a:buNone/>
            </a:pPr>
            <a:r>
              <a:rPr lang="en-US" sz="2600" dirty="0">
                <a:latin typeface="Times New Roman" panose="02020603050405020304" pitchFamily="18" charset="0"/>
                <a:cs typeface="Times New Roman" panose="02020603050405020304" pitchFamily="18" charset="0"/>
              </a:rPr>
              <a:t>Larger size paper:- Actual Cost</a:t>
            </a:r>
          </a:p>
          <a:p>
            <a:pPr marL="0" indent="0" algn="ctr">
              <a:lnSpc>
                <a:spcPct val="107000"/>
              </a:lnSpc>
              <a:spcAft>
                <a:spcPts val="800"/>
              </a:spcAft>
              <a:buNone/>
            </a:pPr>
            <a:r>
              <a:rPr lang="en-US" sz="2600" dirty="0">
                <a:latin typeface="Times New Roman" panose="02020603050405020304" pitchFamily="18" charset="0"/>
                <a:cs typeface="Times New Roman" panose="02020603050405020304" pitchFamily="18" charset="0"/>
              </a:rPr>
              <a:t>For Inspection:- First 30 Min- No Fees</a:t>
            </a:r>
          </a:p>
          <a:p>
            <a:pPr marL="0" indent="0" algn="ctr">
              <a:lnSpc>
                <a:spcPct val="107000"/>
              </a:lnSpc>
              <a:spcAft>
                <a:spcPts val="800"/>
              </a:spcAft>
              <a:buNone/>
            </a:pPr>
            <a:r>
              <a:rPr lang="en-US" sz="2600" dirty="0">
                <a:latin typeface="Times New Roman" panose="02020603050405020304" pitchFamily="18" charset="0"/>
                <a:cs typeface="Times New Roman" panose="02020603050405020304" pitchFamily="18" charset="0"/>
              </a:rPr>
              <a:t>After 30 Min- Rs 20 Per 30 Min</a:t>
            </a:r>
          </a:p>
          <a:p>
            <a:pPr marL="0" indent="0" algn="ctr">
              <a:lnSpc>
                <a:spcPct val="107000"/>
              </a:lnSpc>
              <a:spcAft>
                <a:spcPts val="800"/>
              </a:spcAft>
              <a:buNone/>
            </a:pPr>
            <a:r>
              <a:rPr lang="en-US" sz="2600" dirty="0">
                <a:latin typeface="Times New Roman" panose="02020603050405020304" pitchFamily="18" charset="0"/>
                <a:cs typeface="Times New Roman" panose="02020603050405020304" pitchFamily="18" charset="0"/>
              </a:rPr>
              <a:t>Floppy or Disc – Rs 50/- </a:t>
            </a:r>
          </a:p>
          <a:p>
            <a:pPr marL="0" indent="0" algn="ctr">
              <a:lnSpc>
                <a:spcPct val="107000"/>
              </a:lnSpc>
              <a:spcAft>
                <a:spcPts val="800"/>
              </a:spcAft>
              <a:buNone/>
            </a:pPr>
            <a:r>
              <a:rPr lang="en-IN" sz="2600" b="1" dirty="0">
                <a:latin typeface="Times New Roman" panose="02020603050405020304" pitchFamily="18" charset="0"/>
                <a:cs typeface="Times New Roman" panose="02020603050405020304" pitchFamily="18" charset="0"/>
              </a:rPr>
              <a:t>Mode of payment-Cash/DD/Postal Order</a:t>
            </a:r>
          </a:p>
          <a:p>
            <a:pPr marL="0" indent="0" algn="ctr">
              <a:lnSpc>
                <a:spcPct val="107000"/>
              </a:lnSpc>
              <a:spcAft>
                <a:spcPts val="800"/>
              </a:spcAft>
              <a:buNone/>
            </a:pPr>
            <a:r>
              <a:rPr lang="en-IN" sz="2600" b="1" dirty="0">
                <a:latin typeface="Times New Roman" panose="02020603050405020304" pitchFamily="18" charset="0"/>
                <a:cs typeface="Times New Roman" panose="02020603050405020304" pitchFamily="18" charset="0"/>
              </a:rPr>
              <a:t>DD in favour of :-PIO…. Department Name</a:t>
            </a:r>
          </a:p>
        </p:txBody>
      </p:sp>
      <p:pic>
        <p:nvPicPr>
          <p:cNvPr id="5122" name="Picture 2" descr="Compare Property Manager Fees For Free | Save £1,437 On Fees">
            <a:extLst>
              <a:ext uri="{FF2B5EF4-FFF2-40B4-BE49-F238E27FC236}">
                <a16:creationId xmlns:a16="http://schemas.microsoft.com/office/drawing/2014/main" id="{EA698A30-502D-4B12-B6A2-C544278E13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659" y="1461985"/>
            <a:ext cx="2715064"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ulti Fees">
            <a:extLst>
              <a:ext uri="{FF2B5EF4-FFF2-40B4-BE49-F238E27FC236}">
                <a16:creationId xmlns:a16="http://schemas.microsoft.com/office/drawing/2014/main" id="{B6224722-8810-4E64-B7F7-3CAB956DCD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6611" y="28949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1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3123" y="952997"/>
            <a:ext cx="7697665" cy="5583004"/>
          </a:xfrm>
        </p:spPr>
        <p:txBody>
          <a:bodyPr>
            <a:normAutofit/>
          </a:bodyPr>
          <a:lstStyle/>
          <a:p>
            <a:pPr marL="0" indent="0" algn="ctr">
              <a:lnSpc>
                <a:spcPct val="100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30 Days </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Provide Information on payment</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Or </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Reject with reason</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Life or liberty of person:     Within 48 Hrs</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No Reply</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Deemed refusal</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Information-Free of Charges</a:t>
            </a: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3080" name="Picture 8" descr="REPLY: AXULUS Makes IIoT Projects Scalable | Business Wire">
            <a:extLst>
              <a:ext uri="{FF2B5EF4-FFF2-40B4-BE49-F238E27FC236}">
                <a16:creationId xmlns:a16="http://schemas.microsoft.com/office/drawing/2014/main" id="{47DA0706-4F9D-4260-8A6C-E626B70CE1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8913" y="1964425"/>
            <a:ext cx="1737214"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orry for the Late Reply: How to Apologize for a Delayed Response |  Grammarly">
            <a:extLst>
              <a:ext uri="{FF2B5EF4-FFF2-40B4-BE49-F238E27FC236}">
                <a16:creationId xmlns:a16="http://schemas.microsoft.com/office/drawing/2014/main" id="{F3308F6A-F786-4CF6-8EFA-28772540C3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0788" y="4674429"/>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Your Emails Are 36 Percent More Likely to Get a Reply If You End Them This  Way | Inc.com">
            <a:extLst>
              <a:ext uri="{FF2B5EF4-FFF2-40B4-BE49-F238E27FC236}">
                <a16:creationId xmlns:a16="http://schemas.microsoft.com/office/drawing/2014/main" id="{0D19C2CA-4BAC-4D1E-8B4A-C87AADC96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6127" y="183676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2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39836454"/>
              </p:ext>
            </p:extLst>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3123" y="952997"/>
            <a:ext cx="8218169" cy="5583004"/>
          </a:xfrm>
        </p:spPr>
        <p:txBody>
          <a:bodyPr>
            <a:normAutofit/>
          </a:bodyPr>
          <a:lstStyle/>
          <a:p>
            <a:pPr algn="ctr"/>
            <a:r>
              <a:rPr lang="en-IN" sz="2400" b="1" dirty="0">
                <a:latin typeface="Times New Roman" panose="02020603050405020304" pitchFamily="18" charset="0"/>
                <a:cs typeface="Times New Roman" panose="02020603050405020304" pitchFamily="18" charset="0"/>
              </a:rPr>
              <a:t>Information which affects </a:t>
            </a:r>
            <a:r>
              <a:rPr lang="en-IN" sz="2400" dirty="0">
                <a:latin typeface="Times New Roman" panose="02020603050405020304" pitchFamily="18" charset="0"/>
                <a:cs typeface="Times New Roman" panose="02020603050405020304" pitchFamily="18" charset="0"/>
              </a:rPr>
              <a:t>:</a:t>
            </a:r>
          </a:p>
          <a:p>
            <a:pPr algn="ctr"/>
            <a:endParaRPr lang="en-IN"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Sovereignty and integrity of India 8(1)(a) </a:t>
            </a:r>
          </a:p>
          <a:p>
            <a:pPr marL="0" indent="0" algn="ctr">
              <a:buNone/>
            </a:pPr>
            <a:r>
              <a:rPr lang="en-US" sz="2400" dirty="0">
                <a:latin typeface="Times New Roman" panose="02020603050405020304" pitchFamily="18" charset="0"/>
                <a:cs typeface="Times New Roman" panose="02020603050405020304" pitchFamily="18" charset="0"/>
              </a:rPr>
              <a:t>Security, scientific , strategic and economic interests </a:t>
            </a:r>
          </a:p>
          <a:p>
            <a:pPr marL="0" indent="0" algn="ctr">
              <a:buNone/>
            </a:pPr>
            <a:r>
              <a:rPr lang="en-US" sz="2400" dirty="0">
                <a:latin typeface="Times New Roman" panose="02020603050405020304" pitchFamily="18" charset="0"/>
                <a:cs typeface="Times New Roman" panose="02020603050405020304" pitchFamily="18" charset="0"/>
              </a:rPr>
              <a:t>of the State. 8(1)(a) </a:t>
            </a:r>
          </a:p>
          <a:p>
            <a:pPr marL="0" indent="0" algn="ctr">
              <a:buNone/>
            </a:pPr>
            <a:r>
              <a:rPr lang="en-US" sz="2400" dirty="0">
                <a:latin typeface="Times New Roman" panose="02020603050405020304" pitchFamily="18" charset="0"/>
                <a:cs typeface="Times New Roman" panose="02020603050405020304" pitchFamily="18" charset="0"/>
              </a:rPr>
              <a:t>Relation with foreign State 8(1)(a) </a:t>
            </a:r>
          </a:p>
          <a:p>
            <a:pPr marL="0" indent="0" algn="ctr">
              <a:buNone/>
            </a:pPr>
            <a:r>
              <a:rPr lang="en-US" sz="2400" dirty="0">
                <a:latin typeface="Times New Roman" panose="02020603050405020304" pitchFamily="18" charset="0"/>
                <a:cs typeface="Times New Roman" panose="02020603050405020304" pitchFamily="18" charset="0"/>
              </a:rPr>
              <a:t>Lead to incitement of an offence 8(1)(a)</a:t>
            </a:r>
          </a:p>
          <a:p>
            <a:pPr marL="0" indent="0" algn="ctr">
              <a:buNone/>
            </a:pP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Expressly </a:t>
            </a:r>
            <a:r>
              <a:rPr lang="en-US" sz="2400" b="1" dirty="0">
                <a:latin typeface="Times New Roman" panose="02020603050405020304" pitchFamily="18" charset="0"/>
                <a:cs typeface="Times New Roman" panose="02020603050405020304" pitchFamily="18" charset="0"/>
              </a:rPr>
              <a:t>forbidden by court of law</a:t>
            </a:r>
            <a:r>
              <a:rPr lang="en-US" sz="2400" dirty="0">
                <a:latin typeface="Times New Roman" panose="02020603050405020304" pitchFamily="18" charset="0"/>
                <a:cs typeface="Times New Roman" panose="02020603050405020304" pitchFamily="18" charset="0"/>
              </a:rPr>
              <a:t>. 8(1)(b) </a:t>
            </a:r>
          </a:p>
          <a:p>
            <a:pPr algn="ctr"/>
            <a:r>
              <a:rPr lang="en-US" sz="2400" dirty="0">
                <a:latin typeface="Times New Roman" panose="02020603050405020304" pitchFamily="18" charset="0"/>
                <a:cs typeface="Times New Roman" panose="02020603050405020304" pitchFamily="18" charset="0"/>
              </a:rPr>
              <a:t>Parliamentary and Legislative privileges. 8(1)(c) </a:t>
            </a:r>
          </a:p>
          <a:p>
            <a:pPr algn="ctr"/>
            <a:r>
              <a:rPr lang="en-US" sz="2400" dirty="0">
                <a:latin typeface="Times New Roman" panose="02020603050405020304" pitchFamily="18" charset="0"/>
                <a:cs typeface="Times New Roman" panose="02020603050405020304" pitchFamily="18" charset="0"/>
              </a:rPr>
              <a:t>Commercial confidence &amp; Trade Secrets. 8(1)(d) </a:t>
            </a:r>
          </a:p>
          <a:p>
            <a:pPr marL="0" indent="0" algn="ctr">
              <a:buNone/>
            </a:pPr>
            <a:r>
              <a:rPr lang="en-US" sz="2200" dirty="0"/>
              <a:t> </a:t>
            </a:r>
            <a:endParaRPr lang="en-IN" sz="2200" dirty="0">
              <a:latin typeface="Times New Roman" panose="02020603050405020304" pitchFamily="18" charset="0"/>
              <a:cs typeface="Times New Roman" panose="02020603050405020304" pitchFamily="18" charset="0"/>
            </a:endParaRP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1026" name="Picture 2" descr="Three Faces of Denial - MultipleSclerosis.net">
            <a:extLst>
              <a:ext uri="{FF2B5EF4-FFF2-40B4-BE49-F238E27FC236}">
                <a16:creationId xmlns:a16="http://schemas.microsoft.com/office/drawing/2014/main" id="{B346278F-AE30-4467-831B-85B2076372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834" y="1871003"/>
            <a:ext cx="2834054" cy="218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8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3123" y="952997"/>
            <a:ext cx="8218169" cy="5785428"/>
          </a:xfrm>
        </p:spPr>
        <p:txBody>
          <a:bodyPr>
            <a:normAutofit fontScale="92500" lnSpcReduction="20000"/>
          </a:bodyPr>
          <a:lstStyle/>
          <a:p>
            <a:endParaRPr lang="en-IN" dirty="0"/>
          </a:p>
          <a:p>
            <a:pPr algn="ctr"/>
            <a:r>
              <a:rPr lang="en-IN" dirty="0">
                <a:latin typeface="Times New Roman" panose="02020603050405020304" pitchFamily="18" charset="0"/>
                <a:cs typeface="Times New Roman" panose="02020603050405020304" pitchFamily="18" charset="0"/>
              </a:rPr>
              <a:t>Information available in fiduciary relationship 8(1)(e)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Information received in confidence from foreign </a:t>
            </a:r>
          </a:p>
          <a:p>
            <a:pPr marL="0" indent="0" algn="ctr">
              <a:buNone/>
            </a:pPr>
            <a:r>
              <a:rPr lang="en-US" dirty="0">
                <a:latin typeface="Times New Roman" panose="02020603050405020304" pitchFamily="18" charset="0"/>
                <a:cs typeface="Times New Roman" panose="02020603050405020304" pitchFamily="18" charset="0"/>
              </a:rPr>
              <a:t>Government 8(1)(f)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Information which endanger life /physical safety 8(1)(g)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which impede the process of Investigations and prosecutions. 8(1)(h) </a:t>
            </a:r>
          </a:p>
          <a:p>
            <a:pPr algn="ctr"/>
            <a:endParaRPr lang="en-IN" dirty="0">
              <a:latin typeface="Times New Roman" panose="02020603050405020304" pitchFamily="18" charset="0"/>
              <a:cs typeface="Times New Roman" panose="02020603050405020304" pitchFamily="18" charset="0"/>
            </a:endParaRPr>
          </a:p>
          <a:p>
            <a:pPr algn="ctr"/>
            <a:r>
              <a:rPr lang="en-IN" dirty="0">
                <a:latin typeface="Times New Roman" panose="02020603050405020304" pitchFamily="18" charset="0"/>
                <a:cs typeface="Times New Roman" panose="02020603050405020304" pitchFamily="18" charset="0"/>
              </a:rPr>
              <a:t>Cabinet matters. 8(1)(</a:t>
            </a:r>
            <a:r>
              <a:rPr lang="en-IN" dirty="0" err="1">
                <a:latin typeface="Times New Roman" panose="02020603050405020304" pitchFamily="18" charset="0"/>
                <a:cs typeface="Times New Roman" panose="02020603050405020304" pitchFamily="18" charset="0"/>
              </a:rPr>
              <a:t>i</a:t>
            </a:r>
            <a:r>
              <a:rPr lang="en-IN" dirty="0">
                <a:latin typeface="Times New Roman" panose="02020603050405020304" pitchFamily="18" charset="0"/>
                <a:cs typeface="Times New Roman" panose="02020603050405020304" pitchFamily="18" charset="0"/>
              </a:rPr>
              <a:t>) </a:t>
            </a:r>
          </a:p>
          <a:p>
            <a:pPr algn="ctr"/>
            <a:endParaRPr lang="en-IN" dirty="0">
              <a:latin typeface="Times New Roman" panose="02020603050405020304" pitchFamily="18" charset="0"/>
              <a:cs typeface="Times New Roman" panose="02020603050405020304" pitchFamily="18" charset="0"/>
            </a:endParaRPr>
          </a:p>
          <a:p>
            <a:pPr algn="ctr"/>
            <a:r>
              <a:rPr lang="en-IN" dirty="0">
                <a:latin typeface="Times New Roman" panose="02020603050405020304" pitchFamily="18" charset="0"/>
                <a:cs typeface="Times New Roman" panose="02020603050405020304" pitchFamily="18" charset="0"/>
              </a:rPr>
              <a:t>Privacy of individuals 8(1)(j) </a:t>
            </a:r>
          </a:p>
          <a:p>
            <a:pPr marL="0" indent="0">
              <a:buNone/>
            </a:pPr>
            <a:endParaRPr lang="en-IN" dirty="0">
              <a:latin typeface="Times New Roman" panose="02020603050405020304" pitchFamily="18" charset="0"/>
              <a:cs typeface="Times New Roman" panose="02020603050405020304" pitchFamily="18" charset="0"/>
            </a:endParaRPr>
          </a:p>
          <a:p>
            <a:pPr marL="0" indent="0" algn="ctr">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1026" name="Picture 2" descr="Three Faces of Denial - MultipleSclerosis.net">
            <a:extLst>
              <a:ext uri="{FF2B5EF4-FFF2-40B4-BE49-F238E27FC236}">
                <a16:creationId xmlns:a16="http://schemas.microsoft.com/office/drawing/2014/main" id="{B346278F-AE30-4467-831B-85B2076372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834" y="1871003"/>
            <a:ext cx="2834054" cy="218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6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70264" y="787188"/>
            <a:ext cx="6989774" cy="5472936"/>
          </a:xfrm>
          <a:noFill/>
        </p:spPr>
        <p:txBody>
          <a:bodyPr>
            <a:normAutofit lnSpcReduction="10000"/>
          </a:bodyPr>
          <a:lstStyle/>
          <a:p>
            <a:pPr marL="0" indent="0">
              <a:buNone/>
            </a:pPr>
            <a:endParaRPr lang="en-IN" sz="2000" b="1"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Right to Information is a Statutory Right</a:t>
            </a:r>
          </a:p>
          <a:p>
            <a:pPr marL="0" indent="0" algn="ctr">
              <a:buNone/>
            </a:pPr>
            <a:r>
              <a:rPr lang="en-IN" b="1" dirty="0">
                <a:latin typeface="Times New Roman" panose="02020603050405020304" pitchFamily="18" charset="0"/>
                <a:cs typeface="Times New Roman" panose="02020603050405020304" pitchFamily="18" charset="0"/>
              </a:rPr>
              <a:t>Available to Citizen of India</a:t>
            </a:r>
            <a:r>
              <a:rPr lang="en-IN" dirty="0">
                <a:latin typeface="Times New Roman" panose="02020603050405020304" pitchFamily="18" charset="0"/>
                <a:cs typeface="Times New Roman" panose="02020603050405020304" pitchFamily="18" charset="0"/>
              </a:rPr>
              <a:t> </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Part of Constitutional Right under Article 19(1) i.e. fundamental rights of the Constitution.</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Available to everyone</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Article 19 (1) says that every citizen has freedom of speech and expression.</a:t>
            </a:r>
          </a:p>
          <a:p>
            <a:pPr marL="0" indent="0" algn="just">
              <a:buNone/>
            </a:pPr>
            <a:endParaRPr lang="en-IN" dirty="0">
              <a:latin typeface="Times New Roman" panose="02020603050405020304" pitchFamily="18" charset="0"/>
              <a:cs typeface="Times New Roman" panose="02020603050405020304" pitchFamily="18" charset="0"/>
            </a:endParaRPr>
          </a:p>
        </p:txBody>
      </p:sp>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34D316FB-1419-48F2-A9C2-8FCF3D4DC48D}"/>
              </a:ext>
            </a:extLst>
          </p:cNvPr>
          <p:cNvSpPr/>
          <p:nvPr/>
        </p:nvSpPr>
        <p:spPr>
          <a:xfrm>
            <a:off x="532263" y="123795"/>
            <a:ext cx="10595282" cy="60192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994" tIns="114794" rIns="190994" bIns="114794" numCol="1" spcCol="1270" anchor="ctr" anchorCtr="0">
            <a:noAutofit/>
          </a:bodyPr>
          <a:lstStyle/>
          <a:p>
            <a:pPr lvl="0" algn="ctr" defTabSz="1778000" rtl="0">
              <a:lnSpc>
                <a:spcPct val="90000"/>
              </a:lnSpc>
              <a:spcBef>
                <a:spcPct val="0"/>
              </a:spcBef>
              <a:spcAft>
                <a:spcPct val="35000"/>
              </a:spcAft>
            </a:pPr>
            <a:r>
              <a:rPr lang="en-IN" sz="4000" b="1" kern="1200" dirty="0">
                <a:solidFill>
                  <a:schemeClr val="bg1"/>
                </a:solidFill>
              </a:rPr>
              <a:t>What is RTI</a:t>
            </a:r>
            <a:endParaRPr lang="en-IN" sz="4000" kern="1200" dirty="0">
              <a:solidFill>
                <a:schemeClr val="bg1"/>
              </a:solidFill>
            </a:endParaRPr>
          </a:p>
        </p:txBody>
      </p:sp>
      <p:pic>
        <p:nvPicPr>
          <p:cNvPr id="2050" name="Picture 2" descr="RTI Strategies for Math - Video &amp; Lesson Transcript | Study.com">
            <a:extLst>
              <a:ext uri="{FF2B5EF4-FFF2-40B4-BE49-F238E27FC236}">
                <a16:creationId xmlns:a16="http://schemas.microsoft.com/office/drawing/2014/main" id="{FE514C5E-9CDF-4224-A365-814D576B5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2"/>
          <a:stretch/>
        </p:blipFill>
        <p:spPr bwMode="auto">
          <a:xfrm>
            <a:off x="731962" y="1169992"/>
            <a:ext cx="2961906" cy="19554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PLORESTER: RTI act, 2005:">
            <a:extLst>
              <a:ext uri="{FF2B5EF4-FFF2-40B4-BE49-F238E27FC236}">
                <a16:creationId xmlns:a16="http://schemas.microsoft.com/office/drawing/2014/main" id="{0ABD7F7C-B902-4F5E-93D4-986D80E0B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62" y="4202723"/>
            <a:ext cx="296190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61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45180625"/>
              </p:ext>
            </p:extLst>
          </p:nvPr>
        </p:nvGraphicFramePr>
        <p:xfrm>
          <a:off x="363122" y="87276"/>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363122" y="754441"/>
            <a:ext cx="7697665" cy="3015701"/>
          </a:xfrm>
          <a:ln w="3175">
            <a:solidFill>
              <a:schemeClr val="tx1"/>
            </a:solidFill>
          </a:ln>
        </p:spPr>
        <p:txBody>
          <a:bodyPr>
            <a:normAutofit/>
          </a:bodyPr>
          <a:lstStyle/>
          <a:p>
            <a:pPr marL="0" indent="0" algn="ctr">
              <a:lnSpc>
                <a:spcPct val="100000"/>
              </a:lnSpc>
              <a:spcAft>
                <a:spcPts val="800"/>
              </a:spcAft>
              <a:buNone/>
            </a:pPr>
            <a:r>
              <a:rPr lang="en-IN" sz="2400" b="1" dirty="0">
                <a:latin typeface="Times New Roman" panose="02020603050405020304" pitchFamily="18" charset="0"/>
                <a:ea typeface="Calibri" panose="020F0502020204030204" pitchFamily="34" charset="0"/>
                <a:cs typeface="Times New Roman" panose="02020603050405020304" pitchFamily="18" charset="0"/>
              </a:rPr>
              <a:t>First Appeal </a:t>
            </a:r>
          </a:p>
          <a:p>
            <a:pPr marL="0" indent="0" algn="ctr">
              <a:lnSpc>
                <a:spcPct val="100000"/>
              </a:lnSpc>
              <a:spcAft>
                <a:spcPts val="800"/>
              </a:spcAft>
              <a:buNone/>
            </a:pPr>
            <a:r>
              <a:rPr lang="en-IN" sz="2400" dirty="0">
                <a:latin typeface="Times New Roman" panose="02020603050405020304" pitchFamily="18" charset="0"/>
                <a:ea typeface="Calibri" panose="020F0502020204030204" pitchFamily="34" charset="0"/>
                <a:cs typeface="Times New Roman" panose="02020603050405020304" pitchFamily="18" charset="0"/>
              </a:rPr>
              <a:t>Non receipt of Information</a:t>
            </a:r>
          </a:p>
          <a:p>
            <a:pPr marL="0" indent="0" algn="ctr">
              <a:lnSpc>
                <a:spcPct val="100000"/>
              </a:lnSpc>
              <a:spcAft>
                <a:spcPts val="800"/>
              </a:spcAft>
              <a:buNone/>
            </a:pPr>
            <a:r>
              <a:rPr lang="en-IN" sz="2400" dirty="0">
                <a:latin typeface="Times New Roman" panose="02020603050405020304" pitchFamily="18" charset="0"/>
                <a:ea typeface="Calibri" panose="020F0502020204030204" pitchFamily="34" charset="0"/>
                <a:cs typeface="Times New Roman" panose="02020603050405020304" pitchFamily="18" charset="0"/>
              </a:rPr>
              <a:t>Or </a:t>
            </a:r>
          </a:p>
          <a:p>
            <a:pPr marL="0" indent="0" algn="ctr">
              <a:lnSpc>
                <a:spcPct val="100000"/>
              </a:lnSpc>
              <a:spcAft>
                <a:spcPts val="800"/>
              </a:spcAft>
              <a:buNone/>
            </a:pPr>
            <a:r>
              <a:rPr lang="en-IN" sz="2400" dirty="0">
                <a:latin typeface="Times New Roman" panose="02020603050405020304" pitchFamily="18" charset="0"/>
                <a:ea typeface="Calibri" panose="020F0502020204030204" pitchFamily="34" charset="0"/>
                <a:cs typeface="Times New Roman" panose="02020603050405020304" pitchFamily="18" charset="0"/>
              </a:rPr>
              <a:t>Aggrieved by the decision of CPIO/SPIO</a:t>
            </a:r>
          </a:p>
          <a:p>
            <a:pPr marL="0" indent="0" algn="ctr">
              <a:lnSpc>
                <a:spcPct val="100000"/>
              </a:lnSpc>
              <a:spcAft>
                <a:spcPts val="800"/>
              </a:spcAft>
              <a:buNone/>
            </a:pPr>
            <a:r>
              <a:rPr lang="en-IN" sz="2400" dirty="0">
                <a:latin typeface="Times New Roman" panose="02020603050405020304" pitchFamily="18" charset="0"/>
                <a:cs typeface="Times New Roman" panose="02020603050405020304" pitchFamily="18" charset="0"/>
              </a:rPr>
              <a:t>30 Days appeal time period</a:t>
            </a: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1026" name="Picture 2" descr="Lessons Learned on Appeal | Clipart Panda - Free Clipart Images">
            <a:extLst>
              <a:ext uri="{FF2B5EF4-FFF2-40B4-BE49-F238E27FC236}">
                <a16:creationId xmlns:a16="http://schemas.microsoft.com/office/drawing/2014/main" id="{6B708F57-FB8F-49B2-B525-1298C3772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8196" y="1192192"/>
            <a:ext cx="2400300" cy="19976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0DC94A4-2228-4720-B5F4-2420588C2F57}"/>
              </a:ext>
            </a:extLst>
          </p:cNvPr>
          <p:cNvSpPr txBox="1">
            <a:spLocks/>
          </p:cNvSpPr>
          <p:nvPr/>
        </p:nvSpPr>
        <p:spPr>
          <a:xfrm>
            <a:off x="363122" y="4262510"/>
            <a:ext cx="7697665" cy="2174631"/>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800"/>
              </a:spcAft>
              <a:buFont typeface="Arial" panose="020B0604020202020204" pitchFamily="34" charset="0"/>
              <a:buNone/>
            </a:pPr>
            <a:r>
              <a:rPr lang="en-IN" sz="2400" b="1" dirty="0">
                <a:latin typeface="Times New Roman" panose="02020603050405020304" pitchFamily="18" charset="0"/>
                <a:cs typeface="Times New Roman" panose="02020603050405020304" pitchFamily="18" charset="0"/>
              </a:rPr>
              <a:t>Second Appeal-SIC/CIC</a:t>
            </a:r>
          </a:p>
          <a:p>
            <a:pPr marL="0" indent="0" algn="ctr">
              <a:lnSpc>
                <a:spcPct val="100000"/>
              </a:lnSpc>
              <a:spcAft>
                <a:spcPts val="800"/>
              </a:spcAft>
              <a:buFont typeface="Arial" panose="020B0604020202020204" pitchFamily="34" charset="0"/>
              <a:buNone/>
            </a:pPr>
            <a:r>
              <a:rPr lang="en-IN" sz="2400" dirty="0">
                <a:latin typeface="Times New Roman" panose="02020603050405020304" pitchFamily="18" charset="0"/>
                <a:cs typeface="Times New Roman" panose="02020603050405020304" pitchFamily="18" charset="0"/>
              </a:rPr>
              <a:t>90 Days time period</a:t>
            </a:r>
          </a:p>
          <a:p>
            <a:pPr marL="0" indent="0" algn="ctr">
              <a:lnSpc>
                <a:spcPct val="100000"/>
              </a:lnSpc>
              <a:spcAft>
                <a:spcPts val="800"/>
              </a:spcAft>
              <a:buFont typeface="Arial" panose="020B0604020202020204" pitchFamily="34" charset="0"/>
              <a:buNone/>
            </a:pPr>
            <a:r>
              <a:rPr lang="en-IN" sz="2400" dirty="0">
                <a:latin typeface="Times New Roman" panose="02020603050405020304" pitchFamily="18" charset="0"/>
                <a:cs typeface="Times New Roman" panose="02020603050405020304" pitchFamily="18" charset="0"/>
              </a:rPr>
              <a:t>State Information Commission</a:t>
            </a: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p:txBody>
      </p:sp>
      <p:pic>
        <p:nvPicPr>
          <p:cNvPr id="2" name="Picture 2" descr="What is DRS (Decision Review System) in Cricket - Free Online India">
            <a:extLst>
              <a:ext uri="{FF2B5EF4-FFF2-40B4-BE49-F238E27FC236}">
                <a16:creationId xmlns:a16="http://schemas.microsoft.com/office/drawing/2014/main" id="{75195C38-A0B2-48E2-90B5-7A0D47CE79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5796" y="4457041"/>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82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1711802"/>
              </p:ext>
            </p:extLst>
          </p:nvPr>
        </p:nvGraphicFramePr>
        <p:xfrm>
          <a:off x="363122" y="87276"/>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90DC94A4-2228-4720-B5F4-2420588C2F57}"/>
              </a:ext>
            </a:extLst>
          </p:cNvPr>
          <p:cNvSpPr txBox="1">
            <a:spLocks/>
          </p:cNvSpPr>
          <p:nvPr/>
        </p:nvSpPr>
        <p:spPr>
          <a:xfrm>
            <a:off x="363122" y="754441"/>
            <a:ext cx="10989506" cy="5480538"/>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800"/>
              </a:spcAft>
              <a:buFont typeface="Arial" panose="020B0604020202020204" pitchFamily="34" charset="0"/>
              <a:buNone/>
            </a:pPr>
            <a:r>
              <a:rPr lang="en-IN" sz="3200" b="1" dirty="0">
                <a:latin typeface="Times New Roman" panose="02020603050405020304" pitchFamily="18" charset="0"/>
                <a:cs typeface="Times New Roman" panose="02020603050405020304" pitchFamily="18" charset="0"/>
              </a:rPr>
              <a:t>Order of CIC/SIC</a:t>
            </a:r>
          </a:p>
          <a:p>
            <a:pPr marL="0" indent="0" algn="ctr">
              <a:lnSpc>
                <a:spcPct val="100000"/>
              </a:lnSpc>
              <a:spcAft>
                <a:spcPts val="800"/>
              </a:spcAft>
              <a:buFont typeface="Arial" panose="020B0604020202020204" pitchFamily="34" charset="0"/>
              <a:buNone/>
            </a:pPr>
            <a:endParaRPr lang="en-IN" sz="2400" b="1" dirty="0">
              <a:latin typeface="Times New Roman" panose="02020603050405020304" pitchFamily="18" charset="0"/>
              <a:cs typeface="Times New Roman" panose="02020603050405020304" pitchFamily="18" charset="0"/>
            </a:endParaRPr>
          </a:p>
          <a:p>
            <a:pPr marL="0" indent="0">
              <a:lnSpc>
                <a:spcPct val="100000"/>
              </a:lnSpc>
              <a:spcAft>
                <a:spcPts val="800"/>
              </a:spcAft>
              <a:buFont typeface="Arial" panose="020B0604020202020204" pitchFamily="34" charset="0"/>
              <a:buNone/>
            </a:pPr>
            <a:r>
              <a:rPr lang="en-IN" b="1" dirty="0">
                <a:latin typeface="Times New Roman" panose="02020603050405020304" pitchFamily="18" charset="0"/>
                <a:cs typeface="Times New Roman" panose="02020603050405020304" pitchFamily="18" charset="0"/>
              </a:rPr>
              <a:t>Appeal to High Court    					</a:t>
            </a:r>
          </a:p>
          <a:p>
            <a:pPr marL="0" indent="0">
              <a:lnSpc>
                <a:spcPct val="100000"/>
              </a:lnSpc>
              <a:spcAft>
                <a:spcPts val="800"/>
              </a:spcAft>
              <a:buFont typeface="Arial" panose="020B0604020202020204" pitchFamily="34" charset="0"/>
              <a:buNone/>
            </a:pPr>
            <a:r>
              <a:rPr lang="en-IN" sz="2400" b="1"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No provision under RTI </a:t>
            </a:r>
          </a:p>
          <a:p>
            <a:pPr marL="0" indent="0" algn="ctr">
              <a:lnSpc>
                <a:spcPct val="100000"/>
              </a:lnSpc>
              <a:spcAft>
                <a:spcPts val="800"/>
              </a:spcAft>
              <a:buFont typeface="Arial" panose="020B0604020202020204" pitchFamily="34" charset="0"/>
              <a:buNone/>
            </a:pPr>
            <a:endParaRPr lang="en-IN" sz="2400" b="1" dirty="0">
              <a:latin typeface="Times New Roman" panose="02020603050405020304" pitchFamily="18" charset="0"/>
              <a:cs typeface="Times New Roman" panose="02020603050405020304" pitchFamily="18" charset="0"/>
            </a:endParaRPr>
          </a:p>
          <a:p>
            <a:pPr marL="0" indent="0">
              <a:lnSpc>
                <a:spcPct val="100000"/>
              </a:lnSpc>
              <a:spcAft>
                <a:spcPts val="800"/>
              </a:spcAft>
              <a:buFont typeface="Arial" panose="020B0604020202020204" pitchFamily="34" charset="0"/>
              <a:buNone/>
            </a:pPr>
            <a:r>
              <a:rPr lang="en-IN" b="1" dirty="0">
                <a:latin typeface="Times New Roman" panose="02020603050405020304" pitchFamily="18" charset="0"/>
                <a:cs typeface="Times New Roman" panose="02020603050405020304" pitchFamily="18" charset="0"/>
              </a:rPr>
              <a:t>Appeal to Supreme  Court</a:t>
            </a:r>
          </a:p>
          <a:p>
            <a:pPr marL="0" indent="0">
              <a:lnSpc>
                <a:spcPct val="100000"/>
              </a:lnSpc>
              <a:spcAft>
                <a:spcPts val="800"/>
              </a:spcAft>
              <a:buFont typeface="Arial" panose="020B0604020202020204" pitchFamily="34" charset="0"/>
              <a:buNone/>
            </a:pPr>
            <a:r>
              <a:rPr lang="en-IN" sz="2400" b="1"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	Remedy ?</a:t>
            </a: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p:txBody>
      </p:sp>
      <p:sp>
        <p:nvSpPr>
          <p:cNvPr id="2" name="Not Equal 1">
            <a:extLst>
              <a:ext uri="{FF2B5EF4-FFF2-40B4-BE49-F238E27FC236}">
                <a16:creationId xmlns:a16="http://schemas.microsoft.com/office/drawing/2014/main" id="{22E9645D-643C-4C0C-B8DF-E898420492A5}"/>
              </a:ext>
            </a:extLst>
          </p:cNvPr>
          <p:cNvSpPr/>
          <p:nvPr/>
        </p:nvSpPr>
        <p:spPr>
          <a:xfrm>
            <a:off x="4758431" y="2070717"/>
            <a:ext cx="2006353" cy="135828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306648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4175467" y="999626"/>
            <a:ext cx="7697665" cy="5583004"/>
          </a:xfrm>
        </p:spPr>
        <p:txBody>
          <a:bodyPr>
            <a:normAutofit/>
          </a:bodyPr>
          <a:lstStyle/>
          <a:p>
            <a:pPr marL="0" indent="0" algn="ctr">
              <a:lnSpc>
                <a:spcPct val="100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Denying information</a:t>
            </a:r>
          </a:p>
          <a:p>
            <a:pPr marL="0" indent="0" algn="ctr">
              <a:lnSpc>
                <a:spcPct val="100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Providing Incorrect, incomplete or </a:t>
            </a:r>
          </a:p>
          <a:p>
            <a:pPr marL="0" indent="0" algn="ctr">
              <a:lnSpc>
                <a:spcPct val="100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misleading information </a:t>
            </a:r>
            <a:r>
              <a:rPr lang="en-IN" dirty="0">
                <a:latin typeface="Times New Roman" panose="02020603050405020304" pitchFamily="18" charset="0"/>
                <a:cs typeface="Times New Roman" panose="02020603050405020304" pitchFamily="18" charset="0"/>
              </a:rPr>
              <a:t>or</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Destroyed information</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Penalty</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Rs 250 each day till information furnished </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Max Rs 25000/-</a:t>
            </a:r>
          </a:p>
          <a:p>
            <a:pPr marL="0" indent="0" algn="ctr">
              <a:lnSpc>
                <a:spcPct val="100000"/>
              </a:lnSpc>
              <a:spcAft>
                <a:spcPts val="800"/>
              </a:spcAft>
              <a:buNone/>
            </a:pPr>
            <a:r>
              <a:rPr lang="en-IN" dirty="0">
                <a:latin typeface="Times New Roman" panose="02020603050405020304" pitchFamily="18" charset="0"/>
                <a:cs typeface="Times New Roman" panose="02020603050405020304" pitchFamily="18" charset="0"/>
              </a:rPr>
              <a:t>Disciplinary action</a:t>
            </a:r>
          </a:p>
          <a:p>
            <a:pPr marL="0" indent="0" algn="ctr">
              <a:lnSpc>
                <a:spcPct val="100000"/>
              </a:lnSpc>
              <a:spcAft>
                <a:spcPts val="800"/>
              </a:spcAft>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2052" name="Picture 4" descr="Civil Money Penalty (CMP)">
            <a:extLst>
              <a:ext uri="{FF2B5EF4-FFF2-40B4-BE49-F238E27FC236}">
                <a16:creationId xmlns:a16="http://schemas.microsoft.com/office/drawing/2014/main" id="{1C54FC56-15FE-4BE4-9825-94FA3C82E8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039" y="1567801"/>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ney Penalty Stock Illustrations – 590 Money Penalty Stock Illustrations,  Vectors &amp; Clipart - Dreamstime">
            <a:extLst>
              <a:ext uri="{FF2B5EF4-FFF2-40B4-BE49-F238E27FC236}">
                <a16:creationId xmlns:a16="http://schemas.microsoft.com/office/drawing/2014/main" id="{CFF2F2F4-59F6-479B-A455-B0C0F93A3B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277"/>
          <a:stretch/>
        </p:blipFill>
        <p:spPr bwMode="auto">
          <a:xfrm>
            <a:off x="809039" y="3463276"/>
            <a:ext cx="2409825" cy="16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6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84804526"/>
              </p:ext>
            </p:extLst>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45659" y="1026149"/>
            <a:ext cx="11273051" cy="5605087"/>
          </a:xfrm>
        </p:spPr>
        <p:txBody>
          <a:bodyPr>
            <a:normAutofit/>
          </a:bodyPr>
          <a:lstStyle/>
          <a:p>
            <a:pPr marL="0" indent="0" algn="ctr">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Common issue:</a:t>
            </a:r>
          </a:p>
          <a:p>
            <a:pPr marL="0" indent="0" algn="ctr">
              <a:lnSpc>
                <a:spcPct val="107000"/>
              </a:lnSpc>
              <a:spcAft>
                <a:spcPts val="800"/>
              </a:spcAft>
              <a:buNone/>
            </a:pPr>
            <a:r>
              <a:rPr lang="en-IN" b="1" dirty="0">
                <a:latin typeface="Times New Roman" panose="02020603050405020304" pitchFamily="18" charset="0"/>
                <a:cs typeface="Times New Roman" panose="02020603050405020304" pitchFamily="18" charset="0"/>
              </a:rPr>
              <a:t>Information on </a:t>
            </a:r>
          </a:p>
          <a:p>
            <a:pPr marL="0" indent="0" algn="ctr">
              <a:lnSpc>
                <a:spcPct val="107000"/>
              </a:lnSpc>
              <a:spcAft>
                <a:spcPts val="800"/>
              </a:spcAft>
              <a:buNone/>
            </a:pPr>
            <a:r>
              <a:rPr lang="en-IN" dirty="0">
                <a:latin typeface="Times New Roman" panose="02020603050405020304" pitchFamily="18" charset="0"/>
                <a:cs typeface="Times New Roman" panose="02020603050405020304" pitchFamily="18" charset="0"/>
              </a:rPr>
              <a:t>*Tax Refunds</a:t>
            </a:r>
          </a:p>
          <a:p>
            <a:pPr marL="0" indent="0" algn="ctr">
              <a:lnSpc>
                <a:spcPct val="107000"/>
              </a:lnSpc>
              <a:spcAft>
                <a:spcPts val="800"/>
              </a:spcAft>
              <a:buNone/>
            </a:pPr>
            <a:r>
              <a:rPr lang="en-IN" dirty="0">
                <a:latin typeface="Times New Roman" panose="02020603050405020304" pitchFamily="18" charset="0"/>
                <a:cs typeface="Times New Roman" panose="02020603050405020304" pitchFamily="18" charset="0"/>
              </a:rPr>
              <a:t>*Rectification Applications</a:t>
            </a:r>
          </a:p>
          <a:p>
            <a:pPr marL="0" indent="0" algn="ctr">
              <a:lnSpc>
                <a:spcPct val="107000"/>
              </a:lnSpc>
              <a:spcAft>
                <a:spcPts val="800"/>
              </a:spcAft>
              <a:buNone/>
            </a:pPr>
            <a:r>
              <a:rPr lang="en-US" dirty="0">
                <a:latin typeface="Times New Roman" panose="02020603050405020304" pitchFamily="18" charset="0"/>
                <a:cs typeface="Times New Roman" panose="02020603050405020304" pitchFamily="18" charset="0"/>
              </a:rPr>
              <a:t>*Income Tax Returns of third parties</a:t>
            </a:r>
          </a:p>
          <a:p>
            <a:pPr marL="0" indent="0" algn="ctr">
              <a:lnSpc>
                <a:spcPct val="107000"/>
              </a:lnSpc>
              <a:spcAft>
                <a:spcPts val="800"/>
              </a:spcAft>
              <a:buNone/>
            </a:pPr>
            <a:r>
              <a:rPr lang="en-IN" dirty="0">
                <a:latin typeface="Times New Roman" panose="02020603050405020304" pitchFamily="18" charset="0"/>
                <a:cs typeface="Times New Roman" panose="02020603050405020304" pitchFamily="18" charset="0"/>
              </a:rPr>
              <a:t>*Search, Seizure, Raids</a:t>
            </a:r>
          </a:p>
          <a:p>
            <a:pPr marL="0" indent="0" algn="ctr">
              <a:lnSpc>
                <a:spcPct val="107000"/>
              </a:lnSpc>
              <a:spcAft>
                <a:spcPts val="800"/>
              </a:spcAft>
              <a:buNone/>
            </a:pPr>
            <a:r>
              <a:rPr lang="en-US" dirty="0">
                <a:latin typeface="Times New Roman" panose="02020603050405020304" pitchFamily="18" charset="0"/>
                <a:cs typeface="Times New Roman" panose="02020603050405020304" pitchFamily="18" charset="0"/>
              </a:rPr>
              <a:t>*status of tax evasion petitions</a:t>
            </a:r>
            <a:endParaRPr lang="en-IN"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6" name="Picture 4" descr="Impact of New Income Tax Slab on Common People">
            <a:extLst>
              <a:ext uri="{FF2B5EF4-FFF2-40B4-BE49-F238E27FC236}">
                <a16:creationId xmlns:a16="http://schemas.microsoft.com/office/drawing/2014/main" id="{4EDB4467-5334-4272-94B9-E95ACDD6C5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9546" y="3429000"/>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BDT says RTI replies on 'write-off' of IT arrears were 'erroneously sent'  - Muslim Mirror">
            <a:extLst>
              <a:ext uri="{FF2B5EF4-FFF2-40B4-BE49-F238E27FC236}">
                <a16:creationId xmlns:a16="http://schemas.microsoft.com/office/drawing/2014/main" id="{65ED594F-3743-4877-8852-A5756E5EE4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451" y="163375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85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30209839"/>
              </p:ext>
            </p:extLst>
          </p:nvPr>
        </p:nvGraphicFramePr>
        <p:xfrm>
          <a:off x="315997" y="87137"/>
          <a:ext cx="11273051" cy="637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126609" y="724487"/>
            <a:ext cx="11819732" cy="5906750"/>
          </a:xfrm>
        </p:spPr>
        <p:txBody>
          <a:bodyPr>
            <a:normAutofit lnSpcReduction="10000"/>
          </a:bodyPr>
          <a:lstStyle/>
          <a:p>
            <a:pPr marL="0" indent="0" algn="ctr">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Writing the RTI:- Know/Understand what is the purpose of RTI?</a:t>
            </a:r>
          </a:p>
          <a:p>
            <a:pPr marL="0" indent="0" algn="ctr">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Can question be asked in RTI</a:t>
            </a:r>
            <a:r>
              <a:rPr lang="en-IN" b="1" dirty="0">
                <a:latin typeface="Times New Roman" panose="02020603050405020304" pitchFamily="18" charset="0"/>
                <a:ea typeface="Calibri" panose="020F0502020204030204" pitchFamily="34" charset="0"/>
                <a:cs typeface="Times New Roman" panose="02020603050405020304" pitchFamily="18" charset="0"/>
              </a:rPr>
              <a:t>:- No</a:t>
            </a:r>
          </a:p>
          <a:p>
            <a:pPr marL="0" indent="0" algn="ctr">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Then what?</a:t>
            </a:r>
          </a:p>
          <a:p>
            <a:pPr marL="0" indent="0" algn="ctr">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Request !</a:t>
            </a:r>
          </a:p>
          <a:p>
            <a:pPr marL="0" indent="0" algn="ctr">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E.g. </a:t>
            </a:r>
            <a:r>
              <a:rPr lang="en-US" dirty="0">
                <a:latin typeface="Times New Roman" panose="02020603050405020304" pitchFamily="18" charset="0"/>
                <a:cs typeface="Times New Roman" panose="02020603050405020304" pitchFamily="18" charset="0"/>
              </a:rPr>
              <a:t>“Why is my Income Tax Refund not being processed/released?” </a:t>
            </a:r>
          </a:p>
          <a:p>
            <a:pPr marL="0" indent="0" algn="ctr">
              <a:lnSpc>
                <a:spcPct val="107000"/>
              </a:lnSpc>
              <a:spcAft>
                <a:spcPts val="800"/>
              </a:spcAft>
              <a:buNone/>
            </a:pPr>
            <a:r>
              <a:rPr lang="en-US" dirty="0">
                <a:latin typeface="Times New Roman" panose="02020603050405020304" pitchFamily="18" charset="0"/>
                <a:cs typeface="Times New Roman" panose="02020603050405020304" pitchFamily="18" charset="0"/>
              </a:rPr>
              <a:t>“Please provide the status of my Income Tax Refund”</a:t>
            </a:r>
          </a:p>
          <a:p>
            <a:pPr marL="0" indent="0" algn="ctr">
              <a:lnSpc>
                <a:spcPct val="107000"/>
              </a:lnSpc>
              <a:spcAft>
                <a:spcPts val="800"/>
              </a:spcAft>
              <a:buNone/>
            </a:pPr>
            <a:endParaRPr lang="en-US"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n-US" dirty="0">
                <a:latin typeface="Times New Roman" panose="02020603050405020304" pitchFamily="18" charset="0"/>
                <a:cs typeface="Times New Roman" panose="02020603050405020304" pitchFamily="18" charset="0"/>
              </a:rPr>
              <a:t>Single RTI  for refunds pertaining to multiple assessment years- Yes</a:t>
            </a:r>
          </a:p>
          <a:p>
            <a:pPr marL="0" indent="0" algn="ctr">
              <a:lnSpc>
                <a:spcPct val="107000"/>
              </a:lnSpc>
              <a:spcAft>
                <a:spcPts val="800"/>
              </a:spcAft>
              <a:buNone/>
            </a:pPr>
            <a:r>
              <a:rPr lang="en-US" dirty="0">
                <a:latin typeface="Times New Roman" panose="02020603050405020304" pitchFamily="18" charset="0"/>
                <a:cs typeface="Times New Roman" panose="02020603050405020304" pitchFamily="18" charset="0"/>
              </a:rPr>
              <a:t>RTI to be filed by CA or assessee – assessee </a:t>
            </a:r>
          </a:p>
          <a:p>
            <a:pPr marL="0" indent="0" algn="ctr">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pic>
        <p:nvPicPr>
          <p:cNvPr id="3" name="Picture 4" descr="Premium Vector | Cute girl holding wrong sign">
            <a:extLst>
              <a:ext uri="{FF2B5EF4-FFF2-40B4-BE49-F238E27FC236}">
                <a16:creationId xmlns:a16="http://schemas.microsoft.com/office/drawing/2014/main" id="{A50EDC91-717E-49CA-B2DD-3C5CFECFF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4619" y="2354360"/>
            <a:ext cx="1252025" cy="9362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8 Tips: How to Choose the Right mobile app development Vendor?">
            <a:extLst>
              <a:ext uri="{FF2B5EF4-FFF2-40B4-BE49-F238E27FC236}">
                <a16:creationId xmlns:a16="http://schemas.microsoft.com/office/drawing/2014/main" id="{8508C2C5-C105-419B-AE94-A3F1A0725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061" y="4045256"/>
            <a:ext cx="759655" cy="84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0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14557-A138-4F65-8C88-F7381D2ED7B2}"/>
              </a:ext>
            </a:extLst>
          </p:cNvPr>
          <p:cNvSpPr>
            <a:spLocks noGrp="1"/>
          </p:cNvSpPr>
          <p:nvPr>
            <p:ph type="title"/>
          </p:nvPr>
        </p:nvSpPr>
        <p:spPr>
          <a:xfrm>
            <a:off x="7221245" y="500062"/>
            <a:ext cx="4790243" cy="1325563"/>
          </a:xfrm>
        </p:spPr>
        <p:txBody>
          <a:bodyPr/>
          <a:lstStyle/>
          <a:p>
            <a:pPr algn="ctr"/>
            <a:r>
              <a:rPr lang="en-IN" dirty="0">
                <a:latin typeface="Amasis MT Pro Medium" panose="02040604050005020304" pitchFamily="18" charset="0"/>
              </a:rPr>
              <a:t>Posers</a:t>
            </a:r>
          </a:p>
        </p:txBody>
      </p:sp>
      <p:sp>
        <p:nvSpPr>
          <p:cNvPr id="7" name="Content Placeholder 6">
            <a:extLst>
              <a:ext uri="{FF2B5EF4-FFF2-40B4-BE49-F238E27FC236}">
                <a16:creationId xmlns:a16="http://schemas.microsoft.com/office/drawing/2014/main" id="{B5ED47D5-A446-4B79-9CF0-39F26FC6DE04}"/>
              </a:ext>
            </a:extLst>
          </p:cNvPr>
          <p:cNvSpPr>
            <a:spLocks noGrp="1"/>
          </p:cNvSpPr>
          <p:nvPr>
            <p:ph idx="1"/>
          </p:nvPr>
        </p:nvSpPr>
        <p:spPr/>
        <p:txBody>
          <a:bodyPr>
            <a:normAutofit lnSpcReduction="10000"/>
          </a:bodyPr>
          <a:lstStyle/>
          <a:p>
            <a:r>
              <a:rPr lang="en-IN" sz="2800" dirty="0">
                <a:latin typeface="Times New Roman" panose="02020603050405020304" pitchFamily="18" charset="0"/>
                <a:cs typeface="Times New Roman" panose="02020603050405020304" pitchFamily="18" charset="0"/>
              </a:rPr>
              <a:t>Can CA file RTI on behalf of client?</a:t>
            </a:r>
          </a:p>
          <a:p>
            <a:endParaRPr lang="en-IN" sz="2800"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Is “WHY” information ?</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Bench constitution can be questioned</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Photographs/Camera be used for taking copies</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Can information be used as an Evidence</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a:p>
            <a:endParaRPr lang="en-IN" dirty="0"/>
          </a:p>
        </p:txBody>
      </p:sp>
      <p:pic>
        <p:nvPicPr>
          <p:cNvPr id="2050" name="Picture 2" descr="Funny Cartoon Character Showing Puzzle Icon. Vector. Royalty Free Cliparts,  Vectors, And Stock Illustration. Image 106249365.">
            <a:extLst>
              <a:ext uri="{FF2B5EF4-FFF2-40B4-BE49-F238E27FC236}">
                <a16:creationId xmlns:a16="http://schemas.microsoft.com/office/drawing/2014/main" id="{6DAB171D-08C5-48BD-A17A-A4FD2DDCC1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9074" y="3338003"/>
            <a:ext cx="2744726" cy="322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2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shot Vector Images (over 1,200)">
            <a:extLst>
              <a:ext uri="{FF2B5EF4-FFF2-40B4-BE49-F238E27FC236}">
                <a16:creationId xmlns:a16="http://schemas.microsoft.com/office/drawing/2014/main" id="{7108AEBB-6B23-4508-8BF8-1646F4681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4" r="1" b="4110"/>
          <a:stretch/>
        </p:blipFill>
        <p:spPr bwMode="auto">
          <a:xfrm>
            <a:off x="457046" y="877345"/>
            <a:ext cx="3856690" cy="3832259"/>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637A49-72C3-4C1A-86C3-958AFAA36949}"/>
              </a:ext>
            </a:extLst>
          </p:cNvPr>
          <p:cNvSpPr txBox="1"/>
          <p:nvPr/>
        </p:nvSpPr>
        <p:spPr>
          <a:xfrm>
            <a:off x="5548545" y="685800"/>
            <a:ext cx="5911934" cy="5416888"/>
          </a:xfrm>
          <a:prstGeom prst="rect">
            <a:avLst/>
          </a:prstGeom>
        </p:spPr>
        <p:txBody>
          <a:bodyPr vert="horz" lIns="91440" tIns="45720" rIns="91440" bIns="45720" rtlCol="0">
            <a:noAutofit/>
          </a:bodyPr>
          <a:lstStyle/>
          <a:p>
            <a:pPr>
              <a:lnSpc>
                <a:spcPct val="150000"/>
              </a:lnSpc>
              <a:spcAft>
                <a:spcPts val="600"/>
              </a:spcAft>
            </a:pPr>
            <a:r>
              <a:rPr lang="en-US" b="0" u="none" strike="noStrike" baseline="0" dirty="0">
                <a:latin typeface="Helvetica" panose="020B0604020202020204" pitchFamily="34" charset="0"/>
                <a:cs typeface="Helvetica" panose="020B0604020202020204" pitchFamily="34" charset="0"/>
              </a:rPr>
              <a:t>In Appeal No. CIC/AD/A/09/00125, the Central Information Commission has decided as below in order dated 23022009:</a:t>
            </a:r>
          </a:p>
          <a:p>
            <a:pPr>
              <a:lnSpc>
                <a:spcPct val="150000"/>
              </a:lnSpc>
              <a:spcAft>
                <a:spcPts val="600"/>
              </a:spcAft>
            </a:pPr>
            <a:endParaRPr lang="en-US" b="0" u="none" strike="noStrike" baseline="0" dirty="0">
              <a:latin typeface="Helvetica" panose="020B0604020202020204" pitchFamily="34" charset="0"/>
              <a:cs typeface="Helvetica" panose="020B0604020202020204" pitchFamily="34" charset="0"/>
            </a:endParaRPr>
          </a:p>
          <a:p>
            <a:pPr>
              <a:lnSpc>
                <a:spcPct val="150000"/>
              </a:lnSpc>
              <a:spcAft>
                <a:spcPts val="600"/>
              </a:spcAft>
            </a:pPr>
            <a:r>
              <a:rPr lang="en-US" b="0" u="none" strike="noStrike" baseline="0" dirty="0">
                <a:latin typeface="Helvetica" panose="020B0604020202020204" pitchFamily="34" charset="0"/>
                <a:cs typeface="Helvetica" panose="020B0604020202020204" pitchFamily="34" charset="0"/>
              </a:rPr>
              <a:t>“The Commission invokes Section 2(j)(iv) of the RTI Act to allow use of camera by the Appellant to </a:t>
            </a:r>
            <a:r>
              <a:rPr lang="en-US" b="1" u="sng" strike="noStrike" baseline="0" dirty="0">
                <a:latin typeface="Helvetica" panose="020B0604020202020204" pitchFamily="34" charset="0"/>
                <a:cs typeface="Helvetica" panose="020B0604020202020204" pitchFamily="34" charset="0"/>
              </a:rPr>
              <a:t>take photos of documents required</a:t>
            </a:r>
            <a:r>
              <a:rPr lang="en-US" b="0" u="none" strike="noStrike" baseline="0" dirty="0">
                <a:latin typeface="Helvetica" panose="020B0604020202020204" pitchFamily="34" charset="0"/>
                <a:cs typeface="Helvetica" panose="020B0604020202020204" pitchFamily="34" charset="0"/>
              </a:rPr>
              <a:t>. Accordingly, the CPIO is directed to provide all the information as requested by the Appellant in his RTI request dt. 18.8.08 and also allow the use of photographic camera for taking photographs of records in the file which the BSNL had agreed to show to the Appellant. The information to be provided within 15 days of the receipt of this Order.”</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69827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35050773"/>
              </p:ext>
            </p:extLst>
          </p:nvPr>
        </p:nvGraphicFramePr>
        <p:xfrm>
          <a:off x="315997" y="87138"/>
          <a:ext cx="11273051" cy="51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204891" y="604912"/>
            <a:ext cx="11782218" cy="5880294"/>
          </a:xfrm>
        </p:spPr>
        <p:txBody>
          <a:bodyPr>
            <a:normAutofit fontScale="85000" lnSpcReduction="10000"/>
          </a:bodyPr>
          <a:lstStyle/>
          <a:p>
            <a:pPr marL="0" indent="0" algn="ctr">
              <a:lnSpc>
                <a:spcPct val="107000"/>
              </a:lnSpc>
              <a:spcAft>
                <a:spcPts val="800"/>
              </a:spcAft>
              <a:buNone/>
            </a:pPr>
            <a:r>
              <a:rPr lang="en-US" b="1" u="sng" dirty="0">
                <a:latin typeface="Times New Roman" panose="02020603050405020304" pitchFamily="18" charset="0"/>
                <a:cs typeface="Times New Roman" panose="02020603050405020304" pitchFamily="18" charset="0"/>
              </a:rPr>
              <a:t>Income </a:t>
            </a:r>
            <a:r>
              <a:rPr lang="en-US" b="1" u="sng">
                <a:latin typeface="Times New Roman" panose="02020603050405020304" pitchFamily="18" charset="0"/>
                <a:cs typeface="Times New Roman" panose="02020603050405020304" pitchFamily="18" charset="0"/>
              </a:rPr>
              <a:t>Tax return of </a:t>
            </a:r>
            <a:r>
              <a:rPr lang="en-US" b="1" u="sng" dirty="0">
                <a:latin typeface="Times New Roman" panose="02020603050405020304" pitchFamily="18" charset="0"/>
                <a:cs typeface="Times New Roman" panose="02020603050405020304" pitchFamily="18" charset="0"/>
              </a:rPr>
              <a:t>third parties</a:t>
            </a:r>
          </a:p>
          <a:p>
            <a:pPr marL="0" indent="0" algn="just">
              <a:buNone/>
            </a:pPr>
            <a:r>
              <a:rPr lang="en-US" dirty="0">
                <a:latin typeface="Times New Roman" panose="02020603050405020304" pitchFamily="18" charset="0"/>
                <a:cs typeface="Times New Roman" panose="02020603050405020304" pitchFamily="18" charset="0"/>
              </a:rPr>
              <a:t>Income Tax Returns of third parties (i.e., any person other than self) are confidential information which are exempted from the purview of disclosure u/s. 8(1)(j) of the RTI Act.</a:t>
            </a:r>
          </a:p>
          <a:p>
            <a:pPr marL="0" indent="0">
              <a:buNone/>
            </a:pPr>
            <a:r>
              <a:rPr lang="en-IN" b="1" u="sng" dirty="0">
                <a:latin typeface="Book Antiqua" panose="02040602050305030304" pitchFamily="18" charset="0"/>
              </a:rPr>
              <a:t>Exceptions:</a:t>
            </a:r>
          </a:p>
          <a:p>
            <a:pPr marL="0" indent="0" algn="just">
              <a:buNone/>
            </a:pPr>
            <a:r>
              <a:rPr lang="en-US" dirty="0">
                <a:latin typeface="Times New Roman" panose="02020603050405020304" pitchFamily="18" charset="0"/>
                <a:cs typeface="Times New Roman" panose="02020603050405020304" pitchFamily="18" charset="0"/>
              </a:rPr>
              <a:t>a. larger public interest’ derived from obtaining the ITRs can be proved.</a:t>
            </a:r>
          </a:p>
          <a:p>
            <a:pPr marL="0" indent="0" algn="just">
              <a:buNone/>
            </a:pPr>
            <a:r>
              <a:rPr lang="en-US" dirty="0">
                <a:latin typeface="Times New Roman" panose="02020603050405020304" pitchFamily="18" charset="0"/>
                <a:cs typeface="Times New Roman" panose="02020603050405020304" pitchFamily="18" charset="0"/>
              </a:rPr>
              <a:t>b. ITR is requested as a Shareholder/Stakeholder in the Public Authority/ Private Institution</a:t>
            </a:r>
          </a:p>
          <a:p>
            <a:pPr marL="0" indent="0" algn="just">
              <a:buNone/>
            </a:pPr>
            <a:r>
              <a:rPr lang="en-US" dirty="0">
                <a:latin typeface="Times New Roman" panose="02020603050405020304" pitchFamily="18" charset="0"/>
                <a:cs typeface="Times New Roman" panose="02020603050405020304" pitchFamily="18" charset="0"/>
              </a:rPr>
              <a:t>c. ITR pertains to a Political Party</a:t>
            </a:r>
          </a:p>
          <a:p>
            <a:pPr marL="0" indent="0" algn="just">
              <a:buNone/>
            </a:pPr>
            <a:r>
              <a:rPr lang="en-IN"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Matters relating to ‘dowry’ have a larger public interest for the society and hence disclosure of information required for defense in alleged false dowry cases is permitted</a:t>
            </a:r>
            <a:endParaRPr lang="en-IN"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In the matter of Shri Girish Ramchandra Deshpande vs. CIC and others (2012) 351 ITR 472 (SC)  </a:t>
            </a:r>
            <a:r>
              <a:rPr lang="en-US" i="1" dirty="0">
                <a:latin typeface="Times New Roman" panose="02020603050405020304" pitchFamily="18" charset="0"/>
                <a:cs typeface="Times New Roman" panose="02020603050405020304" pitchFamily="18" charset="0"/>
              </a:rPr>
              <a:t>the Hon’ble Supreme Court held: </a:t>
            </a:r>
          </a:p>
          <a:p>
            <a:pPr marL="0" indent="0" algn="just">
              <a:buNone/>
            </a:pPr>
            <a:r>
              <a:rPr lang="en-US" i="1" dirty="0">
                <a:latin typeface="Times New Roman" panose="02020603050405020304" pitchFamily="18" charset="0"/>
                <a:cs typeface="Times New Roman" panose="02020603050405020304" pitchFamily="18" charset="0"/>
              </a:rPr>
              <a:t>“The details disclosed by a person in his income tax returns are ‘personal information’ which stands exempted from disclosure under clause (j) of Section 8(1) of the RTI Act, unless it involves a larger public interest.</a:t>
            </a:r>
          </a:p>
          <a:p>
            <a:pPr marL="0" indent="0" algn="ctr">
              <a:lnSpc>
                <a:spcPct val="107000"/>
              </a:lnSpc>
              <a:spcAft>
                <a:spcPts val="800"/>
              </a:spcAft>
              <a:buNone/>
            </a:pPr>
            <a:endParaRPr lang="en-US"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06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DA8EA-6611-45D3-B039-8D2BDF3BC1D1}"/>
              </a:ext>
            </a:extLst>
          </p:cNvPr>
          <p:cNvSpPr/>
          <p:nvPr/>
        </p:nvSpPr>
        <p:spPr>
          <a:xfrm>
            <a:off x="6241409" y="0"/>
            <a:ext cx="5950591"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Arial" panose="020B0604020202020204" pitchFamily="34" charset="0"/>
                <a:cs typeface="Arial" panose="020B0604020202020204" pitchFamily="34" charset="0"/>
              </a:rPr>
              <a:t>Income Tax Act</a:t>
            </a:r>
          </a:p>
          <a:p>
            <a:pPr algn="ctr"/>
            <a:r>
              <a:rPr lang="en-IN" sz="4000" b="1" dirty="0">
                <a:solidFill>
                  <a:schemeClr val="tx1"/>
                </a:solidFill>
                <a:latin typeface="Arial" panose="020B0604020202020204" pitchFamily="34" charset="0"/>
                <a:cs typeface="Arial" panose="020B0604020202020204" pitchFamily="34" charset="0"/>
              </a:rPr>
              <a:t>GST Act</a:t>
            </a:r>
          </a:p>
          <a:p>
            <a:pPr algn="ctr"/>
            <a:r>
              <a:rPr lang="en-IN" sz="4000" b="1" dirty="0">
                <a:solidFill>
                  <a:schemeClr val="tx1"/>
                </a:solidFill>
                <a:latin typeface="Arial" panose="020B0604020202020204" pitchFamily="34" charset="0"/>
                <a:cs typeface="Arial" panose="020B0604020202020204" pitchFamily="34" charset="0"/>
              </a:rPr>
              <a:t>RTI Act</a:t>
            </a:r>
          </a:p>
          <a:p>
            <a:endParaRPr lang="en-IN" sz="4400" dirty="0">
              <a:solidFill>
                <a:schemeClr val="tx1"/>
              </a:solidFill>
            </a:endParaRPr>
          </a:p>
          <a:p>
            <a:pPr algn="ctr"/>
            <a:r>
              <a:rPr lang="en-IN" sz="3600" dirty="0" err="1">
                <a:solidFill>
                  <a:schemeClr val="tx1"/>
                </a:solidFill>
                <a:latin typeface="Times New Roman" panose="02020603050405020304" pitchFamily="18" charset="0"/>
                <a:cs typeface="Times New Roman" panose="02020603050405020304" pitchFamily="18" charset="0"/>
              </a:rPr>
              <a:t>Suneeta</a:t>
            </a:r>
            <a:r>
              <a:rPr lang="en-IN" sz="3600" dirty="0">
                <a:solidFill>
                  <a:schemeClr val="tx1"/>
                </a:solidFill>
                <a:latin typeface="Times New Roman" panose="02020603050405020304" pitchFamily="18" charset="0"/>
                <a:cs typeface="Times New Roman" panose="02020603050405020304" pitchFamily="18" charset="0"/>
              </a:rPr>
              <a:t> </a:t>
            </a:r>
            <a:r>
              <a:rPr lang="en-IN" sz="3600" dirty="0" err="1">
                <a:solidFill>
                  <a:schemeClr val="tx1"/>
                </a:solidFill>
                <a:latin typeface="Times New Roman" panose="02020603050405020304" pitchFamily="18" charset="0"/>
                <a:cs typeface="Times New Roman" panose="02020603050405020304" pitchFamily="18" charset="0"/>
              </a:rPr>
              <a:t>Virmani</a:t>
            </a:r>
            <a:r>
              <a:rPr lang="en-IN" sz="3600" dirty="0">
                <a:solidFill>
                  <a:schemeClr val="tx1"/>
                </a:solidFill>
                <a:latin typeface="Times New Roman" panose="02020603050405020304" pitchFamily="18" charset="0"/>
                <a:cs typeface="Times New Roman" panose="02020603050405020304" pitchFamily="18" charset="0"/>
              </a:rPr>
              <a:t> Vs CPIO, GSTN and GST dept</a:t>
            </a:r>
          </a:p>
          <a:p>
            <a:pPr algn="ctr"/>
            <a:endParaRPr lang="en-IN" sz="3600" dirty="0">
              <a:solidFill>
                <a:schemeClr val="tx1"/>
              </a:solidFill>
              <a:latin typeface="Times New Roman" panose="02020603050405020304" pitchFamily="18" charset="0"/>
              <a:cs typeface="Times New Roman" panose="02020603050405020304" pitchFamily="18" charset="0"/>
            </a:endParaRPr>
          </a:p>
          <a:p>
            <a:pPr algn="ctr"/>
            <a:r>
              <a:rPr lang="en-IN" sz="3600" dirty="0">
                <a:solidFill>
                  <a:schemeClr val="tx1"/>
                </a:solidFill>
                <a:latin typeface="Times New Roman" panose="02020603050405020304" pitchFamily="18" charset="0"/>
                <a:cs typeface="Times New Roman" panose="02020603050405020304" pitchFamily="18" charset="0"/>
              </a:rPr>
              <a:t>(CIC/DGSTI/A/2017/609398-BJ  dated 19.06.2019)</a:t>
            </a:r>
          </a:p>
          <a:p>
            <a:pPr algn="ctr"/>
            <a:endParaRPr lang="en-IN" sz="3600" dirty="0">
              <a:solidFill>
                <a:schemeClr val="tx1"/>
              </a:solidFill>
            </a:endParaRPr>
          </a:p>
          <a:p>
            <a:pPr algn="ctr"/>
            <a:endParaRPr lang="en-IN" sz="3600" dirty="0">
              <a:solidFill>
                <a:schemeClr val="tx1"/>
              </a:solidFill>
            </a:endParaRPr>
          </a:p>
        </p:txBody>
      </p:sp>
      <p:pic>
        <p:nvPicPr>
          <p:cNvPr id="1026" name="Picture 2" descr="HC demands response to plea challenging law on spouse's right to stay  together">
            <a:extLst>
              <a:ext uri="{FF2B5EF4-FFF2-40B4-BE49-F238E27FC236}">
                <a16:creationId xmlns:a16="http://schemas.microsoft.com/office/drawing/2014/main" id="{A151BA7D-0805-4DF1-8932-B660D00B4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977"/>
          <a:stretch/>
        </p:blipFill>
        <p:spPr bwMode="auto">
          <a:xfrm>
            <a:off x="0" y="1214667"/>
            <a:ext cx="5626569" cy="35157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DBD76AC-0FC3-477B-89AC-F7DEA4CA2C2F}"/>
              </a:ext>
            </a:extLst>
          </p:cNvPr>
          <p:cNvSpPr txBox="1"/>
          <p:nvPr/>
        </p:nvSpPr>
        <p:spPr>
          <a:xfrm>
            <a:off x="-164807" y="5181668"/>
            <a:ext cx="6098796" cy="707886"/>
          </a:xfrm>
          <a:prstGeom prst="rect">
            <a:avLst/>
          </a:prstGeom>
          <a:noFill/>
        </p:spPr>
        <p:txBody>
          <a:bodyPr wrap="square">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masis MT Pro" panose="020B0604020202020204" pitchFamily="18" charset="0"/>
              </a:rPr>
              <a:t>Matrimonial disputes </a:t>
            </a:r>
          </a:p>
        </p:txBody>
      </p:sp>
    </p:spTree>
    <p:extLst>
      <p:ext uri="{BB962C8B-B14F-4D97-AF65-F5344CB8AC3E}">
        <p14:creationId xmlns:p14="http://schemas.microsoft.com/office/powerpoint/2010/main" val="372642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DA8EA-6611-45D3-B039-8D2BDF3BC1D1}"/>
              </a:ext>
            </a:extLst>
          </p:cNvPr>
          <p:cNvSpPr/>
          <p:nvPr/>
        </p:nvSpPr>
        <p:spPr>
          <a:xfrm>
            <a:off x="0" y="1"/>
            <a:ext cx="5950591"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GST Act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RTI Act</a:t>
            </a:r>
            <a:endParaRPr kumimoji="0" lang="en-IN"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Suneeta</a:t>
            </a:r>
            <a:r>
              <a:rPr kumimoji="0" lang="e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I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Virmani</a:t>
            </a:r>
            <a:r>
              <a:rPr kumimoji="0" lang="e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Vs CPIO, GSTN and GST dept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(CIC/DGSTI/A/2017/609398-BJ  dated 19.06.2019)</a:t>
            </a:r>
            <a:r>
              <a:rPr kumimoji="0" lang="en-I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Income Tax Act &amp; RTI 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Rahat</a:t>
            </a:r>
            <a:r>
              <a:rPr kumimoji="0" lang="e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I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bano</a:t>
            </a:r>
            <a:r>
              <a:rPr kumimoji="0" lang="en-I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Vs Income tax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Second Appeal No. CIC/CCITJ/A/2019/108747</a:t>
            </a: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8686DB-6B7F-42E6-AC57-797B6B4091F1}"/>
              </a:ext>
            </a:extLst>
          </p:cNvPr>
          <p:cNvSpPr/>
          <p:nvPr/>
        </p:nvSpPr>
        <p:spPr>
          <a:xfrm>
            <a:off x="5950591" y="1"/>
            <a:ext cx="6404441"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Income Tax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RTI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Milap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Choraria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 CBDT CIC/AT/A/2008/000628 dated 15.06.2009</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Girish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Ramchandra Deshpande vs. Central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Commission &amp;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SLP(C) No. 27734 of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dated 03/10/2012</a:t>
            </a: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ultiplication Sign 1">
            <a:extLst>
              <a:ext uri="{FF2B5EF4-FFF2-40B4-BE49-F238E27FC236}">
                <a16:creationId xmlns:a16="http://schemas.microsoft.com/office/drawing/2014/main" id="{619FC244-5FD0-4AEE-A2A3-D9BAEAEA8E08}"/>
              </a:ext>
            </a:extLst>
          </p:cNvPr>
          <p:cNvSpPr/>
          <p:nvPr/>
        </p:nvSpPr>
        <p:spPr>
          <a:xfrm>
            <a:off x="6177094" y="1122027"/>
            <a:ext cx="1381387" cy="136740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Green Tick Png File Green Tick Png - Clip Art Library">
            <a:extLst>
              <a:ext uri="{FF2B5EF4-FFF2-40B4-BE49-F238E27FC236}">
                <a16:creationId xmlns:a16="http://schemas.microsoft.com/office/drawing/2014/main" id="{D78145CD-6B0A-4777-B31D-71F602751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18" y="5553512"/>
            <a:ext cx="1422349" cy="10423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FE54DEC-9825-4BC9-9BE3-E5A2030F02D0}"/>
              </a:ext>
            </a:extLst>
          </p:cNvPr>
          <p:cNvCxnSpPr/>
          <p:nvPr/>
        </p:nvCxnSpPr>
        <p:spPr>
          <a:xfrm>
            <a:off x="195309" y="3249227"/>
            <a:ext cx="558405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3D1B124-7E1A-4494-A28A-01A70689AD91}"/>
              </a:ext>
            </a:extLst>
          </p:cNvPr>
          <p:cNvCxnSpPr/>
          <p:nvPr/>
        </p:nvCxnSpPr>
        <p:spPr>
          <a:xfrm>
            <a:off x="6446668" y="3721223"/>
            <a:ext cx="5584054" cy="0"/>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558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5295" y="913228"/>
            <a:ext cx="8808938" cy="5641144"/>
          </a:xfrm>
          <a:noFill/>
        </p:spPr>
        <p:txBody>
          <a:bodyPr>
            <a:normAutofit fontScale="85000" lnSpcReduction="10000"/>
          </a:bodyPr>
          <a:lstStyle/>
          <a:p>
            <a:pPr marL="0" lvl="0" indent="0" algn="just">
              <a:lnSpc>
                <a:spcPct val="107000"/>
              </a:lnSpc>
              <a:spcAft>
                <a:spcPts val="800"/>
              </a:spcAft>
              <a:buNone/>
              <a:tabLst>
                <a:tab pos="457200" algn="l"/>
              </a:tabLst>
            </a:pPr>
            <a:r>
              <a:rPr lang="en-IN" sz="2600" dirty="0">
                <a:latin typeface="Times New Roman" panose="02020603050405020304" pitchFamily="18" charset="0"/>
                <a:ea typeface="Calibri" panose="020F0502020204030204" pitchFamily="34" charset="0"/>
                <a:cs typeface="Times New Roman" panose="02020603050405020304" pitchFamily="18" charset="0"/>
              </a:rPr>
              <a:t>First grassroots campaign for the introduction of RTI started by </a:t>
            </a:r>
            <a:r>
              <a:rPr lang="en-IN" sz="2600" i="1" dirty="0">
                <a:latin typeface="Times New Roman" panose="02020603050405020304" pitchFamily="18" charset="0"/>
                <a:ea typeface="Calibri" panose="020F0502020204030204" pitchFamily="34" charset="0"/>
                <a:cs typeface="Times New Roman" panose="02020603050405020304" pitchFamily="18" charset="0"/>
              </a:rPr>
              <a:t>Mazdoor </a:t>
            </a:r>
            <a:r>
              <a:rPr lang="en-IN" sz="2600" i="1" dirty="0" err="1">
                <a:latin typeface="Times New Roman" panose="02020603050405020304" pitchFamily="18" charset="0"/>
                <a:ea typeface="Calibri" panose="020F0502020204030204" pitchFamily="34" charset="0"/>
                <a:cs typeface="Times New Roman" panose="02020603050405020304" pitchFamily="18" charset="0"/>
              </a:rPr>
              <a:t>Kisan</a:t>
            </a:r>
            <a:r>
              <a:rPr lang="en-IN" sz="2600" i="1" dirty="0">
                <a:latin typeface="Times New Roman" panose="02020603050405020304" pitchFamily="18" charset="0"/>
                <a:ea typeface="Calibri" panose="020F0502020204030204" pitchFamily="34" charset="0"/>
                <a:cs typeface="Times New Roman" panose="02020603050405020304" pitchFamily="18" charset="0"/>
              </a:rPr>
              <a:t> Shakti </a:t>
            </a:r>
            <a:r>
              <a:rPr lang="en-IN" sz="2600" i="1" dirty="0" err="1">
                <a:latin typeface="Times New Roman" panose="02020603050405020304" pitchFamily="18" charset="0"/>
                <a:ea typeface="Calibri" panose="020F0502020204030204" pitchFamily="34" charset="0"/>
                <a:cs typeface="Times New Roman" panose="02020603050405020304" pitchFamily="18" charset="0"/>
              </a:rPr>
              <a:t>Sangathan</a:t>
            </a:r>
            <a:r>
              <a:rPr lang="en-IN" sz="2600" i="1" dirty="0">
                <a:latin typeface="Times New Roman" panose="02020603050405020304" pitchFamily="18" charset="0"/>
                <a:ea typeface="Calibri" panose="020F0502020204030204" pitchFamily="34" charset="0"/>
                <a:cs typeface="Times New Roman" panose="02020603050405020304" pitchFamily="18" charset="0"/>
              </a:rPr>
              <a:t> (MKSS) </a:t>
            </a:r>
            <a:r>
              <a:rPr lang="en-IN" sz="2600" dirty="0">
                <a:latin typeface="Times New Roman" panose="02020603050405020304" pitchFamily="18" charset="0"/>
                <a:ea typeface="Calibri" panose="020F0502020204030204" pitchFamily="34" charset="0"/>
                <a:cs typeface="Times New Roman" panose="02020603050405020304" pitchFamily="18" charset="0"/>
              </a:rPr>
              <a:t>in 1994.-</a:t>
            </a:r>
          </a:p>
          <a:p>
            <a:pPr marL="0" lvl="0" indent="0" algn="just">
              <a:lnSpc>
                <a:spcPct val="107000"/>
              </a:lnSpc>
              <a:spcAft>
                <a:spcPts val="800"/>
              </a:spcAft>
              <a:buNone/>
              <a:tabLst>
                <a:tab pos="457200" algn="l"/>
              </a:tabLst>
            </a:pPr>
            <a:r>
              <a:rPr lang="en-US" sz="2600" dirty="0">
                <a:latin typeface="Times New Roman" panose="02020603050405020304" pitchFamily="18" charset="0"/>
                <a:cs typeface="Times New Roman" panose="02020603050405020304" pitchFamily="18" charset="0"/>
              </a:rPr>
              <a:t>Demand of Information related to development work in rural Rajasthan.</a:t>
            </a:r>
          </a:p>
          <a:p>
            <a:pPr marL="0" indent="0" algn="just">
              <a:lnSpc>
                <a:spcPct val="107000"/>
              </a:lnSpc>
              <a:spcAft>
                <a:spcPts val="800"/>
              </a:spcAft>
              <a:buNone/>
              <a:tabLst>
                <a:tab pos="457200" algn="l"/>
              </a:tabLst>
            </a:pPr>
            <a:r>
              <a:rPr lang="en-US" sz="2600" dirty="0">
                <a:latin typeface="Times New Roman" panose="02020603050405020304" pitchFamily="18" charset="0"/>
                <a:cs typeface="Times New Roman" panose="02020603050405020304" pitchFamily="18" charset="0"/>
              </a:rPr>
              <a:t>MKSS had formulated a specific </a:t>
            </a:r>
            <a:r>
              <a:rPr lang="en-US" sz="2600" b="1" u="sng" dirty="0">
                <a:latin typeface="Times New Roman" panose="02020603050405020304" pitchFamily="18" charset="0"/>
                <a:cs typeface="Times New Roman" panose="02020603050405020304" pitchFamily="18" charset="0"/>
              </a:rPr>
              <a:t>demand for copies of financial records of expenditure incurred</a:t>
            </a:r>
            <a:r>
              <a:rPr lang="en-US" sz="2600" dirty="0">
                <a:latin typeface="Times New Roman" panose="02020603050405020304" pitchFamily="18" charset="0"/>
                <a:cs typeface="Times New Roman" panose="02020603050405020304" pitchFamily="18" charset="0"/>
              </a:rPr>
              <a:t> in the local government institutions including Panchayats.</a:t>
            </a:r>
          </a:p>
          <a:p>
            <a:pPr marL="0" lvl="0" indent="0" algn="just">
              <a:lnSpc>
                <a:spcPct val="107000"/>
              </a:lnSpc>
              <a:spcAft>
                <a:spcPts val="800"/>
              </a:spcAft>
              <a:buNone/>
              <a:tabLst>
                <a:tab pos="457200" algn="l"/>
              </a:tabLst>
            </a:pPr>
            <a:r>
              <a:rPr lang="en-US" sz="2600" b="1" dirty="0">
                <a:latin typeface="Times New Roman" panose="02020603050405020304" pitchFamily="18" charset="0"/>
                <a:cs typeface="Times New Roman" panose="02020603050405020304" pitchFamily="18" charset="0"/>
              </a:rPr>
              <a:t>National Campaign for People’s Right to Information (NCPRI</a:t>
            </a:r>
            <a:r>
              <a:rPr lang="en-US" sz="2600" dirty="0">
                <a:latin typeface="Times New Roman" panose="02020603050405020304" pitchFamily="18" charset="0"/>
                <a:cs typeface="Times New Roman" panose="02020603050405020304" pitchFamily="18" charset="0"/>
              </a:rPr>
              <a:t>) was formed in 1996 following the 40 day long historic sit-in strike in </a:t>
            </a:r>
            <a:r>
              <a:rPr lang="en-US" sz="2600" dirty="0" err="1">
                <a:latin typeface="Times New Roman" panose="02020603050405020304" pitchFamily="18" charset="0"/>
                <a:cs typeface="Times New Roman" panose="02020603050405020304" pitchFamily="18" charset="0"/>
              </a:rPr>
              <a:t>Beawar</a:t>
            </a:r>
            <a:r>
              <a:rPr lang="en-US" sz="2600" dirty="0">
                <a:latin typeface="Times New Roman" panose="02020603050405020304" pitchFamily="18" charset="0"/>
                <a:cs typeface="Times New Roman" panose="02020603050405020304" pitchFamily="18" charset="0"/>
              </a:rPr>
              <a:t>.</a:t>
            </a:r>
          </a:p>
          <a:p>
            <a:pPr marL="0" lvl="0" indent="0" algn="just">
              <a:lnSpc>
                <a:spcPct val="107000"/>
              </a:lnSpc>
              <a:spcAft>
                <a:spcPts val="800"/>
              </a:spcAft>
              <a:buNone/>
              <a:tabLst>
                <a:tab pos="457200" algn="l"/>
              </a:tabLst>
            </a:pPr>
            <a:r>
              <a:rPr lang="en-IN" sz="2600" dirty="0">
                <a:latin typeface="Times New Roman" panose="02020603050405020304" pitchFamily="18" charset="0"/>
                <a:cs typeface="Times New Roman" panose="02020603050405020304" pitchFamily="18" charset="0"/>
              </a:rPr>
              <a:t>Between 1994-1998 Rajasthan Govt Resisted RTI Act</a:t>
            </a:r>
          </a:p>
          <a:p>
            <a:pPr marL="0" lvl="0" indent="0" algn="just">
              <a:lnSpc>
                <a:spcPct val="107000"/>
              </a:lnSpc>
              <a:spcAft>
                <a:spcPts val="800"/>
              </a:spcAft>
              <a:buNone/>
              <a:tabLst>
                <a:tab pos="457200" algn="l"/>
              </a:tabLst>
            </a:pPr>
            <a:r>
              <a:rPr lang="en-US" sz="2600" dirty="0">
                <a:latin typeface="Times New Roman" panose="02020603050405020304" pitchFamily="18" charset="0"/>
                <a:cs typeface="Times New Roman" panose="02020603050405020304" pitchFamily="18" charset="0"/>
              </a:rPr>
              <a:t>The opposition party adopted MKSS Program</a:t>
            </a:r>
          </a:p>
          <a:p>
            <a:pPr marL="0" lvl="0" indent="0" algn="just">
              <a:lnSpc>
                <a:spcPct val="107000"/>
              </a:lnSpc>
              <a:spcAft>
                <a:spcPts val="800"/>
              </a:spcAft>
              <a:buNone/>
              <a:tabLst>
                <a:tab pos="457200" algn="l"/>
              </a:tabLst>
            </a:pPr>
            <a:r>
              <a:rPr lang="en-US" sz="2600" dirty="0">
                <a:latin typeface="Times New Roman" panose="02020603050405020304" pitchFamily="18" charset="0"/>
                <a:cs typeface="Times New Roman" panose="02020603050405020304" pitchFamily="18" charset="0"/>
              </a:rPr>
              <a:t>The opposition Congress party promised a RTI legislation in the State in its election manifesto in 1998.</a:t>
            </a:r>
            <a:endParaRPr lang="en-IN" sz="2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endParaRPr lang="en-US" sz="2200" dirty="0">
              <a:solidFill>
                <a:srgbClr val="252525"/>
              </a:solidFill>
              <a:latin typeface="Times New Roman" panose="02020603050405020304" pitchFamily="18" charset="0"/>
              <a:cs typeface="Times New Roman" panose="02020603050405020304" pitchFamily="18" charset="0"/>
            </a:endParaRPr>
          </a:p>
          <a:p>
            <a:pPr marL="0" lvl="0" indent="0" algn="just">
              <a:lnSpc>
                <a:spcPct val="107000"/>
              </a:lnSpc>
              <a:spcAft>
                <a:spcPts val="800"/>
              </a:spcAft>
              <a:buNone/>
              <a:tabLst>
                <a:tab pos="457200" algn="l"/>
              </a:tabLst>
            </a:pPr>
            <a:endParaRPr lang="en-IN" sz="22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34D316FB-1419-48F2-A9C2-8FCF3D4DC48D}"/>
              </a:ext>
            </a:extLst>
          </p:cNvPr>
          <p:cNvSpPr/>
          <p:nvPr/>
        </p:nvSpPr>
        <p:spPr>
          <a:xfrm>
            <a:off x="532263" y="123795"/>
            <a:ext cx="10595282" cy="39671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994" tIns="114794" rIns="190994" bIns="114794" numCol="1" spcCol="1270" anchor="ctr" anchorCtr="0">
            <a:noAutofit/>
          </a:bodyPr>
          <a:lstStyle/>
          <a:p>
            <a:pPr lvl="0" algn="ctr" defTabSz="1778000" rtl="0">
              <a:lnSpc>
                <a:spcPct val="90000"/>
              </a:lnSpc>
              <a:spcBef>
                <a:spcPct val="0"/>
              </a:spcBef>
              <a:spcAft>
                <a:spcPct val="35000"/>
              </a:spcAft>
            </a:pPr>
            <a:r>
              <a:rPr lang="en-IN" sz="4000" b="1" kern="1200" dirty="0">
                <a:solidFill>
                  <a:schemeClr val="bg1"/>
                </a:solidFill>
              </a:rPr>
              <a:t>History and Development</a:t>
            </a:r>
            <a:endParaRPr lang="en-IN" sz="4000" kern="1200" dirty="0">
              <a:solidFill>
                <a:schemeClr val="bg1"/>
              </a:solidFill>
            </a:endParaRPr>
          </a:p>
        </p:txBody>
      </p:sp>
      <p:pic>
        <p:nvPicPr>
          <p:cNvPr id="8" name="Picture 4" descr="Buy Majdoor Kisan Shakti Sangathan Book Online at Low Prices in India | Majdoor  Kisan Shakti Sangathan Reviews &amp; Ratings - Amazon.in">
            <a:extLst>
              <a:ext uri="{FF2B5EF4-FFF2-40B4-BE49-F238E27FC236}">
                <a16:creationId xmlns:a16="http://schemas.microsoft.com/office/drawing/2014/main" id="{23FC592A-EE99-4757-91FF-EF403A8709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74" r="20260"/>
          <a:stretch/>
        </p:blipFill>
        <p:spPr bwMode="auto">
          <a:xfrm>
            <a:off x="9256542" y="913228"/>
            <a:ext cx="2496687" cy="2659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inks | Mazdoor Kisan Shakti Sangathan">
            <a:extLst>
              <a:ext uri="{FF2B5EF4-FFF2-40B4-BE49-F238E27FC236}">
                <a16:creationId xmlns:a16="http://schemas.microsoft.com/office/drawing/2014/main" id="{DB35C2D5-45D9-4584-BF6C-010C9D8D2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6542" y="3947746"/>
            <a:ext cx="237744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22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2" name="Straight Connector 191">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4" name="Picture 2" descr="Kids Dispute Stock Illustrations – 109 Kids Dispute Stock Illustrations,  Vectors &amp; Clipart - Dreamstime">
            <a:extLst>
              <a:ext uri="{FF2B5EF4-FFF2-40B4-BE49-F238E27FC236}">
                <a16:creationId xmlns:a16="http://schemas.microsoft.com/office/drawing/2014/main" id="{2AA178B2-5552-4BD2-B9E5-D23BFC0033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337"/>
          <a:stretch/>
        </p:blipFill>
        <p:spPr bwMode="auto">
          <a:xfrm>
            <a:off x="6256859" y="1123336"/>
            <a:ext cx="2648371" cy="2366427"/>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DBD76AC-0FC3-477B-89AC-F7DEA4CA2C2F}"/>
              </a:ext>
            </a:extLst>
          </p:cNvPr>
          <p:cNvSpPr txBox="1"/>
          <p:nvPr/>
        </p:nvSpPr>
        <p:spPr>
          <a:xfrm>
            <a:off x="527538" y="4756638"/>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Disputes </a:t>
            </a:r>
          </a:p>
        </p:txBody>
      </p:sp>
      <p:pic>
        <p:nvPicPr>
          <p:cNvPr id="3076" name="Picture 4" descr="Angry Dad Stock Illustrations – 559 Angry Dad Stock Illustrations, Vectors  &amp; Clipart - Dreamstime">
            <a:extLst>
              <a:ext uri="{FF2B5EF4-FFF2-40B4-BE49-F238E27FC236}">
                <a16:creationId xmlns:a16="http://schemas.microsoft.com/office/drawing/2014/main" id="{F8D2ABEE-94B9-4A1F-9C54-44142AB4D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57781" y="976813"/>
            <a:ext cx="2659472" cy="2659472"/>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8" name="Picture 6" descr="Mother Pointing At Her Son. Fight And Argue Between Parent And Children.  Parenting Clip Art. Stock Vector - Illustration of rage, child: 203853711">
            <a:extLst>
              <a:ext uri="{FF2B5EF4-FFF2-40B4-BE49-F238E27FC236}">
                <a16:creationId xmlns:a16="http://schemas.microsoft.com/office/drawing/2014/main" id="{0FA046B6-A32C-436B-A458-AC4B35A4DA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763"/>
          <a:stretch/>
        </p:blipFill>
        <p:spPr bwMode="auto">
          <a:xfrm>
            <a:off x="9225268" y="931306"/>
            <a:ext cx="2809235" cy="2795115"/>
          </a:xfrm>
          <a:prstGeom prst="rect">
            <a:avLst/>
          </a:prstGeom>
          <a:noFill/>
          <a:extLst>
            <a:ext uri="{909E8E84-426E-40DD-AFC4-6F175D3DCCD1}">
              <a14:hiddenFill xmlns:a14="http://schemas.microsoft.com/office/drawing/2010/main">
                <a:solidFill>
                  <a:srgbClr val="FFFFFF"/>
                </a:solidFill>
              </a14:hiddenFill>
            </a:ext>
          </a:extLst>
        </p:spPr>
      </p:pic>
      <p:cxnSp>
        <p:nvCxnSpPr>
          <p:cNvPr id="196" name="Straight Connector 195">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82" name="Picture 10" descr="239,740 Couple Relationship Illustrations &amp; Clip Art">
            <a:extLst>
              <a:ext uri="{FF2B5EF4-FFF2-40B4-BE49-F238E27FC236}">
                <a16:creationId xmlns:a16="http://schemas.microsoft.com/office/drawing/2014/main" id="{DAC56FD3-AD14-4FC3-B3EF-4DA5BDF27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46" y="570240"/>
            <a:ext cx="303941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1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25992" y="109470"/>
            <a:ext cx="11740015" cy="5770826"/>
          </a:xfrm>
        </p:spPr>
        <p:txBody>
          <a:bodyPr>
            <a:normAutofit/>
          </a:bodyPr>
          <a:lstStyle/>
          <a:p>
            <a:pPr marL="0" indent="0" algn="ctr">
              <a:lnSpc>
                <a:spcPct val="107000"/>
              </a:lnSpc>
              <a:spcAft>
                <a:spcPts val="800"/>
              </a:spcAft>
              <a:buNone/>
            </a:pPr>
            <a:r>
              <a:rPr lang="en-US" sz="2200" dirty="0">
                <a:latin typeface="Times New Roman" panose="02020603050405020304" pitchFamily="18" charset="0"/>
                <a:cs typeface="Times New Roman" panose="02020603050405020304" pitchFamily="18" charset="0"/>
              </a:rPr>
              <a:t>RERA RTI-Physical Hearing</a:t>
            </a:r>
          </a:p>
          <a:p>
            <a:pPr marL="0" indent="0" algn="ctr">
              <a:lnSpc>
                <a:spcPct val="107000"/>
              </a:lnSpc>
              <a:spcAft>
                <a:spcPts val="800"/>
              </a:spcAft>
              <a:buNone/>
            </a:pPr>
            <a:endParaRPr lang="en-US" b="1" i="1"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US"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6043DFD0-DA02-486B-818B-D16E77302E60}"/>
              </a:ext>
            </a:extLst>
          </p:cNvPr>
          <p:cNvGraphicFramePr>
            <a:graphicFrameLocks noGrp="1"/>
          </p:cNvGraphicFramePr>
          <p:nvPr/>
        </p:nvGraphicFramePr>
        <p:xfrm>
          <a:off x="511125" y="705355"/>
          <a:ext cx="11169748" cy="5793762"/>
        </p:xfrm>
        <a:graphic>
          <a:graphicData uri="http://schemas.openxmlformats.org/drawingml/2006/table">
            <a:tbl>
              <a:tblPr bandRow="1">
                <a:tableStyleId>{5C22544A-7EE6-4342-B048-85BDC9FD1C3A}</a:tableStyleId>
              </a:tblPr>
              <a:tblGrid>
                <a:gridCol w="6006904">
                  <a:extLst>
                    <a:ext uri="{9D8B030D-6E8A-4147-A177-3AD203B41FA5}">
                      <a16:colId xmlns:a16="http://schemas.microsoft.com/office/drawing/2014/main" val="3799686752"/>
                    </a:ext>
                  </a:extLst>
                </a:gridCol>
                <a:gridCol w="5162844">
                  <a:extLst>
                    <a:ext uri="{9D8B030D-6E8A-4147-A177-3AD203B41FA5}">
                      <a16:colId xmlns:a16="http://schemas.microsoft.com/office/drawing/2014/main" val="2327016267"/>
                    </a:ext>
                  </a:extLst>
                </a:gridCol>
              </a:tblGrid>
              <a:tr h="347792">
                <a:tc>
                  <a:txBody>
                    <a:bodyPr/>
                    <a:lstStyle/>
                    <a:p>
                      <a:pPr algn="ctr"/>
                      <a:r>
                        <a:rPr lang="en-US" b="1" dirty="0">
                          <a:latin typeface="Times New Roman" panose="02020603050405020304" pitchFamily="18" charset="0"/>
                          <a:cs typeface="Times New Roman" panose="02020603050405020304" pitchFamily="18" charset="0"/>
                        </a:rPr>
                        <a:t>Information Sought</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Reply</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260840"/>
                  </a:ext>
                </a:extLst>
              </a:tr>
              <a:tr h="1130322">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Information/order relating to directions issued by Gujarat Real Estate Regulatory Authority to remain physically present case wise from 01.07.2020 till 10.01.2021</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Respective court has given verbal information.</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444473"/>
                  </a:ext>
                </a:extLst>
              </a:tr>
              <a:tr h="869479">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Information/order relating to number of persons/litigants/complainants/respondents present physically in the hearing from 01.07.2020 to 10.01.2021</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During this period in 19 cases physical hearing was conducted.</a:t>
                      </a:r>
                    </a:p>
                    <a:p>
                      <a:pPr algn="just"/>
                      <a:r>
                        <a:rPr lang="en-US" dirty="0">
                          <a:latin typeface="Times New Roman" panose="02020603050405020304" pitchFamily="18" charset="0"/>
                          <a:cs typeface="Times New Roman" panose="02020603050405020304" pitchFamily="18" charset="0"/>
                        </a:rPr>
                        <a:t>You can check the filed/record by visiting in person and copy of required documents will be given as per process.</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63713"/>
                  </a:ext>
                </a:extLst>
              </a:tr>
              <a:tr h="126611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Provide the steps taken to comply with the Para  6, 7 and 8 of order dated 20.03.2020 of Hon’ble High Court in the Writ Petition (PIL) no. 42 of 2020 with Civil Application No.1 of 2020 titled as Suo moto Vs State of Gujarat &amp;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Ors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Due to Covid-19 situation, information was given on GujRERA portal to avoid the physical presence for the meetings.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physical hearing, arrangements were made for</a:t>
                      </a:r>
                    </a:p>
                    <a:p>
                      <a:pPr algn="just"/>
                      <a:r>
                        <a:rPr lang="en-US" dirty="0">
                          <a:latin typeface="Times New Roman" panose="02020603050405020304" pitchFamily="18" charset="0"/>
                          <a:cs typeface="Times New Roman" panose="02020603050405020304" pitchFamily="18" charset="0"/>
                        </a:rPr>
                        <a:t>Thermal scanning</a:t>
                      </a:r>
                    </a:p>
                    <a:p>
                      <a:pPr algn="just"/>
                      <a:r>
                        <a:rPr lang="en-US" dirty="0">
                          <a:latin typeface="Times New Roman" panose="02020603050405020304" pitchFamily="18" charset="0"/>
                          <a:cs typeface="Times New Roman" panose="02020603050405020304" pitchFamily="18" charset="0"/>
                        </a:rPr>
                        <a:t>Mask</a:t>
                      </a:r>
                    </a:p>
                    <a:p>
                      <a:pPr algn="just"/>
                      <a:r>
                        <a:rPr lang="en-US" dirty="0">
                          <a:latin typeface="Times New Roman" panose="02020603050405020304" pitchFamily="18" charset="0"/>
                          <a:cs typeface="Times New Roman" panose="02020603050405020304" pitchFamily="18" charset="0"/>
                        </a:rPr>
                        <a:t>Social distancing in waiting area</a:t>
                      </a:r>
                    </a:p>
                    <a:p>
                      <a:pPr algn="just"/>
                      <a:r>
                        <a:rPr lang="en-US" dirty="0">
                          <a:latin typeface="Times New Roman" panose="02020603050405020304" pitchFamily="18" charset="0"/>
                          <a:cs typeface="Times New Roman" panose="02020603050405020304" pitchFamily="18" charset="0"/>
                        </a:rPr>
                        <a:t>Hand sanitizer</a:t>
                      </a:r>
                    </a:p>
                    <a:p>
                      <a:pPr algn="just"/>
                      <a:r>
                        <a:rPr lang="en-US" dirty="0">
                          <a:latin typeface="Times New Roman" panose="02020603050405020304" pitchFamily="18" charset="0"/>
                          <a:cs typeface="Times New Roman" panose="02020603050405020304" pitchFamily="18" charset="0"/>
                        </a:rPr>
                        <a:t>Cleaning of floors</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385656"/>
                  </a:ext>
                </a:extLst>
              </a:tr>
            </a:tbl>
          </a:graphicData>
        </a:graphic>
      </p:graphicFrame>
    </p:spTree>
    <p:extLst>
      <p:ext uri="{BB962C8B-B14F-4D97-AF65-F5344CB8AC3E}">
        <p14:creationId xmlns:p14="http://schemas.microsoft.com/office/powerpoint/2010/main" val="1223279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25992" y="109470"/>
            <a:ext cx="11740015" cy="5770826"/>
          </a:xfrm>
        </p:spPr>
        <p:txBody>
          <a:bodyPr>
            <a:normAutofit/>
          </a:bodyPr>
          <a:lstStyle/>
          <a:p>
            <a:pPr marL="0" indent="0" algn="ctr">
              <a:lnSpc>
                <a:spcPct val="107000"/>
              </a:lnSpc>
              <a:spcAft>
                <a:spcPts val="800"/>
              </a:spcAft>
              <a:buNone/>
            </a:pPr>
            <a:r>
              <a:rPr lang="en-US" sz="2200" b="1" dirty="0">
                <a:latin typeface="Times New Roman" panose="02020603050405020304" pitchFamily="18" charset="0"/>
                <a:cs typeface="Times New Roman" panose="02020603050405020304" pitchFamily="18" charset="0"/>
              </a:rPr>
              <a:t>RERA RTI- Extension of Project</a:t>
            </a:r>
          </a:p>
          <a:p>
            <a:pPr marL="0" indent="0" algn="ctr">
              <a:lnSpc>
                <a:spcPct val="107000"/>
              </a:lnSpc>
              <a:spcAft>
                <a:spcPts val="800"/>
              </a:spcAft>
              <a:buNone/>
            </a:pPr>
            <a:endParaRPr lang="en-US" b="1" i="1"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US"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6043DFD0-DA02-486B-818B-D16E77302E60}"/>
              </a:ext>
            </a:extLst>
          </p:cNvPr>
          <p:cNvGraphicFramePr>
            <a:graphicFrameLocks noGrp="1"/>
          </p:cNvGraphicFramePr>
          <p:nvPr>
            <p:extLst>
              <p:ext uri="{D42A27DB-BD31-4B8C-83A1-F6EECF244321}">
                <p14:modId xmlns:p14="http://schemas.microsoft.com/office/powerpoint/2010/main" val="4184516033"/>
              </p:ext>
            </p:extLst>
          </p:nvPr>
        </p:nvGraphicFramePr>
        <p:xfrm>
          <a:off x="562708" y="705355"/>
          <a:ext cx="11118165" cy="5198033"/>
        </p:xfrm>
        <a:graphic>
          <a:graphicData uri="http://schemas.openxmlformats.org/drawingml/2006/table">
            <a:tbl>
              <a:tblPr bandRow="1">
                <a:tableStyleId>{5C22544A-7EE6-4342-B048-85BDC9FD1C3A}</a:tableStyleId>
              </a:tblPr>
              <a:tblGrid>
                <a:gridCol w="5955321">
                  <a:extLst>
                    <a:ext uri="{9D8B030D-6E8A-4147-A177-3AD203B41FA5}">
                      <a16:colId xmlns:a16="http://schemas.microsoft.com/office/drawing/2014/main" val="3799686752"/>
                    </a:ext>
                  </a:extLst>
                </a:gridCol>
                <a:gridCol w="5162844">
                  <a:extLst>
                    <a:ext uri="{9D8B030D-6E8A-4147-A177-3AD203B41FA5}">
                      <a16:colId xmlns:a16="http://schemas.microsoft.com/office/drawing/2014/main" val="2327016267"/>
                    </a:ext>
                  </a:extLst>
                </a:gridCol>
              </a:tblGrid>
              <a:tr h="347792">
                <a:tc>
                  <a:txBody>
                    <a:bodyPr/>
                    <a:lstStyle/>
                    <a:p>
                      <a:pPr algn="ctr"/>
                      <a:r>
                        <a:rPr lang="en-US" b="1" dirty="0">
                          <a:latin typeface="Times New Roman" panose="02020603050405020304" pitchFamily="18" charset="0"/>
                          <a:cs typeface="Times New Roman" panose="02020603050405020304" pitchFamily="18" charset="0"/>
                        </a:rPr>
                        <a:t>Information Sought</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Reply</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260840"/>
                  </a:ext>
                </a:extLst>
              </a:tr>
              <a:tr h="11303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Details/information about the application for extension of </a:t>
                      </a:r>
                      <a:r>
                        <a:rPr lang="en-US" sz="1800" kern="1200" dirty="0">
                          <a:solidFill>
                            <a:schemeClr val="dk1"/>
                          </a:solidFill>
                          <a:latin typeface="Times New Roman" panose="02020603050405020304" pitchFamily="18" charset="0"/>
                          <a:ea typeface="+mn-ea"/>
                          <a:cs typeface="Times New Roman" panose="02020603050405020304" pitchFamily="18" charset="0"/>
                        </a:rPr>
                        <a:t>registration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of the real estate project for the period from 01.05.2017 to 28.02.2021.</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Application for 1381 project for extension and 1335 application approved .</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444473"/>
                  </a:ext>
                </a:extLst>
              </a:tr>
              <a:tr h="869479">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Details/information about the application for extension of the real estate project rejected by the Authority for the period from 01.05.2017 to 28.02.2021</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14 Application rejected</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63713"/>
                  </a:ext>
                </a:extLst>
              </a:tr>
              <a:tr h="126611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Details/information about the application for extension of real estate project received according with the Order No. </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Order-33/2020 dated 13.04.2020</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and Order No. </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GujRERA/Order-35 dated 16.05.2020</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for the period from 17.05.2020 to 28.02.2021</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122 Projects applied for extension</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385656"/>
                  </a:ext>
                </a:extLst>
              </a:tr>
              <a:tr h="126611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Provide the information/details of the project for which application for extension of registration is received and extension is not granted or pending as on 28.02.2021</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latin typeface="Times New Roman" panose="02020603050405020304" pitchFamily="18" charset="0"/>
                          <a:cs typeface="Times New Roman" panose="02020603050405020304" pitchFamily="18" charset="0"/>
                        </a:rPr>
                        <a:t>30 Projects</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5632961"/>
                  </a:ext>
                </a:extLst>
              </a:tr>
            </a:tbl>
          </a:graphicData>
        </a:graphic>
      </p:graphicFrame>
    </p:spTree>
    <p:extLst>
      <p:ext uri="{BB962C8B-B14F-4D97-AF65-F5344CB8AC3E}">
        <p14:creationId xmlns:p14="http://schemas.microsoft.com/office/powerpoint/2010/main" val="189842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25992" y="109470"/>
            <a:ext cx="11740015" cy="3927958"/>
          </a:xfrm>
        </p:spPr>
        <p:txBody>
          <a:bodyPr>
            <a:normAutofit/>
          </a:bodyPr>
          <a:lstStyle/>
          <a:p>
            <a:pPr marL="0" indent="0" algn="ctr">
              <a:lnSpc>
                <a:spcPct val="107000"/>
              </a:lnSpc>
              <a:spcAft>
                <a:spcPts val="800"/>
              </a:spcAft>
              <a:buNone/>
            </a:pPr>
            <a:r>
              <a:rPr lang="en-US" sz="2200" b="1" dirty="0">
                <a:latin typeface="Times New Roman" panose="02020603050405020304" pitchFamily="18" charset="0"/>
                <a:cs typeface="Times New Roman" panose="02020603050405020304" pitchFamily="18" charset="0"/>
              </a:rPr>
              <a:t>RERA RTI</a:t>
            </a:r>
          </a:p>
          <a:p>
            <a:pPr marL="0" indent="0" algn="ctr">
              <a:lnSpc>
                <a:spcPct val="107000"/>
              </a:lnSpc>
              <a:spcAft>
                <a:spcPts val="800"/>
              </a:spcAft>
              <a:buNone/>
            </a:pPr>
            <a:endParaRPr lang="en-US" b="1" i="1"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US" dirty="0">
              <a:latin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IN"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6043DFD0-DA02-486B-818B-D16E77302E60}"/>
              </a:ext>
            </a:extLst>
          </p:cNvPr>
          <p:cNvGraphicFramePr>
            <a:graphicFrameLocks noGrp="1"/>
          </p:cNvGraphicFramePr>
          <p:nvPr>
            <p:extLst>
              <p:ext uri="{D42A27DB-BD31-4B8C-83A1-F6EECF244321}">
                <p14:modId xmlns:p14="http://schemas.microsoft.com/office/powerpoint/2010/main" val="821279933"/>
              </p:ext>
            </p:extLst>
          </p:nvPr>
        </p:nvGraphicFramePr>
        <p:xfrm>
          <a:off x="225992" y="567396"/>
          <a:ext cx="11169748" cy="3228472"/>
        </p:xfrm>
        <a:graphic>
          <a:graphicData uri="http://schemas.openxmlformats.org/drawingml/2006/table">
            <a:tbl>
              <a:tblPr bandRow="1">
                <a:tableStyleId>{5C22544A-7EE6-4342-B048-85BDC9FD1C3A}</a:tableStyleId>
              </a:tblPr>
              <a:tblGrid>
                <a:gridCol w="6006904">
                  <a:extLst>
                    <a:ext uri="{9D8B030D-6E8A-4147-A177-3AD203B41FA5}">
                      <a16:colId xmlns:a16="http://schemas.microsoft.com/office/drawing/2014/main" val="3799686752"/>
                    </a:ext>
                  </a:extLst>
                </a:gridCol>
                <a:gridCol w="5162844">
                  <a:extLst>
                    <a:ext uri="{9D8B030D-6E8A-4147-A177-3AD203B41FA5}">
                      <a16:colId xmlns:a16="http://schemas.microsoft.com/office/drawing/2014/main" val="2327016267"/>
                    </a:ext>
                  </a:extLst>
                </a:gridCol>
              </a:tblGrid>
              <a:tr h="286630">
                <a:tc>
                  <a:txBody>
                    <a:bodyPr/>
                    <a:lstStyle/>
                    <a:p>
                      <a:pPr algn="ctr"/>
                      <a:r>
                        <a:rPr lang="en-US" b="1" dirty="0">
                          <a:latin typeface="Times New Roman" panose="02020603050405020304" pitchFamily="18" charset="0"/>
                          <a:cs typeface="Times New Roman" panose="02020603050405020304" pitchFamily="18" charset="0"/>
                        </a:rPr>
                        <a:t>Information Sought</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Reply</a:t>
                      </a:r>
                      <a:endParaRPr lang="en-IN"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260840"/>
                  </a:ext>
                </a:extLst>
              </a:tr>
              <a:tr h="1171785">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Copy of all general order or specific order passed, directing the matter to be heard by single bench of either Chairperson or any of the Members of the Authority</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information you asked for is not available after checking records of this office primarily. Thus, it shall be construed as ‘Nil’. However, the records of can be checked by visiting the office physically</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444473"/>
                  </a:ext>
                </a:extLst>
              </a:tr>
              <a:tr h="1673992">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Basis of distribution of work(business roaster), related to specific matter/issues/cases to be heard by the single bench of Chairperson, bench of Chairperson and Member(s), and bench of two members of the Authority</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kern="1200" dirty="0">
                          <a:solidFill>
                            <a:schemeClr val="dk1"/>
                          </a:solidFill>
                          <a:effectLst/>
                          <a:latin typeface="Times New Roman" panose="02020603050405020304" pitchFamily="18" charset="0"/>
                          <a:ea typeface="+mn-ea"/>
                          <a:cs typeface="Times New Roman" panose="02020603050405020304" pitchFamily="18" charset="0"/>
                        </a:rPr>
                        <a:t>The information you asked for is not available after checking records of this office primarily. Thus, it shall be construed as ‘Nil’. However, the records of can be checked by visiting the office physically.</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423165"/>
                  </a:ext>
                </a:extLst>
              </a:tr>
            </a:tbl>
          </a:graphicData>
        </a:graphic>
      </p:graphicFrame>
      <p:sp>
        <p:nvSpPr>
          <p:cNvPr id="5" name="Content Placeholder 2">
            <a:extLst>
              <a:ext uri="{FF2B5EF4-FFF2-40B4-BE49-F238E27FC236}">
                <a16:creationId xmlns:a16="http://schemas.microsoft.com/office/drawing/2014/main" id="{64429FC1-27E6-4F0F-99B1-FA0C690E77F9}"/>
              </a:ext>
            </a:extLst>
          </p:cNvPr>
          <p:cNvSpPr txBox="1">
            <a:spLocks/>
          </p:cNvSpPr>
          <p:nvPr/>
        </p:nvSpPr>
        <p:spPr>
          <a:xfrm>
            <a:off x="225992" y="4253794"/>
            <a:ext cx="11169748" cy="2301751"/>
          </a:xfrm>
          <a:prstGeom prst="rect">
            <a:avLst/>
          </a:prstGeom>
          <a:ln w="31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800"/>
              </a:spcAft>
              <a:buFont typeface="Arial" panose="020B0604020202020204" pitchFamily="34" charset="0"/>
              <a:buNone/>
            </a:pPr>
            <a:r>
              <a:rPr lang="en-IN" sz="2400" b="1" dirty="0">
                <a:latin typeface="Times New Roman" panose="02020603050405020304" pitchFamily="18" charset="0"/>
                <a:ea typeface="Calibri" panose="020F0502020204030204" pitchFamily="34" charset="0"/>
                <a:cs typeface="Times New Roman" panose="02020603050405020304" pitchFamily="18" charset="0"/>
              </a:rPr>
              <a:t>Information's on noting’s in File</a:t>
            </a:r>
          </a:p>
          <a:p>
            <a:pPr marL="0" indent="0" algn="ctr">
              <a:lnSpc>
                <a:spcPct val="100000"/>
              </a:lnSpc>
              <a:spcAft>
                <a:spcPts val="800"/>
              </a:spcAft>
              <a:buFont typeface="Arial" panose="020B0604020202020204" pitchFamily="34" charset="0"/>
              <a:buNone/>
            </a:pPr>
            <a:r>
              <a:rPr lang="en-IN" sz="2400" b="1" dirty="0">
                <a:latin typeface="Times New Roman" panose="02020603050405020304" pitchFamily="18" charset="0"/>
                <a:ea typeface="Calibri" panose="020F0502020204030204" pitchFamily="34" charset="0"/>
                <a:cs typeface="Times New Roman" panose="02020603050405020304" pitchFamily="18" charset="0"/>
              </a:rPr>
              <a:t>Application for RERA Registration  Rejected</a:t>
            </a:r>
          </a:p>
          <a:p>
            <a:pPr marL="0" indent="0" algn="ctr">
              <a:lnSpc>
                <a:spcPct val="100000"/>
              </a:lnSpc>
              <a:spcAft>
                <a:spcPts val="800"/>
              </a:spcAft>
              <a:buFont typeface="Arial" panose="020B0604020202020204" pitchFamily="34" charset="0"/>
              <a:buNone/>
            </a:pPr>
            <a:r>
              <a:rPr lang="en-IN" sz="2400" b="1" dirty="0">
                <a:latin typeface="Times New Roman" panose="02020603050405020304" pitchFamily="18" charset="0"/>
                <a:ea typeface="Calibri" panose="020F0502020204030204" pitchFamily="34" charset="0"/>
                <a:cs typeface="Times New Roman" panose="02020603050405020304" pitchFamily="18" charset="0"/>
              </a:rPr>
              <a:t>Applied Certified Copies</a:t>
            </a:r>
          </a:p>
          <a:p>
            <a:pPr marL="0" indent="0" algn="ctr">
              <a:lnSpc>
                <a:spcPct val="100000"/>
              </a:lnSpc>
              <a:spcAft>
                <a:spcPts val="800"/>
              </a:spcAft>
              <a:buFont typeface="Arial" panose="020B0604020202020204" pitchFamily="34" charset="0"/>
              <a:buNone/>
            </a:pPr>
            <a:r>
              <a:rPr lang="en-IN" sz="2400" b="1" dirty="0">
                <a:latin typeface="Times New Roman" panose="02020603050405020304" pitchFamily="18" charset="0"/>
                <a:ea typeface="Calibri" panose="020F0502020204030204" pitchFamily="34" charset="0"/>
                <a:cs typeface="Times New Roman" panose="02020603050405020304" pitchFamily="18" charset="0"/>
              </a:rPr>
              <a:t>Actual Reason for Rejection with details documents </a:t>
            </a:r>
          </a:p>
          <a:p>
            <a:pPr marL="0" indent="0" algn="ctr">
              <a:lnSpc>
                <a:spcPct val="100000"/>
              </a:lnSpc>
              <a:spcAft>
                <a:spcPts val="800"/>
              </a:spcAft>
              <a:buFont typeface="Arial" panose="020B0604020202020204" pitchFamily="34" charset="0"/>
              <a:buNone/>
            </a:pPr>
            <a:endParaRPr lang="en-IN"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ctr">
              <a:lnSpc>
                <a:spcPct val="100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280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olice Interrogation Stock Illustrations – 273 Police Interrogation Stock  Illustrations, Vectors &amp; Clipart - Dreamstime">
            <a:extLst>
              <a:ext uri="{FF2B5EF4-FFF2-40B4-BE49-F238E27FC236}">
                <a16:creationId xmlns:a16="http://schemas.microsoft.com/office/drawing/2014/main" id="{7497F01F-9717-4981-97E6-EDAD07CB9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55" y="2180406"/>
            <a:ext cx="3662855" cy="30767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curity Camera Png - Cctv Camera Icon Png , Free Transparent Clipart -  ClipartKey">
            <a:extLst>
              <a:ext uri="{FF2B5EF4-FFF2-40B4-BE49-F238E27FC236}">
                <a16:creationId xmlns:a16="http://schemas.microsoft.com/office/drawing/2014/main" id="{63E8C19E-F477-4B4E-AF67-B207D8BA5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493" y="305779"/>
            <a:ext cx="2179220" cy="1644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32F6D1-108D-4779-88CB-D72B159C09B9}"/>
              </a:ext>
            </a:extLst>
          </p:cNvPr>
          <p:cNvSpPr txBox="1"/>
          <p:nvPr/>
        </p:nvSpPr>
        <p:spPr>
          <a:xfrm>
            <a:off x="5334286" y="231228"/>
            <a:ext cx="5938345" cy="6124754"/>
          </a:xfrm>
          <a:prstGeom prst="rect">
            <a:avLst/>
          </a:prstGeom>
          <a:noFill/>
        </p:spPr>
        <p:txBody>
          <a:bodyPr wrap="square" rtlCol="0">
            <a:spAutoFit/>
          </a:bodyPr>
          <a:lstStyle/>
          <a:p>
            <a:r>
              <a:rPr lang="en-IN" sz="4000" b="1" dirty="0">
                <a:latin typeface="Arial" panose="020B0604020202020204" pitchFamily="34" charset="0"/>
                <a:cs typeface="Arial" panose="020B0604020202020204" pitchFamily="34" charset="0"/>
              </a:rPr>
              <a:t>SC directs installation of CCTV’s in police stations  </a:t>
            </a:r>
          </a:p>
          <a:p>
            <a:endParaRPr lang="en-IN" sz="4000" dirty="0">
              <a:latin typeface="Arial" panose="020B0604020202020204" pitchFamily="34" charset="0"/>
              <a:cs typeface="Arial" panose="020B0604020202020204" pitchFamily="34" charset="0"/>
            </a:endParaRPr>
          </a:p>
          <a:p>
            <a:pPr algn="just"/>
            <a:r>
              <a:rPr lang="en-US" sz="2400" b="1" i="0" dirty="0">
                <a:solidFill>
                  <a:srgbClr val="2A3744"/>
                </a:solidFill>
                <a:effectLst/>
                <a:latin typeface="Roboto" panose="02000000000000000000" pitchFamily="2" charset="0"/>
              </a:rPr>
              <a:t>PARAMVIR SINGH SAINI vs. BALJIT SINGH [SLP (CRIMINAL) NO.3543 of 2020] dated 02.12.2020</a:t>
            </a:r>
          </a:p>
          <a:p>
            <a:pPr algn="just"/>
            <a:endParaRPr lang="en-US" sz="2400" b="1" dirty="0">
              <a:solidFill>
                <a:srgbClr val="2A3744"/>
              </a:solidFill>
              <a:latin typeface="Roboto" panose="02000000000000000000" pitchFamily="2" charset="0"/>
            </a:endParaRPr>
          </a:p>
          <a:p>
            <a:pPr algn="just"/>
            <a:r>
              <a:rPr lang="en-US" sz="2400" b="1" i="0" dirty="0">
                <a:solidFill>
                  <a:srgbClr val="2A3744"/>
                </a:solidFill>
                <a:effectLst/>
                <a:latin typeface="Roboto" panose="02000000000000000000" pitchFamily="2" charset="0"/>
              </a:rPr>
              <a:t>Para 19 – CBI, NIA,ED, NCB, DRI, SFIO</a:t>
            </a:r>
          </a:p>
          <a:p>
            <a:pPr algn="just"/>
            <a:r>
              <a:rPr lang="en-US" sz="2400" dirty="0">
                <a:solidFill>
                  <a:srgbClr val="2A3744"/>
                </a:solidFill>
                <a:latin typeface="Roboto" panose="02000000000000000000" pitchFamily="2" charset="0"/>
              </a:rPr>
              <a:t>Any other agency which carries out interrogations and has the power of arrest. </a:t>
            </a:r>
            <a:br>
              <a:rPr lang="en-US" sz="4000" dirty="0"/>
            </a:br>
            <a:endParaRPr lang="en-IN"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577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2F6D1-108D-4779-88CB-D72B159C09B9}"/>
              </a:ext>
            </a:extLst>
          </p:cNvPr>
          <p:cNvSpPr txBox="1"/>
          <p:nvPr/>
        </p:nvSpPr>
        <p:spPr>
          <a:xfrm>
            <a:off x="4965431" y="704193"/>
            <a:ext cx="6586489" cy="5519627"/>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fee/dues not paid : Limitation Act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Air India Ex-Pilot filed RTI and obtained the dues outstanding in the books of account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Filed Insolvency case against the Indian Airlines (Air India merged). They settled the case out of court.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NCLT Delhi bench- Captain Subodh Kumar Vs Indian Airlines Ltd.(2018)</a:t>
            </a:r>
          </a:p>
        </p:txBody>
      </p:sp>
      <p:pic>
        <p:nvPicPr>
          <p:cNvPr id="9218" name="Picture 2" descr="On the Market Yet Again, Chances of Selling Air India May be Hit as Govt  Restricts Foreign Airlines">
            <a:extLst>
              <a:ext uri="{FF2B5EF4-FFF2-40B4-BE49-F238E27FC236}">
                <a16:creationId xmlns:a16="http://schemas.microsoft.com/office/drawing/2014/main" id="{A7BBA515-9702-47AD-98A8-24B57885D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r="32392"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227"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F46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991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C73EE-8C89-4C12-8F0A-4579E3153D67}"/>
              </a:ext>
            </a:extLst>
          </p:cNvPr>
          <p:cNvPicPr>
            <a:picLocks noChangeAspect="1"/>
          </p:cNvPicPr>
          <p:nvPr/>
        </p:nvPicPr>
        <p:blipFill rotWithShape="1">
          <a:blip r:embed="rId2"/>
          <a:srcRect l="20024" t="22526" r="22798" b="20128"/>
          <a:stretch/>
        </p:blipFill>
        <p:spPr>
          <a:xfrm>
            <a:off x="3072860" y="527494"/>
            <a:ext cx="8911994" cy="5557422"/>
          </a:xfrm>
          <a:prstGeom prst="rect">
            <a:avLst/>
          </a:prstGeom>
        </p:spPr>
      </p:pic>
      <p:sp>
        <p:nvSpPr>
          <p:cNvPr id="4" name="TextBox 3">
            <a:extLst>
              <a:ext uri="{FF2B5EF4-FFF2-40B4-BE49-F238E27FC236}">
                <a16:creationId xmlns:a16="http://schemas.microsoft.com/office/drawing/2014/main" id="{07F4FB6B-4A3E-4CFA-A460-9C98DF5B4019}"/>
              </a:ext>
            </a:extLst>
          </p:cNvPr>
          <p:cNvSpPr txBox="1"/>
          <p:nvPr/>
        </p:nvSpPr>
        <p:spPr>
          <a:xfrm>
            <a:off x="514905" y="568171"/>
            <a:ext cx="2858610" cy="2862322"/>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RTI filed with Ministry of Personnel</a:t>
            </a:r>
          </a:p>
          <a:p>
            <a:endParaRPr lang="en-IN"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DOP&amp;T/R/E/20/06668</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Revealed that huge vacancies in PSU for appointment </a:t>
            </a:r>
          </a:p>
          <a:p>
            <a:r>
              <a:rPr lang="pt-BR" sz="2000" dirty="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097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F4FB6B-4A3E-4CFA-A460-9C98DF5B4019}"/>
              </a:ext>
            </a:extLst>
          </p:cNvPr>
          <p:cNvSpPr txBox="1"/>
          <p:nvPr/>
        </p:nvSpPr>
        <p:spPr>
          <a:xfrm>
            <a:off x="514905" y="568171"/>
            <a:ext cx="2858610" cy="2554545"/>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RTI filed with Ministry of Personnel</a:t>
            </a:r>
          </a:p>
          <a:p>
            <a:endParaRPr lang="en-IN"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Source : DOP&amp;T/R/E/20/06668</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Huge penalty imposed </a:t>
            </a:r>
          </a:p>
          <a:p>
            <a:r>
              <a:rPr lang="pt-BR" sz="2000" dirty="0">
                <a:latin typeface="Arial" panose="020B0604020202020204" pitchFamily="34" charset="0"/>
                <a:cs typeface="Arial" panose="020B0604020202020204" pitchFamily="34" charset="0"/>
              </a:rPr>
              <a:t>Rs.6 Crores on PSU</a:t>
            </a:r>
            <a:endParaRPr lang="en-IN"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3B77BC-F8A7-4994-A04C-5BC25FA9EB54}"/>
              </a:ext>
            </a:extLst>
          </p:cNvPr>
          <p:cNvPicPr>
            <a:picLocks noChangeAspect="1"/>
          </p:cNvPicPr>
          <p:nvPr/>
        </p:nvPicPr>
        <p:blipFill rotWithShape="1">
          <a:blip r:embed="rId2"/>
          <a:srcRect l="21190" t="20581" r="22597" b="13140"/>
          <a:stretch/>
        </p:blipFill>
        <p:spPr>
          <a:xfrm>
            <a:off x="3997910" y="568171"/>
            <a:ext cx="7679185" cy="5708342"/>
          </a:xfrm>
          <a:prstGeom prst="rect">
            <a:avLst/>
          </a:prstGeom>
        </p:spPr>
      </p:pic>
    </p:spTree>
    <p:extLst>
      <p:ext uri="{BB962C8B-B14F-4D97-AF65-F5344CB8AC3E}">
        <p14:creationId xmlns:p14="http://schemas.microsoft.com/office/powerpoint/2010/main" val="248423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AECD8CB-507A-4D1A-92D0-C9216C3C2B78}"/>
              </a:ext>
            </a:extLst>
          </p:cNvPr>
          <p:cNvGraphicFramePr>
            <a:graphicFrameLocks noGrp="1"/>
          </p:cNvGraphicFramePr>
          <p:nvPr>
            <p:extLst>
              <p:ext uri="{D42A27DB-BD31-4B8C-83A1-F6EECF244321}">
                <p14:modId xmlns:p14="http://schemas.microsoft.com/office/powerpoint/2010/main" val="935876718"/>
              </p:ext>
            </p:extLst>
          </p:nvPr>
        </p:nvGraphicFramePr>
        <p:xfrm>
          <a:off x="4367813" y="826198"/>
          <a:ext cx="6418555" cy="4632960"/>
        </p:xfrm>
        <a:graphic>
          <a:graphicData uri="http://schemas.openxmlformats.org/drawingml/2006/table">
            <a:tbl>
              <a:tblPr firstRow="1" bandRow="1">
                <a:tableStyleId>{17292A2E-F333-43FB-9621-5CBBE7FDCDCB}</a:tableStyleId>
              </a:tblPr>
              <a:tblGrid>
                <a:gridCol w="6418555">
                  <a:extLst>
                    <a:ext uri="{9D8B030D-6E8A-4147-A177-3AD203B41FA5}">
                      <a16:colId xmlns:a16="http://schemas.microsoft.com/office/drawing/2014/main" val="3984971746"/>
                    </a:ext>
                  </a:extLst>
                </a:gridCol>
              </a:tblGrid>
              <a:tr h="370840">
                <a:tc>
                  <a:txBody>
                    <a:bodyPr/>
                    <a:lstStyle/>
                    <a:p>
                      <a:r>
                        <a:rPr lang="en-IN" sz="2000" dirty="0"/>
                        <a:t>Information Sought</a:t>
                      </a:r>
                    </a:p>
                  </a:txBody>
                  <a:tcPr>
                    <a:lnB w="12700" cap="flat" cmpd="sng" algn="ctr">
                      <a:solidFill>
                        <a:schemeClr val="tx1"/>
                      </a:solidFill>
                      <a:prstDash val="solid"/>
                      <a:round/>
                      <a:headEnd type="none" w="med" len="med"/>
                      <a:tailEnd type="none" w="med" len="med"/>
                    </a:lnB>
                    <a:solidFill>
                      <a:srgbClr val="CC0099"/>
                    </a:solidFill>
                  </a:tcPr>
                </a:tc>
                <a:extLst>
                  <a:ext uri="{0D108BD9-81ED-4DB2-BD59-A6C34878D82A}">
                    <a16:rowId xmlns:a16="http://schemas.microsoft.com/office/drawing/2014/main" val="4056063012"/>
                  </a:ext>
                </a:extLst>
              </a:tr>
              <a:tr h="0">
                <a:tc>
                  <a:txBody>
                    <a:bodyPr/>
                    <a:lstStyle/>
                    <a:p>
                      <a:r>
                        <a:rPr lang="en-IN" sz="2000" kern="1200" dirty="0">
                          <a:solidFill>
                            <a:schemeClr val="tx1"/>
                          </a:solidFill>
                          <a:effectLst/>
                          <a:latin typeface="Arial" panose="020B0604020202020204" pitchFamily="34" charset="0"/>
                          <a:ea typeface="+mn-ea"/>
                          <a:cs typeface="Arial" panose="020B0604020202020204" pitchFamily="34" charset="0"/>
                        </a:rPr>
                        <a:t>1.Information relating to Number of vacancies of independent directors in PSU listed on Bombay Stock Exchange as on 30.09.2020 or last available date.</a:t>
                      </a:r>
                    </a:p>
                    <a:p>
                      <a:endParaRPr lang="en-IN"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64300"/>
                  </a:ext>
                </a:extLst>
              </a:tr>
              <a:tr h="370840">
                <a:tc>
                  <a:txBody>
                    <a:bodyPr/>
                    <a:lstStyle/>
                    <a:p>
                      <a:r>
                        <a:rPr lang="en-IN" sz="2000" kern="1200" dirty="0">
                          <a:solidFill>
                            <a:schemeClr val="tx1"/>
                          </a:solidFill>
                          <a:effectLst/>
                          <a:latin typeface="Arial" panose="020B0604020202020204" pitchFamily="34" charset="0"/>
                          <a:ea typeface="+mn-ea"/>
                          <a:cs typeface="Arial" panose="020B0604020202020204" pitchFamily="34" charset="0"/>
                        </a:rPr>
                        <a:t>2.Amount of Penalties levied by Stock exchange/SEBI/ROC for violation due to non-appointment of independent directors in companies under point 1 for the period of between 1.1.2019 to 30.09.2020.</a:t>
                      </a:r>
                    </a:p>
                    <a:p>
                      <a:endParaRPr lang="en-IN"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4500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tx1"/>
                          </a:solidFill>
                          <a:effectLst/>
                          <a:latin typeface="Arial" panose="020B0604020202020204" pitchFamily="34" charset="0"/>
                          <a:ea typeface="+mn-ea"/>
                          <a:cs typeface="Arial" panose="020B0604020202020204" pitchFamily="34" charset="0"/>
                        </a:rPr>
                        <a:t>3. Documents relating to Steps taken to rectify the default for companies under point1.</a:t>
                      </a:r>
                    </a:p>
                    <a:p>
                      <a:endParaRPr lang="en-IN"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278281"/>
                  </a:ext>
                </a:extLst>
              </a:tr>
            </a:tbl>
          </a:graphicData>
        </a:graphic>
      </p:graphicFrame>
      <p:sp>
        <p:nvSpPr>
          <p:cNvPr id="3" name="TextBox 2">
            <a:extLst>
              <a:ext uri="{FF2B5EF4-FFF2-40B4-BE49-F238E27FC236}">
                <a16:creationId xmlns:a16="http://schemas.microsoft.com/office/drawing/2014/main" id="{97E842D3-99C2-428B-9BB0-174872EAD163}"/>
              </a:ext>
            </a:extLst>
          </p:cNvPr>
          <p:cNvSpPr txBox="1"/>
          <p:nvPr/>
        </p:nvSpPr>
        <p:spPr>
          <a:xfrm>
            <a:off x="958788" y="1127464"/>
            <a:ext cx="2911876" cy="1815882"/>
          </a:xfrm>
          <a:prstGeom prst="rect">
            <a:avLst/>
          </a:prstGeom>
          <a:noFill/>
        </p:spPr>
        <p:txBody>
          <a:bodyPr wrap="square" rtlCol="0">
            <a:spAutoFit/>
          </a:bodyPr>
          <a:lstStyle/>
          <a:p>
            <a:r>
              <a:rPr lang="en-IN" sz="2800" dirty="0">
                <a:latin typeface="Arial" panose="020B0604020202020204" pitchFamily="34" charset="0"/>
                <a:cs typeface="Arial" panose="020B0604020202020204" pitchFamily="34" charset="0"/>
              </a:rPr>
              <a:t>RTI filed with Ministry for Independent Directors</a:t>
            </a:r>
          </a:p>
        </p:txBody>
      </p:sp>
    </p:spTree>
    <p:extLst>
      <p:ext uri="{BB962C8B-B14F-4D97-AF65-F5344CB8AC3E}">
        <p14:creationId xmlns:p14="http://schemas.microsoft.com/office/powerpoint/2010/main" val="118884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2ADEC5-A126-47AE-97F6-9511B2304835}"/>
              </a:ext>
            </a:extLst>
          </p:cNvPr>
          <p:cNvSpPr txBox="1"/>
          <p:nvPr/>
        </p:nvSpPr>
        <p:spPr>
          <a:xfrm>
            <a:off x="1019503" y="1608083"/>
            <a:ext cx="5192111" cy="4772831"/>
          </a:xfrm>
          <a:custGeom>
            <a:avLst/>
            <a:gdLst>
              <a:gd name="connsiteX0" fmla="*/ 0 w 5192111"/>
              <a:gd name="connsiteY0" fmla="*/ 0 h 4772831"/>
              <a:gd name="connsiteX1" fmla="*/ 421138 w 5192111"/>
              <a:gd name="connsiteY1" fmla="*/ 0 h 4772831"/>
              <a:gd name="connsiteX2" fmla="*/ 1101881 w 5192111"/>
              <a:gd name="connsiteY2" fmla="*/ 0 h 4772831"/>
              <a:gd name="connsiteX3" fmla="*/ 1730704 w 5192111"/>
              <a:gd name="connsiteY3" fmla="*/ 0 h 4772831"/>
              <a:gd name="connsiteX4" fmla="*/ 2307605 w 5192111"/>
              <a:gd name="connsiteY4" fmla="*/ 0 h 4772831"/>
              <a:gd name="connsiteX5" fmla="*/ 2884506 w 5192111"/>
              <a:gd name="connsiteY5" fmla="*/ 0 h 4772831"/>
              <a:gd name="connsiteX6" fmla="*/ 3513328 w 5192111"/>
              <a:gd name="connsiteY6" fmla="*/ 0 h 4772831"/>
              <a:gd name="connsiteX7" fmla="*/ 4142151 w 5192111"/>
              <a:gd name="connsiteY7" fmla="*/ 0 h 4772831"/>
              <a:gd name="connsiteX8" fmla="*/ 5192111 w 5192111"/>
              <a:gd name="connsiteY8" fmla="*/ 0 h 4772831"/>
              <a:gd name="connsiteX9" fmla="*/ 5192111 w 5192111"/>
              <a:gd name="connsiteY9" fmla="*/ 596604 h 4772831"/>
              <a:gd name="connsiteX10" fmla="*/ 5192111 w 5192111"/>
              <a:gd name="connsiteY10" fmla="*/ 1240936 h 4772831"/>
              <a:gd name="connsiteX11" fmla="*/ 5192111 w 5192111"/>
              <a:gd name="connsiteY11" fmla="*/ 1932997 h 4772831"/>
              <a:gd name="connsiteX12" fmla="*/ 5192111 w 5192111"/>
              <a:gd name="connsiteY12" fmla="*/ 2386416 h 4772831"/>
              <a:gd name="connsiteX13" fmla="*/ 5192111 w 5192111"/>
              <a:gd name="connsiteY13" fmla="*/ 2983019 h 4772831"/>
              <a:gd name="connsiteX14" fmla="*/ 5192111 w 5192111"/>
              <a:gd name="connsiteY14" fmla="*/ 3531895 h 4772831"/>
              <a:gd name="connsiteX15" fmla="*/ 5192111 w 5192111"/>
              <a:gd name="connsiteY15" fmla="*/ 4223955 h 4772831"/>
              <a:gd name="connsiteX16" fmla="*/ 5192111 w 5192111"/>
              <a:gd name="connsiteY16" fmla="*/ 4772831 h 4772831"/>
              <a:gd name="connsiteX17" fmla="*/ 4563289 w 5192111"/>
              <a:gd name="connsiteY17" fmla="*/ 4772831 h 4772831"/>
              <a:gd name="connsiteX18" fmla="*/ 4142151 w 5192111"/>
              <a:gd name="connsiteY18" fmla="*/ 4772831 h 4772831"/>
              <a:gd name="connsiteX19" fmla="*/ 3461407 w 5192111"/>
              <a:gd name="connsiteY19" fmla="*/ 4772831 h 4772831"/>
              <a:gd name="connsiteX20" fmla="*/ 2884506 w 5192111"/>
              <a:gd name="connsiteY20" fmla="*/ 4772831 h 4772831"/>
              <a:gd name="connsiteX21" fmla="*/ 2307605 w 5192111"/>
              <a:gd name="connsiteY21" fmla="*/ 4772831 h 4772831"/>
              <a:gd name="connsiteX22" fmla="*/ 1886467 w 5192111"/>
              <a:gd name="connsiteY22" fmla="*/ 4772831 h 4772831"/>
              <a:gd name="connsiteX23" fmla="*/ 1465329 w 5192111"/>
              <a:gd name="connsiteY23" fmla="*/ 4772831 h 4772831"/>
              <a:gd name="connsiteX24" fmla="*/ 940349 w 5192111"/>
              <a:gd name="connsiteY24" fmla="*/ 4772831 h 4772831"/>
              <a:gd name="connsiteX25" fmla="*/ 0 w 5192111"/>
              <a:gd name="connsiteY25" fmla="*/ 4772831 h 4772831"/>
              <a:gd name="connsiteX26" fmla="*/ 0 w 5192111"/>
              <a:gd name="connsiteY26" fmla="*/ 4128499 h 4772831"/>
              <a:gd name="connsiteX27" fmla="*/ 0 w 5192111"/>
              <a:gd name="connsiteY27" fmla="*/ 3675080 h 4772831"/>
              <a:gd name="connsiteX28" fmla="*/ 0 w 5192111"/>
              <a:gd name="connsiteY28" fmla="*/ 3078476 h 4772831"/>
              <a:gd name="connsiteX29" fmla="*/ 0 w 5192111"/>
              <a:gd name="connsiteY29" fmla="*/ 2529600 h 4772831"/>
              <a:gd name="connsiteX30" fmla="*/ 0 w 5192111"/>
              <a:gd name="connsiteY30" fmla="*/ 1932997 h 4772831"/>
              <a:gd name="connsiteX31" fmla="*/ 0 w 5192111"/>
              <a:gd name="connsiteY31" fmla="*/ 1336393 h 4772831"/>
              <a:gd name="connsiteX32" fmla="*/ 0 w 5192111"/>
              <a:gd name="connsiteY32" fmla="*/ 882974 h 4772831"/>
              <a:gd name="connsiteX33" fmla="*/ 0 w 5192111"/>
              <a:gd name="connsiteY33" fmla="*/ 0 h 477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2111" h="4772831" fill="none" extrusionOk="0">
                <a:moveTo>
                  <a:pt x="0" y="0"/>
                </a:moveTo>
                <a:cubicBezTo>
                  <a:pt x="95241" y="-29008"/>
                  <a:pt x="305649" y="44597"/>
                  <a:pt x="421138" y="0"/>
                </a:cubicBezTo>
                <a:cubicBezTo>
                  <a:pt x="536627" y="-44597"/>
                  <a:pt x="772632" y="77313"/>
                  <a:pt x="1101881" y="0"/>
                </a:cubicBezTo>
                <a:cubicBezTo>
                  <a:pt x="1431130" y="-77313"/>
                  <a:pt x="1600591" y="60127"/>
                  <a:pt x="1730704" y="0"/>
                </a:cubicBezTo>
                <a:cubicBezTo>
                  <a:pt x="1860817" y="-60127"/>
                  <a:pt x="2165691" y="46012"/>
                  <a:pt x="2307605" y="0"/>
                </a:cubicBezTo>
                <a:cubicBezTo>
                  <a:pt x="2449519" y="-46012"/>
                  <a:pt x="2692504" y="43565"/>
                  <a:pt x="2884506" y="0"/>
                </a:cubicBezTo>
                <a:cubicBezTo>
                  <a:pt x="3076508" y="-43565"/>
                  <a:pt x="3261805" y="2808"/>
                  <a:pt x="3513328" y="0"/>
                </a:cubicBezTo>
                <a:cubicBezTo>
                  <a:pt x="3764851" y="-2808"/>
                  <a:pt x="3917348" y="24209"/>
                  <a:pt x="4142151" y="0"/>
                </a:cubicBezTo>
                <a:cubicBezTo>
                  <a:pt x="4366954" y="-24209"/>
                  <a:pt x="4759336" y="25802"/>
                  <a:pt x="5192111" y="0"/>
                </a:cubicBezTo>
                <a:cubicBezTo>
                  <a:pt x="5260902" y="263464"/>
                  <a:pt x="5155772" y="336361"/>
                  <a:pt x="5192111" y="596604"/>
                </a:cubicBezTo>
                <a:cubicBezTo>
                  <a:pt x="5228450" y="856847"/>
                  <a:pt x="5185291" y="1009164"/>
                  <a:pt x="5192111" y="1240936"/>
                </a:cubicBezTo>
                <a:cubicBezTo>
                  <a:pt x="5198931" y="1472708"/>
                  <a:pt x="5185867" y="1730875"/>
                  <a:pt x="5192111" y="1932997"/>
                </a:cubicBezTo>
                <a:cubicBezTo>
                  <a:pt x="5198355" y="2135119"/>
                  <a:pt x="5186478" y="2178800"/>
                  <a:pt x="5192111" y="2386416"/>
                </a:cubicBezTo>
                <a:cubicBezTo>
                  <a:pt x="5197744" y="2594032"/>
                  <a:pt x="5159887" y="2775756"/>
                  <a:pt x="5192111" y="2983019"/>
                </a:cubicBezTo>
                <a:cubicBezTo>
                  <a:pt x="5224335" y="3190282"/>
                  <a:pt x="5134750" y="3349170"/>
                  <a:pt x="5192111" y="3531895"/>
                </a:cubicBezTo>
                <a:cubicBezTo>
                  <a:pt x="5249472" y="3714620"/>
                  <a:pt x="5146277" y="4039224"/>
                  <a:pt x="5192111" y="4223955"/>
                </a:cubicBezTo>
                <a:cubicBezTo>
                  <a:pt x="5237945" y="4408686"/>
                  <a:pt x="5142926" y="4508743"/>
                  <a:pt x="5192111" y="4772831"/>
                </a:cubicBezTo>
                <a:cubicBezTo>
                  <a:pt x="4901426" y="4799039"/>
                  <a:pt x="4775789" y="4707106"/>
                  <a:pt x="4563289" y="4772831"/>
                </a:cubicBezTo>
                <a:cubicBezTo>
                  <a:pt x="4350789" y="4838556"/>
                  <a:pt x="4234325" y="4753142"/>
                  <a:pt x="4142151" y="4772831"/>
                </a:cubicBezTo>
                <a:cubicBezTo>
                  <a:pt x="4049977" y="4792520"/>
                  <a:pt x="3724001" y="4723647"/>
                  <a:pt x="3461407" y="4772831"/>
                </a:cubicBezTo>
                <a:cubicBezTo>
                  <a:pt x="3198813" y="4822015"/>
                  <a:pt x="3153023" y="4753235"/>
                  <a:pt x="2884506" y="4772831"/>
                </a:cubicBezTo>
                <a:cubicBezTo>
                  <a:pt x="2615989" y="4792427"/>
                  <a:pt x="2483628" y="4757258"/>
                  <a:pt x="2307605" y="4772831"/>
                </a:cubicBezTo>
                <a:cubicBezTo>
                  <a:pt x="2131582" y="4788404"/>
                  <a:pt x="2042044" y="4751694"/>
                  <a:pt x="1886467" y="4772831"/>
                </a:cubicBezTo>
                <a:cubicBezTo>
                  <a:pt x="1730890" y="4793968"/>
                  <a:pt x="1611363" y="4740842"/>
                  <a:pt x="1465329" y="4772831"/>
                </a:cubicBezTo>
                <a:cubicBezTo>
                  <a:pt x="1319295" y="4804820"/>
                  <a:pt x="1188794" y="4754820"/>
                  <a:pt x="940349" y="4772831"/>
                </a:cubicBezTo>
                <a:cubicBezTo>
                  <a:pt x="691904" y="4790842"/>
                  <a:pt x="398072" y="4752512"/>
                  <a:pt x="0" y="4772831"/>
                </a:cubicBezTo>
                <a:cubicBezTo>
                  <a:pt x="-44124" y="4634616"/>
                  <a:pt x="24161" y="4286423"/>
                  <a:pt x="0" y="4128499"/>
                </a:cubicBezTo>
                <a:cubicBezTo>
                  <a:pt x="-24161" y="3970575"/>
                  <a:pt x="41891" y="3881588"/>
                  <a:pt x="0" y="3675080"/>
                </a:cubicBezTo>
                <a:cubicBezTo>
                  <a:pt x="-41891" y="3468572"/>
                  <a:pt x="38361" y="3206408"/>
                  <a:pt x="0" y="3078476"/>
                </a:cubicBezTo>
                <a:cubicBezTo>
                  <a:pt x="-38361" y="2950544"/>
                  <a:pt x="11854" y="2696786"/>
                  <a:pt x="0" y="2529600"/>
                </a:cubicBezTo>
                <a:cubicBezTo>
                  <a:pt x="-11854" y="2362414"/>
                  <a:pt x="46662" y="2135008"/>
                  <a:pt x="0" y="1932997"/>
                </a:cubicBezTo>
                <a:cubicBezTo>
                  <a:pt x="-46662" y="1730986"/>
                  <a:pt x="17781" y="1591991"/>
                  <a:pt x="0" y="1336393"/>
                </a:cubicBezTo>
                <a:cubicBezTo>
                  <a:pt x="-17781" y="1080795"/>
                  <a:pt x="31757" y="984336"/>
                  <a:pt x="0" y="882974"/>
                </a:cubicBezTo>
                <a:cubicBezTo>
                  <a:pt x="-31757" y="781612"/>
                  <a:pt x="65306" y="282906"/>
                  <a:pt x="0" y="0"/>
                </a:cubicBezTo>
                <a:close/>
              </a:path>
              <a:path w="5192111" h="4772831" stroke="0" extrusionOk="0">
                <a:moveTo>
                  <a:pt x="0" y="0"/>
                </a:moveTo>
                <a:cubicBezTo>
                  <a:pt x="214363" y="-28474"/>
                  <a:pt x="276747" y="13505"/>
                  <a:pt x="473059" y="0"/>
                </a:cubicBezTo>
                <a:cubicBezTo>
                  <a:pt x="669371" y="-13505"/>
                  <a:pt x="902047" y="24052"/>
                  <a:pt x="1153802" y="0"/>
                </a:cubicBezTo>
                <a:cubicBezTo>
                  <a:pt x="1405557" y="-24052"/>
                  <a:pt x="1477480" y="47346"/>
                  <a:pt x="1782625" y="0"/>
                </a:cubicBezTo>
                <a:cubicBezTo>
                  <a:pt x="2087770" y="-47346"/>
                  <a:pt x="2132096" y="18361"/>
                  <a:pt x="2255684" y="0"/>
                </a:cubicBezTo>
                <a:cubicBezTo>
                  <a:pt x="2379272" y="-18361"/>
                  <a:pt x="2626479" y="52038"/>
                  <a:pt x="2832585" y="0"/>
                </a:cubicBezTo>
                <a:cubicBezTo>
                  <a:pt x="3038691" y="-52038"/>
                  <a:pt x="3109999" y="31827"/>
                  <a:pt x="3305644" y="0"/>
                </a:cubicBezTo>
                <a:cubicBezTo>
                  <a:pt x="3501289" y="-31827"/>
                  <a:pt x="3655472" y="69426"/>
                  <a:pt x="3986387" y="0"/>
                </a:cubicBezTo>
                <a:cubicBezTo>
                  <a:pt x="4317302" y="-69426"/>
                  <a:pt x="4404593" y="43908"/>
                  <a:pt x="4615210" y="0"/>
                </a:cubicBezTo>
                <a:cubicBezTo>
                  <a:pt x="4825827" y="-43908"/>
                  <a:pt x="5029532" y="14119"/>
                  <a:pt x="5192111" y="0"/>
                </a:cubicBezTo>
                <a:cubicBezTo>
                  <a:pt x="5217575" y="186358"/>
                  <a:pt x="5177548" y="295499"/>
                  <a:pt x="5192111" y="501147"/>
                </a:cubicBezTo>
                <a:cubicBezTo>
                  <a:pt x="5206674" y="706795"/>
                  <a:pt x="5146921" y="849230"/>
                  <a:pt x="5192111" y="1193208"/>
                </a:cubicBezTo>
                <a:cubicBezTo>
                  <a:pt x="5237301" y="1537186"/>
                  <a:pt x="5184947" y="1434502"/>
                  <a:pt x="5192111" y="1646627"/>
                </a:cubicBezTo>
                <a:cubicBezTo>
                  <a:pt x="5199275" y="1858752"/>
                  <a:pt x="5156432" y="1994004"/>
                  <a:pt x="5192111" y="2338687"/>
                </a:cubicBezTo>
                <a:cubicBezTo>
                  <a:pt x="5227790" y="2683370"/>
                  <a:pt x="5151495" y="2628680"/>
                  <a:pt x="5192111" y="2887563"/>
                </a:cubicBezTo>
                <a:cubicBezTo>
                  <a:pt x="5232727" y="3146446"/>
                  <a:pt x="5160766" y="3232251"/>
                  <a:pt x="5192111" y="3340982"/>
                </a:cubicBezTo>
                <a:cubicBezTo>
                  <a:pt x="5223456" y="3449713"/>
                  <a:pt x="5148000" y="3725475"/>
                  <a:pt x="5192111" y="3937586"/>
                </a:cubicBezTo>
                <a:cubicBezTo>
                  <a:pt x="5236222" y="4149697"/>
                  <a:pt x="5181573" y="4361352"/>
                  <a:pt x="5192111" y="4772831"/>
                </a:cubicBezTo>
                <a:cubicBezTo>
                  <a:pt x="4990141" y="4800188"/>
                  <a:pt x="4715661" y="4698688"/>
                  <a:pt x="4563289" y="4772831"/>
                </a:cubicBezTo>
                <a:cubicBezTo>
                  <a:pt x="4410917" y="4846974"/>
                  <a:pt x="4237330" y="4767455"/>
                  <a:pt x="4038309" y="4772831"/>
                </a:cubicBezTo>
                <a:cubicBezTo>
                  <a:pt x="3839288" y="4778207"/>
                  <a:pt x="3759255" y="4748243"/>
                  <a:pt x="3565250" y="4772831"/>
                </a:cubicBezTo>
                <a:cubicBezTo>
                  <a:pt x="3371245" y="4797419"/>
                  <a:pt x="3216347" y="4769046"/>
                  <a:pt x="2884506" y="4772831"/>
                </a:cubicBezTo>
                <a:cubicBezTo>
                  <a:pt x="2552665" y="4776616"/>
                  <a:pt x="2569440" y="4736866"/>
                  <a:pt x="2307605" y="4772831"/>
                </a:cubicBezTo>
                <a:cubicBezTo>
                  <a:pt x="2045770" y="4808796"/>
                  <a:pt x="1940493" y="4769553"/>
                  <a:pt x="1678783" y="4772831"/>
                </a:cubicBezTo>
                <a:cubicBezTo>
                  <a:pt x="1417073" y="4776109"/>
                  <a:pt x="1391529" y="4767052"/>
                  <a:pt x="1257645" y="4772831"/>
                </a:cubicBezTo>
                <a:cubicBezTo>
                  <a:pt x="1123761" y="4778610"/>
                  <a:pt x="786851" y="4764403"/>
                  <a:pt x="576901" y="4772831"/>
                </a:cubicBezTo>
                <a:cubicBezTo>
                  <a:pt x="366951" y="4781259"/>
                  <a:pt x="214443" y="4766826"/>
                  <a:pt x="0" y="4772831"/>
                </a:cubicBezTo>
                <a:cubicBezTo>
                  <a:pt x="-20456" y="4656260"/>
                  <a:pt x="24268" y="4442813"/>
                  <a:pt x="0" y="4223955"/>
                </a:cubicBezTo>
                <a:cubicBezTo>
                  <a:pt x="-24268" y="4005097"/>
                  <a:pt x="38782" y="3783800"/>
                  <a:pt x="0" y="3531895"/>
                </a:cubicBezTo>
                <a:cubicBezTo>
                  <a:pt x="-38782" y="3279990"/>
                  <a:pt x="29479" y="3178560"/>
                  <a:pt x="0" y="3078476"/>
                </a:cubicBezTo>
                <a:cubicBezTo>
                  <a:pt x="-29479" y="2978392"/>
                  <a:pt x="72275" y="2708247"/>
                  <a:pt x="0" y="2434144"/>
                </a:cubicBezTo>
                <a:cubicBezTo>
                  <a:pt x="-72275" y="2160041"/>
                  <a:pt x="33532" y="2052641"/>
                  <a:pt x="0" y="1789812"/>
                </a:cubicBezTo>
                <a:cubicBezTo>
                  <a:pt x="-33532" y="1526983"/>
                  <a:pt x="993" y="1422661"/>
                  <a:pt x="0" y="1240936"/>
                </a:cubicBezTo>
                <a:cubicBezTo>
                  <a:pt x="-993" y="1059211"/>
                  <a:pt x="4341" y="862534"/>
                  <a:pt x="0" y="739789"/>
                </a:cubicBezTo>
                <a:cubicBezTo>
                  <a:pt x="-4341" y="617044"/>
                  <a:pt x="63795" y="349700"/>
                  <a:pt x="0" y="0"/>
                </a:cubicBezTo>
                <a:close/>
              </a:path>
            </a:pathLst>
          </a:custGeom>
          <a:ln w="3175">
            <a:solidFill>
              <a:schemeClr val="tx1"/>
            </a:solidFill>
            <a:extLst>
              <a:ext uri="{C807C97D-BFC1-408E-A445-0C87EB9F89A2}">
                <ask:lineSketchStyleProps xmlns:ask="http://schemas.microsoft.com/office/drawing/2018/sketchyshapes" xmlns="" sd="1750971756">
                  <a:prstGeom prst="rect">
                    <a:avLst/>
                  </a:prstGeom>
                  <ask:type>
                    <ask:lineSketchScribble/>
                  </ask:type>
                </ask:lineSketchStyleProps>
              </a:ext>
            </a:extLst>
          </a:ln>
        </p:spPr>
        <p:txBody>
          <a:bodyPr vert="horz" lIns="91440" tIns="45720" rIns="91440" bIns="45720" rtlCol="0">
            <a:normAutofit fontScale="77500" lnSpcReduction="20000"/>
          </a:bodyPr>
          <a:lstStyle/>
          <a:p>
            <a:pPr>
              <a:lnSpc>
                <a:spcPct val="90000"/>
              </a:lnSpc>
              <a:spcAft>
                <a:spcPts val="600"/>
              </a:spcAft>
            </a:pPr>
            <a:endParaRPr lang="en-US" sz="3600" dirty="0">
              <a:latin typeface="Arial" panose="020B0604020202020204" pitchFamily="34" charset="0"/>
              <a:cs typeface="Arial" panose="020B0604020202020204" pitchFamily="34" charset="0"/>
            </a:endParaRPr>
          </a:p>
          <a:p>
            <a:pPr>
              <a:lnSpc>
                <a:spcPct val="90000"/>
              </a:lnSpc>
              <a:spcAft>
                <a:spcPts val="600"/>
              </a:spcAft>
            </a:pPr>
            <a:r>
              <a:rPr lang="en-US" sz="3600" dirty="0">
                <a:latin typeface="Arial" panose="020B0604020202020204" pitchFamily="34" charset="0"/>
                <a:cs typeface="Arial" panose="020B0604020202020204" pitchFamily="34" charset="0"/>
              </a:rPr>
              <a:t>Wilful defaulter list was</a:t>
            </a:r>
          </a:p>
          <a:p>
            <a:pPr>
              <a:lnSpc>
                <a:spcPct val="90000"/>
              </a:lnSpc>
              <a:spcAft>
                <a:spcPts val="600"/>
              </a:spcAft>
            </a:pPr>
            <a:r>
              <a:rPr lang="en-US" sz="3600" dirty="0">
                <a:latin typeface="Arial" panose="020B0604020202020204" pitchFamily="34" charset="0"/>
                <a:cs typeface="Arial" panose="020B0604020202020204" pitchFamily="34" charset="0"/>
              </a:rPr>
              <a:t>disclosed after First Appeal</a:t>
            </a:r>
          </a:p>
          <a:p>
            <a:pPr>
              <a:lnSpc>
                <a:spcPct val="90000"/>
              </a:lnSpc>
              <a:spcAft>
                <a:spcPts val="600"/>
              </a:spcAft>
            </a:pPr>
            <a:endParaRPr lang="en-US" sz="2800" i="1" dirty="0"/>
          </a:p>
          <a:p>
            <a:pPr>
              <a:lnSpc>
                <a:spcPct val="90000"/>
              </a:lnSpc>
              <a:spcAft>
                <a:spcPts val="600"/>
              </a:spcAft>
            </a:pPr>
            <a:r>
              <a:rPr lang="en-US" sz="2800" i="1" dirty="0"/>
              <a:t>Nipun Singhvi Vs PIO,SBI</a:t>
            </a:r>
          </a:p>
          <a:p>
            <a:pPr>
              <a:lnSpc>
                <a:spcPct val="90000"/>
              </a:lnSpc>
              <a:spcAft>
                <a:spcPts val="600"/>
              </a:spcAft>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dirty="0">
                <a:latin typeface="Arial" panose="020B0604020202020204" pitchFamily="34" charset="0"/>
                <a:cs typeface="Arial" panose="020B0604020202020204" pitchFamily="34" charset="0"/>
              </a:rPr>
              <a:t>RBI list : </a:t>
            </a:r>
          </a:p>
          <a:p>
            <a:pPr>
              <a:lnSpc>
                <a:spcPct val="90000"/>
              </a:lnSpc>
              <a:spcAft>
                <a:spcPts val="600"/>
              </a:spcAft>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dirty="0">
                <a:latin typeface="Arial" panose="020B0604020202020204" pitchFamily="34" charset="0"/>
                <a:cs typeface="Arial" panose="020B0604020202020204" pitchFamily="34" charset="0"/>
              </a:rPr>
              <a:t>Wilful defaulters </a:t>
            </a:r>
          </a:p>
          <a:p>
            <a:pPr>
              <a:lnSpc>
                <a:spcPct val="90000"/>
              </a:lnSpc>
              <a:spcAft>
                <a:spcPts val="600"/>
              </a:spcAft>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dirty="0">
                <a:latin typeface="Arial" panose="020B0604020202020204" pitchFamily="34" charset="0"/>
                <a:cs typeface="Arial" panose="020B0604020202020204" pitchFamily="34" charset="0"/>
              </a:rPr>
              <a:t>Fraud </a:t>
            </a:r>
          </a:p>
          <a:p>
            <a:pPr>
              <a:lnSpc>
                <a:spcPct val="90000"/>
              </a:lnSpc>
              <a:spcAft>
                <a:spcPts val="600"/>
              </a:spcAft>
            </a:pPr>
            <a:endParaRPr lang="en-US" sz="3200" dirty="0">
              <a:latin typeface="Arial" panose="020B0604020202020204" pitchFamily="34" charset="0"/>
              <a:cs typeface="Arial" panose="020B0604020202020204" pitchFamily="34" charset="0"/>
            </a:endParaRPr>
          </a:p>
          <a:p>
            <a:pPr>
              <a:lnSpc>
                <a:spcPct val="90000"/>
              </a:lnSpc>
              <a:spcAft>
                <a:spcPts val="600"/>
              </a:spcAft>
            </a:pPr>
            <a:endParaRPr lang="en-US" sz="1500" dirty="0">
              <a:latin typeface="Arial" panose="020B0604020202020204" pitchFamily="34" charset="0"/>
              <a:cs typeface="Arial" panose="020B0604020202020204" pitchFamily="34" charset="0"/>
            </a:endParaRPr>
          </a:p>
          <a:p>
            <a:pPr>
              <a:lnSpc>
                <a:spcPct val="90000"/>
              </a:lnSpc>
              <a:spcAft>
                <a:spcPts val="600"/>
              </a:spcAft>
            </a:pPr>
            <a:r>
              <a:rPr lang="en-US" sz="1500" dirty="0">
                <a:latin typeface="Arial" panose="020B0604020202020204" pitchFamily="34" charset="0"/>
                <a:cs typeface="Arial" panose="020B0604020202020204" pitchFamily="34" charset="0"/>
              </a:rPr>
              <a:t>https://www.livelaw.in/</a:t>
            </a:r>
            <a:r>
              <a:rPr lang="en-US" sz="1500" dirty="0"/>
              <a:t>news-updates/sbi-denies-list-of-loan-defaulters-under-rti-act-145974?infinitescroll=1</a:t>
            </a:r>
          </a:p>
        </p:txBody>
      </p:sp>
      <p:pic>
        <p:nvPicPr>
          <p:cNvPr id="7" name="Picture 2">
            <a:extLst>
              <a:ext uri="{FF2B5EF4-FFF2-40B4-BE49-F238E27FC236}">
                <a16:creationId xmlns:a16="http://schemas.microsoft.com/office/drawing/2014/main" id="{F6032AFE-DE7C-488F-A28E-DEE62160E9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69" b="18362"/>
          <a:stretch/>
        </p:blipFill>
        <p:spPr bwMode="auto">
          <a:xfrm>
            <a:off x="187766" y="0"/>
            <a:ext cx="2891765" cy="1513490"/>
          </a:xfrm>
          <a:prstGeom prst="rect">
            <a:avLst/>
          </a:prstGeom>
          <a:noFill/>
          <a:extLst>
            <a:ext uri="{909E8E84-426E-40DD-AFC4-6F175D3DCCD1}">
              <a14:hiddenFill xmlns:a14="http://schemas.microsoft.com/office/drawing/2010/main">
                <a:solidFill>
                  <a:srgbClr val="FFFFFF"/>
                </a:solidFill>
              </a14:hiddenFill>
            </a:ext>
          </a:extLst>
        </p:spPr>
      </p:pic>
      <p:sp>
        <p:nvSpPr>
          <p:cNvPr id="3" name="Teardrop 2">
            <a:extLst>
              <a:ext uri="{FF2B5EF4-FFF2-40B4-BE49-F238E27FC236}">
                <a16:creationId xmlns:a16="http://schemas.microsoft.com/office/drawing/2014/main" id="{A290BC3E-F3C9-4CFE-A29A-C00C73207E60}"/>
              </a:ext>
            </a:extLst>
          </p:cNvPr>
          <p:cNvSpPr/>
          <p:nvPr/>
        </p:nvSpPr>
        <p:spPr>
          <a:xfrm>
            <a:off x="6684579" y="493987"/>
            <a:ext cx="5034455" cy="5307724"/>
          </a:xfrm>
          <a:prstGeom prst="teardrop">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548E6182-95E0-434D-9892-3B308BFBCE37}"/>
              </a:ext>
            </a:extLst>
          </p:cNvPr>
          <p:cNvSpPr txBox="1"/>
          <p:nvPr/>
        </p:nvSpPr>
        <p:spPr>
          <a:xfrm>
            <a:off x="7788166" y="1271752"/>
            <a:ext cx="3384331" cy="4524315"/>
          </a:xfrm>
          <a:prstGeom prst="rect">
            <a:avLst/>
          </a:prstGeom>
          <a:noFill/>
        </p:spPr>
        <p:txBody>
          <a:bodyPr wrap="square" rtlCol="0">
            <a:spAutoFit/>
          </a:bodyPr>
          <a:lstStyle/>
          <a:p>
            <a:r>
              <a:rPr lang="en-IN" sz="3200" dirty="0">
                <a:solidFill>
                  <a:schemeClr val="bg1"/>
                </a:solidFill>
                <a:latin typeface="Arial" panose="020B0604020202020204" pitchFamily="34" charset="0"/>
                <a:cs typeface="Arial" panose="020B0604020202020204" pitchFamily="34" charset="0"/>
              </a:rPr>
              <a:t>Client declared as Fraud or NPA?</a:t>
            </a:r>
          </a:p>
          <a:p>
            <a:endParaRPr lang="en-IN" sz="3200" dirty="0">
              <a:solidFill>
                <a:schemeClr val="bg1"/>
              </a:solidFill>
              <a:latin typeface="Arial" panose="020B0604020202020204" pitchFamily="34" charset="0"/>
              <a:cs typeface="Arial" panose="020B0604020202020204" pitchFamily="34" charset="0"/>
            </a:endParaRPr>
          </a:p>
          <a:p>
            <a:r>
              <a:rPr lang="en-IN" sz="3200" dirty="0">
                <a:solidFill>
                  <a:schemeClr val="bg1"/>
                </a:solidFill>
                <a:latin typeface="Arial" panose="020B0604020202020204" pitchFamily="34" charset="0"/>
                <a:cs typeface="Arial" panose="020B0604020202020204" pitchFamily="34" charset="0"/>
              </a:rPr>
              <a:t>Status and Amount in the books of the bank.</a:t>
            </a:r>
          </a:p>
          <a:p>
            <a:endParaRPr lang="en-IN"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01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9469" y="520505"/>
            <a:ext cx="9048489" cy="6317622"/>
          </a:xfrm>
          <a:noFill/>
        </p:spPr>
        <p:txBody>
          <a:bodyPr>
            <a:normAutofit fontScale="92500" lnSpcReduction="20000"/>
          </a:bodyPr>
          <a:lstStyle/>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In 1998, Chief minister, Ashok Gehlot, appointed a committee of bureaucrats to draft a RTI bill </a:t>
            </a: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MKSS and the NCPRI </a:t>
            </a:r>
            <a:r>
              <a:rPr lang="en-IN" sz="2400" dirty="0">
                <a:latin typeface="Times New Roman" panose="02020603050405020304" pitchFamily="18" charset="0"/>
                <a:cs typeface="Times New Roman" panose="02020603050405020304" pitchFamily="18" charset="0"/>
              </a:rPr>
              <a:t>raised objections as no</a:t>
            </a:r>
            <a:r>
              <a:rPr lang="en-US" sz="2400" dirty="0">
                <a:latin typeface="Times New Roman" panose="02020603050405020304" pitchFamily="18" charset="0"/>
                <a:cs typeface="Times New Roman" panose="02020603050405020304" pitchFamily="18" charset="0"/>
              </a:rPr>
              <a:t> citizens’ representative was included  the committee</a:t>
            </a:r>
            <a:endParaRPr lang="en-US" sz="2200" dirty="0">
              <a:solidFill>
                <a:srgbClr val="252525"/>
              </a:solidFill>
              <a:latin typeface="Times New Roman" panose="02020603050405020304" pitchFamily="18" charset="0"/>
              <a:cs typeface="Times New Roman" panose="02020603050405020304" pitchFamily="18" charset="0"/>
            </a:endParaRP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State government and the committee invited MKSS and NCPRI to assist to prepare the draft bill</a:t>
            </a: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The MKSS and NCPRI held public consultations in each divisional headquarters of Rajasthan and formulated a draft bill.</a:t>
            </a: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The government committee drew heavily from the citizens’ draft for its recommendations even though they shied away from accepting the citizens’ draft in toto. </a:t>
            </a: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The Rajasthan Act, as it was finally adopted, retained many of the suggestions of the RTI movement, but diluted others.</a:t>
            </a:r>
          </a:p>
          <a:p>
            <a:pPr marL="0" lvl="0" indent="0" algn="just">
              <a:lnSpc>
                <a:spcPct val="107000"/>
              </a:lnSpc>
              <a:spcAft>
                <a:spcPts val="800"/>
              </a:spcAft>
              <a:buNone/>
              <a:tabLst>
                <a:tab pos="457200" algn="l"/>
              </a:tabLst>
            </a:pPr>
            <a:r>
              <a:rPr lang="en-US" sz="2400" dirty="0">
                <a:latin typeface="Times New Roman" panose="02020603050405020304" pitchFamily="18" charset="0"/>
                <a:cs typeface="Times New Roman" panose="02020603050405020304" pitchFamily="18" charset="0"/>
              </a:rPr>
              <a:t>Apart from the Act, Rajasthan also has Right to Information provisions in the Rules of its Panchayati Raj Act.</a:t>
            </a:r>
            <a:endParaRPr lang="en-US" sz="2400" dirty="0">
              <a:solidFill>
                <a:srgbClr val="252525"/>
              </a:solidFill>
              <a:latin typeface="Times New Roman" panose="02020603050405020304" pitchFamily="18" charset="0"/>
              <a:cs typeface="Times New Roman" panose="02020603050405020304" pitchFamily="18" charset="0"/>
            </a:endParaRPr>
          </a:p>
          <a:p>
            <a:pPr marL="0" lvl="0" indent="0" algn="just">
              <a:lnSpc>
                <a:spcPct val="107000"/>
              </a:lnSpc>
              <a:spcAft>
                <a:spcPts val="800"/>
              </a:spcAft>
              <a:buNone/>
              <a:tabLst>
                <a:tab pos="457200" algn="l"/>
              </a:tabLst>
            </a:pPr>
            <a:endParaRPr lang="en-IN" sz="22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34D316FB-1419-48F2-A9C2-8FCF3D4DC48D}"/>
              </a:ext>
            </a:extLst>
          </p:cNvPr>
          <p:cNvSpPr/>
          <p:nvPr/>
        </p:nvSpPr>
        <p:spPr>
          <a:xfrm>
            <a:off x="532263" y="123795"/>
            <a:ext cx="10595282" cy="39671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994" tIns="114794" rIns="190994" bIns="114794" numCol="1" spcCol="1270" anchor="ctr" anchorCtr="0">
            <a:noAutofit/>
          </a:bodyPr>
          <a:lstStyle/>
          <a:p>
            <a:pPr lvl="0" algn="ctr" defTabSz="1778000" rtl="0">
              <a:lnSpc>
                <a:spcPct val="90000"/>
              </a:lnSpc>
              <a:spcBef>
                <a:spcPct val="0"/>
              </a:spcBef>
              <a:spcAft>
                <a:spcPct val="35000"/>
              </a:spcAft>
            </a:pPr>
            <a:r>
              <a:rPr lang="en-IN" sz="4000" b="1" kern="1200" dirty="0">
                <a:solidFill>
                  <a:schemeClr val="bg1"/>
                </a:solidFill>
              </a:rPr>
              <a:t>History and Development</a:t>
            </a:r>
            <a:endParaRPr lang="en-IN" sz="4000" kern="1200" dirty="0">
              <a:solidFill>
                <a:schemeClr val="bg1"/>
              </a:solidFill>
            </a:endParaRPr>
          </a:p>
        </p:txBody>
      </p:sp>
      <p:pic>
        <p:nvPicPr>
          <p:cNvPr id="11" name="Picture 6" descr="World and US History for Kids">
            <a:extLst>
              <a:ext uri="{FF2B5EF4-FFF2-40B4-BE49-F238E27FC236}">
                <a16:creationId xmlns:a16="http://schemas.microsoft.com/office/drawing/2014/main" id="{486DB1CF-C018-4CE5-A6F1-8DC070CD7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005" y="1500700"/>
            <a:ext cx="16668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hy Do We Study History? | The Beekman School">
            <a:extLst>
              <a:ext uri="{FF2B5EF4-FFF2-40B4-BE49-F238E27FC236}">
                <a16:creationId xmlns:a16="http://schemas.microsoft.com/office/drawing/2014/main" id="{1B4D8F03-8394-4AF1-BD90-CB51B76A5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453" y="3429000"/>
            <a:ext cx="2278967" cy="22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66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6FA587C-0407-400A-A6BF-43EC3C5EE0FD}"/>
              </a:ext>
            </a:extLst>
          </p:cNvPr>
          <p:cNvSpPr/>
          <p:nvPr/>
        </p:nvSpPr>
        <p:spPr>
          <a:xfrm>
            <a:off x="589560" y="384784"/>
            <a:ext cx="4560584" cy="15994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masis MT Pro" panose="02040504050005020304" pitchFamily="18" charset="0"/>
                <a:ea typeface="+mn-ea"/>
                <a:cs typeface="+mn-cs"/>
              </a:rPr>
              <a:t>Penalty initiated against RTI officer  :  Gujarat HC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Light" panose="020F0302020204030204"/>
              <a:ea typeface="+mn-ea"/>
              <a:cs typeface="+mn-cs"/>
            </a:endParaRPr>
          </a:p>
        </p:txBody>
      </p:sp>
      <p:grpSp>
        <p:nvGrpSpPr>
          <p:cNvPr id="30" name="Group 2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Rectangle 3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EE357D6-3974-4C97-AB4D-EED481AB5A67}"/>
              </a:ext>
            </a:extLst>
          </p:cNvPr>
          <p:cNvSpPr txBox="1"/>
          <p:nvPr/>
        </p:nvSpPr>
        <p:spPr>
          <a:xfrm>
            <a:off x="788802" y="3638769"/>
            <a:ext cx="4559425" cy="3979585"/>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onsider Sending Those Not Wearing Masks to COVID Care Centres For Service:  Gujarat HC to State | India.com">
            <a:extLst>
              <a:ext uri="{FF2B5EF4-FFF2-40B4-BE49-F238E27FC236}">
                <a16:creationId xmlns:a16="http://schemas.microsoft.com/office/drawing/2014/main" id="{F1201528-05A7-4933-B62B-9B5C34906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30" r="2214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1AA67B-6B87-4B96-A471-45978FC8033D}"/>
              </a:ext>
            </a:extLst>
          </p:cNvPr>
          <p:cNvSpPr txBox="1"/>
          <p:nvPr/>
        </p:nvSpPr>
        <p:spPr>
          <a:xfrm>
            <a:off x="665085" y="2118001"/>
            <a:ext cx="4390391" cy="474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PIO gave evasive reply denied on ground of third party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appeal said record destroyed in earthquake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Sureshchandra</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Maneklal</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Dholakiya</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Vs State Of Gujarat</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Sca</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6941/2020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0612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24" name="Rectangle 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26" name="TextBox 1">
            <a:extLst>
              <a:ext uri="{FF2B5EF4-FFF2-40B4-BE49-F238E27FC236}">
                <a16:creationId xmlns:a16="http://schemas.microsoft.com/office/drawing/2014/main" id="{10070306-385F-4988-A03C-E727A567EB3D}"/>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Criminal complaint closed with Police</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Available under RTI</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Complaint can also be demanded under RTI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case the complaint is closed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Online, SMS-based FIR launched in Tripura - Times of India">
            <a:extLst>
              <a:ext uri="{FF2B5EF4-FFF2-40B4-BE49-F238E27FC236}">
                <a16:creationId xmlns:a16="http://schemas.microsoft.com/office/drawing/2014/main" id="{B77CA461-08FC-4FE7-9DD2-6A3C2265D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79" r="6043"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59E96F-B1E7-4CDC-ADD0-118808183873}"/>
              </a:ext>
            </a:extLst>
          </p:cNvPr>
          <p:cNvSpPr txBox="1"/>
          <p:nvPr/>
        </p:nvSpPr>
        <p:spPr>
          <a:xfrm>
            <a:off x="640080" y="536028"/>
            <a:ext cx="4670097" cy="190821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FIR to be uploaded in 24 hours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Youth Bar Association Vs Union of India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WP (Criminal) No. 68/2016 [SC] dated 07.09.2016</a:t>
            </a:r>
          </a:p>
        </p:txBody>
      </p:sp>
    </p:spTree>
    <p:extLst>
      <p:ext uri="{BB962C8B-B14F-4D97-AF65-F5344CB8AC3E}">
        <p14:creationId xmlns:p14="http://schemas.microsoft.com/office/powerpoint/2010/main" val="118119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50719-65D2-4E6C-A4A5-8473EED0508B}"/>
              </a:ext>
            </a:extLst>
          </p:cNvPr>
          <p:cNvSpPr txBox="1"/>
          <p:nvPr/>
        </p:nvSpPr>
        <p:spPr>
          <a:xfrm>
            <a:off x="5841200" y="190681"/>
            <a:ext cx="594885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Applied under RTI for appointment details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RERA-Tribunal was working in Food- Tribunal as designated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Details under RTI helped for immediate action by Gujarat High Court in PIL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RERA-Tribunal got formed in record time and PIL got disposed off.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B123DBEC-35B0-442A-8ECB-4D95DD32AE0A}"/>
              </a:ext>
            </a:extLst>
          </p:cNvPr>
          <p:cNvSpPr/>
          <p:nvPr/>
        </p:nvSpPr>
        <p:spPr>
          <a:xfrm>
            <a:off x="1253834" y="843677"/>
            <a:ext cx="3350597" cy="258532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Roboto Black" panose="02000000000000000000" pitchFamily="2" charset="0"/>
                <a:ea typeface="Roboto Black" panose="02000000000000000000" pitchFamily="2" charset="0"/>
                <a:cs typeface="+mn-cs"/>
              </a:rPr>
              <a:t>RERA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Roboto Black" panose="02000000000000000000" pitchFamily="2" charset="0"/>
                <a:ea typeface="Roboto Black" panose="02000000000000000000" pitchFamily="2" charset="0"/>
                <a:cs typeface="+mn-cs"/>
              </a:rPr>
              <a:t>Appellate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Roboto Black" panose="02000000000000000000" pitchFamily="2" charset="0"/>
                <a:ea typeface="Roboto Black" panose="02000000000000000000" pitchFamily="2" charset="0"/>
                <a:cs typeface="+mn-cs"/>
              </a:rPr>
              <a:t>Tribunal </a:t>
            </a:r>
          </a:p>
        </p:txBody>
      </p:sp>
      <p:sp>
        <p:nvSpPr>
          <p:cNvPr id="4" name="TextBox 3">
            <a:extLst>
              <a:ext uri="{FF2B5EF4-FFF2-40B4-BE49-F238E27FC236}">
                <a16:creationId xmlns:a16="http://schemas.microsoft.com/office/drawing/2014/main" id="{D9676D6E-7F37-4993-8CD4-2BB79F25302D}"/>
              </a:ext>
            </a:extLst>
          </p:cNvPr>
          <p:cNvSpPr txBox="1"/>
          <p:nvPr/>
        </p:nvSpPr>
        <p:spPr>
          <a:xfrm>
            <a:off x="1802167" y="5170496"/>
            <a:ext cx="719959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Nipun Praveen Singhvi Vs State of Gujarat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 No. 208/2019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i="1" dirty="0">
                <a:solidFill>
                  <a:prstClr val="black"/>
                </a:solidFill>
                <a:latin typeface="Arial" panose="020B0604020202020204" pitchFamily="34" charset="0"/>
                <a:cs typeface="Arial" panose="020B0604020202020204" pitchFamily="34" charset="0"/>
              </a:rPr>
              <a:t>Nipun Praveen Singhvi Vs State of Rajasthan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DB Civil Writ Petition 649/2021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5752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2ADEC5-A126-47AE-97F6-9511B2304835}"/>
              </a:ext>
            </a:extLst>
          </p:cNvPr>
          <p:cNvSpPr txBox="1"/>
          <p:nvPr/>
        </p:nvSpPr>
        <p:spPr>
          <a:xfrm>
            <a:off x="680801" y="819807"/>
            <a:ext cx="6797405" cy="4772831"/>
          </a:xfrm>
          <a:custGeom>
            <a:avLst/>
            <a:gdLst>
              <a:gd name="connsiteX0" fmla="*/ 0 w 6797405"/>
              <a:gd name="connsiteY0" fmla="*/ 0 h 4772831"/>
              <a:gd name="connsiteX1" fmla="*/ 430502 w 6797405"/>
              <a:gd name="connsiteY1" fmla="*/ 0 h 4772831"/>
              <a:gd name="connsiteX2" fmla="*/ 1132901 w 6797405"/>
              <a:gd name="connsiteY2" fmla="*/ 0 h 4772831"/>
              <a:gd name="connsiteX3" fmla="*/ 1699351 w 6797405"/>
              <a:gd name="connsiteY3" fmla="*/ 0 h 4772831"/>
              <a:gd name="connsiteX4" fmla="*/ 2333776 w 6797405"/>
              <a:gd name="connsiteY4" fmla="*/ 0 h 4772831"/>
              <a:gd name="connsiteX5" fmla="*/ 2696304 w 6797405"/>
              <a:gd name="connsiteY5" fmla="*/ 0 h 4772831"/>
              <a:gd name="connsiteX6" fmla="*/ 3262754 w 6797405"/>
              <a:gd name="connsiteY6" fmla="*/ 0 h 4772831"/>
              <a:gd name="connsiteX7" fmla="*/ 3897179 w 6797405"/>
              <a:gd name="connsiteY7" fmla="*/ 0 h 4772831"/>
              <a:gd name="connsiteX8" fmla="*/ 4531603 w 6797405"/>
              <a:gd name="connsiteY8" fmla="*/ 0 h 4772831"/>
              <a:gd name="connsiteX9" fmla="*/ 4894132 w 6797405"/>
              <a:gd name="connsiteY9" fmla="*/ 0 h 4772831"/>
              <a:gd name="connsiteX10" fmla="*/ 5460582 w 6797405"/>
              <a:gd name="connsiteY10" fmla="*/ 0 h 4772831"/>
              <a:gd name="connsiteX11" fmla="*/ 6095006 w 6797405"/>
              <a:gd name="connsiteY11" fmla="*/ 0 h 4772831"/>
              <a:gd name="connsiteX12" fmla="*/ 6797405 w 6797405"/>
              <a:gd name="connsiteY12" fmla="*/ 0 h 4772831"/>
              <a:gd name="connsiteX13" fmla="*/ 6797405 w 6797405"/>
              <a:gd name="connsiteY13" fmla="*/ 501147 h 4772831"/>
              <a:gd name="connsiteX14" fmla="*/ 6797405 w 6797405"/>
              <a:gd name="connsiteY14" fmla="*/ 1050023 h 4772831"/>
              <a:gd name="connsiteX15" fmla="*/ 6797405 w 6797405"/>
              <a:gd name="connsiteY15" fmla="*/ 1694355 h 4772831"/>
              <a:gd name="connsiteX16" fmla="*/ 6797405 w 6797405"/>
              <a:gd name="connsiteY16" fmla="*/ 2386416 h 4772831"/>
              <a:gd name="connsiteX17" fmla="*/ 6797405 w 6797405"/>
              <a:gd name="connsiteY17" fmla="*/ 2935291 h 4772831"/>
              <a:gd name="connsiteX18" fmla="*/ 6797405 w 6797405"/>
              <a:gd name="connsiteY18" fmla="*/ 3627352 h 4772831"/>
              <a:gd name="connsiteX19" fmla="*/ 6797405 w 6797405"/>
              <a:gd name="connsiteY19" fmla="*/ 4128499 h 4772831"/>
              <a:gd name="connsiteX20" fmla="*/ 6797405 w 6797405"/>
              <a:gd name="connsiteY20" fmla="*/ 4772831 h 4772831"/>
              <a:gd name="connsiteX21" fmla="*/ 6230955 w 6797405"/>
              <a:gd name="connsiteY21" fmla="*/ 4772831 h 4772831"/>
              <a:gd name="connsiteX22" fmla="*/ 5528556 w 6797405"/>
              <a:gd name="connsiteY22" fmla="*/ 4772831 h 4772831"/>
              <a:gd name="connsiteX23" fmla="*/ 4894132 w 6797405"/>
              <a:gd name="connsiteY23" fmla="*/ 4772831 h 4772831"/>
              <a:gd name="connsiteX24" fmla="*/ 4191733 w 6797405"/>
              <a:gd name="connsiteY24" fmla="*/ 4772831 h 4772831"/>
              <a:gd name="connsiteX25" fmla="*/ 3829205 w 6797405"/>
              <a:gd name="connsiteY25" fmla="*/ 4772831 h 4772831"/>
              <a:gd name="connsiteX26" fmla="*/ 3194780 w 6797405"/>
              <a:gd name="connsiteY26" fmla="*/ 4772831 h 4772831"/>
              <a:gd name="connsiteX27" fmla="*/ 2492382 w 6797405"/>
              <a:gd name="connsiteY27" fmla="*/ 4772831 h 4772831"/>
              <a:gd name="connsiteX28" fmla="*/ 1925931 w 6797405"/>
              <a:gd name="connsiteY28" fmla="*/ 4772831 h 4772831"/>
              <a:gd name="connsiteX29" fmla="*/ 1495429 w 6797405"/>
              <a:gd name="connsiteY29" fmla="*/ 4772831 h 4772831"/>
              <a:gd name="connsiteX30" fmla="*/ 861005 w 6797405"/>
              <a:gd name="connsiteY30" fmla="*/ 4772831 h 4772831"/>
              <a:gd name="connsiteX31" fmla="*/ 0 w 6797405"/>
              <a:gd name="connsiteY31" fmla="*/ 4772831 h 4772831"/>
              <a:gd name="connsiteX32" fmla="*/ 0 w 6797405"/>
              <a:gd name="connsiteY32" fmla="*/ 4271684 h 4772831"/>
              <a:gd name="connsiteX33" fmla="*/ 0 w 6797405"/>
              <a:gd name="connsiteY33" fmla="*/ 3770536 h 4772831"/>
              <a:gd name="connsiteX34" fmla="*/ 0 w 6797405"/>
              <a:gd name="connsiteY34" fmla="*/ 3173933 h 4772831"/>
              <a:gd name="connsiteX35" fmla="*/ 0 w 6797405"/>
              <a:gd name="connsiteY35" fmla="*/ 2672785 h 4772831"/>
              <a:gd name="connsiteX36" fmla="*/ 0 w 6797405"/>
              <a:gd name="connsiteY36" fmla="*/ 2171638 h 4772831"/>
              <a:gd name="connsiteX37" fmla="*/ 0 w 6797405"/>
              <a:gd name="connsiteY37" fmla="*/ 1527306 h 4772831"/>
              <a:gd name="connsiteX38" fmla="*/ 0 w 6797405"/>
              <a:gd name="connsiteY38" fmla="*/ 835245 h 4772831"/>
              <a:gd name="connsiteX39" fmla="*/ 0 w 6797405"/>
              <a:gd name="connsiteY39" fmla="*/ 0 h 477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97405" h="4772831" fill="none" extrusionOk="0">
                <a:moveTo>
                  <a:pt x="0" y="0"/>
                </a:moveTo>
                <a:cubicBezTo>
                  <a:pt x="209797" y="-27551"/>
                  <a:pt x="248901" y="11283"/>
                  <a:pt x="430502" y="0"/>
                </a:cubicBezTo>
                <a:cubicBezTo>
                  <a:pt x="612103" y="-11283"/>
                  <a:pt x="903852" y="24911"/>
                  <a:pt x="1132901" y="0"/>
                </a:cubicBezTo>
                <a:cubicBezTo>
                  <a:pt x="1361950" y="-24911"/>
                  <a:pt x="1503367" y="62484"/>
                  <a:pt x="1699351" y="0"/>
                </a:cubicBezTo>
                <a:cubicBezTo>
                  <a:pt x="1895335" y="-62484"/>
                  <a:pt x="2086058" y="47590"/>
                  <a:pt x="2333776" y="0"/>
                </a:cubicBezTo>
                <a:cubicBezTo>
                  <a:pt x="2581494" y="-47590"/>
                  <a:pt x="2621111" y="35599"/>
                  <a:pt x="2696304" y="0"/>
                </a:cubicBezTo>
                <a:cubicBezTo>
                  <a:pt x="2771497" y="-35599"/>
                  <a:pt x="3033976" y="66774"/>
                  <a:pt x="3262754" y="0"/>
                </a:cubicBezTo>
                <a:cubicBezTo>
                  <a:pt x="3491532" y="-66774"/>
                  <a:pt x="3657722" y="54666"/>
                  <a:pt x="3897179" y="0"/>
                </a:cubicBezTo>
                <a:cubicBezTo>
                  <a:pt x="4136636" y="-54666"/>
                  <a:pt x="4221549" y="37373"/>
                  <a:pt x="4531603" y="0"/>
                </a:cubicBezTo>
                <a:cubicBezTo>
                  <a:pt x="4841657" y="-37373"/>
                  <a:pt x="4719264" y="18332"/>
                  <a:pt x="4894132" y="0"/>
                </a:cubicBezTo>
                <a:cubicBezTo>
                  <a:pt x="5069000" y="-18332"/>
                  <a:pt x="5244385" y="20710"/>
                  <a:pt x="5460582" y="0"/>
                </a:cubicBezTo>
                <a:cubicBezTo>
                  <a:pt x="5676779" y="-20710"/>
                  <a:pt x="5891811" y="30789"/>
                  <a:pt x="6095006" y="0"/>
                </a:cubicBezTo>
                <a:cubicBezTo>
                  <a:pt x="6298201" y="-30789"/>
                  <a:pt x="6507889" y="59813"/>
                  <a:pt x="6797405" y="0"/>
                </a:cubicBezTo>
                <a:cubicBezTo>
                  <a:pt x="6837273" y="105744"/>
                  <a:pt x="6765430" y="395993"/>
                  <a:pt x="6797405" y="501147"/>
                </a:cubicBezTo>
                <a:cubicBezTo>
                  <a:pt x="6829380" y="606301"/>
                  <a:pt x="6787522" y="849400"/>
                  <a:pt x="6797405" y="1050023"/>
                </a:cubicBezTo>
                <a:cubicBezTo>
                  <a:pt x="6807288" y="1250646"/>
                  <a:pt x="6777321" y="1560916"/>
                  <a:pt x="6797405" y="1694355"/>
                </a:cubicBezTo>
                <a:cubicBezTo>
                  <a:pt x="6817489" y="1827794"/>
                  <a:pt x="6749568" y="2174104"/>
                  <a:pt x="6797405" y="2386416"/>
                </a:cubicBezTo>
                <a:cubicBezTo>
                  <a:pt x="6845242" y="2598728"/>
                  <a:pt x="6785255" y="2785863"/>
                  <a:pt x="6797405" y="2935291"/>
                </a:cubicBezTo>
                <a:cubicBezTo>
                  <a:pt x="6809555" y="3084720"/>
                  <a:pt x="6735664" y="3432972"/>
                  <a:pt x="6797405" y="3627352"/>
                </a:cubicBezTo>
                <a:cubicBezTo>
                  <a:pt x="6859146" y="3821732"/>
                  <a:pt x="6777490" y="3886203"/>
                  <a:pt x="6797405" y="4128499"/>
                </a:cubicBezTo>
                <a:cubicBezTo>
                  <a:pt x="6817320" y="4370795"/>
                  <a:pt x="6749468" y="4490098"/>
                  <a:pt x="6797405" y="4772831"/>
                </a:cubicBezTo>
                <a:cubicBezTo>
                  <a:pt x="6557706" y="4780295"/>
                  <a:pt x="6416485" y="4723559"/>
                  <a:pt x="6230955" y="4772831"/>
                </a:cubicBezTo>
                <a:cubicBezTo>
                  <a:pt x="6045425" y="4822103"/>
                  <a:pt x="5679219" y="4717069"/>
                  <a:pt x="5528556" y="4772831"/>
                </a:cubicBezTo>
                <a:cubicBezTo>
                  <a:pt x="5377893" y="4828593"/>
                  <a:pt x="5101368" y="4703158"/>
                  <a:pt x="4894132" y="4772831"/>
                </a:cubicBezTo>
                <a:cubicBezTo>
                  <a:pt x="4686896" y="4842504"/>
                  <a:pt x="4519390" y="4743147"/>
                  <a:pt x="4191733" y="4772831"/>
                </a:cubicBezTo>
                <a:cubicBezTo>
                  <a:pt x="3864076" y="4802515"/>
                  <a:pt x="3976011" y="4736683"/>
                  <a:pt x="3829205" y="4772831"/>
                </a:cubicBezTo>
                <a:cubicBezTo>
                  <a:pt x="3682399" y="4808979"/>
                  <a:pt x="3431498" y="4767899"/>
                  <a:pt x="3194780" y="4772831"/>
                </a:cubicBezTo>
                <a:cubicBezTo>
                  <a:pt x="2958062" y="4777763"/>
                  <a:pt x="2650889" y="4769034"/>
                  <a:pt x="2492382" y="4772831"/>
                </a:cubicBezTo>
                <a:cubicBezTo>
                  <a:pt x="2333875" y="4776628"/>
                  <a:pt x="2127261" y="4771763"/>
                  <a:pt x="1925931" y="4772831"/>
                </a:cubicBezTo>
                <a:cubicBezTo>
                  <a:pt x="1724601" y="4773899"/>
                  <a:pt x="1652910" y="4735401"/>
                  <a:pt x="1495429" y="4772831"/>
                </a:cubicBezTo>
                <a:cubicBezTo>
                  <a:pt x="1337948" y="4810261"/>
                  <a:pt x="1010608" y="4731454"/>
                  <a:pt x="861005" y="4772831"/>
                </a:cubicBezTo>
                <a:cubicBezTo>
                  <a:pt x="711402" y="4814208"/>
                  <a:pt x="311286" y="4757277"/>
                  <a:pt x="0" y="4772831"/>
                </a:cubicBezTo>
                <a:cubicBezTo>
                  <a:pt x="-3847" y="4526338"/>
                  <a:pt x="44210" y="4377436"/>
                  <a:pt x="0" y="4271684"/>
                </a:cubicBezTo>
                <a:cubicBezTo>
                  <a:pt x="-44210" y="4165932"/>
                  <a:pt x="5569" y="3975648"/>
                  <a:pt x="0" y="3770536"/>
                </a:cubicBezTo>
                <a:cubicBezTo>
                  <a:pt x="-5569" y="3565424"/>
                  <a:pt x="43169" y="3389545"/>
                  <a:pt x="0" y="3173933"/>
                </a:cubicBezTo>
                <a:cubicBezTo>
                  <a:pt x="-43169" y="2958321"/>
                  <a:pt x="20843" y="2885205"/>
                  <a:pt x="0" y="2672785"/>
                </a:cubicBezTo>
                <a:cubicBezTo>
                  <a:pt x="-20843" y="2460365"/>
                  <a:pt x="10888" y="2303015"/>
                  <a:pt x="0" y="2171638"/>
                </a:cubicBezTo>
                <a:cubicBezTo>
                  <a:pt x="-10888" y="2040261"/>
                  <a:pt x="40045" y="1661317"/>
                  <a:pt x="0" y="1527306"/>
                </a:cubicBezTo>
                <a:cubicBezTo>
                  <a:pt x="-40045" y="1393295"/>
                  <a:pt x="2374" y="997871"/>
                  <a:pt x="0" y="835245"/>
                </a:cubicBezTo>
                <a:cubicBezTo>
                  <a:pt x="-2374" y="672619"/>
                  <a:pt x="78841" y="197497"/>
                  <a:pt x="0" y="0"/>
                </a:cubicBezTo>
                <a:close/>
              </a:path>
              <a:path w="6797405" h="4772831" stroke="0" extrusionOk="0">
                <a:moveTo>
                  <a:pt x="0" y="0"/>
                </a:moveTo>
                <a:cubicBezTo>
                  <a:pt x="209804" y="-7042"/>
                  <a:pt x="277348" y="27159"/>
                  <a:pt x="430502" y="0"/>
                </a:cubicBezTo>
                <a:cubicBezTo>
                  <a:pt x="583656" y="-27159"/>
                  <a:pt x="953624" y="53143"/>
                  <a:pt x="1132901" y="0"/>
                </a:cubicBezTo>
                <a:cubicBezTo>
                  <a:pt x="1312178" y="-53143"/>
                  <a:pt x="1601259" y="33689"/>
                  <a:pt x="1767325" y="0"/>
                </a:cubicBezTo>
                <a:cubicBezTo>
                  <a:pt x="1933391" y="-33689"/>
                  <a:pt x="1995024" y="9320"/>
                  <a:pt x="2197828" y="0"/>
                </a:cubicBezTo>
                <a:cubicBezTo>
                  <a:pt x="2400632" y="-9320"/>
                  <a:pt x="2530511" y="10194"/>
                  <a:pt x="2764278" y="0"/>
                </a:cubicBezTo>
                <a:cubicBezTo>
                  <a:pt x="2998045" y="-10194"/>
                  <a:pt x="3102255" y="30077"/>
                  <a:pt x="3194780" y="0"/>
                </a:cubicBezTo>
                <a:cubicBezTo>
                  <a:pt x="3287305" y="-30077"/>
                  <a:pt x="3609426" y="17935"/>
                  <a:pt x="3897179" y="0"/>
                </a:cubicBezTo>
                <a:cubicBezTo>
                  <a:pt x="4184932" y="-17935"/>
                  <a:pt x="4382553" y="61991"/>
                  <a:pt x="4531603" y="0"/>
                </a:cubicBezTo>
                <a:cubicBezTo>
                  <a:pt x="4680653" y="-61991"/>
                  <a:pt x="4902499" y="37783"/>
                  <a:pt x="5098054" y="0"/>
                </a:cubicBezTo>
                <a:cubicBezTo>
                  <a:pt x="5293609" y="-37783"/>
                  <a:pt x="5419769" y="37528"/>
                  <a:pt x="5528556" y="0"/>
                </a:cubicBezTo>
                <a:cubicBezTo>
                  <a:pt x="5637343" y="-37528"/>
                  <a:pt x="5884174" y="63653"/>
                  <a:pt x="6095006" y="0"/>
                </a:cubicBezTo>
                <a:cubicBezTo>
                  <a:pt x="6305838" y="-63653"/>
                  <a:pt x="6447082" y="72405"/>
                  <a:pt x="6797405" y="0"/>
                </a:cubicBezTo>
                <a:cubicBezTo>
                  <a:pt x="6856018" y="308940"/>
                  <a:pt x="6761726" y="347377"/>
                  <a:pt x="6797405" y="692060"/>
                </a:cubicBezTo>
                <a:cubicBezTo>
                  <a:pt x="6833084" y="1036743"/>
                  <a:pt x="6756789" y="982053"/>
                  <a:pt x="6797405" y="1240936"/>
                </a:cubicBezTo>
                <a:cubicBezTo>
                  <a:pt x="6838021" y="1499819"/>
                  <a:pt x="6766060" y="1585624"/>
                  <a:pt x="6797405" y="1694355"/>
                </a:cubicBezTo>
                <a:cubicBezTo>
                  <a:pt x="6828750" y="1803086"/>
                  <a:pt x="6753294" y="2078848"/>
                  <a:pt x="6797405" y="2290959"/>
                </a:cubicBezTo>
                <a:cubicBezTo>
                  <a:pt x="6841516" y="2503070"/>
                  <a:pt x="6742882" y="2711362"/>
                  <a:pt x="6797405" y="2839834"/>
                </a:cubicBezTo>
                <a:cubicBezTo>
                  <a:pt x="6851928" y="2968307"/>
                  <a:pt x="6785574" y="3348655"/>
                  <a:pt x="6797405" y="3484167"/>
                </a:cubicBezTo>
                <a:cubicBezTo>
                  <a:pt x="6809236" y="3619679"/>
                  <a:pt x="6744279" y="3838393"/>
                  <a:pt x="6797405" y="4033042"/>
                </a:cubicBezTo>
                <a:cubicBezTo>
                  <a:pt x="6850531" y="4227691"/>
                  <a:pt x="6760339" y="4443544"/>
                  <a:pt x="6797405" y="4772831"/>
                </a:cubicBezTo>
                <a:cubicBezTo>
                  <a:pt x="6449566" y="4773929"/>
                  <a:pt x="6423280" y="4744618"/>
                  <a:pt x="6095006" y="4772831"/>
                </a:cubicBezTo>
                <a:cubicBezTo>
                  <a:pt x="5766732" y="4801044"/>
                  <a:pt x="5725006" y="4754747"/>
                  <a:pt x="5528556" y="4772831"/>
                </a:cubicBezTo>
                <a:cubicBezTo>
                  <a:pt x="5332106" y="4790915"/>
                  <a:pt x="5150628" y="4768046"/>
                  <a:pt x="4894132" y="4772831"/>
                </a:cubicBezTo>
                <a:cubicBezTo>
                  <a:pt x="4637636" y="4777616"/>
                  <a:pt x="4699276" y="4747947"/>
                  <a:pt x="4531603" y="4772831"/>
                </a:cubicBezTo>
                <a:cubicBezTo>
                  <a:pt x="4363930" y="4797715"/>
                  <a:pt x="4095106" y="4742205"/>
                  <a:pt x="3829205" y="4772831"/>
                </a:cubicBezTo>
                <a:cubicBezTo>
                  <a:pt x="3563304" y="4803457"/>
                  <a:pt x="3476916" y="4743593"/>
                  <a:pt x="3330728" y="4772831"/>
                </a:cubicBezTo>
                <a:cubicBezTo>
                  <a:pt x="3184540" y="4802069"/>
                  <a:pt x="3020326" y="4717480"/>
                  <a:pt x="2832252" y="4772831"/>
                </a:cubicBezTo>
                <a:cubicBezTo>
                  <a:pt x="2644178" y="4828182"/>
                  <a:pt x="2483633" y="4753939"/>
                  <a:pt x="2333776" y="4772831"/>
                </a:cubicBezTo>
                <a:cubicBezTo>
                  <a:pt x="2183919" y="4791723"/>
                  <a:pt x="2009525" y="4727290"/>
                  <a:pt x="1767325" y="4772831"/>
                </a:cubicBezTo>
                <a:cubicBezTo>
                  <a:pt x="1525125" y="4818372"/>
                  <a:pt x="1419227" y="4724011"/>
                  <a:pt x="1200875" y="4772831"/>
                </a:cubicBezTo>
                <a:cubicBezTo>
                  <a:pt x="982523" y="4821651"/>
                  <a:pt x="785466" y="4732831"/>
                  <a:pt x="634424" y="4772831"/>
                </a:cubicBezTo>
                <a:cubicBezTo>
                  <a:pt x="483382" y="4812831"/>
                  <a:pt x="127749" y="4764219"/>
                  <a:pt x="0" y="4772831"/>
                </a:cubicBezTo>
                <a:cubicBezTo>
                  <a:pt x="-75809" y="4449773"/>
                  <a:pt x="58794" y="4236866"/>
                  <a:pt x="0" y="4080771"/>
                </a:cubicBezTo>
                <a:cubicBezTo>
                  <a:pt x="-58794" y="3924676"/>
                  <a:pt x="19344" y="3708375"/>
                  <a:pt x="0" y="3531895"/>
                </a:cubicBezTo>
                <a:cubicBezTo>
                  <a:pt x="-19344" y="3355415"/>
                  <a:pt x="29748" y="3279529"/>
                  <a:pt x="0" y="3078476"/>
                </a:cubicBezTo>
                <a:cubicBezTo>
                  <a:pt x="-29748" y="2877423"/>
                  <a:pt x="11215" y="2743993"/>
                  <a:pt x="0" y="2434144"/>
                </a:cubicBezTo>
                <a:cubicBezTo>
                  <a:pt x="-11215" y="2124295"/>
                  <a:pt x="13012" y="2157474"/>
                  <a:pt x="0" y="1980725"/>
                </a:cubicBezTo>
                <a:cubicBezTo>
                  <a:pt x="-13012" y="1803976"/>
                  <a:pt x="67297" y="1666393"/>
                  <a:pt x="0" y="1384121"/>
                </a:cubicBezTo>
                <a:cubicBezTo>
                  <a:pt x="-67297" y="1101849"/>
                  <a:pt x="38972" y="933840"/>
                  <a:pt x="0" y="692060"/>
                </a:cubicBezTo>
                <a:cubicBezTo>
                  <a:pt x="-38972" y="450280"/>
                  <a:pt x="49456" y="146712"/>
                  <a:pt x="0" y="0"/>
                </a:cubicBezTo>
                <a:close/>
              </a:path>
            </a:pathLst>
          </a:custGeom>
          <a:ln w="3175">
            <a:solidFill>
              <a:schemeClr val="tx1"/>
            </a:solidFill>
            <a:extLst>
              <a:ext uri="{C807C97D-BFC1-408E-A445-0C87EB9F89A2}">
                <ask:lineSketchStyleProps xmlns:ask="http://schemas.microsoft.com/office/drawing/2018/sketchyshapes" xmlns="" sd="1750971756">
                  <a:prstGeom prst="rect">
                    <a:avLst/>
                  </a:prstGeom>
                  <ask:type>
                    <ask:lineSketchScribble/>
                  </ask:type>
                </ask:lineSketchStyleProps>
              </a:ext>
            </a:extLst>
          </a:ln>
        </p:spPr>
        <p:txBody>
          <a:bodyPr vert="horz" lIns="91440" tIns="45720" rIns="91440" bIns="45720" rtlCol="0">
            <a:normAutofit/>
          </a:bodyPr>
          <a:lstStyle/>
          <a:p>
            <a:pPr>
              <a:lnSpc>
                <a:spcPct val="90000"/>
              </a:lnSpc>
              <a:spcAft>
                <a:spcPts val="600"/>
              </a:spcAft>
            </a:pPr>
            <a:endParaRPr lang="en-US" sz="2000" b="1" i="0" cap="all" dirty="0">
              <a:effectLst/>
              <a:latin typeface="Arial" panose="020B0604020202020204" pitchFamily="34" charset="0"/>
              <a:cs typeface="Arial" panose="020B0604020202020204" pitchFamily="34" charset="0"/>
            </a:endParaRPr>
          </a:p>
          <a:p>
            <a:pPr>
              <a:lnSpc>
                <a:spcPct val="90000"/>
              </a:lnSpc>
              <a:spcAft>
                <a:spcPts val="600"/>
              </a:spcAft>
            </a:pPr>
            <a:r>
              <a:rPr lang="en-US" sz="2000" b="1" i="0" cap="all" dirty="0">
                <a:effectLst/>
                <a:latin typeface="Arial" panose="020B0604020202020204" pitchFamily="34" charset="0"/>
                <a:cs typeface="Arial" panose="020B0604020202020204" pitchFamily="34" charset="0"/>
              </a:rPr>
              <a:t>RBI COMPELLED TO DISCLOSE DEMONETISATION MEETING MINUTES AFTER CIC'S PENALTY SHOW CAUSE NOTICE UNDER RTI ACT</a:t>
            </a:r>
          </a:p>
          <a:p>
            <a:pPr indent="-228600">
              <a:lnSpc>
                <a:spcPct val="90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Board of RBI was not aware of the </a:t>
            </a:r>
            <a:r>
              <a:rPr lang="en-US" sz="2000" dirty="0" err="1">
                <a:latin typeface="Arial" panose="020B0604020202020204" pitchFamily="34" charset="0"/>
                <a:cs typeface="Arial" panose="020B0604020202020204" pitchFamily="34" charset="0"/>
              </a:rPr>
              <a:t>Demonetisation</a:t>
            </a:r>
            <a:r>
              <a:rPr lang="en-US" sz="2000" dirty="0">
                <a:latin typeface="Arial" panose="020B0604020202020204" pitchFamily="34" charset="0"/>
                <a:cs typeface="Arial" panose="020B0604020202020204" pitchFamily="34" charset="0"/>
              </a:rPr>
              <a:t> less than 6 </a:t>
            </a:r>
            <a:r>
              <a:rPr lang="en-US" sz="2000" dirty="0" err="1">
                <a:latin typeface="Arial" panose="020B0604020202020204" pitchFamily="34" charset="0"/>
                <a:cs typeface="Arial" panose="020B0604020202020204" pitchFamily="34" charset="0"/>
              </a:rPr>
              <a:t>hr</a:t>
            </a:r>
            <a:r>
              <a:rPr lang="en-US" sz="2000" dirty="0">
                <a:latin typeface="Arial" panose="020B0604020202020204" pitchFamily="34" charset="0"/>
                <a:cs typeface="Arial" panose="020B0604020202020204" pitchFamily="34" charset="0"/>
              </a:rPr>
              <a:t> being prior to the meeting </a:t>
            </a:r>
          </a:p>
          <a:p>
            <a:pPr indent="-228600">
              <a:lnSpc>
                <a:spcPct val="90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Deputy governor was working on the project for last 6 </a:t>
            </a:r>
            <a:r>
              <a:rPr lang="en-US" sz="2000" dirty="0" err="1">
                <a:latin typeface="Arial" panose="020B0604020202020204" pitchFamily="34" charset="0"/>
                <a:cs typeface="Arial" panose="020B0604020202020204" pitchFamily="34" charset="0"/>
              </a:rPr>
              <a:t>mnths</a:t>
            </a:r>
            <a:r>
              <a:rPr lang="en-US" sz="2000" dirty="0">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Venkatesh Nayak Vs CPIO, RBI (Second Appeal No. CIC/RBIND/A/2017/127956 )</a:t>
            </a:r>
          </a:p>
          <a:p>
            <a:pPr indent="-228600">
              <a:lnSpc>
                <a:spcPct val="90000"/>
              </a:lnSpc>
              <a:spcAft>
                <a:spcPts val="600"/>
              </a:spcAft>
              <a:buFont typeface="Arial" panose="020B0604020202020204" pitchFamily="34" charset="0"/>
              <a:buChar char="•"/>
            </a:pPr>
            <a:endParaRPr lang="en-US" sz="2000" dirty="0"/>
          </a:p>
        </p:txBody>
      </p:sp>
      <p:pic>
        <p:nvPicPr>
          <p:cNvPr id="4098" name="Picture 2" descr="Reserve Bank of India - Wikipedia">
            <a:extLst>
              <a:ext uri="{FF2B5EF4-FFF2-40B4-BE49-F238E27FC236}">
                <a16:creationId xmlns:a16="http://schemas.microsoft.com/office/drawing/2014/main" id="{5CF64D24-158F-4348-81E0-24880FFA5B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1290" y="168168"/>
            <a:ext cx="3168155" cy="3168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monetisation: Questioning the relevance and legitimacy of note ban |  Business Standard News">
            <a:extLst>
              <a:ext uri="{FF2B5EF4-FFF2-40B4-BE49-F238E27FC236}">
                <a16:creationId xmlns:a16="http://schemas.microsoft.com/office/drawing/2014/main" id="{C032FDE0-7A99-401B-9A28-4712AEEFEA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3140" y="3504492"/>
            <a:ext cx="3764454" cy="281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67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62A93-4506-4394-9F8E-A6894F8C2C97}"/>
              </a:ext>
            </a:extLst>
          </p:cNvPr>
          <p:cNvPicPr>
            <a:picLocks noChangeAspect="1"/>
          </p:cNvPicPr>
          <p:nvPr/>
        </p:nvPicPr>
        <p:blipFill rotWithShape="1">
          <a:blip r:embed="rId2"/>
          <a:srcRect l="19011" t="20155" r="20989" b="6033"/>
          <a:stretch/>
        </p:blipFill>
        <p:spPr>
          <a:xfrm>
            <a:off x="1988288" y="127592"/>
            <a:ext cx="10451805" cy="6613450"/>
          </a:xfrm>
          <a:prstGeom prst="rect">
            <a:avLst/>
          </a:prstGeom>
        </p:spPr>
      </p:pic>
      <p:sp>
        <p:nvSpPr>
          <p:cNvPr id="4" name="TextBox 3">
            <a:extLst>
              <a:ext uri="{FF2B5EF4-FFF2-40B4-BE49-F238E27FC236}">
                <a16:creationId xmlns:a16="http://schemas.microsoft.com/office/drawing/2014/main" id="{866BFCD5-2628-4B09-8E41-C3B8392981C9}"/>
              </a:ext>
            </a:extLst>
          </p:cNvPr>
          <p:cNvSpPr txBox="1"/>
          <p:nvPr/>
        </p:nvSpPr>
        <p:spPr>
          <a:xfrm>
            <a:off x="81517" y="2169041"/>
            <a:ext cx="2746743" cy="523220"/>
          </a:xfrm>
          <a:prstGeom prst="rect">
            <a:avLst/>
          </a:prstGeom>
          <a:solidFill>
            <a:srgbClr val="00B0F0"/>
          </a:solidFill>
        </p:spPr>
        <p:txBody>
          <a:bodyPr wrap="square" rtlCol="0">
            <a:spAutoFit/>
          </a:bodyPr>
          <a:lstStyle/>
          <a:p>
            <a:r>
              <a:rPr lang="en-IN" sz="2800" b="1" dirty="0"/>
              <a:t>Rtionline.gov.in</a:t>
            </a:r>
          </a:p>
        </p:txBody>
      </p:sp>
    </p:spTree>
    <p:extLst>
      <p:ext uri="{BB962C8B-B14F-4D97-AF65-F5344CB8AC3E}">
        <p14:creationId xmlns:p14="http://schemas.microsoft.com/office/powerpoint/2010/main" val="1932303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E02FB-8BDE-4294-ABBB-3B31DD44FE51}"/>
              </a:ext>
            </a:extLst>
          </p:cNvPr>
          <p:cNvPicPr>
            <a:picLocks noChangeAspect="1"/>
          </p:cNvPicPr>
          <p:nvPr/>
        </p:nvPicPr>
        <p:blipFill rotWithShape="1">
          <a:blip r:embed="rId2"/>
          <a:srcRect l="18663" r="18809"/>
          <a:stretch/>
        </p:blipFill>
        <p:spPr>
          <a:xfrm>
            <a:off x="1286538" y="0"/>
            <a:ext cx="9420448" cy="6858000"/>
          </a:xfrm>
          <a:prstGeom prst="rect">
            <a:avLst/>
          </a:prstGeom>
        </p:spPr>
      </p:pic>
    </p:spTree>
    <p:extLst>
      <p:ext uri="{BB962C8B-B14F-4D97-AF65-F5344CB8AC3E}">
        <p14:creationId xmlns:p14="http://schemas.microsoft.com/office/powerpoint/2010/main" val="536533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DA4C42-7ED1-4923-BBE5-354F27D5D560}"/>
              </a:ext>
            </a:extLst>
          </p:cNvPr>
          <p:cNvSpPr/>
          <p:nvPr/>
        </p:nvSpPr>
        <p:spPr>
          <a:xfrm>
            <a:off x="6096000" y="3474301"/>
            <a:ext cx="5946580" cy="2769989"/>
          </a:xfrm>
          <a:prstGeom prst="rect">
            <a:avLst/>
          </a:prstGeom>
        </p:spPr>
        <p:txBody>
          <a:bodyPr wrap="square">
            <a:spAutoFit/>
          </a:bodyPr>
          <a:lstStyle/>
          <a:p>
            <a:pPr algn="ctr"/>
            <a:r>
              <a:rPr lang="en-US" sz="2400" b="1" i="1" dirty="0">
                <a:solidFill>
                  <a:prstClr val="black"/>
                </a:solidFill>
                <a:latin typeface="Times New Roman" pitchFamily="18" charset="0"/>
                <a:cs typeface="Times New Roman" pitchFamily="18" charset="0"/>
              </a:rPr>
              <a:t>Nipun Singhvi </a:t>
            </a:r>
          </a:p>
          <a:p>
            <a:pPr algn="ctr"/>
            <a:r>
              <a:rPr lang="en-US" sz="2400" b="1" i="1" dirty="0">
                <a:solidFill>
                  <a:prstClr val="black"/>
                </a:solidFill>
                <a:latin typeface="Times New Roman" pitchFamily="18" charset="0"/>
                <a:cs typeface="Times New Roman" pitchFamily="18" charset="0"/>
              </a:rPr>
              <a:t>Advocate</a:t>
            </a:r>
          </a:p>
          <a:p>
            <a:pPr algn="ctr"/>
            <a:r>
              <a:rPr lang="en-US" b="1" dirty="0" err="1">
                <a:solidFill>
                  <a:prstClr val="black"/>
                </a:solidFill>
                <a:latin typeface="Times New Roman" pitchFamily="18" charset="0"/>
                <a:cs typeface="Times New Roman" pitchFamily="18" charset="0"/>
              </a:rPr>
              <a:t>B.Com</a:t>
            </a:r>
            <a:r>
              <a:rPr lang="en-US" b="1" dirty="0">
                <a:solidFill>
                  <a:prstClr val="black"/>
                </a:solidFill>
                <a:latin typeface="Times New Roman" pitchFamily="18" charset="0"/>
                <a:cs typeface="Times New Roman" pitchFamily="18" charset="0"/>
              </a:rPr>
              <a:t>.(Hons.), BCCD, LLB, LLM (Corporate), CS, FCA, M&amp;A (IIM-A), IFRS Certified, Forensic Certified, Con. Bank Audit Certified, Qualified ID (MCA) </a:t>
            </a:r>
          </a:p>
          <a:p>
            <a:pPr algn="ctr"/>
            <a:endParaRPr lang="en-US" b="1" dirty="0">
              <a:solidFill>
                <a:prstClr val="black"/>
              </a:solidFill>
              <a:latin typeface="Times New Roman" pitchFamily="18" charset="0"/>
              <a:cs typeface="Times New Roman" pitchFamily="18" charset="0"/>
            </a:endParaRPr>
          </a:p>
          <a:p>
            <a:pPr algn="ctr"/>
            <a:r>
              <a:rPr lang="en-US" b="1" dirty="0">
                <a:solidFill>
                  <a:prstClr val="black"/>
                </a:solidFill>
                <a:latin typeface="Times New Roman" pitchFamily="18" charset="0"/>
                <a:cs typeface="Times New Roman" pitchFamily="18" charset="0"/>
              </a:rPr>
              <a:t>+91 98290 31411</a:t>
            </a:r>
          </a:p>
          <a:p>
            <a:pPr algn="ctr"/>
            <a:r>
              <a:rPr lang="en-US" b="1" dirty="0">
                <a:solidFill>
                  <a:prstClr val="black"/>
                </a:solidFill>
                <a:latin typeface="Times New Roman" pitchFamily="18" charset="0"/>
                <a:cs typeface="Times New Roman" pitchFamily="18" charset="0"/>
              </a:rPr>
              <a:t>nipunsinghvi@yahoo.com</a:t>
            </a:r>
          </a:p>
          <a:p>
            <a:pPr algn="ctr"/>
            <a:r>
              <a:rPr lang="en-US" b="1" dirty="0">
                <a:solidFill>
                  <a:prstClr val="black"/>
                </a:solidFill>
                <a:latin typeface="Times New Roman" pitchFamily="18" charset="0"/>
                <a:cs typeface="Times New Roman" pitchFamily="18" charset="0"/>
              </a:rPr>
              <a:t>nipun@nsalegal.in</a:t>
            </a:r>
            <a:endParaRPr lang="en-IN" b="1" dirty="0">
              <a:solidFill>
                <a:prstClr val="black"/>
              </a:solidFill>
              <a:latin typeface="Times New Roman" pitchFamily="18" charset="0"/>
              <a:cs typeface="Times New Roman" pitchFamily="18" charset="0"/>
            </a:endParaRPr>
          </a:p>
        </p:txBody>
      </p:sp>
      <p:pic>
        <p:nvPicPr>
          <p:cNvPr id="1026" name="Picture 2" descr="Thanks Calligraphy Lettering text, red Pencil and Notebook Write ...">
            <a:extLst>
              <a:ext uri="{FF2B5EF4-FFF2-40B4-BE49-F238E27FC236}">
                <a16:creationId xmlns:a16="http://schemas.microsoft.com/office/drawing/2014/main" id="{E1CD7AD5-5EC0-4070-9299-A542FCFB8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0" y="446931"/>
            <a:ext cx="539685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E914C7D1-2233-4043-A0D6-4F0D2C312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205" y="-186718"/>
            <a:ext cx="5396855" cy="3615718"/>
          </a:xfrm>
          <a:prstGeom prst="rect">
            <a:avLst/>
          </a:prstGeom>
        </p:spPr>
      </p:pic>
      <p:sp>
        <p:nvSpPr>
          <p:cNvPr id="7" name="Title 1">
            <a:extLst>
              <a:ext uri="{FF2B5EF4-FFF2-40B4-BE49-F238E27FC236}">
                <a16:creationId xmlns:a16="http://schemas.microsoft.com/office/drawing/2014/main" id="{F8C3217B-1708-47C3-9EC3-9717AD9F0F11}"/>
              </a:ext>
            </a:extLst>
          </p:cNvPr>
          <p:cNvSpPr txBox="1">
            <a:spLocks/>
          </p:cNvSpPr>
          <p:nvPr/>
        </p:nvSpPr>
        <p:spPr>
          <a:xfrm>
            <a:off x="110980" y="3674766"/>
            <a:ext cx="5396855" cy="2769989"/>
          </a:xfrm>
          <a:prstGeom prst="rect">
            <a:avLst/>
          </a:prstGeom>
        </p:spPr>
        <p:txBody>
          <a:bodyPr numCol="1"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IN" sz="1100" b="1" i="1" dirty="0">
                <a:solidFill>
                  <a:srgbClr val="000000"/>
                </a:solidFill>
              </a:rPr>
            </a:br>
            <a:r>
              <a:rPr lang="en-IN" sz="2300" b="1" i="1" dirty="0">
                <a:solidFill>
                  <a:srgbClr val="000000"/>
                </a:solidFill>
                <a:latin typeface="Times New Roman" panose="02020603050405020304" pitchFamily="18" charset="0"/>
                <a:cs typeface="Times New Roman" panose="02020603050405020304" pitchFamily="18" charset="0"/>
              </a:rPr>
              <a:t>CA Mahadev Birla</a:t>
            </a:r>
            <a:br>
              <a:rPr lang="en-IN" sz="2300" b="1" i="1" dirty="0">
                <a:solidFill>
                  <a:srgbClr val="000000"/>
                </a:solidFill>
                <a:latin typeface="Times New Roman" panose="02020603050405020304" pitchFamily="18" charset="0"/>
                <a:cs typeface="Times New Roman" panose="02020603050405020304" pitchFamily="18" charset="0"/>
              </a:rPr>
            </a:br>
            <a:r>
              <a:rPr lang="en-IN" sz="2300" b="1" dirty="0">
                <a:solidFill>
                  <a:srgbClr val="000000"/>
                </a:solidFill>
                <a:latin typeface="Times New Roman" panose="02020603050405020304" pitchFamily="18" charset="0"/>
                <a:cs typeface="Times New Roman" panose="02020603050405020304" pitchFamily="18" charset="0"/>
              </a:rPr>
              <a:t>Mahadev Birla &amp; Associates</a:t>
            </a:r>
            <a:br>
              <a:rPr lang="en-IN" sz="2300" b="1" dirty="0">
                <a:solidFill>
                  <a:srgbClr val="000000"/>
                </a:solidFill>
                <a:latin typeface="Times New Roman" panose="02020603050405020304" pitchFamily="18" charset="0"/>
                <a:cs typeface="Times New Roman" panose="02020603050405020304" pitchFamily="18" charset="0"/>
              </a:rPr>
            </a:br>
            <a:r>
              <a:rPr lang="en-IN" sz="2300" b="1" dirty="0">
                <a:solidFill>
                  <a:srgbClr val="000000"/>
                </a:solidFill>
                <a:latin typeface="Times New Roman" panose="02020603050405020304" pitchFamily="18" charset="0"/>
                <a:cs typeface="Times New Roman" panose="02020603050405020304" pitchFamily="18" charset="0"/>
              </a:rPr>
              <a:t>Chartered Accountants</a:t>
            </a:r>
          </a:p>
          <a:p>
            <a:pPr algn="ctr"/>
            <a:br>
              <a:rPr lang="en-IN" sz="2300" b="1" dirty="0">
                <a:solidFill>
                  <a:srgbClr val="000000"/>
                </a:solidFill>
                <a:latin typeface="Times New Roman" panose="02020603050405020304" pitchFamily="18" charset="0"/>
                <a:cs typeface="Times New Roman" panose="02020603050405020304" pitchFamily="18" charset="0"/>
              </a:rPr>
            </a:br>
            <a:r>
              <a:rPr lang="en-IN" sz="2300" b="1" dirty="0">
                <a:solidFill>
                  <a:srgbClr val="000000"/>
                </a:solidFill>
                <a:latin typeface="Times New Roman" panose="02020603050405020304" pitchFamily="18" charset="0"/>
                <a:cs typeface="Times New Roman" panose="02020603050405020304" pitchFamily="18" charset="0"/>
              </a:rPr>
              <a:t>+91 97123 78191</a:t>
            </a:r>
            <a:br>
              <a:rPr lang="en-IN" sz="2300" b="1" dirty="0">
                <a:solidFill>
                  <a:srgbClr val="000000"/>
                </a:solidFill>
                <a:latin typeface="Times New Roman" panose="02020603050405020304" pitchFamily="18" charset="0"/>
                <a:cs typeface="Times New Roman" panose="02020603050405020304" pitchFamily="18" charset="0"/>
              </a:rPr>
            </a:br>
            <a:endParaRPr lang="en-IN" sz="2300" b="1" dirty="0">
              <a:solidFill>
                <a:srgbClr val="000000"/>
              </a:solidFill>
              <a:latin typeface="Times New Roman" panose="02020603050405020304" pitchFamily="18" charset="0"/>
              <a:cs typeface="Times New Roman" panose="02020603050405020304" pitchFamily="18" charset="0"/>
            </a:endParaRPr>
          </a:p>
          <a:p>
            <a:pPr algn="ctr"/>
            <a:r>
              <a:rPr lang="en-IN" sz="2300" b="1" dirty="0">
                <a:solidFill>
                  <a:srgbClr val="000000"/>
                </a:solidFill>
                <a:latin typeface="Times New Roman" panose="02020603050405020304" pitchFamily="18" charset="0"/>
                <a:cs typeface="Times New Roman" panose="02020603050405020304" pitchFamily="18" charset="0"/>
              </a:rPr>
              <a:t>md.birla@gmail.com</a:t>
            </a:r>
            <a:endParaRPr lang="en-IN" sz="23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44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34D316FB-1419-48F2-A9C2-8FCF3D4DC48D}"/>
              </a:ext>
            </a:extLst>
          </p:cNvPr>
          <p:cNvSpPr/>
          <p:nvPr/>
        </p:nvSpPr>
        <p:spPr>
          <a:xfrm>
            <a:off x="640080" y="329184"/>
            <a:ext cx="6894576" cy="178308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lIns="91440" tIns="45720" rIns="91440" bIns="45720" numCol="1" spcCol="1270" rtlCol="0" anchor="b" anchorCtr="0">
            <a:normAutofit/>
          </a:bodyPr>
          <a:lstStyle/>
          <a:p>
            <a:pPr lvl="0" algn="ctr">
              <a:lnSpc>
                <a:spcPct val="90000"/>
              </a:lnSpc>
              <a:spcBef>
                <a:spcPct val="0"/>
              </a:spcBef>
              <a:spcAft>
                <a:spcPct val="35000"/>
              </a:spcAft>
            </a:pPr>
            <a:r>
              <a:rPr lang="en-US" sz="6100" b="1" kern="1200" dirty="0">
                <a:solidFill>
                  <a:schemeClr val="tx1"/>
                </a:solidFill>
                <a:latin typeface="+mj-lt"/>
                <a:ea typeface="+mj-ea"/>
                <a:cs typeface="+mj-cs"/>
              </a:rPr>
              <a:t>History &amp; Development</a:t>
            </a:r>
            <a:endParaRPr lang="en-US" sz="6100" kern="1200" dirty="0">
              <a:solidFill>
                <a:schemeClr val="tx1"/>
              </a:solidFill>
              <a:latin typeface="+mj-lt"/>
              <a:ea typeface="+mj-ea"/>
              <a:cs typeface="+mj-cs"/>
            </a:endParaRPr>
          </a:p>
        </p:txBody>
      </p:sp>
      <p:sp>
        <p:nvSpPr>
          <p:cNvPr id="7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67286" y="2706624"/>
            <a:ext cx="7267370" cy="3910818"/>
          </a:xfrm>
        </p:spPr>
        <p:txBody>
          <a:bodyPr vert="horz" lIns="91440" tIns="45720" rIns="91440" bIns="45720" rtlCol="0">
            <a:noAutofit/>
          </a:bodyPr>
          <a:lstStyle/>
          <a:p>
            <a:pPr marL="0" lvl="0" indent="0" algn="just">
              <a:spcAft>
                <a:spcPts val="800"/>
              </a:spcAft>
              <a:buNone/>
              <a:tabLst>
                <a:tab pos="457200" algn="l"/>
              </a:tabLst>
            </a:pPr>
            <a:r>
              <a:rPr lang="en-IN" sz="2200" dirty="0">
                <a:latin typeface="Times New Roman" panose="02020603050405020304" pitchFamily="18" charset="0"/>
                <a:ea typeface="Calibri" panose="020F0502020204030204" pitchFamily="34" charset="0"/>
                <a:cs typeface="Times New Roman" panose="02020603050405020304" pitchFamily="18" charset="0"/>
              </a:rPr>
              <a:t>Tamil Nadu became first Indian state to pass RTI law in 1997 </a:t>
            </a:r>
          </a:p>
          <a:p>
            <a:pPr marL="0" lvl="0" indent="0" algn="just">
              <a:spcAft>
                <a:spcPts val="800"/>
              </a:spcAft>
              <a:buNone/>
              <a:tabLst>
                <a:tab pos="457200" algn="l"/>
              </a:tabLst>
            </a:pPr>
            <a:r>
              <a:rPr lang="en-US" sz="2200" dirty="0">
                <a:solidFill>
                  <a:srgbClr val="252525"/>
                </a:solidFill>
                <a:latin typeface="Times New Roman" panose="02020603050405020304" pitchFamily="18" charset="0"/>
                <a:cs typeface="Times New Roman" panose="02020603050405020304" pitchFamily="18" charset="0"/>
              </a:rPr>
              <a:t>In 1997 Govt refer the draft bill to committee headed by the HD </a:t>
            </a:r>
            <a:r>
              <a:rPr lang="en-US" sz="2200" dirty="0" err="1">
                <a:solidFill>
                  <a:srgbClr val="252525"/>
                </a:solidFill>
                <a:latin typeface="Times New Roman" panose="02020603050405020304" pitchFamily="18" charset="0"/>
                <a:cs typeface="Times New Roman" panose="02020603050405020304" pitchFamily="18" charset="0"/>
              </a:rPr>
              <a:t>Shoure</a:t>
            </a:r>
            <a:r>
              <a:rPr lang="en-US" sz="2200" dirty="0">
                <a:solidFill>
                  <a:srgbClr val="252525"/>
                </a:solidFill>
                <a:latin typeface="Times New Roman" panose="02020603050405020304" pitchFamily="18" charset="0"/>
                <a:cs typeface="Times New Roman" panose="02020603050405020304" pitchFamily="18" charset="0"/>
              </a:rPr>
              <a:t> and </a:t>
            </a:r>
            <a:r>
              <a:rPr lang="en-US" sz="2200" dirty="0" err="1">
                <a:solidFill>
                  <a:srgbClr val="252525"/>
                </a:solidFill>
                <a:latin typeface="Times New Roman" panose="02020603050405020304" pitchFamily="18" charset="0"/>
                <a:cs typeface="Times New Roman" panose="02020603050405020304" pitchFamily="18" charset="0"/>
              </a:rPr>
              <a:t>Shoure</a:t>
            </a:r>
            <a:r>
              <a:rPr lang="en-US" sz="2200" dirty="0">
                <a:solidFill>
                  <a:srgbClr val="252525"/>
                </a:solidFill>
                <a:latin typeface="Times New Roman" panose="02020603050405020304" pitchFamily="18" charset="0"/>
                <a:cs typeface="Times New Roman" panose="02020603050405020304" pitchFamily="18" charset="0"/>
              </a:rPr>
              <a:t> Committee submitted its report.</a:t>
            </a:r>
          </a:p>
          <a:p>
            <a:pPr marL="0" lvl="0" indent="0" algn="just">
              <a:spcAft>
                <a:spcPts val="800"/>
              </a:spcAft>
              <a:buNone/>
              <a:tabLst>
                <a:tab pos="457200" algn="l"/>
              </a:tabLst>
            </a:pPr>
            <a:r>
              <a:rPr lang="en-US" sz="2200" dirty="0">
                <a:latin typeface="Times New Roman" panose="02020603050405020304" pitchFamily="18" charset="0"/>
                <a:cs typeface="Times New Roman" panose="02020603050405020304" pitchFamily="18" charset="0"/>
              </a:rPr>
              <a:t>After five year Centre enacted  Freedom of Information (FOI) Act, 2002</a:t>
            </a:r>
            <a:endParaRPr lang="en-US" sz="2200" dirty="0">
              <a:highlight>
                <a:srgbClr val="FFFF00"/>
              </a:highlight>
              <a:latin typeface="Times New Roman" panose="02020603050405020304" pitchFamily="18" charset="0"/>
              <a:cs typeface="Times New Roman" panose="02020603050405020304" pitchFamily="18" charset="0"/>
            </a:endParaRPr>
          </a:p>
          <a:p>
            <a:pPr marL="228600" lvl="1" indent="0" algn="just">
              <a:spcAft>
                <a:spcPts val="800"/>
              </a:spcAft>
              <a:buNone/>
              <a:tabLst>
                <a:tab pos="914400" algn="l"/>
              </a:tabLst>
            </a:pPr>
            <a:r>
              <a:rPr lang="en-US" sz="2200" dirty="0">
                <a:latin typeface="Times New Roman" panose="02020603050405020304" pitchFamily="18" charset="0"/>
                <a:cs typeface="Times New Roman" panose="02020603050405020304" pitchFamily="18" charset="0"/>
              </a:rPr>
              <a:t>Which Could not be implemented</a:t>
            </a:r>
          </a:p>
          <a:p>
            <a:pPr marL="0" indent="0" algn="just">
              <a:spcAft>
                <a:spcPts val="800"/>
              </a:spcAft>
              <a:buNone/>
            </a:pPr>
            <a:r>
              <a:rPr lang="en-US" sz="2200" dirty="0">
                <a:latin typeface="Times New Roman" panose="02020603050405020304" pitchFamily="18" charset="0"/>
                <a:cs typeface="Times New Roman" panose="02020603050405020304" pitchFamily="18" charset="0"/>
              </a:rPr>
              <a:t>Bill for current RTI Act passed on recommendations of National Advisory Council (NAC) in May 2005, and became fully operational on October 12, 2005</a:t>
            </a:r>
          </a:p>
        </p:txBody>
      </p:sp>
      <p:pic>
        <p:nvPicPr>
          <p:cNvPr id="3074" name="Picture 2" descr="National College, Trichy">
            <a:extLst>
              <a:ext uri="{FF2B5EF4-FFF2-40B4-BE49-F238E27FC236}">
                <a16:creationId xmlns:a16="http://schemas.microsoft.com/office/drawing/2014/main" id="{7DCA537B-224C-4FC9-88B1-6A0CEF4A1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81" r="17855"/>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Why Do We Study History? | The Beekman School">
            <a:extLst>
              <a:ext uri="{FF2B5EF4-FFF2-40B4-BE49-F238E27FC236}">
                <a16:creationId xmlns:a16="http://schemas.microsoft.com/office/drawing/2014/main" id="{947A3D85-9F45-4F5D-889C-1D436DF8AB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7" r="2031" b="-3"/>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03362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verse Icons - Download Free Vector Icons | Noun Project">
            <a:extLst>
              <a:ext uri="{FF2B5EF4-FFF2-40B4-BE49-F238E27FC236}">
                <a16:creationId xmlns:a16="http://schemas.microsoft.com/office/drawing/2014/main" id="{A3D9ACE3-BE11-432F-81CF-9CF1DEC5A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Reverse Icons - Download Free Vector Icons | Noun Project">
            <a:extLst>
              <a:ext uri="{FF2B5EF4-FFF2-40B4-BE49-F238E27FC236}">
                <a16:creationId xmlns:a16="http://schemas.microsoft.com/office/drawing/2014/main" id="{A03D3999-2157-4209-A0A1-0B1E6BCE1453}"/>
              </a:ext>
            </a:extLst>
          </p:cNvPr>
          <p:cNvSpPr>
            <a:spLocks noChangeAspect="1" noChangeArrowheads="1"/>
          </p:cNvSpPr>
          <p:nvPr/>
        </p:nvSpPr>
        <p:spPr bwMode="auto">
          <a:xfrm>
            <a:off x="59436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34D316FB-1419-48F2-A9C2-8FCF3D4DC48D}"/>
              </a:ext>
            </a:extLst>
          </p:cNvPr>
          <p:cNvSpPr/>
          <p:nvPr/>
        </p:nvSpPr>
        <p:spPr>
          <a:xfrm>
            <a:off x="532263" y="123795"/>
            <a:ext cx="10595282" cy="601920"/>
          </a:xfrm>
          <a:custGeom>
            <a:avLst/>
            <a:gdLst>
              <a:gd name="connsiteX0" fmla="*/ 0 w 6956158"/>
              <a:gd name="connsiteY0" fmla="*/ 131770 h 790606"/>
              <a:gd name="connsiteX1" fmla="*/ 131770 w 6956158"/>
              <a:gd name="connsiteY1" fmla="*/ 0 h 790606"/>
              <a:gd name="connsiteX2" fmla="*/ 6824388 w 6956158"/>
              <a:gd name="connsiteY2" fmla="*/ 0 h 790606"/>
              <a:gd name="connsiteX3" fmla="*/ 6956158 w 6956158"/>
              <a:gd name="connsiteY3" fmla="*/ 131770 h 790606"/>
              <a:gd name="connsiteX4" fmla="*/ 6956158 w 6956158"/>
              <a:gd name="connsiteY4" fmla="*/ 658836 h 790606"/>
              <a:gd name="connsiteX5" fmla="*/ 6824388 w 6956158"/>
              <a:gd name="connsiteY5" fmla="*/ 790606 h 790606"/>
              <a:gd name="connsiteX6" fmla="*/ 131770 w 6956158"/>
              <a:gd name="connsiteY6" fmla="*/ 790606 h 790606"/>
              <a:gd name="connsiteX7" fmla="*/ 0 w 6956158"/>
              <a:gd name="connsiteY7" fmla="*/ 658836 h 790606"/>
              <a:gd name="connsiteX8" fmla="*/ 0 w 6956158"/>
              <a:gd name="connsiteY8" fmla="*/ 131770 h 7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6158" h="790606">
                <a:moveTo>
                  <a:pt x="0" y="131770"/>
                </a:moveTo>
                <a:cubicBezTo>
                  <a:pt x="0" y="58995"/>
                  <a:pt x="58995" y="0"/>
                  <a:pt x="131770" y="0"/>
                </a:cubicBezTo>
                <a:lnTo>
                  <a:pt x="6824388" y="0"/>
                </a:lnTo>
                <a:cubicBezTo>
                  <a:pt x="6897163" y="0"/>
                  <a:pt x="6956158" y="58995"/>
                  <a:pt x="6956158" y="131770"/>
                </a:cubicBezTo>
                <a:lnTo>
                  <a:pt x="6956158" y="658836"/>
                </a:lnTo>
                <a:cubicBezTo>
                  <a:pt x="6956158" y="731611"/>
                  <a:pt x="6897163" y="790606"/>
                  <a:pt x="6824388" y="790606"/>
                </a:cubicBezTo>
                <a:lnTo>
                  <a:pt x="131770" y="790606"/>
                </a:lnTo>
                <a:cubicBezTo>
                  <a:pt x="58995" y="790606"/>
                  <a:pt x="0" y="731611"/>
                  <a:pt x="0" y="658836"/>
                </a:cubicBezTo>
                <a:lnTo>
                  <a:pt x="0" y="1317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994" tIns="114794" rIns="190994" bIns="114794" numCol="1" spcCol="1270" anchor="ctr" anchorCtr="0">
            <a:noAutofit/>
          </a:bodyPr>
          <a:lstStyle/>
          <a:p>
            <a:pPr lvl="0" algn="ctr" defTabSz="1778000" rtl="0">
              <a:lnSpc>
                <a:spcPct val="90000"/>
              </a:lnSpc>
              <a:spcBef>
                <a:spcPct val="0"/>
              </a:spcBef>
              <a:spcAft>
                <a:spcPct val="35000"/>
              </a:spcAft>
            </a:pPr>
            <a:r>
              <a:rPr lang="en-IN" sz="4000" b="1" kern="1200" dirty="0">
                <a:solidFill>
                  <a:schemeClr val="bg1"/>
                </a:solidFill>
              </a:rPr>
              <a:t>Object of RTI Act, 2005</a:t>
            </a:r>
            <a:endParaRPr lang="en-IN" sz="4000" kern="1200" dirty="0">
              <a:solidFill>
                <a:schemeClr val="bg1"/>
              </a:solidFill>
            </a:endParaRPr>
          </a:p>
        </p:txBody>
      </p:sp>
      <p:graphicFrame>
        <p:nvGraphicFramePr>
          <p:cNvPr id="9" name="Diagram 8">
            <a:extLst>
              <a:ext uri="{FF2B5EF4-FFF2-40B4-BE49-F238E27FC236}">
                <a16:creationId xmlns:a16="http://schemas.microsoft.com/office/drawing/2014/main" id="{4D719BE9-BFAD-4621-A38F-7442D08E13E5}"/>
              </a:ext>
            </a:extLst>
          </p:cNvPr>
          <p:cNvGraphicFramePr/>
          <p:nvPr>
            <p:extLst>
              <p:ext uri="{D42A27DB-BD31-4B8C-83A1-F6EECF244321}">
                <p14:modId xmlns:p14="http://schemas.microsoft.com/office/powerpoint/2010/main" val="3445099918"/>
              </p:ext>
            </p:extLst>
          </p:nvPr>
        </p:nvGraphicFramePr>
        <p:xfrm>
          <a:off x="1765903" y="618978"/>
          <a:ext cx="8264361" cy="611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ound Rubber Stamp Word Object Stars Stock Vector (Royalty Free) 282740105">
            <a:extLst>
              <a:ext uri="{FF2B5EF4-FFF2-40B4-BE49-F238E27FC236}">
                <a16:creationId xmlns:a16="http://schemas.microsoft.com/office/drawing/2014/main" id="{944D8F5C-5F1A-476C-8D78-4DA0E7D3C3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809"/>
          <a:stretch/>
        </p:blipFill>
        <p:spPr bwMode="auto">
          <a:xfrm>
            <a:off x="4910137" y="2540684"/>
            <a:ext cx="2066925" cy="208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99605720"/>
              </p:ext>
            </p:extLst>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sz="half" idx="1"/>
          </p:nvPr>
        </p:nvSpPr>
        <p:spPr>
          <a:xfrm>
            <a:off x="4707989" y="1143279"/>
            <a:ext cx="7011898" cy="5285656"/>
          </a:xfrm>
        </p:spPr>
        <p:txBody>
          <a:bodyPr>
            <a:normAutofit/>
          </a:bodyPr>
          <a:lstStyle/>
          <a:p>
            <a:pPr marL="0" indent="0" algn="just">
              <a:lnSpc>
                <a:spcPct val="107000"/>
              </a:lnSpc>
              <a:spcAft>
                <a:spcPts val="0"/>
              </a:spcAft>
              <a:buNone/>
            </a:pPr>
            <a:endParaRPr lang="en-IN" b="1"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n-IN" b="1" i="1" dirty="0">
                <a:latin typeface="Times New Roman" panose="02020603050405020304" pitchFamily="18" charset="0"/>
                <a:ea typeface="Calibri" panose="020F0502020204030204" pitchFamily="34" charset="0"/>
                <a:cs typeface="Times New Roman" panose="02020603050405020304" pitchFamily="18" charset="0"/>
              </a:rPr>
              <a:t>Section 2(f) "information"</a:t>
            </a:r>
            <a:r>
              <a:rPr lang="en-IN" dirty="0">
                <a:latin typeface="Times New Roman" panose="02020603050405020304" pitchFamily="18" charset="0"/>
                <a:ea typeface="Calibri" panose="020F0502020204030204" pitchFamily="34" charset="0"/>
                <a:cs typeface="Times New Roman" panose="02020603050405020304" pitchFamily="18" charset="0"/>
              </a:rPr>
              <a:t> means any material in any form, including records, documents, memos, e-mails, opinions, advices, press releases, circulars, orders, logbooks, contracts, reports, papers, samples, models, data material held in any electronic form and information </a:t>
            </a:r>
            <a:r>
              <a:rPr lang="en-IN" b="1" u="sng" dirty="0">
                <a:latin typeface="Times New Roman" panose="02020603050405020304" pitchFamily="18" charset="0"/>
                <a:ea typeface="Calibri" panose="020F0502020204030204" pitchFamily="34" charset="0"/>
                <a:cs typeface="Times New Roman" panose="02020603050405020304" pitchFamily="18" charset="0"/>
              </a:rPr>
              <a:t>relating to any private body which can be accessed by a public authority </a:t>
            </a:r>
            <a:r>
              <a:rPr lang="en-IN" dirty="0">
                <a:latin typeface="Times New Roman" panose="02020603050405020304" pitchFamily="18" charset="0"/>
                <a:ea typeface="Calibri" panose="020F0502020204030204" pitchFamily="34" charset="0"/>
                <a:cs typeface="Times New Roman" panose="02020603050405020304" pitchFamily="18" charset="0"/>
              </a:rPr>
              <a:t>under any other law for the time being in force;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6146" name="Picture 2" descr="Information Services">
            <a:extLst>
              <a:ext uri="{FF2B5EF4-FFF2-40B4-BE49-F238E27FC236}">
                <a16:creationId xmlns:a16="http://schemas.microsoft.com/office/drawing/2014/main" id="{DD797649-D63A-4F97-BDC1-D1FD92FD65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181" y="1320429"/>
            <a:ext cx="344658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ersonally identifiable information: what is PII, non-PII &amp; personal data?">
            <a:extLst>
              <a:ext uri="{FF2B5EF4-FFF2-40B4-BE49-F238E27FC236}">
                <a16:creationId xmlns:a16="http://schemas.microsoft.com/office/drawing/2014/main" id="{890420FA-94EF-423B-B52E-D855E83E03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174" y="4240779"/>
            <a:ext cx="3263703" cy="218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0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45659" y="226764"/>
          <a:ext cx="11273051" cy="66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80CC812A-A4E4-4498-8740-E43C151E320C}"/>
              </a:ext>
            </a:extLst>
          </p:cNvPr>
          <p:cNvSpPr>
            <a:spLocks noGrp="1"/>
          </p:cNvSpPr>
          <p:nvPr>
            <p:ph sz="half" idx="1"/>
          </p:nvPr>
        </p:nvSpPr>
        <p:spPr>
          <a:xfrm>
            <a:off x="245659" y="1091953"/>
            <a:ext cx="7746507" cy="4743535"/>
          </a:xfrm>
        </p:spPr>
        <p:txBody>
          <a:bodyPr>
            <a:noAutofit/>
          </a:bodyPr>
          <a:lstStyle/>
          <a:p>
            <a:pPr>
              <a:lnSpc>
                <a:spcPct val="120000"/>
              </a:lnSpc>
            </a:pPr>
            <a:r>
              <a:rPr lang="en-US" sz="1600" dirty="0">
                <a:latin typeface="Helvetica" panose="020B0604020202020204" pitchFamily="34" charset="0"/>
                <a:cs typeface="Helvetica" panose="020B0604020202020204" pitchFamily="34" charset="0"/>
              </a:rPr>
              <a:t>The appellant sought information regarding the widening of National Highway 10 (NH10), including the names of Chief Engineer and others who were involved in the widening of the road. He also sought enquiry reports prepared by various research laboratories to which the Engineers India Limited (EIL) had sent the construction material. The Public information Officer (PIO) gave a point wise reply to the queries asked by the appellant. The appellant alleged that sub-standard material was used in constructing the road and so he had asked for a sample of the road for core testing. During the hearing, the respondent pointed out that there was no sample left and they were willing to provide a small sample from a portion of the road on payment of Rs.7,500/. The appellant expressed his willingness to pay for the sample. </a:t>
            </a:r>
          </a:p>
          <a:p>
            <a:pPr>
              <a:lnSpc>
                <a:spcPct val="120000"/>
              </a:lnSpc>
            </a:pPr>
            <a:r>
              <a:rPr lang="en-US" sz="1600" dirty="0">
                <a:latin typeface="Helvetica" panose="020B0604020202020204" pitchFamily="34" charset="0"/>
                <a:cs typeface="Helvetica" panose="020B0604020202020204" pitchFamily="34" charset="0"/>
              </a:rPr>
              <a:t> The Central Information Commission (CIC) directed the PIO provide a realistic estimate (indicating the complete breakup) of money to the appellant that needs to be deposited for obtaining the sample. The Commission also asked the PIO to allow the appellant to inspect the records relating to the construction of road and to provide him with attested copies of documents sought by him. </a:t>
            </a:r>
          </a:p>
          <a:p>
            <a:pPr>
              <a:lnSpc>
                <a:spcPct val="120000"/>
              </a:lnSpc>
            </a:pPr>
            <a:r>
              <a:rPr lang="en-US" sz="1600">
                <a:latin typeface="Helvetica" panose="020B0604020202020204" pitchFamily="34" charset="0"/>
                <a:cs typeface="Helvetica" panose="020B0604020202020204" pitchFamily="34" charset="0"/>
              </a:rPr>
              <a:t>Citation</a:t>
            </a:r>
            <a:r>
              <a:rPr lang="en-US" sz="1600" dirty="0">
                <a:latin typeface="Helvetica" panose="020B0604020202020204" pitchFamily="34" charset="0"/>
                <a:cs typeface="Helvetica" panose="020B0604020202020204" pitchFamily="34" charset="0"/>
              </a:rPr>
              <a:t>: </a:t>
            </a:r>
            <a:r>
              <a:rPr lang="en-US" sz="1600" b="1" dirty="0">
                <a:latin typeface="Helvetica" panose="020B0604020202020204" pitchFamily="34" charset="0"/>
                <a:cs typeface="Helvetica" panose="020B0604020202020204" pitchFamily="34" charset="0"/>
              </a:rPr>
              <a:t>Shri Deepak Yadav v. Public Works Department in File No. CIC/AD/A/2012/000740</a:t>
            </a:r>
          </a:p>
        </p:txBody>
      </p:sp>
      <p:pic>
        <p:nvPicPr>
          <p:cNvPr id="10" name="Picture 2" descr="Cartoon of labourer using a pick axe to dig a hole in the road Stock Photo  - Alamy">
            <a:extLst>
              <a:ext uri="{FF2B5EF4-FFF2-40B4-BE49-F238E27FC236}">
                <a16:creationId xmlns:a16="http://schemas.microsoft.com/office/drawing/2014/main" id="{3FFA4121-7A17-4029-84D1-3108ADA631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894" y="2842434"/>
            <a:ext cx="3277895" cy="275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931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3938</Words>
  <Application>Microsoft Office PowerPoint</Application>
  <PresentationFormat>Widescreen</PresentationFormat>
  <Paragraphs>510</Paragraphs>
  <Slides>56</Slides>
  <Notes>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56</vt:i4>
      </vt:variant>
    </vt:vector>
  </HeadingPairs>
  <TitlesOfParts>
    <vt:vector size="74" baseType="lpstr">
      <vt:lpstr>Abadi</vt:lpstr>
      <vt:lpstr>Amasis MT Pro</vt:lpstr>
      <vt:lpstr>Amasis MT Pro Medium</vt:lpstr>
      <vt:lpstr>Arial</vt:lpstr>
      <vt:lpstr>Book Antiqua</vt:lpstr>
      <vt:lpstr>Calibri</vt:lpstr>
      <vt:lpstr>Calibri Light</vt:lpstr>
      <vt:lpstr>Helvetica</vt:lpstr>
      <vt:lpstr>Roboto</vt:lpstr>
      <vt:lpstr>Roboto Black</vt:lpstr>
      <vt:lpstr>Times New Roman</vt:lpstr>
      <vt:lpstr>Times-Roman</vt:lpstr>
      <vt:lpstr>Tw Cen MT</vt:lpstr>
      <vt:lpstr>Tw Cen MT Condensed</vt:lpstr>
      <vt:lpstr>Wingdings 3</vt:lpstr>
      <vt:lpstr>Office Theme</vt:lpstr>
      <vt:lpstr>Integral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Success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Drafting and Representation -RERA</dc:title>
  <dc:creator>Nipun singhvi</dc:creator>
  <cp:lastModifiedBy>FACULTY</cp:lastModifiedBy>
  <cp:revision>213</cp:revision>
  <dcterms:created xsi:type="dcterms:W3CDTF">2020-05-03T21:00:02Z</dcterms:created>
  <dcterms:modified xsi:type="dcterms:W3CDTF">2022-07-08T15:16:16Z</dcterms:modified>
</cp:coreProperties>
</file>