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77" r:id="rId1"/>
    <p:sldMasterId id="2147483660" r:id="rId2"/>
  </p:sldMasterIdLst>
  <p:notesMasterIdLst>
    <p:notesMasterId r:id="rId95"/>
  </p:notesMasterIdLst>
  <p:handoutMasterIdLst>
    <p:handoutMasterId r:id="rId96"/>
  </p:handoutMasterIdLst>
  <p:sldIdLst>
    <p:sldId id="352" r:id="rId3"/>
    <p:sldId id="261" r:id="rId4"/>
    <p:sldId id="354" r:id="rId5"/>
    <p:sldId id="351" r:id="rId6"/>
    <p:sldId id="263" r:id="rId7"/>
    <p:sldId id="293" r:id="rId8"/>
    <p:sldId id="355" r:id="rId9"/>
    <p:sldId id="356" r:id="rId10"/>
    <p:sldId id="353" r:id="rId11"/>
    <p:sldId id="357" r:id="rId12"/>
    <p:sldId id="360" r:id="rId13"/>
    <p:sldId id="367" r:id="rId14"/>
    <p:sldId id="366" r:id="rId15"/>
    <p:sldId id="361" r:id="rId16"/>
    <p:sldId id="349" r:id="rId17"/>
    <p:sldId id="359" r:id="rId18"/>
    <p:sldId id="288" r:id="rId19"/>
    <p:sldId id="362" r:id="rId20"/>
    <p:sldId id="347" r:id="rId21"/>
    <p:sldId id="292" r:id="rId22"/>
    <p:sldId id="296" r:id="rId23"/>
    <p:sldId id="310" r:id="rId24"/>
    <p:sldId id="297" r:id="rId25"/>
    <p:sldId id="298" r:id="rId26"/>
    <p:sldId id="299" r:id="rId27"/>
    <p:sldId id="311" r:id="rId28"/>
    <p:sldId id="370" r:id="rId29"/>
    <p:sldId id="303" r:id="rId30"/>
    <p:sldId id="304" r:id="rId31"/>
    <p:sldId id="305" r:id="rId32"/>
    <p:sldId id="309" r:id="rId33"/>
    <p:sldId id="306" r:id="rId34"/>
    <p:sldId id="308" r:id="rId35"/>
    <p:sldId id="300" r:id="rId36"/>
    <p:sldId id="301" r:id="rId37"/>
    <p:sldId id="302" r:id="rId38"/>
    <p:sldId id="307" r:id="rId39"/>
    <p:sldId id="342" r:id="rId40"/>
    <p:sldId id="313" r:id="rId41"/>
    <p:sldId id="314" r:id="rId42"/>
    <p:sldId id="312" r:id="rId43"/>
    <p:sldId id="315" r:id="rId44"/>
    <p:sldId id="316" r:id="rId45"/>
    <p:sldId id="317" r:id="rId46"/>
    <p:sldId id="318" r:id="rId47"/>
    <p:sldId id="319" r:id="rId48"/>
    <p:sldId id="339" r:id="rId49"/>
    <p:sldId id="320" r:id="rId50"/>
    <p:sldId id="323" r:id="rId51"/>
    <p:sldId id="326" r:id="rId52"/>
    <p:sldId id="371" r:id="rId53"/>
    <p:sldId id="327" r:id="rId54"/>
    <p:sldId id="328" r:id="rId55"/>
    <p:sldId id="329" r:id="rId56"/>
    <p:sldId id="330" r:id="rId57"/>
    <p:sldId id="331" r:id="rId58"/>
    <p:sldId id="332" r:id="rId59"/>
    <p:sldId id="336" r:id="rId60"/>
    <p:sldId id="337" r:id="rId61"/>
    <p:sldId id="340" r:id="rId62"/>
    <p:sldId id="341" r:id="rId63"/>
    <p:sldId id="363" r:id="rId64"/>
    <p:sldId id="257" r:id="rId65"/>
    <p:sldId id="258" r:id="rId66"/>
    <p:sldId id="265" r:id="rId67"/>
    <p:sldId id="267" r:id="rId68"/>
    <p:sldId id="268" r:id="rId69"/>
    <p:sldId id="269" r:id="rId70"/>
    <p:sldId id="278" r:id="rId71"/>
    <p:sldId id="273" r:id="rId72"/>
    <p:sldId id="275" r:id="rId73"/>
    <p:sldId id="277" r:id="rId74"/>
    <p:sldId id="271" r:id="rId75"/>
    <p:sldId id="279" r:id="rId76"/>
    <p:sldId id="280" r:id="rId77"/>
    <p:sldId id="281" r:id="rId78"/>
    <p:sldId id="282" r:id="rId79"/>
    <p:sldId id="283" r:id="rId80"/>
    <p:sldId id="284" r:id="rId81"/>
    <p:sldId id="285" r:id="rId82"/>
    <p:sldId id="286" r:id="rId83"/>
    <p:sldId id="287" r:id="rId84"/>
    <p:sldId id="346" r:id="rId85"/>
    <p:sldId id="343" r:id="rId86"/>
    <p:sldId id="344" r:id="rId87"/>
    <p:sldId id="364" r:id="rId88"/>
    <p:sldId id="365" r:id="rId89"/>
    <p:sldId id="368" r:id="rId90"/>
    <p:sldId id="369" r:id="rId91"/>
    <p:sldId id="333" r:id="rId92"/>
    <p:sldId id="334" r:id="rId93"/>
    <p:sldId id="345" r:id="rId9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ackground" id="{0DBAEA99-0632-4F7E-84CB-92F0EE71AE81}">
          <p14:sldIdLst>
            <p14:sldId id="352"/>
            <p14:sldId id="261"/>
            <p14:sldId id="354"/>
            <p14:sldId id="351"/>
            <p14:sldId id="263"/>
            <p14:sldId id="293"/>
            <p14:sldId id="355"/>
            <p14:sldId id="356"/>
            <p14:sldId id="353"/>
          </p14:sldIdLst>
        </p14:section>
        <p14:section name="Obligations and Opportunities" id="{6B975C75-7C6F-4595-A597-5FE93530FE58}">
          <p14:sldIdLst>
            <p14:sldId id="357"/>
            <p14:sldId id="360"/>
            <p14:sldId id="367"/>
            <p14:sldId id="366"/>
            <p14:sldId id="361"/>
            <p14:sldId id="349"/>
            <p14:sldId id="359"/>
            <p14:sldId id="288"/>
            <p14:sldId id="362"/>
            <p14:sldId id="347"/>
            <p14:sldId id="292"/>
            <p14:sldId id="296"/>
            <p14:sldId id="310"/>
            <p14:sldId id="297"/>
            <p14:sldId id="298"/>
            <p14:sldId id="299"/>
            <p14:sldId id="311"/>
            <p14:sldId id="370"/>
            <p14:sldId id="303"/>
            <p14:sldId id="304"/>
            <p14:sldId id="305"/>
            <p14:sldId id="309"/>
            <p14:sldId id="306"/>
            <p14:sldId id="308"/>
            <p14:sldId id="300"/>
            <p14:sldId id="301"/>
            <p14:sldId id="302"/>
            <p14:sldId id="307"/>
            <p14:sldId id="342"/>
            <p14:sldId id="313"/>
            <p14:sldId id="314"/>
            <p14:sldId id="312"/>
            <p14:sldId id="315"/>
            <p14:sldId id="316"/>
            <p14:sldId id="317"/>
            <p14:sldId id="318"/>
            <p14:sldId id="319"/>
            <p14:sldId id="339"/>
            <p14:sldId id="320"/>
            <p14:sldId id="323"/>
            <p14:sldId id="326"/>
            <p14:sldId id="371"/>
            <p14:sldId id="327"/>
            <p14:sldId id="328"/>
            <p14:sldId id="329"/>
            <p14:sldId id="330"/>
            <p14:sldId id="331"/>
            <p14:sldId id="332"/>
            <p14:sldId id="336"/>
            <p14:sldId id="337"/>
            <p14:sldId id="340"/>
            <p14:sldId id="341"/>
            <p14:sldId id="363"/>
          </p14:sldIdLst>
        </p14:section>
        <p14:section name="Immovable Properties in India" id="{6A7583BA-D5A6-4359-B0FD-4C632439D38E}">
          <p14:sldIdLst>
            <p14:sldId id="257"/>
            <p14:sldId id="258"/>
            <p14:sldId id="265"/>
            <p14:sldId id="267"/>
            <p14:sldId id="268"/>
            <p14:sldId id="269"/>
            <p14:sldId id="278"/>
            <p14:sldId id="273"/>
            <p14:sldId id="275"/>
            <p14:sldId id="277"/>
            <p14:sldId id="271"/>
            <p14:sldId id="279"/>
            <p14:sldId id="280"/>
            <p14:sldId id="281"/>
            <p14:sldId id="282"/>
            <p14:sldId id="283"/>
            <p14:sldId id="284"/>
            <p14:sldId id="285"/>
            <p14:sldId id="286"/>
            <p14:sldId id="287"/>
            <p14:sldId id="346"/>
            <p14:sldId id="343"/>
            <p14:sldId id="344"/>
            <p14:sldId id="364"/>
            <p14:sldId id="365"/>
            <p14:sldId id="368"/>
            <p14:sldId id="369"/>
          </p14:sldIdLst>
        </p14:section>
        <p14:section name="Lapses and Other Aspects" id="{7215BDFD-7B5D-4A60-A419-9E300740CE7A}">
          <p14:sldIdLst>
            <p14:sldId id="333"/>
            <p14:sldId id="334"/>
          </p14:sldIdLst>
        </p14:section>
        <p14:section name="Thank you!" id="{125EBFAF-1A2D-4C21-85E0-C66F35B8E9D6}">
          <p14:sldIdLst>
            <p14:sldId id="34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6" autoAdjust="0"/>
    <p:restoredTop sz="86034" autoAdjust="0"/>
  </p:normalViewPr>
  <p:slideViewPr>
    <p:cSldViewPr snapToGrid="0">
      <p:cViewPr varScale="1">
        <p:scale>
          <a:sx n="60" d="100"/>
          <a:sy n="60" d="100"/>
        </p:scale>
        <p:origin x="825" y="30"/>
      </p:cViewPr>
      <p:guideLst/>
    </p:cSldViewPr>
  </p:slideViewPr>
  <p:outlineViewPr>
    <p:cViewPr>
      <p:scale>
        <a:sx n="33" d="100"/>
        <a:sy n="33" d="100"/>
      </p:scale>
      <p:origin x="0" y="-100677"/>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notesMaster" Target="notesMasters/notesMaster1.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A4A305-A7A0-481C-96D6-48EC62DC1FC2}"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FF59BF10-B5BB-43C7-8B61-368D4A435560}">
      <dgm:prSet/>
      <dgm:spPr/>
      <dgm:t>
        <a:bodyPr/>
        <a:lstStyle/>
        <a:p>
          <a:pPr>
            <a:lnSpc>
              <a:spcPct val="100000"/>
            </a:lnSpc>
          </a:pPr>
          <a:r>
            <a:rPr lang="en-US">
              <a:latin typeface="Book Antiqua" panose="02040602050305030304" pitchFamily="18" charset="0"/>
            </a:rPr>
            <a:t>Allowed or not allowed?</a:t>
          </a:r>
        </a:p>
      </dgm:t>
    </dgm:pt>
    <dgm:pt modelId="{D9EA6165-71AC-4E06-8365-57BD90712B14}" type="parTrans" cxnId="{AD04BF10-574A-4C8C-B7AB-072FD5FFB538}">
      <dgm:prSet/>
      <dgm:spPr/>
      <dgm:t>
        <a:bodyPr/>
        <a:lstStyle/>
        <a:p>
          <a:endParaRPr lang="en-US"/>
        </a:p>
      </dgm:t>
    </dgm:pt>
    <dgm:pt modelId="{90346334-32E6-42D3-870E-C6420AB4866A}" type="sibTrans" cxnId="{AD04BF10-574A-4C8C-B7AB-072FD5FFB538}">
      <dgm:prSet/>
      <dgm:spPr/>
      <dgm:t>
        <a:bodyPr/>
        <a:lstStyle/>
        <a:p>
          <a:endParaRPr lang="en-US"/>
        </a:p>
      </dgm:t>
    </dgm:pt>
    <dgm:pt modelId="{A18BA4CC-44BC-4DD3-B188-97E15E89FA1A}">
      <dgm:prSet/>
      <dgm:spPr/>
      <dgm:t>
        <a:bodyPr/>
        <a:lstStyle/>
        <a:p>
          <a:pPr>
            <a:lnSpc>
              <a:spcPct val="100000"/>
            </a:lnSpc>
          </a:pPr>
          <a:r>
            <a:rPr lang="en-US">
              <a:latin typeface="Book Antiqua" panose="02040602050305030304" pitchFamily="18" charset="0"/>
            </a:rPr>
            <a:t>If allowed, approval required?</a:t>
          </a:r>
        </a:p>
      </dgm:t>
    </dgm:pt>
    <dgm:pt modelId="{35EA8171-B1C5-4EF5-BF94-E40666BBE621}" type="parTrans" cxnId="{5C17F681-4FB3-4DD9-8C8B-8F3A6CC9BF59}">
      <dgm:prSet/>
      <dgm:spPr/>
      <dgm:t>
        <a:bodyPr/>
        <a:lstStyle/>
        <a:p>
          <a:endParaRPr lang="en-US"/>
        </a:p>
      </dgm:t>
    </dgm:pt>
    <dgm:pt modelId="{64A9E7AE-ADFA-410F-BD12-567DFB7250FB}" type="sibTrans" cxnId="{5C17F681-4FB3-4DD9-8C8B-8F3A6CC9BF59}">
      <dgm:prSet/>
      <dgm:spPr/>
      <dgm:t>
        <a:bodyPr/>
        <a:lstStyle/>
        <a:p>
          <a:endParaRPr lang="en-US"/>
        </a:p>
      </dgm:t>
    </dgm:pt>
    <dgm:pt modelId="{E9D7885D-AAC6-48FE-B2AA-F17DC4E03812}">
      <dgm:prSet/>
      <dgm:spPr/>
      <dgm:t>
        <a:bodyPr/>
        <a:lstStyle/>
        <a:p>
          <a:pPr>
            <a:lnSpc>
              <a:spcPct val="100000"/>
            </a:lnSpc>
          </a:pPr>
          <a:r>
            <a:rPr lang="en-US">
              <a:latin typeface="Book Antiqua" panose="02040602050305030304" pitchFamily="18" charset="0"/>
            </a:rPr>
            <a:t>What are the terms and conditions applicable?</a:t>
          </a:r>
        </a:p>
      </dgm:t>
    </dgm:pt>
    <dgm:pt modelId="{FED571CC-28BE-40F7-B6A9-5CC88E07F2E7}" type="parTrans" cxnId="{BF42A3CE-3FBC-4F24-AE57-FE3B6D16A0C3}">
      <dgm:prSet/>
      <dgm:spPr/>
      <dgm:t>
        <a:bodyPr/>
        <a:lstStyle/>
        <a:p>
          <a:endParaRPr lang="en-US"/>
        </a:p>
      </dgm:t>
    </dgm:pt>
    <dgm:pt modelId="{479C2F4A-9A11-4A4F-B4DA-5CF357179A6A}" type="sibTrans" cxnId="{BF42A3CE-3FBC-4F24-AE57-FE3B6D16A0C3}">
      <dgm:prSet/>
      <dgm:spPr/>
      <dgm:t>
        <a:bodyPr/>
        <a:lstStyle/>
        <a:p>
          <a:endParaRPr lang="en-US"/>
        </a:p>
      </dgm:t>
    </dgm:pt>
    <dgm:pt modelId="{10F0547E-31EB-40E6-823F-60E8A65CC7A2}">
      <dgm:prSet/>
      <dgm:spPr/>
      <dgm:t>
        <a:bodyPr/>
        <a:lstStyle/>
        <a:p>
          <a:pPr>
            <a:lnSpc>
              <a:spcPct val="100000"/>
            </a:lnSpc>
          </a:pPr>
          <a:r>
            <a:rPr lang="en-US">
              <a:latin typeface="Book Antiqua" panose="02040602050305030304" pitchFamily="18" charset="0"/>
            </a:rPr>
            <a:t>If violated, what next?</a:t>
          </a:r>
        </a:p>
      </dgm:t>
    </dgm:pt>
    <dgm:pt modelId="{27B7A94D-6E80-44AB-8B4B-E9E2BC1CD194}" type="parTrans" cxnId="{39F27D56-8965-4FDE-8BE7-5857531029ED}">
      <dgm:prSet/>
      <dgm:spPr/>
      <dgm:t>
        <a:bodyPr/>
        <a:lstStyle/>
        <a:p>
          <a:endParaRPr lang="en-US"/>
        </a:p>
      </dgm:t>
    </dgm:pt>
    <dgm:pt modelId="{4BB6151A-6D66-41DD-BF24-6BDD439E5E4B}" type="sibTrans" cxnId="{39F27D56-8965-4FDE-8BE7-5857531029ED}">
      <dgm:prSet/>
      <dgm:spPr/>
      <dgm:t>
        <a:bodyPr/>
        <a:lstStyle/>
        <a:p>
          <a:endParaRPr lang="en-US"/>
        </a:p>
      </dgm:t>
    </dgm:pt>
    <dgm:pt modelId="{DB332B6C-DD1C-4FC9-A9E5-853F807D69AB}" type="pres">
      <dgm:prSet presAssocID="{28A4A305-A7A0-481C-96D6-48EC62DC1FC2}" presName="root" presStyleCnt="0">
        <dgm:presLayoutVars>
          <dgm:dir/>
          <dgm:resizeHandles val="exact"/>
        </dgm:presLayoutVars>
      </dgm:prSet>
      <dgm:spPr/>
    </dgm:pt>
    <dgm:pt modelId="{C21EBC4E-E2DC-459B-A5CF-CF83FDED86E9}" type="pres">
      <dgm:prSet presAssocID="{FF59BF10-B5BB-43C7-8B61-368D4A435560}" presName="compNode" presStyleCnt="0"/>
      <dgm:spPr/>
    </dgm:pt>
    <dgm:pt modelId="{CD431DE1-D35C-4215-9A26-3AA1E472207A}" type="pres">
      <dgm:prSet presAssocID="{FF59BF10-B5BB-43C7-8B61-368D4A43556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No sign"/>
        </a:ext>
      </dgm:extLst>
    </dgm:pt>
    <dgm:pt modelId="{E3859494-372F-4C60-91A2-560F0392944A}" type="pres">
      <dgm:prSet presAssocID="{FF59BF10-B5BB-43C7-8B61-368D4A435560}" presName="spaceRect" presStyleCnt="0"/>
      <dgm:spPr/>
    </dgm:pt>
    <dgm:pt modelId="{6B9B64D5-345C-40EF-9DB9-89B5A5ABC8C6}" type="pres">
      <dgm:prSet presAssocID="{FF59BF10-B5BB-43C7-8B61-368D4A435560}" presName="textRect" presStyleLbl="revTx" presStyleIdx="0" presStyleCnt="4">
        <dgm:presLayoutVars>
          <dgm:chMax val="1"/>
          <dgm:chPref val="1"/>
        </dgm:presLayoutVars>
      </dgm:prSet>
      <dgm:spPr/>
    </dgm:pt>
    <dgm:pt modelId="{B979EF38-4F99-4BD0-9609-DD4D09801B4B}" type="pres">
      <dgm:prSet presAssocID="{90346334-32E6-42D3-870E-C6420AB4866A}" presName="sibTrans" presStyleCnt="0"/>
      <dgm:spPr/>
    </dgm:pt>
    <dgm:pt modelId="{B225D158-DC96-42DF-A942-A3B7B32D6872}" type="pres">
      <dgm:prSet presAssocID="{A18BA4CC-44BC-4DD3-B188-97E15E89FA1A}" presName="compNode" presStyleCnt="0"/>
      <dgm:spPr/>
    </dgm:pt>
    <dgm:pt modelId="{BED53DE7-30C8-43E3-A88D-C4B361B39468}" type="pres">
      <dgm:prSet presAssocID="{A18BA4CC-44BC-4DD3-B188-97E15E89FA1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Judge"/>
        </a:ext>
      </dgm:extLst>
    </dgm:pt>
    <dgm:pt modelId="{F07B8FCE-6D8B-4AFC-92D5-0E6DFE6FD9AF}" type="pres">
      <dgm:prSet presAssocID="{A18BA4CC-44BC-4DD3-B188-97E15E89FA1A}" presName="spaceRect" presStyleCnt="0"/>
      <dgm:spPr/>
    </dgm:pt>
    <dgm:pt modelId="{4526FE62-5778-4164-BFE9-4F1ADEE8C207}" type="pres">
      <dgm:prSet presAssocID="{A18BA4CC-44BC-4DD3-B188-97E15E89FA1A}" presName="textRect" presStyleLbl="revTx" presStyleIdx="1" presStyleCnt="4">
        <dgm:presLayoutVars>
          <dgm:chMax val="1"/>
          <dgm:chPref val="1"/>
        </dgm:presLayoutVars>
      </dgm:prSet>
      <dgm:spPr/>
    </dgm:pt>
    <dgm:pt modelId="{1F317AA2-7A14-48DB-9A04-B190DDDA1835}" type="pres">
      <dgm:prSet presAssocID="{64A9E7AE-ADFA-410F-BD12-567DFB7250FB}" presName="sibTrans" presStyleCnt="0"/>
      <dgm:spPr/>
    </dgm:pt>
    <dgm:pt modelId="{B39FDC67-E5AC-4ED5-AF2D-260BE6E35EBB}" type="pres">
      <dgm:prSet presAssocID="{E9D7885D-AAC6-48FE-B2AA-F17DC4E03812}" presName="compNode" presStyleCnt="0"/>
      <dgm:spPr/>
    </dgm:pt>
    <dgm:pt modelId="{78CD0066-B7D9-43DA-9D63-08C1155FF7CB}" type="pres">
      <dgm:prSet presAssocID="{E9D7885D-AAC6-48FE-B2AA-F17DC4E0381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Questions"/>
        </a:ext>
      </dgm:extLst>
    </dgm:pt>
    <dgm:pt modelId="{E3003F86-A656-44D2-B0CC-B1CE7C360925}" type="pres">
      <dgm:prSet presAssocID="{E9D7885D-AAC6-48FE-B2AA-F17DC4E03812}" presName="spaceRect" presStyleCnt="0"/>
      <dgm:spPr/>
    </dgm:pt>
    <dgm:pt modelId="{5B6673ED-F4BC-4BA6-BF2E-DC9689F53F7D}" type="pres">
      <dgm:prSet presAssocID="{E9D7885D-AAC6-48FE-B2AA-F17DC4E03812}" presName="textRect" presStyleLbl="revTx" presStyleIdx="2" presStyleCnt="4">
        <dgm:presLayoutVars>
          <dgm:chMax val="1"/>
          <dgm:chPref val="1"/>
        </dgm:presLayoutVars>
      </dgm:prSet>
      <dgm:spPr/>
    </dgm:pt>
    <dgm:pt modelId="{A6512227-D482-40AC-89C1-7F4FB79D523C}" type="pres">
      <dgm:prSet presAssocID="{479C2F4A-9A11-4A4F-B4DA-5CF357179A6A}" presName="sibTrans" presStyleCnt="0"/>
      <dgm:spPr/>
    </dgm:pt>
    <dgm:pt modelId="{9282FF43-369F-4A0E-90AC-1554786DCF17}" type="pres">
      <dgm:prSet presAssocID="{10F0547E-31EB-40E6-823F-60E8A65CC7A2}" presName="compNode" presStyleCnt="0"/>
      <dgm:spPr/>
    </dgm:pt>
    <dgm:pt modelId="{EDE32145-D8D7-4CE3-B9B3-56102F04B7D3}" type="pres">
      <dgm:prSet presAssocID="{10F0547E-31EB-40E6-823F-60E8A65CC7A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Decision chart"/>
        </a:ext>
      </dgm:extLst>
    </dgm:pt>
    <dgm:pt modelId="{2D703376-D1FE-47DD-BBD1-60DADC1107AA}" type="pres">
      <dgm:prSet presAssocID="{10F0547E-31EB-40E6-823F-60E8A65CC7A2}" presName="spaceRect" presStyleCnt="0"/>
      <dgm:spPr/>
    </dgm:pt>
    <dgm:pt modelId="{D98B0726-D178-4014-88B6-6DA716971F69}" type="pres">
      <dgm:prSet presAssocID="{10F0547E-31EB-40E6-823F-60E8A65CC7A2}" presName="textRect" presStyleLbl="revTx" presStyleIdx="3" presStyleCnt="4">
        <dgm:presLayoutVars>
          <dgm:chMax val="1"/>
          <dgm:chPref val="1"/>
        </dgm:presLayoutVars>
      </dgm:prSet>
      <dgm:spPr/>
    </dgm:pt>
  </dgm:ptLst>
  <dgm:cxnLst>
    <dgm:cxn modelId="{1E64A410-2C48-4022-AB7D-05C9461C58DD}" type="presOf" srcId="{28A4A305-A7A0-481C-96D6-48EC62DC1FC2}" destId="{DB332B6C-DD1C-4FC9-A9E5-853F807D69AB}" srcOrd="0" destOrd="0" presId="urn:microsoft.com/office/officeart/2018/2/layout/IconLabelList"/>
    <dgm:cxn modelId="{AD04BF10-574A-4C8C-B7AB-072FD5FFB538}" srcId="{28A4A305-A7A0-481C-96D6-48EC62DC1FC2}" destId="{FF59BF10-B5BB-43C7-8B61-368D4A435560}" srcOrd="0" destOrd="0" parTransId="{D9EA6165-71AC-4E06-8365-57BD90712B14}" sibTransId="{90346334-32E6-42D3-870E-C6420AB4866A}"/>
    <dgm:cxn modelId="{B64F8C64-2F7C-4A8B-B39F-6C01B1AE7540}" type="presOf" srcId="{A18BA4CC-44BC-4DD3-B188-97E15E89FA1A}" destId="{4526FE62-5778-4164-BFE9-4F1ADEE8C207}" srcOrd="0" destOrd="0" presId="urn:microsoft.com/office/officeart/2018/2/layout/IconLabelList"/>
    <dgm:cxn modelId="{B71A5E4F-2365-4449-9442-B7D373E1A0B1}" type="presOf" srcId="{10F0547E-31EB-40E6-823F-60E8A65CC7A2}" destId="{D98B0726-D178-4014-88B6-6DA716971F69}" srcOrd="0" destOrd="0" presId="urn:microsoft.com/office/officeart/2018/2/layout/IconLabelList"/>
    <dgm:cxn modelId="{39F27D56-8965-4FDE-8BE7-5857531029ED}" srcId="{28A4A305-A7A0-481C-96D6-48EC62DC1FC2}" destId="{10F0547E-31EB-40E6-823F-60E8A65CC7A2}" srcOrd="3" destOrd="0" parTransId="{27B7A94D-6E80-44AB-8B4B-E9E2BC1CD194}" sibTransId="{4BB6151A-6D66-41DD-BF24-6BDD439E5E4B}"/>
    <dgm:cxn modelId="{5C17F681-4FB3-4DD9-8C8B-8F3A6CC9BF59}" srcId="{28A4A305-A7A0-481C-96D6-48EC62DC1FC2}" destId="{A18BA4CC-44BC-4DD3-B188-97E15E89FA1A}" srcOrd="1" destOrd="0" parTransId="{35EA8171-B1C5-4EF5-BF94-E40666BBE621}" sibTransId="{64A9E7AE-ADFA-410F-BD12-567DFB7250FB}"/>
    <dgm:cxn modelId="{2E59DCB2-5EFB-439A-9C25-408FA0751024}" type="presOf" srcId="{FF59BF10-B5BB-43C7-8B61-368D4A435560}" destId="{6B9B64D5-345C-40EF-9DB9-89B5A5ABC8C6}" srcOrd="0" destOrd="0" presId="urn:microsoft.com/office/officeart/2018/2/layout/IconLabelList"/>
    <dgm:cxn modelId="{BF42A3CE-3FBC-4F24-AE57-FE3B6D16A0C3}" srcId="{28A4A305-A7A0-481C-96D6-48EC62DC1FC2}" destId="{E9D7885D-AAC6-48FE-B2AA-F17DC4E03812}" srcOrd="2" destOrd="0" parTransId="{FED571CC-28BE-40F7-B6A9-5CC88E07F2E7}" sibTransId="{479C2F4A-9A11-4A4F-B4DA-5CF357179A6A}"/>
    <dgm:cxn modelId="{FD2CD2F2-0218-4155-A4EE-ACDE26407348}" type="presOf" srcId="{E9D7885D-AAC6-48FE-B2AA-F17DC4E03812}" destId="{5B6673ED-F4BC-4BA6-BF2E-DC9689F53F7D}" srcOrd="0" destOrd="0" presId="urn:microsoft.com/office/officeart/2018/2/layout/IconLabelList"/>
    <dgm:cxn modelId="{AC45C9B2-E634-4195-BDEB-9136D71B1791}" type="presParOf" srcId="{DB332B6C-DD1C-4FC9-A9E5-853F807D69AB}" destId="{C21EBC4E-E2DC-459B-A5CF-CF83FDED86E9}" srcOrd="0" destOrd="0" presId="urn:microsoft.com/office/officeart/2018/2/layout/IconLabelList"/>
    <dgm:cxn modelId="{E15023C3-47C3-4D83-B7C8-1C1A83566731}" type="presParOf" srcId="{C21EBC4E-E2DC-459B-A5CF-CF83FDED86E9}" destId="{CD431DE1-D35C-4215-9A26-3AA1E472207A}" srcOrd="0" destOrd="0" presId="urn:microsoft.com/office/officeart/2018/2/layout/IconLabelList"/>
    <dgm:cxn modelId="{ED0D2281-CD4D-4066-9F06-797F38447DE0}" type="presParOf" srcId="{C21EBC4E-E2DC-459B-A5CF-CF83FDED86E9}" destId="{E3859494-372F-4C60-91A2-560F0392944A}" srcOrd="1" destOrd="0" presId="urn:microsoft.com/office/officeart/2018/2/layout/IconLabelList"/>
    <dgm:cxn modelId="{7C1E81BF-D516-4B90-B0AB-D17B16A528B0}" type="presParOf" srcId="{C21EBC4E-E2DC-459B-A5CF-CF83FDED86E9}" destId="{6B9B64D5-345C-40EF-9DB9-89B5A5ABC8C6}" srcOrd="2" destOrd="0" presId="urn:microsoft.com/office/officeart/2018/2/layout/IconLabelList"/>
    <dgm:cxn modelId="{90063AA5-DB6E-438F-8D1A-2FDDF26CF0D7}" type="presParOf" srcId="{DB332B6C-DD1C-4FC9-A9E5-853F807D69AB}" destId="{B979EF38-4F99-4BD0-9609-DD4D09801B4B}" srcOrd="1" destOrd="0" presId="urn:microsoft.com/office/officeart/2018/2/layout/IconLabelList"/>
    <dgm:cxn modelId="{8706B18E-8652-41D3-B957-605457075DFB}" type="presParOf" srcId="{DB332B6C-DD1C-4FC9-A9E5-853F807D69AB}" destId="{B225D158-DC96-42DF-A942-A3B7B32D6872}" srcOrd="2" destOrd="0" presId="urn:microsoft.com/office/officeart/2018/2/layout/IconLabelList"/>
    <dgm:cxn modelId="{0BC56309-2121-4D62-A1AC-C60258BC9C20}" type="presParOf" srcId="{B225D158-DC96-42DF-A942-A3B7B32D6872}" destId="{BED53DE7-30C8-43E3-A88D-C4B361B39468}" srcOrd="0" destOrd="0" presId="urn:microsoft.com/office/officeart/2018/2/layout/IconLabelList"/>
    <dgm:cxn modelId="{8B7CCF03-F810-4689-95BE-87A24AC13D83}" type="presParOf" srcId="{B225D158-DC96-42DF-A942-A3B7B32D6872}" destId="{F07B8FCE-6D8B-4AFC-92D5-0E6DFE6FD9AF}" srcOrd="1" destOrd="0" presId="urn:microsoft.com/office/officeart/2018/2/layout/IconLabelList"/>
    <dgm:cxn modelId="{16067CE2-379C-43E7-93EF-261D84E995A8}" type="presParOf" srcId="{B225D158-DC96-42DF-A942-A3B7B32D6872}" destId="{4526FE62-5778-4164-BFE9-4F1ADEE8C207}" srcOrd="2" destOrd="0" presId="urn:microsoft.com/office/officeart/2018/2/layout/IconLabelList"/>
    <dgm:cxn modelId="{150CD287-1E57-47CF-AA5B-85C941D95F02}" type="presParOf" srcId="{DB332B6C-DD1C-4FC9-A9E5-853F807D69AB}" destId="{1F317AA2-7A14-48DB-9A04-B190DDDA1835}" srcOrd="3" destOrd="0" presId="urn:microsoft.com/office/officeart/2018/2/layout/IconLabelList"/>
    <dgm:cxn modelId="{67B4F7C5-A8DD-4C44-A1EB-D1CFC7147E27}" type="presParOf" srcId="{DB332B6C-DD1C-4FC9-A9E5-853F807D69AB}" destId="{B39FDC67-E5AC-4ED5-AF2D-260BE6E35EBB}" srcOrd="4" destOrd="0" presId="urn:microsoft.com/office/officeart/2018/2/layout/IconLabelList"/>
    <dgm:cxn modelId="{CB9E926C-8FD6-434B-A752-DE30CF38ABBC}" type="presParOf" srcId="{B39FDC67-E5AC-4ED5-AF2D-260BE6E35EBB}" destId="{78CD0066-B7D9-43DA-9D63-08C1155FF7CB}" srcOrd="0" destOrd="0" presId="urn:microsoft.com/office/officeart/2018/2/layout/IconLabelList"/>
    <dgm:cxn modelId="{7A12973C-596E-461B-B2F2-5D1A6A83D50B}" type="presParOf" srcId="{B39FDC67-E5AC-4ED5-AF2D-260BE6E35EBB}" destId="{E3003F86-A656-44D2-B0CC-B1CE7C360925}" srcOrd="1" destOrd="0" presId="urn:microsoft.com/office/officeart/2018/2/layout/IconLabelList"/>
    <dgm:cxn modelId="{FBB5A000-0203-43D5-9296-C3F76E4E39E0}" type="presParOf" srcId="{B39FDC67-E5AC-4ED5-AF2D-260BE6E35EBB}" destId="{5B6673ED-F4BC-4BA6-BF2E-DC9689F53F7D}" srcOrd="2" destOrd="0" presId="urn:microsoft.com/office/officeart/2018/2/layout/IconLabelList"/>
    <dgm:cxn modelId="{5E469C89-8604-493E-8006-79A1DD11C66E}" type="presParOf" srcId="{DB332B6C-DD1C-4FC9-A9E5-853F807D69AB}" destId="{A6512227-D482-40AC-89C1-7F4FB79D523C}" srcOrd="5" destOrd="0" presId="urn:microsoft.com/office/officeart/2018/2/layout/IconLabelList"/>
    <dgm:cxn modelId="{41F42795-845B-4F79-813E-26506FEA553E}" type="presParOf" srcId="{DB332B6C-DD1C-4FC9-A9E5-853F807D69AB}" destId="{9282FF43-369F-4A0E-90AC-1554786DCF17}" srcOrd="6" destOrd="0" presId="urn:microsoft.com/office/officeart/2018/2/layout/IconLabelList"/>
    <dgm:cxn modelId="{0FFE3A61-7E23-4863-B3AA-76409514E873}" type="presParOf" srcId="{9282FF43-369F-4A0E-90AC-1554786DCF17}" destId="{EDE32145-D8D7-4CE3-B9B3-56102F04B7D3}" srcOrd="0" destOrd="0" presId="urn:microsoft.com/office/officeart/2018/2/layout/IconLabelList"/>
    <dgm:cxn modelId="{16E2B15A-15C4-49EA-842D-774C8AD243A8}" type="presParOf" srcId="{9282FF43-369F-4A0E-90AC-1554786DCF17}" destId="{2D703376-D1FE-47DD-BBD1-60DADC1107AA}" srcOrd="1" destOrd="0" presId="urn:microsoft.com/office/officeart/2018/2/layout/IconLabelList"/>
    <dgm:cxn modelId="{738C20B0-A6B6-4359-B00B-582B305FB0FA}" type="presParOf" srcId="{9282FF43-369F-4A0E-90AC-1554786DCF17}" destId="{D98B0726-D178-4014-88B6-6DA716971F69}"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40E043-C2CB-4EED-B2B6-981EB77652D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B671653D-E7B0-4423-9C05-87B86FDC428B}">
      <dgm:prSet phldrT="[Text]" custT="1"/>
      <dgm:spPr/>
      <dgm:t>
        <a:bodyPr/>
        <a:lstStyle/>
        <a:p>
          <a:r>
            <a:rPr lang="en-US" sz="2000" dirty="0">
              <a:latin typeface="Book Antiqua"/>
            </a:rPr>
            <a:t>Person resident outside India</a:t>
          </a:r>
        </a:p>
      </dgm:t>
    </dgm:pt>
    <dgm:pt modelId="{47DC6FA7-818E-4B22-9B36-AB207D8E718C}" type="parTrans" cxnId="{569E7371-4D91-4182-AA54-63951DA7AF2B}">
      <dgm:prSet/>
      <dgm:spPr/>
      <dgm:t>
        <a:bodyPr/>
        <a:lstStyle/>
        <a:p>
          <a:endParaRPr lang="en-US" sz="1800">
            <a:latin typeface="Book Antiqua" panose="02040602050305030304" pitchFamily="18" charset="0"/>
          </a:endParaRPr>
        </a:p>
      </dgm:t>
    </dgm:pt>
    <dgm:pt modelId="{744A3F6F-D80B-4EB1-AF91-9E6999E906A2}" type="sibTrans" cxnId="{569E7371-4D91-4182-AA54-63951DA7AF2B}">
      <dgm:prSet/>
      <dgm:spPr/>
      <dgm:t>
        <a:bodyPr/>
        <a:lstStyle/>
        <a:p>
          <a:endParaRPr lang="en-US" sz="1800">
            <a:latin typeface="Book Antiqua" panose="02040602050305030304" pitchFamily="18" charset="0"/>
          </a:endParaRPr>
        </a:p>
      </dgm:t>
    </dgm:pt>
    <dgm:pt modelId="{4A43EE1E-8DB0-4AD5-9843-92729DD49F1B}" type="asst">
      <dgm:prSet phldrT="[Text]" custT="1"/>
      <dgm:spPr/>
      <dgm:t>
        <a:bodyPr/>
        <a:lstStyle/>
        <a:p>
          <a:r>
            <a:rPr lang="en-US" sz="1600" dirty="0">
              <a:latin typeface="Book Antiqua"/>
            </a:rPr>
            <a:t>Some Connection with India</a:t>
          </a:r>
        </a:p>
      </dgm:t>
    </dgm:pt>
    <dgm:pt modelId="{6A400168-0AB6-438B-8B36-8B4B0898CE34}" type="parTrans" cxnId="{55F02B60-9A67-4911-9B17-19334AD873FC}">
      <dgm:prSet/>
      <dgm:spPr/>
      <dgm:t>
        <a:bodyPr/>
        <a:lstStyle/>
        <a:p>
          <a:endParaRPr lang="en-US" sz="1800">
            <a:latin typeface="Book Antiqua" panose="02040602050305030304" pitchFamily="18" charset="0"/>
          </a:endParaRPr>
        </a:p>
      </dgm:t>
    </dgm:pt>
    <dgm:pt modelId="{3D47E734-7424-4A0D-BAEB-520DE4CE98DE}" type="sibTrans" cxnId="{55F02B60-9A67-4911-9B17-19334AD873FC}">
      <dgm:prSet/>
      <dgm:spPr/>
      <dgm:t>
        <a:bodyPr/>
        <a:lstStyle/>
        <a:p>
          <a:endParaRPr lang="en-US" sz="1800">
            <a:latin typeface="Book Antiqua" panose="02040602050305030304" pitchFamily="18" charset="0"/>
          </a:endParaRPr>
        </a:p>
      </dgm:t>
    </dgm:pt>
    <dgm:pt modelId="{C84AFD92-BDD3-4ACD-B673-9C1AD32BC92F}" type="asst">
      <dgm:prSet custT="1"/>
      <dgm:spPr/>
      <dgm:t>
        <a:bodyPr/>
        <a:lstStyle/>
        <a:p>
          <a:r>
            <a:rPr lang="en-US" sz="1600" dirty="0">
              <a:latin typeface="Book Antiqua"/>
            </a:rPr>
            <a:t>No Connection with India</a:t>
          </a:r>
        </a:p>
      </dgm:t>
    </dgm:pt>
    <dgm:pt modelId="{05F31A05-484D-45B4-87DB-F42B3D4DD78B}" type="parTrans" cxnId="{DC491E8E-6F43-4A97-A42F-BD5ECBD4970E}">
      <dgm:prSet/>
      <dgm:spPr/>
      <dgm:t>
        <a:bodyPr/>
        <a:lstStyle/>
        <a:p>
          <a:endParaRPr lang="en-US" sz="1800">
            <a:latin typeface="Book Antiqua" panose="02040602050305030304" pitchFamily="18" charset="0"/>
          </a:endParaRPr>
        </a:p>
      </dgm:t>
    </dgm:pt>
    <dgm:pt modelId="{4C6D99F6-4BBE-40F2-83D7-BC4BD134BD0D}" type="sibTrans" cxnId="{DC491E8E-6F43-4A97-A42F-BD5ECBD4970E}">
      <dgm:prSet/>
      <dgm:spPr/>
      <dgm:t>
        <a:bodyPr/>
        <a:lstStyle/>
        <a:p>
          <a:endParaRPr lang="en-US" sz="1800">
            <a:latin typeface="Book Antiqua" panose="02040602050305030304" pitchFamily="18" charset="0"/>
          </a:endParaRPr>
        </a:p>
      </dgm:t>
    </dgm:pt>
    <dgm:pt modelId="{A8BC96B8-9E8F-45FB-AC45-72CCF4429F9B}" type="asst">
      <dgm:prSet custT="1"/>
      <dgm:spPr/>
      <dgm:t>
        <a:bodyPr/>
        <a:lstStyle/>
        <a:p>
          <a:pPr rtl="0"/>
          <a:r>
            <a:rPr lang="en-US" sz="1400" dirty="0">
              <a:latin typeface="Book Antiqua"/>
            </a:rPr>
            <a:t>Citizen of India – </a:t>
          </a:r>
        </a:p>
        <a:p>
          <a:r>
            <a:rPr lang="en-US" sz="1400" dirty="0">
              <a:latin typeface="Book Antiqua"/>
            </a:rPr>
            <a:t>‘Non-Resident Indian’ (NRI)</a:t>
          </a:r>
        </a:p>
      </dgm:t>
    </dgm:pt>
    <dgm:pt modelId="{FBBEF63F-1E92-412D-A8AE-072F6C0693E9}" type="parTrans" cxnId="{569E77FE-EA41-429F-BDB3-F33654429D5A}">
      <dgm:prSet/>
      <dgm:spPr/>
      <dgm:t>
        <a:bodyPr/>
        <a:lstStyle/>
        <a:p>
          <a:endParaRPr lang="en-US" sz="1800">
            <a:latin typeface="Book Antiqua" panose="02040602050305030304" pitchFamily="18" charset="0"/>
          </a:endParaRPr>
        </a:p>
      </dgm:t>
    </dgm:pt>
    <dgm:pt modelId="{D4DEB1D9-1439-4A0B-955D-C62F3B6964A5}" type="sibTrans" cxnId="{569E77FE-EA41-429F-BDB3-F33654429D5A}">
      <dgm:prSet/>
      <dgm:spPr/>
      <dgm:t>
        <a:bodyPr/>
        <a:lstStyle/>
        <a:p>
          <a:endParaRPr lang="en-US" sz="1800">
            <a:latin typeface="Book Antiqua" panose="02040602050305030304" pitchFamily="18" charset="0"/>
          </a:endParaRPr>
        </a:p>
      </dgm:t>
    </dgm:pt>
    <dgm:pt modelId="{31E1C12F-1013-410C-93CC-B9158D8D040B}" type="asst">
      <dgm:prSet custT="1"/>
      <dgm:spPr/>
      <dgm:t>
        <a:bodyPr/>
        <a:lstStyle/>
        <a:p>
          <a:pPr rtl="0"/>
          <a:r>
            <a:rPr lang="en-US" sz="1400" dirty="0">
              <a:latin typeface="Book Antiqua"/>
            </a:rPr>
            <a:t>Foreign Citizen but holding Overseas Citizens of India Card – </a:t>
          </a:r>
        </a:p>
        <a:p>
          <a:r>
            <a:rPr lang="en-US" sz="1400" dirty="0">
              <a:latin typeface="Book Antiqua"/>
            </a:rPr>
            <a:t>‘Overseas Citizen of India’</a:t>
          </a:r>
        </a:p>
        <a:p>
          <a:r>
            <a:rPr lang="en-US" sz="1400" dirty="0">
              <a:latin typeface="Book Antiqua"/>
            </a:rPr>
            <a:t>(OCI)</a:t>
          </a:r>
        </a:p>
      </dgm:t>
    </dgm:pt>
    <dgm:pt modelId="{26F1EE6F-7897-4B53-AE2F-24BA7FF2F431}" type="parTrans" cxnId="{802821CB-1A7F-4B6B-8DC8-289FAB7E5D27}">
      <dgm:prSet/>
      <dgm:spPr/>
      <dgm:t>
        <a:bodyPr/>
        <a:lstStyle/>
        <a:p>
          <a:endParaRPr lang="en-US" sz="1800">
            <a:latin typeface="Book Antiqua" panose="02040602050305030304" pitchFamily="18" charset="0"/>
          </a:endParaRPr>
        </a:p>
      </dgm:t>
    </dgm:pt>
    <dgm:pt modelId="{0EF8C750-C3C1-4EF5-A1E9-A33445B566DA}" type="sibTrans" cxnId="{802821CB-1A7F-4B6B-8DC8-289FAB7E5D27}">
      <dgm:prSet/>
      <dgm:spPr/>
      <dgm:t>
        <a:bodyPr/>
        <a:lstStyle/>
        <a:p>
          <a:endParaRPr lang="en-US" sz="1800">
            <a:latin typeface="Book Antiqua" panose="02040602050305030304" pitchFamily="18" charset="0"/>
          </a:endParaRPr>
        </a:p>
      </dgm:t>
    </dgm:pt>
    <dgm:pt modelId="{5D97AF22-45DD-415B-8D09-4CB6E9D980D9}" type="asst">
      <dgm:prSet custT="1"/>
      <dgm:spPr/>
      <dgm:t>
        <a:bodyPr/>
        <a:lstStyle/>
        <a:p>
          <a:r>
            <a:rPr lang="en-US" sz="1400" dirty="0">
              <a:latin typeface="Book Antiqua" panose="02040602050305030304" pitchFamily="18" charset="0"/>
            </a:rPr>
            <a:t>Foreign Citizen other than citizens of Bangladesh or Pakistan who are Persons of Indian Origin (up to 4</a:t>
          </a:r>
          <a:r>
            <a:rPr lang="en-US" sz="1400" baseline="30000" dirty="0">
              <a:latin typeface="Book Antiqua" panose="02040602050305030304" pitchFamily="18" charset="0"/>
            </a:rPr>
            <a:t>th</a:t>
          </a:r>
          <a:r>
            <a:rPr lang="en-US" sz="1400" dirty="0">
              <a:latin typeface="Book Antiqua" panose="02040602050305030304" pitchFamily="18" charset="0"/>
            </a:rPr>
            <a:t> Gen.) – </a:t>
          </a:r>
        </a:p>
        <a:p>
          <a:r>
            <a:rPr lang="en-US" sz="1400" dirty="0">
              <a:latin typeface="Book Antiqua" panose="02040602050305030304" pitchFamily="18" charset="0"/>
            </a:rPr>
            <a:t>‘Persons of Indian Origin’ (PIO)</a:t>
          </a:r>
        </a:p>
      </dgm:t>
    </dgm:pt>
    <dgm:pt modelId="{617C2794-CAF9-46B4-BB4B-8C2A0A3801AF}" type="parTrans" cxnId="{CC8E9102-B40E-4CDB-B08C-8430926958D7}">
      <dgm:prSet/>
      <dgm:spPr/>
      <dgm:t>
        <a:bodyPr/>
        <a:lstStyle/>
        <a:p>
          <a:endParaRPr lang="en-US" sz="1800">
            <a:latin typeface="Book Antiqua" panose="02040602050305030304" pitchFamily="18" charset="0"/>
          </a:endParaRPr>
        </a:p>
      </dgm:t>
    </dgm:pt>
    <dgm:pt modelId="{9F7177CE-28E2-4BED-9D20-F2372AD6860E}" type="sibTrans" cxnId="{CC8E9102-B40E-4CDB-B08C-8430926958D7}">
      <dgm:prSet/>
      <dgm:spPr/>
      <dgm:t>
        <a:bodyPr/>
        <a:lstStyle/>
        <a:p>
          <a:endParaRPr lang="en-US" sz="1800">
            <a:latin typeface="Book Antiqua" panose="02040602050305030304" pitchFamily="18" charset="0"/>
          </a:endParaRPr>
        </a:p>
      </dgm:t>
    </dgm:pt>
    <dgm:pt modelId="{10603071-B24F-4F7B-8F93-CCF40E50750F}" type="asst">
      <dgm:prSet custT="1"/>
      <dgm:spPr/>
      <dgm:t>
        <a:bodyPr/>
        <a:lstStyle/>
        <a:p>
          <a:r>
            <a:rPr lang="en-US" sz="1400" dirty="0">
              <a:latin typeface="Book Antiqua"/>
            </a:rPr>
            <a:t>Foreign Citizen treated as ‘Non-Resident’ (NR) or ‘Person Outside India’ (PROI)</a:t>
          </a:r>
        </a:p>
      </dgm:t>
    </dgm:pt>
    <dgm:pt modelId="{B25F66F2-14DD-4291-8471-B20A489B54C0}" type="parTrans" cxnId="{367D0A0B-0BE7-4BFC-9712-9E96E62F4F54}">
      <dgm:prSet/>
      <dgm:spPr/>
      <dgm:t>
        <a:bodyPr/>
        <a:lstStyle/>
        <a:p>
          <a:endParaRPr lang="en-US" sz="1800">
            <a:latin typeface="Book Antiqua" panose="02040602050305030304" pitchFamily="18" charset="0"/>
          </a:endParaRPr>
        </a:p>
      </dgm:t>
    </dgm:pt>
    <dgm:pt modelId="{DF6AEEB4-56C3-4C48-8F9E-FEDA41B5B7D7}" type="sibTrans" cxnId="{367D0A0B-0BE7-4BFC-9712-9E96E62F4F54}">
      <dgm:prSet/>
      <dgm:spPr/>
      <dgm:t>
        <a:bodyPr/>
        <a:lstStyle/>
        <a:p>
          <a:endParaRPr lang="en-US" sz="1800">
            <a:latin typeface="Book Antiqua" panose="02040602050305030304" pitchFamily="18" charset="0"/>
          </a:endParaRPr>
        </a:p>
      </dgm:t>
    </dgm:pt>
    <dgm:pt modelId="{A1B54B00-4406-43C9-82F6-B94CAC0639C1}" type="pres">
      <dgm:prSet presAssocID="{B840E043-C2CB-4EED-B2B6-981EB77652DE}" presName="hierChild1" presStyleCnt="0">
        <dgm:presLayoutVars>
          <dgm:chPref val="1"/>
          <dgm:dir/>
          <dgm:animOne val="branch"/>
          <dgm:animLvl val="lvl"/>
          <dgm:resizeHandles/>
        </dgm:presLayoutVars>
      </dgm:prSet>
      <dgm:spPr/>
    </dgm:pt>
    <dgm:pt modelId="{A0AC57DC-712B-44A4-835D-FE5BD686AEA9}" type="pres">
      <dgm:prSet presAssocID="{B671653D-E7B0-4423-9C05-87B86FDC428B}" presName="hierRoot1" presStyleCnt="0"/>
      <dgm:spPr/>
    </dgm:pt>
    <dgm:pt modelId="{4F288D5B-C2F1-422D-81DD-3F8443C5F4D9}" type="pres">
      <dgm:prSet presAssocID="{B671653D-E7B0-4423-9C05-87B86FDC428B}" presName="composite" presStyleCnt="0"/>
      <dgm:spPr/>
    </dgm:pt>
    <dgm:pt modelId="{D16E3175-225B-4C5E-87AE-6DAC7F568749}" type="pres">
      <dgm:prSet presAssocID="{B671653D-E7B0-4423-9C05-87B86FDC428B}" presName="background" presStyleLbl="node0" presStyleIdx="0" presStyleCnt="1"/>
      <dgm:spPr/>
    </dgm:pt>
    <dgm:pt modelId="{8FB0DA06-F308-4B54-83FF-9081CECB16DA}" type="pres">
      <dgm:prSet presAssocID="{B671653D-E7B0-4423-9C05-87B86FDC428B}" presName="text" presStyleLbl="fgAcc0" presStyleIdx="0" presStyleCnt="1">
        <dgm:presLayoutVars>
          <dgm:chPref val="3"/>
        </dgm:presLayoutVars>
      </dgm:prSet>
      <dgm:spPr/>
    </dgm:pt>
    <dgm:pt modelId="{F9A61DC0-FCE4-41A5-8752-CA6B662B378A}" type="pres">
      <dgm:prSet presAssocID="{B671653D-E7B0-4423-9C05-87B86FDC428B}" presName="hierChild2" presStyleCnt="0"/>
      <dgm:spPr/>
    </dgm:pt>
    <dgm:pt modelId="{E48C3781-3F83-48C2-8CFD-6CB5CFE935F6}" type="pres">
      <dgm:prSet presAssocID="{6A400168-0AB6-438B-8B36-8B4B0898CE34}" presName="Name10" presStyleLbl="parChTrans1D2" presStyleIdx="0" presStyleCnt="2"/>
      <dgm:spPr/>
    </dgm:pt>
    <dgm:pt modelId="{B081A5C2-FDB9-47DA-811C-077339F7ABEF}" type="pres">
      <dgm:prSet presAssocID="{4A43EE1E-8DB0-4AD5-9843-92729DD49F1B}" presName="hierRoot2" presStyleCnt="0"/>
      <dgm:spPr/>
    </dgm:pt>
    <dgm:pt modelId="{06276C08-FC88-4D71-9ACB-15E60D697BA6}" type="pres">
      <dgm:prSet presAssocID="{4A43EE1E-8DB0-4AD5-9843-92729DD49F1B}" presName="composite2" presStyleCnt="0"/>
      <dgm:spPr/>
    </dgm:pt>
    <dgm:pt modelId="{1BC338FC-6BF7-4777-B7FF-E4AE567AA641}" type="pres">
      <dgm:prSet presAssocID="{4A43EE1E-8DB0-4AD5-9843-92729DD49F1B}" presName="background2" presStyleLbl="asst1" presStyleIdx="0" presStyleCnt="6"/>
      <dgm:spPr/>
    </dgm:pt>
    <dgm:pt modelId="{AEBDAB2E-3D4E-40BD-A109-73B72D7E9FDF}" type="pres">
      <dgm:prSet presAssocID="{4A43EE1E-8DB0-4AD5-9843-92729DD49F1B}" presName="text2" presStyleLbl="fgAcc2" presStyleIdx="0" presStyleCnt="2">
        <dgm:presLayoutVars>
          <dgm:chPref val="3"/>
        </dgm:presLayoutVars>
      </dgm:prSet>
      <dgm:spPr/>
    </dgm:pt>
    <dgm:pt modelId="{4A909083-4994-4CE4-BE5B-AE739A0B4EBA}" type="pres">
      <dgm:prSet presAssocID="{4A43EE1E-8DB0-4AD5-9843-92729DD49F1B}" presName="hierChild3" presStyleCnt="0"/>
      <dgm:spPr/>
    </dgm:pt>
    <dgm:pt modelId="{6A47C3DE-0522-4AD7-8615-5C294473596D}" type="pres">
      <dgm:prSet presAssocID="{FBBEF63F-1E92-412D-A8AE-072F6C0693E9}" presName="Name17" presStyleLbl="parChTrans1D3" presStyleIdx="0" presStyleCnt="4"/>
      <dgm:spPr/>
    </dgm:pt>
    <dgm:pt modelId="{AB395C68-3685-4C5C-B0E7-CD9D2436DB4B}" type="pres">
      <dgm:prSet presAssocID="{A8BC96B8-9E8F-45FB-AC45-72CCF4429F9B}" presName="hierRoot3" presStyleCnt="0"/>
      <dgm:spPr/>
    </dgm:pt>
    <dgm:pt modelId="{065301B5-CABE-4321-AE90-DBE1CA8CA4B3}" type="pres">
      <dgm:prSet presAssocID="{A8BC96B8-9E8F-45FB-AC45-72CCF4429F9B}" presName="composite3" presStyleCnt="0"/>
      <dgm:spPr/>
    </dgm:pt>
    <dgm:pt modelId="{1D9B27CF-89EA-48C5-B2AB-8F691179F327}" type="pres">
      <dgm:prSet presAssocID="{A8BC96B8-9E8F-45FB-AC45-72CCF4429F9B}" presName="background3" presStyleLbl="asst1" presStyleIdx="1" presStyleCnt="6"/>
      <dgm:spPr/>
    </dgm:pt>
    <dgm:pt modelId="{D76C36A3-EA19-4B44-AC12-90D1BE33E728}" type="pres">
      <dgm:prSet presAssocID="{A8BC96B8-9E8F-45FB-AC45-72CCF4429F9B}" presName="text3" presStyleLbl="fgAcc3" presStyleIdx="0" presStyleCnt="4">
        <dgm:presLayoutVars>
          <dgm:chPref val="3"/>
        </dgm:presLayoutVars>
      </dgm:prSet>
      <dgm:spPr/>
    </dgm:pt>
    <dgm:pt modelId="{0A18AF25-E104-4DFB-B33E-1942D7A78B83}" type="pres">
      <dgm:prSet presAssocID="{A8BC96B8-9E8F-45FB-AC45-72CCF4429F9B}" presName="hierChild4" presStyleCnt="0"/>
      <dgm:spPr/>
    </dgm:pt>
    <dgm:pt modelId="{0942E383-CAD0-41BF-A583-B08113EDCD8A}" type="pres">
      <dgm:prSet presAssocID="{26F1EE6F-7897-4B53-AE2F-24BA7FF2F431}" presName="Name17" presStyleLbl="parChTrans1D3" presStyleIdx="1" presStyleCnt="4"/>
      <dgm:spPr/>
    </dgm:pt>
    <dgm:pt modelId="{2F82EF58-5E5D-4BB3-96DE-B3E4EB295427}" type="pres">
      <dgm:prSet presAssocID="{31E1C12F-1013-410C-93CC-B9158D8D040B}" presName="hierRoot3" presStyleCnt="0"/>
      <dgm:spPr/>
    </dgm:pt>
    <dgm:pt modelId="{07DE57C4-FC9E-4227-A425-EF254708EF2A}" type="pres">
      <dgm:prSet presAssocID="{31E1C12F-1013-410C-93CC-B9158D8D040B}" presName="composite3" presStyleCnt="0"/>
      <dgm:spPr/>
    </dgm:pt>
    <dgm:pt modelId="{97DEDE04-9385-43B5-B5E8-A4204AEF11E3}" type="pres">
      <dgm:prSet presAssocID="{31E1C12F-1013-410C-93CC-B9158D8D040B}" presName="background3" presStyleLbl="asst1" presStyleIdx="2" presStyleCnt="6"/>
      <dgm:spPr/>
    </dgm:pt>
    <dgm:pt modelId="{183B5FBE-C699-47F7-BCF2-462408108E7B}" type="pres">
      <dgm:prSet presAssocID="{31E1C12F-1013-410C-93CC-B9158D8D040B}" presName="text3" presStyleLbl="fgAcc3" presStyleIdx="1" presStyleCnt="4">
        <dgm:presLayoutVars>
          <dgm:chPref val="3"/>
        </dgm:presLayoutVars>
      </dgm:prSet>
      <dgm:spPr/>
    </dgm:pt>
    <dgm:pt modelId="{AE44CAAC-F215-4587-939B-E59F2B7E9465}" type="pres">
      <dgm:prSet presAssocID="{31E1C12F-1013-410C-93CC-B9158D8D040B}" presName="hierChild4" presStyleCnt="0"/>
      <dgm:spPr/>
    </dgm:pt>
    <dgm:pt modelId="{729D1E91-67C6-42EC-B59A-CB2DFF2E5081}" type="pres">
      <dgm:prSet presAssocID="{617C2794-CAF9-46B4-BB4B-8C2A0A3801AF}" presName="Name17" presStyleLbl="parChTrans1D3" presStyleIdx="2" presStyleCnt="4"/>
      <dgm:spPr/>
    </dgm:pt>
    <dgm:pt modelId="{080424BD-AB63-42A6-803C-47DBAE5104B3}" type="pres">
      <dgm:prSet presAssocID="{5D97AF22-45DD-415B-8D09-4CB6E9D980D9}" presName="hierRoot3" presStyleCnt="0"/>
      <dgm:spPr/>
    </dgm:pt>
    <dgm:pt modelId="{2AB12689-4B87-4645-B10B-3A44DAC4039C}" type="pres">
      <dgm:prSet presAssocID="{5D97AF22-45DD-415B-8D09-4CB6E9D980D9}" presName="composite3" presStyleCnt="0"/>
      <dgm:spPr/>
    </dgm:pt>
    <dgm:pt modelId="{D6363A6C-37DF-4D5D-ADC0-3538C67A74A3}" type="pres">
      <dgm:prSet presAssocID="{5D97AF22-45DD-415B-8D09-4CB6E9D980D9}" presName="background3" presStyleLbl="asst1" presStyleIdx="3" presStyleCnt="6"/>
      <dgm:spPr/>
    </dgm:pt>
    <dgm:pt modelId="{48754164-B532-4BBD-96B0-009B2E546EBE}" type="pres">
      <dgm:prSet presAssocID="{5D97AF22-45DD-415B-8D09-4CB6E9D980D9}" presName="text3" presStyleLbl="fgAcc3" presStyleIdx="2" presStyleCnt="4">
        <dgm:presLayoutVars>
          <dgm:chPref val="3"/>
        </dgm:presLayoutVars>
      </dgm:prSet>
      <dgm:spPr/>
    </dgm:pt>
    <dgm:pt modelId="{0A7B3604-FE7E-4844-A6E5-29D45F4DCF07}" type="pres">
      <dgm:prSet presAssocID="{5D97AF22-45DD-415B-8D09-4CB6E9D980D9}" presName="hierChild4" presStyleCnt="0"/>
      <dgm:spPr/>
    </dgm:pt>
    <dgm:pt modelId="{247B6CFC-7E38-4D0C-A209-3CC8EC09131B}" type="pres">
      <dgm:prSet presAssocID="{05F31A05-484D-45B4-87DB-F42B3D4DD78B}" presName="Name10" presStyleLbl="parChTrans1D2" presStyleIdx="1" presStyleCnt="2"/>
      <dgm:spPr/>
    </dgm:pt>
    <dgm:pt modelId="{7A41AB59-DBAB-4E6B-AFF2-1710BCABA8B4}" type="pres">
      <dgm:prSet presAssocID="{C84AFD92-BDD3-4ACD-B673-9C1AD32BC92F}" presName="hierRoot2" presStyleCnt="0"/>
      <dgm:spPr/>
    </dgm:pt>
    <dgm:pt modelId="{A7A26CE2-D3FC-40E5-88E1-386A21CAB579}" type="pres">
      <dgm:prSet presAssocID="{C84AFD92-BDD3-4ACD-B673-9C1AD32BC92F}" presName="composite2" presStyleCnt="0"/>
      <dgm:spPr/>
    </dgm:pt>
    <dgm:pt modelId="{08D2E866-D27A-4670-B7A0-0CB8F19159B1}" type="pres">
      <dgm:prSet presAssocID="{C84AFD92-BDD3-4ACD-B673-9C1AD32BC92F}" presName="background2" presStyleLbl="asst1" presStyleIdx="4" presStyleCnt="6"/>
      <dgm:spPr/>
    </dgm:pt>
    <dgm:pt modelId="{D9CB1BDE-D171-476A-A25F-5CC59FA1C6D6}" type="pres">
      <dgm:prSet presAssocID="{C84AFD92-BDD3-4ACD-B673-9C1AD32BC92F}" presName="text2" presStyleLbl="fgAcc2" presStyleIdx="1" presStyleCnt="2">
        <dgm:presLayoutVars>
          <dgm:chPref val="3"/>
        </dgm:presLayoutVars>
      </dgm:prSet>
      <dgm:spPr/>
    </dgm:pt>
    <dgm:pt modelId="{E3AFE87D-DAC3-44C6-A98A-6F3696BB6119}" type="pres">
      <dgm:prSet presAssocID="{C84AFD92-BDD3-4ACD-B673-9C1AD32BC92F}" presName="hierChild3" presStyleCnt="0"/>
      <dgm:spPr/>
    </dgm:pt>
    <dgm:pt modelId="{DEC045C1-596C-4573-B8A4-00ABFB088D01}" type="pres">
      <dgm:prSet presAssocID="{B25F66F2-14DD-4291-8471-B20A489B54C0}" presName="Name17" presStyleLbl="parChTrans1D3" presStyleIdx="3" presStyleCnt="4"/>
      <dgm:spPr/>
    </dgm:pt>
    <dgm:pt modelId="{2994FE7B-2325-45E3-8F0E-52F31CE8C05E}" type="pres">
      <dgm:prSet presAssocID="{10603071-B24F-4F7B-8F93-CCF40E50750F}" presName="hierRoot3" presStyleCnt="0"/>
      <dgm:spPr/>
    </dgm:pt>
    <dgm:pt modelId="{078FFB5C-CA99-4D7B-B189-D08F082B28CF}" type="pres">
      <dgm:prSet presAssocID="{10603071-B24F-4F7B-8F93-CCF40E50750F}" presName="composite3" presStyleCnt="0"/>
      <dgm:spPr/>
    </dgm:pt>
    <dgm:pt modelId="{C7852072-7252-429C-9226-C014EF14EA79}" type="pres">
      <dgm:prSet presAssocID="{10603071-B24F-4F7B-8F93-CCF40E50750F}" presName="background3" presStyleLbl="asst1" presStyleIdx="5" presStyleCnt="6"/>
      <dgm:spPr/>
    </dgm:pt>
    <dgm:pt modelId="{832FDD86-08A5-4C3C-8FA0-F318AE0E04F8}" type="pres">
      <dgm:prSet presAssocID="{10603071-B24F-4F7B-8F93-CCF40E50750F}" presName="text3" presStyleLbl="fgAcc3" presStyleIdx="3" presStyleCnt="4">
        <dgm:presLayoutVars>
          <dgm:chPref val="3"/>
        </dgm:presLayoutVars>
      </dgm:prSet>
      <dgm:spPr/>
    </dgm:pt>
    <dgm:pt modelId="{85A5785C-42CF-4407-AEFA-458C6B18E905}" type="pres">
      <dgm:prSet presAssocID="{10603071-B24F-4F7B-8F93-CCF40E50750F}" presName="hierChild4" presStyleCnt="0"/>
      <dgm:spPr/>
    </dgm:pt>
  </dgm:ptLst>
  <dgm:cxnLst>
    <dgm:cxn modelId="{CC8E9102-B40E-4CDB-B08C-8430926958D7}" srcId="{4A43EE1E-8DB0-4AD5-9843-92729DD49F1B}" destId="{5D97AF22-45DD-415B-8D09-4CB6E9D980D9}" srcOrd="2" destOrd="0" parTransId="{617C2794-CAF9-46B4-BB4B-8C2A0A3801AF}" sibTransId="{9F7177CE-28E2-4BED-9D20-F2372AD6860E}"/>
    <dgm:cxn modelId="{78B19906-6A5A-4DC0-873A-554FC22C42AE}" type="presOf" srcId="{A8BC96B8-9E8F-45FB-AC45-72CCF4429F9B}" destId="{D76C36A3-EA19-4B44-AC12-90D1BE33E728}" srcOrd="0" destOrd="0" presId="urn:microsoft.com/office/officeart/2005/8/layout/hierarchy1"/>
    <dgm:cxn modelId="{367D0A0B-0BE7-4BFC-9712-9E96E62F4F54}" srcId="{C84AFD92-BDD3-4ACD-B673-9C1AD32BC92F}" destId="{10603071-B24F-4F7B-8F93-CCF40E50750F}" srcOrd="0" destOrd="0" parTransId="{B25F66F2-14DD-4291-8471-B20A489B54C0}" sibTransId="{DF6AEEB4-56C3-4C48-8F9E-FEDA41B5B7D7}"/>
    <dgm:cxn modelId="{7A605230-7D91-4289-BA37-262A7BABAC4B}" type="presOf" srcId="{05F31A05-484D-45B4-87DB-F42B3D4DD78B}" destId="{247B6CFC-7E38-4D0C-A209-3CC8EC09131B}" srcOrd="0" destOrd="0" presId="urn:microsoft.com/office/officeart/2005/8/layout/hierarchy1"/>
    <dgm:cxn modelId="{9DABA031-147D-405A-8AC8-1B67353DC9B9}" type="presOf" srcId="{FBBEF63F-1E92-412D-A8AE-072F6C0693E9}" destId="{6A47C3DE-0522-4AD7-8615-5C294473596D}" srcOrd="0" destOrd="0" presId="urn:microsoft.com/office/officeart/2005/8/layout/hierarchy1"/>
    <dgm:cxn modelId="{55F02B60-9A67-4911-9B17-19334AD873FC}" srcId="{B671653D-E7B0-4423-9C05-87B86FDC428B}" destId="{4A43EE1E-8DB0-4AD5-9843-92729DD49F1B}" srcOrd="0" destOrd="0" parTransId="{6A400168-0AB6-438B-8B36-8B4B0898CE34}" sibTransId="{3D47E734-7424-4A0D-BAEB-520DE4CE98DE}"/>
    <dgm:cxn modelId="{0A3B3C42-3568-439A-84CA-9D8BA32D24B6}" type="presOf" srcId="{C84AFD92-BDD3-4ACD-B673-9C1AD32BC92F}" destId="{D9CB1BDE-D171-476A-A25F-5CC59FA1C6D6}" srcOrd="0" destOrd="0" presId="urn:microsoft.com/office/officeart/2005/8/layout/hierarchy1"/>
    <dgm:cxn modelId="{7D859243-DF24-4AC6-A267-CB64445FDE77}" type="presOf" srcId="{26F1EE6F-7897-4B53-AE2F-24BA7FF2F431}" destId="{0942E383-CAD0-41BF-A583-B08113EDCD8A}" srcOrd="0" destOrd="0" presId="urn:microsoft.com/office/officeart/2005/8/layout/hierarchy1"/>
    <dgm:cxn modelId="{DB4D154C-C521-48D7-9F00-63A88BDC0E47}" type="presOf" srcId="{5D97AF22-45DD-415B-8D09-4CB6E9D980D9}" destId="{48754164-B532-4BBD-96B0-009B2E546EBE}" srcOrd="0" destOrd="0" presId="urn:microsoft.com/office/officeart/2005/8/layout/hierarchy1"/>
    <dgm:cxn modelId="{4C0BAB4C-8A71-4214-BF02-B1F86FC44489}" type="presOf" srcId="{10603071-B24F-4F7B-8F93-CCF40E50750F}" destId="{832FDD86-08A5-4C3C-8FA0-F318AE0E04F8}" srcOrd="0" destOrd="0" presId="urn:microsoft.com/office/officeart/2005/8/layout/hierarchy1"/>
    <dgm:cxn modelId="{569E7371-4D91-4182-AA54-63951DA7AF2B}" srcId="{B840E043-C2CB-4EED-B2B6-981EB77652DE}" destId="{B671653D-E7B0-4423-9C05-87B86FDC428B}" srcOrd="0" destOrd="0" parTransId="{47DC6FA7-818E-4B22-9B36-AB207D8E718C}" sibTransId="{744A3F6F-D80B-4EB1-AF91-9E6999E906A2}"/>
    <dgm:cxn modelId="{A40DD953-263C-48E0-92D6-E7B0415A013E}" type="presOf" srcId="{617C2794-CAF9-46B4-BB4B-8C2A0A3801AF}" destId="{729D1E91-67C6-42EC-B59A-CB2DFF2E5081}" srcOrd="0" destOrd="0" presId="urn:microsoft.com/office/officeart/2005/8/layout/hierarchy1"/>
    <dgm:cxn modelId="{04A50F7E-5DAD-4F98-BECB-73BB94A86BEB}" type="presOf" srcId="{31E1C12F-1013-410C-93CC-B9158D8D040B}" destId="{183B5FBE-C699-47F7-BCF2-462408108E7B}" srcOrd="0" destOrd="0" presId="urn:microsoft.com/office/officeart/2005/8/layout/hierarchy1"/>
    <dgm:cxn modelId="{DC491E8E-6F43-4A97-A42F-BD5ECBD4970E}" srcId="{B671653D-E7B0-4423-9C05-87B86FDC428B}" destId="{C84AFD92-BDD3-4ACD-B673-9C1AD32BC92F}" srcOrd="1" destOrd="0" parTransId="{05F31A05-484D-45B4-87DB-F42B3D4DD78B}" sibTransId="{4C6D99F6-4BBE-40F2-83D7-BC4BD134BD0D}"/>
    <dgm:cxn modelId="{ADDAAF9C-6B9F-40EA-9139-12EB2C59252F}" type="presOf" srcId="{6A400168-0AB6-438B-8B36-8B4B0898CE34}" destId="{E48C3781-3F83-48C2-8CFD-6CB5CFE935F6}" srcOrd="0" destOrd="0" presId="urn:microsoft.com/office/officeart/2005/8/layout/hierarchy1"/>
    <dgm:cxn modelId="{51701BA8-B9A7-4BC4-9FC2-85CE586D3207}" type="presOf" srcId="{4A43EE1E-8DB0-4AD5-9843-92729DD49F1B}" destId="{AEBDAB2E-3D4E-40BD-A109-73B72D7E9FDF}" srcOrd="0" destOrd="0" presId="urn:microsoft.com/office/officeart/2005/8/layout/hierarchy1"/>
    <dgm:cxn modelId="{713665C0-0548-4F1F-ACE1-83E64C3339A5}" type="presOf" srcId="{B840E043-C2CB-4EED-B2B6-981EB77652DE}" destId="{A1B54B00-4406-43C9-82F6-B94CAC0639C1}" srcOrd="0" destOrd="0" presId="urn:microsoft.com/office/officeart/2005/8/layout/hierarchy1"/>
    <dgm:cxn modelId="{802821CB-1A7F-4B6B-8DC8-289FAB7E5D27}" srcId="{4A43EE1E-8DB0-4AD5-9843-92729DD49F1B}" destId="{31E1C12F-1013-410C-93CC-B9158D8D040B}" srcOrd="1" destOrd="0" parTransId="{26F1EE6F-7897-4B53-AE2F-24BA7FF2F431}" sibTransId="{0EF8C750-C3C1-4EF5-A1E9-A33445B566DA}"/>
    <dgm:cxn modelId="{12178FDD-0401-4E6E-A8AD-BA96414EE34F}" type="presOf" srcId="{B25F66F2-14DD-4291-8471-B20A489B54C0}" destId="{DEC045C1-596C-4573-B8A4-00ABFB088D01}" srcOrd="0" destOrd="0" presId="urn:microsoft.com/office/officeart/2005/8/layout/hierarchy1"/>
    <dgm:cxn modelId="{12CF74F8-B9E2-4FEB-9D95-BCC291D3AA39}" type="presOf" srcId="{B671653D-E7B0-4423-9C05-87B86FDC428B}" destId="{8FB0DA06-F308-4B54-83FF-9081CECB16DA}" srcOrd="0" destOrd="0" presId="urn:microsoft.com/office/officeart/2005/8/layout/hierarchy1"/>
    <dgm:cxn modelId="{569E77FE-EA41-429F-BDB3-F33654429D5A}" srcId="{4A43EE1E-8DB0-4AD5-9843-92729DD49F1B}" destId="{A8BC96B8-9E8F-45FB-AC45-72CCF4429F9B}" srcOrd="0" destOrd="0" parTransId="{FBBEF63F-1E92-412D-A8AE-072F6C0693E9}" sibTransId="{D4DEB1D9-1439-4A0B-955D-C62F3B6964A5}"/>
    <dgm:cxn modelId="{CAB4068A-73D5-4D22-A770-F19F0CB66D93}" type="presParOf" srcId="{A1B54B00-4406-43C9-82F6-B94CAC0639C1}" destId="{A0AC57DC-712B-44A4-835D-FE5BD686AEA9}" srcOrd="0" destOrd="0" presId="urn:microsoft.com/office/officeart/2005/8/layout/hierarchy1"/>
    <dgm:cxn modelId="{C1E9113B-12B1-493E-8845-1D791C7F62FF}" type="presParOf" srcId="{A0AC57DC-712B-44A4-835D-FE5BD686AEA9}" destId="{4F288D5B-C2F1-422D-81DD-3F8443C5F4D9}" srcOrd="0" destOrd="0" presId="urn:microsoft.com/office/officeart/2005/8/layout/hierarchy1"/>
    <dgm:cxn modelId="{80C5B883-C514-4AAA-930E-C22F11BCEA1F}" type="presParOf" srcId="{4F288D5B-C2F1-422D-81DD-3F8443C5F4D9}" destId="{D16E3175-225B-4C5E-87AE-6DAC7F568749}" srcOrd="0" destOrd="0" presId="urn:microsoft.com/office/officeart/2005/8/layout/hierarchy1"/>
    <dgm:cxn modelId="{D78D52FC-E2C6-4EFE-88F9-55BA04C98B36}" type="presParOf" srcId="{4F288D5B-C2F1-422D-81DD-3F8443C5F4D9}" destId="{8FB0DA06-F308-4B54-83FF-9081CECB16DA}" srcOrd="1" destOrd="0" presId="urn:microsoft.com/office/officeart/2005/8/layout/hierarchy1"/>
    <dgm:cxn modelId="{2DADA76A-D934-44CC-A645-2940AA0C5FE3}" type="presParOf" srcId="{A0AC57DC-712B-44A4-835D-FE5BD686AEA9}" destId="{F9A61DC0-FCE4-41A5-8752-CA6B662B378A}" srcOrd="1" destOrd="0" presId="urn:microsoft.com/office/officeart/2005/8/layout/hierarchy1"/>
    <dgm:cxn modelId="{7F26DACE-9520-48AB-AD48-93D65A42AF0F}" type="presParOf" srcId="{F9A61DC0-FCE4-41A5-8752-CA6B662B378A}" destId="{E48C3781-3F83-48C2-8CFD-6CB5CFE935F6}" srcOrd="0" destOrd="0" presId="urn:microsoft.com/office/officeart/2005/8/layout/hierarchy1"/>
    <dgm:cxn modelId="{89F13265-BC9A-4AFC-9D38-9D61043FB267}" type="presParOf" srcId="{F9A61DC0-FCE4-41A5-8752-CA6B662B378A}" destId="{B081A5C2-FDB9-47DA-811C-077339F7ABEF}" srcOrd="1" destOrd="0" presId="urn:microsoft.com/office/officeart/2005/8/layout/hierarchy1"/>
    <dgm:cxn modelId="{4EAAD51D-88C8-4E13-B659-70B1A39C216F}" type="presParOf" srcId="{B081A5C2-FDB9-47DA-811C-077339F7ABEF}" destId="{06276C08-FC88-4D71-9ACB-15E60D697BA6}" srcOrd="0" destOrd="0" presId="urn:microsoft.com/office/officeart/2005/8/layout/hierarchy1"/>
    <dgm:cxn modelId="{8C0C177F-D4D0-44A7-9E7B-D3924DD795C5}" type="presParOf" srcId="{06276C08-FC88-4D71-9ACB-15E60D697BA6}" destId="{1BC338FC-6BF7-4777-B7FF-E4AE567AA641}" srcOrd="0" destOrd="0" presId="urn:microsoft.com/office/officeart/2005/8/layout/hierarchy1"/>
    <dgm:cxn modelId="{68D57DFD-FD41-4364-8CD0-F8FE25DACA48}" type="presParOf" srcId="{06276C08-FC88-4D71-9ACB-15E60D697BA6}" destId="{AEBDAB2E-3D4E-40BD-A109-73B72D7E9FDF}" srcOrd="1" destOrd="0" presId="urn:microsoft.com/office/officeart/2005/8/layout/hierarchy1"/>
    <dgm:cxn modelId="{A7E753A0-DD01-4E93-90E3-C8DD06DEDA14}" type="presParOf" srcId="{B081A5C2-FDB9-47DA-811C-077339F7ABEF}" destId="{4A909083-4994-4CE4-BE5B-AE739A0B4EBA}" srcOrd="1" destOrd="0" presId="urn:microsoft.com/office/officeart/2005/8/layout/hierarchy1"/>
    <dgm:cxn modelId="{CA8C790B-C152-4F91-8008-A1FF9EC5975B}" type="presParOf" srcId="{4A909083-4994-4CE4-BE5B-AE739A0B4EBA}" destId="{6A47C3DE-0522-4AD7-8615-5C294473596D}" srcOrd="0" destOrd="0" presId="urn:microsoft.com/office/officeart/2005/8/layout/hierarchy1"/>
    <dgm:cxn modelId="{013681FE-AA36-4D45-AF34-D828FB75CAAB}" type="presParOf" srcId="{4A909083-4994-4CE4-BE5B-AE739A0B4EBA}" destId="{AB395C68-3685-4C5C-B0E7-CD9D2436DB4B}" srcOrd="1" destOrd="0" presId="urn:microsoft.com/office/officeart/2005/8/layout/hierarchy1"/>
    <dgm:cxn modelId="{4898FD81-F5D8-4D7E-873B-76AD42CB061B}" type="presParOf" srcId="{AB395C68-3685-4C5C-B0E7-CD9D2436DB4B}" destId="{065301B5-CABE-4321-AE90-DBE1CA8CA4B3}" srcOrd="0" destOrd="0" presId="urn:microsoft.com/office/officeart/2005/8/layout/hierarchy1"/>
    <dgm:cxn modelId="{BCC24689-A3FE-4133-8677-14A26F1A1E00}" type="presParOf" srcId="{065301B5-CABE-4321-AE90-DBE1CA8CA4B3}" destId="{1D9B27CF-89EA-48C5-B2AB-8F691179F327}" srcOrd="0" destOrd="0" presId="urn:microsoft.com/office/officeart/2005/8/layout/hierarchy1"/>
    <dgm:cxn modelId="{4E309192-BB73-4B21-B764-843D6150B90F}" type="presParOf" srcId="{065301B5-CABE-4321-AE90-DBE1CA8CA4B3}" destId="{D76C36A3-EA19-4B44-AC12-90D1BE33E728}" srcOrd="1" destOrd="0" presId="urn:microsoft.com/office/officeart/2005/8/layout/hierarchy1"/>
    <dgm:cxn modelId="{5239DD76-6E35-4BBE-A793-FEA9AC33AC33}" type="presParOf" srcId="{AB395C68-3685-4C5C-B0E7-CD9D2436DB4B}" destId="{0A18AF25-E104-4DFB-B33E-1942D7A78B83}" srcOrd="1" destOrd="0" presId="urn:microsoft.com/office/officeart/2005/8/layout/hierarchy1"/>
    <dgm:cxn modelId="{1584918A-436F-4F58-9944-A5BAEE6F4EEB}" type="presParOf" srcId="{4A909083-4994-4CE4-BE5B-AE739A0B4EBA}" destId="{0942E383-CAD0-41BF-A583-B08113EDCD8A}" srcOrd="2" destOrd="0" presId="urn:microsoft.com/office/officeart/2005/8/layout/hierarchy1"/>
    <dgm:cxn modelId="{BC1DDBB6-4283-4E03-BED1-002315C341DD}" type="presParOf" srcId="{4A909083-4994-4CE4-BE5B-AE739A0B4EBA}" destId="{2F82EF58-5E5D-4BB3-96DE-B3E4EB295427}" srcOrd="3" destOrd="0" presId="urn:microsoft.com/office/officeart/2005/8/layout/hierarchy1"/>
    <dgm:cxn modelId="{AA075B69-A5C6-4314-BA4E-6FB3A6635115}" type="presParOf" srcId="{2F82EF58-5E5D-4BB3-96DE-B3E4EB295427}" destId="{07DE57C4-FC9E-4227-A425-EF254708EF2A}" srcOrd="0" destOrd="0" presId="urn:microsoft.com/office/officeart/2005/8/layout/hierarchy1"/>
    <dgm:cxn modelId="{D4C9574B-4E2D-464D-91EF-E1B7553868F9}" type="presParOf" srcId="{07DE57C4-FC9E-4227-A425-EF254708EF2A}" destId="{97DEDE04-9385-43B5-B5E8-A4204AEF11E3}" srcOrd="0" destOrd="0" presId="urn:microsoft.com/office/officeart/2005/8/layout/hierarchy1"/>
    <dgm:cxn modelId="{FA3507D7-F2D0-4B37-923B-115B98B0CD54}" type="presParOf" srcId="{07DE57C4-FC9E-4227-A425-EF254708EF2A}" destId="{183B5FBE-C699-47F7-BCF2-462408108E7B}" srcOrd="1" destOrd="0" presId="urn:microsoft.com/office/officeart/2005/8/layout/hierarchy1"/>
    <dgm:cxn modelId="{4C948DF7-280D-402A-B2EE-18CA43893892}" type="presParOf" srcId="{2F82EF58-5E5D-4BB3-96DE-B3E4EB295427}" destId="{AE44CAAC-F215-4587-939B-E59F2B7E9465}" srcOrd="1" destOrd="0" presId="urn:microsoft.com/office/officeart/2005/8/layout/hierarchy1"/>
    <dgm:cxn modelId="{F4DF9AE5-013D-4385-9151-FE26D0C39120}" type="presParOf" srcId="{4A909083-4994-4CE4-BE5B-AE739A0B4EBA}" destId="{729D1E91-67C6-42EC-B59A-CB2DFF2E5081}" srcOrd="4" destOrd="0" presId="urn:microsoft.com/office/officeart/2005/8/layout/hierarchy1"/>
    <dgm:cxn modelId="{4CE6AF65-1F49-4674-A93C-5F4EB4CF2353}" type="presParOf" srcId="{4A909083-4994-4CE4-BE5B-AE739A0B4EBA}" destId="{080424BD-AB63-42A6-803C-47DBAE5104B3}" srcOrd="5" destOrd="0" presId="urn:microsoft.com/office/officeart/2005/8/layout/hierarchy1"/>
    <dgm:cxn modelId="{1BFAA19F-DF84-42DD-854F-4277E22BEC66}" type="presParOf" srcId="{080424BD-AB63-42A6-803C-47DBAE5104B3}" destId="{2AB12689-4B87-4645-B10B-3A44DAC4039C}" srcOrd="0" destOrd="0" presId="urn:microsoft.com/office/officeart/2005/8/layout/hierarchy1"/>
    <dgm:cxn modelId="{8CCADEE7-330C-4A1A-9B6D-487B3D06B685}" type="presParOf" srcId="{2AB12689-4B87-4645-B10B-3A44DAC4039C}" destId="{D6363A6C-37DF-4D5D-ADC0-3538C67A74A3}" srcOrd="0" destOrd="0" presId="urn:microsoft.com/office/officeart/2005/8/layout/hierarchy1"/>
    <dgm:cxn modelId="{A2BBD991-97D0-4E6C-9003-D51F8370DD9F}" type="presParOf" srcId="{2AB12689-4B87-4645-B10B-3A44DAC4039C}" destId="{48754164-B532-4BBD-96B0-009B2E546EBE}" srcOrd="1" destOrd="0" presId="urn:microsoft.com/office/officeart/2005/8/layout/hierarchy1"/>
    <dgm:cxn modelId="{6D04DFDC-01F2-484E-ABD5-A8DAB6303FE7}" type="presParOf" srcId="{080424BD-AB63-42A6-803C-47DBAE5104B3}" destId="{0A7B3604-FE7E-4844-A6E5-29D45F4DCF07}" srcOrd="1" destOrd="0" presId="urn:microsoft.com/office/officeart/2005/8/layout/hierarchy1"/>
    <dgm:cxn modelId="{3294B287-4C12-488C-91B9-8464FC9E775B}" type="presParOf" srcId="{F9A61DC0-FCE4-41A5-8752-CA6B662B378A}" destId="{247B6CFC-7E38-4D0C-A209-3CC8EC09131B}" srcOrd="2" destOrd="0" presId="urn:microsoft.com/office/officeart/2005/8/layout/hierarchy1"/>
    <dgm:cxn modelId="{DE14A158-F631-4EFC-8A1D-A9A10F7D797F}" type="presParOf" srcId="{F9A61DC0-FCE4-41A5-8752-CA6B662B378A}" destId="{7A41AB59-DBAB-4E6B-AFF2-1710BCABA8B4}" srcOrd="3" destOrd="0" presId="urn:microsoft.com/office/officeart/2005/8/layout/hierarchy1"/>
    <dgm:cxn modelId="{617C1267-F2EA-4526-9C4A-4B2976F47375}" type="presParOf" srcId="{7A41AB59-DBAB-4E6B-AFF2-1710BCABA8B4}" destId="{A7A26CE2-D3FC-40E5-88E1-386A21CAB579}" srcOrd="0" destOrd="0" presId="urn:microsoft.com/office/officeart/2005/8/layout/hierarchy1"/>
    <dgm:cxn modelId="{67CF9A24-1333-407F-80C3-49BA35D7E5B1}" type="presParOf" srcId="{A7A26CE2-D3FC-40E5-88E1-386A21CAB579}" destId="{08D2E866-D27A-4670-B7A0-0CB8F19159B1}" srcOrd="0" destOrd="0" presId="urn:microsoft.com/office/officeart/2005/8/layout/hierarchy1"/>
    <dgm:cxn modelId="{8875914F-8F44-4343-8E6A-709F8086E8EE}" type="presParOf" srcId="{A7A26CE2-D3FC-40E5-88E1-386A21CAB579}" destId="{D9CB1BDE-D171-476A-A25F-5CC59FA1C6D6}" srcOrd="1" destOrd="0" presId="urn:microsoft.com/office/officeart/2005/8/layout/hierarchy1"/>
    <dgm:cxn modelId="{8FDFB212-0C59-48D2-A340-025F73AF62B1}" type="presParOf" srcId="{7A41AB59-DBAB-4E6B-AFF2-1710BCABA8B4}" destId="{E3AFE87D-DAC3-44C6-A98A-6F3696BB6119}" srcOrd="1" destOrd="0" presId="urn:microsoft.com/office/officeart/2005/8/layout/hierarchy1"/>
    <dgm:cxn modelId="{97B30C52-60D7-43CB-962F-959F83854E73}" type="presParOf" srcId="{E3AFE87D-DAC3-44C6-A98A-6F3696BB6119}" destId="{DEC045C1-596C-4573-B8A4-00ABFB088D01}" srcOrd="0" destOrd="0" presId="urn:microsoft.com/office/officeart/2005/8/layout/hierarchy1"/>
    <dgm:cxn modelId="{6A45B0BC-49A6-4F7C-8126-2CFB8A95A4A6}" type="presParOf" srcId="{E3AFE87D-DAC3-44C6-A98A-6F3696BB6119}" destId="{2994FE7B-2325-45E3-8F0E-52F31CE8C05E}" srcOrd="1" destOrd="0" presId="urn:microsoft.com/office/officeart/2005/8/layout/hierarchy1"/>
    <dgm:cxn modelId="{6CBD165A-CA23-42ED-A175-8BABBC264CCB}" type="presParOf" srcId="{2994FE7B-2325-45E3-8F0E-52F31CE8C05E}" destId="{078FFB5C-CA99-4D7B-B189-D08F082B28CF}" srcOrd="0" destOrd="0" presId="urn:microsoft.com/office/officeart/2005/8/layout/hierarchy1"/>
    <dgm:cxn modelId="{67C94206-541E-46DE-9E16-FEFFA069A516}" type="presParOf" srcId="{078FFB5C-CA99-4D7B-B189-D08F082B28CF}" destId="{C7852072-7252-429C-9226-C014EF14EA79}" srcOrd="0" destOrd="0" presId="urn:microsoft.com/office/officeart/2005/8/layout/hierarchy1"/>
    <dgm:cxn modelId="{FD068E1C-FF41-451A-862C-C44A5D956243}" type="presParOf" srcId="{078FFB5C-CA99-4D7B-B189-D08F082B28CF}" destId="{832FDD86-08A5-4C3C-8FA0-F318AE0E04F8}" srcOrd="1" destOrd="0" presId="urn:microsoft.com/office/officeart/2005/8/layout/hierarchy1"/>
    <dgm:cxn modelId="{9DD484EC-2172-4F9B-9611-B481212BBBC6}" type="presParOf" srcId="{2994FE7B-2325-45E3-8F0E-52F31CE8C05E}" destId="{85A5785C-42CF-4407-AEFA-458C6B18E905}"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40E043-C2CB-4EED-B2B6-981EB77652D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B671653D-E7B0-4423-9C05-87B86FDC428B}">
      <dgm:prSet phldrT="[Text]" custT="1"/>
      <dgm:spPr/>
      <dgm:t>
        <a:bodyPr/>
        <a:lstStyle/>
        <a:p>
          <a:r>
            <a:rPr lang="en-US" sz="2000" b="1" dirty="0">
              <a:latin typeface="Book Antiqua"/>
            </a:rPr>
            <a:t>Repatriability of Funds</a:t>
          </a:r>
        </a:p>
      </dgm:t>
    </dgm:pt>
    <dgm:pt modelId="{47DC6FA7-818E-4B22-9B36-AB207D8E718C}" type="parTrans" cxnId="{569E7371-4D91-4182-AA54-63951DA7AF2B}">
      <dgm:prSet/>
      <dgm:spPr/>
      <dgm:t>
        <a:bodyPr/>
        <a:lstStyle/>
        <a:p>
          <a:endParaRPr lang="en-US" sz="1800">
            <a:latin typeface="Book Antiqua" panose="02040602050305030304" pitchFamily="18" charset="0"/>
          </a:endParaRPr>
        </a:p>
      </dgm:t>
    </dgm:pt>
    <dgm:pt modelId="{744A3F6F-D80B-4EB1-AF91-9E6999E906A2}" type="sibTrans" cxnId="{569E7371-4D91-4182-AA54-63951DA7AF2B}">
      <dgm:prSet/>
      <dgm:spPr/>
      <dgm:t>
        <a:bodyPr/>
        <a:lstStyle/>
        <a:p>
          <a:endParaRPr lang="en-US" sz="1800">
            <a:latin typeface="Book Antiqua" panose="02040602050305030304" pitchFamily="18" charset="0"/>
          </a:endParaRPr>
        </a:p>
      </dgm:t>
    </dgm:pt>
    <dgm:pt modelId="{4A43EE1E-8DB0-4AD5-9843-92729DD49F1B}" type="asst">
      <dgm:prSet phldrT="[Text]" custT="1"/>
      <dgm:spPr/>
      <dgm:t>
        <a:bodyPr/>
        <a:lstStyle/>
        <a:p>
          <a:r>
            <a:rPr lang="en-US" sz="1600" b="1" dirty="0">
              <a:latin typeface="Book Antiqua"/>
            </a:rPr>
            <a:t>Repatriable Funds</a:t>
          </a:r>
        </a:p>
        <a:p>
          <a:r>
            <a:rPr lang="en-US" sz="1600" b="0" dirty="0">
              <a:latin typeface="Book Antiqua"/>
            </a:rPr>
            <a:t>Repatriable Funds are such funds that are allowed to be repatriated outside India on payment of Indian taxes</a:t>
          </a:r>
        </a:p>
      </dgm:t>
    </dgm:pt>
    <dgm:pt modelId="{6A400168-0AB6-438B-8B36-8B4B0898CE34}" type="parTrans" cxnId="{55F02B60-9A67-4911-9B17-19334AD873FC}">
      <dgm:prSet/>
      <dgm:spPr/>
      <dgm:t>
        <a:bodyPr/>
        <a:lstStyle/>
        <a:p>
          <a:endParaRPr lang="en-US" sz="1800">
            <a:latin typeface="Book Antiqua" panose="02040602050305030304" pitchFamily="18" charset="0"/>
          </a:endParaRPr>
        </a:p>
      </dgm:t>
    </dgm:pt>
    <dgm:pt modelId="{3D47E734-7424-4A0D-BAEB-520DE4CE98DE}" type="sibTrans" cxnId="{55F02B60-9A67-4911-9B17-19334AD873FC}">
      <dgm:prSet/>
      <dgm:spPr/>
      <dgm:t>
        <a:bodyPr/>
        <a:lstStyle/>
        <a:p>
          <a:endParaRPr lang="en-US" sz="1800">
            <a:latin typeface="Book Antiqua" panose="02040602050305030304" pitchFamily="18" charset="0"/>
          </a:endParaRPr>
        </a:p>
      </dgm:t>
    </dgm:pt>
    <dgm:pt modelId="{C84AFD92-BDD3-4ACD-B673-9C1AD32BC92F}" type="asst">
      <dgm:prSet custT="1"/>
      <dgm:spPr/>
      <dgm:t>
        <a:bodyPr/>
        <a:lstStyle/>
        <a:p>
          <a:r>
            <a:rPr lang="en-US" sz="1600" b="1" dirty="0">
              <a:latin typeface="Book Antiqua"/>
            </a:rPr>
            <a:t>Non-Repatriable Funds</a:t>
          </a:r>
        </a:p>
        <a:p>
          <a:r>
            <a:rPr lang="en-US" sz="1600" b="0" dirty="0">
              <a:latin typeface="Book Antiqua"/>
            </a:rPr>
            <a:t>Non-Repatriable are funds that cannot be remitted outside India unless generally or specifically allowed</a:t>
          </a:r>
          <a:endParaRPr lang="en-US" sz="1600" dirty="0">
            <a:latin typeface="Book Antiqua"/>
          </a:endParaRPr>
        </a:p>
      </dgm:t>
    </dgm:pt>
    <dgm:pt modelId="{05F31A05-484D-45B4-87DB-F42B3D4DD78B}" type="parTrans" cxnId="{DC491E8E-6F43-4A97-A42F-BD5ECBD4970E}">
      <dgm:prSet/>
      <dgm:spPr/>
      <dgm:t>
        <a:bodyPr/>
        <a:lstStyle/>
        <a:p>
          <a:endParaRPr lang="en-US" sz="1800">
            <a:latin typeface="Book Antiqua" panose="02040602050305030304" pitchFamily="18" charset="0"/>
          </a:endParaRPr>
        </a:p>
      </dgm:t>
    </dgm:pt>
    <dgm:pt modelId="{4C6D99F6-4BBE-40F2-83D7-BC4BD134BD0D}" type="sibTrans" cxnId="{DC491E8E-6F43-4A97-A42F-BD5ECBD4970E}">
      <dgm:prSet/>
      <dgm:spPr/>
      <dgm:t>
        <a:bodyPr/>
        <a:lstStyle/>
        <a:p>
          <a:endParaRPr lang="en-US" sz="1800">
            <a:latin typeface="Book Antiqua" panose="02040602050305030304" pitchFamily="18" charset="0"/>
          </a:endParaRPr>
        </a:p>
      </dgm:t>
    </dgm:pt>
    <dgm:pt modelId="{A1B54B00-4406-43C9-82F6-B94CAC0639C1}" type="pres">
      <dgm:prSet presAssocID="{B840E043-C2CB-4EED-B2B6-981EB77652DE}" presName="hierChild1" presStyleCnt="0">
        <dgm:presLayoutVars>
          <dgm:chPref val="1"/>
          <dgm:dir/>
          <dgm:animOne val="branch"/>
          <dgm:animLvl val="lvl"/>
          <dgm:resizeHandles/>
        </dgm:presLayoutVars>
      </dgm:prSet>
      <dgm:spPr/>
    </dgm:pt>
    <dgm:pt modelId="{A0AC57DC-712B-44A4-835D-FE5BD686AEA9}" type="pres">
      <dgm:prSet presAssocID="{B671653D-E7B0-4423-9C05-87B86FDC428B}" presName="hierRoot1" presStyleCnt="0"/>
      <dgm:spPr/>
    </dgm:pt>
    <dgm:pt modelId="{4F288D5B-C2F1-422D-81DD-3F8443C5F4D9}" type="pres">
      <dgm:prSet presAssocID="{B671653D-E7B0-4423-9C05-87B86FDC428B}" presName="composite" presStyleCnt="0"/>
      <dgm:spPr/>
    </dgm:pt>
    <dgm:pt modelId="{D16E3175-225B-4C5E-87AE-6DAC7F568749}" type="pres">
      <dgm:prSet presAssocID="{B671653D-E7B0-4423-9C05-87B86FDC428B}" presName="background" presStyleLbl="node0" presStyleIdx="0" presStyleCnt="1"/>
      <dgm:spPr/>
    </dgm:pt>
    <dgm:pt modelId="{8FB0DA06-F308-4B54-83FF-9081CECB16DA}" type="pres">
      <dgm:prSet presAssocID="{B671653D-E7B0-4423-9C05-87B86FDC428B}" presName="text" presStyleLbl="fgAcc0" presStyleIdx="0" presStyleCnt="1">
        <dgm:presLayoutVars>
          <dgm:chPref val="3"/>
        </dgm:presLayoutVars>
      </dgm:prSet>
      <dgm:spPr/>
    </dgm:pt>
    <dgm:pt modelId="{F9A61DC0-FCE4-41A5-8752-CA6B662B378A}" type="pres">
      <dgm:prSet presAssocID="{B671653D-E7B0-4423-9C05-87B86FDC428B}" presName="hierChild2" presStyleCnt="0"/>
      <dgm:spPr/>
    </dgm:pt>
    <dgm:pt modelId="{E48C3781-3F83-48C2-8CFD-6CB5CFE935F6}" type="pres">
      <dgm:prSet presAssocID="{6A400168-0AB6-438B-8B36-8B4B0898CE34}" presName="Name10" presStyleLbl="parChTrans1D2" presStyleIdx="0" presStyleCnt="2"/>
      <dgm:spPr/>
    </dgm:pt>
    <dgm:pt modelId="{B081A5C2-FDB9-47DA-811C-077339F7ABEF}" type="pres">
      <dgm:prSet presAssocID="{4A43EE1E-8DB0-4AD5-9843-92729DD49F1B}" presName="hierRoot2" presStyleCnt="0"/>
      <dgm:spPr/>
    </dgm:pt>
    <dgm:pt modelId="{06276C08-FC88-4D71-9ACB-15E60D697BA6}" type="pres">
      <dgm:prSet presAssocID="{4A43EE1E-8DB0-4AD5-9843-92729DD49F1B}" presName="composite2" presStyleCnt="0"/>
      <dgm:spPr/>
    </dgm:pt>
    <dgm:pt modelId="{1BC338FC-6BF7-4777-B7FF-E4AE567AA641}" type="pres">
      <dgm:prSet presAssocID="{4A43EE1E-8DB0-4AD5-9843-92729DD49F1B}" presName="background2" presStyleLbl="asst1" presStyleIdx="0" presStyleCnt="2"/>
      <dgm:spPr/>
    </dgm:pt>
    <dgm:pt modelId="{AEBDAB2E-3D4E-40BD-A109-73B72D7E9FDF}" type="pres">
      <dgm:prSet presAssocID="{4A43EE1E-8DB0-4AD5-9843-92729DD49F1B}" presName="text2" presStyleLbl="fgAcc2" presStyleIdx="0" presStyleCnt="2" custScaleX="106109">
        <dgm:presLayoutVars>
          <dgm:chPref val="3"/>
        </dgm:presLayoutVars>
      </dgm:prSet>
      <dgm:spPr/>
    </dgm:pt>
    <dgm:pt modelId="{4A909083-4994-4CE4-BE5B-AE739A0B4EBA}" type="pres">
      <dgm:prSet presAssocID="{4A43EE1E-8DB0-4AD5-9843-92729DD49F1B}" presName="hierChild3" presStyleCnt="0"/>
      <dgm:spPr/>
    </dgm:pt>
    <dgm:pt modelId="{247B6CFC-7E38-4D0C-A209-3CC8EC09131B}" type="pres">
      <dgm:prSet presAssocID="{05F31A05-484D-45B4-87DB-F42B3D4DD78B}" presName="Name10" presStyleLbl="parChTrans1D2" presStyleIdx="1" presStyleCnt="2"/>
      <dgm:spPr/>
    </dgm:pt>
    <dgm:pt modelId="{7A41AB59-DBAB-4E6B-AFF2-1710BCABA8B4}" type="pres">
      <dgm:prSet presAssocID="{C84AFD92-BDD3-4ACD-B673-9C1AD32BC92F}" presName="hierRoot2" presStyleCnt="0"/>
      <dgm:spPr/>
    </dgm:pt>
    <dgm:pt modelId="{A7A26CE2-D3FC-40E5-88E1-386A21CAB579}" type="pres">
      <dgm:prSet presAssocID="{C84AFD92-BDD3-4ACD-B673-9C1AD32BC92F}" presName="composite2" presStyleCnt="0"/>
      <dgm:spPr/>
    </dgm:pt>
    <dgm:pt modelId="{08D2E866-D27A-4670-B7A0-0CB8F19159B1}" type="pres">
      <dgm:prSet presAssocID="{C84AFD92-BDD3-4ACD-B673-9C1AD32BC92F}" presName="background2" presStyleLbl="asst1" presStyleIdx="1" presStyleCnt="2"/>
      <dgm:spPr/>
    </dgm:pt>
    <dgm:pt modelId="{D9CB1BDE-D171-476A-A25F-5CC59FA1C6D6}" type="pres">
      <dgm:prSet presAssocID="{C84AFD92-BDD3-4ACD-B673-9C1AD32BC92F}" presName="text2" presStyleLbl="fgAcc2" presStyleIdx="1" presStyleCnt="2">
        <dgm:presLayoutVars>
          <dgm:chPref val="3"/>
        </dgm:presLayoutVars>
      </dgm:prSet>
      <dgm:spPr/>
    </dgm:pt>
    <dgm:pt modelId="{E3AFE87D-DAC3-44C6-A98A-6F3696BB6119}" type="pres">
      <dgm:prSet presAssocID="{C84AFD92-BDD3-4ACD-B673-9C1AD32BC92F}" presName="hierChild3" presStyleCnt="0"/>
      <dgm:spPr/>
    </dgm:pt>
  </dgm:ptLst>
  <dgm:cxnLst>
    <dgm:cxn modelId="{7A605230-7D91-4289-BA37-262A7BABAC4B}" type="presOf" srcId="{05F31A05-484D-45B4-87DB-F42B3D4DD78B}" destId="{247B6CFC-7E38-4D0C-A209-3CC8EC09131B}" srcOrd="0" destOrd="0" presId="urn:microsoft.com/office/officeart/2005/8/layout/hierarchy1"/>
    <dgm:cxn modelId="{55F02B60-9A67-4911-9B17-19334AD873FC}" srcId="{B671653D-E7B0-4423-9C05-87B86FDC428B}" destId="{4A43EE1E-8DB0-4AD5-9843-92729DD49F1B}" srcOrd="0" destOrd="0" parTransId="{6A400168-0AB6-438B-8B36-8B4B0898CE34}" sibTransId="{3D47E734-7424-4A0D-BAEB-520DE4CE98DE}"/>
    <dgm:cxn modelId="{0A3B3C42-3568-439A-84CA-9D8BA32D24B6}" type="presOf" srcId="{C84AFD92-BDD3-4ACD-B673-9C1AD32BC92F}" destId="{D9CB1BDE-D171-476A-A25F-5CC59FA1C6D6}" srcOrd="0" destOrd="0" presId="urn:microsoft.com/office/officeart/2005/8/layout/hierarchy1"/>
    <dgm:cxn modelId="{569E7371-4D91-4182-AA54-63951DA7AF2B}" srcId="{B840E043-C2CB-4EED-B2B6-981EB77652DE}" destId="{B671653D-E7B0-4423-9C05-87B86FDC428B}" srcOrd="0" destOrd="0" parTransId="{47DC6FA7-818E-4B22-9B36-AB207D8E718C}" sibTransId="{744A3F6F-D80B-4EB1-AF91-9E6999E906A2}"/>
    <dgm:cxn modelId="{DC491E8E-6F43-4A97-A42F-BD5ECBD4970E}" srcId="{B671653D-E7B0-4423-9C05-87B86FDC428B}" destId="{C84AFD92-BDD3-4ACD-B673-9C1AD32BC92F}" srcOrd="1" destOrd="0" parTransId="{05F31A05-484D-45B4-87DB-F42B3D4DD78B}" sibTransId="{4C6D99F6-4BBE-40F2-83D7-BC4BD134BD0D}"/>
    <dgm:cxn modelId="{ADDAAF9C-6B9F-40EA-9139-12EB2C59252F}" type="presOf" srcId="{6A400168-0AB6-438B-8B36-8B4B0898CE34}" destId="{E48C3781-3F83-48C2-8CFD-6CB5CFE935F6}" srcOrd="0" destOrd="0" presId="urn:microsoft.com/office/officeart/2005/8/layout/hierarchy1"/>
    <dgm:cxn modelId="{51701BA8-B9A7-4BC4-9FC2-85CE586D3207}" type="presOf" srcId="{4A43EE1E-8DB0-4AD5-9843-92729DD49F1B}" destId="{AEBDAB2E-3D4E-40BD-A109-73B72D7E9FDF}" srcOrd="0" destOrd="0" presId="urn:microsoft.com/office/officeart/2005/8/layout/hierarchy1"/>
    <dgm:cxn modelId="{713665C0-0548-4F1F-ACE1-83E64C3339A5}" type="presOf" srcId="{B840E043-C2CB-4EED-B2B6-981EB77652DE}" destId="{A1B54B00-4406-43C9-82F6-B94CAC0639C1}" srcOrd="0" destOrd="0" presId="urn:microsoft.com/office/officeart/2005/8/layout/hierarchy1"/>
    <dgm:cxn modelId="{12CF74F8-B9E2-4FEB-9D95-BCC291D3AA39}" type="presOf" srcId="{B671653D-E7B0-4423-9C05-87B86FDC428B}" destId="{8FB0DA06-F308-4B54-83FF-9081CECB16DA}" srcOrd="0" destOrd="0" presId="urn:microsoft.com/office/officeart/2005/8/layout/hierarchy1"/>
    <dgm:cxn modelId="{CAB4068A-73D5-4D22-A770-F19F0CB66D93}" type="presParOf" srcId="{A1B54B00-4406-43C9-82F6-B94CAC0639C1}" destId="{A0AC57DC-712B-44A4-835D-FE5BD686AEA9}" srcOrd="0" destOrd="0" presId="urn:microsoft.com/office/officeart/2005/8/layout/hierarchy1"/>
    <dgm:cxn modelId="{C1E9113B-12B1-493E-8845-1D791C7F62FF}" type="presParOf" srcId="{A0AC57DC-712B-44A4-835D-FE5BD686AEA9}" destId="{4F288D5B-C2F1-422D-81DD-3F8443C5F4D9}" srcOrd="0" destOrd="0" presId="urn:microsoft.com/office/officeart/2005/8/layout/hierarchy1"/>
    <dgm:cxn modelId="{80C5B883-C514-4AAA-930E-C22F11BCEA1F}" type="presParOf" srcId="{4F288D5B-C2F1-422D-81DD-3F8443C5F4D9}" destId="{D16E3175-225B-4C5E-87AE-6DAC7F568749}" srcOrd="0" destOrd="0" presId="urn:microsoft.com/office/officeart/2005/8/layout/hierarchy1"/>
    <dgm:cxn modelId="{D78D52FC-E2C6-4EFE-88F9-55BA04C98B36}" type="presParOf" srcId="{4F288D5B-C2F1-422D-81DD-3F8443C5F4D9}" destId="{8FB0DA06-F308-4B54-83FF-9081CECB16DA}" srcOrd="1" destOrd="0" presId="urn:microsoft.com/office/officeart/2005/8/layout/hierarchy1"/>
    <dgm:cxn modelId="{2DADA76A-D934-44CC-A645-2940AA0C5FE3}" type="presParOf" srcId="{A0AC57DC-712B-44A4-835D-FE5BD686AEA9}" destId="{F9A61DC0-FCE4-41A5-8752-CA6B662B378A}" srcOrd="1" destOrd="0" presId="urn:microsoft.com/office/officeart/2005/8/layout/hierarchy1"/>
    <dgm:cxn modelId="{7F26DACE-9520-48AB-AD48-93D65A42AF0F}" type="presParOf" srcId="{F9A61DC0-FCE4-41A5-8752-CA6B662B378A}" destId="{E48C3781-3F83-48C2-8CFD-6CB5CFE935F6}" srcOrd="0" destOrd="0" presId="urn:microsoft.com/office/officeart/2005/8/layout/hierarchy1"/>
    <dgm:cxn modelId="{89F13265-BC9A-4AFC-9D38-9D61043FB267}" type="presParOf" srcId="{F9A61DC0-FCE4-41A5-8752-CA6B662B378A}" destId="{B081A5C2-FDB9-47DA-811C-077339F7ABEF}" srcOrd="1" destOrd="0" presId="urn:microsoft.com/office/officeart/2005/8/layout/hierarchy1"/>
    <dgm:cxn modelId="{4EAAD51D-88C8-4E13-B659-70B1A39C216F}" type="presParOf" srcId="{B081A5C2-FDB9-47DA-811C-077339F7ABEF}" destId="{06276C08-FC88-4D71-9ACB-15E60D697BA6}" srcOrd="0" destOrd="0" presId="urn:microsoft.com/office/officeart/2005/8/layout/hierarchy1"/>
    <dgm:cxn modelId="{8C0C177F-D4D0-44A7-9E7B-D3924DD795C5}" type="presParOf" srcId="{06276C08-FC88-4D71-9ACB-15E60D697BA6}" destId="{1BC338FC-6BF7-4777-B7FF-E4AE567AA641}" srcOrd="0" destOrd="0" presId="urn:microsoft.com/office/officeart/2005/8/layout/hierarchy1"/>
    <dgm:cxn modelId="{68D57DFD-FD41-4364-8CD0-F8FE25DACA48}" type="presParOf" srcId="{06276C08-FC88-4D71-9ACB-15E60D697BA6}" destId="{AEBDAB2E-3D4E-40BD-A109-73B72D7E9FDF}" srcOrd="1" destOrd="0" presId="urn:microsoft.com/office/officeart/2005/8/layout/hierarchy1"/>
    <dgm:cxn modelId="{A7E753A0-DD01-4E93-90E3-C8DD06DEDA14}" type="presParOf" srcId="{B081A5C2-FDB9-47DA-811C-077339F7ABEF}" destId="{4A909083-4994-4CE4-BE5B-AE739A0B4EBA}" srcOrd="1" destOrd="0" presId="urn:microsoft.com/office/officeart/2005/8/layout/hierarchy1"/>
    <dgm:cxn modelId="{3294B287-4C12-488C-91B9-8464FC9E775B}" type="presParOf" srcId="{F9A61DC0-FCE4-41A5-8752-CA6B662B378A}" destId="{247B6CFC-7E38-4D0C-A209-3CC8EC09131B}" srcOrd="2" destOrd="0" presId="urn:microsoft.com/office/officeart/2005/8/layout/hierarchy1"/>
    <dgm:cxn modelId="{DE14A158-F631-4EFC-8A1D-A9A10F7D797F}" type="presParOf" srcId="{F9A61DC0-FCE4-41A5-8752-CA6B662B378A}" destId="{7A41AB59-DBAB-4E6B-AFF2-1710BCABA8B4}" srcOrd="3" destOrd="0" presId="urn:microsoft.com/office/officeart/2005/8/layout/hierarchy1"/>
    <dgm:cxn modelId="{617C1267-F2EA-4526-9C4A-4B2976F47375}" type="presParOf" srcId="{7A41AB59-DBAB-4E6B-AFF2-1710BCABA8B4}" destId="{A7A26CE2-D3FC-40E5-88E1-386A21CAB579}" srcOrd="0" destOrd="0" presId="urn:microsoft.com/office/officeart/2005/8/layout/hierarchy1"/>
    <dgm:cxn modelId="{67CF9A24-1333-407F-80C3-49BA35D7E5B1}" type="presParOf" srcId="{A7A26CE2-D3FC-40E5-88E1-386A21CAB579}" destId="{08D2E866-D27A-4670-B7A0-0CB8F19159B1}" srcOrd="0" destOrd="0" presId="urn:microsoft.com/office/officeart/2005/8/layout/hierarchy1"/>
    <dgm:cxn modelId="{8875914F-8F44-4343-8E6A-709F8086E8EE}" type="presParOf" srcId="{A7A26CE2-D3FC-40E5-88E1-386A21CAB579}" destId="{D9CB1BDE-D171-476A-A25F-5CC59FA1C6D6}" srcOrd="1" destOrd="0" presId="urn:microsoft.com/office/officeart/2005/8/layout/hierarchy1"/>
    <dgm:cxn modelId="{8FDFB212-0C59-48D2-A340-025F73AF62B1}" type="presParOf" srcId="{7A41AB59-DBAB-4E6B-AFF2-1710BCABA8B4}" destId="{E3AFE87D-DAC3-44C6-A98A-6F3696BB6119}"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143622F-DB65-42BB-B4D7-2A56DE89C66A}" type="doc">
      <dgm:prSet loTypeId="urn:microsoft.com/office/officeart/2005/8/layout/hierarchy1" loCatId="hierarchy" qsTypeId="urn:microsoft.com/office/officeart/2005/8/quickstyle/simple1" qsCatId="simple" csTypeId="urn:microsoft.com/office/officeart/2005/8/colors/accent1_3" csCatId="accent1" phldr="1"/>
      <dgm:spPr/>
      <dgm:t>
        <a:bodyPr/>
        <a:lstStyle/>
        <a:p>
          <a:endParaRPr lang="en-US"/>
        </a:p>
      </dgm:t>
    </dgm:pt>
    <dgm:pt modelId="{4715EBCF-1ED7-4442-8B94-61ABC88CF882}">
      <dgm:prSet phldrT="[Text]"/>
      <dgm:spPr/>
      <dgm:t>
        <a:bodyPr/>
        <a:lstStyle/>
        <a:p>
          <a:r>
            <a:rPr lang="en-US" b="1" dirty="0">
              <a:latin typeface="Book Antiqua" panose="02040602050305030304" pitchFamily="18" charset="0"/>
            </a:rPr>
            <a:t>Borrowing and Lending</a:t>
          </a:r>
        </a:p>
      </dgm:t>
    </dgm:pt>
    <dgm:pt modelId="{A40A732E-691E-4EE8-91A4-8E393AE406C0}" type="parTrans" cxnId="{CDA8D101-7F49-4A60-AADE-8AF64A9F4F78}">
      <dgm:prSet/>
      <dgm:spPr/>
      <dgm:t>
        <a:bodyPr/>
        <a:lstStyle/>
        <a:p>
          <a:endParaRPr lang="en-US"/>
        </a:p>
      </dgm:t>
    </dgm:pt>
    <dgm:pt modelId="{1E833C4C-8FBF-4063-908F-319069A462FA}" type="sibTrans" cxnId="{CDA8D101-7F49-4A60-AADE-8AF64A9F4F78}">
      <dgm:prSet/>
      <dgm:spPr/>
      <dgm:t>
        <a:bodyPr/>
        <a:lstStyle/>
        <a:p>
          <a:endParaRPr lang="en-US"/>
        </a:p>
      </dgm:t>
    </dgm:pt>
    <dgm:pt modelId="{D7DE23AA-4C28-4555-B9F0-93081636B3BC}">
      <dgm:prSet phldrT="[Text]"/>
      <dgm:spPr/>
      <dgm:t>
        <a:bodyPr/>
        <a:lstStyle/>
        <a:p>
          <a:r>
            <a:rPr lang="en-US" b="1" dirty="0">
              <a:latin typeface="Book Antiqua" panose="02040602050305030304" pitchFamily="18" charset="0"/>
            </a:rPr>
            <a:t>Borrowing</a:t>
          </a:r>
        </a:p>
      </dgm:t>
    </dgm:pt>
    <dgm:pt modelId="{451CA048-03DA-472A-A26E-39F3B377FCA4}" type="parTrans" cxnId="{B9C180D8-BCC8-46CA-8A01-E248F03A75C6}">
      <dgm:prSet/>
      <dgm:spPr/>
      <dgm:t>
        <a:bodyPr/>
        <a:lstStyle/>
        <a:p>
          <a:endParaRPr lang="en-US">
            <a:latin typeface="Book Antiqua" panose="02040602050305030304" pitchFamily="18" charset="0"/>
          </a:endParaRPr>
        </a:p>
      </dgm:t>
    </dgm:pt>
    <dgm:pt modelId="{209345D1-5FDE-44CD-AD4F-3646B571C8BA}" type="sibTrans" cxnId="{B9C180D8-BCC8-46CA-8A01-E248F03A75C6}">
      <dgm:prSet/>
      <dgm:spPr/>
      <dgm:t>
        <a:bodyPr/>
        <a:lstStyle/>
        <a:p>
          <a:endParaRPr lang="en-US"/>
        </a:p>
      </dgm:t>
    </dgm:pt>
    <dgm:pt modelId="{B5A387A0-D50D-4C1F-A4C8-856B2B94404E}">
      <dgm:prSet phldrT="[Text]"/>
      <dgm:spPr/>
      <dgm:t>
        <a:bodyPr/>
        <a:lstStyle/>
        <a:p>
          <a:r>
            <a:rPr lang="en-US" dirty="0">
              <a:latin typeface="Book Antiqua" panose="02040602050305030304" pitchFamily="18" charset="0"/>
            </a:rPr>
            <a:t>From Banks</a:t>
          </a:r>
        </a:p>
      </dgm:t>
    </dgm:pt>
    <dgm:pt modelId="{6217CB89-9E59-470E-A528-97AB1E68D274}" type="parTrans" cxnId="{F0248A8D-F47A-47A1-BA34-F64B50711EA0}">
      <dgm:prSet/>
      <dgm:spPr/>
      <dgm:t>
        <a:bodyPr/>
        <a:lstStyle/>
        <a:p>
          <a:endParaRPr lang="en-US">
            <a:latin typeface="Book Antiqua" panose="02040602050305030304" pitchFamily="18" charset="0"/>
          </a:endParaRPr>
        </a:p>
      </dgm:t>
    </dgm:pt>
    <dgm:pt modelId="{C1B817B2-D001-4EEA-A42F-548FAC1EF91D}" type="sibTrans" cxnId="{F0248A8D-F47A-47A1-BA34-F64B50711EA0}">
      <dgm:prSet/>
      <dgm:spPr/>
      <dgm:t>
        <a:bodyPr/>
        <a:lstStyle/>
        <a:p>
          <a:endParaRPr lang="en-US"/>
        </a:p>
      </dgm:t>
    </dgm:pt>
    <dgm:pt modelId="{AD32383D-EBE6-4933-8845-8A5303A5D44A}">
      <dgm:prSet phldrT="[Text]"/>
      <dgm:spPr/>
      <dgm:t>
        <a:bodyPr/>
        <a:lstStyle/>
        <a:p>
          <a:r>
            <a:rPr lang="en-US" dirty="0">
              <a:latin typeface="Book Antiqua" panose="02040602050305030304" pitchFamily="18" charset="0"/>
            </a:rPr>
            <a:t>From Financial Institutions</a:t>
          </a:r>
        </a:p>
      </dgm:t>
    </dgm:pt>
    <dgm:pt modelId="{FCD02DAB-6EC1-4C4D-A025-46BB00751399}" type="parTrans" cxnId="{55012B57-02F8-44C9-B839-9A36E7D21931}">
      <dgm:prSet/>
      <dgm:spPr/>
      <dgm:t>
        <a:bodyPr/>
        <a:lstStyle/>
        <a:p>
          <a:endParaRPr lang="en-US">
            <a:latin typeface="Book Antiqua" panose="02040602050305030304" pitchFamily="18" charset="0"/>
          </a:endParaRPr>
        </a:p>
      </dgm:t>
    </dgm:pt>
    <dgm:pt modelId="{EDB2E3AB-1D65-4478-902A-2EFC3EBE4130}" type="sibTrans" cxnId="{55012B57-02F8-44C9-B839-9A36E7D21931}">
      <dgm:prSet/>
      <dgm:spPr/>
      <dgm:t>
        <a:bodyPr/>
        <a:lstStyle/>
        <a:p>
          <a:endParaRPr lang="en-US"/>
        </a:p>
      </dgm:t>
    </dgm:pt>
    <dgm:pt modelId="{5F001F86-99DC-4B83-8D1D-93D0BF223174}">
      <dgm:prSet phldrT="[Text]"/>
      <dgm:spPr/>
      <dgm:t>
        <a:bodyPr/>
        <a:lstStyle/>
        <a:p>
          <a:r>
            <a:rPr lang="en-US" b="1" dirty="0">
              <a:latin typeface="Book Antiqua" panose="02040602050305030304" pitchFamily="18" charset="0"/>
            </a:rPr>
            <a:t>Lending</a:t>
          </a:r>
        </a:p>
      </dgm:t>
    </dgm:pt>
    <dgm:pt modelId="{43C2EAC2-20E6-48D3-BB12-1598B665E756}" type="parTrans" cxnId="{C8394EFD-6DAC-47BA-86B1-BF1D796F05CA}">
      <dgm:prSet/>
      <dgm:spPr/>
      <dgm:t>
        <a:bodyPr/>
        <a:lstStyle/>
        <a:p>
          <a:endParaRPr lang="en-US">
            <a:latin typeface="Book Antiqua" panose="02040602050305030304" pitchFamily="18" charset="0"/>
          </a:endParaRPr>
        </a:p>
      </dgm:t>
    </dgm:pt>
    <dgm:pt modelId="{EC84AC14-92F6-4DF9-9A1E-BF9CF5B4A403}" type="sibTrans" cxnId="{C8394EFD-6DAC-47BA-86B1-BF1D796F05CA}">
      <dgm:prSet/>
      <dgm:spPr/>
      <dgm:t>
        <a:bodyPr/>
        <a:lstStyle/>
        <a:p>
          <a:endParaRPr lang="en-US"/>
        </a:p>
      </dgm:t>
    </dgm:pt>
    <dgm:pt modelId="{875D4D3C-FF02-4D95-8D15-C57155F6AD7C}">
      <dgm:prSet phldrT="[Text]"/>
      <dgm:spPr/>
      <dgm:t>
        <a:bodyPr/>
        <a:lstStyle/>
        <a:p>
          <a:r>
            <a:rPr lang="en-US" dirty="0">
              <a:latin typeface="Book Antiqua" panose="02040602050305030304" pitchFamily="18" charset="0"/>
            </a:rPr>
            <a:t>In Forex to Resident Individuals</a:t>
          </a:r>
        </a:p>
      </dgm:t>
    </dgm:pt>
    <dgm:pt modelId="{A73968CD-6820-4321-9F9B-9E39EF8CEC75}" type="parTrans" cxnId="{56E390A9-4D9C-496D-87EC-38B149C0420B}">
      <dgm:prSet/>
      <dgm:spPr/>
      <dgm:t>
        <a:bodyPr/>
        <a:lstStyle/>
        <a:p>
          <a:endParaRPr lang="en-US">
            <a:latin typeface="Book Antiqua" panose="02040602050305030304" pitchFamily="18" charset="0"/>
          </a:endParaRPr>
        </a:p>
      </dgm:t>
    </dgm:pt>
    <dgm:pt modelId="{F8C3ABDA-ECE9-431E-BF04-4045D6F4E5EE}" type="sibTrans" cxnId="{56E390A9-4D9C-496D-87EC-38B149C0420B}">
      <dgm:prSet/>
      <dgm:spPr/>
      <dgm:t>
        <a:bodyPr/>
        <a:lstStyle/>
        <a:p>
          <a:endParaRPr lang="en-US"/>
        </a:p>
      </dgm:t>
    </dgm:pt>
    <dgm:pt modelId="{34CC4F97-D8C2-4325-BC4D-78FCF4F8DBE8}">
      <dgm:prSet/>
      <dgm:spPr/>
      <dgm:t>
        <a:bodyPr/>
        <a:lstStyle/>
        <a:p>
          <a:r>
            <a:rPr lang="en-US" dirty="0">
              <a:latin typeface="Book Antiqua" panose="02040602050305030304" pitchFamily="18" charset="0"/>
            </a:rPr>
            <a:t>From Employer</a:t>
          </a:r>
        </a:p>
      </dgm:t>
    </dgm:pt>
    <dgm:pt modelId="{48D7FED5-73B6-4DFF-B903-DED42905D09C}" type="parTrans" cxnId="{C18AC51D-7D18-4553-860B-5645250B150F}">
      <dgm:prSet/>
      <dgm:spPr/>
      <dgm:t>
        <a:bodyPr/>
        <a:lstStyle/>
        <a:p>
          <a:endParaRPr lang="en-US">
            <a:latin typeface="Book Antiqua" panose="02040602050305030304" pitchFamily="18" charset="0"/>
          </a:endParaRPr>
        </a:p>
      </dgm:t>
    </dgm:pt>
    <dgm:pt modelId="{7DF1E0F3-827F-4CB8-A127-4834A888BB11}" type="sibTrans" cxnId="{C18AC51D-7D18-4553-860B-5645250B150F}">
      <dgm:prSet/>
      <dgm:spPr/>
      <dgm:t>
        <a:bodyPr/>
        <a:lstStyle/>
        <a:p>
          <a:endParaRPr lang="en-US"/>
        </a:p>
      </dgm:t>
    </dgm:pt>
    <dgm:pt modelId="{C781F4B1-EEC2-4F89-AF73-84262504C736}">
      <dgm:prSet/>
      <dgm:spPr/>
      <dgm:t>
        <a:bodyPr/>
        <a:lstStyle/>
        <a:p>
          <a:r>
            <a:rPr lang="en-US" dirty="0">
              <a:latin typeface="Book Antiqua" panose="02040602050305030304" pitchFamily="18" charset="0"/>
            </a:rPr>
            <a:t>From Resident Individual</a:t>
          </a:r>
        </a:p>
      </dgm:t>
    </dgm:pt>
    <dgm:pt modelId="{5B459C29-60AB-428F-B0B5-BC367624F737}" type="parTrans" cxnId="{364E00CF-7C13-4FD2-B119-97DE3036A897}">
      <dgm:prSet/>
      <dgm:spPr/>
      <dgm:t>
        <a:bodyPr/>
        <a:lstStyle/>
        <a:p>
          <a:endParaRPr lang="en-US">
            <a:latin typeface="Book Antiqua" panose="02040602050305030304" pitchFamily="18" charset="0"/>
          </a:endParaRPr>
        </a:p>
      </dgm:t>
    </dgm:pt>
    <dgm:pt modelId="{2909C56A-0899-434F-AF09-DC4D509BD572}" type="sibTrans" cxnId="{364E00CF-7C13-4FD2-B119-97DE3036A897}">
      <dgm:prSet/>
      <dgm:spPr/>
      <dgm:t>
        <a:bodyPr/>
        <a:lstStyle/>
        <a:p>
          <a:endParaRPr lang="en-US"/>
        </a:p>
      </dgm:t>
    </dgm:pt>
    <dgm:pt modelId="{489025FF-3542-4A23-BA0E-4E8C52CBAC6D}">
      <dgm:prSet/>
      <dgm:spPr/>
      <dgm:t>
        <a:bodyPr/>
        <a:lstStyle/>
        <a:p>
          <a:r>
            <a:rPr lang="en-US" dirty="0">
              <a:latin typeface="Book Antiqua" panose="02040602050305030304" pitchFamily="18" charset="0"/>
            </a:rPr>
            <a:t>In INR to Resident Individuals</a:t>
          </a:r>
        </a:p>
      </dgm:t>
    </dgm:pt>
    <dgm:pt modelId="{094C502B-C4C6-4621-B68E-7D34A70A19F5}" type="parTrans" cxnId="{F96A0406-34C6-4DA0-A895-B1E3FC9904BF}">
      <dgm:prSet/>
      <dgm:spPr/>
      <dgm:t>
        <a:bodyPr/>
        <a:lstStyle/>
        <a:p>
          <a:endParaRPr lang="en-US"/>
        </a:p>
      </dgm:t>
    </dgm:pt>
    <dgm:pt modelId="{C92A39DC-D909-4828-8E80-CD6D80C2C1B0}" type="sibTrans" cxnId="{F96A0406-34C6-4DA0-A895-B1E3FC9904BF}">
      <dgm:prSet/>
      <dgm:spPr/>
      <dgm:t>
        <a:bodyPr/>
        <a:lstStyle/>
        <a:p>
          <a:endParaRPr lang="en-US"/>
        </a:p>
      </dgm:t>
    </dgm:pt>
    <dgm:pt modelId="{CE4DBD7C-2D8D-4550-9F08-46A0ED17D3BC}">
      <dgm:prSet/>
      <dgm:spPr/>
      <dgm:t>
        <a:bodyPr/>
        <a:lstStyle/>
        <a:p>
          <a:r>
            <a:rPr lang="en-US" dirty="0">
              <a:latin typeface="Book Antiqua" panose="02040602050305030304" pitchFamily="18" charset="0"/>
            </a:rPr>
            <a:t>Returning Indian</a:t>
          </a:r>
        </a:p>
      </dgm:t>
    </dgm:pt>
    <dgm:pt modelId="{F320418D-42C2-4E54-91C1-EA7364AC3CB3}" type="parTrans" cxnId="{90B68DAE-89C7-4E0C-B763-332A990AC39A}">
      <dgm:prSet/>
      <dgm:spPr/>
      <dgm:t>
        <a:bodyPr/>
        <a:lstStyle/>
        <a:p>
          <a:endParaRPr lang="en-US"/>
        </a:p>
      </dgm:t>
    </dgm:pt>
    <dgm:pt modelId="{8620376F-3D62-4BBE-A392-286A65A3B368}" type="sibTrans" cxnId="{90B68DAE-89C7-4E0C-B763-332A990AC39A}">
      <dgm:prSet/>
      <dgm:spPr/>
      <dgm:t>
        <a:bodyPr/>
        <a:lstStyle/>
        <a:p>
          <a:endParaRPr lang="en-US"/>
        </a:p>
      </dgm:t>
    </dgm:pt>
    <dgm:pt modelId="{11528B52-465C-4884-90BF-D482EA6F4DC7}" type="pres">
      <dgm:prSet presAssocID="{6143622F-DB65-42BB-B4D7-2A56DE89C66A}" presName="hierChild1" presStyleCnt="0">
        <dgm:presLayoutVars>
          <dgm:chPref val="1"/>
          <dgm:dir/>
          <dgm:animOne val="branch"/>
          <dgm:animLvl val="lvl"/>
          <dgm:resizeHandles/>
        </dgm:presLayoutVars>
      </dgm:prSet>
      <dgm:spPr/>
    </dgm:pt>
    <dgm:pt modelId="{58A47E86-6D34-483B-B1CE-6A913EBF82E8}" type="pres">
      <dgm:prSet presAssocID="{4715EBCF-1ED7-4442-8B94-61ABC88CF882}" presName="hierRoot1" presStyleCnt="0"/>
      <dgm:spPr/>
    </dgm:pt>
    <dgm:pt modelId="{3B9DC025-771A-4F1F-953F-22C5A1196FB3}" type="pres">
      <dgm:prSet presAssocID="{4715EBCF-1ED7-4442-8B94-61ABC88CF882}" presName="composite" presStyleCnt="0"/>
      <dgm:spPr/>
    </dgm:pt>
    <dgm:pt modelId="{D2C6F23E-505C-4490-A9AB-7416486761AC}" type="pres">
      <dgm:prSet presAssocID="{4715EBCF-1ED7-4442-8B94-61ABC88CF882}" presName="background" presStyleLbl="node0" presStyleIdx="0" presStyleCnt="1"/>
      <dgm:spPr/>
    </dgm:pt>
    <dgm:pt modelId="{85A520C7-7742-40C2-8120-81BB3263D3E0}" type="pres">
      <dgm:prSet presAssocID="{4715EBCF-1ED7-4442-8B94-61ABC88CF882}" presName="text" presStyleLbl="fgAcc0" presStyleIdx="0" presStyleCnt="1">
        <dgm:presLayoutVars>
          <dgm:chPref val="3"/>
        </dgm:presLayoutVars>
      </dgm:prSet>
      <dgm:spPr/>
    </dgm:pt>
    <dgm:pt modelId="{303B937B-8881-4CB4-8100-F7677972AE93}" type="pres">
      <dgm:prSet presAssocID="{4715EBCF-1ED7-4442-8B94-61ABC88CF882}" presName="hierChild2" presStyleCnt="0"/>
      <dgm:spPr/>
    </dgm:pt>
    <dgm:pt modelId="{E2798ABF-EA41-4FC0-92BC-2DBF792A5DF1}" type="pres">
      <dgm:prSet presAssocID="{451CA048-03DA-472A-A26E-39F3B377FCA4}" presName="Name10" presStyleLbl="parChTrans1D2" presStyleIdx="0" presStyleCnt="2"/>
      <dgm:spPr/>
    </dgm:pt>
    <dgm:pt modelId="{CB47C756-62E8-48B1-8B3D-3DFA2A24E0DF}" type="pres">
      <dgm:prSet presAssocID="{D7DE23AA-4C28-4555-B9F0-93081636B3BC}" presName="hierRoot2" presStyleCnt="0"/>
      <dgm:spPr/>
    </dgm:pt>
    <dgm:pt modelId="{85A8C3BA-CF0E-4673-B6B1-068F13A2AC6D}" type="pres">
      <dgm:prSet presAssocID="{D7DE23AA-4C28-4555-B9F0-93081636B3BC}" presName="composite2" presStyleCnt="0"/>
      <dgm:spPr/>
    </dgm:pt>
    <dgm:pt modelId="{362BFB4E-B049-4747-8E12-FB7BBA397BAD}" type="pres">
      <dgm:prSet presAssocID="{D7DE23AA-4C28-4555-B9F0-93081636B3BC}" presName="background2" presStyleLbl="node2" presStyleIdx="0" presStyleCnt="2"/>
      <dgm:spPr/>
    </dgm:pt>
    <dgm:pt modelId="{A5328810-0997-49B4-AAFB-DF96502F50E9}" type="pres">
      <dgm:prSet presAssocID="{D7DE23AA-4C28-4555-B9F0-93081636B3BC}" presName="text2" presStyleLbl="fgAcc2" presStyleIdx="0" presStyleCnt="2">
        <dgm:presLayoutVars>
          <dgm:chPref val="3"/>
        </dgm:presLayoutVars>
      </dgm:prSet>
      <dgm:spPr/>
    </dgm:pt>
    <dgm:pt modelId="{EBFBA1D5-205A-4505-A272-2412827749DA}" type="pres">
      <dgm:prSet presAssocID="{D7DE23AA-4C28-4555-B9F0-93081636B3BC}" presName="hierChild3" presStyleCnt="0"/>
      <dgm:spPr/>
    </dgm:pt>
    <dgm:pt modelId="{814BA236-F6A9-4146-918A-D0B034BFA5F2}" type="pres">
      <dgm:prSet presAssocID="{6217CB89-9E59-470E-A528-97AB1E68D274}" presName="Name17" presStyleLbl="parChTrans1D3" presStyleIdx="0" presStyleCnt="7"/>
      <dgm:spPr/>
    </dgm:pt>
    <dgm:pt modelId="{DC4C82C6-D847-4210-B99E-362C0BC087CE}" type="pres">
      <dgm:prSet presAssocID="{B5A387A0-D50D-4C1F-A4C8-856B2B94404E}" presName="hierRoot3" presStyleCnt="0"/>
      <dgm:spPr/>
    </dgm:pt>
    <dgm:pt modelId="{C94CE809-127C-4D97-AA0E-0F47B087E2D6}" type="pres">
      <dgm:prSet presAssocID="{B5A387A0-D50D-4C1F-A4C8-856B2B94404E}" presName="composite3" presStyleCnt="0"/>
      <dgm:spPr/>
    </dgm:pt>
    <dgm:pt modelId="{1681CCDF-6EEC-4B32-A0C7-6AA4E2FF7C92}" type="pres">
      <dgm:prSet presAssocID="{B5A387A0-D50D-4C1F-A4C8-856B2B94404E}" presName="background3" presStyleLbl="node3" presStyleIdx="0" presStyleCnt="7"/>
      <dgm:spPr/>
    </dgm:pt>
    <dgm:pt modelId="{1BD4A0D9-689F-41F6-B25A-8A9582E8DCED}" type="pres">
      <dgm:prSet presAssocID="{B5A387A0-D50D-4C1F-A4C8-856B2B94404E}" presName="text3" presStyleLbl="fgAcc3" presStyleIdx="0" presStyleCnt="7">
        <dgm:presLayoutVars>
          <dgm:chPref val="3"/>
        </dgm:presLayoutVars>
      </dgm:prSet>
      <dgm:spPr/>
    </dgm:pt>
    <dgm:pt modelId="{4416D952-7C65-422B-9BD1-0E53DAF4A7CD}" type="pres">
      <dgm:prSet presAssocID="{B5A387A0-D50D-4C1F-A4C8-856B2B94404E}" presName="hierChild4" presStyleCnt="0"/>
      <dgm:spPr/>
    </dgm:pt>
    <dgm:pt modelId="{EAEEACBE-4B85-45BC-AD8C-9A8D11EDDD16}" type="pres">
      <dgm:prSet presAssocID="{FCD02DAB-6EC1-4C4D-A025-46BB00751399}" presName="Name17" presStyleLbl="parChTrans1D3" presStyleIdx="1" presStyleCnt="7"/>
      <dgm:spPr/>
    </dgm:pt>
    <dgm:pt modelId="{9A2FC7AA-6612-4C40-A96F-E8AFFF497EDB}" type="pres">
      <dgm:prSet presAssocID="{AD32383D-EBE6-4933-8845-8A5303A5D44A}" presName="hierRoot3" presStyleCnt="0"/>
      <dgm:spPr/>
    </dgm:pt>
    <dgm:pt modelId="{C1A979FB-0491-44E8-9C9F-91962A121F04}" type="pres">
      <dgm:prSet presAssocID="{AD32383D-EBE6-4933-8845-8A5303A5D44A}" presName="composite3" presStyleCnt="0"/>
      <dgm:spPr/>
    </dgm:pt>
    <dgm:pt modelId="{BB43C440-91BD-4E0A-BD4E-4D43065FF8B3}" type="pres">
      <dgm:prSet presAssocID="{AD32383D-EBE6-4933-8845-8A5303A5D44A}" presName="background3" presStyleLbl="node3" presStyleIdx="1" presStyleCnt="7"/>
      <dgm:spPr/>
    </dgm:pt>
    <dgm:pt modelId="{98FE9D31-C47E-490A-A74E-0D9DF0CCB4DC}" type="pres">
      <dgm:prSet presAssocID="{AD32383D-EBE6-4933-8845-8A5303A5D44A}" presName="text3" presStyleLbl="fgAcc3" presStyleIdx="1" presStyleCnt="7">
        <dgm:presLayoutVars>
          <dgm:chPref val="3"/>
        </dgm:presLayoutVars>
      </dgm:prSet>
      <dgm:spPr/>
    </dgm:pt>
    <dgm:pt modelId="{4BB2CD34-2204-49B7-9FB5-5430971403EE}" type="pres">
      <dgm:prSet presAssocID="{AD32383D-EBE6-4933-8845-8A5303A5D44A}" presName="hierChild4" presStyleCnt="0"/>
      <dgm:spPr/>
    </dgm:pt>
    <dgm:pt modelId="{BDACB844-BA4C-4256-80ED-529539BF333E}" type="pres">
      <dgm:prSet presAssocID="{48D7FED5-73B6-4DFF-B903-DED42905D09C}" presName="Name17" presStyleLbl="parChTrans1D3" presStyleIdx="2" presStyleCnt="7"/>
      <dgm:spPr/>
    </dgm:pt>
    <dgm:pt modelId="{153B2503-1EC6-4A41-8E1A-CE72C916102C}" type="pres">
      <dgm:prSet presAssocID="{34CC4F97-D8C2-4325-BC4D-78FCF4F8DBE8}" presName="hierRoot3" presStyleCnt="0"/>
      <dgm:spPr/>
    </dgm:pt>
    <dgm:pt modelId="{A8C45B90-C2D7-46D5-B179-21FF50744929}" type="pres">
      <dgm:prSet presAssocID="{34CC4F97-D8C2-4325-BC4D-78FCF4F8DBE8}" presName="composite3" presStyleCnt="0"/>
      <dgm:spPr/>
    </dgm:pt>
    <dgm:pt modelId="{AC807ECB-1BE1-4C95-953A-9E6DF5919030}" type="pres">
      <dgm:prSet presAssocID="{34CC4F97-D8C2-4325-BC4D-78FCF4F8DBE8}" presName="background3" presStyleLbl="node3" presStyleIdx="2" presStyleCnt="7"/>
      <dgm:spPr/>
    </dgm:pt>
    <dgm:pt modelId="{F4A1C35D-BA3C-4280-9A8C-45553E975D36}" type="pres">
      <dgm:prSet presAssocID="{34CC4F97-D8C2-4325-BC4D-78FCF4F8DBE8}" presName="text3" presStyleLbl="fgAcc3" presStyleIdx="2" presStyleCnt="7">
        <dgm:presLayoutVars>
          <dgm:chPref val="3"/>
        </dgm:presLayoutVars>
      </dgm:prSet>
      <dgm:spPr/>
    </dgm:pt>
    <dgm:pt modelId="{3E6286CC-7CCE-4EDF-82CD-2F8A4CFE4EB5}" type="pres">
      <dgm:prSet presAssocID="{34CC4F97-D8C2-4325-BC4D-78FCF4F8DBE8}" presName="hierChild4" presStyleCnt="0"/>
      <dgm:spPr/>
    </dgm:pt>
    <dgm:pt modelId="{AD995BEF-CE96-4E70-ADC5-A966C3FADE2E}" type="pres">
      <dgm:prSet presAssocID="{5B459C29-60AB-428F-B0B5-BC367624F737}" presName="Name17" presStyleLbl="parChTrans1D3" presStyleIdx="3" presStyleCnt="7"/>
      <dgm:spPr/>
    </dgm:pt>
    <dgm:pt modelId="{D4581026-FD39-45E1-8295-8EA13521B8A6}" type="pres">
      <dgm:prSet presAssocID="{C781F4B1-EEC2-4F89-AF73-84262504C736}" presName="hierRoot3" presStyleCnt="0"/>
      <dgm:spPr/>
    </dgm:pt>
    <dgm:pt modelId="{99BE6DC6-9A97-45AC-BEED-CFD614161B76}" type="pres">
      <dgm:prSet presAssocID="{C781F4B1-EEC2-4F89-AF73-84262504C736}" presName="composite3" presStyleCnt="0"/>
      <dgm:spPr/>
    </dgm:pt>
    <dgm:pt modelId="{CFF582E1-CA69-4BB3-81F9-F4914CC6D3E1}" type="pres">
      <dgm:prSet presAssocID="{C781F4B1-EEC2-4F89-AF73-84262504C736}" presName="background3" presStyleLbl="node3" presStyleIdx="3" presStyleCnt="7"/>
      <dgm:spPr/>
    </dgm:pt>
    <dgm:pt modelId="{5F0D50BE-0EEB-421F-8AC6-2EA2D7EDE699}" type="pres">
      <dgm:prSet presAssocID="{C781F4B1-EEC2-4F89-AF73-84262504C736}" presName="text3" presStyleLbl="fgAcc3" presStyleIdx="3" presStyleCnt="7">
        <dgm:presLayoutVars>
          <dgm:chPref val="3"/>
        </dgm:presLayoutVars>
      </dgm:prSet>
      <dgm:spPr/>
    </dgm:pt>
    <dgm:pt modelId="{9C7F482E-26DB-4400-88F5-76964F590B7D}" type="pres">
      <dgm:prSet presAssocID="{C781F4B1-EEC2-4F89-AF73-84262504C736}" presName="hierChild4" presStyleCnt="0"/>
      <dgm:spPr/>
    </dgm:pt>
    <dgm:pt modelId="{B70DE0FF-6CD1-4E07-8988-48519677A5F4}" type="pres">
      <dgm:prSet presAssocID="{43C2EAC2-20E6-48D3-BB12-1598B665E756}" presName="Name10" presStyleLbl="parChTrans1D2" presStyleIdx="1" presStyleCnt="2"/>
      <dgm:spPr/>
    </dgm:pt>
    <dgm:pt modelId="{583C40D6-5445-41CD-AFAE-8CE23797FF51}" type="pres">
      <dgm:prSet presAssocID="{5F001F86-99DC-4B83-8D1D-93D0BF223174}" presName="hierRoot2" presStyleCnt="0"/>
      <dgm:spPr/>
    </dgm:pt>
    <dgm:pt modelId="{2CB71087-4677-46D6-A536-55EB28F6A75F}" type="pres">
      <dgm:prSet presAssocID="{5F001F86-99DC-4B83-8D1D-93D0BF223174}" presName="composite2" presStyleCnt="0"/>
      <dgm:spPr/>
    </dgm:pt>
    <dgm:pt modelId="{3AD49583-1ACA-4F87-A2E1-1A639C156407}" type="pres">
      <dgm:prSet presAssocID="{5F001F86-99DC-4B83-8D1D-93D0BF223174}" presName="background2" presStyleLbl="node2" presStyleIdx="1" presStyleCnt="2"/>
      <dgm:spPr/>
    </dgm:pt>
    <dgm:pt modelId="{087DEB07-A938-4D7A-9CA5-624FD64F1D14}" type="pres">
      <dgm:prSet presAssocID="{5F001F86-99DC-4B83-8D1D-93D0BF223174}" presName="text2" presStyleLbl="fgAcc2" presStyleIdx="1" presStyleCnt="2">
        <dgm:presLayoutVars>
          <dgm:chPref val="3"/>
        </dgm:presLayoutVars>
      </dgm:prSet>
      <dgm:spPr/>
    </dgm:pt>
    <dgm:pt modelId="{8F2B8E5E-CB58-4F88-B42D-7D21EF6D8C54}" type="pres">
      <dgm:prSet presAssocID="{5F001F86-99DC-4B83-8D1D-93D0BF223174}" presName="hierChild3" presStyleCnt="0"/>
      <dgm:spPr/>
    </dgm:pt>
    <dgm:pt modelId="{D6AC7D6F-B118-434E-A160-306E6D7C6C2C}" type="pres">
      <dgm:prSet presAssocID="{A73968CD-6820-4321-9F9B-9E39EF8CEC75}" presName="Name17" presStyleLbl="parChTrans1D3" presStyleIdx="4" presStyleCnt="7"/>
      <dgm:spPr/>
    </dgm:pt>
    <dgm:pt modelId="{132F84B0-7DF2-4514-90EA-191DE023D0D6}" type="pres">
      <dgm:prSet presAssocID="{875D4D3C-FF02-4D95-8D15-C57155F6AD7C}" presName="hierRoot3" presStyleCnt="0"/>
      <dgm:spPr/>
    </dgm:pt>
    <dgm:pt modelId="{9788C552-FF16-4049-AF38-2CFBAE516542}" type="pres">
      <dgm:prSet presAssocID="{875D4D3C-FF02-4D95-8D15-C57155F6AD7C}" presName="composite3" presStyleCnt="0"/>
      <dgm:spPr/>
    </dgm:pt>
    <dgm:pt modelId="{ECA1BB37-E6D1-489F-B3AF-91395ACCBE4D}" type="pres">
      <dgm:prSet presAssocID="{875D4D3C-FF02-4D95-8D15-C57155F6AD7C}" presName="background3" presStyleLbl="node3" presStyleIdx="4" presStyleCnt="7"/>
      <dgm:spPr/>
    </dgm:pt>
    <dgm:pt modelId="{9E0F80D5-56D8-41E6-9AB1-EC0C5D4CDDF7}" type="pres">
      <dgm:prSet presAssocID="{875D4D3C-FF02-4D95-8D15-C57155F6AD7C}" presName="text3" presStyleLbl="fgAcc3" presStyleIdx="4" presStyleCnt="7">
        <dgm:presLayoutVars>
          <dgm:chPref val="3"/>
        </dgm:presLayoutVars>
      </dgm:prSet>
      <dgm:spPr/>
    </dgm:pt>
    <dgm:pt modelId="{1BAC225E-F8AA-424E-B23A-9C1B48E793BE}" type="pres">
      <dgm:prSet presAssocID="{875D4D3C-FF02-4D95-8D15-C57155F6AD7C}" presName="hierChild4" presStyleCnt="0"/>
      <dgm:spPr/>
    </dgm:pt>
    <dgm:pt modelId="{0314AA1E-1DB0-4187-B8F9-4DA338546C6D}" type="pres">
      <dgm:prSet presAssocID="{094C502B-C4C6-4621-B68E-7D34A70A19F5}" presName="Name17" presStyleLbl="parChTrans1D3" presStyleIdx="5" presStyleCnt="7"/>
      <dgm:spPr/>
    </dgm:pt>
    <dgm:pt modelId="{6E4D98C9-D966-4D1B-99F6-741B5B872AE4}" type="pres">
      <dgm:prSet presAssocID="{489025FF-3542-4A23-BA0E-4E8C52CBAC6D}" presName="hierRoot3" presStyleCnt="0"/>
      <dgm:spPr/>
    </dgm:pt>
    <dgm:pt modelId="{07B97211-C233-46D6-88D3-77DF61E94878}" type="pres">
      <dgm:prSet presAssocID="{489025FF-3542-4A23-BA0E-4E8C52CBAC6D}" presName="composite3" presStyleCnt="0"/>
      <dgm:spPr/>
    </dgm:pt>
    <dgm:pt modelId="{8D5AA33D-0494-4B38-B72B-6C4C44322D0C}" type="pres">
      <dgm:prSet presAssocID="{489025FF-3542-4A23-BA0E-4E8C52CBAC6D}" presName="background3" presStyleLbl="node3" presStyleIdx="5" presStyleCnt="7"/>
      <dgm:spPr/>
    </dgm:pt>
    <dgm:pt modelId="{6FCC7072-A896-4F58-8951-4EAF78321140}" type="pres">
      <dgm:prSet presAssocID="{489025FF-3542-4A23-BA0E-4E8C52CBAC6D}" presName="text3" presStyleLbl="fgAcc3" presStyleIdx="5" presStyleCnt="7">
        <dgm:presLayoutVars>
          <dgm:chPref val="3"/>
        </dgm:presLayoutVars>
      </dgm:prSet>
      <dgm:spPr/>
    </dgm:pt>
    <dgm:pt modelId="{B5A3C63F-0A12-4AB2-BF1B-8C5E72250616}" type="pres">
      <dgm:prSet presAssocID="{489025FF-3542-4A23-BA0E-4E8C52CBAC6D}" presName="hierChild4" presStyleCnt="0"/>
      <dgm:spPr/>
    </dgm:pt>
    <dgm:pt modelId="{F03CA7BE-EF69-4997-8156-C7BD30606D8F}" type="pres">
      <dgm:prSet presAssocID="{F320418D-42C2-4E54-91C1-EA7364AC3CB3}" presName="Name17" presStyleLbl="parChTrans1D3" presStyleIdx="6" presStyleCnt="7"/>
      <dgm:spPr/>
    </dgm:pt>
    <dgm:pt modelId="{B0577009-9D02-49F9-A4DE-422065A6BC18}" type="pres">
      <dgm:prSet presAssocID="{CE4DBD7C-2D8D-4550-9F08-46A0ED17D3BC}" presName="hierRoot3" presStyleCnt="0"/>
      <dgm:spPr/>
    </dgm:pt>
    <dgm:pt modelId="{B460E128-0D1F-4972-B22B-02F765EF128C}" type="pres">
      <dgm:prSet presAssocID="{CE4DBD7C-2D8D-4550-9F08-46A0ED17D3BC}" presName="composite3" presStyleCnt="0"/>
      <dgm:spPr/>
    </dgm:pt>
    <dgm:pt modelId="{5B34F63F-A9E2-41ED-A04F-C3F672637E32}" type="pres">
      <dgm:prSet presAssocID="{CE4DBD7C-2D8D-4550-9F08-46A0ED17D3BC}" presName="background3" presStyleLbl="node3" presStyleIdx="6" presStyleCnt="7"/>
      <dgm:spPr/>
    </dgm:pt>
    <dgm:pt modelId="{856BEA3D-D8C2-44DF-8C7C-5B602917D617}" type="pres">
      <dgm:prSet presAssocID="{CE4DBD7C-2D8D-4550-9F08-46A0ED17D3BC}" presName="text3" presStyleLbl="fgAcc3" presStyleIdx="6" presStyleCnt="7">
        <dgm:presLayoutVars>
          <dgm:chPref val="3"/>
        </dgm:presLayoutVars>
      </dgm:prSet>
      <dgm:spPr/>
    </dgm:pt>
    <dgm:pt modelId="{302D1860-A501-4259-B57A-7485E961714C}" type="pres">
      <dgm:prSet presAssocID="{CE4DBD7C-2D8D-4550-9F08-46A0ED17D3BC}" presName="hierChild4" presStyleCnt="0"/>
      <dgm:spPr/>
    </dgm:pt>
  </dgm:ptLst>
  <dgm:cxnLst>
    <dgm:cxn modelId="{A3838300-C908-4638-9A3A-A9A8872D7362}" type="presOf" srcId="{6217CB89-9E59-470E-A528-97AB1E68D274}" destId="{814BA236-F6A9-4146-918A-D0B034BFA5F2}" srcOrd="0" destOrd="0" presId="urn:microsoft.com/office/officeart/2005/8/layout/hierarchy1"/>
    <dgm:cxn modelId="{CDA8D101-7F49-4A60-AADE-8AF64A9F4F78}" srcId="{6143622F-DB65-42BB-B4D7-2A56DE89C66A}" destId="{4715EBCF-1ED7-4442-8B94-61ABC88CF882}" srcOrd="0" destOrd="0" parTransId="{A40A732E-691E-4EE8-91A4-8E393AE406C0}" sibTransId="{1E833C4C-8FBF-4063-908F-319069A462FA}"/>
    <dgm:cxn modelId="{F96A0406-34C6-4DA0-A895-B1E3FC9904BF}" srcId="{5F001F86-99DC-4B83-8D1D-93D0BF223174}" destId="{489025FF-3542-4A23-BA0E-4E8C52CBAC6D}" srcOrd="1" destOrd="0" parTransId="{094C502B-C4C6-4621-B68E-7D34A70A19F5}" sibTransId="{C92A39DC-D909-4828-8E80-CD6D80C2C1B0}"/>
    <dgm:cxn modelId="{B6701110-D2B2-4F83-98C0-DBCE63B65D06}" type="presOf" srcId="{451CA048-03DA-472A-A26E-39F3B377FCA4}" destId="{E2798ABF-EA41-4FC0-92BC-2DBF792A5DF1}" srcOrd="0" destOrd="0" presId="urn:microsoft.com/office/officeart/2005/8/layout/hierarchy1"/>
    <dgm:cxn modelId="{C148D616-2C66-4B8E-8641-C838C276377D}" type="presOf" srcId="{43C2EAC2-20E6-48D3-BB12-1598B665E756}" destId="{B70DE0FF-6CD1-4E07-8988-48519677A5F4}" srcOrd="0" destOrd="0" presId="urn:microsoft.com/office/officeart/2005/8/layout/hierarchy1"/>
    <dgm:cxn modelId="{C18AC51D-7D18-4553-860B-5645250B150F}" srcId="{D7DE23AA-4C28-4555-B9F0-93081636B3BC}" destId="{34CC4F97-D8C2-4325-BC4D-78FCF4F8DBE8}" srcOrd="2" destOrd="0" parTransId="{48D7FED5-73B6-4DFF-B903-DED42905D09C}" sibTransId="{7DF1E0F3-827F-4CB8-A127-4834A888BB11}"/>
    <dgm:cxn modelId="{2CF04E20-7B39-4928-BEA8-648BF9EC1EDC}" type="presOf" srcId="{094C502B-C4C6-4621-B68E-7D34A70A19F5}" destId="{0314AA1E-1DB0-4187-B8F9-4DA338546C6D}" srcOrd="0" destOrd="0" presId="urn:microsoft.com/office/officeart/2005/8/layout/hierarchy1"/>
    <dgm:cxn modelId="{BF579F25-A068-477A-A170-7BA53EDA7288}" type="presOf" srcId="{FCD02DAB-6EC1-4C4D-A025-46BB00751399}" destId="{EAEEACBE-4B85-45BC-AD8C-9A8D11EDDD16}" srcOrd="0" destOrd="0" presId="urn:microsoft.com/office/officeart/2005/8/layout/hierarchy1"/>
    <dgm:cxn modelId="{B5EDBF31-24FA-4FE7-BC2D-DC60CE9DA441}" type="presOf" srcId="{5F001F86-99DC-4B83-8D1D-93D0BF223174}" destId="{087DEB07-A938-4D7A-9CA5-624FD64F1D14}" srcOrd="0" destOrd="0" presId="urn:microsoft.com/office/officeart/2005/8/layout/hierarchy1"/>
    <dgm:cxn modelId="{009CE93A-EDA4-4D20-909D-5A788C45EEE9}" type="presOf" srcId="{5B459C29-60AB-428F-B0B5-BC367624F737}" destId="{AD995BEF-CE96-4E70-ADC5-A966C3FADE2E}" srcOrd="0" destOrd="0" presId="urn:microsoft.com/office/officeart/2005/8/layout/hierarchy1"/>
    <dgm:cxn modelId="{249CB25E-84B8-4411-A02C-A1136C2E13C7}" type="presOf" srcId="{489025FF-3542-4A23-BA0E-4E8C52CBAC6D}" destId="{6FCC7072-A896-4F58-8951-4EAF78321140}" srcOrd="0" destOrd="0" presId="urn:microsoft.com/office/officeart/2005/8/layout/hierarchy1"/>
    <dgm:cxn modelId="{8123A660-144B-41B6-9D5E-E57FBC34248D}" type="presOf" srcId="{B5A387A0-D50D-4C1F-A4C8-856B2B94404E}" destId="{1BD4A0D9-689F-41F6-B25A-8A9582E8DCED}" srcOrd="0" destOrd="0" presId="urn:microsoft.com/office/officeart/2005/8/layout/hierarchy1"/>
    <dgm:cxn modelId="{14840861-FDB8-4795-90FC-3AE919FCCFE8}" type="presOf" srcId="{F320418D-42C2-4E54-91C1-EA7364AC3CB3}" destId="{F03CA7BE-EF69-4997-8156-C7BD30606D8F}" srcOrd="0" destOrd="0" presId="urn:microsoft.com/office/officeart/2005/8/layout/hierarchy1"/>
    <dgm:cxn modelId="{55012B57-02F8-44C9-B839-9A36E7D21931}" srcId="{D7DE23AA-4C28-4555-B9F0-93081636B3BC}" destId="{AD32383D-EBE6-4933-8845-8A5303A5D44A}" srcOrd="1" destOrd="0" parTransId="{FCD02DAB-6EC1-4C4D-A025-46BB00751399}" sibTransId="{EDB2E3AB-1D65-4478-902A-2EFC3EBE4130}"/>
    <dgm:cxn modelId="{7A5E7A7F-2078-41F1-88BA-DA21CDA28A86}" type="presOf" srcId="{34CC4F97-D8C2-4325-BC4D-78FCF4F8DBE8}" destId="{F4A1C35D-BA3C-4280-9A8C-45553E975D36}" srcOrd="0" destOrd="0" presId="urn:microsoft.com/office/officeart/2005/8/layout/hierarchy1"/>
    <dgm:cxn modelId="{74862D8D-4EE4-4535-9EED-B14827414122}" type="presOf" srcId="{C781F4B1-EEC2-4F89-AF73-84262504C736}" destId="{5F0D50BE-0EEB-421F-8AC6-2EA2D7EDE699}" srcOrd="0" destOrd="0" presId="urn:microsoft.com/office/officeart/2005/8/layout/hierarchy1"/>
    <dgm:cxn modelId="{F0248A8D-F47A-47A1-BA34-F64B50711EA0}" srcId="{D7DE23AA-4C28-4555-B9F0-93081636B3BC}" destId="{B5A387A0-D50D-4C1F-A4C8-856B2B94404E}" srcOrd="0" destOrd="0" parTransId="{6217CB89-9E59-470E-A528-97AB1E68D274}" sibTransId="{C1B817B2-D001-4EEA-A42F-548FAC1EF91D}"/>
    <dgm:cxn modelId="{AEC4B18D-3226-4EC8-AF68-60D35EA967DC}" type="presOf" srcId="{CE4DBD7C-2D8D-4550-9F08-46A0ED17D3BC}" destId="{856BEA3D-D8C2-44DF-8C7C-5B602917D617}" srcOrd="0" destOrd="0" presId="urn:microsoft.com/office/officeart/2005/8/layout/hierarchy1"/>
    <dgm:cxn modelId="{56E390A9-4D9C-496D-87EC-38B149C0420B}" srcId="{5F001F86-99DC-4B83-8D1D-93D0BF223174}" destId="{875D4D3C-FF02-4D95-8D15-C57155F6AD7C}" srcOrd="0" destOrd="0" parTransId="{A73968CD-6820-4321-9F9B-9E39EF8CEC75}" sibTransId="{F8C3ABDA-ECE9-431E-BF04-4045D6F4E5EE}"/>
    <dgm:cxn modelId="{13EFF1AC-9E77-4C52-A3F0-9E871E6930C6}" type="presOf" srcId="{875D4D3C-FF02-4D95-8D15-C57155F6AD7C}" destId="{9E0F80D5-56D8-41E6-9AB1-EC0C5D4CDDF7}" srcOrd="0" destOrd="0" presId="urn:microsoft.com/office/officeart/2005/8/layout/hierarchy1"/>
    <dgm:cxn modelId="{90B68DAE-89C7-4E0C-B763-332A990AC39A}" srcId="{5F001F86-99DC-4B83-8D1D-93D0BF223174}" destId="{CE4DBD7C-2D8D-4550-9F08-46A0ED17D3BC}" srcOrd="2" destOrd="0" parTransId="{F320418D-42C2-4E54-91C1-EA7364AC3CB3}" sibTransId="{8620376F-3D62-4BBE-A392-286A65A3B368}"/>
    <dgm:cxn modelId="{74F127B8-8A8C-4808-A579-2EA139F6DD4E}" type="presOf" srcId="{4715EBCF-1ED7-4442-8B94-61ABC88CF882}" destId="{85A520C7-7742-40C2-8120-81BB3263D3E0}" srcOrd="0" destOrd="0" presId="urn:microsoft.com/office/officeart/2005/8/layout/hierarchy1"/>
    <dgm:cxn modelId="{565718C5-936F-4D71-8F3E-F509B27A09B1}" type="presOf" srcId="{6143622F-DB65-42BB-B4D7-2A56DE89C66A}" destId="{11528B52-465C-4884-90BF-D482EA6F4DC7}" srcOrd="0" destOrd="0" presId="urn:microsoft.com/office/officeart/2005/8/layout/hierarchy1"/>
    <dgm:cxn modelId="{FB098CCA-0A31-448F-A4DD-AB6BE85AD18D}" type="presOf" srcId="{48D7FED5-73B6-4DFF-B903-DED42905D09C}" destId="{BDACB844-BA4C-4256-80ED-529539BF333E}" srcOrd="0" destOrd="0" presId="urn:microsoft.com/office/officeart/2005/8/layout/hierarchy1"/>
    <dgm:cxn modelId="{364E00CF-7C13-4FD2-B119-97DE3036A897}" srcId="{D7DE23AA-4C28-4555-B9F0-93081636B3BC}" destId="{C781F4B1-EEC2-4F89-AF73-84262504C736}" srcOrd="3" destOrd="0" parTransId="{5B459C29-60AB-428F-B0B5-BC367624F737}" sibTransId="{2909C56A-0899-434F-AF09-DC4D509BD572}"/>
    <dgm:cxn modelId="{9BF55AD3-C8BB-4DFF-A6BF-D49AB21EF7F6}" type="presOf" srcId="{A73968CD-6820-4321-9F9B-9E39EF8CEC75}" destId="{D6AC7D6F-B118-434E-A160-306E6D7C6C2C}" srcOrd="0" destOrd="0" presId="urn:microsoft.com/office/officeart/2005/8/layout/hierarchy1"/>
    <dgm:cxn modelId="{B9C180D8-BCC8-46CA-8A01-E248F03A75C6}" srcId="{4715EBCF-1ED7-4442-8B94-61ABC88CF882}" destId="{D7DE23AA-4C28-4555-B9F0-93081636B3BC}" srcOrd="0" destOrd="0" parTransId="{451CA048-03DA-472A-A26E-39F3B377FCA4}" sibTransId="{209345D1-5FDE-44CD-AD4F-3646B571C8BA}"/>
    <dgm:cxn modelId="{349371DB-FD2C-4BF8-B906-757DC70E467C}" type="presOf" srcId="{AD32383D-EBE6-4933-8845-8A5303A5D44A}" destId="{98FE9D31-C47E-490A-A74E-0D9DF0CCB4DC}" srcOrd="0" destOrd="0" presId="urn:microsoft.com/office/officeart/2005/8/layout/hierarchy1"/>
    <dgm:cxn modelId="{82E320EC-2041-4595-8A9F-A7E6663C9655}" type="presOf" srcId="{D7DE23AA-4C28-4555-B9F0-93081636B3BC}" destId="{A5328810-0997-49B4-AAFB-DF96502F50E9}" srcOrd="0" destOrd="0" presId="urn:microsoft.com/office/officeart/2005/8/layout/hierarchy1"/>
    <dgm:cxn modelId="{C8394EFD-6DAC-47BA-86B1-BF1D796F05CA}" srcId="{4715EBCF-1ED7-4442-8B94-61ABC88CF882}" destId="{5F001F86-99DC-4B83-8D1D-93D0BF223174}" srcOrd="1" destOrd="0" parTransId="{43C2EAC2-20E6-48D3-BB12-1598B665E756}" sibTransId="{EC84AC14-92F6-4DF9-9A1E-BF9CF5B4A403}"/>
    <dgm:cxn modelId="{7036FE74-8DD6-48E4-8FB7-46A31731CA96}" type="presParOf" srcId="{11528B52-465C-4884-90BF-D482EA6F4DC7}" destId="{58A47E86-6D34-483B-B1CE-6A913EBF82E8}" srcOrd="0" destOrd="0" presId="urn:microsoft.com/office/officeart/2005/8/layout/hierarchy1"/>
    <dgm:cxn modelId="{76196A39-C852-4879-9E09-85A39572A252}" type="presParOf" srcId="{58A47E86-6D34-483B-B1CE-6A913EBF82E8}" destId="{3B9DC025-771A-4F1F-953F-22C5A1196FB3}" srcOrd="0" destOrd="0" presId="urn:microsoft.com/office/officeart/2005/8/layout/hierarchy1"/>
    <dgm:cxn modelId="{6133D7BD-F450-4328-8955-F2B672B8E249}" type="presParOf" srcId="{3B9DC025-771A-4F1F-953F-22C5A1196FB3}" destId="{D2C6F23E-505C-4490-A9AB-7416486761AC}" srcOrd="0" destOrd="0" presId="urn:microsoft.com/office/officeart/2005/8/layout/hierarchy1"/>
    <dgm:cxn modelId="{01F9C882-9BF3-47C9-9784-7DB9F41C1D68}" type="presParOf" srcId="{3B9DC025-771A-4F1F-953F-22C5A1196FB3}" destId="{85A520C7-7742-40C2-8120-81BB3263D3E0}" srcOrd="1" destOrd="0" presId="urn:microsoft.com/office/officeart/2005/8/layout/hierarchy1"/>
    <dgm:cxn modelId="{2FFD3775-007F-46BD-9EFF-CB4463EB33B8}" type="presParOf" srcId="{58A47E86-6D34-483B-B1CE-6A913EBF82E8}" destId="{303B937B-8881-4CB4-8100-F7677972AE93}" srcOrd="1" destOrd="0" presId="urn:microsoft.com/office/officeart/2005/8/layout/hierarchy1"/>
    <dgm:cxn modelId="{13A030D9-C455-4EA8-BCBC-021E2AB2BDBB}" type="presParOf" srcId="{303B937B-8881-4CB4-8100-F7677972AE93}" destId="{E2798ABF-EA41-4FC0-92BC-2DBF792A5DF1}" srcOrd="0" destOrd="0" presId="urn:microsoft.com/office/officeart/2005/8/layout/hierarchy1"/>
    <dgm:cxn modelId="{AF754134-261A-493A-8885-15BF9714A8C9}" type="presParOf" srcId="{303B937B-8881-4CB4-8100-F7677972AE93}" destId="{CB47C756-62E8-48B1-8B3D-3DFA2A24E0DF}" srcOrd="1" destOrd="0" presId="urn:microsoft.com/office/officeart/2005/8/layout/hierarchy1"/>
    <dgm:cxn modelId="{93FCEED7-3770-43AD-8270-8E142464DA7E}" type="presParOf" srcId="{CB47C756-62E8-48B1-8B3D-3DFA2A24E0DF}" destId="{85A8C3BA-CF0E-4673-B6B1-068F13A2AC6D}" srcOrd="0" destOrd="0" presId="urn:microsoft.com/office/officeart/2005/8/layout/hierarchy1"/>
    <dgm:cxn modelId="{B4658233-8646-4825-B74F-2A1398BBE954}" type="presParOf" srcId="{85A8C3BA-CF0E-4673-B6B1-068F13A2AC6D}" destId="{362BFB4E-B049-4747-8E12-FB7BBA397BAD}" srcOrd="0" destOrd="0" presId="urn:microsoft.com/office/officeart/2005/8/layout/hierarchy1"/>
    <dgm:cxn modelId="{25D00CAC-0EF0-4CC5-90B0-036D5453FCC4}" type="presParOf" srcId="{85A8C3BA-CF0E-4673-B6B1-068F13A2AC6D}" destId="{A5328810-0997-49B4-AAFB-DF96502F50E9}" srcOrd="1" destOrd="0" presId="urn:microsoft.com/office/officeart/2005/8/layout/hierarchy1"/>
    <dgm:cxn modelId="{D236F2D2-6F7D-4077-812B-2B3CA411CCB7}" type="presParOf" srcId="{CB47C756-62E8-48B1-8B3D-3DFA2A24E0DF}" destId="{EBFBA1D5-205A-4505-A272-2412827749DA}" srcOrd="1" destOrd="0" presId="urn:microsoft.com/office/officeart/2005/8/layout/hierarchy1"/>
    <dgm:cxn modelId="{073E6E89-1BCA-4049-B118-BE5B1815FA1A}" type="presParOf" srcId="{EBFBA1D5-205A-4505-A272-2412827749DA}" destId="{814BA236-F6A9-4146-918A-D0B034BFA5F2}" srcOrd="0" destOrd="0" presId="urn:microsoft.com/office/officeart/2005/8/layout/hierarchy1"/>
    <dgm:cxn modelId="{FBE97B7E-8CAC-42C5-A7E0-134590FF1E82}" type="presParOf" srcId="{EBFBA1D5-205A-4505-A272-2412827749DA}" destId="{DC4C82C6-D847-4210-B99E-362C0BC087CE}" srcOrd="1" destOrd="0" presId="urn:microsoft.com/office/officeart/2005/8/layout/hierarchy1"/>
    <dgm:cxn modelId="{A43B1326-3E7C-4152-837D-6492E7D395D1}" type="presParOf" srcId="{DC4C82C6-D847-4210-B99E-362C0BC087CE}" destId="{C94CE809-127C-4D97-AA0E-0F47B087E2D6}" srcOrd="0" destOrd="0" presId="urn:microsoft.com/office/officeart/2005/8/layout/hierarchy1"/>
    <dgm:cxn modelId="{DE12BA79-5291-42AD-AE02-38F2387DACB0}" type="presParOf" srcId="{C94CE809-127C-4D97-AA0E-0F47B087E2D6}" destId="{1681CCDF-6EEC-4B32-A0C7-6AA4E2FF7C92}" srcOrd="0" destOrd="0" presId="urn:microsoft.com/office/officeart/2005/8/layout/hierarchy1"/>
    <dgm:cxn modelId="{AB176D34-DDFE-4482-BF84-F26CE50BF8AF}" type="presParOf" srcId="{C94CE809-127C-4D97-AA0E-0F47B087E2D6}" destId="{1BD4A0D9-689F-41F6-B25A-8A9582E8DCED}" srcOrd="1" destOrd="0" presId="urn:microsoft.com/office/officeart/2005/8/layout/hierarchy1"/>
    <dgm:cxn modelId="{8A284E2B-5C4A-41D2-BBA8-3B9E739670EA}" type="presParOf" srcId="{DC4C82C6-D847-4210-B99E-362C0BC087CE}" destId="{4416D952-7C65-422B-9BD1-0E53DAF4A7CD}" srcOrd="1" destOrd="0" presId="urn:microsoft.com/office/officeart/2005/8/layout/hierarchy1"/>
    <dgm:cxn modelId="{FBB05573-8847-479C-B878-DB6CB0986BFF}" type="presParOf" srcId="{EBFBA1D5-205A-4505-A272-2412827749DA}" destId="{EAEEACBE-4B85-45BC-AD8C-9A8D11EDDD16}" srcOrd="2" destOrd="0" presId="urn:microsoft.com/office/officeart/2005/8/layout/hierarchy1"/>
    <dgm:cxn modelId="{D6453505-9DC3-44A3-AC65-25A0173D49AC}" type="presParOf" srcId="{EBFBA1D5-205A-4505-A272-2412827749DA}" destId="{9A2FC7AA-6612-4C40-A96F-E8AFFF497EDB}" srcOrd="3" destOrd="0" presId="urn:microsoft.com/office/officeart/2005/8/layout/hierarchy1"/>
    <dgm:cxn modelId="{6A6097FE-90E0-4D75-B7E0-552A12B36BF3}" type="presParOf" srcId="{9A2FC7AA-6612-4C40-A96F-E8AFFF497EDB}" destId="{C1A979FB-0491-44E8-9C9F-91962A121F04}" srcOrd="0" destOrd="0" presId="urn:microsoft.com/office/officeart/2005/8/layout/hierarchy1"/>
    <dgm:cxn modelId="{A8E54AB0-F28D-419C-9585-805762C5C444}" type="presParOf" srcId="{C1A979FB-0491-44E8-9C9F-91962A121F04}" destId="{BB43C440-91BD-4E0A-BD4E-4D43065FF8B3}" srcOrd="0" destOrd="0" presId="urn:microsoft.com/office/officeart/2005/8/layout/hierarchy1"/>
    <dgm:cxn modelId="{2D2CAF6A-A4CA-4187-8999-DEC728EAA9F0}" type="presParOf" srcId="{C1A979FB-0491-44E8-9C9F-91962A121F04}" destId="{98FE9D31-C47E-490A-A74E-0D9DF0CCB4DC}" srcOrd="1" destOrd="0" presId="urn:microsoft.com/office/officeart/2005/8/layout/hierarchy1"/>
    <dgm:cxn modelId="{F3B6AD08-05B3-45BB-9AE9-C111B07B08FE}" type="presParOf" srcId="{9A2FC7AA-6612-4C40-A96F-E8AFFF497EDB}" destId="{4BB2CD34-2204-49B7-9FB5-5430971403EE}" srcOrd="1" destOrd="0" presId="urn:microsoft.com/office/officeart/2005/8/layout/hierarchy1"/>
    <dgm:cxn modelId="{7D67CD55-4FD0-4AB0-9C86-478DB4F7A00F}" type="presParOf" srcId="{EBFBA1D5-205A-4505-A272-2412827749DA}" destId="{BDACB844-BA4C-4256-80ED-529539BF333E}" srcOrd="4" destOrd="0" presId="urn:microsoft.com/office/officeart/2005/8/layout/hierarchy1"/>
    <dgm:cxn modelId="{EF43434F-FF6F-477F-864F-A0095CA8ACC4}" type="presParOf" srcId="{EBFBA1D5-205A-4505-A272-2412827749DA}" destId="{153B2503-1EC6-4A41-8E1A-CE72C916102C}" srcOrd="5" destOrd="0" presId="urn:microsoft.com/office/officeart/2005/8/layout/hierarchy1"/>
    <dgm:cxn modelId="{3F2B64FB-0B05-4DD8-8E49-C27D60E4BA39}" type="presParOf" srcId="{153B2503-1EC6-4A41-8E1A-CE72C916102C}" destId="{A8C45B90-C2D7-46D5-B179-21FF50744929}" srcOrd="0" destOrd="0" presId="urn:microsoft.com/office/officeart/2005/8/layout/hierarchy1"/>
    <dgm:cxn modelId="{A001C96C-DFCD-4197-9DFE-5CD58BC54F47}" type="presParOf" srcId="{A8C45B90-C2D7-46D5-B179-21FF50744929}" destId="{AC807ECB-1BE1-4C95-953A-9E6DF5919030}" srcOrd="0" destOrd="0" presId="urn:microsoft.com/office/officeart/2005/8/layout/hierarchy1"/>
    <dgm:cxn modelId="{4FEBE537-A5F8-4B7E-A179-1FC8414F1678}" type="presParOf" srcId="{A8C45B90-C2D7-46D5-B179-21FF50744929}" destId="{F4A1C35D-BA3C-4280-9A8C-45553E975D36}" srcOrd="1" destOrd="0" presId="urn:microsoft.com/office/officeart/2005/8/layout/hierarchy1"/>
    <dgm:cxn modelId="{0391211B-147B-4AF7-BD46-FAB0B379F097}" type="presParOf" srcId="{153B2503-1EC6-4A41-8E1A-CE72C916102C}" destId="{3E6286CC-7CCE-4EDF-82CD-2F8A4CFE4EB5}" srcOrd="1" destOrd="0" presId="urn:microsoft.com/office/officeart/2005/8/layout/hierarchy1"/>
    <dgm:cxn modelId="{73F022C5-C6BB-41D2-8A34-904E68E6FD0F}" type="presParOf" srcId="{EBFBA1D5-205A-4505-A272-2412827749DA}" destId="{AD995BEF-CE96-4E70-ADC5-A966C3FADE2E}" srcOrd="6" destOrd="0" presId="urn:microsoft.com/office/officeart/2005/8/layout/hierarchy1"/>
    <dgm:cxn modelId="{88DE957A-7ED9-49A6-BECF-08F011673AA1}" type="presParOf" srcId="{EBFBA1D5-205A-4505-A272-2412827749DA}" destId="{D4581026-FD39-45E1-8295-8EA13521B8A6}" srcOrd="7" destOrd="0" presId="urn:microsoft.com/office/officeart/2005/8/layout/hierarchy1"/>
    <dgm:cxn modelId="{420D19F9-6E46-4F3D-BDC2-8FFF6CDA6184}" type="presParOf" srcId="{D4581026-FD39-45E1-8295-8EA13521B8A6}" destId="{99BE6DC6-9A97-45AC-BEED-CFD614161B76}" srcOrd="0" destOrd="0" presId="urn:microsoft.com/office/officeart/2005/8/layout/hierarchy1"/>
    <dgm:cxn modelId="{39EAF039-1C1A-4DF4-805A-1A69CE7BB739}" type="presParOf" srcId="{99BE6DC6-9A97-45AC-BEED-CFD614161B76}" destId="{CFF582E1-CA69-4BB3-81F9-F4914CC6D3E1}" srcOrd="0" destOrd="0" presId="urn:microsoft.com/office/officeart/2005/8/layout/hierarchy1"/>
    <dgm:cxn modelId="{638147F3-812C-4C52-B65D-0043B2BF4C10}" type="presParOf" srcId="{99BE6DC6-9A97-45AC-BEED-CFD614161B76}" destId="{5F0D50BE-0EEB-421F-8AC6-2EA2D7EDE699}" srcOrd="1" destOrd="0" presId="urn:microsoft.com/office/officeart/2005/8/layout/hierarchy1"/>
    <dgm:cxn modelId="{3F7FD623-5567-4F52-B851-962540674D0A}" type="presParOf" srcId="{D4581026-FD39-45E1-8295-8EA13521B8A6}" destId="{9C7F482E-26DB-4400-88F5-76964F590B7D}" srcOrd="1" destOrd="0" presId="urn:microsoft.com/office/officeart/2005/8/layout/hierarchy1"/>
    <dgm:cxn modelId="{01C1A731-E17E-4D21-9128-22A82019094A}" type="presParOf" srcId="{303B937B-8881-4CB4-8100-F7677972AE93}" destId="{B70DE0FF-6CD1-4E07-8988-48519677A5F4}" srcOrd="2" destOrd="0" presId="urn:microsoft.com/office/officeart/2005/8/layout/hierarchy1"/>
    <dgm:cxn modelId="{4065FAEE-813E-4C27-B2E5-AA536FBA05C9}" type="presParOf" srcId="{303B937B-8881-4CB4-8100-F7677972AE93}" destId="{583C40D6-5445-41CD-AFAE-8CE23797FF51}" srcOrd="3" destOrd="0" presId="urn:microsoft.com/office/officeart/2005/8/layout/hierarchy1"/>
    <dgm:cxn modelId="{0F4BC5BA-B1EC-4ECD-A70E-98D130E79AFF}" type="presParOf" srcId="{583C40D6-5445-41CD-AFAE-8CE23797FF51}" destId="{2CB71087-4677-46D6-A536-55EB28F6A75F}" srcOrd="0" destOrd="0" presId="urn:microsoft.com/office/officeart/2005/8/layout/hierarchy1"/>
    <dgm:cxn modelId="{22FEE22C-EA26-4526-8657-CAE6C9ADAB37}" type="presParOf" srcId="{2CB71087-4677-46D6-A536-55EB28F6A75F}" destId="{3AD49583-1ACA-4F87-A2E1-1A639C156407}" srcOrd="0" destOrd="0" presId="urn:microsoft.com/office/officeart/2005/8/layout/hierarchy1"/>
    <dgm:cxn modelId="{839EAFFC-B4D8-4912-9FD4-78B436E0664C}" type="presParOf" srcId="{2CB71087-4677-46D6-A536-55EB28F6A75F}" destId="{087DEB07-A938-4D7A-9CA5-624FD64F1D14}" srcOrd="1" destOrd="0" presId="urn:microsoft.com/office/officeart/2005/8/layout/hierarchy1"/>
    <dgm:cxn modelId="{E13AFCD9-0BD8-40B4-A7B5-66E5D59F3A4E}" type="presParOf" srcId="{583C40D6-5445-41CD-AFAE-8CE23797FF51}" destId="{8F2B8E5E-CB58-4F88-B42D-7D21EF6D8C54}" srcOrd="1" destOrd="0" presId="urn:microsoft.com/office/officeart/2005/8/layout/hierarchy1"/>
    <dgm:cxn modelId="{ACB6EBE7-F871-4165-9447-812033094B47}" type="presParOf" srcId="{8F2B8E5E-CB58-4F88-B42D-7D21EF6D8C54}" destId="{D6AC7D6F-B118-434E-A160-306E6D7C6C2C}" srcOrd="0" destOrd="0" presId="urn:microsoft.com/office/officeart/2005/8/layout/hierarchy1"/>
    <dgm:cxn modelId="{24546E26-04A1-4AAB-99A9-B871AF088438}" type="presParOf" srcId="{8F2B8E5E-CB58-4F88-B42D-7D21EF6D8C54}" destId="{132F84B0-7DF2-4514-90EA-191DE023D0D6}" srcOrd="1" destOrd="0" presId="urn:microsoft.com/office/officeart/2005/8/layout/hierarchy1"/>
    <dgm:cxn modelId="{9914E794-DB5B-46F4-BC01-79A6684D1C82}" type="presParOf" srcId="{132F84B0-7DF2-4514-90EA-191DE023D0D6}" destId="{9788C552-FF16-4049-AF38-2CFBAE516542}" srcOrd="0" destOrd="0" presId="urn:microsoft.com/office/officeart/2005/8/layout/hierarchy1"/>
    <dgm:cxn modelId="{301D46D0-7F03-44DA-AFDC-463C16AE4831}" type="presParOf" srcId="{9788C552-FF16-4049-AF38-2CFBAE516542}" destId="{ECA1BB37-E6D1-489F-B3AF-91395ACCBE4D}" srcOrd="0" destOrd="0" presId="urn:microsoft.com/office/officeart/2005/8/layout/hierarchy1"/>
    <dgm:cxn modelId="{93BBFDAE-F926-4396-919F-2B8B5F90EFB4}" type="presParOf" srcId="{9788C552-FF16-4049-AF38-2CFBAE516542}" destId="{9E0F80D5-56D8-41E6-9AB1-EC0C5D4CDDF7}" srcOrd="1" destOrd="0" presId="urn:microsoft.com/office/officeart/2005/8/layout/hierarchy1"/>
    <dgm:cxn modelId="{4E690007-6A3A-416B-9FAA-4F9C7CF03563}" type="presParOf" srcId="{132F84B0-7DF2-4514-90EA-191DE023D0D6}" destId="{1BAC225E-F8AA-424E-B23A-9C1B48E793BE}" srcOrd="1" destOrd="0" presId="urn:microsoft.com/office/officeart/2005/8/layout/hierarchy1"/>
    <dgm:cxn modelId="{3ED7C8FB-34F9-4335-B982-5E57A408D2A9}" type="presParOf" srcId="{8F2B8E5E-CB58-4F88-B42D-7D21EF6D8C54}" destId="{0314AA1E-1DB0-4187-B8F9-4DA338546C6D}" srcOrd="2" destOrd="0" presId="urn:microsoft.com/office/officeart/2005/8/layout/hierarchy1"/>
    <dgm:cxn modelId="{37A1A561-93BC-488B-9610-DA55621E0148}" type="presParOf" srcId="{8F2B8E5E-CB58-4F88-B42D-7D21EF6D8C54}" destId="{6E4D98C9-D966-4D1B-99F6-741B5B872AE4}" srcOrd="3" destOrd="0" presId="urn:microsoft.com/office/officeart/2005/8/layout/hierarchy1"/>
    <dgm:cxn modelId="{913BDD69-FF46-429B-935B-655A20BD7A08}" type="presParOf" srcId="{6E4D98C9-D966-4D1B-99F6-741B5B872AE4}" destId="{07B97211-C233-46D6-88D3-77DF61E94878}" srcOrd="0" destOrd="0" presId="urn:microsoft.com/office/officeart/2005/8/layout/hierarchy1"/>
    <dgm:cxn modelId="{A2AB73C4-FA0B-4982-87EE-792840E7732A}" type="presParOf" srcId="{07B97211-C233-46D6-88D3-77DF61E94878}" destId="{8D5AA33D-0494-4B38-B72B-6C4C44322D0C}" srcOrd="0" destOrd="0" presId="urn:microsoft.com/office/officeart/2005/8/layout/hierarchy1"/>
    <dgm:cxn modelId="{8D4A4556-FAA0-445B-A0C3-B3FCCBDA128E}" type="presParOf" srcId="{07B97211-C233-46D6-88D3-77DF61E94878}" destId="{6FCC7072-A896-4F58-8951-4EAF78321140}" srcOrd="1" destOrd="0" presId="urn:microsoft.com/office/officeart/2005/8/layout/hierarchy1"/>
    <dgm:cxn modelId="{33BCF284-EBF4-4E3F-9FFF-8935B0DA8DA1}" type="presParOf" srcId="{6E4D98C9-D966-4D1B-99F6-741B5B872AE4}" destId="{B5A3C63F-0A12-4AB2-BF1B-8C5E72250616}" srcOrd="1" destOrd="0" presId="urn:microsoft.com/office/officeart/2005/8/layout/hierarchy1"/>
    <dgm:cxn modelId="{9D216854-3F2D-40DF-8CFB-92BBF58E51D7}" type="presParOf" srcId="{8F2B8E5E-CB58-4F88-B42D-7D21EF6D8C54}" destId="{F03CA7BE-EF69-4997-8156-C7BD30606D8F}" srcOrd="4" destOrd="0" presId="urn:microsoft.com/office/officeart/2005/8/layout/hierarchy1"/>
    <dgm:cxn modelId="{7691BD0A-8E0B-4061-89B6-118F8652FEFB}" type="presParOf" srcId="{8F2B8E5E-CB58-4F88-B42D-7D21EF6D8C54}" destId="{B0577009-9D02-49F9-A4DE-422065A6BC18}" srcOrd="5" destOrd="0" presId="urn:microsoft.com/office/officeart/2005/8/layout/hierarchy1"/>
    <dgm:cxn modelId="{2B5E08A2-CA14-40E2-90BD-43A039E1570C}" type="presParOf" srcId="{B0577009-9D02-49F9-A4DE-422065A6BC18}" destId="{B460E128-0D1F-4972-B22B-02F765EF128C}" srcOrd="0" destOrd="0" presId="urn:microsoft.com/office/officeart/2005/8/layout/hierarchy1"/>
    <dgm:cxn modelId="{87304CB6-A277-41DD-9D91-1B5D90761253}" type="presParOf" srcId="{B460E128-0D1F-4972-B22B-02F765EF128C}" destId="{5B34F63F-A9E2-41ED-A04F-C3F672637E32}" srcOrd="0" destOrd="0" presId="urn:microsoft.com/office/officeart/2005/8/layout/hierarchy1"/>
    <dgm:cxn modelId="{AD8DF461-42B8-4DEC-A71D-5043F38F4661}" type="presParOf" srcId="{B460E128-0D1F-4972-B22B-02F765EF128C}" destId="{856BEA3D-D8C2-44DF-8C7C-5B602917D617}" srcOrd="1" destOrd="0" presId="urn:microsoft.com/office/officeart/2005/8/layout/hierarchy1"/>
    <dgm:cxn modelId="{77E8201D-E31D-4C4F-81D2-6770C602D24C}" type="presParOf" srcId="{B0577009-9D02-49F9-A4DE-422065A6BC18}" destId="{302D1860-A501-4259-B57A-7485E961714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431DE1-D35C-4215-9A26-3AA1E472207A}">
      <dsp:nvSpPr>
        <dsp:cNvPr id="0" name=""/>
        <dsp:cNvSpPr/>
      </dsp:nvSpPr>
      <dsp:spPr>
        <a:xfrm>
          <a:off x="687141" y="834949"/>
          <a:ext cx="1061823" cy="106182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9B64D5-345C-40EF-9DB9-89B5A5ABC8C6}">
      <dsp:nvSpPr>
        <dsp:cNvPr id="0" name=""/>
        <dsp:cNvSpPr/>
      </dsp:nvSpPr>
      <dsp:spPr>
        <a:xfrm>
          <a:off x="38249" y="2211235"/>
          <a:ext cx="235960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a:latin typeface="Book Antiqua" panose="02040602050305030304" pitchFamily="18" charset="0"/>
            </a:rPr>
            <a:t>Allowed or not allowed?</a:t>
          </a:r>
        </a:p>
      </dsp:txBody>
      <dsp:txXfrm>
        <a:off x="38249" y="2211235"/>
        <a:ext cx="2359607" cy="720000"/>
      </dsp:txXfrm>
    </dsp:sp>
    <dsp:sp modelId="{BED53DE7-30C8-43E3-A88D-C4B361B39468}">
      <dsp:nvSpPr>
        <dsp:cNvPr id="0" name=""/>
        <dsp:cNvSpPr/>
      </dsp:nvSpPr>
      <dsp:spPr>
        <a:xfrm>
          <a:off x="3459681" y="834949"/>
          <a:ext cx="1061823" cy="106182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26FE62-5778-4164-BFE9-4F1ADEE8C207}">
      <dsp:nvSpPr>
        <dsp:cNvPr id="0" name=""/>
        <dsp:cNvSpPr/>
      </dsp:nvSpPr>
      <dsp:spPr>
        <a:xfrm>
          <a:off x="2810789" y="2211235"/>
          <a:ext cx="235960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a:latin typeface="Book Antiqua" panose="02040602050305030304" pitchFamily="18" charset="0"/>
            </a:rPr>
            <a:t>If allowed, approval required?</a:t>
          </a:r>
        </a:p>
      </dsp:txBody>
      <dsp:txXfrm>
        <a:off x="2810789" y="2211235"/>
        <a:ext cx="2359607" cy="720000"/>
      </dsp:txXfrm>
    </dsp:sp>
    <dsp:sp modelId="{78CD0066-B7D9-43DA-9D63-08C1155FF7CB}">
      <dsp:nvSpPr>
        <dsp:cNvPr id="0" name=""/>
        <dsp:cNvSpPr/>
      </dsp:nvSpPr>
      <dsp:spPr>
        <a:xfrm>
          <a:off x="6232220" y="834949"/>
          <a:ext cx="1061823" cy="106182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6673ED-F4BC-4BA6-BF2E-DC9689F53F7D}">
      <dsp:nvSpPr>
        <dsp:cNvPr id="0" name=""/>
        <dsp:cNvSpPr/>
      </dsp:nvSpPr>
      <dsp:spPr>
        <a:xfrm>
          <a:off x="5583328" y="2211235"/>
          <a:ext cx="235960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a:latin typeface="Book Antiqua" panose="02040602050305030304" pitchFamily="18" charset="0"/>
            </a:rPr>
            <a:t>What are the terms and conditions applicable?</a:t>
          </a:r>
        </a:p>
      </dsp:txBody>
      <dsp:txXfrm>
        <a:off x="5583328" y="2211235"/>
        <a:ext cx="2359607" cy="720000"/>
      </dsp:txXfrm>
    </dsp:sp>
    <dsp:sp modelId="{EDE32145-D8D7-4CE3-B9B3-56102F04B7D3}">
      <dsp:nvSpPr>
        <dsp:cNvPr id="0" name=""/>
        <dsp:cNvSpPr/>
      </dsp:nvSpPr>
      <dsp:spPr>
        <a:xfrm>
          <a:off x="9004759" y="834949"/>
          <a:ext cx="1061823" cy="106182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8B0726-D178-4014-88B6-6DA716971F69}">
      <dsp:nvSpPr>
        <dsp:cNvPr id="0" name=""/>
        <dsp:cNvSpPr/>
      </dsp:nvSpPr>
      <dsp:spPr>
        <a:xfrm>
          <a:off x="8355867" y="2211235"/>
          <a:ext cx="235960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a:latin typeface="Book Antiqua" panose="02040602050305030304" pitchFamily="18" charset="0"/>
            </a:rPr>
            <a:t>If violated, what next?</a:t>
          </a:r>
        </a:p>
      </dsp:txBody>
      <dsp:txXfrm>
        <a:off x="8355867" y="2211235"/>
        <a:ext cx="2359607"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C045C1-596C-4573-B8A4-00ABFB088D01}">
      <dsp:nvSpPr>
        <dsp:cNvPr id="0" name=""/>
        <dsp:cNvSpPr/>
      </dsp:nvSpPr>
      <dsp:spPr>
        <a:xfrm>
          <a:off x="9997612" y="3832923"/>
          <a:ext cx="91440" cy="700789"/>
        </a:xfrm>
        <a:custGeom>
          <a:avLst/>
          <a:gdLst/>
          <a:ahLst/>
          <a:cxnLst/>
          <a:rect l="0" t="0" r="0" b="0"/>
          <a:pathLst>
            <a:path>
              <a:moveTo>
                <a:pt x="45720" y="0"/>
              </a:moveTo>
              <a:lnTo>
                <a:pt x="45720" y="700789"/>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7B6CFC-7E38-4D0C-A209-3CC8EC09131B}">
      <dsp:nvSpPr>
        <dsp:cNvPr id="0" name=""/>
        <dsp:cNvSpPr/>
      </dsp:nvSpPr>
      <dsp:spPr>
        <a:xfrm>
          <a:off x="7098277" y="1602044"/>
          <a:ext cx="2945054" cy="700789"/>
        </a:xfrm>
        <a:custGeom>
          <a:avLst/>
          <a:gdLst/>
          <a:ahLst/>
          <a:cxnLst/>
          <a:rect l="0" t="0" r="0" b="0"/>
          <a:pathLst>
            <a:path>
              <a:moveTo>
                <a:pt x="0" y="0"/>
              </a:moveTo>
              <a:lnTo>
                <a:pt x="0" y="477567"/>
              </a:lnTo>
              <a:lnTo>
                <a:pt x="2945054" y="477567"/>
              </a:lnTo>
              <a:lnTo>
                <a:pt x="2945054" y="700789"/>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9D1E91-67C6-42EC-B59A-CB2DFF2E5081}">
      <dsp:nvSpPr>
        <dsp:cNvPr id="0" name=""/>
        <dsp:cNvSpPr/>
      </dsp:nvSpPr>
      <dsp:spPr>
        <a:xfrm>
          <a:off x="4153223" y="3832923"/>
          <a:ext cx="2945054" cy="700789"/>
        </a:xfrm>
        <a:custGeom>
          <a:avLst/>
          <a:gdLst/>
          <a:ahLst/>
          <a:cxnLst/>
          <a:rect l="0" t="0" r="0" b="0"/>
          <a:pathLst>
            <a:path>
              <a:moveTo>
                <a:pt x="0" y="0"/>
              </a:moveTo>
              <a:lnTo>
                <a:pt x="0" y="477567"/>
              </a:lnTo>
              <a:lnTo>
                <a:pt x="2945054" y="477567"/>
              </a:lnTo>
              <a:lnTo>
                <a:pt x="2945054" y="700789"/>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42E383-CAD0-41BF-A583-B08113EDCD8A}">
      <dsp:nvSpPr>
        <dsp:cNvPr id="0" name=""/>
        <dsp:cNvSpPr/>
      </dsp:nvSpPr>
      <dsp:spPr>
        <a:xfrm>
          <a:off x="4107503" y="3832923"/>
          <a:ext cx="91440" cy="700789"/>
        </a:xfrm>
        <a:custGeom>
          <a:avLst/>
          <a:gdLst/>
          <a:ahLst/>
          <a:cxnLst/>
          <a:rect l="0" t="0" r="0" b="0"/>
          <a:pathLst>
            <a:path>
              <a:moveTo>
                <a:pt x="45720" y="0"/>
              </a:moveTo>
              <a:lnTo>
                <a:pt x="45720" y="700789"/>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47C3DE-0522-4AD7-8615-5C294473596D}">
      <dsp:nvSpPr>
        <dsp:cNvPr id="0" name=""/>
        <dsp:cNvSpPr/>
      </dsp:nvSpPr>
      <dsp:spPr>
        <a:xfrm>
          <a:off x="1208169" y="3832923"/>
          <a:ext cx="2945054" cy="700789"/>
        </a:xfrm>
        <a:custGeom>
          <a:avLst/>
          <a:gdLst/>
          <a:ahLst/>
          <a:cxnLst/>
          <a:rect l="0" t="0" r="0" b="0"/>
          <a:pathLst>
            <a:path>
              <a:moveTo>
                <a:pt x="2945054" y="0"/>
              </a:moveTo>
              <a:lnTo>
                <a:pt x="2945054" y="477567"/>
              </a:lnTo>
              <a:lnTo>
                <a:pt x="0" y="477567"/>
              </a:lnTo>
              <a:lnTo>
                <a:pt x="0" y="700789"/>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8C3781-3F83-48C2-8CFD-6CB5CFE935F6}">
      <dsp:nvSpPr>
        <dsp:cNvPr id="0" name=""/>
        <dsp:cNvSpPr/>
      </dsp:nvSpPr>
      <dsp:spPr>
        <a:xfrm>
          <a:off x="4153223" y="1602044"/>
          <a:ext cx="2945054" cy="700789"/>
        </a:xfrm>
        <a:custGeom>
          <a:avLst/>
          <a:gdLst/>
          <a:ahLst/>
          <a:cxnLst/>
          <a:rect l="0" t="0" r="0" b="0"/>
          <a:pathLst>
            <a:path>
              <a:moveTo>
                <a:pt x="2945054" y="0"/>
              </a:moveTo>
              <a:lnTo>
                <a:pt x="2945054" y="477567"/>
              </a:lnTo>
              <a:lnTo>
                <a:pt x="0" y="477567"/>
              </a:lnTo>
              <a:lnTo>
                <a:pt x="0" y="700789"/>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6E3175-225B-4C5E-87AE-6DAC7F568749}">
      <dsp:nvSpPr>
        <dsp:cNvPr id="0" name=""/>
        <dsp:cNvSpPr/>
      </dsp:nvSpPr>
      <dsp:spPr>
        <a:xfrm>
          <a:off x="5893483" y="71955"/>
          <a:ext cx="2409589" cy="15300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B0DA06-F308-4B54-83FF-9081CECB16DA}">
      <dsp:nvSpPr>
        <dsp:cNvPr id="0" name=""/>
        <dsp:cNvSpPr/>
      </dsp:nvSpPr>
      <dsp:spPr>
        <a:xfrm>
          <a:off x="6161215" y="326301"/>
          <a:ext cx="2409589" cy="153008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Book Antiqua"/>
            </a:rPr>
            <a:t>Person resident outside India</a:t>
          </a:r>
        </a:p>
      </dsp:txBody>
      <dsp:txXfrm>
        <a:off x="6206030" y="371116"/>
        <a:ext cx="2319959" cy="1440459"/>
      </dsp:txXfrm>
    </dsp:sp>
    <dsp:sp modelId="{1BC338FC-6BF7-4777-B7FF-E4AE567AA641}">
      <dsp:nvSpPr>
        <dsp:cNvPr id="0" name=""/>
        <dsp:cNvSpPr/>
      </dsp:nvSpPr>
      <dsp:spPr>
        <a:xfrm>
          <a:off x="2948428" y="2302833"/>
          <a:ext cx="2409589" cy="15300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BDAB2E-3D4E-40BD-A109-73B72D7E9FDF}">
      <dsp:nvSpPr>
        <dsp:cNvPr id="0" name=""/>
        <dsp:cNvSpPr/>
      </dsp:nvSpPr>
      <dsp:spPr>
        <a:xfrm>
          <a:off x="3216161" y="2557179"/>
          <a:ext cx="2409589" cy="153008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Book Antiqua"/>
            </a:rPr>
            <a:t>Some Connection with India</a:t>
          </a:r>
        </a:p>
      </dsp:txBody>
      <dsp:txXfrm>
        <a:off x="3260976" y="2601994"/>
        <a:ext cx="2319959" cy="1440459"/>
      </dsp:txXfrm>
    </dsp:sp>
    <dsp:sp modelId="{1D9B27CF-89EA-48C5-B2AB-8F691179F327}">
      <dsp:nvSpPr>
        <dsp:cNvPr id="0" name=""/>
        <dsp:cNvSpPr/>
      </dsp:nvSpPr>
      <dsp:spPr>
        <a:xfrm>
          <a:off x="3374" y="4533712"/>
          <a:ext cx="2409589" cy="15300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6C36A3-EA19-4B44-AC12-90D1BE33E728}">
      <dsp:nvSpPr>
        <dsp:cNvPr id="0" name=""/>
        <dsp:cNvSpPr/>
      </dsp:nvSpPr>
      <dsp:spPr>
        <a:xfrm>
          <a:off x="271106" y="4788058"/>
          <a:ext cx="2409589" cy="153008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latin typeface="Book Antiqua"/>
            </a:rPr>
            <a:t>Citizen of India – </a:t>
          </a:r>
        </a:p>
        <a:p>
          <a:pPr marL="0" lvl="0" indent="0" algn="ctr" defTabSz="622300">
            <a:lnSpc>
              <a:spcPct val="90000"/>
            </a:lnSpc>
            <a:spcBef>
              <a:spcPct val="0"/>
            </a:spcBef>
            <a:spcAft>
              <a:spcPct val="35000"/>
            </a:spcAft>
            <a:buNone/>
          </a:pPr>
          <a:r>
            <a:rPr lang="en-US" sz="1400" kern="1200" dirty="0">
              <a:latin typeface="Book Antiqua"/>
            </a:rPr>
            <a:t>‘Non-Resident Indian’ (NRI)</a:t>
          </a:r>
        </a:p>
      </dsp:txBody>
      <dsp:txXfrm>
        <a:off x="315921" y="4832873"/>
        <a:ext cx="2319959" cy="1440459"/>
      </dsp:txXfrm>
    </dsp:sp>
    <dsp:sp modelId="{97DEDE04-9385-43B5-B5E8-A4204AEF11E3}">
      <dsp:nvSpPr>
        <dsp:cNvPr id="0" name=""/>
        <dsp:cNvSpPr/>
      </dsp:nvSpPr>
      <dsp:spPr>
        <a:xfrm>
          <a:off x="2948428" y="4533712"/>
          <a:ext cx="2409589" cy="15300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3B5FBE-C699-47F7-BCF2-462408108E7B}">
      <dsp:nvSpPr>
        <dsp:cNvPr id="0" name=""/>
        <dsp:cNvSpPr/>
      </dsp:nvSpPr>
      <dsp:spPr>
        <a:xfrm>
          <a:off x="3216161" y="4788058"/>
          <a:ext cx="2409589" cy="153008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latin typeface="Book Antiqua"/>
            </a:rPr>
            <a:t>Foreign Citizen but holding Overseas Citizens of India Card – </a:t>
          </a:r>
        </a:p>
        <a:p>
          <a:pPr marL="0" lvl="0" indent="0" algn="ctr" defTabSz="622300">
            <a:lnSpc>
              <a:spcPct val="90000"/>
            </a:lnSpc>
            <a:spcBef>
              <a:spcPct val="0"/>
            </a:spcBef>
            <a:spcAft>
              <a:spcPct val="35000"/>
            </a:spcAft>
            <a:buNone/>
          </a:pPr>
          <a:r>
            <a:rPr lang="en-US" sz="1400" kern="1200" dirty="0">
              <a:latin typeface="Book Antiqua"/>
            </a:rPr>
            <a:t>‘Overseas Citizen of India’</a:t>
          </a:r>
        </a:p>
        <a:p>
          <a:pPr marL="0" lvl="0" indent="0" algn="ctr" defTabSz="622300">
            <a:lnSpc>
              <a:spcPct val="90000"/>
            </a:lnSpc>
            <a:spcBef>
              <a:spcPct val="0"/>
            </a:spcBef>
            <a:spcAft>
              <a:spcPct val="35000"/>
            </a:spcAft>
            <a:buNone/>
          </a:pPr>
          <a:r>
            <a:rPr lang="en-US" sz="1400" kern="1200" dirty="0">
              <a:latin typeface="Book Antiqua"/>
            </a:rPr>
            <a:t>(OCI)</a:t>
          </a:r>
        </a:p>
      </dsp:txBody>
      <dsp:txXfrm>
        <a:off x="3260976" y="4832873"/>
        <a:ext cx="2319959" cy="1440459"/>
      </dsp:txXfrm>
    </dsp:sp>
    <dsp:sp modelId="{D6363A6C-37DF-4D5D-ADC0-3538C67A74A3}">
      <dsp:nvSpPr>
        <dsp:cNvPr id="0" name=""/>
        <dsp:cNvSpPr/>
      </dsp:nvSpPr>
      <dsp:spPr>
        <a:xfrm>
          <a:off x="5893483" y="4533712"/>
          <a:ext cx="2409589" cy="15300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754164-B532-4BBD-96B0-009B2E546EBE}">
      <dsp:nvSpPr>
        <dsp:cNvPr id="0" name=""/>
        <dsp:cNvSpPr/>
      </dsp:nvSpPr>
      <dsp:spPr>
        <a:xfrm>
          <a:off x="6161215" y="4788058"/>
          <a:ext cx="2409589" cy="153008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Book Antiqua" panose="02040602050305030304" pitchFamily="18" charset="0"/>
            </a:rPr>
            <a:t>Foreign Citizen other than citizens of Bangladesh or Pakistan who are Persons of Indian Origin (up to 4</a:t>
          </a:r>
          <a:r>
            <a:rPr lang="en-US" sz="1400" kern="1200" baseline="30000" dirty="0">
              <a:latin typeface="Book Antiqua" panose="02040602050305030304" pitchFamily="18" charset="0"/>
            </a:rPr>
            <a:t>th</a:t>
          </a:r>
          <a:r>
            <a:rPr lang="en-US" sz="1400" kern="1200" dirty="0">
              <a:latin typeface="Book Antiqua" panose="02040602050305030304" pitchFamily="18" charset="0"/>
            </a:rPr>
            <a:t> Gen.) – </a:t>
          </a:r>
        </a:p>
        <a:p>
          <a:pPr marL="0" lvl="0" indent="0" algn="ctr" defTabSz="622300">
            <a:lnSpc>
              <a:spcPct val="90000"/>
            </a:lnSpc>
            <a:spcBef>
              <a:spcPct val="0"/>
            </a:spcBef>
            <a:spcAft>
              <a:spcPct val="35000"/>
            </a:spcAft>
            <a:buNone/>
          </a:pPr>
          <a:r>
            <a:rPr lang="en-US" sz="1400" kern="1200" dirty="0">
              <a:latin typeface="Book Antiqua" panose="02040602050305030304" pitchFamily="18" charset="0"/>
            </a:rPr>
            <a:t>‘Persons of Indian Origin’ (PIO)</a:t>
          </a:r>
        </a:p>
      </dsp:txBody>
      <dsp:txXfrm>
        <a:off x="6206030" y="4832873"/>
        <a:ext cx="2319959" cy="1440459"/>
      </dsp:txXfrm>
    </dsp:sp>
    <dsp:sp modelId="{08D2E866-D27A-4670-B7A0-0CB8F19159B1}">
      <dsp:nvSpPr>
        <dsp:cNvPr id="0" name=""/>
        <dsp:cNvSpPr/>
      </dsp:nvSpPr>
      <dsp:spPr>
        <a:xfrm>
          <a:off x="8838537" y="2302833"/>
          <a:ext cx="2409589" cy="15300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CB1BDE-D171-476A-A25F-5CC59FA1C6D6}">
      <dsp:nvSpPr>
        <dsp:cNvPr id="0" name=""/>
        <dsp:cNvSpPr/>
      </dsp:nvSpPr>
      <dsp:spPr>
        <a:xfrm>
          <a:off x="9106269" y="2557179"/>
          <a:ext cx="2409589" cy="153008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Book Antiqua"/>
            </a:rPr>
            <a:t>No Connection with India</a:t>
          </a:r>
        </a:p>
      </dsp:txBody>
      <dsp:txXfrm>
        <a:off x="9151084" y="2601994"/>
        <a:ext cx="2319959" cy="1440459"/>
      </dsp:txXfrm>
    </dsp:sp>
    <dsp:sp modelId="{C7852072-7252-429C-9226-C014EF14EA79}">
      <dsp:nvSpPr>
        <dsp:cNvPr id="0" name=""/>
        <dsp:cNvSpPr/>
      </dsp:nvSpPr>
      <dsp:spPr>
        <a:xfrm>
          <a:off x="8838537" y="4533712"/>
          <a:ext cx="2409589" cy="15300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2FDD86-08A5-4C3C-8FA0-F318AE0E04F8}">
      <dsp:nvSpPr>
        <dsp:cNvPr id="0" name=""/>
        <dsp:cNvSpPr/>
      </dsp:nvSpPr>
      <dsp:spPr>
        <a:xfrm>
          <a:off x="9106269" y="4788058"/>
          <a:ext cx="2409589" cy="153008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Book Antiqua"/>
            </a:rPr>
            <a:t>Foreign Citizen treated as ‘Non-Resident’ (NR) or ‘Person Outside India’ (PROI)</a:t>
          </a:r>
        </a:p>
      </dsp:txBody>
      <dsp:txXfrm>
        <a:off x="9151084" y="4832873"/>
        <a:ext cx="2319959" cy="14404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B6CFC-7E38-4D0C-A209-3CC8EC09131B}">
      <dsp:nvSpPr>
        <dsp:cNvPr id="0" name=""/>
        <dsp:cNvSpPr/>
      </dsp:nvSpPr>
      <dsp:spPr>
        <a:xfrm>
          <a:off x="5577283" y="1925875"/>
          <a:ext cx="1944161" cy="881199"/>
        </a:xfrm>
        <a:custGeom>
          <a:avLst/>
          <a:gdLst/>
          <a:ahLst/>
          <a:cxnLst/>
          <a:rect l="0" t="0" r="0" b="0"/>
          <a:pathLst>
            <a:path>
              <a:moveTo>
                <a:pt x="0" y="0"/>
              </a:moveTo>
              <a:lnTo>
                <a:pt x="0" y="600511"/>
              </a:lnTo>
              <a:lnTo>
                <a:pt x="1944161" y="600511"/>
              </a:lnTo>
              <a:lnTo>
                <a:pt x="1944161" y="881199"/>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8C3781-3F83-48C2-8CFD-6CB5CFE935F6}">
      <dsp:nvSpPr>
        <dsp:cNvPr id="0" name=""/>
        <dsp:cNvSpPr/>
      </dsp:nvSpPr>
      <dsp:spPr>
        <a:xfrm>
          <a:off x="3725669" y="1925875"/>
          <a:ext cx="1851613" cy="881199"/>
        </a:xfrm>
        <a:custGeom>
          <a:avLst/>
          <a:gdLst/>
          <a:ahLst/>
          <a:cxnLst/>
          <a:rect l="0" t="0" r="0" b="0"/>
          <a:pathLst>
            <a:path>
              <a:moveTo>
                <a:pt x="1851613" y="0"/>
              </a:moveTo>
              <a:lnTo>
                <a:pt x="1851613" y="600511"/>
              </a:lnTo>
              <a:lnTo>
                <a:pt x="0" y="600511"/>
              </a:lnTo>
              <a:lnTo>
                <a:pt x="0" y="881199"/>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6E3175-225B-4C5E-87AE-6DAC7F568749}">
      <dsp:nvSpPr>
        <dsp:cNvPr id="0" name=""/>
        <dsp:cNvSpPr/>
      </dsp:nvSpPr>
      <dsp:spPr>
        <a:xfrm>
          <a:off x="4062326" y="1880"/>
          <a:ext cx="3029912" cy="19239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B0DA06-F308-4B54-83FF-9081CECB16DA}">
      <dsp:nvSpPr>
        <dsp:cNvPr id="0" name=""/>
        <dsp:cNvSpPr/>
      </dsp:nvSpPr>
      <dsp:spPr>
        <a:xfrm>
          <a:off x="4398983" y="321704"/>
          <a:ext cx="3029912" cy="192399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Book Antiqua"/>
            </a:rPr>
            <a:t>Repatriability of Funds</a:t>
          </a:r>
        </a:p>
      </dsp:txBody>
      <dsp:txXfrm>
        <a:off x="4455335" y="378056"/>
        <a:ext cx="2917208" cy="1811290"/>
      </dsp:txXfrm>
    </dsp:sp>
    <dsp:sp modelId="{1BC338FC-6BF7-4777-B7FF-E4AE567AA641}">
      <dsp:nvSpPr>
        <dsp:cNvPr id="0" name=""/>
        <dsp:cNvSpPr/>
      </dsp:nvSpPr>
      <dsp:spPr>
        <a:xfrm>
          <a:off x="2118165" y="2807074"/>
          <a:ext cx="3215009" cy="19239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BDAB2E-3D4E-40BD-A109-73B72D7E9FDF}">
      <dsp:nvSpPr>
        <dsp:cNvPr id="0" name=""/>
        <dsp:cNvSpPr/>
      </dsp:nvSpPr>
      <dsp:spPr>
        <a:xfrm>
          <a:off x="2454822" y="3126898"/>
          <a:ext cx="3215009" cy="192399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Book Antiqua"/>
            </a:rPr>
            <a:t>Repatriable Funds</a:t>
          </a:r>
        </a:p>
        <a:p>
          <a:pPr marL="0" lvl="0" indent="0" algn="ctr" defTabSz="711200">
            <a:lnSpc>
              <a:spcPct val="90000"/>
            </a:lnSpc>
            <a:spcBef>
              <a:spcPct val="0"/>
            </a:spcBef>
            <a:spcAft>
              <a:spcPct val="35000"/>
            </a:spcAft>
            <a:buNone/>
          </a:pPr>
          <a:r>
            <a:rPr lang="en-US" sz="1600" b="0" kern="1200" dirty="0">
              <a:latin typeface="Book Antiqua"/>
            </a:rPr>
            <a:t>Repatriable Funds are such funds that are allowed to be repatriated outside India on payment of Indian taxes</a:t>
          </a:r>
        </a:p>
      </dsp:txBody>
      <dsp:txXfrm>
        <a:off x="2511174" y="3183250"/>
        <a:ext cx="3102305" cy="1811290"/>
      </dsp:txXfrm>
    </dsp:sp>
    <dsp:sp modelId="{08D2E866-D27A-4670-B7A0-0CB8F19159B1}">
      <dsp:nvSpPr>
        <dsp:cNvPr id="0" name=""/>
        <dsp:cNvSpPr/>
      </dsp:nvSpPr>
      <dsp:spPr>
        <a:xfrm>
          <a:off x="6006488" y="2807074"/>
          <a:ext cx="3029912" cy="19239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CB1BDE-D171-476A-A25F-5CC59FA1C6D6}">
      <dsp:nvSpPr>
        <dsp:cNvPr id="0" name=""/>
        <dsp:cNvSpPr/>
      </dsp:nvSpPr>
      <dsp:spPr>
        <a:xfrm>
          <a:off x="6343145" y="3126898"/>
          <a:ext cx="3029912" cy="192399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Book Antiqua"/>
            </a:rPr>
            <a:t>Non-Repatriable Funds</a:t>
          </a:r>
        </a:p>
        <a:p>
          <a:pPr marL="0" lvl="0" indent="0" algn="ctr" defTabSz="711200">
            <a:lnSpc>
              <a:spcPct val="90000"/>
            </a:lnSpc>
            <a:spcBef>
              <a:spcPct val="0"/>
            </a:spcBef>
            <a:spcAft>
              <a:spcPct val="35000"/>
            </a:spcAft>
            <a:buNone/>
          </a:pPr>
          <a:r>
            <a:rPr lang="en-US" sz="1600" b="0" kern="1200" dirty="0">
              <a:latin typeface="Book Antiqua"/>
            </a:rPr>
            <a:t>Non-Repatriable are funds that cannot be remitted outside India unless generally or specifically allowed</a:t>
          </a:r>
          <a:endParaRPr lang="en-US" sz="1600" kern="1200" dirty="0">
            <a:latin typeface="Book Antiqua"/>
          </a:endParaRPr>
        </a:p>
      </dsp:txBody>
      <dsp:txXfrm>
        <a:off x="6399497" y="3183250"/>
        <a:ext cx="2917208" cy="18112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3CA7BE-EF69-4997-8156-C7BD30606D8F}">
      <dsp:nvSpPr>
        <dsp:cNvPr id="0" name=""/>
        <dsp:cNvSpPr/>
      </dsp:nvSpPr>
      <dsp:spPr>
        <a:xfrm>
          <a:off x="8354909" y="3654695"/>
          <a:ext cx="1542869" cy="367132"/>
        </a:xfrm>
        <a:custGeom>
          <a:avLst/>
          <a:gdLst/>
          <a:ahLst/>
          <a:cxnLst/>
          <a:rect l="0" t="0" r="0" b="0"/>
          <a:pathLst>
            <a:path>
              <a:moveTo>
                <a:pt x="0" y="0"/>
              </a:moveTo>
              <a:lnTo>
                <a:pt x="0" y="250190"/>
              </a:lnTo>
              <a:lnTo>
                <a:pt x="1542869" y="250190"/>
              </a:lnTo>
              <a:lnTo>
                <a:pt x="1542869" y="367132"/>
              </a:lnTo>
            </a:path>
          </a:pathLst>
        </a:custGeom>
        <a:noFill/>
        <a:ln w="12700" cap="flat" cmpd="sng" algn="ctr">
          <a:solidFill>
            <a:schemeClr val="accent1">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14AA1E-1DB0-4187-B8F9-4DA338546C6D}">
      <dsp:nvSpPr>
        <dsp:cNvPr id="0" name=""/>
        <dsp:cNvSpPr/>
      </dsp:nvSpPr>
      <dsp:spPr>
        <a:xfrm>
          <a:off x="8309189" y="3654695"/>
          <a:ext cx="91440" cy="367132"/>
        </a:xfrm>
        <a:custGeom>
          <a:avLst/>
          <a:gdLst/>
          <a:ahLst/>
          <a:cxnLst/>
          <a:rect l="0" t="0" r="0" b="0"/>
          <a:pathLst>
            <a:path>
              <a:moveTo>
                <a:pt x="45720" y="0"/>
              </a:moveTo>
              <a:lnTo>
                <a:pt x="45720" y="367132"/>
              </a:lnTo>
            </a:path>
          </a:pathLst>
        </a:custGeom>
        <a:noFill/>
        <a:ln w="12700" cap="flat" cmpd="sng" algn="ctr">
          <a:solidFill>
            <a:schemeClr val="accent1">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AC7D6F-B118-434E-A160-306E6D7C6C2C}">
      <dsp:nvSpPr>
        <dsp:cNvPr id="0" name=""/>
        <dsp:cNvSpPr/>
      </dsp:nvSpPr>
      <dsp:spPr>
        <a:xfrm>
          <a:off x="6812039" y="3654695"/>
          <a:ext cx="1542869" cy="367132"/>
        </a:xfrm>
        <a:custGeom>
          <a:avLst/>
          <a:gdLst/>
          <a:ahLst/>
          <a:cxnLst/>
          <a:rect l="0" t="0" r="0" b="0"/>
          <a:pathLst>
            <a:path>
              <a:moveTo>
                <a:pt x="1542869" y="0"/>
              </a:moveTo>
              <a:lnTo>
                <a:pt x="1542869" y="250190"/>
              </a:lnTo>
              <a:lnTo>
                <a:pt x="0" y="250190"/>
              </a:lnTo>
              <a:lnTo>
                <a:pt x="0" y="367132"/>
              </a:lnTo>
            </a:path>
          </a:pathLst>
        </a:custGeom>
        <a:noFill/>
        <a:ln w="12700" cap="flat" cmpd="sng" algn="ctr">
          <a:solidFill>
            <a:schemeClr val="accent1">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0DE0FF-6CD1-4E07-8988-48519677A5F4}">
      <dsp:nvSpPr>
        <dsp:cNvPr id="0" name=""/>
        <dsp:cNvSpPr/>
      </dsp:nvSpPr>
      <dsp:spPr>
        <a:xfrm>
          <a:off x="5654887" y="2485971"/>
          <a:ext cx="2700022" cy="367132"/>
        </a:xfrm>
        <a:custGeom>
          <a:avLst/>
          <a:gdLst/>
          <a:ahLst/>
          <a:cxnLst/>
          <a:rect l="0" t="0" r="0" b="0"/>
          <a:pathLst>
            <a:path>
              <a:moveTo>
                <a:pt x="0" y="0"/>
              </a:moveTo>
              <a:lnTo>
                <a:pt x="0" y="250190"/>
              </a:lnTo>
              <a:lnTo>
                <a:pt x="2700022" y="250190"/>
              </a:lnTo>
              <a:lnTo>
                <a:pt x="2700022" y="367132"/>
              </a:lnTo>
            </a:path>
          </a:pathLst>
        </a:custGeom>
        <a:noFill/>
        <a:ln w="12700"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995BEF-CE96-4E70-ADC5-A966C3FADE2E}">
      <dsp:nvSpPr>
        <dsp:cNvPr id="0" name=""/>
        <dsp:cNvSpPr/>
      </dsp:nvSpPr>
      <dsp:spPr>
        <a:xfrm>
          <a:off x="2954864" y="3654695"/>
          <a:ext cx="2314304" cy="367132"/>
        </a:xfrm>
        <a:custGeom>
          <a:avLst/>
          <a:gdLst/>
          <a:ahLst/>
          <a:cxnLst/>
          <a:rect l="0" t="0" r="0" b="0"/>
          <a:pathLst>
            <a:path>
              <a:moveTo>
                <a:pt x="0" y="0"/>
              </a:moveTo>
              <a:lnTo>
                <a:pt x="0" y="250190"/>
              </a:lnTo>
              <a:lnTo>
                <a:pt x="2314304" y="250190"/>
              </a:lnTo>
              <a:lnTo>
                <a:pt x="2314304" y="367132"/>
              </a:lnTo>
            </a:path>
          </a:pathLst>
        </a:custGeom>
        <a:noFill/>
        <a:ln w="12700" cap="flat" cmpd="sng" algn="ctr">
          <a:solidFill>
            <a:schemeClr val="accent1">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ACB844-BA4C-4256-80ED-529539BF333E}">
      <dsp:nvSpPr>
        <dsp:cNvPr id="0" name=""/>
        <dsp:cNvSpPr/>
      </dsp:nvSpPr>
      <dsp:spPr>
        <a:xfrm>
          <a:off x="2954864" y="3654695"/>
          <a:ext cx="771434" cy="367132"/>
        </a:xfrm>
        <a:custGeom>
          <a:avLst/>
          <a:gdLst/>
          <a:ahLst/>
          <a:cxnLst/>
          <a:rect l="0" t="0" r="0" b="0"/>
          <a:pathLst>
            <a:path>
              <a:moveTo>
                <a:pt x="0" y="0"/>
              </a:moveTo>
              <a:lnTo>
                <a:pt x="0" y="250190"/>
              </a:lnTo>
              <a:lnTo>
                <a:pt x="771434" y="250190"/>
              </a:lnTo>
              <a:lnTo>
                <a:pt x="771434" y="367132"/>
              </a:lnTo>
            </a:path>
          </a:pathLst>
        </a:custGeom>
        <a:noFill/>
        <a:ln w="12700" cap="flat" cmpd="sng" algn="ctr">
          <a:solidFill>
            <a:schemeClr val="accent1">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EEACBE-4B85-45BC-AD8C-9A8D11EDDD16}">
      <dsp:nvSpPr>
        <dsp:cNvPr id="0" name=""/>
        <dsp:cNvSpPr/>
      </dsp:nvSpPr>
      <dsp:spPr>
        <a:xfrm>
          <a:off x="2183429" y="3654695"/>
          <a:ext cx="771434" cy="367132"/>
        </a:xfrm>
        <a:custGeom>
          <a:avLst/>
          <a:gdLst/>
          <a:ahLst/>
          <a:cxnLst/>
          <a:rect l="0" t="0" r="0" b="0"/>
          <a:pathLst>
            <a:path>
              <a:moveTo>
                <a:pt x="771434" y="0"/>
              </a:moveTo>
              <a:lnTo>
                <a:pt x="771434" y="250190"/>
              </a:lnTo>
              <a:lnTo>
                <a:pt x="0" y="250190"/>
              </a:lnTo>
              <a:lnTo>
                <a:pt x="0" y="367132"/>
              </a:lnTo>
            </a:path>
          </a:pathLst>
        </a:custGeom>
        <a:noFill/>
        <a:ln w="12700" cap="flat" cmpd="sng" algn="ctr">
          <a:solidFill>
            <a:schemeClr val="accent1">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4BA236-F6A9-4146-918A-D0B034BFA5F2}">
      <dsp:nvSpPr>
        <dsp:cNvPr id="0" name=""/>
        <dsp:cNvSpPr/>
      </dsp:nvSpPr>
      <dsp:spPr>
        <a:xfrm>
          <a:off x="640559" y="3654695"/>
          <a:ext cx="2314304" cy="367132"/>
        </a:xfrm>
        <a:custGeom>
          <a:avLst/>
          <a:gdLst/>
          <a:ahLst/>
          <a:cxnLst/>
          <a:rect l="0" t="0" r="0" b="0"/>
          <a:pathLst>
            <a:path>
              <a:moveTo>
                <a:pt x="2314304" y="0"/>
              </a:moveTo>
              <a:lnTo>
                <a:pt x="2314304" y="250190"/>
              </a:lnTo>
              <a:lnTo>
                <a:pt x="0" y="250190"/>
              </a:lnTo>
              <a:lnTo>
                <a:pt x="0" y="367132"/>
              </a:lnTo>
            </a:path>
          </a:pathLst>
        </a:custGeom>
        <a:noFill/>
        <a:ln w="12700" cap="flat" cmpd="sng" algn="ctr">
          <a:solidFill>
            <a:schemeClr val="accent1">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798ABF-EA41-4FC0-92BC-2DBF792A5DF1}">
      <dsp:nvSpPr>
        <dsp:cNvPr id="0" name=""/>
        <dsp:cNvSpPr/>
      </dsp:nvSpPr>
      <dsp:spPr>
        <a:xfrm>
          <a:off x="2954864" y="2485971"/>
          <a:ext cx="2700022" cy="367132"/>
        </a:xfrm>
        <a:custGeom>
          <a:avLst/>
          <a:gdLst/>
          <a:ahLst/>
          <a:cxnLst/>
          <a:rect l="0" t="0" r="0" b="0"/>
          <a:pathLst>
            <a:path>
              <a:moveTo>
                <a:pt x="2700022" y="0"/>
              </a:moveTo>
              <a:lnTo>
                <a:pt x="2700022" y="250190"/>
              </a:lnTo>
              <a:lnTo>
                <a:pt x="0" y="250190"/>
              </a:lnTo>
              <a:lnTo>
                <a:pt x="0" y="367132"/>
              </a:lnTo>
            </a:path>
          </a:pathLst>
        </a:custGeom>
        <a:noFill/>
        <a:ln w="12700"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C6F23E-505C-4490-A9AB-7416486761AC}">
      <dsp:nvSpPr>
        <dsp:cNvPr id="0" name=""/>
        <dsp:cNvSpPr/>
      </dsp:nvSpPr>
      <dsp:spPr>
        <a:xfrm>
          <a:off x="5023712" y="1684380"/>
          <a:ext cx="1262348" cy="801591"/>
        </a:xfrm>
        <a:prstGeom prst="roundRect">
          <a:avLst>
            <a:gd name="adj" fmla="val 10000"/>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A520C7-7742-40C2-8120-81BB3263D3E0}">
      <dsp:nvSpPr>
        <dsp:cNvPr id="0" name=""/>
        <dsp:cNvSpPr/>
      </dsp:nvSpPr>
      <dsp:spPr>
        <a:xfrm>
          <a:off x="5163973" y="1817627"/>
          <a:ext cx="1262348" cy="801591"/>
        </a:xfrm>
        <a:prstGeom prst="roundRect">
          <a:avLst>
            <a:gd name="adj" fmla="val 10000"/>
          </a:avLst>
        </a:prstGeom>
        <a:solidFill>
          <a:schemeClr val="lt1">
            <a:alpha val="90000"/>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latin typeface="Book Antiqua" panose="02040602050305030304" pitchFamily="18" charset="0"/>
            </a:rPr>
            <a:t>Borrowing and Lending</a:t>
          </a:r>
        </a:p>
      </dsp:txBody>
      <dsp:txXfrm>
        <a:off x="5187451" y="1841105"/>
        <a:ext cx="1215392" cy="754635"/>
      </dsp:txXfrm>
    </dsp:sp>
    <dsp:sp modelId="{362BFB4E-B049-4747-8E12-FB7BBA397BAD}">
      <dsp:nvSpPr>
        <dsp:cNvPr id="0" name=""/>
        <dsp:cNvSpPr/>
      </dsp:nvSpPr>
      <dsp:spPr>
        <a:xfrm>
          <a:off x="2323690" y="2853104"/>
          <a:ext cx="1262348" cy="801591"/>
        </a:xfrm>
        <a:prstGeom prst="roundRect">
          <a:avLst>
            <a:gd name="adj" fmla="val 10000"/>
          </a:avLst>
        </a:prstGeom>
        <a:solidFill>
          <a:schemeClr val="accent1">
            <a:tint val="99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328810-0997-49B4-AAFB-DF96502F50E9}">
      <dsp:nvSpPr>
        <dsp:cNvPr id="0" name=""/>
        <dsp:cNvSpPr/>
      </dsp:nvSpPr>
      <dsp:spPr>
        <a:xfrm>
          <a:off x="2463951" y="2986351"/>
          <a:ext cx="1262348" cy="801591"/>
        </a:xfrm>
        <a:prstGeom prst="roundRect">
          <a:avLst>
            <a:gd name="adj" fmla="val 10000"/>
          </a:avLst>
        </a:prstGeom>
        <a:solidFill>
          <a:schemeClr val="lt1">
            <a:alpha val="90000"/>
            <a:hueOff val="0"/>
            <a:satOff val="0"/>
            <a:lumOff val="0"/>
            <a:alphaOff val="0"/>
          </a:schemeClr>
        </a:solidFill>
        <a:ln w="12700" cap="flat" cmpd="sng" algn="ctr">
          <a:solidFill>
            <a:schemeClr val="accent1">
              <a:tint val="99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latin typeface="Book Antiqua" panose="02040602050305030304" pitchFamily="18" charset="0"/>
            </a:rPr>
            <a:t>Borrowing</a:t>
          </a:r>
        </a:p>
      </dsp:txBody>
      <dsp:txXfrm>
        <a:off x="2487429" y="3009829"/>
        <a:ext cx="1215392" cy="754635"/>
      </dsp:txXfrm>
    </dsp:sp>
    <dsp:sp modelId="{1681CCDF-6EEC-4B32-A0C7-6AA4E2FF7C92}">
      <dsp:nvSpPr>
        <dsp:cNvPr id="0" name=""/>
        <dsp:cNvSpPr/>
      </dsp:nvSpPr>
      <dsp:spPr>
        <a:xfrm>
          <a:off x="9385" y="4021828"/>
          <a:ext cx="1262348" cy="801591"/>
        </a:xfrm>
        <a:prstGeom prst="roundRect">
          <a:avLst>
            <a:gd name="adj" fmla="val 10000"/>
          </a:avLst>
        </a:prstGeom>
        <a:solidFill>
          <a:schemeClr val="accent1">
            <a:tint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D4A0D9-689F-41F6-B25A-8A9582E8DCED}">
      <dsp:nvSpPr>
        <dsp:cNvPr id="0" name=""/>
        <dsp:cNvSpPr/>
      </dsp:nvSpPr>
      <dsp:spPr>
        <a:xfrm>
          <a:off x="149646" y="4155075"/>
          <a:ext cx="1262348" cy="801591"/>
        </a:xfrm>
        <a:prstGeom prst="roundRect">
          <a:avLst>
            <a:gd name="adj" fmla="val 10000"/>
          </a:avLst>
        </a:prstGeom>
        <a:solidFill>
          <a:schemeClr val="lt1">
            <a:alpha val="90000"/>
            <a:hueOff val="0"/>
            <a:satOff val="0"/>
            <a:lumOff val="0"/>
            <a:alphaOff val="0"/>
          </a:schemeClr>
        </a:solidFill>
        <a:ln w="12700" cap="flat" cmpd="sng" algn="ctr">
          <a:solidFill>
            <a:schemeClr val="accent1">
              <a:tint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Book Antiqua" panose="02040602050305030304" pitchFamily="18" charset="0"/>
            </a:rPr>
            <a:t>From Banks</a:t>
          </a:r>
        </a:p>
      </dsp:txBody>
      <dsp:txXfrm>
        <a:off x="173124" y="4178553"/>
        <a:ext cx="1215392" cy="754635"/>
      </dsp:txXfrm>
    </dsp:sp>
    <dsp:sp modelId="{BB43C440-91BD-4E0A-BD4E-4D43065FF8B3}">
      <dsp:nvSpPr>
        <dsp:cNvPr id="0" name=""/>
        <dsp:cNvSpPr/>
      </dsp:nvSpPr>
      <dsp:spPr>
        <a:xfrm>
          <a:off x="1552255" y="4021828"/>
          <a:ext cx="1262348" cy="801591"/>
        </a:xfrm>
        <a:prstGeom prst="roundRect">
          <a:avLst>
            <a:gd name="adj" fmla="val 10000"/>
          </a:avLst>
        </a:prstGeom>
        <a:solidFill>
          <a:schemeClr val="accent1">
            <a:tint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FE9D31-C47E-490A-A74E-0D9DF0CCB4DC}">
      <dsp:nvSpPr>
        <dsp:cNvPr id="0" name=""/>
        <dsp:cNvSpPr/>
      </dsp:nvSpPr>
      <dsp:spPr>
        <a:xfrm>
          <a:off x="1692516" y="4155075"/>
          <a:ext cx="1262348" cy="801591"/>
        </a:xfrm>
        <a:prstGeom prst="roundRect">
          <a:avLst>
            <a:gd name="adj" fmla="val 10000"/>
          </a:avLst>
        </a:prstGeom>
        <a:solidFill>
          <a:schemeClr val="lt1">
            <a:alpha val="90000"/>
            <a:hueOff val="0"/>
            <a:satOff val="0"/>
            <a:lumOff val="0"/>
            <a:alphaOff val="0"/>
          </a:schemeClr>
        </a:solidFill>
        <a:ln w="12700" cap="flat" cmpd="sng" algn="ctr">
          <a:solidFill>
            <a:schemeClr val="accent1">
              <a:tint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Book Antiqua" panose="02040602050305030304" pitchFamily="18" charset="0"/>
            </a:rPr>
            <a:t>From Financial Institutions</a:t>
          </a:r>
        </a:p>
      </dsp:txBody>
      <dsp:txXfrm>
        <a:off x="1715994" y="4178553"/>
        <a:ext cx="1215392" cy="754635"/>
      </dsp:txXfrm>
    </dsp:sp>
    <dsp:sp modelId="{AC807ECB-1BE1-4C95-953A-9E6DF5919030}">
      <dsp:nvSpPr>
        <dsp:cNvPr id="0" name=""/>
        <dsp:cNvSpPr/>
      </dsp:nvSpPr>
      <dsp:spPr>
        <a:xfrm>
          <a:off x="3095125" y="4021828"/>
          <a:ext cx="1262348" cy="801591"/>
        </a:xfrm>
        <a:prstGeom prst="roundRect">
          <a:avLst>
            <a:gd name="adj" fmla="val 10000"/>
          </a:avLst>
        </a:prstGeom>
        <a:solidFill>
          <a:schemeClr val="accent1">
            <a:tint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A1C35D-BA3C-4280-9A8C-45553E975D36}">
      <dsp:nvSpPr>
        <dsp:cNvPr id="0" name=""/>
        <dsp:cNvSpPr/>
      </dsp:nvSpPr>
      <dsp:spPr>
        <a:xfrm>
          <a:off x="3235386" y="4155075"/>
          <a:ext cx="1262348" cy="801591"/>
        </a:xfrm>
        <a:prstGeom prst="roundRect">
          <a:avLst>
            <a:gd name="adj" fmla="val 10000"/>
          </a:avLst>
        </a:prstGeom>
        <a:solidFill>
          <a:schemeClr val="lt1">
            <a:alpha val="90000"/>
            <a:hueOff val="0"/>
            <a:satOff val="0"/>
            <a:lumOff val="0"/>
            <a:alphaOff val="0"/>
          </a:schemeClr>
        </a:solidFill>
        <a:ln w="12700" cap="flat" cmpd="sng" algn="ctr">
          <a:solidFill>
            <a:schemeClr val="accent1">
              <a:tint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Book Antiqua" panose="02040602050305030304" pitchFamily="18" charset="0"/>
            </a:rPr>
            <a:t>From Employer</a:t>
          </a:r>
        </a:p>
      </dsp:txBody>
      <dsp:txXfrm>
        <a:off x="3258864" y="4178553"/>
        <a:ext cx="1215392" cy="754635"/>
      </dsp:txXfrm>
    </dsp:sp>
    <dsp:sp modelId="{CFF582E1-CA69-4BB3-81F9-F4914CC6D3E1}">
      <dsp:nvSpPr>
        <dsp:cNvPr id="0" name=""/>
        <dsp:cNvSpPr/>
      </dsp:nvSpPr>
      <dsp:spPr>
        <a:xfrm>
          <a:off x="4637995" y="4021828"/>
          <a:ext cx="1262348" cy="801591"/>
        </a:xfrm>
        <a:prstGeom prst="roundRect">
          <a:avLst>
            <a:gd name="adj" fmla="val 10000"/>
          </a:avLst>
        </a:prstGeom>
        <a:solidFill>
          <a:schemeClr val="accent1">
            <a:tint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0D50BE-0EEB-421F-8AC6-2EA2D7EDE699}">
      <dsp:nvSpPr>
        <dsp:cNvPr id="0" name=""/>
        <dsp:cNvSpPr/>
      </dsp:nvSpPr>
      <dsp:spPr>
        <a:xfrm>
          <a:off x="4778256" y="4155075"/>
          <a:ext cx="1262348" cy="801591"/>
        </a:xfrm>
        <a:prstGeom prst="roundRect">
          <a:avLst>
            <a:gd name="adj" fmla="val 10000"/>
          </a:avLst>
        </a:prstGeom>
        <a:solidFill>
          <a:schemeClr val="lt1">
            <a:alpha val="90000"/>
            <a:hueOff val="0"/>
            <a:satOff val="0"/>
            <a:lumOff val="0"/>
            <a:alphaOff val="0"/>
          </a:schemeClr>
        </a:solidFill>
        <a:ln w="12700" cap="flat" cmpd="sng" algn="ctr">
          <a:solidFill>
            <a:schemeClr val="accent1">
              <a:tint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Book Antiqua" panose="02040602050305030304" pitchFamily="18" charset="0"/>
            </a:rPr>
            <a:t>From Resident Individual</a:t>
          </a:r>
        </a:p>
      </dsp:txBody>
      <dsp:txXfrm>
        <a:off x="4801734" y="4178553"/>
        <a:ext cx="1215392" cy="754635"/>
      </dsp:txXfrm>
    </dsp:sp>
    <dsp:sp modelId="{3AD49583-1ACA-4F87-A2E1-1A639C156407}">
      <dsp:nvSpPr>
        <dsp:cNvPr id="0" name=""/>
        <dsp:cNvSpPr/>
      </dsp:nvSpPr>
      <dsp:spPr>
        <a:xfrm>
          <a:off x="7723735" y="2853104"/>
          <a:ext cx="1262348" cy="801591"/>
        </a:xfrm>
        <a:prstGeom prst="roundRect">
          <a:avLst>
            <a:gd name="adj" fmla="val 10000"/>
          </a:avLst>
        </a:prstGeom>
        <a:solidFill>
          <a:schemeClr val="accent1">
            <a:tint val="99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7DEB07-A938-4D7A-9CA5-624FD64F1D14}">
      <dsp:nvSpPr>
        <dsp:cNvPr id="0" name=""/>
        <dsp:cNvSpPr/>
      </dsp:nvSpPr>
      <dsp:spPr>
        <a:xfrm>
          <a:off x="7863996" y="2986351"/>
          <a:ext cx="1262348" cy="801591"/>
        </a:xfrm>
        <a:prstGeom prst="roundRect">
          <a:avLst>
            <a:gd name="adj" fmla="val 10000"/>
          </a:avLst>
        </a:prstGeom>
        <a:solidFill>
          <a:schemeClr val="lt1">
            <a:alpha val="90000"/>
            <a:hueOff val="0"/>
            <a:satOff val="0"/>
            <a:lumOff val="0"/>
            <a:alphaOff val="0"/>
          </a:schemeClr>
        </a:solidFill>
        <a:ln w="12700" cap="flat" cmpd="sng" algn="ctr">
          <a:solidFill>
            <a:schemeClr val="accent1">
              <a:tint val="99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latin typeface="Book Antiqua" panose="02040602050305030304" pitchFamily="18" charset="0"/>
            </a:rPr>
            <a:t>Lending</a:t>
          </a:r>
        </a:p>
      </dsp:txBody>
      <dsp:txXfrm>
        <a:off x="7887474" y="3009829"/>
        <a:ext cx="1215392" cy="754635"/>
      </dsp:txXfrm>
    </dsp:sp>
    <dsp:sp modelId="{ECA1BB37-E6D1-489F-B3AF-91395ACCBE4D}">
      <dsp:nvSpPr>
        <dsp:cNvPr id="0" name=""/>
        <dsp:cNvSpPr/>
      </dsp:nvSpPr>
      <dsp:spPr>
        <a:xfrm>
          <a:off x="6180865" y="4021828"/>
          <a:ext cx="1262348" cy="801591"/>
        </a:xfrm>
        <a:prstGeom prst="roundRect">
          <a:avLst>
            <a:gd name="adj" fmla="val 10000"/>
          </a:avLst>
        </a:prstGeom>
        <a:solidFill>
          <a:schemeClr val="accent1">
            <a:tint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0F80D5-56D8-41E6-9AB1-EC0C5D4CDDF7}">
      <dsp:nvSpPr>
        <dsp:cNvPr id="0" name=""/>
        <dsp:cNvSpPr/>
      </dsp:nvSpPr>
      <dsp:spPr>
        <a:xfrm>
          <a:off x="6321126" y="4155075"/>
          <a:ext cx="1262348" cy="801591"/>
        </a:xfrm>
        <a:prstGeom prst="roundRect">
          <a:avLst>
            <a:gd name="adj" fmla="val 10000"/>
          </a:avLst>
        </a:prstGeom>
        <a:solidFill>
          <a:schemeClr val="lt1">
            <a:alpha val="90000"/>
            <a:hueOff val="0"/>
            <a:satOff val="0"/>
            <a:lumOff val="0"/>
            <a:alphaOff val="0"/>
          </a:schemeClr>
        </a:solidFill>
        <a:ln w="12700" cap="flat" cmpd="sng" algn="ctr">
          <a:solidFill>
            <a:schemeClr val="accent1">
              <a:tint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Book Antiqua" panose="02040602050305030304" pitchFamily="18" charset="0"/>
            </a:rPr>
            <a:t>In Forex to Resident Individuals</a:t>
          </a:r>
        </a:p>
      </dsp:txBody>
      <dsp:txXfrm>
        <a:off x="6344604" y="4178553"/>
        <a:ext cx="1215392" cy="754635"/>
      </dsp:txXfrm>
    </dsp:sp>
    <dsp:sp modelId="{8D5AA33D-0494-4B38-B72B-6C4C44322D0C}">
      <dsp:nvSpPr>
        <dsp:cNvPr id="0" name=""/>
        <dsp:cNvSpPr/>
      </dsp:nvSpPr>
      <dsp:spPr>
        <a:xfrm>
          <a:off x="7723735" y="4021828"/>
          <a:ext cx="1262348" cy="801591"/>
        </a:xfrm>
        <a:prstGeom prst="roundRect">
          <a:avLst>
            <a:gd name="adj" fmla="val 10000"/>
          </a:avLst>
        </a:prstGeom>
        <a:solidFill>
          <a:schemeClr val="accent1">
            <a:tint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CC7072-A896-4F58-8951-4EAF78321140}">
      <dsp:nvSpPr>
        <dsp:cNvPr id="0" name=""/>
        <dsp:cNvSpPr/>
      </dsp:nvSpPr>
      <dsp:spPr>
        <a:xfrm>
          <a:off x="7863996" y="4155075"/>
          <a:ext cx="1262348" cy="801591"/>
        </a:xfrm>
        <a:prstGeom prst="roundRect">
          <a:avLst>
            <a:gd name="adj" fmla="val 10000"/>
          </a:avLst>
        </a:prstGeom>
        <a:solidFill>
          <a:schemeClr val="lt1">
            <a:alpha val="90000"/>
            <a:hueOff val="0"/>
            <a:satOff val="0"/>
            <a:lumOff val="0"/>
            <a:alphaOff val="0"/>
          </a:schemeClr>
        </a:solidFill>
        <a:ln w="12700" cap="flat" cmpd="sng" algn="ctr">
          <a:solidFill>
            <a:schemeClr val="accent1">
              <a:tint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Book Antiqua" panose="02040602050305030304" pitchFamily="18" charset="0"/>
            </a:rPr>
            <a:t>In INR to Resident Individuals</a:t>
          </a:r>
        </a:p>
      </dsp:txBody>
      <dsp:txXfrm>
        <a:off x="7887474" y="4178553"/>
        <a:ext cx="1215392" cy="754635"/>
      </dsp:txXfrm>
    </dsp:sp>
    <dsp:sp modelId="{5B34F63F-A9E2-41ED-A04F-C3F672637E32}">
      <dsp:nvSpPr>
        <dsp:cNvPr id="0" name=""/>
        <dsp:cNvSpPr/>
      </dsp:nvSpPr>
      <dsp:spPr>
        <a:xfrm>
          <a:off x="9266605" y="4021828"/>
          <a:ext cx="1262348" cy="801591"/>
        </a:xfrm>
        <a:prstGeom prst="roundRect">
          <a:avLst>
            <a:gd name="adj" fmla="val 10000"/>
          </a:avLst>
        </a:prstGeom>
        <a:solidFill>
          <a:schemeClr val="accent1">
            <a:tint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6BEA3D-D8C2-44DF-8C7C-5B602917D617}">
      <dsp:nvSpPr>
        <dsp:cNvPr id="0" name=""/>
        <dsp:cNvSpPr/>
      </dsp:nvSpPr>
      <dsp:spPr>
        <a:xfrm>
          <a:off x="9406866" y="4155075"/>
          <a:ext cx="1262348" cy="801591"/>
        </a:xfrm>
        <a:prstGeom prst="roundRect">
          <a:avLst>
            <a:gd name="adj" fmla="val 10000"/>
          </a:avLst>
        </a:prstGeom>
        <a:solidFill>
          <a:schemeClr val="lt1">
            <a:alpha val="90000"/>
            <a:hueOff val="0"/>
            <a:satOff val="0"/>
            <a:lumOff val="0"/>
            <a:alphaOff val="0"/>
          </a:schemeClr>
        </a:solidFill>
        <a:ln w="12700" cap="flat" cmpd="sng" algn="ctr">
          <a:solidFill>
            <a:schemeClr val="accent1">
              <a:tint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Book Antiqua" panose="02040602050305030304" pitchFamily="18" charset="0"/>
            </a:rPr>
            <a:t>Returning Indian</a:t>
          </a:r>
        </a:p>
      </dsp:txBody>
      <dsp:txXfrm>
        <a:off x="9430344" y="4178553"/>
        <a:ext cx="1215392" cy="754635"/>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1BAEAEB-F0E6-47B9-84D8-B713B2B5FE72}" type="datetimeFigureOut">
              <a:rPr lang="en-US" smtClean="0"/>
              <a:t>15-Nov-22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EE5B400-9E93-4419-8A50-EAD934F6A80D}" type="slidenum">
              <a:rPr lang="en-US" smtClean="0"/>
              <a:t>‹#›</a:t>
            </a:fld>
            <a:endParaRPr lang="en-US"/>
          </a:p>
        </p:txBody>
      </p:sp>
    </p:spTree>
    <p:extLst>
      <p:ext uri="{BB962C8B-B14F-4D97-AF65-F5344CB8AC3E}">
        <p14:creationId xmlns:p14="http://schemas.microsoft.com/office/powerpoint/2010/main" val="34572199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EE2FB5-7805-49E2-8369-D99A22252395}" type="datetimeFigureOut">
              <a:rPr lang="en-US" smtClean="0"/>
              <a:t>15-Nov-22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4D4086-57C9-4CEE-AE91-A0EA00F3E87F}" type="slidenum">
              <a:rPr lang="en-US" smtClean="0"/>
              <a:t>‹#›</a:t>
            </a:fld>
            <a:endParaRPr lang="en-US"/>
          </a:p>
        </p:txBody>
      </p:sp>
    </p:spTree>
    <p:extLst>
      <p:ext uri="{BB962C8B-B14F-4D97-AF65-F5344CB8AC3E}">
        <p14:creationId xmlns:p14="http://schemas.microsoft.com/office/powerpoint/2010/main" val="4045242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4D4086-57C9-4CEE-AE91-A0EA00F3E87F}" type="slidenum">
              <a:rPr lang="en-US" smtClean="0"/>
              <a:t>2</a:t>
            </a:fld>
            <a:endParaRPr lang="en-US"/>
          </a:p>
        </p:txBody>
      </p:sp>
    </p:spTree>
    <p:extLst>
      <p:ext uri="{BB962C8B-B14F-4D97-AF65-F5344CB8AC3E}">
        <p14:creationId xmlns:p14="http://schemas.microsoft.com/office/powerpoint/2010/main" val="85625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4D4086-57C9-4CEE-AE91-A0EA00F3E87F}" type="slidenum">
              <a:rPr lang="en-US" smtClean="0"/>
              <a:t>27</a:t>
            </a:fld>
            <a:endParaRPr lang="en-US"/>
          </a:p>
        </p:txBody>
      </p:sp>
    </p:spTree>
    <p:extLst>
      <p:ext uri="{BB962C8B-B14F-4D97-AF65-F5344CB8AC3E}">
        <p14:creationId xmlns:p14="http://schemas.microsoft.com/office/powerpoint/2010/main" val="18992372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4D4086-57C9-4CEE-AE91-A0EA00F3E87F}" type="slidenum">
              <a:rPr lang="en-US" smtClean="0"/>
              <a:t>28</a:t>
            </a:fld>
            <a:endParaRPr lang="en-US"/>
          </a:p>
        </p:txBody>
      </p:sp>
    </p:spTree>
    <p:extLst>
      <p:ext uri="{BB962C8B-B14F-4D97-AF65-F5344CB8AC3E}">
        <p14:creationId xmlns:p14="http://schemas.microsoft.com/office/powerpoint/2010/main" val="18992372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4D4086-57C9-4CEE-AE91-A0EA00F3E87F}" type="slidenum">
              <a:rPr lang="en-US" smtClean="0"/>
              <a:t>29</a:t>
            </a:fld>
            <a:endParaRPr lang="en-US"/>
          </a:p>
        </p:txBody>
      </p:sp>
    </p:spTree>
    <p:extLst>
      <p:ext uri="{BB962C8B-B14F-4D97-AF65-F5344CB8AC3E}">
        <p14:creationId xmlns:p14="http://schemas.microsoft.com/office/powerpoint/2010/main" val="9601026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4D4086-57C9-4CEE-AE91-A0EA00F3E87F}" type="slidenum">
              <a:rPr lang="en-US" smtClean="0"/>
              <a:t>30</a:t>
            </a:fld>
            <a:endParaRPr lang="en-US"/>
          </a:p>
        </p:txBody>
      </p:sp>
    </p:spTree>
    <p:extLst>
      <p:ext uri="{BB962C8B-B14F-4D97-AF65-F5344CB8AC3E}">
        <p14:creationId xmlns:p14="http://schemas.microsoft.com/office/powerpoint/2010/main" val="6132227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4D4086-57C9-4CEE-AE91-A0EA00F3E87F}" type="slidenum">
              <a:rPr lang="en-US" smtClean="0"/>
              <a:t>31</a:t>
            </a:fld>
            <a:endParaRPr lang="en-US"/>
          </a:p>
        </p:txBody>
      </p:sp>
    </p:spTree>
    <p:extLst>
      <p:ext uri="{BB962C8B-B14F-4D97-AF65-F5344CB8AC3E}">
        <p14:creationId xmlns:p14="http://schemas.microsoft.com/office/powerpoint/2010/main" val="17892403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4D4086-57C9-4CEE-AE91-A0EA00F3E87F}" type="slidenum">
              <a:rPr lang="en-US" smtClean="0"/>
              <a:t>32</a:t>
            </a:fld>
            <a:endParaRPr lang="en-US"/>
          </a:p>
        </p:txBody>
      </p:sp>
    </p:spTree>
    <p:extLst>
      <p:ext uri="{BB962C8B-B14F-4D97-AF65-F5344CB8AC3E}">
        <p14:creationId xmlns:p14="http://schemas.microsoft.com/office/powerpoint/2010/main" val="41505912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4D4086-57C9-4CEE-AE91-A0EA00F3E87F}" type="slidenum">
              <a:rPr lang="en-US" smtClean="0"/>
              <a:t>33</a:t>
            </a:fld>
            <a:endParaRPr lang="en-US"/>
          </a:p>
        </p:txBody>
      </p:sp>
    </p:spTree>
    <p:extLst>
      <p:ext uri="{BB962C8B-B14F-4D97-AF65-F5344CB8AC3E}">
        <p14:creationId xmlns:p14="http://schemas.microsoft.com/office/powerpoint/2010/main" val="16892556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4D4086-57C9-4CEE-AE91-A0EA00F3E87F}" type="slidenum">
              <a:rPr lang="en-US" smtClean="0"/>
              <a:t>39</a:t>
            </a:fld>
            <a:endParaRPr lang="en-US"/>
          </a:p>
        </p:txBody>
      </p:sp>
    </p:spTree>
    <p:extLst>
      <p:ext uri="{BB962C8B-B14F-4D97-AF65-F5344CB8AC3E}">
        <p14:creationId xmlns:p14="http://schemas.microsoft.com/office/powerpoint/2010/main" val="27179916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4D4086-57C9-4CEE-AE91-A0EA00F3E87F}" type="slidenum">
              <a:rPr lang="en-US" smtClean="0"/>
              <a:t>40</a:t>
            </a:fld>
            <a:endParaRPr lang="en-US"/>
          </a:p>
        </p:txBody>
      </p:sp>
    </p:spTree>
    <p:extLst>
      <p:ext uri="{BB962C8B-B14F-4D97-AF65-F5344CB8AC3E}">
        <p14:creationId xmlns:p14="http://schemas.microsoft.com/office/powerpoint/2010/main" val="17207235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4D4086-57C9-4CEE-AE91-A0EA00F3E87F}" type="slidenum">
              <a:rPr lang="en-US" smtClean="0"/>
              <a:t>43</a:t>
            </a:fld>
            <a:endParaRPr lang="en-US"/>
          </a:p>
        </p:txBody>
      </p:sp>
    </p:spTree>
    <p:extLst>
      <p:ext uri="{BB962C8B-B14F-4D97-AF65-F5344CB8AC3E}">
        <p14:creationId xmlns:p14="http://schemas.microsoft.com/office/powerpoint/2010/main" val="2416784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4D4086-57C9-4CEE-AE91-A0EA00F3E87F}" type="slidenum">
              <a:rPr lang="en-US" smtClean="0"/>
              <a:t>3</a:t>
            </a:fld>
            <a:endParaRPr lang="en-US"/>
          </a:p>
        </p:txBody>
      </p:sp>
    </p:spTree>
    <p:extLst>
      <p:ext uri="{BB962C8B-B14F-4D97-AF65-F5344CB8AC3E}">
        <p14:creationId xmlns:p14="http://schemas.microsoft.com/office/powerpoint/2010/main" val="16858419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4D4086-57C9-4CEE-AE91-A0EA00F3E87F}" type="slidenum">
              <a:rPr lang="en-US" smtClean="0"/>
              <a:t>44</a:t>
            </a:fld>
            <a:endParaRPr lang="en-US"/>
          </a:p>
        </p:txBody>
      </p:sp>
    </p:spTree>
    <p:extLst>
      <p:ext uri="{BB962C8B-B14F-4D97-AF65-F5344CB8AC3E}">
        <p14:creationId xmlns:p14="http://schemas.microsoft.com/office/powerpoint/2010/main" val="29043673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4D4086-57C9-4CEE-AE91-A0EA00F3E87F}" type="slidenum">
              <a:rPr lang="en-US" smtClean="0"/>
              <a:t>45</a:t>
            </a:fld>
            <a:endParaRPr lang="en-US"/>
          </a:p>
        </p:txBody>
      </p:sp>
    </p:spTree>
    <p:extLst>
      <p:ext uri="{BB962C8B-B14F-4D97-AF65-F5344CB8AC3E}">
        <p14:creationId xmlns:p14="http://schemas.microsoft.com/office/powerpoint/2010/main" val="35705477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4D4086-57C9-4CEE-AE91-A0EA00F3E87F}" type="slidenum">
              <a:rPr lang="en-US" smtClean="0"/>
              <a:t>46</a:t>
            </a:fld>
            <a:endParaRPr lang="en-US"/>
          </a:p>
        </p:txBody>
      </p:sp>
    </p:spTree>
    <p:extLst>
      <p:ext uri="{BB962C8B-B14F-4D97-AF65-F5344CB8AC3E}">
        <p14:creationId xmlns:p14="http://schemas.microsoft.com/office/powerpoint/2010/main" val="37109188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4D4086-57C9-4CEE-AE91-A0EA00F3E87F}" type="slidenum">
              <a:rPr lang="en-US" smtClean="0"/>
              <a:t>47</a:t>
            </a:fld>
            <a:endParaRPr lang="en-US"/>
          </a:p>
        </p:txBody>
      </p:sp>
    </p:spTree>
    <p:extLst>
      <p:ext uri="{BB962C8B-B14F-4D97-AF65-F5344CB8AC3E}">
        <p14:creationId xmlns:p14="http://schemas.microsoft.com/office/powerpoint/2010/main" val="749421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4D4086-57C9-4CEE-AE91-A0EA00F3E87F}" type="slidenum">
              <a:rPr lang="en-US" smtClean="0"/>
              <a:t>48</a:t>
            </a:fld>
            <a:endParaRPr lang="en-US"/>
          </a:p>
        </p:txBody>
      </p:sp>
    </p:spTree>
    <p:extLst>
      <p:ext uri="{BB962C8B-B14F-4D97-AF65-F5344CB8AC3E}">
        <p14:creationId xmlns:p14="http://schemas.microsoft.com/office/powerpoint/2010/main" val="9961659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4D4086-57C9-4CEE-AE91-A0EA00F3E87F}" type="slidenum">
              <a:rPr lang="en-US" smtClean="0"/>
              <a:t>49</a:t>
            </a:fld>
            <a:endParaRPr lang="en-US"/>
          </a:p>
        </p:txBody>
      </p:sp>
    </p:spTree>
    <p:extLst>
      <p:ext uri="{BB962C8B-B14F-4D97-AF65-F5344CB8AC3E}">
        <p14:creationId xmlns:p14="http://schemas.microsoft.com/office/powerpoint/2010/main" val="32910733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4D4086-57C9-4CEE-AE91-A0EA00F3E87F}" type="slidenum">
              <a:rPr lang="en-US" smtClean="0"/>
              <a:t>50</a:t>
            </a:fld>
            <a:endParaRPr lang="en-US"/>
          </a:p>
        </p:txBody>
      </p:sp>
    </p:spTree>
    <p:extLst>
      <p:ext uri="{BB962C8B-B14F-4D97-AF65-F5344CB8AC3E}">
        <p14:creationId xmlns:p14="http://schemas.microsoft.com/office/powerpoint/2010/main" val="39734295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4D4086-57C9-4CEE-AE91-A0EA00F3E87F}" type="slidenum">
              <a:rPr lang="en-US" smtClean="0"/>
              <a:t>52</a:t>
            </a:fld>
            <a:endParaRPr lang="en-US"/>
          </a:p>
        </p:txBody>
      </p:sp>
    </p:spTree>
    <p:extLst>
      <p:ext uri="{BB962C8B-B14F-4D97-AF65-F5344CB8AC3E}">
        <p14:creationId xmlns:p14="http://schemas.microsoft.com/office/powerpoint/2010/main" val="35018971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4D4086-57C9-4CEE-AE91-A0EA00F3E87F}" type="slidenum">
              <a:rPr lang="en-US" smtClean="0"/>
              <a:t>53</a:t>
            </a:fld>
            <a:endParaRPr lang="en-US"/>
          </a:p>
        </p:txBody>
      </p:sp>
    </p:spTree>
    <p:extLst>
      <p:ext uri="{BB962C8B-B14F-4D97-AF65-F5344CB8AC3E}">
        <p14:creationId xmlns:p14="http://schemas.microsoft.com/office/powerpoint/2010/main" val="41793369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4D4086-57C9-4CEE-AE91-A0EA00F3E87F}" type="slidenum">
              <a:rPr lang="en-US" smtClean="0"/>
              <a:t>54</a:t>
            </a:fld>
            <a:endParaRPr lang="en-US"/>
          </a:p>
        </p:txBody>
      </p:sp>
    </p:spTree>
    <p:extLst>
      <p:ext uri="{BB962C8B-B14F-4D97-AF65-F5344CB8AC3E}">
        <p14:creationId xmlns:p14="http://schemas.microsoft.com/office/powerpoint/2010/main" val="713039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4D4086-57C9-4CEE-AE91-A0EA00F3E87F}" type="slidenum">
              <a:rPr lang="en-US" smtClean="0"/>
              <a:t>4</a:t>
            </a:fld>
            <a:endParaRPr lang="en-US"/>
          </a:p>
        </p:txBody>
      </p:sp>
    </p:spTree>
    <p:extLst>
      <p:ext uri="{BB962C8B-B14F-4D97-AF65-F5344CB8AC3E}">
        <p14:creationId xmlns:p14="http://schemas.microsoft.com/office/powerpoint/2010/main" val="38852771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4D4086-57C9-4CEE-AE91-A0EA00F3E87F}" type="slidenum">
              <a:rPr lang="en-US" smtClean="0"/>
              <a:t>55</a:t>
            </a:fld>
            <a:endParaRPr lang="en-US"/>
          </a:p>
        </p:txBody>
      </p:sp>
    </p:spTree>
    <p:extLst>
      <p:ext uri="{BB962C8B-B14F-4D97-AF65-F5344CB8AC3E}">
        <p14:creationId xmlns:p14="http://schemas.microsoft.com/office/powerpoint/2010/main" val="42670172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4D4086-57C9-4CEE-AE91-A0EA00F3E87F}" type="slidenum">
              <a:rPr lang="en-US" smtClean="0"/>
              <a:t>57</a:t>
            </a:fld>
            <a:endParaRPr lang="en-US"/>
          </a:p>
        </p:txBody>
      </p:sp>
    </p:spTree>
    <p:extLst>
      <p:ext uri="{BB962C8B-B14F-4D97-AF65-F5344CB8AC3E}">
        <p14:creationId xmlns:p14="http://schemas.microsoft.com/office/powerpoint/2010/main" val="9330691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4D4086-57C9-4CEE-AE91-A0EA00F3E87F}" type="slidenum">
              <a:rPr lang="en-US" smtClean="0"/>
              <a:t>59</a:t>
            </a:fld>
            <a:endParaRPr lang="en-US"/>
          </a:p>
        </p:txBody>
      </p:sp>
    </p:spTree>
    <p:extLst>
      <p:ext uri="{BB962C8B-B14F-4D97-AF65-F5344CB8AC3E}">
        <p14:creationId xmlns:p14="http://schemas.microsoft.com/office/powerpoint/2010/main" val="30226250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4D4086-57C9-4CEE-AE91-A0EA00F3E87F}" type="slidenum">
              <a:rPr lang="en-US" smtClean="0"/>
              <a:t>69</a:t>
            </a:fld>
            <a:endParaRPr lang="en-US"/>
          </a:p>
        </p:txBody>
      </p:sp>
    </p:spTree>
    <p:extLst>
      <p:ext uri="{BB962C8B-B14F-4D97-AF65-F5344CB8AC3E}">
        <p14:creationId xmlns:p14="http://schemas.microsoft.com/office/powerpoint/2010/main" val="6397453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IN"/>
          </a:p>
        </p:txBody>
      </p:sp>
      <p:sp>
        <p:nvSpPr>
          <p:cNvPr id="4" name="Slide Number Placeholder 3"/>
          <p:cNvSpPr>
            <a:spLocks noGrp="1"/>
          </p:cNvSpPr>
          <p:nvPr>
            <p:ph type="sldNum" sz="quarter" idx="10"/>
          </p:nvPr>
        </p:nvSpPr>
        <p:spPr/>
        <p:txBody>
          <a:bodyPr/>
          <a:lstStyle/>
          <a:p>
            <a:fld id="{4F4D4086-57C9-4CEE-AE91-A0EA00F3E87F}" type="slidenum">
              <a:rPr lang="en-US" smtClean="0"/>
              <a:t>70</a:t>
            </a:fld>
            <a:endParaRPr lang="en-US"/>
          </a:p>
        </p:txBody>
      </p:sp>
    </p:spTree>
    <p:extLst>
      <p:ext uri="{BB962C8B-B14F-4D97-AF65-F5344CB8AC3E}">
        <p14:creationId xmlns:p14="http://schemas.microsoft.com/office/powerpoint/2010/main" val="38988889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4D4086-57C9-4CEE-AE91-A0EA00F3E87F}" type="slidenum">
              <a:rPr lang="en-US" smtClean="0"/>
              <a:t>71</a:t>
            </a:fld>
            <a:endParaRPr lang="en-US"/>
          </a:p>
        </p:txBody>
      </p:sp>
    </p:spTree>
    <p:extLst>
      <p:ext uri="{BB962C8B-B14F-4D97-AF65-F5344CB8AC3E}">
        <p14:creationId xmlns:p14="http://schemas.microsoft.com/office/powerpoint/2010/main" val="14081714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4D4086-57C9-4CEE-AE91-A0EA00F3E87F}" type="slidenum">
              <a:rPr lang="en-US" smtClean="0"/>
              <a:t>72</a:t>
            </a:fld>
            <a:endParaRPr lang="en-US"/>
          </a:p>
        </p:txBody>
      </p:sp>
    </p:spTree>
    <p:extLst>
      <p:ext uri="{BB962C8B-B14F-4D97-AF65-F5344CB8AC3E}">
        <p14:creationId xmlns:p14="http://schemas.microsoft.com/office/powerpoint/2010/main" val="26549958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a:p>
        </p:txBody>
      </p:sp>
      <p:sp>
        <p:nvSpPr>
          <p:cNvPr id="4" name="Slide Number Placeholder 3"/>
          <p:cNvSpPr>
            <a:spLocks noGrp="1"/>
          </p:cNvSpPr>
          <p:nvPr>
            <p:ph type="sldNum" sz="quarter" idx="10"/>
          </p:nvPr>
        </p:nvSpPr>
        <p:spPr/>
        <p:txBody>
          <a:bodyPr/>
          <a:lstStyle/>
          <a:p>
            <a:fld id="{4F4D4086-57C9-4CEE-AE91-A0EA00F3E87F}" type="slidenum">
              <a:rPr lang="en-US" smtClean="0"/>
              <a:t>77</a:t>
            </a:fld>
            <a:endParaRPr lang="en-US"/>
          </a:p>
        </p:txBody>
      </p:sp>
    </p:spTree>
    <p:extLst>
      <p:ext uri="{BB962C8B-B14F-4D97-AF65-F5344CB8AC3E}">
        <p14:creationId xmlns:p14="http://schemas.microsoft.com/office/powerpoint/2010/main" val="5026122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a:p>
        </p:txBody>
      </p:sp>
      <p:sp>
        <p:nvSpPr>
          <p:cNvPr id="4" name="Slide Number Placeholder 3"/>
          <p:cNvSpPr>
            <a:spLocks noGrp="1"/>
          </p:cNvSpPr>
          <p:nvPr>
            <p:ph type="sldNum" sz="quarter" idx="10"/>
          </p:nvPr>
        </p:nvSpPr>
        <p:spPr/>
        <p:txBody>
          <a:bodyPr/>
          <a:lstStyle/>
          <a:p>
            <a:fld id="{4F4D4086-57C9-4CEE-AE91-A0EA00F3E87F}" type="slidenum">
              <a:rPr lang="en-US" smtClean="0"/>
              <a:t>78</a:t>
            </a:fld>
            <a:endParaRPr lang="en-US"/>
          </a:p>
        </p:txBody>
      </p:sp>
    </p:spTree>
    <p:extLst>
      <p:ext uri="{BB962C8B-B14F-4D97-AF65-F5344CB8AC3E}">
        <p14:creationId xmlns:p14="http://schemas.microsoft.com/office/powerpoint/2010/main" val="32523187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a:p>
        </p:txBody>
      </p:sp>
      <p:sp>
        <p:nvSpPr>
          <p:cNvPr id="4" name="Slide Number Placeholder 3"/>
          <p:cNvSpPr>
            <a:spLocks noGrp="1"/>
          </p:cNvSpPr>
          <p:nvPr>
            <p:ph type="sldNum" sz="quarter" idx="10"/>
          </p:nvPr>
        </p:nvSpPr>
        <p:spPr/>
        <p:txBody>
          <a:bodyPr/>
          <a:lstStyle/>
          <a:p>
            <a:fld id="{4F4D4086-57C9-4CEE-AE91-A0EA00F3E87F}" type="slidenum">
              <a:rPr lang="en-US" smtClean="0"/>
              <a:t>79</a:t>
            </a:fld>
            <a:endParaRPr lang="en-US"/>
          </a:p>
        </p:txBody>
      </p:sp>
    </p:spTree>
    <p:extLst>
      <p:ext uri="{BB962C8B-B14F-4D97-AF65-F5344CB8AC3E}">
        <p14:creationId xmlns:p14="http://schemas.microsoft.com/office/powerpoint/2010/main" val="2201706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4D4086-57C9-4CEE-AE91-A0EA00F3E87F}" type="slidenum">
              <a:rPr lang="en-US" smtClean="0"/>
              <a:t>5</a:t>
            </a:fld>
            <a:endParaRPr lang="en-US"/>
          </a:p>
        </p:txBody>
      </p:sp>
    </p:spTree>
    <p:extLst>
      <p:ext uri="{BB962C8B-B14F-4D97-AF65-F5344CB8AC3E}">
        <p14:creationId xmlns:p14="http://schemas.microsoft.com/office/powerpoint/2010/main" val="14336571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a:p>
        </p:txBody>
      </p:sp>
      <p:sp>
        <p:nvSpPr>
          <p:cNvPr id="4" name="Slide Number Placeholder 3"/>
          <p:cNvSpPr>
            <a:spLocks noGrp="1"/>
          </p:cNvSpPr>
          <p:nvPr>
            <p:ph type="sldNum" sz="quarter" idx="10"/>
          </p:nvPr>
        </p:nvSpPr>
        <p:spPr/>
        <p:txBody>
          <a:bodyPr/>
          <a:lstStyle/>
          <a:p>
            <a:fld id="{4F4D4086-57C9-4CEE-AE91-A0EA00F3E87F}" type="slidenum">
              <a:rPr lang="en-US" smtClean="0"/>
              <a:t>80</a:t>
            </a:fld>
            <a:endParaRPr lang="en-US"/>
          </a:p>
        </p:txBody>
      </p:sp>
    </p:spTree>
    <p:extLst>
      <p:ext uri="{BB962C8B-B14F-4D97-AF65-F5344CB8AC3E}">
        <p14:creationId xmlns:p14="http://schemas.microsoft.com/office/powerpoint/2010/main" val="6705529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a:p>
        </p:txBody>
      </p:sp>
      <p:sp>
        <p:nvSpPr>
          <p:cNvPr id="4" name="Slide Number Placeholder 3"/>
          <p:cNvSpPr>
            <a:spLocks noGrp="1"/>
          </p:cNvSpPr>
          <p:nvPr>
            <p:ph type="sldNum" sz="quarter" idx="10"/>
          </p:nvPr>
        </p:nvSpPr>
        <p:spPr/>
        <p:txBody>
          <a:bodyPr/>
          <a:lstStyle/>
          <a:p>
            <a:fld id="{4F4D4086-57C9-4CEE-AE91-A0EA00F3E87F}" type="slidenum">
              <a:rPr lang="en-US" smtClean="0"/>
              <a:t>81</a:t>
            </a:fld>
            <a:endParaRPr lang="en-US"/>
          </a:p>
        </p:txBody>
      </p:sp>
    </p:spTree>
    <p:extLst>
      <p:ext uri="{BB962C8B-B14F-4D97-AF65-F5344CB8AC3E}">
        <p14:creationId xmlns:p14="http://schemas.microsoft.com/office/powerpoint/2010/main" val="28287335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a:p>
        </p:txBody>
      </p:sp>
      <p:sp>
        <p:nvSpPr>
          <p:cNvPr id="4" name="Slide Number Placeholder 3"/>
          <p:cNvSpPr>
            <a:spLocks noGrp="1"/>
          </p:cNvSpPr>
          <p:nvPr>
            <p:ph type="sldNum" sz="quarter" idx="10"/>
          </p:nvPr>
        </p:nvSpPr>
        <p:spPr/>
        <p:txBody>
          <a:bodyPr/>
          <a:lstStyle/>
          <a:p>
            <a:fld id="{4F4D4086-57C9-4CEE-AE91-A0EA00F3E87F}" type="slidenum">
              <a:rPr lang="en-US" smtClean="0"/>
              <a:t>82</a:t>
            </a:fld>
            <a:endParaRPr lang="en-US"/>
          </a:p>
        </p:txBody>
      </p:sp>
    </p:spTree>
    <p:extLst>
      <p:ext uri="{BB962C8B-B14F-4D97-AF65-F5344CB8AC3E}">
        <p14:creationId xmlns:p14="http://schemas.microsoft.com/office/powerpoint/2010/main" val="39420149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a:p>
        </p:txBody>
      </p:sp>
      <p:sp>
        <p:nvSpPr>
          <p:cNvPr id="4" name="Slide Number Placeholder 3"/>
          <p:cNvSpPr>
            <a:spLocks noGrp="1"/>
          </p:cNvSpPr>
          <p:nvPr>
            <p:ph type="sldNum" sz="quarter" idx="10"/>
          </p:nvPr>
        </p:nvSpPr>
        <p:spPr/>
        <p:txBody>
          <a:bodyPr/>
          <a:lstStyle/>
          <a:p>
            <a:fld id="{4F4D4086-57C9-4CEE-AE91-A0EA00F3E87F}" type="slidenum">
              <a:rPr lang="en-US" smtClean="0"/>
              <a:t>83</a:t>
            </a:fld>
            <a:endParaRPr lang="en-US"/>
          </a:p>
        </p:txBody>
      </p:sp>
    </p:spTree>
    <p:extLst>
      <p:ext uri="{BB962C8B-B14F-4D97-AF65-F5344CB8AC3E}">
        <p14:creationId xmlns:p14="http://schemas.microsoft.com/office/powerpoint/2010/main" val="30259823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a:p>
        </p:txBody>
      </p:sp>
      <p:sp>
        <p:nvSpPr>
          <p:cNvPr id="4" name="Slide Number Placeholder 3"/>
          <p:cNvSpPr>
            <a:spLocks noGrp="1"/>
          </p:cNvSpPr>
          <p:nvPr>
            <p:ph type="sldNum" sz="quarter" idx="10"/>
          </p:nvPr>
        </p:nvSpPr>
        <p:spPr/>
        <p:txBody>
          <a:bodyPr/>
          <a:lstStyle/>
          <a:p>
            <a:fld id="{4F4D4086-57C9-4CEE-AE91-A0EA00F3E87F}" type="slidenum">
              <a:rPr lang="en-US" smtClean="0"/>
              <a:t>84</a:t>
            </a:fld>
            <a:endParaRPr lang="en-US"/>
          </a:p>
        </p:txBody>
      </p:sp>
    </p:spTree>
    <p:extLst>
      <p:ext uri="{BB962C8B-B14F-4D97-AF65-F5344CB8AC3E}">
        <p14:creationId xmlns:p14="http://schemas.microsoft.com/office/powerpoint/2010/main" val="27131523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a:p>
        </p:txBody>
      </p:sp>
      <p:sp>
        <p:nvSpPr>
          <p:cNvPr id="4" name="Slide Number Placeholder 3"/>
          <p:cNvSpPr>
            <a:spLocks noGrp="1"/>
          </p:cNvSpPr>
          <p:nvPr>
            <p:ph type="sldNum" sz="quarter" idx="10"/>
          </p:nvPr>
        </p:nvSpPr>
        <p:spPr/>
        <p:txBody>
          <a:bodyPr/>
          <a:lstStyle/>
          <a:p>
            <a:fld id="{4F4D4086-57C9-4CEE-AE91-A0EA00F3E87F}" type="slidenum">
              <a:rPr lang="en-US" smtClean="0"/>
              <a:t>85</a:t>
            </a:fld>
            <a:endParaRPr lang="en-US"/>
          </a:p>
        </p:txBody>
      </p:sp>
    </p:spTree>
    <p:extLst>
      <p:ext uri="{BB962C8B-B14F-4D97-AF65-F5344CB8AC3E}">
        <p14:creationId xmlns:p14="http://schemas.microsoft.com/office/powerpoint/2010/main" val="420441907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a:p>
        </p:txBody>
      </p:sp>
      <p:sp>
        <p:nvSpPr>
          <p:cNvPr id="4" name="Slide Number Placeholder 3"/>
          <p:cNvSpPr>
            <a:spLocks noGrp="1"/>
          </p:cNvSpPr>
          <p:nvPr>
            <p:ph type="sldNum" sz="quarter" idx="10"/>
          </p:nvPr>
        </p:nvSpPr>
        <p:spPr/>
        <p:txBody>
          <a:bodyPr/>
          <a:lstStyle/>
          <a:p>
            <a:fld id="{4F4D4086-57C9-4CEE-AE91-A0EA00F3E87F}" type="slidenum">
              <a:rPr lang="en-US" smtClean="0"/>
              <a:t>88</a:t>
            </a:fld>
            <a:endParaRPr lang="en-US"/>
          </a:p>
        </p:txBody>
      </p:sp>
    </p:spTree>
    <p:extLst>
      <p:ext uri="{BB962C8B-B14F-4D97-AF65-F5344CB8AC3E}">
        <p14:creationId xmlns:p14="http://schemas.microsoft.com/office/powerpoint/2010/main" val="420021667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4D4086-57C9-4CEE-AE91-A0EA00F3E87F}" type="slidenum">
              <a:rPr lang="en-US" smtClean="0"/>
              <a:t>89</a:t>
            </a:fld>
            <a:endParaRPr lang="en-US"/>
          </a:p>
        </p:txBody>
      </p:sp>
    </p:spTree>
    <p:extLst>
      <p:ext uri="{BB962C8B-B14F-4D97-AF65-F5344CB8AC3E}">
        <p14:creationId xmlns:p14="http://schemas.microsoft.com/office/powerpoint/2010/main" val="79856644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a:p>
        </p:txBody>
      </p:sp>
      <p:sp>
        <p:nvSpPr>
          <p:cNvPr id="4" name="Slide Number Placeholder 3"/>
          <p:cNvSpPr>
            <a:spLocks noGrp="1"/>
          </p:cNvSpPr>
          <p:nvPr>
            <p:ph type="sldNum" sz="quarter" idx="10"/>
          </p:nvPr>
        </p:nvSpPr>
        <p:spPr/>
        <p:txBody>
          <a:bodyPr/>
          <a:lstStyle/>
          <a:p>
            <a:fld id="{4F4D4086-57C9-4CEE-AE91-A0EA00F3E87F}" type="slidenum">
              <a:rPr lang="en-US" smtClean="0"/>
              <a:t>90</a:t>
            </a:fld>
            <a:endParaRPr lang="en-US"/>
          </a:p>
        </p:txBody>
      </p:sp>
    </p:spTree>
    <p:extLst>
      <p:ext uri="{BB962C8B-B14F-4D97-AF65-F5344CB8AC3E}">
        <p14:creationId xmlns:p14="http://schemas.microsoft.com/office/powerpoint/2010/main" val="381012721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4D4086-57C9-4CEE-AE91-A0EA00F3E87F}" type="slidenum">
              <a:rPr lang="en-US" smtClean="0"/>
              <a:t>91</a:t>
            </a:fld>
            <a:endParaRPr lang="en-US"/>
          </a:p>
        </p:txBody>
      </p:sp>
    </p:spTree>
    <p:extLst>
      <p:ext uri="{BB962C8B-B14F-4D97-AF65-F5344CB8AC3E}">
        <p14:creationId xmlns:p14="http://schemas.microsoft.com/office/powerpoint/2010/main" val="383793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p>
        </p:txBody>
      </p:sp>
      <p:sp>
        <p:nvSpPr>
          <p:cNvPr id="4" name="Slide Number Placeholder 3"/>
          <p:cNvSpPr>
            <a:spLocks noGrp="1"/>
          </p:cNvSpPr>
          <p:nvPr>
            <p:ph type="sldNum" sz="quarter" idx="5"/>
          </p:nvPr>
        </p:nvSpPr>
        <p:spPr/>
        <p:txBody>
          <a:bodyPr/>
          <a:lstStyle/>
          <a:p>
            <a:fld id="{4F4D4086-57C9-4CEE-AE91-A0EA00F3E87F}" type="slidenum">
              <a:rPr lang="en-US" smtClean="0"/>
              <a:t>6</a:t>
            </a:fld>
            <a:endParaRPr lang="en-US"/>
          </a:p>
        </p:txBody>
      </p:sp>
    </p:spTree>
    <p:extLst>
      <p:ext uri="{BB962C8B-B14F-4D97-AF65-F5344CB8AC3E}">
        <p14:creationId xmlns:p14="http://schemas.microsoft.com/office/powerpoint/2010/main" val="1570194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29A7AB2B-A581-4257-A7BC-8F0F18ADB6ED}"/>
              </a:ext>
            </a:extLst>
          </p:cNvPr>
          <p:cNvSpPr>
            <a:spLocks noGrp="1" noRot="1" noChangeAspect="1" noTextEdit="1"/>
          </p:cNvSpPr>
          <p:nvPr>
            <p:ph type="sldImg"/>
          </p:nvPr>
        </p:nvSpPr>
        <p:spPr>
          <a:ln/>
        </p:spPr>
      </p:sp>
      <p:sp>
        <p:nvSpPr>
          <p:cNvPr id="34819" name="Notes Placeholder 2">
            <a:extLst>
              <a:ext uri="{FF2B5EF4-FFF2-40B4-BE49-F238E27FC236}">
                <a16:creationId xmlns:a16="http://schemas.microsoft.com/office/drawing/2014/main" id="{6E1AF966-7CF2-4936-85EE-A01A4E3AD802}"/>
              </a:ext>
            </a:extLst>
          </p:cNvPr>
          <p:cNvSpPr>
            <a:spLocks noGrp="1"/>
          </p:cNvSpPr>
          <p:nvPr>
            <p:ph type="body" idx="1"/>
          </p:nvPr>
        </p:nvSpPr>
        <p:spPr>
          <a:noFill/>
        </p:spPr>
        <p:txBody>
          <a:bodyPr/>
          <a:lstStyle/>
          <a:p>
            <a:endParaRPr lang="en-US" altLang="en-US" dirty="0"/>
          </a:p>
        </p:txBody>
      </p:sp>
      <p:sp>
        <p:nvSpPr>
          <p:cNvPr id="34820" name="Slide Number Placeholder 3">
            <a:extLst>
              <a:ext uri="{FF2B5EF4-FFF2-40B4-BE49-F238E27FC236}">
                <a16:creationId xmlns:a16="http://schemas.microsoft.com/office/drawing/2014/main" id="{AE9F8CBC-7A12-4AA6-BA21-2D79D70211CD}"/>
              </a:ext>
            </a:extLst>
          </p:cNvPr>
          <p:cNvSpPr>
            <a:spLocks noGrp="1"/>
          </p:cNvSpPr>
          <p:nvPr>
            <p:ph type="sldNum" sz="quarter" idx="5"/>
          </p:nvPr>
        </p:nvSpPr>
        <p:spPr>
          <a:noFill/>
        </p:spPr>
        <p:txBody>
          <a:bodyPr/>
          <a:lstStyle>
            <a:lvl1pPr defTabSz="933450">
              <a:defRPr sz="3200">
                <a:solidFill>
                  <a:schemeClr val="tx1"/>
                </a:solidFill>
                <a:latin typeface="Arial" panose="020B0604020202020204" pitchFamily="34" charset="0"/>
              </a:defRPr>
            </a:lvl1pPr>
            <a:lvl2pPr marL="742950" indent="-285750" defTabSz="933450">
              <a:defRPr sz="3200">
                <a:solidFill>
                  <a:schemeClr val="tx1"/>
                </a:solidFill>
                <a:latin typeface="Arial" panose="020B0604020202020204" pitchFamily="34" charset="0"/>
              </a:defRPr>
            </a:lvl2pPr>
            <a:lvl3pPr marL="1143000" indent="-228600" defTabSz="933450">
              <a:defRPr sz="3200">
                <a:solidFill>
                  <a:schemeClr val="tx1"/>
                </a:solidFill>
                <a:latin typeface="Arial" panose="020B0604020202020204" pitchFamily="34" charset="0"/>
              </a:defRPr>
            </a:lvl3pPr>
            <a:lvl4pPr marL="1600200" indent="-228600" defTabSz="933450">
              <a:defRPr sz="3200">
                <a:solidFill>
                  <a:schemeClr val="tx1"/>
                </a:solidFill>
                <a:latin typeface="Arial" panose="020B0604020202020204" pitchFamily="34" charset="0"/>
              </a:defRPr>
            </a:lvl4pPr>
            <a:lvl5pPr marL="2057400" indent="-228600" defTabSz="933450">
              <a:defRPr sz="3200">
                <a:solidFill>
                  <a:schemeClr val="tx1"/>
                </a:solidFill>
                <a:latin typeface="Arial" panose="020B0604020202020204" pitchFamily="34" charset="0"/>
              </a:defRPr>
            </a:lvl5pPr>
            <a:lvl6pPr marL="2514600" indent="-228600" defTabSz="933450" eaLnBrk="0" fontAlgn="base" hangingPunct="0">
              <a:spcBef>
                <a:spcPct val="0"/>
              </a:spcBef>
              <a:spcAft>
                <a:spcPct val="0"/>
              </a:spcAft>
              <a:defRPr sz="3200">
                <a:solidFill>
                  <a:schemeClr val="tx1"/>
                </a:solidFill>
                <a:latin typeface="Arial" panose="020B0604020202020204" pitchFamily="34" charset="0"/>
              </a:defRPr>
            </a:lvl6pPr>
            <a:lvl7pPr marL="2971800" indent="-228600" defTabSz="933450" eaLnBrk="0" fontAlgn="base" hangingPunct="0">
              <a:spcBef>
                <a:spcPct val="0"/>
              </a:spcBef>
              <a:spcAft>
                <a:spcPct val="0"/>
              </a:spcAft>
              <a:defRPr sz="3200">
                <a:solidFill>
                  <a:schemeClr val="tx1"/>
                </a:solidFill>
                <a:latin typeface="Arial" panose="020B0604020202020204" pitchFamily="34" charset="0"/>
              </a:defRPr>
            </a:lvl7pPr>
            <a:lvl8pPr marL="3429000" indent="-228600" defTabSz="933450" eaLnBrk="0" fontAlgn="base" hangingPunct="0">
              <a:spcBef>
                <a:spcPct val="0"/>
              </a:spcBef>
              <a:spcAft>
                <a:spcPct val="0"/>
              </a:spcAft>
              <a:defRPr sz="3200">
                <a:solidFill>
                  <a:schemeClr val="tx1"/>
                </a:solidFill>
                <a:latin typeface="Arial" panose="020B0604020202020204" pitchFamily="34" charset="0"/>
              </a:defRPr>
            </a:lvl8pPr>
            <a:lvl9pPr marL="3886200" indent="-228600" defTabSz="933450" eaLnBrk="0" fontAlgn="base" hangingPunct="0">
              <a:spcBef>
                <a:spcPct val="0"/>
              </a:spcBef>
              <a:spcAft>
                <a:spcPct val="0"/>
              </a:spcAft>
              <a:defRPr sz="3200">
                <a:solidFill>
                  <a:schemeClr val="tx1"/>
                </a:solidFill>
                <a:latin typeface="Arial" panose="020B0604020202020204" pitchFamily="34" charset="0"/>
              </a:defRPr>
            </a:lvl9pPr>
          </a:lstStyle>
          <a:p>
            <a:fld id="{55BF9486-54F8-4025-95E4-8019C9BDF5DE}" type="slidenum">
              <a:rPr lang="en-US" altLang="en-US" sz="1200"/>
              <a:pPr/>
              <a:t>7</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29A7AB2B-A581-4257-A7BC-8F0F18ADB6ED}"/>
              </a:ext>
            </a:extLst>
          </p:cNvPr>
          <p:cNvSpPr>
            <a:spLocks noGrp="1" noRot="1" noChangeAspect="1" noTextEdit="1"/>
          </p:cNvSpPr>
          <p:nvPr>
            <p:ph type="sldImg"/>
          </p:nvPr>
        </p:nvSpPr>
        <p:spPr>
          <a:ln/>
        </p:spPr>
      </p:sp>
      <p:sp>
        <p:nvSpPr>
          <p:cNvPr id="34819" name="Notes Placeholder 2">
            <a:extLst>
              <a:ext uri="{FF2B5EF4-FFF2-40B4-BE49-F238E27FC236}">
                <a16:creationId xmlns:a16="http://schemas.microsoft.com/office/drawing/2014/main" id="{6E1AF966-7CF2-4936-85EE-A01A4E3AD802}"/>
              </a:ext>
            </a:extLst>
          </p:cNvPr>
          <p:cNvSpPr>
            <a:spLocks noGrp="1"/>
          </p:cNvSpPr>
          <p:nvPr>
            <p:ph type="body" idx="1"/>
          </p:nvPr>
        </p:nvSpPr>
        <p:spPr>
          <a:noFill/>
        </p:spPr>
        <p:txBody>
          <a:bodyPr/>
          <a:lstStyle/>
          <a:p>
            <a:endParaRPr lang="en-US" altLang="en-US" dirty="0"/>
          </a:p>
        </p:txBody>
      </p:sp>
      <p:sp>
        <p:nvSpPr>
          <p:cNvPr id="34820" name="Slide Number Placeholder 3">
            <a:extLst>
              <a:ext uri="{FF2B5EF4-FFF2-40B4-BE49-F238E27FC236}">
                <a16:creationId xmlns:a16="http://schemas.microsoft.com/office/drawing/2014/main" id="{AE9F8CBC-7A12-4AA6-BA21-2D79D70211CD}"/>
              </a:ext>
            </a:extLst>
          </p:cNvPr>
          <p:cNvSpPr>
            <a:spLocks noGrp="1"/>
          </p:cNvSpPr>
          <p:nvPr>
            <p:ph type="sldNum" sz="quarter" idx="5"/>
          </p:nvPr>
        </p:nvSpPr>
        <p:spPr>
          <a:noFill/>
        </p:spPr>
        <p:txBody>
          <a:bodyPr/>
          <a:lstStyle>
            <a:lvl1pPr defTabSz="933450">
              <a:defRPr sz="3200">
                <a:solidFill>
                  <a:schemeClr val="tx1"/>
                </a:solidFill>
                <a:latin typeface="Arial" panose="020B0604020202020204" pitchFamily="34" charset="0"/>
              </a:defRPr>
            </a:lvl1pPr>
            <a:lvl2pPr marL="742950" indent="-285750" defTabSz="933450">
              <a:defRPr sz="3200">
                <a:solidFill>
                  <a:schemeClr val="tx1"/>
                </a:solidFill>
                <a:latin typeface="Arial" panose="020B0604020202020204" pitchFamily="34" charset="0"/>
              </a:defRPr>
            </a:lvl2pPr>
            <a:lvl3pPr marL="1143000" indent="-228600" defTabSz="933450">
              <a:defRPr sz="3200">
                <a:solidFill>
                  <a:schemeClr val="tx1"/>
                </a:solidFill>
                <a:latin typeface="Arial" panose="020B0604020202020204" pitchFamily="34" charset="0"/>
              </a:defRPr>
            </a:lvl3pPr>
            <a:lvl4pPr marL="1600200" indent="-228600" defTabSz="933450">
              <a:defRPr sz="3200">
                <a:solidFill>
                  <a:schemeClr val="tx1"/>
                </a:solidFill>
                <a:latin typeface="Arial" panose="020B0604020202020204" pitchFamily="34" charset="0"/>
              </a:defRPr>
            </a:lvl4pPr>
            <a:lvl5pPr marL="2057400" indent="-228600" defTabSz="933450">
              <a:defRPr sz="3200">
                <a:solidFill>
                  <a:schemeClr val="tx1"/>
                </a:solidFill>
                <a:latin typeface="Arial" panose="020B0604020202020204" pitchFamily="34" charset="0"/>
              </a:defRPr>
            </a:lvl5pPr>
            <a:lvl6pPr marL="2514600" indent="-228600" defTabSz="933450" eaLnBrk="0" fontAlgn="base" hangingPunct="0">
              <a:spcBef>
                <a:spcPct val="0"/>
              </a:spcBef>
              <a:spcAft>
                <a:spcPct val="0"/>
              </a:spcAft>
              <a:defRPr sz="3200">
                <a:solidFill>
                  <a:schemeClr val="tx1"/>
                </a:solidFill>
                <a:latin typeface="Arial" panose="020B0604020202020204" pitchFamily="34" charset="0"/>
              </a:defRPr>
            </a:lvl6pPr>
            <a:lvl7pPr marL="2971800" indent="-228600" defTabSz="933450" eaLnBrk="0" fontAlgn="base" hangingPunct="0">
              <a:spcBef>
                <a:spcPct val="0"/>
              </a:spcBef>
              <a:spcAft>
                <a:spcPct val="0"/>
              </a:spcAft>
              <a:defRPr sz="3200">
                <a:solidFill>
                  <a:schemeClr val="tx1"/>
                </a:solidFill>
                <a:latin typeface="Arial" panose="020B0604020202020204" pitchFamily="34" charset="0"/>
              </a:defRPr>
            </a:lvl7pPr>
            <a:lvl8pPr marL="3429000" indent="-228600" defTabSz="933450" eaLnBrk="0" fontAlgn="base" hangingPunct="0">
              <a:spcBef>
                <a:spcPct val="0"/>
              </a:spcBef>
              <a:spcAft>
                <a:spcPct val="0"/>
              </a:spcAft>
              <a:defRPr sz="3200">
                <a:solidFill>
                  <a:schemeClr val="tx1"/>
                </a:solidFill>
                <a:latin typeface="Arial" panose="020B0604020202020204" pitchFamily="34" charset="0"/>
              </a:defRPr>
            </a:lvl8pPr>
            <a:lvl9pPr marL="3886200" indent="-228600" defTabSz="933450" eaLnBrk="0" fontAlgn="base" hangingPunct="0">
              <a:spcBef>
                <a:spcPct val="0"/>
              </a:spcBef>
              <a:spcAft>
                <a:spcPct val="0"/>
              </a:spcAft>
              <a:defRPr sz="3200">
                <a:solidFill>
                  <a:schemeClr val="tx1"/>
                </a:solidFill>
                <a:latin typeface="Arial" panose="020B0604020202020204" pitchFamily="34" charset="0"/>
              </a:defRPr>
            </a:lvl9pPr>
          </a:lstStyle>
          <a:p>
            <a:fld id="{55BF9486-54F8-4025-95E4-8019C9BDF5DE}" type="slidenum">
              <a:rPr lang="en-US" altLang="en-US" sz="1200"/>
              <a:pPr/>
              <a:t>8</a:t>
            </a:fld>
            <a:endParaRPr lang="en-US" altLang="en-US" sz="1200"/>
          </a:p>
        </p:txBody>
      </p:sp>
    </p:spTree>
    <p:extLst>
      <p:ext uri="{BB962C8B-B14F-4D97-AF65-F5344CB8AC3E}">
        <p14:creationId xmlns:p14="http://schemas.microsoft.com/office/powerpoint/2010/main" val="2542012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4D4086-57C9-4CEE-AE91-A0EA00F3E87F}" type="slidenum">
              <a:rPr lang="en-US" smtClean="0"/>
              <a:t>17</a:t>
            </a:fld>
            <a:endParaRPr lang="en-US"/>
          </a:p>
        </p:txBody>
      </p:sp>
    </p:spTree>
    <p:extLst>
      <p:ext uri="{BB962C8B-B14F-4D97-AF65-F5344CB8AC3E}">
        <p14:creationId xmlns:p14="http://schemas.microsoft.com/office/powerpoint/2010/main" val="3318054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4D4086-57C9-4CEE-AE91-A0EA00F3E87F}" type="slidenum">
              <a:rPr lang="en-US" smtClean="0"/>
              <a:t>18</a:t>
            </a:fld>
            <a:endParaRPr lang="en-US"/>
          </a:p>
        </p:txBody>
      </p:sp>
    </p:spTree>
    <p:extLst>
      <p:ext uri="{BB962C8B-B14F-4D97-AF65-F5344CB8AC3E}">
        <p14:creationId xmlns:p14="http://schemas.microsoft.com/office/powerpoint/2010/main" val="33321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latin typeface="Georgia" panose="02040502050405020303" pitchFamily="18" charset="0"/>
              </a:defRPr>
            </a:lvl1pPr>
          </a:lstStyle>
          <a:p>
            <a:r>
              <a:rPr lang="en-US"/>
              <a:t>Click to edit Master title style</a:t>
            </a:r>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i="1">
                <a:solidFill>
                  <a:schemeClr val="bg1"/>
                </a:solidFill>
                <a:latin typeface="Georgia" panose="02040502050405020303" pitchFamily="18" charset="0"/>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r>
              <a:rPr lang="en-US"/>
              <a:t>15-Nov-2022</a:t>
            </a:r>
            <a:endParaRPr lang="en-US" dirty="0"/>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r>
              <a:rPr lang="en-US"/>
              <a:t>CA Viren Doshi</a:t>
            </a:r>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53B6C93E-B05E-49F4-B363-E611733D9E4E}" type="slidenum">
              <a:rPr lang="en-US" smtClean="0"/>
              <a:t>‹#›</a:t>
            </a:fld>
            <a:endParaRPr lang="en-US"/>
          </a:p>
        </p:txBody>
      </p:sp>
    </p:spTree>
    <p:extLst>
      <p:ext uri="{BB962C8B-B14F-4D97-AF65-F5344CB8AC3E}">
        <p14:creationId xmlns:p14="http://schemas.microsoft.com/office/powerpoint/2010/main" val="1929021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15-Nov-2022</a:t>
            </a:r>
            <a:endParaRPr lang="en-US" dirty="0"/>
          </a:p>
        </p:txBody>
      </p:sp>
      <p:sp>
        <p:nvSpPr>
          <p:cNvPr id="5" name="Footer Placeholder 4"/>
          <p:cNvSpPr>
            <a:spLocks noGrp="1"/>
          </p:cNvSpPr>
          <p:nvPr>
            <p:ph type="ftr" sz="quarter" idx="11"/>
          </p:nvPr>
        </p:nvSpPr>
        <p:spPr/>
        <p:txBody>
          <a:bodyPr/>
          <a:lstStyle/>
          <a:p>
            <a:r>
              <a:rPr lang="en-US"/>
              <a:t>CA Viren Doshi</a:t>
            </a:r>
          </a:p>
        </p:txBody>
      </p:sp>
      <p:sp>
        <p:nvSpPr>
          <p:cNvPr id="6" name="Slide Number Placeholder 5"/>
          <p:cNvSpPr>
            <a:spLocks noGrp="1"/>
          </p:cNvSpPr>
          <p:nvPr>
            <p:ph type="sldNum" sz="quarter" idx="12"/>
          </p:nvPr>
        </p:nvSpPr>
        <p:spPr/>
        <p:txBody>
          <a:bodyPr/>
          <a:lstStyle/>
          <a:p>
            <a:fld id="{53B6C93E-B05E-49F4-B363-E611733D9E4E}" type="slidenum">
              <a:rPr lang="en-US" smtClean="0"/>
              <a:t>‹#›</a:t>
            </a:fld>
            <a:endParaRPr lang="en-US"/>
          </a:p>
        </p:txBody>
      </p:sp>
    </p:spTree>
    <p:extLst>
      <p:ext uri="{BB962C8B-B14F-4D97-AF65-F5344CB8AC3E}">
        <p14:creationId xmlns:p14="http://schemas.microsoft.com/office/powerpoint/2010/main" val="115310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15-Nov-2022</a:t>
            </a:r>
            <a:endParaRPr lang="en-US" dirty="0"/>
          </a:p>
        </p:txBody>
      </p:sp>
      <p:sp>
        <p:nvSpPr>
          <p:cNvPr id="5" name="Footer Placeholder 4"/>
          <p:cNvSpPr>
            <a:spLocks noGrp="1"/>
          </p:cNvSpPr>
          <p:nvPr>
            <p:ph type="ftr" sz="quarter" idx="11"/>
          </p:nvPr>
        </p:nvSpPr>
        <p:spPr/>
        <p:txBody>
          <a:bodyPr/>
          <a:lstStyle/>
          <a:p>
            <a:r>
              <a:rPr lang="en-US"/>
              <a:t>CA Viren Doshi</a:t>
            </a:r>
          </a:p>
        </p:txBody>
      </p:sp>
      <p:sp>
        <p:nvSpPr>
          <p:cNvPr id="6" name="Slide Number Placeholder 5"/>
          <p:cNvSpPr>
            <a:spLocks noGrp="1"/>
          </p:cNvSpPr>
          <p:nvPr>
            <p:ph type="sldNum" sz="quarter" idx="12"/>
          </p:nvPr>
        </p:nvSpPr>
        <p:spPr/>
        <p:txBody>
          <a:bodyPr/>
          <a:lstStyle/>
          <a:p>
            <a:fld id="{53B6C93E-B05E-49F4-B363-E611733D9E4E}" type="slidenum">
              <a:rPr lang="en-US" smtClean="0"/>
              <a:t>‹#›</a:t>
            </a:fld>
            <a:endParaRPr lang="en-US"/>
          </a:p>
        </p:txBody>
      </p:sp>
    </p:spTree>
    <p:extLst>
      <p:ext uri="{BB962C8B-B14F-4D97-AF65-F5344CB8AC3E}">
        <p14:creationId xmlns:p14="http://schemas.microsoft.com/office/powerpoint/2010/main" val="8232520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14222"/>
            </a:lvl1pPr>
          </a:lstStyle>
          <a:p>
            <a:r>
              <a:rPr lang="en-US" dirty="0"/>
              <a:t>Click to edit Master title style</a:t>
            </a:r>
          </a:p>
        </p:txBody>
      </p:sp>
      <p:sp>
        <p:nvSpPr>
          <p:cNvPr id="3" name="Subtitle 2"/>
          <p:cNvSpPr>
            <a:spLocks noGrp="1"/>
          </p:cNvSpPr>
          <p:nvPr>
            <p:ph type="subTitle" idx="1"/>
          </p:nvPr>
        </p:nvSpPr>
        <p:spPr>
          <a:xfrm>
            <a:off x="1524000" y="3602037"/>
            <a:ext cx="9144000" cy="1655763"/>
          </a:xfrm>
        </p:spPr>
        <p:txBody>
          <a:bodyPr/>
          <a:lstStyle>
            <a:lvl1pPr marL="0" indent="0" algn="ctr">
              <a:buNone/>
              <a:defRPr sz="5689"/>
            </a:lvl1pPr>
            <a:lvl2pPr marL="1083720" indent="0" algn="ctr">
              <a:buNone/>
              <a:defRPr sz="4741"/>
            </a:lvl2pPr>
            <a:lvl3pPr marL="2167439" indent="0" algn="ctr">
              <a:buNone/>
              <a:defRPr sz="4267"/>
            </a:lvl3pPr>
            <a:lvl4pPr marL="3251159" indent="0" algn="ctr">
              <a:buNone/>
              <a:defRPr sz="3792"/>
            </a:lvl4pPr>
            <a:lvl5pPr marL="4334880" indent="0" algn="ctr">
              <a:buNone/>
              <a:defRPr sz="3792"/>
            </a:lvl5pPr>
            <a:lvl6pPr marL="5418599" indent="0" algn="ctr">
              <a:buNone/>
              <a:defRPr sz="3792"/>
            </a:lvl6pPr>
            <a:lvl7pPr marL="6502319" indent="0" algn="ctr">
              <a:buNone/>
              <a:defRPr sz="3792"/>
            </a:lvl7pPr>
            <a:lvl8pPr marL="7586038" indent="0" algn="ctr">
              <a:buNone/>
              <a:defRPr sz="3792"/>
            </a:lvl8pPr>
            <a:lvl9pPr marL="8669758" indent="0" algn="ctr">
              <a:buNone/>
              <a:defRPr sz="3792"/>
            </a:lvl9pPr>
          </a:lstStyle>
          <a:p>
            <a:r>
              <a:rPr lang="en-US" dirty="0"/>
              <a:t>Click to edit Master subtitle style</a:t>
            </a:r>
          </a:p>
        </p:txBody>
      </p:sp>
      <p:sp>
        <p:nvSpPr>
          <p:cNvPr id="4" name="Date Placeholder 3"/>
          <p:cNvSpPr>
            <a:spLocks noGrp="1"/>
          </p:cNvSpPr>
          <p:nvPr>
            <p:ph type="dt" sz="half" idx="10"/>
          </p:nvPr>
        </p:nvSpPr>
        <p:spPr/>
        <p:txBody>
          <a:bodyPr/>
          <a:lstStyle/>
          <a:p>
            <a:r>
              <a:rPr lang="en-US"/>
              <a:t>15-Nov-2022</a:t>
            </a:r>
            <a:endParaRPr lang="en-US" dirty="0"/>
          </a:p>
        </p:txBody>
      </p:sp>
      <p:sp>
        <p:nvSpPr>
          <p:cNvPr id="5" name="Footer Placeholder 4"/>
          <p:cNvSpPr>
            <a:spLocks noGrp="1"/>
          </p:cNvSpPr>
          <p:nvPr>
            <p:ph type="ftr" sz="quarter" idx="11"/>
          </p:nvPr>
        </p:nvSpPr>
        <p:spPr/>
        <p:txBody>
          <a:bodyPr/>
          <a:lstStyle/>
          <a:p>
            <a:r>
              <a:rPr lang="en-US"/>
              <a:t>CA Viren Doshi</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197480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n-US"/>
              <a:t>15-Nov-2022</a:t>
            </a:r>
            <a:endParaRPr lang="en-US" dirty="0"/>
          </a:p>
        </p:txBody>
      </p:sp>
      <p:sp>
        <p:nvSpPr>
          <p:cNvPr id="5" name="Footer Placeholder 4"/>
          <p:cNvSpPr>
            <a:spLocks noGrp="1"/>
          </p:cNvSpPr>
          <p:nvPr>
            <p:ph type="ftr" sz="quarter" idx="11"/>
          </p:nvPr>
        </p:nvSpPr>
        <p:spPr/>
        <p:txBody>
          <a:bodyPr/>
          <a:lstStyle/>
          <a:p>
            <a:r>
              <a:rPr lang="en-US"/>
              <a:t>CA Viren Doshi</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178299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14222"/>
            </a:lvl1pPr>
          </a:lstStyle>
          <a:p>
            <a:r>
              <a:rPr lang="en-US" dirty="0"/>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5689">
                <a:solidFill>
                  <a:schemeClr val="tx1">
                    <a:tint val="75000"/>
                  </a:schemeClr>
                </a:solidFill>
              </a:defRPr>
            </a:lvl1pPr>
            <a:lvl2pPr marL="1083720" indent="0">
              <a:buNone/>
              <a:defRPr sz="4741">
                <a:solidFill>
                  <a:schemeClr val="tx1">
                    <a:tint val="75000"/>
                  </a:schemeClr>
                </a:solidFill>
              </a:defRPr>
            </a:lvl2pPr>
            <a:lvl3pPr marL="2167439" indent="0">
              <a:buNone/>
              <a:defRPr sz="4267">
                <a:solidFill>
                  <a:schemeClr val="tx1">
                    <a:tint val="75000"/>
                  </a:schemeClr>
                </a:solidFill>
              </a:defRPr>
            </a:lvl3pPr>
            <a:lvl4pPr marL="3251159" indent="0">
              <a:buNone/>
              <a:defRPr sz="3792">
                <a:solidFill>
                  <a:schemeClr val="tx1">
                    <a:tint val="75000"/>
                  </a:schemeClr>
                </a:solidFill>
              </a:defRPr>
            </a:lvl4pPr>
            <a:lvl5pPr marL="4334880" indent="0">
              <a:buNone/>
              <a:defRPr sz="3792">
                <a:solidFill>
                  <a:schemeClr val="tx1">
                    <a:tint val="75000"/>
                  </a:schemeClr>
                </a:solidFill>
              </a:defRPr>
            </a:lvl5pPr>
            <a:lvl6pPr marL="5418599" indent="0">
              <a:buNone/>
              <a:defRPr sz="3792">
                <a:solidFill>
                  <a:schemeClr val="tx1">
                    <a:tint val="75000"/>
                  </a:schemeClr>
                </a:solidFill>
              </a:defRPr>
            </a:lvl6pPr>
            <a:lvl7pPr marL="6502319" indent="0">
              <a:buNone/>
              <a:defRPr sz="3792">
                <a:solidFill>
                  <a:schemeClr val="tx1">
                    <a:tint val="75000"/>
                  </a:schemeClr>
                </a:solidFill>
              </a:defRPr>
            </a:lvl7pPr>
            <a:lvl8pPr marL="7586038" indent="0">
              <a:buNone/>
              <a:defRPr sz="3792">
                <a:solidFill>
                  <a:schemeClr val="tx1">
                    <a:tint val="75000"/>
                  </a:schemeClr>
                </a:solidFill>
              </a:defRPr>
            </a:lvl8pPr>
            <a:lvl9pPr marL="8669758" indent="0">
              <a:buNone/>
              <a:defRPr sz="3792">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r>
              <a:rPr lang="en-US"/>
              <a:t>15-Nov-2022</a:t>
            </a:r>
            <a:endParaRPr lang="en-US" dirty="0"/>
          </a:p>
        </p:txBody>
      </p:sp>
      <p:sp>
        <p:nvSpPr>
          <p:cNvPr id="5" name="Footer Placeholder 4"/>
          <p:cNvSpPr>
            <a:spLocks noGrp="1"/>
          </p:cNvSpPr>
          <p:nvPr>
            <p:ph type="ftr" sz="quarter" idx="11"/>
          </p:nvPr>
        </p:nvSpPr>
        <p:spPr/>
        <p:txBody>
          <a:bodyPr/>
          <a:lstStyle/>
          <a:p>
            <a:r>
              <a:rPr lang="en-US"/>
              <a:t>CA Viren Doshi</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652366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r>
              <a:rPr lang="en-US"/>
              <a:t>15-Nov-2022</a:t>
            </a:r>
            <a:endParaRPr lang="en-US" dirty="0"/>
          </a:p>
        </p:txBody>
      </p:sp>
      <p:sp>
        <p:nvSpPr>
          <p:cNvPr id="6" name="Footer Placeholder 5"/>
          <p:cNvSpPr>
            <a:spLocks noGrp="1"/>
          </p:cNvSpPr>
          <p:nvPr>
            <p:ph type="ftr" sz="quarter" idx="11"/>
          </p:nvPr>
        </p:nvSpPr>
        <p:spPr/>
        <p:txBody>
          <a:bodyPr/>
          <a:lstStyle/>
          <a:p>
            <a:r>
              <a:rPr lang="en-US"/>
              <a:t>CA Viren Doshi</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732186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5689" b="1"/>
            </a:lvl1pPr>
            <a:lvl2pPr marL="1083720" indent="0">
              <a:buNone/>
              <a:defRPr sz="4741" b="1"/>
            </a:lvl2pPr>
            <a:lvl3pPr marL="2167439" indent="0">
              <a:buNone/>
              <a:defRPr sz="4267" b="1"/>
            </a:lvl3pPr>
            <a:lvl4pPr marL="3251159" indent="0">
              <a:buNone/>
              <a:defRPr sz="3792" b="1"/>
            </a:lvl4pPr>
            <a:lvl5pPr marL="4334880" indent="0">
              <a:buNone/>
              <a:defRPr sz="3792" b="1"/>
            </a:lvl5pPr>
            <a:lvl6pPr marL="5418599" indent="0">
              <a:buNone/>
              <a:defRPr sz="3792" b="1"/>
            </a:lvl6pPr>
            <a:lvl7pPr marL="6502319" indent="0">
              <a:buNone/>
              <a:defRPr sz="3792" b="1"/>
            </a:lvl7pPr>
            <a:lvl8pPr marL="7586038" indent="0">
              <a:buNone/>
              <a:defRPr sz="3792" b="1"/>
            </a:lvl8pPr>
            <a:lvl9pPr marL="8669758" indent="0">
              <a:buNone/>
              <a:defRPr sz="3792" b="1"/>
            </a:lvl9pPr>
          </a:lstStyle>
          <a:p>
            <a:pPr lvl="0"/>
            <a:r>
              <a:rPr lang="en-US" dirty="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5689" b="1"/>
            </a:lvl1pPr>
            <a:lvl2pPr marL="1083720" indent="0">
              <a:buNone/>
              <a:defRPr sz="4741" b="1"/>
            </a:lvl2pPr>
            <a:lvl3pPr marL="2167439" indent="0">
              <a:buNone/>
              <a:defRPr sz="4267" b="1"/>
            </a:lvl3pPr>
            <a:lvl4pPr marL="3251159" indent="0">
              <a:buNone/>
              <a:defRPr sz="3792" b="1"/>
            </a:lvl4pPr>
            <a:lvl5pPr marL="4334880" indent="0">
              <a:buNone/>
              <a:defRPr sz="3792" b="1"/>
            </a:lvl5pPr>
            <a:lvl6pPr marL="5418599" indent="0">
              <a:buNone/>
              <a:defRPr sz="3792" b="1"/>
            </a:lvl6pPr>
            <a:lvl7pPr marL="6502319" indent="0">
              <a:buNone/>
              <a:defRPr sz="3792" b="1"/>
            </a:lvl7pPr>
            <a:lvl8pPr marL="7586038" indent="0">
              <a:buNone/>
              <a:defRPr sz="3792" b="1"/>
            </a:lvl8pPr>
            <a:lvl9pPr marL="8669758" indent="0">
              <a:buNone/>
              <a:defRPr sz="3792" b="1"/>
            </a:lvl9pPr>
          </a:lstStyle>
          <a:p>
            <a:pPr lvl="0"/>
            <a:r>
              <a:rPr lang="en-US" dirty="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r>
              <a:rPr lang="en-US"/>
              <a:t>15-Nov-2022</a:t>
            </a:r>
            <a:endParaRPr lang="en-US" dirty="0"/>
          </a:p>
        </p:txBody>
      </p:sp>
      <p:sp>
        <p:nvSpPr>
          <p:cNvPr id="8" name="Footer Placeholder 7"/>
          <p:cNvSpPr>
            <a:spLocks noGrp="1"/>
          </p:cNvSpPr>
          <p:nvPr>
            <p:ph type="ftr" sz="quarter" idx="11"/>
          </p:nvPr>
        </p:nvSpPr>
        <p:spPr/>
        <p:txBody>
          <a:bodyPr/>
          <a:lstStyle/>
          <a:p>
            <a:r>
              <a:rPr lang="en-US"/>
              <a:t>CA Viren Doshi</a:t>
            </a:r>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701041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r>
              <a:rPr lang="en-US"/>
              <a:t>15-Nov-2022</a:t>
            </a:r>
            <a:endParaRPr lang="en-US" dirty="0"/>
          </a:p>
        </p:txBody>
      </p:sp>
      <p:sp>
        <p:nvSpPr>
          <p:cNvPr id="4" name="Footer Placeholder 3"/>
          <p:cNvSpPr>
            <a:spLocks noGrp="1"/>
          </p:cNvSpPr>
          <p:nvPr>
            <p:ph type="ftr" sz="quarter" idx="11"/>
          </p:nvPr>
        </p:nvSpPr>
        <p:spPr/>
        <p:txBody>
          <a:bodyPr/>
          <a:lstStyle/>
          <a:p>
            <a:r>
              <a:rPr lang="en-US"/>
              <a:t>CA Viren Doshi</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457532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15-Nov-2022</a:t>
            </a:r>
            <a:endParaRPr lang="en-US" dirty="0"/>
          </a:p>
        </p:txBody>
      </p:sp>
      <p:sp>
        <p:nvSpPr>
          <p:cNvPr id="3" name="Footer Placeholder 2"/>
          <p:cNvSpPr>
            <a:spLocks noGrp="1"/>
          </p:cNvSpPr>
          <p:nvPr>
            <p:ph type="ftr" sz="quarter" idx="11"/>
          </p:nvPr>
        </p:nvSpPr>
        <p:spPr/>
        <p:txBody>
          <a:bodyPr/>
          <a:lstStyle/>
          <a:p>
            <a:r>
              <a:rPr lang="en-US"/>
              <a:t>CA Viren Doshi</a:t>
            </a:r>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522986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7585"/>
            </a:lvl1pPr>
          </a:lstStyle>
          <a:p>
            <a:r>
              <a:rPr lang="en-US" dirty="0"/>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7585"/>
            </a:lvl1pPr>
            <a:lvl2pPr>
              <a:defRPr sz="6637"/>
            </a:lvl2pPr>
            <a:lvl3pPr>
              <a:defRPr sz="5689"/>
            </a:lvl3pPr>
            <a:lvl4pPr>
              <a:defRPr sz="4741"/>
            </a:lvl4pPr>
            <a:lvl5pPr>
              <a:defRPr sz="4741"/>
            </a:lvl5pPr>
            <a:lvl6pPr>
              <a:defRPr sz="4741"/>
            </a:lvl6pPr>
            <a:lvl7pPr>
              <a:defRPr sz="4741"/>
            </a:lvl7pPr>
            <a:lvl8pPr>
              <a:defRPr sz="4741"/>
            </a:lvl8pPr>
            <a:lvl9pPr>
              <a:defRPr sz="4741"/>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1"/>
            <a:ext cx="3932237" cy="3811588"/>
          </a:xfrm>
        </p:spPr>
        <p:txBody>
          <a:bodyPr/>
          <a:lstStyle>
            <a:lvl1pPr marL="0" indent="0">
              <a:buNone/>
              <a:defRPr sz="3792"/>
            </a:lvl1pPr>
            <a:lvl2pPr marL="1083720" indent="0">
              <a:buNone/>
              <a:defRPr sz="3319"/>
            </a:lvl2pPr>
            <a:lvl3pPr marL="2167439" indent="0">
              <a:buNone/>
              <a:defRPr sz="2844"/>
            </a:lvl3pPr>
            <a:lvl4pPr marL="3251159" indent="0">
              <a:buNone/>
              <a:defRPr sz="2371"/>
            </a:lvl4pPr>
            <a:lvl5pPr marL="4334880" indent="0">
              <a:buNone/>
              <a:defRPr sz="2371"/>
            </a:lvl5pPr>
            <a:lvl6pPr marL="5418599" indent="0">
              <a:buNone/>
              <a:defRPr sz="2371"/>
            </a:lvl6pPr>
            <a:lvl7pPr marL="6502319" indent="0">
              <a:buNone/>
              <a:defRPr sz="2371"/>
            </a:lvl7pPr>
            <a:lvl8pPr marL="7586038" indent="0">
              <a:buNone/>
              <a:defRPr sz="2371"/>
            </a:lvl8pPr>
            <a:lvl9pPr marL="8669758" indent="0">
              <a:buNone/>
              <a:defRPr sz="2371"/>
            </a:lvl9pPr>
          </a:lstStyle>
          <a:p>
            <a:pPr lvl="0"/>
            <a:r>
              <a:rPr lang="en-US" dirty="0"/>
              <a:t>Click to edit Master text styles</a:t>
            </a:r>
          </a:p>
        </p:txBody>
      </p:sp>
      <p:sp>
        <p:nvSpPr>
          <p:cNvPr id="5" name="Date Placeholder 4"/>
          <p:cNvSpPr>
            <a:spLocks noGrp="1"/>
          </p:cNvSpPr>
          <p:nvPr>
            <p:ph type="dt" sz="half" idx="10"/>
          </p:nvPr>
        </p:nvSpPr>
        <p:spPr/>
        <p:txBody>
          <a:bodyPr/>
          <a:lstStyle/>
          <a:p>
            <a:r>
              <a:rPr lang="en-US"/>
              <a:t>15-Nov-2022</a:t>
            </a:r>
            <a:endParaRPr lang="en-US" dirty="0"/>
          </a:p>
        </p:txBody>
      </p:sp>
      <p:sp>
        <p:nvSpPr>
          <p:cNvPr id="6" name="Footer Placeholder 5"/>
          <p:cNvSpPr>
            <a:spLocks noGrp="1"/>
          </p:cNvSpPr>
          <p:nvPr>
            <p:ph type="ftr" sz="quarter" idx="11"/>
          </p:nvPr>
        </p:nvSpPr>
        <p:spPr/>
        <p:txBody>
          <a:bodyPr/>
          <a:lstStyle/>
          <a:p>
            <a:r>
              <a:rPr lang="en-US"/>
              <a:t>CA Viren Doshi</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74673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15-Nov-2022</a:t>
            </a:r>
            <a:endParaRPr lang="en-US" dirty="0"/>
          </a:p>
        </p:txBody>
      </p:sp>
      <p:sp>
        <p:nvSpPr>
          <p:cNvPr id="5" name="Footer Placeholder 4"/>
          <p:cNvSpPr>
            <a:spLocks noGrp="1"/>
          </p:cNvSpPr>
          <p:nvPr>
            <p:ph type="ftr" sz="quarter" idx="11"/>
          </p:nvPr>
        </p:nvSpPr>
        <p:spPr/>
        <p:txBody>
          <a:bodyPr/>
          <a:lstStyle/>
          <a:p>
            <a:r>
              <a:rPr lang="en-US"/>
              <a:t>CA Viren Doshi</a:t>
            </a:r>
          </a:p>
        </p:txBody>
      </p:sp>
      <p:sp>
        <p:nvSpPr>
          <p:cNvPr id="6" name="Slide Number Placeholder 5"/>
          <p:cNvSpPr>
            <a:spLocks noGrp="1"/>
          </p:cNvSpPr>
          <p:nvPr>
            <p:ph type="sldNum" sz="quarter" idx="12"/>
          </p:nvPr>
        </p:nvSpPr>
        <p:spPr>
          <a:xfrm>
            <a:off x="8872330" y="6412447"/>
            <a:ext cx="2817676" cy="218198"/>
          </a:xfrm>
          <a:ln>
            <a:noFill/>
          </a:ln>
        </p:spPr>
        <p:txBody>
          <a:bodyPr/>
          <a:lstStyle>
            <a:lvl1pPr>
              <a:defRPr sz="1200">
                <a:ln>
                  <a:noFill/>
                </a:ln>
                <a:solidFill>
                  <a:schemeClr val="tx1">
                    <a:alpha val="25000"/>
                  </a:schemeClr>
                </a:solidFill>
              </a:defRPr>
            </a:lvl1pPr>
          </a:lstStyle>
          <a:p>
            <a:fld id="{53B6C93E-B05E-49F4-B363-E611733D9E4E}" type="slidenum">
              <a:rPr lang="en-US" smtClean="0"/>
              <a:pPr/>
              <a:t>‹#›</a:t>
            </a:fld>
            <a:endParaRPr lang="en-US"/>
          </a:p>
        </p:txBody>
      </p:sp>
    </p:spTree>
    <p:extLst>
      <p:ext uri="{BB962C8B-B14F-4D97-AF65-F5344CB8AC3E}">
        <p14:creationId xmlns:p14="http://schemas.microsoft.com/office/powerpoint/2010/main" val="18384029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7585"/>
            </a:lvl1pPr>
          </a:lstStyle>
          <a:p>
            <a:r>
              <a:rPr lang="en-US" dirty="0"/>
              <a:t>Click to edit Master title style</a:t>
            </a:r>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7585"/>
            </a:lvl1pPr>
            <a:lvl2pPr marL="1083720" indent="0">
              <a:buNone/>
              <a:defRPr sz="6637"/>
            </a:lvl2pPr>
            <a:lvl3pPr marL="2167439" indent="0">
              <a:buNone/>
              <a:defRPr sz="5689"/>
            </a:lvl3pPr>
            <a:lvl4pPr marL="3251159" indent="0">
              <a:buNone/>
              <a:defRPr sz="4741"/>
            </a:lvl4pPr>
            <a:lvl5pPr marL="4334880" indent="0">
              <a:buNone/>
              <a:defRPr sz="4741"/>
            </a:lvl5pPr>
            <a:lvl6pPr marL="5418599" indent="0">
              <a:buNone/>
              <a:defRPr sz="4741"/>
            </a:lvl6pPr>
            <a:lvl7pPr marL="6502319" indent="0">
              <a:buNone/>
              <a:defRPr sz="4741"/>
            </a:lvl7pPr>
            <a:lvl8pPr marL="7586038" indent="0">
              <a:buNone/>
              <a:defRPr sz="4741"/>
            </a:lvl8pPr>
            <a:lvl9pPr marL="8669758" indent="0">
              <a:buNone/>
              <a:defRPr sz="4741"/>
            </a:lvl9pPr>
          </a:lstStyle>
          <a:p>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3792"/>
            </a:lvl1pPr>
            <a:lvl2pPr marL="1083720" indent="0">
              <a:buNone/>
              <a:defRPr sz="3319"/>
            </a:lvl2pPr>
            <a:lvl3pPr marL="2167439" indent="0">
              <a:buNone/>
              <a:defRPr sz="2844"/>
            </a:lvl3pPr>
            <a:lvl4pPr marL="3251159" indent="0">
              <a:buNone/>
              <a:defRPr sz="2371"/>
            </a:lvl4pPr>
            <a:lvl5pPr marL="4334880" indent="0">
              <a:buNone/>
              <a:defRPr sz="2371"/>
            </a:lvl5pPr>
            <a:lvl6pPr marL="5418599" indent="0">
              <a:buNone/>
              <a:defRPr sz="2371"/>
            </a:lvl6pPr>
            <a:lvl7pPr marL="6502319" indent="0">
              <a:buNone/>
              <a:defRPr sz="2371"/>
            </a:lvl7pPr>
            <a:lvl8pPr marL="7586038" indent="0">
              <a:buNone/>
              <a:defRPr sz="2371"/>
            </a:lvl8pPr>
            <a:lvl9pPr marL="8669758" indent="0">
              <a:buNone/>
              <a:defRPr sz="2371"/>
            </a:lvl9pPr>
          </a:lstStyle>
          <a:p>
            <a:pPr lvl="0"/>
            <a:r>
              <a:rPr lang="en-US" dirty="0"/>
              <a:t>Click to edit Master text styles</a:t>
            </a:r>
          </a:p>
        </p:txBody>
      </p:sp>
      <p:sp>
        <p:nvSpPr>
          <p:cNvPr id="5" name="Date Placeholder 4"/>
          <p:cNvSpPr>
            <a:spLocks noGrp="1"/>
          </p:cNvSpPr>
          <p:nvPr>
            <p:ph type="dt" sz="half" idx="10"/>
          </p:nvPr>
        </p:nvSpPr>
        <p:spPr/>
        <p:txBody>
          <a:bodyPr/>
          <a:lstStyle/>
          <a:p>
            <a:r>
              <a:rPr lang="en-US"/>
              <a:t>15-Nov-2022</a:t>
            </a:r>
            <a:endParaRPr lang="en-US" dirty="0"/>
          </a:p>
        </p:txBody>
      </p:sp>
      <p:sp>
        <p:nvSpPr>
          <p:cNvPr id="6" name="Footer Placeholder 5"/>
          <p:cNvSpPr>
            <a:spLocks noGrp="1"/>
          </p:cNvSpPr>
          <p:nvPr>
            <p:ph type="ftr" sz="quarter" idx="11"/>
          </p:nvPr>
        </p:nvSpPr>
        <p:spPr/>
        <p:txBody>
          <a:bodyPr/>
          <a:lstStyle/>
          <a:p>
            <a:r>
              <a:rPr lang="en-US"/>
              <a:t>CA Viren Doshi</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9106848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n-US"/>
              <a:t>15-Nov-2022</a:t>
            </a:r>
            <a:endParaRPr lang="en-US" dirty="0"/>
          </a:p>
        </p:txBody>
      </p:sp>
      <p:sp>
        <p:nvSpPr>
          <p:cNvPr id="5" name="Footer Placeholder 4"/>
          <p:cNvSpPr>
            <a:spLocks noGrp="1"/>
          </p:cNvSpPr>
          <p:nvPr>
            <p:ph type="ftr" sz="quarter" idx="11"/>
          </p:nvPr>
        </p:nvSpPr>
        <p:spPr/>
        <p:txBody>
          <a:bodyPr/>
          <a:lstStyle/>
          <a:p>
            <a:r>
              <a:rPr lang="en-US"/>
              <a:t>CA Viren Doshi</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46345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n-US"/>
              <a:t>15-Nov-2022</a:t>
            </a:r>
            <a:endParaRPr lang="en-US" dirty="0"/>
          </a:p>
        </p:txBody>
      </p:sp>
      <p:sp>
        <p:nvSpPr>
          <p:cNvPr id="5" name="Footer Placeholder 4"/>
          <p:cNvSpPr>
            <a:spLocks noGrp="1"/>
          </p:cNvSpPr>
          <p:nvPr>
            <p:ph type="ftr" sz="quarter" idx="11"/>
          </p:nvPr>
        </p:nvSpPr>
        <p:spPr/>
        <p:txBody>
          <a:bodyPr/>
          <a:lstStyle/>
          <a:p>
            <a:r>
              <a:rPr lang="en-US"/>
              <a:t>CA Viren Doshi</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519435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3"/>
        </a:solidFill>
        <a:effectLst/>
      </p:bgPr>
    </p:bg>
    <p:spTree>
      <p:nvGrpSpPr>
        <p:cNvPr id="1" name="Shape 141"/>
        <p:cNvGrpSpPr/>
        <p:nvPr/>
      </p:nvGrpSpPr>
      <p:grpSpPr>
        <a:xfrm>
          <a:off x="0" y="0"/>
          <a:ext cx="0" cy="0"/>
          <a:chOff x="0" y="0"/>
          <a:chExt cx="0" cy="0"/>
        </a:xfrm>
      </p:grpSpPr>
      <p:grpSp>
        <p:nvGrpSpPr>
          <p:cNvPr id="142" name="Google Shape;142;p11"/>
          <p:cNvGrpSpPr/>
          <p:nvPr/>
        </p:nvGrpSpPr>
        <p:grpSpPr>
          <a:xfrm>
            <a:off x="69" y="5465600"/>
            <a:ext cx="12192048" cy="13924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45" name="Google Shape;145;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46" name="Google Shape;146;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47" name="Google Shape;147;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50" name="Google Shape;150;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51" name="Google Shape;151;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52" name="Google Shape;152;p11"/>
              <p:cNvSpPr/>
              <p:nvPr/>
            </p:nvSpPr>
            <p:spPr>
              <a:xfrm flipH="1">
                <a:off x="2688737" y="4091380"/>
                <a:ext cx="2319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53" name="Google Shape;153;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56" name="Google Shape;156;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57" name="Google Shape;157;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58" name="Google Shape;158;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61" name="Google Shape;161;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62" name="Google Shape;162;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65" name="Google Shape;165;p11"/>
              <p:cNvSpPr/>
              <p:nvPr/>
            </p:nvSpPr>
            <p:spPr>
              <a:xfrm flipH="1">
                <a:off x="185675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66" name="Google Shape;166;p11"/>
              <p:cNvSpPr/>
              <p:nvPr/>
            </p:nvSpPr>
            <p:spPr>
              <a:xfrm flipH="1">
                <a:off x="185675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67" name="Google Shape;167;p11"/>
              <p:cNvSpPr/>
              <p:nvPr/>
            </p:nvSpPr>
            <p:spPr>
              <a:xfrm flipH="1">
                <a:off x="1856753"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68" name="Google Shape;168;p11"/>
              <p:cNvSpPr/>
              <p:nvPr/>
            </p:nvSpPr>
            <p:spPr>
              <a:xfrm flipH="1">
                <a:off x="185675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71" name="Google Shape;171;p11"/>
              <p:cNvSpPr/>
              <p:nvPr/>
            </p:nvSpPr>
            <p:spPr>
              <a:xfrm flipH="1">
                <a:off x="2228107"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72" name="Google Shape;172;p11"/>
              <p:cNvSpPr/>
              <p:nvPr/>
            </p:nvSpPr>
            <p:spPr>
              <a:xfrm flipH="1">
                <a:off x="222810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73" name="Google Shape;173;p11"/>
              <p:cNvSpPr/>
              <p:nvPr/>
            </p:nvSpPr>
            <p:spPr>
              <a:xfrm flipH="1">
                <a:off x="222810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76" name="Google Shape;176;p11"/>
              <p:cNvSpPr/>
              <p:nvPr/>
            </p:nvSpPr>
            <p:spPr>
              <a:xfrm flipH="1">
                <a:off x="259946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77" name="Google Shape;177;p11"/>
              <p:cNvSpPr/>
              <p:nvPr/>
            </p:nvSpPr>
            <p:spPr>
              <a:xfrm flipH="1">
                <a:off x="259946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80" name="Google Shape;180;p11"/>
              <p:cNvSpPr/>
              <p:nvPr/>
            </p:nvSpPr>
            <p:spPr>
              <a:xfrm flipH="1">
                <a:off x="334217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81" name="Google Shape;181;p11"/>
              <p:cNvSpPr/>
              <p:nvPr/>
            </p:nvSpPr>
            <p:spPr>
              <a:xfrm flipH="1">
                <a:off x="334217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82" name="Google Shape;182;p11"/>
              <p:cNvSpPr/>
              <p:nvPr/>
            </p:nvSpPr>
            <p:spPr>
              <a:xfrm flipH="1">
                <a:off x="3342171"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83" name="Google Shape;183;p11"/>
              <p:cNvSpPr/>
              <p:nvPr/>
            </p:nvSpPr>
            <p:spPr>
              <a:xfrm flipH="1">
                <a:off x="334217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86" name="Google Shape;186;p11"/>
              <p:cNvSpPr/>
              <p:nvPr/>
            </p:nvSpPr>
            <p:spPr>
              <a:xfrm flipH="1">
                <a:off x="3713525"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87" name="Google Shape;187;p11"/>
              <p:cNvSpPr/>
              <p:nvPr/>
            </p:nvSpPr>
            <p:spPr>
              <a:xfrm flipH="1">
                <a:off x="371352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88" name="Google Shape;188;p11"/>
              <p:cNvSpPr/>
              <p:nvPr/>
            </p:nvSpPr>
            <p:spPr>
              <a:xfrm flipH="1">
                <a:off x="371352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91" name="Google Shape;191;p11"/>
              <p:cNvSpPr/>
              <p:nvPr/>
            </p:nvSpPr>
            <p:spPr>
              <a:xfrm flipH="1">
                <a:off x="148539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92" name="Google Shape;192;p11"/>
              <p:cNvSpPr/>
              <p:nvPr/>
            </p:nvSpPr>
            <p:spPr>
              <a:xfrm flipH="1">
                <a:off x="148539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93" name="Google Shape;193;p11"/>
              <p:cNvSpPr/>
              <p:nvPr/>
            </p:nvSpPr>
            <p:spPr>
              <a:xfrm flipH="1">
                <a:off x="148539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96" name="Google Shape;196;p11"/>
              <p:cNvSpPr/>
              <p:nvPr/>
            </p:nvSpPr>
            <p:spPr>
              <a:xfrm flipH="1">
                <a:off x="40848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97" name="Google Shape;197;p11"/>
              <p:cNvSpPr/>
              <p:nvPr/>
            </p:nvSpPr>
            <p:spPr>
              <a:xfrm flipH="1">
                <a:off x="40848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00" name="Google Shape;200;p11"/>
              <p:cNvSpPr/>
              <p:nvPr/>
            </p:nvSpPr>
            <p:spPr>
              <a:xfrm flipH="1">
                <a:off x="297081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01" name="Google Shape;201;p11"/>
              <p:cNvSpPr/>
              <p:nvPr/>
            </p:nvSpPr>
            <p:spPr>
              <a:xfrm flipH="1">
                <a:off x="297081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02" name="Google Shape;202;p11"/>
              <p:cNvSpPr/>
              <p:nvPr/>
            </p:nvSpPr>
            <p:spPr>
              <a:xfrm flipH="1">
                <a:off x="297081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05" name="Google Shape;205;p11"/>
              <p:cNvSpPr/>
              <p:nvPr/>
            </p:nvSpPr>
            <p:spPr>
              <a:xfrm flipH="1">
                <a:off x="445623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06" name="Google Shape;206;p11"/>
              <p:cNvSpPr/>
              <p:nvPr/>
            </p:nvSpPr>
            <p:spPr>
              <a:xfrm flipH="1">
                <a:off x="445623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07" name="Google Shape;207;p11"/>
              <p:cNvSpPr/>
              <p:nvPr/>
            </p:nvSpPr>
            <p:spPr>
              <a:xfrm flipH="1">
                <a:off x="445623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10" name="Google Shape;210;p11"/>
              <p:cNvSpPr/>
              <p:nvPr/>
            </p:nvSpPr>
            <p:spPr>
              <a:xfrm flipH="1">
                <a:off x="48275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11" name="Google Shape;211;p11"/>
              <p:cNvSpPr/>
              <p:nvPr/>
            </p:nvSpPr>
            <p:spPr>
              <a:xfrm flipH="1">
                <a:off x="48275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12" name="Google Shape;212;p11"/>
              <p:cNvSpPr/>
              <p:nvPr/>
            </p:nvSpPr>
            <p:spPr>
              <a:xfrm flipH="1">
                <a:off x="4827588"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13" name="Google Shape;213;p11"/>
              <p:cNvSpPr/>
              <p:nvPr/>
            </p:nvSpPr>
            <p:spPr>
              <a:xfrm flipH="1">
                <a:off x="48275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16" name="Google Shape;216;p11"/>
              <p:cNvSpPr/>
              <p:nvPr/>
            </p:nvSpPr>
            <p:spPr>
              <a:xfrm flipH="1">
                <a:off x="519894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17" name="Google Shape;217;p11"/>
              <p:cNvSpPr/>
              <p:nvPr/>
            </p:nvSpPr>
            <p:spPr>
              <a:xfrm flipH="1">
                <a:off x="519894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18" name="Google Shape;218;p11"/>
              <p:cNvSpPr/>
              <p:nvPr/>
            </p:nvSpPr>
            <p:spPr>
              <a:xfrm flipH="1">
                <a:off x="519894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21" name="Google Shape;221;p11"/>
              <p:cNvSpPr/>
              <p:nvPr/>
            </p:nvSpPr>
            <p:spPr>
              <a:xfrm flipH="1">
                <a:off x="557029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22" name="Google Shape;222;p11"/>
              <p:cNvSpPr/>
              <p:nvPr/>
            </p:nvSpPr>
            <p:spPr>
              <a:xfrm flipH="1">
                <a:off x="557029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25" name="Google Shape;225;p11"/>
              <p:cNvSpPr/>
              <p:nvPr/>
            </p:nvSpPr>
            <p:spPr>
              <a:xfrm flipH="1">
                <a:off x="5941652"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26" name="Google Shape;226;p11"/>
              <p:cNvSpPr/>
              <p:nvPr/>
            </p:nvSpPr>
            <p:spPr>
              <a:xfrm flipH="1">
                <a:off x="594165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27" name="Google Shape;227;p11"/>
              <p:cNvSpPr/>
              <p:nvPr/>
            </p:nvSpPr>
            <p:spPr>
              <a:xfrm flipH="1">
                <a:off x="594165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30" name="Google Shape;230;p11"/>
              <p:cNvSpPr/>
              <p:nvPr/>
            </p:nvSpPr>
            <p:spPr>
              <a:xfrm flipH="1">
                <a:off x="631300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31" name="Google Shape;231;p11"/>
              <p:cNvSpPr/>
              <p:nvPr/>
            </p:nvSpPr>
            <p:spPr>
              <a:xfrm flipH="1">
                <a:off x="631300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32" name="Google Shape;232;p11"/>
              <p:cNvSpPr/>
              <p:nvPr/>
            </p:nvSpPr>
            <p:spPr>
              <a:xfrm flipH="1">
                <a:off x="6313006"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33" name="Google Shape;233;p11"/>
              <p:cNvSpPr/>
              <p:nvPr/>
            </p:nvSpPr>
            <p:spPr>
              <a:xfrm flipH="1">
                <a:off x="631300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36" name="Google Shape;236;p11"/>
              <p:cNvSpPr/>
              <p:nvPr/>
            </p:nvSpPr>
            <p:spPr>
              <a:xfrm flipH="1">
                <a:off x="668436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37" name="Google Shape;237;p11"/>
              <p:cNvSpPr/>
              <p:nvPr/>
            </p:nvSpPr>
            <p:spPr>
              <a:xfrm flipH="1">
                <a:off x="668436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38" name="Google Shape;238;p11"/>
              <p:cNvSpPr/>
              <p:nvPr/>
            </p:nvSpPr>
            <p:spPr>
              <a:xfrm flipH="1">
                <a:off x="668436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41" name="Google Shape;241;p11"/>
              <p:cNvSpPr/>
              <p:nvPr/>
            </p:nvSpPr>
            <p:spPr>
              <a:xfrm flipH="1">
                <a:off x="705571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42" name="Google Shape;242;p11"/>
              <p:cNvSpPr/>
              <p:nvPr/>
            </p:nvSpPr>
            <p:spPr>
              <a:xfrm flipH="1">
                <a:off x="705571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45" name="Google Shape;245;p11"/>
              <p:cNvSpPr/>
              <p:nvPr/>
            </p:nvSpPr>
            <p:spPr>
              <a:xfrm flipH="1">
                <a:off x="779842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46" name="Google Shape;246;p11"/>
              <p:cNvSpPr/>
              <p:nvPr/>
            </p:nvSpPr>
            <p:spPr>
              <a:xfrm flipH="1">
                <a:off x="779842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47" name="Google Shape;247;p11"/>
              <p:cNvSpPr/>
              <p:nvPr/>
            </p:nvSpPr>
            <p:spPr>
              <a:xfrm flipH="1">
                <a:off x="7798424"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48" name="Google Shape;248;p11"/>
              <p:cNvSpPr/>
              <p:nvPr/>
            </p:nvSpPr>
            <p:spPr>
              <a:xfrm flipH="1">
                <a:off x="779842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51" name="Google Shape;251;p11"/>
              <p:cNvSpPr/>
              <p:nvPr/>
            </p:nvSpPr>
            <p:spPr>
              <a:xfrm flipH="1">
                <a:off x="8169779"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52" name="Google Shape;252;p11"/>
              <p:cNvSpPr/>
              <p:nvPr/>
            </p:nvSpPr>
            <p:spPr>
              <a:xfrm flipH="1">
                <a:off x="81697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53" name="Google Shape;253;p11"/>
              <p:cNvSpPr/>
              <p:nvPr/>
            </p:nvSpPr>
            <p:spPr>
              <a:xfrm flipH="1">
                <a:off x="81697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56" name="Google Shape;256;p11"/>
              <p:cNvSpPr/>
              <p:nvPr/>
            </p:nvSpPr>
            <p:spPr>
              <a:xfrm flipH="1">
                <a:off x="7427070"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57" name="Google Shape;257;p11"/>
              <p:cNvSpPr/>
              <p:nvPr/>
            </p:nvSpPr>
            <p:spPr>
              <a:xfrm flipH="1">
                <a:off x="7427070"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58" name="Google Shape;258;p11"/>
              <p:cNvSpPr/>
              <p:nvPr/>
            </p:nvSpPr>
            <p:spPr>
              <a:xfrm flipH="1">
                <a:off x="7427070"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61" name="Google Shape;261;p11"/>
              <p:cNvSpPr/>
              <p:nvPr/>
            </p:nvSpPr>
            <p:spPr>
              <a:xfrm flipH="1">
                <a:off x="854113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62" name="Google Shape;262;p11"/>
              <p:cNvSpPr/>
              <p:nvPr/>
            </p:nvSpPr>
            <p:spPr>
              <a:xfrm flipH="1">
                <a:off x="854113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65" name="Google Shape;265;p11"/>
              <p:cNvSpPr/>
              <p:nvPr/>
            </p:nvSpPr>
            <p:spPr>
              <a:xfrm flipH="1">
                <a:off x="89124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66" name="Google Shape;266;p11"/>
              <p:cNvSpPr/>
              <p:nvPr/>
            </p:nvSpPr>
            <p:spPr>
              <a:xfrm flipH="1">
                <a:off x="89124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67" name="Google Shape;267;p11"/>
              <p:cNvSpPr/>
              <p:nvPr/>
            </p:nvSpPr>
            <p:spPr>
              <a:xfrm flipH="1">
                <a:off x="89124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grpSp>
      <p:sp>
        <p:nvSpPr>
          <p:cNvPr id="268" name="Google Shape;268;p11"/>
          <p:cNvSpPr txBox="1">
            <a:spLocks noGrp="1"/>
          </p:cNvSpPr>
          <p:nvPr>
            <p:ph type="title" hasCustomPrompt="1"/>
          </p:nvPr>
        </p:nvSpPr>
        <p:spPr>
          <a:xfrm>
            <a:off x="1851500" y="1030300"/>
            <a:ext cx="8489200" cy="2484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8000"/>
              <a:buNone/>
              <a:defRPr sz="10666">
                <a:solidFill>
                  <a:schemeClr val="lt1"/>
                </a:solidFill>
              </a:defRPr>
            </a:lvl1pPr>
            <a:lvl2pPr lvl="1" algn="ctr">
              <a:spcBef>
                <a:spcPts val="0"/>
              </a:spcBef>
              <a:spcAft>
                <a:spcPts val="0"/>
              </a:spcAft>
              <a:buClr>
                <a:schemeClr val="lt1"/>
              </a:buClr>
              <a:buSzPts val="8000"/>
              <a:buNone/>
              <a:defRPr sz="10666">
                <a:solidFill>
                  <a:schemeClr val="lt1"/>
                </a:solidFill>
              </a:defRPr>
            </a:lvl2pPr>
            <a:lvl3pPr lvl="2" algn="ctr">
              <a:spcBef>
                <a:spcPts val="0"/>
              </a:spcBef>
              <a:spcAft>
                <a:spcPts val="0"/>
              </a:spcAft>
              <a:buClr>
                <a:schemeClr val="lt1"/>
              </a:buClr>
              <a:buSzPts val="8000"/>
              <a:buNone/>
              <a:defRPr sz="10666">
                <a:solidFill>
                  <a:schemeClr val="lt1"/>
                </a:solidFill>
              </a:defRPr>
            </a:lvl3pPr>
            <a:lvl4pPr lvl="3" algn="ctr">
              <a:spcBef>
                <a:spcPts val="0"/>
              </a:spcBef>
              <a:spcAft>
                <a:spcPts val="0"/>
              </a:spcAft>
              <a:buClr>
                <a:schemeClr val="lt1"/>
              </a:buClr>
              <a:buSzPts val="8000"/>
              <a:buNone/>
              <a:defRPr sz="10666">
                <a:solidFill>
                  <a:schemeClr val="lt1"/>
                </a:solidFill>
              </a:defRPr>
            </a:lvl4pPr>
            <a:lvl5pPr lvl="4" algn="ctr">
              <a:spcBef>
                <a:spcPts val="0"/>
              </a:spcBef>
              <a:spcAft>
                <a:spcPts val="0"/>
              </a:spcAft>
              <a:buClr>
                <a:schemeClr val="lt1"/>
              </a:buClr>
              <a:buSzPts val="8000"/>
              <a:buNone/>
              <a:defRPr sz="10666">
                <a:solidFill>
                  <a:schemeClr val="lt1"/>
                </a:solidFill>
              </a:defRPr>
            </a:lvl5pPr>
            <a:lvl6pPr lvl="5" algn="ctr">
              <a:spcBef>
                <a:spcPts val="0"/>
              </a:spcBef>
              <a:spcAft>
                <a:spcPts val="0"/>
              </a:spcAft>
              <a:buClr>
                <a:schemeClr val="lt1"/>
              </a:buClr>
              <a:buSzPts val="8000"/>
              <a:buNone/>
              <a:defRPr sz="10666">
                <a:solidFill>
                  <a:schemeClr val="lt1"/>
                </a:solidFill>
              </a:defRPr>
            </a:lvl6pPr>
            <a:lvl7pPr lvl="6" algn="ctr">
              <a:spcBef>
                <a:spcPts val="0"/>
              </a:spcBef>
              <a:spcAft>
                <a:spcPts val="0"/>
              </a:spcAft>
              <a:buClr>
                <a:schemeClr val="lt1"/>
              </a:buClr>
              <a:buSzPts val="8000"/>
              <a:buNone/>
              <a:defRPr sz="10666">
                <a:solidFill>
                  <a:schemeClr val="lt1"/>
                </a:solidFill>
              </a:defRPr>
            </a:lvl7pPr>
            <a:lvl8pPr lvl="7" algn="ctr">
              <a:spcBef>
                <a:spcPts val="0"/>
              </a:spcBef>
              <a:spcAft>
                <a:spcPts val="0"/>
              </a:spcAft>
              <a:buClr>
                <a:schemeClr val="lt1"/>
              </a:buClr>
              <a:buSzPts val="8000"/>
              <a:buNone/>
              <a:defRPr sz="10666">
                <a:solidFill>
                  <a:schemeClr val="lt1"/>
                </a:solidFill>
              </a:defRPr>
            </a:lvl8pPr>
            <a:lvl9pPr lvl="8" algn="ctr">
              <a:spcBef>
                <a:spcPts val="0"/>
              </a:spcBef>
              <a:spcAft>
                <a:spcPts val="0"/>
              </a:spcAft>
              <a:buClr>
                <a:schemeClr val="lt1"/>
              </a:buClr>
              <a:buSzPts val="8000"/>
              <a:buNone/>
              <a:defRPr sz="10666">
                <a:solidFill>
                  <a:schemeClr val="lt1"/>
                </a:solidFill>
              </a:defRPr>
            </a:lvl9pPr>
          </a:lstStyle>
          <a:p>
            <a:r>
              <a:t>xx%</a:t>
            </a:r>
          </a:p>
        </p:txBody>
      </p:sp>
      <p:sp>
        <p:nvSpPr>
          <p:cNvPr id="269" name="Google Shape;269;p11"/>
          <p:cNvSpPr txBox="1">
            <a:spLocks noGrp="1"/>
          </p:cNvSpPr>
          <p:nvPr>
            <p:ph type="body" idx="1"/>
          </p:nvPr>
        </p:nvSpPr>
        <p:spPr>
          <a:xfrm>
            <a:off x="1851500" y="3616400"/>
            <a:ext cx="8489200" cy="1481600"/>
          </a:xfrm>
          <a:prstGeom prst="rect">
            <a:avLst/>
          </a:prstGeom>
        </p:spPr>
        <p:txBody>
          <a:bodyPr spcFirstLastPara="1" wrap="square" lIns="91425" tIns="91425" rIns="91425" bIns="91425" anchor="t" anchorCtr="0">
            <a:noAutofit/>
          </a:bodyPr>
          <a:lstStyle>
            <a:lvl1pPr marL="609585" lvl="0" indent="-414856" algn="ctr">
              <a:spcBef>
                <a:spcPts val="0"/>
              </a:spcBef>
              <a:spcAft>
                <a:spcPts val="0"/>
              </a:spcAft>
              <a:buClr>
                <a:schemeClr val="lt1"/>
              </a:buClr>
              <a:buSzPts val="1300"/>
              <a:buChar char="●"/>
              <a:defRPr>
                <a:solidFill>
                  <a:schemeClr val="lt1"/>
                </a:solidFill>
              </a:defRPr>
            </a:lvl1pPr>
            <a:lvl2pPr marL="1219170" lvl="1" indent="-397923" algn="ctr">
              <a:spcBef>
                <a:spcPts val="2133"/>
              </a:spcBef>
              <a:spcAft>
                <a:spcPts val="0"/>
              </a:spcAft>
              <a:buClr>
                <a:schemeClr val="lt1"/>
              </a:buClr>
              <a:buSzPts val="1100"/>
              <a:buChar char="○"/>
              <a:defRPr>
                <a:solidFill>
                  <a:schemeClr val="lt1"/>
                </a:solidFill>
              </a:defRPr>
            </a:lvl2pPr>
            <a:lvl3pPr marL="1828754" lvl="2" indent="-397923" algn="ctr">
              <a:spcBef>
                <a:spcPts val="2133"/>
              </a:spcBef>
              <a:spcAft>
                <a:spcPts val="0"/>
              </a:spcAft>
              <a:buClr>
                <a:schemeClr val="lt1"/>
              </a:buClr>
              <a:buSzPts val="1100"/>
              <a:buChar char="■"/>
              <a:defRPr>
                <a:solidFill>
                  <a:schemeClr val="lt1"/>
                </a:solidFill>
              </a:defRPr>
            </a:lvl3pPr>
            <a:lvl4pPr marL="2438339" lvl="3" indent="-397923" algn="ctr">
              <a:spcBef>
                <a:spcPts val="2133"/>
              </a:spcBef>
              <a:spcAft>
                <a:spcPts val="0"/>
              </a:spcAft>
              <a:buClr>
                <a:schemeClr val="lt1"/>
              </a:buClr>
              <a:buSzPts val="1100"/>
              <a:buChar char="●"/>
              <a:defRPr>
                <a:solidFill>
                  <a:schemeClr val="lt1"/>
                </a:solidFill>
              </a:defRPr>
            </a:lvl4pPr>
            <a:lvl5pPr marL="3047924" lvl="4" indent="-397923" algn="ctr">
              <a:spcBef>
                <a:spcPts val="2133"/>
              </a:spcBef>
              <a:spcAft>
                <a:spcPts val="0"/>
              </a:spcAft>
              <a:buClr>
                <a:schemeClr val="lt1"/>
              </a:buClr>
              <a:buSzPts val="1100"/>
              <a:buChar char="○"/>
              <a:defRPr>
                <a:solidFill>
                  <a:schemeClr val="lt1"/>
                </a:solidFill>
              </a:defRPr>
            </a:lvl5pPr>
            <a:lvl6pPr marL="3657509" lvl="5" indent="-397923" algn="ctr">
              <a:spcBef>
                <a:spcPts val="2133"/>
              </a:spcBef>
              <a:spcAft>
                <a:spcPts val="0"/>
              </a:spcAft>
              <a:buClr>
                <a:schemeClr val="lt1"/>
              </a:buClr>
              <a:buSzPts val="1100"/>
              <a:buChar char="■"/>
              <a:defRPr>
                <a:solidFill>
                  <a:schemeClr val="lt1"/>
                </a:solidFill>
              </a:defRPr>
            </a:lvl6pPr>
            <a:lvl7pPr marL="4267093" lvl="6" indent="-397923" algn="ctr">
              <a:spcBef>
                <a:spcPts val="2133"/>
              </a:spcBef>
              <a:spcAft>
                <a:spcPts val="0"/>
              </a:spcAft>
              <a:buClr>
                <a:schemeClr val="lt1"/>
              </a:buClr>
              <a:buSzPts val="1100"/>
              <a:buChar char="●"/>
              <a:defRPr>
                <a:solidFill>
                  <a:schemeClr val="lt1"/>
                </a:solidFill>
              </a:defRPr>
            </a:lvl7pPr>
            <a:lvl8pPr marL="4876678" lvl="7" indent="-397923" algn="ctr">
              <a:spcBef>
                <a:spcPts val="2133"/>
              </a:spcBef>
              <a:spcAft>
                <a:spcPts val="0"/>
              </a:spcAft>
              <a:buClr>
                <a:schemeClr val="lt1"/>
              </a:buClr>
              <a:buSzPts val="1100"/>
              <a:buChar char="○"/>
              <a:defRPr>
                <a:solidFill>
                  <a:schemeClr val="lt1"/>
                </a:solidFill>
              </a:defRPr>
            </a:lvl8pPr>
            <a:lvl9pPr marL="5486263" lvl="8" indent="-397923" algn="ctr">
              <a:spcBef>
                <a:spcPts val="2133"/>
              </a:spcBef>
              <a:spcAft>
                <a:spcPts val="2133"/>
              </a:spcAft>
              <a:buClr>
                <a:schemeClr val="lt1"/>
              </a:buClr>
              <a:buSzPts val="1100"/>
              <a:buChar char="■"/>
              <a:defRPr>
                <a:solidFill>
                  <a:schemeClr val="lt1"/>
                </a:solidFill>
              </a:defRPr>
            </a:lvl9pPr>
          </a:lstStyle>
          <a:p>
            <a:endParaRPr/>
          </a:p>
        </p:txBody>
      </p:sp>
      <p:sp>
        <p:nvSpPr>
          <p:cNvPr id="270" name="Google Shape;270;p11"/>
          <p:cNvSpPr txBox="1">
            <a:spLocks noGrp="1"/>
          </p:cNvSpPr>
          <p:nvPr>
            <p:ph type="sldNum" idx="12"/>
          </p:nvPr>
        </p:nvSpPr>
        <p:spPr>
          <a:xfrm>
            <a:off x="11268061" y="6315968"/>
            <a:ext cx="731600" cy="5248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extLst>
      <p:ext uri="{BB962C8B-B14F-4D97-AF65-F5344CB8AC3E}">
        <p14:creationId xmlns:p14="http://schemas.microsoft.com/office/powerpoint/2010/main" val="301378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bg>
      <p:bgPr>
        <a:solidFill>
          <a:schemeClr val="dk1"/>
        </a:solidFill>
        <a:effectLst/>
      </p:bgPr>
    </p:bg>
    <p:spTree>
      <p:nvGrpSpPr>
        <p:cNvPr id="1" name="Shape 49"/>
        <p:cNvGrpSpPr/>
        <p:nvPr/>
      </p:nvGrpSpPr>
      <p:grpSpPr>
        <a:xfrm>
          <a:off x="0" y="0"/>
          <a:ext cx="0" cy="0"/>
          <a:chOff x="0" y="0"/>
          <a:chExt cx="0" cy="0"/>
        </a:xfrm>
      </p:grpSpPr>
      <p:grpSp>
        <p:nvGrpSpPr>
          <p:cNvPr id="50" name="Google Shape;50;p3"/>
          <p:cNvGrpSpPr/>
          <p:nvPr/>
        </p:nvGrpSpPr>
        <p:grpSpPr>
          <a:xfrm>
            <a:off x="195693" y="4542"/>
            <a:ext cx="1644287" cy="1846047"/>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53" name="Google Shape;53;p3"/>
              <p:cNvSpPr/>
              <p:nvPr/>
            </p:nvSpPr>
            <p:spPr>
              <a:xfrm rot="10800000">
                <a:off x="1063183"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56" name="Google Shape;56;p3"/>
              <p:cNvSpPr/>
              <p:nvPr/>
            </p:nvSpPr>
            <p:spPr>
              <a:xfrm rot="10800000">
                <a:off x="604976"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57" name="Google Shape;57;p3"/>
              <p:cNvSpPr/>
              <p:nvPr/>
            </p:nvSpPr>
            <p:spPr>
              <a:xfrm rot="10800000">
                <a:off x="604976"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60" name="Google Shape;60;p3"/>
              <p:cNvSpPr/>
              <p:nvPr/>
            </p:nvSpPr>
            <p:spPr>
              <a:xfrm rot="10800000">
                <a:off x="146769" y="3441"/>
                <a:ext cx="316800" cy="1384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61" name="Google Shape;61;p3"/>
              <p:cNvSpPr/>
              <p:nvPr/>
            </p:nvSpPr>
            <p:spPr>
              <a:xfrm rot="10800000">
                <a:off x="146769"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62" name="Google Shape;62;p3"/>
              <p:cNvSpPr/>
              <p:nvPr/>
            </p:nvSpPr>
            <p:spPr>
              <a:xfrm rot="10800000">
                <a:off x="146769"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grpSp>
      <p:grpSp>
        <p:nvGrpSpPr>
          <p:cNvPr id="63" name="Google Shape;63;p3"/>
          <p:cNvGrpSpPr/>
          <p:nvPr/>
        </p:nvGrpSpPr>
        <p:grpSpPr>
          <a:xfrm>
            <a:off x="9033445" y="3872011"/>
            <a:ext cx="2914864" cy="29860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66" name="Google Shape;66;p3"/>
              <p:cNvSpPr/>
              <p:nvPr/>
            </p:nvSpPr>
            <p:spPr>
              <a:xfrm>
                <a:off x="6775084"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69" name="Google Shape;69;p3"/>
              <p:cNvSpPr/>
              <p:nvPr/>
            </p:nvSpPr>
            <p:spPr>
              <a:xfrm>
                <a:off x="7367299"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70" name="Google Shape;70;p3"/>
              <p:cNvSpPr/>
              <p:nvPr/>
            </p:nvSpPr>
            <p:spPr>
              <a:xfrm>
                <a:off x="7367299"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73" name="Google Shape;73;p3"/>
              <p:cNvSpPr/>
              <p:nvPr/>
            </p:nvSpPr>
            <p:spPr>
              <a:xfrm>
                <a:off x="7959516"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74" name="Google Shape;74;p3"/>
              <p:cNvSpPr/>
              <p:nvPr/>
            </p:nvSpPr>
            <p:spPr>
              <a:xfrm>
                <a:off x="7959516"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75" name="Google Shape;75;p3"/>
              <p:cNvSpPr/>
              <p:nvPr/>
            </p:nvSpPr>
            <p:spPr>
              <a:xfrm>
                <a:off x="7959516"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78" name="Google Shape;78;p3"/>
              <p:cNvSpPr/>
              <p:nvPr/>
            </p:nvSpPr>
            <p:spPr>
              <a:xfrm>
                <a:off x="8551731"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79" name="Google Shape;79;p3"/>
              <p:cNvSpPr/>
              <p:nvPr/>
            </p:nvSpPr>
            <p:spPr>
              <a:xfrm>
                <a:off x="8551731"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80" name="Google Shape;80;p3"/>
              <p:cNvSpPr/>
              <p:nvPr/>
            </p:nvSpPr>
            <p:spPr>
              <a:xfrm>
                <a:off x="8551731" y="2904008"/>
                <a:ext cx="409500" cy="22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81" name="Google Shape;81;p3"/>
              <p:cNvSpPr/>
              <p:nvPr/>
            </p:nvSpPr>
            <p:spPr>
              <a:xfrm>
                <a:off x="8551731"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grpSp>
      <p:sp>
        <p:nvSpPr>
          <p:cNvPr id="82" name="Google Shape;82;p3"/>
          <p:cNvSpPr txBox="1">
            <a:spLocks noGrp="1"/>
          </p:cNvSpPr>
          <p:nvPr>
            <p:ph type="title"/>
          </p:nvPr>
        </p:nvSpPr>
        <p:spPr>
          <a:xfrm>
            <a:off x="1098667" y="2151767"/>
            <a:ext cx="7810400" cy="24972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3600"/>
              <a:buNone/>
              <a:defRPr sz="4800">
                <a:solidFill>
                  <a:schemeClr val="lt1"/>
                </a:solidFill>
              </a:defRPr>
            </a:lvl1pPr>
            <a:lvl2pPr lvl="1">
              <a:spcBef>
                <a:spcPts val="0"/>
              </a:spcBef>
              <a:spcAft>
                <a:spcPts val="0"/>
              </a:spcAft>
              <a:buClr>
                <a:schemeClr val="lt1"/>
              </a:buClr>
              <a:buSzPts val="3600"/>
              <a:buNone/>
              <a:defRPr sz="4800">
                <a:solidFill>
                  <a:schemeClr val="lt1"/>
                </a:solidFill>
              </a:defRPr>
            </a:lvl2pPr>
            <a:lvl3pPr lvl="2">
              <a:spcBef>
                <a:spcPts val="0"/>
              </a:spcBef>
              <a:spcAft>
                <a:spcPts val="0"/>
              </a:spcAft>
              <a:buClr>
                <a:schemeClr val="lt1"/>
              </a:buClr>
              <a:buSzPts val="3600"/>
              <a:buNone/>
              <a:defRPr sz="4800">
                <a:solidFill>
                  <a:schemeClr val="lt1"/>
                </a:solidFill>
              </a:defRPr>
            </a:lvl3pPr>
            <a:lvl4pPr lvl="3">
              <a:spcBef>
                <a:spcPts val="0"/>
              </a:spcBef>
              <a:spcAft>
                <a:spcPts val="0"/>
              </a:spcAft>
              <a:buClr>
                <a:schemeClr val="lt1"/>
              </a:buClr>
              <a:buSzPts val="3600"/>
              <a:buNone/>
              <a:defRPr sz="4800">
                <a:solidFill>
                  <a:schemeClr val="lt1"/>
                </a:solidFill>
              </a:defRPr>
            </a:lvl4pPr>
            <a:lvl5pPr lvl="4">
              <a:spcBef>
                <a:spcPts val="0"/>
              </a:spcBef>
              <a:spcAft>
                <a:spcPts val="0"/>
              </a:spcAft>
              <a:buClr>
                <a:schemeClr val="lt1"/>
              </a:buClr>
              <a:buSzPts val="3600"/>
              <a:buNone/>
              <a:defRPr sz="4800">
                <a:solidFill>
                  <a:schemeClr val="lt1"/>
                </a:solidFill>
              </a:defRPr>
            </a:lvl5pPr>
            <a:lvl6pPr lvl="5">
              <a:spcBef>
                <a:spcPts val="0"/>
              </a:spcBef>
              <a:spcAft>
                <a:spcPts val="0"/>
              </a:spcAft>
              <a:buClr>
                <a:schemeClr val="lt1"/>
              </a:buClr>
              <a:buSzPts val="3600"/>
              <a:buNone/>
              <a:defRPr sz="4800">
                <a:solidFill>
                  <a:schemeClr val="lt1"/>
                </a:solidFill>
              </a:defRPr>
            </a:lvl6pPr>
            <a:lvl7pPr lvl="6">
              <a:spcBef>
                <a:spcPts val="0"/>
              </a:spcBef>
              <a:spcAft>
                <a:spcPts val="0"/>
              </a:spcAft>
              <a:buClr>
                <a:schemeClr val="lt1"/>
              </a:buClr>
              <a:buSzPts val="3600"/>
              <a:buNone/>
              <a:defRPr sz="4800">
                <a:solidFill>
                  <a:schemeClr val="lt1"/>
                </a:solidFill>
              </a:defRPr>
            </a:lvl7pPr>
            <a:lvl8pPr lvl="7">
              <a:spcBef>
                <a:spcPts val="0"/>
              </a:spcBef>
              <a:spcAft>
                <a:spcPts val="0"/>
              </a:spcAft>
              <a:buClr>
                <a:schemeClr val="lt1"/>
              </a:buClr>
              <a:buSzPts val="3600"/>
              <a:buNone/>
              <a:defRPr sz="4800">
                <a:solidFill>
                  <a:schemeClr val="lt1"/>
                </a:solidFill>
              </a:defRPr>
            </a:lvl8pPr>
            <a:lvl9pPr lvl="8">
              <a:spcBef>
                <a:spcPts val="0"/>
              </a:spcBef>
              <a:spcAft>
                <a:spcPts val="0"/>
              </a:spcAft>
              <a:buClr>
                <a:schemeClr val="lt1"/>
              </a:buClr>
              <a:buSzPts val="3600"/>
              <a:buNone/>
              <a:defRPr sz="4800">
                <a:solidFill>
                  <a:schemeClr val="lt1"/>
                </a:solidFill>
              </a:defRPr>
            </a:lvl9pPr>
          </a:lstStyle>
          <a:p>
            <a:endParaRPr/>
          </a:p>
        </p:txBody>
      </p:sp>
      <p:sp>
        <p:nvSpPr>
          <p:cNvPr id="83" name="Google Shape;83;p3"/>
          <p:cNvSpPr txBox="1">
            <a:spLocks noGrp="1"/>
          </p:cNvSpPr>
          <p:nvPr>
            <p:ph type="sldNum" idx="12"/>
          </p:nvPr>
        </p:nvSpPr>
        <p:spPr>
          <a:xfrm>
            <a:off x="11268061" y="6315968"/>
            <a:ext cx="731600" cy="5248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extLst>
      <p:ext uri="{BB962C8B-B14F-4D97-AF65-F5344CB8AC3E}">
        <p14:creationId xmlns:p14="http://schemas.microsoft.com/office/powerpoint/2010/main" val="42042982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84"/>
        <p:cNvGrpSpPr/>
        <p:nvPr/>
      </p:nvGrpSpPr>
      <p:grpSpPr>
        <a:xfrm>
          <a:off x="0" y="0"/>
          <a:ext cx="0" cy="0"/>
          <a:chOff x="0" y="0"/>
          <a:chExt cx="0" cy="0"/>
        </a:xfrm>
      </p:grpSpPr>
      <p:grpSp>
        <p:nvGrpSpPr>
          <p:cNvPr id="85" name="Google Shape;85;p4"/>
          <p:cNvGrpSpPr/>
          <p:nvPr/>
        </p:nvGrpSpPr>
        <p:grpSpPr>
          <a:xfrm>
            <a:off x="834621" y="399168"/>
            <a:ext cx="1332416" cy="1332416"/>
            <a:chOff x="348199" y="179450"/>
            <a:chExt cx="1116300" cy="1116300"/>
          </a:xfrm>
        </p:grpSpPr>
        <p:sp>
          <p:nvSpPr>
            <p:cNvPr id="86" name="Google Shape;86;p4"/>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87" name="Google Shape;87;p4"/>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sp>
        <p:nvSpPr>
          <p:cNvPr id="88" name="Google Shape;88;p4"/>
          <p:cNvSpPr txBox="1">
            <a:spLocks noGrp="1"/>
          </p:cNvSpPr>
          <p:nvPr>
            <p:ph type="title"/>
          </p:nvPr>
        </p:nvSpPr>
        <p:spPr>
          <a:xfrm>
            <a:off x="1738400" y="798100"/>
            <a:ext cx="9374000" cy="13324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9" name="Google Shape;89;p4"/>
          <p:cNvSpPr txBox="1">
            <a:spLocks noGrp="1"/>
          </p:cNvSpPr>
          <p:nvPr>
            <p:ph type="body" idx="1"/>
          </p:nvPr>
        </p:nvSpPr>
        <p:spPr>
          <a:xfrm>
            <a:off x="1738400" y="2653400"/>
            <a:ext cx="9374000" cy="3388800"/>
          </a:xfrm>
          <a:prstGeom prst="rect">
            <a:avLst/>
          </a:prstGeom>
        </p:spPr>
        <p:txBody>
          <a:bodyPr spcFirstLastPara="1" wrap="square" lIns="91425" tIns="91425" rIns="91425" bIns="91425" anchor="t" anchorCtr="0">
            <a:noAutofit/>
          </a:bodyPr>
          <a:lstStyle>
            <a:lvl1pPr marL="609585" lvl="0" indent="-414856">
              <a:spcBef>
                <a:spcPts val="0"/>
              </a:spcBef>
              <a:spcAft>
                <a:spcPts val="0"/>
              </a:spcAft>
              <a:buSzPts val="1300"/>
              <a:buChar char="●"/>
              <a:defRPr/>
            </a:lvl1pPr>
            <a:lvl2pPr marL="1219170" lvl="1" indent="-397923">
              <a:spcBef>
                <a:spcPts val="2133"/>
              </a:spcBef>
              <a:spcAft>
                <a:spcPts val="0"/>
              </a:spcAft>
              <a:buSzPts val="1100"/>
              <a:buChar char="○"/>
              <a:defRPr/>
            </a:lvl2pPr>
            <a:lvl3pPr marL="1828754" lvl="2" indent="-397923">
              <a:spcBef>
                <a:spcPts val="2133"/>
              </a:spcBef>
              <a:spcAft>
                <a:spcPts val="0"/>
              </a:spcAft>
              <a:buSzPts val="1100"/>
              <a:buChar char="■"/>
              <a:defRPr/>
            </a:lvl3pPr>
            <a:lvl4pPr marL="2438339" lvl="3" indent="-397923">
              <a:spcBef>
                <a:spcPts val="2133"/>
              </a:spcBef>
              <a:spcAft>
                <a:spcPts val="0"/>
              </a:spcAft>
              <a:buSzPts val="1100"/>
              <a:buChar char="●"/>
              <a:defRPr/>
            </a:lvl4pPr>
            <a:lvl5pPr marL="3047924" lvl="4" indent="-397923">
              <a:spcBef>
                <a:spcPts val="2133"/>
              </a:spcBef>
              <a:spcAft>
                <a:spcPts val="0"/>
              </a:spcAft>
              <a:buSzPts val="1100"/>
              <a:buChar char="○"/>
              <a:defRPr/>
            </a:lvl5pPr>
            <a:lvl6pPr marL="3657509" lvl="5" indent="-397923">
              <a:spcBef>
                <a:spcPts val="2133"/>
              </a:spcBef>
              <a:spcAft>
                <a:spcPts val="0"/>
              </a:spcAft>
              <a:buSzPts val="1100"/>
              <a:buChar char="■"/>
              <a:defRPr/>
            </a:lvl6pPr>
            <a:lvl7pPr marL="4267093" lvl="6" indent="-397923">
              <a:spcBef>
                <a:spcPts val="2133"/>
              </a:spcBef>
              <a:spcAft>
                <a:spcPts val="0"/>
              </a:spcAft>
              <a:buSzPts val="1100"/>
              <a:buChar char="●"/>
              <a:defRPr/>
            </a:lvl7pPr>
            <a:lvl8pPr marL="4876678" lvl="7" indent="-397923">
              <a:spcBef>
                <a:spcPts val="2133"/>
              </a:spcBef>
              <a:spcAft>
                <a:spcPts val="0"/>
              </a:spcAft>
              <a:buSzPts val="1100"/>
              <a:buChar char="○"/>
              <a:defRPr/>
            </a:lvl8pPr>
            <a:lvl9pPr marL="5486263" lvl="8" indent="-397923">
              <a:spcBef>
                <a:spcPts val="2133"/>
              </a:spcBef>
              <a:spcAft>
                <a:spcPts val="2133"/>
              </a:spcAft>
              <a:buSzPts val="1100"/>
              <a:buChar char="■"/>
              <a:defRPr/>
            </a:lvl9pPr>
          </a:lstStyle>
          <a:p>
            <a:endParaRPr/>
          </a:p>
        </p:txBody>
      </p:sp>
      <p:sp>
        <p:nvSpPr>
          <p:cNvPr id="90" name="Google Shape;90;p4"/>
          <p:cNvSpPr txBox="1">
            <a:spLocks noGrp="1"/>
          </p:cNvSpPr>
          <p:nvPr>
            <p:ph type="sldNum" idx="12"/>
          </p:nvPr>
        </p:nvSpPr>
        <p:spPr>
          <a:xfrm>
            <a:off x="11268061" y="6315968"/>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extLst>
      <p:ext uri="{BB962C8B-B14F-4D97-AF65-F5344CB8AC3E}">
        <p14:creationId xmlns:p14="http://schemas.microsoft.com/office/powerpoint/2010/main" val="6530023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35"/>
        <p:cNvGrpSpPr/>
        <p:nvPr/>
      </p:nvGrpSpPr>
      <p:grpSpPr>
        <a:xfrm>
          <a:off x="0" y="0"/>
          <a:ext cx="0" cy="0"/>
          <a:chOff x="0" y="0"/>
          <a:chExt cx="0" cy="0"/>
        </a:xfrm>
      </p:grpSpPr>
      <p:grpSp>
        <p:nvGrpSpPr>
          <p:cNvPr id="136" name="Google Shape;136;p10"/>
          <p:cNvGrpSpPr/>
          <p:nvPr/>
        </p:nvGrpSpPr>
        <p:grpSpPr>
          <a:xfrm>
            <a:off x="951164" y="5129492"/>
            <a:ext cx="1100523" cy="1100523"/>
            <a:chOff x="348199" y="179450"/>
            <a:chExt cx="1116300" cy="1116300"/>
          </a:xfrm>
        </p:grpSpPr>
        <p:sp>
          <p:nvSpPr>
            <p:cNvPr id="137" name="Google Shape;137;p10"/>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38" name="Google Shape;138;p10"/>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sp>
        <p:nvSpPr>
          <p:cNvPr id="139" name="Google Shape;139;p10"/>
          <p:cNvSpPr txBox="1">
            <a:spLocks noGrp="1"/>
          </p:cNvSpPr>
          <p:nvPr>
            <p:ph type="body" idx="1"/>
          </p:nvPr>
        </p:nvSpPr>
        <p:spPr>
          <a:xfrm>
            <a:off x="1738400" y="5518633"/>
            <a:ext cx="7790800" cy="713200"/>
          </a:xfrm>
          <a:prstGeom prst="rect">
            <a:avLst/>
          </a:prstGeom>
        </p:spPr>
        <p:txBody>
          <a:bodyPr spcFirstLastPara="1" wrap="square" lIns="91425" tIns="91425" rIns="91425" bIns="91425" anchor="t" anchorCtr="0">
            <a:noAutofit/>
          </a:bodyPr>
          <a:lstStyle>
            <a:lvl1pPr marL="609585" lvl="0" indent="-304792">
              <a:lnSpc>
                <a:spcPct val="100000"/>
              </a:lnSpc>
              <a:spcBef>
                <a:spcPts val="0"/>
              </a:spcBef>
              <a:spcAft>
                <a:spcPts val="0"/>
              </a:spcAft>
              <a:buSzPts val="1300"/>
              <a:buNone/>
              <a:defRPr/>
            </a:lvl1pPr>
          </a:lstStyle>
          <a:p>
            <a:endParaRPr/>
          </a:p>
        </p:txBody>
      </p:sp>
      <p:sp>
        <p:nvSpPr>
          <p:cNvPr id="140" name="Google Shape;140;p10"/>
          <p:cNvSpPr txBox="1">
            <a:spLocks noGrp="1"/>
          </p:cNvSpPr>
          <p:nvPr>
            <p:ph type="sldNum" idx="12"/>
          </p:nvPr>
        </p:nvSpPr>
        <p:spPr>
          <a:xfrm>
            <a:off x="11268061" y="6315968"/>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extLst>
      <p:ext uri="{BB962C8B-B14F-4D97-AF65-F5344CB8AC3E}">
        <p14:creationId xmlns:p14="http://schemas.microsoft.com/office/powerpoint/2010/main" val="166652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15-Nov-2022</a:t>
            </a:r>
            <a:endParaRPr lang="en-US" dirty="0"/>
          </a:p>
        </p:txBody>
      </p:sp>
      <p:sp>
        <p:nvSpPr>
          <p:cNvPr id="5" name="Footer Placeholder 4"/>
          <p:cNvSpPr>
            <a:spLocks noGrp="1"/>
          </p:cNvSpPr>
          <p:nvPr>
            <p:ph type="ftr" sz="quarter" idx="11"/>
          </p:nvPr>
        </p:nvSpPr>
        <p:spPr/>
        <p:txBody>
          <a:bodyPr/>
          <a:lstStyle/>
          <a:p>
            <a:r>
              <a:rPr lang="en-US"/>
              <a:t>CA Viren Doshi</a:t>
            </a:r>
          </a:p>
        </p:txBody>
      </p:sp>
      <p:sp>
        <p:nvSpPr>
          <p:cNvPr id="6" name="Slide Number Placeholder 5"/>
          <p:cNvSpPr>
            <a:spLocks noGrp="1"/>
          </p:cNvSpPr>
          <p:nvPr>
            <p:ph type="sldNum" sz="quarter" idx="12"/>
          </p:nvPr>
        </p:nvSpPr>
        <p:spPr/>
        <p:txBody>
          <a:bodyPr/>
          <a:lstStyle/>
          <a:p>
            <a:fld id="{53B6C93E-B05E-49F4-B363-E611733D9E4E}" type="slidenum">
              <a:rPr lang="en-US" smtClean="0"/>
              <a:t>‹#›</a:t>
            </a:fld>
            <a:endParaRPr lang="en-US"/>
          </a:p>
        </p:txBody>
      </p:sp>
    </p:spTree>
    <p:extLst>
      <p:ext uri="{BB962C8B-B14F-4D97-AF65-F5344CB8AC3E}">
        <p14:creationId xmlns:p14="http://schemas.microsoft.com/office/powerpoint/2010/main" val="2815636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15-Nov-2022</a:t>
            </a:r>
            <a:endParaRPr lang="en-US" dirty="0"/>
          </a:p>
        </p:txBody>
      </p:sp>
      <p:sp>
        <p:nvSpPr>
          <p:cNvPr id="6" name="Footer Placeholder 5"/>
          <p:cNvSpPr>
            <a:spLocks noGrp="1"/>
          </p:cNvSpPr>
          <p:nvPr>
            <p:ph type="ftr" sz="quarter" idx="11"/>
          </p:nvPr>
        </p:nvSpPr>
        <p:spPr/>
        <p:txBody>
          <a:bodyPr/>
          <a:lstStyle/>
          <a:p>
            <a:r>
              <a:rPr lang="en-US"/>
              <a:t>CA Viren Doshi</a:t>
            </a:r>
          </a:p>
        </p:txBody>
      </p:sp>
      <p:sp>
        <p:nvSpPr>
          <p:cNvPr id="7" name="Slide Number Placeholder 6"/>
          <p:cNvSpPr>
            <a:spLocks noGrp="1"/>
          </p:cNvSpPr>
          <p:nvPr>
            <p:ph type="sldNum" sz="quarter" idx="12"/>
          </p:nvPr>
        </p:nvSpPr>
        <p:spPr/>
        <p:txBody>
          <a:bodyPr/>
          <a:lstStyle/>
          <a:p>
            <a:fld id="{53B6C93E-B05E-49F4-B363-E611733D9E4E}" type="slidenum">
              <a:rPr lang="en-US" smtClean="0"/>
              <a:t>‹#›</a:t>
            </a:fld>
            <a:endParaRPr lang="en-US"/>
          </a:p>
        </p:txBody>
      </p:sp>
    </p:spTree>
    <p:extLst>
      <p:ext uri="{BB962C8B-B14F-4D97-AF65-F5344CB8AC3E}">
        <p14:creationId xmlns:p14="http://schemas.microsoft.com/office/powerpoint/2010/main" val="4021645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15-Nov-2022</a:t>
            </a:r>
            <a:endParaRPr lang="en-US" dirty="0"/>
          </a:p>
        </p:txBody>
      </p:sp>
      <p:sp>
        <p:nvSpPr>
          <p:cNvPr id="8" name="Footer Placeholder 7"/>
          <p:cNvSpPr>
            <a:spLocks noGrp="1"/>
          </p:cNvSpPr>
          <p:nvPr>
            <p:ph type="ftr" sz="quarter" idx="11"/>
          </p:nvPr>
        </p:nvSpPr>
        <p:spPr/>
        <p:txBody>
          <a:bodyPr/>
          <a:lstStyle/>
          <a:p>
            <a:r>
              <a:rPr lang="en-US"/>
              <a:t>CA Viren Doshi</a:t>
            </a:r>
          </a:p>
        </p:txBody>
      </p:sp>
      <p:sp>
        <p:nvSpPr>
          <p:cNvPr id="9" name="Slide Number Placeholder 8"/>
          <p:cNvSpPr>
            <a:spLocks noGrp="1"/>
          </p:cNvSpPr>
          <p:nvPr>
            <p:ph type="sldNum" sz="quarter" idx="12"/>
          </p:nvPr>
        </p:nvSpPr>
        <p:spPr/>
        <p:txBody>
          <a:bodyPr/>
          <a:lstStyle/>
          <a:p>
            <a:fld id="{53B6C93E-B05E-49F4-B363-E611733D9E4E}" type="slidenum">
              <a:rPr lang="en-US" smtClean="0"/>
              <a:t>‹#›</a:t>
            </a:fld>
            <a:endParaRPr lang="en-US"/>
          </a:p>
        </p:txBody>
      </p:sp>
    </p:spTree>
    <p:extLst>
      <p:ext uri="{BB962C8B-B14F-4D97-AF65-F5344CB8AC3E}">
        <p14:creationId xmlns:p14="http://schemas.microsoft.com/office/powerpoint/2010/main" val="407629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15-Nov-2022</a:t>
            </a:r>
            <a:endParaRPr lang="en-US" dirty="0"/>
          </a:p>
        </p:txBody>
      </p:sp>
      <p:sp>
        <p:nvSpPr>
          <p:cNvPr id="4" name="Footer Placeholder 3"/>
          <p:cNvSpPr>
            <a:spLocks noGrp="1"/>
          </p:cNvSpPr>
          <p:nvPr>
            <p:ph type="ftr" sz="quarter" idx="11"/>
          </p:nvPr>
        </p:nvSpPr>
        <p:spPr/>
        <p:txBody>
          <a:bodyPr/>
          <a:lstStyle/>
          <a:p>
            <a:r>
              <a:rPr lang="en-US"/>
              <a:t>CA Viren Doshi</a:t>
            </a:r>
          </a:p>
        </p:txBody>
      </p:sp>
      <p:sp>
        <p:nvSpPr>
          <p:cNvPr id="5" name="Slide Number Placeholder 4"/>
          <p:cNvSpPr>
            <a:spLocks noGrp="1"/>
          </p:cNvSpPr>
          <p:nvPr>
            <p:ph type="sldNum" sz="quarter" idx="12"/>
          </p:nvPr>
        </p:nvSpPr>
        <p:spPr/>
        <p:txBody>
          <a:bodyPr/>
          <a:lstStyle/>
          <a:p>
            <a:fld id="{53B6C93E-B05E-49F4-B363-E611733D9E4E}" type="slidenum">
              <a:rPr lang="en-US" smtClean="0"/>
              <a:t>‹#›</a:t>
            </a:fld>
            <a:endParaRPr lang="en-US"/>
          </a:p>
        </p:txBody>
      </p:sp>
    </p:spTree>
    <p:extLst>
      <p:ext uri="{BB962C8B-B14F-4D97-AF65-F5344CB8AC3E}">
        <p14:creationId xmlns:p14="http://schemas.microsoft.com/office/powerpoint/2010/main" val="1101316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15-Nov-2022</a:t>
            </a:r>
            <a:endParaRPr lang="en-US" dirty="0"/>
          </a:p>
        </p:txBody>
      </p:sp>
      <p:sp>
        <p:nvSpPr>
          <p:cNvPr id="3" name="Footer Placeholder 2"/>
          <p:cNvSpPr>
            <a:spLocks noGrp="1"/>
          </p:cNvSpPr>
          <p:nvPr>
            <p:ph type="ftr" sz="quarter" idx="11"/>
          </p:nvPr>
        </p:nvSpPr>
        <p:spPr/>
        <p:txBody>
          <a:bodyPr/>
          <a:lstStyle/>
          <a:p>
            <a:r>
              <a:rPr lang="en-US"/>
              <a:t>CA Viren Doshi</a:t>
            </a:r>
          </a:p>
        </p:txBody>
      </p:sp>
      <p:sp>
        <p:nvSpPr>
          <p:cNvPr id="4" name="Slide Number Placeholder 3"/>
          <p:cNvSpPr>
            <a:spLocks noGrp="1"/>
          </p:cNvSpPr>
          <p:nvPr>
            <p:ph type="sldNum" sz="quarter" idx="12"/>
          </p:nvPr>
        </p:nvSpPr>
        <p:spPr/>
        <p:txBody>
          <a:bodyPr/>
          <a:lstStyle/>
          <a:p>
            <a:fld id="{53B6C93E-B05E-49F4-B363-E611733D9E4E}" type="slidenum">
              <a:rPr lang="en-US" smtClean="0"/>
              <a:t>‹#›</a:t>
            </a:fld>
            <a:endParaRPr lang="en-US"/>
          </a:p>
        </p:txBody>
      </p:sp>
    </p:spTree>
    <p:extLst>
      <p:ext uri="{BB962C8B-B14F-4D97-AF65-F5344CB8AC3E}">
        <p14:creationId xmlns:p14="http://schemas.microsoft.com/office/powerpoint/2010/main" val="1089507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Edit Master text styles</a:t>
            </a:r>
          </a:p>
        </p:txBody>
      </p:sp>
      <p:sp>
        <p:nvSpPr>
          <p:cNvPr id="5" name="Date Placeholder 4"/>
          <p:cNvSpPr>
            <a:spLocks noGrp="1"/>
          </p:cNvSpPr>
          <p:nvPr>
            <p:ph type="dt" sz="half" idx="10"/>
          </p:nvPr>
        </p:nvSpPr>
        <p:spPr/>
        <p:txBody>
          <a:bodyPr/>
          <a:lstStyle/>
          <a:p>
            <a:r>
              <a:rPr lang="en-US"/>
              <a:t>15-Nov-2022</a:t>
            </a:r>
            <a:endParaRPr lang="en-US" dirty="0"/>
          </a:p>
        </p:txBody>
      </p:sp>
      <p:sp>
        <p:nvSpPr>
          <p:cNvPr id="6" name="Footer Placeholder 5"/>
          <p:cNvSpPr>
            <a:spLocks noGrp="1"/>
          </p:cNvSpPr>
          <p:nvPr>
            <p:ph type="ftr" sz="quarter" idx="11"/>
          </p:nvPr>
        </p:nvSpPr>
        <p:spPr/>
        <p:txBody>
          <a:bodyPr/>
          <a:lstStyle/>
          <a:p>
            <a:r>
              <a:rPr lang="en-US"/>
              <a:t>CA Viren Doshi</a:t>
            </a:r>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53B6C93E-B05E-49F4-B363-E611733D9E4E}" type="slidenum">
              <a:rPr lang="en-US" smtClean="0"/>
              <a:t>‹#›</a:t>
            </a:fld>
            <a:endParaRPr lang="en-US"/>
          </a:p>
        </p:txBody>
      </p:sp>
    </p:spTree>
    <p:extLst>
      <p:ext uri="{BB962C8B-B14F-4D97-AF65-F5344CB8AC3E}">
        <p14:creationId xmlns:p14="http://schemas.microsoft.com/office/powerpoint/2010/main" val="1858150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r>
              <a:rPr lang="en-US"/>
              <a:t>15-Nov-2022</a:t>
            </a:r>
            <a:endParaRPr lang="en-US" dirty="0"/>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r>
              <a:rPr lang="en-US"/>
              <a:t>CA Viren Doshi</a:t>
            </a:r>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53B6C93E-B05E-49F4-B363-E611733D9E4E}" type="slidenum">
              <a:rPr lang="en-US" smtClean="0"/>
              <a:t>‹#›</a:t>
            </a:fld>
            <a:endParaRPr lang="en-US"/>
          </a:p>
        </p:txBody>
      </p:sp>
    </p:spTree>
    <p:extLst>
      <p:ext uri="{BB962C8B-B14F-4D97-AF65-F5344CB8AC3E}">
        <p14:creationId xmlns:p14="http://schemas.microsoft.com/office/powerpoint/2010/main" val="164478390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1200">
                <a:solidFill>
                  <a:schemeClr val="tx1">
                    <a:alpha val="80000"/>
                  </a:schemeClr>
                </a:solidFill>
                <a:latin typeface="Book Antiqua" panose="02040602050305030304" pitchFamily="18" charset="0"/>
              </a:defRPr>
            </a:lvl1pPr>
          </a:lstStyle>
          <a:p>
            <a:r>
              <a:rPr lang="en-US"/>
              <a:t>15-Nov-2022</a:t>
            </a:r>
            <a:endParaRPr lang="en-US" dirty="0"/>
          </a:p>
        </p:txBody>
      </p:sp>
      <p:sp>
        <p:nvSpPr>
          <p:cNvPr id="5" name="Footer Placeholder 4"/>
          <p:cNvSpPr>
            <a:spLocks noGrp="1"/>
          </p:cNvSpPr>
          <p:nvPr>
            <p:ph type="ftr" sz="quarter" idx="3"/>
          </p:nvPr>
        </p:nvSpPr>
        <p:spPr>
          <a:xfrm>
            <a:off x="3538918" y="6412447"/>
            <a:ext cx="5029200" cy="228600"/>
          </a:xfrm>
          <a:prstGeom prst="rect">
            <a:avLst/>
          </a:prstGeom>
        </p:spPr>
        <p:txBody>
          <a:bodyPr vert="horz" lIns="91440" tIns="45720" rIns="91440" bIns="45720" rtlCol="0" anchor="ctr"/>
          <a:lstStyle>
            <a:lvl1pPr algn="ctr">
              <a:defRPr sz="1050" cap="all" baseline="0">
                <a:solidFill>
                  <a:schemeClr val="tx1">
                    <a:alpha val="80000"/>
                  </a:schemeClr>
                </a:solidFill>
                <a:latin typeface="Book Antiqua" panose="02040602050305030304" pitchFamily="18" charset="0"/>
              </a:defRPr>
            </a:lvl1pPr>
          </a:lstStyle>
          <a:p>
            <a:r>
              <a:rPr lang="en-US"/>
              <a:t>CA Viren Doshi</a:t>
            </a:r>
            <a:endParaRPr lang="en-US" dirty="0"/>
          </a:p>
        </p:txBody>
      </p:sp>
      <p:sp>
        <p:nvSpPr>
          <p:cNvPr id="6" name="Slide Number Placeholder 5"/>
          <p:cNvSpPr>
            <a:spLocks noGrp="1"/>
          </p:cNvSpPr>
          <p:nvPr>
            <p:ph type="sldNum" sz="quarter" idx="4"/>
          </p:nvPr>
        </p:nvSpPr>
        <p:spPr>
          <a:xfrm>
            <a:off x="8726557" y="6412447"/>
            <a:ext cx="2963449" cy="228600"/>
          </a:xfrm>
          <a:prstGeom prst="rect">
            <a:avLst/>
          </a:prstGeom>
        </p:spPr>
        <p:txBody>
          <a:bodyPr vert="horz" lIns="91440" tIns="45720" rIns="91440" bIns="45720" rtlCol="0" anchor="b"/>
          <a:lstStyle>
            <a:lvl1pPr algn="r">
              <a:defRPr sz="1200" b="0">
                <a:ln>
                  <a:noFill/>
                </a:ln>
                <a:solidFill>
                  <a:schemeClr val="tx1">
                    <a:alpha val="25000"/>
                  </a:schemeClr>
                </a:solidFill>
                <a:latin typeface="Book Antiqua" panose="02040602050305030304" pitchFamily="18" charset="0"/>
              </a:defRPr>
            </a:lvl1pPr>
          </a:lstStyle>
          <a:p>
            <a:fld id="{53B6C93E-B05E-49F4-B363-E611733D9E4E}" type="slidenum">
              <a:rPr lang="en-US" smtClean="0"/>
              <a:pPr/>
              <a:t>‹#›</a:t>
            </a:fld>
            <a:endParaRPr lang="en-US"/>
          </a:p>
        </p:txBody>
      </p:sp>
    </p:spTree>
    <p:extLst>
      <p:ext uri="{BB962C8B-B14F-4D97-AF65-F5344CB8AC3E}">
        <p14:creationId xmlns:p14="http://schemas.microsoft.com/office/powerpoint/2010/main" val="184849896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hf hdr="0"/>
  <p:txStyles>
    <p:titleStyle>
      <a:lvl1pPr algn="l" defTabSz="914400" rtl="0" eaLnBrk="1" latinLnBrk="0" hangingPunct="1">
        <a:lnSpc>
          <a:spcPct val="85000"/>
        </a:lnSpc>
        <a:spcBef>
          <a:spcPct val="0"/>
        </a:spcBef>
        <a:buNone/>
        <a:defRPr sz="4400" i="1" kern="1200" spc="-120" baseline="0">
          <a:solidFill>
            <a:schemeClr val="tx2">
              <a:lumMod val="90000"/>
              <a:lumOff val="10000"/>
            </a:schemeClr>
          </a:solidFill>
          <a:latin typeface="Georgia" panose="02040502050405020303" pitchFamily="18" charset="0"/>
          <a:ea typeface="+mj-ea"/>
          <a:cs typeface="+mj-cs"/>
        </a:defRPr>
      </a:lvl1pPr>
    </p:titleStyle>
    <p:bodyStyle>
      <a:lvl1pPr marL="344488" indent="-344488" algn="l" defTabSz="914400" rtl="0" eaLnBrk="1" latinLnBrk="0" hangingPunct="1">
        <a:lnSpc>
          <a:spcPct val="100000"/>
        </a:lnSpc>
        <a:spcBef>
          <a:spcPts val="500"/>
        </a:spcBef>
        <a:spcAft>
          <a:spcPts val="300"/>
        </a:spcAft>
        <a:buClr>
          <a:schemeClr val="accent1"/>
        </a:buClr>
        <a:buFont typeface="Book Antiqua" panose="02040602050305030304" pitchFamily="18" charset="0"/>
        <a:buChar char="›"/>
        <a:defRPr sz="2400" kern="1200">
          <a:solidFill>
            <a:schemeClr val="tx1">
              <a:lumMod val="85000"/>
              <a:lumOff val="15000"/>
            </a:schemeClr>
          </a:solidFill>
          <a:latin typeface="Book Antiqua" panose="02040602050305030304" pitchFamily="18" charset="0"/>
          <a:ea typeface="+mn-ea"/>
          <a:cs typeface="+mn-cs"/>
        </a:defRPr>
      </a:lvl1pPr>
      <a:lvl2pPr marL="688975" indent="-344488" algn="l" defTabSz="914400" rtl="0" eaLnBrk="1" latinLnBrk="0" hangingPunct="1">
        <a:lnSpc>
          <a:spcPct val="100000"/>
        </a:lnSpc>
        <a:spcBef>
          <a:spcPts val="500"/>
        </a:spcBef>
        <a:spcAft>
          <a:spcPts val="300"/>
        </a:spcAft>
        <a:buClr>
          <a:schemeClr val="accent1"/>
        </a:buClr>
        <a:buFont typeface="Book Antiqua" panose="02040602050305030304" pitchFamily="18" charset="0"/>
        <a:buChar char="›"/>
        <a:defRPr sz="2200" kern="1200">
          <a:solidFill>
            <a:schemeClr val="tx1">
              <a:lumMod val="85000"/>
              <a:lumOff val="15000"/>
            </a:schemeClr>
          </a:solidFill>
          <a:latin typeface="Book Antiqua" panose="02040602050305030304" pitchFamily="18" charset="0"/>
          <a:ea typeface="+mn-ea"/>
          <a:cs typeface="+mn-cs"/>
        </a:defRPr>
      </a:lvl2pPr>
      <a:lvl3pPr marL="1027113" indent="-338138" algn="l" defTabSz="914400" rtl="0" eaLnBrk="1" latinLnBrk="0" hangingPunct="1">
        <a:lnSpc>
          <a:spcPct val="100000"/>
        </a:lnSpc>
        <a:spcBef>
          <a:spcPts val="500"/>
        </a:spcBef>
        <a:spcAft>
          <a:spcPts val="300"/>
        </a:spcAft>
        <a:buClr>
          <a:schemeClr val="accent1"/>
        </a:buClr>
        <a:buFont typeface="Book Antiqua" panose="02040602050305030304" pitchFamily="18" charset="0"/>
        <a:buChar char="›"/>
        <a:defRPr sz="2000" i="1" kern="1200">
          <a:solidFill>
            <a:schemeClr val="tx1">
              <a:lumMod val="85000"/>
              <a:lumOff val="15000"/>
            </a:schemeClr>
          </a:solidFill>
          <a:latin typeface="Book Antiqua" panose="02040602050305030304" pitchFamily="18" charset="0"/>
          <a:ea typeface="+mn-ea"/>
          <a:cs typeface="+mn-cs"/>
        </a:defRPr>
      </a:lvl3pPr>
      <a:lvl4pPr marL="822960" indent="-822960" algn="l" defTabSz="914400" rtl="0" eaLnBrk="1" latinLnBrk="0" hangingPunct="1">
        <a:lnSpc>
          <a:spcPct val="100000"/>
        </a:lnSpc>
        <a:spcBef>
          <a:spcPts val="500"/>
        </a:spcBef>
        <a:spcAft>
          <a:spcPts val="300"/>
        </a:spcAft>
        <a:buFont typeface="Arial" pitchFamily="34" charset="0"/>
        <a:buChar char=" "/>
        <a:defRPr sz="1800" kern="1200">
          <a:solidFill>
            <a:schemeClr val="tx1">
              <a:lumMod val="85000"/>
              <a:lumOff val="15000"/>
            </a:schemeClr>
          </a:solidFill>
          <a:latin typeface="Book Antiqua" panose="02040602050305030304" pitchFamily="18" charset="0"/>
          <a:ea typeface="+mn-ea"/>
          <a:cs typeface="+mn-cs"/>
        </a:defRPr>
      </a:lvl4pPr>
      <a:lvl5pPr marL="1097280" indent="-1097280" algn="l" defTabSz="914400" rtl="0" eaLnBrk="1" latinLnBrk="0" hangingPunct="1">
        <a:lnSpc>
          <a:spcPct val="100000"/>
        </a:lnSpc>
        <a:spcBef>
          <a:spcPts val="500"/>
        </a:spcBef>
        <a:spcAft>
          <a:spcPts val="300"/>
        </a:spcAft>
        <a:buFont typeface="Arial" pitchFamily="34" charset="0"/>
        <a:buChar char=" "/>
        <a:defRPr sz="1800" kern="1200">
          <a:solidFill>
            <a:schemeClr val="tx1">
              <a:lumMod val="85000"/>
              <a:lumOff val="15000"/>
            </a:schemeClr>
          </a:solidFill>
          <a:latin typeface="Book Antiqua" panose="02040602050305030304" pitchFamily="18" charset="0"/>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2844">
                <a:solidFill>
                  <a:schemeClr val="tx1">
                    <a:tint val="75000"/>
                  </a:schemeClr>
                </a:solidFill>
              </a:defRPr>
            </a:lvl1pPr>
          </a:lstStyle>
          <a:p>
            <a:r>
              <a:rPr lang="en-US"/>
              <a:t>15-Nov-2022</a:t>
            </a:r>
            <a:endParaRPr 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2844">
                <a:solidFill>
                  <a:schemeClr val="tx1">
                    <a:tint val="75000"/>
                  </a:schemeClr>
                </a:solidFill>
              </a:defRPr>
            </a:lvl1pPr>
          </a:lstStyle>
          <a:p>
            <a:r>
              <a:rPr lang="en-US"/>
              <a:t>CA Viren Doshi</a:t>
            </a:r>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2844">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6528229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4" r:id="rId13"/>
    <p:sldLayoutId id="2147483675" r:id="rId14"/>
    <p:sldLayoutId id="2147483676" r:id="rId15"/>
  </p:sldLayoutIdLst>
  <p:hf hdr="0"/>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wisc-online.com/assetrepository/viewasset?id=1508"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sv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sv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3.sv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5.sv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scienceforwork.com/blog/team-communication/" TargetMode="External"/><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1.svg"/><Relationship Id="rId7" Type="http://schemas.openxmlformats.org/officeDocument/2006/relationships/image" Target="../media/image22.sv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svg"/><Relationship Id="rId5" Type="http://schemas.openxmlformats.org/officeDocument/2006/relationships/image" Target="../media/image20.sv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svg"/></Relationships>
</file>

<file path=ppt/slides/_rels/slide3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1.svg"/><Relationship Id="rId7" Type="http://schemas.openxmlformats.org/officeDocument/2006/relationships/image" Target="../media/image22.sv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svg"/><Relationship Id="rId5" Type="http://schemas.openxmlformats.org/officeDocument/2006/relationships/image" Target="../media/image20.sv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svg"/></Relationships>
</file>

<file path=ppt/slides/_rels/slide3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1.svg"/><Relationship Id="rId7" Type="http://schemas.openxmlformats.org/officeDocument/2006/relationships/image" Target="../media/image22.sv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svg"/><Relationship Id="rId5" Type="http://schemas.openxmlformats.org/officeDocument/2006/relationships/image" Target="../media/image20.sv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svg"/></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sv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svg"/><Relationship Id="rId4" Type="http://schemas.openxmlformats.org/officeDocument/2006/relationships/image" Target="../media/image29.png"/></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sv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svg"/><Relationship Id="rId4" Type="http://schemas.openxmlformats.org/officeDocument/2006/relationships/image" Target="../media/image29.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svg"/><Relationship Id="rId7" Type="http://schemas.openxmlformats.org/officeDocument/2006/relationships/image" Target="../media/image40.sv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image" Target="../media/image44.svg"/><Relationship Id="rId5" Type="http://schemas.openxmlformats.org/officeDocument/2006/relationships/image" Target="../media/image38.sv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svg"/></Relationships>
</file>

<file path=ppt/slides/_rels/slide6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svg"/><Relationship Id="rId7" Type="http://schemas.openxmlformats.org/officeDocument/2006/relationships/image" Target="../media/image40.sv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image" Target="../media/image44.svg"/><Relationship Id="rId5" Type="http://schemas.openxmlformats.org/officeDocument/2006/relationships/image" Target="../media/image38.sv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svg"/></Relationships>
</file>

<file path=ppt/slides/_rels/slide6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11.svg"/></Relationships>
</file>

<file path=ppt/slides/_rels/slide84.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52.svg"/><Relationship Id="rId5" Type="http://schemas.openxmlformats.org/officeDocument/2006/relationships/image" Target="../media/image51.png"/><Relationship Id="rId10" Type="http://schemas.openxmlformats.org/officeDocument/2006/relationships/image" Target="../media/image56.svg"/><Relationship Id="rId4" Type="http://schemas.openxmlformats.org/officeDocument/2006/relationships/image" Target="../media/image50.svg"/><Relationship Id="rId9" Type="http://schemas.openxmlformats.org/officeDocument/2006/relationships/image" Target="../media/image55.png"/></Relationships>
</file>

<file path=ppt/slides/_rels/slide85.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52.svg"/><Relationship Id="rId5" Type="http://schemas.openxmlformats.org/officeDocument/2006/relationships/image" Target="../media/image51.png"/><Relationship Id="rId10" Type="http://schemas.openxmlformats.org/officeDocument/2006/relationships/image" Target="../media/image56.svg"/><Relationship Id="rId4" Type="http://schemas.openxmlformats.org/officeDocument/2006/relationships/image" Target="../media/image50.svg"/><Relationship Id="rId9" Type="http://schemas.openxmlformats.org/officeDocument/2006/relationships/image" Target="../media/image55.png"/></Relationships>
</file>

<file path=ppt/slides/_rels/slide86.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60.sv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svg"/><Relationship Id="rId4" Type="http://schemas.openxmlformats.org/officeDocument/2006/relationships/image" Target="../media/image57.png"/></Relationships>
</file>

<file path=ppt/slides/_rels/slide87.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60.sv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svg"/><Relationship Id="rId4" Type="http://schemas.openxmlformats.org/officeDocument/2006/relationships/image" Target="../media/image57.png"/></Relationships>
</file>

<file path=ppt/slides/_rels/slide8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6.xml"/><Relationship Id="rId1" Type="http://schemas.openxmlformats.org/officeDocument/2006/relationships/slideLayout" Target="../slideLayouts/slideLayout3.xml"/><Relationship Id="rId4" Type="http://schemas.openxmlformats.org/officeDocument/2006/relationships/hyperlink" Target="https://www.quoteinspector.com/images/taxes/tax-time-rainbow-folders/" TargetMode="Externa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48.xml"/><Relationship Id="rId1" Type="http://schemas.openxmlformats.org/officeDocument/2006/relationships/slideLayout" Target="../slideLayouts/slideLayout3.xml"/><Relationship Id="rId4" Type="http://schemas.openxmlformats.org/officeDocument/2006/relationships/hyperlink" Target="https://www.flickr.com/photos/128745475@N07/19402991838" TargetMode="Externa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hyperlink" Target="mailto:viren@vithlanidoshi.com" TargetMode="External"/><Relationship Id="rId1" Type="http://schemas.openxmlformats.org/officeDocument/2006/relationships/slideLayout" Target="../slideLayouts/slideLayout2.xml"/><Relationship Id="rId4" Type="http://schemas.openxmlformats.org/officeDocument/2006/relationships/image" Target="../media/image64.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FFE50961-0F1B-484C-85BC-4BD16B9FF9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7" descr="Background pattern&#10;&#10;Description automatically generated">
            <a:extLst>
              <a:ext uri="{FF2B5EF4-FFF2-40B4-BE49-F238E27FC236}">
                <a16:creationId xmlns:a16="http://schemas.microsoft.com/office/drawing/2014/main" id="{86EED981-97D5-BC3F-5ECE-673B601982D0}"/>
              </a:ext>
            </a:extLst>
          </p:cNvPr>
          <p:cNvPicPr>
            <a:picLocks noChangeAspect="1"/>
          </p:cNvPicPr>
          <p:nvPr/>
        </p:nvPicPr>
        <p:blipFill rotWithShape="1">
          <a:blip r:embed="rId2">
            <a:alphaModFix amt="45000"/>
            <a:extLst>
              <a:ext uri="{837473B0-CC2E-450A-ABE3-18F120FF3D39}">
                <a1611:picAttrSrcUrl xmlns:a1611="http://schemas.microsoft.com/office/drawing/2016/11/main" r:id="rId3"/>
              </a:ext>
            </a:extLst>
          </a:blip>
          <a:srcRect/>
          <a:stretch/>
        </p:blipFill>
        <p:spPr>
          <a:xfrm>
            <a:off x="20" y="10"/>
            <a:ext cx="12191980" cy="6857990"/>
          </a:xfrm>
          <a:prstGeom prst="rect">
            <a:avLst/>
          </a:prstGeom>
        </p:spPr>
      </p:pic>
      <p:sp>
        <p:nvSpPr>
          <p:cNvPr id="2" name="Title 1"/>
          <p:cNvSpPr>
            <a:spLocks noGrp="1"/>
          </p:cNvSpPr>
          <p:nvPr>
            <p:ph type="ctrTitle"/>
          </p:nvPr>
        </p:nvSpPr>
        <p:spPr>
          <a:xfrm>
            <a:off x="603504" y="501526"/>
            <a:ext cx="10782300" cy="3352800"/>
          </a:xfrm>
        </p:spPr>
        <p:txBody>
          <a:bodyPr vert="horz" lIns="91440" tIns="45720" rIns="91440" bIns="45720" rtlCol="0">
            <a:normAutofit/>
          </a:bodyPr>
          <a:lstStyle/>
          <a:p>
            <a:r>
              <a:rPr lang="en-US" sz="4800" dirty="0">
                <a:solidFill>
                  <a:schemeClr val="tx1"/>
                </a:solidFill>
                <a:latin typeface="Georgia"/>
              </a:rPr>
              <a:t>Opportunities and Obligations for NRIs under FEMA </a:t>
            </a:r>
            <a:br>
              <a:rPr lang="en-US" sz="4800" dirty="0">
                <a:latin typeface="Georgia" panose="02040502050405020303" pitchFamily="18" charset="0"/>
              </a:rPr>
            </a:br>
            <a:br>
              <a:rPr lang="en-US" sz="4800" dirty="0">
                <a:latin typeface="Georgia" panose="02040502050405020303" pitchFamily="18" charset="0"/>
              </a:rPr>
            </a:br>
            <a:r>
              <a:rPr lang="en-US" sz="4800" dirty="0">
                <a:solidFill>
                  <a:schemeClr val="tx1"/>
                </a:solidFill>
                <a:latin typeface="Georgia"/>
              </a:rPr>
              <a:t>Acquisition of Immovable Properties in India</a:t>
            </a:r>
          </a:p>
        </p:txBody>
      </p:sp>
      <p:sp>
        <p:nvSpPr>
          <p:cNvPr id="3" name="Subtitle 2"/>
          <p:cNvSpPr>
            <a:spLocks noGrp="1"/>
          </p:cNvSpPr>
          <p:nvPr>
            <p:ph type="subTitle" idx="1"/>
          </p:nvPr>
        </p:nvSpPr>
        <p:spPr>
          <a:xfrm>
            <a:off x="667512" y="4206876"/>
            <a:ext cx="10841848" cy="2237590"/>
          </a:xfrm>
        </p:spPr>
        <p:txBody>
          <a:bodyPr vert="horz" lIns="91440" tIns="45720" rIns="91440" bIns="45720" rtlCol="0" anchor="t">
            <a:noAutofit/>
          </a:bodyPr>
          <a:lstStyle/>
          <a:p>
            <a:pPr>
              <a:lnSpc>
                <a:spcPct val="90000"/>
              </a:lnSpc>
            </a:pPr>
            <a:r>
              <a:rPr lang="en-US" sz="1800" b="1" i="0" dirty="0">
                <a:solidFill>
                  <a:schemeClr val="tx1"/>
                </a:solidFill>
                <a:latin typeface="Book Antiqua"/>
              </a:rPr>
              <a:t>Program on FEMA</a:t>
            </a:r>
          </a:p>
          <a:p>
            <a:pPr>
              <a:lnSpc>
                <a:spcPct val="90000"/>
              </a:lnSpc>
            </a:pPr>
            <a:r>
              <a:rPr lang="en-US" sz="1800" i="0" dirty="0">
                <a:solidFill>
                  <a:schemeClr val="tx1"/>
                </a:solidFill>
                <a:latin typeface="Book Antiqua"/>
              </a:rPr>
              <a:t>Organized By</a:t>
            </a:r>
          </a:p>
          <a:p>
            <a:pPr>
              <a:lnSpc>
                <a:spcPct val="90000"/>
              </a:lnSpc>
            </a:pPr>
            <a:r>
              <a:rPr lang="en-US" sz="1800" i="0" dirty="0">
                <a:solidFill>
                  <a:schemeClr val="tx1"/>
                </a:solidFill>
                <a:latin typeface="Book Antiqua"/>
              </a:rPr>
              <a:t>Rajkot Branch of Western Indian Regional Council of</a:t>
            </a:r>
          </a:p>
          <a:p>
            <a:pPr>
              <a:lnSpc>
                <a:spcPct val="90000"/>
              </a:lnSpc>
            </a:pPr>
            <a:r>
              <a:rPr lang="en-US" sz="1800" i="0" dirty="0">
                <a:solidFill>
                  <a:schemeClr val="tx1"/>
                </a:solidFill>
                <a:latin typeface="Book Antiqua"/>
              </a:rPr>
              <a:t>The Institute of Chartered Accountants of India</a:t>
            </a:r>
          </a:p>
          <a:p>
            <a:pPr>
              <a:lnSpc>
                <a:spcPct val="90000"/>
              </a:lnSpc>
              <a:buFont typeface="Arial" pitchFamily="34" charset="0"/>
              <a:buChar char=" "/>
            </a:pPr>
            <a:endParaRPr lang="en-US" sz="1800" i="0" dirty="0">
              <a:solidFill>
                <a:schemeClr val="tx1"/>
              </a:solidFill>
              <a:latin typeface="Book Antiqua" panose="02040602050305030304" pitchFamily="18" charset="0"/>
            </a:endParaRPr>
          </a:p>
          <a:p>
            <a:pPr>
              <a:lnSpc>
                <a:spcPct val="90000"/>
              </a:lnSpc>
            </a:pPr>
            <a:r>
              <a:rPr lang="en-US" sz="1800" i="0" dirty="0">
                <a:solidFill>
                  <a:schemeClr val="tx1"/>
                </a:solidFill>
                <a:latin typeface="Book Antiqua"/>
              </a:rPr>
              <a:t>November 15, 2022</a:t>
            </a:r>
          </a:p>
          <a:p>
            <a:pPr algn="r">
              <a:lnSpc>
                <a:spcPct val="90000"/>
              </a:lnSpc>
              <a:buFont typeface="Arial" pitchFamily="34" charset="0"/>
              <a:buChar char=" "/>
            </a:pPr>
            <a:r>
              <a:rPr lang="en-US" sz="1800" i="0" dirty="0">
                <a:solidFill>
                  <a:schemeClr val="tx1"/>
                </a:solidFill>
                <a:latin typeface="Book Antiqua"/>
              </a:rPr>
              <a:t>CA Viren Doshi</a:t>
            </a:r>
          </a:p>
        </p:txBody>
      </p:sp>
    </p:spTree>
    <p:extLst>
      <p:ext uri="{BB962C8B-B14F-4D97-AF65-F5344CB8AC3E}">
        <p14:creationId xmlns:p14="http://schemas.microsoft.com/office/powerpoint/2010/main" val="200523154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CA9F8-23D5-AA20-7979-E1FF1A9D1F03}"/>
              </a:ext>
            </a:extLst>
          </p:cNvPr>
          <p:cNvSpPr>
            <a:spLocks noGrp="1"/>
          </p:cNvSpPr>
          <p:nvPr>
            <p:ph type="title"/>
          </p:nvPr>
        </p:nvSpPr>
        <p:spPr>
          <a:xfrm>
            <a:off x="657224" y="344023"/>
            <a:ext cx="10772775" cy="1036158"/>
          </a:xfrm>
        </p:spPr>
        <p:txBody>
          <a:bodyPr/>
          <a:lstStyle/>
          <a:p>
            <a:pPr algn="ctr"/>
            <a:r>
              <a:rPr lang="en-US" dirty="0">
                <a:latin typeface="Georgia"/>
              </a:rPr>
              <a:t>Residential Status under FEMA</a:t>
            </a:r>
            <a:endParaRPr lang="en-US" dirty="0"/>
          </a:p>
        </p:txBody>
      </p:sp>
      <p:sp>
        <p:nvSpPr>
          <p:cNvPr id="3" name="Content Placeholder 2">
            <a:extLst>
              <a:ext uri="{FF2B5EF4-FFF2-40B4-BE49-F238E27FC236}">
                <a16:creationId xmlns:a16="http://schemas.microsoft.com/office/drawing/2014/main" id="{99C2D669-55DA-6EB4-1D70-11F72B77F397}"/>
              </a:ext>
            </a:extLst>
          </p:cNvPr>
          <p:cNvSpPr>
            <a:spLocks noGrp="1"/>
          </p:cNvSpPr>
          <p:nvPr>
            <p:ph idx="1"/>
          </p:nvPr>
        </p:nvSpPr>
        <p:spPr>
          <a:xfrm>
            <a:off x="661106" y="1397415"/>
            <a:ext cx="10769275" cy="4753674"/>
          </a:xfrm>
        </p:spPr>
        <p:txBody>
          <a:bodyPr vert="horz" lIns="91440" tIns="45720" rIns="91440" bIns="45720" rtlCol="0" anchor="t">
            <a:normAutofit/>
          </a:bodyPr>
          <a:lstStyle/>
          <a:p>
            <a:pPr marL="0" indent="0">
              <a:buNone/>
            </a:pPr>
            <a:r>
              <a:rPr lang="en-US" b="1" dirty="0">
                <a:latin typeface="Book Antiqua"/>
              </a:rPr>
              <a:t>Individuals</a:t>
            </a:r>
            <a:endParaRPr lang="en-US" b="1" i="0" dirty="0">
              <a:latin typeface="Book Antiqua"/>
            </a:endParaRPr>
          </a:p>
          <a:p>
            <a:pPr marL="1026795" lvl="2" indent="-337820"/>
            <a:endParaRPr lang="en-US" i="0" dirty="0"/>
          </a:p>
        </p:txBody>
      </p:sp>
      <p:sp>
        <p:nvSpPr>
          <p:cNvPr id="5" name="Footer Placeholder 4">
            <a:extLst>
              <a:ext uri="{FF2B5EF4-FFF2-40B4-BE49-F238E27FC236}">
                <a16:creationId xmlns:a16="http://schemas.microsoft.com/office/drawing/2014/main" id="{9F6777F5-75B6-E632-109C-904C51BA49CD}"/>
              </a:ext>
            </a:extLst>
          </p:cNvPr>
          <p:cNvSpPr>
            <a:spLocks noGrp="1"/>
          </p:cNvSpPr>
          <p:nvPr>
            <p:ph type="ftr" sz="quarter" idx="11"/>
          </p:nvPr>
        </p:nvSpPr>
        <p:spPr/>
        <p:txBody>
          <a:bodyPr/>
          <a:lstStyle/>
          <a:p>
            <a:r>
              <a:rPr lang="en-US"/>
              <a:t>CA Viren Doshi</a:t>
            </a:r>
          </a:p>
        </p:txBody>
      </p:sp>
      <p:sp>
        <p:nvSpPr>
          <p:cNvPr id="6" name="Slide Number Placeholder 5">
            <a:extLst>
              <a:ext uri="{FF2B5EF4-FFF2-40B4-BE49-F238E27FC236}">
                <a16:creationId xmlns:a16="http://schemas.microsoft.com/office/drawing/2014/main" id="{E63D6D50-EDFD-8FBA-1C56-32ED4F15469F}"/>
              </a:ext>
            </a:extLst>
          </p:cNvPr>
          <p:cNvSpPr>
            <a:spLocks noGrp="1"/>
          </p:cNvSpPr>
          <p:nvPr>
            <p:ph type="sldNum" sz="quarter" idx="12"/>
          </p:nvPr>
        </p:nvSpPr>
        <p:spPr/>
        <p:txBody>
          <a:bodyPr/>
          <a:lstStyle/>
          <a:p>
            <a:fld id="{53B6C93E-B05E-49F4-B363-E611733D9E4E}" type="slidenum">
              <a:rPr lang="en-US" smtClean="0"/>
              <a:pPr/>
              <a:t>10</a:t>
            </a:fld>
            <a:endParaRPr lang="en-US"/>
          </a:p>
        </p:txBody>
      </p:sp>
      <p:sp>
        <p:nvSpPr>
          <p:cNvPr id="7" name="Rectangle: Rounded Corners 6">
            <a:extLst>
              <a:ext uri="{FF2B5EF4-FFF2-40B4-BE49-F238E27FC236}">
                <a16:creationId xmlns:a16="http://schemas.microsoft.com/office/drawing/2014/main" id="{F169DAB6-87EE-4BC7-C35D-8D822804F5FD}"/>
              </a:ext>
            </a:extLst>
          </p:cNvPr>
          <p:cNvSpPr/>
          <p:nvPr/>
        </p:nvSpPr>
        <p:spPr>
          <a:xfrm>
            <a:off x="755375" y="2409247"/>
            <a:ext cx="2647784" cy="1232452"/>
          </a:xfrm>
          <a:prstGeom prst="roundRect">
            <a:avLst/>
          </a:prstGeom>
          <a:no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lumMod val="90000"/>
                    <a:lumOff val="10000"/>
                  </a:schemeClr>
                </a:solidFill>
                <a:latin typeface="Book Antiqua" panose="02040602050305030304" pitchFamily="18" charset="0"/>
              </a:rPr>
              <a:t>An individual residing in India for a period of more than 182 days in preceding FY</a:t>
            </a:r>
          </a:p>
        </p:txBody>
      </p:sp>
      <p:sp>
        <p:nvSpPr>
          <p:cNvPr id="8" name="Rectangle 7">
            <a:extLst>
              <a:ext uri="{FF2B5EF4-FFF2-40B4-BE49-F238E27FC236}">
                <a16:creationId xmlns:a16="http://schemas.microsoft.com/office/drawing/2014/main" id="{1FB71ACA-E6AA-8963-7999-FEEAD650BC85}"/>
              </a:ext>
            </a:extLst>
          </p:cNvPr>
          <p:cNvSpPr/>
          <p:nvPr/>
        </p:nvSpPr>
        <p:spPr>
          <a:xfrm>
            <a:off x="4317558" y="1979875"/>
            <a:ext cx="4250560" cy="2075290"/>
          </a:xfrm>
          <a:prstGeom prst="rect">
            <a:avLst/>
          </a:prstGeom>
          <a:no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2">
                    <a:lumMod val="90000"/>
                    <a:lumOff val="10000"/>
                  </a:schemeClr>
                </a:solidFill>
                <a:latin typeface="Book Antiqua" panose="02040602050305030304" pitchFamily="18" charset="0"/>
              </a:rPr>
              <a:t>Has such individual gone out of India or stays out of India for – </a:t>
            </a:r>
          </a:p>
          <a:p>
            <a:pPr marL="400050" indent="-400050">
              <a:buAutoNum type="romanLcPeriod"/>
            </a:pPr>
            <a:r>
              <a:rPr lang="en-US" dirty="0">
                <a:solidFill>
                  <a:schemeClr val="tx2">
                    <a:lumMod val="90000"/>
                    <a:lumOff val="10000"/>
                  </a:schemeClr>
                </a:solidFill>
                <a:latin typeface="Book Antiqua" panose="02040602050305030304" pitchFamily="18" charset="0"/>
              </a:rPr>
              <a:t>Employment outside India;</a:t>
            </a:r>
          </a:p>
          <a:p>
            <a:pPr marL="400050" indent="-400050">
              <a:buAutoNum type="romanLcPeriod"/>
            </a:pPr>
            <a:r>
              <a:rPr lang="en-US" dirty="0">
                <a:solidFill>
                  <a:schemeClr val="tx2">
                    <a:lumMod val="90000"/>
                    <a:lumOff val="10000"/>
                  </a:schemeClr>
                </a:solidFill>
                <a:latin typeface="Book Antiqua" panose="02040602050305030304" pitchFamily="18" charset="0"/>
              </a:rPr>
              <a:t>Business outside India; or</a:t>
            </a:r>
          </a:p>
          <a:p>
            <a:pPr marL="400050" indent="-400050">
              <a:buAutoNum type="romanLcPeriod"/>
            </a:pPr>
            <a:r>
              <a:rPr lang="en-US" dirty="0">
                <a:solidFill>
                  <a:schemeClr val="tx2">
                    <a:lumMod val="90000"/>
                    <a:lumOff val="10000"/>
                  </a:schemeClr>
                </a:solidFill>
                <a:latin typeface="Book Antiqua" panose="02040602050305030304" pitchFamily="18" charset="0"/>
              </a:rPr>
              <a:t>Any other purpose indicating his willingness to stay outside India for an uncertain period</a:t>
            </a:r>
          </a:p>
        </p:txBody>
      </p:sp>
      <p:sp>
        <p:nvSpPr>
          <p:cNvPr id="9" name="Rounded Rectangle 4">
            <a:extLst>
              <a:ext uri="{FF2B5EF4-FFF2-40B4-BE49-F238E27FC236}">
                <a16:creationId xmlns:a16="http://schemas.microsoft.com/office/drawing/2014/main" id="{B18906AA-129A-AC60-E86A-54D548735033}"/>
              </a:ext>
            </a:extLst>
          </p:cNvPr>
          <p:cNvSpPr/>
          <p:nvPr/>
        </p:nvSpPr>
        <p:spPr>
          <a:xfrm>
            <a:off x="9737864" y="1979875"/>
            <a:ext cx="1514476" cy="824561"/>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r>
              <a:rPr lang="en-US" b="1" dirty="0">
                <a:latin typeface="Book Antiqua" panose="02040602050305030304" pitchFamily="18" charset="0"/>
              </a:rPr>
              <a:t>Resident</a:t>
            </a:r>
            <a:endParaRPr lang="en-US" sz="1600" b="1" dirty="0">
              <a:latin typeface="Book Antiqua" panose="02040602050305030304" pitchFamily="18" charset="0"/>
            </a:endParaRPr>
          </a:p>
        </p:txBody>
      </p:sp>
      <p:sp>
        <p:nvSpPr>
          <p:cNvPr id="10" name="Rounded Rectangle 6">
            <a:extLst>
              <a:ext uri="{FF2B5EF4-FFF2-40B4-BE49-F238E27FC236}">
                <a16:creationId xmlns:a16="http://schemas.microsoft.com/office/drawing/2014/main" id="{4B2D601F-913B-2F46-4716-BDAF4F557CA2}"/>
              </a:ext>
            </a:extLst>
          </p:cNvPr>
          <p:cNvSpPr/>
          <p:nvPr/>
        </p:nvSpPr>
        <p:spPr>
          <a:xfrm>
            <a:off x="9737867" y="4554236"/>
            <a:ext cx="1514475" cy="654424"/>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r>
              <a:rPr lang="en-US" b="1" dirty="0">
                <a:latin typeface="Book Antiqua" panose="02040602050305030304" pitchFamily="18" charset="0"/>
              </a:rPr>
              <a:t>Non-Resident</a:t>
            </a:r>
          </a:p>
        </p:txBody>
      </p:sp>
      <p:cxnSp>
        <p:nvCxnSpPr>
          <p:cNvPr id="16" name="Straight Arrow Connector 15">
            <a:extLst>
              <a:ext uri="{FF2B5EF4-FFF2-40B4-BE49-F238E27FC236}">
                <a16:creationId xmlns:a16="http://schemas.microsoft.com/office/drawing/2014/main" id="{74A272F8-F8EA-1B88-927D-02B07C0487CC}"/>
              </a:ext>
            </a:extLst>
          </p:cNvPr>
          <p:cNvCxnSpPr>
            <a:cxnSpLocks/>
            <a:stCxn id="7" idx="3"/>
            <a:endCxn id="8" idx="1"/>
          </p:cNvCxnSpPr>
          <p:nvPr/>
        </p:nvCxnSpPr>
        <p:spPr>
          <a:xfrm flipV="1">
            <a:off x="3403159" y="3017520"/>
            <a:ext cx="914399" cy="795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751453F1-C188-9C54-AD41-59A25C205CCD}"/>
              </a:ext>
            </a:extLst>
          </p:cNvPr>
          <p:cNvSpPr/>
          <p:nvPr/>
        </p:nvSpPr>
        <p:spPr>
          <a:xfrm>
            <a:off x="4317558" y="4171015"/>
            <a:ext cx="4250560" cy="2075290"/>
          </a:xfrm>
          <a:prstGeom prst="rect">
            <a:avLst/>
          </a:prstGeom>
          <a:no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2">
                    <a:lumMod val="90000"/>
                    <a:lumOff val="10000"/>
                  </a:schemeClr>
                </a:solidFill>
                <a:latin typeface="Book Antiqua" panose="02040602050305030304" pitchFamily="18" charset="0"/>
              </a:rPr>
              <a:t>Has such individual come to India or stays in India for – </a:t>
            </a:r>
          </a:p>
          <a:p>
            <a:pPr marL="400050" indent="-400050">
              <a:buAutoNum type="romanLcPeriod"/>
            </a:pPr>
            <a:r>
              <a:rPr lang="en-US" dirty="0">
                <a:solidFill>
                  <a:schemeClr val="tx2">
                    <a:lumMod val="90000"/>
                    <a:lumOff val="10000"/>
                  </a:schemeClr>
                </a:solidFill>
                <a:latin typeface="Book Antiqua" panose="02040602050305030304" pitchFamily="18" charset="0"/>
              </a:rPr>
              <a:t>Employment in India;</a:t>
            </a:r>
          </a:p>
          <a:p>
            <a:pPr marL="400050" indent="-400050">
              <a:buAutoNum type="romanLcPeriod"/>
            </a:pPr>
            <a:r>
              <a:rPr lang="en-US" dirty="0">
                <a:solidFill>
                  <a:schemeClr val="tx2">
                    <a:lumMod val="90000"/>
                    <a:lumOff val="10000"/>
                  </a:schemeClr>
                </a:solidFill>
                <a:latin typeface="Book Antiqua" panose="02040602050305030304" pitchFamily="18" charset="0"/>
              </a:rPr>
              <a:t>Business in India; or</a:t>
            </a:r>
          </a:p>
          <a:p>
            <a:pPr marL="400050" indent="-400050">
              <a:buAutoNum type="romanLcPeriod"/>
            </a:pPr>
            <a:r>
              <a:rPr lang="en-US" dirty="0">
                <a:solidFill>
                  <a:schemeClr val="tx2">
                    <a:lumMod val="90000"/>
                    <a:lumOff val="10000"/>
                  </a:schemeClr>
                </a:solidFill>
                <a:latin typeface="Book Antiqua" panose="02040602050305030304" pitchFamily="18" charset="0"/>
              </a:rPr>
              <a:t>Any other purpose indicating his willingness to stay in India for an uncertain period</a:t>
            </a:r>
          </a:p>
        </p:txBody>
      </p:sp>
      <p:cxnSp>
        <p:nvCxnSpPr>
          <p:cNvPr id="20" name="Connector: Elbow 19">
            <a:extLst>
              <a:ext uri="{FF2B5EF4-FFF2-40B4-BE49-F238E27FC236}">
                <a16:creationId xmlns:a16="http://schemas.microsoft.com/office/drawing/2014/main" id="{07A662D1-9826-DBD7-08CB-EE1525C557B9}"/>
              </a:ext>
            </a:extLst>
          </p:cNvPr>
          <p:cNvCxnSpPr>
            <a:stCxn id="7" idx="2"/>
            <a:endCxn id="18" idx="1"/>
          </p:cNvCxnSpPr>
          <p:nvPr/>
        </p:nvCxnSpPr>
        <p:spPr>
          <a:xfrm rot="16200000" flipH="1">
            <a:off x="2414932" y="3306033"/>
            <a:ext cx="1566961" cy="2238291"/>
          </a:xfrm>
          <a:prstGeom prst="bentConnector2">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DD3FD45A-A69F-1A1B-1128-BCF802EA6A1B}"/>
              </a:ext>
            </a:extLst>
          </p:cNvPr>
          <p:cNvCxnSpPr>
            <a:stCxn id="8" idx="3"/>
            <a:endCxn id="9" idx="2"/>
          </p:cNvCxnSpPr>
          <p:nvPr/>
        </p:nvCxnSpPr>
        <p:spPr>
          <a:xfrm flipV="1">
            <a:off x="8568118" y="2804436"/>
            <a:ext cx="1926984" cy="213084"/>
          </a:xfrm>
          <a:prstGeom prst="bentConnector2">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4" name="Connector: Elbow 23">
            <a:extLst>
              <a:ext uri="{FF2B5EF4-FFF2-40B4-BE49-F238E27FC236}">
                <a16:creationId xmlns:a16="http://schemas.microsoft.com/office/drawing/2014/main" id="{DB10F28C-0A62-1BDA-BCD5-6492BDFA1996}"/>
              </a:ext>
            </a:extLst>
          </p:cNvPr>
          <p:cNvCxnSpPr>
            <a:cxnSpLocks/>
            <a:endCxn id="10" idx="0"/>
          </p:cNvCxnSpPr>
          <p:nvPr/>
        </p:nvCxnSpPr>
        <p:spPr>
          <a:xfrm>
            <a:off x="8568118" y="3144736"/>
            <a:ext cx="1926987" cy="1409500"/>
          </a:xfrm>
          <a:prstGeom prst="bentConnector2">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9" name="Connector: Elbow 28">
            <a:extLst>
              <a:ext uri="{FF2B5EF4-FFF2-40B4-BE49-F238E27FC236}">
                <a16:creationId xmlns:a16="http://schemas.microsoft.com/office/drawing/2014/main" id="{AD88CEAA-C3EC-F334-FDD2-F8ADBD3C43A2}"/>
              </a:ext>
            </a:extLst>
          </p:cNvPr>
          <p:cNvCxnSpPr>
            <a:endCxn id="9" idx="3"/>
          </p:cNvCxnSpPr>
          <p:nvPr/>
        </p:nvCxnSpPr>
        <p:spPr>
          <a:xfrm rot="5400000" flipH="1" flipV="1">
            <a:off x="8422742" y="2537532"/>
            <a:ext cx="2974974" cy="2684222"/>
          </a:xfrm>
          <a:prstGeom prst="bentConnector4">
            <a:avLst>
              <a:gd name="adj1" fmla="val -2098"/>
              <a:gd name="adj2" fmla="val 108516"/>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2386537A-9339-CC19-3D02-4EB3EB1948C7}"/>
              </a:ext>
            </a:extLst>
          </p:cNvPr>
          <p:cNvSpPr/>
          <p:nvPr/>
        </p:nvSpPr>
        <p:spPr>
          <a:xfrm>
            <a:off x="8550018" y="3163782"/>
            <a:ext cx="620202" cy="5983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lumMod val="90000"/>
                    <a:lumOff val="10000"/>
                  </a:schemeClr>
                </a:solidFill>
                <a:latin typeface="Book Antiqua" panose="02040602050305030304" pitchFamily="18" charset="0"/>
              </a:rPr>
              <a:t>Y</a:t>
            </a:r>
          </a:p>
        </p:txBody>
      </p:sp>
      <p:sp>
        <p:nvSpPr>
          <p:cNvPr id="32" name="Rectangle 31">
            <a:extLst>
              <a:ext uri="{FF2B5EF4-FFF2-40B4-BE49-F238E27FC236}">
                <a16:creationId xmlns:a16="http://schemas.microsoft.com/office/drawing/2014/main" id="{58F0511A-D187-9D42-2DA4-A726689C4DC7}"/>
              </a:ext>
            </a:extLst>
          </p:cNvPr>
          <p:cNvSpPr/>
          <p:nvPr/>
        </p:nvSpPr>
        <p:spPr>
          <a:xfrm>
            <a:off x="3407522" y="2495242"/>
            <a:ext cx="620202" cy="5983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lumMod val="90000"/>
                    <a:lumOff val="10000"/>
                  </a:schemeClr>
                </a:solidFill>
                <a:latin typeface="Book Antiqua" panose="02040602050305030304" pitchFamily="18" charset="0"/>
              </a:rPr>
              <a:t>Y</a:t>
            </a:r>
          </a:p>
        </p:txBody>
      </p:sp>
      <p:sp>
        <p:nvSpPr>
          <p:cNvPr id="33" name="Rectangle 32">
            <a:extLst>
              <a:ext uri="{FF2B5EF4-FFF2-40B4-BE49-F238E27FC236}">
                <a16:creationId xmlns:a16="http://schemas.microsoft.com/office/drawing/2014/main" id="{E9CE4B76-8ACE-E5F7-A879-0E3FC4725CA2}"/>
              </a:ext>
            </a:extLst>
          </p:cNvPr>
          <p:cNvSpPr/>
          <p:nvPr/>
        </p:nvSpPr>
        <p:spPr>
          <a:xfrm>
            <a:off x="8525987" y="5354922"/>
            <a:ext cx="620202" cy="5983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lumMod val="90000"/>
                    <a:lumOff val="10000"/>
                  </a:schemeClr>
                </a:solidFill>
                <a:latin typeface="Book Antiqua" panose="02040602050305030304" pitchFamily="18" charset="0"/>
              </a:rPr>
              <a:t>Y</a:t>
            </a:r>
          </a:p>
        </p:txBody>
      </p:sp>
      <p:sp>
        <p:nvSpPr>
          <p:cNvPr id="34" name="Rectangle 33">
            <a:extLst>
              <a:ext uri="{FF2B5EF4-FFF2-40B4-BE49-F238E27FC236}">
                <a16:creationId xmlns:a16="http://schemas.microsoft.com/office/drawing/2014/main" id="{2C97052A-8E8B-6B54-6AE0-E352F64F7345}"/>
              </a:ext>
            </a:extLst>
          </p:cNvPr>
          <p:cNvSpPr/>
          <p:nvPr/>
        </p:nvSpPr>
        <p:spPr>
          <a:xfrm>
            <a:off x="2079265" y="3641697"/>
            <a:ext cx="620202" cy="5983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lumMod val="90000"/>
                    <a:lumOff val="10000"/>
                  </a:schemeClr>
                </a:solidFill>
                <a:latin typeface="Book Antiqua" panose="02040602050305030304" pitchFamily="18" charset="0"/>
              </a:rPr>
              <a:t>N</a:t>
            </a:r>
          </a:p>
        </p:txBody>
      </p:sp>
      <p:sp>
        <p:nvSpPr>
          <p:cNvPr id="35" name="Rectangle 34">
            <a:extLst>
              <a:ext uri="{FF2B5EF4-FFF2-40B4-BE49-F238E27FC236}">
                <a16:creationId xmlns:a16="http://schemas.microsoft.com/office/drawing/2014/main" id="{4F6F4342-9A59-F8C8-CEED-0C31ABF08920}"/>
              </a:ext>
            </a:extLst>
          </p:cNvPr>
          <p:cNvSpPr/>
          <p:nvPr/>
        </p:nvSpPr>
        <p:spPr>
          <a:xfrm>
            <a:off x="8562229" y="2445752"/>
            <a:ext cx="620202" cy="5983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lumMod val="90000"/>
                    <a:lumOff val="10000"/>
                  </a:schemeClr>
                </a:solidFill>
                <a:latin typeface="Book Antiqua" panose="02040602050305030304" pitchFamily="18" charset="0"/>
              </a:rPr>
              <a:t>N</a:t>
            </a:r>
          </a:p>
        </p:txBody>
      </p:sp>
      <p:sp>
        <p:nvSpPr>
          <p:cNvPr id="36" name="Rectangle 35">
            <a:extLst>
              <a:ext uri="{FF2B5EF4-FFF2-40B4-BE49-F238E27FC236}">
                <a16:creationId xmlns:a16="http://schemas.microsoft.com/office/drawing/2014/main" id="{4BE9DD47-5B1D-C205-41CC-8FA848341820}"/>
              </a:ext>
            </a:extLst>
          </p:cNvPr>
          <p:cNvSpPr/>
          <p:nvPr/>
        </p:nvSpPr>
        <p:spPr>
          <a:xfrm>
            <a:off x="8525987" y="4302661"/>
            <a:ext cx="620202" cy="5983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lumMod val="90000"/>
                    <a:lumOff val="10000"/>
                  </a:schemeClr>
                </a:solidFill>
                <a:latin typeface="Book Antiqua" panose="02040602050305030304" pitchFamily="18" charset="0"/>
              </a:rPr>
              <a:t>N</a:t>
            </a:r>
          </a:p>
        </p:txBody>
      </p:sp>
      <p:cxnSp>
        <p:nvCxnSpPr>
          <p:cNvPr id="38" name="Straight Arrow Connector 37">
            <a:extLst>
              <a:ext uri="{FF2B5EF4-FFF2-40B4-BE49-F238E27FC236}">
                <a16:creationId xmlns:a16="http://schemas.microsoft.com/office/drawing/2014/main" id="{C211971F-EED8-5FBD-3E6B-85BEDC9C40A4}"/>
              </a:ext>
            </a:extLst>
          </p:cNvPr>
          <p:cNvCxnSpPr>
            <a:cxnSpLocks/>
            <a:endCxn id="10" idx="1"/>
          </p:cNvCxnSpPr>
          <p:nvPr/>
        </p:nvCxnSpPr>
        <p:spPr>
          <a:xfrm>
            <a:off x="8562229" y="4881448"/>
            <a:ext cx="117563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BD92DEE4-D32E-1A18-03CA-57C1DFABF6C3}"/>
              </a:ext>
            </a:extLst>
          </p:cNvPr>
          <p:cNvSpPr>
            <a:spLocks noGrp="1"/>
          </p:cNvSpPr>
          <p:nvPr>
            <p:ph type="dt" sz="half" idx="10"/>
          </p:nvPr>
        </p:nvSpPr>
        <p:spPr/>
        <p:txBody>
          <a:bodyPr/>
          <a:lstStyle/>
          <a:p>
            <a:r>
              <a:rPr lang="en-US"/>
              <a:t>15-Nov-2022</a:t>
            </a:r>
            <a:endParaRPr lang="en-US" dirty="0"/>
          </a:p>
        </p:txBody>
      </p:sp>
    </p:spTree>
    <p:extLst>
      <p:ext uri="{BB962C8B-B14F-4D97-AF65-F5344CB8AC3E}">
        <p14:creationId xmlns:p14="http://schemas.microsoft.com/office/powerpoint/2010/main" val="262552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CA9F8-23D5-AA20-7979-E1FF1A9D1F03}"/>
              </a:ext>
            </a:extLst>
          </p:cNvPr>
          <p:cNvSpPr>
            <a:spLocks noGrp="1"/>
          </p:cNvSpPr>
          <p:nvPr>
            <p:ph type="title"/>
          </p:nvPr>
        </p:nvSpPr>
        <p:spPr>
          <a:xfrm>
            <a:off x="657224" y="344023"/>
            <a:ext cx="10772775" cy="1036158"/>
          </a:xfrm>
        </p:spPr>
        <p:txBody>
          <a:bodyPr/>
          <a:lstStyle/>
          <a:p>
            <a:pPr algn="ctr"/>
            <a:r>
              <a:rPr lang="en-US" dirty="0">
                <a:latin typeface="Georgia"/>
              </a:rPr>
              <a:t>Residential Status under FEMA</a:t>
            </a:r>
            <a:endParaRPr lang="en-US" dirty="0"/>
          </a:p>
        </p:txBody>
      </p:sp>
      <p:sp>
        <p:nvSpPr>
          <p:cNvPr id="3" name="Content Placeholder 2">
            <a:extLst>
              <a:ext uri="{FF2B5EF4-FFF2-40B4-BE49-F238E27FC236}">
                <a16:creationId xmlns:a16="http://schemas.microsoft.com/office/drawing/2014/main" id="{99C2D669-55DA-6EB4-1D70-11F72B77F397}"/>
              </a:ext>
            </a:extLst>
          </p:cNvPr>
          <p:cNvSpPr>
            <a:spLocks noGrp="1"/>
          </p:cNvSpPr>
          <p:nvPr>
            <p:ph idx="1"/>
          </p:nvPr>
        </p:nvSpPr>
        <p:spPr>
          <a:xfrm>
            <a:off x="661106" y="1397415"/>
            <a:ext cx="10769275" cy="5015032"/>
          </a:xfrm>
        </p:spPr>
        <p:txBody>
          <a:bodyPr vert="horz" lIns="91440" tIns="45720" rIns="91440" bIns="45720" rtlCol="0" anchor="t">
            <a:normAutofit fontScale="85000" lnSpcReduction="10000"/>
          </a:bodyPr>
          <a:lstStyle/>
          <a:p>
            <a:pPr marL="0" indent="0">
              <a:buNone/>
            </a:pPr>
            <a:r>
              <a:rPr lang="en-US" b="1" i="0" dirty="0">
                <a:latin typeface="Book Antiqua"/>
              </a:rPr>
              <a:t>Section 2(v) of the FEMA, 1999</a:t>
            </a:r>
          </a:p>
          <a:p>
            <a:pPr marL="0" indent="0">
              <a:buNone/>
            </a:pPr>
            <a:r>
              <a:rPr lang="en-US" i="0" dirty="0">
                <a:latin typeface="Book Antiqua"/>
              </a:rPr>
              <a:t>"person resident in India" means—</a:t>
            </a:r>
          </a:p>
          <a:p>
            <a:pPr marL="0" indent="0">
              <a:buNone/>
            </a:pPr>
            <a:r>
              <a:rPr lang="en-US" i="0" dirty="0">
                <a:latin typeface="Book Antiqua"/>
              </a:rPr>
              <a:t>(</a:t>
            </a:r>
            <a:r>
              <a:rPr lang="en-US" i="0" dirty="0" err="1">
                <a:latin typeface="Book Antiqua"/>
              </a:rPr>
              <a:t>i</a:t>
            </a:r>
            <a:r>
              <a:rPr lang="en-US" i="0" dirty="0">
                <a:latin typeface="Book Antiqua"/>
              </a:rPr>
              <a:t>) a person residing in India for more than one hundred and eighty-two days during the course of the preceding financial year </a:t>
            </a:r>
            <a:r>
              <a:rPr lang="en-US" b="1" i="0" dirty="0">
                <a:latin typeface="Book Antiqua"/>
              </a:rPr>
              <a:t>but does not include</a:t>
            </a:r>
            <a:r>
              <a:rPr lang="en-US" i="0" dirty="0">
                <a:latin typeface="Book Antiqua"/>
              </a:rPr>
              <a:t>—</a:t>
            </a:r>
          </a:p>
          <a:p>
            <a:pPr marL="0" indent="0">
              <a:buNone/>
            </a:pPr>
            <a:r>
              <a:rPr lang="en-US" i="0" dirty="0">
                <a:latin typeface="Book Antiqua"/>
              </a:rPr>
              <a:t>(A)	a person who has gone out of India or who stays outside India, in either case—</a:t>
            </a:r>
          </a:p>
          <a:p>
            <a:pPr marL="0" indent="0">
              <a:buNone/>
            </a:pPr>
            <a:r>
              <a:rPr lang="en-US" i="0" dirty="0">
                <a:latin typeface="Book Antiqua"/>
              </a:rPr>
              <a:t>	(a)	for or on taking up employment outside India, or</a:t>
            </a:r>
          </a:p>
          <a:p>
            <a:pPr marL="0" indent="0">
              <a:buNone/>
            </a:pPr>
            <a:r>
              <a:rPr lang="en-US" i="0" dirty="0">
                <a:latin typeface="Book Antiqua"/>
              </a:rPr>
              <a:t>	(b)	for carrying on outside India a business or vocation outside India, or</a:t>
            </a:r>
          </a:p>
          <a:p>
            <a:pPr marL="0" indent="0">
              <a:buNone/>
            </a:pPr>
            <a:r>
              <a:rPr lang="en-US" i="0" dirty="0">
                <a:latin typeface="Book Antiqua"/>
              </a:rPr>
              <a:t>	(c)	for any other purpose, in such circumstances as would indicate his intention 		to stay outside India for an uncertain period;</a:t>
            </a:r>
          </a:p>
          <a:p>
            <a:pPr marL="0" indent="0">
              <a:buNone/>
            </a:pPr>
            <a:r>
              <a:rPr lang="en-US" i="0" dirty="0">
                <a:latin typeface="Book Antiqua"/>
              </a:rPr>
              <a:t>(B)	a person who has come to or stays in India, in either case, otherwise than—</a:t>
            </a:r>
          </a:p>
          <a:p>
            <a:pPr marL="0" indent="0">
              <a:buNone/>
            </a:pPr>
            <a:r>
              <a:rPr lang="en-US" i="0" dirty="0">
                <a:latin typeface="Book Antiqua"/>
              </a:rPr>
              <a:t>	(a)	for or on taking up employment in India, or</a:t>
            </a:r>
          </a:p>
          <a:p>
            <a:pPr marL="0" indent="0">
              <a:buNone/>
            </a:pPr>
            <a:r>
              <a:rPr lang="en-US" i="0" dirty="0">
                <a:latin typeface="Book Antiqua"/>
              </a:rPr>
              <a:t>	(b)	for carrying on in India a business or vocation in India, or</a:t>
            </a:r>
          </a:p>
          <a:p>
            <a:pPr marL="0" indent="0">
              <a:buNone/>
            </a:pPr>
            <a:r>
              <a:rPr lang="en-US" i="0" dirty="0">
                <a:latin typeface="Book Antiqua"/>
              </a:rPr>
              <a:t>	(c)	for any other purpose, in such circumstances as would indicate his intention 		to stay in India for an uncertain period;</a:t>
            </a:r>
          </a:p>
          <a:p>
            <a:pPr marL="0" indent="0">
              <a:buNone/>
            </a:pPr>
            <a:endParaRPr lang="en-US" b="1" i="0" dirty="0">
              <a:latin typeface="Book Antiqua"/>
            </a:endParaRPr>
          </a:p>
          <a:p>
            <a:pPr marL="1026795" lvl="2" indent="-337820"/>
            <a:endParaRPr lang="en-US" i="0" dirty="0"/>
          </a:p>
        </p:txBody>
      </p:sp>
      <p:sp>
        <p:nvSpPr>
          <p:cNvPr id="5" name="Footer Placeholder 4">
            <a:extLst>
              <a:ext uri="{FF2B5EF4-FFF2-40B4-BE49-F238E27FC236}">
                <a16:creationId xmlns:a16="http://schemas.microsoft.com/office/drawing/2014/main" id="{9F6777F5-75B6-E632-109C-904C51BA49CD}"/>
              </a:ext>
            </a:extLst>
          </p:cNvPr>
          <p:cNvSpPr>
            <a:spLocks noGrp="1"/>
          </p:cNvSpPr>
          <p:nvPr>
            <p:ph type="ftr" sz="quarter" idx="11"/>
          </p:nvPr>
        </p:nvSpPr>
        <p:spPr/>
        <p:txBody>
          <a:bodyPr/>
          <a:lstStyle/>
          <a:p>
            <a:r>
              <a:rPr lang="en-US"/>
              <a:t>CA Viren Doshi</a:t>
            </a:r>
          </a:p>
        </p:txBody>
      </p:sp>
      <p:sp>
        <p:nvSpPr>
          <p:cNvPr id="6" name="Slide Number Placeholder 5">
            <a:extLst>
              <a:ext uri="{FF2B5EF4-FFF2-40B4-BE49-F238E27FC236}">
                <a16:creationId xmlns:a16="http://schemas.microsoft.com/office/drawing/2014/main" id="{E63D6D50-EDFD-8FBA-1C56-32ED4F15469F}"/>
              </a:ext>
            </a:extLst>
          </p:cNvPr>
          <p:cNvSpPr>
            <a:spLocks noGrp="1"/>
          </p:cNvSpPr>
          <p:nvPr>
            <p:ph type="sldNum" sz="quarter" idx="12"/>
          </p:nvPr>
        </p:nvSpPr>
        <p:spPr/>
        <p:txBody>
          <a:bodyPr/>
          <a:lstStyle/>
          <a:p>
            <a:fld id="{53B6C93E-B05E-49F4-B363-E611733D9E4E}" type="slidenum">
              <a:rPr lang="en-US" smtClean="0"/>
              <a:pPr/>
              <a:t>11</a:t>
            </a:fld>
            <a:endParaRPr lang="en-US"/>
          </a:p>
        </p:txBody>
      </p:sp>
      <p:sp>
        <p:nvSpPr>
          <p:cNvPr id="4" name="Date Placeholder 3">
            <a:extLst>
              <a:ext uri="{FF2B5EF4-FFF2-40B4-BE49-F238E27FC236}">
                <a16:creationId xmlns:a16="http://schemas.microsoft.com/office/drawing/2014/main" id="{6B974DBB-F95D-9301-3725-5B020C773F36}"/>
              </a:ext>
            </a:extLst>
          </p:cNvPr>
          <p:cNvSpPr>
            <a:spLocks noGrp="1"/>
          </p:cNvSpPr>
          <p:nvPr>
            <p:ph type="dt" sz="half" idx="10"/>
          </p:nvPr>
        </p:nvSpPr>
        <p:spPr/>
        <p:txBody>
          <a:bodyPr/>
          <a:lstStyle/>
          <a:p>
            <a:r>
              <a:rPr lang="en-US"/>
              <a:t>15-Nov-2022</a:t>
            </a:r>
            <a:endParaRPr lang="en-US" dirty="0"/>
          </a:p>
        </p:txBody>
      </p:sp>
    </p:spTree>
    <p:extLst>
      <p:ext uri="{BB962C8B-B14F-4D97-AF65-F5344CB8AC3E}">
        <p14:creationId xmlns:p14="http://schemas.microsoft.com/office/powerpoint/2010/main" val="2440726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51A4F3-CD4D-481D-A64E-200E9901FCBE}"/>
              </a:ext>
            </a:extLst>
          </p:cNvPr>
          <p:cNvSpPr>
            <a:spLocks noGrp="1"/>
          </p:cNvSpPr>
          <p:nvPr>
            <p:ph idx="1"/>
          </p:nvPr>
        </p:nvSpPr>
        <p:spPr>
          <a:xfrm>
            <a:off x="676655" y="1339487"/>
            <a:ext cx="6367899" cy="5291158"/>
          </a:xfrm>
        </p:spPr>
        <p:txBody>
          <a:bodyPr vert="horz" lIns="91440" tIns="45720" rIns="91440" bIns="45720" rtlCol="0" anchor="t">
            <a:normAutofit fontScale="92500" lnSpcReduction="10000"/>
          </a:bodyPr>
          <a:lstStyle/>
          <a:p>
            <a:pPr marL="344170" indent="-344170"/>
            <a:r>
              <a:rPr lang="en-US" dirty="0">
                <a:latin typeface="Book Antiqua"/>
              </a:rPr>
              <a:t>Mr. Hari has been working in Oman since 30 years. He retires from his job on 31</a:t>
            </a:r>
            <a:r>
              <a:rPr lang="en-US" baseline="30000" dirty="0">
                <a:latin typeface="Book Antiqua"/>
              </a:rPr>
              <a:t>st</a:t>
            </a:r>
            <a:r>
              <a:rPr lang="en-US" dirty="0">
                <a:latin typeface="Book Antiqua"/>
              </a:rPr>
              <a:t> January 2023. </a:t>
            </a:r>
            <a:endParaRPr lang="en-US" dirty="0"/>
          </a:p>
          <a:p>
            <a:pPr marL="688340" lvl="1" indent="-344170"/>
            <a:endParaRPr lang="en-US" dirty="0"/>
          </a:p>
          <a:p>
            <a:pPr marL="344170" indent="-344170"/>
            <a:r>
              <a:rPr lang="en-US" dirty="0"/>
              <a:t>Mr. Hari decides to settle back in India and comes to India on 1</a:t>
            </a:r>
            <a:r>
              <a:rPr lang="en-US" baseline="30000" dirty="0"/>
              <a:t>st</a:t>
            </a:r>
            <a:r>
              <a:rPr lang="en-US" dirty="0"/>
              <a:t> February 2023. </a:t>
            </a:r>
          </a:p>
          <a:p>
            <a:pPr marL="822325" lvl="3" indent="-344170"/>
            <a:endParaRPr lang="en-US" dirty="0">
              <a:latin typeface="Book Antiqua"/>
            </a:endParaRPr>
          </a:p>
          <a:p>
            <a:pPr marL="344170" indent="-344170"/>
            <a:r>
              <a:rPr lang="en-US" dirty="0">
                <a:latin typeface="Book Antiqua"/>
              </a:rPr>
              <a:t>Mr. Hari has stayed in India during preceding FY for &lt; 182 days. However, he has come to India under circumstances which</a:t>
            </a:r>
            <a:r>
              <a:rPr lang="en-US" i="0" dirty="0">
                <a:latin typeface="Book Antiqua"/>
              </a:rPr>
              <a:t> indicate his intention to stay in India for an uncertain period. </a:t>
            </a:r>
          </a:p>
          <a:p>
            <a:pPr marL="344170" lvl="1" indent="0">
              <a:buNone/>
            </a:pPr>
            <a:endParaRPr lang="en-US" dirty="0">
              <a:latin typeface="Book Antiqua"/>
            </a:endParaRPr>
          </a:p>
          <a:p>
            <a:pPr marL="344170" indent="-344170"/>
            <a:r>
              <a:rPr lang="en-US" dirty="0">
                <a:latin typeface="Book Antiqua"/>
              </a:rPr>
              <a:t>Hence, Mr. Hari becomes a resident under FEMA from 1</a:t>
            </a:r>
            <a:r>
              <a:rPr lang="en-US" baseline="30000" dirty="0">
                <a:latin typeface="Book Antiqua"/>
              </a:rPr>
              <a:t>st</a:t>
            </a:r>
            <a:r>
              <a:rPr lang="en-US" dirty="0">
                <a:latin typeface="Book Antiqua"/>
              </a:rPr>
              <a:t> February 2023. </a:t>
            </a:r>
          </a:p>
        </p:txBody>
      </p:sp>
      <p:sp>
        <p:nvSpPr>
          <p:cNvPr id="4" name="Date Placeholder 3">
            <a:extLst>
              <a:ext uri="{FF2B5EF4-FFF2-40B4-BE49-F238E27FC236}">
                <a16:creationId xmlns:a16="http://schemas.microsoft.com/office/drawing/2014/main" id="{FE48AAA9-07C4-AFAF-90D8-49CE357EC078}"/>
              </a:ext>
            </a:extLst>
          </p:cNvPr>
          <p:cNvSpPr>
            <a:spLocks noGrp="1"/>
          </p:cNvSpPr>
          <p:nvPr>
            <p:ph type="dt" sz="half" idx="10"/>
          </p:nvPr>
        </p:nvSpPr>
        <p:spPr/>
        <p:txBody>
          <a:bodyPr/>
          <a:lstStyle/>
          <a:p>
            <a:r>
              <a:rPr lang="en-US"/>
              <a:t>15-Nov-2022</a:t>
            </a:r>
            <a:endParaRPr lang="en-US" dirty="0"/>
          </a:p>
        </p:txBody>
      </p:sp>
      <p:sp>
        <p:nvSpPr>
          <p:cNvPr id="5" name="Footer Placeholder 4">
            <a:extLst>
              <a:ext uri="{FF2B5EF4-FFF2-40B4-BE49-F238E27FC236}">
                <a16:creationId xmlns:a16="http://schemas.microsoft.com/office/drawing/2014/main" id="{125631A7-4B04-9CFA-E862-429AFC271CB3}"/>
              </a:ext>
            </a:extLst>
          </p:cNvPr>
          <p:cNvSpPr>
            <a:spLocks noGrp="1"/>
          </p:cNvSpPr>
          <p:nvPr>
            <p:ph type="ftr" sz="quarter" idx="11"/>
          </p:nvPr>
        </p:nvSpPr>
        <p:spPr/>
        <p:txBody>
          <a:bodyPr/>
          <a:lstStyle/>
          <a:p>
            <a:r>
              <a:rPr lang="en-US"/>
              <a:t>CA Viren Doshi</a:t>
            </a:r>
          </a:p>
        </p:txBody>
      </p:sp>
      <p:sp>
        <p:nvSpPr>
          <p:cNvPr id="6" name="Slide Number Placeholder 5">
            <a:extLst>
              <a:ext uri="{FF2B5EF4-FFF2-40B4-BE49-F238E27FC236}">
                <a16:creationId xmlns:a16="http://schemas.microsoft.com/office/drawing/2014/main" id="{1736F4CB-6E45-F3CD-FDBF-4436A8B4D366}"/>
              </a:ext>
            </a:extLst>
          </p:cNvPr>
          <p:cNvSpPr>
            <a:spLocks noGrp="1"/>
          </p:cNvSpPr>
          <p:nvPr>
            <p:ph type="sldNum" sz="quarter" idx="12"/>
          </p:nvPr>
        </p:nvSpPr>
        <p:spPr/>
        <p:txBody>
          <a:bodyPr/>
          <a:lstStyle/>
          <a:p>
            <a:fld id="{53B6C93E-B05E-49F4-B363-E611733D9E4E}" type="slidenum">
              <a:rPr lang="en-US" smtClean="0"/>
              <a:pPr/>
              <a:t>12</a:t>
            </a:fld>
            <a:endParaRPr lang="en-US"/>
          </a:p>
        </p:txBody>
      </p:sp>
      <p:sp>
        <p:nvSpPr>
          <p:cNvPr id="8" name="Title 7">
            <a:extLst>
              <a:ext uri="{FF2B5EF4-FFF2-40B4-BE49-F238E27FC236}">
                <a16:creationId xmlns:a16="http://schemas.microsoft.com/office/drawing/2014/main" id="{1D38EF21-1A83-DCFB-FB0A-FFDFC1066ACB}"/>
              </a:ext>
            </a:extLst>
          </p:cNvPr>
          <p:cNvSpPr>
            <a:spLocks noGrp="1"/>
          </p:cNvSpPr>
          <p:nvPr>
            <p:ph type="title"/>
          </p:nvPr>
        </p:nvSpPr>
        <p:spPr>
          <a:xfrm>
            <a:off x="676657" y="216953"/>
            <a:ext cx="10772775" cy="1122533"/>
          </a:xfrm>
        </p:spPr>
        <p:txBody>
          <a:bodyPr>
            <a:normAutofit/>
          </a:bodyPr>
          <a:lstStyle/>
          <a:p>
            <a:pPr algn="ctr"/>
            <a:r>
              <a:rPr lang="en-US" dirty="0"/>
              <a:t>Case Study – Returning Indian</a:t>
            </a:r>
            <a:endParaRPr lang="en-US"/>
          </a:p>
        </p:txBody>
      </p:sp>
      <p:pic>
        <p:nvPicPr>
          <p:cNvPr id="2" name="Graphic 6" descr="Male profile with solid fill">
            <a:extLst>
              <a:ext uri="{FF2B5EF4-FFF2-40B4-BE49-F238E27FC236}">
                <a16:creationId xmlns:a16="http://schemas.microsoft.com/office/drawing/2014/main" id="{1F9F6160-2417-8296-352D-F1C56B56BA3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489433" y="3072319"/>
            <a:ext cx="914400" cy="914400"/>
          </a:xfrm>
          <a:prstGeom prst="rect">
            <a:avLst/>
          </a:prstGeom>
        </p:spPr>
      </p:pic>
      <p:cxnSp>
        <p:nvCxnSpPr>
          <p:cNvPr id="9" name="Straight Arrow Connector 8">
            <a:extLst>
              <a:ext uri="{FF2B5EF4-FFF2-40B4-BE49-F238E27FC236}">
                <a16:creationId xmlns:a16="http://schemas.microsoft.com/office/drawing/2014/main" id="{7573F84F-1EBB-6402-1448-757B85685750}"/>
              </a:ext>
            </a:extLst>
          </p:cNvPr>
          <p:cNvCxnSpPr/>
          <p:nvPr/>
        </p:nvCxnSpPr>
        <p:spPr>
          <a:xfrm>
            <a:off x="9465012" y="1472119"/>
            <a:ext cx="6485" cy="4489313"/>
          </a:xfrm>
          <a:prstGeom prst="straightConnector1">
            <a:avLst/>
          </a:prstGeom>
        </p:spPr>
        <p:style>
          <a:lnRef idx="1">
            <a:schemeClr val="accent1"/>
          </a:lnRef>
          <a:fillRef idx="0">
            <a:schemeClr val="accent1"/>
          </a:fillRef>
          <a:effectRef idx="0">
            <a:schemeClr val="accent1"/>
          </a:effectRef>
          <a:fontRef idx="minor">
            <a:schemeClr val="tx1"/>
          </a:fontRef>
        </p:style>
      </p:cxnSp>
      <p:pic>
        <p:nvPicPr>
          <p:cNvPr id="10" name="Graphic 10" descr="Hospital with solid fill">
            <a:extLst>
              <a:ext uri="{FF2B5EF4-FFF2-40B4-BE49-F238E27FC236}">
                <a16:creationId xmlns:a16="http://schemas.microsoft.com/office/drawing/2014/main" id="{067FF468-25A7-3308-D32B-11D1CC1BDCE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40502" y="3069077"/>
            <a:ext cx="914400" cy="914400"/>
          </a:xfrm>
          <a:prstGeom prst="rect">
            <a:avLst/>
          </a:prstGeom>
        </p:spPr>
      </p:pic>
      <p:sp>
        <p:nvSpPr>
          <p:cNvPr id="11" name="TextBox 10">
            <a:extLst>
              <a:ext uri="{FF2B5EF4-FFF2-40B4-BE49-F238E27FC236}">
                <a16:creationId xmlns:a16="http://schemas.microsoft.com/office/drawing/2014/main" id="{97049FC5-9733-D688-ADB5-C89FAF616128}"/>
              </a:ext>
            </a:extLst>
          </p:cNvPr>
          <p:cNvSpPr txBox="1"/>
          <p:nvPr/>
        </p:nvSpPr>
        <p:spPr>
          <a:xfrm>
            <a:off x="7830767" y="5658255"/>
            <a:ext cx="15590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dirty="0">
                <a:solidFill>
                  <a:schemeClr val="tx2">
                    <a:lumMod val="90000"/>
                    <a:lumOff val="10000"/>
                  </a:schemeClr>
                </a:solidFill>
                <a:latin typeface="Book Antiqua"/>
                <a:ea typeface="Calibri Light"/>
                <a:cs typeface="Calibri Light"/>
              </a:rPr>
              <a:t>Oman</a:t>
            </a:r>
            <a:endParaRPr lang="en-US" dirty="0">
              <a:solidFill>
                <a:schemeClr val="tx2">
                  <a:lumMod val="90000"/>
                  <a:lumOff val="10000"/>
                </a:schemeClr>
              </a:solidFill>
              <a:latin typeface="Book Antiqua"/>
            </a:endParaRPr>
          </a:p>
        </p:txBody>
      </p:sp>
      <p:sp>
        <p:nvSpPr>
          <p:cNvPr id="12" name="TextBox 11">
            <a:extLst>
              <a:ext uri="{FF2B5EF4-FFF2-40B4-BE49-F238E27FC236}">
                <a16:creationId xmlns:a16="http://schemas.microsoft.com/office/drawing/2014/main" id="{A394D66E-210F-AB17-EC12-9AF2CC8A155D}"/>
              </a:ext>
            </a:extLst>
          </p:cNvPr>
          <p:cNvSpPr txBox="1"/>
          <p:nvPr/>
        </p:nvSpPr>
        <p:spPr>
          <a:xfrm>
            <a:off x="9630383" y="5658254"/>
            <a:ext cx="15590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tx2">
                    <a:lumMod val="90000"/>
                    <a:lumOff val="10000"/>
                  </a:schemeClr>
                </a:solidFill>
                <a:latin typeface="Book Antiqua"/>
                <a:ea typeface="Calibri Light"/>
                <a:cs typeface="Calibri Light"/>
              </a:rPr>
              <a:t>India</a:t>
            </a:r>
            <a:endParaRPr lang="en-US" dirty="0">
              <a:solidFill>
                <a:schemeClr val="tx2">
                  <a:lumMod val="90000"/>
                  <a:lumOff val="10000"/>
                </a:schemeClr>
              </a:solidFill>
              <a:latin typeface="Book Antiqua"/>
            </a:endParaRPr>
          </a:p>
        </p:txBody>
      </p:sp>
      <p:cxnSp>
        <p:nvCxnSpPr>
          <p:cNvPr id="16" name="Connector: Elbow 15">
            <a:extLst>
              <a:ext uri="{FF2B5EF4-FFF2-40B4-BE49-F238E27FC236}">
                <a16:creationId xmlns:a16="http://schemas.microsoft.com/office/drawing/2014/main" id="{7E2CD14A-94F9-B409-22D0-4F740029FBB1}"/>
              </a:ext>
            </a:extLst>
          </p:cNvPr>
          <p:cNvCxnSpPr>
            <a:cxnSpLocks/>
            <a:endCxn id="10" idx="1"/>
          </p:cNvCxnSpPr>
          <p:nvPr/>
        </p:nvCxnSpPr>
        <p:spPr>
          <a:xfrm>
            <a:off x="8568118" y="3526277"/>
            <a:ext cx="1772384" cy="12700"/>
          </a:xfrm>
          <a:prstGeom prst="bentConnector3">
            <a:avLst>
              <a:gd name="adj1" fmla="val 97579"/>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5012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51A4F3-CD4D-481D-A64E-200E9901FCBE}"/>
              </a:ext>
            </a:extLst>
          </p:cNvPr>
          <p:cNvSpPr>
            <a:spLocks noGrp="1"/>
          </p:cNvSpPr>
          <p:nvPr>
            <p:ph idx="1"/>
          </p:nvPr>
        </p:nvSpPr>
        <p:spPr>
          <a:xfrm>
            <a:off x="676655" y="1339487"/>
            <a:ext cx="6367899" cy="5291158"/>
          </a:xfrm>
        </p:spPr>
        <p:txBody>
          <a:bodyPr vert="horz" lIns="91440" tIns="45720" rIns="91440" bIns="45720" rtlCol="0" anchor="t">
            <a:normAutofit/>
          </a:bodyPr>
          <a:lstStyle/>
          <a:p>
            <a:pPr marL="344170" indent="-344170"/>
            <a:r>
              <a:rPr lang="en-US" dirty="0">
                <a:latin typeface="Book Antiqua"/>
              </a:rPr>
              <a:t>Mr. Rahul is a normal Indian Citizen and resident. He gets a job in Twitter Inc. and moves to USA on 1</a:t>
            </a:r>
            <a:r>
              <a:rPr lang="en-US" baseline="30000" dirty="0">
                <a:latin typeface="Book Antiqua"/>
              </a:rPr>
              <a:t>st</a:t>
            </a:r>
            <a:r>
              <a:rPr lang="en-US" dirty="0">
                <a:latin typeface="Book Antiqua"/>
              </a:rPr>
              <a:t> February 2023. </a:t>
            </a:r>
            <a:endParaRPr lang="en-US" dirty="0"/>
          </a:p>
          <a:p>
            <a:pPr marL="688340" lvl="1" indent="-344170"/>
            <a:endParaRPr lang="en-US" dirty="0"/>
          </a:p>
          <a:p>
            <a:pPr marL="344170" indent="-344170"/>
            <a:r>
              <a:rPr lang="en-US" dirty="0">
                <a:latin typeface="Book Antiqua"/>
              </a:rPr>
              <a:t>Mr. Hari has stayed in India during preceding FY for &gt; 182 days. However, he has left India on taking up employment outside India. </a:t>
            </a:r>
            <a:endParaRPr lang="en-US" i="0" dirty="0">
              <a:latin typeface="Book Antiqua"/>
            </a:endParaRPr>
          </a:p>
          <a:p>
            <a:pPr marL="688340" lvl="1" indent="-344170"/>
            <a:endParaRPr lang="en-US" dirty="0">
              <a:latin typeface="Book Antiqua"/>
            </a:endParaRPr>
          </a:p>
          <a:p>
            <a:pPr marL="344170" indent="-344170"/>
            <a:r>
              <a:rPr lang="en-US" dirty="0">
                <a:latin typeface="Book Antiqua"/>
              </a:rPr>
              <a:t>Hence, Mr. Rahul becomes a Person Resident outside India (non-resident) under FEMA from 1</a:t>
            </a:r>
            <a:r>
              <a:rPr lang="en-US" baseline="30000" dirty="0">
                <a:latin typeface="Book Antiqua"/>
              </a:rPr>
              <a:t>st</a:t>
            </a:r>
            <a:r>
              <a:rPr lang="en-US" dirty="0">
                <a:latin typeface="Book Antiqua"/>
              </a:rPr>
              <a:t> February 2023. </a:t>
            </a:r>
          </a:p>
        </p:txBody>
      </p:sp>
      <p:sp>
        <p:nvSpPr>
          <p:cNvPr id="4" name="Date Placeholder 3">
            <a:extLst>
              <a:ext uri="{FF2B5EF4-FFF2-40B4-BE49-F238E27FC236}">
                <a16:creationId xmlns:a16="http://schemas.microsoft.com/office/drawing/2014/main" id="{FE48AAA9-07C4-AFAF-90D8-49CE357EC078}"/>
              </a:ext>
            </a:extLst>
          </p:cNvPr>
          <p:cNvSpPr>
            <a:spLocks noGrp="1"/>
          </p:cNvSpPr>
          <p:nvPr>
            <p:ph type="dt" sz="half" idx="10"/>
          </p:nvPr>
        </p:nvSpPr>
        <p:spPr/>
        <p:txBody>
          <a:bodyPr/>
          <a:lstStyle/>
          <a:p>
            <a:r>
              <a:rPr lang="en-US"/>
              <a:t>15-Nov-2022</a:t>
            </a:r>
            <a:endParaRPr lang="en-US" dirty="0"/>
          </a:p>
        </p:txBody>
      </p:sp>
      <p:sp>
        <p:nvSpPr>
          <p:cNvPr id="5" name="Footer Placeholder 4">
            <a:extLst>
              <a:ext uri="{FF2B5EF4-FFF2-40B4-BE49-F238E27FC236}">
                <a16:creationId xmlns:a16="http://schemas.microsoft.com/office/drawing/2014/main" id="{125631A7-4B04-9CFA-E862-429AFC271CB3}"/>
              </a:ext>
            </a:extLst>
          </p:cNvPr>
          <p:cNvSpPr>
            <a:spLocks noGrp="1"/>
          </p:cNvSpPr>
          <p:nvPr>
            <p:ph type="ftr" sz="quarter" idx="11"/>
          </p:nvPr>
        </p:nvSpPr>
        <p:spPr/>
        <p:txBody>
          <a:bodyPr/>
          <a:lstStyle/>
          <a:p>
            <a:r>
              <a:rPr lang="en-US"/>
              <a:t>CA Viren Doshi</a:t>
            </a:r>
          </a:p>
        </p:txBody>
      </p:sp>
      <p:sp>
        <p:nvSpPr>
          <p:cNvPr id="6" name="Slide Number Placeholder 5">
            <a:extLst>
              <a:ext uri="{FF2B5EF4-FFF2-40B4-BE49-F238E27FC236}">
                <a16:creationId xmlns:a16="http://schemas.microsoft.com/office/drawing/2014/main" id="{1736F4CB-6E45-F3CD-FDBF-4436A8B4D366}"/>
              </a:ext>
            </a:extLst>
          </p:cNvPr>
          <p:cNvSpPr>
            <a:spLocks noGrp="1"/>
          </p:cNvSpPr>
          <p:nvPr>
            <p:ph type="sldNum" sz="quarter" idx="12"/>
          </p:nvPr>
        </p:nvSpPr>
        <p:spPr/>
        <p:txBody>
          <a:bodyPr/>
          <a:lstStyle/>
          <a:p>
            <a:fld id="{53B6C93E-B05E-49F4-B363-E611733D9E4E}" type="slidenum">
              <a:rPr lang="en-US" smtClean="0"/>
              <a:pPr/>
              <a:t>13</a:t>
            </a:fld>
            <a:endParaRPr lang="en-US"/>
          </a:p>
        </p:txBody>
      </p:sp>
      <p:sp>
        <p:nvSpPr>
          <p:cNvPr id="8" name="Title 7">
            <a:extLst>
              <a:ext uri="{FF2B5EF4-FFF2-40B4-BE49-F238E27FC236}">
                <a16:creationId xmlns:a16="http://schemas.microsoft.com/office/drawing/2014/main" id="{1D38EF21-1A83-DCFB-FB0A-FFDFC1066ACB}"/>
              </a:ext>
            </a:extLst>
          </p:cNvPr>
          <p:cNvSpPr>
            <a:spLocks noGrp="1"/>
          </p:cNvSpPr>
          <p:nvPr>
            <p:ph type="title"/>
          </p:nvPr>
        </p:nvSpPr>
        <p:spPr>
          <a:xfrm>
            <a:off x="676657" y="216953"/>
            <a:ext cx="10772775" cy="1122533"/>
          </a:xfrm>
        </p:spPr>
        <p:txBody>
          <a:bodyPr>
            <a:normAutofit/>
          </a:bodyPr>
          <a:lstStyle/>
          <a:p>
            <a:pPr algn="ctr"/>
            <a:r>
              <a:rPr lang="en-US" dirty="0"/>
              <a:t>Case Study – Emigrating Indian</a:t>
            </a:r>
            <a:endParaRPr lang="en-US"/>
          </a:p>
        </p:txBody>
      </p:sp>
      <p:pic>
        <p:nvPicPr>
          <p:cNvPr id="2" name="Graphic 6" descr="Male profile with solid fill">
            <a:extLst>
              <a:ext uri="{FF2B5EF4-FFF2-40B4-BE49-F238E27FC236}">
                <a16:creationId xmlns:a16="http://schemas.microsoft.com/office/drawing/2014/main" id="{1F9F6160-2417-8296-352D-F1C56B56BA3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489433" y="3072319"/>
            <a:ext cx="914400" cy="914400"/>
          </a:xfrm>
          <a:prstGeom prst="rect">
            <a:avLst/>
          </a:prstGeom>
        </p:spPr>
      </p:pic>
      <p:cxnSp>
        <p:nvCxnSpPr>
          <p:cNvPr id="9" name="Straight Arrow Connector 8">
            <a:extLst>
              <a:ext uri="{FF2B5EF4-FFF2-40B4-BE49-F238E27FC236}">
                <a16:creationId xmlns:a16="http://schemas.microsoft.com/office/drawing/2014/main" id="{7573F84F-1EBB-6402-1448-757B85685750}"/>
              </a:ext>
            </a:extLst>
          </p:cNvPr>
          <p:cNvCxnSpPr/>
          <p:nvPr/>
        </p:nvCxnSpPr>
        <p:spPr>
          <a:xfrm>
            <a:off x="9465012" y="1472119"/>
            <a:ext cx="6485" cy="4489313"/>
          </a:xfrm>
          <a:prstGeom prst="straightConnector1">
            <a:avLst/>
          </a:prstGeom>
        </p:spPr>
        <p:style>
          <a:lnRef idx="1">
            <a:schemeClr val="accent1"/>
          </a:lnRef>
          <a:fillRef idx="0">
            <a:schemeClr val="accent1"/>
          </a:fillRef>
          <a:effectRef idx="0">
            <a:schemeClr val="accent1"/>
          </a:effectRef>
          <a:fontRef idx="minor">
            <a:schemeClr val="tx1"/>
          </a:fontRef>
        </p:style>
      </p:cxnSp>
      <p:pic>
        <p:nvPicPr>
          <p:cNvPr id="10" name="Graphic 10" descr="Hospital with solid fill">
            <a:extLst>
              <a:ext uri="{FF2B5EF4-FFF2-40B4-BE49-F238E27FC236}">
                <a16:creationId xmlns:a16="http://schemas.microsoft.com/office/drawing/2014/main" id="{067FF468-25A7-3308-D32B-11D1CC1BDCE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40502" y="3069077"/>
            <a:ext cx="914400" cy="914400"/>
          </a:xfrm>
          <a:prstGeom prst="rect">
            <a:avLst/>
          </a:prstGeom>
        </p:spPr>
      </p:pic>
      <p:sp>
        <p:nvSpPr>
          <p:cNvPr id="11" name="TextBox 10">
            <a:extLst>
              <a:ext uri="{FF2B5EF4-FFF2-40B4-BE49-F238E27FC236}">
                <a16:creationId xmlns:a16="http://schemas.microsoft.com/office/drawing/2014/main" id="{97049FC5-9733-D688-ADB5-C89FAF616128}"/>
              </a:ext>
            </a:extLst>
          </p:cNvPr>
          <p:cNvSpPr txBox="1"/>
          <p:nvPr/>
        </p:nvSpPr>
        <p:spPr>
          <a:xfrm>
            <a:off x="7830767" y="5658255"/>
            <a:ext cx="15590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dirty="0">
                <a:solidFill>
                  <a:schemeClr val="tx2">
                    <a:lumMod val="90000"/>
                    <a:lumOff val="10000"/>
                  </a:schemeClr>
                </a:solidFill>
                <a:latin typeface="Book Antiqua"/>
                <a:ea typeface="Calibri Light"/>
                <a:cs typeface="Calibri Light"/>
              </a:rPr>
              <a:t>India</a:t>
            </a:r>
            <a:endParaRPr lang="en-US" dirty="0">
              <a:solidFill>
                <a:schemeClr val="tx2">
                  <a:lumMod val="90000"/>
                  <a:lumOff val="10000"/>
                </a:schemeClr>
              </a:solidFill>
              <a:latin typeface="Book Antiqua"/>
            </a:endParaRPr>
          </a:p>
        </p:txBody>
      </p:sp>
      <p:sp>
        <p:nvSpPr>
          <p:cNvPr id="12" name="TextBox 11">
            <a:extLst>
              <a:ext uri="{FF2B5EF4-FFF2-40B4-BE49-F238E27FC236}">
                <a16:creationId xmlns:a16="http://schemas.microsoft.com/office/drawing/2014/main" id="{A394D66E-210F-AB17-EC12-9AF2CC8A155D}"/>
              </a:ext>
            </a:extLst>
          </p:cNvPr>
          <p:cNvSpPr txBox="1"/>
          <p:nvPr/>
        </p:nvSpPr>
        <p:spPr>
          <a:xfrm>
            <a:off x="9630383" y="5658254"/>
            <a:ext cx="15590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tx2">
                    <a:lumMod val="90000"/>
                    <a:lumOff val="10000"/>
                  </a:schemeClr>
                </a:solidFill>
                <a:latin typeface="Book Antiqua"/>
                <a:ea typeface="Calibri Light"/>
                <a:cs typeface="Calibri Light"/>
              </a:rPr>
              <a:t>USA</a:t>
            </a:r>
            <a:endParaRPr lang="en-US" dirty="0">
              <a:solidFill>
                <a:schemeClr val="tx2">
                  <a:lumMod val="90000"/>
                  <a:lumOff val="10000"/>
                </a:schemeClr>
              </a:solidFill>
              <a:latin typeface="Book Antiqua"/>
            </a:endParaRPr>
          </a:p>
        </p:txBody>
      </p:sp>
      <p:cxnSp>
        <p:nvCxnSpPr>
          <p:cNvPr id="16" name="Connector: Elbow 15">
            <a:extLst>
              <a:ext uri="{FF2B5EF4-FFF2-40B4-BE49-F238E27FC236}">
                <a16:creationId xmlns:a16="http://schemas.microsoft.com/office/drawing/2014/main" id="{7E2CD14A-94F9-B409-22D0-4F740029FBB1}"/>
              </a:ext>
            </a:extLst>
          </p:cNvPr>
          <p:cNvCxnSpPr>
            <a:cxnSpLocks/>
            <a:endCxn id="10" idx="1"/>
          </p:cNvCxnSpPr>
          <p:nvPr/>
        </p:nvCxnSpPr>
        <p:spPr>
          <a:xfrm>
            <a:off x="8568118" y="3526277"/>
            <a:ext cx="1772384" cy="12700"/>
          </a:xfrm>
          <a:prstGeom prst="bentConnector3">
            <a:avLst>
              <a:gd name="adj1" fmla="val 97579"/>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39016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51A4F3-CD4D-481D-A64E-200E9901FCBE}"/>
              </a:ext>
            </a:extLst>
          </p:cNvPr>
          <p:cNvSpPr>
            <a:spLocks noGrp="1"/>
          </p:cNvSpPr>
          <p:nvPr>
            <p:ph idx="1"/>
          </p:nvPr>
        </p:nvSpPr>
        <p:spPr>
          <a:xfrm>
            <a:off x="676657" y="1470992"/>
            <a:ext cx="5419344" cy="4802588"/>
          </a:xfrm>
        </p:spPr>
        <p:txBody>
          <a:bodyPr vert="horz" lIns="91440" tIns="45720" rIns="91440" bIns="45720" rtlCol="0" anchor="t">
            <a:normAutofit fontScale="92500" lnSpcReduction="10000"/>
          </a:bodyPr>
          <a:lstStyle/>
          <a:p>
            <a:pPr marL="344170" indent="-344170"/>
            <a:r>
              <a:rPr lang="en-US" dirty="0"/>
              <a:t>Mr. and Mrs. James are residents of Ethiopia. Mrs. James is suffering with neurological disorders.</a:t>
            </a:r>
            <a:endParaRPr lang="en-US"/>
          </a:p>
          <a:p>
            <a:pPr marL="344170" indent="-344170"/>
            <a:endParaRPr lang="en-US" dirty="0"/>
          </a:p>
          <a:p>
            <a:pPr marL="344170" indent="-344170"/>
            <a:r>
              <a:rPr lang="en-US" dirty="0"/>
              <a:t>The couple decides to visit India for Mrs. James’ medical treatment. Such treatment may go on for years.</a:t>
            </a:r>
          </a:p>
          <a:p>
            <a:pPr marL="344170" indent="-344170"/>
            <a:endParaRPr lang="en-US" dirty="0"/>
          </a:p>
          <a:p>
            <a:pPr marL="344170" indent="-344170"/>
            <a:r>
              <a:rPr lang="en-US" dirty="0">
                <a:latin typeface="Book Antiqua"/>
              </a:rPr>
              <a:t>The couple claims that since they are in India for a specified time-period, </a:t>
            </a:r>
            <a:r>
              <a:rPr lang="en-US" dirty="0" err="1">
                <a:latin typeface="Book Antiqua"/>
              </a:rPr>
              <a:t>i</a:t>
            </a:r>
            <a:r>
              <a:rPr lang="en-US" dirty="0">
                <a:latin typeface="Book Antiqua"/>
              </a:rPr>
              <a:t>. e. cure of Mrs. James’ disease, they will be treated as Non-Residents of India. Is their claim correct?</a:t>
            </a:r>
          </a:p>
        </p:txBody>
      </p:sp>
      <p:sp>
        <p:nvSpPr>
          <p:cNvPr id="4" name="Date Placeholder 3">
            <a:extLst>
              <a:ext uri="{FF2B5EF4-FFF2-40B4-BE49-F238E27FC236}">
                <a16:creationId xmlns:a16="http://schemas.microsoft.com/office/drawing/2014/main" id="{FE48AAA9-07C4-AFAF-90D8-49CE357EC078}"/>
              </a:ext>
            </a:extLst>
          </p:cNvPr>
          <p:cNvSpPr>
            <a:spLocks noGrp="1"/>
          </p:cNvSpPr>
          <p:nvPr>
            <p:ph type="dt" sz="half" idx="10"/>
          </p:nvPr>
        </p:nvSpPr>
        <p:spPr/>
        <p:txBody>
          <a:bodyPr/>
          <a:lstStyle/>
          <a:p>
            <a:r>
              <a:rPr lang="en-US"/>
              <a:t>15-Nov-2022</a:t>
            </a:r>
            <a:endParaRPr lang="en-US" dirty="0"/>
          </a:p>
        </p:txBody>
      </p:sp>
      <p:sp>
        <p:nvSpPr>
          <p:cNvPr id="5" name="Footer Placeholder 4">
            <a:extLst>
              <a:ext uri="{FF2B5EF4-FFF2-40B4-BE49-F238E27FC236}">
                <a16:creationId xmlns:a16="http://schemas.microsoft.com/office/drawing/2014/main" id="{125631A7-4B04-9CFA-E862-429AFC271CB3}"/>
              </a:ext>
            </a:extLst>
          </p:cNvPr>
          <p:cNvSpPr>
            <a:spLocks noGrp="1"/>
          </p:cNvSpPr>
          <p:nvPr>
            <p:ph type="ftr" sz="quarter" idx="11"/>
          </p:nvPr>
        </p:nvSpPr>
        <p:spPr/>
        <p:txBody>
          <a:bodyPr/>
          <a:lstStyle/>
          <a:p>
            <a:r>
              <a:rPr lang="en-US"/>
              <a:t>CA Viren Doshi</a:t>
            </a:r>
          </a:p>
        </p:txBody>
      </p:sp>
      <p:sp>
        <p:nvSpPr>
          <p:cNvPr id="6" name="Slide Number Placeholder 5">
            <a:extLst>
              <a:ext uri="{FF2B5EF4-FFF2-40B4-BE49-F238E27FC236}">
                <a16:creationId xmlns:a16="http://schemas.microsoft.com/office/drawing/2014/main" id="{1736F4CB-6E45-F3CD-FDBF-4436A8B4D366}"/>
              </a:ext>
            </a:extLst>
          </p:cNvPr>
          <p:cNvSpPr>
            <a:spLocks noGrp="1"/>
          </p:cNvSpPr>
          <p:nvPr>
            <p:ph type="sldNum" sz="quarter" idx="12"/>
          </p:nvPr>
        </p:nvSpPr>
        <p:spPr/>
        <p:txBody>
          <a:bodyPr/>
          <a:lstStyle/>
          <a:p>
            <a:fld id="{53B6C93E-B05E-49F4-B363-E611733D9E4E}" type="slidenum">
              <a:rPr lang="en-US" smtClean="0"/>
              <a:pPr/>
              <a:t>14</a:t>
            </a:fld>
            <a:endParaRPr lang="en-US"/>
          </a:p>
        </p:txBody>
      </p:sp>
      <p:sp>
        <p:nvSpPr>
          <p:cNvPr id="8" name="Title 7">
            <a:extLst>
              <a:ext uri="{FF2B5EF4-FFF2-40B4-BE49-F238E27FC236}">
                <a16:creationId xmlns:a16="http://schemas.microsoft.com/office/drawing/2014/main" id="{1D38EF21-1A83-DCFB-FB0A-FFDFC1066ACB}"/>
              </a:ext>
            </a:extLst>
          </p:cNvPr>
          <p:cNvSpPr>
            <a:spLocks noGrp="1"/>
          </p:cNvSpPr>
          <p:nvPr>
            <p:ph type="title"/>
          </p:nvPr>
        </p:nvSpPr>
        <p:spPr>
          <a:xfrm>
            <a:off x="676657" y="216953"/>
            <a:ext cx="10772775" cy="1122533"/>
          </a:xfrm>
        </p:spPr>
        <p:txBody>
          <a:bodyPr>
            <a:normAutofit/>
          </a:bodyPr>
          <a:lstStyle/>
          <a:p>
            <a:pPr algn="ctr"/>
            <a:r>
              <a:rPr lang="en-US" dirty="0">
                <a:latin typeface="Georgia"/>
              </a:rPr>
              <a:t>Case Study – 'Certain' or 'Uncertain'</a:t>
            </a:r>
            <a:endParaRPr lang="en-US" dirty="0"/>
          </a:p>
        </p:txBody>
      </p:sp>
      <p:pic>
        <p:nvPicPr>
          <p:cNvPr id="2" name="Graphic 6" descr="Male profile with solid fill">
            <a:extLst>
              <a:ext uri="{FF2B5EF4-FFF2-40B4-BE49-F238E27FC236}">
                <a16:creationId xmlns:a16="http://schemas.microsoft.com/office/drawing/2014/main" id="{1F9F6160-2417-8296-352D-F1C56B56BA3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57353" y="2615119"/>
            <a:ext cx="914400" cy="914400"/>
          </a:xfrm>
          <a:prstGeom prst="rect">
            <a:avLst/>
          </a:prstGeom>
        </p:spPr>
      </p:pic>
      <p:pic>
        <p:nvPicPr>
          <p:cNvPr id="7" name="Graphic 8" descr="Female Profile with solid fill">
            <a:extLst>
              <a:ext uri="{FF2B5EF4-FFF2-40B4-BE49-F238E27FC236}">
                <a16:creationId xmlns:a16="http://schemas.microsoft.com/office/drawing/2014/main" id="{A4C27509-1CEE-0CC8-C0E9-091416E4516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354313" y="3682122"/>
            <a:ext cx="914400" cy="914400"/>
          </a:xfrm>
          <a:prstGeom prst="rect">
            <a:avLst/>
          </a:prstGeom>
        </p:spPr>
      </p:pic>
      <p:cxnSp>
        <p:nvCxnSpPr>
          <p:cNvPr id="9" name="Straight Arrow Connector 8">
            <a:extLst>
              <a:ext uri="{FF2B5EF4-FFF2-40B4-BE49-F238E27FC236}">
                <a16:creationId xmlns:a16="http://schemas.microsoft.com/office/drawing/2014/main" id="{7573F84F-1EBB-6402-1448-757B85685750}"/>
              </a:ext>
            </a:extLst>
          </p:cNvPr>
          <p:cNvCxnSpPr/>
          <p:nvPr/>
        </p:nvCxnSpPr>
        <p:spPr>
          <a:xfrm>
            <a:off x="9465012" y="1472119"/>
            <a:ext cx="6485" cy="4489313"/>
          </a:xfrm>
          <a:prstGeom prst="straightConnector1">
            <a:avLst/>
          </a:prstGeom>
        </p:spPr>
        <p:style>
          <a:lnRef idx="1">
            <a:schemeClr val="accent1"/>
          </a:lnRef>
          <a:fillRef idx="0">
            <a:schemeClr val="accent1"/>
          </a:fillRef>
          <a:effectRef idx="0">
            <a:schemeClr val="accent1"/>
          </a:effectRef>
          <a:fontRef idx="minor">
            <a:schemeClr val="tx1"/>
          </a:fontRef>
        </p:style>
      </p:cxnSp>
      <p:pic>
        <p:nvPicPr>
          <p:cNvPr id="10" name="Graphic 10" descr="Hospital with solid fill">
            <a:extLst>
              <a:ext uri="{FF2B5EF4-FFF2-40B4-BE49-F238E27FC236}">
                <a16:creationId xmlns:a16="http://schemas.microsoft.com/office/drawing/2014/main" id="{067FF468-25A7-3308-D32B-11D1CC1BDCE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340502" y="3069077"/>
            <a:ext cx="914400" cy="914400"/>
          </a:xfrm>
          <a:prstGeom prst="rect">
            <a:avLst/>
          </a:prstGeom>
        </p:spPr>
      </p:pic>
      <p:sp>
        <p:nvSpPr>
          <p:cNvPr id="11" name="TextBox 10">
            <a:extLst>
              <a:ext uri="{FF2B5EF4-FFF2-40B4-BE49-F238E27FC236}">
                <a16:creationId xmlns:a16="http://schemas.microsoft.com/office/drawing/2014/main" id="{97049FC5-9733-D688-ADB5-C89FAF616128}"/>
              </a:ext>
            </a:extLst>
          </p:cNvPr>
          <p:cNvSpPr txBox="1"/>
          <p:nvPr/>
        </p:nvSpPr>
        <p:spPr>
          <a:xfrm>
            <a:off x="7830767" y="5658255"/>
            <a:ext cx="15590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dirty="0">
                <a:solidFill>
                  <a:schemeClr val="tx2">
                    <a:lumMod val="90000"/>
                    <a:lumOff val="10000"/>
                  </a:schemeClr>
                </a:solidFill>
                <a:latin typeface="Book Antiqua"/>
                <a:ea typeface="Calibri Light"/>
                <a:cs typeface="Calibri Light"/>
              </a:rPr>
              <a:t>Ethiopia</a:t>
            </a:r>
            <a:endParaRPr lang="en-US">
              <a:solidFill>
                <a:schemeClr val="tx2">
                  <a:lumMod val="90000"/>
                  <a:lumOff val="10000"/>
                </a:schemeClr>
              </a:solidFill>
              <a:latin typeface="Book Antiqua"/>
            </a:endParaRPr>
          </a:p>
        </p:txBody>
      </p:sp>
      <p:sp>
        <p:nvSpPr>
          <p:cNvPr id="12" name="TextBox 11">
            <a:extLst>
              <a:ext uri="{FF2B5EF4-FFF2-40B4-BE49-F238E27FC236}">
                <a16:creationId xmlns:a16="http://schemas.microsoft.com/office/drawing/2014/main" id="{A394D66E-210F-AB17-EC12-9AF2CC8A155D}"/>
              </a:ext>
            </a:extLst>
          </p:cNvPr>
          <p:cNvSpPr txBox="1"/>
          <p:nvPr/>
        </p:nvSpPr>
        <p:spPr>
          <a:xfrm>
            <a:off x="9630383" y="5658254"/>
            <a:ext cx="15590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tx2">
                    <a:lumMod val="90000"/>
                    <a:lumOff val="10000"/>
                  </a:schemeClr>
                </a:solidFill>
                <a:latin typeface="Book Antiqua"/>
                <a:ea typeface="Calibri Light"/>
                <a:cs typeface="Calibri Light"/>
              </a:rPr>
              <a:t>India</a:t>
            </a:r>
            <a:endParaRPr lang="en-US" dirty="0">
              <a:solidFill>
                <a:schemeClr val="tx2">
                  <a:lumMod val="90000"/>
                  <a:lumOff val="10000"/>
                </a:schemeClr>
              </a:solidFill>
              <a:latin typeface="Book Antiqua"/>
            </a:endParaRPr>
          </a:p>
        </p:txBody>
      </p:sp>
      <p:cxnSp>
        <p:nvCxnSpPr>
          <p:cNvPr id="16" name="Connector: Elbow 15">
            <a:extLst>
              <a:ext uri="{FF2B5EF4-FFF2-40B4-BE49-F238E27FC236}">
                <a16:creationId xmlns:a16="http://schemas.microsoft.com/office/drawing/2014/main" id="{7E2CD14A-94F9-B409-22D0-4F740029FBB1}"/>
              </a:ext>
            </a:extLst>
          </p:cNvPr>
          <p:cNvCxnSpPr>
            <a:stCxn id="2" idx="3"/>
            <a:endCxn id="10" idx="1"/>
          </p:cNvCxnSpPr>
          <p:nvPr/>
        </p:nvCxnSpPr>
        <p:spPr>
          <a:xfrm>
            <a:off x="8271753" y="3072319"/>
            <a:ext cx="2068749" cy="45395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1CF6A42B-9F99-2EA5-7F77-46AC8A461361}"/>
              </a:ext>
            </a:extLst>
          </p:cNvPr>
          <p:cNvCxnSpPr>
            <a:stCxn id="7" idx="3"/>
            <a:endCxn id="10" idx="1"/>
          </p:cNvCxnSpPr>
          <p:nvPr/>
        </p:nvCxnSpPr>
        <p:spPr>
          <a:xfrm flipV="1">
            <a:off x="8268713" y="3526277"/>
            <a:ext cx="2071789" cy="61304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6751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84B22-8F44-60FE-42CF-079953AF93AC}"/>
              </a:ext>
            </a:extLst>
          </p:cNvPr>
          <p:cNvSpPr>
            <a:spLocks noGrp="1"/>
          </p:cNvSpPr>
          <p:nvPr>
            <p:ph type="title"/>
          </p:nvPr>
        </p:nvSpPr>
        <p:spPr>
          <a:xfrm>
            <a:off x="657224" y="344023"/>
            <a:ext cx="10772775" cy="1658198"/>
          </a:xfrm>
        </p:spPr>
        <p:txBody>
          <a:bodyPr/>
          <a:lstStyle/>
          <a:p>
            <a:r>
              <a:rPr lang="en-US" dirty="0">
                <a:latin typeface="Georgia"/>
              </a:rPr>
              <a:t>Residential Status under FEMA</a:t>
            </a:r>
            <a:endParaRPr lang="en-US" i="0" dirty="0">
              <a:latin typeface="Georgia"/>
            </a:endParaRPr>
          </a:p>
        </p:txBody>
      </p:sp>
      <p:sp>
        <p:nvSpPr>
          <p:cNvPr id="3" name="Content Placeholder 2">
            <a:extLst>
              <a:ext uri="{FF2B5EF4-FFF2-40B4-BE49-F238E27FC236}">
                <a16:creationId xmlns:a16="http://schemas.microsoft.com/office/drawing/2014/main" id="{CCAD34C6-00CC-607D-7CF5-B8FC901B47B2}"/>
              </a:ext>
            </a:extLst>
          </p:cNvPr>
          <p:cNvSpPr>
            <a:spLocks noGrp="1"/>
          </p:cNvSpPr>
          <p:nvPr>
            <p:ph idx="1"/>
          </p:nvPr>
        </p:nvSpPr>
        <p:spPr/>
        <p:txBody>
          <a:bodyPr vert="horz" lIns="91440" tIns="45720" rIns="91440" bIns="45720" rtlCol="0" anchor="t">
            <a:normAutofit/>
          </a:bodyPr>
          <a:lstStyle/>
          <a:p>
            <a:pPr marL="0" indent="0">
              <a:buNone/>
            </a:pPr>
            <a:r>
              <a:rPr lang="en-US" b="1" dirty="0">
                <a:latin typeface="Book Antiqua"/>
              </a:rPr>
              <a:t>Entities</a:t>
            </a:r>
          </a:p>
          <a:p>
            <a:pPr marL="344170" indent="-344170"/>
            <a:r>
              <a:rPr lang="en-US" dirty="0">
                <a:latin typeface="Book Antiqua"/>
              </a:rPr>
              <a:t>Any person or body corporate incorporated in India</a:t>
            </a:r>
          </a:p>
          <a:p>
            <a:pPr marL="344170" indent="-344170"/>
            <a:r>
              <a:rPr lang="en-US" dirty="0">
                <a:latin typeface="Book Antiqua"/>
              </a:rPr>
              <a:t>An office, branch or agency in India owned or controlled by a PROI</a:t>
            </a:r>
          </a:p>
          <a:p>
            <a:pPr marL="344170" indent="-344170"/>
            <a:r>
              <a:rPr lang="en-US" dirty="0">
                <a:latin typeface="Book Antiqua"/>
              </a:rPr>
              <a:t>An office, branch or agency outside India owned or controlled by a PRII</a:t>
            </a:r>
            <a:endParaRPr lang="en-US" dirty="0"/>
          </a:p>
        </p:txBody>
      </p:sp>
      <p:sp>
        <p:nvSpPr>
          <p:cNvPr id="4" name="Date Placeholder 3">
            <a:extLst>
              <a:ext uri="{FF2B5EF4-FFF2-40B4-BE49-F238E27FC236}">
                <a16:creationId xmlns:a16="http://schemas.microsoft.com/office/drawing/2014/main" id="{FECBC9C6-56E4-ECF0-BD78-7FF924345641}"/>
              </a:ext>
            </a:extLst>
          </p:cNvPr>
          <p:cNvSpPr>
            <a:spLocks noGrp="1"/>
          </p:cNvSpPr>
          <p:nvPr>
            <p:ph type="dt" sz="half" idx="10"/>
          </p:nvPr>
        </p:nvSpPr>
        <p:spPr/>
        <p:txBody>
          <a:bodyPr/>
          <a:lstStyle/>
          <a:p>
            <a:r>
              <a:rPr lang="en-US"/>
              <a:t>15-Nov-2022</a:t>
            </a:r>
          </a:p>
        </p:txBody>
      </p:sp>
      <p:sp>
        <p:nvSpPr>
          <p:cNvPr id="5" name="Footer Placeholder 4">
            <a:extLst>
              <a:ext uri="{FF2B5EF4-FFF2-40B4-BE49-F238E27FC236}">
                <a16:creationId xmlns:a16="http://schemas.microsoft.com/office/drawing/2014/main" id="{39C728C0-953D-BDCD-FBB6-6136A77A6659}"/>
              </a:ext>
            </a:extLst>
          </p:cNvPr>
          <p:cNvSpPr>
            <a:spLocks noGrp="1"/>
          </p:cNvSpPr>
          <p:nvPr>
            <p:ph type="ftr" sz="quarter" idx="11"/>
          </p:nvPr>
        </p:nvSpPr>
        <p:spPr/>
        <p:txBody>
          <a:bodyPr/>
          <a:lstStyle/>
          <a:p>
            <a:r>
              <a:rPr lang="en-US"/>
              <a:t>CA Viren Doshi</a:t>
            </a:r>
          </a:p>
        </p:txBody>
      </p:sp>
      <p:sp>
        <p:nvSpPr>
          <p:cNvPr id="6" name="Slide Number Placeholder 5">
            <a:extLst>
              <a:ext uri="{FF2B5EF4-FFF2-40B4-BE49-F238E27FC236}">
                <a16:creationId xmlns:a16="http://schemas.microsoft.com/office/drawing/2014/main" id="{85AC80E7-1976-3AB9-F62E-72BC4A130D93}"/>
              </a:ext>
            </a:extLst>
          </p:cNvPr>
          <p:cNvSpPr>
            <a:spLocks noGrp="1"/>
          </p:cNvSpPr>
          <p:nvPr>
            <p:ph type="sldNum" sz="quarter" idx="12"/>
          </p:nvPr>
        </p:nvSpPr>
        <p:spPr/>
        <p:txBody>
          <a:bodyPr/>
          <a:lstStyle/>
          <a:p>
            <a:fld id="{53B6C93E-B05E-49F4-B363-E611733D9E4E}" type="slidenum">
              <a:rPr lang="en-US" smtClean="0"/>
              <a:pPr/>
              <a:t>15</a:t>
            </a:fld>
            <a:endParaRPr lang="en-US"/>
          </a:p>
        </p:txBody>
      </p:sp>
    </p:spTree>
    <p:extLst>
      <p:ext uri="{BB962C8B-B14F-4D97-AF65-F5344CB8AC3E}">
        <p14:creationId xmlns:p14="http://schemas.microsoft.com/office/powerpoint/2010/main" val="24893914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874460" y="699445"/>
            <a:ext cx="2172527" cy="898787"/>
          </a:xfrm>
          <a:prstGeom prst="roundRect">
            <a:avLst/>
          </a:prstGeom>
          <a:no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r>
              <a:rPr lang="en-US" sz="1200" dirty="0">
                <a:solidFill>
                  <a:schemeClr val="tx2">
                    <a:lumMod val="90000"/>
                    <a:lumOff val="10000"/>
                  </a:schemeClr>
                </a:solidFill>
                <a:latin typeface="Book Antiqua" panose="02040602050305030304" pitchFamily="18" charset="0"/>
              </a:rPr>
              <a:t>Is your stay in India for 182 days or more during the FY?</a:t>
            </a:r>
          </a:p>
          <a:p>
            <a:pPr algn="ctr"/>
            <a:r>
              <a:rPr lang="en-US" sz="1200" b="1" dirty="0">
                <a:solidFill>
                  <a:schemeClr val="tx2">
                    <a:lumMod val="90000"/>
                    <a:lumOff val="10000"/>
                  </a:schemeClr>
                </a:solidFill>
                <a:latin typeface="Book Antiqua" panose="02040602050305030304" pitchFamily="18" charset="0"/>
              </a:rPr>
              <a:t>S. 6(1)(a)</a:t>
            </a:r>
          </a:p>
        </p:txBody>
      </p:sp>
      <p:sp>
        <p:nvSpPr>
          <p:cNvPr id="5" name="Rounded Rectangle 4"/>
          <p:cNvSpPr/>
          <p:nvPr/>
        </p:nvSpPr>
        <p:spPr>
          <a:xfrm>
            <a:off x="8743951" y="696974"/>
            <a:ext cx="1514476" cy="824561"/>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r>
              <a:rPr lang="en-US" sz="1400" b="1" dirty="0">
                <a:latin typeface="Book Antiqua" panose="02040602050305030304" pitchFamily="18" charset="0"/>
              </a:rPr>
              <a:t>Resident and Ordinarily Resident</a:t>
            </a:r>
          </a:p>
        </p:txBody>
      </p:sp>
      <p:sp>
        <p:nvSpPr>
          <p:cNvPr id="6" name="Rounded Rectangle 5"/>
          <p:cNvSpPr/>
          <p:nvPr/>
        </p:nvSpPr>
        <p:spPr>
          <a:xfrm>
            <a:off x="8743955" y="2010814"/>
            <a:ext cx="1514475" cy="771245"/>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r>
              <a:rPr lang="en-US" sz="1400" b="1" dirty="0">
                <a:latin typeface="Book Antiqua" panose="02040602050305030304" pitchFamily="18" charset="0"/>
              </a:rPr>
              <a:t>Resident but Not-Ordinarily Resident</a:t>
            </a:r>
          </a:p>
        </p:txBody>
      </p:sp>
      <p:sp>
        <p:nvSpPr>
          <p:cNvPr id="7" name="Rounded Rectangle 6"/>
          <p:cNvSpPr/>
          <p:nvPr/>
        </p:nvSpPr>
        <p:spPr>
          <a:xfrm>
            <a:off x="8743954" y="3271335"/>
            <a:ext cx="1514475" cy="654424"/>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r>
              <a:rPr lang="en-US" sz="1400" b="1" dirty="0">
                <a:latin typeface="Book Antiqua" panose="02040602050305030304" pitchFamily="18" charset="0"/>
              </a:rPr>
              <a:t>Non-Resident</a:t>
            </a:r>
          </a:p>
        </p:txBody>
      </p:sp>
      <p:sp>
        <p:nvSpPr>
          <p:cNvPr id="8" name="Rectangle 7"/>
          <p:cNvSpPr/>
          <p:nvPr/>
        </p:nvSpPr>
        <p:spPr>
          <a:xfrm>
            <a:off x="1874460" y="1950226"/>
            <a:ext cx="2172527" cy="1112301"/>
          </a:xfrm>
          <a:prstGeom prst="rect">
            <a:avLst/>
          </a:prstGeom>
          <a:no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r>
              <a:rPr lang="en-US" sz="1200" dirty="0">
                <a:solidFill>
                  <a:schemeClr val="tx2">
                    <a:lumMod val="90000"/>
                    <a:lumOff val="10000"/>
                  </a:schemeClr>
                </a:solidFill>
                <a:latin typeface="Book Antiqua" panose="02040602050305030304" pitchFamily="18" charset="0"/>
              </a:rPr>
              <a:t>Is your stay in India for 60 days or more during the FY </a:t>
            </a:r>
            <a:r>
              <a:rPr lang="en-US" sz="1200" b="1" u="sng" dirty="0">
                <a:solidFill>
                  <a:schemeClr val="tx2">
                    <a:lumMod val="90000"/>
                    <a:lumOff val="10000"/>
                  </a:schemeClr>
                </a:solidFill>
                <a:latin typeface="Book Antiqua" panose="02040602050305030304" pitchFamily="18" charset="0"/>
              </a:rPr>
              <a:t>and</a:t>
            </a:r>
            <a:r>
              <a:rPr lang="en-US" sz="1200" b="1" dirty="0">
                <a:solidFill>
                  <a:schemeClr val="tx2">
                    <a:lumMod val="90000"/>
                    <a:lumOff val="10000"/>
                  </a:schemeClr>
                </a:solidFill>
                <a:latin typeface="Book Antiqua" panose="02040602050305030304" pitchFamily="18" charset="0"/>
              </a:rPr>
              <a:t> </a:t>
            </a:r>
            <a:r>
              <a:rPr lang="en-US" sz="1200" dirty="0">
                <a:solidFill>
                  <a:schemeClr val="tx2">
                    <a:lumMod val="90000"/>
                    <a:lumOff val="10000"/>
                  </a:schemeClr>
                </a:solidFill>
                <a:latin typeface="Book Antiqua" panose="02040602050305030304" pitchFamily="18" charset="0"/>
              </a:rPr>
              <a:t>365 days or more in preceding 4 years?</a:t>
            </a:r>
          </a:p>
          <a:p>
            <a:pPr algn="ctr"/>
            <a:r>
              <a:rPr lang="en-US" sz="1200" b="1" dirty="0">
                <a:solidFill>
                  <a:schemeClr val="tx2">
                    <a:lumMod val="90000"/>
                    <a:lumOff val="10000"/>
                  </a:schemeClr>
                </a:solidFill>
                <a:latin typeface="Book Antiqua" panose="02040602050305030304" pitchFamily="18" charset="0"/>
              </a:rPr>
              <a:t>S. 6(1)(c)</a:t>
            </a:r>
          </a:p>
        </p:txBody>
      </p:sp>
      <p:sp>
        <p:nvSpPr>
          <p:cNvPr id="9" name="Rectangle 8"/>
          <p:cNvSpPr/>
          <p:nvPr/>
        </p:nvSpPr>
        <p:spPr>
          <a:xfrm>
            <a:off x="1874460" y="3417377"/>
            <a:ext cx="2172527" cy="930472"/>
          </a:xfrm>
          <a:prstGeom prst="rect">
            <a:avLst/>
          </a:prstGeom>
          <a:no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r>
              <a:rPr lang="en-US" sz="1200" dirty="0">
                <a:solidFill>
                  <a:schemeClr val="tx2">
                    <a:lumMod val="90000"/>
                    <a:lumOff val="10000"/>
                  </a:schemeClr>
                </a:solidFill>
                <a:latin typeface="Book Antiqua" panose="02040602050305030304" pitchFamily="18" charset="0"/>
              </a:rPr>
              <a:t>Are you an IC who has left for employment outside India </a:t>
            </a:r>
            <a:r>
              <a:rPr lang="en-US" sz="1200" b="1" u="sng" dirty="0">
                <a:solidFill>
                  <a:schemeClr val="tx2">
                    <a:lumMod val="90000"/>
                    <a:lumOff val="10000"/>
                  </a:schemeClr>
                </a:solidFill>
                <a:latin typeface="Book Antiqua" panose="02040602050305030304" pitchFamily="18" charset="0"/>
              </a:rPr>
              <a:t>or</a:t>
            </a:r>
            <a:r>
              <a:rPr lang="en-US" sz="1200" dirty="0">
                <a:solidFill>
                  <a:schemeClr val="tx2">
                    <a:lumMod val="90000"/>
                    <a:lumOff val="10000"/>
                  </a:schemeClr>
                </a:solidFill>
                <a:latin typeface="Book Antiqua" panose="02040602050305030304" pitchFamily="18" charset="0"/>
              </a:rPr>
              <a:t> as a crew member of an Indian Ship during the FY?</a:t>
            </a:r>
          </a:p>
          <a:p>
            <a:pPr algn="ctr"/>
            <a:r>
              <a:rPr lang="en-US" sz="1200" b="1" dirty="0">
                <a:solidFill>
                  <a:schemeClr val="tx2">
                    <a:lumMod val="90000"/>
                    <a:lumOff val="10000"/>
                  </a:schemeClr>
                </a:solidFill>
                <a:latin typeface="Book Antiqua" panose="02040602050305030304" pitchFamily="18" charset="0"/>
              </a:rPr>
              <a:t>Exp. 1(a) to S. 6(1)(c)</a:t>
            </a:r>
          </a:p>
        </p:txBody>
      </p:sp>
      <p:sp>
        <p:nvSpPr>
          <p:cNvPr id="10" name="Rectangle 9"/>
          <p:cNvSpPr/>
          <p:nvPr/>
        </p:nvSpPr>
        <p:spPr>
          <a:xfrm>
            <a:off x="1874460" y="4699841"/>
            <a:ext cx="2172527" cy="950451"/>
          </a:xfrm>
          <a:prstGeom prst="rect">
            <a:avLst/>
          </a:prstGeom>
          <a:no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r>
              <a:rPr lang="en-US" sz="1200" dirty="0">
                <a:solidFill>
                  <a:schemeClr val="tx2">
                    <a:lumMod val="90000"/>
                    <a:lumOff val="10000"/>
                  </a:schemeClr>
                </a:solidFill>
                <a:latin typeface="Book Antiqua" panose="02040602050305030304" pitchFamily="18" charset="0"/>
              </a:rPr>
              <a:t>Are you an </a:t>
            </a:r>
            <a:r>
              <a:rPr lang="en-US" sz="1200" b="1" u="sng" dirty="0">
                <a:solidFill>
                  <a:schemeClr val="tx2">
                    <a:lumMod val="90000"/>
                    <a:lumOff val="10000"/>
                  </a:schemeClr>
                </a:solidFill>
                <a:latin typeface="Book Antiqua" panose="02040602050305030304" pitchFamily="18" charset="0"/>
              </a:rPr>
              <a:t>IC</a:t>
            </a:r>
            <a:r>
              <a:rPr lang="en-US" sz="1200" dirty="0">
                <a:solidFill>
                  <a:schemeClr val="tx2">
                    <a:lumMod val="90000"/>
                    <a:lumOff val="10000"/>
                  </a:schemeClr>
                </a:solidFill>
                <a:latin typeface="Book Antiqua" panose="02040602050305030304" pitchFamily="18" charset="0"/>
              </a:rPr>
              <a:t> staying outside India </a:t>
            </a:r>
            <a:r>
              <a:rPr lang="en-US" sz="1200" b="1" u="sng" dirty="0">
                <a:solidFill>
                  <a:schemeClr val="tx2">
                    <a:lumMod val="90000"/>
                    <a:lumOff val="10000"/>
                  </a:schemeClr>
                </a:solidFill>
                <a:latin typeface="Book Antiqua" panose="02040602050305030304" pitchFamily="18" charset="0"/>
              </a:rPr>
              <a:t>and</a:t>
            </a:r>
            <a:r>
              <a:rPr lang="en-US" sz="1200" dirty="0">
                <a:solidFill>
                  <a:schemeClr val="tx2">
                    <a:lumMod val="90000"/>
                    <a:lumOff val="10000"/>
                  </a:schemeClr>
                </a:solidFill>
                <a:latin typeface="Book Antiqua" panose="02040602050305030304" pitchFamily="18" charset="0"/>
              </a:rPr>
              <a:t> came on a visit to India?</a:t>
            </a:r>
          </a:p>
          <a:p>
            <a:pPr algn="ctr"/>
            <a:r>
              <a:rPr lang="en-US" sz="1200" b="1" dirty="0">
                <a:solidFill>
                  <a:schemeClr val="tx2">
                    <a:lumMod val="90000"/>
                    <a:lumOff val="10000"/>
                  </a:schemeClr>
                </a:solidFill>
                <a:latin typeface="Book Antiqua" panose="02040602050305030304" pitchFamily="18" charset="0"/>
              </a:rPr>
              <a:t>Exp. 1(b) to S. 6(1)(c)</a:t>
            </a:r>
          </a:p>
        </p:txBody>
      </p:sp>
      <p:sp>
        <p:nvSpPr>
          <p:cNvPr id="11" name="Rectangle 10"/>
          <p:cNvSpPr/>
          <p:nvPr/>
        </p:nvSpPr>
        <p:spPr>
          <a:xfrm>
            <a:off x="4727814" y="696973"/>
            <a:ext cx="3066475" cy="1334299"/>
          </a:xfrm>
          <a:prstGeom prst="rect">
            <a:avLst/>
          </a:prstGeom>
          <a:no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257168" indent="-257168" algn="just">
              <a:buFont typeface="+mj-lt"/>
              <a:buAutoNum type="arabicPeriod"/>
            </a:pPr>
            <a:r>
              <a:rPr lang="en-US" sz="1200" dirty="0">
                <a:solidFill>
                  <a:schemeClr val="tx2">
                    <a:lumMod val="90000"/>
                    <a:lumOff val="10000"/>
                  </a:schemeClr>
                </a:solidFill>
                <a:latin typeface="Book Antiqua" panose="02040602050305030304" pitchFamily="18" charset="0"/>
              </a:rPr>
              <a:t>Were you an Indian Resident for 2 or more years in preceding 10 years? </a:t>
            </a:r>
            <a:r>
              <a:rPr lang="en-US" sz="1200" b="1" u="sng" dirty="0">
                <a:solidFill>
                  <a:schemeClr val="tx2">
                    <a:lumMod val="90000"/>
                    <a:lumOff val="10000"/>
                  </a:schemeClr>
                </a:solidFill>
                <a:latin typeface="Book Antiqua" panose="02040602050305030304" pitchFamily="18" charset="0"/>
              </a:rPr>
              <a:t>and</a:t>
            </a:r>
          </a:p>
          <a:p>
            <a:pPr marL="257168" indent="-257168" algn="just">
              <a:buFont typeface="+mj-lt"/>
              <a:buAutoNum type="arabicPeriod"/>
            </a:pPr>
            <a:r>
              <a:rPr lang="en-US" sz="1200" dirty="0">
                <a:solidFill>
                  <a:schemeClr val="tx2">
                    <a:lumMod val="90000"/>
                    <a:lumOff val="10000"/>
                  </a:schemeClr>
                </a:solidFill>
                <a:latin typeface="Book Antiqua" panose="02040602050305030304" pitchFamily="18" charset="0"/>
              </a:rPr>
              <a:t>Was your total stay in India for 730 days or more in preceding 7 years?</a:t>
            </a:r>
          </a:p>
          <a:p>
            <a:pPr marL="228594"/>
            <a:r>
              <a:rPr lang="en-US" sz="1200" b="1" dirty="0">
                <a:solidFill>
                  <a:schemeClr val="tx2">
                    <a:lumMod val="90000"/>
                    <a:lumOff val="10000"/>
                  </a:schemeClr>
                </a:solidFill>
                <a:latin typeface="Book Antiqua" panose="02040602050305030304" pitchFamily="18" charset="0"/>
              </a:rPr>
              <a:t>S. 6(6)(a)</a:t>
            </a:r>
          </a:p>
        </p:txBody>
      </p:sp>
      <p:sp>
        <p:nvSpPr>
          <p:cNvPr id="12" name="Rectangle 11"/>
          <p:cNvSpPr/>
          <p:nvPr/>
        </p:nvSpPr>
        <p:spPr>
          <a:xfrm>
            <a:off x="4722409" y="2385265"/>
            <a:ext cx="3047032" cy="1108663"/>
          </a:xfrm>
          <a:prstGeom prst="rect">
            <a:avLst/>
          </a:prstGeom>
          <a:no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r>
              <a:rPr lang="en-US" sz="1200" dirty="0">
                <a:solidFill>
                  <a:schemeClr val="tx2">
                    <a:lumMod val="90000"/>
                    <a:lumOff val="10000"/>
                  </a:schemeClr>
                </a:solidFill>
                <a:latin typeface="Book Antiqua" panose="02040602050305030304" pitchFamily="18" charset="0"/>
              </a:rPr>
              <a:t>Are you an </a:t>
            </a:r>
            <a:r>
              <a:rPr lang="en-US" sz="1200" b="1" u="sng" dirty="0">
                <a:solidFill>
                  <a:schemeClr val="tx2">
                    <a:lumMod val="90000"/>
                    <a:lumOff val="10000"/>
                  </a:schemeClr>
                </a:solidFill>
                <a:latin typeface="Book Antiqua" panose="02040602050305030304" pitchFamily="18" charset="0"/>
              </a:rPr>
              <a:t>IC</a:t>
            </a:r>
            <a:r>
              <a:rPr lang="en-US" sz="1200" dirty="0">
                <a:solidFill>
                  <a:schemeClr val="tx2">
                    <a:lumMod val="90000"/>
                    <a:lumOff val="10000"/>
                  </a:schemeClr>
                </a:solidFill>
                <a:latin typeface="Book Antiqua" panose="02040602050305030304" pitchFamily="18" charset="0"/>
              </a:rPr>
              <a:t> having </a:t>
            </a:r>
            <a:r>
              <a:rPr lang="en-US" sz="1200" b="1" u="sng" dirty="0">
                <a:solidFill>
                  <a:schemeClr val="tx2">
                    <a:lumMod val="90000"/>
                    <a:lumOff val="10000"/>
                  </a:schemeClr>
                </a:solidFill>
                <a:latin typeface="Book Antiqua" panose="02040602050305030304" pitchFamily="18" charset="0"/>
              </a:rPr>
              <a:t>Indian Sourced income exceeding INR 15L </a:t>
            </a:r>
            <a:r>
              <a:rPr lang="en-US" sz="1200" dirty="0">
                <a:solidFill>
                  <a:schemeClr val="tx2">
                    <a:lumMod val="90000"/>
                    <a:lumOff val="10000"/>
                  </a:schemeClr>
                </a:solidFill>
                <a:latin typeface="Book Antiqua" panose="02040602050305030304" pitchFamily="18" charset="0"/>
              </a:rPr>
              <a:t>and </a:t>
            </a:r>
            <a:r>
              <a:rPr lang="en-US" sz="1200" b="1" u="sng" dirty="0">
                <a:solidFill>
                  <a:schemeClr val="tx2">
                    <a:lumMod val="90000"/>
                    <a:lumOff val="10000"/>
                  </a:schemeClr>
                </a:solidFill>
                <a:latin typeface="Book Antiqua" panose="02040602050305030304" pitchFamily="18" charset="0"/>
              </a:rPr>
              <a:t>not liable to tax </a:t>
            </a:r>
            <a:r>
              <a:rPr lang="en-US" sz="1200" dirty="0">
                <a:solidFill>
                  <a:schemeClr val="tx2">
                    <a:lumMod val="90000"/>
                    <a:lumOff val="10000"/>
                  </a:schemeClr>
                </a:solidFill>
                <a:latin typeface="Book Antiqua" panose="02040602050305030304" pitchFamily="18" charset="0"/>
              </a:rPr>
              <a:t>in any other country due to the reason of domicile, residence, etc.?</a:t>
            </a:r>
          </a:p>
          <a:p>
            <a:pPr algn="ctr"/>
            <a:r>
              <a:rPr lang="en-US" sz="1200" b="1" dirty="0">
                <a:solidFill>
                  <a:schemeClr val="tx2">
                    <a:lumMod val="90000"/>
                    <a:lumOff val="10000"/>
                  </a:schemeClr>
                </a:solidFill>
                <a:latin typeface="Book Antiqua" panose="02040602050305030304" pitchFamily="18" charset="0"/>
              </a:rPr>
              <a:t>S. 6(1A)</a:t>
            </a:r>
          </a:p>
        </p:txBody>
      </p:sp>
      <p:sp>
        <p:nvSpPr>
          <p:cNvPr id="13" name="Rectangle 12"/>
          <p:cNvSpPr/>
          <p:nvPr/>
        </p:nvSpPr>
        <p:spPr>
          <a:xfrm>
            <a:off x="4723531" y="4690632"/>
            <a:ext cx="3334449" cy="959656"/>
          </a:xfrm>
          <a:prstGeom prst="rect">
            <a:avLst/>
          </a:prstGeom>
          <a:no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r>
              <a:rPr lang="en-US" sz="1200" dirty="0">
                <a:solidFill>
                  <a:schemeClr val="tx2">
                    <a:lumMod val="90000"/>
                    <a:lumOff val="10000"/>
                  </a:schemeClr>
                </a:solidFill>
                <a:latin typeface="Book Antiqua" panose="02040602050305030304" pitchFamily="18" charset="0"/>
              </a:rPr>
              <a:t>Is your stay in India for 120 days or more during the FY </a:t>
            </a:r>
            <a:r>
              <a:rPr lang="en-US" sz="1200" b="1" u="sng" dirty="0">
                <a:solidFill>
                  <a:schemeClr val="tx2">
                    <a:lumMod val="90000"/>
                    <a:lumOff val="10000"/>
                  </a:schemeClr>
                </a:solidFill>
                <a:latin typeface="Book Antiqua" panose="02040602050305030304" pitchFamily="18" charset="0"/>
              </a:rPr>
              <a:t>and</a:t>
            </a:r>
            <a:r>
              <a:rPr lang="en-US" sz="1200" dirty="0">
                <a:solidFill>
                  <a:schemeClr val="tx2">
                    <a:lumMod val="90000"/>
                    <a:lumOff val="10000"/>
                  </a:schemeClr>
                </a:solidFill>
                <a:latin typeface="Book Antiqua" panose="02040602050305030304" pitchFamily="18" charset="0"/>
              </a:rPr>
              <a:t> 365 days or more during preceding 4 years?</a:t>
            </a:r>
          </a:p>
          <a:p>
            <a:pPr algn="ctr"/>
            <a:r>
              <a:rPr lang="en-US" sz="1200" b="1" dirty="0">
                <a:solidFill>
                  <a:schemeClr val="tx2">
                    <a:lumMod val="90000"/>
                    <a:lumOff val="10000"/>
                  </a:schemeClr>
                </a:solidFill>
                <a:latin typeface="Book Antiqua" panose="02040602050305030304" pitchFamily="18" charset="0"/>
              </a:rPr>
              <a:t>Exp. 1(b) to S. 6(1)(c)</a:t>
            </a:r>
          </a:p>
        </p:txBody>
      </p:sp>
      <p:sp>
        <p:nvSpPr>
          <p:cNvPr id="14" name="Rectangle 13"/>
          <p:cNvSpPr/>
          <p:nvPr/>
        </p:nvSpPr>
        <p:spPr>
          <a:xfrm>
            <a:off x="8443935" y="4690632"/>
            <a:ext cx="1814495" cy="959656"/>
          </a:xfrm>
          <a:prstGeom prst="rect">
            <a:avLst/>
          </a:prstGeom>
          <a:no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r>
              <a:rPr lang="en-US" sz="1200" dirty="0">
                <a:solidFill>
                  <a:schemeClr val="tx2">
                    <a:lumMod val="90000"/>
                    <a:lumOff val="10000"/>
                  </a:schemeClr>
                </a:solidFill>
                <a:latin typeface="Book Antiqua" panose="02040602050305030304" pitchFamily="18" charset="0"/>
              </a:rPr>
              <a:t>Is your Indian Sourced income exceeding INR 15L</a:t>
            </a:r>
            <a:r>
              <a:rPr lang="en-US" sz="1200">
                <a:solidFill>
                  <a:schemeClr val="tx2">
                    <a:lumMod val="90000"/>
                    <a:lumOff val="10000"/>
                  </a:schemeClr>
                </a:solidFill>
                <a:latin typeface="Book Antiqua" panose="02040602050305030304" pitchFamily="18" charset="0"/>
              </a:rPr>
              <a:t>?</a:t>
            </a:r>
            <a:r>
              <a:rPr lang="en-US" sz="1200" b="1">
                <a:solidFill>
                  <a:schemeClr val="tx2">
                    <a:lumMod val="90000"/>
                    <a:lumOff val="10000"/>
                  </a:schemeClr>
                </a:solidFill>
                <a:latin typeface="Book Antiqua" panose="02040602050305030304" pitchFamily="18" charset="0"/>
              </a:rPr>
              <a:t> </a:t>
            </a:r>
          </a:p>
          <a:p>
            <a:pPr algn="ctr"/>
            <a:r>
              <a:rPr lang="en-US" sz="1200" b="1">
                <a:solidFill>
                  <a:schemeClr val="tx2">
                    <a:lumMod val="90000"/>
                    <a:lumOff val="10000"/>
                  </a:schemeClr>
                </a:solidFill>
                <a:latin typeface="Book Antiqua" panose="02040602050305030304" pitchFamily="18" charset="0"/>
              </a:rPr>
              <a:t>Exp</a:t>
            </a:r>
            <a:r>
              <a:rPr lang="en-US" sz="1200" b="1" dirty="0">
                <a:solidFill>
                  <a:schemeClr val="tx2">
                    <a:lumMod val="90000"/>
                    <a:lumOff val="10000"/>
                  </a:schemeClr>
                </a:solidFill>
                <a:latin typeface="Book Antiqua" panose="02040602050305030304" pitchFamily="18" charset="0"/>
              </a:rPr>
              <a:t>. 1(b) to S. 6(1)(c)</a:t>
            </a:r>
          </a:p>
        </p:txBody>
      </p:sp>
      <p:sp>
        <p:nvSpPr>
          <p:cNvPr id="15" name="Rectangle 14"/>
          <p:cNvSpPr/>
          <p:nvPr/>
        </p:nvSpPr>
        <p:spPr>
          <a:xfrm>
            <a:off x="1874460" y="5938607"/>
            <a:ext cx="2172527" cy="753828"/>
          </a:xfrm>
          <a:prstGeom prst="rect">
            <a:avLst/>
          </a:prstGeom>
          <a:no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r>
              <a:rPr lang="en-US" sz="1200" dirty="0">
                <a:solidFill>
                  <a:schemeClr val="tx2">
                    <a:lumMod val="90000"/>
                    <a:lumOff val="10000"/>
                  </a:schemeClr>
                </a:solidFill>
                <a:latin typeface="Book Antiqua" panose="02040602050305030304" pitchFamily="18" charset="0"/>
              </a:rPr>
              <a:t>Are you a </a:t>
            </a:r>
            <a:r>
              <a:rPr lang="en-US" sz="1200" b="1" u="sng" dirty="0">
                <a:solidFill>
                  <a:schemeClr val="tx2">
                    <a:lumMod val="90000"/>
                    <a:lumOff val="10000"/>
                  </a:schemeClr>
                </a:solidFill>
                <a:latin typeface="Book Antiqua" panose="02040602050305030304" pitchFamily="18" charset="0"/>
              </a:rPr>
              <a:t>PIO</a:t>
            </a:r>
            <a:r>
              <a:rPr lang="en-US" sz="1200" dirty="0">
                <a:solidFill>
                  <a:schemeClr val="tx2">
                    <a:lumMod val="90000"/>
                    <a:lumOff val="10000"/>
                  </a:schemeClr>
                </a:solidFill>
                <a:latin typeface="Book Antiqua" panose="02040602050305030304" pitchFamily="18" charset="0"/>
              </a:rPr>
              <a:t> staying outside India </a:t>
            </a:r>
            <a:r>
              <a:rPr lang="en-US" sz="1200" b="1" u="sng" dirty="0">
                <a:solidFill>
                  <a:schemeClr val="tx2">
                    <a:lumMod val="90000"/>
                    <a:lumOff val="10000"/>
                  </a:schemeClr>
                </a:solidFill>
                <a:latin typeface="Book Antiqua" panose="02040602050305030304" pitchFamily="18" charset="0"/>
              </a:rPr>
              <a:t>and</a:t>
            </a:r>
            <a:r>
              <a:rPr lang="en-US" sz="1200" dirty="0">
                <a:solidFill>
                  <a:schemeClr val="tx2">
                    <a:lumMod val="90000"/>
                    <a:lumOff val="10000"/>
                  </a:schemeClr>
                </a:solidFill>
                <a:latin typeface="Book Antiqua" panose="02040602050305030304" pitchFamily="18" charset="0"/>
              </a:rPr>
              <a:t> came on a visit to India?</a:t>
            </a:r>
          </a:p>
          <a:p>
            <a:pPr algn="ctr"/>
            <a:r>
              <a:rPr lang="en-US" sz="1200" b="1" dirty="0">
                <a:solidFill>
                  <a:schemeClr val="tx2">
                    <a:lumMod val="90000"/>
                    <a:lumOff val="10000"/>
                  </a:schemeClr>
                </a:solidFill>
                <a:latin typeface="Book Antiqua" panose="02040602050305030304" pitchFamily="18" charset="0"/>
              </a:rPr>
              <a:t>Exp. 1(b) to S. 6(1)(c)</a:t>
            </a:r>
          </a:p>
        </p:txBody>
      </p:sp>
      <p:sp>
        <p:nvSpPr>
          <p:cNvPr id="16" name="Rectangle 15"/>
          <p:cNvSpPr/>
          <p:nvPr/>
        </p:nvSpPr>
        <p:spPr>
          <a:xfrm>
            <a:off x="4722412" y="5862923"/>
            <a:ext cx="3335567" cy="829512"/>
          </a:xfrm>
          <a:prstGeom prst="rect">
            <a:avLst/>
          </a:prstGeom>
          <a:no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r>
              <a:rPr lang="en-US" sz="1200" dirty="0">
                <a:solidFill>
                  <a:schemeClr val="tx2">
                    <a:lumMod val="90000"/>
                    <a:lumOff val="10000"/>
                  </a:schemeClr>
                </a:solidFill>
                <a:latin typeface="Book Antiqua" panose="02040602050305030304" pitchFamily="18" charset="0"/>
              </a:rPr>
              <a:t>Is your stay in India for 120 days or more during the FY </a:t>
            </a:r>
            <a:r>
              <a:rPr lang="en-US" sz="1200" b="1" u="sng" dirty="0">
                <a:solidFill>
                  <a:schemeClr val="tx2">
                    <a:lumMod val="90000"/>
                    <a:lumOff val="10000"/>
                  </a:schemeClr>
                </a:solidFill>
                <a:latin typeface="Book Antiqua" panose="02040602050305030304" pitchFamily="18" charset="0"/>
              </a:rPr>
              <a:t>and</a:t>
            </a:r>
            <a:r>
              <a:rPr lang="en-US" sz="1200" dirty="0">
                <a:solidFill>
                  <a:schemeClr val="tx2">
                    <a:lumMod val="90000"/>
                    <a:lumOff val="10000"/>
                  </a:schemeClr>
                </a:solidFill>
                <a:latin typeface="Book Antiqua" panose="02040602050305030304" pitchFamily="18" charset="0"/>
              </a:rPr>
              <a:t> 365 days or more during preceding 4 years?</a:t>
            </a:r>
          </a:p>
          <a:p>
            <a:pPr algn="ctr"/>
            <a:r>
              <a:rPr lang="en-US" sz="1200" b="1" dirty="0">
                <a:solidFill>
                  <a:schemeClr val="tx2">
                    <a:lumMod val="90000"/>
                    <a:lumOff val="10000"/>
                  </a:schemeClr>
                </a:solidFill>
                <a:latin typeface="Book Antiqua" panose="02040602050305030304" pitchFamily="18" charset="0"/>
              </a:rPr>
              <a:t>Exp. 1(b) to S. 6(1)(c)</a:t>
            </a:r>
          </a:p>
        </p:txBody>
      </p:sp>
      <p:cxnSp>
        <p:nvCxnSpPr>
          <p:cNvPr id="18" name="Straight Arrow Connector 17"/>
          <p:cNvCxnSpPr/>
          <p:nvPr/>
        </p:nvCxnSpPr>
        <p:spPr>
          <a:xfrm>
            <a:off x="4046988" y="995363"/>
            <a:ext cx="6754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4" idx="2"/>
            <a:endCxn id="8" idx="0"/>
          </p:cNvCxnSpPr>
          <p:nvPr/>
        </p:nvCxnSpPr>
        <p:spPr>
          <a:xfrm>
            <a:off x="2960721" y="1598231"/>
            <a:ext cx="0" cy="3519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8" idx="2"/>
            <a:endCxn id="9" idx="0"/>
          </p:cNvCxnSpPr>
          <p:nvPr/>
        </p:nvCxnSpPr>
        <p:spPr>
          <a:xfrm>
            <a:off x="2960721" y="3062528"/>
            <a:ext cx="0" cy="3548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9" idx="2"/>
            <a:endCxn id="10" idx="0"/>
          </p:cNvCxnSpPr>
          <p:nvPr/>
        </p:nvCxnSpPr>
        <p:spPr>
          <a:xfrm>
            <a:off x="2960721" y="4347850"/>
            <a:ext cx="0" cy="3519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0" idx="2"/>
            <a:endCxn id="15" idx="0"/>
          </p:cNvCxnSpPr>
          <p:nvPr/>
        </p:nvCxnSpPr>
        <p:spPr>
          <a:xfrm>
            <a:off x="2960721" y="5650291"/>
            <a:ext cx="0" cy="2883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4046984" y="2690813"/>
            <a:ext cx="675424" cy="0"/>
          </a:xfrm>
          <a:prstGeom prst="straightConnector1">
            <a:avLst/>
          </a:prstGeom>
          <a:ln w="12700">
            <a:solidFill>
              <a:schemeClr val="accent4"/>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0" name="Elbow Connector 39"/>
          <p:cNvCxnSpPr>
            <a:stCxn id="9" idx="3"/>
            <a:endCxn id="12" idx="1"/>
          </p:cNvCxnSpPr>
          <p:nvPr/>
        </p:nvCxnSpPr>
        <p:spPr>
          <a:xfrm flipV="1">
            <a:off x="4046988" y="2939594"/>
            <a:ext cx="675425" cy="943020"/>
          </a:xfrm>
          <a:prstGeom prst="bentConnector3">
            <a:avLst>
              <a:gd name="adj1" fmla="val 50000"/>
            </a:avLst>
          </a:prstGeom>
          <a:ln w="12700">
            <a:solidFill>
              <a:schemeClr val="accent4"/>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10" idx="3"/>
            <a:endCxn id="13" idx="1"/>
          </p:cNvCxnSpPr>
          <p:nvPr/>
        </p:nvCxnSpPr>
        <p:spPr>
          <a:xfrm flipV="1">
            <a:off x="4046987" y="5170463"/>
            <a:ext cx="676543" cy="46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Elbow Connector 46"/>
          <p:cNvCxnSpPr>
            <a:stCxn id="15" idx="3"/>
            <a:endCxn id="11" idx="1"/>
          </p:cNvCxnSpPr>
          <p:nvPr/>
        </p:nvCxnSpPr>
        <p:spPr>
          <a:xfrm flipV="1">
            <a:off x="4046985" y="1364123"/>
            <a:ext cx="680828" cy="4951401"/>
          </a:xfrm>
          <a:prstGeom prst="bentConnector3">
            <a:avLst>
              <a:gd name="adj1" fmla="val 59094"/>
            </a:avLst>
          </a:prstGeom>
          <a:ln w="12700">
            <a:solidFill>
              <a:srgbClr val="7030A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4046984" y="6510339"/>
            <a:ext cx="675424" cy="0"/>
          </a:xfrm>
          <a:prstGeom prst="straightConnector1">
            <a:avLst/>
          </a:prstGeom>
          <a:ln w="12700">
            <a:solidFill>
              <a:srgbClr val="7030A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13" idx="0"/>
          </p:cNvCxnSpPr>
          <p:nvPr/>
        </p:nvCxnSpPr>
        <p:spPr>
          <a:xfrm flipV="1">
            <a:off x="6390755" y="3493925"/>
            <a:ext cx="10049" cy="1196708"/>
          </a:xfrm>
          <a:prstGeom prst="straightConnector1">
            <a:avLst/>
          </a:prstGeom>
          <a:ln w="12700">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13" idx="3"/>
            <a:endCxn id="14" idx="1"/>
          </p:cNvCxnSpPr>
          <p:nvPr/>
        </p:nvCxnSpPr>
        <p:spPr>
          <a:xfrm>
            <a:off x="8057979" y="5170460"/>
            <a:ext cx="385955" cy="0"/>
          </a:xfrm>
          <a:prstGeom prst="straightConnector1">
            <a:avLst/>
          </a:prstGeom>
          <a:ln w="12700">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6" name="Elbow Connector 55"/>
          <p:cNvCxnSpPr>
            <a:stCxn id="16" idx="3"/>
            <a:endCxn id="14" idx="2"/>
          </p:cNvCxnSpPr>
          <p:nvPr/>
        </p:nvCxnSpPr>
        <p:spPr>
          <a:xfrm flipV="1">
            <a:off x="8057978" y="5650291"/>
            <a:ext cx="1293203" cy="627391"/>
          </a:xfrm>
          <a:prstGeom prst="bentConnector2">
            <a:avLst/>
          </a:prstGeom>
          <a:ln w="12700">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0" name="Elbow Connector 59"/>
          <p:cNvCxnSpPr>
            <a:endCxn id="7" idx="3"/>
          </p:cNvCxnSpPr>
          <p:nvPr/>
        </p:nvCxnSpPr>
        <p:spPr>
          <a:xfrm rot="5400000" flipH="1" flipV="1">
            <a:off x="7721357" y="3935174"/>
            <a:ext cx="2873695" cy="2200451"/>
          </a:xfrm>
          <a:prstGeom prst="bentConnector4">
            <a:avLst>
              <a:gd name="adj1" fmla="val 1549"/>
              <a:gd name="adj2" fmla="val 110389"/>
            </a:avLst>
          </a:prstGeom>
          <a:ln w="12700">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endCxn id="5" idx="1"/>
          </p:cNvCxnSpPr>
          <p:nvPr/>
        </p:nvCxnSpPr>
        <p:spPr>
          <a:xfrm>
            <a:off x="7794287" y="1109251"/>
            <a:ext cx="949664" cy="0"/>
          </a:xfrm>
          <a:prstGeom prst="straightConnector1">
            <a:avLst/>
          </a:prstGeom>
          <a:ln w="12700">
            <a:solidFill>
              <a:schemeClr val="accent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9" name="Elbow Connector 68"/>
          <p:cNvCxnSpPr>
            <a:stCxn id="11" idx="3"/>
            <a:endCxn id="6" idx="1"/>
          </p:cNvCxnSpPr>
          <p:nvPr/>
        </p:nvCxnSpPr>
        <p:spPr>
          <a:xfrm>
            <a:off x="7794291" y="1364121"/>
            <a:ext cx="949665" cy="1032315"/>
          </a:xfrm>
          <a:prstGeom prst="bentConnector3">
            <a:avLst/>
          </a:prstGeom>
          <a:ln w="12700">
            <a:solidFill>
              <a:schemeClr val="accent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7776499" y="2609851"/>
            <a:ext cx="967455" cy="0"/>
          </a:xfrm>
          <a:prstGeom prst="straightConnector1">
            <a:avLst/>
          </a:prstGeom>
          <a:ln w="127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73" name="Elbow Connector 72"/>
          <p:cNvCxnSpPr>
            <a:stCxn id="12" idx="3"/>
            <a:endCxn id="7" idx="1"/>
          </p:cNvCxnSpPr>
          <p:nvPr/>
        </p:nvCxnSpPr>
        <p:spPr>
          <a:xfrm>
            <a:off x="7769445" y="2939595"/>
            <a:ext cx="974511" cy="658955"/>
          </a:xfrm>
          <a:prstGeom prst="bentConnector3">
            <a:avLst/>
          </a:prstGeom>
          <a:ln w="127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flipV="1">
            <a:off x="9401175" y="3925763"/>
            <a:ext cx="0" cy="764873"/>
          </a:xfrm>
          <a:prstGeom prst="straightConnector1">
            <a:avLst/>
          </a:prstGeom>
          <a:ln w="12700">
            <a:solidFill>
              <a:srgbClr val="00B05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79" name="Elbow Connector 78"/>
          <p:cNvCxnSpPr/>
          <p:nvPr/>
        </p:nvCxnSpPr>
        <p:spPr>
          <a:xfrm rot="5400000" flipH="1" flipV="1">
            <a:off x="8127803" y="3243428"/>
            <a:ext cx="1908577" cy="985839"/>
          </a:xfrm>
          <a:prstGeom prst="bentConnector3">
            <a:avLst>
              <a:gd name="adj1" fmla="val 91672"/>
            </a:avLst>
          </a:prstGeom>
          <a:ln w="12700">
            <a:solidFill>
              <a:srgbClr val="00B05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81" name="Rectangle 80"/>
          <p:cNvSpPr/>
          <p:nvPr/>
        </p:nvSpPr>
        <p:spPr>
          <a:xfrm>
            <a:off x="4030145" y="732002"/>
            <a:ext cx="349624" cy="2902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r>
              <a:rPr lang="en-US" sz="1351" dirty="0">
                <a:solidFill>
                  <a:schemeClr val="tx1"/>
                </a:solidFill>
                <a:latin typeface="Book Antiqua" panose="02040602050305030304" pitchFamily="18" charset="0"/>
              </a:rPr>
              <a:t>Y</a:t>
            </a:r>
          </a:p>
        </p:txBody>
      </p:sp>
      <p:sp>
        <p:nvSpPr>
          <p:cNvPr id="82" name="Rectangle 81"/>
          <p:cNvSpPr/>
          <p:nvPr/>
        </p:nvSpPr>
        <p:spPr>
          <a:xfrm>
            <a:off x="4023480" y="6525255"/>
            <a:ext cx="349624" cy="2902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r>
              <a:rPr lang="en-US" sz="1351" dirty="0">
                <a:solidFill>
                  <a:schemeClr val="tx1"/>
                </a:solidFill>
                <a:latin typeface="Book Antiqua" panose="02040602050305030304" pitchFamily="18" charset="0"/>
              </a:rPr>
              <a:t>Y</a:t>
            </a:r>
          </a:p>
        </p:txBody>
      </p:sp>
      <p:sp>
        <p:nvSpPr>
          <p:cNvPr id="83" name="Rectangle 82"/>
          <p:cNvSpPr/>
          <p:nvPr/>
        </p:nvSpPr>
        <p:spPr>
          <a:xfrm>
            <a:off x="4053323" y="2397542"/>
            <a:ext cx="349624" cy="2902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r>
              <a:rPr lang="en-US" sz="1351" dirty="0">
                <a:solidFill>
                  <a:schemeClr val="tx1"/>
                </a:solidFill>
                <a:latin typeface="Book Antiqua" panose="02040602050305030304" pitchFamily="18" charset="0"/>
              </a:rPr>
              <a:t>N</a:t>
            </a:r>
          </a:p>
        </p:txBody>
      </p:sp>
      <p:sp>
        <p:nvSpPr>
          <p:cNvPr id="84" name="Rectangle 83"/>
          <p:cNvSpPr/>
          <p:nvPr/>
        </p:nvSpPr>
        <p:spPr>
          <a:xfrm>
            <a:off x="4026957" y="3578223"/>
            <a:ext cx="349624" cy="2902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r>
              <a:rPr lang="en-US" sz="1351" dirty="0">
                <a:solidFill>
                  <a:schemeClr val="tx1"/>
                </a:solidFill>
                <a:latin typeface="Book Antiqua" panose="02040602050305030304" pitchFamily="18" charset="0"/>
              </a:rPr>
              <a:t>Y</a:t>
            </a:r>
          </a:p>
        </p:txBody>
      </p:sp>
      <p:sp>
        <p:nvSpPr>
          <p:cNvPr id="85" name="Rectangle 84"/>
          <p:cNvSpPr/>
          <p:nvPr/>
        </p:nvSpPr>
        <p:spPr>
          <a:xfrm>
            <a:off x="4026957" y="4910761"/>
            <a:ext cx="349624" cy="2902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r>
              <a:rPr lang="en-US" sz="1351" dirty="0">
                <a:solidFill>
                  <a:schemeClr val="tx1"/>
                </a:solidFill>
                <a:latin typeface="Book Antiqua" panose="02040602050305030304" pitchFamily="18" charset="0"/>
              </a:rPr>
              <a:t>Y</a:t>
            </a:r>
          </a:p>
        </p:txBody>
      </p:sp>
      <p:sp>
        <p:nvSpPr>
          <p:cNvPr id="86" name="Rectangle 85"/>
          <p:cNvSpPr/>
          <p:nvPr/>
        </p:nvSpPr>
        <p:spPr>
          <a:xfrm>
            <a:off x="4023797" y="6011905"/>
            <a:ext cx="349624" cy="2902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r>
              <a:rPr lang="en-US" sz="1351" dirty="0">
                <a:solidFill>
                  <a:schemeClr val="tx1"/>
                </a:solidFill>
                <a:latin typeface="Book Antiqua" panose="02040602050305030304" pitchFamily="18" charset="0"/>
              </a:rPr>
              <a:t>N</a:t>
            </a:r>
          </a:p>
        </p:txBody>
      </p:sp>
      <p:sp>
        <p:nvSpPr>
          <p:cNvPr id="87" name="Rectangle 86"/>
          <p:cNvSpPr/>
          <p:nvPr/>
        </p:nvSpPr>
        <p:spPr>
          <a:xfrm>
            <a:off x="2960721" y="1635688"/>
            <a:ext cx="349624" cy="2742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r>
              <a:rPr lang="en-US" sz="1351" dirty="0">
                <a:solidFill>
                  <a:schemeClr val="tx1"/>
                </a:solidFill>
                <a:latin typeface="Book Antiqua" panose="02040602050305030304" pitchFamily="18" charset="0"/>
              </a:rPr>
              <a:t>N</a:t>
            </a:r>
          </a:p>
        </p:txBody>
      </p:sp>
      <p:sp>
        <p:nvSpPr>
          <p:cNvPr id="88" name="Rectangle 87"/>
          <p:cNvSpPr/>
          <p:nvPr/>
        </p:nvSpPr>
        <p:spPr>
          <a:xfrm>
            <a:off x="2927437" y="3095060"/>
            <a:ext cx="349624" cy="2742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r>
              <a:rPr lang="en-US" sz="1351" dirty="0">
                <a:solidFill>
                  <a:schemeClr val="tx1"/>
                </a:solidFill>
                <a:latin typeface="Book Antiqua" panose="02040602050305030304" pitchFamily="18" charset="0"/>
              </a:rPr>
              <a:t>Y</a:t>
            </a:r>
          </a:p>
        </p:txBody>
      </p:sp>
      <p:sp>
        <p:nvSpPr>
          <p:cNvPr id="89" name="Rectangle 88"/>
          <p:cNvSpPr/>
          <p:nvPr/>
        </p:nvSpPr>
        <p:spPr>
          <a:xfrm>
            <a:off x="2927437" y="4371756"/>
            <a:ext cx="349624" cy="2742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r>
              <a:rPr lang="en-US" sz="1351" dirty="0">
                <a:solidFill>
                  <a:schemeClr val="tx1"/>
                </a:solidFill>
                <a:latin typeface="Book Antiqua" panose="02040602050305030304" pitchFamily="18" charset="0"/>
              </a:rPr>
              <a:t>N</a:t>
            </a:r>
          </a:p>
        </p:txBody>
      </p:sp>
      <p:sp>
        <p:nvSpPr>
          <p:cNvPr id="90" name="Rectangle 89"/>
          <p:cNvSpPr/>
          <p:nvPr/>
        </p:nvSpPr>
        <p:spPr>
          <a:xfrm>
            <a:off x="2927437" y="5657339"/>
            <a:ext cx="349624" cy="2742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r>
              <a:rPr lang="en-US" sz="1351" dirty="0">
                <a:solidFill>
                  <a:schemeClr val="tx1"/>
                </a:solidFill>
                <a:latin typeface="Book Antiqua" panose="02040602050305030304" pitchFamily="18" charset="0"/>
              </a:rPr>
              <a:t>N</a:t>
            </a:r>
          </a:p>
        </p:txBody>
      </p:sp>
      <p:sp>
        <p:nvSpPr>
          <p:cNvPr id="94" name="Rectangle 93"/>
          <p:cNvSpPr/>
          <p:nvPr/>
        </p:nvSpPr>
        <p:spPr>
          <a:xfrm>
            <a:off x="7801931" y="844251"/>
            <a:ext cx="349624" cy="2902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r>
              <a:rPr lang="en-US" sz="1351" dirty="0">
                <a:solidFill>
                  <a:schemeClr val="tx1"/>
                </a:solidFill>
                <a:latin typeface="Book Antiqua" panose="02040602050305030304" pitchFamily="18" charset="0"/>
              </a:rPr>
              <a:t>Y</a:t>
            </a:r>
          </a:p>
        </p:txBody>
      </p:sp>
      <p:sp>
        <p:nvSpPr>
          <p:cNvPr id="95" name="Rectangle 94"/>
          <p:cNvSpPr/>
          <p:nvPr/>
        </p:nvSpPr>
        <p:spPr>
          <a:xfrm>
            <a:off x="7801931" y="1383476"/>
            <a:ext cx="349624" cy="2742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r>
              <a:rPr lang="en-US" sz="1351" dirty="0">
                <a:solidFill>
                  <a:schemeClr val="tx1"/>
                </a:solidFill>
                <a:latin typeface="Book Antiqua" panose="02040602050305030304" pitchFamily="18" charset="0"/>
              </a:rPr>
              <a:t>N</a:t>
            </a:r>
          </a:p>
        </p:txBody>
      </p:sp>
      <p:sp>
        <p:nvSpPr>
          <p:cNvPr id="96" name="Rectangle 95"/>
          <p:cNvSpPr/>
          <p:nvPr/>
        </p:nvSpPr>
        <p:spPr>
          <a:xfrm>
            <a:off x="7776496" y="2307811"/>
            <a:ext cx="349624" cy="2902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r>
              <a:rPr lang="en-US" sz="1351" dirty="0">
                <a:solidFill>
                  <a:schemeClr val="tx1"/>
                </a:solidFill>
                <a:latin typeface="Book Antiqua" panose="02040602050305030304" pitchFamily="18" charset="0"/>
              </a:rPr>
              <a:t>Y</a:t>
            </a:r>
          </a:p>
        </p:txBody>
      </p:sp>
      <p:sp>
        <p:nvSpPr>
          <p:cNvPr id="97" name="Rectangle 96"/>
          <p:cNvSpPr/>
          <p:nvPr/>
        </p:nvSpPr>
        <p:spPr>
          <a:xfrm>
            <a:off x="7807616" y="2984669"/>
            <a:ext cx="349624" cy="2742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r>
              <a:rPr lang="en-US" sz="1351" dirty="0">
                <a:solidFill>
                  <a:schemeClr val="tx1"/>
                </a:solidFill>
                <a:latin typeface="Book Antiqua" panose="02040602050305030304" pitchFamily="18" charset="0"/>
              </a:rPr>
              <a:t>N</a:t>
            </a:r>
          </a:p>
        </p:txBody>
      </p:sp>
      <p:sp>
        <p:nvSpPr>
          <p:cNvPr id="98" name="Rectangle 97"/>
          <p:cNvSpPr/>
          <p:nvPr/>
        </p:nvSpPr>
        <p:spPr>
          <a:xfrm>
            <a:off x="8053689" y="4880225"/>
            <a:ext cx="349624" cy="2902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r>
              <a:rPr lang="en-US" sz="1351" dirty="0">
                <a:solidFill>
                  <a:schemeClr val="tx1"/>
                </a:solidFill>
                <a:latin typeface="Book Antiqua" panose="02040602050305030304" pitchFamily="18" charset="0"/>
              </a:rPr>
              <a:t>Y</a:t>
            </a:r>
          </a:p>
        </p:txBody>
      </p:sp>
      <p:sp>
        <p:nvSpPr>
          <p:cNvPr id="99" name="Rectangle 98"/>
          <p:cNvSpPr/>
          <p:nvPr/>
        </p:nvSpPr>
        <p:spPr>
          <a:xfrm>
            <a:off x="8057503" y="5983327"/>
            <a:ext cx="349624" cy="2902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r>
              <a:rPr lang="en-US" sz="1351" dirty="0">
                <a:solidFill>
                  <a:schemeClr val="tx1"/>
                </a:solidFill>
                <a:latin typeface="Book Antiqua" panose="02040602050305030304" pitchFamily="18" charset="0"/>
              </a:rPr>
              <a:t>Y</a:t>
            </a:r>
          </a:p>
        </p:txBody>
      </p:sp>
      <p:sp>
        <p:nvSpPr>
          <p:cNvPr id="104" name="Rectangle 103"/>
          <p:cNvSpPr/>
          <p:nvPr/>
        </p:nvSpPr>
        <p:spPr>
          <a:xfrm>
            <a:off x="8052571" y="6452139"/>
            <a:ext cx="349624" cy="2742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r>
              <a:rPr lang="en-US" sz="1351" dirty="0">
                <a:solidFill>
                  <a:schemeClr val="tx1"/>
                </a:solidFill>
                <a:latin typeface="Book Antiqua" panose="02040602050305030304" pitchFamily="18" charset="0"/>
              </a:rPr>
              <a:t>N</a:t>
            </a:r>
          </a:p>
        </p:txBody>
      </p:sp>
      <p:sp>
        <p:nvSpPr>
          <p:cNvPr id="105" name="Rectangle 104"/>
          <p:cNvSpPr/>
          <p:nvPr/>
        </p:nvSpPr>
        <p:spPr>
          <a:xfrm>
            <a:off x="6376880" y="4416412"/>
            <a:ext cx="349624" cy="2742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r>
              <a:rPr lang="en-US" sz="1351" dirty="0">
                <a:solidFill>
                  <a:schemeClr val="tx1"/>
                </a:solidFill>
                <a:latin typeface="Book Antiqua" panose="02040602050305030304" pitchFamily="18" charset="0"/>
              </a:rPr>
              <a:t>N</a:t>
            </a:r>
          </a:p>
        </p:txBody>
      </p:sp>
      <p:sp>
        <p:nvSpPr>
          <p:cNvPr id="106" name="Rectangle 105"/>
          <p:cNvSpPr/>
          <p:nvPr/>
        </p:nvSpPr>
        <p:spPr>
          <a:xfrm>
            <a:off x="9365527" y="4416412"/>
            <a:ext cx="349624" cy="2742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r>
              <a:rPr lang="en-US" sz="1351" dirty="0">
                <a:solidFill>
                  <a:schemeClr val="tx1"/>
                </a:solidFill>
                <a:latin typeface="Book Antiqua" panose="02040602050305030304" pitchFamily="18" charset="0"/>
              </a:rPr>
              <a:t>N</a:t>
            </a:r>
          </a:p>
        </p:txBody>
      </p:sp>
      <p:sp>
        <p:nvSpPr>
          <p:cNvPr id="107" name="Rectangle 106"/>
          <p:cNvSpPr/>
          <p:nvPr/>
        </p:nvSpPr>
        <p:spPr>
          <a:xfrm>
            <a:off x="8524979" y="4420707"/>
            <a:ext cx="349624" cy="2902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r>
              <a:rPr lang="en-US" sz="1351" dirty="0">
                <a:solidFill>
                  <a:schemeClr val="tx1"/>
                </a:solidFill>
                <a:latin typeface="Book Antiqua" panose="02040602050305030304" pitchFamily="18" charset="0"/>
              </a:rPr>
              <a:t>Y</a:t>
            </a:r>
          </a:p>
        </p:txBody>
      </p:sp>
      <p:sp>
        <p:nvSpPr>
          <p:cNvPr id="108" name="Rectangle 107"/>
          <p:cNvSpPr/>
          <p:nvPr/>
        </p:nvSpPr>
        <p:spPr>
          <a:xfrm>
            <a:off x="7734375" y="2563305"/>
            <a:ext cx="834367" cy="3306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ysClr val="windowText" lastClr="000000"/>
                </a:solidFill>
                <a:latin typeface="Book Antiqua" panose="02040602050305030304" pitchFamily="18" charset="0"/>
              </a:rPr>
              <a:t>S. 6(6)(d)</a:t>
            </a:r>
          </a:p>
        </p:txBody>
      </p:sp>
      <p:sp>
        <p:nvSpPr>
          <p:cNvPr id="119" name="Rectangle 118"/>
          <p:cNvSpPr/>
          <p:nvPr/>
        </p:nvSpPr>
        <p:spPr>
          <a:xfrm rot="16200000">
            <a:off x="8057599" y="4131195"/>
            <a:ext cx="834367" cy="3306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ysClr val="windowText" lastClr="000000"/>
                </a:solidFill>
                <a:latin typeface="Book Antiqua" panose="02040602050305030304" pitchFamily="18" charset="0"/>
              </a:rPr>
              <a:t>S. 6(6)(c)</a:t>
            </a:r>
          </a:p>
        </p:txBody>
      </p:sp>
      <p:sp>
        <p:nvSpPr>
          <p:cNvPr id="120" name="Title 1"/>
          <p:cNvSpPr>
            <a:spLocks noGrp="1"/>
          </p:cNvSpPr>
          <p:nvPr>
            <p:ph type="title"/>
          </p:nvPr>
        </p:nvSpPr>
        <p:spPr>
          <a:xfrm>
            <a:off x="1638300" y="-11322"/>
            <a:ext cx="8839200" cy="585235"/>
          </a:xfrm>
        </p:spPr>
        <p:txBody>
          <a:bodyPr>
            <a:noAutofit/>
          </a:bodyPr>
          <a:lstStyle/>
          <a:p>
            <a:pPr algn="ctr"/>
            <a:r>
              <a:rPr lang="en-US" sz="2000" b="1" dirty="0">
                <a:solidFill>
                  <a:schemeClr val="tx2"/>
                </a:solidFill>
              </a:rPr>
              <a:t>Residential Status for an Individual in India under Income-tax Act 1961</a:t>
            </a:r>
          </a:p>
        </p:txBody>
      </p:sp>
      <p:sp>
        <p:nvSpPr>
          <p:cNvPr id="17" name="Slide Number Placeholder 16">
            <a:extLst>
              <a:ext uri="{FF2B5EF4-FFF2-40B4-BE49-F238E27FC236}">
                <a16:creationId xmlns:a16="http://schemas.microsoft.com/office/drawing/2014/main" id="{6619F7D3-BAEC-B15F-0D34-68F84246827F}"/>
              </a:ext>
            </a:extLst>
          </p:cNvPr>
          <p:cNvSpPr>
            <a:spLocks noGrp="1"/>
          </p:cNvSpPr>
          <p:nvPr>
            <p:ph type="sldNum" sz="quarter" idx="12"/>
          </p:nvPr>
        </p:nvSpPr>
        <p:spPr/>
        <p:txBody>
          <a:bodyPr/>
          <a:lstStyle/>
          <a:p>
            <a:fld id="{53B6C93E-B05E-49F4-B363-E611733D9E4E}" type="slidenum">
              <a:rPr lang="en-US" smtClean="0"/>
              <a:pPr/>
              <a:t>16</a:t>
            </a:fld>
            <a:endParaRPr lang="en-US"/>
          </a:p>
        </p:txBody>
      </p:sp>
    </p:spTree>
    <p:extLst>
      <p:ext uri="{BB962C8B-B14F-4D97-AF65-F5344CB8AC3E}">
        <p14:creationId xmlns:p14="http://schemas.microsoft.com/office/powerpoint/2010/main" val="13016909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536" y="358174"/>
            <a:ext cx="2505135" cy="906645"/>
          </a:xfrm>
        </p:spPr>
        <p:txBody>
          <a:bodyPr>
            <a:normAutofit fontScale="90000"/>
          </a:bodyPr>
          <a:lstStyle/>
          <a:p>
            <a:pPr algn="ctr"/>
            <a:r>
              <a:rPr lang="en-US" dirty="0"/>
              <a:t>Various Terms</a:t>
            </a:r>
          </a:p>
        </p:txBody>
      </p:sp>
      <p:sp>
        <p:nvSpPr>
          <p:cNvPr id="4" name="Date Placeholder 3"/>
          <p:cNvSpPr>
            <a:spLocks noGrp="1"/>
          </p:cNvSpPr>
          <p:nvPr>
            <p:ph type="dt" sz="half" idx="10"/>
          </p:nvPr>
        </p:nvSpPr>
        <p:spPr/>
        <p:txBody>
          <a:bodyPr/>
          <a:lstStyle/>
          <a:p>
            <a:r>
              <a:rPr lang="en-US"/>
              <a:t>15-Nov-2022</a:t>
            </a:r>
          </a:p>
        </p:txBody>
      </p:sp>
      <p:sp>
        <p:nvSpPr>
          <p:cNvPr id="5" name="Footer Placeholder 4"/>
          <p:cNvSpPr>
            <a:spLocks noGrp="1"/>
          </p:cNvSpPr>
          <p:nvPr>
            <p:ph type="ftr" sz="quarter" idx="11"/>
          </p:nvPr>
        </p:nvSpPr>
        <p:spPr/>
        <p:txBody>
          <a:bodyPr/>
          <a:lstStyle/>
          <a:p>
            <a:r>
              <a:rPr lang="en-US" dirty="0"/>
              <a:t>CA Viren Doshi</a:t>
            </a:r>
          </a:p>
        </p:txBody>
      </p:sp>
      <p:sp>
        <p:nvSpPr>
          <p:cNvPr id="6" name="Slide Number Placeholder 5"/>
          <p:cNvSpPr>
            <a:spLocks noGrp="1"/>
          </p:cNvSpPr>
          <p:nvPr>
            <p:ph type="sldNum" sz="quarter" idx="12"/>
          </p:nvPr>
        </p:nvSpPr>
        <p:spPr/>
        <p:txBody>
          <a:bodyPr/>
          <a:lstStyle/>
          <a:p>
            <a:fld id="{53B6C93E-B05E-49F4-B363-E611733D9E4E}" type="slidenum">
              <a:rPr lang="en-US" smtClean="0"/>
              <a:t>17</a:t>
            </a:fld>
            <a:endParaRPr lang="en-US"/>
          </a:p>
        </p:txBody>
      </p:sp>
      <p:graphicFrame>
        <p:nvGraphicFramePr>
          <p:cNvPr id="3" name="Diagram 2"/>
          <p:cNvGraphicFramePr/>
          <p:nvPr>
            <p:extLst>
              <p:ext uri="{D42A27DB-BD31-4B8C-83A1-F6EECF244321}">
                <p14:modId xmlns:p14="http://schemas.microsoft.com/office/powerpoint/2010/main" val="2408897152"/>
              </p:ext>
            </p:extLst>
          </p:nvPr>
        </p:nvGraphicFramePr>
        <p:xfrm>
          <a:off x="335694" y="4414"/>
          <a:ext cx="11519234" cy="63901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757294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8918" y="310466"/>
            <a:ext cx="4961025" cy="906645"/>
          </a:xfrm>
        </p:spPr>
        <p:txBody>
          <a:bodyPr>
            <a:normAutofit/>
          </a:bodyPr>
          <a:lstStyle/>
          <a:p>
            <a:pPr algn="ctr"/>
            <a:r>
              <a:rPr lang="en-US" dirty="0"/>
              <a:t>Various Terms</a:t>
            </a:r>
          </a:p>
        </p:txBody>
      </p:sp>
      <p:sp>
        <p:nvSpPr>
          <p:cNvPr id="6" name="Slide Number Placeholder 5"/>
          <p:cNvSpPr>
            <a:spLocks noGrp="1"/>
          </p:cNvSpPr>
          <p:nvPr>
            <p:ph type="sldNum" sz="quarter" idx="12"/>
          </p:nvPr>
        </p:nvSpPr>
        <p:spPr/>
        <p:txBody>
          <a:bodyPr/>
          <a:lstStyle/>
          <a:p>
            <a:fld id="{53B6C93E-B05E-49F4-B363-E611733D9E4E}" type="slidenum">
              <a:rPr lang="en-US" smtClean="0"/>
              <a:t>18</a:t>
            </a:fld>
            <a:endParaRPr lang="en-US"/>
          </a:p>
        </p:txBody>
      </p:sp>
      <p:graphicFrame>
        <p:nvGraphicFramePr>
          <p:cNvPr id="3" name="Diagram 2"/>
          <p:cNvGraphicFramePr/>
          <p:nvPr>
            <p:extLst>
              <p:ext uri="{D42A27DB-BD31-4B8C-83A1-F6EECF244321}">
                <p14:modId xmlns:p14="http://schemas.microsoft.com/office/powerpoint/2010/main" val="3731259440"/>
              </p:ext>
            </p:extLst>
          </p:nvPr>
        </p:nvGraphicFramePr>
        <p:xfrm>
          <a:off x="198782" y="1359673"/>
          <a:ext cx="11491223" cy="50527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A292E1F1-8676-B9B5-CA03-B176544A31DF}"/>
              </a:ext>
            </a:extLst>
          </p:cNvPr>
          <p:cNvSpPr>
            <a:spLocks noGrp="1"/>
          </p:cNvSpPr>
          <p:nvPr>
            <p:ph type="dt" sz="half" idx="10"/>
          </p:nvPr>
        </p:nvSpPr>
        <p:spPr/>
        <p:txBody>
          <a:bodyPr/>
          <a:lstStyle/>
          <a:p>
            <a:r>
              <a:rPr lang="en-US"/>
              <a:t>15-Nov-2022</a:t>
            </a:r>
            <a:endParaRPr lang="en-US" dirty="0"/>
          </a:p>
        </p:txBody>
      </p:sp>
      <p:sp>
        <p:nvSpPr>
          <p:cNvPr id="5" name="Footer Placeholder 4">
            <a:extLst>
              <a:ext uri="{FF2B5EF4-FFF2-40B4-BE49-F238E27FC236}">
                <a16:creationId xmlns:a16="http://schemas.microsoft.com/office/drawing/2014/main" id="{4C0B3A80-2FC0-B6A4-9355-E69C6CB96D57}"/>
              </a:ext>
            </a:extLst>
          </p:cNvPr>
          <p:cNvSpPr>
            <a:spLocks noGrp="1"/>
          </p:cNvSpPr>
          <p:nvPr>
            <p:ph type="ftr" sz="quarter" idx="11"/>
          </p:nvPr>
        </p:nvSpPr>
        <p:spPr/>
        <p:txBody>
          <a:bodyPr/>
          <a:lstStyle/>
          <a:p>
            <a:r>
              <a:rPr lang="en-US"/>
              <a:t>CA Viren Doshi</a:t>
            </a:r>
          </a:p>
        </p:txBody>
      </p:sp>
    </p:spTree>
    <p:extLst>
      <p:ext uri="{BB962C8B-B14F-4D97-AF65-F5344CB8AC3E}">
        <p14:creationId xmlns:p14="http://schemas.microsoft.com/office/powerpoint/2010/main" val="30325613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6EF89-4E6E-FB43-7077-8889A79E3C0A}"/>
              </a:ext>
            </a:extLst>
          </p:cNvPr>
          <p:cNvSpPr>
            <a:spLocks noGrp="1"/>
          </p:cNvSpPr>
          <p:nvPr>
            <p:ph type="title"/>
          </p:nvPr>
        </p:nvSpPr>
        <p:spPr>
          <a:xfrm>
            <a:off x="657224" y="356098"/>
            <a:ext cx="10772775" cy="1658198"/>
          </a:xfrm>
        </p:spPr>
        <p:txBody>
          <a:bodyPr/>
          <a:lstStyle/>
          <a:p>
            <a:pPr algn="ctr"/>
            <a:r>
              <a:rPr lang="en-US" dirty="0">
                <a:latin typeface="Georgia"/>
              </a:rPr>
              <a:t>Persons of Indian Origin – Issues</a:t>
            </a:r>
            <a:endParaRPr lang="en-US" dirty="0"/>
          </a:p>
        </p:txBody>
      </p:sp>
      <p:sp>
        <p:nvSpPr>
          <p:cNvPr id="3" name="Content Placeholder 2">
            <a:extLst>
              <a:ext uri="{FF2B5EF4-FFF2-40B4-BE49-F238E27FC236}">
                <a16:creationId xmlns:a16="http://schemas.microsoft.com/office/drawing/2014/main" id="{1C5BEEC8-9525-1098-69D1-191E2AA80BBB}"/>
              </a:ext>
            </a:extLst>
          </p:cNvPr>
          <p:cNvSpPr>
            <a:spLocks noGrp="1"/>
          </p:cNvSpPr>
          <p:nvPr>
            <p:ph idx="1"/>
          </p:nvPr>
        </p:nvSpPr>
        <p:spPr/>
        <p:txBody>
          <a:bodyPr vert="horz" lIns="91440" tIns="45720" rIns="91440" bIns="45720" rtlCol="0" anchor="t">
            <a:normAutofit/>
          </a:bodyPr>
          <a:lstStyle/>
          <a:p>
            <a:pPr marL="344170" indent="-344170"/>
            <a:r>
              <a:rPr lang="en-US" dirty="0">
                <a:latin typeface="Book Antiqua"/>
              </a:rPr>
              <a:t>Concept has been discontinued from January 9, 2015</a:t>
            </a:r>
          </a:p>
          <a:p>
            <a:pPr marL="344170" indent="-344170"/>
            <a:r>
              <a:rPr lang="en-US" dirty="0">
                <a:latin typeface="Book Antiqua"/>
              </a:rPr>
              <a:t>All PIO deemed to be OCI</a:t>
            </a:r>
          </a:p>
          <a:p>
            <a:pPr marL="344170" indent="-344170"/>
            <a:r>
              <a:rPr lang="en-US" dirty="0">
                <a:latin typeface="Book Antiqua"/>
              </a:rPr>
              <a:t>All PIO cards deemed as OCI cards</a:t>
            </a:r>
          </a:p>
          <a:p>
            <a:pPr marL="344170" indent="-344170"/>
            <a:r>
              <a:rPr lang="en-US" dirty="0">
                <a:latin typeface="Book Antiqua"/>
              </a:rPr>
              <a:t>Those not having PIO cards and who have not obtained OCI cards can only</a:t>
            </a:r>
          </a:p>
          <a:p>
            <a:pPr lvl="1" indent="-344170"/>
            <a:r>
              <a:rPr lang="en-US" dirty="0">
                <a:latin typeface="Book Antiqua"/>
              </a:rPr>
              <a:t>Open Bank Accounts in India</a:t>
            </a:r>
          </a:p>
          <a:p>
            <a:pPr lvl="1" indent="-344170"/>
            <a:r>
              <a:rPr lang="en-US" dirty="0">
                <a:latin typeface="Book Antiqua"/>
              </a:rPr>
              <a:t>Remit assets from India</a:t>
            </a:r>
          </a:p>
          <a:p>
            <a:pPr lvl="1" indent="-344170"/>
            <a:r>
              <a:rPr lang="en-US" dirty="0">
                <a:latin typeface="Book Antiqua"/>
              </a:rPr>
              <a:t>Can invest at par with Non-Resident/ PROI</a:t>
            </a:r>
          </a:p>
        </p:txBody>
      </p:sp>
      <p:sp>
        <p:nvSpPr>
          <p:cNvPr id="6" name="Slide Number Placeholder 5">
            <a:extLst>
              <a:ext uri="{FF2B5EF4-FFF2-40B4-BE49-F238E27FC236}">
                <a16:creationId xmlns:a16="http://schemas.microsoft.com/office/drawing/2014/main" id="{CC990114-03AC-B470-37FA-D395C7C41D00}"/>
              </a:ext>
            </a:extLst>
          </p:cNvPr>
          <p:cNvSpPr>
            <a:spLocks noGrp="1"/>
          </p:cNvSpPr>
          <p:nvPr>
            <p:ph type="sldNum" sz="quarter" idx="12"/>
          </p:nvPr>
        </p:nvSpPr>
        <p:spPr/>
        <p:txBody>
          <a:bodyPr/>
          <a:lstStyle/>
          <a:p>
            <a:fld id="{53B6C93E-B05E-49F4-B363-E611733D9E4E}" type="slidenum">
              <a:rPr lang="en-US" smtClean="0"/>
              <a:pPr/>
              <a:t>19</a:t>
            </a:fld>
            <a:endParaRPr lang="en-US"/>
          </a:p>
        </p:txBody>
      </p:sp>
      <p:sp>
        <p:nvSpPr>
          <p:cNvPr id="4" name="Date Placeholder 3">
            <a:extLst>
              <a:ext uri="{FF2B5EF4-FFF2-40B4-BE49-F238E27FC236}">
                <a16:creationId xmlns:a16="http://schemas.microsoft.com/office/drawing/2014/main" id="{F33F1591-6D1C-D267-F686-F51DF99E87AA}"/>
              </a:ext>
            </a:extLst>
          </p:cNvPr>
          <p:cNvSpPr>
            <a:spLocks noGrp="1"/>
          </p:cNvSpPr>
          <p:nvPr>
            <p:ph type="dt" sz="half" idx="10"/>
          </p:nvPr>
        </p:nvSpPr>
        <p:spPr/>
        <p:txBody>
          <a:bodyPr/>
          <a:lstStyle/>
          <a:p>
            <a:r>
              <a:rPr lang="en-US"/>
              <a:t>15-Nov-2022</a:t>
            </a:r>
            <a:endParaRPr lang="en-US" dirty="0"/>
          </a:p>
        </p:txBody>
      </p:sp>
      <p:sp>
        <p:nvSpPr>
          <p:cNvPr id="5" name="Footer Placeholder 4">
            <a:extLst>
              <a:ext uri="{FF2B5EF4-FFF2-40B4-BE49-F238E27FC236}">
                <a16:creationId xmlns:a16="http://schemas.microsoft.com/office/drawing/2014/main" id="{17C394FF-59EF-D5B6-EA80-966CDEEA8422}"/>
              </a:ext>
            </a:extLst>
          </p:cNvPr>
          <p:cNvSpPr>
            <a:spLocks noGrp="1"/>
          </p:cNvSpPr>
          <p:nvPr>
            <p:ph type="ftr" sz="quarter" idx="11"/>
          </p:nvPr>
        </p:nvSpPr>
        <p:spPr/>
        <p:txBody>
          <a:bodyPr/>
          <a:lstStyle/>
          <a:p>
            <a:r>
              <a:rPr lang="en-US"/>
              <a:t>CA Viren Doshi</a:t>
            </a:r>
          </a:p>
        </p:txBody>
      </p:sp>
    </p:spTree>
    <p:extLst>
      <p:ext uri="{BB962C8B-B14F-4D97-AF65-F5344CB8AC3E}">
        <p14:creationId xmlns:p14="http://schemas.microsoft.com/office/powerpoint/2010/main" val="3309810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Georgia"/>
              </a:rPr>
              <a:t>The most sought answers in FEMA</a:t>
            </a:r>
          </a:p>
        </p:txBody>
      </p:sp>
      <p:graphicFrame>
        <p:nvGraphicFramePr>
          <p:cNvPr id="14" name="Content Placeholder 2">
            <a:extLst>
              <a:ext uri="{FF2B5EF4-FFF2-40B4-BE49-F238E27FC236}">
                <a16:creationId xmlns:a16="http://schemas.microsoft.com/office/drawing/2014/main" id="{6C2805D6-4144-C0C4-4071-72C56B47185F}"/>
              </a:ext>
            </a:extLst>
          </p:cNvPr>
          <p:cNvGraphicFramePr>
            <a:graphicFrameLocks noGrp="1"/>
          </p:cNvGraphicFramePr>
          <p:nvPr>
            <p:ph idx="1"/>
            <p:extLst>
              <p:ext uri="{D42A27DB-BD31-4B8C-83A1-F6EECF244321}">
                <p14:modId xmlns:p14="http://schemas.microsoft.com/office/powerpoint/2010/main" val="3406370243"/>
              </p:ext>
            </p:extLst>
          </p:nvPr>
        </p:nvGraphicFramePr>
        <p:xfrm>
          <a:off x="676656" y="2011680"/>
          <a:ext cx="10753725" cy="37661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Date Placeholder 2">
            <a:extLst>
              <a:ext uri="{FF2B5EF4-FFF2-40B4-BE49-F238E27FC236}">
                <a16:creationId xmlns:a16="http://schemas.microsoft.com/office/drawing/2014/main" id="{5C0BE278-4A46-0FD5-657F-39A25A33E77E}"/>
              </a:ext>
            </a:extLst>
          </p:cNvPr>
          <p:cNvSpPr>
            <a:spLocks noGrp="1"/>
          </p:cNvSpPr>
          <p:nvPr>
            <p:ph type="dt" sz="half" idx="10"/>
          </p:nvPr>
        </p:nvSpPr>
        <p:spPr/>
        <p:txBody>
          <a:bodyPr/>
          <a:lstStyle/>
          <a:p>
            <a:r>
              <a:rPr lang="en-US"/>
              <a:t>15-Nov-2022</a:t>
            </a:r>
            <a:endParaRPr lang="en-US" dirty="0"/>
          </a:p>
        </p:txBody>
      </p:sp>
      <p:sp>
        <p:nvSpPr>
          <p:cNvPr id="4" name="Footer Placeholder 3">
            <a:extLst>
              <a:ext uri="{FF2B5EF4-FFF2-40B4-BE49-F238E27FC236}">
                <a16:creationId xmlns:a16="http://schemas.microsoft.com/office/drawing/2014/main" id="{1694B711-9FCB-0399-4C0D-DF3DD9532230}"/>
              </a:ext>
            </a:extLst>
          </p:cNvPr>
          <p:cNvSpPr>
            <a:spLocks noGrp="1"/>
          </p:cNvSpPr>
          <p:nvPr>
            <p:ph type="ftr" sz="quarter" idx="11"/>
          </p:nvPr>
        </p:nvSpPr>
        <p:spPr/>
        <p:txBody>
          <a:bodyPr/>
          <a:lstStyle/>
          <a:p>
            <a:r>
              <a:rPr lang="en-US"/>
              <a:t>CA Viren Doshi</a:t>
            </a:r>
          </a:p>
        </p:txBody>
      </p:sp>
      <p:sp>
        <p:nvSpPr>
          <p:cNvPr id="5" name="Slide Number Placeholder 4">
            <a:extLst>
              <a:ext uri="{FF2B5EF4-FFF2-40B4-BE49-F238E27FC236}">
                <a16:creationId xmlns:a16="http://schemas.microsoft.com/office/drawing/2014/main" id="{AE937396-E581-8DFE-EC56-A32CE3574986}"/>
              </a:ext>
            </a:extLst>
          </p:cNvPr>
          <p:cNvSpPr>
            <a:spLocks noGrp="1"/>
          </p:cNvSpPr>
          <p:nvPr>
            <p:ph type="sldNum" sz="quarter" idx="12"/>
          </p:nvPr>
        </p:nvSpPr>
        <p:spPr/>
        <p:txBody>
          <a:bodyPr/>
          <a:lstStyle/>
          <a:p>
            <a:fld id="{53B6C93E-B05E-49F4-B363-E611733D9E4E}" type="slidenum">
              <a:rPr lang="en-US" smtClean="0"/>
              <a:pPr/>
              <a:t>2</a:t>
            </a:fld>
            <a:endParaRPr lang="en-US"/>
          </a:p>
        </p:txBody>
      </p:sp>
    </p:spTree>
    <p:extLst>
      <p:ext uri="{BB962C8B-B14F-4D97-AF65-F5344CB8AC3E}">
        <p14:creationId xmlns:p14="http://schemas.microsoft.com/office/powerpoint/2010/main" val="14067178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CD333CBE-B699-4E3B-9F45-C045F77343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a:extLst>
              <a:ext uri="{FF2B5EF4-FFF2-40B4-BE49-F238E27FC236}">
                <a16:creationId xmlns:a16="http://schemas.microsoft.com/office/drawing/2014/main" id="{C6EDEBB9-8437-4875-ABEA-0AEDE2C90D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87" y="0"/>
            <a:ext cx="12202287" cy="6858000"/>
          </a:xfrm>
          <a:prstGeom prst="rect">
            <a:avLst/>
          </a:prstGeom>
          <a:solidFill>
            <a:srgbClr val="3638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501871-3689-7BCA-5CEE-1EC8EE0A9736}"/>
              </a:ext>
            </a:extLst>
          </p:cNvPr>
          <p:cNvSpPr>
            <a:spLocks noGrp="1"/>
          </p:cNvSpPr>
          <p:nvPr>
            <p:ph type="title"/>
          </p:nvPr>
        </p:nvSpPr>
        <p:spPr>
          <a:xfrm>
            <a:off x="7884110" y="1807060"/>
            <a:ext cx="3965759" cy="3294976"/>
          </a:xfrm>
        </p:spPr>
        <p:txBody>
          <a:bodyPr vert="horz" lIns="91440" tIns="45720" rIns="91440" bIns="45720" rtlCol="0" anchor="b">
            <a:normAutofit/>
          </a:bodyPr>
          <a:lstStyle/>
          <a:p>
            <a:pPr>
              <a:lnSpc>
                <a:spcPct val="80000"/>
              </a:lnSpc>
            </a:pPr>
            <a:r>
              <a:rPr lang="en-US" sz="5000" kern="1200" spc="-120" baseline="0" dirty="0">
                <a:solidFill>
                  <a:srgbClr val="FFFFFF"/>
                </a:solidFill>
                <a:latin typeface="Georgia"/>
              </a:rPr>
              <a:t>NRI – Obligations and Opportunities under FEMA</a:t>
            </a:r>
          </a:p>
        </p:txBody>
      </p:sp>
      <p:pic>
        <p:nvPicPr>
          <p:cNvPr id="12" name="Picture 13">
            <a:extLst>
              <a:ext uri="{FF2B5EF4-FFF2-40B4-BE49-F238E27FC236}">
                <a16:creationId xmlns:a16="http://schemas.microsoft.com/office/drawing/2014/main" id="{3119DB22-BD9F-97A7-AE68-E0BC7507C399}"/>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8503" r="17989" b="-1"/>
          <a:stretch/>
        </p:blipFill>
        <p:spPr>
          <a:xfrm>
            <a:off x="-10287" y="10"/>
            <a:ext cx="7552267" cy="6857990"/>
          </a:xfrm>
          <a:prstGeom prst="rect">
            <a:avLst/>
          </a:prstGeom>
        </p:spPr>
      </p:pic>
      <p:sp>
        <p:nvSpPr>
          <p:cNvPr id="3" name="Date Placeholder 2">
            <a:extLst>
              <a:ext uri="{FF2B5EF4-FFF2-40B4-BE49-F238E27FC236}">
                <a16:creationId xmlns:a16="http://schemas.microsoft.com/office/drawing/2014/main" id="{E608D626-25F7-7E12-C893-E8FB7DA3491F}"/>
              </a:ext>
            </a:extLst>
          </p:cNvPr>
          <p:cNvSpPr>
            <a:spLocks noGrp="1"/>
          </p:cNvSpPr>
          <p:nvPr>
            <p:ph type="dt" sz="half" idx="10"/>
          </p:nvPr>
        </p:nvSpPr>
        <p:spPr/>
        <p:txBody>
          <a:bodyPr/>
          <a:lstStyle/>
          <a:p>
            <a:r>
              <a:rPr lang="en-US"/>
              <a:t>15-Nov-2022</a:t>
            </a:r>
            <a:endParaRPr lang="en-US" dirty="0"/>
          </a:p>
        </p:txBody>
      </p:sp>
      <p:sp>
        <p:nvSpPr>
          <p:cNvPr id="4" name="Footer Placeholder 3">
            <a:extLst>
              <a:ext uri="{FF2B5EF4-FFF2-40B4-BE49-F238E27FC236}">
                <a16:creationId xmlns:a16="http://schemas.microsoft.com/office/drawing/2014/main" id="{8FDD39F2-C03E-6385-EF9D-EDAD04B08846}"/>
              </a:ext>
            </a:extLst>
          </p:cNvPr>
          <p:cNvSpPr>
            <a:spLocks noGrp="1"/>
          </p:cNvSpPr>
          <p:nvPr>
            <p:ph type="ftr" sz="quarter" idx="11"/>
          </p:nvPr>
        </p:nvSpPr>
        <p:spPr/>
        <p:txBody>
          <a:bodyPr/>
          <a:lstStyle/>
          <a:p>
            <a:r>
              <a:rPr lang="en-US"/>
              <a:t>CA Viren Doshi</a:t>
            </a:r>
          </a:p>
        </p:txBody>
      </p:sp>
      <p:sp>
        <p:nvSpPr>
          <p:cNvPr id="5" name="Slide Number Placeholder 4">
            <a:extLst>
              <a:ext uri="{FF2B5EF4-FFF2-40B4-BE49-F238E27FC236}">
                <a16:creationId xmlns:a16="http://schemas.microsoft.com/office/drawing/2014/main" id="{6264EBDC-CCE5-EC28-355D-60DD42B5DC9B}"/>
              </a:ext>
            </a:extLst>
          </p:cNvPr>
          <p:cNvSpPr>
            <a:spLocks noGrp="1"/>
          </p:cNvSpPr>
          <p:nvPr>
            <p:ph type="sldNum" sz="quarter" idx="12"/>
          </p:nvPr>
        </p:nvSpPr>
        <p:spPr/>
        <p:txBody>
          <a:bodyPr/>
          <a:lstStyle/>
          <a:p>
            <a:fld id="{53B6C93E-B05E-49F4-B363-E611733D9E4E}" type="slidenum">
              <a:rPr lang="en-US" smtClean="0"/>
              <a:t>20</a:t>
            </a:fld>
            <a:endParaRPr lang="en-US"/>
          </a:p>
        </p:txBody>
      </p:sp>
    </p:spTree>
    <p:extLst>
      <p:ext uri="{BB962C8B-B14F-4D97-AF65-F5344CB8AC3E}">
        <p14:creationId xmlns:p14="http://schemas.microsoft.com/office/powerpoint/2010/main" val="131956316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3B6C93E-B05E-49F4-B363-E611733D9E4E}" type="slidenum">
              <a:rPr lang="en-US" smtClean="0"/>
              <a:pPr/>
              <a:t>21</a:t>
            </a:fld>
            <a:endParaRPr lang="en-US"/>
          </a:p>
        </p:txBody>
      </p:sp>
      <p:grpSp>
        <p:nvGrpSpPr>
          <p:cNvPr id="7" name="Group 54"/>
          <p:cNvGrpSpPr/>
          <p:nvPr/>
        </p:nvGrpSpPr>
        <p:grpSpPr>
          <a:xfrm>
            <a:off x="429370" y="278296"/>
            <a:ext cx="11139777" cy="6373153"/>
            <a:chOff x="534838" y="2270695"/>
            <a:chExt cx="6448540" cy="3886200"/>
          </a:xfrm>
        </p:grpSpPr>
        <p:sp>
          <p:nvSpPr>
            <p:cNvPr id="8" name="Rectangle 7"/>
            <p:cNvSpPr>
              <a:spLocks noChangeArrowheads="1"/>
            </p:cNvSpPr>
            <p:nvPr/>
          </p:nvSpPr>
          <p:spPr bwMode="auto">
            <a:xfrm>
              <a:off x="546273" y="4016258"/>
              <a:ext cx="79566" cy="202966"/>
            </a:xfrm>
            <a:prstGeom prst="rect">
              <a:avLst/>
            </a:prstGeom>
            <a:solidFill>
              <a:schemeClr val="bg1"/>
            </a:solidFill>
            <a:ln w="6350">
              <a:noFill/>
              <a:miter lim="800000"/>
              <a:headEnd/>
              <a:tailEnd/>
            </a:ln>
            <a:effectLst/>
          </p:spPr>
          <p:txBody>
            <a:bodyPr wrap="none" lIns="48978" tIns="48978" rIns="48978" bIns="48978" anchor="ctr">
              <a:spAutoFit/>
            </a:bodyPr>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endParaRPr lang="en-GB" sz="998">
                <a:latin typeface="Book Antiqua" panose="02040602050305030304" pitchFamily="18" charset="0"/>
              </a:endParaRPr>
            </a:p>
          </p:txBody>
        </p:sp>
        <p:sp>
          <p:nvSpPr>
            <p:cNvPr id="9" name="Line 20"/>
            <p:cNvSpPr>
              <a:spLocks noChangeShapeType="1"/>
            </p:cNvSpPr>
            <p:nvPr/>
          </p:nvSpPr>
          <p:spPr bwMode="auto">
            <a:xfrm flipH="1">
              <a:off x="3692376" y="2270695"/>
              <a:ext cx="0" cy="3743326"/>
            </a:xfrm>
            <a:prstGeom prst="line">
              <a:avLst/>
            </a:prstGeom>
            <a:noFill/>
            <a:ln w="12700">
              <a:solidFill>
                <a:schemeClr val="tx2"/>
              </a:solidFill>
              <a:round/>
              <a:headEnd/>
              <a:tailEnd/>
            </a:ln>
            <a:effectLst/>
          </p:spPr>
          <p:txBody>
            <a:bodyPr wrap="square" lIns="48978" tIns="48978" rIns="48978" bIns="48978">
              <a:spAutoFit/>
            </a:bodyPr>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endParaRPr lang="en-GB" sz="998">
                <a:latin typeface="Book Antiqua" panose="02040602050305030304" pitchFamily="18" charset="0"/>
              </a:endParaRPr>
            </a:p>
          </p:txBody>
        </p:sp>
        <p:sp>
          <p:nvSpPr>
            <p:cNvPr id="10" name="Line 23"/>
            <p:cNvSpPr>
              <a:spLocks noChangeShapeType="1"/>
            </p:cNvSpPr>
            <p:nvPr/>
          </p:nvSpPr>
          <p:spPr bwMode="auto">
            <a:xfrm rot="5400000">
              <a:off x="3690871" y="311970"/>
              <a:ext cx="0" cy="6287766"/>
            </a:xfrm>
            <a:prstGeom prst="line">
              <a:avLst/>
            </a:prstGeom>
            <a:noFill/>
            <a:ln w="12700">
              <a:solidFill>
                <a:schemeClr val="tx2"/>
              </a:solidFill>
              <a:round/>
              <a:headEnd/>
              <a:tailEnd/>
            </a:ln>
            <a:effectLst/>
          </p:spPr>
          <p:txBody>
            <a:bodyPr lIns="48978" tIns="48978" rIns="48978" bIns="48978">
              <a:spAutoFit/>
            </a:bodyPr>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endParaRPr lang="en-GB" sz="998">
                <a:latin typeface="Book Antiqua" panose="02040602050305030304" pitchFamily="18" charset="0"/>
              </a:endParaRPr>
            </a:p>
          </p:txBody>
        </p:sp>
        <p:sp>
          <p:nvSpPr>
            <p:cNvPr id="11" name="Line 24"/>
            <p:cNvSpPr>
              <a:spLocks noChangeShapeType="1"/>
            </p:cNvSpPr>
            <p:nvPr/>
          </p:nvSpPr>
          <p:spPr bwMode="auto">
            <a:xfrm rot="5400000">
              <a:off x="3690871" y="1713178"/>
              <a:ext cx="0" cy="6287766"/>
            </a:xfrm>
            <a:prstGeom prst="line">
              <a:avLst/>
            </a:prstGeom>
            <a:noFill/>
            <a:ln w="12700">
              <a:solidFill>
                <a:schemeClr val="tx2"/>
              </a:solidFill>
              <a:round/>
              <a:headEnd/>
              <a:tailEnd/>
            </a:ln>
            <a:effectLst/>
          </p:spPr>
          <p:txBody>
            <a:bodyPr lIns="48978" tIns="48978" rIns="48978" bIns="48978">
              <a:spAutoFit/>
            </a:bodyPr>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endParaRPr lang="en-GB" sz="998">
                <a:latin typeface="Book Antiqua" panose="02040602050305030304" pitchFamily="18" charset="0"/>
              </a:endParaRPr>
            </a:p>
          </p:txBody>
        </p:sp>
        <p:grpSp>
          <p:nvGrpSpPr>
            <p:cNvPr id="12" name="Group 34"/>
            <p:cNvGrpSpPr>
              <a:grpSpLocks noChangeAspect="1"/>
            </p:cNvGrpSpPr>
            <p:nvPr/>
          </p:nvGrpSpPr>
          <p:grpSpPr bwMode="auto">
            <a:xfrm>
              <a:off x="2261118" y="2742477"/>
              <a:ext cx="2856646" cy="2823868"/>
              <a:chOff x="3550" y="1553"/>
              <a:chExt cx="1936" cy="1916"/>
            </a:xfrm>
          </p:grpSpPr>
          <p:sp>
            <p:nvSpPr>
              <p:cNvPr id="19" name="Freeform 18"/>
              <p:cNvSpPr>
                <a:spLocks noChangeAspect="1"/>
              </p:cNvSpPr>
              <p:nvPr/>
            </p:nvSpPr>
            <p:spPr bwMode="auto">
              <a:xfrm>
                <a:off x="4521" y="2033"/>
                <a:ext cx="965" cy="956"/>
              </a:xfrm>
              <a:custGeom>
                <a:avLst/>
                <a:gdLst/>
                <a:ahLst/>
                <a:cxnLst>
                  <a:cxn ang="0">
                    <a:pos x="150" y="173"/>
                  </a:cxn>
                  <a:cxn ang="0">
                    <a:pos x="174" y="87"/>
                  </a:cxn>
                  <a:cxn ang="0">
                    <a:pos x="150" y="0"/>
                  </a:cxn>
                  <a:cxn ang="0">
                    <a:pos x="0" y="87"/>
                  </a:cxn>
                  <a:cxn ang="0">
                    <a:pos x="150" y="173"/>
                  </a:cxn>
                </a:cxnLst>
                <a:rect l="0" t="0" r="r" b="b"/>
                <a:pathLst>
                  <a:path w="174" h="173">
                    <a:moveTo>
                      <a:pt x="150" y="173"/>
                    </a:moveTo>
                    <a:cubicBezTo>
                      <a:pt x="165" y="147"/>
                      <a:pt x="174" y="117"/>
                      <a:pt x="174" y="87"/>
                    </a:cubicBezTo>
                    <a:cubicBezTo>
                      <a:pt x="174" y="56"/>
                      <a:pt x="165" y="26"/>
                      <a:pt x="150" y="0"/>
                    </a:cubicBezTo>
                    <a:lnTo>
                      <a:pt x="0" y="87"/>
                    </a:lnTo>
                    <a:lnTo>
                      <a:pt x="150" y="173"/>
                    </a:lnTo>
                    <a:close/>
                  </a:path>
                </a:pathLst>
              </a:custGeom>
              <a:solidFill>
                <a:schemeClr val="accent1">
                  <a:lumMod val="75000"/>
                </a:schemeClr>
              </a:solidFill>
              <a:ln w="12700" cmpd="sng">
                <a:solidFill>
                  <a:schemeClr val="bg1"/>
                </a:solidFill>
                <a:prstDash val="solid"/>
                <a:round/>
                <a:headEnd/>
                <a:tailEnd/>
              </a:ln>
            </p:spPr>
            <p:txBody>
              <a:bodyPr anchor="ctr"/>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endParaRPr lang="en-GB" sz="1300">
                  <a:latin typeface="Book Antiqua" panose="02040602050305030304" pitchFamily="18" charset="0"/>
                </a:endParaRPr>
              </a:p>
            </p:txBody>
          </p:sp>
          <p:sp>
            <p:nvSpPr>
              <p:cNvPr id="20" name="Freeform 19"/>
              <p:cNvSpPr>
                <a:spLocks noChangeAspect="1"/>
              </p:cNvSpPr>
              <p:nvPr/>
            </p:nvSpPr>
            <p:spPr bwMode="auto">
              <a:xfrm>
                <a:off x="4521" y="1553"/>
                <a:ext cx="832" cy="961"/>
              </a:xfrm>
              <a:custGeom>
                <a:avLst/>
                <a:gdLst/>
                <a:ahLst/>
                <a:cxnLst>
                  <a:cxn ang="0">
                    <a:pos x="150" y="87"/>
                  </a:cxn>
                  <a:cxn ang="0">
                    <a:pos x="0" y="0"/>
                  </a:cxn>
                  <a:cxn ang="0">
                    <a:pos x="0" y="174"/>
                  </a:cxn>
                  <a:cxn ang="0">
                    <a:pos x="150" y="87"/>
                  </a:cxn>
                </a:cxnLst>
                <a:rect l="0" t="0" r="r" b="b"/>
                <a:pathLst>
                  <a:path w="150" h="174">
                    <a:moveTo>
                      <a:pt x="150" y="87"/>
                    </a:moveTo>
                    <a:cubicBezTo>
                      <a:pt x="119" y="33"/>
                      <a:pt x="62" y="0"/>
                      <a:pt x="0" y="0"/>
                    </a:cubicBezTo>
                    <a:lnTo>
                      <a:pt x="0" y="174"/>
                    </a:lnTo>
                    <a:lnTo>
                      <a:pt x="150" y="87"/>
                    </a:lnTo>
                    <a:close/>
                  </a:path>
                </a:pathLst>
              </a:custGeom>
              <a:solidFill>
                <a:schemeClr val="accent1">
                  <a:lumMod val="50000"/>
                </a:schemeClr>
              </a:solidFill>
              <a:ln w="12700" cmpd="sng">
                <a:solidFill>
                  <a:schemeClr val="bg1"/>
                </a:solidFill>
                <a:prstDash val="solid"/>
                <a:round/>
                <a:headEnd/>
                <a:tailEnd/>
              </a:ln>
            </p:spPr>
            <p:txBody>
              <a:bodyPr anchor="ctr"/>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endParaRPr lang="en-GB" sz="1300">
                  <a:latin typeface="Book Antiqua" panose="02040602050305030304" pitchFamily="18" charset="0"/>
                </a:endParaRPr>
              </a:p>
            </p:txBody>
          </p:sp>
          <p:sp>
            <p:nvSpPr>
              <p:cNvPr id="21" name="Freeform 20"/>
              <p:cNvSpPr>
                <a:spLocks noChangeAspect="1"/>
              </p:cNvSpPr>
              <p:nvPr/>
            </p:nvSpPr>
            <p:spPr bwMode="auto">
              <a:xfrm>
                <a:off x="4521" y="2514"/>
                <a:ext cx="832" cy="955"/>
              </a:xfrm>
              <a:custGeom>
                <a:avLst/>
                <a:gdLst/>
                <a:ahLst/>
                <a:cxnLst>
                  <a:cxn ang="0">
                    <a:pos x="0" y="173"/>
                  </a:cxn>
                  <a:cxn ang="0">
                    <a:pos x="150" y="86"/>
                  </a:cxn>
                  <a:cxn ang="0">
                    <a:pos x="0" y="0"/>
                  </a:cxn>
                  <a:cxn ang="0">
                    <a:pos x="0" y="173"/>
                  </a:cxn>
                </a:cxnLst>
                <a:rect l="0" t="0" r="r" b="b"/>
                <a:pathLst>
                  <a:path w="150" h="173">
                    <a:moveTo>
                      <a:pt x="0" y="173"/>
                    </a:moveTo>
                    <a:cubicBezTo>
                      <a:pt x="62" y="173"/>
                      <a:pt x="119" y="140"/>
                      <a:pt x="150" y="86"/>
                    </a:cubicBezTo>
                    <a:lnTo>
                      <a:pt x="0" y="0"/>
                    </a:lnTo>
                    <a:lnTo>
                      <a:pt x="0" y="173"/>
                    </a:lnTo>
                    <a:close/>
                  </a:path>
                </a:pathLst>
              </a:custGeom>
              <a:solidFill>
                <a:schemeClr val="accent1">
                  <a:lumMod val="60000"/>
                  <a:lumOff val="40000"/>
                </a:schemeClr>
              </a:solidFill>
              <a:ln w="12700" cmpd="sng">
                <a:solidFill>
                  <a:schemeClr val="bg1"/>
                </a:solidFill>
                <a:prstDash val="solid"/>
                <a:round/>
                <a:headEnd/>
                <a:tailEnd/>
              </a:ln>
            </p:spPr>
            <p:txBody>
              <a:bodyPr anchor="ctr"/>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endParaRPr lang="en-GB" sz="998">
                  <a:latin typeface="Book Antiqua" panose="02040602050305030304" pitchFamily="18" charset="0"/>
                </a:endParaRPr>
              </a:p>
            </p:txBody>
          </p:sp>
          <p:sp>
            <p:nvSpPr>
              <p:cNvPr id="22" name="Freeform 21"/>
              <p:cNvSpPr>
                <a:spLocks noChangeAspect="1"/>
              </p:cNvSpPr>
              <p:nvPr/>
            </p:nvSpPr>
            <p:spPr bwMode="auto">
              <a:xfrm>
                <a:off x="3683" y="2514"/>
                <a:ext cx="838" cy="955"/>
              </a:xfrm>
              <a:custGeom>
                <a:avLst/>
                <a:gdLst/>
                <a:ahLst/>
                <a:cxnLst>
                  <a:cxn ang="0">
                    <a:pos x="0" y="86"/>
                  </a:cxn>
                  <a:cxn ang="0">
                    <a:pos x="151" y="173"/>
                  </a:cxn>
                  <a:cxn ang="0">
                    <a:pos x="151" y="0"/>
                  </a:cxn>
                  <a:cxn ang="0">
                    <a:pos x="0" y="86"/>
                  </a:cxn>
                </a:cxnLst>
                <a:rect l="0" t="0" r="r" b="b"/>
                <a:pathLst>
                  <a:path w="151" h="173">
                    <a:moveTo>
                      <a:pt x="0" y="86"/>
                    </a:moveTo>
                    <a:cubicBezTo>
                      <a:pt x="31" y="140"/>
                      <a:pt x="88" y="173"/>
                      <a:pt x="151" y="173"/>
                    </a:cubicBezTo>
                    <a:lnTo>
                      <a:pt x="151" y="0"/>
                    </a:lnTo>
                    <a:lnTo>
                      <a:pt x="0" y="86"/>
                    </a:lnTo>
                    <a:close/>
                  </a:path>
                </a:pathLst>
              </a:custGeom>
              <a:solidFill>
                <a:schemeClr val="tx2">
                  <a:lumMod val="50000"/>
                  <a:lumOff val="50000"/>
                </a:schemeClr>
              </a:solidFill>
              <a:ln w="12700" cmpd="sng">
                <a:solidFill>
                  <a:schemeClr val="bg1"/>
                </a:solidFill>
                <a:prstDash val="solid"/>
                <a:round/>
                <a:headEnd/>
                <a:tailEnd/>
              </a:ln>
            </p:spPr>
            <p:txBody>
              <a:bodyPr anchor="ctr"/>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endParaRPr lang="en-GB" sz="1300" b="1" i="1">
                  <a:latin typeface="Book Antiqua" panose="02040602050305030304" pitchFamily="18" charset="0"/>
                </a:endParaRPr>
              </a:p>
            </p:txBody>
          </p:sp>
          <p:sp>
            <p:nvSpPr>
              <p:cNvPr id="23" name="Freeform 22"/>
              <p:cNvSpPr>
                <a:spLocks noChangeAspect="1"/>
              </p:cNvSpPr>
              <p:nvPr/>
            </p:nvSpPr>
            <p:spPr bwMode="auto">
              <a:xfrm>
                <a:off x="3550" y="2033"/>
                <a:ext cx="971" cy="956"/>
              </a:xfrm>
              <a:custGeom>
                <a:avLst/>
                <a:gdLst/>
                <a:ahLst/>
                <a:cxnLst>
                  <a:cxn ang="0">
                    <a:pos x="24" y="0"/>
                  </a:cxn>
                  <a:cxn ang="0">
                    <a:pos x="1" y="86"/>
                  </a:cxn>
                  <a:cxn ang="0">
                    <a:pos x="24" y="173"/>
                  </a:cxn>
                  <a:cxn ang="0">
                    <a:pos x="175" y="87"/>
                  </a:cxn>
                  <a:cxn ang="0">
                    <a:pos x="24" y="0"/>
                  </a:cxn>
                </a:cxnLst>
                <a:rect l="0" t="0" r="r" b="b"/>
                <a:pathLst>
                  <a:path w="175" h="173">
                    <a:moveTo>
                      <a:pt x="24" y="0"/>
                    </a:moveTo>
                    <a:cubicBezTo>
                      <a:pt x="9" y="26"/>
                      <a:pt x="1" y="56"/>
                      <a:pt x="1" y="86"/>
                    </a:cubicBezTo>
                    <a:cubicBezTo>
                      <a:pt x="0" y="117"/>
                      <a:pt x="9" y="147"/>
                      <a:pt x="24" y="173"/>
                    </a:cubicBezTo>
                    <a:lnTo>
                      <a:pt x="175" y="87"/>
                    </a:lnTo>
                    <a:lnTo>
                      <a:pt x="24" y="0"/>
                    </a:lnTo>
                    <a:close/>
                  </a:path>
                </a:pathLst>
              </a:custGeom>
              <a:solidFill>
                <a:schemeClr val="tx2">
                  <a:lumMod val="75000"/>
                  <a:lumOff val="25000"/>
                </a:schemeClr>
              </a:solidFill>
              <a:ln w="12700" cmpd="sng">
                <a:solidFill>
                  <a:schemeClr val="bg1"/>
                </a:solidFill>
                <a:prstDash val="solid"/>
                <a:round/>
                <a:headEnd/>
                <a:tailEnd/>
              </a:ln>
            </p:spPr>
            <p:txBody>
              <a:bodyPr anchor="ctr"/>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endParaRPr lang="en-GB" sz="1300">
                  <a:latin typeface="Book Antiqua" panose="02040602050305030304" pitchFamily="18" charset="0"/>
                </a:endParaRPr>
              </a:p>
            </p:txBody>
          </p:sp>
          <p:sp>
            <p:nvSpPr>
              <p:cNvPr id="24" name="Freeform 23"/>
              <p:cNvSpPr>
                <a:spLocks noChangeAspect="1"/>
              </p:cNvSpPr>
              <p:nvPr/>
            </p:nvSpPr>
            <p:spPr bwMode="auto">
              <a:xfrm>
                <a:off x="3683" y="1553"/>
                <a:ext cx="838" cy="961"/>
              </a:xfrm>
              <a:custGeom>
                <a:avLst/>
                <a:gdLst/>
                <a:ahLst/>
                <a:cxnLst>
                  <a:cxn ang="0">
                    <a:pos x="150" y="0"/>
                  </a:cxn>
                  <a:cxn ang="0">
                    <a:pos x="0" y="87"/>
                  </a:cxn>
                  <a:cxn ang="0">
                    <a:pos x="151" y="174"/>
                  </a:cxn>
                  <a:cxn ang="0">
                    <a:pos x="150" y="0"/>
                  </a:cxn>
                </a:cxnLst>
                <a:rect l="0" t="0" r="r" b="b"/>
                <a:pathLst>
                  <a:path w="151" h="174">
                    <a:moveTo>
                      <a:pt x="150" y="0"/>
                    </a:moveTo>
                    <a:cubicBezTo>
                      <a:pt x="88" y="0"/>
                      <a:pt x="31" y="33"/>
                      <a:pt x="0" y="87"/>
                    </a:cubicBezTo>
                    <a:lnTo>
                      <a:pt x="151" y="174"/>
                    </a:lnTo>
                    <a:lnTo>
                      <a:pt x="150" y="0"/>
                    </a:lnTo>
                    <a:close/>
                  </a:path>
                </a:pathLst>
              </a:custGeom>
              <a:solidFill>
                <a:schemeClr val="tx2">
                  <a:lumMod val="90000"/>
                  <a:lumOff val="10000"/>
                </a:schemeClr>
              </a:solidFill>
              <a:ln w="12700" cmpd="sng">
                <a:solidFill>
                  <a:schemeClr val="bg1"/>
                </a:solidFill>
                <a:prstDash val="solid"/>
                <a:round/>
                <a:headEnd/>
                <a:tailEnd/>
              </a:ln>
            </p:spPr>
            <p:txBody>
              <a:bodyPr anchor="ctr"/>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endParaRPr lang="en-GB" sz="1300" b="1" i="1">
                  <a:latin typeface="Book Antiqua" panose="02040602050305030304" pitchFamily="18" charset="0"/>
                </a:endParaRPr>
              </a:p>
            </p:txBody>
          </p:sp>
          <p:sp>
            <p:nvSpPr>
              <p:cNvPr id="25" name="Oval 24"/>
              <p:cNvSpPr>
                <a:spLocks noChangeAspect="1" noChangeArrowheads="1"/>
              </p:cNvSpPr>
              <p:nvPr/>
            </p:nvSpPr>
            <p:spPr bwMode="auto">
              <a:xfrm>
                <a:off x="4124" y="2118"/>
                <a:ext cx="788" cy="786"/>
              </a:xfrm>
              <a:prstGeom prst="ellipse">
                <a:avLst/>
              </a:prstGeom>
              <a:solidFill>
                <a:schemeClr val="bg2"/>
              </a:solidFill>
              <a:ln w="12700" algn="ctr">
                <a:solidFill>
                  <a:schemeClr val="bg1"/>
                </a:solidFill>
                <a:round/>
                <a:headEnd/>
                <a:tailEnd/>
              </a:ln>
              <a:effectLst/>
            </p:spPr>
            <p:txBody>
              <a:bodyPr wrap="none" lIns="0" tIns="0" rIns="0" bIns="0" anchor="ctr"/>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algn="ctr">
                  <a:buSzPct val="90000"/>
                </a:pPr>
                <a:r>
                  <a:rPr lang="en-GB" sz="1600" b="1" i="1">
                    <a:solidFill>
                      <a:schemeClr val="tx2"/>
                    </a:solidFill>
                    <a:latin typeface="Book Antiqua" panose="02040602050305030304" pitchFamily="18" charset="0"/>
                    <a:cs typeface="Arial" charset="0"/>
                  </a:rPr>
                  <a:t>Opportunities and </a:t>
                </a:r>
              </a:p>
              <a:p>
                <a:pPr algn="ctr">
                  <a:buSzPct val="90000"/>
                </a:pPr>
                <a:r>
                  <a:rPr lang="en-GB" sz="1600" b="1" i="1">
                    <a:solidFill>
                      <a:schemeClr val="tx2"/>
                    </a:solidFill>
                    <a:latin typeface="Book Antiqua" panose="02040602050305030304" pitchFamily="18" charset="0"/>
                    <a:cs typeface="Arial" charset="0"/>
                  </a:rPr>
                  <a:t>Obligations for </a:t>
                </a:r>
              </a:p>
              <a:p>
                <a:pPr algn="ctr">
                  <a:buSzPct val="90000"/>
                </a:pPr>
                <a:r>
                  <a:rPr lang="en-GB" sz="1600" b="1" i="1">
                    <a:solidFill>
                      <a:schemeClr val="tx2"/>
                    </a:solidFill>
                    <a:latin typeface="Book Antiqua" panose="02040602050305030304" pitchFamily="18" charset="0"/>
                    <a:cs typeface="Arial" charset="0"/>
                  </a:rPr>
                  <a:t>NRIs</a:t>
                </a:r>
              </a:p>
            </p:txBody>
          </p:sp>
          <p:sp>
            <p:nvSpPr>
              <p:cNvPr id="26" name="Rectangle 25"/>
              <p:cNvSpPr>
                <a:spLocks noChangeAspect="1" noChangeArrowheads="1"/>
              </p:cNvSpPr>
              <p:nvPr/>
            </p:nvSpPr>
            <p:spPr bwMode="auto">
              <a:xfrm>
                <a:off x="4012" y="1858"/>
                <a:ext cx="336" cy="204"/>
              </a:xfrm>
              <a:prstGeom prst="rect">
                <a:avLst/>
              </a:prstGeom>
              <a:noFill/>
              <a:ln w="12700" algn="ctr">
                <a:noFill/>
                <a:miter lim="800000"/>
                <a:headEnd/>
                <a:tailEnd/>
              </a:ln>
              <a:effectLst/>
            </p:spPr>
            <p:txBody>
              <a:bodyPr wrap="none" lIns="0" tIns="0" rIns="0" bIns="0" anchor="ctr">
                <a:spAutoFit/>
              </a:bodyPr>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algn="ctr">
                  <a:buSzPct val="90000"/>
                </a:pPr>
                <a:r>
                  <a:rPr lang="en-GB" sz="1600" b="1" i="1" dirty="0">
                    <a:solidFill>
                      <a:schemeClr val="bg1"/>
                    </a:solidFill>
                    <a:latin typeface="Book Antiqua" panose="02040602050305030304" pitchFamily="18" charset="0"/>
                    <a:cs typeface="Arial" charset="0"/>
                  </a:rPr>
                  <a:t>Other</a:t>
                </a:r>
              </a:p>
              <a:p>
                <a:pPr algn="ctr">
                  <a:buSzPct val="90000"/>
                </a:pPr>
                <a:r>
                  <a:rPr lang="en-GB" sz="1600" b="1" i="1" dirty="0">
                    <a:solidFill>
                      <a:schemeClr val="bg1"/>
                    </a:solidFill>
                    <a:latin typeface="Book Antiqua" panose="02040602050305030304" pitchFamily="18" charset="0"/>
                    <a:cs typeface="Arial" charset="0"/>
                  </a:rPr>
                  <a:t>Facilities</a:t>
                </a:r>
              </a:p>
            </p:txBody>
          </p:sp>
          <p:sp>
            <p:nvSpPr>
              <p:cNvPr id="27" name="Rectangle 26"/>
              <p:cNvSpPr>
                <a:spLocks noChangeAspect="1" noChangeArrowheads="1"/>
              </p:cNvSpPr>
              <p:nvPr/>
            </p:nvSpPr>
            <p:spPr bwMode="auto">
              <a:xfrm>
                <a:off x="4609" y="1806"/>
                <a:ext cx="558" cy="306"/>
              </a:xfrm>
              <a:prstGeom prst="rect">
                <a:avLst/>
              </a:prstGeom>
              <a:noFill/>
              <a:ln w="12700" algn="ctr">
                <a:noFill/>
                <a:miter lim="800000"/>
                <a:headEnd/>
                <a:tailEnd/>
              </a:ln>
              <a:effectLst/>
            </p:spPr>
            <p:txBody>
              <a:bodyPr wrap="none" lIns="0" tIns="0" rIns="0" bIns="0" anchor="ctr">
                <a:spAutoFit/>
              </a:bodyPr>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algn="ctr">
                  <a:buSzPct val="90000"/>
                </a:pPr>
                <a:r>
                  <a:rPr lang="en-GB" sz="1600" b="1" i="1">
                    <a:solidFill>
                      <a:schemeClr val="bg1"/>
                    </a:solidFill>
                    <a:latin typeface="Book Antiqua" panose="02040602050305030304" pitchFamily="18" charset="0"/>
                    <a:cs typeface="Arial" charset="0"/>
                  </a:rPr>
                  <a:t>Bank Accounts </a:t>
                </a:r>
              </a:p>
              <a:p>
                <a:pPr algn="ctr">
                  <a:buSzPct val="90000"/>
                </a:pPr>
                <a:r>
                  <a:rPr lang="en-GB" sz="1600" b="1" i="1">
                    <a:solidFill>
                      <a:schemeClr val="bg1"/>
                    </a:solidFill>
                    <a:latin typeface="Book Antiqua" panose="02040602050305030304" pitchFamily="18" charset="0"/>
                    <a:cs typeface="Arial" charset="0"/>
                  </a:rPr>
                  <a:t>and </a:t>
                </a:r>
              </a:p>
              <a:p>
                <a:pPr algn="ctr">
                  <a:buSzPct val="90000"/>
                </a:pPr>
                <a:r>
                  <a:rPr lang="en-GB" sz="1600" b="1" i="1">
                    <a:solidFill>
                      <a:schemeClr val="bg1"/>
                    </a:solidFill>
                    <a:latin typeface="Book Antiqua" panose="02040602050305030304" pitchFamily="18" charset="0"/>
                    <a:cs typeface="Arial" charset="0"/>
                  </a:rPr>
                  <a:t>Deposits</a:t>
                </a:r>
              </a:p>
            </p:txBody>
          </p:sp>
          <p:sp>
            <p:nvSpPr>
              <p:cNvPr id="28" name="Rectangle 27"/>
              <p:cNvSpPr>
                <a:spLocks noChangeAspect="1" noChangeArrowheads="1"/>
              </p:cNvSpPr>
              <p:nvPr/>
            </p:nvSpPr>
            <p:spPr bwMode="auto">
              <a:xfrm>
                <a:off x="5058" y="2404"/>
                <a:ext cx="295" cy="204"/>
              </a:xfrm>
              <a:prstGeom prst="rect">
                <a:avLst/>
              </a:prstGeom>
              <a:noFill/>
              <a:ln w="12700" algn="ctr">
                <a:noFill/>
                <a:miter lim="800000"/>
                <a:headEnd/>
                <a:tailEnd/>
              </a:ln>
              <a:effectLst/>
            </p:spPr>
            <p:txBody>
              <a:bodyPr wrap="none" lIns="0" tIns="0" rIns="0" bIns="0" anchor="ctr">
                <a:spAutoFit/>
              </a:bodyPr>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algn="ctr">
                  <a:buSzPct val="90000"/>
                </a:pPr>
                <a:r>
                  <a:rPr lang="en-GB" sz="1600" b="1" i="1">
                    <a:solidFill>
                      <a:schemeClr val="bg1"/>
                    </a:solidFill>
                    <a:latin typeface="Book Antiqua" panose="02040602050305030304" pitchFamily="18" charset="0"/>
                    <a:cs typeface="Arial" charset="0"/>
                  </a:rPr>
                  <a:t>Capital </a:t>
                </a:r>
              </a:p>
              <a:p>
                <a:pPr algn="ctr">
                  <a:buSzPct val="90000"/>
                </a:pPr>
                <a:r>
                  <a:rPr lang="en-GB" sz="1600" b="1" i="1">
                    <a:solidFill>
                      <a:schemeClr val="bg1"/>
                    </a:solidFill>
                    <a:latin typeface="Book Antiqua" panose="02040602050305030304" pitchFamily="18" charset="0"/>
                    <a:cs typeface="Arial" charset="0"/>
                  </a:rPr>
                  <a:t>Market</a:t>
                </a:r>
              </a:p>
            </p:txBody>
          </p:sp>
          <p:sp>
            <p:nvSpPr>
              <p:cNvPr id="29" name="Rectangle 28"/>
              <p:cNvSpPr>
                <a:spLocks noChangeAspect="1" noChangeArrowheads="1"/>
              </p:cNvSpPr>
              <p:nvPr/>
            </p:nvSpPr>
            <p:spPr bwMode="auto">
              <a:xfrm>
                <a:off x="3674" y="2354"/>
                <a:ext cx="405" cy="306"/>
              </a:xfrm>
              <a:prstGeom prst="rect">
                <a:avLst/>
              </a:prstGeom>
              <a:noFill/>
              <a:ln w="12700" algn="ctr">
                <a:noFill/>
                <a:miter lim="800000"/>
                <a:headEnd/>
                <a:tailEnd/>
              </a:ln>
              <a:effectLst/>
            </p:spPr>
            <p:txBody>
              <a:bodyPr wrap="none" lIns="0" tIns="0" rIns="0" bIns="0" anchor="ctr">
                <a:spAutoFit/>
              </a:bodyPr>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algn="ctr">
                  <a:buSzPct val="90000"/>
                </a:pPr>
                <a:r>
                  <a:rPr lang="en-GB" sz="1600" b="1" i="1">
                    <a:solidFill>
                      <a:schemeClr val="bg1"/>
                    </a:solidFill>
                    <a:latin typeface="Book Antiqua" panose="02040602050305030304" pitchFamily="18" charset="0"/>
                    <a:cs typeface="Arial" charset="0"/>
                  </a:rPr>
                  <a:t>Borrowing </a:t>
                </a:r>
              </a:p>
              <a:p>
                <a:pPr algn="ctr">
                  <a:buSzPct val="90000"/>
                </a:pPr>
                <a:r>
                  <a:rPr lang="en-GB" sz="1600" b="1" i="1">
                    <a:solidFill>
                      <a:schemeClr val="bg1"/>
                    </a:solidFill>
                    <a:latin typeface="Book Antiqua" panose="02040602050305030304" pitchFamily="18" charset="0"/>
                    <a:cs typeface="Arial" charset="0"/>
                  </a:rPr>
                  <a:t>and </a:t>
                </a:r>
              </a:p>
              <a:p>
                <a:pPr algn="ctr">
                  <a:buSzPct val="90000"/>
                </a:pPr>
                <a:r>
                  <a:rPr lang="en-GB" sz="1600" b="1" i="1">
                    <a:solidFill>
                      <a:schemeClr val="bg1"/>
                    </a:solidFill>
                    <a:latin typeface="Book Antiqua" panose="02040602050305030304" pitchFamily="18" charset="0"/>
                    <a:cs typeface="Arial" charset="0"/>
                  </a:rPr>
                  <a:t>Lending</a:t>
                </a:r>
              </a:p>
            </p:txBody>
          </p:sp>
          <p:sp>
            <p:nvSpPr>
              <p:cNvPr id="30" name="Rectangle 29"/>
              <p:cNvSpPr>
                <a:spLocks noChangeAspect="1" noChangeArrowheads="1"/>
              </p:cNvSpPr>
              <p:nvPr/>
            </p:nvSpPr>
            <p:spPr bwMode="auto">
              <a:xfrm>
                <a:off x="3904" y="2965"/>
                <a:ext cx="568" cy="204"/>
              </a:xfrm>
              <a:prstGeom prst="rect">
                <a:avLst/>
              </a:prstGeom>
              <a:noFill/>
              <a:ln w="12700" algn="ctr">
                <a:noFill/>
                <a:miter lim="800000"/>
                <a:headEnd/>
                <a:tailEnd/>
              </a:ln>
              <a:effectLst/>
            </p:spPr>
            <p:txBody>
              <a:bodyPr lIns="0" tIns="0" rIns="0" bIns="0" anchor="ctr">
                <a:spAutoFit/>
              </a:bodyPr>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algn="ctr">
                  <a:buSzPct val="90000"/>
                </a:pPr>
                <a:r>
                  <a:rPr lang="en-GB" sz="1600" b="1" i="1">
                    <a:solidFill>
                      <a:schemeClr val="bg1"/>
                    </a:solidFill>
                    <a:latin typeface="Book Antiqua" panose="02040602050305030304" pitchFamily="18" charset="0"/>
                    <a:cs typeface="Arial" charset="0"/>
                  </a:rPr>
                  <a:t>Immovable Properties</a:t>
                </a:r>
              </a:p>
            </p:txBody>
          </p:sp>
          <p:sp>
            <p:nvSpPr>
              <p:cNvPr id="31" name="Rectangle 30"/>
              <p:cNvSpPr>
                <a:spLocks noChangeAspect="1" noChangeArrowheads="1"/>
              </p:cNvSpPr>
              <p:nvPr/>
            </p:nvSpPr>
            <p:spPr bwMode="auto">
              <a:xfrm>
                <a:off x="4529" y="2965"/>
                <a:ext cx="715" cy="204"/>
              </a:xfrm>
              <a:prstGeom prst="rect">
                <a:avLst/>
              </a:prstGeom>
              <a:noFill/>
              <a:ln w="12700" algn="ctr">
                <a:noFill/>
                <a:miter lim="800000"/>
                <a:headEnd/>
                <a:tailEnd/>
              </a:ln>
              <a:effectLst/>
            </p:spPr>
            <p:txBody>
              <a:bodyPr lIns="0" tIns="0" rIns="0" bIns="0" anchor="ctr">
                <a:spAutoFit/>
              </a:bodyPr>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algn="ctr">
                  <a:buSzPct val="90000"/>
                </a:pPr>
                <a:r>
                  <a:rPr lang="en-GB" sz="1600" b="1" i="1">
                    <a:solidFill>
                      <a:schemeClr val="bg1"/>
                    </a:solidFill>
                    <a:latin typeface="Book Antiqua" panose="02040602050305030304" pitchFamily="18" charset="0"/>
                    <a:cs typeface="Arial" charset="0"/>
                  </a:rPr>
                  <a:t>Investment in </a:t>
                </a:r>
              </a:p>
              <a:p>
                <a:pPr algn="ctr">
                  <a:buSzPct val="90000"/>
                </a:pPr>
                <a:r>
                  <a:rPr lang="en-GB" sz="1600" b="1" i="1">
                    <a:solidFill>
                      <a:schemeClr val="bg1"/>
                    </a:solidFill>
                    <a:latin typeface="Book Antiqua" panose="02040602050305030304" pitchFamily="18" charset="0"/>
                    <a:cs typeface="Arial" charset="0"/>
                  </a:rPr>
                  <a:t>Business</a:t>
                </a:r>
              </a:p>
            </p:txBody>
          </p:sp>
        </p:grpSp>
        <p:sp>
          <p:nvSpPr>
            <p:cNvPr id="13" name="Rectangle 12"/>
            <p:cNvSpPr>
              <a:spLocks noChangeArrowheads="1"/>
            </p:cNvSpPr>
            <p:nvPr/>
          </p:nvSpPr>
          <p:spPr bwMode="auto">
            <a:xfrm>
              <a:off x="546273" y="2316783"/>
              <a:ext cx="1785938" cy="1133135"/>
            </a:xfrm>
            <a:prstGeom prst="rect">
              <a:avLst/>
            </a:prstGeom>
            <a:noFill/>
            <a:ln w="9525">
              <a:noFill/>
              <a:miter lim="800000"/>
              <a:headEnd/>
              <a:tailEnd/>
            </a:ln>
            <a:effectLst/>
          </p:spPr>
          <p:txBody>
            <a:bodyPr lIns="81629" tIns="48978" rIns="48978" bIns="48978" anchor="t"/>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a:spcBef>
                  <a:spcPts val="0"/>
                </a:spcBef>
                <a:spcAft>
                  <a:spcPts val="181"/>
                </a:spcAft>
              </a:pPr>
              <a:r>
                <a:rPr lang="en-GB" sz="1500" b="1" dirty="0">
                  <a:solidFill>
                    <a:schemeClr val="tx2"/>
                  </a:solidFill>
                  <a:latin typeface="Book Antiqua" panose="02040602050305030304" pitchFamily="18" charset="0"/>
                </a:rPr>
                <a:t>Other Facilities</a:t>
              </a:r>
            </a:p>
            <a:p>
              <a:pPr marL="164144" lvl="2" indent="-161265">
                <a:spcBef>
                  <a:spcPts val="0"/>
                </a:spcBef>
                <a:spcAft>
                  <a:spcPts val="181"/>
                </a:spcAft>
                <a:buFont typeface="Wingdings 2" pitchFamily="18" charset="2"/>
                <a:buChar char=""/>
              </a:pPr>
              <a:r>
                <a:rPr lang="en-GB" sz="1500" dirty="0">
                  <a:solidFill>
                    <a:srgbClr val="000000"/>
                  </a:solidFill>
                  <a:latin typeface="Book Antiqua" panose="02040602050305030304" pitchFamily="18" charset="0"/>
                </a:rPr>
                <a:t>Remittance of Assets Scheme</a:t>
              </a:r>
            </a:p>
            <a:p>
              <a:pPr marL="164144" lvl="2" indent="-161265">
                <a:spcBef>
                  <a:spcPts val="0"/>
                </a:spcBef>
                <a:spcAft>
                  <a:spcPts val="181"/>
                </a:spcAft>
                <a:buFont typeface="Wingdings 2" pitchFamily="18" charset="2"/>
                <a:buChar char=""/>
              </a:pPr>
              <a:r>
                <a:rPr lang="en-GB" sz="1500" dirty="0">
                  <a:solidFill>
                    <a:srgbClr val="000000"/>
                  </a:solidFill>
                  <a:latin typeface="Book Antiqua" panose="02040602050305030304" pitchFamily="18" charset="0"/>
                </a:rPr>
                <a:t>Gold Bars? Silver?</a:t>
              </a:r>
            </a:p>
            <a:p>
              <a:pPr marL="164144" lvl="2" indent="-161265">
                <a:spcBef>
                  <a:spcPts val="0"/>
                </a:spcBef>
                <a:spcAft>
                  <a:spcPts val="181"/>
                </a:spcAft>
                <a:buFont typeface="Wingdings 2" pitchFamily="18" charset="2"/>
                <a:buChar char=""/>
              </a:pPr>
              <a:r>
                <a:rPr lang="en-GB" sz="1500" dirty="0">
                  <a:solidFill>
                    <a:srgbClr val="000000"/>
                  </a:solidFill>
                  <a:latin typeface="Book Antiqua" panose="02040602050305030304" pitchFamily="18" charset="0"/>
                </a:rPr>
                <a:t>Insurance</a:t>
              </a:r>
            </a:p>
            <a:p>
              <a:pPr marL="164144" lvl="2" indent="-161265">
                <a:spcBef>
                  <a:spcPts val="0"/>
                </a:spcBef>
                <a:spcAft>
                  <a:spcPts val="181"/>
                </a:spcAft>
                <a:buFont typeface="Wingdings 2" pitchFamily="18" charset="2"/>
                <a:buChar char=""/>
              </a:pPr>
              <a:endParaRPr lang="en-GB" sz="1500" dirty="0">
                <a:solidFill>
                  <a:srgbClr val="000000"/>
                </a:solidFill>
                <a:latin typeface="Book Antiqua" panose="02040602050305030304" pitchFamily="18" charset="0"/>
              </a:endParaRPr>
            </a:p>
          </p:txBody>
        </p:sp>
        <p:sp>
          <p:nvSpPr>
            <p:cNvPr id="14" name="Rectangle 13"/>
            <p:cNvSpPr>
              <a:spLocks noChangeArrowheads="1"/>
            </p:cNvSpPr>
            <p:nvPr/>
          </p:nvSpPr>
          <p:spPr bwMode="auto">
            <a:xfrm>
              <a:off x="534838" y="3510483"/>
              <a:ext cx="1785938" cy="1296432"/>
            </a:xfrm>
            <a:prstGeom prst="rect">
              <a:avLst/>
            </a:prstGeom>
            <a:noFill/>
            <a:ln w="9525">
              <a:noFill/>
              <a:miter lim="800000"/>
              <a:headEnd/>
              <a:tailEnd/>
            </a:ln>
            <a:effectLst/>
          </p:spPr>
          <p:txBody>
            <a:bodyPr lIns="81629" tIns="48978" rIns="48978" bIns="48978" anchor="t"/>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a:spcBef>
                  <a:spcPts val="0"/>
                </a:spcBef>
                <a:spcAft>
                  <a:spcPts val="181"/>
                </a:spcAft>
              </a:pPr>
              <a:r>
                <a:rPr lang="en-GB" sz="1500" b="1">
                  <a:solidFill>
                    <a:schemeClr val="tx2"/>
                  </a:solidFill>
                  <a:latin typeface="Book Antiqua" panose="02040602050305030304" pitchFamily="18" charset="0"/>
                </a:rPr>
                <a:t>Borrowing and Lending</a:t>
              </a:r>
            </a:p>
            <a:p>
              <a:pPr marL="164144" lvl="2" indent="-161265">
                <a:spcBef>
                  <a:spcPts val="0"/>
                </a:spcBef>
                <a:spcAft>
                  <a:spcPts val="181"/>
                </a:spcAft>
                <a:buFont typeface="Wingdings 2" pitchFamily="18" charset="2"/>
                <a:buChar char=""/>
              </a:pPr>
              <a:r>
                <a:rPr lang="en-GB" sz="1500">
                  <a:solidFill>
                    <a:srgbClr val="000000"/>
                  </a:solidFill>
                  <a:latin typeface="Book Antiqua" panose="02040602050305030304" pitchFamily="18" charset="0"/>
                </a:rPr>
                <a:t>Loans from AD Banks</a:t>
              </a:r>
            </a:p>
            <a:p>
              <a:pPr marL="164144" lvl="2" indent="-161265">
                <a:spcBef>
                  <a:spcPts val="0"/>
                </a:spcBef>
                <a:spcAft>
                  <a:spcPts val="181"/>
                </a:spcAft>
                <a:buFont typeface="Wingdings 2" pitchFamily="18" charset="2"/>
                <a:buChar char=""/>
              </a:pPr>
              <a:r>
                <a:rPr lang="en-GB" sz="1500">
                  <a:solidFill>
                    <a:srgbClr val="000000"/>
                  </a:solidFill>
                  <a:latin typeface="Book Antiqua" panose="02040602050305030304" pitchFamily="18" charset="0"/>
                </a:rPr>
                <a:t>Loans from NBFC or Fin. Inst.</a:t>
              </a:r>
            </a:p>
            <a:p>
              <a:pPr marL="164144" lvl="2" indent="-161265">
                <a:spcBef>
                  <a:spcPts val="0"/>
                </a:spcBef>
                <a:spcAft>
                  <a:spcPts val="181"/>
                </a:spcAft>
                <a:buFont typeface="Wingdings 2" pitchFamily="18" charset="2"/>
                <a:buChar char=""/>
              </a:pPr>
              <a:r>
                <a:rPr lang="en-GB" sz="1500">
                  <a:solidFill>
                    <a:srgbClr val="000000"/>
                  </a:solidFill>
                  <a:latin typeface="Book Antiqua" panose="02040602050305030304" pitchFamily="18" charset="0"/>
                </a:rPr>
                <a:t>Loans to Residents</a:t>
              </a:r>
            </a:p>
            <a:p>
              <a:pPr marL="164144" lvl="2" indent="-161265">
                <a:spcBef>
                  <a:spcPts val="0"/>
                </a:spcBef>
                <a:spcAft>
                  <a:spcPts val="181"/>
                </a:spcAft>
                <a:buFont typeface="Wingdings 2" pitchFamily="18" charset="2"/>
                <a:buChar char=""/>
              </a:pPr>
              <a:r>
                <a:rPr lang="en-GB" sz="1500">
                  <a:solidFill>
                    <a:srgbClr val="000000"/>
                  </a:solidFill>
                  <a:latin typeface="Book Antiqua" panose="02040602050305030304" pitchFamily="18" charset="0"/>
                </a:rPr>
                <a:t>Loans from Residents</a:t>
              </a:r>
            </a:p>
          </p:txBody>
        </p:sp>
        <p:sp>
          <p:nvSpPr>
            <p:cNvPr id="15" name="Rectangle 14"/>
            <p:cNvSpPr>
              <a:spLocks noChangeArrowheads="1"/>
            </p:cNvSpPr>
            <p:nvPr/>
          </p:nvSpPr>
          <p:spPr bwMode="auto">
            <a:xfrm>
              <a:off x="534838" y="4861495"/>
              <a:ext cx="1785938" cy="1295400"/>
            </a:xfrm>
            <a:prstGeom prst="rect">
              <a:avLst/>
            </a:prstGeom>
            <a:noFill/>
            <a:ln w="9525">
              <a:noFill/>
              <a:miter lim="800000"/>
              <a:headEnd/>
              <a:tailEnd/>
            </a:ln>
            <a:effectLst/>
          </p:spPr>
          <p:txBody>
            <a:bodyPr lIns="81629" tIns="48978" rIns="48978" bIns="48978" anchor="t"/>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a:spcBef>
                  <a:spcPts val="0"/>
                </a:spcBef>
                <a:spcAft>
                  <a:spcPts val="181"/>
                </a:spcAft>
              </a:pPr>
              <a:r>
                <a:rPr lang="en-GB" sz="1500" b="1">
                  <a:solidFill>
                    <a:schemeClr val="tx2"/>
                  </a:solidFill>
                  <a:latin typeface="Book Antiqua" panose="02040602050305030304" pitchFamily="18" charset="0"/>
                </a:rPr>
                <a:t>Immovable Properties</a:t>
              </a:r>
            </a:p>
            <a:p>
              <a:pPr marL="164144" lvl="2" indent="-161265">
                <a:spcBef>
                  <a:spcPts val="0"/>
                </a:spcBef>
                <a:spcAft>
                  <a:spcPts val="181"/>
                </a:spcAft>
                <a:buFont typeface="Wingdings 2" pitchFamily="18" charset="2"/>
                <a:buChar char=""/>
              </a:pPr>
              <a:r>
                <a:rPr lang="en-GB" sz="1500">
                  <a:solidFill>
                    <a:srgbClr val="000000"/>
                  </a:solidFill>
                  <a:latin typeface="Book Antiqua" panose="02040602050305030304" pitchFamily="18" charset="0"/>
                </a:rPr>
                <a:t>Acquisition of any IP in India (other than agricultural properties)</a:t>
              </a:r>
            </a:p>
            <a:p>
              <a:pPr marL="164144" lvl="2" indent="-161265">
                <a:spcBef>
                  <a:spcPts val="0"/>
                </a:spcBef>
                <a:spcAft>
                  <a:spcPts val="181"/>
                </a:spcAft>
                <a:buFont typeface="Wingdings 2" pitchFamily="18" charset="2"/>
                <a:buChar char=""/>
              </a:pPr>
              <a:r>
                <a:rPr lang="en-GB" sz="1500">
                  <a:solidFill>
                    <a:srgbClr val="000000"/>
                  </a:solidFill>
                  <a:latin typeface="Book Antiqua" panose="02040602050305030304" pitchFamily="18" charset="0"/>
                </a:rPr>
                <a:t>Acquisition by way of gift (other than agricultural properties)</a:t>
              </a:r>
            </a:p>
            <a:p>
              <a:pPr marL="164144" lvl="2" indent="-161265">
                <a:spcBef>
                  <a:spcPts val="0"/>
                </a:spcBef>
                <a:spcAft>
                  <a:spcPts val="181"/>
                </a:spcAft>
                <a:buFont typeface="Wingdings 2" pitchFamily="18" charset="2"/>
                <a:buChar char=""/>
              </a:pPr>
              <a:r>
                <a:rPr lang="en-GB" sz="1500">
                  <a:solidFill>
                    <a:srgbClr val="000000"/>
                  </a:solidFill>
                  <a:latin typeface="Book Antiqua" panose="02040602050305030304" pitchFamily="18" charset="0"/>
                </a:rPr>
                <a:t>Freely transfer in most cases</a:t>
              </a:r>
            </a:p>
          </p:txBody>
        </p:sp>
        <p:sp>
          <p:nvSpPr>
            <p:cNvPr id="16" name="Rectangle 15"/>
            <p:cNvSpPr>
              <a:spLocks noChangeArrowheads="1"/>
            </p:cNvSpPr>
            <p:nvPr/>
          </p:nvSpPr>
          <p:spPr bwMode="auto">
            <a:xfrm>
              <a:off x="5154578" y="2316783"/>
              <a:ext cx="1729877" cy="1363612"/>
            </a:xfrm>
            <a:prstGeom prst="rect">
              <a:avLst/>
            </a:prstGeom>
            <a:noFill/>
            <a:ln w="9525">
              <a:noFill/>
              <a:miter lim="800000"/>
              <a:headEnd/>
              <a:tailEnd/>
            </a:ln>
            <a:effectLst/>
          </p:spPr>
          <p:txBody>
            <a:bodyPr lIns="81629" tIns="48978" rIns="48978" bIns="48978" anchor="t"/>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a:spcBef>
                  <a:spcPts val="0"/>
                </a:spcBef>
                <a:spcAft>
                  <a:spcPts val="181"/>
                </a:spcAft>
              </a:pPr>
              <a:r>
                <a:rPr lang="en-GB" sz="1500" b="1">
                  <a:solidFill>
                    <a:schemeClr val="tx2"/>
                  </a:solidFill>
                  <a:latin typeface="Book Antiqua" panose="02040602050305030304" pitchFamily="18" charset="0"/>
                </a:rPr>
                <a:t>Bank Accounts and Deposits</a:t>
              </a:r>
            </a:p>
            <a:p>
              <a:pPr marL="164144" lvl="2" indent="-161265">
                <a:spcBef>
                  <a:spcPts val="0"/>
                </a:spcBef>
                <a:spcAft>
                  <a:spcPts val="181"/>
                </a:spcAft>
                <a:buFont typeface="Wingdings 2" pitchFamily="18" charset="2"/>
                <a:buChar char=""/>
              </a:pPr>
              <a:r>
                <a:rPr lang="en-GB" sz="1500">
                  <a:solidFill>
                    <a:srgbClr val="000000"/>
                  </a:solidFill>
                  <a:latin typeface="Book Antiqua" panose="02040602050305030304" pitchFamily="18" charset="0"/>
                </a:rPr>
                <a:t>NRE and FCNR(B)</a:t>
              </a:r>
            </a:p>
            <a:p>
              <a:pPr marL="164144" lvl="2" indent="-161265">
                <a:spcBef>
                  <a:spcPts val="0"/>
                </a:spcBef>
                <a:spcAft>
                  <a:spcPts val="181"/>
                </a:spcAft>
                <a:buFont typeface="Wingdings 2" pitchFamily="18" charset="2"/>
                <a:buChar char=""/>
              </a:pPr>
              <a:r>
                <a:rPr lang="en-GB" sz="1500">
                  <a:solidFill>
                    <a:srgbClr val="000000"/>
                  </a:solidFill>
                  <a:latin typeface="Book Antiqua" panose="02040602050305030304" pitchFamily="18" charset="0"/>
                </a:rPr>
                <a:t>Repatriable Deposits with Indian Companies</a:t>
              </a:r>
            </a:p>
            <a:p>
              <a:pPr marL="164144" lvl="2" indent="-161265">
                <a:spcBef>
                  <a:spcPts val="0"/>
                </a:spcBef>
                <a:spcAft>
                  <a:spcPts val="181"/>
                </a:spcAft>
                <a:buFont typeface="Wingdings 2" pitchFamily="18" charset="2"/>
                <a:buChar char=""/>
              </a:pPr>
              <a:r>
                <a:rPr lang="en-GB" sz="1500">
                  <a:solidFill>
                    <a:srgbClr val="000000"/>
                  </a:solidFill>
                  <a:latin typeface="Book Antiqua" panose="02040602050305030304" pitchFamily="18" charset="0"/>
                </a:rPr>
                <a:t>Non-repatriable deposits with Indian Companies, Firm or Proprietorship Concerns</a:t>
              </a:r>
            </a:p>
          </p:txBody>
        </p:sp>
        <p:sp>
          <p:nvSpPr>
            <p:cNvPr id="17" name="Rectangle 16"/>
            <p:cNvSpPr>
              <a:spLocks noChangeArrowheads="1"/>
            </p:cNvSpPr>
            <p:nvPr/>
          </p:nvSpPr>
          <p:spPr bwMode="auto">
            <a:xfrm>
              <a:off x="5154578" y="3510483"/>
              <a:ext cx="1719099" cy="1296432"/>
            </a:xfrm>
            <a:prstGeom prst="rect">
              <a:avLst/>
            </a:prstGeom>
            <a:noFill/>
            <a:ln w="9525">
              <a:noFill/>
              <a:miter lim="800000"/>
              <a:headEnd/>
              <a:tailEnd/>
            </a:ln>
            <a:effectLst/>
          </p:spPr>
          <p:txBody>
            <a:bodyPr lIns="81629" tIns="48978" rIns="48978" bIns="48978" anchor="t"/>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a:spcBef>
                  <a:spcPts val="0"/>
                </a:spcBef>
                <a:spcAft>
                  <a:spcPts val="181"/>
                </a:spcAft>
              </a:pPr>
              <a:r>
                <a:rPr lang="en-GB" sz="1500" b="1">
                  <a:solidFill>
                    <a:schemeClr val="tx2"/>
                  </a:solidFill>
                  <a:latin typeface="Book Antiqua" panose="02040602050305030304" pitchFamily="18" charset="0"/>
                </a:rPr>
                <a:t>Capital Market</a:t>
              </a:r>
            </a:p>
            <a:p>
              <a:pPr marL="164144" lvl="2" indent="-161265">
                <a:spcBef>
                  <a:spcPts val="0"/>
                </a:spcBef>
                <a:spcAft>
                  <a:spcPts val="181"/>
                </a:spcAft>
                <a:buFont typeface="Wingdings 2" pitchFamily="18" charset="2"/>
                <a:buChar char=""/>
              </a:pPr>
              <a:r>
                <a:rPr lang="en-GB" sz="1500">
                  <a:solidFill>
                    <a:srgbClr val="000000"/>
                  </a:solidFill>
                  <a:latin typeface="Book Antiqua" panose="02040602050305030304" pitchFamily="18" charset="0"/>
                </a:rPr>
                <a:t>Listed Non-Debt Instruments</a:t>
              </a:r>
            </a:p>
            <a:p>
              <a:pPr marL="164144" lvl="2" indent="-161265">
                <a:spcBef>
                  <a:spcPts val="0"/>
                </a:spcBef>
                <a:spcAft>
                  <a:spcPts val="181"/>
                </a:spcAft>
                <a:buFont typeface="Wingdings 2" pitchFamily="18" charset="2"/>
                <a:buChar char=""/>
              </a:pPr>
              <a:r>
                <a:rPr lang="en-GB" sz="1500">
                  <a:solidFill>
                    <a:srgbClr val="000000"/>
                  </a:solidFill>
                  <a:latin typeface="Book Antiqua" panose="02040602050305030304" pitchFamily="18" charset="0"/>
                </a:rPr>
                <a:t>Listed Debt Instruments</a:t>
              </a:r>
            </a:p>
            <a:p>
              <a:pPr marL="164144" lvl="2" indent="-161265">
                <a:spcBef>
                  <a:spcPts val="0"/>
                </a:spcBef>
                <a:spcAft>
                  <a:spcPts val="181"/>
                </a:spcAft>
                <a:buFont typeface="Wingdings 2" pitchFamily="18" charset="2"/>
                <a:buChar char=""/>
              </a:pPr>
              <a:r>
                <a:rPr lang="en-GB" sz="1500">
                  <a:solidFill>
                    <a:srgbClr val="000000"/>
                  </a:solidFill>
                  <a:latin typeface="Book Antiqua" panose="02040602050305030304" pitchFamily="18" charset="0"/>
                </a:rPr>
                <a:t>Unlisted Debt Instruments</a:t>
              </a:r>
            </a:p>
            <a:p>
              <a:pPr marL="164144" lvl="2" indent="-161265">
                <a:spcBef>
                  <a:spcPts val="0"/>
                </a:spcBef>
                <a:spcAft>
                  <a:spcPts val="181"/>
                </a:spcAft>
                <a:buFont typeface="Wingdings 2" pitchFamily="18" charset="2"/>
                <a:buChar char=""/>
              </a:pPr>
              <a:r>
                <a:rPr lang="en-GB" sz="1500">
                  <a:solidFill>
                    <a:srgbClr val="000000"/>
                  </a:solidFill>
                  <a:latin typeface="Book Antiqua" panose="02040602050305030304" pitchFamily="18" charset="0"/>
                </a:rPr>
                <a:t>Exchange Traded Derivatives</a:t>
              </a:r>
            </a:p>
          </p:txBody>
        </p:sp>
        <p:sp>
          <p:nvSpPr>
            <p:cNvPr id="18" name="Rectangle 17"/>
            <p:cNvSpPr>
              <a:spLocks noChangeArrowheads="1"/>
            </p:cNvSpPr>
            <p:nvPr/>
          </p:nvSpPr>
          <p:spPr bwMode="auto">
            <a:xfrm>
              <a:off x="5154578" y="4861495"/>
              <a:ext cx="1828800" cy="1295400"/>
            </a:xfrm>
            <a:prstGeom prst="rect">
              <a:avLst/>
            </a:prstGeom>
            <a:noFill/>
            <a:ln w="9525">
              <a:noFill/>
              <a:miter lim="800000"/>
              <a:headEnd/>
              <a:tailEnd/>
            </a:ln>
            <a:effectLst/>
          </p:spPr>
          <p:txBody>
            <a:bodyPr lIns="81629" tIns="48978" rIns="48978" bIns="48978" anchor="t"/>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a:spcBef>
                  <a:spcPts val="0"/>
                </a:spcBef>
                <a:spcAft>
                  <a:spcPts val="181"/>
                </a:spcAft>
              </a:pPr>
              <a:r>
                <a:rPr lang="en-GB" sz="1500" b="1">
                  <a:solidFill>
                    <a:schemeClr val="tx2"/>
                  </a:solidFill>
                  <a:latin typeface="Book Antiqua" panose="02040602050305030304" pitchFamily="18" charset="0"/>
                </a:rPr>
                <a:t>Investment in Business</a:t>
              </a:r>
            </a:p>
            <a:p>
              <a:pPr marL="164144" lvl="2" indent="-161265">
                <a:spcBef>
                  <a:spcPts val="0"/>
                </a:spcBef>
                <a:spcAft>
                  <a:spcPts val="181"/>
                </a:spcAft>
                <a:buFont typeface="Wingdings 2" pitchFamily="18" charset="2"/>
                <a:buChar char=""/>
              </a:pPr>
              <a:r>
                <a:rPr lang="en-GB" sz="1500">
                  <a:solidFill>
                    <a:srgbClr val="000000"/>
                  </a:solidFill>
                  <a:latin typeface="Book Antiqua" panose="02040602050305030304" pitchFamily="18" charset="0"/>
                </a:rPr>
                <a:t>Deemed Domestic Investment</a:t>
              </a:r>
            </a:p>
            <a:p>
              <a:pPr marL="164144" lvl="2" indent="-161265">
                <a:spcBef>
                  <a:spcPts val="0"/>
                </a:spcBef>
                <a:spcAft>
                  <a:spcPts val="181"/>
                </a:spcAft>
                <a:buFont typeface="Wingdings 2" pitchFamily="18" charset="2"/>
                <a:buChar char=""/>
              </a:pPr>
              <a:r>
                <a:rPr lang="en-GB" sz="1500">
                  <a:solidFill>
                    <a:srgbClr val="000000"/>
                  </a:solidFill>
                  <a:latin typeface="Book Antiqua" panose="02040602050305030304" pitchFamily="18" charset="0"/>
                </a:rPr>
                <a:t>Convertible Notes of Start-Up</a:t>
              </a:r>
            </a:p>
          </p:txBody>
        </p:sp>
      </p:grpSp>
      <p:sp>
        <p:nvSpPr>
          <p:cNvPr id="2" name="Date Placeholder 1">
            <a:extLst>
              <a:ext uri="{FF2B5EF4-FFF2-40B4-BE49-F238E27FC236}">
                <a16:creationId xmlns:a16="http://schemas.microsoft.com/office/drawing/2014/main" id="{1D538866-8C21-DED3-80A9-08C959C8F582}"/>
              </a:ext>
            </a:extLst>
          </p:cNvPr>
          <p:cNvSpPr>
            <a:spLocks noGrp="1"/>
          </p:cNvSpPr>
          <p:nvPr>
            <p:ph type="dt" sz="half" idx="10"/>
          </p:nvPr>
        </p:nvSpPr>
        <p:spPr/>
        <p:txBody>
          <a:bodyPr/>
          <a:lstStyle/>
          <a:p>
            <a:r>
              <a:rPr lang="en-US"/>
              <a:t>15-Nov-2022</a:t>
            </a:r>
            <a:endParaRPr lang="en-US" dirty="0"/>
          </a:p>
        </p:txBody>
      </p:sp>
      <p:sp>
        <p:nvSpPr>
          <p:cNvPr id="3" name="Footer Placeholder 2">
            <a:extLst>
              <a:ext uri="{FF2B5EF4-FFF2-40B4-BE49-F238E27FC236}">
                <a16:creationId xmlns:a16="http://schemas.microsoft.com/office/drawing/2014/main" id="{1B20FF72-267B-32E1-FAE3-6470E1AA9B0F}"/>
              </a:ext>
            </a:extLst>
          </p:cNvPr>
          <p:cNvSpPr>
            <a:spLocks noGrp="1"/>
          </p:cNvSpPr>
          <p:nvPr>
            <p:ph type="ftr" sz="quarter" idx="11"/>
          </p:nvPr>
        </p:nvSpPr>
        <p:spPr/>
        <p:txBody>
          <a:bodyPr/>
          <a:lstStyle/>
          <a:p>
            <a:r>
              <a:rPr lang="en-US"/>
              <a:t>CA Viren Doshi</a:t>
            </a:r>
          </a:p>
        </p:txBody>
      </p:sp>
    </p:spTree>
    <p:extLst>
      <p:ext uri="{BB962C8B-B14F-4D97-AF65-F5344CB8AC3E}">
        <p14:creationId xmlns:p14="http://schemas.microsoft.com/office/powerpoint/2010/main" val="18233943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D333CBE-B699-4E3B-9F45-C045F77343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FFE50961-0F1B-484C-85BC-4BD16B9FF9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Digital numbers and graphs">
            <a:extLst>
              <a:ext uri="{FF2B5EF4-FFF2-40B4-BE49-F238E27FC236}">
                <a16:creationId xmlns:a16="http://schemas.microsoft.com/office/drawing/2014/main" id="{671D0884-578A-2488-CAE1-F5CE4A061124}"/>
              </a:ext>
            </a:extLst>
          </p:cNvPr>
          <p:cNvPicPr>
            <a:picLocks noChangeAspect="1"/>
          </p:cNvPicPr>
          <p:nvPr/>
        </p:nvPicPr>
        <p:blipFill rotWithShape="1">
          <a:blip r:embed="rId2">
            <a:alphaModFix amt="45000"/>
          </a:blip>
          <a:srcRect t="15605" r="-2" b="-2"/>
          <a:stretch/>
        </p:blipFill>
        <p:spPr>
          <a:xfrm>
            <a:off x="20" y="10"/>
            <a:ext cx="12191980" cy="6857990"/>
          </a:xfrm>
          <a:prstGeom prst="rect">
            <a:avLst/>
          </a:prstGeom>
        </p:spPr>
      </p:pic>
      <p:sp>
        <p:nvSpPr>
          <p:cNvPr id="2" name="Title 1"/>
          <p:cNvSpPr>
            <a:spLocks noGrp="1"/>
          </p:cNvSpPr>
          <p:nvPr>
            <p:ph type="title"/>
          </p:nvPr>
        </p:nvSpPr>
        <p:spPr>
          <a:xfrm>
            <a:off x="603504" y="770467"/>
            <a:ext cx="10782300" cy="3352800"/>
          </a:xfrm>
        </p:spPr>
        <p:txBody>
          <a:bodyPr vert="horz" lIns="91440" tIns="45720" rIns="91440" bIns="45720" rtlCol="0" anchor="b">
            <a:normAutofit/>
          </a:bodyPr>
          <a:lstStyle/>
          <a:p>
            <a:r>
              <a:rPr lang="en-US" kern="1200" spc="-120" baseline="0" dirty="0">
                <a:solidFill>
                  <a:schemeClr val="tx1"/>
                </a:solidFill>
                <a:latin typeface="Georgia"/>
              </a:rPr>
              <a:t>Investment in Capital Market</a:t>
            </a:r>
          </a:p>
        </p:txBody>
      </p:sp>
      <p:sp>
        <p:nvSpPr>
          <p:cNvPr id="5" name="Footer Placeholder 4"/>
          <p:cNvSpPr>
            <a:spLocks noGrp="1"/>
          </p:cNvSpPr>
          <p:nvPr>
            <p:ph type="ftr" sz="quarter" idx="11"/>
          </p:nvPr>
        </p:nvSpPr>
        <p:spPr>
          <a:xfrm>
            <a:off x="4248979" y="6412447"/>
            <a:ext cx="5029200" cy="228600"/>
          </a:xfrm>
        </p:spPr>
        <p:txBody>
          <a:bodyPr vert="horz" lIns="91440" tIns="45720" rIns="91440" bIns="45720" rtlCol="0" anchor="ctr">
            <a:normAutofit/>
          </a:bodyPr>
          <a:lstStyle/>
          <a:p>
            <a:pPr>
              <a:lnSpc>
                <a:spcPct val="90000"/>
              </a:lnSpc>
              <a:spcAft>
                <a:spcPts val="600"/>
              </a:spcAft>
            </a:pPr>
            <a:r>
              <a:rPr lang="en-US" sz="950" kern="1200" cap="all" baseline="0" dirty="0"/>
              <a:t>CA Viren Doshi</a:t>
            </a:r>
          </a:p>
        </p:txBody>
      </p:sp>
      <p:sp>
        <p:nvSpPr>
          <p:cNvPr id="3" name="Date Placeholder 2">
            <a:extLst>
              <a:ext uri="{FF2B5EF4-FFF2-40B4-BE49-F238E27FC236}">
                <a16:creationId xmlns:a16="http://schemas.microsoft.com/office/drawing/2014/main" id="{9F04EB36-0D3E-894D-DD6B-463CE096E204}"/>
              </a:ext>
            </a:extLst>
          </p:cNvPr>
          <p:cNvSpPr>
            <a:spLocks noGrp="1"/>
          </p:cNvSpPr>
          <p:nvPr>
            <p:ph type="dt" sz="half" idx="10"/>
          </p:nvPr>
        </p:nvSpPr>
        <p:spPr/>
        <p:txBody>
          <a:bodyPr/>
          <a:lstStyle/>
          <a:p>
            <a:r>
              <a:rPr lang="en-US"/>
              <a:t>15-Nov-2022</a:t>
            </a:r>
            <a:endParaRPr lang="en-US" dirty="0"/>
          </a:p>
        </p:txBody>
      </p:sp>
      <p:sp>
        <p:nvSpPr>
          <p:cNvPr id="4" name="Slide Number Placeholder 3">
            <a:extLst>
              <a:ext uri="{FF2B5EF4-FFF2-40B4-BE49-F238E27FC236}">
                <a16:creationId xmlns:a16="http://schemas.microsoft.com/office/drawing/2014/main" id="{4385837C-07AD-FC7A-E09E-7A04A5CA8E0B}"/>
              </a:ext>
            </a:extLst>
          </p:cNvPr>
          <p:cNvSpPr>
            <a:spLocks noGrp="1"/>
          </p:cNvSpPr>
          <p:nvPr>
            <p:ph type="sldNum" sz="quarter" idx="12"/>
          </p:nvPr>
        </p:nvSpPr>
        <p:spPr/>
        <p:txBody>
          <a:bodyPr/>
          <a:lstStyle/>
          <a:p>
            <a:fld id="{53B6C93E-B05E-49F4-B363-E611733D9E4E}" type="slidenum">
              <a:rPr lang="en-US" smtClean="0"/>
              <a:t>22</a:t>
            </a:fld>
            <a:endParaRPr lang="en-US"/>
          </a:p>
        </p:txBody>
      </p:sp>
    </p:spTree>
    <p:extLst>
      <p:ext uri="{BB962C8B-B14F-4D97-AF65-F5344CB8AC3E}">
        <p14:creationId xmlns:p14="http://schemas.microsoft.com/office/powerpoint/2010/main" val="547158775"/>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606" y="353482"/>
            <a:ext cx="10772775" cy="926678"/>
          </a:xfrm>
        </p:spPr>
        <p:txBody>
          <a:bodyPr/>
          <a:lstStyle/>
          <a:p>
            <a:r>
              <a:rPr lang="en-US"/>
              <a:t>Investment in Capital Market</a:t>
            </a:r>
          </a:p>
        </p:txBody>
      </p:sp>
      <p:sp>
        <p:nvSpPr>
          <p:cNvPr id="3" name="Content Placeholder 2"/>
          <p:cNvSpPr>
            <a:spLocks noGrp="1"/>
          </p:cNvSpPr>
          <p:nvPr>
            <p:ph idx="1"/>
          </p:nvPr>
        </p:nvSpPr>
        <p:spPr>
          <a:xfrm>
            <a:off x="676656" y="1596684"/>
            <a:ext cx="10753725" cy="4181182"/>
          </a:xfrm>
        </p:spPr>
        <p:txBody>
          <a:bodyPr/>
          <a:lstStyle/>
          <a:p>
            <a:r>
              <a:rPr lang="en-US" b="1"/>
              <a:t>Listed Non-Debt Instruments [Sch. III of NDI Rules 2019]</a:t>
            </a:r>
          </a:p>
          <a:p>
            <a:r>
              <a:rPr lang="en-US"/>
              <a:t>NRIs/ OCIs are freely allowed to purchase or sale on repatriable basis</a:t>
            </a:r>
          </a:p>
          <a:p>
            <a:pPr lvl="1"/>
            <a:r>
              <a:rPr lang="en-US"/>
              <a:t>Listed equity instruments on a recognized stock exchange</a:t>
            </a:r>
          </a:p>
          <a:p>
            <a:pPr lvl="2"/>
            <a:r>
              <a:rPr lang="en-US"/>
              <a:t>Transact through single AD Branch</a:t>
            </a:r>
          </a:p>
          <a:p>
            <a:pPr lvl="2"/>
            <a:r>
              <a:rPr lang="en-US"/>
              <a:t>Individual holding cap – 5%; Total holdings cap – 10%; May be raised – 24%</a:t>
            </a:r>
          </a:p>
          <a:p>
            <a:pPr lvl="1"/>
            <a:r>
              <a:rPr lang="en-US"/>
              <a:t>Units of equity-oriented mutual funds</a:t>
            </a:r>
          </a:p>
          <a:p>
            <a:pPr lvl="2"/>
            <a:r>
              <a:rPr lang="en-US"/>
              <a:t>50% or more investment in equity</a:t>
            </a:r>
          </a:p>
          <a:p>
            <a:pPr lvl="1"/>
            <a:r>
              <a:rPr lang="en-US"/>
              <a:t>Purchase or sale shares of PSEs being divested by the CG</a:t>
            </a:r>
          </a:p>
          <a:p>
            <a:pPr lvl="1"/>
            <a:endParaRPr lang="en-US"/>
          </a:p>
        </p:txBody>
      </p:sp>
      <p:sp>
        <p:nvSpPr>
          <p:cNvPr id="4" name="Date Placeholder 3"/>
          <p:cNvSpPr>
            <a:spLocks noGrp="1"/>
          </p:cNvSpPr>
          <p:nvPr>
            <p:ph type="dt" sz="half" idx="10"/>
          </p:nvPr>
        </p:nvSpPr>
        <p:spPr/>
        <p:txBody>
          <a:bodyPr/>
          <a:lstStyle/>
          <a:p>
            <a:r>
              <a:rPr lang="en-US"/>
              <a:t>15-Nov-2022</a:t>
            </a:r>
          </a:p>
        </p:txBody>
      </p:sp>
      <p:sp>
        <p:nvSpPr>
          <p:cNvPr id="5" name="Footer Placeholder 4"/>
          <p:cNvSpPr>
            <a:spLocks noGrp="1"/>
          </p:cNvSpPr>
          <p:nvPr>
            <p:ph type="ftr" sz="quarter" idx="11"/>
          </p:nvPr>
        </p:nvSpPr>
        <p:spPr/>
        <p:txBody>
          <a:bodyPr/>
          <a:lstStyle/>
          <a:p>
            <a:r>
              <a:rPr lang="en-US"/>
              <a:t>CA Viren Doshi</a:t>
            </a:r>
          </a:p>
        </p:txBody>
      </p:sp>
      <p:sp>
        <p:nvSpPr>
          <p:cNvPr id="6" name="Slide Number Placeholder 5"/>
          <p:cNvSpPr>
            <a:spLocks noGrp="1"/>
          </p:cNvSpPr>
          <p:nvPr>
            <p:ph type="sldNum" sz="quarter" idx="12"/>
          </p:nvPr>
        </p:nvSpPr>
        <p:spPr/>
        <p:txBody>
          <a:bodyPr/>
          <a:lstStyle/>
          <a:p>
            <a:fld id="{53B6C93E-B05E-49F4-B363-E611733D9E4E}" type="slidenum">
              <a:rPr lang="en-US" smtClean="0"/>
              <a:pPr/>
              <a:t>23</a:t>
            </a:fld>
            <a:endParaRPr lang="en-US"/>
          </a:p>
        </p:txBody>
      </p:sp>
    </p:spTree>
    <p:extLst>
      <p:ext uri="{BB962C8B-B14F-4D97-AF65-F5344CB8AC3E}">
        <p14:creationId xmlns:p14="http://schemas.microsoft.com/office/powerpoint/2010/main" val="32498314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606" y="353482"/>
            <a:ext cx="10772775" cy="926678"/>
          </a:xfrm>
        </p:spPr>
        <p:txBody>
          <a:bodyPr/>
          <a:lstStyle/>
          <a:p>
            <a:r>
              <a:rPr lang="en-US"/>
              <a:t>Investment in Capital Market</a:t>
            </a:r>
          </a:p>
        </p:txBody>
      </p:sp>
      <p:sp>
        <p:nvSpPr>
          <p:cNvPr id="3" name="Content Placeholder 2"/>
          <p:cNvSpPr>
            <a:spLocks noGrp="1"/>
          </p:cNvSpPr>
          <p:nvPr>
            <p:ph idx="1"/>
          </p:nvPr>
        </p:nvSpPr>
        <p:spPr>
          <a:xfrm>
            <a:off x="676656" y="1596683"/>
            <a:ext cx="10753725" cy="4564965"/>
          </a:xfrm>
        </p:spPr>
        <p:txBody>
          <a:bodyPr>
            <a:normAutofit/>
          </a:bodyPr>
          <a:lstStyle/>
          <a:p>
            <a:r>
              <a:rPr lang="en-US" b="1" dirty="0"/>
              <a:t>Debt Instruments [Sch. 1 of Debt Inst. Regs. 2019]</a:t>
            </a:r>
          </a:p>
          <a:p>
            <a:r>
              <a:rPr lang="en-US" dirty="0"/>
              <a:t>NRIs/ OCIs are freely allowed to purchase or sale on repatriable basis</a:t>
            </a:r>
          </a:p>
          <a:p>
            <a:pPr lvl="1"/>
            <a:r>
              <a:rPr lang="en-US" dirty="0"/>
              <a:t>Government dated securities (other than bearer securities)</a:t>
            </a:r>
          </a:p>
          <a:p>
            <a:pPr lvl="1"/>
            <a:r>
              <a:rPr lang="en-US" dirty="0"/>
              <a:t>Treasury Bills</a:t>
            </a:r>
          </a:p>
          <a:p>
            <a:pPr lvl="1"/>
            <a:r>
              <a:rPr lang="en-US" dirty="0"/>
              <a:t>Units of Domestic MF/ ETF which invest &lt;= 50% in equity</a:t>
            </a:r>
          </a:p>
          <a:p>
            <a:pPr lvl="1"/>
            <a:r>
              <a:rPr lang="en-US" dirty="0"/>
              <a:t>Listed Non-Convertible/ Redeemable Preference Share or Debentures</a:t>
            </a:r>
          </a:p>
          <a:p>
            <a:pPr lvl="2"/>
            <a:r>
              <a:rPr lang="en-US" b="1" dirty="0"/>
              <a:t>All of the above are also allowed on non-repatriation basis without limits</a:t>
            </a:r>
          </a:p>
          <a:p>
            <a:pPr lvl="1"/>
            <a:r>
              <a:rPr lang="en-US" dirty="0"/>
              <a:t>Bonds of PSUs and Infrastructure Debt Funds</a:t>
            </a:r>
          </a:p>
          <a:p>
            <a:pPr lvl="1"/>
            <a:r>
              <a:rPr lang="en-US" dirty="0"/>
              <a:t>Debt Instruments issued by bank (including the ones eligible for inclusion in capital)</a:t>
            </a:r>
          </a:p>
          <a:p>
            <a:pPr lvl="1"/>
            <a:endParaRPr lang="en-US" dirty="0"/>
          </a:p>
        </p:txBody>
      </p:sp>
      <p:sp>
        <p:nvSpPr>
          <p:cNvPr id="4" name="Date Placeholder 3"/>
          <p:cNvSpPr>
            <a:spLocks noGrp="1"/>
          </p:cNvSpPr>
          <p:nvPr>
            <p:ph type="dt" sz="half" idx="10"/>
          </p:nvPr>
        </p:nvSpPr>
        <p:spPr/>
        <p:txBody>
          <a:bodyPr/>
          <a:lstStyle/>
          <a:p>
            <a:r>
              <a:rPr lang="en-US"/>
              <a:t>15-Nov-2022</a:t>
            </a:r>
          </a:p>
        </p:txBody>
      </p:sp>
      <p:sp>
        <p:nvSpPr>
          <p:cNvPr id="5" name="Footer Placeholder 4"/>
          <p:cNvSpPr>
            <a:spLocks noGrp="1"/>
          </p:cNvSpPr>
          <p:nvPr>
            <p:ph type="ftr" sz="quarter" idx="11"/>
          </p:nvPr>
        </p:nvSpPr>
        <p:spPr/>
        <p:txBody>
          <a:bodyPr/>
          <a:lstStyle/>
          <a:p>
            <a:r>
              <a:rPr lang="en-US"/>
              <a:t>CA Viren Doshi</a:t>
            </a:r>
          </a:p>
        </p:txBody>
      </p:sp>
      <p:sp>
        <p:nvSpPr>
          <p:cNvPr id="6" name="Slide Number Placeholder 5"/>
          <p:cNvSpPr>
            <a:spLocks noGrp="1"/>
          </p:cNvSpPr>
          <p:nvPr>
            <p:ph type="sldNum" sz="quarter" idx="12"/>
          </p:nvPr>
        </p:nvSpPr>
        <p:spPr/>
        <p:txBody>
          <a:bodyPr/>
          <a:lstStyle/>
          <a:p>
            <a:fld id="{53B6C93E-B05E-49F4-B363-E611733D9E4E}" type="slidenum">
              <a:rPr lang="en-US" smtClean="0"/>
              <a:pPr/>
              <a:t>24</a:t>
            </a:fld>
            <a:endParaRPr lang="en-US"/>
          </a:p>
        </p:txBody>
      </p:sp>
    </p:spTree>
    <p:extLst>
      <p:ext uri="{BB962C8B-B14F-4D97-AF65-F5344CB8AC3E}">
        <p14:creationId xmlns:p14="http://schemas.microsoft.com/office/powerpoint/2010/main" val="941175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606" y="353482"/>
            <a:ext cx="10772775" cy="926678"/>
          </a:xfrm>
        </p:spPr>
        <p:txBody>
          <a:bodyPr/>
          <a:lstStyle/>
          <a:p>
            <a:r>
              <a:rPr lang="en-US" dirty="0"/>
              <a:t>Investment in Capital Market</a:t>
            </a:r>
          </a:p>
        </p:txBody>
      </p:sp>
      <p:sp>
        <p:nvSpPr>
          <p:cNvPr id="3" name="Content Placeholder 2"/>
          <p:cNvSpPr>
            <a:spLocks noGrp="1"/>
          </p:cNvSpPr>
          <p:nvPr>
            <p:ph idx="1"/>
          </p:nvPr>
        </p:nvSpPr>
        <p:spPr>
          <a:xfrm>
            <a:off x="668881" y="1596683"/>
            <a:ext cx="10761500" cy="4658271"/>
          </a:xfrm>
        </p:spPr>
        <p:txBody>
          <a:bodyPr vert="horz" lIns="91440" tIns="45720" rIns="91440" bIns="45720" rtlCol="0" anchor="t">
            <a:normAutofit/>
          </a:bodyPr>
          <a:lstStyle/>
          <a:p>
            <a:pPr marL="344170" indent="-344170"/>
            <a:r>
              <a:rPr lang="en-US" b="1" dirty="0"/>
              <a:t>Derivatives</a:t>
            </a:r>
            <a:endParaRPr lang="en-US" dirty="0"/>
          </a:p>
          <a:p>
            <a:pPr marL="344170" indent="-344170"/>
            <a:r>
              <a:rPr lang="en-US" dirty="0">
                <a:latin typeface="Book Antiqua"/>
              </a:rPr>
              <a:t>Investment and Trade in Exchange Traded Derivatives by NRIs/ OCIs is allowed</a:t>
            </a:r>
          </a:p>
          <a:p>
            <a:pPr marL="344170" indent="-344170"/>
            <a:r>
              <a:rPr lang="en-US" dirty="0"/>
              <a:t>Instruments as permitted by RBI can also be provided as collateral</a:t>
            </a:r>
          </a:p>
          <a:p>
            <a:pPr marL="344170" indent="-344170"/>
            <a:endParaRPr lang="en-US" dirty="0"/>
          </a:p>
          <a:p>
            <a:pPr marL="344170" indent="-344170"/>
            <a:r>
              <a:rPr lang="en-US" b="1" dirty="0"/>
              <a:t>Others</a:t>
            </a:r>
          </a:p>
          <a:p>
            <a:pPr marL="344170" indent="-344170"/>
            <a:r>
              <a:rPr lang="en-US" dirty="0"/>
              <a:t>Subscription to authorized Chit Funds is allowed</a:t>
            </a:r>
          </a:p>
          <a:p>
            <a:pPr marL="344170" indent="-344170"/>
            <a:r>
              <a:rPr lang="en-US" dirty="0"/>
              <a:t>Subscription to National Pension System</a:t>
            </a:r>
          </a:p>
          <a:p>
            <a:pPr lvl="1" indent="-344170"/>
            <a:r>
              <a:rPr lang="en-US" dirty="0"/>
              <a:t>Such person should be eligible to invest in accordance with PFRDA</a:t>
            </a:r>
          </a:p>
          <a:p>
            <a:pPr lvl="1" indent="-344170"/>
            <a:r>
              <a:rPr lang="en-US" dirty="0"/>
              <a:t>Annuity shall be repatriable</a:t>
            </a:r>
          </a:p>
        </p:txBody>
      </p:sp>
      <p:sp>
        <p:nvSpPr>
          <p:cNvPr id="4" name="Date Placeholder 3"/>
          <p:cNvSpPr>
            <a:spLocks noGrp="1"/>
          </p:cNvSpPr>
          <p:nvPr>
            <p:ph type="dt" sz="half" idx="10"/>
          </p:nvPr>
        </p:nvSpPr>
        <p:spPr/>
        <p:txBody>
          <a:bodyPr/>
          <a:lstStyle/>
          <a:p>
            <a:r>
              <a:rPr lang="en-US"/>
              <a:t>15-Nov-2022</a:t>
            </a:r>
          </a:p>
        </p:txBody>
      </p:sp>
      <p:sp>
        <p:nvSpPr>
          <p:cNvPr id="5" name="Footer Placeholder 4"/>
          <p:cNvSpPr>
            <a:spLocks noGrp="1"/>
          </p:cNvSpPr>
          <p:nvPr>
            <p:ph type="ftr" sz="quarter" idx="11"/>
          </p:nvPr>
        </p:nvSpPr>
        <p:spPr/>
        <p:txBody>
          <a:bodyPr/>
          <a:lstStyle/>
          <a:p>
            <a:r>
              <a:rPr lang="en-US" dirty="0"/>
              <a:t>CA Viren Doshi</a:t>
            </a:r>
          </a:p>
        </p:txBody>
      </p:sp>
      <p:sp>
        <p:nvSpPr>
          <p:cNvPr id="6" name="Slide Number Placeholder 5"/>
          <p:cNvSpPr>
            <a:spLocks noGrp="1"/>
          </p:cNvSpPr>
          <p:nvPr>
            <p:ph type="sldNum" sz="quarter" idx="12"/>
          </p:nvPr>
        </p:nvSpPr>
        <p:spPr/>
        <p:txBody>
          <a:bodyPr/>
          <a:lstStyle/>
          <a:p>
            <a:fld id="{53B6C93E-B05E-49F4-B363-E611733D9E4E}" type="slidenum">
              <a:rPr lang="en-US" dirty="0" smtClean="0"/>
              <a:pPr/>
              <a:t>25</a:t>
            </a:fld>
            <a:endParaRPr lang="en-US" dirty="0"/>
          </a:p>
        </p:txBody>
      </p:sp>
    </p:spTree>
    <p:extLst>
      <p:ext uri="{BB962C8B-B14F-4D97-AF65-F5344CB8AC3E}">
        <p14:creationId xmlns:p14="http://schemas.microsoft.com/office/powerpoint/2010/main" val="11434998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D333CBE-B699-4E3B-9F45-C045F77343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FFE50961-0F1B-484C-85BC-4BD16B9FF9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3581F845-CDF5-CF85-AE2B-7F1C12BFA2E9}"/>
              </a:ext>
            </a:extLst>
          </p:cNvPr>
          <p:cNvPicPr>
            <a:picLocks noChangeAspect="1"/>
          </p:cNvPicPr>
          <p:nvPr/>
        </p:nvPicPr>
        <p:blipFill rotWithShape="1">
          <a:blip r:embed="rId2">
            <a:alphaModFix amt="45000"/>
          </a:blip>
          <a:srcRect r="6250" b="6250"/>
          <a:stretch/>
        </p:blipFill>
        <p:spPr>
          <a:xfrm>
            <a:off x="20" y="10"/>
            <a:ext cx="12191980" cy="6857990"/>
          </a:xfrm>
          <a:prstGeom prst="rect">
            <a:avLst/>
          </a:prstGeom>
        </p:spPr>
      </p:pic>
      <p:sp>
        <p:nvSpPr>
          <p:cNvPr id="2" name="Title 1"/>
          <p:cNvSpPr>
            <a:spLocks noGrp="1"/>
          </p:cNvSpPr>
          <p:nvPr>
            <p:ph type="title"/>
          </p:nvPr>
        </p:nvSpPr>
        <p:spPr>
          <a:xfrm>
            <a:off x="603504" y="770467"/>
            <a:ext cx="10782300" cy="3352800"/>
          </a:xfrm>
        </p:spPr>
        <p:txBody>
          <a:bodyPr vert="horz" lIns="91440" tIns="45720" rIns="91440" bIns="45720" rtlCol="0" anchor="b">
            <a:normAutofit/>
          </a:bodyPr>
          <a:lstStyle/>
          <a:p>
            <a:r>
              <a:rPr lang="en-US" kern="1200" spc="-120" baseline="0" dirty="0">
                <a:solidFill>
                  <a:schemeClr val="tx1"/>
                </a:solidFill>
                <a:latin typeface="Georgia"/>
              </a:rPr>
              <a:t>Investment in Business</a:t>
            </a:r>
          </a:p>
        </p:txBody>
      </p:sp>
      <p:sp>
        <p:nvSpPr>
          <p:cNvPr id="4" name="Date Placeholder 3"/>
          <p:cNvSpPr>
            <a:spLocks noGrp="1"/>
          </p:cNvSpPr>
          <p:nvPr>
            <p:ph type="dt" sz="half" idx="10"/>
          </p:nvPr>
        </p:nvSpPr>
        <p:spPr>
          <a:xfrm>
            <a:off x="685800" y="6412447"/>
            <a:ext cx="4114800" cy="228600"/>
          </a:xfrm>
        </p:spPr>
        <p:txBody>
          <a:bodyPr vert="horz" lIns="91440" tIns="45720" rIns="91440" bIns="45720" rtlCol="0" anchor="ctr">
            <a:normAutofit/>
          </a:bodyPr>
          <a:lstStyle/>
          <a:p>
            <a:pPr>
              <a:lnSpc>
                <a:spcPct val="90000"/>
              </a:lnSpc>
              <a:spcAft>
                <a:spcPts val="600"/>
              </a:spcAft>
            </a:pPr>
            <a:r>
              <a:rPr lang="en-US" sz="950"/>
              <a:t>15-Nov-2022</a:t>
            </a:r>
          </a:p>
        </p:txBody>
      </p:sp>
      <p:sp>
        <p:nvSpPr>
          <p:cNvPr id="5" name="Footer Placeholder 4"/>
          <p:cNvSpPr>
            <a:spLocks noGrp="1"/>
          </p:cNvSpPr>
          <p:nvPr>
            <p:ph type="ftr" sz="quarter" idx="11"/>
          </p:nvPr>
        </p:nvSpPr>
        <p:spPr>
          <a:xfrm>
            <a:off x="4686300" y="6412447"/>
            <a:ext cx="5029200" cy="228600"/>
          </a:xfrm>
        </p:spPr>
        <p:txBody>
          <a:bodyPr vert="horz" lIns="91440" tIns="45720" rIns="91440" bIns="45720" rtlCol="0" anchor="ctr">
            <a:normAutofit/>
          </a:bodyPr>
          <a:lstStyle/>
          <a:p>
            <a:pPr>
              <a:lnSpc>
                <a:spcPct val="90000"/>
              </a:lnSpc>
              <a:spcAft>
                <a:spcPts val="600"/>
              </a:spcAft>
            </a:pPr>
            <a:r>
              <a:rPr lang="en-US" sz="950" kern="1200" cap="all" baseline="0" dirty="0"/>
              <a:t>CA Viren Doshi</a:t>
            </a:r>
          </a:p>
        </p:txBody>
      </p:sp>
      <p:sp>
        <p:nvSpPr>
          <p:cNvPr id="6" name="Slide Number Placeholder 5"/>
          <p:cNvSpPr>
            <a:spLocks noGrp="1"/>
          </p:cNvSpPr>
          <p:nvPr>
            <p:ph type="sldNum" sz="quarter" idx="12"/>
          </p:nvPr>
        </p:nvSpPr>
        <p:spPr>
          <a:xfrm>
            <a:off x="10838329" y="6225586"/>
            <a:ext cx="871847" cy="415461"/>
          </a:xfrm>
        </p:spPr>
        <p:txBody>
          <a:bodyPr vert="horz" lIns="91440" tIns="45720" rIns="91440" bIns="45720" rtlCol="0" anchor="b">
            <a:normAutofit/>
          </a:bodyPr>
          <a:lstStyle/>
          <a:p>
            <a:pPr>
              <a:lnSpc>
                <a:spcPct val="90000"/>
              </a:lnSpc>
              <a:spcAft>
                <a:spcPts val="600"/>
              </a:spcAft>
            </a:pPr>
            <a:fld id="{53B6C93E-B05E-49F4-B363-E611733D9E4E}" type="slidenum">
              <a:rPr lang="en-US" sz="950">
                <a:solidFill>
                  <a:schemeClr val="tx1">
                    <a:alpha val="20000"/>
                  </a:schemeClr>
                </a:solidFill>
              </a:rPr>
              <a:pPr>
                <a:lnSpc>
                  <a:spcPct val="90000"/>
                </a:lnSpc>
                <a:spcAft>
                  <a:spcPts val="600"/>
                </a:spcAft>
              </a:pPr>
              <a:t>26</a:t>
            </a:fld>
            <a:endParaRPr lang="en-US" sz="950" dirty="0">
              <a:solidFill>
                <a:schemeClr val="tx1">
                  <a:alpha val="20000"/>
                </a:schemeClr>
              </a:solidFill>
            </a:endParaRPr>
          </a:p>
        </p:txBody>
      </p:sp>
    </p:spTree>
    <p:extLst>
      <p:ext uri="{BB962C8B-B14F-4D97-AF65-F5344CB8AC3E}">
        <p14:creationId xmlns:p14="http://schemas.microsoft.com/office/powerpoint/2010/main" val="2019453864"/>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606" y="353482"/>
            <a:ext cx="10772775" cy="926678"/>
          </a:xfrm>
        </p:spPr>
        <p:txBody>
          <a:bodyPr>
            <a:noAutofit/>
          </a:bodyPr>
          <a:lstStyle/>
          <a:p>
            <a:r>
              <a:rPr lang="en-US" dirty="0"/>
              <a:t>FDI – Schedule I of NDI Rules, 2019</a:t>
            </a:r>
          </a:p>
        </p:txBody>
      </p:sp>
      <p:sp>
        <p:nvSpPr>
          <p:cNvPr id="3" name="Content Placeholder 2"/>
          <p:cNvSpPr>
            <a:spLocks noGrp="1"/>
          </p:cNvSpPr>
          <p:nvPr>
            <p:ph idx="1"/>
          </p:nvPr>
        </p:nvSpPr>
        <p:spPr>
          <a:xfrm>
            <a:off x="676656" y="1596684"/>
            <a:ext cx="10753725" cy="4181182"/>
          </a:xfrm>
        </p:spPr>
        <p:txBody>
          <a:bodyPr>
            <a:normAutofit/>
          </a:bodyPr>
          <a:lstStyle/>
          <a:p>
            <a:r>
              <a:rPr lang="en-US" dirty="0"/>
              <a:t>Normal foreign investment by non-residents </a:t>
            </a:r>
          </a:p>
          <a:p>
            <a:r>
              <a:rPr lang="en-US" dirty="0"/>
              <a:t>FDI linked conditions applicable</a:t>
            </a:r>
          </a:p>
          <a:p>
            <a:pPr lvl="1"/>
            <a:r>
              <a:rPr lang="en-US" dirty="0"/>
              <a:t>Entry Routes</a:t>
            </a:r>
          </a:p>
          <a:p>
            <a:pPr lvl="1"/>
            <a:r>
              <a:rPr lang="en-US" dirty="0"/>
              <a:t>Sectoral caps</a:t>
            </a:r>
          </a:p>
          <a:p>
            <a:pPr lvl="1"/>
            <a:r>
              <a:rPr lang="en-US" dirty="0"/>
              <a:t>Investment limits</a:t>
            </a:r>
          </a:p>
          <a:p>
            <a:pPr lvl="1"/>
            <a:r>
              <a:rPr lang="en-US" dirty="0"/>
              <a:t>Pricing guidelines</a:t>
            </a:r>
          </a:p>
          <a:p>
            <a:pPr lvl="1"/>
            <a:r>
              <a:rPr lang="en-US" dirty="0"/>
              <a:t>Procedural requirements</a:t>
            </a:r>
          </a:p>
          <a:p>
            <a:endParaRPr lang="en-US" dirty="0"/>
          </a:p>
          <a:p>
            <a:pPr lvl="1"/>
            <a:endParaRPr lang="en-US" dirty="0"/>
          </a:p>
        </p:txBody>
      </p:sp>
      <p:sp>
        <p:nvSpPr>
          <p:cNvPr id="4" name="Date Placeholder 3"/>
          <p:cNvSpPr>
            <a:spLocks noGrp="1"/>
          </p:cNvSpPr>
          <p:nvPr>
            <p:ph type="dt" sz="half" idx="10"/>
          </p:nvPr>
        </p:nvSpPr>
        <p:spPr/>
        <p:txBody>
          <a:bodyPr/>
          <a:lstStyle/>
          <a:p>
            <a:r>
              <a:rPr lang="en-US"/>
              <a:t>15-Nov-2022</a:t>
            </a:r>
          </a:p>
        </p:txBody>
      </p:sp>
      <p:sp>
        <p:nvSpPr>
          <p:cNvPr id="5" name="Footer Placeholder 4"/>
          <p:cNvSpPr>
            <a:spLocks noGrp="1"/>
          </p:cNvSpPr>
          <p:nvPr>
            <p:ph type="ftr" sz="quarter" idx="11"/>
          </p:nvPr>
        </p:nvSpPr>
        <p:spPr/>
        <p:txBody>
          <a:bodyPr/>
          <a:lstStyle/>
          <a:p>
            <a:r>
              <a:rPr lang="en-US"/>
              <a:t>CA Viren Doshi</a:t>
            </a:r>
          </a:p>
        </p:txBody>
      </p:sp>
      <p:sp>
        <p:nvSpPr>
          <p:cNvPr id="6" name="Slide Number Placeholder 5"/>
          <p:cNvSpPr>
            <a:spLocks noGrp="1"/>
          </p:cNvSpPr>
          <p:nvPr>
            <p:ph type="sldNum" sz="quarter" idx="12"/>
          </p:nvPr>
        </p:nvSpPr>
        <p:spPr/>
        <p:txBody>
          <a:bodyPr/>
          <a:lstStyle/>
          <a:p>
            <a:fld id="{53B6C93E-B05E-49F4-B363-E611733D9E4E}" type="slidenum">
              <a:rPr lang="en-US" smtClean="0"/>
              <a:pPr/>
              <a:t>27</a:t>
            </a:fld>
            <a:endParaRPr lang="en-US"/>
          </a:p>
        </p:txBody>
      </p:sp>
    </p:spTree>
    <p:extLst>
      <p:ext uri="{BB962C8B-B14F-4D97-AF65-F5344CB8AC3E}">
        <p14:creationId xmlns:p14="http://schemas.microsoft.com/office/powerpoint/2010/main" val="2437727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883" y="353482"/>
            <a:ext cx="11426025" cy="926678"/>
          </a:xfrm>
        </p:spPr>
        <p:txBody>
          <a:bodyPr>
            <a:noAutofit/>
          </a:bodyPr>
          <a:lstStyle/>
          <a:p>
            <a:r>
              <a:rPr lang="en-US" sz="3600" dirty="0"/>
              <a:t>Deemed Domestic Investment – Sch. IV of NDI Rules 2019</a:t>
            </a:r>
          </a:p>
        </p:txBody>
      </p:sp>
      <p:sp>
        <p:nvSpPr>
          <p:cNvPr id="3" name="Content Placeholder 2"/>
          <p:cNvSpPr>
            <a:spLocks noGrp="1"/>
          </p:cNvSpPr>
          <p:nvPr>
            <p:ph idx="1"/>
          </p:nvPr>
        </p:nvSpPr>
        <p:spPr>
          <a:xfrm>
            <a:off x="676656" y="1596684"/>
            <a:ext cx="10753725" cy="4181182"/>
          </a:xfrm>
        </p:spPr>
        <p:txBody>
          <a:bodyPr>
            <a:normAutofit/>
          </a:bodyPr>
          <a:lstStyle/>
          <a:p>
            <a:r>
              <a:rPr lang="en-US" b="1" dirty="0"/>
              <a:t>Sch. IV of NDI Rules 2019</a:t>
            </a:r>
          </a:p>
          <a:p>
            <a:r>
              <a:rPr lang="en-US" dirty="0"/>
              <a:t>Apart from FDI, NRIs/ OCIs are allowed to invest in India under non-repatriable basis</a:t>
            </a:r>
          </a:p>
          <a:p>
            <a:r>
              <a:rPr lang="en-US" dirty="0"/>
              <a:t>Investment can be done individually. Also allowed through company, trust, firm incorporated outside India</a:t>
            </a:r>
          </a:p>
          <a:p>
            <a:pPr lvl="1"/>
            <a:r>
              <a:rPr lang="en-US" dirty="0"/>
              <a:t>Owned and controlled by NRIs/ OCIs</a:t>
            </a:r>
          </a:p>
          <a:p>
            <a:pPr lvl="1"/>
            <a:r>
              <a:rPr lang="en-US" dirty="0"/>
              <a:t>Earlier OCBs</a:t>
            </a:r>
          </a:p>
          <a:p>
            <a:pPr lvl="1"/>
            <a:r>
              <a:rPr lang="en-US" dirty="0"/>
              <a:t>No definition for firm or trust</a:t>
            </a:r>
          </a:p>
          <a:p>
            <a:pPr lvl="1"/>
            <a:endParaRPr lang="en-US" dirty="0"/>
          </a:p>
        </p:txBody>
      </p:sp>
      <p:sp>
        <p:nvSpPr>
          <p:cNvPr id="4" name="Date Placeholder 3"/>
          <p:cNvSpPr>
            <a:spLocks noGrp="1"/>
          </p:cNvSpPr>
          <p:nvPr>
            <p:ph type="dt" sz="half" idx="10"/>
          </p:nvPr>
        </p:nvSpPr>
        <p:spPr/>
        <p:txBody>
          <a:bodyPr/>
          <a:lstStyle/>
          <a:p>
            <a:r>
              <a:rPr lang="en-US"/>
              <a:t>15-Nov-2022</a:t>
            </a:r>
          </a:p>
        </p:txBody>
      </p:sp>
      <p:sp>
        <p:nvSpPr>
          <p:cNvPr id="5" name="Footer Placeholder 4"/>
          <p:cNvSpPr>
            <a:spLocks noGrp="1"/>
          </p:cNvSpPr>
          <p:nvPr>
            <p:ph type="ftr" sz="quarter" idx="11"/>
          </p:nvPr>
        </p:nvSpPr>
        <p:spPr/>
        <p:txBody>
          <a:bodyPr/>
          <a:lstStyle/>
          <a:p>
            <a:r>
              <a:rPr lang="en-US"/>
              <a:t>CA Viren Doshi</a:t>
            </a:r>
          </a:p>
        </p:txBody>
      </p:sp>
      <p:sp>
        <p:nvSpPr>
          <p:cNvPr id="6" name="Slide Number Placeholder 5"/>
          <p:cNvSpPr>
            <a:spLocks noGrp="1"/>
          </p:cNvSpPr>
          <p:nvPr>
            <p:ph type="sldNum" sz="quarter" idx="12"/>
          </p:nvPr>
        </p:nvSpPr>
        <p:spPr/>
        <p:txBody>
          <a:bodyPr/>
          <a:lstStyle/>
          <a:p>
            <a:fld id="{53B6C93E-B05E-49F4-B363-E611733D9E4E}" type="slidenum">
              <a:rPr lang="en-US" smtClean="0"/>
              <a:pPr/>
              <a:t>28</a:t>
            </a:fld>
            <a:endParaRPr lang="en-US"/>
          </a:p>
        </p:txBody>
      </p:sp>
    </p:spTree>
    <p:extLst>
      <p:ext uri="{BB962C8B-B14F-4D97-AF65-F5344CB8AC3E}">
        <p14:creationId xmlns:p14="http://schemas.microsoft.com/office/powerpoint/2010/main" val="35545041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6656" y="1596683"/>
            <a:ext cx="10753725" cy="4604091"/>
          </a:xfrm>
        </p:spPr>
        <p:txBody>
          <a:bodyPr>
            <a:normAutofit/>
          </a:bodyPr>
          <a:lstStyle/>
          <a:p>
            <a:r>
              <a:rPr lang="en-US" dirty="0"/>
              <a:t>Allowed to invest without limit</a:t>
            </a:r>
          </a:p>
          <a:p>
            <a:pPr lvl="1"/>
            <a:r>
              <a:rPr lang="en-US" dirty="0"/>
              <a:t>In equity shares of listed company</a:t>
            </a:r>
          </a:p>
          <a:p>
            <a:pPr lvl="1"/>
            <a:r>
              <a:rPr lang="en-US" dirty="0"/>
              <a:t>In equity share on unlisted company</a:t>
            </a:r>
          </a:p>
          <a:p>
            <a:pPr lvl="1"/>
            <a:r>
              <a:rPr lang="en-US" dirty="0"/>
              <a:t>Capital of LLP</a:t>
            </a:r>
          </a:p>
          <a:p>
            <a:pPr lvl="1"/>
            <a:r>
              <a:rPr lang="en-US" dirty="0"/>
              <a:t>Units of Investment Vehicle</a:t>
            </a:r>
          </a:p>
          <a:p>
            <a:pPr lvl="1"/>
            <a:r>
              <a:rPr lang="en-US" dirty="0"/>
              <a:t>Units of equity MF</a:t>
            </a:r>
          </a:p>
          <a:p>
            <a:pPr lvl="1"/>
            <a:endParaRPr lang="en-US" dirty="0"/>
          </a:p>
          <a:p>
            <a:r>
              <a:rPr lang="en-US" dirty="0"/>
              <a:t>Investment can be made from NRE/ NRO or Inward Remittance</a:t>
            </a:r>
          </a:p>
          <a:p>
            <a:r>
              <a:rPr lang="en-US" dirty="0"/>
              <a:t>Sale proceeds can be transferred only to NRO Account</a:t>
            </a:r>
          </a:p>
          <a:p>
            <a:pPr lvl="1"/>
            <a:endParaRPr lang="en-US" dirty="0"/>
          </a:p>
        </p:txBody>
      </p:sp>
      <p:sp>
        <p:nvSpPr>
          <p:cNvPr id="4" name="Date Placeholder 3"/>
          <p:cNvSpPr>
            <a:spLocks noGrp="1"/>
          </p:cNvSpPr>
          <p:nvPr>
            <p:ph type="dt" sz="half" idx="10"/>
          </p:nvPr>
        </p:nvSpPr>
        <p:spPr/>
        <p:txBody>
          <a:bodyPr/>
          <a:lstStyle/>
          <a:p>
            <a:r>
              <a:rPr lang="en-US"/>
              <a:t>15-Nov-2022</a:t>
            </a:r>
          </a:p>
        </p:txBody>
      </p:sp>
      <p:sp>
        <p:nvSpPr>
          <p:cNvPr id="5" name="Footer Placeholder 4"/>
          <p:cNvSpPr>
            <a:spLocks noGrp="1"/>
          </p:cNvSpPr>
          <p:nvPr>
            <p:ph type="ftr" sz="quarter" idx="11"/>
          </p:nvPr>
        </p:nvSpPr>
        <p:spPr/>
        <p:txBody>
          <a:bodyPr/>
          <a:lstStyle/>
          <a:p>
            <a:r>
              <a:rPr lang="en-US"/>
              <a:t>CA Viren Doshi</a:t>
            </a:r>
          </a:p>
        </p:txBody>
      </p:sp>
      <p:sp>
        <p:nvSpPr>
          <p:cNvPr id="6" name="Slide Number Placeholder 5"/>
          <p:cNvSpPr>
            <a:spLocks noGrp="1"/>
          </p:cNvSpPr>
          <p:nvPr>
            <p:ph type="sldNum" sz="quarter" idx="12"/>
          </p:nvPr>
        </p:nvSpPr>
        <p:spPr/>
        <p:txBody>
          <a:bodyPr/>
          <a:lstStyle/>
          <a:p>
            <a:fld id="{53B6C93E-B05E-49F4-B363-E611733D9E4E}" type="slidenum">
              <a:rPr lang="en-US" smtClean="0"/>
              <a:pPr/>
              <a:t>29</a:t>
            </a:fld>
            <a:endParaRPr lang="en-US"/>
          </a:p>
        </p:txBody>
      </p:sp>
      <p:sp>
        <p:nvSpPr>
          <p:cNvPr id="7" name="Title 1">
            <a:extLst>
              <a:ext uri="{FF2B5EF4-FFF2-40B4-BE49-F238E27FC236}">
                <a16:creationId xmlns:a16="http://schemas.microsoft.com/office/drawing/2014/main" id="{385EF6D3-3D6C-1587-3919-BA709B02AE6A}"/>
              </a:ext>
            </a:extLst>
          </p:cNvPr>
          <p:cNvSpPr txBox="1">
            <a:spLocks/>
          </p:cNvSpPr>
          <p:nvPr/>
        </p:nvSpPr>
        <p:spPr>
          <a:xfrm>
            <a:off x="810006" y="458332"/>
            <a:ext cx="10772775" cy="926678"/>
          </a:xfrm>
          <a:prstGeom prst="rect">
            <a:avLst/>
          </a:prstGeom>
        </p:spPr>
        <p:txBody>
          <a:bodyPr vert="horz" lIns="91440" tIns="45720" rIns="91440" bIns="45720" rtlCol="0" anchor="ctr">
            <a:noAutofit/>
          </a:bodyPr>
          <a:lstStyle>
            <a:lvl1pPr algn="l" defTabSz="914400" rtl="0" eaLnBrk="1" latinLnBrk="0" hangingPunct="1">
              <a:lnSpc>
                <a:spcPct val="85000"/>
              </a:lnSpc>
              <a:spcBef>
                <a:spcPct val="0"/>
              </a:spcBef>
              <a:buNone/>
              <a:defRPr sz="4400" i="1" kern="1200" spc="-120" baseline="0">
                <a:solidFill>
                  <a:schemeClr val="tx2">
                    <a:lumMod val="90000"/>
                    <a:lumOff val="10000"/>
                  </a:schemeClr>
                </a:solidFill>
                <a:latin typeface="Georgia" panose="02040502050405020303" pitchFamily="18" charset="0"/>
                <a:ea typeface="+mj-ea"/>
                <a:cs typeface="+mj-cs"/>
              </a:defRPr>
            </a:lvl1pPr>
          </a:lstStyle>
          <a:p>
            <a:r>
              <a:rPr lang="en-US" sz="3600" dirty="0"/>
              <a:t>Deemed Domestic Investment</a:t>
            </a:r>
          </a:p>
        </p:txBody>
      </p:sp>
    </p:spTree>
    <p:extLst>
      <p:ext uri="{BB962C8B-B14F-4D97-AF65-F5344CB8AC3E}">
        <p14:creationId xmlns:p14="http://schemas.microsoft.com/office/powerpoint/2010/main" val="3029268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97154-DDFC-671F-10FC-A67A79BDFF0D}"/>
              </a:ext>
            </a:extLst>
          </p:cNvPr>
          <p:cNvSpPr>
            <a:spLocks noGrp="1"/>
          </p:cNvSpPr>
          <p:nvPr>
            <p:ph type="title"/>
          </p:nvPr>
        </p:nvSpPr>
        <p:spPr>
          <a:xfrm>
            <a:off x="584044" y="2594143"/>
            <a:ext cx="4419091" cy="1658198"/>
          </a:xfrm>
        </p:spPr>
        <p:txBody>
          <a:bodyPr/>
          <a:lstStyle/>
          <a:p>
            <a:pPr algn="ctr"/>
            <a:r>
              <a:rPr lang="en-US" dirty="0">
                <a:latin typeface="Georgia"/>
              </a:rPr>
              <a:t>Why Regulate?</a:t>
            </a:r>
          </a:p>
        </p:txBody>
      </p:sp>
      <p:sp>
        <p:nvSpPr>
          <p:cNvPr id="6" name="Slide Number Placeholder 5">
            <a:extLst>
              <a:ext uri="{FF2B5EF4-FFF2-40B4-BE49-F238E27FC236}">
                <a16:creationId xmlns:a16="http://schemas.microsoft.com/office/drawing/2014/main" id="{FABDF4E6-E856-205D-8EBE-74F8A07C8510}"/>
              </a:ext>
            </a:extLst>
          </p:cNvPr>
          <p:cNvSpPr>
            <a:spLocks noGrp="1"/>
          </p:cNvSpPr>
          <p:nvPr>
            <p:ph type="sldNum" sz="quarter" idx="12"/>
          </p:nvPr>
        </p:nvSpPr>
        <p:spPr/>
        <p:txBody>
          <a:bodyPr/>
          <a:lstStyle/>
          <a:p>
            <a:fld id="{53B6C93E-B05E-49F4-B363-E611733D9E4E}" type="slidenum">
              <a:rPr lang="en-US" smtClean="0"/>
              <a:pPr/>
              <a:t>3</a:t>
            </a:fld>
            <a:endParaRPr lang="en-US"/>
          </a:p>
        </p:txBody>
      </p:sp>
      <p:grpSp>
        <p:nvGrpSpPr>
          <p:cNvPr id="7" name="Group 4">
            <a:extLst>
              <a:ext uri="{FF2B5EF4-FFF2-40B4-BE49-F238E27FC236}">
                <a16:creationId xmlns:a16="http://schemas.microsoft.com/office/drawing/2014/main" id="{9E111331-2FFC-96FD-D0FA-0CA300F2AAF7}"/>
              </a:ext>
            </a:extLst>
          </p:cNvPr>
          <p:cNvGrpSpPr>
            <a:grpSpLocks noChangeAspect="1"/>
          </p:cNvGrpSpPr>
          <p:nvPr/>
        </p:nvGrpSpPr>
        <p:grpSpPr bwMode="auto">
          <a:xfrm>
            <a:off x="5364112" y="0"/>
            <a:ext cx="5247038" cy="6858000"/>
            <a:chOff x="1684" y="0"/>
            <a:chExt cx="3368" cy="4763"/>
          </a:xfrm>
        </p:grpSpPr>
        <p:sp>
          <p:nvSpPr>
            <p:cNvPr id="8" name="AutoShape 3">
              <a:extLst>
                <a:ext uri="{FF2B5EF4-FFF2-40B4-BE49-F238E27FC236}">
                  <a16:creationId xmlns:a16="http://schemas.microsoft.com/office/drawing/2014/main" id="{4EF4271B-7DEA-2848-1895-5C2BBB367D2F}"/>
                </a:ext>
              </a:extLst>
            </p:cNvPr>
            <p:cNvSpPr>
              <a:spLocks noChangeAspect="1" noChangeArrowheads="1" noTextEdit="1"/>
            </p:cNvSpPr>
            <p:nvPr/>
          </p:nvSpPr>
          <p:spPr bwMode="auto">
            <a:xfrm>
              <a:off x="1684" y="0"/>
              <a:ext cx="3368" cy="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6">
              <a:extLst>
                <a:ext uri="{FF2B5EF4-FFF2-40B4-BE49-F238E27FC236}">
                  <a16:creationId xmlns:a16="http://schemas.microsoft.com/office/drawing/2014/main" id="{2BE05023-8FF8-CE5A-9587-41CECE15CED9}"/>
                </a:ext>
              </a:extLst>
            </p:cNvPr>
            <p:cNvSpPr>
              <a:spLocks/>
            </p:cNvSpPr>
            <p:nvPr/>
          </p:nvSpPr>
          <p:spPr bwMode="auto">
            <a:xfrm>
              <a:off x="2326" y="2320"/>
              <a:ext cx="618" cy="616"/>
            </a:xfrm>
            <a:custGeom>
              <a:avLst/>
              <a:gdLst>
                <a:gd name="T0" fmla="*/ 512 w 618"/>
                <a:gd name="T1" fmla="*/ 541 h 616"/>
                <a:gd name="T2" fmla="*/ 554 w 618"/>
                <a:gd name="T3" fmla="*/ 496 h 616"/>
                <a:gd name="T4" fmla="*/ 587 w 618"/>
                <a:gd name="T5" fmla="*/ 444 h 616"/>
                <a:gd name="T6" fmla="*/ 607 w 618"/>
                <a:gd name="T7" fmla="*/ 389 h 616"/>
                <a:gd name="T8" fmla="*/ 616 w 618"/>
                <a:gd name="T9" fmla="*/ 329 h 616"/>
                <a:gd name="T10" fmla="*/ 615 w 618"/>
                <a:gd name="T11" fmla="*/ 270 h 616"/>
                <a:gd name="T12" fmla="*/ 602 w 618"/>
                <a:gd name="T13" fmla="*/ 212 h 616"/>
                <a:gd name="T14" fmla="*/ 578 w 618"/>
                <a:gd name="T15" fmla="*/ 157 h 616"/>
                <a:gd name="T16" fmla="*/ 541 w 618"/>
                <a:gd name="T17" fmla="*/ 106 h 616"/>
                <a:gd name="T18" fmla="*/ 520 w 618"/>
                <a:gd name="T19" fmla="*/ 83 h 616"/>
                <a:gd name="T20" fmla="*/ 471 w 618"/>
                <a:gd name="T21" fmla="*/ 47 h 616"/>
                <a:gd name="T22" fmla="*/ 417 w 618"/>
                <a:gd name="T23" fmla="*/ 20 h 616"/>
                <a:gd name="T24" fmla="*/ 359 w 618"/>
                <a:gd name="T25" fmla="*/ 4 h 616"/>
                <a:gd name="T26" fmla="*/ 301 w 618"/>
                <a:gd name="T27" fmla="*/ 0 h 616"/>
                <a:gd name="T28" fmla="*/ 242 w 618"/>
                <a:gd name="T29" fmla="*/ 7 h 616"/>
                <a:gd name="T30" fmla="*/ 185 w 618"/>
                <a:gd name="T31" fmla="*/ 27 h 616"/>
                <a:gd name="T32" fmla="*/ 131 w 618"/>
                <a:gd name="T33" fmla="*/ 57 h 616"/>
                <a:gd name="T34" fmla="*/ 106 w 618"/>
                <a:gd name="T35" fmla="*/ 76 h 616"/>
                <a:gd name="T36" fmla="*/ 82 w 618"/>
                <a:gd name="T37" fmla="*/ 100 h 616"/>
                <a:gd name="T38" fmla="*/ 59 w 618"/>
                <a:gd name="T39" fmla="*/ 126 h 616"/>
                <a:gd name="T40" fmla="*/ 42 w 618"/>
                <a:gd name="T41" fmla="*/ 154 h 616"/>
                <a:gd name="T42" fmla="*/ 27 w 618"/>
                <a:gd name="T43" fmla="*/ 184 h 616"/>
                <a:gd name="T44" fmla="*/ 15 w 618"/>
                <a:gd name="T45" fmla="*/ 215 h 616"/>
                <a:gd name="T46" fmla="*/ 7 w 618"/>
                <a:gd name="T47" fmla="*/ 246 h 616"/>
                <a:gd name="T48" fmla="*/ 1 w 618"/>
                <a:gd name="T49" fmla="*/ 279 h 616"/>
                <a:gd name="T50" fmla="*/ 0 w 618"/>
                <a:gd name="T51" fmla="*/ 311 h 616"/>
                <a:gd name="T52" fmla="*/ 88 w 618"/>
                <a:gd name="T53" fmla="*/ 311 h 616"/>
                <a:gd name="T54" fmla="*/ 92 w 618"/>
                <a:gd name="T55" fmla="*/ 264 h 616"/>
                <a:gd name="T56" fmla="*/ 106 w 618"/>
                <a:gd name="T57" fmla="*/ 219 h 616"/>
                <a:gd name="T58" fmla="*/ 130 w 618"/>
                <a:gd name="T59" fmla="*/ 178 h 616"/>
                <a:gd name="T60" fmla="*/ 164 w 618"/>
                <a:gd name="T61" fmla="*/ 141 h 616"/>
                <a:gd name="T62" fmla="*/ 181 w 618"/>
                <a:gd name="T63" fmla="*/ 127 h 616"/>
                <a:gd name="T64" fmla="*/ 219 w 618"/>
                <a:gd name="T65" fmla="*/ 106 h 616"/>
                <a:gd name="T66" fmla="*/ 260 w 618"/>
                <a:gd name="T67" fmla="*/ 93 h 616"/>
                <a:gd name="T68" fmla="*/ 303 w 618"/>
                <a:gd name="T69" fmla="*/ 88 h 616"/>
                <a:gd name="T70" fmla="*/ 345 w 618"/>
                <a:gd name="T71" fmla="*/ 90 h 616"/>
                <a:gd name="T72" fmla="*/ 386 w 618"/>
                <a:gd name="T73" fmla="*/ 102 h 616"/>
                <a:gd name="T74" fmla="*/ 426 w 618"/>
                <a:gd name="T75" fmla="*/ 120 h 616"/>
                <a:gd name="T76" fmla="*/ 459 w 618"/>
                <a:gd name="T77" fmla="*/ 147 h 616"/>
                <a:gd name="T78" fmla="*/ 475 w 618"/>
                <a:gd name="T79" fmla="*/ 164 h 616"/>
                <a:gd name="T80" fmla="*/ 502 w 618"/>
                <a:gd name="T81" fmla="*/ 199 h 616"/>
                <a:gd name="T82" fmla="*/ 519 w 618"/>
                <a:gd name="T83" fmla="*/ 240 h 616"/>
                <a:gd name="T84" fmla="*/ 529 w 618"/>
                <a:gd name="T85" fmla="*/ 281 h 616"/>
                <a:gd name="T86" fmla="*/ 530 w 618"/>
                <a:gd name="T87" fmla="*/ 324 h 616"/>
                <a:gd name="T88" fmla="*/ 523 w 618"/>
                <a:gd name="T89" fmla="*/ 366 h 616"/>
                <a:gd name="T90" fmla="*/ 508 w 618"/>
                <a:gd name="T91" fmla="*/ 406 h 616"/>
                <a:gd name="T92" fmla="*/ 485 w 618"/>
                <a:gd name="T93" fmla="*/ 443 h 616"/>
                <a:gd name="T94" fmla="*/ 454 w 618"/>
                <a:gd name="T95" fmla="*/ 475 h 616"/>
                <a:gd name="T96" fmla="*/ 438 w 618"/>
                <a:gd name="T97" fmla="*/ 488 h 616"/>
                <a:gd name="T98" fmla="*/ 404 w 618"/>
                <a:gd name="T99" fmla="*/ 509 h 616"/>
                <a:gd name="T100" fmla="*/ 368 w 618"/>
                <a:gd name="T101" fmla="*/ 522 h 616"/>
                <a:gd name="T102" fmla="*/ 329 w 618"/>
                <a:gd name="T103" fmla="*/ 529 h 616"/>
                <a:gd name="T104" fmla="*/ 311 w 618"/>
                <a:gd name="T105" fmla="*/ 616 h 616"/>
                <a:gd name="T106" fmla="*/ 338 w 618"/>
                <a:gd name="T107" fmla="*/ 616 h 616"/>
                <a:gd name="T108" fmla="*/ 390 w 618"/>
                <a:gd name="T109" fmla="*/ 607 h 616"/>
                <a:gd name="T110" fmla="*/ 441 w 618"/>
                <a:gd name="T111" fmla="*/ 587 h 616"/>
                <a:gd name="T112" fmla="*/ 489 w 618"/>
                <a:gd name="T113" fmla="*/ 558 h 616"/>
                <a:gd name="T114" fmla="*/ 512 w 618"/>
                <a:gd name="T115" fmla="*/ 541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8" h="616">
                  <a:moveTo>
                    <a:pt x="512" y="541"/>
                  </a:moveTo>
                  <a:lnTo>
                    <a:pt x="512" y="541"/>
                  </a:lnTo>
                  <a:lnTo>
                    <a:pt x="534" y="519"/>
                  </a:lnTo>
                  <a:lnTo>
                    <a:pt x="554" y="496"/>
                  </a:lnTo>
                  <a:lnTo>
                    <a:pt x="571" y="471"/>
                  </a:lnTo>
                  <a:lnTo>
                    <a:pt x="587" y="444"/>
                  </a:lnTo>
                  <a:lnTo>
                    <a:pt x="598" y="417"/>
                  </a:lnTo>
                  <a:lnTo>
                    <a:pt x="607" y="389"/>
                  </a:lnTo>
                  <a:lnTo>
                    <a:pt x="614" y="359"/>
                  </a:lnTo>
                  <a:lnTo>
                    <a:pt x="616" y="329"/>
                  </a:lnTo>
                  <a:lnTo>
                    <a:pt x="618" y="300"/>
                  </a:lnTo>
                  <a:lnTo>
                    <a:pt x="615" y="270"/>
                  </a:lnTo>
                  <a:lnTo>
                    <a:pt x="611" y="242"/>
                  </a:lnTo>
                  <a:lnTo>
                    <a:pt x="602" y="212"/>
                  </a:lnTo>
                  <a:lnTo>
                    <a:pt x="591" y="184"/>
                  </a:lnTo>
                  <a:lnTo>
                    <a:pt x="578" y="157"/>
                  </a:lnTo>
                  <a:lnTo>
                    <a:pt x="561" y="131"/>
                  </a:lnTo>
                  <a:lnTo>
                    <a:pt x="541" y="106"/>
                  </a:lnTo>
                  <a:lnTo>
                    <a:pt x="541" y="106"/>
                  </a:lnTo>
                  <a:lnTo>
                    <a:pt x="520" y="83"/>
                  </a:lnTo>
                  <a:lnTo>
                    <a:pt x="496" y="64"/>
                  </a:lnTo>
                  <a:lnTo>
                    <a:pt x="471" y="47"/>
                  </a:lnTo>
                  <a:lnTo>
                    <a:pt x="444" y="31"/>
                  </a:lnTo>
                  <a:lnTo>
                    <a:pt x="417" y="20"/>
                  </a:lnTo>
                  <a:lnTo>
                    <a:pt x="389" y="11"/>
                  </a:lnTo>
                  <a:lnTo>
                    <a:pt x="359" y="4"/>
                  </a:lnTo>
                  <a:lnTo>
                    <a:pt x="331" y="1"/>
                  </a:lnTo>
                  <a:lnTo>
                    <a:pt x="301" y="0"/>
                  </a:lnTo>
                  <a:lnTo>
                    <a:pt x="271" y="3"/>
                  </a:lnTo>
                  <a:lnTo>
                    <a:pt x="242" y="7"/>
                  </a:lnTo>
                  <a:lnTo>
                    <a:pt x="213" y="16"/>
                  </a:lnTo>
                  <a:lnTo>
                    <a:pt x="185" y="27"/>
                  </a:lnTo>
                  <a:lnTo>
                    <a:pt x="157" y="40"/>
                  </a:lnTo>
                  <a:lnTo>
                    <a:pt x="131" y="57"/>
                  </a:lnTo>
                  <a:lnTo>
                    <a:pt x="106" y="76"/>
                  </a:lnTo>
                  <a:lnTo>
                    <a:pt x="106" y="76"/>
                  </a:lnTo>
                  <a:lnTo>
                    <a:pt x="93" y="88"/>
                  </a:lnTo>
                  <a:lnTo>
                    <a:pt x="82" y="100"/>
                  </a:lnTo>
                  <a:lnTo>
                    <a:pt x="71" y="113"/>
                  </a:lnTo>
                  <a:lnTo>
                    <a:pt x="59" y="126"/>
                  </a:lnTo>
                  <a:lnTo>
                    <a:pt x="51" y="140"/>
                  </a:lnTo>
                  <a:lnTo>
                    <a:pt x="42" y="154"/>
                  </a:lnTo>
                  <a:lnTo>
                    <a:pt x="34" y="168"/>
                  </a:lnTo>
                  <a:lnTo>
                    <a:pt x="27" y="184"/>
                  </a:lnTo>
                  <a:lnTo>
                    <a:pt x="21" y="199"/>
                  </a:lnTo>
                  <a:lnTo>
                    <a:pt x="15" y="215"/>
                  </a:lnTo>
                  <a:lnTo>
                    <a:pt x="11" y="230"/>
                  </a:lnTo>
                  <a:lnTo>
                    <a:pt x="7" y="246"/>
                  </a:lnTo>
                  <a:lnTo>
                    <a:pt x="4" y="262"/>
                  </a:lnTo>
                  <a:lnTo>
                    <a:pt x="1" y="279"/>
                  </a:lnTo>
                  <a:lnTo>
                    <a:pt x="1" y="294"/>
                  </a:lnTo>
                  <a:lnTo>
                    <a:pt x="0" y="311"/>
                  </a:lnTo>
                  <a:lnTo>
                    <a:pt x="88" y="311"/>
                  </a:lnTo>
                  <a:lnTo>
                    <a:pt x="88" y="311"/>
                  </a:lnTo>
                  <a:lnTo>
                    <a:pt x="89" y="287"/>
                  </a:lnTo>
                  <a:lnTo>
                    <a:pt x="92" y="264"/>
                  </a:lnTo>
                  <a:lnTo>
                    <a:pt x="99" y="242"/>
                  </a:lnTo>
                  <a:lnTo>
                    <a:pt x="106" y="219"/>
                  </a:lnTo>
                  <a:lnTo>
                    <a:pt x="117" y="198"/>
                  </a:lnTo>
                  <a:lnTo>
                    <a:pt x="130" y="178"/>
                  </a:lnTo>
                  <a:lnTo>
                    <a:pt x="146" y="160"/>
                  </a:lnTo>
                  <a:lnTo>
                    <a:pt x="164" y="141"/>
                  </a:lnTo>
                  <a:lnTo>
                    <a:pt x="164" y="141"/>
                  </a:lnTo>
                  <a:lnTo>
                    <a:pt x="181" y="127"/>
                  </a:lnTo>
                  <a:lnTo>
                    <a:pt x="201" y="116"/>
                  </a:lnTo>
                  <a:lnTo>
                    <a:pt x="219" y="106"/>
                  </a:lnTo>
                  <a:lnTo>
                    <a:pt x="240" y="99"/>
                  </a:lnTo>
                  <a:lnTo>
                    <a:pt x="260" y="93"/>
                  </a:lnTo>
                  <a:lnTo>
                    <a:pt x="281" y="89"/>
                  </a:lnTo>
                  <a:lnTo>
                    <a:pt x="303" y="88"/>
                  </a:lnTo>
                  <a:lnTo>
                    <a:pt x="324" y="88"/>
                  </a:lnTo>
                  <a:lnTo>
                    <a:pt x="345" y="90"/>
                  </a:lnTo>
                  <a:lnTo>
                    <a:pt x="366" y="95"/>
                  </a:lnTo>
                  <a:lnTo>
                    <a:pt x="386" y="102"/>
                  </a:lnTo>
                  <a:lnTo>
                    <a:pt x="406" y="110"/>
                  </a:lnTo>
                  <a:lnTo>
                    <a:pt x="426" y="120"/>
                  </a:lnTo>
                  <a:lnTo>
                    <a:pt x="442" y="133"/>
                  </a:lnTo>
                  <a:lnTo>
                    <a:pt x="459" y="147"/>
                  </a:lnTo>
                  <a:lnTo>
                    <a:pt x="475" y="164"/>
                  </a:lnTo>
                  <a:lnTo>
                    <a:pt x="475" y="164"/>
                  </a:lnTo>
                  <a:lnTo>
                    <a:pt x="489" y="181"/>
                  </a:lnTo>
                  <a:lnTo>
                    <a:pt x="502" y="199"/>
                  </a:lnTo>
                  <a:lnTo>
                    <a:pt x="512" y="219"/>
                  </a:lnTo>
                  <a:lnTo>
                    <a:pt x="519" y="240"/>
                  </a:lnTo>
                  <a:lnTo>
                    <a:pt x="524" y="260"/>
                  </a:lnTo>
                  <a:lnTo>
                    <a:pt x="529" y="281"/>
                  </a:lnTo>
                  <a:lnTo>
                    <a:pt x="530" y="303"/>
                  </a:lnTo>
                  <a:lnTo>
                    <a:pt x="530" y="324"/>
                  </a:lnTo>
                  <a:lnTo>
                    <a:pt x="527" y="345"/>
                  </a:lnTo>
                  <a:lnTo>
                    <a:pt x="523" y="366"/>
                  </a:lnTo>
                  <a:lnTo>
                    <a:pt x="516" y="386"/>
                  </a:lnTo>
                  <a:lnTo>
                    <a:pt x="508" y="406"/>
                  </a:lnTo>
                  <a:lnTo>
                    <a:pt x="498" y="424"/>
                  </a:lnTo>
                  <a:lnTo>
                    <a:pt x="485" y="443"/>
                  </a:lnTo>
                  <a:lnTo>
                    <a:pt x="471" y="459"/>
                  </a:lnTo>
                  <a:lnTo>
                    <a:pt x="454" y="475"/>
                  </a:lnTo>
                  <a:lnTo>
                    <a:pt x="454" y="475"/>
                  </a:lnTo>
                  <a:lnTo>
                    <a:pt x="438" y="488"/>
                  </a:lnTo>
                  <a:lnTo>
                    <a:pt x="421" y="499"/>
                  </a:lnTo>
                  <a:lnTo>
                    <a:pt x="404" y="509"/>
                  </a:lnTo>
                  <a:lnTo>
                    <a:pt x="386" y="516"/>
                  </a:lnTo>
                  <a:lnTo>
                    <a:pt x="368" y="522"/>
                  </a:lnTo>
                  <a:lnTo>
                    <a:pt x="349" y="526"/>
                  </a:lnTo>
                  <a:lnTo>
                    <a:pt x="329" y="529"/>
                  </a:lnTo>
                  <a:lnTo>
                    <a:pt x="311" y="530"/>
                  </a:lnTo>
                  <a:lnTo>
                    <a:pt x="311" y="616"/>
                  </a:lnTo>
                  <a:lnTo>
                    <a:pt x="311" y="616"/>
                  </a:lnTo>
                  <a:lnTo>
                    <a:pt x="338" y="616"/>
                  </a:lnTo>
                  <a:lnTo>
                    <a:pt x="363" y="612"/>
                  </a:lnTo>
                  <a:lnTo>
                    <a:pt x="390" y="607"/>
                  </a:lnTo>
                  <a:lnTo>
                    <a:pt x="416" y="598"/>
                  </a:lnTo>
                  <a:lnTo>
                    <a:pt x="441" y="587"/>
                  </a:lnTo>
                  <a:lnTo>
                    <a:pt x="465" y="574"/>
                  </a:lnTo>
                  <a:lnTo>
                    <a:pt x="489" y="558"/>
                  </a:lnTo>
                  <a:lnTo>
                    <a:pt x="512" y="541"/>
                  </a:lnTo>
                  <a:lnTo>
                    <a:pt x="512" y="541"/>
                  </a:lnTo>
                  <a:close/>
                </a:path>
              </a:pathLst>
            </a:custGeom>
            <a:solidFill>
              <a:schemeClr val="tx2">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7">
              <a:extLst>
                <a:ext uri="{FF2B5EF4-FFF2-40B4-BE49-F238E27FC236}">
                  <a16:creationId xmlns:a16="http://schemas.microsoft.com/office/drawing/2014/main" id="{2085C965-A613-0E6B-C472-BE5192BF71FC}"/>
                </a:ext>
              </a:extLst>
            </p:cNvPr>
            <p:cNvSpPr>
              <a:spLocks/>
            </p:cNvSpPr>
            <p:nvPr/>
          </p:nvSpPr>
          <p:spPr bwMode="auto">
            <a:xfrm>
              <a:off x="2095" y="2649"/>
              <a:ext cx="317" cy="311"/>
            </a:xfrm>
            <a:custGeom>
              <a:avLst/>
              <a:gdLst>
                <a:gd name="T0" fmla="*/ 317 w 317"/>
                <a:gd name="T1" fmla="*/ 0 h 311"/>
                <a:gd name="T2" fmla="*/ 317 w 317"/>
                <a:gd name="T3" fmla="*/ 0 h 311"/>
                <a:gd name="T4" fmla="*/ 316 w 317"/>
                <a:gd name="T5" fmla="*/ 27 h 311"/>
                <a:gd name="T6" fmla="*/ 313 w 317"/>
                <a:gd name="T7" fmla="*/ 54 h 311"/>
                <a:gd name="T8" fmla="*/ 307 w 317"/>
                <a:gd name="T9" fmla="*/ 82 h 311"/>
                <a:gd name="T10" fmla="*/ 299 w 317"/>
                <a:gd name="T11" fmla="*/ 108 h 311"/>
                <a:gd name="T12" fmla="*/ 289 w 317"/>
                <a:gd name="T13" fmla="*/ 135 h 311"/>
                <a:gd name="T14" fmla="*/ 275 w 317"/>
                <a:gd name="T15" fmla="*/ 159 h 311"/>
                <a:gd name="T16" fmla="*/ 259 w 317"/>
                <a:gd name="T17" fmla="*/ 183 h 311"/>
                <a:gd name="T18" fmla="*/ 242 w 317"/>
                <a:gd name="T19" fmla="*/ 207 h 311"/>
                <a:gd name="T20" fmla="*/ 242 w 317"/>
                <a:gd name="T21" fmla="*/ 207 h 311"/>
                <a:gd name="T22" fmla="*/ 230 w 317"/>
                <a:gd name="T23" fmla="*/ 220 h 311"/>
                <a:gd name="T24" fmla="*/ 217 w 317"/>
                <a:gd name="T25" fmla="*/ 231 h 311"/>
                <a:gd name="T26" fmla="*/ 204 w 317"/>
                <a:gd name="T27" fmla="*/ 244 h 311"/>
                <a:gd name="T28" fmla="*/ 190 w 317"/>
                <a:gd name="T29" fmla="*/ 253 h 311"/>
                <a:gd name="T30" fmla="*/ 176 w 317"/>
                <a:gd name="T31" fmla="*/ 263 h 311"/>
                <a:gd name="T32" fmla="*/ 160 w 317"/>
                <a:gd name="T33" fmla="*/ 272 h 311"/>
                <a:gd name="T34" fmla="*/ 146 w 317"/>
                <a:gd name="T35" fmla="*/ 280 h 311"/>
                <a:gd name="T36" fmla="*/ 131 w 317"/>
                <a:gd name="T37" fmla="*/ 287 h 311"/>
                <a:gd name="T38" fmla="*/ 115 w 317"/>
                <a:gd name="T39" fmla="*/ 293 h 311"/>
                <a:gd name="T40" fmla="*/ 99 w 317"/>
                <a:gd name="T41" fmla="*/ 299 h 311"/>
                <a:gd name="T42" fmla="*/ 82 w 317"/>
                <a:gd name="T43" fmla="*/ 303 h 311"/>
                <a:gd name="T44" fmla="*/ 67 w 317"/>
                <a:gd name="T45" fmla="*/ 306 h 311"/>
                <a:gd name="T46" fmla="*/ 50 w 317"/>
                <a:gd name="T47" fmla="*/ 309 h 311"/>
                <a:gd name="T48" fmla="*/ 33 w 317"/>
                <a:gd name="T49" fmla="*/ 311 h 311"/>
                <a:gd name="T50" fmla="*/ 17 w 317"/>
                <a:gd name="T51" fmla="*/ 311 h 311"/>
                <a:gd name="T52" fmla="*/ 0 w 317"/>
                <a:gd name="T53" fmla="*/ 311 h 311"/>
                <a:gd name="T54" fmla="*/ 0 w 317"/>
                <a:gd name="T55" fmla="*/ 225 h 311"/>
                <a:gd name="T56" fmla="*/ 0 w 317"/>
                <a:gd name="T57" fmla="*/ 225 h 311"/>
                <a:gd name="T58" fmla="*/ 24 w 317"/>
                <a:gd name="T59" fmla="*/ 224 h 311"/>
                <a:gd name="T60" fmla="*/ 49 w 317"/>
                <a:gd name="T61" fmla="*/ 221 h 311"/>
                <a:gd name="T62" fmla="*/ 73 w 317"/>
                <a:gd name="T63" fmla="*/ 215 h 311"/>
                <a:gd name="T64" fmla="*/ 95 w 317"/>
                <a:gd name="T65" fmla="*/ 207 h 311"/>
                <a:gd name="T66" fmla="*/ 116 w 317"/>
                <a:gd name="T67" fmla="*/ 197 h 311"/>
                <a:gd name="T68" fmla="*/ 138 w 317"/>
                <a:gd name="T69" fmla="*/ 183 h 311"/>
                <a:gd name="T70" fmla="*/ 157 w 317"/>
                <a:gd name="T71" fmla="*/ 167 h 311"/>
                <a:gd name="T72" fmla="*/ 176 w 317"/>
                <a:gd name="T73" fmla="*/ 149 h 311"/>
                <a:gd name="T74" fmla="*/ 176 w 317"/>
                <a:gd name="T75" fmla="*/ 149 h 311"/>
                <a:gd name="T76" fmla="*/ 189 w 317"/>
                <a:gd name="T77" fmla="*/ 132 h 311"/>
                <a:gd name="T78" fmla="*/ 200 w 317"/>
                <a:gd name="T79" fmla="*/ 115 h 311"/>
                <a:gd name="T80" fmla="*/ 210 w 317"/>
                <a:gd name="T81" fmla="*/ 97 h 311"/>
                <a:gd name="T82" fmla="*/ 217 w 317"/>
                <a:gd name="T83" fmla="*/ 78 h 311"/>
                <a:gd name="T84" fmla="*/ 222 w 317"/>
                <a:gd name="T85" fmla="*/ 58 h 311"/>
                <a:gd name="T86" fmla="*/ 227 w 317"/>
                <a:gd name="T87" fmla="*/ 40 h 311"/>
                <a:gd name="T88" fmla="*/ 230 w 317"/>
                <a:gd name="T89" fmla="*/ 20 h 311"/>
                <a:gd name="T90" fmla="*/ 230 w 317"/>
                <a:gd name="T91" fmla="*/ 0 h 311"/>
                <a:gd name="T92" fmla="*/ 317 w 317"/>
                <a:gd name="T93"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7" h="311">
                  <a:moveTo>
                    <a:pt x="317" y="0"/>
                  </a:moveTo>
                  <a:lnTo>
                    <a:pt x="317" y="0"/>
                  </a:lnTo>
                  <a:lnTo>
                    <a:pt x="316" y="27"/>
                  </a:lnTo>
                  <a:lnTo>
                    <a:pt x="313" y="54"/>
                  </a:lnTo>
                  <a:lnTo>
                    <a:pt x="307" y="82"/>
                  </a:lnTo>
                  <a:lnTo>
                    <a:pt x="299" y="108"/>
                  </a:lnTo>
                  <a:lnTo>
                    <a:pt x="289" y="135"/>
                  </a:lnTo>
                  <a:lnTo>
                    <a:pt x="275" y="159"/>
                  </a:lnTo>
                  <a:lnTo>
                    <a:pt x="259" y="183"/>
                  </a:lnTo>
                  <a:lnTo>
                    <a:pt x="242" y="207"/>
                  </a:lnTo>
                  <a:lnTo>
                    <a:pt x="242" y="207"/>
                  </a:lnTo>
                  <a:lnTo>
                    <a:pt x="230" y="220"/>
                  </a:lnTo>
                  <a:lnTo>
                    <a:pt x="217" y="231"/>
                  </a:lnTo>
                  <a:lnTo>
                    <a:pt x="204" y="244"/>
                  </a:lnTo>
                  <a:lnTo>
                    <a:pt x="190" y="253"/>
                  </a:lnTo>
                  <a:lnTo>
                    <a:pt x="176" y="263"/>
                  </a:lnTo>
                  <a:lnTo>
                    <a:pt x="160" y="272"/>
                  </a:lnTo>
                  <a:lnTo>
                    <a:pt x="146" y="280"/>
                  </a:lnTo>
                  <a:lnTo>
                    <a:pt x="131" y="287"/>
                  </a:lnTo>
                  <a:lnTo>
                    <a:pt x="115" y="293"/>
                  </a:lnTo>
                  <a:lnTo>
                    <a:pt x="99" y="299"/>
                  </a:lnTo>
                  <a:lnTo>
                    <a:pt x="82" y="303"/>
                  </a:lnTo>
                  <a:lnTo>
                    <a:pt x="67" y="306"/>
                  </a:lnTo>
                  <a:lnTo>
                    <a:pt x="50" y="309"/>
                  </a:lnTo>
                  <a:lnTo>
                    <a:pt x="33" y="311"/>
                  </a:lnTo>
                  <a:lnTo>
                    <a:pt x="17" y="311"/>
                  </a:lnTo>
                  <a:lnTo>
                    <a:pt x="0" y="311"/>
                  </a:lnTo>
                  <a:lnTo>
                    <a:pt x="0" y="225"/>
                  </a:lnTo>
                  <a:lnTo>
                    <a:pt x="0" y="225"/>
                  </a:lnTo>
                  <a:lnTo>
                    <a:pt x="24" y="224"/>
                  </a:lnTo>
                  <a:lnTo>
                    <a:pt x="49" y="221"/>
                  </a:lnTo>
                  <a:lnTo>
                    <a:pt x="73" y="215"/>
                  </a:lnTo>
                  <a:lnTo>
                    <a:pt x="95" y="207"/>
                  </a:lnTo>
                  <a:lnTo>
                    <a:pt x="116" y="197"/>
                  </a:lnTo>
                  <a:lnTo>
                    <a:pt x="138" y="183"/>
                  </a:lnTo>
                  <a:lnTo>
                    <a:pt x="157" y="167"/>
                  </a:lnTo>
                  <a:lnTo>
                    <a:pt x="176" y="149"/>
                  </a:lnTo>
                  <a:lnTo>
                    <a:pt x="176" y="149"/>
                  </a:lnTo>
                  <a:lnTo>
                    <a:pt x="189" y="132"/>
                  </a:lnTo>
                  <a:lnTo>
                    <a:pt x="200" y="115"/>
                  </a:lnTo>
                  <a:lnTo>
                    <a:pt x="210" y="97"/>
                  </a:lnTo>
                  <a:lnTo>
                    <a:pt x="217" y="78"/>
                  </a:lnTo>
                  <a:lnTo>
                    <a:pt x="222" y="58"/>
                  </a:lnTo>
                  <a:lnTo>
                    <a:pt x="227" y="40"/>
                  </a:lnTo>
                  <a:lnTo>
                    <a:pt x="230" y="20"/>
                  </a:lnTo>
                  <a:lnTo>
                    <a:pt x="230" y="0"/>
                  </a:lnTo>
                  <a:lnTo>
                    <a:pt x="317" y="0"/>
                  </a:lnTo>
                  <a:close/>
                </a:path>
              </a:pathLst>
            </a:custGeom>
            <a:solidFill>
              <a:schemeClr val="tx2">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 name="Freeform 8">
              <a:extLst>
                <a:ext uri="{FF2B5EF4-FFF2-40B4-BE49-F238E27FC236}">
                  <a16:creationId xmlns:a16="http://schemas.microsoft.com/office/drawing/2014/main" id="{07B5359C-96D1-0DAD-5ACE-712F68815466}"/>
                </a:ext>
              </a:extLst>
            </p:cNvPr>
            <p:cNvSpPr>
              <a:spLocks/>
            </p:cNvSpPr>
            <p:nvPr/>
          </p:nvSpPr>
          <p:spPr bwMode="auto">
            <a:xfrm>
              <a:off x="1769" y="2343"/>
              <a:ext cx="309" cy="616"/>
            </a:xfrm>
            <a:custGeom>
              <a:avLst/>
              <a:gdLst>
                <a:gd name="T0" fmla="*/ 309 w 309"/>
                <a:gd name="T1" fmla="*/ 0 h 616"/>
                <a:gd name="T2" fmla="*/ 256 w 309"/>
                <a:gd name="T3" fmla="*/ 4 h 616"/>
                <a:gd name="T4" fmla="*/ 202 w 309"/>
                <a:gd name="T5" fmla="*/ 18 h 616"/>
                <a:gd name="T6" fmla="*/ 151 w 309"/>
                <a:gd name="T7" fmla="*/ 42 h 616"/>
                <a:gd name="T8" fmla="*/ 104 w 309"/>
                <a:gd name="T9" fmla="*/ 76 h 616"/>
                <a:gd name="T10" fmla="*/ 82 w 309"/>
                <a:gd name="T11" fmla="*/ 97 h 616"/>
                <a:gd name="T12" fmla="*/ 45 w 309"/>
                <a:gd name="T13" fmla="*/ 147 h 616"/>
                <a:gd name="T14" fmla="*/ 18 w 309"/>
                <a:gd name="T15" fmla="*/ 200 h 616"/>
                <a:gd name="T16" fmla="*/ 3 w 309"/>
                <a:gd name="T17" fmla="*/ 257 h 616"/>
                <a:gd name="T18" fmla="*/ 0 w 309"/>
                <a:gd name="T19" fmla="*/ 316 h 616"/>
                <a:gd name="T20" fmla="*/ 7 w 309"/>
                <a:gd name="T21" fmla="*/ 376 h 616"/>
                <a:gd name="T22" fmla="*/ 25 w 309"/>
                <a:gd name="T23" fmla="*/ 432 h 616"/>
                <a:gd name="T24" fmla="*/ 55 w 309"/>
                <a:gd name="T25" fmla="*/ 486 h 616"/>
                <a:gd name="T26" fmla="*/ 75 w 309"/>
                <a:gd name="T27" fmla="*/ 510 h 616"/>
                <a:gd name="T28" fmla="*/ 99 w 309"/>
                <a:gd name="T29" fmla="*/ 535 h 616"/>
                <a:gd name="T30" fmla="*/ 126 w 309"/>
                <a:gd name="T31" fmla="*/ 557 h 616"/>
                <a:gd name="T32" fmla="*/ 153 w 309"/>
                <a:gd name="T33" fmla="*/ 575 h 616"/>
                <a:gd name="T34" fmla="*/ 182 w 309"/>
                <a:gd name="T35" fmla="*/ 591 h 616"/>
                <a:gd name="T36" fmla="*/ 213 w 309"/>
                <a:gd name="T37" fmla="*/ 602 h 616"/>
                <a:gd name="T38" fmla="*/ 244 w 309"/>
                <a:gd name="T39" fmla="*/ 610 h 616"/>
                <a:gd name="T40" fmla="*/ 277 w 309"/>
                <a:gd name="T41" fmla="*/ 615 h 616"/>
                <a:gd name="T42" fmla="*/ 309 w 309"/>
                <a:gd name="T43" fmla="*/ 616 h 616"/>
                <a:gd name="T44" fmla="*/ 309 w 309"/>
                <a:gd name="T45" fmla="*/ 530 h 616"/>
                <a:gd name="T46" fmla="*/ 263 w 309"/>
                <a:gd name="T47" fmla="*/ 524 h 616"/>
                <a:gd name="T48" fmla="*/ 218 w 309"/>
                <a:gd name="T49" fmla="*/ 510 h 616"/>
                <a:gd name="T50" fmla="*/ 177 w 309"/>
                <a:gd name="T51" fmla="*/ 486 h 616"/>
                <a:gd name="T52" fmla="*/ 141 w 309"/>
                <a:gd name="T53" fmla="*/ 453 h 616"/>
                <a:gd name="T54" fmla="*/ 127 w 309"/>
                <a:gd name="T55" fmla="*/ 435 h 616"/>
                <a:gd name="T56" fmla="*/ 104 w 309"/>
                <a:gd name="T57" fmla="*/ 397 h 616"/>
                <a:gd name="T58" fmla="*/ 92 w 309"/>
                <a:gd name="T59" fmla="*/ 356 h 616"/>
                <a:gd name="T60" fmla="*/ 86 w 309"/>
                <a:gd name="T61" fmla="*/ 313 h 616"/>
                <a:gd name="T62" fmla="*/ 89 w 309"/>
                <a:gd name="T63" fmla="*/ 271 h 616"/>
                <a:gd name="T64" fmla="*/ 100 w 309"/>
                <a:gd name="T65" fmla="*/ 230 h 616"/>
                <a:gd name="T66" fmla="*/ 119 w 309"/>
                <a:gd name="T67" fmla="*/ 192 h 616"/>
                <a:gd name="T68" fmla="*/ 145 w 309"/>
                <a:gd name="T69" fmla="*/ 157 h 616"/>
                <a:gd name="T70" fmla="*/ 162 w 309"/>
                <a:gd name="T71" fmla="*/ 141 h 616"/>
                <a:gd name="T72" fmla="*/ 196 w 309"/>
                <a:gd name="T73" fmla="*/ 117 h 616"/>
                <a:gd name="T74" fmla="*/ 232 w 309"/>
                <a:gd name="T75" fmla="*/ 100 h 616"/>
                <a:gd name="T76" fmla="*/ 270 w 309"/>
                <a:gd name="T77" fmla="*/ 90 h 616"/>
                <a:gd name="T78" fmla="*/ 309 w 309"/>
                <a:gd name="T79" fmla="*/ 87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9" h="616">
                  <a:moveTo>
                    <a:pt x="309" y="0"/>
                  </a:moveTo>
                  <a:lnTo>
                    <a:pt x="309" y="0"/>
                  </a:lnTo>
                  <a:lnTo>
                    <a:pt x="283" y="1"/>
                  </a:lnTo>
                  <a:lnTo>
                    <a:pt x="256" y="4"/>
                  </a:lnTo>
                  <a:lnTo>
                    <a:pt x="229" y="11"/>
                  </a:lnTo>
                  <a:lnTo>
                    <a:pt x="202" y="18"/>
                  </a:lnTo>
                  <a:lnTo>
                    <a:pt x="177" y="29"/>
                  </a:lnTo>
                  <a:lnTo>
                    <a:pt x="151" y="42"/>
                  </a:lnTo>
                  <a:lnTo>
                    <a:pt x="127" y="58"/>
                  </a:lnTo>
                  <a:lnTo>
                    <a:pt x="104" y="76"/>
                  </a:lnTo>
                  <a:lnTo>
                    <a:pt x="104" y="76"/>
                  </a:lnTo>
                  <a:lnTo>
                    <a:pt x="82" y="97"/>
                  </a:lnTo>
                  <a:lnTo>
                    <a:pt x="62" y="121"/>
                  </a:lnTo>
                  <a:lnTo>
                    <a:pt x="45" y="147"/>
                  </a:lnTo>
                  <a:lnTo>
                    <a:pt x="31" y="172"/>
                  </a:lnTo>
                  <a:lnTo>
                    <a:pt x="18" y="200"/>
                  </a:lnTo>
                  <a:lnTo>
                    <a:pt x="10" y="229"/>
                  </a:lnTo>
                  <a:lnTo>
                    <a:pt x="3" y="257"/>
                  </a:lnTo>
                  <a:lnTo>
                    <a:pt x="0" y="287"/>
                  </a:lnTo>
                  <a:lnTo>
                    <a:pt x="0" y="316"/>
                  </a:lnTo>
                  <a:lnTo>
                    <a:pt x="1" y="346"/>
                  </a:lnTo>
                  <a:lnTo>
                    <a:pt x="7" y="376"/>
                  </a:lnTo>
                  <a:lnTo>
                    <a:pt x="14" y="404"/>
                  </a:lnTo>
                  <a:lnTo>
                    <a:pt x="25" y="432"/>
                  </a:lnTo>
                  <a:lnTo>
                    <a:pt x="38" y="459"/>
                  </a:lnTo>
                  <a:lnTo>
                    <a:pt x="55" y="486"/>
                  </a:lnTo>
                  <a:lnTo>
                    <a:pt x="75" y="510"/>
                  </a:lnTo>
                  <a:lnTo>
                    <a:pt x="75" y="510"/>
                  </a:lnTo>
                  <a:lnTo>
                    <a:pt x="86" y="523"/>
                  </a:lnTo>
                  <a:lnTo>
                    <a:pt x="99" y="535"/>
                  </a:lnTo>
                  <a:lnTo>
                    <a:pt x="112" y="547"/>
                  </a:lnTo>
                  <a:lnTo>
                    <a:pt x="126" y="557"/>
                  </a:lnTo>
                  <a:lnTo>
                    <a:pt x="138" y="567"/>
                  </a:lnTo>
                  <a:lnTo>
                    <a:pt x="153" y="575"/>
                  </a:lnTo>
                  <a:lnTo>
                    <a:pt x="168" y="584"/>
                  </a:lnTo>
                  <a:lnTo>
                    <a:pt x="182" y="591"/>
                  </a:lnTo>
                  <a:lnTo>
                    <a:pt x="198" y="596"/>
                  </a:lnTo>
                  <a:lnTo>
                    <a:pt x="213" y="602"/>
                  </a:lnTo>
                  <a:lnTo>
                    <a:pt x="229" y="606"/>
                  </a:lnTo>
                  <a:lnTo>
                    <a:pt x="244" y="610"/>
                  </a:lnTo>
                  <a:lnTo>
                    <a:pt x="261" y="613"/>
                  </a:lnTo>
                  <a:lnTo>
                    <a:pt x="277" y="615"/>
                  </a:lnTo>
                  <a:lnTo>
                    <a:pt x="293" y="616"/>
                  </a:lnTo>
                  <a:lnTo>
                    <a:pt x="309" y="616"/>
                  </a:lnTo>
                  <a:lnTo>
                    <a:pt x="309" y="530"/>
                  </a:lnTo>
                  <a:lnTo>
                    <a:pt x="309" y="530"/>
                  </a:lnTo>
                  <a:lnTo>
                    <a:pt x="285" y="528"/>
                  </a:lnTo>
                  <a:lnTo>
                    <a:pt x="263" y="524"/>
                  </a:lnTo>
                  <a:lnTo>
                    <a:pt x="240" y="518"/>
                  </a:lnTo>
                  <a:lnTo>
                    <a:pt x="218" y="510"/>
                  </a:lnTo>
                  <a:lnTo>
                    <a:pt x="196" y="500"/>
                  </a:lnTo>
                  <a:lnTo>
                    <a:pt x="177" y="486"/>
                  </a:lnTo>
                  <a:lnTo>
                    <a:pt x="158" y="470"/>
                  </a:lnTo>
                  <a:lnTo>
                    <a:pt x="141" y="453"/>
                  </a:lnTo>
                  <a:lnTo>
                    <a:pt x="141" y="453"/>
                  </a:lnTo>
                  <a:lnTo>
                    <a:pt x="127" y="435"/>
                  </a:lnTo>
                  <a:lnTo>
                    <a:pt x="114" y="417"/>
                  </a:lnTo>
                  <a:lnTo>
                    <a:pt x="104" y="397"/>
                  </a:lnTo>
                  <a:lnTo>
                    <a:pt x="97" y="377"/>
                  </a:lnTo>
                  <a:lnTo>
                    <a:pt x="92" y="356"/>
                  </a:lnTo>
                  <a:lnTo>
                    <a:pt x="88" y="335"/>
                  </a:lnTo>
                  <a:lnTo>
                    <a:pt x="86" y="313"/>
                  </a:lnTo>
                  <a:lnTo>
                    <a:pt x="88" y="292"/>
                  </a:lnTo>
                  <a:lnTo>
                    <a:pt x="89" y="271"/>
                  </a:lnTo>
                  <a:lnTo>
                    <a:pt x="93" y="251"/>
                  </a:lnTo>
                  <a:lnTo>
                    <a:pt x="100" y="230"/>
                  </a:lnTo>
                  <a:lnTo>
                    <a:pt x="109" y="210"/>
                  </a:lnTo>
                  <a:lnTo>
                    <a:pt x="119" y="192"/>
                  </a:lnTo>
                  <a:lnTo>
                    <a:pt x="131" y="174"/>
                  </a:lnTo>
                  <a:lnTo>
                    <a:pt x="145" y="157"/>
                  </a:lnTo>
                  <a:lnTo>
                    <a:pt x="162" y="141"/>
                  </a:lnTo>
                  <a:lnTo>
                    <a:pt x="162" y="141"/>
                  </a:lnTo>
                  <a:lnTo>
                    <a:pt x="179" y="128"/>
                  </a:lnTo>
                  <a:lnTo>
                    <a:pt x="196" y="117"/>
                  </a:lnTo>
                  <a:lnTo>
                    <a:pt x="213" y="107"/>
                  </a:lnTo>
                  <a:lnTo>
                    <a:pt x="232" y="100"/>
                  </a:lnTo>
                  <a:lnTo>
                    <a:pt x="252" y="94"/>
                  </a:lnTo>
                  <a:lnTo>
                    <a:pt x="270" y="90"/>
                  </a:lnTo>
                  <a:lnTo>
                    <a:pt x="290" y="87"/>
                  </a:lnTo>
                  <a:lnTo>
                    <a:pt x="309" y="87"/>
                  </a:lnTo>
                  <a:lnTo>
                    <a:pt x="309" y="0"/>
                  </a:lnTo>
                  <a:close/>
                </a:path>
              </a:pathLst>
            </a:custGeom>
            <a:solidFill>
              <a:schemeClr val="tx2">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9">
              <a:extLst>
                <a:ext uri="{FF2B5EF4-FFF2-40B4-BE49-F238E27FC236}">
                  <a16:creationId xmlns:a16="http://schemas.microsoft.com/office/drawing/2014/main" id="{C7385D91-9F8F-39E9-94CA-8C4BC3B9B5D7}"/>
                </a:ext>
              </a:extLst>
            </p:cNvPr>
            <p:cNvSpPr>
              <a:spLocks/>
            </p:cNvSpPr>
            <p:nvPr/>
          </p:nvSpPr>
          <p:spPr bwMode="auto">
            <a:xfrm>
              <a:off x="2095" y="2119"/>
              <a:ext cx="317" cy="311"/>
            </a:xfrm>
            <a:custGeom>
              <a:avLst/>
              <a:gdLst>
                <a:gd name="T0" fmla="*/ 317 w 317"/>
                <a:gd name="T1" fmla="*/ 0 h 311"/>
                <a:gd name="T2" fmla="*/ 317 w 317"/>
                <a:gd name="T3" fmla="*/ 0 h 311"/>
                <a:gd name="T4" fmla="*/ 316 w 317"/>
                <a:gd name="T5" fmla="*/ 27 h 311"/>
                <a:gd name="T6" fmla="*/ 313 w 317"/>
                <a:gd name="T7" fmla="*/ 54 h 311"/>
                <a:gd name="T8" fmla="*/ 307 w 317"/>
                <a:gd name="T9" fmla="*/ 81 h 311"/>
                <a:gd name="T10" fmla="*/ 299 w 317"/>
                <a:gd name="T11" fmla="*/ 108 h 311"/>
                <a:gd name="T12" fmla="*/ 289 w 317"/>
                <a:gd name="T13" fmla="*/ 133 h 311"/>
                <a:gd name="T14" fmla="*/ 275 w 317"/>
                <a:gd name="T15" fmla="*/ 159 h 311"/>
                <a:gd name="T16" fmla="*/ 259 w 317"/>
                <a:gd name="T17" fmla="*/ 183 h 311"/>
                <a:gd name="T18" fmla="*/ 242 w 317"/>
                <a:gd name="T19" fmla="*/ 205 h 311"/>
                <a:gd name="T20" fmla="*/ 242 w 317"/>
                <a:gd name="T21" fmla="*/ 205 h 311"/>
                <a:gd name="T22" fmla="*/ 230 w 317"/>
                <a:gd name="T23" fmla="*/ 219 h 311"/>
                <a:gd name="T24" fmla="*/ 217 w 317"/>
                <a:gd name="T25" fmla="*/ 231 h 311"/>
                <a:gd name="T26" fmla="*/ 204 w 317"/>
                <a:gd name="T27" fmla="*/ 242 h 311"/>
                <a:gd name="T28" fmla="*/ 190 w 317"/>
                <a:gd name="T29" fmla="*/ 253 h 311"/>
                <a:gd name="T30" fmla="*/ 176 w 317"/>
                <a:gd name="T31" fmla="*/ 262 h 311"/>
                <a:gd name="T32" fmla="*/ 160 w 317"/>
                <a:gd name="T33" fmla="*/ 272 h 311"/>
                <a:gd name="T34" fmla="*/ 146 w 317"/>
                <a:gd name="T35" fmla="*/ 279 h 311"/>
                <a:gd name="T36" fmla="*/ 131 w 317"/>
                <a:gd name="T37" fmla="*/ 286 h 311"/>
                <a:gd name="T38" fmla="*/ 115 w 317"/>
                <a:gd name="T39" fmla="*/ 291 h 311"/>
                <a:gd name="T40" fmla="*/ 99 w 317"/>
                <a:gd name="T41" fmla="*/ 297 h 311"/>
                <a:gd name="T42" fmla="*/ 82 w 317"/>
                <a:gd name="T43" fmla="*/ 301 h 311"/>
                <a:gd name="T44" fmla="*/ 67 w 317"/>
                <a:gd name="T45" fmla="*/ 306 h 311"/>
                <a:gd name="T46" fmla="*/ 50 w 317"/>
                <a:gd name="T47" fmla="*/ 308 h 311"/>
                <a:gd name="T48" fmla="*/ 33 w 317"/>
                <a:gd name="T49" fmla="*/ 310 h 311"/>
                <a:gd name="T50" fmla="*/ 17 w 317"/>
                <a:gd name="T51" fmla="*/ 311 h 311"/>
                <a:gd name="T52" fmla="*/ 0 w 317"/>
                <a:gd name="T53" fmla="*/ 311 h 311"/>
                <a:gd name="T54" fmla="*/ 0 w 317"/>
                <a:gd name="T55" fmla="*/ 224 h 311"/>
                <a:gd name="T56" fmla="*/ 0 w 317"/>
                <a:gd name="T57" fmla="*/ 224 h 311"/>
                <a:gd name="T58" fmla="*/ 24 w 317"/>
                <a:gd name="T59" fmla="*/ 224 h 311"/>
                <a:gd name="T60" fmla="*/ 49 w 317"/>
                <a:gd name="T61" fmla="*/ 221 h 311"/>
                <a:gd name="T62" fmla="*/ 73 w 317"/>
                <a:gd name="T63" fmla="*/ 215 h 311"/>
                <a:gd name="T64" fmla="*/ 95 w 317"/>
                <a:gd name="T65" fmla="*/ 207 h 311"/>
                <a:gd name="T66" fmla="*/ 116 w 317"/>
                <a:gd name="T67" fmla="*/ 195 h 311"/>
                <a:gd name="T68" fmla="*/ 138 w 317"/>
                <a:gd name="T69" fmla="*/ 183 h 311"/>
                <a:gd name="T70" fmla="*/ 157 w 317"/>
                <a:gd name="T71" fmla="*/ 167 h 311"/>
                <a:gd name="T72" fmla="*/ 176 w 317"/>
                <a:gd name="T73" fmla="*/ 149 h 311"/>
                <a:gd name="T74" fmla="*/ 176 w 317"/>
                <a:gd name="T75" fmla="*/ 149 h 311"/>
                <a:gd name="T76" fmla="*/ 189 w 317"/>
                <a:gd name="T77" fmla="*/ 132 h 311"/>
                <a:gd name="T78" fmla="*/ 200 w 317"/>
                <a:gd name="T79" fmla="*/ 115 h 311"/>
                <a:gd name="T80" fmla="*/ 210 w 317"/>
                <a:gd name="T81" fmla="*/ 96 h 311"/>
                <a:gd name="T82" fmla="*/ 217 w 317"/>
                <a:gd name="T83" fmla="*/ 78 h 311"/>
                <a:gd name="T84" fmla="*/ 222 w 317"/>
                <a:gd name="T85" fmla="*/ 58 h 311"/>
                <a:gd name="T86" fmla="*/ 227 w 317"/>
                <a:gd name="T87" fmla="*/ 38 h 311"/>
                <a:gd name="T88" fmla="*/ 230 w 317"/>
                <a:gd name="T89" fmla="*/ 20 h 311"/>
                <a:gd name="T90" fmla="*/ 230 w 317"/>
                <a:gd name="T91" fmla="*/ 0 h 311"/>
                <a:gd name="T92" fmla="*/ 317 w 317"/>
                <a:gd name="T93"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7" h="311">
                  <a:moveTo>
                    <a:pt x="317" y="0"/>
                  </a:moveTo>
                  <a:lnTo>
                    <a:pt x="317" y="0"/>
                  </a:lnTo>
                  <a:lnTo>
                    <a:pt x="316" y="27"/>
                  </a:lnTo>
                  <a:lnTo>
                    <a:pt x="313" y="54"/>
                  </a:lnTo>
                  <a:lnTo>
                    <a:pt x="307" y="81"/>
                  </a:lnTo>
                  <a:lnTo>
                    <a:pt x="299" y="108"/>
                  </a:lnTo>
                  <a:lnTo>
                    <a:pt x="289" y="133"/>
                  </a:lnTo>
                  <a:lnTo>
                    <a:pt x="275" y="159"/>
                  </a:lnTo>
                  <a:lnTo>
                    <a:pt x="259" y="183"/>
                  </a:lnTo>
                  <a:lnTo>
                    <a:pt x="242" y="205"/>
                  </a:lnTo>
                  <a:lnTo>
                    <a:pt x="242" y="205"/>
                  </a:lnTo>
                  <a:lnTo>
                    <a:pt x="230" y="219"/>
                  </a:lnTo>
                  <a:lnTo>
                    <a:pt x="217" y="231"/>
                  </a:lnTo>
                  <a:lnTo>
                    <a:pt x="204" y="242"/>
                  </a:lnTo>
                  <a:lnTo>
                    <a:pt x="190" y="253"/>
                  </a:lnTo>
                  <a:lnTo>
                    <a:pt x="176" y="262"/>
                  </a:lnTo>
                  <a:lnTo>
                    <a:pt x="160" y="272"/>
                  </a:lnTo>
                  <a:lnTo>
                    <a:pt x="146" y="279"/>
                  </a:lnTo>
                  <a:lnTo>
                    <a:pt x="131" y="286"/>
                  </a:lnTo>
                  <a:lnTo>
                    <a:pt x="115" y="291"/>
                  </a:lnTo>
                  <a:lnTo>
                    <a:pt x="99" y="297"/>
                  </a:lnTo>
                  <a:lnTo>
                    <a:pt x="82" y="301"/>
                  </a:lnTo>
                  <a:lnTo>
                    <a:pt x="67" y="306"/>
                  </a:lnTo>
                  <a:lnTo>
                    <a:pt x="50" y="308"/>
                  </a:lnTo>
                  <a:lnTo>
                    <a:pt x="33" y="310"/>
                  </a:lnTo>
                  <a:lnTo>
                    <a:pt x="17" y="311"/>
                  </a:lnTo>
                  <a:lnTo>
                    <a:pt x="0" y="311"/>
                  </a:lnTo>
                  <a:lnTo>
                    <a:pt x="0" y="224"/>
                  </a:lnTo>
                  <a:lnTo>
                    <a:pt x="0" y="224"/>
                  </a:lnTo>
                  <a:lnTo>
                    <a:pt x="24" y="224"/>
                  </a:lnTo>
                  <a:lnTo>
                    <a:pt x="49" y="221"/>
                  </a:lnTo>
                  <a:lnTo>
                    <a:pt x="73" y="215"/>
                  </a:lnTo>
                  <a:lnTo>
                    <a:pt x="95" y="207"/>
                  </a:lnTo>
                  <a:lnTo>
                    <a:pt x="116" y="195"/>
                  </a:lnTo>
                  <a:lnTo>
                    <a:pt x="138" y="183"/>
                  </a:lnTo>
                  <a:lnTo>
                    <a:pt x="157" y="167"/>
                  </a:lnTo>
                  <a:lnTo>
                    <a:pt x="176" y="149"/>
                  </a:lnTo>
                  <a:lnTo>
                    <a:pt x="176" y="149"/>
                  </a:lnTo>
                  <a:lnTo>
                    <a:pt x="189" y="132"/>
                  </a:lnTo>
                  <a:lnTo>
                    <a:pt x="200" y="115"/>
                  </a:lnTo>
                  <a:lnTo>
                    <a:pt x="210" y="96"/>
                  </a:lnTo>
                  <a:lnTo>
                    <a:pt x="217" y="78"/>
                  </a:lnTo>
                  <a:lnTo>
                    <a:pt x="222" y="58"/>
                  </a:lnTo>
                  <a:lnTo>
                    <a:pt x="227" y="38"/>
                  </a:lnTo>
                  <a:lnTo>
                    <a:pt x="230" y="20"/>
                  </a:lnTo>
                  <a:lnTo>
                    <a:pt x="230" y="0"/>
                  </a:lnTo>
                  <a:lnTo>
                    <a:pt x="317" y="0"/>
                  </a:lnTo>
                  <a:close/>
                </a:path>
              </a:pathLst>
            </a:custGeom>
            <a:solidFill>
              <a:schemeClr val="tx2">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10">
              <a:extLst>
                <a:ext uri="{FF2B5EF4-FFF2-40B4-BE49-F238E27FC236}">
                  <a16:creationId xmlns:a16="http://schemas.microsoft.com/office/drawing/2014/main" id="{5BD3DCCD-FCDD-B2A1-0312-A952E0634D3B}"/>
                </a:ext>
              </a:extLst>
            </p:cNvPr>
            <p:cNvSpPr>
              <a:spLocks/>
            </p:cNvSpPr>
            <p:nvPr/>
          </p:nvSpPr>
          <p:spPr bwMode="auto">
            <a:xfrm>
              <a:off x="2095" y="1793"/>
              <a:ext cx="317" cy="312"/>
            </a:xfrm>
            <a:custGeom>
              <a:avLst/>
              <a:gdLst>
                <a:gd name="T0" fmla="*/ 317 w 317"/>
                <a:gd name="T1" fmla="*/ 312 h 312"/>
                <a:gd name="T2" fmla="*/ 317 w 317"/>
                <a:gd name="T3" fmla="*/ 312 h 312"/>
                <a:gd name="T4" fmla="*/ 316 w 317"/>
                <a:gd name="T5" fmla="*/ 284 h 312"/>
                <a:gd name="T6" fmla="*/ 313 w 317"/>
                <a:gd name="T7" fmla="*/ 257 h 312"/>
                <a:gd name="T8" fmla="*/ 307 w 317"/>
                <a:gd name="T9" fmla="*/ 230 h 312"/>
                <a:gd name="T10" fmla="*/ 299 w 317"/>
                <a:gd name="T11" fmla="*/ 203 h 312"/>
                <a:gd name="T12" fmla="*/ 289 w 317"/>
                <a:gd name="T13" fmla="*/ 178 h 312"/>
                <a:gd name="T14" fmla="*/ 275 w 317"/>
                <a:gd name="T15" fmla="*/ 152 h 312"/>
                <a:gd name="T16" fmla="*/ 259 w 317"/>
                <a:gd name="T17" fmla="*/ 128 h 312"/>
                <a:gd name="T18" fmla="*/ 242 w 317"/>
                <a:gd name="T19" fmla="*/ 106 h 312"/>
                <a:gd name="T20" fmla="*/ 242 w 317"/>
                <a:gd name="T21" fmla="*/ 106 h 312"/>
                <a:gd name="T22" fmla="*/ 230 w 317"/>
                <a:gd name="T23" fmla="*/ 93 h 312"/>
                <a:gd name="T24" fmla="*/ 217 w 317"/>
                <a:gd name="T25" fmla="*/ 80 h 312"/>
                <a:gd name="T26" fmla="*/ 204 w 317"/>
                <a:gd name="T27" fmla="*/ 69 h 312"/>
                <a:gd name="T28" fmla="*/ 190 w 317"/>
                <a:gd name="T29" fmla="*/ 59 h 312"/>
                <a:gd name="T30" fmla="*/ 176 w 317"/>
                <a:gd name="T31" fmla="*/ 49 h 312"/>
                <a:gd name="T32" fmla="*/ 160 w 317"/>
                <a:gd name="T33" fmla="*/ 41 h 312"/>
                <a:gd name="T34" fmla="*/ 146 w 317"/>
                <a:gd name="T35" fmla="*/ 32 h 312"/>
                <a:gd name="T36" fmla="*/ 131 w 317"/>
                <a:gd name="T37" fmla="*/ 25 h 312"/>
                <a:gd name="T38" fmla="*/ 115 w 317"/>
                <a:gd name="T39" fmla="*/ 19 h 312"/>
                <a:gd name="T40" fmla="*/ 99 w 317"/>
                <a:gd name="T41" fmla="*/ 14 h 312"/>
                <a:gd name="T42" fmla="*/ 82 w 317"/>
                <a:gd name="T43" fmla="*/ 10 h 312"/>
                <a:gd name="T44" fmla="*/ 67 w 317"/>
                <a:gd name="T45" fmla="*/ 5 h 312"/>
                <a:gd name="T46" fmla="*/ 50 w 317"/>
                <a:gd name="T47" fmla="*/ 2 h 312"/>
                <a:gd name="T48" fmla="*/ 33 w 317"/>
                <a:gd name="T49" fmla="*/ 1 h 312"/>
                <a:gd name="T50" fmla="*/ 17 w 317"/>
                <a:gd name="T51" fmla="*/ 0 h 312"/>
                <a:gd name="T52" fmla="*/ 0 w 317"/>
                <a:gd name="T53" fmla="*/ 0 h 312"/>
                <a:gd name="T54" fmla="*/ 0 w 317"/>
                <a:gd name="T55" fmla="*/ 87 h 312"/>
                <a:gd name="T56" fmla="*/ 0 w 317"/>
                <a:gd name="T57" fmla="*/ 87 h 312"/>
                <a:gd name="T58" fmla="*/ 24 w 317"/>
                <a:gd name="T59" fmla="*/ 87 h 312"/>
                <a:gd name="T60" fmla="*/ 49 w 317"/>
                <a:gd name="T61" fmla="*/ 92 h 312"/>
                <a:gd name="T62" fmla="*/ 73 w 317"/>
                <a:gd name="T63" fmla="*/ 97 h 312"/>
                <a:gd name="T64" fmla="*/ 95 w 317"/>
                <a:gd name="T65" fmla="*/ 104 h 312"/>
                <a:gd name="T66" fmla="*/ 116 w 317"/>
                <a:gd name="T67" fmla="*/ 116 h 312"/>
                <a:gd name="T68" fmla="*/ 138 w 317"/>
                <a:gd name="T69" fmla="*/ 128 h 312"/>
                <a:gd name="T70" fmla="*/ 157 w 317"/>
                <a:gd name="T71" fmla="*/ 145 h 312"/>
                <a:gd name="T72" fmla="*/ 176 w 317"/>
                <a:gd name="T73" fmla="*/ 164 h 312"/>
                <a:gd name="T74" fmla="*/ 176 w 317"/>
                <a:gd name="T75" fmla="*/ 164 h 312"/>
                <a:gd name="T76" fmla="*/ 189 w 317"/>
                <a:gd name="T77" fmla="*/ 179 h 312"/>
                <a:gd name="T78" fmla="*/ 200 w 317"/>
                <a:gd name="T79" fmla="*/ 198 h 312"/>
                <a:gd name="T80" fmla="*/ 210 w 317"/>
                <a:gd name="T81" fmla="*/ 215 h 312"/>
                <a:gd name="T82" fmla="*/ 217 w 317"/>
                <a:gd name="T83" fmla="*/ 234 h 312"/>
                <a:gd name="T84" fmla="*/ 222 w 317"/>
                <a:gd name="T85" fmla="*/ 253 h 312"/>
                <a:gd name="T86" fmla="*/ 227 w 317"/>
                <a:gd name="T87" fmla="*/ 273 h 312"/>
                <a:gd name="T88" fmla="*/ 230 w 317"/>
                <a:gd name="T89" fmla="*/ 292 h 312"/>
                <a:gd name="T90" fmla="*/ 230 w 317"/>
                <a:gd name="T91" fmla="*/ 312 h 312"/>
                <a:gd name="T92" fmla="*/ 317 w 317"/>
                <a:gd name="T93" fmla="*/ 31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7" h="312">
                  <a:moveTo>
                    <a:pt x="317" y="312"/>
                  </a:moveTo>
                  <a:lnTo>
                    <a:pt x="317" y="312"/>
                  </a:lnTo>
                  <a:lnTo>
                    <a:pt x="316" y="284"/>
                  </a:lnTo>
                  <a:lnTo>
                    <a:pt x="313" y="257"/>
                  </a:lnTo>
                  <a:lnTo>
                    <a:pt x="307" y="230"/>
                  </a:lnTo>
                  <a:lnTo>
                    <a:pt x="299" y="203"/>
                  </a:lnTo>
                  <a:lnTo>
                    <a:pt x="289" y="178"/>
                  </a:lnTo>
                  <a:lnTo>
                    <a:pt x="275" y="152"/>
                  </a:lnTo>
                  <a:lnTo>
                    <a:pt x="259" y="128"/>
                  </a:lnTo>
                  <a:lnTo>
                    <a:pt x="242" y="106"/>
                  </a:lnTo>
                  <a:lnTo>
                    <a:pt x="242" y="106"/>
                  </a:lnTo>
                  <a:lnTo>
                    <a:pt x="230" y="93"/>
                  </a:lnTo>
                  <a:lnTo>
                    <a:pt x="217" y="80"/>
                  </a:lnTo>
                  <a:lnTo>
                    <a:pt x="204" y="69"/>
                  </a:lnTo>
                  <a:lnTo>
                    <a:pt x="190" y="59"/>
                  </a:lnTo>
                  <a:lnTo>
                    <a:pt x="176" y="49"/>
                  </a:lnTo>
                  <a:lnTo>
                    <a:pt x="160" y="41"/>
                  </a:lnTo>
                  <a:lnTo>
                    <a:pt x="146" y="32"/>
                  </a:lnTo>
                  <a:lnTo>
                    <a:pt x="131" y="25"/>
                  </a:lnTo>
                  <a:lnTo>
                    <a:pt x="115" y="19"/>
                  </a:lnTo>
                  <a:lnTo>
                    <a:pt x="99" y="14"/>
                  </a:lnTo>
                  <a:lnTo>
                    <a:pt x="82" y="10"/>
                  </a:lnTo>
                  <a:lnTo>
                    <a:pt x="67" y="5"/>
                  </a:lnTo>
                  <a:lnTo>
                    <a:pt x="50" y="2"/>
                  </a:lnTo>
                  <a:lnTo>
                    <a:pt x="33" y="1"/>
                  </a:lnTo>
                  <a:lnTo>
                    <a:pt x="17" y="0"/>
                  </a:lnTo>
                  <a:lnTo>
                    <a:pt x="0" y="0"/>
                  </a:lnTo>
                  <a:lnTo>
                    <a:pt x="0" y="87"/>
                  </a:lnTo>
                  <a:lnTo>
                    <a:pt x="0" y="87"/>
                  </a:lnTo>
                  <a:lnTo>
                    <a:pt x="24" y="87"/>
                  </a:lnTo>
                  <a:lnTo>
                    <a:pt x="49" y="92"/>
                  </a:lnTo>
                  <a:lnTo>
                    <a:pt x="73" y="97"/>
                  </a:lnTo>
                  <a:lnTo>
                    <a:pt x="95" y="104"/>
                  </a:lnTo>
                  <a:lnTo>
                    <a:pt x="116" y="116"/>
                  </a:lnTo>
                  <a:lnTo>
                    <a:pt x="138" y="128"/>
                  </a:lnTo>
                  <a:lnTo>
                    <a:pt x="157" y="145"/>
                  </a:lnTo>
                  <a:lnTo>
                    <a:pt x="176" y="164"/>
                  </a:lnTo>
                  <a:lnTo>
                    <a:pt x="176" y="164"/>
                  </a:lnTo>
                  <a:lnTo>
                    <a:pt x="189" y="179"/>
                  </a:lnTo>
                  <a:lnTo>
                    <a:pt x="200" y="198"/>
                  </a:lnTo>
                  <a:lnTo>
                    <a:pt x="210" y="215"/>
                  </a:lnTo>
                  <a:lnTo>
                    <a:pt x="217" y="234"/>
                  </a:lnTo>
                  <a:lnTo>
                    <a:pt x="222" y="253"/>
                  </a:lnTo>
                  <a:lnTo>
                    <a:pt x="227" y="273"/>
                  </a:lnTo>
                  <a:lnTo>
                    <a:pt x="230" y="292"/>
                  </a:lnTo>
                  <a:lnTo>
                    <a:pt x="230" y="312"/>
                  </a:lnTo>
                  <a:lnTo>
                    <a:pt x="317" y="312"/>
                  </a:lnTo>
                  <a:close/>
                </a:path>
              </a:pathLst>
            </a:custGeom>
            <a:solidFill>
              <a:schemeClr val="tx2">
                <a:lumMod val="90000"/>
                <a:lumOff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1">
              <a:extLst>
                <a:ext uri="{FF2B5EF4-FFF2-40B4-BE49-F238E27FC236}">
                  <a16:creationId xmlns:a16="http://schemas.microsoft.com/office/drawing/2014/main" id="{224D3C50-AFA6-E9C3-0926-CA2F31D80816}"/>
                </a:ext>
              </a:extLst>
            </p:cNvPr>
            <p:cNvSpPr>
              <a:spLocks/>
            </p:cNvSpPr>
            <p:nvPr/>
          </p:nvSpPr>
          <p:spPr bwMode="auto">
            <a:xfrm>
              <a:off x="2308" y="746"/>
              <a:ext cx="309" cy="618"/>
            </a:xfrm>
            <a:custGeom>
              <a:avLst/>
              <a:gdLst>
                <a:gd name="T0" fmla="*/ 309 w 309"/>
                <a:gd name="T1" fmla="*/ 618 h 618"/>
                <a:gd name="T2" fmla="*/ 255 w 309"/>
                <a:gd name="T3" fmla="*/ 613 h 618"/>
                <a:gd name="T4" fmla="*/ 202 w 309"/>
                <a:gd name="T5" fmla="*/ 600 h 618"/>
                <a:gd name="T6" fmla="*/ 151 w 309"/>
                <a:gd name="T7" fmla="*/ 576 h 618"/>
                <a:gd name="T8" fmla="*/ 104 w 309"/>
                <a:gd name="T9" fmla="*/ 542 h 618"/>
                <a:gd name="T10" fmla="*/ 82 w 309"/>
                <a:gd name="T11" fmla="*/ 521 h 618"/>
                <a:gd name="T12" fmla="*/ 45 w 309"/>
                <a:gd name="T13" fmla="*/ 471 h 618"/>
                <a:gd name="T14" fmla="*/ 18 w 309"/>
                <a:gd name="T15" fmla="*/ 418 h 618"/>
                <a:gd name="T16" fmla="*/ 4 w 309"/>
                <a:gd name="T17" fmla="*/ 360 h 618"/>
                <a:gd name="T18" fmla="*/ 0 w 309"/>
                <a:gd name="T19" fmla="*/ 302 h 618"/>
                <a:gd name="T20" fmla="*/ 7 w 309"/>
                <a:gd name="T21" fmla="*/ 242 h 618"/>
                <a:gd name="T22" fmla="*/ 25 w 309"/>
                <a:gd name="T23" fmla="*/ 186 h 618"/>
                <a:gd name="T24" fmla="*/ 55 w 309"/>
                <a:gd name="T25" fmla="*/ 132 h 618"/>
                <a:gd name="T26" fmla="*/ 74 w 309"/>
                <a:gd name="T27" fmla="*/ 107 h 618"/>
                <a:gd name="T28" fmla="*/ 99 w 309"/>
                <a:gd name="T29" fmla="*/ 82 h 618"/>
                <a:gd name="T30" fmla="*/ 125 w 309"/>
                <a:gd name="T31" fmla="*/ 60 h 618"/>
                <a:gd name="T32" fmla="*/ 152 w 309"/>
                <a:gd name="T33" fmla="*/ 43 h 618"/>
                <a:gd name="T34" fmla="*/ 182 w 309"/>
                <a:gd name="T35" fmla="*/ 27 h 618"/>
                <a:gd name="T36" fmla="*/ 213 w 309"/>
                <a:gd name="T37" fmla="*/ 16 h 618"/>
                <a:gd name="T38" fmla="*/ 244 w 309"/>
                <a:gd name="T39" fmla="*/ 8 h 618"/>
                <a:gd name="T40" fmla="*/ 277 w 309"/>
                <a:gd name="T41" fmla="*/ 2 h 618"/>
                <a:gd name="T42" fmla="*/ 309 w 309"/>
                <a:gd name="T43" fmla="*/ 88 h 618"/>
                <a:gd name="T44" fmla="*/ 285 w 309"/>
                <a:gd name="T45" fmla="*/ 90 h 618"/>
                <a:gd name="T46" fmla="*/ 240 w 309"/>
                <a:gd name="T47" fmla="*/ 98 h 618"/>
                <a:gd name="T48" fmla="*/ 196 w 309"/>
                <a:gd name="T49" fmla="*/ 118 h 618"/>
                <a:gd name="T50" fmla="*/ 158 w 309"/>
                <a:gd name="T51" fmla="*/ 146 h 618"/>
                <a:gd name="T52" fmla="*/ 141 w 309"/>
                <a:gd name="T53" fmla="*/ 164 h 618"/>
                <a:gd name="T54" fmla="*/ 114 w 309"/>
                <a:gd name="T55" fmla="*/ 201 h 618"/>
                <a:gd name="T56" fmla="*/ 97 w 309"/>
                <a:gd name="T57" fmla="*/ 241 h 618"/>
                <a:gd name="T58" fmla="*/ 87 w 309"/>
                <a:gd name="T59" fmla="*/ 282 h 618"/>
                <a:gd name="T60" fmla="*/ 87 w 309"/>
                <a:gd name="T61" fmla="*/ 324 h 618"/>
                <a:gd name="T62" fmla="*/ 94 w 309"/>
                <a:gd name="T63" fmla="*/ 367 h 618"/>
                <a:gd name="T64" fmla="*/ 108 w 309"/>
                <a:gd name="T65" fmla="*/ 406 h 618"/>
                <a:gd name="T66" fmla="*/ 131 w 309"/>
                <a:gd name="T67" fmla="*/ 443 h 618"/>
                <a:gd name="T68" fmla="*/ 162 w 309"/>
                <a:gd name="T69" fmla="*/ 475 h 618"/>
                <a:gd name="T70" fmla="*/ 179 w 309"/>
                <a:gd name="T71" fmla="*/ 490 h 618"/>
                <a:gd name="T72" fmla="*/ 213 w 309"/>
                <a:gd name="T73" fmla="*/ 509 h 618"/>
                <a:gd name="T74" fmla="*/ 251 w 309"/>
                <a:gd name="T75" fmla="*/ 524 h 618"/>
                <a:gd name="T76" fmla="*/ 289 w 309"/>
                <a:gd name="T77" fmla="*/ 531 h 618"/>
                <a:gd name="T78" fmla="*/ 309 w 309"/>
                <a:gd name="T79" fmla="*/ 618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9" h="618">
                  <a:moveTo>
                    <a:pt x="309" y="618"/>
                  </a:moveTo>
                  <a:lnTo>
                    <a:pt x="309" y="618"/>
                  </a:lnTo>
                  <a:lnTo>
                    <a:pt x="282" y="617"/>
                  </a:lnTo>
                  <a:lnTo>
                    <a:pt x="255" y="613"/>
                  </a:lnTo>
                  <a:lnTo>
                    <a:pt x="229" y="607"/>
                  </a:lnTo>
                  <a:lnTo>
                    <a:pt x="202" y="600"/>
                  </a:lnTo>
                  <a:lnTo>
                    <a:pt x="176" y="589"/>
                  </a:lnTo>
                  <a:lnTo>
                    <a:pt x="151" y="576"/>
                  </a:lnTo>
                  <a:lnTo>
                    <a:pt x="127" y="560"/>
                  </a:lnTo>
                  <a:lnTo>
                    <a:pt x="104" y="542"/>
                  </a:lnTo>
                  <a:lnTo>
                    <a:pt x="104" y="542"/>
                  </a:lnTo>
                  <a:lnTo>
                    <a:pt x="82" y="521"/>
                  </a:lnTo>
                  <a:lnTo>
                    <a:pt x="62" y="497"/>
                  </a:lnTo>
                  <a:lnTo>
                    <a:pt x="45" y="471"/>
                  </a:lnTo>
                  <a:lnTo>
                    <a:pt x="31" y="444"/>
                  </a:lnTo>
                  <a:lnTo>
                    <a:pt x="18" y="418"/>
                  </a:lnTo>
                  <a:lnTo>
                    <a:pt x="9" y="389"/>
                  </a:lnTo>
                  <a:lnTo>
                    <a:pt x="4" y="360"/>
                  </a:lnTo>
                  <a:lnTo>
                    <a:pt x="0" y="330"/>
                  </a:lnTo>
                  <a:lnTo>
                    <a:pt x="0" y="302"/>
                  </a:lnTo>
                  <a:lnTo>
                    <a:pt x="1" y="272"/>
                  </a:lnTo>
                  <a:lnTo>
                    <a:pt x="7" y="242"/>
                  </a:lnTo>
                  <a:lnTo>
                    <a:pt x="14" y="213"/>
                  </a:lnTo>
                  <a:lnTo>
                    <a:pt x="25" y="186"/>
                  </a:lnTo>
                  <a:lnTo>
                    <a:pt x="39" y="157"/>
                  </a:lnTo>
                  <a:lnTo>
                    <a:pt x="55" y="132"/>
                  </a:lnTo>
                  <a:lnTo>
                    <a:pt x="74" y="107"/>
                  </a:lnTo>
                  <a:lnTo>
                    <a:pt x="74" y="107"/>
                  </a:lnTo>
                  <a:lnTo>
                    <a:pt x="86" y="94"/>
                  </a:lnTo>
                  <a:lnTo>
                    <a:pt x="99" y="82"/>
                  </a:lnTo>
                  <a:lnTo>
                    <a:pt x="111" y="71"/>
                  </a:lnTo>
                  <a:lnTo>
                    <a:pt x="125" y="60"/>
                  </a:lnTo>
                  <a:lnTo>
                    <a:pt x="138" y="51"/>
                  </a:lnTo>
                  <a:lnTo>
                    <a:pt x="152" y="43"/>
                  </a:lnTo>
                  <a:lnTo>
                    <a:pt x="168" y="34"/>
                  </a:lnTo>
                  <a:lnTo>
                    <a:pt x="182" y="27"/>
                  </a:lnTo>
                  <a:lnTo>
                    <a:pt x="197" y="22"/>
                  </a:lnTo>
                  <a:lnTo>
                    <a:pt x="213" y="16"/>
                  </a:lnTo>
                  <a:lnTo>
                    <a:pt x="229" y="12"/>
                  </a:lnTo>
                  <a:lnTo>
                    <a:pt x="244" y="8"/>
                  </a:lnTo>
                  <a:lnTo>
                    <a:pt x="261" y="5"/>
                  </a:lnTo>
                  <a:lnTo>
                    <a:pt x="277" y="2"/>
                  </a:lnTo>
                  <a:lnTo>
                    <a:pt x="309" y="0"/>
                  </a:lnTo>
                  <a:lnTo>
                    <a:pt x="309" y="88"/>
                  </a:lnTo>
                  <a:lnTo>
                    <a:pt x="309" y="88"/>
                  </a:lnTo>
                  <a:lnTo>
                    <a:pt x="285" y="90"/>
                  </a:lnTo>
                  <a:lnTo>
                    <a:pt x="263" y="92"/>
                  </a:lnTo>
                  <a:lnTo>
                    <a:pt x="240" y="98"/>
                  </a:lnTo>
                  <a:lnTo>
                    <a:pt x="217" y="107"/>
                  </a:lnTo>
                  <a:lnTo>
                    <a:pt x="196" y="118"/>
                  </a:lnTo>
                  <a:lnTo>
                    <a:pt x="176" y="131"/>
                  </a:lnTo>
                  <a:lnTo>
                    <a:pt x="158" y="146"/>
                  </a:lnTo>
                  <a:lnTo>
                    <a:pt x="141" y="164"/>
                  </a:lnTo>
                  <a:lnTo>
                    <a:pt x="141" y="164"/>
                  </a:lnTo>
                  <a:lnTo>
                    <a:pt x="127" y="181"/>
                  </a:lnTo>
                  <a:lnTo>
                    <a:pt x="114" y="201"/>
                  </a:lnTo>
                  <a:lnTo>
                    <a:pt x="104" y="220"/>
                  </a:lnTo>
                  <a:lnTo>
                    <a:pt x="97" y="241"/>
                  </a:lnTo>
                  <a:lnTo>
                    <a:pt x="91" y="261"/>
                  </a:lnTo>
                  <a:lnTo>
                    <a:pt x="87" y="282"/>
                  </a:lnTo>
                  <a:lnTo>
                    <a:pt x="86" y="303"/>
                  </a:lnTo>
                  <a:lnTo>
                    <a:pt x="87" y="324"/>
                  </a:lnTo>
                  <a:lnTo>
                    <a:pt x="89" y="345"/>
                  </a:lnTo>
                  <a:lnTo>
                    <a:pt x="94" y="367"/>
                  </a:lnTo>
                  <a:lnTo>
                    <a:pt x="100" y="386"/>
                  </a:lnTo>
                  <a:lnTo>
                    <a:pt x="108" y="406"/>
                  </a:lnTo>
                  <a:lnTo>
                    <a:pt x="120" y="426"/>
                  </a:lnTo>
                  <a:lnTo>
                    <a:pt x="131" y="443"/>
                  </a:lnTo>
                  <a:lnTo>
                    <a:pt x="145" y="460"/>
                  </a:lnTo>
                  <a:lnTo>
                    <a:pt x="162" y="475"/>
                  </a:lnTo>
                  <a:lnTo>
                    <a:pt x="162" y="475"/>
                  </a:lnTo>
                  <a:lnTo>
                    <a:pt x="179" y="490"/>
                  </a:lnTo>
                  <a:lnTo>
                    <a:pt x="196" y="501"/>
                  </a:lnTo>
                  <a:lnTo>
                    <a:pt x="213" y="509"/>
                  </a:lnTo>
                  <a:lnTo>
                    <a:pt x="231" y="518"/>
                  </a:lnTo>
                  <a:lnTo>
                    <a:pt x="251" y="524"/>
                  </a:lnTo>
                  <a:lnTo>
                    <a:pt x="270" y="528"/>
                  </a:lnTo>
                  <a:lnTo>
                    <a:pt x="289" y="531"/>
                  </a:lnTo>
                  <a:lnTo>
                    <a:pt x="309" y="531"/>
                  </a:lnTo>
                  <a:lnTo>
                    <a:pt x="309" y="61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2">
              <a:extLst>
                <a:ext uri="{FF2B5EF4-FFF2-40B4-BE49-F238E27FC236}">
                  <a16:creationId xmlns:a16="http://schemas.microsoft.com/office/drawing/2014/main" id="{C1752503-EBA5-DF31-4661-4A549AA48900}"/>
                </a:ext>
              </a:extLst>
            </p:cNvPr>
            <p:cNvSpPr>
              <a:spLocks/>
            </p:cNvSpPr>
            <p:nvPr/>
          </p:nvSpPr>
          <p:spPr bwMode="auto">
            <a:xfrm>
              <a:off x="2117" y="6"/>
              <a:ext cx="316" cy="311"/>
            </a:xfrm>
            <a:custGeom>
              <a:avLst/>
              <a:gdLst>
                <a:gd name="T0" fmla="*/ 316 w 316"/>
                <a:gd name="T1" fmla="*/ 0 h 311"/>
                <a:gd name="T2" fmla="*/ 316 w 316"/>
                <a:gd name="T3" fmla="*/ 0 h 311"/>
                <a:gd name="T4" fmla="*/ 316 w 316"/>
                <a:gd name="T5" fmla="*/ 27 h 311"/>
                <a:gd name="T6" fmla="*/ 312 w 316"/>
                <a:gd name="T7" fmla="*/ 53 h 311"/>
                <a:gd name="T8" fmla="*/ 306 w 316"/>
                <a:gd name="T9" fmla="*/ 82 h 311"/>
                <a:gd name="T10" fmla="*/ 298 w 316"/>
                <a:gd name="T11" fmla="*/ 107 h 311"/>
                <a:gd name="T12" fmla="*/ 288 w 316"/>
                <a:gd name="T13" fmla="*/ 134 h 311"/>
                <a:gd name="T14" fmla="*/ 275 w 316"/>
                <a:gd name="T15" fmla="*/ 158 h 311"/>
                <a:gd name="T16" fmla="*/ 260 w 316"/>
                <a:gd name="T17" fmla="*/ 182 h 311"/>
                <a:gd name="T18" fmla="*/ 241 w 316"/>
                <a:gd name="T19" fmla="*/ 206 h 311"/>
                <a:gd name="T20" fmla="*/ 241 w 316"/>
                <a:gd name="T21" fmla="*/ 206 h 311"/>
                <a:gd name="T22" fmla="*/ 229 w 316"/>
                <a:gd name="T23" fmla="*/ 219 h 311"/>
                <a:gd name="T24" fmla="*/ 216 w 316"/>
                <a:gd name="T25" fmla="*/ 232 h 311"/>
                <a:gd name="T26" fmla="*/ 203 w 316"/>
                <a:gd name="T27" fmla="*/ 243 h 311"/>
                <a:gd name="T28" fmla="*/ 189 w 316"/>
                <a:gd name="T29" fmla="*/ 253 h 311"/>
                <a:gd name="T30" fmla="*/ 175 w 316"/>
                <a:gd name="T31" fmla="*/ 263 h 311"/>
                <a:gd name="T32" fmla="*/ 161 w 316"/>
                <a:gd name="T33" fmla="*/ 271 h 311"/>
                <a:gd name="T34" fmla="*/ 145 w 316"/>
                <a:gd name="T35" fmla="*/ 280 h 311"/>
                <a:gd name="T36" fmla="*/ 130 w 316"/>
                <a:gd name="T37" fmla="*/ 287 h 311"/>
                <a:gd name="T38" fmla="*/ 114 w 316"/>
                <a:gd name="T39" fmla="*/ 292 h 311"/>
                <a:gd name="T40" fmla="*/ 99 w 316"/>
                <a:gd name="T41" fmla="*/ 298 h 311"/>
                <a:gd name="T42" fmla="*/ 83 w 316"/>
                <a:gd name="T43" fmla="*/ 302 h 311"/>
                <a:gd name="T44" fmla="*/ 66 w 316"/>
                <a:gd name="T45" fmla="*/ 305 h 311"/>
                <a:gd name="T46" fmla="*/ 49 w 316"/>
                <a:gd name="T47" fmla="*/ 308 h 311"/>
                <a:gd name="T48" fmla="*/ 34 w 316"/>
                <a:gd name="T49" fmla="*/ 311 h 311"/>
                <a:gd name="T50" fmla="*/ 17 w 316"/>
                <a:gd name="T51" fmla="*/ 311 h 311"/>
                <a:gd name="T52" fmla="*/ 0 w 316"/>
                <a:gd name="T53" fmla="*/ 311 h 311"/>
                <a:gd name="T54" fmla="*/ 0 w 316"/>
                <a:gd name="T55" fmla="*/ 224 h 311"/>
                <a:gd name="T56" fmla="*/ 0 w 316"/>
                <a:gd name="T57" fmla="*/ 224 h 311"/>
                <a:gd name="T58" fmla="*/ 24 w 316"/>
                <a:gd name="T59" fmla="*/ 223 h 311"/>
                <a:gd name="T60" fmla="*/ 48 w 316"/>
                <a:gd name="T61" fmla="*/ 220 h 311"/>
                <a:gd name="T62" fmla="*/ 72 w 316"/>
                <a:gd name="T63" fmla="*/ 215 h 311"/>
                <a:gd name="T64" fmla="*/ 94 w 316"/>
                <a:gd name="T65" fmla="*/ 206 h 311"/>
                <a:gd name="T66" fmla="*/ 117 w 316"/>
                <a:gd name="T67" fmla="*/ 196 h 311"/>
                <a:gd name="T68" fmla="*/ 138 w 316"/>
                <a:gd name="T69" fmla="*/ 182 h 311"/>
                <a:gd name="T70" fmla="*/ 157 w 316"/>
                <a:gd name="T71" fmla="*/ 166 h 311"/>
                <a:gd name="T72" fmla="*/ 175 w 316"/>
                <a:gd name="T73" fmla="*/ 148 h 311"/>
                <a:gd name="T74" fmla="*/ 175 w 316"/>
                <a:gd name="T75" fmla="*/ 148 h 311"/>
                <a:gd name="T76" fmla="*/ 188 w 316"/>
                <a:gd name="T77" fmla="*/ 131 h 311"/>
                <a:gd name="T78" fmla="*/ 199 w 316"/>
                <a:gd name="T79" fmla="*/ 114 h 311"/>
                <a:gd name="T80" fmla="*/ 209 w 316"/>
                <a:gd name="T81" fmla="*/ 96 h 311"/>
                <a:gd name="T82" fmla="*/ 217 w 316"/>
                <a:gd name="T83" fmla="*/ 77 h 311"/>
                <a:gd name="T84" fmla="*/ 223 w 316"/>
                <a:gd name="T85" fmla="*/ 58 h 311"/>
                <a:gd name="T86" fmla="*/ 227 w 316"/>
                <a:gd name="T87" fmla="*/ 39 h 311"/>
                <a:gd name="T88" fmla="*/ 229 w 316"/>
                <a:gd name="T89" fmla="*/ 19 h 311"/>
                <a:gd name="T90" fmla="*/ 229 w 316"/>
                <a:gd name="T91" fmla="*/ 0 h 311"/>
                <a:gd name="T92" fmla="*/ 316 w 316"/>
                <a:gd name="T93"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6" h="311">
                  <a:moveTo>
                    <a:pt x="316" y="0"/>
                  </a:moveTo>
                  <a:lnTo>
                    <a:pt x="316" y="0"/>
                  </a:lnTo>
                  <a:lnTo>
                    <a:pt x="316" y="27"/>
                  </a:lnTo>
                  <a:lnTo>
                    <a:pt x="312" y="53"/>
                  </a:lnTo>
                  <a:lnTo>
                    <a:pt x="306" y="82"/>
                  </a:lnTo>
                  <a:lnTo>
                    <a:pt x="298" y="107"/>
                  </a:lnTo>
                  <a:lnTo>
                    <a:pt x="288" y="134"/>
                  </a:lnTo>
                  <a:lnTo>
                    <a:pt x="275" y="158"/>
                  </a:lnTo>
                  <a:lnTo>
                    <a:pt x="260" y="182"/>
                  </a:lnTo>
                  <a:lnTo>
                    <a:pt x="241" y="206"/>
                  </a:lnTo>
                  <a:lnTo>
                    <a:pt x="241" y="206"/>
                  </a:lnTo>
                  <a:lnTo>
                    <a:pt x="229" y="219"/>
                  </a:lnTo>
                  <a:lnTo>
                    <a:pt x="216" y="232"/>
                  </a:lnTo>
                  <a:lnTo>
                    <a:pt x="203" y="243"/>
                  </a:lnTo>
                  <a:lnTo>
                    <a:pt x="189" y="253"/>
                  </a:lnTo>
                  <a:lnTo>
                    <a:pt x="175" y="263"/>
                  </a:lnTo>
                  <a:lnTo>
                    <a:pt x="161" y="271"/>
                  </a:lnTo>
                  <a:lnTo>
                    <a:pt x="145" y="280"/>
                  </a:lnTo>
                  <a:lnTo>
                    <a:pt x="130" y="287"/>
                  </a:lnTo>
                  <a:lnTo>
                    <a:pt x="114" y="292"/>
                  </a:lnTo>
                  <a:lnTo>
                    <a:pt x="99" y="298"/>
                  </a:lnTo>
                  <a:lnTo>
                    <a:pt x="83" y="302"/>
                  </a:lnTo>
                  <a:lnTo>
                    <a:pt x="66" y="305"/>
                  </a:lnTo>
                  <a:lnTo>
                    <a:pt x="49" y="308"/>
                  </a:lnTo>
                  <a:lnTo>
                    <a:pt x="34" y="311"/>
                  </a:lnTo>
                  <a:lnTo>
                    <a:pt x="17" y="311"/>
                  </a:lnTo>
                  <a:lnTo>
                    <a:pt x="0" y="311"/>
                  </a:lnTo>
                  <a:lnTo>
                    <a:pt x="0" y="224"/>
                  </a:lnTo>
                  <a:lnTo>
                    <a:pt x="0" y="224"/>
                  </a:lnTo>
                  <a:lnTo>
                    <a:pt x="24" y="223"/>
                  </a:lnTo>
                  <a:lnTo>
                    <a:pt x="48" y="220"/>
                  </a:lnTo>
                  <a:lnTo>
                    <a:pt x="72" y="215"/>
                  </a:lnTo>
                  <a:lnTo>
                    <a:pt x="94" y="206"/>
                  </a:lnTo>
                  <a:lnTo>
                    <a:pt x="117" y="196"/>
                  </a:lnTo>
                  <a:lnTo>
                    <a:pt x="138" y="182"/>
                  </a:lnTo>
                  <a:lnTo>
                    <a:pt x="157" y="166"/>
                  </a:lnTo>
                  <a:lnTo>
                    <a:pt x="175" y="148"/>
                  </a:lnTo>
                  <a:lnTo>
                    <a:pt x="175" y="148"/>
                  </a:lnTo>
                  <a:lnTo>
                    <a:pt x="188" y="131"/>
                  </a:lnTo>
                  <a:lnTo>
                    <a:pt x="199" y="114"/>
                  </a:lnTo>
                  <a:lnTo>
                    <a:pt x="209" y="96"/>
                  </a:lnTo>
                  <a:lnTo>
                    <a:pt x="217" y="77"/>
                  </a:lnTo>
                  <a:lnTo>
                    <a:pt x="223" y="58"/>
                  </a:lnTo>
                  <a:lnTo>
                    <a:pt x="227" y="39"/>
                  </a:lnTo>
                  <a:lnTo>
                    <a:pt x="229" y="19"/>
                  </a:lnTo>
                  <a:lnTo>
                    <a:pt x="229" y="0"/>
                  </a:lnTo>
                  <a:lnTo>
                    <a:pt x="316"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3">
              <a:extLst>
                <a:ext uri="{FF2B5EF4-FFF2-40B4-BE49-F238E27FC236}">
                  <a16:creationId xmlns:a16="http://schemas.microsoft.com/office/drawing/2014/main" id="{9A3227A0-0E96-970D-B9AC-8222B5BA086B}"/>
                </a:ext>
              </a:extLst>
            </p:cNvPr>
            <p:cNvSpPr>
              <a:spLocks/>
            </p:cNvSpPr>
            <p:nvPr/>
          </p:nvSpPr>
          <p:spPr bwMode="auto">
            <a:xfrm>
              <a:off x="1793" y="232"/>
              <a:ext cx="616" cy="616"/>
            </a:xfrm>
            <a:custGeom>
              <a:avLst/>
              <a:gdLst>
                <a:gd name="T0" fmla="*/ 541 w 616"/>
                <a:gd name="T1" fmla="*/ 510 h 616"/>
                <a:gd name="T2" fmla="*/ 496 w 616"/>
                <a:gd name="T3" fmla="*/ 553 h 616"/>
                <a:gd name="T4" fmla="*/ 444 w 616"/>
                <a:gd name="T5" fmla="*/ 585 h 616"/>
                <a:gd name="T6" fmla="*/ 389 w 616"/>
                <a:gd name="T7" fmla="*/ 606 h 616"/>
                <a:gd name="T8" fmla="*/ 329 w 616"/>
                <a:gd name="T9" fmla="*/ 615 h 616"/>
                <a:gd name="T10" fmla="*/ 270 w 616"/>
                <a:gd name="T11" fmla="*/ 613 h 616"/>
                <a:gd name="T12" fmla="*/ 212 w 616"/>
                <a:gd name="T13" fmla="*/ 601 h 616"/>
                <a:gd name="T14" fmla="*/ 157 w 616"/>
                <a:gd name="T15" fmla="*/ 577 h 616"/>
                <a:gd name="T16" fmla="*/ 106 w 616"/>
                <a:gd name="T17" fmla="*/ 540 h 616"/>
                <a:gd name="T18" fmla="*/ 83 w 616"/>
                <a:gd name="T19" fmla="*/ 519 h 616"/>
                <a:gd name="T20" fmla="*/ 45 w 616"/>
                <a:gd name="T21" fmla="*/ 469 h 616"/>
                <a:gd name="T22" fmla="*/ 20 w 616"/>
                <a:gd name="T23" fmla="*/ 416 h 616"/>
                <a:gd name="T24" fmla="*/ 4 w 616"/>
                <a:gd name="T25" fmla="*/ 359 h 616"/>
                <a:gd name="T26" fmla="*/ 0 w 616"/>
                <a:gd name="T27" fmla="*/ 300 h 616"/>
                <a:gd name="T28" fmla="*/ 7 w 616"/>
                <a:gd name="T29" fmla="*/ 240 h 616"/>
                <a:gd name="T30" fmla="*/ 25 w 616"/>
                <a:gd name="T31" fmla="*/ 184 h 616"/>
                <a:gd name="T32" fmla="*/ 56 w 616"/>
                <a:gd name="T33" fmla="*/ 130 h 616"/>
                <a:gd name="T34" fmla="*/ 76 w 616"/>
                <a:gd name="T35" fmla="*/ 106 h 616"/>
                <a:gd name="T36" fmla="*/ 100 w 616"/>
                <a:gd name="T37" fmla="*/ 80 h 616"/>
                <a:gd name="T38" fmla="*/ 126 w 616"/>
                <a:gd name="T39" fmla="*/ 59 h 616"/>
                <a:gd name="T40" fmla="*/ 154 w 616"/>
                <a:gd name="T41" fmla="*/ 41 h 616"/>
                <a:gd name="T42" fmla="*/ 184 w 616"/>
                <a:gd name="T43" fmla="*/ 25 h 616"/>
                <a:gd name="T44" fmla="*/ 215 w 616"/>
                <a:gd name="T45" fmla="*/ 14 h 616"/>
                <a:gd name="T46" fmla="*/ 246 w 616"/>
                <a:gd name="T47" fmla="*/ 6 h 616"/>
                <a:gd name="T48" fmla="*/ 278 w 616"/>
                <a:gd name="T49" fmla="*/ 1 h 616"/>
                <a:gd name="T50" fmla="*/ 310 w 616"/>
                <a:gd name="T51" fmla="*/ 0 h 616"/>
                <a:gd name="T52" fmla="*/ 310 w 616"/>
                <a:gd name="T53" fmla="*/ 86 h 616"/>
                <a:gd name="T54" fmla="*/ 264 w 616"/>
                <a:gd name="T55" fmla="*/ 92 h 616"/>
                <a:gd name="T56" fmla="*/ 219 w 616"/>
                <a:gd name="T57" fmla="*/ 106 h 616"/>
                <a:gd name="T58" fmla="*/ 178 w 616"/>
                <a:gd name="T59" fmla="*/ 130 h 616"/>
                <a:gd name="T60" fmla="*/ 141 w 616"/>
                <a:gd name="T61" fmla="*/ 162 h 616"/>
                <a:gd name="T62" fmla="*/ 127 w 616"/>
                <a:gd name="T63" fmla="*/ 181 h 616"/>
                <a:gd name="T64" fmla="*/ 106 w 616"/>
                <a:gd name="T65" fmla="*/ 219 h 616"/>
                <a:gd name="T66" fmla="*/ 93 w 616"/>
                <a:gd name="T67" fmla="*/ 260 h 616"/>
                <a:gd name="T68" fmla="*/ 88 w 616"/>
                <a:gd name="T69" fmla="*/ 302 h 616"/>
                <a:gd name="T70" fmla="*/ 90 w 616"/>
                <a:gd name="T71" fmla="*/ 345 h 616"/>
                <a:gd name="T72" fmla="*/ 102 w 616"/>
                <a:gd name="T73" fmla="*/ 386 h 616"/>
                <a:gd name="T74" fmla="*/ 120 w 616"/>
                <a:gd name="T75" fmla="*/ 424 h 616"/>
                <a:gd name="T76" fmla="*/ 147 w 616"/>
                <a:gd name="T77" fmla="*/ 459 h 616"/>
                <a:gd name="T78" fmla="*/ 164 w 616"/>
                <a:gd name="T79" fmla="*/ 475 h 616"/>
                <a:gd name="T80" fmla="*/ 199 w 616"/>
                <a:gd name="T81" fmla="*/ 500 h 616"/>
                <a:gd name="T82" fmla="*/ 239 w 616"/>
                <a:gd name="T83" fmla="*/ 519 h 616"/>
                <a:gd name="T84" fmla="*/ 281 w 616"/>
                <a:gd name="T85" fmla="*/ 527 h 616"/>
                <a:gd name="T86" fmla="*/ 324 w 616"/>
                <a:gd name="T87" fmla="*/ 529 h 616"/>
                <a:gd name="T88" fmla="*/ 366 w 616"/>
                <a:gd name="T89" fmla="*/ 522 h 616"/>
                <a:gd name="T90" fmla="*/ 406 w 616"/>
                <a:gd name="T91" fmla="*/ 506 h 616"/>
                <a:gd name="T92" fmla="*/ 442 w 616"/>
                <a:gd name="T93" fmla="*/ 483 h 616"/>
                <a:gd name="T94" fmla="*/ 475 w 616"/>
                <a:gd name="T95" fmla="*/ 454 h 616"/>
                <a:gd name="T96" fmla="*/ 488 w 616"/>
                <a:gd name="T97" fmla="*/ 437 h 616"/>
                <a:gd name="T98" fmla="*/ 509 w 616"/>
                <a:gd name="T99" fmla="*/ 403 h 616"/>
                <a:gd name="T100" fmla="*/ 522 w 616"/>
                <a:gd name="T101" fmla="*/ 366 h 616"/>
                <a:gd name="T102" fmla="*/ 529 w 616"/>
                <a:gd name="T103" fmla="*/ 329 h 616"/>
                <a:gd name="T104" fmla="*/ 616 w 616"/>
                <a:gd name="T105" fmla="*/ 309 h 616"/>
                <a:gd name="T106" fmla="*/ 615 w 616"/>
                <a:gd name="T107" fmla="*/ 336 h 616"/>
                <a:gd name="T108" fmla="*/ 606 w 616"/>
                <a:gd name="T109" fmla="*/ 389 h 616"/>
                <a:gd name="T110" fmla="*/ 587 w 616"/>
                <a:gd name="T111" fmla="*/ 441 h 616"/>
                <a:gd name="T112" fmla="*/ 558 w 616"/>
                <a:gd name="T113" fmla="*/ 488 h 616"/>
                <a:gd name="T114" fmla="*/ 541 w 616"/>
                <a:gd name="T115" fmla="*/ 510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6" h="616">
                  <a:moveTo>
                    <a:pt x="541" y="510"/>
                  </a:moveTo>
                  <a:lnTo>
                    <a:pt x="541" y="510"/>
                  </a:lnTo>
                  <a:lnTo>
                    <a:pt x="519" y="533"/>
                  </a:lnTo>
                  <a:lnTo>
                    <a:pt x="496" y="553"/>
                  </a:lnTo>
                  <a:lnTo>
                    <a:pt x="471" y="571"/>
                  </a:lnTo>
                  <a:lnTo>
                    <a:pt x="444" y="585"/>
                  </a:lnTo>
                  <a:lnTo>
                    <a:pt x="417" y="596"/>
                  </a:lnTo>
                  <a:lnTo>
                    <a:pt x="389" y="606"/>
                  </a:lnTo>
                  <a:lnTo>
                    <a:pt x="359" y="612"/>
                  </a:lnTo>
                  <a:lnTo>
                    <a:pt x="329" y="615"/>
                  </a:lnTo>
                  <a:lnTo>
                    <a:pt x="300" y="616"/>
                  </a:lnTo>
                  <a:lnTo>
                    <a:pt x="270" y="613"/>
                  </a:lnTo>
                  <a:lnTo>
                    <a:pt x="242" y="609"/>
                  </a:lnTo>
                  <a:lnTo>
                    <a:pt x="212" y="601"/>
                  </a:lnTo>
                  <a:lnTo>
                    <a:pt x="184" y="591"/>
                  </a:lnTo>
                  <a:lnTo>
                    <a:pt x="157" y="577"/>
                  </a:lnTo>
                  <a:lnTo>
                    <a:pt x="130" y="560"/>
                  </a:lnTo>
                  <a:lnTo>
                    <a:pt x="106" y="540"/>
                  </a:lnTo>
                  <a:lnTo>
                    <a:pt x="106" y="540"/>
                  </a:lnTo>
                  <a:lnTo>
                    <a:pt x="83" y="519"/>
                  </a:lnTo>
                  <a:lnTo>
                    <a:pt x="64" y="495"/>
                  </a:lnTo>
                  <a:lnTo>
                    <a:pt x="45" y="469"/>
                  </a:lnTo>
                  <a:lnTo>
                    <a:pt x="31" y="444"/>
                  </a:lnTo>
                  <a:lnTo>
                    <a:pt x="20" y="416"/>
                  </a:lnTo>
                  <a:lnTo>
                    <a:pt x="10" y="387"/>
                  </a:lnTo>
                  <a:lnTo>
                    <a:pt x="4" y="359"/>
                  </a:lnTo>
                  <a:lnTo>
                    <a:pt x="1" y="329"/>
                  </a:lnTo>
                  <a:lnTo>
                    <a:pt x="0" y="300"/>
                  </a:lnTo>
                  <a:lnTo>
                    <a:pt x="3" y="270"/>
                  </a:lnTo>
                  <a:lnTo>
                    <a:pt x="7" y="240"/>
                  </a:lnTo>
                  <a:lnTo>
                    <a:pt x="15" y="212"/>
                  </a:lnTo>
                  <a:lnTo>
                    <a:pt x="25" y="184"/>
                  </a:lnTo>
                  <a:lnTo>
                    <a:pt x="39" y="157"/>
                  </a:lnTo>
                  <a:lnTo>
                    <a:pt x="56" y="130"/>
                  </a:lnTo>
                  <a:lnTo>
                    <a:pt x="76" y="106"/>
                  </a:lnTo>
                  <a:lnTo>
                    <a:pt x="76" y="106"/>
                  </a:lnTo>
                  <a:lnTo>
                    <a:pt x="88" y="93"/>
                  </a:lnTo>
                  <a:lnTo>
                    <a:pt x="100" y="80"/>
                  </a:lnTo>
                  <a:lnTo>
                    <a:pt x="113" y="69"/>
                  </a:lnTo>
                  <a:lnTo>
                    <a:pt x="126" y="59"/>
                  </a:lnTo>
                  <a:lnTo>
                    <a:pt x="140" y="49"/>
                  </a:lnTo>
                  <a:lnTo>
                    <a:pt x="154" y="41"/>
                  </a:lnTo>
                  <a:lnTo>
                    <a:pt x="168" y="32"/>
                  </a:lnTo>
                  <a:lnTo>
                    <a:pt x="184" y="25"/>
                  </a:lnTo>
                  <a:lnTo>
                    <a:pt x="199" y="20"/>
                  </a:lnTo>
                  <a:lnTo>
                    <a:pt x="215" y="14"/>
                  </a:lnTo>
                  <a:lnTo>
                    <a:pt x="230" y="10"/>
                  </a:lnTo>
                  <a:lnTo>
                    <a:pt x="246" y="6"/>
                  </a:lnTo>
                  <a:lnTo>
                    <a:pt x="261" y="3"/>
                  </a:lnTo>
                  <a:lnTo>
                    <a:pt x="278" y="1"/>
                  </a:lnTo>
                  <a:lnTo>
                    <a:pt x="294" y="0"/>
                  </a:lnTo>
                  <a:lnTo>
                    <a:pt x="310" y="0"/>
                  </a:lnTo>
                  <a:lnTo>
                    <a:pt x="310" y="86"/>
                  </a:lnTo>
                  <a:lnTo>
                    <a:pt x="310" y="86"/>
                  </a:lnTo>
                  <a:lnTo>
                    <a:pt x="287" y="88"/>
                  </a:lnTo>
                  <a:lnTo>
                    <a:pt x="264" y="92"/>
                  </a:lnTo>
                  <a:lnTo>
                    <a:pt x="242" y="97"/>
                  </a:lnTo>
                  <a:lnTo>
                    <a:pt x="219" y="106"/>
                  </a:lnTo>
                  <a:lnTo>
                    <a:pt x="198" y="116"/>
                  </a:lnTo>
                  <a:lnTo>
                    <a:pt x="178" y="130"/>
                  </a:lnTo>
                  <a:lnTo>
                    <a:pt x="160" y="145"/>
                  </a:lnTo>
                  <a:lnTo>
                    <a:pt x="141" y="162"/>
                  </a:lnTo>
                  <a:lnTo>
                    <a:pt x="141" y="162"/>
                  </a:lnTo>
                  <a:lnTo>
                    <a:pt x="127" y="181"/>
                  </a:lnTo>
                  <a:lnTo>
                    <a:pt x="116" y="199"/>
                  </a:lnTo>
                  <a:lnTo>
                    <a:pt x="106" y="219"/>
                  </a:lnTo>
                  <a:lnTo>
                    <a:pt x="99" y="239"/>
                  </a:lnTo>
                  <a:lnTo>
                    <a:pt x="93" y="260"/>
                  </a:lnTo>
                  <a:lnTo>
                    <a:pt x="89" y="281"/>
                  </a:lnTo>
                  <a:lnTo>
                    <a:pt x="88" y="302"/>
                  </a:lnTo>
                  <a:lnTo>
                    <a:pt x="88" y="324"/>
                  </a:lnTo>
                  <a:lnTo>
                    <a:pt x="90" y="345"/>
                  </a:lnTo>
                  <a:lnTo>
                    <a:pt x="95" y="365"/>
                  </a:lnTo>
                  <a:lnTo>
                    <a:pt x="102" y="386"/>
                  </a:lnTo>
                  <a:lnTo>
                    <a:pt x="110" y="406"/>
                  </a:lnTo>
                  <a:lnTo>
                    <a:pt x="120" y="424"/>
                  </a:lnTo>
                  <a:lnTo>
                    <a:pt x="133" y="442"/>
                  </a:lnTo>
                  <a:lnTo>
                    <a:pt x="147" y="459"/>
                  </a:lnTo>
                  <a:lnTo>
                    <a:pt x="164" y="475"/>
                  </a:lnTo>
                  <a:lnTo>
                    <a:pt x="164" y="475"/>
                  </a:lnTo>
                  <a:lnTo>
                    <a:pt x="181" y="489"/>
                  </a:lnTo>
                  <a:lnTo>
                    <a:pt x="199" y="500"/>
                  </a:lnTo>
                  <a:lnTo>
                    <a:pt x="219" y="510"/>
                  </a:lnTo>
                  <a:lnTo>
                    <a:pt x="239" y="519"/>
                  </a:lnTo>
                  <a:lnTo>
                    <a:pt x="260" y="524"/>
                  </a:lnTo>
                  <a:lnTo>
                    <a:pt x="281" y="527"/>
                  </a:lnTo>
                  <a:lnTo>
                    <a:pt x="302" y="529"/>
                  </a:lnTo>
                  <a:lnTo>
                    <a:pt x="324" y="529"/>
                  </a:lnTo>
                  <a:lnTo>
                    <a:pt x="345" y="526"/>
                  </a:lnTo>
                  <a:lnTo>
                    <a:pt x="366" y="522"/>
                  </a:lnTo>
                  <a:lnTo>
                    <a:pt x="386" y="514"/>
                  </a:lnTo>
                  <a:lnTo>
                    <a:pt x="406" y="506"/>
                  </a:lnTo>
                  <a:lnTo>
                    <a:pt x="424" y="496"/>
                  </a:lnTo>
                  <a:lnTo>
                    <a:pt x="442" y="483"/>
                  </a:lnTo>
                  <a:lnTo>
                    <a:pt x="459" y="469"/>
                  </a:lnTo>
                  <a:lnTo>
                    <a:pt x="475" y="454"/>
                  </a:lnTo>
                  <a:lnTo>
                    <a:pt x="475" y="454"/>
                  </a:lnTo>
                  <a:lnTo>
                    <a:pt x="488" y="437"/>
                  </a:lnTo>
                  <a:lnTo>
                    <a:pt x="499" y="420"/>
                  </a:lnTo>
                  <a:lnTo>
                    <a:pt x="509" y="403"/>
                  </a:lnTo>
                  <a:lnTo>
                    <a:pt x="516" y="384"/>
                  </a:lnTo>
                  <a:lnTo>
                    <a:pt x="522" y="366"/>
                  </a:lnTo>
                  <a:lnTo>
                    <a:pt x="526" y="348"/>
                  </a:lnTo>
                  <a:lnTo>
                    <a:pt x="529" y="329"/>
                  </a:lnTo>
                  <a:lnTo>
                    <a:pt x="530" y="309"/>
                  </a:lnTo>
                  <a:lnTo>
                    <a:pt x="616" y="309"/>
                  </a:lnTo>
                  <a:lnTo>
                    <a:pt x="616" y="309"/>
                  </a:lnTo>
                  <a:lnTo>
                    <a:pt x="615" y="336"/>
                  </a:lnTo>
                  <a:lnTo>
                    <a:pt x="612" y="363"/>
                  </a:lnTo>
                  <a:lnTo>
                    <a:pt x="606" y="389"/>
                  </a:lnTo>
                  <a:lnTo>
                    <a:pt x="598" y="416"/>
                  </a:lnTo>
                  <a:lnTo>
                    <a:pt x="587" y="441"/>
                  </a:lnTo>
                  <a:lnTo>
                    <a:pt x="574" y="465"/>
                  </a:lnTo>
                  <a:lnTo>
                    <a:pt x="558" y="488"/>
                  </a:lnTo>
                  <a:lnTo>
                    <a:pt x="541" y="510"/>
                  </a:lnTo>
                  <a:lnTo>
                    <a:pt x="541" y="51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4">
              <a:extLst>
                <a:ext uri="{FF2B5EF4-FFF2-40B4-BE49-F238E27FC236}">
                  <a16:creationId xmlns:a16="http://schemas.microsoft.com/office/drawing/2014/main" id="{BEB528C6-7CAF-EE54-17D0-7DC8390CA075}"/>
                </a:ext>
              </a:extLst>
            </p:cNvPr>
            <p:cNvSpPr>
              <a:spLocks/>
            </p:cNvSpPr>
            <p:nvPr/>
          </p:nvSpPr>
          <p:spPr bwMode="auto">
            <a:xfrm>
              <a:off x="2325" y="218"/>
              <a:ext cx="616" cy="616"/>
            </a:xfrm>
            <a:custGeom>
              <a:avLst/>
              <a:gdLst>
                <a:gd name="T0" fmla="*/ 74 w 616"/>
                <a:gd name="T1" fmla="*/ 106 h 616"/>
                <a:gd name="T2" fmla="*/ 121 w 616"/>
                <a:gd name="T3" fmla="*/ 63 h 616"/>
                <a:gd name="T4" fmla="*/ 172 w 616"/>
                <a:gd name="T5" fmla="*/ 31 h 616"/>
                <a:gd name="T6" fmla="*/ 229 w 616"/>
                <a:gd name="T7" fmla="*/ 10 h 616"/>
                <a:gd name="T8" fmla="*/ 287 w 616"/>
                <a:gd name="T9" fmla="*/ 1 h 616"/>
                <a:gd name="T10" fmla="*/ 346 w 616"/>
                <a:gd name="T11" fmla="*/ 3 h 616"/>
                <a:gd name="T12" fmla="*/ 404 w 616"/>
                <a:gd name="T13" fmla="*/ 15 h 616"/>
                <a:gd name="T14" fmla="*/ 459 w 616"/>
                <a:gd name="T15" fmla="*/ 39 h 616"/>
                <a:gd name="T16" fmla="*/ 510 w 616"/>
                <a:gd name="T17" fmla="*/ 76 h 616"/>
                <a:gd name="T18" fmla="*/ 533 w 616"/>
                <a:gd name="T19" fmla="*/ 97 h 616"/>
                <a:gd name="T20" fmla="*/ 569 w 616"/>
                <a:gd name="T21" fmla="*/ 147 h 616"/>
                <a:gd name="T22" fmla="*/ 596 w 616"/>
                <a:gd name="T23" fmla="*/ 200 h 616"/>
                <a:gd name="T24" fmla="*/ 612 w 616"/>
                <a:gd name="T25" fmla="*/ 257 h 616"/>
                <a:gd name="T26" fmla="*/ 616 w 616"/>
                <a:gd name="T27" fmla="*/ 316 h 616"/>
                <a:gd name="T28" fmla="*/ 609 w 616"/>
                <a:gd name="T29" fmla="*/ 376 h 616"/>
                <a:gd name="T30" fmla="*/ 591 w 616"/>
                <a:gd name="T31" fmla="*/ 432 h 616"/>
                <a:gd name="T32" fmla="*/ 559 w 616"/>
                <a:gd name="T33" fmla="*/ 486 h 616"/>
                <a:gd name="T34" fmla="*/ 540 w 616"/>
                <a:gd name="T35" fmla="*/ 510 h 616"/>
                <a:gd name="T36" fmla="*/ 516 w 616"/>
                <a:gd name="T37" fmla="*/ 536 h 616"/>
                <a:gd name="T38" fmla="*/ 490 w 616"/>
                <a:gd name="T39" fmla="*/ 557 h 616"/>
                <a:gd name="T40" fmla="*/ 462 w 616"/>
                <a:gd name="T41" fmla="*/ 575 h 616"/>
                <a:gd name="T42" fmla="*/ 432 w 616"/>
                <a:gd name="T43" fmla="*/ 591 h 616"/>
                <a:gd name="T44" fmla="*/ 401 w 616"/>
                <a:gd name="T45" fmla="*/ 602 h 616"/>
                <a:gd name="T46" fmla="*/ 370 w 616"/>
                <a:gd name="T47" fmla="*/ 610 h 616"/>
                <a:gd name="T48" fmla="*/ 339 w 616"/>
                <a:gd name="T49" fmla="*/ 615 h 616"/>
                <a:gd name="T50" fmla="*/ 306 w 616"/>
                <a:gd name="T51" fmla="*/ 530 h 616"/>
                <a:gd name="T52" fmla="*/ 329 w 616"/>
                <a:gd name="T53" fmla="*/ 528 h 616"/>
                <a:gd name="T54" fmla="*/ 376 w 616"/>
                <a:gd name="T55" fmla="*/ 519 h 616"/>
                <a:gd name="T56" fmla="*/ 418 w 616"/>
                <a:gd name="T57" fmla="*/ 500 h 616"/>
                <a:gd name="T58" fmla="*/ 456 w 616"/>
                <a:gd name="T59" fmla="*/ 471 h 616"/>
                <a:gd name="T60" fmla="*/ 475 w 616"/>
                <a:gd name="T61" fmla="*/ 454 h 616"/>
                <a:gd name="T62" fmla="*/ 500 w 616"/>
                <a:gd name="T63" fmla="*/ 417 h 616"/>
                <a:gd name="T64" fmla="*/ 517 w 616"/>
                <a:gd name="T65" fmla="*/ 377 h 616"/>
                <a:gd name="T66" fmla="*/ 527 w 616"/>
                <a:gd name="T67" fmla="*/ 335 h 616"/>
                <a:gd name="T68" fmla="*/ 528 w 616"/>
                <a:gd name="T69" fmla="*/ 292 h 616"/>
                <a:gd name="T70" fmla="*/ 521 w 616"/>
                <a:gd name="T71" fmla="*/ 251 h 616"/>
                <a:gd name="T72" fmla="*/ 506 w 616"/>
                <a:gd name="T73" fmla="*/ 210 h 616"/>
                <a:gd name="T74" fmla="*/ 483 w 616"/>
                <a:gd name="T75" fmla="*/ 174 h 616"/>
                <a:gd name="T76" fmla="*/ 452 w 616"/>
                <a:gd name="T77" fmla="*/ 141 h 616"/>
                <a:gd name="T78" fmla="*/ 435 w 616"/>
                <a:gd name="T79" fmla="*/ 127 h 616"/>
                <a:gd name="T80" fmla="*/ 397 w 616"/>
                <a:gd name="T81" fmla="*/ 106 h 616"/>
                <a:gd name="T82" fmla="*/ 356 w 616"/>
                <a:gd name="T83" fmla="*/ 92 h 616"/>
                <a:gd name="T84" fmla="*/ 313 w 616"/>
                <a:gd name="T85" fmla="*/ 87 h 616"/>
                <a:gd name="T86" fmla="*/ 271 w 616"/>
                <a:gd name="T87" fmla="*/ 90 h 616"/>
                <a:gd name="T88" fmla="*/ 230 w 616"/>
                <a:gd name="T89" fmla="*/ 102 h 616"/>
                <a:gd name="T90" fmla="*/ 192 w 616"/>
                <a:gd name="T91" fmla="*/ 120 h 616"/>
                <a:gd name="T92" fmla="*/ 156 w 616"/>
                <a:gd name="T93" fmla="*/ 147 h 616"/>
                <a:gd name="T94" fmla="*/ 141 w 616"/>
                <a:gd name="T95" fmla="*/ 162 h 616"/>
                <a:gd name="T96" fmla="*/ 117 w 616"/>
                <a:gd name="T97" fmla="*/ 196 h 616"/>
                <a:gd name="T98" fmla="*/ 100 w 616"/>
                <a:gd name="T99" fmla="*/ 232 h 616"/>
                <a:gd name="T100" fmla="*/ 90 w 616"/>
                <a:gd name="T101" fmla="*/ 268 h 616"/>
                <a:gd name="T102" fmla="*/ 87 w 616"/>
                <a:gd name="T103" fmla="*/ 307 h 616"/>
                <a:gd name="T104" fmla="*/ 0 w 616"/>
                <a:gd name="T105" fmla="*/ 307 h 616"/>
                <a:gd name="T106" fmla="*/ 4 w 616"/>
                <a:gd name="T107" fmla="*/ 253 h 616"/>
                <a:gd name="T108" fmla="*/ 18 w 616"/>
                <a:gd name="T109" fmla="*/ 200 h 616"/>
                <a:gd name="T110" fmla="*/ 42 w 616"/>
                <a:gd name="T111" fmla="*/ 151 h 616"/>
                <a:gd name="T112" fmla="*/ 74 w 616"/>
                <a:gd name="T113" fmla="*/ 106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16" h="616">
                  <a:moveTo>
                    <a:pt x="74" y="106"/>
                  </a:moveTo>
                  <a:lnTo>
                    <a:pt x="74" y="106"/>
                  </a:lnTo>
                  <a:lnTo>
                    <a:pt x="97" y="83"/>
                  </a:lnTo>
                  <a:lnTo>
                    <a:pt x="121" y="63"/>
                  </a:lnTo>
                  <a:lnTo>
                    <a:pt x="145" y="45"/>
                  </a:lnTo>
                  <a:lnTo>
                    <a:pt x="172" y="31"/>
                  </a:lnTo>
                  <a:lnTo>
                    <a:pt x="199" y="20"/>
                  </a:lnTo>
                  <a:lnTo>
                    <a:pt x="229" y="10"/>
                  </a:lnTo>
                  <a:lnTo>
                    <a:pt x="257" y="4"/>
                  </a:lnTo>
                  <a:lnTo>
                    <a:pt x="287" y="1"/>
                  </a:lnTo>
                  <a:lnTo>
                    <a:pt x="316" y="0"/>
                  </a:lnTo>
                  <a:lnTo>
                    <a:pt x="346" y="3"/>
                  </a:lnTo>
                  <a:lnTo>
                    <a:pt x="374" y="7"/>
                  </a:lnTo>
                  <a:lnTo>
                    <a:pt x="404" y="15"/>
                  </a:lnTo>
                  <a:lnTo>
                    <a:pt x="432" y="27"/>
                  </a:lnTo>
                  <a:lnTo>
                    <a:pt x="459" y="39"/>
                  </a:lnTo>
                  <a:lnTo>
                    <a:pt x="484" y="56"/>
                  </a:lnTo>
                  <a:lnTo>
                    <a:pt x="510" y="76"/>
                  </a:lnTo>
                  <a:lnTo>
                    <a:pt x="510" y="76"/>
                  </a:lnTo>
                  <a:lnTo>
                    <a:pt x="533" y="97"/>
                  </a:lnTo>
                  <a:lnTo>
                    <a:pt x="552" y="121"/>
                  </a:lnTo>
                  <a:lnTo>
                    <a:pt x="569" y="147"/>
                  </a:lnTo>
                  <a:lnTo>
                    <a:pt x="585" y="172"/>
                  </a:lnTo>
                  <a:lnTo>
                    <a:pt x="596" y="200"/>
                  </a:lnTo>
                  <a:lnTo>
                    <a:pt x="606" y="229"/>
                  </a:lnTo>
                  <a:lnTo>
                    <a:pt x="612" y="257"/>
                  </a:lnTo>
                  <a:lnTo>
                    <a:pt x="615" y="287"/>
                  </a:lnTo>
                  <a:lnTo>
                    <a:pt x="616" y="316"/>
                  </a:lnTo>
                  <a:lnTo>
                    <a:pt x="613" y="346"/>
                  </a:lnTo>
                  <a:lnTo>
                    <a:pt x="609" y="376"/>
                  </a:lnTo>
                  <a:lnTo>
                    <a:pt x="600" y="404"/>
                  </a:lnTo>
                  <a:lnTo>
                    <a:pt x="591" y="432"/>
                  </a:lnTo>
                  <a:lnTo>
                    <a:pt x="576" y="459"/>
                  </a:lnTo>
                  <a:lnTo>
                    <a:pt x="559" y="486"/>
                  </a:lnTo>
                  <a:lnTo>
                    <a:pt x="540" y="510"/>
                  </a:lnTo>
                  <a:lnTo>
                    <a:pt x="540" y="510"/>
                  </a:lnTo>
                  <a:lnTo>
                    <a:pt x="528" y="523"/>
                  </a:lnTo>
                  <a:lnTo>
                    <a:pt x="516" y="536"/>
                  </a:lnTo>
                  <a:lnTo>
                    <a:pt x="503" y="547"/>
                  </a:lnTo>
                  <a:lnTo>
                    <a:pt x="490" y="557"/>
                  </a:lnTo>
                  <a:lnTo>
                    <a:pt x="476" y="567"/>
                  </a:lnTo>
                  <a:lnTo>
                    <a:pt x="462" y="575"/>
                  </a:lnTo>
                  <a:lnTo>
                    <a:pt x="448" y="584"/>
                  </a:lnTo>
                  <a:lnTo>
                    <a:pt x="432" y="591"/>
                  </a:lnTo>
                  <a:lnTo>
                    <a:pt x="417" y="596"/>
                  </a:lnTo>
                  <a:lnTo>
                    <a:pt x="401" y="602"/>
                  </a:lnTo>
                  <a:lnTo>
                    <a:pt x="386" y="606"/>
                  </a:lnTo>
                  <a:lnTo>
                    <a:pt x="370" y="610"/>
                  </a:lnTo>
                  <a:lnTo>
                    <a:pt x="354" y="613"/>
                  </a:lnTo>
                  <a:lnTo>
                    <a:pt x="339" y="615"/>
                  </a:lnTo>
                  <a:lnTo>
                    <a:pt x="306" y="616"/>
                  </a:lnTo>
                  <a:lnTo>
                    <a:pt x="306" y="530"/>
                  </a:lnTo>
                  <a:lnTo>
                    <a:pt x="306" y="530"/>
                  </a:lnTo>
                  <a:lnTo>
                    <a:pt x="329" y="528"/>
                  </a:lnTo>
                  <a:lnTo>
                    <a:pt x="353" y="524"/>
                  </a:lnTo>
                  <a:lnTo>
                    <a:pt x="376" y="519"/>
                  </a:lnTo>
                  <a:lnTo>
                    <a:pt x="397" y="510"/>
                  </a:lnTo>
                  <a:lnTo>
                    <a:pt x="418" y="500"/>
                  </a:lnTo>
                  <a:lnTo>
                    <a:pt x="438" y="486"/>
                  </a:lnTo>
                  <a:lnTo>
                    <a:pt x="456" y="471"/>
                  </a:lnTo>
                  <a:lnTo>
                    <a:pt x="475" y="454"/>
                  </a:lnTo>
                  <a:lnTo>
                    <a:pt x="475" y="454"/>
                  </a:lnTo>
                  <a:lnTo>
                    <a:pt x="489" y="435"/>
                  </a:lnTo>
                  <a:lnTo>
                    <a:pt x="500" y="417"/>
                  </a:lnTo>
                  <a:lnTo>
                    <a:pt x="510" y="397"/>
                  </a:lnTo>
                  <a:lnTo>
                    <a:pt x="517" y="377"/>
                  </a:lnTo>
                  <a:lnTo>
                    <a:pt x="523" y="356"/>
                  </a:lnTo>
                  <a:lnTo>
                    <a:pt x="527" y="335"/>
                  </a:lnTo>
                  <a:lnTo>
                    <a:pt x="528" y="314"/>
                  </a:lnTo>
                  <a:lnTo>
                    <a:pt x="528" y="292"/>
                  </a:lnTo>
                  <a:lnTo>
                    <a:pt x="525" y="271"/>
                  </a:lnTo>
                  <a:lnTo>
                    <a:pt x="521" y="251"/>
                  </a:lnTo>
                  <a:lnTo>
                    <a:pt x="514" y="230"/>
                  </a:lnTo>
                  <a:lnTo>
                    <a:pt x="506" y="210"/>
                  </a:lnTo>
                  <a:lnTo>
                    <a:pt x="496" y="192"/>
                  </a:lnTo>
                  <a:lnTo>
                    <a:pt x="483" y="174"/>
                  </a:lnTo>
                  <a:lnTo>
                    <a:pt x="469" y="157"/>
                  </a:lnTo>
                  <a:lnTo>
                    <a:pt x="452" y="141"/>
                  </a:lnTo>
                  <a:lnTo>
                    <a:pt x="452" y="141"/>
                  </a:lnTo>
                  <a:lnTo>
                    <a:pt x="435" y="127"/>
                  </a:lnTo>
                  <a:lnTo>
                    <a:pt x="417" y="116"/>
                  </a:lnTo>
                  <a:lnTo>
                    <a:pt x="397" y="106"/>
                  </a:lnTo>
                  <a:lnTo>
                    <a:pt x="376" y="97"/>
                  </a:lnTo>
                  <a:lnTo>
                    <a:pt x="356" y="92"/>
                  </a:lnTo>
                  <a:lnTo>
                    <a:pt x="335" y="89"/>
                  </a:lnTo>
                  <a:lnTo>
                    <a:pt x="313" y="87"/>
                  </a:lnTo>
                  <a:lnTo>
                    <a:pt x="292" y="87"/>
                  </a:lnTo>
                  <a:lnTo>
                    <a:pt x="271" y="90"/>
                  </a:lnTo>
                  <a:lnTo>
                    <a:pt x="250" y="94"/>
                  </a:lnTo>
                  <a:lnTo>
                    <a:pt x="230" y="102"/>
                  </a:lnTo>
                  <a:lnTo>
                    <a:pt x="210" y="110"/>
                  </a:lnTo>
                  <a:lnTo>
                    <a:pt x="192" y="120"/>
                  </a:lnTo>
                  <a:lnTo>
                    <a:pt x="173" y="133"/>
                  </a:lnTo>
                  <a:lnTo>
                    <a:pt x="156" y="147"/>
                  </a:lnTo>
                  <a:lnTo>
                    <a:pt x="141" y="162"/>
                  </a:lnTo>
                  <a:lnTo>
                    <a:pt x="141" y="162"/>
                  </a:lnTo>
                  <a:lnTo>
                    <a:pt x="128" y="179"/>
                  </a:lnTo>
                  <a:lnTo>
                    <a:pt x="117" y="196"/>
                  </a:lnTo>
                  <a:lnTo>
                    <a:pt x="107" y="213"/>
                  </a:lnTo>
                  <a:lnTo>
                    <a:pt x="100" y="232"/>
                  </a:lnTo>
                  <a:lnTo>
                    <a:pt x="94" y="250"/>
                  </a:lnTo>
                  <a:lnTo>
                    <a:pt x="90" y="268"/>
                  </a:lnTo>
                  <a:lnTo>
                    <a:pt x="87" y="287"/>
                  </a:lnTo>
                  <a:lnTo>
                    <a:pt x="87" y="307"/>
                  </a:lnTo>
                  <a:lnTo>
                    <a:pt x="0" y="307"/>
                  </a:lnTo>
                  <a:lnTo>
                    <a:pt x="0" y="307"/>
                  </a:lnTo>
                  <a:lnTo>
                    <a:pt x="1" y="280"/>
                  </a:lnTo>
                  <a:lnTo>
                    <a:pt x="4" y="253"/>
                  </a:lnTo>
                  <a:lnTo>
                    <a:pt x="9" y="227"/>
                  </a:lnTo>
                  <a:lnTo>
                    <a:pt x="18" y="200"/>
                  </a:lnTo>
                  <a:lnTo>
                    <a:pt x="29" y="176"/>
                  </a:lnTo>
                  <a:lnTo>
                    <a:pt x="42" y="151"/>
                  </a:lnTo>
                  <a:lnTo>
                    <a:pt x="57" y="128"/>
                  </a:lnTo>
                  <a:lnTo>
                    <a:pt x="74" y="106"/>
                  </a:lnTo>
                  <a:lnTo>
                    <a:pt x="74" y="10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15">
              <a:extLst>
                <a:ext uri="{FF2B5EF4-FFF2-40B4-BE49-F238E27FC236}">
                  <a16:creationId xmlns:a16="http://schemas.microsoft.com/office/drawing/2014/main" id="{86C46D91-538F-1635-424F-DD194F463F02}"/>
                </a:ext>
              </a:extLst>
            </p:cNvPr>
            <p:cNvSpPr>
              <a:spLocks/>
            </p:cNvSpPr>
            <p:nvPr/>
          </p:nvSpPr>
          <p:spPr bwMode="auto">
            <a:xfrm>
              <a:off x="2090" y="1260"/>
              <a:ext cx="317" cy="311"/>
            </a:xfrm>
            <a:custGeom>
              <a:avLst/>
              <a:gdLst>
                <a:gd name="T0" fmla="*/ 317 w 317"/>
                <a:gd name="T1" fmla="*/ 311 h 311"/>
                <a:gd name="T2" fmla="*/ 317 w 317"/>
                <a:gd name="T3" fmla="*/ 311 h 311"/>
                <a:gd name="T4" fmla="*/ 315 w 317"/>
                <a:gd name="T5" fmla="*/ 284 h 311"/>
                <a:gd name="T6" fmla="*/ 312 w 317"/>
                <a:gd name="T7" fmla="*/ 257 h 311"/>
                <a:gd name="T8" fmla="*/ 307 w 317"/>
                <a:gd name="T9" fmla="*/ 230 h 311"/>
                <a:gd name="T10" fmla="*/ 298 w 317"/>
                <a:gd name="T11" fmla="*/ 203 h 311"/>
                <a:gd name="T12" fmla="*/ 287 w 317"/>
                <a:gd name="T13" fmla="*/ 176 h 311"/>
                <a:gd name="T14" fmla="*/ 274 w 317"/>
                <a:gd name="T15" fmla="*/ 152 h 311"/>
                <a:gd name="T16" fmla="*/ 259 w 317"/>
                <a:gd name="T17" fmla="*/ 128 h 311"/>
                <a:gd name="T18" fmla="*/ 240 w 317"/>
                <a:gd name="T19" fmla="*/ 106 h 311"/>
                <a:gd name="T20" fmla="*/ 240 w 317"/>
                <a:gd name="T21" fmla="*/ 106 h 311"/>
                <a:gd name="T22" fmla="*/ 229 w 317"/>
                <a:gd name="T23" fmla="*/ 92 h 311"/>
                <a:gd name="T24" fmla="*/ 216 w 317"/>
                <a:gd name="T25" fmla="*/ 80 h 311"/>
                <a:gd name="T26" fmla="*/ 202 w 317"/>
                <a:gd name="T27" fmla="*/ 69 h 311"/>
                <a:gd name="T28" fmla="*/ 189 w 317"/>
                <a:gd name="T29" fmla="*/ 58 h 311"/>
                <a:gd name="T30" fmla="*/ 175 w 317"/>
                <a:gd name="T31" fmla="*/ 48 h 311"/>
                <a:gd name="T32" fmla="*/ 160 w 317"/>
                <a:gd name="T33" fmla="*/ 39 h 311"/>
                <a:gd name="T34" fmla="*/ 145 w 317"/>
                <a:gd name="T35" fmla="*/ 31 h 311"/>
                <a:gd name="T36" fmla="*/ 130 w 317"/>
                <a:gd name="T37" fmla="*/ 24 h 311"/>
                <a:gd name="T38" fmla="*/ 114 w 317"/>
                <a:gd name="T39" fmla="*/ 18 h 311"/>
                <a:gd name="T40" fmla="*/ 99 w 317"/>
                <a:gd name="T41" fmla="*/ 12 h 311"/>
                <a:gd name="T42" fmla="*/ 82 w 317"/>
                <a:gd name="T43" fmla="*/ 8 h 311"/>
                <a:gd name="T44" fmla="*/ 66 w 317"/>
                <a:gd name="T45" fmla="*/ 5 h 311"/>
                <a:gd name="T46" fmla="*/ 49 w 317"/>
                <a:gd name="T47" fmla="*/ 2 h 311"/>
                <a:gd name="T48" fmla="*/ 32 w 317"/>
                <a:gd name="T49" fmla="*/ 0 h 311"/>
                <a:gd name="T50" fmla="*/ 15 w 317"/>
                <a:gd name="T51" fmla="*/ 0 h 311"/>
                <a:gd name="T52" fmla="*/ 0 w 317"/>
                <a:gd name="T53" fmla="*/ 0 h 311"/>
                <a:gd name="T54" fmla="*/ 0 w 317"/>
                <a:gd name="T55" fmla="*/ 87 h 311"/>
                <a:gd name="T56" fmla="*/ 0 w 317"/>
                <a:gd name="T57" fmla="*/ 87 h 311"/>
                <a:gd name="T58" fmla="*/ 24 w 317"/>
                <a:gd name="T59" fmla="*/ 87 h 311"/>
                <a:gd name="T60" fmla="*/ 48 w 317"/>
                <a:gd name="T61" fmla="*/ 90 h 311"/>
                <a:gd name="T62" fmla="*/ 72 w 317"/>
                <a:gd name="T63" fmla="*/ 96 h 311"/>
                <a:gd name="T64" fmla="*/ 95 w 317"/>
                <a:gd name="T65" fmla="*/ 104 h 311"/>
                <a:gd name="T66" fmla="*/ 116 w 317"/>
                <a:gd name="T67" fmla="*/ 114 h 311"/>
                <a:gd name="T68" fmla="*/ 137 w 317"/>
                <a:gd name="T69" fmla="*/ 128 h 311"/>
                <a:gd name="T70" fmla="*/ 157 w 317"/>
                <a:gd name="T71" fmla="*/ 144 h 311"/>
                <a:gd name="T72" fmla="*/ 175 w 317"/>
                <a:gd name="T73" fmla="*/ 162 h 311"/>
                <a:gd name="T74" fmla="*/ 175 w 317"/>
                <a:gd name="T75" fmla="*/ 162 h 311"/>
                <a:gd name="T76" fmla="*/ 188 w 317"/>
                <a:gd name="T77" fmla="*/ 179 h 311"/>
                <a:gd name="T78" fmla="*/ 199 w 317"/>
                <a:gd name="T79" fmla="*/ 196 h 311"/>
                <a:gd name="T80" fmla="*/ 209 w 317"/>
                <a:gd name="T81" fmla="*/ 215 h 311"/>
                <a:gd name="T82" fmla="*/ 216 w 317"/>
                <a:gd name="T83" fmla="*/ 233 h 311"/>
                <a:gd name="T84" fmla="*/ 222 w 317"/>
                <a:gd name="T85" fmla="*/ 253 h 311"/>
                <a:gd name="T86" fmla="*/ 226 w 317"/>
                <a:gd name="T87" fmla="*/ 271 h 311"/>
                <a:gd name="T88" fmla="*/ 229 w 317"/>
                <a:gd name="T89" fmla="*/ 291 h 311"/>
                <a:gd name="T90" fmla="*/ 229 w 317"/>
                <a:gd name="T91" fmla="*/ 311 h 311"/>
                <a:gd name="T92" fmla="*/ 317 w 317"/>
                <a:gd name="T93"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7" h="311">
                  <a:moveTo>
                    <a:pt x="317" y="311"/>
                  </a:moveTo>
                  <a:lnTo>
                    <a:pt x="317" y="311"/>
                  </a:lnTo>
                  <a:lnTo>
                    <a:pt x="315" y="284"/>
                  </a:lnTo>
                  <a:lnTo>
                    <a:pt x="312" y="257"/>
                  </a:lnTo>
                  <a:lnTo>
                    <a:pt x="307" y="230"/>
                  </a:lnTo>
                  <a:lnTo>
                    <a:pt x="298" y="203"/>
                  </a:lnTo>
                  <a:lnTo>
                    <a:pt x="287" y="176"/>
                  </a:lnTo>
                  <a:lnTo>
                    <a:pt x="274" y="152"/>
                  </a:lnTo>
                  <a:lnTo>
                    <a:pt x="259" y="128"/>
                  </a:lnTo>
                  <a:lnTo>
                    <a:pt x="240" y="106"/>
                  </a:lnTo>
                  <a:lnTo>
                    <a:pt x="240" y="106"/>
                  </a:lnTo>
                  <a:lnTo>
                    <a:pt x="229" y="92"/>
                  </a:lnTo>
                  <a:lnTo>
                    <a:pt x="216" y="80"/>
                  </a:lnTo>
                  <a:lnTo>
                    <a:pt x="202" y="69"/>
                  </a:lnTo>
                  <a:lnTo>
                    <a:pt x="189" y="58"/>
                  </a:lnTo>
                  <a:lnTo>
                    <a:pt x="175" y="48"/>
                  </a:lnTo>
                  <a:lnTo>
                    <a:pt x="160" y="39"/>
                  </a:lnTo>
                  <a:lnTo>
                    <a:pt x="145" y="31"/>
                  </a:lnTo>
                  <a:lnTo>
                    <a:pt x="130" y="24"/>
                  </a:lnTo>
                  <a:lnTo>
                    <a:pt x="114" y="18"/>
                  </a:lnTo>
                  <a:lnTo>
                    <a:pt x="99" y="12"/>
                  </a:lnTo>
                  <a:lnTo>
                    <a:pt x="82" y="8"/>
                  </a:lnTo>
                  <a:lnTo>
                    <a:pt x="66" y="5"/>
                  </a:lnTo>
                  <a:lnTo>
                    <a:pt x="49" y="2"/>
                  </a:lnTo>
                  <a:lnTo>
                    <a:pt x="32" y="0"/>
                  </a:lnTo>
                  <a:lnTo>
                    <a:pt x="15" y="0"/>
                  </a:lnTo>
                  <a:lnTo>
                    <a:pt x="0" y="0"/>
                  </a:lnTo>
                  <a:lnTo>
                    <a:pt x="0" y="87"/>
                  </a:lnTo>
                  <a:lnTo>
                    <a:pt x="0" y="87"/>
                  </a:lnTo>
                  <a:lnTo>
                    <a:pt x="24" y="87"/>
                  </a:lnTo>
                  <a:lnTo>
                    <a:pt x="48" y="90"/>
                  </a:lnTo>
                  <a:lnTo>
                    <a:pt x="72" y="96"/>
                  </a:lnTo>
                  <a:lnTo>
                    <a:pt x="95" y="104"/>
                  </a:lnTo>
                  <a:lnTo>
                    <a:pt x="116" y="114"/>
                  </a:lnTo>
                  <a:lnTo>
                    <a:pt x="137" y="128"/>
                  </a:lnTo>
                  <a:lnTo>
                    <a:pt x="157" y="144"/>
                  </a:lnTo>
                  <a:lnTo>
                    <a:pt x="175" y="162"/>
                  </a:lnTo>
                  <a:lnTo>
                    <a:pt x="175" y="162"/>
                  </a:lnTo>
                  <a:lnTo>
                    <a:pt x="188" y="179"/>
                  </a:lnTo>
                  <a:lnTo>
                    <a:pt x="199" y="196"/>
                  </a:lnTo>
                  <a:lnTo>
                    <a:pt x="209" y="215"/>
                  </a:lnTo>
                  <a:lnTo>
                    <a:pt x="216" y="233"/>
                  </a:lnTo>
                  <a:lnTo>
                    <a:pt x="222" y="253"/>
                  </a:lnTo>
                  <a:lnTo>
                    <a:pt x="226" y="271"/>
                  </a:lnTo>
                  <a:lnTo>
                    <a:pt x="229" y="291"/>
                  </a:lnTo>
                  <a:lnTo>
                    <a:pt x="229" y="311"/>
                  </a:lnTo>
                  <a:lnTo>
                    <a:pt x="317" y="311"/>
                  </a:lnTo>
                  <a:close/>
                </a:path>
              </a:pathLst>
            </a:custGeom>
            <a:solidFill>
              <a:schemeClr val="tx2">
                <a:lumMod val="90000"/>
                <a:lumOff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16">
              <a:extLst>
                <a:ext uri="{FF2B5EF4-FFF2-40B4-BE49-F238E27FC236}">
                  <a16:creationId xmlns:a16="http://schemas.microsoft.com/office/drawing/2014/main" id="{72CBBE21-FEE2-6B07-C103-2FDFAAA31739}"/>
                </a:ext>
              </a:extLst>
            </p:cNvPr>
            <p:cNvSpPr>
              <a:spLocks/>
            </p:cNvSpPr>
            <p:nvPr/>
          </p:nvSpPr>
          <p:spPr bwMode="auto">
            <a:xfrm>
              <a:off x="2320" y="1277"/>
              <a:ext cx="617" cy="616"/>
            </a:xfrm>
            <a:custGeom>
              <a:avLst/>
              <a:gdLst>
                <a:gd name="T0" fmla="*/ 512 w 617"/>
                <a:gd name="T1" fmla="*/ 75 h 616"/>
                <a:gd name="T2" fmla="*/ 555 w 617"/>
                <a:gd name="T3" fmla="*/ 121 h 616"/>
                <a:gd name="T4" fmla="*/ 586 w 617"/>
                <a:gd name="T5" fmla="*/ 172 h 616"/>
                <a:gd name="T6" fmla="*/ 607 w 617"/>
                <a:gd name="T7" fmla="*/ 229 h 616"/>
                <a:gd name="T8" fmla="*/ 617 w 617"/>
                <a:gd name="T9" fmla="*/ 287 h 616"/>
                <a:gd name="T10" fmla="*/ 615 w 617"/>
                <a:gd name="T11" fmla="*/ 346 h 616"/>
                <a:gd name="T12" fmla="*/ 603 w 617"/>
                <a:gd name="T13" fmla="*/ 404 h 616"/>
                <a:gd name="T14" fmla="*/ 577 w 617"/>
                <a:gd name="T15" fmla="*/ 459 h 616"/>
                <a:gd name="T16" fmla="*/ 542 w 617"/>
                <a:gd name="T17" fmla="*/ 510 h 616"/>
                <a:gd name="T18" fmla="*/ 519 w 617"/>
                <a:gd name="T19" fmla="*/ 533 h 616"/>
                <a:gd name="T20" fmla="*/ 471 w 617"/>
                <a:gd name="T21" fmla="*/ 571 h 616"/>
                <a:gd name="T22" fmla="*/ 417 w 617"/>
                <a:gd name="T23" fmla="*/ 596 h 616"/>
                <a:gd name="T24" fmla="*/ 359 w 617"/>
                <a:gd name="T25" fmla="*/ 612 h 616"/>
                <a:gd name="T26" fmla="*/ 300 w 617"/>
                <a:gd name="T27" fmla="*/ 616 h 616"/>
                <a:gd name="T28" fmla="*/ 242 w 617"/>
                <a:gd name="T29" fmla="*/ 609 h 616"/>
                <a:gd name="T30" fmla="*/ 184 w 617"/>
                <a:gd name="T31" fmla="*/ 591 h 616"/>
                <a:gd name="T32" fmla="*/ 132 w 617"/>
                <a:gd name="T33" fmla="*/ 559 h 616"/>
                <a:gd name="T34" fmla="*/ 106 w 617"/>
                <a:gd name="T35" fmla="*/ 540 h 616"/>
                <a:gd name="T36" fmla="*/ 82 w 617"/>
                <a:gd name="T37" fmla="*/ 516 h 616"/>
                <a:gd name="T38" fmla="*/ 60 w 617"/>
                <a:gd name="T39" fmla="*/ 490 h 616"/>
                <a:gd name="T40" fmla="*/ 41 w 617"/>
                <a:gd name="T41" fmla="*/ 462 h 616"/>
                <a:gd name="T42" fmla="*/ 27 w 617"/>
                <a:gd name="T43" fmla="*/ 432 h 616"/>
                <a:gd name="T44" fmla="*/ 16 w 617"/>
                <a:gd name="T45" fmla="*/ 403 h 616"/>
                <a:gd name="T46" fmla="*/ 7 w 617"/>
                <a:gd name="T47" fmla="*/ 370 h 616"/>
                <a:gd name="T48" fmla="*/ 2 w 617"/>
                <a:gd name="T49" fmla="*/ 339 h 616"/>
                <a:gd name="T50" fmla="*/ 0 w 617"/>
                <a:gd name="T51" fmla="*/ 306 h 616"/>
                <a:gd name="T52" fmla="*/ 88 w 617"/>
                <a:gd name="T53" fmla="*/ 306 h 616"/>
                <a:gd name="T54" fmla="*/ 92 w 617"/>
                <a:gd name="T55" fmla="*/ 352 h 616"/>
                <a:gd name="T56" fmla="*/ 106 w 617"/>
                <a:gd name="T57" fmla="*/ 397 h 616"/>
                <a:gd name="T58" fmla="*/ 130 w 617"/>
                <a:gd name="T59" fmla="*/ 438 h 616"/>
                <a:gd name="T60" fmla="*/ 164 w 617"/>
                <a:gd name="T61" fmla="*/ 475 h 616"/>
                <a:gd name="T62" fmla="*/ 181 w 617"/>
                <a:gd name="T63" fmla="*/ 489 h 616"/>
                <a:gd name="T64" fmla="*/ 219 w 617"/>
                <a:gd name="T65" fmla="*/ 510 h 616"/>
                <a:gd name="T66" fmla="*/ 260 w 617"/>
                <a:gd name="T67" fmla="*/ 524 h 616"/>
                <a:gd name="T68" fmla="*/ 303 w 617"/>
                <a:gd name="T69" fmla="*/ 528 h 616"/>
                <a:gd name="T70" fmla="*/ 345 w 617"/>
                <a:gd name="T71" fmla="*/ 526 h 616"/>
                <a:gd name="T72" fmla="*/ 386 w 617"/>
                <a:gd name="T73" fmla="*/ 514 h 616"/>
                <a:gd name="T74" fmla="*/ 426 w 617"/>
                <a:gd name="T75" fmla="*/ 496 h 616"/>
                <a:gd name="T76" fmla="*/ 460 w 617"/>
                <a:gd name="T77" fmla="*/ 469 h 616"/>
                <a:gd name="T78" fmla="*/ 475 w 617"/>
                <a:gd name="T79" fmla="*/ 453 h 616"/>
                <a:gd name="T80" fmla="*/ 502 w 617"/>
                <a:gd name="T81" fmla="*/ 417 h 616"/>
                <a:gd name="T82" fmla="*/ 519 w 617"/>
                <a:gd name="T83" fmla="*/ 377 h 616"/>
                <a:gd name="T84" fmla="*/ 529 w 617"/>
                <a:gd name="T85" fmla="*/ 335 h 616"/>
                <a:gd name="T86" fmla="*/ 529 w 617"/>
                <a:gd name="T87" fmla="*/ 292 h 616"/>
                <a:gd name="T88" fmla="*/ 523 w 617"/>
                <a:gd name="T89" fmla="*/ 251 h 616"/>
                <a:gd name="T90" fmla="*/ 508 w 617"/>
                <a:gd name="T91" fmla="*/ 210 h 616"/>
                <a:gd name="T92" fmla="*/ 485 w 617"/>
                <a:gd name="T93" fmla="*/ 174 h 616"/>
                <a:gd name="T94" fmla="*/ 454 w 617"/>
                <a:gd name="T95" fmla="*/ 141 h 616"/>
                <a:gd name="T96" fmla="*/ 439 w 617"/>
                <a:gd name="T97" fmla="*/ 128 h 616"/>
                <a:gd name="T98" fmla="*/ 405 w 617"/>
                <a:gd name="T99" fmla="*/ 108 h 616"/>
                <a:gd name="T100" fmla="*/ 368 w 617"/>
                <a:gd name="T101" fmla="*/ 94 h 616"/>
                <a:gd name="T102" fmla="*/ 330 w 617"/>
                <a:gd name="T103" fmla="*/ 87 h 616"/>
                <a:gd name="T104" fmla="*/ 311 w 617"/>
                <a:gd name="T105" fmla="*/ 0 h 616"/>
                <a:gd name="T106" fmla="*/ 338 w 617"/>
                <a:gd name="T107" fmla="*/ 1 h 616"/>
                <a:gd name="T108" fmla="*/ 391 w 617"/>
                <a:gd name="T109" fmla="*/ 10 h 616"/>
                <a:gd name="T110" fmla="*/ 441 w 617"/>
                <a:gd name="T111" fmla="*/ 29 h 616"/>
                <a:gd name="T112" fmla="*/ 489 w 617"/>
                <a:gd name="T113" fmla="*/ 58 h 616"/>
                <a:gd name="T114" fmla="*/ 512 w 617"/>
                <a:gd name="T115" fmla="*/ 75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7" h="616">
                  <a:moveTo>
                    <a:pt x="512" y="75"/>
                  </a:moveTo>
                  <a:lnTo>
                    <a:pt x="512" y="75"/>
                  </a:lnTo>
                  <a:lnTo>
                    <a:pt x="535" y="97"/>
                  </a:lnTo>
                  <a:lnTo>
                    <a:pt x="555" y="121"/>
                  </a:lnTo>
                  <a:lnTo>
                    <a:pt x="572" y="145"/>
                  </a:lnTo>
                  <a:lnTo>
                    <a:pt x="586" y="172"/>
                  </a:lnTo>
                  <a:lnTo>
                    <a:pt x="598" y="200"/>
                  </a:lnTo>
                  <a:lnTo>
                    <a:pt x="607" y="229"/>
                  </a:lnTo>
                  <a:lnTo>
                    <a:pt x="614" y="257"/>
                  </a:lnTo>
                  <a:lnTo>
                    <a:pt x="617" y="287"/>
                  </a:lnTo>
                  <a:lnTo>
                    <a:pt x="617" y="316"/>
                  </a:lnTo>
                  <a:lnTo>
                    <a:pt x="615" y="346"/>
                  </a:lnTo>
                  <a:lnTo>
                    <a:pt x="610" y="376"/>
                  </a:lnTo>
                  <a:lnTo>
                    <a:pt x="603" y="404"/>
                  </a:lnTo>
                  <a:lnTo>
                    <a:pt x="591" y="432"/>
                  </a:lnTo>
                  <a:lnTo>
                    <a:pt x="577" y="459"/>
                  </a:lnTo>
                  <a:lnTo>
                    <a:pt x="562" y="486"/>
                  </a:lnTo>
                  <a:lnTo>
                    <a:pt x="542" y="510"/>
                  </a:lnTo>
                  <a:lnTo>
                    <a:pt x="542" y="510"/>
                  </a:lnTo>
                  <a:lnTo>
                    <a:pt x="519" y="533"/>
                  </a:lnTo>
                  <a:lnTo>
                    <a:pt x="497" y="552"/>
                  </a:lnTo>
                  <a:lnTo>
                    <a:pt x="471" y="571"/>
                  </a:lnTo>
                  <a:lnTo>
                    <a:pt x="444" y="585"/>
                  </a:lnTo>
                  <a:lnTo>
                    <a:pt x="417" y="596"/>
                  </a:lnTo>
                  <a:lnTo>
                    <a:pt x="389" y="606"/>
                  </a:lnTo>
                  <a:lnTo>
                    <a:pt x="359" y="612"/>
                  </a:lnTo>
                  <a:lnTo>
                    <a:pt x="330" y="615"/>
                  </a:lnTo>
                  <a:lnTo>
                    <a:pt x="300" y="616"/>
                  </a:lnTo>
                  <a:lnTo>
                    <a:pt x="272" y="613"/>
                  </a:lnTo>
                  <a:lnTo>
                    <a:pt x="242" y="609"/>
                  </a:lnTo>
                  <a:lnTo>
                    <a:pt x="212" y="600"/>
                  </a:lnTo>
                  <a:lnTo>
                    <a:pt x="184" y="591"/>
                  </a:lnTo>
                  <a:lnTo>
                    <a:pt x="157" y="576"/>
                  </a:lnTo>
                  <a:lnTo>
                    <a:pt x="132" y="559"/>
                  </a:lnTo>
                  <a:lnTo>
                    <a:pt x="106" y="540"/>
                  </a:lnTo>
                  <a:lnTo>
                    <a:pt x="106" y="540"/>
                  </a:lnTo>
                  <a:lnTo>
                    <a:pt x="94" y="528"/>
                  </a:lnTo>
                  <a:lnTo>
                    <a:pt x="82" y="516"/>
                  </a:lnTo>
                  <a:lnTo>
                    <a:pt x="71" y="503"/>
                  </a:lnTo>
                  <a:lnTo>
                    <a:pt x="60" y="490"/>
                  </a:lnTo>
                  <a:lnTo>
                    <a:pt x="51" y="476"/>
                  </a:lnTo>
                  <a:lnTo>
                    <a:pt x="41" y="462"/>
                  </a:lnTo>
                  <a:lnTo>
                    <a:pt x="34" y="448"/>
                  </a:lnTo>
                  <a:lnTo>
                    <a:pt x="27" y="432"/>
                  </a:lnTo>
                  <a:lnTo>
                    <a:pt x="21" y="417"/>
                  </a:lnTo>
                  <a:lnTo>
                    <a:pt x="16" y="403"/>
                  </a:lnTo>
                  <a:lnTo>
                    <a:pt x="10" y="386"/>
                  </a:lnTo>
                  <a:lnTo>
                    <a:pt x="7" y="370"/>
                  </a:lnTo>
                  <a:lnTo>
                    <a:pt x="5" y="354"/>
                  </a:lnTo>
                  <a:lnTo>
                    <a:pt x="2" y="339"/>
                  </a:lnTo>
                  <a:lnTo>
                    <a:pt x="2" y="322"/>
                  </a:lnTo>
                  <a:lnTo>
                    <a:pt x="0" y="306"/>
                  </a:lnTo>
                  <a:lnTo>
                    <a:pt x="88" y="306"/>
                  </a:lnTo>
                  <a:lnTo>
                    <a:pt x="88" y="306"/>
                  </a:lnTo>
                  <a:lnTo>
                    <a:pt x="89" y="329"/>
                  </a:lnTo>
                  <a:lnTo>
                    <a:pt x="92" y="352"/>
                  </a:lnTo>
                  <a:lnTo>
                    <a:pt x="98" y="374"/>
                  </a:lnTo>
                  <a:lnTo>
                    <a:pt x="106" y="397"/>
                  </a:lnTo>
                  <a:lnTo>
                    <a:pt x="118" y="418"/>
                  </a:lnTo>
                  <a:lnTo>
                    <a:pt x="130" y="438"/>
                  </a:lnTo>
                  <a:lnTo>
                    <a:pt x="146" y="458"/>
                  </a:lnTo>
                  <a:lnTo>
                    <a:pt x="164" y="475"/>
                  </a:lnTo>
                  <a:lnTo>
                    <a:pt x="164" y="475"/>
                  </a:lnTo>
                  <a:lnTo>
                    <a:pt x="181" y="489"/>
                  </a:lnTo>
                  <a:lnTo>
                    <a:pt x="201" y="500"/>
                  </a:lnTo>
                  <a:lnTo>
                    <a:pt x="219" y="510"/>
                  </a:lnTo>
                  <a:lnTo>
                    <a:pt x="241" y="518"/>
                  </a:lnTo>
                  <a:lnTo>
                    <a:pt x="260" y="524"/>
                  </a:lnTo>
                  <a:lnTo>
                    <a:pt x="282" y="527"/>
                  </a:lnTo>
                  <a:lnTo>
                    <a:pt x="303" y="528"/>
                  </a:lnTo>
                  <a:lnTo>
                    <a:pt x="324" y="528"/>
                  </a:lnTo>
                  <a:lnTo>
                    <a:pt x="345" y="526"/>
                  </a:lnTo>
                  <a:lnTo>
                    <a:pt x="366" y="521"/>
                  </a:lnTo>
                  <a:lnTo>
                    <a:pt x="386" y="514"/>
                  </a:lnTo>
                  <a:lnTo>
                    <a:pt x="406" y="506"/>
                  </a:lnTo>
                  <a:lnTo>
                    <a:pt x="426" y="496"/>
                  </a:lnTo>
                  <a:lnTo>
                    <a:pt x="443" y="483"/>
                  </a:lnTo>
                  <a:lnTo>
                    <a:pt x="460" y="469"/>
                  </a:lnTo>
                  <a:lnTo>
                    <a:pt x="475" y="453"/>
                  </a:lnTo>
                  <a:lnTo>
                    <a:pt x="475" y="453"/>
                  </a:lnTo>
                  <a:lnTo>
                    <a:pt x="489" y="435"/>
                  </a:lnTo>
                  <a:lnTo>
                    <a:pt x="502" y="417"/>
                  </a:lnTo>
                  <a:lnTo>
                    <a:pt x="512" y="397"/>
                  </a:lnTo>
                  <a:lnTo>
                    <a:pt x="519" y="377"/>
                  </a:lnTo>
                  <a:lnTo>
                    <a:pt x="525" y="356"/>
                  </a:lnTo>
                  <a:lnTo>
                    <a:pt x="529" y="335"/>
                  </a:lnTo>
                  <a:lnTo>
                    <a:pt x="530" y="313"/>
                  </a:lnTo>
                  <a:lnTo>
                    <a:pt x="529" y="292"/>
                  </a:lnTo>
                  <a:lnTo>
                    <a:pt x="528" y="271"/>
                  </a:lnTo>
                  <a:lnTo>
                    <a:pt x="523" y="251"/>
                  </a:lnTo>
                  <a:lnTo>
                    <a:pt x="516" y="230"/>
                  </a:lnTo>
                  <a:lnTo>
                    <a:pt x="508" y="210"/>
                  </a:lnTo>
                  <a:lnTo>
                    <a:pt x="498" y="192"/>
                  </a:lnTo>
                  <a:lnTo>
                    <a:pt x="485" y="174"/>
                  </a:lnTo>
                  <a:lnTo>
                    <a:pt x="471" y="157"/>
                  </a:lnTo>
                  <a:lnTo>
                    <a:pt x="454" y="141"/>
                  </a:lnTo>
                  <a:lnTo>
                    <a:pt x="454" y="141"/>
                  </a:lnTo>
                  <a:lnTo>
                    <a:pt x="439" y="128"/>
                  </a:lnTo>
                  <a:lnTo>
                    <a:pt x="422" y="117"/>
                  </a:lnTo>
                  <a:lnTo>
                    <a:pt x="405" y="108"/>
                  </a:lnTo>
                  <a:lnTo>
                    <a:pt x="386" y="100"/>
                  </a:lnTo>
                  <a:lnTo>
                    <a:pt x="368" y="94"/>
                  </a:lnTo>
                  <a:lnTo>
                    <a:pt x="350" y="90"/>
                  </a:lnTo>
                  <a:lnTo>
                    <a:pt x="330" y="87"/>
                  </a:lnTo>
                  <a:lnTo>
                    <a:pt x="311" y="86"/>
                  </a:lnTo>
                  <a:lnTo>
                    <a:pt x="311" y="0"/>
                  </a:lnTo>
                  <a:lnTo>
                    <a:pt x="311" y="0"/>
                  </a:lnTo>
                  <a:lnTo>
                    <a:pt x="338" y="1"/>
                  </a:lnTo>
                  <a:lnTo>
                    <a:pt x="364" y="4"/>
                  </a:lnTo>
                  <a:lnTo>
                    <a:pt x="391" y="10"/>
                  </a:lnTo>
                  <a:lnTo>
                    <a:pt x="416" y="18"/>
                  </a:lnTo>
                  <a:lnTo>
                    <a:pt x="441" y="29"/>
                  </a:lnTo>
                  <a:lnTo>
                    <a:pt x="465" y="42"/>
                  </a:lnTo>
                  <a:lnTo>
                    <a:pt x="489" y="58"/>
                  </a:lnTo>
                  <a:lnTo>
                    <a:pt x="512" y="75"/>
                  </a:lnTo>
                  <a:lnTo>
                    <a:pt x="512" y="75"/>
                  </a:lnTo>
                  <a:close/>
                </a:path>
              </a:pathLst>
            </a:custGeom>
            <a:solidFill>
              <a:schemeClr val="tx2">
                <a:lumMod val="90000"/>
                <a:lumOff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17">
              <a:extLst>
                <a:ext uri="{FF2B5EF4-FFF2-40B4-BE49-F238E27FC236}">
                  <a16:creationId xmlns:a16="http://schemas.microsoft.com/office/drawing/2014/main" id="{B4280C2B-2C7E-03CD-584A-AF7239A05469}"/>
                </a:ext>
              </a:extLst>
            </p:cNvPr>
            <p:cNvSpPr>
              <a:spLocks/>
            </p:cNvSpPr>
            <p:nvPr/>
          </p:nvSpPr>
          <p:spPr bwMode="auto">
            <a:xfrm>
              <a:off x="1762" y="1261"/>
              <a:ext cx="311" cy="616"/>
            </a:xfrm>
            <a:custGeom>
              <a:avLst/>
              <a:gdLst>
                <a:gd name="T0" fmla="*/ 311 w 311"/>
                <a:gd name="T1" fmla="*/ 616 h 616"/>
                <a:gd name="T2" fmla="*/ 256 w 311"/>
                <a:gd name="T3" fmla="*/ 612 h 616"/>
                <a:gd name="T4" fmla="*/ 203 w 311"/>
                <a:gd name="T5" fmla="*/ 598 h 616"/>
                <a:gd name="T6" fmla="*/ 152 w 311"/>
                <a:gd name="T7" fmla="*/ 574 h 616"/>
                <a:gd name="T8" fmla="*/ 106 w 311"/>
                <a:gd name="T9" fmla="*/ 542 h 616"/>
                <a:gd name="T10" fmla="*/ 83 w 311"/>
                <a:gd name="T11" fmla="*/ 519 h 616"/>
                <a:gd name="T12" fmla="*/ 46 w 311"/>
                <a:gd name="T13" fmla="*/ 469 h 616"/>
                <a:gd name="T14" fmla="*/ 20 w 311"/>
                <a:gd name="T15" fmla="*/ 416 h 616"/>
                <a:gd name="T16" fmla="*/ 4 w 311"/>
                <a:gd name="T17" fmla="*/ 359 h 616"/>
                <a:gd name="T18" fmla="*/ 0 w 311"/>
                <a:gd name="T19" fmla="*/ 300 h 616"/>
                <a:gd name="T20" fmla="*/ 8 w 311"/>
                <a:gd name="T21" fmla="*/ 240 h 616"/>
                <a:gd name="T22" fmla="*/ 27 w 311"/>
                <a:gd name="T23" fmla="*/ 184 h 616"/>
                <a:gd name="T24" fmla="*/ 56 w 311"/>
                <a:gd name="T25" fmla="*/ 130 h 616"/>
                <a:gd name="T26" fmla="*/ 76 w 311"/>
                <a:gd name="T27" fmla="*/ 106 h 616"/>
                <a:gd name="T28" fmla="*/ 100 w 311"/>
                <a:gd name="T29" fmla="*/ 81 h 616"/>
                <a:gd name="T30" fmla="*/ 126 w 311"/>
                <a:gd name="T31" fmla="*/ 59 h 616"/>
                <a:gd name="T32" fmla="*/ 154 w 311"/>
                <a:gd name="T33" fmla="*/ 41 h 616"/>
                <a:gd name="T34" fmla="*/ 184 w 311"/>
                <a:gd name="T35" fmla="*/ 26 h 616"/>
                <a:gd name="T36" fmla="*/ 215 w 311"/>
                <a:gd name="T37" fmla="*/ 14 h 616"/>
                <a:gd name="T38" fmla="*/ 246 w 311"/>
                <a:gd name="T39" fmla="*/ 6 h 616"/>
                <a:gd name="T40" fmla="*/ 278 w 311"/>
                <a:gd name="T41" fmla="*/ 1 h 616"/>
                <a:gd name="T42" fmla="*/ 311 w 311"/>
                <a:gd name="T43" fmla="*/ 0 h 616"/>
                <a:gd name="T44" fmla="*/ 311 w 311"/>
                <a:gd name="T45" fmla="*/ 86 h 616"/>
                <a:gd name="T46" fmla="*/ 264 w 311"/>
                <a:gd name="T47" fmla="*/ 92 h 616"/>
                <a:gd name="T48" fmla="*/ 219 w 311"/>
                <a:gd name="T49" fmla="*/ 106 h 616"/>
                <a:gd name="T50" fmla="*/ 178 w 311"/>
                <a:gd name="T51" fmla="*/ 130 h 616"/>
                <a:gd name="T52" fmla="*/ 141 w 311"/>
                <a:gd name="T53" fmla="*/ 163 h 616"/>
                <a:gd name="T54" fmla="*/ 127 w 311"/>
                <a:gd name="T55" fmla="*/ 181 h 616"/>
                <a:gd name="T56" fmla="*/ 106 w 311"/>
                <a:gd name="T57" fmla="*/ 219 h 616"/>
                <a:gd name="T58" fmla="*/ 93 w 311"/>
                <a:gd name="T59" fmla="*/ 260 h 616"/>
                <a:gd name="T60" fmla="*/ 87 w 311"/>
                <a:gd name="T61" fmla="*/ 303 h 616"/>
                <a:gd name="T62" fmla="*/ 90 w 311"/>
                <a:gd name="T63" fmla="*/ 345 h 616"/>
                <a:gd name="T64" fmla="*/ 102 w 311"/>
                <a:gd name="T65" fmla="*/ 386 h 616"/>
                <a:gd name="T66" fmla="*/ 120 w 311"/>
                <a:gd name="T67" fmla="*/ 424 h 616"/>
                <a:gd name="T68" fmla="*/ 147 w 311"/>
                <a:gd name="T69" fmla="*/ 460 h 616"/>
                <a:gd name="T70" fmla="*/ 164 w 311"/>
                <a:gd name="T71" fmla="*/ 475 h 616"/>
                <a:gd name="T72" fmla="*/ 196 w 311"/>
                <a:gd name="T73" fmla="*/ 499 h 616"/>
                <a:gd name="T74" fmla="*/ 233 w 311"/>
                <a:gd name="T75" fmla="*/ 516 h 616"/>
                <a:gd name="T76" fmla="*/ 271 w 311"/>
                <a:gd name="T77" fmla="*/ 526 h 616"/>
                <a:gd name="T78" fmla="*/ 311 w 311"/>
                <a:gd name="T79" fmla="*/ 529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11" h="616">
                  <a:moveTo>
                    <a:pt x="311" y="616"/>
                  </a:moveTo>
                  <a:lnTo>
                    <a:pt x="311" y="616"/>
                  </a:lnTo>
                  <a:lnTo>
                    <a:pt x="283" y="615"/>
                  </a:lnTo>
                  <a:lnTo>
                    <a:pt x="256" y="612"/>
                  </a:lnTo>
                  <a:lnTo>
                    <a:pt x="229" y="607"/>
                  </a:lnTo>
                  <a:lnTo>
                    <a:pt x="203" y="598"/>
                  </a:lnTo>
                  <a:lnTo>
                    <a:pt x="178" y="588"/>
                  </a:lnTo>
                  <a:lnTo>
                    <a:pt x="152" y="574"/>
                  </a:lnTo>
                  <a:lnTo>
                    <a:pt x="128" y="559"/>
                  </a:lnTo>
                  <a:lnTo>
                    <a:pt x="106" y="542"/>
                  </a:lnTo>
                  <a:lnTo>
                    <a:pt x="106" y="542"/>
                  </a:lnTo>
                  <a:lnTo>
                    <a:pt x="83" y="519"/>
                  </a:lnTo>
                  <a:lnTo>
                    <a:pt x="63" y="495"/>
                  </a:lnTo>
                  <a:lnTo>
                    <a:pt x="46" y="469"/>
                  </a:lnTo>
                  <a:lnTo>
                    <a:pt x="31" y="444"/>
                  </a:lnTo>
                  <a:lnTo>
                    <a:pt x="20" y="416"/>
                  </a:lnTo>
                  <a:lnTo>
                    <a:pt x="11" y="387"/>
                  </a:lnTo>
                  <a:lnTo>
                    <a:pt x="4" y="359"/>
                  </a:lnTo>
                  <a:lnTo>
                    <a:pt x="1" y="329"/>
                  </a:lnTo>
                  <a:lnTo>
                    <a:pt x="0" y="300"/>
                  </a:lnTo>
                  <a:lnTo>
                    <a:pt x="3" y="270"/>
                  </a:lnTo>
                  <a:lnTo>
                    <a:pt x="8" y="240"/>
                  </a:lnTo>
                  <a:lnTo>
                    <a:pt x="15" y="212"/>
                  </a:lnTo>
                  <a:lnTo>
                    <a:pt x="27" y="184"/>
                  </a:lnTo>
                  <a:lnTo>
                    <a:pt x="39" y="157"/>
                  </a:lnTo>
                  <a:lnTo>
                    <a:pt x="56" y="130"/>
                  </a:lnTo>
                  <a:lnTo>
                    <a:pt x="76" y="106"/>
                  </a:lnTo>
                  <a:lnTo>
                    <a:pt x="76" y="106"/>
                  </a:lnTo>
                  <a:lnTo>
                    <a:pt x="87" y="93"/>
                  </a:lnTo>
                  <a:lnTo>
                    <a:pt x="100" y="81"/>
                  </a:lnTo>
                  <a:lnTo>
                    <a:pt x="113" y="69"/>
                  </a:lnTo>
                  <a:lnTo>
                    <a:pt x="126" y="59"/>
                  </a:lnTo>
                  <a:lnTo>
                    <a:pt x="140" y="50"/>
                  </a:lnTo>
                  <a:lnTo>
                    <a:pt x="154" y="41"/>
                  </a:lnTo>
                  <a:lnTo>
                    <a:pt x="168" y="33"/>
                  </a:lnTo>
                  <a:lnTo>
                    <a:pt x="184" y="26"/>
                  </a:lnTo>
                  <a:lnTo>
                    <a:pt x="199" y="20"/>
                  </a:lnTo>
                  <a:lnTo>
                    <a:pt x="215" y="14"/>
                  </a:lnTo>
                  <a:lnTo>
                    <a:pt x="230" y="10"/>
                  </a:lnTo>
                  <a:lnTo>
                    <a:pt x="246" y="6"/>
                  </a:lnTo>
                  <a:lnTo>
                    <a:pt x="261" y="3"/>
                  </a:lnTo>
                  <a:lnTo>
                    <a:pt x="278" y="1"/>
                  </a:lnTo>
                  <a:lnTo>
                    <a:pt x="294" y="0"/>
                  </a:lnTo>
                  <a:lnTo>
                    <a:pt x="311" y="0"/>
                  </a:lnTo>
                  <a:lnTo>
                    <a:pt x="311" y="86"/>
                  </a:lnTo>
                  <a:lnTo>
                    <a:pt x="311" y="86"/>
                  </a:lnTo>
                  <a:lnTo>
                    <a:pt x="287" y="88"/>
                  </a:lnTo>
                  <a:lnTo>
                    <a:pt x="264" y="92"/>
                  </a:lnTo>
                  <a:lnTo>
                    <a:pt x="242" y="98"/>
                  </a:lnTo>
                  <a:lnTo>
                    <a:pt x="219" y="106"/>
                  </a:lnTo>
                  <a:lnTo>
                    <a:pt x="198" y="116"/>
                  </a:lnTo>
                  <a:lnTo>
                    <a:pt x="178" y="130"/>
                  </a:lnTo>
                  <a:lnTo>
                    <a:pt x="160" y="146"/>
                  </a:lnTo>
                  <a:lnTo>
                    <a:pt x="141" y="163"/>
                  </a:lnTo>
                  <a:lnTo>
                    <a:pt x="141" y="163"/>
                  </a:lnTo>
                  <a:lnTo>
                    <a:pt x="127" y="181"/>
                  </a:lnTo>
                  <a:lnTo>
                    <a:pt x="116" y="199"/>
                  </a:lnTo>
                  <a:lnTo>
                    <a:pt x="106" y="219"/>
                  </a:lnTo>
                  <a:lnTo>
                    <a:pt x="99" y="239"/>
                  </a:lnTo>
                  <a:lnTo>
                    <a:pt x="93" y="260"/>
                  </a:lnTo>
                  <a:lnTo>
                    <a:pt x="89" y="281"/>
                  </a:lnTo>
                  <a:lnTo>
                    <a:pt x="87" y="303"/>
                  </a:lnTo>
                  <a:lnTo>
                    <a:pt x="87" y="324"/>
                  </a:lnTo>
                  <a:lnTo>
                    <a:pt x="90" y="345"/>
                  </a:lnTo>
                  <a:lnTo>
                    <a:pt x="95" y="365"/>
                  </a:lnTo>
                  <a:lnTo>
                    <a:pt x="102" y="386"/>
                  </a:lnTo>
                  <a:lnTo>
                    <a:pt x="110" y="406"/>
                  </a:lnTo>
                  <a:lnTo>
                    <a:pt x="120" y="424"/>
                  </a:lnTo>
                  <a:lnTo>
                    <a:pt x="133" y="443"/>
                  </a:lnTo>
                  <a:lnTo>
                    <a:pt x="147" y="460"/>
                  </a:lnTo>
                  <a:lnTo>
                    <a:pt x="164" y="475"/>
                  </a:lnTo>
                  <a:lnTo>
                    <a:pt x="164" y="475"/>
                  </a:lnTo>
                  <a:lnTo>
                    <a:pt x="179" y="488"/>
                  </a:lnTo>
                  <a:lnTo>
                    <a:pt x="196" y="499"/>
                  </a:lnTo>
                  <a:lnTo>
                    <a:pt x="215" y="509"/>
                  </a:lnTo>
                  <a:lnTo>
                    <a:pt x="233" y="516"/>
                  </a:lnTo>
                  <a:lnTo>
                    <a:pt x="251" y="522"/>
                  </a:lnTo>
                  <a:lnTo>
                    <a:pt x="271" y="526"/>
                  </a:lnTo>
                  <a:lnTo>
                    <a:pt x="291" y="529"/>
                  </a:lnTo>
                  <a:lnTo>
                    <a:pt x="311" y="529"/>
                  </a:lnTo>
                  <a:lnTo>
                    <a:pt x="311" y="616"/>
                  </a:lnTo>
                  <a:close/>
                </a:path>
              </a:pathLst>
            </a:custGeom>
            <a:solidFill>
              <a:schemeClr val="tx2">
                <a:lumMod val="90000"/>
                <a:lumOff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18">
              <a:extLst>
                <a:ext uri="{FF2B5EF4-FFF2-40B4-BE49-F238E27FC236}">
                  <a16:creationId xmlns:a16="http://schemas.microsoft.com/office/drawing/2014/main" id="{8013F350-4337-5641-9C7E-672E135DF3AC}"/>
                </a:ext>
              </a:extLst>
            </p:cNvPr>
            <p:cNvSpPr>
              <a:spLocks/>
            </p:cNvSpPr>
            <p:nvPr/>
          </p:nvSpPr>
          <p:spPr bwMode="auto">
            <a:xfrm>
              <a:off x="1756" y="4452"/>
              <a:ext cx="317" cy="311"/>
            </a:xfrm>
            <a:custGeom>
              <a:avLst/>
              <a:gdLst>
                <a:gd name="T0" fmla="*/ 0 w 317"/>
                <a:gd name="T1" fmla="*/ 311 h 311"/>
                <a:gd name="T2" fmla="*/ 0 w 317"/>
                <a:gd name="T3" fmla="*/ 311 h 311"/>
                <a:gd name="T4" fmla="*/ 2 w 317"/>
                <a:gd name="T5" fmla="*/ 284 h 311"/>
                <a:gd name="T6" fmla="*/ 4 w 317"/>
                <a:gd name="T7" fmla="*/ 257 h 311"/>
                <a:gd name="T8" fmla="*/ 10 w 317"/>
                <a:gd name="T9" fmla="*/ 229 h 311"/>
                <a:gd name="T10" fmla="*/ 18 w 317"/>
                <a:gd name="T11" fmla="*/ 204 h 311"/>
                <a:gd name="T12" fmla="*/ 30 w 317"/>
                <a:gd name="T13" fmla="*/ 177 h 311"/>
                <a:gd name="T14" fmla="*/ 43 w 317"/>
                <a:gd name="T15" fmla="*/ 153 h 311"/>
                <a:gd name="T16" fmla="*/ 58 w 317"/>
                <a:gd name="T17" fmla="*/ 129 h 311"/>
                <a:gd name="T18" fmla="*/ 76 w 317"/>
                <a:gd name="T19" fmla="*/ 105 h 311"/>
                <a:gd name="T20" fmla="*/ 76 w 317"/>
                <a:gd name="T21" fmla="*/ 105 h 311"/>
                <a:gd name="T22" fmla="*/ 89 w 317"/>
                <a:gd name="T23" fmla="*/ 92 h 311"/>
                <a:gd name="T24" fmla="*/ 102 w 317"/>
                <a:gd name="T25" fmla="*/ 81 h 311"/>
                <a:gd name="T26" fmla="*/ 115 w 317"/>
                <a:gd name="T27" fmla="*/ 68 h 311"/>
                <a:gd name="T28" fmla="*/ 129 w 317"/>
                <a:gd name="T29" fmla="*/ 58 h 311"/>
                <a:gd name="T30" fmla="*/ 143 w 317"/>
                <a:gd name="T31" fmla="*/ 48 h 311"/>
                <a:gd name="T32" fmla="*/ 157 w 317"/>
                <a:gd name="T33" fmla="*/ 40 h 311"/>
                <a:gd name="T34" fmla="*/ 173 w 317"/>
                <a:gd name="T35" fmla="*/ 31 h 311"/>
                <a:gd name="T36" fmla="*/ 187 w 317"/>
                <a:gd name="T37" fmla="*/ 24 h 311"/>
                <a:gd name="T38" fmla="*/ 202 w 317"/>
                <a:gd name="T39" fmla="*/ 18 h 311"/>
                <a:gd name="T40" fmla="*/ 219 w 317"/>
                <a:gd name="T41" fmla="*/ 13 h 311"/>
                <a:gd name="T42" fmla="*/ 235 w 317"/>
                <a:gd name="T43" fmla="*/ 8 h 311"/>
                <a:gd name="T44" fmla="*/ 252 w 317"/>
                <a:gd name="T45" fmla="*/ 6 h 311"/>
                <a:gd name="T46" fmla="*/ 267 w 317"/>
                <a:gd name="T47" fmla="*/ 3 h 311"/>
                <a:gd name="T48" fmla="*/ 284 w 317"/>
                <a:gd name="T49" fmla="*/ 0 h 311"/>
                <a:gd name="T50" fmla="*/ 301 w 317"/>
                <a:gd name="T51" fmla="*/ 0 h 311"/>
                <a:gd name="T52" fmla="*/ 317 w 317"/>
                <a:gd name="T53" fmla="*/ 0 h 311"/>
                <a:gd name="T54" fmla="*/ 317 w 317"/>
                <a:gd name="T55" fmla="*/ 86 h 311"/>
                <a:gd name="T56" fmla="*/ 317 w 317"/>
                <a:gd name="T57" fmla="*/ 86 h 311"/>
                <a:gd name="T58" fmla="*/ 293 w 317"/>
                <a:gd name="T59" fmla="*/ 88 h 311"/>
                <a:gd name="T60" fmla="*/ 269 w 317"/>
                <a:gd name="T61" fmla="*/ 90 h 311"/>
                <a:gd name="T62" fmla="*/ 246 w 317"/>
                <a:gd name="T63" fmla="*/ 96 h 311"/>
                <a:gd name="T64" fmla="*/ 224 w 317"/>
                <a:gd name="T65" fmla="*/ 105 h 311"/>
                <a:gd name="T66" fmla="*/ 201 w 317"/>
                <a:gd name="T67" fmla="*/ 114 h 311"/>
                <a:gd name="T68" fmla="*/ 180 w 317"/>
                <a:gd name="T69" fmla="*/ 129 h 311"/>
                <a:gd name="T70" fmla="*/ 160 w 317"/>
                <a:gd name="T71" fmla="*/ 144 h 311"/>
                <a:gd name="T72" fmla="*/ 143 w 317"/>
                <a:gd name="T73" fmla="*/ 163 h 311"/>
                <a:gd name="T74" fmla="*/ 143 w 317"/>
                <a:gd name="T75" fmla="*/ 163 h 311"/>
                <a:gd name="T76" fmla="*/ 129 w 317"/>
                <a:gd name="T77" fmla="*/ 180 h 311"/>
                <a:gd name="T78" fmla="*/ 117 w 317"/>
                <a:gd name="T79" fmla="*/ 196 h 311"/>
                <a:gd name="T80" fmla="*/ 109 w 317"/>
                <a:gd name="T81" fmla="*/ 215 h 311"/>
                <a:gd name="T82" fmla="*/ 101 w 317"/>
                <a:gd name="T83" fmla="*/ 233 h 311"/>
                <a:gd name="T84" fmla="*/ 95 w 317"/>
                <a:gd name="T85" fmla="*/ 253 h 311"/>
                <a:gd name="T86" fmla="*/ 91 w 317"/>
                <a:gd name="T87" fmla="*/ 271 h 311"/>
                <a:gd name="T88" fmla="*/ 88 w 317"/>
                <a:gd name="T89" fmla="*/ 291 h 311"/>
                <a:gd name="T90" fmla="*/ 88 w 317"/>
                <a:gd name="T91" fmla="*/ 311 h 311"/>
                <a:gd name="T92" fmla="*/ 0 w 317"/>
                <a:gd name="T93"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7" h="311">
                  <a:moveTo>
                    <a:pt x="0" y="311"/>
                  </a:moveTo>
                  <a:lnTo>
                    <a:pt x="0" y="311"/>
                  </a:lnTo>
                  <a:lnTo>
                    <a:pt x="2" y="284"/>
                  </a:lnTo>
                  <a:lnTo>
                    <a:pt x="4" y="257"/>
                  </a:lnTo>
                  <a:lnTo>
                    <a:pt x="10" y="229"/>
                  </a:lnTo>
                  <a:lnTo>
                    <a:pt x="18" y="204"/>
                  </a:lnTo>
                  <a:lnTo>
                    <a:pt x="30" y="177"/>
                  </a:lnTo>
                  <a:lnTo>
                    <a:pt x="43" y="153"/>
                  </a:lnTo>
                  <a:lnTo>
                    <a:pt x="58" y="129"/>
                  </a:lnTo>
                  <a:lnTo>
                    <a:pt x="76" y="105"/>
                  </a:lnTo>
                  <a:lnTo>
                    <a:pt x="76" y="105"/>
                  </a:lnTo>
                  <a:lnTo>
                    <a:pt x="89" y="92"/>
                  </a:lnTo>
                  <a:lnTo>
                    <a:pt x="102" y="81"/>
                  </a:lnTo>
                  <a:lnTo>
                    <a:pt x="115" y="68"/>
                  </a:lnTo>
                  <a:lnTo>
                    <a:pt x="129" y="58"/>
                  </a:lnTo>
                  <a:lnTo>
                    <a:pt x="143" y="48"/>
                  </a:lnTo>
                  <a:lnTo>
                    <a:pt x="157" y="40"/>
                  </a:lnTo>
                  <a:lnTo>
                    <a:pt x="173" y="31"/>
                  </a:lnTo>
                  <a:lnTo>
                    <a:pt x="187" y="24"/>
                  </a:lnTo>
                  <a:lnTo>
                    <a:pt x="202" y="18"/>
                  </a:lnTo>
                  <a:lnTo>
                    <a:pt x="219" y="13"/>
                  </a:lnTo>
                  <a:lnTo>
                    <a:pt x="235" y="8"/>
                  </a:lnTo>
                  <a:lnTo>
                    <a:pt x="252" y="6"/>
                  </a:lnTo>
                  <a:lnTo>
                    <a:pt x="267" y="3"/>
                  </a:lnTo>
                  <a:lnTo>
                    <a:pt x="284" y="0"/>
                  </a:lnTo>
                  <a:lnTo>
                    <a:pt x="301" y="0"/>
                  </a:lnTo>
                  <a:lnTo>
                    <a:pt x="317" y="0"/>
                  </a:lnTo>
                  <a:lnTo>
                    <a:pt x="317" y="86"/>
                  </a:lnTo>
                  <a:lnTo>
                    <a:pt x="317" y="86"/>
                  </a:lnTo>
                  <a:lnTo>
                    <a:pt x="293" y="88"/>
                  </a:lnTo>
                  <a:lnTo>
                    <a:pt x="269" y="90"/>
                  </a:lnTo>
                  <a:lnTo>
                    <a:pt x="246" y="96"/>
                  </a:lnTo>
                  <a:lnTo>
                    <a:pt x="224" y="105"/>
                  </a:lnTo>
                  <a:lnTo>
                    <a:pt x="201" y="114"/>
                  </a:lnTo>
                  <a:lnTo>
                    <a:pt x="180" y="129"/>
                  </a:lnTo>
                  <a:lnTo>
                    <a:pt x="160" y="144"/>
                  </a:lnTo>
                  <a:lnTo>
                    <a:pt x="143" y="163"/>
                  </a:lnTo>
                  <a:lnTo>
                    <a:pt x="143" y="163"/>
                  </a:lnTo>
                  <a:lnTo>
                    <a:pt x="129" y="180"/>
                  </a:lnTo>
                  <a:lnTo>
                    <a:pt x="117" y="196"/>
                  </a:lnTo>
                  <a:lnTo>
                    <a:pt x="109" y="215"/>
                  </a:lnTo>
                  <a:lnTo>
                    <a:pt x="101" y="233"/>
                  </a:lnTo>
                  <a:lnTo>
                    <a:pt x="95" y="253"/>
                  </a:lnTo>
                  <a:lnTo>
                    <a:pt x="91" y="271"/>
                  </a:lnTo>
                  <a:lnTo>
                    <a:pt x="88" y="291"/>
                  </a:lnTo>
                  <a:lnTo>
                    <a:pt x="88" y="311"/>
                  </a:lnTo>
                  <a:lnTo>
                    <a:pt x="0" y="311"/>
                  </a:lnTo>
                  <a:close/>
                </a:path>
              </a:pathLst>
            </a:custGeom>
            <a:solidFill>
              <a:schemeClr val="tx2">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19">
              <a:extLst>
                <a:ext uri="{FF2B5EF4-FFF2-40B4-BE49-F238E27FC236}">
                  <a16:creationId xmlns:a16="http://schemas.microsoft.com/office/drawing/2014/main" id="{0396A729-28B9-CE6F-9AB4-D666C413C1C8}"/>
                </a:ext>
              </a:extLst>
            </p:cNvPr>
            <p:cNvSpPr>
              <a:spLocks/>
            </p:cNvSpPr>
            <p:nvPr/>
          </p:nvSpPr>
          <p:spPr bwMode="auto">
            <a:xfrm>
              <a:off x="2093" y="4226"/>
              <a:ext cx="316" cy="311"/>
            </a:xfrm>
            <a:custGeom>
              <a:avLst/>
              <a:gdLst>
                <a:gd name="T0" fmla="*/ 316 w 316"/>
                <a:gd name="T1" fmla="*/ 0 h 311"/>
                <a:gd name="T2" fmla="*/ 316 w 316"/>
                <a:gd name="T3" fmla="*/ 0 h 311"/>
                <a:gd name="T4" fmla="*/ 315 w 316"/>
                <a:gd name="T5" fmla="*/ 27 h 311"/>
                <a:gd name="T6" fmla="*/ 312 w 316"/>
                <a:gd name="T7" fmla="*/ 53 h 311"/>
                <a:gd name="T8" fmla="*/ 306 w 316"/>
                <a:gd name="T9" fmla="*/ 82 h 311"/>
                <a:gd name="T10" fmla="*/ 298 w 316"/>
                <a:gd name="T11" fmla="*/ 107 h 311"/>
                <a:gd name="T12" fmla="*/ 287 w 316"/>
                <a:gd name="T13" fmla="*/ 134 h 311"/>
                <a:gd name="T14" fmla="*/ 274 w 316"/>
                <a:gd name="T15" fmla="*/ 158 h 311"/>
                <a:gd name="T16" fmla="*/ 258 w 316"/>
                <a:gd name="T17" fmla="*/ 182 h 311"/>
                <a:gd name="T18" fmla="*/ 240 w 316"/>
                <a:gd name="T19" fmla="*/ 205 h 311"/>
                <a:gd name="T20" fmla="*/ 240 w 316"/>
                <a:gd name="T21" fmla="*/ 205 h 311"/>
                <a:gd name="T22" fmla="*/ 229 w 316"/>
                <a:gd name="T23" fmla="*/ 219 h 311"/>
                <a:gd name="T24" fmla="*/ 216 w 316"/>
                <a:gd name="T25" fmla="*/ 230 h 311"/>
                <a:gd name="T26" fmla="*/ 202 w 316"/>
                <a:gd name="T27" fmla="*/ 243 h 311"/>
                <a:gd name="T28" fmla="*/ 189 w 316"/>
                <a:gd name="T29" fmla="*/ 253 h 311"/>
                <a:gd name="T30" fmla="*/ 175 w 316"/>
                <a:gd name="T31" fmla="*/ 263 h 311"/>
                <a:gd name="T32" fmla="*/ 159 w 316"/>
                <a:gd name="T33" fmla="*/ 271 h 311"/>
                <a:gd name="T34" fmla="*/ 145 w 316"/>
                <a:gd name="T35" fmla="*/ 280 h 311"/>
                <a:gd name="T36" fmla="*/ 130 w 316"/>
                <a:gd name="T37" fmla="*/ 287 h 311"/>
                <a:gd name="T38" fmla="*/ 114 w 316"/>
                <a:gd name="T39" fmla="*/ 292 h 311"/>
                <a:gd name="T40" fmla="*/ 99 w 316"/>
                <a:gd name="T41" fmla="*/ 298 h 311"/>
                <a:gd name="T42" fmla="*/ 82 w 316"/>
                <a:gd name="T43" fmla="*/ 302 h 311"/>
                <a:gd name="T44" fmla="*/ 66 w 316"/>
                <a:gd name="T45" fmla="*/ 307 h 311"/>
                <a:gd name="T46" fmla="*/ 49 w 316"/>
                <a:gd name="T47" fmla="*/ 308 h 311"/>
                <a:gd name="T48" fmla="*/ 32 w 316"/>
                <a:gd name="T49" fmla="*/ 311 h 311"/>
                <a:gd name="T50" fmla="*/ 15 w 316"/>
                <a:gd name="T51" fmla="*/ 311 h 311"/>
                <a:gd name="T52" fmla="*/ 0 w 316"/>
                <a:gd name="T53" fmla="*/ 311 h 311"/>
                <a:gd name="T54" fmla="*/ 0 w 316"/>
                <a:gd name="T55" fmla="*/ 225 h 311"/>
                <a:gd name="T56" fmla="*/ 0 w 316"/>
                <a:gd name="T57" fmla="*/ 225 h 311"/>
                <a:gd name="T58" fmla="*/ 24 w 316"/>
                <a:gd name="T59" fmla="*/ 223 h 311"/>
                <a:gd name="T60" fmla="*/ 48 w 316"/>
                <a:gd name="T61" fmla="*/ 220 h 311"/>
                <a:gd name="T62" fmla="*/ 72 w 316"/>
                <a:gd name="T63" fmla="*/ 215 h 311"/>
                <a:gd name="T64" fmla="*/ 94 w 316"/>
                <a:gd name="T65" fmla="*/ 206 h 311"/>
                <a:gd name="T66" fmla="*/ 116 w 316"/>
                <a:gd name="T67" fmla="*/ 196 h 311"/>
                <a:gd name="T68" fmla="*/ 137 w 316"/>
                <a:gd name="T69" fmla="*/ 182 h 311"/>
                <a:gd name="T70" fmla="*/ 157 w 316"/>
                <a:gd name="T71" fmla="*/ 167 h 311"/>
                <a:gd name="T72" fmla="*/ 175 w 316"/>
                <a:gd name="T73" fmla="*/ 148 h 311"/>
                <a:gd name="T74" fmla="*/ 175 w 316"/>
                <a:gd name="T75" fmla="*/ 148 h 311"/>
                <a:gd name="T76" fmla="*/ 188 w 316"/>
                <a:gd name="T77" fmla="*/ 131 h 311"/>
                <a:gd name="T78" fmla="*/ 199 w 316"/>
                <a:gd name="T79" fmla="*/ 114 h 311"/>
                <a:gd name="T80" fmla="*/ 209 w 316"/>
                <a:gd name="T81" fmla="*/ 96 h 311"/>
                <a:gd name="T82" fmla="*/ 216 w 316"/>
                <a:gd name="T83" fmla="*/ 78 h 311"/>
                <a:gd name="T84" fmla="*/ 222 w 316"/>
                <a:gd name="T85" fmla="*/ 58 h 311"/>
                <a:gd name="T86" fmla="*/ 226 w 316"/>
                <a:gd name="T87" fmla="*/ 39 h 311"/>
                <a:gd name="T88" fmla="*/ 229 w 316"/>
                <a:gd name="T89" fmla="*/ 20 h 311"/>
                <a:gd name="T90" fmla="*/ 229 w 316"/>
                <a:gd name="T91" fmla="*/ 0 h 311"/>
                <a:gd name="T92" fmla="*/ 316 w 316"/>
                <a:gd name="T93"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6" h="311">
                  <a:moveTo>
                    <a:pt x="316" y="0"/>
                  </a:moveTo>
                  <a:lnTo>
                    <a:pt x="316" y="0"/>
                  </a:lnTo>
                  <a:lnTo>
                    <a:pt x="315" y="27"/>
                  </a:lnTo>
                  <a:lnTo>
                    <a:pt x="312" y="53"/>
                  </a:lnTo>
                  <a:lnTo>
                    <a:pt x="306" y="82"/>
                  </a:lnTo>
                  <a:lnTo>
                    <a:pt x="298" y="107"/>
                  </a:lnTo>
                  <a:lnTo>
                    <a:pt x="287" y="134"/>
                  </a:lnTo>
                  <a:lnTo>
                    <a:pt x="274" y="158"/>
                  </a:lnTo>
                  <a:lnTo>
                    <a:pt x="258" y="182"/>
                  </a:lnTo>
                  <a:lnTo>
                    <a:pt x="240" y="205"/>
                  </a:lnTo>
                  <a:lnTo>
                    <a:pt x="240" y="205"/>
                  </a:lnTo>
                  <a:lnTo>
                    <a:pt x="229" y="219"/>
                  </a:lnTo>
                  <a:lnTo>
                    <a:pt x="216" y="230"/>
                  </a:lnTo>
                  <a:lnTo>
                    <a:pt x="202" y="243"/>
                  </a:lnTo>
                  <a:lnTo>
                    <a:pt x="189" y="253"/>
                  </a:lnTo>
                  <a:lnTo>
                    <a:pt x="175" y="263"/>
                  </a:lnTo>
                  <a:lnTo>
                    <a:pt x="159" y="271"/>
                  </a:lnTo>
                  <a:lnTo>
                    <a:pt x="145" y="280"/>
                  </a:lnTo>
                  <a:lnTo>
                    <a:pt x="130" y="287"/>
                  </a:lnTo>
                  <a:lnTo>
                    <a:pt x="114" y="292"/>
                  </a:lnTo>
                  <a:lnTo>
                    <a:pt x="99" y="298"/>
                  </a:lnTo>
                  <a:lnTo>
                    <a:pt x="82" y="302"/>
                  </a:lnTo>
                  <a:lnTo>
                    <a:pt x="66" y="307"/>
                  </a:lnTo>
                  <a:lnTo>
                    <a:pt x="49" y="308"/>
                  </a:lnTo>
                  <a:lnTo>
                    <a:pt x="32" y="311"/>
                  </a:lnTo>
                  <a:lnTo>
                    <a:pt x="15" y="311"/>
                  </a:lnTo>
                  <a:lnTo>
                    <a:pt x="0" y="311"/>
                  </a:lnTo>
                  <a:lnTo>
                    <a:pt x="0" y="225"/>
                  </a:lnTo>
                  <a:lnTo>
                    <a:pt x="0" y="225"/>
                  </a:lnTo>
                  <a:lnTo>
                    <a:pt x="24" y="223"/>
                  </a:lnTo>
                  <a:lnTo>
                    <a:pt x="48" y="220"/>
                  </a:lnTo>
                  <a:lnTo>
                    <a:pt x="72" y="215"/>
                  </a:lnTo>
                  <a:lnTo>
                    <a:pt x="94" y="206"/>
                  </a:lnTo>
                  <a:lnTo>
                    <a:pt x="116" y="196"/>
                  </a:lnTo>
                  <a:lnTo>
                    <a:pt x="137" y="182"/>
                  </a:lnTo>
                  <a:lnTo>
                    <a:pt x="157" y="167"/>
                  </a:lnTo>
                  <a:lnTo>
                    <a:pt x="175" y="148"/>
                  </a:lnTo>
                  <a:lnTo>
                    <a:pt x="175" y="148"/>
                  </a:lnTo>
                  <a:lnTo>
                    <a:pt x="188" y="131"/>
                  </a:lnTo>
                  <a:lnTo>
                    <a:pt x="199" y="114"/>
                  </a:lnTo>
                  <a:lnTo>
                    <a:pt x="209" y="96"/>
                  </a:lnTo>
                  <a:lnTo>
                    <a:pt x="216" y="78"/>
                  </a:lnTo>
                  <a:lnTo>
                    <a:pt x="222" y="58"/>
                  </a:lnTo>
                  <a:lnTo>
                    <a:pt x="226" y="39"/>
                  </a:lnTo>
                  <a:lnTo>
                    <a:pt x="229" y="20"/>
                  </a:lnTo>
                  <a:lnTo>
                    <a:pt x="229" y="0"/>
                  </a:lnTo>
                  <a:lnTo>
                    <a:pt x="316" y="0"/>
                  </a:lnTo>
                  <a:close/>
                </a:path>
              </a:pathLst>
            </a:custGeom>
            <a:solidFill>
              <a:schemeClr val="tx2">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20">
              <a:extLst>
                <a:ext uri="{FF2B5EF4-FFF2-40B4-BE49-F238E27FC236}">
                  <a16:creationId xmlns:a16="http://schemas.microsoft.com/office/drawing/2014/main" id="{5861F429-A63B-D47C-0CF3-471546F9CF3B}"/>
                </a:ext>
              </a:extLst>
            </p:cNvPr>
            <p:cNvSpPr>
              <a:spLocks/>
            </p:cNvSpPr>
            <p:nvPr/>
          </p:nvSpPr>
          <p:spPr bwMode="auto">
            <a:xfrm>
              <a:off x="2093" y="3901"/>
              <a:ext cx="316" cy="311"/>
            </a:xfrm>
            <a:custGeom>
              <a:avLst/>
              <a:gdLst>
                <a:gd name="T0" fmla="*/ 316 w 316"/>
                <a:gd name="T1" fmla="*/ 311 h 311"/>
                <a:gd name="T2" fmla="*/ 316 w 316"/>
                <a:gd name="T3" fmla="*/ 311 h 311"/>
                <a:gd name="T4" fmla="*/ 315 w 316"/>
                <a:gd name="T5" fmla="*/ 284 h 311"/>
                <a:gd name="T6" fmla="*/ 312 w 316"/>
                <a:gd name="T7" fmla="*/ 257 h 311"/>
                <a:gd name="T8" fmla="*/ 306 w 316"/>
                <a:gd name="T9" fmla="*/ 230 h 311"/>
                <a:gd name="T10" fmla="*/ 298 w 316"/>
                <a:gd name="T11" fmla="*/ 203 h 311"/>
                <a:gd name="T12" fmla="*/ 287 w 316"/>
                <a:gd name="T13" fmla="*/ 176 h 311"/>
                <a:gd name="T14" fmla="*/ 274 w 316"/>
                <a:gd name="T15" fmla="*/ 152 h 311"/>
                <a:gd name="T16" fmla="*/ 258 w 316"/>
                <a:gd name="T17" fmla="*/ 128 h 311"/>
                <a:gd name="T18" fmla="*/ 240 w 316"/>
                <a:gd name="T19" fmla="*/ 104 h 311"/>
                <a:gd name="T20" fmla="*/ 240 w 316"/>
                <a:gd name="T21" fmla="*/ 104 h 311"/>
                <a:gd name="T22" fmla="*/ 229 w 316"/>
                <a:gd name="T23" fmla="*/ 91 h 311"/>
                <a:gd name="T24" fmla="*/ 216 w 316"/>
                <a:gd name="T25" fmla="*/ 80 h 311"/>
                <a:gd name="T26" fmla="*/ 202 w 316"/>
                <a:gd name="T27" fmla="*/ 67 h 311"/>
                <a:gd name="T28" fmla="*/ 189 w 316"/>
                <a:gd name="T29" fmla="*/ 58 h 311"/>
                <a:gd name="T30" fmla="*/ 175 w 316"/>
                <a:gd name="T31" fmla="*/ 48 h 311"/>
                <a:gd name="T32" fmla="*/ 159 w 316"/>
                <a:gd name="T33" fmla="*/ 39 h 311"/>
                <a:gd name="T34" fmla="*/ 145 w 316"/>
                <a:gd name="T35" fmla="*/ 31 h 311"/>
                <a:gd name="T36" fmla="*/ 130 w 316"/>
                <a:gd name="T37" fmla="*/ 24 h 311"/>
                <a:gd name="T38" fmla="*/ 114 w 316"/>
                <a:gd name="T39" fmla="*/ 18 h 311"/>
                <a:gd name="T40" fmla="*/ 99 w 316"/>
                <a:gd name="T41" fmla="*/ 12 h 311"/>
                <a:gd name="T42" fmla="*/ 82 w 316"/>
                <a:gd name="T43" fmla="*/ 8 h 311"/>
                <a:gd name="T44" fmla="*/ 66 w 316"/>
                <a:gd name="T45" fmla="*/ 4 h 311"/>
                <a:gd name="T46" fmla="*/ 49 w 316"/>
                <a:gd name="T47" fmla="*/ 1 h 311"/>
                <a:gd name="T48" fmla="*/ 32 w 316"/>
                <a:gd name="T49" fmla="*/ 0 h 311"/>
                <a:gd name="T50" fmla="*/ 15 w 316"/>
                <a:gd name="T51" fmla="*/ 0 h 311"/>
                <a:gd name="T52" fmla="*/ 0 w 316"/>
                <a:gd name="T53" fmla="*/ 0 h 311"/>
                <a:gd name="T54" fmla="*/ 0 w 316"/>
                <a:gd name="T55" fmla="*/ 87 h 311"/>
                <a:gd name="T56" fmla="*/ 0 w 316"/>
                <a:gd name="T57" fmla="*/ 87 h 311"/>
                <a:gd name="T58" fmla="*/ 24 w 316"/>
                <a:gd name="T59" fmla="*/ 87 h 311"/>
                <a:gd name="T60" fmla="*/ 48 w 316"/>
                <a:gd name="T61" fmla="*/ 90 h 311"/>
                <a:gd name="T62" fmla="*/ 72 w 316"/>
                <a:gd name="T63" fmla="*/ 96 h 311"/>
                <a:gd name="T64" fmla="*/ 94 w 316"/>
                <a:gd name="T65" fmla="*/ 104 h 311"/>
                <a:gd name="T66" fmla="*/ 116 w 316"/>
                <a:gd name="T67" fmla="*/ 114 h 311"/>
                <a:gd name="T68" fmla="*/ 137 w 316"/>
                <a:gd name="T69" fmla="*/ 128 h 311"/>
                <a:gd name="T70" fmla="*/ 157 w 316"/>
                <a:gd name="T71" fmla="*/ 144 h 311"/>
                <a:gd name="T72" fmla="*/ 175 w 316"/>
                <a:gd name="T73" fmla="*/ 162 h 311"/>
                <a:gd name="T74" fmla="*/ 175 w 316"/>
                <a:gd name="T75" fmla="*/ 162 h 311"/>
                <a:gd name="T76" fmla="*/ 188 w 316"/>
                <a:gd name="T77" fmla="*/ 179 h 311"/>
                <a:gd name="T78" fmla="*/ 199 w 316"/>
                <a:gd name="T79" fmla="*/ 196 h 311"/>
                <a:gd name="T80" fmla="*/ 209 w 316"/>
                <a:gd name="T81" fmla="*/ 214 h 311"/>
                <a:gd name="T82" fmla="*/ 216 w 316"/>
                <a:gd name="T83" fmla="*/ 233 h 311"/>
                <a:gd name="T84" fmla="*/ 222 w 316"/>
                <a:gd name="T85" fmla="*/ 253 h 311"/>
                <a:gd name="T86" fmla="*/ 226 w 316"/>
                <a:gd name="T87" fmla="*/ 271 h 311"/>
                <a:gd name="T88" fmla="*/ 229 w 316"/>
                <a:gd name="T89" fmla="*/ 291 h 311"/>
                <a:gd name="T90" fmla="*/ 229 w 316"/>
                <a:gd name="T91" fmla="*/ 311 h 311"/>
                <a:gd name="T92" fmla="*/ 316 w 316"/>
                <a:gd name="T93"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6" h="311">
                  <a:moveTo>
                    <a:pt x="316" y="311"/>
                  </a:moveTo>
                  <a:lnTo>
                    <a:pt x="316" y="311"/>
                  </a:lnTo>
                  <a:lnTo>
                    <a:pt x="315" y="284"/>
                  </a:lnTo>
                  <a:lnTo>
                    <a:pt x="312" y="257"/>
                  </a:lnTo>
                  <a:lnTo>
                    <a:pt x="306" y="230"/>
                  </a:lnTo>
                  <a:lnTo>
                    <a:pt x="298" y="203"/>
                  </a:lnTo>
                  <a:lnTo>
                    <a:pt x="287" y="176"/>
                  </a:lnTo>
                  <a:lnTo>
                    <a:pt x="274" y="152"/>
                  </a:lnTo>
                  <a:lnTo>
                    <a:pt x="258" y="128"/>
                  </a:lnTo>
                  <a:lnTo>
                    <a:pt x="240" y="104"/>
                  </a:lnTo>
                  <a:lnTo>
                    <a:pt x="240" y="104"/>
                  </a:lnTo>
                  <a:lnTo>
                    <a:pt x="229" y="91"/>
                  </a:lnTo>
                  <a:lnTo>
                    <a:pt x="216" y="80"/>
                  </a:lnTo>
                  <a:lnTo>
                    <a:pt x="202" y="67"/>
                  </a:lnTo>
                  <a:lnTo>
                    <a:pt x="189" y="58"/>
                  </a:lnTo>
                  <a:lnTo>
                    <a:pt x="175" y="48"/>
                  </a:lnTo>
                  <a:lnTo>
                    <a:pt x="159" y="39"/>
                  </a:lnTo>
                  <a:lnTo>
                    <a:pt x="145" y="31"/>
                  </a:lnTo>
                  <a:lnTo>
                    <a:pt x="130" y="24"/>
                  </a:lnTo>
                  <a:lnTo>
                    <a:pt x="114" y="18"/>
                  </a:lnTo>
                  <a:lnTo>
                    <a:pt x="99" y="12"/>
                  </a:lnTo>
                  <a:lnTo>
                    <a:pt x="82" y="8"/>
                  </a:lnTo>
                  <a:lnTo>
                    <a:pt x="66" y="4"/>
                  </a:lnTo>
                  <a:lnTo>
                    <a:pt x="49" y="1"/>
                  </a:lnTo>
                  <a:lnTo>
                    <a:pt x="32" y="0"/>
                  </a:lnTo>
                  <a:lnTo>
                    <a:pt x="15" y="0"/>
                  </a:lnTo>
                  <a:lnTo>
                    <a:pt x="0" y="0"/>
                  </a:lnTo>
                  <a:lnTo>
                    <a:pt x="0" y="87"/>
                  </a:lnTo>
                  <a:lnTo>
                    <a:pt x="0" y="87"/>
                  </a:lnTo>
                  <a:lnTo>
                    <a:pt x="24" y="87"/>
                  </a:lnTo>
                  <a:lnTo>
                    <a:pt x="48" y="90"/>
                  </a:lnTo>
                  <a:lnTo>
                    <a:pt x="72" y="96"/>
                  </a:lnTo>
                  <a:lnTo>
                    <a:pt x="94" y="104"/>
                  </a:lnTo>
                  <a:lnTo>
                    <a:pt x="116" y="114"/>
                  </a:lnTo>
                  <a:lnTo>
                    <a:pt x="137" y="128"/>
                  </a:lnTo>
                  <a:lnTo>
                    <a:pt x="157" y="144"/>
                  </a:lnTo>
                  <a:lnTo>
                    <a:pt x="175" y="162"/>
                  </a:lnTo>
                  <a:lnTo>
                    <a:pt x="175" y="162"/>
                  </a:lnTo>
                  <a:lnTo>
                    <a:pt x="188" y="179"/>
                  </a:lnTo>
                  <a:lnTo>
                    <a:pt x="199" y="196"/>
                  </a:lnTo>
                  <a:lnTo>
                    <a:pt x="209" y="214"/>
                  </a:lnTo>
                  <a:lnTo>
                    <a:pt x="216" y="233"/>
                  </a:lnTo>
                  <a:lnTo>
                    <a:pt x="222" y="253"/>
                  </a:lnTo>
                  <a:lnTo>
                    <a:pt x="226" y="271"/>
                  </a:lnTo>
                  <a:lnTo>
                    <a:pt x="229" y="291"/>
                  </a:lnTo>
                  <a:lnTo>
                    <a:pt x="229" y="311"/>
                  </a:lnTo>
                  <a:lnTo>
                    <a:pt x="316" y="311"/>
                  </a:lnTo>
                  <a:close/>
                </a:path>
              </a:pathLst>
            </a:custGeom>
            <a:solidFill>
              <a:schemeClr val="tx2">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21">
              <a:extLst>
                <a:ext uri="{FF2B5EF4-FFF2-40B4-BE49-F238E27FC236}">
                  <a16:creationId xmlns:a16="http://schemas.microsoft.com/office/drawing/2014/main" id="{633A8B81-8B96-1B05-9D9E-EB6FA20B4423}"/>
                </a:ext>
              </a:extLst>
            </p:cNvPr>
            <p:cNvSpPr>
              <a:spLocks/>
            </p:cNvSpPr>
            <p:nvPr/>
          </p:nvSpPr>
          <p:spPr bwMode="auto">
            <a:xfrm>
              <a:off x="2303" y="2854"/>
              <a:ext cx="311" cy="617"/>
            </a:xfrm>
            <a:custGeom>
              <a:avLst/>
              <a:gdLst>
                <a:gd name="T0" fmla="*/ 311 w 311"/>
                <a:gd name="T1" fmla="*/ 617 h 617"/>
                <a:gd name="T2" fmla="*/ 256 w 311"/>
                <a:gd name="T3" fmla="*/ 613 h 617"/>
                <a:gd name="T4" fmla="*/ 204 w 311"/>
                <a:gd name="T5" fmla="*/ 598 h 617"/>
                <a:gd name="T6" fmla="*/ 153 w 311"/>
                <a:gd name="T7" fmla="*/ 574 h 617"/>
                <a:gd name="T8" fmla="*/ 106 w 311"/>
                <a:gd name="T9" fmla="*/ 540 h 617"/>
                <a:gd name="T10" fmla="*/ 84 w 311"/>
                <a:gd name="T11" fmla="*/ 519 h 617"/>
                <a:gd name="T12" fmla="*/ 47 w 311"/>
                <a:gd name="T13" fmla="*/ 470 h 617"/>
                <a:gd name="T14" fmla="*/ 20 w 311"/>
                <a:gd name="T15" fmla="*/ 416 h 617"/>
                <a:gd name="T16" fmla="*/ 5 w 311"/>
                <a:gd name="T17" fmla="*/ 360 h 617"/>
                <a:gd name="T18" fmla="*/ 0 w 311"/>
                <a:gd name="T19" fmla="*/ 300 h 617"/>
                <a:gd name="T20" fmla="*/ 9 w 311"/>
                <a:gd name="T21" fmla="*/ 241 h 617"/>
                <a:gd name="T22" fmla="*/ 27 w 311"/>
                <a:gd name="T23" fmla="*/ 184 h 617"/>
                <a:gd name="T24" fmla="*/ 57 w 311"/>
                <a:gd name="T25" fmla="*/ 130 h 617"/>
                <a:gd name="T26" fmla="*/ 77 w 311"/>
                <a:gd name="T27" fmla="*/ 106 h 617"/>
                <a:gd name="T28" fmla="*/ 101 w 311"/>
                <a:gd name="T29" fmla="*/ 81 h 617"/>
                <a:gd name="T30" fmla="*/ 128 w 311"/>
                <a:gd name="T31" fmla="*/ 60 h 617"/>
                <a:gd name="T32" fmla="*/ 154 w 311"/>
                <a:gd name="T33" fmla="*/ 41 h 617"/>
                <a:gd name="T34" fmla="*/ 184 w 311"/>
                <a:gd name="T35" fmla="*/ 26 h 617"/>
                <a:gd name="T36" fmla="*/ 215 w 311"/>
                <a:gd name="T37" fmla="*/ 15 h 617"/>
                <a:gd name="T38" fmla="*/ 246 w 311"/>
                <a:gd name="T39" fmla="*/ 6 h 617"/>
                <a:gd name="T40" fmla="*/ 279 w 311"/>
                <a:gd name="T41" fmla="*/ 2 h 617"/>
                <a:gd name="T42" fmla="*/ 311 w 311"/>
                <a:gd name="T43" fmla="*/ 0 h 617"/>
                <a:gd name="T44" fmla="*/ 311 w 311"/>
                <a:gd name="T45" fmla="*/ 87 h 617"/>
                <a:gd name="T46" fmla="*/ 265 w 311"/>
                <a:gd name="T47" fmla="*/ 92 h 617"/>
                <a:gd name="T48" fmla="*/ 219 w 311"/>
                <a:gd name="T49" fmla="*/ 106 h 617"/>
                <a:gd name="T50" fmla="*/ 178 w 311"/>
                <a:gd name="T51" fmla="*/ 129 h 617"/>
                <a:gd name="T52" fmla="*/ 142 w 311"/>
                <a:gd name="T53" fmla="*/ 163 h 617"/>
                <a:gd name="T54" fmla="*/ 129 w 311"/>
                <a:gd name="T55" fmla="*/ 181 h 617"/>
                <a:gd name="T56" fmla="*/ 106 w 311"/>
                <a:gd name="T57" fmla="*/ 220 h 617"/>
                <a:gd name="T58" fmla="*/ 94 w 311"/>
                <a:gd name="T59" fmla="*/ 261 h 617"/>
                <a:gd name="T60" fmla="*/ 88 w 311"/>
                <a:gd name="T61" fmla="*/ 303 h 617"/>
                <a:gd name="T62" fmla="*/ 91 w 311"/>
                <a:gd name="T63" fmla="*/ 345 h 617"/>
                <a:gd name="T64" fmla="*/ 102 w 311"/>
                <a:gd name="T65" fmla="*/ 386 h 617"/>
                <a:gd name="T66" fmla="*/ 120 w 311"/>
                <a:gd name="T67" fmla="*/ 425 h 617"/>
                <a:gd name="T68" fmla="*/ 147 w 311"/>
                <a:gd name="T69" fmla="*/ 460 h 617"/>
                <a:gd name="T70" fmla="*/ 164 w 311"/>
                <a:gd name="T71" fmla="*/ 475 h 617"/>
                <a:gd name="T72" fmla="*/ 197 w 311"/>
                <a:gd name="T73" fmla="*/ 499 h 617"/>
                <a:gd name="T74" fmla="*/ 234 w 311"/>
                <a:gd name="T75" fmla="*/ 516 h 617"/>
                <a:gd name="T76" fmla="*/ 272 w 311"/>
                <a:gd name="T77" fmla="*/ 526 h 617"/>
                <a:gd name="T78" fmla="*/ 311 w 311"/>
                <a:gd name="T79" fmla="*/ 529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11" h="617">
                  <a:moveTo>
                    <a:pt x="311" y="617"/>
                  </a:moveTo>
                  <a:lnTo>
                    <a:pt x="311" y="617"/>
                  </a:lnTo>
                  <a:lnTo>
                    <a:pt x="283" y="615"/>
                  </a:lnTo>
                  <a:lnTo>
                    <a:pt x="256" y="613"/>
                  </a:lnTo>
                  <a:lnTo>
                    <a:pt x="229" y="606"/>
                  </a:lnTo>
                  <a:lnTo>
                    <a:pt x="204" y="598"/>
                  </a:lnTo>
                  <a:lnTo>
                    <a:pt x="178" y="587"/>
                  </a:lnTo>
                  <a:lnTo>
                    <a:pt x="153" y="574"/>
                  </a:lnTo>
                  <a:lnTo>
                    <a:pt x="129" y="559"/>
                  </a:lnTo>
                  <a:lnTo>
                    <a:pt x="106" y="540"/>
                  </a:lnTo>
                  <a:lnTo>
                    <a:pt x="106" y="540"/>
                  </a:lnTo>
                  <a:lnTo>
                    <a:pt x="84" y="519"/>
                  </a:lnTo>
                  <a:lnTo>
                    <a:pt x="64" y="495"/>
                  </a:lnTo>
                  <a:lnTo>
                    <a:pt x="47" y="470"/>
                  </a:lnTo>
                  <a:lnTo>
                    <a:pt x="31" y="444"/>
                  </a:lnTo>
                  <a:lnTo>
                    <a:pt x="20" y="416"/>
                  </a:lnTo>
                  <a:lnTo>
                    <a:pt x="12" y="388"/>
                  </a:lnTo>
                  <a:lnTo>
                    <a:pt x="5" y="360"/>
                  </a:lnTo>
                  <a:lnTo>
                    <a:pt x="2" y="330"/>
                  </a:lnTo>
                  <a:lnTo>
                    <a:pt x="0" y="300"/>
                  </a:lnTo>
                  <a:lnTo>
                    <a:pt x="3" y="270"/>
                  </a:lnTo>
                  <a:lnTo>
                    <a:pt x="9" y="241"/>
                  </a:lnTo>
                  <a:lnTo>
                    <a:pt x="16" y="212"/>
                  </a:lnTo>
                  <a:lnTo>
                    <a:pt x="27" y="184"/>
                  </a:lnTo>
                  <a:lnTo>
                    <a:pt x="40" y="157"/>
                  </a:lnTo>
                  <a:lnTo>
                    <a:pt x="57" y="130"/>
                  </a:lnTo>
                  <a:lnTo>
                    <a:pt x="77" y="106"/>
                  </a:lnTo>
                  <a:lnTo>
                    <a:pt x="77" y="106"/>
                  </a:lnTo>
                  <a:lnTo>
                    <a:pt x="88" y="94"/>
                  </a:lnTo>
                  <a:lnTo>
                    <a:pt x="101" y="81"/>
                  </a:lnTo>
                  <a:lnTo>
                    <a:pt x="113" y="70"/>
                  </a:lnTo>
                  <a:lnTo>
                    <a:pt x="128" y="60"/>
                  </a:lnTo>
                  <a:lnTo>
                    <a:pt x="140" y="50"/>
                  </a:lnTo>
                  <a:lnTo>
                    <a:pt x="154" y="41"/>
                  </a:lnTo>
                  <a:lnTo>
                    <a:pt x="170" y="33"/>
                  </a:lnTo>
                  <a:lnTo>
                    <a:pt x="184" y="26"/>
                  </a:lnTo>
                  <a:lnTo>
                    <a:pt x="200" y="20"/>
                  </a:lnTo>
                  <a:lnTo>
                    <a:pt x="215" y="15"/>
                  </a:lnTo>
                  <a:lnTo>
                    <a:pt x="231" y="10"/>
                  </a:lnTo>
                  <a:lnTo>
                    <a:pt x="246" y="6"/>
                  </a:lnTo>
                  <a:lnTo>
                    <a:pt x="262" y="3"/>
                  </a:lnTo>
                  <a:lnTo>
                    <a:pt x="279" y="2"/>
                  </a:lnTo>
                  <a:lnTo>
                    <a:pt x="294" y="0"/>
                  </a:lnTo>
                  <a:lnTo>
                    <a:pt x="311" y="0"/>
                  </a:lnTo>
                  <a:lnTo>
                    <a:pt x="311" y="87"/>
                  </a:lnTo>
                  <a:lnTo>
                    <a:pt x="311" y="87"/>
                  </a:lnTo>
                  <a:lnTo>
                    <a:pt x="287" y="88"/>
                  </a:lnTo>
                  <a:lnTo>
                    <a:pt x="265" y="92"/>
                  </a:lnTo>
                  <a:lnTo>
                    <a:pt x="242" y="98"/>
                  </a:lnTo>
                  <a:lnTo>
                    <a:pt x="219" y="106"/>
                  </a:lnTo>
                  <a:lnTo>
                    <a:pt x="198" y="116"/>
                  </a:lnTo>
                  <a:lnTo>
                    <a:pt x="178" y="129"/>
                  </a:lnTo>
                  <a:lnTo>
                    <a:pt x="160" y="145"/>
                  </a:lnTo>
                  <a:lnTo>
                    <a:pt x="142" y="163"/>
                  </a:lnTo>
                  <a:lnTo>
                    <a:pt x="142" y="163"/>
                  </a:lnTo>
                  <a:lnTo>
                    <a:pt x="129" y="181"/>
                  </a:lnTo>
                  <a:lnTo>
                    <a:pt x="116" y="200"/>
                  </a:lnTo>
                  <a:lnTo>
                    <a:pt x="106" y="220"/>
                  </a:lnTo>
                  <a:lnTo>
                    <a:pt x="99" y="239"/>
                  </a:lnTo>
                  <a:lnTo>
                    <a:pt x="94" y="261"/>
                  </a:lnTo>
                  <a:lnTo>
                    <a:pt x="89" y="282"/>
                  </a:lnTo>
                  <a:lnTo>
                    <a:pt x="88" y="303"/>
                  </a:lnTo>
                  <a:lnTo>
                    <a:pt x="88" y="324"/>
                  </a:lnTo>
                  <a:lnTo>
                    <a:pt x="91" y="345"/>
                  </a:lnTo>
                  <a:lnTo>
                    <a:pt x="95" y="365"/>
                  </a:lnTo>
                  <a:lnTo>
                    <a:pt x="102" y="386"/>
                  </a:lnTo>
                  <a:lnTo>
                    <a:pt x="111" y="406"/>
                  </a:lnTo>
                  <a:lnTo>
                    <a:pt x="120" y="425"/>
                  </a:lnTo>
                  <a:lnTo>
                    <a:pt x="133" y="443"/>
                  </a:lnTo>
                  <a:lnTo>
                    <a:pt x="147" y="460"/>
                  </a:lnTo>
                  <a:lnTo>
                    <a:pt x="164" y="475"/>
                  </a:lnTo>
                  <a:lnTo>
                    <a:pt x="164" y="475"/>
                  </a:lnTo>
                  <a:lnTo>
                    <a:pt x="180" y="488"/>
                  </a:lnTo>
                  <a:lnTo>
                    <a:pt x="197" y="499"/>
                  </a:lnTo>
                  <a:lnTo>
                    <a:pt x="215" y="508"/>
                  </a:lnTo>
                  <a:lnTo>
                    <a:pt x="234" y="516"/>
                  </a:lnTo>
                  <a:lnTo>
                    <a:pt x="252" y="522"/>
                  </a:lnTo>
                  <a:lnTo>
                    <a:pt x="272" y="526"/>
                  </a:lnTo>
                  <a:lnTo>
                    <a:pt x="292" y="529"/>
                  </a:lnTo>
                  <a:lnTo>
                    <a:pt x="311" y="529"/>
                  </a:lnTo>
                  <a:lnTo>
                    <a:pt x="311" y="617"/>
                  </a:lnTo>
                  <a:close/>
                </a:path>
              </a:pathLst>
            </a:custGeom>
            <a:solidFill>
              <a:schemeClr val="tx2">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22">
              <a:extLst>
                <a:ext uri="{FF2B5EF4-FFF2-40B4-BE49-F238E27FC236}">
                  <a16:creationId xmlns:a16="http://schemas.microsoft.com/office/drawing/2014/main" id="{7F484F35-7D60-50D4-0729-CDE669F21F45}"/>
                </a:ext>
              </a:extLst>
            </p:cNvPr>
            <p:cNvSpPr>
              <a:spLocks/>
            </p:cNvSpPr>
            <p:nvPr/>
          </p:nvSpPr>
          <p:spPr bwMode="auto">
            <a:xfrm>
              <a:off x="2087" y="3366"/>
              <a:ext cx="317" cy="313"/>
            </a:xfrm>
            <a:custGeom>
              <a:avLst/>
              <a:gdLst>
                <a:gd name="T0" fmla="*/ 317 w 317"/>
                <a:gd name="T1" fmla="*/ 313 h 313"/>
                <a:gd name="T2" fmla="*/ 317 w 317"/>
                <a:gd name="T3" fmla="*/ 313 h 313"/>
                <a:gd name="T4" fmla="*/ 315 w 317"/>
                <a:gd name="T5" fmla="*/ 284 h 313"/>
                <a:gd name="T6" fmla="*/ 312 w 317"/>
                <a:gd name="T7" fmla="*/ 257 h 313"/>
                <a:gd name="T8" fmla="*/ 307 w 317"/>
                <a:gd name="T9" fmla="*/ 231 h 313"/>
                <a:gd name="T10" fmla="*/ 298 w 317"/>
                <a:gd name="T11" fmla="*/ 204 h 313"/>
                <a:gd name="T12" fmla="*/ 287 w 317"/>
                <a:gd name="T13" fmla="*/ 178 h 313"/>
                <a:gd name="T14" fmla="*/ 274 w 317"/>
                <a:gd name="T15" fmla="*/ 153 h 313"/>
                <a:gd name="T16" fmla="*/ 259 w 317"/>
                <a:gd name="T17" fmla="*/ 129 h 313"/>
                <a:gd name="T18" fmla="*/ 240 w 317"/>
                <a:gd name="T19" fmla="*/ 106 h 313"/>
                <a:gd name="T20" fmla="*/ 240 w 317"/>
                <a:gd name="T21" fmla="*/ 106 h 313"/>
                <a:gd name="T22" fmla="*/ 229 w 317"/>
                <a:gd name="T23" fmla="*/ 94 h 313"/>
                <a:gd name="T24" fmla="*/ 216 w 317"/>
                <a:gd name="T25" fmla="*/ 81 h 313"/>
                <a:gd name="T26" fmla="*/ 202 w 317"/>
                <a:gd name="T27" fmla="*/ 69 h 313"/>
                <a:gd name="T28" fmla="*/ 189 w 317"/>
                <a:gd name="T29" fmla="*/ 58 h 313"/>
                <a:gd name="T30" fmla="*/ 174 w 317"/>
                <a:gd name="T31" fmla="*/ 48 h 313"/>
                <a:gd name="T32" fmla="*/ 160 w 317"/>
                <a:gd name="T33" fmla="*/ 40 h 313"/>
                <a:gd name="T34" fmla="*/ 146 w 317"/>
                <a:gd name="T35" fmla="*/ 33 h 313"/>
                <a:gd name="T36" fmla="*/ 130 w 317"/>
                <a:gd name="T37" fmla="*/ 26 h 313"/>
                <a:gd name="T38" fmla="*/ 115 w 317"/>
                <a:gd name="T39" fmla="*/ 19 h 313"/>
                <a:gd name="T40" fmla="*/ 98 w 317"/>
                <a:gd name="T41" fmla="*/ 13 h 313"/>
                <a:gd name="T42" fmla="*/ 82 w 317"/>
                <a:gd name="T43" fmla="*/ 9 h 313"/>
                <a:gd name="T44" fmla="*/ 66 w 317"/>
                <a:gd name="T45" fmla="*/ 6 h 313"/>
                <a:gd name="T46" fmla="*/ 49 w 317"/>
                <a:gd name="T47" fmla="*/ 3 h 313"/>
                <a:gd name="T48" fmla="*/ 32 w 317"/>
                <a:gd name="T49" fmla="*/ 2 h 313"/>
                <a:gd name="T50" fmla="*/ 16 w 317"/>
                <a:gd name="T51" fmla="*/ 0 h 313"/>
                <a:gd name="T52" fmla="*/ 0 w 317"/>
                <a:gd name="T53" fmla="*/ 0 h 313"/>
                <a:gd name="T54" fmla="*/ 0 w 317"/>
                <a:gd name="T55" fmla="*/ 88 h 313"/>
                <a:gd name="T56" fmla="*/ 0 w 317"/>
                <a:gd name="T57" fmla="*/ 88 h 313"/>
                <a:gd name="T58" fmla="*/ 24 w 317"/>
                <a:gd name="T59" fmla="*/ 88 h 313"/>
                <a:gd name="T60" fmla="*/ 48 w 317"/>
                <a:gd name="T61" fmla="*/ 91 h 313"/>
                <a:gd name="T62" fmla="*/ 71 w 317"/>
                <a:gd name="T63" fmla="*/ 96 h 313"/>
                <a:gd name="T64" fmla="*/ 95 w 317"/>
                <a:gd name="T65" fmla="*/ 105 h 313"/>
                <a:gd name="T66" fmla="*/ 116 w 317"/>
                <a:gd name="T67" fmla="*/ 115 h 313"/>
                <a:gd name="T68" fmla="*/ 137 w 317"/>
                <a:gd name="T69" fmla="*/ 129 h 313"/>
                <a:gd name="T70" fmla="*/ 157 w 317"/>
                <a:gd name="T71" fmla="*/ 144 h 313"/>
                <a:gd name="T72" fmla="*/ 175 w 317"/>
                <a:gd name="T73" fmla="*/ 163 h 313"/>
                <a:gd name="T74" fmla="*/ 175 w 317"/>
                <a:gd name="T75" fmla="*/ 163 h 313"/>
                <a:gd name="T76" fmla="*/ 188 w 317"/>
                <a:gd name="T77" fmla="*/ 180 h 313"/>
                <a:gd name="T78" fmla="*/ 199 w 317"/>
                <a:gd name="T79" fmla="*/ 197 h 313"/>
                <a:gd name="T80" fmla="*/ 209 w 317"/>
                <a:gd name="T81" fmla="*/ 215 h 313"/>
                <a:gd name="T82" fmla="*/ 216 w 317"/>
                <a:gd name="T83" fmla="*/ 233 h 313"/>
                <a:gd name="T84" fmla="*/ 222 w 317"/>
                <a:gd name="T85" fmla="*/ 253 h 313"/>
                <a:gd name="T86" fmla="*/ 226 w 317"/>
                <a:gd name="T87" fmla="*/ 273 h 313"/>
                <a:gd name="T88" fmla="*/ 229 w 317"/>
                <a:gd name="T89" fmla="*/ 293 h 313"/>
                <a:gd name="T90" fmla="*/ 229 w 317"/>
                <a:gd name="T91" fmla="*/ 313 h 313"/>
                <a:gd name="T92" fmla="*/ 317 w 317"/>
                <a:gd name="T93"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7" h="313">
                  <a:moveTo>
                    <a:pt x="317" y="313"/>
                  </a:moveTo>
                  <a:lnTo>
                    <a:pt x="317" y="313"/>
                  </a:lnTo>
                  <a:lnTo>
                    <a:pt x="315" y="284"/>
                  </a:lnTo>
                  <a:lnTo>
                    <a:pt x="312" y="257"/>
                  </a:lnTo>
                  <a:lnTo>
                    <a:pt x="307" y="231"/>
                  </a:lnTo>
                  <a:lnTo>
                    <a:pt x="298" y="204"/>
                  </a:lnTo>
                  <a:lnTo>
                    <a:pt x="287" y="178"/>
                  </a:lnTo>
                  <a:lnTo>
                    <a:pt x="274" y="153"/>
                  </a:lnTo>
                  <a:lnTo>
                    <a:pt x="259" y="129"/>
                  </a:lnTo>
                  <a:lnTo>
                    <a:pt x="240" y="106"/>
                  </a:lnTo>
                  <a:lnTo>
                    <a:pt x="240" y="106"/>
                  </a:lnTo>
                  <a:lnTo>
                    <a:pt x="229" y="94"/>
                  </a:lnTo>
                  <a:lnTo>
                    <a:pt x="216" y="81"/>
                  </a:lnTo>
                  <a:lnTo>
                    <a:pt x="202" y="69"/>
                  </a:lnTo>
                  <a:lnTo>
                    <a:pt x="189" y="58"/>
                  </a:lnTo>
                  <a:lnTo>
                    <a:pt x="174" y="48"/>
                  </a:lnTo>
                  <a:lnTo>
                    <a:pt x="160" y="40"/>
                  </a:lnTo>
                  <a:lnTo>
                    <a:pt x="146" y="33"/>
                  </a:lnTo>
                  <a:lnTo>
                    <a:pt x="130" y="26"/>
                  </a:lnTo>
                  <a:lnTo>
                    <a:pt x="115" y="19"/>
                  </a:lnTo>
                  <a:lnTo>
                    <a:pt x="98" y="13"/>
                  </a:lnTo>
                  <a:lnTo>
                    <a:pt x="82" y="9"/>
                  </a:lnTo>
                  <a:lnTo>
                    <a:pt x="66" y="6"/>
                  </a:lnTo>
                  <a:lnTo>
                    <a:pt x="49" y="3"/>
                  </a:lnTo>
                  <a:lnTo>
                    <a:pt x="32" y="2"/>
                  </a:lnTo>
                  <a:lnTo>
                    <a:pt x="16" y="0"/>
                  </a:lnTo>
                  <a:lnTo>
                    <a:pt x="0" y="0"/>
                  </a:lnTo>
                  <a:lnTo>
                    <a:pt x="0" y="88"/>
                  </a:lnTo>
                  <a:lnTo>
                    <a:pt x="0" y="88"/>
                  </a:lnTo>
                  <a:lnTo>
                    <a:pt x="24" y="88"/>
                  </a:lnTo>
                  <a:lnTo>
                    <a:pt x="48" y="91"/>
                  </a:lnTo>
                  <a:lnTo>
                    <a:pt x="71" y="96"/>
                  </a:lnTo>
                  <a:lnTo>
                    <a:pt x="95" y="105"/>
                  </a:lnTo>
                  <a:lnTo>
                    <a:pt x="116" y="115"/>
                  </a:lnTo>
                  <a:lnTo>
                    <a:pt x="137" y="129"/>
                  </a:lnTo>
                  <a:lnTo>
                    <a:pt x="157" y="144"/>
                  </a:lnTo>
                  <a:lnTo>
                    <a:pt x="175" y="163"/>
                  </a:lnTo>
                  <a:lnTo>
                    <a:pt x="175" y="163"/>
                  </a:lnTo>
                  <a:lnTo>
                    <a:pt x="188" y="180"/>
                  </a:lnTo>
                  <a:lnTo>
                    <a:pt x="199" y="197"/>
                  </a:lnTo>
                  <a:lnTo>
                    <a:pt x="209" y="215"/>
                  </a:lnTo>
                  <a:lnTo>
                    <a:pt x="216" y="233"/>
                  </a:lnTo>
                  <a:lnTo>
                    <a:pt x="222" y="253"/>
                  </a:lnTo>
                  <a:lnTo>
                    <a:pt x="226" y="273"/>
                  </a:lnTo>
                  <a:lnTo>
                    <a:pt x="229" y="293"/>
                  </a:lnTo>
                  <a:lnTo>
                    <a:pt x="229" y="313"/>
                  </a:lnTo>
                  <a:lnTo>
                    <a:pt x="317" y="313"/>
                  </a:lnTo>
                  <a:close/>
                </a:path>
              </a:pathLst>
            </a:custGeom>
            <a:solidFill>
              <a:schemeClr val="tx2">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23">
              <a:extLst>
                <a:ext uri="{FF2B5EF4-FFF2-40B4-BE49-F238E27FC236}">
                  <a16:creationId xmlns:a16="http://schemas.microsoft.com/office/drawing/2014/main" id="{0E4FB827-AB57-3859-C0DD-8CA9876DB0A2}"/>
                </a:ext>
              </a:extLst>
            </p:cNvPr>
            <p:cNvSpPr>
              <a:spLocks/>
            </p:cNvSpPr>
            <p:nvPr/>
          </p:nvSpPr>
          <p:spPr bwMode="auto">
            <a:xfrm>
              <a:off x="2317" y="3383"/>
              <a:ext cx="617" cy="617"/>
            </a:xfrm>
            <a:custGeom>
              <a:avLst/>
              <a:gdLst>
                <a:gd name="T0" fmla="*/ 511 w 617"/>
                <a:gd name="T1" fmla="*/ 77 h 617"/>
                <a:gd name="T2" fmla="*/ 555 w 617"/>
                <a:gd name="T3" fmla="*/ 122 h 617"/>
                <a:gd name="T4" fmla="*/ 586 w 617"/>
                <a:gd name="T5" fmla="*/ 173 h 617"/>
                <a:gd name="T6" fmla="*/ 607 w 617"/>
                <a:gd name="T7" fmla="*/ 229 h 617"/>
                <a:gd name="T8" fmla="*/ 617 w 617"/>
                <a:gd name="T9" fmla="*/ 287 h 617"/>
                <a:gd name="T10" fmla="*/ 616 w 617"/>
                <a:gd name="T11" fmla="*/ 347 h 617"/>
                <a:gd name="T12" fmla="*/ 603 w 617"/>
                <a:gd name="T13" fmla="*/ 404 h 617"/>
                <a:gd name="T14" fmla="*/ 577 w 617"/>
                <a:gd name="T15" fmla="*/ 460 h 617"/>
                <a:gd name="T16" fmla="*/ 542 w 617"/>
                <a:gd name="T17" fmla="*/ 512 h 617"/>
                <a:gd name="T18" fmla="*/ 519 w 617"/>
                <a:gd name="T19" fmla="*/ 535 h 617"/>
                <a:gd name="T20" fmla="*/ 471 w 617"/>
                <a:gd name="T21" fmla="*/ 571 h 617"/>
                <a:gd name="T22" fmla="*/ 418 w 617"/>
                <a:gd name="T23" fmla="*/ 598 h 617"/>
                <a:gd name="T24" fmla="*/ 360 w 617"/>
                <a:gd name="T25" fmla="*/ 612 h 617"/>
                <a:gd name="T26" fmla="*/ 300 w 617"/>
                <a:gd name="T27" fmla="*/ 617 h 617"/>
                <a:gd name="T28" fmla="*/ 242 w 617"/>
                <a:gd name="T29" fmla="*/ 609 h 617"/>
                <a:gd name="T30" fmla="*/ 184 w 617"/>
                <a:gd name="T31" fmla="*/ 591 h 617"/>
                <a:gd name="T32" fmla="*/ 131 w 617"/>
                <a:gd name="T33" fmla="*/ 560 h 617"/>
                <a:gd name="T34" fmla="*/ 106 w 617"/>
                <a:gd name="T35" fmla="*/ 542 h 617"/>
                <a:gd name="T36" fmla="*/ 81 w 617"/>
                <a:gd name="T37" fmla="*/ 518 h 617"/>
                <a:gd name="T38" fmla="*/ 60 w 617"/>
                <a:gd name="T39" fmla="*/ 491 h 617"/>
                <a:gd name="T40" fmla="*/ 41 w 617"/>
                <a:gd name="T41" fmla="*/ 462 h 617"/>
                <a:gd name="T42" fmla="*/ 27 w 617"/>
                <a:gd name="T43" fmla="*/ 434 h 617"/>
                <a:gd name="T44" fmla="*/ 15 w 617"/>
                <a:gd name="T45" fmla="*/ 403 h 617"/>
                <a:gd name="T46" fmla="*/ 8 w 617"/>
                <a:gd name="T47" fmla="*/ 372 h 617"/>
                <a:gd name="T48" fmla="*/ 2 w 617"/>
                <a:gd name="T49" fmla="*/ 339 h 617"/>
                <a:gd name="T50" fmla="*/ 0 w 617"/>
                <a:gd name="T51" fmla="*/ 307 h 617"/>
                <a:gd name="T52" fmla="*/ 88 w 617"/>
                <a:gd name="T53" fmla="*/ 307 h 617"/>
                <a:gd name="T54" fmla="*/ 92 w 617"/>
                <a:gd name="T55" fmla="*/ 354 h 617"/>
                <a:gd name="T56" fmla="*/ 106 w 617"/>
                <a:gd name="T57" fmla="*/ 397 h 617"/>
                <a:gd name="T58" fmla="*/ 131 w 617"/>
                <a:gd name="T59" fmla="*/ 440 h 617"/>
                <a:gd name="T60" fmla="*/ 163 w 617"/>
                <a:gd name="T61" fmla="*/ 475 h 617"/>
                <a:gd name="T62" fmla="*/ 181 w 617"/>
                <a:gd name="T63" fmla="*/ 489 h 617"/>
                <a:gd name="T64" fmla="*/ 220 w 617"/>
                <a:gd name="T65" fmla="*/ 511 h 617"/>
                <a:gd name="T66" fmla="*/ 261 w 617"/>
                <a:gd name="T67" fmla="*/ 525 h 617"/>
                <a:gd name="T68" fmla="*/ 303 w 617"/>
                <a:gd name="T69" fmla="*/ 530 h 617"/>
                <a:gd name="T70" fmla="*/ 345 w 617"/>
                <a:gd name="T71" fmla="*/ 527 h 617"/>
                <a:gd name="T72" fmla="*/ 386 w 617"/>
                <a:gd name="T73" fmla="*/ 516 h 617"/>
                <a:gd name="T74" fmla="*/ 425 w 617"/>
                <a:gd name="T75" fmla="*/ 496 h 617"/>
                <a:gd name="T76" fmla="*/ 460 w 617"/>
                <a:gd name="T77" fmla="*/ 470 h 617"/>
                <a:gd name="T78" fmla="*/ 476 w 617"/>
                <a:gd name="T79" fmla="*/ 454 h 617"/>
                <a:gd name="T80" fmla="*/ 501 w 617"/>
                <a:gd name="T81" fmla="*/ 417 h 617"/>
                <a:gd name="T82" fmla="*/ 519 w 617"/>
                <a:gd name="T83" fmla="*/ 378 h 617"/>
                <a:gd name="T84" fmla="*/ 528 w 617"/>
                <a:gd name="T85" fmla="*/ 337 h 617"/>
                <a:gd name="T86" fmla="*/ 529 w 617"/>
                <a:gd name="T87" fmla="*/ 294 h 617"/>
                <a:gd name="T88" fmla="*/ 522 w 617"/>
                <a:gd name="T89" fmla="*/ 252 h 617"/>
                <a:gd name="T90" fmla="*/ 508 w 617"/>
                <a:gd name="T91" fmla="*/ 212 h 617"/>
                <a:gd name="T92" fmla="*/ 485 w 617"/>
                <a:gd name="T93" fmla="*/ 174 h 617"/>
                <a:gd name="T94" fmla="*/ 454 w 617"/>
                <a:gd name="T95" fmla="*/ 142 h 617"/>
                <a:gd name="T96" fmla="*/ 439 w 617"/>
                <a:gd name="T97" fmla="*/ 129 h 617"/>
                <a:gd name="T98" fmla="*/ 405 w 617"/>
                <a:gd name="T99" fmla="*/ 109 h 617"/>
                <a:gd name="T100" fmla="*/ 368 w 617"/>
                <a:gd name="T101" fmla="*/ 95 h 617"/>
                <a:gd name="T102" fmla="*/ 330 w 617"/>
                <a:gd name="T103" fmla="*/ 88 h 617"/>
                <a:gd name="T104" fmla="*/ 310 w 617"/>
                <a:gd name="T105" fmla="*/ 0 h 617"/>
                <a:gd name="T106" fmla="*/ 337 w 617"/>
                <a:gd name="T107" fmla="*/ 2 h 617"/>
                <a:gd name="T108" fmla="*/ 391 w 617"/>
                <a:gd name="T109" fmla="*/ 11 h 617"/>
                <a:gd name="T110" fmla="*/ 442 w 617"/>
                <a:gd name="T111" fmla="*/ 30 h 617"/>
                <a:gd name="T112" fmla="*/ 490 w 617"/>
                <a:gd name="T113" fmla="*/ 58 h 617"/>
                <a:gd name="T114" fmla="*/ 511 w 617"/>
                <a:gd name="T115" fmla="*/ 77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7" h="617">
                  <a:moveTo>
                    <a:pt x="511" y="77"/>
                  </a:moveTo>
                  <a:lnTo>
                    <a:pt x="511" y="77"/>
                  </a:lnTo>
                  <a:lnTo>
                    <a:pt x="535" y="98"/>
                  </a:lnTo>
                  <a:lnTo>
                    <a:pt x="555" y="122"/>
                  </a:lnTo>
                  <a:lnTo>
                    <a:pt x="572" y="147"/>
                  </a:lnTo>
                  <a:lnTo>
                    <a:pt x="586" y="173"/>
                  </a:lnTo>
                  <a:lnTo>
                    <a:pt x="599" y="201"/>
                  </a:lnTo>
                  <a:lnTo>
                    <a:pt x="607" y="229"/>
                  </a:lnTo>
                  <a:lnTo>
                    <a:pt x="613" y="257"/>
                  </a:lnTo>
                  <a:lnTo>
                    <a:pt x="617" y="287"/>
                  </a:lnTo>
                  <a:lnTo>
                    <a:pt x="617" y="317"/>
                  </a:lnTo>
                  <a:lnTo>
                    <a:pt x="616" y="347"/>
                  </a:lnTo>
                  <a:lnTo>
                    <a:pt x="610" y="376"/>
                  </a:lnTo>
                  <a:lnTo>
                    <a:pt x="603" y="404"/>
                  </a:lnTo>
                  <a:lnTo>
                    <a:pt x="591" y="433"/>
                  </a:lnTo>
                  <a:lnTo>
                    <a:pt x="577" y="460"/>
                  </a:lnTo>
                  <a:lnTo>
                    <a:pt x="562" y="486"/>
                  </a:lnTo>
                  <a:lnTo>
                    <a:pt x="542" y="512"/>
                  </a:lnTo>
                  <a:lnTo>
                    <a:pt x="542" y="512"/>
                  </a:lnTo>
                  <a:lnTo>
                    <a:pt x="519" y="535"/>
                  </a:lnTo>
                  <a:lnTo>
                    <a:pt x="495" y="554"/>
                  </a:lnTo>
                  <a:lnTo>
                    <a:pt x="471" y="571"/>
                  </a:lnTo>
                  <a:lnTo>
                    <a:pt x="444" y="585"/>
                  </a:lnTo>
                  <a:lnTo>
                    <a:pt x="418" y="598"/>
                  </a:lnTo>
                  <a:lnTo>
                    <a:pt x="389" y="607"/>
                  </a:lnTo>
                  <a:lnTo>
                    <a:pt x="360" y="612"/>
                  </a:lnTo>
                  <a:lnTo>
                    <a:pt x="330" y="617"/>
                  </a:lnTo>
                  <a:lnTo>
                    <a:pt x="300" y="617"/>
                  </a:lnTo>
                  <a:lnTo>
                    <a:pt x="271" y="615"/>
                  </a:lnTo>
                  <a:lnTo>
                    <a:pt x="242" y="609"/>
                  </a:lnTo>
                  <a:lnTo>
                    <a:pt x="213" y="601"/>
                  </a:lnTo>
                  <a:lnTo>
                    <a:pt x="184" y="591"/>
                  </a:lnTo>
                  <a:lnTo>
                    <a:pt x="157" y="577"/>
                  </a:lnTo>
                  <a:lnTo>
                    <a:pt x="131" y="560"/>
                  </a:lnTo>
                  <a:lnTo>
                    <a:pt x="106" y="542"/>
                  </a:lnTo>
                  <a:lnTo>
                    <a:pt x="106" y="542"/>
                  </a:lnTo>
                  <a:lnTo>
                    <a:pt x="94" y="529"/>
                  </a:lnTo>
                  <a:lnTo>
                    <a:pt x="81" y="518"/>
                  </a:lnTo>
                  <a:lnTo>
                    <a:pt x="70" y="505"/>
                  </a:lnTo>
                  <a:lnTo>
                    <a:pt x="60" y="491"/>
                  </a:lnTo>
                  <a:lnTo>
                    <a:pt x="50" y="477"/>
                  </a:lnTo>
                  <a:lnTo>
                    <a:pt x="41" y="462"/>
                  </a:lnTo>
                  <a:lnTo>
                    <a:pt x="34" y="448"/>
                  </a:lnTo>
                  <a:lnTo>
                    <a:pt x="27" y="434"/>
                  </a:lnTo>
                  <a:lnTo>
                    <a:pt x="20" y="419"/>
                  </a:lnTo>
                  <a:lnTo>
                    <a:pt x="15" y="403"/>
                  </a:lnTo>
                  <a:lnTo>
                    <a:pt x="10" y="388"/>
                  </a:lnTo>
                  <a:lnTo>
                    <a:pt x="8" y="372"/>
                  </a:lnTo>
                  <a:lnTo>
                    <a:pt x="5" y="355"/>
                  </a:lnTo>
                  <a:lnTo>
                    <a:pt x="2" y="339"/>
                  </a:lnTo>
                  <a:lnTo>
                    <a:pt x="0" y="322"/>
                  </a:lnTo>
                  <a:lnTo>
                    <a:pt x="0" y="307"/>
                  </a:lnTo>
                  <a:lnTo>
                    <a:pt x="88" y="307"/>
                  </a:lnTo>
                  <a:lnTo>
                    <a:pt x="88" y="307"/>
                  </a:lnTo>
                  <a:lnTo>
                    <a:pt x="90" y="330"/>
                  </a:lnTo>
                  <a:lnTo>
                    <a:pt x="92" y="354"/>
                  </a:lnTo>
                  <a:lnTo>
                    <a:pt x="98" y="376"/>
                  </a:lnTo>
                  <a:lnTo>
                    <a:pt x="106" y="397"/>
                  </a:lnTo>
                  <a:lnTo>
                    <a:pt x="118" y="419"/>
                  </a:lnTo>
                  <a:lnTo>
                    <a:pt x="131" y="440"/>
                  </a:lnTo>
                  <a:lnTo>
                    <a:pt x="146" y="458"/>
                  </a:lnTo>
                  <a:lnTo>
                    <a:pt x="163" y="475"/>
                  </a:lnTo>
                  <a:lnTo>
                    <a:pt x="163" y="475"/>
                  </a:lnTo>
                  <a:lnTo>
                    <a:pt x="181" y="489"/>
                  </a:lnTo>
                  <a:lnTo>
                    <a:pt x="200" y="502"/>
                  </a:lnTo>
                  <a:lnTo>
                    <a:pt x="220" y="511"/>
                  </a:lnTo>
                  <a:lnTo>
                    <a:pt x="239" y="519"/>
                  </a:lnTo>
                  <a:lnTo>
                    <a:pt x="261" y="525"/>
                  </a:lnTo>
                  <a:lnTo>
                    <a:pt x="282" y="527"/>
                  </a:lnTo>
                  <a:lnTo>
                    <a:pt x="303" y="530"/>
                  </a:lnTo>
                  <a:lnTo>
                    <a:pt x="324" y="529"/>
                  </a:lnTo>
                  <a:lnTo>
                    <a:pt x="345" y="527"/>
                  </a:lnTo>
                  <a:lnTo>
                    <a:pt x="365" y="522"/>
                  </a:lnTo>
                  <a:lnTo>
                    <a:pt x="386" y="516"/>
                  </a:lnTo>
                  <a:lnTo>
                    <a:pt x="406" y="508"/>
                  </a:lnTo>
                  <a:lnTo>
                    <a:pt x="425" y="496"/>
                  </a:lnTo>
                  <a:lnTo>
                    <a:pt x="443" y="485"/>
                  </a:lnTo>
                  <a:lnTo>
                    <a:pt x="460" y="470"/>
                  </a:lnTo>
                  <a:lnTo>
                    <a:pt x="476" y="454"/>
                  </a:lnTo>
                  <a:lnTo>
                    <a:pt x="476" y="454"/>
                  </a:lnTo>
                  <a:lnTo>
                    <a:pt x="490" y="436"/>
                  </a:lnTo>
                  <a:lnTo>
                    <a:pt x="501" y="417"/>
                  </a:lnTo>
                  <a:lnTo>
                    <a:pt x="511" y="397"/>
                  </a:lnTo>
                  <a:lnTo>
                    <a:pt x="519" y="378"/>
                  </a:lnTo>
                  <a:lnTo>
                    <a:pt x="525" y="356"/>
                  </a:lnTo>
                  <a:lnTo>
                    <a:pt x="528" y="337"/>
                  </a:lnTo>
                  <a:lnTo>
                    <a:pt x="531" y="315"/>
                  </a:lnTo>
                  <a:lnTo>
                    <a:pt x="529" y="294"/>
                  </a:lnTo>
                  <a:lnTo>
                    <a:pt x="528" y="273"/>
                  </a:lnTo>
                  <a:lnTo>
                    <a:pt x="522" y="252"/>
                  </a:lnTo>
                  <a:lnTo>
                    <a:pt x="517" y="232"/>
                  </a:lnTo>
                  <a:lnTo>
                    <a:pt x="508" y="212"/>
                  </a:lnTo>
                  <a:lnTo>
                    <a:pt x="498" y="192"/>
                  </a:lnTo>
                  <a:lnTo>
                    <a:pt x="485" y="174"/>
                  </a:lnTo>
                  <a:lnTo>
                    <a:pt x="471" y="157"/>
                  </a:lnTo>
                  <a:lnTo>
                    <a:pt x="454" y="142"/>
                  </a:lnTo>
                  <a:lnTo>
                    <a:pt x="454" y="142"/>
                  </a:lnTo>
                  <a:lnTo>
                    <a:pt x="439" y="129"/>
                  </a:lnTo>
                  <a:lnTo>
                    <a:pt x="422" y="119"/>
                  </a:lnTo>
                  <a:lnTo>
                    <a:pt x="405" y="109"/>
                  </a:lnTo>
                  <a:lnTo>
                    <a:pt x="386" y="102"/>
                  </a:lnTo>
                  <a:lnTo>
                    <a:pt x="368" y="95"/>
                  </a:lnTo>
                  <a:lnTo>
                    <a:pt x="348" y="91"/>
                  </a:lnTo>
                  <a:lnTo>
                    <a:pt x="330" y="88"/>
                  </a:lnTo>
                  <a:lnTo>
                    <a:pt x="310" y="88"/>
                  </a:lnTo>
                  <a:lnTo>
                    <a:pt x="310" y="0"/>
                  </a:lnTo>
                  <a:lnTo>
                    <a:pt x="310" y="0"/>
                  </a:lnTo>
                  <a:lnTo>
                    <a:pt x="337" y="2"/>
                  </a:lnTo>
                  <a:lnTo>
                    <a:pt x="364" y="6"/>
                  </a:lnTo>
                  <a:lnTo>
                    <a:pt x="391" y="11"/>
                  </a:lnTo>
                  <a:lnTo>
                    <a:pt x="416" y="20"/>
                  </a:lnTo>
                  <a:lnTo>
                    <a:pt x="442" y="30"/>
                  </a:lnTo>
                  <a:lnTo>
                    <a:pt x="466" y="43"/>
                  </a:lnTo>
                  <a:lnTo>
                    <a:pt x="490" y="58"/>
                  </a:lnTo>
                  <a:lnTo>
                    <a:pt x="511" y="77"/>
                  </a:lnTo>
                  <a:lnTo>
                    <a:pt x="511" y="77"/>
                  </a:lnTo>
                  <a:close/>
                </a:path>
              </a:pathLst>
            </a:custGeom>
            <a:solidFill>
              <a:schemeClr val="tx2">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24">
              <a:extLst>
                <a:ext uri="{FF2B5EF4-FFF2-40B4-BE49-F238E27FC236}">
                  <a16:creationId xmlns:a16="http://schemas.microsoft.com/office/drawing/2014/main" id="{53F85B68-588B-86F5-2000-587716182272}"/>
                </a:ext>
              </a:extLst>
            </p:cNvPr>
            <p:cNvSpPr>
              <a:spLocks/>
            </p:cNvSpPr>
            <p:nvPr/>
          </p:nvSpPr>
          <p:spPr bwMode="auto">
            <a:xfrm>
              <a:off x="1759" y="3368"/>
              <a:ext cx="311" cy="616"/>
            </a:xfrm>
            <a:custGeom>
              <a:avLst/>
              <a:gdLst>
                <a:gd name="T0" fmla="*/ 311 w 311"/>
                <a:gd name="T1" fmla="*/ 616 h 616"/>
                <a:gd name="T2" fmla="*/ 256 w 311"/>
                <a:gd name="T3" fmla="*/ 612 h 616"/>
                <a:gd name="T4" fmla="*/ 204 w 311"/>
                <a:gd name="T5" fmla="*/ 598 h 616"/>
                <a:gd name="T6" fmla="*/ 153 w 311"/>
                <a:gd name="T7" fmla="*/ 574 h 616"/>
                <a:gd name="T8" fmla="*/ 106 w 311"/>
                <a:gd name="T9" fmla="*/ 541 h 616"/>
                <a:gd name="T10" fmla="*/ 83 w 311"/>
                <a:gd name="T11" fmla="*/ 518 h 616"/>
                <a:gd name="T12" fmla="*/ 47 w 311"/>
                <a:gd name="T13" fmla="*/ 470 h 616"/>
                <a:gd name="T14" fmla="*/ 20 w 311"/>
                <a:gd name="T15" fmla="*/ 417 h 616"/>
                <a:gd name="T16" fmla="*/ 4 w 311"/>
                <a:gd name="T17" fmla="*/ 359 h 616"/>
                <a:gd name="T18" fmla="*/ 0 w 311"/>
                <a:gd name="T19" fmla="*/ 299 h 616"/>
                <a:gd name="T20" fmla="*/ 7 w 311"/>
                <a:gd name="T21" fmla="*/ 241 h 616"/>
                <a:gd name="T22" fmla="*/ 25 w 311"/>
                <a:gd name="T23" fmla="*/ 183 h 616"/>
                <a:gd name="T24" fmla="*/ 56 w 311"/>
                <a:gd name="T25" fmla="*/ 131 h 616"/>
                <a:gd name="T26" fmla="*/ 76 w 311"/>
                <a:gd name="T27" fmla="*/ 106 h 616"/>
                <a:gd name="T28" fmla="*/ 100 w 311"/>
                <a:gd name="T29" fmla="*/ 82 h 616"/>
                <a:gd name="T30" fmla="*/ 126 w 311"/>
                <a:gd name="T31" fmla="*/ 59 h 616"/>
                <a:gd name="T32" fmla="*/ 154 w 311"/>
                <a:gd name="T33" fmla="*/ 41 h 616"/>
                <a:gd name="T34" fmla="*/ 184 w 311"/>
                <a:gd name="T35" fmla="*/ 26 h 616"/>
                <a:gd name="T36" fmla="*/ 215 w 311"/>
                <a:gd name="T37" fmla="*/ 15 h 616"/>
                <a:gd name="T38" fmla="*/ 246 w 311"/>
                <a:gd name="T39" fmla="*/ 7 h 616"/>
                <a:gd name="T40" fmla="*/ 278 w 311"/>
                <a:gd name="T41" fmla="*/ 1 h 616"/>
                <a:gd name="T42" fmla="*/ 311 w 311"/>
                <a:gd name="T43" fmla="*/ 87 h 616"/>
                <a:gd name="T44" fmla="*/ 287 w 311"/>
                <a:gd name="T45" fmla="*/ 89 h 616"/>
                <a:gd name="T46" fmla="*/ 242 w 311"/>
                <a:gd name="T47" fmla="*/ 97 h 616"/>
                <a:gd name="T48" fmla="*/ 198 w 311"/>
                <a:gd name="T49" fmla="*/ 117 h 616"/>
                <a:gd name="T50" fmla="*/ 160 w 311"/>
                <a:gd name="T51" fmla="*/ 145 h 616"/>
                <a:gd name="T52" fmla="*/ 141 w 311"/>
                <a:gd name="T53" fmla="*/ 162 h 616"/>
                <a:gd name="T54" fmla="*/ 116 w 311"/>
                <a:gd name="T55" fmla="*/ 199 h 616"/>
                <a:gd name="T56" fmla="*/ 99 w 311"/>
                <a:gd name="T57" fmla="*/ 239 h 616"/>
                <a:gd name="T58" fmla="*/ 89 w 311"/>
                <a:gd name="T59" fmla="*/ 281 h 616"/>
                <a:gd name="T60" fmla="*/ 88 w 311"/>
                <a:gd name="T61" fmla="*/ 323 h 616"/>
                <a:gd name="T62" fmla="*/ 95 w 311"/>
                <a:gd name="T63" fmla="*/ 366 h 616"/>
                <a:gd name="T64" fmla="*/ 110 w 311"/>
                <a:gd name="T65" fmla="*/ 405 h 616"/>
                <a:gd name="T66" fmla="*/ 133 w 311"/>
                <a:gd name="T67" fmla="*/ 442 h 616"/>
                <a:gd name="T68" fmla="*/ 164 w 311"/>
                <a:gd name="T69" fmla="*/ 475 h 616"/>
                <a:gd name="T70" fmla="*/ 180 w 311"/>
                <a:gd name="T71" fmla="*/ 487 h 616"/>
                <a:gd name="T72" fmla="*/ 215 w 311"/>
                <a:gd name="T73" fmla="*/ 509 h 616"/>
                <a:gd name="T74" fmla="*/ 252 w 311"/>
                <a:gd name="T75" fmla="*/ 521 h 616"/>
                <a:gd name="T76" fmla="*/ 291 w 311"/>
                <a:gd name="T77" fmla="*/ 528 h 616"/>
                <a:gd name="T78" fmla="*/ 311 w 311"/>
                <a:gd name="T79" fmla="*/ 616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11" h="616">
                  <a:moveTo>
                    <a:pt x="311" y="616"/>
                  </a:moveTo>
                  <a:lnTo>
                    <a:pt x="311" y="616"/>
                  </a:lnTo>
                  <a:lnTo>
                    <a:pt x="283" y="615"/>
                  </a:lnTo>
                  <a:lnTo>
                    <a:pt x="256" y="612"/>
                  </a:lnTo>
                  <a:lnTo>
                    <a:pt x="229" y="606"/>
                  </a:lnTo>
                  <a:lnTo>
                    <a:pt x="204" y="598"/>
                  </a:lnTo>
                  <a:lnTo>
                    <a:pt x="178" y="588"/>
                  </a:lnTo>
                  <a:lnTo>
                    <a:pt x="153" y="574"/>
                  </a:lnTo>
                  <a:lnTo>
                    <a:pt x="129" y="558"/>
                  </a:lnTo>
                  <a:lnTo>
                    <a:pt x="106" y="541"/>
                  </a:lnTo>
                  <a:lnTo>
                    <a:pt x="106" y="541"/>
                  </a:lnTo>
                  <a:lnTo>
                    <a:pt x="83" y="518"/>
                  </a:lnTo>
                  <a:lnTo>
                    <a:pt x="64" y="494"/>
                  </a:lnTo>
                  <a:lnTo>
                    <a:pt x="47" y="470"/>
                  </a:lnTo>
                  <a:lnTo>
                    <a:pt x="31" y="444"/>
                  </a:lnTo>
                  <a:lnTo>
                    <a:pt x="20" y="417"/>
                  </a:lnTo>
                  <a:lnTo>
                    <a:pt x="11" y="388"/>
                  </a:lnTo>
                  <a:lnTo>
                    <a:pt x="4" y="359"/>
                  </a:lnTo>
                  <a:lnTo>
                    <a:pt x="1" y="329"/>
                  </a:lnTo>
                  <a:lnTo>
                    <a:pt x="0" y="299"/>
                  </a:lnTo>
                  <a:lnTo>
                    <a:pt x="3" y="270"/>
                  </a:lnTo>
                  <a:lnTo>
                    <a:pt x="7" y="241"/>
                  </a:lnTo>
                  <a:lnTo>
                    <a:pt x="15" y="212"/>
                  </a:lnTo>
                  <a:lnTo>
                    <a:pt x="25" y="183"/>
                  </a:lnTo>
                  <a:lnTo>
                    <a:pt x="40" y="157"/>
                  </a:lnTo>
                  <a:lnTo>
                    <a:pt x="56" y="131"/>
                  </a:lnTo>
                  <a:lnTo>
                    <a:pt x="76" y="106"/>
                  </a:lnTo>
                  <a:lnTo>
                    <a:pt x="76" y="106"/>
                  </a:lnTo>
                  <a:lnTo>
                    <a:pt x="88" y="93"/>
                  </a:lnTo>
                  <a:lnTo>
                    <a:pt x="100" y="82"/>
                  </a:lnTo>
                  <a:lnTo>
                    <a:pt x="113" y="70"/>
                  </a:lnTo>
                  <a:lnTo>
                    <a:pt x="126" y="59"/>
                  </a:lnTo>
                  <a:lnTo>
                    <a:pt x="140" y="51"/>
                  </a:lnTo>
                  <a:lnTo>
                    <a:pt x="154" y="41"/>
                  </a:lnTo>
                  <a:lnTo>
                    <a:pt x="168" y="34"/>
                  </a:lnTo>
                  <a:lnTo>
                    <a:pt x="184" y="26"/>
                  </a:lnTo>
                  <a:lnTo>
                    <a:pt x="199" y="19"/>
                  </a:lnTo>
                  <a:lnTo>
                    <a:pt x="215" y="15"/>
                  </a:lnTo>
                  <a:lnTo>
                    <a:pt x="230" y="10"/>
                  </a:lnTo>
                  <a:lnTo>
                    <a:pt x="246" y="7"/>
                  </a:lnTo>
                  <a:lnTo>
                    <a:pt x="262" y="4"/>
                  </a:lnTo>
                  <a:lnTo>
                    <a:pt x="278" y="1"/>
                  </a:lnTo>
                  <a:lnTo>
                    <a:pt x="311" y="0"/>
                  </a:lnTo>
                  <a:lnTo>
                    <a:pt x="311" y="87"/>
                  </a:lnTo>
                  <a:lnTo>
                    <a:pt x="311" y="87"/>
                  </a:lnTo>
                  <a:lnTo>
                    <a:pt x="287" y="89"/>
                  </a:lnTo>
                  <a:lnTo>
                    <a:pt x="264" y="92"/>
                  </a:lnTo>
                  <a:lnTo>
                    <a:pt x="242" y="97"/>
                  </a:lnTo>
                  <a:lnTo>
                    <a:pt x="219" y="106"/>
                  </a:lnTo>
                  <a:lnTo>
                    <a:pt x="198" y="117"/>
                  </a:lnTo>
                  <a:lnTo>
                    <a:pt x="178" y="130"/>
                  </a:lnTo>
                  <a:lnTo>
                    <a:pt x="160" y="145"/>
                  </a:lnTo>
                  <a:lnTo>
                    <a:pt x="141" y="162"/>
                  </a:lnTo>
                  <a:lnTo>
                    <a:pt x="141" y="162"/>
                  </a:lnTo>
                  <a:lnTo>
                    <a:pt x="127" y="181"/>
                  </a:lnTo>
                  <a:lnTo>
                    <a:pt x="116" y="199"/>
                  </a:lnTo>
                  <a:lnTo>
                    <a:pt x="106" y="219"/>
                  </a:lnTo>
                  <a:lnTo>
                    <a:pt x="99" y="239"/>
                  </a:lnTo>
                  <a:lnTo>
                    <a:pt x="93" y="260"/>
                  </a:lnTo>
                  <a:lnTo>
                    <a:pt x="89" y="281"/>
                  </a:lnTo>
                  <a:lnTo>
                    <a:pt x="88" y="302"/>
                  </a:lnTo>
                  <a:lnTo>
                    <a:pt x="88" y="323"/>
                  </a:lnTo>
                  <a:lnTo>
                    <a:pt x="90" y="345"/>
                  </a:lnTo>
                  <a:lnTo>
                    <a:pt x="95" y="366"/>
                  </a:lnTo>
                  <a:lnTo>
                    <a:pt x="102" y="386"/>
                  </a:lnTo>
                  <a:lnTo>
                    <a:pt x="110" y="405"/>
                  </a:lnTo>
                  <a:lnTo>
                    <a:pt x="120" y="424"/>
                  </a:lnTo>
                  <a:lnTo>
                    <a:pt x="133" y="442"/>
                  </a:lnTo>
                  <a:lnTo>
                    <a:pt x="147" y="459"/>
                  </a:lnTo>
                  <a:lnTo>
                    <a:pt x="164" y="475"/>
                  </a:lnTo>
                  <a:lnTo>
                    <a:pt x="164" y="475"/>
                  </a:lnTo>
                  <a:lnTo>
                    <a:pt x="180" y="487"/>
                  </a:lnTo>
                  <a:lnTo>
                    <a:pt x="196" y="499"/>
                  </a:lnTo>
                  <a:lnTo>
                    <a:pt x="215" y="509"/>
                  </a:lnTo>
                  <a:lnTo>
                    <a:pt x="233" y="516"/>
                  </a:lnTo>
                  <a:lnTo>
                    <a:pt x="252" y="521"/>
                  </a:lnTo>
                  <a:lnTo>
                    <a:pt x="271" y="526"/>
                  </a:lnTo>
                  <a:lnTo>
                    <a:pt x="291" y="528"/>
                  </a:lnTo>
                  <a:lnTo>
                    <a:pt x="311" y="530"/>
                  </a:lnTo>
                  <a:lnTo>
                    <a:pt x="311" y="616"/>
                  </a:lnTo>
                  <a:close/>
                </a:path>
              </a:pathLst>
            </a:custGeom>
            <a:solidFill>
              <a:schemeClr val="tx2">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25">
              <a:extLst>
                <a:ext uri="{FF2B5EF4-FFF2-40B4-BE49-F238E27FC236}">
                  <a16:creationId xmlns:a16="http://schemas.microsoft.com/office/drawing/2014/main" id="{BE7E16D4-2D52-7C61-6CF7-5D84F0934D7C}"/>
                </a:ext>
              </a:extLst>
            </p:cNvPr>
            <p:cNvSpPr>
              <a:spLocks/>
            </p:cNvSpPr>
            <p:nvPr/>
          </p:nvSpPr>
          <p:spPr bwMode="auto">
            <a:xfrm>
              <a:off x="2826" y="336"/>
              <a:ext cx="2226" cy="290"/>
            </a:xfrm>
            <a:custGeom>
              <a:avLst/>
              <a:gdLst>
                <a:gd name="T0" fmla="*/ 1567 w 1713"/>
                <a:gd name="T1" fmla="*/ 0 h 290"/>
                <a:gd name="T2" fmla="*/ 1583 w 1713"/>
                <a:gd name="T3" fmla="*/ 2 h 290"/>
                <a:gd name="T4" fmla="*/ 1611 w 1713"/>
                <a:gd name="T5" fmla="*/ 8 h 290"/>
                <a:gd name="T6" fmla="*/ 1636 w 1713"/>
                <a:gd name="T7" fmla="*/ 19 h 290"/>
                <a:gd name="T8" fmla="*/ 1659 w 1713"/>
                <a:gd name="T9" fmla="*/ 34 h 290"/>
                <a:gd name="T10" fmla="*/ 1679 w 1713"/>
                <a:gd name="T11" fmla="*/ 54 h 290"/>
                <a:gd name="T12" fmla="*/ 1694 w 1713"/>
                <a:gd name="T13" fmla="*/ 77 h 290"/>
                <a:gd name="T14" fmla="*/ 1706 w 1713"/>
                <a:gd name="T15" fmla="*/ 102 h 290"/>
                <a:gd name="T16" fmla="*/ 1711 w 1713"/>
                <a:gd name="T17" fmla="*/ 131 h 290"/>
                <a:gd name="T18" fmla="*/ 1713 w 1713"/>
                <a:gd name="T19" fmla="*/ 146 h 290"/>
                <a:gd name="T20" fmla="*/ 1711 w 1713"/>
                <a:gd name="T21" fmla="*/ 160 h 290"/>
                <a:gd name="T22" fmla="*/ 1706 w 1713"/>
                <a:gd name="T23" fmla="*/ 189 h 290"/>
                <a:gd name="T24" fmla="*/ 1694 w 1713"/>
                <a:gd name="T25" fmla="*/ 214 h 290"/>
                <a:gd name="T26" fmla="*/ 1679 w 1713"/>
                <a:gd name="T27" fmla="*/ 238 h 290"/>
                <a:gd name="T28" fmla="*/ 1659 w 1713"/>
                <a:gd name="T29" fmla="*/ 258 h 290"/>
                <a:gd name="T30" fmla="*/ 1636 w 1713"/>
                <a:gd name="T31" fmla="*/ 273 h 290"/>
                <a:gd name="T32" fmla="*/ 1611 w 1713"/>
                <a:gd name="T33" fmla="*/ 283 h 290"/>
                <a:gd name="T34" fmla="*/ 1583 w 1713"/>
                <a:gd name="T35" fmla="*/ 290 h 290"/>
                <a:gd name="T36" fmla="*/ 91 w 1713"/>
                <a:gd name="T37" fmla="*/ 290 h 290"/>
                <a:gd name="T38" fmla="*/ 75 w 1713"/>
                <a:gd name="T39" fmla="*/ 290 h 290"/>
                <a:gd name="T40" fmla="*/ 47 w 1713"/>
                <a:gd name="T41" fmla="*/ 283 h 290"/>
                <a:gd name="T42" fmla="*/ 33 w 1713"/>
                <a:gd name="T43" fmla="*/ 279 h 290"/>
                <a:gd name="T44" fmla="*/ 51 w 1713"/>
                <a:gd name="T45" fmla="*/ 228 h 290"/>
                <a:gd name="T46" fmla="*/ 58 w 1713"/>
                <a:gd name="T47" fmla="*/ 173 h 290"/>
                <a:gd name="T48" fmla="*/ 57 w 1713"/>
                <a:gd name="T49" fmla="*/ 152 h 290"/>
                <a:gd name="T50" fmla="*/ 51 w 1713"/>
                <a:gd name="T51" fmla="*/ 114 h 290"/>
                <a:gd name="T52" fmla="*/ 39 w 1713"/>
                <a:gd name="T53" fmla="*/ 77 h 290"/>
                <a:gd name="T54" fmla="*/ 20 w 1713"/>
                <a:gd name="T55" fmla="*/ 43 h 290"/>
                <a:gd name="T56" fmla="*/ 9 w 1713"/>
                <a:gd name="T57" fmla="*/ 26 h 290"/>
                <a:gd name="T58" fmla="*/ 15 w 1713"/>
                <a:gd name="T59" fmla="*/ 20 h 290"/>
                <a:gd name="T60" fmla="*/ 15 w 1713"/>
                <a:gd name="T61" fmla="*/ 16 h 290"/>
                <a:gd name="T62" fmla="*/ 6 w 1713"/>
                <a:gd name="T63" fmla="*/ 8 h 290"/>
                <a:gd name="T64" fmla="*/ 0 w 1713"/>
                <a:gd name="T65" fmla="*/ 3 h 290"/>
                <a:gd name="T66" fmla="*/ 2 w 1713"/>
                <a:gd name="T67" fmla="*/ 2 h 290"/>
                <a:gd name="T68" fmla="*/ 9 w 1713"/>
                <a:gd name="T69" fmla="*/ 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13" h="290">
                  <a:moveTo>
                    <a:pt x="9" y="0"/>
                  </a:moveTo>
                  <a:lnTo>
                    <a:pt x="1567" y="0"/>
                  </a:lnTo>
                  <a:lnTo>
                    <a:pt x="1567" y="0"/>
                  </a:lnTo>
                  <a:lnTo>
                    <a:pt x="1583" y="2"/>
                  </a:lnTo>
                  <a:lnTo>
                    <a:pt x="1597" y="3"/>
                  </a:lnTo>
                  <a:lnTo>
                    <a:pt x="1611" y="8"/>
                  </a:lnTo>
                  <a:lnTo>
                    <a:pt x="1624" y="12"/>
                  </a:lnTo>
                  <a:lnTo>
                    <a:pt x="1636" y="19"/>
                  </a:lnTo>
                  <a:lnTo>
                    <a:pt x="1648" y="26"/>
                  </a:lnTo>
                  <a:lnTo>
                    <a:pt x="1659" y="34"/>
                  </a:lnTo>
                  <a:lnTo>
                    <a:pt x="1670" y="43"/>
                  </a:lnTo>
                  <a:lnTo>
                    <a:pt x="1679" y="54"/>
                  </a:lnTo>
                  <a:lnTo>
                    <a:pt x="1687" y="66"/>
                  </a:lnTo>
                  <a:lnTo>
                    <a:pt x="1694" y="77"/>
                  </a:lnTo>
                  <a:lnTo>
                    <a:pt x="1701" y="90"/>
                  </a:lnTo>
                  <a:lnTo>
                    <a:pt x="1706" y="102"/>
                  </a:lnTo>
                  <a:lnTo>
                    <a:pt x="1710" y="116"/>
                  </a:lnTo>
                  <a:lnTo>
                    <a:pt x="1711" y="131"/>
                  </a:lnTo>
                  <a:lnTo>
                    <a:pt x="1713" y="146"/>
                  </a:lnTo>
                  <a:lnTo>
                    <a:pt x="1713" y="146"/>
                  </a:lnTo>
                  <a:lnTo>
                    <a:pt x="1713" y="146"/>
                  </a:lnTo>
                  <a:lnTo>
                    <a:pt x="1711" y="160"/>
                  </a:lnTo>
                  <a:lnTo>
                    <a:pt x="1710" y="174"/>
                  </a:lnTo>
                  <a:lnTo>
                    <a:pt x="1706" y="189"/>
                  </a:lnTo>
                  <a:lnTo>
                    <a:pt x="1701" y="201"/>
                  </a:lnTo>
                  <a:lnTo>
                    <a:pt x="1694" y="214"/>
                  </a:lnTo>
                  <a:lnTo>
                    <a:pt x="1687" y="227"/>
                  </a:lnTo>
                  <a:lnTo>
                    <a:pt x="1679" y="238"/>
                  </a:lnTo>
                  <a:lnTo>
                    <a:pt x="1670" y="248"/>
                  </a:lnTo>
                  <a:lnTo>
                    <a:pt x="1659" y="258"/>
                  </a:lnTo>
                  <a:lnTo>
                    <a:pt x="1648" y="266"/>
                  </a:lnTo>
                  <a:lnTo>
                    <a:pt x="1636" y="273"/>
                  </a:lnTo>
                  <a:lnTo>
                    <a:pt x="1624" y="279"/>
                  </a:lnTo>
                  <a:lnTo>
                    <a:pt x="1611" y="283"/>
                  </a:lnTo>
                  <a:lnTo>
                    <a:pt x="1597" y="287"/>
                  </a:lnTo>
                  <a:lnTo>
                    <a:pt x="1583" y="290"/>
                  </a:lnTo>
                  <a:lnTo>
                    <a:pt x="1567" y="290"/>
                  </a:lnTo>
                  <a:lnTo>
                    <a:pt x="91" y="290"/>
                  </a:lnTo>
                  <a:lnTo>
                    <a:pt x="91" y="290"/>
                  </a:lnTo>
                  <a:lnTo>
                    <a:pt x="75" y="290"/>
                  </a:lnTo>
                  <a:lnTo>
                    <a:pt x="61" y="287"/>
                  </a:lnTo>
                  <a:lnTo>
                    <a:pt x="47" y="283"/>
                  </a:lnTo>
                  <a:lnTo>
                    <a:pt x="33" y="279"/>
                  </a:lnTo>
                  <a:lnTo>
                    <a:pt x="33" y="279"/>
                  </a:lnTo>
                  <a:lnTo>
                    <a:pt x="44" y="254"/>
                  </a:lnTo>
                  <a:lnTo>
                    <a:pt x="51" y="228"/>
                  </a:lnTo>
                  <a:lnTo>
                    <a:pt x="57" y="200"/>
                  </a:lnTo>
                  <a:lnTo>
                    <a:pt x="58" y="173"/>
                  </a:lnTo>
                  <a:lnTo>
                    <a:pt x="58" y="173"/>
                  </a:lnTo>
                  <a:lnTo>
                    <a:pt x="57" y="152"/>
                  </a:lnTo>
                  <a:lnTo>
                    <a:pt x="56" y="133"/>
                  </a:lnTo>
                  <a:lnTo>
                    <a:pt x="51" y="114"/>
                  </a:lnTo>
                  <a:lnTo>
                    <a:pt x="46" y="95"/>
                  </a:lnTo>
                  <a:lnTo>
                    <a:pt x="39" y="77"/>
                  </a:lnTo>
                  <a:lnTo>
                    <a:pt x="30" y="60"/>
                  </a:lnTo>
                  <a:lnTo>
                    <a:pt x="20" y="43"/>
                  </a:lnTo>
                  <a:lnTo>
                    <a:pt x="9" y="26"/>
                  </a:lnTo>
                  <a:lnTo>
                    <a:pt x="9" y="26"/>
                  </a:lnTo>
                  <a:lnTo>
                    <a:pt x="13" y="23"/>
                  </a:lnTo>
                  <a:lnTo>
                    <a:pt x="15" y="20"/>
                  </a:lnTo>
                  <a:lnTo>
                    <a:pt x="16" y="17"/>
                  </a:lnTo>
                  <a:lnTo>
                    <a:pt x="15" y="16"/>
                  </a:lnTo>
                  <a:lnTo>
                    <a:pt x="12" y="12"/>
                  </a:lnTo>
                  <a:lnTo>
                    <a:pt x="6" y="8"/>
                  </a:lnTo>
                  <a:lnTo>
                    <a:pt x="2" y="5"/>
                  </a:lnTo>
                  <a:lnTo>
                    <a:pt x="0" y="3"/>
                  </a:lnTo>
                  <a:lnTo>
                    <a:pt x="0" y="2"/>
                  </a:lnTo>
                  <a:lnTo>
                    <a:pt x="2" y="2"/>
                  </a:lnTo>
                  <a:lnTo>
                    <a:pt x="9" y="0"/>
                  </a:lnTo>
                  <a:lnTo>
                    <a:pt x="9"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en-GB" sz="1600" dirty="0">
                  <a:solidFill>
                    <a:schemeClr val="bg1"/>
                  </a:solidFill>
                  <a:latin typeface="Book Antiqua" panose="02040602050305030304" pitchFamily="18" charset="0"/>
                </a:rPr>
                <a:t>Preservation of Foreign Exchange</a:t>
              </a:r>
            </a:p>
          </p:txBody>
        </p:sp>
        <p:sp>
          <p:nvSpPr>
            <p:cNvPr id="29" name="Freeform 26">
              <a:extLst>
                <a:ext uri="{FF2B5EF4-FFF2-40B4-BE49-F238E27FC236}">
                  <a16:creationId xmlns:a16="http://schemas.microsoft.com/office/drawing/2014/main" id="{1849651E-F835-6046-C1D7-27BC5919E5AA}"/>
                </a:ext>
              </a:extLst>
            </p:cNvPr>
            <p:cNvSpPr>
              <a:spLocks/>
            </p:cNvSpPr>
            <p:nvPr/>
          </p:nvSpPr>
          <p:spPr bwMode="auto">
            <a:xfrm>
              <a:off x="2826" y="1395"/>
              <a:ext cx="2226" cy="290"/>
            </a:xfrm>
            <a:custGeom>
              <a:avLst/>
              <a:gdLst>
                <a:gd name="T0" fmla="*/ 1567 w 1713"/>
                <a:gd name="T1" fmla="*/ 0 h 290"/>
                <a:gd name="T2" fmla="*/ 1583 w 1713"/>
                <a:gd name="T3" fmla="*/ 2 h 290"/>
                <a:gd name="T4" fmla="*/ 1611 w 1713"/>
                <a:gd name="T5" fmla="*/ 7 h 290"/>
                <a:gd name="T6" fmla="*/ 1636 w 1713"/>
                <a:gd name="T7" fmla="*/ 19 h 290"/>
                <a:gd name="T8" fmla="*/ 1659 w 1713"/>
                <a:gd name="T9" fmla="*/ 34 h 290"/>
                <a:gd name="T10" fmla="*/ 1679 w 1713"/>
                <a:gd name="T11" fmla="*/ 53 h 290"/>
                <a:gd name="T12" fmla="*/ 1694 w 1713"/>
                <a:gd name="T13" fmla="*/ 77 h 290"/>
                <a:gd name="T14" fmla="*/ 1706 w 1713"/>
                <a:gd name="T15" fmla="*/ 102 h 290"/>
                <a:gd name="T16" fmla="*/ 1711 w 1713"/>
                <a:gd name="T17" fmla="*/ 130 h 290"/>
                <a:gd name="T18" fmla="*/ 1713 w 1713"/>
                <a:gd name="T19" fmla="*/ 146 h 290"/>
                <a:gd name="T20" fmla="*/ 1711 w 1713"/>
                <a:gd name="T21" fmla="*/ 160 h 290"/>
                <a:gd name="T22" fmla="*/ 1706 w 1713"/>
                <a:gd name="T23" fmla="*/ 188 h 290"/>
                <a:gd name="T24" fmla="*/ 1694 w 1713"/>
                <a:gd name="T25" fmla="*/ 214 h 290"/>
                <a:gd name="T26" fmla="*/ 1679 w 1713"/>
                <a:gd name="T27" fmla="*/ 238 h 290"/>
                <a:gd name="T28" fmla="*/ 1659 w 1713"/>
                <a:gd name="T29" fmla="*/ 256 h 290"/>
                <a:gd name="T30" fmla="*/ 1636 w 1713"/>
                <a:gd name="T31" fmla="*/ 272 h 290"/>
                <a:gd name="T32" fmla="*/ 1611 w 1713"/>
                <a:gd name="T33" fmla="*/ 283 h 290"/>
                <a:gd name="T34" fmla="*/ 1583 w 1713"/>
                <a:gd name="T35" fmla="*/ 289 h 290"/>
                <a:gd name="T36" fmla="*/ 91 w 1713"/>
                <a:gd name="T37" fmla="*/ 290 h 290"/>
                <a:gd name="T38" fmla="*/ 75 w 1713"/>
                <a:gd name="T39" fmla="*/ 289 h 290"/>
                <a:gd name="T40" fmla="*/ 47 w 1713"/>
                <a:gd name="T41" fmla="*/ 283 h 290"/>
                <a:gd name="T42" fmla="*/ 33 w 1713"/>
                <a:gd name="T43" fmla="*/ 279 h 290"/>
                <a:gd name="T44" fmla="*/ 51 w 1713"/>
                <a:gd name="T45" fmla="*/ 227 h 290"/>
                <a:gd name="T46" fmla="*/ 58 w 1713"/>
                <a:gd name="T47" fmla="*/ 171 h 290"/>
                <a:gd name="T48" fmla="*/ 57 w 1713"/>
                <a:gd name="T49" fmla="*/ 152 h 290"/>
                <a:gd name="T50" fmla="*/ 51 w 1713"/>
                <a:gd name="T51" fmla="*/ 113 h 290"/>
                <a:gd name="T52" fmla="*/ 39 w 1713"/>
                <a:gd name="T53" fmla="*/ 77 h 290"/>
                <a:gd name="T54" fmla="*/ 20 w 1713"/>
                <a:gd name="T55" fmla="*/ 41 h 290"/>
                <a:gd name="T56" fmla="*/ 9 w 1713"/>
                <a:gd name="T57" fmla="*/ 26 h 290"/>
                <a:gd name="T58" fmla="*/ 15 w 1713"/>
                <a:gd name="T59" fmla="*/ 20 h 290"/>
                <a:gd name="T60" fmla="*/ 15 w 1713"/>
                <a:gd name="T61" fmla="*/ 15 h 290"/>
                <a:gd name="T62" fmla="*/ 6 w 1713"/>
                <a:gd name="T63" fmla="*/ 7 h 290"/>
                <a:gd name="T64" fmla="*/ 0 w 1713"/>
                <a:gd name="T65" fmla="*/ 2 h 290"/>
                <a:gd name="T66" fmla="*/ 2 w 1713"/>
                <a:gd name="T67" fmla="*/ 0 h 290"/>
                <a:gd name="T68" fmla="*/ 9 w 1713"/>
                <a:gd name="T69" fmla="*/ 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13" h="290">
                  <a:moveTo>
                    <a:pt x="9" y="0"/>
                  </a:moveTo>
                  <a:lnTo>
                    <a:pt x="1567" y="0"/>
                  </a:lnTo>
                  <a:lnTo>
                    <a:pt x="1567" y="0"/>
                  </a:lnTo>
                  <a:lnTo>
                    <a:pt x="1583" y="2"/>
                  </a:lnTo>
                  <a:lnTo>
                    <a:pt x="1597" y="3"/>
                  </a:lnTo>
                  <a:lnTo>
                    <a:pt x="1611" y="7"/>
                  </a:lnTo>
                  <a:lnTo>
                    <a:pt x="1624" y="12"/>
                  </a:lnTo>
                  <a:lnTo>
                    <a:pt x="1636" y="19"/>
                  </a:lnTo>
                  <a:lnTo>
                    <a:pt x="1648" y="26"/>
                  </a:lnTo>
                  <a:lnTo>
                    <a:pt x="1659" y="34"/>
                  </a:lnTo>
                  <a:lnTo>
                    <a:pt x="1670" y="43"/>
                  </a:lnTo>
                  <a:lnTo>
                    <a:pt x="1679" y="53"/>
                  </a:lnTo>
                  <a:lnTo>
                    <a:pt x="1687" y="64"/>
                  </a:lnTo>
                  <a:lnTo>
                    <a:pt x="1694" y="77"/>
                  </a:lnTo>
                  <a:lnTo>
                    <a:pt x="1701" y="89"/>
                  </a:lnTo>
                  <a:lnTo>
                    <a:pt x="1706" y="102"/>
                  </a:lnTo>
                  <a:lnTo>
                    <a:pt x="1710" y="116"/>
                  </a:lnTo>
                  <a:lnTo>
                    <a:pt x="1711" y="130"/>
                  </a:lnTo>
                  <a:lnTo>
                    <a:pt x="1713" y="146"/>
                  </a:lnTo>
                  <a:lnTo>
                    <a:pt x="1713" y="146"/>
                  </a:lnTo>
                  <a:lnTo>
                    <a:pt x="1713" y="146"/>
                  </a:lnTo>
                  <a:lnTo>
                    <a:pt x="1711" y="160"/>
                  </a:lnTo>
                  <a:lnTo>
                    <a:pt x="1710" y="174"/>
                  </a:lnTo>
                  <a:lnTo>
                    <a:pt x="1706" y="188"/>
                  </a:lnTo>
                  <a:lnTo>
                    <a:pt x="1701" y="201"/>
                  </a:lnTo>
                  <a:lnTo>
                    <a:pt x="1694" y="214"/>
                  </a:lnTo>
                  <a:lnTo>
                    <a:pt x="1687" y="227"/>
                  </a:lnTo>
                  <a:lnTo>
                    <a:pt x="1679" y="238"/>
                  </a:lnTo>
                  <a:lnTo>
                    <a:pt x="1670" y="248"/>
                  </a:lnTo>
                  <a:lnTo>
                    <a:pt x="1659" y="256"/>
                  </a:lnTo>
                  <a:lnTo>
                    <a:pt x="1648" y="265"/>
                  </a:lnTo>
                  <a:lnTo>
                    <a:pt x="1636" y="272"/>
                  </a:lnTo>
                  <a:lnTo>
                    <a:pt x="1624" y="279"/>
                  </a:lnTo>
                  <a:lnTo>
                    <a:pt x="1611" y="283"/>
                  </a:lnTo>
                  <a:lnTo>
                    <a:pt x="1597" y="287"/>
                  </a:lnTo>
                  <a:lnTo>
                    <a:pt x="1583" y="289"/>
                  </a:lnTo>
                  <a:lnTo>
                    <a:pt x="1567" y="290"/>
                  </a:lnTo>
                  <a:lnTo>
                    <a:pt x="91" y="290"/>
                  </a:lnTo>
                  <a:lnTo>
                    <a:pt x="91" y="290"/>
                  </a:lnTo>
                  <a:lnTo>
                    <a:pt x="75" y="289"/>
                  </a:lnTo>
                  <a:lnTo>
                    <a:pt x="61" y="287"/>
                  </a:lnTo>
                  <a:lnTo>
                    <a:pt x="47" y="283"/>
                  </a:lnTo>
                  <a:lnTo>
                    <a:pt x="33" y="279"/>
                  </a:lnTo>
                  <a:lnTo>
                    <a:pt x="33" y="279"/>
                  </a:lnTo>
                  <a:lnTo>
                    <a:pt x="44" y="253"/>
                  </a:lnTo>
                  <a:lnTo>
                    <a:pt x="51" y="227"/>
                  </a:lnTo>
                  <a:lnTo>
                    <a:pt x="57" y="200"/>
                  </a:lnTo>
                  <a:lnTo>
                    <a:pt x="58" y="171"/>
                  </a:lnTo>
                  <a:lnTo>
                    <a:pt x="58" y="171"/>
                  </a:lnTo>
                  <a:lnTo>
                    <a:pt x="57" y="152"/>
                  </a:lnTo>
                  <a:lnTo>
                    <a:pt x="56" y="132"/>
                  </a:lnTo>
                  <a:lnTo>
                    <a:pt x="51" y="113"/>
                  </a:lnTo>
                  <a:lnTo>
                    <a:pt x="46" y="95"/>
                  </a:lnTo>
                  <a:lnTo>
                    <a:pt x="39" y="77"/>
                  </a:lnTo>
                  <a:lnTo>
                    <a:pt x="30" y="58"/>
                  </a:lnTo>
                  <a:lnTo>
                    <a:pt x="20" y="41"/>
                  </a:lnTo>
                  <a:lnTo>
                    <a:pt x="9" y="26"/>
                  </a:lnTo>
                  <a:lnTo>
                    <a:pt x="9" y="26"/>
                  </a:lnTo>
                  <a:lnTo>
                    <a:pt x="13" y="23"/>
                  </a:lnTo>
                  <a:lnTo>
                    <a:pt x="15" y="20"/>
                  </a:lnTo>
                  <a:lnTo>
                    <a:pt x="16" y="17"/>
                  </a:lnTo>
                  <a:lnTo>
                    <a:pt x="15" y="15"/>
                  </a:lnTo>
                  <a:lnTo>
                    <a:pt x="12" y="10"/>
                  </a:lnTo>
                  <a:lnTo>
                    <a:pt x="6" y="7"/>
                  </a:lnTo>
                  <a:lnTo>
                    <a:pt x="2" y="5"/>
                  </a:lnTo>
                  <a:lnTo>
                    <a:pt x="0" y="2"/>
                  </a:lnTo>
                  <a:lnTo>
                    <a:pt x="0" y="2"/>
                  </a:lnTo>
                  <a:lnTo>
                    <a:pt x="2" y="0"/>
                  </a:lnTo>
                  <a:lnTo>
                    <a:pt x="9" y="0"/>
                  </a:lnTo>
                  <a:lnTo>
                    <a:pt x="9" y="0"/>
                  </a:lnTo>
                  <a:close/>
                </a:path>
              </a:pathLst>
            </a:custGeom>
            <a:solidFill>
              <a:schemeClr val="tx2">
                <a:lumMod val="90000"/>
                <a:lumOff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en-GB" dirty="0">
                  <a:solidFill>
                    <a:schemeClr val="bg1"/>
                  </a:solidFill>
                  <a:latin typeface="Book Antiqua" panose="02040602050305030304" pitchFamily="18" charset="0"/>
                </a:rPr>
                <a:t>Country specific restrictions</a:t>
              </a:r>
            </a:p>
          </p:txBody>
        </p:sp>
        <p:sp>
          <p:nvSpPr>
            <p:cNvPr id="30" name="Freeform 27">
              <a:extLst>
                <a:ext uri="{FF2B5EF4-FFF2-40B4-BE49-F238E27FC236}">
                  <a16:creationId xmlns:a16="http://schemas.microsoft.com/office/drawing/2014/main" id="{B2E7942F-D77D-6FAF-454E-0B82A0A24DE2}"/>
                </a:ext>
              </a:extLst>
            </p:cNvPr>
            <p:cNvSpPr>
              <a:spLocks/>
            </p:cNvSpPr>
            <p:nvPr/>
          </p:nvSpPr>
          <p:spPr bwMode="auto">
            <a:xfrm>
              <a:off x="2826" y="2454"/>
              <a:ext cx="2226" cy="289"/>
            </a:xfrm>
            <a:custGeom>
              <a:avLst/>
              <a:gdLst>
                <a:gd name="T0" fmla="*/ 1567 w 1713"/>
                <a:gd name="T1" fmla="*/ 0 h 289"/>
                <a:gd name="T2" fmla="*/ 1583 w 1713"/>
                <a:gd name="T3" fmla="*/ 0 h 289"/>
                <a:gd name="T4" fmla="*/ 1611 w 1713"/>
                <a:gd name="T5" fmla="*/ 6 h 289"/>
                <a:gd name="T6" fmla="*/ 1636 w 1713"/>
                <a:gd name="T7" fmla="*/ 17 h 289"/>
                <a:gd name="T8" fmla="*/ 1659 w 1713"/>
                <a:gd name="T9" fmla="*/ 33 h 289"/>
                <a:gd name="T10" fmla="*/ 1679 w 1713"/>
                <a:gd name="T11" fmla="*/ 53 h 289"/>
                <a:gd name="T12" fmla="*/ 1694 w 1713"/>
                <a:gd name="T13" fmla="*/ 75 h 289"/>
                <a:gd name="T14" fmla="*/ 1706 w 1713"/>
                <a:gd name="T15" fmla="*/ 102 h 289"/>
                <a:gd name="T16" fmla="*/ 1711 w 1713"/>
                <a:gd name="T17" fmla="*/ 130 h 289"/>
                <a:gd name="T18" fmla="*/ 1713 w 1713"/>
                <a:gd name="T19" fmla="*/ 145 h 289"/>
                <a:gd name="T20" fmla="*/ 1711 w 1713"/>
                <a:gd name="T21" fmla="*/ 160 h 289"/>
                <a:gd name="T22" fmla="*/ 1706 w 1713"/>
                <a:gd name="T23" fmla="*/ 188 h 289"/>
                <a:gd name="T24" fmla="*/ 1694 w 1713"/>
                <a:gd name="T25" fmla="*/ 214 h 289"/>
                <a:gd name="T26" fmla="*/ 1679 w 1713"/>
                <a:gd name="T27" fmla="*/ 236 h 289"/>
                <a:gd name="T28" fmla="*/ 1659 w 1713"/>
                <a:gd name="T29" fmla="*/ 256 h 289"/>
                <a:gd name="T30" fmla="*/ 1636 w 1713"/>
                <a:gd name="T31" fmla="*/ 272 h 289"/>
                <a:gd name="T32" fmla="*/ 1611 w 1713"/>
                <a:gd name="T33" fmla="*/ 283 h 289"/>
                <a:gd name="T34" fmla="*/ 1583 w 1713"/>
                <a:gd name="T35" fmla="*/ 289 h 289"/>
                <a:gd name="T36" fmla="*/ 91 w 1713"/>
                <a:gd name="T37" fmla="*/ 289 h 289"/>
                <a:gd name="T38" fmla="*/ 75 w 1713"/>
                <a:gd name="T39" fmla="*/ 289 h 289"/>
                <a:gd name="T40" fmla="*/ 47 w 1713"/>
                <a:gd name="T41" fmla="*/ 283 h 289"/>
                <a:gd name="T42" fmla="*/ 33 w 1713"/>
                <a:gd name="T43" fmla="*/ 277 h 289"/>
                <a:gd name="T44" fmla="*/ 51 w 1713"/>
                <a:gd name="T45" fmla="*/ 227 h 289"/>
                <a:gd name="T46" fmla="*/ 58 w 1713"/>
                <a:gd name="T47" fmla="*/ 171 h 289"/>
                <a:gd name="T48" fmla="*/ 57 w 1713"/>
                <a:gd name="T49" fmla="*/ 152 h 289"/>
                <a:gd name="T50" fmla="*/ 51 w 1713"/>
                <a:gd name="T51" fmla="*/ 112 h 289"/>
                <a:gd name="T52" fmla="*/ 39 w 1713"/>
                <a:gd name="T53" fmla="*/ 75 h 289"/>
                <a:gd name="T54" fmla="*/ 20 w 1713"/>
                <a:gd name="T55" fmla="*/ 41 h 289"/>
                <a:gd name="T56" fmla="*/ 9 w 1713"/>
                <a:gd name="T57" fmla="*/ 24 h 289"/>
                <a:gd name="T58" fmla="*/ 15 w 1713"/>
                <a:gd name="T59" fmla="*/ 19 h 289"/>
                <a:gd name="T60" fmla="*/ 15 w 1713"/>
                <a:gd name="T61" fmla="*/ 14 h 289"/>
                <a:gd name="T62" fmla="*/ 6 w 1713"/>
                <a:gd name="T63" fmla="*/ 6 h 289"/>
                <a:gd name="T64" fmla="*/ 0 w 1713"/>
                <a:gd name="T65" fmla="*/ 2 h 289"/>
                <a:gd name="T66" fmla="*/ 2 w 1713"/>
                <a:gd name="T67" fmla="*/ 0 h 289"/>
                <a:gd name="T68" fmla="*/ 9 w 1713"/>
                <a:gd name="T69" fmla="*/ 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13" h="289">
                  <a:moveTo>
                    <a:pt x="9" y="0"/>
                  </a:moveTo>
                  <a:lnTo>
                    <a:pt x="1567" y="0"/>
                  </a:lnTo>
                  <a:lnTo>
                    <a:pt x="1567" y="0"/>
                  </a:lnTo>
                  <a:lnTo>
                    <a:pt x="1583" y="0"/>
                  </a:lnTo>
                  <a:lnTo>
                    <a:pt x="1597" y="3"/>
                  </a:lnTo>
                  <a:lnTo>
                    <a:pt x="1611" y="6"/>
                  </a:lnTo>
                  <a:lnTo>
                    <a:pt x="1624" y="12"/>
                  </a:lnTo>
                  <a:lnTo>
                    <a:pt x="1636" y="17"/>
                  </a:lnTo>
                  <a:lnTo>
                    <a:pt x="1648" y="24"/>
                  </a:lnTo>
                  <a:lnTo>
                    <a:pt x="1659" y="33"/>
                  </a:lnTo>
                  <a:lnTo>
                    <a:pt x="1670" y="43"/>
                  </a:lnTo>
                  <a:lnTo>
                    <a:pt x="1679" y="53"/>
                  </a:lnTo>
                  <a:lnTo>
                    <a:pt x="1687" y="64"/>
                  </a:lnTo>
                  <a:lnTo>
                    <a:pt x="1694" y="75"/>
                  </a:lnTo>
                  <a:lnTo>
                    <a:pt x="1701" y="88"/>
                  </a:lnTo>
                  <a:lnTo>
                    <a:pt x="1706" y="102"/>
                  </a:lnTo>
                  <a:lnTo>
                    <a:pt x="1710" y="116"/>
                  </a:lnTo>
                  <a:lnTo>
                    <a:pt x="1711" y="130"/>
                  </a:lnTo>
                  <a:lnTo>
                    <a:pt x="1713" y="145"/>
                  </a:lnTo>
                  <a:lnTo>
                    <a:pt x="1713" y="145"/>
                  </a:lnTo>
                  <a:lnTo>
                    <a:pt x="1713" y="145"/>
                  </a:lnTo>
                  <a:lnTo>
                    <a:pt x="1711" y="160"/>
                  </a:lnTo>
                  <a:lnTo>
                    <a:pt x="1710" y="174"/>
                  </a:lnTo>
                  <a:lnTo>
                    <a:pt x="1706" y="188"/>
                  </a:lnTo>
                  <a:lnTo>
                    <a:pt x="1701" y="201"/>
                  </a:lnTo>
                  <a:lnTo>
                    <a:pt x="1694" y="214"/>
                  </a:lnTo>
                  <a:lnTo>
                    <a:pt x="1687" y="225"/>
                  </a:lnTo>
                  <a:lnTo>
                    <a:pt x="1679" y="236"/>
                  </a:lnTo>
                  <a:lnTo>
                    <a:pt x="1670" y="246"/>
                  </a:lnTo>
                  <a:lnTo>
                    <a:pt x="1659" y="256"/>
                  </a:lnTo>
                  <a:lnTo>
                    <a:pt x="1648" y="265"/>
                  </a:lnTo>
                  <a:lnTo>
                    <a:pt x="1636" y="272"/>
                  </a:lnTo>
                  <a:lnTo>
                    <a:pt x="1624" y="277"/>
                  </a:lnTo>
                  <a:lnTo>
                    <a:pt x="1611" y="283"/>
                  </a:lnTo>
                  <a:lnTo>
                    <a:pt x="1597" y="286"/>
                  </a:lnTo>
                  <a:lnTo>
                    <a:pt x="1583" y="289"/>
                  </a:lnTo>
                  <a:lnTo>
                    <a:pt x="1567" y="289"/>
                  </a:lnTo>
                  <a:lnTo>
                    <a:pt x="91" y="289"/>
                  </a:lnTo>
                  <a:lnTo>
                    <a:pt x="91" y="289"/>
                  </a:lnTo>
                  <a:lnTo>
                    <a:pt x="75" y="289"/>
                  </a:lnTo>
                  <a:lnTo>
                    <a:pt x="61" y="286"/>
                  </a:lnTo>
                  <a:lnTo>
                    <a:pt x="47" y="283"/>
                  </a:lnTo>
                  <a:lnTo>
                    <a:pt x="33" y="277"/>
                  </a:lnTo>
                  <a:lnTo>
                    <a:pt x="33" y="277"/>
                  </a:lnTo>
                  <a:lnTo>
                    <a:pt x="44" y="252"/>
                  </a:lnTo>
                  <a:lnTo>
                    <a:pt x="51" y="227"/>
                  </a:lnTo>
                  <a:lnTo>
                    <a:pt x="57" y="200"/>
                  </a:lnTo>
                  <a:lnTo>
                    <a:pt x="58" y="171"/>
                  </a:lnTo>
                  <a:lnTo>
                    <a:pt x="58" y="171"/>
                  </a:lnTo>
                  <a:lnTo>
                    <a:pt x="57" y="152"/>
                  </a:lnTo>
                  <a:lnTo>
                    <a:pt x="56" y="132"/>
                  </a:lnTo>
                  <a:lnTo>
                    <a:pt x="51" y="112"/>
                  </a:lnTo>
                  <a:lnTo>
                    <a:pt x="46" y="94"/>
                  </a:lnTo>
                  <a:lnTo>
                    <a:pt x="39" y="75"/>
                  </a:lnTo>
                  <a:lnTo>
                    <a:pt x="30" y="58"/>
                  </a:lnTo>
                  <a:lnTo>
                    <a:pt x="20" y="41"/>
                  </a:lnTo>
                  <a:lnTo>
                    <a:pt x="9" y="24"/>
                  </a:lnTo>
                  <a:lnTo>
                    <a:pt x="9" y="24"/>
                  </a:lnTo>
                  <a:lnTo>
                    <a:pt x="13" y="22"/>
                  </a:lnTo>
                  <a:lnTo>
                    <a:pt x="15" y="19"/>
                  </a:lnTo>
                  <a:lnTo>
                    <a:pt x="16" y="17"/>
                  </a:lnTo>
                  <a:lnTo>
                    <a:pt x="15" y="14"/>
                  </a:lnTo>
                  <a:lnTo>
                    <a:pt x="12" y="10"/>
                  </a:lnTo>
                  <a:lnTo>
                    <a:pt x="6" y="6"/>
                  </a:lnTo>
                  <a:lnTo>
                    <a:pt x="2" y="3"/>
                  </a:lnTo>
                  <a:lnTo>
                    <a:pt x="0" y="2"/>
                  </a:lnTo>
                  <a:lnTo>
                    <a:pt x="0" y="0"/>
                  </a:lnTo>
                  <a:lnTo>
                    <a:pt x="2" y="0"/>
                  </a:lnTo>
                  <a:lnTo>
                    <a:pt x="9" y="0"/>
                  </a:lnTo>
                  <a:lnTo>
                    <a:pt x="9" y="0"/>
                  </a:lnTo>
                  <a:close/>
                </a:path>
              </a:pathLst>
            </a:custGeom>
            <a:solidFill>
              <a:schemeClr val="tx2">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en-GB" dirty="0">
                  <a:solidFill>
                    <a:schemeClr val="bg1"/>
                  </a:solidFill>
                  <a:latin typeface="Book Antiqua" panose="02040602050305030304" pitchFamily="18" charset="0"/>
                </a:rPr>
                <a:t>Sector specific restrictions</a:t>
              </a:r>
            </a:p>
          </p:txBody>
        </p:sp>
        <p:sp>
          <p:nvSpPr>
            <p:cNvPr id="31" name="Freeform 28">
              <a:extLst>
                <a:ext uri="{FF2B5EF4-FFF2-40B4-BE49-F238E27FC236}">
                  <a16:creationId xmlns:a16="http://schemas.microsoft.com/office/drawing/2014/main" id="{77469113-2A88-3D00-3A6B-82074DFA469F}"/>
                </a:ext>
              </a:extLst>
            </p:cNvPr>
            <p:cNvSpPr>
              <a:spLocks/>
            </p:cNvSpPr>
            <p:nvPr/>
          </p:nvSpPr>
          <p:spPr bwMode="auto">
            <a:xfrm>
              <a:off x="2826" y="3512"/>
              <a:ext cx="2226" cy="290"/>
            </a:xfrm>
            <a:custGeom>
              <a:avLst/>
              <a:gdLst>
                <a:gd name="T0" fmla="*/ 1567 w 1713"/>
                <a:gd name="T1" fmla="*/ 0 h 290"/>
                <a:gd name="T2" fmla="*/ 1583 w 1713"/>
                <a:gd name="T3" fmla="*/ 1 h 290"/>
                <a:gd name="T4" fmla="*/ 1611 w 1713"/>
                <a:gd name="T5" fmla="*/ 7 h 290"/>
                <a:gd name="T6" fmla="*/ 1636 w 1713"/>
                <a:gd name="T7" fmla="*/ 18 h 290"/>
                <a:gd name="T8" fmla="*/ 1659 w 1713"/>
                <a:gd name="T9" fmla="*/ 34 h 290"/>
                <a:gd name="T10" fmla="*/ 1679 w 1713"/>
                <a:gd name="T11" fmla="*/ 54 h 290"/>
                <a:gd name="T12" fmla="*/ 1694 w 1713"/>
                <a:gd name="T13" fmla="*/ 76 h 290"/>
                <a:gd name="T14" fmla="*/ 1706 w 1713"/>
                <a:gd name="T15" fmla="*/ 103 h 290"/>
                <a:gd name="T16" fmla="*/ 1711 w 1713"/>
                <a:gd name="T17" fmla="*/ 130 h 290"/>
                <a:gd name="T18" fmla="*/ 1713 w 1713"/>
                <a:gd name="T19" fmla="*/ 145 h 290"/>
                <a:gd name="T20" fmla="*/ 1711 w 1713"/>
                <a:gd name="T21" fmla="*/ 160 h 290"/>
                <a:gd name="T22" fmla="*/ 1706 w 1713"/>
                <a:gd name="T23" fmla="*/ 188 h 290"/>
                <a:gd name="T24" fmla="*/ 1694 w 1713"/>
                <a:gd name="T25" fmla="*/ 215 h 290"/>
                <a:gd name="T26" fmla="*/ 1679 w 1713"/>
                <a:gd name="T27" fmla="*/ 237 h 290"/>
                <a:gd name="T28" fmla="*/ 1659 w 1713"/>
                <a:gd name="T29" fmla="*/ 257 h 290"/>
                <a:gd name="T30" fmla="*/ 1636 w 1713"/>
                <a:gd name="T31" fmla="*/ 273 h 290"/>
                <a:gd name="T32" fmla="*/ 1611 w 1713"/>
                <a:gd name="T33" fmla="*/ 284 h 290"/>
                <a:gd name="T34" fmla="*/ 1583 w 1713"/>
                <a:gd name="T35" fmla="*/ 290 h 290"/>
                <a:gd name="T36" fmla="*/ 91 w 1713"/>
                <a:gd name="T37" fmla="*/ 290 h 290"/>
                <a:gd name="T38" fmla="*/ 75 w 1713"/>
                <a:gd name="T39" fmla="*/ 290 h 290"/>
                <a:gd name="T40" fmla="*/ 47 w 1713"/>
                <a:gd name="T41" fmla="*/ 283 h 290"/>
                <a:gd name="T42" fmla="*/ 33 w 1713"/>
                <a:gd name="T43" fmla="*/ 278 h 290"/>
                <a:gd name="T44" fmla="*/ 51 w 1713"/>
                <a:gd name="T45" fmla="*/ 227 h 290"/>
                <a:gd name="T46" fmla="*/ 58 w 1713"/>
                <a:gd name="T47" fmla="*/ 172 h 290"/>
                <a:gd name="T48" fmla="*/ 57 w 1713"/>
                <a:gd name="T49" fmla="*/ 152 h 290"/>
                <a:gd name="T50" fmla="*/ 51 w 1713"/>
                <a:gd name="T51" fmla="*/ 113 h 290"/>
                <a:gd name="T52" fmla="*/ 39 w 1713"/>
                <a:gd name="T53" fmla="*/ 76 h 290"/>
                <a:gd name="T54" fmla="*/ 20 w 1713"/>
                <a:gd name="T55" fmla="*/ 42 h 290"/>
                <a:gd name="T56" fmla="*/ 9 w 1713"/>
                <a:gd name="T57" fmla="*/ 25 h 290"/>
                <a:gd name="T58" fmla="*/ 15 w 1713"/>
                <a:gd name="T59" fmla="*/ 20 h 290"/>
                <a:gd name="T60" fmla="*/ 15 w 1713"/>
                <a:gd name="T61" fmla="*/ 15 h 290"/>
                <a:gd name="T62" fmla="*/ 6 w 1713"/>
                <a:gd name="T63" fmla="*/ 7 h 290"/>
                <a:gd name="T64" fmla="*/ 0 w 1713"/>
                <a:gd name="T65" fmla="*/ 3 h 290"/>
                <a:gd name="T66" fmla="*/ 2 w 1713"/>
                <a:gd name="T67" fmla="*/ 1 h 290"/>
                <a:gd name="T68" fmla="*/ 9 w 1713"/>
                <a:gd name="T69" fmla="*/ 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13" h="290">
                  <a:moveTo>
                    <a:pt x="9" y="0"/>
                  </a:moveTo>
                  <a:lnTo>
                    <a:pt x="1567" y="0"/>
                  </a:lnTo>
                  <a:lnTo>
                    <a:pt x="1567" y="0"/>
                  </a:lnTo>
                  <a:lnTo>
                    <a:pt x="1583" y="1"/>
                  </a:lnTo>
                  <a:lnTo>
                    <a:pt x="1597" y="4"/>
                  </a:lnTo>
                  <a:lnTo>
                    <a:pt x="1611" y="7"/>
                  </a:lnTo>
                  <a:lnTo>
                    <a:pt x="1624" y="11"/>
                  </a:lnTo>
                  <a:lnTo>
                    <a:pt x="1636" y="18"/>
                  </a:lnTo>
                  <a:lnTo>
                    <a:pt x="1648" y="25"/>
                  </a:lnTo>
                  <a:lnTo>
                    <a:pt x="1659" y="34"/>
                  </a:lnTo>
                  <a:lnTo>
                    <a:pt x="1670" y="44"/>
                  </a:lnTo>
                  <a:lnTo>
                    <a:pt x="1679" y="54"/>
                  </a:lnTo>
                  <a:lnTo>
                    <a:pt x="1687" y="65"/>
                  </a:lnTo>
                  <a:lnTo>
                    <a:pt x="1694" y="76"/>
                  </a:lnTo>
                  <a:lnTo>
                    <a:pt x="1701" y="89"/>
                  </a:lnTo>
                  <a:lnTo>
                    <a:pt x="1706" y="103"/>
                  </a:lnTo>
                  <a:lnTo>
                    <a:pt x="1710" y="116"/>
                  </a:lnTo>
                  <a:lnTo>
                    <a:pt x="1711" y="130"/>
                  </a:lnTo>
                  <a:lnTo>
                    <a:pt x="1713" y="145"/>
                  </a:lnTo>
                  <a:lnTo>
                    <a:pt x="1713" y="145"/>
                  </a:lnTo>
                  <a:lnTo>
                    <a:pt x="1713" y="145"/>
                  </a:lnTo>
                  <a:lnTo>
                    <a:pt x="1711" y="160"/>
                  </a:lnTo>
                  <a:lnTo>
                    <a:pt x="1710" y="175"/>
                  </a:lnTo>
                  <a:lnTo>
                    <a:pt x="1706" y="188"/>
                  </a:lnTo>
                  <a:lnTo>
                    <a:pt x="1701" y="202"/>
                  </a:lnTo>
                  <a:lnTo>
                    <a:pt x="1694" y="215"/>
                  </a:lnTo>
                  <a:lnTo>
                    <a:pt x="1687" y="226"/>
                  </a:lnTo>
                  <a:lnTo>
                    <a:pt x="1679" y="237"/>
                  </a:lnTo>
                  <a:lnTo>
                    <a:pt x="1670" y="247"/>
                  </a:lnTo>
                  <a:lnTo>
                    <a:pt x="1659" y="257"/>
                  </a:lnTo>
                  <a:lnTo>
                    <a:pt x="1648" y="266"/>
                  </a:lnTo>
                  <a:lnTo>
                    <a:pt x="1636" y="273"/>
                  </a:lnTo>
                  <a:lnTo>
                    <a:pt x="1624" y="278"/>
                  </a:lnTo>
                  <a:lnTo>
                    <a:pt x="1611" y="284"/>
                  </a:lnTo>
                  <a:lnTo>
                    <a:pt x="1597" y="287"/>
                  </a:lnTo>
                  <a:lnTo>
                    <a:pt x="1583" y="290"/>
                  </a:lnTo>
                  <a:lnTo>
                    <a:pt x="1567" y="290"/>
                  </a:lnTo>
                  <a:lnTo>
                    <a:pt x="91" y="290"/>
                  </a:lnTo>
                  <a:lnTo>
                    <a:pt x="91" y="290"/>
                  </a:lnTo>
                  <a:lnTo>
                    <a:pt x="75" y="290"/>
                  </a:lnTo>
                  <a:lnTo>
                    <a:pt x="61" y="287"/>
                  </a:lnTo>
                  <a:lnTo>
                    <a:pt x="47" y="283"/>
                  </a:lnTo>
                  <a:lnTo>
                    <a:pt x="33" y="278"/>
                  </a:lnTo>
                  <a:lnTo>
                    <a:pt x="33" y="278"/>
                  </a:lnTo>
                  <a:lnTo>
                    <a:pt x="44" y="253"/>
                  </a:lnTo>
                  <a:lnTo>
                    <a:pt x="51" y="227"/>
                  </a:lnTo>
                  <a:lnTo>
                    <a:pt x="57" y="199"/>
                  </a:lnTo>
                  <a:lnTo>
                    <a:pt x="58" y="172"/>
                  </a:lnTo>
                  <a:lnTo>
                    <a:pt x="58" y="172"/>
                  </a:lnTo>
                  <a:lnTo>
                    <a:pt x="57" y="152"/>
                  </a:lnTo>
                  <a:lnTo>
                    <a:pt x="56" y="133"/>
                  </a:lnTo>
                  <a:lnTo>
                    <a:pt x="51" y="113"/>
                  </a:lnTo>
                  <a:lnTo>
                    <a:pt x="46" y="95"/>
                  </a:lnTo>
                  <a:lnTo>
                    <a:pt x="39" y="76"/>
                  </a:lnTo>
                  <a:lnTo>
                    <a:pt x="30" y="59"/>
                  </a:lnTo>
                  <a:lnTo>
                    <a:pt x="20" y="42"/>
                  </a:lnTo>
                  <a:lnTo>
                    <a:pt x="9" y="25"/>
                  </a:lnTo>
                  <a:lnTo>
                    <a:pt x="9" y="25"/>
                  </a:lnTo>
                  <a:lnTo>
                    <a:pt x="13" y="22"/>
                  </a:lnTo>
                  <a:lnTo>
                    <a:pt x="15" y="20"/>
                  </a:lnTo>
                  <a:lnTo>
                    <a:pt x="16" y="17"/>
                  </a:lnTo>
                  <a:lnTo>
                    <a:pt x="15" y="15"/>
                  </a:lnTo>
                  <a:lnTo>
                    <a:pt x="12" y="11"/>
                  </a:lnTo>
                  <a:lnTo>
                    <a:pt x="6" y="7"/>
                  </a:lnTo>
                  <a:lnTo>
                    <a:pt x="2" y="4"/>
                  </a:lnTo>
                  <a:lnTo>
                    <a:pt x="0" y="3"/>
                  </a:lnTo>
                  <a:lnTo>
                    <a:pt x="0" y="1"/>
                  </a:lnTo>
                  <a:lnTo>
                    <a:pt x="2" y="1"/>
                  </a:lnTo>
                  <a:lnTo>
                    <a:pt x="9" y="0"/>
                  </a:lnTo>
                  <a:lnTo>
                    <a:pt x="9" y="0"/>
                  </a:lnTo>
                  <a:close/>
                </a:path>
              </a:pathLst>
            </a:custGeom>
            <a:solidFill>
              <a:schemeClr val="tx2">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en-GB" dirty="0">
                  <a:solidFill>
                    <a:schemeClr val="bg1"/>
                  </a:solidFill>
                  <a:latin typeface="Book Antiqua" panose="02040602050305030304" pitchFamily="18" charset="0"/>
                </a:rPr>
                <a:t>Money Laundering</a:t>
              </a:r>
            </a:p>
          </p:txBody>
        </p:sp>
      </p:grpSp>
      <p:sp>
        <p:nvSpPr>
          <p:cNvPr id="35" name="TextBox 34">
            <a:extLst>
              <a:ext uri="{FF2B5EF4-FFF2-40B4-BE49-F238E27FC236}">
                <a16:creationId xmlns:a16="http://schemas.microsoft.com/office/drawing/2014/main" id="{90B82127-8AC5-6EBC-1D66-12D0B2F0581F}"/>
              </a:ext>
            </a:extLst>
          </p:cNvPr>
          <p:cNvSpPr txBox="1"/>
          <p:nvPr/>
        </p:nvSpPr>
        <p:spPr>
          <a:xfrm>
            <a:off x="7348889" y="901345"/>
            <a:ext cx="3146833" cy="842963"/>
          </a:xfrm>
          <a:prstGeom prst="rect">
            <a:avLst/>
          </a:prstGeom>
          <a:noFill/>
        </p:spPr>
        <p:txBody>
          <a:bodyPr wrap="square" lIns="0" tIns="0" rIns="0" bIns="0" rtlCol="0">
            <a:noAutofit/>
          </a:bodyPr>
          <a:lstStyle/>
          <a:p>
            <a:pPr marL="171450" indent="-171450">
              <a:buFont typeface="Arial" panose="020B0604020202020204" pitchFamily="34" charset="0"/>
              <a:buChar char="•"/>
            </a:pPr>
            <a:r>
              <a:rPr lang="en-GB" sz="1600" dirty="0">
                <a:latin typeface="Book Antiqua" panose="02040602050305030304" pitchFamily="18" charset="0"/>
              </a:rPr>
              <a:t>Necessities dependent on imports</a:t>
            </a:r>
          </a:p>
          <a:p>
            <a:pPr marL="171450" indent="-171450">
              <a:buFont typeface="Arial" panose="020B0604020202020204" pitchFamily="34" charset="0"/>
              <a:buChar char="•"/>
            </a:pPr>
            <a:r>
              <a:rPr lang="en-GB" sz="1600" dirty="0">
                <a:latin typeface="Book Antiqua" panose="02040602050305030304" pitchFamily="18" charset="0"/>
              </a:rPr>
              <a:t>Considered for currency backing</a:t>
            </a:r>
          </a:p>
          <a:p>
            <a:pPr marL="171450" indent="-171450">
              <a:buFont typeface="Arial" panose="020B0604020202020204" pitchFamily="34" charset="0"/>
              <a:buChar char="•"/>
            </a:pPr>
            <a:endParaRPr lang="en-GB" sz="1600" dirty="0">
              <a:latin typeface="Book Antiqua" panose="02040602050305030304" pitchFamily="18" charset="0"/>
            </a:endParaRPr>
          </a:p>
        </p:txBody>
      </p:sp>
      <p:sp>
        <p:nvSpPr>
          <p:cNvPr id="36" name="TextBox 35">
            <a:extLst>
              <a:ext uri="{FF2B5EF4-FFF2-40B4-BE49-F238E27FC236}">
                <a16:creationId xmlns:a16="http://schemas.microsoft.com/office/drawing/2014/main" id="{7F69AAD0-5B45-BFED-D438-5DD9C52BE3DC}"/>
              </a:ext>
            </a:extLst>
          </p:cNvPr>
          <p:cNvSpPr txBox="1"/>
          <p:nvPr/>
        </p:nvSpPr>
        <p:spPr>
          <a:xfrm>
            <a:off x="7298913" y="2449897"/>
            <a:ext cx="3146833" cy="842963"/>
          </a:xfrm>
          <a:prstGeom prst="rect">
            <a:avLst/>
          </a:prstGeom>
          <a:noFill/>
        </p:spPr>
        <p:txBody>
          <a:bodyPr wrap="square" lIns="0" tIns="0" rIns="0" bIns="0" rtlCol="0">
            <a:noAutofit/>
          </a:bodyPr>
          <a:lstStyle/>
          <a:p>
            <a:pPr marL="171450" indent="-171450">
              <a:buFont typeface="Arial" panose="020B0604020202020204" pitchFamily="34" charset="0"/>
              <a:buChar char="•"/>
            </a:pPr>
            <a:r>
              <a:rPr lang="en-GB" sz="1600" dirty="0">
                <a:latin typeface="Book Antiqua" panose="02040602050305030304" pitchFamily="18" charset="0"/>
              </a:rPr>
              <a:t>FATF restrictions</a:t>
            </a:r>
          </a:p>
          <a:p>
            <a:pPr marL="171450" indent="-171450">
              <a:buFont typeface="Arial" panose="020B0604020202020204" pitchFamily="34" charset="0"/>
              <a:buChar char="•"/>
            </a:pPr>
            <a:r>
              <a:rPr lang="en-GB" sz="1600" dirty="0">
                <a:latin typeface="Book Antiqua" panose="02040602050305030304" pitchFamily="18" charset="0"/>
              </a:rPr>
              <a:t>Issues with land bordering countries</a:t>
            </a:r>
          </a:p>
          <a:p>
            <a:pPr marL="171450" indent="-171450">
              <a:buFont typeface="Arial" panose="020B0604020202020204" pitchFamily="34" charset="0"/>
              <a:buChar char="•"/>
            </a:pPr>
            <a:r>
              <a:rPr lang="en-GB" sz="1600" dirty="0">
                <a:latin typeface="Book Antiqua" panose="02040602050305030304" pitchFamily="18" charset="0"/>
              </a:rPr>
              <a:t>Strategic issues</a:t>
            </a:r>
          </a:p>
          <a:p>
            <a:pPr marL="171450" indent="-171450">
              <a:buFont typeface="Arial" panose="020B0604020202020204" pitchFamily="34" charset="0"/>
              <a:buChar char="•"/>
            </a:pPr>
            <a:endParaRPr lang="en-GB" sz="1600" dirty="0">
              <a:latin typeface="Book Antiqua" panose="02040602050305030304" pitchFamily="18" charset="0"/>
            </a:endParaRPr>
          </a:p>
        </p:txBody>
      </p:sp>
      <p:sp>
        <p:nvSpPr>
          <p:cNvPr id="37" name="TextBox 36">
            <a:extLst>
              <a:ext uri="{FF2B5EF4-FFF2-40B4-BE49-F238E27FC236}">
                <a16:creationId xmlns:a16="http://schemas.microsoft.com/office/drawing/2014/main" id="{077F4F98-F01E-417E-8B99-62DF7A0C53AE}"/>
              </a:ext>
            </a:extLst>
          </p:cNvPr>
          <p:cNvSpPr txBox="1"/>
          <p:nvPr/>
        </p:nvSpPr>
        <p:spPr>
          <a:xfrm>
            <a:off x="7289392" y="3955248"/>
            <a:ext cx="3261989" cy="842963"/>
          </a:xfrm>
          <a:prstGeom prst="rect">
            <a:avLst/>
          </a:prstGeom>
          <a:noFill/>
        </p:spPr>
        <p:txBody>
          <a:bodyPr wrap="square" lIns="0" tIns="0" rIns="0" bIns="0" rtlCol="0">
            <a:noAutofit/>
          </a:bodyPr>
          <a:lstStyle/>
          <a:p>
            <a:pPr marL="171450" indent="-171450">
              <a:buFont typeface="Arial" panose="020B0604020202020204" pitchFamily="34" charset="0"/>
              <a:buChar char="•"/>
            </a:pPr>
            <a:r>
              <a:rPr lang="en-GB" sz="1600" dirty="0">
                <a:latin typeface="Book Antiqua" panose="02040602050305030304" pitchFamily="18" charset="0"/>
              </a:rPr>
              <a:t>Gambling, Derivatives, Cryptos, etc.</a:t>
            </a:r>
          </a:p>
          <a:p>
            <a:pPr marL="171450" indent="-171450">
              <a:buFont typeface="Arial" panose="020B0604020202020204" pitchFamily="34" charset="0"/>
              <a:buChar char="•"/>
            </a:pPr>
            <a:r>
              <a:rPr lang="en-GB" sz="1600" dirty="0">
                <a:latin typeface="Book Antiqua" panose="02040602050305030304" pitchFamily="18" charset="0"/>
              </a:rPr>
              <a:t>Real Estate Sector - Restrictions</a:t>
            </a:r>
          </a:p>
          <a:p>
            <a:pPr marL="171450" indent="-171450">
              <a:buFont typeface="Arial" panose="020B0604020202020204" pitchFamily="34" charset="0"/>
              <a:buChar char="•"/>
            </a:pPr>
            <a:r>
              <a:rPr lang="en-GB" sz="1600" dirty="0">
                <a:latin typeface="Book Antiqua" panose="02040602050305030304" pitchFamily="18" charset="0"/>
              </a:rPr>
              <a:t>Protect strategic sectors</a:t>
            </a:r>
          </a:p>
          <a:p>
            <a:pPr marL="171450" indent="-171450">
              <a:buFont typeface="Arial" panose="020B0604020202020204" pitchFamily="34" charset="0"/>
              <a:buChar char="•"/>
            </a:pPr>
            <a:endParaRPr lang="en-GB" sz="1600" dirty="0">
              <a:latin typeface="Book Antiqua" panose="02040602050305030304" pitchFamily="18" charset="0"/>
            </a:endParaRPr>
          </a:p>
        </p:txBody>
      </p:sp>
      <p:sp>
        <p:nvSpPr>
          <p:cNvPr id="38" name="TextBox 37">
            <a:extLst>
              <a:ext uri="{FF2B5EF4-FFF2-40B4-BE49-F238E27FC236}">
                <a16:creationId xmlns:a16="http://schemas.microsoft.com/office/drawing/2014/main" id="{C7D06DCB-0F50-D983-2F5C-BD75B2E338E9}"/>
              </a:ext>
            </a:extLst>
          </p:cNvPr>
          <p:cNvSpPr txBox="1"/>
          <p:nvPr/>
        </p:nvSpPr>
        <p:spPr>
          <a:xfrm>
            <a:off x="7289392" y="5479878"/>
            <a:ext cx="3261989" cy="842963"/>
          </a:xfrm>
          <a:prstGeom prst="rect">
            <a:avLst/>
          </a:prstGeom>
          <a:noFill/>
        </p:spPr>
        <p:txBody>
          <a:bodyPr wrap="square" lIns="0" tIns="0" rIns="0" bIns="0" rtlCol="0">
            <a:noAutofit/>
          </a:bodyPr>
          <a:lstStyle/>
          <a:p>
            <a:pPr marL="171450" indent="-171450">
              <a:buFont typeface="Arial" panose="020B0604020202020204" pitchFamily="34" charset="0"/>
              <a:buChar char="•"/>
            </a:pPr>
            <a:r>
              <a:rPr lang="en-GB" sz="1600" dirty="0">
                <a:latin typeface="Book Antiqua" panose="02040602050305030304" pitchFamily="18" charset="0"/>
              </a:rPr>
              <a:t>Prevention of money laundering</a:t>
            </a:r>
          </a:p>
          <a:p>
            <a:pPr marL="171450" indent="-171450">
              <a:buFont typeface="Arial" panose="020B0604020202020204" pitchFamily="34" charset="0"/>
              <a:buChar char="•"/>
            </a:pPr>
            <a:r>
              <a:rPr lang="en-GB" sz="1600" dirty="0">
                <a:latin typeface="Book Antiqua" panose="02040602050305030304" pitchFamily="18" charset="0"/>
              </a:rPr>
              <a:t>Anti-national activities</a:t>
            </a:r>
          </a:p>
          <a:p>
            <a:pPr marL="171450" indent="-171450">
              <a:buFont typeface="Arial" panose="020B0604020202020204" pitchFamily="34" charset="0"/>
              <a:buChar char="•"/>
            </a:pPr>
            <a:r>
              <a:rPr lang="en-GB" sz="1600" dirty="0">
                <a:latin typeface="Book Antiqua" panose="02040602050305030304" pitchFamily="18" charset="0"/>
              </a:rPr>
              <a:t>Tax Evasion</a:t>
            </a:r>
          </a:p>
        </p:txBody>
      </p:sp>
      <p:sp>
        <p:nvSpPr>
          <p:cNvPr id="3" name="Date Placeholder 2">
            <a:extLst>
              <a:ext uri="{FF2B5EF4-FFF2-40B4-BE49-F238E27FC236}">
                <a16:creationId xmlns:a16="http://schemas.microsoft.com/office/drawing/2014/main" id="{39A333CF-E48A-35DC-CAD1-F55654CBFCB3}"/>
              </a:ext>
            </a:extLst>
          </p:cNvPr>
          <p:cNvSpPr>
            <a:spLocks noGrp="1"/>
          </p:cNvSpPr>
          <p:nvPr>
            <p:ph type="dt" sz="half" idx="10"/>
          </p:nvPr>
        </p:nvSpPr>
        <p:spPr/>
        <p:txBody>
          <a:bodyPr/>
          <a:lstStyle/>
          <a:p>
            <a:r>
              <a:rPr lang="en-US"/>
              <a:t>15-Nov-2022</a:t>
            </a:r>
            <a:endParaRPr lang="en-US" dirty="0"/>
          </a:p>
        </p:txBody>
      </p:sp>
      <p:sp>
        <p:nvSpPr>
          <p:cNvPr id="4" name="Footer Placeholder 3">
            <a:extLst>
              <a:ext uri="{FF2B5EF4-FFF2-40B4-BE49-F238E27FC236}">
                <a16:creationId xmlns:a16="http://schemas.microsoft.com/office/drawing/2014/main" id="{81F79118-B260-E8C2-A3E6-20E64B75D326}"/>
              </a:ext>
            </a:extLst>
          </p:cNvPr>
          <p:cNvSpPr>
            <a:spLocks noGrp="1"/>
          </p:cNvSpPr>
          <p:nvPr>
            <p:ph type="ftr" sz="quarter" idx="11"/>
          </p:nvPr>
        </p:nvSpPr>
        <p:spPr/>
        <p:txBody>
          <a:bodyPr/>
          <a:lstStyle/>
          <a:p>
            <a:r>
              <a:rPr lang="en-US"/>
              <a:t>CA Viren Doshi</a:t>
            </a:r>
          </a:p>
        </p:txBody>
      </p:sp>
    </p:spTree>
    <p:extLst>
      <p:ext uri="{BB962C8B-B14F-4D97-AF65-F5344CB8AC3E}">
        <p14:creationId xmlns:p14="http://schemas.microsoft.com/office/powerpoint/2010/main" val="4330940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6656" y="1596683"/>
            <a:ext cx="10753725" cy="4815764"/>
          </a:xfrm>
        </p:spPr>
        <p:txBody>
          <a:bodyPr>
            <a:normAutofit/>
          </a:bodyPr>
          <a:lstStyle/>
          <a:p>
            <a:r>
              <a:rPr lang="en-US" dirty="0"/>
              <a:t>Restrictions based on business activity</a:t>
            </a:r>
          </a:p>
          <a:p>
            <a:pPr lvl="1"/>
            <a:r>
              <a:rPr lang="en-US" dirty="0"/>
              <a:t>Equity Instruments or Units of a Nidhi Company</a:t>
            </a:r>
          </a:p>
          <a:p>
            <a:pPr lvl="1"/>
            <a:r>
              <a:rPr lang="en-US" dirty="0"/>
              <a:t>Agricultural/ Plantation Activities/ Construction of Farm Houses</a:t>
            </a:r>
          </a:p>
          <a:p>
            <a:pPr lvl="1"/>
            <a:r>
              <a:rPr lang="en-US" dirty="0"/>
              <a:t>Real Estate Business</a:t>
            </a:r>
          </a:p>
          <a:p>
            <a:pPr lvl="2"/>
            <a:r>
              <a:rPr lang="en-US" dirty="0"/>
              <a:t>Real Estate Leasing is allowed</a:t>
            </a:r>
          </a:p>
          <a:p>
            <a:pPr lvl="1"/>
            <a:r>
              <a:rPr lang="en-US" dirty="0"/>
              <a:t>Dealing in TDRs</a:t>
            </a:r>
          </a:p>
          <a:p>
            <a:pPr lvl="1"/>
            <a:r>
              <a:rPr lang="en-US" b="1" dirty="0"/>
              <a:t>No prohibitions on retail trading</a:t>
            </a:r>
          </a:p>
          <a:p>
            <a:endParaRPr lang="en-US" dirty="0"/>
          </a:p>
          <a:p>
            <a:r>
              <a:rPr lang="en-US" dirty="0"/>
              <a:t>Any investment made under this schedule shall be at par with domestic investment and no FDI-linked conditions would apply</a:t>
            </a:r>
          </a:p>
        </p:txBody>
      </p:sp>
      <p:sp>
        <p:nvSpPr>
          <p:cNvPr id="4" name="Date Placeholder 3"/>
          <p:cNvSpPr>
            <a:spLocks noGrp="1"/>
          </p:cNvSpPr>
          <p:nvPr>
            <p:ph type="dt" sz="half" idx="10"/>
          </p:nvPr>
        </p:nvSpPr>
        <p:spPr/>
        <p:txBody>
          <a:bodyPr/>
          <a:lstStyle/>
          <a:p>
            <a:r>
              <a:rPr lang="en-US"/>
              <a:t>15-Nov-2022</a:t>
            </a:r>
          </a:p>
        </p:txBody>
      </p:sp>
      <p:sp>
        <p:nvSpPr>
          <p:cNvPr id="5" name="Footer Placeholder 4"/>
          <p:cNvSpPr>
            <a:spLocks noGrp="1"/>
          </p:cNvSpPr>
          <p:nvPr>
            <p:ph type="ftr" sz="quarter" idx="11"/>
          </p:nvPr>
        </p:nvSpPr>
        <p:spPr/>
        <p:txBody>
          <a:bodyPr/>
          <a:lstStyle/>
          <a:p>
            <a:r>
              <a:rPr lang="en-US"/>
              <a:t>CA Viren Doshi</a:t>
            </a:r>
          </a:p>
        </p:txBody>
      </p:sp>
      <p:sp>
        <p:nvSpPr>
          <p:cNvPr id="6" name="Slide Number Placeholder 5"/>
          <p:cNvSpPr>
            <a:spLocks noGrp="1"/>
          </p:cNvSpPr>
          <p:nvPr>
            <p:ph type="sldNum" sz="quarter" idx="12"/>
          </p:nvPr>
        </p:nvSpPr>
        <p:spPr/>
        <p:txBody>
          <a:bodyPr/>
          <a:lstStyle/>
          <a:p>
            <a:fld id="{53B6C93E-B05E-49F4-B363-E611733D9E4E}" type="slidenum">
              <a:rPr lang="en-US" smtClean="0"/>
              <a:pPr/>
              <a:t>30</a:t>
            </a:fld>
            <a:endParaRPr lang="en-US"/>
          </a:p>
        </p:txBody>
      </p:sp>
      <p:sp>
        <p:nvSpPr>
          <p:cNvPr id="9" name="Title 1">
            <a:extLst>
              <a:ext uri="{FF2B5EF4-FFF2-40B4-BE49-F238E27FC236}">
                <a16:creationId xmlns:a16="http://schemas.microsoft.com/office/drawing/2014/main" id="{6DF4A426-BD81-04DD-AC11-266CB9A65FCA}"/>
              </a:ext>
            </a:extLst>
          </p:cNvPr>
          <p:cNvSpPr txBox="1">
            <a:spLocks/>
          </p:cNvSpPr>
          <p:nvPr/>
        </p:nvSpPr>
        <p:spPr>
          <a:xfrm>
            <a:off x="810006" y="458332"/>
            <a:ext cx="10772775" cy="926678"/>
          </a:xfrm>
          <a:prstGeom prst="rect">
            <a:avLst/>
          </a:prstGeom>
        </p:spPr>
        <p:txBody>
          <a:bodyPr vert="horz" lIns="91440" tIns="45720" rIns="91440" bIns="45720" rtlCol="0" anchor="ctr">
            <a:noAutofit/>
          </a:bodyPr>
          <a:lstStyle>
            <a:lvl1pPr algn="l" defTabSz="914400" rtl="0" eaLnBrk="1" latinLnBrk="0" hangingPunct="1">
              <a:lnSpc>
                <a:spcPct val="85000"/>
              </a:lnSpc>
              <a:spcBef>
                <a:spcPct val="0"/>
              </a:spcBef>
              <a:buNone/>
              <a:defRPr sz="4400" i="1" kern="1200" spc="-120" baseline="0">
                <a:solidFill>
                  <a:schemeClr val="tx2">
                    <a:lumMod val="90000"/>
                    <a:lumOff val="10000"/>
                  </a:schemeClr>
                </a:solidFill>
                <a:latin typeface="Georgia" panose="02040502050405020303" pitchFamily="18" charset="0"/>
                <a:ea typeface="+mj-ea"/>
                <a:cs typeface="+mj-cs"/>
              </a:defRPr>
            </a:lvl1pPr>
          </a:lstStyle>
          <a:p>
            <a:r>
              <a:rPr lang="en-US" sz="3600" dirty="0"/>
              <a:t>Deemed Domestic Investment</a:t>
            </a:r>
          </a:p>
        </p:txBody>
      </p:sp>
    </p:spTree>
    <p:extLst>
      <p:ext uri="{BB962C8B-B14F-4D97-AF65-F5344CB8AC3E}">
        <p14:creationId xmlns:p14="http://schemas.microsoft.com/office/powerpoint/2010/main" val="29347664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6656" y="1596683"/>
            <a:ext cx="10753725" cy="4815764"/>
          </a:xfrm>
        </p:spPr>
        <p:txBody>
          <a:bodyPr>
            <a:normAutofit/>
          </a:bodyPr>
          <a:lstStyle/>
          <a:p>
            <a:r>
              <a:rPr lang="en-US" dirty="0"/>
              <a:t>Transfer allowed from NRI/ OCI to Non-Resident</a:t>
            </a:r>
          </a:p>
          <a:p>
            <a:pPr lvl="1"/>
            <a:r>
              <a:rPr lang="en-US" dirty="0"/>
              <a:t>Subject to sectoral caps, pricing guidelines and other conditions</a:t>
            </a:r>
          </a:p>
          <a:p>
            <a:pPr lvl="2"/>
            <a:r>
              <a:rPr lang="en-US" dirty="0"/>
              <a:t>If from NRI/ OCI holding under Sch. IV to other NRI/ OCI under Sch. IV – No conditions</a:t>
            </a:r>
          </a:p>
          <a:p>
            <a:endParaRPr lang="en-US" dirty="0"/>
          </a:p>
          <a:p>
            <a:r>
              <a:rPr lang="en-US" dirty="0"/>
              <a:t>Gift from NRI/ OCI to Non-Resident</a:t>
            </a:r>
          </a:p>
          <a:p>
            <a:pPr lvl="1"/>
            <a:r>
              <a:rPr lang="en-US" dirty="0"/>
              <a:t>Prior approval of RBI required</a:t>
            </a:r>
          </a:p>
          <a:p>
            <a:pPr lvl="1"/>
            <a:r>
              <a:rPr lang="en-US" dirty="0"/>
              <a:t>Only to NR relative who is otherwise eligible to hold such instruments</a:t>
            </a:r>
          </a:p>
          <a:p>
            <a:pPr lvl="1"/>
            <a:r>
              <a:rPr lang="en-US" dirty="0"/>
              <a:t>Other conditions in Rule 13(3)</a:t>
            </a:r>
          </a:p>
          <a:p>
            <a:pPr lvl="2"/>
            <a:r>
              <a:rPr lang="en-US" dirty="0"/>
              <a:t>If gift to another NRI/ OCI under Sch. IV – No conditions, allowed under automatic</a:t>
            </a:r>
          </a:p>
        </p:txBody>
      </p:sp>
      <p:sp>
        <p:nvSpPr>
          <p:cNvPr id="4" name="Date Placeholder 3"/>
          <p:cNvSpPr>
            <a:spLocks noGrp="1"/>
          </p:cNvSpPr>
          <p:nvPr>
            <p:ph type="dt" sz="half" idx="10"/>
          </p:nvPr>
        </p:nvSpPr>
        <p:spPr/>
        <p:txBody>
          <a:bodyPr/>
          <a:lstStyle/>
          <a:p>
            <a:r>
              <a:rPr lang="en-US"/>
              <a:t>15-Nov-2022</a:t>
            </a:r>
          </a:p>
        </p:txBody>
      </p:sp>
      <p:sp>
        <p:nvSpPr>
          <p:cNvPr id="5" name="Footer Placeholder 4"/>
          <p:cNvSpPr>
            <a:spLocks noGrp="1"/>
          </p:cNvSpPr>
          <p:nvPr>
            <p:ph type="ftr" sz="quarter" idx="11"/>
          </p:nvPr>
        </p:nvSpPr>
        <p:spPr/>
        <p:txBody>
          <a:bodyPr/>
          <a:lstStyle/>
          <a:p>
            <a:r>
              <a:rPr lang="en-US"/>
              <a:t>CA Viren Doshi</a:t>
            </a:r>
          </a:p>
        </p:txBody>
      </p:sp>
      <p:sp>
        <p:nvSpPr>
          <p:cNvPr id="6" name="Slide Number Placeholder 5"/>
          <p:cNvSpPr>
            <a:spLocks noGrp="1"/>
          </p:cNvSpPr>
          <p:nvPr>
            <p:ph type="sldNum" sz="quarter" idx="12"/>
          </p:nvPr>
        </p:nvSpPr>
        <p:spPr/>
        <p:txBody>
          <a:bodyPr/>
          <a:lstStyle/>
          <a:p>
            <a:fld id="{53B6C93E-B05E-49F4-B363-E611733D9E4E}" type="slidenum">
              <a:rPr lang="en-US" smtClean="0"/>
              <a:pPr/>
              <a:t>31</a:t>
            </a:fld>
            <a:endParaRPr lang="en-US"/>
          </a:p>
        </p:txBody>
      </p:sp>
      <p:sp>
        <p:nvSpPr>
          <p:cNvPr id="9" name="Title 1">
            <a:extLst>
              <a:ext uri="{FF2B5EF4-FFF2-40B4-BE49-F238E27FC236}">
                <a16:creationId xmlns:a16="http://schemas.microsoft.com/office/drawing/2014/main" id="{E4B18C47-4A1C-38EE-A7FC-2D206055D639}"/>
              </a:ext>
            </a:extLst>
          </p:cNvPr>
          <p:cNvSpPr txBox="1">
            <a:spLocks/>
          </p:cNvSpPr>
          <p:nvPr/>
        </p:nvSpPr>
        <p:spPr>
          <a:xfrm>
            <a:off x="810006" y="458332"/>
            <a:ext cx="10772775" cy="926678"/>
          </a:xfrm>
          <a:prstGeom prst="rect">
            <a:avLst/>
          </a:prstGeom>
        </p:spPr>
        <p:txBody>
          <a:bodyPr vert="horz" lIns="91440" tIns="45720" rIns="91440" bIns="45720" rtlCol="0" anchor="ctr">
            <a:noAutofit/>
          </a:bodyPr>
          <a:lstStyle>
            <a:lvl1pPr algn="l" defTabSz="914400" rtl="0" eaLnBrk="1" latinLnBrk="0" hangingPunct="1">
              <a:lnSpc>
                <a:spcPct val="85000"/>
              </a:lnSpc>
              <a:spcBef>
                <a:spcPct val="0"/>
              </a:spcBef>
              <a:buNone/>
              <a:defRPr sz="4400" i="1" kern="1200" spc="-120" baseline="0">
                <a:solidFill>
                  <a:schemeClr val="tx2">
                    <a:lumMod val="90000"/>
                    <a:lumOff val="10000"/>
                  </a:schemeClr>
                </a:solidFill>
                <a:latin typeface="Georgia" panose="02040502050405020303" pitchFamily="18" charset="0"/>
                <a:ea typeface="+mj-ea"/>
                <a:cs typeface="+mj-cs"/>
              </a:defRPr>
            </a:lvl1pPr>
          </a:lstStyle>
          <a:p>
            <a:r>
              <a:rPr lang="en-US" sz="3600" dirty="0"/>
              <a:t>Deemed Domestic Investment - Transfer</a:t>
            </a:r>
          </a:p>
        </p:txBody>
      </p:sp>
    </p:spTree>
    <p:extLst>
      <p:ext uri="{BB962C8B-B14F-4D97-AF65-F5344CB8AC3E}">
        <p14:creationId xmlns:p14="http://schemas.microsoft.com/office/powerpoint/2010/main" val="39234609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606" y="353482"/>
            <a:ext cx="10772775" cy="926678"/>
          </a:xfrm>
        </p:spPr>
        <p:txBody>
          <a:bodyPr>
            <a:noAutofit/>
          </a:bodyPr>
          <a:lstStyle/>
          <a:p>
            <a:r>
              <a:rPr lang="en-US" sz="3600" dirty="0">
                <a:latin typeface="Georgia"/>
              </a:rPr>
              <a:t>Deemed Domestic Investment – Partnership Firm/ Proprietary Concern</a:t>
            </a:r>
            <a:endParaRPr lang="en-US" sz="3600" dirty="0"/>
          </a:p>
        </p:txBody>
      </p:sp>
      <p:sp>
        <p:nvSpPr>
          <p:cNvPr id="3" name="Content Placeholder 2"/>
          <p:cNvSpPr>
            <a:spLocks noGrp="1"/>
          </p:cNvSpPr>
          <p:nvPr>
            <p:ph idx="1"/>
          </p:nvPr>
        </p:nvSpPr>
        <p:spPr>
          <a:xfrm>
            <a:off x="676656" y="1596683"/>
            <a:ext cx="10753725" cy="4604091"/>
          </a:xfrm>
        </p:spPr>
        <p:txBody>
          <a:bodyPr vert="horz" lIns="91440" tIns="45720" rIns="91440" bIns="45720" rtlCol="0" anchor="t">
            <a:normAutofit/>
          </a:bodyPr>
          <a:lstStyle/>
          <a:p>
            <a:pPr marL="344170" indent="-344170"/>
            <a:r>
              <a:rPr lang="en-US" dirty="0">
                <a:latin typeface="Book Antiqua"/>
              </a:rPr>
              <a:t>Investment also allowed in capital of Indian Partnership Firm or Proprietary Concern</a:t>
            </a:r>
          </a:p>
          <a:p>
            <a:pPr marL="344170" indent="-344170"/>
            <a:r>
              <a:rPr lang="en-US" dirty="0">
                <a:latin typeface="Book Antiqua"/>
              </a:rPr>
              <a:t>Restriction based on business activity</a:t>
            </a:r>
          </a:p>
          <a:p>
            <a:pPr lvl="1" indent="-344170"/>
            <a:r>
              <a:rPr lang="en-US" dirty="0">
                <a:latin typeface="Book Antiqua"/>
              </a:rPr>
              <a:t>Agricultural Activities/ Plantation Activities/ Construction of Farm Houses</a:t>
            </a:r>
          </a:p>
          <a:p>
            <a:pPr lvl="1" indent="-344170"/>
            <a:r>
              <a:rPr lang="en-US" dirty="0">
                <a:latin typeface="Book Antiqua"/>
              </a:rPr>
              <a:t>Print Media</a:t>
            </a:r>
          </a:p>
          <a:p>
            <a:pPr lvl="1" indent="-344170"/>
            <a:r>
              <a:rPr lang="en-US" dirty="0">
                <a:latin typeface="Book Antiqua"/>
              </a:rPr>
              <a:t>Real Estate Business</a:t>
            </a:r>
          </a:p>
          <a:p>
            <a:pPr marL="1026795" lvl="2" indent="-337820"/>
            <a:r>
              <a:rPr lang="en-US" dirty="0">
                <a:latin typeface="Book Antiqua"/>
              </a:rPr>
              <a:t>Real Estate leasing allowed</a:t>
            </a:r>
          </a:p>
          <a:p>
            <a:pPr lvl="1" indent="-344170"/>
            <a:endParaRPr lang="en-US" dirty="0"/>
          </a:p>
          <a:p>
            <a:pPr marL="344170" indent="-344170"/>
            <a:r>
              <a:rPr lang="en-US" dirty="0">
                <a:latin typeface="Book Antiqua"/>
              </a:rPr>
              <a:t>Modes of payment would include NRO/ NRE/ Inward remittance</a:t>
            </a:r>
          </a:p>
          <a:p>
            <a:pPr marL="344170" indent="-344170"/>
            <a:r>
              <a:rPr lang="en-US" dirty="0">
                <a:latin typeface="Book Antiqua"/>
              </a:rPr>
              <a:t>Sale Proceeds only to NRO</a:t>
            </a:r>
          </a:p>
        </p:txBody>
      </p:sp>
      <p:sp>
        <p:nvSpPr>
          <p:cNvPr id="4" name="Date Placeholder 3"/>
          <p:cNvSpPr>
            <a:spLocks noGrp="1"/>
          </p:cNvSpPr>
          <p:nvPr>
            <p:ph type="dt" sz="half" idx="10"/>
          </p:nvPr>
        </p:nvSpPr>
        <p:spPr/>
        <p:txBody>
          <a:bodyPr/>
          <a:lstStyle/>
          <a:p>
            <a:r>
              <a:rPr lang="en-US"/>
              <a:t>15-Nov-2022</a:t>
            </a:r>
          </a:p>
        </p:txBody>
      </p:sp>
      <p:sp>
        <p:nvSpPr>
          <p:cNvPr id="5" name="Footer Placeholder 4"/>
          <p:cNvSpPr>
            <a:spLocks noGrp="1"/>
          </p:cNvSpPr>
          <p:nvPr>
            <p:ph type="ftr" sz="quarter" idx="11"/>
          </p:nvPr>
        </p:nvSpPr>
        <p:spPr/>
        <p:txBody>
          <a:bodyPr/>
          <a:lstStyle/>
          <a:p>
            <a:r>
              <a:rPr lang="en-US"/>
              <a:t>CA Viren Doshi</a:t>
            </a:r>
          </a:p>
        </p:txBody>
      </p:sp>
      <p:sp>
        <p:nvSpPr>
          <p:cNvPr id="6" name="Slide Number Placeholder 5"/>
          <p:cNvSpPr>
            <a:spLocks noGrp="1"/>
          </p:cNvSpPr>
          <p:nvPr>
            <p:ph type="sldNum" sz="quarter" idx="12"/>
          </p:nvPr>
        </p:nvSpPr>
        <p:spPr/>
        <p:txBody>
          <a:bodyPr/>
          <a:lstStyle/>
          <a:p>
            <a:fld id="{53B6C93E-B05E-49F4-B363-E611733D9E4E}" type="slidenum">
              <a:rPr lang="en-US" smtClean="0"/>
              <a:pPr/>
              <a:t>32</a:t>
            </a:fld>
            <a:endParaRPr lang="en-US"/>
          </a:p>
        </p:txBody>
      </p:sp>
    </p:spTree>
    <p:extLst>
      <p:ext uri="{BB962C8B-B14F-4D97-AF65-F5344CB8AC3E}">
        <p14:creationId xmlns:p14="http://schemas.microsoft.com/office/powerpoint/2010/main" val="39175996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606" y="353482"/>
            <a:ext cx="10772775" cy="926678"/>
          </a:xfrm>
        </p:spPr>
        <p:txBody>
          <a:bodyPr/>
          <a:lstStyle/>
          <a:p>
            <a:r>
              <a:rPr lang="en-US" dirty="0"/>
              <a:t>Deemed Domestic Investment</a:t>
            </a:r>
          </a:p>
        </p:txBody>
      </p:sp>
      <p:sp>
        <p:nvSpPr>
          <p:cNvPr id="3" name="Content Placeholder 2"/>
          <p:cNvSpPr>
            <a:spLocks noGrp="1"/>
          </p:cNvSpPr>
          <p:nvPr>
            <p:ph idx="1"/>
          </p:nvPr>
        </p:nvSpPr>
        <p:spPr>
          <a:xfrm>
            <a:off x="676656" y="1596683"/>
            <a:ext cx="10753725" cy="4604091"/>
          </a:xfrm>
        </p:spPr>
        <p:txBody>
          <a:bodyPr>
            <a:normAutofit/>
          </a:bodyPr>
          <a:lstStyle/>
          <a:p>
            <a:r>
              <a:rPr lang="en-US" b="1"/>
              <a:t>Deemed Domestic Investment – Other Benefits</a:t>
            </a:r>
          </a:p>
          <a:p>
            <a:r>
              <a:rPr lang="en-US"/>
              <a:t>No lock-in period</a:t>
            </a:r>
          </a:p>
          <a:p>
            <a:r>
              <a:rPr lang="en-US"/>
              <a:t>No filings required</a:t>
            </a:r>
          </a:p>
          <a:p>
            <a:pPr lvl="1"/>
            <a:r>
              <a:rPr lang="en-US"/>
              <a:t>AD Bank should be informed</a:t>
            </a:r>
          </a:p>
          <a:p>
            <a:r>
              <a:rPr lang="en-US"/>
              <a:t>No valuation requirements</a:t>
            </a:r>
          </a:p>
          <a:p>
            <a:pPr lvl="1"/>
            <a:r>
              <a:rPr lang="en-US"/>
              <a:t>Income-tax provisions</a:t>
            </a:r>
          </a:p>
          <a:p>
            <a:r>
              <a:rPr lang="en-US"/>
              <a:t>No limit for investments</a:t>
            </a:r>
          </a:p>
          <a:p>
            <a:pPr lvl="1"/>
            <a:r>
              <a:rPr lang="en-US"/>
              <a:t>Limits specified for NRIs/ OCIs under repatriable route for portfolio investments will also not apply</a:t>
            </a:r>
          </a:p>
          <a:p>
            <a:r>
              <a:rPr lang="en-US"/>
              <a:t>USD 1 million scheme for individuals</a:t>
            </a:r>
          </a:p>
        </p:txBody>
      </p:sp>
      <p:sp>
        <p:nvSpPr>
          <p:cNvPr id="4" name="Date Placeholder 3"/>
          <p:cNvSpPr>
            <a:spLocks noGrp="1"/>
          </p:cNvSpPr>
          <p:nvPr>
            <p:ph type="dt" sz="half" idx="10"/>
          </p:nvPr>
        </p:nvSpPr>
        <p:spPr/>
        <p:txBody>
          <a:bodyPr/>
          <a:lstStyle/>
          <a:p>
            <a:r>
              <a:rPr lang="en-US"/>
              <a:t>15-Nov-2022</a:t>
            </a:r>
          </a:p>
        </p:txBody>
      </p:sp>
      <p:sp>
        <p:nvSpPr>
          <p:cNvPr id="5" name="Footer Placeholder 4"/>
          <p:cNvSpPr>
            <a:spLocks noGrp="1"/>
          </p:cNvSpPr>
          <p:nvPr>
            <p:ph type="ftr" sz="quarter" idx="11"/>
          </p:nvPr>
        </p:nvSpPr>
        <p:spPr/>
        <p:txBody>
          <a:bodyPr/>
          <a:lstStyle/>
          <a:p>
            <a:r>
              <a:rPr lang="en-US"/>
              <a:t>CA Viren Doshi</a:t>
            </a:r>
          </a:p>
        </p:txBody>
      </p:sp>
      <p:sp>
        <p:nvSpPr>
          <p:cNvPr id="6" name="Slide Number Placeholder 5"/>
          <p:cNvSpPr>
            <a:spLocks noGrp="1"/>
          </p:cNvSpPr>
          <p:nvPr>
            <p:ph type="sldNum" sz="quarter" idx="12"/>
          </p:nvPr>
        </p:nvSpPr>
        <p:spPr/>
        <p:txBody>
          <a:bodyPr/>
          <a:lstStyle/>
          <a:p>
            <a:fld id="{53B6C93E-B05E-49F4-B363-E611733D9E4E}" type="slidenum">
              <a:rPr lang="en-US" smtClean="0"/>
              <a:pPr/>
              <a:t>33</a:t>
            </a:fld>
            <a:endParaRPr lang="en-US"/>
          </a:p>
        </p:txBody>
      </p:sp>
    </p:spTree>
    <p:extLst>
      <p:ext uri="{BB962C8B-B14F-4D97-AF65-F5344CB8AC3E}">
        <p14:creationId xmlns:p14="http://schemas.microsoft.com/office/powerpoint/2010/main" val="12206400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449" y="201465"/>
            <a:ext cx="10772775" cy="926678"/>
          </a:xfrm>
        </p:spPr>
        <p:txBody>
          <a:bodyPr>
            <a:normAutofit/>
          </a:bodyPr>
          <a:lstStyle/>
          <a:p>
            <a:pPr algn="ctr"/>
            <a:r>
              <a:rPr lang="en-US" dirty="0">
                <a:latin typeface="Georgia"/>
              </a:rPr>
              <a:t>Case Study – Investment in Capital Market </a:t>
            </a:r>
            <a:endParaRPr lang="en-US" dirty="0"/>
          </a:p>
        </p:txBody>
      </p:sp>
      <p:sp>
        <p:nvSpPr>
          <p:cNvPr id="3" name="Content Placeholder 2"/>
          <p:cNvSpPr>
            <a:spLocks noGrp="1"/>
          </p:cNvSpPr>
          <p:nvPr>
            <p:ph idx="1"/>
          </p:nvPr>
        </p:nvSpPr>
        <p:spPr>
          <a:xfrm>
            <a:off x="676656" y="1596683"/>
            <a:ext cx="6111006" cy="4564965"/>
          </a:xfrm>
        </p:spPr>
        <p:txBody>
          <a:bodyPr>
            <a:normAutofit/>
          </a:bodyPr>
          <a:lstStyle/>
          <a:p>
            <a:r>
              <a:rPr lang="en-US" sz="2000" dirty="0"/>
              <a:t>Mr. Jain, an NRI based in UAE wants to do the following – </a:t>
            </a:r>
          </a:p>
          <a:p>
            <a:pPr lvl="1"/>
            <a:r>
              <a:rPr lang="en-US" sz="2000" dirty="0"/>
              <a:t>Buy units of Kotak Focused Equity Fund, an equity MF to the tune of INR 50 lakhs out of the funds held in his NRO Account</a:t>
            </a:r>
          </a:p>
          <a:p>
            <a:pPr lvl="1"/>
            <a:r>
              <a:rPr lang="en-US" sz="2000" dirty="0"/>
              <a:t>He predicts substantial intra-day movement in shares of RIL. He hence, pledges his existing shareholding in </a:t>
            </a:r>
            <a:r>
              <a:rPr lang="en-US" sz="2000" dirty="0" err="1"/>
              <a:t>demat</a:t>
            </a:r>
            <a:r>
              <a:rPr lang="en-US" sz="2000" dirty="0"/>
              <a:t> account and buys shares of RIL</a:t>
            </a:r>
          </a:p>
          <a:p>
            <a:pPr lvl="1"/>
            <a:endParaRPr lang="en-US" sz="2000" dirty="0"/>
          </a:p>
          <a:p>
            <a:r>
              <a:rPr lang="en-US" sz="2000" dirty="0"/>
              <a:t>Kindly guide Mr. Jain on FEMA Regulations.</a:t>
            </a:r>
          </a:p>
          <a:p>
            <a:endParaRPr lang="en-US" sz="2000" dirty="0"/>
          </a:p>
        </p:txBody>
      </p:sp>
      <p:sp>
        <p:nvSpPr>
          <p:cNvPr id="4" name="Date Placeholder 3"/>
          <p:cNvSpPr>
            <a:spLocks noGrp="1"/>
          </p:cNvSpPr>
          <p:nvPr>
            <p:ph type="dt" sz="half" idx="10"/>
          </p:nvPr>
        </p:nvSpPr>
        <p:spPr/>
        <p:txBody>
          <a:bodyPr/>
          <a:lstStyle/>
          <a:p>
            <a:r>
              <a:rPr lang="en-US"/>
              <a:t>15-Nov-2022</a:t>
            </a:r>
          </a:p>
        </p:txBody>
      </p:sp>
      <p:sp>
        <p:nvSpPr>
          <p:cNvPr id="5" name="Footer Placeholder 4"/>
          <p:cNvSpPr>
            <a:spLocks noGrp="1"/>
          </p:cNvSpPr>
          <p:nvPr>
            <p:ph type="ftr" sz="quarter" idx="11"/>
          </p:nvPr>
        </p:nvSpPr>
        <p:spPr/>
        <p:txBody>
          <a:bodyPr/>
          <a:lstStyle/>
          <a:p>
            <a:r>
              <a:rPr lang="en-US"/>
              <a:t>CA Viren Doshi</a:t>
            </a:r>
          </a:p>
        </p:txBody>
      </p:sp>
      <p:sp>
        <p:nvSpPr>
          <p:cNvPr id="6" name="Slide Number Placeholder 5"/>
          <p:cNvSpPr>
            <a:spLocks noGrp="1"/>
          </p:cNvSpPr>
          <p:nvPr>
            <p:ph type="sldNum" sz="quarter" idx="12"/>
          </p:nvPr>
        </p:nvSpPr>
        <p:spPr/>
        <p:txBody>
          <a:bodyPr/>
          <a:lstStyle/>
          <a:p>
            <a:fld id="{53B6C93E-B05E-49F4-B363-E611733D9E4E}" type="slidenum">
              <a:rPr lang="en-US" smtClean="0"/>
              <a:pPr/>
              <a:t>34</a:t>
            </a:fld>
            <a:endParaRPr lang="en-US"/>
          </a:p>
        </p:txBody>
      </p:sp>
      <p:pic>
        <p:nvPicPr>
          <p:cNvPr id="8" name="Graphic 6" descr="Male profile with solid fill">
            <a:extLst>
              <a:ext uri="{FF2B5EF4-FFF2-40B4-BE49-F238E27FC236}">
                <a16:creationId xmlns:a16="http://schemas.microsoft.com/office/drawing/2014/main" id="{D6C0FE54-8641-35EE-E10B-901FABA20A1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24927" y="2890736"/>
            <a:ext cx="914400" cy="914400"/>
          </a:xfrm>
          <a:prstGeom prst="rect">
            <a:avLst/>
          </a:prstGeom>
        </p:spPr>
      </p:pic>
      <p:pic>
        <p:nvPicPr>
          <p:cNvPr id="9" name="Graphic 9" descr="Bank with solid fill">
            <a:extLst>
              <a:ext uri="{FF2B5EF4-FFF2-40B4-BE49-F238E27FC236}">
                <a16:creationId xmlns:a16="http://schemas.microsoft.com/office/drawing/2014/main" id="{8A3845AB-55A8-4674-C3CC-1D6B427ABA8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821694" y="1820693"/>
            <a:ext cx="914400" cy="914400"/>
          </a:xfrm>
          <a:prstGeom prst="rect">
            <a:avLst/>
          </a:prstGeom>
        </p:spPr>
      </p:pic>
      <p:pic>
        <p:nvPicPr>
          <p:cNvPr id="10" name="Graphic 10" descr="Diploma with solid fill">
            <a:extLst>
              <a:ext uri="{FF2B5EF4-FFF2-40B4-BE49-F238E27FC236}">
                <a16:creationId xmlns:a16="http://schemas.microsoft.com/office/drawing/2014/main" id="{CD2B61DF-18C9-DC69-B54D-5A59C3A54A3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0800000">
            <a:off x="10786353" y="3980576"/>
            <a:ext cx="914400" cy="914400"/>
          </a:xfrm>
          <a:prstGeom prst="rect">
            <a:avLst/>
          </a:prstGeom>
        </p:spPr>
      </p:pic>
      <p:sp>
        <p:nvSpPr>
          <p:cNvPr id="13" name="TextBox 12">
            <a:extLst>
              <a:ext uri="{FF2B5EF4-FFF2-40B4-BE49-F238E27FC236}">
                <a16:creationId xmlns:a16="http://schemas.microsoft.com/office/drawing/2014/main" id="{E7A4673E-82BA-CEAA-4C75-FDE4FC09A06D}"/>
              </a:ext>
            </a:extLst>
          </p:cNvPr>
          <p:cNvSpPr txBox="1"/>
          <p:nvPr/>
        </p:nvSpPr>
        <p:spPr>
          <a:xfrm>
            <a:off x="6852599" y="6161648"/>
            <a:ext cx="15590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dirty="0">
                <a:solidFill>
                  <a:schemeClr val="tx2">
                    <a:lumMod val="90000"/>
                    <a:lumOff val="10000"/>
                  </a:schemeClr>
                </a:solidFill>
                <a:latin typeface="Book Antiqua"/>
                <a:cs typeface="Calibri Light"/>
              </a:rPr>
              <a:t>UAE</a:t>
            </a:r>
            <a:endParaRPr lang="en-US" dirty="0">
              <a:solidFill>
                <a:schemeClr val="tx2">
                  <a:lumMod val="90000"/>
                  <a:lumOff val="10000"/>
                </a:schemeClr>
              </a:solidFill>
              <a:latin typeface="Book Antiqua"/>
            </a:endParaRPr>
          </a:p>
        </p:txBody>
      </p:sp>
      <p:sp>
        <p:nvSpPr>
          <p:cNvPr id="15" name="TextBox 14">
            <a:extLst>
              <a:ext uri="{FF2B5EF4-FFF2-40B4-BE49-F238E27FC236}">
                <a16:creationId xmlns:a16="http://schemas.microsoft.com/office/drawing/2014/main" id="{9256F553-79E9-5B8F-7C2E-F469CA87BAEA}"/>
              </a:ext>
            </a:extLst>
          </p:cNvPr>
          <p:cNvSpPr txBox="1"/>
          <p:nvPr/>
        </p:nvSpPr>
        <p:spPr>
          <a:xfrm>
            <a:off x="8690041" y="6158745"/>
            <a:ext cx="15590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tx2">
                    <a:lumMod val="90000"/>
                    <a:lumOff val="10000"/>
                  </a:schemeClr>
                </a:solidFill>
                <a:latin typeface="Book Antiqua"/>
                <a:ea typeface="Calibri Light"/>
                <a:cs typeface="Calibri Light"/>
              </a:rPr>
              <a:t>India</a:t>
            </a:r>
            <a:endParaRPr lang="en-US" dirty="0">
              <a:solidFill>
                <a:schemeClr val="tx2">
                  <a:lumMod val="90000"/>
                  <a:lumOff val="10000"/>
                </a:schemeClr>
              </a:solidFill>
              <a:latin typeface="Book Antiqua"/>
            </a:endParaRPr>
          </a:p>
        </p:txBody>
      </p:sp>
      <p:sp>
        <p:nvSpPr>
          <p:cNvPr id="17" name="TextBox 16">
            <a:extLst>
              <a:ext uri="{FF2B5EF4-FFF2-40B4-BE49-F238E27FC236}">
                <a16:creationId xmlns:a16="http://schemas.microsoft.com/office/drawing/2014/main" id="{999E83A9-0DC4-EA94-D1F3-9F19101A21AB}"/>
              </a:ext>
            </a:extLst>
          </p:cNvPr>
          <p:cNvSpPr txBox="1"/>
          <p:nvPr/>
        </p:nvSpPr>
        <p:spPr>
          <a:xfrm>
            <a:off x="9062937" y="2723743"/>
            <a:ext cx="249939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solidFill>
                  <a:schemeClr val="tx2">
                    <a:lumMod val="90000"/>
                    <a:lumOff val="10000"/>
                  </a:schemeClr>
                </a:solidFill>
                <a:latin typeface="Book Antiqua"/>
                <a:cs typeface="Calibri Light"/>
              </a:rPr>
              <a:t>Kotak Mutual Fund</a:t>
            </a:r>
            <a:endParaRPr lang="en-US" dirty="0">
              <a:solidFill>
                <a:schemeClr val="tx2">
                  <a:lumMod val="90000"/>
                  <a:lumOff val="10000"/>
                </a:schemeClr>
              </a:solidFill>
              <a:latin typeface="Book Antiqua"/>
            </a:endParaRPr>
          </a:p>
        </p:txBody>
      </p:sp>
      <p:sp>
        <p:nvSpPr>
          <p:cNvPr id="18" name="TextBox 17">
            <a:extLst>
              <a:ext uri="{FF2B5EF4-FFF2-40B4-BE49-F238E27FC236}">
                <a16:creationId xmlns:a16="http://schemas.microsoft.com/office/drawing/2014/main" id="{0A119DB8-B26F-BB49-4B15-E778DB3205BE}"/>
              </a:ext>
            </a:extLst>
          </p:cNvPr>
          <p:cNvSpPr txBox="1"/>
          <p:nvPr/>
        </p:nvSpPr>
        <p:spPr>
          <a:xfrm>
            <a:off x="10643681" y="4891728"/>
            <a:ext cx="120237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solidFill>
                  <a:schemeClr val="tx2">
                    <a:lumMod val="90000"/>
                    <a:lumOff val="10000"/>
                  </a:schemeClr>
                </a:solidFill>
                <a:latin typeface="Book Antiqua"/>
                <a:cs typeface="Calibri Light"/>
              </a:rPr>
              <a:t>Shares of RIL</a:t>
            </a:r>
            <a:endParaRPr lang="en-US" dirty="0"/>
          </a:p>
        </p:txBody>
      </p:sp>
      <p:pic>
        <p:nvPicPr>
          <p:cNvPr id="19" name="Graphic 19" descr="Bank check with solid fill">
            <a:extLst>
              <a:ext uri="{FF2B5EF4-FFF2-40B4-BE49-F238E27FC236}">
                <a16:creationId xmlns:a16="http://schemas.microsoft.com/office/drawing/2014/main" id="{3692BD17-1667-7468-87CF-986550536C8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140757" y="3976991"/>
            <a:ext cx="914400" cy="914400"/>
          </a:xfrm>
          <a:prstGeom prst="rect">
            <a:avLst/>
          </a:prstGeom>
        </p:spPr>
      </p:pic>
      <p:pic>
        <p:nvPicPr>
          <p:cNvPr id="20" name="Graphic 20" descr="Coins with solid fill">
            <a:extLst>
              <a:ext uri="{FF2B5EF4-FFF2-40B4-BE49-F238E27FC236}">
                <a16:creationId xmlns:a16="http://schemas.microsoft.com/office/drawing/2014/main" id="{11C7CB50-7795-07FF-9688-2F6093A27CC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191547" y="3795611"/>
            <a:ext cx="452337" cy="444230"/>
          </a:xfrm>
          <a:prstGeom prst="rect">
            <a:avLst/>
          </a:prstGeom>
        </p:spPr>
      </p:pic>
      <p:sp>
        <p:nvSpPr>
          <p:cNvPr id="22" name="TextBox 21">
            <a:extLst>
              <a:ext uri="{FF2B5EF4-FFF2-40B4-BE49-F238E27FC236}">
                <a16:creationId xmlns:a16="http://schemas.microsoft.com/office/drawing/2014/main" id="{3C455B6E-8670-A382-E3B6-1FBFA5B8A8BB}"/>
              </a:ext>
            </a:extLst>
          </p:cNvPr>
          <p:cNvSpPr txBox="1"/>
          <p:nvPr/>
        </p:nvSpPr>
        <p:spPr>
          <a:xfrm>
            <a:off x="9046723" y="4790869"/>
            <a:ext cx="1202376"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solidFill>
                  <a:schemeClr val="tx2">
                    <a:lumMod val="90000"/>
                    <a:lumOff val="10000"/>
                  </a:schemeClr>
                </a:solidFill>
                <a:latin typeface="Book Antiqua"/>
                <a:cs typeface="Calibri Light"/>
              </a:rPr>
              <a:t>Existing shares (Pledged)</a:t>
            </a:r>
          </a:p>
        </p:txBody>
      </p:sp>
      <p:sp>
        <p:nvSpPr>
          <p:cNvPr id="24" name="TextBox 23">
            <a:extLst>
              <a:ext uri="{FF2B5EF4-FFF2-40B4-BE49-F238E27FC236}">
                <a16:creationId xmlns:a16="http://schemas.microsoft.com/office/drawing/2014/main" id="{B8911AA1-33B5-0FFD-701C-B3B11554A42E}"/>
              </a:ext>
            </a:extLst>
          </p:cNvPr>
          <p:cNvSpPr txBox="1"/>
          <p:nvPr/>
        </p:nvSpPr>
        <p:spPr>
          <a:xfrm>
            <a:off x="7198468" y="3785679"/>
            <a:ext cx="1153738" cy="3774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solidFill>
                  <a:schemeClr val="tx2">
                    <a:lumMod val="90000"/>
                    <a:lumOff val="10000"/>
                  </a:schemeClr>
                </a:solidFill>
                <a:latin typeface="Book Antiqua"/>
                <a:cs typeface="Calibri Light"/>
              </a:rPr>
              <a:t>Mr. Jain</a:t>
            </a:r>
            <a:endParaRPr lang="en-US" dirty="0"/>
          </a:p>
        </p:txBody>
      </p:sp>
      <p:cxnSp>
        <p:nvCxnSpPr>
          <p:cNvPr id="11" name="Straight Connector 10">
            <a:extLst>
              <a:ext uri="{FF2B5EF4-FFF2-40B4-BE49-F238E27FC236}">
                <a16:creationId xmlns:a16="http://schemas.microsoft.com/office/drawing/2014/main" id="{DBDDFA35-0BB7-B6DC-5F97-E6C9F8C61651}"/>
              </a:ext>
            </a:extLst>
          </p:cNvPr>
          <p:cNvCxnSpPr/>
          <p:nvPr/>
        </p:nvCxnSpPr>
        <p:spPr>
          <a:xfrm>
            <a:off x="8568118" y="1748118"/>
            <a:ext cx="0" cy="4773957"/>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4EB9279C-FF77-6512-31A1-AF82CB6AB57D}"/>
              </a:ext>
            </a:extLst>
          </p:cNvPr>
          <p:cNvCxnSpPr>
            <a:stCxn id="8" idx="3"/>
            <a:endCxn id="9" idx="1"/>
          </p:cNvCxnSpPr>
          <p:nvPr/>
        </p:nvCxnSpPr>
        <p:spPr>
          <a:xfrm flipV="1">
            <a:off x="8239327" y="2277893"/>
            <a:ext cx="1582367" cy="1070043"/>
          </a:xfrm>
          <a:prstGeom prst="bentConnector3">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1" name="Connector: Elbow 20">
            <a:extLst>
              <a:ext uri="{FF2B5EF4-FFF2-40B4-BE49-F238E27FC236}">
                <a16:creationId xmlns:a16="http://schemas.microsoft.com/office/drawing/2014/main" id="{199DE95D-2B48-6301-AD41-8732B1D3E686}"/>
              </a:ext>
            </a:extLst>
          </p:cNvPr>
          <p:cNvCxnSpPr>
            <a:stCxn id="24" idx="2"/>
            <a:endCxn id="19" idx="1"/>
          </p:cNvCxnSpPr>
          <p:nvPr/>
        </p:nvCxnSpPr>
        <p:spPr>
          <a:xfrm rot="16200000" flipH="1">
            <a:off x="8322510" y="3615944"/>
            <a:ext cx="271074" cy="1365420"/>
          </a:xfrm>
          <a:prstGeom prst="bentConnector2">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425B2D47-8F7F-8ED2-96DA-18E0F0EBEB84}"/>
              </a:ext>
            </a:extLst>
          </p:cNvPr>
          <p:cNvCxnSpPr>
            <a:cxnSpLocks/>
            <a:stCxn id="19" idx="3"/>
            <a:endCxn id="10" idx="3"/>
          </p:cNvCxnSpPr>
          <p:nvPr/>
        </p:nvCxnSpPr>
        <p:spPr>
          <a:xfrm>
            <a:off x="10055157" y="4434191"/>
            <a:ext cx="731196" cy="358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36411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449" y="81267"/>
            <a:ext cx="10772775" cy="926678"/>
          </a:xfrm>
        </p:spPr>
        <p:txBody>
          <a:bodyPr/>
          <a:lstStyle/>
          <a:p>
            <a:pPr algn="ctr"/>
            <a:r>
              <a:rPr lang="en-US" dirty="0">
                <a:latin typeface="Georgia"/>
              </a:rPr>
              <a:t>Case Study – Investment in Capital Market</a:t>
            </a:r>
            <a:endParaRPr lang="en-US" dirty="0"/>
          </a:p>
        </p:txBody>
      </p:sp>
      <p:sp>
        <p:nvSpPr>
          <p:cNvPr id="3" name="Content Placeholder 2"/>
          <p:cNvSpPr>
            <a:spLocks noGrp="1"/>
          </p:cNvSpPr>
          <p:nvPr>
            <p:ph idx="1"/>
          </p:nvPr>
        </p:nvSpPr>
        <p:spPr>
          <a:xfrm>
            <a:off x="676656" y="1596683"/>
            <a:ext cx="6111006" cy="4564965"/>
          </a:xfrm>
        </p:spPr>
        <p:txBody>
          <a:bodyPr>
            <a:normAutofit/>
          </a:bodyPr>
          <a:lstStyle/>
          <a:p>
            <a:r>
              <a:rPr lang="en-US" sz="2000"/>
              <a:t>NRI/ OCI can invest under repatriable route and non-repatriable route for acquisition of equity MF</a:t>
            </a:r>
          </a:p>
          <a:p>
            <a:endParaRPr lang="en-US" sz="2000"/>
          </a:p>
          <a:p>
            <a:r>
              <a:rPr lang="en-US" sz="2000"/>
              <a:t>For repatriable investments, funds should be sourced from either inward remittance through bank channels or from NRE Account. Otherwise, same can be routed from NRO Account</a:t>
            </a:r>
          </a:p>
          <a:p>
            <a:endParaRPr lang="en-US" sz="2000"/>
          </a:p>
          <a:p>
            <a:r>
              <a:rPr lang="en-US" sz="2000"/>
              <a:t>Similar regulations are in place for units of debt MF as well</a:t>
            </a:r>
          </a:p>
          <a:p>
            <a:endParaRPr lang="en-US" sz="2000"/>
          </a:p>
        </p:txBody>
      </p:sp>
      <p:sp>
        <p:nvSpPr>
          <p:cNvPr id="4" name="Date Placeholder 3"/>
          <p:cNvSpPr>
            <a:spLocks noGrp="1"/>
          </p:cNvSpPr>
          <p:nvPr>
            <p:ph type="dt" sz="half" idx="10"/>
          </p:nvPr>
        </p:nvSpPr>
        <p:spPr/>
        <p:txBody>
          <a:bodyPr/>
          <a:lstStyle/>
          <a:p>
            <a:r>
              <a:rPr lang="en-US"/>
              <a:t>15-Nov-2022</a:t>
            </a:r>
          </a:p>
        </p:txBody>
      </p:sp>
      <p:sp>
        <p:nvSpPr>
          <p:cNvPr id="5" name="Footer Placeholder 4"/>
          <p:cNvSpPr>
            <a:spLocks noGrp="1"/>
          </p:cNvSpPr>
          <p:nvPr>
            <p:ph type="ftr" sz="quarter" idx="11"/>
          </p:nvPr>
        </p:nvSpPr>
        <p:spPr/>
        <p:txBody>
          <a:bodyPr/>
          <a:lstStyle/>
          <a:p>
            <a:r>
              <a:rPr lang="en-US"/>
              <a:t>CA Viren Doshi</a:t>
            </a:r>
          </a:p>
        </p:txBody>
      </p:sp>
      <p:sp>
        <p:nvSpPr>
          <p:cNvPr id="6" name="Slide Number Placeholder 5"/>
          <p:cNvSpPr>
            <a:spLocks noGrp="1"/>
          </p:cNvSpPr>
          <p:nvPr>
            <p:ph type="sldNum" sz="quarter" idx="12"/>
          </p:nvPr>
        </p:nvSpPr>
        <p:spPr/>
        <p:txBody>
          <a:bodyPr/>
          <a:lstStyle/>
          <a:p>
            <a:fld id="{53B6C93E-B05E-49F4-B363-E611733D9E4E}" type="slidenum">
              <a:rPr lang="en-US" smtClean="0"/>
              <a:pPr/>
              <a:t>35</a:t>
            </a:fld>
            <a:endParaRPr lang="en-US"/>
          </a:p>
        </p:txBody>
      </p:sp>
      <p:pic>
        <p:nvPicPr>
          <p:cNvPr id="7" name="Graphic 6" descr="Male profile with solid fill">
            <a:extLst>
              <a:ext uri="{FF2B5EF4-FFF2-40B4-BE49-F238E27FC236}">
                <a16:creationId xmlns:a16="http://schemas.microsoft.com/office/drawing/2014/main" id="{EDE58E7A-4A44-4D8B-DA05-E031C1A73B5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259990" y="2666726"/>
            <a:ext cx="914400" cy="914400"/>
          </a:xfrm>
          <a:prstGeom prst="rect">
            <a:avLst/>
          </a:prstGeom>
        </p:spPr>
      </p:pic>
      <p:pic>
        <p:nvPicPr>
          <p:cNvPr id="8" name="Graphic 9" descr="Bank with solid fill">
            <a:extLst>
              <a:ext uri="{FF2B5EF4-FFF2-40B4-BE49-F238E27FC236}">
                <a16:creationId xmlns:a16="http://schemas.microsoft.com/office/drawing/2014/main" id="{62CE93C0-EE90-D883-496F-3DAD1CC300A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756757" y="1596683"/>
            <a:ext cx="914400" cy="914400"/>
          </a:xfrm>
          <a:prstGeom prst="rect">
            <a:avLst/>
          </a:prstGeom>
        </p:spPr>
      </p:pic>
      <p:pic>
        <p:nvPicPr>
          <p:cNvPr id="9" name="Graphic 10" descr="Diploma with solid fill">
            <a:extLst>
              <a:ext uri="{FF2B5EF4-FFF2-40B4-BE49-F238E27FC236}">
                <a16:creationId xmlns:a16="http://schemas.microsoft.com/office/drawing/2014/main" id="{21C13BB2-3508-90A3-4DAF-2419BC238ED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0800000">
            <a:off x="10721416" y="3756566"/>
            <a:ext cx="914400" cy="914400"/>
          </a:xfrm>
          <a:prstGeom prst="rect">
            <a:avLst/>
          </a:prstGeom>
        </p:spPr>
      </p:pic>
      <p:sp>
        <p:nvSpPr>
          <p:cNvPr id="10" name="TextBox 9">
            <a:extLst>
              <a:ext uri="{FF2B5EF4-FFF2-40B4-BE49-F238E27FC236}">
                <a16:creationId xmlns:a16="http://schemas.microsoft.com/office/drawing/2014/main" id="{51FA95F6-BAE3-6271-8E76-8493E54316D0}"/>
              </a:ext>
            </a:extLst>
          </p:cNvPr>
          <p:cNvSpPr txBox="1"/>
          <p:nvPr/>
        </p:nvSpPr>
        <p:spPr>
          <a:xfrm>
            <a:off x="6787662" y="5937638"/>
            <a:ext cx="15590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dirty="0">
                <a:solidFill>
                  <a:schemeClr val="tx2">
                    <a:lumMod val="90000"/>
                    <a:lumOff val="10000"/>
                  </a:schemeClr>
                </a:solidFill>
                <a:latin typeface="Book Antiqua"/>
                <a:cs typeface="Calibri Light"/>
              </a:rPr>
              <a:t>UAE</a:t>
            </a:r>
            <a:endParaRPr lang="en-US" dirty="0">
              <a:solidFill>
                <a:schemeClr val="tx2">
                  <a:lumMod val="90000"/>
                  <a:lumOff val="10000"/>
                </a:schemeClr>
              </a:solidFill>
              <a:latin typeface="Book Antiqua"/>
            </a:endParaRPr>
          </a:p>
        </p:txBody>
      </p:sp>
      <p:sp>
        <p:nvSpPr>
          <p:cNvPr id="11" name="TextBox 10">
            <a:extLst>
              <a:ext uri="{FF2B5EF4-FFF2-40B4-BE49-F238E27FC236}">
                <a16:creationId xmlns:a16="http://schemas.microsoft.com/office/drawing/2014/main" id="{2928D1EC-4828-11F8-1E1A-ACA5354446E7}"/>
              </a:ext>
            </a:extLst>
          </p:cNvPr>
          <p:cNvSpPr txBox="1"/>
          <p:nvPr/>
        </p:nvSpPr>
        <p:spPr>
          <a:xfrm>
            <a:off x="8625104" y="5934735"/>
            <a:ext cx="15590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tx2">
                    <a:lumMod val="90000"/>
                    <a:lumOff val="10000"/>
                  </a:schemeClr>
                </a:solidFill>
                <a:latin typeface="Book Antiqua"/>
                <a:ea typeface="Calibri Light"/>
                <a:cs typeface="Calibri Light"/>
              </a:rPr>
              <a:t>India</a:t>
            </a:r>
            <a:endParaRPr lang="en-US" dirty="0">
              <a:solidFill>
                <a:schemeClr val="tx2">
                  <a:lumMod val="90000"/>
                  <a:lumOff val="10000"/>
                </a:schemeClr>
              </a:solidFill>
              <a:latin typeface="Book Antiqua"/>
            </a:endParaRPr>
          </a:p>
        </p:txBody>
      </p:sp>
      <p:sp>
        <p:nvSpPr>
          <p:cNvPr id="12" name="TextBox 11">
            <a:extLst>
              <a:ext uri="{FF2B5EF4-FFF2-40B4-BE49-F238E27FC236}">
                <a16:creationId xmlns:a16="http://schemas.microsoft.com/office/drawing/2014/main" id="{B95E3A18-05D6-9067-8CD8-D055D68D67AD}"/>
              </a:ext>
            </a:extLst>
          </p:cNvPr>
          <p:cNvSpPr txBox="1"/>
          <p:nvPr/>
        </p:nvSpPr>
        <p:spPr>
          <a:xfrm>
            <a:off x="8998000" y="2499733"/>
            <a:ext cx="249939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solidFill>
                  <a:schemeClr val="tx2">
                    <a:lumMod val="90000"/>
                    <a:lumOff val="10000"/>
                  </a:schemeClr>
                </a:solidFill>
                <a:latin typeface="Book Antiqua"/>
                <a:cs typeface="Calibri Light"/>
              </a:rPr>
              <a:t>Kotak Mutual Fund</a:t>
            </a:r>
            <a:endParaRPr lang="en-US" dirty="0">
              <a:solidFill>
                <a:schemeClr val="tx2">
                  <a:lumMod val="90000"/>
                  <a:lumOff val="10000"/>
                </a:schemeClr>
              </a:solidFill>
              <a:latin typeface="Book Antiqua"/>
            </a:endParaRPr>
          </a:p>
        </p:txBody>
      </p:sp>
      <p:sp>
        <p:nvSpPr>
          <p:cNvPr id="13" name="TextBox 12">
            <a:extLst>
              <a:ext uri="{FF2B5EF4-FFF2-40B4-BE49-F238E27FC236}">
                <a16:creationId xmlns:a16="http://schemas.microsoft.com/office/drawing/2014/main" id="{EACC7B2C-5735-03BE-979B-813C270F3FE0}"/>
              </a:ext>
            </a:extLst>
          </p:cNvPr>
          <p:cNvSpPr txBox="1"/>
          <p:nvPr/>
        </p:nvSpPr>
        <p:spPr>
          <a:xfrm>
            <a:off x="10578744" y="4667718"/>
            <a:ext cx="120237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solidFill>
                  <a:schemeClr val="tx2">
                    <a:lumMod val="90000"/>
                    <a:lumOff val="10000"/>
                  </a:schemeClr>
                </a:solidFill>
                <a:latin typeface="Book Antiqua"/>
                <a:cs typeface="Calibri Light"/>
              </a:rPr>
              <a:t>Shares of RIL</a:t>
            </a:r>
            <a:endParaRPr lang="en-US" dirty="0"/>
          </a:p>
        </p:txBody>
      </p:sp>
      <p:pic>
        <p:nvPicPr>
          <p:cNvPr id="14" name="Graphic 19" descr="Bank check with solid fill">
            <a:extLst>
              <a:ext uri="{FF2B5EF4-FFF2-40B4-BE49-F238E27FC236}">
                <a16:creationId xmlns:a16="http://schemas.microsoft.com/office/drawing/2014/main" id="{61C5BD45-CA40-984D-DB09-F3617B4309A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075820" y="3752981"/>
            <a:ext cx="914400" cy="914400"/>
          </a:xfrm>
          <a:prstGeom prst="rect">
            <a:avLst/>
          </a:prstGeom>
        </p:spPr>
      </p:pic>
      <p:pic>
        <p:nvPicPr>
          <p:cNvPr id="15" name="Graphic 20" descr="Coins with solid fill">
            <a:extLst>
              <a:ext uri="{FF2B5EF4-FFF2-40B4-BE49-F238E27FC236}">
                <a16:creationId xmlns:a16="http://schemas.microsoft.com/office/drawing/2014/main" id="{B54B814C-F24C-7B50-2DA1-02A043B48AA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126610" y="3571601"/>
            <a:ext cx="452337" cy="444230"/>
          </a:xfrm>
          <a:prstGeom prst="rect">
            <a:avLst/>
          </a:prstGeom>
        </p:spPr>
      </p:pic>
      <p:sp>
        <p:nvSpPr>
          <p:cNvPr id="16" name="TextBox 15">
            <a:extLst>
              <a:ext uri="{FF2B5EF4-FFF2-40B4-BE49-F238E27FC236}">
                <a16:creationId xmlns:a16="http://schemas.microsoft.com/office/drawing/2014/main" id="{26798A4C-3242-9BFB-3B88-353BDE76A958}"/>
              </a:ext>
            </a:extLst>
          </p:cNvPr>
          <p:cNvSpPr txBox="1"/>
          <p:nvPr/>
        </p:nvSpPr>
        <p:spPr>
          <a:xfrm>
            <a:off x="8981786" y="4566859"/>
            <a:ext cx="1202376"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solidFill>
                  <a:schemeClr val="tx2">
                    <a:lumMod val="90000"/>
                    <a:lumOff val="10000"/>
                  </a:schemeClr>
                </a:solidFill>
                <a:latin typeface="Book Antiqua"/>
                <a:cs typeface="Calibri Light"/>
              </a:rPr>
              <a:t>Existing shares (Pledged)</a:t>
            </a:r>
          </a:p>
        </p:txBody>
      </p:sp>
      <p:sp>
        <p:nvSpPr>
          <p:cNvPr id="17" name="TextBox 16">
            <a:extLst>
              <a:ext uri="{FF2B5EF4-FFF2-40B4-BE49-F238E27FC236}">
                <a16:creationId xmlns:a16="http://schemas.microsoft.com/office/drawing/2014/main" id="{DC97A95E-8709-8998-481D-39C03662D932}"/>
              </a:ext>
            </a:extLst>
          </p:cNvPr>
          <p:cNvSpPr txBox="1"/>
          <p:nvPr/>
        </p:nvSpPr>
        <p:spPr>
          <a:xfrm>
            <a:off x="7133531" y="3561669"/>
            <a:ext cx="1153738" cy="3774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solidFill>
                  <a:schemeClr val="tx2">
                    <a:lumMod val="90000"/>
                    <a:lumOff val="10000"/>
                  </a:schemeClr>
                </a:solidFill>
                <a:latin typeface="Book Antiqua"/>
                <a:cs typeface="Calibri Light"/>
              </a:rPr>
              <a:t>Mr. Jain</a:t>
            </a:r>
            <a:endParaRPr lang="en-US" dirty="0"/>
          </a:p>
        </p:txBody>
      </p:sp>
      <p:cxnSp>
        <p:nvCxnSpPr>
          <p:cNvPr id="18" name="Straight Connector 17">
            <a:extLst>
              <a:ext uri="{FF2B5EF4-FFF2-40B4-BE49-F238E27FC236}">
                <a16:creationId xmlns:a16="http://schemas.microsoft.com/office/drawing/2014/main" id="{18854D38-6E25-8473-7BB1-5E88CA78FB0F}"/>
              </a:ext>
            </a:extLst>
          </p:cNvPr>
          <p:cNvCxnSpPr/>
          <p:nvPr/>
        </p:nvCxnSpPr>
        <p:spPr>
          <a:xfrm>
            <a:off x="8503181" y="1524108"/>
            <a:ext cx="0" cy="4773957"/>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Connector: Elbow 18">
            <a:extLst>
              <a:ext uri="{FF2B5EF4-FFF2-40B4-BE49-F238E27FC236}">
                <a16:creationId xmlns:a16="http://schemas.microsoft.com/office/drawing/2014/main" id="{76FC082C-A982-079A-C448-85F1E15D44CA}"/>
              </a:ext>
            </a:extLst>
          </p:cNvPr>
          <p:cNvCxnSpPr>
            <a:stCxn id="7" idx="3"/>
            <a:endCxn id="8" idx="1"/>
          </p:cNvCxnSpPr>
          <p:nvPr/>
        </p:nvCxnSpPr>
        <p:spPr>
          <a:xfrm flipV="1">
            <a:off x="8174390" y="2053883"/>
            <a:ext cx="1582367" cy="1070043"/>
          </a:xfrm>
          <a:prstGeom prst="bentConnector3">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6FD90DA1-5F55-F163-3691-843C42978C77}"/>
              </a:ext>
            </a:extLst>
          </p:cNvPr>
          <p:cNvCxnSpPr>
            <a:stCxn id="17" idx="2"/>
            <a:endCxn id="14" idx="1"/>
          </p:cNvCxnSpPr>
          <p:nvPr/>
        </p:nvCxnSpPr>
        <p:spPr>
          <a:xfrm rot="16200000" flipH="1">
            <a:off x="8257573" y="3391934"/>
            <a:ext cx="271074" cy="1365420"/>
          </a:xfrm>
          <a:prstGeom prst="bentConnector2">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CEBBAA64-6CB1-8329-9167-9691DE60578F}"/>
              </a:ext>
            </a:extLst>
          </p:cNvPr>
          <p:cNvCxnSpPr>
            <a:cxnSpLocks/>
            <a:stCxn id="14" idx="3"/>
            <a:endCxn id="9" idx="3"/>
          </p:cNvCxnSpPr>
          <p:nvPr/>
        </p:nvCxnSpPr>
        <p:spPr>
          <a:xfrm>
            <a:off x="9990220" y="4210181"/>
            <a:ext cx="731196" cy="358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05645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449" y="81267"/>
            <a:ext cx="10772775" cy="926678"/>
          </a:xfrm>
        </p:spPr>
        <p:txBody>
          <a:bodyPr/>
          <a:lstStyle/>
          <a:p>
            <a:pPr algn="ctr"/>
            <a:r>
              <a:rPr lang="en-US" dirty="0">
                <a:latin typeface="Georgia"/>
              </a:rPr>
              <a:t>Case Study – Investment in Capital Market</a:t>
            </a:r>
            <a:endParaRPr lang="en-US" i="0" dirty="0">
              <a:latin typeface="Georgia"/>
            </a:endParaRPr>
          </a:p>
        </p:txBody>
      </p:sp>
      <p:sp>
        <p:nvSpPr>
          <p:cNvPr id="3" name="Content Placeholder 2"/>
          <p:cNvSpPr>
            <a:spLocks noGrp="1"/>
          </p:cNvSpPr>
          <p:nvPr>
            <p:ph idx="1"/>
          </p:nvPr>
        </p:nvSpPr>
        <p:spPr>
          <a:xfrm>
            <a:off x="676656" y="1596683"/>
            <a:ext cx="6111006" cy="4564965"/>
          </a:xfrm>
        </p:spPr>
        <p:txBody>
          <a:bodyPr>
            <a:normAutofit/>
          </a:bodyPr>
          <a:lstStyle/>
          <a:p>
            <a:r>
              <a:rPr lang="en-US" sz="2000"/>
              <a:t>NRI/ OCI cannot place as margin equity shares held by them in </a:t>
            </a:r>
            <a:r>
              <a:rPr lang="en-US" sz="2000" err="1"/>
              <a:t>demat</a:t>
            </a:r>
            <a:r>
              <a:rPr lang="en-US" sz="2000"/>
              <a:t> account.</a:t>
            </a:r>
          </a:p>
          <a:p>
            <a:endParaRPr lang="en-US" sz="2000"/>
          </a:p>
          <a:p>
            <a:r>
              <a:rPr lang="en-US" sz="2000"/>
              <a:t>Consideration needs to be paid in specified modes, i.e. NRE or NRO or inward remittance</a:t>
            </a:r>
          </a:p>
          <a:p>
            <a:endParaRPr lang="en-US" sz="2000"/>
          </a:p>
          <a:p>
            <a:r>
              <a:rPr lang="en-US" sz="2000"/>
              <a:t>Intra-day trading or BTST not allowed</a:t>
            </a:r>
          </a:p>
          <a:p>
            <a:endParaRPr lang="en-US" sz="2000"/>
          </a:p>
        </p:txBody>
      </p:sp>
      <p:sp>
        <p:nvSpPr>
          <p:cNvPr id="4" name="Date Placeholder 3"/>
          <p:cNvSpPr>
            <a:spLocks noGrp="1"/>
          </p:cNvSpPr>
          <p:nvPr>
            <p:ph type="dt" sz="half" idx="10"/>
          </p:nvPr>
        </p:nvSpPr>
        <p:spPr/>
        <p:txBody>
          <a:bodyPr/>
          <a:lstStyle/>
          <a:p>
            <a:r>
              <a:rPr lang="en-US"/>
              <a:t>15-Nov-2022</a:t>
            </a:r>
          </a:p>
        </p:txBody>
      </p:sp>
      <p:sp>
        <p:nvSpPr>
          <p:cNvPr id="5" name="Footer Placeholder 4"/>
          <p:cNvSpPr>
            <a:spLocks noGrp="1"/>
          </p:cNvSpPr>
          <p:nvPr>
            <p:ph type="ftr" sz="quarter" idx="11"/>
          </p:nvPr>
        </p:nvSpPr>
        <p:spPr/>
        <p:txBody>
          <a:bodyPr/>
          <a:lstStyle/>
          <a:p>
            <a:r>
              <a:rPr lang="en-US"/>
              <a:t>CA Viren Doshi</a:t>
            </a:r>
          </a:p>
        </p:txBody>
      </p:sp>
      <p:sp>
        <p:nvSpPr>
          <p:cNvPr id="6" name="Slide Number Placeholder 5"/>
          <p:cNvSpPr>
            <a:spLocks noGrp="1"/>
          </p:cNvSpPr>
          <p:nvPr>
            <p:ph type="sldNum" sz="quarter" idx="12"/>
          </p:nvPr>
        </p:nvSpPr>
        <p:spPr/>
        <p:txBody>
          <a:bodyPr/>
          <a:lstStyle/>
          <a:p>
            <a:fld id="{53B6C93E-B05E-49F4-B363-E611733D9E4E}" type="slidenum">
              <a:rPr lang="en-US" smtClean="0"/>
              <a:pPr/>
              <a:t>36</a:t>
            </a:fld>
            <a:endParaRPr lang="en-US"/>
          </a:p>
        </p:txBody>
      </p:sp>
      <p:pic>
        <p:nvPicPr>
          <p:cNvPr id="7" name="Graphic 6" descr="Male profile with solid fill">
            <a:extLst>
              <a:ext uri="{FF2B5EF4-FFF2-40B4-BE49-F238E27FC236}">
                <a16:creationId xmlns:a16="http://schemas.microsoft.com/office/drawing/2014/main" id="{6BF2DB06-78FC-2382-74EC-F31820FC6E3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259990" y="2666726"/>
            <a:ext cx="914400" cy="914400"/>
          </a:xfrm>
          <a:prstGeom prst="rect">
            <a:avLst/>
          </a:prstGeom>
        </p:spPr>
      </p:pic>
      <p:pic>
        <p:nvPicPr>
          <p:cNvPr id="8" name="Graphic 9" descr="Bank with solid fill">
            <a:extLst>
              <a:ext uri="{FF2B5EF4-FFF2-40B4-BE49-F238E27FC236}">
                <a16:creationId xmlns:a16="http://schemas.microsoft.com/office/drawing/2014/main" id="{5CF9F2C6-972C-DE5C-9574-11C869B3D60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756757" y="1596683"/>
            <a:ext cx="914400" cy="914400"/>
          </a:xfrm>
          <a:prstGeom prst="rect">
            <a:avLst/>
          </a:prstGeom>
        </p:spPr>
      </p:pic>
      <p:pic>
        <p:nvPicPr>
          <p:cNvPr id="9" name="Graphic 10" descr="Diploma with solid fill">
            <a:extLst>
              <a:ext uri="{FF2B5EF4-FFF2-40B4-BE49-F238E27FC236}">
                <a16:creationId xmlns:a16="http://schemas.microsoft.com/office/drawing/2014/main" id="{9186C8E3-3095-5950-65B7-B71081ED44D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0800000">
            <a:off x="10721416" y="3756566"/>
            <a:ext cx="914400" cy="914400"/>
          </a:xfrm>
          <a:prstGeom prst="rect">
            <a:avLst/>
          </a:prstGeom>
        </p:spPr>
      </p:pic>
      <p:sp>
        <p:nvSpPr>
          <p:cNvPr id="10" name="TextBox 9">
            <a:extLst>
              <a:ext uri="{FF2B5EF4-FFF2-40B4-BE49-F238E27FC236}">
                <a16:creationId xmlns:a16="http://schemas.microsoft.com/office/drawing/2014/main" id="{0728E23D-87E8-7250-A06B-0215D2EEBF1B}"/>
              </a:ext>
            </a:extLst>
          </p:cNvPr>
          <p:cNvSpPr txBox="1"/>
          <p:nvPr/>
        </p:nvSpPr>
        <p:spPr>
          <a:xfrm>
            <a:off x="6787662" y="5937638"/>
            <a:ext cx="15590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dirty="0">
                <a:solidFill>
                  <a:schemeClr val="tx2">
                    <a:lumMod val="90000"/>
                    <a:lumOff val="10000"/>
                  </a:schemeClr>
                </a:solidFill>
                <a:latin typeface="Book Antiqua"/>
                <a:cs typeface="Calibri Light"/>
              </a:rPr>
              <a:t>UAE</a:t>
            </a:r>
            <a:endParaRPr lang="en-US" dirty="0">
              <a:solidFill>
                <a:schemeClr val="tx2">
                  <a:lumMod val="90000"/>
                  <a:lumOff val="10000"/>
                </a:schemeClr>
              </a:solidFill>
              <a:latin typeface="Book Antiqua"/>
            </a:endParaRPr>
          </a:p>
        </p:txBody>
      </p:sp>
      <p:sp>
        <p:nvSpPr>
          <p:cNvPr id="11" name="TextBox 10">
            <a:extLst>
              <a:ext uri="{FF2B5EF4-FFF2-40B4-BE49-F238E27FC236}">
                <a16:creationId xmlns:a16="http://schemas.microsoft.com/office/drawing/2014/main" id="{E2BE698F-64FF-50BC-EA61-E74382FC496A}"/>
              </a:ext>
            </a:extLst>
          </p:cNvPr>
          <p:cNvSpPr txBox="1"/>
          <p:nvPr/>
        </p:nvSpPr>
        <p:spPr>
          <a:xfrm>
            <a:off x="8625104" y="5934735"/>
            <a:ext cx="15590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tx2">
                    <a:lumMod val="90000"/>
                    <a:lumOff val="10000"/>
                  </a:schemeClr>
                </a:solidFill>
                <a:latin typeface="Book Antiqua"/>
                <a:ea typeface="Calibri Light"/>
                <a:cs typeface="Calibri Light"/>
              </a:rPr>
              <a:t>India</a:t>
            </a:r>
            <a:endParaRPr lang="en-US" dirty="0">
              <a:solidFill>
                <a:schemeClr val="tx2">
                  <a:lumMod val="90000"/>
                  <a:lumOff val="10000"/>
                </a:schemeClr>
              </a:solidFill>
              <a:latin typeface="Book Antiqua"/>
            </a:endParaRPr>
          </a:p>
        </p:txBody>
      </p:sp>
      <p:sp>
        <p:nvSpPr>
          <p:cNvPr id="12" name="TextBox 11">
            <a:extLst>
              <a:ext uri="{FF2B5EF4-FFF2-40B4-BE49-F238E27FC236}">
                <a16:creationId xmlns:a16="http://schemas.microsoft.com/office/drawing/2014/main" id="{DD41383A-F464-191E-4144-3DF965FB76E8}"/>
              </a:ext>
            </a:extLst>
          </p:cNvPr>
          <p:cNvSpPr txBox="1"/>
          <p:nvPr/>
        </p:nvSpPr>
        <p:spPr>
          <a:xfrm>
            <a:off x="8998000" y="2499733"/>
            <a:ext cx="249939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solidFill>
                  <a:schemeClr val="tx2">
                    <a:lumMod val="90000"/>
                    <a:lumOff val="10000"/>
                  </a:schemeClr>
                </a:solidFill>
                <a:latin typeface="Book Antiqua"/>
                <a:cs typeface="Calibri Light"/>
              </a:rPr>
              <a:t>Kotak Mutual Fund</a:t>
            </a:r>
            <a:endParaRPr lang="en-US" dirty="0">
              <a:solidFill>
                <a:schemeClr val="tx2">
                  <a:lumMod val="90000"/>
                  <a:lumOff val="10000"/>
                </a:schemeClr>
              </a:solidFill>
              <a:latin typeface="Book Antiqua"/>
            </a:endParaRPr>
          </a:p>
        </p:txBody>
      </p:sp>
      <p:sp>
        <p:nvSpPr>
          <p:cNvPr id="13" name="TextBox 12">
            <a:extLst>
              <a:ext uri="{FF2B5EF4-FFF2-40B4-BE49-F238E27FC236}">
                <a16:creationId xmlns:a16="http://schemas.microsoft.com/office/drawing/2014/main" id="{DA7E5D7A-BE0D-59FA-B8D3-1162DF340B23}"/>
              </a:ext>
            </a:extLst>
          </p:cNvPr>
          <p:cNvSpPr txBox="1"/>
          <p:nvPr/>
        </p:nvSpPr>
        <p:spPr>
          <a:xfrm>
            <a:off x="10578744" y="4667718"/>
            <a:ext cx="120237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solidFill>
                  <a:schemeClr val="tx2">
                    <a:lumMod val="90000"/>
                    <a:lumOff val="10000"/>
                  </a:schemeClr>
                </a:solidFill>
                <a:latin typeface="Book Antiqua"/>
                <a:cs typeface="Calibri Light"/>
              </a:rPr>
              <a:t>Shares of RIL</a:t>
            </a:r>
            <a:endParaRPr lang="en-US" dirty="0"/>
          </a:p>
        </p:txBody>
      </p:sp>
      <p:pic>
        <p:nvPicPr>
          <p:cNvPr id="14" name="Graphic 19" descr="Bank check with solid fill">
            <a:extLst>
              <a:ext uri="{FF2B5EF4-FFF2-40B4-BE49-F238E27FC236}">
                <a16:creationId xmlns:a16="http://schemas.microsoft.com/office/drawing/2014/main" id="{430D5AAC-2A27-EDB8-C2C3-5F997DB6FFC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075820" y="3752981"/>
            <a:ext cx="914400" cy="914400"/>
          </a:xfrm>
          <a:prstGeom prst="rect">
            <a:avLst/>
          </a:prstGeom>
        </p:spPr>
      </p:pic>
      <p:pic>
        <p:nvPicPr>
          <p:cNvPr id="15" name="Graphic 20" descr="Coins with solid fill">
            <a:extLst>
              <a:ext uri="{FF2B5EF4-FFF2-40B4-BE49-F238E27FC236}">
                <a16:creationId xmlns:a16="http://schemas.microsoft.com/office/drawing/2014/main" id="{99DAC638-4F4F-2649-A329-0C4D5ADB586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126610" y="3571601"/>
            <a:ext cx="452337" cy="444230"/>
          </a:xfrm>
          <a:prstGeom prst="rect">
            <a:avLst/>
          </a:prstGeom>
        </p:spPr>
      </p:pic>
      <p:sp>
        <p:nvSpPr>
          <p:cNvPr id="16" name="TextBox 15">
            <a:extLst>
              <a:ext uri="{FF2B5EF4-FFF2-40B4-BE49-F238E27FC236}">
                <a16:creationId xmlns:a16="http://schemas.microsoft.com/office/drawing/2014/main" id="{FE1B2CEE-D2B4-1DA5-2B34-7E17B7658211}"/>
              </a:ext>
            </a:extLst>
          </p:cNvPr>
          <p:cNvSpPr txBox="1"/>
          <p:nvPr/>
        </p:nvSpPr>
        <p:spPr>
          <a:xfrm>
            <a:off x="8981786" y="4566859"/>
            <a:ext cx="1202376"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solidFill>
                  <a:schemeClr val="tx2">
                    <a:lumMod val="90000"/>
                    <a:lumOff val="10000"/>
                  </a:schemeClr>
                </a:solidFill>
                <a:latin typeface="Book Antiqua"/>
                <a:cs typeface="Calibri Light"/>
              </a:rPr>
              <a:t>Existing shares (Pledged)</a:t>
            </a:r>
          </a:p>
        </p:txBody>
      </p:sp>
      <p:sp>
        <p:nvSpPr>
          <p:cNvPr id="17" name="TextBox 16">
            <a:extLst>
              <a:ext uri="{FF2B5EF4-FFF2-40B4-BE49-F238E27FC236}">
                <a16:creationId xmlns:a16="http://schemas.microsoft.com/office/drawing/2014/main" id="{5ED2AA47-E920-A25C-2BB9-E898195D1F66}"/>
              </a:ext>
            </a:extLst>
          </p:cNvPr>
          <p:cNvSpPr txBox="1"/>
          <p:nvPr/>
        </p:nvSpPr>
        <p:spPr>
          <a:xfrm>
            <a:off x="7133531" y="3561669"/>
            <a:ext cx="1153738" cy="3774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solidFill>
                  <a:schemeClr val="tx2">
                    <a:lumMod val="90000"/>
                    <a:lumOff val="10000"/>
                  </a:schemeClr>
                </a:solidFill>
                <a:latin typeface="Book Antiqua"/>
                <a:cs typeface="Calibri Light"/>
              </a:rPr>
              <a:t>Mr. Jain</a:t>
            </a:r>
            <a:endParaRPr lang="en-US" dirty="0"/>
          </a:p>
        </p:txBody>
      </p:sp>
      <p:cxnSp>
        <p:nvCxnSpPr>
          <p:cNvPr id="18" name="Straight Connector 17">
            <a:extLst>
              <a:ext uri="{FF2B5EF4-FFF2-40B4-BE49-F238E27FC236}">
                <a16:creationId xmlns:a16="http://schemas.microsoft.com/office/drawing/2014/main" id="{5011F8BE-3333-F44E-ECA4-03B97D0E0902}"/>
              </a:ext>
            </a:extLst>
          </p:cNvPr>
          <p:cNvCxnSpPr/>
          <p:nvPr/>
        </p:nvCxnSpPr>
        <p:spPr>
          <a:xfrm>
            <a:off x="8503181" y="1524108"/>
            <a:ext cx="0" cy="4773957"/>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Connector: Elbow 18">
            <a:extLst>
              <a:ext uri="{FF2B5EF4-FFF2-40B4-BE49-F238E27FC236}">
                <a16:creationId xmlns:a16="http://schemas.microsoft.com/office/drawing/2014/main" id="{321140BA-FE16-28FB-3C49-77B2AB2B2D4C}"/>
              </a:ext>
            </a:extLst>
          </p:cNvPr>
          <p:cNvCxnSpPr>
            <a:stCxn id="7" idx="3"/>
            <a:endCxn id="8" idx="1"/>
          </p:cNvCxnSpPr>
          <p:nvPr/>
        </p:nvCxnSpPr>
        <p:spPr>
          <a:xfrm flipV="1">
            <a:off x="8174390" y="2053883"/>
            <a:ext cx="1582367" cy="1070043"/>
          </a:xfrm>
          <a:prstGeom prst="bentConnector3">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97FDFDDA-7101-4A1D-B424-1C2C530017F0}"/>
              </a:ext>
            </a:extLst>
          </p:cNvPr>
          <p:cNvCxnSpPr>
            <a:stCxn id="17" idx="2"/>
            <a:endCxn id="14" idx="1"/>
          </p:cNvCxnSpPr>
          <p:nvPr/>
        </p:nvCxnSpPr>
        <p:spPr>
          <a:xfrm rot="16200000" flipH="1">
            <a:off x="8257573" y="3391934"/>
            <a:ext cx="271074" cy="1365420"/>
          </a:xfrm>
          <a:prstGeom prst="bentConnector2">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EFC37E92-23D6-8446-DB34-FA7A120E1CBA}"/>
              </a:ext>
            </a:extLst>
          </p:cNvPr>
          <p:cNvCxnSpPr>
            <a:cxnSpLocks/>
            <a:stCxn id="14" idx="3"/>
            <a:endCxn id="9" idx="3"/>
          </p:cNvCxnSpPr>
          <p:nvPr/>
        </p:nvCxnSpPr>
        <p:spPr>
          <a:xfrm>
            <a:off x="9990220" y="4210181"/>
            <a:ext cx="731196" cy="358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223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449" y="81267"/>
            <a:ext cx="10772775" cy="926678"/>
          </a:xfrm>
        </p:spPr>
        <p:txBody>
          <a:bodyPr/>
          <a:lstStyle/>
          <a:p>
            <a:pPr algn="ctr"/>
            <a:r>
              <a:rPr lang="en-US" dirty="0">
                <a:latin typeface="Georgia"/>
              </a:rPr>
              <a:t>Case Study – Investment through Firm </a:t>
            </a:r>
            <a:endParaRPr lang="en-US" dirty="0"/>
          </a:p>
        </p:txBody>
      </p:sp>
      <p:sp>
        <p:nvSpPr>
          <p:cNvPr id="3" name="Content Placeholder 2"/>
          <p:cNvSpPr>
            <a:spLocks noGrp="1"/>
          </p:cNvSpPr>
          <p:nvPr>
            <p:ph idx="1"/>
          </p:nvPr>
        </p:nvSpPr>
        <p:spPr>
          <a:xfrm>
            <a:off x="676656" y="1596683"/>
            <a:ext cx="6111006" cy="4564965"/>
          </a:xfrm>
        </p:spPr>
        <p:txBody>
          <a:bodyPr>
            <a:normAutofit/>
          </a:bodyPr>
          <a:lstStyle/>
          <a:p>
            <a:r>
              <a:rPr lang="en-US" sz="2000" dirty="0"/>
              <a:t>Mr. Gandhi, a resident of India and Mr. Shah, an NRI decide to invest in Indian stock market. They have decided to undertake long-term investment activities.</a:t>
            </a:r>
          </a:p>
          <a:p>
            <a:endParaRPr lang="en-US" sz="2000" dirty="0"/>
          </a:p>
          <a:p>
            <a:r>
              <a:rPr lang="en-US" sz="2000" dirty="0"/>
              <a:t>They propose to float and register a partnership firm in India for the same purpose.</a:t>
            </a:r>
          </a:p>
          <a:p>
            <a:endParaRPr lang="en-US" sz="2000" dirty="0"/>
          </a:p>
          <a:p>
            <a:r>
              <a:rPr lang="en-US" sz="2000" dirty="0"/>
              <a:t>Is the transaction valid?</a:t>
            </a:r>
          </a:p>
        </p:txBody>
      </p:sp>
      <p:sp>
        <p:nvSpPr>
          <p:cNvPr id="4" name="Date Placeholder 3"/>
          <p:cNvSpPr>
            <a:spLocks noGrp="1"/>
          </p:cNvSpPr>
          <p:nvPr>
            <p:ph type="dt" sz="half" idx="10"/>
          </p:nvPr>
        </p:nvSpPr>
        <p:spPr/>
        <p:txBody>
          <a:bodyPr/>
          <a:lstStyle/>
          <a:p>
            <a:r>
              <a:rPr lang="en-US"/>
              <a:t>15-Nov-2022</a:t>
            </a:r>
          </a:p>
        </p:txBody>
      </p:sp>
      <p:sp>
        <p:nvSpPr>
          <p:cNvPr id="5" name="Footer Placeholder 4"/>
          <p:cNvSpPr>
            <a:spLocks noGrp="1"/>
          </p:cNvSpPr>
          <p:nvPr>
            <p:ph type="ftr" sz="quarter" idx="11"/>
          </p:nvPr>
        </p:nvSpPr>
        <p:spPr/>
        <p:txBody>
          <a:bodyPr/>
          <a:lstStyle/>
          <a:p>
            <a:r>
              <a:rPr lang="en-US"/>
              <a:t>CA Viren Doshi</a:t>
            </a:r>
          </a:p>
        </p:txBody>
      </p:sp>
      <p:sp>
        <p:nvSpPr>
          <p:cNvPr id="6" name="Slide Number Placeholder 5"/>
          <p:cNvSpPr>
            <a:spLocks noGrp="1"/>
          </p:cNvSpPr>
          <p:nvPr>
            <p:ph type="sldNum" sz="quarter" idx="12"/>
          </p:nvPr>
        </p:nvSpPr>
        <p:spPr/>
        <p:txBody>
          <a:bodyPr/>
          <a:lstStyle/>
          <a:p>
            <a:fld id="{53B6C93E-B05E-49F4-B363-E611733D9E4E}" type="slidenum">
              <a:rPr lang="en-US" smtClean="0"/>
              <a:pPr/>
              <a:t>37</a:t>
            </a:fld>
            <a:endParaRPr lang="en-US"/>
          </a:p>
        </p:txBody>
      </p:sp>
      <p:pic>
        <p:nvPicPr>
          <p:cNvPr id="7" name="Picture 7" descr="A picture containing night sky&#10;&#10;Description automatically generated">
            <a:extLst>
              <a:ext uri="{FF2B5EF4-FFF2-40B4-BE49-F238E27FC236}">
                <a16:creationId xmlns:a16="http://schemas.microsoft.com/office/drawing/2014/main" id="{481051C3-8222-4A6B-261A-F1DF5093F8D3}"/>
              </a:ext>
            </a:extLst>
          </p:cNvPr>
          <p:cNvPicPr>
            <a:picLocks noChangeAspect="1"/>
          </p:cNvPicPr>
          <p:nvPr/>
        </p:nvPicPr>
        <p:blipFill>
          <a:blip r:embed="rId2"/>
          <a:stretch>
            <a:fillRect/>
          </a:stretch>
        </p:blipFill>
        <p:spPr>
          <a:xfrm>
            <a:off x="7437042" y="2025210"/>
            <a:ext cx="296767" cy="1127507"/>
          </a:xfrm>
          <a:prstGeom prst="rect">
            <a:avLst/>
          </a:prstGeom>
          <a:noFill/>
        </p:spPr>
      </p:pic>
      <p:pic>
        <p:nvPicPr>
          <p:cNvPr id="8" name="Picture 8">
            <a:extLst>
              <a:ext uri="{FF2B5EF4-FFF2-40B4-BE49-F238E27FC236}">
                <a16:creationId xmlns:a16="http://schemas.microsoft.com/office/drawing/2014/main" id="{DFEF1F83-C186-FD10-B998-6DE9BE1A1B33}"/>
              </a:ext>
            </a:extLst>
          </p:cNvPr>
          <p:cNvPicPr>
            <a:picLocks noChangeAspect="1"/>
          </p:cNvPicPr>
          <p:nvPr/>
        </p:nvPicPr>
        <p:blipFill>
          <a:blip r:embed="rId3"/>
          <a:stretch>
            <a:fillRect/>
          </a:stretch>
        </p:blipFill>
        <p:spPr>
          <a:xfrm>
            <a:off x="10177520" y="2023832"/>
            <a:ext cx="356672" cy="1111901"/>
          </a:xfrm>
          <a:prstGeom prst="rect">
            <a:avLst/>
          </a:prstGeom>
        </p:spPr>
      </p:pic>
      <p:pic>
        <p:nvPicPr>
          <p:cNvPr id="9" name="Graphic 9" descr="Mortgage with solid fill">
            <a:extLst>
              <a:ext uri="{FF2B5EF4-FFF2-40B4-BE49-F238E27FC236}">
                <a16:creationId xmlns:a16="http://schemas.microsoft.com/office/drawing/2014/main" id="{DBF397F5-189E-5AA2-1D5E-E73D7663176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896752" y="3694420"/>
            <a:ext cx="914400" cy="914400"/>
          </a:xfrm>
          <a:prstGeom prst="rect">
            <a:avLst/>
          </a:prstGeom>
        </p:spPr>
      </p:pic>
      <p:pic>
        <p:nvPicPr>
          <p:cNvPr id="10" name="Graphic 10" descr="Bar graph with upward trend outline">
            <a:extLst>
              <a:ext uri="{FF2B5EF4-FFF2-40B4-BE49-F238E27FC236}">
                <a16:creationId xmlns:a16="http://schemas.microsoft.com/office/drawing/2014/main" id="{94B0DAB1-DD44-40B0-4B59-A737B7F00EF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896752" y="5053433"/>
            <a:ext cx="914400" cy="914400"/>
          </a:xfrm>
          <a:prstGeom prst="rect">
            <a:avLst/>
          </a:prstGeom>
        </p:spPr>
      </p:pic>
      <p:sp>
        <p:nvSpPr>
          <p:cNvPr id="13" name="TextBox 12">
            <a:extLst>
              <a:ext uri="{FF2B5EF4-FFF2-40B4-BE49-F238E27FC236}">
                <a16:creationId xmlns:a16="http://schemas.microsoft.com/office/drawing/2014/main" id="{B7B95D10-FF25-0D5D-F83E-82C760B26789}"/>
              </a:ext>
            </a:extLst>
          </p:cNvPr>
          <p:cNvSpPr txBox="1"/>
          <p:nvPr/>
        </p:nvSpPr>
        <p:spPr>
          <a:xfrm>
            <a:off x="7247107" y="6160851"/>
            <a:ext cx="15590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dirty="0">
                <a:solidFill>
                  <a:schemeClr val="tx2">
                    <a:lumMod val="90000"/>
                    <a:lumOff val="10000"/>
                  </a:schemeClr>
                </a:solidFill>
                <a:latin typeface="Book Antiqua"/>
                <a:cs typeface="Calibri Light"/>
              </a:rPr>
              <a:t>UK</a:t>
            </a:r>
          </a:p>
        </p:txBody>
      </p:sp>
      <p:sp>
        <p:nvSpPr>
          <p:cNvPr id="15" name="TextBox 14">
            <a:extLst>
              <a:ext uri="{FF2B5EF4-FFF2-40B4-BE49-F238E27FC236}">
                <a16:creationId xmlns:a16="http://schemas.microsoft.com/office/drawing/2014/main" id="{1379DDEF-1F88-7747-420D-CC0C03EF3E8B}"/>
              </a:ext>
            </a:extLst>
          </p:cNvPr>
          <p:cNvSpPr txBox="1"/>
          <p:nvPr/>
        </p:nvSpPr>
        <p:spPr>
          <a:xfrm>
            <a:off x="8964979" y="6160851"/>
            <a:ext cx="15590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tx2">
                    <a:lumMod val="90000"/>
                    <a:lumOff val="10000"/>
                  </a:schemeClr>
                </a:solidFill>
                <a:latin typeface="Book Antiqua"/>
                <a:ea typeface="Calibri Light"/>
                <a:cs typeface="Calibri Light"/>
              </a:rPr>
              <a:t>India</a:t>
            </a:r>
            <a:endParaRPr lang="en-US" dirty="0">
              <a:solidFill>
                <a:schemeClr val="tx2">
                  <a:lumMod val="90000"/>
                  <a:lumOff val="10000"/>
                </a:schemeClr>
              </a:solidFill>
              <a:latin typeface="Book Antiqua"/>
            </a:endParaRPr>
          </a:p>
        </p:txBody>
      </p:sp>
      <p:cxnSp>
        <p:nvCxnSpPr>
          <p:cNvPr id="12" name="Straight Connector 11">
            <a:extLst>
              <a:ext uri="{FF2B5EF4-FFF2-40B4-BE49-F238E27FC236}">
                <a16:creationId xmlns:a16="http://schemas.microsoft.com/office/drawing/2014/main" id="{4C8C9704-C262-4765-BA96-6320732AA683}"/>
              </a:ext>
            </a:extLst>
          </p:cNvPr>
          <p:cNvCxnSpPr/>
          <p:nvPr/>
        </p:nvCxnSpPr>
        <p:spPr>
          <a:xfrm>
            <a:off x="8872330" y="1687606"/>
            <a:ext cx="0" cy="48339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id="{49CC5E62-D38A-3F5C-B730-E3FAC7E54633}"/>
              </a:ext>
            </a:extLst>
          </p:cNvPr>
          <p:cNvCxnSpPr>
            <a:stCxn id="7" idx="2"/>
            <a:endCxn id="9" idx="1"/>
          </p:cNvCxnSpPr>
          <p:nvPr/>
        </p:nvCxnSpPr>
        <p:spPr>
          <a:xfrm rot="16200000" flipH="1">
            <a:off x="8241638" y="2496505"/>
            <a:ext cx="998903" cy="2311326"/>
          </a:xfrm>
          <a:prstGeom prst="bentConnector2">
            <a:avLst/>
          </a:prstGeom>
          <a:ln w="1905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4F9B3D70-1B93-C812-9F7B-1465380E9DD0}"/>
              </a:ext>
            </a:extLst>
          </p:cNvPr>
          <p:cNvCxnSpPr>
            <a:stCxn id="8" idx="2"/>
            <a:endCxn id="9" idx="0"/>
          </p:cNvCxnSpPr>
          <p:nvPr/>
        </p:nvCxnSpPr>
        <p:spPr>
          <a:xfrm flipH="1">
            <a:off x="10353952" y="3135733"/>
            <a:ext cx="1904" cy="558687"/>
          </a:xfrm>
          <a:prstGeom prst="straightConnector1">
            <a:avLst/>
          </a:prstGeom>
          <a:ln w="1905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CDB33E28-51DA-A676-AA28-1FBCCB1B4CE5}"/>
              </a:ext>
            </a:extLst>
          </p:cNvPr>
          <p:cNvCxnSpPr>
            <a:stCxn id="9" idx="2"/>
            <a:endCxn id="10" idx="0"/>
          </p:cNvCxnSpPr>
          <p:nvPr/>
        </p:nvCxnSpPr>
        <p:spPr>
          <a:xfrm>
            <a:off x="10353952" y="4608820"/>
            <a:ext cx="0" cy="44461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25172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449" y="81267"/>
            <a:ext cx="10772775" cy="926678"/>
          </a:xfrm>
        </p:spPr>
        <p:txBody>
          <a:bodyPr>
            <a:normAutofit/>
          </a:bodyPr>
          <a:lstStyle/>
          <a:p>
            <a:pPr algn="ctr"/>
            <a:r>
              <a:rPr lang="en-US" dirty="0">
                <a:latin typeface="Georgia"/>
              </a:rPr>
              <a:t>Case Study – Investment through Firm</a:t>
            </a:r>
            <a:endParaRPr lang="en-US" dirty="0"/>
          </a:p>
        </p:txBody>
      </p:sp>
      <p:sp>
        <p:nvSpPr>
          <p:cNvPr id="3" name="Content Placeholder 2"/>
          <p:cNvSpPr>
            <a:spLocks noGrp="1"/>
          </p:cNvSpPr>
          <p:nvPr>
            <p:ph idx="1"/>
          </p:nvPr>
        </p:nvSpPr>
        <p:spPr>
          <a:xfrm>
            <a:off x="676656" y="1596683"/>
            <a:ext cx="6111006" cy="4564965"/>
          </a:xfrm>
        </p:spPr>
        <p:txBody>
          <a:bodyPr>
            <a:normAutofit/>
          </a:bodyPr>
          <a:lstStyle/>
          <a:p>
            <a:r>
              <a:rPr lang="en-US" sz="2000" dirty="0"/>
              <a:t>Investment in partnership firm in India would get covered under Sch. IV of NDI Rules.</a:t>
            </a:r>
          </a:p>
          <a:p>
            <a:endParaRPr lang="en-US" sz="2000" dirty="0"/>
          </a:p>
          <a:p>
            <a:r>
              <a:rPr lang="en-US" sz="2000" dirty="0"/>
              <a:t>Share investment is not prohibited as an investment activity for non-repatriable investments.</a:t>
            </a:r>
          </a:p>
          <a:p>
            <a:endParaRPr lang="en-US" sz="2000" dirty="0"/>
          </a:p>
          <a:p>
            <a:r>
              <a:rPr lang="en-US" sz="2000" dirty="0"/>
              <a:t>No issues under FEMA. However, NBFC Regulations would apply.</a:t>
            </a:r>
          </a:p>
        </p:txBody>
      </p:sp>
      <p:sp>
        <p:nvSpPr>
          <p:cNvPr id="4" name="Date Placeholder 3"/>
          <p:cNvSpPr>
            <a:spLocks noGrp="1"/>
          </p:cNvSpPr>
          <p:nvPr>
            <p:ph type="dt" sz="half" idx="10"/>
          </p:nvPr>
        </p:nvSpPr>
        <p:spPr/>
        <p:txBody>
          <a:bodyPr/>
          <a:lstStyle/>
          <a:p>
            <a:r>
              <a:rPr lang="en-US"/>
              <a:t>15-Nov-2022</a:t>
            </a:r>
          </a:p>
        </p:txBody>
      </p:sp>
      <p:sp>
        <p:nvSpPr>
          <p:cNvPr id="5" name="Footer Placeholder 4"/>
          <p:cNvSpPr>
            <a:spLocks noGrp="1"/>
          </p:cNvSpPr>
          <p:nvPr>
            <p:ph type="ftr" sz="quarter" idx="11"/>
          </p:nvPr>
        </p:nvSpPr>
        <p:spPr/>
        <p:txBody>
          <a:bodyPr/>
          <a:lstStyle/>
          <a:p>
            <a:r>
              <a:rPr lang="en-US"/>
              <a:t>CA Viren Doshi</a:t>
            </a:r>
          </a:p>
        </p:txBody>
      </p:sp>
      <p:sp>
        <p:nvSpPr>
          <p:cNvPr id="6" name="Slide Number Placeholder 5"/>
          <p:cNvSpPr>
            <a:spLocks noGrp="1"/>
          </p:cNvSpPr>
          <p:nvPr>
            <p:ph type="sldNum" sz="quarter" idx="12"/>
          </p:nvPr>
        </p:nvSpPr>
        <p:spPr/>
        <p:txBody>
          <a:bodyPr/>
          <a:lstStyle/>
          <a:p>
            <a:fld id="{53B6C93E-B05E-49F4-B363-E611733D9E4E}" type="slidenum">
              <a:rPr lang="en-US" smtClean="0"/>
              <a:pPr/>
              <a:t>38</a:t>
            </a:fld>
            <a:endParaRPr lang="en-US"/>
          </a:p>
        </p:txBody>
      </p:sp>
      <p:pic>
        <p:nvPicPr>
          <p:cNvPr id="7" name="Picture 7" descr="A picture containing night sky&#10;&#10;Description automatically generated">
            <a:extLst>
              <a:ext uri="{FF2B5EF4-FFF2-40B4-BE49-F238E27FC236}">
                <a16:creationId xmlns:a16="http://schemas.microsoft.com/office/drawing/2014/main" id="{70968296-F2F3-6188-A664-BDD542053A47}"/>
              </a:ext>
            </a:extLst>
          </p:cNvPr>
          <p:cNvPicPr>
            <a:picLocks noChangeAspect="1"/>
          </p:cNvPicPr>
          <p:nvPr/>
        </p:nvPicPr>
        <p:blipFill>
          <a:blip r:embed="rId2"/>
          <a:stretch>
            <a:fillRect/>
          </a:stretch>
        </p:blipFill>
        <p:spPr>
          <a:xfrm>
            <a:off x="7356360" y="1794624"/>
            <a:ext cx="296767" cy="1127507"/>
          </a:xfrm>
          <a:prstGeom prst="rect">
            <a:avLst/>
          </a:prstGeom>
          <a:noFill/>
        </p:spPr>
      </p:pic>
      <p:pic>
        <p:nvPicPr>
          <p:cNvPr id="8" name="Picture 8">
            <a:extLst>
              <a:ext uri="{FF2B5EF4-FFF2-40B4-BE49-F238E27FC236}">
                <a16:creationId xmlns:a16="http://schemas.microsoft.com/office/drawing/2014/main" id="{D35898D9-CC22-8DEE-0070-BF5D8CF3C985}"/>
              </a:ext>
            </a:extLst>
          </p:cNvPr>
          <p:cNvPicPr>
            <a:picLocks noChangeAspect="1"/>
          </p:cNvPicPr>
          <p:nvPr/>
        </p:nvPicPr>
        <p:blipFill>
          <a:blip r:embed="rId3"/>
          <a:stretch>
            <a:fillRect/>
          </a:stretch>
        </p:blipFill>
        <p:spPr>
          <a:xfrm>
            <a:off x="10096838" y="1793246"/>
            <a:ext cx="356672" cy="1111901"/>
          </a:xfrm>
          <a:prstGeom prst="rect">
            <a:avLst/>
          </a:prstGeom>
        </p:spPr>
      </p:pic>
      <p:pic>
        <p:nvPicPr>
          <p:cNvPr id="9" name="Graphic 9" descr="Mortgage with solid fill">
            <a:extLst>
              <a:ext uri="{FF2B5EF4-FFF2-40B4-BE49-F238E27FC236}">
                <a16:creationId xmlns:a16="http://schemas.microsoft.com/office/drawing/2014/main" id="{5FB9A405-C5FB-25CF-DD5C-48786D3C1E4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816070" y="3463834"/>
            <a:ext cx="914400" cy="914400"/>
          </a:xfrm>
          <a:prstGeom prst="rect">
            <a:avLst/>
          </a:prstGeom>
        </p:spPr>
      </p:pic>
      <p:pic>
        <p:nvPicPr>
          <p:cNvPr id="10" name="Graphic 10" descr="Bar graph with upward trend outline">
            <a:extLst>
              <a:ext uri="{FF2B5EF4-FFF2-40B4-BE49-F238E27FC236}">
                <a16:creationId xmlns:a16="http://schemas.microsoft.com/office/drawing/2014/main" id="{84524321-D8F9-5FC9-51C7-E7949BF7155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816070" y="4822847"/>
            <a:ext cx="914400" cy="914400"/>
          </a:xfrm>
          <a:prstGeom prst="rect">
            <a:avLst/>
          </a:prstGeom>
        </p:spPr>
      </p:pic>
      <p:sp>
        <p:nvSpPr>
          <p:cNvPr id="11" name="TextBox 10">
            <a:extLst>
              <a:ext uri="{FF2B5EF4-FFF2-40B4-BE49-F238E27FC236}">
                <a16:creationId xmlns:a16="http://schemas.microsoft.com/office/drawing/2014/main" id="{7D9B25D8-BFD6-7746-F5AE-F5845F9B708D}"/>
              </a:ext>
            </a:extLst>
          </p:cNvPr>
          <p:cNvSpPr txBox="1"/>
          <p:nvPr/>
        </p:nvSpPr>
        <p:spPr>
          <a:xfrm>
            <a:off x="7166425" y="5930265"/>
            <a:ext cx="15590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dirty="0">
                <a:solidFill>
                  <a:schemeClr val="tx2">
                    <a:lumMod val="90000"/>
                    <a:lumOff val="10000"/>
                  </a:schemeClr>
                </a:solidFill>
                <a:latin typeface="Book Antiqua"/>
                <a:cs typeface="Calibri Light"/>
              </a:rPr>
              <a:t>UK</a:t>
            </a:r>
          </a:p>
        </p:txBody>
      </p:sp>
      <p:sp>
        <p:nvSpPr>
          <p:cNvPr id="12" name="TextBox 11">
            <a:extLst>
              <a:ext uri="{FF2B5EF4-FFF2-40B4-BE49-F238E27FC236}">
                <a16:creationId xmlns:a16="http://schemas.microsoft.com/office/drawing/2014/main" id="{7328E06C-0B8A-C3C8-334F-EDB130F26AA0}"/>
              </a:ext>
            </a:extLst>
          </p:cNvPr>
          <p:cNvSpPr txBox="1"/>
          <p:nvPr/>
        </p:nvSpPr>
        <p:spPr>
          <a:xfrm>
            <a:off x="8884297" y="5930265"/>
            <a:ext cx="15590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tx2">
                    <a:lumMod val="90000"/>
                    <a:lumOff val="10000"/>
                  </a:schemeClr>
                </a:solidFill>
                <a:latin typeface="Book Antiqua"/>
                <a:ea typeface="Calibri Light"/>
                <a:cs typeface="Calibri Light"/>
              </a:rPr>
              <a:t>India</a:t>
            </a:r>
            <a:endParaRPr lang="en-US" dirty="0">
              <a:solidFill>
                <a:schemeClr val="tx2">
                  <a:lumMod val="90000"/>
                  <a:lumOff val="10000"/>
                </a:schemeClr>
              </a:solidFill>
              <a:latin typeface="Book Antiqua"/>
            </a:endParaRPr>
          </a:p>
        </p:txBody>
      </p:sp>
      <p:cxnSp>
        <p:nvCxnSpPr>
          <p:cNvPr id="13" name="Straight Connector 12">
            <a:extLst>
              <a:ext uri="{FF2B5EF4-FFF2-40B4-BE49-F238E27FC236}">
                <a16:creationId xmlns:a16="http://schemas.microsoft.com/office/drawing/2014/main" id="{185966DD-EEC1-AD72-755C-2362A0A64876}"/>
              </a:ext>
            </a:extLst>
          </p:cNvPr>
          <p:cNvCxnSpPr/>
          <p:nvPr/>
        </p:nvCxnSpPr>
        <p:spPr>
          <a:xfrm>
            <a:off x="8791648" y="1457020"/>
            <a:ext cx="0" cy="48339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122A1EBC-B7C4-A5C5-F340-37BB9BA93331}"/>
              </a:ext>
            </a:extLst>
          </p:cNvPr>
          <p:cNvCxnSpPr>
            <a:stCxn id="7" idx="2"/>
            <a:endCxn id="9" idx="1"/>
          </p:cNvCxnSpPr>
          <p:nvPr/>
        </p:nvCxnSpPr>
        <p:spPr>
          <a:xfrm rot="16200000" flipH="1">
            <a:off x="8160956" y="2265919"/>
            <a:ext cx="998903" cy="2311326"/>
          </a:xfrm>
          <a:prstGeom prst="bentConnector2">
            <a:avLst/>
          </a:prstGeom>
          <a:ln w="1905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8F3BC3E8-EBF5-EC36-4639-D03047852199}"/>
              </a:ext>
            </a:extLst>
          </p:cNvPr>
          <p:cNvCxnSpPr>
            <a:stCxn id="8" idx="2"/>
            <a:endCxn id="9" idx="0"/>
          </p:cNvCxnSpPr>
          <p:nvPr/>
        </p:nvCxnSpPr>
        <p:spPr>
          <a:xfrm flipH="1">
            <a:off x="10273270" y="2905147"/>
            <a:ext cx="1904" cy="558687"/>
          </a:xfrm>
          <a:prstGeom prst="straightConnector1">
            <a:avLst/>
          </a:prstGeom>
          <a:ln w="1905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9318657-8379-92A5-5985-ABC142F3AF1E}"/>
              </a:ext>
            </a:extLst>
          </p:cNvPr>
          <p:cNvCxnSpPr>
            <a:stCxn id="9" idx="2"/>
            <a:endCxn id="10" idx="0"/>
          </p:cNvCxnSpPr>
          <p:nvPr/>
        </p:nvCxnSpPr>
        <p:spPr>
          <a:xfrm>
            <a:off x="10273270" y="4378234"/>
            <a:ext cx="0" cy="44461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92541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606" y="353482"/>
            <a:ext cx="10772775" cy="926678"/>
          </a:xfrm>
        </p:spPr>
        <p:txBody>
          <a:bodyPr>
            <a:noAutofit/>
          </a:bodyPr>
          <a:lstStyle/>
          <a:p>
            <a:r>
              <a:rPr lang="en-US" sz="3600" dirty="0"/>
              <a:t>Investment in Business – Foreign Direct Investment</a:t>
            </a:r>
          </a:p>
        </p:txBody>
      </p:sp>
      <p:sp>
        <p:nvSpPr>
          <p:cNvPr id="3" name="Content Placeholder 2"/>
          <p:cNvSpPr>
            <a:spLocks noGrp="1"/>
          </p:cNvSpPr>
          <p:nvPr>
            <p:ph idx="1"/>
          </p:nvPr>
        </p:nvSpPr>
        <p:spPr>
          <a:xfrm>
            <a:off x="676656" y="1596683"/>
            <a:ext cx="10753725" cy="4604091"/>
          </a:xfrm>
        </p:spPr>
        <p:txBody>
          <a:bodyPr>
            <a:normAutofit/>
          </a:bodyPr>
          <a:lstStyle/>
          <a:p>
            <a:r>
              <a:rPr lang="en-US" b="1" dirty="0"/>
              <a:t>Sector specific benefits [Sch. I of NDI Rules]</a:t>
            </a:r>
          </a:p>
          <a:p>
            <a:r>
              <a:rPr lang="en-US" dirty="0"/>
              <a:t>FDI is allowed under automatic route up to 49% for everyone in </a:t>
            </a:r>
          </a:p>
          <a:p>
            <a:pPr marL="344487" lvl="1" indent="0">
              <a:buNone/>
            </a:pPr>
            <a:r>
              <a:rPr lang="en-US" dirty="0"/>
              <a:t>Scheduled Air Transport Service/Domestic Scheduled Passenger Airline</a:t>
            </a:r>
          </a:p>
          <a:p>
            <a:pPr marL="344487" lvl="1" indent="0">
              <a:buNone/>
            </a:pPr>
            <a:r>
              <a:rPr lang="en-US" dirty="0"/>
              <a:t>Regional Air Transport Service</a:t>
            </a:r>
          </a:p>
          <a:p>
            <a:r>
              <a:rPr lang="en-US" dirty="0"/>
              <a:t>Allowed under automatic route up to 100% for NRIs</a:t>
            </a:r>
          </a:p>
          <a:p>
            <a:r>
              <a:rPr lang="en-US" dirty="0"/>
              <a:t>Similar condition for holding in Air India Limited</a:t>
            </a:r>
          </a:p>
          <a:p>
            <a:pPr lvl="1"/>
            <a:r>
              <a:rPr lang="en-US" dirty="0"/>
              <a:t>Foreign investments in M/s Air India Limited, including that of foreign airlines shall not exceed 49 per cent either directly or indirectly except in case of those NRIs, who are Indian Nationals, where foreign investments is permitted up to 100 per cent under automatic route</a:t>
            </a:r>
          </a:p>
        </p:txBody>
      </p:sp>
      <p:sp>
        <p:nvSpPr>
          <p:cNvPr id="4" name="Date Placeholder 3"/>
          <p:cNvSpPr>
            <a:spLocks noGrp="1"/>
          </p:cNvSpPr>
          <p:nvPr>
            <p:ph type="dt" sz="half" idx="10"/>
          </p:nvPr>
        </p:nvSpPr>
        <p:spPr/>
        <p:txBody>
          <a:bodyPr/>
          <a:lstStyle/>
          <a:p>
            <a:r>
              <a:rPr lang="en-US"/>
              <a:t>15-Nov-2022</a:t>
            </a:r>
          </a:p>
        </p:txBody>
      </p:sp>
      <p:sp>
        <p:nvSpPr>
          <p:cNvPr id="5" name="Footer Placeholder 4"/>
          <p:cNvSpPr>
            <a:spLocks noGrp="1"/>
          </p:cNvSpPr>
          <p:nvPr>
            <p:ph type="ftr" sz="quarter" idx="11"/>
          </p:nvPr>
        </p:nvSpPr>
        <p:spPr/>
        <p:txBody>
          <a:bodyPr/>
          <a:lstStyle/>
          <a:p>
            <a:r>
              <a:rPr lang="en-US"/>
              <a:t>CA Viren Doshi</a:t>
            </a:r>
          </a:p>
        </p:txBody>
      </p:sp>
      <p:sp>
        <p:nvSpPr>
          <p:cNvPr id="6" name="Slide Number Placeholder 5"/>
          <p:cNvSpPr>
            <a:spLocks noGrp="1"/>
          </p:cNvSpPr>
          <p:nvPr>
            <p:ph type="sldNum" sz="quarter" idx="12"/>
          </p:nvPr>
        </p:nvSpPr>
        <p:spPr/>
        <p:txBody>
          <a:bodyPr/>
          <a:lstStyle/>
          <a:p>
            <a:fld id="{53B6C93E-B05E-49F4-B363-E611733D9E4E}" type="slidenum">
              <a:rPr lang="en-US" smtClean="0"/>
              <a:pPr/>
              <a:t>39</a:t>
            </a:fld>
            <a:endParaRPr lang="en-US"/>
          </a:p>
        </p:txBody>
      </p:sp>
    </p:spTree>
    <p:extLst>
      <p:ext uri="{BB962C8B-B14F-4D97-AF65-F5344CB8AC3E}">
        <p14:creationId xmlns:p14="http://schemas.microsoft.com/office/powerpoint/2010/main" val="334915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D6F6937-3B5A-4391-9F37-58A571B36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8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57224" y="936711"/>
            <a:ext cx="2988265" cy="4984578"/>
          </a:xfrm>
        </p:spPr>
        <p:txBody>
          <a:bodyPr>
            <a:normAutofit/>
          </a:bodyPr>
          <a:lstStyle/>
          <a:p>
            <a:r>
              <a:rPr lang="en-US" dirty="0">
                <a:solidFill>
                  <a:srgbClr val="FFFFFF"/>
                </a:solidFill>
                <a:latin typeface="Georgia"/>
              </a:rPr>
              <a:t>Attraction Events</a:t>
            </a:r>
          </a:p>
        </p:txBody>
      </p:sp>
      <p:sp>
        <p:nvSpPr>
          <p:cNvPr id="5" name="Footer Placeholder 4"/>
          <p:cNvSpPr>
            <a:spLocks noGrp="1"/>
          </p:cNvSpPr>
          <p:nvPr>
            <p:ph type="ftr" sz="quarter" idx="11"/>
          </p:nvPr>
        </p:nvSpPr>
        <p:spPr>
          <a:xfrm>
            <a:off x="4614389" y="6554697"/>
            <a:ext cx="5029200" cy="228600"/>
          </a:xfrm>
        </p:spPr>
        <p:txBody>
          <a:bodyPr>
            <a:normAutofit/>
          </a:bodyPr>
          <a:lstStyle/>
          <a:p>
            <a:pPr>
              <a:lnSpc>
                <a:spcPct val="90000"/>
              </a:lnSpc>
              <a:spcAft>
                <a:spcPts val="600"/>
              </a:spcAft>
            </a:pPr>
            <a:r>
              <a:rPr lang="en-US" sz="900"/>
              <a:t>CA Viren Doshi</a:t>
            </a:r>
          </a:p>
        </p:txBody>
      </p:sp>
      <p:sp>
        <p:nvSpPr>
          <p:cNvPr id="3" name="Content Placeholder 2"/>
          <p:cNvSpPr>
            <a:spLocks noGrp="1"/>
          </p:cNvSpPr>
          <p:nvPr>
            <p:ph idx="1"/>
          </p:nvPr>
        </p:nvSpPr>
        <p:spPr>
          <a:xfrm>
            <a:off x="4614389" y="936711"/>
            <a:ext cx="6815992" cy="4984578"/>
          </a:xfrm>
        </p:spPr>
        <p:txBody>
          <a:bodyPr anchor="ctr">
            <a:normAutofit/>
          </a:bodyPr>
          <a:lstStyle/>
          <a:p>
            <a:r>
              <a:rPr lang="en-US" sz="2200"/>
              <a:t>Dealing in foreign exchange or foreign securities </a:t>
            </a:r>
          </a:p>
          <a:p>
            <a:endParaRPr lang="en-US" sz="2200"/>
          </a:p>
          <a:p>
            <a:r>
              <a:rPr lang="en-US" sz="2200"/>
              <a:t>Transaction between resident and a non – resident</a:t>
            </a:r>
          </a:p>
          <a:p>
            <a:endParaRPr lang="en-US" sz="2200"/>
          </a:p>
          <a:p>
            <a:r>
              <a:rPr lang="en-US" sz="2200"/>
              <a:t>Transaction in forex by a resident </a:t>
            </a:r>
          </a:p>
          <a:p>
            <a:endParaRPr lang="en-US" sz="2200"/>
          </a:p>
          <a:p>
            <a:r>
              <a:rPr lang="en-US" sz="2200"/>
              <a:t>Transaction in INR by a Non – Resident</a:t>
            </a:r>
          </a:p>
          <a:p>
            <a:endParaRPr lang="en-US" sz="2200"/>
          </a:p>
          <a:p>
            <a:r>
              <a:rPr lang="en-US" sz="2200"/>
              <a:t>Transaction outside India by a resident</a:t>
            </a:r>
          </a:p>
          <a:p>
            <a:endParaRPr lang="en-US" sz="2200"/>
          </a:p>
          <a:p>
            <a:r>
              <a:rPr lang="en-US" sz="2200"/>
              <a:t>Transaction in India by a Non - Resident</a:t>
            </a:r>
          </a:p>
        </p:txBody>
      </p:sp>
      <p:sp>
        <p:nvSpPr>
          <p:cNvPr id="4" name="Date Placeholder 3">
            <a:extLst>
              <a:ext uri="{FF2B5EF4-FFF2-40B4-BE49-F238E27FC236}">
                <a16:creationId xmlns:a16="http://schemas.microsoft.com/office/drawing/2014/main" id="{DF21CE96-B0D9-B581-E6CD-28CE4A817E9C}"/>
              </a:ext>
            </a:extLst>
          </p:cNvPr>
          <p:cNvSpPr>
            <a:spLocks noGrp="1"/>
          </p:cNvSpPr>
          <p:nvPr>
            <p:ph type="dt" sz="half" idx="10"/>
          </p:nvPr>
        </p:nvSpPr>
        <p:spPr/>
        <p:txBody>
          <a:bodyPr/>
          <a:lstStyle/>
          <a:p>
            <a:r>
              <a:rPr lang="en-US"/>
              <a:t>15-Nov-2022</a:t>
            </a:r>
            <a:endParaRPr lang="en-US" dirty="0"/>
          </a:p>
        </p:txBody>
      </p:sp>
      <p:sp>
        <p:nvSpPr>
          <p:cNvPr id="6" name="Slide Number Placeholder 5">
            <a:extLst>
              <a:ext uri="{FF2B5EF4-FFF2-40B4-BE49-F238E27FC236}">
                <a16:creationId xmlns:a16="http://schemas.microsoft.com/office/drawing/2014/main" id="{A101168A-379D-EC76-F2A0-2D62D8EC43E8}"/>
              </a:ext>
            </a:extLst>
          </p:cNvPr>
          <p:cNvSpPr>
            <a:spLocks noGrp="1"/>
          </p:cNvSpPr>
          <p:nvPr>
            <p:ph type="sldNum" sz="quarter" idx="12"/>
          </p:nvPr>
        </p:nvSpPr>
        <p:spPr/>
        <p:txBody>
          <a:bodyPr/>
          <a:lstStyle/>
          <a:p>
            <a:fld id="{53B6C93E-B05E-49F4-B363-E611733D9E4E}" type="slidenum">
              <a:rPr lang="en-US" smtClean="0"/>
              <a:pPr/>
              <a:t>4</a:t>
            </a:fld>
            <a:endParaRPr lang="en-US"/>
          </a:p>
        </p:txBody>
      </p:sp>
    </p:spTree>
    <p:extLst>
      <p:ext uri="{BB962C8B-B14F-4D97-AF65-F5344CB8AC3E}">
        <p14:creationId xmlns:p14="http://schemas.microsoft.com/office/powerpoint/2010/main" val="10393303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6656" y="1596683"/>
            <a:ext cx="10753725" cy="4604091"/>
          </a:xfrm>
        </p:spPr>
        <p:txBody>
          <a:bodyPr>
            <a:normAutofit/>
          </a:bodyPr>
          <a:lstStyle/>
          <a:p>
            <a:r>
              <a:rPr lang="en-US" b="1" dirty="0"/>
              <a:t>Sector specific benefits</a:t>
            </a:r>
          </a:p>
          <a:p>
            <a:r>
              <a:rPr lang="en-US" dirty="0"/>
              <a:t>Construction Development: Townships, Housing, Built-up infrastructure</a:t>
            </a:r>
          </a:p>
          <a:p>
            <a:pPr lvl="1"/>
            <a:r>
              <a:rPr lang="en-US" dirty="0"/>
              <a:t>Under 100% Automatic Route</a:t>
            </a:r>
          </a:p>
          <a:p>
            <a:pPr lvl="1"/>
            <a:r>
              <a:rPr lang="en-US" dirty="0"/>
              <a:t>One FDI-linked performance condition is – </a:t>
            </a:r>
          </a:p>
          <a:p>
            <a:pPr marL="344487" lvl="1" indent="0">
              <a:buNone/>
            </a:pPr>
            <a:r>
              <a:rPr lang="en-US" sz="1800" dirty="0"/>
              <a:t>	</a:t>
            </a:r>
            <a:r>
              <a:rPr lang="en-US" sz="1800" i="1" dirty="0"/>
              <a:t>A PROI shall be permitted to exit and repatriate foreign investment before the completion of 	project under automatic route, provided that a lock-in-period of three years, calculated with 	reference to each tranche of foreign investment has been completed</a:t>
            </a:r>
          </a:p>
          <a:p>
            <a:pPr lvl="1"/>
            <a:r>
              <a:rPr lang="en-US" sz="1800" dirty="0"/>
              <a:t>This condition is NOT applicable to NRI/ OCI investors</a:t>
            </a:r>
          </a:p>
          <a:p>
            <a:pPr lvl="1"/>
            <a:endParaRPr lang="en-US" sz="1800" dirty="0"/>
          </a:p>
          <a:p>
            <a:pPr lvl="1"/>
            <a:endParaRPr lang="en-US" dirty="0"/>
          </a:p>
        </p:txBody>
      </p:sp>
      <p:sp>
        <p:nvSpPr>
          <p:cNvPr id="4" name="Date Placeholder 3"/>
          <p:cNvSpPr>
            <a:spLocks noGrp="1"/>
          </p:cNvSpPr>
          <p:nvPr>
            <p:ph type="dt" sz="half" idx="10"/>
          </p:nvPr>
        </p:nvSpPr>
        <p:spPr/>
        <p:txBody>
          <a:bodyPr/>
          <a:lstStyle/>
          <a:p>
            <a:r>
              <a:rPr lang="en-US"/>
              <a:t>15-Nov-2022</a:t>
            </a:r>
          </a:p>
        </p:txBody>
      </p:sp>
      <p:sp>
        <p:nvSpPr>
          <p:cNvPr id="5" name="Footer Placeholder 4"/>
          <p:cNvSpPr>
            <a:spLocks noGrp="1"/>
          </p:cNvSpPr>
          <p:nvPr>
            <p:ph type="ftr" sz="quarter" idx="11"/>
          </p:nvPr>
        </p:nvSpPr>
        <p:spPr/>
        <p:txBody>
          <a:bodyPr/>
          <a:lstStyle/>
          <a:p>
            <a:r>
              <a:rPr lang="en-US"/>
              <a:t>CA Viren Doshi</a:t>
            </a:r>
          </a:p>
        </p:txBody>
      </p:sp>
      <p:sp>
        <p:nvSpPr>
          <p:cNvPr id="6" name="Slide Number Placeholder 5"/>
          <p:cNvSpPr>
            <a:spLocks noGrp="1"/>
          </p:cNvSpPr>
          <p:nvPr>
            <p:ph type="sldNum" sz="quarter" idx="12"/>
          </p:nvPr>
        </p:nvSpPr>
        <p:spPr/>
        <p:txBody>
          <a:bodyPr/>
          <a:lstStyle/>
          <a:p>
            <a:fld id="{53B6C93E-B05E-49F4-B363-E611733D9E4E}" type="slidenum">
              <a:rPr lang="en-US" smtClean="0"/>
              <a:pPr/>
              <a:t>40</a:t>
            </a:fld>
            <a:endParaRPr lang="en-US"/>
          </a:p>
        </p:txBody>
      </p:sp>
      <p:sp>
        <p:nvSpPr>
          <p:cNvPr id="9" name="Title 1">
            <a:extLst>
              <a:ext uri="{FF2B5EF4-FFF2-40B4-BE49-F238E27FC236}">
                <a16:creationId xmlns:a16="http://schemas.microsoft.com/office/drawing/2014/main" id="{6D36B9FD-DA08-EBF9-D222-2F6987B6D709}"/>
              </a:ext>
            </a:extLst>
          </p:cNvPr>
          <p:cNvSpPr>
            <a:spLocks noGrp="1"/>
          </p:cNvSpPr>
          <p:nvPr>
            <p:ph type="title"/>
          </p:nvPr>
        </p:nvSpPr>
        <p:spPr>
          <a:xfrm>
            <a:off x="657606" y="353482"/>
            <a:ext cx="10772775" cy="926678"/>
          </a:xfrm>
        </p:spPr>
        <p:txBody>
          <a:bodyPr>
            <a:noAutofit/>
          </a:bodyPr>
          <a:lstStyle/>
          <a:p>
            <a:r>
              <a:rPr lang="en-US" sz="3600" dirty="0"/>
              <a:t>Investment in Business – Foreign Direct Investment</a:t>
            </a:r>
          </a:p>
        </p:txBody>
      </p:sp>
    </p:spTree>
    <p:extLst>
      <p:ext uri="{BB962C8B-B14F-4D97-AF65-F5344CB8AC3E}">
        <p14:creationId xmlns:p14="http://schemas.microsoft.com/office/powerpoint/2010/main" val="8909178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D333CBE-B699-4E3B-9F45-C045F77343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FFE50961-0F1B-484C-85BC-4BD16B9FF9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alculator, pen, compass, money and a paper with graphs printed on it">
            <a:extLst>
              <a:ext uri="{FF2B5EF4-FFF2-40B4-BE49-F238E27FC236}">
                <a16:creationId xmlns:a16="http://schemas.microsoft.com/office/drawing/2014/main" id="{2EF97447-86FB-2518-3257-A9ABF7C81077}"/>
              </a:ext>
            </a:extLst>
          </p:cNvPr>
          <p:cNvPicPr>
            <a:picLocks noChangeAspect="1"/>
          </p:cNvPicPr>
          <p:nvPr/>
        </p:nvPicPr>
        <p:blipFill rotWithShape="1">
          <a:blip r:embed="rId2">
            <a:alphaModFix amt="45000"/>
          </a:blip>
          <a:srcRect t="6796" r="-2" b="-2"/>
          <a:stretch/>
        </p:blipFill>
        <p:spPr>
          <a:xfrm>
            <a:off x="20" y="10"/>
            <a:ext cx="12191980" cy="6857990"/>
          </a:xfrm>
          <a:prstGeom prst="rect">
            <a:avLst/>
          </a:prstGeom>
        </p:spPr>
      </p:pic>
      <p:sp>
        <p:nvSpPr>
          <p:cNvPr id="2" name="Title 1"/>
          <p:cNvSpPr>
            <a:spLocks noGrp="1"/>
          </p:cNvSpPr>
          <p:nvPr>
            <p:ph type="title"/>
          </p:nvPr>
        </p:nvSpPr>
        <p:spPr>
          <a:xfrm>
            <a:off x="603504" y="770467"/>
            <a:ext cx="10782300" cy="3352800"/>
          </a:xfrm>
        </p:spPr>
        <p:txBody>
          <a:bodyPr vert="horz" lIns="91440" tIns="45720" rIns="91440" bIns="45720" rtlCol="0" anchor="b">
            <a:normAutofit/>
          </a:bodyPr>
          <a:lstStyle/>
          <a:p>
            <a:r>
              <a:rPr lang="en-US" kern="1200" spc="-120" baseline="0" dirty="0">
                <a:solidFill>
                  <a:schemeClr val="tx1"/>
                </a:solidFill>
                <a:latin typeface="Georgia"/>
              </a:rPr>
              <a:t>Bank Accounts and Deposits</a:t>
            </a:r>
          </a:p>
        </p:txBody>
      </p:sp>
      <p:sp>
        <p:nvSpPr>
          <p:cNvPr id="3" name="Date Placeholder 2">
            <a:extLst>
              <a:ext uri="{FF2B5EF4-FFF2-40B4-BE49-F238E27FC236}">
                <a16:creationId xmlns:a16="http://schemas.microsoft.com/office/drawing/2014/main" id="{84D6840C-62B4-3A72-2DA6-762160821DC6}"/>
              </a:ext>
            </a:extLst>
          </p:cNvPr>
          <p:cNvSpPr>
            <a:spLocks noGrp="1"/>
          </p:cNvSpPr>
          <p:nvPr>
            <p:ph type="dt" sz="half" idx="10"/>
          </p:nvPr>
        </p:nvSpPr>
        <p:spPr/>
        <p:txBody>
          <a:bodyPr/>
          <a:lstStyle/>
          <a:p>
            <a:r>
              <a:rPr lang="en-US"/>
              <a:t>15-Nov-2022</a:t>
            </a:r>
            <a:endParaRPr lang="en-US" dirty="0"/>
          </a:p>
        </p:txBody>
      </p:sp>
      <p:sp>
        <p:nvSpPr>
          <p:cNvPr id="4" name="Footer Placeholder 3">
            <a:extLst>
              <a:ext uri="{FF2B5EF4-FFF2-40B4-BE49-F238E27FC236}">
                <a16:creationId xmlns:a16="http://schemas.microsoft.com/office/drawing/2014/main" id="{D2E97D3D-817A-8BDF-23A9-FAB6EFB55FED}"/>
              </a:ext>
            </a:extLst>
          </p:cNvPr>
          <p:cNvSpPr>
            <a:spLocks noGrp="1"/>
          </p:cNvSpPr>
          <p:nvPr>
            <p:ph type="ftr" sz="quarter" idx="11"/>
          </p:nvPr>
        </p:nvSpPr>
        <p:spPr/>
        <p:txBody>
          <a:bodyPr/>
          <a:lstStyle/>
          <a:p>
            <a:r>
              <a:rPr lang="en-US"/>
              <a:t>CA Viren Doshi</a:t>
            </a:r>
          </a:p>
        </p:txBody>
      </p:sp>
      <p:sp>
        <p:nvSpPr>
          <p:cNvPr id="5" name="Slide Number Placeholder 4">
            <a:extLst>
              <a:ext uri="{FF2B5EF4-FFF2-40B4-BE49-F238E27FC236}">
                <a16:creationId xmlns:a16="http://schemas.microsoft.com/office/drawing/2014/main" id="{0AC15233-6478-3741-8D78-F9863B7E8815}"/>
              </a:ext>
            </a:extLst>
          </p:cNvPr>
          <p:cNvSpPr>
            <a:spLocks noGrp="1"/>
          </p:cNvSpPr>
          <p:nvPr>
            <p:ph type="sldNum" sz="quarter" idx="12"/>
          </p:nvPr>
        </p:nvSpPr>
        <p:spPr/>
        <p:txBody>
          <a:bodyPr/>
          <a:lstStyle/>
          <a:p>
            <a:fld id="{53B6C93E-B05E-49F4-B363-E611733D9E4E}" type="slidenum">
              <a:rPr lang="en-US" smtClean="0"/>
              <a:t>41</a:t>
            </a:fld>
            <a:endParaRPr lang="en-US"/>
          </a:p>
        </p:txBody>
      </p:sp>
    </p:spTree>
    <p:extLst>
      <p:ext uri="{BB962C8B-B14F-4D97-AF65-F5344CB8AC3E}">
        <p14:creationId xmlns:p14="http://schemas.microsoft.com/office/powerpoint/2010/main" val="2833463875"/>
      </p:ext>
    </p:extLst>
  </p:cSld>
  <p:clrMapOvr>
    <a:overrideClrMapping bg1="dk1" tx1="lt1" bg2="dk2" tx2="lt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4" y="342371"/>
            <a:ext cx="10772775" cy="864923"/>
          </a:xfrm>
        </p:spPr>
        <p:txBody>
          <a:bodyPr/>
          <a:lstStyle/>
          <a:p>
            <a:r>
              <a:rPr lang="en-US"/>
              <a:t>Bank Accounts and Deposits</a:t>
            </a:r>
          </a:p>
        </p:txBody>
      </p:sp>
      <p:sp>
        <p:nvSpPr>
          <p:cNvPr id="3" name="Content Placeholder 2"/>
          <p:cNvSpPr>
            <a:spLocks noGrp="1"/>
          </p:cNvSpPr>
          <p:nvPr>
            <p:ph idx="1"/>
          </p:nvPr>
        </p:nvSpPr>
        <p:spPr>
          <a:xfrm>
            <a:off x="657224" y="1550194"/>
            <a:ext cx="10959632" cy="4714875"/>
          </a:xfrm>
        </p:spPr>
        <p:txBody>
          <a:bodyPr>
            <a:normAutofit fontScale="92500" lnSpcReduction="10000"/>
          </a:bodyPr>
          <a:lstStyle/>
          <a:p>
            <a:r>
              <a:rPr lang="en-US" dirty="0"/>
              <a:t>For the purposes of these regulations, PIOs would also include OCI Cardholders</a:t>
            </a:r>
          </a:p>
          <a:p>
            <a:endParaRPr lang="en-US" dirty="0"/>
          </a:p>
          <a:p>
            <a:r>
              <a:rPr lang="en-US" dirty="0"/>
              <a:t>All Non-Residents should hold bank accounts as NRO Accounts</a:t>
            </a:r>
          </a:p>
          <a:p>
            <a:pPr lvl="1"/>
            <a:r>
              <a:rPr lang="en-US" dirty="0"/>
              <a:t>In case of emigrating individuals, resident account shall be converted into NRO Accounts</a:t>
            </a:r>
          </a:p>
          <a:p>
            <a:r>
              <a:rPr lang="en-US" dirty="0"/>
              <a:t>In addition to NRO Accounts, NRIs and PIOs are allowed to maintain</a:t>
            </a:r>
          </a:p>
          <a:p>
            <a:pPr marL="342900" indent="0">
              <a:buNone/>
            </a:pPr>
            <a:r>
              <a:rPr lang="en-US" sz="2000" b="1" dirty="0"/>
              <a:t>[Sch. 1 and 2 of FEMA Notfn. No. 5(R)]</a:t>
            </a:r>
          </a:p>
          <a:p>
            <a:pPr lvl="1"/>
            <a:r>
              <a:rPr lang="en-US" dirty="0"/>
              <a:t>‘NRE Account’ under the Non-Resident (External) Account Scheme; and</a:t>
            </a:r>
          </a:p>
          <a:p>
            <a:pPr lvl="1"/>
            <a:r>
              <a:rPr lang="en-US" dirty="0"/>
              <a:t>‘FCNR(B) Account’ under the Foreign Currency (Non-Resident) Account Banks Scheme</a:t>
            </a:r>
          </a:p>
          <a:p>
            <a:r>
              <a:rPr lang="en-US" dirty="0"/>
              <a:t>NRIs and PIOs can also extend following deposits </a:t>
            </a:r>
          </a:p>
          <a:p>
            <a:pPr marL="342900" indent="0">
              <a:buNone/>
            </a:pPr>
            <a:r>
              <a:rPr lang="en-US" sz="2200" b="1" dirty="0"/>
              <a:t>[Sch. 6 and 7 of FEMA Notfn. No. 5(R)]</a:t>
            </a:r>
            <a:endParaRPr lang="en-US" sz="2200" dirty="0"/>
          </a:p>
          <a:p>
            <a:pPr lvl="1"/>
            <a:r>
              <a:rPr lang="en-US" dirty="0"/>
              <a:t>To Company in India including registered NBFCs on repatriable basis</a:t>
            </a:r>
          </a:p>
          <a:p>
            <a:pPr lvl="1"/>
            <a:r>
              <a:rPr lang="en-US" dirty="0"/>
              <a:t>To Company/ Firm/ Proprietorship Concern on non-repatriable basis</a:t>
            </a:r>
          </a:p>
          <a:p>
            <a:pPr marL="342900" indent="0">
              <a:buNone/>
            </a:pPr>
            <a:endParaRPr lang="en-US" b="1" dirty="0"/>
          </a:p>
          <a:p>
            <a:pPr marL="688975" lvl="2" indent="0">
              <a:buNone/>
            </a:pPr>
            <a:endParaRPr lang="en-US" dirty="0"/>
          </a:p>
        </p:txBody>
      </p:sp>
      <p:sp>
        <p:nvSpPr>
          <p:cNvPr id="4" name="Date Placeholder 3"/>
          <p:cNvSpPr>
            <a:spLocks noGrp="1"/>
          </p:cNvSpPr>
          <p:nvPr>
            <p:ph type="dt" sz="half" idx="10"/>
          </p:nvPr>
        </p:nvSpPr>
        <p:spPr/>
        <p:txBody>
          <a:bodyPr/>
          <a:lstStyle/>
          <a:p>
            <a:r>
              <a:rPr lang="en-US"/>
              <a:t>15-Nov-2022</a:t>
            </a:r>
          </a:p>
        </p:txBody>
      </p:sp>
      <p:sp>
        <p:nvSpPr>
          <p:cNvPr id="5" name="Footer Placeholder 4"/>
          <p:cNvSpPr>
            <a:spLocks noGrp="1"/>
          </p:cNvSpPr>
          <p:nvPr>
            <p:ph type="ftr" sz="quarter" idx="11"/>
          </p:nvPr>
        </p:nvSpPr>
        <p:spPr/>
        <p:txBody>
          <a:bodyPr/>
          <a:lstStyle/>
          <a:p>
            <a:r>
              <a:rPr lang="en-US"/>
              <a:t>CA Viren Doshi</a:t>
            </a:r>
          </a:p>
        </p:txBody>
      </p:sp>
      <p:sp>
        <p:nvSpPr>
          <p:cNvPr id="6" name="Slide Number Placeholder 5"/>
          <p:cNvSpPr>
            <a:spLocks noGrp="1"/>
          </p:cNvSpPr>
          <p:nvPr>
            <p:ph type="sldNum" sz="quarter" idx="12"/>
          </p:nvPr>
        </p:nvSpPr>
        <p:spPr/>
        <p:txBody>
          <a:bodyPr/>
          <a:lstStyle/>
          <a:p>
            <a:fld id="{53B6C93E-B05E-49F4-B363-E611733D9E4E}" type="slidenum">
              <a:rPr lang="en-US" smtClean="0"/>
              <a:pPr/>
              <a:t>42</a:t>
            </a:fld>
            <a:endParaRPr lang="en-US"/>
          </a:p>
        </p:txBody>
      </p:sp>
    </p:spTree>
    <p:extLst>
      <p:ext uri="{BB962C8B-B14F-4D97-AF65-F5344CB8AC3E}">
        <p14:creationId xmlns:p14="http://schemas.microsoft.com/office/powerpoint/2010/main" val="22239388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4" y="21404"/>
            <a:ext cx="10772775" cy="1658198"/>
          </a:xfrm>
        </p:spPr>
        <p:txBody>
          <a:bodyPr/>
          <a:lstStyle/>
          <a:p>
            <a:r>
              <a:rPr lang="en-US"/>
              <a:t>Bank Accounts and Deposits</a:t>
            </a:r>
          </a:p>
        </p:txBody>
      </p:sp>
      <p:sp>
        <p:nvSpPr>
          <p:cNvPr id="3" name="Content Placeholder 2"/>
          <p:cNvSpPr>
            <a:spLocks noGrp="1"/>
          </p:cNvSpPr>
          <p:nvPr>
            <p:ph idx="1"/>
          </p:nvPr>
        </p:nvSpPr>
        <p:spPr>
          <a:xfrm>
            <a:off x="657224" y="1319917"/>
            <a:ext cx="10753725" cy="5082128"/>
          </a:xfrm>
        </p:spPr>
        <p:txBody>
          <a:bodyPr>
            <a:normAutofit fontScale="77500" lnSpcReduction="20000"/>
          </a:bodyPr>
          <a:lstStyle/>
          <a:p>
            <a:r>
              <a:rPr lang="en-US" b="1" dirty="0"/>
              <a:t>NRE (Non-Resident External) Account [Sch. 1 of FEMA 5(R)]</a:t>
            </a:r>
          </a:p>
          <a:p>
            <a:r>
              <a:rPr lang="en-US" dirty="0"/>
              <a:t>NRIs and PIOs allowed</a:t>
            </a:r>
          </a:p>
          <a:p>
            <a:r>
              <a:rPr lang="en-US" dirty="0"/>
              <a:t>Funds are freely repatriated</a:t>
            </a:r>
          </a:p>
          <a:p>
            <a:r>
              <a:rPr lang="en-US" dirty="0"/>
              <a:t>Maintained in INR</a:t>
            </a:r>
          </a:p>
          <a:p>
            <a:r>
              <a:rPr lang="en-US" dirty="0"/>
              <a:t>Savings, Current, Recurring and FD</a:t>
            </a:r>
          </a:p>
          <a:p>
            <a:r>
              <a:rPr lang="en-US" b="1" dirty="0"/>
              <a:t>Permissible Credits</a:t>
            </a:r>
          </a:p>
          <a:p>
            <a:pPr lvl="1"/>
            <a:r>
              <a:rPr lang="en-US" dirty="0"/>
              <a:t>Proceeds of remittances to India in any permitted currency</a:t>
            </a:r>
          </a:p>
          <a:p>
            <a:pPr lvl="1"/>
            <a:r>
              <a:rPr lang="en-US" dirty="0"/>
              <a:t>Proceeds of personal cheques/ foreign currency/ bank notes during temporary visit to India</a:t>
            </a:r>
          </a:p>
          <a:p>
            <a:pPr lvl="1"/>
            <a:r>
              <a:rPr lang="en-US" dirty="0"/>
              <a:t>Transfer from other NRE/ FCNR(B)</a:t>
            </a:r>
          </a:p>
          <a:p>
            <a:pPr lvl="1"/>
            <a:r>
              <a:rPr lang="en-US" dirty="0"/>
              <a:t>Interest accrued</a:t>
            </a:r>
          </a:p>
          <a:p>
            <a:pPr lvl="1"/>
            <a:r>
              <a:rPr lang="en-US" dirty="0"/>
              <a:t>Any other income (net off taxes)</a:t>
            </a:r>
          </a:p>
          <a:p>
            <a:pPr lvl="1"/>
            <a:r>
              <a:rPr lang="en-US" dirty="0"/>
              <a:t>Maturity or sale proceeds of eligible repatriable investments</a:t>
            </a:r>
          </a:p>
          <a:p>
            <a:pPr lvl="1"/>
            <a:r>
              <a:rPr lang="en-US" dirty="0"/>
              <a:t>Refund of share/ deb. subs./ application money/ earnest money if made from such or other NRE/ FCNR(B) or from outside India through inward remittance</a:t>
            </a:r>
          </a:p>
          <a:p>
            <a:pPr lvl="1"/>
            <a:r>
              <a:rPr lang="en-US" dirty="0"/>
              <a:t>Any other as permitted</a:t>
            </a:r>
          </a:p>
          <a:p>
            <a:pPr lvl="2"/>
            <a:r>
              <a:rPr lang="en-US" dirty="0"/>
              <a:t>AP (Dir. Series) Circular No. 117 dated May 7, 2012 – NRO to NRE</a:t>
            </a:r>
          </a:p>
        </p:txBody>
      </p:sp>
      <p:sp>
        <p:nvSpPr>
          <p:cNvPr id="4" name="Date Placeholder 3"/>
          <p:cNvSpPr>
            <a:spLocks noGrp="1"/>
          </p:cNvSpPr>
          <p:nvPr>
            <p:ph type="dt" sz="half" idx="10"/>
          </p:nvPr>
        </p:nvSpPr>
        <p:spPr/>
        <p:txBody>
          <a:bodyPr/>
          <a:lstStyle/>
          <a:p>
            <a:r>
              <a:rPr lang="en-US"/>
              <a:t>15-Nov-2022</a:t>
            </a:r>
          </a:p>
        </p:txBody>
      </p:sp>
      <p:sp>
        <p:nvSpPr>
          <p:cNvPr id="5" name="Footer Placeholder 4"/>
          <p:cNvSpPr>
            <a:spLocks noGrp="1"/>
          </p:cNvSpPr>
          <p:nvPr>
            <p:ph type="ftr" sz="quarter" idx="11"/>
          </p:nvPr>
        </p:nvSpPr>
        <p:spPr/>
        <p:txBody>
          <a:bodyPr/>
          <a:lstStyle/>
          <a:p>
            <a:r>
              <a:rPr lang="en-US"/>
              <a:t>CA Viren Doshi</a:t>
            </a:r>
          </a:p>
        </p:txBody>
      </p:sp>
      <p:sp>
        <p:nvSpPr>
          <p:cNvPr id="6" name="Slide Number Placeholder 5"/>
          <p:cNvSpPr>
            <a:spLocks noGrp="1"/>
          </p:cNvSpPr>
          <p:nvPr>
            <p:ph type="sldNum" sz="quarter" idx="12"/>
          </p:nvPr>
        </p:nvSpPr>
        <p:spPr/>
        <p:txBody>
          <a:bodyPr/>
          <a:lstStyle/>
          <a:p>
            <a:fld id="{53B6C93E-B05E-49F4-B363-E611733D9E4E}" type="slidenum">
              <a:rPr lang="en-US" smtClean="0"/>
              <a:pPr/>
              <a:t>43</a:t>
            </a:fld>
            <a:endParaRPr lang="en-US"/>
          </a:p>
        </p:txBody>
      </p:sp>
    </p:spTree>
    <p:extLst>
      <p:ext uri="{BB962C8B-B14F-4D97-AF65-F5344CB8AC3E}">
        <p14:creationId xmlns:p14="http://schemas.microsoft.com/office/powerpoint/2010/main" val="12352851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4" y="21404"/>
            <a:ext cx="10772775" cy="1658198"/>
          </a:xfrm>
        </p:spPr>
        <p:txBody>
          <a:bodyPr/>
          <a:lstStyle/>
          <a:p>
            <a:r>
              <a:rPr lang="en-US"/>
              <a:t>Bank Accounts and Deposits</a:t>
            </a:r>
          </a:p>
        </p:txBody>
      </p:sp>
      <p:sp>
        <p:nvSpPr>
          <p:cNvPr id="3" name="Content Placeholder 2"/>
          <p:cNvSpPr>
            <a:spLocks noGrp="1"/>
          </p:cNvSpPr>
          <p:nvPr>
            <p:ph idx="1"/>
          </p:nvPr>
        </p:nvSpPr>
        <p:spPr>
          <a:xfrm>
            <a:off x="657224" y="1407319"/>
            <a:ext cx="10753725" cy="4807744"/>
          </a:xfrm>
        </p:spPr>
        <p:txBody>
          <a:bodyPr>
            <a:normAutofit/>
          </a:bodyPr>
          <a:lstStyle/>
          <a:p>
            <a:r>
              <a:rPr lang="en-US" b="1"/>
              <a:t>NRE Account – Permissible Debits</a:t>
            </a:r>
          </a:p>
          <a:p>
            <a:pPr lvl="1"/>
            <a:r>
              <a:rPr lang="en-US"/>
              <a:t>Local disbursements</a:t>
            </a:r>
          </a:p>
          <a:p>
            <a:pPr lvl="1"/>
            <a:r>
              <a:rPr lang="en-US"/>
              <a:t>Remittances outside India</a:t>
            </a:r>
          </a:p>
          <a:p>
            <a:pPr lvl="1"/>
            <a:r>
              <a:rPr lang="en-US"/>
              <a:t>Transfer to NRE/ FCNR (B) accounts of the account holder or any other person eligible to maintain such account</a:t>
            </a:r>
          </a:p>
          <a:p>
            <a:pPr lvl="1"/>
            <a:r>
              <a:rPr lang="en-US"/>
              <a:t>For making any repatriable or other investments</a:t>
            </a:r>
          </a:p>
          <a:p>
            <a:pPr lvl="2"/>
            <a:r>
              <a:rPr lang="en-US"/>
              <a:t>Investment in shares/ securities/ commercial paper of an Indian company or for purchase of immovable property in India provided such investment/ purchase is covered by the regulations made, or the general/ special permission granted by the Reserve Bank</a:t>
            </a:r>
          </a:p>
          <a:p>
            <a:pPr lvl="1"/>
            <a:r>
              <a:rPr lang="en-US"/>
              <a:t>Any other transaction if covered under general or special permission granted by the Reserve Bank</a:t>
            </a:r>
          </a:p>
        </p:txBody>
      </p:sp>
      <p:sp>
        <p:nvSpPr>
          <p:cNvPr id="4" name="Date Placeholder 3"/>
          <p:cNvSpPr>
            <a:spLocks noGrp="1"/>
          </p:cNvSpPr>
          <p:nvPr>
            <p:ph type="dt" sz="half" idx="10"/>
          </p:nvPr>
        </p:nvSpPr>
        <p:spPr/>
        <p:txBody>
          <a:bodyPr/>
          <a:lstStyle/>
          <a:p>
            <a:r>
              <a:rPr lang="en-US"/>
              <a:t>15-Nov-2022</a:t>
            </a:r>
          </a:p>
        </p:txBody>
      </p:sp>
      <p:sp>
        <p:nvSpPr>
          <p:cNvPr id="5" name="Footer Placeholder 4"/>
          <p:cNvSpPr>
            <a:spLocks noGrp="1"/>
          </p:cNvSpPr>
          <p:nvPr>
            <p:ph type="ftr" sz="quarter" idx="11"/>
          </p:nvPr>
        </p:nvSpPr>
        <p:spPr/>
        <p:txBody>
          <a:bodyPr/>
          <a:lstStyle/>
          <a:p>
            <a:r>
              <a:rPr lang="en-US"/>
              <a:t>CA Viren Doshi</a:t>
            </a:r>
          </a:p>
        </p:txBody>
      </p:sp>
      <p:sp>
        <p:nvSpPr>
          <p:cNvPr id="6" name="Slide Number Placeholder 5"/>
          <p:cNvSpPr>
            <a:spLocks noGrp="1"/>
          </p:cNvSpPr>
          <p:nvPr>
            <p:ph type="sldNum" sz="quarter" idx="12"/>
          </p:nvPr>
        </p:nvSpPr>
        <p:spPr/>
        <p:txBody>
          <a:bodyPr/>
          <a:lstStyle/>
          <a:p>
            <a:fld id="{53B6C93E-B05E-49F4-B363-E611733D9E4E}" type="slidenum">
              <a:rPr lang="en-US" smtClean="0"/>
              <a:pPr/>
              <a:t>44</a:t>
            </a:fld>
            <a:endParaRPr lang="en-US"/>
          </a:p>
        </p:txBody>
      </p:sp>
    </p:spTree>
    <p:extLst>
      <p:ext uri="{BB962C8B-B14F-4D97-AF65-F5344CB8AC3E}">
        <p14:creationId xmlns:p14="http://schemas.microsoft.com/office/powerpoint/2010/main" val="39169989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4" y="21404"/>
            <a:ext cx="10772775" cy="1658198"/>
          </a:xfrm>
        </p:spPr>
        <p:txBody>
          <a:bodyPr/>
          <a:lstStyle/>
          <a:p>
            <a:r>
              <a:rPr lang="en-US"/>
              <a:t>Bank Accounts and Deposits</a:t>
            </a:r>
          </a:p>
        </p:txBody>
      </p:sp>
      <p:sp>
        <p:nvSpPr>
          <p:cNvPr id="3" name="Content Placeholder 2"/>
          <p:cNvSpPr>
            <a:spLocks noGrp="1"/>
          </p:cNvSpPr>
          <p:nvPr>
            <p:ph idx="1"/>
          </p:nvPr>
        </p:nvSpPr>
        <p:spPr>
          <a:xfrm>
            <a:off x="657224" y="1407318"/>
            <a:ext cx="11032782" cy="5100637"/>
          </a:xfrm>
        </p:spPr>
        <p:txBody>
          <a:bodyPr>
            <a:normAutofit fontScale="77500" lnSpcReduction="20000"/>
          </a:bodyPr>
          <a:lstStyle/>
          <a:p>
            <a:r>
              <a:rPr lang="en-US" b="1"/>
              <a:t>NRE Account – Loans against security of funds held in the account</a:t>
            </a:r>
          </a:p>
          <a:p>
            <a:r>
              <a:rPr lang="en-US"/>
              <a:t>To Account Holder</a:t>
            </a:r>
          </a:p>
          <a:p>
            <a:pPr lvl="1"/>
            <a:r>
              <a:rPr lang="en-US"/>
              <a:t>Personal or Business Purposes</a:t>
            </a:r>
          </a:p>
          <a:p>
            <a:pPr lvl="1"/>
            <a:r>
              <a:rPr lang="en-US"/>
              <a:t>Prohibited Sectors – Agricultural Activities/ Real Estate</a:t>
            </a:r>
          </a:p>
          <a:p>
            <a:pPr lvl="1"/>
            <a:r>
              <a:rPr lang="en-US"/>
              <a:t>Investing under non-repatriable route for investing in Indian Companies/ Firms</a:t>
            </a:r>
          </a:p>
          <a:p>
            <a:pPr lvl="1"/>
            <a:r>
              <a:rPr lang="en-US"/>
              <a:t>Acquisition of residential IP in India for </a:t>
            </a:r>
            <a:r>
              <a:rPr lang="en-US" u="sng"/>
              <a:t>own residential use</a:t>
            </a:r>
          </a:p>
          <a:p>
            <a:pPr lvl="1"/>
            <a:r>
              <a:rPr lang="en-US"/>
              <a:t>Repayment flexible – NRO/ NRE/ Fresh inward remittance</a:t>
            </a:r>
          </a:p>
          <a:p>
            <a:r>
              <a:rPr lang="en-US"/>
              <a:t>To Third Parties Resident in India – Individuals/ Firms/ Companies in India against NRE FD</a:t>
            </a:r>
          </a:p>
          <a:p>
            <a:pPr lvl="1"/>
            <a:r>
              <a:rPr lang="en-US"/>
              <a:t>Personal or Business Purposes</a:t>
            </a:r>
          </a:p>
          <a:p>
            <a:pPr lvl="1"/>
            <a:r>
              <a:rPr lang="en-US"/>
              <a:t>Prohibited Sectors – Agricultural Activities/ Real Estate</a:t>
            </a:r>
          </a:p>
          <a:p>
            <a:r>
              <a:rPr lang="en-US"/>
              <a:t>Loans Outside India</a:t>
            </a:r>
          </a:p>
          <a:p>
            <a:pPr lvl="1"/>
            <a:r>
              <a:rPr lang="en-US"/>
              <a:t>AD may allow their foreign branches outside India to grant loans to account holder or third party</a:t>
            </a:r>
          </a:p>
          <a:p>
            <a:pPr lvl="1"/>
            <a:r>
              <a:rPr lang="en-US" i="1"/>
              <a:t>Bona fide </a:t>
            </a:r>
            <a:r>
              <a:rPr lang="en-US"/>
              <a:t>purpose – Not allowed relending/ agricultural activities/ real estate business</a:t>
            </a:r>
          </a:p>
          <a:p>
            <a:pPr lvl="1"/>
            <a:r>
              <a:rPr lang="en-US"/>
              <a:t>Against security of funds held in NRE Accounts and remittance for liquidation of outstanding also allowed</a:t>
            </a:r>
          </a:p>
        </p:txBody>
      </p:sp>
      <p:sp>
        <p:nvSpPr>
          <p:cNvPr id="4" name="Date Placeholder 3"/>
          <p:cNvSpPr>
            <a:spLocks noGrp="1"/>
          </p:cNvSpPr>
          <p:nvPr>
            <p:ph type="dt" sz="half" idx="10"/>
          </p:nvPr>
        </p:nvSpPr>
        <p:spPr/>
        <p:txBody>
          <a:bodyPr/>
          <a:lstStyle/>
          <a:p>
            <a:r>
              <a:rPr lang="en-US"/>
              <a:t>15-Nov-2022</a:t>
            </a:r>
          </a:p>
        </p:txBody>
      </p:sp>
      <p:sp>
        <p:nvSpPr>
          <p:cNvPr id="5" name="Footer Placeholder 4"/>
          <p:cNvSpPr>
            <a:spLocks noGrp="1"/>
          </p:cNvSpPr>
          <p:nvPr>
            <p:ph type="ftr" sz="quarter" idx="11"/>
          </p:nvPr>
        </p:nvSpPr>
        <p:spPr/>
        <p:txBody>
          <a:bodyPr/>
          <a:lstStyle/>
          <a:p>
            <a:r>
              <a:rPr lang="en-US"/>
              <a:t>CA Viren Doshi</a:t>
            </a:r>
          </a:p>
        </p:txBody>
      </p:sp>
      <p:sp>
        <p:nvSpPr>
          <p:cNvPr id="6" name="Slide Number Placeholder 5"/>
          <p:cNvSpPr>
            <a:spLocks noGrp="1"/>
          </p:cNvSpPr>
          <p:nvPr>
            <p:ph type="sldNum" sz="quarter" idx="12"/>
          </p:nvPr>
        </p:nvSpPr>
        <p:spPr/>
        <p:txBody>
          <a:bodyPr/>
          <a:lstStyle/>
          <a:p>
            <a:fld id="{53B6C93E-B05E-49F4-B363-E611733D9E4E}" type="slidenum">
              <a:rPr lang="en-US" smtClean="0"/>
              <a:pPr/>
              <a:t>45</a:t>
            </a:fld>
            <a:endParaRPr lang="en-US"/>
          </a:p>
        </p:txBody>
      </p:sp>
    </p:spTree>
    <p:extLst>
      <p:ext uri="{BB962C8B-B14F-4D97-AF65-F5344CB8AC3E}">
        <p14:creationId xmlns:p14="http://schemas.microsoft.com/office/powerpoint/2010/main" val="23587149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4" y="21404"/>
            <a:ext cx="10772775" cy="1385914"/>
          </a:xfrm>
        </p:spPr>
        <p:txBody>
          <a:bodyPr/>
          <a:lstStyle/>
          <a:p>
            <a:r>
              <a:rPr lang="en-US"/>
              <a:t>Bank Accounts and Deposits</a:t>
            </a:r>
          </a:p>
        </p:txBody>
      </p:sp>
      <p:sp>
        <p:nvSpPr>
          <p:cNvPr id="3" name="Content Placeholder 2"/>
          <p:cNvSpPr>
            <a:spLocks noGrp="1"/>
          </p:cNvSpPr>
          <p:nvPr>
            <p:ph idx="1"/>
          </p:nvPr>
        </p:nvSpPr>
        <p:spPr>
          <a:xfrm>
            <a:off x="657224" y="1407318"/>
            <a:ext cx="11032782" cy="5100637"/>
          </a:xfrm>
        </p:spPr>
        <p:txBody>
          <a:bodyPr>
            <a:normAutofit/>
          </a:bodyPr>
          <a:lstStyle/>
          <a:p>
            <a:r>
              <a:rPr lang="en-US" b="1" dirty="0"/>
              <a:t>NRE Account – Other Regulations</a:t>
            </a:r>
          </a:p>
          <a:p>
            <a:r>
              <a:rPr lang="en-US" dirty="0"/>
              <a:t>Interest income on all NRE accounts are exempt from income-tax for NRs under FEMA [S. 10(4)(ii) of the Income-tax Act, 1961]</a:t>
            </a:r>
          </a:p>
          <a:p>
            <a:pPr lvl="1"/>
            <a:r>
              <a:rPr lang="en-US" dirty="0"/>
              <a:t>Erstwhile wealth-tax law provided exemption to balances in NRE accounts</a:t>
            </a:r>
          </a:p>
          <a:p>
            <a:pPr lvl="1"/>
            <a:endParaRPr lang="en-US" dirty="0"/>
          </a:p>
          <a:p>
            <a:r>
              <a:rPr lang="en-US" dirty="0"/>
              <a:t>For resident nominee of deceased account holder, remittance of funds outside India for meeting liabilities of shall be subject to prior RBI approval</a:t>
            </a:r>
          </a:p>
        </p:txBody>
      </p:sp>
      <p:sp>
        <p:nvSpPr>
          <p:cNvPr id="4" name="Date Placeholder 3"/>
          <p:cNvSpPr>
            <a:spLocks noGrp="1"/>
          </p:cNvSpPr>
          <p:nvPr>
            <p:ph type="dt" sz="half" idx="10"/>
          </p:nvPr>
        </p:nvSpPr>
        <p:spPr/>
        <p:txBody>
          <a:bodyPr/>
          <a:lstStyle/>
          <a:p>
            <a:r>
              <a:rPr lang="en-US"/>
              <a:t>15-Nov-2022</a:t>
            </a:r>
          </a:p>
        </p:txBody>
      </p:sp>
      <p:sp>
        <p:nvSpPr>
          <p:cNvPr id="5" name="Footer Placeholder 4"/>
          <p:cNvSpPr>
            <a:spLocks noGrp="1"/>
          </p:cNvSpPr>
          <p:nvPr>
            <p:ph type="ftr" sz="quarter" idx="11"/>
          </p:nvPr>
        </p:nvSpPr>
        <p:spPr/>
        <p:txBody>
          <a:bodyPr/>
          <a:lstStyle/>
          <a:p>
            <a:r>
              <a:rPr lang="en-US"/>
              <a:t>CA Viren Doshi</a:t>
            </a:r>
          </a:p>
        </p:txBody>
      </p:sp>
      <p:sp>
        <p:nvSpPr>
          <p:cNvPr id="6" name="Slide Number Placeholder 5"/>
          <p:cNvSpPr>
            <a:spLocks noGrp="1"/>
          </p:cNvSpPr>
          <p:nvPr>
            <p:ph type="sldNum" sz="quarter" idx="12"/>
          </p:nvPr>
        </p:nvSpPr>
        <p:spPr/>
        <p:txBody>
          <a:bodyPr/>
          <a:lstStyle/>
          <a:p>
            <a:fld id="{53B6C93E-B05E-49F4-B363-E611733D9E4E}" type="slidenum">
              <a:rPr lang="en-US" smtClean="0"/>
              <a:pPr/>
              <a:t>46</a:t>
            </a:fld>
            <a:endParaRPr lang="en-US"/>
          </a:p>
        </p:txBody>
      </p:sp>
    </p:spTree>
    <p:extLst>
      <p:ext uri="{BB962C8B-B14F-4D97-AF65-F5344CB8AC3E}">
        <p14:creationId xmlns:p14="http://schemas.microsoft.com/office/powerpoint/2010/main" val="3791293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4" y="21404"/>
            <a:ext cx="10772775" cy="1385914"/>
          </a:xfrm>
        </p:spPr>
        <p:txBody>
          <a:bodyPr/>
          <a:lstStyle/>
          <a:p>
            <a:r>
              <a:rPr lang="en-US" dirty="0"/>
              <a:t>Bank Accounts and Deposits</a:t>
            </a:r>
          </a:p>
        </p:txBody>
      </p:sp>
      <p:sp>
        <p:nvSpPr>
          <p:cNvPr id="3" name="Content Placeholder 2"/>
          <p:cNvSpPr>
            <a:spLocks noGrp="1"/>
          </p:cNvSpPr>
          <p:nvPr>
            <p:ph idx="1"/>
          </p:nvPr>
        </p:nvSpPr>
        <p:spPr>
          <a:xfrm>
            <a:off x="657224" y="1407318"/>
            <a:ext cx="11032782" cy="5100637"/>
          </a:xfrm>
        </p:spPr>
        <p:txBody>
          <a:bodyPr>
            <a:normAutofit/>
          </a:bodyPr>
          <a:lstStyle/>
          <a:p>
            <a:r>
              <a:rPr lang="en-US" b="1" dirty="0"/>
              <a:t>Specific Issues</a:t>
            </a:r>
          </a:p>
          <a:p>
            <a:endParaRPr lang="en-US" b="1" dirty="0"/>
          </a:p>
          <a:p>
            <a:r>
              <a:rPr lang="en-US" dirty="0"/>
              <a:t>Gifts from NRO to NRE account not allowed </a:t>
            </a:r>
          </a:p>
          <a:p>
            <a:pPr marL="344487" lvl="1" indent="0">
              <a:buNone/>
            </a:pPr>
            <a:r>
              <a:rPr lang="en-US" dirty="0"/>
              <a:t>Not a permissible debit under NRO account scheme</a:t>
            </a:r>
          </a:p>
          <a:p>
            <a:pPr lvl="1"/>
            <a:endParaRPr lang="en-US" dirty="0"/>
          </a:p>
          <a:p>
            <a:r>
              <a:rPr lang="en-US" dirty="0"/>
              <a:t>Gifts from NRE to NRO account not permitted</a:t>
            </a:r>
            <a:endParaRPr lang="en-IN" dirty="0"/>
          </a:p>
          <a:p>
            <a:pPr marL="344487" lvl="1" indent="0">
              <a:buNone/>
            </a:pPr>
            <a:r>
              <a:rPr lang="en-IN" dirty="0"/>
              <a:t>Not a permissible debit under NRE account scheme</a:t>
            </a:r>
            <a:endParaRPr lang="en-US" dirty="0"/>
          </a:p>
          <a:p>
            <a:endParaRPr lang="en-US" b="1" dirty="0"/>
          </a:p>
        </p:txBody>
      </p:sp>
      <p:sp>
        <p:nvSpPr>
          <p:cNvPr id="4" name="Date Placeholder 3"/>
          <p:cNvSpPr>
            <a:spLocks noGrp="1"/>
          </p:cNvSpPr>
          <p:nvPr>
            <p:ph type="dt" sz="half" idx="10"/>
          </p:nvPr>
        </p:nvSpPr>
        <p:spPr/>
        <p:txBody>
          <a:bodyPr/>
          <a:lstStyle/>
          <a:p>
            <a:r>
              <a:rPr lang="en-US"/>
              <a:t>15-Nov-2022</a:t>
            </a:r>
          </a:p>
        </p:txBody>
      </p:sp>
      <p:sp>
        <p:nvSpPr>
          <p:cNvPr id="5" name="Footer Placeholder 4"/>
          <p:cNvSpPr>
            <a:spLocks noGrp="1"/>
          </p:cNvSpPr>
          <p:nvPr>
            <p:ph type="ftr" sz="quarter" idx="11"/>
          </p:nvPr>
        </p:nvSpPr>
        <p:spPr/>
        <p:txBody>
          <a:bodyPr/>
          <a:lstStyle/>
          <a:p>
            <a:r>
              <a:rPr lang="en-US" dirty="0"/>
              <a:t>CA Viren Doshi</a:t>
            </a:r>
          </a:p>
        </p:txBody>
      </p:sp>
      <p:sp>
        <p:nvSpPr>
          <p:cNvPr id="6" name="Slide Number Placeholder 5"/>
          <p:cNvSpPr>
            <a:spLocks noGrp="1"/>
          </p:cNvSpPr>
          <p:nvPr>
            <p:ph type="sldNum" sz="quarter" idx="12"/>
          </p:nvPr>
        </p:nvSpPr>
        <p:spPr/>
        <p:txBody>
          <a:bodyPr/>
          <a:lstStyle/>
          <a:p>
            <a:fld id="{53B6C93E-B05E-49F4-B363-E611733D9E4E}" type="slidenum">
              <a:rPr lang="en-US" dirty="0" smtClean="0"/>
              <a:pPr/>
              <a:t>47</a:t>
            </a:fld>
            <a:endParaRPr lang="en-US" dirty="0"/>
          </a:p>
        </p:txBody>
      </p:sp>
    </p:spTree>
    <p:extLst>
      <p:ext uri="{BB962C8B-B14F-4D97-AF65-F5344CB8AC3E}">
        <p14:creationId xmlns:p14="http://schemas.microsoft.com/office/powerpoint/2010/main" val="9667189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4" y="21404"/>
            <a:ext cx="10772775" cy="1385914"/>
          </a:xfrm>
        </p:spPr>
        <p:txBody>
          <a:bodyPr/>
          <a:lstStyle/>
          <a:p>
            <a:r>
              <a:rPr lang="en-US" dirty="0"/>
              <a:t>Bank Accounts and Deposits</a:t>
            </a:r>
          </a:p>
        </p:txBody>
      </p:sp>
      <p:sp>
        <p:nvSpPr>
          <p:cNvPr id="3" name="Content Placeholder 2"/>
          <p:cNvSpPr>
            <a:spLocks noGrp="1"/>
          </p:cNvSpPr>
          <p:nvPr>
            <p:ph idx="1"/>
          </p:nvPr>
        </p:nvSpPr>
        <p:spPr>
          <a:xfrm>
            <a:off x="657224" y="1407318"/>
            <a:ext cx="11032782" cy="5100637"/>
          </a:xfrm>
        </p:spPr>
        <p:txBody>
          <a:bodyPr>
            <a:normAutofit/>
          </a:bodyPr>
          <a:lstStyle/>
          <a:p>
            <a:r>
              <a:rPr lang="en-US" b="1" dirty="0"/>
              <a:t>FCNR(B) Account [Sch. 2 of FEMA 5(R)]</a:t>
            </a:r>
          </a:p>
          <a:p>
            <a:endParaRPr lang="en-US" b="1"/>
          </a:p>
          <a:p>
            <a:r>
              <a:rPr lang="en-US" dirty="0"/>
              <a:t>Only in form of Term Deposit</a:t>
            </a:r>
          </a:p>
          <a:p>
            <a:endParaRPr lang="en-US"/>
          </a:p>
          <a:p>
            <a:r>
              <a:rPr lang="en-US" dirty="0"/>
              <a:t>Held in permissible foreign currencies</a:t>
            </a:r>
          </a:p>
          <a:p>
            <a:pPr lvl="1"/>
            <a:r>
              <a:rPr lang="en-US" dirty="0"/>
              <a:t>USD, GBP, JYP, Euro, AUD</a:t>
            </a:r>
          </a:p>
          <a:p>
            <a:endParaRPr lang="en-US"/>
          </a:p>
          <a:p>
            <a:r>
              <a:rPr lang="en-US" dirty="0"/>
              <a:t>Permissible Debits and Credits same as that of NRE Accounts</a:t>
            </a:r>
          </a:p>
          <a:p>
            <a:endParaRPr lang="en-US"/>
          </a:p>
          <a:p>
            <a:r>
              <a:rPr lang="en-US" dirty="0"/>
              <a:t>Terms and conditions as applicable for loans and overdrafts for NRE Accounts shall </a:t>
            </a:r>
            <a:r>
              <a:rPr lang="en-US" i="1" dirty="0"/>
              <a:t>mutatis mutandis </a:t>
            </a:r>
            <a:r>
              <a:rPr lang="en-US" dirty="0"/>
              <a:t>apply</a:t>
            </a:r>
          </a:p>
        </p:txBody>
      </p:sp>
      <p:sp>
        <p:nvSpPr>
          <p:cNvPr id="4" name="Date Placeholder 3"/>
          <p:cNvSpPr>
            <a:spLocks noGrp="1"/>
          </p:cNvSpPr>
          <p:nvPr>
            <p:ph type="dt" sz="half" idx="10"/>
          </p:nvPr>
        </p:nvSpPr>
        <p:spPr/>
        <p:txBody>
          <a:bodyPr/>
          <a:lstStyle/>
          <a:p>
            <a:r>
              <a:rPr lang="en-US"/>
              <a:t>15-Nov-2022</a:t>
            </a:r>
          </a:p>
        </p:txBody>
      </p:sp>
      <p:sp>
        <p:nvSpPr>
          <p:cNvPr id="5" name="Footer Placeholder 4"/>
          <p:cNvSpPr>
            <a:spLocks noGrp="1"/>
          </p:cNvSpPr>
          <p:nvPr>
            <p:ph type="ftr" sz="quarter" idx="11"/>
          </p:nvPr>
        </p:nvSpPr>
        <p:spPr/>
        <p:txBody>
          <a:bodyPr/>
          <a:lstStyle/>
          <a:p>
            <a:r>
              <a:rPr lang="en-US" dirty="0"/>
              <a:t>CA Viren Doshi</a:t>
            </a:r>
          </a:p>
        </p:txBody>
      </p:sp>
      <p:sp>
        <p:nvSpPr>
          <p:cNvPr id="6" name="Slide Number Placeholder 5"/>
          <p:cNvSpPr>
            <a:spLocks noGrp="1"/>
          </p:cNvSpPr>
          <p:nvPr>
            <p:ph type="sldNum" sz="quarter" idx="12"/>
          </p:nvPr>
        </p:nvSpPr>
        <p:spPr/>
        <p:txBody>
          <a:bodyPr/>
          <a:lstStyle/>
          <a:p>
            <a:fld id="{53B6C93E-B05E-49F4-B363-E611733D9E4E}" type="slidenum">
              <a:rPr lang="en-US" dirty="0" smtClean="0"/>
              <a:pPr/>
              <a:t>48</a:t>
            </a:fld>
            <a:endParaRPr lang="en-US" dirty="0"/>
          </a:p>
        </p:txBody>
      </p:sp>
    </p:spTree>
    <p:extLst>
      <p:ext uri="{BB962C8B-B14F-4D97-AF65-F5344CB8AC3E}">
        <p14:creationId xmlns:p14="http://schemas.microsoft.com/office/powerpoint/2010/main" val="6806456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4" y="21404"/>
            <a:ext cx="10772775" cy="1385914"/>
          </a:xfrm>
        </p:spPr>
        <p:txBody>
          <a:bodyPr/>
          <a:lstStyle/>
          <a:p>
            <a:r>
              <a:rPr lang="en-US" dirty="0"/>
              <a:t>Bank Accounts and Deposits</a:t>
            </a:r>
          </a:p>
        </p:txBody>
      </p:sp>
      <p:sp>
        <p:nvSpPr>
          <p:cNvPr id="3" name="Content Placeholder 2"/>
          <p:cNvSpPr>
            <a:spLocks noGrp="1"/>
          </p:cNvSpPr>
          <p:nvPr>
            <p:ph idx="1"/>
          </p:nvPr>
        </p:nvSpPr>
        <p:spPr>
          <a:xfrm>
            <a:off x="657224" y="1407318"/>
            <a:ext cx="11032782" cy="5100637"/>
          </a:xfrm>
        </p:spPr>
        <p:txBody>
          <a:bodyPr>
            <a:normAutofit/>
          </a:bodyPr>
          <a:lstStyle/>
          <a:p>
            <a:r>
              <a:rPr lang="en-US" b="1" dirty="0"/>
              <a:t>Non-Repatriable Deposits [Sch. 7 of FEMA 5(R)]</a:t>
            </a:r>
          </a:p>
          <a:p>
            <a:r>
              <a:rPr lang="en-US" b="1" dirty="0"/>
              <a:t>Who can accept?</a:t>
            </a:r>
          </a:p>
          <a:p>
            <a:pPr lvl="1"/>
            <a:r>
              <a:rPr lang="en-US" dirty="0"/>
              <a:t>Company in India including registered NBFCs</a:t>
            </a:r>
          </a:p>
          <a:p>
            <a:pPr lvl="1"/>
            <a:r>
              <a:rPr lang="en-US" dirty="0"/>
              <a:t>Proprietorship Concern</a:t>
            </a:r>
          </a:p>
          <a:p>
            <a:pPr lvl="1"/>
            <a:r>
              <a:rPr lang="en-US" dirty="0"/>
              <a:t>Firm</a:t>
            </a:r>
          </a:p>
          <a:p>
            <a:r>
              <a:rPr lang="en-US" dirty="0"/>
              <a:t>On non-repatriable basis</a:t>
            </a:r>
          </a:p>
          <a:p>
            <a:r>
              <a:rPr lang="en-US" dirty="0"/>
              <a:t>Investment only from NRO Account</a:t>
            </a:r>
          </a:p>
          <a:p>
            <a:pPr lvl="1"/>
            <a:r>
              <a:rPr lang="en-US" dirty="0"/>
              <a:t>Funds cannot be transferred from NRE to NRO</a:t>
            </a:r>
          </a:p>
          <a:p>
            <a:r>
              <a:rPr lang="en-US" dirty="0"/>
              <a:t>Acceptance under private arrangement or under public deposit scheme</a:t>
            </a:r>
          </a:p>
          <a:p>
            <a:r>
              <a:rPr lang="en-US" dirty="0"/>
              <a:t>Interest rates not specified but as per market</a:t>
            </a:r>
          </a:p>
          <a:p>
            <a:pPr lvl="1"/>
            <a:endParaRPr lang="en-US" dirty="0"/>
          </a:p>
        </p:txBody>
      </p:sp>
      <p:sp>
        <p:nvSpPr>
          <p:cNvPr id="4" name="Date Placeholder 3"/>
          <p:cNvSpPr>
            <a:spLocks noGrp="1"/>
          </p:cNvSpPr>
          <p:nvPr>
            <p:ph type="dt" sz="half" idx="10"/>
          </p:nvPr>
        </p:nvSpPr>
        <p:spPr/>
        <p:txBody>
          <a:bodyPr/>
          <a:lstStyle/>
          <a:p>
            <a:r>
              <a:rPr lang="en-US"/>
              <a:t>15-Nov-2022</a:t>
            </a:r>
          </a:p>
        </p:txBody>
      </p:sp>
      <p:sp>
        <p:nvSpPr>
          <p:cNvPr id="5" name="Footer Placeholder 4"/>
          <p:cNvSpPr>
            <a:spLocks noGrp="1"/>
          </p:cNvSpPr>
          <p:nvPr>
            <p:ph type="ftr" sz="quarter" idx="11"/>
          </p:nvPr>
        </p:nvSpPr>
        <p:spPr/>
        <p:txBody>
          <a:bodyPr/>
          <a:lstStyle/>
          <a:p>
            <a:r>
              <a:rPr lang="en-US" dirty="0"/>
              <a:t>CA Viren Doshi</a:t>
            </a:r>
          </a:p>
        </p:txBody>
      </p:sp>
      <p:sp>
        <p:nvSpPr>
          <p:cNvPr id="6" name="Slide Number Placeholder 5"/>
          <p:cNvSpPr>
            <a:spLocks noGrp="1"/>
          </p:cNvSpPr>
          <p:nvPr>
            <p:ph type="sldNum" sz="quarter" idx="12"/>
          </p:nvPr>
        </p:nvSpPr>
        <p:spPr/>
        <p:txBody>
          <a:bodyPr/>
          <a:lstStyle/>
          <a:p>
            <a:fld id="{53B6C93E-B05E-49F4-B363-E611733D9E4E}" type="slidenum">
              <a:rPr lang="en-US" dirty="0" smtClean="0"/>
              <a:pPr/>
              <a:t>49</a:t>
            </a:fld>
            <a:endParaRPr lang="en-US" dirty="0"/>
          </a:p>
        </p:txBody>
      </p:sp>
    </p:spTree>
    <p:extLst>
      <p:ext uri="{BB962C8B-B14F-4D97-AF65-F5344CB8AC3E}">
        <p14:creationId xmlns:p14="http://schemas.microsoft.com/office/powerpoint/2010/main" val="2848769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1287" y="0"/>
            <a:ext cx="10772775" cy="1658198"/>
          </a:xfrm>
        </p:spPr>
        <p:txBody>
          <a:bodyPr/>
          <a:lstStyle/>
          <a:p>
            <a:pPr algn="ctr"/>
            <a:r>
              <a:rPr lang="en-US" dirty="0"/>
              <a:t>Scheme of Law</a:t>
            </a:r>
          </a:p>
        </p:txBody>
      </p:sp>
      <p:sp>
        <p:nvSpPr>
          <p:cNvPr id="4" name="Google Shape;109;p7"/>
          <p:cNvSpPr/>
          <p:nvPr/>
        </p:nvSpPr>
        <p:spPr>
          <a:xfrm>
            <a:off x="5076674" y="1882873"/>
            <a:ext cx="1922003" cy="709800"/>
          </a:xfrm>
          <a:prstGeom prst="roundRect">
            <a:avLst>
              <a:gd name="adj" fmla="val 50000"/>
            </a:avLst>
          </a:prstGeom>
          <a:solidFill>
            <a:schemeClr val="tx2">
              <a:lumMod val="90000"/>
              <a:lumOff val="10000"/>
            </a:schemeClr>
          </a:solidFill>
          <a:ln>
            <a:solidFill>
              <a:schemeClr val="bg1"/>
            </a:solidFill>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2200" b="0" i="0" u="none" strike="noStrike" cap="none">
                <a:solidFill>
                  <a:schemeClr val="bg1"/>
                </a:solidFill>
                <a:latin typeface="Book Antiqua" panose="02040602050305030304" pitchFamily="18" charset="0"/>
                <a:ea typeface="Open Sans" panose="020B0604020202020204" charset="0"/>
                <a:cs typeface="Open Sans" panose="020B0604020202020204" charset="0"/>
                <a:sym typeface="Lato"/>
              </a:rPr>
              <a:t>Transaction</a:t>
            </a:r>
            <a:endParaRPr sz="2200" b="0" i="0" u="none" strike="noStrike" cap="none">
              <a:solidFill>
                <a:schemeClr val="bg1"/>
              </a:solidFill>
              <a:latin typeface="Book Antiqua" panose="02040602050305030304" pitchFamily="18" charset="0"/>
              <a:ea typeface="Open Sans" panose="020B0604020202020204" charset="0"/>
              <a:cs typeface="Open Sans" panose="020B0604020202020204" charset="0"/>
              <a:sym typeface="Lato"/>
            </a:endParaRPr>
          </a:p>
        </p:txBody>
      </p:sp>
      <p:sp>
        <p:nvSpPr>
          <p:cNvPr id="5" name="Google Shape;110;p7"/>
          <p:cNvSpPr/>
          <p:nvPr/>
        </p:nvSpPr>
        <p:spPr>
          <a:xfrm>
            <a:off x="7158856" y="3326002"/>
            <a:ext cx="1809000" cy="709800"/>
          </a:xfrm>
          <a:prstGeom prst="roundRect">
            <a:avLst>
              <a:gd name="adj" fmla="val 50000"/>
            </a:avLst>
          </a:prstGeom>
          <a:ln>
            <a:solidFill>
              <a:schemeClr val="tx2">
                <a:lumMod val="90000"/>
                <a:lumOff val="10000"/>
              </a:schemeClr>
            </a:solidFill>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2200" b="0" i="0" u="none" strike="noStrike" cap="none">
                <a:solidFill>
                  <a:schemeClr val="tx1"/>
                </a:solidFill>
                <a:latin typeface="Book Antiqua" panose="02040602050305030304" pitchFamily="18" charset="0"/>
                <a:ea typeface="Open Sans" panose="020B0604020202020204" charset="0"/>
                <a:cs typeface="Open Sans" panose="020B0604020202020204" charset="0"/>
                <a:sym typeface="Lato"/>
              </a:rPr>
              <a:t>Current</a:t>
            </a:r>
            <a:endParaRPr sz="2200" b="0" i="0" u="none" strike="noStrike" cap="none">
              <a:solidFill>
                <a:schemeClr val="tx1"/>
              </a:solidFill>
              <a:latin typeface="Book Antiqua" panose="02040602050305030304" pitchFamily="18" charset="0"/>
              <a:ea typeface="Open Sans" panose="020B0604020202020204" charset="0"/>
              <a:cs typeface="Open Sans" panose="020B0604020202020204" charset="0"/>
              <a:sym typeface="Lato"/>
            </a:endParaRPr>
          </a:p>
        </p:txBody>
      </p:sp>
      <p:sp>
        <p:nvSpPr>
          <p:cNvPr id="6" name="Google Shape;111;p7"/>
          <p:cNvSpPr/>
          <p:nvPr/>
        </p:nvSpPr>
        <p:spPr>
          <a:xfrm>
            <a:off x="2994495" y="3326002"/>
            <a:ext cx="1809000" cy="709800"/>
          </a:xfrm>
          <a:prstGeom prst="roundRect">
            <a:avLst>
              <a:gd name="adj" fmla="val 50000"/>
            </a:avLst>
          </a:prstGeom>
          <a:ln>
            <a:solidFill>
              <a:schemeClr val="tx2">
                <a:lumMod val="90000"/>
                <a:lumOff val="10000"/>
              </a:schemeClr>
            </a:solidFill>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2200" b="0" i="0" u="none" strike="noStrike" cap="none">
                <a:solidFill>
                  <a:schemeClr val="tx1"/>
                </a:solidFill>
                <a:latin typeface="Book Antiqua" panose="02040602050305030304" pitchFamily="18" charset="0"/>
                <a:ea typeface="Open Sans" panose="020B0604020202020204" charset="0"/>
                <a:cs typeface="Open Sans" panose="020B0604020202020204" charset="0"/>
                <a:sym typeface="Lato"/>
              </a:rPr>
              <a:t>Capital</a:t>
            </a:r>
            <a:endParaRPr sz="2200" b="0" i="0" u="none" strike="noStrike" cap="none">
              <a:solidFill>
                <a:schemeClr val="tx1"/>
              </a:solidFill>
              <a:latin typeface="Book Antiqua" panose="02040602050305030304" pitchFamily="18" charset="0"/>
              <a:ea typeface="Open Sans" panose="020B0604020202020204" charset="0"/>
              <a:cs typeface="Open Sans" panose="020B0604020202020204" charset="0"/>
              <a:sym typeface="Lato"/>
            </a:endParaRPr>
          </a:p>
        </p:txBody>
      </p:sp>
      <p:sp>
        <p:nvSpPr>
          <p:cNvPr id="7" name="Google Shape;112;p7"/>
          <p:cNvSpPr/>
          <p:nvPr/>
        </p:nvSpPr>
        <p:spPr>
          <a:xfrm>
            <a:off x="1707736" y="4769117"/>
            <a:ext cx="1935000" cy="1022280"/>
          </a:xfrm>
          <a:prstGeom prst="roundRect">
            <a:avLst>
              <a:gd name="adj" fmla="val 50000"/>
            </a:avLst>
          </a:prstGeom>
          <a:solidFill>
            <a:schemeClr val="tx2">
              <a:lumMod val="90000"/>
              <a:lumOff val="10000"/>
            </a:schemeClr>
          </a:solidFill>
          <a:ln>
            <a:solidFill>
              <a:schemeClr val="bg1"/>
            </a:solidFill>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 sz="1800" b="0" i="0" u="none" strike="noStrike" cap="none">
                <a:solidFill>
                  <a:schemeClr val="bg1"/>
                </a:solidFill>
                <a:latin typeface="Book Antiqua" panose="02040602050305030304" pitchFamily="18" charset="0"/>
                <a:ea typeface="Open Sans" panose="020B0604020202020204" charset="0"/>
                <a:cs typeface="Open Sans" panose="020B0604020202020204" charset="0"/>
                <a:sym typeface="Lato"/>
              </a:rPr>
              <a:t>Prohibited unless allowed</a:t>
            </a:r>
            <a:endParaRPr sz="1800" b="0" i="0" u="none" strike="noStrike" cap="none">
              <a:solidFill>
                <a:schemeClr val="bg1"/>
              </a:solidFill>
              <a:latin typeface="Book Antiqua" panose="02040602050305030304" pitchFamily="18" charset="0"/>
              <a:ea typeface="Open Sans" panose="020B0604020202020204" charset="0"/>
              <a:cs typeface="Open Sans" panose="020B0604020202020204" charset="0"/>
              <a:sym typeface="Lato"/>
            </a:endParaRPr>
          </a:p>
        </p:txBody>
      </p:sp>
      <p:sp>
        <p:nvSpPr>
          <p:cNvPr id="8" name="Google Shape;113;p7"/>
          <p:cNvSpPr/>
          <p:nvPr/>
        </p:nvSpPr>
        <p:spPr>
          <a:xfrm>
            <a:off x="3834461" y="4769116"/>
            <a:ext cx="1935000" cy="1022281"/>
          </a:xfrm>
          <a:prstGeom prst="roundRect">
            <a:avLst>
              <a:gd name="adj" fmla="val 50000"/>
            </a:avLst>
          </a:prstGeom>
          <a:solidFill>
            <a:schemeClr val="tx2">
              <a:lumMod val="90000"/>
              <a:lumOff val="10000"/>
            </a:schemeClr>
          </a:solidFill>
          <a:ln>
            <a:solidFill>
              <a:schemeClr val="bg1"/>
            </a:solidFill>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 sz="1800" b="0" i="0" u="none" strike="noStrike" cap="none">
                <a:solidFill>
                  <a:schemeClr val="bg1"/>
                </a:solidFill>
                <a:latin typeface="Book Antiqua" panose="02040602050305030304" pitchFamily="18" charset="0"/>
                <a:ea typeface="Open Sans" panose="020B0604020202020204" charset="0"/>
                <a:cs typeface="Open Sans" panose="020B0604020202020204" charset="0"/>
                <a:sym typeface="Lato"/>
              </a:rPr>
              <a:t>S. 6 of FEMA, Capital A/c. Reg. &amp; Notfn.</a:t>
            </a:r>
            <a:endParaRPr sz="1800" b="0" i="0" u="none" strike="noStrike" cap="none">
              <a:solidFill>
                <a:schemeClr val="bg1"/>
              </a:solidFill>
              <a:latin typeface="Book Antiqua" panose="02040602050305030304" pitchFamily="18" charset="0"/>
              <a:ea typeface="Open Sans" panose="020B0604020202020204" charset="0"/>
              <a:cs typeface="Open Sans" panose="020B0604020202020204" charset="0"/>
              <a:sym typeface="Lato"/>
            </a:endParaRPr>
          </a:p>
        </p:txBody>
      </p:sp>
      <p:sp>
        <p:nvSpPr>
          <p:cNvPr id="9" name="Google Shape;114;p7"/>
          <p:cNvSpPr/>
          <p:nvPr/>
        </p:nvSpPr>
        <p:spPr>
          <a:xfrm>
            <a:off x="6161985" y="4772473"/>
            <a:ext cx="2032445" cy="1018924"/>
          </a:xfrm>
          <a:prstGeom prst="roundRect">
            <a:avLst>
              <a:gd name="adj" fmla="val 50000"/>
            </a:avLst>
          </a:prstGeom>
          <a:solidFill>
            <a:schemeClr val="tx2">
              <a:lumMod val="90000"/>
              <a:lumOff val="10000"/>
            </a:schemeClr>
          </a:solidFill>
          <a:ln>
            <a:solidFill>
              <a:schemeClr val="bg1"/>
            </a:solidFill>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 sz="1800" b="0" i="0" u="none" strike="noStrike" cap="none">
                <a:solidFill>
                  <a:schemeClr val="bg1"/>
                </a:solidFill>
                <a:latin typeface="Book Antiqua" panose="02040602050305030304" pitchFamily="18" charset="0"/>
                <a:ea typeface="Open Sans" panose="020B0604020202020204" charset="0"/>
                <a:cs typeface="Open Sans" panose="020B0604020202020204" charset="0"/>
                <a:sym typeface="Roboto"/>
              </a:rPr>
              <a:t>Allowed unless prohibited</a:t>
            </a:r>
            <a:endParaRPr sz="1800" b="0" i="0" u="none" strike="noStrike" cap="none">
              <a:solidFill>
                <a:schemeClr val="bg1"/>
              </a:solidFill>
              <a:latin typeface="Book Antiqua" panose="02040602050305030304" pitchFamily="18" charset="0"/>
              <a:ea typeface="Open Sans" panose="020B0604020202020204" charset="0"/>
              <a:cs typeface="Open Sans" panose="020B0604020202020204" charset="0"/>
              <a:sym typeface="Arial"/>
            </a:endParaRPr>
          </a:p>
        </p:txBody>
      </p:sp>
      <p:sp>
        <p:nvSpPr>
          <p:cNvPr id="10" name="Google Shape;115;p7"/>
          <p:cNvSpPr/>
          <p:nvPr/>
        </p:nvSpPr>
        <p:spPr>
          <a:xfrm>
            <a:off x="8288711" y="4769117"/>
            <a:ext cx="2100666" cy="1022280"/>
          </a:xfrm>
          <a:prstGeom prst="roundRect">
            <a:avLst>
              <a:gd name="adj" fmla="val 50000"/>
            </a:avLst>
          </a:prstGeom>
          <a:solidFill>
            <a:schemeClr val="tx2">
              <a:lumMod val="90000"/>
              <a:lumOff val="10000"/>
            </a:schemeClr>
          </a:solidFill>
          <a:ln>
            <a:solidFill>
              <a:schemeClr val="bg1"/>
            </a:solidFill>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 sz="1800" b="0" i="0" u="none" strike="noStrike" cap="none">
                <a:solidFill>
                  <a:schemeClr val="bg1"/>
                </a:solidFill>
                <a:latin typeface="Book Antiqua" panose="02040602050305030304" pitchFamily="18" charset="0"/>
                <a:ea typeface="Open Sans" panose="020B0604020202020204" charset="0"/>
                <a:cs typeface="Open Sans" panose="020B0604020202020204" charset="0"/>
                <a:sym typeface="Lato"/>
              </a:rPr>
              <a:t>S. 5 of FEMA &amp; Current A/c. Reg.</a:t>
            </a:r>
            <a:endParaRPr sz="1800" b="0" i="0" u="none" strike="noStrike" cap="none">
              <a:solidFill>
                <a:schemeClr val="bg1"/>
              </a:solidFill>
              <a:latin typeface="Book Antiqua" panose="02040602050305030304" pitchFamily="18" charset="0"/>
              <a:ea typeface="Open Sans" panose="020B0604020202020204" charset="0"/>
              <a:cs typeface="Open Sans" panose="020B0604020202020204" charset="0"/>
              <a:sym typeface="Lato"/>
            </a:endParaRPr>
          </a:p>
        </p:txBody>
      </p:sp>
      <p:cxnSp>
        <p:nvCxnSpPr>
          <p:cNvPr id="11" name="Google Shape;116;p7"/>
          <p:cNvCxnSpPr>
            <a:stCxn id="4" idx="2"/>
            <a:endCxn id="5" idx="0"/>
          </p:cNvCxnSpPr>
          <p:nvPr/>
        </p:nvCxnSpPr>
        <p:spPr>
          <a:xfrm rot="16200000" flipH="1">
            <a:off x="6683852" y="1946497"/>
            <a:ext cx="733329" cy="2025680"/>
          </a:xfrm>
          <a:prstGeom prst="bentConnector3">
            <a:avLst>
              <a:gd name="adj1" fmla="val 50000"/>
            </a:avLst>
          </a:prstGeom>
          <a:ln>
            <a:headEnd type="none" w="sm" len="sm"/>
            <a:tailEnd type="none" w="sm" len="sm"/>
          </a:ln>
        </p:spPr>
        <p:style>
          <a:lnRef idx="2">
            <a:schemeClr val="dk1"/>
          </a:lnRef>
          <a:fillRef idx="1">
            <a:schemeClr val="lt1"/>
          </a:fillRef>
          <a:effectRef idx="0">
            <a:schemeClr val="dk1"/>
          </a:effectRef>
          <a:fontRef idx="minor">
            <a:schemeClr val="dk1"/>
          </a:fontRef>
        </p:style>
      </p:cxnSp>
      <p:cxnSp>
        <p:nvCxnSpPr>
          <p:cNvPr id="12" name="Google Shape;117;p7"/>
          <p:cNvCxnSpPr>
            <a:stCxn id="6" idx="0"/>
            <a:endCxn id="4" idx="2"/>
          </p:cNvCxnSpPr>
          <p:nvPr/>
        </p:nvCxnSpPr>
        <p:spPr>
          <a:xfrm rot="5400000" flipH="1" flipV="1">
            <a:off x="4601671" y="1889998"/>
            <a:ext cx="733329" cy="2138681"/>
          </a:xfrm>
          <a:prstGeom prst="bentConnector3">
            <a:avLst>
              <a:gd name="adj1" fmla="val 50000"/>
            </a:avLst>
          </a:prstGeom>
          <a:ln>
            <a:headEnd type="none" w="sm" len="sm"/>
            <a:tailEnd type="none" w="sm" len="sm"/>
          </a:ln>
        </p:spPr>
        <p:style>
          <a:lnRef idx="2">
            <a:schemeClr val="dk1"/>
          </a:lnRef>
          <a:fillRef idx="1">
            <a:schemeClr val="lt1"/>
          </a:fillRef>
          <a:effectRef idx="0">
            <a:schemeClr val="dk1"/>
          </a:effectRef>
          <a:fontRef idx="minor">
            <a:schemeClr val="dk1"/>
          </a:fontRef>
        </p:style>
      </p:cxnSp>
      <p:cxnSp>
        <p:nvCxnSpPr>
          <p:cNvPr id="13" name="Google Shape;118;p7"/>
          <p:cNvCxnSpPr>
            <a:stCxn id="6" idx="2"/>
            <a:endCxn id="8" idx="0"/>
          </p:cNvCxnSpPr>
          <p:nvPr/>
        </p:nvCxnSpPr>
        <p:spPr>
          <a:xfrm rot="16200000" flipH="1">
            <a:off x="3983821" y="3950976"/>
            <a:ext cx="733314" cy="902966"/>
          </a:xfrm>
          <a:prstGeom prst="bentConnector3">
            <a:avLst>
              <a:gd name="adj1" fmla="val 50000"/>
            </a:avLst>
          </a:prstGeom>
          <a:ln>
            <a:headEnd type="none" w="sm" len="sm"/>
            <a:tailEnd type="none" w="sm" len="sm"/>
          </a:ln>
        </p:spPr>
        <p:style>
          <a:lnRef idx="2">
            <a:schemeClr val="dk1"/>
          </a:lnRef>
          <a:fillRef idx="1">
            <a:schemeClr val="lt1"/>
          </a:fillRef>
          <a:effectRef idx="0">
            <a:schemeClr val="dk1"/>
          </a:effectRef>
          <a:fontRef idx="minor">
            <a:schemeClr val="dk1"/>
          </a:fontRef>
        </p:style>
      </p:cxnSp>
      <p:cxnSp>
        <p:nvCxnSpPr>
          <p:cNvPr id="14" name="Google Shape;119;p7"/>
          <p:cNvCxnSpPr>
            <a:stCxn id="7" idx="0"/>
            <a:endCxn id="6" idx="2"/>
          </p:cNvCxnSpPr>
          <p:nvPr/>
        </p:nvCxnSpPr>
        <p:spPr>
          <a:xfrm rot="5400000" flipH="1" flipV="1">
            <a:off x="2920458" y="3790581"/>
            <a:ext cx="733315" cy="1223759"/>
          </a:xfrm>
          <a:prstGeom prst="bentConnector3">
            <a:avLst>
              <a:gd name="adj1" fmla="val 50000"/>
            </a:avLst>
          </a:prstGeom>
          <a:ln>
            <a:headEnd type="none" w="sm" len="sm"/>
            <a:tailEnd type="none" w="sm" len="sm"/>
          </a:ln>
        </p:spPr>
        <p:style>
          <a:lnRef idx="2">
            <a:schemeClr val="dk1"/>
          </a:lnRef>
          <a:fillRef idx="1">
            <a:schemeClr val="lt1"/>
          </a:fillRef>
          <a:effectRef idx="0">
            <a:schemeClr val="dk1"/>
          </a:effectRef>
          <a:fontRef idx="minor">
            <a:schemeClr val="dk1"/>
          </a:fontRef>
        </p:style>
      </p:cxnSp>
      <p:cxnSp>
        <p:nvCxnSpPr>
          <p:cNvPr id="15" name="Google Shape;120;p7"/>
          <p:cNvCxnSpPr>
            <a:stCxn id="5" idx="2"/>
            <a:endCxn id="10" idx="0"/>
          </p:cNvCxnSpPr>
          <p:nvPr/>
        </p:nvCxnSpPr>
        <p:spPr>
          <a:xfrm rot="16200000" flipH="1">
            <a:off x="8334543" y="3764615"/>
            <a:ext cx="733315" cy="1275688"/>
          </a:xfrm>
          <a:prstGeom prst="bentConnector3">
            <a:avLst>
              <a:gd name="adj1" fmla="val 50000"/>
            </a:avLst>
          </a:prstGeom>
          <a:ln>
            <a:headEnd type="none" w="sm" len="sm"/>
            <a:tailEnd type="none" w="sm" len="sm"/>
          </a:ln>
        </p:spPr>
        <p:style>
          <a:lnRef idx="2">
            <a:schemeClr val="dk1"/>
          </a:lnRef>
          <a:fillRef idx="1">
            <a:schemeClr val="lt1"/>
          </a:fillRef>
          <a:effectRef idx="0">
            <a:schemeClr val="dk1"/>
          </a:effectRef>
          <a:fontRef idx="minor">
            <a:schemeClr val="dk1"/>
          </a:fontRef>
        </p:style>
      </p:cxnSp>
      <p:cxnSp>
        <p:nvCxnSpPr>
          <p:cNvPr id="16" name="Google Shape;121;p7"/>
          <p:cNvCxnSpPr>
            <a:stCxn id="9" idx="0"/>
            <a:endCxn id="5" idx="2"/>
          </p:cNvCxnSpPr>
          <p:nvPr/>
        </p:nvCxnSpPr>
        <p:spPr>
          <a:xfrm rot="5400000" flipH="1" flipV="1">
            <a:off x="7252447" y="3961564"/>
            <a:ext cx="736671" cy="885148"/>
          </a:xfrm>
          <a:prstGeom prst="bentConnector3">
            <a:avLst>
              <a:gd name="adj1" fmla="val 50000"/>
            </a:avLst>
          </a:prstGeom>
          <a:ln>
            <a:headEnd type="none" w="sm" len="sm"/>
            <a:tailEnd type="none" w="sm" len="sm"/>
          </a:ln>
        </p:spPr>
        <p:style>
          <a:lnRef idx="2">
            <a:schemeClr val="dk1"/>
          </a:lnRef>
          <a:fillRef idx="1">
            <a:schemeClr val="lt1"/>
          </a:fillRef>
          <a:effectRef idx="0">
            <a:schemeClr val="dk1"/>
          </a:effectRef>
          <a:fontRef idx="minor">
            <a:schemeClr val="dk1"/>
          </a:fontRef>
        </p:style>
      </p:cxnSp>
      <p:sp>
        <p:nvSpPr>
          <p:cNvPr id="17" name="Footer Placeholder 16"/>
          <p:cNvSpPr>
            <a:spLocks noGrp="1"/>
          </p:cNvSpPr>
          <p:nvPr>
            <p:ph type="ftr" sz="quarter" idx="11"/>
          </p:nvPr>
        </p:nvSpPr>
        <p:spPr/>
        <p:txBody>
          <a:bodyPr/>
          <a:lstStyle/>
          <a:p>
            <a:r>
              <a:rPr lang="en-US" dirty="0"/>
              <a:t>CA Viren Doshi</a:t>
            </a:r>
          </a:p>
        </p:txBody>
      </p:sp>
      <p:sp>
        <p:nvSpPr>
          <p:cNvPr id="18" name="Slide Number Placeholder 17"/>
          <p:cNvSpPr>
            <a:spLocks noGrp="1"/>
          </p:cNvSpPr>
          <p:nvPr>
            <p:ph type="sldNum" sz="quarter" idx="12"/>
          </p:nvPr>
        </p:nvSpPr>
        <p:spPr/>
        <p:txBody>
          <a:bodyPr/>
          <a:lstStyle/>
          <a:p>
            <a:fld id="{53B6C93E-B05E-49F4-B363-E611733D9E4E}" type="slidenum">
              <a:rPr lang="en-US" smtClean="0"/>
              <a:t>5</a:t>
            </a:fld>
            <a:endParaRPr lang="en-US"/>
          </a:p>
        </p:txBody>
      </p:sp>
      <p:sp>
        <p:nvSpPr>
          <p:cNvPr id="3" name="Date Placeholder 2">
            <a:extLst>
              <a:ext uri="{FF2B5EF4-FFF2-40B4-BE49-F238E27FC236}">
                <a16:creationId xmlns:a16="http://schemas.microsoft.com/office/drawing/2014/main" id="{7033DC94-306B-2BE0-5612-DBCE2290AA7D}"/>
              </a:ext>
            </a:extLst>
          </p:cNvPr>
          <p:cNvSpPr>
            <a:spLocks noGrp="1"/>
          </p:cNvSpPr>
          <p:nvPr>
            <p:ph type="dt" sz="half" idx="10"/>
          </p:nvPr>
        </p:nvSpPr>
        <p:spPr/>
        <p:txBody>
          <a:bodyPr/>
          <a:lstStyle/>
          <a:p>
            <a:r>
              <a:rPr lang="en-US"/>
              <a:t>15-Nov-2022</a:t>
            </a:r>
            <a:endParaRPr lang="en-US" dirty="0"/>
          </a:p>
        </p:txBody>
      </p:sp>
    </p:spTree>
    <p:extLst>
      <p:ext uri="{BB962C8B-B14F-4D97-AF65-F5344CB8AC3E}">
        <p14:creationId xmlns:p14="http://schemas.microsoft.com/office/powerpoint/2010/main" val="14578365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CD333CBE-B699-4E3B-9F45-C045F77343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a:extLst>
              <a:ext uri="{FF2B5EF4-FFF2-40B4-BE49-F238E27FC236}">
                <a16:creationId xmlns:a16="http://schemas.microsoft.com/office/drawing/2014/main" id="{1E437638-E86C-41B1-BC86-6F186CB35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87" y="0"/>
            <a:ext cx="1220228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3"/>
          <p:cNvSpPr>
            <a:spLocks noGrp="1"/>
          </p:cNvSpPr>
          <p:nvPr>
            <p:ph type="title"/>
          </p:nvPr>
        </p:nvSpPr>
        <p:spPr>
          <a:xfrm>
            <a:off x="5087738" y="770467"/>
            <a:ext cx="6298065" cy="3352800"/>
          </a:xfrm>
        </p:spPr>
        <p:txBody>
          <a:bodyPr vert="horz" lIns="91440" tIns="45720" rIns="91440" bIns="45720" rtlCol="0" anchor="b">
            <a:normAutofit/>
          </a:bodyPr>
          <a:lstStyle/>
          <a:p>
            <a:r>
              <a:rPr lang="en-US" kern="1200" spc="-120" baseline="0" dirty="0">
                <a:solidFill>
                  <a:srgbClr val="FFFFFF"/>
                </a:solidFill>
                <a:latin typeface="Georgia"/>
              </a:rPr>
              <a:t>Borrowing and Lending</a:t>
            </a:r>
          </a:p>
        </p:txBody>
      </p:sp>
      <p:sp>
        <p:nvSpPr>
          <p:cNvPr id="15" name="Text Placeholder 14"/>
          <p:cNvSpPr>
            <a:spLocks noGrp="1"/>
          </p:cNvSpPr>
          <p:nvPr>
            <p:ph type="body" idx="1"/>
          </p:nvPr>
        </p:nvSpPr>
        <p:spPr>
          <a:xfrm>
            <a:off x="5168264" y="4206876"/>
            <a:ext cx="5437067" cy="1645920"/>
          </a:xfrm>
        </p:spPr>
        <p:txBody>
          <a:bodyPr vert="horz" lIns="91440" tIns="45720" rIns="91440" bIns="45720" rtlCol="0">
            <a:normAutofit/>
          </a:bodyPr>
          <a:lstStyle/>
          <a:p>
            <a:pPr>
              <a:lnSpc>
                <a:spcPct val="85000"/>
              </a:lnSpc>
              <a:spcBef>
                <a:spcPts val="1300"/>
              </a:spcBef>
            </a:pPr>
            <a:endParaRPr lang="en-US">
              <a:solidFill>
                <a:srgbClr val="FFFFFF"/>
              </a:solidFill>
            </a:endParaRPr>
          </a:p>
        </p:txBody>
      </p:sp>
      <p:pic>
        <p:nvPicPr>
          <p:cNvPr id="17" name="Picture 16" descr="Close-up of chain link">
            <a:extLst>
              <a:ext uri="{FF2B5EF4-FFF2-40B4-BE49-F238E27FC236}">
                <a16:creationId xmlns:a16="http://schemas.microsoft.com/office/drawing/2014/main" id="{D3ED8F44-CF66-467F-4CA8-90138D79B02A}"/>
              </a:ext>
            </a:extLst>
          </p:cNvPr>
          <p:cNvPicPr>
            <a:picLocks noChangeAspect="1"/>
          </p:cNvPicPr>
          <p:nvPr/>
        </p:nvPicPr>
        <p:blipFill rotWithShape="1">
          <a:blip r:embed="rId3"/>
          <a:srcRect l="19410" r="35655" b="3"/>
          <a:stretch/>
        </p:blipFill>
        <p:spPr>
          <a:xfrm>
            <a:off x="-10288" y="10"/>
            <a:ext cx="4628007" cy="6864408"/>
          </a:xfrm>
          <a:prstGeom prst="rect">
            <a:avLst/>
          </a:prstGeom>
        </p:spPr>
      </p:pic>
      <p:sp>
        <p:nvSpPr>
          <p:cNvPr id="4" name="Date Placeholder 3"/>
          <p:cNvSpPr>
            <a:spLocks noGrp="1"/>
          </p:cNvSpPr>
          <p:nvPr>
            <p:ph type="dt" sz="half" idx="10"/>
          </p:nvPr>
        </p:nvSpPr>
        <p:spPr>
          <a:xfrm>
            <a:off x="5168264" y="6412447"/>
            <a:ext cx="4114800" cy="228600"/>
          </a:xfrm>
        </p:spPr>
        <p:txBody>
          <a:bodyPr vert="horz" lIns="91440" tIns="45720" rIns="91440" bIns="45720" rtlCol="0" anchor="ctr">
            <a:normAutofit/>
          </a:bodyPr>
          <a:lstStyle/>
          <a:p>
            <a:pPr>
              <a:lnSpc>
                <a:spcPct val="90000"/>
              </a:lnSpc>
              <a:spcAft>
                <a:spcPts val="600"/>
              </a:spcAft>
            </a:pPr>
            <a:r>
              <a:rPr lang="en-US" sz="950">
                <a:solidFill>
                  <a:srgbClr val="FFFFFF">
                    <a:alpha val="80000"/>
                  </a:srgbClr>
                </a:solidFill>
                <a:latin typeface="+mn-lt"/>
              </a:rPr>
              <a:t>15-Nov-2022</a:t>
            </a:r>
          </a:p>
        </p:txBody>
      </p:sp>
      <p:sp>
        <p:nvSpPr>
          <p:cNvPr id="5" name="Footer Placeholder 4"/>
          <p:cNvSpPr>
            <a:spLocks noGrp="1"/>
          </p:cNvSpPr>
          <p:nvPr>
            <p:ph type="ftr" sz="quarter" idx="11"/>
          </p:nvPr>
        </p:nvSpPr>
        <p:spPr>
          <a:xfrm>
            <a:off x="5168264" y="6554697"/>
            <a:ext cx="5029200" cy="228600"/>
          </a:xfrm>
        </p:spPr>
        <p:txBody>
          <a:bodyPr vert="horz" lIns="91440" tIns="45720" rIns="91440" bIns="45720" rtlCol="0" anchor="ctr">
            <a:normAutofit/>
          </a:bodyPr>
          <a:lstStyle/>
          <a:p>
            <a:pPr algn="l">
              <a:lnSpc>
                <a:spcPct val="90000"/>
              </a:lnSpc>
              <a:spcAft>
                <a:spcPts val="600"/>
              </a:spcAft>
            </a:pPr>
            <a:r>
              <a:rPr lang="en-US" sz="950" kern="1200" cap="all" baseline="0" dirty="0">
                <a:solidFill>
                  <a:srgbClr val="FFFFFF">
                    <a:alpha val="80000"/>
                  </a:srgbClr>
                </a:solidFill>
                <a:latin typeface="+mn-lt"/>
                <a:ea typeface="+mn-ea"/>
                <a:cs typeface="+mn-cs"/>
              </a:rPr>
              <a:t>CA Viren Doshi</a:t>
            </a:r>
          </a:p>
        </p:txBody>
      </p:sp>
      <p:sp>
        <p:nvSpPr>
          <p:cNvPr id="2" name="Slide Number Placeholder 1">
            <a:extLst>
              <a:ext uri="{FF2B5EF4-FFF2-40B4-BE49-F238E27FC236}">
                <a16:creationId xmlns:a16="http://schemas.microsoft.com/office/drawing/2014/main" id="{FE1EE00C-B487-8198-B08C-8ACECEC0C21C}"/>
              </a:ext>
            </a:extLst>
          </p:cNvPr>
          <p:cNvSpPr>
            <a:spLocks noGrp="1"/>
          </p:cNvSpPr>
          <p:nvPr>
            <p:ph type="sldNum" sz="quarter" idx="12"/>
          </p:nvPr>
        </p:nvSpPr>
        <p:spPr/>
        <p:txBody>
          <a:bodyPr/>
          <a:lstStyle/>
          <a:p>
            <a:fld id="{53B6C93E-B05E-49F4-B363-E611733D9E4E}" type="slidenum">
              <a:rPr lang="en-US" smtClean="0"/>
              <a:t>50</a:t>
            </a:fld>
            <a:endParaRPr lang="en-US"/>
          </a:p>
        </p:txBody>
      </p:sp>
    </p:spTree>
    <p:extLst>
      <p:ext uri="{BB962C8B-B14F-4D97-AF65-F5344CB8AC3E}">
        <p14:creationId xmlns:p14="http://schemas.microsoft.com/office/powerpoint/2010/main" val="1702793686"/>
      </p:ext>
    </p:extLst>
  </p:cSld>
  <p:clrMapOvr>
    <a:overrideClrMapping bg1="dk1" tx1="lt1" bg2="dk2" tx2="lt2" accent1="accent1" accent2="accent2" accent3="accent3" accent4="accent4" accent5="accent5" accent6="accent6" hlink="hlink" folHlink="folHlink"/>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3106489-FF42-4BBE-2856-10538F31D6D2}"/>
              </a:ext>
            </a:extLst>
          </p:cNvPr>
          <p:cNvSpPr>
            <a:spLocks noGrp="1"/>
          </p:cNvSpPr>
          <p:nvPr>
            <p:ph type="dt" sz="half" idx="10"/>
          </p:nvPr>
        </p:nvSpPr>
        <p:spPr/>
        <p:txBody>
          <a:bodyPr/>
          <a:lstStyle/>
          <a:p>
            <a:r>
              <a:rPr lang="en-US"/>
              <a:t>15-Nov-2022</a:t>
            </a:r>
            <a:endParaRPr lang="en-US" dirty="0"/>
          </a:p>
        </p:txBody>
      </p:sp>
      <p:sp>
        <p:nvSpPr>
          <p:cNvPr id="5" name="Footer Placeholder 4">
            <a:extLst>
              <a:ext uri="{FF2B5EF4-FFF2-40B4-BE49-F238E27FC236}">
                <a16:creationId xmlns:a16="http://schemas.microsoft.com/office/drawing/2014/main" id="{60F28D58-7B9B-E72B-6F8A-8F33D9A10599}"/>
              </a:ext>
            </a:extLst>
          </p:cNvPr>
          <p:cNvSpPr>
            <a:spLocks noGrp="1"/>
          </p:cNvSpPr>
          <p:nvPr>
            <p:ph type="ftr" sz="quarter" idx="11"/>
          </p:nvPr>
        </p:nvSpPr>
        <p:spPr/>
        <p:txBody>
          <a:bodyPr/>
          <a:lstStyle/>
          <a:p>
            <a:r>
              <a:rPr lang="en-US"/>
              <a:t>CA Viren Doshi</a:t>
            </a:r>
          </a:p>
        </p:txBody>
      </p:sp>
      <p:sp>
        <p:nvSpPr>
          <p:cNvPr id="6" name="Slide Number Placeholder 5">
            <a:extLst>
              <a:ext uri="{FF2B5EF4-FFF2-40B4-BE49-F238E27FC236}">
                <a16:creationId xmlns:a16="http://schemas.microsoft.com/office/drawing/2014/main" id="{BBF8FB10-AD15-8401-55BE-6C5A621B08BC}"/>
              </a:ext>
            </a:extLst>
          </p:cNvPr>
          <p:cNvSpPr>
            <a:spLocks noGrp="1"/>
          </p:cNvSpPr>
          <p:nvPr>
            <p:ph type="sldNum" sz="quarter" idx="12"/>
          </p:nvPr>
        </p:nvSpPr>
        <p:spPr/>
        <p:txBody>
          <a:bodyPr/>
          <a:lstStyle/>
          <a:p>
            <a:fld id="{53B6C93E-B05E-49F4-B363-E611733D9E4E}" type="slidenum">
              <a:rPr lang="en-US" smtClean="0"/>
              <a:t>51</a:t>
            </a:fld>
            <a:endParaRPr lang="en-US"/>
          </a:p>
        </p:txBody>
      </p:sp>
      <p:graphicFrame>
        <p:nvGraphicFramePr>
          <p:cNvPr id="11" name="Diagram 10">
            <a:extLst>
              <a:ext uri="{FF2B5EF4-FFF2-40B4-BE49-F238E27FC236}">
                <a16:creationId xmlns:a16="http://schemas.microsoft.com/office/drawing/2014/main" id="{BE9C03AF-7EAE-BDD2-94F7-F73631D29CFE}"/>
              </a:ext>
            </a:extLst>
          </p:cNvPr>
          <p:cNvGraphicFramePr/>
          <p:nvPr>
            <p:extLst>
              <p:ext uri="{D42A27DB-BD31-4B8C-83A1-F6EECF244321}">
                <p14:modId xmlns:p14="http://schemas.microsoft.com/office/powerpoint/2010/main" val="2971585970"/>
              </p:ext>
            </p:extLst>
          </p:nvPr>
        </p:nvGraphicFramePr>
        <p:xfrm>
          <a:off x="461177" y="15903"/>
          <a:ext cx="10678600" cy="6641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040028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657606" y="36191"/>
            <a:ext cx="10772775" cy="1658198"/>
          </a:xfrm>
        </p:spPr>
        <p:txBody>
          <a:bodyPr/>
          <a:lstStyle/>
          <a:p>
            <a:r>
              <a:rPr lang="en-US" dirty="0"/>
              <a:t>Borrowing and Lending</a:t>
            </a:r>
          </a:p>
        </p:txBody>
      </p:sp>
      <p:sp>
        <p:nvSpPr>
          <p:cNvPr id="2" name="Content Placeholder 1"/>
          <p:cNvSpPr>
            <a:spLocks noGrp="1"/>
          </p:cNvSpPr>
          <p:nvPr>
            <p:ph idx="1"/>
          </p:nvPr>
        </p:nvSpPr>
        <p:spPr>
          <a:xfrm>
            <a:off x="676656" y="1571626"/>
            <a:ext cx="10753725" cy="4486274"/>
          </a:xfrm>
        </p:spPr>
        <p:txBody>
          <a:bodyPr vert="horz" lIns="91440" tIns="45720" rIns="91440" bIns="45720" rtlCol="0" anchor="t">
            <a:normAutofit/>
          </a:bodyPr>
          <a:lstStyle/>
          <a:p>
            <a:pPr marL="344170" indent="-344170"/>
            <a:r>
              <a:rPr lang="en-US" b="1" dirty="0">
                <a:latin typeface="Book Antiqua"/>
              </a:rPr>
              <a:t>Restricted End Uses for Borrowing and Lending</a:t>
            </a:r>
            <a:endParaRPr lang="en-US" dirty="0"/>
          </a:p>
          <a:p>
            <a:pPr marL="342900" indent="0">
              <a:buNone/>
            </a:pPr>
            <a:r>
              <a:rPr lang="en-US" sz="2000" b="1" dirty="0"/>
              <a:t>[Reg. 2 of FEMA </a:t>
            </a:r>
            <a:r>
              <a:rPr lang="en-US" sz="2000" b="1" dirty="0" err="1"/>
              <a:t>Notfn</a:t>
            </a:r>
            <a:r>
              <a:rPr lang="en-US" sz="2000" b="1" dirty="0"/>
              <a:t>. No. 3(R)]</a:t>
            </a:r>
          </a:p>
          <a:p>
            <a:pPr marL="344170" indent="-344170"/>
            <a:r>
              <a:rPr lang="en-US" dirty="0"/>
              <a:t>Business of Chit Fund or Nidhi company</a:t>
            </a:r>
          </a:p>
          <a:p>
            <a:pPr marL="344170" indent="-344170"/>
            <a:r>
              <a:rPr lang="en-US" dirty="0"/>
              <a:t>Investment in capital market including margins and derivatives</a:t>
            </a:r>
          </a:p>
          <a:p>
            <a:pPr marL="344170" indent="-344170"/>
            <a:r>
              <a:rPr lang="en-US" dirty="0"/>
              <a:t>Agricultural activities</a:t>
            </a:r>
          </a:p>
          <a:p>
            <a:pPr marL="344170" indent="-344170"/>
            <a:r>
              <a:rPr lang="en-US" dirty="0"/>
              <a:t>Real estate activities</a:t>
            </a:r>
          </a:p>
          <a:p>
            <a:pPr marL="344170" indent="-344170"/>
            <a:r>
              <a:rPr lang="en-US" dirty="0"/>
              <a:t>Trading in TDRs</a:t>
            </a:r>
          </a:p>
        </p:txBody>
      </p:sp>
      <p:sp>
        <p:nvSpPr>
          <p:cNvPr id="4" name="Date Placeholder 3"/>
          <p:cNvSpPr>
            <a:spLocks noGrp="1"/>
          </p:cNvSpPr>
          <p:nvPr>
            <p:ph type="dt" sz="half" idx="10"/>
          </p:nvPr>
        </p:nvSpPr>
        <p:spPr/>
        <p:txBody>
          <a:bodyPr/>
          <a:lstStyle/>
          <a:p>
            <a:r>
              <a:rPr lang="en-US"/>
              <a:t>15-Nov-2022</a:t>
            </a:r>
          </a:p>
        </p:txBody>
      </p:sp>
      <p:sp>
        <p:nvSpPr>
          <p:cNvPr id="5" name="Footer Placeholder 4"/>
          <p:cNvSpPr>
            <a:spLocks noGrp="1"/>
          </p:cNvSpPr>
          <p:nvPr>
            <p:ph type="ftr" sz="quarter" idx="11"/>
          </p:nvPr>
        </p:nvSpPr>
        <p:spPr/>
        <p:txBody>
          <a:bodyPr/>
          <a:lstStyle/>
          <a:p>
            <a:r>
              <a:rPr lang="en-US" dirty="0"/>
              <a:t>CA Viren Doshi</a:t>
            </a:r>
          </a:p>
        </p:txBody>
      </p:sp>
      <p:sp>
        <p:nvSpPr>
          <p:cNvPr id="6" name="Slide Number Placeholder 5"/>
          <p:cNvSpPr>
            <a:spLocks noGrp="1"/>
          </p:cNvSpPr>
          <p:nvPr>
            <p:ph type="sldNum" sz="quarter" idx="12"/>
          </p:nvPr>
        </p:nvSpPr>
        <p:spPr/>
        <p:txBody>
          <a:bodyPr/>
          <a:lstStyle/>
          <a:p>
            <a:fld id="{53B6C93E-B05E-49F4-B363-E611733D9E4E}" type="slidenum">
              <a:rPr lang="en-US" dirty="0" smtClean="0"/>
              <a:pPr/>
              <a:t>52</a:t>
            </a:fld>
            <a:endParaRPr lang="en-US" dirty="0"/>
          </a:p>
        </p:txBody>
      </p:sp>
    </p:spTree>
    <p:extLst>
      <p:ext uri="{BB962C8B-B14F-4D97-AF65-F5344CB8AC3E}">
        <p14:creationId xmlns:p14="http://schemas.microsoft.com/office/powerpoint/2010/main" val="16558828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657606" y="36191"/>
            <a:ext cx="10772775" cy="1658198"/>
          </a:xfrm>
        </p:spPr>
        <p:txBody>
          <a:bodyPr/>
          <a:lstStyle/>
          <a:p>
            <a:r>
              <a:rPr lang="en-US" dirty="0">
                <a:latin typeface="Georgia"/>
              </a:rPr>
              <a:t>Borrowing by NRIs/ OCIs</a:t>
            </a:r>
            <a:endParaRPr lang="en-US" dirty="0"/>
          </a:p>
        </p:txBody>
      </p:sp>
      <p:sp>
        <p:nvSpPr>
          <p:cNvPr id="2" name="Content Placeholder 1"/>
          <p:cNvSpPr>
            <a:spLocks noGrp="1"/>
          </p:cNvSpPr>
          <p:nvPr>
            <p:ph idx="1"/>
          </p:nvPr>
        </p:nvSpPr>
        <p:spPr>
          <a:xfrm>
            <a:off x="676656" y="1571626"/>
            <a:ext cx="10753725" cy="4486274"/>
          </a:xfrm>
        </p:spPr>
        <p:txBody>
          <a:bodyPr>
            <a:normAutofit lnSpcReduction="10000"/>
          </a:bodyPr>
          <a:lstStyle/>
          <a:p>
            <a:r>
              <a:rPr lang="en-US" b="1" dirty="0"/>
              <a:t>Loans in INR from Banks</a:t>
            </a:r>
          </a:p>
          <a:p>
            <a:pPr marL="342900" indent="0">
              <a:buNone/>
            </a:pPr>
            <a:r>
              <a:rPr lang="en-US" sz="2000" b="1" dirty="0"/>
              <a:t>[Reg. 7(A)(</a:t>
            </a:r>
            <a:r>
              <a:rPr lang="en-US" sz="2000" b="1" dirty="0" err="1"/>
              <a:t>i</a:t>
            </a:r>
            <a:r>
              <a:rPr lang="en-US" sz="2000" b="1" dirty="0"/>
              <a:t>) of FEMA </a:t>
            </a:r>
            <a:r>
              <a:rPr lang="en-US" sz="2000" b="1" dirty="0" err="1"/>
              <a:t>Notfn</a:t>
            </a:r>
            <a:r>
              <a:rPr lang="en-US" sz="2000" b="1" dirty="0"/>
              <a:t>. No. 3(R)]</a:t>
            </a:r>
          </a:p>
          <a:p>
            <a:r>
              <a:rPr lang="en-US" dirty="0"/>
              <a:t>AD Bank in India allowed to grant INR loans to NRIs/ OCIs</a:t>
            </a:r>
          </a:p>
          <a:p>
            <a:r>
              <a:rPr lang="en-US" dirty="0"/>
              <a:t>Purpose</a:t>
            </a:r>
          </a:p>
          <a:p>
            <a:pPr lvl="1"/>
            <a:r>
              <a:rPr lang="en-US" dirty="0"/>
              <a:t>Personal</a:t>
            </a:r>
          </a:p>
          <a:p>
            <a:pPr lvl="1"/>
            <a:r>
              <a:rPr lang="en-US" dirty="0"/>
              <a:t>Business</a:t>
            </a:r>
          </a:p>
          <a:p>
            <a:pPr lvl="1"/>
            <a:r>
              <a:rPr lang="en-US" dirty="0"/>
              <a:t>Acquisition of residential IP in India</a:t>
            </a:r>
          </a:p>
          <a:p>
            <a:pPr lvl="1"/>
            <a:r>
              <a:rPr lang="en-US" dirty="0"/>
              <a:t>Vehicle</a:t>
            </a:r>
          </a:p>
          <a:p>
            <a:pPr lvl="1"/>
            <a:r>
              <a:rPr lang="en-US" dirty="0"/>
              <a:t>Any other purpose within AD policy</a:t>
            </a:r>
          </a:p>
          <a:p>
            <a:r>
              <a:rPr lang="en-US" dirty="0"/>
              <a:t>AD responsible for checking restricted end-uses</a:t>
            </a:r>
          </a:p>
          <a:p>
            <a:pPr marL="342900" indent="0">
              <a:buNone/>
            </a:pPr>
            <a:endParaRPr lang="en-US" sz="2000" b="1"/>
          </a:p>
        </p:txBody>
      </p:sp>
      <p:sp>
        <p:nvSpPr>
          <p:cNvPr id="4" name="Date Placeholder 3"/>
          <p:cNvSpPr>
            <a:spLocks noGrp="1"/>
          </p:cNvSpPr>
          <p:nvPr>
            <p:ph type="dt" sz="half" idx="10"/>
          </p:nvPr>
        </p:nvSpPr>
        <p:spPr/>
        <p:txBody>
          <a:bodyPr/>
          <a:lstStyle/>
          <a:p>
            <a:r>
              <a:rPr lang="en-US"/>
              <a:t>15-Nov-2022</a:t>
            </a:r>
          </a:p>
        </p:txBody>
      </p:sp>
      <p:sp>
        <p:nvSpPr>
          <p:cNvPr id="5" name="Footer Placeholder 4"/>
          <p:cNvSpPr>
            <a:spLocks noGrp="1"/>
          </p:cNvSpPr>
          <p:nvPr>
            <p:ph type="ftr" sz="quarter" idx="11"/>
          </p:nvPr>
        </p:nvSpPr>
        <p:spPr/>
        <p:txBody>
          <a:bodyPr/>
          <a:lstStyle/>
          <a:p>
            <a:r>
              <a:rPr lang="en-US" dirty="0"/>
              <a:t>CA Viren Doshi</a:t>
            </a:r>
          </a:p>
        </p:txBody>
      </p:sp>
      <p:sp>
        <p:nvSpPr>
          <p:cNvPr id="6" name="Slide Number Placeholder 5"/>
          <p:cNvSpPr>
            <a:spLocks noGrp="1"/>
          </p:cNvSpPr>
          <p:nvPr>
            <p:ph type="sldNum" sz="quarter" idx="12"/>
          </p:nvPr>
        </p:nvSpPr>
        <p:spPr/>
        <p:txBody>
          <a:bodyPr/>
          <a:lstStyle/>
          <a:p>
            <a:fld id="{53B6C93E-B05E-49F4-B363-E611733D9E4E}" type="slidenum">
              <a:rPr lang="en-US" dirty="0" smtClean="0"/>
              <a:pPr/>
              <a:t>53</a:t>
            </a:fld>
            <a:endParaRPr lang="en-US" dirty="0"/>
          </a:p>
        </p:txBody>
      </p:sp>
    </p:spTree>
    <p:extLst>
      <p:ext uri="{BB962C8B-B14F-4D97-AF65-F5344CB8AC3E}">
        <p14:creationId xmlns:p14="http://schemas.microsoft.com/office/powerpoint/2010/main" val="22976213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657606" y="36191"/>
            <a:ext cx="10772775" cy="1658198"/>
          </a:xfrm>
        </p:spPr>
        <p:txBody>
          <a:bodyPr/>
          <a:lstStyle/>
          <a:p>
            <a:r>
              <a:rPr lang="en-US" dirty="0">
                <a:latin typeface="Georgia"/>
              </a:rPr>
              <a:t>Borrowing by NRIs/ OCIs</a:t>
            </a:r>
            <a:endParaRPr lang="en-US" dirty="0"/>
          </a:p>
        </p:txBody>
      </p:sp>
      <p:sp>
        <p:nvSpPr>
          <p:cNvPr id="2" name="Content Placeholder 1"/>
          <p:cNvSpPr>
            <a:spLocks noGrp="1"/>
          </p:cNvSpPr>
          <p:nvPr>
            <p:ph idx="1"/>
          </p:nvPr>
        </p:nvSpPr>
        <p:spPr>
          <a:xfrm>
            <a:off x="676656" y="1571626"/>
            <a:ext cx="10753725" cy="4486274"/>
          </a:xfrm>
        </p:spPr>
        <p:txBody>
          <a:bodyPr>
            <a:normAutofit/>
          </a:bodyPr>
          <a:lstStyle/>
          <a:p>
            <a:r>
              <a:rPr lang="en-US" b="1" dirty="0"/>
              <a:t>Loans in INR from Financial Institutions </a:t>
            </a:r>
          </a:p>
          <a:p>
            <a:pPr marL="342900" indent="0">
              <a:buNone/>
            </a:pPr>
            <a:r>
              <a:rPr lang="en-US" sz="2000" b="1" dirty="0"/>
              <a:t>[Reg. 7(B)(</a:t>
            </a:r>
            <a:r>
              <a:rPr lang="en-US" sz="2000" b="1" dirty="0" err="1"/>
              <a:t>i</a:t>
            </a:r>
            <a:r>
              <a:rPr lang="en-US" sz="2000" b="1" dirty="0"/>
              <a:t>) of FEMA </a:t>
            </a:r>
            <a:r>
              <a:rPr lang="en-US" sz="2000" b="1" dirty="0" err="1"/>
              <a:t>Notfn</a:t>
            </a:r>
            <a:r>
              <a:rPr lang="en-US" sz="2000" b="1" dirty="0"/>
              <a:t>. No. 3(R)]</a:t>
            </a:r>
          </a:p>
          <a:p>
            <a:pPr marL="342900" indent="0">
              <a:buNone/>
            </a:pPr>
            <a:endParaRPr lang="en-US" sz="2000" b="1"/>
          </a:p>
          <a:p>
            <a:r>
              <a:rPr lang="en-US" dirty="0"/>
              <a:t>Registered NBFC, Housing Finance Institution or any Financial Institution</a:t>
            </a:r>
          </a:p>
          <a:p>
            <a:r>
              <a:rPr lang="en-US" dirty="0"/>
              <a:t>Allowed to advance vehicle or housing loans to NRIs/ OCIs</a:t>
            </a:r>
          </a:p>
          <a:p>
            <a:r>
              <a:rPr lang="en-US" dirty="0"/>
              <a:t>Restricted end-uses</a:t>
            </a:r>
          </a:p>
          <a:p>
            <a:endParaRPr lang="en-US"/>
          </a:p>
          <a:p>
            <a:endParaRPr lang="en-US"/>
          </a:p>
          <a:p>
            <a:pPr marL="342900" indent="0">
              <a:buNone/>
            </a:pPr>
            <a:endParaRPr lang="en-US" sz="2000" b="1"/>
          </a:p>
        </p:txBody>
      </p:sp>
      <p:sp>
        <p:nvSpPr>
          <p:cNvPr id="4" name="Date Placeholder 3"/>
          <p:cNvSpPr>
            <a:spLocks noGrp="1"/>
          </p:cNvSpPr>
          <p:nvPr>
            <p:ph type="dt" sz="half" idx="10"/>
          </p:nvPr>
        </p:nvSpPr>
        <p:spPr/>
        <p:txBody>
          <a:bodyPr/>
          <a:lstStyle/>
          <a:p>
            <a:r>
              <a:rPr lang="en-US"/>
              <a:t>15-Nov-2022</a:t>
            </a:r>
          </a:p>
        </p:txBody>
      </p:sp>
      <p:sp>
        <p:nvSpPr>
          <p:cNvPr id="5" name="Footer Placeholder 4"/>
          <p:cNvSpPr>
            <a:spLocks noGrp="1"/>
          </p:cNvSpPr>
          <p:nvPr>
            <p:ph type="ftr" sz="quarter" idx="11"/>
          </p:nvPr>
        </p:nvSpPr>
        <p:spPr/>
        <p:txBody>
          <a:bodyPr/>
          <a:lstStyle/>
          <a:p>
            <a:r>
              <a:rPr lang="en-US" dirty="0"/>
              <a:t>CA Viren Doshi</a:t>
            </a:r>
          </a:p>
        </p:txBody>
      </p:sp>
      <p:sp>
        <p:nvSpPr>
          <p:cNvPr id="6" name="Slide Number Placeholder 5"/>
          <p:cNvSpPr>
            <a:spLocks noGrp="1"/>
          </p:cNvSpPr>
          <p:nvPr>
            <p:ph type="sldNum" sz="quarter" idx="12"/>
          </p:nvPr>
        </p:nvSpPr>
        <p:spPr/>
        <p:txBody>
          <a:bodyPr/>
          <a:lstStyle/>
          <a:p>
            <a:fld id="{53B6C93E-B05E-49F4-B363-E611733D9E4E}" type="slidenum">
              <a:rPr lang="en-US" dirty="0" smtClean="0"/>
              <a:pPr/>
              <a:t>54</a:t>
            </a:fld>
            <a:endParaRPr lang="en-US" dirty="0"/>
          </a:p>
        </p:txBody>
      </p:sp>
    </p:spTree>
    <p:extLst>
      <p:ext uri="{BB962C8B-B14F-4D97-AF65-F5344CB8AC3E}">
        <p14:creationId xmlns:p14="http://schemas.microsoft.com/office/powerpoint/2010/main" val="34872077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657606" y="36191"/>
            <a:ext cx="10772775" cy="1180888"/>
          </a:xfrm>
        </p:spPr>
        <p:txBody>
          <a:bodyPr/>
          <a:lstStyle/>
          <a:p>
            <a:r>
              <a:rPr lang="en-US" dirty="0"/>
              <a:t>Borrowing and Lending</a:t>
            </a:r>
          </a:p>
        </p:txBody>
      </p:sp>
      <p:sp>
        <p:nvSpPr>
          <p:cNvPr id="2" name="Content Placeholder 1"/>
          <p:cNvSpPr>
            <a:spLocks noGrp="1"/>
          </p:cNvSpPr>
          <p:nvPr>
            <p:ph idx="1"/>
          </p:nvPr>
        </p:nvSpPr>
        <p:spPr>
          <a:xfrm>
            <a:off x="676656" y="1143000"/>
            <a:ext cx="10753725" cy="4914900"/>
          </a:xfrm>
        </p:spPr>
        <p:txBody>
          <a:bodyPr>
            <a:normAutofit fontScale="85000" lnSpcReduction="20000"/>
          </a:bodyPr>
          <a:lstStyle/>
          <a:p>
            <a:r>
              <a:rPr lang="en-US" b="1" dirty="0"/>
              <a:t>Loans in INR from Employer</a:t>
            </a:r>
          </a:p>
          <a:p>
            <a:pPr marL="342900" indent="0">
              <a:buNone/>
            </a:pPr>
            <a:r>
              <a:rPr lang="en-US" sz="2000" b="1" dirty="0"/>
              <a:t>[Reg. 7(B)(ii) of FEMA </a:t>
            </a:r>
            <a:r>
              <a:rPr lang="en-US" sz="2000" b="1" dirty="0" err="1"/>
              <a:t>Notfn</a:t>
            </a:r>
            <a:r>
              <a:rPr lang="en-US" sz="2000" b="1" dirty="0"/>
              <a:t>. No. 3(R)]</a:t>
            </a:r>
          </a:p>
          <a:p>
            <a:r>
              <a:rPr lang="en-US" dirty="0"/>
              <a:t>Employer being Indian entity allowed to advance loan to NRI/ OCI in accordance with Staff Welfare Scheme</a:t>
            </a:r>
          </a:p>
          <a:p>
            <a:r>
              <a:rPr lang="en-US" dirty="0"/>
              <a:t>Restricted end-uses</a:t>
            </a:r>
          </a:p>
          <a:p>
            <a:r>
              <a:rPr lang="en-US" u="sng" dirty="0"/>
              <a:t>Subject to terms and conditions of RBI</a:t>
            </a:r>
          </a:p>
          <a:p>
            <a:endParaRPr lang="en-US"/>
          </a:p>
          <a:p>
            <a:r>
              <a:rPr lang="en-US" b="1" dirty="0"/>
              <a:t>Loans in INR from Resident Individual</a:t>
            </a:r>
          </a:p>
          <a:p>
            <a:pPr marL="342900" indent="0">
              <a:buNone/>
            </a:pPr>
            <a:r>
              <a:rPr lang="en-US" sz="2000" b="1" dirty="0"/>
              <a:t>[Reg. 7(B)(iii) of FEMA </a:t>
            </a:r>
            <a:r>
              <a:rPr lang="en-US" sz="2000" b="1" dirty="0" err="1"/>
              <a:t>Notfn</a:t>
            </a:r>
            <a:r>
              <a:rPr lang="en-US" sz="2000" b="1" dirty="0"/>
              <a:t>. No. 3(R)]</a:t>
            </a:r>
          </a:p>
          <a:p>
            <a:r>
              <a:rPr lang="en-US" dirty="0"/>
              <a:t>RI may grant rupee loan to an NRI</a:t>
            </a:r>
          </a:p>
          <a:p>
            <a:r>
              <a:rPr lang="en-US" dirty="0"/>
              <a:t>RI may grant rupee loan to an OCI cardholder who is a relative</a:t>
            </a:r>
          </a:p>
          <a:p>
            <a:r>
              <a:rPr lang="en-US" dirty="0"/>
              <a:t>LRS Limit</a:t>
            </a:r>
          </a:p>
          <a:p>
            <a:r>
              <a:rPr lang="en-US" dirty="0"/>
              <a:t>Restricted end-uses</a:t>
            </a:r>
          </a:p>
          <a:p>
            <a:r>
              <a:rPr lang="en-US" u="sng" dirty="0"/>
              <a:t>Subject to terms and conditions of RBI</a:t>
            </a:r>
          </a:p>
          <a:p>
            <a:endParaRPr lang="en-US"/>
          </a:p>
          <a:p>
            <a:endParaRPr lang="en-US"/>
          </a:p>
          <a:p>
            <a:endParaRPr lang="en-US"/>
          </a:p>
          <a:p>
            <a:pPr marL="342900" indent="0">
              <a:buNone/>
            </a:pPr>
            <a:endParaRPr lang="en-US" sz="2000" b="1"/>
          </a:p>
        </p:txBody>
      </p:sp>
      <p:sp>
        <p:nvSpPr>
          <p:cNvPr id="4" name="Date Placeholder 3"/>
          <p:cNvSpPr>
            <a:spLocks noGrp="1"/>
          </p:cNvSpPr>
          <p:nvPr>
            <p:ph type="dt" sz="half" idx="10"/>
          </p:nvPr>
        </p:nvSpPr>
        <p:spPr/>
        <p:txBody>
          <a:bodyPr/>
          <a:lstStyle/>
          <a:p>
            <a:r>
              <a:rPr lang="en-US"/>
              <a:t>15-Nov-2022</a:t>
            </a:r>
          </a:p>
        </p:txBody>
      </p:sp>
      <p:sp>
        <p:nvSpPr>
          <p:cNvPr id="5" name="Footer Placeholder 4"/>
          <p:cNvSpPr>
            <a:spLocks noGrp="1"/>
          </p:cNvSpPr>
          <p:nvPr>
            <p:ph type="ftr" sz="quarter" idx="11"/>
          </p:nvPr>
        </p:nvSpPr>
        <p:spPr/>
        <p:txBody>
          <a:bodyPr/>
          <a:lstStyle/>
          <a:p>
            <a:r>
              <a:rPr lang="en-US" dirty="0"/>
              <a:t>CA Viren Doshi</a:t>
            </a:r>
          </a:p>
        </p:txBody>
      </p:sp>
      <p:sp>
        <p:nvSpPr>
          <p:cNvPr id="6" name="Slide Number Placeholder 5"/>
          <p:cNvSpPr>
            <a:spLocks noGrp="1"/>
          </p:cNvSpPr>
          <p:nvPr>
            <p:ph type="sldNum" sz="quarter" idx="12"/>
          </p:nvPr>
        </p:nvSpPr>
        <p:spPr/>
        <p:txBody>
          <a:bodyPr/>
          <a:lstStyle/>
          <a:p>
            <a:fld id="{53B6C93E-B05E-49F4-B363-E611733D9E4E}" type="slidenum">
              <a:rPr lang="en-US" dirty="0" smtClean="0"/>
              <a:pPr/>
              <a:t>55</a:t>
            </a:fld>
            <a:endParaRPr lang="en-US" dirty="0"/>
          </a:p>
        </p:txBody>
      </p:sp>
    </p:spTree>
    <p:extLst>
      <p:ext uri="{BB962C8B-B14F-4D97-AF65-F5344CB8AC3E}">
        <p14:creationId xmlns:p14="http://schemas.microsoft.com/office/powerpoint/2010/main" val="9709425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6191"/>
            <a:ext cx="10772775" cy="1658198"/>
          </a:xfrm>
        </p:spPr>
        <p:txBody>
          <a:bodyPr/>
          <a:lstStyle/>
          <a:p>
            <a:r>
              <a:rPr lang="en-US" dirty="0">
                <a:latin typeface="Georgia"/>
              </a:rPr>
              <a:t>Lending by NRIs/ OCIs</a:t>
            </a:r>
          </a:p>
        </p:txBody>
      </p:sp>
      <p:sp>
        <p:nvSpPr>
          <p:cNvPr id="3" name="Content Placeholder 2"/>
          <p:cNvSpPr>
            <a:spLocks noGrp="1"/>
          </p:cNvSpPr>
          <p:nvPr>
            <p:ph idx="1"/>
          </p:nvPr>
        </p:nvSpPr>
        <p:spPr>
          <a:xfrm>
            <a:off x="676656" y="1407320"/>
            <a:ext cx="10753725" cy="4493418"/>
          </a:xfrm>
        </p:spPr>
        <p:txBody>
          <a:bodyPr>
            <a:normAutofit fontScale="85000" lnSpcReduction="20000"/>
          </a:bodyPr>
          <a:lstStyle/>
          <a:p>
            <a:r>
              <a:rPr lang="en-US" b="1" dirty="0"/>
              <a:t>Loans in Forex to Resident Individual</a:t>
            </a:r>
          </a:p>
          <a:p>
            <a:pPr marL="342900" indent="0">
              <a:buNone/>
            </a:pPr>
            <a:r>
              <a:rPr lang="en-US" sz="2000" b="1" dirty="0"/>
              <a:t>[Reg. 4(B)(v) of FEMA </a:t>
            </a:r>
            <a:r>
              <a:rPr lang="en-US" sz="2000" b="1" dirty="0" err="1"/>
              <a:t>Notfn</a:t>
            </a:r>
            <a:r>
              <a:rPr lang="en-US" sz="2000" b="1" dirty="0"/>
              <a:t>. No. 3(R)]</a:t>
            </a:r>
          </a:p>
          <a:p>
            <a:r>
              <a:rPr lang="en-US" dirty="0"/>
              <a:t>Any relative outside India, including NR can advance to RI loan up to LRS Limit of USD 250,000</a:t>
            </a:r>
          </a:p>
          <a:p>
            <a:r>
              <a:rPr lang="en-US" dirty="0"/>
              <a:t>Restricted end-uses</a:t>
            </a:r>
          </a:p>
          <a:p>
            <a:r>
              <a:rPr lang="en-US" u="sng" dirty="0"/>
              <a:t>Subject to terms and conditions of RBI</a:t>
            </a:r>
          </a:p>
          <a:p>
            <a:endParaRPr lang="en-US" u="sng"/>
          </a:p>
          <a:p>
            <a:r>
              <a:rPr lang="en-US" b="1" dirty="0"/>
              <a:t>Loans in INR to Resident Individual</a:t>
            </a:r>
          </a:p>
          <a:p>
            <a:pPr marL="342900" indent="0">
              <a:buNone/>
            </a:pPr>
            <a:r>
              <a:rPr lang="en-US" sz="2000" b="1" dirty="0"/>
              <a:t>[Reg. 6(B)(vi) of FEMA </a:t>
            </a:r>
            <a:r>
              <a:rPr lang="en-US" sz="2000" b="1" dirty="0" err="1"/>
              <a:t>Notfn</a:t>
            </a:r>
            <a:r>
              <a:rPr lang="en-US" sz="2000" b="1" dirty="0"/>
              <a:t>. No. 3(R)]</a:t>
            </a:r>
          </a:p>
          <a:p>
            <a:r>
              <a:rPr lang="en-US" dirty="0"/>
              <a:t>Any Indian resident, other than company in India, may borrow from NRI</a:t>
            </a:r>
          </a:p>
          <a:p>
            <a:r>
              <a:rPr lang="en-US" dirty="0"/>
              <a:t>Any Indian resident, other than company in India, may borrow from relative OCI</a:t>
            </a:r>
          </a:p>
          <a:p>
            <a:r>
              <a:rPr lang="en-US" dirty="0"/>
              <a:t>Restricted end-uses</a:t>
            </a:r>
          </a:p>
          <a:p>
            <a:r>
              <a:rPr lang="en-US" u="sng" dirty="0"/>
              <a:t>Subject to terms and conditions of RBI</a:t>
            </a:r>
          </a:p>
          <a:p>
            <a:endParaRPr lang="en-US" u="sng"/>
          </a:p>
          <a:p>
            <a:endParaRPr lang="en-US"/>
          </a:p>
        </p:txBody>
      </p:sp>
      <p:sp>
        <p:nvSpPr>
          <p:cNvPr id="4" name="Date Placeholder 3"/>
          <p:cNvSpPr>
            <a:spLocks noGrp="1"/>
          </p:cNvSpPr>
          <p:nvPr>
            <p:ph type="dt" sz="half" idx="10"/>
          </p:nvPr>
        </p:nvSpPr>
        <p:spPr/>
        <p:txBody>
          <a:bodyPr/>
          <a:lstStyle/>
          <a:p>
            <a:r>
              <a:rPr lang="en-US"/>
              <a:t>15-Nov-2022</a:t>
            </a:r>
          </a:p>
        </p:txBody>
      </p:sp>
      <p:sp>
        <p:nvSpPr>
          <p:cNvPr id="5" name="Footer Placeholder 4"/>
          <p:cNvSpPr>
            <a:spLocks noGrp="1"/>
          </p:cNvSpPr>
          <p:nvPr>
            <p:ph type="ftr" sz="quarter" idx="11"/>
          </p:nvPr>
        </p:nvSpPr>
        <p:spPr/>
        <p:txBody>
          <a:bodyPr/>
          <a:lstStyle/>
          <a:p>
            <a:r>
              <a:rPr lang="en-US" dirty="0"/>
              <a:t>CA Viren Doshi</a:t>
            </a:r>
          </a:p>
        </p:txBody>
      </p:sp>
      <p:sp>
        <p:nvSpPr>
          <p:cNvPr id="6" name="Slide Number Placeholder 5"/>
          <p:cNvSpPr>
            <a:spLocks noGrp="1"/>
          </p:cNvSpPr>
          <p:nvPr>
            <p:ph type="sldNum" sz="quarter" idx="12"/>
          </p:nvPr>
        </p:nvSpPr>
        <p:spPr/>
        <p:txBody>
          <a:bodyPr/>
          <a:lstStyle/>
          <a:p>
            <a:fld id="{53B6C93E-B05E-49F4-B363-E611733D9E4E}" type="slidenum">
              <a:rPr lang="en-US" dirty="0" smtClean="0"/>
              <a:pPr/>
              <a:t>56</a:t>
            </a:fld>
            <a:endParaRPr lang="en-US" dirty="0"/>
          </a:p>
        </p:txBody>
      </p:sp>
    </p:spTree>
    <p:extLst>
      <p:ext uri="{BB962C8B-B14F-4D97-AF65-F5344CB8AC3E}">
        <p14:creationId xmlns:p14="http://schemas.microsoft.com/office/powerpoint/2010/main" val="36294667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130" y="178064"/>
            <a:ext cx="10772775" cy="1143530"/>
          </a:xfrm>
        </p:spPr>
        <p:txBody>
          <a:bodyPr/>
          <a:lstStyle/>
          <a:p>
            <a:r>
              <a:rPr lang="en-US" dirty="0">
                <a:latin typeface="Georgia"/>
              </a:rPr>
              <a:t>Lending by NRIs/ OCIs</a:t>
            </a:r>
          </a:p>
        </p:txBody>
      </p:sp>
      <p:sp>
        <p:nvSpPr>
          <p:cNvPr id="3" name="Content Placeholder 2"/>
          <p:cNvSpPr>
            <a:spLocks noGrp="1"/>
          </p:cNvSpPr>
          <p:nvPr>
            <p:ph idx="1"/>
          </p:nvPr>
        </p:nvSpPr>
        <p:spPr>
          <a:xfrm>
            <a:off x="676656" y="1543049"/>
            <a:ext cx="10753725" cy="4848593"/>
          </a:xfrm>
        </p:spPr>
        <p:txBody>
          <a:bodyPr vert="horz" lIns="91440" tIns="45720" rIns="91440" bIns="45720" rtlCol="0" anchor="t">
            <a:normAutofit fontScale="85000" lnSpcReduction="20000"/>
          </a:bodyPr>
          <a:lstStyle/>
          <a:p>
            <a:pPr marL="344170" indent="-344170"/>
            <a:r>
              <a:rPr lang="en-US" b="1" dirty="0">
                <a:latin typeface="Book Antiqua"/>
              </a:rPr>
              <a:t>Returning Indian</a:t>
            </a:r>
          </a:p>
          <a:p>
            <a:pPr marL="342900" indent="0">
              <a:buNone/>
            </a:pPr>
            <a:r>
              <a:rPr lang="en-US" sz="2000" b="1" dirty="0"/>
              <a:t>[Reg. 8(iv) of FEMA </a:t>
            </a:r>
            <a:r>
              <a:rPr lang="en-US" sz="2000" b="1" dirty="0" err="1"/>
              <a:t>Notfn</a:t>
            </a:r>
            <a:r>
              <a:rPr lang="en-US" sz="2000" b="1" dirty="0"/>
              <a:t>. No. 3(R)]</a:t>
            </a:r>
          </a:p>
          <a:p>
            <a:pPr marL="344170" indent="-344170"/>
            <a:r>
              <a:rPr lang="en-US" dirty="0"/>
              <a:t>A resident individual permitted to service loans taken overseas as NR</a:t>
            </a:r>
          </a:p>
          <a:p>
            <a:pPr marL="344170" indent="-344170"/>
            <a:r>
              <a:rPr lang="en-US" u="sng" dirty="0"/>
              <a:t>Subject to terms and conditions specified by RBI</a:t>
            </a:r>
          </a:p>
          <a:p>
            <a:pPr marL="344170" indent="-344170"/>
            <a:r>
              <a:rPr lang="en-US" dirty="0">
                <a:latin typeface="Book Antiqua"/>
              </a:rPr>
              <a:t>Any other legal remedy available</a:t>
            </a:r>
            <a:endParaRPr lang="en-US" dirty="0"/>
          </a:p>
          <a:p>
            <a:pPr marL="344170" indent="-344170"/>
            <a:endParaRPr lang="en-US" u="sng" dirty="0"/>
          </a:p>
          <a:p>
            <a:pPr marL="344170" indent="-344170"/>
            <a:r>
              <a:rPr lang="en-US" b="1" dirty="0"/>
              <a:t>Subject to terms and conditions specified by RBI</a:t>
            </a:r>
          </a:p>
          <a:p>
            <a:pPr marL="344170" indent="-344170"/>
            <a:r>
              <a:rPr lang="en-US" dirty="0"/>
              <a:t>Earlier notification, conditions provided</a:t>
            </a:r>
          </a:p>
          <a:p>
            <a:pPr lvl="1" indent="-344170"/>
            <a:r>
              <a:rPr lang="en-US" dirty="0"/>
              <a:t>No AP (Dir) Circular</a:t>
            </a:r>
          </a:p>
          <a:p>
            <a:pPr marL="344170" indent="-344170"/>
            <a:r>
              <a:rPr lang="en-US" dirty="0"/>
              <a:t>New notification in 2018 with liberalized provisions</a:t>
            </a:r>
          </a:p>
          <a:p>
            <a:pPr marL="344170" indent="-344170"/>
            <a:r>
              <a:rPr lang="en-US" dirty="0"/>
              <a:t>No terms and conditions have been prescribed till date</a:t>
            </a:r>
          </a:p>
          <a:p>
            <a:pPr marL="344170" indent="-344170"/>
            <a:r>
              <a:rPr lang="en-US" dirty="0"/>
              <a:t>Master Direction has not been updated</a:t>
            </a:r>
          </a:p>
          <a:p>
            <a:pPr lvl="1" indent="-344170"/>
            <a:r>
              <a:rPr lang="en-US" dirty="0">
                <a:latin typeface="Book Antiqua"/>
              </a:rPr>
              <a:t>Can a view be taken that since conditions have not been prescribed, there are none and hence, transactions can be allowed?</a:t>
            </a:r>
          </a:p>
        </p:txBody>
      </p:sp>
      <p:sp>
        <p:nvSpPr>
          <p:cNvPr id="4" name="Date Placeholder 3"/>
          <p:cNvSpPr>
            <a:spLocks noGrp="1"/>
          </p:cNvSpPr>
          <p:nvPr>
            <p:ph type="dt" sz="half" idx="10"/>
          </p:nvPr>
        </p:nvSpPr>
        <p:spPr/>
        <p:txBody>
          <a:bodyPr/>
          <a:lstStyle/>
          <a:p>
            <a:r>
              <a:rPr lang="en-US"/>
              <a:t>15-Nov-2022</a:t>
            </a:r>
          </a:p>
        </p:txBody>
      </p:sp>
      <p:sp>
        <p:nvSpPr>
          <p:cNvPr id="5" name="Footer Placeholder 4"/>
          <p:cNvSpPr>
            <a:spLocks noGrp="1"/>
          </p:cNvSpPr>
          <p:nvPr>
            <p:ph type="ftr" sz="quarter" idx="11"/>
          </p:nvPr>
        </p:nvSpPr>
        <p:spPr/>
        <p:txBody>
          <a:bodyPr/>
          <a:lstStyle/>
          <a:p>
            <a:r>
              <a:rPr lang="en-US" dirty="0"/>
              <a:t>CA Viren Doshi</a:t>
            </a:r>
          </a:p>
        </p:txBody>
      </p:sp>
      <p:sp>
        <p:nvSpPr>
          <p:cNvPr id="6" name="Slide Number Placeholder 5"/>
          <p:cNvSpPr>
            <a:spLocks noGrp="1"/>
          </p:cNvSpPr>
          <p:nvPr>
            <p:ph type="sldNum" sz="quarter" idx="12"/>
          </p:nvPr>
        </p:nvSpPr>
        <p:spPr/>
        <p:txBody>
          <a:bodyPr/>
          <a:lstStyle/>
          <a:p>
            <a:fld id="{53B6C93E-B05E-49F4-B363-E611733D9E4E}" type="slidenum">
              <a:rPr lang="en-US" dirty="0" smtClean="0"/>
              <a:pPr/>
              <a:t>57</a:t>
            </a:fld>
            <a:endParaRPr lang="en-US" dirty="0"/>
          </a:p>
        </p:txBody>
      </p:sp>
    </p:spTree>
    <p:extLst>
      <p:ext uri="{BB962C8B-B14F-4D97-AF65-F5344CB8AC3E}">
        <p14:creationId xmlns:p14="http://schemas.microsoft.com/office/powerpoint/2010/main" val="2545521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D976C13-68E6-4E25-B13E-FC3A2D3F66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1E8DBE92-2331-4285-8226-D398190D3E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4566261" y="1067403"/>
            <a:ext cx="5830468" cy="4723194"/>
          </a:xfrm>
        </p:spPr>
        <p:txBody>
          <a:bodyPr vert="horz" lIns="91440" tIns="45720" rIns="91440" bIns="45720" rtlCol="0" anchor="ctr">
            <a:normAutofit/>
          </a:bodyPr>
          <a:lstStyle/>
          <a:p>
            <a:r>
              <a:rPr lang="en-US" sz="7200" dirty="0">
                <a:solidFill>
                  <a:srgbClr val="FFFFFF"/>
                </a:solidFill>
                <a:latin typeface="Georgia"/>
              </a:rPr>
              <a:t>Other Facilities</a:t>
            </a:r>
          </a:p>
        </p:txBody>
      </p:sp>
      <p:sp>
        <p:nvSpPr>
          <p:cNvPr id="17" name="Rectangle 16">
            <a:extLst>
              <a:ext uri="{FF2B5EF4-FFF2-40B4-BE49-F238E27FC236}">
                <a16:creationId xmlns:a16="http://schemas.microsoft.com/office/drawing/2014/main" id="{AD6F6937-3B5A-4391-9F37-58A571B36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8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p:cNvSpPr>
            <a:spLocks noGrp="1"/>
          </p:cNvSpPr>
          <p:nvPr>
            <p:ph type="body" idx="1"/>
          </p:nvPr>
        </p:nvSpPr>
        <p:spPr>
          <a:xfrm>
            <a:off x="977490" y="1067403"/>
            <a:ext cx="2759857" cy="4723194"/>
          </a:xfrm>
        </p:spPr>
        <p:txBody>
          <a:bodyPr vert="horz" lIns="91440" tIns="45720" rIns="91440" bIns="45720" rtlCol="0" anchor="ctr">
            <a:normAutofit/>
          </a:bodyPr>
          <a:lstStyle/>
          <a:p>
            <a:pPr>
              <a:lnSpc>
                <a:spcPct val="85000"/>
              </a:lnSpc>
              <a:spcBef>
                <a:spcPts val="1300"/>
              </a:spcBef>
            </a:pPr>
            <a:endParaRPr lang="en-US" sz="2400">
              <a:solidFill>
                <a:srgbClr val="FFFFFF"/>
              </a:solidFill>
            </a:endParaRPr>
          </a:p>
        </p:txBody>
      </p:sp>
      <p:sp>
        <p:nvSpPr>
          <p:cNvPr id="19" name="Rectangle 18">
            <a:extLst>
              <a:ext uri="{FF2B5EF4-FFF2-40B4-BE49-F238E27FC236}">
                <a16:creationId xmlns:a16="http://schemas.microsoft.com/office/drawing/2014/main" id="{C962AC3C-FEB4-4C6A-8CA6-D570CD009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43467"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a:xfrm>
            <a:off x="4566261" y="6412447"/>
            <a:ext cx="4114800" cy="228600"/>
          </a:xfrm>
        </p:spPr>
        <p:txBody>
          <a:bodyPr vert="horz" lIns="91440" tIns="45720" rIns="91440" bIns="45720" rtlCol="0" anchor="ctr">
            <a:normAutofit/>
          </a:bodyPr>
          <a:lstStyle/>
          <a:p>
            <a:pPr defTabSz="457200">
              <a:lnSpc>
                <a:spcPct val="90000"/>
              </a:lnSpc>
              <a:spcAft>
                <a:spcPts val="600"/>
              </a:spcAft>
            </a:pPr>
            <a:r>
              <a:rPr lang="en-US" sz="950">
                <a:solidFill>
                  <a:srgbClr val="FFFFFF">
                    <a:alpha val="80000"/>
                  </a:srgbClr>
                </a:solidFill>
                <a:latin typeface="+mn-lt"/>
              </a:rPr>
              <a:t>15-Nov-2022</a:t>
            </a:r>
          </a:p>
        </p:txBody>
      </p:sp>
      <p:sp>
        <p:nvSpPr>
          <p:cNvPr id="5" name="Footer Placeholder 4"/>
          <p:cNvSpPr>
            <a:spLocks noGrp="1"/>
          </p:cNvSpPr>
          <p:nvPr>
            <p:ph type="ftr" sz="quarter" idx="11"/>
          </p:nvPr>
        </p:nvSpPr>
        <p:spPr>
          <a:xfrm>
            <a:off x="4566261" y="6554697"/>
            <a:ext cx="5029200" cy="228600"/>
          </a:xfrm>
        </p:spPr>
        <p:txBody>
          <a:bodyPr vert="horz" lIns="91440" tIns="45720" rIns="91440" bIns="45720" rtlCol="0" anchor="ctr">
            <a:normAutofit/>
          </a:bodyPr>
          <a:lstStyle/>
          <a:p>
            <a:pPr algn="l" defTabSz="457200">
              <a:lnSpc>
                <a:spcPct val="90000"/>
              </a:lnSpc>
              <a:spcAft>
                <a:spcPts val="600"/>
              </a:spcAft>
            </a:pPr>
            <a:r>
              <a:rPr lang="en-US" sz="950">
                <a:solidFill>
                  <a:srgbClr val="FFFFFF">
                    <a:alpha val="80000"/>
                  </a:srgbClr>
                </a:solidFill>
                <a:latin typeface="+mn-lt"/>
              </a:rPr>
              <a:t>CA Viren Doshi</a:t>
            </a:r>
          </a:p>
        </p:txBody>
      </p:sp>
      <p:sp>
        <p:nvSpPr>
          <p:cNvPr id="2" name="Slide Number Placeholder 1">
            <a:extLst>
              <a:ext uri="{FF2B5EF4-FFF2-40B4-BE49-F238E27FC236}">
                <a16:creationId xmlns:a16="http://schemas.microsoft.com/office/drawing/2014/main" id="{52074611-04B8-FEFE-F054-30DFC227842B}"/>
              </a:ext>
            </a:extLst>
          </p:cNvPr>
          <p:cNvSpPr>
            <a:spLocks noGrp="1"/>
          </p:cNvSpPr>
          <p:nvPr>
            <p:ph type="sldNum" sz="quarter" idx="12"/>
          </p:nvPr>
        </p:nvSpPr>
        <p:spPr/>
        <p:txBody>
          <a:bodyPr/>
          <a:lstStyle/>
          <a:p>
            <a:fld id="{53B6C93E-B05E-49F4-B363-E611733D9E4E}" type="slidenum">
              <a:rPr lang="en-US" smtClean="0"/>
              <a:t>58</a:t>
            </a:fld>
            <a:endParaRPr lang="en-US"/>
          </a:p>
        </p:txBody>
      </p:sp>
    </p:spTree>
    <p:extLst>
      <p:ext uri="{BB962C8B-B14F-4D97-AF65-F5344CB8AC3E}">
        <p14:creationId xmlns:p14="http://schemas.microsoft.com/office/powerpoint/2010/main" val="8829855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190044"/>
            <a:ext cx="10772775" cy="900202"/>
          </a:xfrm>
        </p:spPr>
        <p:txBody>
          <a:bodyPr/>
          <a:lstStyle/>
          <a:p>
            <a:r>
              <a:rPr lang="en-US" dirty="0"/>
              <a:t>Other Facilities</a:t>
            </a:r>
          </a:p>
        </p:txBody>
      </p:sp>
      <p:sp>
        <p:nvSpPr>
          <p:cNvPr id="8" name="Content Placeholder 7"/>
          <p:cNvSpPr>
            <a:spLocks noGrp="1"/>
          </p:cNvSpPr>
          <p:nvPr>
            <p:ph idx="1"/>
          </p:nvPr>
        </p:nvSpPr>
        <p:spPr>
          <a:xfrm>
            <a:off x="657224" y="1100648"/>
            <a:ext cx="10753725" cy="5244493"/>
          </a:xfrm>
        </p:spPr>
        <p:txBody>
          <a:bodyPr>
            <a:normAutofit fontScale="77500" lnSpcReduction="20000"/>
          </a:bodyPr>
          <a:lstStyle/>
          <a:p>
            <a:r>
              <a:rPr lang="en-US" dirty="0"/>
              <a:t>Current income, without limit, fully repatriable</a:t>
            </a:r>
          </a:p>
          <a:p>
            <a:pPr lvl="1"/>
            <a:r>
              <a:rPr lang="en-US" dirty="0"/>
              <a:t>Does not include Capital Gains</a:t>
            </a:r>
          </a:p>
          <a:p>
            <a:r>
              <a:rPr lang="en-US" dirty="0"/>
              <a:t>No limit on repatriation of investment made under repatriable route</a:t>
            </a:r>
          </a:p>
          <a:p>
            <a:endParaRPr lang="en-US" dirty="0"/>
          </a:p>
          <a:p>
            <a:r>
              <a:rPr lang="en-US" b="1" dirty="0"/>
              <a:t>Remittance of Assets </a:t>
            </a:r>
            <a:r>
              <a:rPr lang="en-US" sz="2400" b="1" dirty="0"/>
              <a:t>[Reg. 4(2) of FEMA 13(R)]</a:t>
            </a:r>
            <a:endParaRPr lang="en-US" b="1" dirty="0"/>
          </a:p>
          <a:p>
            <a:r>
              <a:rPr lang="en-US" dirty="0"/>
              <a:t>NRIs/ PIOs permitted to remit annually USD 1 million</a:t>
            </a:r>
          </a:p>
          <a:p>
            <a:r>
              <a:rPr lang="en-US" dirty="0"/>
              <a:t>Repatriation of non-repatriable investments allowed</a:t>
            </a:r>
          </a:p>
          <a:p>
            <a:r>
              <a:rPr lang="en-US" dirty="0"/>
              <a:t>Such repatriation of funds is out of – </a:t>
            </a:r>
          </a:p>
          <a:p>
            <a:pPr lvl="1"/>
            <a:r>
              <a:rPr lang="en-US" dirty="0"/>
              <a:t>Balances in NRO account</a:t>
            </a:r>
          </a:p>
          <a:p>
            <a:pPr lvl="1"/>
            <a:r>
              <a:rPr lang="en-US" dirty="0"/>
              <a:t>Sale proceeds of assets</a:t>
            </a:r>
          </a:p>
          <a:p>
            <a:pPr lvl="2"/>
            <a:r>
              <a:rPr lang="en-US" dirty="0"/>
              <a:t>Not more than two residential properties</a:t>
            </a:r>
          </a:p>
          <a:p>
            <a:pPr lvl="1"/>
            <a:r>
              <a:rPr lang="en-US" dirty="0"/>
              <a:t>Assets inherited</a:t>
            </a:r>
          </a:p>
          <a:p>
            <a:pPr lvl="1"/>
            <a:r>
              <a:rPr lang="en-US" dirty="0"/>
              <a:t>Legacy on production of documentary evidence in support of acquisition, inheritance or legacy of assets</a:t>
            </a:r>
          </a:p>
          <a:p>
            <a:pPr lvl="1"/>
            <a:r>
              <a:rPr lang="en-US" dirty="0"/>
              <a:t>Deed of settlement made by either parents or relative and settlement taking place after death of settler, on production of original deed of settlement</a:t>
            </a:r>
          </a:p>
          <a:p>
            <a:r>
              <a:rPr lang="en-US" dirty="0"/>
              <a:t>More than 1 remittance, keep track of total remittances</a:t>
            </a:r>
            <a:endParaRPr lang="en-US" sz="2000" b="1" dirty="0"/>
          </a:p>
        </p:txBody>
      </p:sp>
      <p:sp>
        <p:nvSpPr>
          <p:cNvPr id="4" name="Date Placeholder 3"/>
          <p:cNvSpPr>
            <a:spLocks noGrp="1"/>
          </p:cNvSpPr>
          <p:nvPr>
            <p:ph type="dt" sz="half" idx="10"/>
          </p:nvPr>
        </p:nvSpPr>
        <p:spPr/>
        <p:txBody>
          <a:bodyPr/>
          <a:lstStyle/>
          <a:p>
            <a:r>
              <a:rPr lang="en-US"/>
              <a:t>15-Nov-2022</a:t>
            </a:r>
          </a:p>
        </p:txBody>
      </p:sp>
      <p:sp>
        <p:nvSpPr>
          <p:cNvPr id="5" name="Footer Placeholder 4"/>
          <p:cNvSpPr>
            <a:spLocks noGrp="1"/>
          </p:cNvSpPr>
          <p:nvPr>
            <p:ph type="ftr" sz="quarter" idx="11"/>
          </p:nvPr>
        </p:nvSpPr>
        <p:spPr/>
        <p:txBody>
          <a:bodyPr/>
          <a:lstStyle/>
          <a:p>
            <a:r>
              <a:rPr lang="en-US" dirty="0"/>
              <a:t>CA Viren Doshi</a:t>
            </a:r>
          </a:p>
        </p:txBody>
      </p:sp>
      <p:sp>
        <p:nvSpPr>
          <p:cNvPr id="6" name="Slide Number Placeholder 5"/>
          <p:cNvSpPr>
            <a:spLocks noGrp="1"/>
          </p:cNvSpPr>
          <p:nvPr>
            <p:ph type="sldNum" sz="quarter" idx="12"/>
          </p:nvPr>
        </p:nvSpPr>
        <p:spPr/>
        <p:txBody>
          <a:bodyPr/>
          <a:lstStyle/>
          <a:p>
            <a:fld id="{53B6C93E-B05E-49F4-B363-E611733D9E4E}" type="slidenum">
              <a:rPr lang="en-US" dirty="0" smtClean="0"/>
              <a:t>59</a:t>
            </a:fld>
            <a:endParaRPr lang="en-US" dirty="0"/>
          </a:p>
        </p:txBody>
      </p:sp>
    </p:spTree>
    <p:extLst>
      <p:ext uri="{BB962C8B-B14F-4D97-AF65-F5344CB8AC3E}">
        <p14:creationId xmlns:p14="http://schemas.microsoft.com/office/powerpoint/2010/main" val="3694229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A56A8-30EC-0644-D9EE-02228E4202B8}"/>
              </a:ext>
            </a:extLst>
          </p:cNvPr>
          <p:cNvSpPr>
            <a:spLocks noGrp="1"/>
          </p:cNvSpPr>
          <p:nvPr>
            <p:ph type="title"/>
          </p:nvPr>
        </p:nvSpPr>
        <p:spPr>
          <a:xfrm>
            <a:off x="672775" y="344023"/>
            <a:ext cx="10772775" cy="1658198"/>
          </a:xfrm>
        </p:spPr>
        <p:txBody>
          <a:bodyPr/>
          <a:lstStyle/>
          <a:p>
            <a:pPr algn="ctr"/>
            <a:r>
              <a:rPr lang="en-US" dirty="0">
                <a:latin typeface="Georgia"/>
              </a:rPr>
              <a:t>Basics of the Law</a:t>
            </a:r>
            <a:endParaRPr lang="en-US" dirty="0"/>
          </a:p>
        </p:txBody>
      </p:sp>
      <p:sp>
        <p:nvSpPr>
          <p:cNvPr id="3" name="Content Placeholder 2">
            <a:extLst>
              <a:ext uri="{FF2B5EF4-FFF2-40B4-BE49-F238E27FC236}">
                <a16:creationId xmlns:a16="http://schemas.microsoft.com/office/drawing/2014/main" id="{C28D8610-EB2A-4360-FCF2-5E438D4BC4D4}"/>
              </a:ext>
            </a:extLst>
          </p:cNvPr>
          <p:cNvSpPr>
            <a:spLocks noGrp="1"/>
          </p:cNvSpPr>
          <p:nvPr>
            <p:ph idx="1"/>
          </p:nvPr>
        </p:nvSpPr>
        <p:spPr/>
        <p:txBody>
          <a:bodyPr vert="horz" lIns="91440" tIns="45720" rIns="91440" bIns="45720" rtlCol="0" anchor="t">
            <a:normAutofit/>
          </a:bodyPr>
          <a:lstStyle/>
          <a:p>
            <a:pPr marL="344170" indent="-344170"/>
            <a:r>
              <a:rPr lang="en-US" dirty="0">
                <a:latin typeface="Book Antiqua"/>
              </a:rPr>
              <a:t>Policy Law</a:t>
            </a:r>
          </a:p>
          <a:p>
            <a:pPr marL="344170" indent="-344170"/>
            <a:r>
              <a:rPr lang="en-US" dirty="0">
                <a:latin typeface="Book Antiqua"/>
              </a:rPr>
              <a:t>Regulated by Central Government and RBI</a:t>
            </a:r>
            <a:endParaRPr lang="en-US" dirty="0"/>
          </a:p>
          <a:p>
            <a:pPr lvl="1" indent="-344170"/>
            <a:r>
              <a:rPr lang="en-US" dirty="0">
                <a:latin typeface="Book Antiqua"/>
              </a:rPr>
              <a:t>Administered by RBI through AD Banks</a:t>
            </a:r>
          </a:p>
          <a:p>
            <a:pPr marL="344170" indent="-344170"/>
            <a:r>
              <a:rPr lang="en-US" dirty="0">
                <a:latin typeface="Book Antiqua"/>
              </a:rPr>
              <a:t>Not a complete law</a:t>
            </a:r>
          </a:p>
          <a:p>
            <a:pPr marL="344170" indent="-344170"/>
            <a:r>
              <a:rPr lang="en-US" dirty="0">
                <a:latin typeface="Book Antiqua"/>
              </a:rPr>
              <a:t>Needs to be looked at before entering a transaction unlike Income-tax</a:t>
            </a:r>
          </a:p>
        </p:txBody>
      </p:sp>
      <p:sp>
        <p:nvSpPr>
          <p:cNvPr id="5" name="Footer Placeholder 4">
            <a:extLst>
              <a:ext uri="{FF2B5EF4-FFF2-40B4-BE49-F238E27FC236}">
                <a16:creationId xmlns:a16="http://schemas.microsoft.com/office/drawing/2014/main" id="{E0C792B1-F2D7-300A-0970-D1119ACDAE24}"/>
              </a:ext>
            </a:extLst>
          </p:cNvPr>
          <p:cNvSpPr>
            <a:spLocks noGrp="1"/>
          </p:cNvSpPr>
          <p:nvPr>
            <p:ph type="ftr" sz="quarter" idx="11"/>
          </p:nvPr>
        </p:nvSpPr>
        <p:spPr/>
        <p:txBody>
          <a:bodyPr/>
          <a:lstStyle/>
          <a:p>
            <a:r>
              <a:rPr lang="en-US"/>
              <a:t>CA Viren Doshi</a:t>
            </a:r>
          </a:p>
        </p:txBody>
      </p:sp>
      <p:sp>
        <p:nvSpPr>
          <p:cNvPr id="6" name="Slide Number Placeholder 5">
            <a:extLst>
              <a:ext uri="{FF2B5EF4-FFF2-40B4-BE49-F238E27FC236}">
                <a16:creationId xmlns:a16="http://schemas.microsoft.com/office/drawing/2014/main" id="{FDD7B36B-49FD-AB8C-B4CB-E674D02E954E}"/>
              </a:ext>
            </a:extLst>
          </p:cNvPr>
          <p:cNvSpPr>
            <a:spLocks noGrp="1"/>
          </p:cNvSpPr>
          <p:nvPr>
            <p:ph type="sldNum" sz="quarter" idx="12"/>
          </p:nvPr>
        </p:nvSpPr>
        <p:spPr/>
        <p:txBody>
          <a:bodyPr/>
          <a:lstStyle/>
          <a:p>
            <a:fld id="{53B6C93E-B05E-49F4-B363-E611733D9E4E}" type="slidenum">
              <a:rPr lang="en-US" smtClean="0"/>
              <a:pPr/>
              <a:t>6</a:t>
            </a:fld>
            <a:endParaRPr lang="en-US"/>
          </a:p>
        </p:txBody>
      </p:sp>
      <p:sp>
        <p:nvSpPr>
          <p:cNvPr id="4" name="Date Placeholder 3">
            <a:extLst>
              <a:ext uri="{FF2B5EF4-FFF2-40B4-BE49-F238E27FC236}">
                <a16:creationId xmlns:a16="http://schemas.microsoft.com/office/drawing/2014/main" id="{F29C6685-6251-1DD6-C2AA-B1A1ECD02660}"/>
              </a:ext>
            </a:extLst>
          </p:cNvPr>
          <p:cNvSpPr>
            <a:spLocks noGrp="1"/>
          </p:cNvSpPr>
          <p:nvPr>
            <p:ph type="dt" sz="half" idx="10"/>
          </p:nvPr>
        </p:nvSpPr>
        <p:spPr/>
        <p:txBody>
          <a:bodyPr/>
          <a:lstStyle/>
          <a:p>
            <a:r>
              <a:rPr lang="en-US"/>
              <a:t>15-Nov-2022</a:t>
            </a:r>
            <a:endParaRPr lang="en-US" dirty="0"/>
          </a:p>
        </p:txBody>
      </p:sp>
    </p:spTree>
    <p:extLst>
      <p:ext uri="{BB962C8B-B14F-4D97-AF65-F5344CB8AC3E}">
        <p14:creationId xmlns:p14="http://schemas.microsoft.com/office/powerpoint/2010/main" val="8405203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657" y="253348"/>
            <a:ext cx="10772775" cy="745458"/>
          </a:xfrm>
        </p:spPr>
        <p:txBody>
          <a:bodyPr/>
          <a:lstStyle/>
          <a:p>
            <a:pPr algn="ctr"/>
            <a:r>
              <a:rPr lang="en-US" dirty="0">
                <a:latin typeface="Georgia"/>
              </a:rPr>
              <a:t>Case Study - Repatriation through LLP</a:t>
            </a:r>
            <a:endParaRPr lang="en-US" dirty="0"/>
          </a:p>
        </p:txBody>
      </p:sp>
      <p:sp>
        <p:nvSpPr>
          <p:cNvPr id="3" name="Content Placeholder 2"/>
          <p:cNvSpPr>
            <a:spLocks noGrp="1"/>
          </p:cNvSpPr>
          <p:nvPr>
            <p:ph idx="1"/>
          </p:nvPr>
        </p:nvSpPr>
        <p:spPr>
          <a:xfrm>
            <a:off x="676657" y="1195754"/>
            <a:ext cx="5562366" cy="4937760"/>
          </a:xfrm>
        </p:spPr>
        <p:txBody>
          <a:bodyPr>
            <a:normAutofit/>
          </a:bodyPr>
          <a:lstStyle/>
          <a:p>
            <a:r>
              <a:rPr lang="en-US" sz="2200" dirty="0"/>
              <a:t>Mr. </a:t>
            </a:r>
            <a:r>
              <a:rPr lang="en-US" sz="2200" dirty="0" err="1"/>
              <a:t>Ambani</a:t>
            </a:r>
            <a:r>
              <a:rPr lang="en-US" sz="2200" dirty="0"/>
              <a:t>, an NRI has inherited various assets in India which include equity shares, immovable properties, listed debentures, etc. amounting to $ 225 million.</a:t>
            </a:r>
          </a:p>
          <a:p>
            <a:r>
              <a:rPr lang="en-US" sz="2200" dirty="0"/>
              <a:t>USD 1 million scheme would take 225 years for him to remit.</a:t>
            </a:r>
          </a:p>
          <a:p>
            <a:r>
              <a:rPr lang="en-US" sz="2200" dirty="0"/>
              <a:t>He forms an LLP. Transfers such assets as capital and then sell.</a:t>
            </a:r>
          </a:p>
          <a:p>
            <a:r>
              <a:rPr lang="en-US" sz="2200" dirty="0"/>
              <a:t>He then repatriates his share of profit as current income.</a:t>
            </a:r>
          </a:p>
          <a:p>
            <a:r>
              <a:rPr lang="en-US" sz="2200" dirty="0"/>
              <a:t>Is this valid under FEMA?</a:t>
            </a:r>
          </a:p>
        </p:txBody>
      </p:sp>
      <p:sp>
        <p:nvSpPr>
          <p:cNvPr id="4" name="Date Placeholder 3"/>
          <p:cNvSpPr>
            <a:spLocks noGrp="1"/>
          </p:cNvSpPr>
          <p:nvPr>
            <p:ph type="dt" sz="half" idx="10"/>
          </p:nvPr>
        </p:nvSpPr>
        <p:spPr/>
        <p:txBody>
          <a:bodyPr/>
          <a:lstStyle/>
          <a:p>
            <a:r>
              <a:rPr lang="en-US"/>
              <a:t>15-Nov-2022</a:t>
            </a:r>
          </a:p>
        </p:txBody>
      </p:sp>
      <p:sp>
        <p:nvSpPr>
          <p:cNvPr id="5" name="Footer Placeholder 4"/>
          <p:cNvSpPr>
            <a:spLocks noGrp="1"/>
          </p:cNvSpPr>
          <p:nvPr>
            <p:ph type="ftr" sz="quarter" idx="11"/>
          </p:nvPr>
        </p:nvSpPr>
        <p:spPr/>
        <p:txBody>
          <a:bodyPr/>
          <a:lstStyle/>
          <a:p>
            <a:r>
              <a:rPr lang="en-US" dirty="0"/>
              <a:t>CA Viren Doshi</a:t>
            </a:r>
          </a:p>
        </p:txBody>
      </p:sp>
      <p:sp>
        <p:nvSpPr>
          <p:cNvPr id="6" name="Slide Number Placeholder 5"/>
          <p:cNvSpPr>
            <a:spLocks noGrp="1"/>
          </p:cNvSpPr>
          <p:nvPr>
            <p:ph type="sldNum" sz="quarter" idx="12"/>
          </p:nvPr>
        </p:nvSpPr>
        <p:spPr/>
        <p:txBody>
          <a:bodyPr/>
          <a:lstStyle/>
          <a:p>
            <a:fld id="{53B6C93E-B05E-49F4-B363-E611733D9E4E}" type="slidenum">
              <a:rPr lang="en-US" dirty="0" smtClean="0"/>
              <a:pPr/>
              <a:t>60</a:t>
            </a:fld>
            <a:endParaRPr lang="en-US" dirty="0"/>
          </a:p>
        </p:txBody>
      </p:sp>
      <p:pic>
        <p:nvPicPr>
          <p:cNvPr id="7" name="Graphic 7" descr="Person eating with solid fill">
            <a:extLst>
              <a:ext uri="{FF2B5EF4-FFF2-40B4-BE49-F238E27FC236}">
                <a16:creationId xmlns:a16="http://schemas.microsoft.com/office/drawing/2014/main" id="{F62C5CE2-E6D1-5F64-04AA-FF49BCFF22F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25055" y="1650459"/>
            <a:ext cx="914400" cy="914400"/>
          </a:xfrm>
          <a:prstGeom prst="rect">
            <a:avLst/>
          </a:prstGeom>
        </p:spPr>
      </p:pic>
      <p:pic>
        <p:nvPicPr>
          <p:cNvPr id="9" name="Graphic 9" descr="Schoolhouse with solid fill">
            <a:extLst>
              <a:ext uri="{FF2B5EF4-FFF2-40B4-BE49-F238E27FC236}">
                <a16:creationId xmlns:a16="http://schemas.microsoft.com/office/drawing/2014/main" id="{CBBC8E19-D047-7145-A169-0F33AC93D61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781162" y="1650459"/>
            <a:ext cx="914400" cy="914400"/>
          </a:xfrm>
          <a:prstGeom prst="rect">
            <a:avLst/>
          </a:prstGeom>
        </p:spPr>
      </p:pic>
      <p:pic>
        <p:nvPicPr>
          <p:cNvPr id="10" name="Graphic 10" descr="Piggy Bank with solid fill">
            <a:extLst>
              <a:ext uri="{FF2B5EF4-FFF2-40B4-BE49-F238E27FC236}">
                <a16:creationId xmlns:a16="http://schemas.microsoft.com/office/drawing/2014/main" id="{7665BA1A-F1CE-6AE4-F642-1CD956D7EDB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921886" y="1650459"/>
            <a:ext cx="914400" cy="914400"/>
          </a:xfrm>
          <a:prstGeom prst="rect">
            <a:avLst/>
          </a:prstGeom>
        </p:spPr>
      </p:pic>
      <p:pic>
        <p:nvPicPr>
          <p:cNvPr id="11" name="Graphic 11" descr="Safe outline">
            <a:extLst>
              <a:ext uri="{FF2B5EF4-FFF2-40B4-BE49-F238E27FC236}">
                <a16:creationId xmlns:a16="http://schemas.microsoft.com/office/drawing/2014/main" id="{3C97EA9B-483A-8F17-B998-BD051718BDE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608013" y="1650459"/>
            <a:ext cx="914400" cy="914400"/>
          </a:xfrm>
          <a:prstGeom prst="rect">
            <a:avLst/>
          </a:prstGeom>
        </p:spPr>
      </p:pic>
      <p:pic>
        <p:nvPicPr>
          <p:cNvPr id="12" name="Graphic 12" descr="Building with solid fill">
            <a:extLst>
              <a:ext uri="{FF2B5EF4-FFF2-40B4-BE49-F238E27FC236}">
                <a16:creationId xmlns:a16="http://schemas.microsoft.com/office/drawing/2014/main" id="{E5F4A6C0-C4AF-6D77-E896-DD3FB7CD4A6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781162" y="4063545"/>
            <a:ext cx="914400" cy="914400"/>
          </a:xfrm>
          <a:prstGeom prst="rect">
            <a:avLst/>
          </a:prstGeom>
        </p:spPr>
      </p:pic>
      <p:sp>
        <p:nvSpPr>
          <p:cNvPr id="14" name="TextBox 13">
            <a:extLst>
              <a:ext uri="{FF2B5EF4-FFF2-40B4-BE49-F238E27FC236}">
                <a16:creationId xmlns:a16="http://schemas.microsoft.com/office/drawing/2014/main" id="{6C75C938-82E1-9E72-DA9E-6831BE056D43}"/>
              </a:ext>
            </a:extLst>
          </p:cNvPr>
          <p:cNvSpPr txBox="1"/>
          <p:nvPr/>
        </p:nvSpPr>
        <p:spPr>
          <a:xfrm>
            <a:off x="6679660" y="6079787"/>
            <a:ext cx="15590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dirty="0">
                <a:solidFill>
                  <a:schemeClr val="tx2">
                    <a:lumMod val="90000"/>
                    <a:lumOff val="10000"/>
                  </a:schemeClr>
                </a:solidFill>
                <a:latin typeface="Book Antiqua"/>
                <a:cs typeface="Calibri Light"/>
              </a:rPr>
              <a:t>USA</a:t>
            </a:r>
          </a:p>
        </p:txBody>
      </p:sp>
      <p:sp>
        <p:nvSpPr>
          <p:cNvPr id="16" name="TextBox 15">
            <a:extLst>
              <a:ext uri="{FF2B5EF4-FFF2-40B4-BE49-F238E27FC236}">
                <a16:creationId xmlns:a16="http://schemas.microsoft.com/office/drawing/2014/main" id="{968CC36D-C182-71CA-A5E8-24B30B095EE7}"/>
              </a:ext>
            </a:extLst>
          </p:cNvPr>
          <p:cNvSpPr txBox="1"/>
          <p:nvPr/>
        </p:nvSpPr>
        <p:spPr>
          <a:xfrm>
            <a:off x="8472863" y="6079785"/>
            <a:ext cx="15590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tx2">
                    <a:lumMod val="90000"/>
                    <a:lumOff val="10000"/>
                  </a:schemeClr>
                </a:solidFill>
                <a:latin typeface="Book Antiqua"/>
                <a:ea typeface="Calibri Light"/>
                <a:cs typeface="Calibri Light"/>
              </a:rPr>
              <a:t>India</a:t>
            </a:r>
            <a:endParaRPr lang="en-US" dirty="0">
              <a:solidFill>
                <a:schemeClr val="tx2">
                  <a:lumMod val="90000"/>
                  <a:lumOff val="10000"/>
                </a:schemeClr>
              </a:solidFill>
              <a:latin typeface="Book Antiqua"/>
            </a:endParaRPr>
          </a:p>
        </p:txBody>
      </p:sp>
      <p:sp>
        <p:nvSpPr>
          <p:cNvPr id="17" name="TextBox 16">
            <a:extLst>
              <a:ext uri="{FF2B5EF4-FFF2-40B4-BE49-F238E27FC236}">
                <a16:creationId xmlns:a16="http://schemas.microsoft.com/office/drawing/2014/main" id="{C46102D3-644A-B968-A5AB-E89AD0C59D6D}"/>
              </a:ext>
            </a:extLst>
          </p:cNvPr>
          <p:cNvSpPr txBox="1"/>
          <p:nvPr/>
        </p:nvSpPr>
        <p:spPr>
          <a:xfrm>
            <a:off x="6971489" y="2902085"/>
            <a:ext cx="18097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8" name="TextBox 17">
            <a:extLst>
              <a:ext uri="{FF2B5EF4-FFF2-40B4-BE49-F238E27FC236}">
                <a16:creationId xmlns:a16="http://schemas.microsoft.com/office/drawing/2014/main" id="{EFAFA5F0-9362-D3B9-AE66-87CE1D0F6E74}"/>
              </a:ext>
            </a:extLst>
          </p:cNvPr>
          <p:cNvSpPr txBox="1"/>
          <p:nvPr/>
        </p:nvSpPr>
        <p:spPr>
          <a:xfrm>
            <a:off x="6282446" y="2464337"/>
            <a:ext cx="15590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tx2">
                    <a:lumMod val="90000"/>
                    <a:lumOff val="10000"/>
                  </a:schemeClr>
                </a:solidFill>
                <a:latin typeface="Book Antiqua"/>
                <a:cs typeface="Calibri Light"/>
              </a:rPr>
              <a:t>Mr. Ambani</a:t>
            </a:r>
            <a:endParaRPr lang="en-US" dirty="0">
              <a:solidFill>
                <a:schemeClr val="tx2">
                  <a:lumMod val="90000"/>
                  <a:lumOff val="10000"/>
                </a:schemeClr>
              </a:solidFill>
              <a:latin typeface="Book Antiqua"/>
            </a:endParaRPr>
          </a:p>
        </p:txBody>
      </p:sp>
      <p:sp>
        <p:nvSpPr>
          <p:cNvPr id="19" name="TextBox 18">
            <a:extLst>
              <a:ext uri="{FF2B5EF4-FFF2-40B4-BE49-F238E27FC236}">
                <a16:creationId xmlns:a16="http://schemas.microsoft.com/office/drawing/2014/main" id="{A0C36955-862C-2C14-B896-7039BCB88DA8}"/>
              </a:ext>
            </a:extLst>
          </p:cNvPr>
          <p:cNvSpPr txBox="1"/>
          <p:nvPr/>
        </p:nvSpPr>
        <p:spPr>
          <a:xfrm>
            <a:off x="9458833" y="5022875"/>
            <a:ext cx="15590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solidFill>
                  <a:schemeClr val="tx2">
                    <a:lumMod val="90000"/>
                    <a:lumOff val="10000"/>
                  </a:schemeClr>
                </a:solidFill>
                <a:latin typeface="Book Antiqua"/>
                <a:cs typeface="Calibri Light"/>
              </a:rPr>
              <a:t>LLP</a:t>
            </a:r>
          </a:p>
        </p:txBody>
      </p:sp>
      <p:cxnSp>
        <p:nvCxnSpPr>
          <p:cNvPr id="13" name="Straight Connector 12">
            <a:extLst>
              <a:ext uri="{FF2B5EF4-FFF2-40B4-BE49-F238E27FC236}">
                <a16:creationId xmlns:a16="http://schemas.microsoft.com/office/drawing/2014/main" id="{FAE288F8-7710-D930-DE9B-CC253CFB3DBE}"/>
              </a:ext>
            </a:extLst>
          </p:cNvPr>
          <p:cNvCxnSpPr/>
          <p:nvPr/>
        </p:nvCxnSpPr>
        <p:spPr>
          <a:xfrm>
            <a:off x="8323729" y="1324535"/>
            <a:ext cx="0" cy="5124582"/>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6332B557-4D64-399D-C2FA-860325BD86D2}"/>
              </a:ext>
            </a:extLst>
          </p:cNvPr>
          <p:cNvCxnSpPr>
            <a:stCxn id="10" idx="1"/>
            <a:endCxn id="7" idx="3"/>
          </p:cNvCxnSpPr>
          <p:nvPr/>
        </p:nvCxnSpPr>
        <p:spPr>
          <a:xfrm flipH="1">
            <a:off x="7639455" y="2107659"/>
            <a:ext cx="1282431" cy="0"/>
          </a:xfrm>
          <a:prstGeom prst="straightConnector1">
            <a:avLst/>
          </a:prstGeom>
          <a:ln w="28575">
            <a:solidFill>
              <a:schemeClr val="accent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093E098F-5D49-D548-E2B9-6BB093753381}"/>
              </a:ext>
            </a:extLst>
          </p:cNvPr>
          <p:cNvSpPr txBox="1"/>
          <p:nvPr/>
        </p:nvSpPr>
        <p:spPr>
          <a:xfrm>
            <a:off x="7679649" y="2132110"/>
            <a:ext cx="155905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solidFill>
                  <a:schemeClr val="tx2">
                    <a:lumMod val="90000"/>
                    <a:lumOff val="10000"/>
                  </a:schemeClr>
                </a:solidFill>
                <a:latin typeface="Book Antiqua"/>
              </a:rPr>
              <a:t>Assets inherited</a:t>
            </a:r>
          </a:p>
        </p:txBody>
      </p:sp>
      <p:cxnSp>
        <p:nvCxnSpPr>
          <p:cNvPr id="24" name="Straight Arrow Connector 23">
            <a:extLst>
              <a:ext uri="{FF2B5EF4-FFF2-40B4-BE49-F238E27FC236}">
                <a16:creationId xmlns:a16="http://schemas.microsoft.com/office/drawing/2014/main" id="{56247FC0-7520-DF26-C33C-EC1275A87875}"/>
              </a:ext>
            </a:extLst>
          </p:cNvPr>
          <p:cNvCxnSpPr>
            <a:cxnSpLocks/>
            <a:stCxn id="9" idx="2"/>
            <a:endCxn id="12" idx="0"/>
          </p:cNvCxnSpPr>
          <p:nvPr/>
        </p:nvCxnSpPr>
        <p:spPr>
          <a:xfrm>
            <a:off x="10238362" y="2564859"/>
            <a:ext cx="0" cy="1498686"/>
          </a:xfrm>
          <a:prstGeom prst="straightConnector1">
            <a:avLst/>
          </a:prstGeom>
          <a:ln w="28575">
            <a:prstDash val="sysDash"/>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A5B08B4D-E2A8-26DC-69E6-4600D4EBF3C6}"/>
              </a:ext>
            </a:extLst>
          </p:cNvPr>
          <p:cNvSpPr txBox="1"/>
          <p:nvPr/>
        </p:nvSpPr>
        <p:spPr>
          <a:xfrm>
            <a:off x="10238362" y="2833669"/>
            <a:ext cx="1559058"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solidFill>
                  <a:schemeClr val="tx2">
                    <a:lumMod val="90000"/>
                    <a:lumOff val="10000"/>
                  </a:schemeClr>
                </a:solidFill>
                <a:latin typeface="Book Antiqua"/>
                <a:ea typeface="Calibri Light"/>
                <a:cs typeface="Calibri Light"/>
              </a:rPr>
              <a:t>All inherited assets introduced as capital in Indian LLP</a:t>
            </a:r>
            <a:endParaRPr lang="en-US" sz="1400" dirty="0">
              <a:solidFill>
                <a:schemeClr val="tx2">
                  <a:lumMod val="90000"/>
                  <a:lumOff val="10000"/>
                </a:schemeClr>
              </a:solidFill>
              <a:latin typeface="Book Antiqua"/>
            </a:endParaRPr>
          </a:p>
        </p:txBody>
      </p:sp>
      <p:cxnSp>
        <p:nvCxnSpPr>
          <p:cNvPr id="30" name="Connector: Elbow 29">
            <a:extLst>
              <a:ext uri="{FF2B5EF4-FFF2-40B4-BE49-F238E27FC236}">
                <a16:creationId xmlns:a16="http://schemas.microsoft.com/office/drawing/2014/main" id="{5199D62F-D510-EC03-14F3-3DBE92B5E31E}"/>
              </a:ext>
            </a:extLst>
          </p:cNvPr>
          <p:cNvCxnSpPr>
            <a:stCxn id="12" idx="1"/>
            <a:endCxn id="18" idx="2"/>
          </p:cNvCxnSpPr>
          <p:nvPr/>
        </p:nvCxnSpPr>
        <p:spPr>
          <a:xfrm rot="10800000">
            <a:off x="7061976" y="2833669"/>
            <a:ext cx="2719187" cy="1687076"/>
          </a:xfrm>
          <a:prstGeom prst="bentConnector2">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9DBCF5C8-4F31-5372-0722-9C79B039791E}"/>
              </a:ext>
            </a:extLst>
          </p:cNvPr>
          <p:cNvSpPr txBox="1"/>
          <p:nvPr/>
        </p:nvSpPr>
        <p:spPr>
          <a:xfrm>
            <a:off x="8356976" y="4148784"/>
            <a:ext cx="155905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solidFill>
                  <a:schemeClr val="tx2">
                    <a:lumMod val="90000"/>
                    <a:lumOff val="10000"/>
                  </a:schemeClr>
                </a:solidFill>
                <a:latin typeface="Book Antiqua"/>
              </a:rPr>
              <a:t>Share of profit</a:t>
            </a:r>
          </a:p>
        </p:txBody>
      </p:sp>
    </p:spTree>
    <p:extLst>
      <p:ext uri="{BB962C8B-B14F-4D97-AF65-F5344CB8AC3E}">
        <p14:creationId xmlns:p14="http://schemas.microsoft.com/office/powerpoint/2010/main" val="18022612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606" y="295552"/>
            <a:ext cx="10772775" cy="1658198"/>
          </a:xfrm>
        </p:spPr>
        <p:txBody>
          <a:bodyPr/>
          <a:lstStyle/>
          <a:p>
            <a:pPr algn="ctr"/>
            <a:r>
              <a:rPr lang="en-US" dirty="0">
                <a:latin typeface="Georgia"/>
              </a:rPr>
              <a:t>Case Study - Repatriation through LLP</a:t>
            </a:r>
            <a:endParaRPr lang="en-US"/>
          </a:p>
        </p:txBody>
      </p:sp>
      <p:sp>
        <p:nvSpPr>
          <p:cNvPr id="3" name="Content Placeholder 2"/>
          <p:cNvSpPr>
            <a:spLocks noGrp="1"/>
          </p:cNvSpPr>
          <p:nvPr>
            <p:ph idx="1"/>
          </p:nvPr>
        </p:nvSpPr>
        <p:spPr>
          <a:xfrm>
            <a:off x="676657" y="2011680"/>
            <a:ext cx="5259910" cy="3766185"/>
          </a:xfrm>
        </p:spPr>
        <p:txBody>
          <a:bodyPr>
            <a:normAutofit lnSpcReduction="10000"/>
          </a:bodyPr>
          <a:lstStyle/>
          <a:p>
            <a:r>
              <a:rPr lang="en-US" sz="2200" dirty="0"/>
              <a:t>NRI could not have remitted such assets directly under Remittance of Assets Regulations.</a:t>
            </a:r>
          </a:p>
          <a:p>
            <a:endParaRPr lang="en-US" sz="2200" dirty="0"/>
          </a:p>
          <a:p>
            <a:r>
              <a:rPr lang="en-US" sz="2200" dirty="0"/>
              <a:t>Prior RBI Approval required</a:t>
            </a:r>
          </a:p>
          <a:p>
            <a:endParaRPr lang="en-US" sz="2200" dirty="0"/>
          </a:p>
          <a:p>
            <a:r>
              <a:rPr lang="en-US" sz="2200" dirty="0"/>
              <a:t>“What cannot be done directly; cannot be done indirectly.”</a:t>
            </a:r>
          </a:p>
          <a:p>
            <a:endParaRPr lang="en-US" sz="2200" dirty="0"/>
          </a:p>
          <a:p>
            <a:r>
              <a:rPr lang="en-US" sz="2200" dirty="0"/>
              <a:t>Not a mere technical violation</a:t>
            </a:r>
          </a:p>
        </p:txBody>
      </p:sp>
      <p:sp>
        <p:nvSpPr>
          <p:cNvPr id="4" name="Date Placeholder 3"/>
          <p:cNvSpPr>
            <a:spLocks noGrp="1"/>
          </p:cNvSpPr>
          <p:nvPr>
            <p:ph type="dt" sz="half" idx="10"/>
          </p:nvPr>
        </p:nvSpPr>
        <p:spPr/>
        <p:txBody>
          <a:bodyPr/>
          <a:lstStyle/>
          <a:p>
            <a:r>
              <a:rPr lang="en-US"/>
              <a:t>15-Nov-2022</a:t>
            </a:r>
          </a:p>
        </p:txBody>
      </p:sp>
      <p:sp>
        <p:nvSpPr>
          <p:cNvPr id="5" name="Footer Placeholder 4"/>
          <p:cNvSpPr>
            <a:spLocks noGrp="1"/>
          </p:cNvSpPr>
          <p:nvPr>
            <p:ph type="ftr" sz="quarter" idx="11"/>
          </p:nvPr>
        </p:nvSpPr>
        <p:spPr/>
        <p:txBody>
          <a:bodyPr/>
          <a:lstStyle/>
          <a:p>
            <a:r>
              <a:rPr lang="en-US" dirty="0"/>
              <a:t>CA Viren Doshi</a:t>
            </a:r>
          </a:p>
        </p:txBody>
      </p:sp>
      <p:sp>
        <p:nvSpPr>
          <p:cNvPr id="6" name="Slide Number Placeholder 5"/>
          <p:cNvSpPr>
            <a:spLocks noGrp="1"/>
          </p:cNvSpPr>
          <p:nvPr>
            <p:ph type="sldNum" sz="quarter" idx="12"/>
          </p:nvPr>
        </p:nvSpPr>
        <p:spPr/>
        <p:txBody>
          <a:bodyPr/>
          <a:lstStyle/>
          <a:p>
            <a:fld id="{53B6C93E-B05E-49F4-B363-E611733D9E4E}" type="slidenum">
              <a:rPr lang="en-US" dirty="0" smtClean="0"/>
              <a:pPr/>
              <a:t>61</a:t>
            </a:fld>
            <a:endParaRPr lang="en-US" dirty="0"/>
          </a:p>
        </p:txBody>
      </p:sp>
      <p:pic>
        <p:nvPicPr>
          <p:cNvPr id="7" name="Graphic 7" descr="Person eating with solid fill">
            <a:extLst>
              <a:ext uri="{FF2B5EF4-FFF2-40B4-BE49-F238E27FC236}">
                <a16:creationId xmlns:a16="http://schemas.microsoft.com/office/drawing/2014/main" id="{84F4A48E-9868-429E-2885-6C619C56868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25055" y="1650459"/>
            <a:ext cx="914400" cy="914400"/>
          </a:xfrm>
          <a:prstGeom prst="rect">
            <a:avLst/>
          </a:prstGeom>
        </p:spPr>
      </p:pic>
      <p:pic>
        <p:nvPicPr>
          <p:cNvPr id="8" name="Graphic 9" descr="Schoolhouse with solid fill">
            <a:extLst>
              <a:ext uri="{FF2B5EF4-FFF2-40B4-BE49-F238E27FC236}">
                <a16:creationId xmlns:a16="http://schemas.microsoft.com/office/drawing/2014/main" id="{4E67703F-E875-1812-3E91-99C555B9B9E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781162" y="1650459"/>
            <a:ext cx="914400" cy="914400"/>
          </a:xfrm>
          <a:prstGeom prst="rect">
            <a:avLst/>
          </a:prstGeom>
        </p:spPr>
      </p:pic>
      <p:pic>
        <p:nvPicPr>
          <p:cNvPr id="9" name="Graphic 10" descr="Piggy Bank with solid fill">
            <a:extLst>
              <a:ext uri="{FF2B5EF4-FFF2-40B4-BE49-F238E27FC236}">
                <a16:creationId xmlns:a16="http://schemas.microsoft.com/office/drawing/2014/main" id="{9B84A5C6-4D0D-6469-EC82-658D4C81742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921886" y="1650459"/>
            <a:ext cx="914400" cy="914400"/>
          </a:xfrm>
          <a:prstGeom prst="rect">
            <a:avLst/>
          </a:prstGeom>
        </p:spPr>
      </p:pic>
      <p:pic>
        <p:nvPicPr>
          <p:cNvPr id="10" name="Graphic 11" descr="Safe outline">
            <a:extLst>
              <a:ext uri="{FF2B5EF4-FFF2-40B4-BE49-F238E27FC236}">
                <a16:creationId xmlns:a16="http://schemas.microsoft.com/office/drawing/2014/main" id="{D6A9B85F-2BC3-453F-4FDC-64B558D64F8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608013" y="1650459"/>
            <a:ext cx="914400" cy="914400"/>
          </a:xfrm>
          <a:prstGeom prst="rect">
            <a:avLst/>
          </a:prstGeom>
        </p:spPr>
      </p:pic>
      <p:pic>
        <p:nvPicPr>
          <p:cNvPr id="11" name="Graphic 12" descr="Building with solid fill">
            <a:extLst>
              <a:ext uri="{FF2B5EF4-FFF2-40B4-BE49-F238E27FC236}">
                <a16:creationId xmlns:a16="http://schemas.microsoft.com/office/drawing/2014/main" id="{862F017D-88EA-2314-1EBB-F4C2A184646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781162" y="4063545"/>
            <a:ext cx="914400" cy="914400"/>
          </a:xfrm>
          <a:prstGeom prst="rect">
            <a:avLst/>
          </a:prstGeom>
        </p:spPr>
      </p:pic>
      <p:sp>
        <p:nvSpPr>
          <p:cNvPr id="12" name="TextBox 11">
            <a:extLst>
              <a:ext uri="{FF2B5EF4-FFF2-40B4-BE49-F238E27FC236}">
                <a16:creationId xmlns:a16="http://schemas.microsoft.com/office/drawing/2014/main" id="{9A683DCF-964A-91D0-CB4B-0A6F7C01C7C5}"/>
              </a:ext>
            </a:extLst>
          </p:cNvPr>
          <p:cNvSpPr txBox="1"/>
          <p:nvPr/>
        </p:nvSpPr>
        <p:spPr>
          <a:xfrm>
            <a:off x="6679660" y="6079787"/>
            <a:ext cx="15590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dirty="0">
                <a:solidFill>
                  <a:schemeClr val="tx2">
                    <a:lumMod val="90000"/>
                    <a:lumOff val="10000"/>
                  </a:schemeClr>
                </a:solidFill>
                <a:latin typeface="Book Antiqua"/>
                <a:cs typeface="Calibri Light"/>
              </a:rPr>
              <a:t>USA</a:t>
            </a:r>
          </a:p>
        </p:txBody>
      </p:sp>
      <p:sp>
        <p:nvSpPr>
          <p:cNvPr id="13" name="TextBox 12">
            <a:extLst>
              <a:ext uri="{FF2B5EF4-FFF2-40B4-BE49-F238E27FC236}">
                <a16:creationId xmlns:a16="http://schemas.microsoft.com/office/drawing/2014/main" id="{0432EEFD-348E-3C20-4489-3279CB43DB9D}"/>
              </a:ext>
            </a:extLst>
          </p:cNvPr>
          <p:cNvSpPr txBox="1"/>
          <p:nvPr/>
        </p:nvSpPr>
        <p:spPr>
          <a:xfrm>
            <a:off x="8472863" y="6079785"/>
            <a:ext cx="15590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tx2">
                    <a:lumMod val="90000"/>
                    <a:lumOff val="10000"/>
                  </a:schemeClr>
                </a:solidFill>
                <a:latin typeface="Book Antiqua"/>
                <a:ea typeface="Calibri Light"/>
                <a:cs typeface="Calibri Light"/>
              </a:rPr>
              <a:t>India</a:t>
            </a:r>
            <a:endParaRPr lang="en-US" dirty="0">
              <a:solidFill>
                <a:schemeClr val="tx2">
                  <a:lumMod val="90000"/>
                  <a:lumOff val="10000"/>
                </a:schemeClr>
              </a:solidFill>
              <a:latin typeface="Book Antiqua"/>
            </a:endParaRPr>
          </a:p>
        </p:txBody>
      </p:sp>
      <p:sp>
        <p:nvSpPr>
          <p:cNvPr id="14" name="TextBox 13">
            <a:extLst>
              <a:ext uri="{FF2B5EF4-FFF2-40B4-BE49-F238E27FC236}">
                <a16:creationId xmlns:a16="http://schemas.microsoft.com/office/drawing/2014/main" id="{E68E979B-1EA1-B019-FDA4-99F81E8CB32F}"/>
              </a:ext>
            </a:extLst>
          </p:cNvPr>
          <p:cNvSpPr txBox="1"/>
          <p:nvPr/>
        </p:nvSpPr>
        <p:spPr>
          <a:xfrm>
            <a:off x="6971489" y="2902085"/>
            <a:ext cx="18097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5" name="TextBox 14">
            <a:extLst>
              <a:ext uri="{FF2B5EF4-FFF2-40B4-BE49-F238E27FC236}">
                <a16:creationId xmlns:a16="http://schemas.microsoft.com/office/drawing/2014/main" id="{B48A7EBF-4FE9-CF36-5301-13AA711EDBC2}"/>
              </a:ext>
            </a:extLst>
          </p:cNvPr>
          <p:cNvSpPr txBox="1"/>
          <p:nvPr/>
        </p:nvSpPr>
        <p:spPr>
          <a:xfrm>
            <a:off x="9458833" y="5022875"/>
            <a:ext cx="15590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solidFill>
                  <a:schemeClr val="tx2">
                    <a:lumMod val="90000"/>
                    <a:lumOff val="10000"/>
                  </a:schemeClr>
                </a:solidFill>
                <a:latin typeface="Book Antiqua"/>
                <a:cs typeface="Calibri Light"/>
              </a:rPr>
              <a:t>LLP</a:t>
            </a:r>
          </a:p>
        </p:txBody>
      </p:sp>
      <p:cxnSp>
        <p:nvCxnSpPr>
          <p:cNvPr id="16" name="Straight Connector 15">
            <a:extLst>
              <a:ext uri="{FF2B5EF4-FFF2-40B4-BE49-F238E27FC236}">
                <a16:creationId xmlns:a16="http://schemas.microsoft.com/office/drawing/2014/main" id="{7AE76F1B-DFEF-8155-4ABF-7B5C5A4BC00D}"/>
              </a:ext>
            </a:extLst>
          </p:cNvPr>
          <p:cNvCxnSpPr/>
          <p:nvPr/>
        </p:nvCxnSpPr>
        <p:spPr>
          <a:xfrm>
            <a:off x="8323729" y="1324535"/>
            <a:ext cx="0" cy="512458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6C398CB3-9FC7-AA87-9FC9-BCAF07E86375}"/>
              </a:ext>
            </a:extLst>
          </p:cNvPr>
          <p:cNvCxnSpPr>
            <a:stCxn id="9" idx="1"/>
            <a:endCxn id="7" idx="3"/>
          </p:cNvCxnSpPr>
          <p:nvPr/>
        </p:nvCxnSpPr>
        <p:spPr>
          <a:xfrm flipH="1">
            <a:off x="7639455" y="2107659"/>
            <a:ext cx="1282431" cy="0"/>
          </a:xfrm>
          <a:prstGeom prst="straightConnector1">
            <a:avLst/>
          </a:prstGeom>
          <a:ln w="28575">
            <a:solidFill>
              <a:schemeClr val="accent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C54597F-7A93-ADBD-6222-6F36B8F2EE77}"/>
              </a:ext>
            </a:extLst>
          </p:cNvPr>
          <p:cNvSpPr txBox="1"/>
          <p:nvPr/>
        </p:nvSpPr>
        <p:spPr>
          <a:xfrm>
            <a:off x="7679649" y="2132110"/>
            <a:ext cx="155905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solidFill>
                  <a:schemeClr val="tx2">
                    <a:lumMod val="90000"/>
                    <a:lumOff val="10000"/>
                  </a:schemeClr>
                </a:solidFill>
                <a:latin typeface="Book Antiqua"/>
              </a:rPr>
              <a:t>Assets inherited</a:t>
            </a:r>
          </a:p>
        </p:txBody>
      </p:sp>
      <p:cxnSp>
        <p:nvCxnSpPr>
          <p:cNvPr id="19" name="Straight Arrow Connector 18">
            <a:extLst>
              <a:ext uri="{FF2B5EF4-FFF2-40B4-BE49-F238E27FC236}">
                <a16:creationId xmlns:a16="http://schemas.microsoft.com/office/drawing/2014/main" id="{D9406B27-963E-8ED3-8385-E26A6055BECA}"/>
              </a:ext>
            </a:extLst>
          </p:cNvPr>
          <p:cNvCxnSpPr>
            <a:cxnSpLocks/>
            <a:stCxn id="8" idx="2"/>
            <a:endCxn id="11" idx="0"/>
          </p:cNvCxnSpPr>
          <p:nvPr/>
        </p:nvCxnSpPr>
        <p:spPr>
          <a:xfrm>
            <a:off x="10238362" y="2564859"/>
            <a:ext cx="0" cy="1498686"/>
          </a:xfrm>
          <a:prstGeom prst="straightConnector1">
            <a:avLst/>
          </a:prstGeom>
          <a:ln w="28575">
            <a:prstDash val="sysDash"/>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25B57C44-79D6-9567-CBE8-3818FEA46164}"/>
              </a:ext>
            </a:extLst>
          </p:cNvPr>
          <p:cNvSpPr txBox="1"/>
          <p:nvPr/>
        </p:nvSpPr>
        <p:spPr>
          <a:xfrm>
            <a:off x="10238362" y="2833669"/>
            <a:ext cx="1559058"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solidFill>
                  <a:schemeClr val="tx2">
                    <a:lumMod val="90000"/>
                    <a:lumOff val="10000"/>
                  </a:schemeClr>
                </a:solidFill>
                <a:latin typeface="Book Antiqua"/>
                <a:ea typeface="Calibri Light"/>
                <a:cs typeface="Calibri Light"/>
              </a:rPr>
              <a:t>All inherited assets introduced as capital in Indian LLP</a:t>
            </a:r>
            <a:endParaRPr lang="en-US" sz="1400" dirty="0">
              <a:solidFill>
                <a:schemeClr val="tx2">
                  <a:lumMod val="90000"/>
                  <a:lumOff val="10000"/>
                </a:schemeClr>
              </a:solidFill>
              <a:latin typeface="Book Antiqua"/>
            </a:endParaRPr>
          </a:p>
        </p:txBody>
      </p:sp>
      <p:cxnSp>
        <p:nvCxnSpPr>
          <p:cNvPr id="21" name="Connector: Elbow 20">
            <a:extLst>
              <a:ext uri="{FF2B5EF4-FFF2-40B4-BE49-F238E27FC236}">
                <a16:creationId xmlns:a16="http://schemas.microsoft.com/office/drawing/2014/main" id="{21C4B998-16DB-3402-08AB-B0DFB2CE1AE2}"/>
              </a:ext>
            </a:extLst>
          </p:cNvPr>
          <p:cNvCxnSpPr>
            <a:stCxn id="11" idx="1"/>
          </p:cNvCxnSpPr>
          <p:nvPr/>
        </p:nvCxnSpPr>
        <p:spPr>
          <a:xfrm rot="10800000">
            <a:off x="7061976" y="2833669"/>
            <a:ext cx="2719187" cy="1687076"/>
          </a:xfrm>
          <a:prstGeom prst="bentConnector2">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012BD4DE-474D-4113-E650-03177031BFCD}"/>
              </a:ext>
            </a:extLst>
          </p:cNvPr>
          <p:cNvSpPr txBox="1"/>
          <p:nvPr/>
        </p:nvSpPr>
        <p:spPr>
          <a:xfrm>
            <a:off x="8356976" y="4148784"/>
            <a:ext cx="155905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solidFill>
                  <a:schemeClr val="tx2">
                    <a:lumMod val="90000"/>
                    <a:lumOff val="10000"/>
                  </a:schemeClr>
                </a:solidFill>
                <a:latin typeface="Book Antiqua"/>
              </a:rPr>
              <a:t>Share of profit</a:t>
            </a:r>
          </a:p>
        </p:txBody>
      </p:sp>
      <p:cxnSp>
        <p:nvCxnSpPr>
          <p:cNvPr id="24" name="Connector: Curved 23">
            <a:extLst>
              <a:ext uri="{FF2B5EF4-FFF2-40B4-BE49-F238E27FC236}">
                <a16:creationId xmlns:a16="http://schemas.microsoft.com/office/drawing/2014/main" id="{457A9F2F-E0DE-A7CD-376F-1C78157B995B}"/>
              </a:ext>
            </a:extLst>
          </p:cNvPr>
          <p:cNvCxnSpPr>
            <a:stCxn id="8" idx="2"/>
            <a:endCxn id="7" idx="2"/>
          </p:cNvCxnSpPr>
          <p:nvPr/>
        </p:nvCxnSpPr>
        <p:spPr>
          <a:xfrm rot="5400000">
            <a:off x="8710309" y="1036806"/>
            <a:ext cx="12700" cy="3056107"/>
          </a:xfrm>
          <a:prstGeom prst="curvedConnector3">
            <a:avLst>
              <a:gd name="adj1" fmla="val 1800000"/>
            </a:avLst>
          </a:prstGeom>
          <a:ln w="38100">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19EC256B-9E71-7F31-F9F8-F8CFC216DACC}"/>
              </a:ext>
            </a:extLst>
          </p:cNvPr>
          <p:cNvSpPr txBox="1"/>
          <p:nvPr/>
        </p:nvSpPr>
        <p:spPr>
          <a:xfrm>
            <a:off x="8238718" y="2790293"/>
            <a:ext cx="1559058"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dirty="0">
                <a:solidFill>
                  <a:srgbClr val="C00000"/>
                </a:solidFill>
                <a:latin typeface="Book Antiqua"/>
                <a:ea typeface="Calibri Light"/>
                <a:cs typeface="Calibri Light"/>
              </a:rPr>
              <a:t>Direct sell and transfer outside India</a:t>
            </a:r>
            <a:endParaRPr lang="en-US" sz="1600" dirty="0">
              <a:solidFill>
                <a:srgbClr val="C00000"/>
              </a:solidFill>
              <a:latin typeface="Book Antiqua"/>
            </a:endParaRPr>
          </a:p>
        </p:txBody>
      </p:sp>
    </p:spTree>
    <p:extLst>
      <p:ext uri="{BB962C8B-B14F-4D97-AF65-F5344CB8AC3E}">
        <p14:creationId xmlns:p14="http://schemas.microsoft.com/office/powerpoint/2010/main" val="42626734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3">
            <a:extLst>
              <a:ext uri="{FF2B5EF4-FFF2-40B4-BE49-F238E27FC236}">
                <a16:creationId xmlns:a16="http://schemas.microsoft.com/office/drawing/2014/main" id="{C7699994-F930-4BD1-804C-3E97736C34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5">
            <a:extLst>
              <a:ext uri="{FF2B5EF4-FFF2-40B4-BE49-F238E27FC236}">
                <a16:creationId xmlns:a16="http://schemas.microsoft.com/office/drawing/2014/main" id="{F05E3040-CB0E-4155-9346-CDC0387592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31750" cap="sq">
            <a:solidFill>
              <a:srgbClr val="66FED5"/>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9" descr="A picture containing text, newspaper, screenshot&#10;&#10;Description automatically generated">
            <a:extLst>
              <a:ext uri="{FF2B5EF4-FFF2-40B4-BE49-F238E27FC236}">
                <a16:creationId xmlns:a16="http://schemas.microsoft.com/office/drawing/2014/main" id="{CFDA11D6-B265-AF3C-6B14-3EE2C40529A6}"/>
              </a:ext>
            </a:extLst>
          </p:cNvPr>
          <p:cNvPicPr>
            <a:picLocks noChangeAspect="1"/>
          </p:cNvPicPr>
          <p:nvPr/>
        </p:nvPicPr>
        <p:blipFill rotWithShape="1">
          <a:blip r:embed="rId2"/>
          <a:srcRect r="3597" b="2"/>
          <a:stretch/>
        </p:blipFill>
        <p:spPr>
          <a:xfrm>
            <a:off x="643467" y="643467"/>
            <a:ext cx="10905066" cy="5571066"/>
          </a:xfrm>
          <a:prstGeom prst="rect">
            <a:avLst/>
          </a:prstGeom>
        </p:spPr>
      </p:pic>
      <p:sp>
        <p:nvSpPr>
          <p:cNvPr id="4" name="Date Placeholder 3"/>
          <p:cNvSpPr>
            <a:spLocks noGrp="1"/>
          </p:cNvSpPr>
          <p:nvPr>
            <p:ph type="dt" sz="half" idx="10"/>
          </p:nvPr>
        </p:nvSpPr>
        <p:spPr>
          <a:xfrm>
            <a:off x="685800" y="6412447"/>
            <a:ext cx="4114800" cy="228600"/>
          </a:xfrm>
        </p:spPr>
        <p:txBody>
          <a:bodyPr vert="horz" lIns="91440" tIns="45720" rIns="91440" bIns="45720" rtlCol="0" anchor="ctr">
            <a:normAutofit/>
          </a:bodyPr>
          <a:lstStyle/>
          <a:p>
            <a:pPr defTabSz="457200">
              <a:lnSpc>
                <a:spcPct val="90000"/>
              </a:lnSpc>
              <a:spcAft>
                <a:spcPts val="600"/>
              </a:spcAft>
            </a:pPr>
            <a:r>
              <a:rPr lang="en-US" sz="950">
                <a:solidFill>
                  <a:srgbClr val="FFFFFF">
                    <a:alpha val="80000"/>
                  </a:srgbClr>
                </a:solidFill>
                <a:latin typeface="+mn-lt"/>
              </a:rPr>
              <a:t>15-Nov-2022</a:t>
            </a:r>
          </a:p>
        </p:txBody>
      </p:sp>
      <p:sp>
        <p:nvSpPr>
          <p:cNvPr id="5" name="Footer Placeholder 4"/>
          <p:cNvSpPr>
            <a:spLocks noGrp="1"/>
          </p:cNvSpPr>
          <p:nvPr>
            <p:ph type="ftr" sz="quarter" idx="11"/>
          </p:nvPr>
        </p:nvSpPr>
        <p:spPr>
          <a:xfrm>
            <a:off x="685800" y="6554697"/>
            <a:ext cx="5029200" cy="228600"/>
          </a:xfrm>
        </p:spPr>
        <p:txBody>
          <a:bodyPr vert="horz" lIns="91440" tIns="45720" rIns="91440" bIns="45720" rtlCol="0" anchor="ctr">
            <a:normAutofit/>
          </a:bodyPr>
          <a:lstStyle/>
          <a:p>
            <a:pPr algn="l" defTabSz="457200">
              <a:lnSpc>
                <a:spcPct val="90000"/>
              </a:lnSpc>
              <a:spcAft>
                <a:spcPts val="600"/>
              </a:spcAft>
            </a:pPr>
            <a:r>
              <a:rPr lang="en-US" sz="950" kern="1200" cap="all" baseline="0" dirty="0">
                <a:solidFill>
                  <a:srgbClr val="FFFFFF">
                    <a:alpha val="80000"/>
                  </a:srgbClr>
                </a:solidFill>
                <a:latin typeface="+mn-lt"/>
                <a:ea typeface="+mn-ea"/>
                <a:cs typeface="+mn-cs"/>
              </a:rPr>
              <a:t>CA Viren Doshi</a:t>
            </a:r>
          </a:p>
        </p:txBody>
      </p:sp>
      <p:sp>
        <p:nvSpPr>
          <p:cNvPr id="6" name="Slide Number Placeholder 5"/>
          <p:cNvSpPr>
            <a:spLocks noGrp="1"/>
          </p:cNvSpPr>
          <p:nvPr>
            <p:ph type="sldNum" sz="quarter" idx="12"/>
          </p:nvPr>
        </p:nvSpPr>
        <p:spPr>
          <a:xfrm>
            <a:off x="8763926" y="6412447"/>
            <a:ext cx="2926080" cy="370850"/>
          </a:xfrm>
        </p:spPr>
        <p:txBody>
          <a:bodyPr vert="horz" lIns="91440" tIns="45720" rIns="91440" bIns="45720" rtlCol="0" anchor="ctr">
            <a:normAutofit/>
          </a:bodyPr>
          <a:lstStyle/>
          <a:p>
            <a:pPr defTabSz="457200">
              <a:lnSpc>
                <a:spcPct val="90000"/>
              </a:lnSpc>
              <a:spcAft>
                <a:spcPts val="600"/>
              </a:spcAft>
            </a:pPr>
            <a:fld id="{53B6C93E-B05E-49F4-B363-E611733D9E4E}" type="slidenum">
              <a:rPr lang="en-US" sz="2000" dirty="0">
                <a:solidFill>
                  <a:srgbClr val="FFFFFF">
                    <a:alpha val="80000"/>
                  </a:srgbClr>
                </a:solidFill>
                <a:latin typeface="+mj-lt"/>
              </a:rPr>
              <a:pPr defTabSz="457200">
                <a:lnSpc>
                  <a:spcPct val="90000"/>
                </a:lnSpc>
                <a:spcAft>
                  <a:spcPts val="600"/>
                </a:spcAft>
              </a:pPr>
              <a:t>62</a:t>
            </a:fld>
            <a:endParaRPr lang="en-US" sz="2000" dirty="0">
              <a:solidFill>
                <a:srgbClr val="FFFFFF">
                  <a:alpha val="80000"/>
                </a:srgbClr>
              </a:solidFill>
              <a:latin typeface="+mj-lt"/>
            </a:endParaRPr>
          </a:p>
        </p:txBody>
      </p:sp>
    </p:spTree>
    <p:extLst>
      <p:ext uri="{BB962C8B-B14F-4D97-AF65-F5344CB8AC3E}">
        <p14:creationId xmlns:p14="http://schemas.microsoft.com/office/powerpoint/2010/main" val="10300926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D333CBE-B699-4E3B-9F45-C045F77343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pic>
        <p:nvPicPr>
          <p:cNvPr id="2" name="Picture 2" descr="Gray Glass Window High-rise Building With Sky Reflection · Free Stock Photo">
            <a:extLst>
              <a:ext uri="{FF2B5EF4-FFF2-40B4-BE49-F238E27FC236}">
                <a16:creationId xmlns:a16="http://schemas.microsoft.com/office/drawing/2014/main" id="{51773457-6C6D-5DE6-7763-B675C916F301}"/>
              </a:ext>
            </a:extLst>
          </p:cNvPr>
          <p:cNvPicPr>
            <a:picLocks noChangeAspect="1"/>
          </p:cNvPicPr>
          <p:nvPr/>
        </p:nvPicPr>
        <p:blipFill rotWithShape="1">
          <a:blip r:embed="rId2"/>
          <a:srcRect l="9091" t="23345"/>
          <a:stretch/>
        </p:blipFill>
        <p:spPr>
          <a:xfrm>
            <a:off x="20" y="10"/>
            <a:ext cx="12184702" cy="6857990"/>
          </a:xfrm>
          <a:prstGeom prst="rect">
            <a:avLst/>
          </a:prstGeom>
        </p:spPr>
      </p:pic>
      <p:sp>
        <p:nvSpPr>
          <p:cNvPr id="11" name="Rectangle 10">
            <a:extLst>
              <a:ext uri="{FF2B5EF4-FFF2-40B4-BE49-F238E27FC236}">
                <a16:creationId xmlns:a16="http://schemas.microsoft.com/office/drawing/2014/main" id="{8DE938CA-5A75-4A41-BBD4-248248C85E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2267" y="0"/>
            <a:ext cx="4633540" cy="6858000"/>
          </a:xfrm>
          <a:prstGeom prst="rect">
            <a:avLst/>
          </a:prstGeom>
          <a:solidFill>
            <a:srgbClr val="444784">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897855" y="1532467"/>
            <a:ext cx="3953884" cy="3656044"/>
          </a:xfrm>
        </p:spPr>
        <p:txBody>
          <a:bodyPr vert="horz" lIns="91440" tIns="45720" rIns="91440" bIns="45720" rtlCol="0" anchor="b">
            <a:normAutofit/>
          </a:bodyPr>
          <a:lstStyle/>
          <a:p>
            <a:pPr>
              <a:lnSpc>
                <a:spcPct val="80000"/>
              </a:lnSpc>
            </a:pPr>
            <a:r>
              <a:rPr lang="en-US" sz="6000" kern="1200" spc="-120" baseline="0" dirty="0">
                <a:solidFill>
                  <a:srgbClr val="FFFFFF"/>
                </a:solidFill>
                <a:latin typeface="Georgia"/>
              </a:rPr>
              <a:t>Immovable Properties in India</a:t>
            </a:r>
          </a:p>
        </p:txBody>
      </p:sp>
      <p:sp>
        <p:nvSpPr>
          <p:cNvPr id="3" name="Date Placeholder 2"/>
          <p:cNvSpPr>
            <a:spLocks noGrp="1"/>
          </p:cNvSpPr>
          <p:nvPr>
            <p:ph type="dt" sz="half" idx="10"/>
          </p:nvPr>
        </p:nvSpPr>
        <p:spPr/>
        <p:txBody>
          <a:bodyPr/>
          <a:lstStyle/>
          <a:p>
            <a:r>
              <a:rPr lang="en-US"/>
              <a:t>15-Nov-2022</a:t>
            </a:r>
          </a:p>
        </p:txBody>
      </p:sp>
      <p:sp>
        <p:nvSpPr>
          <p:cNvPr id="5" name="Footer Placeholder 4"/>
          <p:cNvSpPr>
            <a:spLocks noGrp="1"/>
          </p:cNvSpPr>
          <p:nvPr>
            <p:ph type="ftr" sz="quarter" idx="11"/>
          </p:nvPr>
        </p:nvSpPr>
        <p:spPr/>
        <p:txBody>
          <a:bodyPr/>
          <a:lstStyle/>
          <a:p>
            <a:r>
              <a:rPr lang="en-US" dirty="0"/>
              <a:t>CA Viren Doshi</a:t>
            </a:r>
          </a:p>
        </p:txBody>
      </p:sp>
      <p:sp>
        <p:nvSpPr>
          <p:cNvPr id="6" name="Slide Number Placeholder 5"/>
          <p:cNvSpPr>
            <a:spLocks noGrp="1"/>
          </p:cNvSpPr>
          <p:nvPr>
            <p:ph type="sldNum" sz="quarter" idx="12"/>
          </p:nvPr>
        </p:nvSpPr>
        <p:spPr/>
        <p:txBody>
          <a:bodyPr/>
          <a:lstStyle/>
          <a:p>
            <a:fld id="{53B6C93E-B05E-49F4-B363-E611733D9E4E}" type="slidenum">
              <a:rPr lang="en-US" dirty="0" smtClean="0"/>
              <a:t>63</a:t>
            </a:fld>
            <a:endParaRPr lang="en-US" dirty="0"/>
          </a:p>
        </p:txBody>
      </p:sp>
    </p:spTree>
    <p:extLst>
      <p:ext uri="{BB962C8B-B14F-4D97-AF65-F5344CB8AC3E}">
        <p14:creationId xmlns:p14="http://schemas.microsoft.com/office/powerpoint/2010/main" val="288681990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7">
            <a:extLst>
              <a:ext uri="{FF2B5EF4-FFF2-40B4-BE49-F238E27FC236}">
                <a16:creationId xmlns:a16="http://schemas.microsoft.com/office/drawing/2014/main" id="{EC090937-65B6-4E69-8A51-DC43F550C2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1370" y="1059893"/>
            <a:ext cx="3462229" cy="4738211"/>
          </a:xfrm>
        </p:spPr>
        <p:txBody>
          <a:bodyPr>
            <a:normAutofit/>
          </a:bodyPr>
          <a:lstStyle/>
          <a:p>
            <a:r>
              <a:rPr lang="en-US" dirty="0">
                <a:solidFill>
                  <a:schemeClr val="accent1"/>
                </a:solidFill>
                <a:latin typeface="Georgia"/>
              </a:rPr>
              <a:t>Layout</a:t>
            </a:r>
          </a:p>
        </p:txBody>
      </p:sp>
      <p:sp>
        <p:nvSpPr>
          <p:cNvPr id="13" name="Rectangle 9">
            <a:extLst>
              <a:ext uri="{FF2B5EF4-FFF2-40B4-BE49-F238E27FC236}">
                <a16:creationId xmlns:a16="http://schemas.microsoft.com/office/drawing/2014/main" id="{18EF8026-88C8-40AD-89D3-AB638002A6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C0E895E-D78A-1D90-1C0E-E5CC7AE75AB5}"/>
              </a:ext>
            </a:extLst>
          </p:cNvPr>
          <p:cNvSpPr>
            <a:spLocks noGrp="1"/>
          </p:cNvSpPr>
          <p:nvPr>
            <p:ph idx="1"/>
          </p:nvPr>
        </p:nvSpPr>
        <p:spPr>
          <a:xfrm>
            <a:off x="5080674" y="525854"/>
            <a:ext cx="6546931" cy="6184341"/>
          </a:xfrm>
        </p:spPr>
        <p:txBody>
          <a:bodyPr vert="horz" lIns="91440" tIns="45720" rIns="91440" bIns="45720" rtlCol="0" anchor="ctr">
            <a:normAutofit/>
          </a:bodyPr>
          <a:lstStyle/>
          <a:p>
            <a:r>
              <a:rPr lang="en-US" dirty="0">
                <a:latin typeface="Book Antiqua"/>
              </a:rPr>
              <a:t>Background</a:t>
            </a:r>
          </a:p>
          <a:p>
            <a:endParaRPr lang="en-US" dirty="0">
              <a:latin typeface="Book Antiqua"/>
            </a:endParaRPr>
          </a:p>
          <a:p>
            <a:r>
              <a:rPr lang="en-US" dirty="0">
                <a:latin typeface="Book Antiqua"/>
              </a:rPr>
              <a:t>Definitions</a:t>
            </a:r>
          </a:p>
          <a:p>
            <a:endParaRPr lang="en-US" dirty="0">
              <a:latin typeface="Book Antiqua"/>
            </a:endParaRPr>
          </a:p>
          <a:p>
            <a:r>
              <a:rPr lang="en-US" dirty="0">
                <a:latin typeface="Book Antiqua"/>
              </a:rPr>
              <a:t>Acquisition by NRIs/ OCIs</a:t>
            </a:r>
          </a:p>
          <a:p>
            <a:endParaRPr lang="en-US" dirty="0">
              <a:latin typeface="Book Antiqua"/>
            </a:endParaRPr>
          </a:p>
          <a:p>
            <a:r>
              <a:rPr lang="en-US" dirty="0">
                <a:latin typeface="Book Antiqua"/>
              </a:rPr>
              <a:t>Acquisition by PROI</a:t>
            </a:r>
          </a:p>
          <a:p>
            <a:endParaRPr lang="en-US" dirty="0">
              <a:latin typeface="Book Antiqua"/>
            </a:endParaRPr>
          </a:p>
          <a:p>
            <a:r>
              <a:rPr lang="en-US" dirty="0">
                <a:latin typeface="Book Antiqua"/>
              </a:rPr>
              <a:t>Acquisition by LTV (Long Term Visa Holders)</a:t>
            </a:r>
          </a:p>
          <a:p>
            <a:endParaRPr lang="en-US" dirty="0">
              <a:latin typeface="Book Antiqua"/>
            </a:endParaRPr>
          </a:p>
          <a:p>
            <a:r>
              <a:rPr lang="en-US" dirty="0">
                <a:latin typeface="Book Antiqua"/>
              </a:rPr>
              <a:t>Acquisition by Foreign Embassies/ Diplomats/ Consulate Generals</a:t>
            </a:r>
          </a:p>
          <a:p>
            <a:endParaRPr lang="en-US" dirty="0">
              <a:latin typeface="Book Antiqua"/>
            </a:endParaRPr>
          </a:p>
        </p:txBody>
      </p:sp>
      <p:sp>
        <p:nvSpPr>
          <p:cNvPr id="4" name="Date Placeholder 3"/>
          <p:cNvSpPr>
            <a:spLocks noGrp="1"/>
          </p:cNvSpPr>
          <p:nvPr>
            <p:ph type="dt" sz="half" idx="10"/>
          </p:nvPr>
        </p:nvSpPr>
        <p:spPr/>
        <p:txBody>
          <a:bodyPr/>
          <a:lstStyle/>
          <a:p>
            <a:r>
              <a:rPr lang="en-US"/>
              <a:t>15-Nov-2022</a:t>
            </a:r>
          </a:p>
        </p:txBody>
      </p:sp>
      <p:sp>
        <p:nvSpPr>
          <p:cNvPr id="5" name="Footer Placeholder 4"/>
          <p:cNvSpPr>
            <a:spLocks noGrp="1"/>
          </p:cNvSpPr>
          <p:nvPr>
            <p:ph type="ftr" sz="quarter" idx="11"/>
          </p:nvPr>
        </p:nvSpPr>
        <p:spPr/>
        <p:txBody>
          <a:bodyPr/>
          <a:lstStyle/>
          <a:p>
            <a:r>
              <a:rPr lang="en-US" dirty="0"/>
              <a:t>CA Viren Doshi</a:t>
            </a:r>
          </a:p>
        </p:txBody>
      </p:sp>
      <p:sp>
        <p:nvSpPr>
          <p:cNvPr id="6" name="Slide Number Placeholder 5"/>
          <p:cNvSpPr>
            <a:spLocks noGrp="1"/>
          </p:cNvSpPr>
          <p:nvPr>
            <p:ph type="sldNum" sz="quarter" idx="12"/>
          </p:nvPr>
        </p:nvSpPr>
        <p:spPr/>
        <p:txBody>
          <a:bodyPr/>
          <a:lstStyle/>
          <a:p>
            <a:fld id="{53B6C93E-B05E-49F4-B363-E611733D9E4E}" type="slidenum">
              <a:rPr lang="en-US" dirty="0" smtClean="0"/>
              <a:t>64</a:t>
            </a:fld>
            <a:endParaRPr lang="en-US"/>
          </a:p>
        </p:txBody>
      </p:sp>
    </p:spTree>
    <p:extLst>
      <p:ext uri="{BB962C8B-B14F-4D97-AF65-F5344CB8AC3E}">
        <p14:creationId xmlns:p14="http://schemas.microsoft.com/office/powerpoint/2010/main" val="3250132823"/>
      </p:ext>
    </p:extLst>
  </p:cSld>
  <p:clrMapOvr>
    <a:overrideClrMapping bg1="dk1" tx1="lt1" bg2="dk2" tx2="lt2" accent1="accent1" accent2="accent2" accent3="accent3" accent4="accent4" accent5="accent5" accent6="accent6" hlink="hlink" folHlink="folHlink"/>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7C44B-CC05-9351-EC48-635C5CFB503D}"/>
              </a:ext>
            </a:extLst>
          </p:cNvPr>
          <p:cNvSpPr>
            <a:spLocks noGrp="1"/>
          </p:cNvSpPr>
          <p:nvPr>
            <p:ph type="title"/>
          </p:nvPr>
        </p:nvSpPr>
        <p:spPr>
          <a:xfrm>
            <a:off x="664999" y="219615"/>
            <a:ext cx="10765000" cy="1067260"/>
          </a:xfrm>
        </p:spPr>
        <p:txBody>
          <a:bodyPr/>
          <a:lstStyle/>
          <a:p>
            <a:r>
              <a:rPr lang="en-US" dirty="0">
                <a:latin typeface="Georgia"/>
              </a:rPr>
              <a:t>Background</a:t>
            </a:r>
          </a:p>
        </p:txBody>
      </p:sp>
      <p:sp>
        <p:nvSpPr>
          <p:cNvPr id="3" name="Content Placeholder 2">
            <a:extLst>
              <a:ext uri="{FF2B5EF4-FFF2-40B4-BE49-F238E27FC236}">
                <a16:creationId xmlns:a16="http://schemas.microsoft.com/office/drawing/2014/main" id="{5EC2DDB5-2A51-F6C6-F6E1-BBB5EE05F06C}"/>
              </a:ext>
            </a:extLst>
          </p:cNvPr>
          <p:cNvSpPr>
            <a:spLocks noGrp="1"/>
          </p:cNvSpPr>
          <p:nvPr>
            <p:ph idx="1"/>
          </p:nvPr>
        </p:nvSpPr>
        <p:spPr>
          <a:xfrm>
            <a:off x="668881" y="1416442"/>
            <a:ext cx="10761500" cy="4745207"/>
          </a:xfrm>
        </p:spPr>
        <p:txBody>
          <a:bodyPr vert="horz" lIns="91440" tIns="45720" rIns="91440" bIns="45720" rtlCol="0" anchor="t">
            <a:normAutofit fontScale="92500" lnSpcReduction="20000"/>
          </a:bodyPr>
          <a:lstStyle/>
          <a:p>
            <a:r>
              <a:rPr lang="en-US" dirty="0">
                <a:latin typeface="Book Antiqua"/>
              </a:rPr>
              <a:t>Earlier regulated by RBI, now regulated by CG</a:t>
            </a:r>
          </a:p>
          <a:p>
            <a:pPr lvl="1"/>
            <a:r>
              <a:rPr lang="en-US" dirty="0">
                <a:latin typeface="Book Antiqua"/>
              </a:rPr>
              <a:t>S. 6(2A) of FEMA</a:t>
            </a:r>
          </a:p>
          <a:p>
            <a:pPr lvl="1"/>
            <a:r>
              <a:rPr lang="en-US" dirty="0">
                <a:latin typeface="Book Antiqua"/>
              </a:rPr>
              <a:t>FEMA (Non-Debt Instruments) Rules 2019</a:t>
            </a:r>
          </a:p>
          <a:p>
            <a:pPr lvl="1"/>
            <a:endParaRPr lang="en-US" dirty="0">
              <a:latin typeface="Book Antiqua"/>
            </a:endParaRPr>
          </a:p>
          <a:p>
            <a:r>
              <a:rPr lang="en-US" dirty="0">
                <a:latin typeface="Book Antiqua"/>
              </a:rPr>
              <a:t>Reasons for regulating IP acquisition in India</a:t>
            </a:r>
          </a:p>
          <a:p>
            <a:pPr lvl="1"/>
            <a:r>
              <a:rPr lang="en-US" dirty="0">
                <a:latin typeface="Book Antiqua"/>
              </a:rPr>
              <a:t>Security Reasons</a:t>
            </a:r>
          </a:p>
          <a:p>
            <a:pPr lvl="1"/>
            <a:r>
              <a:rPr lang="en-US" dirty="0">
                <a:latin typeface="Book Antiqua"/>
              </a:rPr>
              <a:t>Pricing</a:t>
            </a:r>
          </a:p>
          <a:p>
            <a:endParaRPr lang="en-US" dirty="0">
              <a:latin typeface="Book Antiqua"/>
            </a:endParaRPr>
          </a:p>
          <a:p>
            <a:r>
              <a:rPr lang="en-US" dirty="0">
                <a:latin typeface="Book Antiqua"/>
              </a:rPr>
              <a:t>General criteria of residence under 'FEMA' whereas IP regulations have criteria based on citizenship</a:t>
            </a:r>
          </a:p>
          <a:p>
            <a:pPr lvl="1"/>
            <a:r>
              <a:rPr lang="en-US" dirty="0">
                <a:latin typeface="Book Antiqua"/>
              </a:rPr>
              <a:t>Non-Residents not allowed; hence Residents allowed</a:t>
            </a:r>
          </a:p>
          <a:p>
            <a:pPr lvl="1"/>
            <a:r>
              <a:rPr lang="en-US" dirty="0">
                <a:latin typeface="Book Antiqua"/>
              </a:rPr>
              <a:t>However, residents of certain countries prohibited</a:t>
            </a:r>
          </a:p>
          <a:p>
            <a:pPr lvl="1"/>
            <a:r>
              <a:rPr lang="en-US" dirty="0">
                <a:latin typeface="Book Antiqua"/>
              </a:rPr>
              <a:t>FEMA not applicable for residents buying IP in India</a:t>
            </a:r>
            <a:endParaRPr lang="en-US" i="0" dirty="0"/>
          </a:p>
          <a:p>
            <a:pPr marL="4445" lvl="1" indent="0">
              <a:buNone/>
            </a:pPr>
            <a:endParaRPr lang="en-US" i="0" dirty="0"/>
          </a:p>
          <a:p>
            <a:pPr marL="4445" lvl="1" indent="0">
              <a:buNone/>
            </a:pPr>
            <a:endParaRPr lang="en-US" dirty="0"/>
          </a:p>
          <a:p>
            <a:pPr marL="4445" lvl="1" indent="0">
              <a:buNone/>
            </a:pPr>
            <a:endParaRPr lang="en-US" i="0" dirty="0"/>
          </a:p>
          <a:p>
            <a:pPr marL="0" lvl="2" indent="0">
              <a:buNone/>
            </a:pPr>
            <a:endParaRPr lang="en-US" i="0" dirty="0"/>
          </a:p>
        </p:txBody>
      </p:sp>
      <p:sp>
        <p:nvSpPr>
          <p:cNvPr id="5" name="Footer Placeholder 4"/>
          <p:cNvSpPr>
            <a:spLocks noGrp="1"/>
          </p:cNvSpPr>
          <p:nvPr>
            <p:ph type="ftr" sz="quarter" idx="11"/>
          </p:nvPr>
        </p:nvSpPr>
        <p:spPr/>
        <p:txBody>
          <a:bodyPr/>
          <a:lstStyle/>
          <a:p>
            <a:r>
              <a:rPr lang="en-US" dirty="0"/>
              <a:t>CA Viren Doshi</a:t>
            </a:r>
          </a:p>
        </p:txBody>
      </p:sp>
      <p:sp>
        <p:nvSpPr>
          <p:cNvPr id="6" name="Slide Number Placeholder 5"/>
          <p:cNvSpPr>
            <a:spLocks noGrp="1"/>
          </p:cNvSpPr>
          <p:nvPr>
            <p:ph type="sldNum" sz="quarter" idx="12"/>
          </p:nvPr>
        </p:nvSpPr>
        <p:spPr/>
        <p:txBody>
          <a:bodyPr/>
          <a:lstStyle/>
          <a:p>
            <a:fld id="{53B6C93E-B05E-49F4-B363-E611733D9E4E}" type="slidenum">
              <a:rPr lang="en-US" dirty="0" smtClean="0"/>
              <a:t>65</a:t>
            </a:fld>
            <a:endParaRPr lang="en-US" dirty="0"/>
          </a:p>
        </p:txBody>
      </p:sp>
      <p:sp>
        <p:nvSpPr>
          <p:cNvPr id="4" name="Date Placeholder 3">
            <a:extLst>
              <a:ext uri="{FF2B5EF4-FFF2-40B4-BE49-F238E27FC236}">
                <a16:creationId xmlns:a16="http://schemas.microsoft.com/office/drawing/2014/main" id="{D522F268-8ED3-D6CA-6665-F4E1C930D6F2}"/>
              </a:ext>
            </a:extLst>
          </p:cNvPr>
          <p:cNvSpPr>
            <a:spLocks noGrp="1"/>
          </p:cNvSpPr>
          <p:nvPr>
            <p:ph type="dt" sz="half" idx="10"/>
          </p:nvPr>
        </p:nvSpPr>
        <p:spPr/>
        <p:txBody>
          <a:bodyPr/>
          <a:lstStyle/>
          <a:p>
            <a:r>
              <a:rPr lang="en-US"/>
              <a:t>15-Nov-2022</a:t>
            </a:r>
            <a:endParaRPr lang="en-US" dirty="0"/>
          </a:p>
        </p:txBody>
      </p:sp>
    </p:spTree>
    <p:extLst>
      <p:ext uri="{BB962C8B-B14F-4D97-AF65-F5344CB8AC3E}">
        <p14:creationId xmlns:p14="http://schemas.microsoft.com/office/powerpoint/2010/main" val="37882540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7C44B-CC05-9351-EC48-635C5CFB503D}"/>
              </a:ext>
            </a:extLst>
          </p:cNvPr>
          <p:cNvSpPr>
            <a:spLocks noGrp="1"/>
          </p:cNvSpPr>
          <p:nvPr>
            <p:ph type="title"/>
          </p:nvPr>
        </p:nvSpPr>
        <p:spPr>
          <a:xfrm>
            <a:off x="664999" y="219615"/>
            <a:ext cx="10765000" cy="1367888"/>
          </a:xfrm>
        </p:spPr>
        <p:txBody>
          <a:bodyPr/>
          <a:lstStyle/>
          <a:p>
            <a:r>
              <a:rPr lang="en-US">
                <a:latin typeface="Georgia"/>
              </a:rPr>
              <a:t>Background</a:t>
            </a:r>
          </a:p>
        </p:txBody>
      </p:sp>
      <p:sp>
        <p:nvSpPr>
          <p:cNvPr id="3" name="Content Placeholder 2">
            <a:extLst>
              <a:ext uri="{FF2B5EF4-FFF2-40B4-BE49-F238E27FC236}">
                <a16:creationId xmlns:a16="http://schemas.microsoft.com/office/drawing/2014/main" id="{5EC2DDB5-2A51-F6C6-F6E1-BBB5EE05F06C}"/>
              </a:ext>
            </a:extLst>
          </p:cNvPr>
          <p:cNvSpPr>
            <a:spLocks noGrp="1"/>
          </p:cNvSpPr>
          <p:nvPr>
            <p:ph idx="1"/>
          </p:nvPr>
        </p:nvSpPr>
        <p:spPr>
          <a:xfrm>
            <a:off x="668881" y="1587503"/>
            <a:ext cx="10761500" cy="5142449"/>
          </a:xfrm>
        </p:spPr>
        <p:txBody>
          <a:bodyPr vert="horz" lIns="91440" tIns="45720" rIns="91440" bIns="45720" rtlCol="0" anchor="t">
            <a:normAutofit/>
          </a:bodyPr>
          <a:lstStyle/>
          <a:p>
            <a:pPr>
              <a:buNone/>
            </a:pPr>
            <a:endParaRPr lang="en-US">
              <a:latin typeface="Book Antiqua"/>
            </a:endParaRPr>
          </a:p>
          <a:p>
            <a:pPr>
              <a:buNone/>
            </a:pPr>
            <a:r>
              <a:rPr lang="en-US">
                <a:latin typeface="Book Antiqua"/>
              </a:rPr>
              <a:t>Liberal provisions for NRIs and OCIs</a:t>
            </a:r>
          </a:p>
          <a:p>
            <a:pPr>
              <a:buNone/>
            </a:pPr>
            <a:endParaRPr lang="en-US">
              <a:latin typeface="Book Antiqua"/>
            </a:endParaRPr>
          </a:p>
          <a:p>
            <a:pPr>
              <a:buNone/>
            </a:pPr>
            <a:r>
              <a:rPr lang="en-US">
                <a:latin typeface="Book Antiqua"/>
              </a:rPr>
              <a:t>Strict prohibitions for investment by citizens of certain countries</a:t>
            </a:r>
            <a:endParaRPr lang="en-US"/>
          </a:p>
          <a:p>
            <a:pPr marL="0" indent="0">
              <a:buNone/>
            </a:pPr>
            <a:endParaRPr lang="en-US"/>
          </a:p>
          <a:p>
            <a:pPr marL="0" indent="0">
              <a:buNone/>
            </a:pPr>
            <a:r>
              <a:rPr lang="en-US">
                <a:latin typeface="Book Antiqua"/>
              </a:rPr>
              <a:t>IP Regulations cover only 'investment' in IP</a:t>
            </a:r>
            <a:endParaRPr lang="en-US"/>
          </a:p>
          <a:p>
            <a:pPr marL="255905" lvl="1" indent="0">
              <a:buNone/>
            </a:pPr>
            <a:r>
              <a:rPr lang="en-US">
                <a:latin typeface="Book Antiqua"/>
              </a:rPr>
              <a:t>Business in IP in India covered under NDI Rules Sch. I and Sch. IV</a:t>
            </a:r>
            <a:endParaRPr lang="en-US" i="0"/>
          </a:p>
          <a:p>
            <a:pPr marL="255905" lvl="1" indent="0">
              <a:buNone/>
            </a:pPr>
            <a:r>
              <a:rPr lang="en-US">
                <a:latin typeface="Book Antiqua"/>
              </a:rPr>
              <a:t>Important to distinguish</a:t>
            </a:r>
            <a:endParaRPr lang="en-US"/>
          </a:p>
          <a:p>
            <a:pPr marL="255905" lvl="1" indent="0">
              <a:buNone/>
            </a:pPr>
            <a:endParaRPr lang="en-US" i="0"/>
          </a:p>
          <a:p>
            <a:pPr marL="0" indent="0">
              <a:buNone/>
            </a:pPr>
            <a:endParaRPr lang="en-US" i="0"/>
          </a:p>
          <a:p>
            <a:pPr marL="4445" lvl="1" indent="0">
              <a:buNone/>
            </a:pPr>
            <a:endParaRPr lang="en-US" i="0"/>
          </a:p>
          <a:p>
            <a:pPr marL="4445" lvl="1" indent="0">
              <a:buNone/>
            </a:pPr>
            <a:endParaRPr lang="en-US" i="0"/>
          </a:p>
          <a:p>
            <a:pPr marL="0" lvl="2" indent="0">
              <a:buNone/>
            </a:pPr>
            <a:endParaRPr lang="en-US" i="0"/>
          </a:p>
        </p:txBody>
      </p:sp>
      <p:sp>
        <p:nvSpPr>
          <p:cNvPr id="4" name="Date Placeholder 3"/>
          <p:cNvSpPr>
            <a:spLocks noGrp="1"/>
          </p:cNvSpPr>
          <p:nvPr>
            <p:ph type="dt" sz="half" idx="10"/>
          </p:nvPr>
        </p:nvSpPr>
        <p:spPr/>
        <p:txBody>
          <a:bodyPr/>
          <a:lstStyle/>
          <a:p>
            <a:r>
              <a:rPr lang="en-US"/>
              <a:t>15-Nov-2022</a:t>
            </a:r>
          </a:p>
        </p:txBody>
      </p:sp>
      <p:sp>
        <p:nvSpPr>
          <p:cNvPr id="5" name="Footer Placeholder 4"/>
          <p:cNvSpPr>
            <a:spLocks noGrp="1"/>
          </p:cNvSpPr>
          <p:nvPr>
            <p:ph type="ftr" sz="quarter" idx="11"/>
          </p:nvPr>
        </p:nvSpPr>
        <p:spPr/>
        <p:txBody>
          <a:bodyPr/>
          <a:lstStyle/>
          <a:p>
            <a:r>
              <a:rPr lang="en-US"/>
              <a:t>CA Viren Doshi</a:t>
            </a:r>
          </a:p>
        </p:txBody>
      </p:sp>
      <p:sp>
        <p:nvSpPr>
          <p:cNvPr id="6" name="Slide Number Placeholder 5"/>
          <p:cNvSpPr>
            <a:spLocks noGrp="1"/>
          </p:cNvSpPr>
          <p:nvPr>
            <p:ph type="sldNum" sz="quarter" idx="12"/>
          </p:nvPr>
        </p:nvSpPr>
        <p:spPr/>
        <p:txBody>
          <a:bodyPr/>
          <a:lstStyle/>
          <a:p>
            <a:fld id="{53B6C93E-B05E-49F4-B363-E611733D9E4E}" type="slidenum">
              <a:rPr lang="en-US" smtClean="0"/>
              <a:t>66</a:t>
            </a:fld>
            <a:endParaRPr lang="en-US"/>
          </a:p>
        </p:txBody>
      </p:sp>
    </p:spTree>
    <p:extLst>
      <p:ext uri="{BB962C8B-B14F-4D97-AF65-F5344CB8AC3E}">
        <p14:creationId xmlns:p14="http://schemas.microsoft.com/office/powerpoint/2010/main" val="23622431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6588F-33A2-63DF-CD2F-FB6392A67390}"/>
              </a:ext>
            </a:extLst>
          </p:cNvPr>
          <p:cNvSpPr>
            <a:spLocks noGrp="1"/>
          </p:cNvSpPr>
          <p:nvPr>
            <p:ph type="title"/>
          </p:nvPr>
        </p:nvSpPr>
        <p:spPr>
          <a:xfrm>
            <a:off x="539040" y="2453839"/>
            <a:ext cx="3649730" cy="1658198"/>
          </a:xfrm>
        </p:spPr>
        <p:txBody>
          <a:bodyPr vert="horz" lIns="91440" tIns="45720" rIns="91440" bIns="45720" rtlCol="0">
            <a:normAutofit/>
          </a:bodyPr>
          <a:lstStyle/>
          <a:p>
            <a:pPr algn="ctr"/>
            <a:r>
              <a:rPr lang="en-US" sz="4400"/>
              <a:t>Available Routes</a:t>
            </a:r>
          </a:p>
        </p:txBody>
      </p:sp>
      <p:sp>
        <p:nvSpPr>
          <p:cNvPr id="3" name="Date Placeholder 2"/>
          <p:cNvSpPr>
            <a:spLocks noGrp="1"/>
          </p:cNvSpPr>
          <p:nvPr>
            <p:ph type="dt" sz="half" idx="10"/>
          </p:nvPr>
        </p:nvSpPr>
        <p:spPr/>
        <p:txBody>
          <a:bodyPr/>
          <a:lstStyle/>
          <a:p>
            <a:r>
              <a:rPr lang="en-US"/>
              <a:t>15-Nov-2022</a:t>
            </a:r>
          </a:p>
        </p:txBody>
      </p:sp>
      <p:sp>
        <p:nvSpPr>
          <p:cNvPr id="4" name="Footer Placeholder 3"/>
          <p:cNvSpPr>
            <a:spLocks noGrp="1"/>
          </p:cNvSpPr>
          <p:nvPr>
            <p:ph type="ftr" sz="quarter" idx="11"/>
          </p:nvPr>
        </p:nvSpPr>
        <p:spPr/>
        <p:txBody>
          <a:bodyPr/>
          <a:lstStyle/>
          <a:p>
            <a:r>
              <a:rPr lang="en-US"/>
              <a:t>CA Viren Doshi</a:t>
            </a:r>
          </a:p>
        </p:txBody>
      </p:sp>
      <p:sp>
        <p:nvSpPr>
          <p:cNvPr id="5" name="Slide Number Placeholder 4"/>
          <p:cNvSpPr>
            <a:spLocks noGrp="1"/>
          </p:cNvSpPr>
          <p:nvPr>
            <p:ph type="sldNum" sz="quarter" idx="12"/>
          </p:nvPr>
        </p:nvSpPr>
        <p:spPr/>
        <p:txBody>
          <a:bodyPr/>
          <a:lstStyle/>
          <a:p>
            <a:fld id="{53B6C93E-B05E-49F4-B363-E611733D9E4E}" type="slidenum">
              <a:rPr lang="en-US" smtClean="0"/>
              <a:t>67</a:t>
            </a:fld>
            <a:endParaRPr lang="en-US"/>
          </a:p>
        </p:txBody>
      </p:sp>
      <p:grpSp>
        <p:nvGrpSpPr>
          <p:cNvPr id="7" name="Group 6"/>
          <p:cNvGrpSpPr/>
          <p:nvPr/>
        </p:nvGrpSpPr>
        <p:grpSpPr>
          <a:xfrm>
            <a:off x="4371975" y="442913"/>
            <a:ext cx="6450806" cy="5948730"/>
            <a:chOff x="3258468" y="1319409"/>
            <a:chExt cx="5928816" cy="5811839"/>
          </a:xfrm>
        </p:grpSpPr>
        <p:sp>
          <p:nvSpPr>
            <p:cNvPr id="8" name="Freeform 40"/>
            <p:cNvSpPr>
              <a:spLocks/>
            </p:cNvSpPr>
            <p:nvPr/>
          </p:nvSpPr>
          <p:spPr bwMode="auto">
            <a:xfrm>
              <a:off x="3258468" y="4732475"/>
              <a:ext cx="436814" cy="436814"/>
            </a:xfrm>
            <a:custGeom>
              <a:avLst/>
              <a:gdLst>
                <a:gd name="T0" fmla="*/ 148 w 295"/>
                <a:gd name="T1" fmla="*/ 0 h 295"/>
                <a:gd name="T2" fmla="*/ 178 w 295"/>
                <a:gd name="T3" fmla="*/ 4 h 295"/>
                <a:gd name="T4" fmla="*/ 206 w 295"/>
                <a:gd name="T5" fmla="*/ 12 h 295"/>
                <a:gd name="T6" fmla="*/ 230 w 295"/>
                <a:gd name="T7" fmla="*/ 25 h 295"/>
                <a:gd name="T8" fmla="*/ 253 w 295"/>
                <a:gd name="T9" fmla="*/ 44 h 295"/>
                <a:gd name="T10" fmla="*/ 270 w 295"/>
                <a:gd name="T11" fmla="*/ 65 h 295"/>
                <a:gd name="T12" fmla="*/ 284 w 295"/>
                <a:gd name="T13" fmla="*/ 89 h 295"/>
                <a:gd name="T14" fmla="*/ 293 w 295"/>
                <a:gd name="T15" fmla="*/ 117 h 295"/>
                <a:gd name="T16" fmla="*/ 295 w 295"/>
                <a:gd name="T17" fmla="*/ 147 h 295"/>
                <a:gd name="T18" fmla="*/ 295 w 295"/>
                <a:gd name="T19" fmla="*/ 162 h 295"/>
                <a:gd name="T20" fmla="*/ 289 w 295"/>
                <a:gd name="T21" fmla="*/ 190 h 295"/>
                <a:gd name="T22" fmla="*/ 277 w 295"/>
                <a:gd name="T23" fmla="*/ 218 h 295"/>
                <a:gd name="T24" fmla="*/ 261 w 295"/>
                <a:gd name="T25" fmla="*/ 241 h 295"/>
                <a:gd name="T26" fmla="*/ 242 w 295"/>
                <a:gd name="T27" fmla="*/ 262 h 295"/>
                <a:gd name="T28" fmla="*/ 218 w 295"/>
                <a:gd name="T29" fmla="*/ 278 h 295"/>
                <a:gd name="T30" fmla="*/ 192 w 295"/>
                <a:gd name="T31" fmla="*/ 288 h 295"/>
                <a:gd name="T32" fmla="*/ 162 w 295"/>
                <a:gd name="T33" fmla="*/ 295 h 295"/>
                <a:gd name="T34" fmla="*/ 148 w 295"/>
                <a:gd name="T35" fmla="*/ 295 h 295"/>
                <a:gd name="T36" fmla="*/ 118 w 295"/>
                <a:gd name="T37" fmla="*/ 291 h 295"/>
                <a:gd name="T38" fmla="*/ 91 w 295"/>
                <a:gd name="T39" fmla="*/ 283 h 295"/>
                <a:gd name="T40" fmla="*/ 66 w 295"/>
                <a:gd name="T41" fmla="*/ 271 h 295"/>
                <a:gd name="T42" fmla="*/ 43 w 295"/>
                <a:gd name="T43" fmla="*/ 251 h 295"/>
                <a:gd name="T44" fmla="*/ 26 w 295"/>
                <a:gd name="T45" fmla="*/ 230 h 295"/>
                <a:gd name="T46" fmla="*/ 12 w 295"/>
                <a:gd name="T47" fmla="*/ 204 h 295"/>
                <a:gd name="T48" fmla="*/ 3 w 295"/>
                <a:gd name="T49" fmla="*/ 176 h 295"/>
                <a:gd name="T50" fmla="*/ 0 w 295"/>
                <a:gd name="T51" fmla="*/ 147 h 295"/>
                <a:gd name="T52" fmla="*/ 2 w 295"/>
                <a:gd name="T53" fmla="*/ 133 h 295"/>
                <a:gd name="T54" fmla="*/ 7 w 295"/>
                <a:gd name="T55" fmla="*/ 103 h 295"/>
                <a:gd name="T56" fmla="*/ 19 w 295"/>
                <a:gd name="T57" fmla="*/ 77 h 295"/>
                <a:gd name="T58" fmla="*/ 35 w 295"/>
                <a:gd name="T59" fmla="*/ 54 h 295"/>
                <a:gd name="T60" fmla="*/ 54 w 295"/>
                <a:gd name="T61" fmla="*/ 33 h 295"/>
                <a:gd name="T62" fmla="*/ 77 w 295"/>
                <a:gd name="T63" fmla="*/ 18 h 295"/>
                <a:gd name="T64" fmla="*/ 105 w 295"/>
                <a:gd name="T65" fmla="*/ 7 h 295"/>
                <a:gd name="T66" fmla="*/ 132 w 295"/>
                <a:gd name="T67" fmla="*/ 0 h 295"/>
                <a:gd name="T68" fmla="*/ 148 w 295"/>
                <a:gd name="T69" fmla="*/ 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5" h="295">
                  <a:moveTo>
                    <a:pt x="148" y="0"/>
                  </a:moveTo>
                  <a:lnTo>
                    <a:pt x="148" y="0"/>
                  </a:lnTo>
                  <a:lnTo>
                    <a:pt x="162" y="0"/>
                  </a:lnTo>
                  <a:lnTo>
                    <a:pt x="178" y="4"/>
                  </a:lnTo>
                  <a:lnTo>
                    <a:pt x="192" y="7"/>
                  </a:lnTo>
                  <a:lnTo>
                    <a:pt x="206" y="12"/>
                  </a:lnTo>
                  <a:lnTo>
                    <a:pt x="218" y="18"/>
                  </a:lnTo>
                  <a:lnTo>
                    <a:pt x="230" y="25"/>
                  </a:lnTo>
                  <a:lnTo>
                    <a:pt x="242" y="33"/>
                  </a:lnTo>
                  <a:lnTo>
                    <a:pt x="253" y="44"/>
                  </a:lnTo>
                  <a:lnTo>
                    <a:pt x="261" y="54"/>
                  </a:lnTo>
                  <a:lnTo>
                    <a:pt x="270" y="65"/>
                  </a:lnTo>
                  <a:lnTo>
                    <a:pt x="277" y="77"/>
                  </a:lnTo>
                  <a:lnTo>
                    <a:pt x="284" y="89"/>
                  </a:lnTo>
                  <a:lnTo>
                    <a:pt x="289" y="103"/>
                  </a:lnTo>
                  <a:lnTo>
                    <a:pt x="293" y="117"/>
                  </a:lnTo>
                  <a:lnTo>
                    <a:pt x="295" y="133"/>
                  </a:lnTo>
                  <a:lnTo>
                    <a:pt x="295" y="147"/>
                  </a:lnTo>
                  <a:lnTo>
                    <a:pt x="295" y="147"/>
                  </a:lnTo>
                  <a:lnTo>
                    <a:pt x="295" y="162"/>
                  </a:lnTo>
                  <a:lnTo>
                    <a:pt x="293" y="176"/>
                  </a:lnTo>
                  <a:lnTo>
                    <a:pt x="289" y="190"/>
                  </a:lnTo>
                  <a:lnTo>
                    <a:pt x="284" y="204"/>
                  </a:lnTo>
                  <a:lnTo>
                    <a:pt x="277" y="218"/>
                  </a:lnTo>
                  <a:lnTo>
                    <a:pt x="270" y="230"/>
                  </a:lnTo>
                  <a:lnTo>
                    <a:pt x="261" y="241"/>
                  </a:lnTo>
                  <a:lnTo>
                    <a:pt x="253" y="251"/>
                  </a:lnTo>
                  <a:lnTo>
                    <a:pt x="242" y="262"/>
                  </a:lnTo>
                  <a:lnTo>
                    <a:pt x="230" y="271"/>
                  </a:lnTo>
                  <a:lnTo>
                    <a:pt x="218" y="278"/>
                  </a:lnTo>
                  <a:lnTo>
                    <a:pt x="206" y="283"/>
                  </a:lnTo>
                  <a:lnTo>
                    <a:pt x="192" y="288"/>
                  </a:lnTo>
                  <a:lnTo>
                    <a:pt x="178" y="291"/>
                  </a:lnTo>
                  <a:lnTo>
                    <a:pt x="162" y="295"/>
                  </a:lnTo>
                  <a:lnTo>
                    <a:pt x="148" y="295"/>
                  </a:lnTo>
                  <a:lnTo>
                    <a:pt x="148" y="295"/>
                  </a:lnTo>
                  <a:lnTo>
                    <a:pt x="132" y="295"/>
                  </a:lnTo>
                  <a:lnTo>
                    <a:pt x="118" y="291"/>
                  </a:lnTo>
                  <a:lnTo>
                    <a:pt x="105" y="288"/>
                  </a:lnTo>
                  <a:lnTo>
                    <a:pt x="91" y="283"/>
                  </a:lnTo>
                  <a:lnTo>
                    <a:pt x="77" y="278"/>
                  </a:lnTo>
                  <a:lnTo>
                    <a:pt x="66" y="271"/>
                  </a:lnTo>
                  <a:lnTo>
                    <a:pt x="54" y="262"/>
                  </a:lnTo>
                  <a:lnTo>
                    <a:pt x="43" y="251"/>
                  </a:lnTo>
                  <a:lnTo>
                    <a:pt x="35" y="241"/>
                  </a:lnTo>
                  <a:lnTo>
                    <a:pt x="26" y="230"/>
                  </a:lnTo>
                  <a:lnTo>
                    <a:pt x="19" y="218"/>
                  </a:lnTo>
                  <a:lnTo>
                    <a:pt x="12" y="204"/>
                  </a:lnTo>
                  <a:lnTo>
                    <a:pt x="7" y="190"/>
                  </a:lnTo>
                  <a:lnTo>
                    <a:pt x="3" y="176"/>
                  </a:lnTo>
                  <a:lnTo>
                    <a:pt x="2" y="162"/>
                  </a:lnTo>
                  <a:lnTo>
                    <a:pt x="0" y="147"/>
                  </a:lnTo>
                  <a:lnTo>
                    <a:pt x="0" y="147"/>
                  </a:lnTo>
                  <a:lnTo>
                    <a:pt x="2" y="133"/>
                  </a:lnTo>
                  <a:lnTo>
                    <a:pt x="3" y="117"/>
                  </a:lnTo>
                  <a:lnTo>
                    <a:pt x="7" y="103"/>
                  </a:lnTo>
                  <a:lnTo>
                    <a:pt x="12" y="89"/>
                  </a:lnTo>
                  <a:lnTo>
                    <a:pt x="19" y="77"/>
                  </a:lnTo>
                  <a:lnTo>
                    <a:pt x="26" y="65"/>
                  </a:lnTo>
                  <a:lnTo>
                    <a:pt x="35" y="54"/>
                  </a:lnTo>
                  <a:lnTo>
                    <a:pt x="43" y="44"/>
                  </a:lnTo>
                  <a:lnTo>
                    <a:pt x="54" y="33"/>
                  </a:lnTo>
                  <a:lnTo>
                    <a:pt x="66" y="25"/>
                  </a:lnTo>
                  <a:lnTo>
                    <a:pt x="77" y="18"/>
                  </a:lnTo>
                  <a:lnTo>
                    <a:pt x="91" y="12"/>
                  </a:lnTo>
                  <a:lnTo>
                    <a:pt x="105" y="7"/>
                  </a:lnTo>
                  <a:lnTo>
                    <a:pt x="118" y="4"/>
                  </a:lnTo>
                  <a:lnTo>
                    <a:pt x="132" y="0"/>
                  </a:lnTo>
                  <a:lnTo>
                    <a:pt x="148" y="0"/>
                  </a:lnTo>
                  <a:lnTo>
                    <a:pt x="148" y="0"/>
                  </a:lnTo>
                  <a:close/>
                </a:path>
              </a:pathLst>
            </a:custGeom>
            <a:solidFill>
              <a:schemeClr val="tx2">
                <a:lumMod val="90000"/>
                <a:lumOff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00" dirty="0">
                <a:latin typeface="Book Antiqua"/>
              </a:endParaRPr>
            </a:p>
          </p:txBody>
        </p:sp>
        <p:sp>
          <p:nvSpPr>
            <p:cNvPr id="9" name="Freeform 15"/>
            <p:cNvSpPr>
              <a:spLocks/>
            </p:cNvSpPr>
            <p:nvPr/>
          </p:nvSpPr>
          <p:spPr bwMode="auto">
            <a:xfrm>
              <a:off x="3373964" y="4239395"/>
              <a:ext cx="2893333" cy="2891853"/>
            </a:xfrm>
            <a:custGeom>
              <a:avLst/>
              <a:gdLst>
                <a:gd name="T0" fmla="*/ 977 w 1954"/>
                <a:gd name="T1" fmla="*/ 1953 h 1953"/>
                <a:gd name="T2" fmla="*/ 878 w 1954"/>
                <a:gd name="T3" fmla="*/ 1948 h 1953"/>
                <a:gd name="T4" fmla="*/ 782 w 1954"/>
                <a:gd name="T5" fmla="*/ 1934 h 1953"/>
                <a:gd name="T6" fmla="*/ 687 w 1954"/>
                <a:gd name="T7" fmla="*/ 1910 h 1953"/>
                <a:gd name="T8" fmla="*/ 599 w 1954"/>
                <a:gd name="T9" fmla="*/ 1877 h 1953"/>
                <a:gd name="T10" fmla="*/ 513 w 1954"/>
                <a:gd name="T11" fmla="*/ 1835 h 1953"/>
                <a:gd name="T12" fmla="*/ 433 w 1954"/>
                <a:gd name="T13" fmla="*/ 1786 h 1953"/>
                <a:gd name="T14" fmla="*/ 356 w 1954"/>
                <a:gd name="T15" fmla="*/ 1730 h 1953"/>
                <a:gd name="T16" fmla="*/ 288 w 1954"/>
                <a:gd name="T17" fmla="*/ 1667 h 1953"/>
                <a:gd name="T18" fmla="*/ 224 w 1954"/>
                <a:gd name="T19" fmla="*/ 1598 h 1953"/>
                <a:gd name="T20" fmla="*/ 168 w 1954"/>
                <a:gd name="T21" fmla="*/ 1523 h 1953"/>
                <a:gd name="T22" fmla="*/ 119 w 1954"/>
                <a:gd name="T23" fmla="*/ 1441 h 1953"/>
                <a:gd name="T24" fmla="*/ 77 w 1954"/>
                <a:gd name="T25" fmla="*/ 1355 h 1953"/>
                <a:gd name="T26" fmla="*/ 44 w 1954"/>
                <a:gd name="T27" fmla="*/ 1266 h 1953"/>
                <a:gd name="T28" fmla="*/ 20 w 1954"/>
                <a:gd name="T29" fmla="*/ 1172 h 1953"/>
                <a:gd name="T30" fmla="*/ 6 w 1954"/>
                <a:gd name="T31" fmla="*/ 1076 h 1953"/>
                <a:gd name="T32" fmla="*/ 0 w 1954"/>
                <a:gd name="T33" fmla="*/ 977 h 1953"/>
                <a:gd name="T34" fmla="*/ 2 w 1954"/>
                <a:gd name="T35" fmla="*/ 926 h 1953"/>
                <a:gd name="T36" fmla="*/ 11 w 1954"/>
                <a:gd name="T37" fmla="*/ 829 h 1953"/>
                <a:gd name="T38" fmla="*/ 32 w 1954"/>
                <a:gd name="T39" fmla="*/ 733 h 1953"/>
                <a:gd name="T40" fmla="*/ 60 w 1954"/>
                <a:gd name="T41" fmla="*/ 642 h 1953"/>
                <a:gd name="T42" fmla="*/ 96 w 1954"/>
                <a:gd name="T43" fmla="*/ 555 h 1953"/>
                <a:gd name="T44" fmla="*/ 142 w 1954"/>
                <a:gd name="T45" fmla="*/ 471 h 1953"/>
                <a:gd name="T46" fmla="*/ 196 w 1954"/>
                <a:gd name="T47" fmla="*/ 393 h 1953"/>
                <a:gd name="T48" fmla="*/ 255 w 1954"/>
                <a:gd name="T49" fmla="*/ 321 h 1953"/>
                <a:gd name="T50" fmla="*/ 321 w 1954"/>
                <a:gd name="T51" fmla="*/ 255 h 1953"/>
                <a:gd name="T52" fmla="*/ 394 w 1954"/>
                <a:gd name="T53" fmla="*/ 195 h 1953"/>
                <a:gd name="T54" fmla="*/ 471 w 1954"/>
                <a:gd name="T55" fmla="*/ 141 h 1953"/>
                <a:gd name="T56" fmla="*/ 555 w 1954"/>
                <a:gd name="T57" fmla="*/ 96 h 1953"/>
                <a:gd name="T58" fmla="*/ 642 w 1954"/>
                <a:gd name="T59" fmla="*/ 59 h 1953"/>
                <a:gd name="T60" fmla="*/ 735 w 1954"/>
                <a:gd name="T61" fmla="*/ 31 h 1953"/>
                <a:gd name="T62" fmla="*/ 829 w 1954"/>
                <a:gd name="T63" fmla="*/ 11 h 1953"/>
                <a:gd name="T64" fmla="*/ 926 w 1954"/>
                <a:gd name="T65" fmla="*/ 2 h 1953"/>
                <a:gd name="T66" fmla="*/ 1954 w 1954"/>
                <a:gd name="T67" fmla="*/ 0 h 1953"/>
                <a:gd name="T68" fmla="*/ 1954 w 1954"/>
                <a:gd name="T69" fmla="*/ 977 h 1953"/>
                <a:gd name="T70" fmla="*/ 1948 w 1954"/>
                <a:gd name="T71" fmla="*/ 1076 h 1953"/>
                <a:gd name="T72" fmla="*/ 1934 w 1954"/>
                <a:gd name="T73" fmla="*/ 1172 h 1953"/>
                <a:gd name="T74" fmla="*/ 1910 w 1954"/>
                <a:gd name="T75" fmla="*/ 1266 h 1953"/>
                <a:gd name="T76" fmla="*/ 1877 w 1954"/>
                <a:gd name="T77" fmla="*/ 1355 h 1953"/>
                <a:gd name="T78" fmla="*/ 1835 w 1954"/>
                <a:gd name="T79" fmla="*/ 1441 h 1953"/>
                <a:gd name="T80" fmla="*/ 1786 w 1954"/>
                <a:gd name="T81" fmla="*/ 1523 h 1953"/>
                <a:gd name="T82" fmla="*/ 1730 w 1954"/>
                <a:gd name="T83" fmla="*/ 1598 h 1953"/>
                <a:gd name="T84" fmla="*/ 1668 w 1954"/>
                <a:gd name="T85" fmla="*/ 1667 h 1953"/>
                <a:gd name="T86" fmla="*/ 1598 w 1954"/>
                <a:gd name="T87" fmla="*/ 1730 h 1953"/>
                <a:gd name="T88" fmla="*/ 1523 w 1954"/>
                <a:gd name="T89" fmla="*/ 1786 h 1953"/>
                <a:gd name="T90" fmla="*/ 1443 w 1954"/>
                <a:gd name="T91" fmla="*/ 1835 h 1953"/>
                <a:gd name="T92" fmla="*/ 1357 w 1954"/>
                <a:gd name="T93" fmla="*/ 1877 h 1953"/>
                <a:gd name="T94" fmla="*/ 1266 w 1954"/>
                <a:gd name="T95" fmla="*/ 1910 h 1953"/>
                <a:gd name="T96" fmla="*/ 1174 w 1954"/>
                <a:gd name="T97" fmla="*/ 1934 h 1953"/>
                <a:gd name="T98" fmla="*/ 1076 w 1954"/>
                <a:gd name="T99" fmla="*/ 1948 h 1953"/>
                <a:gd name="T100" fmla="*/ 977 w 1954"/>
                <a:gd name="T101" fmla="*/ 1953 h 1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54" h="1953">
                  <a:moveTo>
                    <a:pt x="977" y="1953"/>
                  </a:moveTo>
                  <a:lnTo>
                    <a:pt x="977" y="1953"/>
                  </a:lnTo>
                  <a:lnTo>
                    <a:pt x="926" y="1952"/>
                  </a:lnTo>
                  <a:lnTo>
                    <a:pt x="878" y="1948"/>
                  </a:lnTo>
                  <a:lnTo>
                    <a:pt x="829" y="1943"/>
                  </a:lnTo>
                  <a:lnTo>
                    <a:pt x="782" y="1934"/>
                  </a:lnTo>
                  <a:lnTo>
                    <a:pt x="735" y="1922"/>
                  </a:lnTo>
                  <a:lnTo>
                    <a:pt x="687" y="1910"/>
                  </a:lnTo>
                  <a:lnTo>
                    <a:pt x="642" y="1894"/>
                  </a:lnTo>
                  <a:lnTo>
                    <a:pt x="599" y="1877"/>
                  </a:lnTo>
                  <a:lnTo>
                    <a:pt x="555" y="1858"/>
                  </a:lnTo>
                  <a:lnTo>
                    <a:pt x="513" y="1835"/>
                  </a:lnTo>
                  <a:lnTo>
                    <a:pt x="471" y="1812"/>
                  </a:lnTo>
                  <a:lnTo>
                    <a:pt x="433" y="1786"/>
                  </a:lnTo>
                  <a:lnTo>
                    <a:pt x="394" y="1758"/>
                  </a:lnTo>
                  <a:lnTo>
                    <a:pt x="356" y="1730"/>
                  </a:lnTo>
                  <a:lnTo>
                    <a:pt x="321" y="1699"/>
                  </a:lnTo>
                  <a:lnTo>
                    <a:pt x="288" y="1667"/>
                  </a:lnTo>
                  <a:lnTo>
                    <a:pt x="255" y="1633"/>
                  </a:lnTo>
                  <a:lnTo>
                    <a:pt x="224" y="1598"/>
                  </a:lnTo>
                  <a:lnTo>
                    <a:pt x="196" y="1561"/>
                  </a:lnTo>
                  <a:lnTo>
                    <a:pt x="168" y="1523"/>
                  </a:lnTo>
                  <a:lnTo>
                    <a:pt x="142" y="1483"/>
                  </a:lnTo>
                  <a:lnTo>
                    <a:pt x="119" y="1441"/>
                  </a:lnTo>
                  <a:lnTo>
                    <a:pt x="96" y="1399"/>
                  </a:lnTo>
                  <a:lnTo>
                    <a:pt x="77" y="1355"/>
                  </a:lnTo>
                  <a:lnTo>
                    <a:pt x="60" y="1312"/>
                  </a:lnTo>
                  <a:lnTo>
                    <a:pt x="44" y="1266"/>
                  </a:lnTo>
                  <a:lnTo>
                    <a:pt x="32" y="1219"/>
                  </a:lnTo>
                  <a:lnTo>
                    <a:pt x="20" y="1172"/>
                  </a:lnTo>
                  <a:lnTo>
                    <a:pt x="11" y="1125"/>
                  </a:lnTo>
                  <a:lnTo>
                    <a:pt x="6" y="1076"/>
                  </a:lnTo>
                  <a:lnTo>
                    <a:pt x="2" y="1027"/>
                  </a:lnTo>
                  <a:lnTo>
                    <a:pt x="0" y="977"/>
                  </a:lnTo>
                  <a:lnTo>
                    <a:pt x="0" y="977"/>
                  </a:lnTo>
                  <a:lnTo>
                    <a:pt x="2" y="926"/>
                  </a:lnTo>
                  <a:lnTo>
                    <a:pt x="6" y="877"/>
                  </a:lnTo>
                  <a:lnTo>
                    <a:pt x="11" y="829"/>
                  </a:lnTo>
                  <a:lnTo>
                    <a:pt x="20" y="780"/>
                  </a:lnTo>
                  <a:lnTo>
                    <a:pt x="32" y="733"/>
                  </a:lnTo>
                  <a:lnTo>
                    <a:pt x="44" y="687"/>
                  </a:lnTo>
                  <a:lnTo>
                    <a:pt x="60" y="642"/>
                  </a:lnTo>
                  <a:lnTo>
                    <a:pt x="77" y="598"/>
                  </a:lnTo>
                  <a:lnTo>
                    <a:pt x="96" y="555"/>
                  </a:lnTo>
                  <a:lnTo>
                    <a:pt x="119" y="513"/>
                  </a:lnTo>
                  <a:lnTo>
                    <a:pt x="142" y="471"/>
                  </a:lnTo>
                  <a:lnTo>
                    <a:pt x="168" y="431"/>
                  </a:lnTo>
                  <a:lnTo>
                    <a:pt x="196" y="393"/>
                  </a:lnTo>
                  <a:lnTo>
                    <a:pt x="224" y="356"/>
                  </a:lnTo>
                  <a:lnTo>
                    <a:pt x="255" y="321"/>
                  </a:lnTo>
                  <a:lnTo>
                    <a:pt x="288" y="286"/>
                  </a:lnTo>
                  <a:lnTo>
                    <a:pt x="321" y="255"/>
                  </a:lnTo>
                  <a:lnTo>
                    <a:pt x="356" y="223"/>
                  </a:lnTo>
                  <a:lnTo>
                    <a:pt x="394" y="195"/>
                  </a:lnTo>
                  <a:lnTo>
                    <a:pt x="433" y="168"/>
                  </a:lnTo>
                  <a:lnTo>
                    <a:pt x="471" y="141"/>
                  </a:lnTo>
                  <a:lnTo>
                    <a:pt x="513" y="119"/>
                  </a:lnTo>
                  <a:lnTo>
                    <a:pt x="555" y="96"/>
                  </a:lnTo>
                  <a:lnTo>
                    <a:pt x="599" y="77"/>
                  </a:lnTo>
                  <a:lnTo>
                    <a:pt x="642" y="59"/>
                  </a:lnTo>
                  <a:lnTo>
                    <a:pt x="687" y="44"/>
                  </a:lnTo>
                  <a:lnTo>
                    <a:pt x="735" y="31"/>
                  </a:lnTo>
                  <a:lnTo>
                    <a:pt x="782" y="19"/>
                  </a:lnTo>
                  <a:lnTo>
                    <a:pt x="829" y="11"/>
                  </a:lnTo>
                  <a:lnTo>
                    <a:pt x="878" y="5"/>
                  </a:lnTo>
                  <a:lnTo>
                    <a:pt x="926" y="2"/>
                  </a:lnTo>
                  <a:lnTo>
                    <a:pt x="977" y="0"/>
                  </a:lnTo>
                  <a:lnTo>
                    <a:pt x="1954" y="0"/>
                  </a:lnTo>
                  <a:lnTo>
                    <a:pt x="1954" y="977"/>
                  </a:lnTo>
                  <a:lnTo>
                    <a:pt x="1954" y="977"/>
                  </a:lnTo>
                  <a:lnTo>
                    <a:pt x="1952" y="1027"/>
                  </a:lnTo>
                  <a:lnTo>
                    <a:pt x="1948" y="1076"/>
                  </a:lnTo>
                  <a:lnTo>
                    <a:pt x="1943" y="1125"/>
                  </a:lnTo>
                  <a:lnTo>
                    <a:pt x="1934" y="1172"/>
                  </a:lnTo>
                  <a:lnTo>
                    <a:pt x="1922" y="1219"/>
                  </a:lnTo>
                  <a:lnTo>
                    <a:pt x="1910" y="1266"/>
                  </a:lnTo>
                  <a:lnTo>
                    <a:pt x="1894" y="1312"/>
                  </a:lnTo>
                  <a:lnTo>
                    <a:pt x="1877" y="1355"/>
                  </a:lnTo>
                  <a:lnTo>
                    <a:pt x="1858" y="1399"/>
                  </a:lnTo>
                  <a:lnTo>
                    <a:pt x="1835" y="1441"/>
                  </a:lnTo>
                  <a:lnTo>
                    <a:pt x="1812" y="1483"/>
                  </a:lnTo>
                  <a:lnTo>
                    <a:pt x="1786" y="1523"/>
                  </a:lnTo>
                  <a:lnTo>
                    <a:pt x="1758" y="1561"/>
                  </a:lnTo>
                  <a:lnTo>
                    <a:pt x="1730" y="1598"/>
                  </a:lnTo>
                  <a:lnTo>
                    <a:pt x="1699" y="1633"/>
                  </a:lnTo>
                  <a:lnTo>
                    <a:pt x="1668" y="1667"/>
                  </a:lnTo>
                  <a:lnTo>
                    <a:pt x="1633" y="1699"/>
                  </a:lnTo>
                  <a:lnTo>
                    <a:pt x="1598" y="1730"/>
                  </a:lnTo>
                  <a:lnTo>
                    <a:pt x="1561" y="1758"/>
                  </a:lnTo>
                  <a:lnTo>
                    <a:pt x="1523" y="1786"/>
                  </a:lnTo>
                  <a:lnTo>
                    <a:pt x="1483" y="1812"/>
                  </a:lnTo>
                  <a:lnTo>
                    <a:pt x="1443" y="1835"/>
                  </a:lnTo>
                  <a:lnTo>
                    <a:pt x="1399" y="1858"/>
                  </a:lnTo>
                  <a:lnTo>
                    <a:pt x="1357" y="1877"/>
                  </a:lnTo>
                  <a:lnTo>
                    <a:pt x="1312" y="1894"/>
                  </a:lnTo>
                  <a:lnTo>
                    <a:pt x="1266" y="1910"/>
                  </a:lnTo>
                  <a:lnTo>
                    <a:pt x="1221" y="1922"/>
                  </a:lnTo>
                  <a:lnTo>
                    <a:pt x="1174" y="1934"/>
                  </a:lnTo>
                  <a:lnTo>
                    <a:pt x="1125" y="1943"/>
                  </a:lnTo>
                  <a:lnTo>
                    <a:pt x="1076" y="1948"/>
                  </a:lnTo>
                  <a:lnTo>
                    <a:pt x="1028" y="1952"/>
                  </a:lnTo>
                  <a:lnTo>
                    <a:pt x="977" y="1953"/>
                  </a:lnTo>
                  <a:close/>
                </a:path>
              </a:pathLst>
            </a:custGeom>
            <a:solidFill>
              <a:schemeClr val="tx2">
                <a:lumMod val="90000"/>
                <a:lumOff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00" dirty="0">
                <a:latin typeface="Book Antiqua"/>
              </a:endParaRPr>
            </a:p>
          </p:txBody>
        </p:sp>
        <p:sp>
          <p:nvSpPr>
            <p:cNvPr id="12" name="Freeform 5"/>
            <p:cNvSpPr>
              <a:spLocks/>
            </p:cNvSpPr>
            <p:nvPr/>
          </p:nvSpPr>
          <p:spPr bwMode="auto">
            <a:xfrm>
              <a:off x="6295431" y="1319409"/>
              <a:ext cx="2891853" cy="2891853"/>
            </a:xfrm>
            <a:custGeom>
              <a:avLst/>
              <a:gdLst>
                <a:gd name="T0" fmla="*/ 976 w 1953"/>
                <a:gd name="T1" fmla="*/ 0 h 1953"/>
                <a:gd name="T2" fmla="*/ 1076 w 1953"/>
                <a:gd name="T3" fmla="*/ 5 h 1953"/>
                <a:gd name="T4" fmla="*/ 1172 w 1953"/>
                <a:gd name="T5" fmla="*/ 19 h 1953"/>
                <a:gd name="T6" fmla="*/ 1266 w 1953"/>
                <a:gd name="T7" fmla="*/ 43 h 1953"/>
                <a:gd name="T8" fmla="*/ 1355 w 1953"/>
                <a:gd name="T9" fmla="*/ 76 h 1953"/>
                <a:gd name="T10" fmla="*/ 1440 w 1953"/>
                <a:gd name="T11" fmla="*/ 118 h 1953"/>
                <a:gd name="T12" fmla="*/ 1520 w 1953"/>
                <a:gd name="T13" fmla="*/ 167 h 1953"/>
                <a:gd name="T14" fmla="*/ 1597 w 1953"/>
                <a:gd name="T15" fmla="*/ 223 h 1953"/>
                <a:gd name="T16" fmla="*/ 1665 w 1953"/>
                <a:gd name="T17" fmla="*/ 286 h 1953"/>
                <a:gd name="T18" fmla="*/ 1730 w 1953"/>
                <a:gd name="T19" fmla="*/ 355 h 1953"/>
                <a:gd name="T20" fmla="*/ 1785 w 1953"/>
                <a:gd name="T21" fmla="*/ 430 h 1953"/>
                <a:gd name="T22" fmla="*/ 1834 w 1953"/>
                <a:gd name="T23" fmla="*/ 511 h 1953"/>
                <a:gd name="T24" fmla="*/ 1876 w 1953"/>
                <a:gd name="T25" fmla="*/ 596 h 1953"/>
                <a:gd name="T26" fmla="*/ 1909 w 1953"/>
                <a:gd name="T27" fmla="*/ 687 h 1953"/>
                <a:gd name="T28" fmla="*/ 1934 w 1953"/>
                <a:gd name="T29" fmla="*/ 779 h 1953"/>
                <a:gd name="T30" fmla="*/ 1948 w 1953"/>
                <a:gd name="T31" fmla="*/ 877 h 1953"/>
                <a:gd name="T32" fmla="*/ 1953 w 1953"/>
                <a:gd name="T33" fmla="*/ 976 h 1953"/>
                <a:gd name="T34" fmla="*/ 1951 w 1953"/>
                <a:gd name="T35" fmla="*/ 1027 h 1953"/>
                <a:gd name="T36" fmla="*/ 1942 w 1953"/>
                <a:gd name="T37" fmla="*/ 1124 h 1953"/>
                <a:gd name="T38" fmla="*/ 1922 w 1953"/>
                <a:gd name="T39" fmla="*/ 1220 h 1953"/>
                <a:gd name="T40" fmla="*/ 1894 w 1953"/>
                <a:gd name="T41" fmla="*/ 1311 h 1953"/>
                <a:gd name="T42" fmla="*/ 1857 w 1953"/>
                <a:gd name="T43" fmla="*/ 1398 h 1953"/>
                <a:gd name="T44" fmla="*/ 1812 w 1953"/>
                <a:gd name="T45" fmla="*/ 1482 h 1953"/>
                <a:gd name="T46" fmla="*/ 1758 w 1953"/>
                <a:gd name="T47" fmla="*/ 1560 h 1953"/>
                <a:gd name="T48" fmla="*/ 1698 w 1953"/>
                <a:gd name="T49" fmla="*/ 1632 h 1953"/>
                <a:gd name="T50" fmla="*/ 1632 w 1953"/>
                <a:gd name="T51" fmla="*/ 1698 h 1953"/>
                <a:gd name="T52" fmla="*/ 1559 w 1953"/>
                <a:gd name="T53" fmla="*/ 1758 h 1953"/>
                <a:gd name="T54" fmla="*/ 1482 w 1953"/>
                <a:gd name="T55" fmla="*/ 1812 h 1953"/>
                <a:gd name="T56" fmla="*/ 1398 w 1953"/>
                <a:gd name="T57" fmla="*/ 1857 h 1953"/>
                <a:gd name="T58" fmla="*/ 1311 w 1953"/>
                <a:gd name="T59" fmla="*/ 1894 h 1953"/>
                <a:gd name="T60" fmla="*/ 1219 w 1953"/>
                <a:gd name="T61" fmla="*/ 1922 h 1953"/>
                <a:gd name="T62" fmla="*/ 1125 w 1953"/>
                <a:gd name="T63" fmla="*/ 1942 h 1953"/>
                <a:gd name="T64" fmla="*/ 1027 w 1953"/>
                <a:gd name="T65" fmla="*/ 1951 h 1953"/>
                <a:gd name="T66" fmla="*/ 0 w 1953"/>
                <a:gd name="T67" fmla="*/ 1953 h 1953"/>
                <a:gd name="T68" fmla="*/ 0 w 1953"/>
                <a:gd name="T69" fmla="*/ 976 h 1953"/>
                <a:gd name="T70" fmla="*/ 5 w 1953"/>
                <a:gd name="T71" fmla="*/ 877 h 1953"/>
                <a:gd name="T72" fmla="*/ 19 w 1953"/>
                <a:gd name="T73" fmla="*/ 779 h 1953"/>
                <a:gd name="T74" fmla="*/ 43 w 1953"/>
                <a:gd name="T75" fmla="*/ 687 h 1953"/>
                <a:gd name="T76" fmla="*/ 76 w 1953"/>
                <a:gd name="T77" fmla="*/ 596 h 1953"/>
                <a:gd name="T78" fmla="*/ 118 w 1953"/>
                <a:gd name="T79" fmla="*/ 511 h 1953"/>
                <a:gd name="T80" fmla="*/ 167 w 1953"/>
                <a:gd name="T81" fmla="*/ 430 h 1953"/>
                <a:gd name="T82" fmla="*/ 223 w 1953"/>
                <a:gd name="T83" fmla="*/ 355 h 1953"/>
                <a:gd name="T84" fmla="*/ 286 w 1953"/>
                <a:gd name="T85" fmla="*/ 286 h 1953"/>
                <a:gd name="T86" fmla="*/ 355 w 1953"/>
                <a:gd name="T87" fmla="*/ 223 h 1953"/>
                <a:gd name="T88" fmla="*/ 430 w 1953"/>
                <a:gd name="T89" fmla="*/ 167 h 1953"/>
                <a:gd name="T90" fmla="*/ 511 w 1953"/>
                <a:gd name="T91" fmla="*/ 118 h 1953"/>
                <a:gd name="T92" fmla="*/ 596 w 1953"/>
                <a:gd name="T93" fmla="*/ 76 h 1953"/>
                <a:gd name="T94" fmla="*/ 687 w 1953"/>
                <a:gd name="T95" fmla="*/ 43 h 1953"/>
                <a:gd name="T96" fmla="*/ 779 w 1953"/>
                <a:gd name="T97" fmla="*/ 19 h 1953"/>
                <a:gd name="T98" fmla="*/ 877 w 1953"/>
                <a:gd name="T99" fmla="*/ 5 h 1953"/>
                <a:gd name="T100" fmla="*/ 976 w 1953"/>
                <a:gd name="T101" fmla="*/ 0 h 1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53" h="1953">
                  <a:moveTo>
                    <a:pt x="976" y="0"/>
                  </a:moveTo>
                  <a:lnTo>
                    <a:pt x="976" y="0"/>
                  </a:lnTo>
                  <a:lnTo>
                    <a:pt x="1027" y="0"/>
                  </a:lnTo>
                  <a:lnTo>
                    <a:pt x="1076" y="5"/>
                  </a:lnTo>
                  <a:lnTo>
                    <a:pt x="1125" y="10"/>
                  </a:lnTo>
                  <a:lnTo>
                    <a:pt x="1172" y="19"/>
                  </a:lnTo>
                  <a:lnTo>
                    <a:pt x="1219" y="29"/>
                  </a:lnTo>
                  <a:lnTo>
                    <a:pt x="1266" y="43"/>
                  </a:lnTo>
                  <a:lnTo>
                    <a:pt x="1311" y="59"/>
                  </a:lnTo>
                  <a:lnTo>
                    <a:pt x="1355" y="76"/>
                  </a:lnTo>
                  <a:lnTo>
                    <a:pt x="1398" y="95"/>
                  </a:lnTo>
                  <a:lnTo>
                    <a:pt x="1440" y="118"/>
                  </a:lnTo>
                  <a:lnTo>
                    <a:pt x="1482" y="141"/>
                  </a:lnTo>
                  <a:lnTo>
                    <a:pt x="1520" y="167"/>
                  </a:lnTo>
                  <a:lnTo>
                    <a:pt x="1559" y="193"/>
                  </a:lnTo>
                  <a:lnTo>
                    <a:pt x="1597" y="223"/>
                  </a:lnTo>
                  <a:lnTo>
                    <a:pt x="1632" y="254"/>
                  </a:lnTo>
                  <a:lnTo>
                    <a:pt x="1665" y="286"/>
                  </a:lnTo>
                  <a:lnTo>
                    <a:pt x="1698" y="320"/>
                  </a:lnTo>
                  <a:lnTo>
                    <a:pt x="1730" y="355"/>
                  </a:lnTo>
                  <a:lnTo>
                    <a:pt x="1758" y="392"/>
                  </a:lnTo>
                  <a:lnTo>
                    <a:pt x="1785" y="430"/>
                  </a:lnTo>
                  <a:lnTo>
                    <a:pt x="1812" y="470"/>
                  </a:lnTo>
                  <a:lnTo>
                    <a:pt x="1834" y="511"/>
                  </a:lnTo>
                  <a:lnTo>
                    <a:pt x="1857" y="554"/>
                  </a:lnTo>
                  <a:lnTo>
                    <a:pt x="1876" y="596"/>
                  </a:lnTo>
                  <a:lnTo>
                    <a:pt x="1894" y="641"/>
                  </a:lnTo>
                  <a:lnTo>
                    <a:pt x="1909" y="687"/>
                  </a:lnTo>
                  <a:lnTo>
                    <a:pt x="1922" y="732"/>
                  </a:lnTo>
                  <a:lnTo>
                    <a:pt x="1934" y="779"/>
                  </a:lnTo>
                  <a:lnTo>
                    <a:pt x="1942" y="828"/>
                  </a:lnTo>
                  <a:lnTo>
                    <a:pt x="1948" y="877"/>
                  </a:lnTo>
                  <a:lnTo>
                    <a:pt x="1951" y="926"/>
                  </a:lnTo>
                  <a:lnTo>
                    <a:pt x="1953" y="976"/>
                  </a:lnTo>
                  <a:lnTo>
                    <a:pt x="1953" y="976"/>
                  </a:lnTo>
                  <a:lnTo>
                    <a:pt x="1951" y="1027"/>
                  </a:lnTo>
                  <a:lnTo>
                    <a:pt x="1948" y="1076"/>
                  </a:lnTo>
                  <a:lnTo>
                    <a:pt x="1942" y="1124"/>
                  </a:lnTo>
                  <a:lnTo>
                    <a:pt x="1934" y="1172"/>
                  </a:lnTo>
                  <a:lnTo>
                    <a:pt x="1922" y="1220"/>
                  </a:lnTo>
                  <a:lnTo>
                    <a:pt x="1909" y="1266"/>
                  </a:lnTo>
                  <a:lnTo>
                    <a:pt x="1894" y="1311"/>
                  </a:lnTo>
                  <a:lnTo>
                    <a:pt x="1876" y="1355"/>
                  </a:lnTo>
                  <a:lnTo>
                    <a:pt x="1857" y="1398"/>
                  </a:lnTo>
                  <a:lnTo>
                    <a:pt x="1834" y="1440"/>
                  </a:lnTo>
                  <a:lnTo>
                    <a:pt x="1812" y="1482"/>
                  </a:lnTo>
                  <a:lnTo>
                    <a:pt x="1785" y="1522"/>
                  </a:lnTo>
                  <a:lnTo>
                    <a:pt x="1758" y="1560"/>
                  </a:lnTo>
                  <a:lnTo>
                    <a:pt x="1730" y="1597"/>
                  </a:lnTo>
                  <a:lnTo>
                    <a:pt x="1698" y="1632"/>
                  </a:lnTo>
                  <a:lnTo>
                    <a:pt x="1665" y="1667"/>
                  </a:lnTo>
                  <a:lnTo>
                    <a:pt x="1632" y="1698"/>
                  </a:lnTo>
                  <a:lnTo>
                    <a:pt x="1597" y="1730"/>
                  </a:lnTo>
                  <a:lnTo>
                    <a:pt x="1559" y="1758"/>
                  </a:lnTo>
                  <a:lnTo>
                    <a:pt x="1520" y="1785"/>
                  </a:lnTo>
                  <a:lnTo>
                    <a:pt x="1482" y="1812"/>
                  </a:lnTo>
                  <a:lnTo>
                    <a:pt x="1440" y="1834"/>
                  </a:lnTo>
                  <a:lnTo>
                    <a:pt x="1398" y="1857"/>
                  </a:lnTo>
                  <a:lnTo>
                    <a:pt x="1355" y="1876"/>
                  </a:lnTo>
                  <a:lnTo>
                    <a:pt x="1311" y="1894"/>
                  </a:lnTo>
                  <a:lnTo>
                    <a:pt x="1266" y="1909"/>
                  </a:lnTo>
                  <a:lnTo>
                    <a:pt x="1219" y="1922"/>
                  </a:lnTo>
                  <a:lnTo>
                    <a:pt x="1172" y="1934"/>
                  </a:lnTo>
                  <a:lnTo>
                    <a:pt x="1125" y="1942"/>
                  </a:lnTo>
                  <a:lnTo>
                    <a:pt x="1076" y="1948"/>
                  </a:lnTo>
                  <a:lnTo>
                    <a:pt x="1027" y="1951"/>
                  </a:lnTo>
                  <a:lnTo>
                    <a:pt x="976" y="1953"/>
                  </a:lnTo>
                  <a:lnTo>
                    <a:pt x="0" y="1953"/>
                  </a:lnTo>
                  <a:lnTo>
                    <a:pt x="0" y="976"/>
                  </a:lnTo>
                  <a:lnTo>
                    <a:pt x="0" y="976"/>
                  </a:lnTo>
                  <a:lnTo>
                    <a:pt x="0" y="926"/>
                  </a:lnTo>
                  <a:lnTo>
                    <a:pt x="5" y="877"/>
                  </a:lnTo>
                  <a:lnTo>
                    <a:pt x="10" y="828"/>
                  </a:lnTo>
                  <a:lnTo>
                    <a:pt x="19" y="779"/>
                  </a:lnTo>
                  <a:lnTo>
                    <a:pt x="29" y="732"/>
                  </a:lnTo>
                  <a:lnTo>
                    <a:pt x="43" y="687"/>
                  </a:lnTo>
                  <a:lnTo>
                    <a:pt x="59" y="641"/>
                  </a:lnTo>
                  <a:lnTo>
                    <a:pt x="76" y="596"/>
                  </a:lnTo>
                  <a:lnTo>
                    <a:pt x="96" y="554"/>
                  </a:lnTo>
                  <a:lnTo>
                    <a:pt x="118" y="511"/>
                  </a:lnTo>
                  <a:lnTo>
                    <a:pt x="141" y="470"/>
                  </a:lnTo>
                  <a:lnTo>
                    <a:pt x="167" y="430"/>
                  </a:lnTo>
                  <a:lnTo>
                    <a:pt x="193" y="392"/>
                  </a:lnTo>
                  <a:lnTo>
                    <a:pt x="223" y="355"/>
                  </a:lnTo>
                  <a:lnTo>
                    <a:pt x="254" y="320"/>
                  </a:lnTo>
                  <a:lnTo>
                    <a:pt x="286" y="286"/>
                  </a:lnTo>
                  <a:lnTo>
                    <a:pt x="321" y="254"/>
                  </a:lnTo>
                  <a:lnTo>
                    <a:pt x="355" y="223"/>
                  </a:lnTo>
                  <a:lnTo>
                    <a:pt x="392" y="193"/>
                  </a:lnTo>
                  <a:lnTo>
                    <a:pt x="430" y="167"/>
                  </a:lnTo>
                  <a:lnTo>
                    <a:pt x="471" y="141"/>
                  </a:lnTo>
                  <a:lnTo>
                    <a:pt x="511" y="118"/>
                  </a:lnTo>
                  <a:lnTo>
                    <a:pt x="553" y="95"/>
                  </a:lnTo>
                  <a:lnTo>
                    <a:pt x="596" y="76"/>
                  </a:lnTo>
                  <a:lnTo>
                    <a:pt x="641" y="59"/>
                  </a:lnTo>
                  <a:lnTo>
                    <a:pt x="687" y="43"/>
                  </a:lnTo>
                  <a:lnTo>
                    <a:pt x="732" y="29"/>
                  </a:lnTo>
                  <a:lnTo>
                    <a:pt x="779" y="19"/>
                  </a:lnTo>
                  <a:lnTo>
                    <a:pt x="828" y="10"/>
                  </a:lnTo>
                  <a:lnTo>
                    <a:pt x="877" y="5"/>
                  </a:lnTo>
                  <a:lnTo>
                    <a:pt x="926" y="0"/>
                  </a:lnTo>
                  <a:lnTo>
                    <a:pt x="976"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00" dirty="0">
                <a:latin typeface="Book Antiqua"/>
              </a:endParaRPr>
            </a:p>
          </p:txBody>
        </p:sp>
        <p:sp>
          <p:nvSpPr>
            <p:cNvPr id="13" name="Freeform 6"/>
            <p:cNvSpPr>
              <a:spLocks/>
            </p:cNvSpPr>
            <p:nvPr/>
          </p:nvSpPr>
          <p:spPr bwMode="auto">
            <a:xfrm>
              <a:off x="6295431" y="1319409"/>
              <a:ext cx="2891853" cy="2891853"/>
            </a:xfrm>
            <a:custGeom>
              <a:avLst/>
              <a:gdLst>
                <a:gd name="T0" fmla="*/ 976 w 1953"/>
                <a:gd name="T1" fmla="*/ 0 h 1953"/>
                <a:gd name="T2" fmla="*/ 1076 w 1953"/>
                <a:gd name="T3" fmla="*/ 5 h 1953"/>
                <a:gd name="T4" fmla="*/ 1172 w 1953"/>
                <a:gd name="T5" fmla="*/ 19 h 1953"/>
                <a:gd name="T6" fmla="*/ 1266 w 1953"/>
                <a:gd name="T7" fmla="*/ 43 h 1953"/>
                <a:gd name="T8" fmla="*/ 1355 w 1953"/>
                <a:gd name="T9" fmla="*/ 76 h 1953"/>
                <a:gd name="T10" fmla="*/ 1440 w 1953"/>
                <a:gd name="T11" fmla="*/ 118 h 1953"/>
                <a:gd name="T12" fmla="*/ 1520 w 1953"/>
                <a:gd name="T13" fmla="*/ 167 h 1953"/>
                <a:gd name="T14" fmla="*/ 1597 w 1953"/>
                <a:gd name="T15" fmla="*/ 223 h 1953"/>
                <a:gd name="T16" fmla="*/ 1665 w 1953"/>
                <a:gd name="T17" fmla="*/ 286 h 1953"/>
                <a:gd name="T18" fmla="*/ 1730 w 1953"/>
                <a:gd name="T19" fmla="*/ 355 h 1953"/>
                <a:gd name="T20" fmla="*/ 1785 w 1953"/>
                <a:gd name="T21" fmla="*/ 430 h 1953"/>
                <a:gd name="T22" fmla="*/ 1834 w 1953"/>
                <a:gd name="T23" fmla="*/ 511 h 1953"/>
                <a:gd name="T24" fmla="*/ 1876 w 1953"/>
                <a:gd name="T25" fmla="*/ 596 h 1953"/>
                <a:gd name="T26" fmla="*/ 1909 w 1953"/>
                <a:gd name="T27" fmla="*/ 687 h 1953"/>
                <a:gd name="T28" fmla="*/ 1934 w 1953"/>
                <a:gd name="T29" fmla="*/ 779 h 1953"/>
                <a:gd name="T30" fmla="*/ 1948 w 1953"/>
                <a:gd name="T31" fmla="*/ 877 h 1953"/>
                <a:gd name="T32" fmla="*/ 1953 w 1953"/>
                <a:gd name="T33" fmla="*/ 976 h 1953"/>
                <a:gd name="T34" fmla="*/ 1951 w 1953"/>
                <a:gd name="T35" fmla="*/ 1027 h 1953"/>
                <a:gd name="T36" fmla="*/ 1942 w 1953"/>
                <a:gd name="T37" fmla="*/ 1124 h 1953"/>
                <a:gd name="T38" fmla="*/ 1922 w 1953"/>
                <a:gd name="T39" fmla="*/ 1220 h 1953"/>
                <a:gd name="T40" fmla="*/ 1894 w 1953"/>
                <a:gd name="T41" fmla="*/ 1311 h 1953"/>
                <a:gd name="T42" fmla="*/ 1857 w 1953"/>
                <a:gd name="T43" fmla="*/ 1398 h 1953"/>
                <a:gd name="T44" fmla="*/ 1812 w 1953"/>
                <a:gd name="T45" fmla="*/ 1482 h 1953"/>
                <a:gd name="T46" fmla="*/ 1758 w 1953"/>
                <a:gd name="T47" fmla="*/ 1560 h 1953"/>
                <a:gd name="T48" fmla="*/ 1698 w 1953"/>
                <a:gd name="T49" fmla="*/ 1632 h 1953"/>
                <a:gd name="T50" fmla="*/ 1632 w 1953"/>
                <a:gd name="T51" fmla="*/ 1698 h 1953"/>
                <a:gd name="T52" fmla="*/ 1559 w 1953"/>
                <a:gd name="T53" fmla="*/ 1758 h 1953"/>
                <a:gd name="T54" fmla="*/ 1482 w 1953"/>
                <a:gd name="T55" fmla="*/ 1812 h 1953"/>
                <a:gd name="T56" fmla="*/ 1398 w 1953"/>
                <a:gd name="T57" fmla="*/ 1857 h 1953"/>
                <a:gd name="T58" fmla="*/ 1311 w 1953"/>
                <a:gd name="T59" fmla="*/ 1894 h 1953"/>
                <a:gd name="T60" fmla="*/ 1219 w 1953"/>
                <a:gd name="T61" fmla="*/ 1922 h 1953"/>
                <a:gd name="T62" fmla="*/ 1125 w 1953"/>
                <a:gd name="T63" fmla="*/ 1942 h 1953"/>
                <a:gd name="T64" fmla="*/ 1027 w 1953"/>
                <a:gd name="T65" fmla="*/ 1951 h 1953"/>
                <a:gd name="T66" fmla="*/ 0 w 1953"/>
                <a:gd name="T67" fmla="*/ 1953 h 1953"/>
                <a:gd name="T68" fmla="*/ 0 w 1953"/>
                <a:gd name="T69" fmla="*/ 976 h 1953"/>
                <a:gd name="T70" fmla="*/ 5 w 1953"/>
                <a:gd name="T71" fmla="*/ 877 h 1953"/>
                <a:gd name="T72" fmla="*/ 19 w 1953"/>
                <a:gd name="T73" fmla="*/ 779 h 1953"/>
                <a:gd name="T74" fmla="*/ 43 w 1953"/>
                <a:gd name="T75" fmla="*/ 687 h 1953"/>
                <a:gd name="T76" fmla="*/ 76 w 1953"/>
                <a:gd name="T77" fmla="*/ 596 h 1953"/>
                <a:gd name="T78" fmla="*/ 118 w 1953"/>
                <a:gd name="T79" fmla="*/ 511 h 1953"/>
                <a:gd name="T80" fmla="*/ 167 w 1953"/>
                <a:gd name="T81" fmla="*/ 430 h 1953"/>
                <a:gd name="T82" fmla="*/ 223 w 1953"/>
                <a:gd name="T83" fmla="*/ 355 h 1953"/>
                <a:gd name="T84" fmla="*/ 286 w 1953"/>
                <a:gd name="T85" fmla="*/ 286 h 1953"/>
                <a:gd name="T86" fmla="*/ 355 w 1953"/>
                <a:gd name="T87" fmla="*/ 223 h 1953"/>
                <a:gd name="T88" fmla="*/ 430 w 1953"/>
                <a:gd name="T89" fmla="*/ 167 h 1953"/>
                <a:gd name="T90" fmla="*/ 511 w 1953"/>
                <a:gd name="T91" fmla="*/ 118 h 1953"/>
                <a:gd name="T92" fmla="*/ 596 w 1953"/>
                <a:gd name="T93" fmla="*/ 76 h 1953"/>
                <a:gd name="T94" fmla="*/ 687 w 1953"/>
                <a:gd name="T95" fmla="*/ 43 h 1953"/>
                <a:gd name="T96" fmla="*/ 779 w 1953"/>
                <a:gd name="T97" fmla="*/ 19 h 1953"/>
                <a:gd name="T98" fmla="*/ 877 w 1953"/>
                <a:gd name="T99" fmla="*/ 5 h 1953"/>
                <a:gd name="T100" fmla="*/ 976 w 1953"/>
                <a:gd name="T101" fmla="*/ 0 h 1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53" h="1953">
                  <a:moveTo>
                    <a:pt x="976" y="0"/>
                  </a:moveTo>
                  <a:lnTo>
                    <a:pt x="976" y="0"/>
                  </a:lnTo>
                  <a:lnTo>
                    <a:pt x="1027" y="0"/>
                  </a:lnTo>
                  <a:lnTo>
                    <a:pt x="1076" y="5"/>
                  </a:lnTo>
                  <a:lnTo>
                    <a:pt x="1125" y="10"/>
                  </a:lnTo>
                  <a:lnTo>
                    <a:pt x="1172" y="19"/>
                  </a:lnTo>
                  <a:lnTo>
                    <a:pt x="1219" y="29"/>
                  </a:lnTo>
                  <a:lnTo>
                    <a:pt x="1266" y="43"/>
                  </a:lnTo>
                  <a:lnTo>
                    <a:pt x="1311" y="59"/>
                  </a:lnTo>
                  <a:lnTo>
                    <a:pt x="1355" y="76"/>
                  </a:lnTo>
                  <a:lnTo>
                    <a:pt x="1398" y="95"/>
                  </a:lnTo>
                  <a:lnTo>
                    <a:pt x="1440" y="118"/>
                  </a:lnTo>
                  <a:lnTo>
                    <a:pt x="1482" y="141"/>
                  </a:lnTo>
                  <a:lnTo>
                    <a:pt x="1520" y="167"/>
                  </a:lnTo>
                  <a:lnTo>
                    <a:pt x="1559" y="193"/>
                  </a:lnTo>
                  <a:lnTo>
                    <a:pt x="1597" y="223"/>
                  </a:lnTo>
                  <a:lnTo>
                    <a:pt x="1632" y="254"/>
                  </a:lnTo>
                  <a:lnTo>
                    <a:pt x="1665" y="286"/>
                  </a:lnTo>
                  <a:lnTo>
                    <a:pt x="1698" y="320"/>
                  </a:lnTo>
                  <a:lnTo>
                    <a:pt x="1730" y="355"/>
                  </a:lnTo>
                  <a:lnTo>
                    <a:pt x="1758" y="392"/>
                  </a:lnTo>
                  <a:lnTo>
                    <a:pt x="1785" y="430"/>
                  </a:lnTo>
                  <a:lnTo>
                    <a:pt x="1812" y="470"/>
                  </a:lnTo>
                  <a:lnTo>
                    <a:pt x="1834" y="511"/>
                  </a:lnTo>
                  <a:lnTo>
                    <a:pt x="1857" y="554"/>
                  </a:lnTo>
                  <a:lnTo>
                    <a:pt x="1876" y="596"/>
                  </a:lnTo>
                  <a:lnTo>
                    <a:pt x="1894" y="641"/>
                  </a:lnTo>
                  <a:lnTo>
                    <a:pt x="1909" y="687"/>
                  </a:lnTo>
                  <a:lnTo>
                    <a:pt x="1922" y="732"/>
                  </a:lnTo>
                  <a:lnTo>
                    <a:pt x="1934" y="779"/>
                  </a:lnTo>
                  <a:lnTo>
                    <a:pt x="1942" y="828"/>
                  </a:lnTo>
                  <a:lnTo>
                    <a:pt x="1948" y="877"/>
                  </a:lnTo>
                  <a:lnTo>
                    <a:pt x="1951" y="926"/>
                  </a:lnTo>
                  <a:lnTo>
                    <a:pt x="1953" y="976"/>
                  </a:lnTo>
                  <a:lnTo>
                    <a:pt x="1953" y="976"/>
                  </a:lnTo>
                  <a:lnTo>
                    <a:pt x="1951" y="1027"/>
                  </a:lnTo>
                  <a:lnTo>
                    <a:pt x="1948" y="1076"/>
                  </a:lnTo>
                  <a:lnTo>
                    <a:pt x="1942" y="1124"/>
                  </a:lnTo>
                  <a:lnTo>
                    <a:pt x="1934" y="1172"/>
                  </a:lnTo>
                  <a:lnTo>
                    <a:pt x="1922" y="1220"/>
                  </a:lnTo>
                  <a:lnTo>
                    <a:pt x="1909" y="1266"/>
                  </a:lnTo>
                  <a:lnTo>
                    <a:pt x="1894" y="1311"/>
                  </a:lnTo>
                  <a:lnTo>
                    <a:pt x="1876" y="1355"/>
                  </a:lnTo>
                  <a:lnTo>
                    <a:pt x="1857" y="1398"/>
                  </a:lnTo>
                  <a:lnTo>
                    <a:pt x="1834" y="1440"/>
                  </a:lnTo>
                  <a:lnTo>
                    <a:pt x="1812" y="1482"/>
                  </a:lnTo>
                  <a:lnTo>
                    <a:pt x="1785" y="1522"/>
                  </a:lnTo>
                  <a:lnTo>
                    <a:pt x="1758" y="1560"/>
                  </a:lnTo>
                  <a:lnTo>
                    <a:pt x="1730" y="1597"/>
                  </a:lnTo>
                  <a:lnTo>
                    <a:pt x="1698" y="1632"/>
                  </a:lnTo>
                  <a:lnTo>
                    <a:pt x="1665" y="1667"/>
                  </a:lnTo>
                  <a:lnTo>
                    <a:pt x="1632" y="1698"/>
                  </a:lnTo>
                  <a:lnTo>
                    <a:pt x="1597" y="1730"/>
                  </a:lnTo>
                  <a:lnTo>
                    <a:pt x="1559" y="1758"/>
                  </a:lnTo>
                  <a:lnTo>
                    <a:pt x="1520" y="1785"/>
                  </a:lnTo>
                  <a:lnTo>
                    <a:pt x="1482" y="1812"/>
                  </a:lnTo>
                  <a:lnTo>
                    <a:pt x="1440" y="1834"/>
                  </a:lnTo>
                  <a:lnTo>
                    <a:pt x="1398" y="1857"/>
                  </a:lnTo>
                  <a:lnTo>
                    <a:pt x="1355" y="1876"/>
                  </a:lnTo>
                  <a:lnTo>
                    <a:pt x="1311" y="1894"/>
                  </a:lnTo>
                  <a:lnTo>
                    <a:pt x="1266" y="1909"/>
                  </a:lnTo>
                  <a:lnTo>
                    <a:pt x="1219" y="1922"/>
                  </a:lnTo>
                  <a:lnTo>
                    <a:pt x="1172" y="1934"/>
                  </a:lnTo>
                  <a:lnTo>
                    <a:pt x="1125" y="1942"/>
                  </a:lnTo>
                  <a:lnTo>
                    <a:pt x="1076" y="1948"/>
                  </a:lnTo>
                  <a:lnTo>
                    <a:pt x="1027" y="1951"/>
                  </a:lnTo>
                  <a:lnTo>
                    <a:pt x="976" y="1953"/>
                  </a:lnTo>
                  <a:lnTo>
                    <a:pt x="0" y="1953"/>
                  </a:lnTo>
                  <a:lnTo>
                    <a:pt x="0" y="976"/>
                  </a:lnTo>
                  <a:lnTo>
                    <a:pt x="0" y="976"/>
                  </a:lnTo>
                  <a:lnTo>
                    <a:pt x="0" y="926"/>
                  </a:lnTo>
                  <a:lnTo>
                    <a:pt x="5" y="877"/>
                  </a:lnTo>
                  <a:lnTo>
                    <a:pt x="10" y="828"/>
                  </a:lnTo>
                  <a:lnTo>
                    <a:pt x="19" y="779"/>
                  </a:lnTo>
                  <a:lnTo>
                    <a:pt x="29" y="732"/>
                  </a:lnTo>
                  <a:lnTo>
                    <a:pt x="43" y="687"/>
                  </a:lnTo>
                  <a:lnTo>
                    <a:pt x="59" y="641"/>
                  </a:lnTo>
                  <a:lnTo>
                    <a:pt x="76" y="596"/>
                  </a:lnTo>
                  <a:lnTo>
                    <a:pt x="96" y="554"/>
                  </a:lnTo>
                  <a:lnTo>
                    <a:pt x="118" y="511"/>
                  </a:lnTo>
                  <a:lnTo>
                    <a:pt x="141" y="470"/>
                  </a:lnTo>
                  <a:lnTo>
                    <a:pt x="167" y="430"/>
                  </a:lnTo>
                  <a:lnTo>
                    <a:pt x="193" y="392"/>
                  </a:lnTo>
                  <a:lnTo>
                    <a:pt x="223" y="355"/>
                  </a:lnTo>
                  <a:lnTo>
                    <a:pt x="254" y="320"/>
                  </a:lnTo>
                  <a:lnTo>
                    <a:pt x="286" y="286"/>
                  </a:lnTo>
                  <a:lnTo>
                    <a:pt x="321" y="254"/>
                  </a:lnTo>
                  <a:lnTo>
                    <a:pt x="355" y="223"/>
                  </a:lnTo>
                  <a:lnTo>
                    <a:pt x="392" y="193"/>
                  </a:lnTo>
                  <a:lnTo>
                    <a:pt x="430" y="167"/>
                  </a:lnTo>
                  <a:lnTo>
                    <a:pt x="471" y="141"/>
                  </a:lnTo>
                  <a:lnTo>
                    <a:pt x="511" y="118"/>
                  </a:lnTo>
                  <a:lnTo>
                    <a:pt x="553" y="95"/>
                  </a:lnTo>
                  <a:lnTo>
                    <a:pt x="596" y="76"/>
                  </a:lnTo>
                  <a:lnTo>
                    <a:pt x="641" y="59"/>
                  </a:lnTo>
                  <a:lnTo>
                    <a:pt x="687" y="43"/>
                  </a:lnTo>
                  <a:lnTo>
                    <a:pt x="732" y="29"/>
                  </a:lnTo>
                  <a:lnTo>
                    <a:pt x="779" y="19"/>
                  </a:lnTo>
                  <a:lnTo>
                    <a:pt x="828" y="10"/>
                  </a:lnTo>
                  <a:lnTo>
                    <a:pt x="877" y="5"/>
                  </a:lnTo>
                  <a:lnTo>
                    <a:pt x="926" y="0"/>
                  </a:lnTo>
                  <a:lnTo>
                    <a:pt x="9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00" dirty="0">
                <a:latin typeface="Book Antiqua"/>
              </a:endParaRPr>
            </a:p>
          </p:txBody>
        </p:sp>
        <p:sp>
          <p:nvSpPr>
            <p:cNvPr id="14" name="Freeform 10"/>
            <p:cNvSpPr>
              <a:spLocks/>
            </p:cNvSpPr>
            <p:nvPr/>
          </p:nvSpPr>
          <p:spPr bwMode="auto">
            <a:xfrm>
              <a:off x="4066943" y="2003503"/>
              <a:ext cx="2200355" cy="2200355"/>
            </a:xfrm>
            <a:custGeom>
              <a:avLst/>
              <a:gdLst>
                <a:gd name="T0" fmla="*/ 743 w 1486"/>
                <a:gd name="T1" fmla="*/ 0 h 1486"/>
                <a:gd name="T2" fmla="*/ 668 w 1486"/>
                <a:gd name="T3" fmla="*/ 3 h 1486"/>
                <a:gd name="T4" fmla="*/ 593 w 1486"/>
                <a:gd name="T5" fmla="*/ 14 h 1486"/>
                <a:gd name="T6" fmla="*/ 523 w 1486"/>
                <a:gd name="T7" fmla="*/ 33 h 1486"/>
                <a:gd name="T8" fmla="*/ 453 w 1486"/>
                <a:gd name="T9" fmla="*/ 57 h 1486"/>
                <a:gd name="T10" fmla="*/ 389 w 1486"/>
                <a:gd name="T11" fmla="*/ 89 h 1486"/>
                <a:gd name="T12" fmla="*/ 328 w 1486"/>
                <a:gd name="T13" fmla="*/ 127 h 1486"/>
                <a:gd name="T14" fmla="*/ 270 w 1486"/>
                <a:gd name="T15" fmla="*/ 169 h 1486"/>
                <a:gd name="T16" fmla="*/ 218 w 1486"/>
                <a:gd name="T17" fmla="*/ 218 h 1486"/>
                <a:gd name="T18" fmla="*/ 169 w 1486"/>
                <a:gd name="T19" fmla="*/ 270 h 1486"/>
                <a:gd name="T20" fmla="*/ 127 w 1486"/>
                <a:gd name="T21" fmla="*/ 328 h 1486"/>
                <a:gd name="T22" fmla="*/ 89 w 1486"/>
                <a:gd name="T23" fmla="*/ 389 h 1486"/>
                <a:gd name="T24" fmla="*/ 57 w 1486"/>
                <a:gd name="T25" fmla="*/ 453 h 1486"/>
                <a:gd name="T26" fmla="*/ 33 w 1486"/>
                <a:gd name="T27" fmla="*/ 523 h 1486"/>
                <a:gd name="T28" fmla="*/ 14 w 1486"/>
                <a:gd name="T29" fmla="*/ 593 h 1486"/>
                <a:gd name="T30" fmla="*/ 3 w 1486"/>
                <a:gd name="T31" fmla="*/ 668 h 1486"/>
                <a:gd name="T32" fmla="*/ 0 w 1486"/>
                <a:gd name="T33" fmla="*/ 743 h 1486"/>
                <a:gd name="T34" fmla="*/ 0 w 1486"/>
                <a:gd name="T35" fmla="*/ 781 h 1486"/>
                <a:gd name="T36" fmla="*/ 7 w 1486"/>
                <a:gd name="T37" fmla="*/ 856 h 1486"/>
                <a:gd name="T38" fmla="*/ 22 w 1486"/>
                <a:gd name="T39" fmla="*/ 928 h 1486"/>
                <a:gd name="T40" fmla="*/ 45 w 1486"/>
                <a:gd name="T41" fmla="*/ 997 h 1486"/>
                <a:gd name="T42" fmla="*/ 73 w 1486"/>
                <a:gd name="T43" fmla="*/ 1065 h 1486"/>
                <a:gd name="T44" fmla="*/ 106 w 1486"/>
                <a:gd name="T45" fmla="*/ 1128 h 1486"/>
                <a:gd name="T46" fmla="*/ 148 w 1486"/>
                <a:gd name="T47" fmla="*/ 1187 h 1486"/>
                <a:gd name="T48" fmla="*/ 193 w 1486"/>
                <a:gd name="T49" fmla="*/ 1242 h 1486"/>
                <a:gd name="T50" fmla="*/ 244 w 1486"/>
                <a:gd name="T51" fmla="*/ 1292 h 1486"/>
                <a:gd name="T52" fmla="*/ 298 w 1486"/>
                <a:gd name="T53" fmla="*/ 1337 h 1486"/>
                <a:gd name="T54" fmla="*/ 357 w 1486"/>
                <a:gd name="T55" fmla="*/ 1379 h 1486"/>
                <a:gd name="T56" fmla="*/ 422 w 1486"/>
                <a:gd name="T57" fmla="*/ 1412 h 1486"/>
                <a:gd name="T58" fmla="*/ 488 w 1486"/>
                <a:gd name="T59" fmla="*/ 1442 h 1486"/>
                <a:gd name="T60" fmla="*/ 558 w 1486"/>
                <a:gd name="T61" fmla="*/ 1463 h 1486"/>
                <a:gd name="T62" fmla="*/ 629 w 1486"/>
                <a:gd name="T63" fmla="*/ 1479 h 1486"/>
                <a:gd name="T64" fmla="*/ 704 w 1486"/>
                <a:gd name="T65" fmla="*/ 1486 h 1486"/>
                <a:gd name="T66" fmla="*/ 1486 w 1486"/>
                <a:gd name="T67" fmla="*/ 1486 h 1486"/>
                <a:gd name="T68" fmla="*/ 1486 w 1486"/>
                <a:gd name="T69" fmla="*/ 743 h 1486"/>
                <a:gd name="T70" fmla="*/ 1482 w 1486"/>
                <a:gd name="T71" fmla="*/ 668 h 1486"/>
                <a:gd name="T72" fmla="*/ 1470 w 1486"/>
                <a:gd name="T73" fmla="*/ 593 h 1486"/>
                <a:gd name="T74" fmla="*/ 1452 w 1486"/>
                <a:gd name="T75" fmla="*/ 523 h 1486"/>
                <a:gd name="T76" fmla="*/ 1426 w 1486"/>
                <a:gd name="T77" fmla="*/ 453 h 1486"/>
                <a:gd name="T78" fmla="*/ 1395 w 1486"/>
                <a:gd name="T79" fmla="*/ 389 h 1486"/>
                <a:gd name="T80" fmla="*/ 1358 w 1486"/>
                <a:gd name="T81" fmla="*/ 328 h 1486"/>
                <a:gd name="T82" fmla="*/ 1315 w 1486"/>
                <a:gd name="T83" fmla="*/ 270 h 1486"/>
                <a:gd name="T84" fmla="*/ 1268 w 1486"/>
                <a:gd name="T85" fmla="*/ 218 h 1486"/>
                <a:gd name="T86" fmla="*/ 1215 w 1486"/>
                <a:gd name="T87" fmla="*/ 169 h 1486"/>
                <a:gd name="T88" fmla="*/ 1158 w 1486"/>
                <a:gd name="T89" fmla="*/ 127 h 1486"/>
                <a:gd name="T90" fmla="*/ 1097 w 1486"/>
                <a:gd name="T91" fmla="*/ 89 h 1486"/>
                <a:gd name="T92" fmla="*/ 1032 w 1486"/>
                <a:gd name="T93" fmla="*/ 57 h 1486"/>
                <a:gd name="T94" fmla="*/ 962 w 1486"/>
                <a:gd name="T95" fmla="*/ 33 h 1486"/>
                <a:gd name="T96" fmla="*/ 893 w 1486"/>
                <a:gd name="T97" fmla="*/ 14 h 1486"/>
                <a:gd name="T98" fmla="*/ 818 w 1486"/>
                <a:gd name="T99" fmla="*/ 3 h 1486"/>
                <a:gd name="T100" fmla="*/ 743 w 1486"/>
                <a:gd name="T101" fmla="*/ 0 h 1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86" h="1486">
                  <a:moveTo>
                    <a:pt x="743" y="0"/>
                  </a:moveTo>
                  <a:lnTo>
                    <a:pt x="743" y="0"/>
                  </a:lnTo>
                  <a:lnTo>
                    <a:pt x="704" y="0"/>
                  </a:lnTo>
                  <a:lnTo>
                    <a:pt x="668" y="3"/>
                  </a:lnTo>
                  <a:lnTo>
                    <a:pt x="629" y="8"/>
                  </a:lnTo>
                  <a:lnTo>
                    <a:pt x="593" y="14"/>
                  </a:lnTo>
                  <a:lnTo>
                    <a:pt x="558" y="22"/>
                  </a:lnTo>
                  <a:lnTo>
                    <a:pt x="523" y="33"/>
                  </a:lnTo>
                  <a:lnTo>
                    <a:pt x="488" y="45"/>
                  </a:lnTo>
                  <a:lnTo>
                    <a:pt x="453" y="57"/>
                  </a:lnTo>
                  <a:lnTo>
                    <a:pt x="422" y="73"/>
                  </a:lnTo>
                  <a:lnTo>
                    <a:pt x="389" y="89"/>
                  </a:lnTo>
                  <a:lnTo>
                    <a:pt x="357" y="108"/>
                  </a:lnTo>
                  <a:lnTo>
                    <a:pt x="328" y="127"/>
                  </a:lnTo>
                  <a:lnTo>
                    <a:pt x="298" y="148"/>
                  </a:lnTo>
                  <a:lnTo>
                    <a:pt x="270" y="169"/>
                  </a:lnTo>
                  <a:lnTo>
                    <a:pt x="244" y="193"/>
                  </a:lnTo>
                  <a:lnTo>
                    <a:pt x="218" y="218"/>
                  </a:lnTo>
                  <a:lnTo>
                    <a:pt x="193" y="244"/>
                  </a:lnTo>
                  <a:lnTo>
                    <a:pt x="169" y="270"/>
                  </a:lnTo>
                  <a:lnTo>
                    <a:pt x="148" y="298"/>
                  </a:lnTo>
                  <a:lnTo>
                    <a:pt x="127" y="328"/>
                  </a:lnTo>
                  <a:lnTo>
                    <a:pt x="106" y="357"/>
                  </a:lnTo>
                  <a:lnTo>
                    <a:pt x="89" y="389"/>
                  </a:lnTo>
                  <a:lnTo>
                    <a:pt x="73" y="422"/>
                  </a:lnTo>
                  <a:lnTo>
                    <a:pt x="57" y="453"/>
                  </a:lnTo>
                  <a:lnTo>
                    <a:pt x="45" y="488"/>
                  </a:lnTo>
                  <a:lnTo>
                    <a:pt x="33" y="523"/>
                  </a:lnTo>
                  <a:lnTo>
                    <a:pt x="22" y="558"/>
                  </a:lnTo>
                  <a:lnTo>
                    <a:pt x="14" y="593"/>
                  </a:lnTo>
                  <a:lnTo>
                    <a:pt x="7" y="629"/>
                  </a:lnTo>
                  <a:lnTo>
                    <a:pt x="3" y="668"/>
                  </a:lnTo>
                  <a:lnTo>
                    <a:pt x="0" y="704"/>
                  </a:lnTo>
                  <a:lnTo>
                    <a:pt x="0" y="743"/>
                  </a:lnTo>
                  <a:lnTo>
                    <a:pt x="0" y="743"/>
                  </a:lnTo>
                  <a:lnTo>
                    <a:pt x="0" y="781"/>
                  </a:lnTo>
                  <a:lnTo>
                    <a:pt x="3" y="818"/>
                  </a:lnTo>
                  <a:lnTo>
                    <a:pt x="7" y="856"/>
                  </a:lnTo>
                  <a:lnTo>
                    <a:pt x="14" y="893"/>
                  </a:lnTo>
                  <a:lnTo>
                    <a:pt x="22" y="928"/>
                  </a:lnTo>
                  <a:lnTo>
                    <a:pt x="33" y="962"/>
                  </a:lnTo>
                  <a:lnTo>
                    <a:pt x="45" y="997"/>
                  </a:lnTo>
                  <a:lnTo>
                    <a:pt x="57" y="1032"/>
                  </a:lnTo>
                  <a:lnTo>
                    <a:pt x="73" y="1065"/>
                  </a:lnTo>
                  <a:lnTo>
                    <a:pt x="89" y="1097"/>
                  </a:lnTo>
                  <a:lnTo>
                    <a:pt x="106" y="1128"/>
                  </a:lnTo>
                  <a:lnTo>
                    <a:pt x="127" y="1158"/>
                  </a:lnTo>
                  <a:lnTo>
                    <a:pt x="148" y="1187"/>
                  </a:lnTo>
                  <a:lnTo>
                    <a:pt x="169" y="1215"/>
                  </a:lnTo>
                  <a:lnTo>
                    <a:pt x="193" y="1242"/>
                  </a:lnTo>
                  <a:lnTo>
                    <a:pt x="218" y="1268"/>
                  </a:lnTo>
                  <a:lnTo>
                    <a:pt x="244" y="1292"/>
                  </a:lnTo>
                  <a:lnTo>
                    <a:pt x="270" y="1317"/>
                  </a:lnTo>
                  <a:lnTo>
                    <a:pt x="298" y="1337"/>
                  </a:lnTo>
                  <a:lnTo>
                    <a:pt x="328" y="1358"/>
                  </a:lnTo>
                  <a:lnTo>
                    <a:pt x="357" y="1379"/>
                  </a:lnTo>
                  <a:lnTo>
                    <a:pt x="389" y="1397"/>
                  </a:lnTo>
                  <a:lnTo>
                    <a:pt x="422" y="1412"/>
                  </a:lnTo>
                  <a:lnTo>
                    <a:pt x="453" y="1428"/>
                  </a:lnTo>
                  <a:lnTo>
                    <a:pt x="488" y="1442"/>
                  </a:lnTo>
                  <a:lnTo>
                    <a:pt x="523" y="1453"/>
                  </a:lnTo>
                  <a:lnTo>
                    <a:pt x="558" y="1463"/>
                  </a:lnTo>
                  <a:lnTo>
                    <a:pt x="593" y="1472"/>
                  </a:lnTo>
                  <a:lnTo>
                    <a:pt x="629" y="1479"/>
                  </a:lnTo>
                  <a:lnTo>
                    <a:pt x="668" y="1482"/>
                  </a:lnTo>
                  <a:lnTo>
                    <a:pt x="704" y="1486"/>
                  </a:lnTo>
                  <a:lnTo>
                    <a:pt x="743" y="1486"/>
                  </a:lnTo>
                  <a:lnTo>
                    <a:pt x="1486" y="1486"/>
                  </a:lnTo>
                  <a:lnTo>
                    <a:pt x="1486" y="743"/>
                  </a:lnTo>
                  <a:lnTo>
                    <a:pt x="1486" y="743"/>
                  </a:lnTo>
                  <a:lnTo>
                    <a:pt x="1484" y="704"/>
                  </a:lnTo>
                  <a:lnTo>
                    <a:pt x="1482" y="668"/>
                  </a:lnTo>
                  <a:lnTo>
                    <a:pt x="1477" y="629"/>
                  </a:lnTo>
                  <a:lnTo>
                    <a:pt x="1470" y="593"/>
                  </a:lnTo>
                  <a:lnTo>
                    <a:pt x="1463" y="558"/>
                  </a:lnTo>
                  <a:lnTo>
                    <a:pt x="1452" y="523"/>
                  </a:lnTo>
                  <a:lnTo>
                    <a:pt x="1440" y="488"/>
                  </a:lnTo>
                  <a:lnTo>
                    <a:pt x="1426" y="453"/>
                  </a:lnTo>
                  <a:lnTo>
                    <a:pt x="1412" y="422"/>
                  </a:lnTo>
                  <a:lnTo>
                    <a:pt x="1395" y="389"/>
                  </a:lnTo>
                  <a:lnTo>
                    <a:pt x="1377" y="357"/>
                  </a:lnTo>
                  <a:lnTo>
                    <a:pt x="1358" y="328"/>
                  </a:lnTo>
                  <a:lnTo>
                    <a:pt x="1337" y="298"/>
                  </a:lnTo>
                  <a:lnTo>
                    <a:pt x="1315" y="270"/>
                  </a:lnTo>
                  <a:lnTo>
                    <a:pt x="1292" y="244"/>
                  </a:lnTo>
                  <a:lnTo>
                    <a:pt x="1268" y="218"/>
                  </a:lnTo>
                  <a:lnTo>
                    <a:pt x="1241" y="193"/>
                  </a:lnTo>
                  <a:lnTo>
                    <a:pt x="1215" y="169"/>
                  </a:lnTo>
                  <a:lnTo>
                    <a:pt x="1187" y="148"/>
                  </a:lnTo>
                  <a:lnTo>
                    <a:pt x="1158" y="127"/>
                  </a:lnTo>
                  <a:lnTo>
                    <a:pt x="1128" y="108"/>
                  </a:lnTo>
                  <a:lnTo>
                    <a:pt x="1097" y="89"/>
                  </a:lnTo>
                  <a:lnTo>
                    <a:pt x="1064" y="73"/>
                  </a:lnTo>
                  <a:lnTo>
                    <a:pt x="1032" y="57"/>
                  </a:lnTo>
                  <a:lnTo>
                    <a:pt x="997" y="45"/>
                  </a:lnTo>
                  <a:lnTo>
                    <a:pt x="962" y="33"/>
                  </a:lnTo>
                  <a:lnTo>
                    <a:pt x="927" y="22"/>
                  </a:lnTo>
                  <a:lnTo>
                    <a:pt x="893" y="14"/>
                  </a:lnTo>
                  <a:lnTo>
                    <a:pt x="856" y="8"/>
                  </a:lnTo>
                  <a:lnTo>
                    <a:pt x="818" y="3"/>
                  </a:lnTo>
                  <a:lnTo>
                    <a:pt x="781" y="0"/>
                  </a:lnTo>
                  <a:lnTo>
                    <a:pt x="743" y="0"/>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00" dirty="0">
                <a:latin typeface="Book Antiqua"/>
              </a:endParaRPr>
            </a:p>
          </p:txBody>
        </p:sp>
        <p:sp>
          <p:nvSpPr>
            <p:cNvPr id="11" name="Oval 10"/>
            <p:cNvSpPr/>
            <p:nvPr/>
          </p:nvSpPr>
          <p:spPr bwMode="ltGray">
            <a:xfrm>
              <a:off x="3508117" y="4383888"/>
              <a:ext cx="2610000" cy="2610000"/>
            </a:xfrm>
            <a:prstGeom prst="ellipse">
              <a:avLst/>
            </a:prstGeom>
            <a:solidFill>
              <a:srgbClr val="D5D1C5"/>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1600" dirty="0">
                <a:solidFill>
                  <a:schemeClr val="bg1"/>
                </a:solidFill>
                <a:latin typeface="Book Antiqua"/>
              </a:endParaRPr>
            </a:p>
          </p:txBody>
        </p:sp>
        <p:sp>
          <p:nvSpPr>
            <p:cNvPr id="15" name="Freeform 11"/>
            <p:cNvSpPr>
              <a:spLocks/>
            </p:cNvSpPr>
            <p:nvPr/>
          </p:nvSpPr>
          <p:spPr bwMode="auto">
            <a:xfrm>
              <a:off x="4066943" y="2003503"/>
              <a:ext cx="2200355" cy="2200355"/>
            </a:xfrm>
            <a:custGeom>
              <a:avLst/>
              <a:gdLst>
                <a:gd name="T0" fmla="*/ 743 w 1486"/>
                <a:gd name="T1" fmla="*/ 0 h 1486"/>
                <a:gd name="T2" fmla="*/ 668 w 1486"/>
                <a:gd name="T3" fmla="*/ 3 h 1486"/>
                <a:gd name="T4" fmla="*/ 593 w 1486"/>
                <a:gd name="T5" fmla="*/ 14 h 1486"/>
                <a:gd name="T6" fmla="*/ 523 w 1486"/>
                <a:gd name="T7" fmla="*/ 33 h 1486"/>
                <a:gd name="T8" fmla="*/ 453 w 1486"/>
                <a:gd name="T9" fmla="*/ 57 h 1486"/>
                <a:gd name="T10" fmla="*/ 389 w 1486"/>
                <a:gd name="T11" fmla="*/ 89 h 1486"/>
                <a:gd name="T12" fmla="*/ 328 w 1486"/>
                <a:gd name="T13" fmla="*/ 127 h 1486"/>
                <a:gd name="T14" fmla="*/ 270 w 1486"/>
                <a:gd name="T15" fmla="*/ 169 h 1486"/>
                <a:gd name="T16" fmla="*/ 218 w 1486"/>
                <a:gd name="T17" fmla="*/ 218 h 1486"/>
                <a:gd name="T18" fmla="*/ 169 w 1486"/>
                <a:gd name="T19" fmla="*/ 270 h 1486"/>
                <a:gd name="T20" fmla="*/ 127 w 1486"/>
                <a:gd name="T21" fmla="*/ 328 h 1486"/>
                <a:gd name="T22" fmla="*/ 89 w 1486"/>
                <a:gd name="T23" fmla="*/ 389 h 1486"/>
                <a:gd name="T24" fmla="*/ 57 w 1486"/>
                <a:gd name="T25" fmla="*/ 453 h 1486"/>
                <a:gd name="T26" fmla="*/ 33 w 1486"/>
                <a:gd name="T27" fmla="*/ 523 h 1486"/>
                <a:gd name="T28" fmla="*/ 14 w 1486"/>
                <a:gd name="T29" fmla="*/ 593 h 1486"/>
                <a:gd name="T30" fmla="*/ 3 w 1486"/>
                <a:gd name="T31" fmla="*/ 668 h 1486"/>
                <a:gd name="T32" fmla="*/ 0 w 1486"/>
                <a:gd name="T33" fmla="*/ 743 h 1486"/>
                <a:gd name="T34" fmla="*/ 0 w 1486"/>
                <a:gd name="T35" fmla="*/ 781 h 1486"/>
                <a:gd name="T36" fmla="*/ 7 w 1486"/>
                <a:gd name="T37" fmla="*/ 856 h 1486"/>
                <a:gd name="T38" fmla="*/ 22 w 1486"/>
                <a:gd name="T39" fmla="*/ 928 h 1486"/>
                <a:gd name="T40" fmla="*/ 45 w 1486"/>
                <a:gd name="T41" fmla="*/ 997 h 1486"/>
                <a:gd name="T42" fmla="*/ 73 w 1486"/>
                <a:gd name="T43" fmla="*/ 1065 h 1486"/>
                <a:gd name="T44" fmla="*/ 106 w 1486"/>
                <a:gd name="T45" fmla="*/ 1128 h 1486"/>
                <a:gd name="T46" fmla="*/ 148 w 1486"/>
                <a:gd name="T47" fmla="*/ 1187 h 1486"/>
                <a:gd name="T48" fmla="*/ 193 w 1486"/>
                <a:gd name="T49" fmla="*/ 1242 h 1486"/>
                <a:gd name="T50" fmla="*/ 244 w 1486"/>
                <a:gd name="T51" fmla="*/ 1292 h 1486"/>
                <a:gd name="T52" fmla="*/ 298 w 1486"/>
                <a:gd name="T53" fmla="*/ 1337 h 1486"/>
                <a:gd name="T54" fmla="*/ 357 w 1486"/>
                <a:gd name="T55" fmla="*/ 1379 h 1486"/>
                <a:gd name="T56" fmla="*/ 422 w 1486"/>
                <a:gd name="T57" fmla="*/ 1412 h 1486"/>
                <a:gd name="T58" fmla="*/ 488 w 1486"/>
                <a:gd name="T59" fmla="*/ 1442 h 1486"/>
                <a:gd name="T60" fmla="*/ 558 w 1486"/>
                <a:gd name="T61" fmla="*/ 1463 h 1486"/>
                <a:gd name="T62" fmla="*/ 629 w 1486"/>
                <a:gd name="T63" fmla="*/ 1479 h 1486"/>
                <a:gd name="T64" fmla="*/ 704 w 1486"/>
                <a:gd name="T65" fmla="*/ 1486 h 1486"/>
                <a:gd name="T66" fmla="*/ 1486 w 1486"/>
                <a:gd name="T67" fmla="*/ 1486 h 1486"/>
                <a:gd name="T68" fmla="*/ 1486 w 1486"/>
                <a:gd name="T69" fmla="*/ 743 h 1486"/>
                <a:gd name="T70" fmla="*/ 1482 w 1486"/>
                <a:gd name="T71" fmla="*/ 668 h 1486"/>
                <a:gd name="T72" fmla="*/ 1470 w 1486"/>
                <a:gd name="T73" fmla="*/ 593 h 1486"/>
                <a:gd name="T74" fmla="*/ 1452 w 1486"/>
                <a:gd name="T75" fmla="*/ 523 h 1486"/>
                <a:gd name="T76" fmla="*/ 1426 w 1486"/>
                <a:gd name="T77" fmla="*/ 453 h 1486"/>
                <a:gd name="T78" fmla="*/ 1395 w 1486"/>
                <a:gd name="T79" fmla="*/ 389 h 1486"/>
                <a:gd name="T80" fmla="*/ 1358 w 1486"/>
                <a:gd name="T81" fmla="*/ 328 h 1486"/>
                <a:gd name="T82" fmla="*/ 1315 w 1486"/>
                <a:gd name="T83" fmla="*/ 270 h 1486"/>
                <a:gd name="T84" fmla="*/ 1268 w 1486"/>
                <a:gd name="T85" fmla="*/ 218 h 1486"/>
                <a:gd name="T86" fmla="*/ 1215 w 1486"/>
                <a:gd name="T87" fmla="*/ 169 h 1486"/>
                <a:gd name="T88" fmla="*/ 1158 w 1486"/>
                <a:gd name="T89" fmla="*/ 127 h 1486"/>
                <a:gd name="T90" fmla="*/ 1097 w 1486"/>
                <a:gd name="T91" fmla="*/ 89 h 1486"/>
                <a:gd name="T92" fmla="*/ 1032 w 1486"/>
                <a:gd name="T93" fmla="*/ 57 h 1486"/>
                <a:gd name="T94" fmla="*/ 962 w 1486"/>
                <a:gd name="T95" fmla="*/ 33 h 1486"/>
                <a:gd name="T96" fmla="*/ 893 w 1486"/>
                <a:gd name="T97" fmla="*/ 14 h 1486"/>
                <a:gd name="T98" fmla="*/ 818 w 1486"/>
                <a:gd name="T99" fmla="*/ 3 h 1486"/>
                <a:gd name="T100" fmla="*/ 743 w 1486"/>
                <a:gd name="T101" fmla="*/ 0 h 1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86" h="1486">
                  <a:moveTo>
                    <a:pt x="743" y="0"/>
                  </a:moveTo>
                  <a:lnTo>
                    <a:pt x="743" y="0"/>
                  </a:lnTo>
                  <a:lnTo>
                    <a:pt x="704" y="0"/>
                  </a:lnTo>
                  <a:lnTo>
                    <a:pt x="668" y="3"/>
                  </a:lnTo>
                  <a:lnTo>
                    <a:pt x="629" y="8"/>
                  </a:lnTo>
                  <a:lnTo>
                    <a:pt x="593" y="14"/>
                  </a:lnTo>
                  <a:lnTo>
                    <a:pt x="558" y="22"/>
                  </a:lnTo>
                  <a:lnTo>
                    <a:pt x="523" y="33"/>
                  </a:lnTo>
                  <a:lnTo>
                    <a:pt x="488" y="45"/>
                  </a:lnTo>
                  <a:lnTo>
                    <a:pt x="453" y="57"/>
                  </a:lnTo>
                  <a:lnTo>
                    <a:pt x="422" y="73"/>
                  </a:lnTo>
                  <a:lnTo>
                    <a:pt x="389" y="89"/>
                  </a:lnTo>
                  <a:lnTo>
                    <a:pt x="357" y="108"/>
                  </a:lnTo>
                  <a:lnTo>
                    <a:pt x="328" y="127"/>
                  </a:lnTo>
                  <a:lnTo>
                    <a:pt x="298" y="148"/>
                  </a:lnTo>
                  <a:lnTo>
                    <a:pt x="270" y="169"/>
                  </a:lnTo>
                  <a:lnTo>
                    <a:pt x="244" y="193"/>
                  </a:lnTo>
                  <a:lnTo>
                    <a:pt x="218" y="218"/>
                  </a:lnTo>
                  <a:lnTo>
                    <a:pt x="193" y="244"/>
                  </a:lnTo>
                  <a:lnTo>
                    <a:pt x="169" y="270"/>
                  </a:lnTo>
                  <a:lnTo>
                    <a:pt x="148" y="298"/>
                  </a:lnTo>
                  <a:lnTo>
                    <a:pt x="127" y="328"/>
                  </a:lnTo>
                  <a:lnTo>
                    <a:pt x="106" y="357"/>
                  </a:lnTo>
                  <a:lnTo>
                    <a:pt x="89" y="389"/>
                  </a:lnTo>
                  <a:lnTo>
                    <a:pt x="73" y="422"/>
                  </a:lnTo>
                  <a:lnTo>
                    <a:pt x="57" y="453"/>
                  </a:lnTo>
                  <a:lnTo>
                    <a:pt x="45" y="488"/>
                  </a:lnTo>
                  <a:lnTo>
                    <a:pt x="33" y="523"/>
                  </a:lnTo>
                  <a:lnTo>
                    <a:pt x="22" y="558"/>
                  </a:lnTo>
                  <a:lnTo>
                    <a:pt x="14" y="593"/>
                  </a:lnTo>
                  <a:lnTo>
                    <a:pt x="7" y="629"/>
                  </a:lnTo>
                  <a:lnTo>
                    <a:pt x="3" y="668"/>
                  </a:lnTo>
                  <a:lnTo>
                    <a:pt x="0" y="704"/>
                  </a:lnTo>
                  <a:lnTo>
                    <a:pt x="0" y="743"/>
                  </a:lnTo>
                  <a:lnTo>
                    <a:pt x="0" y="743"/>
                  </a:lnTo>
                  <a:lnTo>
                    <a:pt x="0" y="781"/>
                  </a:lnTo>
                  <a:lnTo>
                    <a:pt x="3" y="818"/>
                  </a:lnTo>
                  <a:lnTo>
                    <a:pt x="7" y="856"/>
                  </a:lnTo>
                  <a:lnTo>
                    <a:pt x="14" y="893"/>
                  </a:lnTo>
                  <a:lnTo>
                    <a:pt x="22" y="928"/>
                  </a:lnTo>
                  <a:lnTo>
                    <a:pt x="33" y="962"/>
                  </a:lnTo>
                  <a:lnTo>
                    <a:pt x="45" y="997"/>
                  </a:lnTo>
                  <a:lnTo>
                    <a:pt x="57" y="1032"/>
                  </a:lnTo>
                  <a:lnTo>
                    <a:pt x="73" y="1065"/>
                  </a:lnTo>
                  <a:lnTo>
                    <a:pt x="89" y="1097"/>
                  </a:lnTo>
                  <a:lnTo>
                    <a:pt x="106" y="1128"/>
                  </a:lnTo>
                  <a:lnTo>
                    <a:pt x="127" y="1158"/>
                  </a:lnTo>
                  <a:lnTo>
                    <a:pt x="148" y="1187"/>
                  </a:lnTo>
                  <a:lnTo>
                    <a:pt x="169" y="1215"/>
                  </a:lnTo>
                  <a:lnTo>
                    <a:pt x="193" y="1242"/>
                  </a:lnTo>
                  <a:lnTo>
                    <a:pt x="218" y="1268"/>
                  </a:lnTo>
                  <a:lnTo>
                    <a:pt x="244" y="1292"/>
                  </a:lnTo>
                  <a:lnTo>
                    <a:pt x="270" y="1317"/>
                  </a:lnTo>
                  <a:lnTo>
                    <a:pt x="298" y="1337"/>
                  </a:lnTo>
                  <a:lnTo>
                    <a:pt x="328" y="1358"/>
                  </a:lnTo>
                  <a:lnTo>
                    <a:pt x="357" y="1379"/>
                  </a:lnTo>
                  <a:lnTo>
                    <a:pt x="389" y="1397"/>
                  </a:lnTo>
                  <a:lnTo>
                    <a:pt x="422" y="1412"/>
                  </a:lnTo>
                  <a:lnTo>
                    <a:pt x="453" y="1428"/>
                  </a:lnTo>
                  <a:lnTo>
                    <a:pt x="488" y="1442"/>
                  </a:lnTo>
                  <a:lnTo>
                    <a:pt x="523" y="1453"/>
                  </a:lnTo>
                  <a:lnTo>
                    <a:pt x="558" y="1463"/>
                  </a:lnTo>
                  <a:lnTo>
                    <a:pt x="593" y="1472"/>
                  </a:lnTo>
                  <a:lnTo>
                    <a:pt x="629" y="1479"/>
                  </a:lnTo>
                  <a:lnTo>
                    <a:pt x="668" y="1482"/>
                  </a:lnTo>
                  <a:lnTo>
                    <a:pt x="704" y="1486"/>
                  </a:lnTo>
                  <a:lnTo>
                    <a:pt x="743" y="1486"/>
                  </a:lnTo>
                  <a:lnTo>
                    <a:pt x="1486" y="1486"/>
                  </a:lnTo>
                  <a:lnTo>
                    <a:pt x="1486" y="743"/>
                  </a:lnTo>
                  <a:lnTo>
                    <a:pt x="1486" y="743"/>
                  </a:lnTo>
                  <a:lnTo>
                    <a:pt x="1484" y="704"/>
                  </a:lnTo>
                  <a:lnTo>
                    <a:pt x="1482" y="668"/>
                  </a:lnTo>
                  <a:lnTo>
                    <a:pt x="1477" y="629"/>
                  </a:lnTo>
                  <a:lnTo>
                    <a:pt x="1470" y="593"/>
                  </a:lnTo>
                  <a:lnTo>
                    <a:pt x="1463" y="558"/>
                  </a:lnTo>
                  <a:lnTo>
                    <a:pt x="1452" y="523"/>
                  </a:lnTo>
                  <a:lnTo>
                    <a:pt x="1440" y="488"/>
                  </a:lnTo>
                  <a:lnTo>
                    <a:pt x="1426" y="453"/>
                  </a:lnTo>
                  <a:lnTo>
                    <a:pt x="1412" y="422"/>
                  </a:lnTo>
                  <a:lnTo>
                    <a:pt x="1395" y="389"/>
                  </a:lnTo>
                  <a:lnTo>
                    <a:pt x="1377" y="357"/>
                  </a:lnTo>
                  <a:lnTo>
                    <a:pt x="1358" y="328"/>
                  </a:lnTo>
                  <a:lnTo>
                    <a:pt x="1337" y="298"/>
                  </a:lnTo>
                  <a:lnTo>
                    <a:pt x="1315" y="270"/>
                  </a:lnTo>
                  <a:lnTo>
                    <a:pt x="1292" y="244"/>
                  </a:lnTo>
                  <a:lnTo>
                    <a:pt x="1268" y="218"/>
                  </a:lnTo>
                  <a:lnTo>
                    <a:pt x="1241" y="193"/>
                  </a:lnTo>
                  <a:lnTo>
                    <a:pt x="1215" y="169"/>
                  </a:lnTo>
                  <a:lnTo>
                    <a:pt x="1187" y="148"/>
                  </a:lnTo>
                  <a:lnTo>
                    <a:pt x="1158" y="127"/>
                  </a:lnTo>
                  <a:lnTo>
                    <a:pt x="1128" y="108"/>
                  </a:lnTo>
                  <a:lnTo>
                    <a:pt x="1097" y="89"/>
                  </a:lnTo>
                  <a:lnTo>
                    <a:pt x="1064" y="73"/>
                  </a:lnTo>
                  <a:lnTo>
                    <a:pt x="1032" y="57"/>
                  </a:lnTo>
                  <a:lnTo>
                    <a:pt x="997" y="45"/>
                  </a:lnTo>
                  <a:lnTo>
                    <a:pt x="962" y="33"/>
                  </a:lnTo>
                  <a:lnTo>
                    <a:pt x="927" y="22"/>
                  </a:lnTo>
                  <a:lnTo>
                    <a:pt x="893" y="14"/>
                  </a:lnTo>
                  <a:lnTo>
                    <a:pt x="856" y="8"/>
                  </a:lnTo>
                  <a:lnTo>
                    <a:pt x="818" y="3"/>
                  </a:lnTo>
                  <a:lnTo>
                    <a:pt x="781" y="0"/>
                  </a:lnTo>
                  <a:lnTo>
                    <a:pt x="74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00" dirty="0">
                <a:latin typeface="Book Antiqua"/>
              </a:endParaRPr>
            </a:p>
          </p:txBody>
        </p:sp>
        <p:sp>
          <p:nvSpPr>
            <p:cNvPr id="16" name="Freeform 16"/>
            <p:cNvSpPr>
              <a:spLocks/>
            </p:cNvSpPr>
            <p:nvPr/>
          </p:nvSpPr>
          <p:spPr bwMode="auto">
            <a:xfrm>
              <a:off x="3373964" y="4239395"/>
              <a:ext cx="2893333" cy="2891853"/>
            </a:xfrm>
            <a:custGeom>
              <a:avLst/>
              <a:gdLst>
                <a:gd name="T0" fmla="*/ 977 w 1954"/>
                <a:gd name="T1" fmla="*/ 1953 h 1953"/>
                <a:gd name="T2" fmla="*/ 878 w 1954"/>
                <a:gd name="T3" fmla="*/ 1948 h 1953"/>
                <a:gd name="T4" fmla="*/ 782 w 1954"/>
                <a:gd name="T5" fmla="*/ 1934 h 1953"/>
                <a:gd name="T6" fmla="*/ 687 w 1954"/>
                <a:gd name="T7" fmla="*/ 1910 h 1953"/>
                <a:gd name="T8" fmla="*/ 599 w 1954"/>
                <a:gd name="T9" fmla="*/ 1877 h 1953"/>
                <a:gd name="T10" fmla="*/ 513 w 1954"/>
                <a:gd name="T11" fmla="*/ 1835 h 1953"/>
                <a:gd name="T12" fmla="*/ 433 w 1954"/>
                <a:gd name="T13" fmla="*/ 1786 h 1953"/>
                <a:gd name="T14" fmla="*/ 356 w 1954"/>
                <a:gd name="T15" fmla="*/ 1730 h 1953"/>
                <a:gd name="T16" fmla="*/ 288 w 1954"/>
                <a:gd name="T17" fmla="*/ 1667 h 1953"/>
                <a:gd name="T18" fmla="*/ 224 w 1954"/>
                <a:gd name="T19" fmla="*/ 1598 h 1953"/>
                <a:gd name="T20" fmla="*/ 168 w 1954"/>
                <a:gd name="T21" fmla="*/ 1523 h 1953"/>
                <a:gd name="T22" fmla="*/ 119 w 1954"/>
                <a:gd name="T23" fmla="*/ 1441 h 1953"/>
                <a:gd name="T24" fmla="*/ 77 w 1954"/>
                <a:gd name="T25" fmla="*/ 1355 h 1953"/>
                <a:gd name="T26" fmla="*/ 44 w 1954"/>
                <a:gd name="T27" fmla="*/ 1266 h 1953"/>
                <a:gd name="T28" fmla="*/ 20 w 1954"/>
                <a:gd name="T29" fmla="*/ 1172 h 1953"/>
                <a:gd name="T30" fmla="*/ 6 w 1954"/>
                <a:gd name="T31" fmla="*/ 1076 h 1953"/>
                <a:gd name="T32" fmla="*/ 0 w 1954"/>
                <a:gd name="T33" fmla="*/ 977 h 1953"/>
                <a:gd name="T34" fmla="*/ 2 w 1954"/>
                <a:gd name="T35" fmla="*/ 926 h 1953"/>
                <a:gd name="T36" fmla="*/ 11 w 1954"/>
                <a:gd name="T37" fmla="*/ 829 h 1953"/>
                <a:gd name="T38" fmla="*/ 32 w 1954"/>
                <a:gd name="T39" fmla="*/ 733 h 1953"/>
                <a:gd name="T40" fmla="*/ 60 w 1954"/>
                <a:gd name="T41" fmla="*/ 642 h 1953"/>
                <a:gd name="T42" fmla="*/ 96 w 1954"/>
                <a:gd name="T43" fmla="*/ 555 h 1953"/>
                <a:gd name="T44" fmla="*/ 142 w 1954"/>
                <a:gd name="T45" fmla="*/ 471 h 1953"/>
                <a:gd name="T46" fmla="*/ 196 w 1954"/>
                <a:gd name="T47" fmla="*/ 393 h 1953"/>
                <a:gd name="T48" fmla="*/ 255 w 1954"/>
                <a:gd name="T49" fmla="*/ 321 h 1953"/>
                <a:gd name="T50" fmla="*/ 321 w 1954"/>
                <a:gd name="T51" fmla="*/ 255 h 1953"/>
                <a:gd name="T52" fmla="*/ 394 w 1954"/>
                <a:gd name="T53" fmla="*/ 195 h 1953"/>
                <a:gd name="T54" fmla="*/ 471 w 1954"/>
                <a:gd name="T55" fmla="*/ 141 h 1953"/>
                <a:gd name="T56" fmla="*/ 555 w 1954"/>
                <a:gd name="T57" fmla="*/ 96 h 1953"/>
                <a:gd name="T58" fmla="*/ 642 w 1954"/>
                <a:gd name="T59" fmla="*/ 59 h 1953"/>
                <a:gd name="T60" fmla="*/ 735 w 1954"/>
                <a:gd name="T61" fmla="*/ 31 h 1953"/>
                <a:gd name="T62" fmla="*/ 829 w 1954"/>
                <a:gd name="T63" fmla="*/ 11 h 1953"/>
                <a:gd name="T64" fmla="*/ 926 w 1954"/>
                <a:gd name="T65" fmla="*/ 2 h 1953"/>
                <a:gd name="T66" fmla="*/ 1954 w 1954"/>
                <a:gd name="T67" fmla="*/ 0 h 1953"/>
                <a:gd name="T68" fmla="*/ 1954 w 1954"/>
                <a:gd name="T69" fmla="*/ 977 h 1953"/>
                <a:gd name="T70" fmla="*/ 1948 w 1954"/>
                <a:gd name="T71" fmla="*/ 1076 h 1953"/>
                <a:gd name="T72" fmla="*/ 1934 w 1954"/>
                <a:gd name="T73" fmla="*/ 1172 h 1953"/>
                <a:gd name="T74" fmla="*/ 1910 w 1954"/>
                <a:gd name="T75" fmla="*/ 1266 h 1953"/>
                <a:gd name="T76" fmla="*/ 1877 w 1954"/>
                <a:gd name="T77" fmla="*/ 1355 h 1953"/>
                <a:gd name="T78" fmla="*/ 1835 w 1954"/>
                <a:gd name="T79" fmla="*/ 1441 h 1953"/>
                <a:gd name="T80" fmla="*/ 1786 w 1954"/>
                <a:gd name="T81" fmla="*/ 1523 h 1953"/>
                <a:gd name="T82" fmla="*/ 1730 w 1954"/>
                <a:gd name="T83" fmla="*/ 1598 h 1953"/>
                <a:gd name="T84" fmla="*/ 1668 w 1954"/>
                <a:gd name="T85" fmla="*/ 1667 h 1953"/>
                <a:gd name="T86" fmla="*/ 1598 w 1954"/>
                <a:gd name="T87" fmla="*/ 1730 h 1953"/>
                <a:gd name="T88" fmla="*/ 1523 w 1954"/>
                <a:gd name="T89" fmla="*/ 1786 h 1953"/>
                <a:gd name="T90" fmla="*/ 1443 w 1954"/>
                <a:gd name="T91" fmla="*/ 1835 h 1953"/>
                <a:gd name="T92" fmla="*/ 1357 w 1954"/>
                <a:gd name="T93" fmla="*/ 1877 h 1953"/>
                <a:gd name="T94" fmla="*/ 1266 w 1954"/>
                <a:gd name="T95" fmla="*/ 1910 h 1953"/>
                <a:gd name="T96" fmla="*/ 1174 w 1954"/>
                <a:gd name="T97" fmla="*/ 1934 h 1953"/>
                <a:gd name="T98" fmla="*/ 1076 w 1954"/>
                <a:gd name="T99" fmla="*/ 1948 h 1953"/>
                <a:gd name="T100" fmla="*/ 977 w 1954"/>
                <a:gd name="T101" fmla="*/ 1953 h 1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54" h="1953">
                  <a:moveTo>
                    <a:pt x="977" y="1953"/>
                  </a:moveTo>
                  <a:lnTo>
                    <a:pt x="977" y="1953"/>
                  </a:lnTo>
                  <a:lnTo>
                    <a:pt x="926" y="1952"/>
                  </a:lnTo>
                  <a:lnTo>
                    <a:pt x="878" y="1948"/>
                  </a:lnTo>
                  <a:lnTo>
                    <a:pt x="829" y="1943"/>
                  </a:lnTo>
                  <a:lnTo>
                    <a:pt x="782" y="1934"/>
                  </a:lnTo>
                  <a:lnTo>
                    <a:pt x="735" y="1922"/>
                  </a:lnTo>
                  <a:lnTo>
                    <a:pt x="687" y="1910"/>
                  </a:lnTo>
                  <a:lnTo>
                    <a:pt x="642" y="1894"/>
                  </a:lnTo>
                  <a:lnTo>
                    <a:pt x="599" y="1877"/>
                  </a:lnTo>
                  <a:lnTo>
                    <a:pt x="555" y="1858"/>
                  </a:lnTo>
                  <a:lnTo>
                    <a:pt x="513" y="1835"/>
                  </a:lnTo>
                  <a:lnTo>
                    <a:pt x="471" y="1812"/>
                  </a:lnTo>
                  <a:lnTo>
                    <a:pt x="433" y="1786"/>
                  </a:lnTo>
                  <a:lnTo>
                    <a:pt x="394" y="1758"/>
                  </a:lnTo>
                  <a:lnTo>
                    <a:pt x="356" y="1730"/>
                  </a:lnTo>
                  <a:lnTo>
                    <a:pt x="321" y="1699"/>
                  </a:lnTo>
                  <a:lnTo>
                    <a:pt x="288" y="1667"/>
                  </a:lnTo>
                  <a:lnTo>
                    <a:pt x="255" y="1633"/>
                  </a:lnTo>
                  <a:lnTo>
                    <a:pt x="224" y="1598"/>
                  </a:lnTo>
                  <a:lnTo>
                    <a:pt x="196" y="1561"/>
                  </a:lnTo>
                  <a:lnTo>
                    <a:pt x="168" y="1523"/>
                  </a:lnTo>
                  <a:lnTo>
                    <a:pt x="142" y="1483"/>
                  </a:lnTo>
                  <a:lnTo>
                    <a:pt x="119" y="1441"/>
                  </a:lnTo>
                  <a:lnTo>
                    <a:pt x="96" y="1399"/>
                  </a:lnTo>
                  <a:lnTo>
                    <a:pt x="77" y="1355"/>
                  </a:lnTo>
                  <a:lnTo>
                    <a:pt x="60" y="1312"/>
                  </a:lnTo>
                  <a:lnTo>
                    <a:pt x="44" y="1266"/>
                  </a:lnTo>
                  <a:lnTo>
                    <a:pt x="32" y="1219"/>
                  </a:lnTo>
                  <a:lnTo>
                    <a:pt x="20" y="1172"/>
                  </a:lnTo>
                  <a:lnTo>
                    <a:pt x="11" y="1125"/>
                  </a:lnTo>
                  <a:lnTo>
                    <a:pt x="6" y="1076"/>
                  </a:lnTo>
                  <a:lnTo>
                    <a:pt x="2" y="1027"/>
                  </a:lnTo>
                  <a:lnTo>
                    <a:pt x="0" y="977"/>
                  </a:lnTo>
                  <a:lnTo>
                    <a:pt x="0" y="977"/>
                  </a:lnTo>
                  <a:lnTo>
                    <a:pt x="2" y="926"/>
                  </a:lnTo>
                  <a:lnTo>
                    <a:pt x="6" y="877"/>
                  </a:lnTo>
                  <a:lnTo>
                    <a:pt x="11" y="829"/>
                  </a:lnTo>
                  <a:lnTo>
                    <a:pt x="20" y="780"/>
                  </a:lnTo>
                  <a:lnTo>
                    <a:pt x="32" y="733"/>
                  </a:lnTo>
                  <a:lnTo>
                    <a:pt x="44" y="687"/>
                  </a:lnTo>
                  <a:lnTo>
                    <a:pt x="60" y="642"/>
                  </a:lnTo>
                  <a:lnTo>
                    <a:pt x="77" y="598"/>
                  </a:lnTo>
                  <a:lnTo>
                    <a:pt x="96" y="555"/>
                  </a:lnTo>
                  <a:lnTo>
                    <a:pt x="119" y="513"/>
                  </a:lnTo>
                  <a:lnTo>
                    <a:pt x="142" y="471"/>
                  </a:lnTo>
                  <a:lnTo>
                    <a:pt x="168" y="431"/>
                  </a:lnTo>
                  <a:lnTo>
                    <a:pt x="196" y="393"/>
                  </a:lnTo>
                  <a:lnTo>
                    <a:pt x="224" y="356"/>
                  </a:lnTo>
                  <a:lnTo>
                    <a:pt x="255" y="321"/>
                  </a:lnTo>
                  <a:lnTo>
                    <a:pt x="288" y="286"/>
                  </a:lnTo>
                  <a:lnTo>
                    <a:pt x="321" y="255"/>
                  </a:lnTo>
                  <a:lnTo>
                    <a:pt x="356" y="223"/>
                  </a:lnTo>
                  <a:lnTo>
                    <a:pt x="394" y="195"/>
                  </a:lnTo>
                  <a:lnTo>
                    <a:pt x="433" y="168"/>
                  </a:lnTo>
                  <a:lnTo>
                    <a:pt x="471" y="141"/>
                  </a:lnTo>
                  <a:lnTo>
                    <a:pt x="513" y="119"/>
                  </a:lnTo>
                  <a:lnTo>
                    <a:pt x="555" y="96"/>
                  </a:lnTo>
                  <a:lnTo>
                    <a:pt x="599" y="77"/>
                  </a:lnTo>
                  <a:lnTo>
                    <a:pt x="642" y="59"/>
                  </a:lnTo>
                  <a:lnTo>
                    <a:pt x="687" y="44"/>
                  </a:lnTo>
                  <a:lnTo>
                    <a:pt x="735" y="31"/>
                  </a:lnTo>
                  <a:lnTo>
                    <a:pt x="782" y="19"/>
                  </a:lnTo>
                  <a:lnTo>
                    <a:pt x="829" y="11"/>
                  </a:lnTo>
                  <a:lnTo>
                    <a:pt x="878" y="5"/>
                  </a:lnTo>
                  <a:lnTo>
                    <a:pt x="926" y="2"/>
                  </a:lnTo>
                  <a:lnTo>
                    <a:pt x="977" y="0"/>
                  </a:lnTo>
                  <a:lnTo>
                    <a:pt x="1954" y="0"/>
                  </a:lnTo>
                  <a:lnTo>
                    <a:pt x="1954" y="977"/>
                  </a:lnTo>
                  <a:lnTo>
                    <a:pt x="1954" y="977"/>
                  </a:lnTo>
                  <a:lnTo>
                    <a:pt x="1952" y="1027"/>
                  </a:lnTo>
                  <a:lnTo>
                    <a:pt x="1948" y="1076"/>
                  </a:lnTo>
                  <a:lnTo>
                    <a:pt x="1943" y="1125"/>
                  </a:lnTo>
                  <a:lnTo>
                    <a:pt x="1934" y="1172"/>
                  </a:lnTo>
                  <a:lnTo>
                    <a:pt x="1922" y="1219"/>
                  </a:lnTo>
                  <a:lnTo>
                    <a:pt x="1910" y="1266"/>
                  </a:lnTo>
                  <a:lnTo>
                    <a:pt x="1894" y="1312"/>
                  </a:lnTo>
                  <a:lnTo>
                    <a:pt x="1877" y="1355"/>
                  </a:lnTo>
                  <a:lnTo>
                    <a:pt x="1858" y="1399"/>
                  </a:lnTo>
                  <a:lnTo>
                    <a:pt x="1835" y="1441"/>
                  </a:lnTo>
                  <a:lnTo>
                    <a:pt x="1812" y="1483"/>
                  </a:lnTo>
                  <a:lnTo>
                    <a:pt x="1786" y="1523"/>
                  </a:lnTo>
                  <a:lnTo>
                    <a:pt x="1758" y="1561"/>
                  </a:lnTo>
                  <a:lnTo>
                    <a:pt x="1730" y="1598"/>
                  </a:lnTo>
                  <a:lnTo>
                    <a:pt x="1699" y="1633"/>
                  </a:lnTo>
                  <a:lnTo>
                    <a:pt x="1668" y="1667"/>
                  </a:lnTo>
                  <a:lnTo>
                    <a:pt x="1633" y="1699"/>
                  </a:lnTo>
                  <a:lnTo>
                    <a:pt x="1598" y="1730"/>
                  </a:lnTo>
                  <a:lnTo>
                    <a:pt x="1561" y="1758"/>
                  </a:lnTo>
                  <a:lnTo>
                    <a:pt x="1523" y="1786"/>
                  </a:lnTo>
                  <a:lnTo>
                    <a:pt x="1483" y="1812"/>
                  </a:lnTo>
                  <a:lnTo>
                    <a:pt x="1443" y="1835"/>
                  </a:lnTo>
                  <a:lnTo>
                    <a:pt x="1399" y="1858"/>
                  </a:lnTo>
                  <a:lnTo>
                    <a:pt x="1357" y="1877"/>
                  </a:lnTo>
                  <a:lnTo>
                    <a:pt x="1312" y="1894"/>
                  </a:lnTo>
                  <a:lnTo>
                    <a:pt x="1266" y="1910"/>
                  </a:lnTo>
                  <a:lnTo>
                    <a:pt x="1221" y="1922"/>
                  </a:lnTo>
                  <a:lnTo>
                    <a:pt x="1174" y="1934"/>
                  </a:lnTo>
                  <a:lnTo>
                    <a:pt x="1125" y="1943"/>
                  </a:lnTo>
                  <a:lnTo>
                    <a:pt x="1076" y="1948"/>
                  </a:lnTo>
                  <a:lnTo>
                    <a:pt x="1028" y="1952"/>
                  </a:lnTo>
                  <a:lnTo>
                    <a:pt x="977" y="195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00" dirty="0">
                <a:latin typeface="Book Antiqua"/>
              </a:endParaRPr>
            </a:p>
          </p:txBody>
        </p:sp>
        <p:sp>
          <p:nvSpPr>
            <p:cNvPr id="17" name="Freeform 19"/>
            <p:cNvSpPr>
              <a:spLocks/>
            </p:cNvSpPr>
            <p:nvPr/>
          </p:nvSpPr>
          <p:spPr bwMode="auto">
            <a:xfrm>
              <a:off x="3505748" y="4384506"/>
              <a:ext cx="2610516" cy="2610515"/>
            </a:xfrm>
            <a:custGeom>
              <a:avLst/>
              <a:gdLst>
                <a:gd name="T0" fmla="*/ 836 w 1763"/>
                <a:gd name="T1" fmla="*/ 1761 h 1763"/>
                <a:gd name="T2" fmla="*/ 703 w 1763"/>
                <a:gd name="T3" fmla="*/ 1746 h 1763"/>
                <a:gd name="T4" fmla="*/ 578 w 1763"/>
                <a:gd name="T5" fmla="*/ 1709 h 1763"/>
                <a:gd name="T6" fmla="*/ 461 w 1763"/>
                <a:gd name="T7" fmla="*/ 1657 h 1763"/>
                <a:gd name="T8" fmla="*/ 354 w 1763"/>
                <a:gd name="T9" fmla="*/ 1587 h 1763"/>
                <a:gd name="T10" fmla="*/ 258 w 1763"/>
                <a:gd name="T11" fmla="*/ 1505 h 1763"/>
                <a:gd name="T12" fmla="*/ 175 w 1763"/>
                <a:gd name="T13" fmla="*/ 1409 h 1763"/>
                <a:gd name="T14" fmla="*/ 107 w 1763"/>
                <a:gd name="T15" fmla="*/ 1301 h 1763"/>
                <a:gd name="T16" fmla="*/ 53 w 1763"/>
                <a:gd name="T17" fmla="*/ 1184 h 1763"/>
                <a:gd name="T18" fmla="*/ 18 w 1763"/>
                <a:gd name="T19" fmla="*/ 1058 h 1763"/>
                <a:gd name="T20" fmla="*/ 0 w 1763"/>
                <a:gd name="T21" fmla="*/ 926 h 1763"/>
                <a:gd name="T22" fmla="*/ 0 w 1763"/>
                <a:gd name="T23" fmla="*/ 835 h 1763"/>
                <a:gd name="T24" fmla="*/ 18 w 1763"/>
                <a:gd name="T25" fmla="*/ 703 h 1763"/>
                <a:gd name="T26" fmla="*/ 53 w 1763"/>
                <a:gd name="T27" fmla="*/ 577 h 1763"/>
                <a:gd name="T28" fmla="*/ 107 w 1763"/>
                <a:gd name="T29" fmla="*/ 460 h 1763"/>
                <a:gd name="T30" fmla="*/ 175 w 1763"/>
                <a:gd name="T31" fmla="*/ 354 h 1763"/>
                <a:gd name="T32" fmla="*/ 258 w 1763"/>
                <a:gd name="T33" fmla="*/ 258 h 1763"/>
                <a:gd name="T34" fmla="*/ 354 w 1763"/>
                <a:gd name="T35" fmla="*/ 174 h 1763"/>
                <a:gd name="T36" fmla="*/ 461 w 1763"/>
                <a:gd name="T37" fmla="*/ 106 h 1763"/>
                <a:gd name="T38" fmla="*/ 578 w 1763"/>
                <a:gd name="T39" fmla="*/ 52 h 1763"/>
                <a:gd name="T40" fmla="*/ 703 w 1763"/>
                <a:gd name="T41" fmla="*/ 17 h 1763"/>
                <a:gd name="T42" fmla="*/ 836 w 1763"/>
                <a:gd name="T43" fmla="*/ 0 h 1763"/>
                <a:gd name="T44" fmla="*/ 926 w 1763"/>
                <a:gd name="T45" fmla="*/ 0 h 1763"/>
                <a:gd name="T46" fmla="*/ 1059 w 1763"/>
                <a:gd name="T47" fmla="*/ 17 h 1763"/>
                <a:gd name="T48" fmla="*/ 1184 w 1763"/>
                <a:gd name="T49" fmla="*/ 52 h 1763"/>
                <a:gd name="T50" fmla="*/ 1303 w 1763"/>
                <a:gd name="T51" fmla="*/ 106 h 1763"/>
                <a:gd name="T52" fmla="*/ 1409 w 1763"/>
                <a:gd name="T53" fmla="*/ 174 h 1763"/>
                <a:gd name="T54" fmla="*/ 1505 w 1763"/>
                <a:gd name="T55" fmla="*/ 258 h 1763"/>
                <a:gd name="T56" fmla="*/ 1589 w 1763"/>
                <a:gd name="T57" fmla="*/ 354 h 1763"/>
                <a:gd name="T58" fmla="*/ 1657 w 1763"/>
                <a:gd name="T59" fmla="*/ 460 h 1763"/>
                <a:gd name="T60" fmla="*/ 1711 w 1763"/>
                <a:gd name="T61" fmla="*/ 577 h 1763"/>
                <a:gd name="T62" fmla="*/ 1746 w 1763"/>
                <a:gd name="T63" fmla="*/ 703 h 1763"/>
                <a:gd name="T64" fmla="*/ 1763 w 1763"/>
                <a:gd name="T65" fmla="*/ 835 h 1763"/>
                <a:gd name="T66" fmla="*/ 1763 w 1763"/>
                <a:gd name="T67" fmla="*/ 926 h 1763"/>
                <a:gd name="T68" fmla="*/ 1746 w 1763"/>
                <a:gd name="T69" fmla="*/ 1058 h 1763"/>
                <a:gd name="T70" fmla="*/ 1711 w 1763"/>
                <a:gd name="T71" fmla="*/ 1184 h 1763"/>
                <a:gd name="T72" fmla="*/ 1657 w 1763"/>
                <a:gd name="T73" fmla="*/ 1301 h 1763"/>
                <a:gd name="T74" fmla="*/ 1589 w 1763"/>
                <a:gd name="T75" fmla="*/ 1409 h 1763"/>
                <a:gd name="T76" fmla="*/ 1505 w 1763"/>
                <a:gd name="T77" fmla="*/ 1505 h 1763"/>
                <a:gd name="T78" fmla="*/ 1409 w 1763"/>
                <a:gd name="T79" fmla="*/ 1587 h 1763"/>
                <a:gd name="T80" fmla="*/ 1303 w 1763"/>
                <a:gd name="T81" fmla="*/ 1657 h 1763"/>
                <a:gd name="T82" fmla="*/ 1184 w 1763"/>
                <a:gd name="T83" fmla="*/ 1709 h 1763"/>
                <a:gd name="T84" fmla="*/ 1059 w 1763"/>
                <a:gd name="T85" fmla="*/ 1746 h 1763"/>
                <a:gd name="T86" fmla="*/ 926 w 1763"/>
                <a:gd name="T87" fmla="*/ 1761 h 1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3" h="1763">
                  <a:moveTo>
                    <a:pt x="881" y="1763"/>
                  </a:moveTo>
                  <a:lnTo>
                    <a:pt x="881" y="1763"/>
                  </a:lnTo>
                  <a:lnTo>
                    <a:pt x="836" y="1761"/>
                  </a:lnTo>
                  <a:lnTo>
                    <a:pt x="792" y="1758"/>
                  </a:lnTo>
                  <a:lnTo>
                    <a:pt x="747" y="1753"/>
                  </a:lnTo>
                  <a:lnTo>
                    <a:pt x="703" y="1746"/>
                  </a:lnTo>
                  <a:lnTo>
                    <a:pt x="661" y="1735"/>
                  </a:lnTo>
                  <a:lnTo>
                    <a:pt x="619" y="1723"/>
                  </a:lnTo>
                  <a:lnTo>
                    <a:pt x="578" y="1709"/>
                  </a:lnTo>
                  <a:lnTo>
                    <a:pt x="539" y="1693"/>
                  </a:lnTo>
                  <a:lnTo>
                    <a:pt x="499" y="1676"/>
                  </a:lnTo>
                  <a:lnTo>
                    <a:pt x="461" y="1657"/>
                  </a:lnTo>
                  <a:lnTo>
                    <a:pt x="424" y="1636"/>
                  </a:lnTo>
                  <a:lnTo>
                    <a:pt x="389" y="1613"/>
                  </a:lnTo>
                  <a:lnTo>
                    <a:pt x="354" y="1587"/>
                  </a:lnTo>
                  <a:lnTo>
                    <a:pt x="321" y="1561"/>
                  </a:lnTo>
                  <a:lnTo>
                    <a:pt x="288" y="1535"/>
                  </a:lnTo>
                  <a:lnTo>
                    <a:pt x="258" y="1505"/>
                  </a:lnTo>
                  <a:lnTo>
                    <a:pt x="229" y="1473"/>
                  </a:lnTo>
                  <a:lnTo>
                    <a:pt x="201" y="1442"/>
                  </a:lnTo>
                  <a:lnTo>
                    <a:pt x="175" y="1409"/>
                  </a:lnTo>
                  <a:lnTo>
                    <a:pt x="150" y="1374"/>
                  </a:lnTo>
                  <a:lnTo>
                    <a:pt x="128" y="1337"/>
                  </a:lnTo>
                  <a:lnTo>
                    <a:pt x="107" y="1301"/>
                  </a:lnTo>
                  <a:lnTo>
                    <a:pt x="87" y="1262"/>
                  </a:lnTo>
                  <a:lnTo>
                    <a:pt x="68" y="1224"/>
                  </a:lnTo>
                  <a:lnTo>
                    <a:pt x="53" y="1184"/>
                  </a:lnTo>
                  <a:lnTo>
                    <a:pt x="39" y="1142"/>
                  </a:lnTo>
                  <a:lnTo>
                    <a:pt x="28" y="1100"/>
                  </a:lnTo>
                  <a:lnTo>
                    <a:pt x="18" y="1058"/>
                  </a:lnTo>
                  <a:lnTo>
                    <a:pt x="9" y="1015"/>
                  </a:lnTo>
                  <a:lnTo>
                    <a:pt x="4" y="971"/>
                  </a:lnTo>
                  <a:lnTo>
                    <a:pt x="0" y="926"/>
                  </a:lnTo>
                  <a:lnTo>
                    <a:pt x="0" y="881"/>
                  </a:lnTo>
                  <a:lnTo>
                    <a:pt x="0" y="881"/>
                  </a:lnTo>
                  <a:lnTo>
                    <a:pt x="0" y="835"/>
                  </a:lnTo>
                  <a:lnTo>
                    <a:pt x="4" y="790"/>
                  </a:lnTo>
                  <a:lnTo>
                    <a:pt x="9" y="746"/>
                  </a:lnTo>
                  <a:lnTo>
                    <a:pt x="18" y="703"/>
                  </a:lnTo>
                  <a:lnTo>
                    <a:pt x="28" y="661"/>
                  </a:lnTo>
                  <a:lnTo>
                    <a:pt x="39" y="619"/>
                  </a:lnTo>
                  <a:lnTo>
                    <a:pt x="53" y="577"/>
                  </a:lnTo>
                  <a:lnTo>
                    <a:pt x="68" y="537"/>
                  </a:lnTo>
                  <a:lnTo>
                    <a:pt x="87" y="499"/>
                  </a:lnTo>
                  <a:lnTo>
                    <a:pt x="107" y="460"/>
                  </a:lnTo>
                  <a:lnTo>
                    <a:pt x="128" y="424"/>
                  </a:lnTo>
                  <a:lnTo>
                    <a:pt x="150" y="387"/>
                  </a:lnTo>
                  <a:lnTo>
                    <a:pt x="175" y="354"/>
                  </a:lnTo>
                  <a:lnTo>
                    <a:pt x="201" y="321"/>
                  </a:lnTo>
                  <a:lnTo>
                    <a:pt x="229" y="288"/>
                  </a:lnTo>
                  <a:lnTo>
                    <a:pt x="258" y="258"/>
                  </a:lnTo>
                  <a:lnTo>
                    <a:pt x="288" y="228"/>
                  </a:lnTo>
                  <a:lnTo>
                    <a:pt x="321" y="200"/>
                  </a:lnTo>
                  <a:lnTo>
                    <a:pt x="354" y="174"/>
                  </a:lnTo>
                  <a:lnTo>
                    <a:pt x="389" y="150"/>
                  </a:lnTo>
                  <a:lnTo>
                    <a:pt x="424" y="127"/>
                  </a:lnTo>
                  <a:lnTo>
                    <a:pt x="461" y="106"/>
                  </a:lnTo>
                  <a:lnTo>
                    <a:pt x="499" y="85"/>
                  </a:lnTo>
                  <a:lnTo>
                    <a:pt x="539" y="68"/>
                  </a:lnTo>
                  <a:lnTo>
                    <a:pt x="578" y="52"/>
                  </a:lnTo>
                  <a:lnTo>
                    <a:pt x="619" y="38"/>
                  </a:lnTo>
                  <a:lnTo>
                    <a:pt x="661" y="28"/>
                  </a:lnTo>
                  <a:lnTo>
                    <a:pt x="703" y="17"/>
                  </a:lnTo>
                  <a:lnTo>
                    <a:pt x="747" y="8"/>
                  </a:lnTo>
                  <a:lnTo>
                    <a:pt x="792" y="3"/>
                  </a:lnTo>
                  <a:lnTo>
                    <a:pt x="836" y="0"/>
                  </a:lnTo>
                  <a:lnTo>
                    <a:pt x="881" y="0"/>
                  </a:lnTo>
                  <a:lnTo>
                    <a:pt x="881" y="0"/>
                  </a:lnTo>
                  <a:lnTo>
                    <a:pt x="926" y="0"/>
                  </a:lnTo>
                  <a:lnTo>
                    <a:pt x="972" y="3"/>
                  </a:lnTo>
                  <a:lnTo>
                    <a:pt x="1015" y="8"/>
                  </a:lnTo>
                  <a:lnTo>
                    <a:pt x="1059" y="17"/>
                  </a:lnTo>
                  <a:lnTo>
                    <a:pt x="1102" y="28"/>
                  </a:lnTo>
                  <a:lnTo>
                    <a:pt x="1144" y="38"/>
                  </a:lnTo>
                  <a:lnTo>
                    <a:pt x="1184" y="52"/>
                  </a:lnTo>
                  <a:lnTo>
                    <a:pt x="1225" y="68"/>
                  </a:lnTo>
                  <a:lnTo>
                    <a:pt x="1265" y="85"/>
                  </a:lnTo>
                  <a:lnTo>
                    <a:pt x="1303" y="106"/>
                  </a:lnTo>
                  <a:lnTo>
                    <a:pt x="1340" y="127"/>
                  </a:lnTo>
                  <a:lnTo>
                    <a:pt x="1374" y="150"/>
                  </a:lnTo>
                  <a:lnTo>
                    <a:pt x="1409" y="174"/>
                  </a:lnTo>
                  <a:lnTo>
                    <a:pt x="1443" y="200"/>
                  </a:lnTo>
                  <a:lnTo>
                    <a:pt x="1476" y="228"/>
                  </a:lnTo>
                  <a:lnTo>
                    <a:pt x="1505" y="258"/>
                  </a:lnTo>
                  <a:lnTo>
                    <a:pt x="1535" y="288"/>
                  </a:lnTo>
                  <a:lnTo>
                    <a:pt x="1563" y="321"/>
                  </a:lnTo>
                  <a:lnTo>
                    <a:pt x="1589" y="354"/>
                  </a:lnTo>
                  <a:lnTo>
                    <a:pt x="1613" y="387"/>
                  </a:lnTo>
                  <a:lnTo>
                    <a:pt x="1636" y="424"/>
                  </a:lnTo>
                  <a:lnTo>
                    <a:pt x="1657" y="460"/>
                  </a:lnTo>
                  <a:lnTo>
                    <a:pt x="1676" y="499"/>
                  </a:lnTo>
                  <a:lnTo>
                    <a:pt x="1695" y="537"/>
                  </a:lnTo>
                  <a:lnTo>
                    <a:pt x="1711" y="577"/>
                  </a:lnTo>
                  <a:lnTo>
                    <a:pt x="1725" y="619"/>
                  </a:lnTo>
                  <a:lnTo>
                    <a:pt x="1735" y="661"/>
                  </a:lnTo>
                  <a:lnTo>
                    <a:pt x="1746" y="703"/>
                  </a:lnTo>
                  <a:lnTo>
                    <a:pt x="1755" y="746"/>
                  </a:lnTo>
                  <a:lnTo>
                    <a:pt x="1760" y="790"/>
                  </a:lnTo>
                  <a:lnTo>
                    <a:pt x="1763" y="835"/>
                  </a:lnTo>
                  <a:lnTo>
                    <a:pt x="1763" y="881"/>
                  </a:lnTo>
                  <a:lnTo>
                    <a:pt x="1763" y="881"/>
                  </a:lnTo>
                  <a:lnTo>
                    <a:pt x="1763" y="926"/>
                  </a:lnTo>
                  <a:lnTo>
                    <a:pt x="1760" y="971"/>
                  </a:lnTo>
                  <a:lnTo>
                    <a:pt x="1755" y="1015"/>
                  </a:lnTo>
                  <a:lnTo>
                    <a:pt x="1746" y="1058"/>
                  </a:lnTo>
                  <a:lnTo>
                    <a:pt x="1735" y="1100"/>
                  </a:lnTo>
                  <a:lnTo>
                    <a:pt x="1725" y="1142"/>
                  </a:lnTo>
                  <a:lnTo>
                    <a:pt x="1711" y="1184"/>
                  </a:lnTo>
                  <a:lnTo>
                    <a:pt x="1695" y="1224"/>
                  </a:lnTo>
                  <a:lnTo>
                    <a:pt x="1676" y="1262"/>
                  </a:lnTo>
                  <a:lnTo>
                    <a:pt x="1657" y="1301"/>
                  </a:lnTo>
                  <a:lnTo>
                    <a:pt x="1636" y="1337"/>
                  </a:lnTo>
                  <a:lnTo>
                    <a:pt x="1613" y="1374"/>
                  </a:lnTo>
                  <a:lnTo>
                    <a:pt x="1589" y="1409"/>
                  </a:lnTo>
                  <a:lnTo>
                    <a:pt x="1563" y="1442"/>
                  </a:lnTo>
                  <a:lnTo>
                    <a:pt x="1535" y="1473"/>
                  </a:lnTo>
                  <a:lnTo>
                    <a:pt x="1505" y="1505"/>
                  </a:lnTo>
                  <a:lnTo>
                    <a:pt x="1476" y="1535"/>
                  </a:lnTo>
                  <a:lnTo>
                    <a:pt x="1443" y="1561"/>
                  </a:lnTo>
                  <a:lnTo>
                    <a:pt x="1409" y="1587"/>
                  </a:lnTo>
                  <a:lnTo>
                    <a:pt x="1374" y="1613"/>
                  </a:lnTo>
                  <a:lnTo>
                    <a:pt x="1340" y="1636"/>
                  </a:lnTo>
                  <a:lnTo>
                    <a:pt x="1303" y="1657"/>
                  </a:lnTo>
                  <a:lnTo>
                    <a:pt x="1265" y="1676"/>
                  </a:lnTo>
                  <a:lnTo>
                    <a:pt x="1225" y="1693"/>
                  </a:lnTo>
                  <a:lnTo>
                    <a:pt x="1184" y="1709"/>
                  </a:lnTo>
                  <a:lnTo>
                    <a:pt x="1144" y="1723"/>
                  </a:lnTo>
                  <a:lnTo>
                    <a:pt x="1102" y="1735"/>
                  </a:lnTo>
                  <a:lnTo>
                    <a:pt x="1059" y="1746"/>
                  </a:lnTo>
                  <a:lnTo>
                    <a:pt x="1015" y="1753"/>
                  </a:lnTo>
                  <a:lnTo>
                    <a:pt x="972" y="1758"/>
                  </a:lnTo>
                  <a:lnTo>
                    <a:pt x="926" y="1761"/>
                  </a:lnTo>
                  <a:lnTo>
                    <a:pt x="881" y="176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00" dirty="0">
                <a:latin typeface="Book Antiqua"/>
              </a:endParaRPr>
            </a:p>
          </p:txBody>
        </p:sp>
        <p:sp>
          <p:nvSpPr>
            <p:cNvPr id="18" name="Freeform 20"/>
            <p:cNvSpPr>
              <a:spLocks/>
            </p:cNvSpPr>
            <p:nvPr/>
          </p:nvSpPr>
          <p:spPr bwMode="auto">
            <a:xfrm>
              <a:off x="6295431" y="4246798"/>
              <a:ext cx="2200355" cy="2200355"/>
            </a:xfrm>
            <a:custGeom>
              <a:avLst/>
              <a:gdLst>
                <a:gd name="T0" fmla="*/ 743 w 1486"/>
                <a:gd name="T1" fmla="*/ 1486 h 1486"/>
                <a:gd name="T2" fmla="*/ 819 w 1486"/>
                <a:gd name="T3" fmla="*/ 1483 h 1486"/>
                <a:gd name="T4" fmla="*/ 893 w 1486"/>
                <a:gd name="T5" fmla="*/ 1471 h 1486"/>
                <a:gd name="T6" fmla="*/ 964 w 1486"/>
                <a:gd name="T7" fmla="*/ 1453 h 1486"/>
                <a:gd name="T8" fmla="*/ 1032 w 1486"/>
                <a:gd name="T9" fmla="*/ 1427 h 1486"/>
                <a:gd name="T10" fmla="*/ 1097 w 1486"/>
                <a:gd name="T11" fmla="*/ 1396 h 1486"/>
                <a:gd name="T12" fmla="*/ 1158 w 1486"/>
                <a:gd name="T13" fmla="*/ 1359 h 1486"/>
                <a:gd name="T14" fmla="*/ 1215 w 1486"/>
                <a:gd name="T15" fmla="*/ 1315 h 1486"/>
                <a:gd name="T16" fmla="*/ 1268 w 1486"/>
                <a:gd name="T17" fmla="*/ 1268 h 1486"/>
                <a:gd name="T18" fmla="*/ 1316 w 1486"/>
                <a:gd name="T19" fmla="*/ 1216 h 1486"/>
                <a:gd name="T20" fmla="*/ 1358 w 1486"/>
                <a:gd name="T21" fmla="*/ 1158 h 1486"/>
                <a:gd name="T22" fmla="*/ 1397 w 1486"/>
                <a:gd name="T23" fmla="*/ 1097 h 1486"/>
                <a:gd name="T24" fmla="*/ 1428 w 1486"/>
                <a:gd name="T25" fmla="*/ 1031 h 1486"/>
                <a:gd name="T26" fmla="*/ 1452 w 1486"/>
                <a:gd name="T27" fmla="*/ 963 h 1486"/>
                <a:gd name="T28" fmla="*/ 1472 w 1486"/>
                <a:gd name="T29" fmla="*/ 892 h 1486"/>
                <a:gd name="T30" fmla="*/ 1482 w 1486"/>
                <a:gd name="T31" fmla="*/ 818 h 1486"/>
                <a:gd name="T32" fmla="*/ 1486 w 1486"/>
                <a:gd name="T33" fmla="*/ 743 h 1486"/>
                <a:gd name="T34" fmla="*/ 1486 w 1486"/>
                <a:gd name="T35" fmla="*/ 705 h 1486"/>
                <a:gd name="T36" fmla="*/ 1477 w 1486"/>
                <a:gd name="T37" fmla="*/ 630 h 1486"/>
                <a:gd name="T38" fmla="*/ 1463 w 1486"/>
                <a:gd name="T39" fmla="*/ 558 h 1486"/>
                <a:gd name="T40" fmla="*/ 1440 w 1486"/>
                <a:gd name="T41" fmla="*/ 489 h 1486"/>
                <a:gd name="T42" fmla="*/ 1412 w 1486"/>
                <a:gd name="T43" fmla="*/ 421 h 1486"/>
                <a:gd name="T44" fmla="*/ 1377 w 1486"/>
                <a:gd name="T45" fmla="*/ 358 h 1486"/>
                <a:gd name="T46" fmla="*/ 1337 w 1486"/>
                <a:gd name="T47" fmla="*/ 299 h 1486"/>
                <a:gd name="T48" fmla="*/ 1292 w 1486"/>
                <a:gd name="T49" fmla="*/ 244 h 1486"/>
                <a:gd name="T50" fmla="*/ 1241 w 1486"/>
                <a:gd name="T51" fmla="*/ 194 h 1486"/>
                <a:gd name="T52" fmla="*/ 1187 w 1486"/>
                <a:gd name="T53" fmla="*/ 149 h 1486"/>
                <a:gd name="T54" fmla="*/ 1128 w 1486"/>
                <a:gd name="T55" fmla="*/ 108 h 1486"/>
                <a:gd name="T56" fmla="*/ 1065 w 1486"/>
                <a:gd name="T57" fmla="*/ 74 h 1486"/>
                <a:gd name="T58" fmla="*/ 997 w 1486"/>
                <a:gd name="T59" fmla="*/ 46 h 1486"/>
                <a:gd name="T60" fmla="*/ 927 w 1486"/>
                <a:gd name="T61" fmla="*/ 23 h 1486"/>
                <a:gd name="T62" fmla="*/ 856 w 1486"/>
                <a:gd name="T63" fmla="*/ 9 h 1486"/>
                <a:gd name="T64" fmla="*/ 781 w 1486"/>
                <a:gd name="T65" fmla="*/ 0 h 1486"/>
                <a:gd name="T66" fmla="*/ 0 w 1486"/>
                <a:gd name="T67" fmla="*/ 0 h 1486"/>
                <a:gd name="T68" fmla="*/ 0 w 1486"/>
                <a:gd name="T69" fmla="*/ 743 h 1486"/>
                <a:gd name="T70" fmla="*/ 3 w 1486"/>
                <a:gd name="T71" fmla="*/ 818 h 1486"/>
                <a:gd name="T72" fmla="*/ 14 w 1486"/>
                <a:gd name="T73" fmla="*/ 892 h 1486"/>
                <a:gd name="T74" fmla="*/ 33 w 1486"/>
                <a:gd name="T75" fmla="*/ 963 h 1486"/>
                <a:gd name="T76" fmla="*/ 57 w 1486"/>
                <a:gd name="T77" fmla="*/ 1031 h 1486"/>
                <a:gd name="T78" fmla="*/ 89 w 1486"/>
                <a:gd name="T79" fmla="*/ 1097 h 1486"/>
                <a:gd name="T80" fmla="*/ 127 w 1486"/>
                <a:gd name="T81" fmla="*/ 1158 h 1486"/>
                <a:gd name="T82" fmla="*/ 169 w 1486"/>
                <a:gd name="T83" fmla="*/ 1216 h 1486"/>
                <a:gd name="T84" fmla="*/ 218 w 1486"/>
                <a:gd name="T85" fmla="*/ 1268 h 1486"/>
                <a:gd name="T86" fmla="*/ 270 w 1486"/>
                <a:gd name="T87" fmla="*/ 1315 h 1486"/>
                <a:gd name="T88" fmla="*/ 328 w 1486"/>
                <a:gd name="T89" fmla="*/ 1359 h 1486"/>
                <a:gd name="T90" fmla="*/ 389 w 1486"/>
                <a:gd name="T91" fmla="*/ 1396 h 1486"/>
                <a:gd name="T92" fmla="*/ 455 w 1486"/>
                <a:gd name="T93" fmla="*/ 1427 h 1486"/>
                <a:gd name="T94" fmla="*/ 523 w 1486"/>
                <a:gd name="T95" fmla="*/ 1453 h 1486"/>
                <a:gd name="T96" fmla="*/ 593 w 1486"/>
                <a:gd name="T97" fmla="*/ 1471 h 1486"/>
                <a:gd name="T98" fmla="*/ 668 w 1486"/>
                <a:gd name="T99" fmla="*/ 1483 h 1486"/>
                <a:gd name="T100" fmla="*/ 743 w 1486"/>
                <a:gd name="T101" fmla="*/ 1486 h 1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86" h="1486">
                  <a:moveTo>
                    <a:pt x="743" y="1486"/>
                  </a:moveTo>
                  <a:lnTo>
                    <a:pt x="743" y="1486"/>
                  </a:lnTo>
                  <a:lnTo>
                    <a:pt x="781" y="1486"/>
                  </a:lnTo>
                  <a:lnTo>
                    <a:pt x="819" y="1483"/>
                  </a:lnTo>
                  <a:lnTo>
                    <a:pt x="856" y="1478"/>
                  </a:lnTo>
                  <a:lnTo>
                    <a:pt x="893" y="1471"/>
                  </a:lnTo>
                  <a:lnTo>
                    <a:pt x="927" y="1464"/>
                  </a:lnTo>
                  <a:lnTo>
                    <a:pt x="964" y="1453"/>
                  </a:lnTo>
                  <a:lnTo>
                    <a:pt x="997" y="1441"/>
                  </a:lnTo>
                  <a:lnTo>
                    <a:pt x="1032" y="1427"/>
                  </a:lnTo>
                  <a:lnTo>
                    <a:pt x="1065" y="1413"/>
                  </a:lnTo>
                  <a:lnTo>
                    <a:pt x="1097" y="1396"/>
                  </a:lnTo>
                  <a:lnTo>
                    <a:pt x="1128" y="1378"/>
                  </a:lnTo>
                  <a:lnTo>
                    <a:pt x="1158" y="1359"/>
                  </a:lnTo>
                  <a:lnTo>
                    <a:pt x="1187" y="1338"/>
                  </a:lnTo>
                  <a:lnTo>
                    <a:pt x="1215" y="1315"/>
                  </a:lnTo>
                  <a:lnTo>
                    <a:pt x="1241" y="1293"/>
                  </a:lnTo>
                  <a:lnTo>
                    <a:pt x="1268" y="1268"/>
                  </a:lnTo>
                  <a:lnTo>
                    <a:pt x="1292" y="1242"/>
                  </a:lnTo>
                  <a:lnTo>
                    <a:pt x="1316" y="1216"/>
                  </a:lnTo>
                  <a:lnTo>
                    <a:pt x="1337" y="1186"/>
                  </a:lnTo>
                  <a:lnTo>
                    <a:pt x="1358" y="1158"/>
                  </a:lnTo>
                  <a:lnTo>
                    <a:pt x="1377" y="1127"/>
                  </a:lnTo>
                  <a:lnTo>
                    <a:pt x="1397" y="1097"/>
                  </a:lnTo>
                  <a:lnTo>
                    <a:pt x="1412" y="1064"/>
                  </a:lnTo>
                  <a:lnTo>
                    <a:pt x="1428" y="1031"/>
                  </a:lnTo>
                  <a:lnTo>
                    <a:pt x="1440" y="998"/>
                  </a:lnTo>
                  <a:lnTo>
                    <a:pt x="1452" y="963"/>
                  </a:lnTo>
                  <a:lnTo>
                    <a:pt x="1463" y="928"/>
                  </a:lnTo>
                  <a:lnTo>
                    <a:pt x="1472" y="892"/>
                  </a:lnTo>
                  <a:lnTo>
                    <a:pt x="1477" y="857"/>
                  </a:lnTo>
                  <a:lnTo>
                    <a:pt x="1482" y="818"/>
                  </a:lnTo>
                  <a:lnTo>
                    <a:pt x="1486" y="782"/>
                  </a:lnTo>
                  <a:lnTo>
                    <a:pt x="1486" y="743"/>
                  </a:lnTo>
                  <a:lnTo>
                    <a:pt x="1486" y="743"/>
                  </a:lnTo>
                  <a:lnTo>
                    <a:pt x="1486" y="705"/>
                  </a:lnTo>
                  <a:lnTo>
                    <a:pt x="1482" y="667"/>
                  </a:lnTo>
                  <a:lnTo>
                    <a:pt x="1477" y="630"/>
                  </a:lnTo>
                  <a:lnTo>
                    <a:pt x="1472" y="593"/>
                  </a:lnTo>
                  <a:lnTo>
                    <a:pt x="1463" y="558"/>
                  </a:lnTo>
                  <a:lnTo>
                    <a:pt x="1452" y="522"/>
                  </a:lnTo>
                  <a:lnTo>
                    <a:pt x="1440" y="489"/>
                  </a:lnTo>
                  <a:lnTo>
                    <a:pt x="1428" y="454"/>
                  </a:lnTo>
                  <a:lnTo>
                    <a:pt x="1412" y="421"/>
                  </a:lnTo>
                  <a:lnTo>
                    <a:pt x="1397" y="389"/>
                  </a:lnTo>
                  <a:lnTo>
                    <a:pt x="1377" y="358"/>
                  </a:lnTo>
                  <a:lnTo>
                    <a:pt x="1358" y="328"/>
                  </a:lnTo>
                  <a:lnTo>
                    <a:pt x="1337" y="299"/>
                  </a:lnTo>
                  <a:lnTo>
                    <a:pt x="1316" y="271"/>
                  </a:lnTo>
                  <a:lnTo>
                    <a:pt x="1292" y="244"/>
                  </a:lnTo>
                  <a:lnTo>
                    <a:pt x="1268" y="218"/>
                  </a:lnTo>
                  <a:lnTo>
                    <a:pt x="1241" y="194"/>
                  </a:lnTo>
                  <a:lnTo>
                    <a:pt x="1215" y="169"/>
                  </a:lnTo>
                  <a:lnTo>
                    <a:pt x="1187" y="149"/>
                  </a:lnTo>
                  <a:lnTo>
                    <a:pt x="1158" y="128"/>
                  </a:lnTo>
                  <a:lnTo>
                    <a:pt x="1128" y="108"/>
                  </a:lnTo>
                  <a:lnTo>
                    <a:pt x="1097" y="89"/>
                  </a:lnTo>
                  <a:lnTo>
                    <a:pt x="1065" y="74"/>
                  </a:lnTo>
                  <a:lnTo>
                    <a:pt x="1032" y="58"/>
                  </a:lnTo>
                  <a:lnTo>
                    <a:pt x="997" y="46"/>
                  </a:lnTo>
                  <a:lnTo>
                    <a:pt x="964" y="33"/>
                  </a:lnTo>
                  <a:lnTo>
                    <a:pt x="927" y="23"/>
                  </a:lnTo>
                  <a:lnTo>
                    <a:pt x="893" y="14"/>
                  </a:lnTo>
                  <a:lnTo>
                    <a:pt x="856" y="9"/>
                  </a:lnTo>
                  <a:lnTo>
                    <a:pt x="819" y="4"/>
                  </a:lnTo>
                  <a:lnTo>
                    <a:pt x="781" y="0"/>
                  </a:lnTo>
                  <a:lnTo>
                    <a:pt x="743" y="0"/>
                  </a:lnTo>
                  <a:lnTo>
                    <a:pt x="0" y="0"/>
                  </a:lnTo>
                  <a:lnTo>
                    <a:pt x="0" y="743"/>
                  </a:lnTo>
                  <a:lnTo>
                    <a:pt x="0" y="743"/>
                  </a:lnTo>
                  <a:lnTo>
                    <a:pt x="0" y="782"/>
                  </a:lnTo>
                  <a:lnTo>
                    <a:pt x="3" y="818"/>
                  </a:lnTo>
                  <a:lnTo>
                    <a:pt x="8" y="857"/>
                  </a:lnTo>
                  <a:lnTo>
                    <a:pt x="14" y="892"/>
                  </a:lnTo>
                  <a:lnTo>
                    <a:pt x="22" y="928"/>
                  </a:lnTo>
                  <a:lnTo>
                    <a:pt x="33" y="963"/>
                  </a:lnTo>
                  <a:lnTo>
                    <a:pt x="45" y="998"/>
                  </a:lnTo>
                  <a:lnTo>
                    <a:pt x="57" y="1031"/>
                  </a:lnTo>
                  <a:lnTo>
                    <a:pt x="73" y="1064"/>
                  </a:lnTo>
                  <a:lnTo>
                    <a:pt x="89" y="1097"/>
                  </a:lnTo>
                  <a:lnTo>
                    <a:pt x="108" y="1127"/>
                  </a:lnTo>
                  <a:lnTo>
                    <a:pt x="127" y="1158"/>
                  </a:lnTo>
                  <a:lnTo>
                    <a:pt x="148" y="1186"/>
                  </a:lnTo>
                  <a:lnTo>
                    <a:pt x="169" y="1216"/>
                  </a:lnTo>
                  <a:lnTo>
                    <a:pt x="193" y="1242"/>
                  </a:lnTo>
                  <a:lnTo>
                    <a:pt x="218" y="1268"/>
                  </a:lnTo>
                  <a:lnTo>
                    <a:pt x="244" y="1293"/>
                  </a:lnTo>
                  <a:lnTo>
                    <a:pt x="270" y="1315"/>
                  </a:lnTo>
                  <a:lnTo>
                    <a:pt x="298" y="1338"/>
                  </a:lnTo>
                  <a:lnTo>
                    <a:pt x="328" y="1359"/>
                  </a:lnTo>
                  <a:lnTo>
                    <a:pt x="357" y="1378"/>
                  </a:lnTo>
                  <a:lnTo>
                    <a:pt x="389" y="1396"/>
                  </a:lnTo>
                  <a:lnTo>
                    <a:pt x="422" y="1413"/>
                  </a:lnTo>
                  <a:lnTo>
                    <a:pt x="455" y="1427"/>
                  </a:lnTo>
                  <a:lnTo>
                    <a:pt x="488" y="1441"/>
                  </a:lnTo>
                  <a:lnTo>
                    <a:pt x="523" y="1453"/>
                  </a:lnTo>
                  <a:lnTo>
                    <a:pt x="558" y="1464"/>
                  </a:lnTo>
                  <a:lnTo>
                    <a:pt x="593" y="1471"/>
                  </a:lnTo>
                  <a:lnTo>
                    <a:pt x="629" y="1478"/>
                  </a:lnTo>
                  <a:lnTo>
                    <a:pt x="668" y="1483"/>
                  </a:lnTo>
                  <a:lnTo>
                    <a:pt x="704" y="1486"/>
                  </a:lnTo>
                  <a:lnTo>
                    <a:pt x="743" y="1486"/>
                  </a:lnTo>
                  <a:close/>
                </a:path>
              </a:pathLst>
            </a:custGeom>
            <a:solidFill>
              <a:schemeClr val="tx2">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00" dirty="0">
                <a:latin typeface="Book Antiqua"/>
              </a:endParaRPr>
            </a:p>
          </p:txBody>
        </p:sp>
        <p:sp>
          <p:nvSpPr>
            <p:cNvPr id="19" name="Freeform 21"/>
            <p:cNvSpPr>
              <a:spLocks/>
            </p:cNvSpPr>
            <p:nvPr/>
          </p:nvSpPr>
          <p:spPr bwMode="auto">
            <a:xfrm>
              <a:off x="6295431" y="4246798"/>
              <a:ext cx="2200355" cy="2200355"/>
            </a:xfrm>
            <a:custGeom>
              <a:avLst/>
              <a:gdLst>
                <a:gd name="T0" fmla="*/ 743 w 1486"/>
                <a:gd name="T1" fmla="*/ 1486 h 1486"/>
                <a:gd name="T2" fmla="*/ 819 w 1486"/>
                <a:gd name="T3" fmla="*/ 1483 h 1486"/>
                <a:gd name="T4" fmla="*/ 893 w 1486"/>
                <a:gd name="T5" fmla="*/ 1471 h 1486"/>
                <a:gd name="T6" fmla="*/ 964 w 1486"/>
                <a:gd name="T7" fmla="*/ 1453 h 1486"/>
                <a:gd name="T8" fmla="*/ 1032 w 1486"/>
                <a:gd name="T9" fmla="*/ 1427 h 1486"/>
                <a:gd name="T10" fmla="*/ 1097 w 1486"/>
                <a:gd name="T11" fmla="*/ 1396 h 1486"/>
                <a:gd name="T12" fmla="*/ 1158 w 1486"/>
                <a:gd name="T13" fmla="*/ 1359 h 1486"/>
                <a:gd name="T14" fmla="*/ 1215 w 1486"/>
                <a:gd name="T15" fmla="*/ 1315 h 1486"/>
                <a:gd name="T16" fmla="*/ 1268 w 1486"/>
                <a:gd name="T17" fmla="*/ 1268 h 1486"/>
                <a:gd name="T18" fmla="*/ 1316 w 1486"/>
                <a:gd name="T19" fmla="*/ 1216 h 1486"/>
                <a:gd name="T20" fmla="*/ 1358 w 1486"/>
                <a:gd name="T21" fmla="*/ 1158 h 1486"/>
                <a:gd name="T22" fmla="*/ 1397 w 1486"/>
                <a:gd name="T23" fmla="*/ 1097 h 1486"/>
                <a:gd name="T24" fmla="*/ 1428 w 1486"/>
                <a:gd name="T25" fmla="*/ 1031 h 1486"/>
                <a:gd name="T26" fmla="*/ 1452 w 1486"/>
                <a:gd name="T27" fmla="*/ 963 h 1486"/>
                <a:gd name="T28" fmla="*/ 1472 w 1486"/>
                <a:gd name="T29" fmla="*/ 892 h 1486"/>
                <a:gd name="T30" fmla="*/ 1482 w 1486"/>
                <a:gd name="T31" fmla="*/ 818 h 1486"/>
                <a:gd name="T32" fmla="*/ 1486 w 1486"/>
                <a:gd name="T33" fmla="*/ 743 h 1486"/>
                <a:gd name="T34" fmla="*/ 1486 w 1486"/>
                <a:gd name="T35" fmla="*/ 705 h 1486"/>
                <a:gd name="T36" fmla="*/ 1477 w 1486"/>
                <a:gd name="T37" fmla="*/ 630 h 1486"/>
                <a:gd name="T38" fmla="*/ 1463 w 1486"/>
                <a:gd name="T39" fmla="*/ 558 h 1486"/>
                <a:gd name="T40" fmla="*/ 1440 w 1486"/>
                <a:gd name="T41" fmla="*/ 489 h 1486"/>
                <a:gd name="T42" fmla="*/ 1412 w 1486"/>
                <a:gd name="T43" fmla="*/ 421 h 1486"/>
                <a:gd name="T44" fmla="*/ 1377 w 1486"/>
                <a:gd name="T45" fmla="*/ 358 h 1486"/>
                <a:gd name="T46" fmla="*/ 1337 w 1486"/>
                <a:gd name="T47" fmla="*/ 299 h 1486"/>
                <a:gd name="T48" fmla="*/ 1292 w 1486"/>
                <a:gd name="T49" fmla="*/ 244 h 1486"/>
                <a:gd name="T50" fmla="*/ 1241 w 1486"/>
                <a:gd name="T51" fmla="*/ 194 h 1486"/>
                <a:gd name="T52" fmla="*/ 1187 w 1486"/>
                <a:gd name="T53" fmla="*/ 149 h 1486"/>
                <a:gd name="T54" fmla="*/ 1128 w 1486"/>
                <a:gd name="T55" fmla="*/ 108 h 1486"/>
                <a:gd name="T56" fmla="*/ 1065 w 1486"/>
                <a:gd name="T57" fmla="*/ 74 h 1486"/>
                <a:gd name="T58" fmla="*/ 997 w 1486"/>
                <a:gd name="T59" fmla="*/ 46 h 1486"/>
                <a:gd name="T60" fmla="*/ 927 w 1486"/>
                <a:gd name="T61" fmla="*/ 23 h 1486"/>
                <a:gd name="T62" fmla="*/ 856 w 1486"/>
                <a:gd name="T63" fmla="*/ 9 h 1486"/>
                <a:gd name="T64" fmla="*/ 781 w 1486"/>
                <a:gd name="T65" fmla="*/ 0 h 1486"/>
                <a:gd name="T66" fmla="*/ 0 w 1486"/>
                <a:gd name="T67" fmla="*/ 0 h 1486"/>
                <a:gd name="T68" fmla="*/ 0 w 1486"/>
                <a:gd name="T69" fmla="*/ 743 h 1486"/>
                <a:gd name="T70" fmla="*/ 3 w 1486"/>
                <a:gd name="T71" fmla="*/ 818 h 1486"/>
                <a:gd name="T72" fmla="*/ 14 w 1486"/>
                <a:gd name="T73" fmla="*/ 892 h 1486"/>
                <a:gd name="T74" fmla="*/ 33 w 1486"/>
                <a:gd name="T75" fmla="*/ 963 h 1486"/>
                <a:gd name="T76" fmla="*/ 57 w 1486"/>
                <a:gd name="T77" fmla="*/ 1031 h 1486"/>
                <a:gd name="T78" fmla="*/ 89 w 1486"/>
                <a:gd name="T79" fmla="*/ 1097 h 1486"/>
                <a:gd name="T80" fmla="*/ 127 w 1486"/>
                <a:gd name="T81" fmla="*/ 1158 h 1486"/>
                <a:gd name="T82" fmla="*/ 169 w 1486"/>
                <a:gd name="T83" fmla="*/ 1216 h 1486"/>
                <a:gd name="T84" fmla="*/ 218 w 1486"/>
                <a:gd name="T85" fmla="*/ 1268 h 1486"/>
                <a:gd name="T86" fmla="*/ 270 w 1486"/>
                <a:gd name="T87" fmla="*/ 1315 h 1486"/>
                <a:gd name="T88" fmla="*/ 328 w 1486"/>
                <a:gd name="T89" fmla="*/ 1359 h 1486"/>
                <a:gd name="T90" fmla="*/ 389 w 1486"/>
                <a:gd name="T91" fmla="*/ 1396 h 1486"/>
                <a:gd name="T92" fmla="*/ 455 w 1486"/>
                <a:gd name="T93" fmla="*/ 1427 h 1486"/>
                <a:gd name="T94" fmla="*/ 523 w 1486"/>
                <a:gd name="T95" fmla="*/ 1453 h 1486"/>
                <a:gd name="T96" fmla="*/ 593 w 1486"/>
                <a:gd name="T97" fmla="*/ 1471 h 1486"/>
                <a:gd name="T98" fmla="*/ 668 w 1486"/>
                <a:gd name="T99" fmla="*/ 1483 h 1486"/>
                <a:gd name="T100" fmla="*/ 743 w 1486"/>
                <a:gd name="T101" fmla="*/ 1486 h 1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86" h="1486">
                  <a:moveTo>
                    <a:pt x="743" y="1486"/>
                  </a:moveTo>
                  <a:lnTo>
                    <a:pt x="743" y="1486"/>
                  </a:lnTo>
                  <a:lnTo>
                    <a:pt x="781" y="1486"/>
                  </a:lnTo>
                  <a:lnTo>
                    <a:pt x="819" y="1483"/>
                  </a:lnTo>
                  <a:lnTo>
                    <a:pt x="856" y="1478"/>
                  </a:lnTo>
                  <a:lnTo>
                    <a:pt x="893" y="1471"/>
                  </a:lnTo>
                  <a:lnTo>
                    <a:pt x="927" y="1464"/>
                  </a:lnTo>
                  <a:lnTo>
                    <a:pt x="964" y="1453"/>
                  </a:lnTo>
                  <a:lnTo>
                    <a:pt x="997" y="1441"/>
                  </a:lnTo>
                  <a:lnTo>
                    <a:pt x="1032" y="1427"/>
                  </a:lnTo>
                  <a:lnTo>
                    <a:pt x="1065" y="1413"/>
                  </a:lnTo>
                  <a:lnTo>
                    <a:pt x="1097" y="1396"/>
                  </a:lnTo>
                  <a:lnTo>
                    <a:pt x="1128" y="1378"/>
                  </a:lnTo>
                  <a:lnTo>
                    <a:pt x="1158" y="1359"/>
                  </a:lnTo>
                  <a:lnTo>
                    <a:pt x="1187" y="1338"/>
                  </a:lnTo>
                  <a:lnTo>
                    <a:pt x="1215" y="1315"/>
                  </a:lnTo>
                  <a:lnTo>
                    <a:pt x="1241" y="1293"/>
                  </a:lnTo>
                  <a:lnTo>
                    <a:pt x="1268" y="1268"/>
                  </a:lnTo>
                  <a:lnTo>
                    <a:pt x="1292" y="1242"/>
                  </a:lnTo>
                  <a:lnTo>
                    <a:pt x="1316" y="1216"/>
                  </a:lnTo>
                  <a:lnTo>
                    <a:pt x="1337" y="1186"/>
                  </a:lnTo>
                  <a:lnTo>
                    <a:pt x="1358" y="1158"/>
                  </a:lnTo>
                  <a:lnTo>
                    <a:pt x="1377" y="1127"/>
                  </a:lnTo>
                  <a:lnTo>
                    <a:pt x="1397" y="1097"/>
                  </a:lnTo>
                  <a:lnTo>
                    <a:pt x="1412" y="1064"/>
                  </a:lnTo>
                  <a:lnTo>
                    <a:pt x="1428" y="1031"/>
                  </a:lnTo>
                  <a:lnTo>
                    <a:pt x="1440" y="998"/>
                  </a:lnTo>
                  <a:lnTo>
                    <a:pt x="1452" y="963"/>
                  </a:lnTo>
                  <a:lnTo>
                    <a:pt x="1463" y="928"/>
                  </a:lnTo>
                  <a:lnTo>
                    <a:pt x="1472" y="892"/>
                  </a:lnTo>
                  <a:lnTo>
                    <a:pt x="1477" y="857"/>
                  </a:lnTo>
                  <a:lnTo>
                    <a:pt x="1482" y="818"/>
                  </a:lnTo>
                  <a:lnTo>
                    <a:pt x="1486" y="782"/>
                  </a:lnTo>
                  <a:lnTo>
                    <a:pt x="1486" y="743"/>
                  </a:lnTo>
                  <a:lnTo>
                    <a:pt x="1486" y="743"/>
                  </a:lnTo>
                  <a:lnTo>
                    <a:pt x="1486" y="705"/>
                  </a:lnTo>
                  <a:lnTo>
                    <a:pt x="1482" y="667"/>
                  </a:lnTo>
                  <a:lnTo>
                    <a:pt x="1477" y="630"/>
                  </a:lnTo>
                  <a:lnTo>
                    <a:pt x="1472" y="593"/>
                  </a:lnTo>
                  <a:lnTo>
                    <a:pt x="1463" y="558"/>
                  </a:lnTo>
                  <a:lnTo>
                    <a:pt x="1452" y="522"/>
                  </a:lnTo>
                  <a:lnTo>
                    <a:pt x="1440" y="489"/>
                  </a:lnTo>
                  <a:lnTo>
                    <a:pt x="1428" y="454"/>
                  </a:lnTo>
                  <a:lnTo>
                    <a:pt x="1412" y="421"/>
                  </a:lnTo>
                  <a:lnTo>
                    <a:pt x="1397" y="389"/>
                  </a:lnTo>
                  <a:lnTo>
                    <a:pt x="1377" y="358"/>
                  </a:lnTo>
                  <a:lnTo>
                    <a:pt x="1358" y="328"/>
                  </a:lnTo>
                  <a:lnTo>
                    <a:pt x="1337" y="299"/>
                  </a:lnTo>
                  <a:lnTo>
                    <a:pt x="1316" y="271"/>
                  </a:lnTo>
                  <a:lnTo>
                    <a:pt x="1292" y="244"/>
                  </a:lnTo>
                  <a:lnTo>
                    <a:pt x="1268" y="218"/>
                  </a:lnTo>
                  <a:lnTo>
                    <a:pt x="1241" y="194"/>
                  </a:lnTo>
                  <a:lnTo>
                    <a:pt x="1215" y="169"/>
                  </a:lnTo>
                  <a:lnTo>
                    <a:pt x="1187" y="149"/>
                  </a:lnTo>
                  <a:lnTo>
                    <a:pt x="1158" y="128"/>
                  </a:lnTo>
                  <a:lnTo>
                    <a:pt x="1128" y="108"/>
                  </a:lnTo>
                  <a:lnTo>
                    <a:pt x="1097" y="89"/>
                  </a:lnTo>
                  <a:lnTo>
                    <a:pt x="1065" y="74"/>
                  </a:lnTo>
                  <a:lnTo>
                    <a:pt x="1032" y="58"/>
                  </a:lnTo>
                  <a:lnTo>
                    <a:pt x="997" y="46"/>
                  </a:lnTo>
                  <a:lnTo>
                    <a:pt x="964" y="33"/>
                  </a:lnTo>
                  <a:lnTo>
                    <a:pt x="927" y="23"/>
                  </a:lnTo>
                  <a:lnTo>
                    <a:pt x="893" y="14"/>
                  </a:lnTo>
                  <a:lnTo>
                    <a:pt x="856" y="9"/>
                  </a:lnTo>
                  <a:lnTo>
                    <a:pt x="819" y="4"/>
                  </a:lnTo>
                  <a:lnTo>
                    <a:pt x="781" y="0"/>
                  </a:lnTo>
                  <a:lnTo>
                    <a:pt x="743" y="0"/>
                  </a:lnTo>
                  <a:lnTo>
                    <a:pt x="0" y="0"/>
                  </a:lnTo>
                  <a:lnTo>
                    <a:pt x="0" y="743"/>
                  </a:lnTo>
                  <a:lnTo>
                    <a:pt x="0" y="743"/>
                  </a:lnTo>
                  <a:lnTo>
                    <a:pt x="0" y="782"/>
                  </a:lnTo>
                  <a:lnTo>
                    <a:pt x="3" y="818"/>
                  </a:lnTo>
                  <a:lnTo>
                    <a:pt x="8" y="857"/>
                  </a:lnTo>
                  <a:lnTo>
                    <a:pt x="14" y="892"/>
                  </a:lnTo>
                  <a:lnTo>
                    <a:pt x="22" y="928"/>
                  </a:lnTo>
                  <a:lnTo>
                    <a:pt x="33" y="963"/>
                  </a:lnTo>
                  <a:lnTo>
                    <a:pt x="45" y="998"/>
                  </a:lnTo>
                  <a:lnTo>
                    <a:pt x="57" y="1031"/>
                  </a:lnTo>
                  <a:lnTo>
                    <a:pt x="73" y="1064"/>
                  </a:lnTo>
                  <a:lnTo>
                    <a:pt x="89" y="1097"/>
                  </a:lnTo>
                  <a:lnTo>
                    <a:pt x="108" y="1127"/>
                  </a:lnTo>
                  <a:lnTo>
                    <a:pt x="127" y="1158"/>
                  </a:lnTo>
                  <a:lnTo>
                    <a:pt x="148" y="1186"/>
                  </a:lnTo>
                  <a:lnTo>
                    <a:pt x="169" y="1216"/>
                  </a:lnTo>
                  <a:lnTo>
                    <a:pt x="193" y="1242"/>
                  </a:lnTo>
                  <a:lnTo>
                    <a:pt x="218" y="1268"/>
                  </a:lnTo>
                  <a:lnTo>
                    <a:pt x="244" y="1293"/>
                  </a:lnTo>
                  <a:lnTo>
                    <a:pt x="270" y="1315"/>
                  </a:lnTo>
                  <a:lnTo>
                    <a:pt x="298" y="1338"/>
                  </a:lnTo>
                  <a:lnTo>
                    <a:pt x="328" y="1359"/>
                  </a:lnTo>
                  <a:lnTo>
                    <a:pt x="357" y="1378"/>
                  </a:lnTo>
                  <a:lnTo>
                    <a:pt x="389" y="1396"/>
                  </a:lnTo>
                  <a:lnTo>
                    <a:pt x="422" y="1413"/>
                  </a:lnTo>
                  <a:lnTo>
                    <a:pt x="455" y="1427"/>
                  </a:lnTo>
                  <a:lnTo>
                    <a:pt x="488" y="1441"/>
                  </a:lnTo>
                  <a:lnTo>
                    <a:pt x="523" y="1453"/>
                  </a:lnTo>
                  <a:lnTo>
                    <a:pt x="558" y="1464"/>
                  </a:lnTo>
                  <a:lnTo>
                    <a:pt x="593" y="1471"/>
                  </a:lnTo>
                  <a:lnTo>
                    <a:pt x="629" y="1478"/>
                  </a:lnTo>
                  <a:lnTo>
                    <a:pt x="668" y="1483"/>
                  </a:lnTo>
                  <a:lnTo>
                    <a:pt x="704" y="1486"/>
                  </a:lnTo>
                  <a:lnTo>
                    <a:pt x="743" y="14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00" dirty="0">
                <a:latin typeface="Book Antiqua"/>
              </a:endParaRPr>
            </a:p>
          </p:txBody>
        </p:sp>
        <p:sp>
          <p:nvSpPr>
            <p:cNvPr id="20" name="Freeform 37"/>
            <p:cNvSpPr>
              <a:spLocks/>
            </p:cNvSpPr>
            <p:nvPr/>
          </p:nvSpPr>
          <p:spPr bwMode="auto">
            <a:xfrm>
              <a:off x="4092115" y="2021272"/>
              <a:ext cx="436814" cy="436814"/>
            </a:xfrm>
            <a:custGeom>
              <a:avLst/>
              <a:gdLst>
                <a:gd name="T0" fmla="*/ 148 w 295"/>
                <a:gd name="T1" fmla="*/ 0 h 295"/>
                <a:gd name="T2" fmla="*/ 178 w 295"/>
                <a:gd name="T3" fmla="*/ 3 h 295"/>
                <a:gd name="T4" fmla="*/ 204 w 295"/>
                <a:gd name="T5" fmla="*/ 12 h 295"/>
                <a:gd name="T6" fmla="*/ 230 w 295"/>
                <a:gd name="T7" fmla="*/ 26 h 295"/>
                <a:gd name="T8" fmla="*/ 251 w 295"/>
                <a:gd name="T9" fmla="*/ 44 h 295"/>
                <a:gd name="T10" fmla="*/ 270 w 295"/>
                <a:gd name="T11" fmla="*/ 66 h 295"/>
                <a:gd name="T12" fmla="*/ 284 w 295"/>
                <a:gd name="T13" fmla="*/ 91 h 295"/>
                <a:gd name="T14" fmla="*/ 293 w 295"/>
                <a:gd name="T15" fmla="*/ 119 h 295"/>
                <a:gd name="T16" fmla="*/ 295 w 295"/>
                <a:gd name="T17" fmla="*/ 148 h 295"/>
                <a:gd name="T18" fmla="*/ 295 w 295"/>
                <a:gd name="T19" fmla="*/ 164 h 295"/>
                <a:gd name="T20" fmla="*/ 288 w 295"/>
                <a:gd name="T21" fmla="*/ 192 h 295"/>
                <a:gd name="T22" fmla="*/ 277 w 295"/>
                <a:gd name="T23" fmla="*/ 218 h 295"/>
                <a:gd name="T24" fmla="*/ 262 w 295"/>
                <a:gd name="T25" fmla="*/ 242 h 295"/>
                <a:gd name="T26" fmla="*/ 241 w 295"/>
                <a:gd name="T27" fmla="*/ 262 h 295"/>
                <a:gd name="T28" fmla="*/ 218 w 295"/>
                <a:gd name="T29" fmla="*/ 277 h 295"/>
                <a:gd name="T30" fmla="*/ 192 w 295"/>
                <a:gd name="T31" fmla="*/ 288 h 295"/>
                <a:gd name="T32" fmla="*/ 162 w 295"/>
                <a:gd name="T33" fmla="*/ 295 h 295"/>
                <a:gd name="T34" fmla="*/ 148 w 295"/>
                <a:gd name="T35" fmla="*/ 295 h 295"/>
                <a:gd name="T36" fmla="*/ 119 w 295"/>
                <a:gd name="T37" fmla="*/ 293 h 295"/>
                <a:gd name="T38" fmla="*/ 91 w 295"/>
                <a:gd name="T39" fmla="*/ 284 h 295"/>
                <a:gd name="T40" fmla="*/ 65 w 295"/>
                <a:gd name="T41" fmla="*/ 270 h 295"/>
                <a:gd name="T42" fmla="*/ 44 w 295"/>
                <a:gd name="T43" fmla="*/ 253 h 295"/>
                <a:gd name="T44" fmla="*/ 26 w 295"/>
                <a:gd name="T45" fmla="*/ 230 h 295"/>
                <a:gd name="T46" fmla="*/ 12 w 295"/>
                <a:gd name="T47" fmla="*/ 206 h 295"/>
                <a:gd name="T48" fmla="*/ 4 w 295"/>
                <a:gd name="T49" fmla="*/ 178 h 295"/>
                <a:gd name="T50" fmla="*/ 0 w 295"/>
                <a:gd name="T51" fmla="*/ 148 h 295"/>
                <a:gd name="T52" fmla="*/ 2 w 295"/>
                <a:gd name="T53" fmla="*/ 133 h 295"/>
                <a:gd name="T54" fmla="*/ 7 w 295"/>
                <a:gd name="T55" fmla="*/ 105 h 295"/>
                <a:gd name="T56" fmla="*/ 18 w 295"/>
                <a:gd name="T57" fmla="*/ 78 h 295"/>
                <a:gd name="T58" fmla="*/ 33 w 295"/>
                <a:gd name="T59" fmla="*/ 54 h 295"/>
                <a:gd name="T60" fmla="*/ 54 w 295"/>
                <a:gd name="T61" fmla="*/ 35 h 295"/>
                <a:gd name="T62" fmla="*/ 77 w 295"/>
                <a:gd name="T63" fmla="*/ 17 h 295"/>
                <a:gd name="T64" fmla="*/ 103 w 295"/>
                <a:gd name="T65" fmla="*/ 7 h 295"/>
                <a:gd name="T66" fmla="*/ 133 w 295"/>
                <a:gd name="T67" fmla="*/ 2 h 295"/>
                <a:gd name="T68" fmla="*/ 148 w 295"/>
                <a:gd name="T69" fmla="*/ 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5" h="295">
                  <a:moveTo>
                    <a:pt x="148" y="0"/>
                  </a:moveTo>
                  <a:lnTo>
                    <a:pt x="148" y="0"/>
                  </a:lnTo>
                  <a:lnTo>
                    <a:pt x="162" y="2"/>
                  </a:lnTo>
                  <a:lnTo>
                    <a:pt x="178" y="3"/>
                  </a:lnTo>
                  <a:lnTo>
                    <a:pt x="192" y="7"/>
                  </a:lnTo>
                  <a:lnTo>
                    <a:pt x="204" y="12"/>
                  </a:lnTo>
                  <a:lnTo>
                    <a:pt x="218" y="17"/>
                  </a:lnTo>
                  <a:lnTo>
                    <a:pt x="230" y="26"/>
                  </a:lnTo>
                  <a:lnTo>
                    <a:pt x="241" y="35"/>
                  </a:lnTo>
                  <a:lnTo>
                    <a:pt x="251" y="44"/>
                  </a:lnTo>
                  <a:lnTo>
                    <a:pt x="262" y="54"/>
                  </a:lnTo>
                  <a:lnTo>
                    <a:pt x="270" y="66"/>
                  </a:lnTo>
                  <a:lnTo>
                    <a:pt x="277" y="78"/>
                  </a:lnTo>
                  <a:lnTo>
                    <a:pt x="284" y="91"/>
                  </a:lnTo>
                  <a:lnTo>
                    <a:pt x="288" y="105"/>
                  </a:lnTo>
                  <a:lnTo>
                    <a:pt x="293" y="119"/>
                  </a:lnTo>
                  <a:lnTo>
                    <a:pt x="295" y="133"/>
                  </a:lnTo>
                  <a:lnTo>
                    <a:pt x="295" y="148"/>
                  </a:lnTo>
                  <a:lnTo>
                    <a:pt x="295" y="148"/>
                  </a:lnTo>
                  <a:lnTo>
                    <a:pt x="295" y="164"/>
                  </a:lnTo>
                  <a:lnTo>
                    <a:pt x="293" y="178"/>
                  </a:lnTo>
                  <a:lnTo>
                    <a:pt x="288" y="192"/>
                  </a:lnTo>
                  <a:lnTo>
                    <a:pt x="284" y="206"/>
                  </a:lnTo>
                  <a:lnTo>
                    <a:pt x="277" y="218"/>
                  </a:lnTo>
                  <a:lnTo>
                    <a:pt x="270" y="230"/>
                  </a:lnTo>
                  <a:lnTo>
                    <a:pt x="262" y="242"/>
                  </a:lnTo>
                  <a:lnTo>
                    <a:pt x="251" y="253"/>
                  </a:lnTo>
                  <a:lnTo>
                    <a:pt x="241" y="262"/>
                  </a:lnTo>
                  <a:lnTo>
                    <a:pt x="230" y="270"/>
                  </a:lnTo>
                  <a:lnTo>
                    <a:pt x="218" y="277"/>
                  </a:lnTo>
                  <a:lnTo>
                    <a:pt x="204" y="284"/>
                  </a:lnTo>
                  <a:lnTo>
                    <a:pt x="192" y="288"/>
                  </a:lnTo>
                  <a:lnTo>
                    <a:pt x="178" y="293"/>
                  </a:lnTo>
                  <a:lnTo>
                    <a:pt x="162" y="295"/>
                  </a:lnTo>
                  <a:lnTo>
                    <a:pt x="148" y="295"/>
                  </a:lnTo>
                  <a:lnTo>
                    <a:pt x="148" y="295"/>
                  </a:lnTo>
                  <a:lnTo>
                    <a:pt x="133" y="295"/>
                  </a:lnTo>
                  <a:lnTo>
                    <a:pt x="119" y="293"/>
                  </a:lnTo>
                  <a:lnTo>
                    <a:pt x="103" y="288"/>
                  </a:lnTo>
                  <a:lnTo>
                    <a:pt x="91" y="284"/>
                  </a:lnTo>
                  <a:lnTo>
                    <a:pt x="77" y="277"/>
                  </a:lnTo>
                  <a:lnTo>
                    <a:pt x="65" y="270"/>
                  </a:lnTo>
                  <a:lnTo>
                    <a:pt x="54" y="262"/>
                  </a:lnTo>
                  <a:lnTo>
                    <a:pt x="44" y="253"/>
                  </a:lnTo>
                  <a:lnTo>
                    <a:pt x="33" y="242"/>
                  </a:lnTo>
                  <a:lnTo>
                    <a:pt x="26" y="230"/>
                  </a:lnTo>
                  <a:lnTo>
                    <a:pt x="18" y="218"/>
                  </a:lnTo>
                  <a:lnTo>
                    <a:pt x="12" y="206"/>
                  </a:lnTo>
                  <a:lnTo>
                    <a:pt x="7" y="192"/>
                  </a:lnTo>
                  <a:lnTo>
                    <a:pt x="4" y="178"/>
                  </a:lnTo>
                  <a:lnTo>
                    <a:pt x="2" y="164"/>
                  </a:lnTo>
                  <a:lnTo>
                    <a:pt x="0" y="148"/>
                  </a:lnTo>
                  <a:lnTo>
                    <a:pt x="0" y="148"/>
                  </a:lnTo>
                  <a:lnTo>
                    <a:pt x="2" y="133"/>
                  </a:lnTo>
                  <a:lnTo>
                    <a:pt x="4" y="119"/>
                  </a:lnTo>
                  <a:lnTo>
                    <a:pt x="7" y="105"/>
                  </a:lnTo>
                  <a:lnTo>
                    <a:pt x="12" y="91"/>
                  </a:lnTo>
                  <a:lnTo>
                    <a:pt x="18" y="78"/>
                  </a:lnTo>
                  <a:lnTo>
                    <a:pt x="26" y="66"/>
                  </a:lnTo>
                  <a:lnTo>
                    <a:pt x="33" y="54"/>
                  </a:lnTo>
                  <a:lnTo>
                    <a:pt x="44" y="44"/>
                  </a:lnTo>
                  <a:lnTo>
                    <a:pt x="54" y="35"/>
                  </a:lnTo>
                  <a:lnTo>
                    <a:pt x="65" y="26"/>
                  </a:lnTo>
                  <a:lnTo>
                    <a:pt x="77" y="17"/>
                  </a:lnTo>
                  <a:lnTo>
                    <a:pt x="91" y="12"/>
                  </a:lnTo>
                  <a:lnTo>
                    <a:pt x="103" y="7"/>
                  </a:lnTo>
                  <a:lnTo>
                    <a:pt x="119" y="3"/>
                  </a:lnTo>
                  <a:lnTo>
                    <a:pt x="133" y="2"/>
                  </a:lnTo>
                  <a:lnTo>
                    <a:pt x="148" y="0"/>
                  </a:lnTo>
                  <a:lnTo>
                    <a:pt x="148" y="0"/>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00" i="1" dirty="0">
                <a:latin typeface="Book Antiqua"/>
              </a:endParaRPr>
            </a:p>
          </p:txBody>
        </p:sp>
        <p:sp>
          <p:nvSpPr>
            <p:cNvPr id="21" name="Freeform 38"/>
            <p:cNvSpPr>
              <a:spLocks/>
            </p:cNvSpPr>
            <p:nvPr/>
          </p:nvSpPr>
          <p:spPr bwMode="auto">
            <a:xfrm>
              <a:off x="8626089" y="1468962"/>
              <a:ext cx="436814" cy="435333"/>
            </a:xfrm>
            <a:custGeom>
              <a:avLst/>
              <a:gdLst>
                <a:gd name="T0" fmla="*/ 149 w 295"/>
                <a:gd name="T1" fmla="*/ 0 h 294"/>
                <a:gd name="T2" fmla="*/ 178 w 295"/>
                <a:gd name="T3" fmla="*/ 1 h 294"/>
                <a:gd name="T4" fmla="*/ 205 w 295"/>
                <a:gd name="T5" fmla="*/ 10 h 294"/>
                <a:gd name="T6" fmla="*/ 231 w 295"/>
                <a:gd name="T7" fmla="*/ 24 h 294"/>
                <a:gd name="T8" fmla="*/ 252 w 295"/>
                <a:gd name="T9" fmla="*/ 42 h 294"/>
                <a:gd name="T10" fmla="*/ 271 w 295"/>
                <a:gd name="T11" fmla="*/ 64 h 294"/>
                <a:gd name="T12" fmla="*/ 285 w 295"/>
                <a:gd name="T13" fmla="*/ 89 h 294"/>
                <a:gd name="T14" fmla="*/ 292 w 295"/>
                <a:gd name="T15" fmla="*/ 117 h 294"/>
                <a:gd name="T16" fmla="*/ 295 w 295"/>
                <a:gd name="T17" fmla="*/ 146 h 294"/>
                <a:gd name="T18" fmla="*/ 295 w 295"/>
                <a:gd name="T19" fmla="*/ 162 h 294"/>
                <a:gd name="T20" fmla="*/ 288 w 295"/>
                <a:gd name="T21" fmla="*/ 190 h 294"/>
                <a:gd name="T22" fmla="*/ 278 w 295"/>
                <a:gd name="T23" fmla="*/ 218 h 294"/>
                <a:gd name="T24" fmla="*/ 262 w 295"/>
                <a:gd name="T25" fmla="*/ 240 h 294"/>
                <a:gd name="T26" fmla="*/ 241 w 295"/>
                <a:gd name="T27" fmla="*/ 260 h 294"/>
                <a:gd name="T28" fmla="*/ 218 w 295"/>
                <a:gd name="T29" fmla="*/ 277 h 294"/>
                <a:gd name="T30" fmla="*/ 192 w 295"/>
                <a:gd name="T31" fmla="*/ 287 h 294"/>
                <a:gd name="T32" fmla="*/ 163 w 295"/>
                <a:gd name="T33" fmla="*/ 293 h 294"/>
                <a:gd name="T34" fmla="*/ 149 w 295"/>
                <a:gd name="T35" fmla="*/ 294 h 294"/>
                <a:gd name="T36" fmla="*/ 117 w 295"/>
                <a:gd name="T37" fmla="*/ 291 h 294"/>
                <a:gd name="T38" fmla="*/ 91 w 295"/>
                <a:gd name="T39" fmla="*/ 282 h 294"/>
                <a:gd name="T40" fmla="*/ 65 w 295"/>
                <a:gd name="T41" fmla="*/ 268 h 294"/>
                <a:gd name="T42" fmla="*/ 44 w 295"/>
                <a:gd name="T43" fmla="*/ 251 h 294"/>
                <a:gd name="T44" fmla="*/ 27 w 295"/>
                <a:gd name="T45" fmla="*/ 230 h 294"/>
                <a:gd name="T46" fmla="*/ 13 w 295"/>
                <a:gd name="T47" fmla="*/ 204 h 294"/>
                <a:gd name="T48" fmla="*/ 4 w 295"/>
                <a:gd name="T49" fmla="*/ 176 h 294"/>
                <a:gd name="T50" fmla="*/ 0 w 295"/>
                <a:gd name="T51" fmla="*/ 146 h 294"/>
                <a:gd name="T52" fmla="*/ 2 w 295"/>
                <a:gd name="T53" fmla="*/ 132 h 294"/>
                <a:gd name="T54" fmla="*/ 7 w 295"/>
                <a:gd name="T55" fmla="*/ 103 h 294"/>
                <a:gd name="T56" fmla="*/ 18 w 295"/>
                <a:gd name="T57" fmla="*/ 76 h 294"/>
                <a:gd name="T58" fmla="*/ 34 w 295"/>
                <a:gd name="T59" fmla="*/ 52 h 294"/>
                <a:gd name="T60" fmla="*/ 55 w 295"/>
                <a:gd name="T61" fmla="*/ 33 h 294"/>
                <a:gd name="T62" fmla="*/ 77 w 295"/>
                <a:gd name="T63" fmla="*/ 17 h 294"/>
                <a:gd name="T64" fmla="*/ 103 w 295"/>
                <a:gd name="T65" fmla="*/ 5 h 294"/>
                <a:gd name="T66" fmla="*/ 133 w 295"/>
                <a:gd name="T67" fmla="*/ 0 h 294"/>
                <a:gd name="T68" fmla="*/ 149 w 295"/>
                <a:gd name="T69"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5" h="294">
                  <a:moveTo>
                    <a:pt x="149" y="0"/>
                  </a:moveTo>
                  <a:lnTo>
                    <a:pt x="149" y="0"/>
                  </a:lnTo>
                  <a:lnTo>
                    <a:pt x="163" y="0"/>
                  </a:lnTo>
                  <a:lnTo>
                    <a:pt x="178" y="1"/>
                  </a:lnTo>
                  <a:lnTo>
                    <a:pt x="192" y="5"/>
                  </a:lnTo>
                  <a:lnTo>
                    <a:pt x="205" y="10"/>
                  </a:lnTo>
                  <a:lnTo>
                    <a:pt x="218" y="17"/>
                  </a:lnTo>
                  <a:lnTo>
                    <a:pt x="231" y="24"/>
                  </a:lnTo>
                  <a:lnTo>
                    <a:pt x="241" y="33"/>
                  </a:lnTo>
                  <a:lnTo>
                    <a:pt x="252" y="42"/>
                  </a:lnTo>
                  <a:lnTo>
                    <a:pt x="262" y="52"/>
                  </a:lnTo>
                  <a:lnTo>
                    <a:pt x="271" y="64"/>
                  </a:lnTo>
                  <a:lnTo>
                    <a:pt x="278" y="76"/>
                  </a:lnTo>
                  <a:lnTo>
                    <a:pt x="285" y="89"/>
                  </a:lnTo>
                  <a:lnTo>
                    <a:pt x="288" y="103"/>
                  </a:lnTo>
                  <a:lnTo>
                    <a:pt x="292" y="117"/>
                  </a:lnTo>
                  <a:lnTo>
                    <a:pt x="295" y="132"/>
                  </a:lnTo>
                  <a:lnTo>
                    <a:pt x="295" y="146"/>
                  </a:lnTo>
                  <a:lnTo>
                    <a:pt x="295" y="146"/>
                  </a:lnTo>
                  <a:lnTo>
                    <a:pt x="295" y="162"/>
                  </a:lnTo>
                  <a:lnTo>
                    <a:pt x="292" y="176"/>
                  </a:lnTo>
                  <a:lnTo>
                    <a:pt x="288" y="190"/>
                  </a:lnTo>
                  <a:lnTo>
                    <a:pt x="285" y="204"/>
                  </a:lnTo>
                  <a:lnTo>
                    <a:pt x="278" y="218"/>
                  </a:lnTo>
                  <a:lnTo>
                    <a:pt x="271" y="230"/>
                  </a:lnTo>
                  <a:lnTo>
                    <a:pt x="262" y="240"/>
                  </a:lnTo>
                  <a:lnTo>
                    <a:pt x="252" y="251"/>
                  </a:lnTo>
                  <a:lnTo>
                    <a:pt x="241" y="260"/>
                  </a:lnTo>
                  <a:lnTo>
                    <a:pt x="231" y="268"/>
                  </a:lnTo>
                  <a:lnTo>
                    <a:pt x="218" y="277"/>
                  </a:lnTo>
                  <a:lnTo>
                    <a:pt x="205" y="282"/>
                  </a:lnTo>
                  <a:lnTo>
                    <a:pt x="192" y="287"/>
                  </a:lnTo>
                  <a:lnTo>
                    <a:pt x="178" y="291"/>
                  </a:lnTo>
                  <a:lnTo>
                    <a:pt x="163" y="293"/>
                  </a:lnTo>
                  <a:lnTo>
                    <a:pt x="149" y="294"/>
                  </a:lnTo>
                  <a:lnTo>
                    <a:pt x="149" y="294"/>
                  </a:lnTo>
                  <a:lnTo>
                    <a:pt x="133" y="293"/>
                  </a:lnTo>
                  <a:lnTo>
                    <a:pt x="117" y="291"/>
                  </a:lnTo>
                  <a:lnTo>
                    <a:pt x="103" y="287"/>
                  </a:lnTo>
                  <a:lnTo>
                    <a:pt x="91" y="282"/>
                  </a:lnTo>
                  <a:lnTo>
                    <a:pt x="77" y="277"/>
                  </a:lnTo>
                  <a:lnTo>
                    <a:pt x="65" y="268"/>
                  </a:lnTo>
                  <a:lnTo>
                    <a:pt x="55" y="260"/>
                  </a:lnTo>
                  <a:lnTo>
                    <a:pt x="44" y="251"/>
                  </a:lnTo>
                  <a:lnTo>
                    <a:pt x="34" y="240"/>
                  </a:lnTo>
                  <a:lnTo>
                    <a:pt x="27" y="230"/>
                  </a:lnTo>
                  <a:lnTo>
                    <a:pt x="18" y="218"/>
                  </a:lnTo>
                  <a:lnTo>
                    <a:pt x="13" y="204"/>
                  </a:lnTo>
                  <a:lnTo>
                    <a:pt x="7" y="190"/>
                  </a:lnTo>
                  <a:lnTo>
                    <a:pt x="4" y="176"/>
                  </a:lnTo>
                  <a:lnTo>
                    <a:pt x="2" y="162"/>
                  </a:lnTo>
                  <a:lnTo>
                    <a:pt x="0" y="146"/>
                  </a:lnTo>
                  <a:lnTo>
                    <a:pt x="0" y="146"/>
                  </a:lnTo>
                  <a:lnTo>
                    <a:pt x="2" y="132"/>
                  </a:lnTo>
                  <a:lnTo>
                    <a:pt x="4" y="117"/>
                  </a:lnTo>
                  <a:lnTo>
                    <a:pt x="7" y="103"/>
                  </a:lnTo>
                  <a:lnTo>
                    <a:pt x="13" y="89"/>
                  </a:lnTo>
                  <a:lnTo>
                    <a:pt x="18" y="76"/>
                  </a:lnTo>
                  <a:lnTo>
                    <a:pt x="27" y="64"/>
                  </a:lnTo>
                  <a:lnTo>
                    <a:pt x="34" y="52"/>
                  </a:lnTo>
                  <a:lnTo>
                    <a:pt x="44" y="42"/>
                  </a:lnTo>
                  <a:lnTo>
                    <a:pt x="55" y="33"/>
                  </a:lnTo>
                  <a:lnTo>
                    <a:pt x="65" y="24"/>
                  </a:lnTo>
                  <a:lnTo>
                    <a:pt x="77" y="17"/>
                  </a:lnTo>
                  <a:lnTo>
                    <a:pt x="91" y="10"/>
                  </a:lnTo>
                  <a:lnTo>
                    <a:pt x="103" y="5"/>
                  </a:lnTo>
                  <a:lnTo>
                    <a:pt x="117" y="1"/>
                  </a:lnTo>
                  <a:lnTo>
                    <a:pt x="133" y="0"/>
                  </a:lnTo>
                  <a:lnTo>
                    <a:pt x="149" y="0"/>
                  </a:lnTo>
                  <a:lnTo>
                    <a:pt x="149"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00" dirty="0">
                <a:latin typeface="Book Antiqua"/>
              </a:endParaRPr>
            </a:p>
          </p:txBody>
        </p:sp>
        <p:sp>
          <p:nvSpPr>
            <p:cNvPr id="22" name="Freeform 39"/>
            <p:cNvSpPr>
              <a:spLocks/>
            </p:cNvSpPr>
            <p:nvPr/>
          </p:nvSpPr>
          <p:spPr bwMode="auto">
            <a:xfrm>
              <a:off x="8236660" y="4517771"/>
              <a:ext cx="436814" cy="436814"/>
            </a:xfrm>
            <a:custGeom>
              <a:avLst/>
              <a:gdLst>
                <a:gd name="T0" fmla="*/ 147 w 295"/>
                <a:gd name="T1" fmla="*/ 0 h 295"/>
                <a:gd name="T2" fmla="*/ 176 w 295"/>
                <a:gd name="T3" fmla="*/ 2 h 295"/>
                <a:gd name="T4" fmla="*/ 204 w 295"/>
                <a:gd name="T5" fmla="*/ 11 h 295"/>
                <a:gd name="T6" fmla="*/ 229 w 295"/>
                <a:gd name="T7" fmla="*/ 25 h 295"/>
                <a:gd name="T8" fmla="*/ 251 w 295"/>
                <a:gd name="T9" fmla="*/ 42 h 295"/>
                <a:gd name="T10" fmla="*/ 269 w 295"/>
                <a:gd name="T11" fmla="*/ 65 h 295"/>
                <a:gd name="T12" fmla="*/ 283 w 295"/>
                <a:gd name="T13" fmla="*/ 89 h 295"/>
                <a:gd name="T14" fmla="*/ 291 w 295"/>
                <a:gd name="T15" fmla="*/ 117 h 295"/>
                <a:gd name="T16" fmla="*/ 295 w 295"/>
                <a:gd name="T17" fmla="*/ 147 h 295"/>
                <a:gd name="T18" fmla="*/ 293 w 295"/>
                <a:gd name="T19" fmla="*/ 163 h 295"/>
                <a:gd name="T20" fmla="*/ 288 w 295"/>
                <a:gd name="T21" fmla="*/ 191 h 295"/>
                <a:gd name="T22" fmla="*/ 276 w 295"/>
                <a:gd name="T23" fmla="*/ 217 h 295"/>
                <a:gd name="T24" fmla="*/ 260 w 295"/>
                <a:gd name="T25" fmla="*/ 241 h 295"/>
                <a:gd name="T26" fmla="*/ 241 w 295"/>
                <a:gd name="T27" fmla="*/ 260 h 295"/>
                <a:gd name="T28" fmla="*/ 216 w 295"/>
                <a:gd name="T29" fmla="*/ 278 h 295"/>
                <a:gd name="T30" fmla="*/ 190 w 295"/>
                <a:gd name="T31" fmla="*/ 288 h 295"/>
                <a:gd name="T32" fmla="*/ 162 w 295"/>
                <a:gd name="T33" fmla="*/ 293 h 295"/>
                <a:gd name="T34" fmla="*/ 147 w 295"/>
                <a:gd name="T35" fmla="*/ 295 h 295"/>
                <a:gd name="T36" fmla="*/ 117 w 295"/>
                <a:gd name="T37" fmla="*/ 292 h 295"/>
                <a:gd name="T38" fmla="*/ 89 w 295"/>
                <a:gd name="T39" fmla="*/ 283 h 295"/>
                <a:gd name="T40" fmla="*/ 65 w 295"/>
                <a:gd name="T41" fmla="*/ 269 h 295"/>
                <a:gd name="T42" fmla="*/ 42 w 295"/>
                <a:gd name="T43" fmla="*/ 252 h 295"/>
                <a:gd name="T44" fmla="*/ 25 w 295"/>
                <a:gd name="T45" fmla="*/ 229 h 295"/>
                <a:gd name="T46" fmla="*/ 11 w 295"/>
                <a:gd name="T47" fmla="*/ 205 h 295"/>
                <a:gd name="T48" fmla="*/ 2 w 295"/>
                <a:gd name="T49" fmla="*/ 177 h 295"/>
                <a:gd name="T50" fmla="*/ 0 w 295"/>
                <a:gd name="T51" fmla="*/ 147 h 295"/>
                <a:gd name="T52" fmla="*/ 0 w 295"/>
                <a:gd name="T53" fmla="*/ 131 h 295"/>
                <a:gd name="T54" fmla="*/ 5 w 295"/>
                <a:gd name="T55" fmla="*/ 103 h 295"/>
                <a:gd name="T56" fmla="*/ 18 w 295"/>
                <a:gd name="T57" fmla="*/ 77 h 295"/>
                <a:gd name="T58" fmla="*/ 33 w 295"/>
                <a:gd name="T59" fmla="*/ 53 h 295"/>
                <a:gd name="T60" fmla="*/ 52 w 295"/>
                <a:gd name="T61" fmla="*/ 34 h 295"/>
                <a:gd name="T62" fmla="*/ 77 w 295"/>
                <a:gd name="T63" fmla="*/ 18 h 295"/>
                <a:gd name="T64" fmla="*/ 103 w 295"/>
                <a:gd name="T65" fmla="*/ 7 h 295"/>
                <a:gd name="T66" fmla="*/ 131 w 295"/>
                <a:gd name="T67" fmla="*/ 0 h 295"/>
                <a:gd name="T68" fmla="*/ 147 w 295"/>
                <a:gd name="T69" fmla="*/ 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5" h="295">
                  <a:moveTo>
                    <a:pt x="147" y="0"/>
                  </a:moveTo>
                  <a:lnTo>
                    <a:pt x="147" y="0"/>
                  </a:lnTo>
                  <a:lnTo>
                    <a:pt x="162" y="0"/>
                  </a:lnTo>
                  <a:lnTo>
                    <a:pt x="176" y="2"/>
                  </a:lnTo>
                  <a:lnTo>
                    <a:pt x="190" y="7"/>
                  </a:lnTo>
                  <a:lnTo>
                    <a:pt x="204" y="11"/>
                  </a:lnTo>
                  <a:lnTo>
                    <a:pt x="216" y="18"/>
                  </a:lnTo>
                  <a:lnTo>
                    <a:pt x="229" y="25"/>
                  </a:lnTo>
                  <a:lnTo>
                    <a:pt x="241" y="34"/>
                  </a:lnTo>
                  <a:lnTo>
                    <a:pt x="251" y="42"/>
                  </a:lnTo>
                  <a:lnTo>
                    <a:pt x="260" y="53"/>
                  </a:lnTo>
                  <a:lnTo>
                    <a:pt x="269" y="65"/>
                  </a:lnTo>
                  <a:lnTo>
                    <a:pt x="276" y="77"/>
                  </a:lnTo>
                  <a:lnTo>
                    <a:pt x="283" y="89"/>
                  </a:lnTo>
                  <a:lnTo>
                    <a:pt x="288" y="103"/>
                  </a:lnTo>
                  <a:lnTo>
                    <a:pt x="291" y="117"/>
                  </a:lnTo>
                  <a:lnTo>
                    <a:pt x="293" y="131"/>
                  </a:lnTo>
                  <a:lnTo>
                    <a:pt x="295" y="147"/>
                  </a:lnTo>
                  <a:lnTo>
                    <a:pt x="295" y="147"/>
                  </a:lnTo>
                  <a:lnTo>
                    <a:pt x="293" y="163"/>
                  </a:lnTo>
                  <a:lnTo>
                    <a:pt x="291" y="177"/>
                  </a:lnTo>
                  <a:lnTo>
                    <a:pt x="288" y="191"/>
                  </a:lnTo>
                  <a:lnTo>
                    <a:pt x="283" y="205"/>
                  </a:lnTo>
                  <a:lnTo>
                    <a:pt x="276" y="217"/>
                  </a:lnTo>
                  <a:lnTo>
                    <a:pt x="269" y="229"/>
                  </a:lnTo>
                  <a:lnTo>
                    <a:pt x="260" y="241"/>
                  </a:lnTo>
                  <a:lnTo>
                    <a:pt x="251" y="252"/>
                  </a:lnTo>
                  <a:lnTo>
                    <a:pt x="241" y="260"/>
                  </a:lnTo>
                  <a:lnTo>
                    <a:pt x="229" y="269"/>
                  </a:lnTo>
                  <a:lnTo>
                    <a:pt x="216" y="278"/>
                  </a:lnTo>
                  <a:lnTo>
                    <a:pt x="204" y="283"/>
                  </a:lnTo>
                  <a:lnTo>
                    <a:pt x="190" y="288"/>
                  </a:lnTo>
                  <a:lnTo>
                    <a:pt x="176" y="292"/>
                  </a:lnTo>
                  <a:lnTo>
                    <a:pt x="162" y="293"/>
                  </a:lnTo>
                  <a:lnTo>
                    <a:pt x="147" y="295"/>
                  </a:lnTo>
                  <a:lnTo>
                    <a:pt x="147" y="295"/>
                  </a:lnTo>
                  <a:lnTo>
                    <a:pt x="131" y="293"/>
                  </a:lnTo>
                  <a:lnTo>
                    <a:pt x="117" y="292"/>
                  </a:lnTo>
                  <a:lnTo>
                    <a:pt x="103" y="288"/>
                  </a:lnTo>
                  <a:lnTo>
                    <a:pt x="89" y="283"/>
                  </a:lnTo>
                  <a:lnTo>
                    <a:pt x="77" y="278"/>
                  </a:lnTo>
                  <a:lnTo>
                    <a:pt x="65" y="269"/>
                  </a:lnTo>
                  <a:lnTo>
                    <a:pt x="52" y="260"/>
                  </a:lnTo>
                  <a:lnTo>
                    <a:pt x="42" y="252"/>
                  </a:lnTo>
                  <a:lnTo>
                    <a:pt x="33" y="241"/>
                  </a:lnTo>
                  <a:lnTo>
                    <a:pt x="25" y="229"/>
                  </a:lnTo>
                  <a:lnTo>
                    <a:pt x="18" y="217"/>
                  </a:lnTo>
                  <a:lnTo>
                    <a:pt x="11" y="205"/>
                  </a:lnTo>
                  <a:lnTo>
                    <a:pt x="5" y="191"/>
                  </a:lnTo>
                  <a:lnTo>
                    <a:pt x="2" y="177"/>
                  </a:lnTo>
                  <a:lnTo>
                    <a:pt x="0" y="163"/>
                  </a:lnTo>
                  <a:lnTo>
                    <a:pt x="0" y="147"/>
                  </a:lnTo>
                  <a:lnTo>
                    <a:pt x="0" y="147"/>
                  </a:lnTo>
                  <a:lnTo>
                    <a:pt x="0" y="131"/>
                  </a:lnTo>
                  <a:lnTo>
                    <a:pt x="2" y="117"/>
                  </a:lnTo>
                  <a:lnTo>
                    <a:pt x="5" y="103"/>
                  </a:lnTo>
                  <a:lnTo>
                    <a:pt x="11" y="89"/>
                  </a:lnTo>
                  <a:lnTo>
                    <a:pt x="18" y="77"/>
                  </a:lnTo>
                  <a:lnTo>
                    <a:pt x="25" y="65"/>
                  </a:lnTo>
                  <a:lnTo>
                    <a:pt x="33" y="53"/>
                  </a:lnTo>
                  <a:lnTo>
                    <a:pt x="42" y="42"/>
                  </a:lnTo>
                  <a:lnTo>
                    <a:pt x="52" y="34"/>
                  </a:lnTo>
                  <a:lnTo>
                    <a:pt x="65" y="25"/>
                  </a:lnTo>
                  <a:lnTo>
                    <a:pt x="77" y="18"/>
                  </a:lnTo>
                  <a:lnTo>
                    <a:pt x="89" y="11"/>
                  </a:lnTo>
                  <a:lnTo>
                    <a:pt x="103" y="7"/>
                  </a:lnTo>
                  <a:lnTo>
                    <a:pt x="117" y="2"/>
                  </a:lnTo>
                  <a:lnTo>
                    <a:pt x="131" y="0"/>
                  </a:lnTo>
                  <a:lnTo>
                    <a:pt x="147" y="0"/>
                  </a:lnTo>
                  <a:lnTo>
                    <a:pt x="147" y="0"/>
                  </a:lnTo>
                  <a:close/>
                </a:path>
              </a:pathLst>
            </a:custGeom>
            <a:solidFill>
              <a:schemeClr val="tx2">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00" dirty="0">
                <a:latin typeface="Book Antiqua"/>
              </a:endParaRPr>
            </a:p>
          </p:txBody>
        </p:sp>
        <p:sp>
          <p:nvSpPr>
            <p:cNvPr id="23" name="Rectangle 41"/>
            <p:cNvSpPr>
              <a:spLocks noChangeArrowheads="1"/>
            </p:cNvSpPr>
            <p:nvPr/>
          </p:nvSpPr>
          <p:spPr bwMode="auto">
            <a:xfrm>
              <a:off x="4228435" y="2062495"/>
              <a:ext cx="126703" cy="323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829361"/>
              <a:r>
                <a:rPr lang="en-US" altLang="en-US" sz="2150" b="1" i="1" dirty="0">
                  <a:solidFill>
                    <a:srgbClr val="FFFFFF"/>
                  </a:solidFill>
                  <a:latin typeface="Book Antiqua"/>
                  <a:cs typeface="Arial"/>
                </a:rPr>
                <a:t>1</a:t>
              </a:r>
              <a:endParaRPr lang="en-US" altLang="en-US" sz="2150" i="1" dirty="0">
                <a:latin typeface="Book Antiqua"/>
                <a:cs typeface="Arial"/>
              </a:endParaRPr>
            </a:p>
          </p:txBody>
        </p:sp>
        <p:sp>
          <p:nvSpPr>
            <p:cNvPr id="24" name="Rectangle 42"/>
            <p:cNvSpPr>
              <a:spLocks noChangeArrowheads="1"/>
            </p:cNvSpPr>
            <p:nvPr/>
          </p:nvSpPr>
          <p:spPr bwMode="auto">
            <a:xfrm>
              <a:off x="8757874" y="1453783"/>
              <a:ext cx="126703" cy="323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829361"/>
              <a:r>
                <a:rPr lang="en-US" altLang="en-US" sz="2150" b="1" i="1" dirty="0">
                  <a:solidFill>
                    <a:srgbClr val="FFFFFF"/>
                  </a:solidFill>
                  <a:latin typeface="Book Antiqua"/>
                  <a:cs typeface="Arial"/>
                </a:rPr>
                <a:t>2</a:t>
              </a:r>
              <a:endParaRPr lang="en-US" altLang="en-US" sz="2150" i="1" dirty="0">
                <a:latin typeface="Book Antiqua"/>
                <a:cs typeface="Arial"/>
              </a:endParaRPr>
            </a:p>
          </p:txBody>
        </p:sp>
        <p:sp>
          <p:nvSpPr>
            <p:cNvPr id="25" name="Rectangle 43"/>
            <p:cNvSpPr>
              <a:spLocks noChangeArrowheads="1"/>
            </p:cNvSpPr>
            <p:nvPr/>
          </p:nvSpPr>
          <p:spPr bwMode="auto">
            <a:xfrm>
              <a:off x="8384920" y="4582654"/>
              <a:ext cx="126703" cy="323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829361"/>
              <a:r>
                <a:rPr lang="en-US" altLang="en-US" sz="2150" b="1" i="1" dirty="0">
                  <a:solidFill>
                    <a:srgbClr val="FFFFFF"/>
                  </a:solidFill>
                  <a:latin typeface="Book Antiqua"/>
                  <a:cs typeface="Arial"/>
                </a:rPr>
                <a:t>3</a:t>
              </a:r>
              <a:endParaRPr lang="en-US" altLang="en-US" sz="2150" i="1" dirty="0">
                <a:latin typeface="Book Antiqua"/>
                <a:cs typeface="Arial"/>
              </a:endParaRPr>
            </a:p>
          </p:txBody>
        </p:sp>
        <p:sp>
          <p:nvSpPr>
            <p:cNvPr id="26" name="Rectangle 44"/>
            <p:cNvSpPr>
              <a:spLocks noChangeArrowheads="1"/>
            </p:cNvSpPr>
            <p:nvPr/>
          </p:nvSpPr>
          <p:spPr bwMode="auto">
            <a:xfrm>
              <a:off x="3377020" y="4734931"/>
              <a:ext cx="126703" cy="323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829361"/>
              <a:r>
                <a:rPr lang="en-US" altLang="en-US" sz="2150" b="1" i="1" dirty="0">
                  <a:solidFill>
                    <a:srgbClr val="FFFFFF"/>
                  </a:solidFill>
                  <a:latin typeface="Book Antiqua"/>
                  <a:cs typeface="Arial"/>
                </a:rPr>
                <a:t>4</a:t>
              </a:r>
              <a:endParaRPr lang="en-US" altLang="en-US" sz="2150" i="1" dirty="0">
                <a:latin typeface="Book Antiqua"/>
                <a:cs typeface="Arial"/>
              </a:endParaRPr>
            </a:p>
          </p:txBody>
        </p:sp>
        <p:sp>
          <p:nvSpPr>
            <p:cNvPr id="27" name="TextBox 26"/>
            <p:cNvSpPr txBox="1"/>
            <p:nvPr/>
          </p:nvSpPr>
          <p:spPr>
            <a:xfrm>
              <a:off x="3580671" y="5259501"/>
              <a:ext cx="2450118" cy="902083"/>
            </a:xfrm>
            <a:prstGeom prst="rect">
              <a:avLst/>
            </a:prstGeom>
            <a:noFill/>
          </p:spPr>
          <p:txBody>
            <a:bodyPr wrap="square" lIns="91440" tIns="45720" rIns="91440" bIns="45720" rtlCol="0" anchor="t">
              <a:spAutoFit/>
            </a:bodyPr>
            <a:lstStyle/>
            <a:p>
              <a:pPr algn="ctr"/>
              <a:r>
                <a:rPr lang="en-GB" b="1" dirty="0">
                  <a:latin typeface="Book Antiqua"/>
                </a:rPr>
                <a:t>Foreign Embassies/ Diplomats/ Consulate Generals</a:t>
              </a:r>
            </a:p>
          </p:txBody>
        </p:sp>
        <p:grpSp>
          <p:nvGrpSpPr>
            <p:cNvPr id="28" name="Group 27"/>
            <p:cNvGrpSpPr/>
            <p:nvPr/>
          </p:nvGrpSpPr>
          <p:grpSpPr>
            <a:xfrm>
              <a:off x="5946389" y="3890353"/>
              <a:ext cx="666000" cy="666000"/>
              <a:chOff x="5946389" y="3890353"/>
              <a:chExt cx="666000" cy="666000"/>
            </a:xfrm>
          </p:grpSpPr>
          <p:sp>
            <p:nvSpPr>
              <p:cNvPr id="35" name="Oval 34"/>
              <p:cNvSpPr/>
              <p:nvPr/>
            </p:nvSpPr>
            <p:spPr bwMode="ltGray">
              <a:xfrm>
                <a:off x="5946389" y="3890353"/>
                <a:ext cx="666000" cy="666000"/>
              </a:xfrm>
              <a:prstGeom prst="ellipse">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1600" dirty="0">
                  <a:solidFill>
                    <a:schemeClr val="bg1"/>
                  </a:solidFill>
                  <a:latin typeface="Book Antiqua"/>
                </a:endParaRPr>
              </a:p>
            </p:txBody>
          </p:sp>
          <p:sp>
            <p:nvSpPr>
              <p:cNvPr id="36" name="Oval 35"/>
              <p:cNvSpPr/>
              <p:nvPr/>
            </p:nvSpPr>
            <p:spPr bwMode="ltGray">
              <a:xfrm>
                <a:off x="6008948" y="3952912"/>
                <a:ext cx="540882" cy="540882"/>
              </a:xfrm>
              <a:prstGeom prst="ellipse">
                <a:avLst/>
              </a:prstGeom>
              <a:solidFill>
                <a:schemeClr val="bg2"/>
              </a:solidFill>
              <a:ln w="38100">
                <a:solidFill>
                  <a:srgbClr val="968C6D"/>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1600" dirty="0">
                  <a:solidFill>
                    <a:schemeClr val="bg1"/>
                  </a:solidFill>
                  <a:latin typeface="Book Antiqua"/>
                </a:endParaRPr>
              </a:p>
            </p:txBody>
          </p:sp>
        </p:grpSp>
        <p:sp>
          <p:nvSpPr>
            <p:cNvPr id="29" name="Oval 28"/>
            <p:cNvSpPr/>
            <p:nvPr/>
          </p:nvSpPr>
          <p:spPr bwMode="ltGray">
            <a:xfrm>
              <a:off x="4195011" y="2130526"/>
              <a:ext cx="1943714" cy="1943714"/>
            </a:xfrm>
            <a:prstGeom prst="ellipse">
              <a:avLst/>
            </a:prstGeom>
            <a:solidFill>
              <a:srgbClr val="D5D1C5"/>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1600" dirty="0">
                <a:solidFill>
                  <a:schemeClr val="bg1"/>
                </a:solidFill>
                <a:latin typeface="Book Antiqua"/>
              </a:endParaRPr>
            </a:p>
          </p:txBody>
        </p:sp>
        <p:sp>
          <p:nvSpPr>
            <p:cNvPr id="30" name="Oval 29"/>
            <p:cNvSpPr/>
            <p:nvPr/>
          </p:nvSpPr>
          <p:spPr bwMode="ltGray">
            <a:xfrm>
              <a:off x="6439682" y="1444899"/>
              <a:ext cx="2618162" cy="2618162"/>
            </a:xfrm>
            <a:prstGeom prst="ellipse">
              <a:avLst/>
            </a:prstGeom>
            <a:solidFill>
              <a:srgbClr val="D5D1C5"/>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1600" dirty="0">
                <a:solidFill>
                  <a:schemeClr val="bg1"/>
                </a:solidFill>
                <a:latin typeface="Book Antiqua"/>
              </a:endParaRPr>
            </a:p>
          </p:txBody>
        </p:sp>
        <p:sp>
          <p:nvSpPr>
            <p:cNvPr id="32" name="Oval 31"/>
            <p:cNvSpPr/>
            <p:nvPr/>
          </p:nvSpPr>
          <p:spPr bwMode="ltGray">
            <a:xfrm>
              <a:off x="6417438" y="4373319"/>
              <a:ext cx="1943714" cy="1943714"/>
            </a:xfrm>
            <a:prstGeom prst="ellipse">
              <a:avLst/>
            </a:prstGeom>
            <a:solidFill>
              <a:srgbClr val="D5D1C5"/>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1600" dirty="0">
                <a:solidFill>
                  <a:schemeClr val="bg1"/>
                </a:solidFill>
                <a:latin typeface="Book Antiqua"/>
              </a:endParaRPr>
            </a:p>
          </p:txBody>
        </p:sp>
        <p:sp>
          <p:nvSpPr>
            <p:cNvPr id="31" name="TextBox 30"/>
            <p:cNvSpPr txBox="1"/>
            <p:nvPr/>
          </p:nvSpPr>
          <p:spPr>
            <a:xfrm>
              <a:off x="6673553" y="2032115"/>
              <a:ext cx="2150418" cy="1533539"/>
            </a:xfrm>
            <a:prstGeom prst="rect">
              <a:avLst/>
            </a:prstGeom>
            <a:noFill/>
          </p:spPr>
          <p:txBody>
            <a:bodyPr wrap="square" lIns="91440" tIns="45720" rIns="91440" bIns="45720" rtlCol="0" anchor="t">
              <a:spAutoFit/>
            </a:bodyPr>
            <a:lstStyle/>
            <a:p>
              <a:pPr algn="ctr"/>
              <a:r>
                <a:rPr lang="en-GB" sz="2000" b="1" dirty="0">
                  <a:latin typeface="Book Antiqua"/>
                </a:rPr>
                <a:t>NR having place of business in India</a:t>
              </a:r>
            </a:p>
            <a:p>
              <a:pPr algn="ctr"/>
              <a:endParaRPr lang="en-GB" sz="1200" b="1" dirty="0">
                <a:latin typeface="Book Antiqua"/>
              </a:endParaRPr>
            </a:p>
            <a:p>
              <a:pPr algn="ctr"/>
              <a:r>
                <a:rPr lang="en-GB" sz="1200" dirty="0">
                  <a:latin typeface="Book Antiqua"/>
                </a:rPr>
                <a:t>Only for carrying on permitted activity</a:t>
              </a:r>
            </a:p>
          </p:txBody>
        </p:sp>
        <p:sp>
          <p:nvSpPr>
            <p:cNvPr id="33" name="TextBox 32"/>
            <p:cNvSpPr txBox="1"/>
            <p:nvPr/>
          </p:nvSpPr>
          <p:spPr>
            <a:xfrm>
              <a:off x="6652665" y="4770213"/>
              <a:ext cx="1544788" cy="1285467"/>
            </a:xfrm>
            <a:prstGeom prst="rect">
              <a:avLst/>
            </a:prstGeom>
            <a:noFill/>
          </p:spPr>
          <p:txBody>
            <a:bodyPr wrap="square" lIns="91440" tIns="45720" rIns="91440" bIns="45720" rtlCol="0" anchor="t">
              <a:spAutoFit/>
            </a:bodyPr>
            <a:lstStyle/>
            <a:p>
              <a:pPr algn="ctr"/>
              <a:r>
                <a:rPr lang="en-GB" b="1" dirty="0">
                  <a:latin typeface="Book Antiqua"/>
                </a:rPr>
                <a:t>Long-term Visa Holders</a:t>
              </a:r>
            </a:p>
            <a:p>
              <a:pPr algn="ctr"/>
              <a:endParaRPr lang="en-GB" sz="1050" dirty="0">
                <a:latin typeface="Book Antiqua"/>
              </a:endParaRPr>
            </a:p>
            <a:p>
              <a:pPr algn="ctr"/>
              <a:r>
                <a:rPr lang="en-GB" sz="1100" dirty="0">
                  <a:latin typeface="Book Antiqua"/>
                </a:rPr>
                <a:t>Only for specified minorities of specified nations</a:t>
              </a:r>
            </a:p>
          </p:txBody>
        </p:sp>
        <p:sp>
          <p:nvSpPr>
            <p:cNvPr id="34" name="TextBox 33"/>
            <p:cNvSpPr txBox="1"/>
            <p:nvPr/>
          </p:nvSpPr>
          <p:spPr>
            <a:xfrm>
              <a:off x="4390882" y="2725356"/>
              <a:ext cx="1544788" cy="917117"/>
            </a:xfrm>
            <a:prstGeom prst="rect">
              <a:avLst/>
            </a:prstGeom>
            <a:noFill/>
          </p:spPr>
          <p:txBody>
            <a:bodyPr wrap="square" lIns="91440" tIns="45720" rIns="91440" bIns="45720" rtlCol="0" anchor="t">
              <a:spAutoFit/>
            </a:bodyPr>
            <a:lstStyle/>
            <a:p>
              <a:pPr algn="ctr"/>
              <a:r>
                <a:rPr lang="en-GB" sz="2000" b="1" dirty="0">
                  <a:latin typeface="Book Antiqua"/>
                </a:rPr>
                <a:t>NRIs / OCIs</a:t>
              </a:r>
            </a:p>
            <a:p>
              <a:pPr algn="ctr"/>
              <a:endParaRPr lang="en-GB" sz="1100" b="1" dirty="0">
                <a:latin typeface="Book Antiqua"/>
              </a:endParaRPr>
            </a:p>
            <a:p>
              <a:pPr algn="ctr"/>
              <a:r>
                <a:rPr lang="en-GB" sz="1200" dirty="0">
                  <a:latin typeface="Book Antiqua"/>
                </a:rPr>
                <a:t>Joint acquisition by NR Spouse</a:t>
              </a:r>
            </a:p>
          </p:txBody>
        </p:sp>
      </p:grpSp>
    </p:spTree>
    <p:extLst>
      <p:ext uri="{BB962C8B-B14F-4D97-AF65-F5344CB8AC3E}">
        <p14:creationId xmlns:p14="http://schemas.microsoft.com/office/powerpoint/2010/main" val="225999077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8FBCD-6C6E-407A-0D2B-E1741459F957}"/>
              </a:ext>
            </a:extLst>
          </p:cNvPr>
          <p:cNvSpPr>
            <a:spLocks noGrp="1"/>
          </p:cNvSpPr>
          <p:nvPr>
            <p:ph type="title"/>
          </p:nvPr>
        </p:nvSpPr>
        <p:spPr>
          <a:xfrm>
            <a:off x="657606" y="211146"/>
            <a:ext cx="10772775" cy="1139353"/>
          </a:xfrm>
        </p:spPr>
        <p:txBody>
          <a:bodyPr/>
          <a:lstStyle/>
          <a:p>
            <a:r>
              <a:rPr lang="en-US"/>
              <a:t>Definitions</a:t>
            </a:r>
          </a:p>
        </p:txBody>
      </p:sp>
      <p:sp>
        <p:nvSpPr>
          <p:cNvPr id="3" name="Content Placeholder 2">
            <a:extLst>
              <a:ext uri="{FF2B5EF4-FFF2-40B4-BE49-F238E27FC236}">
                <a16:creationId xmlns:a16="http://schemas.microsoft.com/office/drawing/2014/main" id="{F611CB23-13A0-6A33-9B2F-6258C0D3CF04}"/>
              </a:ext>
            </a:extLst>
          </p:cNvPr>
          <p:cNvSpPr>
            <a:spLocks noGrp="1"/>
          </p:cNvSpPr>
          <p:nvPr>
            <p:ph idx="1"/>
          </p:nvPr>
        </p:nvSpPr>
        <p:spPr>
          <a:xfrm>
            <a:off x="667130" y="1463040"/>
            <a:ext cx="10753725" cy="4952508"/>
          </a:xfrm>
        </p:spPr>
        <p:txBody>
          <a:bodyPr vert="horz" lIns="91440" tIns="45720" rIns="91440" bIns="45720" rtlCol="0" anchor="t">
            <a:normAutofit/>
          </a:bodyPr>
          <a:lstStyle/>
          <a:p>
            <a:r>
              <a:rPr lang="en-US" dirty="0">
                <a:latin typeface="Book Antiqua"/>
              </a:rPr>
              <a:t>Non-Resident Indian (NRI) –</a:t>
            </a:r>
          </a:p>
          <a:p>
            <a:r>
              <a:rPr lang="en-US" dirty="0">
                <a:latin typeface="Book Antiqua"/>
              </a:rPr>
              <a:t>An individual resident outside India who is a citizen of India</a:t>
            </a:r>
          </a:p>
          <a:p>
            <a:endParaRPr lang="en-US" dirty="0">
              <a:latin typeface="Book Antiqua"/>
            </a:endParaRPr>
          </a:p>
          <a:p>
            <a:r>
              <a:rPr lang="en-US" dirty="0">
                <a:latin typeface="Book Antiqua"/>
              </a:rPr>
              <a:t>Overseas Citizen of India (OCI) – </a:t>
            </a:r>
          </a:p>
          <a:p>
            <a:r>
              <a:rPr lang="en-US" dirty="0">
                <a:latin typeface="Book Antiqua"/>
              </a:rPr>
              <a:t>An individual resident outside India who is registered as an Overseas Citizen of India Cardholder under section 7A of the Citizenship Act 1955</a:t>
            </a:r>
          </a:p>
          <a:p>
            <a:endParaRPr lang="en-US" dirty="0">
              <a:latin typeface="Book Antiqua"/>
            </a:endParaRPr>
          </a:p>
          <a:p>
            <a:r>
              <a:rPr lang="en-US" dirty="0">
                <a:latin typeface="Book Antiqua"/>
              </a:rPr>
              <a:t>Relative – </a:t>
            </a:r>
          </a:p>
          <a:p>
            <a:r>
              <a:rPr lang="en-US" dirty="0">
                <a:latin typeface="Book Antiqua"/>
              </a:rPr>
              <a:t>Relative as defined u/s 2(77) of the Companies Act 2013</a:t>
            </a:r>
          </a:p>
          <a:p>
            <a:endParaRPr lang="en-US" dirty="0">
              <a:latin typeface="Book Antiqua"/>
            </a:endParaRPr>
          </a:p>
          <a:p>
            <a:endParaRPr lang="en-US" dirty="0"/>
          </a:p>
        </p:txBody>
      </p:sp>
      <p:sp>
        <p:nvSpPr>
          <p:cNvPr id="4" name="Date Placeholder 3"/>
          <p:cNvSpPr>
            <a:spLocks noGrp="1"/>
          </p:cNvSpPr>
          <p:nvPr>
            <p:ph type="dt" sz="half" idx="10"/>
          </p:nvPr>
        </p:nvSpPr>
        <p:spPr/>
        <p:txBody>
          <a:bodyPr/>
          <a:lstStyle/>
          <a:p>
            <a:r>
              <a:rPr lang="en-US"/>
              <a:t>15-Nov-2022</a:t>
            </a:r>
          </a:p>
        </p:txBody>
      </p:sp>
      <p:sp>
        <p:nvSpPr>
          <p:cNvPr id="5" name="Footer Placeholder 4"/>
          <p:cNvSpPr>
            <a:spLocks noGrp="1"/>
          </p:cNvSpPr>
          <p:nvPr>
            <p:ph type="ftr" sz="quarter" idx="11"/>
          </p:nvPr>
        </p:nvSpPr>
        <p:spPr/>
        <p:txBody>
          <a:bodyPr/>
          <a:lstStyle/>
          <a:p>
            <a:r>
              <a:rPr lang="en-US"/>
              <a:t>CA Viren Doshi</a:t>
            </a:r>
          </a:p>
        </p:txBody>
      </p:sp>
      <p:sp>
        <p:nvSpPr>
          <p:cNvPr id="6" name="Slide Number Placeholder 5"/>
          <p:cNvSpPr>
            <a:spLocks noGrp="1"/>
          </p:cNvSpPr>
          <p:nvPr>
            <p:ph type="sldNum" sz="quarter" idx="12"/>
          </p:nvPr>
        </p:nvSpPr>
        <p:spPr/>
        <p:txBody>
          <a:bodyPr/>
          <a:lstStyle/>
          <a:p>
            <a:fld id="{53B6C93E-B05E-49F4-B363-E611733D9E4E}" type="slidenum">
              <a:rPr lang="en-US" smtClean="0"/>
              <a:t>68</a:t>
            </a:fld>
            <a:endParaRPr lang="en-US"/>
          </a:p>
        </p:txBody>
      </p:sp>
    </p:spTree>
    <p:extLst>
      <p:ext uri="{BB962C8B-B14F-4D97-AF65-F5344CB8AC3E}">
        <p14:creationId xmlns:p14="http://schemas.microsoft.com/office/powerpoint/2010/main" val="28967653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606" y="160320"/>
            <a:ext cx="10772775" cy="1240777"/>
          </a:xfrm>
        </p:spPr>
        <p:txBody>
          <a:bodyPr/>
          <a:lstStyle/>
          <a:p>
            <a:r>
              <a:rPr lang="en-US"/>
              <a:t>IP in India – Specific Prohibitions</a:t>
            </a:r>
          </a:p>
        </p:txBody>
      </p:sp>
      <p:sp>
        <p:nvSpPr>
          <p:cNvPr id="3" name="Content Placeholder 2"/>
          <p:cNvSpPr>
            <a:spLocks noGrp="1"/>
          </p:cNvSpPr>
          <p:nvPr>
            <p:ph idx="1"/>
          </p:nvPr>
        </p:nvSpPr>
        <p:spPr>
          <a:xfrm>
            <a:off x="676656" y="1401098"/>
            <a:ext cx="10753725" cy="5110316"/>
          </a:xfrm>
        </p:spPr>
        <p:txBody>
          <a:bodyPr>
            <a:normAutofit fontScale="92500" lnSpcReduction="10000"/>
          </a:bodyPr>
          <a:lstStyle/>
          <a:p>
            <a:r>
              <a:rPr lang="en-US"/>
              <a:t>Citizens of following countries not allowed to acquire IP without prior permission of RBI:</a:t>
            </a:r>
          </a:p>
          <a:p>
            <a:pPr lvl="1"/>
            <a:r>
              <a:rPr lang="en-US" b="1"/>
              <a:t>Pakistan, Bangladesh, Sri Lanka, Afghanistan, China, Iran, Nepal, Bhutan, </a:t>
            </a:r>
            <a:r>
              <a:rPr lang="en-US" b="1" err="1"/>
              <a:t>Hongkong</a:t>
            </a:r>
            <a:r>
              <a:rPr lang="en-US" b="1"/>
              <a:t>, Macau or North Korea</a:t>
            </a:r>
          </a:p>
          <a:p>
            <a:r>
              <a:rPr lang="en-US"/>
              <a:t>OCI Cardholder from these countries allowed to acquire</a:t>
            </a:r>
          </a:p>
          <a:p>
            <a:r>
              <a:rPr lang="en-US"/>
              <a:t>Lease not exceeding 5 years allowed</a:t>
            </a:r>
          </a:p>
          <a:p>
            <a:r>
              <a:rPr lang="en-US"/>
              <a:t>Citizen includes both natural persons and legal entities</a:t>
            </a:r>
          </a:p>
          <a:p>
            <a:r>
              <a:rPr lang="en-US"/>
              <a:t>Restrictions based on Citizenship are strictly not as per FEMA</a:t>
            </a:r>
          </a:p>
          <a:p>
            <a:pPr lvl="1"/>
            <a:r>
              <a:rPr lang="en-US"/>
              <a:t>However, it is a security issue and hence policy must be followed</a:t>
            </a:r>
          </a:p>
          <a:p>
            <a:pPr lvl="1"/>
            <a:r>
              <a:rPr lang="en-US"/>
              <a:t>Practically, registration authorities and/or local government authorities do not process the transfer unless approval is obtained </a:t>
            </a:r>
          </a:p>
          <a:p>
            <a:r>
              <a:rPr lang="en-US"/>
              <a:t>Violation can be compounded</a:t>
            </a:r>
          </a:p>
          <a:p>
            <a:pPr lvl="1"/>
            <a:r>
              <a:rPr lang="en-US"/>
              <a:t>However, high chance that all gain made from such transaction would be charged as compounding fee</a:t>
            </a:r>
          </a:p>
        </p:txBody>
      </p:sp>
      <p:sp>
        <p:nvSpPr>
          <p:cNvPr id="4" name="Date Placeholder 3"/>
          <p:cNvSpPr>
            <a:spLocks noGrp="1"/>
          </p:cNvSpPr>
          <p:nvPr>
            <p:ph type="dt" sz="half" idx="10"/>
          </p:nvPr>
        </p:nvSpPr>
        <p:spPr/>
        <p:txBody>
          <a:bodyPr/>
          <a:lstStyle/>
          <a:p>
            <a:r>
              <a:rPr lang="en-US"/>
              <a:t>15-Nov-2022</a:t>
            </a:r>
          </a:p>
        </p:txBody>
      </p:sp>
      <p:sp>
        <p:nvSpPr>
          <p:cNvPr id="5" name="Footer Placeholder 4"/>
          <p:cNvSpPr>
            <a:spLocks noGrp="1"/>
          </p:cNvSpPr>
          <p:nvPr>
            <p:ph type="ftr" sz="quarter" idx="11"/>
          </p:nvPr>
        </p:nvSpPr>
        <p:spPr/>
        <p:txBody>
          <a:bodyPr/>
          <a:lstStyle/>
          <a:p>
            <a:r>
              <a:rPr lang="en-US"/>
              <a:t>CA Viren Doshi</a:t>
            </a:r>
          </a:p>
        </p:txBody>
      </p:sp>
      <p:sp>
        <p:nvSpPr>
          <p:cNvPr id="6" name="Slide Number Placeholder 5"/>
          <p:cNvSpPr>
            <a:spLocks noGrp="1"/>
          </p:cNvSpPr>
          <p:nvPr>
            <p:ph type="sldNum" sz="quarter" idx="12"/>
          </p:nvPr>
        </p:nvSpPr>
        <p:spPr/>
        <p:txBody>
          <a:bodyPr/>
          <a:lstStyle/>
          <a:p>
            <a:fld id="{53B6C93E-B05E-49F4-B363-E611733D9E4E}" type="slidenum">
              <a:rPr lang="en-US" smtClean="0"/>
              <a:t>69</a:t>
            </a:fld>
            <a:endParaRPr lang="en-US"/>
          </a:p>
        </p:txBody>
      </p:sp>
    </p:spTree>
    <p:extLst>
      <p:ext uri="{BB962C8B-B14F-4D97-AF65-F5344CB8AC3E}">
        <p14:creationId xmlns:p14="http://schemas.microsoft.com/office/powerpoint/2010/main" val="2507817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97E0B9FC-54D7-4470-804B-2BA2765173BE}"/>
              </a:ext>
            </a:extLst>
          </p:cNvPr>
          <p:cNvSpPr>
            <a:spLocks noGrp="1"/>
          </p:cNvSpPr>
          <p:nvPr>
            <p:ph type="title"/>
          </p:nvPr>
        </p:nvSpPr>
        <p:spPr>
          <a:xfrm>
            <a:off x="667130" y="101968"/>
            <a:ext cx="10772775" cy="1658198"/>
          </a:xfrm>
        </p:spPr>
        <p:txBody>
          <a:bodyPr/>
          <a:lstStyle/>
          <a:p>
            <a:pPr algn="ctr"/>
            <a:r>
              <a:rPr lang="en-US" altLang="en-US" dirty="0"/>
              <a:t>Statutory Documents</a:t>
            </a:r>
          </a:p>
        </p:txBody>
      </p:sp>
      <p:sp>
        <p:nvSpPr>
          <p:cNvPr id="5123" name="Content Placeholder 2">
            <a:extLst>
              <a:ext uri="{FF2B5EF4-FFF2-40B4-BE49-F238E27FC236}">
                <a16:creationId xmlns:a16="http://schemas.microsoft.com/office/drawing/2014/main" id="{2EA86F24-0F6C-4D6F-B978-1C88A35FBE5F}"/>
              </a:ext>
            </a:extLst>
          </p:cNvPr>
          <p:cNvSpPr>
            <a:spLocks noGrp="1"/>
          </p:cNvSpPr>
          <p:nvPr>
            <p:ph idx="1"/>
          </p:nvPr>
        </p:nvSpPr>
        <p:spPr>
          <a:xfrm>
            <a:off x="752094" y="1357407"/>
            <a:ext cx="10687811" cy="5164139"/>
          </a:xfrm>
        </p:spPr>
        <p:txBody>
          <a:bodyPr>
            <a:normAutofit/>
          </a:bodyPr>
          <a:lstStyle/>
          <a:p>
            <a:pPr>
              <a:defRPr/>
            </a:pPr>
            <a:endParaRPr lang="en-US" sz="2000" dirty="0"/>
          </a:p>
          <a:p>
            <a:pPr>
              <a:defRPr/>
            </a:pPr>
            <a:r>
              <a:rPr lang="en-US" sz="2000" dirty="0"/>
              <a:t>Foreign Exchange Management Act, 1999</a:t>
            </a:r>
          </a:p>
          <a:p>
            <a:pPr>
              <a:defRPr/>
            </a:pPr>
            <a:r>
              <a:rPr lang="en-US" sz="2000" dirty="0"/>
              <a:t>Rules issued by the Government of India</a:t>
            </a:r>
          </a:p>
          <a:p>
            <a:pPr>
              <a:defRPr/>
            </a:pPr>
            <a:r>
              <a:rPr lang="en-US" sz="2000" dirty="0"/>
              <a:t>Regulations issued by the Reserve Bank of India</a:t>
            </a:r>
          </a:p>
          <a:p>
            <a:pPr>
              <a:defRPr/>
            </a:pPr>
            <a:r>
              <a:rPr lang="en-US" sz="2000" dirty="0" err="1"/>
              <a:t>Authorised</a:t>
            </a:r>
            <a:r>
              <a:rPr lang="en-US" sz="2000" dirty="0"/>
              <a:t> Persons Circulars (AP-DIR Circulars)</a:t>
            </a:r>
          </a:p>
          <a:p>
            <a:pPr>
              <a:defRPr/>
            </a:pPr>
            <a:r>
              <a:rPr lang="en-US" sz="2000" dirty="0"/>
              <a:t>Master Directions</a:t>
            </a:r>
          </a:p>
          <a:p>
            <a:pPr lvl="1">
              <a:defRPr/>
            </a:pPr>
            <a:r>
              <a:rPr lang="en-US" sz="1800" dirty="0"/>
              <a:t>Compilation of AP DIRs and Notifications</a:t>
            </a:r>
          </a:p>
          <a:p>
            <a:pPr>
              <a:defRPr/>
            </a:pPr>
            <a:endParaRPr lang="en-US" sz="2000" dirty="0"/>
          </a:p>
          <a:p>
            <a:pPr>
              <a:defRPr/>
            </a:pPr>
            <a:r>
              <a:rPr lang="en-US" sz="2000" dirty="0"/>
              <a:t>Press Releases</a:t>
            </a:r>
          </a:p>
          <a:p>
            <a:pPr>
              <a:defRPr/>
            </a:pPr>
            <a:r>
              <a:rPr lang="en-US" sz="2000" dirty="0"/>
              <a:t>Frequently Asked Questions</a:t>
            </a:r>
          </a:p>
          <a:p>
            <a:pPr marL="0" indent="0">
              <a:buNone/>
              <a:defRPr/>
            </a:pPr>
            <a:endParaRPr lang="en-US" sz="2000" dirty="0"/>
          </a:p>
        </p:txBody>
      </p:sp>
      <p:sp>
        <p:nvSpPr>
          <p:cNvPr id="3" name="Slide Number Placeholder 2">
            <a:extLst>
              <a:ext uri="{FF2B5EF4-FFF2-40B4-BE49-F238E27FC236}">
                <a16:creationId xmlns:a16="http://schemas.microsoft.com/office/drawing/2014/main" id="{647F145F-080F-422A-9B21-6DC21CB6B6C4}"/>
              </a:ext>
            </a:extLst>
          </p:cNvPr>
          <p:cNvSpPr>
            <a:spLocks noGrp="1"/>
          </p:cNvSpPr>
          <p:nvPr>
            <p:ph type="sldNum" sz="quarter" idx="12"/>
          </p:nvPr>
        </p:nvSpPr>
        <p:spPr/>
        <p:txBody>
          <a:bodyPr/>
          <a:lstStyle/>
          <a:p>
            <a:r>
              <a:rPr lang="en-US" altLang="en-US"/>
              <a:t>Slide No. </a:t>
            </a:r>
            <a:fld id="{2875C073-7D75-42A2-B2A0-F962751E7348}" type="slidenum">
              <a:rPr lang="en-US" altLang="en-US" smtClean="0"/>
              <a:pPr/>
              <a:t>7</a:t>
            </a:fld>
            <a:endParaRPr lang="en-US" altLang="en-US" dirty="0"/>
          </a:p>
        </p:txBody>
      </p:sp>
      <p:sp>
        <p:nvSpPr>
          <p:cNvPr id="2" name="Date Placeholder 1">
            <a:extLst>
              <a:ext uri="{FF2B5EF4-FFF2-40B4-BE49-F238E27FC236}">
                <a16:creationId xmlns:a16="http://schemas.microsoft.com/office/drawing/2014/main" id="{211601BF-9E21-8ABB-1AFF-641B1315873C}"/>
              </a:ext>
            </a:extLst>
          </p:cNvPr>
          <p:cNvSpPr>
            <a:spLocks noGrp="1"/>
          </p:cNvSpPr>
          <p:nvPr>
            <p:ph type="dt" sz="half" idx="10"/>
          </p:nvPr>
        </p:nvSpPr>
        <p:spPr/>
        <p:txBody>
          <a:bodyPr/>
          <a:lstStyle/>
          <a:p>
            <a:r>
              <a:rPr lang="en-US"/>
              <a:t>15-Nov-2022</a:t>
            </a:r>
            <a:endParaRPr lang="en-US" dirty="0"/>
          </a:p>
        </p:txBody>
      </p:sp>
      <p:sp>
        <p:nvSpPr>
          <p:cNvPr id="4" name="Footer Placeholder 3">
            <a:extLst>
              <a:ext uri="{FF2B5EF4-FFF2-40B4-BE49-F238E27FC236}">
                <a16:creationId xmlns:a16="http://schemas.microsoft.com/office/drawing/2014/main" id="{EFACC2C3-4088-2D6C-124B-D7E87B590482}"/>
              </a:ext>
            </a:extLst>
          </p:cNvPr>
          <p:cNvSpPr>
            <a:spLocks noGrp="1"/>
          </p:cNvSpPr>
          <p:nvPr>
            <p:ph type="ftr" sz="quarter" idx="11"/>
          </p:nvPr>
        </p:nvSpPr>
        <p:spPr/>
        <p:txBody>
          <a:bodyPr/>
          <a:lstStyle/>
          <a:p>
            <a:r>
              <a:rPr lang="en-US"/>
              <a:t>CA Viren Doshi</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6656" y="1568548"/>
            <a:ext cx="10753725" cy="4684542"/>
          </a:xfrm>
        </p:spPr>
        <p:txBody>
          <a:bodyPr>
            <a:normAutofit/>
          </a:bodyPr>
          <a:lstStyle/>
          <a:p>
            <a:pPr marL="0" indent="0">
              <a:buNone/>
            </a:pPr>
            <a:r>
              <a:rPr lang="en-US" b="1" dirty="0"/>
              <a:t>NRIs/ OCIs can:</a:t>
            </a:r>
          </a:p>
          <a:p>
            <a:r>
              <a:rPr lang="en-US" dirty="0"/>
              <a:t>Acquire property in India</a:t>
            </a:r>
          </a:p>
          <a:p>
            <a:r>
              <a:rPr lang="en-US" dirty="0"/>
              <a:t>Sell the property and repatriate the proceeds, in majority cases</a:t>
            </a:r>
          </a:p>
          <a:p>
            <a:r>
              <a:rPr lang="en-US" dirty="0"/>
              <a:t>Let out, earn rent and repatriate the same</a:t>
            </a:r>
          </a:p>
          <a:p>
            <a:r>
              <a:rPr lang="en-US" dirty="0"/>
              <a:t>Bequeath the property to anyone</a:t>
            </a:r>
          </a:p>
          <a:p>
            <a:endParaRPr lang="en-US"/>
          </a:p>
          <a:p>
            <a:pPr marL="0" indent="0">
              <a:buNone/>
            </a:pPr>
            <a:r>
              <a:rPr lang="en-US" b="1" dirty="0"/>
              <a:t>NRIs/ OCIs cannot:</a:t>
            </a:r>
          </a:p>
          <a:p>
            <a:r>
              <a:rPr lang="en-US" dirty="0"/>
              <a:t>Buy agricultural land, plantation property and/ or farmhouses (‘agricultural properties’)</a:t>
            </a:r>
          </a:p>
          <a:p>
            <a:r>
              <a:rPr lang="en-US" dirty="0"/>
              <a:t>Enter in Real Estate Trading or trading of TDRs</a:t>
            </a:r>
          </a:p>
        </p:txBody>
      </p:sp>
      <p:sp>
        <p:nvSpPr>
          <p:cNvPr id="2" name="Title 1"/>
          <p:cNvSpPr>
            <a:spLocks noGrp="1"/>
          </p:cNvSpPr>
          <p:nvPr>
            <p:ph type="title"/>
          </p:nvPr>
        </p:nvSpPr>
        <p:spPr>
          <a:xfrm>
            <a:off x="676656" y="126739"/>
            <a:ext cx="10772775" cy="1202658"/>
          </a:xfrm>
        </p:spPr>
        <p:txBody>
          <a:bodyPr/>
          <a:lstStyle/>
          <a:p>
            <a:r>
              <a:rPr lang="en-US" dirty="0"/>
              <a:t>IP in India by NRIs/ OCIs – Do’s and Don’ts</a:t>
            </a:r>
          </a:p>
        </p:txBody>
      </p:sp>
      <p:sp>
        <p:nvSpPr>
          <p:cNvPr id="4" name="Date Placeholder 3"/>
          <p:cNvSpPr>
            <a:spLocks noGrp="1"/>
          </p:cNvSpPr>
          <p:nvPr>
            <p:ph type="dt" sz="half" idx="10"/>
          </p:nvPr>
        </p:nvSpPr>
        <p:spPr/>
        <p:txBody>
          <a:bodyPr/>
          <a:lstStyle/>
          <a:p>
            <a:r>
              <a:rPr lang="en-US"/>
              <a:t>15-Nov-2022</a:t>
            </a:r>
          </a:p>
        </p:txBody>
      </p:sp>
      <p:sp>
        <p:nvSpPr>
          <p:cNvPr id="5" name="Footer Placeholder 4"/>
          <p:cNvSpPr>
            <a:spLocks noGrp="1"/>
          </p:cNvSpPr>
          <p:nvPr>
            <p:ph type="ftr" sz="quarter" idx="11"/>
          </p:nvPr>
        </p:nvSpPr>
        <p:spPr/>
        <p:txBody>
          <a:bodyPr/>
          <a:lstStyle/>
          <a:p>
            <a:r>
              <a:rPr lang="en-US" dirty="0"/>
              <a:t>CA Viren Doshi</a:t>
            </a:r>
          </a:p>
        </p:txBody>
      </p:sp>
      <p:sp>
        <p:nvSpPr>
          <p:cNvPr id="6" name="Slide Number Placeholder 5"/>
          <p:cNvSpPr>
            <a:spLocks noGrp="1"/>
          </p:cNvSpPr>
          <p:nvPr>
            <p:ph type="sldNum" sz="quarter" idx="12"/>
          </p:nvPr>
        </p:nvSpPr>
        <p:spPr/>
        <p:txBody>
          <a:bodyPr/>
          <a:lstStyle/>
          <a:p>
            <a:fld id="{53B6C93E-B05E-49F4-B363-E611733D9E4E}" type="slidenum">
              <a:rPr lang="en-US" dirty="0" smtClean="0"/>
              <a:t>70</a:t>
            </a:fld>
            <a:endParaRPr lang="en-US" dirty="0"/>
          </a:p>
        </p:txBody>
      </p:sp>
    </p:spTree>
    <p:extLst>
      <p:ext uri="{BB962C8B-B14F-4D97-AF65-F5344CB8AC3E}">
        <p14:creationId xmlns:p14="http://schemas.microsoft.com/office/powerpoint/2010/main" val="28058287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606" y="119705"/>
            <a:ext cx="10772775" cy="1336301"/>
          </a:xfrm>
        </p:spPr>
        <p:txBody>
          <a:bodyPr/>
          <a:lstStyle/>
          <a:p>
            <a:r>
              <a:rPr lang="en-US"/>
              <a:t>IP in India by NRIs/ OCIs – Acquisition and Transfer</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84843313"/>
              </p:ext>
            </p:extLst>
          </p:nvPr>
        </p:nvGraphicFramePr>
        <p:xfrm>
          <a:off x="657606" y="1456006"/>
          <a:ext cx="11020425" cy="4995784"/>
        </p:xfrm>
        <a:graphic>
          <a:graphicData uri="http://schemas.openxmlformats.org/drawingml/2006/table">
            <a:tbl>
              <a:tblPr firstRow="1" bandRow="1">
                <a:tableStyleId>{5C22544A-7EE6-4342-B048-85BDC9FD1C3A}</a:tableStyleId>
              </a:tblPr>
              <a:tblGrid>
                <a:gridCol w="3811319">
                  <a:extLst>
                    <a:ext uri="{9D8B030D-6E8A-4147-A177-3AD203B41FA5}">
                      <a16:colId xmlns:a16="http://schemas.microsoft.com/office/drawing/2014/main" val="4024380656"/>
                    </a:ext>
                  </a:extLst>
                </a:gridCol>
                <a:gridCol w="3535631">
                  <a:extLst>
                    <a:ext uri="{9D8B030D-6E8A-4147-A177-3AD203B41FA5}">
                      <a16:colId xmlns:a16="http://schemas.microsoft.com/office/drawing/2014/main" val="2181720629"/>
                    </a:ext>
                  </a:extLst>
                </a:gridCol>
                <a:gridCol w="3673475">
                  <a:extLst>
                    <a:ext uri="{9D8B030D-6E8A-4147-A177-3AD203B41FA5}">
                      <a16:colId xmlns:a16="http://schemas.microsoft.com/office/drawing/2014/main" val="606280418"/>
                    </a:ext>
                  </a:extLst>
                </a:gridCol>
              </a:tblGrid>
              <a:tr h="402623">
                <a:tc>
                  <a:txBody>
                    <a:bodyPr/>
                    <a:lstStyle/>
                    <a:p>
                      <a:r>
                        <a:rPr lang="en-US">
                          <a:latin typeface="Book Antiqua" panose="02040602050305030304" pitchFamily="18" charset="0"/>
                        </a:rPr>
                        <a:t>Type</a:t>
                      </a:r>
                      <a:r>
                        <a:rPr lang="en-US" baseline="0">
                          <a:latin typeface="Book Antiqua" panose="02040602050305030304" pitchFamily="18" charset="0"/>
                        </a:rPr>
                        <a:t> of Transaction by NRI/ OCI</a:t>
                      </a:r>
                      <a:endParaRPr lang="en-US">
                        <a:latin typeface="Book Antiqua" panose="02040602050305030304" pitchFamily="18" charset="0"/>
                      </a:endParaRPr>
                    </a:p>
                  </a:txBody>
                  <a:tcPr/>
                </a:tc>
                <a:tc>
                  <a:txBody>
                    <a:bodyPr/>
                    <a:lstStyle/>
                    <a:p>
                      <a:r>
                        <a:rPr lang="en-US">
                          <a:latin typeface="Book Antiqua" panose="02040602050305030304" pitchFamily="18" charset="0"/>
                        </a:rPr>
                        <a:t>Type of Property</a:t>
                      </a:r>
                    </a:p>
                  </a:txBody>
                  <a:tcPr/>
                </a:tc>
                <a:tc>
                  <a:txBody>
                    <a:bodyPr/>
                    <a:lstStyle/>
                    <a:p>
                      <a:r>
                        <a:rPr lang="en-US">
                          <a:latin typeface="Book Antiqua" panose="02040602050305030304" pitchFamily="18" charset="0"/>
                        </a:rPr>
                        <a:t>From/</a:t>
                      </a:r>
                      <a:r>
                        <a:rPr lang="en-US" baseline="0">
                          <a:latin typeface="Book Antiqua" panose="02040602050305030304" pitchFamily="18" charset="0"/>
                        </a:rPr>
                        <a:t> To</a:t>
                      </a:r>
                      <a:endParaRPr lang="en-US">
                        <a:latin typeface="Book Antiqua" panose="02040602050305030304" pitchFamily="18" charset="0"/>
                      </a:endParaRPr>
                    </a:p>
                  </a:txBody>
                  <a:tcPr/>
                </a:tc>
                <a:extLst>
                  <a:ext uri="{0D108BD9-81ED-4DB2-BD59-A6C34878D82A}">
                    <a16:rowId xmlns:a16="http://schemas.microsoft.com/office/drawing/2014/main" val="4048253935"/>
                  </a:ext>
                </a:extLst>
              </a:tr>
              <a:tr h="694938">
                <a:tc>
                  <a:txBody>
                    <a:bodyPr/>
                    <a:lstStyle/>
                    <a:p>
                      <a:r>
                        <a:rPr lang="en-US">
                          <a:latin typeface="Book Antiqua" panose="02040602050305030304" pitchFamily="18" charset="0"/>
                        </a:rPr>
                        <a:t>Acquisition by Purchase</a:t>
                      </a:r>
                    </a:p>
                  </a:txBody>
                  <a:tcPr/>
                </a:tc>
                <a:tc>
                  <a:txBody>
                    <a:bodyPr/>
                    <a:lstStyle/>
                    <a:p>
                      <a:r>
                        <a:rPr lang="en-US">
                          <a:latin typeface="Book Antiqua" panose="02040602050305030304" pitchFamily="18" charset="0"/>
                        </a:rPr>
                        <a:t>Any IP other than Agricultural Properties</a:t>
                      </a:r>
                    </a:p>
                  </a:txBody>
                  <a:tcPr/>
                </a:tc>
                <a:tc>
                  <a:txBody>
                    <a:bodyPr/>
                    <a:lstStyle/>
                    <a:p>
                      <a:r>
                        <a:rPr lang="en-US">
                          <a:latin typeface="Book Antiqua" panose="02040602050305030304" pitchFamily="18" charset="0"/>
                        </a:rPr>
                        <a:t>Any person</a:t>
                      </a:r>
                    </a:p>
                    <a:p>
                      <a:endParaRPr lang="en-US">
                        <a:latin typeface="Book Antiqua" panose="02040602050305030304" pitchFamily="18" charset="0"/>
                      </a:endParaRPr>
                    </a:p>
                    <a:p>
                      <a:r>
                        <a:rPr lang="en-US" i="1">
                          <a:latin typeface="Book Antiqua" panose="02040602050305030304" pitchFamily="18" charset="0"/>
                        </a:rPr>
                        <a:t>(FAQ</a:t>
                      </a:r>
                      <a:r>
                        <a:rPr lang="en-US" i="1" baseline="0">
                          <a:latin typeface="Book Antiqua" panose="02040602050305030304" pitchFamily="18" charset="0"/>
                        </a:rPr>
                        <a:t> – Q.1 inconsistent)</a:t>
                      </a:r>
                      <a:endParaRPr lang="en-US" i="1">
                        <a:latin typeface="Book Antiqua" panose="02040602050305030304" pitchFamily="18" charset="0"/>
                      </a:endParaRPr>
                    </a:p>
                  </a:txBody>
                  <a:tcPr/>
                </a:tc>
                <a:extLst>
                  <a:ext uri="{0D108BD9-81ED-4DB2-BD59-A6C34878D82A}">
                    <a16:rowId xmlns:a16="http://schemas.microsoft.com/office/drawing/2014/main" val="2550484998"/>
                  </a:ext>
                </a:extLst>
              </a:tr>
              <a:tr h="1290600">
                <a:tc>
                  <a:txBody>
                    <a:bodyPr/>
                    <a:lstStyle/>
                    <a:p>
                      <a:r>
                        <a:rPr lang="en-US">
                          <a:latin typeface="Book Antiqua" panose="02040602050305030304" pitchFamily="18" charset="0"/>
                        </a:rPr>
                        <a:t>Acquisition</a:t>
                      </a:r>
                      <a:r>
                        <a:rPr lang="en-US" baseline="0">
                          <a:latin typeface="Book Antiqua" panose="02040602050305030304" pitchFamily="18" charset="0"/>
                        </a:rPr>
                        <a:t> by Gift</a:t>
                      </a:r>
                      <a:endParaRPr lang="en-US">
                        <a:latin typeface="Book Antiqua" panose="02040602050305030304" pitchFamily="18" charset="0"/>
                      </a:endParaRPr>
                    </a:p>
                  </a:txBody>
                  <a:tcPr/>
                </a:tc>
                <a:tc>
                  <a:txBody>
                    <a:bodyPr/>
                    <a:lstStyle/>
                    <a:p>
                      <a:r>
                        <a:rPr lang="en-US">
                          <a:latin typeface="Book Antiqua" panose="02040602050305030304" pitchFamily="18" charset="0"/>
                        </a:rPr>
                        <a:t>Any IP other than Agricultural Properties</a:t>
                      </a:r>
                    </a:p>
                  </a:txBody>
                  <a:tcPr/>
                </a:tc>
                <a:tc>
                  <a:txBody>
                    <a:bodyPr/>
                    <a:lstStyle/>
                    <a:p>
                      <a:r>
                        <a:rPr lang="en-US">
                          <a:latin typeface="Book Antiqua" panose="02040602050305030304" pitchFamily="18" charset="0"/>
                        </a:rPr>
                        <a:t>Indian</a:t>
                      </a:r>
                      <a:r>
                        <a:rPr lang="en-US" baseline="0">
                          <a:latin typeface="Book Antiqua" panose="02040602050305030304" pitchFamily="18" charset="0"/>
                        </a:rPr>
                        <a:t> Resident</a:t>
                      </a:r>
                    </a:p>
                    <a:p>
                      <a:endParaRPr lang="en-US" baseline="0">
                        <a:latin typeface="Book Antiqua" panose="02040602050305030304" pitchFamily="18" charset="0"/>
                      </a:endParaRPr>
                    </a:p>
                    <a:p>
                      <a:r>
                        <a:rPr lang="en-US">
                          <a:latin typeface="Book Antiqua" panose="02040602050305030304" pitchFamily="18" charset="0"/>
                        </a:rPr>
                        <a:t>NRI or OCI who</a:t>
                      </a:r>
                      <a:r>
                        <a:rPr lang="en-US" baseline="0">
                          <a:latin typeface="Book Antiqua" panose="02040602050305030304" pitchFamily="18" charset="0"/>
                        </a:rPr>
                        <a:t> is a relative</a:t>
                      </a:r>
                    </a:p>
                  </a:txBody>
                  <a:tcPr/>
                </a:tc>
                <a:extLst>
                  <a:ext uri="{0D108BD9-81ED-4DB2-BD59-A6C34878D82A}">
                    <a16:rowId xmlns:a16="http://schemas.microsoft.com/office/drawing/2014/main" val="1249563994"/>
                  </a:ext>
                </a:extLst>
              </a:tr>
              <a:tr h="1290600">
                <a:tc>
                  <a:txBody>
                    <a:bodyPr/>
                    <a:lstStyle/>
                    <a:p>
                      <a:r>
                        <a:rPr lang="en-US">
                          <a:latin typeface="Book Antiqua" panose="02040602050305030304" pitchFamily="18" charset="0"/>
                        </a:rPr>
                        <a:t>Acquisition</a:t>
                      </a:r>
                      <a:r>
                        <a:rPr lang="en-US" baseline="0">
                          <a:latin typeface="Book Antiqua" panose="02040602050305030304" pitchFamily="18" charset="0"/>
                        </a:rPr>
                        <a:t> by Inheritance</a:t>
                      </a:r>
                      <a:endParaRPr lang="en-US">
                        <a:latin typeface="Book Antiqua" panose="02040602050305030304" pitchFamily="18" charset="0"/>
                      </a:endParaRPr>
                    </a:p>
                  </a:txBody>
                  <a:tcPr/>
                </a:tc>
                <a:tc>
                  <a:txBody>
                    <a:bodyPr/>
                    <a:lstStyle/>
                    <a:p>
                      <a:r>
                        <a:rPr lang="en-US">
                          <a:latin typeface="Book Antiqua" panose="02040602050305030304" pitchFamily="18" charset="0"/>
                        </a:rPr>
                        <a:t>Any IP</a:t>
                      </a:r>
                    </a:p>
                  </a:txBody>
                  <a:tcPr/>
                </a:tc>
                <a:tc>
                  <a:txBody>
                    <a:bodyPr/>
                    <a:lstStyle/>
                    <a:p>
                      <a:r>
                        <a:rPr lang="en-US">
                          <a:latin typeface="Book Antiqua" panose="02040602050305030304" pitchFamily="18" charset="0"/>
                        </a:rPr>
                        <a:t>PROI who acquired</a:t>
                      </a:r>
                      <a:r>
                        <a:rPr lang="en-US" baseline="0">
                          <a:latin typeface="Book Antiqua" panose="02040602050305030304" pitchFamily="18" charset="0"/>
                        </a:rPr>
                        <a:t> it in accordance with extant provision</a:t>
                      </a:r>
                    </a:p>
                    <a:p>
                      <a:endParaRPr lang="en-US" baseline="0">
                        <a:latin typeface="Book Antiqua" panose="02040602050305030304" pitchFamily="18" charset="0"/>
                      </a:endParaRPr>
                    </a:p>
                    <a:p>
                      <a:r>
                        <a:rPr lang="en-US" baseline="0">
                          <a:latin typeface="Book Antiqua" panose="02040602050305030304" pitchFamily="18" charset="0"/>
                        </a:rPr>
                        <a:t>PRII</a:t>
                      </a:r>
                    </a:p>
                  </a:txBody>
                  <a:tcPr/>
                </a:tc>
                <a:extLst>
                  <a:ext uri="{0D108BD9-81ED-4DB2-BD59-A6C34878D82A}">
                    <a16:rowId xmlns:a16="http://schemas.microsoft.com/office/drawing/2014/main" val="677931609"/>
                  </a:ext>
                </a:extLst>
              </a:tr>
              <a:tr h="402623">
                <a:tc>
                  <a:txBody>
                    <a:bodyPr/>
                    <a:lstStyle/>
                    <a:p>
                      <a:r>
                        <a:rPr lang="en-US">
                          <a:latin typeface="Book Antiqua" panose="02040602050305030304" pitchFamily="18" charset="0"/>
                        </a:rPr>
                        <a:t>Transfer by sale or</a:t>
                      </a:r>
                      <a:r>
                        <a:rPr lang="en-US" baseline="0">
                          <a:latin typeface="Book Antiqua" panose="02040602050305030304" pitchFamily="18" charset="0"/>
                        </a:rPr>
                        <a:t> gift</a:t>
                      </a:r>
                      <a:endParaRPr lang="en-US">
                        <a:latin typeface="Book Antiqua" panose="02040602050305030304" pitchFamily="18" charset="0"/>
                      </a:endParaRPr>
                    </a:p>
                  </a:txBody>
                  <a:tcPr/>
                </a:tc>
                <a:tc>
                  <a:txBody>
                    <a:bodyPr/>
                    <a:lstStyle/>
                    <a:p>
                      <a:r>
                        <a:rPr lang="en-US">
                          <a:latin typeface="Book Antiqua" panose="02040602050305030304" pitchFamily="18" charset="0"/>
                        </a:rPr>
                        <a:t>Any IP</a:t>
                      </a:r>
                    </a:p>
                  </a:txBody>
                  <a:tcPr/>
                </a:tc>
                <a:tc>
                  <a:txBody>
                    <a:bodyPr/>
                    <a:lstStyle/>
                    <a:p>
                      <a:r>
                        <a:rPr lang="en-US">
                          <a:latin typeface="Book Antiqua" panose="02040602050305030304" pitchFamily="18" charset="0"/>
                        </a:rPr>
                        <a:t>Indian Resident</a:t>
                      </a:r>
                    </a:p>
                  </a:txBody>
                  <a:tcPr/>
                </a:tc>
                <a:extLst>
                  <a:ext uri="{0D108BD9-81ED-4DB2-BD59-A6C34878D82A}">
                    <a16:rowId xmlns:a16="http://schemas.microsoft.com/office/drawing/2014/main" val="3977979291"/>
                  </a:ext>
                </a:extLst>
              </a:tr>
              <a:tr h="694938">
                <a:tc>
                  <a:txBody>
                    <a:bodyPr/>
                    <a:lstStyle/>
                    <a:p>
                      <a:r>
                        <a:rPr lang="en-US">
                          <a:latin typeface="Book Antiqua" panose="02040602050305030304" pitchFamily="18" charset="0"/>
                        </a:rPr>
                        <a:t>Transfer by sale or</a:t>
                      </a:r>
                      <a:r>
                        <a:rPr lang="en-US" baseline="0">
                          <a:latin typeface="Book Antiqua" panose="02040602050305030304" pitchFamily="18" charset="0"/>
                        </a:rPr>
                        <a:t> gift</a:t>
                      </a:r>
                      <a:endParaRPr lang="en-US">
                        <a:latin typeface="Book Antiqua" panose="02040602050305030304" pitchFamily="18" charset="0"/>
                      </a:endParaRPr>
                    </a:p>
                  </a:txBody>
                  <a:tcPr/>
                </a:tc>
                <a:tc>
                  <a:txBody>
                    <a:bodyPr/>
                    <a:lstStyle/>
                    <a:p>
                      <a:r>
                        <a:rPr lang="en-US">
                          <a:latin typeface="Book Antiqua" panose="02040602050305030304" pitchFamily="18" charset="0"/>
                        </a:rPr>
                        <a:t>Any</a:t>
                      </a:r>
                      <a:r>
                        <a:rPr lang="en-US" baseline="0">
                          <a:latin typeface="Book Antiqua" panose="02040602050305030304" pitchFamily="18" charset="0"/>
                        </a:rPr>
                        <a:t> IP other than Agricultural Properties</a:t>
                      </a:r>
                      <a:endParaRPr lang="en-US">
                        <a:latin typeface="Book Antiqua" panose="02040602050305030304" pitchFamily="18" charset="0"/>
                      </a:endParaRPr>
                    </a:p>
                  </a:txBody>
                  <a:tcPr/>
                </a:tc>
                <a:tc>
                  <a:txBody>
                    <a:bodyPr/>
                    <a:lstStyle/>
                    <a:p>
                      <a:r>
                        <a:rPr lang="en-US" dirty="0">
                          <a:latin typeface="Book Antiqua" panose="02040602050305030304" pitchFamily="18" charset="0"/>
                        </a:rPr>
                        <a:t>NRI or OCI who is a relative</a:t>
                      </a:r>
                    </a:p>
                  </a:txBody>
                  <a:tcPr/>
                </a:tc>
                <a:extLst>
                  <a:ext uri="{0D108BD9-81ED-4DB2-BD59-A6C34878D82A}">
                    <a16:rowId xmlns:a16="http://schemas.microsoft.com/office/drawing/2014/main" val="1878044593"/>
                  </a:ext>
                </a:extLst>
              </a:tr>
            </a:tbl>
          </a:graphicData>
        </a:graphic>
      </p:graphicFrame>
      <p:sp>
        <p:nvSpPr>
          <p:cNvPr id="5" name="Date Placeholder 4"/>
          <p:cNvSpPr>
            <a:spLocks noGrp="1"/>
          </p:cNvSpPr>
          <p:nvPr>
            <p:ph type="dt" sz="half" idx="10"/>
          </p:nvPr>
        </p:nvSpPr>
        <p:spPr/>
        <p:txBody>
          <a:bodyPr/>
          <a:lstStyle/>
          <a:p>
            <a:r>
              <a:rPr lang="en-US"/>
              <a:t>15-Nov-2022</a:t>
            </a:r>
          </a:p>
        </p:txBody>
      </p:sp>
      <p:sp>
        <p:nvSpPr>
          <p:cNvPr id="6" name="Footer Placeholder 5"/>
          <p:cNvSpPr>
            <a:spLocks noGrp="1"/>
          </p:cNvSpPr>
          <p:nvPr>
            <p:ph type="ftr" sz="quarter" idx="11"/>
          </p:nvPr>
        </p:nvSpPr>
        <p:spPr/>
        <p:txBody>
          <a:bodyPr/>
          <a:lstStyle/>
          <a:p>
            <a:r>
              <a:rPr lang="en-US"/>
              <a:t>CA Viren Doshi</a:t>
            </a:r>
          </a:p>
        </p:txBody>
      </p:sp>
      <p:sp>
        <p:nvSpPr>
          <p:cNvPr id="7" name="Slide Number Placeholder 6"/>
          <p:cNvSpPr>
            <a:spLocks noGrp="1"/>
          </p:cNvSpPr>
          <p:nvPr>
            <p:ph type="sldNum" sz="quarter" idx="12"/>
          </p:nvPr>
        </p:nvSpPr>
        <p:spPr/>
        <p:txBody>
          <a:bodyPr/>
          <a:lstStyle/>
          <a:p>
            <a:fld id="{53B6C93E-B05E-49F4-B363-E611733D9E4E}" type="slidenum">
              <a:rPr lang="en-US" smtClean="0"/>
              <a:t>71</a:t>
            </a:fld>
            <a:endParaRPr lang="en-US"/>
          </a:p>
        </p:txBody>
      </p:sp>
    </p:spTree>
    <p:extLst>
      <p:ext uri="{BB962C8B-B14F-4D97-AF65-F5344CB8AC3E}">
        <p14:creationId xmlns:p14="http://schemas.microsoft.com/office/powerpoint/2010/main" val="375391948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606" y="119705"/>
            <a:ext cx="10772775" cy="1336301"/>
          </a:xfrm>
        </p:spPr>
        <p:txBody>
          <a:bodyPr/>
          <a:lstStyle/>
          <a:p>
            <a:r>
              <a:rPr lang="en-US"/>
              <a:t>IP in India by NRIs/ OCIs – Acquisition and Transfer</a:t>
            </a:r>
          </a:p>
        </p:txBody>
      </p:sp>
      <p:sp>
        <p:nvSpPr>
          <p:cNvPr id="3" name="Content Placeholder 2"/>
          <p:cNvSpPr>
            <a:spLocks noGrp="1"/>
          </p:cNvSpPr>
          <p:nvPr>
            <p:ph idx="1"/>
          </p:nvPr>
        </p:nvSpPr>
        <p:spPr>
          <a:xfrm>
            <a:off x="676656" y="1456006"/>
            <a:ext cx="10753725" cy="4930726"/>
          </a:xfrm>
        </p:spPr>
        <p:txBody>
          <a:bodyPr>
            <a:normAutofit lnSpcReduction="10000"/>
          </a:bodyPr>
          <a:lstStyle/>
          <a:p>
            <a:pPr marL="0" indent="0">
              <a:buNone/>
            </a:pPr>
            <a:r>
              <a:rPr lang="en-US" b="1" dirty="0"/>
              <a:t>As a corollary to the above table, NRIs and OCIs cannot do the following – </a:t>
            </a:r>
          </a:p>
          <a:p>
            <a:endParaRPr lang="en-US" dirty="0"/>
          </a:p>
          <a:p>
            <a:r>
              <a:rPr lang="en-US" dirty="0"/>
              <a:t>Agricultural Property can be acquired by NRIs/ OCIs only by way of inheritance</a:t>
            </a:r>
          </a:p>
          <a:p>
            <a:pPr lvl="1"/>
            <a:r>
              <a:rPr lang="en-US" dirty="0"/>
              <a:t>No option of purchase or gift</a:t>
            </a:r>
          </a:p>
          <a:p>
            <a:endParaRPr lang="en-US" dirty="0"/>
          </a:p>
          <a:p>
            <a:r>
              <a:rPr lang="en-US" dirty="0"/>
              <a:t>Such agricultural property can only be sold or gifted to a PRII</a:t>
            </a:r>
          </a:p>
          <a:p>
            <a:pPr lvl="1"/>
            <a:r>
              <a:rPr lang="en-US" dirty="0"/>
              <a:t>Bequeath to anyone including PROI</a:t>
            </a:r>
          </a:p>
          <a:p>
            <a:endParaRPr lang="en-US" dirty="0"/>
          </a:p>
          <a:p>
            <a:r>
              <a:rPr lang="en-US" dirty="0"/>
              <a:t>No property can be transferred by way of sale or gift to PROI or non-relative NRIs/ OCIs</a:t>
            </a:r>
          </a:p>
          <a:p>
            <a:pPr lvl="1"/>
            <a:r>
              <a:rPr lang="en-US" dirty="0"/>
              <a:t>Inconsistency in NDI Rules [Rule 24(e)] and Master Direction [Reg. 3.2(b)]</a:t>
            </a:r>
          </a:p>
        </p:txBody>
      </p:sp>
      <p:sp>
        <p:nvSpPr>
          <p:cNvPr id="5" name="Date Placeholder 4"/>
          <p:cNvSpPr>
            <a:spLocks noGrp="1"/>
          </p:cNvSpPr>
          <p:nvPr>
            <p:ph type="dt" sz="half" idx="10"/>
          </p:nvPr>
        </p:nvSpPr>
        <p:spPr/>
        <p:txBody>
          <a:bodyPr/>
          <a:lstStyle/>
          <a:p>
            <a:r>
              <a:rPr lang="en-US"/>
              <a:t>15-Nov-2022</a:t>
            </a:r>
          </a:p>
        </p:txBody>
      </p:sp>
      <p:sp>
        <p:nvSpPr>
          <p:cNvPr id="6" name="Footer Placeholder 5"/>
          <p:cNvSpPr>
            <a:spLocks noGrp="1"/>
          </p:cNvSpPr>
          <p:nvPr>
            <p:ph type="ftr" sz="quarter" idx="11"/>
          </p:nvPr>
        </p:nvSpPr>
        <p:spPr/>
        <p:txBody>
          <a:bodyPr/>
          <a:lstStyle/>
          <a:p>
            <a:r>
              <a:rPr lang="en-US"/>
              <a:t>CA Viren Doshi</a:t>
            </a:r>
          </a:p>
        </p:txBody>
      </p:sp>
      <p:sp>
        <p:nvSpPr>
          <p:cNvPr id="7" name="Slide Number Placeholder 6"/>
          <p:cNvSpPr>
            <a:spLocks noGrp="1"/>
          </p:cNvSpPr>
          <p:nvPr>
            <p:ph type="sldNum" sz="quarter" idx="12"/>
          </p:nvPr>
        </p:nvSpPr>
        <p:spPr/>
        <p:txBody>
          <a:bodyPr/>
          <a:lstStyle/>
          <a:p>
            <a:fld id="{53B6C93E-B05E-49F4-B363-E611733D9E4E}" type="slidenum">
              <a:rPr lang="en-US" smtClean="0"/>
              <a:t>72</a:t>
            </a:fld>
            <a:endParaRPr lang="en-US"/>
          </a:p>
        </p:txBody>
      </p:sp>
    </p:spTree>
    <p:extLst>
      <p:ext uri="{BB962C8B-B14F-4D97-AF65-F5344CB8AC3E}">
        <p14:creationId xmlns:p14="http://schemas.microsoft.com/office/powerpoint/2010/main" val="32264558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606" y="239280"/>
            <a:ext cx="10772775" cy="738425"/>
          </a:xfrm>
        </p:spPr>
        <p:txBody>
          <a:bodyPr>
            <a:normAutofit fontScale="90000"/>
          </a:bodyPr>
          <a:lstStyle/>
          <a:p>
            <a:r>
              <a:rPr lang="en-US"/>
              <a:t>IP in India by NRIs/ OCIs – Modes of Payment</a:t>
            </a:r>
          </a:p>
        </p:txBody>
      </p:sp>
      <p:sp>
        <p:nvSpPr>
          <p:cNvPr id="3" name="Content Placeholder 2"/>
          <p:cNvSpPr>
            <a:spLocks noGrp="1"/>
          </p:cNvSpPr>
          <p:nvPr>
            <p:ph idx="1"/>
          </p:nvPr>
        </p:nvSpPr>
        <p:spPr>
          <a:xfrm>
            <a:off x="676656" y="1216855"/>
            <a:ext cx="10753725" cy="5486400"/>
          </a:xfrm>
        </p:spPr>
        <p:txBody>
          <a:bodyPr>
            <a:normAutofit fontScale="85000" lnSpcReduction="20000"/>
          </a:bodyPr>
          <a:lstStyle/>
          <a:p>
            <a:r>
              <a:rPr lang="en-US"/>
              <a:t>Payment for acquisition of IP in India can be made only out of</a:t>
            </a:r>
          </a:p>
          <a:p>
            <a:pPr lvl="1"/>
            <a:r>
              <a:rPr lang="en-US"/>
              <a:t>Inward remittance</a:t>
            </a:r>
          </a:p>
          <a:p>
            <a:pPr lvl="1"/>
            <a:r>
              <a:rPr lang="en-US"/>
              <a:t>NRE Balances</a:t>
            </a:r>
          </a:p>
          <a:p>
            <a:pPr lvl="1"/>
            <a:r>
              <a:rPr lang="en-US"/>
              <a:t>FCNR(B) Balances</a:t>
            </a:r>
          </a:p>
          <a:p>
            <a:pPr lvl="1"/>
            <a:r>
              <a:rPr lang="en-US"/>
              <a:t>NRO Balances</a:t>
            </a:r>
          </a:p>
          <a:p>
            <a:endParaRPr lang="en-US"/>
          </a:p>
          <a:p>
            <a:r>
              <a:rPr lang="en-US"/>
              <a:t>Payment through travelers cheques or in foreign currency notes or in any other manner in not allowed</a:t>
            </a:r>
          </a:p>
          <a:p>
            <a:endParaRPr lang="en-US"/>
          </a:p>
          <a:p>
            <a:r>
              <a:rPr lang="en-US"/>
              <a:t>No approval required from RBI; no declarations required</a:t>
            </a:r>
          </a:p>
          <a:p>
            <a:endParaRPr lang="en-US"/>
          </a:p>
          <a:p>
            <a:r>
              <a:rPr lang="en-US"/>
              <a:t>Loans can be accepted from Bank for acquisition of IP in India in accordance with Reg. 7(A)(</a:t>
            </a:r>
            <a:r>
              <a:rPr lang="en-US" err="1"/>
              <a:t>i</a:t>
            </a:r>
            <a:r>
              <a:rPr lang="en-US"/>
              <a:t>) of FEMA 3R</a:t>
            </a:r>
          </a:p>
          <a:p>
            <a:pPr lvl="1"/>
            <a:r>
              <a:rPr lang="en-US"/>
              <a:t>Loans from employers allowed; for NRIs – allowed from PRII subject to LRS; for OCIs – allowed from PRII relative subject to LRS</a:t>
            </a:r>
          </a:p>
          <a:p>
            <a:pPr lvl="1"/>
            <a:r>
              <a:rPr lang="en-US"/>
              <a:t>Terms and conditions not prescribed</a:t>
            </a:r>
          </a:p>
          <a:p>
            <a:endParaRPr lang="en-US"/>
          </a:p>
          <a:p>
            <a:endParaRPr lang="en-US"/>
          </a:p>
        </p:txBody>
      </p:sp>
      <p:sp>
        <p:nvSpPr>
          <p:cNvPr id="4" name="Date Placeholder 3"/>
          <p:cNvSpPr>
            <a:spLocks noGrp="1"/>
          </p:cNvSpPr>
          <p:nvPr>
            <p:ph type="dt" sz="half" idx="10"/>
          </p:nvPr>
        </p:nvSpPr>
        <p:spPr/>
        <p:txBody>
          <a:bodyPr/>
          <a:lstStyle/>
          <a:p>
            <a:r>
              <a:rPr lang="en-US"/>
              <a:t>15-Nov-2022</a:t>
            </a:r>
          </a:p>
        </p:txBody>
      </p:sp>
      <p:sp>
        <p:nvSpPr>
          <p:cNvPr id="5" name="Footer Placeholder 4"/>
          <p:cNvSpPr>
            <a:spLocks noGrp="1"/>
          </p:cNvSpPr>
          <p:nvPr>
            <p:ph type="ftr" sz="quarter" idx="11"/>
          </p:nvPr>
        </p:nvSpPr>
        <p:spPr/>
        <p:txBody>
          <a:bodyPr/>
          <a:lstStyle/>
          <a:p>
            <a:r>
              <a:rPr lang="en-US"/>
              <a:t>CA Viren Doshi</a:t>
            </a:r>
          </a:p>
        </p:txBody>
      </p:sp>
      <p:sp>
        <p:nvSpPr>
          <p:cNvPr id="6" name="Slide Number Placeholder 5"/>
          <p:cNvSpPr>
            <a:spLocks noGrp="1"/>
          </p:cNvSpPr>
          <p:nvPr>
            <p:ph type="sldNum" sz="quarter" idx="12"/>
          </p:nvPr>
        </p:nvSpPr>
        <p:spPr/>
        <p:txBody>
          <a:bodyPr/>
          <a:lstStyle/>
          <a:p>
            <a:fld id="{53B6C93E-B05E-49F4-B363-E611733D9E4E}" type="slidenum">
              <a:rPr lang="en-US" smtClean="0"/>
              <a:t>73</a:t>
            </a:fld>
            <a:endParaRPr lang="en-US"/>
          </a:p>
        </p:txBody>
      </p:sp>
    </p:spTree>
    <p:extLst>
      <p:ext uri="{BB962C8B-B14F-4D97-AF65-F5344CB8AC3E}">
        <p14:creationId xmlns:p14="http://schemas.microsoft.com/office/powerpoint/2010/main" val="381608441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606" y="239280"/>
            <a:ext cx="10772775" cy="1237828"/>
          </a:xfrm>
        </p:spPr>
        <p:txBody>
          <a:bodyPr/>
          <a:lstStyle/>
          <a:p>
            <a:r>
              <a:rPr lang="en-US"/>
              <a:t>IP in India by NRIs/ OCIs – Repatriation</a:t>
            </a:r>
          </a:p>
        </p:txBody>
      </p:sp>
      <p:sp>
        <p:nvSpPr>
          <p:cNvPr id="3" name="Content Placeholder 2"/>
          <p:cNvSpPr>
            <a:spLocks noGrp="1"/>
          </p:cNvSpPr>
          <p:nvPr>
            <p:ph idx="1"/>
          </p:nvPr>
        </p:nvSpPr>
        <p:spPr>
          <a:xfrm>
            <a:off x="676656" y="1695158"/>
            <a:ext cx="10753725" cy="4740812"/>
          </a:xfrm>
        </p:spPr>
        <p:txBody>
          <a:bodyPr>
            <a:normAutofit/>
          </a:bodyPr>
          <a:lstStyle/>
          <a:p>
            <a:pPr marL="0" indent="0">
              <a:buNone/>
            </a:pPr>
            <a:r>
              <a:rPr lang="en-US" b="1"/>
              <a:t>Repatriation on sale will be freely allowed without approvals:</a:t>
            </a:r>
          </a:p>
          <a:p>
            <a:r>
              <a:rPr lang="en-US"/>
              <a:t>IP other than Agricultural Properties</a:t>
            </a:r>
          </a:p>
          <a:p>
            <a:pPr lvl="1"/>
            <a:r>
              <a:rPr lang="en-US"/>
              <a:t>Acquired in accordance with extant provisions</a:t>
            </a:r>
          </a:p>
          <a:p>
            <a:pPr lvl="1"/>
            <a:r>
              <a:rPr lang="en-US"/>
              <a:t>Payment for acquisition made from NRE/ FCNR/ foreign exchange received through banking channels</a:t>
            </a:r>
          </a:p>
          <a:p>
            <a:pPr lvl="1"/>
            <a:r>
              <a:rPr lang="en-US"/>
              <a:t>For residential properties, repatriation of sale proceeds not more than 2 properties</a:t>
            </a:r>
          </a:p>
          <a:p>
            <a:pPr lvl="1"/>
            <a:endParaRPr lang="en-US"/>
          </a:p>
          <a:p>
            <a:r>
              <a:rPr lang="en-US"/>
              <a:t>Benefit of 1 million dollar scheme available for non-</a:t>
            </a:r>
            <a:r>
              <a:rPr lang="en-US" err="1"/>
              <a:t>repatriable</a:t>
            </a:r>
            <a:r>
              <a:rPr lang="en-US"/>
              <a:t> investments</a:t>
            </a:r>
          </a:p>
          <a:p>
            <a:pPr lvl="1"/>
            <a:endParaRPr lang="en-US"/>
          </a:p>
          <a:p>
            <a:endParaRPr lang="en-US"/>
          </a:p>
          <a:p>
            <a:endParaRPr lang="en-US"/>
          </a:p>
          <a:p>
            <a:endParaRPr lang="en-US"/>
          </a:p>
        </p:txBody>
      </p:sp>
      <p:sp>
        <p:nvSpPr>
          <p:cNvPr id="4" name="Date Placeholder 3"/>
          <p:cNvSpPr>
            <a:spLocks noGrp="1"/>
          </p:cNvSpPr>
          <p:nvPr>
            <p:ph type="dt" sz="half" idx="10"/>
          </p:nvPr>
        </p:nvSpPr>
        <p:spPr/>
        <p:txBody>
          <a:bodyPr/>
          <a:lstStyle/>
          <a:p>
            <a:r>
              <a:rPr lang="en-US"/>
              <a:t>15-Nov-2022</a:t>
            </a:r>
          </a:p>
        </p:txBody>
      </p:sp>
      <p:sp>
        <p:nvSpPr>
          <p:cNvPr id="5" name="Footer Placeholder 4"/>
          <p:cNvSpPr>
            <a:spLocks noGrp="1"/>
          </p:cNvSpPr>
          <p:nvPr>
            <p:ph type="ftr" sz="quarter" idx="11"/>
          </p:nvPr>
        </p:nvSpPr>
        <p:spPr/>
        <p:txBody>
          <a:bodyPr/>
          <a:lstStyle/>
          <a:p>
            <a:r>
              <a:rPr lang="en-US"/>
              <a:t>CA Viren Doshi</a:t>
            </a:r>
          </a:p>
        </p:txBody>
      </p:sp>
      <p:sp>
        <p:nvSpPr>
          <p:cNvPr id="6" name="Slide Number Placeholder 5"/>
          <p:cNvSpPr>
            <a:spLocks noGrp="1"/>
          </p:cNvSpPr>
          <p:nvPr>
            <p:ph type="sldNum" sz="quarter" idx="12"/>
          </p:nvPr>
        </p:nvSpPr>
        <p:spPr/>
        <p:txBody>
          <a:bodyPr/>
          <a:lstStyle/>
          <a:p>
            <a:fld id="{53B6C93E-B05E-49F4-B363-E611733D9E4E}" type="slidenum">
              <a:rPr lang="en-US" smtClean="0"/>
              <a:t>74</a:t>
            </a:fld>
            <a:endParaRPr lang="en-US"/>
          </a:p>
        </p:txBody>
      </p:sp>
    </p:spTree>
    <p:extLst>
      <p:ext uri="{BB962C8B-B14F-4D97-AF65-F5344CB8AC3E}">
        <p14:creationId xmlns:p14="http://schemas.microsoft.com/office/powerpoint/2010/main" val="389323060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606" y="391956"/>
            <a:ext cx="10772775" cy="829805"/>
          </a:xfrm>
        </p:spPr>
        <p:txBody>
          <a:bodyPr/>
          <a:lstStyle/>
          <a:p>
            <a:r>
              <a:rPr lang="en-US"/>
              <a:t>IP in India – NR Spouse of NRI or OCI</a:t>
            </a:r>
          </a:p>
        </p:txBody>
      </p:sp>
      <p:sp>
        <p:nvSpPr>
          <p:cNvPr id="3" name="Content Placeholder 2"/>
          <p:cNvSpPr>
            <a:spLocks noGrp="1"/>
          </p:cNvSpPr>
          <p:nvPr>
            <p:ph idx="1"/>
          </p:nvPr>
        </p:nvSpPr>
        <p:spPr>
          <a:xfrm>
            <a:off x="676656" y="1383126"/>
            <a:ext cx="10753725" cy="4910098"/>
          </a:xfrm>
        </p:spPr>
        <p:txBody>
          <a:bodyPr>
            <a:normAutofit fontScale="92500" lnSpcReduction="20000"/>
          </a:bodyPr>
          <a:lstStyle/>
          <a:p>
            <a:pPr marL="0" indent="0">
              <a:buNone/>
            </a:pPr>
            <a:r>
              <a:rPr lang="en-US" b="1"/>
              <a:t>Non-Resident (NR/ PROI) Spouse who is not an NRI/ OCI can acquire:</a:t>
            </a:r>
          </a:p>
          <a:p>
            <a:endParaRPr lang="en-US"/>
          </a:p>
          <a:p>
            <a:r>
              <a:rPr lang="en-US"/>
              <a:t>Only one IP other than agricultural properties</a:t>
            </a:r>
          </a:p>
          <a:p>
            <a:endParaRPr lang="en-US"/>
          </a:p>
          <a:p>
            <a:r>
              <a:rPr lang="en-US"/>
              <a:t>Jointly with NRI/ OCI spouse</a:t>
            </a:r>
          </a:p>
          <a:p>
            <a:endParaRPr lang="en-US"/>
          </a:p>
          <a:p>
            <a:r>
              <a:rPr lang="en-US"/>
              <a:t>Marriage should have been registered and subsisted for not less than 2 years immediately preceding the acquisition of such property</a:t>
            </a:r>
          </a:p>
          <a:p>
            <a:endParaRPr lang="en-US"/>
          </a:p>
          <a:p>
            <a:r>
              <a:rPr lang="en-US"/>
              <a:t>Spouse should not be otherwise prohibited from such acquisition</a:t>
            </a:r>
          </a:p>
          <a:p>
            <a:endParaRPr lang="en-US"/>
          </a:p>
          <a:p>
            <a:r>
              <a:rPr lang="en-US"/>
              <a:t>Payment may be made from non-resident account held in accordance with FEMA Regulations or by way of inward remittance</a:t>
            </a:r>
          </a:p>
        </p:txBody>
      </p:sp>
      <p:sp>
        <p:nvSpPr>
          <p:cNvPr id="4" name="Date Placeholder 3"/>
          <p:cNvSpPr>
            <a:spLocks noGrp="1"/>
          </p:cNvSpPr>
          <p:nvPr>
            <p:ph type="dt" sz="half" idx="10"/>
          </p:nvPr>
        </p:nvSpPr>
        <p:spPr/>
        <p:txBody>
          <a:bodyPr/>
          <a:lstStyle/>
          <a:p>
            <a:r>
              <a:rPr lang="en-US"/>
              <a:t>15-Nov-2022</a:t>
            </a:r>
          </a:p>
        </p:txBody>
      </p:sp>
      <p:sp>
        <p:nvSpPr>
          <p:cNvPr id="5" name="Footer Placeholder 4"/>
          <p:cNvSpPr>
            <a:spLocks noGrp="1"/>
          </p:cNvSpPr>
          <p:nvPr>
            <p:ph type="ftr" sz="quarter" idx="11"/>
          </p:nvPr>
        </p:nvSpPr>
        <p:spPr/>
        <p:txBody>
          <a:bodyPr/>
          <a:lstStyle/>
          <a:p>
            <a:r>
              <a:rPr lang="en-US"/>
              <a:t>CA Viren Doshi</a:t>
            </a:r>
          </a:p>
        </p:txBody>
      </p:sp>
      <p:sp>
        <p:nvSpPr>
          <p:cNvPr id="6" name="Slide Number Placeholder 5"/>
          <p:cNvSpPr>
            <a:spLocks noGrp="1"/>
          </p:cNvSpPr>
          <p:nvPr>
            <p:ph type="sldNum" sz="quarter" idx="12"/>
          </p:nvPr>
        </p:nvSpPr>
        <p:spPr/>
        <p:txBody>
          <a:bodyPr/>
          <a:lstStyle/>
          <a:p>
            <a:fld id="{53B6C93E-B05E-49F4-B363-E611733D9E4E}" type="slidenum">
              <a:rPr lang="en-US" smtClean="0"/>
              <a:t>75</a:t>
            </a:fld>
            <a:endParaRPr lang="en-US"/>
          </a:p>
        </p:txBody>
      </p:sp>
    </p:spTree>
    <p:extLst>
      <p:ext uri="{BB962C8B-B14F-4D97-AF65-F5344CB8AC3E}">
        <p14:creationId xmlns:p14="http://schemas.microsoft.com/office/powerpoint/2010/main" val="191012309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606" y="222908"/>
            <a:ext cx="10772775" cy="1658198"/>
          </a:xfrm>
        </p:spPr>
        <p:txBody>
          <a:bodyPr/>
          <a:lstStyle/>
          <a:p>
            <a:r>
              <a:rPr lang="en-US"/>
              <a:t>IP in India – NR having place of business in India</a:t>
            </a:r>
          </a:p>
        </p:txBody>
      </p:sp>
      <p:sp>
        <p:nvSpPr>
          <p:cNvPr id="3" name="Content Placeholder 2"/>
          <p:cNvSpPr>
            <a:spLocks noGrp="1"/>
          </p:cNvSpPr>
          <p:nvPr>
            <p:ph idx="1"/>
          </p:nvPr>
        </p:nvSpPr>
        <p:spPr>
          <a:xfrm>
            <a:off x="676656" y="1881106"/>
            <a:ext cx="10753725" cy="4266121"/>
          </a:xfrm>
        </p:spPr>
        <p:txBody>
          <a:bodyPr/>
          <a:lstStyle/>
          <a:p>
            <a:pPr marL="0" indent="0">
              <a:buNone/>
            </a:pPr>
            <a:r>
              <a:rPr lang="en-US" b="1"/>
              <a:t>PROI having BO, PO or any other place of business in India can acquire IP in India:</a:t>
            </a:r>
          </a:p>
          <a:p>
            <a:endParaRPr lang="en-US" b="1"/>
          </a:p>
          <a:p>
            <a:r>
              <a:rPr lang="en-US"/>
              <a:t>Only for carrying on permitted activity or its incidental activities</a:t>
            </a:r>
          </a:p>
          <a:p>
            <a:r>
              <a:rPr lang="en-US"/>
              <a:t>Entities of 11 countries mentioned earlier require prior approval</a:t>
            </a:r>
          </a:p>
          <a:p>
            <a:r>
              <a:rPr lang="en-US"/>
              <a:t>Declaration in Form IPI needs to be filed within 90 days from date of acquisition</a:t>
            </a:r>
          </a:p>
          <a:p>
            <a:r>
              <a:rPr lang="en-US"/>
              <a:t>PROI can mortgage such IP to an AD as a security for borrowing</a:t>
            </a:r>
          </a:p>
          <a:p>
            <a:r>
              <a:rPr lang="en-US"/>
              <a:t>Prior RBI Approval is required</a:t>
            </a:r>
          </a:p>
        </p:txBody>
      </p:sp>
      <p:sp>
        <p:nvSpPr>
          <p:cNvPr id="4" name="Date Placeholder 3"/>
          <p:cNvSpPr>
            <a:spLocks noGrp="1"/>
          </p:cNvSpPr>
          <p:nvPr>
            <p:ph type="dt" sz="half" idx="10"/>
          </p:nvPr>
        </p:nvSpPr>
        <p:spPr/>
        <p:txBody>
          <a:bodyPr/>
          <a:lstStyle/>
          <a:p>
            <a:r>
              <a:rPr lang="en-US"/>
              <a:t>15-Nov-2022</a:t>
            </a:r>
          </a:p>
        </p:txBody>
      </p:sp>
      <p:sp>
        <p:nvSpPr>
          <p:cNvPr id="5" name="Footer Placeholder 4"/>
          <p:cNvSpPr>
            <a:spLocks noGrp="1"/>
          </p:cNvSpPr>
          <p:nvPr>
            <p:ph type="ftr" sz="quarter" idx="11"/>
          </p:nvPr>
        </p:nvSpPr>
        <p:spPr/>
        <p:txBody>
          <a:bodyPr/>
          <a:lstStyle/>
          <a:p>
            <a:r>
              <a:rPr lang="en-US"/>
              <a:t>CA Viren Doshi</a:t>
            </a:r>
          </a:p>
        </p:txBody>
      </p:sp>
      <p:sp>
        <p:nvSpPr>
          <p:cNvPr id="6" name="Slide Number Placeholder 5"/>
          <p:cNvSpPr>
            <a:spLocks noGrp="1"/>
          </p:cNvSpPr>
          <p:nvPr>
            <p:ph type="sldNum" sz="quarter" idx="12"/>
          </p:nvPr>
        </p:nvSpPr>
        <p:spPr/>
        <p:txBody>
          <a:bodyPr/>
          <a:lstStyle/>
          <a:p>
            <a:fld id="{53B6C93E-B05E-49F4-B363-E611733D9E4E}" type="slidenum">
              <a:rPr lang="en-US" smtClean="0"/>
              <a:t>76</a:t>
            </a:fld>
            <a:endParaRPr lang="en-US"/>
          </a:p>
        </p:txBody>
      </p:sp>
    </p:spTree>
    <p:extLst>
      <p:ext uri="{BB962C8B-B14F-4D97-AF65-F5344CB8AC3E}">
        <p14:creationId xmlns:p14="http://schemas.microsoft.com/office/powerpoint/2010/main" val="273721000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606" y="222908"/>
            <a:ext cx="10772775" cy="1352319"/>
          </a:xfrm>
        </p:spPr>
        <p:txBody>
          <a:bodyPr/>
          <a:lstStyle/>
          <a:p>
            <a:r>
              <a:rPr lang="en-US"/>
              <a:t>IP in India – Long-term Visa Holder</a:t>
            </a:r>
          </a:p>
        </p:txBody>
      </p:sp>
      <p:sp>
        <p:nvSpPr>
          <p:cNvPr id="3" name="Content Placeholder 2"/>
          <p:cNvSpPr>
            <a:spLocks noGrp="1"/>
          </p:cNvSpPr>
          <p:nvPr>
            <p:ph idx="1"/>
          </p:nvPr>
        </p:nvSpPr>
        <p:spPr>
          <a:xfrm>
            <a:off x="676656" y="1575228"/>
            <a:ext cx="10753725" cy="4572000"/>
          </a:xfrm>
        </p:spPr>
        <p:txBody>
          <a:bodyPr>
            <a:normAutofit/>
          </a:bodyPr>
          <a:lstStyle/>
          <a:p>
            <a:pPr marL="0" indent="0">
              <a:buNone/>
            </a:pPr>
            <a:r>
              <a:rPr lang="en-US" b="1"/>
              <a:t>Long-term Visa Holders being citizens of Afghanistan, Bangladesh or Pakistan may purchase IP if:</a:t>
            </a:r>
          </a:p>
          <a:p>
            <a:endParaRPr lang="en-US" b="1"/>
          </a:p>
          <a:p>
            <a:r>
              <a:rPr lang="en-US"/>
              <a:t>They belong to specified minority communities viz. Hindus, Sikhs, Jains, Buddhists, </a:t>
            </a:r>
            <a:r>
              <a:rPr lang="en-US" err="1"/>
              <a:t>Parsis</a:t>
            </a:r>
            <a:r>
              <a:rPr lang="en-US"/>
              <a:t> and Christians</a:t>
            </a:r>
          </a:p>
          <a:p>
            <a:endParaRPr lang="en-US"/>
          </a:p>
          <a:p>
            <a:r>
              <a:rPr lang="en-US"/>
              <a:t>Acquire only one residential IP as dwelling for self-occupation and only one IP for self-employment</a:t>
            </a:r>
          </a:p>
          <a:p>
            <a:endParaRPr lang="en-US"/>
          </a:p>
          <a:p>
            <a:r>
              <a:rPr lang="en-US"/>
              <a:t>Several conditions to be met for security reasons</a:t>
            </a:r>
          </a:p>
        </p:txBody>
      </p:sp>
      <p:sp>
        <p:nvSpPr>
          <p:cNvPr id="4" name="Date Placeholder 3"/>
          <p:cNvSpPr>
            <a:spLocks noGrp="1"/>
          </p:cNvSpPr>
          <p:nvPr>
            <p:ph type="dt" sz="half" idx="10"/>
          </p:nvPr>
        </p:nvSpPr>
        <p:spPr/>
        <p:txBody>
          <a:bodyPr/>
          <a:lstStyle/>
          <a:p>
            <a:r>
              <a:rPr lang="en-US"/>
              <a:t>15-Nov-2022</a:t>
            </a:r>
          </a:p>
        </p:txBody>
      </p:sp>
      <p:sp>
        <p:nvSpPr>
          <p:cNvPr id="5" name="Footer Placeholder 4"/>
          <p:cNvSpPr>
            <a:spLocks noGrp="1"/>
          </p:cNvSpPr>
          <p:nvPr>
            <p:ph type="ftr" sz="quarter" idx="11"/>
          </p:nvPr>
        </p:nvSpPr>
        <p:spPr/>
        <p:txBody>
          <a:bodyPr/>
          <a:lstStyle/>
          <a:p>
            <a:r>
              <a:rPr lang="en-US"/>
              <a:t>CA Viren Doshi</a:t>
            </a:r>
          </a:p>
        </p:txBody>
      </p:sp>
      <p:sp>
        <p:nvSpPr>
          <p:cNvPr id="6" name="Slide Number Placeholder 5"/>
          <p:cNvSpPr>
            <a:spLocks noGrp="1"/>
          </p:cNvSpPr>
          <p:nvPr>
            <p:ph type="sldNum" sz="quarter" idx="12"/>
          </p:nvPr>
        </p:nvSpPr>
        <p:spPr/>
        <p:txBody>
          <a:bodyPr/>
          <a:lstStyle/>
          <a:p>
            <a:fld id="{53B6C93E-B05E-49F4-B363-E611733D9E4E}" type="slidenum">
              <a:rPr lang="en-US" smtClean="0"/>
              <a:t>77</a:t>
            </a:fld>
            <a:endParaRPr lang="en-US"/>
          </a:p>
        </p:txBody>
      </p:sp>
    </p:spTree>
    <p:extLst>
      <p:ext uri="{BB962C8B-B14F-4D97-AF65-F5344CB8AC3E}">
        <p14:creationId xmlns:p14="http://schemas.microsoft.com/office/powerpoint/2010/main" val="113539972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606" y="222908"/>
            <a:ext cx="10772775" cy="1352319"/>
          </a:xfrm>
        </p:spPr>
        <p:txBody>
          <a:bodyPr/>
          <a:lstStyle/>
          <a:p>
            <a:r>
              <a:rPr lang="en-US"/>
              <a:t>IP in India – Foreign Embassies/ Diplomats/ Consulate Generals</a:t>
            </a:r>
          </a:p>
        </p:txBody>
      </p:sp>
      <p:sp>
        <p:nvSpPr>
          <p:cNvPr id="3" name="Content Placeholder 2"/>
          <p:cNvSpPr>
            <a:spLocks noGrp="1"/>
          </p:cNvSpPr>
          <p:nvPr>
            <p:ph idx="1"/>
          </p:nvPr>
        </p:nvSpPr>
        <p:spPr>
          <a:xfrm>
            <a:off x="676656" y="1575228"/>
            <a:ext cx="10753725" cy="4572000"/>
          </a:xfrm>
        </p:spPr>
        <p:txBody>
          <a:bodyPr>
            <a:normAutofit/>
          </a:bodyPr>
          <a:lstStyle/>
          <a:p>
            <a:endParaRPr lang="en-US" b="1"/>
          </a:p>
          <a:p>
            <a:pPr marL="0" indent="0">
              <a:buNone/>
            </a:pPr>
            <a:r>
              <a:rPr lang="en-US" b="1"/>
              <a:t>Foreign Embassy/ Diplomat/ Consulate General, may purchase/ sell IP (other than agricultural properties) in India if:</a:t>
            </a:r>
          </a:p>
          <a:p>
            <a:endParaRPr lang="en-US" b="1"/>
          </a:p>
          <a:p>
            <a:r>
              <a:rPr lang="en-US"/>
              <a:t>They obtain clearance from MEA</a:t>
            </a:r>
          </a:p>
          <a:p>
            <a:endParaRPr lang="en-US"/>
          </a:p>
          <a:p>
            <a:r>
              <a:rPr lang="en-US"/>
              <a:t>Consideration is paid out of funds remitted from abroad through banking channels</a:t>
            </a:r>
          </a:p>
          <a:p>
            <a:endParaRPr lang="en-US"/>
          </a:p>
        </p:txBody>
      </p:sp>
      <p:sp>
        <p:nvSpPr>
          <p:cNvPr id="4" name="Date Placeholder 3"/>
          <p:cNvSpPr>
            <a:spLocks noGrp="1"/>
          </p:cNvSpPr>
          <p:nvPr>
            <p:ph type="dt" sz="half" idx="10"/>
          </p:nvPr>
        </p:nvSpPr>
        <p:spPr/>
        <p:txBody>
          <a:bodyPr/>
          <a:lstStyle/>
          <a:p>
            <a:r>
              <a:rPr lang="en-US"/>
              <a:t>15-Nov-2022</a:t>
            </a:r>
          </a:p>
        </p:txBody>
      </p:sp>
      <p:sp>
        <p:nvSpPr>
          <p:cNvPr id="5" name="Footer Placeholder 4"/>
          <p:cNvSpPr>
            <a:spLocks noGrp="1"/>
          </p:cNvSpPr>
          <p:nvPr>
            <p:ph type="ftr" sz="quarter" idx="11"/>
          </p:nvPr>
        </p:nvSpPr>
        <p:spPr/>
        <p:txBody>
          <a:bodyPr/>
          <a:lstStyle/>
          <a:p>
            <a:r>
              <a:rPr lang="en-US"/>
              <a:t>CA Viren Doshi</a:t>
            </a:r>
          </a:p>
        </p:txBody>
      </p:sp>
      <p:sp>
        <p:nvSpPr>
          <p:cNvPr id="6" name="Slide Number Placeholder 5"/>
          <p:cNvSpPr>
            <a:spLocks noGrp="1"/>
          </p:cNvSpPr>
          <p:nvPr>
            <p:ph type="sldNum" sz="quarter" idx="12"/>
          </p:nvPr>
        </p:nvSpPr>
        <p:spPr/>
        <p:txBody>
          <a:bodyPr/>
          <a:lstStyle/>
          <a:p>
            <a:fld id="{53B6C93E-B05E-49F4-B363-E611733D9E4E}" type="slidenum">
              <a:rPr lang="en-US" smtClean="0"/>
              <a:t>78</a:t>
            </a:fld>
            <a:endParaRPr lang="en-US"/>
          </a:p>
        </p:txBody>
      </p:sp>
    </p:spTree>
    <p:extLst>
      <p:ext uri="{BB962C8B-B14F-4D97-AF65-F5344CB8AC3E}">
        <p14:creationId xmlns:p14="http://schemas.microsoft.com/office/powerpoint/2010/main" val="191641157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606" y="222908"/>
            <a:ext cx="10772775" cy="1352319"/>
          </a:xfrm>
        </p:spPr>
        <p:txBody>
          <a:bodyPr/>
          <a:lstStyle/>
          <a:p>
            <a:r>
              <a:rPr lang="en-US"/>
              <a:t>IP in India – Foreigners</a:t>
            </a:r>
          </a:p>
        </p:txBody>
      </p:sp>
      <p:sp>
        <p:nvSpPr>
          <p:cNvPr id="3" name="Content Placeholder 2"/>
          <p:cNvSpPr>
            <a:spLocks noGrp="1"/>
          </p:cNvSpPr>
          <p:nvPr>
            <p:ph idx="1"/>
          </p:nvPr>
        </p:nvSpPr>
        <p:spPr>
          <a:xfrm>
            <a:off x="676656" y="1575228"/>
            <a:ext cx="10753725" cy="4572000"/>
          </a:xfrm>
        </p:spPr>
        <p:txBody>
          <a:bodyPr>
            <a:normAutofit/>
          </a:bodyPr>
          <a:lstStyle/>
          <a:p>
            <a:endParaRPr lang="en-US" b="1"/>
          </a:p>
          <a:p>
            <a:pPr marL="0" indent="0">
              <a:buNone/>
            </a:pPr>
            <a:r>
              <a:rPr lang="en-US" b="1"/>
              <a:t>FDI Route open for Foreigners to invest in an Entity in India for business purposes</a:t>
            </a:r>
          </a:p>
          <a:p>
            <a:endParaRPr lang="en-US"/>
          </a:p>
          <a:p>
            <a:r>
              <a:rPr lang="en-US"/>
              <a:t>IP required commensurate to such business purpose can be acquired</a:t>
            </a:r>
          </a:p>
          <a:p>
            <a:endParaRPr lang="en-US"/>
          </a:p>
          <a:p>
            <a:r>
              <a:rPr lang="en-US"/>
              <a:t>However, care must be taken that land purchased is utilized for purpose of business – trading in land is not allowed</a:t>
            </a:r>
          </a:p>
          <a:p>
            <a:endParaRPr lang="en-US"/>
          </a:p>
        </p:txBody>
      </p:sp>
      <p:sp>
        <p:nvSpPr>
          <p:cNvPr id="4" name="Date Placeholder 3"/>
          <p:cNvSpPr>
            <a:spLocks noGrp="1"/>
          </p:cNvSpPr>
          <p:nvPr>
            <p:ph type="dt" sz="half" idx="10"/>
          </p:nvPr>
        </p:nvSpPr>
        <p:spPr/>
        <p:txBody>
          <a:bodyPr/>
          <a:lstStyle/>
          <a:p>
            <a:r>
              <a:rPr lang="en-US"/>
              <a:t>15-Nov-2022</a:t>
            </a:r>
          </a:p>
        </p:txBody>
      </p:sp>
      <p:sp>
        <p:nvSpPr>
          <p:cNvPr id="5" name="Footer Placeholder 4"/>
          <p:cNvSpPr>
            <a:spLocks noGrp="1"/>
          </p:cNvSpPr>
          <p:nvPr>
            <p:ph type="ftr" sz="quarter" idx="11"/>
          </p:nvPr>
        </p:nvSpPr>
        <p:spPr/>
        <p:txBody>
          <a:bodyPr/>
          <a:lstStyle/>
          <a:p>
            <a:r>
              <a:rPr lang="en-US"/>
              <a:t>CA Viren Doshi</a:t>
            </a:r>
          </a:p>
        </p:txBody>
      </p:sp>
      <p:sp>
        <p:nvSpPr>
          <p:cNvPr id="6" name="Slide Number Placeholder 5"/>
          <p:cNvSpPr>
            <a:spLocks noGrp="1"/>
          </p:cNvSpPr>
          <p:nvPr>
            <p:ph type="sldNum" sz="quarter" idx="12"/>
          </p:nvPr>
        </p:nvSpPr>
        <p:spPr/>
        <p:txBody>
          <a:bodyPr/>
          <a:lstStyle/>
          <a:p>
            <a:fld id="{53B6C93E-B05E-49F4-B363-E611733D9E4E}" type="slidenum">
              <a:rPr lang="en-US" smtClean="0"/>
              <a:t>79</a:t>
            </a:fld>
            <a:endParaRPr lang="en-US"/>
          </a:p>
        </p:txBody>
      </p:sp>
    </p:spTree>
    <p:extLst>
      <p:ext uri="{BB962C8B-B14F-4D97-AF65-F5344CB8AC3E}">
        <p14:creationId xmlns:p14="http://schemas.microsoft.com/office/powerpoint/2010/main" val="2377652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97E0B9FC-54D7-4470-804B-2BA2765173BE}"/>
              </a:ext>
            </a:extLst>
          </p:cNvPr>
          <p:cNvSpPr>
            <a:spLocks noGrp="1"/>
          </p:cNvSpPr>
          <p:nvPr>
            <p:ph type="title"/>
          </p:nvPr>
        </p:nvSpPr>
        <p:spPr>
          <a:xfrm>
            <a:off x="764407" y="3036479"/>
            <a:ext cx="4012052" cy="792614"/>
          </a:xfrm>
        </p:spPr>
        <p:txBody>
          <a:bodyPr/>
          <a:lstStyle/>
          <a:p>
            <a:pPr algn="ctr"/>
            <a:r>
              <a:rPr lang="en-US" altLang="en-US" dirty="0"/>
              <a:t>Why Comply?</a:t>
            </a:r>
          </a:p>
        </p:txBody>
      </p:sp>
      <p:sp>
        <p:nvSpPr>
          <p:cNvPr id="3" name="Slide Number Placeholder 2">
            <a:extLst>
              <a:ext uri="{FF2B5EF4-FFF2-40B4-BE49-F238E27FC236}">
                <a16:creationId xmlns:a16="http://schemas.microsoft.com/office/drawing/2014/main" id="{647F145F-080F-422A-9B21-6DC21CB6B6C4}"/>
              </a:ext>
            </a:extLst>
          </p:cNvPr>
          <p:cNvSpPr>
            <a:spLocks noGrp="1"/>
          </p:cNvSpPr>
          <p:nvPr>
            <p:ph type="sldNum" sz="quarter" idx="12"/>
          </p:nvPr>
        </p:nvSpPr>
        <p:spPr/>
        <p:txBody>
          <a:bodyPr/>
          <a:lstStyle/>
          <a:p>
            <a:fld id="{2875C073-7D75-42A2-B2A0-F962751E7348}" type="slidenum">
              <a:rPr lang="en-US" altLang="en-US" smtClean="0"/>
              <a:pPr/>
              <a:t>8</a:t>
            </a:fld>
            <a:endParaRPr lang="en-US" altLang="en-US" dirty="0"/>
          </a:p>
        </p:txBody>
      </p:sp>
      <p:grpSp>
        <p:nvGrpSpPr>
          <p:cNvPr id="4" name="Group 3">
            <a:extLst>
              <a:ext uri="{FF2B5EF4-FFF2-40B4-BE49-F238E27FC236}">
                <a16:creationId xmlns:a16="http://schemas.microsoft.com/office/drawing/2014/main" id="{E425FCDF-29ED-2928-BEDE-A05D584A9D62}"/>
              </a:ext>
            </a:extLst>
          </p:cNvPr>
          <p:cNvGrpSpPr/>
          <p:nvPr/>
        </p:nvGrpSpPr>
        <p:grpSpPr>
          <a:xfrm>
            <a:off x="2160335" y="599934"/>
            <a:ext cx="8829392" cy="5811839"/>
            <a:chOff x="357892" y="1319409"/>
            <a:chExt cx="8829392" cy="5811839"/>
          </a:xfrm>
        </p:grpSpPr>
        <p:sp>
          <p:nvSpPr>
            <p:cNvPr id="5" name="Freeform 40">
              <a:extLst>
                <a:ext uri="{FF2B5EF4-FFF2-40B4-BE49-F238E27FC236}">
                  <a16:creationId xmlns:a16="http://schemas.microsoft.com/office/drawing/2014/main" id="{3BA4AACE-D427-8A30-BA0A-CC4BDD46FF4A}"/>
                </a:ext>
              </a:extLst>
            </p:cNvPr>
            <p:cNvSpPr>
              <a:spLocks/>
            </p:cNvSpPr>
            <p:nvPr/>
          </p:nvSpPr>
          <p:spPr bwMode="auto">
            <a:xfrm>
              <a:off x="3258468" y="4732475"/>
              <a:ext cx="436814" cy="436814"/>
            </a:xfrm>
            <a:custGeom>
              <a:avLst/>
              <a:gdLst>
                <a:gd name="T0" fmla="*/ 148 w 295"/>
                <a:gd name="T1" fmla="*/ 0 h 295"/>
                <a:gd name="T2" fmla="*/ 178 w 295"/>
                <a:gd name="T3" fmla="*/ 4 h 295"/>
                <a:gd name="T4" fmla="*/ 206 w 295"/>
                <a:gd name="T5" fmla="*/ 12 h 295"/>
                <a:gd name="T6" fmla="*/ 230 w 295"/>
                <a:gd name="T7" fmla="*/ 25 h 295"/>
                <a:gd name="T8" fmla="*/ 253 w 295"/>
                <a:gd name="T9" fmla="*/ 44 h 295"/>
                <a:gd name="T10" fmla="*/ 270 w 295"/>
                <a:gd name="T11" fmla="*/ 65 h 295"/>
                <a:gd name="T12" fmla="*/ 284 w 295"/>
                <a:gd name="T13" fmla="*/ 89 h 295"/>
                <a:gd name="T14" fmla="*/ 293 w 295"/>
                <a:gd name="T15" fmla="*/ 117 h 295"/>
                <a:gd name="T16" fmla="*/ 295 w 295"/>
                <a:gd name="T17" fmla="*/ 147 h 295"/>
                <a:gd name="T18" fmla="*/ 295 w 295"/>
                <a:gd name="T19" fmla="*/ 162 h 295"/>
                <a:gd name="T20" fmla="*/ 289 w 295"/>
                <a:gd name="T21" fmla="*/ 190 h 295"/>
                <a:gd name="T22" fmla="*/ 277 w 295"/>
                <a:gd name="T23" fmla="*/ 218 h 295"/>
                <a:gd name="T24" fmla="*/ 261 w 295"/>
                <a:gd name="T25" fmla="*/ 241 h 295"/>
                <a:gd name="T26" fmla="*/ 242 w 295"/>
                <a:gd name="T27" fmla="*/ 262 h 295"/>
                <a:gd name="T28" fmla="*/ 218 w 295"/>
                <a:gd name="T29" fmla="*/ 278 h 295"/>
                <a:gd name="T30" fmla="*/ 192 w 295"/>
                <a:gd name="T31" fmla="*/ 288 h 295"/>
                <a:gd name="T32" fmla="*/ 162 w 295"/>
                <a:gd name="T33" fmla="*/ 295 h 295"/>
                <a:gd name="T34" fmla="*/ 148 w 295"/>
                <a:gd name="T35" fmla="*/ 295 h 295"/>
                <a:gd name="T36" fmla="*/ 118 w 295"/>
                <a:gd name="T37" fmla="*/ 291 h 295"/>
                <a:gd name="T38" fmla="*/ 91 w 295"/>
                <a:gd name="T39" fmla="*/ 283 h 295"/>
                <a:gd name="T40" fmla="*/ 66 w 295"/>
                <a:gd name="T41" fmla="*/ 271 h 295"/>
                <a:gd name="T42" fmla="*/ 43 w 295"/>
                <a:gd name="T43" fmla="*/ 251 h 295"/>
                <a:gd name="T44" fmla="*/ 26 w 295"/>
                <a:gd name="T45" fmla="*/ 230 h 295"/>
                <a:gd name="T46" fmla="*/ 12 w 295"/>
                <a:gd name="T47" fmla="*/ 204 h 295"/>
                <a:gd name="T48" fmla="*/ 3 w 295"/>
                <a:gd name="T49" fmla="*/ 176 h 295"/>
                <a:gd name="T50" fmla="*/ 0 w 295"/>
                <a:gd name="T51" fmla="*/ 147 h 295"/>
                <a:gd name="T52" fmla="*/ 2 w 295"/>
                <a:gd name="T53" fmla="*/ 133 h 295"/>
                <a:gd name="T54" fmla="*/ 7 w 295"/>
                <a:gd name="T55" fmla="*/ 103 h 295"/>
                <a:gd name="T56" fmla="*/ 19 w 295"/>
                <a:gd name="T57" fmla="*/ 77 h 295"/>
                <a:gd name="T58" fmla="*/ 35 w 295"/>
                <a:gd name="T59" fmla="*/ 54 h 295"/>
                <a:gd name="T60" fmla="*/ 54 w 295"/>
                <a:gd name="T61" fmla="*/ 33 h 295"/>
                <a:gd name="T62" fmla="*/ 77 w 295"/>
                <a:gd name="T63" fmla="*/ 18 h 295"/>
                <a:gd name="T64" fmla="*/ 105 w 295"/>
                <a:gd name="T65" fmla="*/ 7 h 295"/>
                <a:gd name="T66" fmla="*/ 132 w 295"/>
                <a:gd name="T67" fmla="*/ 0 h 295"/>
                <a:gd name="T68" fmla="*/ 148 w 295"/>
                <a:gd name="T69" fmla="*/ 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5" h="295">
                  <a:moveTo>
                    <a:pt x="148" y="0"/>
                  </a:moveTo>
                  <a:lnTo>
                    <a:pt x="148" y="0"/>
                  </a:lnTo>
                  <a:lnTo>
                    <a:pt x="162" y="0"/>
                  </a:lnTo>
                  <a:lnTo>
                    <a:pt x="178" y="4"/>
                  </a:lnTo>
                  <a:lnTo>
                    <a:pt x="192" y="7"/>
                  </a:lnTo>
                  <a:lnTo>
                    <a:pt x="206" y="12"/>
                  </a:lnTo>
                  <a:lnTo>
                    <a:pt x="218" y="18"/>
                  </a:lnTo>
                  <a:lnTo>
                    <a:pt x="230" y="25"/>
                  </a:lnTo>
                  <a:lnTo>
                    <a:pt x="242" y="33"/>
                  </a:lnTo>
                  <a:lnTo>
                    <a:pt x="253" y="44"/>
                  </a:lnTo>
                  <a:lnTo>
                    <a:pt x="261" y="54"/>
                  </a:lnTo>
                  <a:lnTo>
                    <a:pt x="270" y="65"/>
                  </a:lnTo>
                  <a:lnTo>
                    <a:pt x="277" y="77"/>
                  </a:lnTo>
                  <a:lnTo>
                    <a:pt x="284" y="89"/>
                  </a:lnTo>
                  <a:lnTo>
                    <a:pt x="289" y="103"/>
                  </a:lnTo>
                  <a:lnTo>
                    <a:pt x="293" y="117"/>
                  </a:lnTo>
                  <a:lnTo>
                    <a:pt x="295" y="133"/>
                  </a:lnTo>
                  <a:lnTo>
                    <a:pt x="295" y="147"/>
                  </a:lnTo>
                  <a:lnTo>
                    <a:pt x="295" y="147"/>
                  </a:lnTo>
                  <a:lnTo>
                    <a:pt x="295" y="162"/>
                  </a:lnTo>
                  <a:lnTo>
                    <a:pt x="293" y="176"/>
                  </a:lnTo>
                  <a:lnTo>
                    <a:pt x="289" y="190"/>
                  </a:lnTo>
                  <a:lnTo>
                    <a:pt x="284" y="204"/>
                  </a:lnTo>
                  <a:lnTo>
                    <a:pt x="277" y="218"/>
                  </a:lnTo>
                  <a:lnTo>
                    <a:pt x="270" y="230"/>
                  </a:lnTo>
                  <a:lnTo>
                    <a:pt x="261" y="241"/>
                  </a:lnTo>
                  <a:lnTo>
                    <a:pt x="253" y="251"/>
                  </a:lnTo>
                  <a:lnTo>
                    <a:pt x="242" y="262"/>
                  </a:lnTo>
                  <a:lnTo>
                    <a:pt x="230" y="271"/>
                  </a:lnTo>
                  <a:lnTo>
                    <a:pt x="218" y="278"/>
                  </a:lnTo>
                  <a:lnTo>
                    <a:pt x="206" y="283"/>
                  </a:lnTo>
                  <a:lnTo>
                    <a:pt x="192" y="288"/>
                  </a:lnTo>
                  <a:lnTo>
                    <a:pt x="178" y="291"/>
                  </a:lnTo>
                  <a:lnTo>
                    <a:pt x="162" y="295"/>
                  </a:lnTo>
                  <a:lnTo>
                    <a:pt x="148" y="295"/>
                  </a:lnTo>
                  <a:lnTo>
                    <a:pt x="148" y="295"/>
                  </a:lnTo>
                  <a:lnTo>
                    <a:pt x="132" y="295"/>
                  </a:lnTo>
                  <a:lnTo>
                    <a:pt x="118" y="291"/>
                  </a:lnTo>
                  <a:lnTo>
                    <a:pt x="105" y="288"/>
                  </a:lnTo>
                  <a:lnTo>
                    <a:pt x="91" y="283"/>
                  </a:lnTo>
                  <a:lnTo>
                    <a:pt x="77" y="278"/>
                  </a:lnTo>
                  <a:lnTo>
                    <a:pt x="66" y="271"/>
                  </a:lnTo>
                  <a:lnTo>
                    <a:pt x="54" y="262"/>
                  </a:lnTo>
                  <a:lnTo>
                    <a:pt x="43" y="251"/>
                  </a:lnTo>
                  <a:lnTo>
                    <a:pt x="35" y="241"/>
                  </a:lnTo>
                  <a:lnTo>
                    <a:pt x="26" y="230"/>
                  </a:lnTo>
                  <a:lnTo>
                    <a:pt x="19" y="218"/>
                  </a:lnTo>
                  <a:lnTo>
                    <a:pt x="12" y="204"/>
                  </a:lnTo>
                  <a:lnTo>
                    <a:pt x="7" y="190"/>
                  </a:lnTo>
                  <a:lnTo>
                    <a:pt x="3" y="176"/>
                  </a:lnTo>
                  <a:lnTo>
                    <a:pt x="2" y="162"/>
                  </a:lnTo>
                  <a:lnTo>
                    <a:pt x="0" y="147"/>
                  </a:lnTo>
                  <a:lnTo>
                    <a:pt x="0" y="147"/>
                  </a:lnTo>
                  <a:lnTo>
                    <a:pt x="2" y="133"/>
                  </a:lnTo>
                  <a:lnTo>
                    <a:pt x="3" y="117"/>
                  </a:lnTo>
                  <a:lnTo>
                    <a:pt x="7" y="103"/>
                  </a:lnTo>
                  <a:lnTo>
                    <a:pt x="12" y="89"/>
                  </a:lnTo>
                  <a:lnTo>
                    <a:pt x="19" y="77"/>
                  </a:lnTo>
                  <a:lnTo>
                    <a:pt x="26" y="65"/>
                  </a:lnTo>
                  <a:lnTo>
                    <a:pt x="35" y="54"/>
                  </a:lnTo>
                  <a:lnTo>
                    <a:pt x="43" y="44"/>
                  </a:lnTo>
                  <a:lnTo>
                    <a:pt x="54" y="33"/>
                  </a:lnTo>
                  <a:lnTo>
                    <a:pt x="66" y="25"/>
                  </a:lnTo>
                  <a:lnTo>
                    <a:pt x="77" y="18"/>
                  </a:lnTo>
                  <a:lnTo>
                    <a:pt x="91" y="12"/>
                  </a:lnTo>
                  <a:lnTo>
                    <a:pt x="105" y="7"/>
                  </a:lnTo>
                  <a:lnTo>
                    <a:pt x="118" y="4"/>
                  </a:lnTo>
                  <a:lnTo>
                    <a:pt x="132" y="0"/>
                  </a:lnTo>
                  <a:lnTo>
                    <a:pt x="148" y="0"/>
                  </a:lnTo>
                  <a:lnTo>
                    <a:pt x="148" y="0"/>
                  </a:lnTo>
                  <a:close/>
                </a:path>
              </a:pathLst>
            </a:custGeom>
            <a:solidFill>
              <a:schemeClr val="tx2">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latin typeface="+mj-lt"/>
              </a:endParaRPr>
            </a:p>
          </p:txBody>
        </p:sp>
        <p:sp>
          <p:nvSpPr>
            <p:cNvPr id="6" name="Freeform 15">
              <a:extLst>
                <a:ext uri="{FF2B5EF4-FFF2-40B4-BE49-F238E27FC236}">
                  <a16:creationId xmlns:a16="http://schemas.microsoft.com/office/drawing/2014/main" id="{5F5E494D-1D52-7068-5C7F-E62F8A072496}"/>
                </a:ext>
              </a:extLst>
            </p:cNvPr>
            <p:cNvSpPr>
              <a:spLocks/>
            </p:cNvSpPr>
            <p:nvPr/>
          </p:nvSpPr>
          <p:spPr bwMode="auto">
            <a:xfrm>
              <a:off x="3373964" y="4239395"/>
              <a:ext cx="2893333" cy="2891853"/>
            </a:xfrm>
            <a:custGeom>
              <a:avLst/>
              <a:gdLst>
                <a:gd name="T0" fmla="*/ 977 w 1954"/>
                <a:gd name="T1" fmla="*/ 1953 h 1953"/>
                <a:gd name="T2" fmla="*/ 878 w 1954"/>
                <a:gd name="T3" fmla="*/ 1948 h 1953"/>
                <a:gd name="T4" fmla="*/ 782 w 1954"/>
                <a:gd name="T5" fmla="*/ 1934 h 1953"/>
                <a:gd name="T6" fmla="*/ 687 w 1954"/>
                <a:gd name="T7" fmla="*/ 1910 h 1953"/>
                <a:gd name="T8" fmla="*/ 599 w 1954"/>
                <a:gd name="T9" fmla="*/ 1877 h 1953"/>
                <a:gd name="T10" fmla="*/ 513 w 1954"/>
                <a:gd name="T11" fmla="*/ 1835 h 1953"/>
                <a:gd name="T12" fmla="*/ 433 w 1954"/>
                <a:gd name="T13" fmla="*/ 1786 h 1953"/>
                <a:gd name="T14" fmla="*/ 356 w 1954"/>
                <a:gd name="T15" fmla="*/ 1730 h 1953"/>
                <a:gd name="T16" fmla="*/ 288 w 1954"/>
                <a:gd name="T17" fmla="*/ 1667 h 1953"/>
                <a:gd name="T18" fmla="*/ 224 w 1954"/>
                <a:gd name="T19" fmla="*/ 1598 h 1953"/>
                <a:gd name="T20" fmla="*/ 168 w 1954"/>
                <a:gd name="T21" fmla="*/ 1523 h 1953"/>
                <a:gd name="T22" fmla="*/ 119 w 1954"/>
                <a:gd name="T23" fmla="*/ 1441 h 1953"/>
                <a:gd name="T24" fmla="*/ 77 w 1954"/>
                <a:gd name="T25" fmla="*/ 1355 h 1953"/>
                <a:gd name="T26" fmla="*/ 44 w 1954"/>
                <a:gd name="T27" fmla="*/ 1266 h 1953"/>
                <a:gd name="T28" fmla="*/ 20 w 1954"/>
                <a:gd name="T29" fmla="*/ 1172 h 1953"/>
                <a:gd name="T30" fmla="*/ 6 w 1954"/>
                <a:gd name="T31" fmla="*/ 1076 h 1953"/>
                <a:gd name="T32" fmla="*/ 0 w 1954"/>
                <a:gd name="T33" fmla="*/ 977 h 1953"/>
                <a:gd name="T34" fmla="*/ 2 w 1954"/>
                <a:gd name="T35" fmla="*/ 926 h 1953"/>
                <a:gd name="T36" fmla="*/ 11 w 1954"/>
                <a:gd name="T37" fmla="*/ 829 h 1953"/>
                <a:gd name="T38" fmla="*/ 32 w 1954"/>
                <a:gd name="T39" fmla="*/ 733 h 1953"/>
                <a:gd name="T40" fmla="*/ 60 w 1954"/>
                <a:gd name="T41" fmla="*/ 642 h 1953"/>
                <a:gd name="T42" fmla="*/ 96 w 1954"/>
                <a:gd name="T43" fmla="*/ 555 h 1953"/>
                <a:gd name="T44" fmla="*/ 142 w 1954"/>
                <a:gd name="T45" fmla="*/ 471 h 1953"/>
                <a:gd name="T46" fmla="*/ 196 w 1954"/>
                <a:gd name="T47" fmla="*/ 393 h 1953"/>
                <a:gd name="T48" fmla="*/ 255 w 1954"/>
                <a:gd name="T49" fmla="*/ 321 h 1953"/>
                <a:gd name="T50" fmla="*/ 321 w 1954"/>
                <a:gd name="T51" fmla="*/ 255 h 1953"/>
                <a:gd name="T52" fmla="*/ 394 w 1954"/>
                <a:gd name="T53" fmla="*/ 195 h 1953"/>
                <a:gd name="T54" fmla="*/ 471 w 1954"/>
                <a:gd name="T55" fmla="*/ 141 h 1953"/>
                <a:gd name="T56" fmla="*/ 555 w 1954"/>
                <a:gd name="T57" fmla="*/ 96 h 1953"/>
                <a:gd name="T58" fmla="*/ 642 w 1954"/>
                <a:gd name="T59" fmla="*/ 59 h 1953"/>
                <a:gd name="T60" fmla="*/ 735 w 1954"/>
                <a:gd name="T61" fmla="*/ 31 h 1953"/>
                <a:gd name="T62" fmla="*/ 829 w 1954"/>
                <a:gd name="T63" fmla="*/ 11 h 1953"/>
                <a:gd name="T64" fmla="*/ 926 w 1954"/>
                <a:gd name="T65" fmla="*/ 2 h 1953"/>
                <a:gd name="T66" fmla="*/ 1954 w 1954"/>
                <a:gd name="T67" fmla="*/ 0 h 1953"/>
                <a:gd name="T68" fmla="*/ 1954 w 1954"/>
                <a:gd name="T69" fmla="*/ 977 h 1953"/>
                <a:gd name="T70" fmla="*/ 1948 w 1954"/>
                <a:gd name="T71" fmla="*/ 1076 h 1953"/>
                <a:gd name="T72" fmla="*/ 1934 w 1954"/>
                <a:gd name="T73" fmla="*/ 1172 h 1953"/>
                <a:gd name="T74" fmla="*/ 1910 w 1954"/>
                <a:gd name="T75" fmla="*/ 1266 h 1953"/>
                <a:gd name="T76" fmla="*/ 1877 w 1954"/>
                <a:gd name="T77" fmla="*/ 1355 h 1953"/>
                <a:gd name="T78" fmla="*/ 1835 w 1954"/>
                <a:gd name="T79" fmla="*/ 1441 h 1953"/>
                <a:gd name="T80" fmla="*/ 1786 w 1954"/>
                <a:gd name="T81" fmla="*/ 1523 h 1953"/>
                <a:gd name="T82" fmla="*/ 1730 w 1954"/>
                <a:gd name="T83" fmla="*/ 1598 h 1953"/>
                <a:gd name="T84" fmla="*/ 1668 w 1954"/>
                <a:gd name="T85" fmla="*/ 1667 h 1953"/>
                <a:gd name="T86" fmla="*/ 1598 w 1954"/>
                <a:gd name="T87" fmla="*/ 1730 h 1953"/>
                <a:gd name="T88" fmla="*/ 1523 w 1954"/>
                <a:gd name="T89" fmla="*/ 1786 h 1953"/>
                <a:gd name="T90" fmla="*/ 1443 w 1954"/>
                <a:gd name="T91" fmla="*/ 1835 h 1953"/>
                <a:gd name="T92" fmla="*/ 1357 w 1954"/>
                <a:gd name="T93" fmla="*/ 1877 h 1953"/>
                <a:gd name="T94" fmla="*/ 1266 w 1954"/>
                <a:gd name="T95" fmla="*/ 1910 h 1953"/>
                <a:gd name="T96" fmla="*/ 1174 w 1954"/>
                <a:gd name="T97" fmla="*/ 1934 h 1953"/>
                <a:gd name="T98" fmla="*/ 1076 w 1954"/>
                <a:gd name="T99" fmla="*/ 1948 h 1953"/>
                <a:gd name="T100" fmla="*/ 977 w 1954"/>
                <a:gd name="T101" fmla="*/ 1953 h 1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54" h="1953">
                  <a:moveTo>
                    <a:pt x="977" y="1953"/>
                  </a:moveTo>
                  <a:lnTo>
                    <a:pt x="977" y="1953"/>
                  </a:lnTo>
                  <a:lnTo>
                    <a:pt x="926" y="1952"/>
                  </a:lnTo>
                  <a:lnTo>
                    <a:pt x="878" y="1948"/>
                  </a:lnTo>
                  <a:lnTo>
                    <a:pt x="829" y="1943"/>
                  </a:lnTo>
                  <a:lnTo>
                    <a:pt x="782" y="1934"/>
                  </a:lnTo>
                  <a:lnTo>
                    <a:pt x="735" y="1922"/>
                  </a:lnTo>
                  <a:lnTo>
                    <a:pt x="687" y="1910"/>
                  </a:lnTo>
                  <a:lnTo>
                    <a:pt x="642" y="1894"/>
                  </a:lnTo>
                  <a:lnTo>
                    <a:pt x="599" y="1877"/>
                  </a:lnTo>
                  <a:lnTo>
                    <a:pt x="555" y="1858"/>
                  </a:lnTo>
                  <a:lnTo>
                    <a:pt x="513" y="1835"/>
                  </a:lnTo>
                  <a:lnTo>
                    <a:pt x="471" y="1812"/>
                  </a:lnTo>
                  <a:lnTo>
                    <a:pt x="433" y="1786"/>
                  </a:lnTo>
                  <a:lnTo>
                    <a:pt x="394" y="1758"/>
                  </a:lnTo>
                  <a:lnTo>
                    <a:pt x="356" y="1730"/>
                  </a:lnTo>
                  <a:lnTo>
                    <a:pt x="321" y="1699"/>
                  </a:lnTo>
                  <a:lnTo>
                    <a:pt x="288" y="1667"/>
                  </a:lnTo>
                  <a:lnTo>
                    <a:pt x="255" y="1633"/>
                  </a:lnTo>
                  <a:lnTo>
                    <a:pt x="224" y="1598"/>
                  </a:lnTo>
                  <a:lnTo>
                    <a:pt x="196" y="1561"/>
                  </a:lnTo>
                  <a:lnTo>
                    <a:pt x="168" y="1523"/>
                  </a:lnTo>
                  <a:lnTo>
                    <a:pt x="142" y="1483"/>
                  </a:lnTo>
                  <a:lnTo>
                    <a:pt x="119" y="1441"/>
                  </a:lnTo>
                  <a:lnTo>
                    <a:pt x="96" y="1399"/>
                  </a:lnTo>
                  <a:lnTo>
                    <a:pt x="77" y="1355"/>
                  </a:lnTo>
                  <a:lnTo>
                    <a:pt x="60" y="1312"/>
                  </a:lnTo>
                  <a:lnTo>
                    <a:pt x="44" y="1266"/>
                  </a:lnTo>
                  <a:lnTo>
                    <a:pt x="32" y="1219"/>
                  </a:lnTo>
                  <a:lnTo>
                    <a:pt x="20" y="1172"/>
                  </a:lnTo>
                  <a:lnTo>
                    <a:pt x="11" y="1125"/>
                  </a:lnTo>
                  <a:lnTo>
                    <a:pt x="6" y="1076"/>
                  </a:lnTo>
                  <a:lnTo>
                    <a:pt x="2" y="1027"/>
                  </a:lnTo>
                  <a:lnTo>
                    <a:pt x="0" y="977"/>
                  </a:lnTo>
                  <a:lnTo>
                    <a:pt x="0" y="977"/>
                  </a:lnTo>
                  <a:lnTo>
                    <a:pt x="2" y="926"/>
                  </a:lnTo>
                  <a:lnTo>
                    <a:pt x="6" y="877"/>
                  </a:lnTo>
                  <a:lnTo>
                    <a:pt x="11" y="829"/>
                  </a:lnTo>
                  <a:lnTo>
                    <a:pt x="20" y="780"/>
                  </a:lnTo>
                  <a:lnTo>
                    <a:pt x="32" y="733"/>
                  </a:lnTo>
                  <a:lnTo>
                    <a:pt x="44" y="687"/>
                  </a:lnTo>
                  <a:lnTo>
                    <a:pt x="60" y="642"/>
                  </a:lnTo>
                  <a:lnTo>
                    <a:pt x="77" y="598"/>
                  </a:lnTo>
                  <a:lnTo>
                    <a:pt x="96" y="555"/>
                  </a:lnTo>
                  <a:lnTo>
                    <a:pt x="119" y="513"/>
                  </a:lnTo>
                  <a:lnTo>
                    <a:pt x="142" y="471"/>
                  </a:lnTo>
                  <a:lnTo>
                    <a:pt x="168" y="431"/>
                  </a:lnTo>
                  <a:lnTo>
                    <a:pt x="196" y="393"/>
                  </a:lnTo>
                  <a:lnTo>
                    <a:pt x="224" y="356"/>
                  </a:lnTo>
                  <a:lnTo>
                    <a:pt x="255" y="321"/>
                  </a:lnTo>
                  <a:lnTo>
                    <a:pt x="288" y="286"/>
                  </a:lnTo>
                  <a:lnTo>
                    <a:pt x="321" y="255"/>
                  </a:lnTo>
                  <a:lnTo>
                    <a:pt x="356" y="223"/>
                  </a:lnTo>
                  <a:lnTo>
                    <a:pt x="394" y="195"/>
                  </a:lnTo>
                  <a:lnTo>
                    <a:pt x="433" y="168"/>
                  </a:lnTo>
                  <a:lnTo>
                    <a:pt x="471" y="141"/>
                  </a:lnTo>
                  <a:lnTo>
                    <a:pt x="513" y="119"/>
                  </a:lnTo>
                  <a:lnTo>
                    <a:pt x="555" y="96"/>
                  </a:lnTo>
                  <a:lnTo>
                    <a:pt x="599" y="77"/>
                  </a:lnTo>
                  <a:lnTo>
                    <a:pt x="642" y="59"/>
                  </a:lnTo>
                  <a:lnTo>
                    <a:pt x="687" y="44"/>
                  </a:lnTo>
                  <a:lnTo>
                    <a:pt x="735" y="31"/>
                  </a:lnTo>
                  <a:lnTo>
                    <a:pt x="782" y="19"/>
                  </a:lnTo>
                  <a:lnTo>
                    <a:pt x="829" y="11"/>
                  </a:lnTo>
                  <a:lnTo>
                    <a:pt x="878" y="5"/>
                  </a:lnTo>
                  <a:lnTo>
                    <a:pt x="926" y="2"/>
                  </a:lnTo>
                  <a:lnTo>
                    <a:pt x="977" y="0"/>
                  </a:lnTo>
                  <a:lnTo>
                    <a:pt x="1954" y="0"/>
                  </a:lnTo>
                  <a:lnTo>
                    <a:pt x="1954" y="977"/>
                  </a:lnTo>
                  <a:lnTo>
                    <a:pt x="1954" y="977"/>
                  </a:lnTo>
                  <a:lnTo>
                    <a:pt x="1952" y="1027"/>
                  </a:lnTo>
                  <a:lnTo>
                    <a:pt x="1948" y="1076"/>
                  </a:lnTo>
                  <a:lnTo>
                    <a:pt x="1943" y="1125"/>
                  </a:lnTo>
                  <a:lnTo>
                    <a:pt x="1934" y="1172"/>
                  </a:lnTo>
                  <a:lnTo>
                    <a:pt x="1922" y="1219"/>
                  </a:lnTo>
                  <a:lnTo>
                    <a:pt x="1910" y="1266"/>
                  </a:lnTo>
                  <a:lnTo>
                    <a:pt x="1894" y="1312"/>
                  </a:lnTo>
                  <a:lnTo>
                    <a:pt x="1877" y="1355"/>
                  </a:lnTo>
                  <a:lnTo>
                    <a:pt x="1858" y="1399"/>
                  </a:lnTo>
                  <a:lnTo>
                    <a:pt x="1835" y="1441"/>
                  </a:lnTo>
                  <a:lnTo>
                    <a:pt x="1812" y="1483"/>
                  </a:lnTo>
                  <a:lnTo>
                    <a:pt x="1786" y="1523"/>
                  </a:lnTo>
                  <a:lnTo>
                    <a:pt x="1758" y="1561"/>
                  </a:lnTo>
                  <a:lnTo>
                    <a:pt x="1730" y="1598"/>
                  </a:lnTo>
                  <a:lnTo>
                    <a:pt x="1699" y="1633"/>
                  </a:lnTo>
                  <a:lnTo>
                    <a:pt x="1668" y="1667"/>
                  </a:lnTo>
                  <a:lnTo>
                    <a:pt x="1633" y="1699"/>
                  </a:lnTo>
                  <a:lnTo>
                    <a:pt x="1598" y="1730"/>
                  </a:lnTo>
                  <a:lnTo>
                    <a:pt x="1561" y="1758"/>
                  </a:lnTo>
                  <a:lnTo>
                    <a:pt x="1523" y="1786"/>
                  </a:lnTo>
                  <a:lnTo>
                    <a:pt x="1483" y="1812"/>
                  </a:lnTo>
                  <a:lnTo>
                    <a:pt x="1443" y="1835"/>
                  </a:lnTo>
                  <a:lnTo>
                    <a:pt x="1399" y="1858"/>
                  </a:lnTo>
                  <a:lnTo>
                    <a:pt x="1357" y="1877"/>
                  </a:lnTo>
                  <a:lnTo>
                    <a:pt x="1312" y="1894"/>
                  </a:lnTo>
                  <a:lnTo>
                    <a:pt x="1266" y="1910"/>
                  </a:lnTo>
                  <a:lnTo>
                    <a:pt x="1221" y="1922"/>
                  </a:lnTo>
                  <a:lnTo>
                    <a:pt x="1174" y="1934"/>
                  </a:lnTo>
                  <a:lnTo>
                    <a:pt x="1125" y="1943"/>
                  </a:lnTo>
                  <a:lnTo>
                    <a:pt x="1076" y="1948"/>
                  </a:lnTo>
                  <a:lnTo>
                    <a:pt x="1028" y="1952"/>
                  </a:lnTo>
                  <a:lnTo>
                    <a:pt x="977" y="1953"/>
                  </a:lnTo>
                  <a:close/>
                </a:path>
              </a:pathLst>
            </a:custGeom>
            <a:solidFill>
              <a:schemeClr val="tx2">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latin typeface="+mj-lt"/>
              </a:endParaRPr>
            </a:p>
          </p:txBody>
        </p:sp>
        <p:sp>
          <p:nvSpPr>
            <p:cNvPr id="7" name="Oval 6">
              <a:extLst>
                <a:ext uri="{FF2B5EF4-FFF2-40B4-BE49-F238E27FC236}">
                  <a16:creationId xmlns:a16="http://schemas.microsoft.com/office/drawing/2014/main" id="{9E3CCB78-07E0-64D9-C1BA-B182C4C72521}"/>
                </a:ext>
              </a:extLst>
            </p:cNvPr>
            <p:cNvSpPr/>
            <p:nvPr/>
          </p:nvSpPr>
          <p:spPr bwMode="ltGray">
            <a:xfrm>
              <a:off x="3508117" y="4383888"/>
              <a:ext cx="2610000" cy="2610000"/>
            </a:xfrm>
            <a:prstGeom prst="ellipse">
              <a:avLst/>
            </a:prstGeom>
            <a:solidFill>
              <a:srgbClr val="D5D1C5"/>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chemeClr val="bg1"/>
                </a:solidFill>
                <a:latin typeface="+mj-lt"/>
              </a:endParaRPr>
            </a:p>
          </p:txBody>
        </p:sp>
        <p:sp>
          <p:nvSpPr>
            <p:cNvPr id="8" name="Freeform 5">
              <a:extLst>
                <a:ext uri="{FF2B5EF4-FFF2-40B4-BE49-F238E27FC236}">
                  <a16:creationId xmlns:a16="http://schemas.microsoft.com/office/drawing/2014/main" id="{924A99B7-BF32-C14C-050B-34489C88FC84}"/>
                </a:ext>
              </a:extLst>
            </p:cNvPr>
            <p:cNvSpPr>
              <a:spLocks/>
            </p:cNvSpPr>
            <p:nvPr/>
          </p:nvSpPr>
          <p:spPr bwMode="auto">
            <a:xfrm>
              <a:off x="6295431" y="1319409"/>
              <a:ext cx="2891853" cy="2891853"/>
            </a:xfrm>
            <a:custGeom>
              <a:avLst/>
              <a:gdLst>
                <a:gd name="T0" fmla="*/ 976 w 1953"/>
                <a:gd name="T1" fmla="*/ 0 h 1953"/>
                <a:gd name="T2" fmla="*/ 1076 w 1953"/>
                <a:gd name="T3" fmla="*/ 5 h 1953"/>
                <a:gd name="T4" fmla="*/ 1172 w 1953"/>
                <a:gd name="T5" fmla="*/ 19 h 1953"/>
                <a:gd name="T6" fmla="*/ 1266 w 1953"/>
                <a:gd name="T7" fmla="*/ 43 h 1953"/>
                <a:gd name="T8" fmla="*/ 1355 w 1953"/>
                <a:gd name="T9" fmla="*/ 76 h 1953"/>
                <a:gd name="T10" fmla="*/ 1440 w 1953"/>
                <a:gd name="T11" fmla="*/ 118 h 1953"/>
                <a:gd name="T12" fmla="*/ 1520 w 1953"/>
                <a:gd name="T13" fmla="*/ 167 h 1953"/>
                <a:gd name="T14" fmla="*/ 1597 w 1953"/>
                <a:gd name="T15" fmla="*/ 223 h 1953"/>
                <a:gd name="T16" fmla="*/ 1665 w 1953"/>
                <a:gd name="T17" fmla="*/ 286 h 1953"/>
                <a:gd name="T18" fmla="*/ 1730 w 1953"/>
                <a:gd name="T19" fmla="*/ 355 h 1953"/>
                <a:gd name="T20" fmla="*/ 1785 w 1953"/>
                <a:gd name="T21" fmla="*/ 430 h 1953"/>
                <a:gd name="T22" fmla="*/ 1834 w 1953"/>
                <a:gd name="T23" fmla="*/ 511 h 1953"/>
                <a:gd name="T24" fmla="*/ 1876 w 1953"/>
                <a:gd name="T25" fmla="*/ 596 h 1953"/>
                <a:gd name="T26" fmla="*/ 1909 w 1953"/>
                <a:gd name="T27" fmla="*/ 687 h 1953"/>
                <a:gd name="T28" fmla="*/ 1934 w 1953"/>
                <a:gd name="T29" fmla="*/ 779 h 1953"/>
                <a:gd name="T30" fmla="*/ 1948 w 1953"/>
                <a:gd name="T31" fmla="*/ 877 h 1953"/>
                <a:gd name="T32" fmla="*/ 1953 w 1953"/>
                <a:gd name="T33" fmla="*/ 976 h 1953"/>
                <a:gd name="T34" fmla="*/ 1951 w 1953"/>
                <a:gd name="T35" fmla="*/ 1027 h 1953"/>
                <a:gd name="T36" fmla="*/ 1942 w 1953"/>
                <a:gd name="T37" fmla="*/ 1124 h 1953"/>
                <a:gd name="T38" fmla="*/ 1922 w 1953"/>
                <a:gd name="T39" fmla="*/ 1220 h 1953"/>
                <a:gd name="T40" fmla="*/ 1894 w 1953"/>
                <a:gd name="T41" fmla="*/ 1311 h 1953"/>
                <a:gd name="T42" fmla="*/ 1857 w 1953"/>
                <a:gd name="T43" fmla="*/ 1398 h 1953"/>
                <a:gd name="T44" fmla="*/ 1812 w 1953"/>
                <a:gd name="T45" fmla="*/ 1482 h 1953"/>
                <a:gd name="T46" fmla="*/ 1758 w 1953"/>
                <a:gd name="T47" fmla="*/ 1560 h 1953"/>
                <a:gd name="T48" fmla="*/ 1698 w 1953"/>
                <a:gd name="T49" fmla="*/ 1632 h 1953"/>
                <a:gd name="T50" fmla="*/ 1632 w 1953"/>
                <a:gd name="T51" fmla="*/ 1698 h 1953"/>
                <a:gd name="T52" fmla="*/ 1559 w 1953"/>
                <a:gd name="T53" fmla="*/ 1758 h 1953"/>
                <a:gd name="T54" fmla="*/ 1482 w 1953"/>
                <a:gd name="T55" fmla="*/ 1812 h 1953"/>
                <a:gd name="T56" fmla="*/ 1398 w 1953"/>
                <a:gd name="T57" fmla="*/ 1857 h 1953"/>
                <a:gd name="T58" fmla="*/ 1311 w 1953"/>
                <a:gd name="T59" fmla="*/ 1894 h 1953"/>
                <a:gd name="T60" fmla="*/ 1219 w 1953"/>
                <a:gd name="T61" fmla="*/ 1922 h 1953"/>
                <a:gd name="T62" fmla="*/ 1125 w 1953"/>
                <a:gd name="T63" fmla="*/ 1942 h 1953"/>
                <a:gd name="T64" fmla="*/ 1027 w 1953"/>
                <a:gd name="T65" fmla="*/ 1951 h 1953"/>
                <a:gd name="T66" fmla="*/ 0 w 1953"/>
                <a:gd name="T67" fmla="*/ 1953 h 1953"/>
                <a:gd name="T68" fmla="*/ 0 w 1953"/>
                <a:gd name="T69" fmla="*/ 976 h 1953"/>
                <a:gd name="T70" fmla="*/ 5 w 1953"/>
                <a:gd name="T71" fmla="*/ 877 h 1953"/>
                <a:gd name="T72" fmla="*/ 19 w 1953"/>
                <a:gd name="T73" fmla="*/ 779 h 1953"/>
                <a:gd name="T74" fmla="*/ 43 w 1953"/>
                <a:gd name="T75" fmla="*/ 687 h 1953"/>
                <a:gd name="T76" fmla="*/ 76 w 1953"/>
                <a:gd name="T77" fmla="*/ 596 h 1953"/>
                <a:gd name="T78" fmla="*/ 118 w 1953"/>
                <a:gd name="T79" fmla="*/ 511 h 1953"/>
                <a:gd name="T80" fmla="*/ 167 w 1953"/>
                <a:gd name="T81" fmla="*/ 430 h 1953"/>
                <a:gd name="T82" fmla="*/ 223 w 1953"/>
                <a:gd name="T83" fmla="*/ 355 h 1953"/>
                <a:gd name="T84" fmla="*/ 286 w 1953"/>
                <a:gd name="T85" fmla="*/ 286 h 1953"/>
                <a:gd name="T86" fmla="*/ 355 w 1953"/>
                <a:gd name="T87" fmla="*/ 223 h 1953"/>
                <a:gd name="T88" fmla="*/ 430 w 1953"/>
                <a:gd name="T89" fmla="*/ 167 h 1953"/>
                <a:gd name="T90" fmla="*/ 511 w 1953"/>
                <a:gd name="T91" fmla="*/ 118 h 1953"/>
                <a:gd name="T92" fmla="*/ 596 w 1953"/>
                <a:gd name="T93" fmla="*/ 76 h 1953"/>
                <a:gd name="T94" fmla="*/ 687 w 1953"/>
                <a:gd name="T95" fmla="*/ 43 h 1953"/>
                <a:gd name="T96" fmla="*/ 779 w 1953"/>
                <a:gd name="T97" fmla="*/ 19 h 1953"/>
                <a:gd name="T98" fmla="*/ 877 w 1953"/>
                <a:gd name="T99" fmla="*/ 5 h 1953"/>
                <a:gd name="T100" fmla="*/ 976 w 1953"/>
                <a:gd name="T101" fmla="*/ 0 h 1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53" h="1953">
                  <a:moveTo>
                    <a:pt x="976" y="0"/>
                  </a:moveTo>
                  <a:lnTo>
                    <a:pt x="976" y="0"/>
                  </a:lnTo>
                  <a:lnTo>
                    <a:pt x="1027" y="0"/>
                  </a:lnTo>
                  <a:lnTo>
                    <a:pt x="1076" y="5"/>
                  </a:lnTo>
                  <a:lnTo>
                    <a:pt x="1125" y="10"/>
                  </a:lnTo>
                  <a:lnTo>
                    <a:pt x="1172" y="19"/>
                  </a:lnTo>
                  <a:lnTo>
                    <a:pt x="1219" y="29"/>
                  </a:lnTo>
                  <a:lnTo>
                    <a:pt x="1266" y="43"/>
                  </a:lnTo>
                  <a:lnTo>
                    <a:pt x="1311" y="59"/>
                  </a:lnTo>
                  <a:lnTo>
                    <a:pt x="1355" y="76"/>
                  </a:lnTo>
                  <a:lnTo>
                    <a:pt x="1398" y="95"/>
                  </a:lnTo>
                  <a:lnTo>
                    <a:pt x="1440" y="118"/>
                  </a:lnTo>
                  <a:lnTo>
                    <a:pt x="1482" y="141"/>
                  </a:lnTo>
                  <a:lnTo>
                    <a:pt x="1520" y="167"/>
                  </a:lnTo>
                  <a:lnTo>
                    <a:pt x="1559" y="193"/>
                  </a:lnTo>
                  <a:lnTo>
                    <a:pt x="1597" y="223"/>
                  </a:lnTo>
                  <a:lnTo>
                    <a:pt x="1632" y="254"/>
                  </a:lnTo>
                  <a:lnTo>
                    <a:pt x="1665" y="286"/>
                  </a:lnTo>
                  <a:lnTo>
                    <a:pt x="1698" y="320"/>
                  </a:lnTo>
                  <a:lnTo>
                    <a:pt x="1730" y="355"/>
                  </a:lnTo>
                  <a:lnTo>
                    <a:pt x="1758" y="392"/>
                  </a:lnTo>
                  <a:lnTo>
                    <a:pt x="1785" y="430"/>
                  </a:lnTo>
                  <a:lnTo>
                    <a:pt x="1812" y="470"/>
                  </a:lnTo>
                  <a:lnTo>
                    <a:pt x="1834" y="511"/>
                  </a:lnTo>
                  <a:lnTo>
                    <a:pt x="1857" y="554"/>
                  </a:lnTo>
                  <a:lnTo>
                    <a:pt x="1876" y="596"/>
                  </a:lnTo>
                  <a:lnTo>
                    <a:pt x="1894" y="641"/>
                  </a:lnTo>
                  <a:lnTo>
                    <a:pt x="1909" y="687"/>
                  </a:lnTo>
                  <a:lnTo>
                    <a:pt x="1922" y="732"/>
                  </a:lnTo>
                  <a:lnTo>
                    <a:pt x="1934" y="779"/>
                  </a:lnTo>
                  <a:lnTo>
                    <a:pt x="1942" y="828"/>
                  </a:lnTo>
                  <a:lnTo>
                    <a:pt x="1948" y="877"/>
                  </a:lnTo>
                  <a:lnTo>
                    <a:pt x="1951" y="926"/>
                  </a:lnTo>
                  <a:lnTo>
                    <a:pt x="1953" y="976"/>
                  </a:lnTo>
                  <a:lnTo>
                    <a:pt x="1953" y="976"/>
                  </a:lnTo>
                  <a:lnTo>
                    <a:pt x="1951" y="1027"/>
                  </a:lnTo>
                  <a:lnTo>
                    <a:pt x="1948" y="1076"/>
                  </a:lnTo>
                  <a:lnTo>
                    <a:pt x="1942" y="1124"/>
                  </a:lnTo>
                  <a:lnTo>
                    <a:pt x="1934" y="1172"/>
                  </a:lnTo>
                  <a:lnTo>
                    <a:pt x="1922" y="1220"/>
                  </a:lnTo>
                  <a:lnTo>
                    <a:pt x="1909" y="1266"/>
                  </a:lnTo>
                  <a:lnTo>
                    <a:pt x="1894" y="1311"/>
                  </a:lnTo>
                  <a:lnTo>
                    <a:pt x="1876" y="1355"/>
                  </a:lnTo>
                  <a:lnTo>
                    <a:pt x="1857" y="1398"/>
                  </a:lnTo>
                  <a:lnTo>
                    <a:pt x="1834" y="1440"/>
                  </a:lnTo>
                  <a:lnTo>
                    <a:pt x="1812" y="1482"/>
                  </a:lnTo>
                  <a:lnTo>
                    <a:pt x="1785" y="1522"/>
                  </a:lnTo>
                  <a:lnTo>
                    <a:pt x="1758" y="1560"/>
                  </a:lnTo>
                  <a:lnTo>
                    <a:pt x="1730" y="1597"/>
                  </a:lnTo>
                  <a:lnTo>
                    <a:pt x="1698" y="1632"/>
                  </a:lnTo>
                  <a:lnTo>
                    <a:pt x="1665" y="1667"/>
                  </a:lnTo>
                  <a:lnTo>
                    <a:pt x="1632" y="1698"/>
                  </a:lnTo>
                  <a:lnTo>
                    <a:pt x="1597" y="1730"/>
                  </a:lnTo>
                  <a:lnTo>
                    <a:pt x="1559" y="1758"/>
                  </a:lnTo>
                  <a:lnTo>
                    <a:pt x="1520" y="1785"/>
                  </a:lnTo>
                  <a:lnTo>
                    <a:pt x="1482" y="1812"/>
                  </a:lnTo>
                  <a:lnTo>
                    <a:pt x="1440" y="1834"/>
                  </a:lnTo>
                  <a:lnTo>
                    <a:pt x="1398" y="1857"/>
                  </a:lnTo>
                  <a:lnTo>
                    <a:pt x="1355" y="1876"/>
                  </a:lnTo>
                  <a:lnTo>
                    <a:pt x="1311" y="1894"/>
                  </a:lnTo>
                  <a:lnTo>
                    <a:pt x="1266" y="1909"/>
                  </a:lnTo>
                  <a:lnTo>
                    <a:pt x="1219" y="1922"/>
                  </a:lnTo>
                  <a:lnTo>
                    <a:pt x="1172" y="1934"/>
                  </a:lnTo>
                  <a:lnTo>
                    <a:pt x="1125" y="1942"/>
                  </a:lnTo>
                  <a:lnTo>
                    <a:pt x="1076" y="1948"/>
                  </a:lnTo>
                  <a:lnTo>
                    <a:pt x="1027" y="1951"/>
                  </a:lnTo>
                  <a:lnTo>
                    <a:pt x="976" y="1953"/>
                  </a:lnTo>
                  <a:lnTo>
                    <a:pt x="0" y="1953"/>
                  </a:lnTo>
                  <a:lnTo>
                    <a:pt x="0" y="976"/>
                  </a:lnTo>
                  <a:lnTo>
                    <a:pt x="0" y="976"/>
                  </a:lnTo>
                  <a:lnTo>
                    <a:pt x="0" y="926"/>
                  </a:lnTo>
                  <a:lnTo>
                    <a:pt x="5" y="877"/>
                  </a:lnTo>
                  <a:lnTo>
                    <a:pt x="10" y="828"/>
                  </a:lnTo>
                  <a:lnTo>
                    <a:pt x="19" y="779"/>
                  </a:lnTo>
                  <a:lnTo>
                    <a:pt x="29" y="732"/>
                  </a:lnTo>
                  <a:lnTo>
                    <a:pt x="43" y="687"/>
                  </a:lnTo>
                  <a:lnTo>
                    <a:pt x="59" y="641"/>
                  </a:lnTo>
                  <a:lnTo>
                    <a:pt x="76" y="596"/>
                  </a:lnTo>
                  <a:lnTo>
                    <a:pt x="96" y="554"/>
                  </a:lnTo>
                  <a:lnTo>
                    <a:pt x="118" y="511"/>
                  </a:lnTo>
                  <a:lnTo>
                    <a:pt x="141" y="470"/>
                  </a:lnTo>
                  <a:lnTo>
                    <a:pt x="167" y="430"/>
                  </a:lnTo>
                  <a:lnTo>
                    <a:pt x="193" y="392"/>
                  </a:lnTo>
                  <a:lnTo>
                    <a:pt x="223" y="355"/>
                  </a:lnTo>
                  <a:lnTo>
                    <a:pt x="254" y="320"/>
                  </a:lnTo>
                  <a:lnTo>
                    <a:pt x="286" y="286"/>
                  </a:lnTo>
                  <a:lnTo>
                    <a:pt x="321" y="254"/>
                  </a:lnTo>
                  <a:lnTo>
                    <a:pt x="355" y="223"/>
                  </a:lnTo>
                  <a:lnTo>
                    <a:pt x="392" y="193"/>
                  </a:lnTo>
                  <a:lnTo>
                    <a:pt x="430" y="167"/>
                  </a:lnTo>
                  <a:lnTo>
                    <a:pt x="471" y="141"/>
                  </a:lnTo>
                  <a:lnTo>
                    <a:pt x="511" y="118"/>
                  </a:lnTo>
                  <a:lnTo>
                    <a:pt x="553" y="95"/>
                  </a:lnTo>
                  <a:lnTo>
                    <a:pt x="596" y="76"/>
                  </a:lnTo>
                  <a:lnTo>
                    <a:pt x="641" y="59"/>
                  </a:lnTo>
                  <a:lnTo>
                    <a:pt x="687" y="43"/>
                  </a:lnTo>
                  <a:lnTo>
                    <a:pt x="732" y="29"/>
                  </a:lnTo>
                  <a:lnTo>
                    <a:pt x="779" y="19"/>
                  </a:lnTo>
                  <a:lnTo>
                    <a:pt x="828" y="10"/>
                  </a:lnTo>
                  <a:lnTo>
                    <a:pt x="877" y="5"/>
                  </a:lnTo>
                  <a:lnTo>
                    <a:pt x="926" y="0"/>
                  </a:lnTo>
                  <a:lnTo>
                    <a:pt x="976" y="0"/>
                  </a:lnTo>
                  <a:close/>
                </a:path>
              </a:pathLst>
            </a:custGeom>
            <a:solidFill>
              <a:srgbClr val="DB54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latin typeface="+mj-lt"/>
              </a:endParaRPr>
            </a:p>
          </p:txBody>
        </p:sp>
        <p:sp>
          <p:nvSpPr>
            <p:cNvPr id="9" name="Freeform 6">
              <a:extLst>
                <a:ext uri="{FF2B5EF4-FFF2-40B4-BE49-F238E27FC236}">
                  <a16:creationId xmlns:a16="http://schemas.microsoft.com/office/drawing/2014/main" id="{B49295C4-7AA3-24D3-9317-C6FD193DBF54}"/>
                </a:ext>
              </a:extLst>
            </p:cNvPr>
            <p:cNvSpPr>
              <a:spLocks/>
            </p:cNvSpPr>
            <p:nvPr/>
          </p:nvSpPr>
          <p:spPr bwMode="auto">
            <a:xfrm>
              <a:off x="6295431" y="1319409"/>
              <a:ext cx="2891853" cy="2891853"/>
            </a:xfrm>
            <a:custGeom>
              <a:avLst/>
              <a:gdLst>
                <a:gd name="T0" fmla="*/ 976 w 1953"/>
                <a:gd name="T1" fmla="*/ 0 h 1953"/>
                <a:gd name="T2" fmla="*/ 1076 w 1953"/>
                <a:gd name="T3" fmla="*/ 5 h 1953"/>
                <a:gd name="T4" fmla="*/ 1172 w 1953"/>
                <a:gd name="T5" fmla="*/ 19 h 1953"/>
                <a:gd name="T6" fmla="*/ 1266 w 1953"/>
                <a:gd name="T7" fmla="*/ 43 h 1953"/>
                <a:gd name="T8" fmla="*/ 1355 w 1953"/>
                <a:gd name="T9" fmla="*/ 76 h 1953"/>
                <a:gd name="T10" fmla="*/ 1440 w 1953"/>
                <a:gd name="T11" fmla="*/ 118 h 1953"/>
                <a:gd name="T12" fmla="*/ 1520 w 1953"/>
                <a:gd name="T13" fmla="*/ 167 h 1953"/>
                <a:gd name="T14" fmla="*/ 1597 w 1953"/>
                <a:gd name="T15" fmla="*/ 223 h 1953"/>
                <a:gd name="T16" fmla="*/ 1665 w 1953"/>
                <a:gd name="T17" fmla="*/ 286 h 1953"/>
                <a:gd name="T18" fmla="*/ 1730 w 1953"/>
                <a:gd name="T19" fmla="*/ 355 h 1953"/>
                <a:gd name="T20" fmla="*/ 1785 w 1953"/>
                <a:gd name="T21" fmla="*/ 430 h 1953"/>
                <a:gd name="T22" fmla="*/ 1834 w 1953"/>
                <a:gd name="T23" fmla="*/ 511 h 1953"/>
                <a:gd name="T24" fmla="*/ 1876 w 1953"/>
                <a:gd name="T25" fmla="*/ 596 h 1953"/>
                <a:gd name="T26" fmla="*/ 1909 w 1953"/>
                <a:gd name="T27" fmla="*/ 687 h 1953"/>
                <a:gd name="T28" fmla="*/ 1934 w 1953"/>
                <a:gd name="T29" fmla="*/ 779 h 1953"/>
                <a:gd name="T30" fmla="*/ 1948 w 1953"/>
                <a:gd name="T31" fmla="*/ 877 h 1953"/>
                <a:gd name="T32" fmla="*/ 1953 w 1953"/>
                <a:gd name="T33" fmla="*/ 976 h 1953"/>
                <a:gd name="T34" fmla="*/ 1951 w 1953"/>
                <a:gd name="T35" fmla="*/ 1027 h 1953"/>
                <a:gd name="T36" fmla="*/ 1942 w 1953"/>
                <a:gd name="T37" fmla="*/ 1124 h 1953"/>
                <a:gd name="T38" fmla="*/ 1922 w 1953"/>
                <a:gd name="T39" fmla="*/ 1220 h 1953"/>
                <a:gd name="T40" fmla="*/ 1894 w 1953"/>
                <a:gd name="T41" fmla="*/ 1311 h 1953"/>
                <a:gd name="T42" fmla="*/ 1857 w 1953"/>
                <a:gd name="T43" fmla="*/ 1398 h 1953"/>
                <a:gd name="T44" fmla="*/ 1812 w 1953"/>
                <a:gd name="T45" fmla="*/ 1482 h 1953"/>
                <a:gd name="T46" fmla="*/ 1758 w 1953"/>
                <a:gd name="T47" fmla="*/ 1560 h 1953"/>
                <a:gd name="T48" fmla="*/ 1698 w 1953"/>
                <a:gd name="T49" fmla="*/ 1632 h 1953"/>
                <a:gd name="T50" fmla="*/ 1632 w 1953"/>
                <a:gd name="T51" fmla="*/ 1698 h 1953"/>
                <a:gd name="T52" fmla="*/ 1559 w 1953"/>
                <a:gd name="T53" fmla="*/ 1758 h 1953"/>
                <a:gd name="T54" fmla="*/ 1482 w 1953"/>
                <a:gd name="T55" fmla="*/ 1812 h 1953"/>
                <a:gd name="T56" fmla="*/ 1398 w 1953"/>
                <a:gd name="T57" fmla="*/ 1857 h 1953"/>
                <a:gd name="T58" fmla="*/ 1311 w 1953"/>
                <a:gd name="T59" fmla="*/ 1894 h 1953"/>
                <a:gd name="T60" fmla="*/ 1219 w 1953"/>
                <a:gd name="T61" fmla="*/ 1922 h 1953"/>
                <a:gd name="T62" fmla="*/ 1125 w 1953"/>
                <a:gd name="T63" fmla="*/ 1942 h 1953"/>
                <a:gd name="T64" fmla="*/ 1027 w 1953"/>
                <a:gd name="T65" fmla="*/ 1951 h 1953"/>
                <a:gd name="T66" fmla="*/ 0 w 1953"/>
                <a:gd name="T67" fmla="*/ 1953 h 1953"/>
                <a:gd name="T68" fmla="*/ 0 w 1953"/>
                <a:gd name="T69" fmla="*/ 976 h 1953"/>
                <a:gd name="T70" fmla="*/ 5 w 1953"/>
                <a:gd name="T71" fmla="*/ 877 h 1953"/>
                <a:gd name="T72" fmla="*/ 19 w 1953"/>
                <a:gd name="T73" fmla="*/ 779 h 1953"/>
                <a:gd name="T74" fmla="*/ 43 w 1953"/>
                <a:gd name="T75" fmla="*/ 687 h 1953"/>
                <a:gd name="T76" fmla="*/ 76 w 1953"/>
                <a:gd name="T77" fmla="*/ 596 h 1953"/>
                <a:gd name="T78" fmla="*/ 118 w 1953"/>
                <a:gd name="T79" fmla="*/ 511 h 1953"/>
                <a:gd name="T80" fmla="*/ 167 w 1953"/>
                <a:gd name="T81" fmla="*/ 430 h 1953"/>
                <a:gd name="T82" fmla="*/ 223 w 1953"/>
                <a:gd name="T83" fmla="*/ 355 h 1953"/>
                <a:gd name="T84" fmla="*/ 286 w 1953"/>
                <a:gd name="T85" fmla="*/ 286 h 1953"/>
                <a:gd name="T86" fmla="*/ 355 w 1953"/>
                <a:gd name="T87" fmla="*/ 223 h 1953"/>
                <a:gd name="T88" fmla="*/ 430 w 1953"/>
                <a:gd name="T89" fmla="*/ 167 h 1953"/>
                <a:gd name="T90" fmla="*/ 511 w 1953"/>
                <a:gd name="T91" fmla="*/ 118 h 1953"/>
                <a:gd name="T92" fmla="*/ 596 w 1953"/>
                <a:gd name="T93" fmla="*/ 76 h 1953"/>
                <a:gd name="T94" fmla="*/ 687 w 1953"/>
                <a:gd name="T95" fmla="*/ 43 h 1953"/>
                <a:gd name="T96" fmla="*/ 779 w 1953"/>
                <a:gd name="T97" fmla="*/ 19 h 1953"/>
                <a:gd name="T98" fmla="*/ 877 w 1953"/>
                <a:gd name="T99" fmla="*/ 5 h 1953"/>
                <a:gd name="T100" fmla="*/ 976 w 1953"/>
                <a:gd name="T101" fmla="*/ 0 h 1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53" h="1953">
                  <a:moveTo>
                    <a:pt x="976" y="0"/>
                  </a:moveTo>
                  <a:lnTo>
                    <a:pt x="976" y="0"/>
                  </a:lnTo>
                  <a:lnTo>
                    <a:pt x="1027" y="0"/>
                  </a:lnTo>
                  <a:lnTo>
                    <a:pt x="1076" y="5"/>
                  </a:lnTo>
                  <a:lnTo>
                    <a:pt x="1125" y="10"/>
                  </a:lnTo>
                  <a:lnTo>
                    <a:pt x="1172" y="19"/>
                  </a:lnTo>
                  <a:lnTo>
                    <a:pt x="1219" y="29"/>
                  </a:lnTo>
                  <a:lnTo>
                    <a:pt x="1266" y="43"/>
                  </a:lnTo>
                  <a:lnTo>
                    <a:pt x="1311" y="59"/>
                  </a:lnTo>
                  <a:lnTo>
                    <a:pt x="1355" y="76"/>
                  </a:lnTo>
                  <a:lnTo>
                    <a:pt x="1398" y="95"/>
                  </a:lnTo>
                  <a:lnTo>
                    <a:pt x="1440" y="118"/>
                  </a:lnTo>
                  <a:lnTo>
                    <a:pt x="1482" y="141"/>
                  </a:lnTo>
                  <a:lnTo>
                    <a:pt x="1520" y="167"/>
                  </a:lnTo>
                  <a:lnTo>
                    <a:pt x="1559" y="193"/>
                  </a:lnTo>
                  <a:lnTo>
                    <a:pt x="1597" y="223"/>
                  </a:lnTo>
                  <a:lnTo>
                    <a:pt x="1632" y="254"/>
                  </a:lnTo>
                  <a:lnTo>
                    <a:pt x="1665" y="286"/>
                  </a:lnTo>
                  <a:lnTo>
                    <a:pt x="1698" y="320"/>
                  </a:lnTo>
                  <a:lnTo>
                    <a:pt x="1730" y="355"/>
                  </a:lnTo>
                  <a:lnTo>
                    <a:pt x="1758" y="392"/>
                  </a:lnTo>
                  <a:lnTo>
                    <a:pt x="1785" y="430"/>
                  </a:lnTo>
                  <a:lnTo>
                    <a:pt x="1812" y="470"/>
                  </a:lnTo>
                  <a:lnTo>
                    <a:pt x="1834" y="511"/>
                  </a:lnTo>
                  <a:lnTo>
                    <a:pt x="1857" y="554"/>
                  </a:lnTo>
                  <a:lnTo>
                    <a:pt x="1876" y="596"/>
                  </a:lnTo>
                  <a:lnTo>
                    <a:pt x="1894" y="641"/>
                  </a:lnTo>
                  <a:lnTo>
                    <a:pt x="1909" y="687"/>
                  </a:lnTo>
                  <a:lnTo>
                    <a:pt x="1922" y="732"/>
                  </a:lnTo>
                  <a:lnTo>
                    <a:pt x="1934" y="779"/>
                  </a:lnTo>
                  <a:lnTo>
                    <a:pt x="1942" y="828"/>
                  </a:lnTo>
                  <a:lnTo>
                    <a:pt x="1948" y="877"/>
                  </a:lnTo>
                  <a:lnTo>
                    <a:pt x="1951" y="926"/>
                  </a:lnTo>
                  <a:lnTo>
                    <a:pt x="1953" y="976"/>
                  </a:lnTo>
                  <a:lnTo>
                    <a:pt x="1953" y="976"/>
                  </a:lnTo>
                  <a:lnTo>
                    <a:pt x="1951" y="1027"/>
                  </a:lnTo>
                  <a:lnTo>
                    <a:pt x="1948" y="1076"/>
                  </a:lnTo>
                  <a:lnTo>
                    <a:pt x="1942" y="1124"/>
                  </a:lnTo>
                  <a:lnTo>
                    <a:pt x="1934" y="1172"/>
                  </a:lnTo>
                  <a:lnTo>
                    <a:pt x="1922" y="1220"/>
                  </a:lnTo>
                  <a:lnTo>
                    <a:pt x="1909" y="1266"/>
                  </a:lnTo>
                  <a:lnTo>
                    <a:pt x="1894" y="1311"/>
                  </a:lnTo>
                  <a:lnTo>
                    <a:pt x="1876" y="1355"/>
                  </a:lnTo>
                  <a:lnTo>
                    <a:pt x="1857" y="1398"/>
                  </a:lnTo>
                  <a:lnTo>
                    <a:pt x="1834" y="1440"/>
                  </a:lnTo>
                  <a:lnTo>
                    <a:pt x="1812" y="1482"/>
                  </a:lnTo>
                  <a:lnTo>
                    <a:pt x="1785" y="1522"/>
                  </a:lnTo>
                  <a:lnTo>
                    <a:pt x="1758" y="1560"/>
                  </a:lnTo>
                  <a:lnTo>
                    <a:pt x="1730" y="1597"/>
                  </a:lnTo>
                  <a:lnTo>
                    <a:pt x="1698" y="1632"/>
                  </a:lnTo>
                  <a:lnTo>
                    <a:pt x="1665" y="1667"/>
                  </a:lnTo>
                  <a:lnTo>
                    <a:pt x="1632" y="1698"/>
                  </a:lnTo>
                  <a:lnTo>
                    <a:pt x="1597" y="1730"/>
                  </a:lnTo>
                  <a:lnTo>
                    <a:pt x="1559" y="1758"/>
                  </a:lnTo>
                  <a:lnTo>
                    <a:pt x="1520" y="1785"/>
                  </a:lnTo>
                  <a:lnTo>
                    <a:pt x="1482" y="1812"/>
                  </a:lnTo>
                  <a:lnTo>
                    <a:pt x="1440" y="1834"/>
                  </a:lnTo>
                  <a:lnTo>
                    <a:pt x="1398" y="1857"/>
                  </a:lnTo>
                  <a:lnTo>
                    <a:pt x="1355" y="1876"/>
                  </a:lnTo>
                  <a:lnTo>
                    <a:pt x="1311" y="1894"/>
                  </a:lnTo>
                  <a:lnTo>
                    <a:pt x="1266" y="1909"/>
                  </a:lnTo>
                  <a:lnTo>
                    <a:pt x="1219" y="1922"/>
                  </a:lnTo>
                  <a:lnTo>
                    <a:pt x="1172" y="1934"/>
                  </a:lnTo>
                  <a:lnTo>
                    <a:pt x="1125" y="1942"/>
                  </a:lnTo>
                  <a:lnTo>
                    <a:pt x="1076" y="1948"/>
                  </a:lnTo>
                  <a:lnTo>
                    <a:pt x="1027" y="1951"/>
                  </a:lnTo>
                  <a:lnTo>
                    <a:pt x="976" y="1953"/>
                  </a:lnTo>
                  <a:lnTo>
                    <a:pt x="0" y="1953"/>
                  </a:lnTo>
                  <a:lnTo>
                    <a:pt x="0" y="976"/>
                  </a:lnTo>
                  <a:lnTo>
                    <a:pt x="0" y="976"/>
                  </a:lnTo>
                  <a:lnTo>
                    <a:pt x="0" y="926"/>
                  </a:lnTo>
                  <a:lnTo>
                    <a:pt x="5" y="877"/>
                  </a:lnTo>
                  <a:lnTo>
                    <a:pt x="10" y="828"/>
                  </a:lnTo>
                  <a:lnTo>
                    <a:pt x="19" y="779"/>
                  </a:lnTo>
                  <a:lnTo>
                    <a:pt x="29" y="732"/>
                  </a:lnTo>
                  <a:lnTo>
                    <a:pt x="43" y="687"/>
                  </a:lnTo>
                  <a:lnTo>
                    <a:pt x="59" y="641"/>
                  </a:lnTo>
                  <a:lnTo>
                    <a:pt x="76" y="596"/>
                  </a:lnTo>
                  <a:lnTo>
                    <a:pt x="96" y="554"/>
                  </a:lnTo>
                  <a:lnTo>
                    <a:pt x="118" y="511"/>
                  </a:lnTo>
                  <a:lnTo>
                    <a:pt x="141" y="470"/>
                  </a:lnTo>
                  <a:lnTo>
                    <a:pt x="167" y="430"/>
                  </a:lnTo>
                  <a:lnTo>
                    <a:pt x="193" y="392"/>
                  </a:lnTo>
                  <a:lnTo>
                    <a:pt x="223" y="355"/>
                  </a:lnTo>
                  <a:lnTo>
                    <a:pt x="254" y="320"/>
                  </a:lnTo>
                  <a:lnTo>
                    <a:pt x="286" y="286"/>
                  </a:lnTo>
                  <a:lnTo>
                    <a:pt x="321" y="254"/>
                  </a:lnTo>
                  <a:lnTo>
                    <a:pt x="355" y="223"/>
                  </a:lnTo>
                  <a:lnTo>
                    <a:pt x="392" y="193"/>
                  </a:lnTo>
                  <a:lnTo>
                    <a:pt x="430" y="167"/>
                  </a:lnTo>
                  <a:lnTo>
                    <a:pt x="471" y="141"/>
                  </a:lnTo>
                  <a:lnTo>
                    <a:pt x="511" y="118"/>
                  </a:lnTo>
                  <a:lnTo>
                    <a:pt x="553" y="95"/>
                  </a:lnTo>
                  <a:lnTo>
                    <a:pt x="596" y="76"/>
                  </a:lnTo>
                  <a:lnTo>
                    <a:pt x="641" y="59"/>
                  </a:lnTo>
                  <a:lnTo>
                    <a:pt x="687" y="43"/>
                  </a:lnTo>
                  <a:lnTo>
                    <a:pt x="732" y="29"/>
                  </a:lnTo>
                  <a:lnTo>
                    <a:pt x="779" y="19"/>
                  </a:lnTo>
                  <a:lnTo>
                    <a:pt x="828" y="10"/>
                  </a:lnTo>
                  <a:lnTo>
                    <a:pt x="877" y="5"/>
                  </a:lnTo>
                  <a:lnTo>
                    <a:pt x="926" y="0"/>
                  </a:lnTo>
                  <a:lnTo>
                    <a:pt x="976" y="0"/>
                  </a:lnTo>
                </a:path>
              </a:pathLst>
            </a:custGeom>
            <a:solidFill>
              <a:schemeClr val="tx2">
                <a:lumMod val="90000"/>
                <a:lumOff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latin typeface="+mj-lt"/>
              </a:endParaRPr>
            </a:p>
          </p:txBody>
        </p:sp>
        <p:sp>
          <p:nvSpPr>
            <p:cNvPr id="10" name="Freeform 10">
              <a:extLst>
                <a:ext uri="{FF2B5EF4-FFF2-40B4-BE49-F238E27FC236}">
                  <a16:creationId xmlns:a16="http://schemas.microsoft.com/office/drawing/2014/main" id="{1ECB819D-6F34-BF96-FEAB-38BB4BEBB212}"/>
                </a:ext>
              </a:extLst>
            </p:cNvPr>
            <p:cNvSpPr>
              <a:spLocks/>
            </p:cNvSpPr>
            <p:nvPr/>
          </p:nvSpPr>
          <p:spPr bwMode="auto">
            <a:xfrm>
              <a:off x="4066943" y="2003503"/>
              <a:ext cx="2200355" cy="2200355"/>
            </a:xfrm>
            <a:custGeom>
              <a:avLst/>
              <a:gdLst>
                <a:gd name="T0" fmla="*/ 743 w 1486"/>
                <a:gd name="T1" fmla="*/ 0 h 1486"/>
                <a:gd name="T2" fmla="*/ 668 w 1486"/>
                <a:gd name="T3" fmla="*/ 3 h 1486"/>
                <a:gd name="T4" fmla="*/ 593 w 1486"/>
                <a:gd name="T5" fmla="*/ 14 h 1486"/>
                <a:gd name="T6" fmla="*/ 523 w 1486"/>
                <a:gd name="T7" fmla="*/ 33 h 1486"/>
                <a:gd name="T8" fmla="*/ 453 w 1486"/>
                <a:gd name="T9" fmla="*/ 57 h 1486"/>
                <a:gd name="T10" fmla="*/ 389 w 1486"/>
                <a:gd name="T11" fmla="*/ 89 h 1486"/>
                <a:gd name="T12" fmla="*/ 328 w 1486"/>
                <a:gd name="T13" fmla="*/ 127 h 1486"/>
                <a:gd name="T14" fmla="*/ 270 w 1486"/>
                <a:gd name="T15" fmla="*/ 169 h 1486"/>
                <a:gd name="T16" fmla="*/ 218 w 1486"/>
                <a:gd name="T17" fmla="*/ 218 h 1486"/>
                <a:gd name="T18" fmla="*/ 169 w 1486"/>
                <a:gd name="T19" fmla="*/ 270 h 1486"/>
                <a:gd name="T20" fmla="*/ 127 w 1486"/>
                <a:gd name="T21" fmla="*/ 328 h 1486"/>
                <a:gd name="T22" fmla="*/ 89 w 1486"/>
                <a:gd name="T23" fmla="*/ 389 h 1486"/>
                <a:gd name="T24" fmla="*/ 57 w 1486"/>
                <a:gd name="T25" fmla="*/ 453 h 1486"/>
                <a:gd name="T26" fmla="*/ 33 w 1486"/>
                <a:gd name="T27" fmla="*/ 523 h 1486"/>
                <a:gd name="T28" fmla="*/ 14 w 1486"/>
                <a:gd name="T29" fmla="*/ 593 h 1486"/>
                <a:gd name="T30" fmla="*/ 3 w 1486"/>
                <a:gd name="T31" fmla="*/ 668 h 1486"/>
                <a:gd name="T32" fmla="*/ 0 w 1486"/>
                <a:gd name="T33" fmla="*/ 743 h 1486"/>
                <a:gd name="T34" fmla="*/ 0 w 1486"/>
                <a:gd name="T35" fmla="*/ 781 h 1486"/>
                <a:gd name="T36" fmla="*/ 7 w 1486"/>
                <a:gd name="T37" fmla="*/ 856 h 1486"/>
                <a:gd name="T38" fmla="*/ 22 w 1486"/>
                <a:gd name="T39" fmla="*/ 928 h 1486"/>
                <a:gd name="T40" fmla="*/ 45 w 1486"/>
                <a:gd name="T41" fmla="*/ 997 h 1486"/>
                <a:gd name="T42" fmla="*/ 73 w 1486"/>
                <a:gd name="T43" fmla="*/ 1065 h 1486"/>
                <a:gd name="T44" fmla="*/ 106 w 1486"/>
                <a:gd name="T45" fmla="*/ 1128 h 1486"/>
                <a:gd name="T46" fmla="*/ 148 w 1486"/>
                <a:gd name="T47" fmla="*/ 1187 h 1486"/>
                <a:gd name="T48" fmla="*/ 193 w 1486"/>
                <a:gd name="T49" fmla="*/ 1242 h 1486"/>
                <a:gd name="T50" fmla="*/ 244 w 1486"/>
                <a:gd name="T51" fmla="*/ 1292 h 1486"/>
                <a:gd name="T52" fmla="*/ 298 w 1486"/>
                <a:gd name="T53" fmla="*/ 1337 h 1486"/>
                <a:gd name="T54" fmla="*/ 357 w 1486"/>
                <a:gd name="T55" fmla="*/ 1379 h 1486"/>
                <a:gd name="T56" fmla="*/ 422 w 1486"/>
                <a:gd name="T57" fmla="*/ 1412 h 1486"/>
                <a:gd name="T58" fmla="*/ 488 w 1486"/>
                <a:gd name="T59" fmla="*/ 1442 h 1486"/>
                <a:gd name="T60" fmla="*/ 558 w 1486"/>
                <a:gd name="T61" fmla="*/ 1463 h 1486"/>
                <a:gd name="T62" fmla="*/ 629 w 1486"/>
                <a:gd name="T63" fmla="*/ 1479 h 1486"/>
                <a:gd name="T64" fmla="*/ 704 w 1486"/>
                <a:gd name="T65" fmla="*/ 1486 h 1486"/>
                <a:gd name="T66" fmla="*/ 1486 w 1486"/>
                <a:gd name="T67" fmla="*/ 1486 h 1486"/>
                <a:gd name="T68" fmla="*/ 1486 w 1486"/>
                <a:gd name="T69" fmla="*/ 743 h 1486"/>
                <a:gd name="T70" fmla="*/ 1482 w 1486"/>
                <a:gd name="T71" fmla="*/ 668 h 1486"/>
                <a:gd name="T72" fmla="*/ 1470 w 1486"/>
                <a:gd name="T73" fmla="*/ 593 h 1486"/>
                <a:gd name="T74" fmla="*/ 1452 w 1486"/>
                <a:gd name="T75" fmla="*/ 523 h 1486"/>
                <a:gd name="T76" fmla="*/ 1426 w 1486"/>
                <a:gd name="T77" fmla="*/ 453 h 1486"/>
                <a:gd name="T78" fmla="*/ 1395 w 1486"/>
                <a:gd name="T79" fmla="*/ 389 h 1486"/>
                <a:gd name="T80" fmla="*/ 1358 w 1486"/>
                <a:gd name="T81" fmla="*/ 328 h 1486"/>
                <a:gd name="T82" fmla="*/ 1315 w 1486"/>
                <a:gd name="T83" fmla="*/ 270 h 1486"/>
                <a:gd name="T84" fmla="*/ 1268 w 1486"/>
                <a:gd name="T85" fmla="*/ 218 h 1486"/>
                <a:gd name="T86" fmla="*/ 1215 w 1486"/>
                <a:gd name="T87" fmla="*/ 169 h 1486"/>
                <a:gd name="T88" fmla="*/ 1158 w 1486"/>
                <a:gd name="T89" fmla="*/ 127 h 1486"/>
                <a:gd name="T90" fmla="*/ 1097 w 1486"/>
                <a:gd name="T91" fmla="*/ 89 h 1486"/>
                <a:gd name="T92" fmla="*/ 1032 w 1486"/>
                <a:gd name="T93" fmla="*/ 57 h 1486"/>
                <a:gd name="T94" fmla="*/ 962 w 1486"/>
                <a:gd name="T95" fmla="*/ 33 h 1486"/>
                <a:gd name="T96" fmla="*/ 893 w 1486"/>
                <a:gd name="T97" fmla="*/ 14 h 1486"/>
                <a:gd name="T98" fmla="*/ 818 w 1486"/>
                <a:gd name="T99" fmla="*/ 3 h 1486"/>
                <a:gd name="T100" fmla="*/ 743 w 1486"/>
                <a:gd name="T101" fmla="*/ 0 h 1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86" h="1486">
                  <a:moveTo>
                    <a:pt x="743" y="0"/>
                  </a:moveTo>
                  <a:lnTo>
                    <a:pt x="743" y="0"/>
                  </a:lnTo>
                  <a:lnTo>
                    <a:pt x="704" y="0"/>
                  </a:lnTo>
                  <a:lnTo>
                    <a:pt x="668" y="3"/>
                  </a:lnTo>
                  <a:lnTo>
                    <a:pt x="629" y="8"/>
                  </a:lnTo>
                  <a:lnTo>
                    <a:pt x="593" y="14"/>
                  </a:lnTo>
                  <a:lnTo>
                    <a:pt x="558" y="22"/>
                  </a:lnTo>
                  <a:lnTo>
                    <a:pt x="523" y="33"/>
                  </a:lnTo>
                  <a:lnTo>
                    <a:pt x="488" y="45"/>
                  </a:lnTo>
                  <a:lnTo>
                    <a:pt x="453" y="57"/>
                  </a:lnTo>
                  <a:lnTo>
                    <a:pt x="422" y="73"/>
                  </a:lnTo>
                  <a:lnTo>
                    <a:pt x="389" y="89"/>
                  </a:lnTo>
                  <a:lnTo>
                    <a:pt x="357" y="108"/>
                  </a:lnTo>
                  <a:lnTo>
                    <a:pt x="328" y="127"/>
                  </a:lnTo>
                  <a:lnTo>
                    <a:pt x="298" y="148"/>
                  </a:lnTo>
                  <a:lnTo>
                    <a:pt x="270" y="169"/>
                  </a:lnTo>
                  <a:lnTo>
                    <a:pt x="244" y="193"/>
                  </a:lnTo>
                  <a:lnTo>
                    <a:pt x="218" y="218"/>
                  </a:lnTo>
                  <a:lnTo>
                    <a:pt x="193" y="244"/>
                  </a:lnTo>
                  <a:lnTo>
                    <a:pt x="169" y="270"/>
                  </a:lnTo>
                  <a:lnTo>
                    <a:pt x="148" y="298"/>
                  </a:lnTo>
                  <a:lnTo>
                    <a:pt x="127" y="328"/>
                  </a:lnTo>
                  <a:lnTo>
                    <a:pt x="106" y="357"/>
                  </a:lnTo>
                  <a:lnTo>
                    <a:pt x="89" y="389"/>
                  </a:lnTo>
                  <a:lnTo>
                    <a:pt x="73" y="422"/>
                  </a:lnTo>
                  <a:lnTo>
                    <a:pt x="57" y="453"/>
                  </a:lnTo>
                  <a:lnTo>
                    <a:pt x="45" y="488"/>
                  </a:lnTo>
                  <a:lnTo>
                    <a:pt x="33" y="523"/>
                  </a:lnTo>
                  <a:lnTo>
                    <a:pt x="22" y="558"/>
                  </a:lnTo>
                  <a:lnTo>
                    <a:pt x="14" y="593"/>
                  </a:lnTo>
                  <a:lnTo>
                    <a:pt x="7" y="629"/>
                  </a:lnTo>
                  <a:lnTo>
                    <a:pt x="3" y="668"/>
                  </a:lnTo>
                  <a:lnTo>
                    <a:pt x="0" y="704"/>
                  </a:lnTo>
                  <a:lnTo>
                    <a:pt x="0" y="743"/>
                  </a:lnTo>
                  <a:lnTo>
                    <a:pt x="0" y="743"/>
                  </a:lnTo>
                  <a:lnTo>
                    <a:pt x="0" y="781"/>
                  </a:lnTo>
                  <a:lnTo>
                    <a:pt x="3" y="818"/>
                  </a:lnTo>
                  <a:lnTo>
                    <a:pt x="7" y="856"/>
                  </a:lnTo>
                  <a:lnTo>
                    <a:pt x="14" y="893"/>
                  </a:lnTo>
                  <a:lnTo>
                    <a:pt x="22" y="928"/>
                  </a:lnTo>
                  <a:lnTo>
                    <a:pt x="33" y="962"/>
                  </a:lnTo>
                  <a:lnTo>
                    <a:pt x="45" y="997"/>
                  </a:lnTo>
                  <a:lnTo>
                    <a:pt x="57" y="1032"/>
                  </a:lnTo>
                  <a:lnTo>
                    <a:pt x="73" y="1065"/>
                  </a:lnTo>
                  <a:lnTo>
                    <a:pt x="89" y="1097"/>
                  </a:lnTo>
                  <a:lnTo>
                    <a:pt x="106" y="1128"/>
                  </a:lnTo>
                  <a:lnTo>
                    <a:pt x="127" y="1158"/>
                  </a:lnTo>
                  <a:lnTo>
                    <a:pt x="148" y="1187"/>
                  </a:lnTo>
                  <a:lnTo>
                    <a:pt x="169" y="1215"/>
                  </a:lnTo>
                  <a:lnTo>
                    <a:pt x="193" y="1242"/>
                  </a:lnTo>
                  <a:lnTo>
                    <a:pt x="218" y="1268"/>
                  </a:lnTo>
                  <a:lnTo>
                    <a:pt x="244" y="1292"/>
                  </a:lnTo>
                  <a:lnTo>
                    <a:pt x="270" y="1317"/>
                  </a:lnTo>
                  <a:lnTo>
                    <a:pt x="298" y="1337"/>
                  </a:lnTo>
                  <a:lnTo>
                    <a:pt x="328" y="1358"/>
                  </a:lnTo>
                  <a:lnTo>
                    <a:pt x="357" y="1379"/>
                  </a:lnTo>
                  <a:lnTo>
                    <a:pt x="389" y="1397"/>
                  </a:lnTo>
                  <a:lnTo>
                    <a:pt x="422" y="1412"/>
                  </a:lnTo>
                  <a:lnTo>
                    <a:pt x="453" y="1428"/>
                  </a:lnTo>
                  <a:lnTo>
                    <a:pt x="488" y="1442"/>
                  </a:lnTo>
                  <a:lnTo>
                    <a:pt x="523" y="1453"/>
                  </a:lnTo>
                  <a:lnTo>
                    <a:pt x="558" y="1463"/>
                  </a:lnTo>
                  <a:lnTo>
                    <a:pt x="593" y="1472"/>
                  </a:lnTo>
                  <a:lnTo>
                    <a:pt x="629" y="1479"/>
                  </a:lnTo>
                  <a:lnTo>
                    <a:pt x="668" y="1482"/>
                  </a:lnTo>
                  <a:lnTo>
                    <a:pt x="704" y="1486"/>
                  </a:lnTo>
                  <a:lnTo>
                    <a:pt x="743" y="1486"/>
                  </a:lnTo>
                  <a:lnTo>
                    <a:pt x="1486" y="1486"/>
                  </a:lnTo>
                  <a:lnTo>
                    <a:pt x="1486" y="743"/>
                  </a:lnTo>
                  <a:lnTo>
                    <a:pt x="1486" y="743"/>
                  </a:lnTo>
                  <a:lnTo>
                    <a:pt x="1484" y="704"/>
                  </a:lnTo>
                  <a:lnTo>
                    <a:pt x="1482" y="668"/>
                  </a:lnTo>
                  <a:lnTo>
                    <a:pt x="1477" y="629"/>
                  </a:lnTo>
                  <a:lnTo>
                    <a:pt x="1470" y="593"/>
                  </a:lnTo>
                  <a:lnTo>
                    <a:pt x="1463" y="558"/>
                  </a:lnTo>
                  <a:lnTo>
                    <a:pt x="1452" y="523"/>
                  </a:lnTo>
                  <a:lnTo>
                    <a:pt x="1440" y="488"/>
                  </a:lnTo>
                  <a:lnTo>
                    <a:pt x="1426" y="453"/>
                  </a:lnTo>
                  <a:lnTo>
                    <a:pt x="1412" y="422"/>
                  </a:lnTo>
                  <a:lnTo>
                    <a:pt x="1395" y="389"/>
                  </a:lnTo>
                  <a:lnTo>
                    <a:pt x="1377" y="357"/>
                  </a:lnTo>
                  <a:lnTo>
                    <a:pt x="1358" y="328"/>
                  </a:lnTo>
                  <a:lnTo>
                    <a:pt x="1337" y="298"/>
                  </a:lnTo>
                  <a:lnTo>
                    <a:pt x="1315" y="270"/>
                  </a:lnTo>
                  <a:lnTo>
                    <a:pt x="1292" y="244"/>
                  </a:lnTo>
                  <a:lnTo>
                    <a:pt x="1268" y="218"/>
                  </a:lnTo>
                  <a:lnTo>
                    <a:pt x="1241" y="193"/>
                  </a:lnTo>
                  <a:lnTo>
                    <a:pt x="1215" y="169"/>
                  </a:lnTo>
                  <a:lnTo>
                    <a:pt x="1187" y="148"/>
                  </a:lnTo>
                  <a:lnTo>
                    <a:pt x="1158" y="127"/>
                  </a:lnTo>
                  <a:lnTo>
                    <a:pt x="1128" y="108"/>
                  </a:lnTo>
                  <a:lnTo>
                    <a:pt x="1097" y="89"/>
                  </a:lnTo>
                  <a:lnTo>
                    <a:pt x="1064" y="73"/>
                  </a:lnTo>
                  <a:lnTo>
                    <a:pt x="1032" y="57"/>
                  </a:lnTo>
                  <a:lnTo>
                    <a:pt x="997" y="45"/>
                  </a:lnTo>
                  <a:lnTo>
                    <a:pt x="962" y="33"/>
                  </a:lnTo>
                  <a:lnTo>
                    <a:pt x="927" y="22"/>
                  </a:lnTo>
                  <a:lnTo>
                    <a:pt x="893" y="14"/>
                  </a:lnTo>
                  <a:lnTo>
                    <a:pt x="856" y="8"/>
                  </a:lnTo>
                  <a:lnTo>
                    <a:pt x="818" y="3"/>
                  </a:lnTo>
                  <a:lnTo>
                    <a:pt x="781" y="0"/>
                  </a:lnTo>
                  <a:lnTo>
                    <a:pt x="74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latin typeface="+mj-lt"/>
              </a:endParaRPr>
            </a:p>
          </p:txBody>
        </p:sp>
        <p:sp>
          <p:nvSpPr>
            <p:cNvPr id="11" name="Freeform 11">
              <a:extLst>
                <a:ext uri="{FF2B5EF4-FFF2-40B4-BE49-F238E27FC236}">
                  <a16:creationId xmlns:a16="http://schemas.microsoft.com/office/drawing/2014/main" id="{B9C3B728-7F90-7E33-FC79-747E69944B11}"/>
                </a:ext>
              </a:extLst>
            </p:cNvPr>
            <p:cNvSpPr>
              <a:spLocks/>
            </p:cNvSpPr>
            <p:nvPr/>
          </p:nvSpPr>
          <p:spPr bwMode="auto">
            <a:xfrm>
              <a:off x="4066943" y="2003503"/>
              <a:ext cx="2200355" cy="2200355"/>
            </a:xfrm>
            <a:custGeom>
              <a:avLst/>
              <a:gdLst>
                <a:gd name="T0" fmla="*/ 743 w 1486"/>
                <a:gd name="T1" fmla="*/ 0 h 1486"/>
                <a:gd name="T2" fmla="*/ 668 w 1486"/>
                <a:gd name="T3" fmla="*/ 3 h 1486"/>
                <a:gd name="T4" fmla="*/ 593 w 1486"/>
                <a:gd name="T5" fmla="*/ 14 h 1486"/>
                <a:gd name="T6" fmla="*/ 523 w 1486"/>
                <a:gd name="T7" fmla="*/ 33 h 1486"/>
                <a:gd name="T8" fmla="*/ 453 w 1486"/>
                <a:gd name="T9" fmla="*/ 57 h 1486"/>
                <a:gd name="T10" fmla="*/ 389 w 1486"/>
                <a:gd name="T11" fmla="*/ 89 h 1486"/>
                <a:gd name="T12" fmla="*/ 328 w 1486"/>
                <a:gd name="T13" fmla="*/ 127 h 1486"/>
                <a:gd name="T14" fmla="*/ 270 w 1486"/>
                <a:gd name="T15" fmla="*/ 169 h 1486"/>
                <a:gd name="T16" fmla="*/ 218 w 1486"/>
                <a:gd name="T17" fmla="*/ 218 h 1486"/>
                <a:gd name="T18" fmla="*/ 169 w 1486"/>
                <a:gd name="T19" fmla="*/ 270 h 1486"/>
                <a:gd name="T20" fmla="*/ 127 w 1486"/>
                <a:gd name="T21" fmla="*/ 328 h 1486"/>
                <a:gd name="T22" fmla="*/ 89 w 1486"/>
                <a:gd name="T23" fmla="*/ 389 h 1486"/>
                <a:gd name="T24" fmla="*/ 57 w 1486"/>
                <a:gd name="T25" fmla="*/ 453 h 1486"/>
                <a:gd name="T26" fmla="*/ 33 w 1486"/>
                <a:gd name="T27" fmla="*/ 523 h 1486"/>
                <a:gd name="T28" fmla="*/ 14 w 1486"/>
                <a:gd name="T29" fmla="*/ 593 h 1486"/>
                <a:gd name="T30" fmla="*/ 3 w 1486"/>
                <a:gd name="T31" fmla="*/ 668 h 1486"/>
                <a:gd name="T32" fmla="*/ 0 w 1486"/>
                <a:gd name="T33" fmla="*/ 743 h 1486"/>
                <a:gd name="T34" fmla="*/ 0 w 1486"/>
                <a:gd name="T35" fmla="*/ 781 h 1486"/>
                <a:gd name="T36" fmla="*/ 7 w 1486"/>
                <a:gd name="T37" fmla="*/ 856 h 1486"/>
                <a:gd name="T38" fmla="*/ 22 w 1486"/>
                <a:gd name="T39" fmla="*/ 928 h 1486"/>
                <a:gd name="T40" fmla="*/ 45 w 1486"/>
                <a:gd name="T41" fmla="*/ 997 h 1486"/>
                <a:gd name="T42" fmla="*/ 73 w 1486"/>
                <a:gd name="T43" fmla="*/ 1065 h 1486"/>
                <a:gd name="T44" fmla="*/ 106 w 1486"/>
                <a:gd name="T45" fmla="*/ 1128 h 1486"/>
                <a:gd name="T46" fmla="*/ 148 w 1486"/>
                <a:gd name="T47" fmla="*/ 1187 h 1486"/>
                <a:gd name="T48" fmla="*/ 193 w 1486"/>
                <a:gd name="T49" fmla="*/ 1242 h 1486"/>
                <a:gd name="T50" fmla="*/ 244 w 1486"/>
                <a:gd name="T51" fmla="*/ 1292 h 1486"/>
                <a:gd name="T52" fmla="*/ 298 w 1486"/>
                <a:gd name="T53" fmla="*/ 1337 h 1486"/>
                <a:gd name="T54" fmla="*/ 357 w 1486"/>
                <a:gd name="T55" fmla="*/ 1379 h 1486"/>
                <a:gd name="T56" fmla="*/ 422 w 1486"/>
                <a:gd name="T57" fmla="*/ 1412 h 1486"/>
                <a:gd name="T58" fmla="*/ 488 w 1486"/>
                <a:gd name="T59" fmla="*/ 1442 h 1486"/>
                <a:gd name="T60" fmla="*/ 558 w 1486"/>
                <a:gd name="T61" fmla="*/ 1463 h 1486"/>
                <a:gd name="T62" fmla="*/ 629 w 1486"/>
                <a:gd name="T63" fmla="*/ 1479 h 1486"/>
                <a:gd name="T64" fmla="*/ 704 w 1486"/>
                <a:gd name="T65" fmla="*/ 1486 h 1486"/>
                <a:gd name="T66" fmla="*/ 1486 w 1486"/>
                <a:gd name="T67" fmla="*/ 1486 h 1486"/>
                <a:gd name="T68" fmla="*/ 1486 w 1486"/>
                <a:gd name="T69" fmla="*/ 743 h 1486"/>
                <a:gd name="T70" fmla="*/ 1482 w 1486"/>
                <a:gd name="T71" fmla="*/ 668 h 1486"/>
                <a:gd name="T72" fmla="*/ 1470 w 1486"/>
                <a:gd name="T73" fmla="*/ 593 h 1486"/>
                <a:gd name="T74" fmla="*/ 1452 w 1486"/>
                <a:gd name="T75" fmla="*/ 523 h 1486"/>
                <a:gd name="T76" fmla="*/ 1426 w 1486"/>
                <a:gd name="T77" fmla="*/ 453 h 1486"/>
                <a:gd name="T78" fmla="*/ 1395 w 1486"/>
                <a:gd name="T79" fmla="*/ 389 h 1486"/>
                <a:gd name="T80" fmla="*/ 1358 w 1486"/>
                <a:gd name="T81" fmla="*/ 328 h 1486"/>
                <a:gd name="T82" fmla="*/ 1315 w 1486"/>
                <a:gd name="T83" fmla="*/ 270 h 1486"/>
                <a:gd name="T84" fmla="*/ 1268 w 1486"/>
                <a:gd name="T85" fmla="*/ 218 h 1486"/>
                <a:gd name="T86" fmla="*/ 1215 w 1486"/>
                <a:gd name="T87" fmla="*/ 169 h 1486"/>
                <a:gd name="T88" fmla="*/ 1158 w 1486"/>
                <a:gd name="T89" fmla="*/ 127 h 1486"/>
                <a:gd name="T90" fmla="*/ 1097 w 1486"/>
                <a:gd name="T91" fmla="*/ 89 h 1486"/>
                <a:gd name="T92" fmla="*/ 1032 w 1486"/>
                <a:gd name="T93" fmla="*/ 57 h 1486"/>
                <a:gd name="T94" fmla="*/ 962 w 1486"/>
                <a:gd name="T95" fmla="*/ 33 h 1486"/>
                <a:gd name="T96" fmla="*/ 893 w 1486"/>
                <a:gd name="T97" fmla="*/ 14 h 1486"/>
                <a:gd name="T98" fmla="*/ 818 w 1486"/>
                <a:gd name="T99" fmla="*/ 3 h 1486"/>
                <a:gd name="T100" fmla="*/ 743 w 1486"/>
                <a:gd name="T101" fmla="*/ 0 h 1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86" h="1486">
                  <a:moveTo>
                    <a:pt x="743" y="0"/>
                  </a:moveTo>
                  <a:lnTo>
                    <a:pt x="743" y="0"/>
                  </a:lnTo>
                  <a:lnTo>
                    <a:pt x="704" y="0"/>
                  </a:lnTo>
                  <a:lnTo>
                    <a:pt x="668" y="3"/>
                  </a:lnTo>
                  <a:lnTo>
                    <a:pt x="629" y="8"/>
                  </a:lnTo>
                  <a:lnTo>
                    <a:pt x="593" y="14"/>
                  </a:lnTo>
                  <a:lnTo>
                    <a:pt x="558" y="22"/>
                  </a:lnTo>
                  <a:lnTo>
                    <a:pt x="523" y="33"/>
                  </a:lnTo>
                  <a:lnTo>
                    <a:pt x="488" y="45"/>
                  </a:lnTo>
                  <a:lnTo>
                    <a:pt x="453" y="57"/>
                  </a:lnTo>
                  <a:lnTo>
                    <a:pt x="422" y="73"/>
                  </a:lnTo>
                  <a:lnTo>
                    <a:pt x="389" y="89"/>
                  </a:lnTo>
                  <a:lnTo>
                    <a:pt x="357" y="108"/>
                  </a:lnTo>
                  <a:lnTo>
                    <a:pt x="328" y="127"/>
                  </a:lnTo>
                  <a:lnTo>
                    <a:pt x="298" y="148"/>
                  </a:lnTo>
                  <a:lnTo>
                    <a:pt x="270" y="169"/>
                  </a:lnTo>
                  <a:lnTo>
                    <a:pt x="244" y="193"/>
                  </a:lnTo>
                  <a:lnTo>
                    <a:pt x="218" y="218"/>
                  </a:lnTo>
                  <a:lnTo>
                    <a:pt x="193" y="244"/>
                  </a:lnTo>
                  <a:lnTo>
                    <a:pt x="169" y="270"/>
                  </a:lnTo>
                  <a:lnTo>
                    <a:pt x="148" y="298"/>
                  </a:lnTo>
                  <a:lnTo>
                    <a:pt x="127" y="328"/>
                  </a:lnTo>
                  <a:lnTo>
                    <a:pt x="106" y="357"/>
                  </a:lnTo>
                  <a:lnTo>
                    <a:pt x="89" y="389"/>
                  </a:lnTo>
                  <a:lnTo>
                    <a:pt x="73" y="422"/>
                  </a:lnTo>
                  <a:lnTo>
                    <a:pt x="57" y="453"/>
                  </a:lnTo>
                  <a:lnTo>
                    <a:pt x="45" y="488"/>
                  </a:lnTo>
                  <a:lnTo>
                    <a:pt x="33" y="523"/>
                  </a:lnTo>
                  <a:lnTo>
                    <a:pt x="22" y="558"/>
                  </a:lnTo>
                  <a:lnTo>
                    <a:pt x="14" y="593"/>
                  </a:lnTo>
                  <a:lnTo>
                    <a:pt x="7" y="629"/>
                  </a:lnTo>
                  <a:lnTo>
                    <a:pt x="3" y="668"/>
                  </a:lnTo>
                  <a:lnTo>
                    <a:pt x="0" y="704"/>
                  </a:lnTo>
                  <a:lnTo>
                    <a:pt x="0" y="743"/>
                  </a:lnTo>
                  <a:lnTo>
                    <a:pt x="0" y="743"/>
                  </a:lnTo>
                  <a:lnTo>
                    <a:pt x="0" y="781"/>
                  </a:lnTo>
                  <a:lnTo>
                    <a:pt x="3" y="818"/>
                  </a:lnTo>
                  <a:lnTo>
                    <a:pt x="7" y="856"/>
                  </a:lnTo>
                  <a:lnTo>
                    <a:pt x="14" y="893"/>
                  </a:lnTo>
                  <a:lnTo>
                    <a:pt x="22" y="928"/>
                  </a:lnTo>
                  <a:lnTo>
                    <a:pt x="33" y="962"/>
                  </a:lnTo>
                  <a:lnTo>
                    <a:pt x="45" y="997"/>
                  </a:lnTo>
                  <a:lnTo>
                    <a:pt x="57" y="1032"/>
                  </a:lnTo>
                  <a:lnTo>
                    <a:pt x="73" y="1065"/>
                  </a:lnTo>
                  <a:lnTo>
                    <a:pt x="89" y="1097"/>
                  </a:lnTo>
                  <a:lnTo>
                    <a:pt x="106" y="1128"/>
                  </a:lnTo>
                  <a:lnTo>
                    <a:pt x="127" y="1158"/>
                  </a:lnTo>
                  <a:lnTo>
                    <a:pt x="148" y="1187"/>
                  </a:lnTo>
                  <a:lnTo>
                    <a:pt x="169" y="1215"/>
                  </a:lnTo>
                  <a:lnTo>
                    <a:pt x="193" y="1242"/>
                  </a:lnTo>
                  <a:lnTo>
                    <a:pt x="218" y="1268"/>
                  </a:lnTo>
                  <a:lnTo>
                    <a:pt x="244" y="1292"/>
                  </a:lnTo>
                  <a:lnTo>
                    <a:pt x="270" y="1317"/>
                  </a:lnTo>
                  <a:lnTo>
                    <a:pt x="298" y="1337"/>
                  </a:lnTo>
                  <a:lnTo>
                    <a:pt x="328" y="1358"/>
                  </a:lnTo>
                  <a:lnTo>
                    <a:pt x="357" y="1379"/>
                  </a:lnTo>
                  <a:lnTo>
                    <a:pt x="389" y="1397"/>
                  </a:lnTo>
                  <a:lnTo>
                    <a:pt x="422" y="1412"/>
                  </a:lnTo>
                  <a:lnTo>
                    <a:pt x="453" y="1428"/>
                  </a:lnTo>
                  <a:lnTo>
                    <a:pt x="488" y="1442"/>
                  </a:lnTo>
                  <a:lnTo>
                    <a:pt x="523" y="1453"/>
                  </a:lnTo>
                  <a:lnTo>
                    <a:pt x="558" y="1463"/>
                  </a:lnTo>
                  <a:lnTo>
                    <a:pt x="593" y="1472"/>
                  </a:lnTo>
                  <a:lnTo>
                    <a:pt x="629" y="1479"/>
                  </a:lnTo>
                  <a:lnTo>
                    <a:pt x="668" y="1482"/>
                  </a:lnTo>
                  <a:lnTo>
                    <a:pt x="704" y="1486"/>
                  </a:lnTo>
                  <a:lnTo>
                    <a:pt x="743" y="1486"/>
                  </a:lnTo>
                  <a:lnTo>
                    <a:pt x="1486" y="1486"/>
                  </a:lnTo>
                  <a:lnTo>
                    <a:pt x="1486" y="743"/>
                  </a:lnTo>
                  <a:lnTo>
                    <a:pt x="1486" y="743"/>
                  </a:lnTo>
                  <a:lnTo>
                    <a:pt x="1484" y="704"/>
                  </a:lnTo>
                  <a:lnTo>
                    <a:pt x="1482" y="668"/>
                  </a:lnTo>
                  <a:lnTo>
                    <a:pt x="1477" y="629"/>
                  </a:lnTo>
                  <a:lnTo>
                    <a:pt x="1470" y="593"/>
                  </a:lnTo>
                  <a:lnTo>
                    <a:pt x="1463" y="558"/>
                  </a:lnTo>
                  <a:lnTo>
                    <a:pt x="1452" y="523"/>
                  </a:lnTo>
                  <a:lnTo>
                    <a:pt x="1440" y="488"/>
                  </a:lnTo>
                  <a:lnTo>
                    <a:pt x="1426" y="453"/>
                  </a:lnTo>
                  <a:lnTo>
                    <a:pt x="1412" y="422"/>
                  </a:lnTo>
                  <a:lnTo>
                    <a:pt x="1395" y="389"/>
                  </a:lnTo>
                  <a:lnTo>
                    <a:pt x="1377" y="357"/>
                  </a:lnTo>
                  <a:lnTo>
                    <a:pt x="1358" y="328"/>
                  </a:lnTo>
                  <a:lnTo>
                    <a:pt x="1337" y="298"/>
                  </a:lnTo>
                  <a:lnTo>
                    <a:pt x="1315" y="270"/>
                  </a:lnTo>
                  <a:lnTo>
                    <a:pt x="1292" y="244"/>
                  </a:lnTo>
                  <a:lnTo>
                    <a:pt x="1268" y="218"/>
                  </a:lnTo>
                  <a:lnTo>
                    <a:pt x="1241" y="193"/>
                  </a:lnTo>
                  <a:lnTo>
                    <a:pt x="1215" y="169"/>
                  </a:lnTo>
                  <a:lnTo>
                    <a:pt x="1187" y="148"/>
                  </a:lnTo>
                  <a:lnTo>
                    <a:pt x="1158" y="127"/>
                  </a:lnTo>
                  <a:lnTo>
                    <a:pt x="1128" y="108"/>
                  </a:lnTo>
                  <a:lnTo>
                    <a:pt x="1097" y="89"/>
                  </a:lnTo>
                  <a:lnTo>
                    <a:pt x="1064" y="73"/>
                  </a:lnTo>
                  <a:lnTo>
                    <a:pt x="1032" y="57"/>
                  </a:lnTo>
                  <a:lnTo>
                    <a:pt x="997" y="45"/>
                  </a:lnTo>
                  <a:lnTo>
                    <a:pt x="962" y="33"/>
                  </a:lnTo>
                  <a:lnTo>
                    <a:pt x="927" y="22"/>
                  </a:lnTo>
                  <a:lnTo>
                    <a:pt x="893" y="14"/>
                  </a:lnTo>
                  <a:lnTo>
                    <a:pt x="856" y="8"/>
                  </a:lnTo>
                  <a:lnTo>
                    <a:pt x="818" y="3"/>
                  </a:lnTo>
                  <a:lnTo>
                    <a:pt x="781" y="0"/>
                  </a:lnTo>
                  <a:lnTo>
                    <a:pt x="74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latin typeface="+mj-lt"/>
              </a:endParaRPr>
            </a:p>
          </p:txBody>
        </p:sp>
        <p:sp>
          <p:nvSpPr>
            <p:cNvPr id="12" name="Freeform 16">
              <a:extLst>
                <a:ext uri="{FF2B5EF4-FFF2-40B4-BE49-F238E27FC236}">
                  <a16:creationId xmlns:a16="http://schemas.microsoft.com/office/drawing/2014/main" id="{5651B130-FBA1-E791-7D95-0F2F1B45ACC5}"/>
                </a:ext>
              </a:extLst>
            </p:cNvPr>
            <p:cNvSpPr>
              <a:spLocks/>
            </p:cNvSpPr>
            <p:nvPr/>
          </p:nvSpPr>
          <p:spPr bwMode="auto">
            <a:xfrm>
              <a:off x="3373964" y="4239395"/>
              <a:ext cx="2893333" cy="2891853"/>
            </a:xfrm>
            <a:custGeom>
              <a:avLst/>
              <a:gdLst>
                <a:gd name="T0" fmla="*/ 977 w 1954"/>
                <a:gd name="T1" fmla="*/ 1953 h 1953"/>
                <a:gd name="T2" fmla="*/ 878 w 1954"/>
                <a:gd name="T3" fmla="*/ 1948 h 1953"/>
                <a:gd name="T4" fmla="*/ 782 w 1954"/>
                <a:gd name="T5" fmla="*/ 1934 h 1953"/>
                <a:gd name="T6" fmla="*/ 687 w 1954"/>
                <a:gd name="T7" fmla="*/ 1910 h 1953"/>
                <a:gd name="T8" fmla="*/ 599 w 1954"/>
                <a:gd name="T9" fmla="*/ 1877 h 1953"/>
                <a:gd name="T10" fmla="*/ 513 w 1954"/>
                <a:gd name="T11" fmla="*/ 1835 h 1953"/>
                <a:gd name="T12" fmla="*/ 433 w 1954"/>
                <a:gd name="T13" fmla="*/ 1786 h 1953"/>
                <a:gd name="T14" fmla="*/ 356 w 1954"/>
                <a:gd name="T15" fmla="*/ 1730 h 1953"/>
                <a:gd name="T16" fmla="*/ 288 w 1954"/>
                <a:gd name="T17" fmla="*/ 1667 h 1953"/>
                <a:gd name="T18" fmla="*/ 224 w 1954"/>
                <a:gd name="T19" fmla="*/ 1598 h 1953"/>
                <a:gd name="T20" fmla="*/ 168 w 1954"/>
                <a:gd name="T21" fmla="*/ 1523 h 1953"/>
                <a:gd name="T22" fmla="*/ 119 w 1954"/>
                <a:gd name="T23" fmla="*/ 1441 h 1953"/>
                <a:gd name="T24" fmla="*/ 77 w 1954"/>
                <a:gd name="T25" fmla="*/ 1355 h 1953"/>
                <a:gd name="T26" fmla="*/ 44 w 1954"/>
                <a:gd name="T27" fmla="*/ 1266 h 1953"/>
                <a:gd name="T28" fmla="*/ 20 w 1954"/>
                <a:gd name="T29" fmla="*/ 1172 h 1953"/>
                <a:gd name="T30" fmla="*/ 6 w 1954"/>
                <a:gd name="T31" fmla="*/ 1076 h 1953"/>
                <a:gd name="T32" fmla="*/ 0 w 1954"/>
                <a:gd name="T33" fmla="*/ 977 h 1953"/>
                <a:gd name="T34" fmla="*/ 2 w 1954"/>
                <a:gd name="T35" fmla="*/ 926 h 1953"/>
                <a:gd name="T36" fmla="*/ 11 w 1954"/>
                <a:gd name="T37" fmla="*/ 829 h 1953"/>
                <a:gd name="T38" fmla="*/ 32 w 1954"/>
                <a:gd name="T39" fmla="*/ 733 h 1953"/>
                <a:gd name="T40" fmla="*/ 60 w 1954"/>
                <a:gd name="T41" fmla="*/ 642 h 1953"/>
                <a:gd name="T42" fmla="*/ 96 w 1954"/>
                <a:gd name="T43" fmla="*/ 555 h 1953"/>
                <a:gd name="T44" fmla="*/ 142 w 1954"/>
                <a:gd name="T45" fmla="*/ 471 h 1953"/>
                <a:gd name="T46" fmla="*/ 196 w 1954"/>
                <a:gd name="T47" fmla="*/ 393 h 1953"/>
                <a:gd name="T48" fmla="*/ 255 w 1954"/>
                <a:gd name="T49" fmla="*/ 321 h 1953"/>
                <a:gd name="T50" fmla="*/ 321 w 1954"/>
                <a:gd name="T51" fmla="*/ 255 h 1953"/>
                <a:gd name="T52" fmla="*/ 394 w 1954"/>
                <a:gd name="T53" fmla="*/ 195 h 1953"/>
                <a:gd name="T54" fmla="*/ 471 w 1954"/>
                <a:gd name="T55" fmla="*/ 141 h 1953"/>
                <a:gd name="T56" fmla="*/ 555 w 1954"/>
                <a:gd name="T57" fmla="*/ 96 h 1953"/>
                <a:gd name="T58" fmla="*/ 642 w 1954"/>
                <a:gd name="T59" fmla="*/ 59 h 1953"/>
                <a:gd name="T60" fmla="*/ 735 w 1954"/>
                <a:gd name="T61" fmla="*/ 31 h 1953"/>
                <a:gd name="T62" fmla="*/ 829 w 1954"/>
                <a:gd name="T63" fmla="*/ 11 h 1953"/>
                <a:gd name="T64" fmla="*/ 926 w 1954"/>
                <a:gd name="T65" fmla="*/ 2 h 1953"/>
                <a:gd name="T66" fmla="*/ 1954 w 1954"/>
                <a:gd name="T67" fmla="*/ 0 h 1953"/>
                <a:gd name="T68" fmla="*/ 1954 w 1954"/>
                <a:gd name="T69" fmla="*/ 977 h 1953"/>
                <a:gd name="T70" fmla="*/ 1948 w 1954"/>
                <a:gd name="T71" fmla="*/ 1076 h 1953"/>
                <a:gd name="T72" fmla="*/ 1934 w 1954"/>
                <a:gd name="T73" fmla="*/ 1172 h 1953"/>
                <a:gd name="T74" fmla="*/ 1910 w 1954"/>
                <a:gd name="T75" fmla="*/ 1266 h 1953"/>
                <a:gd name="T76" fmla="*/ 1877 w 1954"/>
                <a:gd name="T77" fmla="*/ 1355 h 1953"/>
                <a:gd name="T78" fmla="*/ 1835 w 1954"/>
                <a:gd name="T79" fmla="*/ 1441 h 1953"/>
                <a:gd name="T80" fmla="*/ 1786 w 1954"/>
                <a:gd name="T81" fmla="*/ 1523 h 1953"/>
                <a:gd name="T82" fmla="*/ 1730 w 1954"/>
                <a:gd name="T83" fmla="*/ 1598 h 1953"/>
                <a:gd name="T84" fmla="*/ 1668 w 1954"/>
                <a:gd name="T85" fmla="*/ 1667 h 1953"/>
                <a:gd name="T86" fmla="*/ 1598 w 1954"/>
                <a:gd name="T87" fmla="*/ 1730 h 1953"/>
                <a:gd name="T88" fmla="*/ 1523 w 1954"/>
                <a:gd name="T89" fmla="*/ 1786 h 1953"/>
                <a:gd name="T90" fmla="*/ 1443 w 1954"/>
                <a:gd name="T91" fmla="*/ 1835 h 1953"/>
                <a:gd name="T92" fmla="*/ 1357 w 1954"/>
                <a:gd name="T93" fmla="*/ 1877 h 1953"/>
                <a:gd name="T94" fmla="*/ 1266 w 1954"/>
                <a:gd name="T95" fmla="*/ 1910 h 1953"/>
                <a:gd name="T96" fmla="*/ 1174 w 1954"/>
                <a:gd name="T97" fmla="*/ 1934 h 1953"/>
                <a:gd name="T98" fmla="*/ 1076 w 1954"/>
                <a:gd name="T99" fmla="*/ 1948 h 1953"/>
                <a:gd name="T100" fmla="*/ 977 w 1954"/>
                <a:gd name="T101" fmla="*/ 1953 h 1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54" h="1953">
                  <a:moveTo>
                    <a:pt x="977" y="1953"/>
                  </a:moveTo>
                  <a:lnTo>
                    <a:pt x="977" y="1953"/>
                  </a:lnTo>
                  <a:lnTo>
                    <a:pt x="926" y="1952"/>
                  </a:lnTo>
                  <a:lnTo>
                    <a:pt x="878" y="1948"/>
                  </a:lnTo>
                  <a:lnTo>
                    <a:pt x="829" y="1943"/>
                  </a:lnTo>
                  <a:lnTo>
                    <a:pt x="782" y="1934"/>
                  </a:lnTo>
                  <a:lnTo>
                    <a:pt x="735" y="1922"/>
                  </a:lnTo>
                  <a:lnTo>
                    <a:pt x="687" y="1910"/>
                  </a:lnTo>
                  <a:lnTo>
                    <a:pt x="642" y="1894"/>
                  </a:lnTo>
                  <a:lnTo>
                    <a:pt x="599" y="1877"/>
                  </a:lnTo>
                  <a:lnTo>
                    <a:pt x="555" y="1858"/>
                  </a:lnTo>
                  <a:lnTo>
                    <a:pt x="513" y="1835"/>
                  </a:lnTo>
                  <a:lnTo>
                    <a:pt x="471" y="1812"/>
                  </a:lnTo>
                  <a:lnTo>
                    <a:pt x="433" y="1786"/>
                  </a:lnTo>
                  <a:lnTo>
                    <a:pt x="394" y="1758"/>
                  </a:lnTo>
                  <a:lnTo>
                    <a:pt x="356" y="1730"/>
                  </a:lnTo>
                  <a:lnTo>
                    <a:pt x="321" y="1699"/>
                  </a:lnTo>
                  <a:lnTo>
                    <a:pt x="288" y="1667"/>
                  </a:lnTo>
                  <a:lnTo>
                    <a:pt x="255" y="1633"/>
                  </a:lnTo>
                  <a:lnTo>
                    <a:pt x="224" y="1598"/>
                  </a:lnTo>
                  <a:lnTo>
                    <a:pt x="196" y="1561"/>
                  </a:lnTo>
                  <a:lnTo>
                    <a:pt x="168" y="1523"/>
                  </a:lnTo>
                  <a:lnTo>
                    <a:pt x="142" y="1483"/>
                  </a:lnTo>
                  <a:lnTo>
                    <a:pt x="119" y="1441"/>
                  </a:lnTo>
                  <a:lnTo>
                    <a:pt x="96" y="1399"/>
                  </a:lnTo>
                  <a:lnTo>
                    <a:pt x="77" y="1355"/>
                  </a:lnTo>
                  <a:lnTo>
                    <a:pt x="60" y="1312"/>
                  </a:lnTo>
                  <a:lnTo>
                    <a:pt x="44" y="1266"/>
                  </a:lnTo>
                  <a:lnTo>
                    <a:pt x="32" y="1219"/>
                  </a:lnTo>
                  <a:lnTo>
                    <a:pt x="20" y="1172"/>
                  </a:lnTo>
                  <a:lnTo>
                    <a:pt x="11" y="1125"/>
                  </a:lnTo>
                  <a:lnTo>
                    <a:pt x="6" y="1076"/>
                  </a:lnTo>
                  <a:lnTo>
                    <a:pt x="2" y="1027"/>
                  </a:lnTo>
                  <a:lnTo>
                    <a:pt x="0" y="977"/>
                  </a:lnTo>
                  <a:lnTo>
                    <a:pt x="0" y="977"/>
                  </a:lnTo>
                  <a:lnTo>
                    <a:pt x="2" y="926"/>
                  </a:lnTo>
                  <a:lnTo>
                    <a:pt x="6" y="877"/>
                  </a:lnTo>
                  <a:lnTo>
                    <a:pt x="11" y="829"/>
                  </a:lnTo>
                  <a:lnTo>
                    <a:pt x="20" y="780"/>
                  </a:lnTo>
                  <a:lnTo>
                    <a:pt x="32" y="733"/>
                  </a:lnTo>
                  <a:lnTo>
                    <a:pt x="44" y="687"/>
                  </a:lnTo>
                  <a:lnTo>
                    <a:pt x="60" y="642"/>
                  </a:lnTo>
                  <a:lnTo>
                    <a:pt x="77" y="598"/>
                  </a:lnTo>
                  <a:lnTo>
                    <a:pt x="96" y="555"/>
                  </a:lnTo>
                  <a:lnTo>
                    <a:pt x="119" y="513"/>
                  </a:lnTo>
                  <a:lnTo>
                    <a:pt x="142" y="471"/>
                  </a:lnTo>
                  <a:lnTo>
                    <a:pt x="168" y="431"/>
                  </a:lnTo>
                  <a:lnTo>
                    <a:pt x="196" y="393"/>
                  </a:lnTo>
                  <a:lnTo>
                    <a:pt x="224" y="356"/>
                  </a:lnTo>
                  <a:lnTo>
                    <a:pt x="255" y="321"/>
                  </a:lnTo>
                  <a:lnTo>
                    <a:pt x="288" y="286"/>
                  </a:lnTo>
                  <a:lnTo>
                    <a:pt x="321" y="255"/>
                  </a:lnTo>
                  <a:lnTo>
                    <a:pt x="356" y="223"/>
                  </a:lnTo>
                  <a:lnTo>
                    <a:pt x="394" y="195"/>
                  </a:lnTo>
                  <a:lnTo>
                    <a:pt x="433" y="168"/>
                  </a:lnTo>
                  <a:lnTo>
                    <a:pt x="471" y="141"/>
                  </a:lnTo>
                  <a:lnTo>
                    <a:pt x="513" y="119"/>
                  </a:lnTo>
                  <a:lnTo>
                    <a:pt x="555" y="96"/>
                  </a:lnTo>
                  <a:lnTo>
                    <a:pt x="599" y="77"/>
                  </a:lnTo>
                  <a:lnTo>
                    <a:pt x="642" y="59"/>
                  </a:lnTo>
                  <a:lnTo>
                    <a:pt x="687" y="44"/>
                  </a:lnTo>
                  <a:lnTo>
                    <a:pt x="735" y="31"/>
                  </a:lnTo>
                  <a:lnTo>
                    <a:pt x="782" y="19"/>
                  </a:lnTo>
                  <a:lnTo>
                    <a:pt x="829" y="11"/>
                  </a:lnTo>
                  <a:lnTo>
                    <a:pt x="878" y="5"/>
                  </a:lnTo>
                  <a:lnTo>
                    <a:pt x="926" y="2"/>
                  </a:lnTo>
                  <a:lnTo>
                    <a:pt x="977" y="0"/>
                  </a:lnTo>
                  <a:lnTo>
                    <a:pt x="1954" y="0"/>
                  </a:lnTo>
                  <a:lnTo>
                    <a:pt x="1954" y="977"/>
                  </a:lnTo>
                  <a:lnTo>
                    <a:pt x="1954" y="977"/>
                  </a:lnTo>
                  <a:lnTo>
                    <a:pt x="1952" y="1027"/>
                  </a:lnTo>
                  <a:lnTo>
                    <a:pt x="1948" y="1076"/>
                  </a:lnTo>
                  <a:lnTo>
                    <a:pt x="1943" y="1125"/>
                  </a:lnTo>
                  <a:lnTo>
                    <a:pt x="1934" y="1172"/>
                  </a:lnTo>
                  <a:lnTo>
                    <a:pt x="1922" y="1219"/>
                  </a:lnTo>
                  <a:lnTo>
                    <a:pt x="1910" y="1266"/>
                  </a:lnTo>
                  <a:lnTo>
                    <a:pt x="1894" y="1312"/>
                  </a:lnTo>
                  <a:lnTo>
                    <a:pt x="1877" y="1355"/>
                  </a:lnTo>
                  <a:lnTo>
                    <a:pt x="1858" y="1399"/>
                  </a:lnTo>
                  <a:lnTo>
                    <a:pt x="1835" y="1441"/>
                  </a:lnTo>
                  <a:lnTo>
                    <a:pt x="1812" y="1483"/>
                  </a:lnTo>
                  <a:lnTo>
                    <a:pt x="1786" y="1523"/>
                  </a:lnTo>
                  <a:lnTo>
                    <a:pt x="1758" y="1561"/>
                  </a:lnTo>
                  <a:lnTo>
                    <a:pt x="1730" y="1598"/>
                  </a:lnTo>
                  <a:lnTo>
                    <a:pt x="1699" y="1633"/>
                  </a:lnTo>
                  <a:lnTo>
                    <a:pt x="1668" y="1667"/>
                  </a:lnTo>
                  <a:lnTo>
                    <a:pt x="1633" y="1699"/>
                  </a:lnTo>
                  <a:lnTo>
                    <a:pt x="1598" y="1730"/>
                  </a:lnTo>
                  <a:lnTo>
                    <a:pt x="1561" y="1758"/>
                  </a:lnTo>
                  <a:lnTo>
                    <a:pt x="1523" y="1786"/>
                  </a:lnTo>
                  <a:lnTo>
                    <a:pt x="1483" y="1812"/>
                  </a:lnTo>
                  <a:lnTo>
                    <a:pt x="1443" y="1835"/>
                  </a:lnTo>
                  <a:lnTo>
                    <a:pt x="1399" y="1858"/>
                  </a:lnTo>
                  <a:lnTo>
                    <a:pt x="1357" y="1877"/>
                  </a:lnTo>
                  <a:lnTo>
                    <a:pt x="1312" y="1894"/>
                  </a:lnTo>
                  <a:lnTo>
                    <a:pt x="1266" y="1910"/>
                  </a:lnTo>
                  <a:lnTo>
                    <a:pt x="1221" y="1922"/>
                  </a:lnTo>
                  <a:lnTo>
                    <a:pt x="1174" y="1934"/>
                  </a:lnTo>
                  <a:lnTo>
                    <a:pt x="1125" y="1943"/>
                  </a:lnTo>
                  <a:lnTo>
                    <a:pt x="1076" y="1948"/>
                  </a:lnTo>
                  <a:lnTo>
                    <a:pt x="1028" y="1952"/>
                  </a:lnTo>
                  <a:lnTo>
                    <a:pt x="977" y="195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latin typeface="+mj-lt"/>
              </a:endParaRPr>
            </a:p>
          </p:txBody>
        </p:sp>
        <p:sp>
          <p:nvSpPr>
            <p:cNvPr id="13" name="Freeform 19">
              <a:extLst>
                <a:ext uri="{FF2B5EF4-FFF2-40B4-BE49-F238E27FC236}">
                  <a16:creationId xmlns:a16="http://schemas.microsoft.com/office/drawing/2014/main" id="{070142C5-E1B6-108C-2C51-286B9B2341C5}"/>
                </a:ext>
              </a:extLst>
            </p:cNvPr>
            <p:cNvSpPr>
              <a:spLocks/>
            </p:cNvSpPr>
            <p:nvPr/>
          </p:nvSpPr>
          <p:spPr bwMode="auto">
            <a:xfrm>
              <a:off x="3505748" y="4384506"/>
              <a:ext cx="2610516" cy="2610515"/>
            </a:xfrm>
            <a:custGeom>
              <a:avLst/>
              <a:gdLst>
                <a:gd name="T0" fmla="*/ 836 w 1763"/>
                <a:gd name="T1" fmla="*/ 1761 h 1763"/>
                <a:gd name="T2" fmla="*/ 703 w 1763"/>
                <a:gd name="T3" fmla="*/ 1746 h 1763"/>
                <a:gd name="T4" fmla="*/ 578 w 1763"/>
                <a:gd name="T5" fmla="*/ 1709 h 1763"/>
                <a:gd name="T6" fmla="*/ 461 w 1763"/>
                <a:gd name="T7" fmla="*/ 1657 h 1763"/>
                <a:gd name="T8" fmla="*/ 354 w 1763"/>
                <a:gd name="T9" fmla="*/ 1587 h 1763"/>
                <a:gd name="T10" fmla="*/ 258 w 1763"/>
                <a:gd name="T11" fmla="*/ 1505 h 1763"/>
                <a:gd name="T12" fmla="*/ 175 w 1763"/>
                <a:gd name="T13" fmla="*/ 1409 h 1763"/>
                <a:gd name="T14" fmla="*/ 107 w 1763"/>
                <a:gd name="T15" fmla="*/ 1301 h 1763"/>
                <a:gd name="T16" fmla="*/ 53 w 1763"/>
                <a:gd name="T17" fmla="*/ 1184 h 1763"/>
                <a:gd name="T18" fmla="*/ 18 w 1763"/>
                <a:gd name="T19" fmla="*/ 1058 h 1763"/>
                <a:gd name="T20" fmla="*/ 0 w 1763"/>
                <a:gd name="T21" fmla="*/ 926 h 1763"/>
                <a:gd name="T22" fmla="*/ 0 w 1763"/>
                <a:gd name="T23" fmla="*/ 835 h 1763"/>
                <a:gd name="T24" fmla="*/ 18 w 1763"/>
                <a:gd name="T25" fmla="*/ 703 h 1763"/>
                <a:gd name="T26" fmla="*/ 53 w 1763"/>
                <a:gd name="T27" fmla="*/ 577 h 1763"/>
                <a:gd name="T28" fmla="*/ 107 w 1763"/>
                <a:gd name="T29" fmla="*/ 460 h 1763"/>
                <a:gd name="T30" fmla="*/ 175 w 1763"/>
                <a:gd name="T31" fmla="*/ 354 h 1763"/>
                <a:gd name="T32" fmla="*/ 258 w 1763"/>
                <a:gd name="T33" fmla="*/ 258 h 1763"/>
                <a:gd name="T34" fmla="*/ 354 w 1763"/>
                <a:gd name="T35" fmla="*/ 174 h 1763"/>
                <a:gd name="T36" fmla="*/ 461 w 1763"/>
                <a:gd name="T37" fmla="*/ 106 h 1763"/>
                <a:gd name="T38" fmla="*/ 578 w 1763"/>
                <a:gd name="T39" fmla="*/ 52 h 1763"/>
                <a:gd name="T40" fmla="*/ 703 w 1763"/>
                <a:gd name="T41" fmla="*/ 17 h 1763"/>
                <a:gd name="T42" fmla="*/ 836 w 1763"/>
                <a:gd name="T43" fmla="*/ 0 h 1763"/>
                <a:gd name="T44" fmla="*/ 926 w 1763"/>
                <a:gd name="T45" fmla="*/ 0 h 1763"/>
                <a:gd name="T46" fmla="*/ 1059 w 1763"/>
                <a:gd name="T47" fmla="*/ 17 h 1763"/>
                <a:gd name="T48" fmla="*/ 1184 w 1763"/>
                <a:gd name="T49" fmla="*/ 52 h 1763"/>
                <a:gd name="T50" fmla="*/ 1303 w 1763"/>
                <a:gd name="T51" fmla="*/ 106 h 1763"/>
                <a:gd name="T52" fmla="*/ 1409 w 1763"/>
                <a:gd name="T53" fmla="*/ 174 h 1763"/>
                <a:gd name="T54" fmla="*/ 1505 w 1763"/>
                <a:gd name="T55" fmla="*/ 258 h 1763"/>
                <a:gd name="T56" fmla="*/ 1589 w 1763"/>
                <a:gd name="T57" fmla="*/ 354 h 1763"/>
                <a:gd name="T58" fmla="*/ 1657 w 1763"/>
                <a:gd name="T59" fmla="*/ 460 h 1763"/>
                <a:gd name="T60" fmla="*/ 1711 w 1763"/>
                <a:gd name="T61" fmla="*/ 577 h 1763"/>
                <a:gd name="T62" fmla="*/ 1746 w 1763"/>
                <a:gd name="T63" fmla="*/ 703 h 1763"/>
                <a:gd name="T64" fmla="*/ 1763 w 1763"/>
                <a:gd name="T65" fmla="*/ 835 h 1763"/>
                <a:gd name="T66" fmla="*/ 1763 w 1763"/>
                <a:gd name="T67" fmla="*/ 926 h 1763"/>
                <a:gd name="T68" fmla="*/ 1746 w 1763"/>
                <a:gd name="T69" fmla="*/ 1058 h 1763"/>
                <a:gd name="T70" fmla="*/ 1711 w 1763"/>
                <a:gd name="T71" fmla="*/ 1184 h 1763"/>
                <a:gd name="T72" fmla="*/ 1657 w 1763"/>
                <a:gd name="T73" fmla="*/ 1301 h 1763"/>
                <a:gd name="T74" fmla="*/ 1589 w 1763"/>
                <a:gd name="T75" fmla="*/ 1409 h 1763"/>
                <a:gd name="T76" fmla="*/ 1505 w 1763"/>
                <a:gd name="T77" fmla="*/ 1505 h 1763"/>
                <a:gd name="T78" fmla="*/ 1409 w 1763"/>
                <a:gd name="T79" fmla="*/ 1587 h 1763"/>
                <a:gd name="T80" fmla="*/ 1303 w 1763"/>
                <a:gd name="T81" fmla="*/ 1657 h 1763"/>
                <a:gd name="T82" fmla="*/ 1184 w 1763"/>
                <a:gd name="T83" fmla="*/ 1709 h 1763"/>
                <a:gd name="T84" fmla="*/ 1059 w 1763"/>
                <a:gd name="T85" fmla="*/ 1746 h 1763"/>
                <a:gd name="T86" fmla="*/ 926 w 1763"/>
                <a:gd name="T87" fmla="*/ 1761 h 1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3" h="1763">
                  <a:moveTo>
                    <a:pt x="881" y="1763"/>
                  </a:moveTo>
                  <a:lnTo>
                    <a:pt x="881" y="1763"/>
                  </a:lnTo>
                  <a:lnTo>
                    <a:pt x="836" y="1761"/>
                  </a:lnTo>
                  <a:lnTo>
                    <a:pt x="792" y="1758"/>
                  </a:lnTo>
                  <a:lnTo>
                    <a:pt x="747" y="1753"/>
                  </a:lnTo>
                  <a:lnTo>
                    <a:pt x="703" y="1746"/>
                  </a:lnTo>
                  <a:lnTo>
                    <a:pt x="661" y="1735"/>
                  </a:lnTo>
                  <a:lnTo>
                    <a:pt x="619" y="1723"/>
                  </a:lnTo>
                  <a:lnTo>
                    <a:pt x="578" y="1709"/>
                  </a:lnTo>
                  <a:lnTo>
                    <a:pt x="539" y="1693"/>
                  </a:lnTo>
                  <a:lnTo>
                    <a:pt x="499" y="1676"/>
                  </a:lnTo>
                  <a:lnTo>
                    <a:pt x="461" y="1657"/>
                  </a:lnTo>
                  <a:lnTo>
                    <a:pt x="424" y="1636"/>
                  </a:lnTo>
                  <a:lnTo>
                    <a:pt x="389" y="1613"/>
                  </a:lnTo>
                  <a:lnTo>
                    <a:pt x="354" y="1587"/>
                  </a:lnTo>
                  <a:lnTo>
                    <a:pt x="321" y="1561"/>
                  </a:lnTo>
                  <a:lnTo>
                    <a:pt x="288" y="1535"/>
                  </a:lnTo>
                  <a:lnTo>
                    <a:pt x="258" y="1505"/>
                  </a:lnTo>
                  <a:lnTo>
                    <a:pt x="229" y="1473"/>
                  </a:lnTo>
                  <a:lnTo>
                    <a:pt x="201" y="1442"/>
                  </a:lnTo>
                  <a:lnTo>
                    <a:pt x="175" y="1409"/>
                  </a:lnTo>
                  <a:lnTo>
                    <a:pt x="150" y="1374"/>
                  </a:lnTo>
                  <a:lnTo>
                    <a:pt x="128" y="1337"/>
                  </a:lnTo>
                  <a:lnTo>
                    <a:pt x="107" y="1301"/>
                  </a:lnTo>
                  <a:lnTo>
                    <a:pt x="87" y="1262"/>
                  </a:lnTo>
                  <a:lnTo>
                    <a:pt x="68" y="1224"/>
                  </a:lnTo>
                  <a:lnTo>
                    <a:pt x="53" y="1184"/>
                  </a:lnTo>
                  <a:lnTo>
                    <a:pt x="39" y="1142"/>
                  </a:lnTo>
                  <a:lnTo>
                    <a:pt x="28" y="1100"/>
                  </a:lnTo>
                  <a:lnTo>
                    <a:pt x="18" y="1058"/>
                  </a:lnTo>
                  <a:lnTo>
                    <a:pt x="9" y="1015"/>
                  </a:lnTo>
                  <a:lnTo>
                    <a:pt x="4" y="971"/>
                  </a:lnTo>
                  <a:lnTo>
                    <a:pt x="0" y="926"/>
                  </a:lnTo>
                  <a:lnTo>
                    <a:pt x="0" y="881"/>
                  </a:lnTo>
                  <a:lnTo>
                    <a:pt x="0" y="881"/>
                  </a:lnTo>
                  <a:lnTo>
                    <a:pt x="0" y="835"/>
                  </a:lnTo>
                  <a:lnTo>
                    <a:pt x="4" y="790"/>
                  </a:lnTo>
                  <a:lnTo>
                    <a:pt x="9" y="746"/>
                  </a:lnTo>
                  <a:lnTo>
                    <a:pt x="18" y="703"/>
                  </a:lnTo>
                  <a:lnTo>
                    <a:pt x="28" y="661"/>
                  </a:lnTo>
                  <a:lnTo>
                    <a:pt x="39" y="619"/>
                  </a:lnTo>
                  <a:lnTo>
                    <a:pt x="53" y="577"/>
                  </a:lnTo>
                  <a:lnTo>
                    <a:pt x="68" y="537"/>
                  </a:lnTo>
                  <a:lnTo>
                    <a:pt x="87" y="499"/>
                  </a:lnTo>
                  <a:lnTo>
                    <a:pt x="107" y="460"/>
                  </a:lnTo>
                  <a:lnTo>
                    <a:pt x="128" y="424"/>
                  </a:lnTo>
                  <a:lnTo>
                    <a:pt x="150" y="387"/>
                  </a:lnTo>
                  <a:lnTo>
                    <a:pt x="175" y="354"/>
                  </a:lnTo>
                  <a:lnTo>
                    <a:pt x="201" y="321"/>
                  </a:lnTo>
                  <a:lnTo>
                    <a:pt x="229" y="288"/>
                  </a:lnTo>
                  <a:lnTo>
                    <a:pt x="258" y="258"/>
                  </a:lnTo>
                  <a:lnTo>
                    <a:pt x="288" y="228"/>
                  </a:lnTo>
                  <a:lnTo>
                    <a:pt x="321" y="200"/>
                  </a:lnTo>
                  <a:lnTo>
                    <a:pt x="354" y="174"/>
                  </a:lnTo>
                  <a:lnTo>
                    <a:pt x="389" y="150"/>
                  </a:lnTo>
                  <a:lnTo>
                    <a:pt x="424" y="127"/>
                  </a:lnTo>
                  <a:lnTo>
                    <a:pt x="461" y="106"/>
                  </a:lnTo>
                  <a:lnTo>
                    <a:pt x="499" y="85"/>
                  </a:lnTo>
                  <a:lnTo>
                    <a:pt x="539" y="68"/>
                  </a:lnTo>
                  <a:lnTo>
                    <a:pt x="578" y="52"/>
                  </a:lnTo>
                  <a:lnTo>
                    <a:pt x="619" y="38"/>
                  </a:lnTo>
                  <a:lnTo>
                    <a:pt x="661" y="28"/>
                  </a:lnTo>
                  <a:lnTo>
                    <a:pt x="703" y="17"/>
                  </a:lnTo>
                  <a:lnTo>
                    <a:pt x="747" y="8"/>
                  </a:lnTo>
                  <a:lnTo>
                    <a:pt x="792" y="3"/>
                  </a:lnTo>
                  <a:lnTo>
                    <a:pt x="836" y="0"/>
                  </a:lnTo>
                  <a:lnTo>
                    <a:pt x="881" y="0"/>
                  </a:lnTo>
                  <a:lnTo>
                    <a:pt x="881" y="0"/>
                  </a:lnTo>
                  <a:lnTo>
                    <a:pt x="926" y="0"/>
                  </a:lnTo>
                  <a:lnTo>
                    <a:pt x="972" y="3"/>
                  </a:lnTo>
                  <a:lnTo>
                    <a:pt x="1015" y="8"/>
                  </a:lnTo>
                  <a:lnTo>
                    <a:pt x="1059" y="17"/>
                  </a:lnTo>
                  <a:lnTo>
                    <a:pt x="1102" y="28"/>
                  </a:lnTo>
                  <a:lnTo>
                    <a:pt x="1144" y="38"/>
                  </a:lnTo>
                  <a:lnTo>
                    <a:pt x="1184" y="52"/>
                  </a:lnTo>
                  <a:lnTo>
                    <a:pt x="1225" y="68"/>
                  </a:lnTo>
                  <a:lnTo>
                    <a:pt x="1265" y="85"/>
                  </a:lnTo>
                  <a:lnTo>
                    <a:pt x="1303" y="106"/>
                  </a:lnTo>
                  <a:lnTo>
                    <a:pt x="1340" y="127"/>
                  </a:lnTo>
                  <a:lnTo>
                    <a:pt x="1374" y="150"/>
                  </a:lnTo>
                  <a:lnTo>
                    <a:pt x="1409" y="174"/>
                  </a:lnTo>
                  <a:lnTo>
                    <a:pt x="1443" y="200"/>
                  </a:lnTo>
                  <a:lnTo>
                    <a:pt x="1476" y="228"/>
                  </a:lnTo>
                  <a:lnTo>
                    <a:pt x="1505" y="258"/>
                  </a:lnTo>
                  <a:lnTo>
                    <a:pt x="1535" y="288"/>
                  </a:lnTo>
                  <a:lnTo>
                    <a:pt x="1563" y="321"/>
                  </a:lnTo>
                  <a:lnTo>
                    <a:pt x="1589" y="354"/>
                  </a:lnTo>
                  <a:lnTo>
                    <a:pt x="1613" y="387"/>
                  </a:lnTo>
                  <a:lnTo>
                    <a:pt x="1636" y="424"/>
                  </a:lnTo>
                  <a:lnTo>
                    <a:pt x="1657" y="460"/>
                  </a:lnTo>
                  <a:lnTo>
                    <a:pt x="1676" y="499"/>
                  </a:lnTo>
                  <a:lnTo>
                    <a:pt x="1695" y="537"/>
                  </a:lnTo>
                  <a:lnTo>
                    <a:pt x="1711" y="577"/>
                  </a:lnTo>
                  <a:lnTo>
                    <a:pt x="1725" y="619"/>
                  </a:lnTo>
                  <a:lnTo>
                    <a:pt x="1735" y="661"/>
                  </a:lnTo>
                  <a:lnTo>
                    <a:pt x="1746" y="703"/>
                  </a:lnTo>
                  <a:lnTo>
                    <a:pt x="1755" y="746"/>
                  </a:lnTo>
                  <a:lnTo>
                    <a:pt x="1760" y="790"/>
                  </a:lnTo>
                  <a:lnTo>
                    <a:pt x="1763" y="835"/>
                  </a:lnTo>
                  <a:lnTo>
                    <a:pt x="1763" y="881"/>
                  </a:lnTo>
                  <a:lnTo>
                    <a:pt x="1763" y="881"/>
                  </a:lnTo>
                  <a:lnTo>
                    <a:pt x="1763" y="926"/>
                  </a:lnTo>
                  <a:lnTo>
                    <a:pt x="1760" y="971"/>
                  </a:lnTo>
                  <a:lnTo>
                    <a:pt x="1755" y="1015"/>
                  </a:lnTo>
                  <a:lnTo>
                    <a:pt x="1746" y="1058"/>
                  </a:lnTo>
                  <a:lnTo>
                    <a:pt x="1735" y="1100"/>
                  </a:lnTo>
                  <a:lnTo>
                    <a:pt x="1725" y="1142"/>
                  </a:lnTo>
                  <a:lnTo>
                    <a:pt x="1711" y="1184"/>
                  </a:lnTo>
                  <a:lnTo>
                    <a:pt x="1695" y="1224"/>
                  </a:lnTo>
                  <a:lnTo>
                    <a:pt x="1676" y="1262"/>
                  </a:lnTo>
                  <a:lnTo>
                    <a:pt x="1657" y="1301"/>
                  </a:lnTo>
                  <a:lnTo>
                    <a:pt x="1636" y="1337"/>
                  </a:lnTo>
                  <a:lnTo>
                    <a:pt x="1613" y="1374"/>
                  </a:lnTo>
                  <a:lnTo>
                    <a:pt x="1589" y="1409"/>
                  </a:lnTo>
                  <a:lnTo>
                    <a:pt x="1563" y="1442"/>
                  </a:lnTo>
                  <a:lnTo>
                    <a:pt x="1535" y="1473"/>
                  </a:lnTo>
                  <a:lnTo>
                    <a:pt x="1505" y="1505"/>
                  </a:lnTo>
                  <a:lnTo>
                    <a:pt x="1476" y="1535"/>
                  </a:lnTo>
                  <a:lnTo>
                    <a:pt x="1443" y="1561"/>
                  </a:lnTo>
                  <a:lnTo>
                    <a:pt x="1409" y="1587"/>
                  </a:lnTo>
                  <a:lnTo>
                    <a:pt x="1374" y="1613"/>
                  </a:lnTo>
                  <a:lnTo>
                    <a:pt x="1340" y="1636"/>
                  </a:lnTo>
                  <a:lnTo>
                    <a:pt x="1303" y="1657"/>
                  </a:lnTo>
                  <a:lnTo>
                    <a:pt x="1265" y="1676"/>
                  </a:lnTo>
                  <a:lnTo>
                    <a:pt x="1225" y="1693"/>
                  </a:lnTo>
                  <a:lnTo>
                    <a:pt x="1184" y="1709"/>
                  </a:lnTo>
                  <a:lnTo>
                    <a:pt x="1144" y="1723"/>
                  </a:lnTo>
                  <a:lnTo>
                    <a:pt x="1102" y="1735"/>
                  </a:lnTo>
                  <a:lnTo>
                    <a:pt x="1059" y="1746"/>
                  </a:lnTo>
                  <a:lnTo>
                    <a:pt x="1015" y="1753"/>
                  </a:lnTo>
                  <a:lnTo>
                    <a:pt x="972" y="1758"/>
                  </a:lnTo>
                  <a:lnTo>
                    <a:pt x="926" y="1761"/>
                  </a:lnTo>
                  <a:lnTo>
                    <a:pt x="881" y="176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latin typeface="+mj-lt"/>
              </a:endParaRPr>
            </a:p>
          </p:txBody>
        </p:sp>
        <p:sp>
          <p:nvSpPr>
            <p:cNvPr id="14" name="Freeform 20">
              <a:extLst>
                <a:ext uri="{FF2B5EF4-FFF2-40B4-BE49-F238E27FC236}">
                  <a16:creationId xmlns:a16="http://schemas.microsoft.com/office/drawing/2014/main" id="{61470646-CD7E-0A8F-E05C-20C0CB7ACE08}"/>
                </a:ext>
              </a:extLst>
            </p:cNvPr>
            <p:cNvSpPr>
              <a:spLocks/>
            </p:cNvSpPr>
            <p:nvPr/>
          </p:nvSpPr>
          <p:spPr bwMode="auto">
            <a:xfrm>
              <a:off x="6295431" y="4246798"/>
              <a:ext cx="2200355" cy="2200355"/>
            </a:xfrm>
            <a:custGeom>
              <a:avLst/>
              <a:gdLst>
                <a:gd name="T0" fmla="*/ 743 w 1486"/>
                <a:gd name="T1" fmla="*/ 1486 h 1486"/>
                <a:gd name="T2" fmla="*/ 819 w 1486"/>
                <a:gd name="T3" fmla="*/ 1483 h 1486"/>
                <a:gd name="T4" fmla="*/ 893 w 1486"/>
                <a:gd name="T5" fmla="*/ 1471 h 1486"/>
                <a:gd name="T6" fmla="*/ 964 w 1486"/>
                <a:gd name="T7" fmla="*/ 1453 h 1486"/>
                <a:gd name="T8" fmla="*/ 1032 w 1486"/>
                <a:gd name="T9" fmla="*/ 1427 h 1486"/>
                <a:gd name="T10" fmla="*/ 1097 w 1486"/>
                <a:gd name="T11" fmla="*/ 1396 h 1486"/>
                <a:gd name="T12" fmla="*/ 1158 w 1486"/>
                <a:gd name="T13" fmla="*/ 1359 h 1486"/>
                <a:gd name="T14" fmla="*/ 1215 w 1486"/>
                <a:gd name="T15" fmla="*/ 1315 h 1486"/>
                <a:gd name="T16" fmla="*/ 1268 w 1486"/>
                <a:gd name="T17" fmla="*/ 1268 h 1486"/>
                <a:gd name="T18" fmla="*/ 1316 w 1486"/>
                <a:gd name="T19" fmla="*/ 1216 h 1486"/>
                <a:gd name="T20" fmla="*/ 1358 w 1486"/>
                <a:gd name="T21" fmla="*/ 1158 h 1486"/>
                <a:gd name="T22" fmla="*/ 1397 w 1486"/>
                <a:gd name="T23" fmla="*/ 1097 h 1486"/>
                <a:gd name="T24" fmla="*/ 1428 w 1486"/>
                <a:gd name="T25" fmla="*/ 1031 h 1486"/>
                <a:gd name="T26" fmla="*/ 1452 w 1486"/>
                <a:gd name="T27" fmla="*/ 963 h 1486"/>
                <a:gd name="T28" fmla="*/ 1472 w 1486"/>
                <a:gd name="T29" fmla="*/ 892 h 1486"/>
                <a:gd name="T30" fmla="*/ 1482 w 1486"/>
                <a:gd name="T31" fmla="*/ 818 h 1486"/>
                <a:gd name="T32" fmla="*/ 1486 w 1486"/>
                <a:gd name="T33" fmla="*/ 743 h 1486"/>
                <a:gd name="T34" fmla="*/ 1486 w 1486"/>
                <a:gd name="T35" fmla="*/ 705 h 1486"/>
                <a:gd name="T36" fmla="*/ 1477 w 1486"/>
                <a:gd name="T37" fmla="*/ 630 h 1486"/>
                <a:gd name="T38" fmla="*/ 1463 w 1486"/>
                <a:gd name="T39" fmla="*/ 558 h 1486"/>
                <a:gd name="T40" fmla="*/ 1440 w 1486"/>
                <a:gd name="T41" fmla="*/ 489 h 1486"/>
                <a:gd name="T42" fmla="*/ 1412 w 1486"/>
                <a:gd name="T43" fmla="*/ 421 h 1486"/>
                <a:gd name="T44" fmla="*/ 1377 w 1486"/>
                <a:gd name="T45" fmla="*/ 358 h 1486"/>
                <a:gd name="T46" fmla="*/ 1337 w 1486"/>
                <a:gd name="T47" fmla="*/ 299 h 1486"/>
                <a:gd name="T48" fmla="*/ 1292 w 1486"/>
                <a:gd name="T49" fmla="*/ 244 h 1486"/>
                <a:gd name="T50" fmla="*/ 1241 w 1486"/>
                <a:gd name="T51" fmla="*/ 194 h 1486"/>
                <a:gd name="T52" fmla="*/ 1187 w 1486"/>
                <a:gd name="T53" fmla="*/ 149 h 1486"/>
                <a:gd name="T54" fmla="*/ 1128 w 1486"/>
                <a:gd name="T55" fmla="*/ 108 h 1486"/>
                <a:gd name="T56" fmla="*/ 1065 w 1486"/>
                <a:gd name="T57" fmla="*/ 74 h 1486"/>
                <a:gd name="T58" fmla="*/ 997 w 1486"/>
                <a:gd name="T59" fmla="*/ 46 h 1486"/>
                <a:gd name="T60" fmla="*/ 927 w 1486"/>
                <a:gd name="T61" fmla="*/ 23 h 1486"/>
                <a:gd name="T62" fmla="*/ 856 w 1486"/>
                <a:gd name="T63" fmla="*/ 9 h 1486"/>
                <a:gd name="T64" fmla="*/ 781 w 1486"/>
                <a:gd name="T65" fmla="*/ 0 h 1486"/>
                <a:gd name="T66" fmla="*/ 0 w 1486"/>
                <a:gd name="T67" fmla="*/ 0 h 1486"/>
                <a:gd name="T68" fmla="*/ 0 w 1486"/>
                <a:gd name="T69" fmla="*/ 743 h 1486"/>
                <a:gd name="T70" fmla="*/ 3 w 1486"/>
                <a:gd name="T71" fmla="*/ 818 h 1486"/>
                <a:gd name="T72" fmla="*/ 14 w 1486"/>
                <a:gd name="T73" fmla="*/ 892 h 1486"/>
                <a:gd name="T74" fmla="*/ 33 w 1486"/>
                <a:gd name="T75" fmla="*/ 963 h 1486"/>
                <a:gd name="T76" fmla="*/ 57 w 1486"/>
                <a:gd name="T77" fmla="*/ 1031 h 1486"/>
                <a:gd name="T78" fmla="*/ 89 w 1486"/>
                <a:gd name="T79" fmla="*/ 1097 h 1486"/>
                <a:gd name="T80" fmla="*/ 127 w 1486"/>
                <a:gd name="T81" fmla="*/ 1158 h 1486"/>
                <a:gd name="T82" fmla="*/ 169 w 1486"/>
                <a:gd name="T83" fmla="*/ 1216 h 1486"/>
                <a:gd name="T84" fmla="*/ 218 w 1486"/>
                <a:gd name="T85" fmla="*/ 1268 h 1486"/>
                <a:gd name="T86" fmla="*/ 270 w 1486"/>
                <a:gd name="T87" fmla="*/ 1315 h 1486"/>
                <a:gd name="T88" fmla="*/ 328 w 1486"/>
                <a:gd name="T89" fmla="*/ 1359 h 1486"/>
                <a:gd name="T90" fmla="*/ 389 w 1486"/>
                <a:gd name="T91" fmla="*/ 1396 h 1486"/>
                <a:gd name="T92" fmla="*/ 455 w 1486"/>
                <a:gd name="T93" fmla="*/ 1427 h 1486"/>
                <a:gd name="T94" fmla="*/ 523 w 1486"/>
                <a:gd name="T95" fmla="*/ 1453 h 1486"/>
                <a:gd name="T96" fmla="*/ 593 w 1486"/>
                <a:gd name="T97" fmla="*/ 1471 h 1486"/>
                <a:gd name="T98" fmla="*/ 668 w 1486"/>
                <a:gd name="T99" fmla="*/ 1483 h 1486"/>
                <a:gd name="T100" fmla="*/ 743 w 1486"/>
                <a:gd name="T101" fmla="*/ 1486 h 1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86" h="1486">
                  <a:moveTo>
                    <a:pt x="743" y="1486"/>
                  </a:moveTo>
                  <a:lnTo>
                    <a:pt x="743" y="1486"/>
                  </a:lnTo>
                  <a:lnTo>
                    <a:pt x="781" y="1486"/>
                  </a:lnTo>
                  <a:lnTo>
                    <a:pt x="819" y="1483"/>
                  </a:lnTo>
                  <a:lnTo>
                    <a:pt x="856" y="1478"/>
                  </a:lnTo>
                  <a:lnTo>
                    <a:pt x="893" y="1471"/>
                  </a:lnTo>
                  <a:lnTo>
                    <a:pt x="927" y="1464"/>
                  </a:lnTo>
                  <a:lnTo>
                    <a:pt x="964" y="1453"/>
                  </a:lnTo>
                  <a:lnTo>
                    <a:pt x="997" y="1441"/>
                  </a:lnTo>
                  <a:lnTo>
                    <a:pt x="1032" y="1427"/>
                  </a:lnTo>
                  <a:lnTo>
                    <a:pt x="1065" y="1413"/>
                  </a:lnTo>
                  <a:lnTo>
                    <a:pt x="1097" y="1396"/>
                  </a:lnTo>
                  <a:lnTo>
                    <a:pt x="1128" y="1378"/>
                  </a:lnTo>
                  <a:lnTo>
                    <a:pt x="1158" y="1359"/>
                  </a:lnTo>
                  <a:lnTo>
                    <a:pt x="1187" y="1338"/>
                  </a:lnTo>
                  <a:lnTo>
                    <a:pt x="1215" y="1315"/>
                  </a:lnTo>
                  <a:lnTo>
                    <a:pt x="1241" y="1293"/>
                  </a:lnTo>
                  <a:lnTo>
                    <a:pt x="1268" y="1268"/>
                  </a:lnTo>
                  <a:lnTo>
                    <a:pt x="1292" y="1242"/>
                  </a:lnTo>
                  <a:lnTo>
                    <a:pt x="1316" y="1216"/>
                  </a:lnTo>
                  <a:lnTo>
                    <a:pt x="1337" y="1186"/>
                  </a:lnTo>
                  <a:lnTo>
                    <a:pt x="1358" y="1158"/>
                  </a:lnTo>
                  <a:lnTo>
                    <a:pt x="1377" y="1127"/>
                  </a:lnTo>
                  <a:lnTo>
                    <a:pt x="1397" y="1097"/>
                  </a:lnTo>
                  <a:lnTo>
                    <a:pt x="1412" y="1064"/>
                  </a:lnTo>
                  <a:lnTo>
                    <a:pt x="1428" y="1031"/>
                  </a:lnTo>
                  <a:lnTo>
                    <a:pt x="1440" y="998"/>
                  </a:lnTo>
                  <a:lnTo>
                    <a:pt x="1452" y="963"/>
                  </a:lnTo>
                  <a:lnTo>
                    <a:pt x="1463" y="928"/>
                  </a:lnTo>
                  <a:lnTo>
                    <a:pt x="1472" y="892"/>
                  </a:lnTo>
                  <a:lnTo>
                    <a:pt x="1477" y="857"/>
                  </a:lnTo>
                  <a:lnTo>
                    <a:pt x="1482" y="818"/>
                  </a:lnTo>
                  <a:lnTo>
                    <a:pt x="1486" y="782"/>
                  </a:lnTo>
                  <a:lnTo>
                    <a:pt x="1486" y="743"/>
                  </a:lnTo>
                  <a:lnTo>
                    <a:pt x="1486" y="743"/>
                  </a:lnTo>
                  <a:lnTo>
                    <a:pt x="1486" y="705"/>
                  </a:lnTo>
                  <a:lnTo>
                    <a:pt x="1482" y="667"/>
                  </a:lnTo>
                  <a:lnTo>
                    <a:pt x="1477" y="630"/>
                  </a:lnTo>
                  <a:lnTo>
                    <a:pt x="1472" y="593"/>
                  </a:lnTo>
                  <a:lnTo>
                    <a:pt x="1463" y="558"/>
                  </a:lnTo>
                  <a:lnTo>
                    <a:pt x="1452" y="522"/>
                  </a:lnTo>
                  <a:lnTo>
                    <a:pt x="1440" y="489"/>
                  </a:lnTo>
                  <a:lnTo>
                    <a:pt x="1428" y="454"/>
                  </a:lnTo>
                  <a:lnTo>
                    <a:pt x="1412" y="421"/>
                  </a:lnTo>
                  <a:lnTo>
                    <a:pt x="1397" y="389"/>
                  </a:lnTo>
                  <a:lnTo>
                    <a:pt x="1377" y="358"/>
                  </a:lnTo>
                  <a:lnTo>
                    <a:pt x="1358" y="328"/>
                  </a:lnTo>
                  <a:lnTo>
                    <a:pt x="1337" y="299"/>
                  </a:lnTo>
                  <a:lnTo>
                    <a:pt x="1316" y="271"/>
                  </a:lnTo>
                  <a:lnTo>
                    <a:pt x="1292" y="244"/>
                  </a:lnTo>
                  <a:lnTo>
                    <a:pt x="1268" y="218"/>
                  </a:lnTo>
                  <a:lnTo>
                    <a:pt x="1241" y="194"/>
                  </a:lnTo>
                  <a:lnTo>
                    <a:pt x="1215" y="169"/>
                  </a:lnTo>
                  <a:lnTo>
                    <a:pt x="1187" y="149"/>
                  </a:lnTo>
                  <a:lnTo>
                    <a:pt x="1158" y="128"/>
                  </a:lnTo>
                  <a:lnTo>
                    <a:pt x="1128" y="108"/>
                  </a:lnTo>
                  <a:lnTo>
                    <a:pt x="1097" y="89"/>
                  </a:lnTo>
                  <a:lnTo>
                    <a:pt x="1065" y="74"/>
                  </a:lnTo>
                  <a:lnTo>
                    <a:pt x="1032" y="58"/>
                  </a:lnTo>
                  <a:lnTo>
                    <a:pt x="997" y="46"/>
                  </a:lnTo>
                  <a:lnTo>
                    <a:pt x="964" y="33"/>
                  </a:lnTo>
                  <a:lnTo>
                    <a:pt x="927" y="23"/>
                  </a:lnTo>
                  <a:lnTo>
                    <a:pt x="893" y="14"/>
                  </a:lnTo>
                  <a:lnTo>
                    <a:pt x="856" y="9"/>
                  </a:lnTo>
                  <a:lnTo>
                    <a:pt x="819" y="4"/>
                  </a:lnTo>
                  <a:lnTo>
                    <a:pt x="781" y="0"/>
                  </a:lnTo>
                  <a:lnTo>
                    <a:pt x="743" y="0"/>
                  </a:lnTo>
                  <a:lnTo>
                    <a:pt x="0" y="0"/>
                  </a:lnTo>
                  <a:lnTo>
                    <a:pt x="0" y="743"/>
                  </a:lnTo>
                  <a:lnTo>
                    <a:pt x="0" y="743"/>
                  </a:lnTo>
                  <a:lnTo>
                    <a:pt x="0" y="782"/>
                  </a:lnTo>
                  <a:lnTo>
                    <a:pt x="3" y="818"/>
                  </a:lnTo>
                  <a:lnTo>
                    <a:pt x="8" y="857"/>
                  </a:lnTo>
                  <a:lnTo>
                    <a:pt x="14" y="892"/>
                  </a:lnTo>
                  <a:lnTo>
                    <a:pt x="22" y="928"/>
                  </a:lnTo>
                  <a:lnTo>
                    <a:pt x="33" y="963"/>
                  </a:lnTo>
                  <a:lnTo>
                    <a:pt x="45" y="998"/>
                  </a:lnTo>
                  <a:lnTo>
                    <a:pt x="57" y="1031"/>
                  </a:lnTo>
                  <a:lnTo>
                    <a:pt x="73" y="1064"/>
                  </a:lnTo>
                  <a:lnTo>
                    <a:pt x="89" y="1097"/>
                  </a:lnTo>
                  <a:lnTo>
                    <a:pt x="108" y="1127"/>
                  </a:lnTo>
                  <a:lnTo>
                    <a:pt x="127" y="1158"/>
                  </a:lnTo>
                  <a:lnTo>
                    <a:pt x="148" y="1186"/>
                  </a:lnTo>
                  <a:lnTo>
                    <a:pt x="169" y="1216"/>
                  </a:lnTo>
                  <a:lnTo>
                    <a:pt x="193" y="1242"/>
                  </a:lnTo>
                  <a:lnTo>
                    <a:pt x="218" y="1268"/>
                  </a:lnTo>
                  <a:lnTo>
                    <a:pt x="244" y="1293"/>
                  </a:lnTo>
                  <a:lnTo>
                    <a:pt x="270" y="1315"/>
                  </a:lnTo>
                  <a:lnTo>
                    <a:pt x="298" y="1338"/>
                  </a:lnTo>
                  <a:lnTo>
                    <a:pt x="328" y="1359"/>
                  </a:lnTo>
                  <a:lnTo>
                    <a:pt x="357" y="1378"/>
                  </a:lnTo>
                  <a:lnTo>
                    <a:pt x="389" y="1396"/>
                  </a:lnTo>
                  <a:lnTo>
                    <a:pt x="422" y="1413"/>
                  </a:lnTo>
                  <a:lnTo>
                    <a:pt x="455" y="1427"/>
                  </a:lnTo>
                  <a:lnTo>
                    <a:pt x="488" y="1441"/>
                  </a:lnTo>
                  <a:lnTo>
                    <a:pt x="523" y="1453"/>
                  </a:lnTo>
                  <a:lnTo>
                    <a:pt x="558" y="1464"/>
                  </a:lnTo>
                  <a:lnTo>
                    <a:pt x="593" y="1471"/>
                  </a:lnTo>
                  <a:lnTo>
                    <a:pt x="629" y="1478"/>
                  </a:lnTo>
                  <a:lnTo>
                    <a:pt x="668" y="1483"/>
                  </a:lnTo>
                  <a:lnTo>
                    <a:pt x="704" y="1486"/>
                  </a:lnTo>
                  <a:lnTo>
                    <a:pt x="743" y="1486"/>
                  </a:lnTo>
                  <a:close/>
                </a:path>
              </a:pathLst>
            </a:custGeom>
            <a:solidFill>
              <a:srgbClr val="DB6A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latin typeface="+mj-lt"/>
              </a:endParaRPr>
            </a:p>
          </p:txBody>
        </p:sp>
        <p:sp>
          <p:nvSpPr>
            <p:cNvPr id="15" name="Freeform 21">
              <a:extLst>
                <a:ext uri="{FF2B5EF4-FFF2-40B4-BE49-F238E27FC236}">
                  <a16:creationId xmlns:a16="http://schemas.microsoft.com/office/drawing/2014/main" id="{7CFB4ED9-1AA4-18DC-158F-A57FD9F8EB80}"/>
                </a:ext>
              </a:extLst>
            </p:cNvPr>
            <p:cNvSpPr>
              <a:spLocks/>
            </p:cNvSpPr>
            <p:nvPr/>
          </p:nvSpPr>
          <p:spPr bwMode="auto">
            <a:xfrm>
              <a:off x="6295431" y="4246798"/>
              <a:ext cx="2200355" cy="2200355"/>
            </a:xfrm>
            <a:custGeom>
              <a:avLst/>
              <a:gdLst>
                <a:gd name="T0" fmla="*/ 743 w 1486"/>
                <a:gd name="T1" fmla="*/ 1486 h 1486"/>
                <a:gd name="T2" fmla="*/ 819 w 1486"/>
                <a:gd name="T3" fmla="*/ 1483 h 1486"/>
                <a:gd name="T4" fmla="*/ 893 w 1486"/>
                <a:gd name="T5" fmla="*/ 1471 h 1486"/>
                <a:gd name="T6" fmla="*/ 964 w 1486"/>
                <a:gd name="T7" fmla="*/ 1453 h 1486"/>
                <a:gd name="T8" fmla="*/ 1032 w 1486"/>
                <a:gd name="T9" fmla="*/ 1427 h 1486"/>
                <a:gd name="T10" fmla="*/ 1097 w 1486"/>
                <a:gd name="T11" fmla="*/ 1396 h 1486"/>
                <a:gd name="T12" fmla="*/ 1158 w 1486"/>
                <a:gd name="T13" fmla="*/ 1359 h 1486"/>
                <a:gd name="T14" fmla="*/ 1215 w 1486"/>
                <a:gd name="T15" fmla="*/ 1315 h 1486"/>
                <a:gd name="T16" fmla="*/ 1268 w 1486"/>
                <a:gd name="T17" fmla="*/ 1268 h 1486"/>
                <a:gd name="T18" fmla="*/ 1316 w 1486"/>
                <a:gd name="T19" fmla="*/ 1216 h 1486"/>
                <a:gd name="T20" fmla="*/ 1358 w 1486"/>
                <a:gd name="T21" fmla="*/ 1158 h 1486"/>
                <a:gd name="T22" fmla="*/ 1397 w 1486"/>
                <a:gd name="T23" fmla="*/ 1097 h 1486"/>
                <a:gd name="T24" fmla="*/ 1428 w 1486"/>
                <a:gd name="T25" fmla="*/ 1031 h 1486"/>
                <a:gd name="T26" fmla="*/ 1452 w 1486"/>
                <a:gd name="T27" fmla="*/ 963 h 1486"/>
                <a:gd name="T28" fmla="*/ 1472 w 1486"/>
                <a:gd name="T29" fmla="*/ 892 h 1486"/>
                <a:gd name="T30" fmla="*/ 1482 w 1486"/>
                <a:gd name="T31" fmla="*/ 818 h 1486"/>
                <a:gd name="T32" fmla="*/ 1486 w 1486"/>
                <a:gd name="T33" fmla="*/ 743 h 1486"/>
                <a:gd name="T34" fmla="*/ 1486 w 1486"/>
                <a:gd name="T35" fmla="*/ 705 h 1486"/>
                <a:gd name="T36" fmla="*/ 1477 w 1486"/>
                <a:gd name="T37" fmla="*/ 630 h 1486"/>
                <a:gd name="T38" fmla="*/ 1463 w 1486"/>
                <a:gd name="T39" fmla="*/ 558 h 1486"/>
                <a:gd name="T40" fmla="*/ 1440 w 1486"/>
                <a:gd name="T41" fmla="*/ 489 h 1486"/>
                <a:gd name="T42" fmla="*/ 1412 w 1486"/>
                <a:gd name="T43" fmla="*/ 421 h 1486"/>
                <a:gd name="T44" fmla="*/ 1377 w 1486"/>
                <a:gd name="T45" fmla="*/ 358 h 1486"/>
                <a:gd name="T46" fmla="*/ 1337 w 1486"/>
                <a:gd name="T47" fmla="*/ 299 h 1486"/>
                <a:gd name="T48" fmla="*/ 1292 w 1486"/>
                <a:gd name="T49" fmla="*/ 244 h 1486"/>
                <a:gd name="T50" fmla="*/ 1241 w 1486"/>
                <a:gd name="T51" fmla="*/ 194 h 1486"/>
                <a:gd name="T52" fmla="*/ 1187 w 1486"/>
                <a:gd name="T53" fmla="*/ 149 h 1486"/>
                <a:gd name="T54" fmla="*/ 1128 w 1486"/>
                <a:gd name="T55" fmla="*/ 108 h 1486"/>
                <a:gd name="T56" fmla="*/ 1065 w 1486"/>
                <a:gd name="T57" fmla="*/ 74 h 1486"/>
                <a:gd name="T58" fmla="*/ 997 w 1486"/>
                <a:gd name="T59" fmla="*/ 46 h 1486"/>
                <a:gd name="T60" fmla="*/ 927 w 1486"/>
                <a:gd name="T61" fmla="*/ 23 h 1486"/>
                <a:gd name="T62" fmla="*/ 856 w 1486"/>
                <a:gd name="T63" fmla="*/ 9 h 1486"/>
                <a:gd name="T64" fmla="*/ 781 w 1486"/>
                <a:gd name="T65" fmla="*/ 0 h 1486"/>
                <a:gd name="T66" fmla="*/ 0 w 1486"/>
                <a:gd name="T67" fmla="*/ 0 h 1486"/>
                <a:gd name="T68" fmla="*/ 0 w 1486"/>
                <a:gd name="T69" fmla="*/ 743 h 1486"/>
                <a:gd name="T70" fmla="*/ 3 w 1486"/>
                <a:gd name="T71" fmla="*/ 818 h 1486"/>
                <a:gd name="T72" fmla="*/ 14 w 1486"/>
                <a:gd name="T73" fmla="*/ 892 h 1486"/>
                <a:gd name="T74" fmla="*/ 33 w 1486"/>
                <a:gd name="T75" fmla="*/ 963 h 1486"/>
                <a:gd name="T76" fmla="*/ 57 w 1486"/>
                <a:gd name="T77" fmla="*/ 1031 h 1486"/>
                <a:gd name="T78" fmla="*/ 89 w 1486"/>
                <a:gd name="T79" fmla="*/ 1097 h 1486"/>
                <a:gd name="T80" fmla="*/ 127 w 1486"/>
                <a:gd name="T81" fmla="*/ 1158 h 1486"/>
                <a:gd name="T82" fmla="*/ 169 w 1486"/>
                <a:gd name="T83" fmla="*/ 1216 h 1486"/>
                <a:gd name="T84" fmla="*/ 218 w 1486"/>
                <a:gd name="T85" fmla="*/ 1268 h 1486"/>
                <a:gd name="T86" fmla="*/ 270 w 1486"/>
                <a:gd name="T87" fmla="*/ 1315 h 1486"/>
                <a:gd name="T88" fmla="*/ 328 w 1486"/>
                <a:gd name="T89" fmla="*/ 1359 h 1486"/>
                <a:gd name="T90" fmla="*/ 389 w 1486"/>
                <a:gd name="T91" fmla="*/ 1396 h 1486"/>
                <a:gd name="T92" fmla="*/ 455 w 1486"/>
                <a:gd name="T93" fmla="*/ 1427 h 1486"/>
                <a:gd name="T94" fmla="*/ 523 w 1486"/>
                <a:gd name="T95" fmla="*/ 1453 h 1486"/>
                <a:gd name="T96" fmla="*/ 593 w 1486"/>
                <a:gd name="T97" fmla="*/ 1471 h 1486"/>
                <a:gd name="T98" fmla="*/ 668 w 1486"/>
                <a:gd name="T99" fmla="*/ 1483 h 1486"/>
                <a:gd name="T100" fmla="*/ 743 w 1486"/>
                <a:gd name="T101" fmla="*/ 1486 h 1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86" h="1486">
                  <a:moveTo>
                    <a:pt x="743" y="1486"/>
                  </a:moveTo>
                  <a:lnTo>
                    <a:pt x="743" y="1486"/>
                  </a:lnTo>
                  <a:lnTo>
                    <a:pt x="781" y="1486"/>
                  </a:lnTo>
                  <a:lnTo>
                    <a:pt x="819" y="1483"/>
                  </a:lnTo>
                  <a:lnTo>
                    <a:pt x="856" y="1478"/>
                  </a:lnTo>
                  <a:lnTo>
                    <a:pt x="893" y="1471"/>
                  </a:lnTo>
                  <a:lnTo>
                    <a:pt x="927" y="1464"/>
                  </a:lnTo>
                  <a:lnTo>
                    <a:pt x="964" y="1453"/>
                  </a:lnTo>
                  <a:lnTo>
                    <a:pt x="997" y="1441"/>
                  </a:lnTo>
                  <a:lnTo>
                    <a:pt x="1032" y="1427"/>
                  </a:lnTo>
                  <a:lnTo>
                    <a:pt x="1065" y="1413"/>
                  </a:lnTo>
                  <a:lnTo>
                    <a:pt x="1097" y="1396"/>
                  </a:lnTo>
                  <a:lnTo>
                    <a:pt x="1128" y="1378"/>
                  </a:lnTo>
                  <a:lnTo>
                    <a:pt x="1158" y="1359"/>
                  </a:lnTo>
                  <a:lnTo>
                    <a:pt x="1187" y="1338"/>
                  </a:lnTo>
                  <a:lnTo>
                    <a:pt x="1215" y="1315"/>
                  </a:lnTo>
                  <a:lnTo>
                    <a:pt x="1241" y="1293"/>
                  </a:lnTo>
                  <a:lnTo>
                    <a:pt x="1268" y="1268"/>
                  </a:lnTo>
                  <a:lnTo>
                    <a:pt x="1292" y="1242"/>
                  </a:lnTo>
                  <a:lnTo>
                    <a:pt x="1316" y="1216"/>
                  </a:lnTo>
                  <a:lnTo>
                    <a:pt x="1337" y="1186"/>
                  </a:lnTo>
                  <a:lnTo>
                    <a:pt x="1358" y="1158"/>
                  </a:lnTo>
                  <a:lnTo>
                    <a:pt x="1377" y="1127"/>
                  </a:lnTo>
                  <a:lnTo>
                    <a:pt x="1397" y="1097"/>
                  </a:lnTo>
                  <a:lnTo>
                    <a:pt x="1412" y="1064"/>
                  </a:lnTo>
                  <a:lnTo>
                    <a:pt x="1428" y="1031"/>
                  </a:lnTo>
                  <a:lnTo>
                    <a:pt x="1440" y="998"/>
                  </a:lnTo>
                  <a:lnTo>
                    <a:pt x="1452" y="963"/>
                  </a:lnTo>
                  <a:lnTo>
                    <a:pt x="1463" y="928"/>
                  </a:lnTo>
                  <a:lnTo>
                    <a:pt x="1472" y="892"/>
                  </a:lnTo>
                  <a:lnTo>
                    <a:pt x="1477" y="857"/>
                  </a:lnTo>
                  <a:lnTo>
                    <a:pt x="1482" y="818"/>
                  </a:lnTo>
                  <a:lnTo>
                    <a:pt x="1486" y="782"/>
                  </a:lnTo>
                  <a:lnTo>
                    <a:pt x="1486" y="743"/>
                  </a:lnTo>
                  <a:lnTo>
                    <a:pt x="1486" y="743"/>
                  </a:lnTo>
                  <a:lnTo>
                    <a:pt x="1486" y="705"/>
                  </a:lnTo>
                  <a:lnTo>
                    <a:pt x="1482" y="667"/>
                  </a:lnTo>
                  <a:lnTo>
                    <a:pt x="1477" y="630"/>
                  </a:lnTo>
                  <a:lnTo>
                    <a:pt x="1472" y="593"/>
                  </a:lnTo>
                  <a:lnTo>
                    <a:pt x="1463" y="558"/>
                  </a:lnTo>
                  <a:lnTo>
                    <a:pt x="1452" y="522"/>
                  </a:lnTo>
                  <a:lnTo>
                    <a:pt x="1440" y="489"/>
                  </a:lnTo>
                  <a:lnTo>
                    <a:pt x="1428" y="454"/>
                  </a:lnTo>
                  <a:lnTo>
                    <a:pt x="1412" y="421"/>
                  </a:lnTo>
                  <a:lnTo>
                    <a:pt x="1397" y="389"/>
                  </a:lnTo>
                  <a:lnTo>
                    <a:pt x="1377" y="358"/>
                  </a:lnTo>
                  <a:lnTo>
                    <a:pt x="1358" y="328"/>
                  </a:lnTo>
                  <a:lnTo>
                    <a:pt x="1337" y="299"/>
                  </a:lnTo>
                  <a:lnTo>
                    <a:pt x="1316" y="271"/>
                  </a:lnTo>
                  <a:lnTo>
                    <a:pt x="1292" y="244"/>
                  </a:lnTo>
                  <a:lnTo>
                    <a:pt x="1268" y="218"/>
                  </a:lnTo>
                  <a:lnTo>
                    <a:pt x="1241" y="194"/>
                  </a:lnTo>
                  <a:lnTo>
                    <a:pt x="1215" y="169"/>
                  </a:lnTo>
                  <a:lnTo>
                    <a:pt x="1187" y="149"/>
                  </a:lnTo>
                  <a:lnTo>
                    <a:pt x="1158" y="128"/>
                  </a:lnTo>
                  <a:lnTo>
                    <a:pt x="1128" y="108"/>
                  </a:lnTo>
                  <a:lnTo>
                    <a:pt x="1097" y="89"/>
                  </a:lnTo>
                  <a:lnTo>
                    <a:pt x="1065" y="74"/>
                  </a:lnTo>
                  <a:lnTo>
                    <a:pt x="1032" y="58"/>
                  </a:lnTo>
                  <a:lnTo>
                    <a:pt x="997" y="46"/>
                  </a:lnTo>
                  <a:lnTo>
                    <a:pt x="964" y="33"/>
                  </a:lnTo>
                  <a:lnTo>
                    <a:pt x="927" y="23"/>
                  </a:lnTo>
                  <a:lnTo>
                    <a:pt x="893" y="14"/>
                  </a:lnTo>
                  <a:lnTo>
                    <a:pt x="856" y="9"/>
                  </a:lnTo>
                  <a:lnTo>
                    <a:pt x="819" y="4"/>
                  </a:lnTo>
                  <a:lnTo>
                    <a:pt x="781" y="0"/>
                  </a:lnTo>
                  <a:lnTo>
                    <a:pt x="743" y="0"/>
                  </a:lnTo>
                  <a:lnTo>
                    <a:pt x="0" y="0"/>
                  </a:lnTo>
                  <a:lnTo>
                    <a:pt x="0" y="743"/>
                  </a:lnTo>
                  <a:lnTo>
                    <a:pt x="0" y="743"/>
                  </a:lnTo>
                  <a:lnTo>
                    <a:pt x="0" y="782"/>
                  </a:lnTo>
                  <a:lnTo>
                    <a:pt x="3" y="818"/>
                  </a:lnTo>
                  <a:lnTo>
                    <a:pt x="8" y="857"/>
                  </a:lnTo>
                  <a:lnTo>
                    <a:pt x="14" y="892"/>
                  </a:lnTo>
                  <a:lnTo>
                    <a:pt x="22" y="928"/>
                  </a:lnTo>
                  <a:lnTo>
                    <a:pt x="33" y="963"/>
                  </a:lnTo>
                  <a:lnTo>
                    <a:pt x="45" y="998"/>
                  </a:lnTo>
                  <a:lnTo>
                    <a:pt x="57" y="1031"/>
                  </a:lnTo>
                  <a:lnTo>
                    <a:pt x="73" y="1064"/>
                  </a:lnTo>
                  <a:lnTo>
                    <a:pt x="89" y="1097"/>
                  </a:lnTo>
                  <a:lnTo>
                    <a:pt x="108" y="1127"/>
                  </a:lnTo>
                  <a:lnTo>
                    <a:pt x="127" y="1158"/>
                  </a:lnTo>
                  <a:lnTo>
                    <a:pt x="148" y="1186"/>
                  </a:lnTo>
                  <a:lnTo>
                    <a:pt x="169" y="1216"/>
                  </a:lnTo>
                  <a:lnTo>
                    <a:pt x="193" y="1242"/>
                  </a:lnTo>
                  <a:lnTo>
                    <a:pt x="218" y="1268"/>
                  </a:lnTo>
                  <a:lnTo>
                    <a:pt x="244" y="1293"/>
                  </a:lnTo>
                  <a:lnTo>
                    <a:pt x="270" y="1315"/>
                  </a:lnTo>
                  <a:lnTo>
                    <a:pt x="298" y="1338"/>
                  </a:lnTo>
                  <a:lnTo>
                    <a:pt x="328" y="1359"/>
                  </a:lnTo>
                  <a:lnTo>
                    <a:pt x="357" y="1378"/>
                  </a:lnTo>
                  <a:lnTo>
                    <a:pt x="389" y="1396"/>
                  </a:lnTo>
                  <a:lnTo>
                    <a:pt x="422" y="1413"/>
                  </a:lnTo>
                  <a:lnTo>
                    <a:pt x="455" y="1427"/>
                  </a:lnTo>
                  <a:lnTo>
                    <a:pt x="488" y="1441"/>
                  </a:lnTo>
                  <a:lnTo>
                    <a:pt x="523" y="1453"/>
                  </a:lnTo>
                  <a:lnTo>
                    <a:pt x="558" y="1464"/>
                  </a:lnTo>
                  <a:lnTo>
                    <a:pt x="593" y="1471"/>
                  </a:lnTo>
                  <a:lnTo>
                    <a:pt x="629" y="1478"/>
                  </a:lnTo>
                  <a:lnTo>
                    <a:pt x="668" y="1483"/>
                  </a:lnTo>
                  <a:lnTo>
                    <a:pt x="704" y="1486"/>
                  </a:lnTo>
                  <a:lnTo>
                    <a:pt x="743" y="1486"/>
                  </a:lnTo>
                </a:path>
              </a:pathLst>
            </a:custGeom>
            <a:solidFill>
              <a:schemeClr val="tx2">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latin typeface="+mj-lt"/>
              </a:endParaRPr>
            </a:p>
          </p:txBody>
        </p:sp>
        <p:sp>
          <p:nvSpPr>
            <p:cNvPr id="16" name="Freeform 37">
              <a:extLst>
                <a:ext uri="{FF2B5EF4-FFF2-40B4-BE49-F238E27FC236}">
                  <a16:creationId xmlns:a16="http://schemas.microsoft.com/office/drawing/2014/main" id="{EA0210CA-EECE-523C-6F68-2245AFD88ECC}"/>
                </a:ext>
              </a:extLst>
            </p:cNvPr>
            <p:cNvSpPr>
              <a:spLocks/>
            </p:cNvSpPr>
            <p:nvPr/>
          </p:nvSpPr>
          <p:spPr bwMode="auto">
            <a:xfrm>
              <a:off x="4092115" y="2021272"/>
              <a:ext cx="436814" cy="436814"/>
            </a:xfrm>
            <a:custGeom>
              <a:avLst/>
              <a:gdLst>
                <a:gd name="T0" fmla="*/ 148 w 295"/>
                <a:gd name="T1" fmla="*/ 0 h 295"/>
                <a:gd name="T2" fmla="*/ 178 w 295"/>
                <a:gd name="T3" fmla="*/ 3 h 295"/>
                <a:gd name="T4" fmla="*/ 204 w 295"/>
                <a:gd name="T5" fmla="*/ 12 h 295"/>
                <a:gd name="T6" fmla="*/ 230 w 295"/>
                <a:gd name="T7" fmla="*/ 26 h 295"/>
                <a:gd name="T8" fmla="*/ 251 w 295"/>
                <a:gd name="T9" fmla="*/ 44 h 295"/>
                <a:gd name="T10" fmla="*/ 270 w 295"/>
                <a:gd name="T11" fmla="*/ 66 h 295"/>
                <a:gd name="T12" fmla="*/ 284 w 295"/>
                <a:gd name="T13" fmla="*/ 91 h 295"/>
                <a:gd name="T14" fmla="*/ 293 w 295"/>
                <a:gd name="T15" fmla="*/ 119 h 295"/>
                <a:gd name="T16" fmla="*/ 295 w 295"/>
                <a:gd name="T17" fmla="*/ 148 h 295"/>
                <a:gd name="T18" fmla="*/ 295 w 295"/>
                <a:gd name="T19" fmla="*/ 164 h 295"/>
                <a:gd name="T20" fmla="*/ 288 w 295"/>
                <a:gd name="T21" fmla="*/ 192 h 295"/>
                <a:gd name="T22" fmla="*/ 277 w 295"/>
                <a:gd name="T23" fmla="*/ 218 h 295"/>
                <a:gd name="T24" fmla="*/ 262 w 295"/>
                <a:gd name="T25" fmla="*/ 242 h 295"/>
                <a:gd name="T26" fmla="*/ 241 w 295"/>
                <a:gd name="T27" fmla="*/ 262 h 295"/>
                <a:gd name="T28" fmla="*/ 218 w 295"/>
                <a:gd name="T29" fmla="*/ 277 h 295"/>
                <a:gd name="T30" fmla="*/ 192 w 295"/>
                <a:gd name="T31" fmla="*/ 288 h 295"/>
                <a:gd name="T32" fmla="*/ 162 w 295"/>
                <a:gd name="T33" fmla="*/ 295 h 295"/>
                <a:gd name="T34" fmla="*/ 148 w 295"/>
                <a:gd name="T35" fmla="*/ 295 h 295"/>
                <a:gd name="T36" fmla="*/ 119 w 295"/>
                <a:gd name="T37" fmla="*/ 293 h 295"/>
                <a:gd name="T38" fmla="*/ 91 w 295"/>
                <a:gd name="T39" fmla="*/ 284 h 295"/>
                <a:gd name="T40" fmla="*/ 65 w 295"/>
                <a:gd name="T41" fmla="*/ 270 h 295"/>
                <a:gd name="T42" fmla="*/ 44 w 295"/>
                <a:gd name="T43" fmla="*/ 253 h 295"/>
                <a:gd name="T44" fmla="*/ 26 w 295"/>
                <a:gd name="T45" fmla="*/ 230 h 295"/>
                <a:gd name="T46" fmla="*/ 12 w 295"/>
                <a:gd name="T47" fmla="*/ 206 h 295"/>
                <a:gd name="T48" fmla="*/ 4 w 295"/>
                <a:gd name="T49" fmla="*/ 178 h 295"/>
                <a:gd name="T50" fmla="*/ 0 w 295"/>
                <a:gd name="T51" fmla="*/ 148 h 295"/>
                <a:gd name="T52" fmla="*/ 2 w 295"/>
                <a:gd name="T53" fmla="*/ 133 h 295"/>
                <a:gd name="T54" fmla="*/ 7 w 295"/>
                <a:gd name="T55" fmla="*/ 105 h 295"/>
                <a:gd name="T56" fmla="*/ 18 w 295"/>
                <a:gd name="T57" fmla="*/ 78 h 295"/>
                <a:gd name="T58" fmla="*/ 33 w 295"/>
                <a:gd name="T59" fmla="*/ 54 h 295"/>
                <a:gd name="T60" fmla="*/ 54 w 295"/>
                <a:gd name="T61" fmla="*/ 35 h 295"/>
                <a:gd name="T62" fmla="*/ 77 w 295"/>
                <a:gd name="T63" fmla="*/ 17 h 295"/>
                <a:gd name="T64" fmla="*/ 103 w 295"/>
                <a:gd name="T65" fmla="*/ 7 h 295"/>
                <a:gd name="T66" fmla="*/ 133 w 295"/>
                <a:gd name="T67" fmla="*/ 2 h 295"/>
                <a:gd name="T68" fmla="*/ 148 w 295"/>
                <a:gd name="T69" fmla="*/ 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5" h="295">
                  <a:moveTo>
                    <a:pt x="148" y="0"/>
                  </a:moveTo>
                  <a:lnTo>
                    <a:pt x="148" y="0"/>
                  </a:lnTo>
                  <a:lnTo>
                    <a:pt x="162" y="2"/>
                  </a:lnTo>
                  <a:lnTo>
                    <a:pt x="178" y="3"/>
                  </a:lnTo>
                  <a:lnTo>
                    <a:pt x="192" y="7"/>
                  </a:lnTo>
                  <a:lnTo>
                    <a:pt x="204" y="12"/>
                  </a:lnTo>
                  <a:lnTo>
                    <a:pt x="218" y="17"/>
                  </a:lnTo>
                  <a:lnTo>
                    <a:pt x="230" y="26"/>
                  </a:lnTo>
                  <a:lnTo>
                    <a:pt x="241" y="35"/>
                  </a:lnTo>
                  <a:lnTo>
                    <a:pt x="251" y="44"/>
                  </a:lnTo>
                  <a:lnTo>
                    <a:pt x="262" y="54"/>
                  </a:lnTo>
                  <a:lnTo>
                    <a:pt x="270" y="66"/>
                  </a:lnTo>
                  <a:lnTo>
                    <a:pt x="277" y="78"/>
                  </a:lnTo>
                  <a:lnTo>
                    <a:pt x="284" y="91"/>
                  </a:lnTo>
                  <a:lnTo>
                    <a:pt x="288" y="105"/>
                  </a:lnTo>
                  <a:lnTo>
                    <a:pt x="293" y="119"/>
                  </a:lnTo>
                  <a:lnTo>
                    <a:pt x="295" y="133"/>
                  </a:lnTo>
                  <a:lnTo>
                    <a:pt x="295" y="148"/>
                  </a:lnTo>
                  <a:lnTo>
                    <a:pt x="295" y="148"/>
                  </a:lnTo>
                  <a:lnTo>
                    <a:pt x="295" y="164"/>
                  </a:lnTo>
                  <a:lnTo>
                    <a:pt x="293" y="178"/>
                  </a:lnTo>
                  <a:lnTo>
                    <a:pt x="288" y="192"/>
                  </a:lnTo>
                  <a:lnTo>
                    <a:pt x="284" y="206"/>
                  </a:lnTo>
                  <a:lnTo>
                    <a:pt x="277" y="218"/>
                  </a:lnTo>
                  <a:lnTo>
                    <a:pt x="270" y="230"/>
                  </a:lnTo>
                  <a:lnTo>
                    <a:pt x="262" y="242"/>
                  </a:lnTo>
                  <a:lnTo>
                    <a:pt x="251" y="253"/>
                  </a:lnTo>
                  <a:lnTo>
                    <a:pt x="241" y="262"/>
                  </a:lnTo>
                  <a:lnTo>
                    <a:pt x="230" y="270"/>
                  </a:lnTo>
                  <a:lnTo>
                    <a:pt x="218" y="277"/>
                  </a:lnTo>
                  <a:lnTo>
                    <a:pt x="204" y="284"/>
                  </a:lnTo>
                  <a:lnTo>
                    <a:pt x="192" y="288"/>
                  </a:lnTo>
                  <a:lnTo>
                    <a:pt x="178" y="293"/>
                  </a:lnTo>
                  <a:lnTo>
                    <a:pt x="162" y="295"/>
                  </a:lnTo>
                  <a:lnTo>
                    <a:pt x="148" y="295"/>
                  </a:lnTo>
                  <a:lnTo>
                    <a:pt x="148" y="295"/>
                  </a:lnTo>
                  <a:lnTo>
                    <a:pt x="133" y="295"/>
                  </a:lnTo>
                  <a:lnTo>
                    <a:pt x="119" y="293"/>
                  </a:lnTo>
                  <a:lnTo>
                    <a:pt x="103" y="288"/>
                  </a:lnTo>
                  <a:lnTo>
                    <a:pt x="91" y="284"/>
                  </a:lnTo>
                  <a:lnTo>
                    <a:pt x="77" y="277"/>
                  </a:lnTo>
                  <a:lnTo>
                    <a:pt x="65" y="270"/>
                  </a:lnTo>
                  <a:lnTo>
                    <a:pt x="54" y="262"/>
                  </a:lnTo>
                  <a:lnTo>
                    <a:pt x="44" y="253"/>
                  </a:lnTo>
                  <a:lnTo>
                    <a:pt x="33" y="242"/>
                  </a:lnTo>
                  <a:lnTo>
                    <a:pt x="26" y="230"/>
                  </a:lnTo>
                  <a:lnTo>
                    <a:pt x="18" y="218"/>
                  </a:lnTo>
                  <a:lnTo>
                    <a:pt x="12" y="206"/>
                  </a:lnTo>
                  <a:lnTo>
                    <a:pt x="7" y="192"/>
                  </a:lnTo>
                  <a:lnTo>
                    <a:pt x="4" y="178"/>
                  </a:lnTo>
                  <a:lnTo>
                    <a:pt x="2" y="164"/>
                  </a:lnTo>
                  <a:lnTo>
                    <a:pt x="0" y="148"/>
                  </a:lnTo>
                  <a:lnTo>
                    <a:pt x="0" y="148"/>
                  </a:lnTo>
                  <a:lnTo>
                    <a:pt x="2" y="133"/>
                  </a:lnTo>
                  <a:lnTo>
                    <a:pt x="4" y="119"/>
                  </a:lnTo>
                  <a:lnTo>
                    <a:pt x="7" y="105"/>
                  </a:lnTo>
                  <a:lnTo>
                    <a:pt x="12" y="91"/>
                  </a:lnTo>
                  <a:lnTo>
                    <a:pt x="18" y="78"/>
                  </a:lnTo>
                  <a:lnTo>
                    <a:pt x="26" y="66"/>
                  </a:lnTo>
                  <a:lnTo>
                    <a:pt x="33" y="54"/>
                  </a:lnTo>
                  <a:lnTo>
                    <a:pt x="44" y="44"/>
                  </a:lnTo>
                  <a:lnTo>
                    <a:pt x="54" y="35"/>
                  </a:lnTo>
                  <a:lnTo>
                    <a:pt x="65" y="26"/>
                  </a:lnTo>
                  <a:lnTo>
                    <a:pt x="77" y="17"/>
                  </a:lnTo>
                  <a:lnTo>
                    <a:pt x="91" y="12"/>
                  </a:lnTo>
                  <a:lnTo>
                    <a:pt x="103" y="7"/>
                  </a:lnTo>
                  <a:lnTo>
                    <a:pt x="119" y="3"/>
                  </a:lnTo>
                  <a:lnTo>
                    <a:pt x="133" y="2"/>
                  </a:lnTo>
                  <a:lnTo>
                    <a:pt x="148" y="0"/>
                  </a:lnTo>
                  <a:lnTo>
                    <a:pt x="148"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latin typeface="+mj-lt"/>
              </a:endParaRPr>
            </a:p>
          </p:txBody>
        </p:sp>
        <p:sp>
          <p:nvSpPr>
            <p:cNvPr id="17" name="Freeform 38">
              <a:extLst>
                <a:ext uri="{FF2B5EF4-FFF2-40B4-BE49-F238E27FC236}">
                  <a16:creationId xmlns:a16="http://schemas.microsoft.com/office/drawing/2014/main" id="{9E408AA6-EF7D-EA8B-771A-F3106CA0365F}"/>
                </a:ext>
              </a:extLst>
            </p:cNvPr>
            <p:cNvSpPr>
              <a:spLocks/>
            </p:cNvSpPr>
            <p:nvPr/>
          </p:nvSpPr>
          <p:spPr bwMode="auto">
            <a:xfrm>
              <a:off x="8626089" y="1468962"/>
              <a:ext cx="436814" cy="435333"/>
            </a:xfrm>
            <a:custGeom>
              <a:avLst/>
              <a:gdLst>
                <a:gd name="T0" fmla="*/ 149 w 295"/>
                <a:gd name="T1" fmla="*/ 0 h 294"/>
                <a:gd name="T2" fmla="*/ 178 w 295"/>
                <a:gd name="T3" fmla="*/ 1 h 294"/>
                <a:gd name="T4" fmla="*/ 205 w 295"/>
                <a:gd name="T5" fmla="*/ 10 h 294"/>
                <a:gd name="T6" fmla="*/ 231 w 295"/>
                <a:gd name="T7" fmla="*/ 24 h 294"/>
                <a:gd name="T8" fmla="*/ 252 w 295"/>
                <a:gd name="T9" fmla="*/ 42 h 294"/>
                <a:gd name="T10" fmla="*/ 271 w 295"/>
                <a:gd name="T11" fmla="*/ 64 h 294"/>
                <a:gd name="T12" fmla="*/ 285 w 295"/>
                <a:gd name="T13" fmla="*/ 89 h 294"/>
                <a:gd name="T14" fmla="*/ 292 w 295"/>
                <a:gd name="T15" fmla="*/ 117 h 294"/>
                <a:gd name="T16" fmla="*/ 295 w 295"/>
                <a:gd name="T17" fmla="*/ 146 h 294"/>
                <a:gd name="T18" fmla="*/ 295 w 295"/>
                <a:gd name="T19" fmla="*/ 162 h 294"/>
                <a:gd name="T20" fmla="*/ 288 w 295"/>
                <a:gd name="T21" fmla="*/ 190 h 294"/>
                <a:gd name="T22" fmla="*/ 278 w 295"/>
                <a:gd name="T23" fmla="*/ 218 h 294"/>
                <a:gd name="T24" fmla="*/ 262 w 295"/>
                <a:gd name="T25" fmla="*/ 240 h 294"/>
                <a:gd name="T26" fmla="*/ 241 w 295"/>
                <a:gd name="T27" fmla="*/ 260 h 294"/>
                <a:gd name="T28" fmla="*/ 218 w 295"/>
                <a:gd name="T29" fmla="*/ 277 h 294"/>
                <a:gd name="T30" fmla="*/ 192 w 295"/>
                <a:gd name="T31" fmla="*/ 287 h 294"/>
                <a:gd name="T32" fmla="*/ 163 w 295"/>
                <a:gd name="T33" fmla="*/ 293 h 294"/>
                <a:gd name="T34" fmla="*/ 149 w 295"/>
                <a:gd name="T35" fmla="*/ 294 h 294"/>
                <a:gd name="T36" fmla="*/ 117 w 295"/>
                <a:gd name="T37" fmla="*/ 291 h 294"/>
                <a:gd name="T38" fmla="*/ 91 w 295"/>
                <a:gd name="T39" fmla="*/ 282 h 294"/>
                <a:gd name="T40" fmla="*/ 65 w 295"/>
                <a:gd name="T41" fmla="*/ 268 h 294"/>
                <a:gd name="T42" fmla="*/ 44 w 295"/>
                <a:gd name="T43" fmla="*/ 251 h 294"/>
                <a:gd name="T44" fmla="*/ 27 w 295"/>
                <a:gd name="T45" fmla="*/ 230 h 294"/>
                <a:gd name="T46" fmla="*/ 13 w 295"/>
                <a:gd name="T47" fmla="*/ 204 h 294"/>
                <a:gd name="T48" fmla="*/ 4 w 295"/>
                <a:gd name="T49" fmla="*/ 176 h 294"/>
                <a:gd name="T50" fmla="*/ 0 w 295"/>
                <a:gd name="T51" fmla="*/ 146 h 294"/>
                <a:gd name="T52" fmla="*/ 2 w 295"/>
                <a:gd name="T53" fmla="*/ 132 h 294"/>
                <a:gd name="T54" fmla="*/ 7 w 295"/>
                <a:gd name="T55" fmla="*/ 103 h 294"/>
                <a:gd name="T56" fmla="*/ 18 w 295"/>
                <a:gd name="T57" fmla="*/ 76 h 294"/>
                <a:gd name="T58" fmla="*/ 34 w 295"/>
                <a:gd name="T59" fmla="*/ 52 h 294"/>
                <a:gd name="T60" fmla="*/ 55 w 295"/>
                <a:gd name="T61" fmla="*/ 33 h 294"/>
                <a:gd name="T62" fmla="*/ 77 w 295"/>
                <a:gd name="T63" fmla="*/ 17 h 294"/>
                <a:gd name="T64" fmla="*/ 103 w 295"/>
                <a:gd name="T65" fmla="*/ 5 h 294"/>
                <a:gd name="T66" fmla="*/ 133 w 295"/>
                <a:gd name="T67" fmla="*/ 0 h 294"/>
                <a:gd name="T68" fmla="*/ 149 w 295"/>
                <a:gd name="T69"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5" h="294">
                  <a:moveTo>
                    <a:pt x="149" y="0"/>
                  </a:moveTo>
                  <a:lnTo>
                    <a:pt x="149" y="0"/>
                  </a:lnTo>
                  <a:lnTo>
                    <a:pt x="163" y="0"/>
                  </a:lnTo>
                  <a:lnTo>
                    <a:pt x="178" y="1"/>
                  </a:lnTo>
                  <a:lnTo>
                    <a:pt x="192" y="5"/>
                  </a:lnTo>
                  <a:lnTo>
                    <a:pt x="205" y="10"/>
                  </a:lnTo>
                  <a:lnTo>
                    <a:pt x="218" y="17"/>
                  </a:lnTo>
                  <a:lnTo>
                    <a:pt x="231" y="24"/>
                  </a:lnTo>
                  <a:lnTo>
                    <a:pt x="241" y="33"/>
                  </a:lnTo>
                  <a:lnTo>
                    <a:pt x="252" y="42"/>
                  </a:lnTo>
                  <a:lnTo>
                    <a:pt x="262" y="52"/>
                  </a:lnTo>
                  <a:lnTo>
                    <a:pt x="271" y="64"/>
                  </a:lnTo>
                  <a:lnTo>
                    <a:pt x="278" y="76"/>
                  </a:lnTo>
                  <a:lnTo>
                    <a:pt x="285" y="89"/>
                  </a:lnTo>
                  <a:lnTo>
                    <a:pt x="288" y="103"/>
                  </a:lnTo>
                  <a:lnTo>
                    <a:pt x="292" y="117"/>
                  </a:lnTo>
                  <a:lnTo>
                    <a:pt x="295" y="132"/>
                  </a:lnTo>
                  <a:lnTo>
                    <a:pt x="295" y="146"/>
                  </a:lnTo>
                  <a:lnTo>
                    <a:pt x="295" y="146"/>
                  </a:lnTo>
                  <a:lnTo>
                    <a:pt x="295" y="162"/>
                  </a:lnTo>
                  <a:lnTo>
                    <a:pt x="292" y="176"/>
                  </a:lnTo>
                  <a:lnTo>
                    <a:pt x="288" y="190"/>
                  </a:lnTo>
                  <a:lnTo>
                    <a:pt x="285" y="204"/>
                  </a:lnTo>
                  <a:lnTo>
                    <a:pt x="278" y="218"/>
                  </a:lnTo>
                  <a:lnTo>
                    <a:pt x="271" y="230"/>
                  </a:lnTo>
                  <a:lnTo>
                    <a:pt x="262" y="240"/>
                  </a:lnTo>
                  <a:lnTo>
                    <a:pt x="252" y="251"/>
                  </a:lnTo>
                  <a:lnTo>
                    <a:pt x="241" y="260"/>
                  </a:lnTo>
                  <a:lnTo>
                    <a:pt x="231" y="268"/>
                  </a:lnTo>
                  <a:lnTo>
                    <a:pt x="218" y="277"/>
                  </a:lnTo>
                  <a:lnTo>
                    <a:pt x="205" y="282"/>
                  </a:lnTo>
                  <a:lnTo>
                    <a:pt x="192" y="287"/>
                  </a:lnTo>
                  <a:lnTo>
                    <a:pt x="178" y="291"/>
                  </a:lnTo>
                  <a:lnTo>
                    <a:pt x="163" y="293"/>
                  </a:lnTo>
                  <a:lnTo>
                    <a:pt x="149" y="294"/>
                  </a:lnTo>
                  <a:lnTo>
                    <a:pt x="149" y="294"/>
                  </a:lnTo>
                  <a:lnTo>
                    <a:pt x="133" y="293"/>
                  </a:lnTo>
                  <a:lnTo>
                    <a:pt x="117" y="291"/>
                  </a:lnTo>
                  <a:lnTo>
                    <a:pt x="103" y="287"/>
                  </a:lnTo>
                  <a:lnTo>
                    <a:pt x="91" y="282"/>
                  </a:lnTo>
                  <a:lnTo>
                    <a:pt x="77" y="277"/>
                  </a:lnTo>
                  <a:lnTo>
                    <a:pt x="65" y="268"/>
                  </a:lnTo>
                  <a:lnTo>
                    <a:pt x="55" y="260"/>
                  </a:lnTo>
                  <a:lnTo>
                    <a:pt x="44" y="251"/>
                  </a:lnTo>
                  <a:lnTo>
                    <a:pt x="34" y="240"/>
                  </a:lnTo>
                  <a:lnTo>
                    <a:pt x="27" y="230"/>
                  </a:lnTo>
                  <a:lnTo>
                    <a:pt x="18" y="218"/>
                  </a:lnTo>
                  <a:lnTo>
                    <a:pt x="13" y="204"/>
                  </a:lnTo>
                  <a:lnTo>
                    <a:pt x="7" y="190"/>
                  </a:lnTo>
                  <a:lnTo>
                    <a:pt x="4" y="176"/>
                  </a:lnTo>
                  <a:lnTo>
                    <a:pt x="2" y="162"/>
                  </a:lnTo>
                  <a:lnTo>
                    <a:pt x="0" y="146"/>
                  </a:lnTo>
                  <a:lnTo>
                    <a:pt x="0" y="146"/>
                  </a:lnTo>
                  <a:lnTo>
                    <a:pt x="2" y="132"/>
                  </a:lnTo>
                  <a:lnTo>
                    <a:pt x="4" y="117"/>
                  </a:lnTo>
                  <a:lnTo>
                    <a:pt x="7" y="103"/>
                  </a:lnTo>
                  <a:lnTo>
                    <a:pt x="13" y="89"/>
                  </a:lnTo>
                  <a:lnTo>
                    <a:pt x="18" y="76"/>
                  </a:lnTo>
                  <a:lnTo>
                    <a:pt x="27" y="64"/>
                  </a:lnTo>
                  <a:lnTo>
                    <a:pt x="34" y="52"/>
                  </a:lnTo>
                  <a:lnTo>
                    <a:pt x="44" y="42"/>
                  </a:lnTo>
                  <a:lnTo>
                    <a:pt x="55" y="33"/>
                  </a:lnTo>
                  <a:lnTo>
                    <a:pt x="65" y="24"/>
                  </a:lnTo>
                  <a:lnTo>
                    <a:pt x="77" y="17"/>
                  </a:lnTo>
                  <a:lnTo>
                    <a:pt x="91" y="10"/>
                  </a:lnTo>
                  <a:lnTo>
                    <a:pt x="103" y="5"/>
                  </a:lnTo>
                  <a:lnTo>
                    <a:pt x="117" y="1"/>
                  </a:lnTo>
                  <a:lnTo>
                    <a:pt x="133" y="0"/>
                  </a:lnTo>
                  <a:lnTo>
                    <a:pt x="149" y="0"/>
                  </a:lnTo>
                  <a:lnTo>
                    <a:pt x="149" y="0"/>
                  </a:lnTo>
                  <a:close/>
                </a:path>
              </a:pathLst>
            </a:custGeom>
            <a:solidFill>
              <a:schemeClr val="tx2">
                <a:lumMod val="90000"/>
                <a:lumOff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latin typeface="+mj-lt"/>
              </a:endParaRPr>
            </a:p>
          </p:txBody>
        </p:sp>
        <p:sp>
          <p:nvSpPr>
            <p:cNvPr id="18" name="Freeform 39">
              <a:extLst>
                <a:ext uri="{FF2B5EF4-FFF2-40B4-BE49-F238E27FC236}">
                  <a16:creationId xmlns:a16="http://schemas.microsoft.com/office/drawing/2014/main" id="{77CBA3A9-1C98-4FC9-FCBF-126366667C7A}"/>
                </a:ext>
              </a:extLst>
            </p:cNvPr>
            <p:cNvSpPr>
              <a:spLocks/>
            </p:cNvSpPr>
            <p:nvPr/>
          </p:nvSpPr>
          <p:spPr bwMode="auto">
            <a:xfrm>
              <a:off x="8236660" y="4517771"/>
              <a:ext cx="436814" cy="436814"/>
            </a:xfrm>
            <a:custGeom>
              <a:avLst/>
              <a:gdLst>
                <a:gd name="T0" fmla="*/ 147 w 295"/>
                <a:gd name="T1" fmla="*/ 0 h 295"/>
                <a:gd name="T2" fmla="*/ 176 w 295"/>
                <a:gd name="T3" fmla="*/ 2 h 295"/>
                <a:gd name="T4" fmla="*/ 204 w 295"/>
                <a:gd name="T5" fmla="*/ 11 h 295"/>
                <a:gd name="T6" fmla="*/ 229 w 295"/>
                <a:gd name="T7" fmla="*/ 25 h 295"/>
                <a:gd name="T8" fmla="*/ 251 w 295"/>
                <a:gd name="T9" fmla="*/ 42 h 295"/>
                <a:gd name="T10" fmla="*/ 269 w 295"/>
                <a:gd name="T11" fmla="*/ 65 h 295"/>
                <a:gd name="T12" fmla="*/ 283 w 295"/>
                <a:gd name="T13" fmla="*/ 89 h 295"/>
                <a:gd name="T14" fmla="*/ 291 w 295"/>
                <a:gd name="T15" fmla="*/ 117 h 295"/>
                <a:gd name="T16" fmla="*/ 295 w 295"/>
                <a:gd name="T17" fmla="*/ 147 h 295"/>
                <a:gd name="T18" fmla="*/ 293 w 295"/>
                <a:gd name="T19" fmla="*/ 163 h 295"/>
                <a:gd name="T20" fmla="*/ 288 w 295"/>
                <a:gd name="T21" fmla="*/ 191 h 295"/>
                <a:gd name="T22" fmla="*/ 276 w 295"/>
                <a:gd name="T23" fmla="*/ 217 h 295"/>
                <a:gd name="T24" fmla="*/ 260 w 295"/>
                <a:gd name="T25" fmla="*/ 241 h 295"/>
                <a:gd name="T26" fmla="*/ 241 w 295"/>
                <a:gd name="T27" fmla="*/ 260 h 295"/>
                <a:gd name="T28" fmla="*/ 216 w 295"/>
                <a:gd name="T29" fmla="*/ 278 h 295"/>
                <a:gd name="T30" fmla="*/ 190 w 295"/>
                <a:gd name="T31" fmla="*/ 288 h 295"/>
                <a:gd name="T32" fmla="*/ 162 w 295"/>
                <a:gd name="T33" fmla="*/ 293 h 295"/>
                <a:gd name="T34" fmla="*/ 147 w 295"/>
                <a:gd name="T35" fmla="*/ 295 h 295"/>
                <a:gd name="T36" fmla="*/ 117 w 295"/>
                <a:gd name="T37" fmla="*/ 292 h 295"/>
                <a:gd name="T38" fmla="*/ 89 w 295"/>
                <a:gd name="T39" fmla="*/ 283 h 295"/>
                <a:gd name="T40" fmla="*/ 65 w 295"/>
                <a:gd name="T41" fmla="*/ 269 h 295"/>
                <a:gd name="T42" fmla="*/ 42 w 295"/>
                <a:gd name="T43" fmla="*/ 252 h 295"/>
                <a:gd name="T44" fmla="*/ 25 w 295"/>
                <a:gd name="T45" fmla="*/ 229 h 295"/>
                <a:gd name="T46" fmla="*/ 11 w 295"/>
                <a:gd name="T47" fmla="*/ 205 h 295"/>
                <a:gd name="T48" fmla="*/ 2 w 295"/>
                <a:gd name="T49" fmla="*/ 177 h 295"/>
                <a:gd name="T50" fmla="*/ 0 w 295"/>
                <a:gd name="T51" fmla="*/ 147 h 295"/>
                <a:gd name="T52" fmla="*/ 0 w 295"/>
                <a:gd name="T53" fmla="*/ 131 h 295"/>
                <a:gd name="T54" fmla="*/ 5 w 295"/>
                <a:gd name="T55" fmla="*/ 103 h 295"/>
                <a:gd name="T56" fmla="*/ 18 w 295"/>
                <a:gd name="T57" fmla="*/ 77 h 295"/>
                <a:gd name="T58" fmla="*/ 33 w 295"/>
                <a:gd name="T59" fmla="*/ 53 h 295"/>
                <a:gd name="T60" fmla="*/ 52 w 295"/>
                <a:gd name="T61" fmla="*/ 34 h 295"/>
                <a:gd name="T62" fmla="*/ 77 w 295"/>
                <a:gd name="T63" fmla="*/ 18 h 295"/>
                <a:gd name="T64" fmla="*/ 103 w 295"/>
                <a:gd name="T65" fmla="*/ 7 h 295"/>
                <a:gd name="T66" fmla="*/ 131 w 295"/>
                <a:gd name="T67" fmla="*/ 0 h 295"/>
                <a:gd name="T68" fmla="*/ 147 w 295"/>
                <a:gd name="T69" fmla="*/ 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5" h="295">
                  <a:moveTo>
                    <a:pt x="147" y="0"/>
                  </a:moveTo>
                  <a:lnTo>
                    <a:pt x="147" y="0"/>
                  </a:lnTo>
                  <a:lnTo>
                    <a:pt x="162" y="0"/>
                  </a:lnTo>
                  <a:lnTo>
                    <a:pt x="176" y="2"/>
                  </a:lnTo>
                  <a:lnTo>
                    <a:pt x="190" y="7"/>
                  </a:lnTo>
                  <a:lnTo>
                    <a:pt x="204" y="11"/>
                  </a:lnTo>
                  <a:lnTo>
                    <a:pt x="216" y="18"/>
                  </a:lnTo>
                  <a:lnTo>
                    <a:pt x="229" y="25"/>
                  </a:lnTo>
                  <a:lnTo>
                    <a:pt x="241" y="34"/>
                  </a:lnTo>
                  <a:lnTo>
                    <a:pt x="251" y="42"/>
                  </a:lnTo>
                  <a:lnTo>
                    <a:pt x="260" y="53"/>
                  </a:lnTo>
                  <a:lnTo>
                    <a:pt x="269" y="65"/>
                  </a:lnTo>
                  <a:lnTo>
                    <a:pt x="276" y="77"/>
                  </a:lnTo>
                  <a:lnTo>
                    <a:pt x="283" y="89"/>
                  </a:lnTo>
                  <a:lnTo>
                    <a:pt x="288" y="103"/>
                  </a:lnTo>
                  <a:lnTo>
                    <a:pt x="291" y="117"/>
                  </a:lnTo>
                  <a:lnTo>
                    <a:pt x="293" y="131"/>
                  </a:lnTo>
                  <a:lnTo>
                    <a:pt x="295" y="147"/>
                  </a:lnTo>
                  <a:lnTo>
                    <a:pt x="295" y="147"/>
                  </a:lnTo>
                  <a:lnTo>
                    <a:pt x="293" y="163"/>
                  </a:lnTo>
                  <a:lnTo>
                    <a:pt x="291" y="177"/>
                  </a:lnTo>
                  <a:lnTo>
                    <a:pt x="288" y="191"/>
                  </a:lnTo>
                  <a:lnTo>
                    <a:pt x="283" y="205"/>
                  </a:lnTo>
                  <a:lnTo>
                    <a:pt x="276" y="217"/>
                  </a:lnTo>
                  <a:lnTo>
                    <a:pt x="269" y="229"/>
                  </a:lnTo>
                  <a:lnTo>
                    <a:pt x="260" y="241"/>
                  </a:lnTo>
                  <a:lnTo>
                    <a:pt x="251" y="252"/>
                  </a:lnTo>
                  <a:lnTo>
                    <a:pt x="241" y="260"/>
                  </a:lnTo>
                  <a:lnTo>
                    <a:pt x="229" y="269"/>
                  </a:lnTo>
                  <a:lnTo>
                    <a:pt x="216" y="278"/>
                  </a:lnTo>
                  <a:lnTo>
                    <a:pt x="204" y="283"/>
                  </a:lnTo>
                  <a:lnTo>
                    <a:pt x="190" y="288"/>
                  </a:lnTo>
                  <a:lnTo>
                    <a:pt x="176" y="292"/>
                  </a:lnTo>
                  <a:lnTo>
                    <a:pt x="162" y="293"/>
                  </a:lnTo>
                  <a:lnTo>
                    <a:pt x="147" y="295"/>
                  </a:lnTo>
                  <a:lnTo>
                    <a:pt x="147" y="295"/>
                  </a:lnTo>
                  <a:lnTo>
                    <a:pt x="131" y="293"/>
                  </a:lnTo>
                  <a:lnTo>
                    <a:pt x="117" y="292"/>
                  </a:lnTo>
                  <a:lnTo>
                    <a:pt x="103" y="288"/>
                  </a:lnTo>
                  <a:lnTo>
                    <a:pt x="89" y="283"/>
                  </a:lnTo>
                  <a:lnTo>
                    <a:pt x="77" y="278"/>
                  </a:lnTo>
                  <a:lnTo>
                    <a:pt x="65" y="269"/>
                  </a:lnTo>
                  <a:lnTo>
                    <a:pt x="52" y="260"/>
                  </a:lnTo>
                  <a:lnTo>
                    <a:pt x="42" y="252"/>
                  </a:lnTo>
                  <a:lnTo>
                    <a:pt x="33" y="241"/>
                  </a:lnTo>
                  <a:lnTo>
                    <a:pt x="25" y="229"/>
                  </a:lnTo>
                  <a:lnTo>
                    <a:pt x="18" y="217"/>
                  </a:lnTo>
                  <a:lnTo>
                    <a:pt x="11" y="205"/>
                  </a:lnTo>
                  <a:lnTo>
                    <a:pt x="5" y="191"/>
                  </a:lnTo>
                  <a:lnTo>
                    <a:pt x="2" y="177"/>
                  </a:lnTo>
                  <a:lnTo>
                    <a:pt x="0" y="163"/>
                  </a:lnTo>
                  <a:lnTo>
                    <a:pt x="0" y="147"/>
                  </a:lnTo>
                  <a:lnTo>
                    <a:pt x="0" y="147"/>
                  </a:lnTo>
                  <a:lnTo>
                    <a:pt x="0" y="131"/>
                  </a:lnTo>
                  <a:lnTo>
                    <a:pt x="2" y="117"/>
                  </a:lnTo>
                  <a:lnTo>
                    <a:pt x="5" y="103"/>
                  </a:lnTo>
                  <a:lnTo>
                    <a:pt x="11" y="89"/>
                  </a:lnTo>
                  <a:lnTo>
                    <a:pt x="18" y="77"/>
                  </a:lnTo>
                  <a:lnTo>
                    <a:pt x="25" y="65"/>
                  </a:lnTo>
                  <a:lnTo>
                    <a:pt x="33" y="53"/>
                  </a:lnTo>
                  <a:lnTo>
                    <a:pt x="42" y="42"/>
                  </a:lnTo>
                  <a:lnTo>
                    <a:pt x="52" y="34"/>
                  </a:lnTo>
                  <a:lnTo>
                    <a:pt x="65" y="25"/>
                  </a:lnTo>
                  <a:lnTo>
                    <a:pt x="77" y="18"/>
                  </a:lnTo>
                  <a:lnTo>
                    <a:pt x="89" y="11"/>
                  </a:lnTo>
                  <a:lnTo>
                    <a:pt x="103" y="7"/>
                  </a:lnTo>
                  <a:lnTo>
                    <a:pt x="117" y="2"/>
                  </a:lnTo>
                  <a:lnTo>
                    <a:pt x="131" y="0"/>
                  </a:lnTo>
                  <a:lnTo>
                    <a:pt x="147" y="0"/>
                  </a:lnTo>
                  <a:lnTo>
                    <a:pt x="147" y="0"/>
                  </a:lnTo>
                  <a:close/>
                </a:path>
              </a:pathLst>
            </a:custGeom>
            <a:solidFill>
              <a:schemeClr val="tx2">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b="1">
                <a:latin typeface="Georgia" panose="02040502050405020303" pitchFamily="18" charset="0"/>
              </a:endParaRPr>
            </a:p>
          </p:txBody>
        </p:sp>
        <p:sp>
          <p:nvSpPr>
            <p:cNvPr id="19" name="Rectangle 41">
              <a:extLst>
                <a:ext uri="{FF2B5EF4-FFF2-40B4-BE49-F238E27FC236}">
                  <a16:creationId xmlns:a16="http://schemas.microsoft.com/office/drawing/2014/main" id="{4484CDA6-1C91-78F9-FAF0-E2A3E6ECD6E7}"/>
                </a:ext>
              </a:extLst>
            </p:cNvPr>
            <p:cNvSpPr>
              <a:spLocks noChangeArrowheads="1"/>
            </p:cNvSpPr>
            <p:nvPr/>
          </p:nvSpPr>
          <p:spPr bwMode="auto">
            <a:xfrm>
              <a:off x="4213534" y="2014977"/>
              <a:ext cx="1506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1" u="none" strike="noStrike" cap="none" normalizeH="0" baseline="0" dirty="0">
                  <a:ln>
                    <a:noFill/>
                  </a:ln>
                  <a:solidFill>
                    <a:srgbClr val="FFFFFF"/>
                  </a:solidFill>
                  <a:effectLst/>
                  <a:latin typeface="Georgia" panose="02040502050405020303" pitchFamily="18" charset="0"/>
                </a:rPr>
                <a:t>1</a:t>
              </a:r>
              <a:endParaRPr kumimoji="0" lang="en-US" altLang="en-US" sz="1600" b="1" i="0" u="none" strike="noStrike" cap="none" normalizeH="0" baseline="0" dirty="0">
                <a:ln>
                  <a:noFill/>
                </a:ln>
                <a:solidFill>
                  <a:schemeClr val="tx1"/>
                </a:solidFill>
                <a:effectLst/>
                <a:latin typeface="Georgia" panose="02040502050405020303" pitchFamily="18" charset="0"/>
              </a:endParaRPr>
            </a:p>
          </p:txBody>
        </p:sp>
        <p:sp>
          <p:nvSpPr>
            <p:cNvPr id="20" name="Rectangle 42">
              <a:extLst>
                <a:ext uri="{FF2B5EF4-FFF2-40B4-BE49-F238E27FC236}">
                  <a16:creationId xmlns:a16="http://schemas.microsoft.com/office/drawing/2014/main" id="{6EEAFAAD-382F-942C-0955-B6B454F2BA43}"/>
                </a:ext>
              </a:extLst>
            </p:cNvPr>
            <p:cNvSpPr>
              <a:spLocks noChangeArrowheads="1"/>
            </p:cNvSpPr>
            <p:nvPr/>
          </p:nvSpPr>
          <p:spPr bwMode="auto">
            <a:xfrm>
              <a:off x="8757874" y="1453783"/>
              <a:ext cx="1923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1" u="none" strike="noStrike" cap="none" normalizeH="0" baseline="0" dirty="0">
                  <a:ln>
                    <a:noFill/>
                  </a:ln>
                  <a:solidFill>
                    <a:srgbClr val="FFFFFF"/>
                  </a:solidFill>
                  <a:effectLst/>
                  <a:latin typeface="Georgia" panose="02040502050405020303" pitchFamily="18" charset="0"/>
                </a:rPr>
                <a:t>2</a:t>
              </a:r>
              <a:endParaRPr kumimoji="0" lang="en-US" altLang="en-US" sz="1600" b="1" i="0" u="none" strike="noStrike" cap="none" normalizeH="0" baseline="0" dirty="0">
                <a:ln>
                  <a:noFill/>
                </a:ln>
                <a:solidFill>
                  <a:schemeClr val="tx1"/>
                </a:solidFill>
                <a:effectLst/>
                <a:latin typeface="Georgia" panose="02040502050405020303" pitchFamily="18" charset="0"/>
              </a:endParaRPr>
            </a:p>
          </p:txBody>
        </p:sp>
        <p:sp>
          <p:nvSpPr>
            <p:cNvPr id="21" name="Rectangle 43">
              <a:extLst>
                <a:ext uri="{FF2B5EF4-FFF2-40B4-BE49-F238E27FC236}">
                  <a16:creationId xmlns:a16="http://schemas.microsoft.com/office/drawing/2014/main" id="{4F26D1D1-5552-8D56-67A7-0919217BF9F5}"/>
                </a:ext>
              </a:extLst>
            </p:cNvPr>
            <p:cNvSpPr>
              <a:spLocks noChangeArrowheads="1"/>
            </p:cNvSpPr>
            <p:nvPr/>
          </p:nvSpPr>
          <p:spPr bwMode="auto">
            <a:xfrm>
              <a:off x="8355118" y="4503456"/>
              <a:ext cx="1971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1" u="none" strike="noStrike" cap="none" normalizeH="0" baseline="0" dirty="0">
                  <a:ln>
                    <a:noFill/>
                  </a:ln>
                  <a:solidFill>
                    <a:srgbClr val="FFFFFF"/>
                  </a:solidFill>
                  <a:effectLst/>
                  <a:latin typeface="Georgia" panose="02040502050405020303" pitchFamily="18" charset="0"/>
                </a:rPr>
                <a:t>3</a:t>
              </a:r>
              <a:endParaRPr kumimoji="0" lang="en-US" altLang="en-US" sz="1600" b="0" i="0" u="none" strike="noStrike" cap="none" normalizeH="0" baseline="0" dirty="0">
                <a:ln>
                  <a:noFill/>
                </a:ln>
                <a:solidFill>
                  <a:schemeClr val="tx1"/>
                </a:solidFill>
                <a:effectLst/>
                <a:latin typeface="Georgia" panose="02040502050405020303" pitchFamily="18" charset="0"/>
              </a:endParaRPr>
            </a:p>
          </p:txBody>
        </p:sp>
        <p:sp>
          <p:nvSpPr>
            <p:cNvPr id="22" name="Rectangle 44">
              <a:extLst>
                <a:ext uri="{FF2B5EF4-FFF2-40B4-BE49-F238E27FC236}">
                  <a16:creationId xmlns:a16="http://schemas.microsoft.com/office/drawing/2014/main" id="{C05FABD0-5D81-F911-805A-E30A0CEA6691}"/>
                </a:ext>
              </a:extLst>
            </p:cNvPr>
            <p:cNvSpPr>
              <a:spLocks noChangeArrowheads="1"/>
            </p:cNvSpPr>
            <p:nvPr/>
          </p:nvSpPr>
          <p:spPr bwMode="auto">
            <a:xfrm>
              <a:off x="3362119" y="4695332"/>
              <a:ext cx="2003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1" u="none" strike="noStrike" cap="none" normalizeH="0" baseline="0" dirty="0">
                  <a:ln>
                    <a:noFill/>
                  </a:ln>
                  <a:solidFill>
                    <a:srgbClr val="FFFFFF"/>
                  </a:solidFill>
                  <a:effectLst/>
                  <a:latin typeface="Georgia" panose="02040502050405020303" pitchFamily="18" charset="0"/>
                </a:rPr>
                <a:t>4</a:t>
              </a:r>
              <a:endParaRPr kumimoji="0" lang="en-US" altLang="en-US" sz="1600" b="1" i="0" u="none" strike="noStrike" cap="none" normalizeH="0" baseline="0" dirty="0">
                <a:ln>
                  <a:noFill/>
                </a:ln>
                <a:solidFill>
                  <a:schemeClr val="tx1"/>
                </a:solidFill>
                <a:effectLst/>
                <a:latin typeface="Georgia" panose="02040502050405020303" pitchFamily="18" charset="0"/>
              </a:endParaRPr>
            </a:p>
          </p:txBody>
        </p:sp>
        <p:sp>
          <p:nvSpPr>
            <p:cNvPr id="23" name="TextBox 22">
              <a:extLst>
                <a:ext uri="{FF2B5EF4-FFF2-40B4-BE49-F238E27FC236}">
                  <a16:creationId xmlns:a16="http://schemas.microsoft.com/office/drawing/2014/main" id="{B3C174E3-8393-CB5B-86D7-C135C793A419}"/>
                </a:ext>
              </a:extLst>
            </p:cNvPr>
            <p:cNvSpPr txBox="1"/>
            <p:nvPr/>
          </p:nvSpPr>
          <p:spPr>
            <a:xfrm>
              <a:off x="4024705" y="4808158"/>
              <a:ext cx="1544788" cy="1477328"/>
            </a:xfrm>
            <a:prstGeom prst="rect">
              <a:avLst/>
            </a:prstGeom>
            <a:noFill/>
          </p:spPr>
          <p:txBody>
            <a:bodyPr wrap="square" rtlCol="0">
              <a:spAutoFit/>
            </a:bodyPr>
            <a:lstStyle/>
            <a:p>
              <a:pPr algn="ctr"/>
              <a:r>
                <a:rPr lang="en-GB" dirty="0">
                  <a:latin typeface="Book Antiqua" panose="02040602050305030304" pitchFamily="18" charset="0"/>
                </a:rPr>
                <a:t>Adjudication by ED; normally offences are compounded</a:t>
              </a:r>
            </a:p>
          </p:txBody>
        </p:sp>
        <p:grpSp>
          <p:nvGrpSpPr>
            <p:cNvPr id="24" name="Group 23">
              <a:extLst>
                <a:ext uri="{FF2B5EF4-FFF2-40B4-BE49-F238E27FC236}">
                  <a16:creationId xmlns:a16="http://schemas.microsoft.com/office/drawing/2014/main" id="{F111EAC7-0FDE-9C51-3E61-E49C4C4C0FBB}"/>
                </a:ext>
              </a:extLst>
            </p:cNvPr>
            <p:cNvGrpSpPr/>
            <p:nvPr/>
          </p:nvGrpSpPr>
          <p:grpSpPr>
            <a:xfrm>
              <a:off x="5946389" y="3890353"/>
              <a:ext cx="666000" cy="666000"/>
              <a:chOff x="5946389" y="3890353"/>
              <a:chExt cx="666000" cy="666000"/>
            </a:xfrm>
          </p:grpSpPr>
          <p:sp>
            <p:nvSpPr>
              <p:cNvPr id="31" name="Oval 30">
                <a:extLst>
                  <a:ext uri="{FF2B5EF4-FFF2-40B4-BE49-F238E27FC236}">
                    <a16:creationId xmlns:a16="http://schemas.microsoft.com/office/drawing/2014/main" id="{79A6E6DB-768C-12F6-84B2-52870E38C7B3}"/>
                  </a:ext>
                </a:extLst>
              </p:cNvPr>
              <p:cNvSpPr/>
              <p:nvPr/>
            </p:nvSpPr>
            <p:spPr bwMode="ltGray">
              <a:xfrm>
                <a:off x="5946389" y="3890353"/>
                <a:ext cx="666000" cy="666000"/>
              </a:xfrm>
              <a:prstGeom prst="ellipse">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chemeClr val="bg1"/>
                  </a:solidFill>
                  <a:latin typeface="+mj-lt"/>
                </a:endParaRPr>
              </a:p>
            </p:txBody>
          </p:sp>
          <p:sp>
            <p:nvSpPr>
              <p:cNvPr id="32" name="Oval 31">
                <a:extLst>
                  <a:ext uri="{FF2B5EF4-FFF2-40B4-BE49-F238E27FC236}">
                    <a16:creationId xmlns:a16="http://schemas.microsoft.com/office/drawing/2014/main" id="{DB4FEC42-0969-7E02-BB4B-D61314B5841D}"/>
                  </a:ext>
                </a:extLst>
              </p:cNvPr>
              <p:cNvSpPr/>
              <p:nvPr/>
            </p:nvSpPr>
            <p:spPr bwMode="ltGray">
              <a:xfrm>
                <a:off x="6008948" y="3952912"/>
                <a:ext cx="540882" cy="540882"/>
              </a:xfrm>
              <a:prstGeom prst="ellipse">
                <a:avLst/>
              </a:prstGeom>
              <a:solidFill>
                <a:schemeClr val="bg2"/>
              </a:solidFill>
              <a:ln w="38100">
                <a:solidFill>
                  <a:srgbClr val="968C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chemeClr val="bg1"/>
                  </a:solidFill>
                  <a:latin typeface="+mj-lt"/>
                </a:endParaRPr>
              </a:p>
            </p:txBody>
          </p:sp>
        </p:grpSp>
        <p:sp>
          <p:nvSpPr>
            <p:cNvPr id="25" name="Oval 24">
              <a:extLst>
                <a:ext uri="{FF2B5EF4-FFF2-40B4-BE49-F238E27FC236}">
                  <a16:creationId xmlns:a16="http://schemas.microsoft.com/office/drawing/2014/main" id="{4FD1E84B-B24E-82AB-ACAD-B142CD670B51}"/>
                </a:ext>
              </a:extLst>
            </p:cNvPr>
            <p:cNvSpPr/>
            <p:nvPr/>
          </p:nvSpPr>
          <p:spPr bwMode="ltGray">
            <a:xfrm>
              <a:off x="4195011" y="2130526"/>
              <a:ext cx="1970980" cy="1943714"/>
            </a:xfrm>
            <a:prstGeom prst="ellipse">
              <a:avLst/>
            </a:prstGeom>
            <a:solidFill>
              <a:srgbClr val="D5D1C5"/>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chemeClr val="tx1"/>
                </a:solidFill>
                <a:latin typeface="Book Antiqua" panose="02040602050305030304" pitchFamily="18" charset="0"/>
              </a:endParaRPr>
            </a:p>
            <a:p>
              <a:pPr algn="ctr"/>
              <a:r>
                <a:rPr lang="en-GB" sz="1800" dirty="0">
                  <a:solidFill>
                    <a:schemeClr val="tx1"/>
                  </a:solidFill>
                  <a:latin typeface="Book Antiqua" panose="02040602050305030304" pitchFamily="18" charset="0"/>
                </a:rPr>
                <a:t>Can lead to penalty and prosecution (up to three times)</a:t>
              </a:r>
            </a:p>
            <a:p>
              <a:pPr algn="ctr"/>
              <a:endParaRPr lang="en-GB" dirty="0" err="1">
                <a:solidFill>
                  <a:schemeClr val="bg1"/>
                </a:solidFill>
                <a:latin typeface="+mj-lt"/>
              </a:endParaRPr>
            </a:p>
          </p:txBody>
        </p:sp>
        <p:sp>
          <p:nvSpPr>
            <p:cNvPr id="26" name="TextBox 25">
              <a:extLst>
                <a:ext uri="{FF2B5EF4-FFF2-40B4-BE49-F238E27FC236}">
                  <a16:creationId xmlns:a16="http://schemas.microsoft.com/office/drawing/2014/main" id="{C9ACC5AD-90E3-BA8B-2650-474D83FAEF95}"/>
                </a:ext>
              </a:extLst>
            </p:cNvPr>
            <p:cNvSpPr txBox="1"/>
            <p:nvPr/>
          </p:nvSpPr>
          <p:spPr>
            <a:xfrm>
              <a:off x="357892" y="5778424"/>
              <a:ext cx="1581040" cy="338554"/>
            </a:xfrm>
            <a:prstGeom prst="rect">
              <a:avLst/>
            </a:prstGeom>
            <a:noFill/>
          </p:spPr>
          <p:txBody>
            <a:bodyPr wrap="square" rtlCol="0">
              <a:spAutoFit/>
            </a:bodyPr>
            <a:lstStyle/>
            <a:p>
              <a:pPr algn="ctr"/>
              <a:endParaRPr lang="en-GB" sz="1600" dirty="0">
                <a:latin typeface="Book Antiqua" panose="02040602050305030304" pitchFamily="18" charset="0"/>
              </a:endParaRPr>
            </a:p>
          </p:txBody>
        </p:sp>
        <p:sp>
          <p:nvSpPr>
            <p:cNvPr id="27" name="Oval 26">
              <a:extLst>
                <a:ext uri="{FF2B5EF4-FFF2-40B4-BE49-F238E27FC236}">
                  <a16:creationId xmlns:a16="http://schemas.microsoft.com/office/drawing/2014/main" id="{74357588-ABFC-78F4-5CF9-A461B33C2B7E}"/>
                </a:ext>
              </a:extLst>
            </p:cNvPr>
            <p:cNvSpPr/>
            <p:nvPr/>
          </p:nvSpPr>
          <p:spPr bwMode="ltGray">
            <a:xfrm>
              <a:off x="6439682" y="1444899"/>
              <a:ext cx="2618162" cy="2618162"/>
            </a:xfrm>
            <a:prstGeom prst="ellipse">
              <a:avLst/>
            </a:prstGeom>
            <a:solidFill>
              <a:srgbClr val="D5D1C5"/>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chemeClr val="bg1"/>
                </a:solidFill>
                <a:latin typeface="+mj-lt"/>
              </a:endParaRPr>
            </a:p>
          </p:txBody>
        </p:sp>
        <p:sp>
          <p:nvSpPr>
            <p:cNvPr id="29" name="Oval 28">
              <a:extLst>
                <a:ext uri="{FF2B5EF4-FFF2-40B4-BE49-F238E27FC236}">
                  <a16:creationId xmlns:a16="http://schemas.microsoft.com/office/drawing/2014/main" id="{A64B7360-5C3B-24FB-D6AD-298308284CEF}"/>
                </a:ext>
              </a:extLst>
            </p:cNvPr>
            <p:cNvSpPr/>
            <p:nvPr/>
          </p:nvSpPr>
          <p:spPr bwMode="ltGray">
            <a:xfrm>
              <a:off x="6417437" y="4373319"/>
              <a:ext cx="1946329" cy="1943714"/>
            </a:xfrm>
            <a:prstGeom prst="ellipse">
              <a:avLst/>
            </a:prstGeom>
            <a:solidFill>
              <a:srgbClr val="D5D1C5"/>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solidFill>
                    <a:schemeClr val="tx1"/>
                  </a:solidFill>
                  <a:latin typeface="Book Antiqua" panose="02040602050305030304" pitchFamily="18" charset="0"/>
                </a:rPr>
                <a:t>FEMA is now more draconian than FERA </a:t>
              </a:r>
            </a:p>
          </p:txBody>
        </p:sp>
      </p:grpSp>
      <p:sp>
        <p:nvSpPr>
          <p:cNvPr id="33" name="TextBox 32">
            <a:extLst>
              <a:ext uri="{FF2B5EF4-FFF2-40B4-BE49-F238E27FC236}">
                <a16:creationId xmlns:a16="http://schemas.microsoft.com/office/drawing/2014/main" id="{94C6CB25-B90D-2509-29BD-015048A1EB1E}"/>
              </a:ext>
            </a:extLst>
          </p:cNvPr>
          <p:cNvSpPr txBox="1"/>
          <p:nvPr/>
        </p:nvSpPr>
        <p:spPr>
          <a:xfrm>
            <a:off x="8753779" y="1482652"/>
            <a:ext cx="1581040" cy="1077218"/>
          </a:xfrm>
          <a:prstGeom prst="rect">
            <a:avLst/>
          </a:prstGeom>
          <a:noFill/>
        </p:spPr>
        <p:txBody>
          <a:bodyPr wrap="square" rtlCol="0">
            <a:spAutoFit/>
          </a:bodyPr>
          <a:lstStyle/>
          <a:p>
            <a:pPr algn="ctr"/>
            <a:r>
              <a:rPr lang="en-GB" sz="1600" dirty="0">
                <a:latin typeface="Book Antiqua" panose="02040602050305030304" pitchFamily="18" charset="0"/>
              </a:rPr>
              <a:t>Seizure of </a:t>
            </a:r>
            <a:r>
              <a:rPr lang="en-GB" sz="1600" b="1" dirty="0">
                <a:latin typeface="Book Antiqua" panose="02040602050305030304" pitchFamily="18" charset="0"/>
              </a:rPr>
              <a:t>Indian Assets </a:t>
            </a:r>
            <a:r>
              <a:rPr lang="en-GB" sz="1600" dirty="0">
                <a:latin typeface="Book Antiqua" panose="02040602050305030304" pitchFamily="18" charset="0"/>
              </a:rPr>
              <a:t>of equivalent value [S. 37A]</a:t>
            </a:r>
          </a:p>
        </p:txBody>
      </p:sp>
      <p:sp>
        <p:nvSpPr>
          <p:cNvPr id="2" name="Date Placeholder 1">
            <a:extLst>
              <a:ext uri="{FF2B5EF4-FFF2-40B4-BE49-F238E27FC236}">
                <a16:creationId xmlns:a16="http://schemas.microsoft.com/office/drawing/2014/main" id="{A3D1B3A8-A20F-AA4E-EE25-756222CF9409}"/>
              </a:ext>
            </a:extLst>
          </p:cNvPr>
          <p:cNvSpPr>
            <a:spLocks noGrp="1"/>
          </p:cNvSpPr>
          <p:nvPr>
            <p:ph type="dt" sz="half" idx="10"/>
          </p:nvPr>
        </p:nvSpPr>
        <p:spPr/>
        <p:txBody>
          <a:bodyPr/>
          <a:lstStyle/>
          <a:p>
            <a:r>
              <a:rPr lang="en-US"/>
              <a:t>15-Nov-2022</a:t>
            </a:r>
            <a:endParaRPr lang="en-US" dirty="0"/>
          </a:p>
        </p:txBody>
      </p:sp>
      <p:sp>
        <p:nvSpPr>
          <p:cNvPr id="28" name="Footer Placeholder 27">
            <a:extLst>
              <a:ext uri="{FF2B5EF4-FFF2-40B4-BE49-F238E27FC236}">
                <a16:creationId xmlns:a16="http://schemas.microsoft.com/office/drawing/2014/main" id="{525F7F0F-15F5-85D2-918D-BC73077AEF45}"/>
              </a:ext>
            </a:extLst>
          </p:cNvPr>
          <p:cNvSpPr>
            <a:spLocks noGrp="1"/>
          </p:cNvSpPr>
          <p:nvPr>
            <p:ph type="ftr" sz="quarter" idx="11"/>
          </p:nvPr>
        </p:nvSpPr>
        <p:spPr/>
        <p:txBody>
          <a:bodyPr/>
          <a:lstStyle/>
          <a:p>
            <a:r>
              <a:rPr lang="en-US"/>
              <a:t>CA Viren Doshi</a:t>
            </a:r>
          </a:p>
        </p:txBody>
      </p:sp>
    </p:spTree>
    <p:extLst>
      <p:ext uri="{BB962C8B-B14F-4D97-AF65-F5344CB8AC3E}">
        <p14:creationId xmlns:p14="http://schemas.microsoft.com/office/powerpoint/2010/main" val="94132640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606" y="222908"/>
            <a:ext cx="10772775" cy="1352319"/>
          </a:xfrm>
        </p:spPr>
        <p:txBody>
          <a:bodyPr/>
          <a:lstStyle/>
          <a:p>
            <a:r>
              <a:rPr lang="en-US"/>
              <a:t>IP in India – Creation of Charge in India</a:t>
            </a:r>
          </a:p>
        </p:txBody>
      </p:sp>
      <p:sp>
        <p:nvSpPr>
          <p:cNvPr id="3" name="Content Placeholder 2"/>
          <p:cNvSpPr>
            <a:spLocks noGrp="1"/>
          </p:cNvSpPr>
          <p:nvPr>
            <p:ph idx="1"/>
          </p:nvPr>
        </p:nvSpPr>
        <p:spPr>
          <a:xfrm>
            <a:off x="676656" y="1575228"/>
            <a:ext cx="10753725" cy="4871676"/>
          </a:xfrm>
        </p:spPr>
        <p:txBody>
          <a:bodyPr>
            <a:normAutofit/>
          </a:bodyPr>
          <a:lstStyle/>
          <a:p>
            <a:endParaRPr lang="en-US" b="1"/>
          </a:p>
          <a:p>
            <a:pPr algn="just"/>
            <a:r>
              <a:rPr lang="en-US" altLang="en-US"/>
              <a:t>Indian residents can create a charge on IP in India in </a:t>
            </a:r>
            <a:r>
              <a:rPr lang="en-US" altLang="en-US" err="1"/>
              <a:t>favour</a:t>
            </a:r>
            <a:r>
              <a:rPr lang="en-US" altLang="en-US"/>
              <a:t> of overseas lender for ECB</a:t>
            </a:r>
          </a:p>
          <a:p>
            <a:pPr algn="just"/>
            <a:endParaRPr lang="en-US" altLang="en-US"/>
          </a:p>
          <a:p>
            <a:pPr algn="just"/>
            <a:r>
              <a:rPr lang="en-US" altLang="en-US"/>
              <a:t>On invocation of charge, the foreign lender can sell IP only to Indian resident and sale proceeds can be repatriated to liquidate the ECB.</a:t>
            </a:r>
            <a:endParaRPr lang="en-IN" altLang="en-US"/>
          </a:p>
        </p:txBody>
      </p:sp>
      <p:sp>
        <p:nvSpPr>
          <p:cNvPr id="4" name="Date Placeholder 3"/>
          <p:cNvSpPr>
            <a:spLocks noGrp="1"/>
          </p:cNvSpPr>
          <p:nvPr>
            <p:ph type="dt" sz="half" idx="10"/>
          </p:nvPr>
        </p:nvSpPr>
        <p:spPr/>
        <p:txBody>
          <a:bodyPr/>
          <a:lstStyle/>
          <a:p>
            <a:r>
              <a:rPr lang="en-US"/>
              <a:t>15-Nov-2022</a:t>
            </a:r>
          </a:p>
        </p:txBody>
      </p:sp>
      <p:sp>
        <p:nvSpPr>
          <p:cNvPr id="5" name="Footer Placeholder 4"/>
          <p:cNvSpPr>
            <a:spLocks noGrp="1"/>
          </p:cNvSpPr>
          <p:nvPr>
            <p:ph type="ftr" sz="quarter" idx="11"/>
          </p:nvPr>
        </p:nvSpPr>
        <p:spPr/>
        <p:txBody>
          <a:bodyPr/>
          <a:lstStyle/>
          <a:p>
            <a:r>
              <a:rPr lang="en-US"/>
              <a:t>CA Viren Doshi</a:t>
            </a:r>
          </a:p>
        </p:txBody>
      </p:sp>
      <p:sp>
        <p:nvSpPr>
          <p:cNvPr id="6" name="Slide Number Placeholder 5"/>
          <p:cNvSpPr>
            <a:spLocks noGrp="1"/>
          </p:cNvSpPr>
          <p:nvPr>
            <p:ph type="sldNum" sz="quarter" idx="12"/>
          </p:nvPr>
        </p:nvSpPr>
        <p:spPr/>
        <p:txBody>
          <a:bodyPr/>
          <a:lstStyle/>
          <a:p>
            <a:fld id="{53B6C93E-B05E-49F4-B363-E611733D9E4E}" type="slidenum">
              <a:rPr lang="en-US" smtClean="0"/>
              <a:t>80</a:t>
            </a:fld>
            <a:endParaRPr lang="en-US"/>
          </a:p>
        </p:txBody>
      </p:sp>
    </p:spTree>
    <p:extLst>
      <p:ext uri="{BB962C8B-B14F-4D97-AF65-F5344CB8AC3E}">
        <p14:creationId xmlns:p14="http://schemas.microsoft.com/office/powerpoint/2010/main" val="124210152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606" y="222908"/>
            <a:ext cx="10772775" cy="1352319"/>
          </a:xfrm>
        </p:spPr>
        <p:txBody>
          <a:bodyPr/>
          <a:lstStyle/>
          <a:p>
            <a:r>
              <a:rPr lang="en-US"/>
              <a:t>IP in India – Loan Abroad</a:t>
            </a:r>
          </a:p>
        </p:txBody>
      </p:sp>
      <p:sp>
        <p:nvSpPr>
          <p:cNvPr id="3" name="Content Placeholder 2"/>
          <p:cNvSpPr>
            <a:spLocks noGrp="1"/>
          </p:cNvSpPr>
          <p:nvPr>
            <p:ph idx="1"/>
          </p:nvPr>
        </p:nvSpPr>
        <p:spPr>
          <a:xfrm>
            <a:off x="676656" y="1575228"/>
            <a:ext cx="10753725" cy="4871676"/>
          </a:xfrm>
        </p:spPr>
        <p:txBody>
          <a:bodyPr>
            <a:normAutofit/>
          </a:bodyPr>
          <a:lstStyle/>
          <a:p>
            <a:endParaRPr lang="en-US" b="1"/>
          </a:p>
          <a:p>
            <a:pPr algn="just"/>
            <a:r>
              <a:rPr lang="en-US"/>
              <a:t>NRI / OCI can mortgage his IP in India for loan taken from a foreign lender by a foreign company, of which he is a director. Mortgage should be with a Bank in India which is Indian correspondent of an overseas lender.</a:t>
            </a:r>
          </a:p>
          <a:p>
            <a:pPr algn="just"/>
            <a:endParaRPr lang="en-IN"/>
          </a:p>
          <a:p>
            <a:pPr algn="just"/>
            <a:r>
              <a:rPr lang="en-IN"/>
              <a:t>F</a:t>
            </a:r>
            <a:r>
              <a:rPr lang="en-US"/>
              <a:t>unds should be used by the borrowing company only for its core business purposes overseas.</a:t>
            </a:r>
          </a:p>
          <a:p>
            <a:pPr algn="just"/>
            <a:endParaRPr lang="en-US"/>
          </a:p>
          <a:p>
            <a:pPr algn="just"/>
            <a:r>
              <a:rPr lang="en-US"/>
              <a:t>In case of invocation of charge, the Indian bank can sell the IP to an eligible acquirer and remit the sale proceeds to the overseas lender. [R. 30(1)(c)]</a:t>
            </a:r>
            <a:endParaRPr lang="en-IN"/>
          </a:p>
        </p:txBody>
      </p:sp>
      <p:sp>
        <p:nvSpPr>
          <p:cNvPr id="4" name="Date Placeholder 3"/>
          <p:cNvSpPr>
            <a:spLocks noGrp="1"/>
          </p:cNvSpPr>
          <p:nvPr>
            <p:ph type="dt" sz="half" idx="10"/>
          </p:nvPr>
        </p:nvSpPr>
        <p:spPr/>
        <p:txBody>
          <a:bodyPr/>
          <a:lstStyle/>
          <a:p>
            <a:r>
              <a:rPr lang="en-US"/>
              <a:t>15-Nov-2022</a:t>
            </a:r>
          </a:p>
        </p:txBody>
      </p:sp>
      <p:sp>
        <p:nvSpPr>
          <p:cNvPr id="5" name="Footer Placeholder 4"/>
          <p:cNvSpPr>
            <a:spLocks noGrp="1"/>
          </p:cNvSpPr>
          <p:nvPr>
            <p:ph type="ftr" sz="quarter" idx="11"/>
          </p:nvPr>
        </p:nvSpPr>
        <p:spPr/>
        <p:txBody>
          <a:bodyPr/>
          <a:lstStyle/>
          <a:p>
            <a:r>
              <a:rPr lang="en-US"/>
              <a:t>CA Viren Doshi</a:t>
            </a:r>
          </a:p>
        </p:txBody>
      </p:sp>
      <p:sp>
        <p:nvSpPr>
          <p:cNvPr id="6" name="Slide Number Placeholder 5"/>
          <p:cNvSpPr>
            <a:spLocks noGrp="1"/>
          </p:cNvSpPr>
          <p:nvPr>
            <p:ph type="sldNum" sz="quarter" idx="12"/>
          </p:nvPr>
        </p:nvSpPr>
        <p:spPr/>
        <p:txBody>
          <a:bodyPr/>
          <a:lstStyle/>
          <a:p>
            <a:fld id="{53B6C93E-B05E-49F4-B363-E611733D9E4E}" type="slidenum">
              <a:rPr lang="en-US" smtClean="0"/>
              <a:t>81</a:t>
            </a:fld>
            <a:endParaRPr lang="en-US"/>
          </a:p>
        </p:txBody>
      </p:sp>
    </p:spTree>
    <p:extLst>
      <p:ext uri="{BB962C8B-B14F-4D97-AF65-F5344CB8AC3E}">
        <p14:creationId xmlns:p14="http://schemas.microsoft.com/office/powerpoint/2010/main" val="383622929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606" y="222908"/>
            <a:ext cx="10772775" cy="1092421"/>
          </a:xfrm>
        </p:spPr>
        <p:txBody>
          <a:bodyPr/>
          <a:lstStyle/>
          <a:p>
            <a:r>
              <a:rPr lang="en-US"/>
              <a:t>IP in India – Consequences</a:t>
            </a:r>
          </a:p>
        </p:txBody>
      </p:sp>
      <p:sp>
        <p:nvSpPr>
          <p:cNvPr id="3" name="Content Placeholder 2"/>
          <p:cNvSpPr>
            <a:spLocks noGrp="1"/>
          </p:cNvSpPr>
          <p:nvPr>
            <p:ph idx="1"/>
          </p:nvPr>
        </p:nvSpPr>
        <p:spPr>
          <a:xfrm>
            <a:off x="676656" y="1315329"/>
            <a:ext cx="10753725" cy="5015133"/>
          </a:xfrm>
        </p:spPr>
        <p:txBody>
          <a:bodyPr>
            <a:normAutofit fontScale="77500" lnSpcReduction="20000"/>
          </a:bodyPr>
          <a:lstStyle/>
          <a:p>
            <a:r>
              <a:rPr lang="en-IN"/>
              <a:t>Violations of IP regulations are taken seriously and not treated as technical violations</a:t>
            </a:r>
          </a:p>
          <a:p>
            <a:r>
              <a:rPr lang="en-IN"/>
              <a:t>Violator can apply for compounding under Compounding Rules</a:t>
            </a:r>
          </a:p>
          <a:p>
            <a:r>
              <a:rPr lang="en-IN"/>
              <a:t>Needs to first regularise the transaction before applying for compounding</a:t>
            </a:r>
          </a:p>
          <a:p>
            <a:pPr lvl="1"/>
            <a:r>
              <a:rPr lang="en-IN"/>
              <a:t>Generally 6 months given to regularise the transaction </a:t>
            </a:r>
          </a:p>
          <a:p>
            <a:pPr lvl="1"/>
            <a:r>
              <a:rPr lang="en-IN"/>
              <a:t>Regularisation is generally by transfer of IP to Indian resident and ‘citizen’</a:t>
            </a:r>
          </a:p>
          <a:p>
            <a:r>
              <a:rPr lang="en-IN"/>
              <a:t>Most cases of such violations are compounded by RBI by levying a compounding fee</a:t>
            </a:r>
          </a:p>
          <a:p>
            <a:pPr lvl="1"/>
            <a:r>
              <a:rPr lang="en-IN"/>
              <a:t>In cases where source of funds for acquisition are not through banking channels matter is forwarded to Enforcement Directorate</a:t>
            </a:r>
          </a:p>
          <a:p>
            <a:r>
              <a:rPr lang="en-IN"/>
              <a:t>Compounding fee is levied as per computation matrix forming part of Master Direction on Compounding</a:t>
            </a:r>
          </a:p>
          <a:p>
            <a:pPr lvl="1"/>
            <a:r>
              <a:rPr lang="en-IN"/>
              <a:t>Computation Matrix provides for adding “Undue Gain” to compounding fee</a:t>
            </a:r>
          </a:p>
          <a:p>
            <a:pPr lvl="1"/>
            <a:r>
              <a:rPr lang="en-IN"/>
              <a:t>Review of compounding orders shows that Undue Gain can include both capital gain made by the violator, as also any other income made out of reinvestment of gain</a:t>
            </a:r>
          </a:p>
          <a:p>
            <a:pPr lvl="2"/>
            <a:r>
              <a:rPr lang="en-IN"/>
              <a:t>Tax deducted at source has been reduced from undue gain in some cases</a:t>
            </a:r>
          </a:p>
          <a:p>
            <a:r>
              <a:rPr lang="en-IN"/>
              <a:t>Compounding Orders used to be placed on RBI Website resulting in name and shame</a:t>
            </a:r>
          </a:p>
          <a:p>
            <a:pPr lvl="1"/>
            <a:r>
              <a:rPr lang="en-IN"/>
              <a:t>If Compounding Fee is not paid, matter is forwarded to Enforcement Directorate for adjudication</a:t>
            </a:r>
          </a:p>
        </p:txBody>
      </p:sp>
      <p:sp>
        <p:nvSpPr>
          <p:cNvPr id="4" name="Date Placeholder 3"/>
          <p:cNvSpPr>
            <a:spLocks noGrp="1"/>
          </p:cNvSpPr>
          <p:nvPr>
            <p:ph type="dt" sz="half" idx="10"/>
          </p:nvPr>
        </p:nvSpPr>
        <p:spPr/>
        <p:txBody>
          <a:bodyPr/>
          <a:lstStyle/>
          <a:p>
            <a:r>
              <a:rPr lang="en-US"/>
              <a:t>15-Nov-2022</a:t>
            </a:r>
          </a:p>
        </p:txBody>
      </p:sp>
      <p:sp>
        <p:nvSpPr>
          <p:cNvPr id="5" name="Footer Placeholder 4"/>
          <p:cNvSpPr>
            <a:spLocks noGrp="1"/>
          </p:cNvSpPr>
          <p:nvPr>
            <p:ph type="ftr" sz="quarter" idx="11"/>
          </p:nvPr>
        </p:nvSpPr>
        <p:spPr/>
        <p:txBody>
          <a:bodyPr/>
          <a:lstStyle/>
          <a:p>
            <a:r>
              <a:rPr lang="en-US"/>
              <a:t>CA Viren Doshi</a:t>
            </a:r>
          </a:p>
        </p:txBody>
      </p:sp>
      <p:sp>
        <p:nvSpPr>
          <p:cNvPr id="6" name="Slide Number Placeholder 5"/>
          <p:cNvSpPr>
            <a:spLocks noGrp="1"/>
          </p:cNvSpPr>
          <p:nvPr>
            <p:ph type="sldNum" sz="quarter" idx="12"/>
          </p:nvPr>
        </p:nvSpPr>
        <p:spPr/>
        <p:txBody>
          <a:bodyPr/>
          <a:lstStyle/>
          <a:p>
            <a:fld id="{53B6C93E-B05E-49F4-B363-E611733D9E4E}" type="slidenum">
              <a:rPr lang="en-US" dirty="0" smtClean="0"/>
              <a:t>82</a:t>
            </a:fld>
            <a:endParaRPr lang="en-US"/>
          </a:p>
        </p:txBody>
      </p:sp>
    </p:spTree>
    <p:extLst>
      <p:ext uri="{BB962C8B-B14F-4D97-AF65-F5344CB8AC3E}">
        <p14:creationId xmlns:p14="http://schemas.microsoft.com/office/powerpoint/2010/main" val="286491992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606" y="222908"/>
            <a:ext cx="10772775" cy="1092421"/>
          </a:xfrm>
        </p:spPr>
        <p:txBody>
          <a:bodyPr/>
          <a:lstStyle/>
          <a:p>
            <a:r>
              <a:rPr lang="en-US" dirty="0"/>
              <a:t>Case Study - Loans in disguise</a:t>
            </a:r>
          </a:p>
        </p:txBody>
      </p:sp>
      <p:sp>
        <p:nvSpPr>
          <p:cNvPr id="3" name="Content Placeholder 2"/>
          <p:cNvSpPr>
            <a:spLocks noGrp="1"/>
          </p:cNvSpPr>
          <p:nvPr>
            <p:ph idx="1"/>
          </p:nvPr>
        </p:nvSpPr>
        <p:spPr>
          <a:xfrm>
            <a:off x="676657" y="1315329"/>
            <a:ext cx="6307952" cy="5015133"/>
          </a:xfrm>
        </p:spPr>
        <p:txBody>
          <a:bodyPr vert="horz" lIns="91440" tIns="45720" rIns="91440" bIns="45720" rtlCol="0" anchor="t">
            <a:noAutofit/>
          </a:bodyPr>
          <a:lstStyle/>
          <a:p>
            <a:pPr marL="344170" indent="-344170" algn="just"/>
            <a:r>
              <a:rPr lang="en-IN" sz="1800" dirty="0">
                <a:latin typeface="Book Antiqua"/>
              </a:rPr>
              <a:t>Mr. Piramal, an NRI wants to advance loan of INR 10 crores to his developer friend in Ahmedabad, Mr. Adani.</a:t>
            </a:r>
            <a:endParaRPr lang="en-US">
              <a:latin typeface="Book Antiqua"/>
            </a:endParaRPr>
          </a:p>
          <a:p>
            <a:pPr marL="344170" indent="-344170" algn="just"/>
            <a:r>
              <a:rPr lang="en-IN" sz="1800" dirty="0"/>
              <a:t>Loan is to be advanced for an ongoing commercial project being developed by Mr. Adani.</a:t>
            </a:r>
          </a:p>
          <a:p>
            <a:pPr marL="344170" indent="-344170" algn="just"/>
            <a:r>
              <a:rPr lang="en-IN" sz="1800" dirty="0"/>
              <a:t>FEMA Borrowing and Lending Regulations do not allow such a transaction.</a:t>
            </a:r>
          </a:p>
          <a:p>
            <a:pPr marL="344170" indent="-344170" algn="just"/>
            <a:r>
              <a:rPr lang="en-IN" sz="1800" dirty="0">
                <a:latin typeface="Book Antiqua"/>
              </a:rPr>
              <a:t>Hence, Mr. Piramal books 15 offices worth INR 2 crores each. On such booking, he advances INR 10 crores to Mr. Adani.</a:t>
            </a:r>
          </a:p>
          <a:p>
            <a:pPr marL="344170" indent="-344170" algn="just"/>
            <a:r>
              <a:rPr lang="en-IN" sz="1800" dirty="0">
                <a:latin typeface="Book Antiqua"/>
              </a:rPr>
              <a:t>Mr. Piramal receives the booking letter and relevant RERA formalities are also completed.</a:t>
            </a:r>
          </a:p>
          <a:p>
            <a:pPr marL="344170" indent="-344170" algn="just"/>
            <a:r>
              <a:rPr lang="en-IN" sz="1800" dirty="0"/>
              <a:t>A couple of years later, deal is cancelled by Mr. Adani and such advance is repaid with an interest of 12%.</a:t>
            </a:r>
          </a:p>
          <a:p>
            <a:pPr marL="344170" indent="-344170" algn="just"/>
            <a:r>
              <a:rPr lang="en-IN" sz="1800" dirty="0"/>
              <a:t>Will this transaction have any consequences under FEMA?</a:t>
            </a:r>
          </a:p>
          <a:p>
            <a:pPr marL="344170" indent="-344170" algn="just"/>
            <a:endParaRPr lang="en-IN" sz="1800" dirty="0"/>
          </a:p>
          <a:p>
            <a:pPr marL="0" indent="0" algn="just">
              <a:buNone/>
            </a:pPr>
            <a:endParaRPr lang="en-IN" sz="1800" dirty="0"/>
          </a:p>
        </p:txBody>
      </p:sp>
      <p:sp>
        <p:nvSpPr>
          <p:cNvPr id="4" name="Date Placeholder 3"/>
          <p:cNvSpPr>
            <a:spLocks noGrp="1"/>
          </p:cNvSpPr>
          <p:nvPr>
            <p:ph type="dt" sz="half" idx="10"/>
          </p:nvPr>
        </p:nvSpPr>
        <p:spPr/>
        <p:txBody>
          <a:bodyPr/>
          <a:lstStyle/>
          <a:p>
            <a:r>
              <a:rPr lang="en-US"/>
              <a:t>15-Nov-2022</a:t>
            </a:r>
          </a:p>
        </p:txBody>
      </p:sp>
      <p:sp>
        <p:nvSpPr>
          <p:cNvPr id="5" name="Footer Placeholder 4"/>
          <p:cNvSpPr>
            <a:spLocks noGrp="1"/>
          </p:cNvSpPr>
          <p:nvPr>
            <p:ph type="ftr" sz="quarter" idx="11"/>
          </p:nvPr>
        </p:nvSpPr>
        <p:spPr/>
        <p:txBody>
          <a:bodyPr/>
          <a:lstStyle/>
          <a:p>
            <a:r>
              <a:rPr lang="en-US"/>
              <a:t>CA Viren Doshi</a:t>
            </a:r>
          </a:p>
        </p:txBody>
      </p:sp>
      <p:sp>
        <p:nvSpPr>
          <p:cNvPr id="6" name="Slide Number Placeholder 5"/>
          <p:cNvSpPr>
            <a:spLocks noGrp="1"/>
          </p:cNvSpPr>
          <p:nvPr>
            <p:ph type="sldNum" sz="quarter" idx="12"/>
          </p:nvPr>
        </p:nvSpPr>
        <p:spPr/>
        <p:txBody>
          <a:bodyPr/>
          <a:lstStyle/>
          <a:p>
            <a:fld id="{53B6C93E-B05E-49F4-B363-E611733D9E4E}" type="slidenum">
              <a:rPr lang="en-US" dirty="0" smtClean="0"/>
              <a:t>83</a:t>
            </a:fld>
            <a:endParaRPr lang="en-US"/>
          </a:p>
        </p:txBody>
      </p:sp>
      <p:pic>
        <p:nvPicPr>
          <p:cNvPr id="7" name="Graphic 7" descr="Male profile with solid fill">
            <a:extLst>
              <a:ext uri="{FF2B5EF4-FFF2-40B4-BE49-F238E27FC236}">
                <a16:creationId xmlns:a16="http://schemas.microsoft.com/office/drawing/2014/main" id="{21EC2AB2-AB00-17EB-10AE-609CD9C2B9A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11310" y="1318098"/>
            <a:ext cx="914400" cy="914400"/>
          </a:xfrm>
          <a:prstGeom prst="rect">
            <a:avLst/>
          </a:prstGeom>
        </p:spPr>
      </p:pic>
      <p:pic>
        <p:nvPicPr>
          <p:cNvPr id="8" name="Graphic 7" descr="Male profile with solid fill">
            <a:extLst>
              <a:ext uri="{FF2B5EF4-FFF2-40B4-BE49-F238E27FC236}">
                <a16:creationId xmlns:a16="http://schemas.microsoft.com/office/drawing/2014/main" id="{331E82AC-4753-CDC8-4963-D92F9D0C362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83756" y="1318097"/>
            <a:ext cx="914400" cy="914400"/>
          </a:xfrm>
          <a:prstGeom prst="rect">
            <a:avLst/>
          </a:prstGeom>
        </p:spPr>
      </p:pic>
      <p:pic>
        <p:nvPicPr>
          <p:cNvPr id="11" name="Graphic 11" descr="City outline">
            <a:extLst>
              <a:ext uri="{FF2B5EF4-FFF2-40B4-BE49-F238E27FC236}">
                <a16:creationId xmlns:a16="http://schemas.microsoft.com/office/drawing/2014/main" id="{99157317-3AF9-C11C-DAC4-689BE97737B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016247" y="3555459"/>
            <a:ext cx="1449421" cy="1449421"/>
          </a:xfrm>
          <a:prstGeom prst="rect">
            <a:avLst/>
          </a:prstGeom>
        </p:spPr>
      </p:pic>
      <p:sp>
        <p:nvSpPr>
          <p:cNvPr id="12" name="TextBox 11">
            <a:extLst>
              <a:ext uri="{FF2B5EF4-FFF2-40B4-BE49-F238E27FC236}">
                <a16:creationId xmlns:a16="http://schemas.microsoft.com/office/drawing/2014/main" id="{0F723F25-BB6D-7F15-AD8F-CAF8FAC5C40E}"/>
              </a:ext>
            </a:extLst>
          </p:cNvPr>
          <p:cNvSpPr txBox="1"/>
          <p:nvPr/>
        </p:nvSpPr>
        <p:spPr>
          <a:xfrm>
            <a:off x="7474086" y="2350851"/>
            <a:ext cx="159148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latin typeface="Book Antiqua"/>
                <a:ea typeface="Calibri Light"/>
                <a:cs typeface="Calibri Light"/>
              </a:rPr>
              <a:t>Mr. Piramal</a:t>
            </a:r>
            <a:endParaRPr lang="en-US" dirty="0">
              <a:latin typeface="Book Antiqua"/>
            </a:endParaRPr>
          </a:p>
        </p:txBody>
      </p:sp>
      <p:sp>
        <p:nvSpPr>
          <p:cNvPr id="13" name="TextBox 12">
            <a:extLst>
              <a:ext uri="{FF2B5EF4-FFF2-40B4-BE49-F238E27FC236}">
                <a16:creationId xmlns:a16="http://schemas.microsoft.com/office/drawing/2014/main" id="{468ED1FF-BEAF-14E6-3BAE-327596AD542F}"/>
              </a:ext>
            </a:extLst>
          </p:cNvPr>
          <p:cNvSpPr txBox="1"/>
          <p:nvPr/>
        </p:nvSpPr>
        <p:spPr>
          <a:xfrm>
            <a:off x="9945216" y="2344319"/>
            <a:ext cx="159148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latin typeface="Book Antiqua"/>
                <a:ea typeface="Calibri Light"/>
                <a:cs typeface="Calibri Light"/>
              </a:rPr>
              <a:t>Mr. Adani</a:t>
            </a:r>
            <a:endParaRPr lang="en-US" dirty="0">
              <a:latin typeface="Book Antiqua"/>
            </a:endParaRPr>
          </a:p>
        </p:txBody>
      </p:sp>
      <p:cxnSp>
        <p:nvCxnSpPr>
          <p:cNvPr id="10" name="Straight Connector 9">
            <a:extLst>
              <a:ext uri="{FF2B5EF4-FFF2-40B4-BE49-F238E27FC236}">
                <a16:creationId xmlns:a16="http://schemas.microsoft.com/office/drawing/2014/main" id="{A406E9AA-499E-8677-6C6F-C6AED9AF0FC5}"/>
              </a:ext>
            </a:extLst>
          </p:cNvPr>
          <p:cNvCxnSpPr/>
          <p:nvPr/>
        </p:nvCxnSpPr>
        <p:spPr>
          <a:xfrm>
            <a:off x="9345706" y="1109382"/>
            <a:ext cx="0" cy="506281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8442CE47-048E-CAC7-C7F6-A2D094D9D0DE}"/>
              </a:ext>
            </a:extLst>
          </p:cNvPr>
          <p:cNvCxnSpPr>
            <a:stCxn id="7" idx="3"/>
            <a:endCxn id="8" idx="1"/>
          </p:cNvCxnSpPr>
          <p:nvPr/>
        </p:nvCxnSpPr>
        <p:spPr>
          <a:xfrm flipV="1">
            <a:off x="8725710" y="1775297"/>
            <a:ext cx="1558046" cy="1"/>
          </a:xfrm>
          <a:prstGeom prst="straightConnector1">
            <a:avLst/>
          </a:prstGeom>
          <a:ln w="28575">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6" name="Multiplication Sign 15">
            <a:extLst>
              <a:ext uri="{FF2B5EF4-FFF2-40B4-BE49-F238E27FC236}">
                <a16:creationId xmlns:a16="http://schemas.microsoft.com/office/drawing/2014/main" id="{775056C0-6FB3-ADCC-762B-29A12DF06C86}"/>
              </a:ext>
            </a:extLst>
          </p:cNvPr>
          <p:cNvSpPr/>
          <p:nvPr/>
        </p:nvSpPr>
        <p:spPr>
          <a:xfrm>
            <a:off x="9170893" y="1533250"/>
            <a:ext cx="381513" cy="484094"/>
          </a:xfrm>
          <a:prstGeom prst="mathMultiply">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D2FB27AE-3D8D-83A7-A06E-F6E275EEED9A}"/>
              </a:ext>
            </a:extLst>
          </p:cNvPr>
          <p:cNvSpPr txBox="1"/>
          <p:nvPr/>
        </p:nvSpPr>
        <p:spPr>
          <a:xfrm>
            <a:off x="7641125" y="5884855"/>
            <a:ext cx="15590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dirty="0">
                <a:solidFill>
                  <a:schemeClr val="tx2">
                    <a:lumMod val="90000"/>
                    <a:lumOff val="10000"/>
                  </a:schemeClr>
                </a:solidFill>
                <a:latin typeface="Book Antiqua"/>
                <a:cs typeface="Calibri Light"/>
              </a:rPr>
              <a:t>UAE</a:t>
            </a:r>
          </a:p>
        </p:txBody>
      </p:sp>
      <p:sp>
        <p:nvSpPr>
          <p:cNvPr id="18" name="TextBox 17">
            <a:extLst>
              <a:ext uri="{FF2B5EF4-FFF2-40B4-BE49-F238E27FC236}">
                <a16:creationId xmlns:a16="http://schemas.microsoft.com/office/drawing/2014/main" id="{C1904D4A-9965-362C-18C4-F92108D9336C}"/>
              </a:ext>
            </a:extLst>
          </p:cNvPr>
          <p:cNvSpPr txBox="1"/>
          <p:nvPr/>
        </p:nvSpPr>
        <p:spPr>
          <a:xfrm>
            <a:off x="9434328" y="5884853"/>
            <a:ext cx="15590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tx2">
                    <a:lumMod val="90000"/>
                    <a:lumOff val="10000"/>
                  </a:schemeClr>
                </a:solidFill>
                <a:latin typeface="Book Antiqua"/>
                <a:ea typeface="Calibri Light"/>
                <a:cs typeface="Calibri Light"/>
              </a:rPr>
              <a:t>India</a:t>
            </a:r>
            <a:endParaRPr lang="en-US" dirty="0">
              <a:solidFill>
                <a:schemeClr val="tx2">
                  <a:lumMod val="90000"/>
                  <a:lumOff val="10000"/>
                </a:schemeClr>
              </a:solidFill>
              <a:latin typeface="Book Antiqua"/>
            </a:endParaRPr>
          </a:p>
        </p:txBody>
      </p:sp>
      <p:cxnSp>
        <p:nvCxnSpPr>
          <p:cNvPr id="20" name="Straight Arrow Connector 19">
            <a:extLst>
              <a:ext uri="{FF2B5EF4-FFF2-40B4-BE49-F238E27FC236}">
                <a16:creationId xmlns:a16="http://schemas.microsoft.com/office/drawing/2014/main" id="{B89EBCCE-4874-3A00-DB23-46BF46C80920}"/>
              </a:ext>
            </a:extLst>
          </p:cNvPr>
          <p:cNvCxnSpPr>
            <a:stCxn id="13" idx="2"/>
            <a:endCxn id="11" idx="0"/>
          </p:cNvCxnSpPr>
          <p:nvPr/>
        </p:nvCxnSpPr>
        <p:spPr>
          <a:xfrm>
            <a:off x="10740958" y="2713651"/>
            <a:ext cx="0" cy="841808"/>
          </a:xfrm>
          <a:prstGeom prst="straightConnector1">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or: Elbow 22">
            <a:extLst>
              <a:ext uri="{FF2B5EF4-FFF2-40B4-BE49-F238E27FC236}">
                <a16:creationId xmlns:a16="http://schemas.microsoft.com/office/drawing/2014/main" id="{9A86112E-4950-18A2-EF6A-5AA4DB4A391E}"/>
              </a:ext>
            </a:extLst>
          </p:cNvPr>
          <p:cNvCxnSpPr>
            <a:stCxn id="12" idx="2"/>
            <a:endCxn id="11" idx="1"/>
          </p:cNvCxnSpPr>
          <p:nvPr/>
        </p:nvCxnSpPr>
        <p:spPr>
          <a:xfrm rot="16200000" flipH="1">
            <a:off x="8363044" y="2626966"/>
            <a:ext cx="1559987" cy="1746419"/>
          </a:xfrm>
          <a:prstGeom prst="bentConnector2">
            <a:avLst/>
          </a:prstGeom>
          <a:ln w="28575">
            <a:solidFill>
              <a:schemeClr val="accent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77D16014-51B3-C046-28D3-C71C6599A606}"/>
              </a:ext>
            </a:extLst>
          </p:cNvPr>
          <p:cNvSpPr txBox="1"/>
          <p:nvPr/>
        </p:nvSpPr>
        <p:spPr>
          <a:xfrm>
            <a:off x="10016247" y="4820214"/>
            <a:ext cx="159148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latin typeface="Book Antiqua"/>
                <a:cs typeface="Calibri Light"/>
              </a:rPr>
              <a:t>Commercial</a:t>
            </a:r>
          </a:p>
          <a:p>
            <a:pPr algn="ctr"/>
            <a:r>
              <a:rPr lang="en-US" dirty="0">
                <a:latin typeface="Book Antiqua"/>
                <a:cs typeface="Calibri Light"/>
              </a:rPr>
              <a:t>Project</a:t>
            </a:r>
            <a:endParaRPr lang="en-US" dirty="0">
              <a:latin typeface="Book Antiqua"/>
            </a:endParaRPr>
          </a:p>
        </p:txBody>
      </p:sp>
    </p:spTree>
    <p:extLst>
      <p:ext uri="{BB962C8B-B14F-4D97-AF65-F5344CB8AC3E}">
        <p14:creationId xmlns:p14="http://schemas.microsoft.com/office/powerpoint/2010/main" val="70605171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606" y="209461"/>
            <a:ext cx="10772775" cy="1092421"/>
          </a:xfrm>
        </p:spPr>
        <p:txBody>
          <a:bodyPr/>
          <a:lstStyle/>
          <a:p>
            <a:pPr algn="ctr"/>
            <a:r>
              <a:rPr lang="en-US" dirty="0"/>
              <a:t>Case Study - Agricultural Property</a:t>
            </a:r>
            <a:endParaRPr lang="en-US"/>
          </a:p>
        </p:txBody>
      </p:sp>
      <p:sp>
        <p:nvSpPr>
          <p:cNvPr id="3" name="Content Placeholder 2"/>
          <p:cNvSpPr>
            <a:spLocks noGrp="1"/>
          </p:cNvSpPr>
          <p:nvPr>
            <p:ph idx="1"/>
          </p:nvPr>
        </p:nvSpPr>
        <p:spPr>
          <a:xfrm>
            <a:off x="676657" y="1315329"/>
            <a:ext cx="5534230" cy="5015133"/>
          </a:xfrm>
        </p:spPr>
        <p:txBody>
          <a:bodyPr>
            <a:noAutofit/>
          </a:bodyPr>
          <a:lstStyle/>
          <a:p>
            <a:pPr algn="just"/>
            <a:r>
              <a:rPr lang="en-IN" sz="1800" dirty="0"/>
              <a:t>Mr. Sheikh is an NRI. He is a visionary developer.</a:t>
            </a:r>
          </a:p>
          <a:p>
            <a:pPr algn="just"/>
            <a:r>
              <a:rPr lang="en-IN" sz="1800" dirty="0"/>
              <a:t>He wants to buy a piece of agricultural land in India, convert to non-agricultural land and build township.</a:t>
            </a:r>
          </a:p>
          <a:p>
            <a:pPr algn="just"/>
            <a:r>
              <a:rPr lang="en-IN" sz="1800" dirty="0"/>
              <a:t>Since he is not allowed to buy such land, he incorporates a closely-held company in India in 2021 and buys such land.</a:t>
            </a:r>
          </a:p>
          <a:p>
            <a:pPr algn="just"/>
            <a:r>
              <a:rPr lang="en-IN" sz="1800" dirty="0"/>
              <a:t>NA application has been made. But it would take a couple of years to process.</a:t>
            </a:r>
          </a:p>
          <a:p>
            <a:pPr algn="just"/>
            <a:r>
              <a:rPr lang="en-IN" sz="1800" dirty="0"/>
              <a:t>Hence, the Company undertakes certain basic agricultural activities.</a:t>
            </a:r>
          </a:p>
          <a:p>
            <a:pPr algn="just"/>
            <a:r>
              <a:rPr lang="en-IN" sz="1800" dirty="0"/>
              <a:t>Land was converted in late 2022 and township development has started.</a:t>
            </a:r>
          </a:p>
          <a:p>
            <a:pPr algn="just"/>
            <a:r>
              <a:rPr lang="en-IN" sz="1800" dirty="0"/>
              <a:t>Is this arrangement valid under FEMA?</a:t>
            </a:r>
          </a:p>
        </p:txBody>
      </p:sp>
      <p:sp>
        <p:nvSpPr>
          <p:cNvPr id="4" name="Date Placeholder 3"/>
          <p:cNvSpPr>
            <a:spLocks noGrp="1"/>
          </p:cNvSpPr>
          <p:nvPr>
            <p:ph type="dt" sz="half" idx="10"/>
          </p:nvPr>
        </p:nvSpPr>
        <p:spPr/>
        <p:txBody>
          <a:bodyPr/>
          <a:lstStyle/>
          <a:p>
            <a:r>
              <a:rPr lang="en-US"/>
              <a:t>15-Nov-2022</a:t>
            </a:r>
          </a:p>
        </p:txBody>
      </p:sp>
      <p:sp>
        <p:nvSpPr>
          <p:cNvPr id="5" name="Footer Placeholder 4"/>
          <p:cNvSpPr>
            <a:spLocks noGrp="1"/>
          </p:cNvSpPr>
          <p:nvPr>
            <p:ph type="ftr" sz="quarter" idx="11"/>
          </p:nvPr>
        </p:nvSpPr>
        <p:spPr/>
        <p:txBody>
          <a:bodyPr/>
          <a:lstStyle/>
          <a:p>
            <a:r>
              <a:rPr lang="en-US"/>
              <a:t>CA Viren Doshi</a:t>
            </a:r>
          </a:p>
        </p:txBody>
      </p:sp>
      <p:sp>
        <p:nvSpPr>
          <p:cNvPr id="6" name="Slide Number Placeholder 5"/>
          <p:cNvSpPr>
            <a:spLocks noGrp="1"/>
          </p:cNvSpPr>
          <p:nvPr>
            <p:ph type="sldNum" sz="quarter" idx="12"/>
          </p:nvPr>
        </p:nvSpPr>
        <p:spPr/>
        <p:txBody>
          <a:bodyPr/>
          <a:lstStyle/>
          <a:p>
            <a:fld id="{53B6C93E-B05E-49F4-B363-E611733D9E4E}" type="slidenum">
              <a:rPr lang="en-US" dirty="0" smtClean="0"/>
              <a:t>84</a:t>
            </a:fld>
            <a:endParaRPr lang="en-US"/>
          </a:p>
        </p:txBody>
      </p:sp>
      <p:pic>
        <p:nvPicPr>
          <p:cNvPr id="7" name="Graphic 7" descr="School boy with solid fill">
            <a:extLst>
              <a:ext uri="{FF2B5EF4-FFF2-40B4-BE49-F238E27FC236}">
                <a16:creationId xmlns:a16="http://schemas.microsoft.com/office/drawing/2014/main" id="{4EC76BC7-4015-035F-C266-42D7E1286A8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76289" y="1528864"/>
            <a:ext cx="914400" cy="914400"/>
          </a:xfrm>
          <a:prstGeom prst="rect">
            <a:avLst/>
          </a:prstGeom>
        </p:spPr>
      </p:pic>
      <p:pic>
        <p:nvPicPr>
          <p:cNvPr id="8" name="Graphic 8" descr="Watering Plant with solid fill">
            <a:extLst>
              <a:ext uri="{FF2B5EF4-FFF2-40B4-BE49-F238E27FC236}">
                <a16:creationId xmlns:a16="http://schemas.microsoft.com/office/drawing/2014/main" id="{E793EDF2-DA62-972F-B120-3939B9F2EBA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829800" y="3214991"/>
            <a:ext cx="914400" cy="914400"/>
          </a:xfrm>
          <a:prstGeom prst="rect">
            <a:avLst/>
          </a:prstGeom>
        </p:spPr>
      </p:pic>
      <p:pic>
        <p:nvPicPr>
          <p:cNvPr id="9" name="Graphic 9" descr="Mortgage outline">
            <a:extLst>
              <a:ext uri="{FF2B5EF4-FFF2-40B4-BE49-F238E27FC236}">
                <a16:creationId xmlns:a16="http://schemas.microsoft.com/office/drawing/2014/main" id="{4C627593-E71B-9B3D-7DD4-6DCE720FB5A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829800" y="1528864"/>
            <a:ext cx="914400" cy="914400"/>
          </a:xfrm>
          <a:prstGeom prst="rect">
            <a:avLst/>
          </a:prstGeom>
        </p:spPr>
      </p:pic>
      <p:pic>
        <p:nvPicPr>
          <p:cNvPr id="11" name="Graphic 11" descr="Viral with solid fill">
            <a:extLst>
              <a:ext uri="{FF2B5EF4-FFF2-40B4-BE49-F238E27FC236}">
                <a16:creationId xmlns:a16="http://schemas.microsoft.com/office/drawing/2014/main" id="{BE30CDA7-839B-F822-0CB2-F5BB08CCAC7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829800" y="4803843"/>
            <a:ext cx="914400" cy="914400"/>
          </a:xfrm>
          <a:prstGeom prst="rect">
            <a:avLst/>
          </a:prstGeom>
        </p:spPr>
      </p:pic>
      <p:cxnSp>
        <p:nvCxnSpPr>
          <p:cNvPr id="12" name="Straight Connector 11">
            <a:extLst>
              <a:ext uri="{FF2B5EF4-FFF2-40B4-BE49-F238E27FC236}">
                <a16:creationId xmlns:a16="http://schemas.microsoft.com/office/drawing/2014/main" id="{1ECC80EA-0960-B56D-739A-1943BAF023EE}"/>
              </a:ext>
            </a:extLst>
          </p:cNvPr>
          <p:cNvCxnSpPr>
            <a:cxnSpLocks/>
          </p:cNvCxnSpPr>
          <p:nvPr/>
        </p:nvCxnSpPr>
        <p:spPr>
          <a:xfrm>
            <a:off x="8821271" y="1315329"/>
            <a:ext cx="0" cy="5015133"/>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DD36621-5841-80BE-C66A-40B3569353A4}"/>
              </a:ext>
            </a:extLst>
          </p:cNvPr>
          <p:cNvSpPr txBox="1"/>
          <p:nvPr/>
        </p:nvSpPr>
        <p:spPr>
          <a:xfrm>
            <a:off x="6938312" y="2340583"/>
            <a:ext cx="159148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latin typeface="Book Antiqua"/>
                <a:ea typeface="Calibri Light"/>
                <a:cs typeface="Calibri Light"/>
              </a:rPr>
              <a:t>Mr. Sheikh</a:t>
            </a:r>
            <a:endParaRPr lang="en-US" dirty="0">
              <a:latin typeface="Book Antiqua"/>
            </a:endParaRPr>
          </a:p>
        </p:txBody>
      </p:sp>
      <p:cxnSp>
        <p:nvCxnSpPr>
          <p:cNvPr id="16" name="Straight Arrow Connector 15">
            <a:extLst>
              <a:ext uri="{FF2B5EF4-FFF2-40B4-BE49-F238E27FC236}">
                <a16:creationId xmlns:a16="http://schemas.microsoft.com/office/drawing/2014/main" id="{3AECFD46-8C7B-522D-F235-E6D04E2898A3}"/>
              </a:ext>
            </a:extLst>
          </p:cNvPr>
          <p:cNvCxnSpPr>
            <a:stCxn id="7" idx="3"/>
            <a:endCxn id="9" idx="1"/>
          </p:cNvCxnSpPr>
          <p:nvPr/>
        </p:nvCxnSpPr>
        <p:spPr>
          <a:xfrm>
            <a:off x="8190689" y="1986064"/>
            <a:ext cx="1639111" cy="0"/>
          </a:xfrm>
          <a:prstGeom prst="straightConnector1">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BAF19D9C-4DBA-6970-6C49-9D2FD496ACDA}"/>
              </a:ext>
            </a:extLst>
          </p:cNvPr>
          <p:cNvCxnSpPr>
            <a:stCxn id="9" idx="2"/>
            <a:endCxn id="8" idx="0"/>
          </p:cNvCxnSpPr>
          <p:nvPr/>
        </p:nvCxnSpPr>
        <p:spPr>
          <a:xfrm>
            <a:off x="10287000" y="2443264"/>
            <a:ext cx="0" cy="771727"/>
          </a:xfrm>
          <a:prstGeom prst="straightConnector1">
            <a:avLst/>
          </a:prstGeom>
          <a:ln w="28575">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C936D56E-6458-73C9-1F0C-A2993D815DEC}"/>
              </a:ext>
            </a:extLst>
          </p:cNvPr>
          <p:cNvCxnSpPr>
            <a:stCxn id="8" idx="2"/>
            <a:endCxn id="11" idx="0"/>
          </p:cNvCxnSpPr>
          <p:nvPr/>
        </p:nvCxnSpPr>
        <p:spPr>
          <a:xfrm>
            <a:off x="10287000" y="4129391"/>
            <a:ext cx="0" cy="674452"/>
          </a:xfrm>
          <a:prstGeom prst="straightConnector1">
            <a:avLst/>
          </a:prstGeom>
          <a:ln w="28575">
            <a:prstDash val="sysDash"/>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EE0E8DE0-7F86-FF91-2439-3CCFA7D0DF24}"/>
              </a:ext>
            </a:extLst>
          </p:cNvPr>
          <p:cNvSpPr txBox="1"/>
          <p:nvPr/>
        </p:nvSpPr>
        <p:spPr>
          <a:xfrm>
            <a:off x="7136860" y="5961130"/>
            <a:ext cx="15590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dirty="0">
                <a:solidFill>
                  <a:schemeClr val="tx2">
                    <a:lumMod val="90000"/>
                    <a:lumOff val="10000"/>
                  </a:schemeClr>
                </a:solidFill>
                <a:latin typeface="Book Antiqua"/>
                <a:cs typeface="Calibri Light"/>
              </a:rPr>
              <a:t>UAE</a:t>
            </a:r>
          </a:p>
        </p:txBody>
      </p:sp>
      <p:sp>
        <p:nvSpPr>
          <p:cNvPr id="22" name="TextBox 21">
            <a:extLst>
              <a:ext uri="{FF2B5EF4-FFF2-40B4-BE49-F238E27FC236}">
                <a16:creationId xmlns:a16="http://schemas.microsoft.com/office/drawing/2014/main" id="{2FBD0E6E-C0C3-D213-9B9E-104B1C8531EC}"/>
              </a:ext>
            </a:extLst>
          </p:cNvPr>
          <p:cNvSpPr txBox="1"/>
          <p:nvPr/>
        </p:nvSpPr>
        <p:spPr>
          <a:xfrm>
            <a:off x="8930063" y="5961128"/>
            <a:ext cx="15590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tx2">
                    <a:lumMod val="90000"/>
                    <a:lumOff val="10000"/>
                  </a:schemeClr>
                </a:solidFill>
                <a:latin typeface="Book Antiqua"/>
                <a:ea typeface="Calibri Light"/>
                <a:cs typeface="Calibri Light"/>
              </a:rPr>
              <a:t>India</a:t>
            </a:r>
            <a:endParaRPr lang="en-US" dirty="0">
              <a:solidFill>
                <a:schemeClr val="tx2">
                  <a:lumMod val="90000"/>
                  <a:lumOff val="10000"/>
                </a:schemeClr>
              </a:solidFill>
              <a:latin typeface="Book Antiqua"/>
            </a:endParaRPr>
          </a:p>
        </p:txBody>
      </p:sp>
    </p:spTree>
    <p:extLst>
      <p:ext uri="{BB962C8B-B14F-4D97-AF65-F5344CB8AC3E}">
        <p14:creationId xmlns:p14="http://schemas.microsoft.com/office/powerpoint/2010/main" val="357740047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606" y="222908"/>
            <a:ext cx="10772775" cy="1092421"/>
          </a:xfrm>
        </p:spPr>
        <p:txBody>
          <a:bodyPr/>
          <a:lstStyle/>
          <a:p>
            <a:pPr algn="ctr"/>
            <a:r>
              <a:rPr lang="en-US" dirty="0"/>
              <a:t>Case Study - Agricultural Property</a:t>
            </a:r>
            <a:endParaRPr lang="en-US"/>
          </a:p>
        </p:txBody>
      </p:sp>
      <p:sp>
        <p:nvSpPr>
          <p:cNvPr id="3" name="Content Placeholder 2"/>
          <p:cNvSpPr>
            <a:spLocks noGrp="1"/>
          </p:cNvSpPr>
          <p:nvPr>
            <p:ph idx="1"/>
          </p:nvPr>
        </p:nvSpPr>
        <p:spPr>
          <a:xfrm>
            <a:off x="660444" y="1120776"/>
            <a:ext cx="5534230" cy="5015133"/>
          </a:xfrm>
        </p:spPr>
        <p:txBody>
          <a:bodyPr vert="horz" lIns="91440" tIns="45720" rIns="91440" bIns="45720" rtlCol="0" anchor="t">
            <a:noAutofit/>
          </a:bodyPr>
          <a:lstStyle/>
          <a:p>
            <a:pPr marL="344170" indent="-344170" algn="just"/>
            <a:r>
              <a:rPr lang="en-IN" sz="1800" dirty="0"/>
              <a:t>Proposed activity of Indian company is allowed under FDI repatriable-route as well under non-repatriable rules.</a:t>
            </a:r>
            <a:endParaRPr lang="en-US" dirty="0"/>
          </a:p>
          <a:p>
            <a:pPr marL="344170" indent="-344170" algn="just"/>
            <a:r>
              <a:rPr lang="en-IN" sz="1800" dirty="0"/>
              <a:t>Majority of land in India is agricultural.</a:t>
            </a:r>
          </a:p>
          <a:p>
            <a:pPr marL="344170" indent="-344170" algn="just"/>
            <a:r>
              <a:rPr lang="en-IN" sz="1800" dirty="0"/>
              <a:t>If the purpose is </a:t>
            </a:r>
            <a:r>
              <a:rPr lang="en-IN" sz="1800" i="1" dirty="0"/>
              <a:t>bona fide</a:t>
            </a:r>
            <a:r>
              <a:rPr lang="en-IN" sz="1800" dirty="0"/>
              <a:t>, cannot say that NRI violated FEMA Regulations.</a:t>
            </a:r>
          </a:p>
          <a:p>
            <a:pPr marL="344170" indent="-344170" algn="just"/>
            <a:r>
              <a:rPr lang="en-IN" sz="1800" dirty="0"/>
              <a:t>However, agricultural activities are not allowed.</a:t>
            </a:r>
          </a:p>
          <a:p>
            <a:pPr marL="344170" indent="-344170" algn="just"/>
            <a:r>
              <a:rPr lang="en-IN" sz="1800" dirty="0"/>
              <a:t>Hence, it is in violation of FEMA provisions.</a:t>
            </a:r>
          </a:p>
          <a:p>
            <a:pPr marL="344170" indent="-344170" algn="just"/>
            <a:endParaRPr lang="en-IN" sz="1800" dirty="0"/>
          </a:p>
          <a:p>
            <a:pPr marL="344170" indent="-344170" algn="just"/>
            <a:r>
              <a:rPr lang="en-IN" sz="1800" dirty="0"/>
              <a:t>In case agricultural activities would not have been conducted, one could have claimed </a:t>
            </a:r>
            <a:r>
              <a:rPr lang="en-IN" sz="1800" i="1" dirty="0"/>
              <a:t>bona fide</a:t>
            </a:r>
            <a:r>
              <a:rPr lang="en-IN" sz="1800" dirty="0"/>
              <a:t> under the FEMA Regulations.</a:t>
            </a:r>
          </a:p>
          <a:p>
            <a:pPr marL="344170" indent="-344170" algn="just"/>
            <a:endParaRPr lang="en-IN" sz="1800" dirty="0"/>
          </a:p>
          <a:p>
            <a:pPr marL="344170" indent="-344170" algn="just"/>
            <a:r>
              <a:rPr lang="en-IN" sz="1800" dirty="0">
                <a:latin typeface="Book Antiqua"/>
              </a:rPr>
              <a:t>It needs to be noted that an agricultural land under FEMA may be non-agricultural land under the Income-tax and vice-versa.</a:t>
            </a:r>
            <a:endParaRPr lang="en-IN" sz="1800" dirty="0"/>
          </a:p>
          <a:p>
            <a:pPr marL="344170" indent="-344170" algn="just"/>
            <a:endParaRPr lang="en-IN" sz="1800" dirty="0"/>
          </a:p>
        </p:txBody>
      </p:sp>
      <p:sp>
        <p:nvSpPr>
          <p:cNvPr id="4" name="Date Placeholder 3"/>
          <p:cNvSpPr>
            <a:spLocks noGrp="1"/>
          </p:cNvSpPr>
          <p:nvPr>
            <p:ph type="dt" sz="half" idx="10"/>
          </p:nvPr>
        </p:nvSpPr>
        <p:spPr/>
        <p:txBody>
          <a:bodyPr/>
          <a:lstStyle/>
          <a:p>
            <a:r>
              <a:rPr lang="en-US"/>
              <a:t>15-Nov-2022</a:t>
            </a:r>
          </a:p>
        </p:txBody>
      </p:sp>
      <p:sp>
        <p:nvSpPr>
          <p:cNvPr id="5" name="Footer Placeholder 4"/>
          <p:cNvSpPr>
            <a:spLocks noGrp="1"/>
          </p:cNvSpPr>
          <p:nvPr>
            <p:ph type="ftr" sz="quarter" idx="11"/>
          </p:nvPr>
        </p:nvSpPr>
        <p:spPr/>
        <p:txBody>
          <a:bodyPr/>
          <a:lstStyle/>
          <a:p>
            <a:r>
              <a:rPr lang="en-US"/>
              <a:t>CA Viren Doshi</a:t>
            </a:r>
          </a:p>
        </p:txBody>
      </p:sp>
      <p:sp>
        <p:nvSpPr>
          <p:cNvPr id="6" name="Slide Number Placeholder 5"/>
          <p:cNvSpPr>
            <a:spLocks noGrp="1"/>
          </p:cNvSpPr>
          <p:nvPr>
            <p:ph type="sldNum" sz="quarter" idx="12"/>
          </p:nvPr>
        </p:nvSpPr>
        <p:spPr/>
        <p:txBody>
          <a:bodyPr/>
          <a:lstStyle/>
          <a:p>
            <a:fld id="{53B6C93E-B05E-49F4-B363-E611733D9E4E}" type="slidenum">
              <a:rPr lang="en-US" dirty="0" smtClean="0"/>
              <a:t>85</a:t>
            </a:fld>
            <a:endParaRPr lang="en-US"/>
          </a:p>
        </p:txBody>
      </p:sp>
      <p:pic>
        <p:nvPicPr>
          <p:cNvPr id="7" name="Graphic 7" descr="School boy with solid fill">
            <a:extLst>
              <a:ext uri="{FF2B5EF4-FFF2-40B4-BE49-F238E27FC236}">
                <a16:creationId xmlns:a16="http://schemas.microsoft.com/office/drawing/2014/main" id="{79B69528-31C6-FBF6-2F83-1988ED1991A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76289" y="1528864"/>
            <a:ext cx="914400" cy="914400"/>
          </a:xfrm>
          <a:prstGeom prst="rect">
            <a:avLst/>
          </a:prstGeom>
        </p:spPr>
      </p:pic>
      <p:pic>
        <p:nvPicPr>
          <p:cNvPr id="8" name="Graphic 8" descr="Watering Plant with solid fill">
            <a:extLst>
              <a:ext uri="{FF2B5EF4-FFF2-40B4-BE49-F238E27FC236}">
                <a16:creationId xmlns:a16="http://schemas.microsoft.com/office/drawing/2014/main" id="{6D0D2133-0657-1C08-7927-4B0C2282DAF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829800" y="3214991"/>
            <a:ext cx="914400" cy="914400"/>
          </a:xfrm>
          <a:prstGeom prst="rect">
            <a:avLst/>
          </a:prstGeom>
        </p:spPr>
      </p:pic>
      <p:pic>
        <p:nvPicPr>
          <p:cNvPr id="9" name="Graphic 9" descr="Mortgage outline">
            <a:extLst>
              <a:ext uri="{FF2B5EF4-FFF2-40B4-BE49-F238E27FC236}">
                <a16:creationId xmlns:a16="http://schemas.microsoft.com/office/drawing/2014/main" id="{B39EF3E7-B617-1017-6170-D473A3BABC5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829800" y="1528864"/>
            <a:ext cx="914400" cy="914400"/>
          </a:xfrm>
          <a:prstGeom prst="rect">
            <a:avLst/>
          </a:prstGeom>
        </p:spPr>
      </p:pic>
      <p:pic>
        <p:nvPicPr>
          <p:cNvPr id="10" name="Graphic 11" descr="Viral with solid fill">
            <a:extLst>
              <a:ext uri="{FF2B5EF4-FFF2-40B4-BE49-F238E27FC236}">
                <a16:creationId xmlns:a16="http://schemas.microsoft.com/office/drawing/2014/main" id="{2EE8B896-033A-4EBA-CBBE-8FF72EFB397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829800" y="4803843"/>
            <a:ext cx="914400" cy="914400"/>
          </a:xfrm>
          <a:prstGeom prst="rect">
            <a:avLst/>
          </a:prstGeom>
        </p:spPr>
      </p:pic>
      <p:sp>
        <p:nvSpPr>
          <p:cNvPr id="11" name="TextBox 10">
            <a:extLst>
              <a:ext uri="{FF2B5EF4-FFF2-40B4-BE49-F238E27FC236}">
                <a16:creationId xmlns:a16="http://schemas.microsoft.com/office/drawing/2014/main" id="{DB0E3022-3858-2ABB-892E-CFDA454A7D05}"/>
              </a:ext>
            </a:extLst>
          </p:cNvPr>
          <p:cNvSpPr txBox="1"/>
          <p:nvPr/>
        </p:nvSpPr>
        <p:spPr>
          <a:xfrm>
            <a:off x="6938312" y="2340583"/>
            <a:ext cx="159148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latin typeface="Book Antiqua"/>
                <a:ea typeface="Calibri Light"/>
                <a:cs typeface="Calibri Light"/>
              </a:rPr>
              <a:t>Mr. Sheikh</a:t>
            </a:r>
            <a:endParaRPr lang="en-US" dirty="0">
              <a:latin typeface="Book Antiqua"/>
            </a:endParaRPr>
          </a:p>
        </p:txBody>
      </p:sp>
      <p:cxnSp>
        <p:nvCxnSpPr>
          <p:cNvPr id="12" name="Straight Arrow Connector 11">
            <a:extLst>
              <a:ext uri="{FF2B5EF4-FFF2-40B4-BE49-F238E27FC236}">
                <a16:creationId xmlns:a16="http://schemas.microsoft.com/office/drawing/2014/main" id="{D011C81C-3768-0A98-02DD-34C316D418D5}"/>
              </a:ext>
            </a:extLst>
          </p:cNvPr>
          <p:cNvCxnSpPr>
            <a:stCxn id="7" idx="3"/>
            <a:endCxn id="9" idx="1"/>
          </p:cNvCxnSpPr>
          <p:nvPr/>
        </p:nvCxnSpPr>
        <p:spPr>
          <a:xfrm>
            <a:off x="8190689" y="1986064"/>
            <a:ext cx="1639111" cy="0"/>
          </a:xfrm>
          <a:prstGeom prst="straightConnector1">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69ED9CEB-8C35-6D71-5636-A517C3AA2A3E}"/>
              </a:ext>
            </a:extLst>
          </p:cNvPr>
          <p:cNvCxnSpPr>
            <a:stCxn id="9" idx="2"/>
            <a:endCxn id="8" idx="0"/>
          </p:cNvCxnSpPr>
          <p:nvPr/>
        </p:nvCxnSpPr>
        <p:spPr>
          <a:xfrm>
            <a:off x="10287000" y="2443264"/>
            <a:ext cx="0" cy="771727"/>
          </a:xfrm>
          <a:prstGeom prst="straightConnector1">
            <a:avLst/>
          </a:prstGeom>
          <a:ln w="28575">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9257519-896D-2521-4338-95375621A985}"/>
              </a:ext>
            </a:extLst>
          </p:cNvPr>
          <p:cNvCxnSpPr>
            <a:stCxn id="8" idx="2"/>
            <a:endCxn id="10" idx="0"/>
          </p:cNvCxnSpPr>
          <p:nvPr/>
        </p:nvCxnSpPr>
        <p:spPr>
          <a:xfrm>
            <a:off x="10287000" y="4129391"/>
            <a:ext cx="0" cy="674452"/>
          </a:xfrm>
          <a:prstGeom prst="straightConnector1">
            <a:avLst/>
          </a:prstGeom>
          <a:ln w="28575">
            <a:prstDash val="sysDash"/>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ACD2CF6-5387-1EC5-DBE7-59035D344742}"/>
              </a:ext>
            </a:extLst>
          </p:cNvPr>
          <p:cNvSpPr txBox="1"/>
          <p:nvPr/>
        </p:nvSpPr>
        <p:spPr>
          <a:xfrm>
            <a:off x="7136860" y="5961130"/>
            <a:ext cx="15590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dirty="0">
                <a:solidFill>
                  <a:schemeClr val="tx2">
                    <a:lumMod val="90000"/>
                    <a:lumOff val="10000"/>
                  </a:schemeClr>
                </a:solidFill>
                <a:latin typeface="Book Antiqua"/>
                <a:cs typeface="Calibri Light"/>
              </a:rPr>
              <a:t>UAE</a:t>
            </a:r>
          </a:p>
        </p:txBody>
      </p:sp>
      <p:sp>
        <p:nvSpPr>
          <p:cNvPr id="16" name="TextBox 15">
            <a:extLst>
              <a:ext uri="{FF2B5EF4-FFF2-40B4-BE49-F238E27FC236}">
                <a16:creationId xmlns:a16="http://schemas.microsoft.com/office/drawing/2014/main" id="{943A4EA2-3170-E0D6-4F3C-1A270142F008}"/>
              </a:ext>
            </a:extLst>
          </p:cNvPr>
          <p:cNvSpPr txBox="1"/>
          <p:nvPr/>
        </p:nvSpPr>
        <p:spPr>
          <a:xfrm>
            <a:off x="8930063" y="5961128"/>
            <a:ext cx="15590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tx2">
                    <a:lumMod val="90000"/>
                    <a:lumOff val="10000"/>
                  </a:schemeClr>
                </a:solidFill>
                <a:latin typeface="Book Antiqua"/>
                <a:ea typeface="Calibri Light"/>
                <a:cs typeface="Calibri Light"/>
              </a:rPr>
              <a:t>India</a:t>
            </a:r>
            <a:endParaRPr lang="en-US" dirty="0">
              <a:solidFill>
                <a:schemeClr val="tx2">
                  <a:lumMod val="90000"/>
                  <a:lumOff val="10000"/>
                </a:schemeClr>
              </a:solidFill>
              <a:latin typeface="Book Antiqua"/>
            </a:endParaRPr>
          </a:p>
        </p:txBody>
      </p:sp>
      <p:cxnSp>
        <p:nvCxnSpPr>
          <p:cNvPr id="17" name="Straight Connector 16">
            <a:extLst>
              <a:ext uri="{FF2B5EF4-FFF2-40B4-BE49-F238E27FC236}">
                <a16:creationId xmlns:a16="http://schemas.microsoft.com/office/drawing/2014/main" id="{22F0D347-1D0D-F03C-9A98-022451070F09}"/>
              </a:ext>
            </a:extLst>
          </p:cNvPr>
          <p:cNvCxnSpPr>
            <a:cxnSpLocks/>
          </p:cNvCxnSpPr>
          <p:nvPr/>
        </p:nvCxnSpPr>
        <p:spPr>
          <a:xfrm>
            <a:off x="8821271" y="1315329"/>
            <a:ext cx="0" cy="501513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91678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0DDEE-F716-955C-9C90-3BCC2C23411E}"/>
              </a:ext>
            </a:extLst>
          </p:cNvPr>
          <p:cNvSpPr>
            <a:spLocks noGrp="1"/>
          </p:cNvSpPr>
          <p:nvPr>
            <p:ph type="title"/>
          </p:nvPr>
        </p:nvSpPr>
        <p:spPr>
          <a:xfrm>
            <a:off x="665330" y="-3063"/>
            <a:ext cx="10764669" cy="961050"/>
          </a:xfrm>
        </p:spPr>
        <p:txBody>
          <a:bodyPr/>
          <a:lstStyle/>
          <a:p>
            <a:pPr algn="ctr"/>
            <a:r>
              <a:rPr lang="en-US" dirty="0">
                <a:latin typeface="Georgia"/>
              </a:rPr>
              <a:t>Case Study – Real Estate</a:t>
            </a:r>
            <a:endParaRPr lang="en-US" dirty="0"/>
          </a:p>
        </p:txBody>
      </p:sp>
      <p:sp>
        <p:nvSpPr>
          <p:cNvPr id="3" name="Content Placeholder 2">
            <a:extLst>
              <a:ext uri="{FF2B5EF4-FFF2-40B4-BE49-F238E27FC236}">
                <a16:creationId xmlns:a16="http://schemas.microsoft.com/office/drawing/2014/main" id="{1DD13F0B-0263-4C7A-33D1-CE9BFCCEB241}"/>
              </a:ext>
            </a:extLst>
          </p:cNvPr>
          <p:cNvSpPr>
            <a:spLocks noGrp="1"/>
          </p:cNvSpPr>
          <p:nvPr>
            <p:ph idx="1"/>
          </p:nvPr>
        </p:nvSpPr>
        <p:spPr>
          <a:xfrm>
            <a:off x="668550" y="1038915"/>
            <a:ext cx="5435938" cy="4738950"/>
          </a:xfrm>
        </p:spPr>
        <p:txBody>
          <a:bodyPr vert="horz" lIns="91440" tIns="45720" rIns="91440" bIns="45720" rtlCol="0" anchor="t">
            <a:normAutofit/>
          </a:bodyPr>
          <a:lstStyle/>
          <a:p>
            <a:pPr marL="344170" indent="-344170"/>
            <a:r>
              <a:rPr lang="en-US" sz="2000" dirty="0">
                <a:latin typeface="Book Antiqua"/>
              </a:rPr>
              <a:t>Mr. Jeswani is an NRI.</a:t>
            </a:r>
          </a:p>
          <a:p>
            <a:pPr marL="344170" indent="-344170"/>
            <a:r>
              <a:rPr lang="en-US" sz="2000" dirty="0">
                <a:latin typeface="Book Antiqua"/>
              </a:rPr>
              <a:t>He wants to buy a piece of land in India and do development of township.</a:t>
            </a:r>
          </a:p>
          <a:p>
            <a:pPr marL="344170" indent="-344170"/>
            <a:r>
              <a:rPr lang="en-US" sz="2000" dirty="0">
                <a:latin typeface="Book Antiqua"/>
              </a:rPr>
              <a:t>For the above project, he wishes to do it jointly with Mr. Israni.</a:t>
            </a:r>
          </a:p>
          <a:p>
            <a:pPr marL="344170" indent="-344170"/>
            <a:r>
              <a:rPr lang="en-US" sz="2000" dirty="0">
                <a:latin typeface="Book Antiqua"/>
              </a:rPr>
              <a:t>There will be no separate entity which will be opened. Both of them will contribute equally towards all the aspects of the project.</a:t>
            </a:r>
            <a:endParaRPr lang="en-US" sz="2000" dirty="0"/>
          </a:p>
          <a:p>
            <a:pPr marL="344170" indent="-344170"/>
            <a:endParaRPr lang="en-US" sz="2000" dirty="0"/>
          </a:p>
          <a:p>
            <a:pPr marL="344170" indent="-344170"/>
            <a:r>
              <a:rPr lang="en-US" sz="2000" dirty="0">
                <a:latin typeface="Book Antiqua"/>
              </a:rPr>
              <a:t>Is the arrangement valid under FEMA?</a:t>
            </a:r>
            <a:endParaRPr lang="en-US" sz="2000" dirty="0"/>
          </a:p>
        </p:txBody>
      </p:sp>
      <p:sp>
        <p:nvSpPr>
          <p:cNvPr id="4" name="Date Placeholder 3">
            <a:extLst>
              <a:ext uri="{FF2B5EF4-FFF2-40B4-BE49-F238E27FC236}">
                <a16:creationId xmlns:a16="http://schemas.microsoft.com/office/drawing/2014/main" id="{498AE103-E1BA-68E1-DE3D-C8A378702A4E}"/>
              </a:ext>
            </a:extLst>
          </p:cNvPr>
          <p:cNvSpPr>
            <a:spLocks noGrp="1"/>
          </p:cNvSpPr>
          <p:nvPr>
            <p:ph type="dt" sz="half" idx="10"/>
          </p:nvPr>
        </p:nvSpPr>
        <p:spPr/>
        <p:txBody>
          <a:bodyPr/>
          <a:lstStyle/>
          <a:p>
            <a:r>
              <a:rPr lang="en-US"/>
              <a:t>15-Nov-2022</a:t>
            </a:r>
            <a:endParaRPr lang="en-US" dirty="0"/>
          </a:p>
        </p:txBody>
      </p:sp>
      <p:sp>
        <p:nvSpPr>
          <p:cNvPr id="5" name="Footer Placeholder 4">
            <a:extLst>
              <a:ext uri="{FF2B5EF4-FFF2-40B4-BE49-F238E27FC236}">
                <a16:creationId xmlns:a16="http://schemas.microsoft.com/office/drawing/2014/main" id="{4776733C-49CC-C18E-0FEB-039339371FE6}"/>
              </a:ext>
            </a:extLst>
          </p:cNvPr>
          <p:cNvSpPr>
            <a:spLocks noGrp="1"/>
          </p:cNvSpPr>
          <p:nvPr>
            <p:ph type="ftr" sz="quarter" idx="11"/>
          </p:nvPr>
        </p:nvSpPr>
        <p:spPr/>
        <p:txBody>
          <a:bodyPr/>
          <a:lstStyle/>
          <a:p>
            <a:r>
              <a:rPr lang="en-US"/>
              <a:t>CA Viren Doshi</a:t>
            </a:r>
          </a:p>
        </p:txBody>
      </p:sp>
      <p:sp>
        <p:nvSpPr>
          <p:cNvPr id="6" name="Slide Number Placeholder 5">
            <a:extLst>
              <a:ext uri="{FF2B5EF4-FFF2-40B4-BE49-F238E27FC236}">
                <a16:creationId xmlns:a16="http://schemas.microsoft.com/office/drawing/2014/main" id="{EF6BE093-8392-FFBC-D9F4-989C7ADCB1A1}"/>
              </a:ext>
            </a:extLst>
          </p:cNvPr>
          <p:cNvSpPr>
            <a:spLocks noGrp="1"/>
          </p:cNvSpPr>
          <p:nvPr>
            <p:ph type="sldNum" sz="quarter" idx="12"/>
          </p:nvPr>
        </p:nvSpPr>
        <p:spPr/>
        <p:txBody>
          <a:bodyPr/>
          <a:lstStyle/>
          <a:p>
            <a:fld id="{53B6C93E-B05E-49F4-B363-E611733D9E4E}" type="slidenum">
              <a:rPr lang="en-US" smtClean="0"/>
              <a:pPr/>
              <a:t>86</a:t>
            </a:fld>
            <a:endParaRPr lang="en-US"/>
          </a:p>
        </p:txBody>
      </p:sp>
      <p:pic>
        <p:nvPicPr>
          <p:cNvPr id="7" name="Graphic 7" descr="Male profile with solid fill">
            <a:extLst>
              <a:ext uri="{FF2B5EF4-FFF2-40B4-BE49-F238E27FC236}">
                <a16:creationId xmlns:a16="http://schemas.microsoft.com/office/drawing/2014/main" id="{463837BF-DAC9-B9A9-399D-8E6C05C3EE6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061812" y="1043848"/>
            <a:ext cx="914400" cy="914400"/>
          </a:xfrm>
          <a:prstGeom prst="rect">
            <a:avLst/>
          </a:prstGeom>
        </p:spPr>
      </p:pic>
      <p:pic>
        <p:nvPicPr>
          <p:cNvPr id="8" name="Graphic 7" descr="Male profile with solid fill">
            <a:extLst>
              <a:ext uri="{FF2B5EF4-FFF2-40B4-BE49-F238E27FC236}">
                <a16:creationId xmlns:a16="http://schemas.microsoft.com/office/drawing/2014/main" id="{2D5E43FD-A33D-4A28-86AD-B3E53E16B46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97310" y="1042480"/>
            <a:ext cx="914400" cy="914400"/>
          </a:xfrm>
          <a:prstGeom prst="rect">
            <a:avLst/>
          </a:prstGeom>
        </p:spPr>
      </p:pic>
      <p:pic>
        <p:nvPicPr>
          <p:cNvPr id="9" name="Graphic 9" descr="Labor with solid fill">
            <a:extLst>
              <a:ext uri="{FF2B5EF4-FFF2-40B4-BE49-F238E27FC236}">
                <a16:creationId xmlns:a16="http://schemas.microsoft.com/office/drawing/2014/main" id="{6A277B6A-BCB2-27AC-661E-F66BF93601C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082432" y="2754641"/>
            <a:ext cx="914400" cy="914400"/>
          </a:xfrm>
          <a:prstGeom prst="rect">
            <a:avLst/>
          </a:prstGeom>
        </p:spPr>
      </p:pic>
      <p:pic>
        <p:nvPicPr>
          <p:cNvPr id="10" name="Graphic 10" descr="Neighborhood with solid fill">
            <a:extLst>
              <a:ext uri="{FF2B5EF4-FFF2-40B4-BE49-F238E27FC236}">
                <a16:creationId xmlns:a16="http://schemas.microsoft.com/office/drawing/2014/main" id="{86F65620-001A-7A19-9C7D-A45251E5703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082432" y="4465435"/>
            <a:ext cx="914400" cy="914400"/>
          </a:xfrm>
          <a:prstGeom prst="rect">
            <a:avLst/>
          </a:prstGeom>
        </p:spPr>
      </p:pic>
      <p:cxnSp>
        <p:nvCxnSpPr>
          <p:cNvPr id="13" name="Straight Connector 12">
            <a:extLst>
              <a:ext uri="{FF2B5EF4-FFF2-40B4-BE49-F238E27FC236}">
                <a16:creationId xmlns:a16="http://schemas.microsoft.com/office/drawing/2014/main" id="{35597CDA-5B6B-6649-A4C9-9EDD84872B66}"/>
              </a:ext>
            </a:extLst>
          </p:cNvPr>
          <p:cNvCxnSpPr/>
          <p:nvPr/>
        </p:nvCxnSpPr>
        <p:spPr>
          <a:xfrm>
            <a:off x="9063318" y="1038915"/>
            <a:ext cx="0" cy="5274479"/>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9FD58511-1475-3C0E-D11F-CC616BC813D1}"/>
              </a:ext>
            </a:extLst>
          </p:cNvPr>
          <p:cNvSpPr txBox="1"/>
          <p:nvPr/>
        </p:nvSpPr>
        <p:spPr>
          <a:xfrm>
            <a:off x="7378907" y="5944062"/>
            <a:ext cx="15590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dirty="0">
                <a:solidFill>
                  <a:schemeClr val="tx2">
                    <a:lumMod val="90000"/>
                    <a:lumOff val="10000"/>
                  </a:schemeClr>
                </a:solidFill>
                <a:latin typeface="Book Antiqua"/>
                <a:cs typeface="Calibri Light"/>
              </a:rPr>
              <a:t>UAE</a:t>
            </a:r>
          </a:p>
        </p:txBody>
      </p:sp>
      <p:sp>
        <p:nvSpPr>
          <p:cNvPr id="15" name="TextBox 14">
            <a:extLst>
              <a:ext uri="{FF2B5EF4-FFF2-40B4-BE49-F238E27FC236}">
                <a16:creationId xmlns:a16="http://schemas.microsoft.com/office/drawing/2014/main" id="{280A36DE-EBF5-56D8-EB4F-B2A0CC72ACAD}"/>
              </a:ext>
            </a:extLst>
          </p:cNvPr>
          <p:cNvSpPr txBox="1"/>
          <p:nvPr/>
        </p:nvSpPr>
        <p:spPr>
          <a:xfrm>
            <a:off x="9172110" y="5944060"/>
            <a:ext cx="15590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tx2">
                    <a:lumMod val="90000"/>
                    <a:lumOff val="10000"/>
                  </a:schemeClr>
                </a:solidFill>
                <a:latin typeface="Book Antiqua"/>
                <a:ea typeface="Calibri Light"/>
                <a:cs typeface="Calibri Light"/>
              </a:rPr>
              <a:t>India</a:t>
            </a:r>
            <a:endParaRPr lang="en-US" dirty="0">
              <a:solidFill>
                <a:schemeClr val="tx2">
                  <a:lumMod val="90000"/>
                  <a:lumOff val="10000"/>
                </a:schemeClr>
              </a:solidFill>
              <a:latin typeface="Book Antiqua"/>
            </a:endParaRPr>
          </a:p>
        </p:txBody>
      </p:sp>
      <p:cxnSp>
        <p:nvCxnSpPr>
          <p:cNvPr id="17" name="Connector: Elbow 16">
            <a:extLst>
              <a:ext uri="{FF2B5EF4-FFF2-40B4-BE49-F238E27FC236}">
                <a16:creationId xmlns:a16="http://schemas.microsoft.com/office/drawing/2014/main" id="{B580A94A-027B-8CE9-D5B8-E5230CD2FE99}"/>
              </a:ext>
            </a:extLst>
          </p:cNvPr>
          <p:cNvCxnSpPr>
            <a:stCxn id="7" idx="2"/>
            <a:endCxn id="9" idx="1"/>
          </p:cNvCxnSpPr>
          <p:nvPr/>
        </p:nvCxnSpPr>
        <p:spPr>
          <a:xfrm rot="16200000" flipH="1">
            <a:off x="8173926" y="1303334"/>
            <a:ext cx="1253593" cy="2563420"/>
          </a:xfrm>
          <a:prstGeom prst="bentConnector2">
            <a:avLst/>
          </a:prstGeom>
          <a:ln w="28575">
            <a:solidFill>
              <a:schemeClr val="tx2">
                <a:lumMod val="90000"/>
                <a:lumOff val="1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A5EDE0C-8826-A8DB-5BDC-B593E7B91C82}"/>
              </a:ext>
            </a:extLst>
          </p:cNvPr>
          <p:cNvCxnSpPr>
            <a:stCxn id="8" idx="2"/>
            <a:endCxn id="9" idx="0"/>
          </p:cNvCxnSpPr>
          <p:nvPr/>
        </p:nvCxnSpPr>
        <p:spPr>
          <a:xfrm flipH="1">
            <a:off x="10539632" y="1956880"/>
            <a:ext cx="14878" cy="797761"/>
          </a:xfrm>
          <a:prstGeom prst="straightConnector1">
            <a:avLst/>
          </a:prstGeom>
          <a:ln w="28575">
            <a:solidFill>
              <a:schemeClr val="tx2">
                <a:lumMod val="90000"/>
                <a:lumOff val="1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0F2C6416-D942-367A-F048-EBAB7452F287}"/>
              </a:ext>
            </a:extLst>
          </p:cNvPr>
          <p:cNvCxnSpPr>
            <a:stCxn id="9" idx="2"/>
            <a:endCxn id="10" idx="0"/>
          </p:cNvCxnSpPr>
          <p:nvPr/>
        </p:nvCxnSpPr>
        <p:spPr>
          <a:xfrm>
            <a:off x="10539632" y="3669041"/>
            <a:ext cx="0" cy="79639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482638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0DDEE-F716-955C-9C90-3BCC2C23411E}"/>
              </a:ext>
            </a:extLst>
          </p:cNvPr>
          <p:cNvSpPr>
            <a:spLocks noGrp="1"/>
          </p:cNvSpPr>
          <p:nvPr>
            <p:ph type="title"/>
          </p:nvPr>
        </p:nvSpPr>
        <p:spPr>
          <a:xfrm>
            <a:off x="665330" y="-3063"/>
            <a:ext cx="10764669" cy="961050"/>
          </a:xfrm>
        </p:spPr>
        <p:txBody>
          <a:bodyPr/>
          <a:lstStyle/>
          <a:p>
            <a:pPr algn="ctr"/>
            <a:r>
              <a:rPr lang="en-US" dirty="0">
                <a:latin typeface="Georgia"/>
              </a:rPr>
              <a:t>Case Study – Real Estate</a:t>
            </a:r>
            <a:endParaRPr lang="en-US" dirty="0"/>
          </a:p>
        </p:txBody>
      </p:sp>
      <p:sp>
        <p:nvSpPr>
          <p:cNvPr id="3" name="Content Placeholder 2">
            <a:extLst>
              <a:ext uri="{FF2B5EF4-FFF2-40B4-BE49-F238E27FC236}">
                <a16:creationId xmlns:a16="http://schemas.microsoft.com/office/drawing/2014/main" id="{1DD13F0B-0263-4C7A-33D1-CE9BFCCEB241}"/>
              </a:ext>
            </a:extLst>
          </p:cNvPr>
          <p:cNvSpPr>
            <a:spLocks noGrp="1"/>
          </p:cNvSpPr>
          <p:nvPr>
            <p:ph idx="1"/>
          </p:nvPr>
        </p:nvSpPr>
        <p:spPr>
          <a:xfrm>
            <a:off x="668550" y="1038915"/>
            <a:ext cx="5435938" cy="4738950"/>
          </a:xfrm>
        </p:spPr>
        <p:txBody>
          <a:bodyPr vert="horz" lIns="91440" tIns="45720" rIns="91440" bIns="45720" rtlCol="0" anchor="t">
            <a:normAutofit/>
          </a:bodyPr>
          <a:lstStyle/>
          <a:p>
            <a:pPr marL="344170" indent="-344170"/>
            <a:r>
              <a:rPr lang="en-US" sz="2000" dirty="0">
                <a:latin typeface="Book Antiqua"/>
              </a:rPr>
              <a:t>Such arrangement will result in Association of Persons (AOP).</a:t>
            </a:r>
          </a:p>
          <a:p>
            <a:pPr marL="344170" indent="-344170"/>
            <a:r>
              <a:rPr lang="en-US" sz="2000" dirty="0">
                <a:latin typeface="Book Antiqua"/>
              </a:rPr>
              <a:t>It is recognized under FEMA. However, no specific regulations.</a:t>
            </a:r>
          </a:p>
          <a:p>
            <a:pPr marL="344170" indent="-344170"/>
            <a:r>
              <a:rPr lang="en-US" sz="2000" dirty="0">
                <a:latin typeface="Book Antiqua"/>
              </a:rPr>
              <a:t>Constitution of AOP itself is an independent capital account transaction.</a:t>
            </a:r>
          </a:p>
          <a:p>
            <a:pPr marL="344170" indent="-344170"/>
            <a:r>
              <a:rPr lang="en-US" sz="2000" dirty="0">
                <a:latin typeface="Book Antiqua"/>
              </a:rPr>
              <a:t>Such constitution is not specifically allowed, hence, prohibited.</a:t>
            </a:r>
            <a:endParaRPr lang="en-US" sz="2000" dirty="0"/>
          </a:p>
        </p:txBody>
      </p:sp>
      <p:sp>
        <p:nvSpPr>
          <p:cNvPr id="4" name="Date Placeholder 3">
            <a:extLst>
              <a:ext uri="{FF2B5EF4-FFF2-40B4-BE49-F238E27FC236}">
                <a16:creationId xmlns:a16="http://schemas.microsoft.com/office/drawing/2014/main" id="{498AE103-E1BA-68E1-DE3D-C8A378702A4E}"/>
              </a:ext>
            </a:extLst>
          </p:cNvPr>
          <p:cNvSpPr>
            <a:spLocks noGrp="1"/>
          </p:cNvSpPr>
          <p:nvPr>
            <p:ph type="dt" sz="half" idx="10"/>
          </p:nvPr>
        </p:nvSpPr>
        <p:spPr/>
        <p:txBody>
          <a:bodyPr/>
          <a:lstStyle/>
          <a:p>
            <a:r>
              <a:rPr lang="en-US"/>
              <a:t>15-Nov-2022</a:t>
            </a:r>
            <a:endParaRPr lang="en-US" dirty="0"/>
          </a:p>
        </p:txBody>
      </p:sp>
      <p:sp>
        <p:nvSpPr>
          <p:cNvPr id="5" name="Footer Placeholder 4">
            <a:extLst>
              <a:ext uri="{FF2B5EF4-FFF2-40B4-BE49-F238E27FC236}">
                <a16:creationId xmlns:a16="http://schemas.microsoft.com/office/drawing/2014/main" id="{4776733C-49CC-C18E-0FEB-039339371FE6}"/>
              </a:ext>
            </a:extLst>
          </p:cNvPr>
          <p:cNvSpPr>
            <a:spLocks noGrp="1"/>
          </p:cNvSpPr>
          <p:nvPr>
            <p:ph type="ftr" sz="quarter" idx="11"/>
          </p:nvPr>
        </p:nvSpPr>
        <p:spPr/>
        <p:txBody>
          <a:bodyPr/>
          <a:lstStyle/>
          <a:p>
            <a:r>
              <a:rPr lang="en-US"/>
              <a:t>CA Viren Doshi</a:t>
            </a:r>
          </a:p>
        </p:txBody>
      </p:sp>
      <p:sp>
        <p:nvSpPr>
          <p:cNvPr id="6" name="Slide Number Placeholder 5">
            <a:extLst>
              <a:ext uri="{FF2B5EF4-FFF2-40B4-BE49-F238E27FC236}">
                <a16:creationId xmlns:a16="http://schemas.microsoft.com/office/drawing/2014/main" id="{EF6BE093-8392-FFBC-D9F4-989C7ADCB1A1}"/>
              </a:ext>
            </a:extLst>
          </p:cNvPr>
          <p:cNvSpPr>
            <a:spLocks noGrp="1"/>
          </p:cNvSpPr>
          <p:nvPr>
            <p:ph type="sldNum" sz="quarter" idx="12"/>
          </p:nvPr>
        </p:nvSpPr>
        <p:spPr/>
        <p:txBody>
          <a:bodyPr/>
          <a:lstStyle/>
          <a:p>
            <a:fld id="{53B6C93E-B05E-49F4-B363-E611733D9E4E}" type="slidenum">
              <a:rPr lang="en-US" smtClean="0"/>
              <a:pPr/>
              <a:t>87</a:t>
            </a:fld>
            <a:endParaRPr lang="en-US"/>
          </a:p>
        </p:txBody>
      </p:sp>
      <p:pic>
        <p:nvPicPr>
          <p:cNvPr id="12" name="Graphic 7" descr="Male profile with solid fill">
            <a:extLst>
              <a:ext uri="{FF2B5EF4-FFF2-40B4-BE49-F238E27FC236}">
                <a16:creationId xmlns:a16="http://schemas.microsoft.com/office/drawing/2014/main" id="{CBD0459C-2EAF-0F27-3F5E-6DD982F89DD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061812" y="1043848"/>
            <a:ext cx="914400" cy="914400"/>
          </a:xfrm>
          <a:prstGeom prst="rect">
            <a:avLst/>
          </a:prstGeom>
        </p:spPr>
      </p:pic>
      <p:pic>
        <p:nvPicPr>
          <p:cNvPr id="13" name="Graphic 12" descr="Male profile with solid fill">
            <a:extLst>
              <a:ext uri="{FF2B5EF4-FFF2-40B4-BE49-F238E27FC236}">
                <a16:creationId xmlns:a16="http://schemas.microsoft.com/office/drawing/2014/main" id="{BE97FE28-BD16-E038-681E-7B178A5A047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97310" y="1042480"/>
            <a:ext cx="914400" cy="914400"/>
          </a:xfrm>
          <a:prstGeom prst="rect">
            <a:avLst/>
          </a:prstGeom>
        </p:spPr>
      </p:pic>
      <p:pic>
        <p:nvPicPr>
          <p:cNvPr id="14" name="Graphic 9" descr="Labor with solid fill">
            <a:extLst>
              <a:ext uri="{FF2B5EF4-FFF2-40B4-BE49-F238E27FC236}">
                <a16:creationId xmlns:a16="http://schemas.microsoft.com/office/drawing/2014/main" id="{E2F56A1B-9795-375B-6810-BEFDF9F6DBC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082432" y="2754641"/>
            <a:ext cx="914400" cy="914400"/>
          </a:xfrm>
          <a:prstGeom prst="rect">
            <a:avLst/>
          </a:prstGeom>
        </p:spPr>
      </p:pic>
      <p:pic>
        <p:nvPicPr>
          <p:cNvPr id="15" name="Graphic 10" descr="Neighborhood with solid fill">
            <a:extLst>
              <a:ext uri="{FF2B5EF4-FFF2-40B4-BE49-F238E27FC236}">
                <a16:creationId xmlns:a16="http://schemas.microsoft.com/office/drawing/2014/main" id="{AE5331A0-17E3-A706-2A5A-78557C412D5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082432" y="4465435"/>
            <a:ext cx="914400" cy="914400"/>
          </a:xfrm>
          <a:prstGeom prst="rect">
            <a:avLst/>
          </a:prstGeom>
        </p:spPr>
      </p:pic>
      <p:cxnSp>
        <p:nvCxnSpPr>
          <p:cNvPr id="16" name="Straight Connector 15">
            <a:extLst>
              <a:ext uri="{FF2B5EF4-FFF2-40B4-BE49-F238E27FC236}">
                <a16:creationId xmlns:a16="http://schemas.microsoft.com/office/drawing/2014/main" id="{48125CA2-A7E6-D522-BB3D-44EC33D34870}"/>
              </a:ext>
            </a:extLst>
          </p:cNvPr>
          <p:cNvCxnSpPr/>
          <p:nvPr/>
        </p:nvCxnSpPr>
        <p:spPr>
          <a:xfrm>
            <a:off x="9063318" y="1038915"/>
            <a:ext cx="0" cy="5274479"/>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7C55FCFF-AED1-A885-97D4-06690BAB7B7C}"/>
              </a:ext>
            </a:extLst>
          </p:cNvPr>
          <p:cNvSpPr txBox="1"/>
          <p:nvPr/>
        </p:nvSpPr>
        <p:spPr>
          <a:xfrm>
            <a:off x="7378907" y="5944062"/>
            <a:ext cx="15590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dirty="0">
                <a:solidFill>
                  <a:schemeClr val="tx2">
                    <a:lumMod val="90000"/>
                    <a:lumOff val="10000"/>
                  </a:schemeClr>
                </a:solidFill>
                <a:latin typeface="Book Antiqua"/>
                <a:cs typeface="Calibri Light"/>
              </a:rPr>
              <a:t>UAE</a:t>
            </a:r>
          </a:p>
        </p:txBody>
      </p:sp>
      <p:sp>
        <p:nvSpPr>
          <p:cNvPr id="18" name="TextBox 17">
            <a:extLst>
              <a:ext uri="{FF2B5EF4-FFF2-40B4-BE49-F238E27FC236}">
                <a16:creationId xmlns:a16="http://schemas.microsoft.com/office/drawing/2014/main" id="{44793625-E2BE-AC59-F75A-21EF04E24BD2}"/>
              </a:ext>
            </a:extLst>
          </p:cNvPr>
          <p:cNvSpPr txBox="1"/>
          <p:nvPr/>
        </p:nvSpPr>
        <p:spPr>
          <a:xfrm>
            <a:off x="9172110" y="5944060"/>
            <a:ext cx="15590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tx2">
                    <a:lumMod val="90000"/>
                    <a:lumOff val="10000"/>
                  </a:schemeClr>
                </a:solidFill>
                <a:latin typeface="Book Antiqua"/>
                <a:ea typeface="Calibri Light"/>
                <a:cs typeface="Calibri Light"/>
              </a:rPr>
              <a:t>India</a:t>
            </a:r>
            <a:endParaRPr lang="en-US" dirty="0">
              <a:solidFill>
                <a:schemeClr val="tx2">
                  <a:lumMod val="90000"/>
                  <a:lumOff val="10000"/>
                </a:schemeClr>
              </a:solidFill>
              <a:latin typeface="Book Antiqua"/>
            </a:endParaRPr>
          </a:p>
        </p:txBody>
      </p:sp>
      <p:cxnSp>
        <p:nvCxnSpPr>
          <p:cNvPr id="19" name="Connector: Elbow 18">
            <a:extLst>
              <a:ext uri="{FF2B5EF4-FFF2-40B4-BE49-F238E27FC236}">
                <a16:creationId xmlns:a16="http://schemas.microsoft.com/office/drawing/2014/main" id="{E86A68F0-1243-6782-F9FA-A5F8FF7FE566}"/>
              </a:ext>
            </a:extLst>
          </p:cNvPr>
          <p:cNvCxnSpPr>
            <a:stCxn id="12" idx="2"/>
            <a:endCxn id="14" idx="1"/>
          </p:cNvCxnSpPr>
          <p:nvPr/>
        </p:nvCxnSpPr>
        <p:spPr>
          <a:xfrm rot="16200000" flipH="1">
            <a:off x="8173926" y="1303334"/>
            <a:ext cx="1253593" cy="2563420"/>
          </a:xfrm>
          <a:prstGeom prst="bentConnector2">
            <a:avLst/>
          </a:prstGeom>
          <a:ln w="28575">
            <a:solidFill>
              <a:schemeClr val="tx2">
                <a:lumMod val="90000"/>
                <a:lumOff val="1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B11F5C50-F5D6-BAB6-70F5-EB8ADAE4A2A5}"/>
              </a:ext>
            </a:extLst>
          </p:cNvPr>
          <p:cNvCxnSpPr>
            <a:stCxn id="13" idx="2"/>
            <a:endCxn id="14" idx="0"/>
          </p:cNvCxnSpPr>
          <p:nvPr/>
        </p:nvCxnSpPr>
        <p:spPr>
          <a:xfrm flipH="1">
            <a:off x="10539632" y="1956880"/>
            <a:ext cx="14878" cy="797761"/>
          </a:xfrm>
          <a:prstGeom prst="straightConnector1">
            <a:avLst/>
          </a:prstGeom>
          <a:ln w="28575">
            <a:solidFill>
              <a:schemeClr val="tx2">
                <a:lumMod val="90000"/>
                <a:lumOff val="1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C454001C-BA10-D667-9635-A10FB2B10C1C}"/>
              </a:ext>
            </a:extLst>
          </p:cNvPr>
          <p:cNvCxnSpPr>
            <a:stCxn id="14" idx="2"/>
            <a:endCxn id="15" idx="0"/>
          </p:cNvCxnSpPr>
          <p:nvPr/>
        </p:nvCxnSpPr>
        <p:spPr>
          <a:xfrm>
            <a:off x="10539632" y="3669041"/>
            <a:ext cx="0" cy="79639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340066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CD333CBE-B699-4E3B-9F45-C045F77343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a:extLst>
              <a:ext uri="{FF2B5EF4-FFF2-40B4-BE49-F238E27FC236}">
                <a16:creationId xmlns:a16="http://schemas.microsoft.com/office/drawing/2014/main" id="{FFE50961-0F1B-484C-85BC-4BD16B9FF9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descr="A picture containing diagram&#10;&#10;Description automatically generated">
            <a:extLst>
              <a:ext uri="{FF2B5EF4-FFF2-40B4-BE49-F238E27FC236}">
                <a16:creationId xmlns:a16="http://schemas.microsoft.com/office/drawing/2014/main" id="{7056526E-370C-338D-D153-7E0BC9DA0CF4}"/>
              </a:ext>
            </a:extLst>
          </p:cNvPr>
          <p:cNvPicPr>
            <a:picLocks noChangeAspect="1"/>
          </p:cNvPicPr>
          <p:nvPr/>
        </p:nvPicPr>
        <p:blipFill rotWithShape="1">
          <a:blip r:embed="rId3">
            <a:alphaModFix amt="45000"/>
            <a:extLst>
              <a:ext uri="{837473B0-CC2E-450A-ABE3-18F120FF3D39}">
                <a1611:picAttrSrcUrl xmlns:a1611="http://schemas.microsoft.com/office/drawing/2016/11/main" r:id="rId4"/>
              </a:ext>
            </a:extLst>
          </a:blip>
          <a:srcRect t="10774" b="4956"/>
          <a:stretch/>
        </p:blipFill>
        <p:spPr>
          <a:xfrm>
            <a:off x="20" y="10"/>
            <a:ext cx="12191980" cy="6857990"/>
          </a:xfrm>
          <a:prstGeom prst="rect">
            <a:avLst/>
          </a:prstGeom>
        </p:spPr>
      </p:pic>
      <p:sp>
        <p:nvSpPr>
          <p:cNvPr id="7" name="Title 6"/>
          <p:cNvSpPr>
            <a:spLocks noGrp="1"/>
          </p:cNvSpPr>
          <p:nvPr>
            <p:ph type="title"/>
          </p:nvPr>
        </p:nvSpPr>
        <p:spPr>
          <a:xfrm>
            <a:off x="603504" y="770467"/>
            <a:ext cx="10782300" cy="3352800"/>
          </a:xfrm>
        </p:spPr>
        <p:txBody>
          <a:bodyPr vert="horz" lIns="91440" tIns="45720" rIns="91440" bIns="45720" rtlCol="0" anchor="b">
            <a:normAutofit/>
          </a:bodyPr>
          <a:lstStyle/>
          <a:p>
            <a:r>
              <a:rPr lang="en-US" kern="1200" spc="-120" baseline="0" dirty="0">
                <a:solidFill>
                  <a:schemeClr val="tx1"/>
                </a:solidFill>
                <a:latin typeface="Georgia"/>
              </a:rPr>
              <a:t>Income-tax </a:t>
            </a:r>
            <a:r>
              <a:rPr lang="en-US" dirty="0">
                <a:solidFill>
                  <a:schemeClr val="tx1"/>
                </a:solidFill>
                <a:latin typeface="Georgia"/>
              </a:rPr>
              <a:t>angle</a:t>
            </a:r>
            <a:endParaRPr lang="en-US" kern="1200" spc="-120" baseline="0" dirty="0">
              <a:solidFill>
                <a:schemeClr val="tx1"/>
              </a:solidFill>
              <a:latin typeface="Georgia"/>
            </a:endParaRPr>
          </a:p>
        </p:txBody>
      </p:sp>
      <p:sp>
        <p:nvSpPr>
          <p:cNvPr id="2" name="Date Placeholder 1">
            <a:extLst>
              <a:ext uri="{FF2B5EF4-FFF2-40B4-BE49-F238E27FC236}">
                <a16:creationId xmlns:a16="http://schemas.microsoft.com/office/drawing/2014/main" id="{672D68E5-86F5-82E0-6726-D1D8699D190E}"/>
              </a:ext>
            </a:extLst>
          </p:cNvPr>
          <p:cNvSpPr>
            <a:spLocks noGrp="1"/>
          </p:cNvSpPr>
          <p:nvPr>
            <p:ph type="dt" sz="half" idx="10"/>
          </p:nvPr>
        </p:nvSpPr>
        <p:spPr/>
        <p:txBody>
          <a:bodyPr/>
          <a:lstStyle/>
          <a:p>
            <a:r>
              <a:rPr lang="en-US"/>
              <a:t>15-Nov-2022</a:t>
            </a:r>
            <a:endParaRPr lang="en-US" dirty="0"/>
          </a:p>
        </p:txBody>
      </p:sp>
      <p:sp>
        <p:nvSpPr>
          <p:cNvPr id="4" name="Footer Placeholder 3">
            <a:extLst>
              <a:ext uri="{FF2B5EF4-FFF2-40B4-BE49-F238E27FC236}">
                <a16:creationId xmlns:a16="http://schemas.microsoft.com/office/drawing/2014/main" id="{20AF45BD-7B6E-0CC6-5BAF-717B1CD5A616}"/>
              </a:ext>
            </a:extLst>
          </p:cNvPr>
          <p:cNvSpPr>
            <a:spLocks noGrp="1"/>
          </p:cNvSpPr>
          <p:nvPr>
            <p:ph type="ftr" sz="quarter" idx="11"/>
          </p:nvPr>
        </p:nvSpPr>
        <p:spPr/>
        <p:txBody>
          <a:bodyPr/>
          <a:lstStyle/>
          <a:p>
            <a:r>
              <a:rPr lang="en-US"/>
              <a:t>CA Viren Doshi</a:t>
            </a:r>
          </a:p>
        </p:txBody>
      </p:sp>
      <p:sp>
        <p:nvSpPr>
          <p:cNvPr id="5" name="Slide Number Placeholder 4">
            <a:extLst>
              <a:ext uri="{FF2B5EF4-FFF2-40B4-BE49-F238E27FC236}">
                <a16:creationId xmlns:a16="http://schemas.microsoft.com/office/drawing/2014/main" id="{ABB4CFE1-1F7E-FE13-7541-FE7F8B1492F1}"/>
              </a:ext>
            </a:extLst>
          </p:cNvPr>
          <p:cNvSpPr>
            <a:spLocks noGrp="1"/>
          </p:cNvSpPr>
          <p:nvPr>
            <p:ph type="sldNum" sz="quarter" idx="12"/>
          </p:nvPr>
        </p:nvSpPr>
        <p:spPr/>
        <p:txBody>
          <a:bodyPr/>
          <a:lstStyle/>
          <a:p>
            <a:fld id="{53B6C93E-B05E-49F4-B363-E611733D9E4E}" type="slidenum">
              <a:rPr lang="en-US" smtClean="0"/>
              <a:t>88</a:t>
            </a:fld>
            <a:endParaRPr lang="en-US"/>
          </a:p>
        </p:txBody>
      </p:sp>
    </p:spTree>
    <p:extLst>
      <p:ext uri="{BB962C8B-B14F-4D97-AF65-F5344CB8AC3E}">
        <p14:creationId xmlns:p14="http://schemas.microsoft.com/office/powerpoint/2010/main" val="2941690744"/>
      </p:ext>
    </p:extLst>
  </p:cSld>
  <p:clrMapOvr>
    <a:overrideClrMapping bg1="dk1" tx1="lt1" bg2="dk2" tx2="lt2" accent1="accent1" accent2="accent2" accent3="accent3" accent4="accent4" accent5="accent5" accent6="accent6" hlink="hlink" folHlink="folHlink"/>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606" y="113770"/>
            <a:ext cx="10772775" cy="1263328"/>
          </a:xfrm>
        </p:spPr>
        <p:txBody>
          <a:bodyPr/>
          <a:lstStyle/>
          <a:p>
            <a:r>
              <a:rPr lang="en-US" dirty="0">
                <a:latin typeface="Georgia"/>
              </a:rPr>
              <a:t>Income-tax angle</a:t>
            </a:r>
          </a:p>
        </p:txBody>
      </p:sp>
      <p:sp>
        <p:nvSpPr>
          <p:cNvPr id="3" name="Content Placeholder 2"/>
          <p:cNvSpPr>
            <a:spLocks noGrp="1"/>
          </p:cNvSpPr>
          <p:nvPr>
            <p:ph idx="1"/>
          </p:nvPr>
        </p:nvSpPr>
        <p:spPr>
          <a:xfrm>
            <a:off x="676656" y="1387500"/>
            <a:ext cx="10753725" cy="4782712"/>
          </a:xfrm>
        </p:spPr>
        <p:txBody>
          <a:bodyPr vert="horz" lIns="91440" tIns="45720" rIns="91440" bIns="45720" rtlCol="0" anchor="t">
            <a:normAutofit fontScale="85000" lnSpcReduction="20000"/>
          </a:bodyPr>
          <a:lstStyle/>
          <a:p>
            <a:pPr marL="344170" indent="-344170"/>
            <a:r>
              <a:rPr lang="en-IN" dirty="0">
                <a:latin typeface="Book Antiqua"/>
              </a:rPr>
              <a:t>Residential Status under ITA to be checked</a:t>
            </a:r>
            <a:endParaRPr lang="en-US" dirty="0">
              <a:latin typeface="Book Antiqua"/>
            </a:endParaRPr>
          </a:p>
          <a:p>
            <a:pPr lvl="1" indent="-344170"/>
            <a:r>
              <a:rPr lang="en-IN" dirty="0">
                <a:latin typeface="Book Antiqua"/>
              </a:rPr>
              <a:t>Especially in light of amendments vide FA 2020</a:t>
            </a:r>
            <a:endParaRPr lang="en-US" dirty="0">
              <a:latin typeface="Book Antiqua"/>
            </a:endParaRPr>
          </a:p>
          <a:p>
            <a:pPr lvl="1" indent="-344170"/>
            <a:r>
              <a:rPr lang="en-IN" dirty="0">
                <a:latin typeface="Book Antiqua"/>
              </a:rPr>
              <a:t>Tie-breaker rules in case of dual residency</a:t>
            </a:r>
            <a:endParaRPr lang="en-US" dirty="0"/>
          </a:p>
          <a:p>
            <a:pPr marL="344170" indent="-344170"/>
            <a:r>
              <a:rPr lang="en-IN" dirty="0">
                <a:latin typeface="Book Antiqua"/>
              </a:rPr>
              <a:t>Documentation should be maintained in softcopy available remotely at all times</a:t>
            </a:r>
            <a:endParaRPr lang="en-US" dirty="0"/>
          </a:p>
          <a:p>
            <a:pPr marL="344170" indent="-344170"/>
            <a:r>
              <a:rPr lang="en-IN" dirty="0">
                <a:latin typeface="Book Antiqua"/>
              </a:rPr>
              <a:t>Exemption for NRE interest u/s. 10(4)(ii) available to NRs under FEMA</a:t>
            </a:r>
            <a:endParaRPr lang="en-US" dirty="0"/>
          </a:p>
          <a:p>
            <a:pPr marL="344170" indent="-344170"/>
            <a:r>
              <a:rPr lang="en-IN" dirty="0">
                <a:latin typeface="Book Antiqua"/>
              </a:rPr>
              <a:t>Exemption for FCNR interest u/s. 10(15)(iv)(fa) available to NRs under ITA</a:t>
            </a:r>
            <a:endParaRPr lang="en-US" dirty="0">
              <a:latin typeface="Book Antiqua"/>
            </a:endParaRPr>
          </a:p>
          <a:p>
            <a:pPr marL="344170" indent="-344170"/>
            <a:r>
              <a:rPr lang="en-IN" dirty="0">
                <a:latin typeface="Book Antiqua"/>
              </a:rPr>
              <a:t>Tax on STCG or LTCG on sale of IP</a:t>
            </a:r>
            <a:endParaRPr lang="en-US" dirty="0"/>
          </a:p>
          <a:p>
            <a:pPr marL="344170" indent="-344170"/>
            <a:r>
              <a:rPr lang="en-IN" dirty="0">
                <a:latin typeface="Book Antiqua"/>
              </a:rPr>
              <a:t>LDC to be taken for nil/ lower TDS</a:t>
            </a:r>
            <a:endParaRPr lang="en-US" dirty="0"/>
          </a:p>
          <a:p>
            <a:pPr marL="344170" indent="-344170"/>
            <a:r>
              <a:rPr lang="en-IN" dirty="0">
                <a:latin typeface="Book Antiqua"/>
              </a:rPr>
              <a:t>Dividend @ 20% u/s. 115A. Applicable DTA to be checked. </a:t>
            </a:r>
            <a:endParaRPr lang="en-US" dirty="0"/>
          </a:p>
          <a:p>
            <a:pPr marL="344170" indent="-344170"/>
            <a:r>
              <a:rPr lang="en-IN" dirty="0">
                <a:latin typeface="Book Antiqua"/>
              </a:rPr>
              <a:t>Royalty-FTS @ 10% u/s. 115A. DTA may have beneficial provisions like make available clause. </a:t>
            </a:r>
            <a:endParaRPr lang="en-US" dirty="0">
              <a:latin typeface="Book Antiqua"/>
            </a:endParaRPr>
          </a:p>
          <a:p>
            <a:pPr marL="344170" indent="-344170"/>
            <a:r>
              <a:rPr lang="en-IN" dirty="0">
                <a:latin typeface="Book Antiqua"/>
              </a:rPr>
              <a:t>Form 10F to be filed online where DTA benefit is claimed</a:t>
            </a:r>
          </a:p>
          <a:p>
            <a:pPr marL="344170" indent="-344170"/>
            <a:r>
              <a:rPr lang="en-IN" dirty="0">
                <a:latin typeface="Book Antiqua"/>
              </a:rPr>
              <a:t>Form 15CA and 15CB to be filed online for repatriation</a:t>
            </a:r>
          </a:p>
          <a:p>
            <a:pPr marL="688657" lvl="1" indent="-344170"/>
            <a:r>
              <a:rPr lang="en-IN" dirty="0">
                <a:latin typeface="Book Antiqua"/>
              </a:rPr>
              <a:t>Purpose Codes to be appropriately selected</a:t>
            </a:r>
            <a:endParaRPr lang="en-US" dirty="0"/>
          </a:p>
          <a:p>
            <a:pPr marL="344170" indent="-344170"/>
            <a:endParaRPr lang="en-IN" dirty="0"/>
          </a:p>
          <a:p>
            <a:pPr marL="344170" indent="-344170"/>
            <a:endParaRPr lang="en-IN" dirty="0"/>
          </a:p>
          <a:p>
            <a:pPr marL="344170" indent="-344170"/>
            <a:endParaRPr lang="en-US" dirty="0"/>
          </a:p>
        </p:txBody>
      </p:sp>
      <p:sp>
        <p:nvSpPr>
          <p:cNvPr id="4" name="Date Placeholder 3"/>
          <p:cNvSpPr>
            <a:spLocks noGrp="1"/>
          </p:cNvSpPr>
          <p:nvPr>
            <p:ph type="dt" sz="half" idx="10"/>
          </p:nvPr>
        </p:nvSpPr>
        <p:spPr/>
        <p:txBody>
          <a:bodyPr/>
          <a:lstStyle/>
          <a:p>
            <a:r>
              <a:rPr lang="en-US"/>
              <a:t>15-Nov-2022</a:t>
            </a:r>
          </a:p>
        </p:txBody>
      </p:sp>
      <p:sp>
        <p:nvSpPr>
          <p:cNvPr id="5" name="Footer Placeholder 4"/>
          <p:cNvSpPr>
            <a:spLocks noGrp="1"/>
          </p:cNvSpPr>
          <p:nvPr>
            <p:ph type="ftr" sz="quarter" idx="11"/>
          </p:nvPr>
        </p:nvSpPr>
        <p:spPr/>
        <p:txBody>
          <a:bodyPr/>
          <a:lstStyle/>
          <a:p>
            <a:r>
              <a:rPr lang="en-US"/>
              <a:t>CA Viren Doshi</a:t>
            </a:r>
          </a:p>
        </p:txBody>
      </p:sp>
      <p:sp>
        <p:nvSpPr>
          <p:cNvPr id="6" name="Slide Number Placeholder 5"/>
          <p:cNvSpPr>
            <a:spLocks noGrp="1"/>
          </p:cNvSpPr>
          <p:nvPr>
            <p:ph type="sldNum" sz="quarter" idx="12"/>
          </p:nvPr>
        </p:nvSpPr>
        <p:spPr/>
        <p:txBody>
          <a:bodyPr/>
          <a:lstStyle/>
          <a:p>
            <a:fld id="{53B6C93E-B05E-49F4-B363-E611733D9E4E}" type="slidenum">
              <a:rPr lang="en-US" smtClean="0"/>
              <a:pPr/>
              <a:t>89</a:t>
            </a:fld>
            <a:endParaRPr lang="en-US"/>
          </a:p>
        </p:txBody>
      </p:sp>
    </p:spTree>
    <p:extLst>
      <p:ext uri="{BB962C8B-B14F-4D97-AF65-F5344CB8AC3E}">
        <p14:creationId xmlns:p14="http://schemas.microsoft.com/office/powerpoint/2010/main" val="441886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CA Viren Doshi</a:t>
            </a:r>
          </a:p>
        </p:txBody>
      </p:sp>
      <p:sp>
        <p:nvSpPr>
          <p:cNvPr id="6" name="Slide Number Placeholder 5"/>
          <p:cNvSpPr>
            <a:spLocks noGrp="1"/>
          </p:cNvSpPr>
          <p:nvPr>
            <p:ph type="sldNum" sz="quarter" idx="12"/>
          </p:nvPr>
        </p:nvSpPr>
        <p:spPr/>
        <p:txBody>
          <a:bodyPr/>
          <a:lstStyle/>
          <a:p>
            <a:fld id="{53B6C93E-B05E-49F4-B363-E611733D9E4E}" type="slidenum">
              <a:rPr lang="en-US" smtClean="0"/>
              <a:t>9</a:t>
            </a:fld>
            <a:endParaRPr lang="en-US"/>
          </a:p>
        </p:txBody>
      </p:sp>
      <p:grpSp>
        <p:nvGrpSpPr>
          <p:cNvPr id="96" name="Group 95">
            <a:extLst>
              <a:ext uri="{FF2B5EF4-FFF2-40B4-BE49-F238E27FC236}">
                <a16:creationId xmlns:a16="http://schemas.microsoft.com/office/drawing/2014/main" id="{28713FE9-084F-C167-3044-967EEF25F2F5}"/>
              </a:ext>
            </a:extLst>
          </p:cNvPr>
          <p:cNvGrpSpPr/>
          <p:nvPr/>
        </p:nvGrpSpPr>
        <p:grpSpPr>
          <a:xfrm>
            <a:off x="1520722" y="520818"/>
            <a:ext cx="6886848" cy="5394325"/>
            <a:chOff x="4778375" y="1484313"/>
            <a:chExt cx="5676900" cy="5394325"/>
          </a:xfrm>
        </p:grpSpPr>
        <p:sp>
          <p:nvSpPr>
            <p:cNvPr id="97" name="Freeform 9">
              <a:extLst>
                <a:ext uri="{FF2B5EF4-FFF2-40B4-BE49-F238E27FC236}">
                  <a16:creationId xmlns:a16="http://schemas.microsoft.com/office/drawing/2014/main" id="{B55331EF-864E-CF12-3318-B5C6970CDA91}"/>
                </a:ext>
              </a:extLst>
            </p:cNvPr>
            <p:cNvSpPr>
              <a:spLocks/>
            </p:cNvSpPr>
            <p:nvPr/>
          </p:nvSpPr>
          <p:spPr bwMode="auto">
            <a:xfrm>
              <a:off x="4778375" y="4319588"/>
              <a:ext cx="5676900" cy="2559050"/>
            </a:xfrm>
            <a:custGeom>
              <a:avLst/>
              <a:gdLst>
                <a:gd name="T0" fmla="*/ 3576 w 3576"/>
                <a:gd name="T1" fmla="*/ 0 h 1612"/>
                <a:gd name="T2" fmla="*/ 2536 w 3576"/>
                <a:gd name="T3" fmla="*/ 0 h 1612"/>
                <a:gd name="T4" fmla="*/ 2504 w 3576"/>
                <a:gd name="T5" fmla="*/ 2 h 1612"/>
                <a:gd name="T6" fmla="*/ 2474 w 3576"/>
                <a:gd name="T7" fmla="*/ 12 h 1612"/>
                <a:gd name="T8" fmla="*/ 2446 w 3576"/>
                <a:gd name="T9" fmla="*/ 26 h 1612"/>
                <a:gd name="T10" fmla="*/ 2422 w 3576"/>
                <a:gd name="T11" fmla="*/ 46 h 1612"/>
                <a:gd name="T12" fmla="*/ 2402 w 3576"/>
                <a:gd name="T13" fmla="*/ 70 h 1612"/>
                <a:gd name="T14" fmla="*/ 2386 w 3576"/>
                <a:gd name="T15" fmla="*/ 98 h 1612"/>
                <a:gd name="T16" fmla="*/ 2378 w 3576"/>
                <a:gd name="T17" fmla="*/ 128 h 1612"/>
                <a:gd name="T18" fmla="*/ 2374 w 3576"/>
                <a:gd name="T19" fmla="*/ 162 h 1612"/>
                <a:gd name="T20" fmla="*/ 2374 w 3576"/>
                <a:gd name="T21" fmla="*/ 612 h 1612"/>
                <a:gd name="T22" fmla="*/ 2368 w 3576"/>
                <a:gd name="T23" fmla="*/ 678 h 1612"/>
                <a:gd name="T24" fmla="*/ 2348 w 3576"/>
                <a:gd name="T25" fmla="*/ 738 h 1612"/>
                <a:gd name="T26" fmla="*/ 2318 w 3576"/>
                <a:gd name="T27" fmla="*/ 794 h 1612"/>
                <a:gd name="T28" fmla="*/ 2280 w 3576"/>
                <a:gd name="T29" fmla="*/ 842 h 1612"/>
                <a:gd name="T30" fmla="*/ 2232 w 3576"/>
                <a:gd name="T31" fmla="*/ 880 h 1612"/>
                <a:gd name="T32" fmla="*/ 2176 w 3576"/>
                <a:gd name="T33" fmla="*/ 910 h 1612"/>
                <a:gd name="T34" fmla="*/ 2116 w 3576"/>
                <a:gd name="T35" fmla="*/ 930 h 1612"/>
                <a:gd name="T36" fmla="*/ 2050 w 3576"/>
                <a:gd name="T37" fmla="*/ 936 h 1612"/>
                <a:gd name="T38" fmla="*/ 324 w 3576"/>
                <a:gd name="T39" fmla="*/ 936 h 1612"/>
                <a:gd name="T40" fmla="*/ 292 w 3576"/>
                <a:gd name="T41" fmla="*/ 938 h 1612"/>
                <a:gd name="T42" fmla="*/ 228 w 3576"/>
                <a:gd name="T43" fmla="*/ 950 h 1612"/>
                <a:gd name="T44" fmla="*/ 170 w 3576"/>
                <a:gd name="T45" fmla="*/ 976 h 1612"/>
                <a:gd name="T46" fmla="*/ 118 w 3576"/>
                <a:gd name="T47" fmla="*/ 1010 h 1612"/>
                <a:gd name="T48" fmla="*/ 74 w 3576"/>
                <a:gd name="T49" fmla="*/ 1054 h 1612"/>
                <a:gd name="T50" fmla="*/ 40 w 3576"/>
                <a:gd name="T51" fmla="*/ 1106 h 1612"/>
                <a:gd name="T52" fmla="*/ 14 w 3576"/>
                <a:gd name="T53" fmla="*/ 1164 h 1612"/>
                <a:gd name="T54" fmla="*/ 2 w 3576"/>
                <a:gd name="T55" fmla="*/ 1228 h 1612"/>
                <a:gd name="T56" fmla="*/ 0 w 3576"/>
                <a:gd name="T57" fmla="*/ 1288 h 1612"/>
                <a:gd name="T58" fmla="*/ 2 w 3576"/>
                <a:gd name="T59" fmla="*/ 1320 h 1612"/>
                <a:gd name="T60" fmla="*/ 14 w 3576"/>
                <a:gd name="T61" fmla="*/ 1384 h 1612"/>
                <a:gd name="T62" fmla="*/ 40 w 3576"/>
                <a:gd name="T63" fmla="*/ 1442 h 1612"/>
                <a:gd name="T64" fmla="*/ 74 w 3576"/>
                <a:gd name="T65" fmla="*/ 1494 h 1612"/>
                <a:gd name="T66" fmla="*/ 118 w 3576"/>
                <a:gd name="T67" fmla="*/ 1538 h 1612"/>
                <a:gd name="T68" fmla="*/ 170 w 3576"/>
                <a:gd name="T69" fmla="*/ 1572 h 1612"/>
                <a:gd name="T70" fmla="*/ 228 w 3576"/>
                <a:gd name="T71" fmla="*/ 1596 h 1612"/>
                <a:gd name="T72" fmla="*/ 292 w 3576"/>
                <a:gd name="T73" fmla="*/ 1610 h 1612"/>
                <a:gd name="T74" fmla="*/ 324 w 3576"/>
                <a:gd name="T75" fmla="*/ 1612 h 1612"/>
                <a:gd name="T76" fmla="*/ 2106 w 3576"/>
                <a:gd name="T77" fmla="*/ 1612 h 1612"/>
                <a:gd name="T78" fmla="*/ 2172 w 3576"/>
                <a:gd name="T79" fmla="*/ 1604 h 1612"/>
                <a:gd name="T80" fmla="*/ 2232 w 3576"/>
                <a:gd name="T81" fmla="*/ 1586 h 1612"/>
                <a:gd name="T82" fmla="*/ 2288 w 3576"/>
                <a:gd name="T83" fmla="*/ 1556 h 1612"/>
                <a:gd name="T84" fmla="*/ 2336 w 3576"/>
                <a:gd name="T85" fmla="*/ 1516 h 1612"/>
                <a:gd name="T86" fmla="*/ 2376 w 3576"/>
                <a:gd name="T87" fmla="*/ 1468 h 1612"/>
                <a:gd name="T88" fmla="*/ 2406 w 3576"/>
                <a:gd name="T89" fmla="*/ 1414 h 1612"/>
                <a:gd name="T90" fmla="*/ 2424 w 3576"/>
                <a:gd name="T91" fmla="*/ 1352 h 1612"/>
                <a:gd name="T92" fmla="*/ 2430 w 3576"/>
                <a:gd name="T93" fmla="*/ 1288 h 1612"/>
                <a:gd name="T94" fmla="*/ 2430 w 3576"/>
                <a:gd name="T95" fmla="*/ 154 h 1612"/>
                <a:gd name="T96" fmla="*/ 2440 w 3576"/>
                <a:gd name="T97" fmla="*/ 120 h 1612"/>
                <a:gd name="T98" fmla="*/ 2462 w 3576"/>
                <a:gd name="T99" fmla="*/ 88 h 1612"/>
                <a:gd name="T100" fmla="*/ 2494 w 3576"/>
                <a:gd name="T101" fmla="*/ 64 h 1612"/>
                <a:gd name="T102" fmla="*/ 2528 w 3576"/>
                <a:gd name="T103" fmla="*/ 56 h 1612"/>
                <a:gd name="T104" fmla="*/ 3576 w 3576"/>
                <a:gd name="T105" fmla="*/ 56 h 1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576" h="1612">
                  <a:moveTo>
                    <a:pt x="3576" y="0"/>
                  </a:moveTo>
                  <a:lnTo>
                    <a:pt x="3576" y="0"/>
                  </a:lnTo>
                  <a:lnTo>
                    <a:pt x="2536" y="0"/>
                  </a:lnTo>
                  <a:lnTo>
                    <a:pt x="2536" y="0"/>
                  </a:lnTo>
                  <a:lnTo>
                    <a:pt x="2520" y="0"/>
                  </a:lnTo>
                  <a:lnTo>
                    <a:pt x="2504" y="2"/>
                  </a:lnTo>
                  <a:lnTo>
                    <a:pt x="2488" y="6"/>
                  </a:lnTo>
                  <a:lnTo>
                    <a:pt x="2474" y="12"/>
                  </a:lnTo>
                  <a:lnTo>
                    <a:pt x="2458" y="18"/>
                  </a:lnTo>
                  <a:lnTo>
                    <a:pt x="2446" y="26"/>
                  </a:lnTo>
                  <a:lnTo>
                    <a:pt x="2434" y="36"/>
                  </a:lnTo>
                  <a:lnTo>
                    <a:pt x="2422" y="46"/>
                  </a:lnTo>
                  <a:lnTo>
                    <a:pt x="2412" y="58"/>
                  </a:lnTo>
                  <a:lnTo>
                    <a:pt x="2402" y="70"/>
                  </a:lnTo>
                  <a:lnTo>
                    <a:pt x="2394" y="84"/>
                  </a:lnTo>
                  <a:lnTo>
                    <a:pt x="2386" y="98"/>
                  </a:lnTo>
                  <a:lnTo>
                    <a:pt x="2382" y="114"/>
                  </a:lnTo>
                  <a:lnTo>
                    <a:pt x="2378" y="128"/>
                  </a:lnTo>
                  <a:lnTo>
                    <a:pt x="2374" y="144"/>
                  </a:lnTo>
                  <a:lnTo>
                    <a:pt x="2374" y="162"/>
                  </a:lnTo>
                  <a:lnTo>
                    <a:pt x="2374" y="612"/>
                  </a:lnTo>
                  <a:lnTo>
                    <a:pt x="2374" y="612"/>
                  </a:lnTo>
                  <a:lnTo>
                    <a:pt x="2372" y="646"/>
                  </a:lnTo>
                  <a:lnTo>
                    <a:pt x="2368" y="678"/>
                  </a:lnTo>
                  <a:lnTo>
                    <a:pt x="2360" y="708"/>
                  </a:lnTo>
                  <a:lnTo>
                    <a:pt x="2348" y="738"/>
                  </a:lnTo>
                  <a:lnTo>
                    <a:pt x="2334" y="766"/>
                  </a:lnTo>
                  <a:lnTo>
                    <a:pt x="2318" y="794"/>
                  </a:lnTo>
                  <a:lnTo>
                    <a:pt x="2300" y="818"/>
                  </a:lnTo>
                  <a:lnTo>
                    <a:pt x="2280" y="842"/>
                  </a:lnTo>
                  <a:lnTo>
                    <a:pt x="2256" y="862"/>
                  </a:lnTo>
                  <a:lnTo>
                    <a:pt x="2232" y="880"/>
                  </a:lnTo>
                  <a:lnTo>
                    <a:pt x="2204" y="898"/>
                  </a:lnTo>
                  <a:lnTo>
                    <a:pt x="2176" y="910"/>
                  </a:lnTo>
                  <a:lnTo>
                    <a:pt x="2146" y="922"/>
                  </a:lnTo>
                  <a:lnTo>
                    <a:pt x="2116" y="930"/>
                  </a:lnTo>
                  <a:lnTo>
                    <a:pt x="2084" y="934"/>
                  </a:lnTo>
                  <a:lnTo>
                    <a:pt x="2050" y="936"/>
                  </a:lnTo>
                  <a:lnTo>
                    <a:pt x="2050" y="936"/>
                  </a:lnTo>
                  <a:lnTo>
                    <a:pt x="324" y="936"/>
                  </a:lnTo>
                  <a:lnTo>
                    <a:pt x="324" y="936"/>
                  </a:lnTo>
                  <a:lnTo>
                    <a:pt x="292" y="938"/>
                  </a:lnTo>
                  <a:lnTo>
                    <a:pt x="258" y="942"/>
                  </a:lnTo>
                  <a:lnTo>
                    <a:pt x="228" y="950"/>
                  </a:lnTo>
                  <a:lnTo>
                    <a:pt x="198" y="962"/>
                  </a:lnTo>
                  <a:lnTo>
                    <a:pt x="170" y="976"/>
                  </a:lnTo>
                  <a:lnTo>
                    <a:pt x="144" y="992"/>
                  </a:lnTo>
                  <a:lnTo>
                    <a:pt x="118" y="1010"/>
                  </a:lnTo>
                  <a:lnTo>
                    <a:pt x="96" y="1032"/>
                  </a:lnTo>
                  <a:lnTo>
                    <a:pt x="74" y="1054"/>
                  </a:lnTo>
                  <a:lnTo>
                    <a:pt x="56" y="1080"/>
                  </a:lnTo>
                  <a:lnTo>
                    <a:pt x="40" y="1106"/>
                  </a:lnTo>
                  <a:lnTo>
                    <a:pt x="26" y="1134"/>
                  </a:lnTo>
                  <a:lnTo>
                    <a:pt x="14" y="1164"/>
                  </a:lnTo>
                  <a:lnTo>
                    <a:pt x="6" y="1196"/>
                  </a:lnTo>
                  <a:lnTo>
                    <a:pt x="2" y="1228"/>
                  </a:lnTo>
                  <a:lnTo>
                    <a:pt x="0" y="1260"/>
                  </a:lnTo>
                  <a:lnTo>
                    <a:pt x="0" y="1288"/>
                  </a:lnTo>
                  <a:lnTo>
                    <a:pt x="0" y="1288"/>
                  </a:lnTo>
                  <a:lnTo>
                    <a:pt x="2" y="1320"/>
                  </a:lnTo>
                  <a:lnTo>
                    <a:pt x="6" y="1352"/>
                  </a:lnTo>
                  <a:lnTo>
                    <a:pt x="14" y="1384"/>
                  </a:lnTo>
                  <a:lnTo>
                    <a:pt x="26" y="1414"/>
                  </a:lnTo>
                  <a:lnTo>
                    <a:pt x="40" y="1442"/>
                  </a:lnTo>
                  <a:lnTo>
                    <a:pt x="56" y="1468"/>
                  </a:lnTo>
                  <a:lnTo>
                    <a:pt x="74" y="1494"/>
                  </a:lnTo>
                  <a:lnTo>
                    <a:pt x="96" y="1516"/>
                  </a:lnTo>
                  <a:lnTo>
                    <a:pt x="118" y="1538"/>
                  </a:lnTo>
                  <a:lnTo>
                    <a:pt x="144" y="1556"/>
                  </a:lnTo>
                  <a:lnTo>
                    <a:pt x="170" y="1572"/>
                  </a:lnTo>
                  <a:lnTo>
                    <a:pt x="198" y="1586"/>
                  </a:lnTo>
                  <a:lnTo>
                    <a:pt x="228" y="1596"/>
                  </a:lnTo>
                  <a:lnTo>
                    <a:pt x="258" y="1604"/>
                  </a:lnTo>
                  <a:lnTo>
                    <a:pt x="292" y="1610"/>
                  </a:lnTo>
                  <a:lnTo>
                    <a:pt x="324" y="1612"/>
                  </a:lnTo>
                  <a:lnTo>
                    <a:pt x="324" y="1612"/>
                  </a:lnTo>
                  <a:lnTo>
                    <a:pt x="2106" y="1612"/>
                  </a:lnTo>
                  <a:lnTo>
                    <a:pt x="2106" y="1612"/>
                  </a:lnTo>
                  <a:lnTo>
                    <a:pt x="2140" y="1610"/>
                  </a:lnTo>
                  <a:lnTo>
                    <a:pt x="2172" y="1604"/>
                  </a:lnTo>
                  <a:lnTo>
                    <a:pt x="2204" y="1596"/>
                  </a:lnTo>
                  <a:lnTo>
                    <a:pt x="2232" y="1586"/>
                  </a:lnTo>
                  <a:lnTo>
                    <a:pt x="2262" y="1572"/>
                  </a:lnTo>
                  <a:lnTo>
                    <a:pt x="2288" y="1556"/>
                  </a:lnTo>
                  <a:lnTo>
                    <a:pt x="2312" y="1538"/>
                  </a:lnTo>
                  <a:lnTo>
                    <a:pt x="2336" y="1516"/>
                  </a:lnTo>
                  <a:lnTo>
                    <a:pt x="2356" y="1494"/>
                  </a:lnTo>
                  <a:lnTo>
                    <a:pt x="2376" y="1468"/>
                  </a:lnTo>
                  <a:lnTo>
                    <a:pt x="2392" y="1442"/>
                  </a:lnTo>
                  <a:lnTo>
                    <a:pt x="2406" y="1414"/>
                  </a:lnTo>
                  <a:lnTo>
                    <a:pt x="2416" y="1384"/>
                  </a:lnTo>
                  <a:lnTo>
                    <a:pt x="2424" y="1352"/>
                  </a:lnTo>
                  <a:lnTo>
                    <a:pt x="2430" y="1320"/>
                  </a:lnTo>
                  <a:lnTo>
                    <a:pt x="2430" y="1288"/>
                  </a:lnTo>
                  <a:lnTo>
                    <a:pt x="2430" y="154"/>
                  </a:lnTo>
                  <a:lnTo>
                    <a:pt x="2430" y="154"/>
                  </a:lnTo>
                  <a:lnTo>
                    <a:pt x="2434" y="136"/>
                  </a:lnTo>
                  <a:lnTo>
                    <a:pt x="2440" y="120"/>
                  </a:lnTo>
                  <a:lnTo>
                    <a:pt x="2450" y="102"/>
                  </a:lnTo>
                  <a:lnTo>
                    <a:pt x="2462" y="88"/>
                  </a:lnTo>
                  <a:lnTo>
                    <a:pt x="2478" y="74"/>
                  </a:lnTo>
                  <a:lnTo>
                    <a:pt x="2494" y="64"/>
                  </a:lnTo>
                  <a:lnTo>
                    <a:pt x="2512" y="58"/>
                  </a:lnTo>
                  <a:lnTo>
                    <a:pt x="2528" y="56"/>
                  </a:lnTo>
                  <a:lnTo>
                    <a:pt x="2528" y="56"/>
                  </a:lnTo>
                  <a:lnTo>
                    <a:pt x="3576" y="56"/>
                  </a:lnTo>
                  <a:lnTo>
                    <a:pt x="3576" y="0"/>
                  </a:lnTo>
                  <a:close/>
                </a:path>
              </a:pathLst>
            </a:custGeom>
            <a:solidFill>
              <a:schemeClr val="tx2">
                <a:lumMod val="90000"/>
                <a:lumOff val="10000"/>
              </a:schemeClr>
            </a:solidFill>
            <a:ln w="9525">
              <a:solidFill>
                <a:schemeClr val="bg2"/>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8" name="Freeform 13">
              <a:extLst>
                <a:ext uri="{FF2B5EF4-FFF2-40B4-BE49-F238E27FC236}">
                  <a16:creationId xmlns:a16="http://schemas.microsoft.com/office/drawing/2014/main" id="{2E2E8D2F-6430-507D-2EB3-3AB64E7B9151}"/>
                </a:ext>
              </a:extLst>
            </p:cNvPr>
            <p:cNvSpPr>
              <a:spLocks/>
            </p:cNvSpPr>
            <p:nvPr/>
          </p:nvSpPr>
          <p:spPr bwMode="auto">
            <a:xfrm>
              <a:off x="4778375" y="4209156"/>
              <a:ext cx="5676900" cy="1577975"/>
            </a:xfrm>
            <a:custGeom>
              <a:avLst/>
              <a:gdLst>
                <a:gd name="T0" fmla="*/ 3576 w 3576"/>
                <a:gd name="T1" fmla="*/ 0 h 994"/>
                <a:gd name="T2" fmla="*/ 2560 w 3576"/>
                <a:gd name="T3" fmla="*/ 0 h 994"/>
                <a:gd name="T4" fmla="*/ 2482 w 3576"/>
                <a:gd name="T5" fmla="*/ 8 h 994"/>
                <a:gd name="T6" fmla="*/ 2420 w 3576"/>
                <a:gd name="T7" fmla="*/ 32 h 994"/>
                <a:gd name="T8" fmla="*/ 2374 w 3576"/>
                <a:gd name="T9" fmla="*/ 68 h 994"/>
                <a:gd name="T10" fmla="*/ 2344 w 3576"/>
                <a:gd name="T11" fmla="*/ 114 h 994"/>
                <a:gd name="T12" fmla="*/ 2336 w 3576"/>
                <a:gd name="T13" fmla="*/ 134 h 994"/>
                <a:gd name="T14" fmla="*/ 2324 w 3576"/>
                <a:gd name="T15" fmla="*/ 154 h 994"/>
                <a:gd name="T16" fmla="*/ 2300 w 3576"/>
                <a:gd name="T17" fmla="*/ 192 h 994"/>
                <a:gd name="T18" fmla="*/ 2270 w 3576"/>
                <a:gd name="T19" fmla="*/ 224 h 994"/>
                <a:gd name="T20" fmla="*/ 2236 w 3576"/>
                <a:gd name="T21" fmla="*/ 254 h 994"/>
                <a:gd name="T22" fmla="*/ 2198 w 3576"/>
                <a:gd name="T23" fmla="*/ 278 h 994"/>
                <a:gd name="T24" fmla="*/ 2156 w 3576"/>
                <a:gd name="T25" fmla="*/ 298 h 994"/>
                <a:gd name="T26" fmla="*/ 2112 w 3576"/>
                <a:gd name="T27" fmla="*/ 312 h 994"/>
                <a:gd name="T28" fmla="*/ 2066 w 3576"/>
                <a:gd name="T29" fmla="*/ 318 h 994"/>
                <a:gd name="T30" fmla="*/ 326 w 3576"/>
                <a:gd name="T31" fmla="*/ 320 h 994"/>
                <a:gd name="T32" fmla="*/ 324 w 3576"/>
                <a:gd name="T33" fmla="*/ 320 h 994"/>
                <a:gd name="T34" fmla="*/ 258 w 3576"/>
                <a:gd name="T35" fmla="*/ 326 h 994"/>
                <a:gd name="T36" fmla="*/ 198 w 3576"/>
                <a:gd name="T37" fmla="*/ 344 h 994"/>
                <a:gd name="T38" fmla="*/ 144 w 3576"/>
                <a:gd name="T39" fmla="*/ 374 h 994"/>
                <a:gd name="T40" fmla="*/ 96 w 3576"/>
                <a:gd name="T41" fmla="*/ 414 h 994"/>
                <a:gd name="T42" fmla="*/ 56 w 3576"/>
                <a:gd name="T43" fmla="*/ 462 h 994"/>
                <a:gd name="T44" fmla="*/ 26 w 3576"/>
                <a:gd name="T45" fmla="*/ 518 h 994"/>
                <a:gd name="T46" fmla="*/ 6 w 3576"/>
                <a:gd name="T47" fmla="*/ 578 h 994"/>
                <a:gd name="T48" fmla="*/ 0 w 3576"/>
                <a:gd name="T49" fmla="*/ 644 h 994"/>
                <a:gd name="T50" fmla="*/ 0 w 3576"/>
                <a:gd name="T51" fmla="*/ 670 h 994"/>
                <a:gd name="T52" fmla="*/ 6 w 3576"/>
                <a:gd name="T53" fmla="*/ 736 h 994"/>
                <a:gd name="T54" fmla="*/ 26 w 3576"/>
                <a:gd name="T55" fmla="*/ 796 h 994"/>
                <a:gd name="T56" fmla="*/ 56 w 3576"/>
                <a:gd name="T57" fmla="*/ 852 h 994"/>
                <a:gd name="T58" fmla="*/ 96 w 3576"/>
                <a:gd name="T59" fmla="*/ 900 h 994"/>
                <a:gd name="T60" fmla="*/ 144 w 3576"/>
                <a:gd name="T61" fmla="*/ 938 h 994"/>
                <a:gd name="T62" fmla="*/ 198 w 3576"/>
                <a:gd name="T63" fmla="*/ 968 h 994"/>
                <a:gd name="T64" fmla="*/ 258 w 3576"/>
                <a:gd name="T65" fmla="*/ 988 h 994"/>
                <a:gd name="T66" fmla="*/ 324 w 3576"/>
                <a:gd name="T67" fmla="*/ 994 h 994"/>
                <a:gd name="T68" fmla="*/ 2050 w 3576"/>
                <a:gd name="T69" fmla="*/ 994 h 994"/>
                <a:gd name="T70" fmla="*/ 2116 w 3576"/>
                <a:gd name="T71" fmla="*/ 988 h 994"/>
                <a:gd name="T72" fmla="*/ 2176 w 3576"/>
                <a:gd name="T73" fmla="*/ 968 h 994"/>
                <a:gd name="T74" fmla="*/ 2232 w 3576"/>
                <a:gd name="T75" fmla="*/ 938 h 994"/>
                <a:gd name="T76" fmla="*/ 2280 w 3576"/>
                <a:gd name="T77" fmla="*/ 900 h 994"/>
                <a:gd name="T78" fmla="*/ 2318 w 3576"/>
                <a:gd name="T79" fmla="*/ 852 h 994"/>
                <a:gd name="T80" fmla="*/ 2348 w 3576"/>
                <a:gd name="T81" fmla="*/ 796 h 994"/>
                <a:gd name="T82" fmla="*/ 2368 w 3576"/>
                <a:gd name="T83" fmla="*/ 736 h 994"/>
                <a:gd name="T84" fmla="*/ 2374 w 3576"/>
                <a:gd name="T85" fmla="*/ 670 h 994"/>
                <a:gd name="T86" fmla="*/ 2374 w 3576"/>
                <a:gd name="T87" fmla="*/ 220 h 994"/>
                <a:gd name="T88" fmla="*/ 2378 w 3576"/>
                <a:gd name="T89" fmla="*/ 186 h 994"/>
                <a:gd name="T90" fmla="*/ 2386 w 3576"/>
                <a:gd name="T91" fmla="*/ 156 h 994"/>
                <a:gd name="T92" fmla="*/ 2402 w 3576"/>
                <a:gd name="T93" fmla="*/ 128 h 994"/>
                <a:gd name="T94" fmla="*/ 2422 w 3576"/>
                <a:gd name="T95" fmla="*/ 104 h 994"/>
                <a:gd name="T96" fmla="*/ 2446 w 3576"/>
                <a:gd name="T97" fmla="*/ 84 h 994"/>
                <a:gd name="T98" fmla="*/ 2474 w 3576"/>
                <a:gd name="T99" fmla="*/ 70 h 994"/>
                <a:gd name="T100" fmla="*/ 2504 w 3576"/>
                <a:gd name="T101" fmla="*/ 60 h 994"/>
                <a:gd name="T102" fmla="*/ 2536 w 3576"/>
                <a:gd name="T103" fmla="*/ 58 h 994"/>
                <a:gd name="T104" fmla="*/ 3576 w 3576"/>
                <a:gd name="T105" fmla="*/ 58 h 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576" h="994">
                  <a:moveTo>
                    <a:pt x="3576" y="0"/>
                  </a:moveTo>
                  <a:lnTo>
                    <a:pt x="3576" y="0"/>
                  </a:lnTo>
                  <a:lnTo>
                    <a:pt x="2560" y="0"/>
                  </a:lnTo>
                  <a:lnTo>
                    <a:pt x="2560" y="0"/>
                  </a:lnTo>
                  <a:lnTo>
                    <a:pt x="2520" y="2"/>
                  </a:lnTo>
                  <a:lnTo>
                    <a:pt x="2482" y="8"/>
                  </a:lnTo>
                  <a:lnTo>
                    <a:pt x="2450" y="18"/>
                  </a:lnTo>
                  <a:lnTo>
                    <a:pt x="2420" y="32"/>
                  </a:lnTo>
                  <a:lnTo>
                    <a:pt x="2396" y="48"/>
                  </a:lnTo>
                  <a:lnTo>
                    <a:pt x="2374" y="68"/>
                  </a:lnTo>
                  <a:lnTo>
                    <a:pt x="2358" y="90"/>
                  </a:lnTo>
                  <a:lnTo>
                    <a:pt x="2344" y="114"/>
                  </a:lnTo>
                  <a:lnTo>
                    <a:pt x="2344" y="114"/>
                  </a:lnTo>
                  <a:lnTo>
                    <a:pt x="2336" y="134"/>
                  </a:lnTo>
                  <a:lnTo>
                    <a:pt x="2336" y="134"/>
                  </a:lnTo>
                  <a:lnTo>
                    <a:pt x="2324" y="154"/>
                  </a:lnTo>
                  <a:lnTo>
                    <a:pt x="2312" y="172"/>
                  </a:lnTo>
                  <a:lnTo>
                    <a:pt x="2300" y="192"/>
                  </a:lnTo>
                  <a:lnTo>
                    <a:pt x="2286" y="208"/>
                  </a:lnTo>
                  <a:lnTo>
                    <a:pt x="2270" y="224"/>
                  </a:lnTo>
                  <a:lnTo>
                    <a:pt x="2254" y="240"/>
                  </a:lnTo>
                  <a:lnTo>
                    <a:pt x="2236" y="254"/>
                  </a:lnTo>
                  <a:lnTo>
                    <a:pt x="2218" y="268"/>
                  </a:lnTo>
                  <a:lnTo>
                    <a:pt x="2198" y="278"/>
                  </a:lnTo>
                  <a:lnTo>
                    <a:pt x="2178" y="290"/>
                  </a:lnTo>
                  <a:lnTo>
                    <a:pt x="2156" y="298"/>
                  </a:lnTo>
                  <a:lnTo>
                    <a:pt x="2136" y="306"/>
                  </a:lnTo>
                  <a:lnTo>
                    <a:pt x="2112" y="312"/>
                  </a:lnTo>
                  <a:lnTo>
                    <a:pt x="2090" y="316"/>
                  </a:lnTo>
                  <a:lnTo>
                    <a:pt x="2066" y="318"/>
                  </a:lnTo>
                  <a:lnTo>
                    <a:pt x="2042" y="320"/>
                  </a:lnTo>
                  <a:lnTo>
                    <a:pt x="326" y="320"/>
                  </a:lnTo>
                  <a:lnTo>
                    <a:pt x="324" y="320"/>
                  </a:lnTo>
                  <a:lnTo>
                    <a:pt x="324" y="320"/>
                  </a:lnTo>
                  <a:lnTo>
                    <a:pt x="292" y="320"/>
                  </a:lnTo>
                  <a:lnTo>
                    <a:pt x="258" y="326"/>
                  </a:lnTo>
                  <a:lnTo>
                    <a:pt x="228" y="334"/>
                  </a:lnTo>
                  <a:lnTo>
                    <a:pt x="198" y="344"/>
                  </a:lnTo>
                  <a:lnTo>
                    <a:pt x="170" y="358"/>
                  </a:lnTo>
                  <a:lnTo>
                    <a:pt x="144" y="374"/>
                  </a:lnTo>
                  <a:lnTo>
                    <a:pt x="118" y="394"/>
                  </a:lnTo>
                  <a:lnTo>
                    <a:pt x="96" y="414"/>
                  </a:lnTo>
                  <a:lnTo>
                    <a:pt x="74" y="438"/>
                  </a:lnTo>
                  <a:lnTo>
                    <a:pt x="56" y="462"/>
                  </a:lnTo>
                  <a:lnTo>
                    <a:pt x="40" y="488"/>
                  </a:lnTo>
                  <a:lnTo>
                    <a:pt x="26" y="518"/>
                  </a:lnTo>
                  <a:lnTo>
                    <a:pt x="14" y="546"/>
                  </a:lnTo>
                  <a:lnTo>
                    <a:pt x="6" y="578"/>
                  </a:lnTo>
                  <a:lnTo>
                    <a:pt x="2" y="610"/>
                  </a:lnTo>
                  <a:lnTo>
                    <a:pt x="0" y="644"/>
                  </a:lnTo>
                  <a:lnTo>
                    <a:pt x="0" y="670"/>
                  </a:lnTo>
                  <a:lnTo>
                    <a:pt x="0" y="670"/>
                  </a:lnTo>
                  <a:lnTo>
                    <a:pt x="2" y="704"/>
                  </a:lnTo>
                  <a:lnTo>
                    <a:pt x="6" y="736"/>
                  </a:lnTo>
                  <a:lnTo>
                    <a:pt x="14" y="766"/>
                  </a:lnTo>
                  <a:lnTo>
                    <a:pt x="26" y="796"/>
                  </a:lnTo>
                  <a:lnTo>
                    <a:pt x="40" y="824"/>
                  </a:lnTo>
                  <a:lnTo>
                    <a:pt x="56" y="852"/>
                  </a:lnTo>
                  <a:lnTo>
                    <a:pt x="74" y="876"/>
                  </a:lnTo>
                  <a:lnTo>
                    <a:pt x="96" y="900"/>
                  </a:lnTo>
                  <a:lnTo>
                    <a:pt x="118" y="920"/>
                  </a:lnTo>
                  <a:lnTo>
                    <a:pt x="144" y="938"/>
                  </a:lnTo>
                  <a:lnTo>
                    <a:pt x="170" y="956"/>
                  </a:lnTo>
                  <a:lnTo>
                    <a:pt x="198" y="968"/>
                  </a:lnTo>
                  <a:lnTo>
                    <a:pt x="228" y="980"/>
                  </a:lnTo>
                  <a:lnTo>
                    <a:pt x="258" y="988"/>
                  </a:lnTo>
                  <a:lnTo>
                    <a:pt x="292" y="992"/>
                  </a:lnTo>
                  <a:lnTo>
                    <a:pt x="324" y="994"/>
                  </a:lnTo>
                  <a:lnTo>
                    <a:pt x="2050" y="994"/>
                  </a:lnTo>
                  <a:lnTo>
                    <a:pt x="2050" y="994"/>
                  </a:lnTo>
                  <a:lnTo>
                    <a:pt x="2084" y="992"/>
                  </a:lnTo>
                  <a:lnTo>
                    <a:pt x="2116" y="988"/>
                  </a:lnTo>
                  <a:lnTo>
                    <a:pt x="2146" y="980"/>
                  </a:lnTo>
                  <a:lnTo>
                    <a:pt x="2176" y="968"/>
                  </a:lnTo>
                  <a:lnTo>
                    <a:pt x="2204" y="956"/>
                  </a:lnTo>
                  <a:lnTo>
                    <a:pt x="2232" y="938"/>
                  </a:lnTo>
                  <a:lnTo>
                    <a:pt x="2256" y="920"/>
                  </a:lnTo>
                  <a:lnTo>
                    <a:pt x="2280" y="900"/>
                  </a:lnTo>
                  <a:lnTo>
                    <a:pt x="2300" y="876"/>
                  </a:lnTo>
                  <a:lnTo>
                    <a:pt x="2318" y="852"/>
                  </a:lnTo>
                  <a:lnTo>
                    <a:pt x="2334" y="824"/>
                  </a:lnTo>
                  <a:lnTo>
                    <a:pt x="2348" y="796"/>
                  </a:lnTo>
                  <a:lnTo>
                    <a:pt x="2360" y="766"/>
                  </a:lnTo>
                  <a:lnTo>
                    <a:pt x="2368" y="736"/>
                  </a:lnTo>
                  <a:lnTo>
                    <a:pt x="2372" y="704"/>
                  </a:lnTo>
                  <a:lnTo>
                    <a:pt x="2374" y="670"/>
                  </a:lnTo>
                  <a:lnTo>
                    <a:pt x="2374" y="220"/>
                  </a:lnTo>
                  <a:lnTo>
                    <a:pt x="2374" y="220"/>
                  </a:lnTo>
                  <a:lnTo>
                    <a:pt x="2374" y="202"/>
                  </a:lnTo>
                  <a:lnTo>
                    <a:pt x="2378" y="186"/>
                  </a:lnTo>
                  <a:lnTo>
                    <a:pt x="2382" y="172"/>
                  </a:lnTo>
                  <a:lnTo>
                    <a:pt x="2386" y="156"/>
                  </a:lnTo>
                  <a:lnTo>
                    <a:pt x="2394" y="142"/>
                  </a:lnTo>
                  <a:lnTo>
                    <a:pt x="2402" y="128"/>
                  </a:lnTo>
                  <a:lnTo>
                    <a:pt x="2412" y="116"/>
                  </a:lnTo>
                  <a:lnTo>
                    <a:pt x="2422" y="104"/>
                  </a:lnTo>
                  <a:lnTo>
                    <a:pt x="2434" y="94"/>
                  </a:lnTo>
                  <a:lnTo>
                    <a:pt x="2446" y="84"/>
                  </a:lnTo>
                  <a:lnTo>
                    <a:pt x="2458" y="76"/>
                  </a:lnTo>
                  <a:lnTo>
                    <a:pt x="2474" y="70"/>
                  </a:lnTo>
                  <a:lnTo>
                    <a:pt x="2488" y="64"/>
                  </a:lnTo>
                  <a:lnTo>
                    <a:pt x="2504" y="60"/>
                  </a:lnTo>
                  <a:lnTo>
                    <a:pt x="2520" y="58"/>
                  </a:lnTo>
                  <a:lnTo>
                    <a:pt x="2536" y="58"/>
                  </a:lnTo>
                  <a:lnTo>
                    <a:pt x="2536" y="58"/>
                  </a:lnTo>
                  <a:lnTo>
                    <a:pt x="3576" y="58"/>
                  </a:lnTo>
                  <a:lnTo>
                    <a:pt x="3576" y="0"/>
                  </a:lnTo>
                  <a:close/>
                </a:path>
              </a:pathLst>
            </a:custGeom>
            <a:solidFill>
              <a:schemeClr val="tx2">
                <a:lumMod val="75000"/>
                <a:lumOff val="25000"/>
              </a:schemeClr>
            </a:solidFill>
            <a:ln w="9525">
              <a:solidFill>
                <a:schemeClr val="bg2"/>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9" name="Freeform 21">
              <a:extLst>
                <a:ext uri="{FF2B5EF4-FFF2-40B4-BE49-F238E27FC236}">
                  <a16:creationId xmlns:a16="http://schemas.microsoft.com/office/drawing/2014/main" id="{1FB65A4C-4695-C56C-8D96-A68A5CCF73E6}"/>
                </a:ext>
              </a:extLst>
            </p:cNvPr>
            <p:cNvSpPr>
              <a:spLocks/>
            </p:cNvSpPr>
            <p:nvPr/>
          </p:nvSpPr>
          <p:spPr bwMode="auto">
            <a:xfrm>
              <a:off x="4778375" y="3627438"/>
              <a:ext cx="5676900" cy="1108075"/>
            </a:xfrm>
            <a:custGeom>
              <a:avLst/>
              <a:gdLst>
                <a:gd name="T0" fmla="*/ 3576 w 3576"/>
                <a:gd name="T1" fmla="*/ 378 h 698"/>
                <a:gd name="T2" fmla="*/ 2560 w 3576"/>
                <a:gd name="T3" fmla="*/ 378 h 698"/>
                <a:gd name="T4" fmla="*/ 2482 w 3576"/>
                <a:gd name="T5" fmla="*/ 386 h 698"/>
                <a:gd name="T6" fmla="*/ 2420 w 3576"/>
                <a:gd name="T7" fmla="*/ 410 h 698"/>
                <a:gd name="T8" fmla="*/ 2374 w 3576"/>
                <a:gd name="T9" fmla="*/ 446 h 698"/>
                <a:gd name="T10" fmla="*/ 2344 w 3576"/>
                <a:gd name="T11" fmla="*/ 492 h 698"/>
                <a:gd name="T12" fmla="*/ 2336 w 3576"/>
                <a:gd name="T13" fmla="*/ 512 h 698"/>
                <a:gd name="T14" fmla="*/ 2324 w 3576"/>
                <a:gd name="T15" fmla="*/ 532 h 698"/>
                <a:gd name="T16" fmla="*/ 2300 w 3576"/>
                <a:gd name="T17" fmla="*/ 570 h 698"/>
                <a:gd name="T18" fmla="*/ 2270 w 3576"/>
                <a:gd name="T19" fmla="*/ 602 h 698"/>
                <a:gd name="T20" fmla="*/ 2236 w 3576"/>
                <a:gd name="T21" fmla="*/ 632 h 698"/>
                <a:gd name="T22" fmla="*/ 2198 w 3576"/>
                <a:gd name="T23" fmla="*/ 656 h 698"/>
                <a:gd name="T24" fmla="*/ 2156 w 3576"/>
                <a:gd name="T25" fmla="*/ 676 h 698"/>
                <a:gd name="T26" fmla="*/ 2112 w 3576"/>
                <a:gd name="T27" fmla="*/ 690 h 698"/>
                <a:gd name="T28" fmla="*/ 2066 w 3576"/>
                <a:gd name="T29" fmla="*/ 696 h 698"/>
                <a:gd name="T30" fmla="*/ 2042 w 3576"/>
                <a:gd name="T31" fmla="*/ 698 h 698"/>
                <a:gd name="T32" fmla="*/ 324 w 3576"/>
                <a:gd name="T33" fmla="*/ 698 h 698"/>
                <a:gd name="T34" fmla="*/ 258 w 3576"/>
                <a:gd name="T35" fmla="*/ 690 h 698"/>
                <a:gd name="T36" fmla="*/ 198 w 3576"/>
                <a:gd name="T37" fmla="*/ 672 h 698"/>
                <a:gd name="T38" fmla="*/ 144 w 3576"/>
                <a:gd name="T39" fmla="*/ 642 h 698"/>
                <a:gd name="T40" fmla="*/ 96 w 3576"/>
                <a:gd name="T41" fmla="*/ 602 h 698"/>
                <a:gd name="T42" fmla="*/ 56 w 3576"/>
                <a:gd name="T43" fmla="*/ 554 h 698"/>
                <a:gd name="T44" fmla="*/ 26 w 3576"/>
                <a:gd name="T45" fmla="*/ 500 h 698"/>
                <a:gd name="T46" fmla="*/ 6 w 3576"/>
                <a:gd name="T47" fmla="*/ 438 h 698"/>
                <a:gd name="T48" fmla="*/ 0 w 3576"/>
                <a:gd name="T49" fmla="*/ 372 h 698"/>
                <a:gd name="T50" fmla="*/ 0 w 3576"/>
                <a:gd name="T51" fmla="*/ 324 h 698"/>
                <a:gd name="T52" fmla="*/ 6 w 3576"/>
                <a:gd name="T53" fmla="*/ 258 h 698"/>
                <a:gd name="T54" fmla="*/ 26 w 3576"/>
                <a:gd name="T55" fmla="*/ 198 h 698"/>
                <a:gd name="T56" fmla="*/ 56 w 3576"/>
                <a:gd name="T57" fmla="*/ 144 h 698"/>
                <a:gd name="T58" fmla="*/ 96 w 3576"/>
                <a:gd name="T59" fmla="*/ 96 h 698"/>
                <a:gd name="T60" fmla="*/ 144 w 3576"/>
                <a:gd name="T61" fmla="*/ 56 h 698"/>
                <a:gd name="T62" fmla="*/ 198 w 3576"/>
                <a:gd name="T63" fmla="*/ 26 h 698"/>
                <a:gd name="T64" fmla="*/ 258 w 3576"/>
                <a:gd name="T65" fmla="*/ 6 h 698"/>
                <a:gd name="T66" fmla="*/ 324 w 3576"/>
                <a:gd name="T67" fmla="*/ 0 h 698"/>
                <a:gd name="T68" fmla="*/ 2042 w 3576"/>
                <a:gd name="T69" fmla="*/ 0 h 698"/>
                <a:gd name="T70" fmla="*/ 2066 w 3576"/>
                <a:gd name="T71" fmla="*/ 2 h 698"/>
                <a:gd name="T72" fmla="*/ 2112 w 3576"/>
                <a:gd name="T73" fmla="*/ 8 h 698"/>
                <a:gd name="T74" fmla="*/ 2156 w 3576"/>
                <a:gd name="T75" fmla="*/ 22 h 698"/>
                <a:gd name="T76" fmla="*/ 2198 w 3576"/>
                <a:gd name="T77" fmla="*/ 40 h 698"/>
                <a:gd name="T78" fmla="*/ 2236 w 3576"/>
                <a:gd name="T79" fmla="*/ 64 h 698"/>
                <a:gd name="T80" fmla="*/ 2270 w 3576"/>
                <a:gd name="T81" fmla="*/ 94 h 698"/>
                <a:gd name="T82" fmla="*/ 2300 w 3576"/>
                <a:gd name="T83" fmla="*/ 128 h 698"/>
                <a:gd name="T84" fmla="*/ 2324 w 3576"/>
                <a:gd name="T85" fmla="*/ 166 h 698"/>
                <a:gd name="T86" fmla="*/ 2336 w 3576"/>
                <a:gd name="T87" fmla="*/ 186 h 698"/>
                <a:gd name="T88" fmla="*/ 2344 w 3576"/>
                <a:gd name="T89" fmla="*/ 206 h 698"/>
                <a:gd name="T90" fmla="*/ 2374 w 3576"/>
                <a:gd name="T91" fmla="*/ 252 h 698"/>
                <a:gd name="T92" fmla="*/ 2420 w 3576"/>
                <a:gd name="T93" fmla="*/ 288 h 698"/>
                <a:gd name="T94" fmla="*/ 2482 w 3576"/>
                <a:gd name="T95" fmla="*/ 310 h 698"/>
                <a:gd name="T96" fmla="*/ 2560 w 3576"/>
                <a:gd name="T97" fmla="*/ 318 h 698"/>
                <a:gd name="T98" fmla="*/ 3576 w 3576"/>
                <a:gd name="T99" fmla="*/ 318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76" h="698">
                  <a:moveTo>
                    <a:pt x="3576" y="378"/>
                  </a:moveTo>
                  <a:lnTo>
                    <a:pt x="3576" y="378"/>
                  </a:lnTo>
                  <a:lnTo>
                    <a:pt x="2560" y="378"/>
                  </a:lnTo>
                  <a:lnTo>
                    <a:pt x="2560" y="378"/>
                  </a:lnTo>
                  <a:lnTo>
                    <a:pt x="2520" y="380"/>
                  </a:lnTo>
                  <a:lnTo>
                    <a:pt x="2482" y="386"/>
                  </a:lnTo>
                  <a:lnTo>
                    <a:pt x="2450" y="396"/>
                  </a:lnTo>
                  <a:lnTo>
                    <a:pt x="2420" y="410"/>
                  </a:lnTo>
                  <a:lnTo>
                    <a:pt x="2396" y="426"/>
                  </a:lnTo>
                  <a:lnTo>
                    <a:pt x="2374" y="446"/>
                  </a:lnTo>
                  <a:lnTo>
                    <a:pt x="2358" y="468"/>
                  </a:lnTo>
                  <a:lnTo>
                    <a:pt x="2344" y="492"/>
                  </a:lnTo>
                  <a:lnTo>
                    <a:pt x="2344" y="492"/>
                  </a:lnTo>
                  <a:lnTo>
                    <a:pt x="2336" y="512"/>
                  </a:lnTo>
                  <a:lnTo>
                    <a:pt x="2336" y="512"/>
                  </a:lnTo>
                  <a:lnTo>
                    <a:pt x="2324" y="532"/>
                  </a:lnTo>
                  <a:lnTo>
                    <a:pt x="2312" y="550"/>
                  </a:lnTo>
                  <a:lnTo>
                    <a:pt x="2300" y="570"/>
                  </a:lnTo>
                  <a:lnTo>
                    <a:pt x="2286" y="586"/>
                  </a:lnTo>
                  <a:lnTo>
                    <a:pt x="2270" y="602"/>
                  </a:lnTo>
                  <a:lnTo>
                    <a:pt x="2254" y="618"/>
                  </a:lnTo>
                  <a:lnTo>
                    <a:pt x="2236" y="632"/>
                  </a:lnTo>
                  <a:lnTo>
                    <a:pt x="2218" y="646"/>
                  </a:lnTo>
                  <a:lnTo>
                    <a:pt x="2198" y="656"/>
                  </a:lnTo>
                  <a:lnTo>
                    <a:pt x="2178" y="668"/>
                  </a:lnTo>
                  <a:lnTo>
                    <a:pt x="2156" y="676"/>
                  </a:lnTo>
                  <a:lnTo>
                    <a:pt x="2136" y="684"/>
                  </a:lnTo>
                  <a:lnTo>
                    <a:pt x="2112" y="690"/>
                  </a:lnTo>
                  <a:lnTo>
                    <a:pt x="2090" y="694"/>
                  </a:lnTo>
                  <a:lnTo>
                    <a:pt x="2066" y="696"/>
                  </a:lnTo>
                  <a:lnTo>
                    <a:pt x="2042" y="698"/>
                  </a:lnTo>
                  <a:lnTo>
                    <a:pt x="2042" y="698"/>
                  </a:lnTo>
                  <a:lnTo>
                    <a:pt x="324" y="698"/>
                  </a:lnTo>
                  <a:lnTo>
                    <a:pt x="324" y="698"/>
                  </a:lnTo>
                  <a:lnTo>
                    <a:pt x="292" y="696"/>
                  </a:lnTo>
                  <a:lnTo>
                    <a:pt x="258" y="690"/>
                  </a:lnTo>
                  <a:lnTo>
                    <a:pt x="228" y="682"/>
                  </a:lnTo>
                  <a:lnTo>
                    <a:pt x="198" y="672"/>
                  </a:lnTo>
                  <a:lnTo>
                    <a:pt x="170" y="658"/>
                  </a:lnTo>
                  <a:lnTo>
                    <a:pt x="144" y="642"/>
                  </a:lnTo>
                  <a:lnTo>
                    <a:pt x="118" y="624"/>
                  </a:lnTo>
                  <a:lnTo>
                    <a:pt x="96" y="602"/>
                  </a:lnTo>
                  <a:lnTo>
                    <a:pt x="74" y="580"/>
                  </a:lnTo>
                  <a:lnTo>
                    <a:pt x="56" y="554"/>
                  </a:lnTo>
                  <a:lnTo>
                    <a:pt x="40" y="528"/>
                  </a:lnTo>
                  <a:lnTo>
                    <a:pt x="26" y="500"/>
                  </a:lnTo>
                  <a:lnTo>
                    <a:pt x="14" y="470"/>
                  </a:lnTo>
                  <a:lnTo>
                    <a:pt x="6" y="438"/>
                  </a:lnTo>
                  <a:lnTo>
                    <a:pt x="2" y="406"/>
                  </a:lnTo>
                  <a:lnTo>
                    <a:pt x="0" y="372"/>
                  </a:lnTo>
                  <a:lnTo>
                    <a:pt x="0" y="324"/>
                  </a:lnTo>
                  <a:lnTo>
                    <a:pt x="0" y="324"/>
                  </a:lnTo>
                  <a:lnTo>
                    <a:pt x="2" y="292"/>
                  </a:lnTo>
                  <a:lnTo>
                    <a:pt x="6" y="258"/>
                  </a:lnTo>
                  <a:lnTo>
                    <a:pt x="14" y="228"/>
                  </a:lnTo>
                  <a:lnTo>
                    <a:pt x="26" y="198"/>
                  </a:lnTo>
                  <a:lnTo>
                    <a:pt x="40" y="170"/>
                  </a:lnTo>
                  <a:lnTo>
                    <a:pt x="56" y="144"/>
                  </a:lnTo>
                  <a:lnTo>
                    <a:pt x="74" y="118"/>
                  </a:lnTo>
                  <a:lnTo>
                    <a:pt x="96" y="96"/>
                  </a:lnTo>
                  <a:lnTo>
                    <a:pt x="118" y="74"/>
                  </a:lnTo>
                  <a:lnTo>
                    <a:pt x="144" y="56"/>
                  </a:lnTo>
                  <a:lnTo>
                    <a:pt x="170" y="40"/>
                  </a:lnTo>
                  <a:lnTo>
                    <a:pt x="198" y="26"/>
                  </a:lnTo>
                  <a:lnTo>
                    <a:pt x="228" y="14"/>
                  </a:lnTo>
                  <a:lnTo>
                    <a:pt x="258" y="6"/>
                  </a:lnTo>
                  <a:lnTo>
                    <a:pt x="292" y="2"/>
                  </a:lnTo>
                  <a:lnTo>
                    <a:pt x="324" y="0"/>
                  </a:lnTo>
                  <a:lnTo>
                    <a:pt x="324" y="0"/>
                  </a:lnTo>
                  <a:lnTo>
                    <a:pt x="2042" y="0"/>
                  </a:lnTo>
                  <a:lnTo>
                    <a:pt x="2042" y="0"/>
                  </a:lnTo>
                  <a:lnTo>
                    <a:pt x="2066" y="2"/>
                  </a:lnTo>
                  <a:lnTo>
                    <a:pt x="2090" y="4"/>
                  </a:lnTo>
                  <a:lnTo>
                    <a:pt x="2112" y="8"/>
                  </a:lnTo>
                  <a:lnTo>
                    <a:pt x="2136" y="14"/>
                  </a:lnTo>
                  <a:lnTo>
                    <a:pt x="2156" y="22"/>
                  </a:lnTo>
                  <a:lnTo>
                    <a:pt x="2178" y="30"/>
                  </a:lnTo>
                  <a:lnTo>
                    <a:pt x="2198" y="40"/>
                  </a:lnTo>
                  <a:lnTo>
                    <a:pt x="2218" y="52"/>
                  </a:lnTo>
                  <a:lnTo>
                    <a:pt x="2236" y="64"/>
                  </a:lnTo>
                  <a:lnTo>
                    <a:pt x="2254" y="80"/>
                  </a:lnTo>
                  <a:lnTo>
                    <a:pt x="2270" y="94"/>
                  </a:lnTo>
                  <a:lnTo>
                    <a:pt x="2286" y="110"/>
                  </a:lnTo>
                  <a:lnTo>
                    <a:pt x="2300" y="128"/>
                  </a:lnTo>
                  <a:lnTo>
                    <a:pt x="2312" y="146"/>
                  </a:lnTo>
                  <a:lnTo>
                    <a:pt x="2324" y="166"/>
                  </a:lnTo>
                  <a:lnTo>
                    <a:pt x="2336" y="186"/>
                  </a:lnTo>
                  <a:lnTo>
                    <a:pt x="2336" y="186"/>
                  </a:lnTo>
                  <a:lnTo>
                    <a:pt x="2344" y="206"/>
                  </a:lnTo>
                  <a:lnTo>
                    <a:pt x="2344" y="206"/>
                  </a:lnTo>
                  <a:lnTo>
                    <a:pt x="2358" y="230"/>
                  </a:lnTo>
                  <a:lnTo>
                    <a:pt x="2374" y="252"/>
                  </a:lnTo>
                  <a:lnTo>
                    <a:pt x="2396" y="272"/>
                  </a:lnTo>
                  <a:lnTo>
                    <a:pt x="2420" y="288"/>
                  </a:lnTo>
                  <a:lnTo>
                    <a:pt x="2450" y="300"/>
                  </a:lnTo>
                  <a:lnTo>
                    <a:pt x="2482" y="310"/>
                  </a:lnTo>
                  <a:lnTo>
                    <a:pt x="2520" y="316"/>
                  </a:lnTo>
                  <a:lnTo>
                    <a:pt x="2560" y="318"/>
                  </a:lnTo>
                  <a:lnTo>
                    <a:pt x="2560" y="318"/>
                  </a:lnTo>
                  <a:lnTo>
                    <a:pt x="3576" y="318"/>
                  </a:lnTo>
                  <a:lnTo>
                    <a:pt x="3576" y="378"/>
                  </a:lnTo>
                  <a:close/>
                </a:path>
              </a:pathLst>
            </a:custGeom>
            <a:solidFill>
              <a:schemeClr val="accent1">
                <a:lumMod val="60000"/>
                <a:lumOff val="40000"/>
              </a:schemeClr>
            </a:solidFill>
            <a:ln w="9525">
              <a:solidFill>
                <a:schemeClr val="bg2"/>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0" name="Freeform 29">
              <a:extLst>
                <a:ext uri="{FF2B5EF4-FFF2-40B4-BE49-F238E27FC236}">
                  <a16:creationId xmlns:a16="http://schemas.microsoft.com/office/drawing/2014/main" id="{D9B84D36-2113-960A-7363-15B4C0B06E79}"/>
                </a:ext>
              </a:extLst>
            </p:cNvPr>
            <p:cNvSpPr>
              <a:spLocks/>
            </p:cNvSpPr>
            <p:nvPr/>
          </p:nvSpPr>
          <p:spPr bwMode="auto">
            <a:xfrm>
              <a:off x="4778375" y="2557463"/>
              <a:ext cx="5676900" cy="1574800"/>
            </a:xfrm>
            <a:custGeom>
              <a:avLst/>
              <a:gdLst>
                <a:gd name="T0" fmla="*/ 3576 w 3576"/>
                <a:gd name="T1" fmla="*/ 992 h 992"/>
                <a:gd name="T2" fmla="*/ 2560 w 3576"/>
                <a:gd name="T3" fmla="*/ 992 h 992"/>
                <a:gd name="T4" fmla="*/ 2482 w 3576"/>
                <a:gd name="T5" fmla="*/ 984 h 992"/>
                <a:gd name="T6" fmla="*/ 2420 w 3576"/>
                <a:gd name="T7" fmla="*/ 962 h 992"/>
                <a:gd name="T8" fmla="*/ 2374 w 3576"/>
                <a:gd name="T9" fmla="*/ 926 h 992"/>
                <a:gd name="T10" fmla="*/ 2344 w 3576"/>
                <a:gd name="T11" fmla="*/ 880 h 992"/>
                <a:gd name="T12" fmla="*/ 2336 w 3576"/>
                <a:gd name="T13" fmla="*/ 860 h 992"/>
                <a:gd name="T14" fmla="*/ 2324 w 3576"/>
                <a:gd name="T15" fmla="*/ 840 h 992"/>
                <a:gd name="T16" fmla="*/ 2300 w 3576"/>
                <a:gd name="T17" fmla="*/ 802 h 992"/>
                <a:gd name="T18" fmla="*/ 2270 w 3576"/>
                <a:gd name="T19" fmla="*/ 768 h 992"/>
                <a:gd name="T20" fmla="*/ 2236 w 3576"/>
                <a:gd name="T21" fmla="*/ 738 h 992"/>
                <a:gd name="T22" fmla="*/ 2198 w 3576"/>
                <a:gd name="T23" fmla="*/ 714 h 992"/>
                <a:gd name="T24" fmla="*/ 2156 w 3576"/>
                <a:gd name="T25" fmla="*/ 696 h 992"/>
                <a:gd name="T26" fmla="*/ 2112 w 3576"/>
                <a:gd name="T27" fmla="*/ 682 h 992"/>
                <a:gd name="T28" fmla="*/ 2066 w 3576"/>
                <a:gd name="T29" fmla="*/ 676 h 992"/>
                <a:gd name="T30" fmla="*/ 324 w 3576"/>
                <a:gd name="T31" fmla="*/ 674 h 992"/>
                <a:gd name="T32" fmla="*/ 292 w 3576"/>
                <a:gd name="T33" fmla="*/ 672 h 992"/>
                <a:gd name="T34" fmla="*/ 228 w 3576"/>
                <a:gd name="T35" fmla="*/ 660 h 992"/>
                <a:gd name="T36" fmla="*/ 170 w 3576"/>
                <a:gd name="T37" fmla="*/ 636 h 992"/>
                <a:gd name="T38" fmla="*/ 118 w 3576"/>
                <a:gd name="T39" fmla="*/ 600 h 992"/>
                <a:gd name="T40" fmla="*/ 74 w 3576"/>
                <a:gd name="T41" fmla="*/ 556 h 992"/>
                <a:gd name="T42" fmla="*/ 40 w 3576"/>
                <a:gd name="T43" fmla="*/ 504 h 992"/>
                <a:gd name="T44" fmla="*/ 14 w 3576"/>
                <a:gd name="T45" fmla="*/ 446 h 992"/>
                <a:gd name="T46" fmla="*/ 2 w 3576"/>
                <a:gd name="T47" fmla="*/ 384 h 992"/>
                <a:gd name="T48" fmla="*/ 0 w 3576"/>
                <a:gd name="T49" fmla="*/ 324 h 992"/>
                <a:gd name="T50" fmla="*/ 2 w 3576"/>
                <a:gd name="T51" fmla="*/ 290 h 992"/>
                <a:gd name="T52" fmla="*/ 14 w 3576"/>
                <a:gd name="T53" fmla="*/ 226 h 992"/>
                <a:gd name="T54" fmla="*/ 40 w 3576"/>
                <a:gd name="T55" fmla="*/ 168 h 992"/>
                <a:gd name="T56" fmla="*/ 74 w 3576"/>
                <a:gd name="T57" fmla="*/ 116 h 992"/>
                <a:gd name="T58" fmla="*/ 118 w 3576"/>
                <a:gd name="T59" fmla="*/ 74 h 992"/>
                <a:gd name="T60" fmla="*/ 170 w 3576"/>
                <a:gd name="T61" fmla="*/ 38 h 992"/>
                <a:gd name="T62" fmla="*/ 228 w 3576"/>
                <a:gd name="T63" fmla="*/ 14 h 992"/>
                <a:gd name="T64" fmla="*/ 292 w 3576"/>
                <a:gd name="T65" fmla="*/ 0 h 992"/>
                <a:gd name="T66" fmla="*/ 2050 w 3576"/>
                <a:gd name="T67" fmla="*/ 0 h 992"/>
                <a:gd name="T68" fmla="*/ 2084 w 3576"/>
                <a:gd name="T69" fmla="*/ 0 h 992"/>
                <a:gd name="T70" fmla="*/ 2146 w 3576"/>
                <a:gd name="T71" fmla="*/ 14 h 992"/>
                <a:gd name="T72" fmla="*/ 2204 w 3576"/>
                <a:gd name="T73" fmla="*/ 38 h 992"/>
                <a:gd name="T74" fmla="*/ 2256 w 3576"/>
                <a:gd name="T75" fmla="*/ 74 h 992"/>
                <a:gd name="T76" fmla="*/ 2300 w 3576"/>
                <a:gd name="T77" fmla="*/ 116 h 992"/>
                <a:gd name="T78" fmla="*/ 2334 w 3576"/>
                <a:gd name="T79" fmla="*/ 168 h 992"/>
                <a:gd name="T80" fmla="*/ 2360 w 3576"/>
                <a:gd name="T81" fmla="*/ 226 h 992"/>
                <a:gd name="T82" fmla="*/ 2372 w 3576"/>
                <a:gd name="T83" fmla="*/ 290 h 992"/>
                <a:gd name="T84" fmla="*/ 2374 w 3576"/>
                <a:gd name="T85" fmla="*/ 774 h 992"/>
                <a:gd name="T86" fmla="*/ 2374 w 3576"/>
                <a:gd name="T87" fmla="*/ 790 h 992"/>
                <a:gd name="T88" fmla="*/ 2382 w 3576"/>
                <a:gd name="T89" fmla="*/ 822 h 992"/>
                <a:gd name="T90" fmla="*/ 2394 w 3576"/>
                <a:gd name="T91" fmla="*/ 852 h 992"/>
                <a:gd name="T92" fmla="*/ 2412 w 3576"/>
                <a:gd name="T93" fmla="*/ 878 h 992"/>
                <a:gd name="T94" fmla="*/ 2434 w 3576"/>
                <a:gd name="T95" fmla="*/ 898 h 992"/>
                <a:gd name="T96" fmla="*/ 2458 w 3576"/>
                <a:gd name="T97" fmla="*/ 916 h 992"/>
                <a:gd name="T98" fmla="*/ 2488 w 3576"/>
                <a:gd name="T99" fmla="*/ 928 h 992"/>
                <a:gd name="T100" fmla="*/ 2520 w 3576"/>
                <a:gd name="T101" fmla="*/ 936 h 992"/>
                <a:gd name="T102" fmla="*/ 2536 w 3576"/>
                <a:gd name="T103" fmla="*/ 936 h 992"/>
                <a:gd name="T104" fmla="*/ 3576 w 3576"/>
                <a:gd name="T105" fmla="*/ 992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576" h="992">
                  <a:moveTo>
                    <a:pt x="3576" y="992"/>
                  </a:moveTo>
                  <a:lnTo>
                    <a:pt x="3576" y="992"/>
                  </a:lnTo>
                  <a:lnTo>
                    <a:pt x="2560" y="992"/>
                  </a:lnTo>
                  <a:lnTo>
                    <a:pt x="2560" y="992"/>
                  </a:lnTo>
                  <a:lnTo>
                    <a:pt x="2520" y="990"/>
                  </a:lnTo>
                  <a:lnTo>
                    <a:pt x="2482" y="984"/>
                  </a:lnTo>
                  <a:lnTo>
                    <a:pt x="2450" y="974"/>
                  </a:lnTo>
                  <a:lnTo>
                    <a:pt x="2420" y="962"/>
                  </a:lnTo>
                  <a:lnTo>
                    <a:pt x="2396" y="946"/>
                  </a:lnTo>
                  <a:lnTo>
                    <a:pt x="2374" y="926"/>
                  </a:lnTo>
                  <a:lnTo>
                    <a:pt x="2358" y="904"/>
                  </a:lnTo>
                  <a:lnTo>
                    <a:pt x="2344" y="880"/>
                  </a:lnTo>
                  <a:lnTo>
                    <a:pt x="2344" y="880"/>
                  </a:lnTo>
                  <a:lnTo>
                    <a:pt x="2336" y="860"/>
                  </a:lnTo>
                  <a:lnTo>
                    <a:pt x="2336" y="860"/>
                  </a:lnTo>
                  <a:lnTo>
                    <a:pt x="2324" y="840"/>
                  </a:lnTo>
                  <a:lnTo>
                    <a:pt x="2312" y="820"/>
                  </a:lnTo>
                  <a:lnTo>
                    <a:pt x="2300" y="802"/>
                  </a:lnTo>
                  <a:lnTo>
                    <a:pt x="2286" y="784"/>
                  </a:lnTo>
                  <a:lnTo>
                    <a:pt x="2270" y="768"/>
                  </a:lnTo>
                  <a:lnTo>
                    <a:pt x="2254" y="754"/>
                  </a:lnTo>
                  <a:lnTo>
                    <a:pt x="2236" y="738"/>
                  </a:lnTo>
                  <a:lnTo>
                    <a:pt x="2218" y="726"/>
                  </a:lnTo>
                  <a:lnTo>
                    <a:pt x="2198" y="714"/>
                  </a:lnTo>
                  <a:lnTo>
                    <a:pt x="2178" y="704"/>
                  </a:lnTo>
                  <a:lnTo>
                    <a:pt x="2156" y="696"/>
                  </a:lnTo>
                  <a:lnTo>
                    <a:pt x="2136" y="688"/>
                  </a:lnTo>
                  <a:lnTo>
                    <a:pt x="2112" y="682"/>
                  </a:lnTo>
                  <a:lnTo>
                    <a:pt x="2090" y="678"/>
                  </a:lnTo>
                  <a:lnTo>
                    <a:pt x="2066" y="676"/>
                  </a:lnTo>
                  <a:lnTo>
                    <a:pt x="2042" y="674"/>
                  </a:lnTo>
                  <a:lnTo>
                    <a:pt x="324" y="674"/>
                  </a:lnTo>
                  <a:lnTo>
                    <a:pt x="324" y="674"/>
                  </a:lnTo>
                  <a:lnTo>
                    <a:pt x="292" y="672"/>
                  </a:lnTo>
                  <a:lnTo>
                    <a:pt x="258" y="668"/>
                  </a:lnTo>
                  <a:lnTo>
                    <a:pt x="228" y="660"/>
                  </a:lnTo>
                  <a:lnTo>
                    <a:pt x="198" y="648"/>
                  </a:lnTo>
                  <a:lnTo>
                    <a:pt x="170" y="636"/>
                  </a:lnTo>
                  <a:lnTo>
                    <a:pt x="144" y="618"/>
                  </a:lnTo>
                  <a:lnTo>
                    <a:pt x="118" y="600"/>
                  </a:lnTo>
                  <a:lnTo>
                    <a:pt x="96" y="580"/>
                  </a:lnTo>
                  <a:lnTo>
                    <a:pt x="74" y="556"/>
                  </a:lnTo>
                  <a:lnTo>
                    <a:pt x="56" y="532"/>
                  </a:lnTo>
                  <a:lnTo>
                    <a:pt x="40" y="504"/>
                  </a:lnTo>
                  <a:lnTo>
                    <a:pt x="26" y="476"/>
                  </a:lnTo>
                  <a:lnTo>
                    <a:pt x="14" y="446"/>
                  </a:lnTo>
                  <a:lnTo>
                    <a:pt x="6" y="416"/>
                  </a:lnTo>
                  <a:lnTo>
                    <a:pt x="2" y="384"/>
                  </a:lnTo>
                  <a:lnTo>
                    <a:pt x="0" y="350"/>
                  </a:lnTo>
                  <a:lnTo>
                    <a:pt x="0" y="324"/>
                  </a:lnTo>
                  <a:lnTo>
                    <a:pt x="0" y="324"/>
                  </a:lnTo>
                  <a:lnTo>
                    <a:pt x="2" y="290"/>
                  </a:lnTo>
                  <a:lnTo>
                    <a:pt x="6" y="258"/>
                  </a:lnTo>
                  <a:lnTo>
                    <a:pt x="14" y="226"/>
                  </a:lnTo>
                  <a:lnTo>
                    <a:pt x="26" y="198"/>
                  </a:lnTo>
                  <a:lnTo>
                    <a:pt x="40" y="168"/>
                  </a:lnTo>
                  <a:lnTo>
                    <a:pt x="56" y="142"/>
                  </a:lnTo>
                  <a:lnTo>
                    <a:pt x="74" y="116"/>
                  </a:lnTo>
                  <a:lnTo>
                    <a:pt x="96" y="94"/>
                  </a:lnTo>
                  <a:lnTo>
                    <a:pt x="118" y="74"/>
                  </a:lnTo>
                  <a:lnTo>
                    <a:pt x="144" y="54"/>
                  </a:lnTo>
                  <a:lnTo>
                    <a:pt x="170" y="38"/>
                  </a:lnTo>
                  <a:lnTo>
                    <a:pt x="198" y="24"/>
                  </a:lnTo>
                  <a:lnTo>
                    <a:pt x="228" y="14"/>
                  </a:lnTo>
                  <a:lnTo>
                    <a:pt x="258" y="6"/>
                  </a:lnTo>
                  <a:lnTo>
                    <a:pt x="292" y="0"/>
                  </a:lnTo>
                  <a:lnTo>
                    <a:pt x="324" y="0"/>
                  </a:lnTo>
                  <a:lnTo>
                    <a:pt x="2050" y="0"/>
                  </a:lnTo>
                  <a:lnTo>
                    <a:pt x="2050" y="0"/>
                  </a:lnTo>
                  <a:lnTo>
                    <a:pt x="2084" y="0"/>
                  </a:lnTo>
                  <a:lnTo>
                    <a:pt x="2116" y="6"/>
                  </a:lnTo>
                  <a:lnTo>
                    <a:pt x="2146" y="14"/>
                  </a:lnTo>
                  <a:lnTo>
                    <a:pt x="2176" y="24"/>
                  </a:lnTo>
                  <a:lnTo>
                    <a:pt x="2204" y="38"/>
                  </a:lnTo>
                  <a:lnTo>
                    <a:pt x="2232" y="54"/>
                  </a:lnTo>
                  <a:lnTo>
                    <a:pt x="2256" y="74"/>
                  </a:lnTo>
                  <a:lnTo>
                    <a:pt x="2280" y="94"/>
                  </a:lnTo>
                  <a:lnTo>
                    <a:pt x="2300" y="116"/>
                  </a:lnTo>
                  <a:lnTo>
                    <a:pt x="2318" y="142"/>
                  </a:lnTo>
                  <a:lnTo>
                    <a:pt x="2334" y="168"/>
                  </a:lnTo>
                  <a:lnTo>
                    <a:pt x="2348" y="198"/>
                  </a:lnTo>
                  <a:lnTo>
                    <a:pt x="2360" y="226"/>
                  </a:lnTo>
                  <a:lnTo>
                    <a:pt x="2368" y="258"/>
                  </a:lnTo>
                  <a:lnTo>
                    <a:pt x="2372" y="290"/>
                  </a:lnTo>
                  <a:lnTo>
                    <a:pt x="2374" y="324"/>
                  </a:lnTo>
                  <a:lnTo>
                    <a:pt x="2374" y="774"/>
                  </a:lnTo>
                  <a:lnTo>
                    <a:pt x="2374" y="774"/>
                  </a:lnTo>
                  <a:lnTo>
                    <a:pt x="2374" y="790"/>
                  </a:lnTo>
                  <a:lnTo>
                    <a:pt x="2378" y="806"/>
                  </a:lnTo>
                  <a:lnTo>
                    <a:pt x="2382" y="822"/>
                  </a:lnTo>
                  <a:lnTo>
                    <a:pt x="2386" y="838"/>
                  </a:lnTo>
                  <a:lnTo>
                    <a:pt x="2394" y="852"/>
                  </a:lnTo>
                  <a:lnTo>
                    <a:pt x="2402" y="864"/>
                  </a:lnTo>
                  <a:lnTo>
                    <a:pt x="2412" y="878"/>
                  </a:lnTo>
                  <a:lnTo>
                    <a:pt x="2422" y="888"/>
                  </a:lnTo>
                  <a:lnTo>
                    <a:pt x="2434" y="898"/>
                  </a:lnTo>
                  <a:lnTo>
                    <a:pt x="2446" y="908"/>
                  </a:lnTo>
                  <a:lnTo>
                    <a:pt x="2458" y="916"/>
                  </a:lnTo>
                  <a:lnTo>
                    <a:pt x="2474" y="924"/>
                  </a:lnTo>
                  <a:lnTo>
                    <a:pt x="2488" y="928"/>
                  </a:lnTo>
                  <a:lnTo>
                    <a:pt x="2504" y="932"/>
                  </a:lnTo>
                  <a:lnTo>
                    <a:pt x="2520" y="936"/>
                  </a:lnTo>
                  <a:lnTo>
                    <a:pt x="2536" y="936"/>
                  </a:lnTo>
                  <a:lnTo>
                    <a:pt x="2536" y="936"/>
                  </a:lnTo>
                  <a:lnTo>
                    <a:pt x="3576" y="936"/>
                  </a:lnTo>
                  <a:lnTo>
                    <a:pt x="3576" y="992"/>
                  </a:lnTo>
                  <a:close/>
                </a:path>
              </a:pathLst>
            </a:custGeom>
            <a:solidFill>
              <a:schemeClr val="accent1">
                <a:lumMod val="75000"/>
              </a:schemeClr>
            </a:solidFill>
            <a:ln w="9525">
              <a:solidFill>
                <a:schemeClr val="bg2"/>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1" name="Freeform 36">
              <a:extLst>
                <a:ext uri="{FF2B5EF4-FFF2-40B4-BE49-F238E27FC236}">
                  <a16:creationId xmlns:a16="http://schemas.microsoft.com/office/drawing/2014/main" id="{48598065-2AA9-0EAD-BF7A-955F0A9554BC}"/>
                </a:ext>
              </a:extLst>
            </p:cNvPr>
            <p:cNvSpPr>
              <a:spLocks/>
            </p:cNvSpPr>
            <p:nvPr/>
          </p:nvSpPr>
          <p:spPr bwMode="auto">
            <a:xfrm>
              <a:off x="4778375" y="1484313"/>
              <a:ext cx="5676900" cy="2559050"/>
            </a:xfrm>
            <a:custGeom>
              <a:avLst/>
              <a:gdLst>
                <a:gd name="T0" fmla="*/ 3576 w 3576"/>
                <a:gd name="T1" fmla="*/ 1612 h 1612"/>
                <a:gd name="T2" fmla="*/ 2536 w 3576"/>
                <a:gd name="T3" fmla="*/ 1612 h 1612"/>
                <a:gd name="T4" fmla="*/ 2504 w 3576"/>
                <a:gd name="T5" fmla="*/ 1608 h 1612"/>
                <a:gd name="T6" fmla="*/ 2474 w 3576"/>
                <a:gd name="T7" fmla="*/ 1600 h 1612"/>
                <a:gd name="T8" fmla="*/ 2446 w 3576"/>
                <a:gd name="T9" fmla="*/ 1584 h 1612"/>
                <a:gd name="T10" fmla="*/ 2422 w 3576"/>
                <a:gd name="T11" fmla="*/ 1564 h 1612"/>
                <a:gd name="T12" fmla="*/ 2402 w 3576"/>
                <a:gd name="T13" fmla="*/ 1540 h 1612"/>
                <a:gd name="T14" fmla="*/ 2386 w 3576"/>
                <a:gd name="T15" fmla="*/ 1514 h 1612"/>
                <a:gd name="T16" fmla="*/ 2378 w 3576"/>
                <a:gd name="T17" fmla="*/ 1482 h 1612"/>
                <a:gd name="T18" fmla="*/ 2374 w 3576"/>
                <a:gd name="T19" fmla="*/ 1450 h 1612"/>
                <a:gd name="T20" fmla="*/ 2374 w 3576"/>
                <a:gd name="T21" fmla="*/ 1000 h 1612"/>
                <a:gd name="T22" fmla="*/ 2368 w 3576"/>
                <a:gd name="T23" fmla="*/ 934 h 1612"/>
                <a:gd name="T24" fmla="*/ 2348 w 3576"/>
                <a:gd name="T25" fmla="*/ 874 h 1612"/>
                <a:gd name="T26" fmla="*/ 2318 w 3576"/>
                <a:gd name="T27" fmla="*/ 818 h 1612"/>
                <a:gd name="T28" fmla="*/ 2280 w 3576"/>
                <a:gd name="T29" fmla="*/ 770 h 1612"/>
                <a:gd name="T30" fmla="*/ 2232 w 3576"/>
                <a:gd name="T31" fmla="*/ 730 h 1612"/>
                <a:gd name="T32" fmla="*/ 2176 w 3576"/>
                <a:gd name="T33" fmla="*/ 700 h 1612"/>
                <a:gd name="T34" fmla="*/ 2116 w 3576"/>
                <a:gd name="T35" fmla="*/ 682 h 1612"/>
                <a:gd name="T36" fmla="*/ 2050 w 3576"/>
                <a:gd name="T37" fmla="*/ 676 h 1612"/>
                <a:gd name="T38" fmla="*/ 324 w 3576"/>
                <a:gd name="T39" fmla="*/ 676 h 1612"/>
                <a:gd name="T40" fmla="*/ 292 w 3576"/>
                <a:gd name="T41" fmla="*/ 674 h 1612"/>
                <a:gd name="T42" fmla="*/ 228 w 3576"/>
                <a:gd name="T43" fmla="*/ 660 h 1612"/>
                <a:gd name="T44" fmla="*/ 170 w 3576"/>
                <a:gd name="T45" fmla="*/ 636 h 1612"/>
                <a:gd name="T46" fmla="*/ 118 w 3576"/>
                <a:gd name="T47" fmla="*/ 602 h 1612"/>
                <a:gd name="T48" fmla="*/ 74 w 3576"/>
                <a:gd name="T49" fmla="*/ 558 h 1612"/>
                <a:gd name="T50" fmla="*/ 40 w 3576"/>
                <a:gd name="T51" fmla="*/ 506 h 1612"/>
                <a:gd name="T52" fmla="*/ 14 w 3576"/>
                <a:gd name="T53" fmla="*/ 448 h 1612"/>
                <a:gd name="T54" fmla="*/ 2 w 3576"/>
                <a:gd name="T55" fmla="*/ 384 h 1612"/>
                <a:gd name="T56" fmla="*/ 0 w 3576"/>
                <a:gd name="T57" fmla="*/ 324 h 1612"/>
                <a:gd name="T58" fmla="*/ 2 w 3576"/>
                <a:gd name="T59" fmla="*/ 290 h 1612"/>
                <a:gd name="T60" fmla="*/ 14 w 3576"/>
                <a:gd name="T61" fmla="*/ 228 h 1612"/>
                <a:gd name="T62" fmla="*/ 40 w 3576"/>
                <a:gd name="T63" fmla="*/ 170 h 1612"/>
                <a:gd name="T64" fmla="*/ 74 w 3576"/>
                <a:gd name="T65" fmla="*/ 118 h 1612"/>
                <a:gd name="T66" fmla="*/ 118 w 3576"/>
                <a:gd name="T67" fmla="*/ 74 h 1612"/>
                <a:gd name="T68" fmla="*/ 170 w 3576"/>
                <a:gd name="T69" fmla="*/ 40 h 1612"/>
                <a:gd name="T70" fmla="*/ 228 w 3576"/>
                <a:gd name="T71" fmla="*/ 14 h 1612"/>
                <a:gd name="T72" fmla="*/ 292 w 3576"/>
                <a:gd name="T73" fmla="*/ 2 h 1612"/>
                <a:gd name="T74" fmla="*/ 324 w 3576"/>
                <a:gd name="T75" fmla="*/ 0 h 1612"/>
                <a:gd name="T76" fmla="*/ 2106 w 3576"/>
                <a:gd name="T77" fmla="*/ 0 h 1612"/>
                <a:gd name="T78" fmla="*/ 2172 w 3576"/>
                <a:gd name="T79" fmla="*/ 6 h 1612"/>
                <a:gd name="T80" fmla="*/ 2232 w 3576"/>
                <a:gd name="T81" fmla="*/ 26 h 1612"/>
                <a:gd name="T82" fmla="*/ 2288 w 3576"/>
                <a:gd name="T83" fmla="*/ 56 h 1612"/>
                <a:gd name="T84" fmla="*/ 2336 w 3576"/>
                <a:gd name="T85" fmla="*/ 94 h 1612"/>
                <a:gd name="T86" fmla="*/ 2376 w 3576"/>
                <a:gd name="T87" fmla="*/ 142 h 1612"/>
                <a:gd name="T88" fmla="*/ 2406 w 3576"/>
                <a:gd name="T89" fmla="*/ 198 h 1612"/>
                <a:gd name="T90" fmla="*/ 2424 w 3576"/>
                <a:gd name="T91" fmla="*/ 258 h 1612"/>
                <a:gd name="T92" fmla="*/ 2430 w 3576"/>
                <a:gd name="T93" fmla="*/ 324 h 1612"/>
                <a:gd name="T94" fmla="*/ 2430 w 3576"/>
                <a:gd name="T95" fmla="*/ 1458 h 1612"/>
                <a:gd name="T96" fmla="*/ 2440 w 3576"/>
                <a:gd name="T97" fmla="*/ 1492 h 1612"/>
                <a:gd name="T98" fmla="*/ 2462 w 3576"/>
                <a:gd name="T99" fmla="*/ 1524 h 1612"/>
                <a:gd name="T100" fmla="*/ 2494 w 3576"/>
                <a:gd name="T101" fmla="*/ 1546 h 1612"/>
                <a:gd name="T102" fmla="*/ 2528 w 3576"/>
                <a:gd name="T103" fmla="*/ 1556 h 1612"/>
                <a:gd name="T104" fmla="*/ 3576 w 3576"/>
                <a:gd name="T105" fmla="*/ 1556 h 1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576" h="1612">
                  <a:moveTo>
                    <a:pt x="3576" y="1612"/>
                  </a:moveTo>
                  <a:lnTo>
                    <a:pt x="3576" y="1612"/>
                  </a:lnTo>
                  <a:lnTo>
                    <a:pt x="2536" y="1612"/>
                  </a:lnTo>
                  <a:lnTo>
                    <a:pt x="2536" y="1612"/>
                  </a:lnTo>
                  <a:lnTo>
                    <a:pt x="2520" y="1612"/>
                  </a:lnTo>
                  <a:lnTo>
                    <a:pt x="2504" y="1608"/>
                  </a:lnTo>
                  <a:lnTo>
                    <a:pt x="2488" y="1604"/>
                  </a:lnTo>
                  <a:lnTo>
                    <a:pt x="2474" y="1600"/>
                  </a:lnTo>
                  <a:lnTo>
                    <a:pt x="2458" y="1592"/>
                  </a:lnTo>
                  <a:lnTo>
                    <a:pt x="2446" y="1584"/>
                  </a:lnTo>
                  <a:lnTo>
                    <a:pt x="2434" y="1574"/>
                  </a:lnTo>
                  <a:lnTo>
                    <a:pt x="2422" y="1564"/>
                  </a:lnTo>
                  <a:lnTo>
                    <a:pt x="2412" y="1554"/>
                  </a:lnTo>
                  <a:lnTo>
                    <a:pt x="2402" y="1540"/>
                  </a:lnTo>
                  <a:lnTo>
                    <a:pt x="2394" y="1528"/>
                  </a:lnTo>
                  <a:lnTo>
                    <a:pt x="2386" y="1514"/>
                  </a:lnTo>
                  <a:lnTo>
                    <a:pt x="2382" y="1498"/>
                  </a:lnTo>
                  <a:lnTo>
                    <a:pt x="2378" y="1482"/>
                  </a:lnTo>
                  <a:lnTo>
                    <a:pt x="2374" y="1466"/>
                  </a:lnTo>
                  <a:lnTo>
                    <a:pt x="2374" y="1450"/>
                  </a:lnTo>
                  <a:lnTo>
                    <a:pt x="2374" y="1000"/>
                  </a:lnTo>
                  <a:lnTo>
                    <a:pt x="2374" y="1000"/>
                  </a:lnTo>
                  <a:lnTo>
                    <a:pt x="2372" y="966"/>
                  </a:lnTo>
                  <a:lnTo>
                    <a:pt x="2368" y="934"/>
                  </a:lnTo>
                  <a:lnTo>
                    <a:pt x="2360" y="902"/>
                  </a:lnTo>
                  <a:lnTo>
                    <a:pt x="2348" y="874"/>
                  </a:lnTo>
                  <a:lnTo>
                    <a:pt x="2334" y="844"/>
                  </a:lnTo>
                  <a:lnTo>
                    <a:pt x="2318" y="818"/>
                  </a:lnTo>
                  <a:lnTo>
                    <a:pt x="2300" y="792"/>
                  </a:lnTo>
                  <a:lnTo>
                    <a:pt x="2280" y="770"/>
                  </a:lnTo>
                  <a:lnTo>
                    <a:pt x="2256" y="750"/>
                  </a:lnTo>
                  <a:lnTo>
                    <a:pt x="2232" y="730"/>
                  </a:lnTo>
                  <a:lnTo>
                    <a:pt x="2204" y="714"/>
                  </a:lnTo>
                  <a:lnTo>
                    <a:pt x="2176" y="700"/>
                  </a:lnTo>
                  <a:lnTo>
                    <a:pt x="2146" y="690"/>
                  </a:lnTo>
                  <a:lnTo>
                    <a:pt x="2116" y="682"/>
                  </a:lnTo>
                  <a:lnTo>
                    <a:pt x="2084" y="676"/>
                  </a:lnTo>
                  <a:lnTo>
                    <a:pt x="2050" y="676"/>
                  </a:lnTo>
                  <a:lnTo>
                    <a:pt x="2050" y="676"/>
                  </a:lnTo>
                  <a:lnTo>
                    <a:pt x="324" y="676"/>
                  </a:lnTo>
                  <a:lnTo>
                    <a:pt x="324" y="676"/>
                  </a:lnTo>
                  <a:lnTo>
                    <a:pt x="292" y="674"/>
                  </a:lnTo>
                  <a:lnTo>
                    <a:pt x="258" y="668"/>
                  </a:lnTo>
                  <a:lnTo>
                    <a:pt x="228" y="660"/>
                  </a:lnTo>
                  <a:lnTo>
                    <a:pt x="198" y="650"/>
                  </a:lnTo>
                  <a:lnTo>
                    <a:pt x="170" y="636"/>
                  </a:lnTo>
                  <a:lnTo>
                    <a:pt x="144" y="620"/>
                  </a:lnTo>
                  <a:lnTo>
                    <a:pt x="118" y="602"/>
                  </a:lnTo>
                  <a:lnTo>
                    <a:pt x="96" y="580"/>
                  </a:lnTo>
                  <a:lnTo>
                    <a:pt x="74" y="558"/>
                  </a:lnTo>
                  <a:lnTo>
                    <a:pt x="56" y="532"/>
                  </a:lnTo>
                  <a:lnTo>
                    <a:pt x="40" y="506"/>
                  </a:lnTo>
                  <a:lnTo>
                    <a:pt x="26" y="478"/>
                  </a:lnTo>
                  <a:lnTo>
                    <a:pt x="14" y="448"/>
                  </a:lnTo>
                  <a:lnTo>
                    <a:pt x="6" y="416"/>
                  </a:lnTo>
                  <a:lnTo>
                    <a:pt x="2" y="384"/>
                  </a:lnTo>
                  <a:lnTo>
                    <a:pt x="0" y="350"/>
                  </a:lnTo>
                  <a:lnTo>
                    <a:pt x="0" y="324"/>
                  </a:lnTo>
                  <a:lnTo>
                    <a:pt x="0" y="324"/>
                  </a:lnTo>
                  <a:lnTo>
                    <a:pt x="2" y="290"/>
                  </a:lnTo>
                  <a:lnTo>
                    <a:pt x="6" y="258"/>
                  </a:lnTo>
                  <a:lnTo>
                    <a:pt x="14" y="228"/>
                  </a:lnTo>
                  <a:lnTo>
                    <a:pt x="26" y="198"/>
                  </a:lnTo>
                  <a:lnTo>
                    <a:pt x="40" y="170"/>
                  </a:lnTo>
                  <a:lnTo>
                    <a:pt x="56" y="142"/>
                  </a:lnTo>
                  <a:lnTo>
                    <a:pt x="74" y="118"/>
                  </a:lnTo>
                  <a:lnTo>
                    <a:pt x="96" y="94"/>
                  </a:lnTo>
                  <a:lnTo>
                    <a:pt x="118" y="74"/>
                  </a:lnTo>
                  <a:lnTo>
                    <a:pt x="144" y="56"/>
                  </a:lnTo>
                  <a:lnTo>
                    <a:pt x="170" y="40"/>
                  </a:lnTo>
                  <a:lnTo>
                    <a:pt x="198" y="26"/>
                  </a:lnTo>
                  <a:lnTo>
                    <a:pt x="228" y="14"/>
                  </a:lnTo>
                  <a:lnTo>
                    <a:pt x="258" y="6"/>
                  </a:lnTo>
                  <a:lnTo>
                    <a:pt x="292" y="2"/>
                  </a:lnTo>
                  <a:lnTo>
                    <a:pt x="324" y="0"/>
                  </a:lnTo>
                  <a:lnTo>
                    <a:pt x="324" y="0"/>
                  </a:lnTo>
                  <a:lnTo>
                    <a:pt x="2106" y="0"/>
                  </a:lnTo>
                  <a:lnTo>
                    <a:pt x="2106" y="0"/>
                  </a:lnTo>
                  <a:lnTo>
                    <a:pt x="2140" y="2"/>
                  </a:lnTo>
                  <a:lnTo>
                    <a:pt x="2172" y="6"/>
                  </a:lnTo>
                  <a:lnTo>
                    <a:pt x="2204" y="14"/>
                  </a:lnTo>
                  <a:lnTo>
                    <a:pt x="2232" y="26"/>
                  </a:lnTo>
                  <a:lnTo>
                    <a:pt x="2262" y="40"/>
                  </a:lnTo>
                  <a:lnTo>
                    <a:pt x="2288" y="56"/>
                  </a:lnTo>
                  <a:lnTo>
                    <a:pt x="2312" y="74"/>
                  </a:lnTo>
                  <a:lnTo>
                    <a:pt x="2336" y="94"/>
                  </a:lnTo>
                  <a:lnTo>
                    <a:pt x="2356" y="118"/>
                  </a:lnTo>
                  <a:lnTo>
                    <a:pt x="2376" y="142"/>
                  </a:lnTo>
                  <a:lnTo>
                    <a:pt x="2392" y="170"/>
                  </a:lnTo>
                  <a:lnTo>
                    <a:pt x="2406" y="198"/>
                  </a:lnTo>
                  <a:lnTo>
                    <a:pt x="2416" y="228"/>
                  </a:lnTo>
                  <a:lnTo>
                    <a:pt x="2424" y="258"/>
                  </a:lnTo>
                  <a:lnTo>
                    <a:pt x="2430" y="290"/>
                  </a:lnTo>
                  <a:lnTo>
                    <a:pt x="2430" y="324"/>
                  </a:lnTo>
                  <a:lnTo>
                    <a:pt x="2430" y="1458"/>
                  </a:lnTo>
                  <a:lnTo>
                    <a:pt x="2430" y="1458"/>
                  </a:lnTo>
                  <a:lnTo>
                    <a:pt x="2434" y="1476"/>
                  </a:lnTo>
                  <a:lnTo>
                    <a:pt x="2440" y="1492"/>
                  </a:lnTo>
                  <a:lnTo>
                    <a:pt x="2450" y="1508"/>
                  </a:lnTo>
                  <a:lnTo>
                    <a:pt x="2462" y="1524"/>
                  </a:lnTo>
                  <a:lnTo>
                    <a:pt x="2478" y="1536"/>
                  </a:lnTo>
                  <a:lnTo>
                    <a:pt x="2494" y="1546"/>
                  </a:lnTo>
                  <a:lnTo>
                    <a:pt x="2512" y="1552"/>
                  </a:lnTo>
                  <a:lnTo>
                    <a:pt x="2528" y="1556"/>
                  </a:lnTo>
                  <a:lnTo>
                    <a:pt x="2528" y="1556"/>
                  </a:lnTo>
                  <a:lnTo>
                    <a:pt x="3576" y="1556"/>
                  </a:lnTo>
                  <a:lnTo>
                    <a:pt x="3576" y="1612"/>
                  </a:lnTo>
                  <a:close/>
                </a:path>
              </a:pathLst>
            </a:custGeom>
            <a:solidFill>
              <a:schemeClr val="accent1">
                <a:lumMod val="50000"/>
              </a:schemeClr>
            </a:solidFill>
            <a:ln w="9525">
              <a:solidFill>
                <a:schemeClr val="bg2"/>
              </a:solidFill>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170" name="Rectangle 169">
            <a:extLst>
              <a:ext uri="{FF2B5EF4-FFF2-40B4-BE49-F238E27FC236}">
                <a16:creationId xmlns:a16="http://schemas.microsoft.com/office/drawing/2014/main" id="{51B45D5A-E79E-D39D-B5F8-E5C31074817E}"/>
              </a:ext>
            </a:extLst>
          </p:cNvPr>
          <p:cNvSpPr/>
          <p:nvPr/>
        </p:nvSpPr>
        <p:spPr>
          <a:xfrm>
            <a:off x="1718336" y="631847"/>
            <a:ext cx="938947" cy="7118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i="1" dirty="0">
                <a:latin typeface="Georgia" panose="02040502050405020303" pitchFamily="18" charset="0"/>
              </a:rPr>
              <a:t>01</a:t>
            </a:r>
          </a:p>
        </p:txBody>
      </p:sp>
      <p:sp>
        <p:nvSpPr>
          <p:cNvPr id="171" name="Rectangle 170">
            <a:extLst>
              <a:ext uri="{FF2B5EF4-FFF2-40B4-BE49-F238E27FC236}">
                <a16:creationId xmlns:a16="http://schemas.microsoft.com/office/drawing/2014/main" id="{A72C504C-A131-57EB-E32F-8DABF109261D}"/>
              </a:ext>
            </a:extLst>
          </p:cNvPr>
          <p:cNvSpPr/>
          <p:nvPr/>
        </p:nvSpPr>
        <p:spPr>
          <a:xfrm>
            <a:off x="1718336" y="1668013"/>
            <a:ext cx="938947" cy="8174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i="1" dirty="0">
                <a:latin typeface="Georgia" panose="02040502050405020303" pitchFamily="18" charset="0"/>
              </a:rPr>
              <a:t>02</a:t>
            </a:r>
          </a:p>
        </p:txBody>
      </p:sp>
      <p:sp>
        <p:nvSpPr>
          <p:cNvPr id="172" name="Rectangle 171">
            <a:extLst>
              <a:ext uri="{FF2B5EF4-FFF2-40B4-BE49-F238E27FC236}">
                <a16:creationId xmlns:a16="http://schemas.microsoft.com/office/drawing/2014/main" id="{C4C7AD56-00C4-13AE-1D14-028422D287B7}"/>
              </a:ext>
            </a:extLst>
          </p:cNvPr>
          <p:cNvSpPr/>
          <p:nvPr/>
        </p:nvSpPr>
        <p:spPr>
          <a:xfrm>
            <a:off x="1718335" y="2698723"/>
            <a:ext cx="938947" cy="8174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i="1" dirty="0">
                <a:solidFill>
                  <a:schemeClr val="tx2">
                    <a:lumMod val="90000"/>
                    <a:lumOff val="10000"/>
                  </a:schemeClr>
                </a:solidFill>
                <a:latin typeface="Georgia" panose="02040502050405020303" pitchFamily="18" charset="0"/>
              </a:rPr>
              <a:t>03</a:t>
            </a:r>
          </a:p>
        </p:txBody>
      </p:sp>
      <p:sp>
        <p:nvSpPr>
          <p:cNvPr id="173" name="Rectangle 172">
            <a:extLst>
              <a:ext uri="{FF2B5EF4-FFF2-40B4-BE49-F238E27FC236}">
                <a16:creationId xmlns:a16="http://schemas.microsoft.com/office/drawing/2014/main" id="{7A17D811-1112-7519-448E-8294EBE44769}"/>
              </a:ext>
            </a:extLst>
          </p:cNvPr>
          <p:cNvSpPr/>
          <p:nvPr/>
        </p:nvSpPr>
        <p:spPr>
          <a:xfrm>
            <a:off x="1718334" y="3772018"/>
            <a:ext cx="938947" cy="8174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i="1" dirty="0">
                <a:latin typeface="Georgia" panose="02040502050405020303" pitchFamily="18" charset="0"/>
              </a:rPr>
              <a:t>04</a:t>
            </a:r>
          </a:p>
        </p:txBody>
      </p:sp>
      <p:sp>
        <p:nvSpPr>
          <p:cNvPr id="174" name="Rectangle 173">
            <a:extLst>
              <a:ext uri="{FF2B5EF4-FFF2-40B4-BE49-F238E27FC236}">
                <a16:creationId xmlns:a16="http://schemas.microsoft.com/office/drawing/2014/main" id="{3B1B242F-E437-12B9-5CA8-B76EA39D178C}"/>
              </a:ext>
            </a:extLst>
          </p:cNvPr>
          <p:cNvSpPr/>
          <p:nvPr/>
        </p:nvSpPr>
        <p:spPr>
          <a:xfrm>
            <a:off x="1718334" y="4937640"/>
            <a:ext cx="938947" cy="8174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i="1" dirty="0">
                <a:latin typeface="Georgia" panose="02040502050405020303" pitchFamily="18" charset="0"/>
              </a:rPr>
              <a:t>05</a:t>
            </a:r>
          </a:p>
        </p:txBody>
      </p:sp>
      <p:sp>
        <p:nvSpPr>
          <p:cNvPr id="175" name="Rectangle 174">
            <a:extLst>
              <a:ext uri="{FF2B5EF4-FFF2-40B4-BE49-F238E27FC236}">
                <a16:creationId xmlns:a16="http://schemas.microsoft.com/office/drawing/2014/main" id="{5700FB2D-ABCF-8799-B9B4-926B0413E634}"/>
              </a:ext>
            </a:extLst>
          </p:cNvPr>
          <p:cNvSpPr/>
          <p:nvPr/>
        </p:nvSpPr>
        <p:spPr>
          <a:xfrm>
            <a:off x="2608188" y="730293"/>
            <a:ext cx="3270974" cy="6482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ook Antiqua" panose="02040602050305030304" pitchFamily="18" charset="0"/>
              </a:rPr>
              <a:t>What cannot be done directly;</a:t>
            </a:r>
          </a:p>
          <a:p>
            <a:pPr algn="ctr"/>
            <a:r>
              <a:rPr lang="en-US" dirty="0">
                <a:latin typeface="Book Antiqua" panose="02040602050305030304" pitchFamily="18" charset="0"/>
              </a:rPr>
              <a:t>Cannot be done indirectly</a:t>
            </a:r>
          </a:p>
        </p:txBody>
      </p:sp>
      <p:sp>
        <p:nvSpPr>
          <p:cNvPr id="176" name="Rectangle 175">
            <a:extLst>
              <a:ext uri="{FF2B5EF4-FFF2-40B4-BE49-F238E27FC236}">
                <a16:creationId xmlns:a16="http://schemas.microsoft.com/office/drawing/2014/main" id="{632D4154-31C6-E416-E8C6-4E97455A7BD4}"/>
              </a:ext>
            </a:extLst>
          </p:cNvPr>
          <p:cNvSpPr/>
          <p:nvPr/>
        </p:nvSpPr>
        <p:spPr>
          <a:xfrm>
            <a:off x="2608188" y="1803261"/>
            <a:ext cx="3270974" cy="6482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ook Antiqua" panose="02040602050305030304" pitchFamily="18" charset="0"/>
              </a:rPr>
              <a:t>All NRIs are NRs;</a:t>
            </a:r>
          </a:p>
          <a:p>
            <a:pPr algn="ctr"/>
            <a:r>
              <a:rPr lang="en-US" dirty="0">
                <a:latin typeface="Book Antiqua" panose="02040602050305030304" pitchFamily="18" charset="0"/>
              </a:rPr>
              <a:t>All NRs are NOT NRIs</a:t>
            </a:r>
          </a:p>
        </p:txBody>
      </p:sp>
      <p:sp>
        <p:nvSpPr>
          <p:cNvPr id="177" name="Rectangle 176">
            <a:extLst>
              <a:ext uri="{FF2B5EF4-FFF2-40B4-BE49-F238E27FC236}">
                <a16:creationId xmlns:a16="http://schemas.microsoft.com/office/drawing/2014/main" id="{C0C746C6-CDEE-611C-5D0C-512E77616E02}"/>
              </a:ext>
            </a:extLst>
          </p:cNvPr>
          <p:cNvSpPr/>
          <p:nvPr/>
        </p:nvSpPr>
        <p:spPr>
          <a:xfrm>
            <a:off x="2539659" y="2868158"/>
            <a:ext cx="3270974" cy="6482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lumMod val="90000"/>
                    <a:lumOff val="10000"/>
                  </a:schemeClr>
                </a:solidFill>
                <a:latin typeface="Book Antiqua" panose="02040602050305030304" pitchFamily="18" charset="0"/>
              </a:rPr>
              <a:t>FEMA Residential Status is</a:t>
            </a:r>
          </a:p>
          <a:p>
            <a:pPr algn="ctr"/>
            <a:r>
              <a:rPr lang="en-US" dirty="0">
                <a:solidFill>
                  <a:schemeClr val="tx2">
                    <a:lumMod val="90000"/>
                    <a:lumOff val="10000"/>
                  </a:schemeClr>
                </a:solidFill>
                <a:latin typeface="Book Antiqua" panose="02040602050305030304" pitchFamily="18" charset="0"/>
              </a:rPr>
              <a:t>DIFFERENT</a:t>
            </a:r>
          </a:p>
          <a:p>
            <a:pPr algn="ctr"/>
            <a:r>
              <a:rPr lang="en-US" dirty="0">
                <a:solidFill>
                  <a:schemeClr val="tx2">
                    <a:lumMod val="90000"/>
                    <a:lumOff val="10000"/>
                  </a:schemeClr>
                </a:solidFill>
                <a:latin typeface="Book Antiqua" panose="02040602050305030304" pitchFamily="18" charset="0"/>
              </a:rPr>
              <a:t>from Tax Residential Status</a:t>
            </a:r>
          </a:p>
        </p:txBody>
      </p:sp>
      <p:sp>
        <p:nvSpPr>
          <p:cNvPr id="178" name="Rectangle 177">
            <a:extLst>
              <a:ext uri="{FF2B5EF4-FFF2-40B4-BE49-F238E27FC236}">
                <a16:creationId xmlns:a16="http://schemas.microsoft.com/office/drawing/2014/main" id="{BDBBEADF-A194-33F1-D13B-AE369E8136F3}"/>
              </a:ext>
            </a:extLst>
          </p:cNvPr>
          <p:cNvSpPr/>
          <p:nvPr/>
        </p:nvSpPr>
        <p:spPr>
          <a:xfrm>
            <a:off x="2539659" y="3914635"/>
            <a:ext cx="3270974" cy="7517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ook Antiqua" panose="02040602050305030304" pitchFamily="18" charset="0"/>
              </a:rPr>
              <a:t>Capital Account Transactions</a:t>
            </a:r>
          </a:p>
          <a:p>
            <a:pPr algn="ctr"/>
            <a:r>
              <a:rPr lang="en-US" dirty="0">
                <a:latin typeface="Book Antiqua" panose="02040602050305030304" pitchFamily="18" charset="0"/>
              </a:rPr>
              <a:t>PROHIBITED</a:t>
            </a:r>
          </a:p>
          <a:p>
            <a:pPr algn="ctr"/>
            <a:r>
              <a:rPr lang="en-US" dirty="0">
                <a:latin typeface="Book Antiqua" panose="02040602050305030304" pitchFamily="18" charset="0"/>
              </a:rPr>
              <a:t>unless permitted</a:t>
            </a:r>
          </a:p>
        </p:txBody>
      </p:sp>
      <p:sp>
        <p:nvSpPr>
          <p:cNvPr id="179" name="Rectangle 178">
            <a:extLst>
              <a:ext uri="{FF2B5EF4-FFF2-40B4-BE49-F238E27FC236}">
                <a16:creationId xmlns:a16="http://schemas.microsoft.com/office/drawing/2014/main" id="{6B98D631-3F21-BD1A-5044-D721F0D3E885}"/>
              </a:ext>
            </a:extLst>
          </p:cNvPr>
          <p:cNvSpPr/>
          <p:nvPr/>
        </p:nvSpPr>
        <p:spPr>
          <a:xfrm>
            <a:off x="2657281" y="5006651"/>
            <a:ext cx="3270974" cy="7517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ook Antiqua" panose="02040602050305030304" pitchFamily="18" charset="0"/>
              </a:rPr>
              <a:t>Current Account Transactions</a:t>
            </a:r>
          </a:p>
          <a:p>
            <a:pPr algn="ctr"/>
            <a:r>
              <a:rPr lang="en-US" dirty="0">
                <a:latin typeface="Book Antiqua" panose="02040602050305030304" pitchFamily="18" charset="0"/>
              </a:rPr>
              <a:t>PERMITTED</a:t>
            </a:r>
          </a:p>
          <a:p>
            <a:pPr algn="ctr"/>
            <a:r>
              <a:rPr lang="en-US" dirty="0">
                <a:latin typeface="Book Antiqua" panose="02040602050305030304" pitchFamily="18" charset="0"/>
              </a:rPr>
              <a:t>unless prohibited</a:t>
            </a:r>
          </a:p>
        </p:txBody>
      </p:sp>
      <p:sp>
        <p:nvSpPr>
          <p:cNvPr id="180" name="Rectangle 179">
            <a:extLst>
              <a:ext uri="{FF2B5EF4-FFF2-40B4-BE49-F238E27FC236}">
                <a16:creationId xmlns:a16="http://schemas.microsoft.com/office/drawing/2014/main" id="{71E9CF4C-6058-ED4E-E0A4-D6989C24C19E}"/>
              </a:ext>
            </a:extLst>
          </p:cNvPr>
          <p:cNvSpPr/>
          <p:nvPr/>
        </p:nvSpPr>
        <p:spPr>
          <a:xfrm>
            <a:off x="8407571" y="1847530"/>
            <a:ext cx="3784430" cy="24646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400" dirty="0">
                <a:solidFill>
                  <a:schemeClr val="tx2">
                    <a:lumMod val="90000"/>
                    <a:lumOff val="10000"/>
                  </a:schemeClr>
                </a:solidFill>
                <a:latin typeface="Book Antiqua" panose="02040602050305030304" pitchFamily="18" charset="0"/>
              </a:rPr>
              <a:t>5 Golden Rules of FEMA</a:t>
            </a:r>
          </a:p>
        </p:txBody>
      </p:sp>
      <p:sp>
        <p:nvSpPr>
          <p:cNvPr id="2" name="Date Placeholder 1">
            <a:extLst>
              <a:ext uri="{FF2B5EF4-FFF2-40B4-BE49-F238E27FC236}">
                <a16:creationId xmlns:a16="http://schemas.microsoft.com/office/drawing/2014/main" id="{04AAD705-A98B-34F7-B443-0B533CDCAAC2}"/>
              </a:ext>
            </a:extLst>
          </p:cNvPr>
          <p:cNvSpPr>
            <a:spLocks noGrp="1"/>
          </p:cNvSpPr>
          <p:nvPr>
            <p:ph type="dt" sz="half" idx="10"/>
          </p:nvPr>
        </p:nvSpPr>
        <p:spPr/>
        <p:txBody>
          <a:bodyPr/>
          <a:lstStyle/>
          <a:p>
            <a:r>
              <a:rPr lang="en-US"/>
              <a:t>15-Nov-2022</a:t>
            </a:r>
            <a:endParaRPr lang="en-US" dirty="0"/>
          </a:p>
        </p:txBody>
      </p:sp>
    </p:spTree>
    <p:extLst>
      <p:ext uri="{BB962C8B-B14F-4D97-AF65-F5344CB8AC3E}">
        <p14:creationId xmlns:p14="http://schemas.microsoft.com/office/powerpoint/2010/main" val="297119656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D333CBE-B699-4E3B-9F45-C045F77343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FFE50961-0F1B-484C-85BC-4BD16B9FF9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A picture containing text, floor, measuring stick, wood&#10;&#10;Description automatically generated">
            <a:extLst>
              <a:ext uri="{FF2B5EF4-FFF2-40B4-BE49-F238E27FC236}">
                <a16:creationId xmlns:a16="http://schemas.microsoft.com/office/drawing/2014/main" id="{046892B5-0A55-C6FA-89E8-842E8E0705E5}"/>
              </a:ext>
            </a:extLst>
          </p:cNvPr>
          <p:cNvPicPr>
            <a:picLocks noChangeAspect="1"/>
          </p:cNvPicPr>
          <p:nvPr/>
        </p:nvPicPr>
        <p:blipFill rotWithShape="1">
          <a:blip r:embed="rId3">
            <a:alphaModFix amt="45000"/>
            <a:extLst>
              <a:ext uri="{837473B0-CC2E-450A-ABE3-18F120FF3D39}">
                <a1611:picAttrSrcUrl xmlns:a1611="http://schemas.microsoft.com/office/drawing/2016/11/main" r:id="rId4"/>
              </a:ext>
            </a:extLst>
          </a:blip>
          <a:srcRect t="5128" b="10603"/>
          <a:stretch/>
        </p:blipFill>
        <p:spPr>
          <a:xfrm>
            <a:off x="20" y="10"/>
            <a:ext cx="12191980" cy="6857990"/>
          </a:xfrm>
          <a:prstGeom prst="rect">
            <a:avLst/>
          </a:prstGeom>
        </p:spPr>
      </p:pic>
      <p:sp>
        <p:nvSpPr>
          <p:cNvPr id="7" name="Title 6"/>
          <p:cNvSpPr>
            <a:spLocks noGrp="1"/>
          </p:cNvSpPr>
          <p:nvPr>
            <p:ph type="title"/>
          </p:nvPr>
        </p:nvSpPr>
        <p:spPr>
          <a:xfrm>
            <a:off x="603504" y="770467"/>
            <a:ext cx="10782300" cy="3352800"/>
          </a:xfrm>
        </p:spPr>
        <p:txBody>
          <a:bodyPr vert="horz" lIns="91440" tIns="45720" rIns="91440" bIns="45720" rtlCol="0" anchor="b">
            <a:normAutofit/>
          </a:bodyPr>
          <a:lstStyle/>
          <a:p>
            <a:r>
              <a:rPr lang="en-US" kern="1200" spc="-120" baseline="0" dirty="0">
                <a:solidFill>
                  <a:schemeClr val="tx1"/>
                </a:solidFill>
                <a:latin typeface="Georgia"/>
              </a:rPr>
              <a:t>Gaffes by NRIs</a:t>
            </a:r>
          </a:p>
        </p:txBody>
      </p:sp>
      <p:sp>
        <p:nvSpPr>
          <p:cNvPr id="9" name="Text Placeholder 8"/>
          <p:cNvSpPr>
            <a:spLocks noGrp="1"/>
          </p:cNvSpPr>
          <p:nvPr>
            <p:ph type="body" idx="1"/>
          </p:nvPr>
        </p:nvSpPr>
        <p:spPr>
          <a:xfrm>
            <a:off x="667512" y="4206876"/>
            <a:ext cx="9228201" cy="1645920"/>
          </a:xfrm>
        </p:spPr>
        <p:txBody>
          <a:bodyPr vert="horz" lIns="91440" tIns="45720" rIns="91440" bIns="45720" rtlCol="0">
            <a:normAutofit/>
          </a:bodyPr>
          <a:lstStyle/>
          <a:p>
            <a:pPr>
              <a:lnSpc>
                <a:spcPct val="85000"/>
              </a:lnSpc>
              <a:spcBef>
                <a:spcPts val="1300"/>
              </a:spcBef>
            </a:pPr>
            <a:endParaRPr lang="en-US"/>
          </a:p>
        </p:txBody>
      </p:sp>
      <p:sp>
        <p:nvSpPr>
          <p:cNvPr id="3" name="Date Placeholder 2">
            <a:extLst>
              <a:ext uri="{FF2B5EF4-FFF2-40B4-BE49-F238E27FC236}">
                <a16:creationId xmlns:a16="http://schemas.microsoft.com/office/drawing/2014/main" id="{C02A6B7F-F5E7-EF59-3A2D-9F6B1045FB68}"/>
              </a:ext>
            </a:extLst>
          </p:cNvPr>
          <p:cNvSpPr>
            <a:spLocks noGrp="1"/>
          </p:cNvSpPr>
          <p:nvPr>
            <p:ph type="dt" sz="half" idx="10"/>
          </p:nvPr>
        </p:nvSpPr>
        <p:spPr/>
        <p:txBody>
          <a:bodyPr/>
          <a:lstStyle/>
          <a:p>
            <a:r>
              <a:rPr lang="en-US"/>
              <a:t>15-Nov-2022</a:t>
            </a:r>
            <a:endParaRPr lang="en-US" dirty="0"/>
          </a:p>
        </p:txBody>
      </p:sp>
      <p:sp>
        <p:nvSpPr>
          <p:cNvPr id="4" name="Footer Placeholder 3">
            <a:extLst>
              <a:ext uri="{FF2B5EF4-FFF2-40B4-BE49-F238E27FC236}">
                <a16:creationId xmlns:a16="http://schemas.microsoft.com/office/drawing/2014/main" id="{67726416-C773-BBEB-83C8-0A68A9B32152}"/>
              </a:ext>
            </a:extLst>
          </p:cNvPr>
          <p:cNvSpPr>
            <a:spLocks noGrp="1"/>
          </p:cNvSpPr>
          <p:nvPr>
            <p:ph type="ftr" sz="quarter" idx="11"/>
          </p:nvPr>
        </p:nvSpPr>
        <p:spPr/>
        <p:txBody>
          <a:bodyPr/>
          <a:lstStyle/>
          <a:p>
            <a:r>
              <a:rPr lang="en-US"/>
              <a:t>CA Viren Doshi</a:t>
            </a:r>
          </a:p>
        </p:txBody>
      </p:sp>
      <p:sp>
        <p:nvSpPr>
          <p:cNvPr id="5" name="Slide Number Placeholder 4">
            <a:extLst>
              <a:ext uri="{FF2B5EF4-FFF2-40B4-BE49-F238E27FC236}">
                <a16:creationId xmlns:a16="http://schemas.microsoft.com/office/drawing/2014/main" id="{03E899D6-03DA-2DAA-7FEF-E7175D9A5E97}"/>
              </a:ext>
            </a:extLst>
          </p:cNvPr>
          <p:cNvSpPr>
            <a:spLocks noGrp="1"/>
          </p:cNvSpPr>
          <p:nvPr>
            <p:ph type="sldNum" sz="quarter" idx="12"/>
          </p:nvPr>
        </p:nvSpPr>
        <p:spPr/>
        <p:txBody>
          <a:bodyPr/>
          <a:lstStyle/>
          <a:p>
            <a:fld id="{53B6C93E-B05E-49F4-B363-E611733D9E4E}" type="slidenum">
              <a:rPr lang="en-US" smtClean="0"/>
              <a:t>90</a:t>
            </a:fld>
            <a:endParaRPr lang="en-US"/>
          </a:p>
        </p:txBody>
      </p:sp>
    </p:spTree>
    <p:extLst>
      <p:ext uri="{BB962C8B-B14F-4D97-AF65-F5344CB8AC3E}">
        <p14:creationId xmlns:p14="http://schemas.microsoft.com/office/powerpoint/2010/main" val="2570417385"/>
      </p:ext>
    </p:extLst>
  </p:cSld>
  <p:clrMapOvr>
    <a:overrideClrMapping bg1="dk1" tx1="lt1" bg2="dk2" tx2="lt2" accent1="accent1" accent2="accent2" accent3="accent3" accent4="accent4" accent5="accent5" accent6="accent6" hlink="hlink" folHlink="folHlink"/>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606" y="113770"/>
            <a:ext cx="10772775" cy="1263328"/>
          </a:xfrm>
        </p:spPr>
        <p:txBody>
          <a:bodyPr/>
          <a:lstStyle/>
          <a:p>
            <a:r>
              <a:rPr lang="en-US" dirty="0"/>
              <a:t>Gaffes by NRIs</a:t>
            </a:r>
          </a:p>
        </p:txBody>
      </p:sp>
      <p:sp>
        <p:nvSpPr>
          <p:cNvPr id="3" name="Content Placeholder 2"/>
          <p:cNvSpPr>
            <a:spLocks noGrp="1"/>
          </p:cNvSpPr>
          <p:nvPr>
            <p:ph idx="1"/>
          </p:nvPr>
        </p:nvSpPr>
        <p:spPr>
          <a:xfrm>
            <a:off x="676656" y="1387500"/>
            <a:ext cx="10753725" cy="4782712"/>
          </a:xfrm>
        </p:spPr>
        <p:txBody>
          <a:bodyPr>
            <a:normAutofit fontScale="92500" lnSpcReduction="20000"/>
          </a:bodyPr>
          <a:lstStyle/>
          <a:p>
            <a:r>
              <a:rPr lang="en-US" dirty="0"/>
              <a:t>Not converting bank accounts</a:t>
            </a:r>
          </a:p>
          <a:p>
            <a:r>
              <a:rPr lang="en-US" dirty="0"/>
              <a:t>Depositing un-utilized cash in NRO</a:t>
            </a:r>
          </a:p>
          <a:p>
            <a:r>
              <a:rPr lang="en-US" dirty="0"/>
              <a:t>Lending and borrowing to and from friends/cousins through NRO</a:t>
            </a:r>
          </a:p>
          <a:p>
            <a:r>
              <a:rPr lang="en-US" dirty="0"/>
              <a:t>Unintentionally getting covered by Schedule 1 (FDI) investments</a:t>
            </a:r>
          </a:p>
          <a:p>
            <a:r>
              <a:rPr lang="en-US" dirty="0"/>
              <a:t>Intraday trading</a:t>
            </a:r>
          </a:p>
          <a:p>
            <a:r>
              <a:rPr lang="en-US" dirty="0"/>
              <a:t>Investment timings without checking exchange rate risk</a:t>
            </a:r>
          </a:p>
          <a:p>
            <a:r>
              <a:rPr lang="en-US" dirty="0"/>
              <a:t>Not keeping check on days they have visited India</a:t>
            </a:r>
          </a:p>
          <a:p>
            <a:r>
              <a:rPr lang="en-US" dirty="0"/>
              <a:t>Mixing up citizenship with residential status</a:t>
            </a:r>
          </a:p>
          <a:p>
            <a:r>
              <a:rPr lang="en-US" dirty="0"/>
              <a:t>Carrying out capital account transactions through payment gateways</a:t>
            </a:r>
          </a:p>
          <a:p>
            <a:r>
              <a:rPr lang="en-US" dirty="0"/>
              <a:t>Non-disclosure of foreign assets when they are Ordinarily Residents under ITA. Generally, it happens even after returning back to India</a:t>
            </a:r>
          </a:p>
          <a:p>
            <a:pPr lvl="1"/>
            <a:r>
              <a:rPr lang="en-US" dirty="0"/>
              <a:t>In the 1st year of moving outside India; or</a:t>
            </a:r>
          </a:p>
          <a:p>
            <a:pPr lvl="1"/>
            <a:r>
              <a:rPr lang="en-US" dirty="0"/>
              <a:t>On returning back to India</a:t>
            </a:r>
          </a:p>
        </p:txBody>
      </p:sp>
      <p:sp>
        <p:nvSpPr>
          <p:cNvPr id="4" name="Date Placeholder 3"/>
          <p:cNvSpPr>
            <a:spLocks noGrp="1"/>
          </p:cNvSpPr>
          <p:nvPr>
            <p:ph type="dt" sz="half" idx="10"/>
          </p:nvPr>
        </p:nvSpPr>
        <p:spPr/>
        <p:txBody>
          <a:bodyPr/>
          <a:lstStyle/>
          <a:p>
            <a:r>
              <a:rPr lang="en-US"/>
              <a:t>15-Nov-2022</a:t>
            </a:r>
          </a:p>
        </p:txBody>
      </p:sp>
      <p:sp>
        <p:nvSpPr>
          <p:cNvPr id="5" name="Footer Placeholder 4"/>
          <p:cNvSpPr>
            <a:spLocks noGrp="1"/>
          </p:cNvSpPr>
          <p:nvPr>
            <p:ph type="ftr" sz="quarter" idx="11"/>
          </p:nvPr>
        </p:nvSpPr>
        <p:spPr/>
        <p:txBody>
          <a:bodyPr/>
          <a:lstStyle/>
          <a:p>
            <a:r>
              <a:rPr lang="en-US"/>
              <a:t>CA Viren Doshi</a:t>
            </a:r>
          </a:p>
        </p:txBody>
      </p:sp>
      <p:sp>
        <p:nvSpPr>
          <p:cNvPr id="6" name="Slide Number Placeholder 5"/>
          <p:cNvSpPr>
            <a:spLocks noGrp="1"/>
          </p:cNvSpPr>
          <p:nvPr>
            <p:ph type="sldNum" sz="quarter" idx="12"/>
          </p:nvPr>
        </p:nvSpPr>
        <p:spPr/>
        <p:txBody>
          <a:bodyPr/>
          <a:lstStyle/>
          <a:p>
            <a:fld id="{53B6C93E-B05E-49F4-B363-E611733D9E4E}" type="slidenum">
              <a:rPr lang="en-US" smtClean="0"/>
              <a:pPr/>
              <a:t>91</a:t>
            </a:fld>
            <a:endParaRPr lang="en-US"/>
          </a:p>
        </p:txBody>
      </p:sp>
    </p:spTree>
    <p:extLst>
      <p:ext uri="{BB962C8B-B14F-4D97-AF65-F5344CB8AC3E}">
        <p14:creationId xmlns:p14="http://schemas.microsoft.com/office/powerpoint/2010/main" val="83497853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D6F6937-3B5A-4391-9F37-58A571B36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8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57224" y="936711"/>
            <a:ext cx="2988265" cy="4984578"/>
          </a:xfrm>
        </p:spPr>
        <p:txBody>
          <a:bodyPr>
            <a:normAutofit/>
          </a:bodyPr>
          <a:lstStyle/>
          <a:p>
            <a:r>
              <a:rPr lang="en-US" dirty="0">
                <a:solidFill>
                  <a:srgbClr val="FFFFFF"/>
                </a:solidFill>
                <a:latin typeface="Georgia"/>
              </a:rPr>
              <a:t>Thank you!</a:t>
            </a:r>
            <a:endParaRPr lang="en-US" dirty="0"/>
          </a:p>
        </p:txBody>
      </p:sp>
      <p:sp>
        <p:nvSpPr>
          <p:cNvPr id="4" name="Date Placeholder 3"/>
          <p:cNvSpPr>
            <a:spLocks noGrp="1"/>
          </p:cNvSpPr>
          <p:nvPr>
            <p:ph type="dt" sz="half" idx="10"/>
          </p:nvPr>
        </p:nvSpPr>
        <p:spPr>
          <a:xfrm>
            <a:off x="4614389" y="6412447"/>
            <a:ext cx="4114800" cy="228600"/>
          </a:xfrm>
        </p:spPr>
        <p:txBody>
          <a:bodyPr>
            <a:normAutofit/>
          </a:bodyPr>
          <a:lstStyle/>
          <a:p>
            <a:pPr>
              <a:lnSpc>
                <a:spcPct val="90000"/>
              </a:lnSpc>
              <a:spcAft>
                <a:spcPts val="600"/>
              </a:spcAft>
            </a:pPr>
            <a:r>
              <a:rPr lang="en-US" sz="900"/>
              <a:t>15-Nov-2022</a:t>
            </a:r>
          </a:p>
        </p:txBody>
      </p:sp>
      <p:sp>
        <p:nvSpPr>
          <p:cNvPr id="5" name="Footer Placeholder 4"/>
          <p:cNvSpPr>
            <a:spLocks noGrp="1"/>
          </p:cNvSpPr>
          <p:nvPr>
            <p:ph type="ftr" sz="quarter" idx="11"/>
          </p:nvPr>
        </p:nvSpPr>
        <p:spPr>
          <a:xfrm>
            <a:off x="4614389" y="6554697"/>
            <a:ext cx="5029200" cy="228600"/>
          </a:xfrm>
        </p:spPr>
        <p:txBody>
          <a:bodyPr>
            <a:normAutofit/>
          </a:bodyPr>
          <a:lstStyle/>
          <a:p>
            <a:pPr>
              <a:lnSpc>
                <a:spcPct val="90000"/>
              </a:lnSpc>
              <a:spcAft>
                <a:spcPts val="600"/>
              </a:spcAft>
            </a:pPr>
            <a:r>
              <a:rPr lang="en-US" sz="900"/>
              <a:t>CA Viren Doshi</a:t>
            </a:r>
          </a:p>
        </p:txBody>
      </p:sp>
      <p:sp>
        <p:nvSpPr>
          <p:cNvPr id="3" name="Content Placeholder 2"/>
          <p:cNvSpPr>
            <a:spLocks noGrp="1"/>
          </p:cNvSpPr>
          <p:nvPr>
            <p:ph idx="1"/>
          </p:nvPr>
        </p:nvSpPr>
        <p:spPr>
          <a:xfrm>
            <a:off x="4614389" y="936711"/>
            <a:ext cx="6815992" cy="4984578"/>
          </a:xfrm>
        </p:spPr>
        <p:txBody>
          <a:bodyPr anchor="ctr">
            <a:normAutofit/>
          </a:bodyPr>
          <a:lstStyle/>
          <a:p>
            <a:pPr marL="0" indent="0">
              <a:lnSpc>
                <a:spcPct val="90000"/>
              </a:lnSpc>
              <a:buNone/>
            </a:pPr>
            <a:endParaRPr lang="en-US">
              <a:latin typeface="Book Antiqua"/>
            </a:endParaRPr>
          </a:p>
          <a:p>
            <a:pPr marL="344170" indent="-344170">
              <a:lnSpc>
                <a:spcPct val="90000"/>
              </a:lnSpc>
            </a:pPr>
            <a:endParaRPr lang="en-US"/>
          </a:p>
          <a:p>
            <a:pPr marL="344170" indent="-344170">
              <a:lnSpc>
                <a:spcPct val="90000"/>
              </a:lnSpc>
            </a:pPr>
            <a:endParaRPr lang="en-US"/>
          </a:p>
          <a:p>
            <a:pPr marL="344170" indent="-344170">
              <a:lnSpc>
                <a:spcPct val="90000"/>
              </a:lnSpc>
            </a:pPr>
            <a:endParaRPr lang="en-US"/>
          </a:p>
          <a:p>
            <a:pPr marL="0" indent="0">
              <a:lnSpc>
                <a:spcPct val="90000"/>
              </a:lnSpc>
              <a:buNone/>
            </a:pPr>
            <a:r>
              <a:rPr lang="en-US" sz="2000" dirty="0">
                <a:latin typeface="Book Antiqua"/>
              </a:rPr>
              <a:t>Special thanks – CA Rutvik Sanghvi</a:t>
            </a:r>
          </a:p>
          <a:p>
            <a:pPr marL="0" indent="0">
              <a:lnSpc>
                <a:spcPct val="90000"/>
              </a:lnSpc>
              <a:buNone/>
            </a:pPr>
            <a:r>
              <a:rPr lang="en-US" sz="1800" dirty="0">
                <a:latin typeface="Book Antiqua"/>
              </a:rPr>
              <a:t>Acknowledgements -  CAs Vivek, Bhavya and Meet</a:t>
            </a:r>
          </a:p>
          <a:p>
            <a:pPr marL="0" indent="0">
              <a:lnSpc>
                <a:spcPct val="90000"/>
              </a:lnSpc>
              <a:buNone/>
            </a:pPr>
            <a:endParaRPr lang="en-US" sz="1800" dirty="0"/>
          </a:p>
          <a:p>
            <a:pPr marL="0" indent="0">
              <a:lnSpc>
                <a:spcPct val="90000"/>
              </a:lnSpc>
              <a:buNone/>
            </a:pPr>
            <a:r>
              <a:rPr lang="en-US" sz="1800" b="1" dirty="0">
                <a:latin typeface="Book Antiqua"/>
              </a:rPr>
              <a:t>Contact</a:t>
            </a:r>
          </a:p>
          <a:p>
            <a:pPr marL="0" indent="0">
              <a:lnSpc>
                <a:spcPct val="90000"/>
              </a:lnSpc>
              <a:buNone/>
            </a:pPr>
            <a:r>
              <a:rPr lang="en-US" sz="1800" dirty="0">
                <a:latin typeface="Book Antiqua"/>
                <a:hlinkClick r:id="rId2"/>
              </a:rPr>
              <a:t>viren@vithlanidoshi.com</a:t>
            </a:r>
            <a:endParaRPr lang="en-US" sz="1800" dirty="0">
              <a:latin typeface="Book Antiqua"/>
            </a:endParaRPr>
          </a:p>
          <a:p>
            <a:pPr marL="0" indent="0">
              <a:lnSpc>
                <a:spcPct val="90000"/>
              </a:lnSpc>
              <a:buNone/>
            </a:pPr>
            <a:r>
              <a:rPr lang="en-US" sz="1800" dirty="0">
                <a:latin typeface="Book Antiqua"/>
              </a:rPr>
              <a:t>(+91) 96992 25755</a:t>
            </a:r>
          </a:p>
          <a:p>
            <a:pPr marL="344170" indent="-344170">
              <a:lnSpc>
                <a:spcPct val="90000"/>
              </a:lnSpc>
            </a:pPr>
            <a:endParaRPr lang="en-US"/>
          </a:p>
        </p:txBody>
      </p:sp>
      <p:pic>
        <p:nvPicPr>
          <p:cNvPr id="6" name="Graphic 6" descr="Questions with solid fill">
            <a:extLst>
              <a:ext uri="{FF2B5EF4-FFF2-40B4-BE49-F238E27FC236}">
                <a16:creationId xmlns:a16="http://schemas.microsoft.com/office/drawing/2014/main" id="{728326D6-569D-C196-1E18-74C52B98DAA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12217" y="939800"/>
            <a:ext cx="914400" cy="914400"/>
          </a:xfrm>
          <a:prstGeom prst="rect">
            <a:avLst/>
          </a:prstGeom>
        </p:spPr>
      </p:pic>
      <p:sp>
        <p:nvSpPr>
          <p:cNvPr id="7" name="Slide Number Placeholder 6">
            <a:extLst>
              <a:ext uri="{FF2B5EF4-FFF2-40B4-BE49-F238E27FC236}">
                <a16:creationId xmlns:a16="http://schemas.microsoft.com/office/drawing/2014/main" id="{BA1EE2A0-EFEF-6A62-9765-EC951802B247}"/>
              </a:ext>
            </a:extLst>
          </p:cNvPr>
          <p:cNvSpPr>
            <a:spLocks noGrp="1"/>
          </p:cNvSpPr>
          <p:nvPr>
            <p:ph type="sldNum" sz="quarter" idx="12"/>
          </p:nvPr>
        </p:nvSpPr>
        <p:spPr/>
        <p:txBody>
          <a:bodyPr/>
          <a:lstStyle/>
          <a:p>
            <a:fld id="{53B6C93E-B05E-49F4-B363-E611733D9E4E}" type="slidenum">
              <a:rPr lang="en-US" smtClean="0"/>
              <a:pPr/>
              <a:t>92</a:t>
            </a:fld>
            <a:endParaRPr lang="en-US"/>
          </a:p>
        </p:txBody>
      </p:sp>
    </p:spTree>
    <p:extLst>
      <p:ext uri="{BB962C8B-B14F-4D97-AF65-F5344CB8AC3E}">
        <p14:creationId xmlns:p14="http://schemas.microsoft.com/office/powerpoint/2010/main" val="3234741418"/>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0</TotalTime>
  <Words>7346</Words>
  <Application>Microsoft Office PowerPoint</Application>
  <PresentationFormat>Widescreen</PresentationFormat>
  <Paragraphs>1278</Paragraphs>
  <Slides>92</Slides>
  <Notes>49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92</vt:i4>
      </vt:variant>
    </vt:vector>
  </HeadingPairs>
  <TitlesOfParts>
    <vt:vector size="100" baseType="lpstr">
      <vt:lpstr>Arial</vt:lpstr>
      <vt:lpstr>Book Antiqua</vt:lpstr>
      <vt:lpstr>Calibri</vt:lpstr>
      <vt:lpstr>Calibri Light</vt:lpstr>
      <vt:lpstr>Georgia</vt:lpstr>
      <vt:lpstr>Wingdings 2</vt:lpstr>
      <vt:lpstr>Metropolitan</vt:lpstr>
      <vt:lpstr>Office Theme</vt:lpstr>
      <vt:lpstr>Opportunities and Obligations for NRIs under FEMA   Acquisition of Immovable Properties in India</vt:lpstr>
      <vt:lpstr>The most sought answers in FEMA</vt:lpstr>
      <vt:lpstr>Why Regulate?</vt:lpstr>
      <vt:lpstr>Attraction Events</vt:lpstr>
      <vt:lpstr>Scheme of Law</vt:lpstr>
      <vt:lpstr>Basics of the Law</vt:lpstr>
      <vt:lpstr>Statutory Documents</vt:lpstr>
      <vt:lpstr>Why Comply?</vt:lpstr>
      <vt:lpstr>PowerPoint Presentation</vt:lpstr>
      <vt:lpstr>Residential Status under FEMA</vt:lpstr>
      <vt:lpstr>Residential Status under FEMA</vt:lpstr>
      <vt:lpstr>Case Study – Returning Indian</vt:lpstr>
      <vt:lpstr>Case Study – Emigrating Indian</vt:lpstr>
      <vt:lpstr>Case Study – 'Certain' or 'Uncertain'</vt:lpstr>
      <vt:lpstr>Residential Status under FEMA</vt:lpstr>
      <vt:lpstr>Residential Status for an Individual in India under Income-tax Act 1961</vt:lpstr>
      <vt:lpstr>Various Terms</vt:lpstr>
      <vt:lpstr>Various Terms</vt:lpstr>
      <vt:lpstr>Persons of Indian Origin – Issues</vt:lpstr>
      <vt:lpstr>NRI – Obligations and Opportunities under FEMA</vt:lpstr>
      <vt:lpstr>PowerPoint Presentation</vt:lpstr>
      <vt:lpstr>Investment in Capital Market</vt:lpstr>
      <vt:lpstr>Investment in Capital Market</vt:lpstr>
      <vt:lpstr>Investment in Capital Market</vt:lpstr>
      <vt:lpstr>Investment in Capital Market</vt:lpstr>
      <vt:lpstr>Investment in Business</vt:lpstr>
      <vt:lpstr>FDI – Schedule I of NDI Rules, 2019</vt:lpstr>
      <vt:lpstr>Deemed Domestic Investment – Sch. IV of NDI Rules 2019</vt:lpstr>
      <vt:lpstr>PowerPoint Presentation</vt:lpstr>
      <vt:lpstr>PowerPoint Presentation</vt:lpstr>
      <vt:lpstr>PowerPoint Presentation</vt:lpstr>
      <vt:lpstr>Deemed Domestic Investment – Partnership Firm/ Proprietary Concern</vt:lpstr>
      <vt:lpstr>Deemed Domestic Investment</vt:lpstr>
      <vt:lpstr>Case Study – Investment in Capital Market </vt:lpstr>
      <vt:lpstr>Case Study – Investment in Capital Market</vt:lpstr>
      <vt:lpstr>Case Study – Investment in Capital Market</vt:lpstr>
      <vt:lpstr>Case Study – Investment through Firm </vt:lpstr>
      <vt:lpstr>Case Study – Investment through Firm</vt:lpstr>
      <vt:lpstr>Investment in Business – Foreign Direct Investment</vt:lpstr>
      <vt:lpstr>Investment in Business – Foreign Direct Investment</vt:lpstr>
      <vt:lpstr>Bank Accounts and Deposits</vt:lpstr>
      <vt:lpstr>Bank Accounts and Deposits</vt:lpstr>
      <vt:lpstr>Bank Accounts and Deposits</vt:lpstr>
      <vt:lpstr>Bank Accounts and Deposits</vt:lpstr>
      <vt:lpstr>Bank Accounts and Deposits</vt:lpstr>
      <vt:lpstr>Bank Accounts and Deposits</vt:lpstr>
      <vt:lpstr>Bank Accounts and Deposits</vt:lpstr>
      <vt:lpstr>Bank Accounts and Deposits</vt:lpstr>
      <vt:lpstr>Bank Accounts and Deposits</vt:lpstr>
      <vt:lpstr>Borrowing and Lending</vt:lpstr>
      <vt:lpstr>PowerPoint Presentation</vt:lpstr>
      <vt:lpstr>Borrowing and Lending</vt:lpstr>
      <vt:lpstr>Borrowing by NRIs/ OCIs</vt:lpstr>
      <vt:lpstr>Borrowing by NRIs/ OCIs</vt:lpstr>
      <vt:lpstr>Borrowing and Lending</vt:lpstr>
      <vt:lpstr>Lending by NRIs/ OCIs</vt:lpstr>
      <vt:lpstr>Lending by NRIs/ OCIs</vt:lpstr>
      <vt:lpstr>Other Facilities</vt:lpstr>
      <vt:lpstr>Other Facilities</vt:lpstr>
      <vt:lpstr>Case Study - Repatriation through LLP</vt:lpstr>
      <vt:lpstr>Case Study - Repatriation through LLP</vt:lpstr>
      <vt:lpstr>PowerPoint Presentation</vt:lpstr>
      <vt:lpstr>Immovable Properties in India</vt:lpstr>
      <vt:lpstr>Layout</vt:lpstr>
      <vt:lpstr>Background</vt:lpstr>
      <vt:lpstr>Background</vt:lpstr>
      <vt:lpstr>Available Routes</vt:lpstr>
      <vt:lpstr>Definitions</vt:lpstr>
      <vt:lpstr>IP in India – Specific Prohibitions</vt:lpstr>
      <vt:lpstr>IP in India by NRIs/ OCIs – Do’s and Don’ts</vt:lpstr>
      <vt:lpstr>IP in India by NRIs/ OCIs – Acquisition and Transfer</vt:lpstr>
      <vt:lpstr>IP in India by NRIs/ OCIs – Acquisition and Transfer</vt:lpstr>
      <vt:lpstr>IP in India by NRIs/ OCIs – Modes of Payment</vt:lpstr>
      <vt:lpstr>IP in India by NRIs/ OCIs – Repatriation</vt:lpstr>
      <vt:lpstr>IP in India – NR Spouse of NRI or OCI</vt:lpstr>
      <vt:lpstr>IP in India – NR having place of business in India</vt:lpstr>
      <vt:lpstr>IP in India – Long-term Visa Holder</vt:lpstr>
      <vt:lpstr>IP in India – Foreign Embassies/ Diplomats/ Consulate Generals</vt:lpstr>
      <vt:lpstr>IP in India – Foreigners</vt:lpstr>
      <vt:lpstr>IP in India – Creation of Charge in India</vt:lpstr>
      <vt:lpstr>IP in India – Loan Abroad</vt:lpstr>
      <vt:lpstr>IP in India – Consequences</vt:lpstr>
      <vt:lpstr>Case Study - Loans in disguise</vt:lpstr>
      <vt:lpstr>Case Study - Agricultural Property</vt:lpstr>
      <vt:lpstr>Case Study - Agricultural Property</vt:lpstr>
      <vt:lpstr>Case Study – Real Estate</vt:lpstr>
      <vt:lpstr>Case Study – Real Estate</vt:lpstr>
      <vt:lpstr>Income-tax angle</vt:lpstr>
      <vt:lpstr>Income-tax angle</vt:lpstr>
      <vt:lpstr>Gaffes by NRIs</vt:lpstr>
      <vt:lpstr>Gaffes by NRIs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2022-11-15T08:13:30Z</dcterms:created>
  <dcterms:modified xsi:type="dcterms:W3CDTF">2022-11-15T08:14:03Z</dcterms:modified>
</cp:coreProperties>
</file>