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ppt/charts/chart6.xml" ContentType="application/vnd.openxmlformats-officedocument.drawingml.chart+xml"/>
  <Override PartName="/ppt/theme/themeOverride6.xml" ContentType="application/vnd.openxmlformats-officedocument.themeOverride+xml"/>
  <Override PartName="/ppt/notesSlides/notesSlide2.xml" ContentType="application/vnd.openxmlformats-officedocument.presentationml.notesSlide+xml"/>
  <Override PartName="/ppt/charts/chart7.xml" ContentType="application/vnd.openxmlformats-officedocument.drawingml.chart+xml"/>
  <Override PartName="/ppt/theme/themeOverride7.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4"/>
  </p:sldMasterIdLst>
  <p:notesMasterIdLst>
    <p:notesMasterId r:id="rId29"/>
  </p:notesMasterIdLst>
  <p:sldIdLst>
    <p:sldId id="257" r:id="rId5"/>
    <p:sldId id="524" r:id="rId6"/>
    <p:sldId id="340" r:id="rId7"/>
    <p:sldId id="1345" r:id="rId8"/>
    <p:sldId id="369" r:id="rId9"/>
    <p:sldId id="1347" r:id="rId10"/>
    <p:sldId id="375" r:id="rId11"/>
    <p:sldId id="378" r:id="rId12"/>
    <p:sldId id="505" r:id="rId13"/>
    <p:sldId id="514" r:id="rId14"/>
    <p:sldId id="515" r:id="rId15"/>
    <p:sldId id="523" r:id="rId16"/>
    <p:sldId id="518" r:id="rId17"/>
    <p:sldId id="413" r:id="rId18"/>
    <p:sldId id="508" r:id="rId19"/>
    <p:sldId id="410" r:id="rId20"/>
    <p:sldId id="507" r:id="rId21"/>
    <p:sldId id="1346" r:id="rId22"/>
    <p:sldId id="519" r:id="rId23"/>
    <p:sldId id="521" r:id="rId24"/>
    <p:sldId id="504" r:id="rId25"/>
    <p:sldId id="516" r:id="rId26"/>
    <p:sldId id="522" r:id="rId27"/>
    <p:sldId id="309"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mbalika" initials="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059" autoAdjust="0"/>
    <p:restoredTop sz="72171" autoAdjust="0"/>
  </p:normalViewPr>
  <p:slideViewPr>
    <p:cSldViewPr snapToGrid="0" snapToObjects="1">
      <p:cViewPr varScale="1">
        <p:scale>
          <a:sx n="49" d="100"/>
          <a:sy n="49" d="100"/>
        </p:scale>
        <p:origin x="1656" y="54"/>
      </p:cViewPr>
      <p:guideLst>
        <p:guide orient="horz" pos="2160"/>
        <p:guide pos="3840"/>
      </p:guideLst>
    </p:cSldViewPr>
  </p:slideViewPr>
  <p:notesTextViewPr>
    <p:cViewPr>
      <p:scale>
        <a:sx n="1" d="1"/>
        <a:sy n="1" d="1"/>
      </p:scale>
      <p:origin x="0" y="-24"/>
    </p:cViewPr>
  </p:notesTextViewPr>
  <p:sorterViewPr>
    <p:cViewPr>
      <p:scale>
        <a:sx n="100" d="100"/>
        <a:sy n="100" d="100"/>
      </p:scale>
      <p:origin x="0" y="0"/>
    </p:cViewPr>
  </p:sorterViewPr>
  <p:notesViewPr>
    <p:cSldViewPr snapToGrid="0" snapToObjects="1">
      <p:cViewPr varScale="1">
        <p:scale>
          <a:sx n="56" d="100"/>
          <a:sy n="56" d="100"/>
        </p:scale>
        <p:origin x="-2496"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commentAuthors" Target="commentAuthors.xml"/><Relationship Id="rId8" Type="http://schemas.openxmlformats.org/officeDocument/2006/relationships/slide" Target="slides/slide4.xml"/></Relationships>
</file>

<file path=ppt/charts/_rels/chart1.xml.rels><?xml version="1.0" encoding="UTF-8" standalone="yes"?>
<Relationships xmlns="http://schemas.openxmlformats.org/package/2006/relationships"><Relationship Id="rId2" Type="http://schemas.openxmlformats.org/officeDocument/2006/relationships/oleObject" Target="file:///C:\Users\hp\Desktop\Mohit%20Baijal\QRB_Meetings\Summary_QR%20Reports\Working%20Sheets\Workings_2020-21.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C:\Users\hp\Desktop\Mohit%20Baijal\QRB_Meetings\Summary_QR%20Reports\Working%20Sheets\Workings_2020-21.xlsx"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file:///C:\Users\hp\Desktop\Mohit%20Baijal\QRB_Meetings\Summary_QR%20Reports\Working%20Sheets\Chart%20Workings_2021-22%20(1).xlsx" TargetMode="External"/><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oleObject" Target="file:///C:\Users\hp\Desktop\Mohit%20Baijal\QRB_Meetings\Summary_QR%20Reports\Working%20Sheets\Chart%20Workings_2021-22%20(1).xlsx" TargetMode="External"/><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oleObject" Target="file:///C:\Users\hp\Desktop\Mohit%20Baijal\QRB_Meetings\Summary_QR%20Reports\Working%20Sheets\Workings_2020-21.xlsx" TargetMode="External"/><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oleObject" Target="file:///C:\Users\hp\Desktop\Mohit%20Baijal\QRB_Meetings\Summary_QR%20Reports\Working%20Sheets\Chart%20Workings_2021-22%20(1).xlsx" TargetMode="External"/><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2" Type="http://schemas.openxmlformats.org/officeDocument/2006/relationships/oleObject" Target="file:///C:\Users\hp\Desktop\Mohit%20Baijal\QRB_Meetings\Summary_QR%20Reports\Working%20Sheets\Chart%20Workings_2021-22%20(1).xlsx" TargetMode="External"/><Relationship Id="rId1" Type="http://schemas.openxmlformats.org/officeDocument/2006/relationships/themeOverride" Target="../theme/themeOverrid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b="1" i="0" u="none" strike="noStrike" baseline="0">
                <a:solidFill>
                  <a:srgbClr val="000000"/>
                </a:solidFill>
                <a:latin typeface="Calibri"/>
                <a:ea typeface="Calibri"/>
                <a:cs typeface="Calibri"/>
              </a:defRPr>
            </a:pPr>
            <a:r>
              <a:rPr lang="en-US" sz="2000" dirty="0"/>
              <a:t>Number of Audit Engagements Reviewed </a:t>
            </a:r>
          </a:p>
        </c:rich>
      </c:tx>
      <c:layout>
        <c:manualLayout>
          <c:xMode val="edge"/>
          <c:yMode val="edge"/>
          <c:x val="0.14871593431773408"/>
          <c:y val="4.0855934674832318E-2"/>
        </c:manualLayout>
      </c:layout>
      <c:overlay val="0"/>
    </c:title>
    <c:autoTitleDeleted val="0"/>
    <c:plotArea>
      <c:layout>
        <c:manualLayout>
          <c:layoutTarget val="inner"/>
          <c:xMode val="edge"/>
          <c:yMode val="edge"/>
          <c:x val="0.1349517159411677"/>
          <c:y val="0.31945886433450738"/>
          <c:w val="0.50413138216213538"/>
          <c:h val="0.44984570134576884"/>
        </c:manualLayout>
      </c:layout>
      <c:doughnutChart>
        <c:varyColors val="1"/>
        <c:dLbls>
          <c:showLegendKey val="0"/>
          <c:showVal val="0"/>
          <c:showCatName val="0"/>
          <c:showSerName val="0"/>
          <c:showPercent val="0"/>
          <c:showBubbleSize val="0"/>
          <c:showLeaderLines val="0"/>
        </c:dLbls>
        <c:firstSliceAng val="0"/>
        <c:holeSize val="50"/>
      </c:doughnutChart>
      <c:spPr>
        <a:noFill/>
        <a:ln w="25400">
          <a:noFill/>
        </a:ln>
      </c:spPr>
    </c:plotArea>
    <c:legend>
      <c:legendPos val="r"/>
      <c:layout>
        <c:manualLayout>
          <c:xMode val="edge"/>
          <c:yMode val="edge"/>
          <c:x val="0.69507973059971273"/>
          <c:y val="0.23002666770293442"/>
          <c:w val="0.27717005893131286"/>
          <c:h val="0.68909965034965037"/>
        </c:manualLayout>
      </c:layout>
      <c:overlay val="0"/>
      <c:txPr>
        <a:bodyPr/>
        <a:lstStyle/>
        <a:p>
          <a:pPr>
            <a:defRPr sz="1600" b="0" i="0" u="none" strike="noStrike" baseline="0">
              <a:solidFill>
                <a:srgbClr val="000000"/>
              </a:solidFill>
              <a:latin typeface="Calibri"/>
              <a:ea typeface="Calibri"/>
              <a:cs typeface="Calibri"/>
            </a:defRPr>
          </a:pPr>
          <a:endParaRPr lang="en-US"/>
        </a:p>
      </c:txPr>
    </c:legend>
    <c:plotVisOnly val="1"/>
    <c:dispBlanksAs val="zero"/>
    <c:showDLblsOverMax val="0"/>
  </c:chart>
  <c:txPr>
    <a:bodyPr/>
    <a:lstStyle/>
    <a:p>
      <a:pPr>
        <a:defRPr sz="1000" b="0" i="0" u="none" strike="noStrike" baseline="0">
          <a:solidFill>
            <a:srgbClr val="000000"/>
          </a:solidFill>
          <a:latin typeface="Calibri"/>
          <a:ea typeface="Calibri"/>
          <a:cs typeface="Calibri"/>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lt2" tx2="dk2" accent1="accent1" accent2="accent2" accent3="accent3" accent4="accent4" accent5="accent5" accent6="accent6" hlink="hlink" folHlink="folHlink"/>
  <c:chart>
    <c:title>
      <c:tx>
        <c:rich>
          <a:bodyPr/>
          <a:lstStyle/>
          <a:p>
            <a:pPr algn="ctr">
              <a:defRPr sz="1400"/>
            </a:pPr>
            <a:r>
              <a:rPr lang="en-US" sz="2000" b="1" i="0" baseline="0" dirty="0">
                <a:effectLst/>
              </a:rPr>
              <a:t>Findings of Audit Engagements Reviewed</a:t>
            </a:r>
            <a:endParaRPr lang="en-IN" sz="2000" dirty="0">
              <a:effectLst/>
            </a:endParaRPr>
          </a:p>
        </c:rich>
      </c:tx>
      <c:layout>
        <c:manualLayout>
          <c:xMode val="edge"/>
          <c:yMode val="edge"/>
          <c:x val="0.1698427672955975"/>
          <c:y val="3.3672391930733854E-2"/>
        </c:manualLayout>
      </c:layout>
      <c:overlay val="0"/>
    </c:title>
    <c:autoTitleDeleted val="0"/>
    <c:plotArea>
      <c:layout>
        <c:manualLayout>
          <c:layoutTarget val="inner"/>
          <c:xMode val="edge"/>
          <c:yMode val="edge"/>
          <c:x val="7.7295597484276723E-2"/>
          <c:y val="0.31955077847521068"/>
          <c:w val="0.51544470856237312"/>
          <c:h val="0.45994079050138059"/>
        </c:manualLayout>
      </c:layout>
      <c:pieChart>
        <c:varyColors val="1"/>
        <c:dLbls>
          <c:dLblPos val="inEnd"/>
          <c:showLegendKey val="0"/>
          <c:showVal val="1"/>
          <c:showCatName val="0"/>
          <c:showSerName val="0"/>
          <c:showPercent val="0"/>
          <c:showBubbleSize val="0"/>
          <c:showLeaderLines val="0"/>
        </c:dLbls>
        <c:firstSliceAng val="0"/>
      </c:pieChart>
    </c:plotArea>
    <c:plotVisOnly val="1"/>
    <c:dispBlanksAs val="gap"/>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800" b="1" i="0" u="none" strike="noStrike" baseline="0">
                <a:solidFill>
                  <a:srgbClr val="000000"/>
                </a:solidFill>
                <a:latin typeface="Calibri"/>
                <a:ea typeface="Calibri"/>
                <a:cs typeface="Calibri"/>
              </a:defRPr>
            </a:pPr>
            <a:r>
              <a:rPr lang="en-US" sz="1800"/>
              <a:t>No. of Audit Engagements Reviewed </a:t>
            </a:r>
          </a:p>
        </c:rich>
      </c:tx>
      <c:layout>
        <c:manualLayout>
          <c:xMode val="edge"/>
          <c:yMode val="edge"/>
          <c:x val="0.14871593431773408"/>
          <c:y val="4.0855934674832318E-2"/>
        </c:manualLayout>
      </c:layout>
      <c:overlay val="0"/>
    </c:title>
    <c:autoTitleDeleted val="0"/>
    <c:plotArea>
      <c:layout>
        <c:manualLayout>
          <c:layoutTarget val="inner"/>
          <c:xMode val="edge"/>
          <c:yMode val="edge"/>
          <c:x val="5.332257217847769E-2"/>
          <c:y val="0.21666898255365138"/>
          <c:w val="0.59879370078740168"/>
          <c:h val="0.58705264783078592"/>
        </c:manualLayout>
      </c:layout>
      <c:doughnutChart>
        <c:varyColors val="1"/>
        <c:ser>
          <c:idx val="1"/>
          <c:order val="0"/>
          <c:dPt>
            <c:idx val="0"/>
            <c:bubble3D val="0"/>
            <c:extLst>
              <c:ext xmlns:c16="http://schemas.microsoft.com/office/drawing/2014/chart" uri="{C3380CC4-5D6E-409C-BE32-E72D297353CC}">
                <c16:uniqueId val="{00000000-6B2D-4D11-9551-B1E85B4D8B3B}"/>
              </c:ext>
            </c:extLst>
          </c:dPt>
          <c:dPt>
            <c:idx val="1"/>
            <c:bubble3D val="0"/>
            <c:extLst>
              <c:ext xmlns:c16="http://schemas.microsoft.com/office/drawing/2014/chart" uri="{C3380CC4-5D6E-409C-BE32-E72D297353CC}">
                <c16:uniqueId val="{00000001-6B2D-4D11-9551-B1E85B4D8B3B}"/>
              </c:ext>
            </c:extLst>
          </c:dPt>
          <c:dPt>
            <c:idx val="2"/>
            <c:bubble3D val="0"/>
            <c:extLst>
              <c:ext xmlns:c16="http://schemas.microsoft.com/office/drawing/2014/chart" uri="{C3380CC4-5D6E-409C-BE32-E72D297353CC}">
                <c16:uniqueId val="{00000002-6B2D-4D11-9551-B1E85B4D8B3B}"/>
              </c:ext>
            </c:extLst>
          </c:dPt>
          <c:dPt>
            <c:idx val="3"/>
            <c:bubble3D val="0"/>
            <c:extLst>
              <c:ext xmlns:c16="http://schemas.microsoft.com/office/drawing/2014/chart" uri="{C3380CC4-5D6E-409C-BE32-E72D297353CC}">
                <c16:uniqueId val="{00000003-6B2D-4D11-9551-B1E85B4D8B3B}"/>
              </c:ext>
            </c:extLst>
          </c:dPt>
          <c:dPt>
            <c:idx val="4"/>
            <c:bubble3D val="0"/>
            <c:extLst>
              <c:ext xmlns:c16="http://schemas.microsoft.com/office/drawing/2014/chart" uri="{C3380CC4-5D6E-409C-BE32-E72D297353CC}">
                <c16:uniqueId val="{00000004-6B2D-4D11-9551-B1E85B4D8B3B}"/>
              </c:ext>
            </c:extLst>
          </c:dPt>
          <c:dLbls>
            <c:spPr>
              <a:noFill/>
              <a:ln>
                <a:noFill/>
              </a:ln>
              <a:effectLst/>
            </c:spPr>
            <c:txPr>
              <a:bodyPr/>
              <a:lstStyle/>
              <a:p>
                <a:pPr>
                  <a:defRPr sz="1000" b="0" i="0" u="none" strike="noStrike" baseline="0">
                    <a:solidFill>
                      <a:srgbClr val="000000"/>
                    </a:solidFill>
                    <a:latin typeface="Calibri"/>
                    <a:ea typeface="Calibri"/>
                    <a:cs typeface="Calibri"/>
                  </a:defRPr>
                </a:pPr>
                <a:endParaRPr lang="en-US"/>
              </a:p>
            </c:txPr>
            <c:showLegendKey val="0"/>
            <c:showVal val="1"/>
            <c:showCatName val="0"/>
            <c:showSerName val="0"/>
            <c:showPercent val="0"/>
            <c:showBubbleSize val="0"/>
            <c:showLeaderLines val="0"/>
            <c:extLst>
              <c:ext xmlns:c15="http://schemas.microsoft.com/office/drawing/2012/chart" uri="{CE6537A1-D6FC-4f65-9D91-7224C49458BB}"/>
            </c:extLst>
          </c:dLbls>
          <c:cat>
            <c:strRef>
              <c:f>Analysis!$G$132:$G$140</c:f>
              <c:strCache>
                <c:ptCount val="8"/>
                <c:pt idx="0">
                  <c:v>2012-15</c:v>
                </c:pt>
                <c:pt idx="1">
                  <c:v>2015-16</c:v>
                </c:pt>
                <c:pt idx="2">
                  <c:v>2016-17</c:v>
                </c:pt>
                <c:pt idx="3">
                  <c:v>2017-18</c:v>
                </c:pt>
                <c:pt idx="4">
                  <c:v>2018-19</c:v>
                </c:pt>
                <c:pt idx="5">
                  <c:v>2019-20</c:v>
                </c:pt>
                <c:pt idx="6">
                  <c:v>2020-21</c:v>
                </c:pt>
                <c:pt idx="7">
                  <c:v>2021-22</c:v>
                </c:pt>
              </c:strCache>
            </c:strRef>
          </c:cat>
          <c:val>
            <c:numRef>
              <c:f>Analysis!$H$132:$H$140</c:f>
              <c:numCache>
                <c:formatCode>General</c:formatCode>
                <c:ptCount val="8"/>
                <c:pt idx="0">
                  <c:v>155</c:v>
                </c:pt>
                <c:pt idx="1">
                  <c:v>40</c:v>
                </c:pt>
                <c:pt idx="2">
                  <c:v>108</c:v>
                </c:pt>
                <c:pt idx="3">
                  <c:v>92</c:v>
                </c:pt>
                <c:pt idx="4">
                  <c:v>64</c:v>
                </c:pt>
                <c:pt idx="5">
                  <c:v>87</c:v>
                </c:pt>
                <c:pt idx="6">
                  <c:v>34</c:v>
                </c:pt>
                <c:pt idx="7">
                  <c:v>24</c:v>
                </c:pt>
              </c:numCache>
            </c:numRef>
          </c:val>
          <c:extLst>
            <c:ext xmlns:c16="http://schemas.microsoft.com/office/drawing/2014/chart" uri="{C3380CC4-5D6E-409C-BE32-E72D297353CC}">
              <c16:uniqueId val="{00000005-6B2D-4D11-9551-B1E85B4D8B3B}"/>
            </c:ext>
          </c:extLst>
        </c:ser>
        <c:dLbls>
          <c:showLegendKey val="0"/>
          <c:showVal val="0"/>
          <c:showCatName val="0"/>
          <c:showSerName val="0"/>
          <c:showPercent val="0"/>
          <c:showBubbleSize val="0"/>
          <c:showLeaderLines val="0"/>
        </c:dLbls>
        <c:firstSliceAng val="0"/>
        <c:holeSize val="50"/>
      </c:doughnutChart>
      <c:spPr>
        <a:noFill/>
        <a:ln w="25400">
          <a:noFill/>
        </a:ln>
      </c:spPr>
    </c:plotArea>
    <c:legend>
      <c:legendPos val="r"/>
      <c:layout>
        <c:manualLayout>
          <c:xMode val="edge"/>
          <c:yMode val="edge"/>
          <c:x val="0.65848293963254589"/>
          <c:y val="0.217043384282847"/>
          <c:w val="0.27758530183727032"/>
          <c:h val="0.73189491019504915"/>
        </c:manualLayout>
      </c:layout>
      <c:overlay val="0"/>
      <c:txPr>
        <a:bodyPr/>
        <a:lstStyle/>
        <a:p>
          <a:pPr>
            <a:defRPr sz="1600" b="0" i="0" u="none" strike="noStrike" baseline="0">
              <a:solidFill>
                <a:srgbClr val="000000"/>
              </a:solidFill>
              <a:latin typeface="Calibri"/>
              <a:ea typeface="Calibri"/>
              <a:cs typeface="Calibri"/>
            </a:defRPr>
          </a:pPr>
          <a:endParaRPr lang="en-US"/>
        </a:p>
      </c:txPr>
    </c:legend>
    <c:plotVisOnly val="1"/>
    <c:dispBlanksAs val="zero"/>
    <c:showDLblsOverMax val="0"/>
  </c:chart>
  <c:txPr>
    <a:bodyPr/>
    <a:lstStyle/>
    <a:p>
      <a:pPr>
        <a:defRPr sz="1000" b="0" i="0" u="none" strike="noStrike" baseline="0">
          <a:solidFill>
            <a:srgbClr val="000000"/>
          </a:solidFill>
          <a:latin typeface="Calibri"/>
          <a:ea typeface="Calibri"/>
          <a:cs typeface="Calibri"/>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lt2" tx2="dk2" accent1="accent1" accent2="accent2" accent3="accent3" accent4="accent4" accent5="accent5" accent6="accent6" hlink="hlink" folHlink="folHlink"/>
  <c:chart>
    <c:title>
      <c:tx>
        <c:rich>
          <a:bodyPr/>
          <a:lstStyle/>
          <a:p>
            <a:pPr algn="ctr">
              <a:defRPr sz="1800"/>
            </a:pPr>
            <a:r>
              <a:rPr lang="en-US" sz="1800" b="1" i="0" baseline="0">
                <a:effectLst/>
              </a:rPr>
              <a:t>Findings of Audit Engagements Reviewed</a:t>
            </a:r>
            <a:endParaRPr lang="en-IN" sz="1800">
              <a:effectLst/>
            </a:endParaRPr>
          </a:p>
        </c:rich>
      </c:tx>
      <c:overlay val="0"/>
    </c:title>
    <c:autoTitleDeleted val="0"/>
    <c:plotArea>
      <c:layout>
        <c:manualLayout>
          <c:layoutTarget val="inner"/>
          <c:xMode val="edge"/>
          <c:yMode val="edge"/>
          <c:x val="7.93194225721785E-2"/>
          <c:y val="0.29662477286493033"/>
          <c:w val="0.53172965879265088"/>
          <c:h val="0.51127851806985669"/>
        </c:manualLayout>
      </c:layout>
      <c:pieChart>
        <c:varyColors val="1"/>
        <c:ser>
          <c:idx val="0"/>
          <c:order val="0"/>
          <c:dLbls>
            <c:spPr>
              <a:noFill/>
              <a:ln>
                <a:noFill/>
              </a:ln>
              <a:effectLst/>
            </c:spPr>
            <c:txPr>
              <a:bodyPr/>
              <a:lstStyle/>
              <a:p>
                <a:pPr>
                  <a:defRPr sz="1600"/>
                </a:pPr>
                <a:endParaRPr lang="en-US"/>
              </a:p>
            </c:txPr>
            <c:dLblPos val="inEnd"/>
            <c:showLegendKey val="0"/>
            <c:showVal val="1"/>
            <c:showCatName val="0"/>
            <c:showSerName val="0"/>
            <c:showPercent val="0"/>
            <c:showBubbleSize val="0"/>
            <c:showLeaderLines val="1"/>
            <c:extLst>
              <c:ext xmlns:c15="http://schemas.microsoft.com/office/drawing/2012/chart" uri="{CE6537A1-D6FC-4f65-9D91-7224C49458BB}"/>
            </c:extLst>
          </c:dLbls>
          <c:cat>
            <c:strRef>
              <c:f>Sheet2!$A$2:$A$4</c:f>
              <c:strCache>
                <c:ptCount val="3"/>
                <c:pt idx="0">
                  <c:v>Significant Improvements Required</c:v>
                </c:pt>
                <c:pt idx="1">
                  <c:v>Improvements Required</c:v>
                </c:pt>
                <c:pt idx="2">
                  <c:v>Generally Acceptable</c:v>
                </c:pt>
              </c:strCache>
            </c:strRef>
          </c:cat>
          <c:val>
            <c:numRef>
              <c:f>Sheet2!$B$2:$B$4</c:f>
              <c:numCache>
                <c:formatCode>0%</c:formatCode>
                <c:ptCount val="3"/>
                <c:pt idx="0">
                  <c:v>0.06</c:v>
                </c:pt>
                <c:pt idx="1">
                  <c:v>0.62</c:v>
                </c:pt>
                <c:pt idx="2">
                  <c:v>0.32</c:v>
                </c:pt>
              </c:numCache>
            </c:numRef>
          </c:val>
          <c:extLst>
            <c:ext xmlns:c16="http://schemas.microsoft.com/office/drawing/2014/chart" uri="{C3380CC4-5D6E-409C-BE32-E72D297353CC}">
              <c16:uniqueId val="{00000000-2B00-4BFB-9FBB-729E34780DBE}"/>
            </c:ext>
          </c:extLst>
        </c:ser>
        <c:dLbls>
          <c:dLblPos val="inEnd"/>
          <c:showLegendKey val="0"/>
          <c:showVal val="1"/>
          <c:showCatName val="0"/>
          <c:showSerName val="0"/>
          <c:showPercent val="0"/>
          <c:showBubbleSize val="0"/>
          <c:showLeaderLines val="1"/>
        </c:dLbls>
        <c:firstSliceAng val="0"/>
      </c:pieChart>
    </c:plotArea>
    <c:legend>
      <c:legendPos val="r"/>
      <c:layout>
        <c:manualLayout>
          <c:xMode val="edge"/>
          <c:yMode val="edge"/>
          <c:x val="0.60639750913488744"/>
          <c:y val="0.20900485316693901"/>
          <c:w val="0.3936024908651124"/>
          <c:h val="0.72246818204328234"/>
        </c:manualLayout>
      </c:layout>
      <c:overlay val="0"/>
      <c:txPr>
        <a:bodyPr/>
        <a:lstStyle/>
        <a:p>
          <a:pPr>
            <a:defRPr sz="1600"/>
          </a:pPr>
          <a:endParaRPr lang="en-US"/>
        </a:p>
      </c:txPr>
    </c:legend>
    <c:plotVisOnly val="1"/>
    <c:dispBlanksAs val="gap"/>
    <c:showDLblsOverMax val="0"/>
  </c:chart>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726250952501905E-2"/>
          <c:y val="0.10283557333544265"/>
          <c:w val="0.52468186436372877"/>
          <c:h val="0.54768609464991203"/>
        </c:manualLayout>
      </c:layout>
      <c:doughnutChart>
        <c:varyColors val="1"/>
        <c:dLbls>
          <c:showLegendKey val="0"/>
          <c:showVal val="0"/>
          <c:showCatName val="0"/>
          <c:showSerName val="0"/>
          <c:showPercent val="0"/>
          <c:showBubbleSize val="0"/>
          <c:showLeaderLines val="0"/>
        </c:dLbls>
        <c:firstSliceAng val="0"/>
        <c:holeSize val="50"/>
      </c:doughnutChart>
      <c:spPr>
        <a:noFill/>
        <a:ln w="25400">
          <a:noFill/>
        </a:ln>
      </c:spPr>
    </c:plotArea>
    <c:legend>
      <c:legendPos val="r"/>
      <c:layout>
        <c:manualLayout>
          <c:xMode val="edge"/>
          <c:yMode val="edge"/>
          <c:x val="0.59563330793328251"/>
          <c:y val="6.7262149513816177E-2"/>
          <c:w val="0.31538629243925154"/>
          <c:h val="0.75723972997569799"/>
        </c:manualLayout>
      </c:layout>
      <c:overlay val="0"/>
      <c:txPr>
        <a:bodyPr/>
        <a:lstStyle/>
        <a:p>
          <a:pPr>
            <a:defRPr sz="1600"/>
          </a:pPr>
          <a:endParaRPr lang="en-US"/>
        </a:p>
      </c:txPr>
    </c:legend>
    <c:plotVisOnly val="1"/>
    <c:dispBlanksAs val="gap"/>
    <c:showDLblsOverMax val="0"/>
  </c:chart>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3402230971128604E-2"/>
          <c:y val="0.13826720189388092"/>
          <c:w val="0.59953815869170202"/>
          <c:h val="0.61129380886212747"/>
        </c:manualLayout>
      </c:layout>
      <c:doughnutChart>
        <c:varyColors val="1"/>
        <c:ser>
          <c:idx val="0"/>
          <c:order val="0"/>
          <c:tx>
            <c:strRef>
              <c:f>Sheet1!$B$1</c:f>
              <c:strCache>
                <c:ptCount val="1"/>
                <c:pt idx="0">
                  <c:v>2021-22</c:v>
                </c:pt>
              </c:strCache>
            </c:strRef>
          </c:tx>
          <c:dLbls>
            <c:dLbl>
              <c:idx val="0"/>
              <c:layout>
                <c:manualLayout>
                  <c:x val="4.2393673662179082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116-45F7-9A87-AE69588E8847}"/>
                </c:ext>
              </c:extLst>
            </c:dLbl>
            <c:spPr>
              <a:noFill/>
              <a:ln>
                <a:noFill/>
              </a:ln>
              <a:effectLst/>
            </c:spPr>
            <c:txPr>
              <a:bodyPr/>
              <a:lstStyle/>
              <a:p>
                <a:pPr>
                  <a:defRPr sz="1200"/>
                </a:pPr>
                <a:endParaRPr lang="en-US"/>
              </a:p>
            </c:txPr>
            <c:showLegendKey val="0"/>
            <c:showVal val="1"/>
            <c:showCatName val="0"/>
            <c:showSerName val="0"/>
            <c:showPercent val="0"/>
            <c:showBubbleSize val="0"/>
            <c:showLeaderLines val="1"/>
            <c:extLst>
              <c:ext xmlns:c15="http://schemas.microsoft.com/office/drawing/2012/chart" uri="{CE6537A1-D6FC-4f65-9D91-7224C49458BB}"/>
            </c:extLst>
          </c:dLbls>
          <c:cat>
            <c:strRef>
              <c:f>Sheet1!$A$2:$A$4</c:f>
              <c:strCache>
                <c:ptCount val="3"/>
                <c:pt idx="0">
                  <c:v>Significant Improvements Required</c:v>
                </c:pt>
                <c:pt idx="1">
                  <c:v>Improvements Required</c:v>
                </c:pt>
                <c:pt idx="2">
                  <c:v>Generally Acceptable</c:v>
                </c:pt>
              </c:strCache>
            </c:strRef>
          </c:cat>
          <c:val>
            <c:numRef>
              <c:f>Sheet1!$B$2:$B$4</c:f>
              <c:numCache>
                <c:formatCode>0%</c:formatCode>
                <c:ptCount val="3"/>
                <c:pt idx="1">
                  <c:v>0.92</c:v>
                </c:pt>
                <c:pt idx="2">
                  <c:v>0.08</c:v>
                </c:pt>
              </c:numCache>
            </c:numRef>
          </c:val>
          <c:extLst>
            <c:ext xmlns:c16="http://schemas.microsoft.com/office/drawing/2014/chart" uri="{C3380CC4-5D6E-409C-BE32-E72D297353CC}">
              <c16:uniqueId val="{00000001-7116-45F7-9A87-AE69588E8847}"/>
            </c:ext>
          </c:extLst>
        </c:ser>
        <c:dLbls>
          <c:showLegendKey val="0"/>
          <c:showVal val="0"/>
          <c:showCatName val="0"/>
          <c:showSerName val="0"/>
          <c:showPercent val="0"/>
          <c:showBubbleSize val="0"/>
          <c:showLeaderLines val="1"/>
        </c:dLbls>
        <c:firstSliceAng val="0"/>
        <c:holeSize val="50"/>
      </c:doughnutChart>
    </c:plotArea>
    <c:legend>
      <c:legendPos val="r"/>
      <c:layout>
        <c:manualLayout>
          <c:xMode val="edge"/>
          <c:yMode val="edge"/>
          <c:x val="0.61425152523744997"/>
          <c:y val="0.12773095600769735"/>
          <c:w val="0.38262492428831013"/>
          <c:h val="0.66871069557784957"/>
        </c:manualLayout>
      </c:layout>
      <c:overlay val="0"/>
      <c:txPr>
        <a:bodyPr/>
        <a:lstStyle/>
        <a:p>
          <a:pPr>
            <a:defRPr sz="1600"/>
          </a:pPr>
          <a:endParaRPr lang="en-US"/>
        </a:p>
      </c:txPr>
    </c:legend>
    <c:plotVisOnly val="1"/>
    <c:dispBlanksAs val="gap"/>
    <c:showDLblsOverMax val="0"/>
  </c:chart>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lt2" tx2="dk2" accent1="accent1" accent2="accent2" accent3="accent3" accent4="accent4" accent5="accent5" accent6="accent6" hlink="hlink" folHlink="folHlink"/>
  <c:chart>
    <c:title>
      <c:tx>
        <c:rich>
          <a:bodyPr/>
          <a:lstStyle/>
          <a:p>
            <a:pPr>
              <a:defRPr/>
            </a:pPr>
            <a:r>
              <a:rPr lang="en-IN" sz="1200"/>
              <a:t>% of Reviewed Audit Firms having Observations on Standards on Auditing (SA) for Reviews conducted during FY 2021-22</a:t>
            </a:r>
            <a:endParaRPr lang="en-US" sz="1200"/>
          </a:p>
        </c:rich>
      </c:tx>
      <c:layout>
        <c:manualLayout>
          <c:xMode val="edge"/>
          <c:yMode val="edge"/>
          <c:x val="0.12699760666316393"/>
          <c:y val="2.4164317358034634E-2"/>
        </c:manualLayout>
      </c:layout>
      <c:overlay val="0"/>
    </c:title>
    <c:autoTitleDeleted val="0"/>
    <c:plotArea>
      <c:layout/>
      <c:barChart>
        <c:barDir val="col"/>
        <c:grouping val="clustered"/>
        <c:varyColors val="0"/>
        <c:ser>
          <c:idx val="0"/>
          <c:order val="0"/>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Analysis!$A$39:$A$51</c:f>
              <c:strCache>
                <c:ptCount val="13"/>
                <c:pt idx="0">
                  <c:v>SQC-I</c:v>
                </c:pt>
                <c:pt idx="1">
                  <c:v>SA 220</c:v>
                </c:pt>
                <c:pt idx="2">
                  <c:v>SA 250</c:v>
                </c:pt>
                <c:pt idx="3">
                  <c:v>SA 300</c:v>
                </c:pt>
                <c:pt idx="4">
                  <c:v>SA 315</c:v>
                </c:pt>
                <c:pt idx="5">
                  <c:v>SA 505</c:v>
                </c:pt>
                <c:pt idx="6">
                  <c:v>SA 530</c:v>
                </c:pt>
                <c:pt idx="7">
                  <c:v>SA 580</c:v>
                </c:pt>
                <c:pt idx="8">
                  <c:v>SA 610</c:v>
                </c:pt>
                <c:pt idx="9">
                  <c:v>SA 620</c:v>
                </c:pt>
                <c:pt idx="10">
                  <c:v>SA 700</c:v>
                </c:pt>
                <c:pt idx="11">
                  <c:v>SA 710</c:v>
                </c:pt>
                <c:pt idx="12">
                  <c:v>SA 720</c:v>
                </c:pt>
              </c:strCache>
            </c:strRef>
          </c:cat>
          <c:val>
            <c:numRef>
              <c:f>Analysis!$D$39:$D$51</c:f>
              <c:numCache>
                <c:formatCode>0</c:formatCode>
                <c:ptCount val="13"/>
                <c:pt idx="0">
                  <c:v>18.181818181818183</c:v>
                </c:pt>
                <c:pt idx="1">
                  <c:v>9.0909090909090917</c:v>
                </c:pt>
                <c:pt idx="2">
                  <c:v>4.5454545454545459</c:v>
                </c:pt>
                <c:pt idx="3">
                  <c:v>9.0909090909090917</c:v>
                </c:pt>
                <c:pt idx="4">
                  <c:v>4.5454545454545459</c:v>
                </c:pt>
                <c:pt idx="5">
                  <c:v>13.636363636363635</c:v>
                </c:pt>
                <c:pt idx="6">
                  <c:v>4.5454545454545459</c:v>
                </c:pt>
                <c:pt idx="7">
                  <c:v>9.0909090909090917</c:v>
                </c:pt>
                <c:pt idx="8">
                  <c:v>4.5454545454545459</c:v>
                </c:pt>
                <c:pt idx="9">
                  <c:v>4.5454545454545459</c:v>
                </c:pt>
                <c:pt idx="10">
                  <c:v>4.5454545454545459</c:v>
                </c:pt>
                <c:pt idx="11">
                  <c:v>4.5454545454545459</c:v>
                </c:pt>
                <c:pt idx="12">
                  <c:v>13.636363636363635</c:v>
                </c:pt>
              </c:numCache>
            </c:numRef>
          </c:val>
          <c:extLst>
            <c:ext xmlns:c16="http://schemas.microsoft.com/office/drawing/2014/chart" uri="{C3380CC4-5D6E-409C-BE32-E72D297353CC}">
              <c16:uniqueId val="{00000000-BCF4-495A-8B41-C0CCBE89D1DC}"/>
            </c:ext>
          </c:extLst>
        </c:ser>
        <c:dLbls>
          <c:dLblPos val="outEnd"/>
          <c:showLegendKey val="0"/>
          <c:showVal val="1"/>
          <c:showCatName val="0"/>
          <c:showSerName val="0"/>
          <c:showPercent val="0"/>
          <c:showBubbleSize val="0"/>
        </c:dLbls>
        <c:gapWidth val="150"/>
        <c:axId val="42919424"/>
        <c:axId val="43393408"/>
      </c:barChart>
      <c:catAx>
        <c:axId val="42919424"/>
        <c:scaling>
          <c:orientation val="minMax"/>
        </c:scaling>
        <c:delete val="0"/>
        <c:axPos val="b"/>
        <c:numFmt formatCode="General" sourceLinked="1"/>
        <c:majorTickMark val="out"/>
        <c:minorTickMark val="none"/>
        <c:tickLblPos val="nextTo"/>
        <c:crossAx val="43393408"/>
        <c:crosses val="autoZero"/>
        <c:auto val="1"/>
        <c:lblAlgn val="ctr"/>
        <c:lblOffset val="100"/>
        <c:noMultiLvlLbl val="0"/>
      </c:catAx>
      <c:valAx>
        <c:axId val="43393408"/>
        <c:scaling>
          <c:orientation val="minMax"/>
        </c:scaling>
        <c:delete val="0"/>
        <c:axPos val="l"/>
        <c:majorGridlines/>
        <c:title>
          <c:tx>
            <c:rich>
              <a:bodyPr rot="-5400000" vert="horz"/>
              <a:lstStyle/>
              <a:p>
                <a:pPr>
                  <a:defRPr/>
                </a:pPr>
                <a:r>
                  <a:rPr lang="en-US"/>
                  <a:t>Audit Firms (%) </a:t>
                </a:r>
              </a:p>
            </c:rich>
          </c:tx>
          <c:overlay val="0"/>
        </c:title>
        <c:numFmt formatCode="0" sourceLinked="1"/>
        <c:majorTickMark val="out"/>
        <c:minorTickMark val="none"/>
        <c:tickLblPos val="nextTo"/>
        <c:crossAx val="42919424"/>
        <c:crosses val="autoZero"/>
        <c:crossBetween val="between"/>
      </c:valAx>
    </c:plotArea>
    <c:plotVisOnly val="1"/>
    <c:dispBlanksAs val="gap"/>
    <c:showDLblsOverMax val="0"/>
  </c:chart>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F8EDDAB-2274-44F1-AF38-53B2F013CFDA}" type="doc">
      <dgm:prSet loTypeId="urn:microsoft.com/office/officeart/2008/layout/VerticalCurvedList" loCatId="list" qsTypeId="urn:microsoft.com/office/officeart/2005/8/quickstyle/simple1" qsCatId="simple" csTypeId="urn:microsoft.com/office/officeart/2005/8/colors/accent3_4" csCatId="accent3" phldr="1"/>
      <dgm:spPr/>
      <dgm:t>
        <a:bodyPr/>
        <a:lstStyle/>
        <a:p>
          <a:endParaRPr lang="en-US"/>
        </a:p>
      </dgm:t>
    </dgm:pt>
    <dgm:pt modelId="{48049A13-8795-4BF4-A651-B3F75D1B6366}">
      <dgm:prSet phldrT="[Text]"/>
      <dgm:spPr/>
      <dgm:t>
        <a:bodyPr/>
        <a:lstStyle/>
        <a:p>
          <a:r>
            <a:rPr lang="en-US" dirty="0"/>
            <a:t>Users depend on Audit Quality to have confidence in financial statements</a:t>
          </a:r>
        </a:p>
      </dgm:t>
    </dgm:pt>
    <dgm:pt modelId="{844DB819-2FD4-4D7B-8947-52F2216BCDB9}" type="parTrans" cxnId="{F625E697-AFB1-450E-BF21-4EF1D1560F2D}">
      <dgm:prSet/>
      <dgm:spPr/>
      <dgm:t>
        <a:bodyPr/>
        <a:lstStyle/>
        <a:p>
          <a:endParaRPr lang="en-US"/>
        </a:p>
      </dgm:t>
    </dgm:pt>
    <dgm:pt modelId="{1D275FAD-8522-492A-9EC5-5825CAA4CC4C}" type="sibTrans" cxnId="{F625E697-AFB1-450E-BF21-4EF1D1560F2D}">
      <dgm:prSet/>
      <dgm:spPr/>
      <dgm:t>
        <a:bodyPr/>
        <a:lstStyle/>
        <a:p>
          <a:endParaRPr lang="en-US"/>
        </a:p>
      </dgm:t>
    </dgm:pt>
    <dgm:pt modelId="{BA61481A-01A5-44AF-9CD7-9B822019A0A8}">
      <dgm:prSet phldrT="[Text]"/>
      <dgm:spPr/>
      <dgm:t>
        <a:bodyPr/>
        <a:lstStyle/>
        <a:p>
          <a:r>
            <a:rPr lang="en-US" dirty="0"/>
            <a:t>Audit quality is a complex subject and there is no analysis of it that</a:t>
          </a:r>
        </a:p>
        <a:p>
          <a:r>
            <a:rPr lang="en-US" dirty="0"/>
            <a:t>has achieved universal recognition</a:t>
          </a:r>
        </a:p>
      </dgm:t>
    </dgm:pt>
    <dgm:pt modelId="{02406993-33DE-4655-83B3-7638A923A9ED}" type="parTrans" cxnId="{58665F25-31EC-43F2-87AA-D4C2E966641B}">
      <dgm:prSet/>
      <dgm:spPr/>
      <dgm:t>
        <a:bodyPr/>
        <a:lstStyle/>
        <a:p>
          <a:endParaRPr lang="en-US"/>
        </a:p>
      </dgm:t>
    </dgm:pt>
    <dgm:pt modelId="{24D07723-19C8-4EAC-AF0C-4646C1FDCB3F}" type="sibTrans" cxnId="{58665F25-31EC-43F2-87AA-D4C2E966641B}">
      <dgm:prSet/>
      <dgm:spPr/>
      <dgm:t>
        <a:bodyPr/>
        <a:lstStyle/>
        <a:p>
          <a:endParaRPr lang="en-US"/>
        </a:p>
      </dgm:t>
    </dgm:pt>
    <dgm:pt modelId="{C134F4F1-C7B5-49BF-8A6D-0F8081FF1480}">
      <dgm:prSet phldrT="[Text]"/>
      <dgm:spPr/>
      <dgm:t>
        <a:bodyPr/>
        <a:lstStyle/>
        <a:p>
          <a:r>
            <a:rPr lang="en-IN" dirty="0"/>
            <a:t>Audit quality should be improved at the Engagement, Firm and National levels </a:t>
          </a:r>
          <a:r>
            <a:rPr lang="en-US" dirty="0"/>
            <a:t>  </a:t>
          </a:r>
        </a:p>
      </dgm:t>
    </dgm:pt>
    <dgm:pt modelId="{1CECB008-12E1-478A-9047-4A2D7F2F680E}" type="parTrans" cxnId="{874DA161-571B-4C35-A7A2-8162ACA80238}">
      <dgm:prSet/>
      <dgm:spPr/>
      <dgm:t>
        <a:bodyPr/>
        <a:lstStyle/>
        <a:p>
          <a:endParaRPr lang="en-US"/>
        </a:p>
      </dgm:t>
    </dgm:pt>
    <dgm:pt modelId="{8A51525E-8F0A-4954-8098-1E964E7305B3}" type="sibTrans" cxnId="{874DA161-571B-4C35-A7A2-8162ACA80238}">
      <dgm:prSet/>
      <dgm:spPr/>
      <dgm:t>
        <a:bodyPr/>
        <a:lstStyle/>
        <a:p>
          <a:endParaRPr lang="en-US"/>
        </a:p>
      </dgm:t>
    </dgm:pt>
    <dgm:pt modelId="{594C3FE7-64D1-432E-A25B-71C138EC0339}" type="pres">
      <dgm:prSet presAssocID="{DF8EDDAB-2274-44F1-AF38-53B2F013CFDA}" presName="Name0" presStyleCnt="0">
        <dgm:presLayoutVars>
          <dgm:chMax val="7"/>
          <dgm:chPref val="7"/>
          <dgm:dir/>
        </dgm:presLayoutVars>
      </dgm:prSet>
      <dgm:spPr/>
    </dgm:pt>
    <dgm:pt modelId="{B0C8CCF8-3388-468E-A1CC-E65C42609F7C}" type="pres">
      <dgm:prSet presAssocID="{DF8EDDAB-2274-44F1-AF38-53B2F013CFDA}" presName="Name1" presStyleCnt="0"/>
      <dgm:spPr/>
    </dgm:pt>
    <dgm:pt modelId="{995DE5F5-2B08-421E-84CC-5199DBB049BE}" type="pres">
      <dgm:prSet presAssocID="{DF8EDDAB-2274-44F1-AF38-53B2F013CFDA}" presName="cycle" presStyleCnt="0"/>
      <dgm:spPr/>
    </dgm:pt>
    <dgm:pt modelId="{F5BB6213-CDDC-46F5-AA2A-D9E8306010B5}" type="pres">
      <dgm:prSet presAssocID="{DF8EDDAB-2274-44F1-AF38-53B2F013CFDA}" presName="srcNode" presStyleLbl="node1" presStyleIdx="0" presStyleCnt="3"/>
      <dgm:spPr/>
    </dgm:pt>
    <dgm:pt modelId="{961FEFA5-44B4-437D-8AEE-AFD948E6749B}" type="pres">
      <dgm:prSet presAssocID="{DF8EDDAB-2274-44F1-AF38-53B2F013CFDA}" presName="conn" presStyleLbl="parChTrans1D2" presStyleIdx="0" presStyleCnt="1"/>
      <dgm:spPr/>
    </dgm:pt>
    <dgm:pt modelId="{74475F31-AE5C-44D4-BB8B-9CD5AC55C8F1}" type="pres">
      <dgm:prSet presAssocID="{DF8EDDAB-2274-44F1-AF38-53B2F013CFDA}" presName="extraNode" presStyleLbl="node1" presStyleIdx="0" presStyleCnt="3"/>
      <dgm:spPr/>
    </dgm:pt>
    <dgm:pt modelId="{3B27E6F6-EEB4-4D85-919B-07E5083CCDA3}" type="pres">
      <dgm:prSet presAssocID="{DF8EDDAB-2274-44F1-AF38-53B2F013CFDA}" presName="dstNode" presStyleLbl="node1" presStyleIdx="0" presStyleCnt="3"/>
      <dgm:spPr/>
    </dgm:pt>
    <dgm:pt modelId="{4C452618-1016-4880-8A34-0B64379EF0B2}" type="pres">
      <dgm:prSet presAssocID="{48049A13-8795-4BF4-A651-B3F75D1B6366}" presName="text_1" presStyleLbl="node1" presStyleIdx="0" presStyleCnt="3">
        <dgm:presLayoutVars>
          <dgm:bulletEnabled val="1"/>
        </dgm:presLayoutVars>
      </dgm:prSet>
      <dgm:spPr/>
    </dgm:pt>
    <dgm:pt modelId="{B43EA8B0-DF0F-4BC1-9DAA-45E2449AE400}" type="pres">
      <dgm:prSet presAssocID="{48049A13-8795-4BF4-A651-B3F75D1B6366}" presName="accent_1" presStyleCnt="0"/>
      <dgm:spPr/>
    </dgm:pt>
    <dgm:pt modelId="{607B88B3-11E1-444E-9C83-7A80213CEFF7}" type="pres">
      <dgm:prSet presAssocID="{48049A13-8795-4BF4-A651-B3F75D1B6366}" presName="accentRepeatNode" presStyleLbl="solidFgAcc1" presStyleIdx="0" presStyleCnt="3"/>
      <dgm:spPr/>
    </dgm:pt>
    <dgm:pt modelId="{6309218C-0FE4-4F0A-A7A6-599ABB916609}" type="pres">
      <dgm:prSet presAssocID="{BA61481A-01A5-44AF-9CD7-9B822019A0A8}" presName="text_2" presStyleLbl="node1" presStyleIdx="1" presStyleCnt="3">
        <dgm:presLayoutVars>
          <dgm:bulletEnabled val="1"/>
        </dgm:presLayoutVars>
      </dgm:prSet>
      <dgm:spPr/>
    </dgm:pt>
    <dgm:pt modelId="{954F4425-A4BB-4541-9D9A-A7E23EDE3F56}" type="pres">
      <dgm:prSet presAssocID="{BA61481A-01A5-44AF-9CD7-9B822019A0A8}" presName="accent_2" presStyleCnt="0"/>
      <dgm:spPr/>
    </dgm:pt>
    <dgm:pt modelId="{9E3B060C-F81F-4154-9395-06F03D6214F4}" type="pres">
      <dgm:prSet presAssocID="{BA61481A-01A5-44AF-9CD7-9B822019A0A8}" presName="accentRepeatNode" presStyleLbl="solidFgAcc1" presStyleIdx="1" presStyleCnt="3"/>
      <dgm:spPr/>
    </dgm:pt>
    <dgm:pt modelId="{751B5CCB-21AB-49CF-A5AF-34D6FBD664B6}" type="pres">
      <dgm:prSet presAssocID="{C134F4F1-C7B5-49BF-8A6D-0F8081FF1480}" presName="text_3" presStyleLbl="node1" presStyleIdx="2" presStyleCnt="3" custLinFactNeighborX="-987" custLinFactNeighborY="8036">
        <dgm:presLayoutVars>
          <dgm:bulletEnabled val="1"/>
        </dgm:presLayoutVars>
      </dgm:prSet>
      <dgm:spPr/>
    </dgm:pt>
    <dgm:pt modelId="{4103C5BB-75BF-40B7-B153-620D82A4D6B0}" type="pres">
      <dgm:prSet presAssocID="{C134F4F1-C7B5-49BF-8A6D-0F8081FF1480}" presName="accent_3" presStyleCnt="0"/>
      <dgm:spPr/>
    </dgm:pt>
    <dgm:pt modelId="{70675953-55B1-4B3D-B003-E9CDAEB3A70A}" type="pres">
      <dgm:prSet presAssocID="{C134F4F1-C7B5-49BF-8A6D-0F8081FF1480}" presName="accentRepeatNode" presStyleLbl="solidFgAcc1" presStyleIdx="2" presStyleCnt="3"/>
      <dgm:spPr/>
    </dgm:pt>
  </dgm:ptLst>
  <dgm:cxnLst>
    <dgm:cxn modelId="{8794401D-92C7-4AC8-A9F4-A794CE7A7209}" type="presOf" srcId="{48049A13-8795-4BF4-A651-B3F75D1B6366}" destId="{4C452618-1016-4880-8A34-0B64379EF0B2}" srcOrd="0" destOrd="0" presId="urn:microsoft.com/office/officeart/2008/layout/VerticalCurvedList"/>
    <dgm:cxn modelId="{58665F25-31EC-43F2-87AA-D4C2E966641B}" srcId="{DF8EDDAB-2274-44F1-AF38-53B2F013CFDA}" destId="{BA61481A-01A5-44AF-9CD7-9B822019A0A8}" srcOrd="1" destOrd="0" parTransId="{02406993-33DE-4655-83B3-7638A923A9ED}" sibTransId="{24D07723-19C8-4EAC-AF0C-4646C1FDCB3F}"/>
    <dgm:cxn modelId="{874DA161-571B-4C35-A7A2-8162ACA80238}" srcId="{DF8EDDAB-2274-44F1-AF38-53B2F013CFDA}" destId="{C134F4F1-C7B5-49BF-8A6D-0F8081FF1480}" srcOrd="2" destOrd="0" parTransId="{1CECB008-12E1-478A-9047-4A2D7F2F680E}" sibTransId="{8A51525E-8F0A-4954-8098-1E964E7305B3}"/>
    <dgm:cxn modelId="{B3EFEB88-6A3C-4451-90D1-317FB0EE80E0}" type="presOf" srcId="{DF8EDDAB-2274-44F1-AF38-53B2F013CFDA}" destId="{594C3FE7-64D1-432E-A25B-71C138EC0339}" srcOrd="0" destOrd="0" presId="urn:microsoft.com/office/officeart/2008/layout/VerticalCurvedList"/>
    <dgm:cxn modelId="{F625E697-AFB1-450E-BF21-4EF1D1560F2D}" srcId="{DF8EDDAB-2274-44F1-AF38-53B2F013CFDA}" destId="{48049A13-8795-4BF4-A651-B3F75D1B6366}" srcOrd="0" destOrd="0" parTransId="{844DB819-2FD4-4D7B-8947-52F2216BCDB9}" sibTransId="{1D275FAD-8522-492A-9EC5-5825CAA4CC4C}"/>
    <dgm:cxn modelId="{F2D905C1-EE16-4CD4-AF58-EB2E24EAEF54}" type="presOf" srcId="{BA61481A-01A5-44AF-9CD7-9B822019A0A8}" destId="{6309218C-0FE4-4F0A-A7A6-599ABB916609}" srcOrd="0" destOrd="0" presId="urn:microsoft.com/office/officeart/2008/layout/VerticalCurvedList"/>
    <dgm:cxn modelId="{283BC1C1-E267-424F-AC96-4EF8986EAA88}" type="presOf" srcId="{1D275FAD-8522-492A-9EC5-5825CAA4CC4C}" destId="{961FEFA5-44B4-437D-8AEE-AFD948E6749B}" srcOrd="0" destOrd="0" presId="urn:microsoft.com/office/officeart/2008/layout/VerticalCurvedList"/>
    <dgm:cxn modelId="{5E3281EE-40ED-4890-9EDF-B82C1D5EBEEA}" type="presOf" srcId="{C134F4F1-C7B5-49BF-8A6D-0F8081FF1480}" destId="{751B5CCB-21AB-49CF-A5AF-34D6FBD664B6}" srcOrd="0" destOrd="0" presId="urn:microsoft.com/office/officeart/2008/layout/VerticalCurvedList"/>
    <dgm:cxn modelId="{E9D88584-4D26-473A-B8B5-F63754D6D0EE}" type="presParOf" srcId="{594C3FE7-64D1-432E-A25B-71C138EC0339}" destId="{B0C8CCF8-3388-468E-A1CC-E65C42609F7C}" srcOrd="0" destOrd="0" presId="urn:microsoft.com/office/officeart/2008/layout/VerticalCurvedList"/>
    <dgm:cxn modelId="{C8135A5D-A52B-4A63-86E2-3B672A5E1EC6}" type="presParOf" srcId="{B0C8CCF8-3388-468E-A1CC-E65C42609F7C}" destId="{995DE5F5-2B08-421E-84CC-5199DBB049BE}" srcOrd="0" destOrd="0" presId="urn:microsoft.com/office/officeart/2008/layout/VerticalCurvedList"/>
    <dgm:cxn modelId="{C66CA51E-9A51-46A2-AA81-283D4FE92072}" type="presParOf" srcId="{995DE5F5-2B08-421E-84CC-5199DBB049BE}" destId="{F5BB6213-CDDC-46F5-AA2A-D9E8306010B5}" srcOrd="0" destOrd="0" presId="urn:microsoft.com/office/officeart/2008/layout/VerticalCurvedList"/>
    <dgm:cxn modelId="{DBFF62E3-8BEF-4F42-AAEE-A9133800329C}" type="presParOf" srcId="{995DE5F5-2B08-421E-84CC-5199DBB049BE}" destId="{961FEFA5-44B4-437D-8AEE-AFD948E6749B}" srcOrd="1" destOrd="0" presId="urn:microsoft.com/office/officeart/2008/layout/VerticalCurvedList"/>
    <dgm:cxn modelId="{7117DDF5-7C29-4E1F-9136-5835DD3C6F68}" type="presParOf" srcId="{995DE5F5-2B08-421E-84CC-5199DBB049BE}" destId="{74475F31-AE5C-44D4-BB8B-9CD5AC55C8F1}" srcOrd="2" destOrd="0" presId="urn:microsoft.com/office/officeart/2008/layout/VerticalCurvedList"/>
    <dgm:cxn modelId="{28F17847-BB90-4905-BDD5-567C69A27A36}" type="presParOf" srcId="{995DE5F5-2B08-421E-84CC-5199DBB049BE}" destId="{3B27E6F6-EEB4-4D85-919B-07E5083CCDA3}" srcOrd="3" destOrd="0" presId="urn:microsoft.com/office/officeart/2008/layout/VerticalCurvedList"/>
    <dgm:cxn modelId="{9D3F995A-0E71-48E7-B033-39A6D42312D1}" type="presParOf" srcId="{B0C8CCF8-3388-468E-A1CC-E65C42609F7C}" destId="{4C452618-1016-4880-8A34-0B64379EF0B2}" srcOrd="1" destOrd="0" presId="urn:microsoft.com/office/officeart/2008/layout/VerticalCurvedList"/>
    <dgm:cxn modelId="{D0449606-7B6C-4437-BE09-30FF31CB77D1}" type="presParOf" srcId="{B0C8CCF8-3388-468E-A1CC-E65C42609F7C}" destId="{B43EA8B0-DF0F-4BC1-9DAA-45E2449AE400}" srcOrd="2" destOrd="0" presId="urn:microsoft.com/office/officeart/2008/layout/VerticalCurvedList"/>
    <dgm:cxn modelId="{6797451F-E06D-483E-94D9-18AD0972F21E}" type="presParOf" srcId="{B43EA8B0-DF0F-4BC1-9DAA-45E2449AE400}" destId="{607B88B3-11E1-444E-9C83-7A80213CEFF7}" srcOrd="0" destOrd="0" presId="urn:microsoft.com/office/officeart/2008/layout/VerticalCurvedList"/>
    <dgm:cxn modelId="{94BF9063-5F19-44F8-A862-042A47F85654}" type="presParOf" srcId="{B0C8CCF8-3388-468E-A1CC-E65C42609F7C}" destId="{6309218C-0FE4-4F0A-A7A6-599ABB916609}" srcOrd="3" destOrd="0" presId="urn:microsoft.com/office/officeart/2008/layout/VerticalCurvedList"/>
    <dgm:cxn modelId="{1E1F8920-319E-4397-B955-36F3729F7D32}" type="presParOf" srcId="{B0C8CCF8-3388-468E-A1CC-E65C42609F7C}" destId="{954F4425-A4BB-4541-9D9A-A7E23EDE3F56}" srcOrd="4" destOrd="0" presId="urn:microsoft.com/office/officeart/2008/layout/VerticalCurvedList"/>
    <dgm:cxn modelId="{93BA5081-9C39-45F6-9A8A-CE1252D8E884}" type="presParOf" srcId="{954F4425-A4BB-4541-9D9A-A7E23EDE3F56}" destId="{9E3B060C-F81F-4154-9395-06F03D6214F4}" srcOrd="0" destOrd="0" presId="urn:microsoft.com/office/officeart/2008/layout/VerticalCurvedList"/>
    <dgm:cxn modelId="{8B61FC66-BF62-4FC9-ADD0-BF6293624299}" type="presParOf" srcId="{B0C8CCF8-3388-468E-A1CC-E65C42609F7C}" destId="{751B5CCB-21AB-49CF-A5AF-34D6FBD664B6}" srcOrd="5" destOrd="0" presId="urn:microsoft.com/office/officeart/2008/layout/VerticalCurvedList"/>
    <dgm:cxn modelId="{641D8FA7-A4AA-4781-9A7C-A20122870A62}" type="presParOf" srcId="{B0C8CCF8-3388-468E-A1CC-E65C42609F7C}" destId="{4103C5BB-75BF-40B7-B153-620D82A4D6B0}" srcOrd="6" destOrd="0" presId="urn:microsoft.com/office/officeart/2008/layout/VerticalCurvedList"/>
    <dgm:cxn modelId="{95822CC0-EBD3-445C-B6CD-F15D43DC03BF}" type="presParOf" srcId="{4103C5BB-75BF-40B7-B153-620D82A4D6B0}" destId="{70675953-55B1-4B3D-B003-E9CDAEB3A70A}"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4A12640-12D9-4F19-B639-D7ADFF4EB098}" type="doc">
      <dgm:prSet loTypeId="urn:microsoft.com/office/officeart/2005/8/layout/cycle4" loCatId="cycle" qsTypeId="urn:microsoft.com/office/officeart/2005/8/quickstyle/simple1" qsCatId="simple" csTypeId="urn:microsoft.com/office/officeart/2005/8/colors/accent3_5" csCatId="accent3" phldr="1"/>
      <dgm:spPr/>
      <dgm:t>
        <a:bodyPr/>
        <a:lstStyle/>
        <a:p>
          <a:endParaRPr lang="en-US"/>
        </a:p>
      </dgm:t>
    </dgm:pt>
    <dgm:pt modelId="{CA3D346D-004F-4D30-AB4A-0F7D45A176E5}">
      <dgm:prSet phldrT="[Text]"/>
      <dgm:spPr/>
      <dgm:t>
        <a:bodyPr/>
        <a:lstStyle/>
        <a:p>
          <a:r>
            <a:rPr lang="en-US" dirty="0"/>
            <a:t>Compliance with law</a:t>
          </a:r>
        </a:p>
      </dgm:t>
    </dgm:pt>
    <dgm:pt modelId="{7C86C9FD-3DFB-48FD-BE25-085DB4E7DDE9}" type="parTrans" cxnId="{018ECC73-9758-4575-A437-0288260CE99B}">
      <dgm:prSet/>
      <dgm:spPr/>
      <dgm:t>
        <a:bodyPr/>
        <a:lstStyle/>
        <a:p>
          <a:endParaRPr lang="en-US"/>
        </a:p>
      </dgm:t>
    </dgm:pt>
    <dgm:pt modelId="{9DFD2E62-C369-497C-A8C4-15DA9A451FE5}" type="sibTrans" cxnId="{018ECC73-9758-4575-A437-0288260CE99B}">
      <dgm:prSet/>
      <dgm:spPr/>
      <dgm:t>
        <a:bodyPr/>
        <a:lstStyle/>
        <a:p>
          <a:endParaRPr lang="en-US"/>
        </a:p>
      </dgm:t>
    </dgm:pt>
    <dgm:pt modelId="{CCEE49B2-0974-429E-A3E3-6ED546FA349C}">
      <dgm:prSet phldrT="[Text]"/>
      <dgm:spPr/>
      <dgm:t>
        <a:bodyPr/>
        <a:lstStyle/>
        <a:p>
          <a:r>
            <a:rPr lang="en-US" dirty="0"/>
            <a:t>Performing work compliant with Professional standards, applicable legal and regulatory requirements</a:t>
          </a:r>
        </a:p>
      </dgm:t>
    </dgm:pt>
    <dgm:pt modelId="{7AAE3F2A-FE48-4EEF-BC0E-DDD7218568D2}" type="parTrans" cxnId="{D5193596-D174-4A53-BEA4-AB6231E5B0AB}">
      <dgm:prSet/>
      <dgm:spPr/>
      <dgm:t>
        <a:bodyPr/>
        <a:lstStyle/>
        <a:p>
          <a:endParaRPr lang="en-US"/>
        </a:p>
      </dgm:t>
    </dgm:pt>
    <dgm:pt modelId="{513FC229-EDE1-4B5E-A1AE-376587265558}" type="sibTrans" cxnId="{D5193596-D174-4A53-BEA4-AB6231E5B0AB}">
      <dgm:prSet/>
      <dgm:spPr/>
      <dgm:t>
        <a:bodyPr/>
        <a:lstStyle/>
        <a:p>
          <a:endParaRPr lang="en-US"/>
        </a:p>
      </dgm:t>
    </dgm:pt>
    <dgm:pt modelId="{A7B0582F-F606-470B-9E54-37A1CB26F261}">
      <dgm:prSet phldrT="[Text]"/>
      <dgm:spPr/>
      <dgm:t>
        <a:bodyPr/>
        <a:lstStyle/>
        <a:p>
          <a:r>
            <a:rPr lang="en-US" dirty="0"/>
            <a:t>Compliance with a firm’s QC </a:t>
          </a:r>
        </a:p>
      </dgm:t>
    </dgm:pt>
    <dgm:pt modelId="{AC763CED-535E-4636-9176-B066906F3E72}" type="parTrans" cxnId="{F485F1EA-7EC6-4AEF-9D96-49C48A3FFBBF}">
      <dgm:prSet/>
      <dgm:spPr/>
      <dgm:t>
        <a:bodyPr/>
        <a:lstStyle/>
        <a:p>
          <a:endParaRPr lang="en-US"/>
        </a:p>
      </dgm:t>
    </dgm:pt>
    <dgm:pt modelId="{89457B85-146B-444A-9ED9-787FF969AAF4}" type="sibTrans" cxnId="{F485F1EA-7EC6-4AEF-9D96-49C48A3FFBBF}">
      <dgm:prSet/>
      <dgm:spPr/>
      <dgm:t>
        <a:bodyPr/>
        <a:lstStyle/>
        <a:p>
          <a:endParaRPr lang="en-US"/>
        </a:p>
      </dgm:t>
    </dgm:pt>
    <dgm:pt modelId="{22B9BDEB-8EC9-4DCE-A187-15FF3BD52383}">
      <dgm:prSet phldrT="[Text]"/>
      <dgm:spPr/>
      <dgm:t>
        <a:bodyPr/>
        <a:lstStyle/>
        <a:p>
          <a:r>
            <a:rPr lang="en-US" dirty="0"/>
            <a:t>Complying with the firm’s quality control policies and procedures</a:t>
          </a:r>
        </a:p>
      </dgm:t>
    </dgm:pt>
    <dgm:pt modelId="{10C61397-4851-4F36-A300-12408B1EFE23}" type="parTrans" cxnId="{62E49904-B1EB-4D2F-8D1E-3CB36BE4696C}">
      <dgm:prSet/>
      <dgm:spPr/>
      <dgm:t>
        <a:bodyPr/>
        <a:lstStyle/>
        <a:p>
          <a:endParaRPr lang="en-US"/>
        </a:p>
      </dgm:t>
    </dgm:pt>
    <dgm:pt modelId="{0BCB2E0A-85B2-4C68-8E34-BC77A3E83317}" type="sibTrans" cxnId="{62E49904-B1EB-4D2F-8D1E-3CB36BE4696C}">
      <dgm:prSet/>
      <dgm:spPr/>
      <dgm:t>
        <a:bodyPr/>
        <a:lstStyle/>
        <a:p>
          <a:endParaRPr lang="en-US"/>
        </a:p>
      </dgm:t>
    </dgm:pt>
    <dgm:pt modelId="{FF9125A1-9ADA-4147-AE8B-9FEF8D2DE029}">
      <dgm:prSet phldrT="[Text]"/>
      <dgm:spPr/>
      <dgm:t>
        <a:bodyPr/>
        <a:lstStyle/>
        <a:p>
          <a:r>
            <a:rPr lang="en-US" dirty="0"/>
            <a:t>Appropriate reporting </a:t>
          </a:r>
        </a:p>
      </dgm:t>
    </dgm:pt>
    <dgm:pt modelId="{B47622CE-9569-43C8-9F5F-2378497E7E11}" type="parTrans" cxnId="{0D658C5E-25D9-481C-9396-5AC09A97446D}">
      <dgm:prSet/>
      <dgm:spPr/>
      <dgm:t>
        <a:bodyPr/>
        <a:lstStyle/>
        <a:p>
          <a:endParaRPr lang="en-US"/>
        </a:p>
      </dgm:t>
    </dgm:pt>
    <dgm:pt modelId="{1999C73A-41AE-4888-9531-5041F74CD5E5}" type="sibTrans" cxnId="{0D658C5E-25D9-481C-9396-5AC09A97446D}">
      <dgm:prSet/>
      <dgm:spPr/>
      <dgm:t>
        <a:bodyPr/>
        <a:lstStyle/>
        <a:p>
          <a:endParaRPr lang="en-US"/>
        </a:p>
      </dgm:t>
    </dgm:pt>
    <dgm:pt modelId="{A5A1753F-EA7E-434D-9277-AB1B1310608C}">
      <dgm:prSet phldrT="[Text]"/>
      <dgm:spPr/>
      <dgm:t>
        <a:bodyPr/>
        <a:lstStyle/>
        <a:p>
          <a:r>
            <a:rPr lang="en-US" dirty="0"/>
            <a:t>Issuing auditor’s reports that are appropriate in the circumstances</a:t>
          </a:r>
        </a:p>
      </dgm:t>
    </dgm:pt>
    <dgm:pt modelId="{64A53E21-522E-4749-9440-FC6A93EAD197}" type="parTrans" cxnId="{7E5F8C82-3BFB-4432-80A0-80B458D06F34}">
      <dgm:prSet/>
      <dgm:spPr/>
      <dgm:t>
        <a:bodyPr/>
        <a:lstStyle/>
        <a:p>
          <a:endParaRPr lang="en-US"/>
        </a:p>
      </dgm:t>
    </dgm:pt>
    <dgm:pt modelId="{07CE8A7D-5EFB-4E9C-B40A-4FCE357B09B3}" type="sibTrans" cxnId="{7E5F8C82-3BFB-4432-80A0-80B458D06F34}">
      <dgm:prSet/>
      <dgm:spPr/>
      <dgm:t>
        <a:bodyPr/>
        <a:lstStyle/>
        <a:p>
          <a:endParaRPr lang="en-US"/>
        </a:p>
      </dgm:t>
    </dgm:pt>
    <dgm:pt modelId="{DBFAFAE2-1C12-4194-9B53-856D6BD43780}">
      <dgm:prSet phldrT="[Text]"/>
      <dgm:spPr/>
      <dgm:t>
        <a:bodyPr/>
        <a:lstStyle/>
        <a:p>
          <a:r>
            <a:rPr lang="en-US" dirty="0"/>
            <a:t>Ethical team behavior</a:t>
          </a:r>
        </a:p>
      </dgm:t>
    </dgm:pt>
    <dgm:pt modelId="{3A22176C-CF5B-47D2-802B-F30F8D230820}" type="parTrans" cxnId="{2FB94818-002F-4D70-9469-6D1C1E9596FA}">
      <dgm:prSet/>
      <dgm:spPr/>
      <dgm:t>
        <a:bodyPr/>
        <a:lstStyle/>
        <a:p>
          <a:endParaRPr lang="en-US"/>
        </a:p>
      </dgm:t>
    </dgm:pt>
    <dgm:pt modelId="{52C74848-85E2-42F6-B7F8-0C2CBCE9B321}" type="sibTrans" cxnId="{2FB94818-002F-4D70-9469-6D1C1E9596FA}">
      <dgm:prSet/>
      <dgm:spPr/>
      <dgm:t>
        <a:bodyPr/>
        <a:lstStyle/>
        <a:p>
          <a:endParaRPr lang="en-US"/>
        </a:p>
      </dgm:t>
    </dgm:pt>
    <dgm:pt modelId="{28C43061-9FFB-48A0-BCBA-91AB95EC81F8}">
      <dgm:prSet phldrT="[Text]"/>
      <dgm:spPr/>
      <dgm:t>
        <a:bodyPr/>
        <a:lstStyle/>
        <a:p>
          <a:r>
            <a:rPr lang="en-US" dirty="0"/>
            <a:t>The engagement team should be able to raise concerns without fear of reprisals  </a:t>
          </a:r>
        </a:p>
      </dgm:t>
    </dgm:pt>
    <dgm:pt modelId="{6FA24E5F-F4A3-4C3F-B4FA-C6AAA8F6BE61}" type="parTrans" cxnId="{33AD63D0-83A1-4473-A0CE-0AF04C17798C}">
      <dgm:prSet/>
      <dgm:spPr/>
      <dgm:t>
        <a:bodyPr/>
        <a:lstStyle/>
        <a:p>
          <a:endParaRPr lang="en-US"/>
        </a:p>
      </dgm:t>
    </dgm:pt>
    <dgm:pt modelId="{FE4259CC-F27D-4B1C-99DE-985749A667FF}" type="sibTrans" cxnId="{33AD63D0-83A1-4473-A0CE-0AF04C17798C}">
      <dgm:prSet/>
      <dgm:spPr/>
      <dgm:t>
        <a:bodyPr/>
        <a:lstStyle/>
        <a:p>
          <a:endParaRPr lang="en-US"/>
        </a:p>
      </dgm:t>
    </dgm:pt>
    <dgm:pt modelId="{87097091-9BCC-4996-BB48-0E1D90B7652C}" type="pres">
      <dgm:prSet presAssocID="{B4A12640-12D9-4F19-B639-D7ADFF4EB098}" presName="cycleMatrixDiagram" presStyleCnt="0">
        <dgm:presLayoutVars>
          <dgm:chMax val="1"/>
          <dgm:dir/>
          <dgm:animLvl val="lvl"/>
          <dgm:resizeHandles val="exact"/>
        </dgm:presLayoutVars>
      </dgm:prSet>
      <dgm:spPr/>
    </dgm:pt>
    <dgm:pt modelId="{51743B4E-13B3-4E0F-BE7B-42A127D6240E}" type="pres">
      <dgm:prSet presAssocID="{B4A12640-12D9-4F19-B639-D7ADFF4EB098}" presName="children" presStyleCnt="0"/>
      <dgm:spPr/>
    </dgm:pt>
    <dgm:pt modelId="{665E53BC-91FE-4FB1-8427-E2EF6018E5D5}" type="pres">
      <dgm:prSet presAssocID="{B4A12640-12D9-4F19-B639-D7ADFF4EB098}" presName="child1group" presStyleCnt="0"/>
      <dgm:spPr/>
    </dgm:pt>
    <dgm:pt modelId="{58F528A8-E987-4DAF-B285-5713344634FD}" type="pres">
      <dgm:prSet presAssocID="{B4A12640-12D9-4F19-B639-D7ADFF4EB098}" presName="child1" presStyleLbl="bgAcc1" presStyleIdx="0" presStyleCnt="4"/>
      <dgm:spPr/>
    </dgm:pt>
    <dgm:pt modelId="{A966FA30-0C11-42D6-8481-A1F5022038C2}" type="pres">
      <dgm:prSet presAssocID="{B4A12640-12D9-4F19-B639-D7ADFF4EB098}" presName="child1Text" presStyleLbl="bgAcc1" presStyleIdx="0" presStyleCnt="4">
        <dgm:presLayoutVars>
          <dgm:bulletEnabled val="1"/>
        </dgm:presLayoutVars>
      </dgm:prSet>
      <dgm:spPr/>
    </dgm:pt>
    <dgm:pt modelId="{8D497ADD-C37E-45AB-9D4D-95979A48CC66}" type="pres">
      <dgm:prSet presAssocID="{B4A12640-12D9-4F19-B639-D7ADFF4EB098}" presName="child2group" presStyleCnt="0"/>
      <dgm:spPr/>
    </dgm:pt>
    <dgm:pt modelId="{682CCC2A-DD86-45CE-A789-DA2830A1EC68}" type="pres">
      <dgm:prSet presAssocID="{B4A12640-12D9-4F19-B639-D7ADFF4EB098}" presName="child2" presStyleLbl="bgAcc1" presStyleIdx="1" presStyleCnt="4"/>
      <dgm:spPr/>
    </dgm:pt>
    <dgm:pt modelId="{336F3D28-3094-42CE-9943-72EEE8E8A4E1}" type="pres">
      <dgm:prSet presAssocID="{B4A12640-12D9-4F19-B639-D7ADFF4EB098}" presName="child2Text" presStyleLbl="bgAcc1" presStyleIdx="1" presStyleCnt="4">
        <dgm:presLayoutVars>
          <dgm:bulletEnabled val="1"/>
        </dgm:presLayoutVars>
      </dgm:prSet>
      <dgm:spPr/>
    </dgm:pt>
    <dgm:pt modelId="{EA47575A-A36D-4303-8B47-C79B29C18D23}" type="pres">
      <dgm:prSet presAssocID="{B4A12640-12D9-4F19-B639-D7ADFF4EB098}" presName="child3group" presStyleCnt="0"/>
      <dgm:spPr/>
    </dgm:pt>
    <dgm:pt modelId="{F6C3974D-A305-4B96-B43B-B9C58AE70F3E}" type="pres">
      <dgm:prSet presAssocID="{B4A12640-12D9-4F19-B639-D7ADFF4EB098}" presName="child3" presStyleLbl="bgAcc1" presStyleIdx="2" presStyleCnt="4"/>
      <dgm:spPr/>
    </dgm:pt>
    <dgm:pt modelId="{329C2217-32B3-4E8B-8859-D7D9A9677AA4}" type="pres">
      <dgm:prSet presAssocID="{B4A12640-12D9-4F19-B639-D7ADFF4EB098}" presName="child3Text" presStyleLbl="bgAcc1" presStyleIdx="2" presStyleCnt="4">
        <dgm:presLayoutVars>
          <dgm:bulletEnabled val="1"/>
        </dgm:presLayoutVars>
      </dgm:prSet>
      <dgm:spPr/>
    </dgm:pt>
    <dgm:pt modelId="{B16391B9-5AE0-4C92-9022-DEAF3C6DAABD}" type="pres">
      <dgm:prSet presAssocID="{B4A12640-12D9-4F19-B639-D7ADFF4EB098}" presName="child4group" presStyleCnt="0"/>
      <dgm:spPr/>
    </dgm:pt>
    <dgm:pt modelId="{9806E110-AAE3-468B-AE67-A0B99BA1A930}" type="pres">
      <dgm:prSet presAssocID="{B4A12640-12D9-4F19-B639-D7ADFF4EB098}" presName="child4" presStyleLbl="bgAcc1" presStyleIdx="3" presStyleCnt="4"/>
      <dgm:spPr/>
    </dgm:pt>
    <dgm:pt modelId="{2726817A-1610-42DE-8696-E4CB82E9048C}" type="pres">
      <dgm:prSet presAssocID="{B4A12640-12D9-4F19-B639-D7ADFF4EB098}" presName="child4Text" presStyleLbl="bgAcc1" presStyleIdx="3" presStyleCnt="4">
        <dgm:presLayoutVars>
          <dgm:bulletEnabled val="1"/>
        </dgm:presLayoutVars>
      </dgm:prSet>
      <dgm:spPr/>
    </dgm:pt>
    <dgm:pt modelId="{24FD29B0-5E77-4220-93C6-F45D3B5B125A}" type="pres">
      <dgm:prSet presAssocID="{B4A12640-12D9-4F19-B639-D7ADFF4EB098}" presName="childPlaceholder" presStyleCnt="0"/>
      <dgm:spPr/>
    </dgm:pt>
    <dgm:pt modelId="{8B156E1D-5648-47FB-96F2-9511B12A1F16}" type="pres">
      <dgm:prSet presAssocID="{B4A12640-12D9-4F19-B639-D7ADFF4EB098}" presName="circle" presStyleCnt="0"/>
      <dgm:spPr/>
    </dgm:pt>
    <dgm:pt modelId="{0B577ADB-B032-4ED5-8202-AD58DCD5117E}" type="pres">
      <dgm:prSet presAssocID="{B4A12640-12D9-4F19-B639-D7ADFF4EB098}" presName="quadrant1" presStyleLbl="node1" presStyleIdx="0" presStyleCnt="4">
        <dgm:presLayoutVars>
          <dgm:chMax val="1"/>
          <dgm:bulletEnabled val="1"/>
        </dgm:presLayoutVars>
      </dgm:prSet>
      <dgm:spPr/>
    </dgm:pt>
    <dgm:pt modelId="{48199952-C00A-4F46-B3E9-F11163D5D849}" type="pres">
      <dgm:prSet presAssocID="{B4A12640-12D9-4F19-B639-D7ADFF4EB098}" presName="quadrant2" presStyleLbl="node1" presStyleIdx="1" presStyleCnt="4">
        <dgm:presLayoutVars>
          <dgm:chMax val="1"/>
          <dgm:bulletEnabled val="1"/>
        </dgm:presLayoutVars>
      </dgm:prSet>
      <dgm:spPr/>
    </dgm:pt>
    <dgm:pt modelId="{376224FC-76AC-46A1-AC02-5661CE043C06}" type="pres">
      <dgm:prSet presAssocID="{B4A12640-12D9-4F19-B639-D7ADFF4EB098}" presName="quadrant3" presStyleLbl="node1" presStyleIdx="2" presStyleCnt="4">
        <dgm:presLayoutVars>
          <dgm:chMax val="1"/>
          <dgm:bulletEnabled val="1"/>
        </dgm:presLayoutVars>
      </dgm:prSet>
      <dgm:spPr/>
    </dgm:pt>
    <dgm:pt modelId="{747CE95C-1107-4A9C-BB14-A04FAE4273E0}" type="pres">
      <dgm:prSet presAssocID="{B4A12640-12D9-4F19-B639-D7ADFF4EB098}" presName="quadrant4" presStyleLbl="node1" presStyleIdx="3" presStyleCnt="4">
        <dgm:presLayoutVars>
          <dgm:chMax val="1"/>
          <dgm:bulletEnabled val="1"/>
        </dgm:presLayoutVars>
      </dgm:prSet>
      <dgm:spPr/>
    </dgm:pt>
    <dgm:pt modelId="{215D4D8F-80B8-4F97-8FCF-12E4C06E0F2F}" type="pres">
      <dgm:prSet presAssocID="{B4A12640-12D9-4F19-B639-D7ADFF4EB098}" presName="quadrantPlaceholder" presStyleCnt="0"/>
      <dgm:spPr/>
    </dgm:pt>
    <dgm:pt modelId="{47810CD2-D278-40B2-9B2A-C51346C699D5}" type="pres">
      <dgm:prSet presAssocID="{B4A12640-12D9-4F19-B639-D7ADFF4EB098}" presName="center1" presStyleLbl="fgShp" presStyleIdx="0" presStyleCnt="2"/>
      <dgm:spPr/>
    </dgm:pt>
    <dgm:pt modelId="{39366128-56EC-47B4-A8B4-C2E8A244BFF9}" type="pres">
      <dgm:prSet presAssocID="{B4A12640-12D9-4F19-B639-D7ADFF4EB098}" presName="center2" presStyleLbl="fgShp" presStyleIdx="1" presStyleCnt="2"/>
      <dgm:spPr/>
    </dgm:pt>
  </dgm:ptLst>
  <dgm:cxnLst>
    <dgm:cxn modelId="{341A6603-EB2C-49CD-A7F1-F06DFC084CEC}" type="presOf" srcId="{CCEE49B2-0974-429E-A3E3-6ED546FA349C}" destId="{A966FA30-0C11-42D6-8481-A1F5022038C2}" srcOrd="1" destOrd="0" presId="urn:microsoft.com/office/officeart/2005/8/layout/cycle4"/>
    <dgm:cxn modelId="{62E49904-B1EB-4D2F-8D1E-3CB36BE4696C}" srcId="{A7B0582F-F606-470B-9E54-37A1CB26F261}" destId="{22B9BDEB-8EC9-4DCE-A187-15FF3BD52383}" srcOrd="0" destOrd="0" parTransId="{10C61397-4851-4F36-A300-12408B1EFE23}" sibTransId="{0BCB2E0A-85B2-4C68-8E34-BC77A3E83317}"/>
    <dgm:cxn modelId="{A859AB05-AC0F-4017-83D2-B423F75E0658}" type="presOf" srcId="{22B9BDEB-8EC9-4DCE-A187-15FF3BD52383}" destId="{336F3D28-3094-42CE-9943-72EEE8E8A4E1}" srcOrd="1" destOrd="0" presId="urn:microsoft.com/office/officeart/2005/8/layout/cycle4"/>
    <dgm:cxn modelId="{2FB94818-002F-4D70-9469-6D1C1E9596FA}" srcId="{B4A12640-12D9-4F19-B639-D7ADFF4EB098}" destId="{DBFAFAE2-1C12-4194-9B53-856D6BD43780}" srcOrd="3" destOrd="0" parTransId="{3A22176C-CF5B-47D2-802B-F30F8D230820}" sibTransId="{52C74848-85E2-42F6-B7F8-0C2CBCE9B321}"/>
    <dgm:cxn modelId="{7B82881E-D448-4C52-8BD0-36E3B0A9437D}" type="presOf" srcId="{28C43061-9FFB-48A0-BCBA-91AB95EC81F8}" destId="{9806E110-AAE3-468B-AE67-A0B99BA1A930}" srcOrd="0" destOrd="0" presId="urn:microsoft.com/office/officeart/2005/8/layout/cycle4"/>
    <dgm:cxn modelId="{AF327B29-EC4C-4893-BAEA-96435F81D08A}" type="presOf" srcId="{A5A1753F-EA7E-434D-9277-AB1B1310608C}" destId="{F6C3974D-A305-4B96-B43B-B9C58AE70F3E}" srcOrd="0" destOrd="0" presId="urn:microsoft.com/office/officeart/2005/8/layout/cycle4"/>
    <dgm:cxn modelId="{A1A10F2E-209D-48BC-9AAF-E2C5E4239174}" type="presOf" srcId="{CCEE49B2-0974-429E-A3E3-6ED546FA349C}" destId="{58F528A8-E987-4DAF-B285-5713344634FD}" srcOrd="0" destOrd="0" presId="urn:microsoft.com/office/officeart/2005/8/layout/cycle4"/>
    <dgm:cxn modelId="{E9574A35-FC0B-4FF0-B877-ECB704C59BCF}" type="presOf" srcId="{CA3D346D-004F-4D30-AB4A-0F7D45A176E5}" destId="{0B577ADB-B032-4ED5-8202-AD58DCD5117E}" srcOrd="0" destOrd="0" presId="urn:microsoft.com/office/officeart/2005/8/layout/cycle4"/>
    <dgm:cxn modelId="{D4573543-3871-423D-8C51-391CDA2ECC0D}" type="presOf" srcId="{B4A12640-12D9-4F19-B639-D7ADFF4EB098}" destId="{87097091-9BCC-4996-BB48-0E1D90B7652C}" srcOrd="0" destOrd="0" presId="urn:microsoft.com/office/officeart/2005/8/layout/cycle4"/>
    <dgm:cxn modelId="{B634F946-842A-4540-AEC4-8D2E0CFF96D6}" type="presOf" srcId="{22B9BDEB-8EC9-4DCE-A187-15FF3BD52383}" destId="{682CCC2A-DD86-45CE-A789-DA2830A1EC68}" srcOrd="0" destOrd="0" presId="urn:microsoft.com/office/officeart/2005/8/layout/cycle4"/>
    <dgm:cxn modelId="{0D658C5E-25D9-481C-9396-5AC09A97446D}" srcId="{B4A12640-12D9-4F19-B639-D7ADFF4EB098}" destId="{FF9125A1-9ADA-4147-AE8B-9FEF8D2DE029}" srcOrd="2" destOrd="0" parTransId="{B47622CE-9569-43C8-9F5F-2378497E7E11}" sibTransId="{1999C73A-41AE-4888-9531-5041F74CD5E5}"/>
    <dgm:cxn modelId="{018ECC73-9758-4575-A437-0288260CE99B}" srcId="{B4A12640-12D9-4F19-B639-D7ADFF4EB098}" destId="{CA3D346D-004F-4D30-AB4A-0F7D45A176E5}" srcOrd="0" destOrd="0" parTransId="{7C86C9FD-3DFB-48FD-BE25-085DB4E7DDE9}" sibTransId="{9DFD2E62-C369-497C-A8C4-15DA9A451FE5}"/>
    <dgm:cxn modelId="{7E5F8C82-3BFB-4432-80A0-80B458D06F34}" srcId="{FF9125A1-9ADA-4147-AE8B-9FEF8D2DE029}" destId="{A5A1753F-EA7E-434D-9277-AB1B1310608C}" srcOrd="0" destOrd="0" parTransId="{64A53E21-522E-4749-9440-FC6A93EAD197}" sibTransId="{07CE8A7D-5EFB-4E9C-B40A-4FCE357B09B3}"/>
    <dgm:cxn modelId="{D5193596-D174-4A53-BEA4-AB6231E5B0AB}" srcId="{CA3D346D-004F-4D30-AB4A-0F7D45A176E5}" destId="{CCEE49B2-0974-429E-A3E3-6ED546FA349C}" srcOrd="0" destOrd="0" parTransId="{7AAE3F2A-FE48-4EEF-BC0E-DDD7218568D2}" sibTransId="{513FC229-EDE1-4B5E-A1AE-376587265558}"/>
    <dgm:cxn modelId="{571A289E-495C-4D91-B3FA-8BD6FD1A7353}" type="presOf" srcId="{DBFAFAE2-1C12-4194-9B53-856D6BD43780}" destId="{747CE95C-1107-4A9C-BB14-A04FAE4273E0}" srcOrd="0" destOrd="0" presId="urn:microsoft.com/office/officeart/2005/8/layout/cycle4"/>
    <dgm:cxn modelId="{D4D033B2-D29B-4D95-A275-14ED4199ADB6}" type="presOf" srcId="{A5A1753F-EA7E-434D-9277-AB1B1310608C}" destId="{329C2217-32B3-4E8B-8859-D7D9A9677AA4}" srcOrd="1" destOrd="0" presId="urn:microsoft.com/office/officeart/2005/8/layout/cycle4"/>
    <dgm:cxn modelId="{54EE3DC7-87EB-43D9-A6C0-8B3773A17F15}" type="presOf" srcId="{A7B0582F-F606-470B-9E54-37A1CB26F261}" destId="{48199952-C00A-4F46-B3E9-F11163D5D849}" srcOrd="0" destOrd="0" presId="urn:microsoft.com/office/officeart/2005/8/layout/cycle4"/>
    <dgm:cxn modelId="{33AD63D0-83A1-4473-A0CE-0AF04C17798C}" srcId="{DBFAFAE2-1C12-4194-9B53-856D6BD43780}" destId="{28C43061-9FFB-48A0-BCBA-91AB95EC81F8}" srcOrd="0" destOrd="0" parTransId="{6FA24E5F-F4A3-4C3F-B4FA-C6AAA8F6BE61}" sibTransId="{FE4259CC-F27D-4B1C-99DE-985749A667FF}"/>
    <dgm:cxn modelId="{470041E0-BD6A-46D6-B57A-CB6590675073}" type="presOf" srcId="{28C43061-9FFB-48A0-BCBA-91AB95EC81F8}" destId="{2726817A-1610-42DE-8696-E4CB82E9048C}" srcOrd="1" destOrd="0" presId="urn:microsoft.com/office/officeart/2005/8/layout/cycle4"/>
    <dgm:cxn modelId="{851274E2-95C2-4B16-B790-08FFA57116F0}" type="presOf" srcId="{FF9125A1-9ADA-4147-AE8B-9FEF8D2DE029}" destId="{376224FC-76AC-46A1-AC02-5661CE043C06}" srcOrd="0" destOrd="0" presId="urn:microsoft.com/office/officeart/2005/8/layout/cycle4"/>
    <dgm:cxn modelId="{F485F1EA-7EC6-4AEF-9D96-49C48A3FFBBF}" srcId="{B4A12640-12D9-4F19-B639-D7ADFF4EB098}" destId="{A7B0582F-F606-470B-9E54-37A1CB26F261}" srcOrd="1" destOrd="0" parTransId="{AC763CED-535E-4636-9176-B066906F3E72}" sibTransId="{89457B85-146B-444A-9ED9-787FF969AAF4}"/>
    <dgm:cxn modelId="{30377998-AAA0-43F3-9F1F-0667A9C84CCF}" type="presParOf" srcId="{87097091-9BCC-4996-BB48-0E1D90B7652C}" destId="{51743B4E-13B3-4E0F-BE7B-42A127D6240E}" srcOrd="0" destOrd="0" presId="urn:microsoft.com/office/officeart/2005/8/layout/cycle4"/>
    <dgm:cxn modelId="{59E5215C-AD7B-4052-AE52-9851F4EFB1AE}" type="presParOf" srcId="{51743B4E-13B3-4E0F-BE7B-42A127D6240E}" destId="{665E53BC-91FE-4FB1-8427-E2EF6018E5D5}" srcOrd="0" destOrd="0" presId="urn:microsoft.com/office/officeart/2005/8/layout/cycle4"/>
    <dgm:cxn modelId="{88B8FD0A-51F8-4612-B28D-E0223C5F8AFD}" type="presParOf" srcId="{665E53BC-91FE-4FB1-8427-E2EF6018E5D5}" destId="{58F528A8-E987-4DAF-B285-5713344634FD}" srcOrd="0" destOrd="0" presId="urn:microsoft.com/office/officeart/2005/8/layout/cycle4"/>
    <dgm:cxn modelId="{27629974-0A2A-4506-8841-0416DAAA3CC5}" type="presParOf" srcId="{665E53BC-91FE-4FB1-8427-E2EF6018E5D5}" destId="{A966FA30-0C11-42D6-8481-A1F5022038C2}" srcOrd="1" destOrd="0" presId="urn:microsoft.com/office/officeart/2005/8/layout/cycle4"/>
    <dgm:cxn modelId="{EAB45A0B-BCE3-4C80-8D57-32D8B79E0EE8}" type="presParOf" srcId="{51743B4E-13B3-4E0F-BE7B-42A127D6240E}" destId="{8D497ADD-C37E-45AB-9D4D-95979A48CC66}" srcOrd="1" destOrd="0" presId="urn:microsoft.com/office/officeart/2005/8/layout/cycle4"/>
    <dgm:cxn modelId="{6B6EEE11-D3F7-4569-AA3B-FFCF1585E227}" type="presParOf" srcId="{8D497ADD-C37E-45AB-9D4D-95979A48CC66}" destId="{682CCC2A-DD86-45CE-A789-DA2830A1EC68}" srcOrd="0" destOrd="0" presId="urn:microsoft.com/office/officeart/2005/8/layout/cycle4"/>
    <dgm:cxn modelId="{35072B86-B69D-4814-A507-7DF2DB7EEE1B}" type="presParOf" srcId="{8D497ADD-C37E-45AB-9D4D-95979A48CC66}" destId="{336F3D28-3094-42CE-9943-72EEE8E8A4E1}" srcOrd="1" destOrd="0" presId="urn:microsoft.com/office/officeart/2005/8/layout/cycle4"/>
    <dgm:cxn modelId="{BED3E7F0-4249-4B61-ABC0-9D628CD45907}" type="presParOf" srcId="{51743B4E-13B3-4E0F-BE7B-42A127D6240E}" destId="{EA47575A-A36D-4303-8B47-C79B29C18D23}" srcOrd="2" destOrd="0" presId="urn:microsoft.com/office/officeart/2005/8/layout/cycle4"/>
    <dgm:cxn modelId="{BA1B231A-AFAB-4CE5-AD84-A01E73F446E8}" type="presParOf" srcId="{EA47575A-A36D-4303-8B47-C79B29C18D23}" destId="{F6C3974D-A305-4B96-B43B-B9C58AE70F3E}" srcOrd="0" destOrd="0" presId="urn:microsoft.com/office/officeart/2005/8/layout/cycle4"/>
    <dgm:cxn modelId="{3003A838-015C-4E29-BDAB-E77507C8BAA8}" type="presParOf" srcId="{EA47575A-A36D-4303-8B47-C79B29C18D23}" destId="{329C2217-32B3-4E8B-8859-D7D9A9677AA4}" srcOrd="1" destOrd="0" presId="urn:microsoft.com/office/officeart/2005/8/layout/cycle4"/>
    <dgm:cxn modelId="{068F7226-2991-468C-952D-68EDD9E87A50}" type="presParOf" srcId="{51743B4E-13B3-4E0F-BE7B-42A127D6240E}" destId="{B16391B9-5AE0-4C92-9022-DEAF3C6DAABD}" srcOrd="3" destOrd="0" presId="urn:microsoft.com/office/officeart/2005/8/layout/cycle4"/>
    <dgm:cxn modelId="{69449D8A-303C-43A7-BF48-69F23B2D0B65}" type="presParOf" srcId="{B16391B9-5AE0-4C92-9022-DEAF3C6DAABD}" destId="{9806E110-AAE3-468B-AE67-A0B99BA1A930}" srcOrd="0" destOrd="0" presId="urn:microsoft.com/office/officeart/2005/8/layout/cycle4"/>
    <dgm:cxn modelId="{35DB12B6-CC68-4B1E-A3F3-A56B16C3F8D5}" type="presParOf" srcId="{B16391B9-5AE0-4C92-9022-DEAF3C6DAABD}" destId="{2726817A-1610-42DE-8696-E4CB82E9048C}" srcOrd="1" destOrd="0" presId="urn:microsoft.com/office/officeart/2005/8/layout/cycle4"/>
    <dgm:cxn modelId="{DB808FAB-0BD8-4CA9-803B-FC8D901F548D}" type="presParOf" srcId="{51743B4E-13B3-4E0F-BE7B-42A127D6240E}" destId="{24FD29B0-5E77-4220-93C6-F45D3B5B125A}" srcOrd="4" destOrd="0" presId="urn:microsoft.com/office/officeart/2005/8/layout/cycle4"/>
    <dgm:cxn modelId="{4122A852-0E11-40B8-9C24-EC139EF91EDF}" type="presParOf" srcId="{87097091-9BCC-4996-BB48-0E1D90B7652C}" destId="{8B156E1D-5648-47FB-96F2-9511B12A1F16}" srcOrd="1" destOrd="0" presId="urn:microsoft.com/office/officeart/2005/8/layout/cycle4"/>
    <dgm:cxn modelId="{1139687E-3B9D-413C-93A9-E073FA80122C}" type="presParOf" srcId="{8B156E1D-5648-47FB-96F2-9511B12A1F16}" destId="{0B577ADB-B032-4ED5-8202-AD58DCD5117E}" srcOrd="0" destOrd="0" presId="urn:microsoft.com/office/officeart/2005/8/layout/cycle4"/>
    <dgm:cxn modelId="{47C94720-3462-47F3-91E0-68219B1AA1E9}" type="presParOf" srcId="{8B156E1D-5648-47FB-96F2-9511B12A1F16}" destId="{48199952-C00A-4F46-B3E9-F11163D5D849}" srcOrd="1" destOrd="0" presId="urn:microsoft.com/office/officeart/2005/8/layout/cycle4"/>
    <dgm:cxn modelId="{BCBAC7CC-F9AA-41AF-9F08-2886CDF7CF87}" type="presParOf" srcId="{8B156E1D-5648-47FB-96F2-9511B12A1F16}" destId="{376224FC-76AC-46A1-AC02-5661CE043C06}" srcOrd="2" destOrd="0" presId="urn:microsoft.com/office/officeart/2005/8/layout/cycle4"/>
    <dgm:cxn modelId="{25A96F45-6D01-4715-8462-A6F4FC1A854E}" type="presParOf" srcId="{8B156E1D-5648-47FB-96F2-9511B12A1F16}" destId="{747CE95C-1107-4A9C-BB14-A04FAE4273E0}" srcOrd="3" destOrd="0" presId="urn:microsoft.com/office/officeart/2005/8/layout/cycle4"/>
    <dgm:cxn modelId="{D5970A32-C337-48F5-826E-1479B19CCD4B}" type="presParOf" srcId="{8B156E1D-5648-47FB-96F2-9511B12A1F16}" destId="{215D4D8F-80B8-4F97-8FCF-12E4C06E0F2F}" srcOrd="4" destOrd="0" presId="urn:microsoft.com/office/officeart/2005/8/layout/cycle4"/>
    <dgm:cxn modelId="{D4174CB8-F199-443C-9C74-8195FCFCB064}" type="presParOf" srcId="{87097091-9BCC-4996-BB48-0E1D90B7652C}" destId="{47810CD2-D278-40B2-9B2A-C51346C699D5}" srcOrd="2" destOrd="0" presId="urn:microsoft.com/office/officeart/2005/8/layout/cycle4"/>
    <dgm:cxn modelId="{636F038C-3836-4E12-B8DD-B9901C10583A}" type="presParOf" srcId="{87097091-9BCC-4996-BB48-0E1D90B7652C}" destId="{39366128-56EC-47B4-A8B4-C2E8A244BFF9}"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1FEFA5-44B4-437D-8AEE-AFD948E6749B}">
      <dsp:nvSpPr>
        <dsp:cNvPr id="0" name=""/>
        <dsp:cNvSpPr/>
      </dsp:nvSpPr>
      <dsp:spPr>
        <a:xfrm>
          <a:off x="-4546245" y="-697096"/>
          <a:ext cx="5415687" cy="5415687"/>
        </a:xfrm>
        <a:prstGeom prst="blockArc">
          <a:avLst>
            <a:gd name="adj1" fmla="val 18900000"/>
            <a:gd name="adj2" fmla="val 2700000"/>
            <a:gd name="adj3" fmla="val 399"/>
          </a:avLst>
        </a:prstGeom>
        <a:noFill/>
        <a:ln w="19050" cap="flat" cmpd="sng" algn="ctr">
          <a:solidFill>
            <a:schemeClr val="accent3">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C452618-1016-4880-8A34-0B64379EF0B2}">
      <dsp:nvSpPr>
        <dsp:cNvPr id="0" name=""/>
        <dsp:cNvSpPr/>
      </dsp:nvSpPr>
      <dsp:spPr>
        <a:xfrm>
          <a:off x="559164" y="402149"/>
          <a:ext cx="9301354" cy="804298"/>
        </a:xfrm>
        <a:prstGeom prst="rect">
          <a:avLst/>
        </a:prstGeom>
        <a:solidFill>
          <a:schemeClr val="accent3">
            <a:shade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8412" tIns="55880" rIns="55880" bIns="55880" numCol="1" spcCol="1270" anchor="ctr" anchorCtr="0">
          <a:noAutofit/>
        </a:bodyPr>
        <a:lstStyle/>
        <a:p>
          <a:pPr marL="0" lvl="0" indent="0" algn="l" defTabSz="977900">
            <a:lnSpc>
              <a:spcPct val="90000"/>
            </a:lnSpc>
            <a:spcBef>
              <a:spcPct val="0"/>
            </a:spcBef>
            <a:spcAft>
              <a:spcPct val="35000"/>
            </a:spcAft>
            <a:buNone/>
          </a:pPr>
          <a:r>
            <a:rPr lang="en-US" sz="2200" kern="1200" dirty="0"/>
            <a:t>Users depend on Audit Quality to have confidence in financial statements</a:t>
          </a:r>
        </a:p>
      </dsp:txBody>
      <dsp:txXfrm>
        <a:off x="559164" y="402149"/>
        <a:ext cx="9301354" cy="804298"/>
      </dsp:txXfrm>
    </dsp:sp>
    <dsp:sp modelId="{607B88B3-11E1-444E-9C83-7A80213CEFF7}">
      <dsp:nvSpPr>
        <dsp:cNvPr id="0" name=""/>
        <dsp:cNvSpPr/>
      </dsp:nvSpPr>
      <dsp:spPr>
        <a:xfrm>
          <a:off x="56478" y="301612"/>
          <a:ext cx="1005373" cy="1005373"/>
        </a:xfrm>
        <a:prstGeom prst="ellipse">
          <a:avLst/>
        </a:prstGeom>
        <a:solidFill>
          <a:schemeClr val="lt1">
            <a:hueOff val="0"/>
            <a:satOff val="0"/>
            <a:lumOff val="0"/>
            <a:alphaOff val="0"/>
          </a:schemeClr>
        </a:solidFill>
        <a:ln w="19050" cap="flat" cmpd="sng" algn="ctr">
          <a:solidFill>
            <a:schemeClr val="accent3">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309218C-0FE4-4F0A-A7A6-599ABB916609}">
      <dsp:nvSpPr>
        <dsp:cNvPr id="0" name=""/>
        <dsp:cNvSpPr/>
      </dsp:nvSpPr>
      <dsp:spPr>
        <a:xfrm>
          <a:off x="851527" y="1608597"/>
          <a:ext cx="9008991" cy="804298"/>
        </a:xfrm>
        <a:prstGeom prst="rect">
          <a:avLst/>
        </a:prstGeom>
        <a:solidFill>
          <a:schemeClr val="accent3">
            <a:shade val="50000"/>
            <a:hueOff val="382472"/>
            <a:satOff val="-36891"/>
            <a:lumOff val="35457"/>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8412" tIns="55880" rIns="55880" bIns="55880" numCol="1" spcCol="1270" anchor="ctr" anchorCtr="0">
          <a:noAutofit/>
        </a:bodyPr>
        <a:lstStyle/>
        <a:p>
          <a:pPr marL="0" lvl="0" indent="0" algn="l" defTabSz="977900">
            <a:lnSpc>
              <a:spcPct val="90000"/>
            </a:lnSpc>
            <a:spcBef>
              <a:spcPct val="0"/>
            </a:spcBef>
            <a:spcAft>
              <a:spcPct val="35000"/>
            </a:spcAft>
            <a:buNone/>
          </a:pPr>
          <a:r>
            <a:rPr lang="en-US" sz="2200" kern="1200" dirty="0"/>
            <a:t>Audit quality is a complex subject and there is no analysis of it that</a:t>
          </a:r>
        </a:p>
        <a:p>
          <a:pPr marL="0" lvl="0" indent="0" algn="l" defTabSz="977900">
            <a:lnSpc>
              <a:spcPct val="90000"/>
            </a:lnSpc>
            <a:spcBef>
              <a:spcPct val="0"/>
            </a:spcBef>
            <a:spcAft>
              <a:spcPct val="35000"/>
            </a:spcAft>
            <a:buNone/>
          </a:pPr>
          <a:r>
            <a:rPr lang="en-US" sz="2200" kern="1200" dirty="0"/>
            <a:t>has achieved universal recognition</a:t>
          </a:r>
        </a:p>
      </dsp:txBody>
      <dsp:txXfrm>
        <a:off x="851527" y="1608597"/>
        <a:ext cx="9008991" cy="804298"/>
      </dsp:txXfrm>
    </dsp:sp>
    <dsp:sp modelId="{9E3B060C-F81F-4154-9395-06F03D6214F4}">
      <dsp:nvSpPr>
        <dsp:cNvPr id="0" name=""/>
        <dsp:cNvSpPr/>
      </dsp:nvSpPr>
      <dsp:spPr>
        <a:xfrm>
          <a:off x="348840" y="1508060"/>
          <a:ext cx="1005373" cy="1005373"/>
        </a:xfrm>
        <a:prstGeom prst="ellipse">
          <a:avLst/>
        </a:prstGeom>
        <a:solidFill>
          <a:schemeClr val="lt1">
            <a:hueOff val="0"/>
            <a:satOff val="0"/>
            <a:lumOff val="0"/>
            <a:alphaOff val="0"/>
          </a:schemeClr>
        </a:solidFill>
        <a:ln w="19050" cap="flat" cmpd="sng" algn="ctr">
          <a:solidFill>
            <a:schemeClr val="accent3">
              <a:shade val="50000"/>
              <a:hueOff val="382472"/>
              <a:satOff val="-36891"/>
              <a:lumOff val="35457"/>
              <a:alphaOff val="0"/>
            </a:schemeClr>
          </a:solidFill>
          <a:prstDash val="solid"/>
        </a:ln>
        <a:effectLst/>
      </dsp:spPr>
      <dsp:style>
        <a:lnRef idx="2">
          <a:scrgbClr r="0" g="0" b="0"/>
        </a:lnRef>
        <a:fillRef idx="1">
          <a:scrgbClr r="0" g="0" b="0"/>
        </a:fillRef>
        <a:effectRef idx="0">
          <a:scrgbClr r="0" g="0" b="0"/>
        </a:effectRef>
        <a:fontRef idx="minor"/>
      </dsp:style>
    </dsp:sp>
    <dsp:sp modelId="{751B5CCB-21AB-49CF-A5AF-34D6FBD664B6}">
      <dsp:nvSpPr>
        <dsp:cNvPr id="0" name=""/>
        <dsp:cNvSpPr/>
      </dsp:nvSpPr>
      <dsp:spPr>
        <a:xfrm>
          <a:off x="467360" y="2879679"/>
          <a:ext cx="9301354" cy="804298"/>
        </a:xfrm>
        <a:prstGeom prst="rect">
          <a:avLst/>
        </a:prstGeom>
        <a:solidFill>
          <a:schemeClr val="accent3">
            <a:shade val="50000"/>
            <a:hueOff val="382472"/>
            <a:satOff val="-36891"/>
            <a:lumOff val="35457"/>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8412" tIns="55880" rIns="55880" bIns="55880" numCol="1" spcCol="1270" anchor="ctr" anchorCtr="0">
          <a:noAutofit/>
        </a:bodyPr>
        <a:lstStyle/>
        <a:p>
          <a:pPr marL="0" lvl="0" indent="0" algn="l" defTabSz="977900">
            <a:lnSpc>
              <a:spcPct val="90000"/>
            </a:lnSpc>
            <a:spcBef>
              <a:spcPct val="0"/>
            </a:spcBef>
            <a:spcAft>
              <a:spcPct val="35000"/>
            </a:spcAft>
            <a:buNone/>
          </a:pPr>
          <a:r>
            <a:rPr lang="en-IN" sz="2200" kern="1200" dirty="0"/>
            <a:t>Audit quality should be improved at the Engagement, Firm and National levels </a:t>
          </a:r>
          <a:r>
            <a:rPr lang="en-US" sz="2200" kern="1200" dirty="0"/>
            <a:t>  </a:t>
          </a:r>
        </a:p>
      </dsp:txBody>
      <dsp:txXfrm>
        <a:off x="467360" y="2879679"/>
        <a:ext cx="9301354" cy="804298"/>
      </dsp:txXfrm>
    </dsp:sp>
    <dsp:sp modelId="{70675953-55B1-4B3D-B003-E9CDAEB3A70A}">
      <dsp:nvSpPr>
        <dsp:cNvPr id="0" name=""/>
        <dsp:cNvSpPr/>
      </dsp:nvSpPr>
      <dsp:spPr>
        <a:xfrm>
          <a:off x="56478" y="2714508"/>
          <a:ext cx="1005373" cy="1005373"/>
        </a:xfrm>
        <a:prstGeom prst="ellipse">
          <a:avLst/>
        </a:prstGeom>
        <a:solidFill>
          <a:schemeClr val="lt1">
            <a:hueOff val="0"/>
            <a:satOff val="0"/>
            <a:lumOff val="0"/>
            <a:alphaOff val="0"/>
          </a:schemeClr>
        </a:solidFill>
        <a:ln w="19050" cap="flat" cmpd="sng" algn="ctr">
          <a:solidFill>
            <a:schemeClr val="accent3">
              <a:shade val="50000"/>
              <a:hueOff val="382472"/>
              <a:satOff val="-36891"/>
              <a:lumOff val="35457"/>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C3974D-A305-4B96-B43B-B9C58AE70F3E}">
      <dsp:nvSpPr>
        <dsp:cNvPr id="0" name=""/>
        <dsp:cNvSpPr/>
      </dsp:nvSpPr>
      <dsp:spPr>
        <a:xfrm>
          <a:off x="5643494" y="2962400"/>
          <a:ext cx="2152096" cy="1394070"/>
        </a:xfrm>
        <a:prstGeom prst="roundRect">
          <a:avLst>
            <a:gd name="adj" fmla="val 10000"/>
          </a:avLst>
        </a:prstGeom>
        <a:solidFill>
          <a:schemeClr val="lt1">
            <a:alpha val="90000"/>
            <a:hueOff val="0"/>
            <a:satOff val="0"/>
            <a:lumOff val="0"/>
            <a:alphaOff val="0"/>
          </a:schemeClr>
        </a:solidFill>
        <a:ln w="19050" cap="flat" cmpd="sng" algn="ctr">
          <a:solidFill>
            <a:schemeClr val="accent3">
              <a:alpha val="90000"/>
              <a:hueOff val="0"/>
              <a:satOff val="0"/>
              <a:lumOff val="0"/>
              <a:alphaOff val="-26667"/>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57150" lvl="1" indent="-57150" algn="l" defTabSz="488950">
            <a:lnSpc>
              <a:spcPct val="90000"/>
            </a:lnSpc>
            <a:spcBef>
              <a:spcPct val="0"/>
            </a:spcBef>
            <a:spcAft>
              <a:spcPct val="15000"/>
            </a:spcAft>
            <a:buChar char="•"/>
          </a:pPr>
          <a:r>
            <a:rPr lang="en-US" sz="1100" kern="1200" dirty="0"/>
            <a:t>Issuing auditor’s reports that are appropriate in the circumstances</a:t>
          </a:r>
        </a:p>
      </dsp:txBody>
      <dsp:txXfrm>
        <a:off x="6319746" y="3341540"/>
        <a:ext cx="1445221" cy="984307"/>
      </dsp:txXfrm>
    </dsp:sp>
    <dsp:sp modelId="{9806E110-AAE3-468B-AE67-A0B99BA1A930}">
      <dsp:nvSpPr>
        <dsp:cNvPr id="0" name=""/>
        <dsp:cNvSpPr/>
      </dsp:nvSpPr>
      <dsp:spPr>
        <a:xfrm>
          <a:off x="2132179" y="2962400"/>
          <a:ext cx="2152096" cy="1394070"/>
        </a:xfrm>
        <a:prstGeom prst="roundRect">
          <a:avLst>
            <a:gd name="adj" fmla="val 10000"/>
          </a:avLst>
        </a:prstGeom>
        <a:solidFill>
          <a:schemeClr val="lt1">
            <a:alpha val="90000"/>
            <a:hueOff val="0"/>
            <a:satOff val="0"/>
            <a:lumOff val="0"/>
            <a:alphaOff val="0"/>
          </a:schemeClr>
        </a:solidFill>
        <a:ln w="19050" cap="flat" cmpd="sng" algn="ctr">
          <a:solidFill>
            <a:schemeClr val="accent3">
              <a:alpha val="90000"/>
              <a:hueOff val="0"/>
              <a:satOff val="0"/>
              <a:lumOff val="0"/>
              <a:alphaOff val="-4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57150" lvl="1" indent="-57150" algn="l" defTabSz="488950">
            <a:lnSpc>
              <a:spcPct val="90000"/>
            </a:lnSpc>
            <a:spcBef>
              <a:spcPct val="0"/>
            </a:spcBef>
            <a:spcAft>
              <a:spcPct val="15000"/>
            </a:spcAft>
            <a:buChar char="•"/>
          </a:pPr>
          <a:r>
            <a:rPr lang="en-US" sz="1100" kern="1200" dirty="0"/>
            <a:t>The engagement team should be able to raise concerns without fear of reprisals  </a:t>
          </a:r>
        </a:p>
      </dsp:txBody>
      <dsp:txXfrm>
        <a:off x="2162802" y="3341540"/>
        <a:ext cx="1445221" cy="984307"/>
      </dsp:txXfrm>
    </dsp:sp>
    <dsp:sp modelId="{682CCC2A-DD86-45CE-A789-DA2830A1EC68}">
      <dsp:nvSpPr>
        <dsp:cNvPr id="0" name=""/>
        <dsp:cNvSpPr/>
      </dsp:nvSpPr>
      <dsp:spPr>
        <a:xfrm>
          <a:off x="5643494" y="0"/>
          <a:ext cx="2152096" cy="1394070"/>
        </a:xfrm>
        <a:prstGeom prst="roundRect">
          <a:avLst>
            <a:gd name="adj" fmla="val 10000"/>
          </a:avLst>
        </a:prstGeom>
        <a:solidFill>
          <a:schemeClr val="lt1">
            <a:alpha val="90000"/>
            <a:hueOff val="0"/>
            <a:satOff val="0"/>
            <a:lumOff val="0"/>
            <a:alphaOff val="0"/>
          </a:schemeClr>
        </a:solidFill>
        <a:ln w="19050" cap="flat" cmpd="sng" algn="ctr">
          <a:solidFill>
            <a:schemeClr val="accent3">
              <a:alpha val="90000"/>
              <a:hueOff val="0"/>
              <a:satOff val="0"/>
              <a:lumOff val="0"/>
              <a:alphaOff val="-13333"/>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57150" lvl="1" indent="-57150" algn="l" defTabSz="488950">
            <a:lnSpc>
              <a:spcPct val="90000"/>
            </a:lnSpc>
            <a:spcBef>
              <a:spcPct val="0"/>
            </a:spcBef>
            <a:spcAft>
              <a:spcPct val="15000"/>
            </a:spcAft>
            <a:buChar char="•"/>
          </a:pPr>
          <a:r>
            <a:rPr lang="en-US" sz="1100" kern="1200" dirty="0"/>
            <a:t>Complying with the firm’s quality control policies and procedures</a:t>
          </a:r>
        </a:p>
      </dsp:txBody>
      <dsp:txXfrm>
        <a:off x="6319746" y="30623"/>
        <a:ext cx="1445221" cy="984307"/>
      </dsp:txXfrm>
    </dsp:sp>
    <dsp:sp modelId="{58F528A8-E987-4DAF-B285-5713344634FD}">
      <dsp:nvSpPr>
        <dsp:cNvPr id="0" name=""/>
        <dsp:cNvSpPr/>
      </dsp:nvSpPr>
      <dsp:spPr>
        <a:xfrm>
          <a:off x="2132179" y="0"/>
          <a:ext cx="2152096" cy="1394070"/>
        </a:xfrm>
        <a:prstGeom prst="roundRect">
          <a:avLst>
            <a:gd name="adj" fmla="val 10000"/>
          </a:avLst>
        </a:prstGeom>
        <a:solidFill>
          <a:schemeClr val="lt1">
            <a:alpha val="90000"/>
            <a:hueOff val="0"/>
            <a:satOff val="0"/>
            <a:lumOff val="0"/>
            <a:alphaOff val="0"/>
          </a:schemeClr>
        </a:solidFill>
        <a:ln w="19050" cap="flat" cmpd="sng" algn="ctr">
          <a:solidFill>
            <a:schemeClr val="accent3">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57150" lvl="1" indent="-57150" algn="l" defTabSz="488950">
            <a:lnSpc>
              <a:spcPct val="90000"/>
            </a:lnSpc>
            <a:spcBef>
              <a:spcPct val="0"/>
            </a:spcBef>
            <a:spcAft>
              <a:spcPct val="15000"/>
            </a:spcAft>
            <a:buChar char="•"/>
          </a:pPr>
          <a:r>
            <a:rPr lang="en-US" sz="1100" kern="1200" dirty="0"/>
            <a:t>Performing work compliant with Professional standards, applicable legal and regulatory requirements</a:t>
          </a:r>
        </a:p>
      </dsp:txBody>
      <dsp:txXfrm>
        <a:off x="2162802" y="30623"/>
        <a:ext cx="1445221" cy="984307"/>
      </dsp:txXfrm>
    </dsp:sp>
    <dsp:sp modelId="{0B577ADB-B032-4ED5-8202-AD58DCD5117E}">
      <dsp:nvSpPr>
        <dsp:cNvPr id="0" name=""/>
        <dsp:cNvSpPr/>
      </dsp:nvSpPr>
      <dsp:spPr>
        <a:xfrm>
          <a:off x="3033968" y="248318"/>
          <a:ext cx="1886351" cy="1886351"/>
        </a:xfrm>
        <a:prstGeom prst="pieWedge">
          <a:avLst/>
        </a:prstGeom>
        <a:solidFill>
          <a:schemeClr val="accent3">
            <a:alpha val="9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US" sz="1700" kern="1200" dirty="0"/>
            <a:t>Compliance with law</a:t>
          </a:r>
        </a:p>
      </dsp:txBody>
      <dsp:txXfrm>
        <a:off x="3586467" y="800817"/>
        <a:ext cx="1333852" cy="1333852"/>
      </dsp:txXfrm>
    </dsp:sp>
    <dsp:sp modelId="{48199952-C00A-4F46-B3E9-F11163D5D849}">
      <dsp:nvSpPr>
        <dsp:cNvPr id="0" name=""/>
        <dsp:cNvSpPr/>
      </dsp:nvSpPr>
      <dsp:spPr>
        <a:xfrm rot="5400000">
          <a:off x="5007450" y="248318"/>
          <a:ext cx="1886351" cy="1886351"/>
        </a:xfrm>
        <a:prstGeom prst="pieWedge">
          <a:avLst/>
        </a:prstGeom>
        <a:solidFill>
          <a:schemeClr val="accent3">
            <a:alpha val="90000"/>
            <a:hueOff val="0"/>
            <a:satOff val="0"/>
            <a:lumOff val="0"/>
            <a:alphaOff val="-13333"/>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US" sz="1700" kern="1200" dirty="0"/>
            <a:t>Compliance with a firm’s QC </a:t>
          </a:r>
        </a:p>
      </dsp:txBody>
      <dsp:txXfrm rot="-5400000">
        <a:off x="5007450" y="800817"/>
        <a:ext cx="1333852" cy="1333852"/>
      </dsp:txXfrm>
    </dsp:sp>
    <dsp:sp modelId="{376224FC-76AC-46A1-AC02-5661CE043C06}">
      <dsp:nvSpPr>
        <dsp:cNvPr id="0" name=""/>
        <dsp:cNvSpPr/>
      </dsp:nvSpPr>
      <dsp:spPr>
        <a:xfrm rot="10800000">
          <a:off x="5007450" y="2221800"/>
          <a:ext cx="1886351" cy="1886351"/>
        </a:xfrm>
        <a:prstGeom prst="pieWedge">
          <a:avLst/>
        </a:prstGeom>
        <a:solidFill>
          <a:schemeClr val="accent3">
            <a:alpha val="90000"/>
            <a:hueOff val="0"/>
            <a:satOff val="0"/>
            <a:lumOff val="0"/>
            <a:alphaOff val="-26667"/>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US" sz="1700" kern="1200" dirty="0"/>
            <a:t>Appropriate reporting </a:t>
          </a:r>
        </a:p>
      </dsp:txBody>
      <dsp:txXfrm rot="10800000">
        <a:off x="5007450" y="2221800"/>
        <a:ext cx="1333852" cy="1333852"/>
      </dsp:txXfrm>
    </dsp:sp>
    <dsp:sp modelId="{747CE95C-1107-4A9C-BB14-A04FAE4273E0}">
      <dsp:nvSpPr>
        <dsp:cNvPr id="0" name=""/>
        <dsp:cNvSpPr/>
      </dsp:nvSpPr>
      <dsp:spPr>
        <a:xfrm rot="16200000">
          <a:off x="3033968" y="2221800"/>
          <a:ext cx="1886351" cy="1886351"/>
        </a:xfrm>
        <a:prstGeom prst="pieWedge">
          <a:avLst/>
        </a:prstGeom>
        <a:solidFill>
          <a:schemeClr val="accent3">
            <a:alpha val="90000"/>
            <a:hueOff val="0"/>
            <a:satOff val="0"/>
            <a:lumOff val="0"/>
            <a:alphaOff val="-4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US" sz="1700" kern="1200" dirty="0"/>
            <a:t>Ethical team behavior</a:t>
          </a:r>
        </a:p>
      </dsp:txBody>
      <dsp:txXfrm rot="5400000">
        <a:off x="3586467" y="2221800"/>
        <a:ext cx="1333852" cy="1333852"/>
      </dsp:txXfrm>
    </dsp:sp>
    <dsp:sp modelId="{47810CD2-D278-40B2-9B2A-C51346C699D5}">
      <dsp:nvSpPr>
        <dsp:cNvPr id="0" name=""/>
        <dsp:cNvSpPr/>
      </dsp:nvSpPr>
      <dsp:spPr>
        <a:xfrm>
          <a:off x="4638239" y="1786153"/>
          <a:ext cx="651292" cy="566341"/>
        </a:xfrm>
        <a:prstGeom prst="circularArrow">
          <a:avLst/>
        </a:prstGeom>
        <a:solidFill>
          <a:schemeClr val="accent3">
            <a:tint val="4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9366128-56EC-47B4-A8B4-C2E8A244BFF9}">
      <dsp:nvSpPr>
        <dsp:cNvPr id="0" name=""/>
        <dsp:cNvSpPr/>
      </dsp:nvSpPr>
      <dsp:spPr>
        <a:xfrm rot="10800000">
          <a:off x="4638239" y="2003976"/>
          <a:ext cx="651292" cy="566341"/>
        </a:xfrm>
        <a:prstGeom prst="circularArrow">
          <a:avLst/>
        </a:prstGeom>
        <a:solidFill>
          <a:schemeClr val="accent3">
            <a:tint val="4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FB07CC-5377-B447-90D0-9C3A9B6830A2}" type="datetimeFigureOut">
              <a:rPr lang="en-US" smtClean="0"/>
              <a:t>5/6/23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704F66-7887-3044-974F-B859F57F48BD}" type="slidenum">
              <a:rPr lang="en-US" smtClean="0"/>
              <a:t>‹#›</a:t>
            </a:fld>
            <a:endParaRPr lang="en-US" dirty="0"/>
          </a:p>
        </p:txBody>
      </p:sp>
    </p:spTree>
    <p:extLst>
      <p:ext uri="{BB962C8B-B14F-4D97-AF65-F5344CB8AC3E}">
        <p14:creationId xmlns:p14="http://schemas.microsoft.com/office/powerpoint/2010/main" val="17662399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704F66-7887-3044-974F-B859F57F48BD}" type="slidenum">
              <a:rPr lang="en-US" smtClean="0"/>
              <a:t>1</a:t>
            </a:fld>
            <a:endParaRPr lang="en-US" dirty="0"/>
          </a:p>
        </p:txBody>
      </p:sp>
    </p:spTree>
    <p:extLst>
      <p:ext uri="{BB962C8B-B14F-4D97-AF65-F5344CB8AC3E}">
        <p14:creationId xmlns:p14="http://schemas.microsoft.com/office/powerpoint/2010/main" val="14071561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a:t>The LEVEL  </a:t>
            </a:r>
            <a:r>
              <a:rPr lang="en-IN" dirty="0"/>
              <a:t>self arrived at using AQMM are not to be made publicly available unless these are reviewed by the peer reviewer.</a:t>
            </a:r>
          </a:p>
        </p:txBody>
      </p:sp>
      <p:sp>
        <p:nvSpPr>
          <p:cNvPr id="4" name="Slide Number Placeholder 3"/>
          <p:cNvSpPr>
            <a:spLocks noGrp="1"/>
          </p:cNvSpPr>
          <p:nvPr>
            <p:ph type="sldNum" sz="quarter" idx="5"/>
          </p:nvPr>
        </p:nvSpPr>
        <p:spPr/>
        <p:txBody>
          <a:bodyPr/>
          <a:lstStyle/>
          <a:p>
            <a:fld id="{8A704F66-7887-3044-974F-B859F57F48BD}" type="slidenum">
              <a:rPr lang="en-US" smtClean="0"/>
              <a:t>13</a:t>
            </a:fld>
            <a:endParaRPr lang="en-US" dirty="0"/>
          </a:p>
        </p:txBody>
      </p:sp>
    </p:spTree>
    <p:extLst>
      <p:ext uri="{BB962C8B-B14F-4D97-AF65-F5344CB8AC3E}">
        <p14:creationId xmlns:p14="http://schemas.microsoft.com/office/powerpoint/2010/main" val="23359056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The AQMM has been divided into 3 sub-sections for the purpose of evaluation. The maximum score has been allocated to Section 1 which is 280 out of 600 points. The least weightage is given to Section 3, which has 80 points. </a:t>
            </a:r>
          </a:p>
        </p:txBody>
      </p:sp>
      <p:sp>
        <p:nvSpPr>
          <p:cNvPr id="4" name="Slide Number Placeholder 3"/>
          <p:cNvSpPr>
            <a:spLocks noGrp="1"/>
          </p:cNvSpPr>
          <p:nvPr>
            <p:ph type="sldNum" sz="quarter" idx="5"/>
          </p:nvPr>
        </p:nvSpPr>
        <p:spPr/>
        <p:txBody>
          <a:bodyPr/>
          <a:lstStyle/>
          <a:p>
            <a:fld id="{8A704F66-7887-3044-974F-B859F57F48BD}" type="slidenum">
              <a:rPr lang="en-US" smtClean="0"/>
              <a:t>14</a:t>
            </a:fld>
            <a:endParaRPr lang="en-US" dirty="0"/>
          </a:p>
        </p:txBody>
      </p:sp>
    </p:spTree>
    <p:extLst>
      <p:ext uri="{BB962C8B-B14F-4D97-AF65-F5344CB8AC3E}">
        <p14:creationId xmlns:p14="http://schemas.microsoft.com/office/powerpoint/2010/main" val="1024546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While all the sections are divided into sub-sections, each of the sub-sections have multiple questions , dealing with various parameters against which the firm is to be evaluated. </a:t>
            </a:r>
          </a:p>
          <a:p>
            <a:endParaRPr lang="en-IN" dirty="0"/>
          </a:p>
          <a:p>
            <a:r>
              <a:rPr lang="en-IN" dirty="0"/>
              <a:t>Sub sections under section 1 includes</a:t>
            </a:r>
            <a:r>
              <a:rPr lang="en-IN"/>
              <a:t>: (</a:t>
            </a:r>
            <a:r>
              <a:rPr lang="en-IN" dirty="0"/>
              <a:t>1) </a:t>
            </a:r>
            <a:r>
              <a:rPr lang="en-US" dirty="0"/>
              <a:t>Practice Areas of the Firm </a:t>
            </a:r>
          </a:p>
          <a:p>
            <a:r>
              <a:rPr lang="en-US" dirty="0"/>
              <a:t>                                                              (2) Work Flow - Practice Manuals </a:t>
            </a:r>
          </a:p>
          <a:p>
            <a:r>
              <a:rPr lang="en-US" dirty="0"/>
              <a:t>                                                              (3) Quality Review Manuals or Audit Tool</a:t>
            </a:r>
          </a:p>
          <a:p>
            <a:r>
              <a:rPr lang="en-US" dirty="0"/>
              <a:t>                                                              (4) Service Delivery - Effort monitoring</a:t>
            </a:r>
          </a:p>
          <a:p>
            <a:r>
              <a:rPr lang="en-US" dirty="0"/>
              <a:t>                                                              (5) Quality Control for engagements</a:t>
            </a:r>
          </a:p>
          <a:p>
            <a:r>
              <a:rPr lang="en-US" dirty="0"/>
              <a:t>                                                              (6) Benchmarking of service delivery</a:t>
            </a:r>
          </a:p>
          <a:p>
            <a:r>
              <a:rPr lang="en-US" dirty="0"/>
              <a:t>                                                              (7) Client </a:t>
            </a:r>
            <a:r>
              <a:rPr lang="en-US" dirty="0" err="1"/>
              <a:t>Sensitisation</a:t>
            </a:r>
            <a:endParaRPr lang="en-US" dirty="0"/>
          </a:p>
          <a:p>
            <a:r>
              <a:rPr lang="en-IN" dirty="0"/>
              <a:t>                                                              (8) </a:t>
            </a:r>
            <a:r>
              <a:rPr lang="en-US" dirty="0"/>
              <a:t>Technology Adoption</a:t>
            </a:r>
          </a:p>
          <a:p>
            <a:r>
              <a:rPr lang="en-US" dirty="0"/>
              <a:t>                                                              (9) Revenue, Budgeting &amp; Pricing</a:t>
            </a:r>
          </a:p>
          <a:p>
            <a:endParaRPr lang="en-US" dirty="0"/>
          </a:p>
          <a:p>
            <a:r>
              <a:rPr lang="en-US" dirty="0"/>
              <a:t>Section 2: Human Resource Management has the following sub-sections:</a:t>
            </a:r>
          </a:p>
          <a:p>
            <a:r>
              <a:rPr lang="en-US" dirty="0"/>
              <a:t>                                                              (1) Resource Planning &amp; Monitoring as per the firm’s policy</a:t>
            </a:r>
          </a:p>
          <a:p>
            <a:r>
              <a:rPr lang="en-US" dirty="0"/>
              <a:t>                                                              (2) Employee Training &amp; Development</a:t>
            </a:r>
          </a:p>
          <a:p>
            <a:r>
              <a:rPr lang="en-US" dirty="0"/>
              <a:t>                                                              (3) Resources Turnover &amp; Compensation Management</a:t>
            </a:r>
          </a:p>
          <a:p>
            <a:r>
              <a:rPr lang="en-US" dirty="0"/>
              <a:t>                                                              (4) Qualification Skill Set of employees and use of Experts</a:t>
            </a:r>
          </a:p>
          <a:p>
            <a:r>
              <a:rPr lang="en-US" dirty="0"/>
              <a:t>                                                              (5) Performance evaluation measures carried out by the firm (KPI’s)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Section 3: Practice Management – Strategic/Functional has the following sub-sections: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(1) Practice Management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(2) Infrastructure – Physical &amp; Others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(3) Practice Credentials</a:t>
            </a:r>
          </a:p>
          <a:p>
            <a:endParaRPr lang="en-IN" dirty="0"/>
          </a:p>
        </p:txBody>
      </p:sp>
      <p:sp>
        <p:nvSpPr>
          <p:cNvPr id="4" name="Slide Number Placeholder 3"/>
          <p:cNvSpPr>
            <a:spLocks noGrp="1"/>
          </p:cNvSpPr>
          <p:nvPr>
            <p:ph type="sldNum" sz="quarter" idx="5"/>
          </p:nvPr>
        </p:nvSpPr>
        <p:spPr/>
        <p:txBody>
          <a:bodyPr/>
          <a:lstStyle/>
          <a:p>
            <a:fld id="{8A704F66-7887-3044-974F-B859F57F48BD}" type="slidenum">
              <a:rPr lang="en-US" smtClean="0"/>
              <a:t>15</a:t>
            </a:fld>
            <a:endParaRPr lang="en-US" dirty="0"/>
          </a:p>
        </p:txBody>
      </p:sp>
    </p:spTree>
    <p:extLst>
      <p:ext uri="{BB962C8B-B14F-4D97-AF65-F5344CB8AC3E}">
        <p14:creationId xmlns:p14="http://schemas.microsoft.com/office/powerpoint/2010/main" val="26990290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The slide shows the scores against each of the parameter of the AQMM under the Section 1. </a:t>
            </a:r>
          </a:p>
        </p:txBody>
      </p:sp>
      <p:sp>
        <p:nvSpPr>
          <p:cNvPr id="4" name="Slide Number Placeholder 3"/>
          <p:cNvSpPr>
            <a:spLocks noGrp="1"/>
          </p:cNvSpPr>
          <p:nvPr>
            <p:ph type="sldNum" sz="quarter" idx="5"/>
          </p:nvPr>
        </p:nvSpPr>
        <p:spPr/>
        <p:txBody>
          <a:bodyPr/>
          <a:lstStyle/>
          <a:p>
            <a:fld id="{8A704F66-7887-3044-974F-B859F57F48BD}" type="slidenum">
              <a:rPr lang="en-US" smtClean="0"/>
              <a:t>16</a:t>
            </a:fld>
            <a:endParaRPr lang="en-US" dirty="0"/>
          </a:p>
        </p:txBody>
      </p:sp>
    </p:spTree>
    <p:extLst>
      <p:ext uri="{BB962C8B-B14F-4D97-AF65-F5344CB8AC3E}">
        <p14:creationId xmlns:p14="http://schemas.microsoft.com/office/powerpoint/2010/main" val="1918084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This shows Section 2 scores under various parameters. </a:t>
            </a:r>
          </a:p>
        </p:txBody>
      </p:sp>
      <p:sp>
        <p:nvSpPr>
          <p:cNvPr id="4" name="Slide Number Placeholder 3"/>
          <p:cNvSpPr>
            <a:spLocks noGrp="1"/>
          </p:cNvSpPr>
          <p:nvPr>
            <p:ph type="sldNum" sz="quarter" idx="5"/>
          </p:nvPr>
        </p:nvSpPr>
        <p:spPr/>
        <p:txBody>
          <a:bodyPr/>
          <a:lstStyle/>
          <a:p>
            <a:fld id="{8A704F66-7887-3044-974F-B859F57F48BD}" type="slidenum">
              <a:rPr lang="en-US" smtClean="0"/>
              <a:t>17</a:t>
            </a:fld>
            <a:endParaRPr lang="en-US" dirty="0"/>
          </a:p>
        </p:txBody>
      </p:sp>
    </p:spTree>
    <p:extLst>
      <p:ext uri="{BB962C8B-B14F-4D97-AF65-F5344CB8AC3E}">
        <p14:creationId xmlns:p14="http://schemas.microsoft.com/office/powerpoint/2010/main" val="8303683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Section 3 score allocation is shown in  this slide. We shall take them individually in the subsequent slides. </a:t>
            </a:r>
          </a:p>
        </p:txBody>
      </p:sp>
      <p:sp>
        <p:nvSpPr>
          <p:cNvPr id="4" name="Slide Number Placeholder 3"/>
          <p:cNvSpPr>
            <a:spLocks noGrp="1"/>
          </p:cNvSpPr>
          <p:nvPr>
            <p:ph type="sldNum" sz="quarter" idx="5"/>
          </p:nvPr>
        </p:nvSpPr>
        <p:spPr/>
        <p:txBody>
          <a:bodyPr/>
          <a:lstStyle/>
          <a:p>
            <a:fld id="{8A704F66-7887-3044-974F-B859F57F48BD}" type="slidenum">
              <a:rPr lang="en-US" smtClean="0"/>
              <a:t>18</a:t>
            </a:fld>
            <a:endParaRPr lang="en-US" dirty="0"/>
          </a:p>
        </p:txBody>
      </p:sp>
    </p:spTree>
    <p:extLst>
      <p:ext uri="{BB962C8B-B14F-4D97-AF65-F5344CB8AC3E}">
        <p14:creationId xmlns:p14="http://schemas.microsoft.com/office/powerpoint/2010/main" val="23385257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the question you would ask is whether the firms get negative scores under any of the sub-sections? Yes, the firms do score negatively under few of the clauses of the model. Section 1 &amp; 3 of the AQMM has such clauses. While section 1 has two of such clauses. Section 3 has 4 of these. </a:t>
            </a:r>
          </a:p>
        </p:txBody>
      </p:sp>
      <p:sp>
        <p:nvSpPr>
          <p:cNvPr id="4" name="Slide Number Placeholder 3"/>
          <p:cNvSpPr>
            <a:spLocks noGrp="1"/>
          </p:cNvSpPr>
          <p:nvPr>
            <p:ph type="sldNum" sz="quarter" idx="5"/>
          </p:nvPr>
        </p:nvSpPr>
        <p:spPr/>
        <p:txBody>
          <a:bodyPr/>
          <a:lstStyle/>
          <a:p>
            <a:fld id="{8A704F66-7887-3044-974F-B859F57F48BD}" type="slidenum">
              <a:rPr lang="en-US" smtClean="0"/>
              <a:t>19</a:t>
            </a:fld>
            <a:endParaRPr lang="en-US" dirty="0"/>
          </a:p>
        </p:txBody>
      </p:sp>
    </p:spTree>
    <p:extLst>
      <p:ext uri="{BB962C8B-B14F-4D97-AF65-F5344CB8AC3E}">
        <p14:creationId xmlns:p14="http://schemas.microsoft.com/office/powerpoint/2010/main" val="29776687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8A704F66-7887-3044-974F-B859F57F48BD}" type="slidenum">
              <a:rPr lang="en-US" smtClean="0"/>
              <a:t>20</a:t>
            </a:fld>
            <a:endParaRPr lang="en-US" dirty="0"/>
          </a:p>
        </p:txBody>
      </p:sp>
    </p:spTree>
    <p:extLst>
      <p:ext uri="{BB962C8B-B14F-4D97-AF65-F5344CB8AC3E}">
        <p14:creationId xmlns:p14="http://schemas.microsoft.com/office/powerpoint/2010/main" val="9777412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Its important for the firms to score consistently in each of the sections to arrive at a level otherwise the desired level of the firm may not be achieved. </a:t>
            </a:r>
          </a:p>
        </p:txBody>
      </p:sp>
      <p:sp>
        <p:nvSpPr>
          <p:cNvPr id="4" name="Slide Number Placeholder 3"/>
          <p:cNvSpPr>
            <a:spLocks noGrp="1"/>
          </p:cNvSpPr>
          <p:nvPr>
            <p:ph type="sldNum" sz="quarter" idx="5"/>
          </p:nvPr>
        </p:nvSpPr>
        <p:spPr/>
        <p:txBody>
          <a:bodyPr/>
          <a:lstStyle/>
          <a:p>
            <a:fld id="{8A704F66-7887-3044-974F-B859F57F48BD}" type="slidenum">
              <a:rPr lang="en-US" smtClean="0"/>
              <a:t>21</a:t>
            </a:fld>
            <a:endParaRPr lang="en-US" dirty="0"/>
          </a:p>
        </p:txBody>
      </p:sp>
    </p:spTree>
    <p:extLst>
      <p:ext uri="{BB962C8B-B14F-4D97-AF65-F5344CB8AC3E}">
        <p14:creationId xmlns:p14="http://schemas.microsoft.com/office/powerpoint/2010/main" val="1271274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There </a:t>
            </a:r>
            <a:r>
              <a:rPr lang="en-US" dirty="0"/>
              <a:t>is not much difference in the version 1.0 &amp; Rev v1.0 of the AQMM. The Version 1.0 and the revised 1.0 has brought out changes in only two clauses . The purpose was to correct the errors in the version 1.0 to bring in line with the intent. Other things remain the same. </a:t>
            </a:r>
          </a:p>
        </p:txBody>
      </p:sp>
      <p:sp>
        <p:nvSpPr>
          <p:cNvPr id="4" name="Slide Number Placeholder 3"/>
          <p:cNvSpPr>
            <a:spLocks noGrp="1"/>
          </p:cNvSpPr>
          <p:nvPr>
            <p:ph type="sldNum" sz="quarter" idx="5"/>
          </p:nvPr>
        </p:nvSpPr>
        <p:spPr/>
        <p:txBody>
          <a:bodyPr/>
          <a:lstStyle/>
          <a:p>
            <a:fld id="{8A704F66-7887-3044-974F-B859F57F48BD}" type="slidenum">
              <a:rPr lang="en-US" smtClean="0"/>
              <a:t>22</a:t>
            </a:fld>
            <a:endParaRPr lang="en-US" dirty="0"/>
          </a:p>
        </p:txBody>
      </p:sp>
    </p:spTree>
    <p:extLst>
      <p:ext uri="{BB962C8B-B14F-4D97-AF65-F5344CB8AC3E}">
        <p14:creationId xmlns:p14="http://schemas.microsoft.com/office/powerpoint/2010/main" val="1352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IN" dirty="0"/>
              <a:t>Sa 220 quality control for audit of FS</a:t>
            </a:r>
          </a:p>
          <a:p>
            <a:endParaRPr lang="en-IN" dirty="0"/>
          </a:p>
          <a:p>
            <a:r>
              <a:rPr lang="en-IN" dirty="0"/>
              <a:t>250- consideration of law &amp; regulations in audit of FS</a:t>
            </a:r>
          </a:p>
          <a:p>
            <a:endParaRPr lang="en-IN" dirty="0"/>
          </a:p>
          <a:p>
            <a:r>
              <a:rPr lang="en-IN" dirty="0"/>
              <a:t>300- planning an audit of FS</a:t>
            </a:r>
          </a:p>
          <a:p>
            <a:endParaRPr lang="en-IN" dirty="0"/>
          </a:p>
          <a:p>
            <a:r>
              <a:rPr lang="en-IN" dirty="0"/>
              <a:t>315- identifying and assessing the risk of material misstatement.</a:t>
            </a:r>
          </a:p>
          <a:p>
            <a:endParaRPr lang="en-IN" dirty="0"/>
          </a:p>
          <a:p>
            <a:r>
              <a:rPr lang="en-IN" dirty="0"/>
              <a:t>505- external confirmation </a:t>
            </a:r>
          </a:p>
          <a:p>
            <a:r>
              <a:rPr lang="en-IN" dirty="0"/>
              <a:t>Sufficient and appropriate evidence </a:t>
            </a:r>
          </a:p>
          <a:p>
            <a:endParaRPr lang="en-IN" dirty="0"/>
          </a:p>
          <a:p>
            <a:r>
              <a:rPr lang="en-IN" dirty="0"/>
              <a:t>530- audit sampling</a:t>
            </a:r>
          </a:p>
          <a:p>
            <a:endParaRPr lang="en-IN" dirty="0"/>
          </a:p>
          <a:p>
            <a:r>
              <a:rPr lang="en-IN" dirty="0"/>
              <a:t>580- written representation</a:t>
            </a:r>
          </a:p>
          <a:p>
            <a:endParaRPr lang="en-IN" dirty="0"/>
          </a:p>
          <a:p>
            <a:r>
              <a:rPr lang="en-IN" dirty="0"/>
              <a:t>610- using the work of internal auditors</a:t>
            </a:r>
          </a:p>
          <a:p>
            <a:endParaRPr lang="en-IN" dirty="0"/>
          </a:p>
          <a:p>
            <a:r>
              <a:rPr lang="en-IN" dirty="0"/>
              <a:t>620- using work of an auditors expert</a:t>
            </a:r>
          </a:p>
          <a:p>
            <a:endParaRPr lang="en-IN" dirty="0"/>
          </a:p>
          <a:p>
            <a:r>
              <a:rPr lang="en-IN" dirty="0"/>
              <a:t>700- forming an opinion and reporting on financial statement</a:t>
            </a:r>
          </a:p>
          <a:p>
            <a:endParaRPr lang="en-IN" dirty="0"/>
          </a:p>
          <a:p>
            <a:r>
              <a:rPr lang="en-IN" dirty="0"/>
              <a:t>710–comparative information –corresponding figures and comparative  FS</a:t>
            </a:r>
          </a:p>
          <a:p>
            <a:endParaRPr lang="en-IN" dirty="0"/>
          </a:p>
          <a:p>
            <a:r>
              <a:rPr lang="en-IN" dirty="0"/>
              <a:t>720- auditors responsibility to other informations</a:t>
            </a:r>
            <a:endParaRPr lang="en-US" dirty="0"/>
          </a:p>
        </p:txBody>
      </p:sp>
      <p:sp>
        <p:nvSpPr>
          <p:cNvPr id="4" name="Slide Number Placeholder 3"/>
          <p:cNvSpPr>
            <a:spLocks noGrp="1"/>
          </p:cNvSpPr>
          <p:nvPr>
            <p:ph type="sldNum" sz="quarter" idx="5"/>
          </p:nvPr>
        </p:nvSpPr>
        <p:spPr/>
        <p:txBody>
          <a:bodyPr/>
          <a:lstStyle/>
          <a:p>
            <a:pPr>
              <a:defRPr/>
            </a:pPr>
            <a:fld id="{8CAD715A-07EC-4C8D-9829-17509E75D29A}" type="slidenum">
              <a:rPr lang="en-US" smtClean="0"/>
              <a:pPr>
                <a:defRPr/>
              </a:pPr>
              <a:t>4</a:t>
            </a:fld>
            <a:endParaRPr lang="en-US"/>
          </a:p>
        </p:txBody>
      </p:sp>
    </p:spTree>
    <p:extLst>
      <p:ext uri="{BB962C8B-B14F-4D97-AF65-F5344CB8AC3E}">
        <p14:creationId xmlns:p14="http://schemas.microsoft.com/office/powerpoint/2010/main" val="21707956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help the firms and the peer reviewers, the digitization of AQMM is underway. </a:t>
            </a:r>
          </a:p>
        </p:txBody>
      </p:sp>
      <p:sp>
        <p:nvSpPr>
          <p:cNvPr id="4" name="Slide Number Placeholder 3"/>
          <p:cNvSpPr>
            <a:spLocks noGrp="1"/>
          </p:cNvSpPr>
          <p:nvPr>
            <p:ph type="sldNum" sz="quarter" idx="5"/>
          </p:nvPr>
        </p:nvSpPr>
        <p:spPr/>
        <p:txBody>
          <a:bodyPr/>
          <a:lstStyle/>
          <a:p>
            <a:fld id="{8A704F66-7887-3044-974F-B859F57F48BD}" type="slidenum">
              <a:rPr lang="en-US" smtClean="0"/>
              <a:t>23</a:t>
            </a:fld>
            <a:endParaRPr lang="en-US" dirty="0"/>
          </a:p>
        </p:txBody>
      </p:sp>
    </p:spTree>
    <p:extLst>
      <p:ext uri="{BB962C8B-B14F-4D97-AF65-F5344CB8AC3E}">
        <p14:creationId xmlns:p14="http://schemas.microsoft.com/office/powerpoint/2010/main" val="16185313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Thank You !!!</a:t>
            </a:r>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6F871F86-4569-A84D-8333-65732DCBF8E6}" type="slidenum">
              <a:rPr lang="en-US" smtClean="0"/>
              <a:t>24</a:t>
            </a:fld>
            <a:endParaRPr lang="en-US" dirty="0"/>
          </a:p>
        </p:txBody>
      </p:sp>
    </p:spTree>
    <p:extLst>
      <p:ext uri="{BB962C8B-B14F-4D97-AF65-F5344CB8AC3E}">
        <p14:creationId xmlns:p14="http://schemas.microsoft.com/office/powerpoint/2010/main" val="23679592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8A704F66-7887-3044-974F-B859F57F48BD}" type="slidenum">
              <a:rPr lang="en-US" smtClean="0"/>
              <a:t>6</a:t>
            </a:fld>
            <a:endParaRPr lang="en-US" dirty="0"/>
          </a:p>
        </p:txBody>
      </p:sp>
    </p:spTree>
    <p:extLst>
      <p:ext uri="{BB962C8B-B14F-4D97-AF65-F5344CB8AC3E}">
        <p14:creationId xmlns:p14="http://schemas.microsoft.com/office/powerpoint/2010/main" val="42306053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Audit Quality is a complex subject and has not received universal recognition. Different stakeholders have a different expectation of audit quality. </a:t>
            </a:r>
          </a:p>
        </p:txBody>
      </p:sp>
      <p:sp>
        <p:nvSpPr>
          <p:cNvPr id="4" name="Slide Number Placeholder 3"/>
          <p:cNvSpPr>
            <a:spLocks noGrp="1"/>
          </p:cNvSpPr>
          <p:nvPr>
            <p:ph type="sldNum" sz="quarter" idx="5"/>
          </p:nvPr>
        </p:nvSpPr>
        <p:spPr/>
        <p:txBody>
          <a:bodyPr/>
          <a:lstStyle/>
          <a:p>
            <a:fld id="{8A704F66-7887-3044-974F-B859F57F48BD}" type="slidenum">
              <a:rPr lang="en-US" smtClean="0"/>
              <a:t>7</a:t>
            </a:fld>
            <a:endParaRPr lang="en-US" dirty="0"/>
          </a:p>
        </p:txBody>
      </p:sp>
    </p:spTree>
    <p:extLst>
      <p:ext uri="{BB962C8B-B14F-4D97-AF65-F5344CB8AC3E}">
        <p14:creationId xmlns:p14="http://schemas.microsoft.com/office/powerpoint/2010/main" val="18027320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As per the IAASB, the measurement of audit quality involves Compliance with laws, Compliance with the firm’s Quality Control, depiction of ethical behaviour and appropriate reporting.</a:t>
            </a:r>
          </a:p>
        </p:txBody>
      </p:sp>
      <p:sp>
        <p:nvSpPr>
          <p:cNvPr id="4" name="Slide Number Placeholder 3"/>
          <p:cNvSpPr>
            <a:spLocks noGrp="1"/>
          </p:cNvSpPr>
          <p:nvPr>
            <p:ph type="sldNum" sz="quarter" idx="5"/>
          </p:nvPr>
        </p:nvSpPr>
        <p:spPr/>
        <p:txBody>
          <a:bodyPr/>
          <a:lstStyle/>
          <a:p>
            <a:fld id="{8A704F66-7887-3044-974F-B859F57F48BD}" type="slidenum">
              <a:rPr lang="en-US" smtClean="0"/>
              <a:t>8</a:t>
            </a:fld>
            <a:endParaRPr lang="en-US" dirty="0"/>
          </a:p>
        </p:txBody>
      </p:sp>
    </p:spTree>
    <p:extLst>
      <p:ext uri="{BB962C8B-B14F-4D97-AF65-F5344CB8AC3E}">
        <p14:creationId xmlns:p14="http://schemas.microsoft.com/office/powerpoint/2010/main" val="29729617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8A704F66-7887-3044-974F-B859F57F48BD}" type="slidenum">
              <a:rPr lang="en-US" smtClean="0"/>
              <a:t>9</a:t>
            </a:fld>
            <a:endParaRPr lang="en-US" dirty="0"/>
          </a:p>
        </p:txBody>
      </p:sp>
    </p:spTree>
    <p:extLst>
      <p:ext uri="{BB962C8B-B14F-4D97-AF65-F5344CB8AC3E}">
        <p14:creationId xmlns:p14="http://schemas.microsoft.com/office/powerpoint/2010/main" val="1608030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8A704F66-7887-3044-974F-B859F57F48BD}" type="slidenum">
              <a:rPr lang="en-US" smtClean="0"/>
              <a:t>10</a:t>
            </a:fld>
            <a:endParaRPr lang="en-US" dirty="0"/>
          </a:p>
        </p:txBody>
      </p:sp>
    </p:spTree>
    <p:extLst>
      <p:ext uri="{BB962C8B-B14F-4D97-AF65-F5344CB8AC3E}">
        <p14:creationId xmlns:p14="http://schemas.microsoft.com/office/powerpoint/2010/main" val="31137423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8A704F66-7887-3044-974F-B859F57F48BD}" type="slidenum">
              <a:rPr lang="en-US" smtClean="0"/>
              <a:t>11</a:t>
            </a:fld>
            <a:endParaRPr lang="en-US" dirty="0"/>
          </a:p>
        </p:txBody>
      </p:sp>
    </p:spTree>
    <p:extLst>
      <p:ext uri="{BB962C8B-B14F-4D97-AF65-F5344CB8AC3E}">
        <p14:creationId xmlns:p14="http://schemas.microsoft.com/office/powerpoint/2010/main" val="1400495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AQMM reviewer is also a reviewer which is empanelled by the peer review board with a difference that the reviewer is not reviewing alongside the peer review cycle. </a:t>
            </a:r>
          </a:p>
        </p:txBody>
      </p:sp>
      <p:sp>
        <p:nvSpPr>
          <p:cNvPr id="4" name="Slide Number Placeholder 3"/>
          <p:cNvSpPr>
            <a:spLocks noGrp="1"/>
          </p:cNvSpPr>
          <p:nvPr>
            <p:ph type="sldNum" sz="quarter" idx="5"/>
          </p:nvPr>
        </p:nvSpPr>
        <p:spPr/>
        <p:txBody>
          <a:bodyPr/>
          <a:lstStyle/>
          <a:p>
            <a:fld id="{8A704F66-7887-3044-974F-B859F57F48BD}" type="slidenum">
              <a:rPr lang="en-US" smtClean="0"/>
              <a:t>12</a:t>
            </a:fld>
            <a:endParaRPr lang="en-US" dirty="0"/>
          </a:p>
        </p:txBody>
      </p:sp>
    </p:spTree>
    <p:extLst>
      <p:ext uri="{BB962C8B-B14F-4D97-AF65-F5344CB8AC3E}">
        <p14:creationId xmlns:p14="http://schemas.microsoft.com/office/powerpoint/2010/main" val="30399384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extBox 1"/>
          <p:cNvSpPr txBox="1"/>
          <p:nvPr userDrawn="1"/>
        </p:nvSpPr>
        <p:spPr>
          <a:xfrm>
            <a:off x="2070100" y="6337300"/>
            <a:ext cx="8572500" cy="276999"/>
          </a:xfrm>
          <a:prstGeom prst="rect">
            <a:avLst/>
          </a:prstGeom>
          <a:noFill/>
        </p:spPr>
        <p:txBody>
          <a:bodyPr wrap="square" rtlCol="0">
            <a:spAutoFit/>
          </a:bodyPr>
          <a:lstStyle/>
          <a:p>
            <a:pPr algn="ctr"/>
            <a:r>
              <a:rPr lang="en-US" sz="1200" dirty="0">
                <a:solidFill>
                  <a:schemeClr val="bg1"/>
                </a:solidFill>
              </a:rPr>
              <a:t>Centre for Audit Quality</a:t>
            </a:r>
          </a:p>
        </p:txBody>
      </p:sp>
      <p:sp>
        <p:nvSpPr>
          <p:cNvPr id="3" name="TextBox 2"/>
          <p:cNvSpPr txBox="1"/>
          <p:nvPr userDrawn="1"/>
        </p:nvSpPr>
        <p:spPr>
          <a:xfrm>
            <a:off x="11242144" y="6287699"/>
            <a:ext cx="949855" cy="461665"/>
          </a:xfrm>
          <a:prstGeom prst="rect">
            <a:avLst/>
          </a:prstGeom>
          <a:noFill/>
        </p:spPr>
        <p:txBody>
          <a:bodyPr wrap="square" rtlCol="0">
            <a:spAutoFit/>
          </a:bodyPr>
          <a:lstStyle/>
          <a:p>
            <a:pPr algn="ctr"/>
            <a:fld id="{C27CCDF8-79E2-4C95-BBA8-1A4C8D780DFC}" type="slidenum">
              <a:rPr lang="en-US" sz="2400" smtClean="0">
                <a:solidFill>
                  <a:schemeClr val="bg1"/>
                </a:solidFill>
              </a:rPr>
              <a:t>‹#›</a:t>
            </a:fld>
            <a:endParaRPr lang="en-US" sz="2400" dirty="0">
              <a:solidFill>
                <a:schemeClr val="bg1"/>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Rectangle 5"/>
          <p:cNvSpPr/>
          <p:nvPr userDrawn="1"/>
        </p:nvSpPr>
        <p:spPr>
          <a:xfrm>
            <a:off x="10677525" y="1"/>
            <a:ext cx="1129240" cy="16433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27484" y="317188"/>
            <a:ext cx="1038847" cy="1028059"/>
          </a:xfrm>
          <a:prstGeom prst="rect">
            <a:avLst/>
          </a:prstGeom>
        </p:spPr>
      </p:pic>
      <p:sp>
        <p:nvSpPr>
          <p:cNvPr id="9" name="TextBox 8"/>
          <p:cNvSpPr txBox="1"/>
          <p:nvPr userDrawn="1"/>
        </p:nvSpPr>
        <p:spPr>
          <a:xfrm>
            <a:off x="11242144" y="6287699"/>
            <a:ext cx="949855" cy="461665"/>
          </a:xfrm>
          <a:prstGeom prst="rect">
            <a:avLst/>
          </a:prstGeom>
          <a:noFill/>
        </p:spPr>
        <p:txBody>
          <a:bodyPr wrap="square" rtlCol="0">
            <a:spAutoFit/>
          </a:bodyPr>
          <a:lstStyle/>
          <a:p>
            <a:pPr algn="ctr"/>
            <a:fld id="{C27CCDF8-79E2-4C95-BBA8-1A4C8D780DFC}" type="slidenum">
              <a:rPr lang="en-US" sz="2400" smtClean="0">
                <a:solidFill>
                  <a:schemeClr val="bg1"/>
                </a:solidFill>
              </a:rPr>
              <a:t>‹#›</a:t>
            </a:fld>
            <a:endParaRPr lang="en-US" sz="2400" dirty="0">
              <a:solidFill>
                <a:schemeClr val="bg1"/>
              </a:solidFill>
            </a:endParaRPr>
          </a:p>
        </p:txBody>
      </p:sp>
      <p:sp>
        <p:nvSpPr>
          <p:cNvPr id="10" name="TextBox 9"/>
          <p:cNvSpPr txBox="1"/>
          <p:nvPr userDrawn="1"/>
        </p:nvSpPr>
        <p:spPr>
          <a:xfrm>
            <a:off x="2070099" y="6337300"/>
            <a:ext cx="8607425" cy="276999"/>
          </a:xfrm>
          <a:prstGeom prst="rect">
            <a:avLst/>
          </a:prstGeom>
          <a:noFill/>
        </p:spPr>
        <p:txBody>
          <a:bodyPr wrap="square" rtlCol="0">
            <a:spAutoFit/>
          </a:bodyPr>
          <a:lstStyle/>
          <a:p>
            <a:pPr algn="ctr"/>
            <a:r>
              <a:rPr lang="en-US" sz="1200" dirty="0">
                <a:solidFill>
                  <a:schemeClr val="bg1"/>
                </a:solidFill>
              </a:rPr>
              <a:t>Centre for Audit Quality</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889" y="2136707"/>
            <a:ext cx="4263375" cy="376739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16410" y="2136707"/>
            <a:ext cx="4262791" cy="376739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57AF2EE5-8189-4C96-99FB-D47ABF6213A7}" type="datetime1">
              <a:rPr lang="en-US" smtClean="0"/>
              <a:t>5/6/23</a:t>
            </a:fld>
            <a:endParaRPr lang="en-US"/>
          </a:p>
        </p:txBody>
      </p:sp>
      <p:sp>
        <p:nvSpPr>
          <p:cNvPr id="6" name="Footer Placeholder 5"/>
          <p:cNvSpPr>
            <a:spLocks noGrp="1"/>
          </p:cNvSpPr>
          <p:nvPr>
            <p:ph type="ftr" sz="quarter" idx="11"/>
          </p:nvPr>
        </p:nvSpPr>
        <p:spPr/>
        <p:txBody>
          <a:bodyPr/>
          <a:lstStyle/>
          <a:p>
            <a:pPr>
              <a:defRPr/>
            </a:pPr>
            <a:r>
              <a:rPr lang="en-US"/>
              <a:t>Durgesh Kabra</a:t>
            </a:r>
          </a:p>
        </p:txBody>
      </p:sp>
    </p:spTree>
    <p:extLst>
      <p:ext uri="{BB962C8B-B14F-4D97-AF65-F5344CB8AC3E}">
        <p14:creationId xmlns:p14="http://schemas.microsoft.com/office/powerpoint/2010/main" val="16807034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3602" y="624110"/>
            <a:ext cx="8785599"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888" y="2133600"/>
            <a:ext cx="8789313"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944E65B5-0AD3-4C6A-9574-ECC7D5EE6943}" type="datetime1">
              <a:rPr lang="en-US" smtClean="0"/>
              <a:t>5/6/23</a:t>
            </a:fld>
            <a:endParaRPr lang="en-US"/>
          </a:p>
        </p:txBody>
      </p:sp>
      <p:sp>
        <p:nvSpPr>
          <p:cNvPr id="5" name="Footer Placeholder 4"/>
          <p:cNvSpPr>
            <a:spLocks noGrp="1"/>
          </p:cNvSpPr>
          <p:nvPr>
            <p:ph type="ftr" sz="quarter" idx="11"/>
          </p:nvPr>
        </p:nvSpPr>
        <p:spPr>
          <a:xfrm>
            <a:off x="2438400" y="6492876"/>
            <a:ext cx="7621984" cy="365125"/>
          </a:xfrm>
        </p:spPr>
        <p:txBody>
          <a:bodyPr/>
          <a:lstStyle>
            <a:lvl1pPr>
              <a:defRPr sz="1200" b="1"/>
            </a:lvl1pPr>
          </a:lstStyle>
          <a:p>
            <a:pPr>
              <a:defRPr/>
            </a:pPr>
            <a:r>
              <a:rPr lang="en-US" dirty="0"/>
              <a:t>Durgesh Kabra</a:t>
            </a:r>
          </a:p>
        </p:txBody>
      </p:sp>
    </p:spTree>
    <p:extLst>
      <p:ext uri="{BB962C8B-B14F-4D97-AF65-F5344CB8AC3E}">
        <p14:creationId xmlns:p14="http://schemas.microsoft.com/office/powerpoint/2010/main" val="227304742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3175" y="6170821"/>
            <a:ext cx="2339975" cy="687179"/>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7"/>
          <p:cNvSpPr/>
          <p:nvPr/>
        </p:nvSpPr>
        <p:spPr>
          <a:xfrm>
            <a:off x="-3172" y="6164472"/>
            <a:ext cx="12195172" cy="693530"/>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32459 h 532459"/>
              <a:gd name="connsiteX1" fmla="*/ 491595 w 3352800"/>
              <a:gd name="connsiteY1" fmla="*/ 0 h 532459"/>
              <a:gd name="connsiteX2" fmla="*/ 3352800 w 3352800"/>
              <a:gd name="connsiteY2" fmla="*/ 5146 h 532459"/>
              <a:gd name="connsiteX3" fmla="*/ 3352800 w 3352800"/>
              <a:gd name="connsiteY3" fmla="*/ 532459 h 532459"/>
              <a:gd name="connsiteX4" fmla="*/ 0 w 3352800"/>
              <a:gd name="connsiteY4" fmla="*/ 532459 h 5324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32459">
                <a:moveTo>
                  <a:pt x="0" y="532459"/>
                </a:moveTo>
                <a:lnTo>
                  <a:pt x="491595" y="0"/>
                </a:lnTo>
                <a:lnTo>
                  <a:pt x="3352800" y="5146"/>
                </a:lnTo>
                <a:lnTo>
                  <a:pt x="3352800" y="532459"/>
                </a:lnTo>
                <a:lnTo>
                  <a:pt x="0" y="532459"/>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ysClr val="windowText" lastClr="000000"/>
                </a:solidFill>
              </a:ln>
            </a:endParaRPr>
          </a:p>
        </p:txBody>
      </p:sp>
      <p:sp>
        <p:nvSpPr>
          <p:cNvPr id="9" name="Freeform 8"/>
          <p:cNvSpPr/>
          <p:nvPr userDrawn="1"/>
        </p:nvSpPr>
        <p:spPr>
          <a:xfrm flipH="1">
            <a:off x="10564514" y="6163094"/>
            <a:ext cx="1627485" cy="687179"/>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3176" y="0"/>
            <a:ext cx="12195175" cy="1638300"/>
          </a:xfrm>
          <a:prstGeom prst="rect">
            <a:avLst/>
          </a:prstGeom>
          <a:solidFill>
            <a:schemeClr val="accent3">
              <a:lumMod val="75000"/>
            </a:schemeClr>
          </a:solidFill>
          <a:ln>
            <a:noFill/>
          </a:ln>
          <a:effectLst>
            <a:outerShdw blurRad="50800" dist="38100" dir="5400000" algn="t"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a:endParaRPr lang="en-US"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cSld>
  <p:clrMap bg1="lt1" tx1="dk1" bg2="lt2" tx2="dk2" accent1="accent1" accent2="accent2" accent3="accent3" accent4="accent4" accent5="accent5" accent6="accent6" hlink="hlink" folHlink="folHlink"/>
  <p:sldLayoutIdLst>
    <p:sldLayoutId id="2147483722" r:id="rId1"/>
    <p:sldLayoutId id="2147483726" r:id="rId2"/>
    <p:sldLayoutId id="2147483728" r:id="rId3"/>
    <p:sldLayoutId id="2147483729" r:id="rId4"/>
    <p:sldLayoutId id="2147483730" r:id="rId5"/>
    <p:sldLayoutId id="2147483731" r:id="rId6"/>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5.tmp"/></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5.xml"/><Relationship Id="rId5" Type="http://schemas.openxmlformats.org/officeDocument/2006/relationships/chart" Target="../charts/chart4.xml"/><Relationship Id="rId4" Type="http://schemas.openxmlformats.org/officeDocument/2006/relationships/chart" Target="../charts/char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mailto:caq@icai.in" TargetMode="External"/><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hyperlink" Target="http://www.icai.org/" TargetMode="External"/></Relationships>
</file>

<file path=ppt/slides/_rels/slide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5AC7CB61-BE85-EC47-A39F-3F8991D9D132}"/>
              </a:ext>
            </a:extLst>
          </p:cNvPr>
          <p:cNvPicPr>
            <a:picLocks noChangeAspect="1"/>
          </p:cNvPicPr>
          <p:nvPr/>
        </p:nvPicPr>
        <p:blipFill>
          <a:blip r:embed="rId3"/>
          <a:stretch>
            <a:fillRect/>
          </a:stretch>
        </p:blipFill>
        <p:spPr>
          <a:xfrm>
            <a:off x="6419460" y="0"/>
            <a:ext cx="5772539" cy="3541486"/>
          </a:xfrm>
          <a:prstGeom prst="rect">
            <a:avLst/>
          </a:prstGeom>
        </p:spPr>
      </p:pic>
      <p:sp>
        <p:nvSpPr>
          <p:cNvPr id="23" name="TextBox 22">
            <a:extLst>
              <a:ext uri="{FF2B5EF4-FFF2-40B4-BE49-F238E27FC236}">
                <a16:creationId xmlns:a16="http://schemas.microsoft.com/office/drawing/2014/main" id="{94D56D7D-8B0A-E04D-A29C-85A9A15920E2}"/>
              </a:ext>
            </a:extLst>
          </p:cNvPr>
          <p:cNvSpPr txBox="1"/>
          <p:nvPr/>
        </p:nvSpPr>
        <p:spPr>
          <a:xfrm>
            <a:off x="6504128" y="3769653"/>
            <a:ext cx="5772538" cy="2339102"/>
          </a:xfrm>
          <a:prstGeom prst="rect">
            <a:avLst/>
          </a:prstGeom>
          <a:noFill/>
        </p:spPr>
        <p:txBody>
          <a:bodyPr wrap="square" rtlCol="0">
            <a:spAutoFit/>
          </a:bodyPr>
          <a:lstStyle/>
          <a:p>
            <a:pPr algn="ctr"/>
            <a:endParaRPr lang="en-IN" b="1" dirty="0">
              <a:solidFill>
                <a:schemeClr val="accent3">
                  <a:lumMod val="75000"/>
                </a:schemeClr>
              </a:solidFill>
              <a:latin typeface="+mj-lt"/>
              <a:ea typeface="Adobe Fan Heiti Std B" pitchFamily="34" charset="-128"/>
            </a:endParaRPr>
          </a:p>
          <a:p>
            <a:pPr algn="ctr"/>
            <a:endParaRPr lang="en-IN" b="1" dirty="0">
              <a:solidFill>
                <a:schemeClr val="accent3">
                  <a:lumMod val="75000"/>
                </a:schemeClr>
              </a:solidFill>
              <a:latin typeface="+mj-lt"/>
              <a:ea typeface="Adobe Fan Heiti Std B" pitchFamily="34" charset="-128"/>
            </a:endParaRPr>
          </a:p>
          <a:p>
            <a:pPr algn="ctr"/>
            <a:r>
              <a:rPr lang="en-US" b="1" dirty="0">
                <a:solidFill>
                  <a:schemeClr val="accent3">
                    <a:lumMod val="75000"/>
                  </a:schemeClr>
                </a:solidFill>
                <a:latin typeface="+mj-lt"/>
                <a:ea typeface="Adobe Fan Heiti Std B" pitchFamily="34" charset="-128"/>
              </a:rPr>
              <a:t>SPECIAL PURPOSE DIRECTORATE </a:t>
            </a:r>
          </a:p>
          <a:p>
            <a:pPr algn="ctr"/>
            <a:r>
              <a:rPr lang="en-US" sz="3400" b="1" dirty="0">
                <a:solidFill>
                  <a:schemeClr val="accent3">
                    <a:lumMod val="75000"/>
                  </a:schemeClr>
                </a:solidFill>
                <a:latin typeface="+mj-lt"/>
                <a:ea typeface="Adobe Fan Heiti Std B" pitchFamily="34" charset="-128"/>
              </a:rPr>
              <a:t> </a:t>
            </a:r>
            <a:r>
              <a:rPr lang="en-US" sz="2800" b="1" dirty="0">
                <a:solidFill>
                  <a:schemeClr val="accent3">
                    <a:lumMod val="75000"/>
                  </a:schemeClr>
                </a:solidFill>
                <a:latin typeface="+mj-lt"/>
                <a:ea typeface="Adobe Fan Heiti Std B" pitchFamily="34" charset="-128"/>
              </a:rPr>
              <a:t>CENTRE FOR AUDIT QUALITY</a:t>
            </a:r>
            <a:endParaRPr lang="en-IN" sz="2800" b="1" dirty="0">
              <a:solidFill>
                <a:schemeClr val="accent3">
                  <a:lumMod val="75000"/>
                </a:schemeClr>
              </a:solidFill>
              <a:latin typeface="+mj-lt"/>
              <a:ea typeface="Adobe Fan Heiti Std B" pitchFamily="34" charset="-128"/>
            </a:endParaRPr>
          </a:p>
          <a:p>
            <a:pPr algn="ctr"/>
            <a:r>
              <a:rPr lang="en-IN" sz="3400" b="1" dirty="0">
                <a:solidFill>
                  <a:schemeClr val="accent3">
                    <a:lumMod val="75000"/>
                  </a:schemeClr>
                </a:solidFill>
                <a:latin typeface="+mj-lt"/>
                <a:ea typeface="Adobe Fan Heiti Std B" pitchFamily="34" charset="-128"/>
              </a:rPr>
              <a:t>Audit Quality Maturity Model</a:t>
            </a:r>
          </a:p>
          <a:p>
            <a:pPr algn="ctr"/>
            <a:r>
              <a:rPr lang="en-IN" sz="2400" b="1" dirty="0">
                <a:solidFill>
                  <a:schemeClr val="accent3">
                    <a:lumMod val="75000"/>
                  </a:schemeClr>
                </a:solidFill>
                <a:latin typeface="+mj-lt"/>
                <a:ea typeface="Adobe Fan Heiti Std B" pitchFamily="34" charset="-128"/>
              </a:rPr>
              <a:t>By CA Durgesh Kabra</a:t>
            </a:r>
            <a:endParaRPr lang="en-US" sz="2400" b="1" dirty="0">
              <a:solidFill>
                <a:schemeClr val="accent3">
                  <a:lumMod val="75000"/>
                </a:schemeClr>
              </a:solidFill>
              <a:latin typeface="+mj-lt"/>
              <a:ea typeface="Adobe Fan Heiti Std B" pitchFamily="34" charset="-128"/>
            </a:endParaRPr>
          </a:p>
        </p:txBody>
      </p:sp>
      <p:pic>
        <p:nvPicPr>
          <p:cNvPr id="3" name="Picture 2" descr="A person holding a piece of paper&#10;&#10;Description automatically generated with low confidence">
            <a:extLst>
              <a:ext uri="{FF2B5EF4-FFF2-40B4-BE49-F238E27FC236}">
                <a16:creationId xmlns:a16="http://schemas.microsoft.com/office/drawing/2014/main" id="{B6EE62AD-7294-91A5-919C-03718CC6203F}"/>
              </a:ext>
            </a:extLst>
          </p:cNvPr>
          <p:cNvPicPr>
            <a:picLocks noChangeAspect="1"/>
          </p:cNvPicPr>
          <p:nvPr/>
        </p:nvPicPr>
        <p:blipFill rotWithShape="1">
          <a:blip r:embed="rId4"/>
          <a:srcRect l="31452" t="20502" r="10937" b="8134"/>
          <a:stretch/>
        </p:blipFill>
        <p:spPr>
          <a:xfrm>
            <a:off x="0" y="0"/>
            <a:ext cx="6419460" cy="6858000"/>
          </a:xfrm>
          <a:prstGeom prst="rect">
            <a:avLst/>
          </a:prstGeom>
        </p:spPr>
      </p:pic>
    </p:spTree>
    <p:extLst>
      <p:ext uri="{BB962C8B-B14F-4D97-AF65-F5344CB8AC3E}">
        <p14:creationId xmlns:p14="http://schemas.microsoft.com/office/powerpoint/2010/main" val="11434098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82599" y="544693"/>
            <a:ext cx="10194925" cy="584775"/>
          </a:xfrm>
          <a:prstGeom prst="rect">
            <a:avLst/>
          </a:prstGeom>
          <a:noFill/>
        </p:spPr>
        <p:txBody>
          <a:bodyPr wrap="square" rtlCol="0">
            <a:spAutoFit/>
          </a:bodyPr>
          <a:lstStyle/>
          <a:p>
            <a:pPr algn="ctr"/>
            <a:r>
              <a:rPr lang="en-US" sz="3200" b="1" dirty="0">
                <a:solidFill>
                  <a:schemeClr val="bg1"/>
                </a:solidFill>
                <a:latin typeface="Adobe Gothic Std B" pitchFamily="34" charset="-128"/>
                <a:ea typeface="Adobe Gothic Std B" pitchFamily="34" charset="-128"/>
              </a:rPr>
              <a:t>Entities to which AQMM apply</a:t>
            </a:r>
          </a:p>
        </p:txBody>
      </p:sp>
      <p:sp>
        <p:nvSpPr>
          <p:cNvPr id="4" name="TextBox 3"/>
          <p:cNvSpPr txBox="1"/>
          <p:nvPr/>
        </p:nvSpPr>
        <p:spPr>
          <a:xfrm>
            <a:off x="351970" y="1985922"/>
            <a:ext cx="10826103" cy="4401205"/>
          </a:xfrm>
          <a:prstGeom prst="rect">
            <a:avLst/>
          </a:prstGeom>
          <a:noFill/>
        </p:spPr>
        <p:txBody>
          <a:bodyPr wrap="square" rtlCol="0">
            <a:spAutoFit/>
          </a:bodyPr>
          <a:lstStyle/>
          <a:p>
            <a:r>
              <a:rPr lang="en-US" sz="2800" dirty="0"/>
              <a:t>The AQMM mandatorily applies to the </a:t>
            </a:r>
            <a:r>
              <a:rPr lang="en-US" sz="2800" b="1" dirty="0"/>
              <a:t>firms auditing </a:t>
            </a:r>
            <a:r>
              <a:rPr lang="en-US" sz="2800" dirty="0"/>
              <a:t>the following entities from the 1</a:t>
            </a:r>
            <a:r>
              <a:rPr lang="en-US" sz="2800" baseline="30000" dirty="0"/>
              <a:t>st</a:t>
            </a:r>
            <a:r>
              <a:rPr lang="en-US" sz="2800" dirty="0"/>
              <a:t> April 2023:</a:t>
            </a:r>
          </a:p>
          <a:p>
            <a:endParaRPr lang="en-US" sz="2800" dirty="0"/>
          </a:p>
          <a:p>
            <a:pPr marL="514350" indent="-514350">
              <a:buAutoNum type="alphaLcParenBoth"/>
            </a:pPr>
            <a:r>
              <a:rPr lang="en-US" sz="2800" dirty="0"/>
              <a:t>A listed entity; or </a:t>
            </a:r>
          </a:p>
          <a:p>
            <a:r>
              <a:rPr lang="en-US" sz="2800" dirty="0"/>
              <a:t>(b) Banks other than co-operative banks </a:t>
            </a:r>
            <a:r>
              <a:rPr lang="en-US" sz="2800" i="1" dirty="0"/>
              <a:t>(except multi-state co-operative banks); or</a:t>
            </a:r>
            <a:endParaRPr lang="en-US" sz="2800" dirty="0"/>
          </a:p>
          <a:p>
            <a:r>
              <a:rPr lang="en-US" sz="2800" dirty="0"/>
              <a:t>(c) Insurance Companies </a:t>
            </a:r>
          </a:p>
          <a:p>
            <a:endParaRPr lang="en-US" sz="2800" dirty="0"/>
          </a:p>
          <a:p>
            <a:r>
              <a:rPr lang="en-US" sz="2800" dirty="0"/>
              <a:t>However, firms doing only branch audits are not covered.</a:t>
            </a:r>
          </a:p>
          <a:p>
            <a:r>
              <a:rPr lang="en-US" sz="2800" dirty="0"/>
              <a:t> </a:t>
            </a:r>
          </a:p>
        </p:txBody>
      </p:sp>
    </p:spTree>
    <p:extLst>
      <p:ext uri="{BB962C8B-B14F-4D97-AF65-F5344CB8AC3E}">
        <p14:creationId xmlns:p14="http://schemas.microsoft.com/office/powerpoint/2010/main" val="3085895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82599" y="544693"/>
            <a:ext cx="10194925" cy="584775"/>
          </a:xfrm>
          <a:prstGeom prst="rect">
            <a:avLst/>
          </a:prstGeom>
          <a:noFill/>
        </p:spPr>
        <p:txBody>
          <a:bodyPr wrap="square" rtlCol="0">
            <a:spAutoFit/>
          </a:bodyPr>
          <a:lstStyle/>
          <a:p>
            <a:pPr algn="ctr"/>
            <a:r>
              <a:rPr lang="en-US" sz="3200" b="1" dirty="0">
                <a:solidFill>
                  <a:schemeClr val="bg1"/>
                </a:solidFill>
                <a:latin typeface="Adobe Gothic Std B" pitchFamily="34" charset="-128"/>
                <a:ea typeface="Adobe Gothic Std B" pitchFamily="34" charset="-128"/>
              </a:rPr>
              <a:t>Applicability of AQMM</a:t>
            </a:r>
          </a:p>
        </p:txBody>
      </p:sp>
      <p:sp>
        <p:nvSpPr>
          <p:cNvPr id="4" name="TextBox 3"/>
          <p:cNvSpPr txBox="1"/>
          <p:nvPr/>
        </p:nvSpPr>
        <p:spPr>
          <a:xfrm>
            <a:off x="351970" y="1985922"/>
            <a:ext cx="10826103" cy="3108543"/>
          </a:xfrm>
          <a:prstGeom prst="rect">
            <a:avLst/>
          </a:prstGeom>
          <a:noFill/>
        </p:spPr>
        <p:txBody>
          <a:bodyPr wrap="square" rtlCol="0">
            <a:spAutoFit/>
          </a:bodyPr>
          <a:lstStyle/>
          <a:p>
            <a:r>
              <a:rPr lang="en-US" sz="2800" dirty="0"/>
              <a:t>AQMM needs to be evaluated for </a:t>
            </a:r>
            <a:r>
              <a:rPr lang="en-US" sz="2800" b="1" dirty="0"/>
              <a:t>each firm </a:t>
            </a:r>
            <a:r>
              <a:rPr lang="en-US" sz="2800" dirty="0"/>
              <a:t>in a network even if the firm follow the same SQC, HR &amp; operational practices.</a:t>
            </a:r>
          </a:p>
          <a:p>
            <a:endParaRPr lang="en-US" sz="2800" dirty="0"/>
          </a:p>
          <a:p>
            <a:r>
              <a:rPr lang="en-US" sz="2800" dirty="0"/>
              <a:t>Evaluation of AQMM requires exercise of professional judgment.</a:t>
            </a:r>
          </a:p>
          <a:p>
            <a:endParaRPr lang="en-US" sz="2800" dirty="0"/>
          </a:p>
          <a:p>
            <a:r>
              <a:rPr lang="en-US" sz="2800" dirty="0"/>
              <a:t>Audit firms are required to maintain documentation justifying the judgement underlined the scores considered. </a:t>
            </a:r>
          </a:p>
        </p:txBody>
      </p:sp>
    </p:spTree>
    <p:extLst>
      <p:ext uri="{BB962C8B-B14F-4D97-AF65-F5344CB8AC3E}">
        <p14:creationId xmlns:p14="http://schemas.microsoft.com/office/powerpoint/2010/main" val="4227926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82599" y="544693"/>
            <a:ext cx="10194925" cy="584775"/>
          </a:xfrm>
          <a:prstGeom prst="rect">
            <a:avLst/>
          </a:prstGeom>
          <a:noFill/>
        </p:spPr>
        <p:txBody>
          <a:bodyPr wrap="square" rtlCol="0">
            <a:spAutoFit/>
          </a:bodyPr>
          <a:lstStyle/>
          <a:p>
            <a:pPr algn="ctr"/>
            <a:r>
              <a:rPr lang="en-US" sz="3200" b="1" dirty="0">
                <a:solidFill>
                  <a:schemeClr val="bg1"/>
                </a:solidFill>
                <a:latin typeface="Adobe Gothic Std B" pitchFamily="34" charset="-128"/>
                <a:ea typeface="Adobe Gothic Std B" pitchFamily="34" charset="-128"/>
              </a:rPr>
              <a:t>Evaluation of AQMM by firms </a:t>
            </a:r>
          </a:p>
        </p:txBody>
      </p:sp>
      <p:sp>
        <p:nvSpPr>
          <p:cNvPr id="5" name="TextBox 4">
            <a:extLst>
              <a:ext uri="{FF2B5EF4-FFF2-40B4-BE49-F238E27FC236}">
                <a16:creationId xmlns:a16="http://schemas.microsoft.com/office/drawing/2014/main" id="{8DBAB73C-98BA-A253-1921-ADEB2D7DFE03}"/>
              </a:ext>
            </a:extLst>
          </p:cNvPr>
          <p:cNvSpPr txBox="1"/>
          <p:nvPr/>
        </p:nvSpPr>
        <p:spPr>
          <a:xfrm>
            <a:off x="220120" y="1738221"/>
            <a:ext cx="11491981" cy="2092881"/>
          </a:xfrm>
          <a:prstGeom prst="rect">
            <a:avLst/>
          </a:prstGeom>
          <a:noFill/>
        </p:spPr>
        <p:txBody>
          <a:bodyPr wrap="square" rtlCol="0">
            <a:spAutoFit/>
          </a:bodyPr>
          <a:lstStyle/>
          <a:p>
            <a:pPr algn="ctr"/>
            <a:r>
              <a:rPr lang="en-US" sz="2800" b="1" dirty="0"/>
              <a:t>Periodicity </a:t>
            </a:r>
          </a:p>
          <a:p>
            <a:pPr algn="ctr"/>
            <a:endParaRPr lang="en-US" sz="2800" b="1" dirty="0"/>
          </a:p>
          <a:p>
            <a:pPr algn="just"/>
            <a:r>
              <a:rPr lang="en-US" sz="2800" dirty="0"/>
              <a:t>The firms will need to </a:t>
            </a:r>
            <a:r>
              <a:rPr lang="en-US" sz="2800" b="1" dirty="0"/>
              <a:t>Self-evaluate</a:t>
            </a:r>
            <a:r>
              <a:rPr lang="en-US" sz="2800" dirty="0"/>
              <a:t> the level of audit maturity using AQMM rev v 1.0  as at March 31.</a:t>
            </a:r>
          </a:p>
          <a:p>
            <a:endParaRPr lang="en-US" dirty="0"/>
          </a:p>
        </p:txBody>
      </p:sp>
      <p:sp>
        <p:nvSpPr>
          <p:cNvPr id="6" name="TextBox 5">
            <a:extLst>
              <a:ext uri="{FF2B5EF4-FFF2-40B4-BE49-F238E27FC236}">
                <a16:creationId xmlns:a16="http://schemas.microsoft.com/office/drawing/2014/main" id="{860F3350-DA04-81B7-C260-9779AA65AE09}"/>
              </a:ext>
            </a:extLst>
          </p:cNvPr>
          <p:cNvSpPr txBox="1"/>
          <p:nvPr/>
        </p:nvSpPr>
        <p:spPr>
          <a:xfrm>
            <a:off x="220121" y="4073338"/>
            <a:ext cx="11491980" cy="1384995"/>
          </a:xfrm>
          <a:prstGeom prst="rect">
            <a:avLst/>
          </a:prstGeom>
          <a:noFill/>
        </p:spPr>
        <p:txBody>
          <a:bodyPr wrap="square" rtlCol="0">
            <a:spAutoFit/>
          </a:bodyPr>
          <a:lstStyle/>
          <a:p>
            <a:r>
              <a:rPr lang="en-US" sz="2800" dirty="0"/>
              <a:t>The scores evaluated under AQMM shall be reviewed by Peer /AQMM reviewer. The peer reviewer shall review the scores and the level alongside the peer review cycle of the firms. </a:t>
            </a:r>
            <a:endParaRPr lang="en-IN" sz="2800" dirty="0"/>
          </a:p>
        </p:txBody>
      </p:sp>
    </p:spTree>
    <p:extLst>
      <p:ext uri="{BB962C8B-B14F-4D97-AF65-F5344CB8AC3E}">
        <p14:creationId xmlns:p14="http://schemas.microsoft.com/office/powerpoint/2010/main" val="6177416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B83D5F0-9C33-2D39-4482-A82714F2F7D7}"/>
              </a:ext>
            </a:extLst>
          </p:cNvPr>
          <p:cNvSpPr txBox="1"/>
          <p:nvPr/>
        </p:nvSpPr>
        <p:spPr>
          <a:xfrm>
            <a:off x="317241" y="2496170"/>
            <a:ext cx="11457992" cy="3816429"/>
          </a:xfrm>
          <a:prstGeom prst="rect">
            <a:avLst/>
          </a:prstGeom>
          <a:noFill/>
        </p:spPr>
        <p:txBody>
          <a:bodyPr wrap="square">
            <a:spAutoFit/>
          </a:bodyPr>
          <a:lstStyle/>
          <a:p>
            <a:pPr algn="just"/>
            <a:r>
              <a:rPr lang="en-US" sz="2800" dirty="0"/>
              <a:t>The AQMM Status (self evaluated) should not be publicized or mentioned on the public domain e.g. on professional documents, visiting Cards, letterheads, or signboards, etc. as it may amount to solicitation in view of the provisions of Chartered Accountants Act, 1949. It should not be disclosed even on a website.</a:t>
            </a:r>
          </a:p>
          <a:p>
            <a:pPr algn="just"/>
            <a:endParaRPr lang="en-US" sz="2800" dirty="0"/>
          </a:p>
          <a:p>
            <a:pPr algn="just"/>
            <a:r>
              <a:rPr lang="en-US" sz="2800" dirty="0"/>
              <a:t>The level arrived for the firm and reviewed by the peer reviewer shall be hosted on the website of ICAI alongside the peer review details.</a:t>
            </a:r>
          </a:p>
          <a:p>
            <a:pPr algn="r"/>
            <a:endParaRPr lang="en-IN" dirty="0"/>
          </a:p>
        </p:txBody>
      </p:sp>
      <p:sp>
        <p:nvSpPr>
          <p:cNvPr id="10" name="TextBox 9">
            <a:extLst>
              <a:ext uri="{FF2B5EF4-FFF2-40B4-BE49-F238E27FC236}">
                <a16:creationId xmlns:a16="http://schemas.microsoft.com/office/drawing/2014/main" id="{B5D93B32-7094-54C0-48EE-BB66C27CEB06}"/>
              </a:ext>
            </a:extLst>
          </p:cNvPr>
          <p:cNvSpPr txBox="1"/>
          <p:nvPr/>
        </p:nvSpPr>
        <p:spPr>
          <a:xfrm>
            <a:off x="191729" y="544693"/>
            <a:ext cx="10003196" cy="584775"/>
          </a:xfrm>
          <a:prstGeom prst="rect">
            <a:avLst/>
          </a:prstGeom>
          <a:noFill/>
        </p:spPr>
        <p:txBody>
          <a:bodyPr wrap="square" rtlCol="0">
            <a:spAutoFit/>
          </a:bodyPr>
          <a:lstStyle/>
          <a:p>
            <a:pPr algn="ctr"/>
            <a:r>
              <a:rPr lang="en-US" sz="3200" b="1" dirty="0">
                <a:solidFill>
                  <a:schemeClr val="bg1"/>
                </a:solidFill>
                <a:latin typeface="Adobe Gothic Std B" pitchFamily="34" charset="-128"/>
                <a:ea typeface="Adobe Gothic Std B" pitchFamily="34" charset="-128"/>
              </a:rPr>
              <a:t>Scores evaluated using AQMM </a:t>
            </a:r>
          </a:p>
        </p:txBody>
      </p:sp>
    </p:spTree>
    <p:extLst>
      <p:ext uri="{BB962C8B-B14F-4D97-AF65-F5344CB8AC3E}">
        <p14:creationId xmlns:p14="http://schemas.microsoft.com/office/powerpoint/2010/main" val="7232330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82599" y="544693"/>
            <a:ext cx="10194925" cy="584775"/>
          </a:xfrm>
          <a:prstGeom prst="rect">
            <a:avLst/>
          </a:prstGeom>
          <a:noFill/>
        </p:spPr>
        <p:txBody>
          <a:bodyPr wrap="square" rtlCol="0">
            <a:spAutoFit/>
          </a:bodyPr>
          <a:lstStyle/>
          <a:p>
            <a:r>
              <a:rPr lang="en-US" sz="3200" b="1" dirty="0">
                <a:solidFill>
                  <a:schemeClr val="bg1"/>
                </a:solidFill>
                <a:latin typeface="Adobe Gothic Std B" pitchFamily="34" charset="-128"/>
                <a:ea typeface="Adobe Gothic Std B" pitchFamily="34" charset="-128"/>
              </a:rPr>
              <a:t>Scores under Audit Quality Maturity Rating</a:t>
            </a:r>
          </a:p>
        </p:txBody>
      </p:sp>
      <p:graphicFrame>
        <p:nvGraphicFramePr>
          <p:cNvPr id="37" name="Table 36"/>
          <p:cNvGraphicFramePr>
            <a:graphicFrameLocks noGrp="1"/>
          </p:cNvGraphicFramePr>
          <p:nvPr>
            <p:extLst>
              <p:ext uri="{D42A27DB-BD31-4B8C-83A1-F6EECF244321}">
                <p14:modId xmlns:p14="http://schemas.microsoft.com/office/powerpoint/2010/main" val="352589907"/>
              </p:ext>
            </p:extLst>
          </p:nvPr>
        </p:nvGraphicFramePr>
        <p:xfrm>
          <a:off x="242597" y="2377890"/>
          <a:ext cx="11719248" cy="3700202"/>
        </p:xfrm>
        <a:graphic>
          <a:graphicData uri="http://schemas.openxmlformats.org/drawingml/2006/table">
            <a:tbl>
              <a:tblPr/>
              <a:tblGrid>
                <a:gridCol w="8714791">
                  <a:extLst>
                    <a:ext uri="{9D8B030D-6E8A-4147-A177-3AD203B41FA5}">
                      <a16:colId xmlns:a16="http://schemas.microsoft.com/office/drawing/2014/main" val="879902872"/>
                    </a:ext>
                  </a:extLst>
                </a:gridCol>
                <a:gridCol w="3004457">
                  <a:extLst>
                    <a:ext uri="{9D8B030D-6E8A-4147-A177-3AD203B41FA5}">
                      <a16:colId xmlns:a16="http://schemas.microsoft.com/office/drawing/2014/main" val="2476807631"/>
                    </a:ext>
                  </a:extLst>
                </a:gridCol>
              </a:tblGrid>
              <a:tr h="821585">
                <a:tc>
                  <a:txBody>
                    <a:bodyPr/>
                    <a:lstStyle/>
                    <a:p>
                      <a:pPr algn="l" fontAlgn="b"/>
                      <a:r>
                        <a:rPr lang="en-US" sz="2800" b="1" i="0" u="none" strike="noStrike" dirty="0">
                          <a:solidFill>
                            <a:srgbClr val="231F20"/>
                          </a:solidFill>
                          <a:effectLst/>
                          <a:latin typeface="Calibri" panose="020F0502020204030204" pitchFamily="34" charset="0"/>
                          <a:cs typeface="Calibri" panose="020F0502020204030204" pitchFamily="34" charset="0"/>
                        </a:rPr>
                        <a:t> Section Reference</a:t>
                      </a:r>
                      <a:endParaRPr lang="en-US" sz="2800" b="0"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C438"/>
                    </a:solidFill>
                  </a:tcPr>
                </a:tc>
                <a:tc>
                  <a:txBody>
                    <a:bodyPr/>
                    <a:lstStyle/>
                    <a:p>
                      <a:pPr algn="ctr" fontAlgn="ctr"/>
                      <a:r>
                        <a:rPr lang="en-US" sz="2800" b="1" i="0" u="none" strike="noStrike" dirty="0">
                          <a:solidFill>
                            <a:srgbClr val="231F20"/>
                          </a:solidFill>
                          <a:effectLst/>
                          <a:latin typeface="Calibri" panose="020F0502020204030204" pitchFamily="34" charset="0"/>
                          <a:cs typeface="Calibri" panose="020F0502020204030204" pitchFamily="34" charset="0"/>
                        </a:rPr>
                        <a:t>Total Possible Points</a:t>
                      </a:r>
                    </a:p>
                  </a:txBody>
                  <a:tcPr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C438"/>
                    </a:solidFill>
                  </a:tcPr>
                </a:tc>
                <a:extLst>
                  <a:ext uri="{0D108BD9-81ED-4DB2-BD59-A6C34878D82A}">
                    <a16:rowId xmlns:a16="http://schemas.microsoft.com/office/drawing/2014/main" val="2591402822"/>
                  </a:ext>
                </a:extLst>
              </a:tr>
              <a:tr h="839567">
                <a:tc>
                  <a:txBody>
                    <a:bodyPr/>
                    <a:lstStyle/>
                    <a:p>
                      <a:pPr algn="l" fontAlgn="b"/>
                      <a:r>
                        <a:rPr lang="en-US" sz="2800" b="0" i="0" u="none" strike="noStrike" dirty="0">
                          <a:solidFill>
                            <a:srgbClr val="231F20"/>
                          </a:solidFill>
                          <a:effectLst/>
                          <a:latin typeface="Calibri" panose="020F0502020204030204" pitchFamily="34" charset="0"/>
                          <a:cs typeface="Calibri" panose="020F0502020204030204" pitchFamily="34" charset="0"/>
                        </a:rPr>
                        <a:t> Section 1. Practice Management – Operation</a:t>
                      </a:r>
                      <a:endParaRPr lang="en-US" sz="2800" b="0"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800" b="0" i="0" u="none" strike="noStrike" dirty="0">
                          <a:solidFill>
                            <a:srgbClr val="231F20"/>
                          </a:solidFill>
                          <a:effectLst/>
                          <a:latin typeface="Calibri" panose="020F0502020204030204" pitchFamily="34" charset="0"/>
                          <a:cs typeface="Calibri" panose="020F0502020204030204" pitchFamily="34" charset="0"/>
                        </a:rPr>
                        <a:t>280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33851501"/>
                  </a:ext>
                </a:extLst>
              </a:tr>
              <a:tr h="583814">
                <a:tc>
                  <a:txBody>
                    <a:bodyPr/>
                    <a:lstStyle/>
                    <a:p>
                      <a:pPr algn="l" fontAlgn="ctr"/>
                      <a:r>
                        <a:rPr lang="en-US" sz="2800" b="0" i="0" u="none" strike="noStrike" dirty="0">
                          <a:solidFill>
                            <a:srgbClr val="231F20"/>
                          </a:solidFill>
                          <a:effectLst/>
                          <a:latin typeface="Calibri" panose="020F0502020204030204" pitchFamily="34" charset="0"/>
                          <a:cs typeface="Calibri" panose="020F0502020204030204" pitchFamily="34" charset="0"/>
                        </a:rPr>
                        <a:t> Section 2. Human Resource Management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800" b="0" i="0" u="none" strike="noStrike" dirty="0">
                          <a:solidFill>
                            <a:srgbClr val="231F20"/>
                          </a:solidFill>
                          <a:effectLst/>
                          <a:latin typeface="Calibri" panose="020F0502020204030204" pitchFamily="34" charset="0"/>
                          <a:cs typeface="Calibri" panose="020F0502020204030204" pitchFamily="34" charset="0"/>
                        </a:rPr>
                        <a:t>240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59041875"/>
                  </a:ext>
                </a:extLst>
              </a:tr>
              <a:tr h="839567">
                <a:tc>
                  <a:txBody>
                    <a:bodyPr/>
                    <a:lstStyle/>
                    <a:p>
                      <a:pPr algn="l" fontAlgn="ctr"/>
                      <a:r>
                        <a:rPr lang="en-US" sz="2800" b="0" i="0" u="none" strike="noStrike" dirty="0">
                          <a:solidFill>
                            <a:srgbClr val="231F20"/>
                          </a:solidFill>
                          <a:effectLst/>
                          <a:latin typeface="Calibri" panose="020F0502020204030204" pitchFamily="34" charset="0"/>
                          <a:cs typeface="Calibri" panose="020F0502020204030204" pitchFamily="34" charset="0"/>
                        </a:rPr>
                        <a:t> Section 3. Practice Management - Strategic/Functional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800" b="0" i="0" u="none" strike="noStrike" dirty="0">
                          <a:solidFill>
                            <a:srgbClr val="231F20"/>
                          </a:solidFill>
                          <a:effectLst/>
                          <a:latin typeface="Calibri" panose="020F0502020204030204" pitchFamily="34" charset="0"/>
                          <a:cs typeface="Calibri" panose="020F0502020204030204" pitchFamily="34" charset="0"/>
                        </a:rPr>
                        <a:t>80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04849652"/>
                  </a:ext>
                </a:extLst>
              </a:tr>
              <a:tr h="583814">
                <a:tc>
                  <a:txBody>
                    <a:bodyPr/>
                    <a:lstStyle/>
                    <a:p>
                      <a:pPr algn="l" fontAlgn="ctr"/>
                      <a:r>
                        <a:rPr lang="en-US" sz="2800" b="1" i="0" u="none" strike="noStrike" dirty="0">
                          <a:solidFill>
                            <a:srgbClr val="000000"/>
                          </a:solidFill>
                          <a:effectLst/>
                          <a:latin typeface="Calibri" panose="020F0502020204030204" pitchFamily="34" charset="0"/>
                          <a:cs typeface="Calibri" panose="020F0502020204030204" pitchFamily="34" charset="0"/>
                        </a:rPr>
                        <a:t> Total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800" b="1" i="0" u="none" strike="noStrike" dirty="0">
                          <a:solidFill>
                            <a:srgbClr val="000000"/>
                          </a:solidFill>
                          <a:effectLst/>
                          <a:latin typeface="Calibri" panose="020F0502020204030204" pitchFamily="34" charset="0"/>
                          <a:cs typeface="Calibri" panose="020F0502020204030204" pitchFamily="34" charset="0"/>
                        </a:rPr>
                        <a:t>600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22406731"/>
                  </a:ext>
                </a:extLst>
              </a:tr>
            </a:tbl>
          </a:graphicData>
        </a:graphic>
      </p:graphicFrame>
      <p:grpSp>
        <p:nvGrpSpPr>
          <p:cNvPr id="38" name="Group 37"/>
          <p:cNvGrpSpPr/>
          <p:nvPr/>
        </p:nvGrpSpPr>
        <p:grpSpPr>
          <a:xfrm flipH="1" flipV="1">
            <a:off x="3328914" y="3341408"/>
            <a:ext cx="55537" cy="61174"/>
            <a:chOff x="0" y="0"/>
            <a:chExt cx="2" cy="3"/>
          </a:xfrm>
        </p:grpSpPr>
        <p:grpSp>
          <p:nvGrpSpPr>
            <p:cNvPr id="39" name="Group 38"/>
            <p:cNvGrpSpPr>
              <a:grpSpLocks/>
            </p:cNvGrpSpPr>
            <p:nvPr/>
          </p:nvGrpSpPr>
          <p:grpSpPr bwMode="auto">
            <a:xfrm>
              <a:off x="0" y="1"/>
              <a:ext cx="2" cy="2"/>
              <a:chOff x="0" y="1"/>
              <a:chExt cx="2" cy="2"/>
            </a:xfrm>
          </p:grpSpPr>
          <p:sp>
            <p:nvSpPr>
              <p:cNvPr id="44" name="Freeform 43"/>
              <p:cNvSpPr>
                <a:spLocks/>
              </p:cNvSpPr>
              <p:nvPr/>
            </p:nvSpPr>
            <p:spPr bwMode="auto">
              <a:xfrm>
                <a:off x="0" y="1"/>
                <a:ext cx="2" cy="2"/>
              </a:xfrm>
              <a:custGeom>
                <a:avLst/>
                <a:gdLst/>
                <a:ahLst/>
                <a:cxnLst>
                  <a:cxn ang="0">
                    <a:pos x="0" y="0"/>
                  </a:cxn>
                  <a:cxn ang="0">
                    <a:pos x="0" y="0"/>
                  </a:cxn>
                </a:cxnLst>
                <a:rect l="0" t="0" r="r" b="b"/>
                <a:pathLst>
                  <a:path>
                    <a:moveTo>
                      <a:pt x="0" y="0"/>
                    </a:moveTo>
                    <a:lnTo>
                      <a:pt x="0" y="0"/>
                    </a:lnTo>
                  </a:path>
                </a:pathLst>
              </a:custGeom>
              <a:noFill/>
              <a:ln w="6350">
                <a:solidFill>
                  <a:srgbClr val="808285"/>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40" name="Group 39"/>
            <p:cNvGrpSpPr>
              <a:grpSpLocks/>
            </p:cNvGrpSpPr>
            <p:nvPr/>
          </p:nvGrpSpPr>
          <p:grpSpPr bwMode="auto">
            <a:xfrm>
              <a:off x="0" y="1"/>
              <a:ext cx="2" cy="2"/>
              <a:chOff x="0" y="1"/>
              <a:chExt cx="2" cy="2"/>
            </a:xfrm>
          </p:grpSpPr>
          <p:sp>
            <p:nvSpPr>
              <p:cNvPr id="43" name="Freeform 42"/>
              <p:cNvSpPr>
                <a:spLocks/>
              </p:cNvSpPr>
              <p:nvPr/>
            </p:nvSpPr>
            <p:spPr bwMode="auto">
              <a:xfrm>
                <a:off x="0" y="1"/>
                <a:ext cx="2" cy="2"/>
              </a:xfrm>
              <a:custGeom>
                <a:avLst/>
                <a:gdLst/>
                <a:ahLst/>
                <a:cxnLst>
                  <a:cxn ang="0">
                    <a:pos x="0" y="0"/>
                  </a:cxn>
                  <a:cxn ang="0">
                    <a:pos x="0" y="0"/>
                  </a:cxn>
                </a:cxnLst>
                <a:rect l="0" t="0" r="r" b="b"/>
                <a:pathLst>
                  <a:path>
                    <a:moveTo>
                      <a:pt x="0" y="0"/>
                    </a:moveTo>
                    <a:lnTo>
                      <a:pt x="0" y="0"/>
                    </a:lnTo>
                  </a:path>
                </a:pathLst>
              </a:custGeom>
              <a:noFill/>
              <a:ln w="6350">
                <a:solidFill>
                  <a:srgbClr val="808285"/>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41" name="Group 40"/>
            <p:cNvGrpSpPr>
              <a:grpSpLocks/>
            </p:cNvGrpSpPr>
            <p:nvPr/>
          </p:nvGrpSpPr>
          <p:grpSpPr bwMode="auto">
            <a:xfrm>
              <a:off x="0" y="0"/>
              <a:ext cx="2" cy="2"/>
              <a:chOff x="0" y="0"/>
              <a:chExt cx="2" cy="2"/>
            </a:xfrm>
          </p:grpSpPr>
          <p:sp>
            <p:nvSpPr>
              <p:cNvPr id="42" name="Freeform 41"/>
              <p:cNvSpPr>
                <a:spLocks/>
              </p:cNvSpPr>
              <p:nvPr/>
            </p:nvSpPr>
            <p:spPr bwMode="auto">
              <a:xfrm>
                <a:off x="0" y="0"/>
                <a:ext cx="2" cy="2"/>
              </a:xfrm>
              <a:custGeom>
                <a:avLst/>
                <a:gdLst/>
                <a:ahLst/>
                <a:cxnLst>
                  <a:cxn ang="0">
                    <a:pos x="0" y="0"/>
                  </a:cxn>
                  <a:cxn ang="0">
                    <a:pos x="0" y="0"/>
                  </a:cxn>
                </a:cxnLst>
                <a:rect l="0" t="0" r="r" b="b"/>
                <a:pathLst>
                  <a:path>
                    <a:moveTo>
                      <a:pt x="0" y="0"/>
                    </a:moveTo>
                    <a:lnTo>
                      <a:pt x="0" y="0"/>
                    </a:lnTo>
                  </a:path>
                </a:pathLst>
              </a:custGeom>
              <a:noFill/>
              <a:ln w="6350">
                <a:solidFill>
                  <a:srgbClr val="808285"/>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grpSp>
        <p:nvGrpSpPr>
          <p:cNvPr id="45" name="Group 44"/>
          <p:cNvGrpSpPr/>
          <p:nvPr/>
        </p:nvGrpSpPr>
        <p:grpSpPr>
          <a:xfrm flipH="1" flipV="1">
            <a:off x="3328914" y="3341408"/>
            <a:ext cx="55537" cy="61174"/>
            <a:chOff x="0" y="0"/>
            <a:chExt cx="2" cy="2"/>
          </a:xfrm>
        </p:grpSpPr>
        <p:grpSp>
          <p:nvGrpSpPr>
            <p:cNvPr id="46" name="Group 45"/>
            <p:cNvGrpSpPr>
              <a:grpSpLocks/>
            </p:cNvGrpSpPr>
            <p:nvPr/>
          </p:nvGrpSpPr>
          <p:grpSpPr bwMode="auto">
            <a:xfrm>
              <a:off x="0" y="0"/>
              <a:ext cx="2" cy="2"/>
              <a:chOff x="0" y="0"/>
              <a:chExt cx="2" cy="2"/>
            </a:xfrm>
          </p:grpSpPr>
          <p:sp>
            <p:nvSpPr>
              <p:cNvPr id="49" name="Freeform 48"/>
              <p:cNvSpPr>
                <a:spLocks/>
              </p:cNvSpPr>
              <p:nvPr/>
            </p:nvSpPr>
            <p:spPr bwMode="auto">
              <a:xfrm>
                <a:off x="0" y="0"/>
                <a:ext cx="2" cy="2"/>
              </a:xfrm>
              <a:custGeom>
                <a:avLst/>
                <a:gdLst/>
                <a:ahLst/>
                <a:cxnLst>
                  <a:cxn ang="0">
                    <a:pos x="0" y="0"/>
                  </a:cxn>
                  <a:cxn ang="0">
                    <a:pos x="0" y="0"/>
                  </a:cxn>
                </a:cxnLst>
                <a:rect l="0" t="0" r="r" b="b"/>
                <a:pathLst>
                  <a:path>
                    <a:moveTo>
                      <a:pt x="0" y="0"/>
                    </a:moveTo>
                    <a:lnTo>
                      <a:pt x="0" y="0"/>
                    </a:lnTo>
                  </a:path>
                </a:pathLst>
              </a:custGeom>
              <a:noFill/>
              <a:ln w="6350">
                <a:solidFill>
                  <a:srgbClr val="808285"/>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47" name="Group 46"/>
            <p:cNvGrpSpPr>
              <a:grpSpLocks/>
            </p:cNvGrpSpPr>
            <p:nvPr/>
          </p:nvGrpSpPr>
          <p:grpSpPr bwMode="auto">
            <a:xfrm>
              <a:off x="0" y="0"/>
              <a:ext cx="2" cy="2"/>
              <a:chOff x="0" y="0"/>
              <a:chExt cx="2" cy="2"/>
            </a:xfrm>
          </p:grpSpPr>
          <p:sp>
            <p:nvSpPr>
              <p:cNvPr id="48" name="Freeform 47"/>
              <p:cNvSpPr>
                <a:spLocks/>
              </p:cNvSpPr>
              <p:nvPr/>
            </p:nvSpPr>
            <p:spPr bwMode="auto">
              <a:xfrm>
                <a:off x="0" y="0"/>
                <a:ext cx="2" cy="2"/>
              </a:xfrm>
              <a:custGeom>
                <a:avLst/>
                <a:gdLst/>
                <a:ahLst/>
                <a:cxnLst>
                  <a:cxn ang="0">
                    <a:pos x="0" y="0"/>
                  </a:cxn>
                  <a:cxn ang="0">
                    <a:pos x="0" y="0"/>
                  </a:cxn>
                </a:cxnLst>
                <a:rect l="0" t="0" r="r" b="b"/>
                <a:pathLst>
                  <a:path>
                    <a:moveTo>
                      <a:pt x="0" y="0"/>
                    </a:moveTo>
                    <a:lnTo>
                      <a:pt x="0" y="0"/>
                    </a:lnTo>
                  </a:path>
                </a:pathLst>
              </a:custGeom>
              <a:noFill/>
              <a:ln w="6350">
                <a:solidFill>
                  <a:srgbClr val="808285"/>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grpSp>
        <p:nvGrpSpPr>
          <p:cNvPr id="50" name="Group 49"/>
          <p:cNvGrpSpPr/>
          <p:nvPr/>
        </p:nvGrpSpPr>
        <p:grpSpPr>
          <a:xfrm flipH="1" flipV="1">
            <a:off x="3328914" y="3341408"/>
            <a:ext cx="55537" cy="61174"/>
            <a:chOff x="0" y="0"/>
            <a:chExt cx="2" cy="2"/>
          </a:xfrm>
        </p:grpSpPr>
        <p:grpSp>
          <p:nvGrpSpPr>
            <p:cNvPr id="51" name="Group 50"/>
            <p:cNvGrpSpPr>
              <a:grpSpLocks/>
            </p:cNvGrpSpPr>
            <p:nvPr/>
          </p:nvGrpSpPr>
          <p:grpSpPr bwMode="auto">
            <a:xfrm>
              <a:off x="0" y="0"/>
              <a:ext cx="2" cy="2"/>
              <a:chOff x="0" y="0"/>
              <a:chExt cx="2" cy="2"/>
            </a:xfrm>
          </p:grpSpPr>
          <p:sp>
            <p:nvSpPr>
              <p:cNvPr id="54" name="Freeform 53"/>
              <p:cNvSpPr>
                <a:spLocks/>
              </p:cNvSpPr>
              <p:nvPr/>
            </p:nvSpPr>
            <p:spPr bwMode="auto">
              <a:xfrm>
                <a:off x="0" y="0"/>
                <a:ext cx="2" cy="2"/>
              </a:xfrm>
              <a:custGeom>
                <a:avLst/>
                <a:gdLst/>
                <a:ahLst/>
                <a:cxnLst>
                  <a:cxn ang="0">
                    <a:pos x="0" y="0"/>
                  </a:cxn>
                  <a:cxn ang="0">
                    <a:pos x="0" y="0"/>
                  </a:cxn>
                </a:cxnLst>
                <a:rect l="0" t="0" r="r" b="b"/>
                <a:pathLst>
                  <a:path>
                    <a:moveTo>
                      <a:pt x="0" y="0"/>
                    </a:moveTo>
                    <a:lnTo>
                      <a:pt x="0" y="0"/>
                    </a:lnTo>
                  </a:path>
                </a:pathLst>
              </a:custGeom>
              <a:noFill/>
              <a:ln w="6350">
                <a:solidFill>
                  <a:srgbClr val="808285"/>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52" name="Group 51"/>
            <p:cNvGrpSpPr>
              <a:grpSpLocks/>
            </p:cNvGrpSpPr>
            <p:nvPr/>
          </p:nvGrpSpPr>
          <p:grpSpPr bwMode="auto">
            <a:xfrm>
              <a:off x="0" y="0"/>
              <a:ext cx="2" cy="2"/>
              <a:chOff x="0" y="0"/>
              <a:chExt cx="2" cy="2"/>
            </a:xfrm>
          </p:grpSpPr>
          <p:sp>
            <p:nvSpPr>
              <p:cNvPr id="53" name="Freeform 52"/>
              <p:cNvSpPr>
                <a:spLocks/>
              </p:cNvSpPr>
              <p:nvPr/>
            </p:nvSpPr>
            <p:spPr bwMode="auto">
              <a:xfrm>
                <a:off x="0" y="0"/>
                <a:ext cx="2" cy="2"/>
              </a:xfrm>
              <a:custGeom>
                <a:avLst/>
                <a:gdLst/>
                <a:ahLst/>
                <a:cxnLst>
                  <a:cxn ang="0">
                    <a:pos x="0" y="0"/>
                  </a:cxn>
                  <a:cxn ang="0">
                    <a:pos x="0" y="0"/>
                  </a:cxn>
                </a:cxnLst>
                <a:rect l="0" t="0" r="r" b="b"/>
                <a:pathLst>
                  <a:path>
                    <a:moveTo>
                      <a:pt x="0" y="0"/>
                    </a:moveTo>
                    <a:lnTo>
                      <a:pt x="0" y="0"/>
                    </a:lnTo>
                  </a:path>
                </a:pathLst>
              </a:custGeom>
              <a:noFill/>
              <a:ln w="6350">
                <a:solidFill>
                  <a:srgbClr val="808285"/>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grpSp>
        <p:nvGrpSpPr>
          <p:cNvPr id="55" name="Group 54"/>
          <p:cNvGrpSpPr/>
          <p:nvPr/>
        </p:nvGrpSpPr>
        <p:grpSpPr>
          <a:xfrm flipH="1" flipV="1">
            <a:off x="3328914" y="3341408"/>
            <a:ext cx="55537" cy="61174"/>
            <a:chOff x="0" y="0"/>
            <a:chExt cx="2" cy="2"/>
          </a:xfrm>
        </p:grpSpPr>
        <p:grpSp>
          <p:nvGrpSpPr>
            <p:cNvPr id="56" name="Group 55"/>
            <p:cNvGrpSpPr>
              <a:grpSpLocks/>
            </p:cNvGrpSpPr>
            <p:nvPr/>
          </p:nvGrpSpPr>
          <p:grpSpPr bwMode="auto">
            <a:xfrm>
              <a:off x="0" y="0"/>
              <a:ext cx="2" cy="2"/>
              <a:chOff x="0" y="0"/>
              <a:chExt cx="2" cy="2"/>
            </a:xfrm>
          </p:grpSpPr>
          <p:sp>
            <p:nvSpPr>
              <p:cNvPr id="61" name="Freeform 60"/>
              <p:cNvSpPr>
                <a:spLocks/>
              </p:cNvSpPr>
              <p:nvPr/>
            </p:nvSpPr>
            <p:spPr bwMode="auto">
              <a:xfrm>
                <a:off x="0" y="0"/>
                <a:ext cx="2" cy="2"/>
              </a:xfrm>
              <a:custGeom>
                <a:avLst/>
                <a:gdLst/>
                <a:ahLst/>
                <a:cxnLst>
                  <a:cxn ang="0">
                    <a:pos x="0" y="0"/>
                  </a:cxn>
                  <a:cxn ang="0">
                    <a:pos x="0" y="0"/>
                  </a:cxn>
                </a:cxnLst>
                <a:rect l="0" t="0" r="r" b="b"/>
                <a:pathLst>
                  <a:path>
                    <a:moveTo>
                      <a:pt x="0" y="0"/>
                    </a:moveTo>
                    <a:lnTo>
                      <a:pt x="0" y="0"/>
                    </a:lnTo>
                  </a:path>
                </a:pathLst>
              </a:custGeom>
              <a:noFill/>
              <a:ln w="6350">
                <a:solidFill>
                  <a:srgbClr val="808285"/>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57" name="Group 56"/>
            <p:cNvGrpSpPr>
              <a:grpSpLocks/>
            </p:cNvGrpSpPr>
            <p:nvPr/>
          </p:nvGrpSpPr>
          <p:grpSpPr bwMode="auto">
            <a:xfrm>
              <a:off x="0" y="0"/>
              <a:ext cx="2" cy="2"/>
              <a:chOff x="0" y="0"/>
              <a:chExt cx="2" cy="2"/>
            </a:xfrm>
          </p:grpSpPr>
          <p:sp>
            <p:nvSpPr>
              <p:cNvPr id="60" name="Freeform 59"/>
              <p:cNvSpPr>
                <a:spLocks/>
              </p:cNvSpPr>
              <p:nvPr/>
            </p:nvSpPr>
            <p:spPr bwMode="auto">
              <a:xfrm>
                <a:off x="0" y="0"/>
                <a:ext cx="2" cy="2"/>
              </a:xfrm>
              <a:custGeom>
                <a:avLst/>
                <a:gdLst/>
                <a:ahLst/>
                <a:cxnLst>
                  <a:cxn ang="0">
                    <a:pos x="0" y="0"/>
                  </a:cxn>
                  <a:cxn ang="0">
                    <a:pos x="0" y="0"/>
                  </a:cxn>
                </a:cxnLst>
                <a:rect l="0" t="0" r="r" b="b"/>
                <a:pathLst>
                  <a:path>
                    <a:moveTo>
                      <a:pt x="0" y="0"/>
                    </a:moveTo>
                    <a:lnTo>
                      <a:pt x="0" y="0"/>
                    </a:lnTo>
                  </a:path>
                </a:pathLst>
              </a:custGeom>
              <a:noFill/>
              <a:ln w="6350">
                <a:solidFill>
                  <a:srgbClr val="808285"/>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58" name="Group 57"/>
            <p:cNvGrpSpPr>
              <a:grpSpLocks/>
            </p:cNvGrpSpPr>
            <p:nvPr/>
          </p:nvGrpSpPr>
          <p:grpSpPr bwMode="auto">
            <a:xfrm>
              <a:off x="0" y="0"/>
              <a:ext cx="2" cy="2"/>
              <a:chOff x="0" y="0"/>
              <a:chExt cx="2" cy="2"/>
            </a:xfrm>
          </p:grpSpPr>
          <p:sp>
            <p:nvSpPr>
              <p:cNvPr id="59" name="Freeform 58"/>
              <p:cNvSpPr>
                <a:spLocks/>
              </p:cNvSpPr>
              <p:nvPr/>
            </p:nvSpPr>
            <p:spPr bwMode="auto">
              <a:xfrm>
                <a:off x="0" y="0"/>
                <a:ext cx="2" cy="2"/>
              </a:xfrm>
              <a:custGeom>
                <a:avLst/>
                <a:gdLst/>
                <a:ahLst/>
                <a:cxnLst>
                  <a:cxn ang="0">
                    <a:pos x="0" y="0"/>
                  </a:cxn>
                  <a:cxn ang="0">
                    <a:pos x="0" y="0"/>
                  </a:cxn>
                </a:cxnLst>
                <a:rect l="0" t="0" r="r" b="b"/>
                <a:pathLst>
                  <a:path>
                    <a:moveTo>
                      <a:pt x="0" y="0"/>
                    </a:moveTo>
                    <a:lnTo>
                      <a:pt x="0" y="0"/>
                    </a:lnTo>
                  </a:path>
                </a:pathLst>
              </a:custGeom>
              <a:noFill/>
              <a:ln w="6350">
                <a:solidFill>
                  <a:srgbClr val="808285"/>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grpSp>
        <p:nvGrpSpPr>
          <p:cNvPr id="62" name="Group 61"/>
          <p:cNvGrpSpPr/>
          <p:nvPr/>
        </p:nvGrpSpPr>
        <p:grpSpPr>
          <a:xfrm flipH="1" flipV="1">
            <a:off x="3328914" y="3341408"/>
            <a:ext cx="55537" cy="61174"/>
            <a:chOff x="0" y="0"/>
            <a:chExt cx="2" cy="2"/>
          </a:xfrm>
        </p:grpSpPr>
        <p:grpSp>
          <p:nvGrpSpPr>
            <p:cNvPr id="63" name="Group 62"/>
            <p:cNvGrpSpPr>
              <a:grpSpLocks/>
            </p:cNvGrpSpPr>
            <p:nvPr/>
          </p:nvGrpSpPr>
          <p:grpSpPr bwMode="auto">
            <a:xfrm>
              <a:off x="0" y="0"/>
              <a:ext cx="2" cy="2"/>
              <a:chOff x="0" y="0"/>
              <a:chExt cx="2" cy="2"/>
            </a:xfrm>
          </p:grpSpPr>
          <p:sp>
            <p:nvSpPr>
              <p:cNvPr id="68" name="Freeform 67"/>
              <p:cNvSpPr>
                <a:spLocks/>
              </p:cNvSpPr>
              <p:nvPr/>
            </p:nvSpPr>
            <p:spPr bwMode="auto">
              <a:xfrm>
                <a:off x="0" y="0"/>
                <a:ext cx="2" cy="2"/>
              </a:xfrm>
              <a:custGeom>
                <a:avLst/>
                <a:gdLst/>
                <a:ahLst/>
                <a:cxnLst>
                  <a:cxn ang="0">
                    <a:pos x="0" y="0"/>
                  </a:cxn>
                  <a:cxn ang="0">
                    <a:pos x="0" y="0"/>
                  </a:cxn>
                </a:cxnLst>
                <a:rect l="0" t="0" r="r" b="b"/>
                <a:pathLst>
                  <a:path>
                    <a:moveTo>
                      <a:pt x="0" y="0"/>
                    </a:moveTo>
                    <a:lnTo>
                      <a:pt x="0" y="0"/>
                    </a:lnTo>
                  </a:path>
                </a:pathLst>
              </a:custGeom>
              <a:noFill/>
              <a:ln w="6350">
                <a:solidFill>
                  <a:srgbClr val="808285"/>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64" name="Group 63"/>
            <p:cNvGrpSpPr>
              <a:grpSpLocks/>
            </p:cNvGrpSpPr>
            <p:nvPr/>
          </p:nvGrpSpPr>
          <p:grpSpPr bwMode="auto">
            <a:xfrm>
              <a:off x="0" y="0"/>
              <a:ext cx="2" cy="2"/>
              <a:chOff x="0" y="0"/>
              <a:chExt cx="2" cy="2"/>
            </a:xfrm>
          </p:grpSpPr>
          <p:sp>
            <p:nvSpPr>
              <p:cNvPr id="67" name="Freeform 66"/>
              <p:cNvSpPr>
                <a:spLocks/>
              </p:cNvSpPr>
              <p:nvPr/>
            </p:nvSpPr>
            <p:spPr bwMode="auto">
              <a:xfrm>
                <a:off x="0" y="0"/>
                <a:ext cx="2" cy="2"/>
              </a:xfrm>
              <a:custGeom>
                <a:avLst/>
                <a:gdLst/>
                <a:ahLst/>
                <a:cxnLst>
                  <a:cxn ang="0">
                    <a:pos x="0" y="0"/>
                  </a:cxn>
                  <a:cxn ang="0">
                    <a:pos x="0" y="0"/>
                  </a:cxn>
                </a:cxnLst>
                <a:rect l="0" t="0" r="r" b="b"/>
                <a:pathLst>
                  <a:path>
                    <a:moveTo>
                      <a:pt x="0" y="0"/>
                    </a:moveTo>
                    <a:lnTo>
                      <a:pt x="0" y="0"/>
                    </a:lnTo>
                  </a:path>
                </a:pathLst>
              </a:custGeom>
              <a:noFill/>
              <a:ln w="6350">
                <a:solidFill>
                  <a:srgbClr val="808285"/>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65" name="Group 64"/>
            <p:cNvGrpSpPr>
              <a:grpSpLocks/>
            </p:cNvGrpSpPr>
            <p:nvPr/>
          </p:nvGrpSpPr>
          <p:grpSpPr bwMode="auto">
            <a:xfrm>
              <a:off x="0" y="0"/>
              <a:ext cx="2" cy="2"/>
              <a:chOff x="0" y="0"/>
              <a:chExt cx="2" cy="2"/>
            </a:xfrm>
          </p:grpSpPr>
          <p:sp>
            <p:nvSpPr>
              <p:cNvPr id="66" name="Freeform 65"/>
              <p:cNvSpPr>
                <a:spLocks/>
              </p:cNvSpPr>
              <p:nvPr/>
            </p:nvSpPr>
            <p:spPr bwMode="auto">
              <a:xfrm>
                <a:off x="0" y="0"/>
                <a:ext cx="2" cy="2"/>
              </a:xfrm>
              <a:custGeom>
                <a:avLst/>
                <a:gdLst/>
                <a:ahLst/>
                <a:cxnLst>
                  <a:cxn ang="0">
                    <a:pos x="0" y="0"/>
                  </a:cxn>
                  <a:cxn ang="0">
                    <a:pos x="0" y="0"/>
                  </a:cxn>
                </a:cxnLst>
                <a:rect l="0" t="0" r="r" b="b"/>
                <a:pathLst>
                  <a:path>
                    <a:moveTo>
                      <a:pt x="0" y="0"/>
                    </a:moveTo>
                    <a:lnTo>
                      <a:pt x="0" y="0"/>
                    </a:lnTo>
                  </a:path>
                </a:pathLst>
              </a:custGeom>
              <a:noFill/>
              <a:ln w="6350">
                <a:solidFill>
                  <a:srgbClr val="808285"/>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grpSp>
        <p:nvGrpSpPr>
          <p:cNvPr id="4121" name="Group 54"/>
          <p:cNvGrpSpPr>
            <a:grpSpLocks/>
          </p:cNvGrpSpPr>
          <p:nvPr/>
        </p:nvGrpSpPr>
        <p:grpSpPr bwMode="auto">
          <a:xfrm>
            <a:off x="244475" y="168275"/>
            <a:ext cx="7938" cy="7938"/>
            <a:chOff x="850" y="885"/>
            <a:chExt cx="10" cy="10"/>
          </a:xfrm>
        </p:grpSpPr>
        <p:grpSp>
          <p:nvGrpSpPr>
            <p:cNvPr id="4126" name="Group 59"/>
            <p:cNvGrpSpPr>
              <a:grpSpLocks/>
            </p:cNvGrpSpPr>
            <p:nvPr/>
          </p:nvGrpSpPr>
          <p:grpSpPr bwMode="auto">
            <a:xfrm>
              <a:off x="855" y="891"/>
              <a:ext cx="2" cy="2"/>
              <a:chOff x="855" y="891"/>
              <a:chExt cx="2" cy="2"/>
            </a:xfrm>
          </p:grpSpPr>
        </p:grpSp>
        <p:grpSp>
          <p:nvGrpSpPr>
            <p:cNvPr id="4124" name="Group 57"/>
            <p:cNvGrpSpPr>
              <a:grpSpLocks/>
            </p:cNvGrpSpPr>
            <p:nvPr/>
          </p:nvGrpSpPr>
          <p:grpSpPr bwMode="auto">
            <a:xfrm>
              <a:off x="855" y="891"/>
              <a:ext cx="2" cy="2"/>
              <a:chOff x="855" y="891"/>
              <a:chExt cx="2" cy="2"/>
            </a:xfrm>
          </p:grpSpPr>
        </p:grpSp>
        <p:grpSp>
          <p:nvGrpSpPr>
            <p:cNvPr id="4122" name="Group 55"/>
            <p:cNvGrpSpPr>
              <a:grpSpLocks/>
            </p:cNvGrpSpPr>
            <p:nvPr/>
          </p:nvGrpSpPr>
          <p:grpSpPr bwMode="auto">
            <a:xfrm>
              <a:off x="855" y="890"/>
              <a:ext cx="2" cy="2"/>
              <a:chOff x="855" y="890"/>
              <a:chExt cx="2" cy="2"/>
            </a:xfrm>
          </p:grpSpPr>
        </p:grpSp>
      </p:grpSp>
      <p:grpSp>
        <p:nvGrpSpPr>
          <p:cNvPr id="4116" name="Group 44"/>
          <p:cNvGrpSpPr>
            <a:grpSpLocks/>
          </p:cNvGrpSpPr>
          <p:nvPr/>
        </p:nvGrpSpPr>
        <p:grpSpPr bwMode="auto">
          <a:xfrm>
            <a:off x="244475" y="182563"/>
            <a:ext cx="7938" cy="0"/>
            <a:chOff x="850" y="1208"/>
            <a:chExt cx="10" cy="10"/>
          </a:xfrm>
        </p:grpSpPr>
        <p:grpSp>
          <p:nvGrpSpPr>
            <p:cNvPr id="4119" name="Group 47"/>
            <p:cNvGrpSpPr>
              <a:grpSpLocks/>
            </p:cNvGrpSpPr>
            <p:nvPr/>
          </p:nvGrpSpPr>
          <p:grpSpPr bwMode="auto">
            <a:xfrm>
              <a:off x="855" y="1213"/>
              <a:ext cx="2" cy="2"/>
              <a:chOff x="855" y="1213"/>
              <a:chExt cx="2" cy="2"/>
            </a:xfrm>
          </p:grpSpPr>
        </p:grpSp>
        <p:grpSp>
          <p:nvGrpSpPr>
            <p:cNvPr id="4117" name="Group 45"/>
            <p:cNvGrpSpPr>
              <a:grpSpLocks/>
            </p:cNvGrpSpPr>
            <p:nvPr/>
          </p:nvGrpSpPr>
          <p:grpSpPr bwMode="auto">
            <a:xfrm>
              <a:off x="855" y="1213"/>
              <a:ext cx="2" cy="2"/>
              <a:chOff x="855" y="1213"/>
              <a:chExt cx="2" cy="2"/>
            </a:xfrm>
          </p:grpSpPr>
        </p:grpSp>
      </p:grpSp>
      <p:grpSp>
        <p:nvGrpSpPr>
          <p:cNvPr id="4104" name="Group 152"/>
          <p:cNvGrpSpPr>
            <a:grpSpLocks/>
          </p:cNvGrpSpPr>
          <p:nvPr/>
        </p:nvGrpSpPr>
        <p:grpSpPr bwMode="auto">
          <a:xfrm>
            <a:off x="541338" y="288925"/>
            <a:ext cx="7937" cy="7938"/>
            <a:chOff x="850" y="7272"/>
            <a:chExt cx="10" cy="10"/>
          </a:xfrm>
        </p:grpSpPr>
        <p:grpSp>
          <p:nvGrpSpPr>
            <p:cNvPr id="4107" name="Group 155"/>
            <p:cNvGrpSpPr>
              <a:grpSpLocks/>
            </p:cNvGrpSpPr>
            <p:nvPr/>
          </p:nvGrpSpPr>
          <p:grpSpPr bwMode="auto">
            <a:xfrm>
              <a:off x="855" y="7277"/>
              <a:ext cx="2" cy="2"/>
              <a:chOff x="855" y="7277"/>
              <a:chExt cx="2" cy="2"/>
            </a:xfrm>
          </p:grpSpPr>
        </p:grpSp>
        <p:grpSp>
          <p:nvGrpSpPr>
            <p:cNvPr id="4105" name="Group 153"/>
            <p:cNvGrpSpPr>
              <a:grpSpLocks/>
            </p:cNvGrpSpPr>
            <p:nvPr/>
          </p:nvGrpSpPr>
          <p:grpSpPr bwMode="auto">
            <a:xfrm>
              <a:off x="855" y="7277"/>
              <a:ext cx="2" cy="2"/>
              <a:chOff x="855" y="7277"/>
              <a:chExt cx="2" cy="2"/>
            </a:xfrm>
          </p:grpSpPr>
        </p:grpSp>
      </p:grpSp>
      <p:grpSp>
        <p:nvGrpSpPr>
          <p:cNvPr id="4109" name="Group 140"/>
          <p:cNvGrpSpPr>
            <a:grpSpLocks/>
          </p:cNvGrpSpPr>
          <p:nvPr/>
        </p:nvGrpSpPr>
        <p:grpSpPr bwMode="auto">
          <a:xfrm>
            <a:off x="541338" y="365125"/>
            <a:ext cx="7937" cy="0"/>
            <a:chOff x="850" y="7594"/>
            <a:chExt cx="10" cy="10"/>
          </a:xfrm>
        </p:grpSpPr>
        <p:grpSp>
          <p:nvGrpSpPr>
            <p:cNvPr id="4114" name="Group 145"/>
            <p:cNvGrpSpPr>
              <a:grpSpLocks/>
            </p:cNvGrpSpPr>
            <p:nvPr/>
          </p:nvGrpSpPr>
          <p:grpSpPr bwMode="auto">
            <a:xfrm>
              <a:off x="855" y="7599"/>
              <a:ext cx="2" cy="2"/>
              <a:chOff x="855" y="7599"/>
              <a:chExt cx="2" cy="2"/>
            </a:xfrm>
          </p:grpSpPr>
        </p:grpSp>
        <p:grpSp>
          <p:nvGrpSpPr>
            <p:cNvPr id="4112" name="Group 143"/>
            <p:cNvGrpSpPr>
              <a:grpSpLocks/>
            </p:cNvGrpSpPr>
            <p:nvPr/>
          </p:nvGrpSpPr>
          <p:grpSpPr bwMode="auto">
            <a:xfrm>
              <a:off x="855" y="7599"/>
              <a:ext cx="2" cy="2"/>
              <a:chOff x="855" y="7599"/>
              <a:chExt cx="2" cy="2"/>
            </a:xfrm>
          </p:grpSpPr>
        </p:grpSp>
        <p:grpSp>
          <p:nvGrpSpPr>
            <p:cNvPr id="4110" name="Group 141"/>
            <p:cNvGrpSpPr>
              <a:grpSpLocks/>
            </p:cNvGrpSpPr>
            <p:nvPr/>
          </p:nvGrpSpPr>
          <p:grpSpPr bwMode="auto">
            <a:xfrm>
              <a:off x="855" y="7599"/>
              <a:ext cx="2" cy="2"/>
              <a:chOff x="855" y="7599"/>
              <a:chExt cx="2" cy="2"/>
            </a:xfrm>
          </p:grpSpPr>
        </p:grpSp>
      </p:grpSp>
      <p:grpSp>
        <p:nvGrpSpPr>
          <p:cNvPr id="4097" name="Group 101"/>
          <p:cNvGrpSpPr>
            <a:grpSpLocks/>
          </p:cNvGrpSpPr>
          <p:nvPr/>
        </p:nvGrpSpPr>
        <p:grpSpPr bwMode="auto">
          <a:xfrm>
            <a:off x="541338" y="715963"/>
            <a:ext cx="7937" cy="0"/>
            <a:chOff x="850" y="11501"/>
            <a:chExt cx="10" cy="10"/>
          </a:xfrm>
        </p:grpSpPr>
        <p:grpSp>
          <p:nvGrpSpPr>
            <p:cNvPr id="4102" name="Group 106"/>
            <p:cNvGrpSpPr>
              <a:grpSpLocks/>
            </p:cNvGrpSpPr>
            <p:nvPr/>
          </p:nvGrpSpPr>
          <p:grpSpPr bwMode="auto">
            <a:xfrm>
              <a:off x="855" y="11506"/>
              <a:ext cx="2" cy="2"/>
              <a:chOff x="855" y="11506"/>
              <a:chExt cx="2" cy="2"/>
            </a:xfrm>
          </p:grpSpPr>
        </p:grpSp>
        <p:grpSp>
          <p:nvGrpSpPr>
            <p:cNvPr id="4100" name="Group 104"/>
            <p:cNvGrpSpPr>
              <a:grpSpLocks/>
            </p:cNvGrpSpPr>
            <p:nvPr/>
          </p:nvGrpSpPr>
          <p:grpSpPr bwMode="auto">
            <a:xfrm>
              <a:off x="855" y="11506"/>
              <a:ext cx="2" cy="2"/>
              <a:chOff x="855" y="11506"/>
              <a:chExt cx="2" cy="2"/>
            </a:xfrm>
          </p:grpSpPr>
        </p:grpSp>
        <p:grpSp>
          <p:nvGrpSpPr>
            <p:cNvPr id="4098" name="Group 102"/>
            <p:cNvGrpSpPr>
              <a:grpSpLocks/>
            </p:cNvGrpSpPr>
            <p:nvPr/>
          </p:nvGrpSpPr>
          <p:grpSpPr bwMode="auto">
            <a:xfrm>
              <a:off x="855" y="11506"/>
              <a:ext cx="2" cy="2"/>
              <a:chOff x="855" y="11506"/>
              <a:chExt cx="2" cy="2"/>
            </a:xfrm>
          </p:grpSpPr>
        </p:grpSp>
      </p:grpSp>
      <p:sp>
        <p:nvSpPr>
          <p:cNvPr id="3" name="Rectangle 2">
            <a:extLst>
              <a:ext uri="{FF2B5EF4-FFF2-40B4-BE49-F238E27FC236}">
                <a16:creationId xmlns:a16="http://schemas.microsoft.com/office/drawing/2014/main" id="{9CB950FE-94BA-8D2D-BA73-C4CDC3AEC45C}"/>
              </a:ext>
            </a:extLst>
          </p:cNvPr>
          <p:cNvSpPr/>
          <p:nvPr/>
        </p:nvSpPr>
        <p:spPr>
          <a:xfrm>
            <a:off x="0" y="1735494"/>
            <a:ext cx="12192000" cy="642395"/>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800" dirty="0">
              <a:solidFill>
                <a:schemeClr val="tx1"/>
              </a:solidFill>
            </a:endParaRPr>
          </a:p>
          <a:p>
            <a:pPr algn="ctr"/>
            <a:r>
              <a:rPr lang="en-IN" sz="2800" dirty="0">
                <a:solidFill>
                  <a:schemeClr val="tx1"/>
                </a:solidFill>
              </a:rPr>
              <a:t>The scoring under AQMM Rev 1.0 has been divided into 3 broad Sections</a:t>
            </a:r>
          </a:p>
          <a:p>
            <a:pPr algn="ctr"/>
            <a:endParaRPr lang="en-IN" sz="2800" dirty="0">
              <a:solidFill>
                <a:schemeClr val="tx1"/>
              </a:solidFill>
            </a:endParaRPr>
          </a:p>
        </p:txBody>
      </p:sp>
    </p:spTree>
    <p:extLst>
      <p:ext uri="{BB962C8B-B14F-4D97-AF65-F5344CB8AC3E}">
        <p14:creationId xmlns:p14="http://schemas.microsoft.com/office/powerpoint/2010/main" val="1327519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82599" y="544693"/>
            <a:ext cx="10194925" cy="584775"/>
          </a:xfrm>
          <a:prstGeom prst="rect">
            <a:avLst/>
          </a:prstGeom>
          <a:noFill/>
        </p:spPr>
        <p:txBody>
          <a:bodyPr wrap="square" rtlCol="0">
            <a:spAutoFit/>
          </a:bodyPr>
          <a:lstStyle/>
          <a:p>
            <a:pPr algn="ctr"/>
            <a:r>
              <a:rPr lang="en-US" sz="3200" b="1" dirty="0">
                <a:solidFill>
                  <a:schemeClr val="bg1"/>
                </a:solidFill>
                <a:latin typeface="Adobe Gothic Std B" pitchFamily="34" charset="-128"/>
                <a:ea typeface="Adobe Gothic Std B" pitchFamily="34" charset="-128"/>
              </a:rPr>
              <a:t>Sub-sections under the sections</a:t>
            </a:r>
          </a:p>
        </p:txBody>
      </p:sp>
      <p:graphicFrame>
        <p:nvGraphicFramePr>
          <p:cNvPr id="37" name="Table 36"/>
          <p:cNvGraphicFramePr>
            <a:graphicFrameLocks noGrp="1"/>
          </p:cNvGraphicFramePr>
          <p:nvPr>
            <p:extLst>
              <p:ext uri="{D42A27DB-BD31-4B8C-83A1-F6EECF244321}">
                <p14:modId xmlns:p14="http://schemas.microsoft.com/office/powerpoint/2010/main" val="1810834162"/>
              </p:ext>
            </p:extLst>
          </p:nvPr>
        </p:nvGraphicFramePr>
        <p:xfrm>
          <a:off x="242597" y="1810139"/>
          <a:ext cx="11719248" cy="3360202"/>
        </p:xfrm>
        <a:graphic>
          <a:graphicData uri="http://schemas.openxmlformats.org/drawingml/2006/table">
            <a:tbl>
              <a:tblPr/>
              <a:tblGrid>
                <a:gridCol w="11719248">
                  <a:extLst>
                    <a:ext uri="{9D8B030D-6E8A-4147-A177-3AD203B41FA5}">
                      <a16:colId xmlns:a16="http://schemas.microsoft.com/office/drawing/2014/main" val="879902872"/>
                    </a:ext>
                  </a:extLst>
                </a:gridCol>
              </a:tblGrid>
              <a:tr h="1045028">
                <a:tc>
                  <a:txBody>
                    <a:bodyPr/>
                    <a:lstStyle/>
                    <a:p>
                      <a:pPr algn="l" fontAlgn="b"/>
                      <a:r>
                        <a:rPr lang="en-US" sz="2800" b="0" i="0" u="none" strike="noStrike" dirty="0">
                          <a:solidFill>
                            <a:srgbClr val="231F20"/>
                          </a:solidFill>
                          <a:effectLst/>
                          <a:latin typeface="Calibri" panose="020F0502020204030204" pitchFamily="34" charset="0"/>
                          <a:cs typeface="Calibri" panose="020F0502020204030204" pitchFamily="34" charset="0"/>
                        </a:rPr>
                        <a:t> The 3 sections of AQMM are bifurcated into various sub-sections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C438"/>
                    </a:solidFill>
                  </a:tcPr>
                </a:tc>
                <a:extLst>
                  <a:ext uri="{0D108BD9-81ED-4DB2-BD59-A6C34878D82A}">
                    <a16:rowId xmlns:a16="http://schemas.microsoft.com/office/drawing/2014/main" val="2591402822"/>
                  </a:ext>
                </a:extLst>
              </a:tr>
              <a:tr h="2315174">
                <a:tc>
                  <a:txBody>
                    <a:bodyPr/>
                    <a:lstStyle/>
                    <a:p>
                      <a:pPr marL="457200" indent="-457200" algn="l" fontAlgn="ctr">
                        <a:buFont typeface="Arial" panose="020B0604020202020204" pitchFamily="34" charset="0"/>
                        <a:buChar char="•"/>
                      </a:pPr>
                      <a:r>
                        <a:rPr lang="en-US" sz="2800" b="0" i="0" u="none" strike="noStrike" dirty="0">
                          <a:solidFill>
                            <a:srgbClr val="231F20"/>
                          </a:solidFill>
                          <a:effectLst/>
                          <a:latin typeface="Calibri" panose="020F0502020204030204" pitchFamily="34" charset="0"/>
                          <a:cs typeface="Calibri" panose="020F0502020204030204" pitchFamily="34" charset="0"/>
                        </a:rPr>
                        <a:t>Section 1 has been divided into 9 sub-sections </a:t>
                      </a:r>
                    </a:p>
                    <a:p>
                      <a:pPr marL="457200" indent="-457200" algn="l" fontAlgn="ctr">
                        <a:buFont typeface="Arial" panose="020B0604020202020204" pitchFamily="34" charset="0"/>
                        <a:buChar char="•"/>
                      </a:pPr>
                      <a:r>
                        <a:rPr lang="en-US" sz="2800" b="0" i="0" u="none" strike="noStrike" dirty="0">
                          <a:solidFill>
                            <a:srgbClr val="231F20"/>
                          </a:solidFill>
                          <a:effectLst/>
                          <a:latin typeface="Calibri" panose="020F0502020204030204" pitchFamily="34" charset="0"/>
                          <a:cs typeface="Calibri" panose="020F0502020204030204" pitchFamily="34" charset="0"/>
                        </a:rPr>
                        <a:t>Section 2 has been divided into 5 sub-sections</a:t>
                      </a:r>
                    </a:p>
                    <a:p>
                      <a:pPr marL="457200" indent="-457200" algn="l" fontAlgn="ctr">
                        <a:buFont typeface="Arial" panose="020B0604020202020204" pitchFamily="34" charset="0"/>
                        <a:buChar char="•"/>
                      </a:pPr>
                      <a:r>
                        <a:rPr lang="en-US" sz="2800" b="0" i="0" u="none" strike="noStrike" dirty="0">
                          <a:solidFill>
                            <a:srgbClr val="231F20"/>
                          </a:solidFill>
                          <a:effectLst/>
                          <a:latin typeface="Calibri" panose="020F0502020204030204" pitchFamily="34" charset="0"/>
                          <a:cs typeface="Calibri" panose="020F0502020204030204" pitchFamily="34" charset="0"/>
                        </a:rPr>
                        <a:t>Section 3 has been divided into 3 sub-sections</a:t>
                      </a:r>
                    </a:p>
                    <a:p>
                      <a:pPr marL="457200" indent="-457200" algn="l" fontAlgn="ctr">
                        <a:buFont typeface="Arial" panose="020B0604020202020204" pitchFamily="34" charset="0"/>
                        <a:buChar char="•"/>
                      </a:pPr>
                      <a:endParaRPr lang="en-US" sz="2800" b="0" i="0" u="none" strike="noStrike" dirty="0">
                        <a:solidFill>
                          <a:srgbClr val="231F20"/>
                        </a:solidFill>
                        <a:effectLst/>
                        <a:latin typeface="Calibri" panose="020F0502020204030204" pitchFamily="34" charset="0"/>
                        <a:cs typeface="Calibri" panose="020F0502020204030204" pitchFamily="34" charset="0"/>
                      </a:endParaRPr>
                    </a:p>
                    <a:p>
                      <a:pPr marL="457200" indent="-457200" algn="l" fontAlgn="ctr">
                        <a:buFont typeface="Arial" panose="020B0604020202020204" pitchFamily="34" charset="0"/>
                        <a:buChar char="•"/>
                      </a:pPr>
                      <a:r>
                        <a:rPr lang="en-US" sz="2800" b="0" i="0" u="none" strike="noStrike" dirty="0">
                          <a:solidFill>
                            <a:srgbClr val="231F20"/>
                          </a:solidFill>
                          <a:effectLst/>
                          <a:latin typeface="Calibri" panose="020F0502020204030204" pitchFamily="34" charset="0"/>
                          <a:cs typeface="Calibri" panose="020F0502020204030204" pitchFamily="34" charset="0"/>
                        </a:rPr>
                        <a:t>In total we have 17 sub-sections under the AQMM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59041875"/>
                  </a:ext>
                </a:extLst>
              </a:tr>
            </a:tbl>
          </a:graphicData>
        </a:graphic>
      </p:graphicFrame>
      <p:grpSp>
        <p:nvGrpSpPr>
          <p:cNvPr id="38" name="Group 37"/>
          <p:cNvGrpSpPr/>
          <p:nvPr/>
        </p:nvGrpSpPr>
        <p:grpSpPr>
          <a:xfrm flipH="1" flipV="1">
            <a:off x="3328914" y="3341408"/>
            <a:ext cx="55537" cy="61174"/>
            <a:chOff x="0" y="0"/>
            <a:chExt cx="2" cy="3"/>
          </a:xfrm>
        </p:grpSpPr>
        <p:grpSp>
          <p:nvGrpSpPr>
            <p:cNvPr id="39" name="Group 38"/>
            <p:cNvGrpSpPr>
              <a:grpSpLocks/>
            </p:cNvGrpSpPr>
            <p:nvPr/>
          </p:nvGrpSpPr>
          <p:grpSpPr bwMode="auto">
            <a:xfrm>
              <a:off x="0" y="1"/>
              <a:ext cx="2" cy="2"/>
              <a:chOff x="0" y="1"/>
              <a:chExt cx="2" cy="2"/>
            </a:xfrm>
          </p:grpSpPr>
          <p:sp>
            <p:nvSpPr>
              <p:cNvPr id="44" name="Freeform 43"/>
              <p:cNvSpPr>
                <a:spLocks/>
              </p:cNvSpPr>
              <p:nvPr/>
            </p:nvSpPr>
            <p:spPr bwMode="auto">
              <a:xfrm>
                <a:off x="0" y="1"/>
                <a:ext cx="2" cy="2"/>
              </a:xfrm>
              <a:custGeom>
                <a:avLst/>
                <a:gdLst/>
                <a:ahLst/>
                <a:cxnLst>
                  <a:cxn ang="0">
                    <a:pos x="0" y="0"/>
                  </a:cxn>
                  <a:cxn ang="0">
                    <a:pos x="0" y="0"/>
                  </a:cxn>
                </a:cxnLst>
                <a:rect l="0" t="0" r="r" b="b"/>
                <a:pathLst>
                  <a:path>
                    <a:moveTo>
                      <a:pt x="0" y="0"/>
                    </a:moveTo>
                    <a:lnTo>
                      <a:pt x="0" y="0"/>
                    </a:lnTo>
                  </a:path>
                </a:pathLst>
              </a:custGeom>
              <a:noFill/>
              <a:ln w="6350">
                <a:solidFill>
                  <a:srgbClr val="808285"/>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40" name="Group 39"/>
            <p:cNvGrpSpPr>
              <a:grpSpLocks/>
            </p:cNvGrpSpPr>
            <p:nvPr/>
          </p:nvGrpSpPr>
          <p:grpSpPr bwMode="auto">
            <a:xfrm>
              <a:off x="0" y="1"/>
              <a:ext cx="2" cy="2"/>
              <a:chOff x="0" y="1"/>
              <a:chExt cx="2" cy="2"/>
            </a:xfrm>
          </p:grpSpPr>
          <p:sp>
            <p:nvSpPr>
              <p:cNvPr id="43" name="Freeform 42"/>
              <p:cNvSpPr>
                <a:spLocks/>
              </p:cNvSpPr>
              <p:nvPr/>
            </p:nvSpPr>
            <p:spPr bwMode="auto">
              <a:xfrm>
                <a:off x="0" y="1"/>
                <a:ext cx="2" cy="2"/>
              </a:xfrm>
              <a:custGeom>
                <a:avLst/>
                <a:gdLst/>
                <a:ahLst/>
                <a:cxnLst>
                  <a:cxn ang="0">
                    <a:pos x="0" y="0"/>
                  </a:cxn>
                  <a:cxn ang="0">
                    <a:pos x="0" y="0"/>
                  </a:cxn>
                </a:cxnLst>
                <a:rect l="0" t="0" r="r" b="b"/>
                <a:pathLst>
                  <a:path>
                    <a:moveTo>
                      <a:pt x="0" y="0"/>
                    </a:moveTo>
                    <a:lnTo>
                      <a:pt x="0" y="0"/>
                    </a:lnTo>
                  </a:path>
                </a:pathLst>
              </a:custGeom>
              <a:noFill/>
              <a:ln w="6350">
                <a:solidFill>
                  <a:srgbClr val="808285"/>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41" name="Group 40"/>
            <p:cNvGrpSpPr>
              <a:grpSpLocks/>
            </p:cNvGrpSpPr>
            <p:nvPr/>
          </p:nvGrpSpPr>
          <p:grpSpPr bwMode="auto">
            <a:xfrm>
              <a:off x="0" y="0"/>
              <a:ext cx="2" cy="2"/>
              <a:chOff x="0" y="0"/>
              <a:chExt cx="2" cy="2"/>
            </a:xfrm>
          </p:grpSpPr>
          <p:sp>
            <p:nvSpPr>
              <p:cNvPr id="42" name="Freeform 41"/>
              <p:cNvSpPr>
                <a:spLocks/>
              </p:cNvSpPr>
              <p:nvPr/>
            </p:nvSpPr>
            <p:spPr bwMode="auto">
              <a:xfrm>
                <a:off x="0" y="0"/>
                <a:ext cx="2" cy="2"/>
              </a:xfrm>
              <a:custGeom>
                <a:avLst/>
                <a:gdLst/>
                <a:ahLst/>
                <a:cxnLst>
                  <a:cxn ang="0">
                    <a:pos x="0" y="0"/>
                  </a:cxn>
                  <a:cxn ang="0">
                    <a:pos x="0" y="0"/>
                  </a:cxn>
                </a:cxnLst>
                <a:rect l="0" t="0" r="r" b="b"/>
                <a:pathLst>
                  <a:path>
                    <a:moveTo>
                      <a:pt x="0" y="0"/>
                    </a:moveTo>
                    <a:lnTo>
                      <a:pt x="0" y="0"/>
                    </a:lnTo>
                  </a:path>
                </a:pathLst>
              </a:custGeom>
              <a:noFill/>
              <a:ln w="6350">
                <a:solidFill>
                  <a:srgbClr val="808285"/>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grpSp>
        <p:nvGrpSpPr>
          <p:cNvPr id="45" name="Group 44"/>
          <p:cNvGrpSpPr/>
          <p:nvPr/>
        </p:nvGrpSpPr>
        <p:grpSpPr>
          <a:xfrm flipH="1" flipV="1">
            <a:off x="3328914" y="3341408"/>
            <a:ext cx="55537" cy="61174"/>
            <a:chOff x="0" y="0"/>
            <a:chExt cx="2" cy="2"/>
          </a:xfrm>
        </p:grpSpPr>
        <p:grpSp>
          <p:nvGrpSpPr>
            <p:cNvPr id="46" name="Group 45"/>
            <p:cNvGrpSpPr>
              <a:grpSpLocks/>
            </p:cNvGrpSpPr>
            <p:nvPr/>
          </p:nvGrpSpPr>
          <p:grpSpPr bwMode="auto">
            <a:xfrm>
              <a:off x="0" y="0"/>
              <a:ext cx="2" cy="2"/>
              <a:chOff x="0" y="0"/>
              <a:chExt cx="2" cy="2"/>
            </a:xfrm>
          </p:grpSpPr>
          <p:sp>
            <p:nvSpPr>
              <p:cNvPr id="49" name="Freeform 48"/>
              <p:cNvSpPr>
                <a:spLocks/>
              </p:cNvSpPr>
              <p:nvPr/>
            </p:nvSpPr>
            <p:spPr bwMode="auto">
              <a:xfrm>
                <a:off x="0" y="0"/>
                <a:ext cx="2" cy="2"/>
              </a:xfrm>
              <a:custGeom>
                <a:avLst/>
                <a:gdLst/>
                <a:ahLst/>
                <a:cxnLst>
                  <a:cxn ang="0">
                    <a:pos x="0" y="0"/>
                  </a:cxn>
                  <a:cxn ang="0">
                    <a:pos x="0" y="0"/>
                  </a:cxn>
                </a:cxnLst>
                <a:rect l="0" t="0" r="r" b="b"/>
                <a:pathLst>
                  <a:path>
                    <a:moveTo>
                      <a:pt x="0" y="0"/>
                    </a:moveTo>
                    <a:lnTo>
                      <a:pt x="0" y="0"/>
                    </a:lnTo>
                  </a:path>
                </a:pathLst>
              </a:custGeom>
              <a:noFill/>
              <a:ln w="6350">
                <a:solidFill>
                  <a:srgbClr val="808285"/>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47" name="Group 46"/>
            <p:cNvGrpSpPr>
              <a:grpSpLocks/>
            </p:cNvGrpSpPr>
            <p:nvPr/>
          </p:nvGrpSpPr>
          <p:grpSpPr bwMode="auto">
            <a:xfrm>
              <a:off x="0" y="0"/>
              <a:ext cx="2" cy="2"/>
              <a:chOff x="0" y="0"/>
              <a:chExt cx="2" cy="2"/>
            </a:xfrm>
          </p:grpSpPr>
          <p:sp>
            <p:nvSpPr>
              <p:cNvPr id="48" name="Freeform 47"/>
              <p:cNvSpPr>
                <a:spLocks/>
              </p:cNvSpPr>
              <p:nvPr/>
            </p:nvSpPr>
            <p:spPr bwMode="auto">
              <a:xfrm>
                <a:off x="0" y="0"/>
                <a:ext cx="2" cy="2"/>
              </a:xfrm>
              <a:custGeom>
                <a:avLst/>
                <a:gdLst/>
                <a:ahLst/>
                <a:cxnLst>
                  <a:cxn ang="0">
                    <a:pos x="0" y="0"/>
                  </a:cxn>
                  <a:cxn ang="0">
                    <a:pos x="0" y="0"/>
                  </a:cxn>
                </a:cxnLst>
                <a:rect l="0" t="0" r="r" b="b"/>
                <a:pathLst>
                  <a:path>
                    <a:moveTo>
                      <a:pt x="0" y="0"/>
                    </a:moveTo>
                    <a:lnTo>
                      <a:pt x="0" y="0"/>
                    </a:lnTo>
                  </a:path>
                </a:pathLst>
              </a:custGeom>
              <a:noFill/>
              <a:ln w="6350">
                <a:solidFill>
                  <a:srgbClr val="808285"/>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grpSp>
        <p:nvGrpSpPr>
          <p:cNvPr id="50" name="Group 49"/>
          <p:cNvGrpSpPr/>
          <p:nvPr/>
        </p:nvGrpSpPr>
        <p:grpSpPr>
          <a:xfrm flipH="1" flipV="1">
            <a:off x="3328914" y="3341408"/>
            <a:ext cx="55537" cy="61174"/>
            <a:chOff x="0" y="0"/>
            <a:chExt cx="2" cy="2"/>
          </a:xfrm>
        </p:grpSpPr>
        <p:grpSp>
          <p:nvGrpSpPr>
            <p:cNvPr id="51" name="Group 50"/>
            <p:cNvGrpSpPr>
              <a:grpSpLocks/>
            </p:cNvGrpSpPr>
            <p:nvPr/>
          </p:nvGrpSpPr>
          <p:grpSpPr bwMode="auto">
            <a:xfrm>
              <a:off x="0" y="0"/>
              <a:ext cx="2" cy="2"/>
              <a:chOff x="0" y="0"/>
              <a:chExt cx="2" cy="2"/>
            </a:xfrm>
          </p:grpSpPr>
          <p:sp>
            <p:nvSpPr>
              <p:cNvPr id="54" name="Freeform 53"/>
              <p:cNvSpPr>
                <a:spLocks/>
              </p:cNvSpPr>
              <p:nvPr/>
            </p:nvSpPr>
            <p:spPr bwMode="auto">
              <a:xfrm>
                <a:off x="0" y="0"/>
                <a:ext cx="2" cy="2"/>
              </a:xfrm>
              <a:custGeom>
                <a:avLst/>
                <a:gdLst/>
                <a:ahLst/>
                <a:cxnLst>
                  <a:cxn ang="0">
                    <a:pos x="0" y="0"/>
                  </a:cxn>
                  <a:cxn ang="0">
                    <a:pos x="0" y="0"/>
                  </a:cxn>
                </a:cxnLst>
                <a:rect l="0" t="0" r="r" b="b"/>
                <a:pathLst>
                  <a:path>
                    <a:moveTo>
                      <a:pt x="0" y="0"/>
                    </a:moveTo>
                    <a:lnTo>
                      <a:pt x="0" y="0"/>
                    </a:lnTo>
                  </a:path>
                </a:pathLst>
              </a:custGeom>
              <a:noFill/>
              <a:ln w="6350">
                <a:solidFill>
                  <a:srgbClr val="808285"/>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52" name="Group 51"/>
            <p:cNvGrpSpPr>
              <a:grpSpLocks/>
            </p:cNvGrpSpPr>
            <p:nvPr/>
          </p:nvGrpSpPr>
          <p:grpSpPr bwMode="auto">
            <a:xfrm>
              <a:off x="0" y="0"/>
              <a:ext cx="2" cy="2"/>
              <a:chOff x="0" y="0"/>
              <a:chExt cx="2" cy="2"/>
            </a:xfrm>
          </p:grpSpPr>
          <p:sp>
            <p:nvSpPr>
              <p:cNvPr id="53" name="Freeform 52"/>
              <p:cNvSpPr>
                <a:spLocks/>
              </p:cNvSpPr>
              <p:nvPr/>
            </p:nvSpPr>
            <p:spPr bwMode="auto">
              <a:xfrm>
                <a:off x="0" y="0"/>
                <a:ext cx="2" cy="2"/>
              </a:xfrm>
              <a:custGeom>
                <a:avLst/>
                <a:gdLst/>
                <a:ahLst/>
                <a:cxnLst>
                  <a:cxn ang="0">
                    <a:pos x="0" y="0"/>
                  </a:cxn>
                  <a:cxn ang="0">
                    <a:pos x="0" y="0"/>
                  </a:cxn>
                </a:cxnLst>
                <a:rect l="0" t="0" r="r" b="b"/>
                <a:pathLst>
                  <a:path>
                    <a:moveTo>
                      <a:pt x="0" y="0"/>
                    </a:moveTo>
                    <a:lnTo>
                      <a:pt x="0" y="0"/>
                    </a:lnTo>
                  </a:path>
                </a:pathLst>
              </a:custGeom>
              <a:noFill/>
              <a:ln w="6350">
                <a:solidFill>
                  <a:srgbClr val="808285"/>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grpSp>
        <p:nvGrpSpPr>
          <p:cNvPr id="55" name="Group 54"/>
          <p:cNvGrpSpPr/>
          <p:nvPr/>
        </p:nvGrpSpPr>
        <p:grpSpPr>
          <a:xfrm flipH="1" flipV="1">
            <a:off x="3328914" y="3341408"/>
            <a:ext cx="55537" cy="61174"/>
            <a:chOff x="0" y="0"/>
            <a:chExt cx="2" cy="2"/>
          </a:xfrm>
        </p:grpSpPr>
        <p:grpSp>
          <p:nvGrpSpPr>
            <p:cNvPr id="56" name="Group 55"/>
            <p:cNvGrpSpPr>
              <a:grpSpLocks/>
            </p:cNvGrpSpPr>
            <p:nvPr/>
          </p:nvGrpSpPr>
          <p:grpSpPr bwMode="auto">
            <a:xfrm>
              <a:off x="0" y="0"/>
              <a:ext cx="2" cy="2"/>
              <a:chOff x="0" y="0"/>
              <a:chExt cx="2" cy="2"/>
            </a:xfrm>
          </p:grpSpPr>
          <p:sp>
            <p:nvSpPr>
              <p:cNvPr id="61" name="Freeform 60"/>
              <p:cNvSpPr>
                <a:spLocks/>
              </p:cNvSpPr>
              <p:nvPr/>
            </p:nvSpPr>
            <p:spPr bwMode="auto">
              <a:xfrm>
                <a:off x="0" y="0"/>
                <a:ext cx="2" cy="2"/>
              </a:xfrm>
              <a:custGeom>
                <a:avLst/>
                <a:gdLst/>
                <a:ahLst/>
                <a:cxnLst>
                  <a:cxn ang="0">
                    <a:pos x="0" y="0"/>
                  </a:cxn>
                  <a:cxn ang="0">
                    <a:pos x="0" y="0"/>
                  </a:cxn>
                </a:cxnLst>
                <a:rect l="0" t="0" r="r" b="b"/>
                <a:pathLst>
                  <a:path>
                    <a:moveTo>
                      <a:pt x="0" y="0"/>
                    </a:moveTo>
                    <a:lnTo>
                      <a:pt x="0" y="0"/>
                    </a:lnTo>
                  </a:path>
                </a:pathLst>
              </a:custGeom>
              <a:noFill/>
              <a:ln w="6350">
                <a:solidFill>
                  <a:srgbClr val="808285"/>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57" name="Group 56"/>
            <p:cNvGrpSpPr>
              <a:grpSpLocks/>
            </p:cNvGrpSpPr>
            <p:nvPr/>
          </p:nvGrpSpPr>
          <p:grpSpPr bwMode="auto">
            <a:xfrm>
              <a:off x="0" y="0"/>
              <a:ext cx="2" cy="2"/>
              <a:chOff x="0" y="0"/>
              <a:chExt cx="2" cy="2"/>
            </a:xfrm>
          </p:grpSpPr>
          <p:sp>
            <p:nvSpPr>
              <p:cNvPr id="60" name="Freeform 59"/>
              <p:cNvSpPr>
                <a:spLocks/>
              </p:cNvSpPr>
              <p:nvPr/>
            </p:nvSpPr>
            <p:spPr bwMode="auto">
              <a:xfrm>
                <a:off x="0" y="0"/>
                <a:ext cx="2" cy="2"/>
              </a:xfrm>
              <a:custGeom>
                <a:avLst/>
                <a:gdLst/>
                <a:ahLst/>
                <a:cxnLst>
                  <a:cxn ang="0">
                    <a:pos x="0" y="0"/>
                  </a:cxn>
                  <a:cxn ang="0">
                    <a:pos x="0" y="0"/>
                  </a:cxn>
                </a:cxnLst>
                <a:rect l="0" t="0" r="r" b="b"/>
                <a:pathLst>
                  <a:path>
                    <a:moveTo>
                      <a:pt x="0" y="0"/>
                    </a:moveTo>
                    <a:lnTo>
                      <a:pt x="0" y="0"/>
                    </a:lnTo>
                  </a:path>
                </a:pathLst>
              </a:custGeom>
              <a:noFill/>
              <a:ln w="6350">
                <a:solidFill>
                  <a:srgbClr val="808285"/>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58" name="Group 57"/>
            <p:cNvGrpSpPr>
              <a:grpSpLocks/>
            </p:cNvGrpSpPr>
            <p:nvPr/>
          </p:nvGrpSpPr>
          <p:grpSpPr bwMode="auto">
            <a:xfrm>
              <a:off x="0" y="0"/>
              <a:ext cx="2" cy="2"/>
              <a:chOff x="0" y="0"/>
              <a:chExt cx="2" cy="2"/>
            </a:xfrm>
          </p:grpSpPr>
          <p:sp>
            <p:nvSpPr>
              <p:cNvPr id="59" name="Freeform 58"/>
              <p:cNvSpPr>
                <a:spLocks/>
              </p:cNvSpPr>
              <p:nvPr/>
            </p:nvSpPr>
            <p:spPr bwMode="auto">
              <a:xfrm>
                <a:off x="0" y="0"/>
                <a:ext cx="2" cy="2"/>
              </a:xfrm>
              <a:custGeom>
                <a:avLst/>
                <a:gdLst/>
                <a:ahLst/>
                <a:cxnLst>
                  <a:cxn ang="0">
                    <a:pos x="0" y="0"/>
                  </a:cxn>
                  <a:cxn ang="0">
                    <a:pos x="0" y="0"/>
                  </a:cxn>
                </a:cxnLst>
                <a:rect l="0" t="0" r="r" b="b"/>
                <a:pathLst>
                  <a:path>
                    <a:moveTo>
                      <a:pt x="0" y="0"/>
                    </a:moveTo>
                    <a:lnTo>
                      <a:pt x="0" y="0"/>
                    </a:lnTo>
                  </a:path>
                </a:pathLst>
              </a:custGeom>
              <a:noFill/>
              <a:ln w="6350">
                <a:solidFill>
                  <a:srgbClr val="808285"/>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grpSp>
        <p:nvGrpSpPr>
          <p:cNvPr id="62" name="Group 61"/>
          <p:cNvGrpSpPr/>
          <p:nvPr/>
        </p:nvGrpSpPr>
        <p:grpSpPr>
          <a:xfrm flipH="1" flipV="1">
            <a:off x="3328914" y="3341408"/>
            <a:ext cx="55537" cy="61174"/>
            <a:chOff x="0" y="0"/>
            <a:chExt cx="2" cy="2"/>
          </a:xfrm>
        </p:grpSpPr>
        <p:grpSp>
          <p:nvGrpSpPr>
            <p:cNvPr id="63" name="Group 62"/>
            <p:cNvGrpSpPr>
              <a:grpSpLocks/>
            </p:cNvGrpSpPr>
            <p:nvPr/>
          </p:nvGrpSpPr>
          <p:grpSpPr bwMode="auto">
            <a:xfrm>
              <a:off x="0" y="0"/>
              <a:ext cx="2" cy="2"/>
              <a:chOff x="0" y="0"/>
              <a:chExt cx="2" cy="2"/>
            </a:xfrm>
          </p:grpSpPr>
          <p:sp>
            <p:nvSpPr>
              <p:cNvPr id="68" name="Freeform 67"/>
              <p:cNvSpPr>
                <a:spLocks/>
              </p:cNvSpPr>
              <p:nvPr/>
            </p:nvSpPr>
            <p:spPr bwMode="auto">
              <a:xfrm>
                <a:off x="0" y="0"/>
                <a:ext cx="2" cy="2"/>
              </a:xfrm>
              <a:custGeom>
                <a:avLst/>
                <a:gdLst/>
                <a:ahLst/>
                <a:cxnLst>
                  <a:cxn ang="0">
                    <a:pos x="0" y="0"/>
                  </a:cxn>
                  <a:cxn ang="0">
                    <a:pos x="0" y="0"/>
                  </a:cxn>
                </a:cxnLst>
                <a:rect l="0" t="0" r="r" b="b"/>
                <a:pathLst>
                  <a:path>
                    <a:moveTo>
                      <a:pt x="0" y="0"/>
                    </a:moveTo>
                    <a:lnTo>
                      <a:pt x="0" y="0"/>
                    </a:lnTo>
                  </a:path>
                </a:pathLst>
              </a:custGeom>
              <a:noFill/>
              <a:ln w="6350">
                <a:solidFill>
                  <a:srgbClr val="808285"/>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64" name="Group 63"/>
            <p:cNvGrpSpPr>
              <a:grpSpLocks/>
            </p:cNvGrpSpPr>
            <p:nvPr/>
          </p:nvGrpSpPr>
          <p:grpSpPr bwMode="auto">
            <a:xfrm>
              <a:off x="0" y="0"/>
              <a:ext cx="2" cy="2"/>
              <a:chOff x="0" y="0"/>
              <a:chExt cx="2" cy="2"/>
            </a:xfrm>
          </p:grpSpPr>
          <p:sp>
            <p:nvSpPr>
              <p:cNvPr id="67" name="Freeform 66"/>
              <p:cNvSpPr>
                <a:spLocks/>
              </p:cNvSpPr>
              <p:nvPr/>
            </p:nvSpPr>
            <p:spPr bwMode="auto">
              <a:xfrm>
                <a:off x="0" y="0"/>
                <a:ext cx="2" cy="2"/>
              </a:xfrm>
              <a:custGeom>
                <a:avLst/>
                <a:gdLst/>
                <a:ahLst/>
                <a:cxnLst>
                  <a:cxn ang="0">
                    <a:pos x="0" y="0"/>
                  </a:cxn>
                  <a:cxn ang="0">
                    <a:pos x="0" y="0"/>
                  </a:cxn>
                </a:cxnLst>
                <a:rect l="0" t="0" r="r" b="b"/>
                <a:pathLst>
                  <a:path>
                    <a:moveTo>
                      <a:pt x="0" y="0"/>
                    </a:moveTo>
                    <a:lnTo>
                      <a:pt x="0" y="0"/>
                    </a:lnTo>
                  </a:path>
                </a:pathLst>
              </a:custGeom>
              <a:noFill/>
              <a:ln w="6350">
                <a:solidFill>
                  <a:srgbClr val="808285"/>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65" name="Group 64"/>
            <p:cNvGrpSpPr>
              <a:grpSpLocks/>
            </p:cNvGrpSpPr>
            <p:nvPr/>
          </p:nvGrpSpPr>
          <p:grpSpPr bwMode="auto">
            <a:xfrm>
              <a:off x="0" y="0"/>
              <a:ext cx="2" cy="2"/>
              <a:chOff x="0" y="0"/>
              <a:chExt cx="2" cy="2"/>
            </a:xfrm>
          </p:grpSpPr>
          <p:sp>
            <p:nvSpPr>
              <p:cNvPr id="66" name="Freeform 65"/>
              <p:cNvSpPr>
                <a:spLocks/>
              </p:cNvSpPr>
              <p:nvPr/>
            </p:nvSpPr>
            <p:spPr bwMode="auto">
              <a:xfrm>
                <a:off x="0" y="0"/>
                <a:ext cx="2" cy="2"/>
              </a:xfrm>
              <a:custGeom>
                <a:avLst/>
                <a:gdLst/>
                <a:ahLst/>
                <a:cxnLst>
                  <a:cxn ang="0">
                    <a:pos x="0" y="0"/>
                  </a:cxn>
                  <a:cxn ang="0">
                    <a:pos x="0" y="0"/>
                  </a:cxn>
                </a:cxnLst>
                <a:rect l="0" t="0" r="r" b="b"/>
                <a:pathLst>
                  <a:path>
                    <a:moveTo>
                      <a:pt x="0" y="0"/>
                    </a:moveTo>
                    <a:lnTo>
                      <a:pt x="0" y="0"/>
                    </a:lnTo>
                  </a:path>
                </a:pathLst>
              </a:custGeom>
              <a:noFill/>
              <a:ln w="6350">
                <a:solidFill>
                  <a:srgbClr val="808285"/>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grpSp>
        <p:nvGrpSpPr>
          <p:cNvPr id="4121" name="Group 54"/>
          <p:cNvGrpSpPr>
            <a:grpSpLocks/>
          </p:cNvGrpSpPr>
          <p:nvPr/>
        </p:nvGrpSpPr>
        <p:grpSpPr bwMode="auto">
          <a:xfrm>
            <a:off x="244475" y="168275"/>
            <a:ext cx="7938" cy="7938"/>
            <a:chOff x="850" y="885"/>
            <a:chExt cx="10" cy="10"/>
          </a:xfrm>
        </p:grpSpPr>
        <p:grpSp>
          <p:nvGrpSpPr>
            <p:cNvPr id="4126" name="Group 59"/>
            <p:cNvGrpSpPr>
              <a:grpSpLocks/>
            </p:cNvGrpSpPr>
            <p:nvPr/>
          </p:nvGrpSpPr>
          <p:grpSpPr bwMode="auto">
            <a:xfrm>
              <a:off x="855" y="891"/>
              <a:ext cx="2" cy="2"/>
              <a:chOff x="855" y="891"/>
              <a:chExt cx="2" cy="2"/>
            </a:xfrm>
          </p:grpSpPr>
        </p:grpSp>
        <p:grpSp>
          <p:nvGrpSpPr>
            <p:cNvPr id="4124" name="Group 57"/>
            <p:cNvGrpSpPr>
              <a:grpSpLocks/>
            </p:cNvGrpSpPr>
            <p:nvPr/>
          </p:nvGrpSpPr>
          <p:grpSpPr bwMode="auto">
            <a:xfrm>
              <a:off x="855" y="891"/>
              <a:ext cx="2" cy="2"/>
              <a:chOff x="855" y="891"/>
              <a:chExt cx="2" cy="2"/>
            </a:xfrm>
          </p:grpSpPr>
        </p:grpSp>
        <p:grpSp>
          <p:nvGrpSpPr>
            <p:cNvPr id="4122" name="Group 55"/>
            <p:cNvGrpSpPr>
              <a:grpSpLocks/>
            </p:cNvGrpSpPr>
            <p:nvPr/>
          </p:nvGrpSpPr>
          <p:grpSpPr bwMode="auto">
            <a:xfrm>
              <a:off x="855" y="890"/>
              <a:ext cx="2" cy="2"/>
              <a:chOff x="855" y="890"/>
              <a:chExt cx="2" cy="2"/>
            </a:xfrm>
          </p:grpSpPr>
        </p:grpSp>
      </p:grpSp>
      <p:grpSp>
        <p:nvGrpSpPr>
          <p:cNvPr id="4116" name="Group 44"/>
          <p:cNvGrpSpPr>
            <a:grpSpLocks/>
          </p:cNvGrpSpPr>
          <p:nvPr/>
        </p:nvGrpSpPr>
        <p:grpSpPr bwMode="auto">
          <a:xfrm>
            <a:off x="244475" y="182563"/>
            <a:ext cx="7938" cy="0"/>
            <a:chOff x="850" y="1208"/>
            <a:chExt cx="10" cy="10"/>
          </a:xfrm>
        </p:grpSpPr>
        <p:grpSp>
          <p:nvGrpSpPr>
            <p:cNvPr id="4119" name="Group 47"/>
            <p:cNvGrpSpPr>
              <a:grpSpLocks/>
            </p:cNvGrpSpPr>
            <p:nvPr/>
          </p:nvGrpSpPr>
          <p:grpSpPr bwMode="auto">
            <a:xfrm>
              <a:off x="855" y="1213"/>
              <a:ext cx="2" cy="2"/>
              <a:chOff x="855" y="1213"/>
              <a:chExt cx="2" cy="2"/>
            </a:xfrm>
          </p:grpSpPr>
        </p:grpSp>
        <p:grpSp>
          <p:nvGrpSpPr>
            <p:cNvPr id="4117" name="Group 45"/>
            <p:cNvGrpSpPr>
              <a:grpSpLocks/>
            </p:cNvGrpSpPr>
            <p:nvPr/>
          </p:nvGrpSpPr>
          <p:grpSpPr bwMode="auto">
            <a:xfrm>
              <a:off x="855" y="1213"/>
              <a:ext cx="2" cy="2"/>
              <a:chOff x="855" y="1213"/>
              <a:chExt cx="2" cy="2"/>
            </a:xfrm>
          </p:grpSpPr>
        </p:grpSp>
      </p:grpSp>
      <p:grpSp>
        <p:nvGrpSpPr>
          <p:cNvPr id="4104" name="Group 152"/>
          <p:cNvGrpSpPr>
            <a:grpSpLocks/>
          </p:cNvGrpSpPr>
          <p:nvPr/>
        </p:nvGrpSpPr>
        <p:grpSpPr bwMode="auto">
          <a:xfrm>
            <a:off x="541338" y="288925"/>
            <a:ext cx="7937" cy="7938"/>
            <a:chOff x="850" y="7272"/>
            <a:chExt cx="10" cy="10"/>
          </a:xfrm>
        </p:grpSpPr>
        <p:grpSp>
          <p:nvGrpSpPr>
            <p:cNvPr id="4107" name="Group 155"/>
            <p:cNvGrpSpPr>
              <a:grpSpLocks/>
            </p:cNvGrpSpPr>
            <p:nvPr/>
          </p:nvGrpSpPr>
          <p:grpSpPr bwMode="auto">
            <a:xfrm>
              <a:off x="855" y="7277"/>
              <a:ext cx="2" cy="2"/>
              <a:chOff x="855" y="7277"/>
              <a:chExt cx="2" cy="2"/>
            </a:xfrm>
          </p:grpSpPr>
        </p:grpSp>
        <p:grpSp>
          <p:nvGrpSpPr>
            <p:cNvPr id="4105" name="Group 153"/>
            <p:cNvGrpSpPr>
              <a:grpSpLocks/>
            </p:cNvGrpSpPr>
            <p:nvPr/>
          </p:nvGrpSpPr>
          <p:grpSpPr bwMode="auto">
            <a:xfrm>
              <a:off x="855" y="7277"/>
              <a:ext cx="2" cy="2"/>
              <a:chOff x="855" y="7277"/>
              <a:chExt cx="2" cy="2"/>
            </a:xfrm>
          </p:grpSpPr>
        </p:grpSp>
      </p:grpSp>
      <p:grpSp>
        <p:nvGrpSpPr>
          <p:cNvPr id="4109" name="Group 140"/>
          <p:cNvGrpSpPr>
            <a:grpSpLocks/>
          </p:cNvGrpSpPr>
          <p:nvPr/>
        </p:nvGrpSpPr>
        <p:grpSpPr bwMode="auto">
          <a:xfrm>
            <a:off x="541338" y="365125"/>
            <a:ext cx="7937" cy="0"/>
            <a:chOff x="850" y="7594"/>
            <a:chExt cx="10" cy="10"/>
          </a:xfrm>
        </p:grpSpPr>
        <p:grpSp>
          <p:nvGrpSpPr>
            <p:cNvPr id="4114" name="Group 145"/>
            <p:cNvGrpSpPr>
              <a:grpSpLocks/>
            </p:cNvGrpSpPr>
            <p:nvPr/>
          </p:nvGrpSpPr>
          <p:grpSpPr bwMode="auto">
            <a:xfrm>
              <a:off x="855" y="7599"/>
              <a:ext cx="2" cy="2"/>
              <a:chOff x="855" y="7599"/>
              <a:chExt cx="2" cy="2"/>
            </a:xfrm>
          </p:grpSpPr>
        </p:grpSp>
        <p:grpSp>
          <p:nvGrpSpPr>
            <p:cNvPr id="4112" name="Group 143"/>
            <p:cNvGrpSpPr>
              <a:grpSpLocks/>
            </p:cNvGrpSpPr>
            <p:nvPr/>
          </p:nvGrpSpPr>
          <p:grpSpPr bwMode="auto">
            <a:xfrm>
              <a:off x="855" y="7599"/>
              <a:ext cx="2" cy="2"/>
              <a:chOff x="855" y="7599"/>
              <a:chExt cx="2" cy="2"/>
            </a:xfrm>
          </p:grpSpPr>
        </p:grpSp>
        <p:grpSp>
          <p:nvGrpSpPr>
            <p:cNvPr id="4110" name="Group 141"/>
            <p:cNvGrpSpPr>
              <a:grpSpLocks/>
            </p:cNvGrpSpPr>
            <p:nvPr/>
          </p:nvGrpSpPr>
          <p:grpSpPr bwMode="auto">
            <a:xfrm>
              <a:off x="855" y="7599"/>
              <a:ext cx="2" cy="2"/>
              <a:chOff x="855" y="7599"/>
              <a:chExt cx="2" cy="2"/>
            </a:xfrm>
          </p:grpSpPr>
        </p:grpSp>
      </p:grpSp>
      <p:grpSp>
        <p:nvGrpSpPr>
          <p:cNvPr id="4097" name="Group 101"/>
          <p:cNvGrpSpPr>
            <a:grpSpLocks/>
          </p:cNvGrpSpPr>
          <p:nvPr/>
        </p:nvGrpSpPr>
        <p:grpSpPr bwMode="auto">
          <a:xfrm>
            <a:off x="541338" y="715963"/>
            <a:ext cx="7937" cy="0"/>
            <a:chOff x="850" y="11501"/>
            <a:chExt cx="10" cy="10"/>
          </a:xfrm>
        </p:grpSpPr>
        <p:grpSp>
          <p:nvGrpSpPr>
            <p:cNvPr id="4102" name="Group 106"/>
            <p:cNvGrpSpPr>
              <a:grpSpLocks/>
            </p:cNvGrpSpPr>
            <p:nvPr/>
          </p:nvGrpSpPr>
          <p:grpSpPr bwMode="auto">
            <a:xfrm>
              <a:off x="855" y="11506"/>
              <a:ext cx="2" cy="2"/>
              <a:chOff x="855" y="11506"/>
              <a:chExt cx="2" cy="2"/>
            </a:xfrm>
          </p:grpSpPr>
        </p:grpSp>
        <p:grpSp>
          <p:nvGrpSpPr>
            <p:cNvPr id="4100" name="Group 104"/>
            <p:cNvGrpSpPr>
              <a:grpSpLocks/>
            </p:cNvGrpSpPr>
            <p:nvPr/>
          </p:nvGrpSpPr>
          <p:grpSpPr bwMode="auto">
            <a:xfrm>
              <a:off x="855" y="11506"/>
              <a:ext cx="2" cy="2"/>
              <a:chOff x="855" y="11506"/>
              <a:chExt cx="2" cy="2"/>
            </a:xfrm>
          </p:grpSpPr>
        </p:grpSp>
        <p:grpSp>
          <p:nvGrpSpPr>
            <p:cNvPr id="4098" name="Group 102"/>
            <p:cNvGrpSpPr>
              <a:grpSpLocks/>
            </p:cNvGrpSpPr>
            <p:nvPr/>
          </p:nvGrpSpPr>
          <p:grpSpPr bwMode="auto">
            <a:xfrm>
              <a:off x="855" y="11506"/>
              <a:ext cx="2" cy="2"/>
              <a:chOff x="855" y="11506"/>
              <a:chExt cx="2" cy="2"/>
            </a:xfrm>
          </p:grpSpPr>
        </p:grpSp>
      </p:grpSp>
    </p:spTree>
    <p:extLst>
      <p:ext uri="{BB962C8B-B14F-4D97-AF65-F5344CB8AC3E}">
        <p14:creationId xmlns:p14="http://schemas.microsoft.com/office/powerpoint/2010/main" val="4141819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82599" y="544693"/>
            <a:ext cx="10194925" cy="584775"/>
          </a:xfrm>
          <a:prstGeom prst="rect">
            <a:avLst/>
          </a:prstGeom>
          <a:noFill/>
        </p:spPr>
        <p:txBody>
          <a:bodyPr wrap="square" rtlCol="0">
            <a:spAutoFit/>
          </a:bodyPr>
          <a:lstStyle/>
          <a:p>
            <a:r>
              <a:rPr lang="en-US" sz="3200" b="1" dirty="0">
                <a:solidFill>
                  <a:schemeClr val="bg1"/>
                </a:solidFill>
                <a:latin typeface="Adobe Gothic Std B" pitchFamily="34" charset="-128"/>
                <a:ea typeface="Adobe Gothic Std B" pitchFamily="34" charset="-128"/>
              </a:rPr>
              <a:t>Section 1 - Practice Management - Operation</a:t>
            </a:r>
          </a:p>
        </p:txBody>
      </p:sp>
      <p:graphicFrame>
        <p:nvGraphicFramePr>
          <p:cNvPr id="3" name="Table 4">
            <a:extLst>
              <a:ext uri="{FF2B5EF4-FFF2-40B4-BE49-F238E27FC236}">
                <a16:creationId xmlns:a16="http://schemas.microsoft.com/office/drawing/2014/main" id="{A73E5D29-7279-57E6-448E-595427B10131}"/>
              </a:ext>
            </a:extLst>
          </p:cNvPr>
          <p:cNvGraphicFramePr>
            <a:graphicFrameLocks noGrp="1"/>
          </p:cNvGraphicFramePr>
          <p:nvPr/>
        </p:nvGraphicFramePr>
        <p:xfrm>
          <a:off x="837681" y="1772817"/>
          <a:ext cx="10396377" cy="4230565"/>
        </p:xfrm>
        <a:graphic>
          <a:graphicData uri="http://schemas.openxmlformats.org/drawingml/2006/table">
            <a:tbl>
              <a:tblPr firstRow="1" bandRow="1">
                <a:tableStyleId>{D27102A9-8310-4765-A935-A1911B00CA55}</a:tableStyleId>
              </a:tblPr>
              <a:tblGrid>
                <a:gridCol w="935135">
                  <a:extLst>
                    <a:ext uri="{9D8B030D-6E8A-4147-A177-3AD203B41FA5}">
                      <a16:colId xmlns:a16="http://schemas.microsoft.com/office/drawing/2014/main" val="3858489878"/>
                    </a:ext>
                  </a:extLst>
                </a:gridCol>
                <a:gridCol w="5995783">
                  <a:extLst>
                    <a:ext uri="{9D8B030D-6E8A-4147-A177-3AD203B41FA5}">
                      <a16:colId xmlns:a16="http://schemas.microsoft.com/office/drawing/2014/main" val="1713509664"/>
                    </a:ext>
                  </a:extLst>
                </a:gridCol>
                <a:gridCol w="3465459">
                  <a:extLst>
                    <a:ext uri="{9D8B030D-6E8A-4147-A177-3AD203B41FA5}">
                      <a16:colId xmlns:a16="http://schemas.microsoft.com/office/drawing/2014/main" val="1160993866"/>
                    </a:ext>
                  </a:extLst>
                </a:gridCol>
              </a:tblGrid>
              <a:tr h="340187">
                <a:tc>
                  <a:txBody>
                    <a:bodyPr/>
                    <a:lstStyle/>
                    <a:p>
                      <a:endParaRPr lang="en-IN"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800" dirty="0">
                          <a:effectLst/>
                          <a:latin typeface="Calibri" panose="020F0502020204030204" pitchFamily="34" charset="0"/>
                          <a:cs typeface="Calibri" panose="020F0502020204030204" pitchFamily="34" charset="0"/>
                        </a:rPr>
                        <a:t>Evaluation Criteria</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r>
                        <a:rPr lang="en-IN" dirty="0"/>
                        <a:t>                    Max Score</a:t>
                      </a:r>
                    </a:p>
                  </a:txBody>
                  <a:tcPr/>
                </a:tc>
                <a:extLst>
                  <a:ext uri="{0D108BD9-81ED-4DB2-BD59-A6C34878D82A}">
                    <a16:rowId xmlns:a16="http://schemas.microsoft.com/office/drawing/2014/main" val="1034947279"/>
                  </a:ext>
                </a:extLst>
              </a:tr>
              <a:tr h="340187">
                <a:tc>
                  <a:txBody>
                    <a:bodyPr/>
                    <a:lstStyle/>
                    <a:p>
                      <a:r>
                        <a:rPr lang="en-IN" sz="1600" dirty="0"/>
                        <a:t>1.1</a:t>
                      </a:r>
                    </a:p>
                  </a:txBody>
                  <a:tcPr/>
                </a:tc>
                <a:tc>
                  <a:txBody>
                    <a:bodyPr/>
                    <a:lstStyle/>
                    <a:p>
                      <a:r>
                        <a:rPr lang="en-IN" sz="1600" dirty="0">
                          <a:effectLst/>
                          <a:latin typeface="Calibri" panose="020F0502020204030204" pitchFamily="34" charset="0"/>
                          <a:cs typeface="Calibri" panose="020F0502020204030204" pitchFamily="34" charset="0"/>
                        </a:rPr>
                        <a:t>Practice Areas  of the Firm </a:t>
                      </a:r>
                      <a:endParaRPr lang="en-IN" sz="1600" dirty="0"/>
                    </a:p>
                  </a:txBody>
                  <a:tcPr/>
                </a:tc>
                <a:tc>
                  <a:txBody>
                    <a:bodyPr/>
                    <a:lstStyle/>
                    <a:p>
                      <a:pPr algn="ctr"/>
                      <a:r>
                        <a:rPr lang="en-IN" dirty="0"/>
                        <a:t>12</a:t>
                      </a:r>
                    </a:p>
                  </a:txBody>
                  <a:tcPr/>
                </a:tc>
                <a:extLst>
                  <a:ext uri="{0D108BD9-81ED-4DB2-BD59-A6C34878D82A}">
                    <a16:rowId xmlns:a16="http://schemas.microsoft.com/office/drawing/2014/main" val="3126050739"/>
                  </a:ext>
                </a:extLst>
              </a:tr>
              <a:tr h="340187">
                <a:tc>
                  <a:txBody>
                    <a:bodyPr/>
                    <a:lstStyle/>
                    <a:p>
                      <a:r>
                        <a:rPr lang="en-IN" sz="1600" dirty="0"/>
                        <a:t>1.2</a:t>
                      </a:r>
                    </a:p>
                  </a:txBody>
                  <a:tcPr/>
                </a:tc>
                <a:tc>
                  <a:txBody>
                    <a:bodyPr/>
                    <a:lstStyle/>
                    <a:p>
                      <a:r>
                        <a:rPr lang="en-IN" sz="1600" dirty="0">
                          <a:effectLst/>
                          <a:latin typeface="Calibri" panose="020F0502020204030204" pitchFamily="34" charset="0"/>
                          <a:cs typeface="Calibri" panose="020F0502020204030204" pitchFamily="34" charset="0"/>
                        </a:rPr>
                        <a:t>Work Flow - Practice Manuals </a:t>
                      </a:r>
                      <a:endParaRPr lang="en-IN" sz="1600" dirty="0"/>
                    </a:p>
                  </a:txBody>
                  <a:tcPr/>
                </a:tc>
                <a:tc>
                  <a:txBody>
                    <a:bodyPr/>
                    <a:lstStyle/>
                    <a:p>
                      <a:pPr algn="ctr"/>
                      <a:r>
                        <a:rPr lang="en-IN" dirty="0"/>
                        <a:t>16</a:t>
                      </a:r>
                    </a:p>
                  </a:txBody>
                  <a:tcPr/>
                </a:tc>
                <a:extLst>
                  <a:ext uri="{0D108BD9-81ED-4DB2-BD59-A6C34878D82A}">
                    <a16:rowId xmlns:a16="http://schemas.microsoft.com/office/drawing/2014/main" val="1046799520"/>
                  </a:ext>
                </a:extLst>
              </a:tr>
              <a:tr h="340187">
                <a:tc>
                  <a:txBody>
                    <a:bodyPr/>
                    <a:lstStyle/>
                    <a:p>
                      <a:r>
                        <a:rPr lang="en-IN" sz="1600" dirty="0"/>
                        <a:t>1.3</a:t>
                      </a:r>
                    </a:p>
                  </a:txBody>
                  <a:tcPr/>
                </a:tc>
                <a:tc>
                  <a:txBody>
                    <a:bodyPr/>
                    <a:lstStyle/>
                    <a:p>
                      <a:r>
                        <a:rPr lang="en-IN" sz="1600" dirty="0">
                          <a:effectLst/>
                          <a:latin typeface="Calibri" panose="020F0502020204030204" pitchFamily="34" charset="0"/>
                          <a:cs typeface="Calibri" panose="020F0502020204030204" pitchFamily="34" charset="0"/>
                        </a:rPr>
                        <a:t>Quality Review Manuals or Audit Tool</a:t>
                      </a:r>
                      <a:endParaRPr lang="en-IN" sz="1600" dirty="0"/>
                    </a:p>
                  </a:txBody>
                  <a:tcPr/>
                </a:tc>
                <a:tc>
                  <a:txBody>
                    <a:bodyPr/>
                    <a:lstStyle/>
                    <a:p>
                      <a:pPr algn="ctr"/>
                      <a:r>
                        <a:rPr lang="en-IN" dirty="0"/>
                        <a:t>24</a:t>
                      </a:r>
                    </a:p>
                  </a:txBody>
                  <a:tcPr/>
                </a:tc>
                <a:extLst>
                  <a:ext uri="{0D108BD9-81ED-4DB2-BD59-A6C34878D82A}">
                    <a16:rowId xmlns:a16="http://schemas.microsoft.com/office/drawing/2014/main" val="991673497"/>
                  </a:ext>
                </a:extLst>
              </a:tr>
              <a:tr h="340187">
                <a:tc>
                  <a:txBody>
                    <a:bodyPr/>
                    <a:lstStyle/>
                    <a:p>
                      <a:r>
                        <a:rPr lang="en-IN" sz="1600" dirty="0"/>
                        <a:t>1.4</a:t>
                      </a:r>
                    </a:p>
                  </a:txBody>
                  <a:tcPr/>
                </a:tc>
                <a:tc>
                  <a:txBody>
                    <a:bodyPr/>
                    <a:lstStyle/>
                    <a:p>
                      <a:r>
                        <a:rPr lang="en-IN" sz="1600" dirty="0">
                          <a:effectLst/>
                          <a:latin typeface="Calibri" panose="020F0502020204030204" pitchFamily="34" charset="0"/>
                          <a:cs typeface="Calibri" panose="020F0502020204030204" pitchFamily="34" charset="0"/>
                        </a:rPr>
                        <a:t>Service Delivery - Effort monitoring</a:t>
                      </a:r>
                      <a:endParaRPr lang="en-IN" sz="1600" dirty="0"/>
                    </a:p>
                  </a:txBody>
                  <a:tcPr/>
                </a:tc>
                <a:tc>
                  <a:txBody>
                    <a:bodyPr/>
                    <a:lstStyle/>
                    <a:p>
                      <a:pPr algn="ctr"/>
                      <a:r>
                        <a:rPr lang="en-IN" dirty="0"/>
                        <a:t>36</a:t>
                      </a:r>
                    </a:p>
                  </a:txBody>
                  <a:tcPr/>
                </a:tc>
                <a:extLst>
                  <a:ext uri="{0D108BD9-81ED-4DB2-BD59-A6C34878D82A}">
                    <a16:rowId xmlns:a16="http://schemas.microsoft.com/office/drawing/2014/main" val="1383894979"/>
                  </a:ext>
                </a:extLst>
              </a:tr>
              <a:tr h="340187">
                <a:tc>
                  <a:txBody>
                    <a:bodyPr/>
                    <a:lstStyle/>
                    <a:p>
                      <a:r>
                        <a:rPr lang="en-IN" sz="1600" dirty="0"/>
                        <a:t>1.5</a:t>
                      </a:r>
                    </a:p>
                  </a:txBody>
                  <a:tcPr/>
                </a:tc>
                <a:tc>
                  <a:txBody>
                    <a:bodyPr/>
                    <a:lstStyle/>
                    <a:p>
                      <a:r>
                        <a:rPr lang="en-IN" sz="1600" dirty="0">
                          <a:effectLst/>
                          <a:latin typeface="Calibri" panose="020F0502020204030204" pitchFamily="34" charset="0"/>
                          <a:cs typeface="Calibri" panose="020F0502020204030204" pitchFamily="34" charset="0"/>
                        </a:rPr>
                        <a:t>Quality Control  for engagements </a:t>
                      </a:r>
                      <a:endParaRPr lang="en-IN" sz="1600" dirty="0"/>
                    </a:p>
                  </a:txBody>
                  <a:tcPr/>
                </a:tc>
                <a:tc>
                  <a:txBody>
                    <a:bodyPr/>
                    <a:lstStyle/>
                    <a:p>
                      <a:pPr algn="ctr"/>
                      <a:r>
                        <a:rPr lang="en-IN" dirty="0"/>
                        <a:t>80</a:t>
                      </a:r>
                    </a:p>
                  </a:txBody>
                  <a:tcPr/>
                </a:tc>
                <a:extLst>
                  <a:ext uri="{0D108BD9-81ED-4DB2-BD59-A6C34878D82A}">
                    <a16:rowId xmlns:a16="http://schemas.microsoft.com/office/drawing/2014/main" val="3961472464"/>
                  </a:ext>
                </a:extLst>
              </a:tr>
              <a:tr h="340187">
                <a:tc>
                  <a:txBody>
                    <a:bodyPr/>
                    <a:lstStyle/>
                    <a:p>
                      <a:r>
                        <a:rPr lang="en-IN" sz="1600" dirty="0"/>
                        <a:t>1.6</a:t>
                      </a:r>
                    </a:p>
                  </a:txBody>
                  <a:tcPr/>
                </a:tc>
                <a:tc>
                  <a:txBody>
                    <a:bodyPr/>
                    <a:lstStyle/>
                    <a:p>
                      <a:r>
                        <a:rPr lang="en-IN" sz="1600" dirty="0">
                          <a:effectLst/>
                          <a:latin typeface="Calibri" panose="020F0502020204030204" pitchFamily="34" charset="0"/>
                          <a:cs typeface="Calibri" panose="020F0502020204030204" pitchFamily="34" charset="0"/>
                        </a:rPr>
                        <a:t>Benchmarking of Service delivery </a:t>
                      </a:r>
                      <a:endParaRPr lang="en-IN" sz="1600" dirty="0"/>
                    </a:p>
                  </a:txBody>
                  <a:tcPr/>
                </a:tc>
                <a:tc>
                  <a:txBody>
                    <a:bodyPr/>
                    <a:lstStyle/>
                    <a:p>
                      <a:pPr algn="ctr"/>
                      <a:r>
                        <a:rPr lang="en-IN" dirty="0"/>
                        <a:t>16</a:t>
                      </a:r>
                    </a:p>
                  </a:txBody>
                  <a:tcPr/>
                </a:tc>
                <a:extLst>
                  <a:ext uri="{0D108BD9-81ED-4DB2-BD59-A6C34878D82A}">
                    <a16:rowId xmlns:a16="http://schemas.microsoft.com/office/drawing/2014/main" val="1408390026"/>
                  </a:ext>
                </a:extLst>
              </a:tr>
              <a:tr h="340187">
                <a:tc>
                  <a:txBody>
                    <a:bodyPr/>
                    <a:lstStyle/>
                    <a:p>
                      <a:r>
                        <a:rPr lang="en-IN" sz="1600" dirty="0"/>
                        <a:t>1.7</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600" dirty="0">
                          <a:effectLst/>
                          <a:latin typeface="Calibri" panose="020F0502020204030204" pitchFamily="34" charset="0"/>
                          <a:cs typeface="Calibri" panose="020F0502020204030204" pitchFamily="34" charset="0"/>
                        </a:rPr>
                        <a:t>Client Sensitisation </a:t>
                      </a:r>
                      <a:endParaRPr lang="en-IN" sz="1600" dirty="0"/>
                    </a:p>
                  </a:txBody>
                  <a:tcPr/>
                </a:tc>
                <a:tc>
                  <a:txBody>
                    <a:bodyPr/>
                    <a:lstStyle/>
                    <a:p>
                      <a:pPr algn="ctr"/>
                      <a:r>
                        <a:rPr lang="en-IN" dirty="0"/>
                        <a:t>16</a:t>
                      </a:r>
                    </a:p>
                  </a:txBody>
                  <a:tcPr/>
                </a:tc>
                <a:extLst>
                  <a:ext uri="{0D108BD9-81ED-4DB2-BD59-A6C34878D82A}">
                    <a16:rowId xmlns:a16="http://schemas.microsoft.com/office/drawing/2014/main" val="316193912"/>
                  </a:ext>
                </a:extLst>
              </a:tr>
              <a:tr h="340187">
                <a:tc>
                  <a:txBody>
                    <a:bodyPr/>
                    <a:lstStyle/>
                    <a:p>
                      <a:r>
                        <a:rPr lang="en-IN" sz="1600" dirty="0"/>
                        <a:t>1.8</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600" dirty="0">
                          <a:effectLst/>
                          <a:latin typeface="Calibri" panose="020F0502020204030204" pitchFamily="34" charset="0"/>
                          <a:cs typeface="Calibri" panose="020F0502020204030204" pitchFamily="34" charset="0"/>
                        </a:rPr>
                        <a:t>Technology Adoption </a:t>
                      </a:r>
                      <a:endParaRPr lang="en-IN" sz="1600" dirty="0"/>
                    </a:p>
                  </a:txBody>
                  <a:tcPr/>
                </a:tc>
                <a:tc>
                  <a:txBody>
                    <a:bodyPr/>
                    <a:lstStyle/>
                    <a:p>
                      <a:pPr algn="ctr"/>
                      <a:r>
                        <a:rPr lang="en-IN" dirty="0"/>
                        <a:t>64</a:t>
                      </a:r>
                    </a:p>
                  </a:txBody>
                  <a:tcPr/>
                </a:tc>
                <a:extLst>
                  <a:ext uri="{0D108BD9-81ED-4DB2-BD59-A6C34878D82A}">
                    <a16:rowId xmlns:a16="http://schemas.microsoft.com/office/drawing/2014/main" val="3039427928"/>
                  </a:ext>
                </a:extLst>
              </a:tr>
              <a:tr h="340187">
                <a:tc>
                  <a:txBody>
                    <a:bodyPr/>
                    <a:lstStyle/>
                    <a:p>
                      <a:r>
                        <a:rPr lang="en-IN" sz="1600" dirty="0"/>
                        <a:t>1.9</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600" dirty="0">
                          <a:effectLst/>
                          <a:latin typeface="Calibri" panose="020F0502020204030204" pitchFamily="34" charset="0"/>
                          <a:cs typeface="Calibri" panose="020F0502020204030204" pitchFamily="34" charset="0"/>
                        </a:rPr>
                        <a:t>Revenue, Budgeting &amp; Pricing </a:t>
                      </a:r>
                      <a:endParaRPr lang="en-IN" sz="1600" dirty="0"/>
                    </a:p>
                  </a:txBody>
                  <a:tcPr/>
                </a:tc>
                <a:tc>
                  <a:txBody>
                    <a:bodyPr/>
                    <a:lstStyle/>
                    <a:p>
                      <a:pPr algn="ctr"/>
                      <a:r>
                        <a:rPr lang="en-IN" dirty="0"/>
                        <a:t>16</a:t>
                      </a:r>
                    </a:p>
                  </a:txBody>
                  <a:tcPr/>
                </a:tc>
                <a:extLst>
                  <a:ext uri="{0D108BD9-81ED-4DB2-BD59-A6C34878D82A}">
                    <a16:rowId xmlns:a16="http://schemas.microsoft.com/office/drawing/2014/main" val="3472421768"/>
                  </a:ext>
                </a:extLst>
              </a:tr>
              <a:tr h="572965">
                <a:tc gridSpan="2">
                  <a:txBody>
                    <a:bodyPr/>
                    <a:lstStyle/>
                    <a:p>
                      <a:pPr algn="ctr"/>
                      <a:r>
                        <a:rPr lang="en-IN" b="1" dirty="0"/>
                        <a:t>Total of Section 1</a:t>
                      </a:r>
                    </a:p>
                  </a:txBody>
                  <a:tcPr/>
                </a:tc>
                <a:tc hMerge="1">
                  <a:txBody>
                    <a:bodyPr/>
                    <a:lstStyle/>
                    <a:p>
                      <a:endParaRPr lang="en-IN" dirty="0"/>
                    </a:p>
                  </a:txBody>
                  <a:tcPr/>
                </a:tc>
                <a:tc>
                  <a:txBody>
                    <a:bodyPr/>
                    <a:lstStyle/>
                    <a:p>
                      <a:pPr algn="ctr"/>
                      <a:r>
                        <a:rPr lang="en-IN" b="1" dirty="0"/>
                        <a:t>280</a:t>
                      </a:r>
                    </a:p>
                  </a:txBody>
                  <a:tcPr/>
                </a:tc>
                <a:extLst>
                  <a:ext uri="{0D108BD9-81ED-4DB2-BD59-A6C34878D82A}">
                    <a16:rowId xmlns:a16="http://schemas.microsoft.com/office/drawing/2014/main" val="3300227607"/>
                  </a:ext>
                </a:extLst>
              </a:tr>
            </a:tbl>
          </a:graphicData>
        </a:graphic>
      </p:graphicFrame>
    </p:spTree>
    <p:extLst>
      <p:ext uri="{BB962C8B-B14F-4D97-AF65-F5344CB8AC3E}">
        <p14:creationId xmlns:p14="http://schemas.microsoft.com/office/powerpoint/2010/main" val="40586537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82599" y="544693"/>
            <a:ext cx="10194925" cy="584775"/>
          </a:xfrm>
          <a:prstGeom prst="rect">
            <a:avLst/>
          </a:prstGeom>
          <a:noFill/>
        </p:spPr>
        <p:txBody>
          <a:bodyPr wrap="square" rtlCol="0">
            <a:spAutoFit/>
          </a:bodyPr>
          <a:lstStyle/>
          <a:p>
            <a:r>
              <a:rPr lang="en-US" sz="3200" b="1" dirty="0">
                <a:solidFill>
                  <a:schemeClr val="bg1"/>
                </a:solidFill>
                <a:latin typeface="Adobe Gothic Std B" pitchFamily="34" charset="-128"/>
                <a:ea typeface="Adobe Gothic Std B" pitchFamily="34" charset="-128"/>
              </a:rPr>
              <a:t>Section 2 – Human Resource Management</a:t>
            </a:r>
          </a:p>
        </p:txBody>
      </p:sp>
      <p:graphicFrame>
        <p:nvGraphicFramePr>
          <p:cNvPr id="3" name="Table 4">
            <a:extLst>
              <a:ext uri="{FF2B5EF4-FFF2-40B4-BE49-F238E27FC236}">
                <a16:creationId xmlns:a16="http://schemas.microsoft.com/office/drawing/2014/main" id="{A73E5D29-7279-57E6-448E-595427B10131}"/>
              </a:ext>
            </a:extLst>
          </p:cNvPr>
          <p:cNvGraphicFramePr>
            <a:graphicFrameLocks noGrp="1"/>
          </p:cNvGraphicFramePr>
          <p:nvPr/>
        </p:nvGraphicFramePr>
        <p:xfrm>
          <a:off x="837681" y="2537926"/>
          <a:ext cx="10396377" cy="2740917"/>
        </p:xfrm>
        <a:graphic>
          <a:graphicData uri="http://schemas.openxmlformats.org/drawingml/2006/table">
            <a:tbl>
              <a:tblPr firstRow="1" bandRow="1">
                <a:tableStyleId>{D27102A9-8310-4765-A935-A1911B00CA55}</a:tableStyleId>
              </a:tblPr>
              <a:tblGrid>
                <a:gridCol w="935135">
                  <a:extLst>
                    <a:ext uri="{9D8B030D-6E8A-4147-A177-3AD203B41FA5}">
                      <a16:colId xmlns:a16="http://schemas.microsoft.com/office/drawing/2014/main" val="3858489878"/>
                    </a:ext>
                  </a:extLst>
                </a:gridCol>
                <a:gridCol w="5995783">
                  <a:extLst>
                    <a:ext uri="{9D8B030D-6E8A-4147-A177-3AD203B41FA5}">
                      <a16:colId xmlns:a16="http://schemas.microsoft.com/office/drawing/2014/main" val="1713509664"/>
                    </a:ext>
                  </a:extLst>
                </a:gridCol>
                <a:gridCol w="3465459">
                  <a:extLst>
                    <a:ext uri="{9D8B030D-6E8A-4147-A177-3AD203B41FA5}">
                      <a16:colId xmlns:a16="http://schemas.microsoft.com/office/drawing/2014/main" val="1160993866"/>
                    </a:ext>
                  </a:extLst>
                </a:gridCol>
              </a:tblGrid>
              <a:tr h="273903">
                <a:tc>
                  <a:txBody>
                    <a:bodyPr/>
                    <a:lstStyle/>
                    <a:p>
                      <a:endParaRPr lang="en-IN"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800" dirty="0">
                          <a:effectLst/>
                          <a:latin typeface="Calibri" panose="020F0502020204030204" pitchFamily="34" charset="0"/>
                          <a:cs typeface="Calibri" panose="020F0502020204030204" pitchFamily="34" charset="0"/>
                        </a:rPr>
                        <a:t>Evaluation Criteria</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r>
                        <a:rPr lang="en-IN" dirty="0"/>
                        <a:t>                    Max Score</a:t>
                      </a:r>
                    </a:p>
                  </a:txBody>
                  <a:tcPr/>
                </a:tc>
                <a:extLst>
                  <a:ext uri="{0D108BD9-81ED-4DB2-BD59-A6C34878D82A}">
                    <a16:rowId xmlns:a16="http://schemas.microsoft.com/office/drawing/2014/main" val="1034947279"/>
                  </a:ext>
                </a:extLst>
              </a:tr>
              <a:tr h="438122">
                <a:tc>
                  <a:txBody>
                    <a:bodyPr/>
                    <a:lstStyle/>
                    <a:p>
                      <a:r>
                        <a:rPr lang="en-IN" sz="1600" dirty="0"/>
                        <a:t>2.1</a:t>
                      </a:r>
                    </a:p>
                  </a:txBody>
                  <a:tcPr/>
                </a:tc>
                <a:tc>
                  <a:txBody>
                    <a:bodyPr/>
                    <a:lstStyle/>
                    <a:p>
                      <a:r>
                        <a:rPr lang="en-IN" sz="1600" dirty="0">
                          <a:effectLst/>
                          <a:latin typeface="Calibri" panose="020F0502020204030204" pitchFamily="34" charset="0"/>
                          <a:ea typeface="Times New Roman" panose="02020603050405020304" pitchFamily="18" charset="0"/>
                          <a:cs typeface="Calibri" panose="020F0502020204030204" pitchFamily="34" charset="0"/>
                        </a:rPr>
                        <a:t>Resource Planning &amp; Monitoring as per firm’s policy</a:t>
                      </a:r>
                      <a:endParaRPr lang="en-IN" sz="1600" dirty="0"/>
                    </a:p>
                  </a:txBody>
                  <a:tcPr/>
                </a:tc>
                <a:tc>
                  <a:txBody>
                    <a:bodyPr/>
                    <a:lstStyle/>
                    <a:p>
                      <a:pPr algn="ctr"/>
                      <a:r>
                        <a:rPr lang="en-IN" dirty="0"/>
                        <a:t>28</a:t>
                      </a:r>
                    </a:p>
                  </a:txBody>
                  <a:tcPr/>
                </a:tc>
                <a:extLst>
                  <a:ext uri="{0D108BD9-81ED-4DB2-BD59-A6C34878D82A}">
                    <a16:rowId xmlns:a16="http://schemas.microsoft.com/office/drawing/2014/main" val="3126050739"/>
                  </a:ext>
                </a:extLst>
              </a:tr>
              <a:tr h="261257">
                <a:tc>
                  <a:txBody>
                    <a:bodyPr/>
                    <a:lstStyle/>
                    <a:p>
                      <a:r>
                        <a:rPr lang="en-IN" sz="1600" dirty="0"/>
                        <a:t>2.2</a:t>
                      </a:r>
                    </a:p>
                  </a:txBody>
                  <a:tcPr/>
                </a:tc>
                <a:tc>
                  <a:txBody>
                    <a:bodyPr/>
                    <a:lstStyle/>
                    <a:p>
                      <a:r>
                        <a:rPr lang="en-IN" sz="1600" dirty="0">
                          <a:effectLst/>
                          <a:latin typeface="Calibri" panose="020F0502020204030204" pitchFamily="34" charset="0"/>
                          <a:ea typeface="Times New Roman" panose="02020603050405020304" pitchFamily="18" charset="0"/>
                          <a:cs typeface="Calibri" panose="020F0502020204030204" pitchFamily="34" charset="0"/>
                        </a:rPr>
                        <a:t>Employee Training &amp; Development </a:t>
                      </a:r>
                      <a:endParaRPr lang="en-IN" sz="1600" dirty="0"/>
                    </a:p>
                  </a:txBody>
                  <a:tcPr/>
                </a:tc>
                <a:tc>
                  <a:txBody>
                    <a:bodyPr/>
                    <a:lstStyle/>
                    <a:p>
                      <a:pPr algn="ctr"/>
                      <a:r>
                        <a:rPr lang="en-IN" dirty="0"/>
                        <a:t>44</a:t>
                      </a:r>
                    </a:p>
                  </a:txBody>
                  <a:tcPr/>
                </a:tc>
                <a:extLst>
                  <a:ext uri="{0D108BD9-81ED-4DB2-BD59-A6C34878D82A}">
                    <a16:rowId xmlns:a16="http://schemas.microsoft.com/office/drawing/2014/main" val="1046799520"/>
                  </a:ext>
                </a:extLst>
              </a:tr>
              <a:tr h="273903">
                <a:tc>
                  <a:txBody>
                    <a:bodyPr/>
                    <a:lstStyle/>
                    <a:p>
                      <a:r>
                        <a:rPr lang="en-IN" sz="1600" dirty="0"/>
                        <a:t>2.3</a:t>
                      </a:r>
                    </a:p>
                  </a:txBody>
                  <a:tcPr/>
                </a:tc>
                <a:tc>
                  <a:txBody>
                    <a:bodyPr/>
                    <a:lstStyle/>
                    <a:p>
                      <a:r>
                        <a:rPr lang="fr-FR" sz="1600" dirty="0">
                          <a:effectLst/>
                          <a:latin typeface="Calibri" panose="020F0502020204030204" pitchFamily="34" charset="0"/>
                          <a:ea typeface="Times New Roman" panose="02020603050405020304" pitchFamily="18" charset="0"/>
                          <a:cs typeface="Calibri" panose="020F0502020204030204" pitchFamily="34" charset="0"/>
                        </a:rPr>
                        <a:t>Ressources Turnover &amp; Compensation Management</a:t>
                      </a:r>
                      <a:endParaRPr lang="en-IN" sz="1600" dirty="0"/>
                    </a:p>
                  </a:txBody>
                  <a:tcPr/>
                </a:tc>
                <a:tc>
                  <a:txBody>
                    <a:bodyPr/>
                    <a:lstStyle/>
                    <a:p>
                      <a:pPr algn="ctr"/>
                      <a:r>
                        <a:rPr lang="en-IN" dirty="0"/>
                        <a:t>104</a:t>
                      </a:r>
                    </a:p>
                  </a:txBody>
                  <a:tcPr/>
                </a:tc>
                <a:extLst>
                  <a:ext uri="{0D108BD9-81ED-4DB2-BD59-A6C34878D82A}">
                    <a16:rowId xmlns:a16="http://schemas.microsoft.com/office/drawing/2014/main" val="991673497"/>
                  </a:ext>
                </a:extLst>
              </a:tr>
              <a:tr h="273903">
                <a:tc>
                  <a:txBody>
                    <a:bodyPr/>
                    <a:lstStyle/>
                    <a:p>
                      <a:r>
                        <a:rPr lang="en-IN" sz="1600" dirty="0"/>
                        <a:t>2.4</a:t>
                      </a:r>
                    </a:p>
                  </a:txBody>
                  <a:tcPr/>
                </a:tc>
                <a:tc>
                  <a:txBody>
                    <a:bodyPr/>
                    <a:lstStyle/>
                    <a:p>
                      <a:r>
                        <a:rPr lang="en-IN" sz="1600" dirty="0">
                          <a:effectLst/>
                          <a:latin typeface="Calibri" panose="020F0502020204030204" pitchFamily="34" charset="0"/>
                          <a:ea typeface="Times New Roman" panose="02020603050405020304" pitchFamily="18" charset="0"/>
                          <a:cs typeface="Calibri" panose="020F0502020204030204" pitchFamily="34" charset="0"/>
                        </a:rPr>
                        <a:t>Qualification Skill Set of employees and use of experts</a:t>
                      </a:r>
                      <a:endParaRPr lang="en-IN" sz="1600" dirty="0"/>
                    </a:p>
                  </a:txBody>
                  <a:tcPr/>
                </a:tc>
                <a:tc>
                  <a:txBody>
                    <a:bodyPr/>
                    <a:lstStyle/>
                    <a:p>
                      <a:pPr algn="ctr"/>
                      <a:r>
                        <a:rPr lang="en-IN" dirty="0"/>
                        <a:t>32</a:t>
                      </a:r>
                    </a:p>
                  </a:txBody>
                  <a:tcPr/>
                </a:tc>
                <a:extLst>
                  <a:ext uri="{0D108BD9-81ED-4DB2-BD59-A6C34878D82A}">
                    <a16:rowId xmlns:a16="http://schemas.microsoft.com/office/drawing/2014/main" val="1383894979"/>
                  </a:ext>
                </a:extLst>
              </a:tr>
              <a:tr h="273903">
                <a:tc>
                  <a:txBody>
                    <a:bodyPr/>
                    <a:lstStyle/>
                    <a:p>
                      <a:r>
                        <a:rPr lang="en-IN" sz="1600" dirty="0"/>
                        <a:t>2.5</a:t>
                      </a:r>
                    </a:p>
                  </a:txBody>
                  <a:tcPr/>
                </a:tc>
                <a:tc>
                  <a:txBody>
                    <a:bodyPr/>
                    <a:lstStyle/>
                    <a:p>
                      <a:r>
                        <a:rPr lang="en-US" sz="1600" dirty="0"/>
                        <a:t>Performance evaluation measures carried out by the firm (KPI’s)</a:t>
                      </a:r>
                      <a:endParaRPr lang="en-IN" sz="1600" dirty="0"/>
                    </a:p>
                  </a:txBody>
                  <a:tcPr/>
                </a:tc>
                <a:tc>
                  <a:txBody>
                    <a:bodyPr/>
                    <a:lstStyle/>
                    <a:p>
                      <a:pPr algn="ctr"/>
                      <a:r>
                        <a:rPr lang="en-IN" dirty="0"/>
                        <a:t>32</a:t>
                      </a:r>
                    </a:p>
                  </a:txBody>
                  <a:tcPr/>
                </a:tc>
                <a:extLst>
                  <a:ext uri="{0D108BD9-81ED-4DB2-BD59-A6C34878D82A}">
                    <a16:rowId xmlns:a16="http://schemas.microsoft.com/office/drawing/2014/main" val="3961472464"/>
                  </a:ext>
                </a:extLst>
              </a:tr>
              <a:tr h="473995">
                <a:tc gridSpan="2">
                  <a:txBody>
                    <a:bodyPr/>
                    <a:lstStyle/>
                    <a:p>
                      <a:pPr algn="ctr"/>
                      <a:r>
                        <a:rPr lang="en-IN" b="1" dirty="0"/>
                        <a:t>Total of Section 2</a:t>
                      </a:r>
                    </a:p>
                  </a:txBody>
                  <a:tcPr/>
                </a:tc>
                <a:tc hMerge="1">
                  <a:txBody>
                    <a:bodyPr/>
                    <a:lstStyle/>
                    <a:p>
                      <a:r>
                        <a:rPr lang="en-IN" sz="1600" dirty="0">
                          <a:effectLst/>
                          <a:latin typeface="Calibri" panose="020F0502020204030204" pitchFamily="34" charset="0"/>
                          <a:cs typeface="Calibri" panose="020F0502020204030204" pitchFamily="34" charset="0"/>
                        </a:rPr>
                        <a:t>Benchmarking of Service delivery </a:t>
                      </a:r>
                      <a:endParaRPr lang="en-IN" sz="1600" dirty="0"/>
                    </a:p>
                  </a:txBody>
                  <a:tcPr/>
                </a:tc>
                <a:tc>
                  <a:txBody>
                    <a:bodyPr/>
                    <a:lstStyle/>
                    <a:p>
                      <a:pPr algn="ctr"/>
                      <a:r>
                        <a:rPr lang="en-IN" b="1" dirty="0"/>
                        <a:t>240</a:t>
                      </a:r>
                    </a:p>
                  </a:txBody>
                  <a:tcPr/>
                </a:tc>
                <a:extLst>
                  <a:ext uri="{0D108BD9-81ED-4DB2-BD59-A6C34878D82A}">
                    <a16:rowId xmlns:a16="http://schemas.microsoft.com/office/drawing/2014/main" val="1408390026"/>
                  </a:ext>
                </a:extLst>
              </a:tr>
            </a:tbl>
          </a:graphicData>
        </a:graphic>
      </p:graphicFrame>
    </p:spTree>
    <p:extLst>
      <p:ext uri="{BB962C8B-B14F-4D97-AF65-F5344CB8AC3E}">
        <p14:creationId xmlns:p14="http://schemas.microsoft.com/office/powerpoint/2010/main" val="10527503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5902" y="223935"/>
            <a:ext cx="9878216" cy="1569660"/>
          </a:xfrm>
          <a:prstGeom prst="rect">
            <a:avLst/>
          </a:prstGeom>
          <a:noFill/>
        </p:spPr>
        <p:txBody>
          <a:bodyPr wrap="square" rtlCol="0">
            <a:spAutoFit/>
          </a:bodyPr>
          <a:lstStyle/>
          <a:p>
            <a:r>
              <a:rPr lang="en-US" sz="3200" b="1" dirty="0">
                <a:solidFill>
                  <a:schemeClr val="bg1"/>
                </a:solidFill>
                <a:latin typeface="Adobe Gothic Std B" pitchFamily="34" charset="-128"/>
                <a:ea typeface="Adobe Gothic Std B" pitchFamily="34" charset="-128"/>
              </a:rPr>
              <a:t>Section 3 - Practice Management- Strategic/ Functional</a:t>
            </a:r>
          </a:p>
          <a:p>
            <a:endParaRPr lang="en-US" sz="3200" b="1" dirty="0">
              <a:solidFill>
                <a:schemeClr val="bg1"/>
              </a:solidFill>
              <a:latin typeface="Adobe Gothic Std B" pitchFamily="34" charset="-128"/>
              <a:ea typeface="Adobe Gothic Std B" pitchFamily="34" charset="-128"/>
            </a:endParaRPr>
          </a:p>
        </p:txBody>
      </p:sp>
      <p:graphicFrame>
        <p:nvGraphicFramePr>
          <p:cNvPr id="3" name="Table 4">
            <a:extLst>
              <a:ext uri="{FF2B5EF4-FFF2-40B4-BE49-F238E27FC236}">
                <a16:creationId xmlns:a16="http://schemas.microsoft.com/office/drawing/2014/main" id="{A73E5D29-7279-57E6-448E-595427B10131}"/>
              </a:ext>
            </a:extLst>
          </p:cNvPr>
          <p:cNvGraphicFramePr>
            <a:graphicFrameLocks noGrp="1"/>
          </p:cNvGraphicFramePr>
          <p:nvPr/>
        </p:nvGraphicFramePr>
        <p:xfrm>
          <a:off x="837681" y="2948472"/>
          <a:ext cx="10396377" cy="1996751"/>
        </p:xfrm>
        <a:graphic>
          <a:graphicData uri="http://schemas.openxmlformats.org/drawingml/2006/table">
            <a:tbl>
              <a:tblPr firstRow="1" bandRow="1">
                <a:tableStyleId>{D27102A9-8310-4765-A935-A1911B00CA55}</a:tableStyleId>
              </a:tblPr>
              <a:tblGrid>
                <a:gridCol w="935135">
                  <a:extLst>
                    <a:ext uri="{9D8B030D-6E8A-4147-A177-3AD203B41FA5}">
                      <a16:colId xmlns:a16="http://schemas.microsoft.com/office/drawing/2014/main" val="3858489878"/>
                    </a:ext>
                  </a:extLst>
                </a:gridCol>
                <a:gridCol w="5995783">
                  <a:extLst>
                    <a:ext uri="{9D8B030D-6E8A-4147-A177-3AD203B41FA5}">
                      <a16:colId xmlns:a16="http://schemas.microsoft.com/office/drawing/2014/main" val="1713509664"/>
                    </a:ext>
                  </a:extLst>
                </a:gridCol>
                <a:gridCol w="3465459">
                  <a:extLst>
                    <a:ext uri="{9D8B030D-6E8A-4147-A177-3AD203B41FA5}">
                      <a16:colId xmlns:a16="http://schemas.microsoft.com/office/drawing/2014/main" val="1160993866"/>
                    </a:ext>
                  </a:extLst>
                </a:gridCol>
              </a:tblGrid>
              <a:tr h="273903">
                <a:tc>
                  <a:txBody>
                    <a:bodyPr/>
                    <a:lstStyle/>
                    <a:p>
                      <a:endParaRPr lang="en-IN"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800" dirty="0">
                          <a:effectLst/>
                          <a:latin typeface="Calibri" panose="020F0502020204030204" pitchFamily="34" charset="0"/>
                          <a:cs typeface="Calibri" panose="020F0502020204030204" pitchFamily="34" charset="0"/>
                        </a:rPr>
                        <a:t>Evaluation Criteria</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r>
                        <a:rPr lang="en-IN" dirty="0"/>
                        <a:t>                    Max Score</a:t>
                      </a:r>
                    </a:p>
                  </a:txBody>
                  <a:tcPr/>
                </a:tc>
                <a:extLst>
                  <a:ext uri="{0D108BD9-81ED-4DB2-BD59-A6C34878D82A}">
                    <a16:rowId xmlns:a16="http://schemas.microsoft.com/office/drawing/2014/main" val="1034947279"/>
                  </a:ext>
                </a:extLst>
              </a:tr>
              <a:tr h="438122">
                <a:tc>
                  <a:txBody>
                    <a:bodyPr/>
                    <a:lstStyle/>
                    <a:p>
                      <a:r>
                        <a:rPr lang="en-IN" sz="1600" dirty="0"/>
                        <a:t>3.1</a:t>
                      </a:r>
                    </a:p>
                  </a:txBody>
                  <a:tcPr/>
                </a:tc>
                <a:tc>
                  <a:txBody>
                    <a:bodyPr/>
                    <a:lstStyle/>
                    <a:p>
                      <a:r>
                        <a:rPr lang="en-IN" sz="1600" dirty="0">
                          <a:effectLst/>
                          <a:latin typeface="Calibri" panose="020F0502020204030204" pitchFamily="34" charset="0"/>
                          <a:ea typeface="Times New Roman" panose="02020603050405020304" pitchFamily="18" charset="0"/>
                          <a:cs typeface="Calibri" panose="020F0502020204030204" pitchFamily="34" charset="0"/>
                        </a:rPr>
                        <a:t>Practice Management </a:t>
                      </a:r>
                      <a:endParaRPr lang="en-IN" sz="1600" dirty="0"/>
                    </a:p>
                  </a:txBody>
                  <a:tcPr/>
                </a:tc>
                <a:tc>
                  <a:txBody>
                    <a:bodyPr/>
                    <a:lstStyle/>
                    <a:p>
                      <a:pPr algn="ctr"/>
                      <a:r>
                        <a:rPr lang="en-IN" dirty="0"/>
                        <a:t>20</a:t>
                      </a:r>
                    </a:p>
                  </a:txBody>
                  <a:tcPr/>
                </a:tc>
                <a:extLst>
                  <a:ext uri="{0D108BD9-81ED-4DB2-BD59-A6C34878D82A}">
                    <a16:rowId xmlns:a16="http://schemas.microsoft.com/office/drawing/2014/main" val="3126050739"/>
                  </a:ext>
                </a:extLst>
              </a:tr>
              <a:tr h="261257">
                <a:tc>
                  <a:txBody>
                    <a:bodyPr/>
                    <a:lstStyle/>
                    <a:p>
                      <a:r>
                        <a:rPr lang="en-IN" sz="1600" dirty="0"/>
                        <a:t>3.2</a:t>
                      </a:r>
                    </a:p>
                  </a:txBody>
                  <a:tcPr/>
                </a:tc>
                <a:tc>
                  <a:txBody>
                    <a:bodyPr/>
                    <a:lstStyle/>
                    <a:p>
                      <a:r>
                        <a:rPr lang="en-IN" sz="1600" dirty="0">
                          <a:effectLst/>
                          <a:latin typeface="Calibri" panose="020F0502020204030204" pitchFamily="34" charset="0"/>
                          <a:ea typeface="Times New Roman" panose="02020603050405020304" pitchFamily="18" charset="0"/>
                          <a:cs typeface="Calibri" panose="020F0502020204030204" pitchFamily="34" charset="0"/>
                        </a:rPr>
                        <a:t>Infrastructure – Physical &amp; Others</a:t>
                      </a:r>
                      <a:endParaRPr lang="en-IN" sz="1600" dirty="0"/>
                    </a:p>
                  </a:txBody>
                  <a:tcPr/>
                </a:tc>
                <a:tc>
                  <a:txBody>
                    <a:bodyPr/>
                    <a:lstStyle/>
                    <a:p>
                      <a:pPr algn="ctr"/>
                      <a:r>
                        <a:rPr lang="en-IN" dirty="0"/>
                        <a:t>48</a:t>
                      </a:r>
                    </a:p>
                  </a:txBody>
                  <a:tcPr/>
                </a:tc>
                <a:extLst>
                  <a:ext uri="{0D108BD9-81ED-4DB2-BD59-A6C34878D82A}">
                    <a16:rowId xmlns:a16="http://schemas.microsoft.com/office/drawing/2014/main" val="1046799520"/>
                  </a:ext>
                </a:extLst>
              </a:tr>
              <a:tr h="273903">
                <a:tc>
                  <a:txBody>
                    <a:bodyPr/>
                    <a:lstStyle/>
                    <a:p>
                      <a:r>
                        <a:rPr lang="en-IN" sz="1600" dirty="0"/>
                        <a:t>3.3</a:t>
                      </a:r>
                    </a:p>
                  </a:txBody>
                  <a:tcPr/>
                </a:tc>
                <a:tc>
                  <a:txBody>
                    <a:bodyPr/>
                    <a:lstStyle/>
                    <a:p>
                      <a:r>
                        <a:rPr lang="en-IN" sz="1600" dirty="0">
                          <a:effectLst/>
                          <a:latin typeface="Calibri" panose="020F0502020204030204" pitchFamily="34" charset="0"/>
                          <a:ea typeface="Times New Roman" panose="02020603050405020304" pitchFamily="18" charset="0"/>
                          <a:cs typeface="Calibri" panose="020F0502020204030204" pitchFamily="34" charset="0"/>
                        </a:rPr>
                        <a:t>Practice Credentials </a:t>
                      </a:r>
                      <a:endParaRPr lang="en-IN" sz="1600" dirty="0"/>
                    </a:p>
                  </a:txBody>
                  <a:tcPr/>
                </a:tc>
                <a:tc>
                  <a:txBody>
                    <a:bodyPr/>
                    <a:lstStyle/>
                    <a:p>
                      <a:pPr algn="ctr"/>
                      <a:r>
                        <a:rPr lang="en-IN" dirty="0"/>
                        <a:t>12</a:t>
                      </a:r>
                    </a:p>
                  </a:txBody>
                  <a:tcPr/>
                </a:tc>
                <a:extLst>
                  <a:ext uri="{0D108BD9-81ED-4DB2-BD59-A6C34878D82A}">
                    <a16:rowId xmlns:a16="http://schemas.microsoft.com/office/drawing/2014/main" val="991673497"/>
                  </a:ext>
                </a:extLst>
              </a:tr>
              <a:tr h="461349">
                <a:tc gridSpan="2">
                  <a:txBody>
                    <a:bodyPr/>
                    <a:lstStyle/>
                    <a:p>
                      <a:pPr algn="ctr"/>
                      <a:r>
                        <a:rPr lang="en-IN" b="1" dirty="0"/>
                        <a:t>Total of Section 3</a:t>
                      </a:r>
                    </a:p>
                  </a:txBody>
                  <a:tcPr/>
                </a:tc>
                <a:tc hMerge="1">
                  <a:txBody>
                    <a:bodyPr/>
                    <a:lstStyle/>
                    <a:p>
                      <a:endParaRPr lang="en-IN" sz="1600" dirty="0"/>
                    </a:p>
                  </a:txBody>
                  <a:tcPr/>
                </a:tc>
                <a:tc>
                  <a:txBody>
                    <a:bodyPr/>
                    <a:lstStyle/>
                    <a:p>
                      <a:pPr algn="ctr"/>
                      <a:r>
                        <a:rPr lang="en-IN" b="1" dirty="0"/>
                        <a:t>80</a:t>
                      </a:r>
                    </a:p>
                  </a:txBody>
                  <a:tcPr/>
                </a:tc>
                <a:extLst>
                  <a:ext uri="{0D108BD9-81ED-4DB2-BD59-A6C34878D82A}">
                    <a16:rowId xmlns:a16="http://schemas.microsoft.com/office/drawing/2014/main" val="1383894979"/>
                  </a:ext>
                </a:extLst>
              </a:tr>
            </a:tbl>
          </a:graphicData>
        </a:graphic>
      </p:graphicFrame>
    </p:spTree>
    <p:extLst>
      <p:ext uri="{BB962C8B-B14F-4D97-AF65-F5344CB8AC3E}">
        <p14:creationId xmlns:p14="http://schemas.microsoft.com/office/powerpoint/2010/main" val="33647311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89EA0D0E-1559-E0D5-4A66-614D077EC1B9}"/>
              </a:ext>
            </a:extLst>
          </p:cNvPr>
          <p:cNvGraphicFramePr>
            <a:graphicFrameLocks noGrp="1"/>
          </p:cNvGraphicFramePr>
          <p:nvPr>
            <p:extLst>
              <p:ext uri="{D42A27DB-BD31-4B8C-83A1-F6EECF244321}">
                <p14:modId xmlns:p14="http://schemas.microsoft.com/office/powerpoint/2010/main" val="2434283165"/>
              </p:ext>
            </p:extLst>
          </p:nvPr>
        </p:nvGraphicFramePr>
        <p:xfrm>
          <a:off x="1" y="2377892"/>
          <a:ext cx="12192000" cy="4598599"/>
        </p:xfrm>
        <a:graphic>
          <a:graphicData uri="http://schemas.openxmlformats.org/drawingml/2006/table">
            <a:tbl>
              <a:tblPr/>
              <a:tblGrid>
                <a:gridCol w="1253612">
                  <a:extLst>
                    <a:ext uri="{9D8B030D-6E8A-4147-A177-3AD203B41FA5}">
                      <a16:colId xmlns:a16="http://schemas.microsoft.com/office/drawing/2014/main" val="879902872"/>
                    </a:ext>
                  </a:extLst>
                </a:gridCol>
                <a:gridCol w="6733391">
                  <a:extLst>
                    <a:ext uri="{9D8B030D-6E8A-4147-A177-3AD203B41FA5}">
                      <a16:colId xmlns:a16="http://schemas.microsoft.com/office/drawing/2014/main" val="965399354"/>
                    </a:ext>
                  </a:extLst>
                </a:gridCol>
                <a:gridCol w="4204997">
                  <a:extLst>
                    <a:ext uri="{9D8B030D-6E8A-4147-A177-3AD203B41FA5}">
                      <a16:colId xmlns:a16="http://schemas.microsoft.com/office/drawing/2014/main" val="2476807631"/>
                    </a:ext>
                  </a:extLst>
                </a:gridCol>
              </a:tblGrid>
              <a:tr h="361369">
                <a:tc>
                  <a:txBody>
                    <a:bodyPr/>
                    <a:lstStyle/>
                    <a:p>
                      <a:pPr algn="l" fontAlgn="b"/>
                      <a:r>
                        <a:rPr lang="en-US" sz="2800" b="1" i="0" u="none" strike="noStrike" dirty="0">
                          <a:solidFill>
                            <a:srgbClr val="231F20"/>
                          </a:solidFill>
                          <a:effectLst/>
                          <a:latin typeface="Calibri" panose="020F0502020204030204" pitchFamily="34" charset="0"/>
                          <a:cs typeface="Calibri" panose="020F0502020204030204" pitchFamily="34" charset="0"/>
                        </a:rPr>
                        <a:t> Section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C438"/>
                    </a:solidFill>
                  </a:tcPr>
                </a:tc>
                <a:tc>
                  <a:txBody>
                    <a:bodyPr/>
                    <a:lstStyle/>
                    <a:p>
                      <a:pPr marL="0" algn="ctr" defTabSz="914400" rtl="0" eaLnBrk="1" fontAlgn="b" latinLnBrk="0" hangingPunct="1"/>
                      <a:r>
                        <a:rPr lang="en-US" sz="2800" b="1" i="0" u="none" strike="noStrike" kern="1200" dirty="0">
                          <a:solidFill>
                            <a:srgbClr val="231F20"/>
                          </a:solidFill>
                          <a:effectLst/>
                          <a:latin typeface="Calibri" panose="020F0502020204030204" pitchFamily="34" charset="0"/>
                          <a:ea typeface="+mn-ea"/>
                          <a:cs typeface="Calibri" panose="020F0502020204030204" pitchFamily="34" charset="0"/>
                        </a:rPr>
                        <a:t>Particulars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C438"/>
                    </a:solidFill>
                  </a:tcPr>
                </a:tc>
                <a:tc>
                  <a:txBody>
                    <a:bodyPr/>
                    <a:lstStyle/>
                    <a:p>
                      <a:pPr algn="ctr" fontAlgn="ctr"/>
                      <a:r>
                        <a:rPr lang="en-US" sz="2800" b="1" i="0" u="none" strike="noStrike" dirty="0">
                          <a:solidFill>
                            <a:srgbClr val="231F20"/>
                          </a:solidFill>
                          <a:effectLst/>
                          <a:latin typeface="Calibri" panose="020F0502020204030204" pitchFamily="34" charset="0"/>
                          <a:cs typeface="Calibri" panose="020F0502020204030204" pitchFamily="34" charset="0"/>
                        </a:rPr>
                        <a:t>Total Possible Points</a:t>
                      </a:r>
                    </a:p>
                  </a:txBody>
                  <a:tcPr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C438"/>
                    </a:solidFill>
                  </a:tcPr>
                </a:tc>
                <a:extLst>
                  <a:ext uri="{0D108BD9-81ED-4DB2-BD59-A6C34878D82A}">
                    <a16:rowId xmlns:a16="http://schemas.microsoft.com/office/drawing/2014/main" val="2591402822"/>
                  </a:ext>
                </a:extLst>
              </a:tr>
              <a:tr h="1290602">
                <a:tc>
                  <a:txBody>
                    <a:bodyPr/>
                    <a:lstStyle/>
                    <a:p>
                      <a:pPr algn="ctr" fontAlgn="b"/>
                      <a:r>
                        <a:rPr lang="en-US" sz="2000" b="0" i="0" u="none" strike="noStrike" dirty="0">
                          <a:solidFill>
                            <a:srgbClr val="000000"/>
                          </a:solidFill>
                          <a:effectLst/>
                          <a:latin typeface="Calibri" panose="020F0502020204030204" pitchFamily="34" charset="0"/>
                          <a:cs typeface="Calibri" panose="020F0502020204030204" pitchFamily="34" charset="0"/>
                        </a:rPr>
                        <a:t>1.6(ii)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kern="1200" dirty="0">
                          <a:solidFill>
                            <a:schemeClr val="tx1"/>
                          </a:solidFill>
                          <a:effectLst/>
                          <a:latin typeface="+mn-lt"/>
                          <a:ea typeface="+mn-ea"/>
                          <a:cs typeface="+mn-cs"/>
                        </a:rPr>
                        <a:t>The number of statutory audit engagements re- worked (filing errors, information insufficiency, wrong interpretation of provisions, etc.)</a:t>
                      </a:r>
                      <a:endParaRPr lang="en-US" sz="2000" b="0"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2000" kern="1200" dirty="0">
                          <a:solidFill>
                            <a:schemeClr val="tx1"/>
                          </a:solidFill>
                          <a:effectLst/>
                          <a:latin typeface="+mn-lt"/>
                          <a:ea typeface="+mn-ea"/>
                          <a:cs typeface="+mn-cs"/>
                        </a:rPr>
                        <a:t>Less then 5% : 0 Point</a:t>
                      </a:r>
                      <a:endParaRPr lang="en-IN" sz="2000" kern="1200" dirty="0">
                        <a:solidFill>
                          <a:schemeClr val="tx1"/>
                        </a:solidFill>
                        <a:effectLst/>
                        <a:latin typeface="+mn-lt"/>
                        <a:ea typeface="+mn-ea"/>
                        <a:cs typeface="+mn-cs"/>
                      </a:endParaRPr>
                    </a:p>
                    <a:p>
                      <a:r>
                        <a:rPr lang="en-US" sz="2000" kern="1200" dirty="0">
                          <a:solidFill>
                            <a:schemeClr val="tx1"/>
                          </a:solidFill>
                          <a:effectLst/>
                          <a:latin typeface="+mn-lt"/>
                          <a:ea typeface="+mn-ea"/>
                          <a:cs typeface="+mn-cs"/>
                        </a:rPr>
                        <a:t>More than 5% to 15%: (-1) Point</a:t>
                      </a:r>
                      <a:endParaRPr lang="en-IN" sz="2000" kern="1200" dirty="0">
                        <a:solidFill>
                          <a:schemeClr val="tx1"/>
                        </a:solidFill>
                        <a:effectLst/>
                        <a:latin typeface="+mn-lt"/>
                        <a:ea typeface="+mn-ea"/>
                        <a:cs typeface="+mn-cs"/>
                      </a:endParaRPr>
                    </a:p>
                    <a:p>
                      <a:r>
                        <a:rPr lang="en-US" sz="2000" kern="1200" dirty="0">
                          <a:solidFill>
                            <a:schemeClr val="tx1"/>
                          </a:solidFill>
                          <a:effectLst/>
                          <a:latin typeface="+mn-lt"/>
                          <a:ea typeface="+mn-ea"/>
                          <a:cs typeface="+mn-cs"/>
                        </a:rPr>
                        <a:t>More than 15% to 30%: (-2) Points</a:t>
                      </a:r>
                      <a:endParaRPr lang="en-IN" sz="2000" kern="1200" dirty="0">
                        <a:solidFill>
                          <a:schemeClr val="tx1"/>
                        </a:solidFill>
                        <a:effectLst/>
                        <a:latin typeface="+mn-lt"/>
                        <a:ea typeface="+mn-ea"/>
                        <a:cs typeface="+mn-cs"/>
                      </a:endParaRPr>
                    </a:p>
                    <a:p>
                      <a:r>
                        <a:rPr lang="en-US" sz="2000" kern="1200" dirty="0">
                          <a:solidFill>
                            <a:schemeClr val="tx1"/>
                          </a:solidFill>
                          <a:effectLst/>
                          <a:latin typeface="+mn-lt"/>
                          <a:ea typeface="+mn-ea"/>
                          <a:cs typeface="+mn-cs"/>
                        </a:rPr>
                        <a:t>More than 30% to 50%: (-3) Points</a:t>
                      </a:r>
                      <a:endParaRPr lang="en-IN" sz="2000" kern="1200" dirty="0">
                        <a:solidFill>
                          <a:schemeClr val="tx1"/>
                        </a:solidFill>
                        <a:effectLst/>
                        <a:latin typeface="+mn-lt"/>
                        <a:ea typeface="+mn-ea"/>
                        <a:cs typeface="+mn-cs"/>
                      </a:endParaRPr>
                    </a:p>
                    <a:p>
                      <a:r>
                        <a:rPr lang="en-US" sz="2000" kern="1200" dirty="0">
                          <a:solidFill>
                            <a:schemeClr val="tx1"/>
                          </a:solidFill>
                          <a:effectLst/>
                          <a:latin typeface="+mn-lt"/>
                          <a:ea typeface="+mn-ea"/>
                          <a:cs typeface="+mn-cs"/>
                        </a:rPr>
                        <a:t>More than 50%: (-4) Points</a:t>
                      </a:r>
                    </a:p>
                    <a:p>
                      <a:endParaRPr lang="en-US" sz="2000" kern="1200" dirty="0">
                        <a:solidFill>
                          <a:schemeClr val="tx1"/>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33851501"/>
                  </a:ext>
                </a:extLst>
              </a:tr>
              <a:tr h="1290602">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2000" b="0" i="0" u="none" strike="noStrike" dirty="0">
                          <a:solidFill>
                            <a:srgbClr val="000000"/>
                          </a:solidFill>
                          <a:effectLst/>
                          <a:latin typeface="Calibri" panose="020F0502020204030204" pitchFamily="34" charset="0"/>
                          <a:cs typeface="Calibri" panose="020F0502020204030204" pitchFamily="34" charset="0"/>
                        </a:rPr>
                        <a:t>1.6(iii)</a:t>
                      </a:r>
                      <a:endParaRPr lang="en-US" sz="2000" b="0" i="0" u="none" strike="noStrike" dirty="0">
                        <a:solidFill>
                          <a:srgbClr val="231F20"/>
                        </a:solidFill>
                        <a:effectLst/>
                        <a:latin typeface="Calibri" panose="020F0502020204030204" pitchFamily="34" charset="0"/>
                        <a:cs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2000" kern="1200" dirty="0">
                          <a:solidFill>
                            <a:schemeClr val="tx1"/>
                          </a:solidFill>
                          <a:effectLst/>
                          <a:latin typeface="+mn-lt"/>
                          <a:ea typeface="+mn-ea"/>
                          <a:cs typeface="+mn-cs"/>
                        </a:rPr>
                        <a:t>Number of client disputes (other than fees disputes) and how they are addressed.</a:t>
                      </a:r>
                      <a:endParaRPr lang="en-US" sz="2000" b="0" i="0" u="none" strike="noStrike" dirty="0">
                        <a:solidFill>
                          <a:srgbClr val="231F20"/>
                        </a:solidFill>
                        <a:effectLst/>
                        <a:latin typeface="Calibri" panose="020F0502020204030204" pitchFamily="34" charset="0"/>
                        <a:cs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2000" kern="1200" dirty="0">
                          <a:solidFill>
                            <a:schemeClr val="tx1"/>
                          </a:solidFill>
                          <a:effectLst/>
                          <a:latin typeface="+mn-lt"/>
                          <a:ea typeface="+mn-ea"/>
                          <a:cs typeface="+mn-cs"/>
                        </a:rPr>
                        <a:t>Less then 5% : 0 Point</a:t>
                      </a:r>
                      <a:endParaRPr lang="en-IN" sz="2000" kern="1200" dirty="0">
                        <a:solidFill>
                          <a:schemeClr val="tx1"/>
                        </a:solidFill>
                        <a:effectLst/>
                        <a:latin typeface="+mn-lt"/>
                        <a:ea typeface="+mn-ea"/>
                        <a:cs typeface="+mn-cs"/>
                      </a:endParaRPr>
                    </a:p>
                    <a:p>
                      <a:r>
                        <a:rPr lang="en-US" sz="2000" kern="1200" dirty="0">
                          <a:solidFill>
                            <a:schemeClr val="tx1"/>
                          </a:solidFill>
                          <a:effectLst/>
                          <a:latin typeface="+mn-lt"/>
                          <a:ea typeface="+mn-ea"/>
                          <a:cs typeface="+mn-cs"/>
                        </a:rPr>
                        <a:t>More than 5% to 15%: (-1) Point</a:t>
                      </a:r>
                      <a:endParaRPr lang="en-IN" sz="2000" kern="1200" dirty="0">
                        <a:solidFill>
                          <a:schemeClr val="tx1"/>
                        </a:solidFill>
                        <a:effectLst/>
                        <a:latin typeface="+mn-lt"/>
                        <a:ea typeface="+mn-ea"/>
                        <a:cs typeface="+mn-cs"/>
                      </a:endParaRPr>
                    </a:p>
                    <a:p>
                      <a:r>
                        <a:rPr lang="en-US" sz="2000" kern="1200" dirty="0">
                          <a:solidFill>
                            <a:schemeClr val="tx1"/>
                          </a:solidFill>
                          <a:effectLst/>
                          <a:latin typeface="+mn-lt"/>
                          <a:ea typeface="+mn-ea"/>
                          <a:cs typeface="+mn-cs"/>
                        </a:rPr>
                        <a:t>More than 15% to 30%: (-2) Points</a:t>
                      </a:r>
                      <a:endParaRPr lang="en-IN" sz="2000" kern="1200" dirty="0">
                        <a:solidFill>
                          <a:schemeClr val="tx1"/>
                        </a:solidFill>
                        <a:effectLst/>
                        <a:latin typeface="+mn-lt"/>
                        <a:ea typeface="+mn-ea"/>
                        <a:cs typeface="+mn-cs"/>
                      </a:endParaRPr>
                    </a:p>
                    <a:p>
                      <a:r>
                        <a:rPr lang="en-US" sz="2000" kern="1200" dirty="0">
                          <a:solidFill>
                            <a:schemeClr val="tx1"/>
                          </a:solidFill>
                          <a:effectLst/>
                          <a:latin typeface="+mn-lt"/>
                          <a:ea typeface="+mn-ea"/>
                          <a:cs typeface="+mn-cs"/>
                        </a:rPr>
                        <a:t>More than 30% to 50%: (-3) Points</a:t>
                      </a:r>
                      <a:endParaRPr lang="en-IN" sz="2000" kern="1200" dirty="0">
                        <a:solidFill>
                          <a:schemeClr val="tx1"/>
                        </a:solidFill>
                        <a:effectLst/>
                        <a:latin typeface="+mn-lt"/>
                        <a:ea typeface="+mn-ea"/>
                        <a:cs typeface="+mn-cs"/>
                      </a:endParaRPr>
                    </a:p>
                    <a:p>
                      <a:r>
                        <a:rPr lang="en-US" sz="2000" kern="1200" dirty="0">
                          <a:solidFill>
                            <a:schemeClr val="tx1"/>
                          </a:solidFill>
                          <a:effectLst/>
                          <a:latin typeface="+mn-lt"/>
                          <a:ea typeface="+mn-ea"/>
                          <a:cs typeface="+mn-cs"/>
                        </a:rPr>
                        <a:t>More than 50%: (-4) Points</a:t>
                      </a:r>
                      <a:endParaRPr lang="en-US" sz="2000" b="0" i="0" u="none" strike="noStrike" dirty="0">
                        <a:solidFill>
                          <a:srgbClr val="231F20"/>
                        </a:solidFill>
                        <a:effectLst/>
                        <a:latin typeface="Calibri" panose="020F0502020204030204" pitchFamily="34" charset="0"/>
                        <a:cs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59041875"/>
                  </a:ext>
                </a:extLst>
              </a:tr>
              <a:tr h="819079">
                <a:tc>
                  <a:txBody>
                    <a:bodyPr/>
                    <a:lstStyle/>
                    <a:p>
                      <a:pPr algn="l" fontAlgn="ctr"/>
                      <a:endParaRPr lang="en-US" sz="2800" b="1"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n-US" sz="2800" b="1"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2800" b="1"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04849652"/>
                  </a:ext>
                </a:extLst>
              </a:tr>
            </a:tbl>
          </a:graphicData>
        </a:graphic>
      </p:graphicFrame>
      <p:sp>
        <p:nvSpPr>
          <p:cNvPr id="4" name="TextBox 3">
            <a:extLst>
              <a:ext uri="{FF2B5EF4-FFF2-40B4-BE49-F238E27FC236}">
                <a16:creationId xmlns:a16="http://schemas.microsoft.com/office/drawing/2014/main" id="{3827D800-AD17-2C58-611D-00A59DC636F4}"/>
              </a:ext>
            </a:extLst>
          </p:cNvPr>
          <p:cNvSpPr txBox="1"/>
          <p:nvPr/>
        </p:nvSpPr>
        <p:spPr>
          <a:xfrm>
            <a:off x="482599" y="544693"/>
            <a:ext cx="10194925" cy="1077218"/>
          </a:xfrm>
          <a:prstGeom prst="rect">
            <a:avLst/>
          </a:prstGeom>
          <a:noFill/>
        </p:spPr>
        <p:txBody>
          <a:bodyPr wrap="square" rtlCol="0">
            <a:spAutoFit/>
          </a:bodyPr>
          <a:lstStyle/>
          <a:p>
            <a:pPr algn="ctr"/>
            <a:r>
              <a:rPr lang="en-US" sz="3200" b="1" dirty="0">
                <a:solidFill>
                  <a:schemeClr val="bg1"/>
                </a:solidFill>
                <a:latin typeface="Adobe Gothic Std B" pitchFamily="34" charset="-128"/>
                <a:ea typeface="Adobe Gothic Std B" pitchFamily="34" charset="-128"/>
              </a:rPr>
              <a:t>Does the firms get negative scoring using AQMM? Section 1</a:t>
            </a:r>
          </a:p>
        </p:txBody>
      </p:sp>
    </p:spTree>
    <p:extLst>
      <p:ext uri="{BB962C8B-B14F-4D97-AF65-F5344CB8AC3E}">
        <p14:creationId xmlns:p14="http://schemas.microsoft.com/office/powerpoint/2010/main" val="4255056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4114DCD1-4C4F-C052-215B-39F24F94BF1E}"/>
              </a:ext>
            </a:extLst>
          </p:cNvPr>
          <p:cNvSpPr>
            <a:spLocks noGrp="1"/>
          </p:cNvSpPr>
          <p:nvPr>
            <p:ph type="title"/>
          </p:nvPr>
        </p:nvSpPr>
        <p:spPr>
          <a:xfrm>
            <a:off x="1981200" y="228600"/>
            <a:ext cx="8229600" cy="1066800"/>
          </a:xfrm>
        </p:spPr>
        <p:txBody>
          <a:bodyPr>
            <a:normAutofit fontScale="90000"/>
          </a:bodyPr>
          <a:lstStyle/>
          <a:p>
            <a:r>
              <a:rPr lang="en-IN" altLang="en-US" sz="4000" b="1"/>
              <a:t>Overall Trend </a:t>
            </a:r>
            <a:br>
              <a:rPr lang="en-IN" altLang="en-US" sz="4000" b="1"/>
            </a:br>
            <a:r>
              <a:rPr lang="en-IN" altLang="en-US" sz="4000" b="1"/>
              <a:t>(</a:t>
            </a:r>
            <a:r>
              <a:rPr lang="en-US" altLang="en-US" sz="4000" b="1"/>
              <a:t>FY 2012-13 to FY 2021-22)</a:t>
            </a:r>
            <a:r>
              <a:rPr lang="en-IN" altLang="en-US" sz="4000" b="1"/>
              <a:t> </a:t>
            </a:r>
          </a:p>
        </p:txBody>
      </p:sp>
      <p:sp>
        <p:nvSpPr>
          <p:cNvPr id="5" name="Slide Number Placeholder 4">
            <a:extLst>
              <a:ext uri="{FF2B5EF4-FFF2-40B4-BE49-F238E27FC236}">
                <a16:creationId xmlns:a16="http://schemas.microsoft.com/office/drawing/2014/main" id="{3A71E7DE-C476-3C05-7CC9-01E2C863996A}"/>
              </a:ext>
            </a:extLst>
          </p:cNvPr>
          <p:cNvSpPr>
            <a:spLocks noGrp="1"/>
          </p:cNvSpPr>
          <p:nvPr>
            <p:ph type="sldNum" sz="quarter" idx="12"/>
          </p:nvPr>
        </p:nvSpPr>
        <p:spPr>
          <a:xfrm>
            <a:off x="8077200" y="6356351"/>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rtl="0" fontAlgn="base">
              <a:spcBef>
                <a:spcPct val="0"/>
              </a:spcBef>
              <a:spcAft>
                <a:spcPct val="0"/>
              </a:spcAft>
              <a:defRPr sz="1200" kern="1200">
                <a:solidFill>
                  <a:srgbClr val="898989"/>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fld id="{682284F7-9881-4F37-B9C9-9B1BFC7E1C8A}" type="slidenum">
              <a:rPr lang="en-US" altLang="en-US" smtClean="0"/>
              <a:pPr eaLnBrk="1" hangingPunct="1"/>
              <a:t>2</a:t>
            </a:fld>
            <a:endParaRPr lang="en-US" altLang="en-US">
              <a:solidFill>
                <a:srgbClr val="898989"/>
              </a:solidFill>
            </a:endParaRPr>
          </a:p>
        </p:txBody>
      </p:sp>
      <p:graphicFrame>
        <p:nvGraphicFramePr>
          <p:cNvPr id="7" name="Content Placeholder 6">
            <a:extLst>
              <a:ext uri="{FF2B5EF4-FFF2-40B4-BE49-F238E27FC236}">
                <a16:creationId xmlns:a16="http://schemas.microsoft.com/office/drawing/2014/main" id="{D2345066-4B14-CC64-D5C5-864DED026B7C}"/>
              </a:ext>
            </a:extLst>
          </p:cNvPr>
          <p:cNvGraphicFramePr>
            <a:graphicFrameLocks noGrp="1"/>
          </p:cNvGraphicFramePr>
          <p:nvPr>
            <p:ph sz="half" idx="1"/>
          </p:nvPr>
        </p:nvGraphicFramePr>
        <p:xfrm>
          <a:off x="2057400" y="1600201"/>
          <a:ext cx="4038600" cy="4525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ontent Placeholder 8">
            <a:extLst>
              <a:ext uri="{FF2B5EF4-FFF2-40B4-BE49-F238E27FC236}">
                <a16:creationId xmlns:a16="http://schemas.microsoft.com/office/drawing/2014/main" id="{823D29F1-AE98-84B6-29C4-36B2E892C99E}"/>
              </a:ext>
            </a:extLst>
          </p:cNvPr>
          <p:cNvGraphicFramePr>
            <a:graphicFrameLocks noGrp="1"/>
          </p:cNvGraphicFramePr>
          <p:nvPr>
            <p:ph sz="half" idx="2"/>
          </p:nvPr>
        </p:nvGraphicFramePr>
        <p:xfrm>
          <a:off x="6248400" y="1600201"/>
          <a:ext cx="4038600" cy="452596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a:extLst>
              <a:ext uri="{FF2B5EF4-FFF2-40B4-BE49-F238E27FC236}">
                <a16:creationId xmlns:a16="http://schemas.microsoft.com/office/drawing/2014/main" id="{B0F88850-4E52-281C-D734-AAAC237846E3}"/>
              </a:ext>
            </a:extLst>
          </p:cNvPr>
          <p:cNvGraphicFramePr/>
          <p:nvPr/>
        </p:nvGraphicFramePr>
        <p:xfrm>
          <a:off x="2133600" y="1676400"/>
          <a:ext cx="3810000" cy="3886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Chart 11">
            <a:extLst>
              <a:ext uri="{FF2B5EF4-FFF2-40B4-BE49-F238E27FC236}">
                <a16:creationId xmlns:a16="http://schemas.microsoft.com/office/drawing/2014/main" id="{95DA365F-FDCA-CC93-8C91-DC03F62B9A6B}"/>
              </a:ext>
            </a:extLst>
          </p:cNvPr>
          <p:cNvGraphicFramePr/>
          <p:nvPr/>
        </p:nvGraphicFramePr>
        <p:xfrm>
          <a:off x="5943600" y="1752600"/>
          <a:ext cx="3886200" cy="40386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053041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2597" y="280304"/>
            <a:ext cx="10434927" cy="1077218"/>
          </a:xfrm>
          <a:prstGeom prst="rect">
            <a:avLst/>
          </a:prstGeom>
          <a:noFill/>
        </p:spPr>
        <p:txBody>
          <a:bodyPr wrap="square" rtlCol="0">
            <a:spAutoFit/>
          </a:bodyPr>
          <a:lstStyle/>
          <a:p>
            <a:r>
              <a:rPr lang="en-US" sz="3200" b="1" dirty="0">
                <a:solidFill>
                  <a:schemeClr val="bg1"/>
                </a:solidFill>
                <a:latin typeface="Adobe Gothic Std B" pitchFamily="34" charset="-128"/>
                <a:ea typeface="Adobe Gothic Std B" pitchFamily="34" charset="-128"/>
              </a:rPr>
              <a:t>Does the firm get negative Marking under AQMM?... Section 3</a:t>
            </a:r>
          </a:p>
        </p:txBody>
      </p:sp>
      <p:graphicFrame>
        <p:nvGraphicFramePr>
          <p:cNvPr id="37" name="Table 36"/>
          <p:cNvGraphicFramePr>
            <a:graphicFrameLocks noGrp="1"/>
          </p:cNvGraphicFramePr>
          <p:nvPr/>
        </p:nvGraphicFramePr>
        <p:xfrm>
          <a:off x="1" y="2235991"/>
          <a:ext cx="12192000" cy="3672350"/>
        </p:xfrm>
        <a:graphic>
          <a:graphicData uri="http://schemas.openxmlformats.org/drawingml/2006/table">
            <a:tbl>
              <a:tblPr/>
              <a:tblGrid>
                <a:gridCol w="1399591">
                  <a:extLst>
                    <a:ext uri="{9D8B030D-6E8A-4147-A177-3AD203B41FA5}">
                      <a16:colId xmlns:a16="http://schemas.microsoft.com/office/drawing/2014/main" val="879902872"/>
                    </a:ext>
                  </a:extLst>
                </a:gridCol>
                <a:gridCol w="6587412">
                  <a:extLst>
                    <a:ext uri="{9D8B030D-6E8A-4147-A177-3AD203B41FA5}">
                      <a16:colId xmlns:a16="http://schemas.microsoft.com/office/drawing/2014/main" val="965399354"/>
                    </a:ext>
                  </a:extLst>
                </a:gridCol>
                <a:gridCol w="4204997">
                  <a:extLst>
                    <a:ext uri="{9D8B030D-6E8A-4147-A177-3AD203B41FA5}">
                      <a16:colId xmlns:a16="http://schemas.microsoft.com/office/drawing/2014/main" val="2476807631"/>
                    </a:ext>
                  </a:extLst>
                </a:gridCol>
              </a:tblGrid>
              <a:tr h="461700">
                <a:tc>
                  <a:txBody>
                    <a:bodyPr/>
                    <a:lstStyle/>
                    <a:p>
                      <a:pPr algn="l" fontAlgn="b"/>
                      <a:r>
                        <a:rPr lang="en-US" sz="2800" b="1" i="0" u="none" strike="noStrike" dirty="0">
                          <a:solidFill>
                            <a:srgbClr val="231F20"/>
                          </a:solidFill>
                          <a:effectLst/>
                          <a:latin typeface="Calibri" panose="020F0502020204030204" pitchFamily="34" charset="0"/>
                          <a:cs typeface="Calibri" panose="020F0502020204030204" pitchFamily="34" charset="0"/>
                        </a:rPr>
                        <a:t> Section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C438"/>
                    </a:solidFill>
                  </a:tcPr>
                </a:tc>
                <a:tc>
                  <a:txBody>
                    <a:bodyPr/>
                    <a:lstStyle/>
                    <a:p>
                      <a:pPr marL="0" algn="ctr" defTabSz="914400" rtl="0" eaLnBrk="1" fontAlgn="b" latinLnBrk="0" hangingPunct="1"/>
                      <a:r>
                        <a:rPr lang="en-US" sz="2800" b="1" i="0" u="none" strike="noStrike" kern="1200" dirty="0">
                          <a:solidFill>
                            <a:srgbClr val="231F20"/>
                          </a:solidFill>
                          <a:effectLst/>
                          <a:latin typeface="Calibri" panose="020F0502020204030204" pitchFamily="34" charset="0"/>
                          <a:ea typeface="+mn-ea"/>
                          <a:cs typeface="Calibri" panose="020F0502020204030204" pitchFamily="34" charset="0"/>
                        </a:rPr>
                        <a:t>Particulars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C438"/>
                    </a:solidFill>
                  </a:tcPr>
                </a:tc>
                <a:tc>
                  <a:txBody>
                    <a:bodyPr/>
                    <a:lstStyle/>
                    <a:p>
                      <a:pPr algn="ctr" fontAlgn="ctr"/>
                      <a:r>
                        <a:rPr lang="en-US" sz="2800" b="1" i="0" u="none" strike="noStrike" dirty="0">
                          <a:solidFill>
                            <a:srgbClr val="231F20"/>
                          </a:solidFill>
                          <a:effectLst/>
                          <a:latin typeface="Calibri" panose="020F0502020204030204" pitchFamily="34" charset="0"/>
                          <a:cs typeface="Calibri" panose="020F0502020204030204" pitchFamily="34" charset="0"/>
                        </a:rPr>
                        <a:t>Total Possible Points</a:t>
                      </a:r>
                    </a:p>
                  </a:txBody>
                  <a:tcPr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C438"/>
                    </a:solidFill>
                  </a:tcPr>
                </a:tc>
                <a:extLst>
                  <a:ext uri="{0D108BD9-81ED-4DB2-BD59-A6C34878D82A}">
                    <a16:rowId xmlns:a16="http://schemas.microsoft.com/office/drawing/2014/main" val="2591402822"/>
                  </a:ext>
                </a:extLst>
              </a:tr>
              <a:tr h="631228">
                <a:tc>
                  <a:txBody>
                    <a:bodyPr/>
                    <a:lstStyle/>
                    <a:p>
                      <a:pPr algn="ctr" fontAlgn="b"/>
                      <a:r>
                        <a:rPr lang="en-US" sz="2000" b="0" i="0" u="none" strike="noStrike" kern="1200" dirty="0">
                          <a:solidFill>
                            <a:srgbClr val="000000"/>
                          </a:solidFill>
                          <a:effectLst/>
                          <a:latin typeface="Calibri" panose="020F0502020204030204" pitchFamily="34" charset="0"/>
                          <a:ea typeface="+mn-ea"/>
                          <a:cs typeface="Calibri" panose="020F0502020204030204" pitchFamily="34" charset="0"/>
                        </a:rPr>
                        <a:t>3.3 (iii)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kern="1200">
                          <a:solidFill>
                            <a:schemeClr val="tx1"/>
                          </a:solidFill>
                          <a:effectLst/>
                          <a:latin typeface="+mn-lt"/>
                          <a:ea typeface="+mn-ea"/>
                          <a:cs typeface="+mn-cs"/>
                        </a:rPr>
                        <a:t>Is </a:t>
                      </a:r>
                      <a:r>
                        <a:rPr lang="en-US" sz="2000" kern="1200" dirty="0">
                          <a:solidFill>
                            <a:schemeClr val="tx1"/>
                          </a:solidFill>
                          <a:effectLst/>
                          <a:latin typeface="+mn-lt"/>
                          <a:ea typeface="+mn-ea"/>
                          <a:cs typeface="+mn-cs"/>
                        </a:rPr>
                        <a:t>there an advisory as well as a decision, to not allot work due to unsatisfactory performance by the CAG office?</a:t>
                      </a:r>
                      <a:endParaRPr lang="en-US" sz="2000" b="0"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US" sz="1800" kern="1200" dirty="0">
                          <a:solidFill>
                            <a:schemeClr val="tx1"/>
                          </a:solidFill>
                          <a:effectLst/>
                          <a:latin typeface="+mn-lt"/>
                          <a:ea typeface="+mn-ea"/>
                          <a:cs typeface="+mn-cs"/>
                        </a:rPr>
                        <a:t>For Yes – (-5) Points </a:t>
                      </a:r>
                      <a:endParaRPr lang="en-IN" sz="1800" kern="1200" dirty="0">
                        <a:solidFill>
                          <a:schemeClr val="tx1"/>
                        </a:solidFill>
                        <a:effectLst/>
                        <a:latin typeface="+mn-lt"/>
                        <a:ea typeface="+mn-ea"/>
                        <a:cs typeface="+mn-cs"/>
                      </a:endParaRPr>
                    </a:p>
                    <a:p>
                      <a:pPr algn="ctr"/>
                      <a:r>
                        <a:rPr lang="en-US" sz="1800" kern="1200" dirty="0">
                          <a:solidFill>
                            <a:schemeClr val="tx1"/>
                          </a:solidFill>
                          <a:effectLst/>
                          <a:latin typeface="+mn-lt"/>
                          <a:ea typeface="+mn-ea"/>
                          <a:cs typeface="+mn-cs"/>
                        </a:rPr>
                        <a:t>For No – 0 Point</a:t>
                      </a:r>
                      <a:endParaRPr lang="en-US" sz="2000" b="0" i="0" u="none" strike="noStrike" dirty="0">
                        <a:solidFill>
                          <a:srgbClr val="231F20"/>
                        </a:solidFill>
                        <a:effectLst/>
                        <a:latin typeface="Calibri" panose="020F0502020204030204" pitchFamily="34" charset="0"/>
                        <a:cs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33851501"/>
                  </a:ext>
                </a:extLst>
              </a:tr>
              <a:tr h="989187">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2000" b="0" i="0" u="none" strike="noStrike" dirty="0">
                          <a:solidFill>
                            <a:srgbClr val="000000"/>
                          </a:solidFill>
                          <a:effectLst/>
                          <a:latin typeface="Calibri" panose="020F0502020204030204" pitchFamily="34" charset="0"/>
                          <a:cs typeface="Calibri" panose="020F0502020204030204" pitchFamily="34" charset="0"/>
                        </a:rPr>
                        <a:t>3.3(iv)</a:t>
                      </a:r>
                      <a:endParaRPr lang="en-US" sz="2000" b="0" i="0" u="none" strike="noStrike" dirty="0">
                        <a:solidFill>
                          <a:srgbClr val="231F20"/>
                        </a:solidFill>
                        <a:effectLst/>
                        <a:latin typeface="Calibri" panose="020F0502020204030204" pitchFamily="34" charset="0"/>
                        <a:cs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2000" kern="1200" dirty="0">
                          <a:solidFill>
                            <a:schemeClr val="tx1"/>
                          </a:solidFill>
                          <a:effectLst/>
                          <a:latin typeface="+mn-lt"/>
                          <a:ea typeface="+mn-ea"/>
                          <a:cs typeface="+mn-cs"/>
                        </a:rPr>
                        <a:t>Have any Government Bodies/ Authorities evaluated the performance of the firm to the extent of debarment/ blacklisting?</a:t>
                      </a:r>
                      <a:endParaRPr lang="en-IN" sz="2000" kern="1200" dirty="0">
                        <a:solidFill>
                          <a:schemeClr val="tx1"/>
                        </a:solidFill>
                        <a:effectLst/>
                        <a:latin typeface="+mn-lt"/>
                        <a:ea typeface="+mn-ea"/>
                        <a:cs typeface="+mn-cs"/>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US" sz="1800" kern="1200" dirty="0">
                          <a:solidFill>
                            <a:schemeClr val="tx1"/>
                          </a:solidFill>
                          <a:effectLst/>
                          <a:latin typeface="+mn-lt"/>
                          <a:ea typeface="+mn-ea"/>
                          <a:cs typeface="+mn-cs"/>
                        </a:rPr>
                        <a:t>For Yes – (-10) Points</a:t>
                      </a:r>
                      <a:endParaRPr lang="en-IN" sz="1800" kern="1200" dirty="0">
                        <a:solidFill>
                          <a:schemeClr val="tx1"/>
                        </a:solidFill>
                        <a:effectLst/>
                        <a:latin typeface="+mn-lt"/>
                        <a:ea typeface="+mn-ea"/>
                        <a:cs typeface="+mn-cs"/>
                      </a:endParaRPr>
                    </a:p>
                    <a:p>
                      <a:pPr algn="ctr"/>
                      <a:r>
                        <a:rPr lang="en-US" sz="1800" kern="1200" dirty="0">
                          <a:solidFill>
                            <a:schemeClr val="tx1"/>
                          </a:solidFill>
                          <a:effectLst/>
                          <a:latin typeface="+mn-lt"/>
                          <a:ea typeface="+mn-ea"/>
                          <a:cs typeface="+mn-cs"/>
                        </a:rPr>
                        <a:t>For No – 0 Point</a:t>
                      </a:r>
                      <a:endParaRPr lang="en-US" sz="2000" b="0" i="0" u="none" strike="noStrike" dirty="0">
                        <a:solidFill>
                          <a:srgbClr val="231F20"/>
                        </a:solidFill>
                        <a:effectLst/>
                        <a:latin typeface="Calibri" panose="020F0502020204030204" pitchFamily="34" charset="0"/>
                        <a:cs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59041875"/>
                  </a:ext>
                </a:extLst>
              </a:tr>
              <a:tr h="643393">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2000" b="0" i="0" u="none" strike="noStrike" dirty="0">
                          <a:solidFill>
                            <a:srgbClr val="000000"/>
                          </a:solidFill>
                          <a:effectLst/>
                          <a:latin typeface="Calibri" panose="020F0502020204030204" pitchFamily="34" charset="0"/>
                          <a:cs typeface="Calibri" panose="020F0502020204030204" pitchFamily="34" charset="0"/>
                        </a:rPr>
                        <a:t>3.3(v)</a:t>
                      </a:r>
                      <a:endParaRPr lang="en-US" sz="2000" b="0" i="0" u="none" strike="noStrike" dirty="0">
                        <a:solidFill>
                          <a:srgbClr val="231F20"/>
                        </a:solidFill>
                        <a:effectLst/>
                        <a:latin typeface="Calibri" panose="020F0502020204030204" pitchFamily="34" charset="0"/>
                        <a:cs typeface="Calibri" panose="020F0502020204030204" pitchFamily="34" charset="0"/>
                      </a:endParaRPr>
                    </a:p>
                    <a:p>
                      <a:pPr algn="ctr" fontAlgn="ctr"/>
                      <a:endParaRPr lang="en-US" sz="2000" b="1"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2000" kern="1200" dirty="0">
                          <a:solidFill>
                            <a:schemeClr val="tx1"/>
                          </a:solidFill>
                          <a:effectLst/>
                          <a:latin typeface="+mn-lt"/>
                          <a:ea typeface="+mn-ea"/>
                          <a:cs typeface="+mn-cs"/>
                        </a:rPr>
                        <a:t>Any negative assessment in the report of the Quality Review Board?</a:t>
                      </a:r>
                      <a:endParaRPr lang="en-US" sz="2000" b="1"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US" sz="1800" kern="1200" dirty="0">
                          <a:solidFill>
                            <a:schemeClr val="tx1"/>
                          </a:solidFill>
                          <a:effectLst/>
                          <a:latin typeface="+mn-lt"/>
                          <a:ea typeface="+mn-ea"/>
                          <a:cs typeface="+mn-cs"/>
                        </a:rPr>
                        <a:t>For Yes – (-5) Points</a:t>
                      </a:r>
                      <a:endParaRPr lang="en-IN" sz="1800" kern="1200" dirty="0">
                        <a:solidFill>
                          <a:schemeClr val="tx1"/>
                        </a:solidFill>
                        <a:effectLst/>
                        <a:latin typeface="+mn-lt"/>
                        <a:ea typeface="+mn-ea"/>
                        <a:cs typeface="+mn-cs"/>
                      </a:endParaRPr>
                    </a:p>
                    <a:p>
                      <a:pPr algn="ctr"/>
                      <a:r>
                        <a:rPr lang="en-US" sz="1800" kern="1200" dirty="0">
                          <a:solidFill>
                            <a:schemeClr val="tx1"/>
                          </a:solidFill>
                          <a:effectLst/>
                          <a:latin typeface="+mn-lt"/>
                          <a:ea typeface="+mn-ea"/>
                          <a:cs typeface="+mn-cs"/>
                        </a:rPr>
                        <a:t>For No – 0 Point</a:t>
                      </a:r>
                      <a:endParaRPr lang="en-US" sz="2800" b="1"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04849652"/>
                  </a:ext>
                </a:extLst>
              </a:tr>
              <a:tr h="946842">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2000" b="0" i="0" u="none" strike="noStrike" dirty="0">
                          <a:solidFill>
                            <a:srgbClr val="000000"/>
                          </a:solidFill>
                          <a:effectLst/>
                          <a:latin typeface="Calibri" panose="020F0502020204030204" pitchFamily="34" charset="0"/>
                          <a:cs typeface="Calibri" panose="020F0502020204030204" pitchFamily="34" charset="0"/>
                        </a:rPr>
                        <a:t>3.3(vi)</a:t>
                      </a:r>
                      <a:endParaRPr lang="en-US" sz="2000" b="0" i="0" u="none" strike="noStrike" dirty="0">
                        <a:solidFill>
                          <a:srgbClr val="231F20"/>
                        </a:solidFill>
                        <a:effectLst/>
                        <a:latin typeface="Calibri" panose="020F0502020204030204" pitchFamily="34" charset="0"/>
                        <a:cs typeface="Calibri" panose="020F0502020204030204" pitchFamily="34" charset="0"/>
                      </a:endParaRPr>
                    </a:p>
                    <a:p>
                      <a:pPr algn="ctr" fontAlgn="ctr"/>
                      <a:endParaRPr lang="en-US" sz="2000" b="1"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2000" kern="1200" dirty="0">
                          <a:solidFill>
                            <a:schemeClr val="tx1"/>
                          </a:solidFill>
                          <a:effectLst/>
                          <a:latin typeface="+mn-lt"/>
                          <a:ea typeface="+mn-ea"/>
                          <a:cs typeface="+mn-cs"/>
                        </a:rPr>
                        <a:t>Has there been a case of professional misconduct on the part of a member of the firm where he has been proved guilty?</a:t>
                      </a:r>
                      <a:endParaRPr lang="en-US" sz="2000" b="1"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US" sz="1800" kern="1200" dirty="0">
                          <a:solidFill>
                            <a:schemeClr val="tx1"/>
                          </a:solidFill>
                          <a:effectLst/>
                          <a:latin typeface="+mn-lt"/>
                          <a:ea typeface="+mn-ea"/>
                          <a:cs typeface="+mn-cs"/>
                        </a:rPr>
                        <a:t>For Yes – (-5) Points</a:t>
                      </a:r>
                      <a:endParaRPr lang="en-IN" sz="1800" kern="1200" dirty="0">
                        <a:solidFill>
                          <a:schemeClr val="tx1"/>
                        </a:solidFill>
                        <a:effectLst/>
                        <a:latin typeface="+mn-lt"/>
                        <a:ea typeface="+mn-ea"/>
                        <a:cs typeface="+mn-cs"/>
                      </a:endParaRPr>
                    </a:p>
                    <a:p>
                      <a:pPr algn="ctr"/>
                      <a:r>
                        <a:rPr lang="en-US" sz="1800" kern="1200" dirty="0">
                          <a:solidFill>
                            <a:schemeClr val="tx1"/>
                          </a:solidFill>
                          <a:effectLst/>
                          <a:latin typeface="+mn-lt"/>
                          <a:ea typeface="+mn-ea"/>
                          <a:cs typeface="+mn-cs"/>
                        </a:rPr>
                        <a:t>For No – 0 Point</a:t>
                      </a:r>
                      <a:endParaRPr lang="en-US" sz="2800" b="1"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87207595"/>
                  </a:ext>
                </a:extLst>
              </a:tr>
            </a:tbl>
          </a:graphicData>
        </a:graphic>
      </p:graphicFrame>
      <p:grpSp>
        <p:nvGrpSpPr>
          <p:cNvPr id="38" name="Group 37"/>
          <p:cNvGrpSpPr/>
          <p:nvPr/>
        </p:nvGrpSpPr>
        <p:grpSpPr>
          <a:xfrm flipH="1" flipV="1">
            <a:off x="3328914" y="3341408"/>
            <a:ext cx="55537" cy="61174"/>
            <a:chOff x="0" y="0"/>
            <a:chExt cx="2" cy="3"/>
          </a:xfrm>
        </p:grpSpPr>
        <p:grpSp>
          <p:nvGrpSpPr>
            <p:cNvPr id="39" name="Group 38"/>
            <p:cNvGrpSpPr>
              <a:grpSpLocks/>
            </p:cNvGrpSpPr>
            <p:nvPr/>
          </p:nvGrpSpPr>
          <p:grpSpPr bwMode="auto">
            <a:xfrm>
              <a:off x="0" y="1"/>
              <a:ext cx="2" cy="2"/>
              <a:chOff x="0" y="1"/>
              <a:chExt cx="2" cy="2"/>
            </a:xfrm>
          </p:grpSpPr>
          <p:sp>
            <p:nvSpPr>
              <p:cNvPr id="44" name="Freeform 43"/>
              <p:cNvSpPr>
                <a:spLocks/>
              </p:cNvSpPr>
              <p:nvPr/>
            </p:nvSpPr>
            <p:spPr bwMode="auto">
              <a:xfrm>
                <a:off x="0" y="1"/>
                <a:ext cx="2" cy="2"/>
              </a:xfrm>
              <a:custGeom>
                <a:avLst/>
                <a:gdLst/>
                <a:ahLst/>
                <a:cxnLst>
                  <a:cxn ang="0">
                    <a:pos x="0" y="0"/>
                  </a:cxn>
                  <a:cxn ang="0">
                    <a:pos x="0" y="0"/>
                  </a:cxn>
                </a:cxnLst>
                <a:rect l="0" t="0" r="r" b="b"/>
                <a:pathLst>
                  <a:path>
                    <a:moveTo>
                      <a:pt x="0" y="0"/>
                    </a:moveTo>
                    <a:lnTo>
                      <a:pt x="0" y="0"/>
                    </a:lnTo>
                  </a:path>
                </a:pathLst>
              </a:custGeom>
              <a:noFill/>
              <a:ln w="6350">
                <a:solidFill>
                  <a:srgbClr val="808285"/>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40" name="Group 39"/>
            <p:cNvGrpSpPr>
              <a:grpSpLocks/>
            </p:cNvGrpSpPr>
            <p:nvPr/>
          </p:nvGrpSpPr>
          <p:grpSpPr bwMode="auto">
            <a:xfrm>
              <a:off x="0" y="1"/>
              <a:ext cx="2" cy="2"/>
              <a:chOff x="0" y="1"/>
              <a:chExt cx="2" cy="2"/>
            </a:xfrm>
          </p:grpSpPr>
          <p:sp>
            <p:nvSpPr>
              <p:cNvPr id="43" name="Freeform 42"/>
              <p:cNvSpPr>
                <a:spLocks/>
              </p:cNvSpPr>
              <p:nvPr/>
            </p:nvSpPr>
            <p:spPr bwMode="auto">
              <a:xfrm>
                <a:off x="0" y="1"/>
                <a:ext cx="2" cy="2"/>
              </a:xfrm>
              <a:custGeom>
                <a:avLst/>
                <a:gdLst/>
                <a:ahLst/>
                <a:cxnLst>
                  <a:cxn ang="0">
                    <a:pos x="0" y="0"/>
                  </a:cxn>
                  <a:cxn ang="0">
                    <a:pos x="0" y="0"/>
                  </a:cxn>
                </a:cxnLst>
                <a:rect l="0" t="0" r="r" b="b"/>
                <a:pathLst>
                  <a:path>
                    <a:moveTo>
                      <a:pt x="0" y="0"/>
                    </a:moveTo>
                    <a:lnTo>
                      <a:pt x="0" y="0"/>
                    </a:lnTo>
                  </a:path>
                </a:pathLst>
              </a:custGeom>
              <a:noFill/>
              <a:ln w="6350">
                <a:solidFill>
                  <a:srgbClr val="808285"/>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41" name="Group 40"/>
            <p:cNvGrpSpPr>
              <a:grpSpLocks/>
            </p:cNvGrpSpPr>
            <p:nvPr/>
          </p:nvGrpSpPr>
          <p:grpSpPr bwMode="auto">
            <a:xfrm>
              <a:off x="0" y="0"/>
              <a:ext cx="2" cy="2"/>
              <a:chOff x="0" y="0"/>
              <a:chExt cx="2" cy="2"/>
            </a:xfrm>
          </p:grpSpPr>
          <p:sp>
            <p:nvSpPr>
              <p:cNvPr id="42" name="Freeform 41"/>
              <p:cNvSpPr>
                <a:spLocks/>
              </p:cNvSpPr>
              <p:nvPr/>
            </p:nvSpPr>
            <p:spPr bwMode="auto">
              <a:xfrm>
                <a:off x="0" y="0"/>
                <a:ext cx="2" cy="2"/>
              </a:xfrm>
              <a:custGeom>
                <a:avLst/>
                <a:gdLst/>
                <a:ahLst/>
                <a:cxnLst>
                  <a:cxn ang="0">
                    <a:pos x="0" y="0"/>
                  </a:cxn>
                  <a:cxn ang="0">
                    <a:pos x="0" y="0"/>
                  </a:cxn>
                </a:cxnLst>
                <a:rect l="0" t="0" r="r" b="b"/>
                <a:pathLst>
                  <a:path>
                    <a:moveTo>
                      <a:pt x="0" y="0"/>
                    </a:moveTo>
                    <a:lnTo>
                      <a:pt x="0" y="0"/>
                    </a:lnTo>
                  </a:path>
                </a:pathLst>
              </a:custGeom>
              <a:noFill/>
              <a:ln w="6350">
                <a:solidFill>
                  <a:srgbClr val="808285"/>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grpSp>
        <p:nvGrpSpPr>
          <p:cNvPr id="45" name="Group 44"/>
          <p:cNvGrpSpPr/>
          <p:nvPr/>
        </p:nvGrpSpPr>
        <p:grpSpPr>
          <a:xfrm flipH="1" flipV="1">
            <a:off x="3328914" y="3341408"/>
            <a:ext cx="55537" cy="61174"/>
            <a:chOff x="0" y="0"/>
            <a:chExt cx="2" cy="2"/>
          </a:xfrm>
        </p:grpSpPr>
        <p:grpSp>
          <p:nvGrpSpPr>
            <p:cNvPr id="46" name="Group 45"/>
            <p:cNvGrpSpPr>
              <a:grpSpLocks/>
            </p:cNvGrpSpPr>
            <p:nvPr/>
          </p:nvGrpSpPr>
          <p:grpSpPr bwMode="auto">
            <a:xfrm>
              <a:off x="0" y="0"/>
              <a:ext cx="2" cy="2"/>
              <a:chOff x="0" y="0"/>
              <a:chExt cx="2" cy="2"/>
            </a:xfrm>
          </p:grpSpPr>
          <p:sp>
            <p:nvSpPr>
              <p:cNvPr id="49" name="Freeform 48"/>
              <p:cNvSpPr>
                <a:spLocks/>
              </p:cNvSpPr>
              <p:nvPr/>
            </p:nvSpPr>
            <p:spPr bwMode="auto">
              <a:xfrm>
                <a:off x="0" y="0"/>
                <a:ext cx="2" cy="2"/>
              </a:xfrm>
              <a:custGeom>
                <a:avLst/>
                <a:gdLst/>
                <a:ahLst/>
                <a:cxnLst>
                  <a:cxn ang="0">
                    <a:pos x="0" y="0"/>
                  </a:cxn>
                  <a:cxn ang="0">
                    <a:pos x="0" y="0"/>
                  </a:cxn>
                </a:cxnLst>
                <a:rect l="0" t="0" r="r" b="b"/>
                <a:pathLst>
                  <a:path>
                    <a:moveTo>
                      <a:pt x="0" y="0"/>
                    </a:moveTo>
                    <a:lnTo>
                      <a:pt x="0" y="0"/>
                    </a:lnTo>
                  </a:path>
                </a:pathLst>
              </a:custGeom>
              <a:noFill/>
              <a:ln w="6350">
                <a:solidFill>
                  <a:srgbClr val="808285"/>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47" name="Group 46"/>
            <p:cNvGrpSpPr>
              <a:grpSpLocks/>
            </p:cNvGrpSpPr>
            <p:nvPr/>
          </p:nvGrpSpPr>
          <p:grpSpPr bwMode="auto">
            <a:xfrm>
              <a:off x="0" y="0"/>
              <a:ext cx="2" cy="2"/>
              <a:chOff x="0" y="0"/>
              <a:chExt cx="2" cy="2"/>
            </a:xfrm>
          </p:grpSpPr>
          <p:sp>
            <p:nvSpPr>
              <p:cNvPr id="48" name="Freeform 47"/>
              <p:cNvSpPr>
                <a:spLocks/>
              </p:cNvSpPr>
              <p:nvPr/>
            </p:nvSpPr>
            <p:spPr bwMode="auto">
              <a:xfrm>
                <a:off x="0" y="0"/>
                <a:ext cx="2" cy="2"/>
              </a:xfrm>
              <a:custGeom>
                <a:avLst/>
                <a:gdLst/>
                <a:ahLst/>
                <a:cxnLst>
                  <a:cxn ang="0">
                    <a:pos x="0" y="0"/>
                  </a:cxn>
                  <a:cxn ang="0">
                    <a:pos x="0" y="0"/>
                  </a:cxn>
                </a:cxnLst>
                <a:rect l="0" t="0" r="r" b="b"/>
                <a:pathLst>
                  <a:path>
                    <a:moveTo>
                      <a:pt x="0" y="0"/>
                    </a:moveTo>
                    <a:lnTo>
                      <a:pt x="0" y="0"/>
                    </a:lnTo>
                  </a:path>
                </a:pathLst>
              </a:custGeom>
              <a:noFill/>
              <a:ln w="6350">
                <a:solidFill>
                  <a:srgbClr val="808285"/>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grpSp>
        <p:nvGrpSpPr>
          <p:cNvPr id="50" name="Group 49"/>
          <p:cNvGrpSpPr/>
          <p:nvPr/>
        </p:nvGrpSpPr>
        <p:grpSpPr>
          <a:xfrm flipH="1" flipV="1">
            <a:off x="3328914" y="3341408"/>
            <a:ext cx="55537" cy="61174"/>
            <a:chOff x="0" y="0"/>
            <a:chExt cx="2" cy="2"/>
          </a:xfrm>
        </p:grpSpPr>
        <p:grpSp>
          <p:nvGrpSpPr>
            <p:cNvPr id="51" name="Group 50"/>
            <p:cNvGrpSpPr>
              <a:grpSpLocks/>
            </p:cNvGrpSpPr>
            <p:nvPr/>
          </p:nvGrpSpPr>
          <p:grpSpPr bwMode="auto">
            <a:xfrm>
              <a:off x="0" y="0"/>
              <a:ext cx="2" cy="2"/>
              <a:chOff x="0" y="0"/>
              <a:chExt cx="2" cy="2"/>
            </a:xfrm>
          </p:grpSpPr>
          <p:sp>
            <p:nvSpPr>
              <p:cNvPr id="54" name="Freeform 53"/>
              <p:cNvSpPr>
                <a:spLocks/>
              </p:cNvSpPr>
              <p:nvPr/>
            </p:nvSpPr>
            <p:spPr bwMode="auto">
              <a:xfrm>
                <a:off x="0" y="0"/>
                <a:ext cx="2" cy="2"/>
              </a:xfrm>
              <a:custGeom>
                <a:avLst/>
                <a:gdLst/>
                <a:ahLst/>
                <a:cxnLst>
                  <a:cxn ang="0">
                    <a:pos x="0" y="0"/>
                  </a:cxn>
                  <a:cxn ang="0">
                    <a:pos x="0" y="0"/>
                  </a:cxn>
                </a:cxnLst>
                <a:rect l="0" t="0" r="r" b="b"/>
                <a:pathLst>
                  <a:path>
                    <a:moveTo>
                      <a:pt x="0" y="0"/>
                    </a:moveTo>
                    <a:lnTo>
                      <a:pt x="0" y="0"/>
                    </a:lnTo>
                  </a:path>
                </a:pathLst>
              </a:custGeom>
              <a:noFill/>
              <a:ln w="6350">
                <a:solidFill>
                  <a:srgbClr val="808285"/>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52" name="Group 51"/>
            <p:cNvGrpSpPr>
              <a:grpSpLocks/>
            </p:cNvGrpSpPr>
            <p:nvPr/>
          </p:nvGrpSpPr>
          <p:grpSpPr bwMode="auto">
            <a:xfrm>
              <a:off x="0" y="0"/>
              <a:ext cx="2" cy="2"/>
              <a:chOff x="0" y="0"/>
              <a:chExt cx="2" cy="2"/>
            </a:xfrm>
          </p:grpSpPr>
          <p:sp>
            <p:nvSpPr>
              <p:cNvPr id="53" name="Freeform 52"/>
              <p:cNvSpPr>
                <a:spLocks/>
              </p:cNvSpPr>
              <p:nvPr/>
            </p:nvSpPr>
            <p:spPr bwMode="auto">
              <a:xfrm>
                <a:off x="0" y="0"/>
                <a:ext cx="2" cy="2"/>
              </a:xfrm>
              <a:custGeom>
                <a:avLst/>
                <a:gdLst/>
                <a:ahLst/>
                <a:cxnLst>
                  <a:cxn ang="0">
                    <a:pos x="0" y="0"/>
                  </a:cxn>
                  <a:cxn ang="0">
                    <a:pos x="0" y="0"/>
                  </a:cxn>
                </a:cxnLst>
                <a:rect l="0" t="0" r="r" b="b"/>
                <a:pathLst>
                  <a:path>
                    <a:moveTo>
                      <a:pt x="0" y="0"/>
                    </a:moveTo>
                    <a:lnTo>
                      <a:pt x="0" y="0"/>
                    </a:lnTo>
                  </a:path>
                </a:pathLst>
              </a:custGeom>
              <a:noFill/>
              <a:ln w="6350">
                <a:solidFill>
                  <a:srgbClr val="808285"/>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grpSp>
        <p:nvGrpSpPr>
          <p:cNvPr id="55" name="Group 54"/>
          <p:cNvGrpSpPr/>
          <p:nvPr/>
        </p:nvGrpSpPr>
        <p:grpSpPr>
          <a:xfrm flipH="1" flipV="1">
            <a:off x="3328914" y="3341408"/>
            <a:ext cx="55537" cy="61174"/>
            <a:chOff x="0" y="0"/>
            <a:chExt cx="2" cy="2"/>
          </a:xfrm>
        </p:grpSpPr>
        <p:grpSp>
          <p:nvGrpSpPr>
            <p:cNvPr id="56" name="Group 55"/>
            <p:cNvGrpSpPr>
              <a:grpSpLocks/>
            </p:cNvGrpSpPr>
            <p:nvPr/>
          </p:nvGrpSpPr>
          <p:grpSpPr bwMode="auto">
            <a:xfrm>
              <a:off x="0" y="0"/>
              <a:ext cx="2" cy="2"/>
              <a:chOff x="0" y="0"/>
              <a:chExt cx="2" cy="2"/>
            </a:xfrm>
          </p:grpSpPr>
          <p:sp>
            <p:nvSpPr>
              <p:cNvPr id="61" name="Freeform 60"/>
              <p:cNvSpPr>
                <a:spLocks/>
              </p:cNvSpPr>
              <p:nvPr/>
            </p:nvSpPr>
            <p:spPr bwMode="auto">
              <a:xfrm>
                <a:off x="0" y="0"/>
                <a:ext cx="2" cy="2"/>
              </a:xfrm>
              <a:custGeom>
                <a:avLst/>
                <a:gdLst/>
                <a:ahLst/>
                <a:cxnLst>
                  <a:cxn ang="0">
                    <a:pos x="0" y="0"/>
                  </a:cxn>
                  <a:cxn ang="0">
                    <a:pos x="0" y="0"/>
                  </a:cxn>
                </a:cxnLst>
                <a:rect l="0" t="0" r="r" b="b"/>
                <a:pathLst>
                  <a:path>
                    <a:moveTo>
                      <a:pt x="0" y="0"/>
                    </a:moveTo>
                    <a:lnTo>
                      <a:pt x="0" y="0"/>
                    </a:lnTo>
                  </a:path>
                </a:pathLst>
              </a:custGeom>
              <a:noFill/>
              <a:ln w="6350">
                <a:solidFill>
                  <a:srgbClr val="808285"/>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57" name="Group 56"/>
            <p:cNvGrpSpPr>
              <a:grpSpLocks/>
            </p:cNvGrpSpPr>
            <p:nvPr/>
          </p:nvGrpSpPr>
          <p:grpSpPr bwMode="auto">
            <a:xfrm>
              <a:off x="0" y="0"/>
              <a:ext cx="2" cy="2"/>
              <a:chOff x="0" y="0"/>
              <a:chExt cx="2" cy="2"/>
            </a:xfrm>
          </p:grpSpPr>
          <p:sp>
            <p:nvSpPr>
              <p:cNvPr id="60" name="Freeform 59"/>
              <p:cNvSpPr>
                <a:spLocks/>
              </p:cNvSpPr>
              <p:nvPr/>
            </p:nvSpPr>
            <p:spPr bwMode="auto">
              <a:xfrm>
                <a:off x="0" y="0"/>
                <a:ext cx="2" cy="2"/>
              </a:xfrm>
              <a:custGeom>
                <a:avLst/>
                <a:gdLst/>
                <a:ahLst/>
                <a:cxnLst>
                  <a:cxn ang="0">
                    <a:pos x="0" y="0"/>
                  </a:cxn>
                  <a:cxn ang="0">
                    <a:pos x="0" y="0"/>
                  </a:cxn>
                </a:cxnLst>
                <a:rect l="0" t="0" r="r" b="b"/>
                <a:pathLst>
                  <a:path>
                    <a:moveTo>
                      <a:pt x="0" y="0"/>
                    </a:moveTo>
                    <a:lnTo>
                      <a:pt x="0" y="0"/>
                    </a:lnTo>
                  </a:path>
                </a:pathLst>
              </a:custGeom>
              <a:noFill/>
              <a:ln w="6350">
                <a:solidFill>
                  <a:srgbClr val="808285"/>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58" name="Group 57"/>
            <p:cNvGrpSpPr>
              <a:grpSpLocks/>
            </p:cNvGrpSpPr>
            <p:nvPr/>
          </p:nvGrpSpPr>
          <p:grpSpPr bwMode="auto">
            <a:xfrm>
              <a:off x="0" y="0"/>
              <a:ext cx="2" cy="2"/>
              <a:chOff x="0" y="0"/>
              <a:chExt cx="2" cy="2"/>
            </a:xfrm>
          </p:grpSpPr>
          <p:sp>
            <p:nvSpPr>
              <p:cNvPr id="59" name="Freeform 58"/>
              <p:cNvSpPr>
                <a:spLocks/>
              </p:cNvSpPr>
              <p:nvPr/>
            </p:nvSpPr>
            <p:spPr bwMode="auto">
              <a:xfrm>
                <a:off x="0" y="0"/>
                <a:ext cx="2" cy="2"/>
              </a:xfrm>
              <a:custGeom>
                <a:avLst/>
                <a:gdLst/>
                <a:ahLst/>
                <a:cxnLst>
                  <a:cxn ang="0">
                    <a:pos x="0" y="0"/>
                  </a:cxn>
                  <a:cxn ang="0">
                    <a:pos x="0" y="0"/>
                  </a:cxn>
                </a:cxnLst>
                <a:rect l="0" t="0" r="r" b="b"/>
                <a:pathLst>
                  <a:path>
                    <a:moveTo>
                      <a:pt x="0" y="0"/>
                    </a:moveTo>
                    <a:lnTo>
                      <a:pt x="0" y="0"/>
                    </a:lnTo>
                  </a:path>
                </a:pathLst>
              </a:custGeom>
              <a:noFill/>
              <a:ln w="6350">
                <a:solidFill>
                  <a:srgbClr val="808285"/>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grpSp>
        <p:nvGrpSpPr>
          <p:cNvPr id="62" name="Group 61"/>
          <p:cNvGrpSpPr/>
          <p:nvPr/>
        </p:nvGrpSpPr>
        <p:grpSpPr>
          <a:xfrm flipH="1" flipV="1">
            <a:off x="3328914" y="3341408"/>
            <a:ext cx="55537" cy="61174"/>
            <a:chOff x="0" y="0"/>
            <a:chExt cx="2" cy="2"/>
          </a:xfrm>
        </p:grpSpPr>
        <p:grpSp>
          <p:nvGrpSpPr>
            <p:cNvPr id="63" name="Group 62"/>
            <p:cNvGrpSpPr>
              <a:grpSpLocks/>
            </p:cNvGrpSpPr>
            <p:nvPr/>
          </p:nvGrpSpPr>
          <p:grpSpPr bwMode="auto">
            <a:xfrm>
              <a:off x="0" y="0"/>
              <a:ext cx="2" cy="2"/>
              <a:chOff x="0" y="0"/>
              <a:chExt cx="2" cy="2"/>
            </a:xfrm>
          </p:grpSpPr>
          <p:sp>
            <p:nvSpPr>
              <p:cNvPr id="68" name="Freeform 67"/>
              <p:cNvSpPr>
                <a:spLocks/>
              </p:cNvSpPr>
              <p:nvPr/>
            </p:nvSpPr>
            <p:spPr bwMode="auto">
              <a:xfrm>
                <a:off x="0" y="0"/>
                <a:ext cx="2" cy="2"/>
              </a:xfrm>
              <a:custGeom>
                <a:avLst/>
                <a:gdLst/>
                <a:ahLst/>
                <a:cxnLst>
                  <a:cxn ang="0">
                    <a:pos x="0" y="0"/>
                  </a:cxn>
                  <a:cxn ang="0">
                    <a:pos x="0" y="0"/>
                  </a:cxn>
                </a:cxnLst>
                <a:rect l="0" t="0" r="r" b="b"/>
                <a:pathLst>
                  <a:path>
                    <a:moveTo>
                      <a:pt x="0" y="0"/>
                    </a:moveTo>
                    <a:lnTo>
                      <a:pt x="0" y="0"/>
                    </a:lnTo>
                  </a:path>
                </a:pathLst>
              </a:custGeom>
              <a:noFill/>
              <a:ln w="6350">
                <a:solidFill>
                  <a:srgbClr val="808285"/>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64" name="Group 63"/>
            <p:cNvGrpSpPr>
              <a:grpSpLocks/>
            </p:cNvGrpSpPr>
            <p:nvPr/>
          </p:nvGrpSpPr>
          <p:grpSpPr bwMode="auto">
            <a:xfrm>
              <a:off x="0" y="0"/>
              <a:ext cx="2" cy="2"/>
              <a:chOff x="0" y="0"/>
              <a:chExt cx="2" cy="2"/>
            </a:xfrm>
          </p:grpSpPr>
          <p:sp>
            <p:nvSpPr>
              <p:cNvPr id="67" name="Freeform 66"/>
              <p:cNvSpPr>
                <a:spLocks/>
              </p:cNvSpPr>
              <p:nvPr/>
            </p:nvSpPr>
            <p:spPr bwMode="auto">
              <a:xfrm>
                <a:off x="0" y="0"/>
                <a:ext cx="2" cy="2"/>
              </a:xfrm>
              <a:custGeom>
                <a:avLst/>
                <a:gdLst/>
                <a:ahLst/>
                <a:cxnLst>
                  <a:cxn ang="0">
                    <a:pos x="0" y="0"/>
                  </a:cxn>
                  <a:cxn ang="0">
                    <a:pos x="0" y="0"/>
                  </a:cxn>
                </a:cxnLst>
                <a:rect l="0" t="0" r="r" b="b"/>
                <a:pathLst>
                  <a:path>
                    <a:moveTo>
                      <a:pt x="0" y="0"/>
                    </a:moveTo>
                    <a:lnTo>
                      <a:pt x="0" y="0"/>
                    </a:lnTo>
                  </a:path>
                </a:pathLst>
              </a:custGeom>
              <a:noFill/>
              <a:ln w="6350">
                <a:solidFill>
                  <a:srgbClr val="808285"/>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65" name="Group 64"/>
            <p:cNvGrpSpPr>
              <a:grpSpLocks/>
            </p:cNvGrpSpPr>
            <p:nvPr/>
          </p:nvGrpSpPr>
          <p:grpSpPr bwMode="auto">
            <a:xfrm>
              <a:off x="0" y="0"/>
              <a:ext cx="2" cy="2"/>
              <a:chOff x="0" y="0"/>
              <a:chExt cx="2" cy="2"/>
            </a:xfrm>
          </p:grpSpPr>
          <p:sp>
            <p:nvSpPr>
              <p:cNvPr id="66" name="Freeform 65"/>
              <p:cNvSpPr>
                <a:spLocks/>
              </p:cNvSpPr>
              <p:nvPr/>
            </p:nvSpPr>
            <p:spPr bwMode="auto">
              <a:xfrm>
                <a:off x="0" y="0"/>
                <a:ext cx="2" cy="2"/>
              </a:xfrm>
              <a:custGeom>
                <a:avLst/>
                <a:gdLst/>
                <a:ahLst/>
                <a:cxnLst>
                  <a:cxn ang="0">
                    <a:pos x="0" y="0"/>
                  </a:cxn>
                  <a:cxn ang="0">
                    <a:pos x="0" y="0"/>
                  </a:cxn>
                </a:cxnLst>
                <a:rect l="0" t="0" r="r" b="b"/>
                <a:pathLst>
                  <a:path>
                    <a:moveTo>
                      <a:pt x="0" y="0"/>
                    </a:moveTo>
                    <a:lnTo>
                      <a:pt x="0" y="0"/>
                    </a:lnTo>
                  </a:path>
                </a:pathLst>
              </a:custGeom>
              <a:noFill/>
              <a:ln w="6350">
                <a:solidFill>
                  <a:srgbClr val="808285"/>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grpSp>
        <p:nvGrpSpPr>
          <p:cNvPr id="4121" name="Group 54"/>
          <p:cNvGrpSpPr>
            <a:grpSpLocks/>
          </p:cNvGrpSpPr>
          <p:nvPr/>
        </p:nvGrpSpPr>
        <p:grpSpPr bwMode="auto">
          <a:xfrm>
            <a:off x="244475" y="168275"/>
            <a:ext cx="7938" cy="7938"/>
            <a:chOff x="850" y="885"/>
            <a:chExt cx="10" cy="10"/>
          </a:xfrm>
        </p:grpSpPr>
        <p:grpSp>
          <p:nvGrpSpPr>
            <p:cNvPr id="4126" name="Group 59"/>
            <p:cNvGrpSpPr>
              <a:grpSpLocks/>
            </p:cNvGrpSpPr>
            <p:nvPr/>
          </p:nvGrpSpPr>
          <p:grpSpPr bwMode="auto">
            <a:xfrm>
              <a:off x="855" y="891"/>
              <a:ext cx="2" cy="2"/>
              <a:chOff x="855" y="891"/>
              <a:chExt cx="2" cy="2"/>
            </a:xfrm>
          </p:grpSpPr>
        </p:grpSp>
        <p:grpSp>
          <p:nvGrpSpPr>
            <p:cNvPr id="4124" name="Group 57"/>
            <p:cNvGrpSpPr>
              <a:grpSpLocks/>
            </p:cNvGrpSpPr>
            <p:nvPr/>
          </p:nvGrpSpPr>
          <p:grpSpPr bwMode="auto">
            <a:xfrm>
              <a:off x="855" y="891"/>
              <a:ext cx="2" cy="2"/>
              <a:chOff x="855" y="891"/>
              <a:chExt cx="2" cy="2"/>
            </a:xfrm>
          </p:grpSpPr>
        </p:grpSp>
        <p:grpSp>
          <p:nvGrpSpPr>
            <p:cNvPr id="4122" name="Group 55"/>
            <p:cNvGrpSpPr>
              <a:grpSpLocks/>
            </p:cNvGrpSpPr>
            <p:nvPr/>
          </p:nvGrpSpPr>
          <p:grpSpPr bwMode="auto">
            <a:xfrm>
              <a:off x="855" y="890"/>
              <a:ext cx="2" cy="2"/>
              <a:chOff x="855" y="890"/>
              <a:chExt cx="2" cy="2"/>
            </a:xfrm>
          </p:grpSpPr>
        </p:grpSp>
      </p:grpSp>
      <p:grpSp>
        <p:nvGrpSpPr>
          <p:cNvPr id="4116" name="Group 44"/>
          <p:cNvGrpSpPr>
            <a:grpSpLocks/>
          </p:cNvGrpSpPr>
          <p:nvPr/>
        </p:nvGrpSpPr>
        <p:grpSpPr bwMode="auto">
          <a:xfrm>
            <a:off x="244475" y="182563"/>
            <a:ext cx="7938" cy="0"/>
            <a:chOff x="850" y="1208"/>
            <a:chExt cx="10" cy="10"/>
          </a:xfrm>
        </p:grpSpPr>
        <p:grpSp>
          <p:nvGrpSpPr>
            <p:cNvPr id="4119" name="Group 47"/>
            <p:cNvGrpSpPr>
              <a:grpSpLocks/>
            </p:cNvGrpSpPr>
            <p:nvPr/>
          </p:nvGrpSpPr>
          <p:grpSpPr bwMode="auto">
            <a:xfrm>
              <a:off x="855" y="1213"/>
              <a:ext cx="2" cy="2"/>
              <a:chOff x="855" y="1213"/>
              <a:chExt cx="2" cy="2"/>
            </a:xfrm>
          </p:grpSpPr>
        </p:grpSp>
        <p:grpSp>
          <p:nvGrpSpPr>
            <p:cNvPr id="4117" name="Group 45"/>
            <p:cNvGrpSpPr>
              <a:grpSpLocks/>
            </p:cNvGrpSpPr>
            <p:nvPr/>
          </p:nvGrpSpPr>
          <p:grpSpPr bwMode="auto">
            <a:xfrm>
              <a:off x="855" y="1213"/>
              <a:ext cx="2" cy="2"/>
              <a:chOff x="855" y="1213"/>
              <a:chExt cx="2" cy="2"/>
            </a:xfrm>
          </p:grpSpPr>
        </p:grpSp>
      </p:grpSp>
      <p:grpSp>
        <p:nvGrpSpPr>
          <p:cNvPr id="4104" name="Group 152"/>
          <p:cNvGrpSpPr>
            <a:grpSpLocks/>
          </p:cNvGrpSpPr>
          <p:nvPr/>
        </p:nvGrpSpPr>
        <p:grpSpPr bwMode="auto">
          <a:xfrm>
            <a:off x="541338" y="288925"/>
            <a:ext cx="7937" cy="7938"/>
            <a:chOff x="850" y="7272"/>
            <a:chExt cx="10" cy="10"/>
          </a:xfrm>
        </p:grpSpPr>
        <p:grpSp>
          <p:nvGrpSpPr>
            <p:cNvPr id="4107" name="Group 155"/>
            <p:cNvGrpSpPr>
              <a:grpSpLocks/>
            </p:cNvGrpSpPr>
            <p:nvPr/>
          </p:nvGrpSpPr>
          <p:grpSpPr bwMode="auto">
            <a:xfrm>
              <a:off x="855" y="7277"/>
              <a:ext cx="2" cy="2"/>
              <a:chOff x="855" y="7277"/>
              <a:chExt cx="2" cy="2"/>
            </a:xfrm>
          </p:grpSpPr>
        </p:grpSp>
        <p:grpSp>
          <p:nvGrpSpPr>
            <p:cNvPr id="4105" name="Group 153"/>
            <p:cNvGrpSpPr>
              <a:grpSpLocks/>
            </p:cNvGrpSpPr>
            <p:nvPr/>
          </p:nvGrpSpPr>
          <p:grpSpPr bwMode="auto">
            <a:xfrm>
              <a:off x="855" y="7277"/>
              <a:ext cx="2" cy="2"/>
              <a:chOff x="855" y="7277"/>
              <a:chExt cx="2" cy="2"/>
            </a:xfrm>
          </p:grpSpPr>
        </p:grpSp>
      </p:grpSp>
      <p:grpSp>
        <p:nvGrpSpPr>
          <p:cNvPr id="4109" name="Group 140"/>
          <p:cNvGrpSpPr>
            <a:grpSpLocks/>
          </p:cNvGrpSpPr>
          <p:nvPr/>
        </p:nvGrpSpPr>
        <p:grpSpPr bwMode="auto">
          <a:xfrm>
            <a:off x="541338" y="365125"/>
            <a:ext cx="7937" cy="0"/>
            <a:chOff x="850" y="7594"/>
            <a:chExt cx="10" cy="10"/>
          </a:xfrm>
        </p:grpSpPr>
        <p:grpSp>
          <p:nvGrpSpPr>
            <p:cNvPr id="4114" name="Group 145"/>
            <p:cNvGrpSpPr>
              <a:grpSpLocks/>
            </p:cNvGrpSpPr>
            <p:nvPr/>
          </p:nvGrpSpPr>
          <p:grpSpPr bwMode="auto">
            <a:xfrm>
              <a:off x="855" y="7599"/>
              <a:ext cx="2" cy="2"/>
              <a:chOff x="855" y="7599"/>
              <a:chExt cx="2" cy="2"/>
            </a:xfrm>
          </p:grpSpPr>
        </p:grpSp>
        <p:grpSp>
          <p:nvGrpSpPr>
            <p:cNvPr id="4112" name="Group 143"/>
            <p:cNvGrpSpPr>
              <a:grpSpLocks/>
            </p:cNvGrpSpPr>
            <p:nvPr/>
          </p:nvGrpSpPr>
          <p:grpSpPr bwMode="auto">
            <a:xfrm>
              <a:off x="855" y="7599"/>
              <a:ext cx="2" cy="2"/>
              <a:chOff x="855" y="7599"/>
              <a:chExt cx="2" cy="2"/>
            </a:xfrm>
          </p:grpSpPr>
        </p:grpSp>
        <p:grpSp>
          <p:nvGrpSpPr>
            <p:cNvPr id="4110" name="Group 141"/>
            <p:cNvGrpSpPr>
              <a:grpSpLocks/>
            </p:cNvGrpSpPr>
            <p:nvPr/>
          </p:nvGrpSpPr>
          <p:grpSpPr bwMode="auto">
            <a:xfrm>
              <a:off x="855" y="7599"/>
              <a:ext cx="2" cy="2"/>
              <a:chOff x="855" y="7599"/>
              <a:chExt cx="2" cy="2"/>
            </a:xfrm>
          </p:grpSpPr>
        </p:grpSp>
      </p:grpSp>
      <p:grpSp>
        <p:nvGrpSpPr>
          <p:cNvPr id="4097" name="Group 101"/>
          <p:cNvGrpSpPr>
            <a:grpSpLocks/>
          </p:cNvGrpSpPr>
          <p:nvPr/>
        </p:nvGrpSpPr>
        <p:grpSpPr bwMode="auto">
          <a:xfrm>
            <a:off x="541338" y="715963"/>
            <a:ext cx="7937" cy="0"/>
            <a:chOff x="850" y="11501"/>
            <a:chExt cx="10" cy="10"/>
          </a:xfrm>
        </p:grpSpPr>
        <p:grpSp>
          <p:nvGrpSpPr>
            <p:cNvPr id="4102" name="Group 106"/>
            <p:cNvGrpSpPr>
              <a:grpSpLocks/>
            </p:cNvGrpSpPr>
            <p:nvPr/>
          </p:nvGrpSpPr>
          <p:grpSpPr bwMode="auto">
            <a:xfrm>
              <a:off x="855" y="11506"/>
              <a:ext cx="2" cy="2"/>
              <a:chOff x="855" y="11506"/>
              <a:chExt cx="2" cy="2"/>
            </a:xfrm>
          </p:grpSpPr>
        </p:grpSp>
        <p:grpSp>
          <p:nvGrpSpPr>
            <p:cNvPr id="4100" name="Group 104"/>
            <p:cNvGrpSpPr>
              <a:grpSpLocks/>
            </p:cNvGrpSpPr>
            <p:nvPr/>
          </p:nvGrpSpPr>
          <p:grpSpPr bwMode="auto">
            <a:xfrm>
              <a:off x="855" y="11506"/>
              <a:ext cx="2" cy="2"/>
              <a:chOff x="855" y="11506"/>
              <a:chExt cx="2" cy="2"/>
            </a:xfrm>
          </p:grpSpPr>
        </p:grpSp>
        <p:grpSp>
          <p:nvGrpSpPr>
            <p:cNvPr id="4098" name="Group 102"/>
            <p:cNvGrpSpPr>
              <a:grpSpLocks/>
            </p:cNvGrpSpPr>
            <p:nvPr/>
          </p:nvGrpSpPr>
          <p:grpSpPr bwMode="auto">
            <a:xfrm>
              <a:off x="855" y="11506"/>
              <a:ext cx="2" cy="2"/>
              <a:chOff x="855" y="11506"/>
              <a:chExt cx="2" cy="2"/>
            </a:xfrm>
          </p:grpSpPr>
        </p:grpSp>
      </p:grpSp>
      <p:sp>
        <p:nvSpPr>
          <p:cNvPr id="3" name="Rectangle 2">
            <a:extLst>
              <a:ext uri="{FF2B5EF4-FFF2-40B4-BE49-F238E27FC236}">
                <a16:creationId xmlns:a16="http://schemas.microsoft.com/office/drawing/2014/main" id="{9CB950FE-94BA-8D2D-BA73-C4CDC3AEC45C}"/>
              </a:ext>
            </a:extLst>
          </p:cNvPr>
          <p:cNvSpPr/>
          <p:nvPr/>
        </p:nvSpPr>
        <p:spPr>
          <a:xfrm>
            <a:off x="0" y="1593596"/>
            <a:ext cx="12192000" cy="642395"/>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2"/>
              </a:solidFill>
              <a:latin typeface="Calibri" panose="020F0502020204030204" pitchFamily="34" charset="0"/>
              <a:ea typeface="Calibri" panose="020F0502020204030204" pitchFamily="34" charset="0"/>
            </a:endParaRPr>
          </a:p>
          <a:p>
            <a:r>
              <a:rPr lang="en-US" sz="2800" dirty="0">
                <a:solidFill>
                  <a:schemeClr val="tx2"/>
                </a:solidFill>
                <a:effectLst/>
                <a:latin typeface="Calibri" panose="020F0502020204030204" pitchFamily="34" charset="0"/>
                <a:ea typeface="Calibri" panose="020F0502020204030204" pitchFamily="34" charset="0"/>
              </a:rPr>
              <a:t>Yes, AQMM provides for negative marking under the following sections: </a:t>
            </a:r>
            <a:endParaRPr lang="en-IN" sz="2800" dirty="0">
              <a:solidFill>
                <a:schemeClr val="tx2"/>
              </a:solidFill>
            </a:endParaRPr>
          </a:p>
          <a:p>
            <a:pPr algn="ctr"/>
            <a:endParaRPr lang="en-IN" sz="2800" b="1" dirty="0">
              <a:solidFill>
                <a:schemeClr val="tx2"/>
              </a:solidFill>
            </a:endParaRPr>
          </a:p>
        </p:txBody>
      </p:sp>
    </p:spTree>
    <p:extLst>
      <p:ext uri="{BB962C8B-B14F-4D97-AF65-F5344CB8AC3E}">
        <p14:creationId xmlns:p14="http://schemas.microsoft.com/office/powerpoint/2010/main" val="1663155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82599" y="544693"/>
            <a:ext cx="10194925" cy="584775"/>
          </a:xfrm>
          <a:prstGeom prst="rect">
            <a:avLst/>
          </a:prstGeom>
          <a:noFill/>
        </p:spPr>
        <p:txBody>
          <a:bodyPr wrap="square" rtlCol="0">
            <a:spAutoFit/>
          </a:bodyPr>
          <a:lstStyle/>
          <a:p>
            <a:r>
              <a:rPr lang="en-US" sz="3200" b="1" dirty="0">
                <a:solidFill>
                  <a:schemeClr val="bg1"/>
                </a:solidFill>
                <a:latin typeface="Adobe Gothic Std B" pitchFamily="34" charset="-128"/>
                <a:ea typeface="Adobe Gothic Std B" pitchFamily="34" charset="-128"/>
              </a:rPr>
              <a:t>Levels of Firm under Audit Quality Maturity Rating</a:t>
            </a:r>
          </a:p>
        </p:txBody>
      </p:sp>
      <p:grpSp>
        <p:nvGrpSpPr>
          <p:cNvPr id="38" name="Group 37"/>
          <p:cNvGrpSpPr/>
          <p:nvPr/>
        </p:nvGrpSpPr>
        <p:grpSpPr>
          <a:xfrm flipH="1" flipV="1">
            <a:off x="3328914" y="3341408"/>
            <a:ext cx="55537" cy="61174"/>
            <a:chOff x="0" y="0"/>
            <a:chExt cx="2" cy="3"/>
          </a:xfrm>
        </p:grpSpPr>
        <p:grpSp>
          <p:nvGrpSpPr>
            <p:cNvPr id="39" name="Group 38"/>
            <p:cNvGrpSpPr>
              <a:grpSpLocks/>
            </p:cNvGrpSpPr>
            <p:nvPr/>
          </p:nvGrpSpPr>
          <p:grpSpPr bwMode="auto">
            <a:xfrm>
              <a:off x="0" y="1"/>
              <a:ext cx="2" cy="2"/>
              <a:chOff x="0" y="1"/>
              <a:chExt cx="2" cy="2"/>
            </a:xfrm>
          </p:grpSpPr>
          <p:sp>
            <p:nvSpPr>
              <p:cNvPr id="44" name="Freeform 43"/>
              <p:cNvSpPr>
                <a:spLocks/>
              </p:cNvSpPr>
              <p:nvPr/>
            </p:nvSpPr>
            <p:spPr bwMode="auto">
              <a:xfrm>
                <a:off x="0" y="1"/>
                <a:ext cx="2" cy="2"/>
              </a:xfrm>
              <a:custGeom>
                <a:avLst/>
                <a:gdLst/>
                <a:ahLst/>
                <a:cxnLst>
                  <a:cxn ang="0">
                    <a:pos x="0" y="0"/>
                  </a:cxn>
                  <a:cxn ang="0">
                    <a:pos x="0" y="0"/>
                  </a:cxn>
                </a:cxnLst>
                <a:rect l="0" t="0" r="r" b="b"/>
                <a:pathLst>
                  <a:path>
                    <a:moveTo>
                      <a:pt x="0" y="0"/>
                    </a:moveTo>
                    <a:lnTo>
                      <a:pt x="0" y="0"/>
                    </a:lnTo>
                  </a:path>
                </a:pathLst>
              </a:custGeom>
              <a:noFill/>
              <a:ln w="6350">
                <a:solidFill>
                  <a:srgbClr val="808285"/>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40" name="Group 39"/>
            <p:cNvGrpSpPr>
              <a:grpSpLocks/>
            </p:cNvGrpSpPr>
            <p:nvPr/>
          </p:nvGrpSpPr>
          <p:grpSpPr bwMode="auto">
            <a:xfrm>
              <a:off x="0" y="1"/>
              <a:ext cx="2" cy="2"/>
              <a:chOff x="0" y="1"/>
              <a:chExt cx="2" cy="2"/>
            </a:xfrm>
          </p:grpSpPr>
          <p:sp>
            <p:nvSpPr>
              <p:cNvPr id="43" name="Freeform 42"/>
              <p:cNvSpPr>
                <a:spLocks/>
              </p:cNvSpPr>
              <p:nvPr/>
            </p:nvSpPr>
            <p:spPr bwMode="auto">
              <a:xfrm>
                <a:off x="0" y="1"/>
                <a:ext cx="2" cy="2"/>
              </a:xfrm>
              <a:custGeom>
                <a:avLst/>
                <a:gdLst/>
                <a:ahLst/>
                <a:cxnLst>
                  <a:cxn ang="0">
                    <a:pos x="0" y="0"/>
                  </a:cxn>
                  <a:cxn ang="0">
                    <a:pos x="0" y="0"/>
                  </a:cxn>
                </a:cxnLst>
                <a:rect l="0" t="0" r="r" b="b"/>
                <a:pathLst>
                  <a:path>
                    <a:moveTo>
                      <a:pt x="0" y="0"/>
                    </a:moveTo>
                    <a:lnTo>
                      <a:pt x="0" y="0"/>
                    </a:lnTo>
                  </a:path>
                </a:pathLst>
              </a:custGeom>
              <a:noFill/>
              <a:ln w="6350">
                <a:solidFill>
                  <a:srgbClr val="808285"/>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41" name="Group 40"/>
            <p:cNvGrpSpPr>
              <a:grpSpLocks/>
            </p:cNvGrpSpPr>
            <p:nvPr/>
          </p:nvGrpSpPr>
          <p:grpSpPr bwMode="auto">
            <a:xfrm>
              <a:off x="0" y="0"/>
              <a:ext cx="2" cy="2"/>
              <a:chOff x="0" y="0"/>
              <a:chExt cx="2" cy="2"/>
            </a:xfrm>
          </p:grpSpPr>
          <p:sp>
            <p:nvSpPr>
              <p:cNvPr id="42" name="Freeform 41"/>
              <p:cNvSpPr>
                <a:spLocks/>
              </p:cNvSpPr>
              <p:nvPr/>
            </p:nvSpPr>
            <p:spPr bwMode="auto">
              <a:xfrm>
                <a:off x="0" y="0"/>
                <a:ext cx="2" cy="2"/>
              </a:xfrm>
              <a:custGeom>
                <a:avLst/>
                <a:gdLst/>
                <a:ahLst/>
                <a:cxnLst>
                  <a:cxn ang="0">
                    <a:pos x="0" y="0"/>
                  </a:cxn>
                  <a:cxn ang="0">
                    <a:pos x="0" y="0"/>
                  </a:cxn>
                </a:cxnLst>
                <a:rect l="0" t="0" r="r" b="b"/>
                <a:pathLst>
                  <a:path>
                    <a:moveTo>
                      <a:pt x="0" y="0"/>
                    </a:moveTo>
                    <a:lnTo>
                      <a:pt x="0" y="0"/>
                    </a:lnTo>
                  </a:path>
                </a:pathLst>
              </a:custGeom>
              <a:noFill/>
              <a:ln w="6350">
                <a:solidFill>
                  <a:srgbClr val="808285"/>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grpSp>
        <p:nvGrpSpPr>
          <p:cNvPr id="45" name="Group 44"/>
          <p:cNvGrpSpPr/>
          <p:nvPr/>
        </p:nvGrpSpPr>
        <p:grpSpPr>
          <a:xfrm flipH="1" flipV="1">
            <a:off x="3328914" y="3341408"/>
            <a:ext cx="55537" cy="61174"/>
            <a:chOff x="0" y="0"/>
            <a:chExt cx="2" cy="2"/>
          </a:xfrm>
        </p:grpSpPr>
        <p:grpSp>
          <p:nvGrpSpPr>
            <p:cNvPr id="46" name="Group 45"/>
            <p:cNvGrpSpPr>
              <a:grpSpLocks/>
            </p:cNvGrpSpPr>
            <p:nvPr/>
          </p:nvGrpSpPr>
          <p:grpSpPr bwMode="auto">
            <a:xfrm>
              <a:off x="0" y="0"/>
              <a:ext cx="2" cy="2"/>
              <a:chOff x="0" y="0"/>
              <a:chExt cx="2" cy="2"/>
            </a:xfrm>
          </p:grpSpPr>
          <p:sp>
            <p:nvSpPr>
              <p:cNvPr id="49" name="Freeform 48"/>
              <p:cNvSpPr>
                <a:spLocks/>
              </p:cNvSpPr>
              <p:nvPr/>
            </p:nvSpPr>
            <p:spPr bwMode="auto">
              <a:xfrm>
                <a:off x="0" y="0"/>
                <a:ext cx="2" cy="2"/>
              </a:xfrm>
              <a:custGeom>
                <a:avLst/>
                <a:gdLst/>
                <a:ahLst/>
                <a:cxnLst>
                  <a:cxn ang="0">
                    <a:pos x="0" y="0"/>
                  </a:cxn>
                  <a:cxn ang="0">
                    <a:pos x="0" y="0"/>
                  </a:cxn>
                </a:cxnLst>
                <a:rect l="0" t="0" r="r" b="b"/>
                <a:pathLst>
                  <a:path>
                    <a:moveTo>
                      <a:pt x="0" y="0"/>
                    </a:moveTo>
                    <a:lnTo>
                      <a:pt x="0" y="0"/>
                    </a:lnTo>
                  </a:path>
                </a:pathLst>
              </a:custGeom>
              <a:noFill/>
              <a:ln w="6350">
                <a:solidFill>
                  <a:srgbClr val="808285"/>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47" name="Group 46"/>
            <p:cNvGrpSpPr>
              <a:grpSpLocks/>
            </p:cNvGrpSpPr>
            <p:nvPr/>
          </p:nvGrpSpPr>
          <p:grpSpPr bwMode="auto">
            <a:xfrm>
              <a:off x="0" y="0"/>
              <a:ext cx="2" cy="2"/>
              <a:chOff x="0" y="0"/>
              <a:chExt cx="2" cy="2"/>
            </a:xfrm>
          </p:grpSpPr>
          <p:sp>
            <p:nvSpPr>
              <p:cNvPr id="48" name="Freeform 47"/>
              <p:cNvSpPr>
                <a:spLocks/>
              </p:cNvSpPr>
              <p:nvPr/>
            </p:nvSpPr>
            <p:spPr bwMode="auto">
              <a:xfrm>
                <a:off x="0" y="0"/>
                <a:ext cx="2" cy="2"/>
              </a:xfrm>
              <a:custGeom>
                <a:avLst/>
                <a:gdLst/>
                <a:ahLst/>
                <a:cxnLst>
                  <a:cxn ang="0">
                    <a:pos x="0" y="0"/>
                  </a:cxn>
                  <a:cxn ang="0">
                    <a:pos x="0" y="0"/>
                  </a:cxn>
                </a:cxnLst>
                <a:rect l="0" t="0" r="r" b="b"/>
                <a:pathLst>
                  <a:path>
                    <a:moveTo>
                      <a:pt x="0" y="0"/>
                    </a:moveTo>
                    <a:lnTo>
                      <a:pt x="0" y="0"/>
                    </a:lnTo>
                  </a:path>
                </a:pathLst>
              </a:custGeom>
              <a:noFill/>
              <a:ln w="6350">
                <a:solidFill>
                  <a:srgbClr val="808285"/>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grpSp>
        <p:nvGrpSpPr>
          <p:cNvPr id="50" name="Group 49"/>
          <p:cNvGrpSpPr/>
          <p:nvPr/>
        </p:nvGrpSpPr>
        <p:grpSpPr>
          <a:xfrm flipH="1" flipV="1">
            <a:off x="3328914" y="3341408"/>
            <a:ext cx="55537" cy="61174"/>
            <a:chOff x="0" y="0"/>
            <a:chExt cx="2" cy="2"/>
          </a:xfrm>
        </p:grpSpPr>
        <p:grpSp>
          <p:nvGrpSpPr>
            <p:cNvPr id="51" name="Group 50"/>
            <p:cNvGrpSpPr>
              <a:grpSpLocks/>
            </p:cNvGrpSpPr>
            <p:nvPr/>
          </p:nvGrpSpPr>
          <p:grpSpPr bwMode="auto">
            <a:xfrm>
              <a:off x="0" y="0"/>
              <a:ext cx="2" cy="2"/>
              <a:chOff x="0" y="0"/>
              <a:chExt cx="2" cy="2"/>
            </a:xfrm>
          </p:grpSpPr>
          <p:sp>
            <p:nvSpPr>
              <p:cNvPr id="54" name="Freeform 53"/>
              <p:cNvSpPr>
                <a:spLocks/>
              </p:cNvSpPr>
              <p:nvPr/>
            </p:nvSpPr>
            <p:spPr bwMode="auto">
              <a:xfrm>
                <a:off x="0" y="0"/>
                <a:ext cx="2" cy="2"/>
              </a:xfrm>
              <a:custGeom>
                <a:avLst/>
                <a:gdLst/>
                <a:ahLst/>
                <a:cxnLst>
                  <a:cxn ang="0">
                    <a:pos x="0" y="0"/>
                  </a:cxn>
                  <a:cxn ang="0">
                    <a:pos x="0" y="0"/>
                  </a:cxn>
                </a:cxnLst>
                <a:rect l="0" t="0" r="r" b="b"/>
                <a:pathLst>
                  <a:path>
                    <a:moveTo>
                      <a:pt x="0" y="0"/>
                    </a:moveTo>
                    <a:lnTo>
                      <a:pt x="0" y="0"/>
                    </a:lnTo>
                  </a:path>
                </a:pathLst>
              </a:custGeom>
              <a:noFill/>
              <a:ln w="6350">
                <a:solidFill>
                  <a:srgbClr val="808285"/>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52" name="Group 51"/>
            <p:cNvGrpSpPr>
              <a:grpSpLocks/>
            </p:cNvGrpSpPr>
            <p:nvPr/>
          </p:nvGrpSpPr>
          <p:grpSpPr bwMode="auto">
            <a:xfrm>
              <a:off x="0" y="0"/>
              <a:ext cx="2" cy="2"/>
              <a:chOff x="0" y="0"/>
              <a:chExt cx="2" cy="2"/>
            </a:xfrm>
          </p:grpSpPr>
          <p:sp>
            <p:nvSpPr>
              <p:cNvPr id="53" name="Freeform 52"/>
              <p:cNvSpPr>
                <a:spLocks/>
              </p:cNvSpPr>
              <p:nvPr/>
            </p:nvSpPr>
            <p:spPr bwMode="auto">
              <a:xfrm>
                <a:off x="0" y="0"/>
                <a:ext cx="2" cy="2"/>
              </a:xfrm>
              <a:custGeom>
                <a:avLst/>
                <a:gdLst/>
                <a:ahLst/>
                <a:cxnLst>
                  <a:cxn ang="0">
                    <a:pos x="0" y="0"/>
                  </a:cxn>
                  <a:cxn ang="0">
                    <a:pos x="0" y="0"/>
                  </a:cxn>
                </a:cxnLst>
                <a:rect l="0" t="0" r="r" b="b"/>
                <a:pathLst>
                  <a:path>
                    <a:moveTo>
                      <a:pt x="0" y="0"/>
                    </a:moveTo>
                    <a:lnTo>
                      <a:pt x="0" y="0"/>
                    </a:lnTo>
                  </a:path>
                </a:pathLst>
              </a:custGeom>
              <a:noFill/>
              <a:ln w="6350">
                <a:solidFill>
                  <a:srgbClr val="808285"/>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grpSp>
        <p:nvGrpSpPr>
          <p:cNvPr id="55" name="Group 54"/>
          <p:cNvGrpSpPr/>
          <p:nvPr/>
        </p:nvGrpSpPr>
        <p:grpSpPr>
          <a:xfrm flipH="1" flipV="1">
            <a:off x="3328914" y="3341408"/>
            <a:ext cx="55537" cy="61174"/>
            <a:chOff x="0" y="0"/>
            <a:chExt cx="2" cy="2"/>
          </a:xfrm>
        </p:grpSpPr>
        <p:grpSp>
          <p:nvGrpSpPr>
            <p:cNvPr id="56" name="Group 55"/>
            <p:cNvGrpSpPr>
              <a:grpSpLocks/>
            </p:cNvGrpSpPr>
            <p:nvPr/>
          </p:nvGrpSpPr>
          <p:grpSpPr bwMode="auto">
            <a:xfrm>
              <a:off x="0" y="0"/>
              <a:ext cx="2" cy="2"/>
              <a:chOff x="0" y="0"/>
              <a:chExt cx="2" cy="2"/>
            </a:xfrm>
          </p:grpSpPr>
          <p:sp>
            <p:nvSpPr>
              <p:cNvPr id="61" name="Freeform 60"/>
              <p:cNvSpPr>
                <a:spLocks/>
              </p:cNvSpPr>
              <p:nvPr/>
            </p:nvSpPr>
            <p:spPr bwMode="auto">
              <a:xfrm>
                <a:off x="0" y="0"/>
                <a:ext cx="2" cy="2"/>
              </a:xfrm>
              <a:custGeom>
                <a:avLst/>
                <a:gdLst/>
                <a:ahLst/>
                <a:cxnLst>
                  <a:cxn ang="0">
                    <a:pos x="0" y="0"/>
                  </a:cxn>
                  <a:cxn ang="0">
                    <a:pos x="0" y="0"/>
                  </a:cxn>
                </a:cxnLst>
                <a:rect l="0" t="0" r="r" b="b"/>
                <a:pathLst>
                  <a:path>
                    <a:moveTo>
                      <a:pt x="0" y="0"/>
                    </a:moveTo>
                    <a:lnTo>
                      <a:pt x="0" y="0"/>
                    </a:lnTo>
                  </a:path>
                </a:pathLst>
              </a:custGeom>
              <a:noFill/>
              <a:ln w="6350">
                <a:solidFill>
                  <a:srgbClr val="808285"/>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57" name="Group 56"/>
            <p:cNvGrpSpPr>
              <a:grpSpLocks/>
            </p:cNvGrpSpPr>
            <p:nvPr/>
          </p:nvGrpSpPr>
          <p:grpSpPr bwMode="auto">
            <a:xfrm>
              <a:off x="0" y="0"/>
              <a:ext cx="2" cy="2"/>
              <a:chOff x="0" y="0"/>
              <a:chExt cx="2" cy="2"/>
            </a:xfrm>
          </p:grpSpPr>
          <p:sp>
            <p:nvSpPr>
              <p:cNvPr id="60" name="Freeform 59"/>
              <p:cNvSpPr>
                <a:spLocks/>
              </p:cNvSpPr>
              <p:nvPr/>
            </p:nvSpPr>
            <p:spPr bwMode="auto">
              <a:xfrm>
                <a:off x="0" y="0"/>
                <a:ext cx="2" cy="2"/>
              </a:xfrm>
              <a:custGeom>
                <a:avLst/>
                <a:gdLst/>
                <a:ahLst/>
                <a:cxnLst>
                  <a:cxn ang="0">
                    <a:pos x="0" y="0"/>
                  </a:cxn>
                  <a:cxn ang="0">
                    <a:pos x="0" y="0"/>
                  </a:cxn>
                </a:cxnLst>
                <a:rect l="0" t="0" r="r" b="b"/>
                <a:pathLst>
                  <a:path>
                    <a:moveTo>
                      <a:pt x="0" y="0"/>
                    </a:moveTo>
                    <a:lnTo>
                      <a:pt x="0" y="0"/>
                    </a:lnTo>
                  </a:path>
                </a:pathLst>
              </a:custGeom>
              <a:noFill/>
              <a:ln w="6350">
                <a:solidFill>
                  <a:srgbClr val="808285"/>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58" name="Group 57"/>
            <p:cNvGrpSpPr>
              <a:grpSpLocks/>
            </p:cNvGrpSpPr>
            <p:nvPr/>
          </p:nvGrpSpPr>
          <p:grpSpPr bwMode="auto">
            <a:xfrm>
              <a:off x="0" y="0"/>
              <a:ext cx="2" cy="2"/>
              <a:chOff x="0" y="0"/>
              <a:chExt cx="2" cy="2"/>
            </a:xfrm>
          </p:grpSpPr>
          <p:sp>
            <p:nvSpPr>
              <p:cNvPr id="59" name="Freeform 58"/>
              <p:cNvSpPr>
                <a:spLocks/>
              </p:cNvSpPr>
              <p:nvPr/>
            </p:nvSpPr>
            <p:spPr bwMode="auto">
              <a:xfrm>
                <a:off x="0" y="0"/>
                <a:ext cx="2" cy="2"/>
              </a:xfrm>
              <a:custGeom>
                <a:avLst/>
                <a:gdLst/>
                <a:ahLst/>
                <a:cxnLst>
                  <a:cxn ang="0">
                    <a:pos x="0" y="0"/>
                  </a:cxn>
                  <a:cxn ang="0">
                    <a:pos x="0" y="0"/>
                  </a:cxn>
                </a:cxnLst>
                <a:rect l="0" t="0" r="r" b="b"/>
                <a:pathLst>
                  <a:path>
                    <a:moveTo>
                      <a:pt x="0" y="0"/>
                    </a:moveTo>
                    <a:lnTo>
                      <a:pt x="0" y="0"/>
                    </a:lnTo>
                  </a:path>
                </a:pathLst>
              </a:custGeom>
              <a:noFill/>
              <a:ln w="6350">
                <a:solidFill>
                  <a:srgbClr val="808285"/>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grpSp>
        <p:nvGrpSpPr>
          <p:cNvPr id="62" name="Group 61"/>
          <p:cNvGrpSpPr/>
          <p:nvPr/>
        </p:nvGrpSpPr>
        <p:grpSpPr>
          <a:xfrm flipH="1" flipV="1">
            <a:off x="3328914" y="3341408"/>
            <a:ext cx="55537" cy="61174"/>
            <a:chOff x="0" y="0"/>
            <a:chExt cx="2" cy="2"/>
          </a:xfrm>
        </p:grpSpPr>
        <p:grpSp>
          <p:nvGrpSpPr>
            <p:cNvPr id="63" name="Group 62"/>
            <p:cNvGrpSpPr>
              <a:grpSpLocks/>
            </p:cNvGrpSpPr>
            <p:nvPr/>
          </p:nvGrpSpPr>
          <p:grpSpPr bwMode="auto">
            <a:xfrm>
              <a:off x="0" y="0"/>
              <a:ext cx="2" cy="2"/>
              <a:chOff x="0" y="0"/>
              <a:chExt cx="2" cy="2"/>
            </a:xfrm>
          </p:grpSpPr>
          <p:sp>
            <p:nvSpPr>
              <p:cNvPr id="68" name="Freeform 67"/>
              <p:cNvSpPr>
                <a:spLocks/>
              </p:cNvSpPr>
              <p:nvPr/>
            </p:nvSpPr>
            <p:spPr bwMode="auto">
              <a:xfrm>
                <a:off x="0" y="0"/>
                <a:ext cx="2" cy="2"/>
              </a:xfrm>
              <a:custGeom>
                <a:avLst/>
                <a:gdLst/>
                <a:ahLst/>
                <a:cxnLst>
                  <a:cxn ang="0">
                    <a:pos x="0" y="0"/>
                  </a:cxn>
                  <a:cxn ang="0">
                    <a:pos x="0" y="0"/>
                  </a:cxn>
                </a:cxnLst>
                <a:rect l="0" t="0" r="r" b="b"/>
                <a:pathLst>
                  <a:path>
                    <a:moveTo>
                      <a:pt x="0" y="0"/>
                    </a:moveTo>
                    <a:lnTo>
                      <a:pt x="0" y="0"/>
                    </a:lnTo>
                  </a:path>
                </a:pathLst>
              </a:custGeom>
              <a:noFill/>
              <a:ln w="6350">
                <a:solidFill>
                  <a:srgbClr val="808285"/>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64" name="Group 63"/>
            <p:cNvGrpSpPr>
              <a:grpSpLocks/>
            </p:cNvGrpSpPr>
            <p:nvPr/>
          </p:nvGrpSpPr>
          <p:grpSpPr bwMode="auto">
            <a:xfrm>
              <a:off x="0" y="0"/>
              <a:ext cx="2" cy="2"/>
              <a:chOff x="0" y="0"/>
              <a:chExt cx="2" cy="2"/>
            </a:xfrm>
          </p:grpSpPr>
          <p:sp>
            <p:nvSpPr>
              <p:cNvPr id="67" name="Freeform 66"/>
              <p:cNvSpPr>
                <a:spLocks/>
              </p:cNvSpPr>
              <p:nvPr/>
            </p:nvSpPr>
            <p:spPr bwMode="auto">
              <a:xfrm>
                <a:off x="0" y="0"/>
                <a:ext cx="2" cy="2"/>
              </a:xfrm>
              <a:custGeom>
                <a:avLst/>
                <a:gdLst/>
                <a:ahLst/>
                <a:cxnLst>
                  <a:cxn ang="0">
                    <a:pos x="0" y="0"/>
                  </a:cxn>
                  <a:cxn ang="0">
                    <a:pos x="0" y="0"/>
                  </a:cxn>
                </a:cxnLst>
                <a:rect l="0" t="0" r="r" b="b"/>
                <a:pathLst>
                  <a:path>
                    <a:moveTo>
                      <a:pt x="0" y="0"/>
                    </a:moveTo>
                    <a:lnTo>
                      <a:pt x="0" y="0"/>
                    </a:lnTo>
                  </a:path>
                </a:pathLst>
              </a:custGeom>
              <a:noFill/>
              <a:ln w="6350">
                <a:solidFill>
                  <a:srgbClr val="808285"/>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65" name="Group 64"/>
            <p:cNvGrpSpPr>
              <a:grpSpLocks/>
            </p:cNvGrpSpPr>
            <p:nvPr/>
          </p:nvGrpSpPr>
          <p:grpSpPr bwMode="auto">
            <a:xfrm>
              <a:off x="0" y="0"/>
              <a:ext cx="2" cy="2"/>
              <a:chOff x="0" y="0"/>
              <a:chExt cx="2" cy="2"/>
            </a:xfrm>
          </p:grpSpPr>
          <p:sp>
            <p:nvSpPr>
              <p:cNvPr id="66" name="Freeform 65"/>
              <p:cNvSpPr>
                <a:spLocks/>
              </p:cNvSpPr>
              <p:nvPr/>
            </p:nvSpPr>
            <p:spPr bwMode="auto">
              <a:xfrm>
                <a:off x="0" y="0"/>
                <a:ext cx="2" cy="2"/>
              </a:xfrm>
              <a:custGeom>
                <a:avLst/>
                <a:gdLst/>
                <a:ahLst/>
                <a:cxnLst>
                  <a:cxn ang="0">
                    <a:pos x="0" y="0"/>
                  </a:cxn>
                  <a:cxn ang="0">
                    <a:pos x="0" y="0"/>
                  </a:cxn>
                </a:cxnLst>
                <a:rect l="0" t="0" r="r" b="b"/>
                <a:pathLst>
                  <a:path>
                    <a:moveTo>
                      <a:pt x="0" y="0"/>
                    </a:moveTo>
                    <a:lnTo>
                      <a:pt x="0" y="0"/>
                    </a:lnTo>
                  </a:path>
                </a:pathLst>
              </a:custGeom>
              <a:noFill/>
              <a:ln w="6350">
                <a:solidFill>
                  <a:srgbClr val="808285"/>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graphicFrame>
        <p:nvGraphicFramePr>
          <p:cNvPr id="71" name="Table 70"/>
          <p:cNvGraphicFramePr>
            <a:graphicFrameLocks noGrp="1"/>
          </p:cNvGraphicFramePr>
          <p:nvPr>
            <p:extLst>
              <p:ext uri="{D42A27DB-BD31-4B8C-83A1-F6EECF244321}">
                <p14:modId xmlns:p14="http://schemas.microsoft.com/office/powerpoint/2010/main" val="4015938517"/>
              </p:ext>
            </p:extLst>
          </p:nvPr>
        </p:nvGraphicFramePr>
        <p:xfrm>
          <a:off x="0" y="1735493"/>
          <a:ext cx="12192000" cy="4348065"/>
        </p:xfrm>
        <a:graphic>
          <a:graphicData uri="http://schemas.openxmlformats.org/drawingml/2006/table">
            <a:tbl>
              <a:tblPr firstRow="1" firstCol="1" lastRow="1" lastCol="1" bandRow="1" bandCol="1"/>
              <a:tblGrid>
                <a:gridCol w="2429690">
                  <a:extLst>
                    <a:ext uri="{9D8B030D-6E8A-4147-A177-3AD203B41FA5}">
                      <a16:colId xmlns:a16="http://schemas.microsoft.com/office/drawing/2014/main" val="1111487408"/>
                    </a:ext>
                  </a:extLst>
                </a:gridCol>
                <a:gridCol w="1228995">
                  <a:extLst>
                    <a:ext uri="{9D8B030D-6E8A-4147-A177-3AD203B41FA5}">
                      <a16:colId xmlns:a16="http://schemas.microsoft.com/office/drawing/2014/main" val="1993155789"/>
                    </a:ext>
                  </a:extLst>
                </a:gridCol>
                <a:gridCol w="8533315">
                  <a:extLst>
                    <a:ext uri="{9D8B030D-6E8A-4147-A177-3AD203B41FA5}">
                      <a16:colId xmlns:a16="http://schemas.microsoft.com/office/drawing/2014/main" val="4033464914"/>
                    </a:ext>
                  </a:extLst>
                </a:gridCol>
              </a:tblGrid>
              <a:tr h="687664">
                <a:tc>
                  <a:txBody>
                    <a:bodyPr/>
                    <a:lstStyle/>
                    <a:p>
                      <a:pPr marL="46990" marR="0" algn="ctr">
                        <a:spcBef>
                          <a:spcPts val="105"/>
                        </a:spcBef>
                        <a:spcAft>
                          <a:spcPts val="0"/>
                        </a:spcAft>
                      </a:pPr>
                      <a:r>
                        <a:rPr lang="en-US" sz="2000" b="1" dirty="0">
                          <a:solidFill>
                            <a:srgbClr val="002060"/>
                          </a:solidFill>
                          <a:effectLst/>
                          <a:latin typeface="+mn-lt"/>
                          <a:ea typeface="Calibri" panose="020F0502020204030204" pitchFamily="34" charset="0"/>
                          <a:cs typeface="Mangal" panose="02040503050203030202" pitchFamily="18" charset="0"/>
                        </a:rPr>
                        <a:t>Score in Each Section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4FD"/>
                    </a:solidFill>
                  </a:tcPr>
                </a:tc>
                <a:tc>
                  <a:txBody>
                    <a:bodyPr/>
                    <a:lstStyle/>
                    <a:p>
                      <a:pPr marL="46990" marR="0" algn="ctr">
                        <a:spcBef>
                          <a:spcPts val="105"/>
                        </a:spcBef>
                        <a:spcAft>
                          <a:spcPts val="0"/>
                        </a:spcAft>
                      </a:pPr>
                      <a:r>
                        <a:rPr lang="en-US" sz="2000" b="1" dirty="0">
                          <a:solidFill>
                            <a:srgbClr val="002060"/>
                          </a:solidFill>
                          <a:effectLst/>
                          <a:latin typeface="+mn-lt"/>
                          <a:ea typeface="Calibri" panose="020F0502020204030204" pitchFamily="34" charset="0"/>
                          <a:cs typeface="Mangal" panose="02040503050203030202" pitchFamily="18" charset="0"/>
                        </a:rPr>
                        <a:t>Level of Firm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4FD"/>
                    </a:solidFill>
                  </a:tcPr>
                </a:tc>
                <a:tc>
                  <a:txBody>
                    <a:bodyPr/>
                    <a:lstStyle/>
                    <a:p>
                      <a:pPr marL="47625" marR="0" algn="ctr">
                        <a:lnSpc>
                          <a:spcPts val="1320"/>
                        </a:lnSpc>
                        <a:spcBef>
                          <a:spcPts val="105"/>
                        </a:spcBef>
                        <a:spcAft>
                          <a:spcPts val="0"/>
                        </a:spcAft>
                      </a:pPr>
                      <a:r>
                        <a:rPr lang="en-US" sz="2000" b="1" dirty="0">
                          <a:solidFill>
                            <a:srgbClr val="002060"/>
                          </a:solidFill>
                          <a:effectLst/>
                          <a:latin typeface="+mn-lt"/>
                          <a:ea typeface="Calibri" panose="020F0502020204030204" pitchFamily="34" charset="0"/>
                          <a:cs typeface="Mangal" panose="02040503050203030202" pitchFamily="18" charset="0"/>
                        </a:rPr>
                        <a:t>Interpretation of the result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4FD"/>
                    </a:solidFill>
                  </a:tcPr>
                </a:tc>
                <a:extLst>
                  <a:ext uri="{0D108BD9-81ED-4DB2-BD59-A6C34878D82A}">
                    <a16:rowId xmlns:a16="http://schemas.microsoft.com/office/drawing/2014/main" val="1343162809"/>
                  </a:ext>
                </a:extLst>
              </a:tr>
              <a:tr h="1122583">
                <a:tc>
                  <a:txBody>
                    <a:bodyPr/>
                    <a:lstStyle/>
                    <a:p>
                      <a:pPr marL="46990" marR="0" lvl="0" indent="0" algn="l" defTabSz="914400" rtl="0" eaLnBrk="1" fontAlgn="auto" latinLnBrk="0" hangingPunct="1">
                        <a:lnSpc>
                          <a:spcPct val="100000"/>
                        </a:lnSpc>
                        <a:spcBef>
                          <a:spcPts val="105"/>
                        </a:spcBef>
                        <a:spcAft>
                          <a:spcPts val="0"/>
                        </a:spcAft>
                        <a:buClrTx/>
                        <a:buSzTx/>
                        <a:buFontTx/>
                        <a:buNone/>
                        <a:tabLst/>
                        <a:defRPr/>
                      </a:pPr>
                      <a:r>
                        <a:rPr lang="en-US" sz="2000" b="1" dirty="0">
                          <a:solidFill>
                            <a:srgbClr val="002060"/>
                          </a:solidFill>
                          <a:effectLst/>
                          <a:latin typeface="+mn-lt"/>
                          <a:ea typeface="Calibri" panose="020F0502020204030204" pitchFamily="34" charset="0"/>
                          <a:cs typeface="Mangal" panose="02040503050203030202" pitchFamily="18" charset="0"/>
                        </a:rPr>
                        <a:t>Up</a:t>
                      </a:r>
                      <a:r>
                        <a:rPr lang="en-US" sz="2000" b="1" baseline="0" dirty="0">
                          <a:solidFill>
                            <a:srgbClr val="002060"/>
                          </a:solidFill>
                          <a:effectLst/>
                          <a:latin typeface="+mn-lt"/>
                          <a:ea typeface="Calibri" panose="020F0502020204030204" pitchFamily="34" charset="0"/>
                          <a:cs typeface="Mangal" panose="02040503050203030202" pitchFamily="18" charset="0"/>
                        </a:rPr>
                        <a:t> to 25% in each section</a:t>
                      </a:r>
                      <a:endParaRPr lang="en-US" sz="2000" b="1" dirty="0">
                        <a:solidFill>
                          <a:srgbClr val="002060"/>
                        </a:solidFill>
                        <a:effectLst/>
                        <a:latin typeface="+mn-lt"/>
                        <a:ea typeface="Calibri" panose="020F0502020204030204" pitchFamily="34" charset="0"/>
                        <a:cs typeface="Mangal" panose="02040503050203030202" pitchFamily="18" charset="0"/>
                      </a:endParaRPr>
                    </a:p>
                    <a:p>
                      <a:pPr marL="46990" marR="0" algn="l">
                        <a:spcBef>
                          <a:spcPts val="105"/>
                        </a:spcBef>
                        <a:spcAft>
                          <a:spcPts val="0"/>
                        </a:spcAft>
                      </a:pPr>
                      <a:endParaRPr lang="en-US" sz="2000" b="1" dirty="0">
                        <a:solidFill>
                          <a:srgbClr val="002060"/>
                        </a:solidFill>
                        <a:effectLst/>
                        <a:latin typeface="+mn-lt"/>
                        <a:ea typeface="Calibri" panose="020F0502020204030204" pitchFamily="34" charset="0"/>
                        <a:cs typeface="Mangal" panose="02040503050203030202"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4FD"/>
                    </a:solidFill>
                  </a:tcPr>
                </a:tc>
                <a:tc>
                  <a:txBody>
                    <a:bodyPr/>
                    <a:lstStyle/>
                    <a:p>
                      <a:pPr marL="46990" marR="0" lvl="0" indent="0" algn="ctr" defTabSz="914400" rtl="0" eaLnBrk="1" fontAlgn="auto" latinLnBrk="0" hangingPunct="1">
                        <a:lnSpc>
                          <a:spcPct val="100000"/>
                        </a:lnSpc>
                        <a:spcBef>
                          <a:spcPts val="105"/>
                        </a:spcBef>
                        <a:spcAft>
                          <a:spcPts val="0"/>
                        </a:spcAft>
                        <a:buClrTx/>
                        <a:buSzTx/>
                        <a:buFontTx/>
                        <a:buNone/>
                        <a:tabLst/>
                        <a:defRPr/>
                      </a:pPr>
                      <a:r>
                        <a:rPr lang="en-US" sz="2000" b="1" dirty="0">
                          <a:solidFill>
                            <a:srgbClr val="002060"/>
                          </a:solidFill>
                          <a:effectLst/>
                          <a:latin typeface="+mn-lt"/>
                          <a:ea typeface="Calibri" panose="020F0502020204030204" pitchFamily="34" charset="0"/>
                          <a:cs typeface="Calibri" panose="020F0502020204030204" pitchFamily="34" charset="0"/>
                        </a:rPr>
                        <a:t>Level</a:t>
                      </a:r>
                      <a:r>
                        <a:rPr lang="en-US" sz="2000" b="1" spc="90" dirty="0">
                          <a:solidFill>
                            <a:srgbClr val="002060"/>
                          </a:solidFill>
                          <a:effectLst/>
                          <a:latin typeface="+mn-lt"/>
                          <a:ea typeface="Calibri" panose="020F0502020204030204" pitchFamily="34" charset="0"/>
                          <a:cs typeface="Calibri" panose="020F0502020204030204" pitchFamily="34" charset="0"/>
                        </a:rPr>
                        <a:t> </a:t>
                      </a:r>
                      <a:r>
                        <a:rPr lang="en-US" sz="2000" b="1" dirty="0">
                          <a:solidFill>
                            <a:srgbClr val="002060"/>
                          </a:solidFill>
                          <a:effectLst/>
                          <a:latin typeface="+mn-lt"/>
                          <a:ea typeface="Calibri" panose="020F0502020204030204" pitchFamily="34" charset="0"/>
                          <a:cs typeface="Calibri" panose="020F0502020204030204" pitchFamily="34" charset="0"/>
                        </a:rPr>
                        <a:t>1 Firm </a:t>
                      </a:r>
                      <a:endParaRPr lang="en-US" sz="2000" b="1" dirty="0">
                        <a:solidFill>
                          <a:srgbClr val="002060"/>
                        </a:solidFill>
                        <a:effectLst/>
                        <a:latin typeface="+mn-lt"/>
                        <a:ea typeface="Calibri" panose="020F0502020204030204" pitchFamily="34" charset="0"/>
                        <a:cs typeface="Mangal" panose="02040503050203030202" pitchFamily="18" charset="0"/>
                      </a:endParaRPr>
                    </a:p>
                    <a:p>
                      <a:pPr marL="46990" marR="0" algn="ctr">
                        <a:spcBef>
                          <a:spcPts val="105"/>
                        </a:spcBef>
                        <a:spcAft>
                          <a:spcPts val="0"/>
                        </a:spcAft>
                      </a:pPr>
                      <a:endParaRPr lang="en-US" sz="2000" b="1" dirty="0">
                        <a:solidFill>
                          <a:srgbClr val="002060"/>
                        </a:solidFill>
                        <a:effectLst/>
                        <a:latin typeface="+mn-lt"/>
                        <a:ea typeface="Calibri" panose="020F0502020204030204" pitchFamily="34" charset="0"/>
                        <a:cs typeface="Mangal" panose="02040503050203030202"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4FD"/>
                    </a:solidFill>
                  </a:tcPr>
                </a:tc>
                <a:tc>
                  <a:txBody>
                    <a:bodyPr/>
                    <a:lstStyle/>
                    <a:p>
                      <a:pPr marL="46990" marR="0" lvl="0" indent="0" algn="l" defTabSz="914400" rtl="0" eaLnBrk="1" fontAlgn="auto" latinLnBrk="0" hangingPunct="1">
                        <a:lnSpc>
                          <a:spcPct val="100000"/>
                        </a:lnSpc>
                        <a:spcBef>
                          <a:spcPts val="105"/>
                        </a:spcBef>
                        <a:spcAft>
                          <a:spcPts val="0"/>
                        </a:spcAft>
                        <a:buClrTx/>
                        <a:buSzTx/>
                        <a:buFontTx/>
                        <a:buNone/>
                        <a:tabLst/>
                        <a:defRPr/>
                      </a:pPr>
                      <a:r>
                        <a:rPr lang="en-US" sz="2000" b="0" kern="1200" baseline="0" dirty="0">
                          <a:solidFill>
                            <a:srgbClr val="002060"/>
                          </a:solidFill>
                          <a:effectLst/>
                          <a:latin typeface="+mn-lt"/>
                          <a:ea typeface="Calibri" panose="020F0502020204030204" pitchFamily="34" charset="0"/>
                          <a:cs typeface="Mangal" panose="02040503050203030202" pitchFamily="18" charset="0"/>
                        </a:rPr>
                        <a:t>Indicates that the firm is </a:t>
                      </a:r>
                      <a:r>
                        <a:rPr lang="en-US" sz="2000" b="1" kern="1200" baseline="0" dirty="0">
                          <a:solidFill>
                            <a:srgbClr val="002060"/>
                          </a:solidFill>
                          <a:effectLst/>
                          <a:latin typeface="+mn-lt"/>
                          <a:ea typeface="Calibri" panose="020F0502020204030204" pitchFamily="34" charset="0"/>
                          <a:cs typeface="Mangal" panose="02040503050203030202" pitchFamily="18" charset="0"/>
                        </a:rPr>
                        <a:t>very nascent </a:t>
                      </a:r>
                      <a:r>
                        <a:rPr lang="en-US" sz="2000" b="0" kern="1200" baseline="0" dirty="0">
                          <a:solidFill>
                            <a:srgbClr val="002060"/>
                          </a:solidFill>
                          <a:effectLst/>
                          <a:latin typeface="+mn-lt"/>
                          <a:ea typeface="Calibri" panose="020F0502020204030204" pitchFamily="34" charset="0"/>
                          <a:cs typeface="Mangal" panose="02040503050203030202" pitchFamily="18" charset="0"/>
                        </a:rPr>
                        <a:t>– will have to take immediate steps to upgrade its competency or will be left lagging behind.</a:t>
                      </a:r>
                      <a:endParaRPr lang="en-US" sz="2000" b="1" kern="1200" baseline="0" dirty="0">
                        <a:solidFill>
                          <a:srgbClr val="002060"/>
                        </a:solidFill>
                        <a:effectLst/>
                        <a:latin typeface="+mn-lt"/>
                        <a:ea typeface="Calibri" panose="020F0502020204030204" pitchFamily="34" charset="0"/>
                        <a:cs typeface="Mangal" panose="02040503050203030202"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4FD"/>
                    </a:solidFill>
                  </a:tcPr>
                </a:tc>
                <a:extLst>
                  <a:ext uri="{0D108BD9-81ED-4DB2-BD59-A6C34878D82A}">
                    <a16:rowId xmlns:a16="http://schemas.microsoft.com/office/drawing/2014/main" val="4288661368"/>
                  </a:ext>
                </a:extLst>
              </a:tr>
              <a:tr h="745998">
                <a:tc>
                  <a:txBody>
                    <a:bodyPr/>
                    <a:lstStyle/>
                    <a:p>
                      <a:pPr marL="46990" marR="0">
                        <a:spcBef>
                          <a:spcPts val="105"/>
                        </a:spcBef>
                        <a:spcAft>
                          <a:spcPts val="0"/>
                        </a:spcAft>
                      </a:pPr>
                      <a:r>
                        <a:rPr lang="en-US" sz="2000" b="1" dirty="0">
                          <a:solidFill>
                            <a:srgbClr val="002060"/>
                          </a:solidFill>
                          <a:effectLst/>
                          <a:latin typeface="+mn-lt"/>
                          <a:ea typeface="Calibri" panose="020F0502020204030204" pitchFamily="34" charset="0"/>
                          <a:cs typeface="Mangal" panose="02040503050203030202" pitchFamily="18" charset="0"/>
                        </a:rPr>
                        <a:t>Above 25% to 50% in each section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4FD"/>
                    </a:solidFill>
                  </a:tcPr>
                </a:tc>
                <a:tc>
                  <a:txBody>
                    <a:bodyPr/>
                    <a:lstStyle/>
                    <a:p>
                      <a:pPr marL="46990" marR="0" algn="ctr">
                        <a:spcBef>
                          <a:spcPts val="105"/>
                        </a:spcBef>
                        <a:spcAft>
                          <a:spcPts val="0"/>
                        </a:spcAft>
                      </a:pPr>
                      <a:r>
                        <a:rPr lang="en-US" sz="2000" b="1" dirty="0">
                          <a:solidFill>
                            <a:srgbClr val="002060"/>
                          </a:solidFill>
                          <a:effectLst/>
                          <a:latin typeface="+mn-lt"/>
                          <a:ea typeface="Calibri" panose="020F0502020204030204" pitchFamily="34" charset="0"/>
                          <a:cs typeface="Calibri" panose="020F0502020204030204" pitchFamily="34" charset="0"/>
                        </a:rPr>
                        <a:t>Level</a:t>
                      </a:r>
                      <a:r>
                        <a:rPr lang="en-US" sz="2000" b="1" spc="90" dirty="0">
                          <a:solidFill>
                            <a:srgbClr val="002060"/>
                          </a:solidFill>
                          <a:effectLst/>
                          <a:latin typeface="+mn-lt"/>
                          <a:ea typeface="Calibri" panose="020F0502020204030204" pitchFamily="34" charset="0"/>
                          <a:cs typeface="Calibri" panose="020F0502020204030204" pitchFamily="34" charset="0"/>
                        </a:rPr>
                        <a:t> </a:t>
                      </a:r>
                      <a:r>
                        <a:rPr lang="en-US" sz="2000" b="1" dirty="0">
                          <a:solidFill>
                            <a:srgbClr val="002060"/>
                          </a:solidFill>
                          <a:effectLst/>
                          <a:latin typeface="+mn-lt"/>
                          <a:ea typeface="Calibri" panose="020F0502020204030204" pitchFamily="34" charset="0"/>
                          <a:cs typeface="Calibri" panose="020F0502020204030204" pitchFamily="34" charset="0"/>
                        </a:rPr>
                        <a:t>2</a:t>
                      </a:r>
                      <a:r>
                        <a:rPr lang="en-US" sz="2000" b="1" baseline="0" dirty="0">
                          <a:solidFill>
                            <a:srgbClr val="002060"/>
                          </a:solidFill>
                          <a:effectLst/>
                          <a:latin typeface="+mn-lt"/>
                          <a:ea typeface="Calibri" panose="020F0502020204030204" pitchFamily="34" charset="0"/>
                          <a:cs typeface="Mangal" panose="02040503050203030202" pitchFamily="18" charset="0"/>
                        </a:rPr>
                        <a:t> </a:t>
                      </a:r>
                      <a:r>
                        <a:rPr lang="en-US" sz="2000" b="1" dirty="0">
                          <a:solidFill>
                            <a:srgbClr val="002060"/>
                          </a:solidFill>
                          <a:effectLst/>
                          <a:latin typeface="+mn-lt"/>
                          <a:ea typeface="Calibri" panose="020F0502020204030204" pitchFamily="34" charset="0"/>
                          <a:cs typeface="Calibri" panose="020F0502020204030204" pitchFamily="34" charset="0"/>
                        </a:rPr>
                        <a:t>Firm</a:t>
                      </a:r>
                      <a:endParaRPr lang="en-US" sz="2000" b="1" dirty="0">
                        <a:solidFill>
                          <a:srgbClr val="002060"/>
                        </a:solidFill>
                        <a:effectLst/>
                        <a:latin typeface="+mn-lt"/>
                        <a:ea typeface="Calibri" panose="020F0502020204030204" pitchFamily="34" charset="0"/>
                        <a:cs typeface="Mangal" panose="02040503050203030202"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4FD"/>
                    </a:solidFill>
                  </a:tcPr>
                </a:tc>
                <a:tc>
                  <a:txBody>
                    <a:bodyPr/>
                    <a:lstStyle/>
                    <a:p>
                      <a:pPr marL="46990" marR="0" lvl="0" indent="0" algn="l" defTabSz="914400" rtl="0" eaLnBrk="1" fontAlgn="auto" latinLnBrk="0" hangingPunct="1">
                        <a:lnSpc>
                          <a:spcPct val="100000"/>
                        </a:lnSpc>
                        <a:spcBef>
                          <a:spcPts val="105"/>
                        </a:spcBef>
                        <a:spcAft>
                          <a:spcPts val="0"/>
                        </a:spcAft>
                        <a:buClrTx/>
                        <a:buSzTx/>
                        <a:buFontTx/>
                        <a:buNone/>
                        <a:tabLst/>
                        <a:defRPr/>
                      </a:pPr>
                      <a:r>
                        <a:rPr lang="en-US" sz="2000" b="0" kern="1200" baseline="0" dirty="0">
                          <a:solidFill>
                            <a:srgbClr val="002060"/>
                          </a:solidFill>
                          <a:effectLst/>
                          <a:latin typeface="+mn-lt"/>
                          <a:ea typeface="Calibri" panose="020F0502020204030204" pitchFamily="34" charset="0"/>
                          <a:cs typeface="Mangal" panose="02040503050203030202" pitchFamily="18" charset="0"/>
                        </a:rPr>
                        <a:t>Indicates firm has made </a:t>
                      </a:r>
                      <a:r>
                        <a:rPr lang="en-US" sz="2000" b="1" kern="1200" baseline="0" dirty="0">
                          <a:solidFill>
                            <a:srgbClr val="002060"/>
                          </a:solidFill>
                          <a:effectLst/>
                          <a:latin typeface="+mn-lt"/>
                          <a:ea typeface="Calibri" panose="020F0502020204030204" pitchFamily="34" charset="0"/>
                          <a:cs typeface="Mangal" panose="02040503050203030202" pitchFamily="18" charset="0"/>
                        </a:rPr>
                        <a:t>some progress </a:t>
                      </a:r>
                      <a:r>
                        <a:rPr lang="en-US" sz="2000" b="0" kern="1200" baseline="0" dirty="0">
                          <a:solidFill>
                            <a:srgbClr val="002060"/>
                          </a:solidFill>
                          <a:effectLst/>
                          <a:latin typeface="+mn-lt"/>
                          <a:ea typeface="Calibri" panose="020F0502020204030204" pitchFamily="34" charset="0"/>
                          <a:cs typeface="Mangal" panose="02040503050203030202" pitchFamily="18" charset="0"/>
                        </a:rPr>
                        <a:t>-will have to fine tune further to reach the highest level of competency.</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4FD"/>
                    </a:solidFill>
                  </a:tcPr>
                </a:tc>
                <a:extLst>
                  <a:ext uri="{0D108BD9-81ED-4DB2-BD59-A6C34878D82A}">
                    <a16:rowId xmlns:a16="http://schemas.microsoft.com/office/drawing/2014/main" val="3154868253"/>
                  </a:ext>
                </a:extLst>
              </a:tr>
              <a:tr h="745998">
                <a:tc>
                  <a:txBody>
                    <a:bodyPr/>
                    <a:lstStyle/>
                    <a:p>
                      <a:pPr marL="46990" marR="0">
                        <a:spcBef>
                          <a:spcPts val="105"/>
                        </a:spcBef>
                        <a:spcAft>
                          <a:spcPts val="0"/>
                        </a:spcAft>
                      </a:pPr>
                      <a:r>
                        <a:rPr lang="en-US" sz="2000" b="1" dirty="0">
                          <a:solidFill>
                            <a:srgbClr val="002060"/>
                          </a:solidFill>
                          <a:effectLst/>
                          <a:latin typeface="+mn-lt"/>
                          <a:ea typeface="Calibri" panose="020F0502020204030204" pitchFamily="34" charset="0"/>
                          <a:cs typeface="Mangal" panose="02040503050203030202" pitchFamily="18" charset="0"/>
                        </a:rPr>
                        <a:t>Above 50% to 75% in each section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4FD"/>
                    </a:solidFill>
                  </a:tcPr>
                </a:tc>
                <a:tc>
                  <a:txBody>
                    <a:bodyPr/>
                    <a:lstStyle/>
                    <a:p>
                      <a:pPr marL="46990" marR="0" algn="ctr">
                        <a:spcBef>
                          <a:spcPts val="105"/>
                        </a:spcBef>
                        <a:spcAft>
                          <a:spcPts val="0"/>
                        </a:spcAft>
                      </a:pPr>
                      <a:r>
                        <a:rPr lang="en-US" sz="2000" b="1" dirty="0">
                          <a:solidFill>
                            <a:srgbClr val="002060"/>
                          </a:solidFill>
                          <a:effectLst/>
                          <a:latin typeface="+mn-lt"/>
                          <a:ea typeface="Calibri" panose="020F0502020204030204" pitchFamily="34" charset="0"/>
                          <a:cs typeface="Calibri" panose="020F0502020204030204" pitchFamily="34" charset="0"/>
                        </a:rPr>
                        <a:t>Level</a:t>
                      </a:r>
                      <a:r>
                        <a:rPr lang="en-US" sz="2000" b="1" spc="90" dirty="0">
                          <a:solidFill>
                            <a:srgbClr val="002060"/>
                          </a:solidFill>
                          <a:effectLst/>
                          <a:latin typeface="+mn-lt"/>
                          <a:ea typeface="Calibri" panose="020F0502020204030204" pitchFamily="34" charset="0"/>
                          <a:cs typeface="Calibri" panose="020F0502020204030204" pitchFamily="34" charset="0"/>
                        </a:rPr>
                        <a:t> </a:t>
                      </a:r>
                      <a:r>
                        <a:rPr lang="en-US" sz="2000" b="1" dirty="0">
                          <a:solidFill>
                            <a:srgbClr val="002060"/>
                          </a:solidFill>
                          <a:effectLst/>
                          <a:latin typeface="+mn-lt"/>
                          <a:ea typeface="Calibri" panose="020F0502020204030204" pitchFamily="34" charset="0"/>
                          <a:cs typeface="Calibri" panose="020F0502020204030204" pitchFamily="34" charset="0"/>
                        </a:rPr>
                        <a:t>3</a:t>
                      </a:r>
                      <a:r>
                        <a:rPr lang="en-US" sz="2000" b="1" baseline="0" dirty="0">
                          <a:solidFill>
                            <a:srgbClr val="002060"/>
                          </a:solidFill>
                          <a:effectLst/>
                          <a:latin typeface="+mn-lt"/>
                          <a:ea typeface="Calibri" panose="020F0502020204030204" pitchFamily="34" charset="0"/>
                          <a:cs typeface="Mangal" panose="02040503050203030202" pitchFamily="18" charset="0"/>
                        </a:rPr>
                        <a:t> </a:t>
                      </a:r>
                      <a:r>
                        <a:rPr lang="en-US" sz="2000" b="1" dirty="0">
                          <a:solidFill>
                            <a:srgbClr val="002060"/>
                          </a:solidFill>
                          <a:effectLst/>
                          <a:latin typeface="+mn-lt"/>
                          <a:ea typeface="Calibri" panose="020F0502020204030204" pitchFamily="34" charset="0"/>
                          <a:cs typeface="Calibri" panose="020F0502020204030204" pitchFamily="34" charset="0"/>
                        </a:rPr>
                        <a:t>Firm</a:t>
                      </a:r>
                      <a:endParaRPr lang="en-US" sz="2000" b="1" dirty="0">
                        <a:solidFill>
                          <a:srgbClr val="002060"/>
                        </a:solidFill>
                        <a:effectLst/>
                        <a:latin typeface="+mn-lt"/>
                        <a:ea typeface="Calibri" panose="020F0502020204030204" pitchFamily="34" charset="0"/>
                        <a:cs typeface="Mangal" panose="02040503050203030202"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4FD"/>
                    </a:solidFill>
                  </a:tcPr>
                </a:tc>
                <a:tc>
                  <a:txBody>
                    <a:bodyPr/>
                    <a:lstStyle/>
                    <a:p>
                      <a:pPr marL="47625" marR="46355">
                        <a:spcBef>
                          <a:spcPts val="105"/>
                        </a:spcBef>
                        <a:spcAft>
                          <a:spcPts val="0"/>
                        </a:spcAft>
                      </a:pPr>
                      <a:r>
                        <a:rPr lang="en-US" sz="2000" dirty="0">
                          <a:solidFill>
                            <a:srgbClr val="002060"/>
                          </a:solidFill>
                          <a:effectLst/>
                          <a:latin typeface="+mn-lt"/>
                          <a:ea typeface="Calibri" panose="020F0502020204030204" pitchFamily="34" charset="0"/>
                          <a:cs typeface="Calibri" panose="020F0502020204030204" pitchFamily="34" charset="0"/>
                        </a:rPr>
                        <a:t>Indicates</a:t>
                      </a:r>
                      <a:r>
                        <a:rPr lang="en-US" sz="2000" spc="85" dirty="0">
                          <a:solidFill>
                            <a:srgbClr val="002060"/>
                          </a:solidFill>
                          <a:effectLst/>
                          <a:latin typeface="+mn-lt"/>
                          <a:ea typeface="Calibri" panose="020F0502020204030204" pitchFamily="34" charset="0"/>
                          <a:cs typeface="Calibri" panose="020F0502020204030204" pitchFamily="34" charset="0"/>
                        </a:rPr>
                        <a:t> the </a:t>
                      </a:r>
                      <a:r>
                        <a:rPr lang="en-US" sz="2000" dirty="0">
                          <a:solidFill>
                            <a:srgbClr val="002060"/>
                          </a:solidFill>
                          <a:effectLst/>
                          <a:latin typeface="+mn-lt"/>
                          <a:ea typeface="Calibri" panose="020F0502020204030204" pitchFamily="34" charset="0"/>
                          <a:cs typeface="Calibri" panose="020F0502020204030204" pitchFamily="34" charset="0"/>
                        </a:rPr>
                        <a:t>firm has made </a:t>
                      </a:r>
                      <a:r>
                        <a:rPr lang="en-US" sz="2000" b="1" dirty="0">
                          <a:solidFill>
                            <a:srgbClr val="002060"/>
                          </a:solidFill>
                          <a:effectLst/>
                          <a:latin typeface="+mn-lt"/>
                          <a:ea typeface="Calibri" panose="020F0502020204030204" pitchFamily="34" charset="0"/>
                          <a:cs typeface="Calibri" panose="020F0502020204030204" pitchFamily="34" charset="0"/>
                        </a:rPr>
                        <a:t>substantial progress </a:t>
                      </a:r>
                      <a:r>
                        <a:rPr lang="en-US" sz="2000" dirty="0">
                          <a:solidFill>
                            <a:srgbClr val="002060"/>
                          </a:solidFill>
                          <a:effectLst/>
                          <a:latin typeface="+mn-lt"/>
                          <a:ea typeface="Calibri" panose="020F0502020204030204" pitchFamily="34" charset="0"/>
                          <a:cs typeface="Calibri" panose="020F0502020204030204" pitchFamily="34" charset="0"/>
                        </a:rPr>
                        <a:t>– will have to fine-tune further to reach the highest level of competency.</a:t>
                      </a:r>
                      <a:endParaRPr lang="en-US" sz="2000" dirty="0">
                        <a:solidFill>
                          <a:srgbClr val="002060"/>
                        </a:solidFill>
                        <a:effectLst/>
                        <a:latin typeface="+mn-lt"/>
                        <a:ea typeface="Calibri" panose="020F0502020204030204" pitchFamily="34" charset="0"/>
                        <a:cs typeface="Mangal" panose="02040503050203030202"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4FD"/>
                    </a:solidFill>
                  </a:tcPr>
                </a:tc>
                <a:extLst>
                  <a:ext uri="{0D108BD9-81ED-4DB2-BD59-A6C34878D82A}">
                    <a16:rowId xmlns:a16="http://schemas.microsoft.com/office/drawing/2014/main" val="617970462"/>
                  </a:ext>
                </a:extLst>
              </a:tr>
              <a:tr h="1045822">
                <a:tc>
                  <a:txBody>
                    <a:bodyPr/>
                    <a:lstStyle/>
                    <a:p>
                      <a:pPr marL="46990" marR="0">
                        <a:spcBef>
                          <a:spcPts val="105"/>
                        </a:spcBef>
                        <a:spcAft>
                          <a:spcPts val="0"/>
                        </a:spcAft>
                      </a:pPr>
                      <a:r>
                        <a:rPr lang="en-US" sz="2000" b="1" dirty="0">
                          <a:solidFill>
                            <a:srgbClr val="002060"/>
                          </a:solidFill>
                          <a:effectLst/>
                          <a:latin typeface="+mn-lt"/>
                          <a:ea typeface="Calibri" panose="020F0502020204030204" pitchFamily="34" charset="0"/>
                          <a:cs typeface="Mangal" panose="02040503050203030202" pitchFamily="18" charset="0"/>
                        </a:rPr>
                        <a:t>Above 75% in each section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4FD"/>
                    </a:solidFill>
                  </a:tcPr>
                </a:tc>
                <a:tc>
                  <a:txBody>
                    <a:bodyPr/>
                    <a:lstStyle/>
                    <a:p>
                      <a:pPr marL="46990" marR="0" lvl="0" indent="0" algn="ctr" defTabSz="914400" rtl="0" eaLnBrk="1" fontAlgn="auto" latinLnBrk="0" hangingPunct="1">
                        <a:lnSpc>
                          <a:spcPct val="100000"/>
                        </a:lnSpc>
                        <a:spcBef>
                          <a:spcPts val="105"/>
                        </a:spcBef>
                        <a:spcAft>
                          <a:spcPts val="0"/>
                        </a:spcAft>
                        <a:buClrTx/>
                        <a:buSzTx/>
                        <a:buFontTx/>
                        <a:buNone/>
                        <a:tabLst/>
                        <a:defRPr/>
                      </a:pPr>
                      <a:r>
                        <a:rPr lang="en-US" sz="2000" b="1" dirty="0">
                          <a:solidFill>
                            <a:srgbClr val="002060"/>
                          </a:solidFill>
                          <a:effectLst/>
                          <a:latin typeface="+mn-lt"/>
                          <a:ea typeface="Calibri" panose="020F0502020204030204" pitchFamily="34" charset="0"/>
                          <a:cs typeface="Calibri" panose="020F0502020204030204" pitchFamily="34" charset="0"/>
                        </a:rPr>
                        <a:t>Level</a:t>
                      </a:r>
                      <a:r>
                        <a:rPr lang="en-US" sz="2000" b="1" spc="90" dirty="0">
                          <a:solidFill>
                            <a:srgbClr val="002060"/>
                          </a:solidFill>
                          <a:effectLst/>
                          <a:latin typeface="+mn-lt"/>
                          <a:ea typeface="Calibri" panose="020F0502020204030204" pitchFamily="34" charset="0"/>
                          <a:cs typeface="Calibri" panose="020F0502020204030204" pitchFamily="34" charset="0"/>
                        </a:rPr>
                        <a:t> 4</a:t>
                      </a:r>
                      <a:r>
                        <a:rPr lang="en-US" sz="2000" b="1" baseline="0" dirty="0">
                          <a:solidFill>
                            <a:srgbClr val="002060"/>
                          </a:solidFill>
                          <a:effectLst/>
                          <a:latin typeface="+mn-lt"/>
                          <a:ea typeface="Calibri" panose="020F0502020204030204" pitchFamily="34" charset="0"/>
                          <a:cs typeface="Mangal" panose="02040503050203030202" pitchFamily="18" charset="0"/>
                        </a:rPr>
                        <a:t> </a:t>
                      </a:r>
                      <a:r>
                        <a:rPr lang="en-US" sz="2000" b="1" dirty="0">
                          <a:solidFill>
                            <a:srgbClr val="002060"/>
                          </a:solidFill>
                          <a:effectLst/>
                          <a:latin typeface="+mn-lt"/>
                          <a:ea typeface="Calibri" panose="020F0502020204030204" pitchFamily="34" charset="0"/>
                          <a:cs typeface="Calibri" panose="020F0502020204030204" pitchFamily="34" charset="0"/>
                        </a:rPr>
                        <a:t>Firm</a:t>
                      </a:r>
                      <a:endParaRPr lang="en-US" sz="2000" b="1" dirty="0">
                        <a:solidFill>
                          <a:srgbClr val="002060"/>
                        </a:solidFill>
                        <a:effectLst/>
                        <a:latin typeface="+mn-lt"/>
                        <a:ea typeface="Calibri" panose="020F0502020204030204" pitchFamily="34" charset="0"/>
                        <a:cs typeface="Mangal" panose="02040503050203030202" pitchFamily="18" charset="0"/>
                      </a:endParaRPr>
                    </a:p>
                    <a:p>
                      <a:pPr marL="46990" marR="0" algn="ctr">
                        <a:spcBef>
                          <a:spcPts val="105"/>
                        </a:spcBef>
                        <a:spcAft>
                          <a:spcPts val="0"/>
                        </a:spcAft>
                      </a:pPr>
                      <a:endParaRPr lang="en-US" sz="2000" b="1" dirty="0">
                        <a:solidFill>
                          <a:srgbClr val="002060"/>
                        </a:solidFill>
                        <a:effectLst/>
                        <a:latin typeface="+mn-lt"/>
                        <a:ea typeface="Calibri" panose="020F0502020204030204" pitchFamily="34" charset="0"/>
                        <a:cs typeface="Mangal" panose="02040503050203030202"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4FD"/>
                    </a:solidFill>
                  </a:tcPr>
                </a:tc>
                <a:tc>
                  <a:txBody>
                    <a:bodyPr/>
                    <a:lstStyle/>
                    <a:p>
                      <a:pPr marL="47625" marR="46355">
                        <a:spcBef>
                          <a:spcPts val="105"/>
                        </a:spcBef>
                        <a:spcAft>
                          <a:spcPts val="0"/>
                        </a:spcAft>
                      </a:pPr>
                      <a:r>
                        <a:rPr lang="en-US" sz="2000" dirty="0">
                          <a:solidFill>
                            <a:srgbClr val="002060"/>
                          </a:solidFill>
                          <a:effectLst/>
                          <a:latin typeface="+mn-lt"/>
                          <a:ea typeface="Calibri" panose="020F0502020204030204" pitchFamily="34" charset="0"/>
                          <a:cs typeface="Mangal" panose="02040503050203030202" pitchFamily="18" charset="0"/>
                        </a:rPr>
                        <a:t>Indicates firms that have made </a:t>
                      </a:r>
                      <a:r>
                        <a:rPr lang="en-US" sz="2000" b="1" dirty="0">
                          <a:solidFill>
                            <a:srgbClr val="002060"/>
                          </a:solidFill>
                          <a:effectLst/>
                          <a:latin typeface="+mn-lt"/>
                          <a:ea typeface="Calibri" panose="020F0502020204030204" pitchFamily="34" charset="0"/>
                          <a:cs typeface="Mangal" panose="02040503050203030202" pitchFamily="18" charset="0"/>
                        </a:rPr>
                        <a:t>significant adoption </a:t>
                      </a:r>
                      <a:r>
                        <a:rPr lang="en-US" sz="2000" dirty="0">
                          <a:solidFill>
                            <a:srgbClr val="002060"/>
                          </a:solidFill>
                          <a:effectLst/>
                          <a:latin typeface="+mn-lt"/>
                          <a:ea typeface="Calibri" panose="020F0502020204030204" pitchFamily="34" charset="0"/>
                          <a:cs typeface="Mangal" panose="02040503050203030202" pitchFamily="18" charset="0"/>
                        </a:rPr>
                        <a:t>of standards and procedures – should focus on optimizing further.</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4FD"/>
                    </a:solidFill>
                  </a:tcPr>
                </a:tc>
                <a:extLst>
                  <a:ext uri="{0D108BD9-81ED-4DB2-BD59-A6C34878D82A}">
                    <a16:rowId xmlns:a16="http://schemas.microsoft.com/office/drawing/2014/main" val="1812218135"/>
                  </a:ext>
                </a:extLst>
              </a:tr>
            </a:tbl>
          </a:graphicData>
        </a:graphic>
      </p:graphicFrame>
      <p:grpSp>
        <p:nvGrpSpPr>
          <p:cNvPr id="4121" name="Group 54"/>
          <p:cNvGrpSpPr>
            <a:grpSpLocks/>
          </p:cNvGrpSpPr>
          <p:nvPr/>
        </p:nvGrpSpPr>
        <p:grpSpPr bwMode="auto">
          <a:xfrm>
            <a:off x="244475" y="168275"/>
            <a:ext cx="7938" cy="7938"/>
            <a:chOff x="850" y="885"/>
            <a:chExt cx="10" cy="10"/>
          </a:xfrm>
        </p:grpSpPr>
        <p:grpSp>
          <p:nvGrpSpPr>
            <p:cNvPr id="4126" name="Group 59"/>
            <p:cNvGrpSpPr>
              <a:grpSpLocks/>
            </p:cNvGrpSpPr>
            <p:nvPr/>
          </p:nvGrpSpPr>
          <p:grpSpPr bwMode="auto">
            <a:xfrm>
              <a:off x="855" y="891"/>
              <a:ext cx="2" cy="2"/>
              <a:chOff x="855" y="891"/>
              <a:chExt cx="2" cy="2"/>
            </a:xfrm>
          </p:grpSpPr>
        </p:grpSp>
        <p:grpSp>
          <p:nvGrpSpPr>
            <p:cNvPr id="4124" name="Group 57"/>
            <p:cNvGrpSpPr>
              <a:grpSpLocks/>
            </p:cNvGrpSpPr>
            <p:nvPr/>
          </p:nvGrpSpPr>
          <p:grpSpPr bwMode="auto">
            <a:xfrm>
              <a:off x="855" y="891"/>
              <a:ext cx="2" cy="2"/>
              <a:chOff x="855" y="891"/>
              <a:chExt cx="2" cy="2"/>
            </a:xfrm>
          </p:grpSpPr>
        </p:grpSp>
        <p:grpSp>
          <p:nvGrpSpPr>
            <p:cNvPr id="4122" name="Group 55"/>
            <p:cNvGrpSpPr>
              <a:grpSpLocks/>
            </p:cNvGrpSpPr>
            <p:nvPr/>
          </p:nvGrpSpPr>
          <p:grpSpPr bwMode="auto">
            <a:xfrm>
              <a:off x="855" y="890"/>
              <a:ext cx="2" cy="2"/>
              <a:chOff x="855" y="890"/>
              <a:chExt cx="2" cy="2"/>
            </a:xfrm>
          </p:grpSpPr>
        </p:grpSp>
      </p:grpSp>
      <p:grpSp>
        <p:nvGrpSpPr>
          <p:cNvPr id="4116" name="Group 44"/>
          <p:cNvGrpSpPr>
            <a:grpSpLocks/>
          </p:cNvGrpSpPr>
          <p:nvPr/>
        </p:nvGrpSpPr>
        <p:grpSpPr bwMode="auto">
          <a:xfrm>
            <a:off x="244475" y="182563"/>
            <a:ext cx="7938" cy="0"/>
            <a:chOff x="850" y="1208"/>
            <a:chExt cx="10" cy="10"/>
          </a:xfrm>
        </p:grpSpPr>
        <p:grpSp>
          <p:nvGrpSpPr>
            <p:cNvPr id="4119" name="Group 47"/>
            <p:cNvGrpSpPr>
              <a:grpSpLocks/>
            </p:cNvGrpSpPr>
            <p:nvPr/>
          </p:nvGrpSpPr>
          <p:grpSpPr bwMode="auto">
            <a:xfrm>
              <a:off x="855" y="1213"/>
              <a:ext cx="2" cy="2"/>
              <a:chOff x="855" y="1213"/>
              <a:chExt cx="2" cy="2"/>
            </a:xfrm>
          </p:grpSpPr>
        </p:grpSp>
        <p:grpSp>
          <p:nvGrpSpPr>
            <p:cNvPr id="4117" name="Group 45"/>
            <p:cNvGrpSpPr>
              <a:grpSpLocks/>
            </p:cNvGrpSpPr>
            <p:nvPr/>
          </p:nvGrpSpPr>
          <p:grpSpPr bwMode="auto">
            <a:xfrm>
              <a:off x="855" y="1213"/>
              <a:ext cx="2" cy="2"/>
              <a:chOff x="855" y="1213"/>
              <a:chExt cx="2" cy="2"/>
            </a:xfrm>
          </p:grpSpPr>
        </p:grpSp>
      </p:grpSp>
      <p:grpSp>
        <p:nvGrpSpPr>
          <p:cNvPr id="4104" name="Group 152"/>
          <p:cNvGrpSpPr>
            <a:grpSpLocks/>
          </p:cNvGrpSpPr>
          <p:nvPr/>
        </p:nvGrpSpPr>
        <p:grpSpPr bwMode="auto">
          <a:xfrm>
            <a:off x="541338" y="288925"/>
            <a:ext cx="7937" cy="7938"/>
            <a:chOff x="850" y="7272"/>
            <a:chExt cx="10" cy="10"/>
          </a:xfrm>
        </p:grpSpPr>
        <p:grpSp>
          <p:nvGrpSpPr>
            <p:cNvPr id="4107" name="Group 155"/>
            <p:cNvGrpSpPr>
              <a:grpSpLocks/>
            </p:cNvGrpSpPr>
            <p:nvPr/>
          </p:nvGrpSpPr>
          <p:grpSpPr bwMode="auto">
            <a:xfrm>
              <a:off x="855" y="7277"/>
              <a:ext cx="2" cy="2"/>
              <a:chOff x="855" y="7277"/>
              <a:chExt cx="2" cy="2"/>
            </a:xfrm>
          </p:grpSpPr>
        </p:grpSp>
        <p:grpSp>
          <p:nvGrpSpPr>
            <p:cNvPr id="4105" name="Group 153"/>
            <p:cNvGrpSpPr>
              <a:grpSpLocks/>
            </p:cNvGrpSpPr>
            <p:nvPr/>
          </p:nvGrpSpPr>
          <p:grpSpPr bwMode="auto">
            <a:xfrm>
              <a:off x="855" y="7277"/>
              <a:ext cx="2" cy="2"/>
              <a:chOff x="855" y="7277"/>
              <a:chExt cx="2" cy="2"/>
            </a:xfrm>
          </p:grpSpPr>
        </p:grpSp>
      </p:grpSp>
      <p:grpSp>
        <p:nvGrpSpPr>
          <p:cNvPr id="4109" name="Group 140"/>
          <p:cNvGrpSpPr>
            <a:grpSpLocks/>
          </p:cNvGrpSpPr>
          <p:nvPr/>
        </p:nvGrpSpPr>
        <p:grpSpPr bwMode="auto">
          <a:xfrm>
            <a:off x="541338" y="365125"/>
            <a:ext cx="7937" cy="0"/>
            <a:chOff x="850" y="7594"/>
            <a:chExt cx="10" cy="10"/>
          </a:xfrm>
        </p:grpSpPr>
        <p:grpSp>
          <p:nvGrpSpPr>
            <p:cNvPr id="4114" name="Group 145"/>
            <p:cNvGrpSpPr>
              <a:grpSpLocks/>
            </p:cNvGrpSpPr>
            <p:nvPr/>
          </p:nvGrpSpPr>
          <p:grpSpPr bwMode="auto">
            <a:xfrm>
              <a:off x="855" y="7599"/>
              <a:ext cx="2" cy="2"/>
              <a:chOff x="855" y="7599"/>
              <a:chExt cx="2" cy="2"/>
            </a:xfrm>
          </p:grpSpPr>
        </p:grpSp>
        <p:grpSp>
          <p:nvGrpSpPr>
            <p:cNvPr id="4112" name="Group 143"/>
            <p:cNvGrpSpPr>
              <a:grpSpLocks/>
            </p:cNvGrpSpPr>
            <p:nvPr/>
          </p:nvGrpSpPr>
          <p:grpSpPr bwMode="auto">
            <a:xfrm>
              <a:off x="855" y="7599"/>
              <a:ext cx="2" cy="2"/>
              <a:chOff x="855" y="7599"/>
              <a:chExt cx="2" cy="2"/>
            </a:xfrm>
          </p:grpSpPr>
        </p:grpSp>
        <p:grpSp>
          <p:nvGrpSpPr>
            <p:cNvPr id="4110" name="Group 141"/>
            <p:cNvGrpSpPr>
              <a:grpSpLocks/>
            </p:cNvGrpSpPr>
            <p:nvPr/>
          </p:nvGrpSpPr>
          <p:grpSpPr bwMode="auto">
            <a:xfrm>
              <a:off x="855" y="7599"/>
              <a:ext cx="2" cy="2"/>
              <a:chOff x="855" y="7599"/>
              <a:chExt cx="2" cy="2"/>
            </a:xfrm>
          </p:grpSpPr>
        </p:grpSp>
      </p:grpSp>
      <p:grpSp>
        <p:nvGrpSpPr>
          <p:cNvPr id="4097" name="Group 101"/>
          <p:cNvGrpSpPr>
            <a:grpSpLocks/>
          </p:cNvGrpSpPr>
          <p:nvPr/>
        </p:nvGrpSpPr>
        <p:grpSpPr bwMode="auto">
          <a:xfrm>
            <a:off x="541338" y="715963"/>
            <a:ext cx="7937" cy="0"/>
            <a:chOff x="850" y="11501"/>
            <a:chExt cx="10" cy="10"/>
          </a:xfrm>
        </p:grpSpPr>
        <p:grpSp>
          <p:nvGrpSpPr>
            <p:cNvPr id="4102" name="Group 106"/>
            <p:cNvGrpSpPr>
              <a:grpSpLocks/>
            </p:cNvGrpSpPr>
            <p:nvPr/>
          </p:nvGrpSpPr>
          <p:grpSpPr bwMode="auto">
            <a:xfrm>
              <a:off x="855" y="11506"/>
              <a:ext cx="2" cy="2"/>
              <a:chOff x="855" y="11506"/>
              <a:chExt cx="2" cy="2"/>
            </a:xfrm>
          </p:grpSpPr>
        </p:grpSp>
        <p:grpSp>
          <p:nvGrpSpPr>
            <p:cNvPr id="4100" name="Group 104"/>
            <p:cNvGrpSpPr>
              <a:grpSpLocks/>
            </p:cNvGrpSpPr>
            <p:nvPr/>
          </p:nvGrpSpPr>
          <p:grpSpPr bwMode="auto">
            <a:xfrm>
              <a:off x="855" y="11506"/>
              <a:ext cx="2" cy="2"/>
              <a:chOff x="855" y="11506"/>
              <a:chExt cx="2" cy="2"/>
            </a:xfrm>
          </p:grpSpPr>
        </p:grpSp>
        <p:grpSp>
          <p:nvGrpSpPr>
            <p:cNvPr id="4098" name="Group 102"/>
            <p:cNvGrpSpPr>
              <a:grpSpLocks/>
            </p:cNvGrpSpPr>
            <p:nvPr/>
          </p:nvGrpSpPr>
          <p:grpSpPr bwMode="auto">
            <a:xfrm>
              <a:off x="855" y="11506"/>
              <a:ext cx="2" cy="2"/>
              <a:chOff x="855" y="11506"/>
              <a:chExt cx="2" cy="2"/>
            </a:xfrm>
          </p:grpSpPr>
        </p:grpSp>
      </p:grpSp>
    </p:spTree>
    <p:extLst>
      <p:ext uri="{BB962C8B-B14F-4D97-AF65-F5344CB8AC3E}">
        <p14:creationId xmlns:p14="http://schemas.microsoft.com/office/powerpoint/2010/main" val="2771133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4">
            <a:extLst>
              <a:ext uri="{FF2B5EF4-FFF2-40B4-BE49-F238E27FC236}">
                <a16:creationId xmlns:a16="http://schemas.microsoft.com/office/drawing/2014/main" id="{53AAC072-EA9E-93FC-66B6-2467EBB3AD9C}"/>
              </a:ext>
            </a:extLst>
          </p:cNvPr>
          <p:cNvGraphicFramePr>
            <a:graphicFrameLocks noGrp="1"/>
          </p:cNvGraphicFramePr>
          <p:nvPr>
            <p:extLst>
              <p:ext uri="{D42A27DB-BD31-4B8C-83A1-F6EECF244321}">
                <p14:modId xmlns:p14="http://schemas.microsoft.com/office/powerpoint/2010/main" val="1292262732"/>
              </p:ext>
            </p:extLst>
          </p:nvPr>
        </p:nvGraphicFramePr>
        <p:xfrm>
          <a:off x="0" y="1810138"/>
          <a:ext cx="12191999" cy="4401568"/>
        </p:xfrm>
        <a:graphic>
          <a:graphicData uri="http://schemas.openxmlformats.org/drawingml/2006/table">
            <a:tbl>
              <a:tblPr firstRow="1" bandRow="1">
                <a:tableStyleId>{F5AB1C69-6EDB-4FF4-983F-18BD219EF322}</a:tableStyleId>
              </a:tblPr>
              <a:tblGrid>
                <a:gridCol w="2520522">
                  <a:extLst>
                    <a:ext uri="{9D8B030D-6E8A-4147-A177-3AD203B41FA5}">
                      <a16:colId xmlns:a16="http://schemas.microsoft.com/office/drawing/2014/main" val="1966626856"/>
                    </a:ext>
                  </a:extLst>
                </a:gridCol>
                <a:gridCol w="2027788">
                  <a:extLst>
                    <a:ext uri="{9D8B030D-6E8A-4147-A177-3AD203B41FA5}">
                      <a16:colId xmlns:a16="http://schemas.microsoft.com/office/drawing/2014/main" val="1079826828"/>
                    </a:ext>
                  </a:extLst>
                </a:gridCol>
                <a:gridCol w="4595689">
                  <a:extLst>
                    <a:ext uri="{9D8B030D-6E8A-4147-A177-3AD203B41FA5}">
                      <a16:colId xmlns:a16="http://schemas.microsoft.com/office/drawing/2014/main" val="3468982620"/>
                    </a:ext>
                  </a:extLst>
                </a:gridCol>
                <a:gridCol w="3048000">
                  <a:extLst>
                    <a:ext uri="{9D8B030D-6E8A-4147-A177-3AD203B41FA5}">
                      <a16:colId xmlns:a16="http://schemas.microsoft.com/office/drawing/2014/main" val="3529519055"/>
                    </a:ext>
                  </a:extLst>
                </a:gridCol>
              </a:tblGrid>
              <a:tr h="1319735">
                <a:tc>
                  <a:txBody>
                    <a:bodyPr/>
                    <a:lstStyle/>
                    <a:p>
                      <a:r>
                        <a:rPr lang="en-IN" sz="2800" b="1" i="0" kern="1200" dirty="0">
                          <a:solidFill>
                            <a:schemeClr val="lt1"/>
                          </a:solidFill>
                          <a:effectLst/>
                          <a:latin typeface="+mn-lt"/>
                          <a:ea typeface="+mn-ea"/>
                          <a:cs typeface="+mn-cs"/>
                        </a:rPr>
                        <a:t>Section Reference of AQMM</a:t>
                      </a:r>
                      <a:endParaRPr lang="en-IN" sz="2800" dirty="0"/>
                    </a:p>
                  </a:txBody>
                  <a:tcPr/>
                </a:tc>
                <a:tc>
                  <a:txBody>
                    <a:bodyPr/>
                    <a:lstStyle/>
                    <a:p>
                      <a:r>
                        <a:rPr lang="en-IN" sz="2600" b="1" i="0" kern="1200" dirty="0">
                          <a:solidFill>
                            <a:schemeClr val="lt1"/>
                          </a:solidFill>
                          <a:effectLst/>
                          <a:latin typeface="+mn-lt"/>
                          <a:ea typeface="+mn-ea"/>
                          <a:cs typeface="+mn-cs"/>
                        </a:rPr>
                        <a:t>PARA UNDER AQMM</a:t>
                      </a:r>
                      <a:endParaRPr lang="en-IN" sz="2600" dirty="0"/>
                    </a:p>
                  </a:txBody>
                  <a:tcPr/>
                </a:tc>
                <a:tc>
                  <a:txBody>
                    <a:bodyPr/>
                    <a:lstStyle/>
                    <a:p>
                      <a:pPr algn="ctr"/>
                      <a:r>
                        <a:rPr lang="en-IN" sz="2800" b="1" i="0" kern="1200" dirty="0">
                          <a:solidFill>
                            <a:schemeClr val="lt1"/>
                          </a:solidFill>
                          <a:effectLst/>
                          <a:latin typeface="+mn-lt"/>
                          <a:ea typeface="+mn-ea"/>
                          <a:cs typeface="+mn-cs"/>
                        </a:rPr>
                        <a:t>AQMM v1.0</a:t>
                      </a:r>
                      <a:endParaRPr lang="en-IN" sz="2800" dirty="0"/>
                    </a:p>
                  </a:txBody>
                  <a:tcPr/>
                </a:tc>
                <a:tc>
                  <a:txBody>
                    <a:bodyPr/>
                    <a:lstStyle/>
                    <a:p>
                      <a:pPr algn="ctr"/>
                      <a:r>
                        <a:rPr lang="en-IN" sz="2800" b="1" i="0" kern="1200" dirty="0">
                          <a:solidFill>
                            <a:schemeClr val="lt1"/>
                          </a:solidFill>
                          <a:effectLst/>
                          <a:latin typeface="+mn-lt"/>
                          <a:ea typeface="+mn-ea"/>
                          <a:cs typeface="+mn-cs"/>
                        </a:rPr>
                        <a:t>AQMM Rev v1.0</a:t>
                      </a:r>
                      <a:endParaRPr lang="en-IN" sz="2800" dirty="0"/>
                    </a:p>
                  </a:txBody>
                  <a:tcPr/>
                </a:tc>
                <a:extLst>
                  <a:ext uri="{0D108BD9-81ED-4DB2-BD59-A6C34878D82A}">
                    <a16:rowId xmlns:a16="http://schemas.microsoft.com/office/drawing/2014/main" val="1191222187"/>
                  </a:ext>
                </a:extLst>
              </a:tr>
              <a:tr h="1935612">
                <a:tc>
                  <a:txBody>
                    <a:bodyPr/>
                    <a:lstStyle/>
                    <a:p>
                      <a:r>
                        <a:rPr lang="en-US" sz="1800" b="0" i="0" kern="1200" dirty="0">
                          <a:solidFill>
                            <a:schemeClr val="dk1"/>
                          </a:solidFill>
                          <a:effectLst/>
                          <a:latin typeface="+mn-lt"/>
                          <a:ea typeface="+mn-ea"/>
                          <a:cs typeface="+mn-cs"/>
                        </a:rPr>
                        <a:t>1.5 Quality Control for engagements</a:t>
                      </a:r>
                      <a:endParaRPr lang="en-IN" dirty="0"/>
                    </a:p>
                  </a:txBody>
                  <a:tcPr/>
                </a:tc>
                <a:tc>
                  <a:txBody>
                    <a:bodyPr/>
                    <a:lstStyle/>
                    <a:p>
                      <a:pPr algn="ctr"/>
                      <a:r>
                        <a:rPr lang="en-IN" dirty="0"/>
                        <a:t> (</a:t>
                      </a:r>
                      <a:r>
                        <a:rPr lang="en-IN" dirty="0" err="1"/>
                        <a:t>i</a:t>
                      </a:r>
                      <a:r>
                        <a:rPr lang="en-IN" dirty="0"/>
                        <a:t>)</a:t>
                      </a:r>
                    </a:p>
                  </a:txBody>
                  <a:tcPr/>
                </a:tc>
                <a:tc>
                  <a:txBody>
                    <a:bodyPr/>
                    <a:lstStyle/>
                    <a:p>
                      <a:r>
                        <a:rPr lang="en-US" dirty="0">
                          <a:effectLst/>
                        </a:rPr>
                        <a:t>Does the firm have a Partner Review/Quality Review for all audit engagements and is there a document of time spent for review of all engagements ?</a:t>
                      </a:r>
                    </a:p>
                  </a:txBody>
                  <a:tcPr/>
                </a:tc>
                <a:tc>
                  <a:txBody>
                    <a:bodyPr/>
                    <a:lstStyle/>
                    <a:p>
                      <a:r>
                        <a:rPr lang="en-US" sz="1800" b="0" i="0" kern="1200" dirty="0">
                          <a:solidFill>
                            <a:schemeClr val="dk1"/>
                          </a:solidFill>
                          <a:effectLst/>
                          <a:latin typeface="+mn-lt"/>
                          <a:ea typeface="+mn-ea"/>
                          <a:cs typeface="+mn-cs"/>
                        </a:rPr>
                        <a:t>Does the firm have a Quality Review of all listed audit engagements as per para 60 of the SQC1?</a:t>
                      </a:r>
                      <a:br>
                        <a:rPr lang="en-US" dirty="0"/>
                      </a:br>
                      <a:r>
                        <a:rPr lang="en-US" sz="1800" b="0" i="0" kern="1200" dirty="0">
                          <a:solidFill>
                            <a:schemeClr val="dk1"/>
                          </a:solidFill>
                          <a:effectLst/>
                          <a:latin typeface="+mn-lt"/>
                          <a:ea typeface="+mn-ea"/>
                          <a:cs typeface="+mn-cs"/>
                        </a:rPr>
                        <a:t>Is there a document of time spent for review of all engagements?</a:t>
                      </a:r>
                      <a:endParaRPr lang="en-IN" dirty="0"/>
                    </a:p>
                  </a:txBody>
                  <a:tcPr/>
                </a:tc>
                <a:extLst>
                  <a:ext uri="{0D108BD9-81ED-4DB2-BD59-A6C34878D82A}">
                    <a16:rowId xmlns:a16="http://schemas.microsoft.com/office/drawing/2014/main" val="1659279047"/>
                  </a:ext>
                </a:extLst>
              </a:tr>
              <a:tr h="1018288">
                <a:tc>
                  <a:txBody>
                    <a:bodyPr/>
                    <a:lstStyle/>
                    <a:p>
                      <a:r>
                        <a:rPr lang="en-IN" sz="1800" b="0" i="0" kern="1200" dirty="0">
                          <a:solidFill>
                            <a:schemeClr val="dk1"/>
                          </a:solidFill>
                          <a:effectLst/>
                          <a:latin typeface="+mn-lt"/>
                          <a:ea typeface="+mn-ea"/>
                          <a:cs typeface="+mn-cs"/>
                        </a:rPr>
                        <a:t>3.3 Practice Credentials</a:t>
                      </a:r>
                      <a:endParaRPr lang="en-IN" dirty="0"/>
                    </a:p>
                  </a:txBody>
                  <a:tcPr/>
                </a:tc>
                <a:tc>
                  <a:txBody>
                    <a:bodyPr/>
                    <a:lstStyle/>
                    <a:p>
                      <a:pPr algn="ctr"/>
                      <a:r>
                        <a:rPr lang="en-IN" dirty="0"/>
                        <a:t>(ii)</a:t>
                      </a:r>
                    </a:p>
                  </a:txBody>
                  <a:tcPr/>
                </a:tc>
                <a:tc>
                  <a:txBody>
                    <a:bodyPr/>
                    <a:lstStyle/>
                    <a:p>
                      <a:r>
                        <a:rPr lang="en-US" sz="1800" b="0" i="0" kern="1200" dirty="0">
                          <a:solidFill>
                            <a:schemeClr val="dk1"/>
                          </a:solidFill>
                          <a:effectLst/>
                          <a:latin typeface="+mn-lt"/>
                          <a:ea typeface="+mn-ea"/>
                          <a:cs typeface="+mn-cs"/>
                        </a:rPr>
                        <a:t>Empanelment with RBI and C&amp;AG.</a:t>
                      </a:r>
                      <a:endParaRPr lang="en-IN" dirty="0"/>
                    </a:p>
                  </a:txBody>
                  <a:tcPr/>
                </a:tc>
                <a:tc>
                  <a:txBody>
                    <a:bodyPr/>
                    <a:lstStyle/>
                    <a:p>
                      <a:r>
                        <a:rPr lang="en-US" dirty="0">
                          <a:effectLst/>
                        </a:rPr>
                        <a:t>Empanelment with RBI / C&amp;AG.</a:t>
                      </a:r>
                    </a:p>
                  </a:txBody>
                  <a:tcPr/>
                </a:tc>
                <a:extLst>
                  <a:ext uri="{0D108BD9-81ED-4DB2-BD59-A6C34878D82A}">
                    <a16:rowId xmlns:a16="http://schemas.microsoft.com/office/drawing/2014/main" val="2581121773"/>
                  </a:ext>
                </a:extLst>
              </a:tr>
            </a:tbl>
          </a:graphicData>
        </a:graphic>
      </p:graphicFrame>
      <p:sp>
        <p:nvSpPr>
          <p:cNvPr id="3" name="TextBox 2">
            <a:extLst>
              <a:ext uri="{FF2B5EF4-FFF2-40B4-BE49-F238E27FC236}">
                <a16:creationId xmlns:a16="http://schemas.microsoft.com/office/drawing/2014/main" id="{1514C468-D571-8589-750B-A96451195689}"/>
              </a:ext>
            </a:extLst>
          </p:cNvPr>
          <p:cNvSpPr txBox="1"/>
          <p:nvPr/>
        </p:nvSpPr>
        <p:spPr>
          <a:xfrm>
            <a:off x="482599" y="544693"/>
            <a:ext cx="10194925" cy="584775"/>
          </a:xfrm>
          <a:prstGeom prst="rect">
            <a:avLst/>
          </a:prstGeom>
          <a:noFill/>
        </p:spPr>
        <p:txBody>
          <a:bodyPr wrap="square" rtlCol="0">
            <a:spAutoFit/>
          </a:bodyPr>
          <a:lstStyle/>
          <a:p>
            <a:pPr algn="ctr"/>
            <a:r>
              <a:rPr lang="en-US" sz="3200" b="1" dirty="0">
                <a:solidFill>
                  <a:schemeClr val="bg1"/>
                </a:solidFill>
                <a:latin typeface="Adobe Gothic Std B" pitchFamily="34" charset="-128"/>
                <a:ea typeface="Adobe Gothic Std B" pitchFamily="34" charset="-128"/>
              </a:rPr>
              <a:t>Comparison of AQMM v 1.0  &amp; Rev v 1.0</a:t>
            </a:r>
          </a:p>
        </p:txBody>
      </p:sp>
    </p:spTree>
    <p:extLst>
      <p:ext uri="{BB962C8B-B14F-4D97-AF65-F5344CB8AC3E}">
        <p14:creationId xmlns:p14="http://schemas.microsoft.com/office/powerpoint/2010/main" val="7511207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D20784F-1F67-E949-0B83-16B4A7E1AA18}"/>
              </a:ext>
            </a:extLst>
          </p:cNvPr>
          <p:cNvSpPr txBox="1"/>
          <p:nvPr/>
        </p:nvSpPr>
        <p:spPr>
          <a:xfrm>
            <a:off x="482599" y="544693"/>
            <a:ext cx="10194925" cy="584775"/>
          </a:xfrm>
          <a:prstGeom prst="rect">
            <a:avLst/>
          </a:prstGeom>
          <a:noFill/>
        </p:spPr>
        <p:txBody>
          <a:bodyPr wrap="square" rtlCol="0">
            <a:spAutoFit/>
          </a:bodyPr>
          <a:lstStyle/>
          <a:p>
            <a:pPr algn="ctr"/>
            <a:r>
              <a:rPr lang="en-US" sz="3200" b="1" dirty="0">
                <a:solidFill>
                  <a:schemeClr val="bg1"/>
                </a:solidFill>
                <a:latin typeface="Adobe Gothic Std B" pitchFamily="34" charset="-128"/>
                <a:ea typeface="Adobe Gothic Std B" pitchFamily="34" charset="-128"/>
              </a:rPr>
              <a:t>In the pipeline.....</a:t>
            </a:r>
          </a:p>
        </p:txBody>
      </p:sp>
      <p:graphicFrame>
        <p:nvGraphicFramePr>
          <p:cNvPr id="4" name="Table 3">
            <a:extLst>
              <a:ext uri="{FF2B5EF4-FFF2-40B4-BE49-F238E27FC236}">
                <a16:creationId xmlns:a16="http://schemas.microsoft.com/office/drawing/2014/main" id="{2C93385A-D24B-0519-202E-84B7DEBAC165}"/>
              </a:ext>
            </a:extLst>
          </p:cNvPr>
          <p:cNvGraphicFramePr>
            <a:graphicFrameLocks noGrp="1"/>
          </p:cNvGraphicFramePr>
          <p:nvPr>
            <p:extLst>
              <p:ext uri="{D42A27DB-BD31-4B8C-83A1-F6EECF244321}">
                <p14:modId xmlns:p14="http://schemas.microsoft.com/office/powerpoint/2010/main" val="2621536873"/>
              </p:ext>
            </p:extLst>
          </p:nvPr>
        </p:nvGraphicFramePr>
        <p:xfrm>
          <a:off x="0" y="1735493"/>
          <a:ext cx="12192000" cy="4348065"/>
        </p:xfrm>
        <a:graphic>
          <a:graphicData uri="http://schemas.openxmlformats.org/drawingml/2006/table">
            <a:tbl>
              <a:tblPr firstRow="1" firstCol="1" lastRow="1" lastCol="1" bandRow="1" bandCol="1"/>
              <a:tblGrid>
                <a:gridCol w="12192000">
                  <a:extLst>
                    <a:ext uri="{9D8B030D-6E8A-4147-A177-3AD203B41FA5}">
                      <a16:colId xmlns:a16="http://schemas.microsoft.com/office/drawing/2014/main" val="1111487408"/>
                    </a:ext>
                  </a:extLst>
                </a:gridCol>
              </a:tblGrid>
              <a:tr h="4348065">
                <a:tc>
                  <a:txBody>
                    <a:bodyPr/>
                    <a:lstStyle/>
                    <a:p>
                      <a:pPr marL="504190" marR="0" indent="-457200" algn="l">
                        <a:spcBef>
                          <a:spcPts val="105"/>
                        </a:spcBef>
                        <a:spcAft>
                          <a:spcPts val="0"/>
                        </a:spcAft>
                        <a:buFont typeface="Arial" panose="020B0604020202020204" pitchFamily="34" charset="0"/>
                        <a:buChar char="•"/>
                      </a:pPr>
                      <a:r>
                        <a:rPr lang="en-US" sz="2800" b="1" dirty="0">
                          <a:solidFill>
                            <a:srgbClr val="002060"/>
                          </a:solidFill>
                          <a:effectLst/>
                          <a:latin typeface="+mn-lt"/>
                          <a:ea typeface="Calibri" panose="020F0502020204030204" pitchFamily="34" charset="0"/>
                          <a:cs typeface="Mangal" panose="02040503050203030202" pitchFamily="18" charset="0"/>
                        </a:rPr>
                        <a:t>The digitization of the AQMM is under pipeline. It would help the firms to save the AQMM scores over the years and help in chalking out a roadmap</a:t>
                      </a:r>
                    </a:p>
                    <a:p>
                      <a:pPr marL="46990" marR="0" algn="l">
                        <a:spcBef>
                          <a:spcPts val="105"/>
                        </a:spcBef>
                        <a:spcAft>
                          <a:spcPts val="0"/>
                        </a:spcAft>
                      </a:pPr>
                      <a:endParaRPr lang="en-US" sz="2800" b="1" dirty="0">
                        <a:solidFill>
                          <a:srgbClr val="002060"/>
                        </a:solidFill>
                        <a:effectLst/>
                        <a:latin typeface="+mn-lt"/>
                        <a:ea typeface="Calibri" panose="020F0502020204030204" pitchFamily="34" charset="0"/>
                        <a:cs typeface="Mangal" panose="02040503050203030202" pitchFamily="18" charset="0"/>
                      </a:endParaRPr>
                    </a:p>
                    <a:p>
                      <a:pPr marL="504190" marR="0" indent="-457200" algn="l">
                        <a:spcBef>
                          <a:spcPts val="105"/>
                        </a:spcBef>
                        <a:spcAft>
                          <a:spcPts val="0"/>
                        </a:spcAft>
                        <a:buFont typeface="Arial" panose="020B0604020202020204" pitchFamily="34" charset="0"/>
                        <a:buChar char="•"/>
                      </a:pPr>
                      <a:r>
                        <a:rPr lang="en-US" sz="2800" b="1" dirty="0">
                          <a:solidFill>
                            <a:srgbClr val="002060"/>
                          </a:solidFill>
                          <a:effectLst/>
                          <a:latin typeface="+mn-lt"/>
                          <a:ea typeface="Calibri" panose="020F0502020204030204" pitchFamily="34" charset="0"/>
                          <a:cs typeface="Mangal" panose="02040503050203030202" pitchFamily="18" charset="0"/>
                        </a:rPr>
                        <a:t>The digitization would also help the peer reviewer to award the scores against the self-evaluated scores</a:t>
                      </a:r>
                    </a:p>
                    <a:p>
                      <a:pPr marL="46990" marR="0" algn="l">
                        <a:spcBef>
                          <a:spcPts val="105"/>
                        </a:spcBef>
                        <a:spcAft>
                          <a:spcPts val="0"/>
                        </a:spcAft>
                      </a:pPr>
                      <a:endParaRPr lang="en-US" sz="2000" b="1" dirty="0">
                        <a:solidFill>
                          <a:srgbClr val="002060"/>
                        </a:solidFill>
                        <a:effectLst/>
                        <a:latin typeface="+mn-lt"/>
                        <a:ea typeface="Calibri" panose="020F0502020204030204" pitchFamily="34" charset="0"/>
                        <a:cs typeface="Mangal" panose="02040503050203030202"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4FD"/>
                    </a:solidFill>
                  </a:tcPr>
                </a:tc>
                <a:extLst>
                  <a:ext uri="{0D108BD9-81ED-4DB2-BD59-A6C34878D82A}">
                    <a16:rowId xmlns:a16="http://schemas.microsoft.com/office/drawing/2014/main" val="1343162809"/>
                  </a:ext>
                </a:extLst>
              </a:tr>
            </a:tbl>
          </a:graphicData>
        </a:graphic>
      </p:graphicFrame>
    </p:spTree>
    <p:extLst>
      <p:ext uri="{BB962C8B-B14F-4D97-AF65-F5344CB8AC3E}">
        <p14:creationId xmlns:p14="http://schemas.microsoft.com/office/powerpoint/2010/main" val="2789775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175640" y="1923393"/>
            <a:ext cx="8891753" cy="4360675"/>
          </a:xfrm>
          <a:prstGeom prst="rect">
            <a:avLst/>
          </a:prstGeom>
        </p:spPr>
        <p:txBody>
          <a:bodyPr>
            <a:normAutofit fontScale="25000" lnSpcReduction="20000"/>
          </a:bodyPr>
          <a:lstStyle/>
          <a:p>
            <a:pPr marL="0" indent="0">
              <a:buNone/>
            </a:pPr>
            <a:r>
              <a:rPr lang="en-US" sz="14400" dirty="0">
                <a:solidFill>
                  <a:schemeClr val="accent3">
                    <a:lumMod val="75000"/>
                  </a:schemeClr>
                </a:solidFill>
              </a:rPr>
              <a:t>Thank You!</a:t>
            </a:r>
          </a:p>
          <a:p>
            <a:pPr marL="0" indent="0">
              <a:buNone/>
            </a:pPr>
            <a:endParaRPr lang="en-US" sz="8533" b="0" dirty="0"/>
          </a:p>
          <a:p>
            <a:pPr marL="0" indent="0">
              <a:buNone/>
            </a:pPr>
            <a:r>
              <a:rPr lang="en-US" sz="9600" dirty="0" err="1"/>
              <a:t>CA.Durgesh</a:t>
            </a:r>
            <a:r>
              <a:rPr lang="en-US" sz="9600" dirty="0"/>
              <a:t> Kumar </a:t>
            </a:r>
            <a:r>
              <a:rPr lang="en-US" sz="9600" dirty="0" err="1"/>
              <a:t>Kabra</a:t>
            </a:r>
            <a:r>
              <a:rPr lang="en-US" sz="9600" dirty="0"/>
              <a:t>, Convenor</a:t>
            </a:r>
            <a:endParaRPr lang="en-US" sz="8533" dirty="0"/>
          </a:p>
          <a:p>
            <a:pPr marL="0" indent="0">
              <a:buNone/>
            </a:pPr>
            <a:r>
              <a:rPr lang="en-US" sz="8533" b="0" dirty="0"/>
              <a:t>Centre for Audit Quality</a:t>
            </a:r>
          </a:p>
          <a:p>
            <a:pPr algn="l" fontAlgn="base"/>
            <a:r>
              <a:rPr lang="en-US" sz="7200" b="0" i="0" dirty="0">
                <a:solidFill>
                  <a:srgbClr val="201F1E"/>
                </a:solidFill>
                <a:effectLst/>
                <a:latin typeface="Calibri" panose="020F0502020204030204" pitchFamily="34" charset="0"/>
              </a:rPr>
              <a:t>The Institute of Chartered Accountants of India</a:t>
            </a:r>
          </a:p>
          <a:p>
            <a:pPr algn="l" fontAlgn="base"/>
            <a:r>
              <a:rPr lang="en-US" sz="7200" b="0" i="0" dirty="0">
                <a:solidFill>
                  <a:srgbClr val="201F1E"/>
                </a:solidFill>
                <a:effectLst/>
                <a:latin typeface="Calibri" panose="020F0502020204030204" pitchFamily="34" charset="0"/>
              </a:rPr>
              <a:t>ICAI Bhawan</a:t>
            </a:r>
          </a:p>
          <a:p>
            <a:pPr algn="l" fontAlgn="base"/>
            <a:r>
              <a:rPr lang="en-US" sz="7200" b="0" i="0" dirty="0">
                <a:solidFill>
                  <a:srgbClr val="201F1E"/>
                </a:solidFill>
                <a:effectLst/>
                <a:latin typeface="Calibri" panose="020F0502020204030204" pitchFamily="34" charset="0"/>
              </a:rPr>
              <a:t>Indraprastha Marg</a:t>
            </a:r>
          </a:p>
          <a:p>
            <a:pPr algn="l" fontAlgn="base"/>
            <a:r>
              <a:rPr lang="en-US" sz="7200" b="0" i="0" dirty="0">
                <a:solidFill>
                  <a:srgbClr val="201F1E"/>
                </a:solidFill>
                <a:effectLst/>
                <a:latin typeface="Calibri" panose="020F0502020204030204" pitchFamily="34" charset="0"/>
              </a:rPr>
              <a:t>Post Box No.7100,</a:t>
            </a:r>
          </a:p>
          <a:p>
            <a:pPr algn="l" fontAlgn="base"/>
            <a:r>
              <a:rPr lang="en-US" sz="7200" b="0" i="0" dirty="0">
                <a:solidFill>
                  <a:srgbClr val="201F1E"/>
                </a:solidFill>
                <a:effectLst/>
                <a:latin typeface="Calibri" panose="020F0502020204030204" pitchFamily="34" charset="0"/>
              </a:rPr>
              <a:t>New Delhi -110002</a:t>
            </a:r>
          </a:p>
          <a:p>
            <a:pPr algn="l" fontAlgn="base"/>
            <a:r>
              <a:rPr lang="en-US" sz="7200" b="0" i="0" dirty="0">
                <a:solidFill>
                  <a:srgbClr val="201F1E"/>
                </a:solidFill>
                <a:effectLst/>
                <a:latin typeface="Calibri" panose="020F0502020204030204" pitchFamily="34" charset="0"/>
              </a:rPr>
              <a:t>Ph: 011-30110509</a:t>
            </a:r>
            <a:br>
              <a:rPr lang="en-US" sz="7200" b="0" i="0" dirty="0">
                <a:solidFill>
                  <a:srgbClr val="201F1E"/>
                </a:solidFill>
                <a:effectLst/>
                <a:latin typeface="Calibri" panose="020F0502020204030204" pitchFamily="34" charset="0"/>
              </a:rPr>
            </a:br>
            <a:endParaRPr lang="en-US" sz="7200" b="0" i="0" dirty="0">
              <a:solidFill>
                <a:srgbClr val="201F1E"/>
              </a:solidFill>
              <a:effectLst/>
              <a:latin typeface="Calibri" panose="020F0502020204030204" pitchFamily="34" charset="0"/>
            </a:endParaRPr>
          </a:p>
          <a:p>
            <a:pPr algn="l" fontAlgn="base"/>
            <a:r>
              <a:rPr lang="en-US" sz="7200" b="1" i="0" dirty="0">
                <a:solidFill>
                  <a:srgbClr val="201F1E"/>
                </a:solidFill>
                <a:effectLst/>
                <a:latin typeface="Times New Roman" panose="02020603050405020304" pitchFamily="18" charset="0"/>
                <a:hlinkClick r:id="rId3"/>
              </a:rPr>
              <a:t>caq@icai.in</a:t>
            </a:r>
            <a:r>
              <a:rPr lang="en-US" sz="7200" b="0" i="0" dirty="0">
                <a:solidFill>
                  <a:srgbClr val="201F1E"/>
                </a:solidFill>
                <a:effectLst/>
                <a:latin typeface="Times New Roman" panose="02020603050405020304" pitchFamily="18" charset="0"/>
              </a:rPr>
              <a:t> , </a:t>
            </a:r>
            <a:r>
              <a:rPr lang="en-US" sz="7200" b="0" dirty="0">
                <a:solidFill>
                  <a:srgbClr val="201F1E"/>
                </a:solidFill>
                <a:latin typeface="Times New Roman" panose="02020603050405020304" pitchFamily="18" charset="0"/>
                <a:hlinkClick r:id="rId4"/>
              </a:rPr>
              <a:t>www.icai.org</a:t>
            </a:r>
            <a:endParaRPr lang="en-US" sz="7200" b="0" dirty="0">
              <a:solidFill>
                <a:srgbClr val="201F1E"/>
              </a:solidFill>
              <a:latin typeface="Times New Roman" panose="02020603050405020304" pitchFamily="18" charset="0"/>
            </a:endParaRPr>
          </a:p>
          <a:p>
            <a:pPr algn="l" fontAlgn="base"/>
            <a:endParaRPr lang="en-US" sz="7200" b="0" i="0" dirty="0">
              <a:solidFill>
                <a:srgbClr val="201F1E"/>
              </a:solidFill>
              <a:effectLst/>
              <a:latin typeface="Calibri" panose="020F0502020204030204" pitchFamily="34" charset="0"/>
            </a:endParaRPr>
          </a:p>
          <a:p>
            <a:endParaRPr lang="en-US" dirty="0"/>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4255" y="3174272"/>
            <a:ext cx="1543060" cy="1527040"/>
          </a:xfrm>
          <a:prstGeom prst="rect">
            <a:avLst/>
          </a:prstGeom>
        </p:spPr>
      </p:pic>
    </p:spTree>
    <p:extLst>
      <p:ext uri="{BB962C8B-B14F-4D97-AF65-F5344CB8AC3E}">
        <p14:creationId xmlns:p14="http://schemas.microsoft.com/office/powerpoint/2010/main" val="34048592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CD7C340A-A561-C5A4-0E0B-15879751DBA7}"/>
              </a:ext>
            </a:extLst>
          </p:cNvPr>
          <p:cNvSpPr>
            <a:spLocks noGrp="1"/>
          </p:cNvSpPr>
          <p:nvPr>
            <p:ph type="title"/>
          </p:nvPr>
        </p:nvSpPr>
        <p:spPr>
          <a:xfrm>
            <a:off x="1981200" y="228601"/>
            <a:ext cx="8229600" cy="1173163"/>
          </a:xfrm>
        </p:spPr>
        <p:txBody>
          <a:bodyPr>
            <a:noAutofit/>
          </a:bodyPr>
          <a:lstStyle/>
          <a:p>
            <a:r>
              <a:rPr lang="en-IN" altLang="en-US" sz="4000" b="1"/>
              <a:t>Audit Quality Reviews </a:t>
            </a:r>
            <a:br>
              <a:rPr lang="en-IN" altLang="en-US" sz="4000" b="1"/>
            </a:br>
            <a:r>
              <a:rPr lang="en-IN" altLang="en-US" sz="4000" b="1"/>
              <a:t>- Key Figures (FY 2021-22)</a:t>
            </a:r>
          </a:p>
        </p:txBody>
      </p:sp>
      <p:sp>
        <p:nvSpPr>
          <p:cNvPr id="4" name="Slide Number Placeholder 3">
            <a:extLst>
              <a:ext uri="{FF2B5EF4-FFF2-40B4-BE49-F238E27FC236}">
                <a16:creationId xmlns:a16="http://schemas.microsoft.com/office/drawing/2014/main" id="{B331E5AC-777C-BEBB-97E7-5C550434CA04}"/>
              </a:ext>
            </a:extLst>
          </p:cNvPr>
          <p:cNvSpPr>
            <a:spLocks noGrp="1"/>
          </p:cNvSpPr>
          <p:nvPr>
            <p:ph type="sldNum" sz="quarter" idx="12"/>
          </p:nvPr>
        </p:nvSpPr>
        <p:spPr>
          <a:xfrm>
            <a:off x="8077200" y="6356351"/>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rtl="0" fontAlgn="base">
              <a:spcBef>
                <a:spcPct val="0"/>
              </a:spcBef>
              <a:spcAft>
                <a:spcPct val="0"/>
              </a:spcAft>
              <a:defRPr sz="1200" kern="1200">
                <a:solidFill>
                  <a:srgbClr val="898989"/>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fld id="{76EB3121-02F5-412E-958F-6754448740F5}" type="slidenum">
              <a:rPr lang="en-US" altLang="en-US" smtClean="0"/>
              <a:pPr eaLnBrk="1" hangingPunct="1"/>
              <a:t>3</a:t>
            </a:fld>
            <a:endParaRPr lang="en-US" altLang="en-US">
              <a:solidFill>
                <a:srgbClr val="898989"/>
              </a:solidFill>
            </a:endParaRPr>
          </a:p>
        </p:txBody>
      </p:sp>
      <p:sp>
        <p:nvSpPr>
          <p:cNvPr id="8196" name="Text Box 28">
            <a:extLst>
              <a:ext uri="{FF2B5EF4-FFF2-40B4-BE49-F238E27FC236}">
                <a16:creationId xmlns:a16="http://schemas.microsoft.com/office/drawing/2014/main" id="{D64534C8-3AE4-4C2F-36F8-32A661430002}"/>
              </a:ext>
            </a:extLst>
          </p:cNvPr>
          <p:cNvSpPr txBox="1">
            <a:spLocks noChangeArrowheads="1"/>
          </p:cNvSpPr>
          <p:nvPr/>
        </p:nvSpPr>
        <p:spPr bwMode="auto">
          <a:xfrm>
            <a:off x="6705600" y="1917700"/>
            <a:ext cx="2971800" cy="6096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115000"/>
              </a:lnSpc>
            </a:pPr>
            <a:r>
              <a:rPr lang="en-IN" altLang="en-US" sz="2000">
                <a:latin typeface="Calibri" panose="020F0502020204030204" pitchFamily="34" charset="0"/>
                <a:cs typeface="Times New Roman" panose="02020603050405020304" pitchFamily="18" charset="0"/>
              </a:rPr>
              <a:t>Audit firms reviewed    22</a:t>
            </a:r>
          </a:p>
          <a:p>
            <a:pPr eaLnBrk="1" hangingPunct="1">
              <a:lnSpc>
                <a:spcPct val="115000"/>
              </a:lnSpc>
            </a:pPr>
            <a:r>
              <a:rPr lang="en-IN" altLang="en-US" sz="2000">
                <a:latin typeface="Calibri" panose="020F0502020204030204" pitchFamily="34" charset="0"/>
                <a:cs typeface="Times New Roman" panose="02020603050405020304" pitchFamily="18" charset="0"/>
              </a:rPr>
              <a:t> </a:t>
            </a:r>
          </a:p>
          <a:p>
            <a:pPr eaLnBrk="1" hangingPunct="1">
              <a:lnSpc>
                <a:spcPct val="115000"/>
              </a:lnSpc>
            </a:pPr>
            <a:r>
              <a:rPr lang="en-IN" altLang="en-US" sz="2000">
                <a:latin typeface="Calibri" panose="020F0502020204030204" pitchFamily="34" charset="0"/>
                <a:cs typeface="Times New Roman" panose="02020603050405020304" pitchFamily="18" charset="0"/>
              </a:rPr>
              <a:t>Entities covered             23</a:t>
            </a:r>
          </a:p>
          <a:p>
            <a:pPr eaLnBrk="1" hangingPunct="1">
              <a:lnSpc>
                <a:spcPct val="115000"/>
              </a:lnSpc>
            </a:pPr>
            <a:r>
              <a:rPr lang="en-IN" altLang="en-US" sz="2000">
                <a:latin typeface="Calibri" panose="020F0502020204030204" pitchFamily="34" charset="0"/>
                <a:cs typeface="Times New Roman" panose="02020603050405020304" pitchFamily="18" charset="0"/>
              </a:rPr>
              <a:t>  </a:t>
            </a:r>
          </a:p>
          <a:p>
            <a:pPr eaLnBrk="1" hangingPunct="1">
              <a:lnSpc>
                <a:spcPct val="115000"/>
              </a:lnSpc>
            </a:pPr>
            <a:r>
              <a:rPr lang="en-IN" altLang="en-US" sz="2000">
                <a:latin typeface="Calibri" panose="020F0502020204030204" pitchFamily="34" charset="0"/>
                <a:cs typeface="Times New Roman" panose="02020603050405020304" pitchFamily="18" charset="0"/>
              </a:rPr>
              <a:t>Audit files reviewed      24</a:t>
            </a:r>
          </a:p>
          <a:p>
            <a:pPr eaLnBrk="1" hangingPunct="1">
              <a:lnSpc>
                <a:spcPct val="115000"/>
              </a:lnSpc>
            </a:pPr>
            <a:r>
              <a:rPr lang="en-IN" altLang="en-US" sz="2000">
                <a:latin typeface="Calibri" panose="020F0502020204030204" pitchFamily="34" charset="0"/>
                <a:cs typeface="Times New Roman" panose="02020603050405020304" pitchFamily="18" charset="0"/>
              </a:rPr>
              <a:t> </a:t>
            </a:r>
          </a:p>
        </p:txBody>
      </p:sp>
      <p:graphicFrame>
        <p:nvGraphicFramePr>
          <p:cNvPr id="8" name="Content Placeholder 7">
            <a:extLst>
              <a:ext uri="{FF2B5EF4-FFF2-40B4-BE49-F238E27FC236}">
                <a16:creationId xmlns:a16="http://schemas.microsoft.com/office/drawing/2014/main" id="{3516A591-FA8D-B0EC-AC4F-3B9F8CAF5661}"/>
              </a:ext>
            </a:extLst>
          </p:cNvPr>
          <p:cNvGraphicFramePr>
            <a:graphicFrameLocks noGrp="1"/>
          </p:cNvGraphicFramePr>
          <p:nvPr>
            <p:ph idx="1"/>
          </p:nvPr>
        </p:nvGraphicFramePr>
        <p:xfrm>
          <a:off x="1981200" y="1600201"/>
          <a:ext cx="4724400" cy="4525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hart 9">
            <a:extLst>
              <a:ext uri="{FF2B5EF4-FFF2-40B4-BE49-F238E27FC236}">
                <a16:creationId xmlns:a16="http://schemas.microsoft.com/office/drawing/2014/main" id="{CED77F7D-ACD4-6A0A-E269-3E682DB4A507}"/>
              </a:ext>
            </a:extLst>
          </p:cNvPr>
          <p:cNvGraphicFramePr/>
          <p:nvPr/>
        </p:nvGraphicFramePr>
        <p:xfrm>
          <a:off x="1828800" y="1524000"/>
          <a:ext cx="4800600" cy="41148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C912B9A7-5817-149E-3E7D-DAE3F419DBFF}"/>
              </a:ext>
            </a:extLst>
          </p:cNvPr>
          <p:cNvSpPr>
            <a:spLocks noGrp="1"/>
          </p:cNvSpPr>
          <p:nvPr>
            <p:ph type="title"/>
          </p:nvPr>
        </p:nvSpPr>
        <p:spPr>
          <a:xfrm>
            <a:off x="1981200" y="274638"/>
            <a:ext cx="8229600" cy="868362"/>
          </a:xfrm>
        </p:spPr>
        <p:txBody>
          <a:bodyPr>
            <a:normAutofit fontScale="90000"/>
          </a:bodyPr>
          <a:lstStyle/>
          <a:p>
            <a:r>
              <a:rPr lang="en-IN" altLang="en-US" sz="3200" b="1"/>
              <a:t>% of Reviewed Audit Firms having Observations on Standards on Auditing (SA) in FY 2021-22</a:t>
            </a:r>
            <a:endParaRPr lang="en-IN" altLang="en-US" sz="3200"/>
          </a:p>
        </p:txBody>
      </p:sp>
      <p:sp>
        <p:nvSpPr>
          <p:cNvPr id="4" name="Slide Number Placeholder 3">
            <a:extLst>
              <a:ext uri="{FF2B5EF4-FFF2-40B4-BE49-F238E27FC236}">
                <a16:creationId xmlns:a16="http://schemas.microsoft.com/office/drawing/2014/main" id="{738A5000-A94C-05FB-83D4-A8CC55B4AD44}"/>
              </a:ext>
            </a:extLst>
          </p:cNvPr>
          <p:cNvSpPr>
            <a:spLocks noGrp="1"/>
          </p:cNvSpPr>
          <p:nvPr>
            <p:ph type="sldNum" sz="quarter" idx="12"/>
          </p:nvPr>
        </p:nvSpPr>
        <p:spPr>
          <a:xfrm>
            <a:off x="8077200" y="6356351"/>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rtl="0" fontAlgn="base">
              <a:spcBef>
                <a:spcPct val="0"/>
              </a:spcBef>
              <a:spcAft>
                <a:spcPct val="0"/>
              </a:spcAft>
              <a:defRPr sz="1200" kern="1200">
                <a:solidFill>
                  <a:srgbClr val="898989"/>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fld id="{76EB3121-02F5-412E-958F-6754448740F5}" type="slidenum">
              <a:rPr lang="en-US" altLang="en-US" smtClean="0"/>
              <a:pPr eaLnBrk="1" hangingPunct="1"/>
              <a:t>4</a:t>
            </a:fld>
            <a:endParaRPr lang="en-US" altLang="en-US">
              <a:solidFill>
                <a:srgbClr val="898989"/>
              </a:solidFill>
            </a:endParaRPr>
          </a:p>
        </p:txBody>
      </p:sp>
      <p:graphicFrame>
        <p:nvGraphicFramePr>
          <p:cNvPr id="6" name="Content Placeholder 5">
            <a:extLst>
              <a:ext uri="{FF2B5EF4-FFF2-40B4-BE49-F238E27FC236}">
                <a16:creationId xmlns:a16="http://schemas.microsoft.com/office/drawing/2014/main" id="{8C908318-2296-F64D-D924-FD40631F6E89}"/>
              </a:ext>
            </a:extLst>
          </p:cNvPr>
          <p:cNvGraphicFramePr>
            <a:graphicFrameLocks noGrp="1"/>
          </p:cNvGraphicFramePr>
          <p:nvPr>
            <p:ph idx="1"/>
          </p:nvPr>
        </p:nvGraphicFramePr>
        <p:xfrm>
          <a:off x="1981200" y="1600201"/>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8594047" y="-1"/>
            <a:ext cx="1129240" cy="16338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44006" y="302897"/>
            <a:ext cx="1038847" cy="1028059"/>
          </a:xfrm>
          <a:prstGeom prst="rect">
            <a:avLst/>
          </a:prstGeom>
        </p:spPr>
      </p:pic>
      <p:sp>
        <p:nvSpPr>
          <p:cNvPr id="10" name="Pentagon 9"/>
          <p:cNvSpPr/>
          <p:nvPr/>
        </p:nvSpPr>
        <p:spPr>
          <a:xfrm>
            <a:off x="0" y="2"/>
            <a:ext cx="6654285" cy="6858000"/>
          </a:xfrm>
          <a:prstGeom prst="homePlate">
            <a:avLst>
              <a:gd name="adj" fmla="val 13194"/>
            </a:avLst>
          </a:prstGeom>
          <a:gradFill flip="none" rotWithShape="1">
            <a:gsLst>
              <a:gs pos="0">
                <a:schemeClr val="accent2">
                  <a:lumMod val="75000"/>
                </a:schemeClr>
              </a:gs>
              <a:gs pos="100000">
                <a:schemeClr val="accent3">
                  <a:lumMod val="75000"/>
                </a:schemeClr>
              </a:gs>
            </a:gsLst>
            <a:lin ang="0" scaled="0"/>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0" y="3103689"/>
            <a:ext cx="6094411" cy="1754326"/>
          </a:xfrm>
          <a:prstGeom prst="rect">
            <a:avLst/>
          </a:prstGeom>
          <a:noFill/>
        </p:spPr>
        <p:txBody>
          <a:bodyPr wrap="square" rtlCol="0">
            <a:spAutoFit/>
          </a:bodyPr>
          <a:lstStyle/>
          <a:p>
            <a:pPr lvl="0" algn="ctr"/>
            <a:r>
              <a:rPr lang="en-US" sz="3600" b="1" dirty="0">
                <a:solidFill>
                  <a:schemeClr val="bg1"/>
                </a:solidFill>
                <a:latin typeface="Adobe Gothic Std B" pitchFamily="34" charset="-128"/>
                <a:ea typeface="Adobe Gothic Std B" pitchFamily="34" charset="-128"/>
              </a:rPr>
              <a:t>Audit Quality Maturity Model – Revised Version 1.0 (AQMM Rev v1.0)</a:t>
            </a:r>
          </a:p>
        </p:txBody>
      </p:sp>
    </p:spTree>
    <p:extLst>
      <p:ext uri="{BB962C8B-B14F-4D97-AF65-F5344CB8AC3E}">
        <p14:creationId xmlns:p14="http://schemas.microsoft.com/office/powerpoint/2010/main" val="14365679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8594047" y="-1"/>
            <a:ext cx="1129240" cy="16338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85675" y="845"/>
            <a:ext cx="1038847" cy="1028059"/>
          </a:xfrm>
          <a:prstGeom prst="rect">
            <a:avLst/>
          </a:prstGeom>
        </p:spPr>
      </p:pic>
      <p:sp>
        <p:nvSpPr>
          <p:cNvPr id="10" name="Pentagon 9"/>
          <p:cNvSpPr/>
          <p:nvPr/>
        </p:nvSpPr>
        <p:spPr>
          <a:xfrm>
            <a:off x="0" y="2"/>
            <a:ext cx="4590661" cy="6858000"/>
          </a:xfrm>
          <a:prstGeom prst="homePlate">
            <a:avLst>
              <a:gd name="adj" fmla="val 13194"/>
            </a:avLst>
          </a:prstGeom>
          <a:gradFill flip="none" rotWithShape="1">
            <a:gsLst>
              <a:gs pos="0">
                <a:schemeClr val="accent2">
                  <a:lumMod val="75000"/>
                </a:schemeClr>
              </a:gs>
              <a:gs pos="100000">
                <a:schemeClr val="accent3">
                  <a:lumMod val="75000"/>
                </a:schemeClr>
              </a:gs>
            </a:gsLst>
            <a:lin ang="0" scaled="0"/>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0" y="3103689"/>
            <a:ext cx="4068147" cy="646331"/>
          </a:xfrm>
          <a:prstGeom prst="rect">
            <a:avLst/>
          </a:prstGeom>
          <a:noFill/>
        </p:spPr>
        <p:txBody>
          <a:bodyPr wrap="square" rtlCol="0">
            <a:spAutoFit/>
          </a:bodyPr>
          <a:lstStyle/>
          <a:p>
            <a:pPr lvl="0" algn="ctr"/>
            <a:r>
              <a:rPr lang="en-US" sz="3600" b="1" dirty="0">
                <a:solidFill>
                  <a:schemeClr val="bg1"/>
                </a:solidFill>
                <a:latin typeface="Adobe Gothic Std B" pitchFamily="34" charset="-128"/>
                <a:ea typeface="Adobe Gothic Std B" pitchFamily="34" charset="-128"/>
              </a:rPr>
              <a:t>Audit Quality</a:t>
            </a:r>
          </a:p>
        </p:txBody>
      </p:sp>
      <p:sp>
        <p:nvSpPr>
          <p:cNvPr id="2" name="TextBox 1">
            <a:extLst>
              <a:ext uri="{FF2B5EF4-FFF2-40B4-BE49-F238E27FC236}">
                <a16:creationId xmlns:a16="http://schemas.microsoft.com/office/drawing/2014/main" id="{06663228-CA03-EF8C-4FCF-742074265622}"/>
              </a:ext>
            </a:extLst>
          </p:cNvPr>
          <p:cNvSpPr txBox="1"/>
          <p:nvPr/>
        </p:nvSpPr>
        <p:spPr>
          <a:xfrm>
            <a:off x="4739950" y="2949800"/>
            <a:ext cx="7184572" cy="954107"/>
          </a:xfrm>
          <a:prstGeom prst="rect">
            <a:avLst/>
          </a:prstGeom>
          <a:noFill/>
        </p:spPr>
        <p:txBody>
          <a:bodyPr wrap="square" rtlCol="0">
            <a:spAutoFit/>
          </a:bodyPr>
          <a:lstStyle/>
          <a:p>
            <a:r>
              <a:rPr lang="en-US" sz="2800" dirty="0"/>
              <a:t>Audit Quality has always been a significant aspect of the audit profession. </a:t>
            </a:r>
            <a:endParaRPr lang="en-IN" sz="2800" dirty="0"/>
          </a:p>
        </p:txBody>
      </p:sp>
    </p:spTree>
    <p:extLst>
      <p:ext uri="{BB962C8B-B14F-4D97-AF65-F5344CB8AC3E}">
        <p14:creationId xmlns:p14="http://schemas.microsoft.com/office/powerpoint/2010/main" val="3074914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82599" y="544693"/>
            <a:ext cx="10194925" cy="553998"/>
          </a:xfrm>
          <a:prstGeom prst="rect">
            <a:avLst/>
          </a:prstGeom>
          <a:noFill/>
        </p:spPr>
        <p:txBody>
          <a:bodyPr wrap="square" rtlCol="0">
            <a:spAutoFit/>
          </a:bodyPr>
          <a:lstStyle/>
          <a:p>
            <a:r>
              <a:rPr lang="en-US" sz="3000" dirty="0">
                <a:solidFill>
                  <a:schemeClr val="bg1"/>
                </a:solidFill>
                <a:latin typeface="+mj-lt"/>
              </a:rPr>
              <a:t>Enhancing Audit Quality</a:t>
            </a:r>
          </a:p>
        </p:txBody>
      </p:sp>
      <p:graphicFrame>
        <p:nvGraphicFramePr>
          <p:cNvPr id="5" name="Diagram 4"/>
          <p:cNvGraphicFramePr/>
          <p:nvPr/>
        </p:nvGraphicFramePr>
        <p:xfrm>
          <a:off x="933061" y="1922107"/>
          <a:ext cx="9915034" cy="40214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928432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82599" y="544693"/>
            <a:ext cx="10194925" cy="553998"/>
          </a:xfrm>
          <a:prstGeom prst="rect">
            <a:avLst/>
          </a:prstGeom>
          <a:noFill/>
        </p:spPr>
        <p:txBody>
          <a:bodyPr wrap="square" rtlCol="0">
            <a:spAutoFit/>
          </a:bodyPr>
          <a:lstStyle/>
          <a:p>
            <a:r>
              <a:rPr lang="en-US" sz="3000" dirty="0">
                <a:solidFill>
                  <a:schemeClr val="bg1"/>
                </a:solidFill>
                <a:latin typeface="+mj-lt"/>
              </a:rPr>
              <a:t>How does one measure Audit Quality?</a:t>
            </a:r>
          </a:p>
        </p:txBody>
      </p:sp>
      <p:graphicFrame>
        <p:nvGraphicFramePr>
          <p:cNvPr id="3" name="Diagram 2"/>
          <p:cNvGraphicFramePr/>
          <p:nvPr/>
        </p:nvGraphicFramePr>
        <p:xfrm>
          <a:off x="970383" y="1762812"/>
          <a:ext cx="9927771" cy="43564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207389" y="5842284"/>
            <a:ext cx="6344239" cy="276999"/>
          </a:xfrm>
          <a:prstGeom prst="rect">
            <a:avLst/>
          </a:prstGeom>
          <a:noFill/>
        </p:spPr>
        <p:txBody>
          <a:bodyPr wrap="square" rtlCol="0">
            <a:spAutoFit/>
          </a:bodyPr>
          <a:lstStyle/>
          <a:p>
            <a:r>
              <a:rPr lang="en-US" sz="1200" dirty="0">
                <a:solidFill>
                  <a:srgbClr val="002060"/>
                </a:solidFill>
              </a:rPr>
              <a:t>Source: IAASB</a:t>
            </a:r>
          </a:p>
        </p:txBody>
      </p:sp>
    </p:spTree>
    <p:extLst>
      <p:ext uri="{BB962C8B-B14F-4D97-AF65-F5344CB8AC3E}">
        <p14:creationId xmlns:p14="http://schemas.microsoft.com/office/powerpoint/2010/main" val="2601512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82599" y="544693"/>
            <a:ext cx="10194925" cy="584775"/>
          </a:xfrm>
          <a:prstGeom prst="rect">
            <a:avLst/>
          </a:prstGeom>
          <a:noFill/>
        </p:spPr>
        <p:txBody>
          <a:bodyPr wrap="square" rtlCol="0">
            <a:spAutoFit/>
          </a:bodyPr>
          <a:lstStyle/>
          <a:p>
            <a:pPr algn="ctr"/>
            <a:r>
              <a:rPr lang="en-US" sz="3200" b="1" dirty="0">
                <a:solidFill>
                  <a:schemeClr val="bg1"/>
                </a:solidFill>
                <a:latin typeface="Adobe Gothic Std B" pitchFamily="34" charset="-128"/>
                <a:ea typeface="Adobe Gothic Std B" pitchFamily="34" charset="-128"/>
              </a:rPr>
              <a:t>AQMM &amp; its purpose</a:t>
            </a:r>
          </a:p>
        </p:txBody>
      </p:sp>
      <p:sp>
        <p:nvSpPr>
          <p:cNvPr id="4" name="TextBox 3"/>
          <p:cNvSpPr txBox="1"/>
          <p:nvPr/>
        </p:nvSpPr>
        <p:spPr>
          <a:xfrm>
            <a:off x="351970" y="1985922"/>
            <a:ext cx="10826103" cy="4585871"/>
          </a:xfrm>
          <a:prstGeom prst="rect">
            <a:avLst/>
          </a:prstGeom>
          <a:noFill/>
        </p:spPr>
        <p:txBody>
          <a:bodyPr wrap="square" rtlCol="0">
            <a:spAutoFit/>
          </a:bodyPr>
          <a:lstStyle/>
          <a:p>
            <a:pPr algn="just"/>
            <a:r>
              <a:rPr lang="en-US" sz="2400" dirty="0"/>
              <a:t>The AQMM is a model developed to enable the audit firms to </a:t>
            </a:r>
            <a:r>
              <a:rPr lang="en-US" sz="2400" b="1" dirty="0"/>
              <a:t>self-evaluate</a:t>
            </a:r>
            <a:r>
              <a:rPr lang="en-US" sz="2400" dirty="0"/>
              <a:t> their level of Audit Maturity, identify strength and lacking areas, and accordingly develop a road map for upgrading to a higher level of maturity.</a:t>
            </a:r>
          </a:p>
          <a:p>
            <a:pPr algn="just"/>
            <a:endParaRPr lang="en-US" sz="2400" dirty="0"/>
          </a:p>
          <a:p>
            <a:pPr algn="just"/>
            <a:r>
              <a:rPr lang="en-US" sz="2400" dirty="0"/>
              <a:t>It is a cross-functional evaluation model covering key areas of not only audit engagements but also audit practice at the firm level. It includes operations of the firm include revenue budgeting and pricing, audit practice manual, budgeting of engagements, time sheet, use of technology adoption, quality control for engagements, Human Resource Management including resource  planning and monitoring, performance evaluation and compensation, physical and IT infrastructure. </a:t>
            </a:r>
          </a:p>
          <a:p>
            <a:r>
              <a:rPr lang="en-US" sz="2800" dirty="0"/>
              <a:t> </a:t>
            </a:r>
          </a:p>
        </p:txBody>
      </p:sp>
    </p:spTree>
    <p:extLst>
      <p:ext uri="{BB962C8B-B14F-4D97-AF65-F5344CB8AC3E}">
        <p14:creationId xmlns:p14="http://schemas.microsoft.com/office/powerpoint/2010/main" val="735749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gles">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17E142A3FCEED4AAB8EE49863C60586" ma:contentTypeVersion="10" ma:contentTypeDescription="Create a new document." ma:contentTypeScope="" ma:versionID="282863abfd3b62a98592e0b897d5237b">
  <xsd:schema xmlns:xsd="http://www.w3.org/2001/XMLSchema" xmlns:xs="http://www.w3.org/2001/XMLSchema" xmlns:p="http://schemas.microsoft.com/office/2006/metadata/properties" xmlns:ns3="861b4d29-30e0-45b4-b569-352821097318" targetNamespace="http://schemas.microsoft.com/office/2006/metadata/properties" ma:root="true" ma:fieldsID="adf927772da1d3d3e1e7a98b0571b343" ns3:_="">
    <xsd:import namespace="861b4d29-30e0-45b4-b569-352821097318"/>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LengthInSeconds"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61b4d29-30e0-45b4-b569-35282109731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955BCAD-CBE7-4D84-8A5A-F2EE87D59304}">
  <ds:schemaRefs>
    <ds:schemaRef ds:uri="http://schemas.microsoft.com/sharepoint/v3/contenttype/forms"/>
  </ds:schemaRefs>
</ds:datastoreItem>
</file>

<file path=customXml/itemProps2.xml><?xml version="1.0" encoding="utf-8"?>
<ds:datastoreItem xmlns:ds="http://schemas.openxmlformats.org/officeDocument/2006/customXml" ds:itemID="{4FCC04AA-A05A-431A-9197-85ED57D9D6D7}">
  <ds:schemaRefs>
    <ds:schemaRef ds:uri="http://schemas.microsoft.com/office/2006/metadata/contentType"/>
    <ds:schemaRef ds:uri="http://schemas.microsoft.com/office/2006/metadata/properties/metaAttributes"/>
    <ds:schemaRef ds:uri="http://www.w3.org/2000/xmlns/"/>
    <ds:schemaRef ds:uri="http://www.w3.org/2001/XMLSchema"/>
    <ds:schemaRef ds:uri="861b4d29-30e0-45b4-b569-352821097318"/>
  </ds:schemaRefs>
</ds:datastoreItem>
</file>

<file path=customXml/itemProps3.xml><?xml version="1.0" encoding="utf-8"?>
<ds:datastoreItem xmlns:ds="http://schemas.openxmlformats.org/officeDocument/2006/customXml" ds:itemID="{25907B81-B76B-4F58-92A0-58DE0EF16BFE}">
  <ds:schemaRefs>
    <ds:schemaRef ds:uri="http://schemas.microsoft.com/office/2006/metadata/properties"/>
    <ds:schemaRef ds:uri="http://www.w3.org/2000/xmlns/"/>
  </ds:schemaRefs>
</ds:datastoreItem>
</file>

<file path=docProps/app.xml><?xml version="1.0" encoding="utf-8"?>
<Properties xmlns="http://schemas.openxmlformats.org/officeDocument/2006/extended-properties" xmlns:vt="http://schemas.openxmlformats.org/officeDocument/2006/docPropsVTypes">
  <Template>Thatch</Template>
  <TotalTime>4490</TotalTime>
  <Words>1685</Words>
  <Application>Microsoft Office PowerPoint</Application>
  <PresentationFormat>Widescreen</PresentationFormat>
  <Paragraphs>178</Paragraphs>
  <Slides>24</Slides>
  <Notes>21</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Angles</vt:lpstr>
      <vt:lpstr>PowerPoint Presentation</vt:lpstr>
      <vt:lpstr>Overall Trend  (FY 2012-13 to FY 2021-22) </vt:lpstr>
      <vt:lpstr>Audit Quality Reviews  - Key Figures (FY 2021-22)</vt:lpstr>
      <vt:lpstr>% of Reviewed Audit Firms having Observations on Standards on Auditing (SA) in FY 2021-22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durgeshkabra@icai.in</cp:lastModifiedBy>
  <cp:revision>378</cp:revision>
  <cp:lastPrinted>2020-06-23T17:41:15Z</cp:lastPrinted>
  <dcterms:created xsi:type="dcterms:W3CDTF">2020-05-23T06:05:53Z</dcterms:created>
  <dcterms:modified xsi:type="dcterms:W3CDTF">2023-05-06T03:20:13Z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0x010100A17E142A3FCEED4AAB8EE49863C60586</vt:lpwstr>
  </property>
</Properties>
</file>