
<file path=[Content_Types].xml><?xml version="1.0" encoding="utf-8"?>
<Types xmlns="http://schemas.openxmlformats.org/package/2006/content-types">
  <Default Extension="mp3" ContentType="audio/mpeg"/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9" r:id="rId1"/>
  </p:sldMasterIdLst>
  <p:notesMasterIdLst>
    <p:notesMasterId r:id="rId25"/>
  </p:notesMasterIdLst>
  <p:sldIdLst>
    <p:sldId id="279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9144000" cy="5143500" type="screen16x9"/>
  <p:notesSz cx="6858000" cy="9144000"/>
  <p:embeddedFontLst>
    <p:embeddedFont>
      <p:font typeface="Montserrat ExtraBold" panose="020B0604020202020204" charset="0"/>
      <p:bold r:id="rId26"/>
      <p:boldItalic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700" y="4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0964364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2512872eb28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2512872eb28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580466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2755f9f6392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2755f9f6392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041662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23c17acb82c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23c17acb82c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17838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23c17acb82c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23c17acb82c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876832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2755f9f6392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2755f9f6392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328696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23c17acb82c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23c17acb82c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269025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23c17acb82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23c17acb82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542802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23c17acb82c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23c17acb82c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085274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23c17acb82c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23c17acb82c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780619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23c17acb82c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23c17acb82c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835675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2517032747f_7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2517032747f_7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77951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25328bbe425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25328bbe425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581744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2753de89da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2753de89da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6838625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23c17acb82c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23c17acb82c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4297818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2512872eb28_0_2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2512872eb28_0_2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115115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2531301dbdf_5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2531301dbdf_5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928641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2512872eb28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2512872eb28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945022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2531301dbdf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2531301dbdf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877323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2512872eb28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2512872eb28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464233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251e2765a58_2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251e2765a58_2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630486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239fb9a729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239fb9a729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021164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23c17acb82c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23c17acb82c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073758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Oval 47">
            <a:extLst>
              <a:ext uri="{FF2B5EF4-FFF2-40B4-BE49-F238E27FC236}">
                <a16:creationId xmlns="" xmlns:a16="http://schemas.microsoft.com/office/drawing/2014/main" id="{2F290D8B-987A-4555-890C-F3CD026BF7BF}"/>
              </a:ext>
            </a:extLst>
          </p:cNvPr>
          <p:cNvSpPr/>
          <p:nvPr userDrawn="1"/>
        </p:nvSpPr>
        <p:spPr>
          <a:xfrm>
            <a:off x="8170065" y="4352273"/>
            <a:ext cx="288900" cy="288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 dirty="0"/>
          </a:p>
        </p:txBody>
      </p:sp>
      <p:sp>
        <p:nvSpPr>
          <p:cNvPr id="49" name="Graphic 12">
            <a:extLst>
              <a:ext uri="{FF2B5EF4-FFF2-40B4-BE49-F238E27FC236}">
                <a16:creationId xmlns="" xmlns:a16="http://schemas.microsoft.com/office/drawing/2014/main" id="{6139C5E6-5A04-4458-8EF9-628BFBA73A92}"/>
              </a:ext>
            </a:extLst>
          </p:cNvPr>
          <p:cNvSpPr/>
          <p:nvPr userDrawn="1"/>
        </p:nvSpPr>
        <p:spPr>
          <a:xfrm>
            <a:off x="8500719" y="4340859"/>
            <a:ext cx="652882" cy="307238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sz="1050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C2A0631-3130-4C36-8E5E-80464B1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543300" y="4362614"/>
            <a:ext cx="2057400" cy="273844"/>
          </a:xfrm>
          <a:prstGeom prst="rect">
            <a:avLst/>
          </a:prstGeom>
        </p:spPr>
        <p:txBody>
          <a:bodyPr/>
          <a:lstStyle/>
          <a:p>
            <a:r>
              <a:rPr lang="ru-RU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9230F82-FE68-4450-98DF-5D29369A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218" y="4348327"/>
            <a:ext cx="3086100" cy="27384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t>‹#›</a:t>
            </a:fld>
            <a:endParaRPr lang="ru-RU" dirty="0"/>
          </a:p>
        </p:txBody>
      </p:sp>
      <p:grpSp>
        <p:nvGrpSpPr>
          <p:cNvPr id="41" name="Graphic 39">
            <a:extLst>
              <a:ext uri="{FF2B5EF4-FFF2-40B4-BE49-F238E27FC236}">
                <a16:creationId xmlns="" xmlns:a16="http://schemas.microsoft.com/office/drawing/2014/main" id="{1D75FFD8-3F66-48B3-BB01-D4B8A9496851}"/>
              </a:ext>
            </a:extLst>
          </p:cNvPr>
          <p:cNvGrpSpPr/>
          <p:nvPr userDrawn="1"/>
        </p:nvGrpSpPr>
        <p:grpSpPr>
          <a:xfrm>
            <a:off x="7506264" y="0"/>
            <a:ext cx="1641600" cy="1450346"/>
            <a:chOff x="10003200" y="0"/>
            <a:chExt cx="2188800" cy="1933794"/>
          </a:xfrm>
        </p:grpSpPr>
        <p:sp>
          <p:nvSpPr>
            <p:cNvPr id="42" name="Freeform: Shape 41">
              <a:extLst>
                <a:ext uri="{FF2B5EF4-FFF2-40B4-BE49-F238E27FC236}">
                  <a16:creationId xmlns="" xmlns:a16="http://schemas.microsoft.com/office/drawing/2014/main" id="{9BA0EC60-510D-41EF-AFE6-E4E6BD83F8C9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050" dirty="0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="" xmlns:a16="http://schemas.microsoft.com/office/drawing/2014/main" id="{0162C508-E081-418C-A19D-15A59388C43A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050" dirty="0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="" xmlns:a16="http://schemas.microsoft.com/office/drawing/2014/main" id="{2A710D7D-FC65-4BF6-BDA4-E59B01AD6FBC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050" dirty="0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="" xmlns:a16="http://schemas.microsoft.com/office/drawing/2014/main" id="{18811B6B-BBB0-4D69-AEF8-AD0A7F9A4B57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050" dirty="0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="" xmlns:a16="http://schemas.microsoft.com/office/drawing/2014/main" id="{3DB7F04C-0D31-4172-9D02-F8C8B2043EB9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050" dirty="0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="" xmlns:a16="http://schemas.microsoft.com/office/drawing/2014/main" id="{1FB04931-77A8-4259-95CA-DA7DEDB2DEFD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050" dirty="0"/>
            </a:p>
          </p:txBody>
        </p:sp>
      </p:grpSp>
    </p:spTree>
    <p:extLst>
      <p:ext uri="{BB962C8B-B14F-4D97-AF65-F5344CB8AC3E}">
        <p14:creationId xmlns:p14="http://schemas.microsoft.com/office/powerpoint/2010/main" val="1887678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60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07D6A8B8-8D2F-C7AA-673A-44A305544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t>1</a:t>
            </a:fld>
            <a:endParaRPr lang="ru-RU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34A1278-9719-1AFD-E967-FBA3B8FFCC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9144000" cy="5100494"/>
          </a:xfrm>
          <a:prstGeom prst="rect">
            <a:avLst/>
          </a:prstGeom>
        </p:spPr>
      </p:pic>
      <p:pic>
        <p:nvPicPr>
          <p:cNvPr id="5" name="Shark Tank India - Theme ! Bgm">
            <a:hlinkClick r:id="" action="ppaction://media"/>
            <a:extLst>
              <a:ext uri="{FF2B5EF4-FFF2-40B4-BE49-F238E27FC236}">
                <a16:creationId xmlns="" xmlns:a16="http://schemas.microsoft.com/office/drawing/2014/main" id="{578016CE-D00D-AC8B-0B4E-E1347B70D8B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4849.25"/>
                  <p14:fade out="1342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35520" y="4942114"/>
            <a:ext cx="147905" cy="165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326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sp>
        <p:nvSpPr>
          <p:cNvPr id="125" name="Google Shape;125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pic>
        <p:nvPicPr>
          <p:cNvPr id="126" name="Google Shape;126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Definition of Startup as per DPIIT</a:t>
            </a:r>
            <a:endParaRPr/>
          </a:p>
        </p:txBody>
      </p:sp>
      <p:sp>
        <p:nvSpPr>
          <p:cNvPr id="132" name="Google Shape;132;p2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85000"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 entity shall be considered as a Startup: 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i. Upto a period of ten years from the date of incorporation/ registration, if it is incorporated as a private limited company (as defined in the Companies Act, 2013) or registered as a partnership firm (registered under section 59 of the Partnership Act, 1932) or a limited liability partnership (under the Limited Liability Partnership Act, 2008) in India. 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ii. Turnover of the entity for any of the financial years since incorporation/ registration has not exceeded one hundred crore rupees. 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iii. Entity is working towards innovation, development or improvement of products or processes or services, or if it is a scalable business model with a high potential of employment generation or wealth creation.  </a:t>
            </a:r>
            <a:endParaRPr/>
          </a:p>
        </p:txBody>
      </p:sp>
      <p:sp>
        <p:nvSpPr>
          <p:cNvPr id="133" name="Google Shape;133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pic>
        <p:nvPicPr>
          <p:cNvPr id="134" name="Google Shape;134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2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sp>
        <p:nvSpPr>
          <p:cNvPr id="141" name="Google Shape;141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pic>
        <p:nvPicPr>
          <p:cNvPr id="142" name="Google Shape;142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5" cy="51435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2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sp>
        <p:nvSpPr>
          <p:cNvPr id="149" name="Google Shape;149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  <p:pic>
        <p:nvPicPr>
          <p:cNvPr id="150" name="Google Shape;150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5" cy="51435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pic>
        <p:nvPicPr>
          <p:cNvPr id="156" name="Google Shape;156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5" cy="51435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2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sp>
        <p:nvSpPr>
          <p:cNvPr id="163" name="Google Shape;163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  <p:pic>
        <p:nvPicPr>
          <p:cNvPr id="164" name="Google Shape;164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5" cy="51435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2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sp>
        <p:nvSpPr>
          <p:cNvPr id="171" name="Google Shape;171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  <p:pic>
        <p:nvPicPr>
          <p:cNvPr id="172" name="Google Shape;172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5" cy="51435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2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sp>
        <p:nvSpPr>
          <p:cNvPr id="179" name="Google Shape;179;p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  <p:pic>
        <p:nvPicPr>
          <p:cNvPr id="180" name="Google Shape;180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5" cy="51435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3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3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sp>
        <p:nvSpPr>
          <p:cNvPr id="187" name="Google Shape;187;p3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18</a:t>
            </a:fld>
            <a:endParaRPr/>
          </a:p>
        </p:txBody>
      </p:sp>
      <p:pic>
        <p:nvPicPr>
          <p:cNvPr id="188" name="Google Shape;188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5" cy="51435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1"/>
          <p:cNvSpPr txBox="1">
            <a:spLocks noGrp="1"/>
          </p:cNvSpPr>
          <p:nvPr>
            <p:ph type="title"/>
          </p:nvPr>
        </p:nvSpPr>
        <p:spPr>
          <a:xfrm>
            <a:off x="311700" y="964000"/>
            <a:ext cx="8520600" cy="285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</p:txBody>
      </p:sp>
      <p:sp>
        <p:nvSpPr>
          <p:cNvPr id="194" name="Google Shape;194;p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19</a:t>
            </a:fld>
            <a:endParaRPr/>
          </a:p>
        </p:txBody>
      </p:sp>
      <p:pic>
        <p:nvPicPr>
          <p:cNvPr id="195" name="Google Shape;195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3" name="Google Shape;63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 rotWithShape="1">
          <a:blip r:embed="rId4">
            <a:alphaModFix/>
          </a:blip>
          <a:srcRect l="2874" t="2874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4"/>
          <p:cNvSpPr txBox="1"/>
          <p:nvPr/>
        </p:nvSpPr>
        <p:spPr>
          <a:xfrm>
            <a:off x="7096575" y="4208700"/>
            <a:ext cx="1825800" cy="6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 ExtraBold"/>
                <a:ea typeface="Montserrat ExtraBold"/>
                <a:cs typeface="Montserrat ExtraBold"/>
                <a:sym typeface="Montserrat ExtraBold"/>
              </a:rPr>
              <a:t>CA Ajay Jain</a:t>
            </a:r>
            <a:br>
              <a:rPr lang="en">
                <a:latin typeface="Montserrat ExtraBold"/>
                <a:ea typeface="Montserrat ExtraBold"/>
                <a:cs typeface="Montserrat ExtraBold"/>
                <a:sym typeface="Montserrat ExtraBold"/>
              </a:rPr>
            </a:br>
            <a:r>
              <a:rPr lang="en">
                <a:latin typeface="Montserrat ExtraBold"/>
                <a:ea typeface="Montserrat ExtraBold"/>
                <a:cs typeface="Montserrat ExtraBold"/>
                <a:sym typeface="Montserrat ExtraBold"/>
              </a:rPr>
              <a:t>National Director</a:t>
            </a:r>
            <a:endParaRPr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3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02" name="Google Shape;202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3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20</a:t>
            </a:fld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3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sp>
        <p:nvSpPr>
          <p:cNvPr id="210" name="Google Shape;210;p3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21</a:t>
            </a:fld>
            <a:endParaRPr/>
          </a:p>
        </p:txBody>
      </p:sp>
      <p:pic>
        <p:nvPicPr>
          <p:cNvPr id="211" name="Google Shape;211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22</a:t>
            </a:fld>
            <a:endParaRPr/>
          </a:p>
        </p:txBody>
      </p:sp>
      <p:pic>
        <p:nvPicPr>
          <p:cNvPr id="218" name="Google Shape;218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8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1250" y="1115225"/>
            <a:ext cx="7016949" cy="37674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3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3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26" name="Google Shape;226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5" cy="5143503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3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23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/>
          <p:cNvSpPr txBox="1">
            <a:spLocks noGrp="1"/>
          </p:cNvSpPr>
          <p:nvPr>
            <p:ph type="title"/>
          </p:nvPr>
        </p:nvSpPr>
        <p:spPr>
          <a:xfrm>
            <a:off x="3141750" y="1999050"/>
            <a:ext cx="3259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INDIA AT A GLANCE</a:t>
            </a:r>
            <a:endParaRPr/>
          </a:p>
        </p:txBody>
      </p:sp>
      <p:sp>
        <p:nvSpPr>
          <p:cNvPr id="72" name="Google Shape;72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pic>
        <p:nvPicPr>
          <p:cNvPr id="73" name="Google Shape;73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80" name="Google Shape;80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pic>
        <p:nvPicPr>
          <p:cNvPr id="87" name="Google Shape;87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94" name="Google Shape;94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02" name="Google Shape;102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UPI Payments- India’s gift to the world</a:t>
            </a:r>
            <a:endParaRPr/>
          </a:p>
        </p:txBody>
      </p:sp>
      <p:sp>
        <p:nvSpPr>
          <p:cNvPr id="109" name="Google Shape;109;p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Increasing acceptance </a:t>
            </a:r>
            <a:endParaRPr>
              <a:solidFill>
                <a:schemeClr val="dk1"/>
              </a:solidFill>
            </a:endParaRPr>
          </a:p>
          <a:p>
            <a:pPr marL="457200" lvl="0" indent="-3048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Singapore</a:t>
            </a:r>
            <a:endParaRPr sz="1200">
              <a:solidFill>
                <a:schemeClr val="dk1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Europe</a:t>
            </a:r>
            <a:endParaRPr sz="1200">
              <a:solidFill>
                <a:schemeClr val="dk1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UK</a:t>
            </a:r>
            <a:endParaRPr sz="1200">
              <a:solidFill>
                <a:schemeClr val="dk1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Oman</a:t>
            </a:r>
            <a:endParaRPr sz="1200">
              <a:solidFill>
                <a:schemeClr val="dk1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France</a:t>
            </a:r>
            <a:endParaRPr sz="1200">
              <a:solidFill>
                <a:schemeClr val="dk1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UAE</a:t>
            </a:r>
            <a:endParaRPr sz="1200">
              <a:solidFill>
                <a:schemeClr val="dk1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Nepal</a:t>
            </a:r>
            <a:endParaRPr sz="1200">
              <a:solidFill>
                <a:schemeClr val="dk1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Bahrain.</a:t>
            </a:r>
            <a:endParaRPr sz="1200">
              <a:solidFill>
                <a:schemeClr val="dk1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Bhutan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300"/>
              </a:spcBef>
              <a:spcAft>
                <a:spcPts val="12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pic>
        <p:nvPicPr>
          <p:cNvPr id="110" name="Google Shape;110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1"/>
          <p:cNvSpPr txBox="1">
            <a:spLocks noGrp="1"/>
          </p:cNvSpPr>
          <p:nvPr>
            <p:ph type="title"/>
          </p:nvPr>
        </p:nvSpPr>
        <p:spPr>
          <a:xfrm>
            <a:off x="2209625" y="1758975"/>
            <a:ext cx="5191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INDIAN STARTUP ECOSYSTEM 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GROWING STRONG </a:t>
            </a:r>
            <a:endParaRPr/>
          </a:p>
        </p:txBody>
      </p:sp>
      <p:sp>
        <p:nvSpPr>
          <p:cNvPr id="117" name="Google Shape;117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pic>
        <p:nvPicPr>
          <p:cNvPr id="118" name="Google Shape;118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5" cy="51435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200</Words>
  <Application>Microsoft Office PowerPoint</Application>
  <PresentationFormat>On-screen Show (16:9)</PresentationFormat>
  <Paragraphs>43</Paragraphs>
  <Slides>23</Slides>
  <Notes>22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6" baseType="lpstr">
      <vt:lpstr>Montserrat ExtraBold</vt:lpstr>
      <vt:lpstr>Arial</vt:lpstr>
      <vt:lpstr>Simple Light</vt:lpstr>
      <vt:lpstr>PowerPoint Presentation</vt:lpstr>
      <vt:lpstr>PowerPoint Presentation</vt:lpstr>
      <vt:lpstr>INDIA AT A GLANCE</vt:lpstr>
      <vt:lpstr>PowerPoint Presentation</vt:lpstr>
      <vt:lpstr>PowerPoint Presentation</vt:lpstr>
      <vt:lpstr>PowerPoint Presentation</vt:lpstr>
      <vt:lpstr>PowerPoint Presentation</vt:lpstr>
      <vt:lpstr>UPI Payments- India’s gift to the world</vt:lpstr>
      <vt:lpstr>INDIAN STARTUP ECOSYSTEM   GROWING STRONG </vt:lpstr>
      <vt:lpstr>PowerPoint Presentation</vt:lpstr>
      <vt:lpstr>Definition of Startup as per DPIIT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Admin</cp:lastModifiedBy>
  <cp:revision>1</cp:revision>
  <dcterms:modified xsi:type="dcterms:W3CDTF">2023-08-19T05:13:20Z</dcterms:modified>
</cp:coreProperties>
</file>