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7" r:id="rId1"/>
  </p:sldMasterIdLst>
  <p:notesMasterIdLst>
    <p:notesMasterId r:id="rId173"/>
  </p:notesMasterIdLst>
  <p:handoutMasterIdLst>
    <p:handoutMasterId r:id="rId174"/>
  </p:handoutMasterIdLst>
  <p:sldIdLst>
    <p:sldId id="352" r:id="rId2"/>
    <p:sldId id="261" r:id="rId3"/>
    <p:sldId id="354" r:id="rId4"/>
    <p:sldId id="387" r:id="rId5"/>
    <p:sldId id="355" r:id="rId6"/>
    <p:sldId id="374" r:id="rId7"/>
    <p:sldId id="359" r:id="rId8"/>
    <p:sldId id="378" r:id="rId9"/>
    <p:sldId id="1043" r:id="rId10"/>
    <p:sldId id="379" r:id="rId11"/>
    <p:sldId id="380" r:id="rId12"/>
    <p:sldId id="381" r:id="rId13"/>
    <p:sldId id="382" r:id="rId14"/>
    <p:sldId id="1044" r:id="rId15"/>
    <p:sldId id="384" r:id="rId16"/>
    <p:sldId id="366" r:id="rId17"/>
    <p:sldId id="1045" r:id="rId18"/>
    <p:sldId id="1046" r:id="rId19"/>
    <p:sldId id="1050" r:id="rId20"/>
    <p:sldId id="386" r:id="rId21"/>
    <p:sldId id="1051" r:id="rId22"/>
    <p:sldId id="357" r:id="rId23"/>
    <p:sldId id="1052" r:id="rId24"/>
    <p:sldId id="1042" r:id="rId25"/>
    <p:sldId id="293" r:id="rId26"/>
    <p:sldId id="373" r:id="rId27"/>
    <p:sldId id="375" r:id="rId28"/>
    <p:sldId id="377" r:id="rId29"/>
    <p:sldId id="946" r:id="rId30"/>
    <p:sldId id="434" r:id="rId31"/>
    <p:sldId id="485" r:id="rId32"/>
    <p:sldId id="436" r:id="rId33"/>
    <p:sldId id="437" r:id="rId34"/>
    <p:sldId id="432" r:id="rId35"/>
    <p:sldId id="1005" r:id="rId36"/>
    <p:sldId id="993" r:id="rId37"/>
    <p:sldId id="433" r:id="rId38"/>
    <p:sldId id="442" r:id="rId39"/>
    <p:sldId id="435" r:id="rId40"/>
    <p:sldId id="455" r:id="rId41"/>
    <p:sldId id="389" r:id="rId42"/>
    <p:sldId id="296" r:id="rId43"/>
    <p:sldId id="390" r:id="rId44"/>
    <p:sldId id="391" r:id="rId45"/>
    <p:sldId id="392"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7" r:id="rId59"/>
    <p:sldId id="406" r:id="rId60"/>
    <p:sldId id="409" r:id="rId61"/>
    <p:sldId id="408" r:id="rId62"/>
    <p:sldId id="410" r:id="rId63"/>
    <p:sldId id="1104" r:id="rId64"/>
    <p:sldId id="411" r:id="rId65"/>
    <p:sldId id="1008" r:id="rId66"/>
    <p:sldId id="1009" r:id="rId67"/>
    <p:sldId id="1011" r:id="rId68"/>
    <p:sldId id="1012" r:id="rId69"/>
    <p:sldId id="412" r:id="rId70"/>
    <p:sldId id="1013" r:id="rId71"/>
    <p:sldId id="1014" r:id="rId72"/>
    <p:sldId id="1015" r:id="rId73"/>
    <p:sldId id="1016" r:id="rId74"/>
    <p:sldId id="1017" r:id="rId75"/>
    <p:sldId id="1018" r:id="rId76"/>
    <p:sldId id="1019" r:id="rId77"/>
    <p:sldId id="1020" r:id="rId78"/>
    <p:sldId id="1021" r:id="rId79"/>
    <p:sldId id="1022" r:id="rId80"/>
    <p:sldId id="1023" r:id="rId81"/>
    <p:sldId id="1024" r:id="rId82"/>
    <p:sldId id="1105" r:id="rId83"/>
    <p:sldId id="413" r:id="rId84"/>
    <p:sldId id="1092" r:id="rId85"/>
    <p:sldId id="1093" r:id="rId86"/>
    <p:sldId id="1094" r:id="rId87"/>
    <p:sldId id="1095" r:id="rId88"/>
    <p:sldId id="1096" r:id="rId89"/>
    <p:sldId id="1098" r:id="rId90"/>
    <p:sldId id="1099" r:id="rId91"/>
    <p:sldId id="1100" r:id="rId92"/>
    <p:sldId id="1101" r:id="rId93"/>
    <p:sldId id="1097" r:id="rId94"/>
    <p:sldId id="1106" r:id="rId95"/>
    <p:sldId id="414" r:id="rId96"/>
    <p:sldId id="1102" r:id="rId97"/>
    <p:sldId id="1103" r:id="rId98"/>
    <p:sldId id="415" r:id="rId99"/>
    <p:sldId id="416" r:id="rId100"/>
    <p:sldId id="417" r:id="rId101"/>
    <p:sldId id="418" r:id="rId102"/>
    <p:sldId id="419" r:id="rId103"/>
    <p:sldId id="1081" r:id="rId104"/>
    <p:sldId id="1082" r:id="rId105"/>
    <p:sldId id="1083" r:id="rId106"/>
    <p:sldId id="1006" r:id="rId107"/>
    <p:sldId id="1007" r:id="rId108"/>
    <p:sldId id="1026" r:id="rId109"/>
    <p:sldId id="1027" r:id="rId110"/>
    <p:sldId id="1028" r:id="rId111"/>
    <p:sldId id="1030" r:id="rId112"/>
    <p:sldId id="1031" r:id="rId113"/>
    <p:sldId id="393" r:id="rId114"/>
    <p:sldId id="1032" r:id="rId115"/>
    <p:sldId id="1033" r:id="rId116"/>
    <p:sldId id="1034" r:id="rId117"/>
    <p:sldId id="1035" r:id="rId118"/>
    <p:sldId id="1036" r:id="rId119"/>
    <p:sldId id="1037" r:id="rId120"/>
    <p:sldId id="1038" r:id="rId121"/>
    <p:sldId id="1039" r:id="rId122"/>
    <p:sldId id="1040" r:id="rId123"/>
    <p:sldId id="1060" r:id="rId124"/>
    <p:sldId id="1061" r:id="rId125"/>
    <p:sldId id="1062" r:id="rId126"/>
    <p:sldId id="1063" r:id="rId127"/>
    <p:sldId id="1064" r:id="rId128"/>
    <p:sldId id="1065" r:id="rId129"/>
    <p:sldId id="1066" r:id="rId130"/>
    <p:sldId id="1067" r:id="rId131"/>
    <p:sldId id="1107" r:id="rId132"/>
    <p:sldId id="1108" r:id="rId133"/>
    <p:sldId id="1109" r:id="rId134"/>
    <p:sldId id="383" r:id="rId135"/>
    <p:sldId id="1059" r:id="rId136"/>
    <p:sldId id="385" r:id="rId137"/>
    <p:sldId id="1047" r:id="rId138"/>
    <p:sldId id="1057" r:id="rId139"/>
    <p:sldId id="1058" r:id="rId140"/>
    <p:sldId id="1049" r:id="rId141"/>
    <p:sldId id="367" r:id="rId142"/>
    <p:sldId id="1053" r:id="rId143"/>
    <p:sldId id="1054" r:id="rId144"/>
    <p:sldId id="376" r:id="rId145"/>
    <p:sldId id="1055" r:id="rId146"/>
    <p:sldId id="1056" r:id="rId147"/>
    <p:sldId id="1068" r:id="rId148"/>
    <p:sldId id="1069" r:id="rId149"/>
    <p:sldId id="1070" r:id="rId150"/>
    <p:sldId id="1090" r:id="rId151"/>
    <p:sldId id="1091" r:id="rId152"/>
    <p:sldId id="1071" r:id="rId153"/>
    <p:sldId id="1072" r:id="rId154"/>
    <p:sldId id="1073" r:id="rId155"/>
    <p:sldId id="1075" r:id="rId156"/>
    <p:sldId id="1074" r:id="rId157"/>
    <p:sldId id="1076" r:id="rId158"/>
    <p:sldId id="1077" r:id="rId159"/>
    <p:sldId id="1078" r:id="rId160"/>
    <p:sldId id="1079" r:id="rId161"/>
    <p:sldId id="1080" r:id="rId162"/>
    <p:sldId id="1084" r:id="rId163"/>
    <p:sldId id="1085" r:id="rId164"/>
    <p:sldId id="1086" r:id="rId165"/>
    <p:sldId id="1087" r:id="rId166"/>
    <p:sldId id="1088" r:id="rId167"/>
    <p:sldId id="1089" r:id="rId168"/>
    <p:sldId id="333" r:id="rId169"/>
    <p:sldId id="1110" r:id="rId170"/>
    <p:sldId id="334" r:id="rId171"/>
    <p:sldId id="345" r:id="rId17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B4C8"/>
    <a:srgbClr val="EFC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1B758-18E0-472C-851D-C1A36F7623FD}" v="38" dt="2023-10-09T12:02:19.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6" autoAdjust="0"/>
    <p:restoredTop sz="84186" autoAdjust="0"/>
  </p:normalViewPr>
  <p:slideViewPr>
    <p:cSldViewPr snapToGrid="0">
      <p:cViewPr varScale="1">
        <p:scale>
          <a:sx n="58" d="100"/>
          <a:sy n="58" d="100"/>
        </p:scale>
        <p:origin x="903" y="45"/>
      </p:cViewPr>
      <p:guideLst/>
    </p:cSldViewPr>
  </p:slideViewPr>
  <p:outlineViewPr>
    <p:cViewPr>
      <p:scale>
        <a:sx n="33" d="100"/>
        <a:sy n="33" d="100"/>
      </p:scale>
      <p:origin x="0" y="-100677"/>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79"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4A305-A7A0-481C-96D6-48EC62DC1FC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F59BF10-B5BB-43C7-8B61-368D4A435560}">
      <dgm:prSet/>
      <dgm:spPr/>
      <dgm:t>
        <a:bodyPr/>
        <a:lstStyle/>
        <a:p>
          <a:pPr>
            <a:lnSpc>
              <a:spcPct val="100000"/>
            </a:lnSpc>
          </a:pPr>
          <a:r>
            <a:rPr lang="en-US" dirty="0">
              <a:latin typeface="Book Antiqua" panose="02040602050305030304" pitchFamily="18" charset="0"/>
            </a:rPr>
            <a:t>How to determine residential status?</a:t>
          </a:r>
        </a:p>
      </dgm:t>
    </dgm:pt>
    <dgm:pt modelId="{D9EA6165-71AC-4E06-8365-57BD90712B14}" type="parTrans" cxnId="{AD04BF10-574A-4C8C-B7AB-072FD5FFB538}">
      <dgm:prSet/>
      <dgm:spPr/>
      <dgm:t>
        <a:bodyPr/>
        <a:lstStyle/>
        <a:p>
          <a:endParaRPr lang="en-US"/>
        </a:p>
      </dgm:t>
    </dgm:pt>
    <dgm:pt modelId="{90346334-32E6-42D3-870E-C6420AB4866A}" type="sibTrans" cxnId="{AD04BF10-574A-4C8C-B7AB-072FD5FFB538}">
      <dgm:prSet/>
      <dgm:spPr/>
      <dgm:t>
        <a:bodyPr/>
        <a:lstStyle/>
        <a:p>
          <a:endParaRPr lang="en-US"/>
        </a:p>
      </dgm:t>
    </dgm:pt>
    <dgm:pt modelId="{A18BA4CC-44BC-4DD3-B188-97E15E89FA1A}">
      <dgm:prSet/>
      <dgm:spPr/>
      <dgm:t>
        <a:bodyPr/>
        <a:lstStyle/>
        <a:p>
          <a:pPr>
            <a:lnSpc>
              <a:spcPct val="100000"/>
            </a:lnSpc>
          </a:pPr>
          <a:r>
            <a:rPr lang="en-US" dirty="0">
              <a:latin typeface="Book Antiqua" panose="02040602050305030304" pitchFamily="18" charset="0"/>
            </a:rPr>
            <a:t>Which incomes are taxable in India?</a:t>
          </a:r>
        </a:p>
      </dgm:t>
    </dgm:pt>
    <dgm:pt modelId="{35EA8171-B1C5-4EF5-BF94-E40666BBE621}" type="parTrans" cxnId="{5C17F681-4FB3-4DD9-8C8B-8F3A6CC9BF59}">
      <dgm:prSet/>
      <dgm:spPr/>
      <dgm:t>
        <a:bodyPr/>
        <a:lstStyle/>
        <a:p>
          <a:endParaRPr lang="en-US"/>
        </a:p>
      </dgm:t>
    </dgm:pt>
    <dgm:pt modelId="{64A9E7AE-ADFA-410F-BD12-567DFB7250FB}" type="sibTrans" cxnId="{5C17F681-4FB3-4DD9-8C8B-8F3A6CC9BF59}">
      <dgm:prSet/>
      <dgm:spPr/>
      <dgm:t>
        <a:bodyPr/>
        <a:lstStyle/>
        <a:p>
          <a:endParaRPr lang="en-US"/>
        </a:p>
      </dgm:t>
    </dgm:pt>
    <dgm:pt modelId="{E9D7885D-AAC6-48FE-B2AA-F17DC4E03812}">
      <dgm:prSet/>
      <dgm:spPr/>
      <dgm:t>
        <a:bodyPr/>
        <a:lstStyle/>
        <a:p>
          <a:pPr>
            <a:lnSpc>
              <a:spcPct val="100000"/>
            </a:lnSpc>
          </a:pPr>
          <a:r>
            <a:rPr lang="en-US" dirty="0">
              <a:latin typeface="Book Antiqua" panose="02040602050305030304" pitchFamily="18" charset="0"/>
            </a:rPr>
            <a:t>Is there any relief of taxes already paid?</a:t>
          </a:r>
        </a:p>
      </dgm:t>
    </dgm:pt>
    <dgm:pt modelId="{FED571CC-28BE-40F7-B6A9-5CC88E07F2E7}" type="parTrans" cxnId="{BF42A3CE-3FBC-4F24-AE57-FE3B6D16A0C3}">
      <dgm:prSet/>
      <dgm:spPr/>
      <dgm:t>
        <a:bodyPr/>
        <a:lstStyle/>
        <a:p>
          <a:endParaRPr lang="en-US"/>
        </a:p>
      </dgm:t>
    </dgm:pt>
    <dgm:pt modelId="{479C2F4A-9A11-4A4F-B4DA-5CF357179A6A}" type="sibTrans" cxnId="{BF42A3CE-3FBC-4F24-AE57-FE3B6D16A0C3}">
      <dgm:prSet/>
      <dgm:spPr/>
      <dgm:t>
        <a:bodyPr/>
        <a:lstStyle/>
        <a:p>
          <a:endParaRPr lang="en-US"/>
        </a:p>
      </dgm:t>
    </dgm:pt>
    <dgm:pt modelId="{10F0547E-31EB-40E6-823F-60E8A65CC7A2}">
      <dgm:prSet/>
      <dgm:spPr/>
      <dgm:t>
        <a:bodyPr/>
        <a:lstStyle/>
        <a:p>
          <a:pPr>
            <a:lnSpc>
              <a:spcPct val="100000"/>
            </a:lnSpc>
          </a:pPr>
          <a:r>
            <a:rPr lang="en-US" dirty="0">
              <a:latin typeface="Book Antiqua" panose="02040602050305030304" pitchFamily="18" charset="0"/>
            </a:rPr>
            <a:t>Do we need to report foreign assets?</a:t>
          </a:r>
        </a:p>
      </dgm:t>
    </dgm:pt>
    <dgm:pt modelId="{27B7A94D-6E80-44AB-8B4B-E9E2BC1CD194}" type="parTrans" cxnId="{39F27D56-8965-4FDE-8BE7-5857531029ED}">
      <dgm:prSet/>
      <dgm:spPr/>
      <dgm:t>
        <a:bodyPr/>
        <a:lstStyle/>
        <a:p>
          <a:endParaRPr lang="en-US"/>
        </a:p>
      </dgm:t>
    </dgm:pt>
    <dgm:pt modelId="{4BB6151A-6D66-41DD-BF24-6BDD439E5E4B}" type="sibTrans" cxnId="{39F27D56-8965-4FDE-8BE7-5857531029ED}">
      <dgm:prSet/>
      <dgm:spPr/>
      <dgm:t>
        <a:bodyPr/>
        <a:lstStyle/>
        <a:p>
          <a:endParaRPr lang="en-US"/>
        </a:p>
      </dgm:t>
    </dgm:pt>
    <dgm:pt modelId="{DB332B6C-DD1C-4FC9-A9E5-853F807D69AB}" type="pres">
      <dgm:prSet presAssocID="{28A4A305-A7A0-481C-96D6-48EC62DC1FC2}" presName="root" presStyleCnt="0">
        <dgm:presLayoutVars>
          <dgm:dir/>
          <dgm:resizeHandles val="exact"/>
        </dgm:presLayoutVars>
      </dgm:prSet>
      <dgm:spPr/>
    </dgm:pt>
    <dgm:pt modelId="{C21EBC4E-E2DC-459B-A5CF-CF83FDED86E9}" type="pres">
      <dgm:prSet presAssocID="{FF59BF10-B5BB-43C7-8B61-368D4A435560}" presName="compNode" presStyleCnt="0"/>
      <dgm:spPr/>
    </dgm:pt>
    <dgm:pt modelId="{CD431DE1-D35C-4215-9A26-3AA1E472207A}" type="pres">
      <dgm:prSet presAssocID="{FF59BF10-B5BB-43C7-8B61-368D4A43556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3859494-372F-4C60-91A2-560F0392944A}" type="pres">
      <dgm:prSet presAssocID="{FF59BF10-B5BB-43C7-8B61-368D4A435560}" presName="spaceRect" presStyleCnt="0"/>
      <dgm:spPr/>
    </dgm:pt>
    <dgm:pt modelId="{6B9B64D5-345C-40EF-9DB9-89B5A5ABC8C6}" type="pres">
      <dgm:prSet presAssocID="{FF59BF10-B5BB-43C7-8B61-368D4A435560}" presName="textRect" presStyleLbl="revTx" presStyleIdx="0" presStyleCnt="4">
        <dgm:presLayoutVars>
          <dgm:chMax val="1"/>
          <dgm:chPref val="1"/>
        </dgm:presLayoutVars>
      </dgm:prSet>
      <dgm:spPr/>
    </dgm:pt>
    <dgm:pt modelId="{B979EF38-4F99-4BD0-9609-DD4D09801B4B}" type="pres">
      <dgm:prSet presAssocID="{90346334-32E6-42D3-870E-C6420AB4866A}" presName="sibTrans" presStyleCnt="0"/>
      <dgm:spPr/>
    </dgm:pt>
    <dgm:pt modelId="{B225D158-DC96-42DF-A942-A3B7B32D6872}" type="pres">
      <dgm:prSet presAssocID="{A18BA4CC-44BC-4DD3-B188-97E15E89FA1A}" presName="compNode" presStyleCnt="0"/>
      <dgm:spPr/>
    </dgm:pt>
    <dgm:pt modelId="{BED53DE7-30C8-43E3-A88D-C4B361B39468}" type="pres">
      <dgm:prSet presAssocID="{A18BA4CC-44BC-4DD3-B188-97E15E89FA1A}"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07B8FCE-6D8B-4AFC-92D5-0E6DFE6FD9AF}" type="pres">
      <dgm:prSet presAssocID="{A18BA4CC-44BC-4DD3-B188-97E15E89FA1A}" presName="spaceRect" presStyleCnt="0"/>
      <dgm:spPr/>
    </dgm:pt>
    <dgm:pt modelId="{4526FE62-5778-4164-BFE9-4F1ADEE8C207}" type="pres">
      <dgm:prSet presAssocID="{A18BA4CC-44BC-4DD3-B188-97E15E89FA1A}" presName="textRect" presStyleLbl="revTx" presStyleIdx="1" presStyleCnt="4">
        <dgm:presLayoutVars>
          <dgm:chMax val="1"/>
          <dgm:chPref val="1"/>
        </dgm:presLayoutVars>
      </dgm:prSet>
      <dgm:spPr/>
    </dgm:pt>
    <dgm:pt modelId="{1F317AA2-7A14-48DB-9A04-B190DDDA1835}" type="pres">
      <dgm:prSet presAssocID="{64A9E7AE-ADFA-410F-BD12-567DFB7250FB}" presName="sibTrans" presStyleCnt="0"/>
      <dgm:spPr/>
    </dgm:pt>
    <dgm:pt modelId="{B39FDC67-E5AC-4ED5-AF2D-260BE6E35EBB}" type="pres">
      <dgm:prSet presAssocID="{E9D7885D-AAC6-48FE-B2AA-F17DC4E03812}" presName="compNode" presStyleCnt="0"/>
      <dgm:spPr/>
    </dgm:pt>
    <dgm:pt modelId="{78CD0066-B7D9-43DA-9D63-08C1155FF7CB}" type="pres">
      <dgm:prSet presAssocID="{E9D7885D-AAC6-48FE-B2AA-F17DC4E03812}" presName="iconRect" presStyleLbl="node1" presStyleIdx="2" presStyleCnt="4" custLinFactX="100000" custLinFactNeighborX="159909" custLinFactNeighborY="-1266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E3003F86-A656-44D2-B0CC-B1CE7C360925}" type="pres">
      <dgm:prSet presAssocID="{E9D7885D-AAC6-48FE-B2AA-F17DC4E03812}" presName="spaceRect" presStyleCnt="0"/>
      <dgm:spPr/>
    </dgm:pt>
    <dgm:pt modelId="{5B6673ED-F4BC-4BA6-BF2E-DC9689F53F7D}" type="pres">
      <dgm:prSet presAssocID="{E9D7885D-AAC6-48FE-B2AA-F17DC4E03812}" presName="textRect" presStyleLbl="revTx" presStyleIdx="2" presStyleCnt="4" custLinFactX="60745" custLinFactNeighborX="100000">
        <dgm:presLayoutVars>
          <dgm:chMax val="1"/>
          <dgm:chPref val="1"/>
        </dgm:presLayoutVars>
      </dgm:prSet>
      <dgm:spPr/>
    </dgm:pt>
    <dgm:pt modelId="{A6512227-D482-40AC-89C1-7F4FB79D523C}" type="pres">
      <dgm:prSet presAssocID="{479C2F4A-9A11-4A4F-B4DA-5CF357179A6A}" presName="sibTrans" presStyleCnt="0"/>
      <dgm:spPr/>
    </dgm:pt>
    <dgm:pt modelId="{9282FF43-369F-4A0E-90AC-1554786DCF17}" type="pres">
      <dgm:prSet presAssocID="{10F0547E-31EB-40E6-823F-60E8A65CC7A2}" presName="compNode" presStyleCnt="0"/>
      <dgm:spPr/>
    </dgm:pt>
    <dgm:pt modelId="{EDE32145-D8D7-4CE3-B9B3-56102F04B7D3}" type="pres">
      <dgm:prSet presAssocID="{10F0547E-31EB-40E6-823F-60E8A65CC7A2}" presName="iconRect" presStyleLbl="node1" presStyleIdx="3" presStyleCnt="4" custLinFactX="-100000" custLinFactNeighborX="-16580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2D703376-D1FE-47DD-BBD1-60DADC1107AA}" type="pres">
      <dgm:prSet presAssocID="{10F0547E-31EB-40E6-823F-60E8A65CC7A2}" presName="spaceRect" presStyleCnt="0"/>
      <dgm:spPr/>
    </dgm:pt>
    <dgm:pt modelId="{D98B0726-D178-4014-88B6-6DA716971F69}" type="pres">
      <dgm:prSet presAssocID="{10F0547E-31EB-40E6-823F-60E8A65CC7A2}" presName="textRect" presStyleLbl="revTx" presStyleIdx="3" presStyleCnt="4" custLinFactX="-19681" custLinFactNeighborX="-100000" custLinFactNeighborY="-1568">
        <dgm:presLayoutVars>
          <dgm:chMax val="1"/>
          <dgm:chPref val="1"/>
        </dgm:presLayoutVars>
      </dgm:prSet>
      <dgm:spPr/>
    </dgm:pt>
  </dgm:ptLst>
  <dgm:cxnLst>
    <dgm:cxn modelId="{1E64A410-2C48-4022-AB7D-05C9461C58DD}" type="presOf" srcId="{28A4A305-A7A0-481C-96D6-48EC62DC1FC2}" destId="{DB332B6C-DD1C-4FC9-A9E5-853F807D69AB}" srcOrd="0" destOrd="0" presId="urn:microsoft.com/office/officeart/2018/2/layout/IconLabelList"/>
    <dgm:cxn modelId="{AD04BF10-574A-4C8C-B7AB-072FD5FFB538}" srcId="{28A4A305-A7A0-481C-96D6-48EC62DC1FC2}" destId="{FF59BF10-B5BB-43C7-8B61-368D4A435560}" srcOrd="0" destOrd="0" parTransId="{D9EA6165-71AC-4E06-8365-57BD90712B14}" sibTransId="{90346334-32E6-42D3-870E-C6420AB4866A}"/>
    <dgm:cxn modelId="{B64F8C64-2F7C-4A8B-B39F-6C01B1AE7540}" type="presOf" srcId="{A18BA4CC-44BC-4DD3-B188-97E15E89FA1A}" destId="{4526FE62-5778-4164-BFE9-4F1ADEE8C207}" srcOrd="0" destOrd="0" presId="urn:microsoft.com/office/officeart/2018/2/layout/IconLabelList"/>
    <dgm:cxn modelId="{B71A5E4F-2365-4449-9442-B7D373E1A0B1}" type="presOf" srcId="{10F0547E-31EB-40E6-823F-60E8A65CC7A2}" destId="{D98B0726-D178-4014-88B6-6DA716971F69}" srcOrd="0" destOrd="0" presId="urn:microsoft.com/office/officeart/2018/2/layout/IconLabelList"/>
    <dgm:cxn modelId="{39F27D56-8965-4FDE-8BE7-5857531029ED}" srcId="{28A4A305-A7A0-481C-96D6-48EC62DC1FC2}" destId="{10F0547E-31EB-40E6-823F-60E8A65CC7A2}" srcOrd="3" destOrd="0" parTransId="{27B7A94D-6E80-44AB-8B4B-E9E2BC1CD194}" sibTransId="{4BB6151A-6D66-41DD-BF24-6BDD439E5E4B}"/>
    <dgm:cxn modelId="{5C17F681-4FB3-4DD9-8C8B-8F3A6CC9BF59}" srcId="{28A4A305-A7A0-481C-96D6-48EC62DC1FC2}" destId="{A18BA4CC-44BC-4DD3-B188-97E15E89FA1A}" srcOrd="1" destOrd="0" parTransId="{35EA8171-B1C5-4EF5-BF94-E40666BBE621}" sibTransId="{64A9E7AE-ADFA-410F-BD12-567DFB7250FB}"/>
    <dgm:cxn modelId="{2E59DCB2-5EFB-439A-9C25-408FA0751024}" type="presOf" srcId="{FF59BF10-B5BB-43C7-8B61-368D4A435560}" destId="{6B9B64D5-345C-40EF-9DB9-89B5A5ABC8C6}" srcOrd="0" destOrd="0" presId="urn:microsoft.com/office/officeart/2018/2/layout/IconLabelList"/>
    <dgm:cxn modelId="{BF42A3CE-3FBC-4F24-AE57-FE3B6D16A0C3}" srcId="{28A4A305-A7A0-481C-96D6-48EC62DC1FC2}" destId="{E9D7885D-AAC6-48FE-B2AA-F17DC4E03812}" srcOrd="2" destOrd="0" parTransId="{FED571CC-28BE-40F7-B6A9-5CC88E07F2E7}" sibTransId="{479C2F4A-9A11-4A4F-B4DA-5CF357179A6A}"/>
    <dgm:cxn modelId="{FD2CD2F2-0218-4155-A4EE-ACDE26407348}" type="presOf" srcId="{E9D7885D-AAC6-48FE-B2AA-F17DC4E03812}" destId="{5B6673ED-F4BC-4BA6-BF2E-DC9689F53F7D}" srcOrd="0" destOrd="0" presId="urn:microsoft.com/office/officeart/2018/2/layout/IconLabelList"/>
    <dgm:cxn modelId="{AC45C9B2-E634-4195-BDEB-9136D71B1791}" type="presParOf" srcId="{DB332B6C-DD1C-4FC9-A9E5-853F807D69AB}" destId="{C21EBC4E-E2DC-459B-A5CF-CF83FDED86E9}" srcOrd="0" destOrd="0" presId="urn:microsoft.com/office/officeart/2018/2/layout/IconLabelList"/>
    <dgm:cxn modelId="{E15023C3-47C3-4D83-B7C8-1C1A83566731}" type="presParOf" srcId="{C21EBC4E-E2DC-459B-A5CF-CF83FDED86E9}" destId="{CD431DE1-D35C-4215-9A26-3AA1E472207A}" srcOrd="0" destOrd="0" presId="urn:microsoft.com/office/officeart/2018/2/layout/IconLabelList"/>
    <dgm:cxn modelId="{ED0D2281-CD4D-4066-9F06-797F38447DE0}" type="presParOf" srcId="{C21EBC4E-E2DC-459B-A5CF-CF83FDED86E9}" destId="{E3859494-372F-4C60-91A2-560F0392944A}" srcOrd="1" destOrd="0" presId="urn:microsoft.com/office/officeart/2018/2/layout/IconLabelList"/>
    <dgm:cxn modelId="{7C1E81BF-D516-4B90-B0AB-D17B16A528B0}" type="presParOf" srcId="{C21EBC4E-E2DC-459B-A5CF-CF83FDED86E9}" destId="{6B9B64D5-345C-40EF-9DB9-89B5A5ABC8C6}" srcOrd="2" destOrd="0" presId="urn:microsoft.com/office/officeart/2018/2/layout/IconLabelList"/>
    <dgm:cxn modelId="{90063AA5-DB6E-438F-8D1A-2FDDF26CF0D7}" type="presParOf" srcId="{DB332B6C-DD1C-4FC9-A9E5-853F807D69AB}" destId="{B979EF38-4F99-4BD0-9609-DD4D09801B4B}" srcOrd="1" destOrd="0" presId="urn:microsoft.com/office/officeart/2018/2/layout/IconLabelList"/>
    <dgm:cxn modelId="{8706B18E-8652-41D3-B957-605457075DFB}" type="presParOf" srcId="{DB332B6C-DD1C-4FC9-A9E5-853F807D69AB}" destId="{B225D158-DC96-42DF-A942-A3B7B32D6872}" srcOrd="2" destOrd="0" presId="urn:microsoft.com/office/officeart/2018/2/layout/IconLabelList"/>
    <dgm:cxn modelId="{0BC56309-2121-4D62-A1AC-C60258BC9C20}" type="presParOf" srcId="{B225D158-DC96-42DF-A942-A3B7B32D6872}" destId="{BED53DE7-30C8-43E3-A88D-C4B361B39468}" srcOrd="0" destOrd="0" presId="urn:microsoft.com/office/officeart/2018/2/layout/IconLabelList"/>
    <dgm:cxn modelId="{8B7CCF03-F810-4689-95BE-87A24AC13D83}" type="presParOf" srcId="{B225D158-DC96-42DF-A942-A3B7B32D6872}" destId="{F07B8FCE-6D8B-4AFC-92D5-0E6DFE6FD9AF}" srcOrd="1" destOrd="0" presId="urn:microsoft.com/office/officeart/2018/2/layout/IconLabelList"/>
    <dgm:cxn modelId="{16067CE2-379C-43E7-93EF-261D84E995A8}" type="presParOf" srcId="{B225D158-DC96-42DF-A942-A3B7B32D6872}" destId="{4526FE62-5778-4164-BFE9-4F1ADEE8C207}" srcOrd="2" destOrd="0" presId="urn:microsoft.com/office/officeart/2018/2/layout/IconLabelList"/>
    <dgm:cxn modelId="{150CD287-1E57-47CF-AA5B-85C941D95F02}" type="presParOf" srcId="{DB332B6C-DD1C-4FC9-A9E5-853F807D69AB}" destId="{1F317AA2-7A14-48DB-9A04-B190DDDA1835}" srcOrd="3" destOrd="0" presId="urn:microsoft.com/office/officeart/2018/2/layout/IconLabelList"/>
    <dgm:cxn modelId="{67B4F7C5-A8DD-4C44-A1EB-D1CFC7147E27}" type="presParOf" srcId="{DB332B6C-DD1C-4FC9-A9E5-853F807D69AB}" destId="{B39FDC67-E5AC-4ED5-AF2D-260BE6E35EBB}" srcOrd="4" destOrd="0" presId="urn:microsoft.com/office/officeart/2018/2/layout/IconLabelList"/>
    <dgm:cxn modelId="{CB9E926C-8FD6-434B-A752-DE30CF38ABBC}" type="presParOf" srcId="{B39FDC67-E5AC-4ED5-AF2D-260BE6E35EBB}" destId="{78CD0066-B7D9-43DA-9D63-08C1155FF7CB}" srcOrd="0" destOrd="0" presId="urn:microsoft.com/office/officeart/2018/2/layout/IconLabelList"/>
    <dgm:cxn modelId="{7A12973C-596E-461B-B2F2-5D1A6A83D50B}" type="presParOf" srcId="{B39FDC67-E5AC-4ED5-AF2D-260BE6E35EBB}" destId="{E3003F86-A656-44D2-B0CC-B1CE7C360925}" srcOrd="1" destOrd="0" presId="urn:microsoft.com/office/officeart/2018/2/layout/IconLabelList"/>
    <dgm:cxn modelId="{FBB5A000-0203-43D5-9296-C3F76E4E39E0}" type="presParOf" srcId="{B39FDC67-E5AC-4ED5-AF2D-260BE6E35EBB}" destId="{5B6673ED-F4BC-4BA6-BF2E-DC9689F53F7D}" srcOrd="2" destOrd="0" presId="urn:microsoft.com/office/officeart/2018/2/layout/IconLabelList"/>
    <dgm:cxn modelId="{5E469C89-8604-493E-8006-79A1DD11C66E}" type="presParOf" srcId="{DB332B6C-DD1C-4FC9-A9E5-853F807D69AB}" destId="{A6512227-D482-40AC-89C1-7F4FB79D523C}" srcOrd="5" destOrd="0" presId="urn:microsoft.com/office/officeart/2018/2/layout/IconLabelList"/>
    <dgm:cxn modelId="{41F42795-845B-4F79-813E-26506FEA553E}" type="presParOf" srcId="{DB332B6C-DD1C-4FC9-A9E5-853F807D69AB}" destId="{9282FF43-369F-4A0E-90AC-1554786DCF17}" srcOrd="6" destOrd="0" presId="urn:microsoft.com/office/officeart/2018/2/layout/IconLabelList"/>
    <dgm:cxn modelId="{0FFE3A61-7E23-4863-B3AA-76409514E873}" type="presParOf" srcId="{9282FF43-369F-4A0E-90AC-1554786DCF17}" destId="{EDE32145-D8D7-4CE3-B9B3-56102F04B7D3}" srcOrd="0" destOrd="0" presId="urn:microsoft.com/office/officeart/2018/2/layout/IconLabelList"/>
    <dgm:cxn modelId="{16E2B15A-15C4-49EA-842D-774C8AD243A8}" type="presParOf" srcId="{9282FF43-369F-4A0E-90AC-1554786DCF17}" destId="{2D703376-D1FE-47DD-BBD1-60DADC1107AA}" srcOrd="1" destOrd="0" presId="urn:microsoft.com/office/officeart/2018/2/layout/IconLabelList"/>
    <dgm:cxn modelId="{738C20B0-A6B6-4359-B00B-582B305FB0FA}" type="presParOf" srcId="{9282FF43-369F-4A0E-90AC-1554786DCF17}" destId="{D98B0726-D178-4014-88B6-6DA716971F6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D47ADD-E7D5-41ED-A40C-A0B98FE9708D}" type="doc">
      <dgm:prSet loTypeId="urn:microsoft.com/office/officeart/2008/layout/VerticalCurvedList" loCatId="list" qsTypeId="urn:microsoft.com/office/officeart/2005/8/quickstyle/simple1" qsCatId="simple" csTypeId="urn:microsoft.com/office/officeart/2005/8/colors/accent1_1" csCatId="accent1"/>
      <dgm:spPr/>
      <dgm:t>
        <a:bodyPr/>
        <a:lstStyle/>
        <a:p>
          <a:endParaRPr lang="en-US"/>
        </a:p>
      </dgm:t>
    </dgm:pt>
    <dgm:pt modelId="{BD51D057-9690-4982-8A28-E643850FB7A9}">
      <dgm:prSet/>
      <dgm:spPr/>
      <dgm:t>
        <a:bodyPr/>
        <a:lstStyle/>
        <a:p>
          <a:r>
            <a:rPr lang="en-US" dirty="0">
              <a:latin typeface="Book Antiqua" panose="02040602050305030304" pitchFamily="18" charset="0"/>
            </a:rPr>
            <a:t>Tangible Property - Purchase, Sale, Transfer, Lease/Use of Tangible Property/ Product. Includes Building, Vehicle, machinery etc.</a:t>
          </a:r>
        </a:p>
      </dgm:t>
    </dgm:pt>
    <dgm:pt modelId="{8ADA6F87-6DD7-43B3-B7B3-9FA1A94A92D4}" type="parTrans" cxnId="{5C6F1248-3265-477C-98AC-4CC41D9BED0A}">
      <dgm:prSet/>
      <dgm:spPr/>
      <dgm:t>
        <a:bodyPr/>
        <a:lstStyle/>
        <a:p>
          <a:endParaRPr lang="en-US">
            <a:latin typeface="Book Antiqua" panose="02040602050305030304" pitchFamily="18" charset="0"/>
          </a:endParaRPr>
        </a:p>
      </dgm:t>
    </dgm:pt>
    <dgm:pt modelId="{86A58293-D894-471E-BF89-F9DAA29250B7}" type="sibTrans" cxnId="{5C6F1248-3265-477C-98AC-4CC41D9BED0A}">
      <dgm:prSet/>
      <dgm:spPr/>
      <dgm:t>
        <a:bodyPr/>
        <a:lstStyle/>
        <a:p>
          <a:endParaRPr lang="en-US">
            <a:latin typeface="Book Antiqua" panose="02040602050305030304" pitchFamily="18" charset="0"/>
          </a:endParaRPr>
        </a:p>
      </dgm:t>
    </dgm:pt>
    <dgm:pt modelId="{CB020936-FFDF-45D3-8CB6-D2CEB863D9B6}">
      <dgm:prSet/>
      <dgm:spPr/>
      <dgm:t>
        <a:bodyPr/>
        <a:lstStyle/>
        <a:p>
          <a:r>
            <a:rPr lang="en-US">
              <a:latin typeface="Book Antiqua" panose="02040602050305030304" pitchFamily="18" charset="0"/>
            </a:rPr>
            <a:t>Intangible Property - Purchase, Sale, Transfer, Lease/ Use of Intangible Property. Includes Transfer of ownership/use of rights/ other commercial right.</a:t>
          </a:r>
        </a:p>
      </dgm:t>
    </dgm:pt>
    <dgm:pt modelId="{6DB18B46-76FD-4EB7-A234-1FA918DAFD27}" type="parTrans" cxnId="{A9B35CA2-C137-4616-ACCD-30973BC0385F}">
      <dgm:prSet/>
      <dgm:spPr/>
      <dgm:t>
        <a:bodyPr/>
        <a:lstStyle/>
        <a:p>
          <a:endParaRPr lang="en-US">
            <a:latin typeface="Book Antiqua" panose="02040602050305030304" pitchFamily="18" charset="0"/>
          </a:endParaRPr>
        </a:p>
      </dgm:t>
    </dgm:pt>
    <dgm:pt modelId="{3821E62C-80D5-49B5-AB03-1DE77D3CF250}" type="sibTrans" cxnId="{A9B35CA2-C137-4616-ACCD-30973BC0385F}">
      <dgm:prSet/>
      <dgm:spPr/>
      <dgm:t>
        <a:bodyPr/>
        <a:lstStyle/>
        <a:p>
          <a:endParaRPr lang="en-US">
            <a:latin typeface="Book Antiqua" panose="02040602050305030304" pitchFamily="18" charset="0"/>
          </a:endParaRPr>
        </a:p>
      </dgm:t>
    </dgm:pt>
    <dgm:pt modelId="{B613D305-7402-4B2A-A434-EB01696EC8E0}">
      <dgm:prSet/>
      <dgm:spPr/>
      <dgm:t>
        <a:bodyPr/>
        <a:lstStyle/>
        <a:p>
          <a:r>
            <a:rPr lang="en-US">
              <a:latin typeface="Book Antiqua" panose="02040602050305030304" pitchFamily="18" charset="0"/>
            </a:rPr>
            <a:t>Capital Financing - Long/short term borrowing/lending, Guarantee, Purchase/Sale of Securities, Advances/receivables, Payments/any debt etc.</a:t>
          </a:r>
        </a:p>
      </dgm:t>
    </dgm:pt>
    <dgm:pt modelId="{AAC9BCDE-EE10-47EE-B352-42ED01EC089F}" type="parTrans" cxnId="{5AF8C6B6-6C4C-4AC4-8A91-02AE8E5C7D34}">
      <dgm:prSet/>
      <dgm:spPr/>
      <dgm:t>
        <a:bodyPr/>
        <a:lstStyle/>
        <a:p>
          <a:endParaRPr lang="en-US">
            <a:latin typeface="Book Antiqua" panose="02040602050305030304" pitchFamily="18" charset="0"/>
          </a:endParaRPr>
        </a:p>
      </dgm:t>
    </dgm:pt>
    <dgm:pt modelId="{A26189CB-6329-4FD2-9BB9-C222E4A7753F}" type="sibTrans" cxnId="{5AF8C6B6-6C4C-4AC4-8A91-02AE8E5C7D34}">
      <dgm:prSet/>
      <dgm:spPr/>
      <dgm:t>
        <a:bodyPr/>
        <a:lstStyle/>
        <a:p>
          <a:endParaRPr lang="en-US">
            <a:latin typeface="Book Antiqua" panose="02040602050305030304" pitchFamily="18" charset="0"/>
          </a:endParaRPr>
        </a:p>
      </dgm:t>
    </dgm:pt>
    <dgm:pt modelId="{05512CE5-66AF-434D-BBC5-1CC75B8A0569}">
      <dgm:prSet/>
      <dgm:spPr/>
      <dgm:t>
        <a:bodyPr/>
        <a:lstStyle/>
        <a:p>
          <a:r>
            <a:rPr lang="en-US">
              <a:latin typeface="Book Antiqua" panose="02040602050305030304" pitchFamily="18" charset="0"/>
            </a:rPr>
            <a:t>Provision of Services - Market Research/ Development, Technical Service, Scientific Research, Legal/Accounting Service etc.</a:t>
          </a:r>
        </a:p>
      </dgm:t>
    </dgm:pt>
    <dgm:pt modelId="{30D3C44F-FD6E-40B6-B205-4A36F4CACCC8}" type="parTrans" cxnId="{057E7E7A-68D6-42CB-BF60-A832E40E6784}">
      <dgm:prSet/>
      <dgm:spPr/>
      <dgm:t>
        <a:bodyPr/>
        <a:lstStyle/>
        <a:p>
          <a:endParaRPr lang="en-US">
            <a:latin typeface="Book Antiqua" panose="02040602050305030304" pitchFamily="18" charset="0"/>
          </a:endParaRPr>
        </a:p>
      </dgm:t>
    </dgm:pt>
    <dgm:pt modelId="{0290D963-40DC-4662-832E-0A31A4EFF180}" type="sibTrans" cxnId="{057E7E7A-68D6-42CB-BF60-A832E40E6784}">
      <dgm:prSet/>
      <dgm:spPr/>
      <dgm:t>
        <a:bodyPr/>
        <a:lstStyle/>
        <a:p>
          <a:endParaRPr lang="en-US">
            <a:latin typeface="Book Antiqua" panose="02040602050305030304" pitchFamily="18" charset="0"/>
          </a:endParaRPr>
        </a:p>
      </dgm:t>
    </dgm:pt>
    <dgm:pt modelId="{2AC4ADD8-2ED6-454F-8453-5DBD818BBC16}">
      <dgm:prSet/>
      <dgm:spPr/>
      <dgm:t>
        <a:bodyPr/>
        <a:lstStyle/>
        <a:p>
          <a:r>
            <a:rPr lang="en-US">
              <a:latin typeface="Book Antiqua" panose="02040602050305030304" pitchFamily="18" charset="0"/>
            </a:rPr>
            <a:t>Business Restructuring - Transaction of Business restructuring/ reorganization with Associated Enterprise.</a:t>
          </a:r>
        </a:p>
      </dgm:t>
    </dgm:pt>
    <dgm:pt modelId="{F3847921-5C93-4305-8DD2-8D6089F0E46F}" type="parTrans" cxnId="{27662BBD-ED0C-4890-A2D0-97D983AC4A72}">
      <dgm:prSet/>
      <dgm:spPr/>
      <dgm:t>
        <a:bodyPr/>
        <a:lstStyle/>
        <a:p>
          <a:endParaRPr lang="en-US">
            <a:latin typeface="Book Antiqua" panose="02040602050305030304" pitchFamily="18" charset="0"/>
          </a:endParaRPr>
        </a:p>
      </dgm:t>
    </dgm:pt>
    <dgm:pt modelId="{72327B06-DBA9-4D3A-A582-2E153E680ED3}" type="sibTrans" cxnId="{27662BBD-ED0C-4890-A2D0-97D983AC4A72}">
      <dgm:prSet/>
      <dgm:spPr/>
      <dgm:t>
        <a:bodyPr/>
        <a:lstStyle/>
        <a:p>
          <a:endParaRPr lang="en-US">
            <a:latin typeface="Book Antiqua" panose="02040602050305030304" pitchFamily="18" charset="0"/>
          </a:endParaRPr>
        </a:p>
      </dgm:t>
    </dgm:pt>
    <dgm:pt modelId="{AE3BE8CB-7147-4FDE-9C41-19ABC3F56514}" type="pres">
      <dgm:prSet presAssocID="{FAD47ADD-E7D5-41ED-A40C-A0B98FE9708D}" presName="Name0" presStyleCnt="0">
        <dgm:presLayoutVars>
          <dgm:chMax val="7"/>
          <dgm:chPref val="7"/>
          <dgm:dir/>
        </dgm:presLayoutVars>
      </dgm:prSet>
      <dgm:spPr/>
    </dgm:pt>
    <dgm:pt modelId="{B23F59EE-2B8C-4E1A-88D8-CEC0E20AF7C7}" type="pres">
      <dgm:prSet presAssocID="{FAD47ADD-E7D5-41ED-A40C-A0B98FE9708D}" presName="Name1" presStyleCnt="0"/>
      <dgm:spPr/>
    </dgm:pt>
    <dgm:pt modelId="{3D412DF0-9B93-467E-A15D-AEFEE56430BC}" type="pres">
      <dgm:prSet presAssocID="{FAD47ADD-E7D5-41ED-A40C-A0B98FE9708D}" presName="cycle" presStyleCnt="0"/>
      <dgm:spPr/>
    </dgm:pt>
    <dgm:pt modelId="{007DFCEB-E337-4B47-B095-C5E25E920D64}" type="pres">
      <dgm:prSet presAssocID="{FAD47ADD-E7D5-41ED-A40C-A0B98FE9708D}" presName="srcNode" presStyleLbl="node1" presStyleIdx="0" presStyleCnt="5"/>
      <dgm:spPr/>
    </dgm:pt>
    <dgm:pt modelId="{13A034E8-5010-437B-94F4-59199114F30F}" type="pres">
      <dgm:prSet presAssocID="{FAD47ADD-E7D5-41ED-A40C-A0B98FE9708D}" presName="conn" presStyleLbl="parChTrans1D2" presStyleIdx="0" presStyleCnt="1"/>
      <dgm:spPr/>
    </dgm:pt>
    <dgm:pt modelId="{B6D5B496-5A4A-47FF-8381-466842A6AD52}" type="pres">
      <dgm:prSet presAssocID="{FAD47ADD-E7D5-41ED-A40C-A0B98FE9708D}" presName="extraNode" presStyleLbl="node1" presStyleIdx="0" presStyleCnt="5"/>
      <dgm:spPr/>
    </dgm:pt>
    <dgm:pt modelId="{EC19541B-DFDE-4652-97D2-C794CBDAA890}" type="pres">
      <dgm:prSet presAssocID="{FAD47ADD-E7D5-41ED-A40C-A0B98FE9708D}" presName="dstNode" presStyleLbl="node1" presStyleIdx="0" presStyleCnt="5"/>
      <dgm:spPr/>
    </dgm:pt>
    <dgm:pt modelId="{675060A8-ECAB-4537-800A-10C8210F2F94}" type="pres">
      <dgm:prSet presAssocID="{BD51D057-9690-4982-8A28-E643850FB7A9}" presName="text_1" presStyleLbl="node1" presStyleIdx="0" presStyleCnt="5">
        <dgm:presLayoutVars>
          <dgm:bulletEnabled val="1"/>
        </dgm:presLayoutVars>
      </dgm:prSet>
      <dgm:spPr/>
    </dgm:pt>
    <dgm:pt modelId="{153B9AC7-3A66-4C82-89B8-548663705594}" type="pres">
      <dgm:prSet presAssocID="{BD51D057-9690-4982-8A28-E643850FB7A9}" presName="accent_1" presStyleCnt="0"/>
      <dgm:spPr/>
    </dgm:pt>
    <dgm:pt modelId="{305D05DD-64DF-459C-989C-6E049F41ECCD}" type="pres">
      <dgm:prSet presAssocID="{BD51D057-9690-4982-8A28-E643850FB7A9}" presName="accentRepeatNode" presStyleLbl="solidFgAcc1" presStyleIdx="0" presStyleCnt="5"/>
      <dgm:spPr/>
    </dgm:pt>
    <dgm:pt modelId="{E4048D54-92B9-4F6D-A721-C5190E859E7D}" type="pres">
      <dgm:prSet presAssocID="{CB020936-FFDF-45D3-8CB6-D2CEB863D9B6}" presName="text_2" presStyleLbl="node1" presStyleIdx="1" presStyleCnt="5">
        <dgm:presLayoutVars>
          <dgm:bulletEnabled val="1"/>
        </dgm:presLayoutVars>
      </dgm:prSet>
      <dgm:spPr/>
    </dgm:pt>
    <dgm:pt modelId="{C9F7C472-B297-490B-B40C-837222D2484A}" type="pres">
      <dgm:prSet presAssocID="{CB020936-FFDF-45D3-8CB6-D2CEB863D9B6}" presName="accent_2" presStyleCnt="0"/>
      <dgm:spPr/>
    </dgm:pt>
    <dgm:pt modelId="{DD829431-75E1-47CC-8426-4C94D561184F}" type="pres">
      <dgm:prSet presAssocID="{CB020936-FFDF-45D3-8CB6-D2CEB863D9B6}" presName="accentRepeatNode" presStyleLbl="solidFgAcc1" presStyleIdx="1" presStyleCnt="5"/>
      <dgm:spPr/>
    </dgm:pt>
    <dgm:pt modelId="{762CF513-4C19-4323-B48E-1C90FE3AE5E0}" type="pres">
      <dgm:prSet presAssocID="{B613D305-7402-4B2A-A434-EB01696EC8E0}" presName="text_3" presStyleLbl="node1" presStyleIdx="2" presStyleCnt="5">
        <dgm:presLayoutVars>
          <dgm:bulletEnabled val="1"/>
        </dgm:presLayoutVars>
      </dgm:prSet>
      <dgm:spPr/>
    </dgm:pt>
    <dgm:pt modelId="{173C92D8-D055-46E8-8352-2604D0181881}" type="pres">
      <dgm:prSet presAssocID="{B613D305-7402-4B2A-A434-EB01696EC8E0}" presName="accent_3" presStyleCnt="0"/>
      <dgm:spPr/>
    </dgm:pt>
    <dgm:pt modelId="{B68072B0-2E79-478C-92F6-DE96DA321488}" type="pres">
      <dgm:prSet presAssocID="{B613D305-7402-4B2A-A434-EB01696EC8E0}" presName="accentRepeatNode" presStyleLbl="solidFgAcc1" presStyleIdx="2" presStyleCnt="5"/>
      <dgm:spPr/>
    </dgm:pt>
    <dgm:pt modelId="{CFD62ACF-B3D3-46DD-B165-314E0A932C24}" type="pres">
      <dgm:prSet presAssocID="{05512CE5-66AF-434D-BBC5-1CC75B8A0569}" presName="text_4" presStyleLbl="node1" presStyleIdx="3" presStyleCnt="5">
        <dgm:presLayoutVars>
          <dgm:bulletEnabled val="1"/>
        </dgm:presLayoutVars>
      </dgm:prSet>
      <dgm:spPr/>
    </dgm:pt>
    <dgm:pt modelId="{F205DBBF-F7FF-4839-A20C-34AB7312B78C}" type="pres">
      <dgm:prSet presAssocID="{05512CE5-66AF-434D-BBC5-1CC75B8A0569}" presName="accent_4" presStyleCnt="0"/>
      <dgm:spPr/>
    </dgm:pt>
    <dgm:pt modelId="{84DC8977-F109-4CFA-8722-F1AD952F0B83}" type="pres">
      <dgm:prSet presAssocID="{05512CE5-66AF-434D-BBC5-1CC75B8A0569}" presName="accentRepeatNode" presStyleLbl="solidFgAcc1" presStyleIdx="3" presStyleCnt="5"/>
      <dgm:spPr/>
    </dgm:pt>
    <dgm:pt modelId="{C17A71C9-AC56-48B5-BDB8-F71E3B464024}" type="pres">
      <dgm:prSet presAssocID="{2AC4ADD8-2ED6-454F-8453-5DBD818BBC16}" presName="text_5" presStyleLbl="node1" presStyleIdx="4" presStyleCnt="5">
        <dgm:presLayoutVars>
          <dgm:bulletEnabled val="1"/>
        </dgm:presLayoutVars>
      </dgm:prSet>
      <dgm:spPr/>
    </dgm:pt>
    <dgm:pt modelId="{37AA0B6C-C6A8-4E04-9B05-551139C89D88}" type="pres">
      <dgm:prSet presAssocID="{2AC4ADD8-2ED6-454F-8453-5DBD818BBC16}" presName="accent_5" presStyleCnt="0"/>
      <dgm:spPr/>
    </dgm:pt>
    <dgm:pt modelId="{B80EB40D-46D2-4BEA-AB35-8F20F5E5E52F}" type="pres">
      <dgm:prSet presAssocID="{2AC4ADD8-2ED6-454F-8453-5DBD818BBC16}" presName="accentRepeatNode" presStyleLbl="solidFgAcc1" presStyleIdx="4" presStyleCnt="5"/>
      <dgm:spPr/>
    </dgm:pt>
  </dgm:ptLst>
  <dgm:cxnLst>
    <dgm:cxn modelId="{A8E55B0E-3679-4C25-9EC1-0A59DDE4475A}" type="presOf" srcId="{B613D305-7402-4B2A-A434-EB01696EC8E0}" destId="{762CF513-4C19-4323-B48E-1C90FE3AE5E0}" srcOrd="0" destOrd="0" presId="urn:microsoft.com/office/officeart/2008/layout/VerticalCurvedList"/>
    <dgm:cxn modelId="{B2A67610-4291-4B1B-A7AF-DD583739E6E7}" type="presOf" srcId="{05512CE5-66AF-434D-BBC5-1CC75B8A0569}" destId="{CFD62ACF-B3D3-46DD-B165-314E0A932C24}" srcOrd="0" destOrd="0" presId="urn:microsoft.com/office/officeart/2008/layout/VerticalCurvedList"/>
    <dgm:cxn modelId="{4556AA40-60FF-41AD-91F0-21A2415D6F12}" type="presOf" srcId="{FAD47ADD-E7D5-41ED-A40C-A0B98FE9708D}" destId="{AE3BE8CB-7147-4FDE-9C41-19ABC3F56514}" srcOrd="0" destOrd="0" presId="urn:microsoft.com/office/officeart/2008/layout/VerticalCurvedList"/>
    <dgm:cxn modelId="{5C6F1248-3265-477C-98AC-4CC41D9BED0A}" srcId="{FAD47ADD-E7D5-41ED-A40C-A0B98FE9708D}" destId="{BD51D057-9690-4982-8A28-E643850FB7A9}" srcOrd="0" destOrd="0" parTransId="{8ADA6F87-6DD7-43B3-B7B3-9FA1A94A92D4}" sibTransId="{86A58293-D894-471E-BF89-F9DAA29250B7}"/>
    <dgm:cxn modelId="{21CEF172-C5C3-4B74-AFAD-C15578CCDE92}" type="presOf" srcId="{BD51D057-9690-4982-8A28-E643850FB7A9}" destId="{675060A8-ECAB-4537-800A-10C8210F2F94}" srcOrd="0" destOrd="0" presId="urn:microsoft.com/office/officeart/2008/layout/VerticalCurvedList"/>
    <dgm:cxn modelId="{057E7E7A-68D6-42CB-BF60-A832E40E6784}" srcId="{FAD47ADD-E7D5-41ED-A40C-A0B98FE9708D}" destId="{05512CE5-66AF-434D-BBC5-1CC75B8A0569}" srcOrd="3" destOrd="0" parTransId="{30D3C44F-FD6E-40B6-B205-4A36F4CACCC8}" sibTransId="{0290D963-40DC-4662-832E-0A31A4EFF180}"/>
    <dgm:cxn modelId="{A9B35CA2-C137-4616-ACCD-30973BC0385F}" srcId="{FAD47ADD-E7D5-41ED-A40C-A0B98FE9708D}" destId="{CB020936-FFDF-45D3-8CB6-D2CEB863D9B6}" srcOrd="1" destOrd="0" parTransId="{6DB18B46-76FD-4EB7-A234-1FA918DAFD27}" sibTransId="{3821E62C-80D5-49B5-AB03-1DE77D3CF250}"/>
    <dgm:cxn modelId="{B21E37B6-EFAD-448C-9892-594E54158C15}" type="presOf" srcId="{CB020936-FFDF-45D3-8CB6-D2CEB863D9B6}" destId="{E4048D54-92B9-4F6D-A721-C5190E859E7D}" srcOrd="0" destOrd="0" presId="urn:microsoft.com/office/officeart/2008/layout/VerticalCurvedList"/>
    <dgm:cxn modelId="{5AF8C6B6-6C4C-4AC4-8A91-02AE8E5C7D34}" srcId="{FAD47ADD-E7D5-41ED-A40C-A0B98FE9708D}" destId="{B613D305-7402-4B2A-A434-EB01696EC8E0}" srcOrd="2" destOrd="0" parTransId="{AAC9BCDE-EE10-47EE-B352-42ED01EC089F}" sibTransId="{A26189CB-6329-4FD2-9BB9-C222E4A7753F}"/>
    <dgm:cxn modelId="{27662BBD-ED0C-4890-A2D0-97D983AC4A72}" srcId="{FAD47ADD-E7D5-41ED-A40C-A0B98FE9708D}" destId="{2AC4ADD8-2ED6-454F-8453-5DBD818BBC16}" srcOrd="4" destOrd="0" parTransId="{F3847921-5C93-4305-8DD2-8D6089F0E46F}" sibTransId="{72327B06-DBA9-4D3A-A582-2E153E680ED3}"/>
    <dgm:cxn modelId="{D4FD6BE7-FCDC-4366-B155-9303A251D0CC}" type="presOf" srcId="{2AC4ADD8-2ED6-454F-8453-5DBD818BBC16}" destId="{C17A71C9-AC56-48B5-BDB8-F71E3B464024}" srcOrd="0" destOrd="0" presId="urn:microsoft.com/office/officeart/2008/layout/VerticalCurvedList"/>
    <dgm:cxn modelId="{7D2D93FF-4405-41BA-AE6D-C9E2B727E66E}" type="presOf" srcId="{86A58293-D894-471E-BF89-F9DAA29250B7}" destId="{13A034E8-5010-437B-94F4-59199114F30F}" srcOrd="0" destOrd="0" presId="urn:microsoft.com/office/officeart/2008/layout/VerticalCurvedList"/>
    <dgm:cxn modelId="{A4930A65-7E7A-4967-A421-4A85F529DD9F}" type="presParOf" srcId="{AE3BE8CB-7147-4FDE-9C41-19ABC3F56514}" destId="{B23F59EE-2B8C-4E1A-88D8-CEC0E20AF7C7}" srcOrd="0" destOrd="0" presId="urn:microsoft.com/office/officeart/2008/layout/VerticalCurvedList"/>
    <dgm:cxn modelId="{A134FF28-A51F-481F-8557-2A1B3FDBADCD}" type="presParOf" srcId="{B23F59EE-2B8C-4E1A-88D8-CEC0E20AF7C7}" destId="{3D412DF0-9B93-467E-A15D-AEFEE56430BC}" srcOrd="0" destOrd="0" presId="urn:microsoft.com/office/officeart/2008/layout/VerticalCurvedList"/>
    <dgm:cxn modelId="{119F7BD7-F5D0-4908-8442-D23BA28D6A2B}" type="presParOf" srcId="{3D412DF0-9B93-467E-A15D-AEFEE56430BC}" destId="{007DFCEB-E337-4B47-B095-C5E25E920D64}" srcOrd="0" destOrd="0" presId="urn:microsoft.com/office/officeart/2008/layout/VerticalCurvedList"/>
    <dgm:cxn modelId="{E3DC2D1D-197C-49B5-A9A9-E4C7651D7FC1}" type="presParOf" srcId="{3D412DF0-9B93-467E-A15D-AEFEE56430BC}" destId="{13A034E8-5010-437B-94F4-59199114F30F}" srcOrd="1" destOrd="0" presId="urn:microsoft.com/office/officeart/2008/layout/VerticalCurvedList"/>
    <dgm:cxn modelId="{986E7248-FA28-4098-B9DE-0AB446ED1132}" type="presParOf" srcId="{3D412DF0-9B93-467E-A15D-AEFEE56430BC}" destId="{B6D5B496-5A4A-47FF-8381-466842A6AD52}" srcOrd="2" destOrd="0" presId="urn:microsoft.com/office/officeart/2008/layout/VerticalCurvedList"/>
    <dgm:cxn modelId="{BE510C04-4F71-4CA6-A693-EDE30137F731}" type="presParOf" srcId="{3D412DF0-9B93-467E-A15D-AEFEE56430BC}" destId="{EC19541B-DFDE-4652-97D2-C794CBDAA890}" srcOrd="3" destOrd="0" presId="urn:microsoft.com/office/officeart/2008/layout/VerticalCurvedList"/>
    <dgm:cxn modelId="{62933232-4A0D-478D-B199-05E25A91FE69}" type="presParOf" srcId="{B23F59EE-2B8C-4E1A-88D8-CEC0E20AF7C7}" destId="{675060A8-ECAB-4537-800A-10C8210F2F94}" srcOrd="1" destOrd="0" presId="urn:microsoft.com/office/officeart/2008/layout/VerticalCurvedList"/>
    <dgm:cxn modelId="{9E0166A3-62DD-42FC-BC14-6CB3F8DB6C6E}" type="presParOf" srcId="{B23F59EE-2B8C-4E1A-88D8-CEC0E20AF7C7}" destId="{153B9AC7-3A66-4C82-89B8-548663705594}" srcOrd="2" destOrd="0" presId="urn:microsoft.com/office/officeart/2008/layout/VerticalCurvedList"/>
    <dgm:cxn modelId="{B36F95C7-4520-4A39-8652-DD85CF39BD8A}" type="presParOf" srcId="{153B9AC7-3A66-4C82-89B8-548663705594}" destId="{305D05DD-64DF-459C-989C-6E049F41ECCD}" srcOrd="0" destOrd="0" presId="urn:microsoft.com/office/officeart/2008/layout/VerticalCurvedList"/>
    <dgm:cxn modelId="{DDAC2D95-DA1B-4EF7-9439-4A0E47A30F07}" type="presParOf" srcId="{B23F59EE-2B8C-4E1A-88D8-CEC0E20AF7C7}" destId="{E4048D54-92B9-4F6D-A721-C5190E859E7D}" srcOrd="3" destOrd="0" presId="urn:microsoft.com/office/officeart/2008/layout/VerticalCurvedList"/>
    <dgm:cxn modelId="{0705275E-F91D-4227-8699-C8193DE1BC5B}" type="presParOf" srcId="{B23F59EE-2B8C-4E1A-88D8-CEC0E20AF7C7}" destId="{C9F7C472-B297-490B-B40C-837222D2484A}" srcOrd="4" destOrd="0" presId="urn:microsoft.com/office/officeart/2008/layout/VerticalCurvedList"/>
    <dgm:cxn modelId="{32788F9E-1589-49BC-B44C-8EA7A4BFAC42}" type="presParOf" srcId="{C9F7C472-B297-490B-B40C-837222D2484A}" destId="{DD829431-75E1-47CC-8426-4C94D561184F}" srcOrd="0" destOrd="0" presId="urn:microsoft.com/office/officeart/2008/layout/VerticalCurvedList"/>
    <dgm:cxn modelId="{AB8BDD23-C777-49ED-B6E9-81A54FF5C846}" type="presParOf" srcId="{B23F59EE-2B8C-4E1A-88D8-CEC0E20AF7C7}" destId="{762CF513-4C19-4323-B48E-1C90FE3AE5E0}" srcOrd="5" destOrd="0" presId="urn:microsoft.com/office/officeart/2008/layout/VerticalCurvedList"/>
    <dgm:cxn modelId="{586E1C7B-4542-40F6-ADEC-72FA0AE6C947}" type="presParOf" srcId="{B23F59EE-2B8C-4E1A-88D8-CEC0E20AF7C7}" destId="{173C92D8-D055-46E8-8352-2604D0181881}" srcOrd="6" destOrd="0" presId="urn:microsoft.com/office/officeart/2008/layout/VerticalCurvedList"/>
    <dgm:cxn modelId="{EEA231F6-25F9-4503-AA96-95FDD1C139C7}" type="presParOf" srcId="{173C92D8-D055-46E8-8352-2604D0181881}" destId="{B68072B0-2E79-478C-92F6-DE96DA321488}" srcOrd="0" destOrd="0" presId="urn:microsoft.com/office/officeart/2008/layout/VerticalCurvedList"/>
    <dgm:cxn modelId="{70679046-FEC6-4221-9F66-64E3ABECE244}" type="presParOf" srcId="{B23F59EE-2B8C-4E1A-88D8-CEC0E20AF7C7}" destId="{CFD62ACF-B3D3-46DD-B165-314E0A932C24}" srcOrd="7" destOrd="0" presId="urn:microsoft.com/office/officeart/2008/layout/VerticalCurvedList"/>
    <dgm:cxn modelId="{81BB87FB-AF3F-4A8C-B375-A61B90F97132}" type="presParOf" srcId="{B23F59EE-2B8C-4E1A-88D8-CEC0E20AF7C7}" destId="{F205DBBF-F7FF-4839-A20C-34AB7312B78C}" srcOrd="8" destOrd="0" presId="urn:microsoft.com/office/officeart/2008/layout/VerticalCurvedList"/>
    <dgm:cxn modelId="{CCD045BA-092B-46D5-822C-EEBC367DD000}" type="presParOf" srcId="{F205DBBF-F7FF-4839-A20C-34AB7312B78C}" destId="{84DC8977-F109-4CFA-8722-F1AD952F0B83}" srcOrd="0" destOrd="0" presId="urn:microsoft.com/office/officeart/2008/layout/VerticalCurvedList"/>
    <dgm:cxn modelId="{5158DF38-2E09-4A8A-8B30-1F71B77B5483}" type="presParOf" srcId="{B23F59EE-2B8C-4E1A-88D8-CEC0E20AF7C7}" destId="{C17A71C9-AC56-48B5-BDB8-F71E3B464024}" srcOrd="9" destOrd="0" presId="urn:microsoft.com/office/officeart/2008/layout/VerticalCurvedList"/>
    <dgm:cxn modelId="{C994400D-2854-4D46-A07D-99EE8D2902D9}" type="presParOf" srcId="{B23F59EE-2B8C-4E1A-88D8-CEC0E20AF7C7}" destId="{37AA0B6C-C6A8-4E04-9B05-551139C89D88}" srcOrd="10" destOrd="0" presId="urn:microsoft.com/office/officeart/2008/layout/VerticalCurvedList"/>
    <dgm:cxn modelId="{4F69FDA6-357A-46B7-BDE2-7367B37BE232}" type="presParOf" srcId="{37AA0B6C-C6A8-4E04-9B05-551139C89D88}" destId="{B80EB40D-46D2-4BEA-AB35-8F20F5E5E5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2CE595-506F-4047-820F-94606BC414BC}" type="doc">
      <dgm:prSet loTypeId="urn:microsoft.com/office/officeart/2005/8/layout/hierarchy4" loCatId="list" qsTypeId="urn:microsoft.com/office/officeart/2005/8/quickstyle/3d1" qsCatId="3D" csTypeId="urn:microsoft.com/office/officeart/2005/8/colors/accent1_4" csCatId="accent1" phldr="1"/>
      <dgm:spPr/>
      <dgm:t>
        <a:bodyPr/>
        <a:lstStyle/>
        <a:p>
          <a:endParaRPr lang="en-US"/>
        </a:p>
      </dgm:t>
    </dgm:pt>
    <dgm:pt modelId="{FCB724DF-BF46-4804-A156-8BE3CE38499D}">
      <dgm:prSet phldrT="[Text]"/>
      <dgm:spPr/>
      <dgm:t>
        <a:bodyPr/>
        <a:lstStyle/>
        <a:p>
          <a:r>
            <a:rPr lang="en-US" dirty="0">
              <a:latin typeface="Book Antiqua" panose="02040602050305030304" pitchFamily="18" charset="0"/>
            </a:rPr>
            <a:t>Transfer Pricing Methods</a:t>
          </a:r>
        </a:p>
      </dgm:t>
    </dgm:pt>
    <dgm:pt modelId="{C7AB7344-4477-4D12-9A2E-181AC2D1E8C8}" type="parTrans" cxnId="{DB54012D-AAF7-443D-8043-FF4E09E5637A}">
      <dgm:prSet/>
      <dgm:spPr/>
      <dgm:t>
        <a:bodyPr/>
        <a:lstStyle/>
        <a:p>
          <a:endParaRPr lang="en-US">
            <a:latin typeface="Book Antiqua" panose="02040602050305030304" pitchFamily="18" charset="0"/>
          </a:endParaRPr>
        </a:p>
      </dgm:t>
    </dgm:pt>
    <dgm:pt modelId="{B071A8BD-74FE-4E6A-A36C-7F6D76E14426}" type="sibTrans" cxnId="{DB54012D-AAF7-443D-8043-FF4E09E5637A}">
      <dgm:prSet/>
      <dgm:spPr/>
      <dgm:t>
        <a:bodyPr/>
        <a:lstStyle/>
        <a:p>
          <a:endParaRPr lang="en-US">
            <a:latin typeface="Book Antiqua" panose="02040602050305030304" pitchFamily="18" charset="0"/>
          </a:endParaRPr>
        </a:p>
      </dgm:t>
    </dgm:pt>
    <dgm:pt modelId="{A6F97CEE-CF4E-4DAE-A088-EFF084F8614F}">
      <dgm:prSet phldrT="[Text]"/>
      <dgm:spPr/>
      <dgm:t>
        <a:bodyPr/>
        <a:lstStyle/>
        <a:p>
          <a:r>
            <a:rPr lang="en-US" dirty="0">
              <a:latin typeface="Book Antiqua" panose="02040602050305030304" pitchFamily="18" charset="0"/>
            </a:rPr>
            <a:t>Traditional Transaction</a:t>
          </a:r>
        </a:p>
      </dgm:t>
    </dgm:pt>
    <dgm:pt modelId="{F476D235-BE83-44FE-AF58-129C00D0426F}" type="parTrans" cxnId="{08868D11-D4E9-4BFD-8500-6DBFD23DB17A}">
      <dgm:prSet/>
      <dgm:spPr/>
      <dgm:t>
        <a:bodyPr/>
        <a:lstStyle/>
        <a:p>
          <a:endParaRPr lang="en-US">
            <a:latin typeface="Book Antiqua" panose="02040602050305030304" pitchFamily="18" charset="0"/>
          </a:endParaRPr>
        </a:p>
      </dgm:t>
    </dgm:pt>
    <dgm:pt modelId="{881AE112-C801-493B-BF89-9BBC98CE2DC9}" type="sibTrans" cxnId="{08868D11-D4E9-4BFD-8500-6DBFD23DB17A}">
      <dgm:prSet/>
      <dgm:spPr/>
      <dgm:t>
        <a:bodyPr/>
        <a:lstStyle/>
        <a:p>
          <a:endParaRPr lang="en-US">
            <a:latin typeface="Book Antiqua" panose="02040602050305030304" pitchFamily="18" charset="0"/>
          </a:endParaRPr>
        </a:p>
      </dgm:t>
    </dgm:pt>
    <dgm:pt modelId="{A4694713-7F04-4E13-839A-55DB43C12E02}">
      <dgm:prSet phldrT="[Text]"/>
      <dgm:spPr/>
      <dgm:t>
        <a:bodyPr/>
        <a:lstStyle/>
        <a:p>
          <a:r>
            <a:rPr lang="en-US" dirty="0">
              <a:latin typeface="Book Antiqua" panose="02040602050305030304" pitchFamily="18" charset="0"/>
            </a:rPr>
            <a:t>Comparable Uncontrolled Price (CUP)</a:t>
          </a:r>
        </a:p>
      </dgm:t>
    </dgm:pt>
    <dgm:pt modelId="{8E8CE12B-74DF-43C8-B08D-D680B8B18EBC}" type="parTrans" cxnId="{1F7F66FD-6864-4F6D-9D0E-7731A6E15B09}">
      <dgm:prSet/>
      <dgm:spPr/>
      <dgm:t>
        <a:bodyPr/>
        <a:lstStyle/>
        <a:p>
          <a:endParaRPr lang="en-US">
            <a:latin typeface="Book Antiqua" panose="02040602050305030304" pitchFamily="18" charset="0"/>
          </a:endParaRPr>
        </a:p>
      </dgm:t>
    </dgm:pt>
    <dgm:pt modelId="{99E384B9-89B1-44F3-AAB3-9B47BC2A9B77}" type="sibTrans" cxnId="{1F7F66FD-6864-4F6D-9D0E-7731A6E15B09}">
      <dgm:prSet/>
      <dgm:spPr/>
      <dgm:t>
        <a:bodyPr/>
        <a:lstStyle/>
        <a:p>
          <a:endParaRPr lang="en-US">
            <a:latin typeface="Book Antiqua" panose="02040602050305030304" pitchFamily="18" charset="0"/>
          </a:endParaRPr>
        </a:p>
      </dgm:t>
    </dgm:pt>
    <dgm:pt modelId="{147DBDB5-1A47-4DE3-91A3-006A405C0562}">
      <dgm:prSet phldrT="[Text]"/>
      <dgm:spPr/>
      <dgm:t>
        <a:bodyPr/>
        <a:lstStyle/>
        <a:p>
          <a:r>
            <a:rPr lang="en-US" dirty="0">
              <a:latin typeface="Book Antiqua" panose="02040602050305030304" pitchFamily="18" charset="0"/>
            </a:rPr>
            <a:t>Resale Price Method (RPM)</a:t>
          </a:r>
        </a:p>
      </dgm:t>
    </dgm:pt>
    <dgm:pt modelId="{4608B090-2C9F-4ABA-B54F-06D3FCAF7E79}" type="parTrans" cxnId="{525F12DF-CF2A-4BBB-B0C4-9F6630E5BCA9}">
      <dgm:prSet/>
      <dgm:spPr/>
      <dgm:t>
        <a:bodyPr/>
        <a:lstStyle/>
        <a:p>
          <a:endParaRPr lang="en-US">
            <a:latin typeface="Book Antiqua" panose="02040602050305030304" pitchFamily="18" charset="0"/>
          </a:endParaRPr>
        </a:p>
      </dgm:t>
    </dgm:pt>
    <dgm:pt modelId="{BBB28050-906F-4C9D-A821-8C2474FCAF7F}" type="sibTrans" cxnId="{525F12DF-CF2A-4BBB-B0C4-9F6630E5BCA9}">
      <dgm:prSet/>
      <dgm:spPr/>
      <dgm:t>
        <a:bodyPr/>
        <a:lstStyle/>
        <a:p>
          <a:endParaRPr lang="en-US">
            <a:latin typeface="Book Antiqua" panose="02040602050305030304" pitchFamily="18" charset="0"/>
          </a:endParaRPr>
        </a:p>
      </dgm:t>
    </dgm:pt>
    <dgm:pt modelId="{D4FAF871-3017-4D5A-8A3E-E870695C3389}">
      <dgm:prSet phldrT="[Text]"/>
      <dgm:spPr/>
      <dgm:t>
        <a:bodyPr/>
        <a:lstStyle/>
        <a:p>
          <a:r>
            <a:rPr lang="en-US" dirty="0">
              <a:latin typeface="Book Antiqua" panose="02040602050305030304" pitchFamily="18" charset="0"/>
            </a:rPr>
            <a:t>Transactional Profits</a:t>
          </a:r>
        </a:p>
      </dgm:t>
    </dgm:pt>
    <dgm:pt modelId="{962FFC81-2F70-4E91-AACA-D3DC27E4DD60}" type="parTrans" cxnId="{82BAF7A9-E29E-47F9-BEBD-6D9AE6A2D9D6}">
      <dgm:prSet/>
      <dgm:spPr/>
      <dgm:t>
        <a:bodyPr/>
        <a:lstStyle/>
        <a:p>
          <a:endParaRPr lang="en-US">
            <a:latin typeface="Book Antiqua" panose="02040602050305030304" pitchFamily="18" charset="0"/>
          </a:endParaRPr>
        </a:p>
      </dgm:t>
    </dgm:pt>
    <dgm:pt modelId="{03970142-F30D-4E52-9DA0-B4083EF042DA}" type="sibTrans" cxnId="{82BAF7A9-E29E-47F9-BEBD-6D9AE6A2D9D6}">
      <dgm:prSet/>
      <dgm:spPr/>
      <dgm:t>
        <a:bodyPr/>
        <a:lstStyle/>
        <a:p>
          <a:endParaRPr lang="en-US">
            <a:latin typeface="Book Antiqua" panose="02040602050305030304" pitchFamily="18" charset="0"/>
          </a:endParaRPr>
        </a:p>
      </dgm:t>
    </dgm:pt>
    <dgm:pt modelId="{B5F42D3D-A597-40F3-98BC-7C0A5D3D1DF6}">
      <dgm:prSet phldrT="[Text]"/>
      <dgm:spPr/>
      <dgm:t>
        <a:bodyPr/>
        <a:lstStyle/>
        <a:p>
          <a:r>
            <a:rPr lang="en-US" dirty="0">
              <a:latin typeface="Book Antiqua" panose="02040602050305030304" pitchFamily="18" charset="0"/>
            </a:rPr>
            <a:t>Transactional Net Margin Method</a:t>
          </a:r>
        </a:p>
        <a:p>
          <a:r>
            <a:rPr lang="en-US" dirty="0">
              <a:latin typeface="Book Antiqua" panose="02040602050305030304" pitchFamily="18" charset="0"/>
            </a:rPr>
            <a:t>(TNMM)</a:t>
          </a:r>
        </a:p>
      </dgm:t>
    </dgm:pt>
    <dgm:pt modelId="{59C59A43-B41E-4DC0-99BB-EF8506F28CF6}" type="parTrans" cxnId="{50C3AFE6-079F-461D-A45B-75CE47E77D98}">
      <dgm:prSet/>
      <dgm:spPr/>
      <dgm:t>
        <a:bodyPr/>
        <a:lstStyle/>
        <a:p>
          <a:endParaRPr lang="en-US">
            <a:latin typeface="Book Antiqua" panose="02040602050305030304" pitchFamily="18" charset="0"/>
          </a:endParaRPr>
        </a:p>
      </dgm:t>
    </dgm:pt>
    <dgm:pt modelId="{F706316D-45F5-49BD-B6AD-9A2266A4DBD1}" type="sibTrans" cxnId="{50C3AFE6-079F-461D-A45B-75CE47E77D98}">
      <dgm:prSet/>
      <dgm:spPr/>
      <dgm:t>
        <a:bodyPr/>
        <a:lstStyle/>
        <a:p>
          <a:endParaRPr lang="en-US">
            <a:latin typeface="Book Antiqua" panose="02040602050305030304" pitchFamily="18" charset="0"/>
          </a:endParaRPr>
        </a:p>
      </dgm:t>
    </dgm:pt>
    <dgm:pt modelId="{D351F554-D118-43CC-BA78-7F8FE2695C58}">
      <dgm:prSet/>
      <dgm:spPr/>
      <dgm:t>
        <a:bodyPr/>
        <a:lstStyle/>
        <a:p>
          <a:r>
            <a:rPr lang="en-US" dirty="0">
              <a:latin typeface="Book Antiqua" panose="02040602050305030304" pitchFamily="18" charset="0"/>
            </a:rPr>
            <a:t>Profit Split Method</a:t>
          </a:r>
        </a:p>
        <a:p>
          <a:r>
            <a:rPr lang="en-US" dirty="0">
              <a:latin typeface="Book Antiqua" panose="02040602050305030304" pitchFamily="18" charset="0"/>
            </a:rPr>
            <a:t>(PSM)</a:t>
          </a:r>
        </a:p>
      </dgm:t>
    </dgm:pt>
    <dgm:pt modelId="{4FE4DBF3-416C-4B8C-ABC2-12AC0F93DDD9}" type="parTrans" cxnId="{083DCF0A-AAA2-4E35-8C2F-33786D86B3BE}">
      <dgm:prSet/>
      <dgm:spPr/>
      <dgm:t>
        <a:bodyPr/>
        <a:lstStyle/>
        <a:p>
          <a:endParaRPr lang="en-US">
            <a:latin typeface="Book Antiqua" panose="02040602050305030304" pitchFamily="18" charset="0"/>
          </a:endParaRPr>
        </a:p>
      </dgm:t>
    </dgm:pt>
    <dgm:pt modelId="{1767B584-9198-4558-80D1-97960D008756}" type="sibTrans" cxnId="{083DCF0A-AAA2-4E35-8C2F-33786D86B3BE}">
      <dgm:prSet/>
      <dgm:spPr/>
      <dgm:t>
        <a:bodyPr/>
        <a:lstStyle/>
        <a:p>
          <a:endParaRPr lang="en-US">
            <a:latin typeface="Book Antiqua" panose="02040602050305030304" pitchFamily="18" charset="0"/>
          </a:endParaRPr>
        </a:p>
      </dgm:t>
    </dgm:pt>
    <dgm:pt modelId="{47B53D98-B106-4BD6-8CEE-928EE3E28E30}">
      <dgm:prSet/>
      <dgm:spPr/>
      <dgm:t>
        <a:bodyPr/>
        <a:lstStyle/>
        <a:p>
          <a:r>
            <a:rPr lang="en-US" dirty="0">
              <a:latin typeface="Book Antiqua" panose="02040602050305030304" pitchFamily="18" charset="0"/>
            </a:rPr>
            <a:t>Cost Plus Method</a:t>
          </a:r>
        </a:p>
        <a:p>
          <a:r>
            <a:rPr lang="en-US" dirty="0">
              <a:latin typeface="Book Antiqua" panose="02040602050305030304" pitchFamily="18" charset="0"/>
            </a:rPr>
            <a:t>(CPM)</a:t>
          </a:r>
        </a:p>
      </dgm:t>
    </dgm:pt>
    <dgm:pt modelId="{67DECA2F-8A5F-420A-8BC0-3D5928F24142}" type="parTrans" cxnId="{14CFA730-4ACD-40E1-9B91-2EB68BFA14C1}">
      <dgm:prSet/>
      <dgm:spPr/>
      <dgm:t>
        <a:bodyPr/>
        <a:lstStyle/>
        <a:p>
          <a:endParaRPr lang="en-US">
            <a:latin typeface="Book Antiqua" panose="02040602050305030304" pitchFamily="18" charset="0"/>
          </a:endParaRPr>
        </a:p>
      </dgm:t>
    </dgm:pt>
    <dgm:pt modelId="{AF9E7A24-DEB8-4999-8146-92858BECF81C}" type="sibTrans" cxnId="{14CFA730-4ACD-40E1-9B91-2EB68BFA14C1}">
      <dgm:prSet/>
      <dgm:spPr/>
      <dgm:t>
        <a:bodyPr/>
        <a:lstStyle/>
        <a:p>
          <a:endParaRPr lang="en-US">
            <a:latin typeface="Book Antiqua" panose="02040602050305030304" pitchFamily="18" charset="0"/>
          </a:endParaRPr>
        </a:p>
      </dgm:t>
    </dgm:pt>
    <dgm:pt modelId="{3BF48BDD-CC50-499C-A7AF-FC74A728B44C}" type="pres">
      <dgm:prSet presAssocID="{692CE595-506F-4047-820F-94606BC414BC}" presName="Name0" presStyleCnt="0">
        <dgm:presLayoutVars>
          <dgm:chPref val="1"/>
          <dgm:dir/>
          <dgm:animOne val="branch"/>
          <dgm:animLvl val="lvl"/>
          <dgm:resizeHandles/>
        </dgm:presLayoutVars>
      </dgm:prSet>
      <dgm:spPr/>
    </dgm:pt>
    <dgm:pt modelId="{8E782A6B-9FE5-4BF5-B662-D4E08B490FEE}" type="pres">
      <dgm:prSet presAssocID="{FCB724DF-BF46-4804-A156-8BE3CE38499D}" presName="vertOne" presStyleCnt="0"/>
      <dgm:spPr/>
    </dgm:pt>
    <dgm:pt modelId="{97F7DB70-ABF4-47E7-9E48-1D7410E76133}" type="pres">
      <dgm:prSet presAssocID="{FCB724DF-BF46-4804-A156-8BE3CE38499D}" presName="txOne" presStyleLbl="node0" presStyleIdx="0" presStyleCnt="1">
        <dgm:presLayoutVars>
          <dgm:chPref val="3"/>
        </dgm:presLayoutVars>
      </dgm:prSet>
      <dgm:spPr/>
    </dgm:pt>
    <dgm:pt modelId="{512BE5C0-5934-4CDA-A3FB-18100056F3B6}" type="pres">
      <dgm:prSet presAssocID="{FCB724DF-BF46-4804-A156-8BE3CE38499D}" presName="parTransOne" presStyleCnt="0"/>
      <dgm:spPr/>
    </dgm:pt>
    <dgm:pt modelId="{498D7C73-7ACA-431C-ACA1-343C2132E7E0}" type="pres">
      <dgm:prSet presAssocID="{FCB724DF-BF46-4804-A156-8BE3CE38499D}" presName="horzOne" presStyleCnt="0"/>
      <dgm:spPr/>
    </dgm:pt>
    <dgm:pt modelId="{3E9D1D4C-A6F5-46E4-9970-4457A20A1E07}" type="pres">
      <dgm:prSet presAssocID="{A6F97CEE-CF4E-4DAE-A088-EFF084F8614F}" presName="vertTwo" presStyleCnt="0"/>
      <dgm:spPr/>
    </dgm:pt>
    <dgm:pt modelId="{34572430-3E31-42EA-978E-1F371F8E0176}" type="pres">
      <dgm:prSet presAssocID="{A6F97CEE-CF4E-4DAE-A088-EFF084F8614F}" presName="txTwo" presStyleLbl="node2" presStyleIdx="0" presStyleCnt="2">
        <dgm:presLayoutVars>
          <dgm:chPref val="3"/>
        </dgm:presLayoutVars>
      </dgm:prSet>
      <dgm:spPr/>
    </dgm:pt>
    <dgm:pt modelId="{CAEC0337-EB85-4FC6-9AE3-E3EB09CDDB2E}" type="pres">
      <dgm:prSet presAssocID="{A6F97CEE-CF4E-4DAE-A088-EFF084F8614F}" presName="parTransTwo" presStyleCnt="0"/>
      <dgm:spPr/>
    </dgm:pt>
    <dgm:pt modelId="{CB3366A4-9D2D-4DEC-B539-1695FDCC5B02}" type="pres">
      <dgm:prSet presAssocID="{A6F97CEE-CF4E-4DAE-A088-EFF084F8614F}" presName="horzTwo" presStyleCnt="0"/>
      <dgm:spPr/>
    </dgm:pt>
    <dgm:pt modelId="{82DBBA54-0CAA-4D0C-BF85-989895C171B6}" type="pres">
      <dgm:prSet presAssocID="{A4694713-7F04-4E13-839A-55DB43C12E02}" presName="vertThree" presStyleCnt="0"/>
      <dgm:spPr/>
    </dgm:pt>
    <dgm:pt modelId="{FA9D749E-6B25-4EE1-A4B0-B4603EC1260F}" type="pres">
      <dgm:prSet presAssocID="{A4694713-7F04-4E13-839A-55DB43C12E02}" presName="txThree" presStyleLbl="node3" presStyleIdx="0" presStyleCnt="5">
        <dgm:presLayoutVars>
          <dgm:chPref val="3"/>
        </dgm:presLayoutVars>
      </dgm:prSet>
      <dgm:spPr/>
    </dgm:pt>
    <dgm:pt modelId="{4C9BB804-373C-434A-A3B2-183A1E67232F}" type="pres">
      <dgm:prSet presAssocID="{A4694713-7F04-4E13-839A-55DB43C12E02}" presName="horzThree" presStyleCnt="0"/>
      <dgm:spPr/>
    </dgm:pt>
    <dgm:pt modelId="{70DCE5C1-C847-412F-B7C6-894F6B9C519C}" type="pres">
      <dgm:prSet presAssocID="{99E384B9-89B1-44F3-AAB3-9B47BC2A9B77}" presName="sibSpaceThree" presStyleCnt="0"/>
      <dgm:spPr/>
    </dgm:pt>
    <dgm:pt modelId="{29EE2F3F-CEE9-428C-9809-DECC152DE599}" type="pres">
      <dgm:prSet presAssocID="{147DBDB5-1A47-4DE3-91A3-006A405C0562}" presName="vertThree" presStyleCnt="0"/>
      <dgm:spPr/>
    </dgm:pt>
    <dgm:pt modelId="{95BA9951-AF3E-48DE-BBCA-7BABB37FE3EF}" type="pres">
      <dgm:prSet presAssocID="{147DBDB5-1A47-4DE3-91A3-006A405C0562}" presName="txThree" presStyleLbl="node3" presStyleIdx="1" presStyleCnt="5">
        <dgm:presLayoutVars>
          <dgm:chPref val="3"/>
        </dgm:presLayoutVars>
      </dgm:prSet>
      <dgm:spPr/>
    </dgm:pt>
    <dgm:pt modelId="{C6546201-D286-4EEE-8EBB-466C3316F49A}" type="pres">
      <dgm:prSet presAssocID="{147DBDB5-1A47-4DE3-91A3-006A405C0562}" presName="horzThree" presStyleCnt="0"/>
      <dgm:spPr/>
    </dgm:pt>
    <dgm:pt modelId="{3B7183E6-6E31-4A34-9A21-9F301DFEE971}" type="pres">
      <dgm:prSet presAssocID="{BBB28050-906F-4C9D-A821-8C2474FCAF7F}" presName="sibSpaceThree" presStyleCnt="0"/>
      <dgm:spPr/>
    </dgm:pt>
    <dgm:pt modelId="{49AD2C75-5562-4FCE-902E-D5F6AD7A929D}" type="pres">
      <dgm:prSet presAssocID="{47B53D98-B106-4BD6-8CEE-928EE3E28E30}" presName="vertThree" presStyleCnt="0"/>
      <dgm:spPr/>
    </dgm:pt>
    <dgm:pt modelId="{A6605C35-68E5-47BD-8504-86793DAB76DC}" type="pres">
      <dgm:prSet presAssocID="{47B53D98-B106-4BD6-8CEE-928EE3E28E30}" presName="txThree" presStyleLbl="node3" presStyleIdx="2" presStyleCnt="5">
        <dgm:presLayoutVars>
          <dgm:chPref val="3"/>
        </dgm:presLayoutVars>
      </dgm:prSet>
      <dgm:spPr/>
    </dgm:pt>
    <dgm:pt modelId="{2D55B7E7-4DAF-4167-B74E-5C8ECB34D1C7}" type="pres">
      <dgm:prSet presAssocID="{47B53D98-B106-4BD6-8CEE-928EE3E28E30}" presName="horzThree" presStyleCnt="0"/>
      <dgm:spPr/>
    </dgm:pt>
    <dgm:pt modelId="{5899FABC-8CA9-4842-A67D-77DA610BE7A2}" type="pres">
      <dgm:prSet presAssocID="{881AE112-C801-493B-BF89-9BBC98CE2DC9}" presName="sibSpaceTwo" presStyleCnt="0"/>
      <dgm:spPr/>
    </dgm:pt>
    <dgm:pt modelId="{010834E6-AD7B-4930-A3CA-5DA4BE3C4664}" type="pres">
      <dgm:prSet presAssocID="{D4FAF871-3017-4D5A-8A3E-E870695C3389}" presName="vertTwo" presStyleCnt="0"/>
      <dgm:spPr/>
    </dgm:pt>
    <dgm:pt modelId="{E39BC7A1-73DA-4450-A7EF-9F2FE31CF994}" type="pres">
      <dgm:prSet presAssocID="{D4FAF871-3017-4D5A-8A3E-E870695C3389}" presName="txTwo" presStyleLbl="node2" presStyleIdx="1" presStyleCnt="2">
        <dgm:presLayoutVars>
          <dgm:chPref val="3"/>
        </dgm:presLayoutVars>
      </dgm:prSet>
      <dgm:spPr/>
    </dgm:pt>
    <dgm:pt modelId="{517A4925-FDE3-4ADF-A07E-3C35EBDB1BAE}" type="pres">
      <dgm:prSet presAssocID="{D4FAF871-3017-4D5A-8A3E-E870695C3389}" presName="parTransTwo" presStyleCnt="0"/>
      <dgm:spPr/>
    </dgm:pt>
    <dgm:pt modelId="{68EAED84-8D96-4A85-A706-38C03AC08268}" type="pres">
      <dgm:prSet presAssocID="{D4FAF871-3017-4D5A-8A3E-E870695C3389}" presName="horzTwo" presStyleCnt="0"/>
      <dgm:spPr/>
    </dgm:pt>
    <dgm:pt modelId="{6BA6EB51-9175-4487-98AC-1800E165B859}" type="pres">
      <dgm:prSet presAssocID="{B5F42D3D-A597-40F3-98BC-7C0A5D3D1DF6}" presName="vertThree" presStyleCnt="0"/>
      <dgm:spPr/>
    </dgm:pt>
    <dgm:pt modelId="{42B86B35-03E1-4017-A75B-9D9A39B3589A}" type="pres">
      <dgm:prSet presAssocID="{B5F42D3D-A597-40F3-98BC-7C0A5D3D1DF6}" presName="txThree" presStyleLbl="node3" presStyleIdx="3" presStyleCnt="5">
        <dgm:presLayoutVars>
          <dgm:chPref val="3"/>
        </dgm:presLayoutVars>
      </dgm:prSet>
      <dgm:spPr/>
    </dgm:pt>
    <dgm:pt modelId="{7F7D25E3-56D1-48C0-AF87-2EC9B1F872C3}" type="pres">
      <dgm:prSet presAssocID="{B5F42D3D-A597-40F3-98BC-7C0A5D3D1DF6}" presName="horzThree" presStyleCnt="0"/>
      <dgm:spPr/>
    </dgm:pt>
    <dgm:pt modelId="{0B405BCA-743D-43AC-83F5-E33D8A9334B0}" type="pres">
      <dgm:prSet presAssocID="{F706316D-45F5-49BD-B6AD-9A2266A4DBD1}" presName="sibSpaceThree" presStyleCnt="0"/>
      <dgm:spPr/>
    </dgm:pt>
    <dgm:pt modelId="{BB972868-D799-4711-A7E4-64E5B8323340}" type="pres">
      <dgm:prSet presAssocID="{D351F554-D118-43CC-BA78-7F8FE2695C58}" presName="vertThree" presStyleCnt="0"/>
      <dgm:spPr/>
    </dgm:pt>
    <dgm:pt modelId="{B48FD7C7-0625-4326-8A75-5C85D25FB60F}" type="pres">
      <dgm:prSet presAssocID="{D351F554-D118-43CC-BA78-7F8FE2695C58}" presName="txThree" presStyleLbl="node3" presStyleIdx="4" presStyleCnt="5">
        <dgm:presLayoutVars>
          <dgm:chPref val="3"/>
        </dgm:presLayoutVars>
      </dgm:prSet>
      <dgm:spPr/>
    </dgm:pt>
    <dgm:pt modelId="{15712671-5E54-4874-AF5C-54945BD17561}" type="pres">
      <dgm:prSet presAssocID="{D351F554-D118-43CC-BA78-7F8FE2695C58}" presName="horzThree" presStyleCnt="0"/>
      <dgm:spPr/>
    </dgm:pt>
  </dgm:ptLst>
  <dgm:cxnLst>
    <dgm:cxn modelId="{083DCF0A-AAA2-4E35-8C2F-33786D86B3BE}" srcId="{D4FAF871-3017-4D5A-8A3E-E870695C3389}" destId="{D351F554-D118-43CC-BA78-7F8FE2695C58}" srcOrd="1" destOrd="0" parTransId="{4FE4DBF3-416C-4B8C-ABC2-12AC0F93DDD9}" sibTransId="{1767B584-9198-4558-80D1-97960D008756}"/>
    <dgm:cxn modelId="{8494760E-B31B-4CDE-B3B2-9CE95C4F5856}" type="presOf" srcId="{B5F42D3D-A597-40F3-98BC-7C0A5D3D1DF6}" destId="{42B86B35-03E1-4017-A75B-9D9A39B3589A}" srcOrd="0" destOrd="0" presId="urn:microsoft.com/office/officeart/2005/8/layout/hierarchy4"/>
    <dgm:cxn modelId="{08868D11-D4E9-4BFD-8500-6DBFD23DB17A}" srcId="{FCB724DF-BF46-4804-A156-8BE3CE38499D}" destId="{A6F97CEE-CF4E-4DAE-A088-EFF084F8614F}" srcOrd="0" destOrd="0" parTransId="{F476D235-BE83-44FE-AF58-129C00D0426F}" sibTransId="{881AE112-C801-493B-BF89-9BBC98CE2DC9}"/>
    <dgm:cxn modelId="{0961A425-F107-4394-9C9E-D751E730FD5C}" type="presOf" srcId="{47B53D98-B106-4BD6-8CEE-928EE3E28E30}" destId="{A6605C35-68E5-47BD-8504-86793DAB76DC}" srcOrd="0" destOrd="0" presId="urn:microsoft.com/office/officeart/2005/8/layout/hierarchy4"/>
    <dgm:cxn modelId="{DB54012D-AAF7-443D-8043-FF4E09E5637A}" srcId="{692CE595-506F-4047-820F-94606BC414BC}" destId="{FCB724DF-BF46-4804-A156-8BE3CE38499D}" srcOrd="0" destOrd="0" parTransId="{C7AB7344-4477-4D12-9A2E-181AC2D1E8C8}" sibTransId="{B071A8BD-74FE-4E6A-A36C-7F6D76E14426}"/>
    <dgm:cxn modelId="{14CFA730-4ACD-40E1-9B91-2EB68BFA14C1}" srcId="{A6F97CEE-CF4E-4DAE-A088-EFF084F8614F}" destId="{47B53D98-B106-4BD6-8CEE-928EE3E28E30}" srcOrd="2" destOrd="0" parTransId="{67DECA2F-8A5F-420A-8BC0-3D5928F24142}" sibTransId="{AF9E7A24-DEB8-4999-8146-92858BECF81C}"/>
    <dgm:cxn modelId="{80C5DE39-B479-4D94-AC66-F5AA5E3E8D1A}" type="presOf" srcId="{D351F554-D118-43CC-BA78-7F8FE2695C58}" destId="{B48FD7C7-0625-4326-8A75-5C85D25FB60F}" srcOrd="0" destOrd="0" presId="urn:microsoft.com/office/officeart/2005/8/layout/hierarchy4"/>
    <dgm:cxn modelId="{3318BD3A-E1D7-4D4D-A1D9-FCF22447EFB9}" type="presOf" srcId="{692CE595-506F-4047-820F-94606BC414BC}" destId="{3BF48BDD-CC50-499C-A7AF-FC74A728B44C}" srcOrd="0" destOrd="0" presId="urn:microsoft.com/office/officeart/2005/8/layout/hierarchy4"/>
    <dgm:cxn modelId="{F07B3E51-F0EE-4A3B-BB14-B3534BE5E57A}" type="presOf" srcId="{147DBDB5-1A47-4DE3-91A3-006A405C0562}" destId="{95BA9951-AF3E-48DE-BBCA-7BABB37FE3EF}" srcOrd="0" destOrd="0" presId="urn:microsoft.com/office/officeart/2005/8/layout/hierarchy4"/>
    <dgm:cxn modelId="{C625C773-DCD2-49F5-9E62-2712AE2D0A19}" type="presOf" srcId="{A4694713-7F04-4E13-839A-55DB43C12E02}" destId="{FA9D749E-6B25-4EE1-A4B0-B4603EC1260F}" srcOrd="0" destOrd="0" presId="urn:microsoft.com/office/officeart/2005/8/layout/hierarchy4"/>
    <dgm:cxn modelId="{52167755-8621-412D-8770-C53BDC7B1CC6}" type="presOf" srcId="{A6F97CEE-CF4E-4DAE-A088-EFF084F8614F}" destId="{34572430-3E31-42EA-978E-1F371F8E0176}" srcOrd="0" destOrd="0" presId="urn:microsoft.com/office/officeart/2005/8/layout/hierarchy4"/>
    <dgm:cxn modelId="{477B6581-719E-4A59-904D-A517AE14D6B9}" type="presOf" srcId="{D4FAF871-3017-4D5A-8A3E-E870695C3389}" destId="{E39BC7A1-73DA-4450-A7EF-9F2FE31CF994}" srcOrd="0" destOrd="0" presId="urn:microsoft.com/office/officeart/2005/8/layout/hierarchy4"/>
    <dgm:cxn modelId="{6303FA83-61D8-45C8-A7E6-93BF651533A0}" type="presOf" srcId="{FCB724DF-BF46-4804-A156-8BE3CE38499D}" destId="{97F7DB70-ABF4-47E7-9E48-1D7410E76133}" srcOrd="0" destOrd="0" presId="urn:microsoft.com/office/officeart/2005/8/layout/hierarchy4"/>
    <dgm:cxn modelId="{82BAF7A9-E29E-47F9-BEBD-6D9AE6A2D9D6}" srcId="{FCB724DF-BF46-4804-A156-8BE3CE38499D}" destId="{D4FAF871-3017-4D5A-8A3E-E870695C3389}" srcOrd="1" destOrd="0" parTransId="{962FFC81-2F70-4E91-AACA-D3DC27E4DD60}" sibTransId="{03970142-F30D-4E52-9DA0-B4083EF042DA}"/>
    <dgm:cxn modelId="{525F12DF-CF2A-4BBB-B0C4-9F6630E5BCA9}" srcId="{A6F97CEE-CF4E-4DAE-A088-EFF084F8614F}" destId="{147DBDB5-1A47-4DE3-91A3-006A405C0562}" srcOrd="1" destOrd="0" parTransId="{4608B090-2C9F-4ABA-B54F-06D3FCAF7E79}" sibTransId="{BBB28050-906F-4C9D-A821-8C2474FCAF7F}"/>
    <dgm:cxn modelId="{50C3AFE6-079F-461D-A45B-75CE47E77D98}" srcId="{D4FAF871-3017-4D5A-8A3E-E870695C3389}" destId="{B5F42D3D-A597-40F3-98BC-7C0A5D3D1DF6}" srcOrd="0" destOrd="0" parTransId="{59C59A43-B41E-4DC0-99BB-EF8506F28CF6}" sibTransId="{F706316D-45F5-49BD-B6AD-9A2266A4DBD1}"/>
    <dgm:cxn modelId="{1F7F66FD-6864-4F6D-9D0E-7731A6E15B09}" srcId="{A6F97CEE-CF4E-4DAE-A088-EFF084F8614F}" destId="{A4694713-7F04-4E13-839A-55DB43C12E02}" srcOrd="0" destOrd="0" parTransId="{8E8CE12B-74DF-43C8-B08D-D680B8B18EBC}" sibTransId="{99E384B9-89B1-44F3-AAB3-9B47BC2A9B77}"/>
    <dgm:cxn modelId="{51EE6B6D-2BC5-4D8D-8B2B-D074586C1645}" type="presParOf" srcId="{3BF48BDD-CC50-499C-A7AF-FC74A728B44C}" destId="{8E782A6B-9FE5-4BF5-B662-D4E08B490FEE}" srcOrd="0" destOrd="0" presId="urn:microsoft.com/office/officeart/2005/8/layout/hierarchy4"/>
    <dgm:cxn modelId="{1144E306-3F2D-41E5-98A5-B8624E60B2E5}" type="presParOf" srcId="{8E782A6B-9FE5-4BF5-B662-D4E08B490FEE}" destId="{97F7DB70-ABF4-47E7-9E48-1D7410E76133}" srcOrd="0" destOrd="0" presId="urn:microsoft.com/office/officeart/2005/8/layout/hierarchy4"/>
    <dgm:cxn modelId="{38C47D5D-D946-4EE3-90A4-84EDE7DAAD65}" type="presParOf" srcId="{8E782A6B-9FE5-4BF5-B662-D4E08B490FEE}" destId="{512BE5C0-5934-4CDA-A3FB-18100056F3B6}" srcOrd="1" destOrd="0" presId="urn:microsoft.com/office/officeart/2005/8/layout/hierarchy4"/>
    <dgm:cxn modelId="{8434C584-4BDD-420D-B579-DD675AB7D5C1}" type="presParOf" srcId="{8E782A6B-9FE5-4BF5-B662-D4E08B490FEE}" destId="{498D7C73-7ACA-431C-ACA1-343C2132E7E0}" srcOrd="2" destOrd="0" presId="urn:microsoft.com/office/officeart/2005/8/layout/hierarchy4"/>
    <dgm:cxn modelId="{241F1E84-5C59-4124-9043-1639A9554D6A}" type="presParOf" srcId="{498D7C73-7ACA-431C-ACA1-343C2132E7E0}" destId="{3E9D1D4C-A6F5-46E4-9970-4457A20A1E07}" srcOrd="0" destOrd="0" presId="urn:microsoft.com/office/officeart/2005/8/layout/hierarchy4"/>
    <dgm:cxn modelId="{14781EBB-7EB0-4481-A791-04FA697C04DD}" type="presParOf" srcId="{3E9D1D4C-A6F5-46E4-9970-4457A20A1E07}" destId="{34572430-3E31-42EA-978E-1F371F8E0176}" srcOrd="0" destOrd="0" presId="urn:microsoft.com/office/officeart/2005/8/layout/hierarchy4"/>
    <dgm:cxn modelId="{829E07A9-DA60-4206-8B81-1F0A93698AA4}" type="presParOf" srcId="{3E9D1D4C-A6F5-46E4-9970-4457A20A1E07}" destId="{CAEC0337-EB85-4FC6-9AE3-E3EB09CDDB2E}" srcOrd="1" destOrd="0" presId="urn:microsoft.com/office/officeart/2005/8/layout/hierarchy4"/>
    <dgm:cxn modelId="{01861D93-1CCA-40D9-9AAD-DC365397C6D7}" type="presParOf" srcId="{3E9D1D4C-A6F5-46E4-9970-4457A20A1E07}" destId="{CB3366A4-9D2D-4DEC-B539-1695FDCC5B02}" srcOrd="2" destOrd="0" presId="urn:microsoft.com/office/officeart/2005/8/layout/hierarchy4"/>
    <dgm:cxn modelId="{9BC6E003-C70D-4C47-9A15-93D7D297F1E4}" type="presParOf" srcId="{CB3366A4-9D2D-4DEC-B539-1695FDCC5B02}" destId="{82DBBA54-0CAA-4D0C-BF85-989895C171B6}" srcOrd="0" destOrd="0" presId="urn:microsoft.com/office/officeart/2005/8/layout/hierarchy4"/>
    <dgm:cxn modelId="{FD9F76FD-7E2B-4322-BAD9-F2C77163F694}" type="presParOf" srcId="{82DBBA54-0CAA-4D0C-BF85-989895C171B6}" destId="{FA9D749E-6B25-4EE1-A4B0-B4603EC1260F}" srcOrd="0" destOrd="0" presId="urn:microsoft.com/office/officeart/2005/8/layout/hierarchy4"/>
    <dgm:cxn modelId="{365E618F-0FF1-4217-B377-FCBE0229FC25}" type="presParOf" srcId="{82DBBA54-0CAA-4D0C-BF85-989895C171B6}" destId="{4C9BB804-373C-434A-A3B2-183A1E67232F}" srcOrd="1" destOrd="0" presId="urn:microsoft.com/office/officeart/2005/8/layout/hierarchy4"/>
    <dgm:cxn modelId="{6B9C7644-F47F-477E-8083-730E2819FCEB}" type="presParOf" srcId="{CB3366A4-9D2D-4DEC-B539-1695FDCC5B02}" destId="{70DCE5C1-C847-412F-B7C6-894F6B9C519C}" srcOrd="1" destOrd="0" presId="urn:microsoft.com/office/officeart/2005/8/layout/hierarchy4"/>
    <dgm:cxn modelId="{4D986992-D0E4-487F-99F9-D2D087B6B0C4}" type="presParOf" srcId="{CB3366A4-9D2D-4DEC-B539-1695FDCC5B02}" destId="{29EE2F3F-CEE9-428C-9809-DECC152DE599}" srcOrd="2" destOrd="0" presId="urn:microsoft.com/office/officeart/2005/8/layout/hierarchy4"/>
    <dgm:cxn modelId="{1486E0A2-42C8-435F-A6EC-DB14DB673A3B}" type="presParOf" srcId="{29EE2F3F-CEE9-428C-9809-DECC152DE599}" destId="{95BA9951-AF3E-48DE-BBCA-7BABB37FE3EF}" srcOrd="0" destOrd="0" presId="urn:microsoft.com/office/officeart/2005/8/layout/hierarchy4"/>
    <dgm:cxn modelId="{4EEA63D0-15B5-47B0-ACEE-393F7F11AC87}" type="presParOf" srcId="{29EE2F3F-CEE9-428C-9809-DECC152DE599}" destId="{C6546201-D286-4EEE-8EBB-466C3316F49A}" srcOrd="1" destOrd="0" presId="urn:microsoft.com/office/officeart/2005/8/layout/hierarchy4"/>
    <dgm:cxn modelId="{1E88E226-261D-4AD6-AC55-7E70C7C0F3F4}" type="presParOf" srcId="{CB3366A4-9D2D-4DEC-B539-1695FDCC5B02}" destId="{3B7183E6-6E31-4A34-9A21-9F301DFEE971}" srcOrd="3" destOrd="0" presId="urn:microsoft.com/office/officeart/2005/8/layout/hierarchy4"/>
    <dgm:cxn modelId="{24475AB8-8B64-4E70-BFA4-CFD3F7B30B20}" type="presParOf" srcId="{CB3366A4-9D2D-4DEC-B539-1695FDCC5B02}" destId="{49AD2C75-5562-4FCE-902E-D5F6AD7A929D}" srcOrd="4" destOrd="0" presId="urn:microsoft.com/office/officeart/2005/8/layout/hierarchy4"/>
    <dgm:cxn modelId="{6D4E6C53-6203-478D-95A4-97AC0B100B92}" type="presParOf" srcId="{49AD2C75-5562-4FCE-902E-D5F6AD7A929D}" destId="{A6605C35-68E5-47BD-8504-86793DAB76DC}" srcOrd="0" destOrd="0" presId="urn:microsoft.com/office/officeart/2005/8/layout/hierarchy4"/>
    <dgm:cxn modelId="{5627562A-8F56-42F7-82F6-47DB0B5344FD}" type="presParOf" srcId="{49AD2C75-5562-4FCE-902E-D5F6AD7A929D}" destId="{2D55B7E7-4DAF-4167-B74E-5C8ECB34D1C7}" srcOrd="1" destOrd="0" presId="urn:microsoft.com/office/officeart/2005/8/layout/hierarchy4"/>
    <dgm:cxn modelId="{C8B34416-3D54-47ED-91C9-0AD1407759DD}" type="presParOf" srcId="{498D7C73-7ACA-431C-ACA1-343C2132E7E0}" destId="{5899FABC-8CA9-4842-A67D-77DA610BE7A2}" srcOrd="1" destOrd="0" presId="urn:microsoft.com/office/officeart/2005/8/layout/hierarchy4"/>
    <dgm:cxn modelId="{74C0117A-22F6-476A-964E-01381D5F39A5}" type="presParOf" srcId="{498D7C73-7ACA-431C-ACA1-343C2132E7E0}" destId="{010834E6-AD7B-4930-A3CA-5DA4BE3C4664}" srcOrd="2" destOrd="0" presId="urn:microsoft.com/office/officeart/2005/8/layout/hierarchy4"/>
    <dgm:cxn modelId="{F37C16F9-E0E7-4FDC-8FE5-C2AD18759C65}" type="presParOf" srcId="{010834E6-AD7B-4930-A3CA-5DA4BE3C4664}" destId="{E39BC7A1-73DA-4450-A7EF-9F2FE31CF994}" srcOrd="0" destOrd="0" presId="urn:microsoft.com/office/officeart/2005/8/layout/hierarchy4"/>
    <dgm:cxn modelId="{764DBC09-7341-484B-B98A-34B7FF65F914}" type="presParOf" srcId="{010834E6-AD7B-4930-A3CA-5DA4BE3C4664}" destId="{517A4925-FDE3-4ADF-A07E-3C35EBDB1BAE}" srcOrd="1" destOrd="0" presId="urn:microsoft.com/office/officeart/2005/8/layout/hierarchy4"/>
    <dgm:cxn modelId="{64688EF6-72AC-4342-B18D-6E725848AA72}" type="presParOf" srcId="{010834E6-AD7B-4930-A3CA-5DA4BE3C4664}" destId="{68EAED84-8D96-4A85-A706-38C03AC08268}" srcOrd="2" destOrd="0" presId="urn:microsoft.com/office/officeart/2005/8/layout/hierarchy4"/>
    <dgm:cxn modelId="{69AC020C-1B6B-4B62-AEEC-F4EC70758173}" type="presParOf" srcId="{68EAED84-8D96-4A85-A706-38C03AC08268}" destId="{6BA6EB51-9175-4487-98AC-1800E165B859}" srcOrd="0" destOrd="0" presId="urn:microsoft.com/office/officeart/2005/8/layout/hierarchy4"/>
    <dgm:cxn modelId="{7B2CDECB-B49F-486C-8744-DFC82E38D640}" type="presParOf" srcId="{6BA6EB51-9175-4487-98AC-1800E165B859}" destId="{42B86B35-03E1-4017-A75B-9D9A39B3589A}" srcOrd="0" destOrd="0" presId="urn:microsoft.com/office/officeart/2005/8/layout/hierarchy4"/>
    <dgm:cxn modelId="{891DF28F-2CAC-4056-950A-D3D58313CE50}" type="presParOf" srcId="{6BA6EB51-9175-4487-98AC-1800E165B859}" destId="{7F7D25E3-56D1-48C0-AF87-2EC9B1F872C3}" srcOrd="1" destOrd="0" presId="urn:microsoft.com/office/officeart/2005/8/layout/hierarchy4"/>
    <dgm:cxn modelId="{7B26250A-5E66-4997-8463-0425E1A47D2B}" type="presParOf" srcId="{68EAED84-8D96-4A85-A706-38C03AC08268}" destId="{0B405BCA-743D-43AC-83F5-E33D8A9334B0}" srcOrd="1" destOrd="0" presId="urn:microsoft.com/office/officeart/2005/8/layout/hierarchy4"/>
    <dgm:cxn modelId="{60B5703D-17FE-4895-8ADC-BBDF05A703B8}" type="presParOf" srcId="{68EAED84-8D96-4A85-A706-38C03AC08268}" destId="{BB972868-D799-4711-A7E4-64E5B8323340}" srcOrd="2" destOrd="0" presId="urn:microsoft.com/office/officeart/2005/8/layout/hierarchy4"/>
    <dgm:cxn modelId="{B187F7BA-1575-472F-8C60-1BA37A5C24DB}" type="presParOf" srcId="{BB972868-D799-4711-A7E4-64E5B8323340}" destId="{B48FD7C7-0625-4326-8A75-5C85D25FB60F}" srcOrd="0" destOrd="0" presId="urn:microsoft.com/office/officeart/2005/8/layout/hierarchy4"/>
    <dgm:cxn modelId="{298D4131-4923-4909-99D3-6BAB3530F154}" type="presParOf" srcId="{BB972868-D799-4711-A7E4-64E5B8323340}" destId="{15712671-5E54-4874-AF5C-54945BD1756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0815A9-8072-42FA-A54F-D982D443A5D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2DCF8E3-F8DD-43EF-A39A-5C0C0052E749}">
      <dgm:prSet phldrT="[Text]"/>
      <dgm:spPr/>
      <dgm:t>
        <a:bodyPr/>
        <a:lstStyle/>
        <a:p>
          <a:r>
            <a:rPr lang="en-US" b="1" dirty="0">
              <a:latin typeface="Book Antiqua" panose="02040602050305030304" pitchFamily="18" charset="0"/>
            </a:rPr>
            <a:t>Enterprise-wise</a:t>
          </a:r>
        </a:p>
      </dgm:t>
    </dgm:pt>
    <dgm:pt modelId="{D27C2718-3B74-4D2E-9E77-54C86A812AF8}" type="parTrans" cxnId="{7ABBC3A1-4310-4EF1-9C37-F7D0EE821EA4}">
      <dgm:prSet/>
      <dgm:spPr/>
      <dgm:t>
        <a:bodyPr/>
        <a:lstStyle/>
        <a:p>
          <a:endParaRPr lang="en-US">
            <a:latin typeface="Book Antiqua" panose="02040602050305030304" pitchFamily="18" charset="0"/>
          </a:endParaRPr>
        </a:p>
      </dgm:t>
    </dgm:pt>
    <dgm:pt modelId="{5E718917-622A-49DC-A005-BB1740D15F75}" type="sibTrans" cxnId="{7ABBC3A1-4310-4EF1-9C37-F7D0EE821EA4}">
      <dgm:prSet/>
      <dgm:spPr/>
      <dgm:t>
        <a:bodyPr/>
        <a:lstStyle/>
        <a:p>
          <a:endParaRPr lang="en-US">
            <a:latin typeface="Book Antiqua" panose="02040602050305030304" pitchFamily="18" charset="0"/>
          </a:endParaRPr>
        </a:p>
      </dgm:t>
    </dgm:pt>
    <dgm:pt modelId="{9F60D77C-3765-4ACF-BB99-883E5F466429}">
      <dgm:prSet phldrT="[Text]"/>
      <dgm:spPr/>
      <dgm:t>
        <a:bodyPr/>
        <a:lstStyle/>
        <a:p>
          <a:r>
            <a:rPr lang="en-US" dirty="0">
              <a:latin typeface="Book Antiqua" panose="02040602050305030304" pitchFamily="18" charset="0"/>
            </a:rPr>
            <a:t>Ownership structure and linkage with AEs</a:t>
          </a:r>
        </a:p>
      </dgm:t>
    </dgm:pt>
    <dgm:pt modelId="{C2455639-1A02-4591-94F3-5875CBE71427}" type="parTrans" cxnId="{C52FEE44-A7BC-49C1-910D-39C7741C5E46}">
      <dgm:prSet/>
      <dgm:spPr/>
      <dgm:t>
        <a:bodyPr/>
        <a:lstStyle/>
        <a:p>
          <a:endParaRPr lang="en-US">
            <a:latin typeface="Book Antiqua" panose="02040602050305030304" pitchFamily="18" charset="0"/>
          </a:endParaRPr>
        </a:p>
      </dgm:t>
    </dgm:pt>
    <dgm:pt modelId="{19AD6ADF-A9D3-41CF-8E35-D3BBCE0ACD3E}" type="sibTrans" cxnId="{C52FEE44-A7BC-49C1-910D-39C7741C5E46}">
      <dgm:prSet/>
      <dgm:spPr/>
      <dgm:t>
        <a:bodyPr/>
        <a:lstStyle/>
        <a:p>
          <a:endParaRPr lang="en-US">
            <a:latin typeface="Book Antiqua" panose="02040602050305030304" pitchFamily="18" charset="0"/>
          </a:endParaRPr>
        </a:p>
      </dgm:t>
    </dgm:pt>
    <dgm:pt modelId="{7A832143-799E-48B6-9D88-64D401A7EDF1}">
      <dgm:prSet phldrT="[Text]"/>
      <dgm:spPr/>
      <dgm:t>
        <a:bodyPr/>
        <a:lstStyle/>
        <a:p>
          <a:r>
            <a:rPr lang="en-US" b="1" dirty="0">
              <a:latin typeface="Book Antiqua" panose="02040602050305030304" pitchFamily="18" charset="0"/>
            </a:rPr>
            <a:t>Transaction specific</a:t>
          </a:r>
        </a:p>
      </dgm:t>
    </dgm:pt>
    <dgm:pt modelId="{A9FBC174-3D08-420D-A677-C91B1674E698}" type="parTrans" cxnId="{87251B69-C671-44C8-BE81-1E13258CCDDA}">
      <dgm:prSet/>
      <dgm:spPr/>
      <dgm:t>
        <a:bodyPr/>
        <a:lstStyle/>
        <a:p>
          <a:endParaRPr lang="en-US">
            <a:latin typeface="Book Antiqua" panose="02040602050305030304" pitchFamily="18" charset="0"/>
          </a:endParaRPr>
        </a:p>
      </dgm:t>
    </dgm:pt>
    <dgm:pt modelId="{A5365B46-CBA5-43BA-B515-D1F0370FBE4A}" type="sibTrans" cxnId="{87251B69-C671-44C8-BE81-1E13258CCDDA}">
      <dgm:prSet/>
      <dgm:spPr/>
      <dgm:t>
        <a:bodyPr/>
        <a:lstStyle/>
        <a:p>
          <a:endParaRPr lang="en-US">
            <a:latin typeface="Book Antiqua" panose="02040602050305030304" pitchFamily="18" charset="0"/>
          </a:endParaRPr>
        </a:p>
      </dgm:t>
    </dgm:pt>
    <dgm:pt modelId="{C2F3261F-5B3A-4CCC-8775-EA46AC20B39D}">
      <dgm:prSet phldrT="[Text]"/>
      <dgm:spPr/>
      <dgm:t>
        <a:bodyPr/>
        <a:lstStyle/>
        <a:p>
          <a:r>
            <a:rPr lang="en-US" dirty="0">
              <a:latin typeface="Book Antiqua" panose="02040602050305030304" pitchFamily="18" charset="0"/>
            </a:rPr>
            <a:t>Transaction details including pricing information.</a:t>
          </a:r>
        </a:p>
      </dgm:t>
    </dgm:pt>
    <dgm:pt modelId="{256A8539-CD5A-4AF9-98D8-C9746E4FA333}" type="parTrans" cxnId="{86AB3B11-51E6-45D9-A001-DA8F9341C810}">
      <dgm:prSet/>
      <dgm:spPr/>
      <dgm:t>
        <a:bodyPr/>
        <a:lstStyle/>
        <a:p>
          <a:endParaRPr lang="en-US">
            <a:latin typeface="Book Antiqua" panose="02040602050305030304" pitchFamily="18" charset="0"/>
          </a:endParaRPr>
        </a:p>
      </dgm:t>
    </dgm:pt>
    <dgm:pt modelId="{6A3C82E3-09C4-4AF1-9E03-F81826AB99C8}" type="sibTrans" cxnId="{86AB3B11-51E6-45D9-A001-DA8F9341C810}">
      <dgm:prSet/>
      <dgm:spPr/>
      <dgm:t>
        <a:bodyPr/>
        <a:lstStyle/>
        <a:p>
          <a:endParaRPr lang="en-US">
            <a:latin typeface="Book Antiqua" panose="02040602050305030304" pitchFamily="18" charset="0"/>
          </a:endParaRPr>
        </a:p>
      </dgm:t>
    </dgm:pt>
    <dgm:pt modelId="{3ABD6040-E32C-46AE-869D-95E6B95E8533}">
      <dgm:prSet phldrT="[Text]"/>
      <dgm:spPr/>
      <dgm:t>
        <a:bodyPr/>
        <a:lstStyle/>
        <a:p>
          <a:r>
            <a:rPr lang="en-US" b="1" dirty="0">
              <a:latin typeface="Book Antiqua" panose="02040602050305030304" pitchFamily="18" charset="0"/>
            </a:rPr>
            <a:t>Computation related</a:t>
          </a:r>
        </a:p>
      </dgm:t>
    </dgm:pt>
    <dgm:pt modelId="{78B9C46A-3EE8-43DB-89DB-90BED66AC4B5}" type="parTrans" cxnId="{337DD35E-7273-419F-8772-393F4B5954F4}">
      <dgm:prSet/>
      <dgm:spPr/>
      <dgm:t>
        <a:bodyPr/>
        <a:lstStyle/>
        <a:p>
          <a:endParaRPr lang="en-US">
            <a:latin typeface="Book Antiqua" panose="02040602050305030304" pitchFamily="18" charset="0"/>
          </a:endParaRPr>
        </a:p>
      </dgm:t>
    </dgm:pt>
    <dgm:pt modelId="{9FEC8756-A2FE-43C6-8904-D4AC4D7211ED}" type="sibTrans" cxnId="{337DD35E-7273-419F-8772-393F4B5954F4}">
      <dgm:prSet/>
      <dgm:spPr/>
      <dgm:t>
        <a:bodyPr/>
        <a:lstStyle/>
        <a:p>
          <a:endParaRPr lang="en-US">
            <a:latin typeface="Book Antiqua" panose="02040602050305030304" pitchFamily="18" charset="0"/>
          </a:endParaRPr>
        </a:p>
      </dgm:t>
    </dgm:pt>
    <dgm:pt modelId="{AC9A2F28-9367-45D4-B270-80D782F598D4}">
      <dgm:prSet phldrT="[Text]"/>
      <dgm:spPr/>
      <dgm:t>
        <a:bodyPr/>
        <a:lstStyle/>
        <a:p>
          <a:r>
            <a:rPr lang="en-US" dirty="0">
              <a:latin typeface="Book Antiqua" panose="02040602050305030304" pitchFamily="18" charset="0"/>
            </a:rPr>
            <a:t>MAM</a:t>
          </a:r>
        </a:p>
      </dgm:t>
    </dgm:pt>
    <dgm:pt modelId="{DD4C5BF6-E76F-4671-83C7-97050B59402F}" type="parTrans" cxnId="{AC94C553-22C3-4A50-8909-68FEFD5FC5C8}">
      <dgm:prSet/>
      <dgm:spPr/>
      <dgm:t>
        <a:bodyPr/>
        <a:lstStyle/>
        <a:p>
          <a:endParaRPr lang="en-US">
            <a:latin typeface="Book Antiqua" panose="02040602050305030304" pitchFamily="18" charset="0"/>
          </a:endParaRPr>
        </a:p>
      </dgm:t>
    </dgm:pt>
    <dgm:pt modelId="{41525A00-ACC1-4B1A-8D90-D2B09EE02AA9}" type="sibTrans" cxnId="{AC94C553-22C3-4A50-8909-68FEFD5FC5C8}">
      <dgm:prSet/>
      <dgm:spPr/>
      <dgm:t>
        <a:bodyPr/>
        <a:lstStyle/>
        <a:p>
          <a:endParaRPr lang="en-US">
            <a:latin typeface="Book Antiqua" panose="02040602050305030304" pitchFamily="18" charset="0"/>
          </a:endParaRPr>
        </a:p>
      </dgm:t>
    </dgm:pt>
    <dgm:pt modelId="{A0A57A91-EB03-41A7-A36C-AE0B77F2F680}">
      <dgm:prSet/>
      <dgm:spPr/>
      <dgm:t>
        <a:bodyPr/>
        <a:lstStyle/>
        <a:p>
          <a:r>
            <a:rPr lang="en-US" dirty="0">
              <a:latin typeface="Book Antiqua" panose="02040602050305030304" pitchFamily="18" charset="0"/>
            </a:rPr>
            <a:t>Profile of the Group</a:t>
          </a:r>
        </a:p>
      </dgm:t>
    </dgm:pt>
    <dgm:pt modelId="{C808B98E-DF0B-4C70-ACE4-094C3C0FD337}" type="parTrans" cxnId="{822FAE75-8982-48C3-B991-B590A29B76A7}">
      <dgm:prSet/>
      <dgm:spPr/>
      <dgm:t>
        <a:bodyPr/>
        <a:lstStyle/>
        <a:p>
          <a:endParaRPr lang="en-US">
            <a:latin typeface="Book Antiqua" panose="02040602050305030304" pitchFamily="18" charset="0"/>
          </a:endParaRPr>
        </a:p>
      </dgm:t>
    </dgm:pt>
    <dgm:pt modelId="{73FAA10E-DA7B-439B-93E7-29AD5EFC77F1}" type="sibTrans" cxnId="{822FAE75-8982-48C3-B991-B590A29B76A7}">
      <dgm:prSet/>
      <dgm:spPr/>
      <dgm:t>
        <a:bodyPr/>
        <a:lstStyle/>
        <a:p>
          <a:endParaRPr lang="en-US">
            <a:latin typeface="Book Antiqua" panose="02040602050305030304" pitchFamily="18" charset="0"/>
          </a:endParaRPr>
        </a:p>
      </dgm:t>
    </dgm:pt>
    <dgm:pt modelId="{C510F955-8293-41C9-9C5B-FF3C6EF6D275}">
      <dgm:prSet/>
      <dgm:spPr/>
      <dgm:t>
        <a:bodyPr/>
        <a:lstStyle/>
        <a:p>
          <a:r>
            <a:rPr lang="en-US" dirty="0">
              <a:latin typeface="Book Antiqua" panose="02040602050305030304" pitchFamily="18" charset="0"/>
            </a:rPr>
            <a:t>Details of AE</a:t>
          </a:r>
        </a:p>
      </dgm:t>
    </dgm:pt>
    <dgm:pt modelId="{F484C084-DAA1-4807-9B3A-625CEACD205F}" type="parTrans" cxnId="{03076C08-B09A-432C-8842-D8ABB2A908D2}">
      <dgm:prSet/>
      <dgm:spPr/>
      <dgm:t>
        <a:bodyPr/>
        <a:lstStyle/>
        <a:p>
          <a:endParaRPr lang="en-US">
            <a:latin typeface="Book Antiqua" panose="02040602050305030304" pitchFamily="18" charset="0"/>
          </a:endParaRPr>
        </a:p>
      </dgm:t>
    </dgm:pt>
    <dgm:pt modelId="{2745DCC2-F4B6-45BC-B193-B8C7769913D6}" type="sibTrans" cxnId="{03076C08-B09A-432C-8842-D8ABB2A908D2}">
      <dgm:prSet/>
      <dgm:spPr/>
      <dgm:t>
        <a:bodyPr/>
        <a:lstStyle/>
        <a:p>
          <a:endParaRPr lang="en-US">
            <a:latin typeface="Book Antiqua" panose="02040602050305030304" pitchFamily="18" charset="0"/>
          </a:endParaRPr>
        </a:p>
      </dgm:t>
    </dgm:pt>
    <dgm:pt modelId="{317F61B7-4FB9-49B6-AB66-DBF97BE97E8E}">
      <dgm:prSet/>
      <dgm:spPr/>
      <dgm:t>
        <a:bodyPr/>
        <a:lstStyle/>
        <a:p>
          <a:r>
            <a:rPr lang="en-US" dirty="0">
              <a:latin typeface="Book Antiqua" panose="02040602050305030304" pitchFamily="18" charset="0"/>
            </a:rPr>
            <a:t>Business of Taxpayer and industry review</a:t>
          </a:r>
        </a:p>
      </dgm:t>
    </dgm:pt>
    <dgm:pt modelId="{44FF10A8-103F-464D-A41C-DC5B5701650C}" type="parTrans" cxnId="{056BBF8F-7C2B-481B-9A82-D1395EC0CCD8}">
      <dgm:prSet/>
      <dgm:spPr/>
      <dgm:t>
        <a:bodyPr/>
        <a:lstStyle/>
        <a:p>
          <a:endParaRPr lang="en-US">
            <a:latin typeface="Book Antiqua" panose="02040602050305030304" pitchFamily="18" charset="0"/>
          </a:endParaRPr>
        </a:p>
      </dgm:t>
    </dgm:pt>
    <dgm:pt modelId="{848EE374-37CE-4F9E-8912-F5C4138FBC28}" type="sibTrans" cxnId="{056BBF8F-7C2B-481B-9A82-D1395EC0CCD8}">
      <dgm:prSet/>
      <dgm:spPr/>
      <dgm:t>
        <a:bodyPr/>
        <a:lstStyle/>
        <a:p>
          <a:endParaRPr lang="en-US">
            <a:latin typeface="Book Antiqua" panose="02040602050305030304" pitchFamily="18" charset="0"/>
          </a:endParaRPr>
        </a:p>
      </dgm:t>
    </dgm:pt>
    <dgm:pt modelId="{72E36691-16B1-4DDE-B7E8-0018EC989EA9}">
      <dgm:prSet/>
      <dgm:spPr/>
      <dgm:t>
        <a:bodyPr/>
        <a:lstStyle/>
        <a:p>
          <a:r>
            <a:rPr lang="en-US" dirty="0">
              <a:latin typeface="Book Antiqua" panose="02040602050305030304" pitchFamily="18" charset="0"/>
            </a:rPr>
            <a:t>Budgets/estimates.</a:t>
          </a:r>
        </a:p>
      </dgm:t>
    </dgm:pt>
    <dgm:pt modelId="{B7ED789F-C18F-465A-B840-B9AE0FB6177A}" type="parTrans" cxnId="{6FEE3ADF-32DC-42E8-8E76-423C56ED41CC}">
      <dgm:prSet/>
      <dgm:spPr/>
      <dgm:t>
        <a:bodyPr/>
        <a:lstStyle/>
        <a:p>
          <a:endParaRPr lang="en-US">
            <a:latin typeface="Book Antiqua" panose="02040602050305030304" pitchFamily="18" charset="0"/>
          </a:endParaRPr>
        </a:p>
      </dgm:t>
    </dgm:pt>
    <dgm:pt modelId="{3BBA8045-851C-41BE-BBFC-60ABB52E05E2}" type="sibTrans" cxnId="{6FEE3ADF-32DC-42E8-8E76-423C56ED41CC}">
      <dgm:prSet/>
      <dgm:spPr/>
      <dgm:t>
        <a:bodyPr/>
        <a:lstStyle/>
        <a:p>
          <a:endParaRPr lang="en-US">
            <a:latin typeface="Book Antiqua" panose="02040602050305030304" pitchFamily="18" charset="0"/>
          </a:endParaRPr>
        </a:p>
      </dgm:t>
    </dgm:pt>
    <dgm:pt modelId="{1C6A5D49-8572-49EB-99B0-4FF300D0EEAA}">
      <dgm:prSet/>
      <dgm:spPr/>
      <dgm:t>
        <a:bodyPr/>
        <a:lstStyle/>
        <a:p>
          <a:r>
            <a:rPr lang="en-US" dirty="0">
              <a:latin typeface="Book Antiqua" panose="02040602050305030304" pitchFamily="18" charset="0"/>
            </a:rPr>
            <a:t>Uncontrolled transactions.</a:t>
          </a:r>
        </a:p>
      </dgm:t>
    </dgm:pt>
    <dgm:pt modelId="{370077A1-7D55-4933-9067-DCB92B28D86E}" type="parTrans" cxnId="{C0B9ACED-4584-4801-B608-CDED3B7307F5}">
      <dgm:prSet/>
      <dgm:spPr/>
      <dgm:t>
        <a:bodyPr/>
        <a:lstStyle/>
        <a:p>
          <a:endParaRPr lang="en-US">
            <a:latin typeface="Book Antiqua" panose="02040602050305030304" pitchFamily="18" charset="0"/>
          </a:endParaRPr>
        </a:p>
      </dgm:t>
    </dgm:pt>
    <dgm:pt modelId="{1FAC4E72-FE22-4EF1-A769-59F49888E291}" type="sibTrans" cxnId="{C0B9ACED-4584-4801-B608-CDED3B7307F5}">
      <dgm:prSet/>
      <dgm:spPr/>
      <dgm:t>
        <a:bodyPr/>
        <a:lstStyle/>
        <a:p>
          <a:endParaRPr lang="en-US">
            <a:latin typeface="Book Antiqua" panose="02040602050305030304" pitchFamily="18" charset="0"/>
          </a:endParaRPr>
        </a:p>
      </dgm:t>
    </dgm:pt>
    <dgm:pt modelId="{7F73D586-354B-4A9F-9848-C11A14D47E93}">
      <dgm:prSet/>
      <dgm:spPr/>
      <dgm:t>
        <a:bodyPr/>
        <a:lstStyle/>
        <a:p>
          <a:r>
            <a:rPr lang="en-US" dirty="0">
              <a:latin typeface="Book Antiqua" panose="02040602050305030304" pitchFamily="18" charset="0"/>
            </a:rPr>
            <a:t>FAR Analysis.</a:t>
          </a:r>
        </a:p>
      </dgm:t>
    </dgm:pt>
    <dgm:pt modelId="{D5D37FEE-854B-4344-A08F-2CD99089FC19}" type="sibTrans" cxnId="{36361FCE-40A3-4460-8D8A-EBDE02644B10}">
      <dgm:prSet/>
      <dgm:spPr/>
      <dgm:t>
        <a:bodyPr/>
        <a:lstStyle/>
        <a:p>
          <a:endParaRPr lang="en-US">
            <a:latin typeface="Book Antiqua" panose="02040602050305030304" pitchFamily="18" charset="0"/>
          </a:endParaRPr>
        </a:p>
      </dgm:t>
    </dgm:pt>
    <dgm:pt modelId="{7EC4D587-3020-4DEA-B4B0-0ED51DDA7E93}" type="parTrans" cxnId="{36361FCE-40A3-4460-8D8A-EBDE02644B10}">
      <dgm:prSet/>
      <dgm:spPr/>
      <dgm:t>
        <a:bodyPr/>
        <a:lstStyle/>
        <a:p>
          <a:endParaRPr lang="en-US">
            <a:latin typeface="Book Antiqua" panose="02040602050305030304" pitchFamily="18" charset="0"/>
          </a:endParaRPr>
        </a:p>
      </dgm:t>
    </dgm:pt>
    <dgm:pt modelId="{9CFD59B8-BC6B-4B4A-914A-42D0A480FC15}">
      <dgm:prSet/>
      <dgm:spPr/>
      <dgm:t>
        <a:bodyPr/>
        <a:lstStyle/>
        <a:p>
          <a:r>
            <a:rPr lang="en-US" dirty="0">
              <a:latin typeface="Book Antiqua" panose="02040602050305030304" pitchFamily="18" charset="0"/>
            </a:rPr>
            <a:t>Computation of ALP</a:t>
          </a:r>
        </a:p>
      </dgm:t>
    </dgm:pt>
    <dgm:pt modelId="{CD76B9E0-4844-46AE-BA1F-BC4A03740435}" type="parTrans" cxnId="{955E86A1-24D3-494C-938D-8B8FB26BC3F0}">
      <dgm:prSet/>
      <dgm:spPr/>
      <dgm:t>
        <a:bodyPr/>
        <a:lstStyle/>
        <a:p>
          <a:endParaRPr lang="en-US"/>
        </a:p>
      </dgm:t>
    </dgm:pt>
    <dgm:pt modelId="{25E7AA13-1FA9-440C-A756-87C879DC3D65}" type="sibTrans" cxnId="{955E86A1-24D3-494C-938D-8B8FB26BC3F0}">
      <dgm:prSet/>
      <dgm:spPr/>
      <dgm:t>
        <a:bodyPr/>
        <a:lstStyle/>
        <a:p>
          <a:endParaRPr lang="en-US"/>
        </a:p>
      </dgm:t>
    </dgm:pt>
    <dgm:pt modelId="{B266E96C-A5BA-4164-9F80-F544DC62A13C}">
      <dgm:prSet/>
      <dgm:spPr/>
      <dgm:t>
        <a:bodyPr/>
        <a:lstStyle/>
        <a:p>
          <a:r>
            <a:rPr lang="en-US" dirty="0">
              <a:latin typeface="Book Antiqua" panose="02040602050305030304" pitchFamily="18" charset="0"/>
            </a:rPr>
            <a:t>Assumption, policies and price negotiations.</a:t>
          </a:r>
        </a:p>
      </dgm:t>
    </dgm:pt>
    <dgm:pt modelId="{E3E6453B-5924-4A44-BF82-3EDB5ACF431A}" type="parTrans" cxnId="{F9CE4EC5-454C-4211-8B14-3AA1E4897077}">
      <dgm:prSet/>
      <dgm:spPr/>
      <dgm:t>
        <a:bodyPr/>
        <a:lstStyle/>
        <a:p>
          <a:endParaRPr lang="en-US"/>
        </a:p>
      </dgm:t>
    </dgm:pt>
    <dgm:pt modelId="{CBD5CA21-786A-4A9C-BB1C-646496353769}" type="sibTrans" cxnId="{F9CE4EC5-454C-4211-8B14-3AA1E4897077}">
      <dgm:prSet/>
      <dgm:spPr/>
      <dgm:t>
        <a:bodyPr/>
        <a:lstStyle/>
        <a:p>
          <a:endParaRPr lang="en-US"/>
        </a:p>
      </dgm:t>
    </dgm:pt>
    <dgm:pt modelId="{EBD19BCF-6917-4DCB-9108-4F23ED2C8F0E}">
      <dgm:prSet/>
      <dgm:spPr/>
      <dgm:t>
        <a:bodyPr/>
        <a:lstStyle/>
        <a:p>
          <a:r>
            <a:rPr lang="en-US" dirty="0">
              <a:latin typeface="Book Antiqua" panose="02040602050305030304" pitchFamily="18" charset="0"/>
            </a:rPr>
            <a:t>TP Adjustments, if any.</a:t>
          </a:r>
        </a:p>
      </dgm:t>
    </dgm:pt>
    <dgm:pt modelId="{6D4831B8-72BF-402C-A837-DEF4F059967D}" type="parTrans" cxnId="{17487914-84C4-425B-94A8-0DA5AE1A5814}">
      <dgm:prSet/>
      <dgm:spPr/>
      <dgm:t>
        <a:bodyPr/>
        <a:lstStyle/>
        <a:p>
          <a:endParaRPr lang="en-US"/>
        </a:p>
      </dgm:t>
    </dgm:pt>
    <dgm:pt modelId="{0796B039-FC9D-4654-9B14-0D733F2A6E03}" type="sibTrans" cxnId="{17487914-84C4-425B-94A8-0DA5AE1A5814}">
      <dgm:prSet/>
      <dgm:spPr/>
      <dgm:t>
        <a:bodyPr/>
        <a:lstStyle/>
        <a:p>
          <a:endParaRPr lang="en-US"/>
        </a:p>
      </dgm:t>
    </dgm:pt>
    <dgm:pt modelId="{B78B3526-2124-40D5-8A7A-F4B656615A40}" type="pres">
      <dgm:prSet presAssocID="{650815A9-8072-42FA-A54F-D982D443A5DB}" presName="linearFlow" presStyleCnt="0">
        <dgm:presLayoutVars>
          <dgm:dir/>
          <dgm:animLvl val="lvl"/>
          <dgm:resizeHandles val="exact"/>
        </dgm:presLayoutVars>
      </dgm:prSet>
      <dgm:spPr/>
    </dgm:pt>
    <dgm:pt modelId="{8D58DB4F-4532-49FA-8DA3-D6D4345EB434}" type="pres">
      <dgm:prSet presAssocID="{D2DCF8E3-F8DD-43EF-A39A-5C0C0052E749}" presName="composite" presStyleCnt="0"/>
      <dgm:spPr/>
    </dgm:pt>
    <dgm:pt modelId="{8BE2405A-3C01-471A-93A6-CF8E67798F60}" type="pres">
      <dgm:prSet presAssocID="{D2DCF8E3-F8DD-43EF-A39A-5C0C0052E749}" presName="parTx" presStyleLbl="node1" presStyleIdx="0" presStyleCnt="3">
        <dgm:presLayoutVars>
          <dgm:chMax val="0"/>
          <dgm:chPref val="0"/>
          <dgm:bulletEnabled val="1"/>
        </dgm:presLayoutVars>
      </dgm:prSet>
      <dgm:spPr/>
    </dgm:pt>
    <dgm:pt modelId="{341A518F-5B71-4CF7-AC27-FB6A03BADDCB}" type="pres">
      <dgm:prSet presAssocID="{D2DCF8E3-F8DD-43EF-A39A-5C0C0052E749}" presName="parSh" presStyleLbl="node1" presStyleIdx="0" presStyleCnt="3"/>
      <dgm:spPr/>
    </dgm:pt>
    <dgm:pt modelId="{302A5203-5B5D-4E2D-8B9D-257658E36139}" type="pres">
      <dgm:prSet presAssocID="{D2DCF8E3-F8DD-43EF-A39A-5C0C0052E749}" presName="desTx" presStyleLbl="fgAcc1" presStyleIdx="0" presStyleCnt="3">
        <dgm:presLayoutVars>
          <dgm:bulletEnabled val="1"/>
        </dgm:presLayoutVars>
      </dgm:prSet>
      <dgm:spPr/>
    </dgm:pt>
    <dgm:pt modelId="{027F1159-5B98-4AB6-B4B5-3EDD3DD88880}" type="pres">
      <dgm:prSet presAssocID="{5E718917-622A-49DC-A005-BB1740D15F75}" presName="sibTrans" presStyleLbl="sibTrans2D1" presStyleIdx="0" presStyleCnt="2"/>
      <dgm:spPr/>
    </dgm:pt>
    <dgm:pt modelId="{2B19D1C2-EEA9-4EB9-8825-116399CF8152}" type="pres">
      <dgm:prSet presAssocID="{5E718917-622A-49DC-A005-BB1740D15F75}" presName="connTx" presStyleLbl="sibTrans2D1" presStyleIdx="0" presStyleCnt="2"/>
      <dgm:spPr/>
    </dgm:pt>
    <dgm:pt modelId="{6307E3B4-6FF4-4CA9-B76E-47D8D7F70C20}" type="pres">
      <dgm:prSet presAssocID="{7A832143-799E-48B6-9D88-64D401A7EDF1}" presName="composite" presStyleCnt="0"/>
      <dgm:spPr/>
    </dgm:pt>
    <dgm:pt modelId="{018A7734-927E-4DE2-A317-E895192101E7}" type="pres">
      <dgm:prSet presAssocID="{7A832143-799E-48B6-9D88-64D401A7EDF1}" presName="parTx" presStyleLbl="node1" presStyleIdx="0" presStyleCnt="3">
        <dgm:presLayoutVars>
          <dgm:chMax val="0"/>
          <dgm:chPref val="0"/>
          <dgm:bulletEnabled val="1"/>
        </dgm:presLayoutVars>
      </dgm:prSet>
      <dgm:spPr/>
    </dgm:pt>
    <dgm:pt modelId="{49774669-94B3-49FF-991B-A8088C2AB636}" type="pres">
      <dgm:prSet presAssocID="{7A832143-799E-48B6-9D88-64D401A7EDF1}" presName="parSh" presStyleLbl="node1" presStyleIdx="1" presStyleCnt="3"/>
      <dgm:spPr/>
    </dgm:pt>
    <dgm:pt modelId="{2A77E597-9B34-4197-8805-31F614111DED}" type="pres">
      <dgm:prSet presAssocID="{7A832143-799E-48B6-9D88-64D401A7EDF1}" presName="desTx" presStyleLbl="fgAcc1" presStyleIdx="1" presStyleCnt="3">
        <dgm:presLayoutVars>
          <dgm:bulletEnabled val="1"/>
        </dgm:presLayoutVars>
      </dgm:prSet>
      <dgm:spPr/>
    </dgm:pt>
    <dgm:pt modelId="{F6A89213-B756-4136-8D27-A8ECD7A42A2D}" type="pres">
      <dgm:prSet presAssocID="{A5365B46-CBA5-43BA-B515-D1F0370FBE4A}" presName="sibTrans" presStyleLbl="sibTrans2D1" presStyleIdx="1" presStyleCnt="2"/>
      <dgm:spPr/>
    </dgm:pt>
    <dgm:pt modelId="{1361464C-EC3E-4CDB-9DE9-3AABF76DA349}" type="pres">
      <dgm:prSet presAssocID="{A5365B46-CBA5-43BA-B515-D1F0370FBE4A}" presName="connTx" presStyleLbl="sibTrans2D1" presStyleIdx="1" presStyleCnt="2"/>
      <dgm:spPr/>
    </dgm:pt>
    <dgm:pt modelId="{1B223143-3C92-437E-81F1-597C016B2B70}" type="pres">
      <dgm:prSet presAssocID="{3ABD6040-E32C-46AE-869D-95E6B95E8533}" presName="composite" presStyleCnt="0"/>
      <dgm:spPr/>
    </dgm:pt>
    <dgm:pt modelId="{C77BCCC1-E243-4853-8954-337813FD3EA1}" type="pres">
      <dgm:prSet presAssocID="{3ABD6040-E32C-46AE-869D-95E6B95E8533}" presName="parTx" presStyleLbl="node1" presStyleIdx="1" presStyleCnt="3">
        <dgm:presLayoutVars>
          <dgm:chMax val="0"/>
          <dgm:chPref val="0"/>
          <dgm:bulletEnabled val="1"/>
        </dgm:presLayoutVars>
      </dgm:prSet>
      <dgm:spPr/>
    </dgm:pt>
    <dgm:pt modelId="{698E910A-29F8-470C-889E-382AC49DA80E}" type="pres">
      <dgm:prSet presAssocID="{3ABD6040-E32C-46AE-869D-95E6B95E8533}" presName="parSh" presStyleLbl="node1" presStyleIdx="2" presStyleCnt="3"/>
      <dgm:spPr/>
    </dgm:pt>
    <dgm:pt modelId="{DE61B47A-85E6-43C5-B006-B81A1D0EA1E5}" type="pres">
      <dgm:prSet presAssocID="{3ABD6040-E32C-46AE-869D-95E6B95E8533}" presName="desTx" presStyleLbl="fgAcc1" presStyleIdx="2" presStyleCnt="3">
        <dgm:presLayoutVars>
          <dgm:bulletEnabled val="1"/>
        </dgm:presLayoutVars>
      </dgm:prSet>
      <dgm:spPr/>
    </dgm:pt>
  </dgm:ptLst>
  <dgm:cxnLst>
    <dgm:cxn modelId="{03076C08-B09A-432C-8842-D8ABB2A908D2}" srcId="{D2DCF8E3-F8DD-43EF-A39A-5C0C0052E749}" destId="{C510F955-8293-41C9-9C5B-FF3C6EF6D275}" srcOrd="2" destOrd="0" parTransId="{F484C084-DAA1-4807-9B3A-625CEACD205F}" sibTransId="{2745DCC2-F4B6-45BC-B193-B8C7769913D6}"/>
    <dgm:cxn modelId="{C071870E-9A14-4F59-9AC9-2D6DC48179E0}" type="presOf" srcId="{72E36691-16B1-4DDE-B7E8-0018EC989EA9}" destId="{2A77E597-9B34-4197-8805-31F614111DED}" srcOrd="0" destOrd="2" presId="urn:microsoft.com/office/officeart/2005/8/layout/process3"/>
    <dgm:cxn modelId="{86AB3B11-51E6-45D9-A001-DA8F9341C810}" srcId="{7A832143-799E-48B6-9D88-64D401A7EDF1}" destId="{C2F3261F-5B3A-4CCC-8775-EA46AC20B39D}" srcOrd="0" destOrd="0" parTransId="{256A8539-CD5A-4AF9-98D8-C9746E4FA333}" sibTransId="{6A3C82E3-09C4-4AF1-9E03-F81826AB99C8}"/>
    <dgm:cxn modelId="{17487914-84C4-425B-94A8-0DA5AE1A5814}" srcId="{3ABD6040-E32C-46AE-869D-95E6B95E8533}" destId="{EBD19BCF-6917-4DCB-9108-4F23ED2C8F0E}" srcOrd="3" destOrd="0" parTransId="{6D4831B8-72BF-402C-A837-DEF4F059967D}" sibTransId="{0796B039-FC9D-4654-9B14-0D733F2A6E03}"/>
    <dgm:cxn modelId="{73823019-6F7C-4B0D-83C2-4D30513EFB01}" type="presOf" srcId="{C2F3261F-5B3A-4CCC-8775-EA46AC20B39D}" destId="{2A77E597-9B34-4197-8805-31F614111DED}" srcOrd="0" destOrd="0" presId="urn:microsoft.com/office/officeart/2005/8/layout/process3"/>
    <dgm:cxn modelId="{3315A824-52DF-48C8-9386-157E73C09468}" type="presOf" srcId="{5E718917-622A-49DC-A005-BB1740D15F75}" destId="{027F1159-5B98-4AB6-B4B5-3EDD3DD88880}" srcOrd="0" destOrd="0" presId="urn:microsoft.com/office/officeart/2005/8/layout/process3"/>
    <dgm:cxn modelId="{390ABC2C-000F-4929-9DD9-0B4402141A17}" type="presOf" srcId="{C510F955-8293-41C9-9C5B-FF3C6EF6D275}" destId="{302A5203-5B5D-4E2D-8B9D-257658E36139}" srcOrd="0" destOrd="2" presId="urn:microsoft.com/office/officeart/2005/8/layout/process3"/>
    <dgm:cxn modelId="{73F4E72E-90FE-4CFF-85A0-36EFCEAE4CE7}" type="presOf" srcId="{A0A57A91-EB03-41A7-A36C-AE0B77F2F680}" destId="{302A5203-5B5D-4E2D-8B9D-257658E36139}" srcOrd="0" destOrd="1" presId="urn:microsoft.com/office/officeart/2005/8/layout/process3"/>
    <dgm:cxn modelId="{A1AC7B32-AFC0-411C-8AEE-9F1E06360BC8}" type="presOf" srcId="{A5365B46-CBA5-43BA-B515-D1F0370FBE4A}" destId="{1361464C-EC3E-4CDB-9DE9-3AABF76DA349}" srcOrd="1" destOrd="0" presId="urn:microsoft.com/office/officeart/2005/8/layout/process3"/>
    <dgm:cxn modelId="{337DD35E-7273-419F-8772-393F4B5954F4}" srcId="{650815A9-8072-42FA-A54F-D982D443A5DB}" destId="{3ABD6040-E32C-46AE-869D-95E6B95E8533}" srcOrd="2" destOrd="0" parTransId="{78B9C46A-3EE8-43DB-89DB-90BED66AC4B5}" sibTransId="{9FEC8756-A2FE-43C6-8904-D4AC4D7211ED}"/>
    <dgm:cxn modelId="{C52FEE44-A7BC-49C1-910D-39C7741C5E46}" srcId="{D2DCF8E3-F8DD-43EF-A39A-5C0C0052E749}" destId="{9F60D77C-3765-4ACF-BB99-883E5F466429}" srcOrd="0" destOrd="0" parTransId="{C2455639-1A02-4591-94F3-5875CBE71427}" sibTransId="{19AD6ADF-A9D3-41CF-8E35-D3BBCE0ACD3E}"/>
    <dgm:cxn modelId="{37235868-B92A-409C-BFE5-3F6F3CF93544}" type="presOf" srcId="{A5365B46-CBA5-43BA-B515-D1F0370FBE4A}" destId="{F6A89213-B756-4136-8D27-A8ECD7A42A2D}" srcOrd="0" destOrd="0" presId="urn:microsoft.com/office/officeart/2005/8/layout/process3"/>
    <dgm:cxn modelId="{87251B69-C671-44C8-BE81-1E13258CCDDA}" srcId="{650815A9-8072-42FA-A54F-D982D443A5DB}" destId="{7A832143-799E-48B6-9D88-64D401A7EDF1}" srcOrd="1" destOrd="0" parTransId="{A9FBC174-3D08-420D-A677-C91B1674E698}" sibTransId="{A5365B46-CBA5-43BA-B515-D1F0370FBE4A}"/>
    <dgm:cxn modelId="{AC94C553-22C3-4A50-8909-68FEFD5FC5C8}" srcId="{3ABD6040-E32C-46AE-869D-95E6B95E8533}" destId="{AC9A2F28-9367-45D4-B270-80D782F598D4}" srcOrd="0" destOrd="0" parTransId="{DD4C5BF6-E76F-4671-83C7-97050B59402F}" sibTransId="{41525A00-ACC1-4B1A-8D90-D2B09EE02AA9}"/>
    <dgm:cxn modelId="{3AEE1375-2AAC-4418-A7D0-CD7B6BB2F579}" type="presOf" srcId="{9CFD59B8-BC6B-4B4A-914A-42D0A480FC15}" destId="{DE61B47A-85E6-43C5-B006-B81A1D0EA1E5}" srcOrd="0" destOrd="1" presId="urn:microsoft.com/office/officeart/2005/8/layout/process3"/>
    <dgm:cxn modelId="{822FAE75-8982-48C3-B991-B590A29B76A7}" srcId="{D2DCF8E3-F8DD-43EF-A39A-5C0C0052E749}" destId="{A0A57A91-EB03-41A7-A36C-AE0B77F2F680}" srcOrd="1" destOrd="0" parTransId="{C808B98E-DF0B-4C70-ACE4-094C3C0FD337}" sibTransId="{73FAA10E-DA7B-439B-93E7-29AD5EFC77F1}"/>
    <dgm:cxn modelId="{D88D6A77-4716-4D01-A429-99507466BC47}" type="presOf" srcId="{B266E96C-A5BA-4164-9F80-F544DC62A13C}" destId="{DE61B47A-85E6-43C5-B006-B81A1D0EA1E5}" srcOrd="0" destOrd="2" presId="urn:microsoft.com/office/officeart/2005/8/layout/process3"/>
    <dgm:cxn modelId="{BFEE9B59-8570-422F-A1F7-905419E91F80}" type="presOf" srcId="{3ABD6040-E32C-46AE-869D-95E6B95E8533}" destId="{698E910A-29F8-470C-889E-382AC49DA80E}" srcOrd="1" destOrd="0" presId="urn:microsoft.com/office/officeart/2005/8/layout/process3"/>
    <dgm:cxn modelId="{1326D882-414F-4967-81A9-4B3A20BDF02E}" type="presOf" srcId="{1C6A5D49-8572-49EB-99B0-4FF300D0EEAA}" destId="{2A77E597-9B34-4197-8805-31F614111DED}" srcOrd="0" destOrd="3" presId="urn:microsoft.com/office/officeart/2005/8/layout/process3"/>
    <dgm:cxn modelId="{056BBF8F-7C2B-481B-9A82-D1395EC0CCD8}" srcId="{D2DCF8E3-F8DD-43EF-A39A-5C0C0052E749}" destId="{317F61B7-4FB9-49B6-AB66-DBF97BE97E8E}" srcOrd="3" destOrd="0" parTransId="{44FF10A8-103F-464D-A41C-DC5B5701650C}" sibTransId="{848EE374-37CE-4F9E-8912-F5C4138FBC28}"/>
    <dgm:cxn modelId="{24007A9E-680D-4805-B083-DDEF7C7BDE4B}" type="presOf" srcId="{317F61B7-4FB9-49B6-AB66-DBF97BE97E8E}" destId="{302A5203-5B5D-4E2D-8B9D-257658E36139}" srcOrd="0" destOrd="3" presId="urn:microsoft.com/office/officeart/2005/8/layout/process3"/>
    <dgm:cxn modelId="{955E86A1-24D3-494C-938D-8B8FB26BC3F0}" srcId="{3ABD6040-E32C-46AE-869D-95E6B95E8533}" destId="{9CFD59B8-BC6B-4B4A-914A-42D0A480FC15}" srcOrd="1" destOrd="0" parTransId="{CD76B9E0-4844-46AE-BA1F-BC4A03740435}" sibTransId="{25E7AA13-1FA9-440C-A756-87C879DC3D65}"/>
    <dgm:cxn modelId="{7ABBC3A1-4310-4EF1-9C37-F7D0EE821EA4}" srcId="{650815A9-8072-42FA-A54F-D982D443A5DB}" destId="{D2DCF8E3-F8DD-43EF-A39A-5C0C0052E749}" srcOrd="0" destOrd="0" parTransId="{D27C2718-3B74-4D2E-9E77-54C86A812AF8}" sibTransId="{5E718917-622A-49DC-A005-BB1740D15F75}"/>
    <dgm:cxn modelId="{F9CE4EC5-454C-4211-8B14-3AA1E4897077}" srcId="{3ABD6040-E32C-46AE-869D-95E6B95E8533}" destId="{B266E96C-A5BA-4164-9F80-F544DC62A13C}" srcOrd="2" destOrd="0" parTransId="{E3E6453B-5924-4A44-BF82-3EDB5ACF431A}" sibTransId="{CBD5CA21-786A-4A9C-BB1C-646496353769}"/>
    <dgm:cxn modelId="{78D94EC6-85A7-4F42-B65C-27023859E4F3}" type="presOf" srcId="{D2DCF8E3-F8DD-43EF-A39A-5C0C0052E749}" destId="{341A518F-5B71-4CF7-AC27-FB6A03BADDCB}" srcOrd="1" destOrd="0" presId="urn:microsoft.com/office/officeart/2005/8/layout/process3"/>
    <dgm:cxn modelId="{20C7C1C7-1EB9-4A52-B871-C211A9CA7922}" type="presOf" srcId="{7A832143-799E-48B6-9D88-64D401A7EDF1}" destId="{49774669-94B3-49FF-991B-A8088C2AB636}" srcOrd="1" destOrd="0" presId="urn:microsoft.com/office/officeart/2005/8/layout/process3"/>
    <dgm:cxn modelId="{D0ABF4CD-31C5-4AA6-98DD-A850B9FEF077}" type="presOf" srcId="{AC9A2F28-9367-45D4-B270-80D782F598D4}" destId="{DE61B47A-85E6-43C5-B006-B81A1D0EA1E5}" srcOrd="0" destOrd="0" presId="urn:microsoft.com/office/officeart/2005/8/layout/process3"/>
    <dgm:cxn modelId="{36361FCE-40A3-4460-8D8A-EBDE02644B10}" srcId="{7A832143-799E-48B6-9D88-64D401A7EDF1}" destId="{7F73D586-354B-4A9F-9848-C11A14D47E93}" srcOrd="1" destOrd="0" parTransId="{7EC4D587-3020-4DEA-B4B0-0ED51DDA7E93}" sibTransId="{D5D37FEE-854B-4344-A08F-2CD99089FC19}"/>
    <dgm:cxn modelId="{77C324D4-1E1D-4717-9F08-1AE886AA5B35}" type="presOf" srcId="{650815A9-8072-42FA-A54F-D982D443A5DB}" destId="{B78B3526-2124-40D5-8A7A-F4B656615A40}" srcOrd="0" destOrd="0" presId="urn:microsoft.com/office/officeart/2005/8/layout/process3"/>
    <dgm:cxn modelId="{421088D5-1667-4528-A698-0F4A58139448}" type="presOf" srcId="{D2DCF8E3-F8DD-43EF-A39A-5C0C0052E749}" destId="{8BE2405A-3C01-471A-93A6-CF8E67798F60}" srcOrd="0" destOrd="0" presId="urn:microsoft.com/office/officeart/2005/8/layout/process3"/>
    <dgm:cxn modelId="{4F0ECAD7-97E8-4FB8-904A-ADB56C638C7B}" type="presOf" srcId="{3ABD6040-E32C-46AE-869D-95E6B95E8533}" destId="{C77BCCC1-E243-4853-8954-337813FD3EA1}" srcOrd="0" destOrd="0" presId="urn:microsoft.com/office/officeart/2005/8/layout/process3"/>
    <dgm:cxn modelId="{FE1BA3D8-A6D0-4106-B3D1-C397AD2DCC0B}" type="presOf" srcId="{5E718917-622A-49DC-A005-BB1740D15F75}" destId="{2B19D1C2-EEA9-4EB9-8825-116399CF8152}" srcOrd="1" destOrd="0" presId="urn:microsoft.com/office/officeart/2005/8/layout/process3"/>
    <dgm:cxn modelId="{6FEE3ADF-32DC-42E8-8E76-423C56ED41CC}" srcId="{7A832143-799E-48B6-9D88-64D401A7EDF1}" destId="{72E36691-16B1-4DDE-B7E8-0018EC989EA9}" srcOrd="2" destOrd="0" parTransId="{B7ED789F-C18F-465A-B840-B9AE0FB6177A}" sibTransId="{3BBA8045-851C-41BE-BBFC-60ABB52E05E2}"/>
    <dgm:cxn modelId="{8C39B3E2-7BEE-4390-8A00-BA7F37788B74}" type="presOf" srcId="{7A832143-799E-48B6-9D88-64D401A7EDF1}" destId="{018A7734-927E-4DE2-A317-E895192101E7}" srcOrd="0" destOrd="0" presId="urn:microsoft.com/office/officeart/2005/8/layout/process3"/>
    <dgm:cxn modelId="{C0B9ACED-4584-4801-B608-CDED3B7307F5}" srcId="{7A832143-799E-48B6-9D88-64D401A7EDF1}" destId="{1C6A5D49-8572-49EB-99B0-4FF300D0EEAA}" srcOrd="3" destOrd="0" parTransId="{370077A1-7D55-4933-9067-DCB92B28D86E}" sibTransId="{1FAC4E72-FE22-4EF1-A769-59F49888E291}"/>
    <dgm:cxn modelId="{B986FDED-57A6-40F3-82F5-BE9DE4F39CD9}" type="presOf" srcId="{7F73D586-354B-4A9F-9848-C11A14D47E93}" destId="{2A77E597-9B34-4197-8805-31F614111DED}" srcOrd="0" destOrd="1" presId="urn:microsoft.com/office/officeart/2005/8/layout/process3"/>
    <dgm:cxn modelId="{5FE2BAF3-B160-4B93-8D6C-39E6BCD6B076}" type="presOf" srcId="{9F60D77C-3765-4ACF-BB99-883E5F466429}" destId="{302A5203-5B5D-4E2D-8B9D-257658E36139}" srcOrd="0" destOrd="0" presId="urn:microsoft.com/office/officeart/2005/8/layout/process3"/>
    <dgm:cxn modelId="{92F9D3F6-DEC7-4494-BE57-DAB9CF477EDF}" type="presOf" srcId="{EBD19BCF-6917-4DCB-9108-4F23ED2C8F0E}" destId="{DE61B47A-85E6-43C5-B006-B81A1D0EA1E5}" srcOrd="0" destOrd="3" presId="urn:microsoft.com/office/officeart/2005/8/layout/process3"/>
    <dgm:cxn modelId="{A675F0B2-7EAD-4FB5-B93E-D9081FE6E8B5}" type="presParOf" srcId="{B78B3526-2124-40D5-8A7A-F4B656615A40}" destId="{8D58DB4F-4532-49FA-8DA3-D6D4345EB434}" srcOrd="0" destOrd="0" presId="urn:microsoft.com/office/officeart/2005/8/layout/process3"/>
    <dgm:cxn modelId="{53B0F273-A829-47B0-BD88-A2B47AB07161}" type="presParOf" srcId="{8D58DB4F-4532-49FA-8DA3-D6D4345EB434}" destId="{8BE2405A-3C01-471A-93A6-CF8E67798F60}" srcOrd="0" destOrd="0" presId="urn:microsoft.com/office/officeart/2005/8/layout/process3"/>
    <dgm:cxn modelId="{BEFE3893-0222-44B5-8DC5-C00DF2DD1A49}" type="presParOf" srcId="{8D58DB4F-4532-49FA-8DA3-D6D4345EB434}" destId="{341A518F-5B71-4CF7-AC27-FB6A03BADDCB}" srcOrd="1" destOrd="0" presId="urn:microsoft.com/office/officeart/2005/8/layout/process3"/>
    <dgm:cxn modelId="{06CCFD1B-2C71-473C-959F-6ED3D3020213}" type="presParOf" srcId="{8D58DB4F-4532-49FA-8DA3-D6D4345EB434}" destId="{302A5203-5B5D-4E2D-8B9D-257658E36139}" srcOrd="2" destOrd="0" presId="urn:microsoft.com/office/officeart/2005/8/layout/process3"/>
    <dgm:cxn modelId="{FD8B115F-8671-4BF3-A9D6-AFB3529C3077}" type="presParOf" srcId="{B78B3526-2124-40D5-8A7A-F4B656615A40}" destId="{027F1159-5B98-4AB6-B4B5-3EDD3DD88880}" srcOrd="1" destOrd="0" presId="urn:microsoft.com/office/officeart/2005/8/layout/process3"/>
    <dgm:cxn modelId="{B6650F3F-D59B-434A-A112-92E20FF0DE7F}" type="presParOf" srcId="{027F1159-5B98-4AB6-B4B5-3EDD3DD88880}" destId="{2B19D1C2-EEA9-4EB9-8825-116399CF8152}" srcOrd="0" destOrd="0" presId="urn:microsoft.com/office/officeart/2005/8/layout/process3"/>
    <dgm:cxn modelId="{FFFD4EF2-6ADD-43D7-B861-EFDA88FEDBF3}" type="presParOf" srcId="{B78B3526-2124-40D5-8A7A-F4B656615A40}" destId="{6307E3B4-6FF4-4CA9-B76E-47D8D7F70C20}" srcOrd="2" destOrd="0" presId="urn:microsoft.com/office/officeart/2005/8/layout/process3"/>
    <dgm:cxn modelId="{0CEF6968-94DB-43D0-87AB-9C9099752BB0}" type="presParOf" srcId="{6307E3B4-6FF4-4CA9-B76E-47D8D7F70C20}" destId="{018A7734-927E-4DE2-A317-E895192101E7}" srcOrd="0" destOrd="0" presId="urn:microsoft.com/office/officeart/2005/8/layout/process3"/>
    <dgm:cxn modelId="{CA3EA00E-AED8-48D6-AB69-3EA7D6297BF1}" type="presParOf" srcId="{6307E3B4-6FF4-4CA9-B76E-47D8D7F70C20}" destId="{49774669-94B3-49FF-991B-A8088C2AB636}" srcOrd="1" destOrd="0" presId="urn:microsoft.com/office/officeart/2005/8/layout/process3"/>
    <dgm:cxn modelId="{42E21208-C9B0-448E-8420-8258FB0AC986}" type="presParOf" srcId="{6307E3B4-6FF4-4CA9-B76E-47D8D7F70C20}" destId="{2A77E597-9B34-4197-8805-31F614111DED}" srcOrd="2" destOrd="0" presId="urn:microsoft.com/office/officeart/2005/8/layout/process3"/>
    <dgm:cxn modelId="{7271D256-533F-420F-B6AE-DEF8D5B1DBB0}" type="presParOf" srcId="{B78B3526-2124-40D5-8A7A-F4B656615A40}" destId="{F6A89213-B756-4136-8D27-A8ECD7A42A2D}" srcOrd="3" destOrd="0" presId="urn:microsoft.com/office/officeart/2005/8/layout/process3"/>
    <dgm:cxn modelId="{20561886-566F-410D-AFF7-3A88E395DB62}" type="presParOf" srcId="{F6A89213-B756-4136-8D27-A8ECD7A42A2D}" destId="{1361464C-EC3E-4CDB-9DE9-3AABF76DA349}" srcOrd="0" destOrd="0" presId="urn:microsoft.com/office/officeart/2005/8/layout/process3"/>
    <dgm:cxn modelId="{1B7EFAE3-9800-48B0-8DCF-9B9E85BDFCD9}" type="presParOf" srcId="{B78B3526-2124-40D5-8A7A-F4B656615A40}" destId="{1B223143-3C92-437E-81F1-597C016B2B70}" srcOrd="4" destOrd="0" presId="urn:microsoft.com/office/officeart/2005/8/layout/process3"/>
    <dgm:cxn modelId="{5FAB65C9-378E-4CA3-9DC1-5FEE804DB5CE}" type="presParOf" srcId="{1B223143-3C92-437E-81F1-597C016B2B70}" destId="{C77BCCC1-E243-4853-8954-337813FD3EA1}" srcOrd="0" destOrd="0" presId="urn:microsoft.com/office/officeart/2005/8/layout/process3"/>
    <dgm:cxn modelId="{4C4A71F0-2A4C-428B-9163-C718C38FB73C}" type="presParOf" srcId="{1B223143-3C92-437E-81F1-597C016B2B70}" destId="{698E910A-29F8-470C-889E-382AC49DA80E}" srcOrd="1" destOrd="0" presId="urn:microsoft.com/office/officeart/2005/8/layout/process3"/>
    <dgm:cxn modelId="{CA9EFDC5-F457-48CE-BFB1-35852AC27761}" type="presParOf" srcId="{1B223143-3C92-437E-81F1-597C016B2B70}" destId="{DE61B47A-85E6-43C5-B006-B81A1D0EA1E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9285F17-CD0D-4DEA-9A33-30C8086B5AB0}"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6AB1F98A-BEE0-4AEA-BA5A-AD1EE8FBC486}">
      <dgm:prSet phldrT="[Text]" custT="1"/>
      <dgm:spPr/>
      <dgm:t>
        <a:bodyPr/>
        <a:lstStyle/>
        <a:p>
          <a:r>
            <a:rPr lang="en-US" sz="1200" b="1" dirty="0">
              <a:latin typeface="Book Antiqua" panose="02040602050305030304" pitchFamily="18" charset="0"/>
            </a:rPr>
            <a:t>Taxability of Income as per ITA</a:t>
          </a:r>
          <a:endParaRPr lang="en-US" sz="1200" dirty="0">
            <a:latin typeface="Book Antiqua" panose="02040602050305030304" pitchFamily="18" charset="0"/>
          </a:endParaRPr>
        </a:p>
      </dgm:t>
    </dgm:pt>
    <dgm:pt modelId="{9DD2F021-AA69-42E0-B257-1C68770F3811}" type="parTrans" cxnId="{7E3C7982-6A39-4D2A-9CB3-9EBDBED442F6}">
      <dgm:prSet/>
      <dgm:spPr/>
      <dgm:t>
        <a:bodyPr/>
        <a:lstStyle/>
        <a:p>
          <a:endParaRPr lang="en-US" sz="4400">
            <a:latin typeface="Book Antiqua" panose="02040602050305030304" pitchFamily="18" charset="0"/>
          </a:endParaRPr>
        </a:p>
      </dgm:t>
    </dgm:pt>
    <dgm:pt modelId="{4D20B175-1046-4AB0-A849-1B571A538A7F}" type="sibTrans" cxnId="{7E3C7982-6A39-4D2A-9CB3-9EBDBED442F6}">
      <dgm:prSet/>
      <dgm:spPr/>
      <dgm:t>
        <a:bodyPr/>
        <a:lstStyle/>
        <a:p>
          <a:endParaRPr lang="en-US" sz="4400">
            <a:latin typeface="Book Antiqua" panose="02040602050305030304" pitchFamily="18" charset="0"/>
          </a:endParaRPr>
        </a:p>
      </dgm:t>
    </dgm:pt>
    <dgm:pt modelId="{CBFAD683-D93A-452E-AA54-40EA15A6E3DD}">
      <dgm:prSet phldrT="[Text]" custT="1"/>
      <dgm:spPr/>
      <dgm:t>
        <a:bodyPr/>
        <a:lstStyle/>
        <a:p>
          <a:r>
            <a:rPr lang="en-US" sz="1600" dirty="0">
              <a:latin typeface="Book Antiqua" panose="02040602050305030304" pitchFamily="18" charset="0"/>
            </a:rPr>
            <a:t>Resident</a:t>
          </a:r>
        </a:p>
      </dgm:t>
    </dgm:pt>
    <dgm:pt modelId="{79DD3394-C8D7-454B-B9DA-18EAFA5F3C30}" type="parTrans" cxnId="{AA7BA668-A007-4AB9-80DC-835312E3F445}">
      <dgm:prSet custT="1"/>
      <dgm:spPr/>
      <dgm:t>
        <a:bodyPr/>
        <a:lstStyle/>
        <a:p>
          <a:endParaRPr lang="en-US" sz="1050" dirty="0">
            <a:latin typeface="Book Antiqua" panose="02040602050305030304" pitchFamily="18" charset="0"/>
          </a:endParaRPr>
        </a:p>
      </dgm:t>
    </dgm:pt>
    <dgm:pt modelId="{4E2419CC-13FA-4DC5-9083-E9811B30DB7E}" type="sibTrans" cxnId="{AA7BA668-A007-4AB9-80DC-835312E3F445}">
      <dgm:prSet/>
      <dgm:spPr/>
      <dgm:t>
        <a:bodyPr/>
        <a:lstStyle/>
        <a:p>
          <a:endParaRPr lang="en-US" sz="4400">
            <a:latin typeface="Book Antiqua" panose="02040602050305030304" pitchFamily="18" charset="0"/>
          </a:endParaRPr>
        </a:p>
      </dgm:t>
    </dgm:pt>
    <dgm:pt modelId="{E23CEB58-7A41-405F-8BBE-FE2B3241980E}">
      <dgm:prSet phldrT="[Text]" custT="1"/>
      <dgm:spPr/>
      <dgm:t>
        <a:bodyPr/>
        <a:lstStyle/>
        <a:p>
          <a:r>
            <a:rPr lang="en-US" sz="1400" dirty="0">
              <a:latin typeface="Book Antiqua" panose="02040602050305030304" pitchFamily="18" charset="0"/>
            </a:rPr>
            <a:t>Resident and Ordinarily Resident</a:t>
          </a:r>
        </a:p>
      </dgm:t>
    </dgm:pt>
    <dgm:pt modelId="{3C5369E8-9B51-4CBF-A9F6-2D8FED9E19EE}" type="parTrans" cxnId="{C2B994B1-BF58-46E9-9BF8-14CBCF4643BC}">
      <dgm:prSet custT="1"/>
      <dgm:spPr/>
      <dgm:t>
        <a:bodyPr/>
        <a:lstStyle/>
        <a:p>
          <a:endParaRPr lang="en-US" sz="1050" dirty="0">
            <a:latin typeface="Book Antiqua" panose="02040602050305030304" pitchFamily="18" charset="0"/>
          </a:endParaRPr>
        </a:p>
      </dgm:t>
    </dgm:pt>
    <dgm:pt modelId="{6CCB6754-D43B-4BDE-9479-526FC1E92271}" type="sibTrans" cxnId="{C2B994B1-BF58-46E9-9BF8-14CBCF4643BC}">
      <dgm:prSet/>
      <dgm:spPr/>
      <dgm:t>
        <a:bodyPr/>
        <a:lstStyle/>
        <a:p>
          <a:endParaRPr lang="en-US" sz="4400">
            <a:latin typeface="Book Antiqua" panose="02040602050305030304" pitchFamily="18" charset="0"/>
          </a:endParaRPr>
        </a:p>
      </dgm:t>
    </dgm:pt>
    <dgm:pt modelId="{889D6020-2734-4999-B63A-18D1A7A13C4B}">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300" dirty="0">
              <a:solidFill>
                <a:schemeClr val="bg1"/>
              </a:solidFill>
              <a:latin typeface="Book Antiqua" panose="02040602050305030304" pitchFamily="18" charset="0"/>
            </a:rPr>
            <a:t>Resident but Not-Ordinarily Resident </a:t>
          </a:r>
        </a:p>
      </dgm:t>
    </dgm:pt>
    <dgm:pt modelId="{5751799E-0AF7-4A18-BFEC-6B45890B91EA}" type="parTrans" cxnId="{A242601E-E241-4F48-A5B1-06E4A4D83818}">
      <dgm:prSet custT="1"/>
      <dgm:spPr>
        <a:ln w="38100">
          <a:solidFill>
            <a:schemeClr val="accent1"/>
          </a:solidFill>
        </a:ln>
      </dgm:spPr>
      <dgm:t>
        <a:bodyPr/>
        <a:lstStyle/>
        <a:p>
          <a:endParaRPr lang="en-US" sz="1050" dirty="0">
            <a:latin typeface="Book Antiqua" panose="02040602050305030304" pitchFamily="18" charset="0"/>
          </a:endParaRPr>
        </a:p>
      </dgm:t>
    </dgm:pt>
    <dgm:pt modelId="{EE24153C-4382-4D37-B680-8D66702F637F}" type="sibTrans" cxnId="{A242601E-E241-4F48-A5B1-06E4A4D83818}">
      <dgm:prSet/>
      <dgm:spPr/>
      <dgm:t>
        <a:bodyPr/>
        <a:lstStyle/>
        <a:p>
          <a:endParaRPr lang="en-US" sz="4400">
            <a:latin typeface="Book Antiqua" panose="02040602050305030304" pitchFamily="18" charset="0"/>
          </a:endParaRPr>
        </a:p>
      </dgm:t>
    </dgm:pt>
    <dgm:pt modelId="{052FD52C-D5DA-49DC-ACB6-A793195500A7}">
      <dgm:prSet phldrT="[Text]" custT="1"/>
      <dgm:spPr/>
      <dgm:t>
        <a:bodyPr/>
        <a:lstStyle/>
        <a:p>
          <a:r>
            <a:rPr lang="en-US" sz="1600" dirty="0">
              <a:latin typeface="Book Antiqua" panose="02040602050305030304" pitchFamily="18" charset="0"/>
            </a:rPr>
            <a:t>Non-Resident</a:t>
          </a:r>
        </a:p>
      </dgm:t>
    </dgm:pt>
    <dgm:pt modelId="{A3916A7D-2993-46E7-AA95-3C6D0C19B7FD}" type="parTrans" cxnId="{F96B8647-69E0-4D98-856C-2595654D1098}">
      <dgm:prSet custT="1"/>
      <dgm:spPr/>
      <dgm:t>
        <a:bodyPr/>
        <a:lstStyle/>
        <a:p>
          <a:endParaRPr lang="en-US" sz="1050" dirty="0">
            <a:latin typeface="Book Antiqua" panose="02040602050305030304" pitchFamily="18" charset="0"/>
          </a:endParaRPr>
        </a:p>
      </dgm:t>
    </dgm:pt>
    <dgm:pt modelId="{795A43BD-7110-4F7A-9E13-0FA3A6D980C7}" type="sibTrans" cxnId="{F96B8647-69E0-4D98-856C-2595654D1098}">
      <dgm:prSet/>
      <dgm:spPr/>
      <dgm:t>
        <a:bodyPr/>
        <a:lstStyle/>
        <a:p>
          <a:endParaRPr lang="en-US" sz="4400">
            <a:latin typeface="Book Antiqua" panose="02040602050305030304" pitchFamily="18" charset="0"/>
          </a:endParaRPr>
        </a:p>
      </dgm:t>
    </dgm:pt>
    <dgm:pt modelId="{8BAE5357-FEA0-4E49-9D6E-A0098CF87B55}">
      <dgm:prSet phldrT="[Text]" custT="1"/>
      <dgm:spPr>
        <a:solidFill>
          <a:schemeClr val="bg1"/>
        </a:solidFill>
      </dgm:spPr>
      <dgm:t>
        <a:bodyPr/>
        <a:lstStyle/>
        <a:p>
          <a:r>
            <a:rPr lang="en-US" sz="1400" b="0" dirty="0">
              <a:latin typeface="Book Antiqua" panose="02040602050305030304" pitchFamily="18" charset="0"/>
            </a:rPr>
            <a:t>Income accrued or received in India is taxable</a:t>
          </a:r>
        </a:p>
      </dgm:t>
    </dgm:pt>
    <dgm:pt modelId="{6EA5316F-74F3-488E-A982-62CC13CE54D1}" type="parTrans" cxnId="{38D4A1B6-702E-4E7B-AA5D-144510D467DE}">
      <dgm:prSet custT="1"/>
      <dgm:spPr/>
      <dgm:t>
        <a:bodyPr/>
        <a:lstStyle/>
        <a:p>
          <a:endParaRPr lang="en-US" sz="1050" dirty="0">
            <a:latin typeface="Book Antiqua" panose="02040602050305030304" pitchFamily="18" charset="0"/>
          </a:endParaRPr>
        </a:p>
      </dgm:t>
    </dgm:pt>
    <dgm:pt modelId="{E0301CD5-1C5A-4A1E-A36E-5E543B4ECC36}" type="sibTrans" cxnId="{38D4A1B6-702E-4E7B-AA5D-144510D467DE}">
      <dgm:prSet/>
      <dgm:spPr/>
      <dgm:t>
        <a:bodyPr/>
        <a:lstStyle/>
        <a:p>
          <a:endParaRPr lang="en-US" sz="4400">
            <a:latin typeface="Book Antiqua" panose="02040602050305030304" pitchFamily="18" charset="0"/>
          </a:endParaRPr>
        </a:p>
      </dgm:t>
    </dgm:pt>
    <dgm:pt modelId="{0E18741F-891E-439F-AF60-0208538C65FD}">
      <dgm:prSet custT="1"/>
      <dgm:spPr>
        <a:solidFill>
          <a:schemeClr val="bg1"/>
        </a:solidFill>
      </dgm:spPr>
      <dgm:t>
        <a:bodyPr/>
        <a:lstStyle/>
        <a:p>
          <a:r>
            <a:rPr lang="en-US" sz="1400" b="0" dirty="0">
              <a:latin typeface="Book Antiqua" panose="02040602050305030304" pitchFamily="18" charset="0"/>
            </a:rPr>
            <a:t>Global Income is taxable</a:t>
          </a:r>
          <a:endParaRPr lang="en-US" sz="1400" b="0" dirty="0"/>
        </a:p>
      </dgm:t>
    </dgm:pt>
    <dgm:pt modelId="{619BDC2C-115C-42D1-A197-90F0EBB25A90}" type="parTrans" cxnId="{F048DAC5-943F-4DBA-8119-95E17F00B9FB}">
      <dgm:prSet custT="1"/>
      <dgm:spPr/>
      <dgm:t>
        <a:bodyPr/>
        <a:lstStyle/>
        <a:p>
          <a:endParaRPr lang="en-US" sz="1050" dirty="0"/>
        </a:p>
      </dgm:t>
    </dgm:pt>
    <dgm:pt modelId="{057E6384-618E-40E6-9146-68B5B7D2FCC4}" type="sibTrans" cxnId="{F048DAC5-943F-4DBA-8119-95E17F00B9FB}">
      <dgm:prSet/>
      <dgm:spPr/>
      <dgm:t>
        <a:bodyPr/>
        <a:lstStyle/>
        <a:p>
          <a:endParaRPr lang="en-US" sz="4400"/>
        </a:p>
      </dgm:t>
    </dgm:pt>
    <dgm:pt modelId="{C00357DE-01D9-4571-94C3-27A177B1E37C}">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b="1" dirty="0">
              <a:solidFill>
                <a:schemeClr val="bg1"/>
              </a:solidFill>
              <a:latin typeface="Book Antiqua" panose="02040602050305030304" pitchFamily="18" charset="0"/>
            </a:rPr>
            <a:t>Income accrued or received in India along with </a:t>
          </a:r>
          <a:r>
            <a:rPr lang="en-US" sz="1400" b="1" u="sng" dirty="0">
              <a:solidFill>
                <a:schemeClr val="bg1"/>
              </a:solidFill>
              <a:latin typeface="Book Antiqua" panose="02040602050305030304" pitchFamily="18" charset="0"/>
            </a:rPr>
            <a:t>“Foreign Sourced Incomes derived from business controlled or profession set up in India are taxable”</a:t>
          </a:r>
          <a:endParaRPr lang="en-US" sz="1400" b="1" u="sng" dirty="0">
            <a:solidFill>
              <a:schemeClr val="bg1"/>
            </a:solidFill>
          </a:endParaRPr>
        </a:p>
      </dgm:t>
    </dgm:pt>
    <dgm:pt modelId="{D87D2A46-FCD6-4FA4-ABD9-8CBB5986A300}" type="parTrans" cxnId="{B6115B0C-9CE7-44C0-8799-F296D65190D1}">
      <dgm:prSet custT="1"/>
      <dgm:spPr>
        <a:ln w="38100">
          <a:solidFill>
            <a:schemeClr val="accent1"/>
          </a:solidFill>
        </a:ln>
      </dgm:spPr>
      <dgm:t>
        <a:bodyPr/>
        <a:lstStyle/>
        <a:p>
          <a:endParaRPr lang="en-US" sz="1050" dirty="0"/>
        </a:p>
      </dgm:t>
    </dgm:pt>
    <dgm:pt modelId="{8DBD1A1B-2B74-4BCF-A746-C817498C77C7}" type="sibTrans" cxnId="{B6115B0C-9CE7-44C0-8799-F296D65190D1}">
      <dgm:prSet/>
      <dgm:spPr/>
      <dgm:t>
        <a:bodyPr/>
        <a:lstStyle/>
        <a:p>
          <a:endParaRPr lang="en-US" sz="4400"/>
        </a:p>
      </dgm:t>
    </dgm:pt>
    <dgm:pt modelId="{5150E46E-127A-4CCE-801B-310B44A66D46}" type="pres">
      <dgm:prSet presAssocID="{D9285F17-CD0D-4DEA-9A33-30C8086B5AB0}" presName="diagram" presStyleCnt="0">
        <dgm:presLayoutVars>
          <dgm:chPref val="1"/>
          <dgm:dir/>
          <dgm:animOne val="branch"/>
          <dgm:animLvl val="lvl"/>
          <dgm:resizeHandles val="exact"/>
        </dgm:presLayoutVars>
      </dgm:prSet>
      <dgm:spPr/>
    </dgm:pt>
    <dgm:pt modelId="{CD25DC54-3F40-44AF-8104-9196D4375162}" type="pres">
      <dgm:prSet presAssocID="{6AB1F98A-BEE0-4AEA-BA5A-AD1EE8FBC486}" presName="root1" presStyleCnt="0"/>
      <dgm:spPr/>
    </dgm:pt>
    <dgm:pt modelId="{472E8B95-4A11-4ACC-9A9F-3003FA4D70AC}" type="pres">
      <dgm:prSet presAssocID="{6AB1F98A-BEE0-4AEA-BA5A-AD1EE8FBC486}" presName="LevelOneTextNode" presStyleLbl="node0" presStyleIdx="0" presStyleCnt="1" custScaleX="126515" custScaleY="175255">
        <dgm:presLayoutVars>
          <dgm:chPref val="3"/>
        </dgm:presLayoutVars>
      </dgm:prSet>
      <dgm:spPr/>
    </dgm:pt>
    <dgm:pt modelId="{C388588B-C115-4059-AD9E-73BACA595524}" type="pres">
      <dgm:prSet presAssocID="{6AB1F98A-BEE0-4AEA-BA5A-AD1EE8FBC486}" presName="level2hierChild" presStyleCnt="0"/>
      <dgm:spPr/>
    </dgm:pt>
    <dgm:pt modelId="{C9B60CCC-85E3-4859-8367-72E923DB4933}" type="pres">
      <dgm:prSet presAssocID="{79DD3394-C8D7-454B-B9DA-18EAFA5F3C30}" presName="conn2-1" presStyleLbl="parChTrans1D2" presStyleIdx="0" presStyleCnt="2"/>
      <dgm:spPr/>
    </dgm:pt>
    <dgm:pt modelId="{CBFF28C4-FBF4-4A37-B627-714F67A26DDD}" type="pres">
      <dgm:prSet presAssocID="{79DD3394-C8D7-454B-B9DA-18EAFA5F3C30}" presName="connTx" presStyleLbl="parChTrans1D2" presStyleIdx="0" presStyleCnt="2"/>
      <dgm:spPr/>
    </dgm:pt>
    <dgm:pt modelId="{D0FF352C-357A-4CF9-B3C2-7D25A91A327D}" type="pres">
      <dgm:prSet presAssocID="{CBFAD683-D93A-452E-AA54-40EA15A6E3DD}" presName="root2" presStyleCnt="0"/>
      <dgm:spPr/>
    </dgm:pt>
    <dgm:pt modelId="{1CEF9131-FF8D-4F6D-ADD2-B9273E655DF1}" type="pres">
      <dgm:prSet presAssocID="{CBFAD683-D93A-452E-AA54-40EA15A6E3DD}" presName="LevelTwoTextNode" presStyleLbl="node2" presStyleIdx="0" presStyleCnt="2" custScaleX="117249" custScaleY="167798">
        <dgm:presLayoutVars>
          <dgm:chPref val="3"/>
        </dgm:presLayoutVars>
      </dgm:prSet>
      <dgm:spPr/>
    </dgm:pt>
    <dgm:pt modelId="{757931D6-269C-4CD6-8AF6-37E343BFCFAB}" type="pres">
      <dgm:prSet presAssocID="{CBFAD683-D93A-452E-AA54-40EA15A6E3DD}" presName="level3hierChild" presStyleCnt="0"/>
      <dgm:spPr/>
    </dgm:pt>
    <dgm:pt modelId="{4D447F99-984C-417E-9BFA-0B896F2B1561}" type="pres">
      <dgm:prSet presAssocID="{3C5369E8-9B51-4CBF-A9F6-2D8FED9E19EE}" presName="conn2-1" presStyleLbl="parChTrans1D3" presStyleIdx="0" presStyleCnt="3"/>
      <dgm:spPr/>
    </dgm:pt>
    <dgm:pt modelId="{B133D2B9-610E-4441-B81F-063F9BD08E86}" type="pres">
      <dgm:prSet presAssocID="{3C5369E8-9B51-4CBF-A9F6-2D8FED9E19EE}" presName="connTx" presStyleLbl="parChTrans1D3" presStyleIdx="0" presStyleCnt="3"/>
      <dgm:spPr/>
    </dgm:pt>
    <dgm:pt modelId="{6C74E43A-266A-4101-9F16-7A80CAC658DC}" type="pres">
      <dgm:prSet presAssocID="{E23CEB58-7A41-405F-8BBE-FE2B3241980E}" presName="root2" presStyleCnt="0"/>
      <dgm:spPr/>
    </dgm:pt>
    <dgm:pt modelId="{EA1F2E44-CF9F-4B92-9A7A-2CE6468422BE}" type="pres">
      <dgm:prSet presAssocID="{E23CEB58-7A41-405F-8BBE-FE2B3241980E}" presName="LevelTwoTextNode" presStyleLbl="node3" presStyleIdx="0" presStyleCnt="3" custScaleX="129474" custScaleY="168326">
        <dgm:presLayoutVars>
          <dgm:chPref val="3"/>
        </dgm:presLayoutVars>
      </dgm:prSet>
      <dgm:spPr/>
    </dgm:pt>
    <dgm:pt modelId="{3E342848-6DFF-4FAB-A10B-ADFF420D1D11}" type="pres">
      <dgm:prSet presAssocID="{E23CEB58-7A41-405F-8BBE-FE2B3241980E}" presName="level3hierChild" presStyleCnt="0"/>
      <dgm:spPr/>
    </dgm:pt>
    <dgm:pt modelId="{BC8356B8-1FC3-44A7-8245-8A94792C4240}" type="pres">
      <dgm:prSet presAssocID="{619BDC2C-115C-42D1-A197-90F0EBB25A90}" presName="conn2-1" presStyleLbl="parChTrans1D4" presStyleIdx="0" presStyleCnt="2"/>
      <dgm:spPr/>
    </dgm:pt>
    <dgm:pt modelId="{63D4B269-8334-4787-9608-1285D70A8AF4}" type="pres">
      <dgm:prSet presAssocID="{619BDC2C-115C-42D1-A197-90F0EBB25A90}" presName="connTx" presStyleLbl="parChTrans1D4" presStyleIdx="0" presStyleCnt="2"/>
      <dgm:spPr/>
    </dgm:pt>
    <dgm:pt modelId="{5EAFBF1B-CEBF-4663-ACC9-DFE9FD938D6B}" type="pres">
      <dgm:prSet presAssocID="{0E18741F-891E-439F-AF60-0208538C65FD}" presName="root2" presStyleCnt="0"/>
      <dgm:spPr/>
    </dgm:pt>
    <dgm:pt modelId="{06E694D2-9935-45F9-8FC4-F7993327D12E}" type="pres">
      <dgm:prSet presAssocID="{0E18741F-891E-439F-AF60-0208538C65FD}" presName="LevelTwoTextNode" presStyleLbl="node4" presStyleIdx="0" presStyleCnt="2" custScaleX="360081" custScaleY="171252" custLinFactNeighborX="37881" custLinFactNeighborY="-545">
        <dgm:presLayoutVars>
          <dgm:chPref val="3"/>
        </dgm:presLayoutVars>
      </dgm:prSet>
      <dgm:spPr/>
    </dgm:pt>
    <dgm:pt modelId="{7F0B206D-4F25-4565-BF48-7C8424D8EF27}" type="pres">
      <dgm:prSet presAssocID="{0E18741F-891E-439F-AF60-0208538C65FD}" presName="level3hierChild" presStyleCnt="0"/>
      <dgm:spPr/>
    </dgm:pt>
    <dgm:pt modelId="{9435FA1B-C89C-45FF-9796-62B76AFAE4B4}" type="pres">
      <dgm:prSet presAssocID="{5751799E-0AF7-4A18-BFEC-6B45890B91EA}" presName="conn2-1" presStyleLbl="parChTrans1D3" presStyleIdx="1" presStyleCnt="3"/>
      <dgm:spPr/>
    </dgm:pt>
    <dgm:pt modelId="{6A2E2F52-9BC0-4E16-AA19-1DFF9B1024CF}" type="pres">
      <dgm:prSet presAssocID="{5751799E-0AF7-4A18-BFEC-6B45890B91EA}" presName="connTx" presStyleLbl="parChTrans1D3" presStyleIdx="1" presStyleCnt="3"/>
      <dgm:spPr/>
    </dgm:pt>
    <dgm:pt modelId="{6C16249B-9166-4273-940F-38E60516B3E5}" type="pres">
      <dgm:prSet presAssocID="{889D6020-2734-4999-B63A-18D1A7A13C4B}" presName="root2" presStyleCnt="0"/>
      <dgm:spPr/>
    </dgm:pt>
    <dgm:pt modelId="{4A381525-B4C2-4600-8965-5398D8B319AA}" type="pres">
      <dgm:prSet presAssocID="{889D6020-2734-4999-B63A-18D1A7A13C4B}" presName="LevelTwoTextNode" presStyleLbl="node3" presStyleIdx="1" presStyleCnt="3" custScaleX="129474" custScaleY="168326">
        <dgm:presLayoutVars>
          <dgm:chPref val="3"/>
        </dgm:presLayoutVars>
      </dgm:prSet>
      <dgm:spPr/>
    </dgm:pt>
    <dgm:pt modelId="{42A3E1FA-0A5D-4173-AEF4-679B6DC0A796}" type="pres">
      <dgm:prSet presAssocID="{889D6020-2734-4999-B63A-18D1A7A13C4B}" presName="level3hierChild" presStyleCnt="0"/>
      <dgm:spPr/>
    </dgm:pt>
    <dgm:pt modelId="{53DAB1B3-21AD-4B1C-9BD6-9A0FC63F3104}" type="pres">
      <dgm:prSet presAssocID="{D87D2A46-FCD6-4FA4-ABD9-8CBB5986A300}" presName="conn2-1" presStyleLbl="parChTrans1D4" presStyleIdx="1" presStyleCnt="2"/>
      <dgm:spPr/>
    </dgm:pt>
    <dgm:pt modelId="{5DC6A6E7-1145-42EC-9085-CC42291482CD}" type="pres">
      <dgm:prSet presAssocID="{D87D2A46-FCD6-4FA4-ABD9-8CBB5986A300}" presName="connTx" presStyleLbl="parChTrans1D4" presStyleIdx="1" presStyleCnt="2"/>
      <dgm:spPr/>
    </dgm:pt>
    <dgm:pt modelId="{5F1C92B7-25AB-4450-A1C5-EF39DDB9E1F2}" type="pres">
      <dgm:prSet presAssocID="{C00357DE-01D9-4571-94C3-27A177B1E37C}" presName="root2" presStyleCnt="0"/>
      <dgm:spPr/>
    </dgm:pt>
    <dgm:pt modelId="{D7E81485-CEC5-47E9-B1E2-A33F280231D1}" type="pres">
      <dgm:prSet presAssocID="{C00357DE-01D9-4571-94C3-27A177B1E37C}" presName="LevelTwoTextNode" presStyleLbl="node4" presStyleIdx="1" presStyleCnt="2" custScaleX="360081" custScaleY="171252" custLinFactNeighborX="37881" custLinFactNeighborY="-545">
        <dgm:presLayoutVars>
          <dgm:chPref val="3"/>
        </dgm:presLayoutVars>
      </dgm:prSet>
      <dgm:spPr/>
    </dgm:pt>
    <dgm:pt modelId="{302105DB-74EB-4E4D-8A73-8899DECCB947}" type="pres">
      <dgm:prSet presAssocID="{C00357DE-01D9-4571-94C3-27A177B1E37C}" presName="level3hierChild" presStyleCnt="0"/>
      <dgm:spPr/>
    </dgm:pt>
    <dgm:pt modelId="{D4A9DDB4-FE8F-446F-ABB0-6DF0BC9BB415}" type="pres">
      <dgm:prSet presAssocID="{A3916A7D-2993-46E7-AA95-3C6D0C19B7FD}" presName="conn2-1" presStyleLbl="parChTrans1D2" presStyleIdx="1" presStyleCnt="2"/>
      <dgm:spPr/>
    </dgm:pt>
    <dgm:pt modelId="{C47ADDA8-0E87-414E-BE7D-5620237B23BD}" type="pres">
      <dgm:prSet presAssocID="{A3916A7D-2993-46E7-AA95-3C6D0C19B7FD}" presName="connTx" presStyleLbl="parChTrans1D2" presStyleIdx="1" presStyleCnt="2"/>
      <dgm:spPr/>
    </dgm:pt>
    <dgm:pt modelId="{CD1A23C5-305A-41AD-A4F0-2F5DB360F6F9}" type="pres">
      <dgm:prSet presAssocID="{052FD52C-D5DA-49DC-ACB6-A793195500A7}" presName="root2" presStyleCnt="0"/>
      <dgm:spPr/>
    </dgm:pt>
    <dgm:pt modelId="{0294CD5C-A628-40EA-B9D7-57C8CB138F0C}" type="pres">
      <dgm:prSet presAssocID="{052FD52C-D5DA-49DC-ACB6-A793195500A7}" presName="LevelTwoTextNode" presStyleLbl="node2" presStyleIdx="1" presStyleCnt="2" custScaleX="117249" custScaleY="167798">
        <dgm:presLayoutVars>
          <dgm:chPref val="3"/>
        </dgm:presLayoutVars>
      </dgm:prSet>
      <dgm:spPr/>
    </dgm:pt>
    <dgm:pt modelId="{D6CD6A3E-F479-476C-A8D9-B9B4C7A8E408}" type="pres">
      <dgm:prSet presAssocID="{052FD52C-D5DA-49DC-ACB6-A793195500A7}" presName="level3hierChild" presStyleCnt="0"/>
      <dgm:spPr/>
    </dgm:pt>
    <dgm:pt modelId="{AD09DD47-D9DC-41F2-B3DF-A4259CAC501E}" type="pres">
      <dgm:prSet presAssocID="{6EA5316F-74F3-488E-A982-62CC13CE54D1}" presName="conn2-1" presStyleLbl="parChTrans1D3" presStyleIdx="2" presStyleCnt="3"/>
      <dgm:spPr/>
    </dgm:pt>
    <dgm:pt modelId="{47F1D3A0-82CD-497D-8371-F120535E3188}" type="pres">
      <dgm:prSet presAssocID="{6EA5316F-74F3-488E-A982-62CC13CE54D1}" presName="connTx" presStyleLbl="parChTrans1D3" presStyleIdx="2" presStyleCnt="3"/>
      <dgm:spPr/>
    </dgm:pt>
    <dgm:pt modelId="{F486C61F-2971-4444-A8B2-B8207ADABB1F}" type="pres">
      <dgm:prSet presAssocID="{8BAE5357-FEA0-4E49-9D6E-A0098CF87B55}" presName="root2" presStyleCnt="0"/>
      <dgm:spPr/>
    </dgm:pt>
    <dgm:pt modelId="{B9E08742-2F89-4FDF-8BC9-88A090A37F89}" type="pres">
      <dgm:prSet presAssocID="{8BAE5357-FEA0-4E49-9D6E-A0098CF87B55}" presName="LevelTwoTextNode" presStyleLbl="node3" presStyleIdx="2" presStyleCnt="3" custScaleX="360081" custScaleY="147372" custLinFactX="77007" custLinFactNeighborX="100000" custLinFactNeighborY="-355">
        <dgm:presLayoutVars>
          <dgm:chPref val="3"/>
        </dgm:presLayoutVars>
      </dgm:prSet>
      <dgm:spPr/>
    </dgm:pt>
    <dgm:pt modelId="{F5F5C07E-0F51-4B39-84C8-5A58FE6A3F35}" type="pres">
      <dgm:prSet presAssocID="{8BAE5357-FEA0-4E49-9D6E-A0098CF87B55}" presName="level3hierChild" presStyleCnt="0"/>
      <dgm:spPr/>
    </dgm:pt>
  </dgm:ptLst>
  <dgm:cxnLst>
    <dgm:cxn modelId="{B7C2A201-0405-4205-8E7F-22CC70DA3610}" type="presOf" srcId="{889D6020-2734-4999-B63A-18D1A7A13C4B}" destId="{4A381525-B4C2-4600-8965-5398D8B319AA}" srcOrd="0" destOrd="0" presId="urn:microsoft.com/office/officeart/2005/8/layout/hierarchy2"/>
    <dgm:cxn modelId="{9D88DA06-D62B-41D1-951F-2F95290B7077}" type="presOf" srcId="{C00357DE-01D9-4571-94C3-27A177B1E37C}" destId="{D7E81485-CEC5-47E9-B1E2-A33F280231D1}" srcOrd="0" destOrd="0" presId="urn:microsoft.com/office/officeart/2005/8/layout/hierarchy2"/>
    <dgm:cxn modelId="{4982CF0B-C20F-473E-9AD4-2F414C57AFA0}" type="presOf" srcId="{052FD52C-D5DA-49DC-ACB6-A793195500A7}" destId="{0294CD5C-A628-40EA-B9D7-57C8CB138F0C}" srcOrd="0" destOrd="0" presId="urn:microsoft.com/office/officeart/2005/8/layout/hierarchy2"/>
    <dgm:cxn modelId="{B6115B0C-9CE7-44C0-8799-F296D65190D1}" srcId="{889D6020-2734-4999-B63A-18D1A7A13C4B}" destId="{C00357DE-01D9-4571-94C3-27A177B1E37C}" srcOrd="0" destOrd="0" parTransId="{D87D2A46-FCD6-4FA4-ABD9-8CBB5986A300}" sibTransId="{8DBD1A1B-2B74-4BCF-A746-C817498C77C7}"/>
    <dgm:cxn modelId="{19249216-98E3-490E-A668-08D8FF44C080}" type="presOf" srcId="{6AB1F98A-BEE0-4AEA-BA5A-AD1EE8FBC486}" destId="{472E8B95-4A11-4ACC-9A9F-3003FA4D70AC}" srcOrd="0" destOrd="0" presId="urn:microsoft.com/office/officeart/2005/8/layout/hierarchy2"/>
    <dgm:cxn modelId="{19847F17-A4BB-4E24-9A9C-99BD54072C7F}" type="presOf" srcId="{79DD3394-C8D7-454B-B9DA-18EAFA5F3C30}" destId="{CBFF28C4-FBF4-4A37-B627-714F67A26DDD}" srcOrd="1" destOrd="0" presId="urn:microsoft.com/office/officeart/2005/8/layout/hierarchy2"/>
    <dgm:cxn modelId="{A242601E-E241-4F48-A5B1-06E4A4D83818}" srcId="{CBFAD683-D93A-452E-AA54-40EA15A6E3DD}" destId="{889D6020-2734-4999-B63A-18D1A7A13C4B}" srcOrd="1" destOrd="0" parTransId="{5751799E-0AF7-4A18-BFEC-6B45890B91EA}" sibTransId="{EE24153C-4382-4D37-B680-8D66702F637F}"/>
    <dgm:cxn modelId="{2BDA8E33-D8AE-40AC-8D0C-1C65912267A8}" type="presOf" srcId="{D87D2A46-FCD6-4FA4-ABD9-8CBB5986A300}" destId="{5DC6A6E7-1145-42EC-9085-CC42291482CD}" srcOrd="1" destOrd="0" presId="urn:microsoft.com/office/officeart/2005/8/layout/hierarchy2"/>
    <dgm:cxn modelId="{F9230F41-EE80-42E4-81F3-17D8C44F1E43}" type="presOf" srcId="{6EA5316F-74F3-488E-A982-62CC13CE54D1}" destId="{47F1D3A0-82CD-497D-8371-F120535E3188}" srcOrd="1" destOrd="0" presId="urn:microsoft.com/office/officeart/2005/8/layout/hierarchy2"/>
    <dgm:cxn modelId="{1E574A41-2056-4E94-A504-2625093E67EE}" type="presOf" srcId="{3C5369E8-9B51-4CBF-A9F6-2D8FED9E19EE}" destId="{4D447F99-984C-417E-9BFA-0B896F2B1561}" srcOrd="0" destOrd="0" presId="urn:microsoft.com/office/officeart/2005/8/layout/hierarchy2"/>
    <dgm:cxn modelId="{F96B8647-69E0-4D98-856C-2595654D1098}" srcId="{6AB1F98A-BEE0-4AEA-BA5A-AD1EE8FBC486}" destId="{052FD52C-D5DA-49DC-ACB6-A793195500A7}" srcOrd="1" destOrd="0" parTransId="{A3916A7D-2993-46E7-AA95-3C6D0C19B7FD}" sibTransId="{795A43BD-7110-4F7A-9E13-0FA3A6D980C7}"/>
    <dgm:cxn modelId="{AA7BA668-A007-4AB9-80DC-835312E3F445}" srcId="{6AB1F98A-BEE0-4AEA-BA5A-AD1EE8FBC486}" destId="{CBFAD683-D93A-452E-AA54-40EA15A6E3DD}" srcOrd="0" destOrd="0" parTransId="{79DD3394-C8D7-454B-B9DA-18EAFA5F3C30}" sibTransId="{4E2419CC-13FA-4DC5-9083-E9811B30DB7E}"/>
    <dgm:cxn modelId="{E89B5E51-8488-4C44-9498-1367937F68F7}" type="presOf" srcId="{619BDC2C-115C-42D1-A197-90F0EBB25A90}" destId="{63D4B269-8334-4787-9608-1285D70A8AF4}" srcOrd="1" destOrd="0" presId="urn:microsoft.com/office/officeart/2005/8/layout/hierarchy2"/>
    <dgm:cxn modelId="{9FBDF751-28EB-402A-BAD3-C4C3BA5BC8EB}" type="presOf" srcId="{A3916A7D-2993-46E7-AA95-3C6D0C19B7FD}" destId="{C47ADDA8-0E87-414E-BE7D-5620237B23BD}" srcOrd="1" destOrd="0" presId="urn:microsoft.com/office/officeart/2005/8/layout/hierarchy2"/>
    <dgm:cxn modelId="{7E3C7982-6A39-4D2A-9CB3-9EBDBED442F6}" srcId="{D9285F17-CD0D-4DEA-9A33-30C8086B5AB0}" destId="{6AB1F98A-BEE0-4AEA-BA5A-AD1EE8FBC486}" srcOrd="0" destOrd="0" parTransId="{9DD2F021-AA69-42E0-B257-1C68770F3811}" sibTransId="{4D20B175-1046-4AB0-A849-1B571A538A7F}"/>
    <dgm:cxn modelId="{5C914D84-F6B0-482E-8144-771054C7D463}" type="presOf" srcId="{619BDC2C-115C-42D1-A197-90F0EBB25A90}" destId="{BC8356B8-1FC3-44A7-8245-8A94792C4240}" srcOrd="0" destOrd="0" presId="urn:microsoft.com/office/officeart/2005/8/layout/hierarchy2"/>
    <dgm:cxn modelId="{D78C6785-8FAA-4B4C-8398-D39487D91854}" type="presOf" srcId="{5751799E-0AF7-4A18-BFEC-6B45890B91EA}" destId="{9435FA1B-C89C-45FF-9796-62B76AFAE4B4}" srcOrd="0" destOrd="0" presId="urn:microsoft.com/office/officeart/2005/8/layout/hierarchy2"/>
    <dgm:cxn modelId="{CEDA318F-EB4B-4248-A02E-9348D15FAA9B}" type="presOf" srcId="{D9285F17-CD0D-4DEA-9A33-30C8086B5AB0}" destId="{5150E46E-127A-4CCE-801B-310B44A66D46}" srcOrd="0" destOrd="0" presId="urn:microsoft.com/office/officeart/2005/8/layout/hierarchy2"/>
    <dgm:cxn modelId="{5CC41490-907C-4AEA-9330-8BFD84203E66}" type="presOf" srcId="{6EA5316F-74F3-488E-A982-62CC13CE54D1}" destId="{AD09DD47-D9DC-41F2-B3DF-A4259CAC501E}" srcOrd="0" destOrd="0" presId="urn:microsoft.com/office/officeart/2005/8/layout/hierarchy2"/>
    <dgm:cxn modelId="{085B999F-540A-4784-9E87-F70C11C95A4D}" type="presOf" srcId="{8BAE5357-FEA0-4E49-9D6E-A0098CF87B55}" destId="{B9E08742-2F89-4FDF-8BC9-88A090A37F89}" srcOrd="0" destOrd="0" presId="urn:microsoft.com/office/officeart/2005/8/layout/hierarchy2"/>
    <dgm:cxn modelId="{DBBEB3AA-CB19-42A0-829E-A9F22EC2ABD2}" type="presOf" srcId="{3C5369E8-9B51-4CBF-A9F6-2D8FED9E19EE}" destId="{B133D2B9-610E-4441-B81F-063F9BD08E86}" srcOrd="1" destOrd="0" presId="urn:microsoft.com/office/officeart/2005/8/layout/hierarchy2"/>
    <dgm:cxn modelId="{C2B994B1-BF58-46E9-9BF8-14CBCF4643BC}" srcId="{CBFAD683-D93A-452E-AA54-40EA15A6E3DD}" destId="{E23CEB58-7A41-405F-8BBE-FE2B3241980E}" srcOrd="0" destOrd="0" parTransId="{3C5369E8-9B51-4CBF-A9F6-2D8FED9E19EE}" sibTransId="{6CCB6754-D43B-4BDE-9479-526FC1E92271}"/>
    <dgm:cxn modelId="{3110F4B5-472C-4B7D-9B2F-F1C4E1213F2C}" type="presOf" srcId="{E23CEB58-7A41-405F-8BBE-FE2B3241980E}" destId="{EA1F2E44-CF9F-4B92-9A7A-2CE6468422BE}" srcOrd="0" destOrd="0" presId="urn:microsoft.com/office/officeart/2005/8/layout/hierarchy2"/>
    <dgm:cxn modelId="{38D4A1B6-702E-4E7B-AA5D-144510D467DE}" srcId="{052FD52C-D5DA-49DC-ACB6-A793195500A7}" destId="{8BAE5357-FEA0-4E49-9D6E-A0098CF87B55}" srcOrd="0" destOrd="0" parTransId="{6EA5316F-74F3-488E-A982-62CC13CE54D1}" sibTransId="{E0301CD5-1C5A-4A1E-A36E-5E543B4ECC36}"/>
    <dgm:cxn modelId="{F048DAC5-943F-4DBA-8119-95E17F00B9FB}" srcId="{E23CEB58-7A41-405F-8BBE-FE2B3241980E}" destId="{0E18741F-891E-439F-AF60-0208538C65FD}" srcOrd="0" destOrd="0" parTransId="{619BDC2C-115C-42D1-A197-90F0EBB25A90}" sibTransId="{057E6384-618E-40E6-9146-68B5B7D2FCC4}"/>
    <dgm:cxn modelId="{17075EE9-DDFC-4419-A0E6-C04F91FED287}" type="presOf" srcId="{5751799E-0AF7-4A18-BFEC-6B45890B91EA}" destId="{6A2E2F52-9BC0-4E16-AA19-1DFF9B1024CF}" srcOrd="1" destOrd="0" presId="urn:microsoft.com/office/officeart/2005/8/layout/hierarchy2"/>
    <dgm:cxn modelId="{1E4DD5EF-DF9E-4E1D-8D66-162B0B6143CE}" type="presOf" srcId="{0E18741F-891E-439F-AF60-0208538C65FD}" destId="{06E694D2-9935-45F9-8FC4-F7993327D12E}" srcOrd="0" destOrd="0" presId="urn:microsoft.com/office/officeart/2005/8/layout/hierarchy2"/>
    <dgm:cxn modelId="{5D8879F3-EF8D-4B76-A54C-E1601927E0B6}" type="presOf" srcId="{A3916A7D-2993-46E7-AA95-3C6D0C19B7FD}" destId="{D4A9DDB4-FE8F-446F-ABB0-6DF0BC9BB415}" srcOrd="0" destOrd="0" presId="urn:microsoft.com/office/officeart/2005/8/layout/hierarchy2"/>
    <dgm:cxn modelId="{6BA43CF8-C038-4715-9DD4-904869D336F2}" type="presOf" srcId="{CBFAD683-D93A-452E-AA54-40EA15A6E3DD}" destId="{1CEF9131-FF8D-4F6D-ADD2-B9273E655DF1}" srcOrd="0" destOrd="0" presId="urn:microsoft.com/office/officeart/2005/8/layout/hierarchy2"/>
    <dgm:cxn modelId="{588ED7F8-E038-4D77-A37F-28C7B9F47E17}" type="presOf" srcId="{79DD3394-C8D7-454B-B9DA-18EAFA5F3C30}" destId="{C9B60CCC-85E3-4859-8367-72E923DB4933}" srcOrd="0" destOrd="0" presId="urn:microsoft.com/office/officeart/2005/8/layout/hierarchy2"/>
    <dgm:cxn modelId="{B02C96FA-5A03-46BE-91D2-1DD84F073DB5}" type="presOf" srcId="{D87D2A46-FCD6-4FA4-ABD9-8CBB5986A300}" destId="{53DAB1B3-21AD-4B1C-9BD6-9A0FC63F3104}" srcOrd="0" destOrd="0" presId="urn:microsoft.com/office/officeart/2005/8/layout/hierarchy2"/>
    <dgm:cxn modelId="{D583788F-8FD2-40D7-A67C-A8CD6D2FBADC}" type="presParOf" srcId="{5150E46E-127A-4CCE-801B-310B44A66D46}" destId="{CD25DC54-3F40-44AF-8104-9196D4375162}" srcOrd="0" destOrd="0" presId="urn:microsoft.com/office/officeart/2005/8/layout/hierarchy2"/>
    <dgm:cxn modelId="{E8CE6785-C8C1-43E0-A108-6AFBDB1F21B7}" type="presParOf" srcId="{CD25DC54-3F40-44AF-8104-9196D4375162}" destId="{472E8B95-4A11-4ACC-9A9F-3003FA4D70AC}" srcOrd="0" destOrd="0" presId="urn:microsoft.com/office/officeart/2005/8/layout/hierarchy2"/>
    <dgm:cxn modelId="{01598D3C-A03F-40EF-8990-7EE91954ACFC}" type="presParOf" srcId="{CD25DC54-3F40-44AF-8104-9196D4375162}" destId="{C388588B-C115-4059-AD9E-73BACA595524}" srcOrd="1" destOrd="0" presId="urn:microsoft.com/office/officeart/2005/8/layout/hierarchy2"/>
    <dgm:cxn modelId="{7846C63F-91AB-41E8-83BB-07E7D1B5F34F}" type="presParOf" srcId="{C388588B-C115-4059-AD9E-73BACA595524}" destId="{C9B60CCC-85E3-4859-8367-72E923DB4933}" srcOrd="0" destOrd="0" presId="urn:microsoft.com/office/officeart/2005/8/layout/hierarchy2"/>
    <dgm:cxn modelId="{FC66A760-28AF-4619-BD55-5919181E3940}" type="presParOf" srcId="{C9B60CCC-85E3-4859-8367-72E923DB4933}" destId="{CBFF28C4-FBF4-4A37-B627-714F67A26DDD}" srcOrd="0" destOrd="0" presId="urn:microsoft.com/office/officeart/2005/8/layout/hierarchy2"/>
    <dgm:cxn modelId="{68FC56B7-F04D-4094-AA00-61926426909A}" type="presParOf" srcId="{C388588B-C115-4059-AD9E-73BACA595524}" destId="{D0FF352C-357A-4CF9-B3C2-7D25A91A327D}" srcOrd="1" destOrd="0" presId="urn:microsoft.com/office/officeart/2005/8/layout/hierarchy2"/>
    <dgm:cxn modelId="{E2447148-0778-451D-9CB9-71AF93D0A370}" type="presParOf" srcId="{D0FF352C-357A-4CF9-B3C2-7D25A91A327D}" destId="{1CEF9131-FF8D-4F6D-ADD2-B9273E655DF1}" srcOrd="0" destOrd="0" presId="urn:microsoft.com/office/officeart/2005/8/layout/hierarchy2"/>
    <dgm:cxn modelId="{51103ADA-838E-4540-AD30-A440E6B2FB24}" type="presParOf" srcId="{D0FF352C-357A-4CF9-B3C2-7D25A91A327D}" destId="{757931D6-269C-4CD6-8AF6-37E343BFCFAB}" srcOrd="1" destOrd="0" presId="urn:microsoft.com/office/officeart/2005/8/layout/hierarchy2"/>
    <dgm:cxn modelId="{F75A2F63-7345-4D0E-9418-24B72386AFEE}" type="presParOf" srcId="{757931D6-269C-4CD6-8AF6-37E343BFCFAB}" destId="{4D447F99-984C-417E-9BFA-0B896F2B1561}" srcOrd="0" destOrd="0" presId="urn:microsoft.com/office/officeart/2005/8/layout/hierarchy2"/>
    <dgm:cxn modelId="{245897E3-5A67-4100-9D56-E5F2499A0650}" type="presParOf" srcId="{4D447F99-984C-417E-9BFA-0B896F2B1561}" destId="{B133D2B9-610E-4441-B81F-063F9BD08E86}" srcOrd="0" destOrd="0" presId="urn:microsoft.com/office/officeart/2005/8/layout/hierarchy2"/>
    <dgm:cxn modelId="{83259A9D-0849-45CC-B6D5-E10B4FCB5257}" type="presParOf" srcId="{757931D6-269C-4CD6-8AF6-37E343BFCFAB}" destId="{6C74E43A-266A-4101-9F16-7A80CAC658DC}" srcOrd="1" destOrd="0" presId="urn:microsoft.com/office/officeart/2005/8/layout/hierarchy2"/>
    <dgm:cxn modelId="{15DCD997-FEE3-4BA7-A436-CB7A3B736803}" type="presParOf" srcId="{6C74E43A-266A-4101-9F16-7A80CAC658DC}" destId="{EA1F2E44-CF9F-4B92-9A7A-2CE6468422BE}" srcOrd="0" destOrd="0" presId="urn:microsoft.com/office/officeart/2005/8/layout/hierarchy2"/>
    <dgm:cxn modelId="{98C87B86-2C5D-49BC-8B39-BA2D744F82D6}" type="presParOf" srcId="{6C74E43A-266A-4101-9F16-7A80CAC658DC}" destId="{3E342848-6DFF-4FAB-A10B-ADFF420D1D11}" srcOrd="1" destOrd="0" presId="urn:microsoft.com/office/officeart/2005/8/layout/hierarchy2"/>
    <dgm:cxn modelId="{B36C054E-5D1E-4F24-A34E-7A4AC49DC6CD}" type="presParOf" srcId="{3E342848-6DFF-4FAB-A10B-ADFF420D1D11}" destId="{BC8356B8-1FC3-44A7-8245-8A94792C4240}" srcOrd="0" destOrd="0" presId="urn:microsoft.com/office/officeart/2005/8/layout/hierarchy2"/>
    <dgm:cxn modelId="{8CE6D696-6EA6-4A11-9E63-8BD3CB7281AB}" type="presParOf" srcId="{BC8356B8-1FC3-44A7-8245-8A94792C4240}" destId="{63D4B269-8334-4787-9608-1285D70A8AF4}" srcOrd="0" destOrd="0" presId="urn:microsoft.com/office/officeart/2005/8/layout/hierarchy2"/>
    <dgm:cxn modelId="{A78376E6-3892-4D2F-9C15-8DADA34D88F0}" type="presParOf" srcId="{3E342848-6DFF-4FAB-A10B-ADFF420D1D11}" destId="{5EAFBF1B-CEBF-4663-ACC9-DFE9FD938D6B}" srcOrd="1" destOrd="0" presId="urn:microsoft.com/office/officeart/2005/8/layout/hierarchy2"/>
    <dgm:cxn modelId="{584DAC5E-53C9-47C3-847B-FE397D2E1E37}" type="presParOf" srcId="{5EAFBF1B-CEBF-4663-ACC9-DFE9FD938D6B}" destId="{06E694D2-9935-45F9-8FC4-F7993327D12E}" srcOrd="0" destOrd="0" presId="urn:microsoft.com/office/officeart/2005/8/layout/hierarchy2"/>
    <dgm:cxn modelId="{B2437B99-F27A-407A-A1F6-08871C35248B}" type="presParOf" srcId="{5EAFBF1B-CEBF-4663-ACC9-DFE9FD938D6B}" destId="{7F0B206D-4F25-4565-BF48-7C8424D8EF27}" srcOrd="1" destOrd="0" presId="urn:microsoft.com/office/officeart/2005/8/layout/hierarchy2"/>
    <dgm:cxn modelId="{082612DA-D4B6-4041-A28E-751CDAECE847}" type="presParOf" srcId="{757931D6-269C-4CD6-8AF6-37E343BFCFAB}" destId="{9435FA1B-C89C-45FF-9796-62B76AFAE4B4}" srcOrd="2" destOrd="0" presId="urn:microsoft.com/office/officeart/2005/8/layout/hierarchy2"/>
    <dgm:cxn modelId="{A85019D0-FE50-4283-9C50-C86713D74D34}" type="presParOf" srcId="{9435FA1B-C89C-45FF-9796-62B76AFAE4B4}" destId="{6A2E2F52-9BC0-4E16-AA19-1DFF9B1024CF}" srcOrd="0" destOrd="0" presId="urn:microsoft.com/office/officeart/2005/8/layout/hierarchy2"/>
    <dgm:cxn modelId="{17AEB1E1-44DA-4DA1-AFB5-F6266010F0A7}" type="presParOf" srcId="{757931D6-269C-4CD6-8AF6-37E343BFCFAB}" destId="{6C16249B-9166-4273-940F-38E60516B3E5}" srcOrd="3" destOrd="0" presId="urn:microsoft.com/office/officeart/2005/8/layout/hierarchy2"/>
    <dgm:cxn modelId="{A1625F6D-D110-46EA-A930-40AA92D42CD8}" type="presParOf" srcId="{6C16249B-9166-4273-940F-38E60516B3E5}" destId="{4A381525-B4C2-4600-8965-5398D8B319AA}" srcOrd="0" destOrd="0" presId="urn:microsoft.com/office/officeart/2005/8/layout/hierarchy2"/>
    <dgm:cxn modelId="{D55C4C43-3C03-4764-BCAC-62677DAB9A25}" type="presParOf" srcId="{6C16249B-9166-4273-940F-38E60516B3E5}" destId="{42A3E1FA-0A5D-4173-AEF4-679B6DC0A796}" srcOrd="1" destOrd="0" presId="urn:microsoft.com/office/officeart/2005/8/layout/hierarchy2"/>
    <dgm:cxn modelId="{148AA2B6-E6CF-41CB-B626-C124A8A67A19}" type="presParOf" srcId="{42A3E1FA-0A5D-4173-AEF4-679B6DC0A796}" destId="{53DAB1B3-21AD-4B1C-9BD6-9A0FC63F3104}" srcOrd="0" destOrd="0" presId="urn:microsoft.com/office/officeart/2005/8/layout/hierarchy2"/>
    <dgm:cxn modelId="{6D2B0A1C-F9FB-471B-916E-118E256BBC6A}" type="presParOf" srcId="{53DAB1B3-21AD-4B1C-9BD6-9A0FC63F3104}" destId="{5DC6A6E7-1145-42EC-9085-CC42291482CD}" srcOrd="0" destOrd="0" presId="urn:microsoft.com/office/officeart/2005/8/layout/hierarchy2"/>
    <dgm:cxn modelId="{6320BE60-BDA7-4019-8BAD-D11D2BF4BB09}" type="presParOf" srcId="{42A3E1FA-0A5D-4173-AEF4-679B6DC0A796}" destId="{5F1C92B7-25AB-4450-A1C5-EF39DDB9E1F2}" srcOrd="1" destOrd="0" presId="urn:microsoft.com/office/officeart/2005/8/layout/hierarchy2"/>
    <dgm:cxn modelId="{E163F30E-5109-4EC5-8324-1088AEC6A4A6}" type="presParOf" srcId="{5F1C92B7-25AB-4450-A1C5-EF39DDB9E1F2}" destId="{D7E81485-CEC5-47E9-B1E2-A33F280231D1}" srcOrd="0" destOrd="0" presId="urn:microsoft.com/office/officeart/2005/8/layout/hierarchy2"/>
    <dgm:cxn modelId="{9D2DDCCA-6AAF-472A-B300-BB84E16C96AB}" type="presParOf" srcId="{5F1C92B7-25AB-4450-A1C5-EF39DDB9E1F2}" destId="{302105DB-74EB-4E4D-8A73-8899DECCB947}" srcOrd="1" destOrd="0" presId="urn:microsoft.com/office/officeart/2005/8/layout/hierarchy2"/>
    <dgm:cxn modelId="{BE56E496-59CD-44DC-9848-EF0C6DF5C74D}" type="presParOf" srcId="{C388588B-C115-4059-AD9E-73BACA595524}" destId="{D4A9DDB4-FE8F-446F-ABB0-6DF0BC9BB415}" srcOrd="2" destOrd="0" presId="urn:microsoft.com/office/officeart/2005/8/layout/hierarchy2"/>
    <dgm:cxn modelId="{9E0D865F-71B5-4178-93F3-00B928C3559E}" type="presParOf" srcId="{D4A9DDB4-FE8F-446F-ABB0-6DF0BC9BB415}" destId="{C47ADDA8-0E87-414E-BE7D-5620237B23BD}" srcOrd="0" destOrd="0" presId="urn:microsoft.com/office/officeart/2005/8/layout/hierarchy2"/>
    <dgm:cxn modelId="{FA698C2B-54B3-4086-89A3-A14EFE96D208}" type="presParOf" srcId="{C388588B-C115-4059-AD9E-73BACA595524}" destId="{CD1A23C5-305A-41AD-A4F0-2F5DB360F6F9}" srcOrd="3" destOrd="0" presId="urn:microsoft.com/office/officeart/2005/8/layout/hierarchy2"/>
    <dgm:cxn modelId="{2E1DC41F-BF36-4F49-8670-0E03D41ADEE4}" type="presParOf" srcId="{CD1A23C5-305A-41AD-A4F0-2F5DB360F6F9}" destId="{0294CD5C-A628-40EA-B9D7-57C8CB138F0C}" srcOrd="0" destOrd="0" presId="urn:microsoft.com/office/officeart/2005/8/layout/hierarchy2"/>
    <dgm:cxn modelId="{C9F2C186-4041-4BD6-AEDA-9AC638E11448}" type="presParOf" srcId="{CD1A23C5-305A-41AD-A4F0-2F5DB360F6F9}" destId="{D6CD6A3E-F479-476C-A8D9-B9B4C7A8E408}" srcOrd="1" destOrd="0" presId="urn:microsoft.com/office/officeart/2005/8/layout/hierarchy2"/>
    <dgm:cxn modelId="{2B108A74-7DEF-4BB4-B447-C2C2511D80D3}" type="presParOf" srcId="{D6CD6A3E-F479-476C-A8D9-B9B4C7A8E408}" destId="{AD09DD47-D9DC-41F2-B3DF-A4259CAC501E}" srcOrd="0" destOrd="0" presId="urn:microsoft.com/office/officeart/2005/8/layout/hierarchy2"/>
    <dgm:cxn modelId="{53D49948-0561-4944-B9BA-FED546B76466}" type="presParOf" srcId="{AD09DD47-D9DC-41F2-B3DF-A4259CAC501E}" destId="{47F1D3A0-82CD-497D-8371-F120535E3188}" srcOrd="0" destOrd="0" presId="urn:microsoft.com/office/officeart/2005/8/layout/hierarchy2"/>
    <dgm:cxn modelId="{3EFB0C96-1456-48E6-B6E8-24DC8460A703}" type="presParOf" srcId="{D6CD6A3E-F479-476C-A8D9-B9B4C7A8E408}" destId="{F486C61F-2971-4444-A8B2-B8207ADABB1F}" srcOrd="1" destOrd="0" presId="urn:microsoft.com/office/officeart/2005/8/layout/hierarchy2"/>
    <dgm:cxn modelId="{39EBBA3B-A6E9-4717-90CF-9F8567601ACE}" type="presParOf" srcId="{F486C61F-2971-4444-A8B2-B8207ADABB1F}" destId="{B9E08742-2F89-4FDF-8BC9-88A090A37F89}" srcOrd="0" destOrd="0" presId="urn:microsoft.com/office/officeart/2005/8/layout/hierarchy2"/>
    <dgm:cxn modelId="{A557DC42-635D-4B98-9CDE-47B30C32B853}" type="presParOf" srcId="{F486C61F-2971-4444-A8B2-B8207ADABB1F}" destId="{F5F5C07E-0F51-4B39-84C8-5A58FE6A3F35}" srcOrd="1" destOrd="0" presId="urn:microsoft.com/office/officeart/2005/8/layout/hierarchy2"/>
  </dgm:cxnLst>
  <dgm:bg/>
  <dgm:whole>
    <a:ln w="7620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7C993A-352B-481A-B997-44AB10B2633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08845EC-C14D-4F4C-BB40-6A69C7453607}">
      <dgm:prSet phldrT="[Text]" custT="1"/>
      <dgm:spPr/>
      <dgm:t>
        <a:bodyPr/>
        <a:lstStyle/>
        <a:p>
          <a:r>
            <a:rPr lang="en-US" sz="4000" dirty="0">
              <a:latin typeface="Book Antiqua" panose="02040602050305030304" pitchFamily="18" charset="0"/>
            </a:rPr>
            <a:t>Income</a:t>
          </a:r>
        </a:p>
      </dgm:t>
    </dgm:pt>
    <dgm:pt modelId="{02A9AF97-F137-4B77-B6E2-E755878275F8}" type="parTrans" cxnId="{D06F6455-2C7B-493A-AC7A-FBC2A9CF7F06}">
      <dgm:prSet/>
      <dgm:spPr/>
      <dgm:t>
        <a:bodyPr/>
        <a:lstStyle/>
        <a:p>
          <a:endParaRPr lang="en-US">
            <a:latin typeface="Book Antiqua" panose="02040602050305030304" pitchFamily="18" charset="0"/>
          </a:endParaRPr>
        </a:p>
      </dgm:t>
    </dgm:pt>
    <dgm:pt modelId="{3FE6140F-AD91-4438-9923-0814DF44DBD9}" type="sibTrans" cxnId="{D06F6455-2C7B-493A-AC7A-FBC2A9CF7F06}">
      <dgm:prSet/>
      <dgm:spPr/>
      <dgm:t>
        <a:bodyPr/>
        <a:lstStyle/>
        <a:p>
          <a:endParaRPr lang="en-US">
            <a:latin typeface="Book Antiqua" panose="02040602050305030304" pitchFamily="18" charset="0"/>
          </a:endParaRPr>
        </a:p>
      </dgm:t>
    </dgm:pt>
    <dgm:pt modelId="{486F2459-18F2-436A-A543-683CA4F11763}">
      <dgm:prSet phldrT="[Text]" custT="1"/>
      <dgm:spPr/>
      <dgm:t>
        <a:bodyPr/>
        <a:lstStyle/>
        <a:p>
          <a:r>
            <a:rPr lang="en-US" sz="4000" dirty="0">
              <a:latin typeface="Book Antiqua" panose="02040602050305030304" pitchFamily="18" charset="0"/>
            </a:rPr>
            <a:t>Person</a:t>
          </a:r>
        </a:p>
      </dgm:t>
    </dgm:pt>
    <dgm:pt modelId="{4C715C72-0507-4827-894F-221EFB48B59F}" type="parTrans" cxnId="{3A8E5D23-4F74-416A-89C1-850BBC5BEFB6}">
      <dgm:prSet/>
      <dgm:spPr/>
      <dgm:t>
        <a:bodyPr/>
        <a:lstStyle/>
        <a:p>
          <a:endParaRPr lang="en-US">
            <a:latin typeface="Book Antiqua" panose="02040602050305030304" pitchFamily="18" charset="0"/>
          </a:endParaRPr>
        </a:p>
      </dgm:t>
    </dgm:pt>
    <dgm:pt modelId="{7100FC72-C15B-4F8F-AFF2-486FAD2EB01F}" type="sibTrans" cxnId="{3A8E5D23-4F74-416A-89C1-850BBC5BEFB6}">
      <dgm:prSet/>
      <dgm:spPr/>
      <dgm:t>
        <a:bodyPr/>
        <a:lstStyle/>
        <a:p>
          <a:endParaRPr lang="en-US">
            <a:latin typeface="Book Antiqua" panose="02040602050305030304" pitchFamily="18" charset="0"/>
          </a:endParaRPr>
        </a:p>
      </dgm:t>
    </dgm:pt>
    <dgm:pt modelId="{FF861EF4-A10C-4961-995F-05ADCAF431D8}">
      <dgm:prSet phldrT="[Text]" custT="1"/>
      <dgm:spPr/>
      <dgm:t>
        <a:bodyPr/>
        <a:lstStyle/>
        <a:p>
          <a:r>
            <a:rPr lang="en-US" sz="1800" dirty="0">
              <a:latin typeface="Book Antiqua" panose="02040602050305030304" pitchFamily="18" charset="0"/>
            </a:rPr>
            <a:t>Connected by </a:t>
          </a:r>
          <a:r>
            <a:rPr lang="en-US" sz="1800" b="1" dirty="0">
              <a:latin typeface="Book Antiqua" panose="02040602050305030304" pitchFamily="18" charset="0"/>
            </a:rPr>
            <a:t>Residence</a:t>
          </a:r>
        </a:p>
      </dgm:t>
    </dgm:pt>
    <dgm:pt modelId="{7EF53BC2-9AD8-4542-A98F-ED75EE8C9883}" type="parTrans" cxnId="{79DCB739-EBAE-4890-9D4A-059CEEB50989}">
      <dgm:prSet/>
      <dgm:spPr/>
      <dgm:t>
        <a:bodyPr/>
        <a:lstStyle/>
        <a:p>
          <a:endParaRPr lang="en-US">
            <a:latin typeface="Book Antiqua" panose="02040602050305030304" pitchFamily="18" charset="0"/>
          </a:endParaRPr>
        </a:p>
      </dgm:t>
    </dgm:pt>
    <dgm:pt modelId="{DBE885C5-45CE-4B49-A894-547B27C4286C}" type="sibTrans" cxnId="{79DCB739-EBAE-4890-9D4A-059CEEB50989}">
      <dgm:prSet/>
      <dgm:spPr/>
      <dgm:t>
        <a:bodyPr/>
        <a:lstStyle/>
        <a:p>
          <a:endParaRPr lang="en-US">
            <a:latin typeface="Book Antiqua" panose="02040602050305030304" pitchFamily="18" charset="0"/>
          </a:endParaRPr>
        </a:p>
      </dgm:t>
    </dgm:pt>
    <dgm:pt modelId="{498AB854-78B1-47F9-9FC9-A08989D1B1C6}">
      <dgm:prSet phldrT="[Text]" custT="1"/>
      <dgm:spPr/>
      <dgm:t>
        <a:bodyPr/>
        <a:lstStyle/>
        <a:p>
          <a:r>
            <a:rPr lang="en-US" sz="1800" dirty="0">
              <a:latin typeface="Book Antiqua" panose="02040602050305030304" pitchFamily="18" charset="0"/>
            </a:rPr>
            <a:t>Connected by </a:t>
          </a:r>
          <a:r>
            <a:rPr lang="en-US" sz="1800" b="1" dirty="0">
              <a:latin typeface="Book Antiqua" panose="02040602050305030304" pitchFamily="18" charset="0"/>
            </a:rPr>
            <a:t>Source</a:t>
          </a:r>
        </a:p>
      </dgm:t>
    </dgm:pt>
    <dgm:pt modelId="{71380560-D32C-4341-9B57-E416145FB841}" type="parTrans" cxnId="{8377D66D-D2FB-4852-B661-25E0F8F8272D}">
      <dgm:prSet/>
      <dgm:spPr/>
      <dgm:t>
        <a:bodyPr/>
        <a:lstStyle/>
        <a:p>
          <a:endParaRPr lang="en-US">
            <a:latin typeface="Book Antiqua" panose="02040602050305030304" pitchFamily="18" charset="0"/>
          </a:endParaRPr>
        </a:p>
      </dgm:t>
    </dgm:pt>
    <dgm:pt modelId="{28B0FF24-2F37-46E7-8EA5-B6A8091562A7}" type="sibTrans" cxnId="{8377D66D-D2FB-4852-B661-25E0F8F8272D}">
      <dgm:prSet/>
      <dgm:spPr/>
      <dgm:t>
        <a:bodyPr/>
        <a:lstStyle/>
        <a:p>
          <a:endParaRPr lang="en-US">
            <a:latin typeface="Book Antiqua" panose="02040602050305030304" pitchFamily="18" charset="0"/>
          </a:endParaRPr>
        </a:p>
      </dgm:t>
    </dgm:pt>
    <dgm:pt modelId="{5F47B4AC-572B-478C-8ACE-56E3F3115147}" type="pres">
      <dgm:prSet presAssocID="{5A7C993A-352B-481A-B997-44AB10B26334}" presName="Name0" presStyleCnt="0">
        <dgm:presLayoutVars>
          <dgm:chPref val="3"/>
          <dgm:dir/>
          <dgm:animLvl val="lvl"/>
          <dgm:resizeHandles/>
        </dgm:presLayoutVars>
      </dgm:prSet>
      <dgm:spPr/>
    </dgm:pt>
    <dgm:pt modelId="{2CBCBFD8-D183-429F-B686-E206E375F784}" type="pres">
      <dgm:prSet presAssocID="{208845EC-C14D-4F4C-BB40-6A69C7453607}" presName="horFlow" presStyleCnt="0"/>
      <dgm:spPr/>
    </dgm:pt>
    <dgm:pt modelId="{55F828D4-1D16-4474-82C1-D17EBEDADB78}" type="pres">
      <dgm:prSet presAssocID="{208845EC-C14D-4F4C-BB40-6A69C7453607}" presName="bigChev" presStyleLbl="node1" presStyleIdx="0" presStyleCnt="2"/>
      <dgm:spPr/>
    </dgm:pt>
    <dgm:pt modelId="{97D19DAB-C92C-47E3-8F8B-CDC878FC8EAE}" type="pres">
      <dgm:prSet presAssocID="{71380560-D32C-4341-9B57-E416145FB841}" presName="parTrans" presStyleCnt="0"/>
      <dgm:spPr/>
    </dgm:pt>
    <dgm:pt modelId="{825AFE4E-4E26-48B9-B015-B78B19378139}" type="pres">
      <dgm:prSet presAssocID="{498AB854-78B1-47F9-9FC9-A08989D1B1C6}" presName="node" presStyleLbl="alignAccFollowNode1" presStyleIdx="0" presStyleCnt="2">
        <dgm:presLayoutVars>
          <dgm:bulletEnabled val="1"/>
        </dgm:presLayoutVars>
      </dgm:prSet>
      <dgm:spPr/>
    </dgm:pt>
    <dgm:pt modelId="{69A173F8-78F1-402B-BA50-BC01A561AD7E}" type="pres">
      <dgm:prSet presAssocID="{208845EC-C14D-4F4C-BB40-6A69C7453607}" presName="vSp" presStyleCnt="0"/>
      <dgm:spPr/>
    </dgm:pt>
    <dgm:pt modelId="{5D5C1D70-D0CA-423D-B902-4E508EC214F8}" type="pres">
      <dgm:prSet presAssocID="{486F2459-18F2-436A-A543-683CA4F11763}" presName="horFlow" presStyleCnt="0"/>
      <dgm:spPr/>
    </dgm:pt>
    <dgm:pt modelId="{0AD67981-E8AB-4F89-A86C-CB22B597D884}" type="pres">
      <dgm:prSet presAssocID="{486F2459-18F2-436A-A543-683CA4F11763}" presName="bigChev" presStyleLbl="node1" presStyleIdx="1" presStyleCnt="2"/>
      <dgm:spPr/>
    </dgm:pt>
    <dgm:pt modelId="{6C10D7F5-5243-41BA-9716-8FA15B5B188B}" type="pres">
      <dgm:prSet presAssocID="{7EF53BC2-9AD8-4542-A98F-ED75EE8C9883}" presName="parTrans" presStyleCnt="0"/>
      <dgm:spPr/>
    </dgm:pt>
    <dgm:pt modelId="{ED8C10EF-BC48-40B3-824F-6F45F4E8BDC2}" type="pres">
      <dgm:prSet presAssocID="{FF861EF4-A10C-4961-995F-05ADCAF431D8}" presName="node" presStyleLbl="alignAccFollowNode1" presStyleIdx="1" presStyleCnt="2">
        <dgm:presLayoutVars>
          <dgm:bulletEnabled val="1"/>
        </dgm:presLayoutVars>
      </dgm:prSet>
      <dgm:spPr/>
    </dgm:pt>
  </dgm:ptLst>
  <dgm:cxnLst>
    <dgm:cxn modelId="{3A8E5D23-4F74-416A-89C1-850BBC5BEFB6}" srcId="{5A7C993A-352B-481A-B997-44AB10B26334}" destId="{486F2459-18F2-436A-A543-683CA4F11763}" srcOrd="1" destOrd="0" parTransId="{4C715C72-0507-4827-894F-221EFB48B59F}" sibTransId="{7100FC72-C15B-4F8F-AFF2-486FAD2EB01F}"/>
    <dgm:cxn modelId="{40E28339-7188-42D0-885A-B540DBE8EDE7}" type="presOf" srcId="{5A7C993A-352B-481A-B997-44AB10B26334}" destId="{5F47B4AC-572B-478C-8ACE-56E3F3115147}" srcOrd="0" destOrd="0" presId="urn:microsoft.com/office/officeart/2005/8/layout/lProcess3"/>
    <dgm:cxn modelId="{79DCB739-EBAE-4890-9D4A-059CEEB50989}" srcId="{486F2459-18F2-436A-A543-683CA4F11763}" destId="{FF861EF4-A10C-4961-995F-05ADCAF431D8}" srcOrd="0" destOrd="0" parTransId="{7EF53BC2-9AD8-4542-A98F-ED75EE8C9883}" sibTransId="{DBE885C5-45CE-4B49-A894-547B27C4286C}"/>
    <dgm:cxn modelId="{4DD05D4D-E897-48CC-87B8-A73939EA6F38}" type="presOf" srcId="{208845EC-C14D-4F4C-BB40-6A69C7453607}" destId="{55F828D4-1D16-4474-82C1-D17EBEDADB78}" srcOrd="0" destOrd="0" presId="urn:microsoft.com/office/officeart/2005/8/layout/lProcess3"/>
    <dgm:cxn modelId="{8377D66D-D2FB-4852-B661-25E0F8F8272D}" srcId="{208845EC-C14D-4F4C-BB40-6A69C7453607}" destId="{498AB854-78B1-47F9-9FC9-A08989D1B1C6}" srcOrd="0" destOrd="0" parTransId="{71380560-D32C-4341-9B57-E416145FB841}" sibTransId="{28B0FF24-2F37-46E7-8EA5-B6A8091562A7}"/>
    <dgm:cxn modelId="{D06F6455-2C7B-493A-AC7A-FBC2A9CF7F06}" srcId="{5A7C993A-352B-481A-B997-44AB10B26334}" destId="{208845EC-C14D-4F4C-BB40-6A69C7453607}" srcOrd="0" destOrd="0" parTransId="{02A9AF97-F137-4B77-B6E2-E755878275F8}" sibTransId="{3FE6140F-AD91-4438-9923-0814DF44DBD9}"/>
    <dgm:cxn modelId="{589E597D-7633-42F9-AE29-A882D6232814}" type="presOf" srcId="{FF861EF4-A10C-4961-995F-05ADCAF431D8}" destId="{ED8C10EF-BC48-40B3-824F-6F45F4E8BDC2}" srcOrd="0" destOrd="0" presId="urn:microsoft.com/office/officeart/2005/8/layout/lProcess3"/>
    <dgm:cxn modelId="{107725C6-484D-43A8-98A9-4D339A5FA3CE}" type="presOf" srcId="{486F2459-18F2-436A-A543-683CA4F11763}" destId="{0AD67981-E8AB-4F89-A86C-CB22B597D884}" srcOrd="0" destOrd="0" presId="urn:microsoft.com/office/officeart/2005/8/layout/lProcess3"/>
    <dgm:cxn modelId="{D4FF8BE3-1B2B-4A95-AD58-83D4054EFBB8}" type="presOf" srcId="{498AB854-78B1-47F9-9FC9-A08989D1B1C6}" destId="{825AFE4E-4E26-48B9-B015-B78B19378139}" srcOrd="0" destOrd="0" presId="urn:microsoft.com/office/officeart/2005/8/layout/lProcess3"/>
    <dgm:cxn modelId="{E3F713FF-39DF-4897-905A-995B8F850BB7}" type="presParOf" srcId="{5F47B4AC-572B-478C-8ACE-56E3F3115147}" destId="{2CBCBFD8-D183-429F-B686-E206E375F784}" srcOrd="0" destOrd="0" presId="urn:microsoft.com/office/officeart/2005/8/layout/lProcess3"/>
    <dgm:cxn modelId="{BDE03D1E-3F97-475B-8E35-F0E793C58967}" type="presParOf" srcId="{2CBCBFD8-D183-429F-B686-E206E375F784}" destId="{55F828D4-1D16-4474-82C1-D17EBEDADB78}" srcOrd="0" destOrd="0" presId="urn:microsoft.com/office/officeart/2005/8/layout/lProcess3"/>
    <dgm:cxn modelId="{434EF7F4-0555-4EBC-AF11-68335E299226}" type="presParOf" srcId="{2CBCBFD8-D183-429F-B686-E206E375F784}" destId="{97D19DAB-C92C-47E3-8F8B-CDC878FC8EAE}" srcOrd="1" destOrd="0" presId="urn:microsoft.com/office/officeart/2005/8/layout/lProcess3"/>
    <dgm:cxn modelId="{7D6318F3-687B-4A55-860F-CF185C36DC72}" type="presParOf" srcId="{2CBCBFD8-D183-429F-B686-E206E375F784}" destId="{825AFE4E-4E26-48B9-B015-B78B19378139}" srcOrd="2" destOrd="0" presId="urn:microsoft.com/office/officeart/2005/8/layout/lProcess3"/>
    <dgm:cxn modelId="{0093C88C-8060-425F-B1F3-40BD812AE154}" type="presParOf" srcId="{5F47B4AC-572B-478C-8ACE-56E3F3115147}" destId="{69A173F8-78F1-402B-BA50-BC01A561AD7E}" srcOrd="1" destOrd="0" presId="urn:microsoft.com/office/officeart/2005/8/layout/lProcess3"/>
    <dgm:cxn modelId="{CFF9D1D2-F251-4E6B-87DB-25372F19C087}" type="presParOf" srcId="{5F47B4AC-572B-478C-8ACE-56E3F3115147}" destId="{5D5C1D70-D0CA-423D-B902-4E508EC214F8}" srcOrd="2" destOrd="0" presId="urn:microsoft.com/office/officeart/2005/8/layout/lProcess3"/>
    <dgm:cxn modelId="{65592FBB-AC1A-47C3-980B-E20AF215E71C}" type="presParOf" srcId="{5D5C1D70-D0CA-423D-B902-4E508EC214F8}" destId="{0AD67981-E8AB-4F89-A86C-CB22B597D884}" srcOrd="0" destOrd="0" presId="urn:microsoft.com/office/officeart/2005/8/layout/lProcess3"/>
    <dgm:cxn modelId="{CBDA741A-17B6-400F-96E9-DFB3BA731A77}" type="presParOf" srcId="{5D5C1D70-D0CA-423D-B902-4E508EC214F8}" destId="{6C10D7F5-5243-41BA-9716-8FA15B5B188B}" srcOrd="1" destOrd="0" presId="urn:microsoft.com/office/officeart/2005/8/layout/lProcess3"/>
    <dgm:cxn modelId="{D61973FC-2693-48D1-9101-F0835BD86731}" type="presParOf" srcId="{5D5C1D70-D0CA-423D-B902-4E508EC214F8}" destId="{ED8C10EF-BC48-40B3-824F-6F45F4E8BDC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9C92E-7CB4-4EAC-8CBB-270A15AA59FB}" type="doc">
      <dgm:prSet loTypeId="urn:microsoft.com/office/officeart/2005/8/layout/hierarchy2" loCatId="hierarchy" qsTypeId="urn:microsoft.com/office/officeart/2005/8/quickstyle/simple5" qsCatId="simple" csTypeId="urn:microsoft.com/office/officeart/2005/8/colors/accent1_1" csCatId="accent1" phldr="1"/>
      <dgm:spPr/>
      <dgm:t>
        <a:bodyPr/>
        <a:lstStyle/>
        <a:p>
          <a:endParaRPr lang="en-US"/>
        </a:p>
      </dgm:t>
    </dgm:pt>
    <dgm:pt modelId="{B66B4B40-7B73-4738-B45C-482F7FEBC381}">
      <dgm:prSet phldrT="[Text]"/>
      <dgm:spPr/>
      <dgm:t>
        <a:bodyPr/>
        <a:lstStyle/>
        <a:p>
          <a:r>
            <a:rPr lang="en-US" dirty="0">
              <a:latin typeface="Book Antiqua" panose="02040602050305030304" pitchFamily="18" charset="0"/>
            </a:rPr>
            <a:t>Scope of Total Income</a:t>
          </a:r>
        </a:p>
        <a:p>
          <a:r>
            <a:rPr lang="en-US" dirty="0">
              <a:latin typeface="Book Antiqua" panose="02040602050305030304" pitchFamily="18" charset="0"/>
            </a:rPr>
            <a:t>[S. 5]</a:t>
          </a:r>
        </a:p>
      </dgm:t>
    </dgm:pt>
    <dgm:pt modelId="{BF4C6130-C368-4911-AA75-526F71DF04C4}" type="parTrans" cxnId="{4236E652-6F61-430B-8CA5-04F89C7EF76F}">
      <dgm:prSet/>
      <dgm:spPr/>
      <dgm:t>
        <a:bodyPr/>
        <a:lstStyle/>
        <a:p>
          <a:endParaRPr lang="en-US">
            <a:latin typeface="Book Antiqua" panose="02040602050305030304" pitchFamily="18" charset="0"/>
          </a:endParaRPr>
        </a:p>
      </dgm:t>
    </dgm:pt>
    <dgm:pt modelId="{66E142CD-4B86-4080-A542-90D96738C881}" type="sibTrans" cxnId="{4236E652-6F61-430B-8CA5-04F89C7EF76F}">
      <dgm:prSet/>
      <dgm:spPr/>
      <dgm:t>
        <a:bodyPr/>
        <a:lstStyle/>
        <a:p>
          <a:endParaRPr lang="en-US">
            <a:latin typeface="Book Antiqua" panose="02040602050305030304" pitchFamily="18" charset="0"/>
          </a:endParaRPr>
        </a:p>
      </dgm:t>
    </dgm:pt>
    <dgm:pt modelId="{F5F81398-8633-4891-8E89-6C371B566985}">
      <dgm:prSet phldrT="[Text]"/>
      <dgm:spPr/>
      <dgm:t>
        <a:bodyPr/>
        <a:lstStyle/>
        <a:p>
          <a:r>
            <a:rPr lang="en-US" dirty="0">
              <a:latin typeface="Book Antiqua" panose="02040602050305030304" pitchFamily="18" charset="0"/>
            </a:rPr>
            <a:t>Resident</a:t>
          </a:r>
        </a:p>
      </dgm:t>
    </dgm:pt>
    <dgm:pt modelId="{0D13F4A4-2317-4FDB-95CE-3027E762D118}" type="parTrans" cxnId="{CD662BAA-A2B9-473E-9BD2-E60170959436}">
      <dgm:prSet/>
      <dgm:spPr/>
      <dgm:t>
        <a:bodyPr/>
        <a:lstStyle/>
        <a:p>
          <a:endParaRPr lang="en-US">
            <a:latin typeface="Book Antiqua" panose="02040602050305030304" pitchFamily="18" charset="0"/>
          </a:endParaRPr>
        </a:p>
      </dgm:t>
    </dgm:pt>
    <dgm:pt modelId="{E58EDEDF-5092-4EF4-8B90-4EFC6E316245}" type="sibTrans" cxnId="{CD662BAA-A2B9-473E-9BD2-E60170959436}">
      <dgm:prSet/>
      <dgm:spPr/>
      <dgm:t>
        <a:bodyPr/>
        <a:lstStyle/>
        <a:p>
          <a:endParaRPr lang="en-US">
            <a:latin typeface="Book Antiqua" panose="02040602050305030304" pitchFamily="18" charset="0"/>
          </a:endParaRPr>
        </a:p>
      </dgm:t>
    </dgm:pt>
    <dgm:pt modelId="{D54DFDB6-A9CF-4586-8A0C-C1FB28D25D97}">
      <dgm:prSet phldrT="[Text]"/>
      <dgm:spPr/>
      <dgm:t>
        <a:bodyPr/>
        <a:lstStyle/>
        <a:p>
          <a:r>
            <a:rPr lang="en-US" dirty="0">
              <a:latin typeface="Book Antiqua" panose="02040602050305030304" pitchFamily="18" charset="0"/>
            </a:rPr>
            <a:t>Resident &amp; Ordinarily Resident</a:t>
          </a:r>
        </a:p>
      </dgm:t>
    </dgm:pt>
    <dgm:pt modelId="{769F0B4F-77E3-4F2D-A3B1-29A5ADC3990A}" type="parTrans" cxnId="{A7815EA4-ED26-473A-A459-97C6852F5C7D}">
      <dgm:prSet/>
      <dgm:spPr/>
      <dgm:t>
        <a:bodyPr/>
        <a:lstStyle/>
        <a:p>
          <a:endParaRPr lang="en-US">
            <a:latin typeface="Book Antiqua" panose="02040602050305030304" pitchFamily="18" charset="0"/>
          </a:endParaRPr>
        </a:p>
      </dgm:t>
    </dgm:pt>
    <dgm:pt modelId="{B4298932-2E4D-4C68-BED0-8B8BBEBA9A23}" type="sibTrans" cxnId="{A7815EA4-ED26-473A-A459-97C6852F5C7D}">
      <dgm:prSet/>
      <dgm:spPr/>
      <dgm:t>
        <a:bodyPr/>
        <a:lstStyle/>
        <a:p>
          <a:endParaRPr lang="en-US">
            <a:latin typeface="Book Antiqua" panose="02040602050305030304" pitchFamily="18" charset="0"/>
          </a:endParaRPr>
        </a:p>
      </dgm:t>
    </dgm:pt>
    <dgm:pt modelId="{BFD8040C-DDE4-4263-87A7-6B0F67EF21E7}">
      <dgm:prSet phldrT="[Text]"/>
      <dgm:spPr/>
      <dgm:t>
        <a:bodyPr/>
        <a:lstStyle/>
        <a:p>
          <a:r>
            <a:rPr lang="en-US" dirty="0">
              <a:latin typeface="Book Antiqua" panose="02040602050305030304" pitchFamily="18" charset="0"/>
            </a:rPr>
            <a:t>Resident but Not-Ordinarily Resident</a:t>
          </a:r>
        </a:p>
      </dgm:t>
    </dgm:pt>
    <dgm:pt modelId="{47CFBE7E-2C17-4C10-BF1D-D47FB17342C5}" type="parTrans" cxnId="{04D49F37-12B6-46FD-ADFF-247B46262E54}">
      <dgm:prSet/>
      <dgm:spPr/>
      <dgm:t>
        <a:bodyPr/>
        <a:lstStyle/>
        <a:p>
          <a:endParaRPr lang="en-US">
            <a:latin typeface="Book Antiqua" panose="02040602050305030304" pitchFamily="18" charset="0"/>
          </a:endParaRPr>
        </a:p>
      </dgm:t>
    </dgm:pt>
    <dgm:pt modelId="{5B894006-C47C-4E4F-8C81-8A2F9B39389E}" type="sibTrans" cxnId="{04D49F37-12B6-46FD-ADFF-247B46262E54}">
      <dgm:prSet/>
      <dgm:spPr/>
      <dgm:t>
        <a:bodyPr/>
        <a:lstStyle/>
        <a:p>
          <a:endParaRPr lang="en-US">
            <a:latin typeface="Book Antiqua" panose="02040602050305030304" pitchFamily="18" charset="0"/>
          </a:endParaRPr>
        </a:p>
      </dgm:t>
    </dgm:pt>
    <dgm:pt modelId="{2195886C-D6AD-4DE3-8ED3-D0385F611B45}">
      <dgm:prSet phldrT="[Text]"/>
      <dgm:spPr/>
      <dgm:t>
        <a:bodyPr/>
        <a:lstStyle/>
        <a:p>
          <a:r>
            <a:rPr lang="en-US" dirty="0">
              <a:latin typeface="Book Antiqua" panose="02040602050305030304" pitchFamily="18" charset="0"/>
            </a:rPr>
            <a:t>Non- Resident</a:t>
          </a:r>
        </a:p>
      </dgm:t>
    </dgm:pt>
    <dgm:pt modelId="{E3118568-C321-4473-85A5-F2E90E53C262}" type="parTrans" cxnId="{53F6B88F-F845-41C4-AD18-CBC5DFCF6B5D}">
      <dgm:prSet/>
      <dgm:spPr/>
      <dgm:t>
        <a:bodyPr/>
        <a:lstStyle/>
        <a:p>
          <a:endParaRPr lang="en-US">
            <a:latin typeface="Book Antiqua" panose="02040602050305030304" pitchFamily="18" charset="0"/>
          </a:endParaRPr>
        </a:p>
      </dgm:t>
    </dgm:pt>
    <dgm:pt modelId="{CB4CCF8E-2BAE-4A16-A655-0205D1BC721A}" type="sibTrans" cxnId="{53F6B88F-F845-41C4-AD18-CBC5DFCF6B5D}">
      <dgm:prSet/>
      <dgm:spPr/>
      <dgm:t>
        <a:bodyPr/>
        <a:lstStyle/>
        <a:p>
          <a:endParaRPr lang="en-US">
            <a:latin typeface="Book Antiqua" panose="02040602050305030304" pitchFamily="18" charset="0"/>
          </a:endParaRPr>
        </a:p>
      </dgm:t>
    </dgm:pt>
    <dgm:pt modelId="{1885C527-8A82-4F9A-8480-EB38CCA9375C}">
      <dgm:prSet phldrT="[Text]"/>
      <dgm:spPr>
        <a:solidFill>
          <a:schemeClr val="accent1">
            <a:lumMod val="60000"/>
            <a:lumOff val="40000"/>
          </a:schemeClr>
        </a:solidFill>
        <a:ln>
          <a:solidFill>
            <a:schemeClr val="accent1">
              <a:lumMod val="60000"/>
              <a:lumOff val="40000"/>
            </a:schemeClr>
          </a:solidFill>
        </a:ln>
      </dgm:spPr>
      <dgm:t>
        <a:bodyPr/>
        <a:lstStyle/>
        <a:p>
          <a:r>
            <a:rPr lang="en-US" b="1" dirty="0">
              <a:latin typeface="Book Antiqua" panose="02040602050305030304" pitchFamily="18" charset="0"/>
            </a:rPr>
            <a:t>Indian Sourced incomes. Location of person is irrelevant.</a:t>
          </a:r>
        </a:p>
      </dgm:t>
    </dgm:pt>
    <dgm:pt modelId="{BA9AB0B0-87E3-4F2D-A282-516A8B10F9AC}" type="parTrans" cxnId="{38B50C16-6BB9-424F-A40D-82F7D4B8502A}">
      <dgm:prSet/>
      <dgm:spPr/>
      <dgm:t>
        <a:bodyPr/>
        <a:lstStyle/>
        <a:p>
          <a:endParaRPr lang="en-US">
            <a:latin typeface="Book Antiqua" panose="02040602050305030304" pitchFamily="18" charset="0"/>
          </a:endParaRPr>
        </a:p>
      </dgm:t>
    </dgm:pt>
    <dgm:pt modelId="{995E54E4-A225-484A-BB0D-F41DEC212F9C}" type="sibTrans" cxnId="{38B50C16-6BB9-424F-A40D-82F7D4B8502A}">
      <dgm:prSet/>
      <dgm:spPr/>
      <dgm:t>
        <a:bodyPr/>
        <a:lstStyle/>
        <a:p>
          <a:endParaRPr lang="en-US">
            <a:latin typeface="Book Antiqua" panose="02040602050305030304" pitchFamily="18" charset="0"/>
          </a:endParaRPr>
        </a:p>
      </dgm:t>
    </dgm:pt>
    <dgm:pt modelId="{6906A257-571B-4926-BC08-4AE9B985236E}">
      <dgm:prSet/>
      <dgm:spPr>
        <a:solidFill>
          <a:schemeClr val="accent1">
            <a:lumMod val="60000"/>
            <a:lumOff val="40000"/>
          </a:schemeClr>
        </a:solidFill>
        <a:ln>
          <a:solidFill>
            <a:schemeClr val="accent1">
              <a:lumMod val="60000"/>
              <a:lumOff val="40000"/>
            </a:schemeClr>
          </a:solidFill>
        </a:ln>
      </dgm:spPr>
      <dgm:t>
        <a:bodyPr/>
        <a:lstStyle/>
        <a:p>
          <a:r>
            <a:rPr lang="en-US" b="1" dirty="0">
              <a:latin typeface="Book Antiqua" panose="02040602050305030304" pitchFamily="18" charset="0"/>
            </a:rPr>
            <a:t>Indian Sourced incomes plus foreign sourced incomes through business controlled or profession set-up in India.</a:t>
          </a:r>
        </a:p>
      </dgm:t>
    </dgm:pt>
    <dgm:pt modelId="{3090DAED-341C-47FE-A9B1-0FE52EE04802}" type="parTrans" cxnId="{348CF354-0A8F-4B49-AA57-DDDE3B66AA7D}">
      <dgm:prSet/>
      <dgm:spPr/>
      <dgm:t>
        <a:bodyPr/>
        <a:lstStyle/>
        <a:p>
          <a:endParaRPr lang="en-US">
            <a:latin typeface="Book Antiqua" panose="02040602050305030304" pitchFamily="18" charset="0"/>
          </a:endParaRPr>
        </a:p>
      </dgm:t>
    </dgm:pt>
    <dgm:pt modelId="{D0E52E56-7699-4A04-A08C-5BABB011C00A}" type="sibTrans" cxnId="{348CF354-0A8F-4B49-AA57-DDDE3B66AA7D}">
      <dgm:prSet/>
      <dgm:spPr/>
      <dgm:t>
        <a:bodyPr/>
        <a:lstStyle/>
        <a:p>
          <a:endParaRPr lang="en-US">
            <a:latin typeface="Book Antiqua" panose="02040602050305030304" pitchFamily="18" charset="0"/>
          </a:endParaRPr>
        </a:p>
      </dgm:t>
    </dgm:pt>
    <dgm:pt modelId="{FE5D417F-FAD7-4643-BA7A-9BFCE1523932}">
      <dgm:prSet/>
      <dgm:spPr>
        <a:solidFill>
          <a:schemeClr val="accent1">
            <a:lumMod val="60000"/>
            <a:lumOff val="40000"/>
          </a:schemeClr>
        </a:solidFill>
        <a:ln>
          <a:solidFill>
            <a:schemeClr val="accent1">
              <a:lumMod val="60000"/>
              <a:lumOff val="40000"/>
            </a:schemeClr>
          </a:solidFill>
        </a:ln>
      </dgm:spPr>
      <dgm:t>
        <a:bodyPr/>
        <a:lstStyle/>
        <a:p>
          <a:r>
            <a:rPr lang="en-US" b="1" dirty="0">
              <a:latin typeface="Book Antiqua" panose="02040602050305030304" pitchFamily="18" charset="0"/>
            </a:rPr>
            <a:t>Global Income is Taxable. Location of source is irrelevant.</a:t>
          </a:r>
        </a:p>
      </dgm:t>
    </dgm:pt>
    <dgm:pt modelId="{81FD7AA0-DC65-4DEF-ABE3-8F38D5E390DB}" type="parTrans" cxnId="{C9103DBA-BA9F-445C-B536-346C63C27016}">
      <dgm:prSet/>
      <dgm:spPr/>
      <dgm:t>
        <a:bodyPr/>
        <a:lstStyle/>
        <a:p>
          <a:endParaRPr lang="en-US">
            <a:latin typeface="Book Antiqua" panose="02040602050305030304" pitchFamily="18" charset="0"/>
          </a:endParaRPr>
        </a:p>
      </dgm:t>
    </dgm:pt>
    <dgm:pt modelId="{F36693C6-FA6D-44EC-8DF6-0CF6ED65A539}" type="sibTrans" cxnId="{C9103DBA-BA9F-445C-B536-346C63C27016}">
      <dgm:prSet/>
      <dgm:spPr/>
      <dgm:t>
        <a:bodyPr/>
        <a:lstStyle/>
        <a:p>
          <a:endParaRPr lang="en-US">
            <a:latin typeface="Book Antiqua" panose="02040602050305030304" pitchFamily="18" charset="0"/>
          </a:endParaRPr>
        </a:p>
      </dgm:t>
    </dgm:pt>
    <dgm:pt modelId="{EC2C10A5-07CA-4628-BD17-121142B2A466}" type="pres">
      <dgm:prSet presAssocID="{8B69C92E-7CB4-4EAC-8CBB-270A15AA59FB}" presName="diagram" presStyleCnt="0">
        <dgm:presLayoutVars>
          <dgm:chPref val="1"/>
          <dgm:dir/>
          <dgm:animOne val="branch"/>
          <dgm:animLvl val="lvl"/>
          <dgm:resizeHandles val="exact"/>
        </dgm:presLayoutVars>
      </dgm:prSet>
      <dgm:spPr/>
    </dgm:pt>
    <dgm:pt modelId="{3D35A65D-C426-4EBA-92B6-307B45C29D87}" type="pres">
      <dgm:prSet presAssocID="{B66B4B40-7B73-4738-B45C-482F7FEBC381}" presName="root1" presStyleCnt="0"/>
      <dgm:spPr/>
    </dgm:pt>
    <dgm:pt modelId="{61BD5F50-DE1D-47B7-9E17-227794A19398}" type="pres">
      <dgm:prSet presAssocID="{B66B4B40-7B73-4738-B45C-482F7FEBC381}" presName="LevelOneTextNode" presStyleLbl="node0" presStyleIdx="0" presStyleCnt="1" custScaleX="68334">
        <dgm:presLayoutVars>
          <dgm:chPref val="3"/>
        </dgm:presLayoutVars>
      </dgm:prSet>
      <dgm:spPr/>
    </dgm:pt>
    <dgm:pt modelId="{A1DD51C4-F626-4463-B2C4-4955DD65F0AE}" type="pres">
      <dgm:prSet presAssocID="{B66B4B40-7B73-4738-B45C-482F7FEBC381}" presName="level2hierChild" presStyleCnt="0"/>
      <dgm:spPr/>
    </dgm:pt>
    <dgm:pt modelId="{C9664AD0-B970-49F1-8251-A950F28940E6}" type="pres">
      <dgm:prSet presAssocID="{0D13F4A4-2317-4FDB-95CE-3027E762D118}" presName="conn2-1" presStyleLbl="parChTrans1D2" presStyleIdx="0" presStyleCnt="2"/>
      <dgm:spPr/>
    </dgm:pt>
    <dgm:pt modelId="{20FC2A19-40B9-497C-85F0-3BADB433D506}" type="pres">
      <dgm:prSet presAssocID="{0D13F4A4-2317-4FDB-95CE-3027E762D118}" presName="connTx" presStyleLbl="parChTrans1D2" presStyleIdx="0" presStyleCnt="2"/>
      <dgm:spPr/>
    </dgm:pt>
    <dgm:pt modelId="{94855F17-FB0B-4447-906E-6009B9D7BAF8}" type="pres">
      <dgm:prSet presAssocID="{F5F81398-8633-4891-8E89-6C371B566985}" presName="root2" presStyleCnt="0"/>
      <dgm:spPr/>
    </dgm:pt>
    <dgm:pt modelId="{6F91F421-FB4E-4348-9FB9-D279F9DDF76B}" type="pres">
      <dgm:prSet presAssocID="{F5F81398-8633-4891-8E89-6C371B566985}" presName="LevelTwoTextNode" presStyleLbl="node2" presStyleIdx="0" presStyleCnt="2" custScaleX="51978">
        <dgm:presLayoutVars>
          <dgm:chPref val="3"/>
        </dgm:presLayoutVars>
      </dgm:prSet>
      <dgm:spPr/>
    </dgm:pt>
    <dgm:pt modelId="{9B291DE4-1366-4563-8146-FC0B466F3ABD}" type="pres">
      <dgm:prSet presAssocID="{F5F81398-8633-4891-8E89-6C371B566985}" presName="level3hierChild" presStyleCnt="0"/>
      <dgm:spPr/>
    </dgm:pt>
    <dgm:pt modelId="{E5F8EFD9-7128-4CDB-B4D9-7A3B3FB078AA}" type="pres">
      <dgm:prSet presAssocID="{769F0B4F-77E3-4F2D-A3B1-29A5ADC3990A}" presName="conn2-1" presStyleLbl="parChTrans1D3" presStyleIdx="0" presStyleCnt="3"/>
      <dgm:spPr/>
    </dgm:pt>
    <dgm:pt modelId="{41193809-61BC-4573-AAAB-6F51C06DCE79}" type="pres">
      <dgm:prSet presAssocID="{769F0B4F-77E3-4F2D-A3B1-29A5ADC3990A}" presName="connTx" presStyleLbl="parChTrans1D3" presStyleIdx="0" presStyleCnt="3"/>
      <dgm:spPr/>
    </dgm:pt>
    <dgm:pt modelId="{5AA671E9-01DA-4745-A037-A1BC153FF8FD}" type="pres">
      <dgm:prSet presAssocID="{D54DFDB6-A9CF-4586-8A0C-C1FB28D25D97}" presName="root2" presStyleCnt="0"/>
      <dgm:spPr/>
    </dgm:pt>
    <dgm:pt modelId="{6D3E3C20-EB3C-483E-A8B8-641CF8C56333}" type="pres">
      <dgm:prSet presAssocID="{D54DFDB6-A9CF-4586-8A0C-C1FB28D25D97}" presName="LevelTwoTextNode" presStyleLbl="node3" presStyleIdx="0" presStyleCnt="3" custScaleX="73881">
        <dgm:presLayoutVars>
          <dgm:chPref val="3"/>
        </dgm:presLayoutVars>
      </dgm:prSet>
      <dgm:spPr/>
    </dgm:pt>
    <dgm:pt modelId="{5E84C1DA-1FE6-4D34-85FF-5E88736FFC21}" type="pres">
      <dgm:prSet presAssocID="{D54DFDB6-A9CF-4586-8A0C-C1FB28D25D97}" presName="level3hierChild" presStyleCnt="0"/>
      <dgm:spPr/>
    </dgm:pt>
    <dgm:pt modelId="{2952CCB2-21EE-4321-ADF7-147BBD92C26E}" type="pres">
      <dgm:prSet presAssocID="{81FD7AA0-DC65-4DEF-ABE3-8F38D5E390DB}" presName="conn2-1" presStyleLbl="parChTrans1D4" presStyleIdx="0" presStyleCnt="2"/>
      <dgm:spPr/>
    </dgm:pt>
    <dgm:pt modelId="{85F5C78D-B7EE-4457-A51E-EC8A23791852}" type="pres">
      <dgm:prSet presAssocID="{81FD7AA0-DC65-4DEF-ABE3-8F38D5E390DB}" presName="connTx" presStyleLbl="parChTrans1D4" presStyleIdx="0" presStyleCnt="2"/>
      <dgm:spPr/>
    </dgm:pt>
    <dgm:pt modelId="{FB675FF7-16B0-425A-ACBF-6AE6FA6C05F7}" type="pres">
      <dgm:prSet presAssocID="{FE5D417F-FAD7-4643-BA7A-9BFCE1523932}" presName="root2" presStyleCnt="0"/>
      <dgm:spPr/>
    </dgm:pt>
    <dgm:pt modelId="{4224D4B2-2D7A-4CA7-8615-B3948E3E685F}" type="pres">
      <dgm:prSet presAssocID="{FE5D417F-FAD7-4643-BA7A-9BFCE1523932}" presName="LevelTwoTextNode" presStyleLbl="node4" presStyleIdx="0" presStyleCnt="2">
        <dgm:presLayoutVars>
          <dgm:chPref val="3"/>
        </dgm:presLayoutVars>
      </dgm:prSet>
      <dgm:spPr/>
    </dgm:pt>
    <dgm:pt modelId="{45AAF7C0-09B4-4F31-8C99-DF5922B2D0B7}" type="pres">
      <dgm:prSet presAssocID="{FE5D417F-FAD7-4643-BA7A-9BFCE1523932}" presName="level3hierChild" presStyleCnt="0"/>
      <dgm:spPr/>
    </dgm:pt>
    <dgm:pt modelId="{5A26C5CD-447D-4782-9F87-AD093E369B39}" type="pres">
      <dgm:prSet presAssocID="{47CFBE7E-2C17-4C10-BF1D-D47FB17342C5}" presName="conn2-1" presStyleLbl="parChTrans1D3" presStyleIdx="1" presStyleCnt="3"/>
      <dgm:spPr/>
    </dgm:pt>
    <dgm:pt modelId="{AD835544-FD57-4B5F-B6F4-45E0664926F0}" type="pres">
      <dgm:prSet presAssocID="{47CFBE7E-2C17-4C10-BF1D-D47FB17342C5}" presName="connTx" presStyleLbl="parChTrans1D3" presStyleIdx="1" presStyleCnt="3"/>
      <dgm:spPr/>
    </dgm:pt>
    <dgm:pt modelId="{A14198F5-CEF9-4A16-AC0E-659C8F4C6351}" type="pres">
      <dgm:prSet presAssocID="{BFD8040C-DDE4-4263-87A7-6B0F67EF21E7}" presName="root2" presStyleCnt="0"/>
      <dgm:spPr/>
    </dgm:pt>
    <dgm:pt modelId="{A99B51BD-702B-4881-9463-62ACC92F35FD}" type="pres">
      <dgm:prSet presAssocID="{BFD8040C-DDE4-4263-87A7-6B0F67EF21E7}" presName="LevelTwoTextNode" presStyleLbl="node3" presStyleIdx="1" presStyleCnt="3" custScaleX="73881">
        <dgm:presLayoutVars>
          <dgm:chPref val="3"/>
        </dgm:presLayoutVars>
      </dgm:prSet>
      <dgm:spPr/>
    </dgm:pt>
    <dgm:pt modelId="{5CF14667-43B8-41B3-B851-425A0E16167B}" type="pres">
      <dgm:prSet presAssocID="{BFD8040C-DDE4-4263-87A7-6B0F67EF21E7}" presName="level3hierChild" presStyleCnt="0"/>
      <dgm:spPr/>
    </dgm:pt>
    <dgm:pt modelId="{6D99A801-75FB-45FB-8A3E-62ED18AC8807}" type="pres">
      <dgm:prSet presAssocID="{3090DAED-341C-47FE-A9B1-0FE52EE04802}" presName="conn2-1" presStyleLbl="parChTrans1D4" presStyleIdx="1" presStyleCnt="2"/>
      <dgm:spPr/>
    </dgm:pt>
    <dgm:pt modelId="{87CBEADF-4ADA-496C-BA7F-CB530903B61B}" type="pres">
      <dgm:prSet presAssocID="{3090DAED-341C-47FE-A9B1-0FE52EE04802}" presName="connTx" presStyleLbl="parChTrans1D4" presStyleIdx="1" presStyleCnt="2"/>
      <dgm:spPr/>
    </dgm:pt>
    <dgm:pt modelId="{458F6743-E918-45DD-8783-AB82285BADFF}" type="pres">
      <dgm:prSet presAssocID="{6906A257-571B-4926-BC08-4AE9B985236E}" presName="root2" presStyleCnt="0"/>
      <dgm:spPr/>
    </dgm:pt>
    <dgm:pt modelId="{3817F708-3E0D-4CD7-A1A0-67927F50969F}" type="pres">
      <dgm:prSet presAssocID="{6906A257-571B-4926-BC08-4AE9B985236E}" presName="LevelTwoTextNode" presStyleLbl="node4" presStyleIdx="1" presStyleCnt="2" custLinFactNeighborX="110">
        <dgm:presLayoutVars>
          <dgm:chPref val="3"/>
        </dgm:presLayoutVars>
      </dgm:prSet>
      <dgm:spPr/>
    </dgm:pt>
    <dgm:pt modelId="{2617BECE-A0FF-4544-8C34-BBF90FB80A07}" type="pres">
      <dgm:prSet presAssocID="{6906A257-571B-4926-BC08-4AE9B985236E}" presName="level3hierChild" presStyleCnt="0"/>
      <dgm:spPr/>
    </dgm:pt>
    <dgm:pt modelId="{654C9E68-6289-43D3-AC2B-D39EFF8386E5}" type="pres">
      <dgm:prSet presAssocID="{E3118568-C321-4473-85A5-F2E90E53C262}" presName="conn2-1" presStyleLbl="parChTrans1D2" presStyleIdx="1" presStyleCnt="2"/>
      <dgm:spPr/>
    </dgm:pt>
    <dgm:pt modelId="{C44EFCF8-A4FC-4B45-B8E3-8487FAAD1CE8}" type="pres">
      <dgm:prSet presAssocID="{E3118568-C321-4473-85A5-F2E90E53C262}" presName="connTx" presStyleLbl="parChTrans1D2" presStyleIdx="1" presStyleCnt="2"/>
      <dgm:spPr/>
    </dgm:pt>
    <dgm:pt modelId="{6CA54EF4-558C-4DC3-8231-44ABCAB283AD}" type="pres">
      <dgm:prSet presAssocID="{2195886C-D6AD-4DE3-8ED3-D0385F611B45}" presName="root2" presStyleCnt="0"/>
      <dgm:spPr/>
    </dgm:pt>
    <dgm:pt modelId="{E4472B9C-BD66-4968-8AEB-5B2B437CBEBE}" type="pres">
      <dgm:prSet presAssocID="{2195886C-D6AD-4DE3-8ED3-D0385F611B45}" presName="LevelTwoTextNode" presStyleLbl="node2" presStyleIdx="1" presStyleCnt="2" custScaleX="51978">
        <dgm:presLayoutVars>
          <dgm:chPref val="3"/>
        </dgm:presLayoutVars>
      </dgm:prSet>
      <dgm:spPr/>
    </dgm:pt>
    <dgm:pt modelId="{7467B382-8B51-4FA5-913D-C8ACA1BA3877}" type="pres">
      <dgm:prSet presAssocID="{2195886C-D6AD-4DE3-8ED3-D0385F611B45}" presName="level3hierChild" presStyleCnt="0"/>
      <dgm:spPr/>
    </dgm:pt>
    <dgm:pt modelId="{D264AB49-1ED0-4D3B-8DEF-EA9C3D9994DC}" type="pres">
      <dgm:prSet presAssocID="{BA9AB0B0-87E3-4F2D-A282-516A8B10F9AC}" presName="conn2-1" presStyleLbl="parChTrans1D3" presStyleIdx="2" presStyleCnt="3"/>
      <dgm:spPr/>
    </dgm:pt>
    <dgm:pt modelId="{461CC304-191A-443E-8307-651909369B07}" type="pres">
      <dgm:prSet presAssocID="{BA9AB0B0-87E3-4F2D-A282-516A8B10F9AC}" presName="connTx" presStyleLbl="parChTrans1D3" presStyleIdx="2" presStyleCnt="3"/>
      <dgm:spPr/>
    </dgm:pt>
    <dgm:pt modelId="{9E465438-2F75-41CF-9666-5B9178E7F314}" type="pres">
      <dgm:prSet presAssocID="{1885C527-8A82-4F9A-8480-EB38CCA9375C}" presName="root2" presStyleCnt="0"/>
      <dgm:spPr/>
    </dgm:pt>
    <dgm:pt modelId="{398C4069-D213-4E8F-BEC6-4E214AE7EF7F}" type="pres">
      <dgm:prSet presAssocID="{1885C527-8A82-4F9A-8480-EB38CCA9375C}" presName="LevelTwoTextNode" presStyleLbl="node3" presStyleIdx="2" presStyleCnt="3" custLinFactX="40661" custLinFactNeighborX="100000" custLinFactNeighborY="-777">
        <dgm:presLayoutVars>
          <dgm:chPref val="3"/>
        </dgm:presLayoutVars>
      </dgm:prSet>
      <dgm:spPr/>
    </dgm:pt>
    <dgm:pt modelId="{C03A76B0-D71E-459E-B6B9-F3B07DA5874C}" type="pres">
      <dgm:prSet presAssocID="{1885C527-8A82-4F9A-8480-EB38CCA9375C}" presName="level3hierChild" presStyleCnt="0"/>
      <dgm:spPr/>
    </dgm:pt>
  </dgm:ptLst>
  <dgm:cxnLst>
    <dgm:cxn modelId="{FAF8A00A-0DFD-46E5-8709-9FFF013B8A7A}" type="presOf" srcId="{47CFBE7E-2C17-4C10-BF1D-D47FB17342C5}" destId="{AD835544-FD57-4B5F-B6F4-45E0664926F0}" srcOrd="1" destOrd="0" presId="urn:microsoft.com/office/officeart/2005/8/layout/hierarchy2"/>
    <dgm:cxn modelId="{064ABA11-E633-4668-992B-F0B04B052AE1}" type="presOf" srcId="{8B69C92E-7CB4-4EAC-8CBB-270A15AA59FB}" destId="{EC2C10A5-07CA-4628-BD17-121142B2A466}" srcOrd="0" destOrd="0" presId="urn:microsoft.com/office/officeart/2005/8/layout/hierarchy2"/>
    <dgm:cxn modelId="{774BC814-A52A-4836-AACC-43128FAD993D}" type="presOf" srcId="{81FD7AA0-DC65-4DEF-ABE3-8F38D5E390DB}" destId="{2952CCB2-21EE-4321-ADF7-147BBD92C26E}" srcOrd="0" destOrd="0" presId="urn:microsoft.com/office/officeart/2005/8/layout/hierarchy2"/>
    <dgm:cxn modelId="{38B50C16-6BB9-424F-A40D-82F7D4B8502A}" srcId="{2195886C-D6AD-4DE3-8ED3-D0385F611B45}" destId="{1885C527-8A82-4F9A-8480-EB38CCA9375C}" srcOrd="0" destOrd="0" parTransId="{BA9AB0B0-87E3-4F2D-A282-516A8B10F9AC}" sibTransId="{995E54E4-A225-484A-BB0D-F41DEC212F9C}"/>
    <dgm:cxn modelId="{A50E1817-3BB5-48FA-B5B7-B8A5F93CAC74}" type="presOf" srcId="{E3118568-C321-4473-85A5-F2E90E53C262}" destId="{C44EFCF8-A4FC-4B45-B8E3-8487FAAD1CE8}" srcOrd="1" destOrd="0" presId="urn:microsoft.com/office/officeart/2005/8/layout/hierarchy2"/>
    <dgm:cxn modelId="{352CF01F-F114-428C-986C-8EEF5210EFE7}" type="presOf" srcId="{BA9AB0B0-87E3-4F2D-A282-516A8B10F9AC}" destId="{D264AB49-1ED0-4D3B-8DEF-EA9C3D9994DC}" srcOrd="0" destOrd="0" presId="urn:microsoft.com/office/officeart/2005/8/layout/hierarchy2"/>
    <dgm:cxn modelId="{8D71A12B-B6F6-4DB0-88A6-69F44D77CCCB}" type="presOf" srcId="{0D13F4A4-2317-4FDB-95CE-3027E762D118}" destId="{C9664AD0-B970-49F1-8251-A950F28940E6}" srcOrd="0" destOrd="0" presId="urn:microsoft.com/office/officeart/2005/8/layout/hierarchy2"/>
    <dgm:cxn modelId="{04D49F37-12B6-46FD-ADFF-247B46262E54}" srcId="{F5F81398-8633-4891-8E89-6C371B566985}" destId="{BFD8040C-DDE4-4263-87A7-6B0F67EF21E7}" srcOrd="1" destOrd="0" parTransId="{47CFBE7E-2C17-4C10-BF1D-D47FB17342C5}" sibTransId="{5B894006-C47C-4E4F-8C81-8A2F9B39389E}"/>
    <dgm:cxn modelId="{C1866F60-65A5-4702-B44B-9903AF883474}" type="presOf" srcId="{F5F81398-8633-4891-8E89-6C371B566985}" destId="{6F91F421-FB4E-4348-9FB9-D279F9DDF76B}" srcOrd="0" destOrd="0" presId="urn:microsoft.com/office/officeart/2005/8/layout/hierarchy2"/>
    <dgm:cxn modelId="{66F67163-8FF5-4097-974D-EFC092101E3E}" type="presOf" srcId="{3090DAED-341C-47FE-A9B1-0FE52EE04802}" destId="{87CBEADF-4ADA-496C-BA7F-CB530903B61B}" srcOrd="1" destOrd="0" presId="urn:microsoft.com/office/officeart/2005/8/layout/hierarchy2"/>
    <dgm:cxn modelId="{AF7A1247-BAAD-4EEB-98CA-3225E12B0E36}" type="presOf" srcId="{3090DAED-341C-47FE-A9B1-0FE52EE04802}" destId="{6D99A801-75FB-45FB-8A3E-62ED18AC8807}" srcOrd="0" destOrd="0" presId="urn:microsoft.com/office/officeart/2005/8/layout/hierarchy2"/>
    <dgm:cxn modelId="{57A7E647-060D-4C2B-BAED-0CC57933E4BA}" type="presOf" srcId="{1885C527-8A82-4F9A-8480-EB38CCA9375C}" destId="{398C4069-D213-4E8F-BEC6-4E214AE7EF7F}" srcOrd="0" destOrd="0" presId="urn:microsoft.com/office/officeart/2005/8/layout/hierarchy2"/>
    <dgm:cxn modelId="{4236E652-6F61-430B-8CA5-04F89C7EF76F}" srcId="{8B69C92E-7CB4-4EAC-8CBB-270A15AA59FB}" destId="{B66B4B40-7B73-4738-B45C-482F7FEBC381}" srcOrd="0" destOrd="0" parTransId="{BF4C6130-C368-4911-AA75-526F71DF04C4}" sibTransId="{66E142CD-4B86-4080-A542-90D96738C881}"/>
    <dgm:cxn modelId="{896F9273-E1A0-4F8D-96DB-539C30544750}" type="presOf" srcId="{BFD8040C-DDE4-4263-87A7-6B0F67EF21E7}" destId="{A99B51BD-702B-4881-9463-62ACC92F35FD}" srcOrd="0" destOrd="0" presId="urn:microsoft.com/office/officeart/2005/8/layout/hierarchy2"/>
    <dgm:cxn modelId="{348CF354-0A8F-4B49-AA57-DDDE3B66AA7D}" srcId="{BFD8040C-DDE4-4263-87A7-6B0F67EF21E7}" destId="{6906A257-571B-4926-BC08-4AE9B985236E}" srcOrd="0" destOrd="0" parTransId="{3090DAED-341C-47FE-A9B1-0FE52EE04802}" sibTransId="{D0E52E56-7699-4A04-A08C-5BABB011C00A}"/>
    <dgm:cxn modelId="{53F6B88F-F845-41C4-AD18-CBC5DFCF6B5D}" srcId="{B66B4B40-7B73-4738-B45C-482F7FEBC381}" destId="{2195886C-D6AD-4DE3-8ED3-D0385F611B45}" srcOrd="1" destOrd="0" parTransId="{E3118568-C321-4473-85A5-F2E90E53C262}" sibTransId="{CB4CCF8E-2BAE-4A16-A655-0205D1BC721A}"/>
    <dgm:cxn modelId="{AC2B5791-FC96-4183-80E0-0444DF6F0AFD}" type="presOf" srcId="{2195886C-D6AD-4DE3-8ED3-D0385F611B45}" destId="{E4472B9C-BD66-4968-8AEB-5B2B437CBEBE}" srcOrd="0" destOrd="0" presId="urn:microsoft.com/office/officeart/2005/8/layout/hierarchy2"/>
    <dgm:cxn modelId="{9CD625A0-D699-42DB-B6BE-9DF7FF54CC86}" type="presOf" srcId="{47CFBE7E-2C17-4C10-BF1D-D47FB17342C5}" destId="{5A26C5CD-447D-4782-9F87-AD093E369B39}" srcOrd="0" destOrd="0" presId="urn:microsoft.com/office/officeart/2005/8/layout/hierarchy2"/>
    <dgm:cxn modelId="{A3ABD9A3-7389-404E-B88E-15868BC0E4B1}" type="presOf" srcId="{B66B4B40-7B73-4738-B45C-482F7FEBC381}" destId="{61BD5F50-DE1D-47B7-9E17-227794A19398}" srcOrd="0" destOrd="0" presId="urn:microsoft.com/office/officeart/2005/8/layout/hierarchy2"/>
    <dgm:cxn modelId="{A7815EA4-ED26-473A-A459-97C6852F5C7D}" srcId="{F5F81398-8633-4891-8E89-6C371B566985}" destId="{D54DFDB6-A9CF-4586-8A0C-C1FB28D25D97}" srcOrd="0" destOrd="0" parTransId="{769F0B4F-77E3-4F2D-A3B1-29A5ADC3990A}" sibTransId="{B4298932-2E4D-4C68-BED0-8B8BBEBA9A23}"/>
    <dgm:cxn modelId="{6A1B4EA6-233D-4F1C-ADDD-263CF7DBFF07}" type="presOf" srcId="{FE5D417F-FAD7-4643-BA7A-9BFCE1523932}" destId="{4224D4B2-2D7A-4CA7-8615-B3948E3E685F}" srcOrd="0" destOrd="0" presId="urn:microsoft.com/office/officeart/2005/8/layout/hierarchy2"/>
    <dgm:cxn modelId="{063672A9-2D46-4A1D-9065-D11EEA1EDD8B}" type="presOf" srcId="{E3118568-C321-4473-85A5-F2E90E53C262}" destId="{654C9E68-6289-43D3-AC2B-D39EFF8386E5}" srcOrd="0" destOrd="0" presId="urn:microsoft.com/office/officeart/2005/8/layout/hierarchy2"/>
    <dgm:cxn modelId="{CD662BAA-A2B9-473E-9BD2-E60170959436}" srcId="{B66B4B40-7B73-4738-B45C-482F7FEBC381}" destId="{F5F81398-8633-4891-8E89-6C371B566985}" srcOrd="0" destOrd="0" parTransId="{0D13F4A4-2317-4FDB-95CE-3027E762D118}" sibTransId="{E58EDEDF-5092-4EF4-8B90-4EFC6E316245}"/>
    <dgm:cxn modelId="{33C025B4-061B-4B6C-B7A5-0FB0F8506CB5}" type="presOf" srcId="{D54DFDB6-A9CF-4586-8A0C-C1FB28D25D97}" destId="{6D3E3C20-EB3C-483E-A8B8-641CF8C56333}" srcOrd="0" destOrd="0" presId="urn:microsoft.com/office/officeart/2005/8/layout/hierarchy2"/>
    <dgm:cxn modelId="{C9103DBA-BA9F-445C-B536-346C63C27016}" srcId="{D54DFDB6-A9CF-4586-8A0C-C1FB28D25D97}" destId="{FE5D417F-FAD7-4643-BA7A-9BFCE1523932}" srcOrd="0" destOrd="0" parTransId="{81FD7AA0-DC65-4DEF-ABE3-8F38D5E390DB}" sibTransId="{F36693C6-FA6D-44EC-8DF6-0CF6ED65A539}"/>
    <dgm:cxn modelId="{0BE27FCB-4D75-492F-9B3E-DBD5D32EDF57}" type="presOf" srcId="{BA9AB0B0-87E3-4F2D-A282-516A8B10F9AC}" destId="{461CC304-191A-443E-8307-651909369B07}" srcOrd="1" destOrd="0" presId="urn:microsoft.com/office/officeart/2005/8/layout/hierarchy2"/>
    <dgm:cxn modelId="{E29FD0D3-69DE-4B41-8F16-2D3B9C084B75}" type="presOf" srcId="{0D13F4A4-2317-4FDB-95CE-3027E762D118}" destId="{20FC2A19-40B9-497C-85F0-3BADB433D506}" srcOrd="1" destOrd="0" presId="urn:microsoft.com/office/officeart/2005/8/layout/hierarchy2"/>
    <dgm:cxn modelId="{76FC4FD7-135D-4734-AC32-B68F3EBE84DD}" type="presOf" srcId="{6906A257-571B-4926-BC08-4AE9B985236E}" destId="{3817F708-3E0D-4CD7-A1A0-67927F50969F}" srcOrd="0" destOrd="0" presId="urn:microsoft.com/office/officeart/2005/8/layout/hierarchy2"/>
    <dgm:cxn modelId="{7D3FE2E5-C65C-451C-A9BF-20200F011092}" type="presOf" srcId="{769F0B4F-77E3-4F2D-A3B1-29A5ADC3990A}" destId="{E5F8EFD9-7128-4CDB-B4D9-7A3B3FB078AA}" srcOrd="0" destOrd="0" presId="urn:microsoft.com/office/officeart/2005/8/layout/hierarchy2"/>
    <dgm:cxn modelId="{E267F6F8-3F5D-4EDC-AC21-4AA2FB448008}" type="presOf" srcId="{769F0B4F-77E3-4F2D-A3B1-29A5ADC3990A}" destId="{41193809-61BC-4573-AAAB-6F51C06DCE79}" srcOrd="1" destOrd="0" presId="urn:microsoft.com/office/officeart/2005/8/layout/hierarchy2"/>
    <dgm:cxn modelId="{69D8B2FB-14C1-4614-B519-0DAF72863D98}" type="presOf" srcId="{81FD7AA0-DC65-4DEF-ABE3-8F38D5E390DB}" destId="{85F5C78D-B7EE-4457-A51E-EC8A23791852}" srcOrd="1" destOrd="0" presId="urn:microsoft.com/office/officeart/2005/8/layout/hierarchy2"/>
    <dgm:cxn modelId="{79ED6705-C5B2-44EB-A583-34A5BA515A7C}" type="presParOf" srcId="{EC2C10A5-07CA-4628-BD17-121142B2A466}" destId="{3D35A65D-C426-4EBA-92B6-307B45C29D87}" srcOrd="0" destOrd="0" presId="urn:microsoft.com/office/officeart/2005/8/layout/hierarchy2"/>
    <dgm:cxn modelId="{6B3BFAA0-FE34-4E05-9DC1-83B7BA273A83}" type="presParOf" srcId="{3D35A65D-C426-4EBA-92B6-307B45C29D87}" destId="{61BD5F50-DE1D-47B7-9E17-227794A19398}" srcOrd="0" destOrd="0" presId="urn:microsoft.com/office/officeart/2005/8/layout/hierarchy2"/>
    <dgm:cxn modelId="{532CDCA2-7963-467B-B162-AF6730BD776D}" type="presParOf" srcId="{3D35A65D-C426-4EBA-92B6-307B45C29D87}" destId="{A1DD51C4-F626-4463-B2C4-4955DD65F0AE}" srcOrd="1" destOrd="0" presId="urn:microsoft.com/office/officeart/2005/8/layout/hierarchy2"/>
    <dgm:cxn modelId="{C8CE1308-31B2-4871-AED3-847D5862F19B}" type="presParOf" srcId="{A1DD51C4-F626-4463-B2C4-4955DD65F0AE}" destId="{C9664AD0-B970-49F1-8251-A950F28940E6}" srcOrd="0" destOrd="0" presId="urn:microsoft.com/office/officeart/2005/8/layout/hierarchy2"/>
    <dgm:cxn modelId="{AFB4E3BF-B204-4CC2-9902-4F5AE10C049F}" type="presParOf" srcId="{C9664AD0-B970-49F1-8251-A950F28940E6}" destId="{20FC2A19-40B9-497C-85F0-3BADB433D506}" srcOrd="0" destOrd="0" presId="urn:microsoft.com/office/officeart/2005/8/layout/hierarchy2"/>
    <dgm:cxn modelId="{27791026-C169-4F36-B96C-9ED92A53A362}" type="presParOf" srcId="{A1DD51C4-F626-4463-B2C4-4955DD65F0AE}" destId="{94855F17-FB0B-4447-906E-6009B9D7BAF8}" srcOrd="1" destOrd="0" presId="urn:microsoft.com/office/officeart/2005/8/layout/hierarchy2"/>
    <dgm:cxn modelId="{181039DA-6D39-443D-BC4A-B518CD7938D5}" type="presParOf" srcId="{94855F17-FB0B-4447-906E-6009B9D7BAF8}" destId="{6F91F421-FB4E-4348-9FB9-D279F9DDF76B}" srcOrd="0" destOrd="0" presId="urn:microsoft.com/office/officeart/2005/8/layout/hierarchy2"/>
    <dgm:cxn modelId="{08034041-BBC3-464B-97AD-3BD2B8EAC23E}" type="presParOf" srcId="{94855F17-FB0B-4447-906E-6009B9D7BAF8}" destId="{9B291DE4-1366-4563-8146-FC0B466F3ABD}" srcOrd="1" destOrd="0" presId="urn:microsoft.com/office/officeart/2005/8/layout/hierarchy2"/>
    <dgm:cxn modelId="{FF3E1373-6C54-4F4C-B374-5C02E8155AF0}" type="presParOf" srcId="{9B291DE4-1366-4563-8146-FC0B466F3ABD}" destId="{E5F8EFD9-7128-4CDB-B4D9-7A3B3FB078AA}" srcOrd="0" destOrd="0" presId="urn:microsoft.com/office/officeart/2005/8/layout/hierarchy2"/>
    <dgm:cxn modelId="{184D9282-637E-460A-9D6B-3AB02CED05E4}" type="presParOf" srcId="{E5F8EFD9-7128-4CDB-B4D9-7A3B3FB078AA}" destId="{41193809-61BC-4573-AAAB-6F51C06DCE79}" srcOrd="0" destOrd="0" presId="urn:microsoft.com/office/officeart/2005/8/layout/hierarchy2"/>
    <dgm:cxn modelId="{1B4B01DB-7FAD-4C98-B249-412FBFBC3108}" type="presParOf" srcId="{9B291DE4-1366-4563-8146-FC0B466F3ABD}" destId="{5AA671E9-01DA-4745-A037-A1BC153FF8FD}" srcOrd="1" destOrd="0" presId="urn:microsoft.com/office/officeart/2005/8/layout/hierarchy2"/>
    <dgm:cxn modelId="{908E3FC4-084B-4F2D-8843-B1532B3517A5}" type="presParOf" srcId="{5AA671E9-01DA-4745-A037-A1BC153FF8FD}" destId="{6D3E3C20-EB3C-483E-A8B8-641CF8C56333}" srcOrd="0" destOrd="0" presId="urn:microsoft.com/office/officeart/2005/8/layout/hierarchy2"/>
    <dgm:cxn modelId="{AACC7B24-0139-492C-9D93-6F1EA2526C58}" type="presParOf" srcId="{5AA671E9-01DA-4745-A037-A1BC153FF8FD}" destId="{5E84C1DA-1FE6-4D34-85FF-5E88736FFC21}" srcOrd="1" destOrd="0" presId="urn:microsoft.com/office/officeart/2005/8/layout/hierarchy2"/>
    <dgm:cxn modelId="{F4291394-CAD8-4A37-8549-7A34524FD52A}" type="presParOf" srcId="{5E84C1DA-1FE6-4D34-85FF-5E88736FFC21}" destId="{2952CCB2-21EE-4321-ADF7-147BBD92C26E}" srcOrd="0" destOrd="0" presId="urn:microsoft.com/office/officeart/2005/8/layout/hierarchy2"/>
    <dgm:cxn modelId="{BDFD1F48-7F51-4870-B4C3-425E36802FEA}" type="presParOf" srcId="{2952CCB2-21EE-4321-ADF7-147BBD92C26E}" destId="{85F5C78D-B7EE-4457-A51E-EC8A23791852}" srcOrd="0" destOrd="0" presId="urn:microsoft.com/office/officeart/2005/8/layout/hierarchy2"/>
    <dgm:cxn modelId="{D4D5D1F4-1451-4C27-BF32-B67A2DE186DD}" type="presParOf" srcId="{5E84C1DA-1FE6-4D34-85FF-5E88736FFC21}" destId="{FB675FF7-16B0-425A-ACBF-6AE6FA6C05F7}" srcOrd="1" destOrd="0" presId="urn:microsoft.com/office/officeart/2005/8/layout/hierarchy2"/>
    <dgm:cxn modelId="{BD421E31-38DC-4BB8-BFC7-6ED66A6AE503}" type="presParOf" srcId="{FB675FF7-16B0-425A-ACBF-6AE6FA6C05F7}" destId="{4224D4B2-2D7A-4CA7-8615-B3948E3E685F}" srcOrd="0" destOrd="0" presId="urn:microsoft.com/office/officeart/2005/8/layout/hierarchy2"/>
    <dgm:cxn modelId="{033CB936-436F-4D13-9412-98581EC7304E}" type="presParOf" srcId="{FB675FF7-16B0-425A-ACBF-6AE6FA6C05F7}" destId="{45AAF7C0-09B4-4F31-8C99-DF5922B2D0B7}" srcOrd="1" destOrd="0" presId="urn:microsoft.com/office/officeart/2005/8/layout/hierarchy2"/>
    <dgm:cxn modelId="{7D5B1968-095E-4BE5-8E92-00EF8CED9AF5}" type="presParOf" srcId="{9B291DE4-1366-4563-8146-FC0B466F3ABD}" destId="{5A26C5CD-447D-4782-9F87-AD093E369B39}" srcOrd="2" destOrd="0" presId="urn:microsoft.com/office/officeart/2005/8/layout/hierarchy2"/>
    <dgm:cxn modelId="{669C1F17-6884-479D-85EF-F7F3DB603057}" type="presParOf" srcId="{5A26C5CD-447D-4782-9F87-AD093E369B39}" destId="{AD835544-FD57-4B5F-B6F4-45E0664926F0}" srcOrd="0" destOrd="0" presId="urn:microsoft.com/office/officeart/2005/8/layout/hierarchy2"/>
    <dgm:cxn modelId="{8F3F2399-83A7-4885-B5EE-E165660ABEE2}" type="presParOf" srcId="{9B291DE4-1366-4563-8146-FC0B466F3ABD}" destId="{A14198F5-CEF9-4A16-AC0E-659C8F4C6351}" srcOrd="3" destOrd="0" presId="urn:microsoft.com/office/officeart/2005/8/layout/hierarchy2"/>
    <dgm:cxn modelId="{642EC5D0-B061-4B0A-8F44-6377A8BEE454}" type="presParOf" srcId="{A14198F5-CEF9-4A16-AC0E-659C8F4C6351}" destId="{A99B51BD-702B-4881-9463-62ACC92F35FD}" srcOrd="0" destOrd="0" presId="urn:microsoft.com/office/officeart/2005/8/layout/hierarchy2"/>
    <dgm:cxn modelId="{B95F2B3A-E2FA-407A-AE64-C506C8C695C4}" type="presParOf" srcId="{A14198F5-CEF9-4A16-AC0E-659C8F4C6351}" destId="{5CF14667-43B8-41B3-B851-425A0E16167B}" srcOrd="1" destOrd="0" presId="urn:microsoft.com/office/officeart/2005/8/layout/hierarchy2"/>
    <dgm:cxn modelId="{6DA51470-FD85-4961-959C-2106DDDF90F5}" type="presParOf" srcId="{5CF14667-43B8-41B3-B851-425A0E16167B}" destId="{6D99A801-75FB-45FB-8A3E-62ED18AC8807}" srcOrd="0" destOrd="0" presId="urn:microsoft.com/office/officeart/2005/8/layout/hierarchy2"/>
    <dgm:cxn modelId="{7D4E9D45-C6CE-4092-BA12-3DEDDAD760D0}" type="presParOf" srcId="{6D99A801-75FB-45FB-8A3E-62ED18AC8807}" destId="{87CBEADF-4ADA-496C-BA7F-CB530903B61B}" srcOrd="0" destOrd="0" presId="urn:microsoft.com/office/officeart/2005/8/layout/hierarchy2"/>
    <dgm:cxn modelId="{E6FC8CB2-2E85-4D5C-B34F-2584E0FE8E49}" type="presParOf" srcId="{5CF14667-43B8-41B3-B851-425A0E16167B}" destId="{458F6743-E918-45DD-8783-AB82285BADFF}" srcOrd="1" destOrd="0" presId="urn:microsoft.com/office/officeart/2005/8/layout/hierarchy2"/>
    <dgm:cxn modelId="{0081C4E6-2994-4DF4-B8C6-D1E4EE91ED14}" type="presParOf" srcId="{458F6743-E918-45DD-8783-AB82285BADFF}" destId="{3817F708-3E0D-4CD7-A1A0-67927F50969F}" srcOrd="0" destOrd="0" presId="urn:microsoft.com/office/officeart/2005/8/layout/hierarchy2"/>
    <dgm:cxn modelId="{133D52D5-307C-47B4-BBCF-A94C1E25D42F}" type="presParOf" srcId="{458F6743-E918-45DD-8783-AB82285BADFF}" destId="{2617BECE-A0FF-4544-8C34-BBF90FB80A07}" srcOrd="1" destOrd="0" presId="urn:microsoft.com/office/officeart/2005/8/layout/hierarchy2"/>
    <dgm:cxn modelId="{636F83FD-8AC9-4F5E-B2CF-08DB88B64073}" type="presParOf" srcId="{A1DD51C4-F626-4463-B2C4-4955DD65F0AE}" destId="{654C9E68-6289-43D3-AC2B-D39EFF8386E5}" srcOrd="2" destOrd="0" presId="urn:microsoft.com/office/officeart/2005/8/layout/hierarchy2"/>
    <dgm:cxn modelId="{29DFA450-136B-4BB0-AB05-514EE8BBF894}" type="presParOf" srcId="{654C9E68-6289-43D3-AC2B-D39EFF8386E5}" destId="{C44EFCF8-A4FC-4B45-B8E3-8487FAAD1CE8}" srcOrd="0" destOrd="0" presId="urn:microsoft.com/office/officeart/2005/8/layout/hierarchy2"/>
    <dgm:cxn modelId="{F62F26FA-B121-4460-A24D-29FD0B16DA19}" type="presParOf" srcId="{A1DD51C4-F626-4463-B2C4-4955DD65F0AE}" destId="{6CA54EF4-558C-4DC3-8231-44ABCAB283AD}" srcOrd="3" destOrd="0" presId="urn:microsoft.com/office/officeart/2005/8/layout/hierarchy2"/>
    <dgm:cxn modelId="{100D584B-E201-40B2-847F-277CFBF47198}" type="presParOf" srcId="{6CA54EF4-558C-4DC3-8231-44ABCAB283AD}" destId="{E4472B9C-BD66-4968-8AEB-5B2B437CBEBE}" srcOrd="0" destOrd="0" presId="urn:microsoft.com/office/officeart/2005/8/layout/hierarchy2"/>
    <dgm:cxn modelId="{829C91E5-3768-4136-B49B-8800B4AF1AC0}" type="presParOf" srcId="{6CA54EF4-558C-4DC3-8231-44ABCAB283AD}" destId="{7467B382-8B51-4FA5-913D-C8ACA1BA3877}" srcOrd="1" destOrd="0" presId="urn:microsoft.com/office/officeart/2005/8/layout/hierarchy2"/>
    <dgm:cxn modelId="{09A5875B-BD71-4B10-B6DD-C8D48BD4DAB3}" type="presParOf" srcId="{7467B382-8B51-4FA5-913D-C8ACA1BA3877}" destId="{D264AB49-1ED0-4D3B-8DEF-EA9C3D9994DC}" srcOrd="0" destOrd="0" presId="urn:microsoft.com/office/officeart/2005/8/layout/hierarchy2"/>
    <dgm:cxn modelId="{3F28761D-738A-44F9-8306-0C384478EDB2}" type="presParOf" srcId="{D264AB49-1ED0-4D3B-8DEF-EA9C3D9994DC}" destId="{461CC304-191A-443E-8307-651909369B07}" srcOrd="0" destOrd="0" presId="urn:microsoft.com/office/officeart/2005/8/layout/hierarchy2"/>
    <dgm:cxn modelId="{41E62744-531F-450C-9EB9-697F7A1BA2DB}" type="presParOf" srcId="{7467B382-8B51-4FA5-913D-C8ACA1BA3877}" destId="{9E465438-2F75-41CF-9666-5B9178E7F314}" srcOrd="1" destOrd="0" presId="urn:microsoft.com/office/officeart/2005/8/layout/hierarchy2"/>
    <dgm:cxn modelId="{304CBE78-56F7-4937-B5FF-6055AE1A34E9}" type="presParOf" srcId="{9E465438-2F75-41CF-9666-5B9178E7F314}" destId="{398C4069-D213-4E8F-BEC6-4E214AE7EF7F}" srcOrd="0" destOrd="0" presId="urn:microsoft.com/office/officeart/2005/8/layout/hierarchy2"/>
    <dgm:cxn modelId="{1D2F5F93-CE49-4147-A406-A45F85FC9C51}" type="presParOf" srcId="{9E465438-2F75-41CF-9666-5B9178E7F314}" destId="{C03A76B0-D71E-459E-B6B9-F3B07DA587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45C5CB-751D-41CA-9414-D9D7CE98CAA3}"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IN"/>
        </a:p>
      </dgm:t>
    </dgm:pt>
    <dgm:pt modelId="{518B3783-3B7D-4408-A899-529591DB48F2}">
      <dgm:prSet phldrT="[Text]"/>
      <dgm:spPr/>
      <dgm:t>
        <a:bodyPr/>
        <a:lstStyle/>
        <a:p>
          <a:r>
            <a:rPr lang="en-US" dirty="0">
              <a:latin typeface="Book Antiqua" panose="02040602050305030304" pitchFamily="18" charset="0"/>
            </a:rPr>
            <a:t>Applicability</a:t>
          </a:r>
          <a:endParaRPr lang="en-IN" dirty="0">
            <a:latin typeface="Book Antiqua" panose="02040602050305030304" pitchFamily="18" charset="0"/>
          </a:endParaRPr>
        </a:p>
      </dgm:t>
    </dgm:pt>
    <dgm:pt modelId="{A44343E6-1720-4797-A8C6-CE3878214D8A}" type="parTrans" cxnId="{16917D6D-F81A-4E36-B39B-83A7B3D8DEFB}">
      <dgm:prSet/>
      <dgm:spPr/>
      <dgm:t>
        <a:bodyPr/>
        <a:lstStyle/>
        <a:p>
          <a:endParaRPr lang="en-IN">
            <a:latin typeface="Book Antiqua" panose="02040602050305030304" pitchFamily="18" charset="0"/>
          </a:endParaRPr>
        </a:p>
      </dgm:t>
    </dgm:pt>
    <dgm:pt modelId="{944AAE4A-59F1-419D-BCAB-35E1228A06E8}" type="sibTrans" cxnId="{16917D6D-F81A-4E36-B39B-83A7B3D8DEFB}">
      <dgm:prSet/>
      <dgm:spPr/>
      <dgm:t>
        <a:bodyPr/>
        <a:lstStyle/>
        <a:p>
          <a:endParaRPr lang="en-IN">
            <a:latin typeface="Book Antiqua" panose="02040602050305030304" pitchFamily="18" charset="0"/>
          </a:endParaRPr>
        </a:p>
      </dgm:t>
    </dgm:pt>
    <dgm:pt modelId="{A3638F80-8BC9-4063-85BF-69DA0F86B327}">
      <dgm:prSet phldrT="[Text]"/>
      <dgm:spPr/>
      <dgm:t>
        <a:bodyPr/>
        <a:lstStyle/>
        <a:p>
          <a:r>
            <a:rPr lang="en-US" dirty="0">
              <a:latin typeface="Book Antiqua" panose="02040602050305030304" pitchFamily="18" charset="0"/>
            </a:rPr>
            <a:t>Article 1 – Persons covered </a:t>
          </a:r>
          <a:endParaRPr lang="en-IN" dirty="0">
            <a:latin typeface="Book Antiqua" panose="02040602050305030304" pitchFamily="18" charset="0"/>
          </a:endParaRPr>
        </a:p>
      </dgm:t>
    </dgm:pt>
    <dgm:pt modelId="{6FE36B1D-A897-457E-B479-1408AB1C77BF}" type="parTrans" cxnId="{3BADDD42-3D8C-47D1-853A-D464EDBE7EB1}">
      <dgm:prSet/>
      <dgm:spPr/>
      <dgm:t>
        <a:bodyPr/>
        <a:lstStyle/>
        <a:p>
          <a:endParaRPr lang="en-IN">
            <a:latin typeface="Book Antiqua" panose="02040602050305030304" pitchFamily="18" charset="0"/>
          </a:endParaRPr>
        </a:p>
      </dgm:t>
    </dgm:pt>
    <dgm:pt modelId="{1F279FD1-8353-438E-A867-A54AB56D3D6B}" type="sibTrans" cxnId="{3BADDD42-3D8C-47D1-853A-D464EDBE7EB1}">
      <dgm:prSet/>
      <dgm:spPr/>
      <dgm:t>
        <a:bodyPr/>
        <a:lstStyle/>
        <a:p>
          <a:endParaRPr lang="en-IN">
            <a:latin typeface="Book Antiqua" panose="02040602050305030304" pitchFamily="18" charset="0"/>
          </a:endParaRPr>
        </a:p>
      </dgm:t>
    </dgm:pt>
    <dgm:pt modelId="{934D88ED-1F21-4868-90F8-D4A5BA27C123}">
      <dgm:prSet phldrT="[Text]"/>
      <dgm:spPr/>
      <dgm:t>
        <a:bodyPr/>
        <a:lstStyle/>
        <a:p>
          <a:r>
            <a:rPr lang="en-US" dirty="0">
              <a:latin typeface="Book Antiqua" panose="02040602050305030304" pitchFamily="18" charset="0"/>
            </a:rPr>
            <a:t>Article 2 – Taxes covered</a:t>
          </a:r>
          <a:endParaRPr lang="en-IN" dirty="0">
            <a:latin typeface="Book Antiqua" panose="02040602050305030304" pitchFamily="18" charset="0"/>
          </a:endParaRPr>
        </a:p>
      </dgm:t>
    </dgm:pt>
    <dgm:pt modelId="{09324204-2330-4FD8-BD50-7D0431A922D5}" type="parTrans" cxnId="{FC385719-A0D2-4180-B5CE-1D8607C80EED}">
      <dgm:prSet/>
      <dgm:spPr/>
      <dgm:t>
        <a:bodyPr/>
        <a:lstStyle/>
        <a:p>
          <a:endParaRPr lang="en-IN">
            <a:latin typeface="Book Antiqua" panose="02040602050305030304" pitchFamily="18" charset="0"/>
          </a:endParaRPr>
        </a:p>
      </dgm:t>
    </dgm:pt>
    <dgm:pt modelId="{B7E8A4AE-1E20-4248-83E9-E31A4AE9F548}" type="sibTrans" cxnId="{FC385719-A0D2-4180-B5CE-1D8607C80EED}">
      <dgm:prSet/>
      <dgm:spPr/>
      <dgm:t>
        <a:bodyPr/>
        <a:lstStyle/>
        <a:p>
          <a:endParaRPr lang="en-IN">
            <a:latin typeface="Book Antiqua" panose="02040602050305030304" pitchFamily="18" charset="0"/>
          </a:endParaRPr>
        </a:p>
      </dgm:t>
    </dgm:pt>
    <dgm:pt modelId="{D17D5E6E-3236-4831-923E-D054483202D9}">
      <dgm:prSet phldrT="[Text]"/>
      <dgm:spPr/>
      <dgm:t>
        <a:bodyPr/>
        <a:lstStyle/>
        <a:p>
          <a:r>
            <a:rPr lang="en-US" dirty="0">
              <a:latin typeface="Book Antiqua" panose="02040602050305030304" pitchFamily="18" charset="0"/>
            </a:rPr>
            <a:t>Definitions</a:t>
          </a:r>
          <a:endParaRPr lang="en-IN" dirty="0">
            <a:latin typeface="Book Antiqua" panose="02040602050305030304" pitchFamily="18" charset="0"/>
          </a:endParaRPr>
        </a:p>
      </dgm:t>
    </dgm:pt>
    <dgm:pt modelId="{38AC87F9-C42F-4BA4-9078-3C20207B20E2}" type="parTrans" cxnId="{89C97AE5-AE42-4131-AB1D-1218BDCE1E7B}">
      <dgm:prSet/>
      <dgm:spPr/>
      <dgm:t>
        <a:bodyPr/>
        <a:lstStyle/>
        <a:p>
          <a:endParaRPr lang="en-IN">
            <a:latin typeface="Book Antiqua" panose="02040602050305030304" pitchFamily="18" charset="0"/>
          </a:endParaRPr>
        </a:p>
      </dgm:t>
    </dgm:pt>
    <dgm:pt modelId="{D7755C72-7845-4898-8508-737938624F51}" type="sibTrans" cxnId="{89C97AE5-AE42-4131-AB1D-1218BDCE1E7B}">
      <dgm:prSet/>
      <dgm:spPr/>
      <dgm:t>
        <a:bodyPr/>
        <a:lstStyle/>
        <a:p>
          <a:endParaRPr lang="en-IN">
            <a:latin typeface="Book Antiqua" panose="02040602050305030304" pitchFamily="18" charset="0"/>
          </a:endParaRPr>
        </a:p>
      </dgm:t>
    </dgm:pt>
    <dgm:pt modelId="{6C42A44F-1765-4F2C-836D-1ED64D51C6BC}">
      <dgm:prSet phldrT="[Text]"/>
      <dgm:spPr/>
      <dgm:t>
        <a:bodyPr/>
        <a:lstStyle/>
        <a:p>
          <a:r>
            <a:rPr lang="en-US" dirty="0">
              <a:latin typeface="Book Antiqua" panose="02040602050305030304" pitchFamily="18" charset="0"/>
            </a:rPr>
            <a:t>Article 3 – General Definitions </a:t>
          </a:r>
          <a:endParaRPr lang="en-IN" dirty="0">
            <a:latin typeface="Book Antiqua" panose="02040602050305030304" pitchFamily="18" charset="0"/>
          </a:endParaRPr>
        </a:p>
      </dgm:t>
    </dgm:pt>
    <dgm:pt modelId="{04287EFC-03B4-4420-BCD3-59BD2EAF4BB0}" type="parTrans" cxnId="{47783C2F-1351-4A3F-8270-1D2701FFAA33}">
      <dgm:prSet/>
      <dgm:spPr/>
      <dgm:t>
        <a:bodyPr/>
        <a:lstStyle/>
        <a:p>
          <a:endParaRPr lang="en-IN">
            <a:latin typeface="Book Antiqua" panose="02040602050305030304" pitchFamily="18" charset="0"/>
          </a:endParaRPr>
        </a:p>
      </dgm:t>
    </dgm:pt>
    <dgm:pt modelId="{CE967F2C-8DA5-497F-8E24-EA4469B68041}" type="sibTrans" cxnId="{47783C2F-1351-4A3F-8270-1D2701FFAA33}">
      <dgm:prSet/>
      <dgm:spPr/>
      <dgm:t>
        <a:bodyPr/>
        <a:lstStyle/>
        <a:p>
          <a:endParaRPr lang="en-IN">
            <a:latin typeface="Book Antiqua" panose="02040602050305030304" pitchFamily="18" charset="0"/>
          </a:endParaRPr>
        </a:p>
      </dgm:t>
    </dgm:pt>
    <dgm:pt modelId="{8AC12699-DDFC-4AC3-93D3-D53A557D0BF7}">
      <dgm:prSet phldrT="[Text]"/>
      <dgm:spPr/>
      <dgm:t>
        <a:bodyPr/>
        <a:lstStyle/>
        <a:p>
          <a:r>
            <a:rPr lang="en-US" dirty="0">
              <a:latin typeface="Book Antiqua" panose="02040602050305030304" pitchFamily="18" charset="0"/>
            </a:rPr>
            <a:t>Article 5 – Permanent Establishment</a:t>
          </a:r>
          <a:endParaRPr lang="en-IN" dirty="0">
            <a:latin typeface="Book Antiqua" panose="02040602050305030304" pitchFamily="18" charset="0"/>
          </a:endParaRPr>
        </a:p>
      </dgm:t>
    </dgm:pt>
    <dgm:pt modelId="{7FC8A9E4-977E-4F73-A816-FE96D1AB4687}" type="parTrans" cxnId="{AD227234-5529-4AF6-96AB-ABBD9A059EA4}">
      <dgm:prSet/>
      <dgm:spPr/>
      <dgm:t>
        <a:bodyPr/>
        <a:lstStyle/>
        <a:p>
          <a:endParaRPr lang="en-IN">
            <a:latin typeface="Book Antiqua" panose="02040602050305030304" pitchFamily="18" charset="0"/>
          </a:endParaRPr>
        </a:p>
      </dgm:t>
    </dgm:pt>
    <dgm:pt modelId="{950F12EB-B449-40EA-8B70-B95953A1356C}" type="sibTrans" cxnId="{AD227234-5529-4AF6-96AB-ABBD9A059EA4}">
      <dgm:prSet/>
      <dgm:spPr/>
      <dgm:t>
        <a:bodyPr/>
        <a:lstStyle/>
        <a:p>
          <a:endParaRPr lang="en-IN">
            <a:latin typeface="Book Antiqua" panose="02040602050305030304" pitchFamily="18" charset="0"/>
          </a:endParaRPr>
        </a:p>
      </dgm:t>
    </dgm:pt>
    <dgm:pt modelId="{AF0FF976-53D6-42A7-B0EF-162749A9EF95}">
      <dgm:prSet phldrT="[Text]"/>
      <dgm:spPr/>
      <dgm:t>
        <a:bodyPr/>
        <a:lstStyle/>
        <a:p>
          <a:r>
            <a:rPr lang="en-US" dirty="0">
              <a:latin typeface="Book Antiqua" panose="02040602050305030304" pitchFamily="18" charset="0"/>
            </a:rPr>
            <a:t>Categories of Incomes</a:t>
          </a:r>
          <a:endParaRPr lang="en-IN" dirty="0">
            <a:latin typeface="Book Antiqua" panose="02040602050305030304" pitchFamily="18" charset="0"/>
          </a:endParaRPr>
        </a:p>
      </dgm:t>
    </dgm:pt>
    <dgm:pt modelId="{4C43138F-D52A-41C2-AEC7-1E9C3F7F899F}" type="parTrans" cxnId="{53A46C99-4390-4110-9AF4-565D3C0DB0F9}">
      <dgm:prSet/>
      <dgm:spPr/>
      <dgm:t>
        <a:bodyPr/>
        <a:lstStyle/>
        <a:p>
          <a:endParaRPr lang="en-IN">
            <a:latin typeface="Book Antiqua" panose="02040602050305030304" pitchFamily="18" charset="0"/>
          </a:endParaRPr>
        </a:p>
      </dgm:t>
    </dgm:pt>
    <dgm:pt modelId="{04BD09E0-7639-4086-B5A4-E2F7C33E8708}" type="sibTrans" cxnId="{53A46C99-4390-4110-9AF4-565D3C0DB0F9}">
      <dgm:prSet/>
      <dgm:spPr/>
      <dgm:t>
        <a:bodyPr/>
        <a:lstStyle/>
        <a:p>
          <a:endParaRPr lang="en-IN">
            <a:latin typeface="Book Antiqua" panose="02040602050305030304" pitchFamily="18" charset="0"/>
          </a:endParaRPr>
        </a:p>
      </dgm:t>
    </dgm:pt>
    <dgm:pt modelId="{807E6EFF-F9A3-4FEB-B45C-1EBD6BC17DD0}">
      <dgm:prSet phldrT="[Text]"/>
      <dgm:spPr/>
      <dgm:t>
        <a:bodyPr/>
        <a:lstStyle/>
        <a:p>
          <a:r>
            <a:rPr lang="en-US" dirty="0">
              <a:latin typeface="Book Antiqua" panose="02040602050305030304" pitchFamily="18" charset="0"/>
            </a:rPr>
            <a:t>Articles 6 to 22 – Distributive articles like Business income, Interest, Royalties, etc. </a:t>
          </a:r>
          <a:endParaRPr lang="en-IN" dirty="0">
            <a:latin typeface="Book Antiqua" panose="02040602050305030304" pitchFamily="18" charset="0"/>
          </a:endParaRPr>
        </a:p>
      </dgm:t>
    </dgm:pt>
    <dgm:pt modelId="{49003E60-099F-4E86-BCAF-EEBD4C9433D0}" type="parTrans" cxnId="{A841D78A-BC35-4FDC-9175-76AD8C9F07F0}">
      <dgm:prSet/>
      <dgm:spPr/>
      <dgm:t>
        <a:bodyPr/>
        <a:lstStyle/>
        <a:p>
          <a:endParaRPr lang="en-IN">
            <a:latin typeface="Book Antiqua" panose="02040602050305030304" pitchFamily="18" charset="0"/>
          </a:endParaRPr>
        </a:p>
      </dgm:t>
    </dgm:pt>
    <dgm:pt modelId="{D7787637-FE8F-4CA6-AE97-9993A2EFC497}" type="sibTrans" cxnId="{A841D78A-BC35-4FDC-9175-76AD8C9F07F0}">
      <dgm:prSet/>
      <dgm:spPr/>
      <dgm:t>
        <a:bodyPr/>
        <a:lstStyle/>
        <a:p>
          <a:endParaRPr lang="en-IN">
            <a:latin typeface="Book Antiqua" panose="02040602050305030304" pitchFamily="18" charset="0"/>
          </a:endParaRPr>
        </a:p>
      </dgm:t>
    </dgm:pt>
    <dgm:pt modelId="{ACD5A368-465B-410A-9F55-5DB2637D305D}">
      <dgm:prSet phldrT="[Text]"/>
      <dgm:spPr/>
      <dgm:t>
        <a:bodyPr/>
        <a:lstStyle/>
        <a:p>
          <a:r>
            <a:rPr lang="en-US" dirty="0">
              <a:latin typeface="Book Antiqua" panose="02040602050305030304" pitchFamily="18" charset="0"/>
            </a:rPr>
            <a:t>Elimination of Double Tax</a:t>
          </a:r>
          <a:endParaRPr lang="en-IN" dirty="0">
            <a:latin typeface="Book Antiqua" panose="02040602050305030304" pitchFamily="18" charset="0"/>
          </a:endParaRPr>
        </a:p>
      </dgm:t>
    </dgm:pt>
    <dgm:pt modelId="{23F84525-CE01-4E45-BB11-F77E2E267B66}" type="parTrans" cxnId="{ECF8C280-36B1-45D9-BF2B-D6B81E7A406F}">
      <dgm:prSet/>
      <dgm:spPr/>
      <dgm:t>
        <a:bodyPr/>
        <a:lstStyle/>
        <a:p>
          <a:endParaRPr lang="en-IN">
            <a:latin typeface="Book Antiqua" panose="02040602050305030304" pitchFamily="18" charset="0"/>
          </a:endParaRPr>
        </a:p>
      </dgm:t>
    </dgm:pt>
    <dgm:pt modelId="{2175CF2B-54CD-4E3C-9CFC-EBA2141A4579}" type="sibTrans" cxnId="{ECF8C280-36B1-45D9-BF2B-D6B81E7A406F}">
      <dgm:prSet/>
      <dgm:spPr/>
      <dgm:t>
        <a:bodyPr/>
        <a:lstStyle/>
        <a:p>
          <a:endParaRPr lang="en-IN">
            <a:latin typeface="Book Antiqua" panose="02040602050305030304" pitchFamily="18" charset="0"/>
          </a:endParaRPr>
        </a:p>
      </dgm:t>
    </dgm:pt>
    <dgm:pt modelId="{0A7BB707-0B05-4AD2-9956-7121E3EA6C4A}">
      <dgm:prSet phldrT="[Text]"/>
      <dgm:spPr/>
      <dgm:t>
        <a:bodyPr/>
        <a:lstStyle/>
        <a:p>
          <a:r>
            <a:rPr lang="en-US" dirty="0">
              <a:latin typeface="Book Antiqua" panose="02040602050305030304" pitchFamily="18" charset="0"/>
            </a:rPr>
            <a:t>Article 23 – Credit or Exemption Method </a:t>
          </a:r>
          <a:endParaRPr lang="en-IN" dirty="0">
            <a:latin typeface="Book Antiqua" panose="02040602050305030304" pitchFamily="18" charset="0"/>
          </a:endParaRPr>
        </a:p>
      </dgm:t>
    </dgm:pt>
    <dgm:pt modelId="{CC80AD9A-4951-4B7A-BF17-F02A90214B02}" type="parTrans" cxnId="{BF7232D2-721B-4142-9805-3F3C2710765A}">
      <dgm:prSet/>
      <dgm:spPr/>
      <dgm:t>
        <a:bodyPr/>
        <a:lstStyle/>
        <a:p>
          <a:endParaRPr lang="en-IN">
            <a:latin typeface="Book Antiqua" panose="02040602050305030304" pitchFamily="18" charset="0"/>
          </a:endParaRPr>
        </a:p>
      </dgm:t>
    </dgm:pt>
    <dgm:pt modelId="{B782AA54-F899-486F-BC47-DA47CA9FFCE6}" type="sibTrans" cxnId="{BF7232D2-721B-4142-9805-3F3C2710765A}">
      <dgm:prSet/>
      <dgm:spPr/>
      <dgm:t>
        <a:bodyPr/>
        <a:lstStyle/>
        <a:p>
          <a:endParaRPr lang="en-IN">
            <a:latin typeface="Book Antiqua" panose="02040602050305030304" pitchFamily="18" charset="0"/>
          </a:endParaRPr>
        </a:p>
      </dgm:t>
    </dgm:pt>
    <dgm:pt modelId="{6EF3CC70-F727-41A8-BB25-BE462E6EEFF7}">
      <dgm:prSet phldrT="[Text]"/>
      <dgm:spPr/>
      <dgm:t>
        <a:bodyPr/>
        <a:lstStyle/>
        <a:p>
          <a:r>
            <a:rPr lang="en-US" dirty="0">
              <a:latin typeface="Book Antiqua" panose="02040602050305030304" pitchFamily="18" charset="0"/>
            </a:rPr>
            <a:t>Special and Operative provisions</a:t>
          </a:r>
          <a:endParaRPr lang="en-IN" dirty="0">
            <a:latin typeface="Book Antiqua" panose="02040602050305030304" pitchFamily="18" charset="0"/>
          </a:endParaRPr>
        </a:p>
      </dgm:t>
    </dgm:pt>
    <dgm:pt modelId="{78D59B69-8D04-45BC-81C6-819A486D7A78}" type="parTrans" cxnId="{F4A5CE39-0C27-4126-B31A-63D006C872BC}">
      <dgm:prSet/>
      <dgm:spPr/>
      <dgm:t>
        <a:bodyPr/>
        <a:lstStyle/>
        <a:p>
          <a:endParaRPr lang="en-IN">
            <a:latin typeface="Book Antiqua" panose="02040602050305030304" pitchFamily="18" charset="0"/>
          </a:endParaRPr>
        </a:p>
      </dgm:t>
    </dgm:pt>
    <dgm:pt modelId="{5595861F-B38F-4046-84D0-E253DEC3EC58}" type="sibTrans" cxnId="{F4A5CE39-0C27-4126-B31A-63D006C872BC}">
      <dgm:prSet/>
      <dgm:spPr/>
      <dgm:t>
        <a:bodyPr/>
        <a:lstStyle/>
        <a:p>
          <a:endParaRPr lang="en-IN">
            <a:latin typeface="Book Antiqua" panose="02040602050305030304" pitchFamily="18" charset="0"/>
          </a:endParaRPr>
        </a:p>
      </dgm:t>
    </dgm:pt>
    <dgm:pt modelId="{29DA6814-04C7-4E89-AD00-1BB57276E7CF}">
      <dgm:prSet phldrT="[Text]"/>
      <dgm:spPr/>
      <dgm:t>
        <a:bodyPr/>
        <a:lstStyle/>
        <a:p>
          <a:r>
            <a:rPr lang="en-US" dirty="0">
              <a:latin typeface="Book Antiqua" panose="02040602050305030304" pitchFamily="18" charset="0"/>
            </a:rPr>
            <a:t>Articles 24 to 29 – Non-discrimination, </a:t>
          </a:r>
          <a:r>
            <a:rPr lang="en-US" dirty="0" err="1">
              <a:latin typeface="Book Antiqua" panose="02040602050305030304" pitchFamily="18" charset="0"/>
            </a:rPr>
            <a:t>EoI</a:t>
          </a:r>
          <a:r>
            <a:rPr lang="en-US" dirty="0">
              <a:latin typeface="Book Antiqua" panose="02040602050305030304" pitchFamily="18" charset="0"/>
            </a:rPr>
            <a:t>… </a:t>
          </a:r>
          <a:endParaRPr lang="en-IN" dirty="0">
            <a:latin typeface="Book Antiqua" panose="02040602050305030304" pitchFamily="18" charset="0"/>
          </a:endParaRPr>
        </a:p>
      </dgm:t>
    </dgm:pt>
    <dgm:pt modelId="{9849C0CF-4D22-406F-BB05-342F07871F59}" type="parTrans" cxnId="{8E357F0A-0DF6-403E-9A31-AA8F1F2BAB2A}">
      <dgm:prSet/>
      <dgm:spPr/>
      <dgm:t>
        <a:bodyPr/>
        <a:lstStyle/>
        <a:p>
          <a:endParaRPr lang="en-IN">
            <a:latin typeface="Book Antiqua" panose="02040602050305030304" pitchFamily="18" charset="0"/>
          </a:endParaRPr>
        </a:p>
      </dgm:t>
    </dgm:pt>
    <dgm:pt modelId="{22E50648-F7B6-4DD2-B38A-D51A71251AA0}" type="sibTrans" cxnId="{8E357F0A-0DF6-403E-9A31-AA8F1F2BAB2A}">
      <dgm:prSet/>
      <dgm:spPr/>
      <dgm:t>
        <a:bodyPr/>
        <a:lstStyle/>
        <a:p>
          <a:endParaRPr lang="en-IN">
            <a:latin typeface="Book Antiqua" panose="02040602050305030304" pitchFamily="18" charset="0"/>
          </a:endParaRPr>
        </a:p>
      </dgm:t>
    </dgm:pt>
    <dgm:pt modelId="{E1466BDF-13E9-4651-956E-A43B8531818A}">
      <dgm:prSet phldrT="[Text]"/>
      <dgm:spPr/>
      <dgm:t>
        <a:bodyPr/>
        <a:lstStyle/>
        <a:p>
          <a:r>
            <a:rPr lang="en-US" dirty="0">
              <a:latin typeface="Book Antiqua" panose="02040602050305030304" pitchFamily="18" charset="0"/>
            </a:rPr>
            <a:t>Article 4 – Resident</a:t>
          </a:r>
          <a:endParaRPr lang="en-IN" dirty="0">
            <a:latin typeface="Book Antiqua" panose="02040602050305030304" pitchFamily="18" charset="0"/>
          </a:endParaRPr>
        </a:p>
      </dgm:t>
    </dgm:pt>
    <dgm:pt modelId="{4C19E8D6-7922-4A60-8905-BDE7C6B8D0E0}" type="parTrans" cxnId="{77BC0B6A-316E-4248-8043-940D5C61A2CF}">
      <dgm:prSet/>
      <dgm:spPr/>
      <dgm:t>
        <a:bodyPr/>
        <a:lstStyle/>
        <a:p>
          <a:endParaRPr lang="en-IN">
            <a:latin typeface="Book Antiqua" panose="02040602050305030304" pitchFamily="18" charset="0"/>
          </a:endParaRPr>
        </a:p>
      </dgm:t>
    </dgm:pt>
    <dgm:pt modelId="{D8DA252B-967F-4EC7-AB4E-A5C4D0EBD8D6}" type="sibTrans" cxnId="{77BC0B6A-316E-4248-8043-940D5C61A2CF}">
      <dgm:prSet/>
      <dgm:spPr/>
      <dgm:t>
        <a:bodyPr/>
        <a:lstStyle/>
        <a:p>
          <a:endParaRPr lang="en-IN">
            <a:latin typeface="Book Antiqua" panose="02040602050305030304" pitchFamily="18" charset="0"/>
          </a:endParaRPr>
        </a:p>
      </dgm:t>
    </dgm:pt>
    <dgm:pt modelId="{EA3EE2D8-71D0-434A-962F-699EB19CB594}">
      <dgm:prSet phldrT="[Text]"/>
      <dgm:spPr/>
      <dgm:t>
        <a:bodyPr/>
        <a:lstStyle/>
        <a:p>
          <a:r>
            <a:rPr lang="en-US" dirty="0">
              <a:latin typeface="Book Antiqua" panose="02040602050305030304" pitchFamily="18" charset="0"/>
            </a:rPr>
            <a:t>Articles 30 &amp; 31 - Effective Date &amp; Termination</a:t>
          </a:r>
          <a:endParaRPr lang="en-IN" dirty="0">
            <a:latin typeface="Book Antiqua" panose="02040602050305030304" pitchFamily="18" charset="0"/>
          </a:endParaRPr>
        </a:p>
      </dgm:t>
    </dgm:pt>
    <dgm:pt modelId="{4D32A250-A8EA-4CF0-986E-8FB6C11FEBCC}" type="parTrans" cxnId="{468DD06E-B7C9-42C9-8260-3ED75A1268E9}">
      <dgm:prSet/>
      <dgm:spPr/>
      <dgm:t>
        <a:bodyPr/>
        <a:lstStyle/>
        <a:p>
          <a:endParaRPr lang="en-IN">
            <a:latin typeface="Book Antiqua" panose="02040602050305030304" pitchFamily="18" charset="0"/>
          </a:endParaRPr>
        </a:p>
      </dgm:t>
    </dgm:pt>
    <dgm:pt modelId="{712228D1-5F94-4967-8124-F4AC070FABDF}" type="sibTrans" cxnId="{468DD06E-B7C9-42C9-8260-3ED75A1268E9}">
      <dgm:prSet/>
      <dgm:spPr/>
      <dgm:t>
        <a:bodyPr/>
        <a:lstStyle/>
        <a:p>
          <a:endParaRPr lang="en-IN">
            <a:latin typeface="Book Antiqua" panose="02040602050305030304" pitchFamily="18" charset="0"/>
          </a:endParaRPr>
        </a:p>
      </dgm:t>
    </dgm:pt>
    <dgm:pt modelId="{18B8DE0E-FA19-4E6D-A640-E0B42CA84008}" type="pres">
      <dgm:prSet presAssocID="{D245C5CB-751D-41CA-9414-D9D7CE98CAA3}" presName="Name0" presStyleCnt="0">
        <dgm:presLayoutVars>
          <dgm:dir/>
          <dgm:animLvl val="lvl"/>
          <dgm:resizeHandles val="exact"/>
        </dgm:presLayoutVars>
      </dgm:prSet>
      <dgm:spPr/>
    </dgm:pt>
    <dgm:pt modelId="{1C335506-ADFD-4713-933A-7ACC0119AC2E}" type="pres">
      <dgm:prSet presAssocID="{518B3783-3B7D-4408-A899-529591DB48F2}" presName="linNode" presStyleCnt="0"/>
      <dgm:spPr/>
    </dgm:pt>
    <dgm:pt modelId="{2470BE51-007D-4264-8084-5B1A5F8E23C2}" type="pres">
      <dgm:prSet presAssocID="{518B3783-3B7D-4408-A899-529591DB48F2}" presName="parTx" presStyleLbl="revTx" presStyleIdx="0" presStyleCnt="5">
        <dgm:presLayoutVars>
          <dgm:chMax val="1"/>
          <dgm:bulletEnabled val="1"/>
        </dgm:presLayoutVars>
      </dgm:prSet>
      <dgm:spPr/>
    </dgm:pt>
    <dgm:pt modelId="{24854450-D723-4DE1-86E7-8B273F5A8F11}" type="pres">
      <dgm:prSet presAssocID="{518B3783-3B7D-4408-A899-529591DB48F2}" presName="bracket" presStyleLbl="parChTrans1D1" presStyleIdx="0" presStyleCnt="5"/>
      <dgm:spPr/>
    </dgm:pt>
    <dgm:pt modelId="{53EE6173-E8D7-464A-BBAF-1439478CDDAC}" type="pres">
      <dgm:prSet presAssocID="{518B3783-3B7D-4408-A899-529591DB48F2}" presName="spH" presStyleCnt="0"/>
      <dgm:spPr/>
    </dgm:pt>
    <dgm:pt modelId="{341EDA87-816A-43F6-B2E2-C60E74EDECCC}" type="pres">
      <dgm:prSet presAssocID="{518B3783-3B7D-4408-A899-529591DB48F2}" presName="desTx" presStyleLbl="node1" presStyleIdx="0" presStyleCnt="5">
        <dgm:presLayoutVars>
          <dgm:bulletEnabled val="1"/>
        </dgm:presLayoutVars>
      </dgm:prSet>
      <dgm:spPr/>
    </dgm:pt>
    <dgm:pt modelId="{39637419-D032-490F-B841-7E73367A1BA1}" type="pres">
      <dgm:prSet presAssocID="{944AAE4A-59F1-419D-BCAB-35E1228A06E8}" presName="spV" presStyleCnt="0"/>
      <dgm:spPr/>
    </dgm:pt>
    <dgm:pt modelId="{9C966F63-9F29-44D1-B68B-C80BB4E6B34E}" type="pres">
      <dgm:prSet presAssocID="{D17D5E6E-3236-4831-923E-D054483202D9}" presName="linNode" presStyleCnt="0"/>
      <dgm:spPr/>
    </dgm:pt>
    <dgm:pt modelId="{A173111E-0D59-42C3-B90E-3CD9D00F3EA4}" type="pres">
      <dgm:prSet presAssocID="{D17D5E6E-3236-4831-923E-D054483202D9}" presName="parTx" presStyleLbl="revTx" presStyleIdx="1" presStyleCnt="5">
        <dgm:presLayoutVars>
          <dgm:chMax val="1"/>
          <dgm:bulletEnabled val="1"/>
        </dgm:presLayoutVars>
      </dgm:prSet>
      <dgm:spPr/>
    </dgm:pt>
    <dgm:pt modelId="{642E5C4A-8E9A-4DD9-BE7E-E694DC0E2A08}" type="pres">
      <dgm:prSet presAssocID="{D17D5E6E-3236-4831-923E-D054483202D9}" presName="bracket" presStyleLbl="parChTrans1D1" presStyleIdx="1" presStyleCnt="5"/>
      <dgm:spPr/>
    </dgm:pt>
    <dgm:pt modelId="{83CFD034-5374-4B4F-BEE8-9D599CC521F1}" type="pres">
      <dgm:prSet presAssocID="{D17D5E6E-3236-4831-923E-D054483202D9}" presName="spH" presStyleCnt="0"/>
      <dgm:spPr/>
    </dgm:pt>
    <dgm:pt modelId="{3003744C-16EC-4D88-BB50-1133DCFAFE21}" type="pres">
      <dgm:prSet presAssocID="{D17D5E6E-3236-4831-923E-D054483202D9}" presName="desTx" presStyleLbl="node1" presStyleIdx="1" presStyleCnt="5">
        <dgm:presLayoutVars>
          <dgm:bulletEnabled val="1"/>
        </dgm:presLayoutVars>
      </dgm:prSet>
      <dgm:spPr/>
    </dgm:pt>
    <dgm:pt modelId="{6450A396-92A6-4FE9-BE03-3232C7B054E6}" type="pres">
      <dgm:prSet presAssocID="{D7755C72-7845-4898-8508-737938624F51}" presName="spV" presStyleCnt="0"/>
      <dgm:spPr/>
    </dgm:pt>
    <dgm:pt modelId="{2BEDB3A8-4299-4EAC-8D7F-71F890CBF78A}" type="pres">
      <dgm:prSet presAssocID="{AF0FF976-53D6-42A7-B0EF-162749A9EF95}" presName="linNode" presStyleCnt="0"/>
      <dgm:spPr/>
    </dgm:pt>
    <dgm:pt modelId="{812C850C-2755-42CD-A4B4-39F324E0341B}" type="pres">
      <dgm:prSet presAssocID="{AF0FF976-53D6-42A7-B0EF-162749A9EF95}" presName="parTx" presStyleLbl="revTx" presStyleIdx="2" presStyleCnt="5">
        <dgm:presLayoutVars>
          <dgm:chMax val="1"/>
          <dgm:bulletEnabled val="1"/>
        </dgm:presLayoutVars>
      </dgm:prSet>
      <dgm:spPr/>
    </dgm:pt>
    <dgm:pt modelId="{E2757551-1389-4BD6-BCD4-7D113E7CEEED}" type="pres">
      <dgm:prSet presAssocID="{AF0FF976-53D6-42A7-B0EF-162749A9EF95}" presName="bracket" presStyleLbl="parChTrans1D1" presStyleIdx="2" presStyleCnt="5"/>
      <dgm:spPr/>
    </dgm:pt>
    <dgm:pt modelId="{952A3050-1B1B-4013-A3A2-424CE77748EF}" type="pres">
      <dgm:prSet presAssocID="{AF0FF976-53D6-42A7-B0EF-162749A9EF95}" presName="spH" presStyleCnt="0"/>
      <dgm:spPr/>
    </dgm:pt>
    <dgm:pt modelId="{C4D7AB32-338E-4DF4-AA7E-EDC66971D468}" type="pres">
      <dgm:prSet presAssocID="{AF0FF976-53D6-42A7-B0EF-162749A9EF95}" presName="desTx" presStyleLbl="node1" presStyleIdx="2" presStyleCnt="5">
        <dgm:presLayoutVars>
          <dgm:bulletEnabled val="1"/>
        </dgm:presLayoutVars>
      </dgm:prSet>
      <dgm:spPr/>
    </dgm:pt>
    <dgm:pt modelId="{0A47A00E-552E-4361-820E-4CA3D5D0758E}" type="pres">
      <dgm:prSet presAssocID="{04BD09E0-7639-4086-B5A4-E2F7C33E8708}" presName="spV" presStyleCnt="0"/>
      <dgm:spPr/>
    </dgm:pt>
    <dgm:pt modelId="{982D7924-19D3-4281-8900-989C73046993}" type="pres">
      <dgm:prSet presAssocID="{ACD5A368-465B-410A-9F55-5DB2637D305D}" presName="linNode" presStyleCnt="0"/>
      <dgm:spPr/>
    </dgm:pt>
    <dgm:pt modelId="{BECE3F6D-0841-48AB-BC7C-EF08D07B8DDD}" type="pres">
      <dgm:prSet presAssocID="{ACD5A368-465B-410A-9F55-5DB2637D305D}" presName="parTx" presStyleLbl="revTx" presStyleIdx="3" presStyleCnt="5">
        <dgm:presLayoutVars>
          <dgm:chMax val="1"/>
          <dgm:bulletEnabled val="1"/>
        </dgm:presLayoutVars>
      </dgm:prSet>
      <dgm:spPr/>
    </dgm:pt>
    <dgm:pt modelId="{48CE1747-C31A-441B-8F6B-9D505B1E00D1}" type="pres">
      <dgm:prSet presAssocID="{ACD5A368-465B-410A-9F55-5DB2637D305D}" presName="bracket" presStyleLbl="parChTrans1D1" presStyleIdx="3" presStyleCnt="5"/>
      <dgm:spPr/>
    </dgm:pt>
    <dgm:pt modelId="{D160F0CD-CB91-4231-AC6E-72BD1B19DB6E}" type="pres">
      <dgm:prSet presAssocID="{ACD5A368-465B-410A-9F55-5DB2637D305D}" presName="spH" presStyleCnt="0"/>
      <dgm:spPr/>
    </dgm:pt>
    <dgm:pt modelId="{85FABA3A-B859-423D-A1CD-E6EF7F326B5C}" type="pres">
      <dgm:prSet presAssocID="{ACD5A368-465B-410A-9F55-5DB2637D305D}" presName="desTx" presStyleLbl="node1" presStyleIdx="3" presStyleCnt="5">
        <dgm:presLayoutVars>
          <dgm:bulletEnabled val="1"/>
        </dgm:presLayoutVars>
      </dgm:prSet>
      <dgm:spPr/>
    </dgm:pt>
    <dgm:pt modelId="{3B86FF23-A0F6-4A4A-99B3-F05FC5D27333}" type="pres">
      <dgm:prSet presAssocID="{2175CF2B-54CD-4E3C-9CFC-EBA2141A4579}" presName="spV" presStyleCnt="0"/>
      <dgm:spPr/>
    </dgm:pt>
    <dgm:pt modelId="{A2A99B71-EF2E-4D93-9021-6E3177790AE8}" type="pres">
      <dgm:prSet presAssocID="{6EF3CC70-F727-41A8-BB25-BE462E6EEFF7}" presName="linNode" presStyleCnt="0"/>
      <dgm:spPr/>
    </dgm:pt>
    <dgm:pt modelId="{F4DE668F-6EC4-40EA-B13F-8B91437E0721}" type="pres">
      <dgm:prSet presAssocID="{6EF3CC70-F727-41A8-BB25-BE462E6EEFF7}" presName="parTx" presStyleLbl="revTx" presStyleIdx="4" presStyleCnt="5">
        <dgm:presLayoutVars>
          <dgm:chMax val="1"/>
          <dgm:bulletEnabled val="1"/>
        </dgm:presLayoutVars>
      </dgm:prSet>
      <dgm:spPr/>
    </dgm:pt>
    <dgm:pt modelId="{0B71AE6C-7283-4F2B-AA8E-0F4D337CA58B}" type="pres">
      <dgm:prSet presAssocID="{6EF3CC70-F727-41A8-BB25-BE462E6EEFF7}" presName="bracket" presStyleLbl="parChTrans1D1" presStyleIdx="4" presStyleCnt="5"/>
      <dgm:spPr/>
    </dgm:pt>
    <dgm:pt modelId="{94FD2444-FB7B-4CC5-9A47-8D8423E07D06}" type="pres">
      <dgm:prSet presAssocID="{6EF3CC70-F727-41A8-BB25-BE462E6EEFF7}" presName="spH" presStyleCnt="0"/>
      <dgm:spPr/>
    </dgm:pt>
    <dgm:pt modelId="{057E1D8E-E721-4F6E-AE3F-9CC86555887D}" type="pres">
      <dgm:prSet presAssocID="{6EF3CC70-F727-41A8-BB25-BE462E6EEFF7}" presName="desTx" presStyleLbl="node1" presStyleIdx="4" presStyleCnt="5">
        <dgm:presLayoutVars>
          <dgm:bulletEnabled val="1"/>
        </dgm:presLayoutVars>
      </dgm:prSet>
      <dgm:spPr/>
    </dgm:pt>
  </dgm:ptLst>
  <dgm:cxnLst>
    <dgm:cxn modelId="{8E357F0A-0DF6-403E-9A31-AA8F1F2BAB2A}" srcId="{6EF3CC70-F727-41A8-BB25-BE462E6EEFF7}" destId="{29DA6814-04C7-4E89-AD00-1BB57276E7CF}" srcOrd="0" destOrd="0" parTransId="{9849C0CF-4D22-406F-BB05-342F07871F59}" sibTransId="{22E50648-F7B6-4DD2-B38A-D51A71251AA0}"/>
    <dgm:cxn modelId="{4BD68112-A271-4F1C-BE0A-B17FB540CBCE}" type="presOf" srcId="{518B3783-3B7D-4408-A899-529591DB48F2}" destId="{2470BE51-007D-4264-8084-5B1A5F8E23C2}" srcOrd="0" destOrd="0" presId="urn:diagrams.loki3.com/BracketList+Icon"/>
    <dgm:cxn modelId="{FC385719-A0D2-4180-B5CE-1D8607C80EED}" srcId="{518B3783-3B7D-4408-A899-529591DB48F2}" destId="{934D88ED-1F21-4868-90F8-D4A5BA27C123}" srcOrd="1" destOrd="0" parTransId="{09324204-2330-4FD8-BD50-7D0431A922D5}" sibTransId="{B7E8A4AE-1E20-4248-83E9-E31A4AE9F548}"/>
    <dgm:cxn modelId="{EF136D22-0CF8-4D71-9350-29E3F0C1BAE5}" type="presOf" srcId="{0A7BB707-0B05-4AD2-9956-7121E3EA6C4A}" destId="{85FABA3A-B859-423D-A1CD-E6EF7F326B5C}" srcOrd="0" destOrd="0" presId="urn:diagrams.loki3.com/BracketList+Icon"/>
    <dgm:cxn modelId="{CFB3852E-EA41-4727-8ACD-FDB3E63A7D10}" type="presOf" srcId="{E1466BDF-13E9-4651-956E-A43B8531818A}" destId="{3003744C-16EC-4D88-BB50-1133DCFAFE21}" srcOrd="0" destOrd="1" presId="urn:diagrams.loki3.com/BracketList+Icon"/>
    <dgm:cxn modelId="{DA06CF2E-63F7-49EB-A98F-5B1EA4432881}" type="presOf" srcId="{D245C5CB-751D-41CA-9414-D9D7CE98CAA3}" destId="{18B8DE0E-FA19-4E6D-A640-E0B42CA84008}" srcOrd="0" destOrd="0" presId="urn:diagrams.loki3.com/BracketList+Icon"/>
    <dgm:cxn modelId="{47783C2F-1351-4A3F-8270-1D2701FFAA33}" srcId="{D17D5E6E-3236-4831-923E-D054483202D9}" destId="{6C42A44F-1765-4F2C-836D-1ED64D51C6BC}" srcOrd="0" destOrd="0" parTransId="{04287EFC-03B4-4420-BCD3-59BD2EAF4BB0}" sibTransId="{CE967F2C-8DA5-497F-8E24-EA4469B68041}"/>
    <dgm:cxn modelId="{AD227234-5529-4AF6-96AB-ABBD9A059EA4}" srcId="{D17D5E6E-3236-4831-923E-D054483202D9}" destId="{8AC12699-DDFC-4AC3-93D3-D53A557D0BF7}" srcOrd="2" destOrd="0" parTransId="{7FC8A9E4-977E-4F73-A816-FE96D1AB4687}" sibTransId="{950F12EB-B449-40EA-8B70-B95953A1356C}"/>
    <dgm:cxn modelId="{F4A5CE39-0C27-4126-B31A-63D006C872BC}" srcId="{D245C5CB-751D-41CA-9414-D9D7CE98CAA3}" destId="{6EF3CC70-F727-41A8-BB25-BE462E6EEFF7}" srcOrd="4" destOrd="0" parTransId="{78D59B69-8D04-45BC-81C6-819A486D7A78}" sibTransId="{5595861F-B38F-4046-84D0-E253DEC3EC58}"/>
    <dgm:cxn modelId="{43267560-3973-4EF8-AA49-B2BBC069CEAB}" type="presOf" srcId="{29DA6814-04C7-4E89-AD00-1BB57276E7CF}" destId="{057E1D8E-E721-4F6E-AE3F-9CC86555887D}" srcOrd="0" destOrd="0" presId="urn:diagrams.loki3.com/BracketList+Icon"/>
    <dgm:cxn modelId="{4FA62E42-6D45-44A3-94EB-1AFABD176AB3}" type="presOf" srcId="{807E6EFF-F9A3-4FEB-B45C-1EBD6BC17DD0}" destId="{C4D7AB32-338E-4DF4-AA7E-EDC66971D468}" srcOrd="0" destOrd="0" presId="urn:diagrams.loki3.com/BracketList+Icon"/>
    <dgm:cxn modelId="{3BADDD42-3D8C-47D1-853A-D464EDBE7EB1}" srcId="{518B3783-3B7D-4408-A899-529591DB48F2}" destId="{A3638F80-8BC9-4063-85BF-69DA0F86B327}" srcOrd="0" destOrd="0" parTransId="{6FE36B1D-A897-457E-B479-1408AB1C77BF}" sibTransId="{1F279FD1-8353-438E-A867-A54AB56D3D6B}"/>
    <dgm:cxn modelId="{662FD367-EEC3-4FE4-9F21-1E62A5B0CD4B}" type="presOf" srcId="{EA3EE2D8-71D0-434A-962F-699EB19CB594}" destId="{057E1D8E-E721-4F6E-AE3F-9CC86555887D}" srcOrd="0" destOrd="1" presId="urn:diagrams.loki3.com/BracketList+Icon"/>
    <dgm:cxn modelId="{77BC0B6A-316E-4248-8043-940D5C61A2CF}" srcId="{D17D5E6E-3236-4831-923E-D054483202D9}" destId="{E1466BDF-13E9-4651-956E-A43B8531818A}" srcOrd="1" destOrd="0" parTransId="{4C19E8D6-7922-4A60-8905-BDE7C6B8D0E0}" sibTransId="{D8DA252B-967F-4EC7-AB4E-A5C4D0EBD8D6}"/>
    <dgm:cxn modelId="{16917D6D-F81A-4E36-B39B-83A7B3D8DEFB}" srcId="{D245C5CB-751D-41CA-9414-D9D7CE98CAA3}" destId="{518B3783-3B7D-4408-A899-529591DB48F2}" srcOrd="0" destOrd="0" parTransId="{A44343E6-1720-4797-A8C6-CE3878214D8A}" sibTransId="{944AAE4A-59F1-419D-BCAB-35E1228A06E8}"/>
    <dgm:cxn modelId="{1FAF6C4E-74B3-4140-9B38-E50AD5E93BF6}" type="presOf" srcId="{A3638F80-8BC9-4063-85BF-69DA0F86B327}" destId="{341EDA87-816A-43F6-B2E2-C60E74EDECCC}" srcOrd="0" destOrd="0" presId="urn:diagrams.loki3.com/BracketList+Icon"/>
    <dgm:cxn modelId="{468DD06E-B7C9-42C9-8260-3ED75A1268E9}" srcId="{6EF3CC70-F727-41A8-BB25-BE462E6EEFF7}" destId="{EA3EE2D8-71D0-434A-962F-699EB19CB594}" srcOrd="1" destOrd="0" parTransId="{4D32A250-A8EA-4CF0-986E-8FB6C11FEBCC}" sibTransId="{712228D1-5F94-4967-8124-F4AC070FABDF}"/>
    <dgm:cxn modelId="{B4BD7552-8B32-4F1F-AC07-8E56CF8B544C}" type="presOf" srcId="{6EF3CC70-F727-41A8-BB25-BE462E6EEFF7}" destId="{F4DE668F-6EC4-40EA-B13F-8B91437E0721}" srcOrd="0" destOrd="0" presId="urn:diagrams.loki3.com/BracketList+Icon"/>
    <dgm:cxn modelId="{ECF8C280-36B1-45D9-BF2B-D6B81E7A406F}" srcId="{D245C5CB-751D-41CA-9414-D9D7CE98CAA3}" destId="{ACD5A368-465B-410A-9F55-5DB2637D305D}" srcOrd="3" destOrd="0" parTransId="{23F84525-CE01-4E45-BB11-F77E2E267B66}" sibTransId="{2175CF2B-54CD-4E3C-9CFC-EBA2141A4579}"/>
    <dgm:cxn modelId="{5E002285-E0BD-4E6D-95EE-D41352EC57D4}" type="presOf" srcId="{8AC12699-DDFC-4AC3-93D3-D53A557D0BF7}" destId="{3003744C-16EC-4D88-BB50-1133DCFAFE21}" srcOrd="0" destOrd="2" presId="urn:diagrams.loki3.com/BracketList+Icon"/>
    <dgm:cxn modelId="{A841D78A-BC35-4FDC-9175-76AD8C9F07F0}" srcId="{AF0FF976-53D6-42A7-B0EF-162749A9EF95}" destId="{807E6EFF-F9A3-4FEB-B45C-1EBD6BC17DD0}" srcOrd="0" destOrd="0" parTransId="{49003E60-099F-4E86-BCAF-EEBD4C9433D0}" sibTransId="{D7787637-FE8F-4CA6-AE97-9993A2EFC497}"/>
    <dgm:cxn modelId="{4DB3C68C-8A57-4B21-890E-D1E3775D8972}" type="presOf" srcId="{ACD5A368-465B-410A-9F55-5DB2637D305D}" destId="{BECE3F6D-0841-48AB-BC7C-EF08D07B8DDD}" srcOrd="0" destOrd="0" presId="urn:diagrams.loki3.com/BracketList+Icon"/>
    <dgm:cxn modelId="{53A46C99-4390-4110-9AF4-565D3C0DB0F9}" srcId="{D245C5CB-751D-41CA-9414-D9D7CE98CAA3}" destId="{AF0FF976-53D6-42A7-B0EF-162749A9EF95}" srcOrd="2" destOrd="0" parTransId="{4C43138F-D52A-41C2-AEC7-1E9C3F7F899F}" sibTransId="{04BD09E0-7639-4086-B5A4-E2F7C33E8708}"/>
    <dgm:cxn modelId="{F678A4B3-1703-4144-A2DD-19509FB817A5}" type="presOf" srcId="{AF0FF976-53D6-42A7-B0EF-162749A9EF95}" destId="{812C850C-2755-42CD-A4B4-39F324E0341B}" srcOrd="0" destOrd="0" presId="urn:diagrams.loki3.com/BracketList+Icon"/>
    <dgm:cxn modelId="{BF7232D2-721B-4142-9805-3F3C2710765A}" srcId="{ACD5A368-465B-410A-9F55-5DB2637D305D}" destId="{0A7BB707-0B05-4AD2-9956-7121E3EA6C4A}" srcOrd="0" destOrd="0" parTransId="{CC80AD9A-4951-4B7A-BF17-F02A90214B02}" sibTransId="{B782AA54-F899-486F-BC47-DA47CA9FFCE6}"/>
    <dgm:cxn modelId="{60CA44E2-99D3-42E0-B01A-58B7AE8F19BA}" type="presOf" srcId="{934D88ED-1F21-4868-90F8-D4A5BA27C123}" destId="{341EDA87-816A-43F6-B2E2-C60E74EDECCC}" srcOrd="0" destOrd="1" presId="urn:diagrams.loki3.com/BracketList+Icon"/>
    <dgm:cxn modelId="{89C97AE5-AE42-4131-AB1D-1218BDCE1E7B}" srcId="{D245C5CB-751D-41CA-9414-D9D7CE98CAA3}" destId="{D17D5E6E-3236-4831-923E-D054483202D9}" srcOrd="1" destOrd="0" parTransId="{38AC87F9-C42F-4BA4-9078-3C20207B20E2}" sibTransId="{D7755C72-7845-4898-8508-737938624F51}"/>
    <dgm:cxn modelId="{8F6D60EF-3C2B-445E-AE80-3E8D59F0B529}" type="presOf" srcId="{6C42A44F-1765-4F2C-836D-1ED64D51C6BC}" destId="{3003744C-16EC-4D88-BB50-1133DCFAFE21}" srcOrd="0" destOrd="0" presId="urn:diagrams.loki3.com/BracketList+Icon"/>
    <dgm:cxn modelId="{016011F8-2295-4F87-854B-4AE27964F067}" type="presOf" srcId="{D17D5E6E-3236-4831-923E-D054483202D9}" destId="{A173111E-0D59-42C3-B90E-3CD9D00F3EA4}" srcOrd="0" destOrd="0" presId="urn:diagrams.loki3.com/BracketList+Icon"/>
    <dgm:cxn modelId="{D6745CEC-7467-478C-8258-CF48178C6B4A}" type="presParOf" srcId="{18B8DE0E-FA19-4E6D-A640-E0B42CA84008}" destId="{1C335506-ADFD-4713-933A-7ACC0119AC2E}" srcOrd="0" destOrd="0" presId="urn:diagrams.loki3.com/BracketList+Icon"/>
    <dgm:cxn modelId="{DFD775CD-BD40-4707-AA54-A6A017EB8B66}" type="presParOf" srcId="{1C335506-ADFD-4713-933A-7ACC0119AC2E}" destId="{2470BE51-007D-4264-8084-5B1A5F8E23C2}" srcOrd="0" destOrd="0" presId="urn:diagrams.loki3.com/BracketList+Icon"/>
    <dgm:cxn modelId="{1166531B-9679-4C24-A528-5D6C07E8BB85}" type="presParOf" srcId="{1C335506-ADFD-4713-933A-7ACC0119AC2E}" destId="{24854450-D723-4DE1-86E7-8B273F5A8F11}" srcOrd="1" destOrd="0" presId="urn:diagrams.loki3.com/BracketList+Icon"/>
    <dgm:cxn modelId="{68ADA107-DEE5-46C0-B835-A854A2501B41}" type="presParOf" srcId="{1C335506-ADFD-4713-933A-7ACC0119AC2E}" destId="{53EE6173-E8D7-464A-BBAF-1439478CDDAC}" srcOrd="2" destOrd="0" presId="urn:diagrams.loki3.com/BracketList+Icon"/>
    <dgm:cxn modelId="{82FE2189-A934-4BF8-9FB8-FB00F3BD0DB8}" type="presParOf" srcId="{1C335506-ADFD-4713-933A-7ACC0119AC2E}" destId="{341EDA87-816A-43F6-B2E2-C60E74EDECCC}" srcOrd="3" destOrd="0" presId="urn:diagrams.loki3.com/BracketList+Icon"/>
    <dgm:cxn modelId="{AD03192E-166A-4216-AEF0-8399CB042CD8}" type="presParOf" srcId="{18B8DE0E-FA19-4E6D-A640-E0B42CA84008}" destId="{39637419-D032-490F-B841-7E73367A1BA1}" srcOrd="1" destOrd="0" presId="urn:diagrams.loki3.com/BracketList+Icon"/>
    <dgm:cxn modelId="{FFFC3209-9830-43B5-BE9A-7988408DA7F6}" type="presParOf" srcId="{18B8DE0E-FA19-4E6D-A640-E0B42CA84008}" destId="{9C966F63-9F29-44D1-B68B-C80BB4E6B34E}" srcOrd="2" destOrd="0" presId="urn:diagrams.loki3.com/BracketList+Icon"/>
    <dgm:cxn modelId="{16F0D596-2A9F-4C65-A328-CB5B56004403}" type="presParOf" srcId="{9C966F63-9F29-44D1-B68B-C80BB4E6B34E}" destId="{A173111E-0D59-42C3-B90E-3CD9D00F3EA4}" srcOrd="0" destOrd="0" presId="urn:diagrams.loki3.com/BracketList+Icon"/>
    <dgm:cxn modelId="{0437F9FE-2B64-40CA-A811-C7F3D799C698}" type="presParOf" srcId="{9C966F63-9F29-44D1-B68B-C80BB4E6B34E}" destId="{642E5C4A-8E9A-4DD9-BE7E-E694DC0E2A08}" srcOrd="1" destOrd="0" presId="urn:diagrams.loki3.com/BracketList+Icon"/>
    <dgm:cxn modelId="{27E4FA28-4C0E-4391-9F60-66B73B5AE79D}" type="presParOf" srcId="{9C966F63-9F29-44D1-B68B-C80BB4E6B34E}" destId="{83CFD034-5374-4B4F-BEE8-9D599CC521F1}" srcOrd="2" destOrd="0" presId="urn:diagrams.loki3.com/BracketList+Icon"/>
    <dgm:cxn modelId="{7CBA1F74-261E-4253-BB25-DF0FC7515436}" type="presParOf" srcId="{9C966F63-9F29-44D1-B68B-C80BB4E6B34E}" destId="{3003744C-16EC-4D88-BB50-1133DCFAFE21}" srcOrd="3" destOrd="0" presId="urn:diagrams.loki3.com/BracketList+Icon"/>
    <dgm:cxn modelId="{8BE08C33-01E8-40F7-923E-355ECF5B8506}" type="presParOf" srcId="{18B8DE0E-FA19-4E6D-A640-E0B42CA84008}" destId="{6450A396-92A6-4FE9-BE03-3232C7B054E6}" srcOrd="3" destOrd="0" presId="urn:diagrams.loki3.com/BracketList+Icon"/>
    <dgm:cxn modelId="{9C62B74B-9F50-46B9-9706-BAF3D0378B3A}" type="presParOf" srcId="{18B8DE0E-FA19-4E6D-A640-E0B42CA84008}" destId="{2BEDB3A8-4299-4EAC-8D7F-71F890CBF78A}" srcOrd="4" destOrd="0" presId="urn:diagrams.loki3.com/BracketList+Icon"/>
    <dgm:cxn modelId="{D1492F4A-4AF4-47CA-B207-A9BA3EF6E81D}" type="presParOf" srcId="{2BEDB3A8-4299-4EAC-8D7F-71F890CBF78A}" destId="{812C850C-2755-42CD-A4B4-39F324E0341B}" srcOrd="0" destOrd="0" presId="urn:diagrams.loki3.com/BracketList+Icon"/>
    <dgm:cxn modelId="{EA6014F5-C82A-44B4-8686-91B43D7FD3DA}" type="presParOf" srcId="{2BEDB3A8-4299-4EAC-8D7F-71F890CBF78A}" destId="{E2757551-1389-4BD6-BCD4-7D113E7CEEED}" srcOrd="1" destOrd="0" presId="urn:diagrams.loki3.com/BracketList+Icon"/>
    <dgm:cxn modelId="{1E96E9C5-2DE8-4874-BE01-D020473F062A}" type="presParOf" srcId="{2BEDB3A8-4299-4EAC-8D7F-71F890CBF78A}" destId="{952A3050-1B1B-4013-A3A2-424CE77748EF}" srcOrd="2" destOrd="0" presId="urn:diagrams.loki3.com/BracketList+Icon"/>
    <dgm:cxn modelId="{88EC8EC3-C45B-48F0-B4E0-6BC52DA77DDC}" type="presParOf" srcId="{2BEDB3A8-4299-4EAC-8D7F-71F890CBF78A}" destId="{C4D7AB32-338E-4DF4-AA7E-EDC66971D468}" srcOrd="3" destOrd="0" presId="urn:diagrams.loki3.com/BracketList+Icon"/>
    <dgm:cxn modelId="{C14E3BC0-227A-44DA-BF7D-E1C2120C446C}" type="presParOf" srcId="{18B8DE0E-FA19-4E6D-A640-E0B42CA84008}" destId="{0A47A00E-552E-4361-820E-4CA3D5D0758E}" srcOrd="5" destOrd="0" presId="urn:diagrams.loki3.com/BracketList+Icon"/>
    <dgm:cxn modelId="{FC2F859E-8068-4B55-BF53-C24720CBB683}" type="presParOf" srcId="{18B8DE0E-FA19-4E6D-A640-E0B42CA84008}" destId="{982D7924-19D3-4281-8900-989C73046993}" srcOrd="6" destOrd="0" presId="urn:diagrams.loki3.com/BracketList+Icon"/>
    <dgm:cxn modelId="{EBA057B0-62DC-4743-9CF7-5D80883B3418}" type="presParOf" srcId="{982D7924-19D3-4281-8900-989C73046993}" destId="{BECE3F6D-0841-48AB-BC7C-EF08D07B8DDD}" srcOrd="0" destOrd="0" presId="urn:diagrams.loki3.com/BracketList+Icon"/>
    <dgm:cxn modelId="{8F743762-91B7-42FC-BF39-4F195BF61203}" type="presParOf" srcId="{982D7924-19D3-4281-8900-989C73046993}" destId="{48CE1747-C31A-441B-8F6B-9D505B1E00D1}" srcOrd="1" destOrd="0" presId="urn:diagrams.loki3.com/BracketList+Icon"/>
    <dgm:cxn modelId="{B8A1BFF0-1B73-4984-8F7D-905D556E0B62}" type="presParOf" srcId="{982D7924-19D3-4281-8900-989C73046993}" destId="{D160F0CD-CB91-4231-AC6E-72BD1B19DB6E}" srcOrd="2" destOrd="0" presId="urn:diagrams.loki3.com/BracketList+Icon"/>
    <dgm:cxn modelId="{F4D709AA-4FE9-4037-AA13-7E42C13DBA2C}" type="presParOf" srcId="{982D7924-19D3-4281-8900-989C73046993}" destId="{85FABA3A-B859-423D-A1CD-E6EF7F326B5C}" srcOrd="3" destOrd="0" presId="urn:diagrams.loki3.com/BracketList+Icon"/>
    <dgm:cxn modelId="{4E8DA8CE-2F6C-4E92-98A8-17B976CAF517}" type="presParOf" srcId="{18B8DE0E-FA19-4E6D-A640-E0B42CA84008}" destId="{3B86FF23-A0F6-4A4A-99B3-F05FC5D27333}" srcOrd="7" destOrd="0" presId="urn:diagrams.loki3.com/BracketList+Icon"/>
    <dgm:cxn modelId="{E9F82AC0-1C45-43C2-9562-E2C10B4CA46B}" type="presParOf" srcId="{18B8DE0E-FA19-4E6D-A640-E0B42CA84008}" destId="{A2A99B71-EF2E-4D93-9021-6E3177790AE8}" srcOrd="8" destOrd="0" presId="urn:diagrams.loki3.com/BracketList+Icon"/>
    <dgm:cxn modelId="{9E586EC0-2B53-4544-8DE1-1A747D6125B2}" type="presParOf" srcId="{A2A99B71-EF2E-4D93-9021-6E3177790AE8}" destId="{F4DE668F-6EC4-40EA-B13F-8B91437E0721}" srcOrd="0" destOrd="0" presId="urn:diagrams.loki3.com/BracketList+Icon"/>
    <dgm:cxn modelId="{334752B0-5617-4A33-8A99-BA7D7EC29D90}" type="presParOf" srcId="{A2A99B71-EF2E-4D93-9021-6E3177790AE8}" destId="{0B71AE6C-7283-4F2B-AA8E-0F4D337CA58B}" srcOrd="1" destOrd="0" presId="urn:diagrams.loki3.com/BracketList+Icon"/>
    <dgm:cxn modelId="{E3B78980-2BC6-4C5A-933F-C85D8368B79B}" type="presParOf" srcId="{A2A99B71-EF2E-4D93-9021-6E3177790AE8}" destId="{94FD2444-FB7B-4CC5-9A47-8D8423E07D06}" srcOrd="2" destOrd="0" presId="urn:diagrams.loki3.com/BracketList+Icon"/>
    <dgm:cxn modelId="{0FFC714B-0E70-4B7E-AE87-13D897024330}" type="presParOf" srcId="{A2A99B71-EF2E-4D93-9021-6E3177790AE8}" destId="{057E1D8E-E721-4F6E-AE3F-9CC86555887D}"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611A39-A5AF-4F50-BC42-10431F2A35AC}" type="doc">
      <dgm:prSet loTypeId="urn:microsoft.com/office/officeart/2005/8/layout/hProcess4" loCatId="process" qsTypeId="urn:microsoft.com/office/officeart/2005/8/quickstyle/simple5" qsCatId="simple" csTypeId="urn:microsoft.com/office/officeart/2005/8/colors/accent1_2" csCatId="accent1" phldr="1"/>
      <dgm:spPr/>
      <dgm:t>
        <a:bodyPr/>
        <a:lstStyle/>
        <a:p>
          <a:endParaRPr lang="en-US"/>
        </a:p>
      </dgm:t>
    </dgm:pt>
    <dgm:pt modelId="{3DBD3433-E52E-48A7-9933-FB8709422A4E}">
      <dgm:prSet phldrT="[Text]"/>
      <dgm:spPr/>
      <dgm:t>
        <a:bodyPr/>
        <a:lstStyle/>
        <a:p>
          <a:r>
            <a:rPr lang="en-US" dirty="0">
              <a:latin typeface="Book Antiqua" panose="02040602050305030304" pitchFamily="18" charset="0"/>
            </a:rPr>
            <a:t>Section 5</a:t>
          </a:r>
        </a:p>
      </dgm:t>
    </dgm:pt>
    <dgm:pt modelId="{A72C8C72-37A9-4ADE-8A0E-AA395B81A6C4}" type="parTrans" cxnId="{EC578BD2-3BF7-4DA2-8F68-031B606D53E4}">
      <dgm:prSet/>
      <dgm:spPr/>
      <dgm:t>
        <a:bodyPr/>
        <a:lstStyle/>
        <a:p>
          <a:endParaRPr lang="en-US">
            <a:latin typeface="Book Antiqua" panose="02040602050305030304" pitchFamily="18" charset="0"/>
          </a:endParaRPr>
        </a:p>
      </dgm:t>
    </dgm:pt>
    <dgm:pt modelId="{8A1C3839-6F79-45F7-ADD0-21135B8653C7}" type="sibTrans" cxnId="{EC578BD2-3BF7-4DA2-8F68-031B606D53E4}">
      <dgm:prSet/>
      <dgm:spPr/>
      <dgm:t>
        <a:bodyPr/>
        <a:lstStyle/>
        <a:p>
          <a:endParaRPr lang="en-US">
            <a:latin typeface="Book Antiqua" panose="02040602050305030304" pitchFamily="18" charset="0"/>
          </a:endParaRPr>
        </a:p>
      </dgm:t>
    </dgm:pt>
    <dgm:pt modelId="{DBEBE57C-43BD-4F78-B9DD-A66893C39700}">
      <dgm:prSet phldrT="[Text]"/>
      <dgm:spPr/>
      <dgm:t>
        <a:bodyPr/>
        <a:lstStyle/>
        <a:p>
          <a:r>
            <a:rPr lang="en-US" dirty="0">
              <a:latin typeface="Book Antiqua" panose="02040602050305030304" pitchFamily="18" charset="0"/>
            </a:rPr>
            <a:t>Accrues or arises</a:t>
          </a:r>
        </a:p>
      </dgm:t>
    </dgm:pt>
    <dgm:pt modelId="{200A51FA-8514-4E62-99D7-4B07E75C7ABE}" type="parTrans" cxnId="{C11F758D-5D8F-4017-A24C-7EB6654982F4}">
      <dgm:prSet/>
      <dgm:spPr/>
      <dgm:t>
        <a:bodyPr/>
        <a:lstStyle/>
        <a:p>
          <a:endParaRPr lang="en-US">
            <a:latin typeface="Book Antiqua" panose="02040602050305030304" pitchFamily="18" charset="0"/>
          </a:endParaRPr>
        </a:p>
      </dgm:t>
    </dgm:pt>
    <dgm:pt modelId="{68FB3407-0FF2-4955-9B42-0CB59590A3F3}" type="sibTrans" cxnId="{C11F758D-5D8F-4017-A24C-7EB6654982F4}">
      <dgm:prSet/>
      <dgm:spPr/>
      <dgm:t>
        <a:bodyPr/>
        <a:lstStyle/>
        <a:p>
          <a:endParaRPr lang="en-US">
            <a:latin typeface="Book Antiqua" panose="02040602050305030304" pitchFamily="18" charset="0"/>
          </a:endParaRPr>
        </a:p>
      </dgm:t>
    </dgm:pt>
    <dgm:pt modelId="{5D75EAD3-8D91-4211-AD48-1C9E2EB1B881}">
      <dgm:prSet phldrT="[Text]"/>
      <dgm:spPr/>
      <dgm:t>
        <a:bodyPr/>
        <a:lstStyle/>
        <a:p>
          <a:r>
            <a:rPr lang="en-US" dirty="0">
              <a:latin typeface="Book Antiqua" panose="02040602050305030304" pitchFamily="18" charset="0"/>
            </a:rPr>
            <a:t>Receipt basis</a:t>
          </a:r>
        </a:p>
      </dgm:t>
    </dgm:pt>
    <dgm:pt modelId="{B8CE95EB-0761-40D8-BD96-B10850481525}" type="parTrans" cxnId="{32BD9594-2E2B-463A-8EC9-55A3488614EB}">
      <dgm:prSet/>
      <dgm:spPr/>
      <dgm:t>
        <a:bodyPr/>
        <a:lstStyle/>
        <a:p>
          <a:endParaRPr lang="en-US">
            <a:latin typeface="Book Antiqua" panose="02040602050305030304" pitchFamily="18" charset="0"/>
          </a:endParaRPr>
        </a:p>
      </dgm:t>
    </dgm:pt>
    <dgm:pt modelId="{9A6DE19D-8004-4836-B6F2-D64324437935}" type="sibTrans" cxnId="{32BD9594-2E2B-463A-8EC9-55A3488614EB}">
      <dgm:prSet/>
      <dgm:spPr/>
      <dgm:t>
        <a:bodyPr/>
        <a:lstStyle/>
        <a:p>
          <a:endParaRPr lang="en-US">
            <a:latin typeface="Book Antiqua" panose="02040602050305030304" pitchFamily="18" charset="0"/>
          </a:endParaRPr>
        </a:p>
      </dgm:t>
    </dgm:pt>
    <dgm:pt modelId="{1D4B7E0E-AEB5-49B0-B0D2-1F6BD743A507}">
      <dgm:prSet phldrT="[Text]"/>
      <dgm:spPr/>
      <dgm:t>
        <a:bodyPr/>
        <a:lstStyle/>
        <a:p>
          <a:r>
            <a:rPr lang="en-US" dirty="0">
              <a:latin typeface="Book Antiqua" panose="02040602050305030304" pitchFamily="18" charset="0"/>
            </a:rPr>
            <a:t>Section 9</a:t>
          </a:r>
        </a:p>
      </dgm:t>
    </dgm:pt>
    <dgm:pt modelId="{20C911FF-AB19-4DC6-B078-A91C126FBD7F}" type="parTrans" cxnId="{BBA1C21E-8C29-42AE-9FDE-C27CF39BAADA}">
      <dgm:prSet/>
      <dgm:spPr/>
      <dgm:t>
        <a:bodyPr/>
        <a:lstStyle/>
        <a:p>
          <a:endParaRPr lang="en-US">
            <a:latin typeface="Book Antiqua" panose="02040602050305030304" pitchFamily="18" charset="0"/>
          </a:endParaRPr>
        </a:p>
      </dgm:t>
    </dgm:pt>
    <dgm:pt modelId="{CC1BC821-6459-4E36-8A19-638C693EFFFA}" type="sibTrans" cxnId="{BBA1C21E-8C29-42AE-9FDE-C27CF39BAADA}">
      <dgm:prSet/>
      <dgm:spPr/>
      <dgm:t>
        <a:bodyPr/>
        <a:lstStyle/>
        <a:p>
          <a:endParaRPr lang="en-US">
            <a:latin typeface="Book Antiqua" panose="02040602050305030304" pitchFamily="18" charset="0"/>
          </a:endParaRPr>
        </a:p>
      </dgm:t>
    </dgm:pt>
    <dgm:pt modelId="{D518040A-CDCC-4339-8F86-6B2E49E8E9DB}">
      <dgm:prSet phldrT="[Text]"/>
      <dgm:spPr/>
      <dgm:t>
        <a:bodyPr/>
        <a:lstStyle/>
        <a:p>
          <a:r>
            <a:rPr lang="en-US" dirty="0">
              <a:latin typeface="Book Antiqua" panose="02040602050305030304" pitchFamily="18" charset="0"/>
            </a:rPr>
            <a:t>Deemed accrual</a:t>
          </a:r>
        </a:p>
      </dgm:t>
    </dgm:pt>
    <dgm:pt modelId="{FA06ECF6-9E82-46F9-8394-D211A7A647DF}" type="parTrans" cxnId="{905DE158-D06E-4B00-9EFD-53BFD6BD9B32}">
      <dgm:prSet/>
      <dgm:spPr/>
      <dgm:t>
        <a:bodyPr/>
        <a:lstStyle/>
        <a:p>
          <a:endParaRPr lang="en-US">
            <a:latin typeface="Book Antiqua" panose="02040602050305030304" pitchFamily="18" charset="0"/>
          </a:endParaRPr>
        </a:p>
      </dgm:t>
    </dgm:pt>
    <dgm:pt modelId="{EFD8E52D-09CD-421A-B764-F29696A24425}" type="sibTrans" cxnId="{905DE158-D06E-4B00-9EFD-53BFD6BD9B32}">
      <dgm:prSet/>
      <dgm:spPr/>
      <dgm:t>
        <a:bodyPr/>
        <a:lstStyle/>
        <a:p>
          <a:endParaRPr lang="en-US">
            <a:latin typeface="Book Antiqua" panose="02040602050305030304" pitchFamily="18" charset="0"/>
          </a:endParaRPr>
        </a:p>
      </dgm:t>
    </dgm:pt>
    <dgm:pt modelId="{CE36794F-5A68-4AD8-86ED-CBB7A84B7D46}">
      <dgm:prSet phldrT="[Text]"/>
      <dgm:spPr/>
      <dgm:t>
        <a:bodyPr/>
        <a:lstStyle/>
        <a:p>
          <a:r>
            <a:rPr lang="en-US" dirty="0">
              <a:latin typeface="Book Antiqua" panose="02040602050305030304" pitchFamily="18" charset="0"/>
            </a:rPr>
            <a:t>Section 15</a:t>
          </a:r>
        </a:p>
      </dgm:t>
    </dgm:pt>
    <dgm:pt modelId="{C40F7D6D-9E76-457F-B461-3985224CF9AB}" type="parTrans" cxnId="{D5E29573-0115-4AC8-804F-9A388BC57721}">
      <dgm:prSet/>
      <dgm:spPr/>
      <dgm:t>
        <a:bodyPr/>
        <a:lstStyle/>
        <a:p>
          <a:endParaRPr lang="en-US">
            <a:latin typeface="Book Antiqua" panose="02040602050305030304" pitchFamily="18" charset="0"/>
          </a:endParaRPr>
        </a:p>
      </dgm:t>
    </dgm:pt>
    <dgm:pt modelId="{5CD55BE8-7307-4E49-8071-7645D86AE836}" type="sibTrans" cxnId="{D5E29573-0115-4AC8-804F-9A388BC57721}">
      <dgm:prSet/>
      <dgm:spPr/>
      <dgm:t>
        <a:bodyPr/>
        <a:lstStyle/>
        <a:p>
          <a:endParaRPr lang="en-US">
            <a:latin typeface="Book Antiqua" panose="02040602050305030304" pitchFamily="18" charset="0"/>
          </a:endParaRPr>
        </a:p>
      </dgm:t>
    </dgm:pt>
    <dgm:pt modelId="{ADB59AA0-870D-4E00-8357-561FF6B2EB6D}">
      <dgm:prSet phldrT="[Text]"/>
      <dgm:spPr/>
      <dgm:t>
        <a:bodyPr/>
        <a:lstStyle/>
        <a:p>
          <a:r>
            <a:rPr lang="en-US" dirty="0">
              <a:latin typeface="Book Antiqua" panose="02040602050305030304" pitchFamily="18" charset="0"/>
            </a:rPr>
            <a:t>Salaries taxable</a:t>
          </a:r>
        </a:p>
      </dgm:t>
    </dgm:pt>
    <dgm:pt modelId="{56135468-E1D1-4739-AB3B-E045840E0FDB}" type="parTrans" cxnId="{143131B1-38C3-464F-B21C-AD4C23B0F4EF}">
      <dgm:prSet/>
      <dgm:spPr/>
      <dgm:t>
        <a:bodyPr/>
        <a:lstStyle/>
        <a:p>
          <a:endParaRPr lang="en-US">
            <a:latin typeface="Book Antiqua" panose="02040602050305030304" pitchFamily="18" charset="0"/>
          </a:endParaRPr>
        </a:p>
      </dgm:t>
    </dgm:pt>
    <dgm:pt modelId="{2DC68303-D5EB-44BB-AB91-CEE43728DB3F}" type="sibTrans" cxnId="{143131B1-38C3-464F-B21C-AD4C23B0F4EF}">
      <dgm:prSet/>
      <dgm:spPr/>
      <dgm:t>
        <a:bodyPr/>
        <a:lstStyle/>
        <a:p>
          <a:endParaRPr lang="en-US">
            <a:latin typeface="Book Antiqua" panose="02040602050305030304" pitchFamily="18" charset="0"/>
          </a:endParaRPr>
        </a:p>
      </dgm:t>
    </dgm:pt>
    <dgm:pt modelId="{9A2A255F-4FF0-4D0C-98C6-DDABFA154D22}">
      <dgm:prSet phldrT="[Text]"/>
      <dgm:spPr/>
      <dgm:t>
        <a:bodyPr/>
        <a:lstStyle/>
        <a:p>
          <a:r>
            <a:rPr lang="en-US" dirty="0">
              <a:latin typeface="Book Antiqua" panose="02040602050305030304" pitchFamily="18" charset="0"/>
            </a:rPr>
            <a:t>Perquisites</a:t>
          </a:r>
        </a:p>
      </dgm:t>
    </dgm:pt>
    <dgm:pt modelId="{C1EF932E-ED07-4274-B0CD-BD50F0CCAD9E}" type="parTrans" cxnId="{1163FC44-8EE3-4837-9D97-D7867EEE0B37}">
      <dgm:prSet/>
      <dgm:spPr/>
      <dgm:t>
        <a:bodyPr/>
        <a:lstStyle/>
        <a:p>
          <a:endParaRPr lang="en-US">
            <a:latin typeface="Book Antiqua" panose="02040602050305030304" pitchFamily="18" charset="0"/>
          </a:endParaRPr>
        </a:p>
      </dgm:t>
    </dgm:pt>
    <dgm:pt modelId="{5029799A-ACA8-4CB3-BDAE-8A3C38E08494}" type="sibTrans" cxnId="{1163FC44-8EE3-4837-9D97-D7867EEE0B37}">
      <dgm:prSet/>
      <dgm:spPr/>
      <dgm:t>
        <a:bodyPr/>
        <a:lstStyle/>
        <a:p>
          <a:endParaRPr lang="en-US">
            <a:latin typeface="Book Antiqua" panose="02040602050305030304" pitchFamily="18" charset="0"/>
          </a:endParaRPr>
        </a:p>
      </dgm:t>
    </dgm:pt>
    <dgm:pt modelId="{D683A123-2FC8-4211-A97D-A719C606C395}">
      <dgm:prSet/>
      <dgm:spPr/>
      <dgm:t>
        <a:bodyPr/>
        <a:lstStyle/>
        <a:p>
          <a:r>
            <a:rPr lang="en-US" dirty="0">
              <a:latin typeface="Book Antiqua" panose="02040602050305030304" pitchFamily="18" charset="0"/>
            </a:rPr>
            <a:t>DTAA</a:t>
          </a:r>
        </a:p>
      </dgm:t>
    </dgm:pt>
    <dgm:pt modelId="{B8266C9D-654D-4C24-8A94-8D20A3B13642}" type="parTrans" cxnId="{ECBF773B-6140-475D-B45A-47DE566743FD}">
      <dgm:prSet/>
      <dgm:spPr/>
      <dgm:t>
        <a:bodyPr/>
        <a:lstStyle/>
        <a:p>
          <a:endParaRPr lang="en-US"/>
        </a:p>
      </dgm:t>
    </dgm:pt>
    <dgm:pt modelId="{AE6C16D8-4FA6-49A3-97CE-78C5BC95CB8A}" type="sibTrans" cxnId="{ECBF773B-6140-475D-B45A-47DE566743FD}">
      <dgm:prSet/>
      <dgm:spPr/>
      <dgm:t>
        <a:bodyPr/>
        <a:lstStyle/>
        <a:p>
          <a:endParaRPr lang="en-US"/>
        </a:p>
      </dgm:t>
    </dgm:pt>
    <dgm:pt modelId="{D01737BA-D8D3-4FE3-83EA-965FC3F42283}">
      <dgm:prSet phldrT="[Text]"/>
      <dgm:spPr/>
      <dgm:t>
        <a:bodyPr/>
        <a:lstStyle/>
        <a:p>
          <a:r>
            <a:rPr lang="en-US" dirty="0">
              <a:latin typeface="Book Antiqua" panose="02040602050305030304" pitchFamily="18" charset="0"/>
            </a:rPr>
            <a:t>Earned in India</a:t>
          </a:r>
        </a:p>
      </dgm:t>
    </dgm:pt>
    <dgm:pt modelId="{3CCA652C-644C-46DE-A133-826FB23052E6}" type="parTrans" cxnId="{267F1BBE-8DC7-4B4F-96E2-097DE05C6E03}">
      <dgm:prSet/>
      <dgm:spPr/>
      <dgm:t>
        <a:bodyPr/>
        <a:lstStyle/>
        <a:p>
          <a:endParaRPr lang="en-US"/>
        </a:p>
      </dgm:t>
    </dgm:pt>
    <dgm:pt modelId="{1221BFB7-8E28-415B-BEAE-E5299D181168}" type="sibTrans" cxnId="{267F1BBE-8DC7-4B4F-96E2-097DE05C6E03}">
      <dgm:prSet/>
      <dgm:spPr/>
      <dgm:t>
        <a:bodyPr/>
        <a:lstStyle/>
        <a:p>
          <a:endParaRPr lang="en-US"/>
        </a:p>
      </dgm:t>
    </dgm:pt>
    <dgm:pt modelId="{261BD638-9B7B-439C-94CF-DF111494FF0C}">
      <dgm:prSet phldrT="[Text]"/>
      <dgm:spPr/>
      <dgm:t>
        <a:bodyPr/>
        <a:lstStyle/>
        <a:p>
          <a:r>
            <a:rPr lang="en-US" dirty="0">
              <a:latin typeface="Book Antiqua" panose="02040602050305030304" pitchFamily="18" charset="0"/>
            </a:rPr>
            <a:t>Salary by govt.</a:t>
          </a:r>
        </a:p>
      </dgm:t>
    </dgm:pt>
    <dgm:pt modelId="{4DE36789-FB2B-4D67-8BD5-A961EE7C81D4}" type="parTrans" cxnId="{5CFF38A7-2FA4-46DB-AC46-4F68859F4EE3}">
      <dgm:prSet/>
      <dgm:spPr/>
      <dgm:t>
        <a:bodyPr/>
        <a:lstStyle/>
        <a:p>
          <a:endParaRPr lang="en-US"/>
        </a:p>
      </dgm:t>
    </dgm:pt>
    <dgm:pt modelId="{F09E2CC8-2EB9-43DF-8154-8DCF1C582CF4}" type="sibTrans" cxnId="{5CFF38A7-2FA4-46DB-AC46-4F68859F4EE3}">
      <dgm:prSet/>
      <dgm:spPr/>
      <dgm:t>
        <a:bodyPr/>
        <a:lstStyle/>
        <a:p>
          <a:endParaRPr lang="en-US"/>
        </a:p>
      </dgm:t>
    </dgm:pt>
    <dgm:pt modelId="{011F15E3-F396-4BF0-8DCE-085BC45C5065}">
      <dgm:prSet phldrT="[Text]"/>
      <dgm:spPr/>
      <dgm:t>
        <a:bodyPr/>
        <a:lstStyle/>
        <a:p>
          <a:r>
            <a:rPr lang="en-US" dirty="0">
              <a:latin typeface="Book Antiqua" panose="02040602050305030304" pitchFamily="18" charset="0"/>
            </a:rPr>
            <a:t>Earlier on due or receipt</a:t>
          </a:r>
        </a:p>
      </dgm:t>
    </dgm:pt>
    <dgm:pt modelId="{30B8B5C0-04EE-4705-8563-F71078A72FAA}" type="parTrans" cxnId="{A19212C0-D4A3-482C-A57C-11FED07441A9}">
      <dgm:prSet/>
      <dgm:spPr/>
      <dgm:t>
        <a:bodyPr/>
        <a:lstStyle/>
        <a:p>
          <a:endParaRPr lang="en-US"/>
        </a:p>
      </dgm:t>
    </dgm:pt>
    <dgm:pt modelId="{8FFA4E7A-BD37-42DA-83A1-02690AACD819}" type="sibTrans" cxnId="{A19212C0-D4A3-482C-A57C-11FED07441A9}">
      <dgm:prSet/>
      <dgm:spPr/>
      <dgm:t>
        <a:bodyPr/>
        <a:lstStyle/>
        <a:p>
          <a:endParaRPr lang="en-US"/>
        </a:p>
      </dgm:t>
    </dgm:pt>
    <dgm:pt modelId="{FB4C7128-003F-4224-BBB8-C8D349AEACB9}">
      <dgm:prSet/>
      <dgm:spPr/>
      <dgm:t>
        <a:bodyPr/>
        <a:lstStyle/>
        <a:p>
          <a:r>
            <a:rPr lang="en-US" dirty="0">
              <a:latin typeface="Book Antiqua" panose="02040602050305030304" pitchFamily="18" charset="0"/>
            </a:rPr>
            <a:t>Taxable in COR</a:t>
          </a:r>
        </a:p>
      </dgm:t>
    </dgm:pt>
    <dgm:pt modelId="{36FDFCFD-B1F6-4CAB-8255-40A1CD612695}" type="parTrans" cxnId="{34BB2034-1B4E-4B21-8FE8-37D9736D5A6F}">
      <dgm:prSet/>
      <dgm:spPr/>
      <dgm:t>
        <a:bodyPr/>
        <a:lstStyle/>
        <a:p>
          <a:endParaRPr lang="en-US"/>
        </a:p>
      </dgm:t>
    </dgm:pt>
    <dgm:pt modelId="{CCDACA95-1F34-448B-B401-B5BC2E1412D0}" type="sibTrans" cxnId="{34BB2034-1B4E-4B21-8FE8-37D9736D5A6F}">
      <dgm:prSet/>
      <dgm:spPr/>
      <dgm:t>
        <a:bodyPr/>
        <a:lstStyle/>
        <a:p>
          <a:endParaRPr lang="en-US"/>
        </a:p>
      </dgm:t>
    </dgm:pt>
    <dgm:pt modelId="{BEFE37C8-C132-45EB-92D7-D2E6BB102419}">
      <dgm:prSet/>
      <dgm:spPr/>
      <dgm:t>
        <a:bodyPr/>
        <a:lstStyle/>
        <a:p>
          <a:r>
            <a:rPr lang="en-US" dirty="0">
              <a:latin typeface="Book Antiqua" panose="02040602050305030304" pitchFamily="18" charset="0"/>
            </a:rPr>
            <a:t>Taxability in COS</a:t>
          </a:r>
        </a:p>
      </dgm:t>
    </dgm:pt>
    <dgm:pt modelId="{8F88D514-607E-48E4-BC77-B0276064FDB0}" type="parTrans" cxnId="{12ADAD4B-45BA-4A90-ADD2-C75B94704CD6}">
      <dgm:prSet/>
      <dgm:spPr/>
      <dgm:t>
        <a:bodyPr/>
        <a:lstStyle/>
        <a:p>
          <a:endParaRPr lang="en-US"/>
        </a:p>
      </dgm:t>
    </dgm:pt>
    <dgm:pt modelId="{F248BF37-B00D-4D01-A35F-6750743DA463}" type="sibTrans" cxnId="{12ADAD4B-45BA-4A90-ADD2-C75B94704CD6}">
      <dgm:prSet/>
      <dgm:spPr/>
      <dgm:t>
        <a:bodyPr/>
        <a:lstStyle/>
        <a:p>
          <a:endParaRPr lang="en-US"/>
        </a:p>
      </dgm:t>
    </dgm:pt>
    <dgm:pt modelId="{50C0C3D9-836E-426D-8F99-E0A03C43F482}">
      <dgm:prSet/>
      <dgm:spPr/>
      <dgm:t>
        <a:bodyPr/>
        <a:lstStyle/>
        <a:p>
          <a:r>
            <a:rPr lang="en-US" dirty="0">
              <a:latin typeface="Book Antiqua" panose="02040602050305030304" pitchFamily="18" charset="0"/>
            </a:rPr>
            <a:t>Conditions</a:t>
          </a:r>
        </a:p>
      </dgm:t>
    </dgm:pt>
    <dgm:pt modelId="{AF9E16A8-3697-409C-A6E5-A75EDE08DE79}" type="parTrans" cxnId="{7E235F53-5056-4372-BA51-74CF62284D2E}">
      <dgm:prSet/>
      <dgm:spPr/>
      <dgm:t>
        <a:bodyPr/>
        <a:lstStyle/>
        <a:p>
          <a:endParaRPr lang="en-US"/>
        </a:p>
      </dgm:t>
    </dgm:pt>
    <dgm:pt modelId="{DA45390E-6400-480B-AD31-FBE834071C80}" type="sibTrans" cxnId="{7E235F53-5056-4372-BA51-74CF62284D2E}">
      <dgm:prSet/>
      <dgm:spPr/>
      <dgm:t>
        <a:bodyPr/>
        <a:lstStyle/>
        <a:p>
          <a:endParaRPr lang="en-US"/>
        </a:p>
      </dgm:t>
    </dgm:pt>
    <dgm:pt modelId="{A8F65094-32C3-4A23-9004-3FA434AD9F1A}" type="pres">
      <dgm:prSet presAssocID="{60611A39-A5AF-4F50-BC42-10431F2A35AC}" presName="Name0" presStyleCnt="0">
        <dgm:presLayoutVars>
          <dgm:dir/>
          <dgm:animLvl val="lvl"/>
          <dgm:resizeHandles val="exact"/>
        </dgm:presLayoutVars>
      </dgm:prSet>
      <dgm:spPr/>
    </dgm:pt>
    <dgm:pt modelId="{E6952398-6C5A-4B22-B660-C808A40133BD}" type="pres">
      <dgm:prSet presAssocID="{60611A39-A5AF-4F50-BC42-10431F2A35AC}" presName="tSp" presStyleCnt="0"/>
      <dgm:spPr/>
    </dgm:pt>
    <dgm:pt modelId="{1E72190B-CD11-47E8-B640-9F99E6783BC3}" type="pres">
      <dgm:prSet presAssocID="{60611A39-A5AF-4F50-BC42-10431F2A35AC}" presName="bSp" presStyleCnt="0"/>
      <dgm:spPr/>
    </dgm:pt>
    <dgm:pt modelId="{4D48EBC0-E0F5-401C-BDA9-408F8B3ED892}" type="pres">
      <dgm:prSet presAssocID="{60611A39-A5AF-4F50-BC42-10431F2A35AC}" presName="process" presStyleCnt="0"/>
      <dgm:spPr/>
    </dgm:pt>
    <dgm:pt modelId="{5978A4DB-8F71-4C09-A303-A51314D913D6}" type="pres">
      <dgm:prSet presAssocID="{3DBD3433-E52E-48A7-9933-FB8709422A4E}" presName="composite1" presStyleCnt="0"/>
      <dgm:spPr/>
    </dgm:pt>
    <dgm:pt modelId="{4956A320-DB24-4F67-8D5B-D7B3632890AE}" type="pres">
      <dgm:prSet presAssocID="{3DBD3433-E52E-48A7-9933-FB8709422A4E}" presName="dummyNode1" presStyleLbl="node1" presStyleIdx="0" presStyleCnt="4"/>
      <dgm:spPr/>
    </dgm:pt>
    <dgm:pt modelId="{FE0733AB-B966-42C9-8306-26591D4F9B56}" type="pres">
      <dgm:prSet presAssocID="{3DBD3433-E52E-48A7-9933-FB8709422A4E}" presName="childNode1" presStyleLbl="bgAcc1" presStyleIdx="0" presStyleCnt="4">
        <dgm:presLayoutVars>
          <dgm:bulletEnabled val="1"/>
        </dgm:presLayoutVars>
      </dgm:prSet>
      <dgm:spPr/>
    </dgm:pt>
    <dgm:pt modelId="{A62CAFFA-D372-4575-9D76-D21FD1A7C53F}" type="pres">
      <dgm:prSet presAssocID="{3DBD3433-E52E-48A7-9933-FB8709422A4E}" presName="childNode1tx" presStyleLbl="bgAcc1" presStyleIdx="0" presStyleCnt="4">
        <dgm:presLayoutVars>
          <dgm:bulletEnabled val="1"/>
        </dgm:presLayoutVars>
      </dgm:prSet>
      <dgm:spPr/>
    </dgm:pt>
    <dgm:pt modelId="{2B5ECB75-1DEA-42AF-8E12-6FC8AD35B14B}" type="pres">
      <dgm:prSet presAssocID="{3DBD3433-E52E-48A7-9933-FB8709422A4E}" presName="parentNode1" presStyleLbl="node1" presStyleIdx="0" presStyleCnt="4">
        <dgm:presLayoutVars>
          <dgm:chMax val="1"/>
          <dgm:bulletEnabled val="1"/>
        </dgm:presLayoutVars>
      </dgm:prSet>
      <dgm:spPr/>
    </dgm:pt>
    <dgm:pt modelId="{56D9AAAA-A4DB-47EB-876C-5304471F3D67}" type="pres">
      <dgm:prSet presAssocID="{3DBD3433-E52E-48A7-9933-FB8709422A4E}" presName="connSite1" presStyleCnt="0"/>
      <dgm:spPr/>
    </dgm:pt>
    <dgm:pt modelId="{CE1B44CA-4B70-41B8-82C5-5AEDECC03164}" type="pres">
      <dgm:prSet presAssocID="{8A1C3839-6F79-45F7-ADD0-21135B8653C7}" presName="Name9" presStyleLbl="sibTrans2D1" presStyleIdx="0" presStyleCnt="3"/>
      <dgm:spPr/>
    </dgm:pt>
    <dgm:pt modelId="{152FA0C6-14DE-4B48-ACF6-8F407258E774}" type="pres">
      <dgm:prSet presAssocID="{1D4B7E0E-AEB5-49B0-B0D2-1F6BD743A507}" presName="composite2" presStyleCnt="0"/>
      <dgm:spPr/>
    </dgm:pt>
    <dgm:pt modelId="{3D9F40C9-3A5D-424C-BFC6-D19A26878AA6}" type="pres">
      <dgm:prSet presAssocID="{1D4B7E0E-AEB5-49B0-B0D2-1F6BD743A507}" presName="dummyNode2" presStyleLbl="node1" presStyleIdx="0" presStyleCnt="4"/>
      <dgm:spPr/>
    </dgm:pt>
    <dgm:pt modelId="{F6898320-42E9-4F28-B83F-0DC033628F8C}" type="pres">
      <dgm:prSet presAssocID="{1D4B7E0E-AEB5-49B0-B0D2-1F6BD743A507}" presName="childNode2" presStyleLbl="bgAcc1" presStyleIdx="1" presStyleCnt="4">
        <dgm:presLayoutVars>
          <dgm:bulletEnabled val="1"/>
        </dgm:presLayoutVars>
      </dgm:prSet>
      <dgm:spPr/>
    </dgm:pt>
    <dgm:pt modelId="{2B7953AA-23AF-4FF7-A72A-7AEB52420111}" type="pres">
      <dgm:prSet presAssocID="{1D4B7E0E-AEB5-49B0-B0D2-1F6BD743A507}" presName="childNode2tx" presStyleLbl="bgAcc1" presStyleIdx="1" presStyleCnt="4">
        <dgm:presLayoutVars>
          <dgm:bulletEnabled val="1"/>
        </dgm:presLayoutVars>
      </dgm:prSet>
      <dgm:spPr/>
    </dgm:pt>
    <dgm:pt modelId="{2EDC8E59-B97A-4947-A0FD-C6D126115613}" type="pres">
      <dgm:prSet presAssocID="{1D4B7E0E-AEB5-49B0-B0D2-1F6BD743A507}" presName="parentNode2" presStyleLbl="node1" presStyleIdx="1" presStyleCnt="4">
        <dgm:presLayoutVars>
          <dgm:chMax val="0"/>
          <dgm:bulletEnabled val="1"/>
        </dgm:presLayoutVars>
      </dgm:prSet>
      <dgm:spPr/>
    </dgm:pt>
    <dgm:pt modelId="{E779E8C0-786E-412B-89D4-4D11F66B92F2}" type="pres">
      <dgm:prSet presAssocID="{1D4B7E0E-AEB5-49B0-B0D2-1F6BD743A507}" presName="connSite2" presStyleCnt="0"/>
      <dgm:spPr/>
    </dgm:pt>
    <dgm:pt modelId="{F220239A-5CA1-4C3A-A0B6-1ABB25F73C1B}" type="pres">
      <dgm:prSet presAssocID="{CC1BC821-6459-4E36-8A19-638C693EFFFA}" presName="Name18" presStyleLbl="sibTrans2D1" presStyleIdx="1" presStyleCnt="3"/>
      <dgm:spPr/>
    </dgm:pt>
    <dgm:pt modelId="{0F844C5D-AC11-4434-995D-8C6729A42CDB}" type="pres">
      <dgm:prSet presAssocID="{CE36794F-5A68-4AD8-86ED-CBB7A84B7D46}" presName="composite1" presStyleCnt="0"/>
      <dgm:spPr/>
    </dgm:pt>
    <dgm:pt modelId="{B82E592D-C163-49C1-95AB-41B22ECA5986}" type="pres">
      <dgm:prSet presAssocID="{CE36794F-5A68-4AD8-86ED-CBB7A84B7D46}" presName="dummyNode1" presStyleLbl="node1" presStyleIdx="1" presStyleCnt="4"/>
      <dgm:spPr/>
    </dgm:pt>
    <dgm:pt modelId="{542ECD2B-2F62-447F-BA84-F4C07551E763}" type="pres">
      <dgm:prSet presAssocID="{CE36794F-5A68-4AD8-86ED-CBB7A84B7D46}" presName="childNode1" presStyleLbl="bgAcc1" presStyleIdx="2" presStyleCnt="4">
        <dgm:presLayoutVars>
          <dgm:bulletEnabled val="1"/>
        </dgm:presLayoutVars>
      </dgm:prSet>
      <dgm:spPr/>
    </dgm:pt>
    <dgm:pt modelId="{CAFC0A66-BB69-4654-9D5E-7460F2C4DF97}" type="pres">
      <dgm:prSet presAssocID="{CE36794F-5A68-4AD8-86ED-CBB7A84B7D46}" presName="childNode1tx" presStyleLbl="bgAcc1" presStyleIdx="2" presStyleCnt="4">
        <dgm:presLayoutVars>
          <dgm:bulletEnabled val="1"/>
        </dgm:presLayoutVars>
      </dgm:prSet>
      <dgm:spPr/>
    </dgm:pt>
    <dgm:pt modelId="{7BE29A07-000C-4AB7-B3B5-7979BEDB8441}" type="pres">
      <dgm:prSet presAssocID="{CE36794F-5A68-4AD8-86ED-CBB7A84B7D46}" presName="parentNode1" presStyleLbl="node1" presStyleIdx="2" presStyleCnt="4">
        <dgm:presLayoutVars>
          <dgm:chMax val="1"/>
          <dgm:bulletEnabled val="1"/>
        </dgm:presLayoutVars>
      </dgm:prSet>
      <dgm:spPr/>
    </dgm:pt>
    <dgm:pt modelId="{C6E171F2-C8CF-4348-BA34-F0B47D78FCD2}" type="pres">
      <dgm:prSet presAssocID="{CE36794F-5A68-4AD8-86ED-CBB7A84B7D46}" presName="connSite1" presStyleCnt="0"/>
      <dgm:spPr/>
    </dgm:pt>
    <dgm:pt modelId="{655EAAE2-495E-4047-A3C1-C779D8858DB3}" type="pres">
      <dgm:prSet presAssocID="{5CD55BE8-7307-4E49-8071-7645D86AE836}" presName="Name9" presStyleLbl="sibTrans2D1" presStyleIdx="2" presStyleCnt="3"/>
      <dgm:spPr/>
    </dgm:pt>
    <dgm:pt modelId="{88A94301-9C73-4C00-A0D8-C9EA1CE3AA97}" type="pres">
      <dgm:prSet presAssocID="{D683A123-2FC8-4211-A97D-A719C606C395}" presName="composite2" presStyleCnt="0"/>
      <dgm:spPr/>
    </dgm:pt>
    <dgm:pt modelId="{80B0B681-C1F6-453A-9A12-80E7C00B9865}" type="pres">
      <dgm:prSet presAssocID="{D683A123-2FC8-4211-A97D-A719C606C395}" presName="dummyNode2" presStyleLbl="node1" presStyleIdx="2" presStyleCnt="4"/>
      <dgm:spPr/>
    </dgm:pt>
    <dgm:pt modelId="{66337760-6370-4178-B247-81E299B5CDA8}" type="pres">
      <dgm:prSet presAssocID="{D683A123-2FC8-4211-A97D-A719C606C395}" presName="childNode2" presStyleLbl="bgAcc1" presStyleIdx="3" presStyleCnt="4">
        <dgm:presLayoutVars>
          <dgm:bulletEnabled val="1"/>
        </dgm:presLayoutVars>
      </dgm:prSet>
      <dgm:spPr/>
    </dgm:pt>
    <dgm:pt modelId="{B983A528-73AE-4829-AB4A-849316F1BE24}" type="pres">
      <dgm:prSet presAssocID="{D683A123-2FC8-4211-A97D-A719C606C395}" presName="childNode2tx" presStyleLbl="bgAcc1" presStyleIdx="3" presStyleCnt="4">
        <dgm:presLayoutVars>
          <dgm:bulletEnabled val="1"/>
        </dgm:presLayoutVars>
      </dgm:prSet>
      <dgm:spPr/>
    </dgm:pt>
    <dgm:pt modelId="{0871526B-B21E-47D1-AA02-A5406ED836A8}" type="pres">
      <dgm:prSet presAssocID="{D683A123-2FC8-4211-A97D-A719C606C395}" presName="parentNode2" presStyleLbl="node1" presStyleIdx="3" presStyleCnt="4">
        <dgm:presLayoutVars>
          <dgm:chMax val="0"/>
          <dgm:bulletEnabled val="1"/>
        </dgm:presLayoutVars>
      </dgm:prSet>
      <dgm:spPr/>
    </dgm:pt>
    <dgm:pt modelId="{4183381F-C47B-4FF3-9A03-77DAC4E39E74}" type="pres">
      <dgm:prSet presAssocID="{D683A123-2FC8-4211-A97D-A719C606C395}" presName="connSite2" presStyleCnt="0"/>
      <dgm:spPr/>
    </dgm:pt>
  </dgm:ptLst>
  <dgm:cxnLst>
    <dgm:cxn modelId="{7886EB0B-4BFF-4E3D-993A-5BA57820653D}" type="presOf" srcId="{FB4C7128-003F-4224-BBB8-C8D349AEACB9}" destId="{66337760-6370-4178-B247-81E299B5CDA8}" srcOrd="0" destOrd="0" presId="urn:microsoft.com/office/officeart/2005/8/layout/hProcess4"/>
    <dgm:cxn modelId="{8C70BC12-E683-485A-9210-529369DB13AE}" type="presOf" srcId="{ADB59AA0-870D-4E00-8357-561FF6B2EB6D}" destId="{542ECD2B-2F62-447F-BA84-F4C07551E763}" srcOrd="0" destOrd="0" presId="urn:microsoft.com/office/officeart/2005/8/layout/hProcess4"/>
    <dgm:cxn modelId="{93DB101A-FDB3-4C00-8757-5DC52263F07C}" type="presOf" srcId="{D683A123-2FC8-4211-A97D-A719C606C395}" destId="{0871526B-B21E-47D1-AA02-A5406ED836A8}" srcOrd="0" destOrd="0" presId="urn:microsoft.com/office/officeart/2005/8/layout/hProcess4"/>
    <dgm:cxn modelId="{13EB931D-2635-47A7-8B12-62E30364E803}" type="presOf" srcId="{D518040A-CDCC-4339-8F86-6B2E49E8E9DB}" destId="{F6898320-42E9-4F28-B83F-0DC033628F8C}" srcOrd="0" destOrd="0" presId="urn:microsoft.com/office/officeart/2005/8/layout/hProcess4"/>
    <dgm:cxn modelId="{BBA1C21E-8C29-42AE-9FDE-C27CF39BAADA}" srcId="{60611A39-A5AF-4F50-BC42-10431F2A35AC}" destId="{1D4B7E0E-AEB5-49B0-B0D2-1F6BD743A507}" srcOrd="1" destOrd="0" parTransId="{20C911FF-AB19-4DC6-B078-A91C126FBD7F}" sibTransId="{CC1BC821-6459-4E36-8A19-638C693EFFFA}"/>
    <dgm:cxn modelId="{586B1928-F859-46F7-AC78-9F73D629340B}" type="presOf" srcId="{3DBD3433-E52E-48A7-9933-FB8709422A4E}" destId="{2B5ECB75-1DEA-42AF-8E12-6FC8AD35B14B}" srcOrd="0" destOrd="0" presId="urn:microsoft.com/office/officeart/2005/8/layout/hProcess4"/>
    <dgm:cxn modelId="{6DBFE228-B376-41A5-BF66-669BB7A46832}" type="presOf" srcId="{9A2A255F-4FF0-4D0C-98C6-DDABFA154D22}" destId="{542ECD2B-2F62-447F-BA84-F4C07551E763}" srcOrd="0" destOrd="2" presId="urn:microsoft.com/office/officeart/2005/8/layout/hProcess4"/>
    <dgm:cxn modelId="{F380B12B-1DB2-425D-AB60-A4A223568DB0}" type="presOf" srcId="{261BD638-9B7B-439C-94CF-DF111494FF0C}" destId="{2B7953AA-23AF-4FF7-A72A-7AEB52420111}" srcOrd="1" destOrd="2" presId="urn:microsoft.com/office/officeart/2005/8/layout/hProcess4"/>
    <dgm:cxn modelId="{D6964833-6C51-4AC1-9DB6-EF20BA7593E7}" type="presOf" srcId="{50C0C3D9-836E-426D-8F99-E0A03C43F482}" destId="{B983A528-73AE-4829-AB4A-849316F1BE24}" srcOrd="1" destOrd="2" presId="urn:microsoft.com/office/officeart/2005/8/layout/hProcess4"/>
    <dgm:cxn modelId="{34BB2034-1B4E-4B21-8FE8-37D9736D5A6F}" srcId="{D683A123-2FC8-4211-A97D-A719C606C395}" destId="{FB4C7128-003F-4224-BBB8-C8D349AEACB9}" srcOrd="0" destOrd="0" parTransId="{36FDFCFD-B1F6-4CAB-8255-40A1CD612695}" sibTransId="{CCDACA95-1F34-448B-B401-B5BC2E1412D0}"/>
    <dgm:cxn modelId="{ECBF773B-6140-475D-B45A-47DE566743FD}" srcId="{60611A39-A5AF-4F50-BC42-10431F2A35AC}" destId="{D683A123-2FC8-4211-A97D-A719C606C395}" srcOrd="3" destOrd="0" parTransId="{B8266C9D-654D-4C24-8A94-8D20A3B13642}" sibTransId="{AE6C16D8-4FA6-49A3-97CE-78C5BC95CB8A}"/>
    <dgm:cxn modelId="{6CD7713C-CD3E-4E77-9E30-3EE6141DEC0F}" type="presOf" srcId="{011F15E3-F396-4BF0-8DCE-085BC45C5065}" destId="{542ECD2B-2F62-447F-BA84-F4C07551E763}" srcOrd="0" destOrd="1" presId="urn:microsoft.com/office/officeart/2005/8/layout/hProcess4"/>
    <dgm:cxn modelId="{37DD1962-A245-47DB-84D3-7595D60ABBD7}" type="presOf" srcId="{DBEBE57C-43BD-4F78-B9DD-A66893C39700}" destId="{A62CAFFA-D372-4575-9D76-D21FD1A7C53F}" srcOrd="1" destOrd="0" presId="urn:microsoft.com/office/officeart/2005/8/layout/hProcess4"/>
    <dgm:cxn modelId="{9F5EC744-BF2A-409E-938A-B754620898C1}" type="presOf" srcId="{261BD638-9B7B-439C-94CF-DF111494FF0C}" destId="{F6898320-42E9-4F28-B83F-0DC033628F8C}" srcOrd="0" destOrd="2" presId="urn:microsoft.com/office/officeart/2005/8/layout/hProcess4"/>
    <dgm:cxn modelId="{1163FC44-8EE3-4837-9D97-D7867EEE0B37}" srcId="{CE36794F-5A68-4AD8-86ED-CBB7A84B7D46}" destId="{9A2A255F-4FF0-4D0C-98C6-DDABFA154D22}" srcOrd="1" destOrd="0" parTransId="{C1EF932E-ED07-4274-B0CD-BD50F0CCAD9E}" sibTransId="{5029799A-ACA8-4CB3-BDAE-8A3C38E08494}"/>
    <dgm:cxn modelId="{5F4E7A65-5187-49F1-9034-C50068C3A9C2}" type="presOf" srcId="{9A2A255F-4FF0-4D0C-98C6-DDABFA154D22}" destId="{CAFC0A66-BB69-4654-9D5E-7460F2C4DF97}" srcOrd="1" destOrd="2" presId="urn:microsoft.com/office/officeart/2005/8/layout/hProcess4"/>
    <dgm:cxn modelId="{5255BE66-479C-4EEC-9883-816B95224779}" type="presOf" srcId="{5D75EAD3-8D91-4211-AD48-1C9E2EB1B881}" destId="{A62CAFFA-D372-4575-9D76-D21FD1A7C53F}" srcOrd="1" destOrd="1" presId="urn:microsoft.com/office/officeart/2005/8/layout/hProcess4"/>
    <dgm:cxn modelId="{12ADAD4B-45BA-4A90-ADD2-C75B94704CD6}" srcId="{D683A123-2FC8-4211-A97D-A719C606C395}" destId="{BEFE37C8-C132-45EB-92D7-D2E6BB102419}" srcOrd="1" destOrd="0" parTransId="{8F88D514-607E-48E4-BC77-B0276064FDB0}" sibTransId="{F248BF37-B00D-4D01-A35F-6750743DA463}"/>
    <dgm:cxn modelId="{B5F7EA4E-888F-4209-9034-9CAD0B72C750}" type="presOf" srcId="{FB4C7128-003F-4224-BBB8-C8D349AEACB9}" destId="{B983A528-73AE-4829-AB4A-849316F1BE24}" srcOrd="1" destOrd="0" presId="urn:microsoft.com/office/officeart/2005/8/layout/hProcess4"/>
    <dgm:cxn modelId="{7E235F53-5056-4372-BA51-74CF62284D2E}" srcId="{BEFE37C8-C132-45EB-92D7-D2E6BB102419}" destId="{50C0C3D9-836E-426D-8F99-E0A03C43F482}" srcOrd="0" destOrd="0" parTransId="{AF9E16A8-3697-409C-A6E5-A75EDE08DE79}" sibTransId="{DA45390E-6400-480B-AD31-FBE834071C80}"/>
    <dgm:cxn modelId="{D5E29573-0115-4AC8-804F-9A388BC57721}" srcId="{60611A39-A5AF-4F50-BC42-10431F2A35AC}" destId="{CE36794F-5A68-4AD8-86ED-CBB7A84B7D46}" srcOrd="2" destOrd="0" parTransId="{C40F7D6D-9E76-457F-B461-3985224CF9AB}" sibTransId="{5CD55BE8-7307-4E49-8071-7645D86AE836}"/>
    <dgm:cxn modelId="{905DE158-D06E-4B00-9EFD-53BFD6BD9B32}" srcId="{1D4B7E0E-AEB5-49B0-B0D2-1F6BD743A507}" destId="{D518040A-CDCC-4339-8F86-6B2E49E8E9DB}" srcOrd="0" destOrd="0" parTransId="{FA06ECF6-9E82-46F9-8394-D211A7A647DF}" sibTransId="{EFD8E52D-09CD-421A-B764-F29696A24425}"/>
    <dgm:cxn modelId="{B16F8E79-661E-4C70-928D-E72BDF7EA08D}" type="presOf" srcId="{5D75EAD3-8D91-4211-AD48-1C9E2EB1B881}" destId="{FE0733AB-B966-42C9-8306-26591D4F9B56}" srcOrd="0" destOrd="1" presId="urn:microsoft.com/office/officeart/2005/8/layout/hProcess4"/>
    <dgm:cxn modelId="{C11F758D-5D8F-4017-A24C-7EB6654982F4}" srcId="{3DBD3433-E52E-48A7-9933-FB8709422A4E}" destId="{DBEBE57C-43BD-4F78-B9DD-A66893C39700}" srcOrd="0" destOrd="0" parTransId="{200A51FA-8514-4E62-99D7-4B07E75C7ABE}" sibTransId="{68FB3407-0FF2-4955-9B42-0CB59590A3F3}"/>
    <dgm:cxn modelId="{5EDC2093-F932-4C07-848C-79030DC8EC13}" type="presOf" srcId="{CC1BC821-6459-4E36-8A19-638C693EFFFA}" destId="{F220239A-5CA1-4C3A-A0B6-1ABB25F73C1B}" srcOrd="0" destOrd="0" presId="urn:microsoft.com/office/officeart/2005/8/layout/hProcess4"/>
    <dgm:cxn modelId="{B9224093-3946-431F-B418-8C48642C8BBE}" type="presOf" srcId="{D518040A-CDCC-4339-8F86-6B2E49E8E9DB}" destId="{2B7953AA-23AF-4FF7-A72A-7AEB52420111}" srcOrd="1" destOrd="0" presId="urn:microsoft.com/office/officeart/2005/8/layout/hProcess4"/>
    <dgm:cxn modelId="{CF022494-F4A3-470E-9781-374E5676106C}" type="presOf" srcId="{D01737BA-D8D3-4FE3-83EA-965FC3F42283}" destId="{F6898320-42E9-4F28-B83F-0DC033628F8C}" srcOrd="0" destOrd="1" presId="urn:microsoft.com/office/officeart/2005/8/layout/hProcess4"/>
    <dgm:cxn modelId="{32BD9594-2E2B-463A-8EC9-55A3488614EB}" srcId="{3DBD3433-E52E-48A7-9933-FB8709422A4E}" destId="{5D75EAD3-8D91-4211-AD48-1C9E2EB1B881}" srcOrd="1" destOrd="0" parTransId="{B8CE95EB-0761-40D8-BD96-B10850481525}" sibTransId="{9A6DE19D-8004-4836-B6F2-D64324437935}"/>
    <dgm:cxn modelId="{E719B699-A67C-4FB7-9A6E-79D1F53BC61D}" type="presOf" srcId="{BEFE37C8-C132-45EB-92D7-D2E6BB102419}" destId="{B983A528-73AE-4829-AB4A-849316F1BE24}" srcOrd="1" destOrd="1" presId="urn:microsoft.com/office/officeart/2005/8/layout/hProcess4"/>
    <dgm:cxn modelId="{C5BDDD9A-5AE5-4082-9A1C-7CB60726A506}" type="presOf" srcId="{DBEBE57C-43BD-4F78-B9DD-A66893C39700}" destId="{FE0733AB-B966-42C9-8306-26591D4F9B56}" srcOrd="0" destOrd="0" presId="urn:microsoft.com/office/officeart/2005/8/layout/hProcess4"/>
    <dgm:cxn modelId="{0052779D-24AB-46F6-84CF-77D42F75648A}" type="presOf" srcId="{011F15E3-F396-4BF0-8DCE-085BC45C5065}" destId="{CAFC0A66-BB69-4654-9D5E-7460F2C4DF97}" srcOrd="1" destOrd="1" presId="urn:microsoft.com/office/officeart/2005/8/layout/hProcess4"/>
    <dgm:cxn modelId="{5CFF38A7-2FA4-46DB-AC46-4F68859F4EE3}" srcId="{D518040A-CDCC-4339-8F86-6B2E49E8E9DB}" destId="{261BD638-9B7B-439C-94CF-DF111494FF0C}" srcOrd="1" destOrd="0" parTransId="{4DE36789-FB2B-4D67-8BD5-A961EE7C81D4}" sibTransId="{F09E2CC8-2EB9-43DF-8154-8DCF1C582CF4}"/>
    <dgm:cxn modelId="{84BCD7A9-0904-4186-A5FA-C69808A347A3}" type="presOf" srcId="{60611A39-A5AF-4F50-BC42-10431F2A35AC}" destId="{A8F65094-32C3-4A23-9004-3FA434AD9F1A}" srcOrd="0" destOrd="0" presId="urn:microsoft.com/office/officeart/2005/8/layout/hProcess4"/>
    <dgm:cxn modelId="{21254BAB-BFF8-4DD5-AA6D-62198C33852A}" type="presOf" srcId="{8A1C3839-6F79-45F7-ADD0-21135B8653C7}" destId="{CE1B44CA-4B70-41B8-82C5-5AEDECC03164}" srcOrd="0" destOrd="0" presId="urn:microsoft.com/office/officeart/2005/8/layout/hProcess4"/>
    <dgm:cxn modelId="{143131B1-38C3-464F-B21C-AD4C23B0F4EF}" srcId="{CE36794F-5A68-4AD8-86ED-CBB7A84B7D46}" destId="{ADB59AA0-870D-4E00-8357-561FF6B2EB6D}" srcOrd="0" destOrd="0" parTransId="{56135468-E1D1-4739-AB3B-E045840E0FDB}" sibTransId="{2DC68303-D5EB-44BB-AB91-CEE43728DB3F}"/>
    <dgm:cxn modelId="{50B1C4B1-BEA7-4B04-9857-E390E51D5CA5}" type="presOf" srcId="{1D4B7E0E-AEB5-49B0-B0D2-1F6BD743A507}" destId="{2EDC8E59-B97A-4947-A0FD-C6D126115613}" srcOrd="0" destOrd="0" presId="urn:microsoft.com/office/officeart/2005/8/layout/hProcess4"/>
    <dgm:cxn modelId="{267F1BBE-8DC7-4B4F-96E2-097DE05C6E03}" srcId="{D518040A-CDCC-4339-8F86-6B2E49E8E9DB}" destId="{D01737BA-D8D3-4FE3-83EA-965FC3F42283}" srcOrd="0" destOrd="0" parTransId="{3CCA652C-644C-46DE-A133-826FB23052E6}" sibTransId="{1221BFB7-8E28-415B-BEAE-E5299D181168}"/>
    <dgm:cxn modelId="{A19212C0-D4A3-482C-A57C-11FED07441A9}" srcId="{ADB59AA0-870D-4E00-8357-561FF6B2EB6D}" destId="{011F15E3-F396-4BF0-8DCE-085BC45C5065}" srcOrd="0" destOrd="0" parTransId="{30B8B5C0-04EE-4705-8563-F71078A72FAA}" sibTransId="{8FFA4E7A-BD37-42DA-83A1-02690AACD819}"/>
    <dgm:cxn modelId="{4D52B4C0-59D5-43C0-A8B5-816CDF04E532}" type="presOf" srcId="{ADB59AA0-870D-4E00-8357-561FF6B2EB6D}" destId="{CAFC0A66-BB69-4654-9D5E-7460F2C4DF97}" srcOrd="1" destOrd="0" presId="urn:microsoft.com/office/officeart/2005/8/layout/hProcess4"/>
    <dgm:cxn modelId="{7DA4EBC6-CBE0-4B01-9744-2A840385D64D}" type="presOf" srcId="{CE36794F-5A68-4AD8-86ED-CBB7A84B7D46}" destId="{7BE29A07-000C-4AB7-B3B5-7979BEDB8441}" srcOrd="0" destOrd="0" presId="urn:microsoft.com/office/officeart/2005/8/layout/hProcess4"/>
    <dgm:cxn modelId="{EC578BD2-3BF7-4DA2-8F68-031B606D53E4}" srcId="{60611A39-A5AF-4F50-BC42-10431F2A35AC}" destId="{3DBD3433-E52E-48A7-9933-FB8709422A4E}" srcOrd="0" destOrd="0" parTransId="{A72C8C72-37A9-4ADE-8A0E-AA395B81A6C4}" sibTransId="{8A1C3839-6F79-45F7-ADD0-21135B8653C7}"/>
    <dgm:cxn modelId="{4FD73CE0-68B2-4DFC-B66F-160100A5FDE2}" type="presOf" srcId="{BEFE37C8-C132-45EB-92D7-D2E6BB102419}" destId="{66337760-6370-4178-B247-81E299B5CDA8}" srcOrd="0" destOrd="1" presId="urn:microsoft.com/office/officeart/2005/8/layout/hProcess4"/>
    <dgm:cxn modelId="{B35F4FE7-C33F-4D75-B3FF-537470D1CFFB}" type="presOf" srcId="{D01737BA-D8D3-4FE3-83EA-965FC3F42283}" destId="{2B7953AA-23AF-4FF7-A72A-7AEB52420111}" srcOrd="1" destOrd="1" presId="urn:microsoft.com/office/officeart/2005/8/layout/hProcess4"/>
    <dgm:cxn modelId="{2F124AEF-A95F-4512-8A9F-A4AA3B01AE9D}" type="presOf" srcId="{50C0C3D9-836E-426D-8F99-E0A03C43F482}" destId="{66337760-6370-4178-B247-81E299B5CDA8}" srcOrd="0" destOrd="2" presId="urn:microsoft.com/office/officeart/2005/8/layout/hProcess4"/>
    <dgm:cxn modelId="{2818F5F8-0553-42E7-AB28-ECD45513D063}" type="presOf" srcId="{5CD55BE8-7307-4E49-8071-7645D86AE836}" destId="{655EAAE2-495E-4047-A3C1-C779D8858DB3}" srcOrd="0" destOrd="0" presId="urn:microsoft.com/office/officeart/2005/8/layout/hProcess4"/>
    <dgm:cxn modelId="{A1C6F281-2F97-42B7-B560-970AB32752E8}" type="presParOf" srcId="{A8F65094-32C3-4A23-9004-3FA434AD9F1A}" destId="{E6952398-6C5A-4B22-B660-C808A40133BD}" srcOrd="0" destOrd="0" presId="urn:microsoft.com/office/officeart/2005/8/layout/hProcess4"/>
    <dgm:cxn modelId="{E9649871-C467-4EA2-BC51-B611A83DBB79}" type="presParOf" srcId="{A8F65094-32C3-4A23-9004-3FA434AD9F1A}" destId="{1E72190B-CD11-47E8-B640-9F99E6783BC3}" srcOrd="1" destOrd="0" presId="urn:microsoft.com/office/officeart/2005/8/layout/hProcess4"/>
    <dgm:cxn modelId="{E81B0497-79EC-41B2-937A-E6B7578DC5A0}" type="presParOf" srcId="{A8F65094-32C3-4A23-9004-3FA434AD9F1A}" destId="{4D48EBC0-E0F5-401C-BDA9-408F8B3ED892}" srcOrd="2" destOrd="0" presId="urn:microsoft.com/office/officeart/2005/8/layout/hProcess4"/>
    <dgm:cxn modelId="{DDC5E29B-DB21-4D18-BBE9-16CB1605B10F}" type="presParOf" srcId="{4D48EBC0-E0F5-401C-BDA9-408F8B3ED892}" destId="{5978A4DB-8F71-4C09-A303-A51314D913D6}" srcOrd="0" destOrd="0" presId="urn:microsoft.com/office/officeart/2005/8/layout/hProcess4"/>
    <dgm:cxn modelId="{6F8ACDBF-07C5-488E-B52D-F00F68DCC690}" type="presParOf" srcId="{5978A4DB-8F71-4C09-A303-A51314D913D6}" destId="{4956A320-DB24-4F67-8D5B-D7B3632890AE}" srcOrd="0" destOrd="0" presId="urn:microsoft.com/office/officeart/2005/8/layout/hProcess4"/>
    <dgm:cxn modelId="{95A8B567-24F7-4943-B5F8-1DC98436B6B5}" type="presParOf" srcId="{5978A4DB-8F71-4C09-A303-A51314D913D6}" destId="{FE0733AB-B966-42C9-8306-26591D4F9B56}" srcOrd="1" destOrd="0" presId="urn:microsoft.com/office/officeart/2005/8/layout/hProcess4"/>
    <dgm:cxn modelId="{9A2A5A28-4AB1-4995-AFF2-1A3D99E8FC4C}" type="presParOf" srcId="{5978A4DB-8F71-4C09-A303-A51314D913D6}" destId="{A62CAFFA-D372-4575-9D76-D21FD1A7C53F}" srcOrd="2" destOrd="0" presId="urn:microsoft.com/office/officeart/2005/8/layout/hProcess4"/>
    <dgm:cxn modelId="{DCB345D5-799E-4B56-9A3D-C3DA195D4D3A}" type="presParOf" srcId="{5978A4DB-8F71-4C09-A303-A51314D913D6}" destId="{2B5ECB75-1DEA-42AF-8E12-6FC8AD35B14B}" srcOrd="3" destOrd="0" presId="urn:microsoft.com/office/officeart/2005/8/layout/hProcess4"/>
    <dgm:cxn modelId="{832DB2DE-F9BD-45AB-B365-DA59B5866394}" type="presParOf" srcId="{5978A4DB-8F71-4C09-A303-A51314D913D6}" destId="{56D9AAAA-A4DB-47EB-876C-5304471F3D67}" srcOrd="4" destOrd="0" presId="urn:microsoft.com/office/officeart/2005/8/layout/hProcess4"/>
    <dgm:cxn modelId="{B689AF77-98EC-44DC-8224-336BB641B342}" type="presParOf" srcId="{4D48EBC0-E0F5-401C-BDA9-408F8B3ED892}" destId="{CE1B44CA-4B70-41B8-82C5-5AEDECC03164}" srcOrd="1" destOrd="0" presId="urn:microsoft.com/office/officeart/2005/8/layout/hProcess4"/>
    <dgm:cxn modelId="{41401B12-2AF1-4AEC-8173-9A1A7EDE71E7}" type="presParOf" srcId="{4D48EBC0-E0F5-401C-BDA9-408F8B3ED892}" destId="{152FA0C6-14DE-4B48-ACF6-8F407258E774}" srcOrd="2" destOrd="0" presId="urn:microsoft.com/office/officeart/2005/8/layout/hProcess4"/>
    <dgm:cxn modelId="{38540C3D-3555-4699-B03A-40E9888E720E}" type="presParOf" srcId="{152FA0C6-14DE-4B48-ACF6-8F407258E774}" destId="{3D9F40C9-3A5D-424C-BFC6-D19A26878AA6}" srcOrd="0" destOrd="0" presId="urn:microsoft.com/office/officeart/2005/8/layout/hProcess4"/>
    <dgm:cxn modelId="{9DF6F219-2463-48C5-98A5-B7B7254F701A}" type="presParOf" srcId="{152FA0C6-14DE-4B48-ACF6-8F407258E774}" destId="{F6898320-42E9-4F28-B83F-0DC033628F8C}" srcOrd="1" destOrd="0" presId="urn:microsoft.com/office/officeart/2005/8/layout/hProcess4"/>
    <dgm:cxn modelId="{C0C98BC0-4129-4BBC-B52C-658811C1B9D3}" type="presParOf" srcId="{152FA0C6-14DE-4B48-ACF6-8F407258E774}" destId="{2B7953AA-23AF-4FF7-A72A-7AEB52420111}" srcOrd="2" destOrd="0" presId="urn:microsoft.com/office/officeart/2005/8/layout/hProcess4"/>
    <dgm:cxn modelId="{BE9B4D42-1E36-4DFD-8FFC-53A584FC397D}" type="presParOf" srcId="{152FA0C6-14DE-4B48-ACF6-8F407258E774}" destId="{2EDC8E59-B97A-4947-A0FD-C6D126115613}" srcOrd="3" destOrd="0" presId="urn:microsoft.com/office/officeart/2005/8/layout/hProcess4"/>
    <dgm:cxn modelId="{35B35DBD-3079-496D-B0D9-70AAD57A12DF}" type="presParOf" srcId="{152FA0C6-14DE-4B48-ACF6-8F407258E774}" destId="{E779E8C0-786E-412B-89D4-4D11F66B92F2}" srcOrd="4" destOrd="0" presId="urn:microsoft.com/office/officeart/2005/8/layout/hProcess4"/>
    <dgm:cxn modelId="{53705E03-D279-4D7A-96A8-DDF8449E85F1}" type="presParOf" srcId="{4D48EBC0-E0F5-401C-BDA9-408F8B3ED892}" destId="{F220239A-5CA1-4C3A-A0B6-1ABB25F73C1B}" srcOrd="3" destOrd="0" presId="urn:microsoft.com/office/officeart/2005/8/layout/hProcess4"/>
    <dgm:cxn modelId="{2C7EB4E5-8031-4DC9-BA04-E823D7AC2261}" type="presParOf" srcId="{4D48EBC0-E0F5-401C-BDA9-408F8B3ED892}" destId="{0F844C5D-AC11-4434-995D-8C6729A42CDB}" srcOrd="4" destOrd="0" presId="urn:microsoft.com/office/officeart/2005/8/layout/hProcess4"/>
    <dgm:cxn modelId="{5F93F65F-89BA-46A7-96BC-7F5702EE704D}" type="presParOf" srcId="{0F844C5D-AC11-4434-995D-8C6729A42CDB}" destId="{B82E592D-C163-49C1-95AB-41B22ECA5986}" srcOrd="0" destOrd="0" presId="urn:microsoft.com/office/officeart/2005/8/layout/hProcess4"/>
    <dgm:cxn modelId="{B2702649-4C0E-4584-B2CA-484730E6397C}" type="presParOf" srcId="{0F844C5D-AC11-4434-995D-8C6729A42CDB}" destId="{542ECD2B-2F62-447F-BA84-F4C07551E763}" srcOrd="1" destOrd="0" presId="urn:microsoft.com/office/officeart/2005/8/layout/hProcess4"/>
    <dgm:cxn modelId="{22CD610F-1807-4DA6-99D2-615EDC6F05F5}" type="presParOf" srcId="{0F844C5D-AC11-4434-995D-8C6729A42CDB}" destId="{CAFC0A66-BB69-4654-9D5E-7460F2C4DF97}" srcOrd="2" destOrd="0" presId="urn:microsoft.com/office/officeart/2005/8/layout/hProcess4"/>
    <dgm:cxn modelId="{113AF959-C046-4D59-BEA9-501736275D04}" type="presParOf" srcId="{0F844C5D-AC11-4434-995D-8C6729A42CDB}" destId="{7BE29A07-000C-4AB7-B3B5-7979BEDB8441}" srcOrd="3" destOrd="0" presId="urn:microsoft.com/office/officeart/2005/8/layout/hProcess4"/>
    <dgm:cxn modelId="{44971C9C-7E53-4375-9EB1-4223490CC057}" type="presParOf" srcId="{0F844C5D-AC11-4434-995D-8C6729A42CDB}" destId="{C6E171F2-C8CF-4348-BA34-F0B47D78FCD2}" srcOrd="4" destOrd="0" presId="urn:microsoft.com/office/officeart/2005/8/layout/hProcess4"/>
    <dgm:cxn modelId="{28306574-1253-4D1D-AE05-6A8C73A538E8}" type="presParOf" srcId="{4D48EBC0-E0F5-401C-BDA9-408F8B3ED892}" destId="{655EAAE2-495E-4047-A3C1-C779D8858DB3}" srcOrd="5" destOrd="0" presId="urn:microsoft.com/office/officeart/2005/8/layout/hProcess4"/>
    <dgm:cxn modelId="{A768311F-4A79-4AB4-A155-3D7EBB524CAC}" type="presParOf" srcId="{4D48EBC0-E0F5-401C-BDA9-408F8B3ED892}" destId="{88A94301-9C73-4C00-A0D8-C9EA1CE3AA97}" srcOrd="6" destOrd="0" presId="urn:microsoft.com/office/officeart/2005/8/layout/hProcess4"/>
    <dgm:cxn modelId="{2A1DDE16-DCA4-4CE4-B5E3-A9205EF62AE0}" type="presParOf" srcId="{88A94301-9C73-4C00-A0D8-C9EA1CE3AA97}" destId="{80B0B681-C1F6-453A-9A12-80E7C00B9865}" srcOrd="0" destOrd="0" presId="urn:microsoft.com/office/officeart/2005/8/layout/hProcess4"/>
    <dgm:cxn modelId="{A07AD202-0E47-4497-9EEF-DF8C9FCDB766}" type="presParOf" srcId="{88A94301-9C73-4C00-A0D8-C9EA1CE3AA97}" destId="{66337760-6370-4178-B247-81E299B5CDA8}" srcOrd="1" destOrd="0" presId="urn:microsoft.com/office/officeart/2005/8/layout/hProcess4"/>
    <dgm:cxn modelId="{9F2AD521-1389-4CB0-ABA8-2F961D528E79}" type="presParOf" srcId="{88A94301-9C73-4C00-A0D8-C9EA1CE3AA97}" destId="{B983A528-73AE-4829-AB4A-849316F1BE24}" srcOrd="2" destOrd="0" presId="urn:microsoft.com/office/officeart/2005/8/layout/hProcess4"/>
    <dgm:cxn modelId="{FA4F35CB-C95D-443D-B2E6-F258E9D15B39}" type="presParOf" srcId="{88A94301-9C73-4C00-A0D8-C9EA1CE3AA97}" destId="{0871526B-B21E-47D1-AA02-A5406ED836A8}" srcOrd="3" destOrd="0" presId="urn:microsoft.com/office/officeart/2005/8/layout/hProcess4"/>
    <dgm:cxn modelId="{9EB2EC88-76B0-4522-AF66-C190CA48EA61}" type="presParOf" srcId="{88A94301-9C73-4C00-A0D8-C9EA1CE3AA97}" destId="{4183381F-C47B-4FF3-9A03-77DAC4E39E7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611A39-A5AF-4F50-BC42-10431F2A35AC}"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en-US"/>
        </a:p>
      </dgm:t>
    </dgm:pt>
    <dgm:pt modelId="{3DBD3433-E52E-48A7-9933-FB8709422A4E}">
      <dgm:prSet phldrT="[Text]"/>
      <dgm:spPr/>
      <dgm:t>
        <a:bodyPr/>
        <a:lstStyle/>
        <a:p>
          <a:r>
            <a:rPr lang="en-US" b="1" dirty="0">
              <a:latin typeface="Book Antiqua" panose="02040602050305030304" pitchFamily="18" charset="0"/>
            </a:rPr>
            <a:t>Section 5</a:t>
          </a:r>
        </a:p>
      </dgm:t>
    </dgm:pt>
    <dgm:pt modelId="{A72C8C72-37A9-4ADE-8A0E-AA395B81A6C4}" type="parTrans" cxnId="{EC578BD2-3BF7-4DA2-8F68-031B606D53E4}">
      <dgm:prSet/>
      <dgm:spPr/>
      <dgm:t>
        <a:bodyPr/>
        <a:lstStyle/>
        <a:p>
          <a:endParaRPr lang="en-US">
            <a:latin typeface="Book Antiqua" panose="02040602050305030304" pitchFamily="18" charset="0"/>
          </a:endParaRPr>
        </a:p>
      </dgm:t>
    </dgm:pt>
    <dgm:pt modelId="{8A1C3839-6F79-45F7-ADD0-21135B8653C7}" type="sibTrans" cxnId="{EC578BD2-3BF7-4DA2-8F68-031B606D53E4}">
      <dgm:prSet/>
      <dgm:spPr/>
      <dgm:t>
        <a:bodyPr/>
        <a:lstStyle/>
        <a:p>
          <a:endParaRPr lang="en-US">
            <a:latin typeface="Book Antiqua" panose="02040602050305030304" pitchFamily="18" charset="0"/>
          </a:endParaRPr>
        </a:p>
      </dgm:t>
    </dgm:pt>
    <dgm:pt modelId="{DBEBE57C-43BD-4F78-B9DD-A66893C39700}">
      <dgm:prSet phldrT="[Text]" custT="1"/>
      <dgm:spPr/>
      <dgm:t>
        <a:bodyPr/>
        <a:lstStyle/>
        <a:p>
          <a:r>
            <a:rPr lang="en-US" sz="1800" dirty="0">
              <a:latin typeface="Book Antiqua" panose="02040602050305030304" pitchFamily="18" charset="0"/>
            </a:rPr>
            <a:t>Accrues or arises</a:t>
          </a:r>
        </a:p>
      </dgm:t>
    </dgm:pt>
    <dgm:pt modelId="{200A51FA-8514-4E62-99D7-4B07E75C7ABE}" type="parTrans" cxnId="{C11F758D-5D8F-4017-A24C-7EB6654982F4}">
      <dgm:prSet/>
      <dgm:spPr/>
      <dgm:t>
        <a:bodyPr/>
        <a:lstStyle/>
        <a:p>
          <a:endParaRPr lang="en-US">
            <a:latin typeface="Book Antiqua" panose="02040602050305030304" pitchFamily="18" charset="0"/>
          </a:endParaRPr>
        </a:p>
      </dgm:t>
    </dgm:pt>
    <dgm:pt modelId="{68FB3407-0FF2-4955-9B42-0CB59590A3F3}" type="sibTrans" cxnId="{C11F758D-5D8F-4017-A24C-7EB6654982F4}">
      <dgm:prSet/>
      <dgm:spPr/>
      <dgm:t>
        <a:bodyPr/>
        <a:lstStyle/>
        <a:p>
          <a:endParaRPr lang="en-US">
            <a:latin typeface="Book Antiqua" panose="02040602050305030304" pitchFamily="18" charset="0"/>
          </a:endParaRPr>
        </a:p>
      </dgm:t>
    </dgm:pt>
    <dgm:pt modelId="{5D75EAD3-8D91-4211-AD48-1C9E2EB1B881}">
      <dgm:prSet phldrT="[Text]" custT="1"/>
      <dgm:spPr/>
      <dgm:t>
        <a:bodyPr/>
        <a:lstStyle/>
        <a:p>
          <a:r>
            <a:rPr lang="en-US" sz="1800" dirty="0">
              <a:latin typeface="Book Antiqua" panose="02040602050305030304" pitchFamily="18" charset="0"/>
            </a:rPr>
            <a:t>Receipt basis</a:t>
          </a:r>
        </a:p>
      </dgm:t>
    </dgm:pt>
    <dgm:pt modelId="{B8CE95EB-0761-40D8-BD96-B10850481525}" type="parTrans" cxnId="{32BD9594-2E2B-463A-8EC9-55A3488614EB}">
      <dgm:prSet/>
      <dgm:spPr/>
      <dgm:t>
        <a:bodyPr/>
        <a:lstStyle/>
        <a:p>
          <a:endParaRPr lang="en-US">
            <a:latin typeface="Book Antiqua" panose="02040602050305030304" pitchFamily="18" charset="0"/>
          </a:endParaRPr>
        </a:p>
      </dgm:t>
    </dgm:pt>
    <dgm:pt modelId="{9A6DE19D-8004-4836-B6F2-D64324437935}" type="sibTrans" cxnId="{32BD9594-2E2B-463A-8EC9-55A3488614EB}">
      <dgm:prSet/>
      <dgm:spPr/>
      <dgm:t>
        <a:bodyPr/>
        <a:lstStyle/>
        <a:p>
          <a:endParaRPr lang="en-US">
            <a:latin typeface="Book Antiqua" panose="02040602050305030304" pitchFamily="18" charset="0"/>
          </a:endParaRPr>
        </a:p>
      </dgm:t>
    </dgm:pt>
    <dgm:pt modelId="{1D4B7E0E-AEB5-49B0-B0D2-1F6BD743A507}">
      <dgm:prSet phldrT="[Text]"/>
      <dgm:spPr/>
      <dgm:t>
        <a:bodyPr/>
        <a:lstStyle/>
        <a:p>
          <a:r>
            <a:rPr lang="en-US" b="1" dirty="0">
              <a:latin typeface="Book Antiqua" panose="02040602050305030304" pitchFamily="18" charset="0"/>
            </a:rPr>
            <a:t>Section 9</a:t>
          </a:r>
        </a:p>
      </dgm:t>
    </dgm:pt>
    <dgm:pt modelId="{20C911FF-AB19-4DC6-B078-A91C126FBD7F}" type="parTrans" cxnId="{BBA1C21E-8C29-42AE-9FDE-C27CF39BAADA}">
      <dgm:prSet/>
      <dgm:spPr/>
      <dgm:t>
        <a:bodyPr/>
        <a:lstStyle/>
        <a:p>
          <a:endParaRPr lang="en-US">
            <a:latin typeface="Book Antiqua" panose="02040602050305030304" pitchFamily="18" charset="0"/>
          </a:endParaRPr>
        </a:p>
      </dgm:t>
    </dgm:pt>
    <dgm:pt modelId="{CC1BC821-6459-4E36-8A19-638C693EFFFA}" type="sibTrans" cxnId="{BBA1C21E-8C29-42AE-9FDE-C27CF39BAADA}">
      <dgm:prSet/>
      <dgm:spPr/>
      <dgm:t>
        <a:bodyPr/>
        <a:lstStyle/>
        <a:p>
          <a:endParaRPr lang="en-US">
            <a:latin typeface="Book Antiqua" panose="02040602050305030304" pitchFamily="18" charset="0"/>
          </a:endParaRPr>
        </a:p>
      </dgm:t>
    </dgm:pt>
    <dgm:pt modelId="{D518040A-CDCC-4339-8F86-6B2E49E8E9DB}">
      <dgm:prSet phldrT="[Text]" custT="1"/>
      <dgm:spPr/>
      <dgm:t>
        <a:bodyPr/>
        <a:lstStyle/>
        <a:p>
          <a:r>
            <a:rPr lang="en-US" sz="1800" dirty="0">
              <a:latin typeface="Book Antiqua" panose="02040602050305030304" pitchFamily="18" charset="0"/>
            </a:rPr>
            <a:t>Deemed accrual</a:t>
          </a:r>
        </a:p>
      </dgm:t>
    </dgm:pt>
    <dgm:pt modelId="{FA06ECF6-9E82-46F9-8394-D211A7A647DF}" type="parTrans" cxnId="{905DE158-D06E-4B00-9EFD-53BFD6BD9B32}">
      <dgm:prSet/>
      <dgm:spPr/>
      <dgm:t>
        <a:bodyPr/>
        <a:lstStyle/>
        <a:p>
          <a:endParaRPr lang="en-US">
            <a:latin typeface="Book Antiqua" panose="02040602050305030304" pitchFamily="18" charset="0"/>
          </a:endParaRPr>
        </a:p>
      </dgm:t>
    </dgm:pt>
    <dgm:pt modelId="{EFD8E52D-09CD-421A-B764-F29696A24425}" type="sibTrans" cxnId="{905DE158-D06E-4B00-9EFD-53BFD6BD9B32}">
      <dgm:prSet/>
      <dgm:spPr/>
      <dgm:t>
        <a:bodyPr/>
        <a:lstStyle/>
        <a:p>
          <a:endParaRPr lang="en-US">
            <a:latin typeface="Book Antiqua" panose="02040602050305030304" pitchFamily="18" charset="0"/>
          </a:endParaRPr>
        </a:p>
      </dgm:t>
    </dgm:pt>
    <dgm:pt modelId="{CE36794F-5A68-4AD8-86ED-CBB7A84B7D46}">
      <dgm:prSet phldrT="[Text]"/>
      <dgm:spPr/>
      <dgm:t>
        <a:bodyPr/>
        <a:lstStyle/>
        <a:p>
          <a:r>
            <a:rPr lang="en-US" b="1" dirty="0">
              <a:latin typeface="Book Antiqua" panose="02040602050305030304" pitchFamily="18" charset="0"/>
            </a:rPr>
            <a:t>DTAA</a:t>
          </a:r>
        </a:p>
      </dgm:t>
    </dgm:pt>
    <dgm:pt modelId="{C40F7D6D-9E76-457F-B461-3985224CF9AB}" type="parTrans" cxnId="{D5E29573-0115-4AC8-804F-9A388BC57721}">
      <dgm:prSet/>
      <dgm:spPr/>
      <dgm:t>
        <a:bodyPr/>
        <a:lstStyle/>
        <a:p>
          <a:endParaRPr lang="en-US">
            <a:latin typeface="Book Antiqua" panose="02040602050305030304" pitchFamily="18" charset="0"/>
          </a:endParaRPr>
        </a:p>
      </dgm:t>
    </dgm:pt>
    <dgm:pt modelId="{5CD55BE8-7307-4E49-8071-7645D86AE836}" type="sibTrans" cxnId="{D5E29573-0115-4AC8-804F-9A388BC57721}">
      <dgm:prSet/>
      <dgm:spPr/>
      <dgm:t>
        <a:bodyPr/>
        <a:lstStyle/>
        <a:p>
          <a:endParaRPr lang="en-US">
            <a:latin typeface="Book Antiqua" panose="02040602050305030304" pitchFamily="18" charset="0"/>
          </a:endParaRPr>
        </a:p>
      </dgm:t>
    </dgm:pt>
    <dgm:pt modelId="{ADB59AA0-870D-4E00-8357-561FF6B2EB6D}">
      <dgm:prSet phldrT="[Text]" custT="1"/>
      <dgm:spPr/>
      <dgm:t>
        <a:bodyPr/>
        <a:lstStyle/>
        <a:p>
          <a:r>
            <a:rPr lang="en-US" sz="1800" dirty="0">
              <a:latin typeface="Book Antiqua" panose="02040602050305030304" pitchFamily="18" charset="0"/>
            </a:rPr>
            <a:t>Taxable in COR</a:t>
          </a:r>
        </a:p>
      </dgm:t>
    </dgm:pt>
    <dgm:pt modelId="{56135468-E1D1-4739-AB3B-E045840E0FDB}" type="parTrans" cxnId="{143131B1-38C3-464F-B21C-AD4C23B0F4EF}">
      <dgm:prSet/>
      <dgm:spPr/>
      <dgm:t>
        <a:bodyPr/>
        <a:lstStyle/>
        <a:p>
          <a:endParaRPr lang="en-US">
            <a:latin typeface="Book Antiqua" panose="02040602050305030304" pitchFamily="18" charset="0"/>
          </a:endParaRPr>
        </a:p>
      </dgm:t>
    </dgm:pt>
    <dgm:pt modelId="{2DC68303-D5EB-44BB-AB91-CEE43728DB3F}" type="sibTrans" cxnId="{143131B1-38C3-464F-B21C-AD4C23B0F4EF}">
      <dgm:prSet/>
      <dgm:spPr/>
      <dgm:t>
        <a:bodyPr/>
        <a:lstStyle/>
        <a:p>
          <a:endParaRPr lang="en-US">
            <a:latin typeface="Book Antiqua" panose="02040602050305030304" pitchFamily="18" charset="0"/>
          </a:endParaRPr>
        </a:p>
      </dgm:t>
    </dgm:pt>
    <dgm:pt modelId="{9A2A255F-4FF0-4D0C-98C6-DDABFA154D22}">
      <dgm:prSet phldrT="[Text]" custT="1"/>
      <dgm:spPr/>
      <dgm:t>
        <a:bodyPr/>
        <a:lstStyle/>
        <a:p>
          <a:r>
            <a:rPr lang="en-US" sz="1800" dirty="0">
              <a:latin typeface="Book Antiqua" panose="02040602050305030304" pitchFamily="18" charset="0"/>
            </a:rPr>
            <a:t>Source country tax</a:t>
          </a:r>
        </a:p>
      </dgm:t>
    </dgm:pt>
    <dgm:pt modelId="{C1EF932E-ED07-4274-B0CD-BD50F0CCAD9E}" type="parTrans" cxnId="{1163FC44-8EE3-4837-9D97-D7867EEE0B37}">
      <dgm:prSet/>
      <dgm:spPr/>
      <dgm:t>
        <a:bodyPr/>
        <a:lstStyle/>
        <a:p>
          <a:endParaRPr lang="en-US">
            <a:latin typeface="Book Antiqua" panose="02040602050305030304" pitchFamily="18" charset="0"/>
          </a:endParaRPr>
        </a:p>
      </dgm:t>
    </dgm:pt>
    <dgm:pt modelId="{5029799A-ACA8-4CB3-BDAE-8A3C38E08494}" type="sibTrans" cxnId="{1163FC44-8EE3-4837-9D97-D7867EEE0B37}">
      <dgm:prSet/>
      <dgm:spPr/>
      <dgm:t>
        <a:bodyPr/>
        <a:lstStyle/>
        <a:p>
          <a:endParaRPr lang="en-US">
            <a:latin typeface="Book Antiqua" panose="02040602050305030304" pitchFamily="18" charset="0"/>
          </a:endParaRPr>
        </a:p>
      </dgm:t>
    </dgm:pt>
    <dgm:pt modelId="{D01737BA-D8D3-4FE3-83EA-965FC3F42283}">
      <dgm:prSet phldrT="[Text]" custT="1"/>
      <dgm:spPr/>
      <dgm:t>
        <a:bodyPr/>
        <a:lstStyle/>
        <a:p>
          <a:r>
            <a:rPr lang="en-US" sz="1800" dirty="0">
              <a:latin typeface="Book Antiqua" panose="02040602050305030304" pitchFamily="18" charset="0"/>
            </a:rPr>
            <a:t>Business connection</a:t>
          </a:r>
        </a:p>
      </dgm:t>
    </dgm:pt>
    <dgm:pt modelId="{3CCA652C-644C-46DE-A133-826FB23052E6}" type="parTrans" cxnId="{267F1BBE-8DC7-4B4F-96E2-097DE05C6E03}">
      <dgm:prSet/>
      <dgm:spPr/>
      <dgm:t>
        <a:bodyPr/>
        <a:lstStyle/>
        <a:p>
          <a:endParaRPr lang="en-US"/>
        </a:p>
      </dgm:t>
    </dgm:pt>
    <dgm:pt modelId="{1221BFB7-8E28-415B-BEAE-E5299D181168}" type="sibTrans" cxnId="{267F1BBE-8DC7-4B4F-96E2-097DE05C6E03}">
      <dgm:prSet/>
      <dgm:spPr/>
      <dgm:t>
        <a:bodyPr/>
        <a:lstStyle/>
        <a:p>
          <a:endParaRPr lang="en-US"/>
        </a:p>
      </dgm:t>
    </dgm:pt>
    <dgm:pt modelId="{261BD638-9B7B-439C-94CF-DF111494FF0C}">
      <dgm:prSet phldrT="[Text]" custT="1"/>
      <dgm:spPr/>
      <dgm:t>
        <a:bodyPr/>
        <a:lstStyle/>
        <a:p>
          <a:r>
            <a:rPr lang="en-US" sz="1800" dirty="0">
              <a:latin typeface="Book Antiqua" panose="02040602050305030304" pitchFamily="18" charset="0"/>
            </a:rPr>
            <a:t>Significant Economic Presence</a:t>
          </a:r>
        </a:p>
      </dgm:t>
    </dgm:pt>
    <dgm:pt modelId="{4DE36789-FB2B-4D67-8BD5-A961EE7C81D4}" type="parTrans" cxnId="{5CFF38A7-2FA4-46DB-AC46-4F68859F4EE3}">
      <dgm:prSet/>
      <dgm:spPr/>
      <dgm:t>
        <a:bodyPr/>
        <a:lstStyle/>
        <a:p>
          <a:endParaRPr lang="en-US"/>
        </a:p>
      </dgm:t>
    </dgm:pt>
    <dgm:pt modelId="{F09E2CC8-2EB9-43DF-8154-8DCF1C582CF4}" type="sibTrans" cxnId="{5CFF38A7-2FA4-46DB-AC46-4F68859F4EE3}">
      <dgm:prSet/>
      <dgm:spPr/>
      <dgm:t>
        <a:bodyPr/>
        <a:lstStyle/>
        <a:p>
          <a:endParaRPr lang="en-US"/>
        </a:p>
      </dgm:t>
    </dgm:pt>
    <dgm:pt modelId="{9F31F2DE-C669-4685-92CC-8470B5DEBD5A}">
      <dgm:prSet phldrT="[Text]" custT="1"/>
      <dgm:spPr/>
      <dgm:t>
        <a:bodyPr/>
        <a:lstStyle/>
        <a:p>
          <a:r>
            <a:rPr lang="en-US" sz="1800" dirty="0">
              <a:latin typeface="Book Antiqua" panose="02040602050305030304" pitchFamily="18" charset="0"/>
            </a:rPr>
            <a:t>Agents</a:t>
          </a:r>
        </a:p>
      </dgm:t>
    </dgm:pt>
    <dgm:pt modelId="{36909E7A-925D-4E86-BCD9-3F3CCB21338D}" type="parTrans" cxnId="{38866EAD-5E31-4C62-B3F6-F4E968D73575}">
      <dgm:prSet/>
      <dgm:spPr/>
      <dgm:t>
        <a:bodyPr/>
        <a:lstStyle/>
        <a:p>
          <a:endParaRPr lang="en-US"/>
        </a:p>
      </dgm:t>
    </dgm:pt>
    <dgm:pt modelId="{963D5D30-2C56-4FB6-84C7-C316E8D1C68E}" type="sibTrans" cxnId="{38866EAD-5E31-4C62-B3F6-F4E968D73575}">
      <dgm:prSet/>
      <dgm:spPr/>
      <dgm:t>
        <a:bodyPr/>
        <a:lstStyle/>
        <a:p>
          <a:endParaRPr lang="en-US"/>
        </a:p>
      </dgm:t>
    </dgm:pt>
    <dgm:pt modelId="{681F365A-1C00-4EF9-9148-1B278F02273B}">
      <dgm:prSet phldrT="[Text]" custT="1"/>
      <dgm:spPr/>
      <dgm:t>
        <a:bodyPr/>
        <a:lstStyle/>
        <a:p>
          <a:r>
            <a:rPr lang="en-US" sz="1800" dirty="0">
              <a:latin typeface="Book Antiqua" panose="02040602050305030304" pitchFamily="18" charset="0"/>
            </a:rPr>
            <a:t>PE</a:t>
          </a:r>
        </a:p>
      </dgm:t>
    </dgm:pt>
    <dgm:pt modelId="{C4BFD8FE-8A0F-4B9C-9147-1B10A0B5C052}" type="parTrans" cxnId="{2AF84D85-58EC-4734-85D5-77CBA7589DE2}">
      <dgm:prSet/>
      <dgm:spPr/>
      <dgm:t>
        <a:bodyPr/>
        <a:lstStyle/>
        <a:p>
          <a:endParaRPr lang="en-US"/>
        </a:p>
      </dgm:t>
    </dgm:pt>
    <dgm:pt modelId="{D0C60735-8155-4224-9DBF-087EF63100D3}" type="sibTrans" cxnId="{2AF84D85-58EC-4734-85D5-77CBA7589DE2}">
      <dgm:prSet/>
      <dgm:spPr/>
      <dgm:t>
        <a:bodyPr/>
        <a:lstStyle/>
        <a:p>
          <a:endParaRPr lang="en-US"/>
        </a:p>
      </dgm:t>
    </dgm:pt>
    <dgm:pt modelId="{68929481-D3E1-495E-A46F-864EE4C1F5DB}">
      <dgm:prSet phldrT="[Text]" custT="1"/>
      <dgm:spPr/>
      <dgm:t>
        <a:bodyPr/>
        <a:lstStyle/>
        <a:p>
          <a:r>
            <a:rPr lang="en-US" sz="1800" dirty="0">
              <a:latin typeface="Book Antiqua" panose="02040602050305030304" pitchFamily="18" charset="0"/>
            </a:rPr>
            <a:t>Fixed Base</a:t>
          </a:r>
        </a:p>
      </dgm:t>
    </dgm:pt>
    <dgm:pt modelId="{6466693A-E2F4-4BAB-9606-428E49E036A1}" type="parTrans" cxnId="{3E320CDB-D907-41E6-A16B-C9A4BB1A48F4}">
      <dgm:prSet/>
      <dgm:spPr/>
      <dgm:t>
        <a:bodyPr/>
        <a:lstStyle/>
        <a:p>
          <a:endParaRPr lang="en-US"/>
        </a:p>
      </dgm:t>
    </dgm:pt>
    <dgm:pt modelId="{905C2D38-8C50-497D-B1E5-284B3EF68A1D}" type="sibTrans" cxnId="{3E320CDB-D907-41E6-A16B-C9A4BB1A48F4}">
      <dgm:prSet/>
      <dgm:spPr/>
      <dgm:t>
        <a:bodyPr/>
        <a:lstStyle/>
        <a:p>
          <a:endParaRPr lang="en-US"/>
        </a:p>
      </dgm:t>
    </dgm:pt>
    <dgm:pt modelId="{BEB6D532-F29D-488F-9EE3-AE623348FE4F}">
      <dgm:prSet phldrT="[Text]" custT="1"/>
      <dgm:spPr/>
      <dgm:t>
        <a:bodyPr/>
        <a:lstStyle/>
        <a:p>
          <a:r>
            <a:rPr lang="en-US" sz="1800" dirty="0">
              <a:latin typeface="Book Antiqua" panose="02040602050305030304" pitchFamily="18" charset="0"/>
            </a:rPr>
            <a:t>Force of Attraction</a:t>
          </a:r>
        </a:p>
      </dgm:t>
    </dgm:pt>
    <dgm:pt modelId="{2F36B52C-2121-4F9F-986E-0F5C97282CDD}" type="parTrans" cxnId="{07F41E9E-5461-4B33-A0CF-4B19263D3470}">
      <dgm:prSet/>
      <dgm:spPr/>
      <dgm:t>
        <a:bodyPr/>
        <a:lstStyle/>
        <a:p>
          <a:endParaRPr lang="en-US"/>
        </a:p>
      </dgm:t>
    </dgm:pt>
    <dgm:pt modelId="{7C5B1DEA-2BAB-4819-B7C5-4515D87A5029}" type="sibTrans" cxnId="{07F41E9E-5461-4B33-A0CF-4B19263D3470}">
      <dgm:prSet/>
      <dgm:spPr/>
      <dgm:t>
        <a:bodyPr/>
        <a:lstStyle/>
        <a:p>
          <a:endParaRPr lang="en-US"/>
        </a:p>
      </dgm:t>
    </dgm:pt>
    <dgm:pt modelId="{A95E73C2-FDBA-4DCF-9DF6-893DBDAC31A8}" type="pres">
      <dgm:prSet presAssocID="{60611A39-A5AF-4F50-BC42-10431F2A35AC}" presName="linearFlow" presStyleCnt="0">
        <dgm:presLayoutVars>
          <dgm:dir/>
          <dgm:animLvl val="lvl"/>
          <dgm:resizeHandles val="exact"/>
        </dgm:presLayoutVars>
      </dgm:prSet>
      <dgm:spPr/>
    </dgm:pt>
    <dgm:pt modelId="{7E174995-5317-4E85-8DCE-A22E3C3482CC}" type="pres">
      <dgm:prSet presAssocID="{3DBD3433-E52E-48A7-9933-FB8709422A4E}" presName="composite" presStyleCnt="0"/>
      <dgm:spPr/>
    </dgm:pt>
    <dgm:pt modelId="{81B9F1BE-3212-47A2-BB67-0D2221A876B0}" type="pres">
      <dgm:prSet presAssocID="{3DBD3433-E52E-48A7-9933-FB8709422A4E}" presName="parTx" presStyleLbl="node1" presStyleIdx="0" presStyleCnt="3">
        <dgm:presLayoutVars>
          <dgm:chMax val="0"/>
          <dgm:chPref val="0"/>
          <dgm:bulletEnabled val="1"/>
        </dgm:presLayoutVars>
      </dgm:prSet>
      <dgm:spPr/>
    </dgm:pt>
    <dgm:pt modelId="{63463002-68AC-4476-82C3-26DAB877568F}" type="pres">
      <dgm:prSet presAssocID="{3DBD3433-E52E-48A7-9933-FB8709422A4E}" presName="parSh" presStyleLbl="node1" presStyleIdx="0" presStyleCnt="3"/>
      <dgm:spPr/>
    </dgm:pt>
    <dgm:pt modelId="{733B7F1A-AE16-4024-97DF-A0B5A4536F4F}" type="pres">
      <dgm:prSet presAssocID="{3DBD3433-E52E-48A7-9933-FB8709422A4E}" presName="desTx" presStyleLbl="fgAcc1" presStyleIdx="0" presStyleCnt="3">
        <dgm:presLayoutVars>
          <dgm:bulletEnabled val="1"/>
        </dgm:presLayoutVars>
      </dgm:prSet>
      <dgm:spPr/>
    </dgm:pt>
    <dgm:pt modelId="{60637029-C5A2-4B22-9CB1-4D3B555884C2}" type="pres">
      <dgm:prSet presAssocID="{8A1C3839-6F79-45F7-ADD0-21135B8653C7}" presName="sibTrans" presStyleLbl="sibTrans2D1" presStyleIdx="0" presStyleCnt="2"/>
      <dgm:spPr/>
    </dgm:pt>
    <dgm:pt modelId="{526DC6C0-F719-4B94-A56E-5C7EE86D1509}" type="pres">
      <dgm:prSet presAssocID="{8A1C3839-6F79-45F7-ADD0-21135B8653C7}" presName="connTx" presStyleLbl="sibTrans2D1" presStyleIdx="0" presStyleCnt="2"/>
      <dgm:spPr/>
    </dgm:pt>
    <dgm:pt modelId="{586DCED2-693B-49B9-8635-3F25C3EBF631}" type="pres">
      <dgm:prSet presAssocID="{1D4B7E0E-AEB5-49B0-B0D2-1F6BD743A507}" presName="composite" presStyleCnt="0"/>
      <dgm:spPr/>
    </dgm:pt>
    <dgm:pt modelId="{3483AFF6-534A-4B29-A9C2-0796E59BE4BC}" type="pres">
      <dgm:prSet presAssocID="{1D4B7E0E-AEB5-49B0-B0D2-1F6BD743A507}" presName="parTx" presStyleLbl="node1" presStyleIdx="0" presStyleCnt="3">
        <dgm:presLayoutVars>
          <dgm:chMax val="0"/>
          <dgm:chPref val="0"/>
          <dgm:bulletEnabled val="1"/>
        </dgm:presLayoutVars>
      </dgm:prSet>
      <dgm:spPr/>
    </dgm:pt>
    <dgm:pt modelId="{947AD56A-21EB-4E3D-8E7E-4FD0B6E7F6A6}" type="pres">
      <dgm:prSet presAssocID="{1D4B7E0E-AEB5-49B0-B0D2-1F6BD743A507}" presName="parSh" presStyleLbl="node1" presStyleIdx="1" presStyleCnt="3"/>
      <dgm:spPr/>
    </dgm:pt>
    <dgm:pt modelId="{FAF83869-C101-4CE6-B374-33E93F6BF994}" type="pres">
      <dgm:prSet presAssocID="{1D4B7E0E-AEB5-49B0-B0D2-1F6BD743A507}" presName="desTx" presStyleLbl="fgAcc1" presStyleIdx="1" presStyleCnt="3">
        <dgm:presLayoutVars>
          <dgm:bulletEnabled val="1"/>
        </dgm:presLayoutVars>
      </dgm:prSet>
      <dgm:spPr/>
    </dgm:pt>
    <dgm:pt modelId="{0BEBF260-E8C3-42E0-95CB-401109CEDC1B}" type="pres">
      <dgm:prSet presAssocID="{CC1BC821-6459-4E36-8A19-638C693EFFFA}" presName="sibTrans" presStyleLbl="sibTrans2D1" presStyleIdx="1" presStyleCnt="2"/>
      <dgm:spPr/>
    </dgm:pt>
    <dgm:pt modelId="{57CF77B7-7DC1-4D53-A8C0-046FE719AB88}" type="pres">
      <dgm:prSet presAssocID="{CC1BC821-6459-4E36-8A19-638C693EFFFA}" presName="connTx" presStyleLbl="sibTrans2D1" presStyleIdx="1" presStyleCnt="2"/>
      <dgm:spPr/>
    </dgm:pt>
    <dgm:pt modelId="{A52583E0-AA9B-49B2-929F-F19FDCA2563A}" type="pres">
      <dgm:prSet presAssocID="{CE36794F-5A68-4AD8-86ED-CBB7A84B7D46}" presName="composite" presStyleCnt="0"/>
      <dgm:spPr/>
    </dgm:pt>
    <dgm:pt modelId="{1853E99E-8FB5-44E9-B038-92A31169E315}" type="pres">
      <dgm:prSet presAssocID="{CE36794F-5A68-4AD8-86ED-CBB7A84B7D46}" presName="parTx" presStyleLbl="node1" presStyleIdx="1" presStyleCnt="3">
        <dgm:presLayoutVars>
          <dgm:chMax val="0"/>
          <dgm:chPref val="0"/>
          <dgm:bulletEnabled val="1"/>
        </dgm:presLayoutVars>
      </dgm:prSet>
      <dgm:spPr/>
    </dgm:pt>
    <dgm:pt modelId="{E817F7FC-6E99-4933-B084-214CE63D4898}" type="pres">
      <dgm:prSet presAssocID="{CE36794F-5A68-4AD8-86ED-CBB7A84B7D46}" presName="parSh" presStyleLbl="node1" presStyleIdx="2" presStyleCnt="3"/>
      <dgm:spPr/>
    </dgm:pt>
    <dgm:pt modelId="{E3332DC4-4DBA-4E2B-9CD5-966353FC6372}" type="pres">
      <dgm:prSet presAssocID="{CE36794F-5A68-4AD8-86ED-CBB7A84B7D46}" presName="desTx" presStyleLbl="fgAcc1" presStyleIdx="2" presStyleCnt="3">
        <dgm:presLayoutVars>
          <dgm:bulletEnabled val="1"/>
        </dgm:presLayoutVars>
      </dgm:prSet>
      <dgm:spPr/>
    </dgm:pt>
  </dgm:ptLst>
  <dgm:cxnLst>
    <dgm:cxn modelId="{9CB55405-7517-4FBE-8E74-1F68E242A51A}" type="presOf" srcId="{3DBD3433-E52E-48A7-9933-FB8709422A4E}" destId="{81B9F1BE-3212-47A2-BB67-0D2221A876B0}" srcOrd="0" destOrd="0" presId="urn:microsoft.com/office/officeart/2005/8/layout/process3"/>
    <dgm:cxn modelId="{AB6E9D16-447F-4ACB-B3B4-9019B09F458A}" type="presOf" srcId="{CE36794F-5A68-4AD8-86ED-CBB7A84B7D46}" destId="{1853E99E-8FB5-44E9-B038-92A31169E315}" srcOrd="0" destOrd="0" presId="urn:microsoft.com/office/officeart/2005/8/layout/process3"/>
    <dgm:cxn modelId="{BAA2861D-9FE8-4BEC-84C9-D8B4D6F99407}" type="presOf" srcId="{68929481-D3E1-495E-A46F-864EE4C1F5DB}" destId="{E3332DC4-4DBA-4E2B-9CD5-966353FC6372}" srcOrd="0" destOrd="3" presId="urn:microsoft.com/office/officeart/2005/8/layout/process3"/>
    <dgm:cxn modelId="{BBA1C21E-8C29-42AE-9FDE-C27CF39BAADA}" srcId="{60611A39-A5AF-4F50-BC42-10431F2A35AC}" destId="{1D4B7E0E-AEB5-49B0-B0D2-1F6BD743A507}" srcOrd="1" destOrd="0" parTransId="{20C911FF-AB19-4DC6-B078-A91C126FBD7F}" sibTransId="{CC1BC821-6459-4E36-8A19-638C693EFFFA}"/>
    <dgm:cxn modelId="{B14C5034-B093-4DF1-BC37-BA28FB88C643}" type="presOf" srcId="{D01737BA-D8D3-4FE3-83EA-965FC3F42283}" destId="{FAF83869-C101-4CE6-B374-33E93F6BF994}" srcOrd="0" destOrd="1" presId="urn:microsoft.com/office/officeart/2005/8/layout/process3"/>
    <dgm:cxn modelId="{EE610A5F-528A-447F-B322-A7BA1AA57E16}" type="presOf" srcId="{CC1BC821-6459-4E36-8A19-638C693EFFFA}" destId="{0BEBF260-E8C3-42E0-95CB-401109CEDC1B}" srcOrd="0" destOrd="0" presId="urn:microsoft.com/office/officeart/2005/8/layout/process3"/>
    <dgm:cxn modelId="{8A9F595F-9BF6-44AB-B9AB-F06B7340D7F2}" type="presOf" srcId="{681F365A-1C00-4EF9-9148-1B278F02273B}" destId="{E3332DC4-4DBA-4E2B-9CD5-966353FC6372}" srcOrd="0" destOrd="2" presId="urn:microsoft.com/office/officeart/2005/8/layout/process3"/>
    <dgm:cxn modelId="{1163FC44-8EE3-4837-9D97-D7867EEE0B37}" srcId="{CE36794F-5A68-4AD8-86ED-CBB7A84B7D46}" destId="{9A2A255F-4FF0-4D0C-98C6-DDABFA154D22}" srcOrd="1" destOrd="0" parTransId="{C1EF932E-ED07-4274-B0CD-BD50F0CCAD9E}" sibTransId="{5029799A-ACA8-4CB3-BDAE-8A3C38E08494}"/>
    <dgm:cxn modelId="{0361BF4E-FA33-45A6-8050-806F015454CF}" type="presOf" srcId="{8A1C3839-6F79-45F7-ADD0-21135B8653C7}" destId="{526DC6C0-F719-4B94-A56E-5C7EE86D1509}" srcOrd="1" destOrd="0" presId="urn:microsoft.com/office/officeart/2005/8/layout/process3"/>
    <dgm:cxn modelId="{98EE9B51-F35C-48B0-BF6E-5F8E00E0A3A6}" type="presOf" srcId="{1D4B7E0E-AEB5-49B0-B0D2-1F6BD743A507}" destId="{3483AFF6-534A-4B29-A9C2-0796E59BE4BC}" srcOrd="0" destOrd="0" presId="urn:microsoft.com/office/officeart/2005/8/layout/process3"/>
    <dgm:cxn modelId="{D5E29573-0115-4AC8-804F-9A388BC57721}" srcId="{60611A39-A5AF-4F50-BC42-10431F2A35AC}" destId="{CE36794F-5A68-4AD8-86ED-CBB7A84B7D46}" srcOrd="2" destOrd="0" parTransId="{C40F7D6D-9E76-457F-B461-3985224CF9AB}" sibTransId="{5CD55BE8-7307-4E49-8071-7645D86AE836}"/>
    <dgm:cxn modelId="{905DE158-D06E-4B00-9EFD-53BFD6BD9B32}" srcId="{1D4B7E0E-AEB5-49B0-B0D2-1F6BD743A507}" destId="{D518040A-CDCC-4339-8F86-6B2E49E8E9DB}" srcOrd="0" destOrd="0" parTransId="{FA06ECF6-9E82-46F9-8394-D211A7A647DF}" sibTransId="{EFD8E52D-09CD-421A-B764-F29696A24425}"/>
    <dgm:cxn modelId="{2AF84D85-58EC-4734-85D5-77CBA7589DE2}" srcId="{9A2A255F-4FF0-4D0C-98C6-DDABFA154D22}" destId="{681F365A-1C00-4EF9-9148-1B278F02273B}" srcOrd="0" destOrd="0" parTransId="{C4BFD8FE-8A0F-4B9C-9147-1B10A0B5C052}" sibTransId="{D0C60735-8155-4224-9DBF-087EF63100D3}"/>
    <dgm:cxn modelId="{A362B886-D8DE-4115-B862-5347FF132021}" type="presOf" srcId="{BEB6D532-F29D-488F-9EE3-AE623348FE4F}" destId="{E3332DC4-4DBA-4E2B-9CD5-966353FC6372}" srcOrd="0" destOrd="4" presId="urn:microsoft.com/office/officeart/2005/8/layout/process3"/>
    <dgm:cxn modelId="{C11F758D-5D8F-4017-A24C-7EB6654982F4}" srcId="{3DBD3433-E52E-48A7-9933-FB8709422A4E}" destId="{DBEBE57C-43BD-4F78-B9DD-A66893C39700}" srcOrd="0" destOrd="0" parTransId="{200A51FA-8514-4E62-99D7-4B07E75C7ABE}" sibTransId="{68FB3407-0FF2-4955-9B42-0CB59590A3F3}"/>
    <dgm:cxn modelId="{7C5E7091-07DA-4DD0-9C6C-037C7B8E0F72}" type="presOf" srcId="{9A2A255F-4FF0-4D0C-98C6-DDABFA154D22}" destId="{E3332DC4-4DBA-4E2B-9CD5-966353FC6372}" srcOrd="0" destOrd="1" presId="urn:microsoft.com/office/officeart/2005/8/layout/process3"/>
    <dgm:cxn modelId="{32BD9594-2E2B-463A-8EC9-55A3488614EB}" srcId="{3DBD3433-E52E-48A7-9933-FB8709422A4E}" destId="{5D75EAD3-8D91-4211-AD48-1C9E2EB1B881}" srcOrd="1" destOrd="0" parTransId="{B8CE95EB-0761-40D8-BD96-B10850481525}" sibTransId="{9A6DE19D-8004-4836-B6F2-D64324437935}"/>
    <dgm:cxn modelId="{9430319D-B63F-43E0-96F0-77353C69F9AE}" type="presOf" srcId="{60611A39-A5AF-4F50-BC42-10431F2A35AC}" destId="{A95E73C2-FDBA-4DCF-9DF6-893DBDAC31A8}" srcOrd="0" destOrd="0" presId="urn:microsoft.com/office/officeart/2005/8/layout/process3"/>
    <dgm:cxn modelId="{07F41E9E-5461-4B33-A0CF-4B19263D3470}" srcId="{9A2A255F-4FF0-4D0C-98C6-DDABFA154D22}" destId="{BEB6D532-F29D-488F-9EE3-AE623348FE4F}" srcOrd="2" destOrd="0" parTransId="{2F36B52C-2121-4F9F-986E-0F5C97282CDD}" sibTransId="{7C5B1DEA-2BAB-4819-B7C5-4515D87A5029}"/>
    <dgm:cxn modelId="{81D76CA1-FF0B-4420-A031-A816E0D30C60}" type="presOf" srcId="{9F31F2DE-C669-4685-92CC-8470B5DEBD5A}" destId="{FAF83869-C101-4CE6-B374-33E93F6BF994}" srcOrd="0" destOrd="3" presId="urn:microsoft.com/office/officeart/2005/8/layout/process3"/>
    <dgm:cxn modelId="{3A7384A5-FE3F-4F02-9A4C-26FC7E5AB9CF}" type="presOf" srcId="{DBEBE57C-43BD-4F78-B9DD-A66893C39700}" destId="{733B7F1A-AE16-4024-97DF-A0B5A4536F4F}" srcOrd="0" destOrd="0" presId="urn:microsoft.com/office/officeart/2005/8/layout/process3"/>
    <dgm:cxn modelId="{5CFF38A7-2FA4-46DB-AC46-4F68859F4EE3}" srcId="{D518040A-CDCC-4339-8F86-6B2E49E8E9DB}" destId="{261BD638-9B7B-439C-94CF-DF111494FF0C}" srcOrd="1" destOrd="0" parTransId="{4DE36789-FB2B-4D67-8BD5-A961EE7C81D4}" sibTransId="{F09E2CC8-2EB9-43DF-8154-8DCF1C582CF4}"/>
    <dgm:cxn modelId="{BBE5D0AC-471F-4637-9C50-5770D85292A9}" type="presOf" srcId="{ADB59AA0-870D-4E00-8357-561FF6B2EB6D}" destId="{E3332DC4-4DBA-4E2B-9CD5-966353FC6372}" srcOrd="0" destOrd="0" presId="urn:microsoft.com/office/officeart/2005/8/layout/process3"/>
    <dgm:cxn modelId="{38866EAD-5E31-4C62-B3F6-F4E968D73575}" srcId="{D518040A-CDCC-4339-8F86-6B2E49E8E9DB}" destId="{9F31F2DE-C669-4685-92CC-8470B5DEBD5A}" srcOrd="2" destOrd="0" parTransId="{36909E7A-925D-4E86-BCD9-3F3CCB21338D}" sibTransId="{963D5D30-2C56-4FB6-84C7-C316E8D1C68E}"/>
    <dgm:cxn modelId="{143131B1-38C3-464F-B21C-AD4C23B0F4EF}" srcId="{CE36794F-5A68-4AD8-86ED-CBB7A84B7D46}" destId="{ADB59AA0-870D-4E00-8357-561FF6B2EB6D}" srcOrd="0" destOrd="0" parTransId="{56135468-E1D1-4739-AB3B-E045840E0FDB}" sibTransId="{2DC68303-D5EB-44BB-AB91-CEE43728DB3F}"/>
    <dgm:cxn modelId="{D2F010B2-552C-419B-A92A-714124B2D621}" type="presOf" srcId="{1D4B7E0E-AEB5-49B0-B0D2-1F6BD743A507}" destId="{947AD56A-21EB-4E3D-8E7E-4FD0B6E7F6A6}" srcOrd="1" destOrd="0" presId="urn:microsoft.com/office/officeart/2005/8/layout/process3"/>
    <dgm:cxn modelId="{F8917AB2-9331-49C6-8C9A-D0BA7B630CF2}" type="presOf" srcId="{CC1BC821-6459-4E36-8A19-638C693EFFFA}" destId="{57CF77B7-7DC1-4D53-A8C0-046FE719AB88}" srcOrd="1" destOrd="0" presId="urn:microsoft.com/office/officeart/2005/8/layout/process3"/>
    <dgm:cxn modelId="{C24D87B8-1EDB-4151-B57F-837C1DDE70BA}" type="presOf" srcId="{D518040A-CDCC-4339-8F86-6B2E49E8E9DB}" destId="{FAF83869-C101-4CE6-B374-33E93F6BF994}" srcOrd="0" destOrd="0" presId="urn:microsoft.com/office/officeart/2005/8/layout/process3"/>
    <dgm:cxn modelId="{AAA621B9-FB84-4EE8-8B83-FA8B8002F160}" type="presOf" srcId="{CE36794F-5A68-4AD8-86ED-CBB7A84B7D46}" destId="{E817F7FC-6E99-4933-B084-214CE63D4898}" srcOrd="1" destOrd="0" presId="urn:microsoft.com/office/officeart/2005/8/layout/process3"/>
    <dgm:cxn modelId="{267F1BBE-8DC7-4B4F-96E2-097DE05C6E03}" srcId="{D518040A-CDCC-4339-8F86-6B2E49E8E9DB}" destId="{D01737BA-D8D3-4FE3-83EA-965FC3F42283}" srcOrd="0" destOrd="0" parTransId="{3CCA652C-644C-46DE-A133-826FB23052E6}" sibTransId="{1221BFB7-8E28-415B-BEAE-E5299D181168}"/>
    <dgm:cxn modelId="{49C792CE-2280-41A8-B488-A3162253DEF1}" type="presOf" srcId="{8A1C3839-6F79-45F7-ADD0-21135B8653C7}" destId="{60637029-C5A2-4B22-9CB1-4D3B555884C2}" srcOrd="0" destOrd="0" presId="urn:microsoft.com/office/officeart/2005/8/layout/process3"/>
    <dgm:cxn modelId="{EC578BD2-3BF7-4DA2-8F68-031B606D53E4}" srcId="{60611A39-A5AF-4F50-BC42-10431F2A35AC}" destId="{3DBD3433-E52E-48A7-9933-FB8709422A4E}" srcOrd="0" destOrd="0" parTransId="{A72C8C72-37A9-4ADE-8A0E-AA395B81A6C4}" sibTransId="{8A1C3839-6F79-45F7-ADD0-21135B8653C7}"/>
    <dgm:cxn modelId="{F77C75D5-3074-4290-AB74-B6D5F7300213}" type="presOf" srcId="{3DBD3433-E52E-48A7-9933-FB8709422A4E}" destId="{63463002-68AC-4476-82C3-26DAB877568F}" srcOrd="1" destOrd="0" presId="urn:microsoft.com/office/officeart/2005/8/layout/process3"/>
    <dgm:cxn modelId="{41169FD5-6067-4EC0-A0FF-4855AB87EADB}" type="presOf" srcId="{5D75EAD3-8D91-4211-AD48-1C9E2EB1B881}" destId="{733B7F1A-AE16-4024-97DF-A0B5A4536F4F}" srcOrd="0" destOrd="1" presId="urn:microsoft.com/office/officeart/2005/8/layout/process3"/>
    <dgm:cxn modelId="{3E320CDB-D907-41E6-A16B-C9A4BB1A48F4}" srcId="{9A2A255F-4FF0-4D0C-98C6-DDABFA154D22}" destId="{68929481-D3E1-495E-A46F-864EE4C1F5DB}" srcOrd="1" destOrd="0" parTransId="{6466693A-E2F4-4BAB-9606-428E49E036A1}" sibTransId="{905C2D38-8C50-497D-B1E5-284B3EF68A1D}"/>
    <dgm:cxn modelId="{6E171CE6-0A57-4CA7-8E7A-9A49D4A30E75}" type="presOf" srcId="{261BD638-9B7B-439C-94CF-DF111494FF0C}" destId="{FAF83869-C101-4CE6-B374-33E93F6BF994}" srcOrd="0" destOrd="2" presId="urn:microsoft.com/office/officeart/2005/8/layout/process3"/>
    <dgm:cxn modelId="{68CEA591-E001-498E-9EAD-C96172024F07}" type="presParOf" srcId="{A95E73C2-FDBA-4DCF-9DF6-893DBDAC31A8}" destId="{7E174995-5317-4E85-8DCE-A22E3C3482CC}" srcOrd="0" destOrd="0" presId="urn:microsoft.com/office/officeart/2005/8/layout/process3"/>
    <dgm:cxn modelId="{577A49BD-1DA4-493D-B99F-CEDAB38A8A04}" type="presParOf" srcId="{7E174995-5317-4E85-8DCE-A22E3C3482CC}" destId="{81B9F1BE-3212-47A2-BB67-0D2221A876B0}" srcOrd="0" destOrd="0" presId="urn:microsoft.com/office/officeart/2005/8/layout/process3"/>
    <dgm:cxn modelId="{016B9E92-1876-46A2-8237-3BBEEC753A1F}" type="presParOf" srcId="{7E174995-5317-4E85-8DCE-A22E3C3482CC}" destId="{63463002-68AC-4476-82C3-26DAB877568F}" srcOrd="1" destOrd="0" presId="urn:microsoft.com/office/officeart/2005/8/layout/process3"/>
    <dgm:cxn modelId="{8C6E24A9-5436-4EF8-9A28-DAF6F83347FA}" type="presParOf" srcId="{7E174995-5317-4E85-8DCE-A22E3C3482CC}" destId="{733B7F1A-AE16-4024-97DF-A0B5A4536F4F}" srcOrd="2" destOrd="0" presId="urn:microsoft.com/office/officeart/2005/8/layout/process3"/>
    <dgm:cxn modelId="{5FB7C182-D916-4E8E-B7CB-A654F81CB0CD}" type="presParOf" srcId="{A95E73C2-FDBA-4DCF-9DF6-893DBDAC31A8}" destId="{60637029-C5A2-4B22-9CB1-4D3B555884C2}" srcOrd="1" destOrd="0" presId="urn:microsoft.com/office/officeart/2005/8/layout/process3"/>
    <dgm:cxn modelId="{95F8ACAD-66F1-4058-B97D-AD20E3544948}" type="presParOf" srcId="{60637029-C5A2-4B22-9CB1-4D3B555884C2}" destId="{526DC6C0-F719-4B94-A56E-5C7EE86D1509}" srcOrd="0" destOrd="0" presId="urn:microsoft.com/office/officeart/2005/8/layout/process3"/>
    <dgm:cxn modelId="{755DD7E5-B0D2-4DE3-B742-AEFAF0E2D2E8}" type="presParOf" srcId="{A95E73C2-FDBA-4DCF-9DF6-893DBDAC31A8}" destId="{586DCED2-693B-49B9-8635-3F25C3EBF631}" srcOrd="2" destOrd="0" presId="urn:microsoft.com/office/officeart/2005/8/layout/process3"/>
    <dgm:cxn modelId="{E1FD77B0-00EA-4264-AF1B-504F57EA7697}" type="presParOf" srcId="{586DCED2-693B-49B9-8635-3F25C3EBF631}" destId="{3483AFF6-534A-4B29-A9C2-0796E59BE4BC}" srcOrd="0" destOrd="0" presId="urn:microsoft.com/office/officeart/2005/8/layout/process3"/>
    <dgm:cxn modelId="{373F3B5E-9826-4FFD-9275-74ED70F2B173}" type="presParOf" srcId="{586DCED2-693B-49B9-8635-3F25C3EBF631}" destId="{947AD56A-21EB-4E3D-8E7E-4FD0B6E7F6A6}" srcOrd="1" destOrd="0" presId="urn:microsoft.com/office/officeart/2005/8/layout/process3"/>
    <dgm:cxn modelId="{167DF0F4-A8AC-4F84-967C-B868293C22AE}" type="presParOf" srcId="{586DCED2-693B-49B9-8635-3F25C3EBF631}" destId="{FAF83869-C101-4CE6-B374-33E93F6BF994}" srcOrd="2" destOrd="0" presId="urn:microsoft.com/office/officeart/2005/8/layout/process3"/>
    <dgm:cxn modelId="{92F2BC05-D8CD-435E-9119-54D2E4030F7E}" type="presParOf" srcId="{A95E73C2-FDBA-4DCF-9DF6-893DBDAC31A8}" destId="{0BEBF260-E8C3-42E0-95CB-401109CEDC1B}" srcOrd="3" destOrd="0" presId="urn:microsoft.com/office/officeart/2005/8/layout/process3"/>
    <dgm:cxn modelId="{3F3FE9E2-0CE7-4C06-9073-EE95E1CDA560}" type="presParOf" srcId="{0BEBF260-E8C3-42E0-95CB-401109CEDC1B}" destId="{57CF77B7-7DC1-4D53-A8C0-046FE719AB88}" srcOrd="0" destOrd="0" presId="urn:microsoft.com/office/officeart/2005/8/layout/process3"/>
    <dgm:cxn modelId="{599470D4-2B07-46D7-877C-2F9A8D74D592}" type="presParOf" srcId="{A95E73C2-FDBA-4DCF-9DF6-893DBDAC31A8}" destId="{A52583E0-AA9B-49B2-929F-F19FDCA2563A}" srcOrd="4" destOrd="0" presId="urn:microsoft.com/office/officeart/2005/8/layout/process3"/>
    <dgm:cxn modelId="{CD5A9303-0347-45B2-A995-02C7839B80A1}" type="presParOf" srcId="{A52583E0-AA9B-49B2-929F-F19FDCA2563A}" destId="{1853E99E-8FB5-44E9-B038-92A31169E315}" srcOrd="0" destOrd="0" presId="urn:microsoft.com/office/officeart/2005/8/layout/process3"/>
    <dgm:cxn modelId="{42166E39-C0EA-49D8-99B6-BCC9F7E4C6C7}" type="presParOf" srcId="{A52583E0-AA9B-49B2-929F-F19FDCA2563A}" destId="{E817F7FC-6E99-4933-B084-214CE63D4898}" srcOrd="1" destOrd="0" presId="urn:microsoft.com/office/officeart/2005/8/layout/process3"/>
    <dgm:cxn modelId="{756C8CF4-F3BB-4DF8-9BB3-9EF76D9B4324}" type="presParOf" srcId="{A52583E0-AA9B-49B2-929F-F19FDCA2563A}" destId="{E3332DC4-4DBA-4E2B-9CD5-966353FC637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BC5130-BBF9-4E09-9CBD-6D5F396E0EC4}" type="doc">
      <dgm:prSet loTypeId="urn:microsoft.com/office/officeart/2005/8/layout/hProcess4" loCatId="process" qsTypeId="urn:microsoft.com/office/officeart/2005/8/quickstyle/simple2" qsCatId="simple" csTypeId="urn:microsoft.com/office/officeart/2005/8/colors/accent1_1" csCatId="accent1" phldr="1"/>
      <dgm:spPr/>
      <dgm:t>
        <a:bodyPr/>
        <a:lstStyle/>
        <a:p>
          <a:endParaRPr lang="en-US"/>
        </a:p>
      </dgm:t>
    </dgm:pt>
    <dgm:pt modelId="{AC97D854-EAA7-48C3-ABDA-B62CBEE4C88F}">
      <dgm:prSet phldrT="[Text]"/>
      <dgm:spPr/>
      <dgm:t>
        <a:bodyPr/>
        <a:lstStyle/>
        <a:p>
          <a:r>
            <a:rPr lang="en-US" dirty="0">
              <a:latin typeface="Book Antiqua" panose="02040602050305030304" pitchFamily="18" charset="0"/>
            </a:rPr>
            <a:t>Who has to deduct?</a:t>
          </a:r>
        </a:p>
      </dgm:t>
    </dgm:pt>
    <dgm:pt modelId="{9A43D0A0-1C92-4AC1-B909-83C350B313F4}" type="parTrans" cxnId="{52E058B5-7274-4037-9437-50EABE93C005}">
      <dgm:prSet/>
      <dgm:spPr/>
      <dgm:t>
        <a:bodyPr/>
        <a:lstStyle/>
        <a:p>
          <a:endParaRPr lang="en-US">
            <a:latin typeface="Book Antiqua" panose="02040602050305030304" pitchFamily="18" charset="0"/>
          </a:endParaRPr>
        </a:p>
      </dgm:t>
    </dgm:pt>
    <dgm:pt modelId="{8258661F-051B-4E77-91E1-EFCEE6841B76}" type="sibTrans" cxnId="{52E058B5-7274-4037-9437-50EABE93C005}">
      <dgm:prSet/>
      <dgm:spPr/>
      <dgm:t>
        <a:bodyPr/>
        <a:lstStyle/>
        <a:p>
          <a:endParaRPr lang="en-US">
            <a:latin typeface="Book Antiqua" panose="02040602050305030304" pitchFamily="18" charset="0"/>
          </a:endParaRPr>
        </a:p>
      </dgm:t>
    </dgm:pt>
    <dgm:pt modelId="{AD87E048-94DD-4151-BA90-043B383B6F6B}">
      <dgm:prSet phldrT="[Text]"/>
      <dgm:spPr/>
      <dgm:t>
        <a:bodyPr/>
        <a:lstStyle/>
        <a:p>
          <a:r>
            <a:rPr lang="en-US" dirty="0">
              <a:latin typeface="Book Antiqua" panose="02040602050305030304" pitchFamily="18" charset="0"/>
            </a:rPr>
            <a:t>On what?</a:t>
          </a:r>
        </a:p>
      </dgm:t>
    </dgm:pt>
    <dgm:pt modelId="{3B05B50E-23DC-4521-AE1E-FB7AD7097929}" type="parTrans" cxnId="{A509004B-7332-485E-B7FD-BE8162C13392}">
      <dgm:prSet/>
      <dgm:spPr/>
      <dgm:t>
        <a:bodyPr/>
        <a:lstStyle/>
        <a:p>
          <a:endParaRPr lang="en-US">
            <a:latin typeface="Book Antiqua" panose="02040602050305030304" pitchFamily="18" charset="0"/>
          </a:endParaRPr>
        </a:p>
      </dgm:t>
    </dgm:pt>
    <dgm:pt modelId="{8CBD6636-9658-4D7B-B09A-FAED715DCB1E}" type="sibTrans" cxnId="{A509004B-7332-485E-B7FD-BE8162C13392}">
      <dgm:prSet/>
      <dgm:spPr/>
      <dgm:t>
        <a:bodyPr/>
        <a:lstStyle/>
        <a:p>
          <a:endParaRPr lang="en-US">
            <a:latin typeface="Book Antiqua" panose="02040602050305030304" pitchFamily="18" charset="0"/>
          </a:endParaRPr>
        </a:p>
      </dgm:t>
    </dgm:pt>
    <dgm:pt modelId="{09A94C25-6C47-40F9-8CF6-533C638CB0D0}">
      <dgm:prSet phldrT="[Text]"/>
      <dgm:spPr/>
      <dgm:t>
        <a:bodyPr/>
        <a:lstStyle/>
        <a:p>
          <a:r>
            <a:rPr lang="en-US" dirty="0">
              <a:latin typeface="Book Antiqua" panose="02040602050305030304" pitchFamily="18" charset="0"/>
            </a:rPr>
            <a:t>When to deduct?</a:t>
          </a:r>
        </a:p>
      </dgm:t>
    </dgm:pt>
    <dgm:pt modelId="{C1DDB56B-BA69-42E3-9338-3335B8FE4A09}" type="parTrans" cxnId="{DFAC964D-FB62-442C-87B8-DAF43215BF79}">
      <dgm:prSet/>
      <dgm:spPr/>
      <dgm:t>
        <a:bodyPr/>
        <a:lstStyle/>
        <a:p>
          <a:endParaRPr lang="en-US">
            <a:latin typeface="Book Antiqua" panose="02040602050305030304" pitchFamily="18" charset="0"/>
          </a:endParaRPr>
        </a:p>
      </dgm:t>
    </dgm:pt>
    <dgm:pt modelId="{D0CCC4D1-4C61-4A85-8664-C223FA38114E}" type="sibTrans" cxnId="{DFAC964D-FB62-442C-87B8-DAF43215BF79}">
      <dgm:prSet/>
      <dgm:spPr/>
      <dgm:t>
        <a:bodyPr/>
        <a:lstStyle/>
        <a:p>
          <a:endParaRPr lang="en-US">
            <a:latin typeface="Book Antiqua" panose="02040602050305030304" pitchFamily="18" charset="0"/>
          </a:endParaRPr>
        </a:p>
      </dgm:t>
    </dgm:pt>
    <dgm:pt modelId="{28A523F2-76A5-4D60-BA96-2F723AE41A51}">
      <dgm:prSet/>
      <dgm:spPr/>
      <dgm:t>
        <a:bodyPr/>
        <a:lstStyle/>
        <a:p>
          <a:r>
            <a:rPr lang="en-US" dirty="0">
              <a:latin typeface="Book Antiqua" panose="02040602050305030304" pitchFamily="18" charset="0"/>
            </a:rPr>
            <a:t>How to deduct?</a:t>
          </a:r>
        </a:p>
      </dgm:t>
    </dgm:pt>
    <dgm:pt modelId="{ED752EDA-5A4A-4F2B-AE8B-AB25B4A091F6}" type="parTrans" cxnId="{620585B3-3E25-44C9-8632-91C2CB319E45}">
      <dgm:prSet/>
      <dgm:spPr/>
      <dgm:t>
        <a:bodyPr/>
        <a:lstStyle/>
        <a:p>
          <a:endParaRPr lang="en-US">
            <a:latin typeface="Book Antiqua" panose="02040602050305030304" pitchFamily="18" charset="0"/>
          </a:endParaRPr>
        </a:p>
      </dgm:t>
    </dgm:pt>
    <dgm:pt modelId="{D24EC3E1-CAB1-414B-9B57-03A913FE7535}" type="sibTrans" cxnId="{620585B3-3E25-44C9-8632-91C2CB319E45}">
      <dgm:prSet/>
      <dgm:spPr/>
      <dgm:t>
        <a:bodyPr/>
        <a:lstStyle/>
        <a:p>
          <a:endParaRPr lang="en-US">
            <a:latin typeface="Book Antiqua" panose="02040602050305030304" pitchFamily="18" charset="0"/>
          </a:endParaRPr>
        </a:p>
      </dgm:t>
    </dgm:pt>
    <dgm:pt modelId="{A0EEAB1D-CE5E-4172-BFA7-AFB0EAB565FA}">
      <dgm:prSet/>
      <dgm:spPr/>
      <dgm:t>
        <a:bodyPr/>
        <a:lstStyle/>
        <a:p>
          <a:r>
            <a:rPr lang="en-US" dirty="0">
              <a:latin typeface="Book Antiqua" panose="02040602050305030304" pitchFamily="18" charset="0"/>
            </a:rPr>
            <a:t>Any person responsible for paying to NR or FC</a:t>
          </a:r>
        </a:p>
      </dgm:t>
    </dgm:pt>
    <dgm:pt modelId="{66E734F4-0461-4DCB-970B-7EC5871D637E}" type="parTrans" cxnId="{5B9C027D-837D-4806-B9D7-AF635598C381}">
      <dgm:prSet/>
      <dgm:spPr/>
      <dgm:t>
        <a:bodyPr/>
        <a:lstStyle/>
        <a:p>
          <a:endParaRPr lang="en-US">
            <a:latin typeface="Book Antiqua" panose="02040602050305030304" pitchFamily="18" charset="0"/>
          </a:endParaRPr>
        </a:p>
      </dgm:t>
    </dgm:pt>
    <dgm:pt modelId="{402B73C9-75E5-4D3B-8191-AC69C2484500}" type="sibTrans" cxnId="{5B9C027D-837D-4806-B9D7-AF635598C381}">
      <dgm:prSet/>
      <dgm:spPr/>
      <dgm:t>
        <a:bodyPr/>
        <a:lstStyle/>
        <a:p>
          <a:endParaRPr lang="en-US">
            <a:latin typeface="Book Antiqua" panose="02040602050305030304" pitchFamily="18" charset="0"/>
          </a:endParaRPr>
        </a:p>
      </dgm:t>
    </dgm:pt>
    <dgm:pt modelId="{4DEBF938-95C7-4E11-B4BC-53618B86D43B}">
      <dgm:prSet/>
      <dgm:spPr/>
      <dgm:t>
        <a:bodyPr/>
        <a:lstStyle/>
        <a:p>
          <a:r>
            <a:rPr lang="en-US" dirty="0">
              <a:latin typeface="Book Antiqua" panose="02040602050305030304" pitchFamily="18" charset="0"/>
            </a:rPr>
            <a:t>Any interest or any other sum chargeable to Income-tax</a:t>
          </a:r>
        </a:p>
      </dgm:t>
    </dgm:pt>
    <dgm:pt modelId="{9A70C6D6-2521-4307-B4B7-0E841CCFD51A}" type="parTrans" cxnId="{F9C3863A-BE64-4CD7-9D32-0E98DD1B7A60}">
      <dgm:prSet/>
      <dgm:spPr/>
      <dgm:t>
        <a:bodyPr/>
        <a:lstStyle/>
        <a:p>
          <a:endParaRPr lang="en-US">
            <a:latin typeface="Book Antiqua" panose="02040602050305030304" pitchFamily="18" charset="0"/>
          </a:endParaRPr>
        </a:p>
      </dgm:t>
    </dgm:pt>
    <dgm:pt modelId="{A7365492-B83C-4644-887E-8F39D5F70070}" type="sibTrans" cxnId="{F9C3863A-BE64-4CD7-9D32-0E98DD1B7A60}">
      <dgm:prSet/>
      <dgm:spPr/>
      <dgm:t>
        <a:bodyPr/>
        <a:lstStyle/>
        <a:p>
          <a:endParaRPr lang="en-US">
            <a:latin typeface="Book Antiqua" panose="02040602050305030304" pitchFamily="18" charset="0"/>
          </a:endParaRPr>
        </a:p>
      </dgm:t>
    </dgm:pt>
    <dgm:pt modelId="{2CB08954-CE81-4463-B8DA-F9ECDADB5E99}">
      <dgm:prSet/>
      <dgm:spPr/>
      <dgm:t>
        <a:bodyPr/>
        <a:lstStyle/>
        <a:p>
          <a:r>
            <a:rPr lang="en-US" dirty="0">
              <a:latin typeface="Book Antiqua" panose="02040602050305030304" pitchFamily="18" charset="0"/>
            </a:rPr>
            <a:t>Credit or Payment, whichever is earlier</a:t>
          </a:r>
        </a:p>
      </dgm:t>
    </dgm:pt>
    <dgm:pt modelId="{76927FCC-EE92-46FC-BD08-4F7B287B898B}" type="parTrans" cxnId="{9C9EDB48-E90C-4A15-8423-8DD1E94D603B}">
      <dgm:prSet/>
      <dgm:spPr/>
      <dgm:t>
        <a:bodyPr/>
        <a:lstStyle/>
        <a:p>
          <a:endParaRPr lang="en-US">
            <a:latin typeface="Book Antiqua" panose="02040602050305030304" pitchFamily="18" charset="0"/>
          </a:endParaRPr>
        </a:p>
      </dgm:t>
    </dgm:pt>
    <dgm:pt modelId="{06DA7AF5-E8BB-469D-A078-9F7871A9EC33}" type="sibTrans" cxnId="{9C9EDB48-E90C-4A15-8423-8DD1E94D603B}">
      <dgm:prSet/>
      <dgm:spPr/>
      <dgm:t>
        <a:bodyPr/>
        <a:lstStyle/>
        <a:p>
          <a:endParaRPr lang="en-US">
            <a:latin typeface="Book Antiqua" panose="02040602050305030304" pitchFamily="18" charset="0"/>
          </a:endParaRPr>
        </a:p>
      </dgm:t>
    </dgm:pt>
    <dgm:pt modelId="{9A1D98E6-50BD-43B1-B8E7-BF94DDC938B0}">
      <dgm:prSet/>
      <dgm:spPr/>
      <dgm:t>
        <a:bodyPr/>
        <a:lstStyle/>
        <a:p>
          <a:r>
            <a:rPr lang="en-US" dirty="0">
              <a:latin typeface="Book Antiqua" panose="02040602050305030304" pitchFamily="18" charset="0"/>
            </a:rPr>
            <a:t>Rates or rates-in-force</a:t>
          </a:r>
        </a:p>
      </dgm:t>
    </dgm:pt>
    <dgm:pt modelId="{1029DD2D-0532-4332-9DD5-9DCE6854C491}" type="parTrans" cxnId="{2C1B62A0-1BB9-4EC3-B2D6-C7563040C880}">
      <dgm:prSet/>
      <dgm:spPr/>
      <dgm:t>
        <a:bodyPr/>
        <a:lstStyle/>
        <a:p>
          <a:endParaRPr lang="en-US">
            <a:latin typeface="Book Antiqua" panose="02040602050305030304" pitchFamily="18" charset="0"/>
          </a:endParaRPr>
        </a:p>
      </dgm:t>
    </dgm:pt>
    <dgm:pt modelId="{9AF97E59-AFF5-4A1F-A109-38473299091F}" type="sibTrans" cxnId="{2C1B62A0-1BB9-4EC3-B2D6-C7563040C880}">
      <dgm:prSet/>
      <dgm:spPr/>
      <dgm:t>
        <a:bodyPr/>
        <a:lstStyle/>
        <a:p>
          <a:endParaRPr lang="en-US">
            <a:latin typeface="Book Antiqua" panose="02040602050305030304" pitchFamily="18" charset="0"/>
          </a:endParaRPr>
        </a:p>
      </dgm:t>
    </dgm:pt>
    <dgm:pt modelId="{346F63F6-24C2-4F3E-9601-3BF8C0E4E043}">
      <dgm:prSet/>
      <dgm:spPr/>
      <dgm:t>
        <a:bodyPr/>
        <a:lstStyle/>
        <a:p>
          <a:r>
            <a:rPr lang="en-US" dirty="0">
              <a:latin typeface="Book Antiqua" panose="02040602050305030304" pitchFamily="18" charset="0"/>
            </a:rPr>
            <a:t>S. 206AA</a:t>
          </a:r>
        </a:p>
      </dgm:t>
    </dgm:pt>
    <dgm:pt modelId="{EB6F4EAA-AA69-4B5E-AED1-6D4801631402}" type="parTrans" cxnId="{6E9BD19C-8B5E-4D37-BF8E-EDD3B5C4B30F}">
      <dgm:prSet/>
      <dgm:spPr/>
      <dgm:t>
        <a:bodyPr/>
        <a:lstStyle/>
        <a:p>
          <a:endParaRPr lang="en-US">
            <a:latin typeface="Book Antiqua" panose="02040602050305030304" pitchFamily="18" charset="0"/>
          </a:endParaRPr>
        </a:p>
      </dgm:t>
    </dgm:pt>
    <dgm:pt modelId="{9016F056-C9E4-4B60-83FF-DA99162788C5}" type="sibTrans" cxnId="{6E9BD19C-8B5E-4D37-BF8E-EDD3B5C4B30F}">
      <dgm:prSet/>
      <dgm:spPr/>
      <dgm:t>
        <a:bodyPr/>
        <a:lstStyle/>
        <a:p>
          <a:endParaRPr lang="en-US">
            <a:latin typeface="Book Antiqua" panose="02040602050305030304" pitchFamily="18" charset="0"/>
          </a:endParaRPr>
        </a:p>
      </dgm:t>
    </dgm:pt>
    <dgm:pt modelId="{ACEFF796-7A2F-433F-9D81-6095D4BAE695}" type="pres">
      <dgm:prSet presAssocID="{53BC5130-BBF9-4E09-9CBD-6D5F396E0EC4}" presName="Name0" presStyleCnt="0">
        <dgm:presLayoutVars>
          <dgm:dir/>
          <dgm:animLvl val="lvl"/>
          <dgm:resizeHandles val="exact"/>
        </dgm:presLayoutVars>
      </dgm:prSet>
      <dgm:spPr/>
    </dgm:pt>
    <dgm:pt modelId="{FC268429-2BC4-4DDC-86DB-EBC864BAC125}" type="pres">
      <dgm:prSet presAssocID="{53BC5130-BBF9-4E09-9CBD-6D5F396E0EC4}" presName="tSp" presStyleCnt="0"/>
      <dgm:spPr/>
    </dgm:pt>
    <dgm:pt modelId="{DD8BCCFD-23A7-48C0-82D4-A71A720F3369}" type="pres">
      <dgm:prSet presAssocID="{53BC5130-BBF9-4E09-9CBD-6D5F396E0EC4}" presName="bSp" presStyleCnt="0"/>
      <dgm:spPr/>
    </dgm:pt>
    <dgm:pt modelId="{0BABF56F-17BA-4DF2-9798-E71F46B92124}" type="pres">
      <dgm:prSet presAssocID="{53BC5130-BBF9-4E09-9CBD-6D5F396E0EC4}" presName="process" presStyleCnt="0"/>
      <dgm:spPr/>
    </dgm:pt>
    <dgm:pt modelId="{210D3646-3720-4AC3-9C6F-56B818705110}" type="pres">
      <dgm:prSet presAssocID="{AC97D854-EAA7-48C3-ABDA-B62CBEE4C88F}" presName="composite1" presStyleCnt="0"/>
      <dgm:spPr/>
    </dgm:pt>
    <dgm:pt modelId="{52DBEACE-6CAB-4336-A4C2-4409DCF18342}" type="pres">
      <dgm:prSet presAssocID="{AC97D854-EAA7-48C3-ABDA-B62CBEE4C88F}" presName="dummyNode1" presStyleLbl="node1" presStyleIdx="0" presStyleCnt="4"/>
      <dgm:spPr/>
    </dgm:pt>
    <dgm:pt modelId="{2FFA40BC-17D7-47C7-9828-D452FB05E609}" type="pres">
      <dgm:prSet presAssocID="{AC97D854-EAA7-48C3-ABDA-B62CBEE4C88F}" presName="childNode1" presStyleLbl="bgAcc1" presStyleIdx="0" presStyleCnt="4">
        <dgm:presLayoutVars>
          <dgm:bulletEnabled val="1"/>
        </dgm:presLayoutVars>
      </dgm:prSet>
      <dgm:spPr/>
    </dgm:pt>
    <dgm:pt modelId="{DF3D4642-9E92-4A52-8F47-212C5203B6B2}" type="pres">
      <dgm:prSet presAssocID="{AC97D854-EAA7-48C3-ABDA-B62CBEE4C88F}" presName="childNode1tx" presStyleLbl="bgAcc1" presStyleIdx="0" presStyleCnt="4">
        <dgm:presLayoutVars>
          <dgm:bulletEnabled val="1"/>
        </dgm:presLayoutVars>
      </dgm:prSet>
      <dgm:spPr/>
    </dgm:pt>
    <dgm:pt modelId="{D5644F05-7C2D-4723-BF18-DC7A22C5379D}" type="pres">
      <dgm:prSet presAssocID="{AC97D854-EAA7-48C3-ABDA-B62CBEE4C88F}" presName="parentNode1" presStyleLbl="node1" presStyleIdx="0" presStyleCnt="4">
        <dgm:presLayoutVars>
          <dgm:chMax val="1"/>
          <dgm:bulletEnabled val="1"/>
        </dgm:presLayoutVars>
      </dgm:prSet>
      <dgm:spPr/>
    </dgm:pt>
    <dgm:pt modelId="{251BA1E3-063C-4CFC-828A-208013B9C46C}" type="pres">
      <dgm:prSet presAssocID="{AC97D854-EAA7-48C3-ABDA-B62CBEE4C88F}" presName="connSite1" presStyleCnt="0"/>
      <dgm:spPr/>
    </dgm:pt>
    <dgm:pt modelId="{7621E597-0E9F-46FC-80DC-57EF83F81D4D}" type="pres">
      <dgm:prSet presAssocID="{8258661F-051B-4E77-91E1-EFCEE6841B76}" presName="Name9" presStyleLbl="sibTrans2D1" presStyleIdx="0" presStyleCnt="3"/>
      <dgm:spPr/>
    </dgm:pt>
    <dgm:pt modelId="{41D2E873-1A6C-4079-AC68-6792EA158DDD}" type="pres">
      <dgm:prSet presAssocID="{AD87E048-94DD-4151-BA90-043B383B6F6B}" presName="composite2" presStyleCnt="0"/>
      <dgm:spPr/>
    </dgm:pt>
    <dgm:pt modelId="{53095CF0-B4B8-4546-AE23-C293C927EAF9}" type="pres">
      <dgm:prSet presAssocID="{AD87E048-94DD-4151-BA90-043B383B6F6B}" presName="dummyNode2" presStyleLbl="node1" presStyleIdx="0" presStyleCnt="4"/>
      <dgm:spPr/>
    </dgm:pt>
    <dgm:pt modelId="{3B258807-70FF-4595-98DE-1E0F25C8F6F3}" type="pres">
      <dgm:prSet presAssocID="{AD87E048-94DD-4151-BA90-043B383B6F6B}" presName="childNode2" presStyleLbl="bgAcc1" presStyleIdx="1" presStyleCnt="4">
        <dgm:presLayoutVars>
          <dgm:bulletEnabled val="1"/>
        </dgm:presLayoutVars>
      </dgm:prSet>
      <dgm:spPr/>
    </dgm:pt>
    <dgm:pt modelId="{5488EBFD-56DD-402D-9A27-C556429B8140}" type="pres">
      <dgm:prSet presAssocID="{AD87E048-94DD-4151-BA90-043B383B6F6B}" presName="childNode2tx" presStyleLbl="bgAcc1" presStyleIdx="1" presStyleCnt="4">
        <dgm:presLayoutVars>
          <dgm:bulletEnabled val="1"/>
        </dgm:presLayoutVars>
      </dgm:prSet>
      <dgm:spPr/>
    </dgm:pt>
    <dgm:pt modelId="{503F38B6-FCBF-4B58-B1D9-363BD148F07F}" type="pres">
      <dgm:prSet presAssocID="{AD87E048-94DD-4151-BA90-043B383B6F6B}" presName="parentNode2" presStyleLbl="node1" presStyleIdx="1" presStyleCnt="4">
        <dgm:presLayoutVars>
          <dgm:chMax val="0"/>
          <dgm:bulletEnabled val="1"/>
        </dgm:presLayoutVars>
      </dgm:prSet>
      <dgm:spPr/>
    </dgm:pt>
    <dgm:pt modelId="{94698985-4828-44F7-8E25-88A1DD4FD691}" type="pres">
      <dgm:prSet presAssocID="{AD87E048-94DD-4151-BA90-043B383B6F6B}" presName="connSite2" presStyleCnt="0"/>
      <dgm:spPr/>
    </dgm:pt>
    <dgm:pt modelId="{FB7DC63F-4A80-4B73-8816-804277097646}" type="pres">
      <dgm:prSet presAssocID="{8CBD6636-9658-4D7B-B09A-FAED715DCB1E}" presName="Name18" presStyleLbl="sibTrans2D1" presStyleIdx="1" presStyleCnt="3"/>
      <dgm:spPr/>
    </dgm:pt>
    <dgm:pt modelId="{A37FA639-8DBE-465D-8B7E-6CF70C59F46D}" type="pres">
      <dgm:prSet presAssocID="{09A94C25-6C47-40F9-8CF6-533C638CB0D0}" presName="composite1" presStyleCnt="0"/>
      <dgm:spPr/>
    </dgm:pt>
    <dgm:pt modelId="{DF9DE706-F5A1-4473-8B3C-A15CF649776E}" type="pres">
      <dgm:prSet presAssocID="{09A94C25-6C47-40F9-8CF6-533C638CB0D0}" presName="dummyNode1" presStyleLbl="node1" presStyleIdx="1" presStyleCnt="4"/>
      <dgm:spPr/>
    </dgm:pt>
    <dgm:pt modelId="{49446450-DB44-4C88-8A61-273AEAC82269}" type="pres">
      <dgm:prSet presAssocID="{09A94C25-6C47-40F9-8CF6-533C638CB0D0}" presName="childNode1" presStyleLbl="bgAcc1" presStyleIdx="2" presStyleCnt="4">
        <dgm:presLayoutVars>
          <dgm:bulletEnabled val="1"/>
        </dgm:presLayoutVars>
      </dgm:prSet>
      <dgm:spPr/>
    </dgm:pt>
    <dgm:pt modelId="{1A9AE3CA-2A43-4CEC-BA52-CDDCA2644076}" type="pres">
      <dgm:prSet presAssocID="{09A94C25-6C47-40F9-8CF6-533C638CB0D0}" presName="childNode1tx" presStyleLbl="bgAcc1" presStyleIdx="2" presStyleCnt="4">
        <dgm:presLayoutVars>
          <dgm:bulletEnabled val="1"/>
        </dgm:presLayoutVars>
      </dgm:prSet>
      <dgm:spPr/>
    </dgm:pt>
    <dgm:pt modelId="{090134D6-4370-4B19-A2CE-EA17F6E4D0CD}" type="pres">
      <dgm:prSet presAssocID="{09A94C25-6C47-40F9-8CF6-533C638CB0D0}" presName="parentNode1" presStyleLbl="node1" presStyleIdx="2" presStyleCnt="4">
        <dgm:presLayoutVars>
          <dgm:chMax val="1"/>
          <dgm:bulletEnabled val="1"/>
        </dgm:presLayoutVars>
      </dgm:prSet>
      <dgm:spPr/>
    </dgm:pt>
    <dgm:pt modelId="{0A42FE94-753E-4013-A539-C76195B25A89}" type="pres">
      <dgm:prSet presAssocID="{09A94C25-6C47-40F9-8CF6-533C638CB0D0}" presName="connSite1" presStyleCnt="0"/>
      <dgm:spPr/>
    </dgm:pt>
    <dgm:pt modelId="{8BD1B021-AB02-4945-88BE-AC29C503BF09}" type="pres">
      <dgm:prSet presAssocID="{D0CCC4D1-4C61-4A85-8664-C223FA38114E}" presName="Name9" presStyleLbl="sibTrans2D1" presStyleIdx="2" presStyleCnt="3"/>
      <dgm:spPr/>
    </dgm:pt>
    <dgm:pt modelId="{AB3CA90E-7E8F-4EE6-826C-E16913BDD3E6}" type="pres">
      <dgm:prSet presAssocID="{28A523F2-76A5-4D60-BA96-2F723AE41A51}" presName="composite2" presStyleCnt="0"/>
      <dgm:spPr/>
    </dgm:pt>
    <dgm:pt modelId="{630C75BB-3EDE-46DB-8915-8D3D478977FA}" type="pres">
      <dgm:prSet presAssocID="{28A523F2-76A5-4D60-BA96-2F723AE41A51}" presName="dummyNode2" presStyleLbl="node1" presStyleIdx="2" presStyleCnt="4"/>
      <dgm:spPr/>
    </dgm:pt>
    <dgm:pt modelId="{CA086D74-CF65-4390-9E65-C5EE5F28D4FD}" type="pres">
      <dgm:prSet presAssocID="{28A523F2-76A5-4D60-BA96-2F723AE41A51}" presName="childNode2" presStyleLbl="bgAcc1" presStyleIdx="3" presStyleCnt="4">
        <dgm:presLayoutVars>
          <dgm:bulletEnabled val="1"/>
        </dgm:presLayoutVars>
      </dgm:prSet>
      <dgm:spPr/>
    </dgm:pt>
    <dgm:pt modelId="{91188331-850E-4133-9A78-2FDD1DDBAF8B}" type="pres">
      <dgm:prSet presAssocID="{28A523F2-76A5-4D60-BA96-2F723AE41A51}" presName="childNode2tx" presStyleLbl="bgAcc1" presStyleIdx="3" presStyleCnt="4">
        <dgm:presLayoutVars>
          <dgm:bulletEnabled val="1"/>
        </dgm:presLayoutVars>
      </dgm:prSet>
      <dgm:spPr/>
    </dgm:pt>
    <dgm:pt modelId="{FB30F41F-3022-4B8E-8519-E9C2769C8E4C}" type="pres">
      <dgm:prSet presAssocID="{28A523F2-76A5-4D60-BA96-2F723AE41A51}" presName="parentNode2" presStyleLbl="node1" presStyleIdx="3" presStyleCnt="4">
        <dgm:presLayoutVars>
          <dgm:chMax val="0"/>
          <dgm:bulletEnabled val="1"/>
        </dgm:presLayoutVars>
      </dgm:prSet>
      <dgm:spPr/>
    </dgm:pt>
    <dgm:pt modelId="{1D49FE5A-D6CD-4136-AED1-625BE5DC7CDF}" type="pres">
      <dgm:prSet presAssocID="{28A523F2-76A5-4D60-BA96-2F723AE41A51}" presName="connSite2" presStyleCnt="0"/>
      <dgm:spPr/>
    </dgm:pt>
  </dgm:ptLst>
  <dgm:cxnLst>
    <dgm:cxn modelId="{C6E92E0A-F726-4849-882C-5D50D5BBBABA}" type="presOf" srcId="{2CB08954-CE81-4463-B8DA-F9ECDADB5E99}" destId="{49446450-DB44-4C88-8A61-273AEAC82269}" srcOrd="0" destOrd="0" presId="urn:microsoft.com/office/officeart/2005/8/layout/hProcess4"/>
    <dgm:cxn modelId="{991C110C-A0EB-4DB7-8AE0-21641E67ED2A}" type="presOf" srcId="{9A1D98E6-50BD-43B1-B8E7-BF94DDC938B0}" destId="{CA086D74-CF65-4390-9E65-C5EE5F28D4FD}" srcOrd="0" destOrd="0" presId="urn:microsoft.com/office/officeart/2005/8/layout/hProcess4"/>
    <dgm:cxn modelId="{CB74880D-BD9C-42A5-A83B-F5D167A6520F}" type="presOf" srcId="{4DEBF938-95C7-4E11-B4BC-53618B86D43B}" destId="{3B258807-70FF-4595-98DE-1E0F25C8F6F3}" srcOrd="0" destOrd="0" presId="urn:microsoft.com/office/officeart/2005/8/layout/hProcess4"/>
    <dgm:cxn modelId="{CB6AA912-6887-4140-B99D-068A386CBBF0}" type="presOf" srcId="{D0CCC4D1-4C61-4A85-8664-C223FA38114E}" destId="{8BD1B021-AB02-4945-88BE-AC29C503BF09}" srcOrd="0" destOrd="0" presId="urn:microsoft.com/office/officeart/2005/8/layout/hProcess4"/>
    <dgm:cxn modelId="{B93E5A1E-0C5E-4543-993F-A7D49C2B75F2}" type="presOf" srcId="{09A94C25-6C47-40F9-8CF6-533C638CB0D0}" destId="{090134D6-4370-4B19-A2CE-EA17F6E4D0CD}" srcOrd="0" destOrd="0" presId="urn:microsoft.com/office/officeart/2005/8/layout/hProcess4"/>
    <dgm:cxn modelId="{8672AC2E-9AB7-4FB8-AAA3-05FA39C7694E}" type="presOf" srcId="{9A1D98E6-50BD-43B1-B8E7-BF94DDC938B0}" destId="{91188331-850E-4133-9A78-2FDD1DDBAF8B}" srcOrd="1" destOrd="0" presId="urn:microsoft.com/office/officeart/2005/8/layout/hProcess4"/>
    <dgm:cxn modelId="{F9C3863A-BE64-4CD7-9D32-0E98DD1B7A60}" srcId="{AD87E048-94DD-4151-BA90-043B383B6F6B}" destId="{4DEBF938-95C7-4E11-B4BC-53618B86D43B}" srcOrd="0" destOrd="0" parTransId="{9A70C6D6-2521-4307-B4B7-0E841CCFD51A}" sibTransId="{A7365492-B83C-4644-887E-8F39D5F70070}"/>
    <dgm:cxn modelId="{9C9EDB48-E90C-4A15-8423-8DD1E94D603B}" srcId="{09A94C25-6C47-40F9-8CF6-533C638CB0D0}" destId="{2CB08954-CE81-4463-B8DA-F9ECDADB5E99}" srcOrd="0" destOrd="0" parTransId="{76927FCC-EE92-46FC-BD08-4F7B287B898B}" sibTransId="{06DA7AF5-E8BB-469D-A078-9F7871A9EC33}"/>
    <dgm:cxn modelId="{A509004B-7332-485E-B7FD-BE8162C13392}" srcId="{53BC5130-BBF9-4E09-9CBD-6D5F396E0EC4}" destId="{AD87E048-94DD-4151-BA90-043B383B6F6B}" srcOrd="1" destOrd="0" parTransId="{3B05B50E-23DC-4521-AE1E-FB7AD7097929}" sibTransId="{8CBD6636-9658-4D7B-B09A-FAED715DCB1E}"/>
    <dgm:cxn modelId="{7937AE6B-6ACF-4FDD-A5C3-5FED4550C1BF}" type="presOf" srcId="{53BC5130-BBF9-4E09-9CBD-6D5F396E0EC4}" destId="{ACEFF796-7A2F-433F-9D81-6095D4BAE695}" srcOrd="0" destOrd="0" presId="urn:microsoft.com/office/officeart/2005/8/layout/hProcess4"/>
    <dgm:cxn modelId="{DFAC964D-FB62-442C-87B8-DAF43215BF79}" srcId="{53BC5130-BBF9-4E09-9CBD-6D5F396E0EC4}" destId="{09A94C25-6C47-40F9-8CF6-533C638CB0D0}" srcOrd="2" destOrd="0" parTransId="{C1DDB56B-BA69-42E3-9338-3335B8FE4A09}" sibTransId="{D0CCC4D1-4C61-4A85-8664-C223FA38114E}"/>
    <dgm:cxn modelId="{78C2C06D-8E55-47B5-B228-42205B5E4D59}" type="presOf" srcId="{346F63F6-24C2-4F3E-9601-3BF8C0E4E043}" destId="{91188331-850E-4133-9A78-2FDD1DDBAF8B}" srcOrd="1" destOrd="1" presId="urn:microsoft.com/office/officeart/2005/8/layout/hProcess4"/>
    <dgm:cxn modelId="{2DB45F73-D290-4B58-AC12-716846BFF45D}" type="presOf" srcId="{8258661F-051B-4E77-91E1-EFCEE6841B76}" destId="{7621E597-0E9F-46FC-80DC-57EF83F81D4D}" srcOrd="0" destOrd="0" presId="urn:microsoft.com/office/officeart/2005/8/layout/hProcess4"/>
    <dgm:cxn modelId="{66C82958-9DC7-44E5-80FC-1F8A2D656AE6}" type="presOf" srcId="{28A523F2-76A5-4D60-BA96-2F723AE41A51}" destId="{FB30F41F-3022-4B8E-8519-E9C2769C8E4C}" srcOrd="0" destOrd="0" presId="urn:microsoft.com/office/officeart/2005/8/layout/hProcess4"/>
    <dgm:cxn modelId="{5B9C027D-837D-4806-B9D7-AF635598C381}" srcId="{AC97D854-EAA7-48C3-ABDA-B62CBEE4C88F}" destId="{A0EEAB1D-CE5E-4172-BFA7-AFB0EAB565FA}" srcOrd="0" destOrd="0" parTransId="{66E734F4-0461-4DCB-970B-7EC5871D637E}" sibTransId="{402B73C9-75E5-4D3B-8191-AC69C2484500}"/>
    <dgm:cxn modelId="{13354681-3DA4-4E9D-B376-46388F42F77C}" type="presOf" srcId="{AD87E048-94DD-4151-BA90-043B383B6F6B}" destId="{503F38B6-FCBF-4B58-B1D9-363BD148F07F}" srcOrd="0" destOrd="0" presId="urn:microsoft.com/office/officeart/2005/8/layout/hProcess4"/>
    <dgm:cxn modelId="{E2A74783-7C5B-47EC-B985-3F682E814260}" type="presOf" srcId="{A0EEAB1D-CE5E-4172-BFA7-AFB0EAB565FA}" destId="{DF3D4642-9E92-4A52-8F47-212C5203B6B2}" srcOrd="1" destOrd="0" presId="urn:microsoft.com/office/officeart/2005/8/layout/hProcess4"/>
    <dgm:cxn modelId="{4C988183-8C48-4092-870D-010A6F7856C1}" type="presOf" srcId="{2CB08954-CE81-4463-B8DA-F9ECDADB5E99}" destId="{1A9AE3CA-2A43-4CEC-BA52-CDDCA2644076}" srcOrd="1" destOrd="0" presId="urn:microsoft.com/office/officeart/2005/8/layout/hProcess4"/>
    <dgm:cxn modelId="{6E9BD19C-8B5E-4D37-BF8E-EDD3B5C4B30F}" srcId="{28A523F2-76A5-4D60-BA96-2F723AE41A51}" destId="{346F63F6-24C2-4F3E-9601-3BF8C0E4E043}" srcOrd="1" destOrd="0" parTransId="{EB6F4EAA-AA69-4B5E-AED1-6D4801631402}" sibTransId="{9016F056-C9E4-4B60-83FF-DA99162788C5}"/>
    <dgm:cxn modelId="{2C1B62A0-1BB9-4EC3-B2D6-C7563040C880}" srcId="{28A523F2-76A5-4D60-BA96-2F723AE41A51}" destId="{9A1D98E6-50BD-43B1-B8E7-BF94DDC938B0}" srcOrd="0" destOrd="0" parTransId="{1029DD2D-0532-4332-9DD5-9DCE6854C491}" sibTransId="{9AF97E59-AFF5-4A1F-A109-38473299091F}"/>
    <dgm:cxn modelId="{9F4F65A0-F0FE-46C1-89F7-B5BCFD41C2BB}" type="presOf" srcId="{8CBD6636-9658-4D7B-B09A-FAED715DCB1E}" destId="{FB7DC63F-4A80-4B73-8816-804277097646}" srcOrd="0" destOrd="0" presId="urn:microsoft.com/office/officeart/2005/8/layout/hProcess4"/>
    <dgm:cxn modelId="{5D9AE7A4-3AAC-40DD-AD92-C5B9052B172B}" type="presOf" srcId="{4DEBF938-95C7-4E11-B4BC-53618B86D43B}" destId="{5488EBFD-56DD-402D-9A27-C556429B8140}" srcOrd="1" destOrd="0" presId="urn:microsoft.com/office/officeart/2005/8/layout/hProcess4"/>
    <dgm:cxn modelId="{620585B3-3E25-44C9-8632-91C2CB319E45}" srcId="{53BC5130-BBF9-4E09-9CBD-6D5F396E0EC4}" destId="{28A523F2-76A5-4D60-BA96-2F723AE41A51}" srcOrd="3" destOrd="0" parTransId="{ED752EDA-5A4A-4F2B-AE8B-AB25B4A091F6}" sibTransId="{D24EC3E1-CAB1-414B-9B57-03A913FE7535}"/>
    <dgm:cxn modelId="{52E058B5-7274-4037-9437-50EABE93C005}" srcId="{53BC5130-BBF9-4E09-9CBD-6D5F396E0EC4}" destId="{AC97D854-EAA7-48C3-ABDA-B62CBEE4C88F}" srcOrd="0" destOrd="0" parTransId="{9A43D0A0-1C92-4AC1-B909-83C350B313F4}" sibTransId="{8258661F-051B-4E77-91E1-EFCEE6841B76}"/>
    <dgm:cxn modelId="{9D2BC6B9-0B84-43C1-ACB5-757B81B7EC77}" type="presOf" srcId="{A0EEAB1D-CE5E-4172-BFA7-AFB0EAB565FA}" destId="{2FFA40BC-17D7-47C7-9828-D452FB05E609}" srcOrd="0" destOrd="0" presId="urn:microsoft.com/office/officeart/2005/8/layout/hProcess4"/>
    <dgm:cxn modelId="{8ADD2BBB-8C2A-467D-AD5D-407C99CAB49C}" type="presOf" srcId="{AC97D854-EAA7-48C3-ABDA-B62CBEE4C88F}" destId="{D5644F05-7C2D-4723-BF18-DC7A22C5379D}" srcOrd="0" destOrd="0" presId="urn:microsoft.com/office/officeart/2005/8/layout/hProcess4"/>
    <dgm:cxn modelId="{8E590BFE-4FD4-4403-9443-6007F350931F}" type="presOf" srcId="{346F63F6-24C2-4F3E-9601-3BF8C0E4E043}" destId="{CA086D74-CF65-4390-9E65-C5EE5F28D4FD}" srcOrd="0" destOrd="1" presId="urn:microsoft.com/office/officeart/2005/8/layout/hProcess4"/>
    <dgm:cxn modelId="{B59D9643-74AE-4583-8754-24B41BD4DCEC}" type="presParOf" srcId="{ACEFF796-7A2F-433F-9D81-6095D4BAE695}" destId="{FC268429-2BC4-4DDC-86DB-EBC864BAC125}" srcOrd="0" destOrd="0" presId="urn:microsoft.com/office/officeart/2005/8/layout/hProcess4"/>
    <dgm:cxn modelId="{B6955D28-FC9C-419C-A9F1-9959AE2E5662}" type="presParOf" srcId="{ACEFF796-7A2F-433F-9D81-6095D4BAE695}" destId="{DD8BCCFD-23A7-48C0-82D4-A71A720F3369}" srcOrd="1" destOrd="0" presId="urn:microsoft.com/office/officeart/2005/8/layout/hProcess4"/>
    <dgm:cxn modelId="{0629134E-8D48-4A9A-AD77-A0A226BEDCA0}" type="presParOf" srcId="{ACEFF796-7A2F-433F-9D81-6095D4BAE695}" destId="{0BABF56F-17BA-4DF2-9798-E71F46B92124}" srcOrd="2" destOrd="0" presId="urn:microsoft.com/office/officeart/2005/8/layout/hProcess4"/>
    <dgm:cxn modelId="{21810438-F0AA-459E-B55F-A836F4A9554E}" type="presParOf" srcId="{0BABF56F-17BA-4DF2-9798-E71F46B92124}" destId="{210D3646-3720-4AC3-9C6F-56B818705110}" srcOrd="0" destOrd="0" presId="urn:microsoft.com/office/officeart/2005/8/layout/hProcess4"/>
    <dgm:cxn modelId="{3B36D579-878C-4CDE-8910-39417B7C50CA}" type="presParOf" srcId="{210D3646-3720-4AC3-9C6F-56B818705110}" destId="{52DBEACE-6CAB-4336-A4C2-4409DCF18342}" srcOrd="0" destOrd="0" presId="urn:microsoft.com/office/officeart/2005/8/layout/hProcess4"/>
    <dgm:cxn modelId="{2D0B7F60-DA39-412C-A667-527CC90774FD}" type="presParOf" srcId="{210D3646-3720-4AC3-9C6F-56B818705110}" destId="{2FFA40BC-17D7-47C7-9828-D452FB05E609}" srcOrd="1" destOrd="0" presId="urn:microsoft.com/office/officeart/2005/8/layout/hProcess4"/>
    <dgm:cxn modelId="{EDB35673-78C0-4850-809B-DD5D0FF64546}" type="presParOf" srcId="{210D3646-3720-4AC3-9C6F-56B818705110}" destId="{DF3D4642-9E92-4A52-8F47-212C5203B6B2}" srcOrd="2" destOrd="0" presId="urn:microsoft.com/office/officeart/2005/8/layout/hProcess4"/>
    <dgm:cxn modelId="{4009FCC2-B9B3-42CA-8C4D-74FB98DEB39E}" type="presParOf" srcId="{210D3646-3720-4AC3-9C6F-56B818705110}" destId="{D5644F05-7C2D-4723-BF18-DC7A22C5379D}" srcOrd="3" destOrd="0" presId="urn:microsoft.com/office/officeart/2005/8/layout/hProcess4"/>
    <dgm:cxn modelId="{0C59C3C1-2688-43D9-A1C2-595B13F568FB}" type="presParOf" srcId="{210D3646-3720-4AC3-9C6F-56B818705110}" destId="{251BA1E3-063C-4CFC-828A-208013B9C46C}" srcOrd="4" destOrd="0" presId="urn:microsoft.com/office/officeart/2005/8/layout/hProcess4"/>
    <dgm:cxn modelId="{EB0A66B2-7C27-47AE-832B-F19E562F7296}" type="presParOf" srcId="{0BABF56F-17BA-4DF2-9798-E71F46B92124}" destId="{7621E597-0E9F-46FC-80DC-57EF83F81D4D}" srcOrd="1" destOrd="0" presId="urn:microsoft.com/office/officeart/2005/8/layout/hProcess4"/>
    <dgm:cxn modelId="{3ACDF336-9C71-4517-B14A-8644B4266F9F}" type="presParOf" srcId="{0BABF56F-17BA-4DF2-9798-E71F46B92124}" destId="{41D2E873-1A6C-4079-AC68-6792EA158DDD}" srcOrd="2" destOrd="0" presId="urn:microsoft.com/office/officeart/2005/8/layout/hProcess4"/>
    <dgm:cxn modelId="{920B1C10-DC88-4485-8FD9-0C2A012BAD0B}" type="presParOf" srcId="{41D2E873-1A6C-4079-AC68-6792EA158DDD}" destId="{53095CF0-B4B8-4546-AE23-C293C927EAF9}" srcOrd="0" destOrd="0" presId="urn:microsoft.com/office/officeart/2005/8/layout/hProcess4"/>
    <dgm:cxn modelId="{8B9B3241-83B4-45A9-AD6B-6169E2DA639E}" type="presParOf" srcId="{41D2E873-1A6C-4079-AC68-6792EA158DDD}" destId="{3B258807-70FF-4595-98DE-1E0F25C8F6F3}" srcOrd="1" destOrd="0" presId="urn:microsoft.com/office/officeart/2005/8/layout/hProcess4"/>
    <dgm:cxn modelId="{5DEAA893-033A-4D0B-B908-CE7355A79114}" type="presParOf" srcId="{41D2E873-1A6C-4079-AC68-6792EA158DDD}" destId="{5488EBFD-56DD-402D-9A27-C556429B8140}" srcOrd="2" destOrd="0" presId="urn:microsoft.com/office/officeart/2005/8/layout/hProcess4"/>
    <dgm:cxn modelId="{653CA2A2-0096-4B42-A87A-5BBA7893E1B1}" type="presParOf" srcId="{41D2E873-1A6C-4079-AC68-6792EA158DDD}" destId="{503F38B6-FCBF-4B58-B1D9-363BD148F07F}" srcOrd="3" destOrd="0" presId="urn:microsoft.com/office/officeart/2005/8/layout/hProcess4"/>
    <dgm:cxn modelId="{F4FB7F6A-E57A-4116-B253-EA1E44F8B8F2}" type="presParOf" srcId="{41D2E873-1A6C-4079-AC68-6792EA158DDD}" destId="{94698985-4828-44F7-8E25-88A1DD4FD691}" srcOrd="4" destOrd="0" presId="urn:microsoft.com/office/officeart/2005/8/layout/hProcess4"/>
    <dgm:cxn modelId="{C4DA7067-07C9-4B01-AF2C-D5D86248FAB9}" type="presParOf" srcId="{0BABF56F-17BA-4DF2-9798-E71F46B92124}" destId="{FB7DC63F-4A80-4B73-8816-804277097646}" srcOrd="3" destOrd="0" presId="urn:microsoft.com/office/officeart/2005/8/layout/hProcess4"/>
    <dgm:cxn modelId="{322E589F-BE25-44CA-A619-209578390676}" type="presParOf" srcId="{0BABF56F-17BA-4DF2-9798-E71F46B92124}" destId="{A37FA639-8DBE-465D-8B7E-6CF70C59F46D}" srcOrd="4" destOrd="0" presId="urn:microsoft.com/office/officeart/2005/8/layout/hProcess4"/>
    <dgm:cxn modelId="{EEBBCF4F-D009-4179-840F-58EAC573EC4F}" type="presParOf" srcId="{A37FA639-8DBE-465D-8B7E-6CF70C59F46D}" destId="{DF9DE706-F5A1-4473-8B3C-A15CF649776E}" srcOrd="0" destOrd="0" presId="urn:microsoft.com/office/officeart/2005/8/layout/hProcess4"/>
    <dgm:cxn modelId="{628583FA-8DB7-48CB-B5D3-C9A5236E27C0}" type="presParOf" srcId="{A37FA639-8DBE-465D-8B7E-6CF70C59F46D}" destId="{49446450-DB44-4C88-8A61-273AEAC82269}" srcOrd="1" destOrd="0" presId="urn:microsoft.com/office/officeart/2005/8/layout/hProcess4"/>
    <dgm:cxn modelId="{8BB2AA27-A961-4572-8F3E-6A4DE71F37CF}" type="presParOf" srcId="{A37FA639-8DBE-465D-8B7E-6CF70C59F46D}" destId="{1A9AE3CA-2A43-4CEC-BA52-CDDCA2644076}" srcOrd="2" destOrd="0" presId="urn:microsoft.com/office/officeart/2005/8/layout/hProcess4"/>
    <dgm:cxn modelId="{760F689C-834B-42F4-82B1-4F2C50E43A4D}" type="presParOf" srcId="{A37FA639-8DBE-465D-8B7E-6CF70C59F46D}" destId="{090134D6-4370-4B19-A2CE-EA17F6E4D0CD}" srcOrd="3" destOrd="0" presId="urn:microsoft.com/office/officeart/2005/8/layout/hProcess4"/>
    <dgm:cxn modelId="{C97885F5-B349-4215-B21E-CC0602512028}" type="presParOf" srcId="{A37FA639-8DBE-465D-8B7E-6CF70C59F46D}" destId="{0A42FE94-753E-4013-A539-C76195B25A89}" srcOrd="4" destOrd="0" presId="urn:microsoft.com/office/officeart/2005/8/layout/hProcess4"/>
    <dgm:cxn modelId="{EA2FBC05-C897-40FF-8688-B30B99B9925F}" type="presParOf" srcId="{0BABF56F-17BA-4DF2-9798-E71F46B92124}" destId="{8BD1B021-AB02-4945-88BE-AC29C503BF09}" srcOrd="5" destOrd="0" presId="urn:microsoft.com/office/officeart/2005/8/layout/hProcess4"/>
    <dgm:cxn modelId="{4676D7C6-9046-4008-9E76-4BA9A0787028}" type="presParOf" srcId="{0BABF56F-17BA-4DF2-9798-E71F46B92124}" destId="{AB3CA90E-7E8F-4EE6-826C-E16913BDD3E6}" srcOrd="6" destOrd="0" presId="urn:microsoft.com/office/officeart/2005/8/layout/hProcess4"/>
    <dgm:cxn modelId="{6F42C01F-14AC-4A74-8DE1-939997A1589E}" type="presParOf" srcId="{AB3CA90E-7E8F-4EE6-826C-E16913BDD3E6}" destId="{630C75BB-3EDE-46DB-8915-8D3D478977FA}" srcOrd="0" destOrd="0" presId="urn:microsoft.com/office/officeart/2005/8/layout/hProcess4"/>
    <dgm:cxn modelId="{DBD0948E-9BB8-4646-9F5C-5FACE0504B70}" type="presParOf" srcId="{AB3CA90E-7E8F-4EE6-826C-E16913BDD3E6}" destId="{CA086D74-CF65-4390-9E65-C5EE5F28D4FD}" srcOrd="1" destOrd="0" presId="urn:microsoft.com/office/officeart/2005/8/layout/hProcess4"/>
    <dgm:cxn modelId="{65D7EFCA-44AE-4306-98AA-AB4E70A2C113}" type="presParOf" srcId="{AB3CA90E-7E8F-4EE6-826C-E16913BDD3E6}" destId="{91188331-850E-4133-9A78-2FDD1DDBAF8B}" srcOrd="2" destOrd="0" presId="urn:microsoft.com/office/officeart/2005/8/layout/hProcess4"/>
    <dgm:cxn modelId="{DE541359-88B9-4E10-9ACA-21EA216B8304}" type="presParOf" srcId="{AB3CA90E-7E8F-4EE6-826C-E16913BDD3E6}" destId="{FB30F41F-3022-4B8E-8519-E9C2769C8E4C}" srcOrd="3" destOrd="0" presId="urn:microsoft.com/office/officeart/2005/8/layout/hProcess4"/>
    <dgm:cxn modelId="{FFF1AC5B-6BD9-40C0-A795-1B83D0A1B6B5}" type="presParOf" srcId="{AB3CA90E-7E8F-4EE6-826C-E16913BDD3E6}" destId="{1D49FE5A-D6CD-4136-AED1-625BE5DC7CD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BBDCACB-F074-4BC4-A34F-EED7D606D96A}" type="doc">
      <dgm:prSet loTypeId="urn:microsoft.com/office/officeart/2005/8/layout/process3" loCatId="process" qsTypeId="urn:microsoft.com/office/officeart/2005/8/quickstyle/simple2" qsCatId="simple" csTypeId="urn:microsoft.com/office/officeart/2005/8/colors/accent1_2" csCatId="accent1" phldr="1"/>
      <dgm:spPr/>
      <dgm:t>
        <a:bodyPr/>
        <a:lstStyle/>
        <a:p>
          <a:endParaRPr lang="en-IN"/>
        </a:p>
      </dgm:t>
    </dgm:pt>
    <dgm:pt modelId="{2087173A-7633-469D-B6F4-2C3F162B763F}">
      <dgm:prSet phldrT="[Text]"/>
      <dgm:spPr/>
      <dgm:t>
        <a:bodyPr/>
        <a:lstStyle/>
        <a:p>
          <a:r>
            <a:rPr lang="en-IN" b="0" dirty="0">
              <a:latin typeface="Book Antiqua" panose="02040602050305030304" pitchFamily="18" charset="0"/>
            </a:rPr>
            <a:t>Section 6</a:t>
          </a:r>
        </a:p>
      </dgm:t>
    </dgm:pt>
    <dgm:pt modelId="{1E8BAB29-C4A1-4DB7-AC97-854F401A5373}" type="parTrans" cxnId="{F60430BE-192D-4A6C-AB72-D2E011665C3F}">
      <dgm:prSet/>
      <dgm:spPr/>
      <dgm:t>
        <a:bodyPr/>
        <a:lstStyle/>
        <a:p>
          <a:endParaRPr lang="en-IN">
            <a:latin typeface="Book Antiqua" panose="02040602050305030304" pitchFamily="18" charset="0"/>
          </a:endParaRPr>
        </a:p>
      </dgm:t>
    </dgm:pt>
    <dgm:pt modelId="{C97E8BC7-48AC-40E6-8625-5F89474E34EC}" type="sibTrans" cxnId="{F60430BE-192D-4A6C-AB72-D2E011665C3F}">
      <dgm:prSet/>
      <dgm:spPr/>
      <dgm:t>
        <a:bodyPr/>
        <a:lstStyle/>
        <a:p>
          <a:endParaRPr lang="en-IN" dirty="0">
            <a:latin typeface="Book Antiqua" panose="02040602050305030304" pitchFamily="18" charset="0"/>
          </a:endParaRPr>
        </a:p>
      </dgm:t>
    </dgm:pt>
    <dgm:pt modelId="{5B4E8684-8A88-4618-8F2F-AD25E034BDDD}">
      <dgm:prSet phldrT="[Text]"/>
      <dgm:spPr/>
      <dgm:t>
        <a:bodyPr/>
        <a:lstStyle/>
        <a:p>
          <a:r>
            <a:rPr lang="en-IN" b="0" dirty="0">
              <a:latin typeface="Book Antiqua" panose="02040602050305030304" pitchFamily="18" charset="0"/>
            </a:rPr>
            <a:t>Section 9</a:t>
          </a:r>
          <a:endParaRPr lang="en-IN" b="0" i="1" dirty="0">
            <a:latin typeface="Book Antiqua" panose="02040602050305030304" pitchFamily="18" charset="0"/>
          </a:endParaRPr>
        </a:p>
      </dgm:t>
    </dgm:pt>
    <dgm:pt modelId="{23CAC5DE-B567-487B-BF1F-06D2BD5ED2BD}" type="parTrans" cxnId="{91B9A364-C01A-478F-B2EC-3A3E756EBC46}">
      <dgm:prSet/>
      <dgm:spPr/>
      <dgm:t>
        <a:bodyPr/>
        <a:lstStyle/>
        <a:p>
          <a:endParaRPr lang="en-IN">
            <a:latin typeface="Book Antiqua" panose="02040602050305030304" pitchFamily="18" charset="0"/>
          </a:endParaRPr>
        </a:p>
      </dgm:t>
    </dgm:pt>
    <dgm:pt modelId="{C671E9C1-6562-40C4-8C7B-8F588F642601}" type="sibTrans" cxnId="{91B9A364-C01A-478F-B2EC-3A3E756EBC46}">
      <dgm:prSet/>
      <dgm:spPr/>
      <dgm:t>
        <a:bodyPr/>
        <a:lstStyle/>
        <a:p>
          <a:endParaRPr lang="en-IN" dirty="0">
            <a:latin typeface="Book Antiqua" panose="02040602050305030304" pitchFamily="18" charset="0"/>
          </a:endParaRPr>
        </a:p>
      </dgm:t>
    </dgm:pt>
    <dgm:pt modelId="{F666F356-348F-41DD-82D7-31656ECE855D}">
      <dgm:prSet phldrT="[Text]"/>
      <dgm:spPr/>
      <dgm:t>
        <a:bodyPr/>
        <a:lstStyle/>
        <a:p>
          <a:r>
            <a:rPr lang="en-IN" b="0" dirty="0">
              <a:latin typeface="Book Antiqua" panose="02040602050305030304" pitchFamily="18" charset="0"/>
            </a:rPr>
            <a:t>DTAA</a:t>
          </a:r>
        </a:p>
      </dgm:t>
    </dgm:pt>
    <dgm:pt modelId="{BC10778E-B366-44B8-BC5E-90360416E48E}" type="parTrans" cxnId="{A20B6688-69A2-4BB2-8D77-9D1FB2D6994F}">
      <dgm:prSet/>
      <dgm:spPr/>
      <dgm:t>
        <a:bodyPr/>
        <a:lstStyle/>
        <a:p>
          <a:endParaRPr lang="en-IN">
            <a:latin typeface="Book Antiqua" panose="02040602050305030304" pitchFamily="18" charset="0"/>
          </a:endParaRPr>
        </a:p>
      </dgm:t>
    </dgm:pt>
    <dgm:pt modelId="{C7DEE397-B681-4AFE-BDE8-13746CBFC411}" type="sibTrans" cxnId="{A20B6688-69A2-4BB2-8D77-9D1FB2D6994F}">
      <dgm:prSet/>
      <dgm:spPr/>
      <dgm:t>
        <a:bodyPr/>
        <a:lstStyle/>
        <a:p>
          <a:endParaRPr lang="en-IN">
            <a:latin typeface="Book Antiqua" panose="02040602050305030304" pitchFamily="18" charset="0"/>
          </a:endParaRPr>
        </a:p>
      </dgm:t>
    </dgm:pt>
    <dgm:pt modelId="{E23185A6-5C69-47CB-A7C9-F6FFB8E8585A}">
      <dgm:prSet/>
      <dgm:spPr/>
      <dgm:t>
        <a:bodyPr/>
        <a:lstStyle/>
        <a:p>
          <a:r>
            <a:rPr lang="en-US" b="0" i="1" dirty="0">
              <a:latin typeface="Book Antiqua" panose="02040602050305030304" pitchFamily="18" charset="0"/>
            </a:rPr>
            <a:t>Received or Deemed to be received</a:t>
          </a:r>
          <a:endParaRPr lang="en-IN" b="0" dirty="0">
            <a:latin typeface="Book Antiqua" panose="02040602050305030304" pitchFamily="18" charset="0"/>
          </a:endParaRPr>
        </a:p>
      </dgm:t>
    </dgm:pt>
    <dgm:pt modelId="{33A6DBC9-9380-4BCA-9797-705860AB6AD3}" type="parTrans" cxnId="{C79C4159-7F54-4E15-A3FC-4AB1FE640DA4}">
      <dgm:prSet/>
      <dgm:spPr/>
      <dgm:t>
        <a:bodyPr/>
        <a:lstStyle/>
        <a:p>
          <a:endParaRPr lang="en-IN">
            <a:latin typeface="Book Antiqua" panose="02040602050305030304" pitchFamily="18" charset="0"/>
          </a:endParaRPr>
        </a:p>
      </dgm:t>
    </dgm:pt>
    <dgm:pt modelId="{6C44811A-12C8-471D-83C6-8A25779C23D4}" type="sibTrans" cxnId="{C79C4159-7F54-4E15-A3FC-4AB1FE640DA4}">
      <dgm:prSet/>
      <dgm:spPr/>
      <dgm:t>
        <a:bodyPr/>
        <a:lstStyle/>
        <a:p>
          <a:endParaRPr lang="en-IN">
            <a:latin typeface="Book Antiqua" panose="02040602050305030304" pitchFamily="18" charset="0"/>
          </a:endParaRPr>
        </a:p>
      </dgm:t>
    </dgm:pt>
    <dgm:pt modelId="{755C6F1B-3255-406C-8703-04D8A808A1C2}">
      <dgm:prSet/>
      <dgm:spPr/>
      <dgm:t>
        <a:bodyPr/>
        <a:lstStyle/>
        <a:p>
          <a:r>
            <a:rPr lang="en-US" b="0" i="1" dirty="0">
              <a:latin typeface="Book Antiqua" panose="02040602050305030304" pitchFamily="18" charset="0"/>
            </a:rPr>
            <a:t>Accrues or arises</a:t>
          </a:r>
          <a:endParaRPr lang="en-IN" b="0" dirty="0">
            <a:latin typeface="Book Antiqua" panose="02040602050305030304" pitchFamily="18" charset="0"/>
          </a:endParaRPr>
        </a:p>
      </dgm:t>
    </dgm:pt>
    <dgm:pt modelId="{07FACE3F-2FA4-4C22-A38E-6A30EB069B9A}" type="parTrans" cxnId="{4119E241-D2FF-418D-AE57-24C847CDE7FB}">
      <dgm:prSet/>
      <dgm:spPr/>
      <dgm:t>
        <a:bodyPr/>
        <a:lstStyle/>
        <a:p>
          <a:endParaRPr lang="en-IN">
            <a:latin typeface="Book Antiqua" panose="02040602050305030304" pitchFamily="18" charset="0"/>
          </a:endParaRPr>
        </a:p>
      </dgm:t>
    </dgm:pt>
    <dgm:pt modelId="{F21150D3-C2D5-464B-A6C7-7077102EBE5C}" type="sibTrans" cxnId="{4119E241-D2FF-418D-AE57-24C847CDE7FB}">
      <dgm:prSet/>
      <dgm:spPr/>
      <dgm:t>
        <a:bodyPr/>
        <a:lstStyle/>
        <a:p>
          <a:endParaRPr lang="en-IN">
            <a:latin typeface="Book Antiqua" panose="02040602050305030304" pitchFamily="18" charset="0"/>
          </a:endParaRPr>
        </a:p>
      </dgm:t>
    </dgm:pt>
    <dgm:pt modelId="{A9F0213B-5E4E-4754-A46E-383094FC3C51}">
      <dgm:prSet/>
      <dgm:spPr/>
      <dgm:t>
        <a:bodyPr/>
        <a:lstStyle/>
        <a:p>
          <a:r>
            <a:rPr lang="en-US" b="0" i="1" dirty="0">
              <a:latin typeface="Book Antiqua" panose="02040602050305030304" pitchFamily="18" charset="0"/>
            </a:rPr>
            <a:t>Is deemed to Accrue or Arise </a:t>
          </a:r>
          <a:endParaRPr lang="en-IN" b="0" i="1" dirty="0">
            <a:latin typeface="Book Antiqua" panose="02040602050305030304" pitchFamily="18" charset="0"/>
          </a:endParaRPr>
        </a:p>
      </dgm:t>
    </dgm:pt>
    <dgm:pt modelId="{76F9556D-7998-433F-A0FF-A808588CD451}" type="parTrans" cxnId="{106088FA-421F-480E-9B31-315FA9C2AA35}">
      <dgm:prSet/>
      <dgm:spPr/>
      <dgm:t>
        <a:bodyPr/>
        <a:lstStyle/>
        <a:p>
          <a:endParaRPr lang="en-IN">
            <a:latin typeface="Book Antiqua" panose="02040602050305030304" pitchFamily="18" charset="0"/>
          </a:endParaRPr>
        </a:p>
      </dgm:t>
    </dgm:pt>
    <dgm:pt modelId="{F3FDF336-9845-4002-AEB1-7D668BAD3228}" type="sibTrans" cxnId="{106088FA-421F-480E-9B31-315FA9C2AA35}">
      <dgm:prSet/>
      <dgm:spPr/>
      <dgm:t>
        <a:bodyPr/>
        <a:lstStyle/>
        <a:p>
          <a:endParaRPr lang="en-IN">
            <a:latin typeface="Book Antiqua" panose="02040602050305030304" pitchFamily="18" charset="0"/>
          </a:endParaRPr>
        </a:p>
      </dgm:t>
    </dgm:pt>
    <dgm:pt modelId="{922E4222-DB9A-442D-8F51-1E24CB017160}">
      <dgm:prSet/>
      <dgm:spPr/>
      <dgm:t>
        <a:bodyPr/>
        <a:lstStyle/>
        <a:p>
          <a:r>
            <a:rPr lang="en-IN" b="0" i="1" dirty="0">
              <a:latin typeface="Book Antiqua" panose="02040602050305030304" pitchFamily="18" charset="0"/>
            </a:rPr>
            <a:t>Exempt from Tax</a:t>
          </a:r>
        </a:p>
      </dgm:t>
    </dgm:pt>
    <dgm:pt modelId="{B3D1CD54-0DA5-47D2-9935-557E6D33F957}" type="parTrans" cxnId="{41D13037-D220-4E2D-9E88-262A991CD10A}">
      <dgm:prSet/>
      <dgm:spPr/>
      <dgm:t>
        <a:bodyPr/>
        <a:lstStyle/>
        <a:p>
          <a:endParaRPr lang="en-IN">
            <a:latin typeface="Book Antiqua" panose="02040602050305030304" pitchFamily="18" charset="0"/>
          </a:endParaRPr>
        </a:p>
      </dgm:t>
    </dgm:pt>
    <dgm:pt modelId="{F7DA6899-1B47-4255-8AC8-9DFD091F3F55}" type="sibTrans" cxnId="{41D13037-D220-4E2D-9E88-262A991CD10A}">
      <dgm:prSet/>
      <dgm:spPr/>
      <dgm:t>
        <a:bodyPr/>
        <a:lstStyle/>
        <a:p>
          <a:endParaRPr lang="en-IN">
            <a:latin typeface="Book Antiqua" panose="02040602050305030304" pitchFamily="18" charset="0"/>
          </a:endParaRPr>
        </a:p>
      </dgm:t>
    </dgm:pt>
    <dgm:pt modelId="{31BF3BB9-7D9C-4D44-B6F0-6029DB274E68}">
      <dgm:prSet/>
      <dgm:spPr/>
      <dgm:t>
        <a:bodyPr/>
        <a:lstStyle/>
        <a:p>
          <a:r>
            <a:rPr lang="en-IN" b="0" i="1" dirty="0">
              <a:latin typeface="Book Antiqua" panose="02040602050305030304" pitchFamily="18" charset="0"/>
            </a:rPr>
            <a:t>Lower tax rate</a:t>
          </a:r>
        </a:p>
      </dgm:t>
    </dgm:pt>
    <dgm:pt modelId="{0962D7AA-D74D-46CA-A156-40D97EE7C6BC}" type="parTrans" cxnId="{7D4A2E91-B342-4DF1-9CF1-922E7E8EBD45}">
      <dgm:prSet/>
      <dgm:spPr/>
      <dgm:t>
        <a:bodyPr/>
        <a:lstStyle/>
        <a:p>
          <a:endParaRPr lang="en-IN">
            <a:latin typeface="Book Antiqua" panose="02040602050305030304" pitchFamily="18" charset="0"/>
          </a:endParaRPr>
        </a:p>
      </dgm:t>
    </dgm:pt>
    <dgm:pt modelId="{3C54573D-8245-44AB-B1B7-0C96F2D1D7FD}" type="sibTrans" cxnId="{7D4A2E91-B342-4DF1-9CF1-922E7E8EBD45}">
      <dgm:prSet/>
      <dgm:spPr/>
      <dgm:t>
        <a:bodyPr/>
        <a:lstStyle/>
        <a:p>
          <a:endParaRPr lang="en-IN">
            <a:latin typeface="Book Antiqua" panose="02040602050305030304" pitchFamily="18" charset="0"/>
          </a:endParaRPr>
        </a:p>
      </dgm:t>
    </dgm:pt>
    <dgm:pt modelId="{222737E3-6653-4279-B288-F4D1B8D7B928}">
      <dgm:prSet phldrT="[Text]"/>
      <dgm:spPr/>
      <dgm:t>
        <a:bodyPr/>
        <a:lstStyle/>
        <a:p>
          <a:r>
            <a:rPr lang="en-IN" b="0" i="1" dirty="0">
              <a:latin typeface="Book Antiqua" panose="02040602050305030304" pitchFamily="18" charset="0"/>
            </a:rPr>
            <a:t>Residential Status</a:t>
          </a:r>
        </a:p>
      </dgm:t>
    </dgm:pt>
    <dgm:pt modelId="{5F1F02D9-275D-4D85-B699-1F1FB3F51318}" type="parTrans" cxnId="{B47AC181-65F0-4DE2-91C1-DFB71D69CAC1}">
      <dgm:prSet/>
      <dgm:spPr/>
      <dgm:t>
        <a:bodyPr/>
        <a:lstStyle/>
        <a:p>
          <a:endParaRPr lang="en-US">
            <a:latin typeface="Book Antiqua" panose="02040602050305030304" pitchFamily="18" charset="0"/>
          </a:endParaRPr>
        </a:p>
      </dgm:t>
    </dgm:pt>
    <dgm:pt modelId="{8F29CDA5-B804-44DE-B619-677A7AAED27B}" type="sibTrans" cxnId="{B47AC181-65F0-4DE2-91C1-DFB71D69CAC1}">
      <dgm:prSet/>
      <dgm:spPr/>
      <dgm:t>
        <a:bodyPr/>
        <a:lstStyle/>
        <a:p>
          <a:endParaRPr lang="en-US">
            <a:latin typeface="Book Antiqua" panose="02040602050305030304" pitchFamily="18" charset="0"/>
          </a:endParaRPr>
        </a:p>
      </dgm:t>
    </dgm:pt>
    <dgm:pt modelId="{845E0BA3-4D5C-4E96-A718-60725617F0F1}">
      <dgm:prSet phldrT="[Text]"/>
      <dgm:spPr/>
      <dgm:t>
        <a:bodyPr/>
        <a:lstStyle/>
        <a:p>
          <a:r>
            <a:rPr lang="en-IN" b="0" dirty="0">
              <a:latin typeface="Book Antiqua" panose="02040602050305030304" pitchFamily="18" charset="0"/>
            </a:rPr>
            <a:t>Section 5</a:t>
          </a:r>
        </a:p>
      </dgm:t>
    </dgm:pt>
    <dgm:pt modelId="{9699E941-3AA0-44BA-A83F-7472571EF5EC}" type="parTrans" cxnId="{CAC9AF8A-A2F0-4664-8081-5A8F0085AEB7}">
      <dgm:prSet/>
      <dgm:spPr/>
      <dgm:t>
        <a:bodyPr/>
        <a:lstStyle/>
        <a:p>
          <a:endParaRPr lang="en-US">
            <a:latin typeface="Book Antiqua" panose="02040602050305030304" pitchFamily="18" charset="0"/>
          </a:endParaRPr>
        </a:p>
      </dgm:t>
    </dgm:pt>
    <dgm:pt modelId="{561435CC-606F-4226-9CE2-57F6A9AF340D}" type="sibTrans" cxnId="{CAC9AF8A-A2F0-4664-8081-5A8F0085AEB7}">
      <dgm:prSet/>
      <dgm:spPr/>
      <dgm:t>
        <a:bodyPr/>
        <a:lstStyle/>
        <a:p>
          <a:endParaRPr lang="en-US">
            <a:latin typeface="Book Antiqua" panose="02040602050305030304" pitchFamily="18" charset="0"/>
          </a:endParaRPr>
        </a:p>
      </dgm:t>
    </dgm:pt>
    <dgm:pt modelId="{4613134E-9A2F-454D-AE79-FE32D33EC13C}">
      <dgm:prSet/>
      <dgm:spPr/>
      <dgm:t>
        <a:bodyPr/>
        <a:lstStyle/>
        <a:p>
          <a:r>
            <a:rPr lang="en-IN" b="0" i="1" dirty="0">
              <a:latin typeface="Book Antiqua" panose="02040602050305030304" pitchFamily="18" charset="0"/>
            </a:rPr>
            <a:t>As amended by MLI</a:t>
          </a:r>
        </a:p>
      </dgm:t>
    </dgm:pt>
    <dgm:pt modelId="{C237B9E6-A641-4053-BC70-82C75FE9FCBA}" type="parTrans" cxnId="{E613BDD8-58B7-4C65-BFF4-724942327CED}">
      <dgm:prSet/>
      <dgm:spPr/>
      <dgm:t>
        <a:bodyPr/>
        <a:lstStyle/>
        <a:p>
          <a:endParaRPr lang="en-GB">
            <a:latin typeface="Book Antiqua" panose="02040602050305030304" pitchFamily="18" charset="0"/>
          </a:endParaRPr>
        </a:p>
      </dgm:t>
    </dgm:pt>
    <dgm:pt modelId="{E8A93AD9-1B60-44F1-91EC-0101E2648636}" type="sibTrans" cxnId="{E613BDD8-58B7-4C65-BFF4-724942327CED}">
      <dgm:prSet/>
      <dgm:spPr/>
      <dgm:t>
        <a:bodyPr/>
        <a:lstStyle/>
        <a:p>
          <a:endParaRPr lang="en-GB">
            <a:latin typeface="Book Antiqua" panose="02040602050305030304" pitchFamily="18" charset="0"/>
          </a:endParaRPr>
        </a:p>
      </dgm:t>
    </dgm:pt>
    <dgm:pt modelId="{BD028E6A-FE95-4C80-8A1E-25AE7839F368}" type="pres">
      <dgm:prSet presAssocID="{EBBDCACB-F074-4BC4-A34F-EED7D606D96A}" presName="linearFlow" presStyleCnt="0">
        <dgm:presLayoutVars>
          <dgm:dir/>
          <dgm:animLvl val="lvl"/>
          <dgm:resizeHandles val="exact"/>
        </dgm:presLayoutVars>
      </dgm:prSet>
      <dgm:spPr/>
    </dgm:pt>
    <dgm:pt modelId="{7BD7B244-3D89-45D6-817D-7511BDE9A272}" type="pres">
      <dgm:prSet presAssocID="{2087173A-7633-469D-B6F4-2C3F162B763F}" presName="composite" presStyleCnt="0"/>
      <dgm:spPr/>
    </dgm:pt>
    <dgm:pt modelId="{5DF7EB59-6378-4C96-BF7A-3EE80619633D}" type="pres">
      <dgm:prSet presAssocID="{2087173A-7633-469D-B6F4-2C3F162B763F}" presName="parTx" presStyleLbl="node1" presStyleIdx="0" presStyleCnt="4">
        <dgm:presLayoutVars>
          <dgm:chMax val="0"/>
          <dgm:chPref val="0"/>
          <dgm:bulletEnabled val="1"/>
        </dgm:presLayoutVars>
      </dgm:prSet>
      <dgm:spPr/>
    </dgm:pt>
    <dgm:pt modelId="{60315232-B2DF-4D27-A236-C1BB333BF3DD}" type="pres">
      <dgm:prSet presAssocID="{2087173A-7633-469D-B6F4-2C3F162B763F}" presName="parSh" presStyleLbl="node1" presStyleIdx="0" presStyleCnt="4"/>
      <dgm:spPr/>
    </dgm:pt>
    <dgm:pt modelId="{B83AEC30-89C0-451B-87A5-8125BF5BA4BC}" type="pres">
      <dgm:prSet presAssocID="{2087173A-7633-469D-B6F4-2C3F162B763F}" presName="desTx" presStyleLbl="fgAcc1" presStyleIdx="0" presStyleCnt="4">
        <dgm:presLayoutVars>
          <dgm:bulletEnabled val="1"/>
        </dgm:presLayoutVars>
      </dgm:prSet>
      <dgm:spPr/>
    </dgm:pt>
    <dgm:pt modelId="{F9EF24CF-8082-458B-A068-802B841715FF}" type="pres">
      <dgm:prSet presAssocID="{C97E8BC7-48AC-40E6-8625-5F89474E34EC}" presName="sibTrans" presStyleLbl="sibTrans2D1" presStyleIdx="0" presStyleCnt="3"/>
      <dgm:spPr/>
    </dgm:pt>
    <dgm:pt modelId="{D59F4EAB-2598-4D34-A1C1-CD0AEA278830}" type="pres">
      <dgm:prSet presAssocID="{C97E8BC7-48AC-40E6-8625-5F89474E34EC}" presName="connTx" presStyleLbl="sibTrans2D1" presStyleIdx="0" presStyleCnt="3"/>
      <dgm:spPr/>
    </dgm:pt>
    <dgm:pt modelId="{74769A67-2703-4F46-8A7E-9DE018B41F71}" type="pres">
      <dgm:prSet presAssocID="{845E0BA3-4D5C-4E96-A718-60725617F0F1}" presName="composite" presStyleCnt="0"/>
      <dgm:spPr/>
    </dgm:pt>
    <dgm:pt modelId="{919EFDFC-8603-47B1-A42C-432F37B3B69F}" type="pres">
      <dgm:prSet presAssocID="{845E0BA3-4D5C-4E96-A718-60725617F0F1}" presName="parTx" presStyleLbl="node1" presStyleIdx="0" presStyleCnt="4">
        <dgm:presLayoutVars>
          <dgm:chMax val="0"/>
          <dgm:chPref val="0"/>
          <dgm:bulletEnabled val="1"/>
        </dgm:presLayoutVars>
      </dgm:prSet>
      <dgm:spPr/>
    </dgm:pt>
    <dgm:pt modelId="{1FA983FA-4930-4C8E-B733-CB0D36BECBB1}" type="pres">
      <dgm:prSet presAssocID="{845E0BA3-4D5C-4E96-A718-60725617F0F1}" presName="parSh" presStyleLbl="node1" presStyleIdx="1" presStyleCnt="4"/>
      <dgm:spPr/>
    </dgm:pt>
    <dgm:pt modelId="{E1A044E3-F87A-4B3A-B9A8-E7A79A194E62}" type="pres">
      <dgm:prSet presAssocID="{845E0BA3-4D5C-4E96-A718-60725617F0F1}" presName="desTx" presStyleLbl="fgAcc1" presStyleIdx="1" presStyleCnt="4">
        <dgm:presLayoutVars>
          <dgm:bulletEnabled val="1"/>
        </dgm:presLayoutVars>
      </dgm:prSet>
      <dgm:spPr/>
    </dgm:pt>
    <dgm:pt modelId="{53C90ABC-F626-413F-B2F8-BDE244A3B8CA}" type="pres">
      <dgm:prSet presAssocID="{561435CC-606F-4226-9CE2-57F6A9AF340D}" presName="sibTrans" presStyleLbl="sibTrans2D1" presStyleIdx="1" presStyleCnt="3"/>
      <dgm:spPr/>
    </dgm:pt>
    <dgm:pt modelId="{7A1EFDE6-8C66-4231-8063-16EECE4307F0}" type="pres">
      <dgm:prSet presAssocID="{561435CC-606F-4226-9CE2-57F6A9AF340D}" presName="connTx" presStyleLbl="sibTrans2D1" presStyleIdx="1" presStyleCnt="3"/>
      <dgm:spPr/>
    </dgm:pt>
    <dgm:pt modelId="{D55B3FB7-C150-430B-B5D8-EB6FAE26AF93}" type="pres">
      <dgm:prSet presAssocID="{5B4E8684-8A88-4618-8F2F-AD25E034BDDD}" presName="composite" presStyleCnt="0"/>
      <dgm:spPr/>
    </dgm:pt>
    <dgm:pt modelId="{83EA63F0-67FD-438B-9BCD-1B244E811DA6}" type="pres">
      <dgm:prSet presAssocID="{5B4E8684-8A88-4618-8F2F-AD25E034BDDD}" presName="parTx" presStyleLbl="node1" presStyleIdx="1" presStyleCnt="4">
        <dgm:presLayoutVars>
          <dgm:chMax val="0"/>
          <dgm:chPref val="0"/>
          <dgm:bulletEnabled val="1"/>
        </dgm:presLayoutVars>
      </dgm:prSet>
      <dgm:spPr/>
    </dgm:pt>
    <dgm:pt modelId="{4BE5DF09-748A-4704-A89A-D5439DA57693}" type="pres">
      <dgm:prSet presAssocID="{5B4E8684-8A88-4618-8F2F-AD25E034BDDD}" presName="parSh" presStyleLbl="node1" presStyleIdx="2" presStyleCnt="4"/>
      <dgm:spPr/>
    </dgm:pt>
    <dgm:pt modelId="{5941998D-768E-485B-8543-FE9373F7FFC3}" type="pres">
      <dgm:prSet presAssocID="{5B4E8684-8A88-4618-8F2F-AD25E034BDDD}" presName="desTx" presStyleLbl="fgAcc1" presStyleIdx="2" presStyleCnt="4">
        <dgm:presLayoutVars>
          <dgm:bulletEnabled val="1"/>
        </dgm:presLayoutVars>
      </dgm:prSet>
      <dgm:spPr/>
    </dgm:pt>
    <dgm:pt modelId="{4D471423-5296-4289-9350-59F8917D2FED}" type="pres">
      <dgm:prSet presAssocID="{C671E9C1-6562-40C4-8C7B-8F588F642601}" presName="sibTrans" presStyleLbl="sibTrans2D1" presStyleIdx="2" presStyleCnt="3"/>
      <dgm:spPr/>
    </dgm:pt>
    <dgm:pt modelId="{442D7711-49BD-4BD7-8282-16057837B7F6}" type="pres">
      <dgm:prSet presAssocID="{C671E9C1-6562-40C4-8C7B-8F588F642601}" presName="connTx" presStyleLbl="sibTrans2D1" presStyleIdx="2" presStyleCnt="3"/>
      <dgm:spPr/>
    </dgm:pt>
    <dgm:pt modelId="{19F316BC-0DA4-45E0-A0B7-43F1F27D3020}" type="pres">
      <dgm:prSet presAssocID="{F666F356-348F-41DD-82D7-31656ECE855D}" presName="composite" presStyleCnt="0"/>
      <dgm:spPr/>
    </dgm:pt>
    <dgm:pt modelId="{55034549-C6B7-4576-B718-E4EF75BFE90A}" type="pres">
      <dgm:prSet presAssocID="{F666F356-348F-41DD-82D7-31656ECE855D}" presName="parTx" presStyleLbl="node1" presStyleIdx="2" presStyleCnt="4">
        <dgm:presLayoutVars>
          <dgm:chMax val="0"/>
          <dgm:chPref val="0"/>
          <dgm:bulletEnabled val="1"/>
        </dgm:presLayoutVars>
      </dgm:prSet>
      <dgm:spPr/>
    </dgm:pt>
    <dgm:pt modelId="{E285D8FC-F04D-4517-81CE-A0828AF38BE4}" type="pres">
      <dgm:prSet presAssocID="{F666F356-348F-41DD-82D7-31656ECE855D}" presName="parSh" presStyleLbl="node1" presStyleIdx="3" presStyleCnt="4"/>
      <dgm:spPr/>
    </dgm:pt>
    <dgm:pt modelId="{B1B1E781-E7C1-4984-9648-EB5AC0A2DCE6}" type="pres">
      <dgm:prSet presAssocID="{F666F356-348F-41DD-82D7-31656ECE855D}" presName="desTx" presStyleLbl="fgAcc1" presStyleIdx="3" presStyleCnt="4">
        <dgm:presLayoutVars>
          <dgm:bulletEnabled val="1"/>
        </dgm:presLayoutVars>
      </dgm:prSet>
      <dgm:spPr/>
    </dgm:pt>
  </dgm:ptLst>
  <dgm:cxnLst>
    <dgm:cxn modelId="{73BD1914-9DB1-4350-846B-C33BA7F771CA}" type="presOf" srcId="{F666F356-348F-41DD-82D7-31656ECE855D}" destId="{E285D8FC-F04D-4517-81CE-A0828AF38BE4}" srcOrd="1" destOrd="0" presId="urn:microsoft.com/office/officeart/2005/8/layout/process3"/>
    <dgm:cxn modelId="{45043A19-4C8F-4640-A9E3-ADC6F677854A}" type="presOf" srcId="{5B4E8684-8A88-4618-8F2F-AD25E034BDDD}" destId="{83EA63F0-67FD-438B-9BCD-1B244E811DA6}" srcOrd="0" destOrd="0" presId="urn:microsoft.com/office/officeart/2005/8/layout/process3"/>
    <dgm:cxn modelId="{19A0E521-C691-4564-AC73-162957A63D9E}" type="presOf" srcId="{C97E8BC7-48AC-40E6-8625-5F89474E34EC}" destId="{F9EF24CF-8082-458B-A068-802B841715FF}" srcOrd="0" destOrd="0" presId="urn:microsoft.com/office/officeart/2005/8/layout/process3"/>
    <dgm:cxn modelId="{9C30192C-42BE-4078-84FE-30A30B6DE6FB}" type="presOf" srcId="{EBBDCACB-F074-4BC4-A34F-EED7D606D96A}" destId="{BD028E6A-FE95-4C80-8A1E-25AE7839F368}" srcOrd="0" destOrd="0" presId="urn:microsoft.com/office/officeart/2005/8/layout/process3"/>
    <dgm:cxn modelId="{1368002E-0BDD-4E25-8ED3-EE617127BE83}" type="presOf" srcId="{31BF3BB9-7D9C-4D44-B6F0-6029DB274E68}" destId="{B1B1E781-E7C1-4984-9648-EB5AC0A2DCE6}" srcOrd="0" destOrd="2" presId="urn:microsoft.com/office/officeart/2005/8/layout/process3"/>
    <dgm:cxn modelId="{41D13037-D220-4E2D-9E88-262A991CD10A}" srcId="{F666F356-348F-41DD-82D7-31656ECE855D}" destId="{922E4222-DB9A-442D-8F51-1E24CB017160}" srcOrd="1" destOrd="0" parTransId="{B3D1CD54-0DA5-47D2-9935-557E6D33F957}" sibTransId="{F7DA6899-1B47-4255-8AC8-9DFD091F3F55}"/>
    <dgm:cxn modelId="{9F91023F-AB0E-4FF0-A048-524B74BD4A02}" type="presOf" srcId="{2087173A-7633-469D-B6F4-2C3F162B763F}" destId="{5DF7EB59-6378-4C96-BF7A-3EE80619633D}" srcOrd="0" destOrd="0" presId="urn:microsoft.com/office/officeart/2005/8/layout/process3"/>
    <dgm:cxn modelId="{4119E241-D2FF-418D-AE57-24C847CDE7FB}" srcId="{845E0BA3-4D5C-4E96-A718-60725617F0F1}" destId="{755C6F1B-3255-406C-8703-04D8A808A1C2}" srcOrd="1" destOrd="0" parTransId="{07FACE3F-2FA4-4C22-A38E-6A30EB069B9A}" sibTransId="{F21150D3-C2D5-464B-A6C7-7077102EBE5C}"/>
    <dgm:cxn modelId="{91B9A364-C01A-478F-B2EC-3A3E756EBC46}" srcId="{EBBDCACB-F074-4BC4-A34F-EED7D606D96A}" destId="{5B4E8684-8A88-4618-8F2F-AD25E034BDDD}" srcOrd="2" destOrd="0" parTransId="{23CAC5DE-B567-487B-BF1F-06D2BD5ED2BD}" sibTransId="{C671E9C1-6562-40C4-8C7B-8F588F642601}"/>
    <dgm:cxn modelId="{6085CA68-F53D-470B-B865-AB36E658302B}" type="presOf" srcId="{4613134E-9A2F-454D-AE79-FE32D33EC13C}" destId="{B1B1E781-E7C1-4984-9648-EB5AC0A2DCE6}" srcOrd="0" destOrd="0" presId="urn:microsoft.com/office/officeart/2005/8/layout/process3"/>
    <dgm:cxn modelId="{FDB8E474-DD84-4304-AD40-3942DBBD39D5}" type="presOf" srcId="{5B4E8684-8A88-4618-8F2F-AD25E034BDDD}" destId="{4BE5DF09-748A-4704-A89A-D5439DA57693}" srcOrd="1" destOrd="0" presId="urn:microsoft.com/office/officeart/2005/8/layout/process3"/>
    <dgm:cxn modelId="{C79C4159-7F54-4E15-A3FC-4AB1FE640DA4}" srcId="{845E0BA3-4D5C-4E96-A718-60725617F0F1}" destId="{E23185A6-5C69-47CB-A7C9-F6FFB8E8585A}" srcOrd="0" destOrd="0" parTransId="{33A6DBC9-9380-4BCA-9797-705860AB6AD3}" sibTransId="{6C44811A-12C8-471D-83C6-8A25779C23D4}"/>
    <dgm:cxn modelId="{E9F5DB79-8ADD-437C-ACE4-249DF6887693}" type="presOf" srcId="{2087173A-7633-469D-B6F4-2C3F162B763F}" destId="{60315232-B2DF-4D27-A236-C1BB333BF3DD}" srcOrd="1" destOrd="0" presId="urn:microsoft.com/office/officeart/2005/8/layout/process3"/>
    <dgm:cxn modelId="{5901337F-A90B-4342-B43C-4F4B6D2D8BC2}" type="presOf" srcId="{845E0BA3-4D5C-4E96-A718-60725617F0F1}" destId="{919EFDFC-8603-47B1-A42C-432F37B3B69F}" srcOrd="0" destOrd="0" presId="urn:microsoft.com/office/officeart/2005/8/layout/process3"/>
    <dgm:cxn modelId="{B47AC181-65F0-4DE2-91C1-DFB71D69CAC1}" srcId="{2087173A-7633-469D-B6F4-2C3F162B763F}" destId="{222737E3-6653-4279-B288-F4D1B8D7B928}" srcOrd="0" destOrd="0" parTransId="{5F1F02D9-275D-4D85-B699-1F1FB3F51318}" sibTransId="{8F29CDA5-B804-44DE-B619-677A7AAED27B}"/>
    <dgm:cxn modelId="{A20B6688-69A2-4BB2-8D77-9D1FB2D6994F}" srcId="{EBBDCACB-F074-4BC4-A34F-EED7D606D96A}" destId="{F666F356-348F-41DD-82D7-31656ECE855D}" srcOrd="3" destOrd="0" parTransId="{BC10778E-B366-44B8-BC5E-90360416E48E}" sibTransId="{C7DEE397-B681-4AFE-BDE8-13746CBFC411}"/>
    <dgm:cxn modelId="{2271B288-721B-4ADF-AD70-32584F108CAA}" type="presOf" srcId="{755C6F1B-3255-406C-8703-04D8A808A1C2}" destId="{E1A044E3-F87A-4B3A-B9A8-E7A79A194E62}" srcOrd="0" destOrd="1" presId="urn:microsoft.com/office/officeart/2005/8/layout/process3"/>
    <dgm:cxn modelId="{CAC9AF8A-A2F0-4664-8081-5A8F0085AEB7}" srcId="{EBBDCACB-F074-4BC4-A34F-EED7D606D96A}" destId="{845E0BA3-4D5C-4E96-A718-60725617F0F1}" srcOrd="1" destOrd="0" parTransId="{9699E941-3AA0-44BA-A83F-7472571EF5EC}" sibTransId="{561435CC-606F-4226-9CE2-57F6A9AF340D}"/>
    <dgm:cxn modelId="{3A5B928E-938C-4C13-B3F8-03488DD455F4}" type="presOf" srcId="{E23185A6-5C69-47CB-A7C9-F6FFB8E8585A}" destId="{E1A044E3-F87A-4B3A-B9A8-E7A79A194E62}" srcOrd="0" destOrd="0" presId="urn:microsoft.com/office/officeart/2005/8/layout/process3"/>
    <dgm:cxn modelId="{7D4A2E91-B342-4DF1-9CF1-922E7E8EBD45}" srcId="{F666F356-348F-41DD-82D7-31656ECE855D}" destId="{31BF3BB9-7D9C-4D44-B6F0-6029DB274E68}" srcOrd="2" destOrd="0" parTransId="{0962D7AA-D74D-46CA-A156-40D97EE7C6BC}" sibTransId="{3C54573D-8245-44AB-B1B7-0C96F2D1D7FD}"/>
    <dgm:cxn modelId="{D892769C-C89D-4D53-AE9A-FA46789312D2}" type="presOf" srcId="{222737E3-6653-4279-B288-F4D1B8D7B928}" destId="{B83AEC30-89C0-451B-87A5-8125BF5BA4BC}" srcOrd="0" destOrd="0" presId="urn:microsoft.com/office/officeart/2005/8/layout/process3"/>
    <dgm:cxn modelId="{B6746F9D-1A52-44BE-82D3-06C740977F6A}" type="presOf" srcId="{C97E8BC7-48AC-40E6-8625-5F89474E34EC}" destId="{D59F4EAB-2598-4D34-A1C1-CD0AEA278830}" srcOrd="1" destOrd="0" presId="urn:microsoft.com/office/officeart/2005/8/layout/process3"/>
    <dgm:cxn modelId="{31F25BA5-E469-4277-BCC7-1F76F4A654DC}" type="presOf" srcId="{922E4222-DB9A-442D-8F51-1E24CB017160}" destId="{B1B1E781-E7C1-4984-9648-EB5AC0A2DCE6}" srcOrd="0" destOrd="1" presId="urn:microsoft.com/office/officeart/2005/8/layout/process3"/>
    <dgm:cxn modelId="{836911B6-7FAA-4223-A927-90626638D7E8}" type="presOf" srcId="{F666F356-348F-41DD-82D7-31656ECE855D}" destId="{55034549-C6B7-4576-B718-E4EF75BFE90A}" srcOrd="0" destOrd="0" presId="urn:microsoft.com/office/officeart/2005/8/layout/process3"/>
    <dgm:cxn modelId="{F60430BE-192D-4A6C-AB72-D2E011665C3F}" srcId="{EBBDCACB-F074-4BC4-A34F-EED7D606D96A}" destId="{2087173A-7633-469D-B6F4-2C3F162B763F}" srcOrd="0" destOrd="0" parTransId="{1E8BAB29-C4A1-4DB7-AC97-854F401A5373}" sibTransId="{C97E8BC7-48AC-40E6-8625-5F89474E34EC}"/>
    <dgm:cxn modelId="{BAEEE1C1-0E14-4D46-90A9-5604169ADDFF}" type="presOf" srcId="{C671E9C1-6562-40C4-8C7B-8F588F642601}" destId="{442D7711-49BD-4BD7-8282-16057837B7F6}" srcOrd="1" destOrd="0" presId="urn:microsoft.com/office/officeart/2005/8/layout/process3"/>
    <dgm:cxn modelId="{880877C6-C4A9-40E3-B49A-FC14DF6311FC}" type="presOf" srcId="{A9F0213B-5E4E-4754-A46E-383094FC3C51}" destId="{5941998D-768E-485B-8543-FE9373F7FFC3}" srcOrd="0" destOrd="0" presId="urn:microsoft.com/office/officeart/2005/8/layout/process3"/>
    <dgm:cxn modelId="{079A08CA-EA3B-4196-A791-A868774CBEBA}" type="presOf" srcId="{C671E9C1-6562-40C4-8C7B-8F588F642601}" destId="{4D471423-5296-4289-9350-59F8917D2FED}" srcOrd="0" destOrd="0" presId="urn:microsoft.com/office/officeart/2005/8/layout/process3"/>
    <dgm:cxn modelId="{E613BDD8-58B7-4C65-BFF4-724942327CED}" srcId="{F666F356-348F-41DD-82D7-31656ECE855D}" destId="{4613134E-9A2F-454D-AE79-FE32D33EC13C}" srcOrd="0" destOrd="0" parTransId="{C237B9E6-A641-4053-BC70-82C75FE9FCBA}" sibTransId="{E8A93AD9-1B60-44F1-91EC-0101E2648636}"/>
    <dgm:cxn modelId="{CD47F9DB-5EEF-4350-9DEF-17BBEDA7DF4A}" type="presOf" srcId="{845E0BA3-4D5C-4E96-A718-60725617F0F1}" destId="{1FA983FA-4930-4C8E-B733-CB0D36BECBB1}" srcOrd="1" destOrd="0" presId="urn:microsoft.com/office/officeart/2005/8/layout/process3"/>
    <dgm:cxn modelId="{7EEA7CE7-B1DF-4C74-929C-C6DD44521892}" type="presOf" srcId="{561435CC-606F-4226-9CE2-57F6A9AF340D}" destId="{53C90ABC-F626-413F-B2F8-BDE244A3B8CA}" srcOrd="0" destOrd="0" presId="urn:microsoft.com/office/officeart/2005/8/layout/process3"/>
    <dgm:cxn modelId="{1391E7F4-679A-464A-B9F9-E0F2DBB7CC0C}" type="presOf" srcId="{561435CC-606F-4226-9CE2-57F6A9AF340D}" destId="{7A1EFDE6-8C66-4231-8063-16EECE4307F0}" srcOrd="1" destOrd="0" presId="urn:microsoft.com/office/officeart/2005/8/layout/process3"/>
    <dgm:cxn modelId="{106088FA-421F-480E-9B31-315FA9C2AA35}" srcId="{5B4E8684-8A88-4618-8F2F-AD25E034BDDD}" destId="{A9F0213B-5E4E-4754-A46E-383094FC3C51}" srcOrd="0" destOrd="0" parTransId="{76F9556D-7998-433F-A0FF-A808588CD451}" sibTransId="{F3FDF336-9845-4002-AEB1-7D668BAD3228}"/>
    <dgm:cxn modelId="{06811006-0451-4042-8973-98486E2A6C9F}" type="presParOf" srcId="{BD028E6A-FE95-4C80-8A1E-25AE7839F368}" destId="{7BD7B244-3D89-45D6-817D-7511BDE9A272}" srcOrd="0" destOrd="0" presId="urn:microsoft.com/office/officeart/2005/8/layout/process3"/>
    <dgm:cxn modelId="{F0A3FF2D-E983-4811-9DD3-B0B40E1255EA}" type="presParOf" srcId="{7BD7B244-3D89-45D6-817D-7511BDE9A272}" destId="{5DF7EB59-6378-4C96-BF7A-3EE80619633D}" srcOrd="0" destOrd="0" presId="urn:microsoft.com/office/officeart/2005/8/layout/process3"/>
    <dgm:cxn modelId="{81024D45-EF3D-4AFB-8F04-20529D27946B}" type="presParOf" srcId="{7BD7B244-3D89-45D6-817D-7511BDE9A272}" destId="{60315232-B2DF-4D27-A236-C1BB333BF3DD}" srcOrd="1" destOrd="0" presId="urn:microsoft.com/office/officeart/2005/8/layout/process3"/>
    <dgm:cxn modelId="{0B62E92B-F9FD-4CD6-B8FF-682279EC7705}" type="presParOf" srcId="{7BD7B244-3D89-45D6-817D-7511BDE9A272}" destId="{B83AEC30-89C0-451B-87A5-8125BF5BA4BC}" srcOrd="2" destOrd="0" presId="urn:microsoft.com/office/officeart/2005/8/layout/process3"/>
    <dgm:cxn modelId="{FDDD22C2-7995-4654-A6D1-48CAD9FABB5F}" type="presParOf" srcId="{BD028E6A-FE95-4C80-8A1E-25AE7839F368}" destId="{F9EF24CF-8082-458B-A068-802B841715FF}" srcOrd="1" destOrd="0" presId="urn:microsoft.com/office/officeart/2005/8/layout/process3"/>
    <dgm:cxn modelId="{4F128BD5-FFA8-4FF5-88E1-1E12F6F5CC0D}" type="presParOf" srcId="{F9EF24CF-8082-458B-A068-802B841715FF}" destId="{D59F4EAB-2598-4D34-A1C1-CD0AEA278830}" srcOrd="0" destOrd="0" presId="urn:microsoft.com/office/officeart/2005/8/layout/process3"/>
    <dgm:cxn modelId="{0676D64C-BFCE-42D8-88F7-EE5D3540293B}" type="presParOf" srcId="{BD028E6A-FE95-4C80-8A1E-25AE7839F368}" destId="{74769A67-2703-4F46-8A7E-9DE018B41F71}" srcOrd="2" destOrd="0" presId="urn:microsoft.com/office/officeart/2005/8/layout/process3"/>
    <dgm:cxn modelId="{2965C38D-034A-4FFC-B0B0-7B77476436FB}" type="presParOf" srcId="{74769A67-2703-4F46-8A7E-9DE018B41F71}" destId="{919EFDFC-8603-47B1-A42C-432F37B3B69F}" srcOrd="0" destOrd="0" presId="urn:microsoft.com/office/officeart/2005/8/layout/process3"/>
    <dgm:cxn modelId="{4379901B-7BBE-45AB-BE89-A7A8A0881812}" type="presParOf" srcId="{74769A67-2703-4F46-8A7E-9DE018B41F71}" destId="{1FA983FA-4930-4C8E-B733-CB0D36BECBB1}" srcOrd="1" destOrd="0" presId="urn:microsoft.com/office/officeart/2005/8/layout/process3"/>
    <dgm:cxn modelId="{4A05EAEC-1CFC-46FF-A709-3A6727504732}" type="presParOf" srcId="{74769A67-2703-4F46-8A7E-9DE018B41F71}" destId="{E1A044E3-F87A-4B3A-B9A8-E7A79A194E62}" srcOrd="2" destOrd="0" presId="urn:microsoft.com/office/officeart/2005/8/layout/process3"/>
    <dgm:cxn modelId="{87B95E9E-46E0-4BA3-B9E1-D0D668AF8CAF}" type="presParOf" srcId="{BD028E6A-FE95-4C80-8A1E-25AE7839F368}" destId="{53C90ABC-F626-413F-B2F8-BDE244A3B8CA}" srcOrd="3" destOrd="0" presId="urn:microsoft.com/office/officeart/2005/8/layout/process3"/>
    <dgm:cxn modelId="{7591DBA5-599D-4DE1-A20E-A0830719FDAB}" type="presParOf" srcId="{53C90ABC-F626-413F-B2F8-BDE244A3B8CA}" destId="{7A1EFDE6-8C66-4231-8063-16EECE4307F0}" srcOrd="0" destOrd="0" presId="urn:microsoft.com/office/officeart/2005/8/layout/process3"/>
    <dgm:cxn modelId="{A735DC36-93C1-4AC7-9DCC-710ED5B532A0}" type="presParOf" srcId="{BD028E6A-FE95-4C80-8A1E-25AE7839F368}" destId="{D55B3FB7-C150-430B-B5D8-EB6FAE26AF93}" srcOrd="4" destOrd="0" presId="urn:microsoft.com/office/officeart/2005/8/layout/process3"/>
    <dgm:cxn modelId="{8427941A-E6B2-4798-BBE2-5E66F5ED256C}" type="presParOf" srcId="{D55B3FB7-C150-430B-B5D8-EB6FAE26AF93}" destId="{83EA63F0-67FD-438B-9BCD-1B244E811DA6}" srcOrd="0" destOrd="0" presId="urn:microsoft.com/office/officeart/2005/8/layout/process3"/>
    <dgm:cxn modelId="{9790EEBD-D1BC-414F-97DA-34FD5653430D}" type="presParOf" srcId="{D55B3FB7-C150-430B-B5D8-EB6FAE26AF93}" destId="{4BE5DF09-748A-4704-A89A-D5439DA57693}" srcOrd="1" destOrd="0" presId="urn:microsoft.com/office/officeart/2005/8/layout/process3"/>
    <dgm:cxn modelId="{3C220478-178B-4936-AF6D-64EF6EFB6D6F}" type="presParOf" srcId="{D55B3FB7-C150-430B-B5D8-EB6FAE26AF93}" destId="{5941998D-768E-485B-8543-FE9373F7FFC3}" srcOrd="2" destOrd="0" presId="urn:microsoft.com/office/officeart/2005/8/layout/process3"/>
    <dgm:cxn modelId="{0BB173DA-02E1-4378-B27E-E5D2E5F819AA}" type="presParOf" srcId="{BD028E6A-FE95-4C80-8A1E-25AE7839F368}" destId="{4D471423-5296-4289-9350-59F8917D2FED}" srcOrd="5" destOrd="0" presId="urn:microsoft.com/office/officeart/2005/8/layout/process3"/>
    <dgm:cxn modelId="{D2214594-6BEF-4559-AB1E-661B9E8CC23C}" type="presParOf" srcId="{4D471423-5296-4289-9350-59F8917D2FED}" destId="{442D7711-49BD-4BD7-8282-16057837B7F6}" srcOrd="0" destOrd="0" presId="urn:microsoft.com/office/officeart/2005/8/layout/process3"/>
    <dgm:cxn modelId="{2D246B79-59C0-408C-A2FF-D43D0A09148C}" type="presParOf" srcId="{BD028E6A-FE95-4C80-8A1E-25AE7839F368}" destId="{19F316BC-0DA4-45E0-A0B7-43F1F27D3020}" srcOrd="6" destOrd="0" presId="urn:microsoft.com/office/officeart/2005/8/layout/process3"/>
    <dgm:cxn modelId="{F540FD36-F3DB-44E5-AB32-46C9391328FE}" type="presParOf" srcId="{19F316BC-0DA4-45E0-A0B7-43F1F27D3020}" destId="{55034549-C6B7-4576-B718-E4EF75BFE90A}" srcOrd="0" destOrd="0" presId="urn:microsoft.com/office/officeart/2005/8/layout/process3"/>
    <dgm:cxn modelId="{52B45A22-391E-4312-9EE1-886E34D0BFEE}" type="presParOf" srcId="{19F316BC-0DA4-45E0-A0B7-43F1F27D3020}" destId="{E285D8FC-F04D-4517-81CE-A0828AF38BE4}" srcOrd="1" destOrd="0" presId="urn:microsoft.com/office/officeart/2005/8/layout/process3"/>
    <dgm:cxn modelId="{DAC3C91C-898E-4D0D-AD7D-256A7A748231}" type="presParOf" srcId="{19F316BC-0DA4-45E0-A0B7-43F1F27D3020}" destId="{B1B1E781-E7C1-4984-9648-EB5AC0A2DCE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31DE1-D35C-4215-9A26-3AA1E472207A}">
      <dsp:nvSpPr>
        <dsp:cNvPr id="0" name=""/>
        <dsp:cNvSpPr/>
      </dsp:nvSpPr>
      <dsp:spPr>
        <a:xfrm>
          <a:off x="687141" y="834949"/>
          <a:ext cx="1061823" cy="10618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B64D5-345C-40EF-9DB9-89B5A5ABC8C6}">
      <dsp:nvSpPr>
        <dsp:cNvPr id="0" name=""/>
        <dsp:cNvSpPr/>
      </dsp:nvSpPr>
      <dsp:spPr>
        <a:xfrm>
          <a:off x="38249" y="2211235"/>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latin typeface="Book Antiqua" panose="02040602050305030304" pitchFamily="18" charset="0"/>
            </a:rPr>
            <a:t>How to determine residential status?</a:t>
          </a:r>
        </a:p>
      </dsp:txBody>
      <dsp:txXfrm>
        <a:off x="38249" y="2211235"/>
        <a:ext cx="2359607" cy="720000"/>
      </dsp:txXfrm>
    </dsp:sp>
    <dsp:sp modelId="{BED53DE7-30C8-43E3-A88D-C4B361B39468}">
      <dsp:nvSpPr>
        <dsp:cNvPr id="0" name=""/>
        <dsp:cNvSpPr/>
      </dsp:nvSpPr>
      <dsp:spPr>
        <a:xfrm>
          <a:off x="3459681" y="834949"/>
          <a:ext cx="1061823" cy="106182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6FE62-5778-4164-BFE9-4F1ADEE8C207}">
      <dsp:nvSpPr>
        <dsp:cNvPr id="0" name=""/>
        <dsp:cNvSpPr/>
      </dsp:nvSpPr>
      <dsp:spPr>
        <a:xfrm>
          <a:off x="2810789" y="2211235"/>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latin typeface="Book Antiqua" panose="02040602050305030304" pitchFamily="18" charset="0"/>
            </a:rPr>
            <a:t>Which incomes are taxable in India?</a:t>
          </a:r>
        </a:p>
      </dsp:txBody>
      <dsp:txXfrm>
        <a:off x="2810789" y="2211235"/>
        <a:ext cx="2359607" cy="720000"/>
      </dsp:txXfrm>
    </dsp:sp>
    <dsp:sp modelId="{78CD0066-B7D9-43DA-9D63-08C1155FF7CB}">
      <dsp:nvSpPr>
        <dsp:cNvPr id="0" name=""/>
        <dsp:cNvSpPr/>
      </dsp:nvSpPr>
      <dsp:spPr>
        <a:xfrm>
          <a:off x="8991995" y="700427"/>
          <a:ext cx="1061823" cy="10618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673ED-F4BC-4BA6-BF2E-DC9689F53F7D}">
      <dsp:nvSpPr>
        <dsp:cNvPr id="0" name=""/>
        <dsp:cNvSpPr/>
      </dsp:nvSpPr>
      <dsp:spPr>
        <a:xfrm>
          <a:off x="8394117" y="2211235"/>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latin typeface="Book Antiqua" panose="02040602050305030304" pitchFamily="18" charset="0"/>
            </a:rPr>
            <a:t>Is there any relief of taxes already paid?</a:t>
          </a:r>
        </a:p>
      </dsp:txBody>
      <dsp:txXfrm>
        <a:off x="8394117" y="2211235"/>
        <a:ext cx="2359607" cy="720000"/>
      </dsp:txXfrm>
    </dsp:sp>
    <dsp:sp modelId="{EDE32145-D8D7-4CE3-B9B3-56102F04B7D3}">
      <dsp:nvSpPr>
        <dsp:cNvPr id="0" name=""/>
        <dsp:cNvSpPr/>
      </dsp:nvSpPr>
      <dsp:spPr>
        <a:xfrm>
          <a:off x="6182432" y="834949"/>
          <a:ext cx="1061823" cy="106182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B0726-D178-4014-88B6-6DA716971F69}">
      <dsp:nvSpPr>
        <dsp:cNvPr id="0" name=""/>
        <dsp:cNvSpPr/>
      </dsp:nvSpPr>
      <dsp:spPr>
        <a:xfrm>
          <a:off x="5531865" y="2199945"/>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latin typeface="Book Antiqua" panose="02040602050305030304" pitchFamily="18" charset="0"/>
            </a:rPr>
            <a:t>Do we need to report foreign assets?</a:t>
          </a:r>
        </a:p>
      </dsp:txBody>
      <dsp:txXfrm>
        <a:off x="5531865" y="2199945"/>
        <a:ext cx="2359607"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34E8-5010-437B-94F4-59199114F30F}">
      <dsp:nvSpPr>
        <dsp:cNvPr id="0" name=""/>
        <dsp:cNvSpPr/>
      </dsp:nvSpPr>
      <dsp:spPr>
        <a:xfrm>
          <a:off x="-5259037" y="-805460"/>
          <a:ext cx="6262433" cy="6262433"/>
        </a:xfrm>
        <a:prstGeom prst="blockArc">
          <a:avLst>
            <a:gd name="adj1" fmla="val 18900000"/>
            <a:gd name="adj2" fmla="val 2700000"/>
            <a:gd name="adj3" fmla="val 345"/>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060A8-ECAB-4537-800A-10C8210F2F94}">
      <dsp:nvSpPr>
        <dsp:cNvPr id="0" name=""/>
        <dsp:cNvSpPr/>
      </dsp:nvSpPr>
      <dsp:spPr>
        <a:xfrm>
          <a:off x="438827" y="290626"/>
          <a:ext cx="10421003" cy="58162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6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Book Antiqua" panose="02040602050305030304" pitchFamily="18" charset="0"/>
            </a:rPr>
            <a:t>Tangible Property - Purchase, Sale, Transfer, Lease/Use of Tangible Property/ Product. Includes Building, Vehicle, machinery etc.</a:t>
          </a:r>
        </a:p>
      </dsp:txBody>
      <dsp:txXfrm>
        <a:off x="438827" y="290626"/>
        <a:ext cx="10421003" cy="581625"/>
      </dsp:txXfrm>
    </dsp:sp>
    <dsp:sp modelId="{305D05DD-64DF-459C-989C-6E049F41ECCD}">
      <dsp:nvSpPr>
        <dsp:cNvPr id="0" name=""/>
        <dsp:cNvSpPr/>
      </dsp:nvSpPr>
      <dsp:spPr>
        <a:xfrm>
          <a:off x="75312" y="217923"/>
          <a:ext cx="727031" cy="7270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048D54-92B9-4F6D-A721-C5190E859E7D}">
      <dsp:nvSpPr>
        <dsp:cNvPr id="0" name=""/>
        <dsp:cNvSpPr/>
      </dsp:nvSpPr>
      <dsp:spPr>
        <a:xfrm>
          <a:off x="855603" y="1162785"/>
          <a:ext cx="10004227" cy="58162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6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Book Antiqua" panose="02040602050305030304" pitchFamily="18" charset="0"/>
            </a:rPr>
            <a:t>Intangible Property - Purchase, Sale, Transfer, Lease/ Use of Intangible Property. Includes Transfer of ownership/use of rights/ other commercial right.</a:t>
          </a:r>
        </a:p>
      </dsp:txBody>
      <dsp:txXfrm>
        <a:off x="855603" y="1162785"/>
        <a:ext cx="10004227" cy="581625"/>
      </dsp:txXfrm>
    </dsp:sp>
    <dsp:sp modelId="{DD829431-75E1-47CC-8426-4C94D561184F}">
      <dsp:nvSpPr>
        <dsp:cNvPr id="0" name=""/>
        <dsp:cNvSpPr/>
      </dsp:nvSpPr>
      <dsp:spPr>
        <a:xfrm>
          <a:off x="492087" y="1090082"/>
          <a:ext cx="727031" cy="7270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2CF513-4C19-4323-B48E-1C90FE3AE5E0}">
      <dsp:nvSpPr>
        <dsp:cNvPr id="0" name=""/>
        <dsp:cNvSpPr/>
      </dsp:nvSpPr>
      <dsp:spPr>
        <a:xfrm>
          <a:off x="983520" y="2034943"/>
          <a:ext cx="9876311" cy="58162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6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Book Antiqua" panose="02040602050305030304" pitchFamily="18" charset="0"/>
            </a:rPr>
            <a:t>Capital Financing - Long/short term borrowing/lending, Guarantee, Purchase/Sale of Securities, Advances/receivables, Payments/any debt etc.</a:t>
          </a:r>
        </a:p>
      </dsp:txBody>
      <dsp:txXfrm>
        <a:off x="983520" y="2034943"/>
        <a:ext cx="9876311" cy="581625"/>
      </dsp:txXfrm>
    </dsp:sp>
    <dsp:sp modelId="{B68072B0-2E79-478C-92F6-DE96DA321488}">
      <dsp:nvSpPr>
        <dsp:cNvPr id="0" name=""/>
        <dsp:cNvSpPr/>
      </dsp:nvSpPr>
      <dsp:spPr>
        <a:xfrm>
          <a:off x="620004" y="1962240"/>
          <a:ext cx="727031" cy="7270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D62ACF-B3D3-46DD-B165-314E0A932C24}">
      <dsp:nvSpPr>
        <dsp:cNvPr id="0" name=""/>
        <dsp:cNvSpPr/>
      </dsp:nvSpPr>
      <dsp:spPr>
        <a:xfrm>
          <a:off x="855603" y="2907102"/>
          <a:ext cx="10004227" cy="58162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6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Book Antiqua" panose="02040602050305030304" pitchFamily="18" charset="0"/>
            </a:rPr>
            <a:t>Provision of Services - Market Research/ Development, Technical Service, Scientific Research, Legal/Accounting Service etc.</a:t>
          </a:r>
        </a:p>
      </dsp:txBody>
      <dsp:txXfrm>
        <a:off x="855603" y="2907102"/>
        <a:ext cx="10004227" cy="581625"/>
      </dsp:txXfrm>
    </dsp:sp>
    <dsp:sp modelId="{84DC8977-F109-4CFA-8722-F1AD952F0B83}">
      <dsp:nvSpPr>
        <dsp:cNvPr id="0" name=""/>
        <dsp:cNvSpPr/>
      </dsp:nvSpPr>
      <dsp:spPr>
        <a:xfrm>
          <a:off x="492087" y="2834399"/>
          <a:ext cx="727031" cy="7270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A71C9-AC56-48B5-BDB8-F71E3B464024}">
      <dsp:nvSpPr>
        <dsp:cNvPr id="0" name=""/>
        <dsp:cNvSpPr/>
      </dsp:nvSpPr>
      <dsp:spPr>
        <a:xfrm>
          <a:off x="438827" y="3779261"/>
          <a:ext cx="10421003" cy="58162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6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Book Antiqua" panose="02040602050305030304" pitchFamily="18" charset="0"/>
            </a:rPr>
            <a:t>Business Restructuring - Transaction of Business restructuring/ reorganization with Associated Enterprise.</a:t>
          </a:r>
        </a:p>
      </dsp:txBody>
      <dsp:txXfrm>
        <a:off x="438827" y="3779261"/>
        <a:ext cx="10421003" cy="581625"/>
      </dsp:txXfrm>
    </dsp:sp>
    <dsp:sp modelId="{B80EB40D-46D2-4BEA-AB35-8F20F5E5E52F}">
      <dsp:nvSpPr>
        <dsp:cNvPr id="0" name=""/>
        <dsp:cNvSpPr/>
      </dsp:nvSpPr>
      <dsp:spPr>
        <a:xfrm>
          <a:off x="75312" y="3706558"/>
          <a:ext cx="727031" cy="7270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7DB70-ABF4-47E7-9E48-1D7410E76133}">
      <dsp:nvSpPr>
        <dsp:cNvPr id="0" name=""/>
        <dsp:cNvSpPr/>
      </dsp:nvSpPr>
      <dsp:spPr>
        <a:xfrm>
          <a:off x="1277" y="2574"/>
          <a:ext cx="11128857" cy="1129405"/>
        </a:xfrm>
        <a:prstGeom prst="roundRect">
          <a:avLst>
            <a:gd name="adj" fmla="val 10000"/>
          </a:avLst>
        </a:prstGeom>
        <a:gradFill rotWithShape="0">
          <a:gsLst>
            <a:gs pos="0">
              <a:schemeClr val="accent1">
                <a:shade val="60000"/>
                <a:hueOff val="0"/>
                <a:satOff val="0"/>
                <a:lumOff val="0"/>
                <a:alphaOff val="0"/>
                <a:tint val="97000"/>
                <a:satMod val="100000"/>
                <a:lumMod val="102000"/>
              </a:schemeClr>
            </a:gs>
            <a:gs pos="50000">
              <a:schemeClr val="accent1">
                <a:shade val="60000"/>
                <a:hueOff val="0"/>
                <a:satOff val="0"/>
                <a:lumOff val="0"/>
                <a:alphaOff val="0"/>
                <a:shade val="100000"/>
                <a:satMod val="100000"/>
                <a:lumMod val="100000"/>
              </a:schemeClr>
            </a:gs>
            <a:gs pos="100000">
              <a:schemeClr val="accent1">
                <a:shade val="60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Book Antiqua" panose="02040602050305030304" pitchFamily="18" charset="0"/>
            </a:rPr>
            <a:t>Transfer Pricing Methods</a:t>
          </a:r>
        </a:p>
      </dsp:txBody>
      <dsp:txXfrm>
        <a:off x="34356" y="35653"/>
        <a:ext cx="11062699" cy="1063247"/>
      </dsp:txXfrm>
    </dsp:sp>
    <dsp:sp modelId="{34572430-3E31-42EA-978E-1F371F8E0176}">
      <dsp:nvSpPr>
        <dsp:cNvPr id="0" name=""/>
        <dsp:cNvSpPr/>
      </dsp:nvSpPr>
      <dsp:spPr>
        <a:xfrm>
          <a:off x="1277" y="1318865"/>
          <a:ext cx="6587600" cy="1129405"/>
        </a:xfrm>
        <a:prstGeom prst="roundRect">
          <a:avLst>
            <a:gd name="adj" fmla="val 10000"/>
          </a:avLst>
        </a:prstGeom>
        <a:gradFill rotWithShape="0">
          <a:gsLst>
            <a:gs pos="0">
              <a:schemeClr val="accent1">
                <a:shade val="80000"/>
                <a:hueOff val="0"/>
                <a:satOff val="0"/>
                <a:lumOff val="0"/>
                <a:alphaOff val="0"/>
                <a:tint val="97000"/>
                <a:satMod val="100000"/>
                <a:lumMod val="102000"/>
              </a:schemeClr>
            </a:gs>
            <a:gs pos="50000">
              <a:schemeClr val="accent1">
                <a:shade val="80000"/>
                <a:hueOff val="0"/>
                <a:satOff val="0"/>
                <a:lumOff val="0"/>
                <a:alphaOff val="0"/>
                <a:shade val="100000"/>
                <a:satMod val="100000"/>
                <a:lumMod val="100000"/>
              </a:schemeClr>
            </a:gs>
            <a:gs pos="100000">
              <a:schemeClr val="accent1">
                <a:shade val="80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Book Antiqua" panose="02040602050305030304" pitchFamily="18" charset="0"/>
            </a:rPr>
            <a:t>Traditional Transaction</a:t>
          </a:r>
        </a:p>
      </dsp:txBody>
      <dsp:txXfrm>
        <a:off x="34356" y="1351944"/>
        <a:ext cx="6521442" cy="1063247"/>
      </dsp:txXfrm>
    </dsp:sp>
    <dsp:sp modelId="{FA9D749E-6B25-4EE1-A4B0-B4603EC1260F}">
      <dsp:nvSpPr>
        <dsp:cNvPr id="0" name=""/>
        <dsp:cNvSpPr/>
      </dsp:nvSpPr>
      <dsp:spPr>
        <a:xfrm>
          <a:off x="1277" y="2635157"/>
          <a:ext cx="2136057" cy="1129405"/>
        </a:xfrm>
        <a:prstGeom prst="roundRect">
          <a:avLst>
            <a:gd name="adj" fmla="val 10000"/>
          </a:avLst>
        </a:prstGeom>
        <a:gradFill rotWithShape="0">
          <a:gsLst>
            <a:gs pos="0">
              <a:schemeClr val="accent1">
                <a:tint val="99000"/>
                <a:hueOff val="0"/>
                <a:satOff val="0"/>
                <a:lumOff val="0"/>
                <a:alphaOff val="0"/>
                <a:tint val="97000"/>
                <a:satMod val="100000"/>
                <a:lumMod val="102000"/>
              </a:schemeClr>
            </a:gs>
            <a:gs pos="50000">
              <a:schemeClr val="accent1">
                <a:tint val="99000"/>
                <a:hueOff val="0"/>
                <a:satOff val="0"/>
                <a:lumOff val="0"/>
                <a:alphaOff val="0"/>
                <a:shade val="100000"/>
                <a:satMod val="100000"/>
                <a:lumMod val="100000"/>
              </a:schemeClr>
            </a:gs>
            <a:gs pos="100000">
              <a:schemeClr val="accent1">
                <a:tint val="99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ook Antiqua" panose="02040602050305030304" pitchFamily="18" charset="0"/>
            </a:rPr>
            <a:t>Comparable Uncontrolled Price (CUP)</a:t>
          </a:r>
        </a:p>
      </dsp:txBody>
      <dsp:txXfrm>
        <a:off x="34356" y="2668236"/>
        <a:ext cx="2069899" cy="1063247"/>
      </dsp:txXfrm>
    </dsp:sp>
    <dsp:sp modelId="{95BA9951-AF3E-48DE-BBCA-7BABB37FE3EF}">
      <dsp:nvSpPr>
        <dsp:cNvPr id="0" name=""/>
        <dsp:cNvSpPr/>
      </dsp:nvSpPr>
      <dsp:spPr>
        <a:xfrm>
          <a:off x="2227048" y="2635157"/>
          <a:ext cx="2136057" cy="1129405"/>
        </a:xfrm>
        <a:prstGeom prst="roundRect">
          <a:avLst>
            <a:gd name="adj" fmla="val 10000"/>
          </a:avLst>
        </a:prstGeom>
        <a:gradFill rotWithShape="0">
          <a:gsLst>
            <a:gs pos="0">
              <a:schemeClr val="accent1">
                <a:tint val="99000"/>
                <a:hueOff val="0"/>
                <a:satOff val="0"/>
                <a:lumOff val="0"/>
                <a:alphaOff val="0"/>
                <a:tint val="97000"/>
                <a:satMod val="100000"/>
                <a:lumMod val="102000"/>
              </a:schemeClr>
            </a:gs>
            <a:gs pos="50000">
              <a:schemeClr val="accent1">
                <a:tint val="99000"/>
                <a:hueOff val="0"/>
                <a:satOff val="0"/>
                <a:lumOff val="0"/>
                <a:alphaOff val="0"/>
                <a:shade val="100000"/>
                <a:satMod val="100000"/>
                <a:lumMod val="100000"/>
              </a:schemeClr>
            </a:gs>
            <a:gs pos="100000">
              <a:schemeClr val="accent1">
                <a:tint val="99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ook Antiqua" panose="02040602050305030304" pitchFamily="18" charset="0"/>
            </a:rPr>
            <a:t>Resale Price Method (RPM)</a:t>
          </a:r>
        </a:p>
      </dsp:txBody>
      <dsp:txXfrm>
        <a:off x="2260127" y="2668236"/>
        <a:ext cx="2069899" cy="1063247"/>
      </dsp:txXfrm>
    </dsp:sp>
    <dsp:sp modelId="{A6605C35-68E5-47BD-8504-86793DAB76DC}">
      <dsp:nvSpPr>
        <dsp:cNvPr id="0" name=""/>
        <dsp:cNvSpPr/>
      </dsp:nvSpPr>
      <dsp:spPr>
        <a:xfrm>
          <a:off x="4452820" y="2635157"/>
          <a:ext cx="2136057" cy="1129405"/>
        </a:xfrm>
        <a:prstGeom prst="roundRect">
          <a:avLst>
            <a:gd name="adj" fmla="val 10000"/>
          </a:avLst>
        </a:prstGeom>
        <a:gradFill rotWithShape="0">
          <a:gsLst>
            <a:gs pos="0">
              <a:schemeClr val="accent1">
                <a:tint val="99000"/>
                <a:hueOff val="0"/>
                <a:satOff val="0"/>
                <a:lumOff val="0"/>
                <a:alphaOff val="0"/>
                <a:tint val="97000"/>
                <a:satMod val="100000"/>
                <a:lumMod val="102000"/>
              </a:schemeClr>
            </a:gs>
            <a:gs pos="50000">
              <a:schemeClr val="accent1">
                <a:tint val="99000"/>
                <a:hueOff val="0"/>
                <a:satOff val="0"/>
                <a:lumOff val="0"/>
                <a:alphaOff val="0"/>
                <a:shade val="100000"/>
                <a:satMod val="100000"/>
                <a:lumMod val="100000"/>
              </a:schemeClr>
            </a:gs>
            <a:gs pos="100000">
              <a:schemeClr val="accent1">
                <a:tint val="99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ook Antiqua" panose="02040602050305030304" pitchFamily="18" charset="0"/>
            </a:rPr>
            <a:t>Cost Plus Method</a:t>
          </a:r>
        </a:p>
        <a:p>
          <a:pPr marL="0" lvl="0" indent="0" algn="ctr" defTabSz="844550">
            <a:lnSpc>
              <a:spcPct val="90000"/>
            </a:lnSpc>
            <a:spcBef>
              <a:spcPct val="0"/>
            </a:spcBef>
            <a:spcAft>
              <a:spcPct val="35000"/>
            </a:spcAft>
            <a:buNone/>
          </a:pPr>
          <a:r>
            <a:rPr lang="en-US" sz="1900" kern="1200" dirty="0">
              <a:latin typeface="Book Antiqua" panose="02040602050305030304" pitchFamily="18" charset="0"/>
            </a:rPr>
            <a:t>(CPM)</a:t>
          </a:r>
        </a:p>
      </dsp:txBody>
      <dsp:txXfrm>
        <a:off x="4485899" y="2668236"/>
        <a:ext cx="2069899" cy="1063247"/>
      </dsp:txXfrm>
    </dsp:sp>
    <dsp:sp modelId="{E39BC7A1-73DA-4450-A7EF-9F2FE31CF994}">
      <dsp:nvSpPr>
        <dsp:cNvPr id="0" name=""/>
        <dsp:cNvSpPr/>
      </dsp:nvSpPr>
      <dsp:spPr>
        <a:xfrm>
          <a:off x="6768306" y="1318865"/>
          <a:ext cx="4361828" cy="1129405"/>
        </a:xfrm>
        <a:prstGeom prst="roundRect">
          <a:avLst>
            <a:gd name="adj" fmla="val 10000"/>
          </a:avLst>
        </a:prstGeom>
        <a:gradFill rotWithShape="0">
          <a:gsLst>
            <a:gs pos="0">
              <a:schemeClr val="accent1">
                <a:shade val="80000"/>
                <a:hueOff val="0"/>
                <a:satOff val="0"/>
                <a:lumOff val="0"/>
                <a:alphaOff val="0"/>
                <a:tint val="97000"/>
                <a:satMod val="100000"/>
                <a:lumMod val="102000"/>
              </a:schemeClr>
            </a:gs>
            <a:gs pos="50000">
              <a:schemeClr val="accent1">
                <a:shade val="80000"/>
                <a:hueOff val="0"/>
                <a:satOff val="0"/>
                <a:lumOff val="0"/>
                <a:alphaOff val="0"/>
                <a:shade val="100000"/>
                <a:satMod val="100000"/>
                <a:lumMod val="100000"/>
              </a:schemeClr>
            </a:gs>
            <a:gs pos="100000">
              <a:schemeClr val="accent1">
                <a:shade val="80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Book Antiqua" panose="02040602050305030304" pitchFamily="18" charset="0"/>
            </a:rPr>
            <a:t>Transactional Profits</a:t>
          </a:r>
        </a:p>
      </dsp:txBody>
      <dsp:txXfrm>
        <a:off x="6801385" y="1351944"/>
        <a:ext cx="4295670" cy="1063247"/>
      </dsp:txXfrm>
    </dsp:sp>
    <dsp:sp modelId="{42B86B35-03E1-4017-A75B-9D9A39B3589A}">
      <dsp:nvSpPr>
        <dsp:cNvPr id="0" name=""/>
        <dsp:cNvSpPr/>
      </dsp:nvSpPr>
      <dsp:spPr>
        <a:xfrm>
          <a:off x="6768306" y="2635157"/>
          <a:ext cx="2136057" cy="1129405"/>
        </a:xfrm>
        <a:prstGeom prst="roundRect">
          <a:avLst>
            <a:gd name="adj" fmla="val 10000"/>
          </a:avLst>
        </a:prstGeom>
        <a:gradFill rotWithShape="0">
          <a:gsLst>
            <a:gs pos="0">
              <a:schemeClr val="accent1">
                <a:tint val="99000"/>
                <a:hueOff val="0"/>
                <a:satOff val="0"/>
                <a:lumOff val="0"/>
                <a:alphaOff val="0"/>
                <a:tint val="97000"/>
                <a:satMod val="100000"/>
                <a:lumMod val="102000"/>
              </a:schemeClr>
            </a:gs>
            <a:gs pos="50000">
              <a:schemeClr val="accent1">
                <a:tint val="99000"/>
                <a:hueOff val="0"/>
                <a:satOff val="0"/>
                <a:lumOff val="0"/>
                <a:alphaOff val="0"/>
                <a:shade val="100000"/>
                <a:satMod val="100000"/>
                <a:lumMod val="100000"/>
              </a:schemeClr>
            </a:gs>
            <a:gs pos="100000">
              <a:schemeClr val="accent1">
                <a:tint val="99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ook Antiqua" panose="02040602050305030304" pitchFamily="18" charset="0"/>
            </a:rPr>
            <a:t>Transactional Net Margin Method</a:t>
          </a:r>
        </a:p>
        <a:p>
          <a:pPr marL="0" lvl="0" indent="0" algn="ctr" defTabSz="844550">
            <a:lnSpc>
              <a:spcPct val="90000"/>
            </a:lnSpc>
            <a:spcBef>
              <a:spcPct val="0"/>
            </a:spcBef>
            <a:spcAft>
              <a:spcPct val="35000"/>
            </a:spcAft>
            <a:buNone/>
          </a:pPr>
          <a:r>
            <a:rPr lang="en-US" sz="1900" kern="1200" dirty="0">
              <a:latin typeface="Book Antiqua" panose="02040602050305030304" pitchFamily="18" charset="0"/>
            </a:rPr>
            <a:t>(TNMM)</a:t>
          </a:r>
        </a:p>
      </dsp:txBody>
      <dsp:txXfrm>
        <a:off x="6801385" y="2668236"/>
        <a:ext cx="2069899" cy="1063247"/>
      </dsp:txXfrm>
    </dsp:sp>
    <dsp:sp modelId="{B48FD7C7-0625-4326-8A75-5C85D25FB60F}">
      <dsp:nvSpPr>
        <dsp:cNvPr id="0" name=""/>
        <dsp:cNvSpPr/>
      </dsp:nvSpPr>
      <dsp:spPr>
        <a:xfrm>
          <a:off x="8994077" y="2635157"/>
          <a:ext cx="2136057" cy="1129405"/>
        </a:xfrm>
        <a:prstGeom prst="roundRect">
          <a:avLst>
            <a:gd name="adj" fmla="val 10000"/>
          </a:avLst>
        </a:prstGeom>
        <a:gradFill rotWithShape="0">
          <a:gsLst>
            <a:gs pos="0">
              <a:schemeClr val="accent1">
                <a:tint val="99000"/>
                <a:hueOff val="0"/>
                <a:satOff val="0"/>
                <a:lumOff val="0"/>
                <a:alphaOff val="0"/>
                <a:tint val="97000"/>
                <a:satMod val="100000"/>
                <a:lumMod val="102000"/>
              </a:schemeClr>
            </a:gs>
            <a:gs pos="50000">
              <a:schemeClr val="accent1">
                <a:tint val="99000"/>
                <a:hueOff val="0"/>
                <a:satOff val="0"/>
                <a:lumOff val="0"/>
                <a:alphaOff val="0"/>
                <a:shade val="100000"/>
                <a:satMod val="100000"/>
                <a:lumMod val="100000"/>
              </a:schemeClr>
            </a:gs>
            <a:gs pos="100000">
              <a:schemeClr val="accent1">
                <a:tint val="99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ook Antiqua" panose="02040602050305030304" pitchFamily="18" charset="0"/>
            </a:rPr>
            <a:t>Profit Split Method</a:t>
          </a:r>
        </a:p>
        <a:p>
          <a:pPr marL="0" lvl="0" indent="0" algn="ctr" defTabSz="844550">
            <a:lnSpc>
              <a:spcPct val="90000"/>
            </a:lnSpc>
            <a:spcBef>
              <a:spcPct val="0"/>
            </a:spcBef>
            <a:spcAft>
              <a:spcPct val="35000"/>
            </a:spcAft>
            <a:buNone/>
          </a:pPr>
          <a:r>
            <a:rPr lang="en-US" sz="1900" kern="1200" dirty="0">
              <a:latin typeface="Book Antiqua" panose="02040602050305030304" pitchFamily="18" charset="0"/>
            </a:rPr>
            <a:t>(PSM)</a:t>
          </a:r>
        </a:p>
      </dsp:txBody>
      <dsp:txXfrm>
        <a:off x="9027156" y="2668236"/>
        <a:ext cx="2069899" cy="10632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A518F-5B71-4CF7-AC27-FB6A03BADDCB}">
      <dsp:nvSpPr>
        <dsp:cNvPr id="0" name=""/>
        <dsp:cNvSpPr/>
      </dsp:nvSpPr>
      <dsp:spPr>
        <a:xfrm>
          <a:off x="5348" y="292368"/>
          <a:ext cx="2431875" cy="734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Book Antiqua" panose="02040602050305030304" pitchFamily="18" charset="0"/>
            </a:rPr>
            <a:t>Enterprise-wise</a:t>
          </a:r>
        </a:p>
      </dsp:txBody>
      <dsp:txXfrm>
        <a:off x="5348" y="292368"/>
        <a:ext cx="2431875" cy="489600"/>
      </dsp:txXfrm>
    </dsp:sp>
    <dsp:sp modelId="{302A5203-5B5D-4E2D-8B9D-257658E36139}">
      <dsp:nvSpPr>
        <dsp:cNvPr id="0" name=""/>
        <dsp:cNvSpPr/>
      </dsp:nvSpPr>
      <dsp:spPr>
        <a:xfrm>
          <a:off x="503443" y="781968"/>
          <a:ext cx="2431875" cy="269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Ownership structure and linkage with AEs</a:t>
          </a:r>
        </a:p>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Profile of the Group</a:t>
          </a:r>
        </a:p>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Details of AE</a:t>
          </a:r>
        </a:p>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Business of Taxpayer and industry review</a:t>
          </a:r>
        </a:p>
      </dsp:txBody>
      <dsp:txXfrm>
        <a:off x="574670" y="853195"/>
        <a:ext cx="2289421" cy="2550346"/>
      </dsp:txXfrm>
    </dsp:sp>
    <dsp:sp modelId="{027F1159-5B98-4AB6-B4B5-3EDD3DD88880}">
      <dsp:nvSpPr>
        <dsp:cNvPr id="0" name=""/>
        <dsp:cNvSpPr/>
      </dsp:nvSpPr>
      <dsp:spPr>
        <a:xfrm>
          <a:off x="2805887" y="234435"/>
          <a:ext cx="781566" cy="605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Book Antiqua" panose="02040602050305030304" pitchFamily="18" charset="0"/>
          </a:endParaRPr>
        </a:p>
      </dsp:txBody>
      <dsp:txXfrm>
        <a:off x="2805887" y="355528"/>
        <a:ext cx="599926" cy="363280"/>
      </dsp:txXfrm>
    </dsp:sp>
    <dsp:sp modelId="{49774669-94B3-49FF-991B-A8088C2AB636}">
      <dsp:nvSpPr>
        <dsp:cNvPr id="0" name=""/>
        <dsp:cNvSpPr/>
      </dsp:nvSpPr>
      <dsp:spPr>
        <a:xfrm>
          <a:off x="3911877" y="292368"/>
          <a:ext cx="2431875" cy="734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Book Antiqua" panose="02040602050305030304" pitchFamily="18" charset="0"/>
            </a:rPr>
            <a:t>Transaction specific</a:t>
          </a:r>
        </a:p>
      </dsp:txBody>
      <dsp:txXfrm>
        <a:off x="3911877" y="292368"/>
        <a:ext cx="2431875" cy="489600"/>
      </dsp:txXfrm>
    </dsp:sp>
    <dsp:sp modelId="{2A77E597-9B34-4197-8805-31F614111DED}">
      <dsp:nvSpPr>
        <dsp:cNvPr id="0" name=""/>
        <dsp:cNvSpPr/>
      </dsp:nvSpPr>
      <dsp:spPr>
        <a:xfrm>
          <a:off x="4409972" y="781968"/>
          <a:ext cx="2431875" cy="269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Transaction details including pricing information.</a:t>
          </a:r>
        </a:p>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FAR Analysis.</a:t>
          </a:r>
        </a:p>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Budgets/estimates.</a:t>
          </a:r>
        </a:p>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Uncontrolled transactions.</a:t>
          </a:r>
        </a:p>
      </dsp:txBody>
      <dsp:txXfrm>
        <a:off x="4481199" y="853195"/>
        <a:ext cx="2289421" cy="2550346"/>
      </dsp:txXfrm>
    </dsp:sp>
    <dsp:sp modelId="{F6A89213-B756-4136-8D27-A8ECD7A42A2D}">
      <dsp:nvSpPr>
        <dsp:cNvPr id="0" name=""/>
        <dsp:cNvSpPr/>
      </dsp:nvSpPr>
      <dsp:spPr>
        <a:xfrm>
          <a:off x="6712416" y="234435"/>
          <a:ext cx="781566" cy="605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Book Antiqua" panose="02040602050305030304" pitchFamily="18" charset="0"/>
          </a:endParaRPr>
        </a:p>
      </dsp:txBody>
      <dsp:txXfrm>
        <a:off x="6712416" y="355528"/>
        <a:ext cx="599926" cy="363280"/>
      </dsp:txXfrm>
    </dsp:sp>
    <dsp:sp modelId="{698E910A-29F8-470C-889E-382AC49DA80E}">
      <dsp:nvSpPr>
        <dsp:cNvPr id="0" name=""/>
        <dsp:cNvSpPr/>
      </dsp:nvSpPr>
      <dsp:spPr>
        <a:xfrm>
          <a:off x="7818406" y="292368"/>
          <a:ext cx="2431875" cy="734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Book Antiqua" panose="02040602050305030304" pitchFamily="18" charset="0"/>
            </a:rPr>
            <a:t>Computation related</a:t>
          </a:r>
        </a:p>
      </dsp:txBody>
      <dsp:txXfrm>
        <a:off x="7818406" y="292368"/>
        <a:ext cx="2431875" cy="489600"/>
      </dsp:txXfrm>
    </dsp:sp>
    <dsp:sp modelId="{DE61B47A-85E6-43C5-B006-B81A1D0EA1E5}">
      <dsp:nvSpPr>
        <dsp:cNvPr id="0" name=""/>
        <dsp:cNvSpPr/>
      </dsp:nvSpPr>
      <dsp:spPr>
        <a:xfrm>
          <a:off x="8316501" y="781968"/>
          <a:ext cx="2431875" cy="269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MAM</a:t>
          </a:r>
        </a:p>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Computation of ALP</a:t>
          </a:r>
        </a:p>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Assumption, policies and price negotiations.</a:t>
          </a:r>
        </a:p>
        <a:p>
          <a:pPr marL="171450" lvl="1" indent="-171450" algn="l" defTabSz="755650">
            <a:lnSpc>
              <a:spcPct val="90000"/>
            </a:lnSpc>
            <a:spcBef>
              <a:spcPct val="0"/>
            </a:spcBef>
            <a:spcAft>
              <a:spcPct val="15000"/>
            </a:spcAft>
            <a:buChar char="•"/>
          </a:pPr>
          <a:r>
            <a:rPr lang="en-US" sz="1700" kern="1200" dirty="0">
              <a:latin typeface="Book Antiqua" panose="02040602050305030304" pitchFamily="18" charset="0"/>
            </a:rPr>
            <a:t>TP Adjustments, if any.</a:t>
          </a:r>
        </a:p>
      </dsp:txBody>
      <dsp:txXfrm>
        <a:off x="8387728" y="853195"/>
        <a:ext cx="2289421" cy="255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E8B95-4A11-4ACC-9A9F-3003FA4D70AC}">
      <dsp:nvSpPr>
        <dsp:cNvPr id="0" name=""/>
        <dsp:cNvSpPr/>
      </dsp:nvSpPr>
      <dsp:spPr>
        <a:xfrm>
          <a:off x="8638" y="1691505"/>
          <a:ext cx="1530697" cy="106020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Taxability of Income as per ITA</a:t>
          </a:r>
          <a:endParaRPr lang="en-US" sz="1200" kern="1200" dirty="0">
            <a:latin typeface="Book Antiqua" panose="02040602050305030304" pitchFamily="18" charset="0"/>
          </a:endParaRPr>
        </a:p>
      </dsp:txBody>
      <dsp:txXfrm>
        <a:off x="39690" y="1722557"/>
        <a:ext cx="1468593" cy="998096"/>
      </dsp:txXfrm>
    </dsp:sp>
    <dsp:sp modelId="{C9B60CCC-85E3-4859-8367-72E923DB4933}">
      <dsp:nvSpPr>
        <dsp:cNvPr id="0" name=""/>
        <dsp:cNvSpPr/>
      </dsp:nvSpPr>
      <dsp:spPr>
        <a:xfrm rot="18053448">
          <a:off x="1309992" y="1803070"/>
          <a:ext cx="942646" cy="28141"/>
        </a:xfrm>
        <a:custGeom>
          <a:avLst/>
          <a:gdLst/>
          <a:ahLst/>
          <a:cxnLst/>
          <a:rect l="0" t="0" r="0" b="0"/>
          <a:pathLst>
            <a:path>
              <a:moveTo>
                <a:pt x="0" y="14070"/>
              </a:moveTo>
              <a:lnTo>
                <a:pt x="942646" y="1407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Book Antiqua" panose="02040602050305030304" pitchFamily="18" charset="0"/>
          </a:endParaRPr>
        </a:p>
      </dsp:txBody>
      <dsp:txXfrm>
        <a:off x="1757749" y="1793574"/>
        <a:ext cx="47132" cy="47132"/>
      </dsp:txXfrm>
    </dsp:sp>
    <dsp:sp modelId="{1CEF9131-FF8D-4F6D-ADD2-B9273E655DF1}">
      <dsp:nvSpPr>
        <dsp:cNvPr id="0" name=""/>
        <dsp:cNvSpPr/>
      </dsp:nvSpPr>
      <dsp:spPr>
        <a:xfrm>
          <a:off x="2023294" y="905131"/>
          <a:ext cx="1418589" cy="101508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Resident</a:t>
          </a:r>
        </a:p>
      </dsp:txBody>
      <dsp:txXfrm>
        <a:off x="2053025" y="934862"/>
        <a:ext cx="1359127" cy="955627"/>
      </dsp:txXfrm>
    </dsp:sp>
    <dsp:sp modelId="{4D447F99-984C-417E-9BFA-0B896F2B1561}">
      <dsp:nvSpPr>
        <dsp:cNvPr id="0" name=""/>
        <dsp:cNvSpPr/>
      </dsp:nvSpPr>
      <dsp:spPr>
        <a:xfrm rot="18639856">
          <a:off x="3312516" y="1116924"/>
          <a:ext cx="742693" cy="28141"/>
        </a:xfrm>
        <a:custGeom>
          <a:avLst/>
          <a:gdLst/>
          <a:ahLst/>
          <a:cxnLst/>
          <a:rect l="0" t="0" r="0" b="0"/>
          <a:pathLst>
            <a:path>
              <a:moveTo>
                <a:pt x="0" y="14070"/>
              </a:moveTo>
              <a:lnTo>
                <a:pt x="742693" y="1407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Book Antiqua" panose="02040602050305030304" pitchFamily="18" charset="0"/>
          </a:endParaRPr>
        </a:p>
      </dsp:txBody>
      <dsp:txXfrm>
        <a:off x="3665295" y="1112427"/>
        <a:ext cx="37134" cy="37134"/>
      </dsp:txXfrm>
    </dsp:sp>
    <dsp:sp modelId="{EA1F2E44-CF9F-4B92-9A7A-2CE6468422BE}">
      <dsp:nvSpPr>
        <dsp:cNvPr id="0" name=""/>
        <dsp:cNvSpPr/>
      </dsp:nvSpPr>
      <dsp:spPr>
        <a:xfrm>
          <a:off x="3925841" y="340171"/>
          <a:ext cx="1566498" cy="101828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Resident and Ordinarily Resident</a:t>
          </a:r>
        </a:p>
      </dsp:txBody>
      <dsp:txXfrm>
        <a:off x="3955665" y="369995"/>
        <a:ext cx="1506850" cy="958635"/>
      </dsp:txXfrm>
    </dsp:sp>
    <dsp:sp modelId="{BC8356B8-1FC3-44A7-8245-8A94792C4240}">
      <dsp:nvSpPr>
        <dsp:cNvPr id="0" name=""/>
        <dsp:cNvSpPr/>
      </dsp:nvSpPr>
      <dsp:spPr>
        <a:xfrm rot="21576991">
          <a:off x="5492334" y="833594"/>
          <a:ext cx="492607" cy="28141"/>
        </a:xfrm>
        <a:custGeom>
          <a:avLst/>
          <a:gdLst/>
          <a:ahLst/>
          <a:cxnLst/>
          <a:rect l="0" t="0" r="0" b="0"/>
          <a:pathLst>
            <a:path>
              <a:moveTo>
                <a:pt x="0" y="14070"/>
              </a:moveTo>
              <a:lnTo>
                <a:pt x="492607" y="1407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dirty="0"/>
        </a:p>
      </dsp:txBody>
      <dsp:txXfrm>
        <a:off x="5726323" y="835349"/>
        <a:ext cx="24630" cy="24630"/>
      </dsp:txXfrm>
    </dsp:sp>
    <dsp:sp modelId="{06E694D2-9935-45F9-8FC4-F7993327D12E}">
      <dsp:nvSpPr>
        <dsp:cNvPr id="0" name=""/>
        <dsp:cNvSpPr/>
      </dsp:nvSpPr>
      <dsp:spPr>
        <a:xfrm>
          <a:off x="5984936" y="328024"/>
          <a:ext cx="4356600" cy="1035984"/>
        </a:xfrm>
        <a:prstGeom prst="roundRect">
          <a:avLst>
            <a:gd name="adj" fmla="val 10000"/>
          </a:avLst>
        </a:prstGeom>
        <a:solidFill>
          <a:schemeClr val="bg1"/>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Book Antiqua" panose="02040602050305030304" pitchFamily="18" charset="0"/>
            </a:rPr>
            <a:t>Global Income is taxable</a:t>
          </a:r>
          <a:endParaRPr lang="en-US" sz="1400" b="0" kern="1200" dirty="0"/>
        </a:p>
      </dsp:txBody>
      <dsp:txXfrm>
        <a:off x="6015279" y="358367"/>
        <a:ext cx="4295914" cy="975298"/>
      </dsp:txXfrm>
    </dsp:sp>
    <dsp:sp modelId="{9435FA1B-C89C-45FF-9796-62B76AFAE4B4}">
      <dsp:nvSpPr>
        <dsp:cNvPr id="0" name=""/>
        <dsp:cNvSpPr/>
      </dsp:nvSpPr>
      <dsp:spPr>
        <a:xfrm rot="2960144">
          <a:off x="3312516" y="1680287"/>
          <a:ext cx="742693" cy="28141"/>
        </a:xfrm>
        <a:custGeom>
          <a:avLst/>
          <a:gdLst/>
          <a:ahLst/>
          <a:cxnLst/>
          <a:rect l="0" t="0" r="0" b="0"/>
          <a:pathLst>
            <a:path>
              <a:moveTo>
                <a:pt x="0" y="14070"/>
              </a:moveTo>
              <a:lnTo>
                <a:pt x="742693" y="14070"/>
              </a:lnTo>
            </a:path>
          </a:pathLst>
        </a:custGeom>
        <a:noFill/>
        <a:ln w="381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Book Antiqua" panose="02040602050305030304" pitchFamily="18" charset="0"/>
          </a:endParaRPr>
        </a:p>
      </dsp:txBody>
      <dsp:txXfrm>
        <a:off x="3665295" y="1675790"/>
        <a:ext cx="37134" cy="37134"/>
      </dsp:txXfrm>
    </dsp:sp>
    <dsp:sp modelId="{4A381525-B4C2-4600-8965-5398D8B319AA}">
      <dsp:nvSpPr>
        <dsp:cNvPr id="0" name=""/>
        <dsp:cNvSpPr/>
      </dsp:nvSpPr>
      <dsp:spPr>
        <a:xfrm>
          <a:off x="3925841" y="1466897"/>
          <a:ext cx="1566498" cy="1018283"/>
        </a:xfrm>
        <a:prstGeom prst="roundRect">
          <a:avLst>
            <a:gd name="adj" fmla="val 10000"/>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Book Antiqua" panose="02040602050305030304" pitchFamily="18" charset="0"/>
            </a:rPr>
            <a:t>Resident but Not-Ordinarily Resident </a:t>
          </a:r>
        </a:p>
      </dsp:txBody>
      <dsp:txXfrm>
        <a:off x="3955665" y="1496721"/>
        <a:ext cx="1506850" cy="958635"/>
      </dsp:txXfrm>
    </dsp:sp>
    <dsp:sp modelId="{53DAB1B3-21AD-4B1C-9BD6-9A0FC63F3104}">
      <dsp:nvSpPr>
        <dsp:cNvPr id="0" name=""/>
        <dsp:cNvSpPr/>
      </dsp:nvSpPr>
      <dsp:spPr>
        <a:xfrm rot="21576991">
          <a:off x="5492334" y="1960320"/>
          <a:ext cx="492607" cy="28141"/>
        </a:xfrm>
        <a:custGeom>
          <a:avLst/>
          <a:gdLst/>
          <a:ahLst/>
          <a:cxnLst/>
          <a:rect l="0" t="0" r="0" b="0"/>
          <a:pathLst>
            <a:path>
              <a:moveTo>
                <a:pt x="0" y="14070"/>
              </a:moveTo>
              <a:lnTo>
                <a:pt x="492607" y="14070"/>
              </a:lnTo>
            </a:path>
          </a:pathLst>
        </a:custGeom>
        <a:noFill/>
        <a:ln w="381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dirty="0"/>
        </a:p>
      </dsp:txBody>
      <dsp:txXfrm>
        <a:off x="5726323" y="1962075"/>
        <a:ext cx="24630" cy="24630"/>
      </dsp:txXfrm>
    </dsp:sp>
    <dsp:sp modelId="{D7E81485-CEC5-47E9-B1E2-A33F280231D1}">
      <dsp:nvSpPr>
        <dsp:cNvPr id="0" name=""/>
        <dsp:cNvSpPr/>
      </dsp:nvSpPr>
      <dsp:spPr>
        <a:xfrm>
          <a:off x="5984936" y="1454750"/>
          <a:ext cx="4356600" cy="1035984"/>
        </a:xfrm>
        <a:prstGeom prst="roundRect">
          <a:avLst>
            <a:gd name="adj" fmla="val 10000"/>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Book Antiqua" panose="02040602050305030304" pitchFamily="18" charset="0"/>
            </a:rPr>
            <a:t>Income accrued or received in India along with </a:t>
          </a:r>
          <a:r>
            <a:rPr lang="en-US" sz="1400" b="1" u="sng" kern="1200" dirty="0">
              <a:solidFill>
                <a:schemeClr val="bg1"/>
              </a:solidFill>
              <a:latin typeface="Book Antiqua" panose="02040602050305030304" pitchFamily="18" charset="0"/>
            </a:rPr>
            <a:t>“Foreign Sourced Incomes derived from business controlled or profession set up in India are taxable”</a:t>
          </a:r>
          <a:endParaRPr lang="en-US" sz="1400" b="1" u="sng" kern="1200" dirty="0">
            <a:solidFill>
              <a:schemeClr val="bg1"/>
            </a:solidFill>
          </a:endParaRPr>
        </a:p>
      </dsp:txBody>
      <dsp:txXfrm>
        <a:off x="6015279" y="1485093"/>
        <a:ext cx="4295914" cy="975298"/>
      </dsp:txXfrm>
    </dsp:sp>
    <dsp:sp modelId="{D4A9DDB4-FE8F-446F-ABB0-6DF0BC9BB415}">
      <dsp:nvSpPr>
        <dsp:cNvPr id="0" name=""/>
        <dsp:cNvSpPr/>
      </dsp:nvSpPr>
      <dsp:spPr>
        <a:xfrm rot="3546552">
          <a:off x="1309992" y="2611999"/>
          <a:ext cx="942646" cy="28141"/>
        </a:xfrm>
        <a:custGeom>
          <a:avLst/>
          <a:gdLst/>
          <a:ahLst/>
          <a:cxnLst/>
          <a:rect l="0" t="0" r="0" b="0"/>
          <a:pathLst>
            <a:path>
              <a:moveTo>
                <a:pt x="0" y="14070"/>
              </a:moveTo>
              <a:lnTo>
                <a:pt x="942646" y="1407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Book Antiqua" panose="02040602050305030304" pitchFamily="18" charset="0"/>
          </a:endParaRPr>
        </a:p>
      </dsp:txBody>
      <dsp:txXfrm>
        <a:off x="1757749" y="2602504"/>
        <a:ext cx="47132" cy="47132"/>
      </dsp:txXfrm>
    </dsp:sp>
    <dsp:sp modelId="{0294CD5C-A628-40EA-B9D7-57C8CB138F0C}">
      <dsp:nvSpPr>
        <dsp:cNvPr id="0" name=""/>
        <dsp:cNvSpPr/>
      </dsp:nvSpPr>
      <dsp:spPr>
        <a:xfrm>
          <a:off x="2023294" y="2522990"/>
          <a:ext cx="1418589" cy="101508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Non-Resident</a:t>
          </a:r>
        </a:p>
      </dsp:txBody>
      <dsp:txXfrm>
        <a:off x="2053025" y="2552721"/>
        <a:ext cx="1359127" cy="955627"/>
      </dsp:txXfrm>
    </dsp:sp>
    <dsp:sp modelId="{AD09DD47-D9DC-41F2-B3DF-A4259CAC501E}">
      <dsp:nvSpPr>
        <dsp:cNvPr id="0" name=""/>
        <dsp:cNvSpPr/>
      </dsp:nvSpPr>
      <dsp:spPr>
        <a:xfrm rot="21597097">
          <a:off x="3441883" y="3015390"/>
          <a:ext cx="2543054" cy="28141"/>
        </a:xfrm>
        <a:custGeom>
          <a:avLst/>
          <a:gdLst/>
          <a:ahLst/>
          <a:cxnLst/>
          <a:rect l="0" t="0" r="0" b="0"/>
          <a:pathLst>
            <a:path>
              <a:moveTo>
                <a:pt x="0" y="14070"/>
              </a:moveTo>
              <a:lnTo>
                <a:pt x="2543054" y="1407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Book Antiqua" panose="02040602050305030304" pitchFamily="18" charset="0"/>
          </a:endParaRPr>
        </a:p>
      </dsp:txBody>
      <dsp:txXfrm>
        <a:off x="4649833" y="2965885"/>
        <a:ext cx="127152" cy="127152"/>
      </dsp:txXfrm>
    </dsp:sp>
    <dsp:sp modelId="{B9E08742-2F89-4FDF-8BC9-88A090A37F89}">
      <dsp:nvSpPr>
        <dsp:cNvPr id="0" name=""/>
        <dsp:cNvSpPr/>
      </dsp:nvSpPr>
      <dsp:spPr>
        <a:xfrm>
          <a:off x="5984936" y="2582626"/>
          <a:ext cx="4356600" cy="891522"/>
        </a:xfrm>
        <a:prstGeom prst="roundRect">
          <a:avLst>
            <a:gd name="adj" fmla="val 10000"/>
          </a:avLst>
        </a:prstGeom>
        <a:solidFill>
          <a:schemeClr val="bg1"/>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Book Antiqua" panose="02040602050305030304" pitchFamily="18" charset="0"/>
            </a:rPr>
            <a:t>Income accrued or received in India is taxable</a:t>
          </a:r>
        </a:p>
      </dsp:txBody>
      <dsp:txXfrm>
        <a:off x="6011048" y="2608738"/>
        <a:ext cx="4304376" cy="839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828D4-1D16-4474-82C1-D17EBEDADB78}">
      <dsp:nvSpPr>
        <dsp:cNvPr id="0" name=""/>
        <dsp:cNvSpPr/>
      </dsp:nvSpPr>
      <dsp:spPr>
        <a:xfrm>
          <a:off x="1785" y="45345"/>
          <a:ext cx="3583781" cy="14335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Book Antiqua" panose="02040602050305030304" pitchFamily="18" charset="0"/>
            </a:rPr>
            <a:t>Income</a:t>
          </a:r>
        </a:p>
      </dsp:txBody>
      <dsp:txXfrm>
        <a:off x="718541" y="45345"/>
        <a:ext cx="2150269" cy="1433512"/>
      </dsp:txXfrm>
    </dsp:sp>
    <dsp:sp modelId="{825AFE4E-4E26-48B9-B015-B78B19378139}">
      <dsp:nvSpPr>
        <dsp:cNvPr id="0" name=""/>
        <dsp:cNvSpPr/>
      </dsp:nvSpPr>
      <dsp:spPr>
        <a:xfrm>
          <a:off x="3119675" y="167194"/>
          <a:ext cx="2974538" cy="11898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ook Antiqua" panose="02040602050305030304" pitchFamily="18" charset="0"/>
            </a:rPr>
            <a:t>Connected by </a:t>
          </a:r>
          <a:r>
            <a:rPr lang="en-US" sz="1800" b="1" kern="1200" dirty="0">
              <a:latin typeface="Book Antiqua" panose="02040602050305030304" pitchFamily="18" charset="0"/>
            </a:rPr>
            <a:t>Source</a:t>
          </a:r>
        </a:p>
      </dsp:txBody>
      <dsp:txXfrm>
        <a:off x="3714583" y="167194"/>
        <a:ext cx="1784723" cy="1189815"/>
      </dsp:txXfrm>
    </dsp:sp>
    <dsp:sp modelId="{0AD67981-E8AB-4F89-A86C-CB22B597D884}">
      <dsp:nvSpPr>
        <dsp:cNvPr id="0" name=""/>
        <dsp:cNvSpPr/>
      </dsp:nvSpPr>
      <dsp:spPr>
        <a:xfrm>
          <a:off x="1785" y="1679549"/>
          <a:ext cx="3583781" cy="14335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Book Antiqua" panose="02040602050305030304" pitchFamily="18" charset="0"/>
            </a:rPr>
            <a:t>Person</a:t>
          </a:r>
        </a:p>
      </dsp:txBody>
      <dsp:txXfrm>
        <a:off x="718541" y="1679549"/>
        <a:ext cx="2150269" cy="1433512"/>
      </dsp:txXfrm>
    </dsp:sp>
    <dsp:sp modelId="{ED8C10EF-BC48-40B3-824F-6F45F4E8BDC2}">
      <dsp:nvSpPr>
        <dsp:cNvPr id="0" name=""/>
        <dsp:cNvSpPr/>
      </dsp:nvSpPr>
      <dsp:spPr>
        <a:xfrm>
          <a:off x="3119675" y="1801398"/>
          <a:ext cx="2974538" cy="11898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ook Antiqua" panose="02040602050305030304" pitchFamily="18" charset="0"/>
            </a:rPr>
            <a:t>Connected by </a:t>
          </a:r>
          <a:r>
            <a:rPr lang="en-US" sz="1800" b="1" kern="1200" dirty="0">
              <a:latin typeface="Book Antiqua" panose="02040602050305030304" pitchFamily="18" charset="0"/>
            </a:rPr>
            <a:t>Residence</a:t>
          </a:r>
        </a:p>
      </dsp:txBody>
      <dsp:txXfrm>
        <a:off x="3714583" y="1801398"/>
        <a:ext cx="1784723" cy="1189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D5F50-DE1D-47B7-9E17-227794A19398}">
      <dsp:nvSpPr>
        <dsp:cNvPr id="0" name=""/>
        <dsp:cNvSpPr/>
      </dsp:nvSpPr>
      <dsp:spPr>
        <a:xfrm>
          <a:off x="5956" y="2291897"/>
          <a:ext cx="1775338" cy="1299015"/>
        </a:xfrm>
        <a:prstGeom prst="roundRect">
          <a:avLst>
            <a:gd name="adj" fmla="val 10000"/>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Scope of Total Income</a:t>
          </a:r>
        </a:p>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[S. 5]</a:t>
          </a:r>
        </a:p>
      </dsp:txBody>
      <dsp:txXfrm>
        <a:off x="44003" y="2329944"/>
        <a:ext cx="1699244" cy="1222921"/>
      </dsp:txXfrm>
    </dsp:sp>
    <dsp:sp modelId="{C9664AD0-B970-49F1-8251-A950F28940E6}">
      <dsp:nvSpPr>
        <dsp:cNvPr id="0" name=""/>
        <dsp:cNvSpPr/>
      </dsp:nvSpPr>
      <dsp:spPr>
        <a:xfrm rot="18770822">
          <a:off x="1536822" y="2358440"/>
          <a:ext cx="1528155" cy="45527"/>
        </a:xfrm>
        <a:custGeom>
          <a:avLst/>
          <a:gdLst/>
          <a:ahLst/>
          <a:cxnLst/>
          <a:rect l="0" t="0" r="0" b="0"/>
          <a:pathLst>
            <a:path>
              <a:moveTo>
                <a:pt x="0" y="22763"/>
              </a:moveTo>
              <a:lnTo>
                <a:pt x="1528155" y="227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Book Antiqua" panose="02040602050305030304" pitchFamily="18" charset="0"/>
          </a:endParaRPr>
        </a:p>
      </dsp:txBody>
      <dsp:txXfrm>
        <a:off x="2262697" y="2343000"/>
        <a:ext cx="76407" cy="76407"/>
      </dsp:txXfrm>
    </dsp:sp>
    <dsp:sp modelId="{6F91F421-FB4E-4348-9FB9-D279F9DDF76B}">
      <dsp:nvSpPr>
        <dsp:cNvPr id="0" name=""/>
        <dsp:cNvSpPr/>
      </dsp:nvSpPr>
      <dsp:spPr>
        <a:xfrm>
          <a:off x="2820507" y="1171496"/>
          <a:ext cx="1350404" cy="1299015"/>
        </a:xfrm>
        <a:prstGeom prst="roundRect">
          <a:avLst>
            <a:gd name="adj" fmla="val 10000"/>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Resident</a:t>
          </a:r>
        </a:p>
      </dsp:txBody>
      <dsp:txXfrm>
        <a:off x="2858554" y="1209543"/>
        <a:ext cx="1274310" cy="1222921"/>
      </dsp:txXfrm>
    </dsp:sp>
    <dsp:sp modelId="{E5F8EFD9-7128-4CDB-B4D9-7A3B3FB078AA}">
      <dsp:nvSpPr>
        <dsp:cNvPr id="0" name=""/>
        <dsp:cNvSpPr/>
      </dsp:nvSpPr>
      <dsp:spPr>
        <a:xfrm rot="19457599">
          <a:off x="4050620" y="1424773"/>
          <a:ext cx="1279794" cy="45527"/>
        </a:xfrm>
        <a:custGeom>
          <a:avLst/>
          <a:gdLst/>
          <a:ahLst/>
          <a:cxnLst/>
          <a:rect l="0" t="0" r="0" b="0"/>
          <a:pathLst>
            <a:path>
              <a:moveTo>
                <a:pt x="0" y="22763"/>
              </a:moveTo>
              <a:lnTo>
                <a:pt x="1279794" y="227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Book Antiqua" panose="02040602050305030304" pitchFamily="18" charset="0"/>
          </a:endParaRPr>
        </a:p>
      </dsp:txBody>
      <dsp:txXfrm>
        <a:off x="4658523" y="1415542"/>
        <a:ext cx="63989" cy="63989"/>
      </dsp:txXfrm>
    </dsp:sp>
    <dsp:sp modelId="{6D3E3C20-EB3C-483E-A8B8-641CF8C56333}">
      <dsp:nvSpPr>
        <dsp:cNvPr id="0" name=""/>
        <dsp:cNvSpPr/>
      </dsp:nvSpPr>
      <dsp:spPr>
        <a:xfrm>
          <a:off x="5210124" y="424562"/>
          <a:ext cx="1919451" cy="1299015"/>
        </a:xfrm>
        <a:prstGeom prst="roundRect">
          <a:avLst>
            <a:gd name="adj" fmla="val 10000"/>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Resident &amp; Ordinarily Resident</a:t>
          </a:r>
        </a:p>
      </dsp:txBody>
      <dsp:txXfrm>
        <a:off x="5248171" y="462609"/>
        <a:ext cx="1843357" cy="1222921"/>
      </dsp:txXfrm>
    </dsp:sp>
    <dsp:sp modelId="{2952CCB2-21EE-4321-ADF7-147BBD92C26E}">
      <dsp:nvSpPr>
        <dsp:cNvPr id="0" name=""/>
        <dsp:cNvSpPr/>
      </dsp:nvSpPr>
      <dsp:spPr>
        <a:xfrm>
          <a:off x="7129575" y="1051306"/>
          <a:ext cx="1039212" cy="45527"/>
        </a:xfrm>
        <a:custGeom>
          <a:avLst/>
          <a:gdLst/>
          <a:ahLst/>
          <a:cxnLst/>
          <a:rect l="0" t="0" r="0" b="0"/>
          <a:pathLst>
            <a:path>
              <a:moveTo>
                <a:pt x="0" y="22763"/>
              </a:moveTo>
              <a:lnTo>
                <a:pt x="1039212" y="227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Book Antiqua" panose="02040602050305030304" pitchFamily="18" charset="0"/>
          </a:endParaRPr>
        </a:p>
      </dsp:txBody>
      <dsp:txXfrm>
        <a:off x="7623201" y="1048089"/>
        <a:ext cx="51960" cy="51960"/>
      </dsp:txXfrm>
    </dsp:sp>
    <dsp:sp modelId="{4224D4B2-2D7A-4CA7-8615-B3948E3E685F}">
      <dsp:nvSpPr>
        <dsp:cNvPr id="0" name=""/>
        <dsp:cNvSpPr/>
      </dsp:nvSpPr>
      <dsp:spPr>
        <a:xfrm>
          <a:off x="8168787" y="424562"/>
          <a:ext cx="2598031" cy="1299015"/>
        </a:xfrm>
        <a:prstGeom prst="roundRect">
          <a:avLst>
            <a:gd name="adj" fmla="val 10000"/>
          </a:avLst>
        </a:prstGeom>
        <a:solidFill>
          <a:schemeClr val="accent1">
            <a:lumMod val="60000"/>
            <a:lumOff val="40000"/>
          </a:schemeClr>
        </a:solidFill>
        <a:ln>
          <a:solidFill>
            <a:schemeClr val="accent1">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anose="02040602050305030304" pitchFamily="18" charset="0"/>
            </a:rPr>
            <a:t>Global Income is Taxable. Location of source is irrelevant.</a:t>
          </a:r>
        </a:p>
      </dsp:txBody>
      <dsp:txXfrm>
        <a:off x="8206834" y="462609"/>
        <a:ext cx="2521937" cy="1222921"/>
      </dsp:txXfrm>
    </dsp:sp>
    <dsp:sp modelId="{5A26C5CD-447D-4782-9F87-AD093E369B39}">
      <dsp:nvSpPr>
        <dsp:cNvPr id="0" name=""/>
        <dsp:cNvSpPr/>
      </dsp:nvSpPr>
      <dsp:spPr>
        <a:xfrm rot="2142401">
          <a:off x="4050620" y="2171707"/>
          <a:ext cx="1279794" cy="45527"/>
        </a:xfrm>
        <a:custGeom>
          <a:avLst/>
          <a:gdLst/>
          <a:ahLst/>
          <a:cxnLst/>
          <a:rect l="0" t="0" r="0" b="0"/>
          <a:pathLst>
            <a:path>
              <a:moveTo>
                <a:pt x="0" y="22763"/>
              </a:moveTo>
              <a:lnTo>
                <a:pt x="1279794" y="227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Book Antiqua" panose="02040602050305030304" pitchFamily="18" charset="0"/>
          </a:endParaRPr>
        </a:p>
      </dsp:txBody>
      <dsp:txXfrm>
        <a:off x="4658523" y="2162476"/>
        <a:ext cx="63989" cy="63989"/>
      </dsp:txXfrm>
    </dsp:sp>
    <dsp:sp modelId="{A99B51BD-702B-4881-9463-62ACC92F35FD}">
      <dsp:nvSpPr>
        <dsp:cNvPr id="0" name=""/>
        <dsp:cNvSpPr/>
      </dsp:nvSpPr>
      <dsp:spPr>
        <a:xfrm>
          <a:off x="5210124" y="1918430"/>
          <a:ext cx="1919451" cy="1299015"/>
        </a:xfrm>
        <a:prstGeom prst="roundRect">
          <a:avLst>
            <a:gd name="adj" fmla="val 10000"/>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Resident but Not-Ordinarily Resident</a:t>
          </a:r>
        </a:p>
      </dsp:txBody>
      <dsp:txXfrm>
        <a:off x="5248171" y="1956477"/>
        <a:ext cx="1843357" cy="1222921"/>
      </dsp:txXfrm>
    </dsp:sp>
    <dsp:sp modelId="{6D99A801-75FB-45FB-8A3E-62ED18AC8807}">
      <dsp:nvSpPr>
        <dsp:cNvPr id="0" name=""/>
        <dsp:cNvSpPr/>
      </dsp:nvSpPr>
      <dsp:spPr>
        <a:xfrm>
          <a:off x="7129575" y="2545174"/>
          <a:ext cx="1042070" cy="45527"/>
        </a:xfrm>
        <a:custGeom>
          <a:avLst/>
          <a:gdLst/>
          <a:ahLst/>
          <a:cxnLst/>
          <a:rect l="0" t="0" r="0" b="0"/>
          <a:pathLst>
            <a:path>
              <a:moveTo>
                <a:pt x="0" y="22763"/>
              </a:moveTo>
              <a:lnTo>
                <a:pt x="1042070" y="227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Book Antiqua" panose="02040602050305030304" pitchFamily="18" charset="0"/>
          </a:endParaRPr>
        </a:p>
      </dsp:txBody>
      <dsp:txXfrm>
        <a:off x="7624558" y="2541886"/>
        <a:ext cx="52103" cy="52103"/>
      </dsp:txXfrm>
    </dsp:sp>
    <dsp:sp modelId="{3817F708-3E0D-4CD7-A1A0-67927F50969F}">
      <dsp:nvSpPr>
        <dsp:cNvPr id="0" name=""/>
        <dsp:cNvSpPr/>
      </dsp:nvSpPr>
      <dsp:spPr>
        <a:xfrm>
          <a:off x="8171645" y="1918430"/>
          <a:ext cx="2598031" cy="1299015"/>
        </a:xfrm>
        <a:prstGeom prst="roundRect">
          <a:avLst>
            <a:gd name="adj" fmla="val 10000"/>
          </a:avLst>
        </a:prstGeom>
        <a:solidFill>
          <a:schemeClr val="accent1">
            <a:lumMod val="60000"/>
            <a:lumOff val="40000"/>
          </a:schemeClr>
        </a:solidFill>
        <a:ln>
          <a:solidFill>
            <a:schemeClr val="accent1">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anose="02040602050305030304" pitchFamily="18" charset="0"/>
            </a:rPr>
            <a:t>Indian Sourced incomes plus foreign sourced incomes through business controlled or profession set-up in India.</a:t>
          </a:r>
        </a:p>
      </dsp:txBody>
      <dsp:txXfrm>
        <a:off x="8209692" y="1956477"/>
        <a:ext cx="2521937" cy="1222921"/>
      </dsp:txXfrm>
    </dsp:sp>
    <dsp:sp modelId="{654C9E68-6289-43D3-AC2B-D39EFF8386E5}">
      <dsp:nvSpPr>
        <dsp:cNvPr id="0" name=""/>
        <dsp:cNvSpPr/>
      </dsp:nvSpPr>
      <dsp:spPr>
        <a:xfrm rot="2829178">
          <a:off x="1536822" y="3478841"/>
          <a:ext cx="1528155" cy="45527"/>
        </a:xfrm>
        <a:custGeom>
          <a:avLst/>
          <a:gdLst/>
          <a:ahLst/>
          <a:cxnLst/>
          <a:rect l="0" t="0" r="0" b="0"/>
          <a:pathLst>
            <a:path>
              <a:moveTo>
                <a:pt x="0" y="22763"/>
              </a:moveTo>
              <a:lnTo>
                <a:pt x="1528155" y="227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Book Antiqua" panose="02040602050305030304" pitchFamily="18" charset="0"/>
          </a:endParaRPr>
        </a:p>
      </dsp:txBody>
      <dsp:txXfrm>
        <a:off x="2262697" y="3463401"/>
        <a:ext cx="76407" cy="76407"/>
      </dsp:txXfrm>
    </dsp:sp>
    <dsp:sp modelId="{E4472B9C-BD66-4968-8AEB-5B2B437CBEBE}">
      <dsp:nvSpPr>
        <dsp:cNvPr id="0" name=""/>
        <dsp:cNvSpPr/>
      </dsp:nvSpPr>
      <dsp:spPr>
        <a:xfrm>
          <a:off x="2820507" y="3412298"/>
          <a:ext cx="1350404" cy="1299015"/>
        </a:xfrm>
        <a:prstGeom prst="roundRect">
          <a:avLst>
            <a:gd name="adj" fmla="val 10000"/>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Non- Resident</a:t>
          </a:r>
        </a:p>
      </dsp:txBody>
      <dsp:txXfrm>
        <a:off x="2858554" y="3450345"/>
        <a:ext cx="1274310" cy="1222921"/>
      </dsp:txXfrm>
    </dsp:sp>
    <dsp:sp modelId="{D264AB49-1ED0-4D3B-8DEF-EA9C3D9994DC}">
      <dsp:nvSpPr>
        <dsp:cNvPr id="0" name=""/>
        <dsp:cNvSpPr/>
      </dsp:nvSpPr>
      <dsp:spPr>
        <a:xfrm rot="21591334">
          <a:off x="4170905" y="4033995"/>
          <a:ext cx="4003845" cy="45527"/>
        </a:xfrm>
        <a:custGeom>
          <a:avLst/>
          <a:gdLst/>
          <a:ahLst/>
          <a:cxnLst/>
          <a:rect l="0" t="0" r="0" b="0"/>
          <a:pathLst>
            <a:path>
              <a:moveTo>
                <a:pt x="0" y="22763"/>
              </a:moveTo>
              <a:lnTo>
                <a:pt x="4003845" y="227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Book Antiqua" panose="02040602050305030304" pitchFamily="18" charset="0"/>
          </a:endParaRPr>
        </a:p>
      </dsp:txBody>
      <dsp:txXfrm>
        <a:off x="6072731" y="3956663"/>
        <a:ext cx="200192" cy="200192"/>
      </dsp:txXfrm>
    </dsp:sp>
    <dsp:sp modelId="{398C4069-D213-4E8F-BEC6-4E214AE7EF7F}">
      <dsp:nvSpPr>
        <dsp:cNvPr id="0" name=""/>
        <dsp:cNvSpPr/>
      </dsp:nvSpPr>
      <dsp:spPr>
        <a:xfrm>
          <a:off x="8174743" y="3402204"/>
          <a:ext cx="2598031" cy="1299015"/>
        </a:xfrm>
        <a:prstGeom prst="roundRect">
          <a:avLst>
            <a:gd name="adj" fmla="val 10000"/>
          </a:avLst>
        </a:prstGeom>
        <a:solidFill>
          <a:schemeClr val="accent1">
            <a:lumMod val="60000"/>
            <a:lumOff val="40000"/>
          </a:schemeClr>
        </a:solidFill>
        <a:ln>
          <a:solidFill>
            <a:schemeClr val="accent1">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anose="02040602050305030304" pitchFamily="18" charset="0"/>
            </a:rPr>
            <a:t>Indian Sourced incomes. Location of person is irrelevant.</a:t>
          </a:r>
        </a:p>
      </dsp:txBody>
      <dsp:txXfrm>
        <a:off x="8212790" y="3440251"/>
        <a:ext cx="2521937" cy="1222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0BE51-007D-4264-8084-5B1A5F8E23C2}">
      <dsp:nvSpPr>
        <dsp:cNvPr id="0" name=""/>
        <dsp:cNvSpPr/>
      </dsp:nvSpPr>
      <dsp:spPr>
        <a:xfrm>
          <a:off x="4158" y="379899"/>
          <a:ext cx="2126838"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latin typeface="Book Antiqua" panose="02040602050305030304" pitchFamily="18" charset="0"/>
            </a:rPr>
            <a:t>Applicability</a:t>
          </a:r>
          <a:endParaRPr lang="en-IN" sz="2100" kern="1200" dirty="0">
            <a:latin typeface="Book Antiqua" panose="02040602050305030304" pitchFamily="18" charset="0"/>
          </a:endParaRPr>
        </a:p>
      </dsp:txBody>
      <dsp:txXfrm>
        <a:off x="4158" y="379899"/>
        <a:ext cx="2126838" cy="415800"/>
      </dsp:txXfrm>
    </dsp:sp>
    <dsp:sp modelId="{24854450-D723-4DE1-86E7-8B273F5A8F11}">
      <dsp:nvSpPr>
        <dsp:cNvPr id="0" name=""/>
        <dsp:cNvSpPr/>
      </dsp:nvSpPr>
      <dsp:spPr>
        <a:xfrm>
          <a:off x="2130997" y="178496"/>
          <a:ext cx="425367" cy="81860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EDA87-816A-43F6-B2E2-C60E74EDECCC}">
      <dsp:nvSpPr>
        <dsp:cNvPr id="0" name=""/>
        <dsp:cNvSpPr/>
      </dsp:nvSpPr>
      <dsp:spPr>
        <a:xfrm>
          <a:off x="2726511" y="178496"/>
          <a:ext cx="5785002" cy="818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Book Antiqua" panose="02040602050305030304" pitchFamily="18" charset="0"/>
            </a:rPr>
            <a:t>Article 1 – Persons covered </a:t>
          </a:r>
          <a:endParaRPr lang="en-IN" sz="2100" kern="1200" dirty="0">
            <a:latin typeface="Book Antiqua" panose="02040602050305030304" pitchFamily="18" charset="0"/>
          </a:endParaRPr>
        </a:p>
        <a:p>
          <a:pPr marL="228600" lvl="1" indent="-228600" algn="l" defTabSz="933450">
            <a:lnSpc>
              <a:spcPct val="90000"/>
            </a:lnSpc>
            <a:spcBef>
              <a:spcPct val="0"/>
            </a:spcBef>
            <a:spcAft>
              <a:spcPct val="15000"/>
            </a:spcAft>
            <a:buChar char="•"/>
          </a:pPr>
          <a:r>
            <a:rPr lang="en-US" sz="2100" kern="1200" dirty="0">
              <a:latin typeface="Book Antiqua" panose="02040602050305030304" pitchFamily="18" charset="0"/>
            </a:rPr>
            <a:t>Article 2 – Taxes covered</a:t>
          </a:r>
          <a:endParaRPr lang="en-IN" sz="2100" kern="1200" dirty="0">
            <a:latin typeface="Book Antiqua" panose="02040602050305030304" pitchFamily="18" charset="0"/>
          </a:endParaRPr>
        </a:p>
      </dsp:txBody>
      <dsp:txXfrm>
        <a:off x="2726511" y="178496"/>
        <a:ext cx="5785002" cy="818606"/>
      </dsp:txXfrm>
    </dsp:sp>
    <dsp:sp modelId="{A173111E-0D59-42C3-B90E-3CD9D00F3EA4}">
      <dsp:nvSpPr>
        <dsp:cNvPr id="0" name=""/>
        <dsp:cNvSpPr/>
      </dsp:nvSpPr>
      <dsp:spPr>
        <a:xfrm>
          <a:off x="4158" y="1449521"/>
          <a:ext cx="2126838"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latin typeface="Book Antiqua" panose="02040602050305030304" pitchFamily="18" charset="0"/>
            </a:rPr>
            <a:t>Definitions</a:t>
          </a:r>
          <a:endParaRPr lang="en-IN" sz="2100" kern="1200" dirty="0">
            <a:latin typeface="Book Antiqua" panose="02040602050305030304" pitchFamily="18" charset="0"/>
          </a:endParaRPr>
        </a:p>
      </dsp:txBody>
      <dsp:txXfrm>
        <a:off x="4158" y="1449521"/>
        <a:ext cx="2126838" cy="415800"/>
      </dsp:txXfrm>
    </dsp:sp>
    <dsp:sp modelId="{642E5C4A-8E9A-4DD9-BE7E-E694DC0E2A08}">
      <dsp:nvSpPr>
        <dsp:cNvPr id="0" name=""/>
        <dsp:cNvSpPr/>
      </dsp:nvSpPr>
      <dsp:spPr>
        <a:xfrm>
          <a:off x="2130997" y="1072702"/>
          <a:ext cx="425367" cy="116943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3744C-16EC-4D88-BB50-1133DCFAFE21}">
      <dsp:nvSpPr>
        <dsp:cNvPr id="0" name=""/>
        <dsp:cNvSpPr/>
      </dsp:nvSpPr>
      <dsp:spPr>
        <a:xfrm>
          <a:off x="2726511" y="1072702"/>
          <a:ext cx="5785002" cy="1169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Book Antiqua" panose="02040602050305030304" pitchFamily="18" charset="0"/>
            </a:rPr>
            <a:t>Article 3 – General Definitions </a:t>
          </a:r>
          <a:endParaRPr lang="en-IN" sz="2100" kern="1200" dirty="0">
            <a:latin typeface="Book Antiqua" panose="02040602050305030304" pitchFamily="18" charset="0"/>
          </a:endParaRPr>
        </a:p>
        <a:p>
          <a:pPr marL="228600" lvl="1" indent="-228600" algn="l" defTabSz="933450">
            <a:lnSpc>
              <a:spcPct val="90000"/>
            </a:lnSpc>
            <a:spcBef>
              <a:spcPct val="0"/>
            </a:spcBef>
            <a:spcAft>
              <a:spcPct val="15000"/>
            </a:spcAft>
            <a:buChar char="•"/>
          </a:pPr>
          <a:r>
            <a:rPr lang="en-US" sz="2100" kern="1200" dirty="0">
              <a:latin typeface="Book Antiqua" panose="02040602050305030304" pitchFamily="18" charset="0"/>
            </a:rPr>
            <a:t>Article 4 – Resident</a:t>
          </a:r>
          <a:endParaRPr lang="en-IN" sz="2100" kern="1200" dirty="0">
            <a:latin typeface="Book Antiqua" panose="02040602050305030304" pitchFamily="18" charset="0"/>
          </a:endParaRPr>
        </a:p>
        <a:p>
          <a:pPr marL="228600" lvl="1" indent="-228600" algn="l" defTabSz="933450">
            <a:lnSpc>
              <a:spcPct val="90000"/>
            </a:lnSpc>
            <a:spcBef>
              <a:spcPct val="0"/>
            </a:spcBef>
            <a:spcAft>
              <a:spcPct val="15000"/>
            </a:spcAft>
            <a:buChar char="•"/>
          </a:pPr>
          <a:r>
            <a:rPr lang="en-US" sz="2100" kern="1200" dirty="0">
              <a:latin typeface="Book Antiqua" panose="02040602050305030304" pitchFamily="18" charset="0"/>
            </a:rPr>
            <a:t>Article 5 – Permanent Establishment</a:t>
          </a:r>
          <a:endParaRPr lang="en-IN" sz="2100" kern="1200" dirty="0">
            <a:latin typeface="Book Antiqua" panose="02040602050305030304" pitchFamily="18" charset="0"/>
          </a:endParaRPr>
        </a:p>
      </dsp:txBody>
      <dsp:txXfrm>
        <a:off x="2726511" y="1072702"/>
        <a:ext cx="5785002" cy="1169437"/>
      </dsp:txXfrm>
    </dsp:sp>
    <dsp:sp modelId="{812C850C-2755-42CD-A4B4-39F324E0341B}">
      <dsp:nvSpPr>
        <dsp:cNvPr id="0" name=""/>
        <dsp:cNvSpPr/>
      </dsp:nvSpPr>
      <dsp:spPr>
        <a:xfrm>
          <a:off x="4158" y="2340072"/>
          <a:ext cx="2126838" cy="71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latin typeface="Book Antiqua" panose="02040602050305030304" pitchFamily="18" charset="0"/>
            </a:rPr>
            <a:t>Categories of Incomes</a:t>
          </a:r>
          <a:endParaRPr lang="en-IN" sz="2100" kern="1200" dirty="0">
            <a:latin typeface="Book Antiqua" panose="02040602050305030304" pitchFamily="18" charset="0"/>
          </a:endParaRPr>
        </a:p>
      </dsp:txBody>
      <dsp:txXfrm>
        <a:off x="4158" y="2340072"/>
        <a:ext cx="2126838" cy="714656"/>
      </dsp:txXfrm>
    </dsp:sp>
    <dsp:sp modelId="{E2757551-1389-4BD6-BCD4-7D113E7CEEED}">
      <dsp:nvSpPr>
        <dsp:cNvPr id="0" name=""/>
        <dsp:cNvSpPr/>
      </dsp:nvSpPr>
      <dsp:spPr>
        <a:xfrm>
          <a:off x="2130997" y="2317739"/>
          <a:ext cx="425367" cy="75932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D7AB32-338E-4DF4-AA7E-EDC66971D468}">
      <dsp:nvSpPr>
        <dsp:cNvPr id="0" name=""/>
        <dsp:cNvSpPr/>
      </dsp:nvSpPr>
      <dsp:spPr>
        <a:xfrm>
          <a:off x="2726511" y="2317739"/>
          <a:ext cx="5785002" cy="7593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Book Antiqua" panose="02040602050305030304" pitchFamily="18" charset="0"/>
            </a:rPr>
            <a:t>Articles 6 to 22 – Distributive articles like Business income, Interest, Royalties, etc. </a:t>
          </a:r>
          <a:endParaRPr lang="en-IN" sz="2100" kern="1200" dirty="0">
            <a:latin typeface="Book Antiqua" panose="02040602050305030304" pitchFamily="18" charset="0"/>
          </a:endParaRPr>
        </a:p>
      </dsp:txBody>
      <dsp:txXfrm>
        <a:off x="2726511" y="2317739"/>
        <a:ext cx="5785002" cy="759322"/>
      </dsp:txXfrm>
    </dsp:sp>
    <dsp:sp modelId="{BECE3F6D-0841-48AB-BC7C-EF08D07B8DDD}">
      <dsp:nvSpPr>
        <dsp:cNvPr id="0" name=""/>
        <dsp:cNvSpPr/>
      </dsp:nvSpPr>
      <dsp:spPr>
        <a:xfrm>
          <a:off x="4158" y="3152662"/>
          <a:ext cx="2126838" cy="71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latin typeface="Book Antiqua" panose="02040602050305030304" pitchFamily="18" charset="0"/>
            </a:rPr>
            <a:t>Elimination of Double Tax</a:t>
          </a:r>
          <a:endParaRPr lang="en-IN" sz="2100" kern="1200" dirty="0">
            <a:latin typeface="Book Antiqua" panose="02040602050305030304" pitchFamily="18" charset="0"/>
          </a:endParaRPr>
        </a:p>
      </dsp:txBody>
      <dsp:txXfrm>
        <a:off x="4158" y="3152662"/>
        <a:ext cx="2126838" cy="714656"/>
      </dsp:txXfrm>
    </dsp:sp>
    <dsp:sp modelId="{48CE1747-C31A-441B-8F6B-9D505B1E00D1}">
      <dsp:nvSpPr>
        <dsp:cNvPr id="0" name=""/>
        <dsp:cNvSpPr/>
      </dsp:nvSpPr>
      <dsp:spPr>
        <a:xfrm>
          <a:off x="2130997" y="3152662"/>
          <a:ext cx="425367" cy="71465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ABA3A-B859-423D-A1CD-E6EF7F326B5C}">
      <dsp:nvSpPr>
        <dsp:cNvPr id="0" name=""/>
        <dsp:cNvSpPr/>
      </dsp:nvSpPr>
      <dsp:spPr>
        <a:xfrm>
          <a:off x="2726511" y="3152662"/>
          <a:ext cx="5785002" cy="7146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Book Antiqua" panose="02040602050305030304" pitchFamily="18" charset="0"/>
            </a:rPr>
            <a:t>Article 23 – Credit or Exemption Method </a:t>
          </a:r>
          <a:endParaRPr lang="en-IN" sz="2100" kern="1200" dirty="0">
            <a:latin typeface="Book Antiqua" panose="02040602050305030304" pitchFamily="18" charset="0"/>
          </a:endParaRPr>
        </a:p>
      </dsp:txBody>
      <dsp:txXfrm>
        <a:off x="2726511" y="3152662"/>
        <a:ext cx="5785002" cy="714656"/>
      </dsp:txXfrm>
    </dsp:sp>
    <dsp:sp modelId="{F4DE668F-6EC4-40EA-B13F-8B91437E0721}">
      <dsp:nvSpPr>
        <dsp:cNvPr id="0" name=""/>
        <dsp:cNvSpPr/>
      </dsp:nvSpPr>
      <dsp:spPr>
        <a:xfrm>
          <a:off x="4158" y="3990426"/>
          <a:ext cx="2126838" cy="101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latin typeface="Book Antiqua" panose="02040602050305030304" pitchFamily="18" charset="0"/>
            </a:rPr>
            <a:t>Special and Operative provisions</a:t>
          </a:r>
          <a:endParaRPr lang="en-IN" sz="2100" kern="1200" dirty="0">
            <a:latin typeface="Book Antiqua" panose="02040602050305030304" pitchFamily="18" charset="0"/>
          </a:endParaRPr>
        </a:p>
      </dsp:txBody>
      <dsp:txXfrm>
        <a:off x="4158" y="3990426"/>
        <a:ext cx="2126838" cy="1013512"/>
      </dsp:txXfrm>
    </dsp:sp>
    <dsp:sp modelId="{0B71AE6C-7283-4F2B-AA8E-0F4D337CA58B}">
      <dsp:nvSpPr>
        <dsp:cNvPr id="0" name=""/>
        <dsp:cNvSpPr/>
      </dsp:nvSpPr>
      <dsp:spPr>
        <a:xfrm>
          <a:off x="2130997" y="3942918"/>
          <a:ext cx="425367" cy="110852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E1D8E-E721-4F6E-AE3F-9CC86555887D}">
      <dsp:nvSpPr>
        <dsp:cNvPr id="0" name=""/>
        <dsp:cNvSpPr/>
      </dsp:nvSpPr>
      <dsp:spPr>
        <a:xfrm>
          <a:off x="2726511" y="3942918"/>
          <a:ext cx="5785002" cy="1108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Book Antiqua" panose="02040602050305030304" pitchFamily="18" charset="0"/>
            </a:rPr>
            <a:t>Articles 24 to 29 – Non-discrimination, </a:t>
          </a:r>
          <a:r>
            <a:rPr lang="en-US" sz="2100" kern="1200" dirty="0" err="1">
              <a:latin typeface="Book Antiqua" panose="02040602050305030304" pitchFamily="18" charset="0"/>
            </a:rPr>
            <a:t>EoI</a:t>
          </a:r>
          <a:r>
            <a:rPr lang="en-US" sz="2100" kern="1200" dirty="0">
              <a:latin typeface="Book Antiqua" panose="02040602050305030304" pitchFamily="18" charset="0"/>
            </a:rPr>
            <a:t>… </a:t>
          </a:r>
          <a:endParaRPr lang="en-IN" sz="2100" kern="1200" dirty="0">
            <a:latin typeface="Book Antiqua" panose="02040602050305030304" pitchFamily="18" charset="0"/>
          </a:endParaRPr>
        </a:p>
        <a:p>
          <a:pPr marL="228600" lvl="1" indent="-228600" algn="l" defTabSz="933450">
            <a:lnSpc>
              <a:spcPct val="90000"/>
            </a:lnSpc>
            <a:spcBef>
              <a:spcPct val="0"/>
            </a:spcBef>
            <a:spcAft>
              <a:spcPct val="15000"/>
            </a:spcAft>
            <a:buChar char="•"/>
          </a:pPr>
          <a:r>
            <a:rPr lang="en-US" sz="2100" kern="1200" dirty="0">
              <a:latin typeface="Book Antiqua" panose="02040602050305030304" pitchFamily="18" charset="0"/>
            </a:rPr>
            <a:t>Articles 30 &amp; 31 - Effective Date &amp; Termination</a:t>
          </a:r>
          <a:endParaRPr lang="en-IN" sz="2100" kern="1200" dirty="0">
            <a:latin typeface="Book Antiqua" panose="02040602050305030304" pitchFamily="18" charset="0"/>
          </a:endParaRPr>
        </a:p>
      </dsp:txBody>
      <dsp:txXfrm>
        <a:off x="2726511" y="3942918"/>
        <a:ext cx="5785002" cy="11085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733AB-B966-42C9-8306-26591D4F9B56}">
      <dsp:nvSpPr>
        <dsp:cNvPr id="0" name=""/>
        <dsp:cNvSpPr/>
      </dsp:nvSpPr>
      <dsp:spPr>
        <a:xfrm>
          <a:off x="3358" y="1025514"/>
          <a:ext cx="2080657" cy="171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Accrues or arises</a:t>
          </a:r>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Receipt basis</a:t>
          </a:r>
        </a:p>
      </dsp:txBody>
      <dsp:txXfrm>
        <a:off x="42850" y="1065006"/>
        <a:ext cx="2001673" cy="1269386"/>
      </dsp:txXfrm>
    </dsp:sp>
    <dsp:sp modelId="{CE1B44CA-4B70-41B8-82C5-5AEDECC03164}">
      <dsp:nvSpPr>
        <dsp:cNvPr id="0" name=""/>
        <dsp:cNvSpPr/>
      </dsp:nvSpPr>
      <dsp:spPr>
        <a:xfrm>
          <a:off x="1125680" y="1265603"/>
          <a:ext cx="2543702" cy="2543702"/>
        </a:xfrm>
        <a:prstGeom prst="leftCircularArrow">
          <a:avLst>
            <a:gd name="adj1" fmla="val 4127"/>
            <a:gd name="adj2" fmla="val 519834"/>
            <a:gd name="adj3" fmla="val 2295345"/>
            <a:gd name="adj4" fmla="val 9024489"/>
            <a:gd name="adj5" fmla="val 4815"/>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B5ECB75-1DEA-42AF-8E12-6FC8AD35B14B}">
      <dsp:nvSpPr>
        <dsp:cNvPr id="0" name=""/>
        <dsp:cNvSpPr/>
      </dsp:nvSpPr>
      <dsp:spPr>
        <a:xfrm>
          <a:off x="465726" y="2373884"/>
          <a:ext cx="1849473" cy="735474"/>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Book Antiqua" panose="02040602050305030304" pitchFamily="18" charset="0"/>
            </a:rPr>
            <a:t>Section 5</a:t>
          </a:r>
        </a:p>
      </dsp:txBody>
      <dsp:txXfrm>
        <a:off x="487267" y="2395425"/>
        <a:ext cx="1806391" cy="692392"/>
      </dsp:txXfrm>
    </dsp:sp>
    <dsp:sp modelId="{F6898320-42E9-4F28-B83F-0DC033628F8C}">
      <dsp:nvSpPr>
        <dsp:cNvPr id="0" name=""/>
        <dsp:cNvSpPr/>
      </dsp:nvSpPr>
      <dsp:spPr>
        <a:xfrm>
          <a:off x="2815080" y="1025514"/>
          <a:ext cx="2080657" cy="171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Deemed accrual</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Earned in India</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Salary by govt.</a:t>
          </a:r>
        </a:p>
      </dsp:txBody>
      <dsp:txXfrm>
        <a:off x="2854572" y="1432744"/>
        <a:ext cx="2001673" cy="1269386"/>
      </dsp:txXfrm>
    </dsp:sp>
    <dsp:sp modelId="{F220239A-5CA1-4C3A-A0B6-1ABB25F73C1B}">
      <dsp:nvSpPr>
        <dsp:cNvPr id="0" name=""/>
        <dsp:cNvSpPr/>
      </dsp:nvSpPr>
      <dsp:spPr>
        <a:xfrm>
          <a:off x="3920063" y="-109456"/>
          <a:ext cx="2809564" cy="2809564"/>
        </a:xfrm>
        <a:prstGeom prst="circularArrow">
          <a:avLst>
            <a:gd name="adj1" fmla="val 3736"/>
            <a:gd name="adj2" fmla="val 466224"/>
            <a:gd name="adj3" fmla="val 19358265"/>
            <a:gd name="adj4" fmla="val 12575511"/>
            <a:gd name="adj5" fmla="val 4359"/>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EDC8E59-B97A-4947-A0FD-C6D126115613}">
      <dsp:nvSpPr>
        <dsp:cNvPr id="0" name=""/>
        <dsp:cNvSpPr/>
      </dsp:nvSpPr>
      <dsp:spPr>
        <a:xfrm>
          <a:off x="3277448" y="657777"/>
          <a:ext cx="1849473" cy="735474"/>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Book Antiqua" panose="02040602050305030304" pitchFamily="18" charset="0"/>
            </a:rPr>
            <a:t>Section 9</a:t>
          </a:r>
        </a:p>
      </dsp:txBody>
      <dsp:txXfrm>
        <a:off x="3298989" y="679318"/>
        <a:ext cx="1806391" cy="692392"/>
      </dsp:txXfrm>
    </dsp:sp>
    <dsp:sp modelId="{542ECD2B-2F62-447F-BA84-F4C07551E763}">
      <dsp:nvSpPr>
        <dsp:cNvPr id="0" name=""/>
        <dsp:cNvSpPr/>
      </dsp:nvSpPr>
      <dsp:spPr>
        <a:xfrm>
          <a:off x="5626802" y="1025514"/>
          <a:ext cx="2080657" cy="171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Salaries taxable</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Earlier on due or receipt</a:t>
          </a:r>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Perquisites</a:t>
          </a:r>
        </a:p>
      </dsp:txBody>
      <dsp:txXfrm>
        <a:off x="5666294" y="1065006"/>
        <a:ext cx="2001673" cy="1269386"/>
      </dsp:txXfrm>
    </dsp:sp>
    <dsp:sp modelId="{655EAAE2-495E-4047-A3C1-C779D8858DB3}">
      <dsp:nvSpPr>
        <dsp:cNvPr id="0" name=""/>
        <dsp:cNvSpPr/>
      </dsp:nvSpPr>
      <dsp:spPr>
        <a:xfrm>
          <a:off x="6749124" y="1265603"/>
          <a:ext cx="2543702" cy="2543702"/>
        </a:xfrm>
        <a:prstGeom prst="leftCircularArrow">
          <a:avLst>
            <a:gd name="adj1" fmla="val 4127"/>
            <a:gd name="adj2" fmla="val 519834"/>
            <a:gd name="adj3" fmla="val 2295345"/>
            <a:gd name="adj4" fmla="val 9024489"/>
            <a:gd name="adj5" fmla="val 4815"/>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BE29A07-000C-4AB7-B3B5-7979BEDB8441}">
      <dsp:nvSpPr>
        <dsp:cNvPr id="0" name=""/>
        <dsp:cNvSpPr/>
      </dsp:nvSpPr>
      <dsp:spPr>
        <a:xfrm>
          <a:off x="6089170" y="2373884"/>
          <a:ext cx="1849473" cy="735474"/>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Book Antiqua" panose="02040602050305030304" pitchFamily="18" charset="0"/>
            </a:rPr>
            <a:t>Section 15</a:t>
          </a:r>
        </a:p>
      </dsp:txBody>
      <dsp:txXfrm>
        <a:off x="6110711" y="2395425"/>
        <a:ext cx="1806391" cy="692392"/>
      </dsp:txXfrm>
    </dsp:sp>
    <dsp:sp modelId="{66337760-6370-4178-B247-81E299B5CDA8}">
      <dsp:nvSpPr>
        <dsp:cNvPr id="0" name=""/>
        <dsp:cNvSpPr/>
      </dsp:nvSpPr>
      <dsp:spPr>
        <a:xfrm>
          <a:off x="8438524" y="1025514"/>
          <a:ext cx="2080657" cy="171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Taxable in COR</a:t>
          </a:r>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Taxability in COS</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Conditions</a:t>
          </a:r>
        </a:p>
      </dsp:txBody>
      <dsp:txXfrm>
        <a:off x="8478016" y="1432744"/>
        <a:ext cx="2001673" cy="1269386"/>
      </dsp:txXfrm>
    </dsp:sp>
    <dsp:sp modelId="{0871526B-B21E-47D1-AA02-A5406ED836A8}">
      <dsp:nvSpPr>
        <dsp:cNvPr id="0" name=""/>
        <dsp:cNvSpPr/>
      </dsp:nvSpPr>
      <dsp:spPr>
        <a:xfrm>
          <a:off x="8900893" y="657777"/>
          <a:ext cx="1849473" cy="735474"/>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Book Antiqua" panose="02040602050305030304" pitchFamily="18" charset="0"/>
            </a:rPr>
            <a:t>DTAA</a:t>
          </a:r>
        </a:p>
      </dsp:txBody>
      <dsp:txXfrm>
        <a:off x="8922434" y="679318"/>
        <a:ext cx="1806391" cy="6923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63002-68AC-4476-82C3-26DAB877568F}">
      <dsp:nvSpPr>
        <dsp:cNvPr id="0" name=""/>
        <dsp:cNvSpPr/>
      </dsp:nvSpPr>
      <dsp:spPr>
        <a:xfrm>
          <a:off x="5348" y="194343"/>
          <a:ext cx="2431875" cy="155519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lang="en-US" sz="3600" b="1" kern="1200" dirty="0">
              <a:latin typeface="Book Antiqua" panose="02040602050305030304" pitchFamily="18" charset="0"/>
            </a:rPr>
            <a:t>Section 5</a:t>
          </a:r>
        </a:p>
      </dsp:txBody>
      <dsp:txXfrm>
        <a:off x="5348" y="194343"/>
        <a:ext cx="2431875" cy="972750"/>
      </dsp:txXfrm>
    </dsp:sp>
    <dsp:sp modelId="{733B7F1A-AE16-4024-97DF-A0B5A4536F4F}">
      <dsp:nvSpPr>
        <dsp:cNvPr id="0" name=""/>
        <dsp:cNvSpPr/>
      </dsp:nvSpPr>
      <dsp:spPr>
        <a:xfrm>
          <a:off x="503443" y="1167093"/>
          <a:ext cx="2431875" cy="24056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Accrues or arises</a:t>
          </a:r>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Receipt basis</a:t>
          </a:r>
        </a:p>
      </dsp:txBody>
      <dsp:txXfrm>
        <a:off x="573904" y="1237554"/>
        <a:ext cx="2290953" cy="2264777"/>
      </dsp:txXfrm>
    </dsp:sp>
    <dsp:sp modelId="{60637029-C5A2-4B22-9CB1-4D3B555884C2}">
      <dsp:nvSpPr>
        <dsp:cNvPr id="0" name=""/>
        <dsp:cNvSpPr/>
      </dsp:nvSpPr>
      <dsp:spPr>
        <a:xfrm>
          <a:off x="2805887" y="377985"/>
          <a:ext cx="781566" cy="605466"/>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latin typeface="Book Antiqua" panose="02040602050305030304" pitchFamily="18" charset="0"/>
          </a:endParaRPr>
        </a:p>
      </dsp:txBody>
      <dsp:txXfrm>
        <a:off x="2805887" y="499078"/>
        <a:ext cx="599926" cy="363280"/>
      </dsp:txXfrm>
    </dsp:sp>
    <dsp:sp modelId="{947AD56A-21EB-4E3D-8E7E-4FD0B6E7F6A6}">
      <dsp:nvSpPr>
        <dsp:cNvPr id="0" name=""/>
        <dsp:cNvSpPr/>
      </dsp:nvSpPr>
      <dsp:spPr>
        <a:xfrm>
          <a:off x="3911877" y="194343"/>
          <a:ext cx="2431875" cy="155519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lang="en-US" sz="3600" b="1" kern="1200" dirty="0">
              <a:latin typeface="Book Antiqua" panose="02040602050305030304" pitchFamily="18" charset="0"/>
            </a:rPr>
            <a:t>Section 9</a:t>
          </a:r>
        </a:p>
      </dsp:txBody>
      <dsp:txXfrm>
        <a:off x="3911877" y="194343"/>
        <a:ext cx="2431875" cy="972750"/>
      </dsp:txXfrm>
    </dsp:sp>
    <dsp:sp modelId="{FAF83869-C101-4CE6-B374-33E93F6BF994}">
      <dsp:nvSpPr>
        <dsp:cNvPr id="0" name=""/>
        <dsp:cNvSpPr/>
      </dsp:nvSpPr>
      <dsp:spPr>
        <a:xfrm>
          <a:off x="4409972" y="1167093"/>
          <a:ext cx="2431875" cy="24056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Deemed accrual</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Business connection</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Significant Economic Presence</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Agents</a:t>
          </a:r>
        </a:p>
      </dsp:txBody>
      <dsp:txXfrm>
        <a:off x="4480433" y="1237554"/>
        <a:ext cx="2290953" cy="2264777"/>
      </dsp:txXfrm>
    </dsp:sp>
    <dsp:sp modelId="{0BEBF260-E8C3-42E0-95CB-401109CEDC1B}">
      <dsp:nvSpPr>
        <dsp:cNvPr id="0" name=""/>
        <dsp:cNvSpPr/>
      </dsp:nvSpPr>
      <dsp:spPr>
        <a:xfrm>
          <a:off x="6712416" y="377985"/>
          <a:ext cx="781566" cy="605466"/>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latin typeface="Book Antiqua" panose="02040602050305030304" pitchFamily="18" charset="0"/>
          </a:endParaRPr>
        </a:p>
      </dsp:txBody>
      <dsp:txXfrm>
        <a:off x="6712416" y="499078"/>
        <a:ext cx="599926" cy="363280"/>
      </dsp:txXfrm>
    </dsp:sp>
    <dsp:sp modelId="{E817F7FC-6E99-4933-B084-214CE63D4898}">
      <dsp:nvSpPr>
        <dsp:cNvPr id="0" name=""/>
        <dsp:cNvSpPr/>
      </dsp:nvSpPr>
      <dsp:spPr>
        <a:xfrm>
          <a:off x="7818406" y="194343"/>
          <a:ext cx="2431875" cy="155519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lang="en-US" sz="3600" b="1" kern="1200" dirty="0">
              <a:latin typeface="Book Antiqua" panose="02040602050305030304" pitchFamily="18" charset="0"/>
            </a:rPr>
            <a:t>DTAA</a:t>
          </a:r>
        </a:p>
      </dsp:txBody>
      <dsp:txXfrm>
        <a:off x="7818406" y="194343"/>
        <a:ext cx="2431875" cy="972750"/>
      </dsp:txXfrm>
    </dsp:sp>
    <dsp:sp modelId="{E3332DC4-4DBA-4E2B-9CD5-966353FC6372}">
      <dsp:nvSpPr>
        <dsp:cNvPr id="0" name=""/>
        <dsp:cNvSpPr/>
      </dsp:nvSpPr>
      <dsp:spPr>
        <a:xfrm>
          <a:off x="8316501" y="1167093"/>
          <a:ext cx="2431875" cy="24056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Taxable in COR</a:t>
          </a:r>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rPr>
            <a:t>Source country tax</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PE</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Fixed Base</a:t>
          </a:r>
        </a:p>
        <a:p>
          <a:pPr marL="342900" lvl="2" indent="-171450" algn="l" defTabSz="800100">
            <a:lnSpc>
              <a:spcPct val="90000"/>
            </a:lnSpc>
            <a:spcBef>
              <a:spcPct val="0"/>
            </a:spcBef>
            <a:spcAft>
              <a:spcPct val="15000"/>
            </a:spcAft>
            <a:buChar char="•"/>
          </a:pPr>
          <a:r>
            <a:rPr lang="en-US" sz="1800" kern="1200" dirty="0">
              <a:latin typeface="Book Antiqua" panose="02040602050305030304" pitchFamily="18" charset="0"/>
            </a:rPr>
            <a:t>Force of Attraction</a:t>
          </a:r>
        </a:p>
      </dsp:txBody>
      <dsp:txXfrm>
        <a:off x="8386962" y="1237554"/>
        <a:ext cx="2290953" cy="22647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A40BC-17D7-47C7-9828-D452FB05E609}">
      <dsp:nvSpPr>
        <dsp:cNvPr id="0" name=""/>
        <dsp:cNvSpPr/>
      </dsp:nvSpPr>
      <dsp:spPr>
        <a:xfrm>
          <a:off x="3358" y="1025514"/>
          <a:ext cx="2080657" cy="17161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Any person responsible for paying to NR or FC</a:t>
          </a:r>
        </a:p>
      </dsp:txBody>
      <dsp:txXfrm>
        <a:off x="42850" y="1065006"/>
        <a:ext cx="2001673" cy="1269386"/>
      </dsp:txXfrm>
    </dsp:sp>
    <dsp:sp modelId="{7621E597-0E9F-46FC-80DC-57EF83F81D4D}">
      <dsp:nvSpPr>
        <dsp:cNvPr id="0" name=""/>
        <dsp:cNvSpPr/>
      </dsp:nvSpPr>
      <dsp:spPr>
        <a:xfrm>
          <a:off x="1125680" y="1265603"/>
          <a:ext cx="2543702" cy="2543702"/>
        </a:xfrm>
        <a:prstGeom prst="leftCircularArrow">
          <a:avLst>
            <a:gd name="adj1" fmla="val 4127"/>
            <a:gd name="adj2" fmla="val 519834"/>
            <a:gd name="adj3" fmla="val 2295345"/>
            <a:gd name="adj4" fmla="val 9024489"/>
            <a:gd name="adj5" fmla="val 48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5644F05-7C2D-4723-BF18-DC7A22C5379D}">
      <dsp:nvSpPr>
        <dsp:cNvPr id="0" name=""/>
        <dsp:cNvSpPr/>
      </dsp:nvSpPr>
      <dsp:spPr>
        <a:xfrm>
          <a:off x="465726" y="2373884"/>
          <a:ext cx="1849473" cy="735474"/>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Book Antiqua" panose="02040602050305030304" pitchFamily="18" charset="0"/>
            </a:rPr>
            <a:t>Who has to deduct?</a:t>
          </a:r>
        </a:p>
      </dsp:txBody>
      <dsp:txXfrm>
        <a:off x="487267" y="2395425"/>
        <a:ext cx="1806391" cy="692392"/>
      </dsp:txXfrm>
    </dsp:sp>
    <dsp:sp modelId="{3B258807-70FF-4595-98DE-1E0F25C8F6F3}">
      <dsp:nvSpPr>
        <dsp:cNvPr id="0" name=""/>
        <dsp:cNvSpPr/>
      </dsp:nvSpPr>
      <dsp:spPr>
        <a:xfrm>
          <a:off x="2815080" y="1025514"/>
          <a:ext cx="2080657" cy="17161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Any interest or any other sum chargeable to Income-tax</a:t>
          </a:r>
        </a:p>
      </dsp:txBody>
      <dsp:txXfrm>
        <a:off x="2854572" y="1432744"/>
        <a:ext cx="2001673" cy="1269386"/>
      </dsp:txXfrm>
    </dsp:sp>
    <dsp:sp modelId="{FB7DC63F-4A80-4B73-8816-804277097646}">
      <dsp:nvSpPr>
        <dsp:cNvPr id="0" name=""/>
        <dsp:cNvSpPr/>
      </dsp:nvSpPr>
      <dsp:spPr>
        <a:xfrm>
          <a:off x="3920063" y="-109456"/>
          <a:ext cx="2809564" cy="2809564"/>
        </a:xfrm>
        <a:prstGeom prst="circularArrow">
          <a:avLst>
            <a:gd name="adj1" fmla="val 3736"/>
            <a:gd name="adj2" fmla="val 466224"/>
            <a:gd name="adj3" fmla="val 19358265"/>
            <a:gd name="adj4" fmla="val 12575511"/>
            <a:gd name="adj5" fmla="val 43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03F38B6-FCBF-4B58-B1D9-363BD148F07F}">
      <dsp:nvSpPr>
        <dsp:cNvPr id="0" name=""/>
        <dsp:cNvSpPr/>
      </dsp:nvSpPr>
      <dsp:spPr>
        <a:xfrm>
          <a:off x="3277448" y="657777"/>
          <a:ext cx="1849473" cy="735474"/>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Book Antiqua" panose="02040602050305030304" pitchFamily="18" charset="0"/>
            </a:rPr>
            <a:t>On what?</a:t>
          </a:r>
        </a:p>
      </dsp:txBody>
      <dsp:txXfrm>
        <a:off x="3298989" y="679318"/>
        <a:ext cx="1806391" cy="692392"/>
      </dsp:txXfrm>
    </dsp:sp>
    <dsp:sp modelId="{49446450-DB44-4C88-8A61-273AEAC82269}">
      <dsp:nvSpPr>
        <dsp:cNvPr id="0" name=""/>
        <dsp:cNvSpPr/>
      </dsp:nvSpPr>
      <dsp:spPr>
        <a:xfrm>
          <a:off x="5626802" y="1025514"/>
          <a:ext cx="2080657" cy="17161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Credit or Payment, whichever is earlier</a:t>
          </a:r>
        </a:p>
      </dsp:txBody>
      <dsp:txXfrm>
        <a:off x="5666294" y="1065006"/>
        <a:ext cx="2001673" cy="1269386"/>
      </dsp:txXfrm>
    </dsp:sp>
    <dsp:sp modelId="{8BD1B021-AB02-4945-88BE-AC29C503BF09}">
      <dsp:nvSpPr>
        <dsp:cNvPr id="0" name=""/>
        <dsp:cNvSpPr/>
      </dsp:nvSpPr>
      <dsp:spPr>
        <a:xfrm>
          <a:off x="6749124" y="1265603"/>
          <a:ext cx="2543702" cy="2543702"/>
        </a:xfrm>
        <a:prstGeom prst="leftCircularArrow">
          <a:avLst>
            <a:gd name="adj1" fmla="val 4127"/>
            <a:gd name="adj2" fmla="val 519834"/>
            <a:gd name="adj3" fmla="val 2295345"/>
            <a:gd name="adj4" fmla="val 9024489"/>
            <a:gd name="adj5" fmla="val 48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90134D6-4370-4B19-A2CE-EA17F6E4D0CD}">
      <dsp:nvSpPr>
        <dsp:cNvPr id="0" name=""/>
        <dsp:cNvSpPr/>
      </dsp:nvSpPr>
      <dsp:spPr>
        <a:xfrm>
          <a:off x="6089170" y="2373884"/>
          <a:ext cx="1849473" cy="735474"/>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Book Antiqua" panose="02040602050305030304" pitchFamily="18" charset="0"/>
            </a:rPr>
            <a:t>When to deduct?</a:t>
          </a:r>
        </a:p>
      </dsp:txBody>
      <dsp:txXfrm>
        <a:off x="6110711" y="2395425"/>
        <a:ext cx="1806391" cy="692392"/>
      </dsp:txXfrm>
    </dsp:sp>
    <dsp:sp modelId="{CA086D74-CF65-4390-9E65-C5EE5F28D4FD}">
      <dsp:nvSpPr>
        <dsp:cNvPr id="0" name=""/>
        <dsp:cNvSpPr/>
      </dsp:nvSpPr>
      <dsp:spPr>
        <a:xfrm>
          <a:off x="8438524" y="1025514"/>
          <a:ext cx="2080657" cy="17161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Rates or rates-in-force</a:t>
          </a:r>
        </a:p>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S. 206AA</a:t>
          </a:r>
        </a:p>
      </dsp:txBody>
      <dsp:txXfrm>
        <a:off x="8478016" y="1432744"/>
        <a:ext cx="2001673" cy="1269386"/>
      </dsp:txXfrm>
    </dsp:sp>
    <dsp:sp modelId="{FB30F41F-3022-4B8E-8519-E9C2769C8E4C}">
      <dsp:nvSpPr>
        <dsp:cNvPr id="0" name=""/>
        <dsp:cNvSpPr/>
      </dsp:nvSpPr>
      <dsp:spPr>
        <a:xfrm>
          <a:off x="8900893" y="657777"/>
          <a:ext cx="1849473" cy="735474"/>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Book Antiqua" panose="02040602050305030304" pitchFamily="18" charset="0"/>
            </a:rPr>
            <a:t>How to deduct?</a:t>
          </a:r>
        </a:p>
      </dsp:txBody>
      <dsp:txXfrm>
        <a:off x="8922434" y="679318"/>
        <a:ext cx="1806391" cy="6923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15232-B2DF-4D27-A236-C1BB333BF3DD}">
      <dsp:nvSpPr>
        <dsp:cNvPr id="0" name=""/>
        <dsp:cNvSpPr/>
      </dsp:nvSpPr>
      <dsp:spPr>
        <a:xfrm>
          <a:off x="1420" y="654385"/>
          <a:ext cx="1784682" cy="8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IN" sz="2000" b="0" kern="1200" dirty="0">
              <a:latin typeface="Book Antiqua" panose="02040602050305030304" pitchFamily="18" charset="0"/>
            </a:rPr>
            <a:t>Section 6</a:t>
          </a:r>
        </a:p>
      </dsp:txBody>
      <dsp:txXfrm>
        <a:off x="1420" y="654385"/>
        <a:ext cx="1784682" cy="576000"/>
      </dsp:txXfrm>
    </dsp:sp>
    <dsp:sp modelId="{B83AEC30-89C0-451B-87A5-8125BF5BA4BC}">
      <dsp:nvSpPr>
        <dsp:cNvPr id="0" name=""/>
        <dsp:cNvSpPr/>
      </dsp:nvSpPr>
      <dsp:spPr>
        <a:xfrm>
          <a:off x="366957" y="1230385"/>
          <a:ext cx="1784682" cy="2455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IN" sz="2000" b="0" i="1" kern="1200" dirty="0">
              <a:latin typeface="Book Antiqua" panose="02040602050305030304" pitchFamily="18" charset="0"/>
            </a:rPr>
            <a:t>Residential Status</a:t>
          </a:r>
        </a:p>
      </dsp:txBody>
      <dsp:txXfrm>
        <a:off x="419229" y="1282657"/>
        <a:ext cx="1680138" cy="2351331"/>
      </dsp:txXfrm>
    </dsp:sp>
    <dsp:sp modelId="{F9EF24CF-8082-458B-A068-802B841715FF}">
      <dsp:nvSpPr>
        <dsp:cNvPr id="0" name=""/>
        <dsp:cNvSpPr/>
      </dsp:nvSpPr>
      <dsp:spPr>
        <a:xfrm>
          <a:off x="2056653" y="720218"/>
          <a:ext cx="573568" cy="444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dirty="0">
            <a:latin typeface="Book Antiqua" panose="02040602050305030304" pitchFamily="18" charset="0"/>
          </a:endParaRPr>
        </a:p>
      </dsp:txBody>
      <dsp:txXfrm>
        <a:off x="2056653" y="809085"/>
        <a:ext cx="440268" cy="266600"/>
      </dsp:txXfrm>
    </dsp:sp>
    <dsp:sp modelId="{1FA983FA-4930-4C8E-B733-CB0D36BECBB1}">
      <dsp:nvSpPr>
        <dsp:cNvPr id="0" name=""/>
        <dsp:cNvSpPr/>
      </dsp:nvSpPr>
      <dsp:spPr>
        <a:xfrm>
          <a:off x="2868308" y="654385"/>
          <a:ext cx="1784682" cy="8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IN" sz="2000" b="0" kern="1200" dirty="0">
              <a:latin typeface="Book Antiqua" panose="02040602050305030304" pitchFamily="18" charset="0"/>
            </a:rPr>
            <a:t>Section 5</a:t>
          </a:r>
        </a:p>
      </dsp:txBody>
      <dsp:txXfrm>
        <a:off x="2868308" y="654385"/>
        <a:ext cx="1784682" cy="576000"/>
      </dsp:txXfrm>
    </dsp:sp>
    <dsp:sp modelId="{E1A044E3-F87A-4B3A-B9A8-E7A79A194E62}">
      <dsp:nvSpPr>
        <dsp:cNvPr id="0" name=""/>
        <dsp:cNvSpPr/>
      </dsp:nvSpPr>
      <dsp:spPr>
        <a:xfrm>
          <a:off x="3233845" y="1230385"/>
          <a:ext cx="1784682" cy="2455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0" i="1" kern="1200" dirty="0">
              <a:latin typeface="Book Antiqua" panose="02040602050305030304" pitchFamily="18" charset="0"/>
            </a:rPr>
            <a:t>Received or Deemed to be received</a:t>
          </a:r>
          <a:endParaRPr lang="en-IN" sz="2000" b="0" kern="1200" dirty="0">
            <a:latin typeface="Book Antiqua" panose="02040602050305030304" pitchFamily="18" charset="0"/>
          </a:endParaRPr>
        </a:p>
        <a:p>
          <a:pPr marL="228600" lvl="1" indent="-228600" algn="l" defTabSz="889000">
            <a:lnSpc>
              <a:spcPct val="90000"/>
            </a:lnSpc>
            <a:spcBef>
              <a:spcPct val="0"/>
            </a:spcBef>
            <a:spcAft>
              <a:spcPct val="15000"/>
            </a:spcAft>
            <a:buChar char="•"/>
          </a:pPr>
          <a:r>
            <a:rPr lang="en-US" sz="2000" b="0" i="1" kern="1200" dirty="0">
              <a:latin typeface="Book Antiqua" panose="02040602050305030304" pitchFamily="18" charset="0"/>
            </a:rPr>
            <a:t>Accrues or arises</a:t>
          </a:r>
          <a:endParaRPr lang="en-IN" sz="2000" b="0" kern="1200" dirty="0">
            <a:latin typeface="Book Antiqua" panose="02040602050305030304" pitchFamily="18" charset="0"/>
          </a:endParaRPr>
        </a:p>
      </dsp:txBody>
      <dsp:txXfrm>
        <a:off x="3286117" y="1282657"/>
        <a:ext cx="1680138" cy="2351331"/>
      </dsp:txXfrm>
    </dsp:sp>
    <dsp:sp modelId="{53C90ABC-F626-413F-B2F8-BDE244A3B8CA}">
      <dsp:nvSpPr>
        <dsp:cNvPr id="0" name=""/>
        <dsp:cNvSpPr/>
      </dsp:nvSpPr>
      <dsp:spPr>
        <a:xfrm>
          <a:off x="4923541" y="720218"/>
          <a:ext cx="573568" cy="444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Book Antiqua" panose="02040602050305030304" pitchFamily="18" charset="0"/>
          </a:endParaRPr>
        </a:p>
      </dsp:txBody>
      <dsp:txXfrm>
        <a:off x="4923541" y="809085"/>
        <a:ext cx="440268" cy="266600"/>
      </dsp:txXfrm>
    </dsp:sp>
    <dsp:sp modelId="{4BE5DF09-748A-4704-A89A-D5439DA57693}">
      <dsp:nvSpPr>
        <dsp:cNvPr id="0" name=""/>
        <dsp:cNvSpPr/>
      </dsp:nvSpPr>
      <dsp:spPr>
        <a:xfrm>
          <a:off x="5735196" y="654385"/>
          <a:ext cx="1784682" cy="8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IN" sz="2000" b="0" kern="1200" dirty="0">
              <a:latin typeface="Book Antiqua" panose="02040602050305030304" pitchFamily="18" charset="0"/>
            </a:rPr>
            <a:t>Section 9</a:t>
          </a:r>
          <a:endParaRPr lang="en-IN" sz="2000" b="0" i="1" kern="1200" dirty="0">
            <a:latin typeface="Book Antiqua" panose="02040602050305030304" pitchFamily="18" charset="0"/>
          </a:endParaRPr>
        </a:p>
      </dsp:txBody>
      <dsp:txXfrm>
        <a:off x="5735196" y="654385"/>
        <a:ext cx="1784682" cy="576000"/>
      </dsp:txXfrm>
    </dsp:sp>
    <dsp:sp modelId="{5941998D-768E-485B-8543-FE9373F7FFC3}">
      <dsp:nvSpPr>
        <dsp:cNvPr id="0" name=""/>
        <dsp:cNvSpPr/>
      </dsp:nvSpPr>
      <dsp:spPr>
        <a:xfrm>
          <a:off x="6100733" y="1230385"/>
          <a:ext cx="1784682" cy="2455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0" i="1" kern="1200" dirty="0">
              <a:latin typeface="Book Antiqua" panose="02040602050305030304" pitchFamily="18" charset="0"/>
            </a:rPr>
            <a:t>Is deemed to Accrue or Arise </a:t>
          </a:r>
          <a:endParaRPr lang="en-IN" sz="2000" b="0" i="1" kern="1200" dirty="0">
            <a:latin typeface="Book Antiqua" panose="02040602050305030304" pitchFamily="18" charset="0"/>
          </a:endParaRPr>
        </a:p>
      </dsp:txBody>
      <dsp:txXfrm>
        <a:off x="6153005" y="1282657"/>
        <a:ext cx="1680138" cy="2351331"/>
      </dsp:txXfrm>
    </dsp:sp>
    <dsp:sp modelId="{4D471423-5296-4289-9350-59F8917D2FED}">
      <dsp:nvSpPr>
        <dsp:cNvPr id="0" name=""/>
        <dsp:cNvSpPr/>
      </dsp:nvSpPr>
      <dsp:spPr>
        <a:xfrm>
          <a:off x="7790429" y="720218"/>
          <a:ext cx="573568" cy="444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dirty="0">
            <a:latin typeface="Book Antiqua" panose="02040602050305030304" pitchFamily="18" charset="0"/>
          </a:endParaRPr>
        </a:p>
      </dsp:txBody>
      <dsp:txXfrm>
        <a:off x="7790429" y="809085"/>
        <a:ext cx="440268" cy="266600"/>
      </dsp:txXfrm>
    </dsp:sp>
    <dsp:sp modelId="{E285D8FC-F04D-4517-81CE-A0828AF38BE4}">
      <dsp:nvSpPr>
        <dsp:cNvPr id="0" name=""/>
        <dsp:cNvSpPr/>
      </dsp:nvSpPr>
      <dsp:spPr>
        <a:xfrm>
          <a:off x="8602084" y="654385"/>
          <a:ext cx="1784682" cy="8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IN" sz="2000" b="0" kern="1200" dirty="0">
              <a:latin typeface="Book Antiqua" panose="02040602050305030304" pitchFamily="18" charset="0"/>
            </a:rPr>
            <a:t>DTAA</a:t>
          </a:r>
        </a:p>
      </dsp:txBody>
      <dsp:txXfrm>
        <a:off x="8602084" y="654385"/>
        <a:ext cx="1784682" cy="576000"/>
      </dsp:txXfrm>
    </dsp:sp>
    <dsp:sp modelId="{B1B1E781-E7C1-4984-9648-EB5AC0A2DCE6}">
      <dsp:nvSpPr>
        <dsp:cNvPr id="0" name=""/>
        <dsp:cNvSpPr/>
      </dsp:nvSpPr>
      <dsp:spPr>
        <a:xfrm>
          <a:off x="8967621" y="1230385"/>
          <a:ext cx="1784682" cy="2455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IN" sz="2000" b="0" i="1" kern="1200" dirty="0">
              <a:latin typeface="Book Antiqua" panose="02040602050305030304" pitchFamily="18" charset="0"/>
            </a:rPr>
            <a:t>As amended by MLI</a:t>
          </a:r>
        </a:p>
        <a:p>
          <a:pPr marL="228600" lvl="1" indent="-228600" algn="l" defTabSz="889000">
            <a:lnSpc>
              <a:spcPct val="90000"/>
            </a:lnSpc>
            <a:spcBef>
              <a:spcPct val="0"/>
            </a:spcBef>
            <a:spcAft>
              <a:spcPct val="15000"/>
            </a:spcAft>
            <a:buChar char="•"/>
          </a:pPr>
          <a:r>
            <a:rPr lang="en-IN" sz="2000" b="0" i="1" kern="1200" dirty="0">
              <a:latin typeface="Book Antiqua" panose="02040602050305030304" pitchFamily="18" charset="0"/>
            </a:rPr>
            <a:t>Exempt from Tax</a:t>
          </a:r>
        </a:p>
        <a:p>
          <a:pPr marL="228600" lvl="1" indent="-228600" algn="l" defTabSz="889000">
            <a:lnSpc>
              <a:spcPct val="90000"/>
            </a:lnSpc>
            <a:spcBef>
              <a:spcPct val="0"/>
            </a:spcBef>
            <a:spcAft>
              <a:spcPct val="15000"/>
            </a:spcAft>
            <a:buChar char="•"/>
          </a:pPr>
          <a:r>
            <a:rPr lang="en-IN" sz="2000" b="0" i="1" kern="1200" dirty="0">
              <a:latin typeface="Book Antiqua" panose="02040602050305030304" pitchFamily="18" charset="0"/>
            </a:rPr>
            <a:t>Lower tax rate</a:t>
          </a:r>
        </a:p>
      </dsp:txBody>
      <dsp:txXfrm>
        <a:off x="9019893" y="1282657"/>
        <a:ext cx="1680138" cy="235133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B1BAEAEB-F0E6-47B9-84D8-B713B2B5FE72}" type="datetimeFigureOut">
              <a:rPr lang="en-US" smtClean="0"/>
              <a:t>10-Oct-23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EE5B400-9E93-4419-8A50-EAD934F6A80D}" type="slidenum">
              <a:rPr lang="en-US" smtClean="0"/>
              <a:t>‹#›</a:t>
            </a:fld>
            <a:endParaRPr lang="en-US"/>
          </a:p>
        </p:txBody>
      </p:sp>
    </p:spTree>
    <p:extLst>
      <p:ext uri="{BB962C8B-B14F-4D97-AF65-F5344CB8AC3E}">
        <p14:creationId xmlns:p14="http://schemas.microsoft.com/office/powerpoint/2010/main" val="3457219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8EE2FB5-7805-49E2-8369-D99A22252395}" type="datetimeFigureOut">
              <a:rPr lang="en-US" smtClean="0"/>
              <a:t>10-Oct-23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4D4086-57C9-4CEE-AE91-A0EA00F3E87F}" type="slidenum">
              <a:rPr lang="en-US" smtClean="0"/>
              <a:t>‹#›</a:t>
            </a:fld>
            <a:endParaRPr lang="en-US"/>
          </a:p>
        </p:txBody>
      </p:sp>
    </p:spTree>
    <p:extLst>
      <p:ext uri="{BB962C8B-B14F-4D97-AF65-F5344CB8AC3E}">
        <p14:creationId xmlns:p14="http://schemas.microsoft.com/office/powerpoint/2010/main" val="404524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a:t>
            </a:fld>
            <a:endParaRPr lang="en-US"/>
          </a:p>
        </p:txBody>
      </p:sp>
    </p:spTree>
    <p:extLst>
      <p:ext uri="{BB962C8B-B14F-4D97-AF65-F5344CB8AC3E}">
        <p14:creationId xmlns:p14="http://schemas.microsoft.com/office/powerpoint/2010/main" val="164516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10</a:t>
            </a:fld>
            <a:endParaRPr lang="en-US" altLang="en-US" sz="1300"/>
          </a:p>
        </p:txBody>
      </p:sp>
    </p:spTree>
    <p:extLst>
      <p:ext uri="{BB962C8B-B14F-4D97-AF65-F5344CB8AC3E}">
        <p14:creationId xmlns:p14="http://schemas.microsoft.com/office/powerpoint/2010/main" val="27512286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100</a:t>
            </a:fld>
            <a:endParaRPr lang="en-US"/>
          </a:p>
        </p:txBody>
      </p:sp>
    </p:spTree>
    <p:extLst>
      <p:ext uri="{BB962C8B-B14F-4D97-AF65-F5344CB8AC3E}">
        <p14:creationId xmlns:p14="http://schemas.microsoft.com/office/powerpoint/2010/main" val="13698135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101</a:t>
            </a:fld>
            <a:endParaRPr lang="en-US"/>
          </a:p>
        </p:txBody>
      </p:sp>
    </p:spTree>
    <p:extLst>
      <p:ext uri="{BB962C8B-B14F-4D97-AF65-F5344CB8AC3E}">
        <p14:creationId xmlns:p14="http://schemas.microsoft.com/office/powerpoint/2010/main" val="19227568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102</a:t>
            </a:fld>
            <a:endParaRPr lang="en-US"/>
          </a:p>
        </p:txBody>
      </p:sp>
    </p:spTree>
    <p:extLst>
      <p:ext uri="{BB962C8B-B14F-4D97-AF65-F5344CB8AC3E}">
        <p14:creationId xmlns:p14="http://schemas.microsoft.com/office/powerpoint/2010/main" val="39622640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103</a:t>
            </a:fld>
            <a:endParaRPr lang="en-US" altLang="en-US" sz="1300"/>
          </a:p>
        </p:txBody>
      </p:sp>
    </p:spTree>
    <p:extLst>
      <p:ext uri="{BB962C8B-B14F-4D97-AF65-F5344CB8AC3E}">
        <p14:creationId xmlns:p14="http://schemas.microsoft.com/office/powerpoint/2010/main" val="290664993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104</a:t>
            </a:fld>
            <a:endParaRPr lang="en-US" altLang="en-US" sz="1300"/>
          </a:p>
        </p:txBody>
      </p:sp>
    </p:spTree>
    <p:extLst>
      <p:ext uri="{BB962C8B-B14F-4D97-AF65-F5344CB8AC3E}">
        <p14:creationId xmlns:p14="http://schemas.microsoft.com/office/powerpoint/2010/main" val="25729421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105</a:t>
            </a:fld>
            <a:endParaRPr lang="en-US" altLang="en-US" sz="1300"/>
          </a:p>
        </p:txBody>
      </p:sp>
    </p:spTree>
    <p:extLst>
      <p:ext uri="{BB962C8B-B14F-4D97-AF65-F5344CB8AC3E}">
        <p14:creationId xmlns:p14="http://schemas.microsoft.com/office/powerpoint/2010/main" val="27793145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106</a:t>
            </a:fld>
            <a:endParaRPr lang="en-US"/>
          </a:p>
        </p:txBody>
      </p:sp>
    </p:spTree>
    <p:extLst>
      <p:ext uri="{BB962C8B-B14F-4D97-AF65-F5344CB8AC3E}">
        <p14:creationId xmlns:p14="http://schemas.microsoft.com/office/powerpoint/2010/main" val="14510787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107</a:t>
            </a:fld>
            <a:endParaRPr lang="en-US"/>
          </a:p>
        </p:txBody>
      </p:sp>
    </p:spTree>
    <p:extLst>
      <p:ext uri="{BB962C8B-B14F-4D97-AF65-F5344CB8AC3E}">
        <p14:creationId xmlns:p14="http://schemas.microsoft.com/office/powerpoint/2010/main" val="26429152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108</a:t>
            </a:fld>
            <a:endParaRPr lang="en-US"/>
          </a:p>
        </p:txBody>
      </p:sp>
    </p:spTree>
    <p:extLst>
      <p:ext uri="{BB962C8B-B14F-4D97-AF65-F5344CB8AC3E}">
        <p14:creationId xmlns:p14="http://schemas.microsoft.com/office/powerpoint/2010/main" val="28052734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4"/>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109</a:t>
            </a:fld>
            <a:endParaRPr lang="en-US"/>
          </a:p>
        </p:txBody>
      </p:sp>
    </p:spTree>
    <p:extLst>
      <p:ext uri="{BB962C8B-B14F-4D97-AF65-F5344CB8AC3E}">
        <p14:creationId xmlns:p14="http://schemas.microsoft.com/office/powerpoint/2010/main" val="237231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11</a:t>
            </a:fld>
            <a:endParaRPr lang="en-US" altLang="en-US" sz="1300"/>
          </a:p>
        </p:txBody>
      </p:sp>
    </p:spTree>
    <p:extLst>
      <p:ext uri="{BB962C8B-B14F-4D97-AF65-F5344CB8AC3E}">
        <p14:creationId xmlns:p14="http://schemas.microsoft.com/office/powerpoint/2010/main" val="38589615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4"/>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110</a:t>
            </a:fld>
            <a:endParaRPr lang="en-US"/>
          </a:p>
        </p:txBody>
      </p:sp>
    </p:spTree>
    <p:extLst>
      <p:ext uri="{BB962C8B-B14F-4D97-AF65-F5344CB8AC3E}">
        <p14:creationId xmlns:p14="http://schemas.microsoft.com/office/powerpoint/2010/main" val="38529284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111</a:t>
            </a:fld>
            <a:endParaRPr lang="en-US"/>
          </a:p>
        </p:txBody>
      </p:sp>
    </p:spTree>
    <p:extLst>
      <p:ext uri="{BB962C8B-B14F-4D97-AF65-F5344CB8AC3E}">
        <p14:creationId xmlns:p14="http://schemas.microsoft.com/office/powerpoint/2010/main" val="16327292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112</a:t>
            </a:fld>
            <a:endParaRPr lang="en-US"/>
          </a:p>
        </p:txBody>
      </p:sp>
    </p:spTree>
    <p:extLst>
      <p:ext uri="{BB962C8B-B14F-4D97-AF65-F5344CB8AC3E}">
        <p14:creationId xmlns:p14="http://schemas.microsoft.com/office/powerpoint/2010/main" val="18230374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113</a:t>
            </a:fld>
            <a:endParaRPr lang="en-US"/>
          </a:p>
        </p:txBody>
      </p:sp>
    </p:spTree>
    <p:extLst>
      <p:ext uri="{BB962C8B-B14F-4D97-AF65-F5344CB8AC3E}">
        <p14:creationId xmlns:p14="http://schemas.microsoft.com/office/powerpoint/2010/main" val="18591146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114</a:t>
            </a:fld>
            <a:endParaRPr lang="en-US"/>
          </a:p>
        </p:txBody>
      </p:sp>
    </p:spTree>
    <p:extLst>
      <p:ext uri="{BB962C8B-B14F-4D97-AF65-F5344CB8AC3E}">
        <p14:creationId xmlns:p14="http://schemas.microsoft.com/office/powerpoint/2010/main" val="242761973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115</a:t>
            </a:fld>
            <a:endParaRPr lang="en-US"/>
          </a:p>
        </p:txBody>
      </p:sp>
    </p:spTree>
    <p:extLst>
      <p:ext uri="{BB962C8B-B14F-4D97-AF65-F5344CB8AC3E}">
        <p14:creationId xmlns:p14="http://schemas.microsoft.com/office/powerpoint/2010/main" val="313831394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116</a:t>
            </a:fld>
            <a:endParaRPr lang="en-US"/>
          </a:p>
        </p:txBody>
      </p:sp>
    </p:spTree>
    <p:extLst>
      <p:ext uri="{BB962C8B-B14F-4D97-AF65-F5344CB8AC3E}">
        <p14:creationId xmlns:p14="http://schemas.microsoft.com/office/powerpoint/2010/main" val="82140621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117</a:t>
            </a:fld>
            <a:endParaRPr lang="en-US"/>
          </a:p>
        </p:txBody>
      </p:sp>
    </p:spTree>
    <p:extLst>
      <p:ext uri="{BB962C8B-B14F-4D97-AF65-F5344CB8AC3E}">
        <p14:creationId xmlns:p14="http://schemas.microsoft.com/office/powerpoint/2010/main" val="8027091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118</a:t>
            </a:fld>
            <a:endParaRPr lang="en-US"/>
          </a:p>
        </p:txBody>
      </p:sp>
    </p:spTree>
    <p:extLst>
      <p:ext uri="{BB962C8B-B14F-4D97-AF65-F5344CB8AC3E}">
        <p14:creationId xmlns:p14="http://schemas.microsoft.com/office/powerpoint/2010/main" val="9148300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119</a:t>
            </a:fld>
            <a:endParaRPr lang="en-US"/>
          </a:p>
        </p:txBody>
      </p:sp>
    </p:spTree>
    <p:extLst>
      <p:ext uri="{BB962C8B-B14F-4D97-AF65-F5344CB8AC3E}">
        <p14:creationId xmlns:p14="http://schemas.microsoft.com/office/powerpoint/2010/main" val="293934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12</a:t>
            </a:fld>
            <a:endParaRPr lang="en-US" altLang="en-US" sz="1300"/>
          </a:p>
        </p:txBody>
      </p:sp>
    </p:spTree>
    <p:extLst>
      <p:ext uri="{BB962C8B-B14F-4D97-AF65-F5344CB8AC3E}">
        <p14:creationId xmlns:p14="http://schemas.microsoft.com/office/powerpoint/2010/main" val="31348849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120</a:t>
            </a:fld>
            <a:endParaRPr lang="en-US"/>
          </a:p>
        </p:txBody>
      </p:sp>
    </p:spTree>
    <p:extLst>
      <p:ext uri="{BB962C8B-B14F-4D97-AF65-F5344CB8AC3E}">
        <p14:creationId xmlns:p14="http://schemas.microsoft.com/office/powerpoint/2010/main" val="59304220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121</a:t>
            </a:fld>
            <a:endParaRPr lang="en-US"/>
          </a:p>
        </p:txBody>
      </p:sp>
    </p:spTree>
    <p:extLst>
      <p:ext uri="{BB962C8B-B14F-4D97-AF65-F5344CB8AC3E}">
        <p14:creationId xmlns:p14="http://schemas.microsoft.com/office/powerpoint/2010/main" val="22000288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122</a:t>
            </a:fld>
            <a:endParaRPr lang="en-US"/>
          </a:p>
        </p:txBody>
      </p:sp>
    </p:spTree>
    <p:extLst>
      <p:ext uri="{BB962C8B-B14F-4D97-AF65-F5344CB8AC3E}">
        <p14:creationId xmlns:p14="http://schemas.microsoft.com/office/powerpoint/2010/main" val="28183988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123</a:t>
            </a:fld>
            <a:endParaRPr lang="en-US"/>
          </a:p>
        </p:txBody>
      </p:sp>
    </p:spTree>
    <p:extLst>
      <p:ext uri="{BB962C8B-B14F-4D97-AF65-F5344CB8AC3E}">
        <p14:creationId xmlns:p14="http://schemas.microsoft.com/office/powerpoint/2010/main" val="254109563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124</a:t>
            </a:fld>
            <a:endParaRPr lang="en-US"/>
          </a:p>
        </p:txBody>
      </p:sp>
    </p:spTree>
    <p:extLst>
      <p:ext uri="{BB962C8B-B14F-4D97-AF65-F5344CB8AC3E}">
        <p14:creationId xmlns:p14="http://schemas.microsoft.com/office/powerpoint/2010/main" val="255582541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125</a:t>
            </a:fld>
            <a:endParaRPr lang="en-US"/>
          </a:p>
        </p:txBody>
      </p:sp>
    </p:spTree>
    <p:extLst>
      <p:ext uri="{BB962C8B-B14F-4D97-AF65-F5344CB8AC3E}">
        <p14:creationId xmlns:p14="http://schemas.microsoft.com/office/powerpoint/2010/main" val="79018528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126</a:t>
            </a:fld>
            <a:endParaRPr lang="en-US"/>
          </a:p>
        </p:txBody>
      </p:sp>
    </p:spTree>
    <p:extLst>
      <p:ext uri="{BB962C8B-B14F-4D97-AF65-F5344CB8AC3E}">
        <p14:creationId xmlns:p14="http://schemas.microsoft.com/office/powerpoint/2010/main" val="125044072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127</a:t>
            </a:fld>
            <a:endParaRPr lang="en-US"/>
          </a:p>
        </p:txBody>
      </p:sp>
    </p:spTree>
    <p:extLst>
      <p:ext uri="{BB962C8B-B14F-4D97-AF65-F5344CB8AC3E}">
        <p14:creationId xmlns:p14="http://schemas.microsoft.com/office/powerpoint/2010/main" val="162709604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128</a:t>
            </a:fld>
            <a:endParaRPr lang="en-US"/>
          </a:p>
        </p:txBody>
      </p:sp>
    </p:spTree>
    <p:extLst>
      <p:ext uri="{BB962C8B-B14F-4D97-AF65-F5344CB8AC3E}">
        <p14:creationId xmlns:p14="http://schemas.microsoft.com/office/powerpoint/2010/main" val="10375449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129</a:t>
            </a:fld>
            <a:endParaRPr lang="en-US"/>
          </a:p>
        </p:txBody>
      </p:sp>
    </p:spTree>
    <p:extLst>
      <p:ext uri="{BB962C8B-B14F-4D97-AF65-F5344CB8AC3E}">
        <p14:creationId xmlns:p14="http://schemas.microsoft.com/office/powerpoint/2010/main" val="256575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13</a:t>
            </a:fld>
            <a:endParaRPr lang="en-US" altLang="en-US" sz="1300"/>
          </a:p>
        </p:txBody>
      </p:sp>
    </p:spTree>
    <p:extLst>
      <p:ext uri="{BB962C8B-B14F-4D97-AF65-F5344CB8AC3E}">
        <p14:creationId xmlns:p14="http://schemas.microsoft.com/office/powerpoint/2010/main" val="38724958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130</a:t>
            </a:fld>
            <a:endParaRPr lang="en-US"/>
          </a:p>
        </p:txBody>
      </p:sp>
    </p:spTree>
    <p:extLst>
      <p:ext uri="{BB962C8B-B14F-4D97-AF65-F5344CB8AC3E}">
        <p14:creationId xmlns:p14="http://schemas.microsoft.com/office/powerpoint/2010/main" val="95350582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131</a:t>
            </a:fld>
            <a:endParaRPr lang="en-US"/>
          </a:p>
        </p:txBody>
      </p:sp>
    </p:spTree>
    <p:extLst>
      <p:ext uri="{BB962C8B-B14F-4D97-AF65-F5344CB8AC3E}">
        <p14:creationId xmlns:p14="http://schemas.microsoft.com/office/powerpoint/2010/main" val="3747382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132</a:t>
            </a:fld>
            <a:endParaRPr lang="en-US"/>
          </a:p>
        </p:txBody>
      </p:sp>
    </p:spTree>
    <p:extLst>
      <p:ext uri="{BB962C8B-B14F-4D97-AF65-F5344CB8AC3E}">
        <p14:creationId xmlns:p14="http://schemas.microsoft.com/office/powerpoint/2010/main" val="32257572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133</a:t>
            </a:fld>
            <a:endParaRPr lang="en-US"/>
          </a:p>
        </p:txBody>
      </p:sp>
    </p:spTree>
    <p:extLst>
      <p:ext uri="{BB962C8B-B14F-4D97-AF65-F5344CB8AC3E}">
        <p14:creationId xmlns:p14="http://schemas.microsoft.com/office/powerpoint/2010/main" val="28073208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134</a:t>
            </a:fld>
            <a:endParaRPr lang="en-US" altLang="en-US" sz="1300"/>
          </a:p>
        </p:txBody>
      </p:sp>
    </p:spTree>
    <p:extLst>
      <p:ext uri="{BB962C8B-B14F-4D97-AF65-F5344CB8AC3E}">
        <p14:creationId xmlns:p14="http://schemas.microsoft.com/office/powerpoint/2010/main" val="186806924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135</a:t>
            </a:fld>
            <a:endParaRPr lang="en-US" altLang="en-US" sz="1300"/>
          </a:p>
        </p:txBody>
      </p:sp>
    </p:spTree>
    <p:extLst>
      <p:ext uri="{BB962C8B-B14F-4D97-AF65-F5344CB8AC3E}">
        <p14:creationId xmlns:p14="http://schemas.microsoft.com/office/powerpoint/2010/main" val="128894574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136</a:t>
            </a:fld>
            <a:endParaRPr lang="en-US" altLang="en-US" sz="1300"/>
          </a:p>
        </p:txBody>
      </p:sp>
    </p:spTree>
    <p:extLst>
      <p:ext uri="{BB962C8B-B14F-4D97-AF65-F5344CB8AC3E}">
        <p14:creationId xmlns:p14="http://schemas.microsoft.com/office/powerpoint/2010/main" val="422984933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137</a:t>
            </a:fld>
            <a:endParaRPr lang="en-US"/>
          </a:p>
        </p:txBody>
      </p:sp>
    </p:spTree>
    <p:extLst>
      <p:ext uri="{BB962C8B-B14F-4D97-AF65-F5344CB8AC3E}">
        <p14:creationId xmlns:p14="http://schemas.microsoft.com/office/powerpoint/2010/main" val="379872444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138</a:t>
            </a:fld>
            <a:endParaRPr lang="en-US"/>
          </a:p>
        </p:txBody>
      </p:sp>
    </p:spTree>
    <p:extLst>
      <p:ext uri="{BB962C8B-B14F-4D97-AF65-F5344CB8AC3E}">
        <p14:creationId xmlns:p14="http://schemas.microsoft.com/office/powerpoint/2010/main" val="183905996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139</a:t>
            </a:fld>
            <a:endParaRPr lang="en-US"/>
          </a:p>
        </p:txBody>
      </p:sp>
    </p:spTree>
    <p:extLst>
      <p:ext uri="{BB962C8B-B14F-4D97-AF65-F5344CB8AC3E}">
        <p14:creationId xmlns:p14="http://schemas.microsoft.com/office/powerpoint/2010/main" val="143953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14</a:t>
            </a:fld>
            <a:endParaRPr lang="en-US" altLang="en-US" sz="1300"/>
          </a:p>
        </p:txBody>
      </p:sp>
    </p:spTree>
    <p:extLst>
      <p:ext uri="{BB962C8B-B14F-4D97-AF65-F5344CB8AC3E}">
        <p14:creationId xmlns:p14="http://schemas.microsoft.com/office/powerpoint/2010/main" val="223285456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140</a:t>
            </a:fld>
            <a:endParaRPr lang="en-US"/>
          </a:p>
        </p:txBody>
      </p:sp>
    </p:spTree>
    <p:extLst>
      <p:ext uri="{BB962C8B-B14F-4D97-AF65-F5344CB8AC3E}">
        <p14:creationId xmlns:p14="http://schemas.microsoft.com/office/powerpoint/2010/main" val="345932778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141</a:t>
            </a:fld>
            <a:endParaRPr lang="en-US"/>
          </a:p>
        </p:txBody>
      </p:sp>
    </p:spTree>
    <p:extLst>
      <p:ext uri="{BB962C8B-B14F-4D97-AF65-F5344CB8AC3E}">
        <p14:creationId xmlns:p14="http://schemas.microsoft.com/office/powerpoint/2010/main" val="198752662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142</a:t>
            </a:fld>
            <a:endParaRPr lang="en-US"/>
          </a:p>
        </p:txBody>
      </p:sp>
    </p:spTree>
    <p:extLst>
      <p:ext uri="{BB962C8B-B14F-4D97-AF65-F5344CB8AC3E}">
        <p14:creationId xmlns:p14="http://schemas.microsoft.com/office/powerpoint/2010/main" val="164490596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143</a:t>
            </a:fld>
            <a:endParaRPr lang="en-US"/>
          </a:p>
        </p:txBody>
      </p:sp>
    </p:spTree>
    <p:extLst>
      <p:ext uri="{BB962C8B-B14F-4D97-AF65-F5344CB8AC3E}">
        <p14:creationId xmlns:p14="http://schemas.microsoft.com/office/powerpoint/2010/main" val="129226561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144</a:t>
            </a:fld>
            <a:endParaRPr lang="en-US"/>
          </a:p>
        </p:txBody>
      </p:sp>
    </p:spTree>
    <p:extLst>
      <p:ext uri="{BB962C8B-B14F-4D97-AF65-F5344CB8AC3E}">
        <p14:creationId xmlns:p14="http://schemas.microsoft.com/office/powerpoint/2010/main" val="239350355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145</a:t>
            </a:fld>
            <a:endParaRPr lang="en-US"/>
          </a:p>
        </p:txBody>
      </p:sp>
    </p:spTree>
    <p:extLst>
      <p:ext uri="{BB962C8B-B14F-4D97-AF65-F5344CB8AC3E}">
        <p14:creationId xmlns:p14="http://schemas.microsoft.com/office/powerpoint/2010/main" val="205344771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146</a:t>
            </a:fld>
            <a:endParaRPr lang="en-US"/>
          </a:p>
        </p:txBody>
      </p:sp>
    </p:spTree>
    <p:extLst>
      <p:ext uri="{BB962C8B-B14F-4D97-AF65-F5344CB8AC3E}">
        <p14:creationId xmlns:p14="http://schemas.microsoft.com/office/powerpoint/2010/main" val="370102640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147</a:t>
            </a:fld>
            <a:endParaRPr lang="en-US"/>
          </a:p>
        </p:txBody>
      </p:sp>
    </p:spTree>
    <p:extLst>
      <p:ext uri="{BB962C8B-B14F-4D97-AF65-F5344CB8AC3E}">
        <p14:creationId xmlns:p14="http://schemas.microsoft.com/office/powerpoint/2010/main" val="299986389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148</a:t>
            </a:fld>
            <a:endParaRPr lang="en-US"/>
          </a:p>
        </p:txBody>
      </p:sp>
    </p:spTree>
    <p:extLst>
      <p:ext uri="{BB962C8B-B14F-4D97-AF65-F5344CB8AC3E}">
        <p14:creationId xmlns:p14="http://schemas.microsoft.com/office/powerpoint/2010/main" val="403227736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149</a:t>
            </a:fld>
            <a:endParaRPr lang="en-US"/>
          </a:p>
        </p:txBody>
      </p:sp>
    </p:spTree>
    <p:extLst>
      <p:ext uri="{BB962C8B-B14F-4D97-AF65-F5344CB8AC3E}">
        <p14:creationId xmlns:p14="http://schemas.microsoft.com/office/powerpoint/2010/main" val="3161199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15</a:t>
            </a:fld>
            <a:endParaRPr lang="en-US" altLang="en-US" sz="1300"/>
          </a:p>
        </p:txBody>
      </p:sp>
    </p:spTree>
    <p:extLst>
      <p:ext uri="{BB962C8B-B14F-4D97-AF65-F5344CB8AC3E}">
        <p14:creationId xmlns:p14="http://schemas.microsoft.com/office/powerpoint/2010/main" val="264494689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150</a:t>
            </a:fld>
            <a:endParaRPr lang="en-US"/>
          </a:p>
        </p:txBody>
      </p:sp>
    </p:spTree>
    <p:extLst>
      <p:ext uri="{BB962C8B-B14F-4D97-AF65-F5344CB8AC3E}">
        <p14:creationId xmlns:p14="http://schemas.microsoft.com/office/powerpoint/2010/main" val="28793049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151</a:t>
            </a:fld>
            <a:endParaRPr lang="en-US"/>
          </a:p>
        </p:txBody>
      </p:sp>
    </p:spTree>
    <p:extLst>
      <p:ext uri="{BB962C8B-B14F-4D97-AF65-F5344CB8AC3E}">
        <p14:creationId xmlns:p14="http://schemas.microsoft.com/office/powerpoint/2010/main" val="35872863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152</a:t>
            </a:fld>
            <a:endParaRPr lang="en-US"/>
          </a:p>
        </p:txBody>
      </p:sp>
    </p:spTree>
    <p:extLst>
      <p:ext uri="{BB962C8B-B14F-4D97-AF65-F5344CB8AC3E}">
        <p14:creationId xmlns:p14="http://schemas.microsoft.com/office/powerpoint/2010/main" val="405771528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153</a:t>
            </a:fld>
            <a:endParaRPr lang="en-US"/>
          </a:p>
        </p:txBody>
      </p:sp>
    </p:spTree>
    <p:extLst>
      <p:ext uri="{BB962C8B-B14F-4D97-AF65-F5344CB8AC3E}">
        <p14:creationId xmlns:p14="http://schemas.microsoft.com/office/powerpoint/2010/main" val="21236535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154</a:t>
            </a:fld>
            <a:endParaRPr lang="en-US"/>
          </a:p>
        </p:txBody>
      </p:sp>
    </p:spTree>
    <p:extLst>
      <p:ext uri="{BB962C8B-B14F-4D97-AF65-F5344CB8AC3E}">
        <p14:creationId xmlns:p14="http://schemas.microsoft.com/office/powerpoint/2010/main" val="18143870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155</a:t>
            </a:fld>
            <a:endParaRPr lang="en-US"/>
          </a:p>
        </p:txBody>
      </p:sp>
    </p:spTree>
    <p:extLst>
      <p:ext uri="{BB962C8B-B14F-4D97-AF65-F5344CB8AC3E}">
        <p14:creationId xmlns:p14="http://schemas.microsoft.com/office/powerpoint/2010/main" val="108410991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156</a:t>
            </a:fld>
            <a:endParaRPr lang="en-US"/>
          </a:p>
        </p:txBody>
      </p:sp>
    </p:spTree>
    <p:extLst>
      <p:ext uri="{BB962C8B-B14F-4D97-AF65-F5344CB8AC3E}">
        <p14:creationId xmlns:p14="http://schemas.microsoft.com/office/powerpoint/2010/main" val="51736868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157</a:t>
            </a:fld>
            <a:endParaRPr lang="en-US"/>
          </a:p>
        </p:txBody>
      </p:sp>
    </p:spTree>
    <p:extLst>
      <p:ext uri="{BB962C8B-B14F-4D97-AF65-F5344CB8AC3E}">
        <p14:creationId xmlns:p14="http://schemas.microsoft.com/office/powerpoint/2010/main" val="161002555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158</a:t>
            </a:fld>
            <a:endParaRPr lang="en-US"/>
          </a:p>
        </p:txBody>
      </p:sp>
    </p:spTree>
    <p:extLst>
      <p:ext uri="{BB962C8B-B14F-4D97-AF65-F5344CB8AC3E}">
        <p14:creationId xmlns:p14="http://schemas.microsoft.com/office/powerpoint/2010/main" val="293175930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159</a:t>
            </a:fld>
            <a:endParaRPr lang="en-US"/>
          </a:p>
        </p:txBody>
      </p:sp>
    </p:spTree>
    <p:extLst>
      <p:ext uri="{BB962C8B-B14F-4D97-AF65-F5344CB8AC3E}">
        <p14:creationId xmlns:p14="http://schemas.microsoft.com/office/powerpoint/2010/main" val="360828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16</a:t>
            </a:fld>
            <a:endParaRPr lang="en-US"/>
          </a:p>
        </p:txBody>
      </p:sp>
    </p:spTree>
    <p:extLst>
      <p:ext uri="{BB962C8B-B14F-4D97-AF65-F5344CB8AC3E}">
        <p14:creationId xmlns:p14="http://schemas.microsoft.com/office/powerpoint/2010/main" val="414545144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160</a:t>
            </a:fld>
            <a:endParaRPr lang="en-US"/>
          </a:p>
        </p:txBody>
      </p:sp>
    </p:spTree>
    <p:extLst>
      <p:ext uri="{BB962C8B-B14F-4D97-AF65-F5344CB8AC3E}">
        <p14:creationId xmlns:p14="http://schemas.microsoft.com/office/powerpoint/2010/main" val="103894602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161</a:t>
            </a:fld>
            <a:endParaRPr lang="en-US"/>
          </a:p>
        </p:txBody>
      </p:sp>
    </p:spTree>
    <p:extLst>
      <p:ext uri="{BB962C8B-B14F-4D97-AF65-F5344CB8AC3E}">
        <p14:creationId xmlns:p14="http://schemas.microsoft.com/office/powerpoint/2010/main" val="257491213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162</a:t>
            </a:fld>
            <a:endParaRPr lang="en-US"/>
          </a:p>
        </p:txBody>
      </p:sp>
    </p:spTree>
    <p:extLst>
      <p:ext uri="{BB962C8B-B14F-4D97-AF65-F5344CB8AC3E}">
        <p14:creationId xmlns:p14="http://schemas.microsoft.com/office/powerpoint/2010/main" val="8310239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163</a:t>
            </a:fld>
            <a:endParaRPr lang="en-US"/>
          </a:p>
        </p:txBody>
      </p:sp>
    </p:spTree>
    <p:extLst>
      <p:ext uri="{BB962C8B-B14F-4D97-AF65-F5344CB8AC3E}">
        <p14:creationId xmlns:p14="http://schemas.microsoft.com/office/powerpoint/2010/main" val="66212223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164</a:t>
            </a:fld>
            <a:endParaRPr lang="en-US"/>
          </a:p>
        </p:txBody>
      </p:sp>
    </p:spTree>
    <p:extLst>
      <p:ext uri="{BB962C8B-B14F-4D97-AF65-F5344CB8AC3E}">
        <p14:creationId xmlns:p14="http://schemas.microsoft.com/office/powerpoint/2010/main" val="25606249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165</a:t>
            </a:fld>
            <a:endParaRPr lang="en-US"/>
          </a:p>
        </p:txBody>
      </p:sp>
    </p:spTree>
    <p:extLst>
      <p:ext uri="{BB962C8B-B14F-4D97-AF65-F5344CB8AC3E}">
        <p14:creationId xmlns:p14="http://schemas.microsoft.com/office/powerpoint/2010/main" val="307983289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166</a:t>
            </a:fld>
            <a:endParaRPr lang="en-US"/>
          </a:p>
        </p:txBody>
      </p:sp>
    </p:spTree>
    <p:extLst>
      <p:ext uri="{BB962C8B-B14F-4D97-AF65-F5344CB8AC3E}">
        <p14:creationId xmlns:p14="http://schemas.microsoft.com/office/powerpoint/2010/main" val="269876668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167</a:t>
            </a:fld>
            <a:endParaRPr lang="en-US"/>
          </a:p>
        </p:txBody>
      </p:sp>
    </p:spTree>
    <p:extLst>
      <p:ext uri="{BB962C8B-B14F-4D97-AF65-F5344CB8AC3E}">
        <p14:creationId xmlns:p14="http://schemas.microsoft.com/office/powerpoint/2010/main" val="62887971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168</a:t>
            </a:fld>
            <a:endParaRPr lang="en-US"/>
          </a:p>
        </p:txBody>
      </p:sp>
    </p:spTree>
    <p:extLst>
      <p:ext uri="{BB962C8B-B14F-4D97-AF65-F5344CB8AC3E}">
        <p14:creationId xmlns:p14="http://schemas.microsoft.com/office/powerpoint/2010/main" val="381012721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169</a:t>
            </a:fld>
            <a:endParaRPr lang="en-US"/>
          </a:p>
        </p:txBody>
      </p:sp>
    </p:spTree>
    <p:extLst>
      <p:ext uri="{BB962C8B-B14F-4D97-AF65-F5344CB8AC3E}">
        <p14:creationId xmlns:p14="http://schemas.microsoft.com/office/powerpoint/2010/main" val="226673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17</a:t>
            </a:fld>
            <a:endParaRPr lang="en-US"/>
          </a:p>
        </p:txBody>
      </p:sp>
    </p:spTree>
    <p:extLst>
      <p:ext uri="{BB962C8B-B14F-4D97-AF65-F5344CB8AC3E}">
        <p14:creationId xmlns:p14="http://schemas.microsoft.com/office/powerpoint/2010/main" val="368063293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170</a:t>
            </a:fld>
            <a:endParaRPr lang="en-US"/>
          </a:p>
        </p:txBody>
      </p:sp>
    </p:spTree>
    <p:extLst>
      <p:ext uri="{BB962C8B-B14F-4D97-AF65-F5344CB8AC3E}">
        <p14:creationId xmlns:p14="http://schemas.microsoft.com/office/powerpoint/2010/main" val="38379323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171</a:t>
            </a:fld>
            <a:endParaRPr lang="en-US"/>
          </a:p>
        </p:txBody>
      </p:sp>
    </p:spTree>
    <p:extLst>
      <p:ext uri="{BB962C8B-B14F-4D97-AF65-F5344CB8AC3E}">
        <p14:creationId xmlns:p14="http://schemas.microsoft.com/office/powerpoint/2010/main" val="799206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18</a:t>
            </a:fld>
            <a:endParaRPr lang="en-US"/>
          </a:p>
        </p:txBody>
      </p:sp>
    </p:spTree>
    <p:extLst>
      <p:ext uri="{BB962C8B-B14F-4D97-AF65-F5344CB8AC3E}">
        <p14:creationId xmlns:p14="http://schemas.microsoft.com/office/powerpoint/2010/main" val="822919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19</a:t>
            </a:fld>
            <a:endParaRPr lang="en-US"/>
          </a:p>
        </p:txBody>
      </p:sp>
    </p:spTree>
    <p:extLst>
      <p:ext uri="{BB962C8B-B14F-4D97-AF65-F5344CB8AC3E}">
        <p14:creationId xmlns:p14="http://schemas.microsoft.com/office/powerpoint/2010/main" val="319119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2</a:t>
            </a:fld>
            <a:endParaRPr lang="en-US"/>
          </a:p>
        </p:txBody>
      </p:sp>
    </p:spTree>
    <p:extLst>
      <p:ext uri="{BB962C8B-B14F-4D97-AF65-F5344CB8AC3E}">
        <p14:creationId xmlns:p14="http://schemas.microsoft.com/office/powerpoint/2010/main" val="85625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20</a:t>
            </a:fld>
            <a:endParaRPr lang="en-US" altLang="en-US" sz="1300"/>
          </a:p>
        </p:txBody>
      </p:sp>
    </p:spTree>
    <p:extLst>
      <p:ext uri="{BB962C8B-B14F-4D97-AF65-F5344CB8AC3E}">
        <p14:creationId xmlns:p14="http://schemas.microsoft.com/office/powerpoint/2010/main" val="350783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21</a:t>
            </a:fld>
            <a:endParaRPr lang="en-US"/>
          </a:p>
        </p:txBody>
      </p:sp>
    </p:spTree>
    <p:extLst>
      <p:ext uri="{BB962C8B-B14F-4D97-AF65-F5344CB8AC3E}">
        <p14:creationId xmlns:p14="http://schemas.microsoft.com/office/powerpoint/2010/main" val="1198561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22</a:t>
            </a:fld>
            <a:endParaRPr lang="en-US"/>
          </a:p>
        </p:txBody>
      </p:sp>
    </p:spTree>
    <p:extLst>
      <p:ext uri="{BB962C8B-B14F-4D97-AF65-F5344CB8AC3E}">
        <p14:creationId xmlns:p14="http://schemas.microsoft.com/office/powerpoint/2010/main" val="2616905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23</a:t>
            </a:fld>
            <a:endParaRPr lang="en-US"/>
          </a:p>
        </p:txBody>
      </p:sp>
    </p:spTree>
    <p:extLst>
      <p:ext uri="{BB962C8B-B14F-4D97-AF65-F5344CB8AC3E}">
        <p14:creationId xmlns:p14="http://schemas.microsoft.com/office/powerpoint/2010/main" val="2563908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24</a:t>
            </a:fld>
            <a:endParaRPr lang="en-US"/>
          </a:p>
        </p:txBody>
      </p:sp>
    </p:spTree>
    <p:extLst>
      <p:ext uri="{BB962C8B-B14F-4D97-AF65-F5344CB8AC3E}">
        <p14:creationId xmlns:p14="http://schemas.microsoft.com/office/powerpoint/2010/main" val="305208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25</a:t>
            </a:fld>
            <a:endParaRPr lang="en-US"/>
          </a:p>
        </p:txBody>
      </p:sp>
    </p:spTree>
    <p:extLst>
      <p:ext uri="{BB962C8B-B14F-4D97-AF65-F5344CB8AC3E}">
        <p14:creationId xmlns:p14="http://schemas.microsoft.com/office/powerpoint/2010/main" val="2768955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26</a:t>
            </a:fld>
            <a:endParaRPr lang="en-US"/>
          </a:p>
        </p:txBody>
      </p:sp>
    </p:spTree>
    <p:extLst>
      <p:ext uri="{BB962C8B-B14F-4D97-AF65-F5344CB8AC3E}">
        <p14:creationId xmlns:p14="http://schemas.microsoft.com/office/powerpoint/2010/main" val="3411939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27</a:t>
            </a:fld>
            <a:endParaRPr lang="en-US"/>
          </a:p>
        </p:txBody>
      </p:sp>
    </p:spTree>
    <p:extLst>
      <p:ext uri="{BB962C8B-B14F-4D97-AF65-F5344CB8AC3E}">
        <p14:creationId xmlns:p14="http://schemas.microsoft.com/office/powerpoint/2010/main" val="2517569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28</a:t>
            </a:fld>
            <a:endParaRPr lang="en-US"/>
          </a:p>
        </p:txBody>
      </p:sp>
    </p:spTree>
    <p:extLst>
      <p:ext uri="{BB962C8B-B14F-4D97-AF65-F5344CB8AC3E}">
        <p14:creationId xmlns:p14="http://schemas.microsoft.com/office/powerpoint/2010/main" val="628478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46478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3</a:t>
            </a:fld>
            <a:endParaRPr lang="en-US"/>
          </a:p>
        </p:txBody>
      </p:sp>
    </p:spTree>
    <p:extLst>
      <p:ext uri="{BB962C8B-B14F-4D97-AF65-F5344CB8AC3E}">
        <p14:creationId xmlns:p14="http://schemas.microsoft.com/office/powerpoint/2010/main" val="1685841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30368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92369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13190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051960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43095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21416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28758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92369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21607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9107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4</a:t>
            </a:fld>
            <a:endParaRPr lang="en-US"/>
          </a:p>
        </p:txBody>
      </p:sp>
    </p:spTree>
    <p:extLst>
      <p:ext uri="{BB962C8B-B14F-4D97-AF65-F5344CB8AC3E}">
        <p14:creationId xmlns:p14="http://schemas.microsoft.com/office/powerpoint/2010/main" val="1219428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98513"/>
            <a:ext cx="6511925" cy="3662362"/>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85678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41</a:t>
            </a:fld>
            <a:endParaRPr lang="en-US"/>
          </a:p>
        </p:txBody>
      </p:sp>
    </p:spTree>
    <p:extLst>
      <p:ext uri="{BB962C8B-B14F-4D97-AF65-F5344CB8AC3E}">
        <p14:creationId xmlns:p14="http://schemas.microsoft.com/office/powerpoint/2010/main" val="3474967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42</a:t>
            </a:fld>
            <a:endParaRPr lang="en-US"/>
          </a:p>
        </p:txBody>
      </p:sp>
    </p:spTree>
    <p:extLst>
      <p:ext uri="{BB962C8B-B14F-4D97-AF65-F5344CB8AC3E}">
        <p14:creationId xmlns:p14="http://schemas.microsoft.com/office/powerpoint/2010/main" val="2310393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43</a:t>
            </a:fld>
            <a:endParaRPr lang="en-US"/>
          </a:p>
        </p:txBody>
      </p:sp>
    </p:spTree>
    <p:extLst>
      <p:ext uri="{BB962C8B-B14F-4D97-AF65-F5344CB8AC3E}">
        <p14:creationId xmlns:p14="http://schemas.microsoft.com/office/powerpoint/2010/main" val="2998116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44</a:t>
            </a:fld>
            <a:endParaRPr lang="en-US"/>
          </a:p>
        </p:txBody>
      </p:sp>
    </p:spTree>
    <p:extLst>
      <p:ext uri="{BB962C8B-B14F-4D97-AF65-F5344CB8AC3E}">
        <p14:creationId xmlns:p14="http://schemas.microsoft.com/office/powerpoint/2010/main" val="299475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45</a:t>
            </a:fld>
            <a:endParaRPr lang="en-US"/>
          </a:p>
        </p:txBody>
      </p:sp>
    </p:spTree>
    <p:extLst>
      <p:ext uri="{BB962C8B-B14F-4D97-AF65-F5344CB8AC3E}">
        <p14:creationId xmlns:p14="http://schemas.microsoft.com/office/powerpoint/2010/main" val="4055120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46</a:t>
            </a:fld>
            <a:endParaRPr lang="en-US"/>
          </a:p>
        </p:txBody>
      </p:sp>
    </p:spTree>
    <p:extLst>
      <p:ext uri="{BB962C8B-B14F-4D97-AF65-F5344CB8AC3E}">
        <p14:creationId xmlns:p14="http://schemas.microsoft.com/office/powerpoint/2010/main" val="2413942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47</a:t>
            </a:fld>
            <a:endParaRPr lang="en-US"/>
          </a:p>
        </p:txBody>
      </p:sp>
    </p:spTree>
    <p:extLst>
      <p:ext uri="{BB962C8B-B14F-4D97-AF65-F5344CB8AC3E}">
        <p14:creationId xmlns:p14="http://schemas.microsoft.com/office/powerpoint/2010/main" val="1163901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48</a:t>
            </a:fld>
            <a:endParaRPr lang="en-US"/>
          </a:p>
        </p:txBody>
      </p:sp>
    </p:spTree>
    <p:extLst>
      <p:ext uri="{BB962C8B-B14F-4D97-AF65-F5344CB8AC3E}">
        <p14:creationId xmlns:p14="http://schemas.microsoft.com/office/powerpoint/2010/main" val="587664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49</a:t>
            </a:fld>
            <a:endParaRPr lang="en-US"/>
          </a:p>
        </p:txBody>
      </p:sp>
    </p:spTree>
    <p:extLst>
      <p:ext uri="{BB962C8B-B14F-4D97-AF65-F5344CB8AC3E}">
        <p14:creationId xmlns:p14="http://schemas.microsoft.com/office/powerpoint/2010/main" val="89904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pPr marL="241653" indent="-241653">
              <a:buAutoNum type="arabicPeriod"/>
            </a:pPr>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5</a:t>
            </a:fld>
            <a:endParaRPr lang="en-US" altLang="en-US"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50</a:t>
            </a:fld>
            <a:endParaRPr lang="en-US"/>
          </a:p>
        </p:txBody>
      </p:sp>
    </p:spTree>
    <p:extLst>
      <p:ext uri="{BB962C8B-B14F-4D97-AF65-F5344CB8AC3E}">
        <p14:creationId xmlns:p14="http://schemas.microsoft.com/office/powerpoint/2010/main" val="601525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51</a:t>
            </a:fld>
            <a:endParaRPr lang="en-US"/>
          </a:p>
        </p:txBody>
      </p:sp>
    </p:spTree>
    <p:extLst>
      <p:ext uri="{BB962C8B-B14F-4D97-AF65-F5344CB8AC3E}">
        <p14:creationId xmlns:p14="http://schemas.microsoft.com/office/powerpoint/2010/main" val="19890509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52</a:t>
            </a:fld>
            <a:endParaRPr lang="en-US"/>
          </a:p>
        </p:txBody>
      </p:sp>
    </p:spTree>
    <p:extLst>
      <p:ext uri="{BB962C8B-B14F-4D97-AF65-F5344CB8AC3E}">
        <p14:creationId xmlns:p14="http://schemas.microsoft.com/office/powerpoint/2010/main" val="2468811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53</a:t>
            </a:fld>
            <a:endParaRPr lang="en-US"/>
          </a:p>
        </p:txBody>
      </p:sp>
    </p:spTree>
    <p:extLst>
      <p:ext uri="{BB962C8B-B14F-4D97-AF65-F5344CB8AC3E}">
        <p14:creationId xmlns:p14="http://schemas.microsoft.com/office/powerpoint/2010/main" val="1382856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54</a:t>
            </a:fld>
            <a:endParaRPr lang="en-US"/>
          </a:p>
        </p:txBody>
      </p:sp>
    </p:spTree>
    <p:extLst>
      <p:ext uri="{BB962C8B-B14F-4D97-AF65-F5344CB8AC3E}">
        <p14:creationId xmlns:p14="http://schemas.microsoft.com/office/powerpoint/2010/main" val="29085935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55</a:t>
            </a:fld>
            <a:endParaRPr lang="en-US"/>
          </a:p>
        </p:txBody>
      </p:sp>
    </p:spTree>
    <p:extLst>
      <p:ext uri="{BB962C8B-B14F-4D97-AF65-F5344CB8AC3E}">
        <p14:creationId xmlns:p14="http://schemas.microsoft.com/office/powerpoint/2010/main" val="11539677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56</a:t>
            </a:fld>
            <a:endParaRPr lang="en-US"/>
          </a:p>
        </p:txBody>
      </p:sp>
    </p:spTree>
    <p:extLst>
      <p:ext uri="{BB962C8B-B14F-4D97-AF65-F5344CB8AC3E}">
        <p14:creationId xmlns:p14="http://schemas.microsoft.com/office/powerpoint/2010/main" val="32315993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57</a:t>
            </a:fld>
            <a:endParaRPr lang="en-US"/>
          </a:p>
        </p:txBody>
      </p:sp>
    </p:spTree>
    <p:extLst>
      <p:ext uri="{BB962C8B-B14F-4D97-AF65-F5344CB8AC3E}">
        <p14:creationId xmlns:p14="http://schemas.microsoft.com/office/powerpoint/2010/main" val="32230174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F4D4086-57C9-4CEE-AE91-A0EA00F3E87F}" type="slidenum">
              <a:rPr lang="en-US" smtClean="0"/>
              <a:t>58</a:t>
            </a:fld>
            <a:endParaRPr lang="en-US"/>
          </a:p>
        </p:txBody>
      </p:sp>
    </p:spTree>
    <p:extLst>
      <p:ext uri="{BB962C8B-B14F-4D97-AF65-F5344CB8AC3E}">
        <p14:creationId xmlns:p14="http://schemas.microsoft.com/office/powerpoint/2010/main" val="2424647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F4D4086-57C9-4CEE-AE91-A0EA00F3E87F}" type="slidenum">
              <a:rPr lang="en-US" smtClean="0"/>
              <a:t>59</a:t>
            </a:fld>
            <a:endParaRPr lang="en-US"/>
          </a:p>
        </p:txBody>
      </p:sp>
    </p:spTree>
    <p:extLst>
      <p:ext uri="{BB962C8B-B14F-4D97-AF65-F5344CB8AC3E}">
        <p14:creationId xmlns:p14="http://schemas.microsoft.com/office/powerpoint/2010/main" val="62930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6</a:t>
            </a:fld>
            <a:endParaRPr lang="en-US" altLang="en-US" sz="1300"/>
          </a:p>
        </p:txBody>
      </p:sp>
    </p:spTree>
    <p:extLst>
      <p:ext uri="{BB962C8B-B14F-4D97-AF65-F5344CB8AC3E}">
        <p14:creationId xmlns:p14="http://schemas.microsoft.com/office/powerpoint/2010/main" val="888945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F4D4086-57C9-4CEE-AE91-A0EA00F3E87F}" type="slidenum">
              <a:rPr lang="en-US" smtClean="0"/>
              <a:t>60</a:t>
            </a:fld>
            <a:endParaRPr lang="en-US"/>
          </a:p>
        </p:txBody>
      </p:sp>
    </p:spTree>
    <p:extLst>
      <p:ext uri="{BB962C8B-B14F-4D97-AF65-F5344CB8AC3E}">
        <p14:creationId xmlns:p14="http://schemas.microsoft.com/office/powerpoint/2010/main" val="17887235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F4D4086-57C9-4CEE-AE91-A0EA00F3E87F}" type="slidenum">
              <a:rPr lang="en-US" smtClean="0"/>
              <a:t>61</a:t>
            </a:fld>
            <a:endParaRPr lang="en-US"/>
          </a:p>
        </p:txBody>
      </p:sp>
    </p:spTree>
    <p:extLst>
      <p:ext uri="{BB962C8B-B14F-4D97-AF65-F5344CB8AC3E}">
        <p14:creationId xmlns:p14="http://schemas.microsoft.com/office/powerpoint/2010/main" val="29844562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IN" dirty="0"/>
          </a:p>
        </p:txBody>
      </p:sp>
      <p:sp>
        <p:nvSpPr>
          <p:cNvPr id="4" name="Slide Number Placeholder 3"/>
          <p:cNvSpPr>
            <a:spLocks noGrp="1"/>
          </p:cNvSpPr>
          <p:nvPr>
            <p:ph type="sldNum" sz="quarter" idx="5"/>
          </p:nvPr>
        </p:nvSpPr>
        <p:spPr/>
        <p:txBody>
          <a:bodyPr/>
          <a:lstStyle/>
          <a:p>
            <a:fld id="{4F4D4086-57C9-4CEE-AE91-A0EA00F3E87F}" type="slidenum">
              <a:rPr lang="en-US" smtClean="0"/>
              <a:t>62</a:t>
            </a:fld>
            <a:endParaRPr lang="en-US"/>
          </a:p>
        </p:txBody>
      </p:sp>
    </p:spTree>
    <p:extLst>
      <p:ext uri="{BB962C8B-B14F-4D97-AF65-F5344CB8AC3E}">
        <p14:creationId xmlns:p14="http://schemas.microsoft.com/office/powerpoint/2010/main" val="509400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63</a:t>
            </a:fld>
            <a:endParaRPr lang="en-US"/>
          </a:p>
        </p:txBody>
      </p:sp>
    </p:spTree>
    <p:extLst>
      <p:ext uri="{BB962C8B-B14F-4D97-AF65-F5344CB8AC3E}">
        <p14:creationId xmlns:p14="http://schemas.microsoft.com/office/powerpoint/2010/main" val="41222015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64</a:t>
            </a:fld>
            <a:endParaRPr lang="en-US"/>
          </a:p>
        </p:txBody>
      </p:sp>
    </p:spTree>
    <p:extLst>
      <p:ext uri="{BB962C8B-B14F-4D97-AF65-F5344CB8AC3E}">
        <p14:creationId xmlns:p14="http://schemas.microsoft.com/office/powerpoint/2010/main" val="28586739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65</a:t>
            </a:fld>
            <a:endParaRPr lang="en-US"/>
          </a:p>
        </p:txBody>
      </p:sp>
    </p:spTree>
    <p:extLst>
      <p:ext uri="{BB962C8B-B14F-4D97-AF65-F5344CB8AC3E}">
        <p14:creationId xmlns:p14="http://schemas.microsoft.com/office/powerpoint/2010/main" val="27843824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66</a:t>
            </a:fld>
            <a:endParaRPr lang="en-US"/>
          </a:p>
        </p:txBody>
      </p:sp>
    </p:spTree>
    <p:extLst>
      <p:ext uri="{BB962C8B-B14F-4D97-AF65-F5344CB8AC3E}">
        <p14:creationId xmlns:p14="http://schemas.microsoft.com/office/powerpoint/2010/main" val="9752394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67</a:t>
            </a:fld>
            <a:endParaRPr lang="en-US"/>
          </a:p>
        </p:txBody>
      </p:sp>
    </p:spTree>
    <p:extLst>
      <p:ext uri="{BB962C8B-B14F-4D97-AF65-F5344CB8AC3E}">
        <p14:creationId xmlns:p14="http://schemas.microsoft.com/office/powerpoint/2010/main" val="16322308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68</a:t>
            </a:fld>
            <a:endParaRPr lang="en-US"/>
          </a:p>
        </p:txBody>
      </p:sp>
    </p:spTree>
    <p:extLst>
      <p:ext uri="{BB962C8B-B14F-4D97-AF65-F5344CB8AC3E}">
        <p14:creationId xmlns:p14="http://schemas.microsoft.com/office/powerpoint/2010/main" val="2634498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69</a:t>
            </a:fld>
            <a:endParaRPr lang="en-US"/>
          </a:p>
        </p:txBody>
      </p:sp>
    </p:spTree>
    <p:extLst>
      <p:ext uri="{BB962C8B-B14F-4D97-AF65-F5344CB8AC3E}">
        <p14:creationId xmlns:p14="http://schemas.microsoft.com/office/powerpoint/2010/main" val="372430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7</a:t>
            </a:fld>
            <a:endParaRPr lang="en-US"/>
          </a:p>
        </p:txBody>
      </p:sp>
    </p:spTree>
    <p:extLst>
      <p:ext uri="{BB962C8B-B14F-4D97-AF65-F5344CB8AC3E}">
        <p14:creationId xmlns:p14="http://schemas.microsoft.com/office/powerpoint/2010/main" val="931838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70</a:t>
            </a:fld>
            <a:endParaRPr lang="en-US"/>
          </a:p>
        </p:txBody>
      </p:sp>
    </p:spTree>
    <p:extLst>
      <p:ext uri="{BB962C8B-B14F-4D97-AF65-F5344CB8AC3E}">
        <p14:creationId xmlns:p14="http://schemas.microsoft.com/office/powerpoint/2010/main" val="4798267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71</a:t>
            </a:fld>
            <a:endParaRPr lang="en-US"/>
          </a:p>
        </p:txBody>
      </p:sp>
    </p:spTree>
    <p:extLst>
      <p:ext uri="{BB962C8B-B14F-4D97-AF65-F5344CB8AC3E}">
        <p14:creationId xmlns:p14="http://schemas.microsoft.com/office/powerpoint/2010/main" val="35872610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72</a:t>
            </a:fld>
            <a:endParaRPr lang="en-US"/>
          </a:p>
        </p:txBody>
      </p:sp>
    </p:spTree>
    <p:extLst>
      <p:ext uri="{BB962C8B-B14F-4D97-AF65-F5344CB8AC3E}">
        <p14:creationId xmlns:p14="http://schemas.microsoft.com/office/powerpoint/2010/main" val="26079622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73</a:t>
            </a:fld>
            <a:endParaRPr lang="en-US"/>
          </a:p>
        </p:txBody>
      </p:sp>
    </p:spTree>
    <p:extLst>
      <p:ext uri="{BB962C8B-B14F-4D97-AF65-F5344CB8AC3E}">
        <p14:creationId xmlns:p14="http://schemas.microsoft.com/office/powerpoint/2010/main" val="12567254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74</a:t>
            </a:fld>
            <a:endParaRPr lang="en-US"/>
          </a:p>
        </p:txBody>
      </p:sp>
    </p:spTree>
    <p:extLst>
      <p:ext uri="{BB962C8B-B14F-4D97-AF65-F5344CB8AC3E}">
        <p14:creationId xmlns:p14="http://schemas.microsoft.com/office/powerpoint/2010/main" val="41573327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75</a:t>
            </a:fld>
            <a:endParaRPr lang="en-US"/>
          </a:p>
        </p:txBody>
      </p:sp>
    </p:spTree>
    <p:extLst>
      <p:ext uri="{BB962C8B-B14F-4D97-AF65-F5344CB8AC3E}">
        <p14:creationId xmlns:p14="http://schemas.microsoft.com/office/powerpoint/2010/main" val="4110718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76</a:t>
            </a:fld>
            <a:endParaRPr lang="en-US"/>
          </a:p>
        </p:txBody>
      </p:sp>
    </p:spTree>
    <p:extLst>
      <p:ext uri="{BB962C8B-B14F-4D97-AF65-F5344CB8AC3E}">
        <p14:creationId xmlns:p14="http://schemas.microsoft.com/office/powerpoint/2010/main" val="32789118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4F4D4086-57C9-4CEE-AE91-A0EA00F3E87F}" type="slidenum">
              <a:rPr lang="en-US" smtClean="0"/>
              <a:t>77</a:t>
            </a:fld>
            <a:endParaRPr lang="en-US"/>
          </a:p>
        </p:txBody>
      </p:sp>
    </p:spTree>
    <p:extLst>
      <p:ext uri="{BB962C8B-B14F-4D97-AF65-F5344CB8AC3E}">
        <p14:creationId xmlns:p14="http://schemas.microsoft.com/office/powerpoint/2010/main" val="41276135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4F4D4086-57C9-4CEE-AE91-A0EA00F3E87F}" type="slidenum">
              <a:rPr lang="en-US" smtClean="0"/>
              <a:t>78</a:t>
            </a:fld>
            <a:endParaRPr lang="en-US"/>
          </a:p>
        </p:txBody>
      </p:sp>
    </p:spTree>
    <p:extLst>
      <p:ext uri="{BB962C8B-B14F-4D97-AF65-F5344CB8AC3E}">
        <p14:creationId xmlns:p14="http://schemas.microsoft.com/office/powerpoint/2010/main" val="3357301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lt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79</a:t>
            </a:fld>
            <a:endParaRPr lang="en-US"/>
          </a:p>
        </p:txBody>
      </p:sp>
    </p:spTree>
    <p:extLst>
      <p:ext uri="{BB962C8B-B14F-4D97-AF65-F5344CB8AC3E}">
        <p14:creationId xmlns:p14="http://schemas.microsoft.com/office/powerpoint/2010/main" val="175865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8</a:t>
            </a:fld>
            <a:endParaRPr lang="en-US" altLang="en-US" sz="1300"/>
          </a:p>
        </p:txBody>
      </p:sp>
    </p:spTree>
    <p:extLst>
      <p:ext uri="{BB962C8B-B14F-4D97-AF65-F5344CB8AC3E}">
        <p14:creationId xmlns:p14="http://schemas.microsoft.com/office/powerpoint/2010/main" val="19777498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4F4D4086-57C9-4CEE-AE91-A0EA00F3E87F}" type="slidenum">
              <a:rPr lang="en-US" smtClean="0"/>
              <a:t>80</a:t>
            </a:fld>
            <a:endParaRPr lang="en-US"/>
          </a:p>
        </p:txBody>
      </p:sp>
    </p:spTree>
    <p:extLst>
      <p:ext uri="{BB962C8B-B14F-4D97-AF65-F5344CB8AC3E}">
        <p14:creationId xmlns:p14="http://schemas.microsoft.com/office/powerpoint/2010/main" val="39808283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81</a:t>
            </a:fld>
            <a:endParaRPr lang="en-US"/>
          </a:p>
        </p:txBody>
      </p:sp>
    </p:spTree>
    <p:extLst>
      <p:ext uri="{BB962C8B-B14F-4D97-AF65-F5344CB8AC3E}">
        <p14:creationId xmlns:p14="http://schemas.microsoft.com/office/powerpoint/2010/main" val="1943123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82</a:t>
            </a:fld>
            <a:endParaRPr lang="en-US"/>
          </a:p>
        </p:txBody>
      </p:sp>
    </p:spTree>
    <p:extLst>
      <p:ext uri="{BB962C8B-B14F-4D97-AF65-F5344CB8AC3E}">
        <p14:creationId xmlns:p14="http://schemas.microsoft.com/office/powerpoint/2010/main" val="30471667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83</a:t>
            </a:fld>
            <a:endParaRPr lang="en-US"/>
          </a:p>
        </p:txBody>
      </p:sp>
    </p:spTree>
    <p:extLst>
      <p:ext uri="{BB962C8B-B14F-4D97-AF65-F5344CB8AC3E}">
        <p14:creationId xmlns:p14="http://schemas.microsoft.com/office/powerpoint/2010/main" val="24457006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84</a:t>
            </a:fld>
            <a:endParaRPr lang="en-US"/>
          </a:p>
        </p:txBody>
      </p:sp>
    </p:spTree>
    <p:extLst>
      <p:ext uri="{BB962C8B-B14F-4D97-AF65-F5344CB8AC3E}">
        <p14:creationId xmlns:p14="http://schemas.microsoft.com/office/powerpoint/2010/main" val="24187539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46"/>
              </a:spcAft>
            </a:pPr>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85</a:t>
            </a:fld>
            <a:endParaRPr lang="en-US"/>
          </a:p>
        </p:txBody>
      </p:sp>
    </p:spTree>
    <p:extLst>
      <p:ext uri="{BB962C8B-B14F-4D97-AF65-F5344CB8AC3E}">
        <p14:creationId xmlns:p14="http://schemas.microsoft.com/office/powerpoint/2010/main" val="4533389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86</a:t>
            </a:fld>
            <a:endParaRPr lang="en-US"/>
          </a:p>
        </p:txBody>
      </p:sp>
    </p:spTree>
    <p:extLst>
      <p:ext uri="{BB962C8B-B14F-4D97-AF65-F5344CB8AC3E}">
        <p14:creationId xmlns:p14="http://schemas.microsoft.com/office/powerpoint/2010/main" val="36668152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87</a:t>
            </a:fld>
            <a:endParaRPr lang="en-US"/>
          </a:p>
        </p:txBody>
      </p:sp>
    </p:spTree>
    <p:extLst>
      <p:ext uri="{BB962C8B-B14F-4D97-AF65-F5344CB8AC3E}">
        <p14:creationId xmlns:p14="http://schemas.microsoft.com/office/powerpoint/2010/main" val="19751402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88</a:t>
            </a:fld>
            <a:endParaRPr lang="en-US"/>
          </a:p>
        </p:txBody>
      </p:sp>
    </p:spTree>
    <p:extLst>
      <p:ext uri="{BB962C8B-B14F-4D97-AF65-F5344CB8AC3E}">
        <p14:creationId xmlns:p14="http://schemas.microsoft.com/office/powerpoint/2010/main" val="3928509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89</a:t>
            </a:fld>
            <a:endParaRPr lang="en-US"/>
          </a:p>
        </p:txBody>
      </p:sp>
    </p:spTree>
    <p:extLst>
      <p:ext uri="{BB962C8B-B14F-4D97-AF65-F5344CB8AC3E}">
        <p14:creationId xmlns:p14="http://schemas.microsoft.com/office/powerpoint/2010/main" val="692267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86750">
              <a:defRPr sz="3400">
                <a:solidFill>
                  <a:schemeClr val="tx1"/>
                </a:solidFill>
                <a:latin typeface="Arial" panose="020B0604020202020204" pitchFamily="34" charset="0"/>
              </a:defRPr>
            </a:lvl1pPr>
            <a:lvl2pPr marL="785372" indent="-302066" defTabSz="986750">
              <a:defRPr sz="3400">
                <a:solidFill>
                  <a:schemeClr val="tx1"/>
                </a:solidFill>
                <a:latin typeface="Arial" panose="020B0604020202020204" pitchFamily="34" charset="0"/>
              </a:defRPr>
            </a:lvl2pPr>
            <a:lvl3pPr marL="1208265" indent="-241653" defTabSz="986750">
              <a:defRPr sz="3400">
                <a:solidFill>
                  <a:schemeClr val="tx1"/>
                </a:solidFill>
                <a:latin typeface="Arial" panose="020B0604020202020204" pitchFamily="34" charset="0"/>
              </a:defRPr>
            </a:lvl3pPr>
            <a:lvl4pPr marL="1691571" indent="-241653" defTabSz="986750">
              <a:defRPr sz="3400">
                <a:solidFill>
                  <a:schemeClr val="tx1"/>
                </a:solidFill>
                <a:latin typeface="Arial" panose="020B0604020202020204" pitchFamily="34" charset="0"/>
              </a:defRPr>
            </a:lvl4pPr>
            <a:lvl5pPr marL="2174878" indent="-241653" defTabSz="986750">
              <a:defRPr sz="3400">
                <a:solidFill>
                  <a:schemeClr val="tx1"/>
                </a:solidFill>
                <a:latin typeface="Arial" panose="020B0604020202020204" pitchFamily="34" charset="0"/>
              </a:defRPr>
            </a:lvl5pPr>
            <a:lvl6pPr marL="2658184" indent="-241653" defTabSz="986750" eaLnBrk="0" fontAlgn="base" hangingPunct="0">
              <a:spcBef>
                <a:spcPct val="0"/>
              </a:spcBef>
              <a:spcAft>
                <a:spcPct val="0"/>
              </a:spcAft>
              <a:defRPr sz="3400">
                <a:solidFill>
                  <a:schemeClr val="tx1"/>
                </a:solidFill>
                <a:latin typeface="Arial" panose="020B0604020202020204" pitchFamily="34" charset="0"/>
              </a:defRPr>
            </a:lvl6pPr>
            <a:lvl7pPr marL="3141490" indent="-241653" defTabSz="986750" eaLnBrk="0" fontAlgn="base" hangingPunct="0">
              <a:spcBef>
                <a:spcPct val="0"/>
              </a:spcBef>
              <a:spcAft>
                <a:spcPct val="0"/>
              </a:spcAft>
              <a:defRPr sz="3400">
                <a:solidFill>
                  <a:schemeClr val="tx1"/>
                </a:solidFill>
                <a:latin typeface="Arial" panose="020B0604020202020204" pitchFamily="34" charset="0"/>
              </a:defRPr>
            </a:lvl7pPr>
            <a:lvl8pPr marL="3624796" indent="-241653" defTabSz="986750" eaLnBrk="0" fontAlgn="base" hangingPunct="0">
              <a:spcBef>
                <a:spcPct val="0"/>
              </a:spcBef>
              <a:spcAft>
                <a:spcPct val="0"/>
              </a:spcAft>
              <a:defRPr sz="3400">
                <a:solidFill>
                  <a:schemeClr val="tx1"/>
                </a:solidFill>
                <a:latin typeface="Arial" panose="020B0604020202020204" pitchFamily="34" charset="0"/>
              </a:defRPr>
            </a:lvl8pPr>
            <a:lvl9pPr marL="4108102" indent="-241653" defTabSz="986750" eaLnBrk="0" fontAlgn="base" hangingPunct="0">
              <a:spcBef>
                <a:spcPct val="0"/>
              </a:spcBef>
              <a:spcAft>
                <a:spcPct val="0"/>
              </a:spcAft>
              <a:defRPr sz="3400">
                <a:solidFill>
                  <a:schemeClr val="tx1"/>
                </a:solidFill>
                <a:latin typeface="Arial" panose="020B0604020202020204" pitchFamily="34" charset="0"/>
              </a:defRPr>
            </a:lvl9pPr>
          </a:lstStyle>
          <a:p>
            <a:fld id="{55BF9486-54F8-4025-95E4-8019C9BDF5DE}" type="slidenum">
              <a:rPr lang="en-US" altLang="en-US" sz="1300"/>
              <a:pPr/>
              <a:t>9</a:t>
            </a:fld>
            <a:endParaRPr lang="en-US" altLang="en-US" sz="1300"/>
          </a:p>
        </p:txBody>
      </p:sp>
    </p:spTree>
    <p:extLst>
      <p:ext uri="{BB962C8B-B14F-4D97-AF65-F5344CB8AC3E}">
        <p14:creationId xmlns:p14="http://schemas.microsoft.com/office/powerpoint/2010/main" val="19502212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90</a:t>
            </a:fld>
            <a:endParaRPr lang="en-US"/>
          </a:p>
        </p:txBody>
      </p:sp>
    </p:spTree>
    <p:extLst>
      <p:ext uri="{BB962C8B-B14F-4D97-AF65-F5344CB8AC3E}">
        <p14:creationId xmlns:p14="http://schemas.microsoft.com/office/powerpoint/2010/main" val="36311805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91</a:t>
            </a:fld>
            <a:endParaRPr lang="en-US"/>
          </a:p>
        </p:txBody>
      </p:sp>
    </p:spTree>
    <p:extLst>
      <p:ext uri="{BB962C8B-B14F-4D97-AF65-F5344CB8AC3E}">
        <p14:creationId xmlns:p14="http://schemas.microsoft.com/office/powerpoint/2010/main" val="36813663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92</a:t>
            </a:fld>
            <a:endParaRPr lang="en-US"/>
          </a:p>
        </p:txBody>
      </p:sp>
    </p:spTree>
    <p:extLst>
      <p:ext uri="{BB962C8B-B14F-4D97-AF65-F5344CB8AC3E}">
        <p14:creationId xmlns:p14="http://schemas.microsoft.com/office/powerpoint/2010/main" val="16171653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93</a:t>
            </a:fld>
            <a:endParaRPr lang="en-US"/>
          </a:p>
        </p:txBody>
      </p:sp>
    </p:spTree>
    <p:extLst>
      <p:ext uri="{BB962C8B-B14F-4D97-AF65-F5344CB8AC3E}">
        <p14:creationId xmlns:p14="http://schemas.microsoft.com/office/powerpoint/2010/main" val="25824277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94</a:t>
            </a:fld>
            <a:endParaRPr lang="en-US"/>
          </a:p>
        </p:txBody>
      </p:sp>
    </p:spTree>
    <p:extLst>
      <p:ext uri="{BB962C8B-B14F-4D97-AF65-F5344CB8AC3E}">
        <p14:creationId xmlns:p14="http://schemas.microsoft.com/office/powerpoint/2010/main" val="20071447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95</a:t>
            </a:fld>
            <a:endParaRPr lang="en-US"/>
          </a:p>
        </p:txBody>
      </p:sp>
    </p:spTree>
    <p:extLst>
      <p:ext uri="{BB962C8B-B14F-4D97-AF65-F5344CB8AC3E}">
        <p14:creationId xmlns:p14="http://schemas.microsoft.com/office/powerpoint/2010/main" val="5185796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96</a:t>
            </a:fld>
            <a:endParaRPr lang="en-US"/>
          </a:p>
        </p:txBody>
      </p:sp>
    </p:spTree>
    <p:extLst>
      <p:ext uri="{BB962C8B-B14F-4D97-AF65-F5344CB8AC3E}">
        <p14:creationId xmlns:p14="http://schemas.microsoft.com/office/powerpoint/2010/main" val="11964147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97</a:t>
            </a:fld>
            <a:endParaRPr lang="en-US"/>
          </a:p>
        </p:txBody>
      </p:sp>
    </p:spTree>
    <p:extLst>
      <p:ext uri="{BB962C8B-B14F-4D97-AF65-F5344CB8AC3E}">
        <p14:creationId xmlns:p14="http://schemas.microsoft.com/office/powerpoint/2010/main" val="2956918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98</a:t>
            </a:fld>
            <a:endParaRPr lang="en-US"/>
          </a:p>
        </p:txBody>
      </p:sp>
    </p:spTree>
    <p:extLst>
      <p:ext uri="{BB962C8B-B14F-4D97-AF65-F5344CB8AC3E}">
        <p14:creationId xmlns:p14="http://schemas.microsoft.com/office/powerpoint/2010/main" val="13606889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4D4086-57C9-4CEE-AE91-A0EA00F3E87F}" type="slidenum">
              <a:rPr lang="en-US" smtClean="0"/>
              <a:t>99</a:t>
            </a:fld>
            <a:endParaRPr lang="en-US"/>
          </a:p>
        </p:txBody>
      </p:sp>
    </p:spTree>
    <p:extLst>
      <p:ext uri="{BB962C8B-B14F-4D97-AF65-F5344CB8AC3E}">
        <p14:creationId xmlns:p14="http://schemas.microsoft.com/office/powerpoint/2010/main" val="353621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i="1">
                <a:solidFill>
                  <a:schemeClr val="bg1"/>
                </a:solidFill>
                <a:latin typeface="Georgia" panose="02040502050405020303" pitchFamily="18"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r>
              <a:rPr lang="en-US"/>
              <a:t>10-Oct-2023</a:t>
            </a:r>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CA Viren Doshi</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53B6C93E-B05E-49F4-B363-E611733D9E4E}" type="slidenum">
              <a:rPr lang="en-US" smtClean="0"/>
              <a:t>‹#›</a:t>
            </a:fld>
            <a:endParaRPr lang="en-US"/>
          </a:p>
        </p:txBody>
      </p:sp>
    </p:spTree>
    <p:extLst>
      <p:ext uri="{BB962C8B-B14F-4D97-AF65-F5344CB8AC3E}">
        <p14:creationId xmlns:p14="http://schemas.microsoft.com/office/powerpoint/2010/main" val="192902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10-Oct-2023</a:t>
            </a:r>
            <a:endParaRPr lang="en-US" dirty="0"/>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11531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10-Oct-2023</a:t>
            </a:r>
            <a:endParaRPr lang="en-US" dirty="0"/>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82325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10-Oct-2023</a:t>
            </a:r>
            <a:endParaRPr lang="en-US" dirty="0"/>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a:xfrm>
            <a:off x="8872330" y="6412447"/>
            <a:ext cx="2817676" cy="218198"/>
          </a:xfrm>
          <a:ln>
            <a:noFill/>
          </a:ln>
        </p:spPr>
        <p:txBody>
          <a:bodyPr/>
          <a:lstStyle>
            <a:lvl1pPr>
              <a:defRPr sz="1200">
                <a:ln>
                  <a:noFill/>
                </a:ln>
                <a:solidFill>
                  <a:schemeClr val="tx1">
                    <a:alpha val="25000"/>
                  </a:schemeClr>
                </a:solidFill>
              </a:defRPr>
            </a:lvl1pPr>
          </a:lstStyle>
          <a:p>
            <a:fld id="{53B6C93E-B05E-49F4-B363-E611733D9E4E}" type="slidenum">
              <a:rPr lang="en-US" smtClean="0"/>
              <a:pPr/>
              <a:t>‹#›</a:t>
            </a:fld>
            <a:endParaRPr lang="en-US"/>
          </a:p>
        </p:txBody>
      </p:sp>
    </p:spTree>
    <p:extLst>
      <p:ext uri="{BB962C8B-B14F-4D97-AF65-F5344CB8AC3E}">
        <p14:creationId xmlns:p14="http://schemas.microsoft.com/office/powerpoint/2010/main" val="183840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10-Oct-2023</a:t>
            </a:r>
            <a:endParaRPr lang="en-US" dirty="0"/>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281563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10-Oct-2023</a:t>
            </a:r>
            <a:endParaRPr lang="en-US" dirty="0"/>
          </a:p>
        </p:txBody>
      </p:sp>
      <p:sp>
        <p:nvSpPr>
          <p:cNvPr id="6" name="Footer Placeholder 5"/>
          <p:cNvSpPr>
            <a:spLocks noGrp="1"/>
          </p:cNvSpPr>
          <p:nvPr>
            <p:ph type="ftr" sz="quarter" idx="11"/>
          </p:nvPr>
        </p:nvSpPr>
        <p:spPr/>
        <p:txBody>
          <a:bodyPr/>
          <a:lstStyle/>
          <a:p>
            <a:r>
              <a:rPr lang="en-US"/>
              <a:t>CA Viren Doshi</a:t>
            </a:r>
          </a:p>
        </p:txBody>
      </p:sp>
      <p:sp>
        <p:nvSpPr>
          <p:cNvPr id="7" name="Slide Number Placeholder 6"/>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402164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10-Oct-2023</a:t>
            </a:r>
            <a:endParaRPr lang="en-US" dirty="0"/>
          </a:p>
        </p:txBody>
      </p:sp>
      <p:sp>
        <p:nvSpPr>
          <p:cNvPr id="8" name="Footer Placeholder 7"/>
          <p:cNvSpPr>
            <a:spLocks noGrp="1"/>
          </p:cNvSpPr>
          <p:nvPr>
            <p:ph type="ftr" sz="quarter" idx="11"/>
          </p:nvPr>
        </p:nvSpPr>
        <p:spPr/>
        <p:txBody>
          <a:bodyPr/>
          <a:lstStyle/>
          <a:p>
            <a:r>
              <a:rPr lang="en-US"/>
              <a:t>CA Viren Doshi</a:t>
            </a:r>
          </a:p>
        </p:txBody>
      </p:sp>
      <p:sp>
        <p:nvSpPr>
          <p:cNvPr id="9" name="Slide Number Placeholder 8"/>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40762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10-Oct-2023</a:t>
            </a:r>
            <a:endParaRPr lang="en-US" dirty="0"/>
          </a:p>
        </p:txBody>
      </p:sp>
      <p:sp>
        <p:nvSpPr>
          <p:cNvPr id="4" name="Footer Placeholder 3"/>
          <p:cNvSpPr>
            <a:spLocks noGrp="1"/>
          </p:cNvSpPr>
          <p:nvPr>
            <p:ph type="ftr" sz="quarter" idx="11"/>
          </p:nvPr>
        </p:nvSpPr>
        <p:spPr/>
        <p:txBody>
          <a:bodyPr/>
          <a:lstStyle/>
          <a:p>
            <a:r>
              <a:rPr lang="en-US"/>
              <a:t>CA Viren Doshi</a:t>
            </a:r>
          </a:p>
        </p:txBody>
      </p:sp>
      <p:sp>
        <p:nvSpPr>
          <p:cNvPr id="5" name="Slide Number Placeholder 4"/>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110131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10-Oct-2023</a:t>
            </a:r>
            <a:endParaRPr lang="en-US" dirty="0"/>
          </a:p>
        </p:txBody>
      </p:sp>
      <p:sp>
        <p:nvSpPr>
          <p:cNvPr id="3" name="Footer Placeholder 2"/>
          <p:cNvSpPr>
            <a:spLocks noGrp="1"/>
          </p:cNvSpPr>
          <p:nvPr>
            <p:ph type="ftr" sz="quarter" idx="11"/>
          </p:nvPr>
        </p:nvSpPr>
        <p:spPr/>
        <p:txBody>
          <a:bodyPr/>
          <a:lstStyle/>
          <a:p>
            <a:r>
              <a:rPr lang="en-US"/>
              <a:t>CA Viren Doshi</a:t>
            </a:r>
          </a:p>
        </p:txBody>
      </p:sp>
      <p:sp>
        <p:nvSpPr>
          <p:cNvPr id="4" name="Slide Number Placeholder 3"/>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108950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r>
              <a:rPr lang="en-US"/>
              <a:t>10-Oct-2023</a:t>
            </a:r>
            <a:endParaRPr lang="en-US" dirty="0"/>
          </a:p>
        </p:txBody>
      </p:sp>
      <p:sp>
        <p:nvSpPr>
          <p:cNvPr id="6" name="Footer Placeholder 5"/>
          <p:cNvSpPr>
            <a:spLocks noGrp="1"/>
          </p:cNvSpPr>
          <p:nvPr>
            <p:ph type="ftr" sz="quarter" idx="11"/>
          </p:nvPr>
        </p:nvSpPr>
        <p:spPr/>
        <p:txBody>
          <a:bodyPr/>
          <a:lstStyle/>
          <a:p>
            <a:r>
              <a:rPr lang="en-US"/>
              <a:t>CA Viren Doshi</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3B6C93E-B05E-49F4-B363-E611733D9E4E}" type="slidenum">
              <a:rPr lang="en-US" smtClean="0"/>
              <a:t>‹#›</a:t>
            </a:fld>
            <a:endParaRPr lang="en-US"/>
          </a:p>
        </p:txBody>
      </p:sp>
    </p:spTree>
    <p:extLst>
      <p:ext uri="{BB962C8B-B14F-4D97-AF65-F5344CB8AC3E}">
        <p14:creationId xmlns:p14="http://schemas.microsoft.com/office/powerpoint/2010/main" val="185815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r>
              <a:rPr lang="en-US"/>
              <a:t>10-Oct-2023</a:t>
            </a:r>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CA Viren Doshi</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53B6C93E-B05E-49F4-B363-E611733D9E4E}" type="slidenum">
              <a:rPr lang="en-US" smtClean="0"/>
              <a:t>‹#›</a:t>
            </a:fld>
            <a:endParaRPr lang="en-US"/>
          </a:p>
        </p:txBody>
      </p:sp>
    </p:spTree>
    <p:extLst>
      <p:ext uri="{BB962C8B-B14F-4D97-AF65-F5344CB8AC3E}">
        <p14:creationId xmlns:p14="http://schemas.microsoft.com/office/powerpoint/2010/main" val="16447839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1200">
                <a:solidFill>
                  <a:schemeClr val="tx1">
                    <a:alpha val="80000"/>
                  </a:schemeClr>
                </a:solidFill>
                <a:latin typeface="Book Antiqua" panose="02040602050305030304" pitchFamily="18" charset="0"/>
              </a:defRPr>
            </a:lvl1pPr>
          </a:lstStyle>
          <a:p>
            <a:r>
              <a:rPr lang="en-US"/>
              <a:t>10-Oct-2023</a:t>
            </a:r>
            <a:endParaRPr lang="en-US" dirty="0"/>
          </a:p>
        </p:txBody>
      </p:sp>
      <p:sp>
        <p:nvSpPr>
          <p:cNvPr id="5" name="Footer Placeholder 4"/>
          <p:cNvSpPr>
            <a:spLocks noGrp="1"/>
          </p:cNvSpPr>
          <p:nvPr>
            <p:ph type="ftr" sz="quarter" idx="3"/>
          </p:nvPr>
        </p:nvSpPr>
        <p:spPr>
          <a:xfrm>
            <a:off x="3538918" y="6412447"/>
            <a:ext cx="5029200" cy="228600"/>
          </a:xfrm>
          <a:prstGeom prst="rect">
            <a:avLst/>
          </a:prstGeom>
        </p:spPr>
        <p:txBody>
          <a:bodyPr vert="horz" lIns="91440" tIns="45720" rIns="91440" bIns="45720" rtlCol="0" anchor="ctr"/>
          <a:lstStyle>
            <a:lvl1pPr algn="ctr">
              <a:defRPr sz="1050" cap="all" baseline="0">
                <a:solidFill>
                  <a:schemeClr val="tx1">
                    <a:alpha val="80000"/>
                  </a:schemeClr>
                </a:solidFill>
                <a:latin typeface="Book Antiqua" panose="02040602050305030304" pitchFamily="18" charset="0"/>
              </a:defRPr>
            </a:lvl1pPr>
          </a:lstStyle>
          <a:p>
            <a:r>
              <a:rPr lang="en-US"/>
              <a:t>CA Viren Doshi</a:t>
            </a:r>
            <a:endParaRPr lang="en-US" dirty="0"/>
          </a:p>
        </p:txBody>
      </p:sp>
      <p:sp>
        <p:nvSpPr>
          <p:cNvPr id="6" name="Slide Number Placeholder 5"/>
          <p:cNvSpPr>
            <a:spLocks noGrp="1"/>
          </p:cNvSpPr>
          <p:nvPr>
            <p:ph type="sldNum" sz="quarter" idx="4"/>
          </p:nvPr>
        </p:nvSpPr>
        <p:spPr>
          <a:xfrm>
            <a:off x="8726557" y="6412447"/>
            <a:ext cx="2963449" cy="228600"/>
          </a:xfrm>
          <a:prstGeom prst="rect">
            <a:avLst/>
          </a:prstGeom>
        </p:spPr>
        <p:txBody>
          <a:bodyPr vert="horz" lIns="91440" tIns="45720" rIns="91440" bIns="45720" rtlCol="0" anchor="b"/>
          <a:lstStyle>
            <a:lvl1pPr algn="r">
              <a:defRPr sz="1200" b="0">
                <a:ln>
                  <a:noFill/>
                </a:ln>
                <a:solidFill>
                  <a:schemeClr val="tx1">
                    <a:alpha val="25000"/>
                  </a:schemeClr>
                </a:solidFill>
                <a:latin typeface="Book Antiqua" panose="02040602050305030304" pitchFamily="18" charset="0"/>
              </a:defRPr>
            </a:lvl1pPr>
          </a:lstStyle>
          <a:p>
            <a:fld id="{53B6C93E-B05E-49F4-B363-E611733D9E4E}" type="slidenum">
              <a:rPr lang="en-US" smtClean="0"/>
              <a:pPr/>
              <a:t>‹#›</a:t>
            </a:fld>
            <a:endParaRPr lang="en-US"/>
          </a:p>
        </p:txBody>
      </p:sp>
    </p:spTree>
    <p:extLst>
      <p:ext uri="{BB962C8B-B14F-4D97-AF65-F5344CB8AC3E}">
        <p14:creationId xmlns:p14="http://schemas.microsoft.com/office/powerpoint/2010/main" val="18484989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p:titleStyle>
    <p:bodyStyle>
      <a:lvl1pPr marL="344488" indent="-344488" algn="l" defTabSz="914400" rtl="0" eaLnBrk="1" latinLnBrk="0" hangingPunct="1">
        <a:lnSpc>
          <a:spcPct val="100000"/>
        </a:lnSpc>
        <a:spcBef>
          <a:spcPts val="500"/>
        </a:spcBef>
        <a:spcAft>
          <a:spcPts val="300"/>
        </a:spcAft>
        <a:buClr>
          <a:schemeClr val="accent1"/>
        </a:buClr>
        <a:buFont typeface="Book Antiqua" panose="02040602050305030304" pitchFamily="18" charset="0"/>
        <a:buChar char="›"/>
        <a:defRPr sz="2400" kern="1200">
          <a:solidFill>
            <a:schemeClr val="tx1">
              <a:lumMod val="85000"/>
              <a:lumOff val="15000"/>
            </a:schemeClr>
          </a:solidFill>
          <a:latin typeface="Book Antiqua" panose="02040602050305030304" pitchFamily="18" charset="0"/>
          <a:ea typeface="+mn-ea"/>
          <a:cs typeface="+mn-cs"/>
        </a:defRPr>
      </a:lvl1pPr>
      <a:lvl2pPr marL="688975" indent="-344488" algn="l" defTabSz="914400" rtl="0" eaLnBrk="1" latinLnBrk="0" hangingPunct="1">
        <a:lnSpc>
          <a:spcPct val="100000"/>
        </a:lnSpc>
        <a:spcBef>
          <a:spcPts val="500"/>
        </a:spcBef>
        <a:spcAft>
          <a:spcPts val="300"/>
        </a:spcAft>
        <a:buClr>
          <a:schemeClr val="accent1"/>
        </a:buClr>
        <a:buFont typeface="Book Antiqua" panose="02040602050305030304" pitchFamily="18" charset="0"/>
        <a:buChar char="›"/>
        <a:defRPr sz="2200" kern="1200">
          <a:solidFill>
            <a:schemeClr val="tx1">
              <a:lumMod val="85000"/>
              <a:lumOff val="15000"/>
            </a:schemeClr>
          </a:solidFill>
          <a:latin typeface="Book Antiqua" panose="02040602050305030304" pitchFamily="18" charset="0"/>
          <a:ea typeface="+mn-ea"/>
          <a:cs typeface="+mn-cs"/>
        </a:defRPr>
      </a:lvl2pPr>
      <a:lvl3pPr marL="1027113" indent="-338138" algn="l" defTabSz="914400" rtl="0" eaLnBrk="1" latinLnBrk="0" hangingPunct="1">
        <a:lnSpc>
          <a:spcPct val="100000"/>
        </a:lnSpc>
        <a:spcBef>
          <a:spcPts val="500"/>
        </a:spcBef>
        <a:spcAft>
          <a:spcPts val="300"/>
        </a:spcAft>
        <a:buClr>
          <a:schemeClr val="accent1"/>
        </a:buClr>
        <a:buFont typeface="Book Antiqua" panose="02040602050305030304" pitchFamily="18" charset="0"/>
        <a:buChar char="›"/>
        <a:defRPr sz="2000" i="1" kern="1200">
          <a:solidFill>
            <a:schemeClr val="tx1">
              <a:lumMod val="85000"/>
              <a:lumOff val="15000"/>
            </a:schemeClr>
          </a:solidFill>
          <a:latin typeface="Book Antiqua" panose="02040602050305030304" pitchFamily="18" charset="0"/>
          <a:ea typeface="+mn-ea"/>
          <a:cs typeface="+mn-cs"/>
        </a:defRPr>
      </a:lvl3pPr>
      <a:lvl4pPr marL="822960" indent="-822960" algn="l" defTabSz="914400" rtl="0" eaLnBrk="1" latinLnBrk="0" hangingPunct="1">
        <a:lnSpc>
          <a:spcPct val="100000"/>
        </a:lnSpc>
        <a:spcBef>
          <a:spcPts val="500"/>
        </a:spcBef>
        <a:spcAft>
          <a:spcPts val="300"/>
        </a:spcAft>
        <a:buFont typeface="Arial" pitchFamily="34" charset="0"/>
        <a:buChar char=" "/>
        <a:defRPr sz="1800" kern="1200">
          <a:solidFill>
            <a:schemeClr val="tx1">
              <a:lumMod val="85000"/>
              <a:lumOff val="15000"/>
            </a:schemeClr>
          </a:solidFill>
          <a:latin typeface="Book Antiqua" panose="02040602050305030304" pitchFamily="18" charset="0"/>
          <a:ea typeface="+mn-ea"/>
          <a:cs typeface="+mn-cs"/>
        </a:defRPr>
      </a:lvl4pPr>
      <a:lvl5pPr marL="1097280" indent="-1097280" algn="l" defTabSz="914400" rtl="0" eaLnBrk="1" latinLnBrk="0" hangingPunct="1">
        <a:lnSpc>
          <a:spcPct val="100000"/>
        </a:lnSpc>
        <a:spcBef>
          <a:spcPts val="500"/>
        </a:spcBef>
        <a:spcAft>
          <a:spcPts val="300"/>
        </a:spcAft>
        <a:buFont typeface="Arial" pitchFamily="34" charset="0"/>
        <a:buChar char=" "/>
        <a:defRPr sz="1800" kern="1200">
          <a:solidFill>
            <a:schemeClr val="tx1">
              <a:lumMod val="85000"/>
              <a:lumOff val="15000"/>
            </a:schemeClr>
          </a:solidFill>
          <a:latin typeface="Book Antiqua" panose="02040602050305030304" pitchFamily="18" charset="0"/>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s://incometaxindia.gov.in/Pages/international-taxation/dtaa.aspx"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1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3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0.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6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notesSlide" Target="../notesSlides/notesSlide160.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0.svg"/></Relationships>
</file>

<file path=ppt/slides/_rels/slide16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notesSlide" Target="../notesSlides/notesSlide161.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0.svg"/></Relationships>
</file>

<file path=ppt/slides/_rels/slide16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8.xml"/><Relationship Id="rId1" Type="http://schemas.openxmlformats.org/officeDocument/2006/relationships/slideLayout" Target="../slideLayouts/slideLayout3.xml"/><Relationship Id="rId4" Type="http://schemas.openxmlformats.org/officeDocument/2006/relationships/hyperlink" Target="https://www.flickr.com/photos/128745475@N07/19402991838" TargetMode="Externa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1.xml"/><Relationship Id="rId1" Type="http://schemas.openxmlformats.org/officeDocument/2006/relationships/slideLayout" Target="../slideLayouts/slideLayout2.xml"/><Relationship Id="rId6" Type="http://schemas.openxmlformats.org/officeDocument/2006/relationships/hyperlink" Target="mailto:doshiviren@live.com" TargetMode="External"/><Relationship Id="rId5" Type="http://schemas.openxmlformats.org/officeDocument/2006/relationships/hyperlink" Target="mailto:viren@vithlanidoshi.com" TargetMode="External"/><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sv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C6EDEBB9-8437-4875-ABEA-0AEDE2C9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3B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933037" y="497901"/>
            <a:ext cx="4133271" cy="2795894"/>
          </a:xfrm>
        </p:spPr>
        <p:txBody>
          <a:bodyPr vert="horz" lIns="91440" tIns="45720" rIns="91440" bIns="45720" rtlCol="0">
            <a:normAutofit/>
          </a:bodyPr>
          <a:lstStyle/>
          <a:p>
            <a:r>
              <a:rPr lang="en-US" sz="4200" dirty="0">
                <a:latin typeface="Georgia"/>
              </a:rPr>
              <a:t>Taxation of Non-Residents, Select Issues and Basics of Transfer Pricing</a:t>
            </a:r>
          </a:p>
        </p:txBody>
      </p:sp>
      <p:sp>
        <p:nvSpPr>
          <p:cNvPr id="3" name="Subtitle 2"/>
          <p:cNvSpPr>
            <a:spLocks noGrp="1"/>
          </p:cNvSpPr>
          <p:nvPr>
            <p:ph type="subTitle" idx="1"/>
          </p:nvPr>
        </p:nvSpPr>
        <p:spPr>
          <a:xfrm>
            <a:off x="7933038" y="3859430"/>
            <a:ext cx="4133270" cy="2672739"/>
          </a:xfrm>
        </p:spPr>
        <p:txBody>
          <a:bodyPr vert="horz" lIns="91440" tIns="45720" rIns="91440" bIns="45720" rtlCol="0">
            <a:normAutofit/>
          </a:bodyPr>
          <a:lstStyle/>
          <a:p>
            <a:pPr>
              <a:lnSpc>
                <a:spcPct val="90000"/>
              </a:lnSpc>
            </a:pPr>
            <a:r>
              <a:rPr lang="en-US" sz="1600" b="1" i="0" dirty="0">
                <a:solidFill>
                  <a:srgbClr val="FFFFFF"/>
                </a:solidFill>
                <a:latin typeface="Book Antiqua"/>
              </a:rPr>
              <a:t>Seminars on Income-tax</a:t>
            </a:r>
          </a:p>
          <a:p>
            <a:pPr>
              <a:lnSpc>
                <a:spcPct val="90000"/>
              </a:lnSpc>
            </a:pPr>
            <a:r>
              <a:rPr lang="en-US" sz="1600" i="0" dirty="0">
                <a:solidFill>
                  <a:srgbClr val="FFFFFF"/>
                </a:solidFill>
                <a:latin typeface="Book Antiqua"/>
              </a:rPr>
              <a:t>Organized By</a:t>
            </a:r>
          </a:p>
          <a:p>
            <a:pPr>
              <a:lnSpc>
                <a:spcPct val="90000"/>
              </a:lnSpc>
            </a:pPr>
            <a:r>
              <a:rPr lang="en-US" sz="1600" i="0" dirty="0">
                <a:solidFill>
                  <a:srgbClr val="FFFFFF"/>
                </a:solidFill>
                <a:latin typeface="Book Antiqua"/>
              </a:rPr>
              <a:t>Rajkot Branch of Western Indian Regional Council (WIRC) of The Institute of Chartered Accountants of India (ICAI)</a:t>
            </a:r>
          </a:p>
          <a:p>
            <a:pPr>
              <a:lnSpc>
                <a:spcPct val="90000"/>
              </a:lnSpc>
              <a:buFont typeface="Arial" pitchFamily="34" charset="0"/>
              <a:buChar char=" "/>
            </a:pPr>
            <a:endParaRPr lang="en-US" sz="1600" i="0" dirty="0">
              <a:solidFill>
                <a:srgbClr val="FFFFFF"/>
              </a:solidFill>
              <a:latin typeface="Book Antiqua" panose="02040602050305030304" pitchFamily="18" charset="0"/>
            </a:endParaRPr>
          </a:p>
          <a:p>
            <a:pPr>
              <a:lnSpc>
                <a:spcPct val="90000"/>
              </a:lnSpc>
            </a:pPr>
            <a:r>
              <a:rPr lang="en-US" sz="1600" i="0" dirty="0">
                <a:solidFill>
                  <a:srgbClr val="FFFFFF"/>
                </a:solidFill>
                <a:latin typeface="Book Antiqua"/>
              </a:rPr>
              <a:t>10 October 2023</a:t>
            </a:r>
          </a:p>
          <a:p>
            <a:pPr>
              <a:lnSpc>
                <a:spcPct val="90000"/>
              </a:lnSpc>
            </a:pPr>
            <a:r>
              <a:rPr lang="en-US" sz="1600" i="0" dirty="0">
                <a:solidFill>
                  <a:srgbClr val="FFFFFF"/>
                </a:solidFill>
                <a:latin typeface="Book Antiqua"/>
              </a:rPr>
              <a:t>CA. Viren Doshi</a:t>
            </a:r>
          </a:p>
        </p:txBody>
      </p:sp>
      <p:pic>
        <p:nvPicPr>
          <p:cNvPr id="40" name="Picture 39" descr="Arrows pointing right while one points left">
            <a:extLst>
              <a:ext uri="{FF2B5EF4-FFF2-40B4-BE49-F238E27FC236}">
                <a16:creationId xmlns:a16="http://schemas.microsoft.com/office/drawing/2014/main" id="{FAEB047E-A077-6ADC-CD7B-1F857723CF38}"/>
              </a:ext>
            </a:extLst>
          </p:cNvPr>
          <p:cNvPicPr>
            <a:picLocks noChangeAspect="1"/>
          </p:cNvPicPr>
          <p:nvPr/>
        </p:nvPicPr>
        <p:blipFill rotWithShape="1">
          <a:blip r:embed="rId3"/>
          <a:srcRect l="20171" r="6428" b="-3"/>
          <a:stretch/>
        </p:blipFill>
        <p:spPr>
          <a:xfrm>
            <a:off x="-10287" y="10"/>
            <a:ext cx="7552267" cy="6857990"/>
          </a:xfrm>
          <a:prstGeom prst="rect">
            <a:avLst/>
          </a:prstGeom>
        </p:spPr>
      </p:pic>
    </p:spTree>
    <p:extLst>
      <p:ext uri="{BB962C8B-B14F-4D97-AF65-F5344CB8AC3E}">
        <p14:creationId xmlns:p14="http://schemas.microsoft.com/office/powerpoint/2010/main" val="20052315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464439"/>
          </a:xfrm>
        </p:spPr>
        <p:txBody>
          <a:bodyPr/>
          <a:lstStyle/>
          <a:p>
            <a:pPr algn="ctr"/>
            <a:r>
              <a:rPr lang="en-US" altLang="en-US" dirty="0"/>
              <a:t>Residential Status – FA 2020 Amendments</a:t>
            </a:r>
            <a:br>
              <a:rPr lang="en-US" altLang="en-US" dirty="0"/>
            </a:br>
            <a:r>
              <a:rPr lang="en-US" altLang="en-US" dirty="0"/>
              <a:t>Drafting Issues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395151"/>
            <a:ext cx="10687811" cy="5164139"/>
          </a:xfrm>
        </p:spPr>
        <p:txBody>
          <a:bodyPr>
            <a:normAutofit/>
          </a:bodyPr>
          <a:lstStyle/>
          <a:p>
            <a:pPr marL="114300" indent="0" algn="just">
              <a:buNone/>
            </a:pPr>
            <a:r>
              <a:rPr lang="en-GB" b="1" dirty="0"/>
              <a:t>Circular Reference</a:t>
            </a:r>
          </a:p>
          <a:p>
            <a:pPr marL="114300" indent="0" algn="just">
              <a:buNone/>
            </a:pPr>
            <a:endParaRPr lang="en-IN" i="1" dirty="0"/>
          </a:p>
          <a:p>
            <a:pPr lvl="0" algn="just"/>
            <a:r>
              <a:rPr lang="en-IN" dirty="0"/>
              <a:t>For Determining residential status, we require to compute </a:t>
            </a:r>
            <a:r>
              <a:rPr lang="en-IN" b="1" dirty="0"/>
              <a:t>total income</a:t>
            </a:r>
          </a:p>
          <a:p>
            <a:pPr lvl="0" algn="just"/>
            <a:endParaRPr lang="en-IN" dirty="0"/>
          </a:p>
          <a:p>
            <a:pPr lvl="0" algn="just"/>
            <a:r>
              <a:rPr lang="en-IN" dirty="0"/>
              <a:t>As per section 2(45), total income requires to be computed in manner laid down in the ITA.</a:t>
            </a:r>
          </a:p>
          <a:p>
            <a:pPr lvl="0" algn="just"/>
            <a:endParaRPr lang="en-IN" dirty="0"/>
          </a:p>
          <a:p>
            <a:pPr lvl="0" algn="just"/>
            <a:r>
              <a:rPr lang="en-IN" dirty="0"/>
              <a:t>For computation under ITA, it is essential to know the residential status of person because there are so many exemptions/deductions/methods which are linked to residential status. Ex - </a:t>
            </a:r>
            <a:r>
              <a:rPr lang="en-US" dirty="0"/>
              <a:t>Interest on Rupee Denominated Bonds/ Interest from a unit located in IFSC etc.</a:t>
            </a:r>
            <a:endParaRPr lang="en-IN" dirty="0"/>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10</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dirty="0"/>
              <a:t>CA Viren Doshi</a:t>
            </a:r>
          </a:p>
        </p:txBody>
      </p:sp>
    </p:spTree>
    <p:extLst>
      <p:ext uri="{BB962C8B-B14F-4D97-AF65-F5344CB8AC3E}">
        <p14:creationId xmlns:p14="http://schemas.microsoft.com/office/powerpoint/2010/main" val="26803768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983694"/>
          </a:xfrm>
        </p:spPr>
        <p:txBody>
          <a:bodyPr/>
          <a:lstStyle/>
          <a:p>
            <a:r>
              <a:rPr lang="en-US" dirty="0"/>
              <a:t>Special Provisions for Non-Residents</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168842"/>
            <a:ext cx="11075372" cy="4985468"/>
          </a:xfrm>
        </p:spPr>
        <p:txBody>
          <a:bodyPr>
            <a:normAutofit lnSpcReduction="10000"/>
          </a:bodyPr>
          <a:lstStyle/>
          <a:p>
            <a:r>
              <a:rPr lang="en-US" b="1" dirty="0"/>
              <a:t>Section 115BBA – Flat 20% Tax </a:t>
            </a:r>
          </a:p>
          <a:p>
            <a:endParaRPr lang="en-US" b="1" dirty="0"/>
          </a:p>
          <a:p>
            <a:endParaRPr lang="en-US" b="1" dirty="0"/>
          </a:p>
          <a:p>
            <a:endParaRPr lang="en-US" altLang="en-US" dirty="0"/>
          </a:p>
          <a:p>
            <a:endParaRPr lang="en-US" altLang="en-US" dirty="0"/>
          </a:p>
          <a:p>
            <a:endParaRPr lang="en-US" altLang="en-US" dirty="0"/>
          </a:p>
          <a:p>
            <a:endParaRPr lang="en-US" altLang="en-US" dirty="0"/>
          </a:p>
          <a:p>
            <a:r>
              <a:rPr lang="en-US" altLang="en-US" dirty="0"/>
              <a:t>No deductions for any expenditure or allowance</a:t>
            </a:r>
          </a:p>
          <a:p>
            <a:r>
              <a:rPr lang="en-US" altLang="en-US" dirty="0"/>
              <a:t>Exemption from filing ITR if:</a:t>
            </a:r>
          </a:p>
          <a:p>
            <a:pPr lvl="1"/>
            <a:r>
              <a:rPr lang="en-US" altLang="en-US" dirty="0"/>
              <a:t>Total Income consists only of above-mentioned incomes; and</a:t>
            </a:r>
          </a:p>
          <a:p>
            <a:pPr lvl="1"/>
            <a:r>
              <a:rPr lang="en-US" altLang="en-US" dirty="0"/>
              <a:t>Tax deductible u/Chapter XVII-B of ITA has been deducted.</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100</a:t>
            </a:fld>
            <a:endParaRPr lang="en-US"/>
          </a:p>
        </p:txBody>
      </p:sp>
      <p:graphicFrame>
        <p:nvGraphicFramePr>
          <p:cNvPr id="7" name="Table 4">
            <a:extLst>
              <a:ext uri="{FF2B5EF4-FFF2-40B4-BE49-F238E27FC236}">
                <a16:creationId xmlns:a16="http://schemas.microsoft.com/office/drawing/2014/main" id="{89933A43-4133-377F-9509-3835416240B5}"/>
              </a:ext>
            </a:extLst>
          </p:cNvPr>
          <p:cNvGraphicFramePr>
            <a:graphicFrameLocks noGrp="1"/>
          </p:cNvGraphicFramePr>
          <p:nvPr>
            <p:extLst>
              <p:ext uri="{D42A27DB-BD31-4B8C-83A1-F6EECF244321}">
                <p14:modId xmlns:p14="http://schemas.microsoft.com/office/powerpoint/2010/main" val="1940555105"/>
              </p:ext>
            </p:extLst>
          </p:nvPr>
        </p:nvGraphicFramePr>
        <p:xfrm>
          <a:off x="1132415" y="1588019"/>
          <a:ext cx="10253853" cy="2565400"/>
        </p:xfrm>
        <a:graphic>
          <a:graphicData uri="http://schemas.openxmlformats.org/drawingml/2006/table">
            <a:tbl>
              <a:tblPr firstRow="1" bandRow="1">
                <a:tableStyleId>{5C22544A-7EE6-4342-B048-85BDC9FD1C3A}</a:tableStyleId>
              </a:tblPr>
              <a:tblGrid>
                <a:gridCol w="2462255">
                  <a:extLst>
                    <a:ext uri="{9D8B030D-6E8A-4147-A177-3AD203B41FA5}">
                      <a16:colId xmlns:a16="http://schemas.microsoft.com/office/drawing/2014/main" val="3827843495"/>
                    </a:ext>
                  </a:extLst>
                </a:gridCol>
                <a:gridCol w="2621857">
                  <a:extLst>
                    <a:ext uri="{9D8B030D-6E8A-4147-A177-3AD203B41FA5}">
                      <a16:colId xmlns:a16="http://schemas.microsoft.com/office/drawing/2014/main" val="1208305438"/>
                    </a:ext>
                  </a:extLst>
                </a:gridCol>
                <a:gridCol w="5169741">
                  <a:extLst>
                    <a:ext uri="{9D8B030D-6E8A-4147-A177-3AD203B41FA5}">
                      <a16:colId xmlns:a16="http://schemas.microsoft.com/office/drawing/2014/main" val="3008415291"/>
                    </a:ext>
                  </a:extLst>
                </a:gridCol>
              </a:tblGrid>
              <a:tr h="370840">
                <a:tc>
                  <a:txBody>
                    <a:bodyPr/>
                    <a:lstStyle/>
                    <a:p>
                      <a:r>
                        <a:rPr lang="en-US" dirty="0">
                          <a:latin typeface="Book Antiqua" panose="02040602050305030304" pitchFamily="18" charset="0"/>
                        </a:rPr>
                        <a:t>Assessee</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Status</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Income</a:t>
                      </a:r>
                      <a:endParaRPr lang="en-IN" dirty="0">
                        <a:latin typeface="Book Antiqua" panose="02040602050305030304" pitchFamily="18" charset="0"/>
                      </a:endParaRPr>
                    </a:p>
                  </a:txBody>
                  <a:tcPr/>
                </a:tc>
                <a:extLst>
                  <a:ext uri="{0D108BD9-81ED-4DB2-BD59-A6C34878D82A}">
                    <a16:rowId xmlns:a16="http://schemas.microsoft.com/office/drawing/2014/main" val="277678363"/>
                  </a:ext>
                </a:extLst>
              </a:tr>
              <a:tr h="370840">
                <a:tc>
                  <a:txBody>
                    <a:bodyPr/>
                    <a:lstStyle/>
                    <a:p>
                      <a:r>
                        <a:rPr lang="en-US" dirty="0">
                          <a:latin typeface="Book Antiqua" panose="02040602050305030304" pitchFamily="18" charset="0"/>
                        </a:rPr>
                        <a:t>Sportsperson</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Non-resident; and </a:t>
                      </a:r>
                    </a:p>
                    <a:p>
                      <a:r>
                        <a:rPr lang="en-US" dirty="0">
                          <a:latin typeface="Book Antiqua" panose="02040602050305030304" pitchFamily="18" charset="0"/>
                        </a:rPr>
                        <a:t>Not an Indian Citizen</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Participation in India in any game or sport</a:t>
                      </a:r>
                      <a:endParaRPr lang="en-IN" dirty="0">
                        <a:latin typeface="Book Antiqua" panose="02040602050305030304" pitchFamily="18" charset="0"/>
                      </a:endParaRPr>
                    </a:p>
                  </a:txBody>
                  <a:tcPr/>
                </a:tc>
                <a:extLst>
                  <a:ext uri="{0D108BD9-81ED-4DB2-BD59-A6C34878D82A}">
                    <a16:rowId xmlns:a16="http://schemas.microsoft.com/office/drawing/2014/main" val="651148728"/>
                  </a:ext>
                </a:extLst>
              </a:tr>
              <a:tr h="370840">
                <a:tc>
                  <a:txBody>
                    <a:bodyPr/>
                    <a:lstStyle/>
                    <a:p>
                      <a:r>
                        <a:rPr lang="en-US" dirty="0">
                          <a:latin typeface="Book Antiqua" panose="02040602050305030304" pitchFamily="18" charset="0"/>
                        </a:rPr>
                        <a:t>Sports association or institution</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Non-resident</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Amount guaranteed to be received or receivable by it in relation to any game or sports played in India</a:t>
                      </a:r>
                      <a:endParaRPr lang="en-IN" dirty="0">
                        <a:latin typeface="Book Antiqua" panose="02040602050305030304" pitchFamily="18" charset="0"/>
                      </a:endParaRPr>
                    </a:p>
                  </a:txBody>
                  <a:tcPr/>
                </a:tc>
                <a:extLst>
                  <a:ext uri="{0D108BD9-81ED-4DB2-BD59-A6C34878D82A}">
                    <a16:rowId xmlns:a16="http://schemas.microsoft.com/office/drawing/2014/main" val="3475295765"/>
                  </a:ext>
                </a:extLst>
              </a:tr>
              <a:tr h="370840">
                <a:tc>
                  <a:txBody>
                    <a:bodyPr/>
                    <a:lstStyle/>
                    <a:p>
                      <a:r>
                        <a:rPr lang="en-US" dirty="0">
                          <a:latin typeface="Book Antiqua" panose="02040602050305030304" pitchFamily="18" charset="0"/>
                        </a:rPr>
                        <a:t>Entertainer</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Non-resident; and </a:t>
                      </a:r>
                    </a:p>
                    <a:p>
                      <a:r>
                        <a:rPr lang="en-US" dirty="0">
                          <a:latin typeface="Book Antiqua" panose="02040602050305030304" pitchFamily="18" charset="0"/>
                        </a:rPr>
                        <a:t>Not an Indian Citizen</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Income from performance in India</a:t>
                      </a:r>
                      <a:endParaRPr lang="en-IN" dirty="0">
                        <a:latin typeface="Book Antiqua" panose="02040602050305030304" pitchFamily="18" charset="0"/>
                      </a:endParaRPr>
                    </a:p>
                  </a:txBody>
                  <a:tcPr/>
                </a:tc>
                <a:extLst>
                  <a:ext uri="{0D108BD9-81ED-4DB2-BD59-A6C34878D82A}">
                    <a16:rowId xmlns:a16="http://schemas.microsoft.com/office/drawing/2014/main" val="850393642"/>
                  </a:ext>
                </a:extLst>
              </a:tr>
            </a:tbl>
          </a:graphicData>
        </a:graphic>
      </p:graphicFrame>
    </p:spTree>
    <p:extLst>
      <p:ext uri="{BB962C8B-B14F-4D97-AF65-F5344CB8AC3E}">
        <p14:creationId xmlns:p14="http://schemas.microsoft.com/office/powerpoint/2010/main" val="29952780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983694"/>
          </a:xfrm>
        </p:spPr>
        <p:txBody>
          <a:bodyPr/>
          <a:lstStyle/>
          <a:p>
            <a:r>
              <a:rPr lang="en-US" dirty="0"/>
              <a:t>Special Provisions for Non-Residents</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168842"/>
            <a:ext cx="11075372" cy="4985468"/>
          </a:xfrm>
        </p:spPr>
        <p:txBody>
          <a:bodyPr>
            <a:normAutofit/>
          </a:bodyPr>
          <a:lstStyle/>
          <a:p>
            <a:r>
              <a:rPr lang="en-US" b="1" dirty="0"/>
              <a:t>Section 115AC – Applicable to:</a:t>
            </a:r>
          </a:p>
          <a:p>
            <a:r>
              <a:rPr lang="en-US" dirty="0"/>
              <a:t>Interest from specified bonds purchased in FCY @ 10%</a:t>
            </a:r>
          </a:p>
          <a:p>
            <a:r>
              <a:rPr lang="en-US" dirty="0"/>
              <a:t>Dividends on specified GDRs @ 10%</a:t>
            </a:r>
          </a:p>
          <a:p>
            <a:r>
              <a:rPr lang="en-US" dirty="0"/>
              <a:t>LTCG from above-mentioned bonds or GDRs @ 10%</a:t>
            </a:r>
            <a:endParaRPr lang="en-US" altLang="en-US" dirty="0"/>
          </a:p>
          <a:p>
            <a:r>
              <a:rPr lang="en-US" altLang="en-US" dirty="0"/>
              <a:t>Indexation and forex fluctuation benefit not available on capital gains from securities</a:t>
            </a:r>
          </a:p>
          <a:p>
            <a:r>
              <a:rPr lang="en-US" altLang="en-US" dirty="0"/>
              <a:t>Deductions from S. 28 to 44C, S. 57(</a:t>
            </a:r>
            <a:r>
              <a:rPr lang="en-US" altLang="en-US" dirty="0" err="1"/>
              <a:t>i</a:t>
            </a:r>
            <a:r>
              <a:rPr lang="en-US" altLang="en-US" dirty="0"/>
              <a:t>), S. 57(iii) and Chapter VI-A not available</a:t>
            </a:r>
          </a:p>
          <a:p>
            <a:r>
              <a:rPr lang="en-US" altLang="en-US" dirty="0"/>
              <a:t>Exemption from filing ITR if:</a:t>
            </a:r>
          </a:p>
          <a:p>
            <a:pPr lvl="1"/>
            <a:r>
              <a:rPr lang="en-US" altLang="en-US" dirty="0"/>
              <a:t>Total Income consists only of above-mentioned incomes; and</a:t>
            </a:r>
          </a:p>
          <a:p>
            <a:pPr lvl="1"/>
            <a:r>
              <a:rPr lang="en-US" altLang="en-US" dirty="0"/>
              <a:t>Tax deductible u/Chapter XVII-B of ITA has been deducted.</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101</a:t>
            </a:fld>
            <a:endParaRPr lang="en-US"/>
          </a:p>
        </p:txBody>
      </p:sp>
    </p:spTree>
    <p:extLst>
      <p:ext uri="{BB962C8B-B14F-4D97-AF65-F5344CB8AC3E}">
        <p14:creationId xmlns:p14="http://schemas.microsoft.com/office/powerpoint/2010/main" val="5125695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983694"/>
          </a:xfrm>
        </p:spPr>
        <p:txBody>
          <a:bodyPr/>
          <a:lstStyle/>
          <a:p>
            <a:r>
              <a:rPr lang="en-US" dirty="0"/>
              <a:t>Certain benefits NOT available to NRs</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168842"/>
            <a:ext cx="11075372" cy="5136542"/>
          </a:xfrm>
        </p:spPr>
        <p:txBody>
          <a:bodyPr>
            <a:normAutofit lnSpcReduction="10000"/>
          </a:bodyPr>
          <a:lstStyle/>
          <a:p>
            <a:r>
              <a:rPr lang="en-US" dirty="0"/>
              <a:t>Benefits for senior citizen available only if they are residents</a:t>
            </a:r>
          </a:p>
          <a:p>
            <a:pPr lvl="1"/>
            <a:r>
              <a:rPr lang="en-US" altLang="en-US" dirty="0"/>
              <a:t>Higher slab rate</a:t>
            </a:r>
          </a:p>
          <a:p>
            <a:pPr lvl="1"/>
            <a:r>
              <a:rPr lang="en-US" altLang="en-US" dirty="0"/>
              <a:t>Relief from advance tax payment if there is no income from business or profession</a:t>
            </a:r>
          </a:p>
          <a:p>
            <a:pPr lvl="1"/>
            <a:r>
              <a:rPr lang="en-US" altLang="en-US" dirty="0"/>
              <a:t>Higher deduction u/s. 80D</a:t>
            </a:r>
          </a:p>
          <a:p>
            <a:pPr lvl="1"/>
            <a:r>
              <a:rPr lang="en-US" altLang="en-US" dirty="0"/>
              <a:t>Deduction </a:t>
            </a:r>
            <a:r>
              <a:rPr lang="en-US" altLang="en-US" dirty="0" err="1"/>
              <a:t>upto</a:t>
            </a:r>
            <a:r>
              <a:rPr lang="en-US" altLang="en-US" dirty="0"/>
              <a:t> INR 50,000 u/s. 80TTB for interest from co-operative societies and specified banks and post offices. </a:t>
            </a:r>
          </a:p>
          <a:p>
            <a:r>
              <a:rPr lang="en-US" altLang="en-US" dirty="0"/>
              <a:t>Rebate u/s. 87A</a:t>
            </a:r>
          </a:p>
          <a:p>
            <a:r>
              <a:rPr lang="en-US" altLang="en-US" dirty="0"/>
              <a:t>Set-off of capital gains chargeable u/s. 111A, 112 and 112A against unexhausted basic exemption limit</a:t>
            </a:r>
          </a:p>
          <a:p>
            <a:endParaRPr lang="en-US" altLang="en-US" dirty="0"/>
          </a:p>
          <a:p>
            <a:r>
              <a:rPr lang="en-US" altLang="en-US" dirty="0"/>
              <a:t>These benefits become available if a person is NOR</a:t>
            </a:r>
          </a:p>
          <a:p>
            <a:pPr lvl="1"/>
            <a:r>
              <a:rPr lang="en-US" altLang="en-US" dirty="0"/>
              <a:t>Impacts </a:t>
            </a:r>
            <a:r>
              <a:rPr lang="en-US" altLang="en-US" dirty="0" err="1"/>
              <a:t>assessees</a:t>
            </a:r>
            <a:r>
              <a:rPr lang="en-US" altLang="en-US" dirty="0"/>
              <a:t> who become NOR instead of NR due to FA 2020 amendments</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102</a:t>
            </a:fld>
            <a:endParaRPr lang="en-US"/>
          </a:p>
        </p:txBody>
      </p:sp>
    </p:spTree>
    <p:extLst>
      <p:ext uri="{BB962C8B-B14F-4D97-AF65-F5344CB8AC3E}">
        <p14:creationId xmlns:p14="http://schemas.microsoft.com/office/powerpoint/2010/main" val="774834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658198"/>
          </a:xfrm>
        </p:spPr>
        <p:txBody>
          <a:bodyPr/>
          <a:lstStyle/>
          <a:p>
            <a:pPr algn="ctr"/>
            <a:r>
              <a:rPr lang="en-US" altLang="en-US" dirty="0"/>
              <a:t>Section 93 – Transactions resulting in transfer of income to non-residents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605765"/>
            <a:ext cx="11033506" cy="5164139"/>
          </a:xfrm>
        </p:spPr>
        <p:txBody>
          <a:bodyPr>
            <a:normAutofit lnSpcReduction="10000"/>
          </a:bodyPr>
          <a:lstStyle/>
          <a:p>
            <a:pPr>
              <a:defRPr/>
            </a:pPr>
            <a:r>
              <a:rPr lang="en-US" sz="2000" dirty="0"/>
              <a:t>Wide provision, can cover several anti-abuse arrangements</a:t>
            </a:r>
          </a:p>
          <a:p>
            <a:pPr>
              <a:defRPr/>
            </a:pPr>
            <a:r>
              <a:rPr lang="en-US" sz="2000" dirty="0">
                <a:solidFill>
                  <a:schemeClr val="tx1"/>
                </a:solidFill>
              </a:rPr>
              <a:t>Several nuances and issues</a:t>
            </a:r>
          </a:p>
          <a:p>
            <a:pPr lvl="7">
              <a:defRPr/>
            </a:pPr>
            <a:endParaRPr lang="en-US" sz="1400" b="1" dirty="0">
              <a:solidFill>
                <a:schemeClr val="tx1"/>
              </a:solidFill>
            </a:endParaRPr>
          </a:p>
          <a:p>
            <a:pPr>
              <a:defRPr/>
            </a:pPr>
            <a:r>
              <a:rPr lang="en-US" sz="2000" b="1" dirty="0">
                <a:solidFill>
                  <a:schemeClr val="tx1"/>
                </a:solidFill>
              </a:rPr>
              <a:t>Simple meaning explained below:</a:t>
            </a:r>
          </a:p>
          <a:p>
            <a:pPr>
              <a:defRPr/>
            </a:pPr>
            <a:r>
              <a:rPr lang="en-US" sz="2000" dirty="0"/>
              <a:t>Transfer of assets which leads to incomes earned by a non-residents</a:t>
            </a:r>
          </a:p>
          <a:p>
            <a:pPr>
              <a:defRPr/>
            </a:pPr>
            <a:r>
              <a:rPr lang="en-US" sz="2000" dirty="0"/>
              <a:t>The concerned person has power to enjoy such income of non-resident (in present or future)</a:t>
            </a:r>
          </a:p>
          <a:p>
            <a:pPr>
              <a:defRPr/>
            </a:pPr>
            <a:r>
              <a:rPr lang="en-US" sz="2000" dirty="0"/>
              <a:t>Income deemed to be of the concerned person</a:t>
            </a:r>
          </a:p>
          <a:p>
            <a:pPr>
              <a:defRPr/>
            </a:pPr>
            <a:r>
              <a:rPr lang="en-US" sz="2000" dirty="0"/>
              <a:t>Irrespective of whether such income would or would have been chargeable to tax</a:t>
            </a:r>
          </a:p>
          <a:p>
            <a:pPr lvl="7">
              <a:defRPr/>
            </a:pPr>
            <a:endParaRPr lang="en-US" sz="1400" dirty="0"/>
          </a:p>
          <a:p>
            <a:pPr>
              <a:defRPr/>
            </a:pPr>
            <a:r>
              <a:rPr lang="en-US" sz="2000" dirty="0"/>
              <a:t>The concerned person to prove to AO that:</a:t>
            </a:r>
          </a:p>
          <a:p>
            <a:pPr lvl="1">
              <a:defRPr/>
            </a:pPr>
            <a:r>
              <a:rPr lang="en-US" sz="2000" b="0" i="0" dirty="0">
                <a:solidFill>
                  <a:schemeClr val="tx1"/>
                </a:solidFill>
                <a:effectLst/>
              </a:rPr>
              <a:t>neither the transfer nor any associated operation had for its purpose or for one of its purposes the avoidance of liability to taxation; or</a:t>
            </a:r>
          </a:p>
          <a:p>
            <a:pPr lvl="1">
              <a:defRPr/>
            </a:pPr>
            <a:r>
              <a:rPr lang="en-US" sz="2000" b="0" i="0" dirty="0">
                <a:solidFill>
                  <a:schemeClr val="tx1"/>
                </a:solidFill>
                <a:effectLst/>
              </a:rPr>
              <a:t>the transfer and all associated operations were </a:t>
            </a:r>
            <a:r>
              <a:rPr lang="en-US" sz="2000" b="0" i="1" dirty="0">
                <a:solidFill>
                  <a:schemeClr val="tx1"/>
                </a:solidFill>
                <a:effectLst/>
              </a:rPr>
              <a:t>bona fide</a:t>
            </a:r>
            <a:r>
              <a:rPr lang="en-US" sz="2000" b="0" i="0" dirty="0">
                <a:solidFill>
                  <a:schemeClr val="tx1"/>
                </a:solidFill>
                <a:effectLst/>
              </a:rPr>
              <a:t> commercial transactions and were not designed for the purpose of avoiding liability to taxation</a:t>
            </a:r>
            <a:r>
              <a:rPr lang="en-US" sz="2000" dirty="0">
                <a:solidFill>
                  <a:schemeClr val="tx1"/>
                </a:solidFill>
              </a:rPr>
              <a:t>. </a:t>
            </a:r>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103</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36424847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658198"/>
          </a:xfrm>
        </p:spPr>
        <p:txBody>
          <a:bodyPr/>
          <a:lstStyle/>
          <a:p>
            <a:pPr algn="ctr"/>
            <a:r>
              <a:rPr lang="en-US" altLang="en-US" dirty="0"/>
              <a:t>Section 94A – Transactions with persons located in Notified Jurisdictional Areas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591733"/>
            <a:ext cx="11033506" cy="4929813"/>
          </a:xfrm>
        </p:spPr>
        <p:txBody>
          <a:bodyPr>
            <a:normAutofit lnSpcReduction="10000"/>
          </a:bodyPr>
          <a:lstStyle/>
          <a:p>
            <a:pPr>
              <a:defRPr/>
            </a:pPr>
            <a:r>
              <a:rPr lang="en-US" sz="2000" dirty="0">
                <a:solidFill>
                  <a:schemeClr val="tx1"/>
                </a:solidFill>
              </a:rPr>
              <a:t>CG can notify a country or territory as NJA, having regard to lack of effective exchange of information with such jurisdiction</a:t>
            </a:r>
          </a:p>
          <a:p>
            <a:pPr>
              <a:defRPr/>
            </a:pPr>
            <a:r>
              <a:rPr lang="en-US" sz="2000" dirty="0">
                <a:solidFill>
                  <a:schemeClr val="tx1"/>
                </a:solidFill>
              </a:rPr>
              <a:t>If TDS applicable on any sum receivable by a person located in NJA, TDS @ highest of:</a:t>
            </a:r>
          </a:p>
          <a:p>
            <a:pPr lvl="1">
              <a:defRPr/>
            </a:pPr>
            <a:r>
              <a:rPr lang="en-US" sz="1800" dirty="0">
                <a:solidFill>
                  <a:schemeClr val="tx1"/>
                </a:solidFill>
              </a:rPr>
              <a:t>Rates in force</a:t>
            </a:r>
          </a:p>
          <a:p>
            <a:pPr lvl="1">
              <a:defRPr/>
            </a:pPr>
            <a:r>
              <a:rPr lang="en-US" sz="1800" dirty="0">
                <a:solidFill>
                  <a:schemeClr val="tx1"/>
                </a:solidFill>
              </a:rPr>
              <a:t>Rate specified in relevant provision</a:t>
            </a:r>
          </a:p>
          <a:p>
            <a:pPr lvl="1">
              <a:defRPr/>
            </a:pPr>
            <a:r>
              <a:rPr lang="en-US" sz="1800" dirty="0">
                <a:solidFill>
                  <a:schemeClr val="tx1"/>
                </a:solidFill>
              </a:rPr>
              <a:t>@ 30%. </a:t>
            </a:r>
          </a:p>
          <a:p>
            <a:pPr>
              <a:defRPr/>
            </a:pPr>
            <a:r>
              <a:rPr lang="en-US" sz="2000" dirty="0">
                <a:solidFill>
                  <a:schemeClr val="tx1"/>
                </a:solidFill>
              </a:rPr>
              <a:t>No expense allowed </a:t>
            </a:r>
            <a:r>
              <a:rPr lang="en-US" sz="2000" dirty="0" err="1">
                <a:solidFill>
                  <a:schemeClr val="tx1"/>
                </a:solidFill>
              </a:rPr>
              <a:t>w.r.t.</a:t>
            </a:r>
            <a:r>
              <a:rPr lang="en-US" sz="2000" dirty="0">
                <a:solidFill>
                  <a:schemeClr val="tx1"/>
                </a:solidFill>
              </a:rPr>
              <a:t> transaction with a person located in NJA unless prescribed documentation is maintained</a:t>
            </a:r>
          </a:p>
          <a:p>
            <a:pPr>
              <a:defRPr/>
            </a:pPr>
            <a:r>
              <a:rPr lang="en-US" sz="2000" dirty="0">
                <a:solidFill>
                  <a:schemeClr val="tx1"/>
                </a:solidFill>
              </a:rPr>
              <a:t>If an assessee has received or credited any sum from any person located in NJA</a:t>
            </a:r>
          </a:p>
          <a:p>
            <a:pPr marL="0" indent="0" algn="ctr">
              <a:buNone/>
              <a:defRPr/>
            </a:pPr>
            <a:r>
              <a:rPr lang="en-US" sz="2000" dirty="0">
                <a:solidFill>
                  <a:schemeClr val="tx1"/>
                </a:solidFill>
              </a:rPr>
              <a:t>+</a:t>
            </a:r>
          </a:p>
          <a:p>
            <a:pPr>
              <a:defRPr/>
            </a:pPr>
            <a:r>
              <a:rPr lang="en-US" sz="2000" dirty="0">
                <a:solidFill>
                  <a:schemeClr val="tx1"/>
                </a:solidFill>
              </a:rPr>
              <a:t>Does not offer explanation about the source thereof or the explanation is not satisfactory in hands of AO</a:t>
            </a:r>
          </a:p>
          <a:p>
            <a:pPr>
              <a:defRPr/>
            </a:pPr>
            <a:r>
              <a:rPr lang="en-US" sz="2000" dirty="0">
                <a:solidFill>
                  <a:schemeClr val="tx1"/>
                </a:solidFill>
              </a:rPr>
              <a:t>Amount deemed to be income of the assessee. </a:t>
            </a:r>
          </a:p>
          <a:p>
            <a:pPr>
              <a:defRPr/>
            </a:pPr>
            <a:r>
              <a:rPr lang="en-US" sz="2000" dirty="0">
                <a:solidFill>
                  <a:schemeClr val="tx1"/>
                </a:solidFill>
              </a:rPr>
              <a:t>Transfer Pricing applies to all transaction with persons located in NJA</a:t>
            </a:r>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104</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1935490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406400" y="101968"/>
            <a:ext cx="11379200" cy="1658198"/>
          </a:xfrm>
        </p:spPr>
        <p:txBody>
          <a:bodyPr/>
          <a:lstStyle/>
          <a:p>
            <a:pPr algn="ctr"/>
            <a:r>
              <a:rPr lang="en-US" altLang="en-US" dirty="0"/>
              <a:t>Section 94B – Limitation on Interest deduction</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591733"/>
            <a:ext cx="11033506" cy="4929813"/>
          </a:xfrm>
        </p:spPr>
        <p:txBody>
          <a:bodyPr>
            <a:normAutofit/>
          </a:bodyPr>
          <a:lstStyle/>
          <a:p>
            <a:pPr>
              <a:defRPr/>
            </a:pPr>
            <a:r>
              <a:rPr lang="en-US" sz="2000" dirty="0">
                <a:solidFill>
                  <a:schemeClr val="tx1"/>
                </a:solidFill>
              </a:rPr>
              <a:t>Lender: NR Associated Enterprise </a:t>
            </a:r>
          </a:p>
          <a:p>
            <a:pPr>
              <a:defRPr/>
            </a:pPr>
            <a:r>
              <a:rPr lang="en-US" sz="2000" dirty="0">
                <a:solidFill>
                  <a:schemeClr val="tx1"/>
                </a:solidFill>
              </a:rPr>
              <a:t>Borrower: Indian company or Permanent Establishment of a foreign company</a:t>
            </a:r>
          </a:p>
          <a:p>
            <a:pPr>
              <a:defRPr/>
            </a:pPr>
            <a:r>
              <a:rPr lang="en-US" sz="2000" dirty="0">
                <a:solidFill>
                  <a:schemeClr val="tx1"/>
                </a:solidFill>
              </a:rPr>
              <a:t>Interest &gt; INR 1 crore</a:t>
            </a:r>
          </a:p>
          <a:p>
            <a:pPr>
              <a:defRPr/>
            </a:pPr>
            <a:r>
              <a:rPr lang="en-US" sz="2000" dirty="0">
                <a:solidFill>
                  <a:schemeClr val="tx1"/>
                </a:solidFill>
              </a:rPr>
              <a:t>Interest deductible in computing PGBP income</a:t>
            </a:r>
          </a:p>
          <a:p>
            <a:pPr>
              <a:defRPr/>
            </a:pPr>
            <a:r>
              <a:rPr lang="en-US" sz="2000" dirty="0">
                <a:solidFill>
                  <a:schemeClr val="tx1"/>
                </a:solidFill>
              </a:rPr>
              <a:t>Also covers cases where the lender is not AE but the AE has provided implicit or explicit guarantee or deposited matching amount of funds with the lender</a:t>
            </a:r>
          </a:p>
          <a:p>
            <a:pPr>
              <a:defRPr/>
            </a:pPr>
            <a:r>
              <a:rPr lang="en-US" sz="2000" dirty="0">
                <a:solidFill>
                  <a:schemeClr val="tx1"/>
                </a:solidFill>
              </a:rPr>
              <a:t>Deduction disallowed on interest in excess of 30% of EBITDA</a:t>
            </a:r>
          </a:p>
          <a:p>
            <a:pPr>
              <a:defRPr/>
            </a:pPr>
            <a:r>
              <a:rPr lang="en-US" sz="2000" dirty="0">
                <a:solidFill>
                  <a:schemeClr val="tx1"/>
                </a:solidFill>
              </a:rPr>
              <a:t>Interest disallowed can be carried forward upto 8 AYs</a:t>
            </a:r>
          </a:p>
          <a:p>
            <a:pPr>
              <a:defRPr/>
            </a:pPr>
            <a:endParaRPr lang="en-US" sz="2000" dirty="0">
              <a:solidFill>
                <a:schemeClr val="tx1"/>
              </a:solidFill>
            </a:endParaRPr>
          </a:p>
          <a:p>
            <a:pPr>
              <a:defRPr/>
            </a:pPr>
            <a:r>
              <a:rPr lang="en-US" sz="2000" dirty="0">
                <a:solidFill>
                  <a:schemeClr val="tx1"/>
                </a:solidFill>
              </a:rPr>
              <a:t>Section not applicable where borrower is into banking or insurance or is a specified NBFC</a:t>
            </a:r>
          </a:p>
          <a:p>
            <a:pPr>
              <a:defRPr/>
            </a:pPr>
            <a:endParaRPr lang="en-US" sz="2000" dirty="0">
              <a:solidFill>
                <a:schemeClr val="tx1"/>
              </a:solidFill>
            </a:endParaRPr>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105</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40480159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descr="Money and passport">
            <a:extLst>
              <a:ext uri="{FF2B5EF4-FFF2-40B4-BE49-F238E27FC236}">
                <a16:creationId xmlns:a16="http://schemas.microsoft.com/office/drawing/2014/main" id="{2AEBF191-52E9-30E3-EDE7-A26FFDD24EA8}"/>
              </a:ext>
            </a:extLst>
          </p:cNvPr>
          <p:cNvPicPr>
            <a:picLocks noChangeAspect="1"/>
          </p:cNvPicPr>
          <p:nvPr/>
        </p:nvPicPr>
        <p:blipFill rotWithShape="1">
          <a:blip r:embed="rId3"/>
          <a:srcRect l="13991" t="5618" b="3473"/>
          <a:stretch/>
        </p:blipFill>
        <p:spPr>
          <a:xfrm>
            <a:off x="20" y="10"/>
            <a:ext cx="12184702" cy="6857990"/>
          </a:xfrm>
          <a:prstGeom prst="rect">
            <a:avLst/>
          </a:prstGeom>
        </p:spPr>
      </p:pic>
      <p:sp>
        <p:nvSpPr>
          <p:cNvPr id="23" name="Rectangle 22">
            <a:extLst>
              <a:ext uri="{FF2B5EF4-FFF2-40B4-BE49-F238E27FC236}">
                <a16:creationId xmlns:a16="http://schemas.microsoft.com/office/drawing/2014/main" id="{8DE938CA-5A75-4A41-BBD4-248248C85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7" y="0"/>
            <a:ext cx="4633540" cy="6858000"/>
          </a:xfrm>
          <a:prstGeom prst="rect">
            <a:avLst/>
          </a:prstGeom>
          <a:solidFill>
            <a:srgbClr val="54413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7950129" y="1211142"/>
            <a:ext cx="3829476" cy="3352800"/>
          </a:xfrm>
        </p:spPr>
        <p:txBody>
          <a:bodyPr vert="horz" lIns="91440" tIns="45720" rIns="91440" bIns="45720" rtlCol="0" anchor="b">
            <a:normAutofit/>
          </a:bodyPr>
          <a:lstStyle/>
          <a:p>
            <a:r>
              <a:rPr lang="en-US" sz="6000" kern="1200" spc="-120" baseline="0">
                <a:solidFill>
                  <a:srgbClr val="FFFFFF"/>
                </a:solidFill>
                <a:latin typeface="Georgia"/>
              </a:rPr>
              <a:t>TDS on Payments to Non-Residents</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a:xfrm>
            <a:off x="685800" y="6412447"/>
            <a:ext cx="4114800" cy="228600"/>
          </a:xfrm>
        </p:spPr>
        <p:txBody>
          <a:bodyPr vert="horz" lIns="91440" tIns="45720" rIns="91440" bIns="45720" rtlCol="0" anchor="ctr">
            <a:normAutofit/>
          </a:bodyPr>
          <a:lstStyle/>
          <a:p>
            <a:pPr>
              <a:lnSpc>
                <a:spcPct val="90000"/>
              </a:lnSpc>
              <a:spcAft>
                <a:spcPts val="600"/>
              </a:spcAft>
            </a:pPr>
            <a:r>
              <a:rPr lang="en-US" sz="950">
                <a:solidFill>
                  <a:srgbClr val="FFFFFF"/>
                </a:solidFill>
                <a:latin typeface="+mn-lt"/>
              </a:rPr>
              <a:t>10-Oct-2023</a:t>
            </a:r>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a:xfrm>
            <a:off x="685800" y="6554697"/>
            <a:ext cx="5029200" cy="228600"/>
          </a:xfrm>
        </p:spPr>
        <p:txBody>
          <a:bodyPr vert="horz" lIns="91440" tIns="45720" rIns="91440" bIns="45720" rtlCol="0" anchor="ctr">
            <a:normAutofit/>
          </a:bodyPr>
          <a:lstStyle/>
          <a:p>
            <a:pPr algn="l">
              <a:lnSpc>
                <a:spcPct val="90000"/>
              </a:lnSpc>
              <a:spcAft>
                <a:spcPts val="600"/>
              </a:spcAft>
            </a:pPr>
            <a:r>
              <a:rPr lang="en-US" sz="950" kern="1200" cap="all" baseline="0">
                <a:solidFill>
                  <a:srgbClr val="FFFFFF"/>
                </a:solidFill>
                <a:latin typeface="+mn-lt"/>
                <a:ea typeface="+mn-ea"/>
                <a:cs typeface="+mn-cs"/>
              </a:rPr>
              <a:t>CA Viren Doshi</a:t>
            </a:r>
          </a:p>
        </p:txBody>
      </p:sp>
      <p:sp>
        <p:nvSpPr>
          <p:cNvPr id="3" name="Slide Number Placeholder 2">
            <a:extLst>
              <a:ext uri="{FF2B5EF4-FFF2-40B4-BE49-F238E27FC236}">
                <a16:creationId xmlns:a16="http://schemas.microsoft.com/office/drawing/2014/main" id="{E1E156E3-A777-086D-CD49-32DAA2AD0DD8}"/>
              </a:ext>
            </a:extLst>
          </p:cNvPr>
          <p:cNvSpPr>
            <a:spLocks noGrp="1"/>
          </p:cNvSpPr>
          <p:nvPr>
            <p:ph type="sldNum" sz="quarter" idx="12"/>
          </p:nvPr>
        </p:nvSpPr>
        <p:spPr/>
        <p:txBody>
          <a:bodyPr/>
          <a:lstStyle/>
          <a:p>
            <a:fld id="{53B6C93E-B05E-49F4-B363-E611733D9E4E}" type="slidenum">
              <a:rPr lang="en-US" smtClean="0"/>
              <a:t>106</a:t>
            </a:fld>
            <a:endParaRPr lang="en-US"/>
          </a:p>
        </p:txBody>
      </p:sp>
    </p:spTree>
    <p:extLst>
      <p:ext uri="{BB962C8B-B14F-4D97-AF65-F5344CB8AC3E}">
        <p14:creationId xmlns:p14="http://schemas.microsoft.com/office/powerpoint/2010/main" val="21312979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06F50-8015-A559-51A5-9B93D28FAF08}"/>
              </a:ext>
            </a:extLst>
          </p:cNvPr>
          <p:cNvSpPr>
            <a:spLocks noGrp="1"/>
          </p:cNvSpPr>
          <p:nvPr>
            <p:ph type="title"/>
          </p:nvPr>
        </p:nvSpPr>
        <p:spPr>
          <a:xfrm>
            <a:off x="667130" y="293255"/>
            <a:ext cx="10772775" cy="1658198"/>
          </a:xfrm>
        </p:spPr>
        <p:txBody>
          <a:bodyPr/>
          <a:lstStyle/>
          <a:p>
            <a:r>
              <a:rPr lang="en-US" dirty="0"/>
              <a:t>Section 195 - Overview</a:t>
            </a:r>
          </a:p>
        </p:txBody>
      </p:sp>
      <p:graphicFrame>
        <p:nvGraphicFramePr>
          <p:cNvPr id="2" name="Content Placeholder 1">
            <a:extLst>
              <a:ext uri="{FF2B5EF4-FFF2-40B4-BE49-F238E27FC236}">
                <a16:creationId xmlns:a16="http://schemas.microsoft.com/office/drawing/2014/main" id="{A1F170E9-6205-AA1D-D62A-11126708C2E1}"/>
              </a:ext>
            </a:extLst>
          </p:cNvPr>
          <p:cNvGraphicFramePr>
            <a:graphicFrameLocks noGrp="1"/>
          </p:cNvGraphicFramePr>
          <p:nvPr>
            <p:ph idx="1"/>
            <p:extLst>
              <p:ext uri="{D42A27DB-BD31-4B8C-83A1-F6EECF244321}">
                <p14:modId xmlns:p14="http://schemas.microsoft.com/office/powerpoint/2010/main" val="3349168793"/>
              </p:ext>
            </p:extLst>
          </p:nvPr>
        </p:nvGraphicFramePr>
        <p:xfrm>
          <a:off x="676275" y="2011363"/>
          <a:ext cx="10753725"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8115A41-1712-A0A8-1F23-823CAD47B31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42E8BCA7-4F88-0267-37FC-555DDB97A63E}"/>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37C73073-EB72-C08D-854B-44123F4F8BE2}"/>
              </a:ext>
            </a:extLst>
          </p:cNvPr>
          <p:cNvSpPr>
            <a:spLocks noGrp="1"/>
          </p:cNvSpPr>
          <p:nvPr>
            <p:ph type="sldNum" sz="quarter" idx="12"/>
          </p:nvPr>
        </p:nvSpPr>
        <p:spPr/>
        <p:txBody>
          <a:bodyPr/>
          <a:lstStyle/>
          <a:p>
            <a:fld id="{53B6C93E-B05E-49F4-B363-E611733D9E4E}" type="slidenum">
              <a:rPr lang="en-US" smtClean="0"/>
              <a:t>107</a:t>
            </a:fld>
            <a:endParaRPr lang="en-US"/>
          </a:p>
        </p:txBody>
      </p:sp>
    </p:spTree>
    <p:extLst>
      <p:ext uri="{BB962C8B-B14F-4D97-AF65-F5344CB8AC3E}">
        <p14:creationId xmlns:p14="http://schemas.microsoft.com/office/powerpoint/2010/main" val="29159347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4F77-EBC4-3438-3360-689BBD975433}"/>
              </a:ext>
            </a:extLst>
          </p:cNvPr>
          <p:cNvSpPr>
            <a:spLocks noGrp="1"/>
          </p:cNvSpPr>
          <p:nvPr>
            <p:ph type="title"/>
          </p:nvPr>
        </p:nvSpPr>
        <p:spPr>
          <a:xfrm>
            <a:off x="657606" y="372248"/>
            <a:ext cx="10772775" cy="1117187"/>
          </a:xfrm>
        </p:spPr>
        <p:txBody>
          <a:bodyPr/>
          <a:lstStyle/>
          <a:p>
            <a:r>
              <a:rPr lang="en-US" dirty="0"/>
              <a:t>Who has to deduct?</a:t>
            </a:r>
          </a:p>
        </p:txBody>
      </p:sp>
      <p:sp>
        <p:nvSpPr>
          <p:cNvPr id="3" name="Content Placeholder 2">
            <a:extLst>
              <a:ext uri="{FF2B5EF4-FFF2-40B4-BE49-F238E27FC236}">
                <a16:creationId xmlns:a16="http://schemas.microsoft.com/office/drawing/2014/main" id="{1E13D30B-90CB-7175-DCDF-2F97EAAF2640}"/>
              </a:ext>
            </a:extLst>
          </p:cNvPr>
          <p:cNvSpPr>
            <a:spLocks noGrp="1"/>
          </p:cNvSpPr>
          <p:nvPr>
            <p:ph idx="1"/>
          </p:nvPr>
        </p:nvSpPr>
        <p:spPr>
          <a:xfrm>
            <a:off x="676656" y="1706252"/>
            <a:ext cx="10753725" cy="4071613"/>
          </a:xfrm>
        </p:spPr>
        <p:txBody>
          <a:bodyPr>
            <a:normAutofit/>
          </a:bodyPr>
          <a:lstStyle/>
          <a:p>
            <a:r>
              <a:rPr lang="en-US" sz="2800" dirty="0"/>
              <a:t>Payer – Any Person</a:t>
            </a:r>
          </a:p>
          <a:p>
            <a:pPr lvl="1"/>
            <a:r>
              <a:rPr lang="en-US" sz="2400" dirty="0"/>
              <a:t>Even if Non-Resident</a:t>
            </a:r>
          </a:p>
          <a:p>
            <a:pPr lvl="2"/>
            <a:r>
              <a:rPr lang="en-US" sz="2400" dirty="0"/>
              <a:t>ITA extends to transactions between NRs having Indian nexus</a:t>
            </a:r>
          </a:p>
          <a:p>
            <a:pPr lvl="1"/>
            <a:r>
              <a:rPr lang="en-IN" sz="2400" dirty="0"/>
              <a:t>Retrospective amendment – Explanation 1 and 2 to S. 195(1)</a:t>
            </a:r>
          </a:p>
          <a:p>
            <a:pPr lvl="2"/>
            <a:r>
              <a:rPr lang="en-IN" dirty="0"/>
              <a:t>Obligation to deduct whether or not NR has any presence, residential or business in any manner whatsoever in India!</a:t>
            </a:r>
          </a:p>
          <a:p>
            <a:pPr lvl="1"/>
            <a:r>
              <a:rPr lang="en-IN" sz="2400" dirty="0"/>
              <a:t>Practically, remittance not possible without deduction of tax at source</a:t>
            </a:r>
            <a:endParaRPr lang="en-US" sz="2400" dirty="0"/>
          </a:p>
          <a:p>
            <a:endParaRPr lang="en-US" sz="2800" dirty="0"/>
          </a:p>
        </p:txBody>
      </p:sp>
      <p:sp>
        <p:nvSpPr>
          <p:cNvPr id="4" name="Date Placeholder 3">
            <a:extLst>
              <a:ext uri="{FF2B5EF4-FFF2-40B4-BE49-F238E27FC236}">
                <a16:creationId xmlns:a16="http://schemas.microsoft.com/office/drawing/2014/main" id="{9BC3F70C-5BB3-7459-D813-D73736C44F75}"/>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9E4CAB8F-7802-3C9D-676F-004F0795D09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AF2CEC3-1BBB-5571-63F8-3576E06FF8AD}"/>
              </a:ext>
            </a:extLst>
          </p:cNvPr>
          <p:cNvSpPr>
            <a:spLocks noGrp="1"/>
          </p:cNvSpPr>
          <p:nvPr>
            <p:ph type="sldNum" sz="quarter" idx="12"/>
          </p:nvPr>
        </p:nvSpPr>
        <p:spPr/>
        <p:txBody>
          <a:bodyPr/>
          <a:lstStyle/>
          <a:p>
            <a:fld id="{53B6C93E-B05E-49F4-B363-E611733D9E4E}" type="slidenum">
              <a:rPr lang="en-US" smtClean="0"/>
              <a:pPr/>
              <a:t>108</a:t>
            </a:fld>
            <a:endParaRPr lang="en-US"/>
          </a:p>
        </p:txBody>
      </p:sp>
    </p:spTree>
    <p:extLst>
      <p:ext uri="{BB962C8B-B14F-4D97-AF65-F5344CB8AC3E}">
        <p14:creationId xmlns:p14="http://schemas.microsoft.com/office/powerpoint/2010/main" val="2333501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4F77-EBC4-3438-3360-689BBD975433}"/>
              </a:ext>
            </a:extLst>
          </p:cNvPr>
          <p:cNvSpPr>
            <a:spLocks noGrp="1"/>
          </p:cNvSpPr>
          <p:nvPr>
            <p:ph type="title"/>
          </p:nvPr>
        </p:nvSpPr>
        <p:spPr>
          <a:xfrm>
            <a:off x="657606" y="372248"/>
            <a:ext cx="10772775" cy="1004850"/>
          </a:xfrm>
        </p:spPr>
        <p:txBody>
          <a:bodyPr/>
          <a:lstStyle/>
          <a:p>
            <a:r>
              <a:rPr lang="en-US" dirty="0"/>
              <a:t>Who has to deduct?</a:t>
            </a:r>
          </a:p>
        </p:txBody>
      </p:sp>
      <p:sp>
        <p:nvSpPr>
          <p:cNvPr id="3" name="Content Placeholder 2">
            <a:extLst>
              <a:ext uri="{FF2B5EF4-FFF2-40B4-BE49-F238E27FC236}">
                <a16:creationId xmlns:a16="http://schemas.microsoft.com/office/drawing/2014/main" id="{1E13D30B-90CB-7175-DCDF-2F97EAAF2640}"/>
              </a:ext>
            </a:extLst>
          </p:cNvPr>
          <p:cNvSpPr>
            <a:spLocks noGrp="1"/>
          </p:cNvSpPr>
          <p:nvPr>
            <p:ph idx="1"/>
          </p:nvPr>
        </p:nvSpPr>
        <p:spPr>
          <a:xfrm>
            <a:off x="676656" y="1583704"/>
            <a:ext cx="10753725" cy="4194162"/>
          </a:xfrm>
        </p:spPr>
        <p:txBody>
          <a:bodyPr>
            <a:normAutofit/>
          </a:bodyPr>
          <a:lstStyle/>
          <a:p>
            <a:r>
              <a:rPr lang="en-IN" sz="3200" dirty="0"/>
              <a:t>Payee should be </a:t>
            </a:r>
          </a:p>
          <a:p>
            <a:pPr lvl="1"/>
            <a:r>
              <a:rPr lang="en-IN" sz="2400" dirty="0"/>
              <a:t>Non-residents (other than companies); or</a:t>
            </a:r>
          </a:p>
          <a:p>
            <a:pPr lvl="1"/>
            <a:r>
              <a:rPr lang="en-IN" sz="2400" dirty="0"/>
              <a:t>Foreign Co - whether or not NR!</a:t>
            </a:r>
          </a:p>
          <a:p>
            <a:pPr lvl="2"/>
            <a:r>
              <a:rPr lang="en-US" altLang="en-US" dirty="0"/>
              <a:t>Payment by such foreign company – should it deduct TDS? </a:t>
            </a:r>
          </a:p>
          <a:p>
            <a:pPr lvl="2"/>
            <a:r>
              <a:rPr lang="en-US" altLang="en-US" dirty="0"/>
              <a:t>If POEM is in India, foreign company is an Indian resident</a:t>
            </a:r>
          </a:p>
          <a:p>
            <a:pPr lvl="2"/>
            <a:r>
              <a:rPr lang="en-US" altLang="en-US" dirty="0"/>
              <a:t>Notification u/s. 115JH: Section 195 will apply and not other TDS provisions specific to type of payment</a:t>
            </a:r>
          </a:p>
        </p:txBody>
      </p:sp>
      <p:sp>
        <p:nvSpPr>
          <p:cNvPr id="4" name="Date Placeholder 3">
            <a:extLst>
              <a:ext uri="{FF2B5EF4-FFF2-40B4-BE49-F238E27FC236}">
                <a16:creationId xmlns:a16="http://schemas.microsoft.com/office/drawing/2014/main" id="{9BC3F70C-5BB3-7459-D813-D73736C44F75}"/>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9E4CAB8F-7802-3C9D-676F-004F0795D09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AF2CEC3-1BBB-5571-63F8-3576E06FF8AD}"/>
              </a:ext>
            </a:extLst>
          </p:cNvPr>
          <p:cNvSpPr>
            <a:spLocks noGrp="1"/>
          </p:cNvSpPr>
          <p:nvPr>
            <p:ph type="sldNum" sz="quarter" idx="12"/>
          </p:nvPr>
        </p:nvSpPr>
        <p:spPr/>
        <p:txBody>
          <a:bodyPr/>
          <a:lstStyle/>
          <a:p>
            <a:fld id="{53B6C93E-B05E-49F4-B363-E611733D9E4E}" type="slidenum">
              <a:rPr lang="en-US" smtClean="0"/>
              <a:pPr/>
              <a:t>109</a:t>
            </a:fld>
            <a:endParaRPr lang="en-US"/>
          </a:p>
        </p:txBody>
      </p:sp>
    </p:spTree>
    <p:extLst>
      <p:ext uri="{BB962C8B-B14F-4D97-AF65-F5344CB8AC3E}">
        <p14:creationId xmlns:p14="http://schemas.microsoft.com/office/powerpoint/2010/main" val="403921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464439"/>
          </a:xfrm>
        </p:spPr>
        <p:txBody>
          <a:bodyPr/>
          <a:lstStyle/>
          <a:p>
            <a:pPr algn="ctr"/>
            <a:r>
              <a:rPr lang="en-US" altLang="en-US" dirty="0"/>
              <a:t>Residential Status – FA 2020 Amendments</a:t>
            </a:r>
            <a:br>
              <a:rPr lang="en-US" altLang="en-US" dirty="0"/>
            </a:br>
            <a:r>
              <a:rPr lang="en-US" altLang="en-US" dirty="0"/>
              <a:t>Drafting Issues</a:t>
            </a:r>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11</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dirty="0"/>
              <a:t>CA Viren Doshi</a:t>
            </a:r>
          </a:p>
        </p:txBody>
      </p:sp>
      <p:sp>
        <p:nvSpPr>
          <p:cNvPr id="5" name="Circular Arrow 4">
            <a:extLst>
              <a:ext uri="{FF2B5EF4-FFF2-40B4-BE49-F238E27FC236}">
                <a16:creationId xmlns:a16="http://schemas.microsoft.com/office/drawing/2014/main" id="{BA1E4FA4-FAAA-F959-1671-C845EF847878}"/>
              </a:ext>
            </a:extLst>
          </p:cNvPr>
          <p:cNvSpPr/>
          <p:nvPr/>
        </p:nvSpPr>
        <p:spPr>
          <a:xfrm>
            <a:off x="4148794" y="1670840"/>
            <a:ext cx="4114800" cy="4155910"/>
          </a:xfrm>
          <a:prstGeom prst="circularArrow">
            <a:avLst>
              <a:gd name="adj1" fmla="val 4668"/>
              <a:gd name="adj2" fmla="val 544031"/>
              <a:gd name="adj3" fmla="val 12946286"/>
              <a:gd name="adj4" fmla="val 18595916"/>
              <a:gd name="adj5" fmla="val 4847"/>
            </a:avLst>
          </a:prstGeom>
          <a:solidFill>
            <a:schemeClr val="accent4"/>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latin typeface="Book Antiqua" panose="02040602050305030304" pitchFamily="18" charset="0"/>
            </a:endParaRPr>
          </a:p>
        </p:txBody>
      </p:sp>
      <p:grpSp>
        <p:nvGrpSpPr>
          <p:cNvPr id="6" name="Group 5">
            <a:extLst>
              <a:ext uri="{FF2B5EF4-FFF2-40B4-BE49-F238E27FC236}">
                <a16:creationId xmlns:a16="http://schemas.microsoft.com/office/drawing/2014/main" id="{D5359C2D-CF74-8ECE-7413-29B4894CF31C}"/>
              </a:ext>
            </a:extLst>
          </p:cNvPr>
          <p:cNvGrpSpPr/>
          <p:nvPr/>
        </p:nvGrpSpPr>
        <p:grpSpPr>
          <a:xfrm>
            <a:off x="4928300" y="1670840"/>
            <a:ext cx="2555788" cy="1351463"/>
            <a:chOff x="2476358" y="617"/>
            <a:chExt cx="2086258" cy="1043129"/>
          </a:xfrm>
        </p:grpSpPr>
        <p:sp>
          <p:nvSpPr>
            <p:cNvPr id="7" name="Rounded Rectangle 17">
              <a:extLst>
                <a:ext uri="{FF2B5EF4-FFF2-40B4-BE49-F238E27FC236}">
                  <a16:creationId xmlns:a16="http://schemas.microsoft.com/office/drawing/2014/main" id="{35A4A466-985C-6615-C622-83C938A18C8B}"/>
                </a:ext>
              </a:extLst>
            </p:cNvPr>
            <p:cNvSpPr/>
            <p:nvPr/>
          </p:nvSpPr>
          <p:spPr>
            <a:xfrm>
              <a:off x="2476358" y="617"/>
              <a:ext cx="2086258" cy="10431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latin typeface="Book Antiqua" panose="02040602050305030304" pitchFamily="18" charset="0"/>
              </a:endParaRPr>
            </a:p>
          </p:txBody>
        </p:sp>
        <p:sp>
          <p:nvSpPr>
            <p:cNvPr id="8" name="Rounded Rectangle 5">
              <a:extLst>
                <a:ext uri="{FF2B5EF4-FFF2-40B4-BE49-F238E27FC236}">
                  <a16:creationId xmlns:a16="http://schemas.microsoft.com/office/drawing/2014/main" id="{E520115A-C75C-73D1-2F62-9DBD7A155E5F}"/>
                </a:ext>
              </a:extLst>
            </p:cNvPr>
            <p:cNvSpPr txBox="1"/>
            <p:nvPr/>
          </p:nvSpPr>
          <p:spPr>
            <a:xfrm>
              <a:off x="2527279" y="51538"/>
              <a:ext cx="1984416" cy="941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b="1" kern="1200" dirty="0">
                  <a:latin typeface="Book Antiqua" panose="02040602050305030304" pitchFamily="18" charset="0"/>
                </a:rPr>
                <a:t>1. </a:t>
              </a:r>
              <a:r>
                <a:rPr lang="en-US" kern="1200" dirty="0">
                  <a:latin typeface="Book Antiqua" panose="02040602050305030304" pitchFamily="18" charset="0"/>
                </a:rPr>
                <a:t>Determine Residential Status</a:t>
              </a:r>
            </a:p>
            <a:p>
              <a:pPr lvl="0" algn="ctr" defTabSz="666750">
                <a:lnSpc>
                  <a:spcPct val="90000"/>
                </a:lnSpc>
                <a:spcBef>
                  <a:spcPct val="0"/>
                </a:spcBef>
                <a:spcAft>
                  <a:spcPct val="35000"/>
                </a:spcAft>
              </a:pPr>
              <a:r>
                <a:rPr lang="en-US" sz="1400" kern="1200" dirty="0">
                  <a:latin typeface="Book Antiqua" panose="02040602050305030304" pitchFamily="18" charset="0"/>
                </a:rPr>
                <a:t>[S. 6]</a:t>
              </a:r>
            </a:p>
          </p:txBody>
        </p:sp>
      </p:grpSp>
      <p:grpSp>
        <p:nvGrpSpPr>
          <p:cNvPr id="9" name="Group 8">
            <a:extLst>
              <a:ext uri="{FF2B5EF4-FFF2-40B4-BE49-F238E27FC236}">
                <a16:creationId xmlns:a16="http://schemas.microsoft.com/office/drawing/2014/main" id="{E7646F49-8407-F2B3-7E8F-8D14951D0C6D}"/>
              </a:ext>
            </a:extLst>
          </p:cNvPr>
          <p:cNvGrpSpPr/>
          <p:nvPr/>
        </p:nvGrpSpPr>
        <p:grpSpPr>
          <a:xfrm>
            <a:off x="6703631" y="3195561"/>
            <a:ext cx="2555788" cy="1351463"/>
            <a:chOff x="3635338" y="1159597"/>
            <a:chExt cx="2086258" cy="1043129"/>
          </a:xfrm>
        </p:grpSpPr>
        <p:sp>
          <p:nvSpPr>
            <p:cNvPr id="10" name="Rounded Rectangle 15">
              <a:extLst>
                <a:ext uri="{FF2B5EF4-FFF2-40B4-BE49-F238E27FC236}">
                  <a16:creationId xmlns:a16="http://schemas.microsoft.com/office/drawing/2014/main" id="{5A17EFD0-CB9A-C837-5534-116F7A8B4E77}"/>
                </a:ext>
              </a:extLst>
            </p:cNvPr>
            <p:cNvSpPr/>
            <p:nvPr/>
          </p:nvSpPr>
          <p:spPr>
            <a:xfrm>
              <a:off x="3635338" y="1159597"/>
              <a:ext cx="2086258" cy="10431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latin typeface="Book Antiqua" panose="02040602050305030304" pitchFamily="18" charset="0"/>
              </a:endParaRPr>
            </a:p>
          </p:txBody>
        </p:sp>
        <p:sp>
          <p:nvSpPr>
            <p:cNvPr id="11" name="Rounded Rectangle 7">
              <a:extLst>
                <a:ext uri="{FF2B5EF4-FFF2-40B4-BE49-F238E27FC236}">
                  <a16:creationId xmlns:a16="http://schemas.microsoft.com/office/drawing/2014/main" id="{C76DCD13-C400-4692-F674-977ADC0EB18D}"/>
                </a:ext>
              </a:extLst>
            </p:cNvPr>
            <p:cNvSpPr txBox="1"/>
            <p:nvPr/>
          </p:nvSpPr>
          <p:spPr>
            <a:xfrm>
              <a:off x="3686259" y="1210518"/>
              <a:ext cx="1984416" cy="941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b="1" kern="1200" dirty="0">
                  <a:latin typeface="Book Antiqua" panose="02040602050305030304" pitchFamily="18" charset="0"/>
                </a:rPr>
                <a:t>2. </a:t>
              </a:r>
              <a:r>
                <a:rPr lang="en-US" kern="1200" dirty="0">
                  <a:latin typeface="Book Antiqua" panose="02040602050305030304" pitchFamily="18" charset="0"/>
                </a:rPr>
                <a:t>Reference to total income if it exceeds INR 15 Lakhs</a:t>
              </a:r>
            </a:p>
            <a:p>
              <a:pPr lvl="0" algn="ctr" defTabSz="666750">
                <a:lnSpc>
                  <a:spcPct val="90000"/>
                </a:lnSpc>
                <a:spcBef>
                  <a:spcPct val="0"/>
                </a:spcBef>
                <a:spcAft>
                  <a:spcPct val="35000"/>
                </a:spcAft>
              </a:pPr>
              <a:r>
                <a:rPr lang="en-US" sz="1400" kern="1200" dirty="0">
                  <a:latin typeface="Book Antiqua" panose="02040602050305030304" pitchFamily="18" charset="0"/>
                </a:rPr>
                <a:t>[S. 6(1A) </a:t>
              </a:r>
              <a:r>
                <a:rPr lang="en-US" sz="1400" i="1" kern="1200" dirty="0">
                  <a:latin typeface="Book Antiqua" panose="02040602050305030304" pitchFamily="18" charset="0"/>
                </a:rPr>
                <a:t>&amp;</a:t>
              </a:r>
              <a:r>
                <a:rPr lang="en-US" sz="1400" i="0" kern="1200" dirty="0">
                  <a:latin typeface="Book Antiqua" panose="02040602050305030304" pitchFamily="18" charset="0"/>
                </a:rPr>
                <a:t> </a:t>
              </a:r>
              <a:r>
                <a:rPr lang="en-US" sz="1400" kern="1200" dirty="0">
                  <a:latin typeface="Book Antiqua" panose="02040602050305030304" pitchFamily="18" charset="0"/>
                </a:rPr>
                <a:t>Exp. 1(b) to S. 6(1)]</a:t>
              </a:r>
            </a:p>
          </p:txBody>
        </p:sp>
      </p:grpSp>
      <p:grpSp>
        <p:nvGrpSpPr>
          <p:cNvPr id="12" name="Group 11">
            <a:extLst>
              <a:ext uri="{FF2B5EF4-FFF2-40B4-BE49-F238E27FC236}">
                <a16:creationId xmlns:a16="http://schemas.microsoft.com/office/drawing/2014/main" id="{B0ABC81C-9DC3-64AA-6F30-BBE03FE288CB}"/>
              </a:ext>
            </a:extLst>
          </p:cNvPr>
          <p:cNvGrpSpPr/>
          <p:nvPr/>
        </p:nvGrpSpPr>
        <p:grpSpPr>
          <a:xfrm>
            <a:off x="4990681" y="4651457"/>
            <a:ext cx="2555788" cy="1496749"/>
            <a:chOff x="2476358" y="2318577"/>
            <a:chExt cx="2086258" cy="1043129"/>
          </a:xfrm>
        </p:grpSpPr>
        <p:sp>
          <p:nvSpPr>
            <p:cNvPr id="13" name="Rounded Rectangle 13">
              <a:extLst>
                <a:ext uri="{FF2B5EF4-FFF2-40B4-BE49-F238E27FC236}">
                  <a16:creationId xmlns:a16="http://schemas.microsoft.com/office/drawing/2014/main" id="{ACE35FAB-6A65-6EF9-D99A-CA64E784BAC8}"/>
                </a:ext>
              </a:extLst>
            </p:cNvPr>
            <p:cNvSpPr/>
            <p:nvPr/>
          </p:nvSpPr>
          <p:spPr>
            <a:xfrm>
              <a:off x="2476358" y="2318577"/>
              <a:ext cx="2086258" cy="10431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latin typeface="Book Antiqua" panose="02040602050305030304" pitchFamily="18" charset="0"/>
              </a:endParaRPr>
            </a:p>
          </p:txBody>
        </p:sp>
        <p:sp>
          <p:nvSpPr>
            <p:cNvPr id="14" name="Rounded Rectangle 9">
              <a:extLst>
                <a:ext uri="{FF2B5EF4-FFF2-40B4-BE49-F238E27FC236}">
                  <a16:creationId xmlns:a16="http://schemas.microsoft.com/office/drawing/2014/main" id="{C9E85F71-58E7-83F1-6ED9-929E7DDACCA2}"/>
                </a:ext>
              </a:extLst>
            </p:cNvPr>
            <p:cNvSpPr txBox="1"/>
            <p:nvPr/>
          </p:nvSpPr>
          <p:spPr>
            <a:xfrm>
              <a:off x="2527279" y="2369498"/>
              <a:ext cx="1984416" cy="941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b="1" kern="1200" dirty="0">
                  <a:latin typeface="Book Antiqua" panose="02040602050305030304" pitchFamily="18" charset="0"/>
                </a:rPr>
                <a:t>3. </a:t>
              </a:r>
              <a:r>
                <a:rPr lang="en-US" kern="1200" dirty="0">
                  <a:latin typeface="Book Antiqua" panose="02040602050305030304" pitchFamily="18" charset="0"/>
                </a:rPr>
                <a:t>Total income needs to be calculated in the manner laid down in the </a:t>
              </a:r>
              <a:r>
                <a:rPr lang="en-US" kern="1200" dirty="0" err="1">
                  <a:latin typeface="Book Antiqua" panose="02040602050305030304" pitchFamily="18" charset="0"/>
                </a:rPr>
                <a:t>ITA</a:t>
              </a:r>
              <a:endParaRPr lang="en-US" kern="1200" dirty="0">
                <a:latin typeface="Book Antiqua" panose="02040602050305030304" pitchFamily="18" charset="0"/>
              </a:endParaRPr>
            </a:p>
            <a:p>
              <a:pPr lvl="0" algn="ctr" defTabSz="666750">
                <a:lnSpc>
                  <a:spcPct val="90000"/>
                </a:lnSpc>
                <a:spcBef>
                  <a:spcPct val="0"/>
                </a:spcBef>
                <a:spcAft>
                  <a:spcPct val="35000"/>
                </a:spcAft>
              </a:pPr>
              <a:r>
                <a:rPr lang="en-US" sz="1400" kern="1200" dirty="0">
                  <a:latin typeface="Book Antiqua" panose="02040602050305030304" pitchFamily="18" charset="0"/>
                </a:rPr>
                <a:t>[S. 2(45)]</a:t>
              </a:r>
            </a:p>
          </p:txBody>
        </p:sp>
      </p:grpSp>
      <p:grpSp>
        <p:nvGrpSpPr>
          <p:cNvPr id="15" name="Group 14">
            <a:extLst>
              <a:ext uri="{FF2B5EF4-FFF2-40B4-BE49-F238E27FC236}">
                <a16:creationId xmlns:a16="http://schemas.microsoft.com/office/drawing/2014/main" id="{B58C7BE9-0962-88C8-FD7F-426ED1739543}"/>
              </a:ext>
            </a:extLst>
          </p:cNvPr>
          <p:cNvGrpSpPr/>
          <p:nvPr/>
        </p:nvGrpSpPr>
        <p:grpSpPr>
          <a:xfrm>
            <a:off x="3309859" y="3154248"/>
            <a:ext cx="2555788" cy="1351463"/>
            <a:chOff x="1317378" y="1159597"/>
            <a:chExt cx="2086258" cy="1043129"/>
          </a:xfrm>
        </p:grpSpPr>
        <p:sp>
          <p:nvSpPr>
            <p:cNvPr id="16" name="Rounded Rectangle 11">
              <a:extLst>
                <a:ext uri="{FF2B5EF4-FFF2-40B4-BE49-F238E27FC236}">
                  <a16:creationId xmlns:a16="http://schemas.microsoft.com/office/drawing/2014/main" id="{BCD6B6F2-A186-1229-CD74-375C90BF62C1}"/>
                </a:ext>
              </a:extLst>
            </p:cNvPr>
            <p:cNvSpPr/>
            <p:nvPr/>
          </p:nvSpPr>
          <p:spPr>
            <a:xfrm>
              <a:off x="1317378" y="1159597"/>
              <a:ext cx="2086258" cy="10431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latin typeface="Book Antiqua" panose="02040602050305030304" pitchFamily="18" charset="0"/>
              </a:endParaRPr>
            </a:p>
          </p:txBody>
        </p:sp>
        <p:sp>
          <p:nvSpPr>
            <p:cNvPr id="17" name="Rounded Rectangle 11">
              <a:extLst>
                <a:ext uri="{FF2B5EF4-FFF2-40B4-BE49-F238E27FC236}">
                  <a16:creationId xmlns:a16="http://schemas.microsoft.com/office/drawing/2014/main" id="{2F2B6E18-DE64-8052-9A46-33BB37252524}"/>
                </a:ext>
              </a:extLst>
            </p:cNvPr>
            <p:cNvSpPr txBox="1"/>
            <p:nvPr/>
          </p:nvSpPr>
          <p:spPr>
            <a:xfrm>
              <a:off x="1368299" y="1210518"/>
              <a:ext cx="1984416" cy="941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b="1" kern="1200" dirty="0">
                  <a:latin typeface="Book Antiqua" panose="02040602050305030304" pitchFamily="18" charset="0"/>
                </a:rPr>
                <a:t>4. </a:t>
              </a:r>
              <a:r>
                <a:rPr lang="en-US" kern="1200" dirty="0">
                  <a:latin typeface="Book Antiqua" panose="02040602050305030304" pitchFamily="18" charset="0"/>
                </a:rPr>
                <a:t>Certain benefits or relaxations are linked to residential status</a:t>
              </a:r>
              <a:endParaRPr lang="en-US" sz="1400" kern="1200" dirty="0">
                <a:latin typeface="Book Antiqua" panose="02040602050305030304" pitchFamily="18" charset="0"/>
              </a:endParaRPr>
            </a:p>
          </p:txBody>
        </p:sp>
      </p:grpSp>
    </p:spTree>
    <p:extLst>
      <p:ext uri="{BB962C8B-B14F-4D97-AF65-F5344CB8AC3E}">
        <p14:creationId xmlns:p14="http://schemas.microsoft.com/office/powerpoint/2010/main" val="13462781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4F77-EBC4-3438-3360-689BBD975433}"/>
              </a:ext>
            </a:extLst>
          </p:cNvPr>
          <p:cNvSpPr>
            <a:spLocks noGrp="1"/>
          </p:cNvSpPr>
          <p:nvPr>
            <p:ph type="title"/>
          </p:nvPr>
        </p:nvSpPr>
        <p:spPr>
          <a:xfrm>
            <a:off x="657606" y="372248"/>
            <a:ext cx="10772775" cy="1004850"/>
          </a:xfrm>
        </p:spPr>
        <p:txBody>
          <a:bodyPr/>
          <a:lstStyle/>
          <a:p>
            <a:r>
              <a:rPr lang="en-US" dirty="0"/>
              <a:t>On what?</a:t>
            </a:r>
          </a:p>
        </p:txBody>
      </p:sp>
      <p:sp>
        <p:nvSpPr>
          <p:cNvPr id="3" name="Content Placeholder 2">
            <a:extLst>
              <a:ext uri="{FF2B5EF4-FFF2-40B4-BE49-F238E27FC236}">
                <a16:creationId xmlns:a16="http://schemas.microsoft.com/office/drawing/2014/main" id="{1E13D30B-90CB-7175-DCDF-2F97EAAF2640}"/>
              </a:ext>
            </a:extLst>
          </p:cNvPr>
          <p:cNvSpPr>
            <a:spLocks noGrp="1"/>
          </p:cNvSpPr>
          <p:nvPr>
            <p:ph idx="1"/>
          </p:nvPr>
        </p:nvSpPr>
        <p:spPr>
          <a:xfrm>
            <a:off x="676656" y="1583704"/>
            <a:ext cx="10753725" cy="4194162"/>
          </a:xfrm>
        </p:spPr>
        <p:txBody>
          <a:bodyPr>
            <a:normAutofit/>
          </a:bodyPr>
          <a:lstStyle/>
          <a:p>
            <a:r>
              <a:rPr lang="en-IN" sz="2600" dirty="0"/>
              <a:t>Any sum chargeable to tax</a:t>
            </a:r>
          </a:p>
          <a:p>
            <a:pPr lvl="1"/>
            <a:r>
              <a:rPr lang="en-IN" sz="2000" dirty="0"/>
              <a:t>Exceptions – Salaries</a:t>
            </a:r>
          </a:p>
          <a:p>
            <a:pPr lvl="1"/>
            <a:r>
              <a:rPr lang="en-IN" sz="2000" dirty="0"/>
              <a:t>Certain interest payments</a:t>
            </a:r>
          </a:p>
          <a:p>
            <a:pPr lvl="1"/>
            <a:r>
              <a:rPr lang="en-IN" sz="2000" dirty="0"/>
              <a:t>Specific TDS provisions u/s 196A, 196B, 196C, 196D, 194B, 194BA and 194BB</a:t>
            </a:r>
          </a:p>
          <a:p>
            <a:pPr lvl="1"/>
            <a:r>
              <a:rPr lang="en-IN" sz="2000" dirty="0"/>
              <a:t>Payments covered under Equalisation Levy [S. 163 of FA 2016 as amended by FA 2020]</a:t>
            </a:r>
          </a:p>
          <a:p>
            <a:r>
              <a:rPr lang="en-IN" altLang="en-US" dirty="0"/>
              <a:t>No specified threshold</a:t>
            </a:r>
          </a:p>
          <a:p>
            <a:r>
              <a:rPr lang="en-IN" altLang="en-US" dirty="0"/>
              <a:t>S. 195(7) – Apply to AO in Form 15E for determination of sum chargeable to tax</a:t>
            </a:r>
            <a:endParaRPr lang="en-US" altLang="en-US" dirty="0"/>
          </a:p>
        </p:txBody>
      </p:sp>
      <p:sp>
        <p:nvSpPr>
          <p:cNvPr id="4" name="Date Placeholder 3">
            <a:extLst>
              <a:ext uri="{FF2B5EF4-FFF2-40B4-BE49-F238E27FC236}">
                <a16:creationId xmlns:a16="http://schemas.microsoft.com/office/drawing/2014/main" id="{9BC3F70C-5BB3-7459-D813-D73736C44F75}"/>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9E4CAB8F-7802-3C9D-676F-004F0795D09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AF2CEC3-1BBB-5571-63F8-3576E06FF8AD}"/>
              </a:ext>
            </a:extLst>
          </p:cNvPr>
          <p:cNvSpPr>
            <a:spLocks noGrp="1"/>
          </p:cNvSpPr>
          <p:nvPr>
            <p:ph type="sldNum" sz="quarter" idx="12"/>
          </p:nvPr>
        </p:nvSpPr>
        <p:spPr/>
        <p:txBody>
          <a:bodyPr/>
          <a:lstStyle/>
          <a:p>
            <a:fld id="{53B6C93E-B05E-49F4-B363-E611733D9E4E}" type="slidenum">
              <a:rPr lang="en-US" smtClean="0"/>
              <a:pPr/>
              <a:t>110</a:t>
            </a:fld>
            <a:endParaRPr lang="en-US"/>
          </a:p>
        </p:txBody>
      </p:sp>
    </p:spTree>
    <p:extLst>
      <p:ext uri="{BB962C8B-B14F-4D97-AF65-F5344CB8AC3E}">
        <p14:creationId xmlns:p14="http://schemas.microsoft.com/office/powerpoint/2010/main" val="33808365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BC37-AA2B-81DD-C1FF-AB9A79DDCDFD}"/>
              </a:ext>
            </a:extLst>
          </p:cNvPr>
          <p:cNvSpPr>
            <a:spLocks noGrp="1"/>
          </p:cNvSpPr>
          <p:nvPr>
            <p:ph type="title"/>
          </p:nvPr>
        </p:nvSpPr>
        <p:spPr>
          <a:xfrm>
            <a:off x="657606" y="0"/>
            <a:ext cx="10772775" cy="1055802"/>
          </a:xfrm>
        </p:spPr>
        <p:txBody>
          <a:bodyPr/>
          <a:lstStyle/>
          <a:p>
            <a:r>
              <a:rPr lang="en-US" dirty="0"/>
              <a:t>On what?</a:t>
            </a:r>
          </a:p>
        </p:txBody>
      </p:sp>
      <p:sp>
        <p:nvSpPr>
          <p:cNvPr id="3" name="Content Placeholder 2">
            <a:extLst>
              <a:ext uri="{FF2B5EF4-FFF2-40B4-BE49-F238E27FC236}">
                <a16:creationId xmlns:a16="http://schemas.microsoft.com/office/drawing/2014/main" id="{AC065FC0-41C8-77E2-1A02-8586D36C167D}"/>
              </a:ext>
            </a:extLst>
          </p:cNvPr>
          <p:cNvSpPr>
            <a:spLocks noGrp="1"/>
          </p:cNvSpPr>
          <p:nvPr>
            <p:ph idx="1"/>
          </p:nvPr>
        </p:nvSpPr>
        <p:spPr>
          <a:xfrm>
            <a:off x="676656" y="1140644"/>
            <a:ext cx="10753725" cy="5203596"/>
          </a:xfrm>
        </p:spPr>
        <p:txBody>
          <a:bodyPr>
            <a:normAutofit fontScale="77500" lnSpcReduction="20000"/>
          </a:bodyPr>
          <a:lstStyle/>
          <a:p>
            <a:pPr algn="just">
              <a:defRPr/>
            </a:pPr>
            <a:r>
              <a:rPr lang="en-US" altLang="en-US" dirty="0"/>
              <a:t>Tax is deductible on “</a:t>
            </a:r>
            <a:r>
              <a:rPr lang="en-US" altLang="en-US" b="1" dirty="0"/>
              <a:t>sum chargeable to tax</a:t>
            </a:r>
            <a:r>
              <a:rPr lang="en-US" altLang="en-US" dirty="0"/>
              <a:t>” </a:t>
            </a:r>
          </a:p>
          <a:p>
            <a:pPr lvl="1" algn="just">
              <a:defRPr/>
            </a:pPr>
            <a:r>
              <a:rPr lang="en-US" altLang="en-US" dirty="0"/>
              <a:t>This is the basis of determining whether tax is to be deducted or not.</a:t>
            </a:r>
          </a:p>
          <a:p>
            <a:pPr algn="just">
              <a:defRPr/>
            </a:pPr>
            <a:endParaRPr lang="en-US" altLang="en-US" dirty="0"/>
          </a:p>
          <a:p>
            <a:pPr algn="just">
              <a:defRPr/>
            </a:pPr>
            <a:r>
              <a:rPr lang="en-US" altLang="en-US" dirty="0"/>
              <a:t>Tax is to be deducted not just from payments which are wholly incomes but also from payments where only a portion of the payment may be income [Income embedded in the payment.]</a:t>
            </a:r>
          </a:p>
          <a:p>
            <a:pPr lvl="1" algn="just">
              <a:defRPr/>
            </a:pPr>
            <a:r>
              <a:rPr lang="en-US" b="1" dirty="0"/>
              <a:t>Transmission Corp. 239 ITR 587 (SC).</a:t>
            </a:r>
          </a:p>
          <a:p>
            <a:pPr lvl="1" algn="just">
              <a:defRPr/>
            </a:pPr>
            <a:r>
              <a:rPr lang="en-US" b="1" dirty="0"/>
              <a:t>GE India Technology Cen. Pvt. Ltd. – (193 Taxman 234) 2010 SC - ). </a:t>
            </a:r>
            <a:r>
              <a:rPr lang="en-US" dirty="0"/>
              <a:t>Not correct to say the moment a remittance was made to a foreign party tax became deductible under the provisions of Section 195 of the Income Tax Act.</a:t>
            </a:r>
          </a:p>
          <a:p>
            <a:pPr lvl="1" algn="just">
              <a:defRPr/>
            </a:pPr>
            <a:endParaRPr lang="en-US" b="1" i="1" dirty="0"/>
          </a:p>
          <a:p>
            <a:pPr algn="just">
              <a:defRPr/>
            </a:pPr>
            <a:r>
              <a:rPr lang="en-US" altLang="en-US" dirty="0"/>
              <a:t>In other words, </a:t>
            </a:r>
            <a:r>
              <a:rPr lang="en-US" altLang="en-US" b="1" dirty="0"/>
              <a:t>tax is deductible only from income portion </a:t>
            </a:r>
            <a:r>
              <a:rPr lang="en-US" altLang="en-US" dirty="0"/>
              <a:t>of a payment and not the gross payment itself</a:t>
            </a:r>
          </a:p>
          <a:p>
            <a:pPr lvl="1" algn="just">
              <a:defRPr/>
            </a:pPr>
            <a:r>
              <a:rPr lang="en-US" altLang="en-US" dirty="0"/>
              <a:t>Understanding clarified by CBDT:</a:t>
            </a:r>
          </a:p>
          <a:p>
            <a:pPr lvl="1" algn="just">
              <a:defRPr/>
            </a:pPr>
            <a:r>
              <a:rPr lang="en-US" altLang="en-US" b="1" dirty="0"/>
              <a:t>CBDT circular no. 02/2014 dated 26.2.2014</a:t>
            </a:r>
            <a:r>
              <a:rPr lang="en-US" altLang="en-US" dirty="0"/>
              <a:t> states that interest u/s. 201 will be on </a:t>
            </a:r>
            <a:r>
              <a:rPr lang="en-US" altLang="en-US" b="1" dirty="0"/>
              <a:t>portion representing income</a:t>
            </a:r>
            <a:r>
              <a:rPr lang="en-US" altLang="en-US" dirty="0"/>
              <a:t> (not the whole amount)</a:t>
            </a:r>
          </a:p>
          <a:p>
            <a:pPr lvl="1" algn="just">
              <a:defRPr/>
            </a:pPr>
            <a:r>
              <a:rPr lang="en-US" altLang="en-US" b="1" dirty="0"/>
              <a:t>CBDT circular no. 03/2015 dated 12.2.2015</a:t>
            </a:r>
            <a:r>
              <a:rPr lang="en-US" altLang="en-US" dirty="0"/>
              <a:t> states that disallowance u/s. 40(a)(</a:t>
            </a:r>
            <a:r>
              <a:rPr lang="en-US" altLang="en-US" dirty="0" err="1"/>
              <a:t>i</a:t>
            </a:r>
            <a:r>
              <a:rPr lang="en-US" altLang="en-US" dirty="0"/>
              <a:t>) will be on </a:t>
            </a:r>
            <a:r>
              <a:rPr lang="en-US" altLang="en-US" b="1" dirty="0"/>
              <a:t>sums chargeable to tax</a:t>
            </a:r>
            <a:r>
              <a:rPr lang="en-US" altLang="en-US" dirty="0"/>
              <a:t> (not the whole amount)</a:t>
            </a:r>
          </a:p>
        </p:txBody>
      </p:sp>
      <p:sp>
        <p:nvSpPr>
          <p:cNvPr id="4" name="Date Placeholder 3">
            <a:extLst>
              <a:ext uri="{FF2B5EF4-FFF2-40B4-BE49-F238E27FC236}">
                <a16:creationId xmlns:a16="http://schemas.microsoft.com/office/drawing/2014/main" id="{83190C1B-BB14-03E5-91F6-1BF6D52A3189}"/>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88B65C58-D0DD-58F3-FABC-48034DB35E9E}"/>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522CDD4A-00F6-E286-54C3-547135B74630}"/>
              </a:ext>
            </a:extLst>
          </p:cNvPr>
          <p:cNvSpPr>
            <a:spLocks noGrp="1"/>
          </p:cNvSpPr>
          <p:nvPr>
            <p:ph type="sldNum" sz="quarter" idx="12"/>
          </p:nvPr>
        </p:nvSpPr>
        <p:spPr/>
        <p:txBody>
          <a:bodyPr/>
          <a:lstStyle/>
          <a:p>
            <a:fld id="{53B6C93E-B05E-49F4-B363-E611733D9E4E}" type="slidenum">
              <a:rPr lang="en-US" smtClean="0"/>
              <a:pPr/>
              <a:t>111</a:t>
            </a:fld>
            <a:endParaRPr lang="en-US"/>
          </a:p>
        </p:txBody>
      </p:sp>
    </p:spTree>
    <p:extLst>
      <p:ext uri="{BB962C8B-B14F-4D97-AF65-F5344CB8AC3E}">
        <p14:creationId xmlns:p14="http://schemas.microsoft.com/office/powerpoint/2010/main" val="12537048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2B7A-41B9-1652-2D94-C54BE9B3093E}"/>
              </a:ext>
            </a:extLst>
          </p:cNvPr>
          <p:cNvSpPr>
            <a:spLocks noGrp="1"/>
          </p:cNvSpPr>
          <p:nvPr>
            <p:ph type="title"/>
          </p:nvPr>
        </p:nvSpPr>
        <p:spPr>
          <a:xfrm>
            <a:off x="667130" y="56473"/>
            <a:ext cx="10772775" cy="1225572"/>
          </a:xfrm>
        </p:spPr>
        <p:txBody>
          <a:bodyPr>
            <a:normAutofit fontScale="90000"/>
          </a:bodyPr>
          <a:lstStyle/>
          <a:p>
            <a:r>
              <a:rPr lang="en-US" altLang="en-US" sz="4400" dirty="0"/>
              <a:t>Case Study: Buying a flat from a Non-resident</a:t>
            </a:r>
            <a:endParaRPr lang="en-US" dirty="0"/>
          </a:p>
        </p:txBody>
      </p:sp>
      <p:sp>
        <p:nvSpPr>
          <p:cNvPr id="3" name="Content Placeholder 2">
            <a:extLst>
              <a:ext uri="{FF2B5EF4-FFF2-40B4-BE49-F238E27FC236}">
                <a16:creationId xmlns:a16="http://schemas.microsoft.com/office/drawing/2014/main" id="{83EA8A83-D211-9EFE-9429-91D896B87298}"/>
              </a:ext>
            </a:extLst>
          </p:cNvPr>
          <p:cNvSpPr>
            <a:spLocks noGrp="1"/>
          </p:cNvSpPr>
          <p:nvPr>
            <p:ph idx="1"/>
          </p:nvPr>
        </p:nvSpPr>
        <p:spPr>
          <a:xfrm>
            <a:off x="676657" y="1282046"/>
            <a:ext cx="6163378" cy="4986780"/>
          </a:xfrm>
        </p:spPr>
        <p:txBody>
          <a:bodyPr>
            <a:normAutofit fontScale="70000" lnSpcReduction="20000"/>
          </a:bodyPr>
          <a:lstStyle/>
          <a:p>
            <a:pPr marL="0" indent="0" algn="just">
              <a:buNone/>
              <a:defRPr/>
            </a:pPr>
            <a:r>
              <a:rPr lang="en-US" dirty="0"/>
              <a:t>Mr. X, an NRI wants to purchase a flat from Mr. Y, another NRI. </a:t>
            </a:r>
          </a:p>
          <a:p>
            <a:pPr algn="just">
              <a:defRPr/>
            </a:pPr>
            <a:endParaRPr lang="en-US" dirty="0"/>
          </a:p>
          <a:p>
            <a:pPr marL="0" indent="0" algn="just">
              <a:buNone/>
              <a:defRPr/>
            </a:pPr>
            <a:r>
              <a:rPr lang="en-US" b="1" dirty="0"/>
              <a:t>Issue 1:</a:t>
            </a:r>
          </a:p>
          <a:p>
            <a:pPr marL="0" indent="0" algn="just">
              <a:buNone/>
              <a:defRPr/>
            </a:pPr>
            <a:r>
              <a:rPr lang="en-US" dirty="0"/>
              <a:t>Being an NRI, should he deduct tax at source? </a:t>
            </a:r>
          </a:p>
          <a:p>
            <a:pPr marL="0" indent="0">
              <a:buNone/>
            </a:pPr>
            <a:r>
              <a:rPr lang="en-IN" dirty="0"/>
              <a:t>Does TDS obligation apply to NR?</a:t>
            </a:r>
          </a:p>
          <a:p>
            <a:endParaRPr lang="en-IN" dirty="0"/>
          </a:p>
          <a:p>
            <a:pPr marL="0" indent="0" algn="just">
              <a:buNone/>
              <a:defRPr/>
            </a:pPr>
            <a:r>
              <a:rPr lang="en-US" b="1" dirty="0"/>
              <a:t>Issue 2:</a:t>
            </a:r>
          </a:p>
          <a:p>
            <a:pPr marL="0" indent="0" algn="just">
              <a:buNone/>
              <a:defRPr/>
            </a:pPr>
            <a:r>
              <a:rPr lang="en-US" dirty="0"/>
              <a:t>Should it be deducted from the full sale consideration, or from the capital gain only?</a:t>
            </a:r>
          </a:p>
          <a:p>
            <a:pPr algn="just">
              <a:defRPr/>
            </a:pPr>
            <a:endParaRPr lang="en-US" dirty="0"/>
          </a:p>
          <a:p>
            <a:pPr marL="0" indent="0" algn="just">
              <a:buNone/>
              <a:defRPr/>
            </a:pPr>
            <a:r>
              <a:rPr lang="en-US" b="1" dirty="0"/>
              <a:t>Issue 3:</a:t>
            </a:r>
            <a:endParaRPr lang="en-US" dirty="0"/>
          </a:p>
          <a:p>
            <a:pPr marL="0" indent="0">
              <a:buNone/>
            </a:pPr>
            <a:r>
              <a:rPr lang="en-IN" dirty="0"/>
              <a:t>Can the payer himself determine the amount of tax to be deducted at source?</a:t>
            </a:r>
          </a:p>
          <a:p>
            <a:pPr algn="just">
              <a:defRPr/>
            </a:pPr>
            <a:endParaRPr lang="en-US" dirty="0"/>
          </a:p>
          <a:p>
            <a:pPr marL="0" indent="0" algn="just">
              <a:buNone/>
              <a:defRPr/>
            </a:pPr>
            <a:r>
              <a:rPr lang="en-US" dirty="0"/>
              <a:t>Can CA issue certificate in Form 15CB for capital gains?</a:t>
            </a:r>
            <a:endParaRPr lang="en-IN" dirty="0"/>
          </a:p>
        </p:txBody>
      </p:sp>
      <p:sp>
        <p:nvSpPr>
          <p:cNvPr id="4" name="Date Placeholder 3">
            <a:extLst>
              <a:ext uri="{FF2B5EF4-FFF2-40B4-BE49-F238E27FC236}">
                <a16:creationId xmlns:a16="http://schemas.microsoft.com/office/drawing/2014/main" id="{BC9886A9-A1BA-2FFB-F6BC-6D19B189ABFA}"/>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C2F99838-100C-15CF-DE26-C3AEF68F496B}"/>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9CFA678-A539-C2D2-18E2-1CB76066FD53}"/>
              </a:ext>
            </a:extLst>
          </p:cNvPr>
          <p:cNvSpPr>
            <a:spLocks noGrp="1"/>
          </p:cNvSpPr>
          <p:nvPr>
            <p:ph type="sldNum" sz="quarter" idx="12"/>
          </p:nvPr>
        </p:nvSpPr>
        <p:spPr/>
        <p:txBody>
          <a:bodyPr/>
          <a:lstStyle/>
          <a:p>
            <a:fld id="{53B6C93E-B05E-49F4-B363-E611733D9E4E}" type="slidenum">
              <a:rPr lang="en-US" smtClean="0"/>
              <a:pPr/>
              <a:t>112</a:t>
            </a:fld>
            <a:endParaRPr lang="en-US"/>
          </a:p>
        </p:txBody>
      </p:sp>
      <p:grpSp>
        <p:nvGrpSpPr>
          <p:cNvPr id="7" name="Graphic 6" descr="House">
            <a:extLst>
              <a:ext uri="{FF2B5EF4-FFF2-40B4-BE49-F238E27FC236}">
                <a16:creationId xmlns:a16="http://schemas.microsoft.com/office/drawing/2014/main" id="{881625B9-6B2F-D038-6E8E-D5E4D3A5F1E7}"/>
              </a:ext>
            </a:extLst>
          </p:cNvPr>
          <p:cNvGrpSpPr/>
          <p:nvPr/>
        </p:nvGrpSpPr>
        <p:grpSpPr>
          <a:xfrm>
            <a:off x="9038011" y="3807611"/>
            <a:ext cx="914400" cy="914400"/>
            <a:chOff x="2685948" y="2388805"/>
            <a:chExt cx="914400" cy="914400"/>
          </a:xfrm>
          <a:solidFill>
            <a:schemeClr val="accent1"/>
          </a:solidFill>
        </p:grpSpPr>
        <p:sp>
          <p:nvSpPr>
            <p:cNvPr id="8" name="Freeform: Shape 7">
              <a:extLst>
                <a:ext uri="{FF2B5EF4-FFF2-40B4-BE49-F238E27FC236}">
                  <a16:creationId xmlns:a16="http://schemas.microsoft.com/office/drawing/2014/main" id="{75D5D987-1555-03B7-6EF9-E2A2B5023947}"/>
                </a:ext>
              </a:extLst>
            </p:cNvPr>
            <p:cNvSpPr/>
            <p:nvPr/>
          </p:nvSpPr>
          <p:spPr>
            <a:xfrm>
              <a:off x="2733573" y="2493580"/>
              <a:ext cx="809625" cy="428625"/>
            </a:xfrm>
            <a:custGeom>
              <a:avLst/>
              <a:gdLst/>
              <a:ahLst/>
              <a:cxnLst/>
              <a:rect l="0" t="0" r="0" b="0"/>
              <a:pathLst>
                <a:path w="809625" h="428625">
                  <a:moveTo>
                    <a:pt x="638175" y="226695"/>
                  </a:moveTo>
                  <a:lnTo>
                    <a:pt x="638175" y="66675"/>
                  </a:lnTo>
                  <a:lnTo>
                    <a:pt x="561975" y="66675"/>
                  </a:lnTo>
                  <a:lnTo>
                    <a:pt x="561975" y="154305"/>
                  </a:lnTo>
                  <a:lnTo>
                    <a:pt x="409575" y="9525"/>
                  </a:lnTo>
                  <a:lnTo>
                    <a:pt x="409575" y="9525"/>
                  </a:lnTo>
                  <a:lnTo>
                    <a:pt x="9525" y="390525"/>
                  </a:lnTo>
                  <a:lnTo>
                    <a:pt x="52387" y="426720"/>
                  </a:lnTo>
                  <a:lnTo>
                    <a:pt x="409575" y="87630"/>
                  </a:lnTo>
                  <a:lnTo>
                    <a:pt x="409575" y="87630"/>
                  </a:lnTo>
                  <a:lnTo>
                    <a:pt x="766763" y="426720"/>
                  </a:lnTo>
                  <a:lnTo>
                    <a:pt x="809625" y="390525"/>
                  </a:lnTo>
                  <a:close/>
                </a:path>
              </a:pathLst>
            </a:custGeom>
            <a:grpFill/>
            <a:ln w="12700" cap="flat">
              <a:solidFill>
                <a:schemeClr val="accent1"/>
              </a:solidFill>
              <a:prstDash val="solid"/>
              <a:miter/>
            </a:ln>
          </p:spPr>
          <p:txBody>
            <a:bodyPr/>
            <a:lstStyle/>
            <a:p>
              <a:endParaRPr lang="en-IN"/>
            </a:p>
          </p:txBody>
        </p:sp>
        <p:sp>
          <p:nvSpPr>
            <p:cNvPr id="9" name="Freeform: Shape 8">
              <a:extLst>
                <a:ext uri="{FF2B5EF4-FFF2-40B4-BE49-F238E27FC236}">
                  <a16:creationId xmlns:a16="http://schemas.microsoft.com/office/drawing/2014/main" id="{18DED7BE-0EF0-0300-BA47-EFD466D3243B}"/>
                </a:ext>
              </a:extLst>
            </p:cNvPr>
            <p:cNvSpPr/>
            <p:nvPr/>
          </p:nvSpPr>
          <p:spPr>
            <a:xfrm>
              <a:off x="2847873" y="2625025"/>
              <a:ext cx="581025" cy="571500"/>
            </a:xfrm>
            <a:custGeom>
              <a:avLst/>
              <a:gdLst/>
              <a:ahLst/>
              <a:cxnLst/>
              <a:rect l="0" t="0" r="0" b="0"/>
              <a:pathLst>
                <a:path w="581025" h="571500">
                  <a:moveTo>
                    <a:pt x="9525" y="280987"/>
                  </a:moveTo>
                  <a:lnTo>
                    <a:pt x="9525" y="563880"/>
                  </a:lnTo>
                  <a:lnTo>
                    <a:pt x="238125" y="563880"/>
                  </a:lnTo>
                  <a:lnTo>
                    <a:pt x="238125" y="325755"/>
                  </a:lnTo>
                  <a:lnTo>
                    <a:pt x="352425" y="325755"/>
                  </a:lnTo>
                  <a:lnTo>
                    <a:pt x="352425" y="563880"/>
                  </a:lnTo>
                  <a:lnTo>
                    <a:pt x="581025" y="563880"/>
                  </a:lnTo>
                  <a:lnTo>
                    <a:pt x="581025" y="280987"/>
                  </a:lnTo>
                  <a:lnTo>
                    <a:pt x="295275" y="9525"/>
                  </a:lnTo>
                  <a:lnTo>
                    <a:pt x="9525" y="280987"/>
                  </a:lnTo>
                  <a:close/>
                  <a:moveTo>
                    <a:pt x="180975" y="440055"/>
                  </a:moveTo>
                  <a:lnTo>
                    <a:pt x="66675" y="440055"/>
                  </a:lnTo>
                  <a:lnTo>
                    <a:pt x="66675" y="325755"/>
                  </a:lnTo>
                  <a:lnTo>
                    <a:pt x="180975" y="325755"/>
                  </a:lnTo>
                  <a:lnTo>
                    <a:pt x="180975" y="440055"/>
                  </a:lnTo>
                  <a:close/>
                  <a:moveTo>
                    <a:pt x="409575" y="325755"/>
                  </a:moveTo>
                  <a:lnTo>
                    <a:pt x="523875" y="325755"/>
                  </a:lnTo>
                  <a:lnTo>
                    <a:pt x="523875" y="440055"/>
                  </a:lnTo>
                  <a:lnTo>
                    <a:pt x="409575" y="440055"/>
                  </a:lnTo>
                  <a:lnTo>
                    <a:pt x="409575" y="325755"/>
                  </a:lnTo>
                  <a:close/>
                </a:path>
              </a:pathLst>
            </a:custGeom>
            <a:grpFill/>
            <a:ln w="12700" cap="flat">
              <a:solidFill>
                <a:schemeClr val="accent1"/>
              </a:solidFill>
              <a:prstDash val="solid"/>
              <a:miter/>
            </a:ln>
          </p:spPr>
          <p:txBody>
            <a:bodyPr/>
            <a:lstStyle/>
            <a:p>
              <a:endParaRPr lang="en-IN"/>
            </a:p>
          </p:txBody>
        </p:sp>
      </p:grpSp>
      <p:pic>
        <p:nvPicPr>
          <p:cNvPr id="10" name="Content Placeholder 5" descr="Man">
            <a:extLst>
              <a:ext uri="{FF2B5EF4-FFF2-40B4-BE49-F238E27FC236}">
                <a16:creationId xmlns:a16="http://schemas.microsoft.com/office/drawing/2014/main" id="{0207FF57-D3C8-6903-9C42-41DB32CFA8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4179" y="2061927"/>
            <a:ext cx="700083" cy="700083"/>
          </a:xfrm>
          <a:prstGeom prst="rect">
            <a:avLst/>
          </a:prstGeom>
        </p:spPr>
      </p:pic>
      <p:cxnSp>
        <p:nvCxnSpPr>
          <p:cNvPr id="11" name="Straight Connector 10">
            <a:extLst>
              <a:ext uri="{FF2B5EF4-FFF2-40B4-BE49-F238E27FC236}">
                <a16:creationId xmlns:a16="http://schemas.microsoft.com/office/drawing/2014/main" id="{D9528CB1-E8EF-2753-36C4-A95415F2017F}"/>
              </a:ext>
            </a:extLst>
          </p:cNvPr>
          <p:cNvCxnSpPr>
            <a:cxnSpLocks/>
          </p:cNvCxnSpPr>
          <p:nvPr/>
        </p:nvCxnSpPr>
        <p:spPr>
          <a:xfrm>
            <a:off x="8296227" y="2835168"/>
            <a:ext cx="954013" cy="115575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Content Placeholder 5" descr="Man">
            <a:extLst>
              <a:ext uri="{FF2B5EF4-FFF2-40B4-BE49-F238E27FC236}">
                <a16:creationId xmlns:a16="http://schemas.microsoft.com/office/drawing/2014/main" id="{542AE87C-C6D2-8D2A-8178-3B10B9C21D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9024" y="2096759"/>
            <a:ext cx="700083" cy="700083"/>
          </a:xfrm>
          <a:prstGeom prst="rect">
            <a:avLst/>
          </a:prstGeom>
        </p:spPr>
      </p:pic>
      <p:cxnSp>
        <p:nvCxnSpPr>
          <p:cNvPr id="13" name="Straight Connector 12">
            <a:extLst>
              <a:ext uri="{FF2B5EF4-FFF2-40B4-BE49-F238E27FC236}">
                <a16:creationId xmlns:a16="http://schemas.microsoft.com/office/drawing/2014/main" id="{0FCA5E19-7671-0333-AA4F-39E8837A4774}"/>
              </a:ext>
            </a:extLst>
          </p:cNvPr>
          <p:cNvCxnSpPr>
            <a:cxnSpLocks/>
          </p:cNvCxnSpPr>
          <p:nvPr/>
        </p:nvCxnSpPr>
        <p:spPr>
          <a:xfrm flipV="1">
            <a:off x="8512251" y="2453662"/>
            <a:ext cx="1818781"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95C714-1B99-6EA1-7626-38148BF3CDE5}"/>
              </a:ext>
            </a:extLst>
          </p:cNvPr>
          <p:cNvCxnSpPr>
            <a:cxnSpLocks/>
          </p:cNvCxnSpPr>
          <p:nvPr/>
        </p:nvCxnSpPr>
        <p:spPr>
          <a:xfrm flipH="1">
            <a:off x="9903273" y="2845398"/>
            <a:ext cx="684058" cy="1099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0C2D1A-803D-D48D-A9E0-D8AB93FC9D83}"/>
              </a:ext>
            </a:extLst>
          </p:cNvPr>
          <p:cNvCxnSpPr>
            <a:cxnSpLocks/>
          </p:cNvCxnSpPr>
          <p:nvPr/>
        </p:nvCxnSpPr>
        <p:spPr>
          <a:xfrm>
            <a:off x="7575453" y="3413044"/>
            <a:ext cx="3453654" cy="15956"/>
          </a:xfrm>
          <a:prstGeom prst="line">
            <a:avLst/>
          </a:prstGeom>
          <a:ln>
            <a:solidFill>
              <a:schemeClr val="accent1"/>
            </a:solidFill>
          </a:ln>
        </p:spPr>
        <p:style>
          <a:lnRef idx="1">
            <a:schemeClr val="accent5"/>
          </a:lnRef>
          <a:fillRef idx="0">
            <a:schemeClr val="accent5"/>
          </a:fillRef>
          <a:effectRef idx="0">
            <a:schemeClr val="accent5"/>
          </a:effectRef>
          <a:fontRef idx="minor">
            <a:schemeClr val="tx1"/>
          </a:fontRef>
        </p:style>
      </p:cxnSp>
      <p:sp>
        <p:nvSpPr>
          <p:cNvPr id="16" name="TextBox 15">
            <a:extLst>
              <a:ext uri="{FF2B5EF4-FFF2-40B4-BE49-F238E27FC236}">
                <a16:creationId xmlns:a16="http://schemas.microsoft.com/office/drawing/2014/main" id="{88C4BC1B-05F9-CFB3-B5EA-CDD999FEE040}"/>
              </a:ext>
            </a:extLst>
          </p:cNvPr>
          <p:cNvSpPr txBox="1"/>
          <p:nvPr/>
        </p:nvSpPr>
        <p:spPr>
          <a:xfrm>
            <a:off x="7538110" y="3429002"/>
            <a:ext cx="614101" cy="292364"/>
          </a:xfrm>
          <a:prstGeom prst="rect">
            <a:avLst/>
          </a:prstGeom>
          <a:noFill/>
        </p:spPr>
        <p:txBody>
          <a:bodyPr wrap="square" rtlCol="0">
            <a:spAutoFit/>
          </a:bodyPr>
          <a:lstStyle/>
          <a:p>
            <a:r>
              <a:rPr lang="en-IN" sz="1300" dirty="0">
                <a:solidFill>
                  <a:srgbClr val="000000"/>
                </a:solidFill>
                <a:latin typeface="Book Antiqua" panose="02040602050305030304" pitchFamily="18" charset="0"/>
                <a:cs typeface="Arial" pitchFamily="34" charset="0"/>
              </a:rPr>
              <a:t>India</a:t>
            </a:r>
          </a:p>
        </p:txBody>
      </p:sp>
      <p:sp>
        <p:nvSpPr>
          <p:cNvPr id="17" name="TextBox 16">
            <a:extLst>
              <a:ext uri="{FF2B5EF4-FFF2-40B4-BE49-F238E27FC236}">
                <a16:creationId xmlns:a16="http://schemas.microsoft.com/office/drawing/2014/main" id="{889AE37E-E53A-AC46-84CB-AD37B4B7EDD8}"/>
              </a:ext>
            </a:extLst>
          </p:cNvPr>
          <p:cNvSpPr txBox="1"/>
          <p:nvPr/>
        </p:nvSpPr>
        <p:spPr>
          <a:xfrm>
            <a:off x="7538110" y="3102674"/>
            <a:ext cx="758117" cy="292388"/>
          </a:xfrm>
          <a:prstGeom prst="rect">
            <a:avLst/>
          </a:prstGeom>
          <a:noFill/>
        </p:spPr>
        <p:txBody>
          <a:bodyPr wrap="square" rtlCol="0">
            <a:spAutoFit/>
          </a:bodyPr>
          <a:lstStyle/>
          <a:p>
            <a:r>
              <a:rPr lang="en-IN" sz="1300" dirty="0">
                <a:solidFill>
                  <a:srgbClr val="000000"/>
                </a:solidFill>
                <a:latin typeface="Book Antiqua" panose="02040602050305030304" pitchFamily="18" charset="0"/>
                <a:cs typeface="Arial" pitchFamily="34" charset="0"/>
              </a:rPr>
              <a:t>Foreign</a:t>
            </a:r>
          </a:p>
        </p:txBody>
      </p:sp>
    </p:spTree>
    <p:extLst>
      <p:ext uri="{BB962C8B-B14F-4D97-AF65-F5344CB8AC3E}">
        <p14:creationId xmlns:p14="http://schemas.microsoft.com/office/powerpoint/2010/main" val="4347460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78853E-FABD-12AD-4732-681CD5357B43}"/>
              </a:ext>
            </a:extLst>
          </p:cNvPr>
          <p:cNvSpPr>
            <a:spLocks noGrp="1"/>
          </p:cNvSpPr>
          <p:nvPr>
            <p:ph idx="1"/>
          </p:nvPr>
        </p:nvSpPr>
        <p:spPr>
          <a:xfrm>
            <a:off x="676655" y="1335819"/>
            <a:ext cx="10753725" cy="4799855"/>
          </a:xfrm>
        </p:spPr>
        <p:txBody>
          <a:bodyPr>
            <a:normAutofit fontScale="77500" lnSpcReduction="20000"/>
          </a:bodyPr>
          <a:lstStyle/>
          <a:p>
            <a:pPr marL="0" indent="0">
              <a:buNone/>
            </a:pPr>
            <a:r>
              <a:rPr lang="en-US" b="1" dirty="0"/>
              <a:t>TDS on sale of property</a:t>
            </a:r>
          </a:p>
          <a:p>
            <a:r>
              <a:rPr lang="en-US" dirty="0"/>
              <a:t>S. 195 provides for deduction of tax on ‘income’ and hence only on capital gains</a:t>
            </a:r>
          </a:p>
          <a:p>
            <a:pPr lvl="1"/>
            <a:r>
              <a:rPr lang="en-IN" dirty="0"/>
              <a:t>Shri </a:t>
            </a:r>
            <a:r>
              <a:rPr lang="en-IN" dirty="0" err="1"/>
              <a:t>Bhagwandas</a:t>
            </a:r>
            <a:r>
              <a:rPr lang="en-IN" dirty="0"/>
              <a:t> Nagla ITA No. 143/</a:t>
            </a:r>
            <a:r>
              <a:rPr lang="en-IN" dirty="0" err="1"/>
              <a:t>Hyd</a:t>
            </a:r>
            <a:r>
              <a:rPr lang="en-IN" dirty="0"/>
              <a:t>/2017</a:t>
            </a:r>
          </a:p>
          <a:p>
            <a:r>
              <a:rPr lang="en-US" dirty="0"/>
              <a:t>Determination of gains</a:t>
            </a:r>
          </a:p>
          <a:p>
            <a:pPr lvl="1"/>
            <a:r>
              <a:rPr lang="en-US" dirty="0"/>
              <a:t>Would CA Certificate suffice?</a:t>
            </a:r>
          </a:p>
          <a:p>
            <a:pPr lvl="1"/>
            <a:r>
              <a:rPr lang="en-US" dirty="0"/>
              <a:t>Lower Deduction Certificate from Jurisdictional AO</a:t>
            </a:r>
          </a:p>
          <a:p>
            <a:r>
              <a:rPr lang="en-US" dirty="0"/>
              <a:t>Document checklist</a:t>
            </a:r>
          </a:p>
          <a:p>
            <a:pPr lvl="1"/>
            <a:r>
              <a:rPr lang="en-IN" dirty="0"/>
              <a:t>Purchase &amp; Sale Deeds</a:t>
            </a:r>
          </a:p>
          <a:p>
            <a:pPr lvl="1"/>
            <a:r>
              <a:rPr lang="en-IN" dirty="0"/>
              <a:t>Valuation Report</a:t>
            </a:r>
          </a:p>
          <a:p>
            <a:pPr lvl="1"/>
            <a:r>
              <a:rPr lang="en-IN" dirty="0"/>
              <a:t>Detailed Application &amp; Representation</a:t>
            </a:r>
          </a:p>
          <a:p>
            <a:pPr lvl="1"/>
            <a:r>
              <a:rPr lang="en-IN" dirty="0"/>
              <a:t>If deduction to be claimed </a:t>
            </a:r>
          </a:p>
          <a:p>
            <a:pPr lvl="2"/>
            <a:r>
              <a:rPr lang="en-IN" dirty="0"/>
              <a:t>Indemnity for investment in bonds</a:t>
            </a:r>
          </a:p>
          <a:p>
            <a:pPr lvl="2" algn="just"/>
            <a:r>
              <a:rPr lang="en-IN" dirty="0"/>
              <a:t>Purchase Agreement / Capital Gain Account Scheme if deduction to be claimed against purchase of new property</a:t>
            </a:r>
          </a:p>
          <a:p>
            <a:pPr lvl="1" algn="just"/>
            <a:r>
              <a:rPr lang="en-IN" dirty="0"/>
              <a:t>PAN Card and Passport</a:t>
            </a:r>
          </a:p>
          <a:p>
            <a:pPr lvl="1" algn="just"/>
            <a:r>
              <a:rPr lang="en-IN" dirty="0"/>
              <a:t>Tax Returns</a:t>
            </a:r>
            <a:endParaRPr lang="en-US" dirty="0"/>
          </a:p>
        </p:txBody>
      </p:sp>
      <p:sp>
        <p:nvSpPr>
          <p:cNvPr id="4" name="Date Placeholder 3">
            <a:extLst>
              <a:ext uri="{FF2B5EF4-FFF2-40B4-BE49-F238E27FC236}">
                <a16:creationId xmlns:a16="http://schemas.microsoft.com/office/drawing/2014/main" id="{F134F226-4B77-EBB5-A311-50588C67F41A}"/>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A3485A2A-92F8-A855-0F84-CAC867A4B53C}"/>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27B5EC0D-964E-DACB-2FED-65FC69C4244C}"/>
              </a:ext>
            </a:extLst>
          </p:cNvPr>
          <p:cNvSpPr>
            <a:spLocks noGrp="1"/>
          </p:cNvSpPr>
          <p:nvPr>
            <p:ph type="sldNum" sz="quarter" idx="12"/>
          </p:nvPr>
        </p:nvSpPr>
        <p:spPr/>
        <p:txBody>
          <a:bodyPr/>
          <a:lstStyle/>
          <a:p>
            <a:fld id="{53B6C93E-B05E-49F4-B363-E611733D9E4E}" type="slidenum">
              <a:rPr lang="en-US" smtClean="0"/>
              <a:pPr/>
              <a:t>113</a:t>
            </a:fld>
            <a:endParaRPr lang="en-US"/>
          </a:p>
        </p:txBody>
      </p:sp>
      <p:sp>
        <p:nvSpPr>
          <p:cNvPr id="7" name="Title 1">
            <a:extLst>
              <a:ext uri="{FF2B5EF4-FFF2-40B4-BE49-F238E27FC236}">
                <a16:creationId xmlns:a16="http://schemas.microsoft.com/office/drawing/2014/main" id="{09983024-76BE-9FD0-4D1C-F38588E229D5}"/>
              </a:ext>
            </a:extLst>
          </p:cNvPr>
          <p:cNvSpPr txBox="1">
            <a:spLocks/>
          </p:cNvSpPr>
          <p:nvPr/>
        </p:nvSpPr>
        <p:spPr>
          <a:xfrm>
            <a:off x="685800" y="357700"/>
            <a:ext cx="10772775" cy="72925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a:lstStyle>
          <a:p>
            <a:r>
              <a:rPr lang="en-US" sz="3600" dirty="0"/>
              <a:t>Case Study – Buying a flat from a Non-Resident</a:t>
            </a:r>
          </a:p>
        </p:txBody>
      </p:sp>
    </p:spTree>
    <p:extLst>
      <p:ext uri="{BB962C8B-B14F-4D97-AF65-F5344CB8AC3E}">
        <p14:creationId xmlns:p14="http://schemas.microsoft.com/office/powerpoint/2010/main" val="33447767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0EFB-28EE-BC92-5861-7BEA3B98826C}"/>
              </a:ext>
            </a:extLst>
          </p:cNvPr>
          <p:cNvSpPr>
            <a:spLocks noGrp="1"/>
          </p:cNvSpPr>
          <p:nvPr>
            <p:ph type="title"/>
          </p:nvPr>
        </p:nvSpPr>
        <p:spPr>
          <a:xfrm>
            <a:off x="657224" y="499534"/>
            <a:ext cx="10772775" cy="1008756"/>
          </a:xfrm>
        </p:spPr>
        <p:txBody>
          <a:bodyPr/>
          <a:lstStyle/>
          <a:p>
            <a:r>
              <a:rPr lang="en-US" dirty="0"/>
              <a:t>When to deduct?</a:t>
            </a:r>
          </a:p>
        </p:txBody>
      </p:sp>
      <p:sp>
        <p:nvSpPr>
          <p:cNvPr id="3" name="Content Placeholder 2">
            <a:extLst>
              <a:ext uri="{FF2B5EF4-FFF2-40B4-BE49-F238E27FC236}">
                <a16:creationId xmlns:a16="http://schemas.microsoft.com/office/drawing/2014/main" id="{1FA51B60-B7EB-4CB7-0701-BEBDD1DBA150}"/>
              </a:ext>
            </a:extLst>
          </p:cNvPr>
          <p:cNvSpPr>
            <a:spLocks noGrp="1"/>
          </p:cNvSpPr>
          <p:nvPr>
            <p:ph idx="1"/>
          </p:nvPr>
        </p:nvSpPr>
        <p:spPr>
          <a:xfrm>
            <a:off x="676656" y="1649692"/>
            <a:ext cx="10753725" cy="4128174"/>
          </a:xfrm>
        </p:spPr>
        <p:txBody>
          <a:bodyPr>
            <a:normAutofit lnSpcReduction="10000"/>
          </a:bodyPr>
          <a:lstStyle/>
          <a:p>
            <a:r>
              <a:rPr lang="en-IN" dirty="0"/>
              <a:t>On credit or payment whichever is earlier</a:t>
            </a:r>
          </a:p>
          <a:p>
            <a:pPr lvl="1"/>
            <a:r>
              <a:rPr lang="en-IN" dirty="0"/>
              <a:t>From the point of view of payer</a:t>
            </a:r>
          </a:p>
          <a:p>
            <a:pPr lvl="1"/>
            <a:r>
              <a:rPr lang="en-IN" dirty="0"/>
              <a:t>Exception for interest payable by Government, Public Sector Bank or Public Financial Institution</a:t>
            </a:r>
          </a:p>
          <a:p>
            <a:r>
              <a:rPr lang="en-IN" dirty="0"/>
              <a:t>Amount adjusted, not paid</a:t>
            </a:r>
          </a:p>
          <a:p>
            <a:pPr lvl="1"/>
            <a:r>
              <a:rPr lang="en-US" dirty="0"/>
              <a:t>Raymond Ltd. (80 TTJ 120)</a:t>
            </a:r>
          </a:p>
          <a:p>
            <a:r>
              <a:rPr lang="en-US" dirty="0"/>
              <a:t>FEMA or RBI Approval</a:t>
            </a:r>
          </a:p>
          <a:p>
            <a:pPr lvl="1"/>
            <a:r>
              <a:rPr lang="en-US" dirty="0"/>
              <a:t>Ericsson Communications Ltd.</a:t>
            </a:r>
            <a:r>
              <a:rPr lang="en-IN" dirty="0"/>
              <a:t> - </a:t>
            </a:r>
            <a:r>
              <a:rPr lang="en-US" dirty="0"/>
              <a:t>[2002] 81 ITD 77 (Delhi)</a:t>
            </a:r>
          </a:p>
          <a:p>
            <a:r>
              <a:rPr lang="en-IN" dirty="0"/>
              <a:t>Govt.  Approval</a:t>
            </a:r>
          </a:p>
          <a:p>
            <a:pPr lvl="1"/>
            <a:r>
              <a:rPr lang="en-US" dirty="0"/>
              <a:t>Pfizer </a:t>
            </a:r>
            <a:r>
              <a:rPr lang="en-US" dirty="0" err="1"/>
              <a:t>Corpn</a:t>
            </a:r>
            <a:r>
              <a:rPr lang="en-US" dirty="0"/>
              <a:t>. [2003] 129 TAXMAN 459 (BOM.)</a:t>
            </a:r>
            <a:endParaRPr lang="en-IN" dirty="0"/>
          </a:p>
        </p:txBody>
      </p:sp>
      <p:sp>
        <p:nvSpPr>
          <p:cNvPr id="4" name="Date Placeholder 3">
            <a:extLst>
              <a:ext uri="{FF2B5EF4-FFF2-40B4-BE49-F238E27FC236}">
                <a16:creationId xmlns:a16="http://schemas.microsoft.com/office/drawing/2014/main" id="{D5D3B28F-F4AD-25A3-E9C5-0F3AC02F758F}"/>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2758ED26-B0BE-B4EA-1EAE-B4F099CF6D40}"/>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00B218A2-CCF9-2755-637E-ADC0C25706BE}"/>
              </a:ext>
            </a:extLst>
          </p:cNvPr>
          <p:cNvSpPr>
            <a:spLocks noGrp="1"/>
          </p:cNvSpPr>
          <p:nvPr>
            <p:ph type="sldNum" sz="quarter" idx="12"/>
          </p:nvPr>
        </p:nvSpPr>
        <p:spPr/>
        <p:txBody>
          <a:bodyPr/>
          <a:lstStyle/>
          <a:p>
            <a:fld id="{53B6C93E-B05E-49F4-B363-E611733D9E4E}" type="slidenum">
              <a:rPr lang="en-US" smtClean="0"/>
              <a:pPr/>
              <a:t>114</a:t>
            </a:fld>
            <a:endParaRPr lang="en-US"/>
          </a:p>
        </p:txBody>
      </p:sp>
    </p:spTree>
    <p:extLst>
      <p:ext uri="{BB962C8B-B14F-4D97-AF65-F5344CB8AC3E}">
        <p14:creationId xmlns:p14="http://schemas.microsoft.com/office/powerpoint/2010/main" val="40878200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7EAF-5CE0-C548-C9C4-5E8136C654C2}"/>
              </a:ext>
            </a:extLst>
          </p:cNvPr>
          <p:cNvSpPr>
            <a:spLocks noGrp="1"/>
          </p:cNvSpPr>
          <p:nvPr>
            <p:ph type="title"/>
          </p:nvPr>
        </p:nvSpPr>
        <p:spPr>
          <a:xfrm>
            <a:off x="657606" y="353482"/>
            <a:ext cx="10772775" cy="1658198"/>
          </a:xfrm>
        </p:spPr>
        <p:txBody>
          <a:bodyPr/>
          <a:lstStyle/>
          <a:p>
            <a:r>
              <a:rPr lang="en-US" dirty="0"/>
              <a:t>How to determine tax liability?</a:t>
            </a:r>
          </a:p>
        </p:txBody>
      </p:sp>
      <p:sp>
        <p:nvSpPr>
          <p:cNvPr id="4" name="Date Placeholder 3">
            <a:extLst>
              <a:ext uri="{FF2B5EF4-FFF2-40B4-BE49-F238E27FC236}">
                <a16:creationId xmlns:a16="http://schemas.microsoft.com/office/drawing/2014/main" id="{C3DEE804-FF7E-F152-98A1-28AF8028CF9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9E349CCF-D2C8-BAD9-CAC3-03AF2B817EF7}"/>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32BF449E-44EA-5176-61AE-7F1554B5D3C6}"/>
              </a:ext>
            </a:extLst>
          </p:cNvPr>
          <p:cNvSpPr>
            <a:spLocks noGrp="1"/>
          </p:cNvSpPr>
          <p:nvPr>
            <p:ph type="sldNum" sz="quarter" idx="12"/>
          </p:nvPr>
        </p:nvSpPr>
        <p:spPr/>
        <p:txBody>
          <a:bodyPr/>
          <a:lstStyle/>
          <a:p>
            <a:fld id="{53B6C93E-B05E-49F4-B363-E611733D9E4E}" type="slidenum">
              <a:rPr lang="en-US" smtClean="0"/>
              <a:pPr/>
              <a:t>115</a:t>
            </a:fld>
            <a:endParaRPr lang="en-US"/>
          </a:p>
        </p:txBody>
      </p:sp>
      <p:graphicFrame>
        <p:nvGraphicFramePr>
          <p:cNvPr id="7" name="Content Placeholder 4">
            <a:extLst>
              <a:ext uri="{FF2B5EF4-FFF2-40B4-BE49-F238E27FC236}">
                <a16:creationId xmlns:a16="http://schemas.microsoft.com/office/drawing/2014/main" id="{1E868FE9-7A0E-661B-03C6-C967CB5A221E}"/>
              </a:ext>
            </a:extLst>
          </p:cNvPr>
          <p:cNvGraphicFramePr>
            <a:graphicFrameLocks/>
          </p:cNvGraphicFramePr>
          <p:nvPr>
            <p:extLst>
              <p:ext uri="{D42A27DB-BD31-4B8C-83A1-F6EECF244321}">
                <p14:modId xmlns:p14="http://schemas.microsoft.com/office/powerpoint/2010/main" val="1234755374"/>
              </p:ext>
            </p:extLst>
          </p:nvPr>
        </p:nvGraphicFramePr>
        <p:xfrm>
          <a:off x="676656" y="1626521"/>
          <a:ext cx="10753724" cy="434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5">
            <a:extLst>
              <a:ext uri="{FF2B5EF4-FFF2-40B4-BE49-F238E27FC236}">
                <a16:creationId xmlns:a16="http://schemas.microsoft.com/office/drawing/2014/main" id="{03563C2B-87A1-075B-803F-391ADFD74EC9}"/>
              </a:ext>
            </a:extLst>
          </p:cNvPr>
          <p:cNvSpPr/>
          <p:nvPr/>
        </p:nvSpPr>
        <p:spPr>
          <a:xfrm>
            <a:off x="2155561" y="5777865"/>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Book Antiqua" panose="02040602050305030304" pitchFamily="18" charset="0"/>
              </a:rPr>
              <a:t>Provisions of the Act or DTAA, whichever are more beneficial, prevail</a:t>
            </a:r>
            <a:endParaRPr lang="en-IN" sz="1800" b="1" dirty="0">
              <a:latin typeface="Book Antiqua" panose="02040602050305030304" pitchFamily="18" charset="0"/>
            </a:endParaRPr>
          </a:p>
        </p:txBody>
      </p:sp>
    </p:spTree>
    <p:extLst>
      <p:ext uri="{BB962C8B-B14F-4D97-AF65-F5344CB8AC3E}">
        <p14:creationId xmlns:p14="http://schemas.microsoft.com/office/powerpoint/2010/main" val="27314818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7EAF-5CE0-C548-C9C4-5E8136C654C2}"/>
              </a:ext>
            </a:extLst>
          </p:cNvPr>
          <p:cNvSpPr>
            <a:spLocks noGrp="1"/>
          </p:cNvSpPr>
          <p:nvPr>
            <p:ph type="title"/>
          </p:nvPr>
        </p:nvSpPr>
        <p:spPr>
          <a:xfrm>
            <a:off x="657224" y="499533"/>
            <a:ext cx="10772775" cy="952195"/>
          </a:xfrm>
        </p:spPr>
        <p:txBody>
          <a:bodyPr/>
          <a:lstStyle/>
          <a:p>
            <a:r>
              <a:rPr lang="en-US" dirty="0"/>
              <a:t>How to determine tax liability?</a:t>
            </a:r>
          </a:p>
        </p:txBody>
      </p:sp>
      <p:sp>
        <p:nvSpPr>
          <p:cNvPr id="3" name="Content Placeholder 2">
            <a:extLst>
              <a:ext uri="{FF2B5EF4-FFF2-40B4-BE49-F238E27FC236}">
                <a16:creationId xmlns:a16="http://schemas.microsoft.com/office/drawing/2014/main" id="{EE7BF7E4-EFB3-F943-3832-3A7635497F25}"/>
              </a:ext>
            </a:extLst>
          </p:cNvPr>
          <p:cNvSpPr>
            <a:spLocks noGrp="1"/>
          </p:cNvSpPr>
          <p:nvPr>
            <p:ph idx="1"/>
          </p:nvPr>
        </p:nvSpPr>
        <p:spPr>
          <a:xfrm>
            <a:off x="676656" y="1659118"/>
            <a:ext cx="10753725" cy="4118747"/>
          </a:xfrm>
        </p:spPr>
        <p:txBody>
          <a:bodyPr>
            <a:normAutofit fontScale="85000" lnSpcReduction="20000"/>
          </a:bodyPr>
          <a:lstStyle/>
          <a:p>
            <a:r>
              <a:rPr lang="en-IN" dirty="0"/>
              <a:t>Rate or rates in force - Section 2(37A)(iii)</a:t>
            </a:r>
          </a:p>
          <a:p>
            <a:pPr lvl="1"/>
            <a:r>
              <a:rPr lang="en-IN" dirty="0"/>
              <a:t>Part II to the First Schedule of Finance Act</a:t>
            </a:r>
          </a:p>
          <a:p>
            <a:pPr lvl="1"/>
            <a:r>
              <a:rPr lang="en-IN" dirty="0"/>
              <a:t>DTAA rates</a:t>
            </a:r>
          </a:p>
          <a:p>
            <a:pPr lvl="2"/>
            <a:r>
              <a:rPr lang="en-US" sz="1400" dirty="0">
                <a:solidFill>
                  <a:schemeClr val="tx1"/>
                </a:solidFill>
                <a:effectLst/>
                <a:ea typeface="Times New Roman" panose="02020603050405020304" pitchFamily="18" charset="0"/>
              </a:rPr>
              <a:t>DTAA rate not applicable WHT rate but the maximum WHT rate</a:t>
            </a:r>
            <a:r>
              <a:rPr lang="en-US" sz="1400" dirty="0">
                <a:solidFill>
                  <a:schemeClr val="tx1"/>
                </a:solidFill>
                <a:ea typeface="Times New Roman" panose="02020603050405020304" pitchFamily="18" charset="0"/>
              </a:rPr>
              <a:t> [2017] Bhavin Shah 81 taxmann.com 176 (</a:t>
            </a:r>
            <a:r>
              <a:rPr lang="en-US" sz="1400" dirty="0" err="1">
                <a:solidFill>
                  <a:schemeClr val="tx1"/>
                </a:solidFill>
                <a:ea typeface="Times New Roman" panose="02020603050405020304" pitchFamily="18" charset="0"/>
              </a:rPr>
              <a:t>Ahd</a:t>
            </a:r>
            <a:r>
              <a:rPr lang="en-US" sz="1400" dirty="0">
                <a:solidFill>
                  <a:schemeClr val="tx1"/>
                </a:solidFill>
                <a:ea typeface="Times New Roman" panose="02020603050405020304" pitchFamily="18" charset="0"/>
              </a:rPr>
              <a:t> </a:t>
            </a:r>
            <a:r>
              <a:rPr lang="en-US" sz="1400" dirty="0" err="1">
                <a:solidFill>
                  <a:schemeClr val="tx1"/>
                </a:solidFill>
                <a:ea typeface="Times New Roman" panose="02020603050405020304" pitchFamily="18" charset="0"/>
              </a:rPr>
              <a:t>Trib</a:t>
            </a:r>
            <a:r>
              <a:rPr lang="en-US" sz="1400" dirty="0">
                <a:solidFill>
                  <a:schemeClr val="tx1"/>
                </a:solidFill>
                <a:ea typeface="Times New Roman" panose="02020603050405020304" pitchFamily="18" charset="0"/>
              </a:rPr>
              <a:t>)</a:t>
            </a:r>
            <a:endParaRPr lang="en-IN" sz="1400" dirty="0">
              <a:solidFill>
                <a:schemeClr val="tx1"/>
              </a:solidFill>
            </a:endParaRPr>
          </a:p>
          <a:p>
            <a:r>
              <a:rPr lang="en-IN" dirty="0"/>
              <a:t>Surcharge to be added to DTAA Rate?</a:t>
            </a:r>
          </a:p>
          <a:p>
            <a:pPr lvl="1"/>
            <a:r>
              <a:rPr lang="en-IN" dirty="0"/>
              <a:t>No - </a:t>
            </a:r>
            <a:r>
              <a:rPr lang="en-US" dirty="0"/>
              <a:t>Sunil V. </a:t>
            </a:r>
            <a:r>
              <a:rPr lang="en-US" dirty="0" err="1"/>
              <a:t>Motiani</a:t>
            </a:r>
            <a:r>
              <a:rPr lang="en-IN" dirty="0"/>
              <a:t> - </a:t>
            </a:r>
            <a:r>
              <a:rPr lang="en-US" dirty="0"/>
              <a:t>[2013] 33 taxmann.com 252 (Mumbai - Trib.)</a:t>
            </a:r>
            <a:endParaRPr lang="en-IN" dirty="0"/>
          </a:p>
          <a:p>
            <a:r>
              <a:rPr lang="en-IN" dirty="0"/>
              <a:t>Education Cess to be added to DTAA Rate?</a:t>
            </a:r>
          </a:p>
          <a:p>
            <a:pPr lvl="1"/>
            <a:r>
              <a:rPr lang="en-IN" dirty="0"/>
              <a:t>No - DIC Asia Pacific </a:t>
            </a:r>
            <a:r>
              <a:rPr lang="en-IN" dirty="0" err="1"/>
              <a:t>Pte.</a:t>
            </a:r>
            <a:r>
              <a:rPr lang="en-IN" dirty="0"/>
              <a:t> Ltd. - [2012] 22 taxmann.com 310 (Kol.)</a:t>
            </a:r>
          </a:p>
          <a:p>
            <a:r>
              <a:rPr lang="en-IN" dirty="0"/>
              <a:t>Presumptive provisions: 44B, 44BB, 44BBA, 44BBB</a:t>
            </a:r>
          </a:p>
          <a:p>
            <a:r>
              <a:rPr lang="en-IN" dirty="0"/>
              <a:t>Section 44DA </a:t>
            </a:r>
            <a:r>
              <a:rPr lang="en-IN" dirty="0" err="1"/>
              <a:t>r.w.</a:t>
            </a:r>
            <a:r>
              <a:rPr lang="en-IN" dirty="0"/>
              <a:t> Section 115A</a:t>
            </a:r>
          </a:p>
          <a:p>
            <a:pPr lvl="1"/>
            <a:r>
              <a:rPr lang="en-IN" dirty="0"/>
              <a:t>Only applicable for final payment of tax</a:t>
            </a:r>
          </a:p>
          <a:p>
            <a:pPr lvl="1"/>
            <a:r>
              <a:rPr lang="en-IN" dirty="0"/>
              <a:t>Deductibility on basis of </a:t>
            </a:r>
            <a:r>
              <a:rPr lang="en-US" altLang="en-US" b="1" dirty="0"/>
              <a:t>Schedule I, Part II </a:t>
            </a:r>
            <a:r>
              <a:rPr lang="en-IN" dirty="0"/>
              <a:t>to Finance Act</a:t>
            </a:r>
            <a:endParaRPr lang="en-US" dirty="0"/>
          </a:p>
        </p:txBody>
      </p:sp>
      <p:sp>
        <p:nvSpPr>
          <p:cNvPr id="4" name="Date Placeholder 3">
            <a:extLst>
              <a:ext uri="{FF2B5EF4-FFF2-40B4-BE49-F238E27FC236}">
                <a16:creationId xmlns:a16="http://schemas.microsoft.com/office/drawing/2014/main" id="{C3DEE804-FF7E-F152-98A1-28AF8028CF9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9E349CCF-D2C8-BAD9-CAC3-03AF2B817EF7}"/>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32BF449E-44EA-5176-61AE-7F1554B5D3C6}"/>
              </a:ext>
            </a:extLst>
          </p:cNvPr>
          <p:cNvSpPr>
            <a:spLocks noGrp="1"/>
          </p:cNvSpPr>
          <p:nvPr>
            <p:ph type="sldNum" sz="quarter" idx="12"/>
          </p:nvPr>
        </p:nvSpPr>
        <p:spPr/>
        <p:txBody>
          <a:bodyPr/>
          <a:lstStyle/>
          <a:p>
            <a:fld id="{53B6C93E-B05E-49F4-B363-E611733D9E4E}" type="slidenum">
              <a:rPr lang="en-US" smtClean="0"/>
              <a:pPr/>
              <a:t>116</a:t>
            </a:fld>
            <a:endParaRPr lang="en-US"/>
          </a:p>
        </p:txBody>
      </p:sp>
    </p:spTree>
    <p:extLst>
      <p:ext uri="{BB962C8B-B14F-4D97-AF65-F5344CB8AC3E}">
        <p14:creationId xmlns:p14="http://schemas.microsoft.com/office/powerpoint/2010/main" val="18397863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95A12-54FD-0BC1-73C3-9EC4F66AFF5D}"/>
              </a:ext>
            </a:extLst>
          </p:cNvPr>
          <p:cNvSpPr>
            <a:spLocks noGrp="1"/>
          </p:cNvSpPr>
          <p:nvPr>
            <p:ph idx="1"/>
          </p:nvPr>
        </p:nvSpPr>
        <p:spPr>
          <a:xfrm>
            <a:off x="676655" y="1451728"/>
            <a:ext cx="10753725" cy="4769197"/>
          </a:xfrm>
        </p:spPr>
        <p:txBody>
          <a:bodyPr>
            <a:normAutofit fontScale="92500" lnSpcReduction="20000"/>
          </a:bodyPr>
          <a:lstStyle/>
          <a:p>
            <a:r>
              <a:rPr lang="en-US" dirty="0"/>
              <a:t>Grossing Up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just"/>
            <a:r>
              <a:rPr lang="en-US" altLang="en-US" sz="1900" dirty="0"/>
              <a:t>If tax has to be borne by the payer, the same has to be grossed up – Sec. 195A.[This is clarificatory]</a:t>
            </a:r>
          </a:p>
          <a:p>
            <a:pPr lvl="1" algn="just"/>
            <a:r>
              <a:rPr lang="en-US" altLang="en-US" sz="1900" dirty="0"/>
              <a:t>Service tax not leviable on tax portion - Indian Additives Ltd. Vs Commissioner of GST (CESTAT Chennai)</a:t>
            </a:r>
            <a:endParaRPr lang="en-US" altLang="en-US" sz="1500" dirty="0"/>
          </a:p>
          <a:p>
            <a:pPr algn="just"/>
            <a:r>
              <a:rPr lang="en-US" altLang="en-US" sz="1700" dirty="0"/>
              <a:t>Presumptive profit provisions – S. 44B, etc. – Grossing up is not required (ONGC – 264 ITR 340).</a:t>
            </a:r>
          </a:p>
          <a:p>
            <a:endParaRPr lang="en-US" dirty="0"/>
          </a:p>
        </p:txBody>
      </p:sp>
      <p:sp>
        <p:nvSpPr>
          <p:cNvPr id="4" name="Date Placeholder 3">
            <a:extLst>
              <a:ext uri="{FF2B5EF4-FFF2-40B4-BE49-F238E27FC236}">
                <a16:creationId xmlns:a16="http://schemas.microsoft.com/office/drawing/2014/main" id="{0DF5E339-5828-06F6-562D-25B51484E8D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BAA37DDA-25C6-595A-EB99-F8FDA8F58A91}"/>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C03DDC7F-36D3-6C1B-2606-50479121A4E2}"/>
              </a:ext>
            </a:extLst>
          </p:cNvPr>
          <p:cNvSpPr>
            <a:spLocks noGrp="1"/>
          </p:cNvSpPr>
          <p:nvPr>
            <p:ph type="sldNum" sz="quarter" idx="12"/>
          </p:nvPr>
        </p:nvSpPr>
        <p:spPr/>
        <p:txBody>
          <a:bodyPr/>
          <a:lstStyle/>
          <a:p>
            <a:fld id="{53B6C93E-B05E-49F4-B363-E611733D9E4E}" type="slidenum">
              <a:rPr lang="en-US" smtClean="0"/>
              <a:pPr/>
              <a:t>117</a:t>
            </a:fld>
            <a:endParaRPr lang="en-US"/>
          </a:p>
        </p:txBody>
      </p:sp>
      <p:sp>
        <p:nvSpPr>
          <p:cNvPr id="7" name="Title 1">
            <a:extLst>
              <a:ext uri="{FF2B5EF4-FFF2-40B4-BE49-F238E27FC236}">
                <a16:creationId xmlns:a16="http://schemas.microsoft.com/office/drawing/2014/main" id="{A8A0FAE9-0BBC-D2F8-5BE4-AC5B3B7F4ED4}"/>
              </a:ext>
            </a:extLst>
          </p:cNvPr>
          <p:cNvSpPr txBox="1">
            <a:spLocks/>
          </p:cNvSpPr>
          <p:nvPr/>
        </p:nvSpPr>
        <p:spPr>
          <a:xfrm>
            <a:off x="657224" y="499533"/>
            <a:ext cx="10772775" cy="95219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a:lstStyle>
          <a:p>
            <a:r>
              <a:rPr lang="en-US" dirty="0"/>
              <a:t>How to determine tax liability?</a:t>
            </a:r>
          </a:p>
        </p:txBody>
      </p:sp>
      <p:graphicFrame>
        <p:nvGraphicFramePr>
          <p:cNvPr id="8" name="Table 7">
            <a:extLst>
              <a:ext uri="{FF2B5EF4-FFF2-40B4-BE49-F238E27FC236}">
                <a16:creationId xmlns:a16="http://schemas.microsoft.com/office/drawing/2014/main" id="{AFE30784-C72C-BA7D-87C4-08BBCABE8BBC}"/>
              </a:ext>
            </a:extLst>
          </p:cNvPr>
          <p:cNvGraphicFramePr>
            <a:graphicFrameLocks noGrp="1"/>
          </p:cNvGraphicFramePr>
          <p:nvPr>
            <p:extLst>
              <p:ext uri="{D42A27DB-BD31-4B8C-83A1-F6EECF244321}">
                <p14:modId xmlns:p14="http://schemas.microsoft.com/office/powerpoint/2010/main" val="3648526025"/>
              </p:ext>
            </p:extLst>
          </p:nvPr>
        </p:nvGraphicFramePr>
        <p:xfrm>
          <a:off x="1100516" y="1922486"/>
          <a:ext cx="8156606" cy="2763520"/>
        </p:xfrm>
        <a:graphic>
          <a:graphicData uri="http://schemas.openxmlformats.org/drawingml/2006/table">
            <a:tbl>
              <a:tblPr firstRow="1" bandRow="1">
                <a:tableStyleId>{5C22544A-7EE6-4342-B048-85BDC9FD1C3A}</a:tableStyleId>
              </a:tblPr>
              <a:tblGrid>
                <a:gridCol w="3160399">
                  <a:extLst>
                    <a:ext uri="{9D8B030D-6E8A-4147-A177-3AD203B41FA5}">
                      <a16:colId xmlns:a16="http://schemas.microsoft.com/office/drawing/2014/main" val="2874857178"/>
                    </a:ext>
                  </a:extLst>
                </a:gridCol>
                <a:gridCol w="2092751">
                  <a:extLst>
                    <a:ext uri="{9D8B030D-6E8A-4147-A177-3AD203B41FA5}">
                      <a16:colId xmlns:a16="http://schemas.microsoft.com/office/drawing/2014/main" val="2730216814"/>
                    </a:ext>
                  </a:extLst>
                </a:gridCol>
                <a:gridCol w="2903456">
                  <a:extLst>
                    <a:ext uri="{9D8B030D-6E8A-4147-A177-3AD203B41FA5}">
                      <a16:colId xmlns:a16="http://schemas.microsoft.com/office/drawing/2014/main" val="1979259580"/>
                    </a:ext>
                  </a:extLst>
                </a:gridCol>
              </a:tblGrid>
              <a:tr h="370840">
                <a:tc>
                  <a:txBody>
                    <a:bodyPr/>
                    <a:lstStyle/>
                    <a:p>
                      <a:r>
                        <a:rPr lang="en-IN" sz="1800" dirty="0">
                          <a:latin typeface="Book Antiqua" panose="02040602050305030304" pitchFamily="18" charset="0"/>
                        </a:rPr>
                        <a:t>Payment of Rs. 100,</a:t>
                      </a:r>
                      <a:r>
                        <a:rPr lang="en-IN" sz="1800" baseline="0" dirty="0">
                          <a:latin typeface="Book Antiqua" panose="02040602050305030304" pitchFamily="18" charset="0"/>
                        </a:rPr>
                        <a:t> tax deductible @ 10%</a:t>
                      </a:r>
                      <a:endParaRPr lang="en-IN" sz="1800" dirty="0">
                        <a:latin typeface="Book Antiqua" panose="02040602050305030304" pitchFamily="18" charset="0"/>
                      </a:endParaRPr>
                    </a:p>
                  </a:txBody>
                  <a:tcPr/>
                </a:tc>
                <a:tc>
                  <a:txBody>
                    <a:bodyPr/>
                    <a:lstStyle/>
                    <a:p>
                      <a:pPr algn="ctr"/>
                      <a:r>
                        <a:rPr lang="en-IN" sz="1800" dirty="0">
                          <a:latin typeface="Book Antiqua" panose="02040602050305030304" pitchFamily="18" charset="0"/>
                        </a:rPr>
                        <a:t>Without Gross</a:t>
                      </a:r>
                      <a:r>
                        <a:rPr lang="en-IN" sz="1800" baseline="0" dirty="0">
                          <a:latin typeface="Book Antiqua" panose="02040602050305030304" pitchFamily="18" charset="0"/>
                        </a:rPr>
                        <a:t> Up of Tax (A)</a:t>
                      </a:r>
                      <a:endParaRPr lang="en-IN" sz="1800" dirty="0">
                        <a:latin typeface="Book Antiqua" panose="02040602050305030304" pitchFamily="18" charset="0"/>
                      </a:endParaRPr>
                    </a:p>
                  </a:txBody>
                  <a:tcPr/>
                </a:tc>
                <a:tc>
                  <a:txBody>
                    <a:bodyPr/>
                    <a:lstStyle/>
                    <a:p>
                      <a:pPr algn="ctr"/>
                      <a:r>
                        <a:rPr lang="en-IN" sz="1800" dirty="0">
                          <a:latin typeface="Book Antiqua" panose="02040602050305030304" pitchFamily="18" charset="0"/>
                        </a:rPr>
                        <a:t>With Gross up</a:t>
                      </a:r>
                      <a:r>
                        <a:rPr lang="en-IN" sz="1800" baseline="0" dirty="0">
                          <a:latin typeface="Book Antiqua" panose="02040602050305030304" pitchFamily="18" charset="0"/>
                        </a:rPr>
                        <a:t> of Tax </a:t>
                      </a:r>
                    </a:p>
                    <a:p>
                      <a:pPr algn="ctr"/>
                      <a:r>
                        <a:rPr lang="en-IN" sz="1800" baseline="0" dirty="0">
                          <a:latin typeface="Book Antiqua" panose="02040602050305030304" pitchFamily="18" charset="0"/>
                        </a:rPr>
                        <a:t>(B)</a:t>
                      </a:r>
                      <a:endParaRPr lang="en-IN" sz="1800" dirty="0">
                        <a:latin typeface="Book Antiqua" panose="02040602050305030304" pitchFamily="18" charset="0"/>
                      </a:endParaRPr>
                    </a:p>
                  </a:txBody>
                  <a:tcPr/>
                </a:tc>
                <a:extLst>
                  <a:ext uri="{0D108BD9-81ED-4DB2-BD59-A6C34878D82A}">
                    <a16:rowId xmlns:a16="http://schemas.microsoft.com/office/drawing/2014/main" val="2706975728"/>
                  </a:ext>
                </a:extLst>
              </a:tr>
              <a:tr h="370840">
                <a:tc>
                  <a:txBody>
                    <a:bodyPr/>
                    <a:lstStyle/>
                    <a:p>
                      <a:r>
                        <a:rPr lang="en-IN" sz="1800" dirty="0">
                          <a:latin typeface="Book Antiqua" panose="02040602050305030304" pitchFamily="18" charset="0"/>
                        </a:rPr>
                        <a:t>Invoice Amount</a:t>
                      </a:r>
                    </a:p>
                  </a:txBody>
                  <a:tcPr/>
                </a:tc>
                <a:tc>
                  <a:txBody>
                    <a:bodyPr/>
                    <a:lstStyle/>
                    <a:p>
                      <a:pPr algn="r"/>
                      <a:r>
                        <a:rPr lang="en-IN" sz="1800" dirty="0">
                          <a:latin typeface="Book Antiqua" panose="02040602050305030304" pitchFamily="18" charset="0"/>
                        </a:rPr>
                        <a:t>100</a:t>
                      </a:r>
                    </a:p>
                  </a:txBody>
                  <a:tcPr/>
                </a:tc>
                <a:tc>
                  <a:txBody>
                    <a:bodyPr/>
                    <a:lstStyle/>
                    <a:p>
                      <a:pPr algn="r"/>
                      <a:r>
                        <a:rPr lang="en-IN" sz="1800" dirty="0">
                          <a:latin typeface="Book Antiqua" panose="02040602050305030304" pitchFamily="18" charset="0"/>
                        </a:rPr>
                        <a:t>100</a:t>
                      </a:r>
                    </a:p>
                  </a:txBody>
                  <a:tcPr/>
                </a:tc>
                <a:extLst>
                  <a:ext uri="{0D108BD9-81ED-4DB2-BD59-A6C34878D82A}">
                    <a16:rowId xmlns:a16="http://schemas.microsoft.com/office/drawing/2014/main" val="1872043602"/>
                  </a:ext>
                </a:extLst>
              </a:tr>
              <a:tr h="370840">
                <a:tc>
                  <a:txBody>
                    <a:bodyPr/>
                    <a:lstStyle/>
                    <a:p>
                      <a:r>
                        <a:rPr lang="en-IN" sz="1800" dirty="0">
                          <a:latin typeface="Book Antiqua" panose="02040602050305030304" pitchFamily="18" charset="0"/>
                        </a:rPr>
                        <a:t>Tax Deductible @ Source</a:t>
                      </a:r>
                    </a:p>
                  </a:txBody>
                  <a:tcPr/>
                </a:tc>
                <a:tc>
                  <a:txBody>
                    <a:bodyPr/>
                    <a:lstStyle/>
                    <a:p>
                      <a:pPr algn="r"/>
                      <a:r>
                        <a:rPr lang="en-IN" sz="1800" dirty="0">
                          <a:latin typeface="Book Antiqua" panose="02040602050305030304" pitchFamily="18" charset="0"/>
                        </a:rPr>
                        <a:t>10</a:t>
                      </a:r>
                    </a:p>
                  </a:txBody>
                  <a:tcPr/>
                </a:tc>
                <a:tc>
                  <a:txBody>
                    <a:bodyPr/>
                    <a:lstStyle/>
                    <a:p>
                      <a:pPr algn="r"/>
                      <a:r>
                        <a:rPr lang="en-IN" sz="1800" dirty="0">
                          <a:latin typeface="Book Antiqua" panose="02040602050305030304" pitchFamily="18" charset="0"/>
                        </a:rPr>
                        <a:t>10</a:t>
                      </a:r>
                    </a:p>
                  </a:txBody>
                  <a:tcPr/>
                </a:tc>
                <a:extLst>
                  <a:ext uri="{0D108BD9-81ED-4DB2-BD59-A6C34878D82A}">
                    <a16:rowId xmlns:a16="http://schemas.microsoft.com/office/drawing/2014/main" val="1159682546"/>
                  </a:ext>
                </a:extLst>
              </a:tr>
              <a:tr h="370840">
                <a:tc>
                  <a:txBody>
                    <a:bodyPr/>
                    <a:lstStyle/>
                    <a:p>
                      <a:r>
                        <a:rPr lang="en-IN" sz="1800" dirty="0">
                          <a:latin typeface="Book Antiqua" panose="02040602050305030304" pitchFamily="18" charset="0"/>
                        </a:rPr>
                        <a:t>Net Amount payable</a:t>
                      </a:r>
                    </a:p>
                  </a:txBody>
                  <a:tcPr/>
                </a:tc>
                <a:tc>
                  <a:txBody>
                    <a:bodyPr/>
                    <a:lstStyle/>
                    <a:p>
                      <a:pPr algn="r"/>
                      <a:r>
                        <a:rPr lang="en-IN" sz="1800" dirty="0">
                          <a:latin typeface="Book Antiqua" panose="02040602050305030304" pitchFamily="18" charset="0"/>
                        </a:rPr>
                        <a:t>90</a:t>
                      </a:r>
                    </a:p>
                  </a:txBody>
                  <a:tcPr/>
                </a:tc>
                <a:tc>
                  <a:txBody>
                    <a:bodyPr/>
                    <a:lstStyle/>
                    <a:p>
                      <a:pPr algn="r"/>
                      <a:r>
                        <a:rPr lang="en-IN" sz="1800" dirty="0">
                          <a:latin typeface="Book Antiqua" panose="02040602050305030304" pitchFamily="18" charset="0"/>
                        </a:rPr>
                        <a:t>100</a:t>
                      </a:r>
                    </a:p>
                  </a:txBody>
                  <a:tcPr/>
                </a:tc>
                <a:extLst>
                  <a:ext uri="{0D108BD9-81ED-4DB2-BD59-A6C34878D82A}">
                    <a16:rowId xmlns:a16="http://schemas.microsoft.com/office/drawing/2014/main" val="2311576376"/>
                  </a:ext>
                </a:extLst>
              </a:tr>
              <a:tr h="370840">
                <a:tc>
                  <a:txBody>
                    <a:bodyPr/>
                    <a:lstStyle/>
                    <a:p>
                      <a:r>
                        <a:rPr lang="en-IN" sz="1800" dirty="0">
                          <a:latin typeface="Book Antiqua" panose="02040602050305030304" pitchFamily="18" charset="0"/>
                        </a:rPr>
                        <a:t>A</a:t>
                      </a:r>
                      <a:r>
                        <a:rPr lang="en-IN" sz="1800" baseline="0" dirty="0">
                          <a:latin typeface="Book Antiqua" panose="02040602050305030304" pitchFamily="18" charset="0"/>
                        </a:rPr>
                        <a:t>mount/Grossed up amount</a:t>
                      </a:r>
                      <a:endParaRPr lang="en-IN" sz="1800" dirty="0">
                        <a:latin typeface="Book Antiqua" panose="02040602050305030304" pitchFamily="18" charset="0"/>
                      </a:endParaRPr>
                    </a:p>
                  </a:txBody>
                  <a:tcPr/>
                </a:tc>
                <a:tc>
                  <a:txBody>
                    <a:bodyPr/>
                    <a:lstStyle/>
                    <a:p>
                      <a:pPr algn="r"/>
                      <a:r>
                        <a:rPr lang="en-IN" sz="1800" dirty="0">
                          <a:latin typeface="Book Antiqua" panose="02040602050305030304" pitchFamily="18" charset="0"/>
                        </a:rPr>
                        <a:t>100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latin typeface="Book Antiqua" panose="02040602050305030304" pitchFamily="18" charset="0"/>
                        </a:rPr>
                        <a:t>100+100/[ (100/10) - 1]</a:t>
                      </a:r>
                    </a:p>
                    <a:p>
                      <a:pPr algn="r"/>
                      <a:r>
                        <a:rPr lang="en-IN" sz="1800" dirty="0">
                          <a:latin typeface="Book Antiqua" panose="02040602050305030304" pitchFamily="18" charset="0"/>
                        </a:rPr>
                        <a:t>= 111.11</a:t>
                      </a:r>
                    </a:p>
                  </a:txBody>
                  <a:tcPr/>
                </a:tc>
                <a:extLst>
                  <a:ext uri="{0D108BD9-81ED-4DB2-BD59-A6C34878D82A}">
                    <a16:rowId xmlns:a16="http://schemas.microsoft.com/office/drawing/2014/main" val="3469504613"/>
                  </a:ext>
                </a:extLst>
              </a:tr>
              <a:tr h="370840">
                <a:tc>
                  <a:txBody>
                    <a:bodyPr/>
                    <a:lstStyle/>
                    <a:p>
                      <a:r>
                        <a:rPr lang="en-IN" sz="1800" dirty="0">
                          <a:latin typeface="Book Antiqua" panose="02040602050305030304" pitchFamily="18" charset="0"/>
                        </a:rPr>
                        <a:t>Less:</a:t>
                      </a:r>
                      <a:r>
                        <a:rPr lang="en-IN" sz="1800" baseline="0" dirty="0">
                          <a:latin typeface="Book Antiqua" panose="02040602050305030304" pitchFamily="18" charset="0"/>
                        </a:rPr>
                        <a:t>  </a:t>
                      </a:r>
                      <a:r>
                        <a:rPr lang="en-IN" sz="1800" dirty="0">
                          <a:latin typeface="Book Antiqua" panose="02040602050305030304" pitchFamily="18" charset="0"/>
                        </a:rPr>
                        <a:t>Tax deducted</a:t>
                      </a:r>
                    </a:p>
                  </a:txBody>
                  <a:tcPr/>
                </a:tc>
                <a:tc>
                  <a:txBody>
                    <a:bodyPr/>
                    <a:lstStyle/>
                    <a:p>
                      <a:pPr algn="r"/>
                      <a:r>
                        <a:rPr lang="en-IN" sz="1800" dirty="0">
                          <a:latin typeface="Book Antiqua" panose="02040602050305030304" pitchFamily="18" charset="0"/>
                        </a:rPr>
                        <a:t>10</a:t>
                      </a:r>
                    </a:p>
                  </a:txBody>
                  <a:tcPr/>
                </a:tc>
                <a:tc>
                  <a:txBody>
                    <a:bodyPr/>
                    <a:lstStyle/>
                    <a:p>
                      <a:pPr algn="r"/>
                      <a:r>
                        <a:rPr lang="en-IN" sz="1800" dirty="0">
                          <a:latin typeface="Book Antiqua" panose="02040602050305030304" pitchFamily="18" charset="0"/>
                        </a:rPr>
                        <a:t>11.11</a:t>
                      </a:r>
                    </a:p>
                  </a:txBody>
                  <a:tcPr/>
                </a:tc>
                <a:extLst>
                  <a:ext uri="{0D108BD9-81ED-4DB2-BD59-A6C34878D82A}">
                    <a16:rowId xmlns:a16="http://schemas.microsoft.com/office/drawing/2014/main" val="2659170874"/>
                  </a:ext>
                </a:extLst>
              </a:tr>
            </a:tbl>
          </a:graphicData>
        </a:graphic>
      </p:graphicFrame>
    </p:spTree>
    <p:extLst>
      <p:ext uri="{BB962C8B-B14F-4D97-AF65-F5344CB8AC3E}">
        <p14:creationId xmlns:p14="http://schemas.microsoft.com/office/powerpoint/2010/main" val="19468651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F6EF-CF89-7DCB-39D4-868308E0DEF7}"/>
              </a:ext>
            </a:extLst>
          </p:cNvPr>
          <p:cNvSpPr>
            <a:spLocks noGrp="1"/>
          </p:cNvSpPr>
          <p:nvPr>
            <p:ph type="title"/>
          </p:nvPr>
        </p:nvSpPr>
        <p:spPr>
          <a:xfrm>
            <a:off x="657606" y="251036"/>
            <a:ext cx="10772775" cy="1323240"/>
          </a:xfrm>
        </p:spPr>
        <p:txBody>
          <a:bodyPr/>
          <a:lstStyle/>
          <a:p>
            <a:r>
              <a:rPr lang="en-US" dirty="0"/>
              <a:t>Tax Residency Certificate</a:t>
            </a:r>
          </a:p>
        </p:txBody>
      </p:sp>
      <p:sp>
        <p:nvSpPr>
          <p:cNvPr id="3" name="Content Placeholder 2">
            <a:extLst>
              <a:ext uri="{FF2B5EF4-FFF2-40B4-BE49-F238E27FC236}">
                <a16:creationId xmlns:a16="http://schemas.microsoft.com/office/drawing/2014/main" id="{BB21539B-99BF-EA67-213C-D21D4EE4EE01}"/>
              </a:ext>
            </a:extLst>
          </p:cNvPr>
          <p:cNvSpPr>
            <a:spLocks noGrp="1"/>
          </p:cNvSpPr>
          <p:nvPr>
            <p:ph idx="1"/>
          </p:nvPr>
        </p:nvSpPr>
        <p:spPr>
          <a:xfrm>
            <a:off x="676656" y="1574275"/>
            <a:ext cx="10753725" cy="4838171"/>
          </a:xfrm>
        </p:spPr>
        <p:txBody>
          <a:bodyPr>
            <a:normAutofit lnSpcReduction="10000"/>
          </a:bodyPr>
          <a:lstStyle/>
          <a:p>
            <a:pPr algn="just"/>
            <a:r>
              <a:rPr lang="en-US" altLang="en-US" dirty="0"/>
              <a:t>S. 90(4) – </a:t>
            </a:r>
            <a:r>
              <a:rPr lang="en-IN" dirty="0"/>
              <a:t>NR cannot avail benefit under Treaty without Tax Residency Certificate (TRC)</a:t>
            </a:r>
            <a:endParaRPr lang="en-US" altLang="en-US" dirty="0"/>
          </a:p>
          <a:p>
            <a:pPr lvl="1"/>
            <a:r>
              <a:rPr lang="en-IN" sz="1800" dirty="0"/>
              <a:t>Applies to all NRs without any threshold limit</a:t>
            </a:r>
          </a:p>
          <a:p>
            <a:pPr lvl="2"/>
            <a:r>
              <a:rPr lang="en-IN" sz="1600" dirty="0" err="1"/>
              <a:t>FinMin</a:t>
            </a:r>
            <a:r>
              <a:rPr lang="en-IN" sz="1600" dirty="0"/>
              <a:t> proposed bringing in threshold in 2015, but no action till date</a:t>
            </a:r>
            <a:endParaRPr lang="en-US" altLang="en-US" sz="2400" dirty="0"/>
          </a:p>
          <a:p>
            <a:pPr algn="just"/>
            <a:r>
              <a:rPr lang="en-US" altLang="en-US" dirty="0"/>
              <a:t>S. 90(5) – The assessee has to provide such other details as may be prescribed</a:t>
            </a:r>
          </a:p>
          <a:p>
            <a:pPr lvl="1" algn="just"/>
            <a:r>
              <a:rPr lang="en-US" altLang="en-US" sz="1800" dirty="0"/>
              <a:t>R. 21AB specifies the information to be provided </a:t>
            </a:r>
          </a:p>
          <a:p>
            <a:pPr lvl="1" algn="just"/>
            <a:r>
              <a:rPr lang="en-US" altLang="en-US" sz="1800" dirty="0"/>
              <a:t>To be provided in Form 10F – if the same not covered in the TRC</a:t>
            </a:r>
          </a:p>
          <a:p>
            <a:pPr lvl="1" algn="just"/>
            <a:r>
              <a:rPr lang="en-US" altLang="en-US" sz="1800" dirty="0"/>
              <a:t>Assessee should keep the relevant documents for the above information.</a:t>
            </a:r>
          </a:p>
          <a:p>
            <a:pPr lvl="1" algn="just"/>
            <a:r>
              <a:rPr lang="en-US" altLang="en-US" sz="1800" dirty="0"/>
              <a:t>TRC and Form 10F go together</a:t>
            </a:r>
          </a:p>
          <a:p>
            <a:pPr lvl="1"/>
            <a:r>
              <a:rPr lang="en-IN" sz="1800" b="1" dirty="0"/>
              <a:t>Form 10F alone is not sufficient</a:t>
            </a:r>
          </a:p>
          <a:p>
            <a:pPr lvl="1"/>
            <a:r>
              <a:rPr lang="en-IN" sz="1800" dirty="0"/>
              <a:t>Self-attestation</a:t>
            </a:r>
          </a:p>
          <a:p>
            <a:pPr lvl="1" algn="just"/>
            <a:r>
              <a:rPr lang="en-US" altLang="en-US" sz="1800" b="1" dirty="0"/>
              <a:t>Form 10F to be submitted online</a:t>
            </a:r>
          </a:p>
        </p:txBody>
      </p:sp>
      <p:sp>
        <p:nvSpPr>
          <p:cNvPr id="4" name="Date Placeholder 3">
            <a:extLst>
              <a:ext uri="{FF2B5EF4-FFF2-40B4-BE49-F238E27FC236}">
                <a16:creationId xmlns:a16="http://schemas.microsoft.com/office/drawing/2014/main" id="{758300B0-E68D-E142-11AA-428293E1771E}"/>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488FB49F-0387-B022-979D-C3CC89F14B9A}"/>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D839BDC8-672A-4031-AA93-75F6809D7857}"/>
              </a:ext>
            </a:extLst>
          </p:cNvPr>
          <p:cNvSpPr>
            <a:spLocks noGrp="1"/>
          </p:cNvSpPr>
          <p:nvPr>
            <p:ph type="sldNum" sz="quarter" idx="12"/>
          </p:nvPr>
        </p:nvSpPr>
        <p:spPr/>
        <p:txBody>
          <a:bodyPr/>
          <a:lstStyle/>
          <a:p>
            <a:fld id="{53B6C93E-B05E-49F4-B363-E611733D9E4E}" type="slidenum">
              <a:rPr lang="en-US" smtClean="0"/>
              <a:pPr/>
              <a:t>118</a:t>
            </a:fld>
            <a:endParaRPr lang="en-US"/>
          </a:p>
        </p:txBody>
      </p:sp>
    </p:spTree>
    <p:extLst>
      <p:ext uri="{BB962C8B-B14F-4D97-AF65-F5344CB8AC3E}">
        <p14:creationId xmlns:p14="http://schemas.microsoft.com/office/powerpoint/2010/main" val="6999050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7AC-410A-8D96-B45F-08B90721E165}"/>
              </a:ext>
            </a:extLst>
          </p:cNvPr>
          <p:cNvSpPr>
            <a:spLocks noGrp="1"/>
          </p:cNvSpPr>
          <p:nvPr>
            <p:ph type="title"/>
          </p:nvPr>
        </p:nvSpPr>
        <p:spPr>
          <a:xfrm>
            <a:off x="657606" y="61142"/>
            <a:ext cx="10772775" cy="876780"/>
          </a:xfrm>
        </p:spPr>
        <p:txBody>
          <a:bodyPr/>
          <a:lstStyle/>
          <a:p>
            <a:r>
              <a:rPr lang="en-US" dirty="0"/>
              <a:t>Issues related to Tax Residency Certificate</a:t>
            </a:r>
          </a:p>
        </p:txBody>
      </p:sp>
      <p:sp>
        <p:nvSpPr>
          <p:cNvPr id="3" name="Content Placeholder 2">
            <a:extLst>
              <a:ext uri="{FF2B5EF4-FFF2-40B4-BE49-F238E27FC236}">
                <a16:creationId xmlns:a16="http://schemas.microsoft.com/office/drawing/2014/main" id="{23B877F6-6082-FB4F-6424-6BDD962E8689}"/>
              </a:ext>
            </a:extLst>
          </p:cNvPr>
          <p:cNvSpPr>
            <a:spLocks noGrp="1"/>
          </p:cNvSpPr>
          <p:nvPr>
            <p:ph idx="1"/>
          </p:nvPr>
        </p:nvSpPr>
        <p:spPr>
          <a:xfrm>
            <a:off x="676656" y="1282046"/>
            <a:ext cx="10753725" cy="5076422"/>
          </a:xfrm>
        </p:spPr>
        <p:txBody>
          <a:bodyPr>
            <a:normAutofit fontScale="77500" lnSpcReduction="20000"/>
          </a:bodyPr>
          <a:lstStyle/>
          <a:p>
            <a:pPr algn="just"/>
            <a:r>
              <a:rPr lang="en-IN" b="1" dirty="0"/>
              <a:t>If TRC is not available at the time of deduction?</a:t>
            </a:r>
          </a:p>
          <a:p>
            <a:pPr lvl="1" algn="just"/>
            <a:r>
              <a:rPr lang="en-US" dirty="0"/>
              <a:t>Benefit of treaty provisions is not available</a:t>
            </a:r>
          </a:p>
          <a:p>
            <a:pPr lvl="1" algn="just"/>
            <a:r>
              <a:rPr lang="en-US" dirty="0"/>
              <a:t>Once the TRC is obtained, the treaty benefit would be available for the whole year it is obtained for</a:t>
            </a:r>
          </a:p>
          <a:p>
            <a:pPr lvl="1" algn="just"/>
            <a:r>
              <a:rPr lang="en-IN" b="1" dirty="0"/>
              <a:t>Ahmedabad ITAT in </a:t>
            </a:r>
            <a:r>
              <a:rPr lang="en-IN" b="1" dirty="0" err="1"/>
              <a:t>Skaps</a:t>
            </a:r>
            <a:r>
              <a:rPr lang="en-IN" b="1" dirty="0"/>
              <a:t> Industries India Private Limited held that TRC is not necessary. 90(4) does not override treaty.</a:t>
            </a:r>
          </a:p>
          <a:p>
            <a:pPr lvl="2" algn="just"/>
            <a:r>
              <a:rPr lang="en-US" altLang="en-US" dirty="0"/>
              <a:t>NR can claim treaty benefit if residential status substantiated by sufficient and reasonable documentary evidence</a:t>
            </a:r>
          </a:p>
          <a:p>
            <a:pPr lvl="1" algn="just"/>
            <a:r>
              <a:rPr lang="en-IN" b="1" dirty="0"/>
              <a:t>Sreenivasa Reddy </a:t>
            </a:r>
            <a:r>
              <a:rPr lang="en-IN" b="1" dirty="0" err="1"/>
              <a:t>Cheemalamarri</a:t>
            </a:r>
            <a:r>
              <a:rPr lang="en-IN" b="1" dirty="0"/>
              <a:t> vs. ITO [2020] TS-15 -ITAT-(Hyd.) </a:t>
            </a:r>
          </a:p>
          <a:p>
            <a:pPr algn="just"/>
            <a:endParaRPr lang="en-IN" b="1" dirty="0"/>
          </a:p>
          <a:p>
            <a:pPr algn="just"/>
            <a:r>
              <a:rPr lang="en-IN" b="1" dirty="0"/>
              <a:t>If the TRC is available, but it is for a different period?</a:t>
            </a:r>
          </a:p>
          <a:p>
            <a:pPr lvl="1" algn="just"/>
            <a:r>
              <a:rPr lang="en-IN" dirty="0"/>
              <a:t>The </a:t>
            </a:r>
            <a:r>
              <a:rPr lang="en-IN" dirty="0" err="1"/>
              <a:t>deductor</a:t>
            </a:r>
            <a:r>
              <a:rPr lang="en-IN" dirty="0"/>
              <a:t> can rely on the TRC for the period during which the income is earned, not necessary to cover the tax period concerned</a:t>
            </a:r>
          </a:p>
          <a:p>
            <a:pPr algn="just"/>
            <a:endParaRPr lang="en-IN" b="1" dirty="0"/>
          </a:p>
          <a:p>
            <a:pPr algn="just"/>
            <a:r>
              <a:rPr lang="en-IN" b="1" dirty="0"/>
              <a:t>Is TRC required in case tax is not payable under the Act itself?</a:t>
            </a:r>
            <a:endParaRPr lang="en-IN" dirty="0"/>
          </a:p>
          <a:p>
            <a:pPr lvl="1" algn="just"/>
            <a:r>
              <a:rPr lang="en-IN" dirty="0"/>
              <a:t>As DTAA provisions are not employed, provisions of Sections 90(4), 90(5) and the relevant rules will also not be applicable</a:t>
            </a:r>
          </a:p>
          <a:p>
            <a:pPr lvl="1" algn="just"/>
            <a:r>
              <a:rPr lang="en-IN" dirty="0"/>
              <a:t>Helpful in cases where TRC is not available and NR does not have business connection in India – however now check SEP provisions too</a:t>
            </a:r>
            <a:endParaRPr lang="en-US" dirty="0"/>
          </a:p>
        </p:txBody>
      </p:sp>
      <p:sp>
        <p:nvSpPr>
          <p:cNvPr id="4" name="Date Placeholder 3">
            <a:extLst>
              <a:ext uri="{FF2B5EF4-FFF2-40B4-BE49-F238E27FC236}">
                <a16:creationId xmlns:a16="http://schemas.microsoft.com/office/drawing/2014/main" id="{DC3A7398-0E55-8A50-6382-DD1AD305CB9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343A4B5-14D7-B5BB-49FD-B24F4386B560}"/>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5D6BB952-0D27-02E4-9748-CE3B55122754}"/>
              </a:ext>
            </a:extLst>
          </p:cNvPr>
          <p:cNvSpPr>
            <a:spLocks noGrp="1"/>
          </p:cNvSpPr>
          <p:nvPr>
            <p:ph type="sldNum" sz="quarter" idx="12"/>
          </p:nvPr>
        </p:nvSpPr>
        <p:spPr/>
        <p:txBody>
          <a:bodyPr/>
          <a:lstStyle/>
          <a:p>
            <a:fld id="{53B6C93E-B05E-49F4-B363-E611733D9E4E}" type="slidenum">
              <a:rPr lang="en-US" smtClean="0"/>
              <a:pPr/>
              <a:t>119</a:t>
            </a:fld>
            <a:endParaRPr lang="en-US"/>
          </a:p>
        </p:txBody>
      </p:sp>
    </p:spTree>
    <p:extLst>
      <p:ext uri="{BB962C8B-B14F-4D97-AF65-F5344CB8AC3E}">
        <p14:creationId xmlns:p14="http://schemas.microsoft.com/office/powerpoint/2010/main" val="372435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464439"/>
          </a:xfrm>
        </p:spPr>
        <p:txBody>
          <a:bodyPr/>
          <a:lstStyle/>
          <a:p>
            <a:pPr algn="ctr"/>
            <a:r>
              <a:rPr lang="en-US" altLang="en-US" dirty="0"/>
              <a:t>Residential Status – FA 2020 Amendments</a:t>
            </a:r>
            <a:br>
              <a:rPr lang="en-US" altLang="en-US" dirty="0"/>
            </a:br>
            <a:r>
              <a:rPr lang="en-US" altLang="en-US" dirty="0"/>
              <a:t>Drafting Issues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395151"/>
            <a:ext cx="10687811" cy="5164139"/>
          </a:xfrm>
        </p:spPr>
        <p:txBody>
          <a:bodyPr>
            <a:normAutofit fontScale="92500" lnSpcReduction="20000"/>
          </a:bodyPr>
          <a:lstStyle/>
          <a:p>
            <a:pPr marL="114300" indent="0" algn="just">
              <a:buNone/>
            </a:pPr>
            <a:r>
              <a:rPr lang="en-GB" dirty="0"/>
              <a:t>Term “</a:t>
            </a:r>
            <a:r>
              <a:rPr lang="en-GB" b="1" u="sng" dirty="0"/>
              <a:t>Liable to Tax</a:t>
            </a:r>
            <a:r>
              <a:rPr lang="en-GB" dirty="0"/>
              <a:t>” in sub-section (1A)</a:t>
            </a:r>
            <a:endParaRPr lang="en-GB" b="1" dirty="0"/>
          </a:p>
          <a:p>
            <a:pPr marL="114300" indent="0" algn="just">
              <a:buNone/>
            </a:pPr>
            <a:endParaRPr lang="en-GB" sz="600" b="1" dirty="0"/>
          </a:p>
          <a:p>
            <a:pPr marL="114300" indent="0" algn="just">
              <a:buNone/>
            </a:pPr>
            <a:r>
              <a:rPr lang="en-GB" b="1" dirty="0"/>
              <a:t>Country A</a:t>
            </a:r>
            <a:endParaRPr lang="en-IN" b="1" dirty="0"/>
          </a:p>
          <a:p>
            <a:pPr algn="just"/>
            <a:r>
              <a:rPr lang="en-GB" dirty="0"/>
              <a:t>There is a domestic </a:t>
            </a:r>
            <a:r>
              <a:rPr lang="en-GB" dirty="0" err="1"/>
              <a:t>income-tax</a:t>
            </a:r>
            <a:r>
              <a:rPr lang="en-GB" dirty="0"/>
              <a:t> law. A person is resident as per </a:t>
            </a:r>
            <a:r>
              <a:rPr lang="en-IN" dirty="0"/>
              <a:t>the domestic law. Is it relevant whether the person is covered in the scope of such domestic law?</a:t>
            </a:r>
          </a:p>
          <a:p>
            <a:pPr marL="114300" indent="0" algn="just">
              <a:buNone/>
            </a:pPr>
            <a:endParaRPr lang="en-GB" sz="100" b="1" dirty="0"/>
          </a:p>
          <a:p>
            <a:pPr marL="114300" indent="0" algn="just">
              <a:buNone/>
            </a:pPr>
            <a:r>
              <a:rPr lang="en-GB" b="1" dirty="0"/>
              <a:t>Country B</a:t>
            </a:r>
            <a:endParaRPr lang="en-IN" b="1" dirty="0"/>
          </a:p>
          <a:p>
            <a:pPr algn="just"/>
            <a:r>
              <a:rPr lang="en-GB" dirty="0"/>
              <a:t>No Domestic Tax Law. Can person be considered “Liable to tax” in such country?</a:t>
            </a:r>
          </a:p>
          <a:p>
            <a:pPr marL="114300" indent="0" algn="just">
              <a:buNone/>
            </a:pPr>
            <a:endParaRPr lang="en-GB" sz="500" b="1" dirty="0"/>
          </a:p>
          <a:p>
            <a:pPr marL="114300" indent="0" algn="just">
              <a:buNone/>
            </a:pPr>
            <a:r>
              <a:rPr lang="en-GB" b="1" dirty="0"/>
              <a:t>Country C</a:t>
            </a:r>
          </a:p>
          <a:p>
            <a:pPr algn="just"/>
            <a:r>
              <a:rPr lang="en-GB" dirty="0"/>
              <a:t>There is Domestic Law, Individual is covered by its scope. But, does not have to pay tax because of exemptions and NIL Rate.</a:t>
            </a:r>
          </a:p>
          <a:p>
            <a:pPr lvl="8" algn="just"/>
            <a:endParaRPr lang="en-US" sz="1200" b="0" i="0" dirty="0">
              <a:solidFill>
                <a:srgbClr val="444444"/>
              </a:solidFill>
              <a:effectLst/>
              <a:latin typeface="Times New Roman" panose="02020603050405020304" pitchFamily="18" charset="0"/>
            </a:endParaRPr>
          </a:p>
          <a:p>
            <a:pPr algn="just"/>
            <a:r>
              <a:rPr lang="en-US" b="1" i="0" dirty="0">
                <a:solidFill>
                  <a:srgbClr val="444444"/>
                </a:solidFill>
                <a:effectLst/>
                <a:latin typeface="Times New Roman" panose="02020603050405020304" pitchFamily="18" charset="0"/>
              </a:rPr>
              <a:t>Section 2(29A):</a:t>
            </a:r>
            <a:r>
              <a:rPr lang="en-US" b="0" i="0" dirty="0">
                <a:solidFill>
                  <a:srgbClr val="444444"/>
                </a:solidFill>
                <a:effectLst/>
                <a:latin typeface="Times New Roman" panose="02020603050405020304" pitchFamily="18" charset="0"/>
              </a:rPr>
              <a:t> "liable to tax", in relation to a person and with reference to a country, means that there is an </a:t>
            </a:r>
            <a:r>
              <a:rPr lang="en-US" b="0" i="0" dirty="0" err="1">
                <a:solidFill>
                  <a:srgbClr val="444444"/>
                </a:solidFill>
                <a:effectLst/>
                <a:latin typeface="Times New Roman" panose="02020603050405020304" pitchFamily="18" charset="0"/>
              </a:rPr>
              <a:t>income-tax</a:t>
            </a:r>
            <a:r>
              <a:rPr lang="en-US" b="0" i="0" dirty="0">
                <a:solidFill>
                  <a:srgbClr val="444444"/>
                </a:solidFill>
                <a:effectLst/>
                <a:latin typeface="Times New Roman" panose="02020603050405020304" pitchFamily="18" charset="0"/>
              </a:rPr>
              <a:t> liability on such person under the law of that country for the time being in force and shall include a person who has subsequently been exempted from such liability under the law of that country</a:t>
            </a:r>
            <a:endParaRPr lang="en-GB" dirty="0"/>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12</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dirty="0"/>
              <a:t>CA Viren Doshi</a:t>
            </a:r>
          </a:p>
        </p:txBody>
      </p:sp>
    </p:spTree>
    <p:extLst>
      <p:ext uri="{BB962C8B-B14F-4D97-AF65-F5344CB8AC3E}">
        <p14:creationId xmlns:p14="http://schemas.microsoft.com/office/powerpoint/2010/main" val="30733504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0919-0F64-D593-8F3B-8B1CC8E3B773}"/>
              </a:ext>
            </a:extLst>
          </p:cNvPr>
          <p:cNvSpPr>
            <a:spLocks noGrp="1"/>
          </p:cNvSpPr>
          <p:nvPr>
            <p:ph type="title"/>
          </p:nvPr>
        </p:nvSpPr>
        <p:spPr>
          <a:xfrm>
            <a:off x="657606" y="216953"/>
            <a:ext cx="10772775" cy="1658198"/>
          </a:xfrm>
        </p:spPr>
        <p:txBody>
          <a:bodyPr/>
          <a:lstStyle/>
          <a:p>
            <a:r>
              <a:rPr lang="en-US" altLang="en-US" sz="4400" dirty="0"/>
              <a:t>Is Tax Residency Certificate sufficient for claiming DTA benefit?</a:t>
            </a:r>
            <a:endParaRPr lang="en-US" dirty="0"/>
          </a:p>
        </p:txBody>
      </p:sp>
      <p:sp>
        <p:nvSpPr>
          <p:cNvPr id="3" name="Content Placeholder 2">
            <a:extLst>
              <a:ext uri="{FF2B5EF4-FFF2-40B4-BE49-F238E27FC236}">
                <a16:creationId xmlns:a16="http://schemas.microsoft.com/office/drawing/2014/main" id="{2F081939-AD66-90D6-15E3-4F4B78AE3CC9}"/>
              </a:ext>
            </a:extLst>
          </p:cNvPr>
          <p:cNvSpPr>
            <a:spLocks noGrp="1"/>
          </p:cNvSpPr>
          <p:nvPr>
            <p:ph idx="1"/>
          </p:nvPr>
        </p:nvSpPr>
        <p:spPr>
          <a:xfrm>
            <a:off x="676656" y="2011680"/>
            <a:ext cx="10753725" cy="4247718"/>
          </a:xfrm>
        </p:spPr>
        <p:txBody>
          <a:bodyPr>
            <a:normAutofit fontScale="92500" lnSpcReduction="10000"/>
          </a:bodyPr>
          <a:lstStyle/>
          <a:p>
            <a:pPr algn="just"/>
            <a:r>
              <a:rPr lang="en-IN" dirty="0"/>
              <a:t>In </a:t>
            </a:r>
            <a:r>
              <a:rPr lang="en-IN" b="1" i="1" dirty="0" err="1"/>
              <a:t>Indostar</a:t>
            </a:r>
            <a:r>
              <a:rPr lang="en-IN" b="1" i="1" dirty="0"/>
              <a:t> Capital [2019] 105 taxmann.com 96</a:t>
            </a:r>
            <a:r>
              <a:rPr lang="en-IN" b="1" dirty="0"/>
              <a:t> </a:t>
            </a:r>
            <a:r>
              <a:rPr lang="en-IN" dirty="0"/>
              <a:t>Bombay HC held that AO can deny relief of TRC in case of ‘sham transaction’ and ‘colourable device to avoid tax’ but in assessment proceedings. Lower withholding tax certificate to be issued subject to assessment. </a:t>
            </a:r>
          </a:p>
          <a:p>
            <a:pPr algn="just"/>
            <a:r>
              <a:rPr lang="en-IN" dirty="0"/>
              <a:t>In </a:t>
            </a:r>
            <a:r>
              <a:rPr lang="en-IN" b="1" i="1" dirty="0"/>
              <a:t>JSH (Mauritius) Ltd., [2017] 84 taxmann.com 37</a:t>
            </a:r>
            <a:r>
              <a:rPr lang="en-IN" b="1" dirty="0"/>
              <a:t> </a:t>
            </a:r>
            <a:r>
              <a:rPr lang="en-IN" dirty="0"/>
              <a:t>Bom. HC upheld access to treaty but based on facts and not just TRC</a:t>
            </a:r>
          </a:p>
          <a:p>
            <a:pPr algn="just"/>
            <a:r>
              <a:rPr lang="en-IN" b="1" dirty="0"/>
              <a:t>In Serco BPO (P.) Ltd. </a:t>
            </a:r>
            <a:r>
              <a:rPr lang="en-IN" b="1" i="1" dirty="0"/>
              <a:t>v.</a:t>
            </a:r>
            <a:r>
              <a:rPr lang="en-IN" b="1" dirty="0"/>
              <a:t> AAR [2015] 379 ITR 256 </a:t>
            </a:r>
            <a:r>
              <a:rPr lang="en-IN" dirty="0"/>
              <a:t>Punjab &amp; Haryana HC held that TRC should be accepted considering that there was not a single finding of fact that transaction/ arrangement was designed for avoidance of Indian tax. </a:t>
            </a:r>
          </a:p>
          <a:p>
            <a:pPr algn="just"/>
            <a:r>
              <a:rPr lang="en-IN" dirty="0"/>
              <a:t>In </a:t>
            </a:r>
            <a:r>
              <a:rPr lang="en-US" altLang="en-US" b="1" i="1" dirty="0"/>
              <a:t>HSBC Bank (Mauritius) Limited, </a:t>
            </a:r>
            <a:r>
              <a:rPr lang="en-IN" b="1" i="1" dirty="0"/>
              <a:t>[2018] 96 taxmann.com 544</a:t>
            </a:r>
            <a:r>
              <a:rPr lang="en-IN" b="1" dirty="0"/>
              <a:t> </a:t>
            </a:r>
            <a:r>
              <a:rPr lang="en-US" altLang="en-US" dirty="0"/>
              <a:t>Mumbai ITAT, based on reading of above judgement, held that Circular 789 would apply to interest incomes too.</a:t>
            </a:r>
          </a:p>
        </p:txBody>
      </p:sp>
      <p:sp>
        <p:nvSpPr>
          <p:cNvPr id="4" name="Date Placeholder 3">
            <a:extLst>
              <a:ext uri="{FF2B5EF4-FFF2-40B4-BE49-F238E27FC236}">
                <a16:creationId xmlns:a16="http://schemas.microsoft.com/office/drawing/2014/main" id="{9EB3C0F4-7DB3-ED69-0A29-A7C148D2C913}"/>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A6F0DD6A-4259-99A8-1D22-DA910E7F066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B784F92-3051-0BFC-29FC-703C50BCDFF9}"/>
              </a:ext>
            </a:extLst>
          </p:cNvPr>
          <p:cNvSpPr>
            <a:spLocks noGrp="1"/>
          </p:cNvSpPr>
          <p:nvPr>
            <p:ph type="sldNum" sz="quarter" idx="12"/>
          </p:nvPr>
        </p:nvSpPr>
        <p:spPr/>
        <p:txBody>
          <a:bodyPr/>
          <a:lstStyle/>
          <a:p>
            <a:fld id="{53B6C93E-B05E-49F4-B363-E611733D9E4E}" type="slidenum">
              <a:rPr lang="en-US" smtClean="0"/>
              <a:pPr/>
              <a:t>120</a:t>
            </a:fld>
            <a:endParaRPr lang="en-US"/>
          </a:p>
        </p:txBody>
      </p:sp>
    </p:spTree>
    <p:extLst>
      <p:ext uri="{BB962C8B-B14F-4D97-AF65-F5344CB8AC3E}">
        <p14:creationId xmlns:p14="http://schemas.microsoft.com/office/powerpoint/2010/main" val="3836700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4C2E-5334-4E3D-556B-50886090FEAA}"/>
              </a:ext>
            </a:extLst>
          </p:cNvPr>
          <p:cNvSpPr>
            <a:spLocks noGrp="1"/>
          </p:cNvSpPr>
          <p:nvPr>
            <p:ph type="title"/>
          </p:nvPr>
        </p:nvSpPr>
        <p:spPr>
          <a:xfrm>
            <a:off x="657606" y="251036"/>
            <a:ext cx="10772775" cy="1161605"/>
          </a:xfrm>
        </p:spPr>
        <p:txBody>
          <a:bodyPr/>
          <a:lstStyle/>
          <a:p>
            <a:r>
              <a:rPr lang="en-US" altLang="en-US" sz="4400" dirty="0"/>
              <a:t>TRC vis-à-vis Beneficial Ownership</a:t>
            </a:r>
            <a:endParaRPr lang="en-US" dirty="0"/>
          </a:p>
        </p:txBody>
      </p:sp>
      <p:sp>
        <p:nvSpPr>
          <p:cNvPr id="3" name="Content Placeholder 2">
            <a:extLst>
              <a:ext uri="{FF2B5EF4-FFF2-40B4-BE49-F238E27FC236}">
                <a16:creationId xmlns:a16="http://schemas.microsoft.com/office/drawing/2014/main" id="{CBFAD449-BBC9-42FB-D758-2E796C4488F0}"/>
              </a:ext>
            </a:extLst>
          </p:cNvPr>
          <p:cNvSpPr>
            <a:spLocks noGrp="1"/>
          </p:cNvSpPr>
          <p:nvPr>
            <p:ph idx="1"/>
          </p:nvPr>
        </p:nvSpPr>
        <p:spPr>
          <a:xfrm>
            <a:off x="676656" y="1630838"/>
            <a:ext cx="10753725" cy="4781610"/>
          </a:xfrm>
        </p:spPr>
        <p:txBody>
          <a:bodyPr>
            <a:normAutofit fontScale="77500" lnSpcReduction="20000"/>
          </a:bodyPr>
          <a:lstStyle/>
          <a:p>
            <a:pPr algn="just"/>
            <a:r>
              <a:rPr lang="en-IN" dirty="0"/>
              <a:t>In </a:t>
            </a:r>
            <a:r>
              <a:rPr lang="en-IN" b="1" i="1" dirty="0"/>
              <a:t>AB Holdings, Mauritius-II, In re [2018] 90 taxmann.com 177 (AAR - New Delhi)</a:t>
            </a:r>
            <a:r>
              <a:rPr lang="en-IN" dirty="0"/>
              <a:t> AAR granted treaty benefits holding that shares held by the company were beneficially owned by it looking at several factors apart from TRC. </a:t>
            </a:r>
          </a:p>
          <a:p>
            <a:pPr algn="just"/>
            <a:r>
              <a:rPr lang="en-US" altLang="en-US" dirty="0"/>
              <a:t>In </a:t>
            </a:r>
            <a:r>
              <a:rPr lang="en-US" altLang="en-US" b="1" i="1" dirty="0"/>
              <a:t>Universal International Music B.V., </a:t>
            </a:r>
            <a:r>
              <a:rPr lang="en-IN" b="1" dirty="0"/>
              <a:t>[2013] 31 taxmann.com 223 </a:t>
            </a:r>
            <a:r>
              <a:rPr lang="en-US" altLang="en-US" dirty="0"/>
              <a:t>Bom HC determined beneficial ownership of royalty income in </a:t>
            </a:r>
            <a:r>
              <a:rPr lang="en-US" altLang="en-US" dirty="0" err="1"/>
              <a:t>favour</a:t>
            </a:r>
            <a:r>
              <a:rPr lang="en-US" altLang="en-US" dirty="0"/>
              <a:t> of NR under Netherlands treaty on account of a specific certificate from the local government on beneficial ownership and Circular 789. </a:t>
            </a:r>
            <a:endParaRPr lang="en-IN" dirty="0"/>
          </a:p>
          <a:p>
            <a:pPr algn="just"/>
            <a:r>
              <a:rPr lang="en-IN" dirty="0"/>
              <a:t>However, in </a:t>
            </a:r>
            <a:r>
              <a:rPr lang="en-IN" b="1" i="1" dirty="0"/>
              <a:t>"AB" Mauritius, In re [2018] 90 taxmann.com 182 (AAR - New Delhi)</a:t>
            </a:r>
            <a:r>
              <a:rPr lang="en-IN" dirty="0"/>
              <a:t>, the AAR denied treaty benefits based on facts holding that Co. was only a name-lender and shares were in fact beneficially owned by its holding company in USA.</a:t>
            </a:r>
            <a:endParaRPr lang="en-US" altLang="en-US" dirty="0"/>
          </a:p>
          <a:p>
            <a:pPr algn="just"/>
            <a:r>
              <a:rPr lang="en-US" altLang="en-US" dirty="0"/>
              <a:t>Bangalore ITAT in </a:t>
            </a:r>
            <a:r>
              <a:rPr lang="en-IN" b="1" i="1" dirty="0"/>
              <a:t>Google India Private Limited. [2018] 93 taxmann.com 183 </a:t>
            </a:r>
            <a:r>
              <a:rPr lang="en-IN" b="1" dirty="0"/>
              <a:t>remanded matter back to AO to determine Beneficial Ownership</a:t>
            </a:r>
          </a:p>
          <a:p>
            <a:pPr algn="just"/>
            <a:r>
              <a:rPr lang="en-IN" dirty="0"/>
              <a:t>Bangalore ITAT in </a:t>
            </a:r>
            <a:r>
              <a:rPr lang="en-IN" b="1" dirty="0"/>
              <a:t>Google India </a:t>
            </a:r>
            <a:r>
              <a:rPr lang="en-IN" b="1" dirty="0" err="1"/>
              <a:t>Pvt.</a:t>
            </a:r>
            <a:r>
              <a:rPr lang="en-IN" b="1" dirty="0"/>
              <a:t> Ltd. v. JDIT [2018] 93 taxmann.com 183 </a:t>
            </a:r>
            <a:r>
              <a:rPr lang="en-IN" dirty="0"/>
              <a:t>restored the matter back to AO to determine beneficial ownership of Google Ireland Holdings under India-Ireland DTA despite having a TRC. </a:t>
            </a:r>
          </a:p>
          <a:p>
            <a:pPr algn="just"/>
            <a:endParaRPr lang="en-IN" b="1" dirty="0"/>
          </a:p>
          <a:p>
            <a:pPr algn="just"/>
            <a:r>
              <a:rPr lang="en-US" altLang="en-US" dirty="0"/>
              <a:t>In conclusion: For issues like sham transactions and conditions of DTA – like Beneficial ownership, Limitation of Benefits clause, Principal Purpose Test – TRC may not be sufficient.</a:t>
            </a:r>
            <a:endParaRPr lang="en-IN" b="1" dirty="0"/>
          </a:p>
        </p:txBody>
      </p:sp>
      <p:sp>
        <p:nvSpPr>
          <p:cNvPr id="4" name="Date Placeholder 3">
            <a:extLst>
              <a:ext uri="{FF2B5EF4-FFF2-40B4-BE49-F238E27FC236}">
                <a16:creationId xmlns:a16="http://schemas.microsoft.com/office/drawing/2014/main" id="{6C609838-94A1-296A-313D-7BC16D585034}"/>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6667228A-5D61-BA32-CF38-778956431C76}"/>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03DE6695-EC32-E06F-CB4F-90323EE4F818}"/>
              </a:ext>
            </a:extLst>
          </p:cNvPr>
          <p:cNvSpPr>
            <a:spLocks noGrp="1"/>
          </p:cNvSpPr>
          <p:nvPr>
            <p:ph type="sldNum" sz="quarter" idx="12"/>
          </p:nvPr>
        </p:nvSpPr>
        <p:spPr/>
        <p:txBody>
          <a:bodyPr/>
          <a:lstStyle/>
          <a:p>
            <a:fld id="{53B6C93E-B05E-49F4-B363-E611733D9E4E}" type="slidenum">
              <a:rPr lang="en-US" smtClean="0"/>
              <a:pPr/>
              <a:t>121</a:t>
            </a:fld>
            <a:endParaRPr lang="en-US"/>
          </a:p>
        </p:txBody>
      </p:sp>
    </p:spTree>
    <p:extLst>
      <p:ext uri="{BB962C8B-B14F-4D97-AF65-F5344CB8AC3E}">
        <p14:creationId xmlns:p14="http://schemas.microsoft.com/office/powerpoint/2010/main" val="27548098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C132-3B4E-6DD1-7A08-9F86B63A1645}"/>
              </a:ext>
            </a:extLst>
          </p:cNvPr>
          <p:cNvSpPr>
            <a:spLocks noGrp="1"/>
          </p:cNvSpPr>
          <p:nvPr>
            <p:ph type="title"/>
          </p:nvPr>
        </p:nvSpPr>
        <p:spPr>
          <a:xfrm>
            <a:off x="657606" y="141315"/>
            <a:ext cx="10772775" cy="1658198"/>
          </a:xfrm>
        </p:spPr>
        <p:txBody>
          <a:bodyPr/>
          <a:lstStyle/>
          <a:p>
            <a:r>
              <a:rPr lang="en-US" dirty="0"/>
              <a:t>Section 206AA – Submission of PAN</a:t>
            </a:r>
          </a:p>
        </p:txBody>
      </p:sp>
      <p:sp>
        <p:nvSpPr>
          <p:cNvPr id="3" name="Content Placeholder 2">
            <a:extLst>
              <a:ext uri="{FF2B5EF4-FFF2-40B4-BE49-F238E27FC236}">
                <a16:creationId xmlns:a16="http://schemas.microsoft.com/office/drawing/2014/main" id="{616CC02F-F527-06D6-B374-876D8FEB6A96}"/>
              </a:ext>
            </a:extLst>
          </p:cNvPr>
          <p:cNvSpPr>
            <a:spLocks noGrp="1"/>
          </p:cNvSpPr>
          <p:nvPr>
            <p:ph idx="1"/>
          </p:nvPr>
        </p:nvSpPr>
        <p:spPr>
          <a:xfrm>
            <a:off x="676656" y="1611984"/>
            <a:ext cx="10753725" cy="4647414"/>
          </a:xfrm>
        </p:spPr>
        <p:txBody>
          <a:bodyPr>
            <a:normAutofit fontScale="85000" lnSpcReduction="20000"/>
          </a:bodyPr>
          <a:lstStyle/>
          <a:p>
            <a:r>
              <a:rPr lang="en-IN" dirty="0"/>
              <a:t>Obligation to furnish PAN on </a:t>
            </a:r>
            <a:r>
              <a:rPr lang="en-IN" b="1" dirty="0"/>
              <a:t>any person </a:t>
            </a:r>
            <a:r>
              <a:rPr lang="en-IN" dirty="0"/>
              <a:t>receiving any sum or income or amount on which </a:t>
            </a:r>
            <a:r>
              <a:rPr lang="en-IN" b="1" dirty="0"/>
              <a:t>tax is deductible</a:t>
            </a:r>
          </a:p>
          <a:p>
            <a:r>
              <a:rPr lang="en-IN" dirty="0"/>
              <a:t>In absence of PAN, tax shall be deducted at the higher of the following rates:</a:t>
            </a:r>
          </a:p>
          <a:p>
            <a:pPr lvl="1"/>
            <a:r>
              <a:rPr lang="en-IN" dirty="0"/>
              <a:t>At the rate specified in the relevant provision of the Act; or</a:t>
            </a:r>
          </a:p>
          <a:p>
            <a:pPr lvl="1"/>
            <a:r>
              <a:rPr lang="en-IN" dirty="0"/>
              <a:t>At the rate or rates in force; or</a:t>
            </a:r>
          </a:p>
          <a:p>
            <a:pPr lvl="1"/>
            <a:r>
              <a:rPr lang="en-IN" dirty="0"/>
              <a:t>At the rate of 20%</a:t>
            </a:r>
          </a:p>
          <a:p>
            <a:r>
              <a:rPr lang="en-IN" dirty="0"/>
              <a:t>Provisional tax, Refund of higher tax deducted available</a:t>
            </a:r>
          </a:p>
          <a:p>
            <a:r>
              <a:rPr lang="en-IN" dirty="0"/>
              <a:t>Difficulties gone down considerably from 1</a:t>
            </a:r>
            <a:r>
              <a:rPr lang="en-IN" baseline="30000" dirty="0"/>
              <a:t>st</a:t>
            </a:r>
            <a:r>
              <a:rPr lang="en-IN" dirty="0"/>
              <a:t> June 2016</a:t>
            </a:r>
          </a:p>
          <a:p>
            <a:r>
              <a:rPr lang="en-IN" dirty="0"/>
              <a:t>PAN not required on payment of interest, royalty, FTS and on transfer of capital asset (capital gains).</a:t>
            </a:r>
          </a:p>
          <a:p>
            <a:r>
              <a:rPr lang="en-IN" dirty="0"/>
              <a:t>DTAA provisions override S. 206AA</a:t>
            </a:r>
          </a:p>
          <a:p>
            <a:pPr lvl="1"/>
            <a:r>
              <a:rPr lang="en-IN" dirty="0"/>
              <a:t>Delhi HC in </a:t>
            </a:r>
            <a:r>
              <a:rPr lang="en-US" b="1" i="1" dirty="0"/>
              <a:t>Danisco India (P.) Ltd. v. </a:t>
            </a:r>
            <a:r>
              <a:rPr lang="en-IN" b="1" i="1" dirty="0"/>
              <a:t>UOI </a:t>
            </a:r>
            <a:r>
              <a:rPr lang="en-US" b="1" i="1" dirty="0"/>
              <a:t>404 ITR 539; </a:t>
            </a:r>
          </a:p>
          <a:p>
            <a:pPr lvl="1"/>
            <a:r>
              <a:rPr lang="en-IN" dirty="0"/>
              <a:t>Special Bench of Hyderabad Tribunal in </a:t>
            </a:r>
            <a:r>
              <a:rPr lang="en-IN" b="1" i="1" dirty="0"/>
              <a:t>Nagarjuna Fertilizers and Chemicals Limited [2017] 78 taxmann.com 264</a:t>
            </a:r>
            <a:endParaRPr lang="en-IN" dirty="0"/>
          </a:p>
        </p:txBody>
      </p:sp>
      <p:sp>
        <p:nvSpPr>
          <p:cNvPr id="4" name="Date Placeholder 3">
            <a:extLst>
              <a:ext uri="{FF2B5EF4-FFF2-40B4-BE49-F238E27FC236}">
                <a16:creationId xmlns:a16="http://schemas.microsoft.com/office/drawing/2014/main" id="{4499C72B-BD27-F32D-3958-0970F738899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4EE063AB-6062-8F23-2D5C-396E018874C7}"/>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2A8634CD-8898-1C8A-E97D-F16BDFB1D32C}"/>
              </a:ext>
            </a:extLst>
          </p:cNvPr>
          <p:cNvSpPr>
            <a:spLocks noGrp="1"/>
          </p:cNvSpPr>
          <p:nvPr>
            <p:ph type="sldNum" sz="quarter" idx="12"/>
          </p:nvPr>
        </p:nvSpPr>
        <p:spPr/>
        <p:txBody>
          <a:bodyPr/>
          <a:lstStyle/>
          <a:p>
            <a:fld id="{53B6C93E-B05E-49F4-B363-E611733D9E4E}" type="slidenum">
              <a:rPr lang="en-US" smtClean="0"/>
              <a:pPr/>
              <a:t>122</a:t>
            </a:fld>
            <a:endParaRPr lang="en-US"/>
          </a:p>
        </p:txBody>
      </p:sp>
    </p:spTree>
    <p:extLst>
      <p:ext uri="{BB962C8B-B14F-4D97-AF65-F5344CB8AC3E}">
        <p14:creationId xmlns:p14="http://schemas.microsoft.com/office/powerpoint/2010/main" val="1181466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52A7-8E10-48A0-51DF-CAEC44B950D6}"/>
              </a:ext>
            </a:extLst>
          </p:cNvPr>
          <p:cNvSpPr>
            <a:spLocks noGrp="1"/>
          </p:cNvSpPr>
          <p:nvPr>
            <p:ph type="title"/>
          </p:nvPr>
        </p:nvSpPr>
        <p:spPr>
          <a:xfrm>
            <a:off x="657224" y="0"/>
            <a:ext cx="10772775" cy="1146387"/>
          </a:xfrm>
        </p:spPr>
        <p:txBody>
          <a:bodyPr/>
          <a:lstStyle/>
          <a:p>
            <a:r>
              <a:rPr lang="en-US" dirty="0"/>
              <a:t>Form 15CA</a:t>
            </a:r>
          </a:p>
        </p:txBody>
      </p:sp>
      <p:sp>
        <p:nvSpPr>
          <p:cNvPr id="4" name="Date Placeholder 3">
            <a:extLst>
              <a:ext uri="{FF2B5EF4-FFF2-40B4-BE49-F238E27FC236}">
                <a16:creationId xmlns:a16="http://schemas.microsoft.com/office/drawing/2014/main" id="{33C90EA8-3EA1-5D6A-2B44-C11FBA670772}"/>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A685A25B-637E-6ECA-91E2-D185FC8FF5BC}"/>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CB53CE46-AB2F-12DF-99C1-1F7BFE9DBFA8}"/>
              </a:ext>
            </a:extLst>
          </p:cNvPr>
          <p:cNvSpPr>
            <a:spLocks noGrp="1"/>
          </p:cNvSpPr>
          <p:nvPr>
            <p:ph type="sldNum" sz="quarter" idx="12"/>
          </p:nvPr>
        </p:nvSpPr>
        <p:spPr/>
        <p:txBody>
          <a:bodyPr/>
          <a:lstStyle/>
          <a:p>
            <a:fld id="{53B6C93E-B05E-49F4-B363-E611733D9E4E}" type="slidenum">
              <a:rPr lang="en-US" smtClean="0"/>
              <a:pPr/>
              <a:t>123</a:t>
            </a:fld>
            <a:endParaRPr lang="en-US"/>
          </a:p>
        </p:txBody>
      </p:sp>
      <p:sp>
        <p:nvSpPr>
          <p:cNvPr id="7" name="Rounded Rectangle 6">
            <a:extLst>
              <a:ext uri="{FF2B5EF4-FFF2-40B4-BE49-F238E27FC236}">
                <a16:creationId xmlns:a16="http://schemas.microsoft.com/office/drawing/2014/main" id="{CC276584-E6FD-E7A8-76A7-4B832C99EBA0}"/>
              </a:ext>
            </a:extLst>
          </p:cNvPr>
          <p:cNvSpPr/>
          <p:nvPr/>
        </p:nvSpPr>
        <p:spPr>
          <a:xfrm>
            <a:off x="4417720" y="3087679"/>
            <a:ext cx="2494372" cy="1062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Book Antiqua" panose="02040602050305030304" pitchFamily="18" charset="0"/>
              </a:rPr>
              <a:t>Is the remittance &lt; 5 lakhs in aggregate in same FY?</a:t>
            </a:r>
          </a:p>
        </p:txBody>
      </p:sp>
      <p:sp>
        <p:nvSpPr>
          <p:cNvPr id="8" name="Rounded Rectangle 7">
            <a:extLst>
              <a:ext uri="{FF2B5EF4-FFF2-40B4-BE49-F238E27FC236}">
                <a16:creationId xmlns:a16="http://schemas.microsoft.com/office/drawing/2014/main" id="{1CC2485A-A14A-D410-FE4C-D0231D03727B}"/>
              </a:ext>
            </a:extLst>
          </p:cNvPr>
          <p:cNvSpPr/>
          <p:nvPr/>
        </p:nvSpPr>
        <p:spPr>
          <a:xfrm>
            <a:off x="3378285" y="4734708"/>
            <a:ext cx="2467262" cy="1118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Book Antiqua" panose="02040602050305030304" pitchFamily="18" charset="0"/>
              </a:rPr>
              <a:t>Has Certificate  or  order from AO u/s 197 / 195(2) / 195(3) been obtained? </a:t>
            </a:r>
          </a:p>
        </p:txBody>
      </p:sp>
      <p:sp>
        <p:nvSpPr>
          <p:cNvPr id="9" name="Rounded Rectangle 9">
            <a:extLst>
              <a:ext uri="{FF2B5EF4-FFF2-40B4-BE49-F238E27FC236}">
                <a16:creationId xmlns:a16="http://schemas.microsoft.com/office/drawing/2014/main" id="{7E741A73-7066-4DF2-5580-866DD5A8B17F}"/>
              </a:ext>
            </a:extLst>
          </p:cNvPr>
          <p:cNvSpPr/>
          <p:nvPr/>
        </p:nvSpPr>
        <p:spPr>
          <a:xfrm>
            <a:off x="6378002" y="4942506"/>
            <a:ext cx="2216182"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Book Antiqua" panose="02040602050305030304" pitchFamily="18" charset="0"/>
              </a:rPr>
              <a:t>Obtain CA Certificate in </a:t>
            </a:r>
            <a:r>
              <a:rPr lang="en-IN" sz="1600" dirty="0">
                <a:solidFill>
                  <a:srgbClr val="FFFF00"/>
                </a:solidFill>
                <a:latin typeface="Book Antiqua" panose="02040602050305030304" pitchFamily="18" charset="0"/>
              </a:rPr>
              <a:t>Form 15CB;</a:t>
            </a:r>
            <a:r>
              <a:rPr lang="en-IN" sz="1600" dirty="0">
                <a:latin typeface="Book Antiqua" panose="02040602050305030304" pitchFamily="18" charset="0"/>
              </a:rPr>
              <a:t> and -&gt;</a:t>
            </a:r>
          </a:p>
        </p:txBody>
      </p:sp>
      <p:sp>
        <p:nvSpPr>
          <p:cNvPr id="10" name="Rounded Rectangle 11">
            <a:extLst>
              <a:ext uri="{FF2B5EF4-FFF2-40B4-BE49-F238E27FC236}">
                <a16:creationId xmlns:a16="http://schemas.microsoft.com/office/drawing/2014/main" id="{D23CCF01-75B1-6F69-97EB-AFC1528BA8E5}"/>
              </a:ext>
            </a:extLst>
          </p:cNvPr>
          <p:cNvSpPr/>
          <p:nvPr/>
        </p:nvSpPr>
        <p:spPr>
          <a:xfrm>
            <a:off x="9063078" y="3349830"/>
            <a:ext cx="1337660" cy="75409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1600" b="1" dirty="0">
                <a:solidFill>
                  <a:schemeClr val="bg1"/>
                </a:solidFill>
                <a:latin typeface="Book Antiqua" panose="02040602050305030304" pitchFamily="18" charset="0"/>
              </a:rPr>
              <a:t>Form 15CA – Part A</a:t>
            </a:r>
          </a:p>
        </p:txBody>
      </p:sp>
      <p:sp>
        <p:nvSpPr>
          <p:cNvPr id="11" name="Flowchart: Alternate Process 10">
            <a:extLst>
              <a:ext uri="{FF2B5EF4-FFF2-40B4-BE49-F238E27FC236}">
                <a16:creationId xmlns:a16="http://schemas.microsoft.com/office/drawing/2014/main" id="{6286C05C-B0F0-7E5C-83FF-D1502DB27F0D}"/>
              </a:ext>
            </a:extLst>
          </p:cNvPr>
          <p:cNvSpPr/>
          <p:nvPr/>
        </p:nvSpPr>
        <p:spPr>
          <a:xfrm>
            <a:off x="8994247" y="1084763"/>
            <a:ext cx="1475322" cy="1152128"/>
          </a:xfrm>
          <a:prstGeom prst="flowChartAlternateProcess">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1600" b="1" dirty="0">
                <a:latin typeface="Book Antiqua" panose="02040602050305030304" pitchFamily="18" charset="0"/>
              </a:rPr>
              <a:t>No information to be submitted</a:t>
            </a:r>
          </a:p>
        </p:txBody>
      </p:sp>
      <p:sp>
        <p:nvSpPr>
          <p:cNvPr id="12" name="Flowchart: Alternate Process 11">
            <a:extLst>
              <a:ext uri="{FF2B5EF4-FFF2-40B4-BE49-F238E27FC236}">
                <a16:creationId xmlns:a16="http://schemas.microsoft.com/office/drawing/2014/main" id="{53FD1456-AD0B-299A-8D6F-1B0F0A41BB1A}"/>
              </a:ext>
            </a:extLst>
          </p:cNvPr>
          <p:cNvSpPr/>
          <p:nvPr/>
        </p:nvSpPr>
        <p:spPr>
          <a:xfrm>
            <a:off x="9056711" y="2381861"/>
            <a:ext cx="1337661" cy="722731"/>
          </a:xfrm>
          <a:prstGeom prst="flowChartAlternateProcess">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1600" b="1" dirty="0">
                <a:latin typeface="Book Antiqua" panose="02040602050305030304" pitchFamily="18" charset="0"/>
              </a:rPr>
              <a:t>Form 15CA – Part D</a:t>
            </a:r>
          </a:p>
        </p:txBody>
      </p:sp>
      <p:grpSp>
        <p:nvGrpSpPr>
          <p:cNvPr id="13" name="Group 12">
            <a:extLst>
              <a:ext uri="{FF2B5EF4-FFF2-40B4-BE49-F238E27FC236}">
                <a16:creationId xmlns:a16="http://schemas.microsoft.com/office/drawing/2014/main" id="{A3725DF3-07DD-A9C1-D4F2-D0E87719E912}"/>
              </a:ext>
            </a:extLst>
          </p:cNvPr>
          <p:cNvGrpSpPr/>
          <p:nvPr/>
        </p:nvGrpSpPr>
        <p:grpSpPr>
          <a:xfrm>
            <a:off x="4145122" y="4165658"/>
            <a:ext cx="745089" cy="569050"/>
            <a:chOff x="2499202" y="4165658"/>
            <a:chExt cx="745089" cy="569050"/>
          </a:xfrm>
        </p:grpSpPr>
        <p:cxnSp>
          <p:nvCxnSpPr>
            <p:cNvPr id="14" name="Straight Arrow Connector 13">
              <a:extLst>
                <a:ext uri="{FF2B5EF4-FFF2-40B4-BE49-F238E27FC236}">
                  <a16:creationId xmlns:a16="http://schemas.microsoft.com/office/drawing/2014/main" id="{741357D5-7DDE-B634-1B7E-F9561BE29F76}"/>
                </a:ext>
              </a:extLst>
            </p:cNvPr>
            <p:cNvCxnSpPr>
              <a:cxnSpLocks/>
            </p:cNvCxnSpPr>
            <p:nvPr/>
          </p:nvCxnSpPr>
          <p:spPr>
            <a:xfrm>
              <a:off x="3244291" y="4165658"/>
              <a:ext cx="0" cy="5690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EDFD8846-0647-AB1F-4F15-931F17C1CDE9}"/>
                </a:ext>
              </a:extLst>
            </p:cNvPr>
            <p:cNvSpPr txBox="1"/>
            <p:nvPr/>
          </p:nvSpPr>
          <p:spPr>
            <a:xfrm>
              <a:off x="2499202" y="4365104"/>
              <a:ext cx="466794" cy="338554"/>
            </a:xfrm>
            <a:prstGeom prst="rect">
              <a:avLst/>
            </a:prstGeom>
            <a:noFill/>
          </p:spPr>
          <p:txBody>
            <a:bodyPr wrap="none" rtlCol="0">
              <a:spAutoFit/>
            </a:bodyPr>
            <a:lstStyle/>
            <a:p>
              <a:r>
                <a:rPr lang="en-IN" sz="1600" dirty="0">
                  <a:solidFill>
                    <a:srgbClr val="FF0000"/>
                  </a:solidFill>
                  <a:latin typeface="Book Antiqua" panose="02040602050305030304" pitchFamily="18" charset="0"/>
                </a:rPr>
                <a:t>No</a:t>
              </a:r>
            </a:p>
          </p:txBody>
        </p:sp>
      </p:grpSp>
      <p:grpSp>
        <p:nvGrpSpPr>
          <p:cNvPr id="16" name="Group 15">
            <a:extLst>
              <a:ext uri="{FF2B5EF4-FFF2-40B4-BE49-F238E27FC236}">
                <a16:creationId xmlns:a16="http://schemas.microsoft.com/office/drawing/2014/main" id="{D19EB219-EF1F-EA5C-832B-B4090EAD806D}"/>
              </a:ext>
            </a:extLst>
          </p:cNvPr>
          <p:cNvGrpSpPr/>
          <p:nvPr/>
        </p:nvGrpSpPr>
        <p:grpSpPr>
          <a:xfrm>
            <a:off x="5845547" y="5169243"/>
            <a:ext cx="532455" cy="393229"/>
            <a:chOff x="5845547" y="5082677"/>
            <a:chExt cx="532455" cy="393229"/>
          </a:xfrm>
        </p:grpSpPr>
        <p:cxnSp>
          <p:nvCxnSpPr>
            <p:cNvPr id="17" name="Straight Arrow Connector 16">
              <a:extLst>
                <a:ext uri="{FF2B5EF4-FFF2-40B4-BE49-F238E27FC236}">
                  <a16:creationId xmlns:a16="http://schemas.microsoft.com/office/drawing/2014/main" id="{869914F2-D3CD-449C-FB24-2532D5490924}"/>
                </a:ext>
              </a:extLst>
            </p:cNvPr>
            <p:cNvCxnSpPr>
              <a:endCxn id="9" idx="1"/>
            </p:cNvCxnSpPr>
            <p:nvPr/>
          </p:nvCxnSpPr>
          <p:spPr>
            <a:xfrm>
              <a:off x="5845547" y="5475906"/>
              <a:ext cx="53245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5BD62473-5BFD-C893-47CC-C7B0CCC76046}"/>
                </a:ext>
              </a:extLst>
            </p:cNvPr>
            <p:cNvSpPr txBox="1"/>
            <p:nvPr/>
          </p:nvSpPr>
          <p:spPr>
            <a:xfrm>
              <a:off x="5864783" y="5082677"/>
              <a:ext cx="466794" cy="338554"/>
            </a:xfrm>
            <a:prstGeom prst="rect">
              <a:avLst/>
            </a:prstGeom>
            <a:noFill/>
          </p:spPr>
          <p:txBody>
            <a:bodyPr wrap="none" rtlCol="0">
              <a:spAutoFit/>
            </a:bodyPr>
            <a:lstStyle/>
            <a:p>
              <a:r>
                <a:rPr lang="en-IN" sz="1600" dirty="0">
                  <a:solidFill>
                    <a:srgbClr val="FF0000"/>
                  </a:solidFill>
                  <a:latin typeface="Book Antiqua" panose="02040602050305030304" pitchFamily="18" charset="0"/>
                </a:rPr>
                <a:t>No</a:t>
              </a:r>
            </a:p>
          </p:txBody>
        </p:sp>
      </p:grpSp>
      <p:grpSp>
        <p:nvGrpSpPr>
          <p:cNvPr id="19" name="Group 18">
            <a:extLst>
              <a:ext uri="{FF2B5EF4-FFF2-40B4-BE49-F238E27FC236}">
                <a16:creationId xmlns:a16="http://schemas.microsoft.com/office/drawing/2014/main" id="{6FF4E05D-7B5E-818D-DFFD-2356950D0563}"/>
              </a:ext>
            </a:extLst>
          </p:cNvPr>
          <p:cNvGrpSpPr/>
          <p:nvPr/>
        </p:nvGrpSpPr>
        <p:grpSpPr>
          <a:xfrm>
            <a:off x="7526199" y="1545851"/>
            <a:ext cx="1468048" cy="454202"/>
            <a:chOff x="5786526" y="1301364"/>
            <a:chExt cx="1468048" cy="454202"/>
          </a:xfrm>
        </p:grpSpPr>
        <p:cxnSp>
          <p:nvCxnSpPr>
            <p:cNvPr id="20" name="Straight Arrow Connector 19">
              <a:extLst>
                <a:ext uri="{FF2B5EF4-FFF2-40B4-BE49-F238E27FC236}">
                  <a16:creationId xmlns:a16="http://schemas.microsoft.com/office/drawing/2014/main" id="{DE667C24-C516-2665-7685-7D6FB758AE93}"/>
                </a:ext>
              </a:extLst>
            </p:cNvPr>
            <p:cNvCxnSpPr>
              <a:stCxn id="41" idx="3"/>
              <a:endCxn id="11" idx="1"/>
            </p:cNvCxnSpPr>
            <p:nvPr/>
          </p:nvCxnSpPr>
          <p:spPr>
            <a:xfrm flipV="1">
              <a:off x="5786526" y="1416340"/>
              <a:ext cx="1468048" cy="3392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E1487E3-31BF-F5EC-A9BC-2872BB7F8952}"/>
                </a:ext>
              </a:extLst>
            </p:cNvPr>
            <p:cNvSpPr txBox="1"/>
            <p:nvPr/>
          </p:nvSpPr>
          <p:spPr>
            <a:xfrm>
              <a:off x="5834632" y="1301364"/>
              <a:ext cx="505267" cy="338554"/>
            </a:xfrm>
            <a:prstGeom prst="rect">
              <a:avLst/>
            </a:prstGeom>
            <a:noFill/>
          </p:spPr>
          <p:txBody>
            <a:bodyPr wrap="none" rtlCol="0">
              <a:spAutoFit/>
            </a:bodyPr>
            <a:lstStyle/>
            <a:p>
              <a:r>
                <a:rPr lang="en-IN" sz="1600" dirty="0">
                  <a:solidFill>
                    <a:srgbClr val="00B050"/>
                  </a:solidFill>
                  <a:latin typeface="Book Antiqua" panose="02040602050305030304" pitchFamily="18" charset="0"/>
                </a:rPr>
                <a:t>Yes</a:t>
              </a:r>
            </a:p>
          </p:txBody>
        </p:sp>
      </p:grpSp>
      <p:grpSp>
        <p:nvGrpSpPr>
          <p:cNvPr id="22" name="Group 21">
            <a:extLst>
              <a:ext uri="{FF2B5EF4-FFF2-40B4-BE49-F238E27FC236}">
                <a16:creationId xmlns:a16="http://schemas.microsoft.com/office/drawing/2014/main" id="{CDC8AB1A-7EAE-3691-0A45-074721B218CB}"/>
              </a:ext>
            </a:extLst>
          </p:cNvPr>
          <p:cNvGrpSpPr/>
          <p:nvPr/>
        </p:nvGrpSpPr>
        <p:grpSpPr>
          <a:xfrm>
            <a:off x="6912092" y="3451824"/>
            <a:ext cx="2150986" cy="338610"/>
            <a:chOff x="3004352" y="4113718"/>
            <a:chExt cx="2150986" cy="338610"/>
          </a:xfrm>
        </p:grpSpPr>
        <p:cxnSp>
          <p:nvCxnSpPr>
            <p:cNvPr id="23" name="Straight Arrow Connector 22">
              <a:extLst>
                <a:ext uri="{FF2B5EF4-FFF2-40B4-BE49-F238E27FC236}">
                  <a16:creationId xmlns:a16="http://schemas.microsoft.com/office/drawing/2014/main" id="{EEA58E2C-5EE1-3F9A-1FF5-08F26F010031}"/>
                </a:ext>
              </a:extLst>
            </p:cNvPr>
            <p:cNvCxnSpPr/>
            <p:nvPr/>
          </p:nvCxnSpPr>
          <p:spPr>
            <a:xfrm>
              <a:off x="3004352" y="4452328"/>
              <a:ext cx="215098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5B6B3AFE-D59C-4942-94A0-DB24A4B5B7C9}"/>
                </a:ext>
              </a:extLst>
            </p:cNvPr>
            <p:cNvSpPr txBox="1"/>
            <p:nvPr/>
          </p:nvSpPr>
          <p:spPr>
            <a:xfrm>
              <a:off x="3030260" y="4113718"/>
              <a:ext cx="505267" cy="338554"/>
            </a:xfrm>
            <a:prstGeom prst="rect">
              <a:avLst/>
            </a:prstGeom>
            <a:noFill/>
          </p:spPr>
          <p:txBody>
            <a:bodyPr wrap="none" rtlCol="0">
              <a:spAutoFit/>
            </a:bodyPr>
            <a:lstStyle/>
            <a:p>
              <a:r>
                <a:rPr lang="en-IN" sz="1600" dirty="0">
                  <a:solidFill>
                    <a:srgbClr val="00B050"/>
                  </a:solidFill>
                  <a:latin typeface="Book Antiqua" panose="02040602050305030304" pitchFamily="18" charset="0"/>
                </a:rPr>
                <a:t>Yes</a:t>
              </a:r>
            </a:p>
          </p:txBody>
        </p:sp>
      </p:grpSp>
      <p:cxnSp>
        <p:nvCxnSpPr>
          <p:cNvPr id="25" name="Straight Arrow Connector 24">
            <a:extLst>
              <a:ext uri="{FF2B5EF4-FFF2-40B4-BE49-F238E27FC236}">
                <a16:creationId xmlns:a16="http://schemas.microsoft.com/office/drawing/2014/main" id="{10F3843F-1828-EEE1-1EC7-ED3D7F8C4B75}"/>
              </a:ext>
            </a:extLst>
          </p:cNvPr>
          <p:cNvCxnSpPr>
            <a:stCxn id="9" idx="3"/>
            <a:endCxn id="32" idx="1"/>
          </p:cNvCxnSpPr>
          <p:nvPr/>
        </p:nvCxnSpPr>
        <p:spPr>
          <a:xfrm>
            <a:off x="8594184" y="5475906"/>
            <a:ext cx="468893" cy="369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26" name="Group 25">
            <a:extLst>
              <a:ext uri="{FF2B5EF4-FFF2-40B4-BE49-F238E27FC236}">
                <a16:creationId xmlns:a16="http://schemas.microsoft.com/office/drawing/2014/main" id="{A0DBCCD4-24D9-D972-1B93-7F2EFAC99A49}"/>
              </a:ext>
            </a:extLst>
          </p:cNvPr>
          <p:cNvGrpSpPr/>
          <p:nvPr/>
        </p:nvGrpSpPr>
        <p:grpSpPr>
          <a:xfrm>
            <a:off x="3155863" y="2513771"/>
            <a:ext cx="1261857" cy="1105278"/>
            <a:chOff x="1509943" y="2728457"/>
            <a:chExt cx="1261857" cy="1105278"/>
          </a:xfrm>
        </p:grpSpPr>
        <p:cxnSp>
          <p:nvCxnSpPr>
            <p:cNvPr id="27" name="Straight Arrow Connector 26">
              <a:extLst>
                <a:ext uri="{FF2B5EF4-FFF2-40B4-BE49-F238E27FC236}">
                  <a16:creationId xmlns:a16="http://schemas.microsoft.com/office/drawing/2014/main" id="{09E2DAF8-9230-9C45-25CE-5AB361334067}"/>
                </a:ext>
              </a:extLst>
            </p:cNvPr>
            <p:cNvCxnSpPr>
              <a:stCxn id="40" idx="3"/>
              <a:endCxn id="7" idx="1"/>
            </p:cNvCxnSpPr>
            <p:nvPr/>
          </p:nvCxnSpPr>
          <p:spPr>
            <a:xfrm>
              <a:off x="1599410" y="2728457"/>
              <a:ext cx="1172390" cy="11052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2A1F1CFF-E592-0A1C-A75C-D1F2175996AE}"/>
                </a:ext>
              </a:extLst>
            </p:cNvPr>
            <p:cNvSpPr txBox="1"/>
            <p:nvPr/>
          </p:nvSpPr>
          <p:spPr>
            <a:xfrm>
              <a:off x="1509943" y="3370239"/>
              <a:ext cx="505267" cy="338554"/>
            </a:xfrm>
            <a:prstGeom prst="rect">
              <a:avLst/>
            </a:prstGeom>
            <a:noFill/>
          </p:spPr>
          <p:txBody>
            <a:bodyPr wrap="none" rtlCol="0">
              <a:spAutoFit/>
            </a:bodyPr>
            <a:lstStyle/>
            <a:p>
              <a:r>
                <a:rPr lang="en-IN" sz="1600" dirty="0">
                  <a:solidFill>
                    <a:srgbClr val="00B050"/>
                  </a:solidFill>
                  <a:latin typeface="Book Antiqua" panose="02040602050305030304" pitchFamily="18" charset="0"/>
                </a:rPr>
                <a:t>Yes</a:t>
              </a:r>
            </a:p>
          </p:txBody>
        </p:sp>
      </p:grpSp>
      <p:grpSp>
        <p:nvGrpSpPr>
          <p:cNvPr id="29" name="Group 28">
            <a:extLst>
              <a:ext uri="{FF2B5EF4-FFF2-40B4-BE49-F238E27FC236}">
                <a16:creationId xmlns:a16="http://schemas.microsoft.com/office/drawing/2014/main" id="{AB4A2D1B-A546-582E-6E82-CBB4205FAB00}"/>
              </a:ext>
            </a:extLst>
          </p:cNvPr>
          <p:cNvGrpSpPr/>
          <p:nvPr/>
        </p:nvGrpSpPr>
        <p:grpSpPr>
          <a:xfrm>
            <a:off x="7526199" y="2000053"/>
            <a:ext cx="1530512" cy="743174"/>
            <a:chOff x="4102445" y="6861544"/>
            <a:chExt cx="1530512" cy="743174"/>
          </a:xfrm>
        </p:grpSpPr>
        <p:cxnSp>
          <p:nvCxnSpPr>
            <p:cNvPr id="30" name="Straight Arrow Connector 29">
              <a:extLst>
                <a:ext uri="{FF2B5EF4-FFF2-40B4-BE49-F238E27FC236}">
                  <a16:creationId xmlns:a16="http://schemas.microsoft.com/office/drawing/2014/main" id="{C7F9A017-4768-F643-0578-1668F437E9E6}"/>
                </a:ext>
              </a:extLst>
            </p:cNvPr>
            <p:cNvCxnSpPr>
              <a:stCxn id="41" idx="3"/>
              <a:endCxn id="12" idx="1"/>
            </p:cNvCxnSpPr>
            <p:nvPr/>
          </p:nvCxnSpPr>
          <p:spPr>
            <a:xfrm>
              <a:off x="4102445" y="6861544"/>
              <a:ext cx="1530512" cy="7431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86C5B908-BEF8-D08F-BC96-D4C828BDE50A}"/>
                </a:ext>
              </a:extLst>
            </p:cNvPr>
            <p:cNvSpPr txBox="1"/>
            <p:nvPr/>
          </p:nvSpPr>
          <p:spPr>
            <a:xfrm>
              <a:off x="4150551" y="7063854"/>
              <a:ext cx="466794" cy="338554"/>
            </a:xfrm>
            <a:prstGeom prst="rect">
              <a:avLst/>
            </a:prstGeom>
            <a:noFill/>
          </p:spPr>
          <p:txBody>
            <a:bodyPr wrap="none" rtlCol="0">
              <a:spAutoFit/>
            </a:bodyPr>
            <a:lstStyle/>
            <a:p>
              <a:r>
                <a:rPr lang="en-IN" sz="1600" dirty="0">
                  <a:solidFill>
                    <a:srgbClr val="FF0000"/>
                  </a:solidFill>
                  <a:latin typeface="Book Antiqua" panose="02040602050305030304" pitchFamily="18" charset="0"/>
                </a:rPr>
                <a:t>No</a:t>
              </a:r>
            </a:p>
          </p:txBody>
        </p:sp>
      </p:grpSp>
      <p:sp>
        <p:nvSpPr>
          <p:cNvPr id="32" name="Rounded Rectangle 120">
            <a:extLst>
              <a:ext uri="{FF2B5EF4-FFF2-40B4-BE49-F238E27FC236}">
                <a16:creationId xmlns:a16="http://schemas.microsoft.com/office/drawing/2014/main" id="{F1F7F6D9-01E3-1B4F-203A-A8D042D7B27C}"/>
              </a:ext>
            </a:extLst>
          </p:cNvPr>
          <p:cNvSpPr/>
          <p:nvPr/>
        </p:nvSpPr>
        <p:spPr>
          <a:xfrm>
            <a:off x="9063077" y="5147090"/>
            <a:ext cx="1337661" cy="73152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1600" b="1" dirty="0">
                <a:latin typeface="Book Antiqua" panose="02040602050305030304" pitchFamily="18" charset="0"/>
              </a:rPr>
              <a:t>Form 15CA – Part C</a:t>
            </a:r>
          </a:p>
        </p:txBody>
      </p:sp>
      <p:grpSp>
        <p:nvGrpSpPr>
          <p:cNvPr id="33" name="Group 32">
            <a:extLst>
              <a:ext uri="{FF2B5EF4-FFF2-40B4-BE49-F238E27FC236}">
                <a16:creationId xmlns:a16="http://schemas.microsoft.com/office/drawing/2014/main" id="{89DA5712-9292-9DF5-0AF1-DA7896ECB0AF}"/>
              </a:ext>
            </a:extLst>
          </p:cNvPr>
          <p:cNvGrpSpPr/>
          <p:nvPr/>
        </p:nvGrpSpPr>
        <p:grpSpPr>
          <a:xfrm>
            <a:off x="3245330" y="1757796"/>
            <a:ext cx="699469" cy="755975"/>
            <a:chOff x="2836253" y="4988951"/>
            <a:chExt cx="699469" cy="755975"/>
          </a:xfrm>
        </p:grpSpPr>
        <p:cxnSp>
          <p:nvCxnSpPr>
            <p:cNvPr id="34" name="Straight Arrow Connector 33">
              <a:extLst>
                <a:ext uri="{FF2B5EF4-FFF2-40B4-BE49-F238E27FC236}">
                  <a16:creationId xmlns:a16="http://schemas.microsoft.com/office/drawing/2014/main" id="{2BF93B39-C1F0-8F20-DFB1-301EEDDBACC0}"/>
                </a:ext>
              </a:extLst>
            </p:cNvPr>
            <p:cNvCxnSpPr>
              <a:stCxn id="40" idx="3"/>
              <a:endCxn id="41" idx="1"/>
            </p:cNvCxnSpPr>
            <p:nvPr/>
          </p:nvCxnSpPr>
          <p:spPr>
            <a:xfrm flipV="1">
              <a:off x="2836253" y="5231208"/>
              <a:ext cx="699469" cy="5137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04E5FDBC-6A77-14E1-D57A-57B44E153BFC}"/>
                </a:ext>
              </a:extLst>
            </p:cNvPr>
            <p:cNvSpPr txBox="1"/>
            <p:nvPr/>
          </p:nvSpPr>
          <p:spPr>
            <a:xfrm>
              <a:off x="2837320" y="4988951"/>
              <a:ext cx="466794" cy="338554"/>
            </a:xfrm>
            <a:prstGeom prst="rect">
              <a:avLst/>
            </a:prstGeom>
            <a:noFill/>
          </p:spPr>
          <p:txBody>
            <a:bodyPr wrap="none" rtlCol="0">
              <a:spAutoFit/>
            </a:bodyPr>
            <a:lstStyle/>
            <a:p>
              <a:r>
                <a:rPr lang="en-IN" sz="1600" dirty="0">
                  <a:solidFill>
                    <a:srgbClr val="FF0000"/>
                  </a:solidFill>
                  <a:latin typeface="Book Antiqua" panose="02040602050305030304" pitchFamily="18" charset="0"/>
                </a:rPr>
                <a:t>No</a:t>
              </a:r>
            </a:p>
          </p:txBody>
        </p:sp>
      </p:grpSp>
      <p:grpSp>
        <p:nvGrpSpPr>
          <p:cNvPr id="36" name="Group 35">
            <a:extLst>
              <a:ext uri="{FF2B5EF4-FFF2-40B4-BE49-F238E27FC236}">
                <a16:creationId xmlns:a16="http://schemas.microsoft.com/office/drawing/2014/main" id="{966107DB-7407-A2A1-3359-C8E0BCA87E49}"/>
              </a:ext>
            </a:extLst>
          </p:cNvPr>
          <p:cNvGrpSpPr/>
          <p:nvPr/>
        </p:nvGrpSpPr>
        <p:grpSpPr>
          <a:xfrm>
            <a:off x="5776716" y="4438450"/>
            <a:ext cx="3286362" cy="338554"/>
            <a:chOff x="4130796" y="4653136"/>
            <a:chExt cx="3286362" cy="338554"/>
          </a:xfrm>
        </p:grpSpPr>
        <p:cxnSp>
          <p:nvCxnSpPr>
            <p:cNvPr id="37" name="Straight Arrow Connector 36">
              <a:extLst>
                <a:ext uri="{FF2B5EF4-FFF2-40B4-BE49-F238E27FC236}">
                  <a16:creationId xmlns:a16="http://schemas.microsoft.com/office/drawing/2014/main" id="{CAFF819D-CE21-F404-7D97-3EEDCD8C5802}"/>
                </a:ext>
              </a:extLst>
            </p:cNvPr>
            <p:cNvCxnSpPr>
              <a:cxnSpLocks/>
              <a:endCxn id="39" idx="1"/>
            </p:cNvCxnSpPr>
            <p:nvPr/>
          </p:nvCxnSpPr>
          <p:spPr>
            <a:xfrm flipV="1">
              <a:off x="4130796" y="4942226"/>
              <a:ext cx="3286362" cy="385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D0357DEC-E3B2-10EC-20F3-181690AB335E}"/>
                </a:ext>
              </a:extLst>
            </p:cNvPr>
            <p:cNvSpPr txBox="1"/>
            <p:nvPr/>
          </p:nvSpPr>
          <p:spPr>
            <a:xfrm>
              <a:off x="4199627" y="4653136"/>
              <a:ext cx="505267" cy="338554"/>
            </a:xfrm>
            <a:prstGeom prst="rect">
              <a:avLst/>
            </a:prstGeom>
            <a:noFill/>
          </p:spPr>
          <p:txBody>
            <a:bodyPr wrap="none" rtlCol="0">
              <a:spAutoFit/>
            </a:bodyPr>
            <a:lstStyle/>
            <a:p>
              <a:r>
                <a:rPr lang="en-IN" sz="1600" dirty="0">
                  <a:solidFill>
                    <a:srgbClr val="00B050"/>
                  </a:solidFill>
                  <a:latin typeface="Book Antiqua" panose="02040602050305030304" pitchFamily="18" charset="0"/>
                </a:rPr>
                <a:t>Yes</a:t>
              </a:r>
            </a:p>
          </p:txBody>
        </p:sp>
      </p:grpSp>
      <p:sp>
        <p:nvSpPr>
          <p:cNvPr id="39" name="Rounded Rectangle 166">
            <a:extLst>
              <a:ext uri="{FF2B5EF4-FFF2-40B4-BE49-F238E27FC236}">
                <a16:creationId xmlns:a16="http://schemas.microsoft.com/office/drawing/2014/main" id="{431E60A4-8FB2-5D18-FA17-CC5EA65C5072}"/>
              </a:ext>
            </a:extLst>
          </p:cNvPr>
          <p:cNvSpPr/>
          <p:nvPr/>
        </p:nvSpPr>
        <p:spPr>
          <a:xfrm>
            <a:off x="9063078" y="4381682"/>
            <a:ext cx="1337660" cy="69171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1600" b="1" dirty="0">
                <a:solidFill>
                  <a:schemeClr val="bg1"/>
                </a:solidFill>
                <a:latin typeface="Book Antiqua" panose="02040602050305030304" pitchFamily="18" charset="0"/>
              </a:rPr>
              <a:t>Form 15CA – Part B</a:t>
            </a:r>
          </a:p>
        </p:txBody>
      </p:sp>
      <p:sp>
        <p:nvSpPr>
          <p:cNvPr id="40" name="Rounded Rectangle 225">
            <a:extLst>
              <a:ext uri="{FF2B5EF4-FFF2-40B4-BE49-F238E27FC236}">
                <a16:creationId xmlns:a16="http://schemas.microsoft.com/office/drawing/2014/main" id="{C1A6DE84-F562-5C9B-30AE-EED26B23DF2B}"/>
              </a:ext>
            </a:extLst>
          </p:cNvPr>
          <p:cNvSpPr/>
          <p:nvPr/>
        </p:nvSpPr>
        <p:spPr>
          <a:xfrm>
            <a:off x="1736006" y="1660827"/>
            <a:ext cx="1509324" cy="1705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Book Antiqua" panose="02040602050305030304" pitchFamily="18" charset="0"/>
              </a:rPr>
              <a:t>Is the remittance chargeable to tax under the Act?</a:t>
            </a:r>
          </a:p>
        </p:txBody>
      </p:sp>
      <p:sp>
        <p:nvSpPr>
          <p:cNvPr id="41" name="Rounded Rectangle 238">
            <a:extLst>
              <a:ext uri="{FF2B5EF4-FFF2-40B4-BE49-F238E27FC236}">
                <a16:creationId xmlns:a16="http://schemas.microsoft.com/office/drawing/2014/main" id="{BF0CEDAE-4E58-2F02-1178-83CEE3AD4231}"/>
              </a:ext>
            </a:extLst>
          </p:cNvPr>
          <p:cNvSpPr/>
          <p:nvPr/>
        </p:nvSpPr>
        <p:spPr>
          <a:xfrm>
            <a:off x="3944799" y="982066"/>
            <a:ext cx="3581400" cy="2035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prstClr val="white"/>
                </a:solidFill>
                <a:latin typeface="Book Antiqua" panose="02040602050305030304" pitchFamily="18" charset="0"/>
              </a:rPr>
              <a:t>Is the remittance</a:t>
            </a:r>
          </a:p>
          <a:p>
            <a:pPr marL="285750" lvl="0" indent="-285750">
              <a:buFontTx/>
              <a:buChar char="-"/>
            </a:pPr>
            <a:r>
              <a:rPr lang="en-IN" sz="1600" dirty="0">
                <a:solidFill>
                  <a:prstClr val="white"/>
                </a:solidFill>
                <a:latin typeface="Book Antiqua" panose="02040602050305030304" pitchFamily="18" charset="0"/>
              </a:rPr>
              <a:t>made by an individual and covered u/s 5 of FEMA </a:t>
            </a:r>
            <a:r>
              <a:rPr lang="en-IN" sz="1600" dirty="0" err="1">
                <a:solidFill>
                  <a:prstClr val="white"/>
                </a:solidFill>
                <a:latin typeface="Book Antiqua" panose="02040602050305030304" pitchFamily="18" charset="0"/>
              </a:rPr>
              <a:t>r.w.</a:t>
            </a:r>
            <a:r>
              <a:rPr lang="en-IN" sz="1600" dirty="0">
                <a:solidFill>
                  <a:prstClr val="white"/>
                </a:solidFill>
                <a:latin typeface="Book Antiqua" panose="02040602050305030304" pitchFamily="18" charset="0"/>
              </a:rPr>
              <a:t> </a:t>
            </a:r>
            <a:r>
              <a:rPr lang="en-IN" sz="1600" dirty="0" err="1">
                <a:solidFill>
                  <a:prstClr val="white"/>
                </a:solidFill>
                <a:latin typeface="Book Antiqua" panose="02040602050305030304" pitchFamily="18" charset="0"/>
              </a:rPr>
              <a:t>Sch</a:t>
            </a:r>
            <a:r>
              <a:rPr lang="en-IN" sz="1600" dirty="0">
                <a:solidFill>
                  <a:prstClr val="white"/>
                </a:solidFill>
                <a:latin typeface="Book Antiqua" panose="02040602050305030304" pitchFamily="18" charset="0"/>
              </a:rPr>
              <a:t> III of Current Account Transactions Rules; or</a:t>
            </a:r>
          </a:p>
          <a:p>
            <a:pPr marL="285750" lvl="0" indent="-285750">
              <a:buFontTx/>
              <a:buChar char="-"/>
            </a:pPr>
            <a:r>
              <a:rPr lang="en-IN" sz="1600" dirty="0">
                <a:solidFill>
                  <a:prstClr val="white"/>
                </a:solidFill>
                <a:latin typeface="Book Antiqua" panose="02040602050305030304" pitchFamily="18" charset="0"/>
              </a:rPr>
              <a:t>covered under list of 33 payments specified in Rule 37BB?</a:t>
            </a:r>
          </a:p>
        </p:txBody>
      </p:sp>
    </p:spTree>
    <p:extLst>
      <p:ext uri="{BB962C8B-B14F-4D97-AF65-F5344CB8AC3E}">
        <p14:creationId xmlns:p14="http://schemas.microsoft.com/office/powerpoint/2010/main" val="31779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32" grpId="0" animBg="1"/>
      <p:bldP spid="39" grpId="0" animBg="1"/>
      <p:bldP spid="40" grpId="0" animBg="1"/>
      <p:bldP spid="4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B2D9-548B-CEBD-F0BE-0CF30AFFA9AE}"/>
              </a:ext>
            </a:extLst>
          </p:cNvPr>
          <p:cNvSpPr>
            <a:spLocks noGrp="1"/>
          </p:cNvSpPr>
          <p:nvPr>
            <p:ph type="title"/>
          </p:nvPr>
        </p:nvSpPr>
        <p:spPr>
          <a:xfrm>
            <a:off x="657606" y="353482"/>
            <a:ext cx="10772775" cy="1658198"/>
          </a:xfrm>
        </p:spPr>
        <p:txBody>
          <a:bodyPr/>
          <a:lstStyle/>
          <a:p>
            <a:r>
              <a:rPr lang="en-US" dirty="0"/>
              <a:t>Form 15CB – CA Certificate</a:t>
            </a:r>
          </a:p>
        </p:txBody>
      </p:sp>
      <p:sp>
        <p:nvSpPr>
          <p:cNvPr id="3" name="Content Placeholder 2">
            <a:extLst>
              <a:ext uri="{FF2B5EF4-FFF2-40B4-BE49-F238E27FC236}">
                <a16:creationId xmlns:a16="http://schemas.microsoft.com/office/drawing/2014/main" id="{8612F3B5-F362-F9B6-F84D-7239C5D1BA6B}"/>
              </a:ext>
            </a:extLst>
          </p:cNvPr>
          <p:cNvSpPr>
            <a:spLocks noGrp="1"/>
          </p:cNvSpPr>
          <p:nvPr>
            <p:ph idx="1"/>
          </p:nvPr>
        </p:nvSpPr>
        <p:spPr/>
        <p:txBody>
          <a:bodyPr/>
          <a:lstStyle/>
          <a:p>
            <a:r>
              <a:rPr lang="en-US" dirty="0"/>
              <a:t>To determine taxability in India</a:t>
            </a:r>
          </a:p>
          <a:p>
            <a:r>
              <a:rPr lang="en-US" dirty="0"/>
              <a:t>To know the actual overall tax cost</a:t>
            </a:r>
          </a:p>
          <a:p>
            <a:pPr lvl="1"/>
            <a:r>
              <a:rPr lang="en-US" dirty="0"/>
              <a:t>How would it be treated in the residence country</a:t>
            </a:r>
          </a:p>
          <a:p>
            <a:r>
              <a:rPr lang="en-US" dirty="0"/>
              <a:t>To provide a complete and practical solution</a:t>
            </a:r>
          </a:p>
          <a:p>
            <a:r>
              <a:rPr lang="en-US" dirty="0"/>
              <a:t>Am I safeguarding myself properly?</a:t>
            </a:r>
            <a:endParaRPr lang="en-IN" dirty="0"/>
          </a:p>
          <a:p>
            <a:endParaRPr lang="en-US" dirty="0"/>
          </a:p>
        </p:txBody>
      </p:sp>
      <p:sp>
        <p:nvSpPr>
          <p:cNvPr id="4" name="Date Placeholder 3">
            <a:extLst>
              <a:ext uri="{FF2B5EF4-FFF2-40B4-BE49-F238E27FC236}">
                <a16:creationId xmlns:a16="http://schemas.microsoft.com/office/drawing/2014/main" id="{7E06D4DD-1543-F9BE-3CEF-708220495EC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90E5D9DD-97FA-FD09-0406-15366A0CAD4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DF7F8624-3543-BBD0-144E-8334BB427355}"/>
              </a:ext>
            </a:extLst>
          </p:cNvPr>
          <p:cNvSpPr>
            <a:spLocks noGrp="1"/>
          </p:cNvSpPr>
          <p:nvPr>
            <p:ph type="sldNum" sz="quarter" idx="12"/>
          </p:nvPr>
        </p:nvSpPr>
        <p:spPr/>
        <p:txBody>
          <a:bodyPr/>
          <a:lstStyle/>
          <a:p>
            <a:fld id="{53B6C93E-B05E-49F4-B363-E611733D9E4E}" type="slidenum">
              <a:rPr lang="en-US" smtClean="0"/>
              <a:pPr/>
              <a:t>124</a:t>
            </a:fld>
            <a:endParaRPr lang="en-US"/>
          </a:p>
        </p:txBody>
      </p:sp>
    </p:spTree>
    <p:extLst>
      <p:ext uri="{BB962C8B-B14F-4D97-AF65-F5344CB8AC3E}">
        <p14:creationId xmlns:p14="http://schemas.microsoft.com/office/powerpoint/2010/main" val="15032281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DC9B-72C2-2529-2DD0-3734F37D319A}"/>
              </a:ext>
            </a:extLst>
          </p:cNvPr>
          <p:cNvSpPr>
            <a:spLocks noGrp="1"/>
          </p:cNvSpPr>
          <p:nvPr>
            <p:ph type="title"/>
          </p:nvPr>
        </p:nvSpPr>
        <p:spPr>
          <a:xfrm>
            <a:off x="657606" y="36191"/>
            <a:ext cx="10772775" cy="1658198"/>
          </a:xfrm>
        </p:spPr>
        <p:txBody>
          <a:bodyPr/>
          <a:lstStyle/>
          <a:p>
            <a:r>
              <a:rPr lang="en-US" dirty="0"/>
              <a:t>Form 15CB – Checklist - Facts</a:t>
            </a:r>
          </a:p>
        </p:txBody>
      </p:sp>
      <p:sp>
        <p:nvSpPr>
          <p:cNvPr id="3" name="Content Placeholder 2">
            <a:extLst>
              <a:ext uri="{FF2B5EF4-FFF2-40B4-BE49-F238E27FC236}">
                <a16:creationId xmlns:a16="http://schemas.microsoft.com/office/drawing/2014/main" id="{F9B9F187-B216-6BD6-1B8A-04FA0AAA9E44}"/>
              </a:ext>
            </a:extLst>
          </p:cNvPr>
          <p:cNvSpPr>
            <a:spLocks noGrp="1"/>
          </p:cNvSpPr>
          <p:nvPr>
            <p:ph idx="1"/>
          </p:nvPr>
        </p:nvSpPr>
        <p:spPr>
          <a:xfrm>
            <a:off x="676656" y="1694389"/>
            <a:ext cx="10753725" cy="4380407"/>
          </a:xfrm>
        </p:spPr>
        <p:txBody>
          <a:bodyPr>
            <a:normAutofit fontScale="77500" lnSpcReduction="20000"/>
          </a:bodyPr>
          <a:lstStyle/>
          <a:p>
            <a:r>
              <a:rPr lang="en-US" altLang="en-US" dirty="0"/>
              <a:t>Clearly examine facts. Conduct due diligence.</a:t>
            </a:r>
          </a:p>
          <a:p>
            <a:r>
              <a:rPr lang="en-US" dirty="0"/>
              <a:t>Details about the transaction</a:t>
            </a:r>
          </a:p>
          <a:p>
            <a:r>
              <a:rPr lang="en-US" dirty="0"/>
              <a:t>Residential status of the assessee</a:t>
            </a:r>
          </a:p>
          <a:p>
            <a:pPr lvl="1"/>
            <a:r>
              <a:rPr lang="en-US" dirty="0"/>
              <a:t>Tax Residency Certificate &amp; Form 10F</a:t>
            </a:r>
          </a:p>
          <a:p>
            <a:pPr lvl="1"/>
            <a:r>
              <a:rPr lang="en-US" dirty="0"/>
              <a:t>PE?</a:t>
            </a:r>
          </a:p>
          <a:p>
            <a:r>
              <a:rPr lang="en-US" dirty="0"/>
              <a:t>Identify the legal status of the taxpayer</a:t>
            </a:r>
          </a:p>
          <a:p>
            <a:pPr lvl="1"/>
            <a:r>
              <a:rPr lang="en-US" altLang="en-US" dirty="0"/>
              <a:t>Obtain KYC – incorporation documents / passport copy.</a:t>
            </a:r>
          </a:p>
          <a:p>
            <a:r>
              <a:rPr lang="en-US" dirty="0"/>
              <a:t>Ascertaining the nature of income and its </a:t>
            </a:r>
            <a:r>
              <a:rPr lang="en-US" dirty="0" err="1"/>
              <a:t>characterisation</a:t>
            </a:r>
            <a:endParaRPr lang="en-US" dirty="0"/>
          </a:p>
          <a:p>
            <a:pPr algn="just"/>
            <a:r>
              <a:rPr lang="en-US" altLang="en-US" dirty="0"/>
              <a:t>Obtain a declaration of facts from the recipient:</a:t>
            </a:r>
          </a:p>
          <a:p>
            <a:pPr>
              <a:buFontTx/>
              <a:buNone/>
            </a:pPr>
            <a:r>
              <a:rPr lang="en-US" altLang="en-US" dirty="0"/>
              <a:t>	-	whether business is done outside India.</a:t>
            </a:r>
          </a:p>
          <a:p>
            <a:pPr>
              <a:buFontTx/>
              <a:buNone/>
            </a:pPr>
            <a:r>
              <a:rPr lang="en-US" altLang="en-US" dirty="0"/>
              <a:t>	-	whether there is an office in India.</a:t>
            </a:r>
          </a:p>
          <a:p>
            <a:pPr>
              <a:buFontTx/>
              <a:buNone/>
            </a:pPr>
            <a:r>
              <a:rPr lang="en-US" altLang="en-US" dirty="0"/>
              <a:t>	-	whether there is a PE / BC /SEP in India.</a:t>
            </a:r>
          </a:p>
          <a:p>
            <a:pPr algn="just"/>
            <a:r>
              <a:rPr lang="en-US" altLang="en-US" dirty="0"/>
              <a:t>For complex issues, or business payments with PE/SEP, obtain tax department’s certificate.</a:t>
            </a:r>
          </a:p>
        </p:txBody>
      </p:sp>
      <p:sp>
        <p:nvSpPr>
          <p:cNvPr id="4" name="Date Placeholder 3">
            <a:extLst>
              <a:ext uri="{FF2B5EF4-FFF2-40B4-BE49-F238E27FC236}">
                <a16:creationId xmlns:a16="http://schemas.microsoft.com/office/drawing/2014/main" id="{956ED380-E633-F654-A412-E6A076BF68F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0CDF9CBE-0349-0255-B9A2-2AF1665C36D0}"/>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C17C2781-9D97-6750-2B5F-C06F86C23ACD}"/>
              </a:ext>
            </a:extLst>
          </p:cNvPr>
          <p:cNvSpPr>
            <a:spLocks noGrp="1"/>
          </p:cNvSpPr>
          <p:nvPr>
            <p:ph type="sldNum" sz="quarter" idx="12"/>
          </p:nvPr>
        </p:nvSpPr>
        <p:spPr/>
        <p:txBody>
          <a:bodyPr/>
          <a:lstStyle/>
          <a:p>
            <a:fld id="{53B6C93E-B05E-49F4-B363-E611733D9E4E}" type="slidenum">
              <a:rPr lang="en-US" smtClean="0"/>
              <a:pPr/>
              <a:t>125</a:t>
            </a:fld>
            <a:endParaRPr lang="en-US"/>
          </a:p>
        </p:txBody>
      </p:sp>
    </p:spTree>
    <p:extLst>
      <p:ext uri="{BB962C8B-B14F-4D97-AF65-F5344CB8AC3E}">
        <p14:creationId xmlns:p14="http://schemas.microsoft.com/office/powerpoint/2010/main" val="42945423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8F1D-7FE8-FC10-BB5F-3F0BE57AFB38}"/>
              </a:ext>
            </a:extLst>
          </p:cNvPr>
          <p:cNvSpPr>
            <a:spLocks noGrp="1"/>
          </p:cNvSpPr>
          <p:nvPr>
            <p:ph type="title"/>
          </p:nvPr>
        </p:nvSpPr>
        <p:spPr>
          <a:xfrm>
            <a:off x="657606" y="141724"/>
            <a:ext cx="10772775" cy="804481"/>
          </a:xfrm>
        </p:spPr>
        <p:txBody>
          <a:bodyPr/>
          <a:lstStyle/>
          <a:p>
            <a:r>
              <a:rPr lang="en-US" dirty="0"/>
              <a:t>Form 15CB – Checklist – Tax Treaty</a:t>
            </a:r>
          </a:p>
        </p:txBody>
      </p:sp>
      <p:sp>
        <p:nvSpPr>
          <p:cNvPr id="3" name="Content Placeholder 2">
            <a:extLst>
              <a:ext uri="{FF2B5EF4-FFF2-40B4-BE49-F238E27FC236}">
                <a16:creationId xmlns:a16="http://schemas.microsoft.com/office/drawing/2014/main" id="{A327A694-EBC1-9710-4C2F-6F7D9AC2887F}"/>
              </a:ext>
            </a:extLst>
          </p:cNvPr>
          <p:cNvSpPr>
            <a:spLocks noGrp="1"/>
          </p:cNvSpPr>
          <p:nvPr>
            <p:ph idx="1"/>
          </p:nvPr>
        </p:nvSpPr>
        <p:spPr>
          <a:xfrm>
            <a:off x="676656" y="1113183"/>
            <a:ext cx="10932248" cy="5446643"/>
          </a:xfrm>
        </p:spPr>
        <p:txBody>
          <a:bodyPr>
            <a:normAutofit/>
          </a:bodyPr>
          <a:lstStyle/>
          <a:p>
            <a:r>
              <a:rPr lang="en-US" sz="1900" dirty="0"/>
              <a:t>Determining the Country of Residence of taxpayer (</a:t>
            </a:r>
            <a:r>
              <a:rPr lang="en-US" sz="1900" dirty="0" err="1"/>
              <a:t>CoR</a:t>
            </a:r>
            <a:r>
              <a:rPr lang="en-US" sz="1900" dirty="0"/>
              <a:t>)</a:t>
            </a:r>
          </a:p>
          <a:p>
            <a:r>
              <a:rPr lang="en-US" sz="1900" dirty="0"/>
              <a:t>Determining the Country of Source of income (</a:t>
            </a:r>
            <a:r>
              <a:rPr lang="en-US" sz="1900" dirty="0" err="1"/>
              <a:t>CoS</a:t>
            </a:r>
            <a:r>
              <a:rPr lang="en-US" sz="1900" dirty="0"/>
              <a:t>)</a:t>
            </a:r>
          </a:p>
          <a:p>
            <a:r>
              <a:rPr lang="en-US" sz="1900" dirty="0"/>
              <a:t>Applicability of treaty</a:t>
            </a:r>
          </a:p>
          <a:p>
            <a:pPr lvl="1"/>
            <a:r>
              <a:rPr lang="en-US" sz="1600" dirty="0"/>
              <a:t>Residential status</a:t>
            </a:r>
          </a:p>
          <a:p>
            <a:pPr lvl="1"/>
            <a:r>
              <a:rPr lang="en-US" sz="1600" dirty="0"/>
              <a:t>Taxes covered</a:t>
            </a:r>
          </a:p>
          <a:p>
            <a:pPr lvl="1"/>
            <a:r>
              <a:rPr lang="en-US" sz="1600" dirty="0"/>
              <a:t>Persons covered</a:t>
            </a:r>
          </a:p>
          <a:p>
            <a:r>
              <a:rPr lang="en-US" sz="1900" dirty="0"/>
              <a:t>Must check</a:t>
            </a:r>
          </a:p>
          <a:p>
            <a:pPr lvl="1"/>
            <a:r>
              <a:rPr lang="en-US" sz="1600" dirty="0"/>
              <a:t>Technical Explanation (US)</a:t>
            </a:r>
          </a:p>
          <a:p>
            <a:pPr lvl="1"/>
            <a:r>
              <a:rPr lang="en-US" sz="1600" dirty="0"/>
              <a:t>Protocols and Memorandum of Understandings</a:t>
            </a:r>
          </a:p>
          <a:p>
            <a:pPr lvl="1"/>
            <a:r>
              <a:rPr lang="en-US" sz="1600" dirty="0"/>
              <a:t>MFN clause</a:t>
            </a:r>
          </a:p>
          <a:p>
            <a:pPr lvl="1"/>
            <a:r>
              <a:rPr lang="en-US" sz="1600" dirty="0"/>
              <a:t>LOB clause</a:t>
            </a:r>
          </a:p>
          <a:p>
            <a:pPr lvl="1"/>
            <a:r>
              <a:rPr lang="en-US" sz="1600" dirty="0"/>
              <a:t>Changes in DTAAs (CTAs) due to MLI from 1st April 2020</a:t>
            </a:r>
          </a:p>
          <a:p>
            <a:endParaRPr lang="en-US" sz="1100" dirty="0"/>
          </a:p>
        </p:txBody>
      </p:sp>
      <p:sp>
        <p:nvSpPr>
          <p:cNvPr id="4" name="Date Placeholder 3">
            <a:extLst>
              <a:ext uri="{FF2B5EF4-FFF2-40B4-BE49-F238E27FC236}">
                <a16:creationId xmlns:a16="http://schemas.microsoft.com/office/drawing/2014/main" id="{61034D33-FE94-9355-4240-D5049528CDBB}"/>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52BD86D1-CADD-7373-FAD6-1A6465A4DE6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31B60A5-C385-A3C9-6538-6CC109E27C77}"/>
              </a:ext>
            </a:extLst>
          </p:cNvPr>
          <p:cNvSpPr>
            <a:spLocks noGrp="1"/>
          </p:cNvSpPr>
          <p:nvPr>
            <p:ph type="sldNum" sz="quarter" idx="12"/>
          </p:nvPr>
        </p:nvSpPr>
        <p:spPr/>
        <p:txBody>
          <a:bodyPr/>
          <a:lstStyle/>
          <a:p>
            <a:fld id="{53B6C93E-B05E-49F4-B363-E611733D9E4E}" type="slidenum">
              <a:rPr lang="en-US" smtClean="0"/>
              <a:pPr/>
              <a:t>126</a:t>
            </a:fld>
            <a:endParaRPr lang="en-US"/>
          </a:p>
        </p:txBody>
      </p:sp>
    </p:spTree>
    <p:extLst>
      <p:ext uri="{BB962C8B-B14F-4D97-AF65-F5344CB8AC3E}">
        <p14:creationId xmlns:p14="http://schemas.microsoft.com/office/powerpoint/2010/main" val="36362017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C7DD-FA7F-0FCD-8D60-E6AD58347C92}"/>
              </a:ext>
            </a:extLst>
          </p:cNvPr>
          <p:cNvSpPr>
            <a:spLocks noGrp="1"/>
          </p:cNvSpPr>
          <p:nvPr>
            <p:ph type="title"/>
          </p:nvPr>
        </p:nvSpPr>
        <p:spPr>
          <a:xfrm>
            <a:off x="657606" y="475679"/>
            <a:ext cx="10772775" cy="1035069"/>
          </a:xfrm>
        </p:spPr>
        <p:txBody>
          <a:bodyPr/>
          <a:lstStyle/>
          <a:p>
            <a:r>
              <a:rPr lang="en-US" dirty="0"/>
              <a:t>Form 15CB – Some practical aspects</a:t>
            </a:r>
          </a:p>
        </p:txBody>
      </p:sp>
      <p:sp>
        <p:nvSpPr>
          <p:cNvPr id="3" name="Content Placeholder 2">
            <a:extLst>
              <a:ext uri="{FF2B5EF4-FFF2-40B4-BE49-F238E27FC236}">
                <a16:creationId xmlns:a16="http://schemas.microsoft.com/office/drawing/2014/main" id="{1B744526-A371-1978-E4DD-6A50A854A6CF}"/>
              </a:ext>
            </a:extLst>
          </p:cNvPr>
          <p:cNvSpPr>
            <a:spLocks noGrp="1"/>
          </p:cNvSpPr>
          <p:nvPr>
            <p:ph idx="1"/>
          </p:nvPr>
        </p:nvSpPr>
        <p:spPr>
          <a:xfrm>
            <a:off x="676656" y="1510748"/>
            <a:ext cx="10753725" cy="4267117"/>
          </a:xfrm>
        </p:spPr>
        <p:txBody>
          <a:bodyPr>
            <a:normAutofit lnSpcReduction="10000"/>
          </a:bodyPr>
          <a:lstStyle/>
          <a:p>
            <a:r>
              <a:rPr lang="en-US" dirty="0"/>
              <a:t>Cost benefit analysis</a:t>
            </a:r>
          </a:p>
          <a:p>
            <a:pPr lvl="1"/>
            <a:r>
              <a:rPr lang="en-US" dirty="0"/>
              <a:t>Credit in the home country against tax paid in India</a:t>
            </a:r>
          </a:p>
          <a:p>
            <a:pPr lvl="1"/>
            <a:r>
              <a:rPr lang="en-US" dirty="0"/>
              <a:t>But limited to rate under treaty</a:t>
            </a:r>
          </a:p>
          <a:p>
            <a:r>
              <a:rPr lang="en-US" dirty="0"/>
              <a:t>Tax return has to be filed</a:t>
            </a:r>
          </a:p>
          <a:p>
            <a:pPr lvl="1"/>
            <a:r>
              <a:rPr lang="en-US" dirty="0"/>
              <a:t>Final Assessment only on filing of tax return</a:t>
            </a:r>
          </a:p>
          <a:p>
            <a:r>
              <a:rPr lang="en-US" dirty="0"/>
              <a:t>Complex legal structures &amp; Unresolved issues</a:t>
            </a:r>
          </a:p>
          <a:p>
            <a:pPr lvl="1"/>
            <a:r>
              <a:rPr lang="en-US" dirty="0"/>
              <a:t>LLPs / Partnerships</a:t>
            </a:r>
          </a:p>
          <a:p>
            <a:pPr lvl="1"/>
            <a:r>
              <a:rPr lang="en-US" dirty="0"/>
              <a:t>Triangular treaty situation</a:t>
            </a:r>
          </a:p>
          <a:p>
            <a:r>
              <a:rPr lang="en-US" dirty="0"/>
              <a:t>Law is always trying to catch up to business</a:t>
            </a:r>
          </a:p>
          <a:p>
            <a:pPr lvl="1"/>
            <a:r>
              <a:rPr lang="en-US" dirty="0" err="1"/>
              <a:t>Eg</a:t>
            </a:r>
            <a:r>
              <a:rPr lang="en-US" dirty="0"/>
              <a:t> - E-commerce</a:t>
            </a:r>
          </a:p>
        </p:txBody>
      </p:sp>
      <p:sp>
        <p:nvSpPr>
          <p:cNvPr id="4" name="Date Placeholder 3">
            <a:extLst>
              <a:ext uri="{FF2B5EF4-FFF2-40B4-BE49-F238E27FC236}">
                <a16:creationId xmlns:a16="http://schemas.microsoft.com/office/drawing/2014/main" id="{FC629810-A913-4F87-08FD-41FB98FE6739}"/>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AE3F38AF-BBA5-3F3E-3CBB-54B62E70618B}"/>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9ABB40B5-54F1-ABDE-5DBF-2A9F59881D39}"/>
              </a:ext>
            </a:extLst>
          </p:cNvPr>
          <p:cNvSpPr>
            <a:spLocks noGrp="1"/>
          </p:cNvSpPr>
          <p:nvPr>
            <p:ph type="sldNum" sz="quarter" idx="12"/>
          </p:nvPr>
        </p:nvSpPr>
        <p:spPr/>
        <p:txBody>
          <a:bodyPr/>
          <a:lstStyle/>
          <a:p>
            <a:fld id="{53B6C93E-B05E-49F4-B363-E611733D9E4E}" type="slidenum">
              <a:rPr lang="en-US" smtClean="0"/>
              <a:pPr/>
              <a:t>127</a:t>
            </a:fld>
            <a:endParaRPr lang="en-US"/>
          </a:p>
        </p:txBody>
      </p:sp>
    </p:spTree>
    <p:extLst>
      <p:ext uri="{BB962C8B-B14F-4D97-AF65-F5344CB8AC3E}">
        <p14:creationId xmlns:p14="http://schemas.microsoft.com/office/powerpoint/2010/main" val="17606889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C7DD-FA7F-0FCD-8D60-E6AD58347C92}"/>
              </a:ext>
            </a:extLst>
          </p:cNvPr>
          <p:cNvSpPr>
            <a:spLocks noGrp="1"/>
          </p:cNvSpPr>
          <p:nvPr>
            <p:ph type="title"/>
          </p:nvPr>
        </p:nvSpPr>
        <p:spPr>
          <a:xfrm>
            <a:off x="657606" y="475679"/>
            <a:ext cx="10772775" cy="1035069"/>
          </a:xfrm>
        </p:spPr>
        <p:txBody>
          <a:bodyPr/>
          <a:lstStyle/>
          <a:p>
            <a:r>
              <a:rPr lang="en-US" dirty="0"/>
              <a:t>Form 15CB – Some practical aspects</a:t>
            </a:r>
          </a:p>
        </p:txBody>
      </p:sp>
      <p:sp>
        <p:nvSpPr>
          <p:cNvPr id="3" name="Content Placeholder 2">
            <a:extLst>
              <a:ext uri="{FF2B5EF4-FFF2-40B4-BE49-F238E27FC236}">
                <a16:creationId xmlns:a16="http://schemas.microsoft.com/office/drawing/2014/main" id="{1B744526-A371-1978-E4DD-6A50A854A6CF}"/>
              </a:ext>
            </a:extLst>
          </p:cNvPr>
          <p:cNvSpPr>
            <a:spLocks noGrp="1"/>
          </p:cNvSpPr>
          <p:nvPr>
            <p:ph idx="1"/>
          </p:nvPr>
        </p:nvSpPr>
        <p:spPr>
          <a:xfrm>
            <a:off x="676656" y="1510748"/>
            <a:ext cx="10753725" cy="4532243"/>
          </a:xfrm>
        </p:spPr>
        <p:txBody>
          <a:bodyPr>
            <a:normAutofit fontScale="77500" lnSpcReduction="20000"/>
          </a:bodyPr>
          <a:lstStyle/>
          <a:p>
            <a:r>
              <a:rPr lang="en-IN" dirty="0"/>
              <a:t>Anti-avoidance provisions</a:t>
            </a:r>
          </a:p>
          <a:p>
            <a:pPr lvl="1"/>
            <a:r>
              <a:rPr lang="en-IN" dirty="0"/>
              <a:t>Changes due to MLI – affects treaties from 1st April 2020</a:t>
            </a:r>
          </a:p>
          <a:p>
            <a:pPr lvl="1"/>
            <a:r>
              <a:rPr lang="en-IN" dirty="0"/>
              <a:t>BEPS Amendments in ITA</a:t>
            </a:r>
          </a:p>
          <a:p>
            <a:pPr lvl="1"/>
            <a:r>
              <a:rPr lang="en-IN" dirty="0"/>
              <a:t>TP adjustments</a:t>
            </a:r>
          </a:p>
          <a:p>
            <a:pPr lvl="1"/>
            <a:r>
              <a:rPr lang="en-IN" dirty="0"/>
              <a:t>GAAR</a:t>
            </a:r>
          </a:p>
          <a:p>
            <a:pPr lvl="1"/>
            <a:r>
              <a:rPr lang="en-IN" dirty="0"/>
              <a:t>Indirect Transfers</a:t>
            </a:r>
            <a:endParaRPr lang="en-US" dirty="0"/>
          </a:p>
          <a:p>
            <a:r>
              <a:rPr lang="en-US" dirty="0"/>
              <a:t>Consider for cross-checking</a:t>
            </a:r>
          </a:p>
          <a:p>
            <a:pPr lvl="1"/>
            <a:r>
              <a:rPr lang="en-US" dirty="0" err="1"/>
              <a:t>Equalisation</a:t>
            </a:r>
            <a:r>
              <a:rPr lang="en-US" dirty="0"/>
              <a:t> Levy</a:t>
            </a:r>
          </a:p>
          <a:p>
            <a:pPr lvl="1"/>
            <a:r>
              <a:rPr lang="en-US" dirty="0"/>
              <a:t>FEMA</a:t>
            </a:r>
          </a:p>
          <a:p>
            <a:pPr lvl="1"/>
            <a:r>
              <a:rPr lang="en-US" dirty="0"/>
              <a:t>Customs</a:t>
            </a:r>
          </a:p>
          <a:p>
            <a:pPr lvl="1"/>
            <a:r>
              <a:rPr lang="en-US" dirty="0"/>
              <a:t>GST / Service tax</a:t>
            </a:r>
          </a:p>
          <a:p>
            <a:pPr lvl="1"/>
            <a:r>
              <a:rPr lang="en-US" dirty="0"/>
              <a:t>R &amp; D </a:t>
            </a:r>
            <a:r>
              <a:rPr lang="en-US" dirty="0" err="1"/>
              <a:t>cess</a:t>
            </a:r>
            <a:endParaRPr lang="en-US" dirty="0"/>
          </a:p>
          <a:p>
            <a:pPr lvl="1"/>
            <a:r>
              <a:rPr lang="en-US" dirty="0"/>
              <a:t>Information given to Banks </a:t>
            </a:r>
          </a:p>
          <a:p>
            <a:pPr lvl="1"/>
            <a:r>
              <a:rPr lang="en-IN" dirty="0"/>
              <a:t>Accounting entries</a:t>
            </a:r>
          </a:p>
        </p:txBody>
      </p:sp>
      <p:sp>
        <p:nvSpPr>
          <p:cNvPr id="4" name="Date Placeholder 3">
            <a:extLst>
              <a:ext uri="{FF2B5EF4-FFF2-40B4-BE49-F238E27FC236}">
                <a16:creationId xmlns:a16="http://schemas.microsoft.com/office/drawing/2014/main" id="{FC629810-A913-4F87-08FD-41FB98FE6739}"/>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AE3F38AF-BBA5-3F3E-3CBB-54B62E70618B}"/>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9ABB40B5-54F1-ABDE-5DBF-2A9F59881D39}"/>
              </a:ext>
            </a:extLst>
          </p:cNvPr>
          <p:cNvSpPr>
            <a:spLocks noGrp="1"/>
          </p:cNvSpPr>
          <p:nvPr>
            <p:ph type="sldNum" sz="quarter" idx="12"/>
          </p:nvPr>
        </p:nvSpPr>
        <p:spPr/>
        <p:txBody>
          <a:bodyPr/>
          <a:lstStyle/>
          <a:p>
            <a:fld id="{53B6C93E-B05E-49F4-B363-E611733D9E4E}" type="slidenum">
              <a:rPr lang="en-US" smtClean="0"/>
              <a:pPr/>
              <a:t>128</a:t>
            </a:fld>
            <a:endParaRPr lang="en-US"/>
          </a:p>
        </p:txBody>
      </p:sp>
    </p:spTree>
    <p:extLst>
      <p:ext uri="{BB962C8B-B14F-4D97-AF65-F5344CB8AC3E}">
        <p14:creationId xmlns:p14="http://schemas.microsoft.com/office/powerpoint/2010/main" val="12368385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9172-4E8A-BF87-F2C3-71EA5C627F73}"/>
              </a:ext>
            </a:extLst>
          </p:cNvPr>
          <p:cNvSpPr>
            <a:spLocks noGrp="1"/>
          </p:cNvSpPr>
          <p:nvPr>
            <p:ph type="title"/>
          </p:nvPr>
        </p:nvSpPr>
        <p:spPr>
          <a:xfrm>
            <a:off x="657606" y="227355"/>
            <a:ext cx="10772775" cy="979410"/>
          </a:xfrm>
        </p:spPr>
        <p:txBody>
          <a:bodyPr/>
          <a:lstStyle/>
          <a:p>
            <a:r>
              <a:rPr lang="en-US" dirty="0"/>
              <a:t>Non-compliances under section 195</a:t>
            </a:r>
          </a:p>
        </p:txBody>
      </p:sp>
      <p:sp>
        <p:nvSpPr>
          <p:cNvPr id="3" name="Content Placeholder 2">
            <a:extLst>
              <a:ext uri="{FF2B5EF4-FFF2-40B4-BE49-F238E27FC236}">
                <a16:creationId xmlns:a16="http://schemas.microsoft.com/office/drawing/2014/main" id="{3E798D92-1C7B-FEAE-4FF3-7C5B56BA10C0}"/>
              </a:ext>
            </a:extLst>
          </p:cNvPr>
          <p:cNvSpPr>
            <a:spLocks noGrp="1"/>
          </p:cNvSpPr>
          <p:nvPr>
            <p:ph idx="1"/>
          </p:nvPr>
        </p:nvSpPr>
        <p:spPr>
          <a:xfrm>
            <a:off x="676656" y="1407381"/>
            <a:ext cx="10753725" cy="4786685"/>
          </a:xfrm>
        </p:spPr>
        <p:txBody>
          <a:bodyPr>
            <a:normAutofit/>
          </a:bodyPr>
          <a:lstStyle/>
          <a:p>
            <a:r>
              <a:rPr lang="en-US" altLang="en-US" dirty="0"/>
              <a:t>Interest, penal &amp; prosecution consequences</a:t>
            </a:r>
          </a:p>
          <a:p>
            <a:pPr algn="just"/>
            <a:r>
              <a:rPr lang="en-US" altLang="en-US" dirty="0"/>
              <a:t>Disallowance of expenses u/ss. 40(a)(</a:t>
            </a:r>
            <a:r>
              <a:rPr lang="en-US" altLang="en-US" dirty="0" err="1"/>
              <a:t>i</a:t>
            </a:r>
            <a:r>
              <a:rPr lang="en-US" altLang="en-US" dirty="0"/>
              <a:t>) and 58(1)(a)(ii)</a:t>
            </a:r>
            <a:endParaRPr lang="en-US" altLang="en-US" i="1" dirty="0"/>
          </a:p>
          <a:p>
            <a:pPr algn="just"/>
            <a:r>
              <a:rPr lang="en-US" altLang="en-US" dirty="0"/>
              <a:t>Payer may be considered as representative assessee. [Ss. 160 &amp; 163].</a:t>
            </a:r>
          </a:p>
          <a:p>
            <a:pPr algn="just"/>
            <a:endParaRPr lang="en-US" altLang="en-US" dirty="0"/>
          </a:p>
          <a:p>
            <a:pPr algn="just"/>
            <a:r>
              <a:rPr lang="en-US" altLang="en-US" dirty="0"/>
              <a:t>Assessee in default – If a person does not deduct tax, or does not pay tax, or after deducting tax does not pay it, he is considered as Assessee in Default</a:t>
            </a:r>
          </a:p>
          <a:p>
            <a:pPr algn="just"/>
            <a:endParaRPr lang="en-US" altLang="en-US" dirty="0"/>
          </a:p>
          <a:p>
            <a:pPr algn="just"/>
            <a:r>
              <a:rPr lang="en-US" altLang="en-US" b="1" dirty="0"/>
              <a:t>Relief  u/s. 201 now available</a:t>
            </a:r>
            <a:r>
              <a:rPr lang="en-US" altLang="en-US" dirty="0"/>
              <a:t> even if non-resident pays tax on his own</a:t>
            </a:r>
          </a:p>
          <a:p>
            <a:pPr lvl="1" algn="just"/>
            <a:r>
              <a:rPr lang="en-US" altLang="en-US" sz="1800" dirty="0"/>
              <a:t>Finance Act (2) of 2019 introduced this relaxation</a:t>
            </a:r>
          </a:p>
          <a:p>
            <a:pPr lvl="1" algn="just"/>
            <a:r>
              <a:rPr lang="en-US" altLang="en-US" sz="1800" dirty="0"/>
              <a:t>Should have been retrospectively applied</a:t>
            </a:r>
          </a:p>
          <a:p>
            <a:pPr lvl="2" algn="just"/>
            <a:r>
              <a:rPr lang="en-US" altLang="en-US" sz="1600" dirty="0"/>
              <a:t>Consequent change not made in CA Certificate in Annexure A to Form 26A </a:t>
            </a:r>
          </a:p>
        </p:txBody>
      </p:sp>
      <p:sp>
        <p:nvSpPr>
          <p:cNvPr id="4" name="Date Placeholder 3">
            <a:extLst>
              <a:ext uri="{FF2B5EF4-FFF2-40B4-BE49-F238E27FC236}">
                <a16:creationId xmlns:a16="http://schemas.microsoft.com/office/drawing/2014/main" id="{532BBA55-A9BA-313A-9D00-D54640ED0479}"/>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EEBE3721-4BF6-E5F9-C6A0-B90385032160}"/>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27173569-B5C0-C476-75C9-D138DFF6D9A9}"/>
              </a:ext>
            </a:extLst>
          </p:cNvPr>
          <p:cNvSpPr>
            <a:spLocks noGrp="1"/>
          </p:cNvSpPr>
          <p:nvPr>
            <p:ph type="sldNum" sz="quarter" idx="12"/>
          </p:nvPr>
        </p:nvSpPr>
        <p:spPr/>
        <p:txBody>
          <a:bodyPr/>
          <a:lstStyle/>
          <a:p>
            <a:fld id="{53B6C93E-B05E-49F4-B363-E611733D9E4E}" type="slidenum">
              <a:rPr lang="en-US" smtClean="0"/>
              <a:pPr/>
              <a:t>129</a:t>
            </a:fld>
            <a:endParaRPr lang="en-US"/>
          </a:p>
        </p:txBody>
      </p:sp>
    </p:spTree>
    <p:extLst>
      <p:ext uri="{BB962C8B-B14F-4D97-AF65-F5344CB8AC3E}">
        <p14:creationId xmlns:p14="http://schemas.microsoft.com/office/powerpoint/2010/main" val="396045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132943"/>
          </a:xfrm>
        </p:spPr>
        <p:txBody>
          <a:bodyPr>
            <a:normAutofit/>
          </a:bodyPr>
          <a:lstStyle/>
          <a:p>
            <a:pPr algn="ctr"/>
            <a:r>
              <a:rPr lang="en-US" altLang="en-US" dirty="0"/>
              <a:t>Implications of Change in Residential Status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521333"/>
            <a:ext cx="10687811" cy="5037957"/>
          </a:xfrm>
        </p:spPr>
        <p:txBody>
          <a:bodyPr>
            <a:normAutofit/>
          </a:bodyPr>
          <a:lstStyle/>
          <a:p>
            <a:r>
              <a:rPr lang="en-IN" sz="2200" dirty="0">
                <a:latin typeface="Book Antiqua"/>
                <a:cs typeface="Calibri" panose="020F0502020204030204"/>
              </a:rPr>
              <a:t>Widening of scope of total income (S. 5)</a:t>
            </a:r>
          </a:p>
          <a:p>
            <a:endParaRPr lang="en-IN" sz="2200" dirty="0">
              <a:latin typeface="Book Antiqua"/>
              <a:ea typeface="+mn-lt"/>
              <a:cs typeface="Calibri" panose="020F0502020204030204"/>
            </a:endParaRPr>
          </a:p>
          <a:p>
            <a:endParaRPr lang="en-IN" sz="2200" dirty="0">
              <a:latin typeface="Book Antiqua"/>
              <a:ea typeface="+mn-lt"/>
              <a:cs typeface="Calibri" panose="020F0502020204030204"/>
            </a:endParaRPr>
          </a:p>
          <a:p>
            <a:endParaRPr lang="en-IN" sz="2200" dirty="0">
              <a:latin typeface="Book Antiqua"/>
              <a:ea typeface="+mn-lt"/>
              <a:cs typeface="Calibri" panose="020F0502020204030204"/>
            </a:endParaRPr>
          </a:p>
          <a:p>
            <a:endParaRPr lang="en-IN" sz="2200" dirty="0">
              <a:latin typeface="Book Antiqua"/>
              <a:ea typeface="+mn-lt"/>
              <a:cs typeface="Calibri" panose="020F0502020204030204"/>
            </a:endParaRPr>
          </a:p>
          <a:p>
            <a:endParaRPr lang="en-IN" sz="2200" dirty="0">
              <a:latin typeface="Book Antiqua"/>
              <a:ea typeface="+mn-lt"/>
              <a:cs typeface="Calibri" panose="020F0502020204030204"/>
            </a:endParaRPr>
          </a:p>
          <a:p>
            <a:endParaRPr lang="en-IN" sz="2200" dirty="0">
              <a:latin typeface="Book Antiqua"/>
              <a:ea typeface="+mn-lt"/>
              <a:cs typeface="Calibri" panose="020F0502020204030204"/>
            </a:endParaRPr>
          </a:p>
          <a:p>
            <a:endParaRPr lang="en-IN" sz="2200" dirty="0">
              <a:latin typeface="Book Antiqua"/>
              <a:ea typeface="+mn-lt"/>
              <a:cs typeface="+mn-lt"/>
            </a:endParaRPr>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13</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dirty="0"/>
              <a:t>CA Viren Doshi</a:t>
            </a:r>
          </a:p>
        </p:txBody>
      </p:sp>
      <p:graphicFrame>
        <p:nvGraphicFramePr>
          <p:cNvPr id="5" name="Diagram 4">
            <a:extLst>
              <a:ext uri="{FF2B5EF4-FFF2-40B4-BE49-F238E27FC236}">
                <a16:creationId xmlns:a16="http://schemas.microsoft.com/office/drawing/2014/main" id="{259502E5-72C7-3CB6-5AC1-30E2E60E2EB3}"/>
              </a:ext>
            </a:extLst>
          </p:cNvPr>
          <p:cNvGraphicFramePr/>
          <p:nvPr>
            <p:extLst>
              <p:ext uri="{D42A27DB-BD31-4B8C-83A1-F6EECF244321}">
                <p14:modId xmlns:p14="http://schemas.microsoft.com/office/powerpoint/2010/main" val="1867999363"/>
              </p:ext>
            </p:extLst>
          </p:nvPr>
        </p:nvGraphicFramePr>
        <p:xfrm>
          <a:off x="1098368" y="2105610"/>
          <a:ext cx="10341537" cy="386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55325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B23A-E691-B2C7-AC79-A485D07E013A}"/>
              </a:ext>
            </a:extLst>
          </p:cNvPr>
          <p:cNvSpPr>
            <a:spLocks noGrp="1"/>
          </p:cNvSpPr>
          <p:nvPr>
            <p:ph type="title"/>
          </p:nvPr>
        </p:nvSpPr>
        <p:spPr>
          <a:xfrm>
            <a:off x="657606" y="353482"/>
            <a:ext cx="10772775" cy="1014142"/>
          </a:xfrm>
        </p:spPr>
        <p:txBody>
          <a:bodyPr/>
          <a:lstStyle/>
          <a:p>
            <a:r>
              <a:rPr lang="en-US" dirty="0"/>
              <a:t>Non-compliances under section 195</a:t>
            </a:r>
          </a:p>
        </p:txBody>
      </p:sp>
      <p:sp>
        <p:nvSpPr>
          <p:cNvPr id="3" name="Content Placeholder 2">
            <a:extLst>
              <a:ext uri="{FF2B5EF4-FFF2-40B4-BE49-F238E27FC236}">
                <a16:creationId xmlns:a16="http://schemas.microsoft.com/office/drawing/2014/main" id="{62799C48-4AE3-5F92-BD50-70384B421F22}"/>
              </a:ext>
            </a:extLst>
          </p:cNvPr>
          <p:cNvSpPr>
            <a:spLocks noGrp="1"/>
          </p:cNvSpPr>
          <p:nvPr>
            <p:ph idx="1"/>
          </p:nvPr>
        </p:nvSpPr>
        <p:spPr>
          <a:xfrm>
            <a:off x="676656" y="1582310"/>
            <a:ext cx="10753725" cy="4603805"/>
          </a:xfrm>
        </p:spPr>
        <p:txBody>
          <a:bodyPr>
            <a:normAutofit fontScale="85000" lnSpcReduction="20000"/>
          </a:bodyPr>
          <a:lstStyle/>
          <a:p>
            <a:r>
              <a:rPr lang="en-IN" b="1" dirty="0"/>
              <a:t>Penalties:</a:t>
            </a:r>
          </a:p>
          <a:p>
            <a:r>
              <a:rPr lang="en-IN" dirty="0"/>
              <a:t>For failure to pay tax deducted – S. 221</a:t>
            </a:r>
          </a:p>
          <a:p>
            <a:r>
              <a:rPr lang="en-IN" dirty="0"/>
              <a:t>For failure to deduct tax – S. 271C</a:t>
            </a:r>
          </a:p>
          <a:p>
            <a:r>
              <a:rPr lang="en-IN" dirty="0"/>
              <a:t>For failure to file TDS return – S. 272A</a:t>
            </a:r>
          </a:p>
          <a:p>
            <a:r>
              <a:rPr lang="en-US" b="1" dirty="0"/>
              <a:t>For failure to furnish information or for furnishing inaccurate information under S. 195 – S. 271-I – Rs. 1,00,000</a:t>
            </a:r>
          </a:p>
          <a:p>
            <a:r>
              <a:rPr lang="en-US" b="1" dirty="0"/>
              <a:t>On CA for furnishing incorrect information in certificate – S. 271J - Rs. 10,000 for each such certificate</a:t>
            </a:r>
            <a:endParaRPr lang="en-IN" b="1" dirty="0"/>
          </a:p>
          <a:p>
            <a:endParaRPr lang="en-US" dirty="0"/>
          </a:p>
          <a:p>
            <a:r>
              <a:rPr lang="en-US" b="1" dirty="0"/>
              <a:t>Other consequences:</a:t>
            </a:r>
            <a:endParaRPr lang="en-IN" b="1" dirty="0"/>
          </a:p>
          <a:p>
            <a:r>
              <a:rPr lang="en-IN" dirty="0"/>
              <a:t>Charge on all the assets – S. 201(2) </a:t>
            </a:r>
          </a:p>
          <a:p>
            <a:r>
              <a:rPr lang="en-IN" dirty="0"/>
              <a:t>Prosecution for failure to pay tax deducted – S. 276B</a:t>
            </a:r>
          </a:p>
          <a:p>
            <a:r>
              <a:rPr lang="en-IN" dirty="0"/>
              <a:t>Tax may be recovered from any assets which are or may at any time come within India – S. 173</a:t>
            </a:r>
          </a:p>
        </p:txBody>
      </p:sp>
      <p:sp>
        <p:nvSpPr>
          <p:cNvPr id="4" name="Date Placeholder 3">
            <a:extLst>
              <a:ext uri="{FF2B5EF4-FFF2-40B4-BE49-F238E27FC236}">
                <a16:creationId xmlns:a16="http://schemas.microsoft.com/office/drawing/2014/main" id="{ABB4CE2B-9BF9-A404-53E3-2A7AA8F35396}"/>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BF207B30-DEE4-D4B7-1C74-8C239B878F0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6CF45E99-5850-3EAB-0CA5-F385795E6FA1}"/>
              </a:ext>
            </a:extLst>
          </p:cNvPr>
          <p:cNvSpPr>
            <a:spLocks noGrp="1"/>
          </p:cNvSpPr>
          <p:nvPr>
            <p:ph type="sldNum" sz="quarter" idx="12"/>
          </p:nvPr>
        </p:nvSpPr>
        <p:spPr/>
        <p:txBody>
          <a:bodyPr/>
          <a:lstStyle/>
          <a:p>
            <a:fld id="{53B6C93E-B05E-49F4-B363-E611733D9E4E}" type="slidenum">
              <a:rPr lang="en-US" smtClean="0"/>
              <a:pPr/>
              <a:t>130</a:t>
            </a:fld>
            <a:endParaRPr lang="en-US"/>
          </a:p>
        </p:txBody>
      </p:sp>
    </p:spTree>
    <p:extLst>
      <p:ext uri="{BB962C8B-B14F-4D97-AF65-F5344CB8AC3E}">
        <p14:creationId xmlns:p14="http://schemas.microsoft.com/office/powerpoint/2010/main" val="5206968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5C82-721C-819C-2F13-AB605EB90602}"/>
              </a:ext>
            </a:extLst>
          </p:cNvPr>
          <p:cNvSpPr>
            <a:spLocks noGrp="1"/>
          </p:cNvSpPr>
          <p:nvPr>
            <p:ph type="title"/>
          </p:nvPr>
        </p:nvSpPr>
        <p:spPr>
          <a:xfrm>
            <a:off x="593613" y="1770802"/>
            <a:ext cx="10772775" cy="1658198"/>
          </a:xfrm>
        </p:spPr>
        <p:txBody>
          <a:bodyPr/>
          <a:lstStyle/>
          <a:p>
            <a:pPr algn="ctr"/>
            <a:r>
              <a:rPr lang="en-US" dirty="0" err="1"/>
              <a:t>Equalisation</a:t>
            </a:r>
            <a:r>
              <a:rPr lang="en-US" dirty="0"/>
              <a:t> Levy</a:t>
            </a:r>
          </a:p>
        </p:txBody>
      </p:sp>
      <p:sp>
        <p:nvSpPr>
          <p:cNvPr id="4" name="Date Placeholder 3">
            <a:extLst>
              <a:ext uri="{FF2B5EF4-FFF2-40B4-BE49-F238E27FC236}">
                <a16:creationId xmlns:a16="http://schemas.microsoft.com/office/drawing/2014/main" id="{62BC382D-1788-CCFE-A2FC-50979B34D079}"/>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7FB4BE8B-680D-1D96-824A-678620260962}"/>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C2695686-B500-9CCB-D35A-1E89BB01C0A6}"/>
              </a:ext>
            </a:extLst>
          </p:cNvPr>
          <p:cNvSpPr>
            <a:spLocks noGrp="1"/>
          </p:cNvSpPr>
          <p:nvPr>
            <p:ph type="sldNum" sz="quarter" idx="12"/>
          </p:nvPr>
        </p:nvSpPr>
        <p:spPr/>
        <p:txBody>
          <a:bodyPr/>
          <a:lstStyle/>
          <a:p>
            <a:fld id="{53B6C93E-B05E-49F4-B363-E611733D9E4E}" type="slidenum">
              <a:rPr lang="en-US" smtClean="0"/>
              <a:pPr/>
              <a:t>131</a:t>
            </a:fld>
            <a:endParaRPr lang="en-US"/>
          </a:p>
        </p:txBody>
      </p:sp>
    </p:spTree>
    <p:extLst>
      <p:ext uri="{BB962C8B-B14F-4D97-AF65-F5344CB8AC3E}">
        <p14:creationId xmlns:p14="http://schemas.microsoft.com/office/powerpoint/2010/main" val="197573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EF7B-0773-0B0D-F7FE-E22992366F0E}"/>
              </a:ext>
            </a:extLst>
          </p:cNvPr>
          <p:cNvSpPr>
            <a:spLocks noGrp="1"/>
          </p:cNvSpPr>
          <p:nvPr>
            <p:ph type="title"/>
          </p:nvPr>
        </p:nvSpPr>
        <p:spPr>
          <a:xfrm>
            <a:off x="0" y="0"/>
            <a:ext cx="12192000" cy="1248355"/>
          </a:xfrm>
        </p:spPr>
        <p:txBody>
          <a:bodyPr/>
          <a:lstStyle/>
          <a:p>
            <a:r>
              <a:rPr lang="en-US" dirty="0"/>
              <a:t>EL 1.0 and EL 2.0</a:t>
            </a:r>
          </a:p>
        </p:txBody>
      </p:sp>
      <p:sp>
        <p:nvSpPr>
          <p:cNvPr id="4" name="Date Placeholder 3">
            <a:extLst>
              <a:ext uri="{FF2B5EF4-FFF2-40B4-BE49-F238E27FC236}">
                <a16:creationId xmlns:a16="http://schemas.microsoft.com/office/drawing/2014/main" id="{E227FAC7-44C2-1772-7993-E384618E1D12}"/>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75965EF-12EC-7600-F574-DA725D499951}"/>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C4D0C7A-1C0B-EDC8-1BE2-35F1AE0C9CC6}"/>
              </a:ext>
            </a:extLst>
          </p:cNvPr>
          <p:cNvSpPr>
            <a:spLocks noGrp="1"/>
          </p:cNvSpPr>
          <p:nvPr>
            <p:ph type="sldNum" sz="quarter" idx="12"/>
          </p:nvPr>
        </p:nvSpPr>
        <p:spPr/>
        <p:txBody>
          <a:bodyPr/>
          <a:lstStyle/>
          <a:p>
            <a:fld id="{53B6C93E-B05E-49F4-B363-E611733D9E4E}" type="slidenum">
              <a:rPr lang="en-US" smtClean="0"/>
              <a:pPr/>
              <a:t>132</a:t>
            </a:fld>
            <a:endParaRPr lang="en-US"/>
          </a:p>
        </p:txBody>
      </p:sp>
      <p:graphicFrame>
        <p:nvGraphicFramePr>
          <p:cNvPr id="7" name="Table 8">
            <a:extLst>
              <a:ext uri="{FF2B5EF4-FFF2-40B4-BE49-F238E27FC236}">
                <a16:creationId xmlns:a16="http://schemas.microsoft.com/office/drawing/2014/main" id="{9E9A6095-7ACF-99A2-46A0-F89EAD92ECDC}"/>
              </a:ext>
            </a:extLst>
          </p:cNvPr>
          <p:cNvGraphicFramePr>
            <a:graphicFrameLocks noGrp="1"/>
          </p:cNvGraphicFramePr>
          <p:nvPr/>
        </p:nvGraphicFramePr>
        <p:xfrm>
          <a:off x="0" y="926047"/>
          <a:ext cx="12192000" cy="5486400"/>
        </p:xfrm>
        <a:graphic>
          <a:graphicData uri="http://schemas.openxmlformats.org/drawingml/2006/table">
            <a:tbl>
              <a:tblPr firstRow="1" bandRow="1">
                <a:tableStyleId>{5C22544A-7EE6-4342-B048-85BDC9FD1C3A}</a:tableStyleId>
              </a:tblPr>
              <a:tblGrid>
                <a:gridCol w="1871531">
                  <a:extLst>
                    <a:ext uri="{9D8B030D-6E8A-4147-A177-3AD203B41FA5}">
                      <a16:colId xmlns:a16="http://schemas.microsoft.com/office/drawing/2014/main" val="2023844066"/>
                    </a:ext>
                  </a:extLst>
                </a:gridCol>
                <a:gridCol w="3932921">
                  <a:extLst>
                    <a:ext uri="{9D8B030D-6E8A-4147-A177-3AD203B41FA5}">
                      <a16:colId xmlns:a16="http://schemas.microsoft.com/office/drawing/2014/main" val="2740005901"/>
                    </a:ext>
                  </a:extLst>
                </a:gridCol>
                <a:gridCol w="6387548">
                  <a:extLst>
                    <a:ext uri="{9D8B030D-6E8A-4147-A177-3AD203B41FA5}">
                      <a16:colId xmlns:a16="http://schemas.microsoft.com/office/drawing/2014/main" val="1950019706"/>
                    </a:ext>
                  </a:extLst>
                </a:gridCol>
              </a:tblGrid>
              <a:tr h="359706">
                <a:tc>
                  <a:txBody>
                    <a:bodyPr/>
                    <a:lstStyle/>
                    <a:p>
                      <a:pPr algn="ctr"/>
                      <a:r>
                        <a:rPr lang="en-US" dirty="0">
                          <a:latin typeface="Book Antiqua" panose="02040602050305030304" pitchFamily="18" charset="0"/>
                        </a:rPr>
                        <a:t>Particulars</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EL 1.0</a:t>
                      </a:r>
                      <a:endParaRPr lang="en-IN" dirty="0">
                        <a:latin typeface="Book Antiqua" panose="02040602050305030304" pitchFamily="18" charset="0"/>
                      </a:endParaRPr>
                    </a:p>
                  </a:txBody>
                  <a:tcPr/>
                </a:tc>
                <a:tc>
                  <a:txBody>
                    <a:bodyPr/>
                    <a:lstStyle/>
                    <a:p>
                      <a:pPr algn="ctr"/>
                      <a:r>
                        <a:rPr lang="en-US">
                          <a:latin typeface="Book Antiqua" panose="02040602050305030304" pitchFamily="18" charset="0"/>
                        </a:rPr>
                        <a:t>EL 2.0</a:t>
                      </a:r>
                      <a:endParaRPr lang="en-IN" dirty="0">
                        <a:latin typeface="Book Antiqua" panose="02040602050305030304" pitchFamily="18" charset="0"/>
                      </a:endParaRPr>
                    </a:p>
                  </a:txBody>
                  <a:tcPr/>
                </a:tc>
                <a:extLst>
                  <a:ext uri="{0D108BD9-81ED-4DB2-BD59-A6C34878D82A}">
                    <a16:rowId xmlns:a16="http://schemas.microsoft.com/office/drawing/2014/main" val="2752717887"/>
                  </a:ext>
                </a:extLst>
              </a:tr>
              <a:tr h="359706">
                <a:tc>
                  <a:txBody>
                    <a:bodyPr/>
                    <a:lstStyle/>
                    <a:p>
                      <a:r>
                        <a:rPr lang="en-US" dirty="0">
                          <a:latin typeface="Book Antiqua" panose="02040602050305030304" pitchFamily="18" charset="0"/>
                        </a:rPr>
                        <a:t>Applicable</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From 1</a:t>
                      </a:r>
                      <a:r>
                        <a:rPr lang="en-US" baseline="30000" dirty="0">
                          <a:latin typeface="Book Antiqua" panose="02040602050305030304" pitchFamily="18" charset="0"/>
                        </a:rPr>
                        <a:t>st</a:t>
                      </a:r>
                      <a:r>
                        <a:rPr lang="en-US" dirty="0">
                          <a:latin typeface="Book Antiqua" panose="02040602050305030304" pitchFamily="18" charset="0"/>
                        </a:rPr>
                        <a:t> June 2016</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From 1</a:t>
                      </a:r>
                      <a:r>
                        <a:rPr lang="en-US" baseline="30000" dirty="0">
                          <a:latin typeface="Book Antiqua" panose="02040602050305030304" pitchFamily="18" charset="0"/>
                        </a:rPr>
                        <a:t>st</a:t>
                      </a:r>
                      <a:r>
                        <a:rPr lang="en-US" dirty="0">
                          <a:latin typeface="Book Antiqua" panose="02040602050305030304" pitchFamily="18" charset="0"/>
                        </a:rPr>
                        <a:t> April 2020</a:t>
                      </a:r>
                      <a:endParaRPr lang="en-IN" dirty="0">
                        <a:latin typeface="Book Antiqua" panose="02040602050305030304" pitchFamily="18" charset="0"/>
                      </a:endParaRPr>
                    </a:p>
                  </a:txBody>
                  <a:tcPr/>
                </a:tc>
                <a:extLst>
                  <a:ext uri="{0D108BD9-81ED-4DB2-BD59-A6C34878D82A}">
                    <a16:rowId xmlns:a16="http://schemas.microsoft.com/office/drawing/2014/main" val="1302469117"/>
                  </a:ext>
                </a:extLst>
              </a:tr>
              <a:tr h="359706">
                <a:tc>
                  <a:txBody>
                    <a:bodyPr/>
                    <a:lstStyle/>
                    <a:p>
                      <a:r>
                        <a:rPr lang="en-US" dirty="0">
                          <a:latin typeface="Book Antiqua" panose="02040602050305030304" pitchFamily="18" charset="0"/>
                        </a:rPr>
                        <a:t>Rate of EL</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6%</a:t>
                      </a:r>
                      <a:endParaRPr lang="en-IN" dirty="0">
                        <a:latin typeface="Book Antiqua" panose="02040602050305030304" pitchFamily="18" charset="0"/>
                      </a:endParaRPr>
                    </a:p>
                  </a:txBody>
                  <a:tcPr/>
                </a:tc>
                <a:tc>
                  <a:txBody>
                    <a:bodyPr/>
                    <a:lstStyle/>
                    <a:p>
                      <a:r>
                        <a:rPr lang="en-US">
                          <a:latin typeface="Book Antiqua" panose="02040602050305030304" pitchFamily="18" charset="0"/>
                        </a:rPr>
                        <a:t>2%</a:t>
                      </a:r>
                      <a:endParaRPr lang="en-IN" dirty="0">
                        <a:latin typeface="Book Antiqua" panose="02040602050305030304" pitchFamily="18" charset="0"/>
                      </a:endParaRPr>
                    </a:p>
                  </a:txBody>
                  <a:tcPr/>
                </a:tc>
                <a:extLst>
                  <a:ext uri="{0D108BD9-81ED-4DB2-BD59-A6C34878D82A}">
                    <a16:rowId xmlns:a16="http://schemas.microsoft.com/office/drawing/2014/main" val="2299396176"/>
                  </a:ext>
                </a:extLst>
              </a:tr>
              <a:tr h="1346554">
                <a:tc>
                  <a:txBody>
                    <a:bodyPr/>
                    <a:lstStyle/>
                    <a:p>
                      <a:r>
                        <a:rPr lang="en-US" dirty="0">
                          <a:latin typeface="Book Antiqua" panose="02040602050305030304" pitchFamily="18" charset="0"/>
                        </a:rPr>
                        <a:t>Payee</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Non-resident</a:t>
                      </a:r>
                      <a:endParaRPr lang="en-IN" dirty="0">
                        <a:latin typeface="Book Antiqua" panose="02040602050305030304" pitchFamily="18" charset="0"/>
                      </a:endParaRPr>
                    </a:p>
                  </a:txBody>
                  <a:tcPr/>
                </a:tc>
                <a:tc>
                  <a:txBody>
                    <a:bodyPr/>
                    <a:lstStyle/>
                    <a:p>
                      <a:r>
                        <a:rPr lang="en-US" b="1" dirty="0">
                          <a:latin typeface="Book Antiqua" panose="02040602050305030304" pitchFamily="18" charset="0"/>
                        </a:rPr>
                        <a:t>Non-resident </a:t>
                      </a:r>
                      <a:r>
                        <a:rPr lang="en-IN" b="1" dirty="0">
                          <a:latin typeface="Book Antiqua" panose="02040602050305030304" pitchFamily="18" charset="0"/>
                        </a:rPr>
                        <a:t>e-commerce operator</a:t>
                      </a:r>
                    </a:p>
                    <a:p>
                      <a:r>
                        <a:rPr lang="en-IN" b="1" dirty="0">
                          <a:latin typeface="Book Antiqua" panose="02040602050305030304" pitchFamily="18" charset="0"/>
                        </a:rPr>
                        <a:t>E-commerce operator (</a:t>
                      </a:r>
                      <a:r>
                        <a:rPr lang="en-IN" dirty="0">
                          <a:latin typeface="Book Antiqua" panose="02040602050305030304" pitchFamily="18" charset="0"/>
                        </a:rPr>
                        <a:t>ECO) means a person who owns, operates or manages digital or electronic facility or platform for online sale of goods or online provision of services or both</a:t>
                      </a:r>
                    </a:p>
                  </a:txBody>
                  <a:tcPr/>
                </a:tc>
                <a:extLst>
                  <a:ext uri="{0D108BD9-81ED-4DB2-BD59-A6C34878D82A}">
                    <a16:rowId xmlns:a16="http://schemas.microsoft.com/office/drawing/2014/main" val="3024976113"/>
                  </a:ext>
                </a:extLst>
              </a:tr>
              <a:tr h="1094075">
                <a:tc>
                  <a:txBody>
                    <a:bodyPr/>
                    <a:lstStyle/>
                    <a:p>
                      <a:r>
                        <a:rPr lang="en-US" dirty="0">
                          <a:latin typeface="Book Antiqua" panose="02040602050305030304" pitchFamily="18" charset="0"/>
                        </a:rPr>
                        <a:t>Payer</a:t>
                      </a:r>
                      <a:endParaRPr lang="en-IN" dirty="0">
                        <a:latin typeface="Book Antiqua" panose="02040602050305030304" pitchFamily="18" charset="0"/>
                      </a:endParaRPr>
                    </a:p>
                  </a:txBody>
                  <a:tcPr/>
                </a:tc>
                <a:tc>
                  <a:txBody>
                    <a:bodyPr/>
                    <a:lstStyle/>
                    <a:p>
                      <a:pPr marL="285750" indent="-285750">
                        <a:buFont typeface="Arial" panose="020B0604020202020204" pitchFamily="34" charset="0"/>
                        <a:buChar char="•"/>
                      </a:pPr>
                      <a:r>
                        <a:rPr lang="en-US" dirty="0">
                          <a:latin typeface="Book Antiqua" panose="02040602050305030304" pitchFamily="18" charset="0"/>
                        </a:rPr>
                        <a:t>Resident + carrying on business/ profession;</a:t>
                      </a:r>
                    </a:p>
                    <a:p>
                      <a:pPr marL="285750" indent="-285750">
                        <a:buFont typeface="Arial" panose="020B0604020202020204" pitchFamily="34" charset="0"/>
                        <a:buChar char="•"/>
                      </a:pPr>
                      <a:r>
                        <a:rPr lang="en-US" dirty="0">
                          <a:latin typeface="Book Antiqua" panose="02040602050305030304" pitchFamily="18" charset="0"/>
                        </a:rPr>
                        <a:t>Non-resident having PE in India</a:t>
                      </a:r>
                      <a:endParaRPr lang="en-IN" dirty="0">
                        <a:latin typeface="Book Antiqua" panose="02040602050305030304" pitchFamily="18" charset="0"/>
                      </a:endParaRPr>
                    </a:p>
                  </a:txBody>
                  <a:tcPr/>
                </a:tc>
                <a:tc>
                  <a:txBody>
                    <a:bodyPr/>
                    <a:lstStyle/>
                    <a:p>
                      <a:pPr marL="285750" indent="-285750">
                        <a:buFont typeface="Arial" panose="020B0604020202020204" pitchFamily="34" charset="0"/>
                        <a:buChar char="•"/>
                      </a:pPr>
                      <a:r>
                        <a:rPr lang="en-US" dirty="0">
                          <a:latin typeface="Book Antiqua" panose="02040602050305030304" pitchFamily="18" charset="0"/>
                        </a:rPr>
                        <a:t>Resident</a:t>
                      </a:r>
                    </a:p>
                    <a:p>
                      <a:pPr marL="285750" indent="-285750">
                        <a:buFont typeface="Arial" panose="020B0604020202020204" pitchFamily="34" charset="0"/>
                        <a:buChar char="•"/>
                      </a:pPr>
                      <a:r>
                        <a:rPr lang="en-US" dirty="0">
                          <a:latin typeface="Book Antiqua" panose="02040602050305030304" pitchFamily="18" charset="0"/>
                        </a:rPr>
                        <a:t>Non-resident under specific situations</a:t>
                      </a:r>
                    </a:p>
                    <a:p>
                      <a:pPr marL="285750" indent="-285750">
                        <a:buFont typeface="Arial" panose="020B0604020202020204" pitchFamily="34" charset="0"/>
                        <a:buChar char="•"/>
                      </a:pPr>
                      <a:r>
                        <a:rPr lang="en-US" dirty="0">
                          <a:latin typeface="Book Antiqua" panose="02040602050305030304" pitchFamily="18" charset="0"/>
                        </a:rPr>
                        <a:t>Person buying goods or services from IP address located in India</a:t>
                      </a:r>
                      <a:endParaRPr lang="en-IN" dirty="0">
                        <a:latin typeface="Book Antiqua" panose="02040602050305030304" pitchFamily="18" charset="0"/>
                      </a:endParaRPr>
                    </a:p>
                  </a:txBody>
                  <a:tcPr/>
                </a:tc>
                <a:extLst>
                  <a:ext uri="{0D108BD9-81ED-4DB2-BD59-A6C34878D82A}">
                    <a16:rowId xmlns:a16="http://schemas.microsoft.com/office/drawing/2014/main" val="2309811158"/>
                  </a:ext>
                </a:extLst>
              </a:tr>
              <a:tr h="1708602">
                <a:tc>
                  <a:txBody>
                    <a:bodyPr/>
                    <a:lstStyle/>
                    <a:p>
                      <a:r>
                        <a:rPr lang="en-US" dirty="0">
                          <a:latin typeface="Book Antiqua" panose="02040602050305030304" pitchFamily="18" charset="0"/>
                        </a:rPr>
                        <a:t>Transaction covered</a:t>
                      </a:r>
                      <a:endParaRPr lang="en-IN" dirty="0">
                        <a:latin typeface="Book Antiqua" panose="02040602050305030304" pitchFamily="18" charset="0"/>
                      </a:endParaRPr>
                    </a:p>
                  </a:txBody>
                  <a:tcPr/>
                </a:tc>
                <a:tc>
                  <a:txBody>
                    <a:bodyPr/>
                    <a:lstStyle/>
                    <a:p>
                      <a:pPr marL="0" indent="0">
                        <a:buFont typeface="Arial" panose="020B0604020202020204" pitchFamily="34" charset="0"/>
                        <a:buNone/>
                      </a:pPr>
                      <a:r>
                        <a:rPr lang="en-US" b="1" dirty="0">
                          <a:latin typeface="Book Antiqua" panose="02040602050305030304" pitchFamily="18" charset="0"/>
                        </a:rPr>
                        <a:t>Specified Service</a:t>
                      </a:r>
                    </a:p>
                    <a:p>
                      <a:pPr marL="285750" indent="-285750">
                        <a:buFont typeface="Arial" panose="020B0604020202020204" pitchFamily="34" charset="0"/>
                        <a:buChar char="•"/>
                      </a:pPr>
                      <a:r>
                        <a:rPr lang="en-US" dirty="0">
                          <a:latin typeface="Book Antiqua" panose="02040602050305030304" pitchFamily="18" charset="0"/>
                        </a:rPr>
                        <a:t>Online advertisement; </a:t>
                      </a:r>
                    </a:p>
                    <a:p>
                      <a:pPr marL="285750" indent="-285750">
                        <a:buFont typeface="Arial" panose="020B0604020202020204" pitchFamily="34" charset="0"/>
                        <a:buChar char="•"/>
                      </a:pPr>
                      <a:r>
                        <a:rPr lang="en-US" dirty="0">
                          <a:latin typeface="Book Antiqua" panose="02040602050305030304" pitchFamily="18" charset="0"/>
                        </a:rPr>
                        <a:t>Provision for digital advertising space; or</a:t>
                      </a:r>
                    </a:p>
                    <a:p>
                      <a:pPr marL="285750" indent="-285750">
                        <a:buFont typeface="Arial" panose="020B0604020202020204" pitchFamily="34" charset="0"/>
                        <a:buChar char="•"/>
                      </a:pPr>
                      <a:r>
                        <a:rPr lang="en-US" dirty="0">
                          <a:latin typeface="Book Antiqua" panose="02040602050305030304" pitchFamily="18" charset="0"/>
                        </a:rPr>
                        <a:t>Facility or service for online advertising</a:t>
                      </a:r>
                      <a:endParaRPr lang="en-IN" dirty="0">
                        <a:latin typeface="Book Antiqua" panose="02040602050305030304" pitchFamily="18" charset="0"/>
                      </a:endParaRPr>
                    </a:p>
                  </a:txBody>
                  <a:tcPr/>
                </a:tc>
                <a:tc>
                  <a:txBody>
                    <a:bodyPr/>
                    <a:lstStyle/>
                    <a:p>
                      <a:r>
                        <a:rPr lang="en-US" b="1" dirty="0">
                          <a:latin typeface="Book Antiqua" panose="02040602050305030304" pitchFamily="18" charset="0"/>
                        </a:rPr>
                        <a:t>E-commerce supply or services</a:t>
                      </a:r>
                    </a:p>
                    <a:p>
                      <a:pPr marL="285750" indent="-285750">
                        <a:buFont typeface="Arial" panose="020B0604020202020204" pitchFamily="34" charset="0"/>
                        <a:buChar char="•"/>
                      </a:pPr>
                      <a:r>
                        <a:rPr lang="en-IN" dirty="0">
                          <a:latin typeface="Book Antiqua" panose="02040602050305030304" pitchFamily="18" charset="0"/>
                        </a:rPr>
                        <a:t>Online sale of goods owned by or online provision of services provided by ECO</a:t>
                      </a:r>
                    </a:p>
                    <a:p>
                      <a:pPr marL="285750" indent="-285750">
                        <a:buFont typeface="Arial" panose="020B0604020202020204" pitchFamily="34" charset="0"/>
                        <a:buChar char="•"/>
                      </a:pPr>
                      <a:r>
                        <a:rPr lang="en-IN" dirty="0">
                          <a:latin typeface="Book Antiqua" panose="02040602050305030304" pitchFamily="18" charset="0"/>
                        </a:rPr>
                        <a:t>Online sale of goods or provision of services facilitated by ECO</a:t>
                      </a:r>
                    </a:p>
                  </a:txBody>
                  <a:tcPr/>
                </a:tc>
                <a:extLst>
                  <a:ext uri="{0D108BD9-81ED-4DB2-BD59-A6C34878D82A}">
                    <a16:rowId xmlns:a16="http://schemas.microsoft.com/office/drawing/2014/main" val="350529043"/>
                  </a:ext>
                </a:extLst>
              </a:tr>
            </a:tbl>
          </a:graphicData>
        </a:graphic>
      </p:graphicFrame>
    </p:spTree>
    <p:extLst>
      <p:ext uri="{BB962C8B-B14F-4D97-AF65-F5344CB8AC3E}">
        <p14:creationId xmlns:p14="http://schemas.microsoft.com/office/powerpoint/2010/main" val="20232548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FC3D-DEFA-ACDF-99ED-4039FC65C6B8}"/>
              </a:ext>
            </a:extLst>
          </p:cNvPr>
          <p:cNvSpPr>
            <a:spLocks noGrp="1"/>
          </p:cNvSpPr>
          <p:nvPr>
            <p:ph type="title"/>
          </p:nvPr>
        </p:nvSpPr>
        <p:spPr>
          <a:xfrm>
            <a:off x="0" y="36191"/>
            <a:ext cx="12192000" cy="1043944"/>
          </a:xfrm>
        </p:spPr>
        <p:txBody>
          <a:bodyPr/>
          <a:lstStyle/>
          <a:p>
            <a:r>
              <a:rPr lang="en-US" dirty="0"/>
              <a:t>EL 1.0 and EL 2.0</a:t>
            </a:r>
          </a:p>
        </p:txBody>
      </p:sp>
      <p:sp>
        <p:nvSpPr>
          <p:cNvPr id="4" name="Date Placeholder 3">
            <a:extLst>
              <a:ext uri="{FF2B5EF4-FFF2-40B4-BE49-F238E27FC236}">
                <a16:creationId xmlns:a16="http://schemas.microsoft.com/office/drawing/2014/main" id="{D2E5DF91-C036-BCE6-0E7E-897EB5060E5B}"/>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6B79D2E-8523-27D6-7830-8AD98D0621C1}"/>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A825C5E6-5988-C5E2-FD74-C87446C46C1E}"/>
              </a:ext>
            </a:extLst>
          </p:cNvPr>
          <p:cNvSpPr>
            <a:spLocks noGrp="1"/>
          </p:cNvSpPr>
          <p:nvPr>
            <p:ph type="sldNum" sz="quarter" idx="12"/>
          </p:nvPr>
        </p:nvSpPr>
        <p:spPr/>
        <p:txBody>
          <a:bodyPr/>
          <a:lstStyle/>
          <a:p>
            <a:fld id="{53B6C93E-B05E-49F4-B363-E611733D9E4E}" type="slidenum">
              <a:rPr lang="en-US" smtClean="0"/>
              <a:pPr/>
              <a:t>133</a:t>
            </a:fld>
            <a:endParaRPr lang="en-US"/>
          </a:p>
        </p:txBody>
      </p:sp>
      <p:graphicFrame>
        <p:nvGraphicFramePr>
          <p:cNvPr id="7" name="Table 8">
            <a:extLst>
              <a:ext uri="{FF2B5EF4-FFF2-40B4-BE49-F238E27FC236}">
                <a16:creationId xmlns:a16="http://schemas.microsoft.com/office/drawing/2014/main" id="{4878F70A-5096-FB6B-2BFD-169F44F317B3}"/>
              </a:ext>
            </a:extLst>
          </p:cNvPr>
          <p:cNvGraphicFramePr>
            <a:graphicFrameLocks noGrp="1"/>
          </p:cNvGraphicFramePr>
          <p:nvPr/>
        </p:nvGraphicFramePr>
        <p:xfrm>
          <a:off x="0" y="1124743"/>
          <a:ext cx="12192000" cy="5037515"/>
        </p:xfrm>
        <a:graphic>
          <a:graphicData uri="http://schemas.openxmlformats.org/drawingml/2006/table">
            <a:tbl>
              <a:tblPr firstRow="1" bandRow="1">
                <a:tableStyleId>{5C22544A-7EE6-4342-B048-85BDC9FD1C3A}</a:tableStyleId>
              </a:tblPr>
              <a:tblGrid>
                <a:gridCol w="1871531">
                  <a:extLst>
                    <a:ext uri="{9D8B030D-6E8A-4147-A177-3AD203B41FA5}">
                      <a16:colId xmlns:a16="http://schemas.microsoft.com/office/drawing/2014/main" val="2023844066"/>
                    </a:ext>
                  </a:extLst>
                </a:gridCol>
                <a:gridCol w="5472607">
                  <a:extLst>
                    <a:ext uri="{9D8B030D-6E8A-4147-A177-3AD203B41FA5}">
                      <a16:colId xmlns:a16="http://schemas.microsoft.com/office/drawing/2014/main" val="2740005901"/>
                    </a:ext>
                  </a:extLst>
                </a:gridCol>
                <a:gridCol w="4847862">
                  <a:extLst>
                    <a:ext uri="{9D8B030D-6E8A-4147-A177-3AD203B41FA5}">
                      <a16:colId xmlns:a16="http://schemas.microsoft.com/office/drawing/2014/main" val="1950019706"/>
                    </a:ext>
                  </a:extLst>
                </a:gridCol>
              </a:tblGrid>
              <a:tr h="407241">
                <a:tc>
                  <a:txBody>
                    <a:bodyPr/>
                    <a:lstStyle/>
                    <a:p>
                      <a:pPr algn="ctr"/>
                      <a:r>
                        <a:rPr lang="en-US" dirty="0">
                          <a:latin typeface="Book Antiqua" panose="02040602050305030304" pitchFamily="18" charset="0"/>
                        </a:rPr>
                        <a:t>Particulars</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EL 1.0</a:t>
                      </a:r>
                      <a:endParaRPr lang="en-IN" dirty="0">
                        <a:latin typeface="Book Antiqua" panose="02040602050305030304" pitchFamily="18" charset="0"/>
                      </a:endParaRPr>
                    </a:p>
                  </a:txBody>
                  <a:tcPr/>
                </a:tc>
                <a:tc>
                  <a:txBody>
                    <a:bodyPr/>
                    <a:lstStyle/>
                    <a:p>
                      <a:pPr algn="ctr"/>
                      <a:r>
                        <a:rPr lang="en-US">
                          <a:latin typeface="Book Antiqua" panose="02040602050305030304" pitchFamily="18" charset="0"/>
                        </a:rPr>
                        <a:t>EL 2.0</a:t>
                      </a:r>
                      <a:endParaRPr lang="en-IN" dirty="0">
                        <a:latin typeface="Book Antiqua" panose="02040602050305030304" pitchFamily="18" charset="0"/>
                      </a:endParaRPr>
                    </a:p>
                  </a:txBody>
                  <a:tcPr/>
                </a:tc>
                <a:extLst>
                  <a:ext uri="{0D108BD9-81ED-4DB2-BD59-A6C34878D82A}">
                    <a16:rowId xmlns:a16="http://schemas.microsoft.com/office/drawing/2014/main" val="2752717887"/>
                  </a:ext>
                </a:extLst>
              </a:tr>
              <a:tr h="407241">
                <a:tc>
                  <a:txBody>
                    <a:bodyPr/>
                    <a:lstStyle/>
                    <a:p>
                      <a:r>
                        <a:rPr lang="en-US" dirty="0">
                          <a:latin typeface="Book Antiqua" panose="02040602050305030304" pitchFamily="18" charset="0"/>
                        </a:rPr>
                        <a:t>Threshold</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Not applicable upto INR 1 Lakh</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Applicable - INR 2 crores or more</a:t>
                      </a:r>
                      <a:endParaRPr lang="en-IN" dirty="0">
                        <a:latin typeface="Book Antiqua" panose="02040602050305030304" pitchFamily="18" charset="0"/>
                      </a:endParaRPr>
                    </a:p>
                  </a:txBody>
                  <a:tcPr/>
                </a:tc>
                <a:extLst>
                  <a:ext uri="{0D108BD9-81ED-4DB2-BD59-A6C34878D82A}">
                    <a16:rowId xmlns:a16="http://schemas.microsoft.com/office/drawing/2014/main" val="2137280257"/>
                  </a:ext>
                </a:extLst>
              </a:tr>
              <a:tr h="1004156">
                <a:tc>
                  <a:txBody>
                    <a:bodyPr/>
                    <a:lstStyle/>
                    <a:p>
                      <a:r>
                        <a:rPr lang="en-US" dirty="0">
                          <a:latin typeface="Book Antiqua" panose="02040602050305030304" pitchFamily="18" charset="0"/>
                        </a:rPr>
                        <a:t>Exclusions</a:t>
                      </a:r>
                      <a:endParaRPr lang="en-IN" dirty="0">
                        <a:latin typeface="Book Antiqua" panose="02040602050305030304" pitchFamily="18" charset="0"/>
                      </a:endParaRPr>
                    </a:p>
                  </a:txBody>
                  <a:tcPr/>
                </a:tc>
                <a:tc gridSpan="2">
                  <a:txBody>
                    <a:bodyPr/>
                    <a:lstStyle/>
                    <a:p>
                      <a:pPr marL="285750" indent="-285750">
                        <a:buFont typeface="Arial" panose="020B0604020202020204" pitchFamily="34" charset="0"/>
                        <a:buChar char="•"/>
                      </a:pPr>
                      <a:r>
                        <a:rPr lang="en-US" dirty="0">
                          <a:latin typeface="Book Antiqua" panose="02040602050305030304" pitchFamily="18" charset="0"/>
                        </a:rPr>
                        <a:t>Consideration taxable as royalty/ FTS in India as per ITA </a:t>
                      </a:r>
                      <a:r>
                        <a:rPr lang="en-US" dirty="0" err="1">
                          <a:latin typeface="Book Antiqua" panose="02040602050305030304" pitchFamily="18" charset="0"/>
                        </a:rPr>
                        <a:t>r.w.</a:t>
                      </a:r>
                      <a:r>
                        <a:rPr lang="en-US" dirty="0">
                          <a:latin typeface="Book Antiqua" panose="02040602050305030304" pitchFamily="18" charset="0"/>
                        </a:rPr>
                        <a:t> DTAA</a:t>
                      </a:r>
                    </a:p>
                    <a:p>
                      <a:pPr marL="285750" indent="-285750">
                        <a:buFont typeface="Arial" panose="020B0604020202020204" pitchFamily="34" charset="0"/>
                        <a:buChar char="•"/>
                      </a:pPr>
                      <a:r>
                        <a:rPr lang="en-US" dirty="0">
                          <a:latin typeface="Book Antiqua" panose="02040602050305030304" pitchFamily="18" charset="0"/>
                        </a:rPr>
                        <a:t>NR providing specified service or e-commerce supply or service has a PE in India and it is effectively connected with such PE;</a:t>
                      </a:r>
                    </a:p>
                  </a:txBody>
                  <a:tcPr/>
                </a:tc>
                <a:tc hMerge="1">
                  <a:txBody>
                    <a:bodyPr/>
                    <a:lstStyle/>
                    <a:p>
                      <a:endParaRPr lang="en-IN"/>
                    </a:p>
                  </a:txBody>
                  <a:tcPr/>
                </a:tc>
                <a:extLst>
                  <a:ext uri="{0D108BD9-81ED-4DB2-BD59-A6C34878D82A}">
                    <a16:rowId xmlns:a16="http://schemas.microsoft.com/office/drawing/2014/main" val="3203782884"/>
                  </a:ext>
                </a:extLst>
              </a:tr>
              <a:tr h="702909">
                <a:tc>
                  <a:txBody>
                    <a:bodyPr/>
                    <a:lstStyle/>
                    <a:p>
                      <a:r>
                        <a:rPr lang="en-US" dirty="0">
                          <a:latin typeface="Book Antiqua" panose="02040602050305030304" pitchFamily="18" charset="0"/>
                        </a:rPr>
                        <a:t>Other exclusions</a:t>
                      </a:r>
                      <a:endParaRPr lang="en-IN" dirty="0">
                        <a:latin typeface="Book Antiqua" panose="02040602050305030304" pitchFamily="18" charset="0"/>
                      </a:endParaRPr>
                    </a:p>
                  </a:txBody>
                  <a:tcPr/>
                </a:tc>
                <a:tc>
                  <a:txBody>
                    <a:bodyPr/>
                    <a:lstStyle/>
                    <a:p>
                      <a:r>
                        <a:rPr lang="en-IN" dirty="0">
                          <a:latin typeface="Book Antiqua" panose="02040602050305030304" pitchFamily="18" charset="0"/>
                        </a:rPr>
                        <a:t>Payment is not for the purpose of carrying out business or profession</a:t>
                      </a:r>
                    </a:p>
                  </a:txBody>
                  <a:tcPr/>
                </a:tc>
                <a:tc>
                  <a:txBody>
                    <a:bodyPr/>
                    <a:lstStyle/>
                    <a:p>
                      <a:r>
                        <a:rPr lang="en-US" dirty="0">
                          <a:latin typeface="Book Antiqua" panose="02040602050305030304" pitchFamily="18" charset="0"/>
                        </a:rPr>
                        <a:t>Covered under EL 1.0</a:t>
                      </a:r>
                      <a:endParaRPr lang="en-IN" dirty="0">
                        <a:latin typeface="Book Antiqua" panose="02040602050305030304" pitchFamily="18" charset="0"/>
                      </a:endParaRPr>
                    </a:p>
                  </a:txBody>
                  <a:tcPr/>
                </a:tc>
                <a:extLst>
                  <a:ext uri="{0D108BD9-81ED-4DB2-BD59-A6C34878D82A}">
                    <a16:rowId xmlns:a16="http://schemas.microsoft.com/office/drawing/2014/main" val="680192715"/>
                  </a:ext>
                </a:extLst>
              </a:tr>
              <a:tr h="702909">
                <a:tc>
                  <a:txBody>
                    <a:bodyPr/>
                    <a:lstStyle/>
                    <a:p>
                      <a:r>
                        <a:rPr lang="en-US" dirty="0">
                          <a:latin typeface="Book Antiqua" panose="02040602050305030304" pitchFamily="18" charset="0"/>
                        </a:rPr>
                        <a:t>Payment of EL by</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EL to be deducted by payer while making payment</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EL to be separately paid by the non-resident</a:t>
                      </a:r>
                      <a:endParaRPr lang="en-IN" dirty="0">
                        <a:latin typeface="Book Antiqua" panose="02040602050305030304" pitchFamily="18" charset="0"/>
                      </a:endParaRPr>
                    </a:p>
                  </a:txBody>
                  <a:tcPr/>
                </a:tc>
                <a:extLst>
                  <a:ext uri="{0D108BD9-81ED-4DB2-BD59-A6C34878D82A}">
                    <a16:rowId xmlns:a16="http://schemas.microsoft.com/office/drawing/2014/main" val="3778652407"/>
                  </a:ext>
                </a:extLst>
              </a:tr>
              <a:tr h="407241">
                <a:tc>
                  <a:txBody>
                    <a:bodyPr/>
                    <a:lstStyle/>
                    <a:p>
                      <a:r>
                        <a:rPr lang="en-US" dirty="0">
                          <a:latin typeface="Book Antiqua" panose="02040602050305030304" pitchFamily="18" charset="0"/>
                        </a:rPr>
                        <a:t>EL deposit</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Payment to </a:t>
                      </a:r>
                      <a:endParaRPr lang="en-IN" dirty="0">
                        <a:latin typeface="Book Antiqua" panose="02040602050305030304" pitchFamily="18" charset="0"/>
                      </a:endParaRPr>
                    </a:p>
                  </a:txBody>
                  <a:tcPr/>
                </a:tc>
                <a:tc>
                  <a:txBody>
                    <a:bodyPr/>
                    <a:lstStyle/>
                    <a:p>
                      <a:endParaRPr lang="en-IN" dirty="0">
                        <a:latin typeface="Book Antiqua" panose="02040602050305030304" pitchFamily="18" charset="0"/>
                      </a:endParaRPr>
                    </a:p>
                  </a:txBody>
                  <a:tcPr/>
                </a:tc>
                <a:extLst>
                  <a:ext uri="{0D108BD9-81ED-4DB2-BD59-A6C34878D82A}">
                    <a16:rowId xmlns:a16="http://schemas.microsoft.com/office/drawing/2014/main" val="395043169"/>
                  </a:ext>
                </a:extLst>
              </a:tr>
              <a:tr h="702909">
                <a:tc>
                  <a:txBody>
                    <a:bodyPr/>
                    <a:lstStyle/>
                    <a:p>
                      <a:r>
                        <a:rPr lang="en-US" dirty="0">
                          <a:latin typeface="Book Antiqua" panose="02040602050305030304" pitchFamily="18" charset="0"/>
                        </a:rPr>
                        <a:t>EL deposit deadline</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7</a:t>
                      </a:r>
                      <a:r>
                        <a:rPr lang="en-US" baseline="30000" dirty="0">
                          <a:latin typeface="Book Antiqua" panose="02040602050305030304" pitchFamily="18" charset="0"/>
                        </a:rPr>
                        <a:t>th</a:t>
                      </a:r>
                      <a:r>
                        <a:rPr lang="en-US" dirty="0">
                          <a:latin typeface="Book Antiqua" panose="02040602050305030304" pitchFamily="18" charset="0"/>
                        </a:rPr>
                        <a:t> of the next month</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Quarterly</a:t>
                      </a:r>
                      <a:endParaRPr lang="en-IN" dirty="0">
                        <a:latin typeface="Book Antiqua" panose="02040602050305030304" pitchFamily="18" charset="0"/>
                      </a:endParaRPr>
                    </a:p>
                  </a:txBody>
                  <a:tcPr/>
                </a:tc>
                <a:extLst>
                  <a:ext uri="{0D108BD9-81ED-4DB2-BD59-A6C34878D82A}">
                    <a16:rowId xmlns:a16="http://schemas.microsoft.com/office/drawing/2014/main" val="884902538"/>
                  </a:ext>
                </a:extLst>
              </a:tr>
              <a:tr h="702909">
                <a:tc>
                  <a:txBody>
                    <a:bodyPr/>
                    <a:lstStyle/>
                    <a:p>
                      <a:r>
                        <a:rPr lang="en-US" dirty="0">
                          <a:latin typeface="Book Antiqua" panose="02040602050305030304" pitchFamily="18" charset="0"/>
                        </a:rPr>
                        <a:t>EL returns deadline</a:t>
                      </a:r>
                      <a:endParaRPr lang="en-IN" dirty="0">
                        <a:latin typeface="Book Antiqua" panose="02040602050305030304" pitchFamily="18" charset="0"/>
                      </a:endParaRPr>
                    </a:p>
                  </a:txBody>
                  <a:tcPr/>
                </a:tc>
                <a:tc gridSpan="2">
                  <a:txBody>
                    <a:bodyPr/>
                    <a:lstStyle/>
                    <a:p>
                      <a:r>
                        <a:rPr lang="en-US" dirty="0">
                          <a:latin typeface="Book Antiqua" panose="02040602050305030304" pitchFamily="18" charset="0"/>
                        </a:rPr>
                        <a:t>30</a:t>
                      </a:r>
                      <a:r>
                        <a:rPr lang="en-US" baseline="30000" dirty="0">
                          <a:latin typeface="Book Antiqua" panose="02040602050305030304" pitchFamily="18" charset="0"/>
                        </a:rPr>
                        <a:t>th</a:t>
                      </a:r>
                      <a:r>
                        <a:rPr lang="en-US" dirty="0">
                          <a:latin typeface="Book Antiqua" panose="02040602050305030304" pitchFamily="18" charset="0"/>
                        </a:rPr>
                        <a:t> June of next FY</a:t>
                      </a:r>
                      <a:endParaRPr lang="en-IN" dirty="0">
                        <a:latin typeface="Book Antiqua" panose="02040602050305030304" pitchFamily="18" charset="0"/>
                      </a:endParaRPr>
                    </a:p>
                  </a:txBody>
                  <a:tcPr/>
                </a:tc>
                <a:tc hMerge="1">
                  <a:txBody>
                    <a:bodyPr/>
                    <a:lstStyle/>
                    <a:p>
                      <a:endParaRPr lang="en-IN" dirty="0"/>
                    </a:p>
                  </a:txBody>
                  <a:tcPr/>
                </a:tc>
                <a:extLst>
                  <a:ext uri="{0D108BD9-81ED-4DB2-BD59-A6C34878D82A}">
                    <a16:rowId xmlns:a16="http://schemas.microsoft.com/office/drawing/2014/main" val="265768706"/>
                  </a:ext>
                </a:extLst>
              </a:tr>
            </a:tbl>
          </a:graphicData>
        </a:graphic>
      </p:graphicFrame>
    </p:spTree>
    <p:extLst>
      <p:ext uri="{BB962C8B-B14F-4D97-AF65-F5344CB8AC3E}">
        <p14:creationId xmlns:p14="http://schemas.microsoft.com/office/powerpoint/2010/main" val="7231021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658198"/>
          </a:xfrm>
        </p:spPr>
        <p:txBody>
          <a:bodyPr/>
          <a:lstStyle/>
          <a:p>
            <a:pPr algn="ctr"/>
            <a:r>
              <a:rPr lang="en-US" altLang="en-US" dirty="0"/>
              <a:t>Multi-lateral instrument (MLI)</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303021"/>
            <a:ext cx="10937912" cy="5218526"/>
          </a:xfrm>
        </p:spPr>
        <p:txBody>
          <a:bodyPr>
            <a:normAutofit/>
          </a:bodyPr>
          <a:lstStyle/>
          <a:p>
            <a:pPr>
              <a:defRPr/>
            </a:pPr>
            <a:r>
              <a:rPr lang="en-IN" sz="2000" dirty="0"/>
              <a:t>MLI is the culmination of efforts spanning several years to bring in measures to plug Base Erosion and Profit Shifting (BEPS) strategies</a:t>
            </a:r>
          </a:p>
          <a:p>
            <a:pPr>
              <a:defRPr/>
            </a:pPr>
            <a:r>
              <a:rPr lang="en-IN" sz="2000" dirty="0"/>
              <a:t>One collective negotiation</a:t>
            </a:r>
          </a:p>
          <a:p>
            <a:pPr>
              <a:defRPr/>
            </a:pPr>
            <a:r>
              <a:rPr lang="en-IN" sz="2000" dirty="0"/>
              <a:t>An efficient way to modify around 3000 tax treaties</a:t>
            </a:r>
          </a:p>
          <a:p>
            <a:pPr>
              <a:defRPr/>
            </a:pPr>
            <a:r>
              <a:rPr lang="en-IN" sz="2000" dirty="0"/>
              <a:t>MLI is multi-lateral treaty which will be applied alongside existing bilateral tax treaties</a:t>
            </a:r>
          </a:p>
          <a:p>
            <a:pPr>
              <a:defRPr/>
            </a:pPr>
            <a:r>
              <a:rPr lang="en-IN" sz="2000" dirty="0"/>
              <a:t>Functions as a tool or instrument alongside existing treaties to modify their application in line with BEPS measures</a:t>
            </a:r>
          </a:p>
          <a:p>
            <a:r>
              <a:rPr lang="en-IN" sz="2000" dirty="0"/>
              <a:t>Development of Synthesized texts</a:t>
            </a:r>
          </a:p>
          <a:p>
            <a:pPr lvl="1"/>
            <a:r>
              <a:rPr lang="en-IN" sz="2000" dirty="0"/>
              <a:t>To make it simpler to understand the effects of MLI</a:t>
            </a:r>
          </a:p>
          <a:p>
            <a:pPr lvl="1"/>
            <a:r>
              <a:rPr lang="en-IN" sz="2000" dirty="0"/>
              <a:t>Prepared by placing corresponding parts of the treaty and MLI together at one place without merging or consolidating them into single text</a:t>
            </a:r>
          </a:p>
          <a:p>
            <a:r>
              <a:rPr lang="en-IN" sz="2000" dirty="0"/>
              <a:t>India’s DTAAs, Synthesised Texts and other agreements with all countries can be found at:</a:t>
            </a:r>
          </a:p>
          <a:p>
            <a:r>
              <a:rPr lang="en-IN" sz="2000" dirty="0">
                <a:hlinkClick r:id="rId3"/>
              </a:rPr>
              <a:t>https://incometaxindia.gov.in/Pages/international-taxation/dtaa.aspx</a:t>
            </a:r>
            <a:r>
              <a:rPr lang="en-IN" sz="2000" dirty="0"/>
              <a:t> </a:t>
            </a:r>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5FAFB93C-6639-B8F6-14D4-3EF7C907E98A}"/>
              </a:ext>
            </a:extLst>
          </p:cNvPr>
          <p:cNvSpPr>
            <a:spLocks noGrp="1"/>
          </p:cNvSpPr>
          <p:nvPr>
            <p:ph type="sldNum" sz="quarter" idx="12"/>
          </p:nvPr>
        </p:nvSpPr>
        <p:spPr/>
        <p:txBody>
          <a:bodyPr/>
          <a:lstStyle/>
          <a:p>
            <a:fld id="{53B6C93E-B05E-49F4-B363-E611733D9E4E}" type="slidenum">
              <a:rPr lang="en-US" smtClean="0"/>
              <a:pPr/>
              <a:t>134</a:t>
            </a:fld>
            <a:endParaRPr lang="en-US"/>
          </a:p>
        </p:txBody>
      </p:sp>
    </p:spTree>
    <p:extLst>
      <p:ext uri="{BB962C8B-B14F-4D97-AF65-F5344CB8AC3E}">
        <p14:creationId xmlns:p14="http://schemas.microsoft.com/office/powerpoint/2010/main" val="9664039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658198"/>
          </a:xfrm>
        </p:spPr>
        <p:txBody>
          <a:bodyPr/>
          <a:lstStyle/>
          <a:p>
            <a:pPr algn="ctr"/>
            <a:r>
              <a:rPr lang="en-US" altLang="en-US" dirty="0"/>
              <a:t>Multi-lateral instrument (MLI)</a:t>
            </a:r>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
        <p:nvSpPr>
          <p:cNvPr id="5" name="Content Placeholder 2">
            <a:extLst>
              <a:ext uri="{FF2B5EF4-FFF2-40B4-BE49-F238E27FC236}">
                <a16:creationId xmlns:a16="http://schemas.microsoft.com/office/drawing/2014/main" id="{767FC05F-D662-B37C-C41A-D52C9622E02A}"/>
              </a:ext>
            </a:extLst>
          </p:cNvPr>
          <p:cNvSpPr txBox="1">
            <a:spLocks/>
          </p:cNvSpPr>
          <p:nvPr/>
        </p:nvSpPr>
        <p:spPr>
          <a:xfrm>
            <a:off x="250101" y="1384139"/>
            <a:ext cx="5663783" cy="4948081"/>
          </a:xfrm>
          <a:prstGeom prst="rect">
            <a:avLst/>
          </a:prstGeom>
        </p:spPr>
        <p:txBody>
          <a:bodyPr vert="horz" lIns="91440" tIns="45720" rIns="91440" bIns="45720" rtlCol="0">
            <a:normAutofit/>
          </a:bodyPr>
          <a:lstStyle>
            <a:lvl1pPr marL="344488" indent="-344488" algn="l" defTabSz="914400" rtl="0" eaLnBrk="1" latinLnBrk="0" hangingPunct="1">
              <a:lnSpc>
                <a:spcPct val="100000"/>
              </a:lnSpc>
              <a:spcBef>
                <a:spcPts val="500"/>
              </a:spcBef>
              <a:spcAft>
                <a:spcPts val="300"/>
              </a:spcAft>
              <a:buClr>
                <a:schemeClr val="accent1"/>
              </a:buClr>
              <a:buFont typeface="Book Antiqua" panose="02040602050305030304" pitchFamily="18" charset="0"/>
              <a:buChar char="›"/>
              <a:defRPr sz="2400" kern="1200">
                <a:solidFill>
                  <a:schemeClr val="tx1">
                    <a:lumMod val="85000"/>
                    <a:lumOff val="15000"/>
                  </a:schemeClr>
                </a:solidFill>
                <a:latin typeface="Book Antiqua" panose="02040602050305030304" pitchFamily="18" charset="0"/>
                <a:ea typeface="+mn-ea"/>
                <a:cs typeface="+mn-cs"/>
              </a:defRPr>
            </a:lvl1pPr>
            <a:lvl2pPr marL="688975" indent="-344488" algn="l" defTabSz="914400" rtl="0" eaLnBrk="1" latinLnBrk="0" hangingPunct="1">
              <a:lnSpc>
                <a:spcPct val="100000"/>
              </a:lnSpc>
              <a:spcBef>
                <a:spcPts val="500"/>
              </a:spcBef>
              <a:spcAft>
                <a:spcPts val="300"/>
              </a:spcAft>
              <a:buClr>
                <a:schemeClr val="accent1"/>
              </a:buClr>
              <a:buFont typeface="Book Antiqua" panose="02040602050305030304" pitchFamily="18" charset="0"/>
              <a:buChar char="›"/>
              <a:defRPr sz="2200" kern="1200">
                <a:solidFill>
                  <a:schemeClr val="tx1">
                    <a:lumMod val="85000"/>
                    <a:lumOff val="15000"/>
                  </a:schemeClr>
                </a:solidFill>
                <a:latin typeface="Book Antiqua" panose="02040602050305030304" pitchFamily="18" charset="0"/>
                <a:ea typeface="+mn-ea"/>
                <a:cs typeface="+mn-cs"/>
              </a:defRPr>
            </a:lvl2pPr>
            <a:lvl3pPr marL="1027113" indent="-338138" algn="l" defTabSz="914400" rtl="0" eaLnBrk="1" latinLnBrk="0" hangingPunct="1">
              <a:lnSpc>
                <a:spcPct val="100000"/>
              </a:lnSpc>
              <a:spcBef>
                <a:spcPts val="500"/>
              </a:spcBef>
              <a:spcAft>
                <a:spcPts val="300"/>
              </a:spcAft>
              <a:buClr>
                <a:schemeClr val="accent1"/>
              </a:buClr>
              <a:buFont typeface="Book Antiqua" panose="02040602050305030304" pitchFamily="18" charset="0"/>
              <a:buChar char="›"/>
              <a:defRPr sz="2000" i="1" kern="1200">
                <a:solidFill>
                  <a:schemeClr val="tx1">
                    <a:lumMod val="85000"/>
                    <a:lumOff val="15000"/>
                  </a:schemeClr>
                </a:solidFill>
                <a:latin typeface="Book Antiqua" panose="02040602050305030304" pitchFamily="18" charset="0"/>
                <a:ea typeface="+mn-ea"/>
                <a:cs typeface="+mn-cs"/>
              </a:defRPr>
            </a:lvl3pPr>
            <a:lvl4pPr marL="822960" indent="-822960" algn="l" defTabSz="914400" rtl="0" eaLnBrk="1" latinLnBrk="0" hangingPunct="1">
              <a:lnSpc>
                <a:spcPct val="100000"/>
              </a:lnSpc>
              <a:spcBef>
                <a:spcPts val="500"/>
              </a:spcBef>
              <a:spcAft>
                <a:spcPts val="300"/>
              </a:spcAft>
              <a:buFont typeface="Arial" pitchFamily="34" charset="0"/>
              <a:buChar char=" "/>
              <a:defRPr sz="1800" kern="1200">
                <a:solidFill>
                  <a:schemeClr val="tx1">
                    <a:lumMod val="85000"/>
                    <a:lumOff val="15000"/>
                  </a:schemeClr>
                </a:solidFill>
                <a:latin typeface="Book Antiqua" panose="02040602050305030304" pitchFamily="18" charset="0"/>
                <a:ea typeface="+mn-ea"/>
                <a:cs typeface="+mn-cs"/>
              </a:defRPr>
            </a:lvl4pPr>
            <a:lvl5pPr marL="1097280" indent="-1097280" algn="l" defTabSz="914400" rtl="0" eaLnBrk="1" latinLnBrk="0" hangingPunct="1">
              <a:lnSpc>
                <a:spcPct val="100000"/>
              </a:lnSpc>
              <a:spcBef>
                <a:spcPts val="500"/>
              </a:spcBef>
              <a:spcAft>
                <a:spcPts val="300"/>
              </a:spcAft>
              <a:buFont typeface="Arial" pitchFamily="34" charset="0"/>
              <a:buChar char=" "/>
              <a:defRPr sz="1800" kern="1200">
                <a:solidFill>
                  <a:schemeClr val="tx1">
                    <a:lumMod val="85000"/>
                    <a:lumOff val="15000"/>
                  </a:schemeClr>
                </a:solidFill>
                <a:latin typeface="Book Antiqua" panose="02040602050305030304" pitchFamily="18" charset="0"/>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t>Article 4 - </a:t>
            </a:r>
            <a:r>
              <a:rPr lang="en-IN" dirty="0"/>
              <a:t>Dual Resident Entities 	</a:t>
            </a:r>
          </a:p>
          <a:p>
            <a:r>
              <a:rPr lang="en-US" dirty="0"/>
              <a:t>Article 6 – Preamble to treaty</a:t>
            </a:r>
            <a:endParaRPr lang="en-IN" dirty="0"/>
          </a:p>
          <a:p>
            <a:r>
              <a:rPr lang="en-IN" dirty="0"/>
              <a:t>Article 7 - Prevention of Treaty Abuse</a:t>
            </a:r>
          </a:p>
          <a:p>
            <a:pPr lvl="1"/>
            <a:r>
              <a:rPr lang="en-IN" dirty="0"/>
              <a:t>Principal Purpose Test</a:t>
            </a:r>
          </a:p>
          <a:p>
            <a:pPr lvl="1"/>
            <a:r>
              <a:rPr lang="en-IN" dirty="0"/>
              <a:t>Limitation of Benefits </a:t>
            </a:r>
          </a:p>
          <a:p>
            <a:r>
              <a:rPr lang="en-IN" dirty="0"/>
              <a:t>Article 8 -Dividend transfer transaction</a:t>
            </a:r>
          </a:p>
          <a:p>
            <a:r>
              <a:rPr lang="en-US" dirty="0"/>
              <a:t>Article 9 - CG from alienation of share/interest deriving value from IP</a:t>
            </a:r>
          </a:p>
        </p:txBody>
      </p:sp>
      <p:sp>
        <p:nvSpPr>
          <p:cNvPr id="6" name="Content Placeholder 2">
            <a:extLst>
              <a:ext uri="{FF2B5EF4-FFF2-40B4-BE49-F238E27FC236}">
                <a16:creationId xmlns:a16="http://schemas.microsoft.com/office/drawing/2014/main" id="{7452C5C4-6FD9-C490-FDC4-12953AEB3ACE}"/>
              </a:ext>
            </a:extLst>
          </p:cNvPr>
          <p:cNvSpPr txBox="1">
            <a:spLocks/>
          </p:cNvSpPr>
          <p:nvPr/>
        </p:nvSpPr>
        <p:spPr>
          <a:xfrm>
            <a:off x="6053517" y="1384139"/>
            <a:ext cx="5776122" cy="4948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SzPct val="125000"/>
              <a:buFont typeface="Webdings" panose="05030102010509060703" pitchFamily="18" charset="2"/>
              <a:buChar char=""/>
              <a:defRPr sz="2400" kern="1200">
                <a:solidFill>
                  <a:srgbClr val="000000"/>
                </a:solidFill>
                <a:latin typeface="+mn-lt"/>
                <a:ea typeface="+mn-ea"/>
                <a:cs typeface="Arial" pitchFamily="34" charset="0"/>
              </a:defRPr>
            </a:lvl1pPr>
            <a:lvl2pPr marL="742950" indent="-285750" algn="l" defTabSz="914400" rtl="0" eaLnBrk="1" latinLnBrk="0" hangingPunct="1">
              <a:spcBef>
                <a:spcPct val="20000"/>
              </a:spcBef>
              <a:buClr>
                <a:srgbClr val="7030A0"/>
              </a:buClr>
              <a:buFont typeface="Webdings" panose="05030102010509060703" pitchFamily="18" charset="2"/>
              <a:buChar char=""/>
              <a:defRPr sz="2000" kern="1200">
                <a:solidFill>
                  <a:srgbClr val="000000"/>
                </a:solidFill>
                <a:latin typeface="+mn-lt"/>
                <a:ea typeface="+mn-ea"/>
                <a:cs typeface="Arial" pitchFamily="34" charset="0"/>
              </a:defRPr>
            </a:lvl2pPr>
            <a:lvl3pPr marL="1143000" indent="-228600" algn="l" defTabSz="914400" rtl="0" eaLnBrk="1" latinLnBrk="0" hangingPunct="1">
              <a:spcBef>
                <a:spcPct val="20000"/>
              </a:spcBef>
              <a:buClr>
                <a:srgbClr val="7030A0"/>
              </a:buClr>
              <a:buFont typeface="Webdings" panose="05030102010509060703" pitchFamily="18" charset="2"/>
              <a:buChar char=""/>
              <a:defRPr sz="1800" kern="1200">
                <a:solidFill>
                  <a:srgbClr val="000000"/>
                </a:solidFill>
                <a:latin typeface="+mn-lt"/>
                <a:ea typeface="+mn-ea"/>
                <a:cs typeface="Arial" pitchFamily="34" charset="0"/>
              </a:defRPr>
            </a:lvl3pPr>
            <a:lvl4pPr marL="16002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4pPr>
            <a:lvl5pPr marL="20574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Book Antiqua" panose="02040602050305030304" pitchFamily="18" charset="0"/>
              </a:rPr>
              <a:t>Article 10 - Anti-abuse rule for PE in third state</a:t>
            </a:r>
          </a:p>
          <a:p>
            <a:pPr marL="0" indent="0">
              <a:buNone/>
            </a:pPr>
            <a:r>
              <a:rPr lang="en-US" dirty="0">
                <a:latin typeface="Book Antiqua" panose="02040602050305030304" pitchFamily="18" charset="0"/>
              </a:rPr>
              <a:t>Article 11 - Taxing rights for own resident</a:t>
            </a:r>
          </a:p>
          <a:p>
            <a:pPr marL="0" indent="0">
              <a:buNone/>
            </a:pPr>
            <a:r>
              <a:rPr lang="en-US" dirty="0">
                <a:latin typeface="Book Antiqua" panose="02040602050305030304" pitchFamily="18" charset="0"/>
              </a:rPr>
              <a:t>Avoidance of PE Status through:</a:t>
            </a:r>
          </a:p>
          <a:p>
            <a:pPr marL="457200" lvl="1" indent="0">
              <a:buNone/>
            </a:pPr>
            <a:r>
              <a:rPr lang="fr-FR" dirty="0">
                <a:latin typeface="Book Antiqua" panose="02040602050305030304" pitchFamily="18" charset="0"/>
              </a:rPr>
              <a:t>Article 12 - Commissionnaire Arrangements	</a:t>
            </a:r>
          </a:p>
          <a:p>
            <a:pPr marL="457200" lvl="1" indent="0">
              <a:buNone/>
            </a:pPr>
            <a:r>
              <a:rPr lang="en-IN" dirty="0">
                <a:latin typeface="Book Antiqua" panose="02040602050305030304" pitchFamily="18" charset="0"/>
              </a:rPr>
              <a:t>Article 13 - Specific Activity Exemptions</a:t>
            </a:r>
          </a:p>
          <a:p>
            <a:pPr marL="457200" lvl="1" indent="0">
              <a:buNone/>
            </a:pPr>
            <a:r>
              <a:rPr lang="en-IN" dirty="0">
                <a:latin typeface="Book Antiqua" panose="02040602050305030304" pitchFamily="18" charset="0"/>
              </a:rPr>
              <a:t>Article 14 - </a:t>
            </a:r>
            <a:r>
              <a:rPr lang="en-US" dirty="0">
                <a:latin typeface="Book Antiqua" panose="02040602050305030304" pitchFamily="18" charset="0"/>
              </a:rPr>
              <a:t>Splitting up of Contracts	</a:t>
            </a:r>
          </a:p>
          <a:p>
            <a:pPr marL="0" indent="0">
              <a:buNone/>
            </a:pPr>
            <a:r>
              <a:rPr lang="en-US" dirty="0">
                <a:latin typeface="Book Antiqua" panose="02040602050305030304" pitchFamily="18" charset="0"/>
              </a:rPr>
              <a:t>Article 15 - Definition of closely related Person</a:t>
            </a:r>
          </a:p>
        </p:txBody>
      </p:sp>
      <p:sp>
        <p:nvSpPr>
          <p:cNvPr id="7" name="Slide Number Placeholder 6">
            <a:extLst>
              <a:ext uri="{FF2B5EF4-FFF2-40B4-BE49-F238E27FC236}">
                <a16:creationId xmlns:a16="http://schemas.microsoft.com/office/drawing/2014/main" id="{209E3D36-4407-177E-48FA-52329B70D324}"/>
              </a:ext>
            </a:extLst>
          </p:cNvPr>
          <p:cNvSpPr>
            <a:spLocks noGrp="1"/>
          </p:cNvSpPr>
          <p:nvPr>
            <p:ph type="sldNum" sz="quarter" idx="12"/>
          </p:nvPr>
        </p:nvSpPr>
        <p:spPr/>
        <p:txBody>
          <a:bodyPr/>
          <a:lstStyle/>
          <a:p>
            <a:fld id="{53B6C93E-B05E-49F4-B363-E611733D9E4E}" type="slidenum">
              <a:rPr lang="en-US" smtClean="0"/>
              <a:pPr/>
              <a:t>135</a:t>
            </a:fld>
            <a:endParaRPr lang="en-US"/>
          </a:p>
        </p:txBody>
      </p:sp>
    </p:spTree>
    <p:extLst>
      <p:ext uri="{BB962C8B-B14F-4D97-AF65-F5344CB8AC3E}">
        <p14:creationId xmlns:p14="http://schemas.microsoft.com/office/powerpoint/2010/main" val="20593598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09980" y="-57367"/>
            <a:ext cx="10772775" cy="1337473"/>
          </a:xfrm>
        </p:spPr>
        <p:txBody>
          <a:bodyPr/>
          <a:lstStyle/>
          <a:p>
            <a:pPr algn="ctr"/>
            <a:r>
              <a:rPr lang="en-US" altLang="en-US" dirty="0"/>
              <a:t>Synthesised Texts</a:t>
            </a:r>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pic>
        <p:nvPicPr>
          <p:cNvPr id="7" name="Content Placeholder 6" descr="Text, letter&#10;&#10;Description automatically generated">
            <a:extLst>
              <a:ext uri="{FF2B5EF4-FFF2-40B4-BE49-F238E27FC236}">
                <a16:creationId xmlns:a16="http://schemas.microsoft.com/office/drawing/2014/main" id="{55857C4E-42EC-28A5-29E2-6F99E2CA10E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434100" y="994410"/>
            <a:ext cx="5866495" cy="5418037"/>
          </a:xfrm>
        </p:spPr>
      </p:pic>
      <p:pic>
        <p:nvPicPr>
          <p:cNvPr id="8" name="Picture 7" descr="Text, letter&#10;&#10;Description automatically generated">
            <a:extLst>
              <a:ext uri="{FF2B5EF4-FFF2-40B4-BE49-F238E27FC236}">
                <a16:creationId xmlns:a16="http://schemas.microsoft.com/office/drawing/2014/main" id="{549E765B-E015-59CE-7393-9A9A78B3BC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33625" y="994410"/>
            <a:ext cx="5368858" cy="5418037"/>
          </a:xfrm>
          <a:prstGeom prst="rect">
            <a:avLst/>
          </a:prstGeom>
        </p:spPr>
      </p:pic>
      <p:sp>
        <p:nvSpPr>
          <p:cNvPr id="5" name="Slide Number Placeholder 4">
            <a:extLst>
              <a:ext uri="{FF2B5EF4-FFF2-40B4-BE49-F238E27FC236}">
                <a16:creationId xmlns:a16="http://schemas.microsoft.com/office/drawing/2014/main" id="{9EF012FC-76A0-54BC-8931-36C3B28A01E5}"/>
              </a:ext>
            </a:extLst>
          </p:cNvPr>
          <p:cNvSpPr>
            <a:spLocks noGrp="1"/>
          </p:cNvSpPr>
          <p:nvPr>
            <p:ph type="sldNum" sz="quarter" idx="12"/>
          </p:nvPr>
        </p:nvSpPr>
        <p:spPr/>
        <p:txBody>
          <a:bodyPr/>
          <a:lstStyle/>
          <a:p>
            <a:fld id="{53B6C93E-B05E-49F4-B363-E611733D9E4E}" type="slidenum">
              <a:rPr lang="en-US" smtClean="0"/>
              <a:pPr/>
              <a:t>136</a:t>
            </a:fld>
            <a:endParaRPr lang="en-US"/>
          </a:p>
        </p:txBody>
      </p:sp>
    </p:spTree>
    <p:extLst>
      <p:ext uri="{BB962C8B-B14F-4D97-AF65-F5344CB8AC3E}">
        <p14:creationId xmlns:p14="http://schemas.microsoft.com/office/powerpoint/2010/main" val="30287258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42DF-DBF9-57CD-B11C-A7EA2D2D16CE}"/>
              </a:ext>
            </a:extLst>
          </p:cNvPr>
          <p:cNvSpPr>
            <a:spLocks noGrp="1"/>
          </p:cNvSpPr>
          <p:nvPr>
            <p:ph type="title"/>
          </p:nvPr>
        </p:nvSpPr>
        <p:spPr>
          <a:xfrm>
            <a:off x="667130" y="1660423"/>
            <a:ext cx="10772775" cy="1658198"/>
          </a:xfrm>
        </p:spPr>
        <p:txBody>
          <a:bodyPr/>
          <a:lstStyle/>
          <a:p>
            <a:pPr algn="ctr"/>
            <a:r>
              <a:rPr lang="en-US" dirty="0"/>
              <a:t>Case Studies</a:t>
            </a:r>
          </a:p>
        </p:txBody>
      </p:sp>
      <p:sp>
        <p:nvSpPr>
          <p:cNvPr id="4" name="Date Placeholder 3">
            <a:extLst>
              <a:ext uri="{FF2B5EF4-FFF2-40B4-BE49-F238E27FC236}">
                <a16:creationId xmlns:a16="http://schemas.microsoft.com/office/drawing/2014/main" id="{FCFAAC92-BBAB-2BAD-F6C4-EB22BABB309E}"/>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6A1C3D53-B041-7901-CD78-9AD257A218F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3CFC8873-226B-B293-87FC-BD11FE329346}"/>
              </a:ext>
            </a:extLst>
          </p:cNvPr>
          <p:cNvSpPr>
            <a:spLocks noGrp="1"/>
          </p:cNvSpPr>
          <p:nvPr>
            <p:ph type="sldNum" sz="quarter" idx="12"/>
          </p:nvPr>
        </p:nvSpPr>
        <p:spPr/>
        <p:txBody>
          <a:bodyPr/>
          <a:lstStyle/>
          <a:p>
            <a:fld id="{53B6C93E-B05E-49F4-B363-E611733D9E4E}" type="slidenum">
              <a:rPr lang="en-US" smtClean="0"/>
              <a:pPr/>
              <a:t>137</a:t>
            </a:fld>
            <a:endParaRPr lang="en-US"/>
          </a:p>
        </p:txBody>
      </p:sp>
    </p:spTree>
    <p:extLst>
      <p:ext uri="{BB962C8B-B14F-4D97-AF65-F5344CB8AC3E}">
        <p14:creationId xmlns:p14="http://schemas.microsoft.com/office/powerpoint/2010/main" val="20725899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092421"/>
          </a:xfrm>
        </p:spPr>
        <p:txBody>
          <a:bodyPr/>
          <a:lstStyle/>
          <a:p>
            <a:r>
              <a:rPr lang="en-US" dirty="0"/>
              <a:t>Case Study – Import of machinery</a:t>
            </a:r>
          </a:p>
        </p:txBody>
      </p:sp>
      <p:sp>
        <p:nvSpPr>
          <p:cNvPr id="3" name="Content Placeholder 2"/>
          <p:cNvSpPr>
            <a:spLocks noGrp="1"/>
          </p:cNvSpPr>
          <p:nvPr>
            <p:ph idx="1"/>
          </p:nvPr>
        </p:nvSpPr>
        <p:spPr>
          <a:xfrm>
            <a:off x="676656" y="1315329"/>
            <a:ext cx="6538775" cy="5015133"/>
          </a:xfrm>
        </p:spPr>
        <p:txBody>
          <a:bodyPr vert="horz" lIns="91440" tIns="45720" rIns="91440" bIns="45720" rtlCol="0" anchor="t">
            <a:noAutofit/>
          </a:bodyPr>
          <a:lstStyle/>
          <a:p>
            <a:pPr marL="344170" indent="-344170" algn="just"/>
            <a:r>
              <a:rPr lang="en-US" sz="1800" dirty="0">
                <a:latin typeface="Book Antiqua"/>
              </a:rPr>
              <a:t>An Indian business is into textile manufacturing.</a:t>
            </a:r>
          </a:p>
          <a:p>
            <a:pPr marL="344170" indent="-344170" algn="just"/>
            <a:r>
              <a:rPr lang="en-US" sz="1800" dirty="0">
                <a:latin typeface="Book Antiqua"/>
              </a:rPr>
              <a:t>His company imports machinery from China. </a:t>
            </a:r>
          </a:p>
          <a:p>
            <a:pPr marL="344170" indent="-344170" algn="just"/>
            <a:r>
              <a:rPr lang="en-US" sz="1800" dirty="0">
                <a:latin typeface="Book Antiqua"/>
              </a:rPr>
              <a:t>The Chinese company will sell the machinery, provide installation, testing, training and allied services. </a:t>
            </a:r>
          </a:p>
          <a:p>
            <a:pPr marL="344170" indent="-344170" algn="just"/>
            <a:r>
              <a:rPr lang="en-IN" sz="1800" dirty="0">
                <a:latin typeface="Book Antiqua"/>
              </a:rPr>
              <a:t>The contract is for INR 10 crores. </a:t>
            </a:r>
          </a:p>
          <a:p>
            <a:pPr marL="344170" indent="-344170" algn="just"/>
            <a:r>
              <a:rPr lang="en-IN" sz="1800" dirty="0">
                <a:latin typeface="Book Antiqua"/>
              </a:rPr>
              <a:t>The Indian company wants to remit INR 10 crores for import of machinery. </a:t>
            </a:r>
          </a:p>
          <a:p>
            <a:pPr marL="344170" indent="-344170" algn="just"/>
            <a:r>
              <a:rPr lang="en-IN" sz="1800" dirty="0">
                <a:latin typeface="Book Antiqua"/>
              </a:rPr>
              <a:t>Is there any TDS obligation?</a:t>
            </a:r>
          </a:p>
          <a:p>
            <a:pPr marL="1799682" lvl="8" indent="-344170" algn="just"/>
            <a:endParaRPr lang="en-IN" sz="1200" dirty="0">
              <a:latin typeface="Book Antiqua"/>
            </a:endParaRPr>
          </a:p>
          <a:p>
            <a:pPr marL="344170" indent="-344170" algn="just"/>
            <a:r>
              <a:rPr lang="en-IN" sz="1800" dirty="0">
                <a:latin typeface="Book Antiqua"/>
              </a:rPr>
              <a:t>Normal imports are not taxable in India (considering that non-resident does not have a PE in India)</a:t>
            </a:r>
          </a:p>
          <a:p>
            <a:pPr marL="344170" indent="-344170" algn="just"/>
            <a:r>
              <a:rPr lang="en-IN" sz="1800" dirty="0">
                <a:latin typeface="Book Antiqua"/>
              </a:rPr>
              <a:t>However, the contract includes </a:t>
            </a:r>
            <a:r>
              <a:rPr lang="en-US" sz="1800" dirty="0">
                <a:latin typeface="Book Antiqua"/>
              </a:rPr>
              <a:t>installation, testing, training and allied services as well. </a:t>
            </a:r>
          </a:p>
          <a:p>
            <a:pPr marL="344170" indent="-344170" algn="just"/>
            <a:r>
              <a:rPr lang="en-US" sz="1800" dirty="0">
                <a:latin typeface="Book Antiqua"/>
              </a:rPr>
              <a:t>The taxability of these services for Chinese company needs to be checked.</a:t>
            </a:r>
          </a:p>
        </p:txBody>
      </p:sp>
      <p:sp>
        <p:nvSpPr>
          <p:cNvPr id="4" name="Date Placeholder 3"/>
          <p:cNvSpPr>
            <a:spLocks noGrp="1"/>
          </p:cNvSpPr>
          <p:nvPr>
            <p:ph type="dt" sz="half" idx="10"/>
          </p:nvPr>
        </p:nvSpPr>
        <p:spPr/>
        <p:txBody>
          <a:bodyPr/>
          <a:lstStyle/>
          <a:p>
            <a:r>
              <a:rPr lang="en-US"/>
              <a:t>10-Oct-2023</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138</a:t>
            </a:fld>
            <a:endParaRPr lang="en-US"/>
          </a:p>
        </p:txBody>
      </p:sp>
      <p:pic>
        <p:nvPicPr>
          <p:cNvPr id="11" name="Graphic 11" descr="City outline">
            <a:extLst>
              <a:ext uri="{FF2B5EF4-FFF2-40B4-BE49-F238E27FC236}">
                <a16:creationId xmlns:a16="http://schemas.microsoft.com/office/drawing/2014/main" id="{99157317-3AF9-C11C-DAC4-689BE97737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937" y="3303999"/>
            <a:ext cx="1449421" cy="1449421"/>
          </a:xfrm>
          <a:prstGeom prst="rect">
            <a:avLst/>
          </a:prstGeom>
        </p:spPr>
      </p:pic>
      <p:cxnSp>
        <p:nvCxnSpPr>
          <p:cNvPr id="10" name="Straight Connector 9">
            <a:extLst>
              <a:ext uri="{FF2B5EF4-FFF2-40B4-BE49-F238E27FC236}">
                <a16:creationId xmlns:a16="http://schemas.microsoft.com/office/drawing/2014/main" id="{A406E9AA-499E-8677-6C6F-C6AED9AF0FC5}"/>
              </a:ext>
            </a:extLst>
          </p:cNvPr>
          <p:cNvCxnSpPr/>
          <p:nvPr/>
        </p:nvCxnSpPr>
        <p:spPr>
          <a:xfrm>
            <a:off x="9345706" y="1109382"/>
            <a:ext cx="0" cy="506281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FB27AE-3D8D-83A7-A06E-F6E275EEED9A}"/>
              </a:ext>
            </a:extLst>
          </p:cNvPr>
          <p:cNvSpPr txBox="1"/>
          <p:nvPr/>
        </p:nvSpPr>
        <p:spPr>
          <a:xfrm>
            <a:off x="8722110" y="5817457"/>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China</a:t>
            </a:r>
          </a:p>
        </p:txBody>
      </p:sp>
      <p:sp>
        <p:nvSpPr>
          <p:cNvPr id="18" name="TextBox 17">
            <a:extLst>
              <a:ext uri="{FF2B5EF4-FFF2-40B4-BE49-F238E27FC236}">
                <a16:creationId xmlns:a16="http://schemas.microsoft.com/office/drawing/2014/main" id="{C1904D4A-9965-362C-18C4-F92108D9336C}"/>
              </a:ext>
            </a:extLst>
          </p:cNvPr>
          <p:cNvSpPr txBox="1"/>
          <p:nvPr/>
        </p:nvSpPr>
        <p:spPr>
          <a:xfrm>
            <a:off x="8354430" y="5817457"/>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24" name="TextBox 23">
            <a:extLst>
              <a:ext uri="{FF2B5EF4-FFF2-40B4-BE49-F238E27FC236}">
                <a16:creationId xmlns:a16="http://schemas.microsoft.com/office/drawing/2014/main" id="{77D16014-51B3-C046-28D3-C71C6599A606}"/>
              </a:ext>
            </a:extLst>
          </p:cNvPr>
          <p:cNvSpPr txBox="1"/>
          <p:nvPr/>
        </p:nvSpPr>
        <p:spPr>
          <a:xfrm>
            <a:off x="7517532" y="4753420"/>
            <a:ext cx="15914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cs typeface="Calibri Light"/>
              </a:rPr>
              <a:t>Bharat Textiles Ltd.</a:t>
            </a:r>
            <a:endParaRPr lang="en-US" dirty="0">
              <a:latin typeface="Book Antiqua"/>
            </a:endParaRPr>
          </a:p>
        </p:txBody>
      </p:sp>
      <p:pic>
        <p:nvPicPr>
          <p:cNvPr id="8" name="Picture 7">
            <a:extLst>
              <a:ext uri="{FF2B5EF4-FFF2-40B4-BE49-F238E27FC236}">
                <a16:creationId xmlns:a16="http://schemas.microsoft.com/office/drawing/2014/main" id="{2BAF5C04-0FF7-4EA3-E9B9-29694BD7E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6266" y="3401583"/>
            <a:ext cx="1199781" cy="1199781"/>
          </a:xfrm>
          <a:prstGeom prst="rect">
            <a:avLst/>
          </a:prstGeom>
        </p:spPr>
      </p:pic>
      <p:pic>
        <p:nvPicPr>
          <p:cNvPr id="12" name="Picture 11">
            <a:extLst>
              <a:ext uri="{FF2B5EF4-FFF2-40B4-BE49-F238E27FC236}">
                <a16:creationId xmlns:a16="http://schemas.microsoft.com/office/drawing/2014/main" id="{9F4CF272-D0E9-C4BC-A613-A632A3FEAE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5202" y="2651046"/>
            <a:ext cx="467830" cy="467830"/>
          </a:xfrm>
          <a:prstGeom prst="rect">
            <a:avLst/>
          </a:prstGeom>
        </p:spPr>
      </p:pic>
      <p:pic>
        <p:nvPicPr>
          <p:cNvPr id="14" name="Picture 13">
            <a:extLst>
              <a:ext uri="{FF2B5EF4-FFF2-40B4-BE49-F238E27FC236}">
                <a16:creationId xmlns:a16="http://schemas.microsoft.com/office/drawing/2014/main" id="{6062AFB3-B1F2-E407-35C8-7054089579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3032" y="2582494"/>
            <a:ext cx="552867" cy="552867"/>
          </a:xfrm>
          <a:prstGeom prst="rect">
            <a:avLst/>
          </a:prstGeom>
        </p:spPr>
      </p:pic>
      <p:pic>
        <p:nvPicPr>
          <p:cNvPr id="16" name="Picture 15">
            <a:extLst>
              <a:ext uri="{FF2B5EF4-FFF2-40B4-BE49-F238E27FC236}">
                <a16:creationId xmlns:a16="http://schemas.microsoft.com/office/drawing/2014/main" id="{B2444197-254E-CCC2-9EB9-A566E45B71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5120" y="2325476"/>
            <a:ext cx="827790" cy="827790"/>
          </a:xfrm>
          <a:prstGeom prst="rect">
            <a:avLst/>
          </a:prstGeom>
        </p:spPr>
      </p:pic>
      <p:sp>
        <p:nvSpPr>
          <p:cNvPr id="19" name="TextBox 18">
            <a:extLst>
              <a:ext uri="{FF2B5EF4-FFF2-40B4-BE49-F238E27FC236}">
                <a16:creationId xmlns:a16="http://schemas.microsoft.com/office/drawing/2014/main" id="{EEAEE822-1FF0-70CD-96A8-7F36B4847DDB}"/>
              </a:ext>
            </a:extLst>
          </p:cNvPr>
          <p:cNvSpPr txBox="1"/>
          <p:nvPr/>
        </p:nvSpPr>
        <p:spPr>
          <a:xfrm>
            <a:off x="9730467" y="4827022"/>
            <a:ext cx="20405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cs typeface="Calibri Light"/>
              </a:rPr>
              <a:t>China Machine Works Ltd.</a:t>
            </a:r>
            <a:endParaRPr lang="en-US" dirty="0">
              <a:latin typeface="Book Antiqua"/>
            </a:endParaRPr>
          </a:p>
        </p:txBody>
      </p:sp>
      <p:cxnSp>
        <p:nvCxnSpPr>
          <p:cNvPr id="25" name="Connector: Elbow 24">
            <a:extLst>
              <a:ext uri="{FF2B5EF4-FFF2-40B4-BE49-F238E27FC236}">
                <a16:creationId xmlns:a16="http://schemas.microsoft.com/office/drawing/2014/main" id="{006C3C0B-C984-DE01-08EA-94FA290548C6}"/>
              </a:ext>
            </a:extLst>
          </p:cNvPr>
          <p:cNvCxnSpPr>
            <a:cxnSpLocks/>
            <a:stCxn id="8" idx="0"/>
          </p:cNvCxnSpPr>
          <p:nvPr/>
        </p:nvCxnSpPr>
        <p:spPr>
          <a:xfrm rot="16200000" flipH="1" flipV="1">
            <a:off x="9501495" y="2134336"/>
            <a:ext cx="27415" cy="2561908"/>
          </a:xfrm>
          <a:prstGeom prst="bentConnector4">
            <a:avLst>
              <a:gd name="adj1" fmla="val -833850"/>
              <a:gd name="adj2" fmla="val 9997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974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092421"/>
          </a:xfrm>
        </p:spPr>
        <p:txBody>
          <a:bodyPr/>
          <a:lstStyle/>
          <a:p>
            <a:r>
              <a:rPr lang="en-US" dirty="0"/>
              <a:t>Case Study – Import of machinery</a:t>
            </a:r>
          </a:p>
        </p:txBody>
      </p:sp>
      <p:sp>
        <p:nvSpPr>
          <p:cNvPr id="3" name="Content Placeholder 2"/>
          <p:cNvSpPr>
            <a:spLocks noGrp="1"/>
          </p:cNvSpPr>
          <p:nvPr>
            <p:ph idx="1"/>
          </p:nvPr>
        </p:nvSpPr>
        <p:spPr>
          <a:xfrm>
            <a:off x="676656" y="1315329"/>
            <a:ext cx="6538775" cy="5015133"/>
          </a:xfrm>
        </p:spPr>
        <p:txBody>
          <a:bodyPr vert="horz" lIns="91440" tIns="45720" rIns="91440" bIns="45720" rtlCol="0" anchor="t">
            <a:noAutofit/>
          </a:bodyPr>
          <a:lstStyle/>
          <a:p>
            <a:pPr marL="344170" indent="-344170" algn="just"/>
            <a:r>
              <a:rPr lang="en-IN" sz="1800" dirty="0">
                <a:latin typeface="Book Antiqua"/>
              </a:rPr>
              <a:t>Do the other services accrue in India u/s. 5?</a:t>
            </a:r>
          </a:p>
          <a:p>
            <a:pPr marL="344170" indent="-344170" algn="just"/>
            <a:r>
              <a:rPr lang="en-IN" sz="1800" dirty="0">
                <a:latin typeface="Book Antiqua"/>
              </a:rPr>
              <a:t>If they do not accrue in India, are they deemed to accrue in India by getting covered as Fees for Technical Services (FTS) u/s. 9(1)(vii)?</a:t>
            </a:r>
          </a:p>
          <a:p>
            <a:pPr marL="344170" indent="-344170" algn="just"/>
            <a:r>
              <a:rPr lang="en-IN" sz="1800" dirty="0">
                <a:latin typeface="Book Antiqua"/>
              </a:rPr>
              <a:t>Do the services get covered as FTS under DTAA?</a:t>
            </a:r>
          </a:p>
          <a:p>
            <a:pPr marL="344170" indent="-344170" algn="just"/>
            <a:r>
              <a:rPr lang="en-IN" sz="1800" dirty="0">
                <a:latin typeface="Book Antiqua"/>
              </a:rPr>
              <a:t>Some DTAAs contain “make available” clause in the definition of FTS. </a:t>
            </a:r>
          </a:p>
          <a:p>
            <a:pPr marL="344170" indent="-344170" algn="just"/>
            <a:r>
              <a:rPr lang="en-IN" sz="1800" dirty="0">
                <a:latin typeface="Book Antiqua"/>
              </a:rPr>
              <a:t>If these services do not get covered as FTS under DTAA, they would fall in Article 5 and 7. </a:t>
            </a:r>
          </a:p>
          <a:p>
            <a:pPr marL="344170" indent="-344170" algn="just"/>
            <a:r>
              <a:rPr lang="en-IN" sz="1800" dirty="0">
                <a:latin typeface="Book Antiqua"/>
              </a:rPr>
              <a:t>In absence of PE, the services will not be taxable under DTAA. </a:t>
            </a:r>
          </a:p>
        </p:txBody>
      </p:sp>
      <p:sp>
        <p:nvSpPr>
          <p:cNvPr id="4" name="Date Placeholder 3"/>
          <p:cNvSpPr>
            <a:spLocks noGrp="1"/>
          </p:cNvSpPr>
          <p:nvPr>
            <p:ph type="dt" sz="half" idx="10"/>
          </p:nvPr>
        </p:nvSpPr>
        <p:spPr/>
        <p:txBody>
          <a:bodyPr/>
          <a:lstStyle/>
          <a:p>
            <a:r>
              <a:rPr lang="en-US"/>
              <a:t>10-Oct-2023</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139</a:t>
            </a:fld>
            <a:endParaRPr lang="en-US"/>
          </a:p>
        </p:txBody>
      </p:sp>
      <p:sp>
        <p:nvSpPr>
          <p:cNvPr id="7" name="TextBox 6">
            <a:extLst>
              <a:ext uri="{FF2B5EF4-FFF2-40B4-BE49-F238E27FC236}">
                <a16:creationId xmlns:a16="http://schemas.microsoft.com/office/drawing/2014/main" id="{DA8D41CD-11D0-A5D2-474D-710259E97A19}"/>
              </a:ext>
            </a:extLst>
          </p:cNvPr>
          <p:cNvSpPr txBox="1"/>
          <p:nvPr/>
        </p:nvSpPr>
        <p:spPr>
          <a:xfrm>
            <a:off x="8722110" y="5817457"/>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China</a:t>
            </a:r>
          </a:p>
        </p:txBody>
      </p:sp>
      <p:sp>
        <p:nvSpPr>
          <p:cNvPr id="8" name="TextBox 7">
            <a:extLst>
              <a:ext uri="{FF2B5EF4-FFF2-40B4-BE49-F238E27FC236}">
                <a16:creationId xmlns:a16="http://schemas.microsoft.com/office/drawing/2014/main" id="{AD9EDB76-C48F-C75C-C421-E19810B65B48}"/>
              </a:ext>
            </a:extLst>
          </p:cNvPr>
          <p:cNvSpPr txBox="1"/>
          <p:nvPr/>
        </p:nvSpPr>
        <p:spPr>
          <a:xfrm>
            <a:off x="8354430" y="5817457"/>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pic>
        <p:nvPicPr>
          <p:cNvPr id="9" name="Picture 8">
            <a:extLst>
              <a:ext uri="{FF2B5EF4-FFF2-40B4-BE49-F238E27FC236}">
                <a16:creationId xmlns:a16="http://schemas.microsoft.com/office/drawing/2014/main" id="{32D0B7CC-EBD7-FCD4-0264-0368BABF9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266" y="3401583"/>
            <a:ext cx="1199781" cy="1199781"/>
          </a:xfrm>
          <a:prstGeom prst="rect">
            <a:avLst/>
          </a:prstGeom>
        </p:spPr>
      </p:pic>
      <p:pic>
        <p:nvPicPr>
          <p:cNvPr id="12" name="Picture 11">
            <a:extLst>
              <a:ext uri="{FF2B5EF4-FFF2-40B4-BE49-F238E27FC236}">
                <a16:creationId xmlns:a16="http://schemas.microsoft.com/office/drawing/2014/main" id="{586B9916-B72A-B1AE-063B-F71A135E8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5202" y="2651046"/>
            <a:ext cx="467830" cy="467830"/>
          </a:xfrm>
          <a:prstGeom prst="rect">
            <a:avLst/>
          </a:prstGeom>
        </p:spPr>
      </p:pic>
      <p:pic>
        <p:nvPicPr>
          <p:cNvPr id="13" name="Picture 12">
            <a:extLst>
              <a:ext uri="{FF2B5EF4-FFF2-40B4-BE49-F238E27FC236}">
                <a16:creationId xmlns:a16="http://schemas.microsoft.com/office/drawing/2014/main" id="{1A042CE9-8029-407B-9CD0-8B414CECEC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3032" y="2582494"/>
            <a:ext cx="552867" cy="552867"/>
          </a:xfrm>
          <a:prstGeom prst="rect">
            <a:avLst/>
          </a:prstGeom>
        </p:spPr>
      </p:pic>
      <p:pic>
        <p:nvPicPr>
          <p:cNvPr id="14" name="Picture 13">
            <a:extLst>
              <a:ext uri="{FF2B5EF4-FFF2-40B4-BE49-F238E27FC236}">
                <a16:creationId xmlns:a16="http://schemas.microsoft.com/office/drawing/2014/main" id="{9A26E1A7-9A58-BE42-ECE8-9F605F559A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120" y="2325476"/>
            <a:ext cx="827790" cy="827790"/>
          </a:xfrm>
          <a:prstGeom prst="rect">
            <a:avLst/>
          </a:prstGeom>
        </p:spPr>
      </p:pic>
      <p:cxnSp>
        <p:nvCxnSpPr>
          <p:cNvPr id="15" name="Connector: Elbow 14">
            <a:extLst>
              <a:ext uri="{FF2B5EF4-FFF2-40B4-BE49-F238E27FC236}">
                <a16:creationId xmlns:a16="http://schemas.microsoft.com/office/drawing/2014/main" id="{F3004BC6-E204-9307-3AAA-3DFE813E0722}"/>
              </a:ext>
            </a:extLst>
          </p:cNvPr>
          <p:cNvCxnSpPr>
            <a:cxnSpLocks/>
            <a:stCxn id="9" idx="0"/>
          </p:cNvCxnSpPr>
          <p:nvPr/>
        </p:nvCxnSpPr>
        <p:spPr>
          <a:xfrm rot="16200000" flipH="1" flipV="1">
            <a:off x="9501495" y="2134336"/>
            <a:ext cx="27415" cy="2561908"/>
          </a:xfrm>
          <a:prstGeom prst="bentConnector4">
            <a:avLst>
              <a:gd name="adj1" fmla="val -833850"/>
              <a:gd name="adj2" fmla="val 9997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5660C8-FBB3-080E-140E-9EE2C7FBAA30}"/>
              </a:ext>
            </a:extLst>
          </p:cNvPr>
          <p:cNvCxnSpPr/>
          <p:nvPr/>
        </p:nvCxnSpPr>
        <p:spPr>
          <a:xfrm>
            <a:off x="9345706" y="1109382"/>
            <a:ext cx="0" cy="5062818"/>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Graphic 11" descr="City outline">
            <a:extLst>
              <a:ext uri="{FF2B5EF4-FFF2-40B4-BE49-F238E27FC236}">
                <a16:creationId xmlns:a16="http://schemas.microsoft.com/office/drawing/2014/main" id="{732B4955-2D21-4815-6021-ACC06226E7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5937" y="3303999"/>
            <a:ext cx="1449421" cy="1449421"/>
          </a:xfrm>
          <a:prstGeom prst="rect">
            <a:avLst/>
          </a:prstGeom>
        </p:spPr>
      </p:pic>
      <p:sp>
        <p:nvSpPr>
          <p:cNvPr id="20" name="TextBox 19">
            <a:extLst>
              <a:ext uri="{FF2B5EF4-FFF2-40B4-BE49-F238E27FC236}">
                <a16:creationId xmlns:a16="http://schemas.microsoft.com/office/drawing/2014/main" id="{0D5AC93A-89C1-EE7B-473B-9A0615F0DAA9}"/>
              </a:ext>
            </a:extLst>
          </p:cNvPr>
          <p:cNvSpPr txBox="1"/>
          <p:nvPr/>
        </p:nvSpPr>
        <p:spPr>
          <a:xfrm>
            <a:off x="7517532" y="4753420"/>
            <a:ext cx="15914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cs typeface="Calibri Light"/>
              </a:rPr>
              <a:t>Bharat Textiles Ltd.</a:t>
            </a:r>
            <a:endParaRPr lang="en-US" dirty="0">
              <a:latin typeface="Book Antiqua"/>
            </a:endParaRPr>
          </a:p>
        </p:txBody>
      </p:sp>
      <p:sp>
        <p:nvSpPr>
          <p:cNvPr id="25" name="TextBox 24">
            <a:extLst>
              <a:ext uri="{FF2B5EF4-FFF2-40B4-BE49-F238E27FC236}">
                <a16:creationId xmlns:a16="http://schemas.microsoft.com/office/drawing/2014/main" id="{B95F1565-F708-58C1-E33F-2AFDCB56FFC9}"/>
              </a:ext>
            </a:extLst>
          </p:cNvPr>
          <p:cNvSpPr txBox="1"/>
          <p:nvPr/>
        </p:nvSpPr>
        <p:spPr>
          <a:xfrm>
            <a:off x="9730467" y="4827022"/>
            <a:ext cx="20405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cs typeface="Calibri Light"/>
              </a:rPr>
              <a:t>China Machine Works Ltd.</a:t>
            </a:r>
            <a:endParaRPr lang="en-US" dirty="0">
              <a:latin typeface="Book Antiqua"/>
            </a:endParaRPr>
          </a:p>
        </p:txBody>
      </p:sp>
    </p:spTree>
    <p:extLst>
      <p:ext uri="{BB962C8B-B14F-4D97-AF65-F5344CB8AC3E}">
        <p14:creationId xmlns:p14="http://schemas.microsoft.com/office/powerpoint/2010/main" val="251317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132943"/>
          </a:xfrm>
        </p:spPr>
        <p:txBody>
          <a:bodyPr>
            <a:normAutofit/>
          </a:bodyPr>
          <a:lstStyle/>
          <a:p>
            <a:pPr algn="ctr"/>
            <a:r>
              <a:rPr lang="en-US" altLang="en-US" dirty="0"/>
              <a:t>Implications of Change in Residential Status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150071"/>
            <a:ext cx="10687811" cy="5409220"/>
          </a:xfrm>
        </p:spPr>
        <p:txBody>
          <a:bodyPr>
            <a:normAutofit/>
          </a:bodyPr>
          <a:lstStyle/>
          <a:p>
            <a:pPr lvl="0" algn="just"/>
            <a:endParaRPr lang="en-GB" sz="2200" dirty="0"/>
          </a:p>
          <a:p>
            <a:r>
              <a:rPr lang="en-IN" sz="2200" dirty="0">
                <a:latin typeface="Book Antiqua"/>
                <a:ea typeface="+mn-lt"/>
                <a:cs typeface="+mn-lt"/>
              </a:rPr>
              <a:t>Dilution of RNOR Condition – S. 6(6)(a)</a:t>
            </a:r>
          </a:p>
          <a:p>
            <a:pPr lvl="1"/>
            <a:r>
              <a:rPr lang="en-IN" sz="1800" b="1" i="1" dirty="0">
                <a:latin typeface="Book Antiqua"/>
                <a:ea typeface="+mn-lt"/>
                <a:cs typeface="+mn-lt"/>
              </a:rPr>
              <a:t>First limb </a:t>
            </a:r>
            <a:r>
              <a:rPr lang="en-IN" sz="1800" dirty="0">
                <a:latin typeface="Book Antiqua"/>
                <a:ea typeface="+mn-lt"/>
                <a:cs typeface="+mn-lt"/>
              </a:rPr>
              <a:t>He has to be </a:t>
            </a:r>
            <a:r>
              <a:rPr lang="en-IN" sz="1800" u="sng" dirty="0">
                <a:latin typeface="Book Antiqua"/>
                <a:ea typeface="+mn-lt"/>
                <a:cs typeface="+mn-lt"/>
              </a:rPr>
              <a:t>NR in 9 out 10 years preceding the relevant year</a:t>
            </a:r>
            <a:r>
              <a:rPr lang="en-IN" sz="1800" dirty="0">
                <a:latin typeface="Book Antiqua"/>
                <a:ea typeface="+mn-lt"/>
                <a:cs typeface="+mn-lt"/>
              </a:rPr>
              <a:t>; </a:t>
            </a:r>
            <a:r>
              <a:rPr lang="en-IN" sz="1800" b="1" dirty="0">
                <a:latin typeface="Book Antiqua"/>
                <a:ea typeface="+mn-lt"/>
                <a:cs typeface="+mn-lt"/>
              </a:rPr>
              <a:t>or</a:t>
            </a:r>
            <a:r>
              <a:rPr lang="en-IN" sz="1800" dirty="0">
                <a:latin typeface="Book Antiqua"/>
                <a:ea typeface="+mn-lt"/>
                <a:cs typeface="+mn-lt"/>
              </a:rPr>
              <a:t> </a:t>
            </a:r>
          </a:p>
          <a:p>
            <a:pPr lvl="1"/>
            <a:r>
              <a:rPr lang="en-IN" sz="1800" b="1" i="1" dirty="0">
                <a:latin typeface="Book Antiqua"/>
                <a:ea typeface="+mn-lt"/>
                <a:cs typeface="+mn-lt"/>
              </a:rPr>
              <a:t>Second limb </a:t>
            </a:r>
            <a:r>
              <a:rPr lang="en-IN" sz="1800" dirty="0">
                <a:latin typeface="Book Antiqua"/>
                <a:ea typeface="+mn-lt"/>
                <a:cs typeface="+mn-lt"/>
              </a:rPr>
              <a:t>His stay in India should be less than 730 days in 7 years preceding the relevant year. </a:t>
            </a:r>
          </a:p>
          <a:p>
            <a:r>
              <a:rPr lang="en-IN" sz="2200" dirty="0">
                <a:latin typeface="Book Antiqua"/>
                <a:cs typeface="Calibri"/>
              </a:rPr>
              <a:t>Presumptive Tax Schemes, Residential Status based exemptions, Special Tax Rates, etc.</a:t>
            </a:r>
          </a:p>
          <a:p>
            <a:pPr lvl="0" algn="just"/>
            <a:r>
              <a:rPr lang="en-GB" sz="2200" dirty="0"/>
              <a:t>Certain Transfers are not regarded as transfer in case of NR </a:t>
            </a:r>
            <a:r>
              <a:rPr lang="en-GB" sz="2200" dirty="0" err="1"/>
              <a:t>assesse</a:t>
            </a:r>
            <a:r>
              <a:rPr lang="en-GB" sz="2200" dirty="0"/>
              <a:t>. (Various clauses of Section 47)</a:t>
            </a:r>
            <a:endParaRPr lang="en-IN" sz="2200" dirty="0"/>
          </a:p>
          <a:p>
            <a:pPr lvl="0" algn="just"/>
            <a:r>
              <a:rPr lang="en-GB" sz="2200" dirty="0"/>
              <a:t>Exemptions under section 10 specifically available to NRs are now lost. {10(4C), 10(15)(ix), 10(4D)</a:t>
            </a:r>
          </a:p>
          <a:p>
            <a:pPr lvl="0" algn="just"/>
            <a:r>
              <a:rPr lang="en-GB" sz="2200" dirty="0"/>
              <a:t>Special Rates in Chapter XII-A for NRs will not be available now</a:t>
            </a:r>
          </a:p>
          <a:p>
            <a:pPr lvl="0" algn="just"/>
            <a:endParaRPr lang="en-IN" sz="2200" dirty="0"/>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14</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dirty="0"/>
              <a:t>CA Viren Doshi</a:t>
            </a:r>
          </a:p>
        </p:txBody>
      </p:sp>
    </p:spTree>
    <p:extLst>
      <p:ext uri="{BB962C8B-B14F-4D97-AF65-F5344CB8AC3E}">
        <p14:creationId xmlns:p14="http://schemas.microsoft.com/office/powerpoint/2010/main" val="33489092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5" y="1328057"/>
            <a:ext cx="6648493" cy="5291158"/>
          </a:xfrm>
        </p:spPr>
        <p:txBody>
          <a:bodyPr vert="horz" lIns="91440" tIns="45720" rIns="91440" bIns="45720" rtlCol="0" anchor="t">
            <a:normAutofit/>
          </a:bodyPr>
          <a:lstStyle/>
          <a:p>
            <a:pPr marL="344170" indent="-344170"/>
            <a:r>
              <a:rPr lang="en-US" dirty="0">
                <a:latin typeface="Book Antiqua"/>
              </a:rPr>
              <a:t>Let us say a person is ROR under ITA. </a:t>
            </a:r>
          </a:p>
          <a:p>
            <a:pPr marL="344170" indent="-344170"/>
            <a:r>
              <a:rPr lang="en-US" dirty="0">
                <a:latin typeface="Book Antiqua"/>
              </a:rPr>
              <a:t>He is also a tax resident of another country. </a:t>
            </a:r>
          </a:p>
          <a:p>
            <a:pPr marL="344170" indent="-344170"/>
            <a:r>
              <a:rPr lang="en-US" dirty="0">
                <a:latin typeface="Book Antiqua"/>
              </a:rPr>
              <a:t>Under tie-breaker rules, he becomes NR of India and resident of the other country. </a:t>
            </a:r>
          </a:p>
          <a:p>
            <a:pPr marL="1799682" lvl="8" indent="-344170"/>
            <a:endParaRPr lang="en-US" b="1" dirty="0">
              <a:latin typeface="Book Antiqua"/>
            </a:endParaRPr>
          </a:p>
          <a:p>
            <a:pPr marL="344170" indent="-344170"/>
            <a:r>
              <a:rPr lang="en-US" b="1" dirty="0">
                <a:latin typeface="Book Antiqua"/>
              </a:rPr>
              <a:t>Hierarchy to be followed in such case: </a:t>
            </a:r>
          </a:p>
          <a:p>
            <a:pPr marL="344170" indent="-344170"/>
            <a:r>
              <a:rPr lang="en-US" dirty="0">
                <a:latin typeface="Book Antiqua"/>
              </a:rPr>
              <a:t>Determine residential status under ITA. </a:t>
            </a:r>
          </a:p>
          <a:p>
            <a:pPr marL="344170" indent="-344170"/>
            <a:r>
              <a:rPr lang="en-US" dirty="0">
                <a:latin typeface="Book Antiqua"/>
              </a:rPr>
              <a:t>Apply ITA as ROR. </a:t>
            </a:r>
          </a:p>
          <a:p>
            <a:pPr marL="344170" indent="-344170"/>
            <a:r>
              <a:rPr lang="en-US" dirty="0">
                <a:latin typeface="Book Antiqua"/>
              </a:rPr>
              <a:t>Determine residential status under DTAA. </a:t>
            </a:r>
          </a:p>
          <a:p>
            <a:pPr marL="344170" indent="-344170"/>
            <a:r>
              <a:rPr lang="en-US" dirty="0">
                <a:latin typeface="Book Antiqua"/>
              </a:rPr>
              <a:t>Apply distributive rules of DTAA as </a:t>
            </a:r>
          </a:p>
          <a:p>
            <a:pPr marL="0" indent="0">
              <a:buNone/>
            </a:pPr>
            <a:r>
              <a:rPr lang="en-US" dirty="0">
                <a:latin typeface="Book Antiqua"/>
              </a:rPr>
              <a:t>     NR of India and resident of other country. </a:t>
            </a:r>
          </a:p>
          <a:p>
            <a:pPr marL="344170" indent="-344170"/>
            <a:endParaRPr lang="en-US" dirty="0">
              <a:latin typeface="Book Antiqua"/>
            </a:endParaRP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140</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fontScale="90000"/>
          </a:bodyPr>
          <a:lstStyle/>
          <a:p>
            <a:pPr algn="ctr"/>
            <a:r>
              <a:rPr lang="en-US" dirty="0"/>
              <a:t>Resident under ITA; Non-resident as per DTAA</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USA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852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5" y="1339487"/>
            <a:ext cx="6367899" cy="5291158"/>
          </a:xfrm>
        </p:spPr>
        <p:txBody>
          <a:bodyPr vert="horz" lIns="91440" tIns="45720" rIns="91440" bIns="45720" rtlCol="0" anchor="t">
            <a:normAutofit fontScale="92500" lnSpcReduction="20000"/>
          </a:bodyPr>
          <a:lstStyle/>
          <a:p>
            <a:pPr marL="344170" indent="-344170"/>
            <a:r>
              <a:rPr lang="en-US" dirty="0">
                <a:latin typeface="Book Antiqua"/>
              </a:rPr>
              <a:t>Mr. Hari was an NRI employed in Australia since 15 years. He had come for a short visit to India on 18</a:t>
            </a:r>
            <a:r>
              <a:rPr lang="en-US" baseline="30000" dirty="0">
                <a:latin typeface="Book Antiqua"/>
              </a:rPr>
              <a:t>th</a:t>
            </a:r>
            <a:r>
              <a:rPr lang="en-US" dirty="0">
                <a:latin typeface="Book Antiqua"/>
              </a:rPr>
              <a:t> March 2020. </a:t>
            </a:r>
            <a:endParaRPr lang="en-US" dirty="0"/>
          </a:p>
          <a:p>
            <a:pPr marL="688340" lvl="1" indent="-344170"/>
            <a:endParaRPr lang="en-US" dirty="0"/>
          </a:p>
          <a:p>
            <a:pPr marL="344170" indent="-344170"/>
            <a:r>
              <a:rPr lang="en-US" dirty="0"/>
              <a:t>On 23</a:t>
            </a:r>
            <a:r>
              <a:rPr lang="en-US" baseline="30000" dirty="0"/>
              <a:t>rd</a:t>
            </a:r>
            <a:r>
              <a:rPr lang="en-US" dirty="0"/>
              <a:t> March 2020, lockdown was imposed in India. Even Australia had very strict rules for international travel. </a:t>
            </a:r>
          </a:p>
          <a:p>
            <a:pPr marL="344170" indent="-344170"/>
            <a:r>
              <a:rPr lang="en-US" dirty="0"/>
              <a:t>Mr. Hari had to stay in India till 31</a:t>
            </a:r>
            <a:r>
              <a:rPr lang="en-US" baseline="30000" dirty="0"/>
              <a:t>st</a:t>
            </a:r>
            <a:r>
              <a:rPr lang="en-US" dirty="0"/>
              <a:t> August 2021. </a:t>
            </a:r>
          </a:p>
          <a:p>
            <a:pPr marL="822325" lvl="3" indent="-344170"/>
            <a:endParaRPr lang="en-US" dirty="0">
              <a:latin typeface="Book Antiqua"/>
            </a:endParaRPr>
          </a:p>
          <a:p>
            <a:pPr marL="344170" indent="-344170"/>
            <a:r>
              <a:rPr lang="en-US" dirty="0">
                <a:latin typeface="Book Antiqua"/>
              </a:rPr>
              <a:t>He stayed in India for full FY 2020-21. </a:t>
            </a:r>
          </a:p>
          <a:p>
            <a:pPr marL="344170" indent="-344170"/>
            <a:r>
              <a:rPr lang="en-US" dirty="0">
                <a:latin typeface="Book Antiqua"/>
              </a:rPr>
              <a:t>His stay in India in FY 2021-22 was 153 days. </a:t>
            </a:r>
          </a:p>
          <a:p>
            <a:pPr marL="344170" lvl="1" indent="0">
              <a:buNone/>
            </a:pPr>
            <a:endParaRPr lang="en-US" dirty="0">
              <a:latin typeface="Book Antiqua"/>
            </a:endParaRPr>
          </a:p>
          <a:p>
            <a:pPr marL="344170" indent="-344170"/>
            <a:r>
              <a:rPr lang="en-US" dirty="0">
                <a:latin typeface="Book Antiqua"/>
              </a:rPr>
              <a:t>What will be his residential status for both years?</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141</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fontScale="90000"/>
          </a:bodyPr>
          <a:lstStyle/>
          <a:p>
            <a:pPr algn="ctr"/>
            <a:r>
              <a:rPr lang="en-US" dirty="0"/>
              <a:t>Case Study – Person stranded in India in Covid</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Australia</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2715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4" y="1202327"/>
            <a:ext cx="6799809" cy="5291158"/>
          </a:xfrm>
        </p:spPr>
        <p:txBody>
          <a:bodyPr vert="horz" lIns="91440" tIns="45720" rIns="91440" bIns="45720" rtlCol="0" anchor="t">
            <a:normAutofit lnSpcReduction="10000"/>
          </a:bodyPr>
          <a:lstStyle/>
          <a:p>
            <a:pPr marL="344170" indent="-344170"/>
            <a:r>
              <a:rPr lang="en-US" b="1" dirty="0">
                <a:latin typeface="Book Antiqua"/>
              </a:rPr>
              <a:t>FY 2020-21: </a:t>
            </a:r>
          </a:p>
          <a:p>
            <a:pPr marL="344170" indent="-344170"/>
            <a:r>
              <a:rPr lang="en-US" dirty="0">
                <a:latin typeface="Book Antiqua"/>
              </a:rPr>
              <a:t>Resident – Stay in India &gt; 181 days. </a:t>
            </a:r>
          </a:p>
          <a:p>
            <a:pPr marL="344170" indent="-344170"/>
            <a:r>
              <a:rPr lang="en-US" dirty="0">
                <a:latin typeface="Book Antiqua"/>
              </a:rPr>
              <a:t>NOR if any one condition is met:</a:t>
            </a:r>
          </a:p>
          <a:p>
            <a:pPr marL="688657" lvl="1" indent="-344170"/>
            <a:r>
              <a:rPr lang="en-US" dirty="0">
                <a:latin typeface="Book Antiqua"/>
              </a:rPr>
              <a:t>Stay in India &lt; 730 days in preceding 7 years</a:t>
            </a:r>
          </a:p>
          <a:p>
            <a:pPr marL="688657" lvl="1" indent="-344170"/>
            <a:r>
              <a:rPr lang="en-US" dirty="0">
                <a:latin typeface="Book Antiqua"/>
              </a:rPr>
              <a:t>NR in 9 out of 10 preceding years</a:t>
            </a:r>
          </a:p>
          <a:p>
            <a:pPr marL="344170" indent="-344170"/>
            <a:r>
              <a:rPr lang="en-US" dirty="0">
                <a:latin typeface="Book Antiqua"/>
              </a:rPr>
              <a:t>ROR if he does not meet even one condition. </a:t>
            </a:r>
          </a:p>
          <a:p>
            <a:pPr marL="1199682" lvl="5" indent="-344170"/>
            <a:endParaRPr lang="en-US" dirty="0">
              <a:latin typeface="Book Antiqua"/>
            </a:endParaRPr>
          </a:p>
          <a:p>
            <a:pPr marL="344170" indent="-344170"/>
            <a:r>
              <a:rPr lang="en-US" b="1" dirty="0">
                <a:latin typeface="Book Antiqua"/>
              </a:rPr>
              <a:t>FY 2021-22:</a:t>
            </a:r>
          </a:p>
          <a:p>
            <a:pPr marL="344170" indent="-344170"/>
            <a:r>
              <a:rPr lang="en-US" dirty="0">
                <a:latin typeface="Book Antiqua"/>
              </a:rPr>
              <a:t>Stayed in India for 153 days. </a:t>
            </a:r>
          </a:p>
          <a:p>
            <a:pPr marL="344170" indent="-344170"/>
            <a:r>
              <a:rPr lang="en-US" dirty="0">
                <a:latin typeface="Book Antiqua"/>
              </a:rPr>
              <a:t>Can we say that he was on a visit to India?</a:t>
            </a:r>
          </a:p>
          <a:p>
            <a:pPr marL="344170" indent="-344170"/>
            <a:r>
              <a:rPr lang="en-US" dirty="0">
                <a:latin typeface="Book Antiqua"/>
              </a:rPr>
              <a:t>Can we say that he left India for employment outside India?</a:t>
            </a:r>
          </a:p>
          <a:p>
            <a:pPr marL="344170" indent="-344170"/>
            <a:r>
              <a:rPr lang="en-US" dirty="0">
                <a:latin typeface="Book Antiqua"/>
              </a:rPr>
              <a:t>Several issues!!</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142</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fontScale="90000"/>
          </a:bodyPr>
          <a:lstStyle/>
          <a:p>
            <a:pPr algn="ctr"/>
            <a:r>
              <a:rPr lang="en-US" dirty="0"/>
              <a:t>Case Study – Person stranded in India in Covid</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Australia</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3847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4" y="1339487"/>
            <a:ext cx="6737591" cy="5291158"/>
          </a:xfrm>
        </p:spPr>
        <p:txBody>
          <a:bodyPr vert="horz" lIns="91440" tIns="45720" rIns="91440" bIns="45720" rtlCol="0" anchor="t">
            <a:normAutofit fontScale="92500" lnSpcReduction="10000"/>
          </a:bodyPr>
          <a:lstStyle/>
          <a:p>
            <a:pPr marL="344170" indent="-344170"/>
            <a:r>
              <a:rPr lang="en-US" dirty="0">
                <a:latin typeface="Book Antiqua"/>
              </a:rPr>
              <a:t>Mr. Y is having a proprietary business in UAE. He visits India for 150 days each year. During that period, he control his UAE business from India. </a:t>
            </a:r>
            <a:endParaRPr lang="en-US" dirty="0"/>
          </a:p>
          <a:p>
            <a:pPr marL="344170" indent="-344170"/>
            <a:r>
              <a:rPr lang="en-US" dirty="0"/>
              <a:t>The test for 120 + 365 days is met. Hence, he is a NOR. </a:t>
            </a:r>
          </a:p>
          <a:p>
            <a:pPr marL="344170" indent="-344170"/>
            <a:r>
              <a:rPr lang="en-US" dirty="0"/>
              <a:t>Foreign incomes are taxable in India only if they are derived from business controlled in India. </a:t>
            </a:r>
          </a:p>
          <a:p>
            <a:pPr marL="344170" indent="-344170"/>
            <a:r>
              <a:rPr lang="en-US" dirty="0"/>
              <a:t>Mr. Y’s proprietary business is controlled from India. Income from the same is taxable in India. </a:t>
            </a:r>
          </a:p>
          <a:p>
            <a:pPr marL="344170" indent="-344170"/>
            <a:r>
              <a:rPr lang="en-US" dirty="0"/>
              <a:t>Are profits of full year taxable in India or only for proportionate period?</a:t>
            </a:r>
          </a:p>
          <a:p>
            <a:pPr marL="344170" indent="-344170"/>
            <a:r>
              <a:rPr lang="en-US" dirty="0"/>
              <a:t>Proportionate income seems to be a plausible argument</a:t>
            </a:r>
          </a:p>
          <a:p>
            <a:pPr marL="688657" lvl="1" indent="-344170"/>
            <a:r>
              <a:rPr lang="en-US" i="1" dirty="0"/>
              <a:t>Obiter dicta </a:t>
            </a:r>
            <a:r>
              <a:rPr lang="en-US" dirty="0"/>
              <a:t>by Supreme Court in case of B. B. </a:t>
            </a:r>
            <a:r>
              <a:rPr lang="en-US" dirty="0" err="1"/>
              <a:t>Iranee</a:t>
            </a:r>
            <a:r>
              <a:rPr lang="en-US" dirty="0"/>
              <a:t>.</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143</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a:bodyPr>
          <a:lstStyle/>
          <a:p>
            <a:pPr algn="ctr"/>
            <a:r>
              <a:rPr lang="en-US" dirty="0"/>
              <a:t>Case Study – Business controlled from India</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UAE</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821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4" y="1339487"/>
            <a:ext cx="6737591" cy="5291158"/>
          </a:xfrm>
        </p:spPr>
        <p:txBody>
          <a:bodyPr vert="horz" lIns="91440" tIns="45720" rIns="91440" bIns="45720" rtlCol="0" anchor="t">
            <a:normAutofit/>
          </a:bodyPr>
          <a:lstStyle/>
          <a:p>
            <a:pPr marL="344170" indent="-344170"/>
            <a:r>
              <a:rPr lang="en-US" dirty="0">
                <a:latin typeface="Book Antiqua"/>
              </a:rPr>
              <a:t>What if in the preceding case, Mr. Y did not have a proprietary business; but a company or partnership in UAE. </a:t>
            </a:r>
          </a:p>
          <a:p>
            <a:pPr marL="344170" indent="-344170"/>
            <a:r>
              <a:rPr lang="en-US" dirty="0">
                <a:latin typeface="Book Antiqua"/>
              </a:rPr>
              <a:t>Business is controlled from India for the 150 days, Mr. Y visits India. </a:t>
            </a:r>
          </a:p>
          <a:p>
            <a:pPr marL="344170" indent="-344170"/>
            <a:r>
              <a:rPr lang="en-US" dirty="0">
                <a:latin typeface="Book Antiqua"/>
              </a:rPr>
              <a:t>Mr. Y has not earned anything directly. </a:t>
            </a:r>
          </a:p>
          <a:p>
            <a:pPr marL="344170" indent="-344170"/>
            <a:r>
              <a:rPr lang="en-US" dirty="0">
                <a:latin typeface="Book Antiqua"/>
              </a:rPr>
              <a:t>Company and firm are separate “person” under ITA. </a:t>
            </a:r>
          </a:p>
          <a:p>
            <a:pPr marL="344170" indent="-344170"/>
            <a:r>
              <a:rPr lang="en-US" dirty="0">
                <a:latin typeface="Book Antiqua"/>
              </a:rPr>
              <a:t>Residential status and scope of total income for Mr. Y does not extend to taxability of other “persons”. </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144</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a:bodyPr>
          <a:lstStyle/>
          <a:p>
            <a:pPr algn="ctr"/>
            <a:r>
              <a:rPr lang="en-US" dirty="0"/>
              <a:t>Case Study – Business controlled from India</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UAE</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3909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501994" y="1339487"/>
            <a:ext cx="7088216" cy="5291158"/>
          </a:xfrm>
        </p:spPr>
        <p:txBody>
          <a:bodyPr vert="horz" lIns="91440" tIns="45720" rIns="91440" bIns="45720" rtlCol="0" anchor="t">
            <a:normAutofit fontScale="85000" lnSpcReduction="10000"/>
          </a:bodyPr>
          <a:lstStyle/>
          <a:p>
            <a:pPr marL="344170" indent="-344170"/>
            <a:r>
              <a:rPr lang="en-US" dirty="0">
                <a:latin typeface="Book Antiqua"/>
              </a:rPr>
              <a:t>Let’s say Mr. Y controls a UAE LLC from India. </a:t>
            </a:r>
          </a:p>
          <a:p>
            <a:pPr marL="344170" indent="-344170"/>
            <a:r>
              <a:rPr lang="en-US" dirty="0">
                <a:latin typeface="Book Antiqua"/>
              </a:rPr>
              <a:t>It is assumed that UAE LLC classifies as a “firm” in India. </a:t>
            </a:r>
          </a:p>
          <a:p>
            <a:pPr marL="344170" indent="-344170"/>
            <a:r>
              <a:rPr lang="en-US" dirty="0">
                <a:latin typeface="Book Antiqua"/>
              </a:rPr>
              <a:t>Under Section 6(4), a firm is a resident of India even if there is partial control from India. </a:t>
            </a:r>
          </a:p>
          <a:p>
            <a:pPr marL="344170" indent="-344170"/>
            <a:r>
              <a:rPr lang="en-US" dirty="0">
                <a:latin typeface="Book Antiqua"/>
              </a:rPr>
              <a:t>Hence, the UAE firm becomes a resident and its global income become taxable under ITA. </a:t>
            </a:r>
          </a:p>
          <a:p>
            <a:pPr marL="344170" indent="-344170"/>
            <a:r>
              <a:rPr lang="en-US" dirty="0">
                <a:latin typeface="Book Antiqua"/>
              </a:rPr>
              <a:t>Article 3(1)(f) of India-UAE DTAA – “company means a body corporate or entity” which is treated as a company or body corporate under tax laws of respective country. </a:t>
            </a:r>
          </a:p>
          <a:p>
            <a:pPr marL="344170" indent="-344170"/>
            <a:r>
              <a:rPr lang="en-US" dirty="0">
                <a:latin typeface="Book Antiqua"/>
              </a:rPr>
              <a:t>UAE considers the LLC as a body corporate. </a:t>
            </a:r>
          </a:p>
          <a:p>
            <a:pPr marL="344170" indent="-344170"/>
            <a:r>
              <a:rPr lang="en-US" dirty="0">
                <a:latin typeface="Book Antiqua"/>
              </a:rPr>
              <a:t>Article 4(1)(ii) of India-UAE DTAA – A company is resident of UAE if it is incorporated in UAE and managed &amp; controlled “wholly” in UAE. </a:t>
            </a:r>
          </a:p>
          <a:p>
            <a:pPr marL="344170" indent="-344170"/>
            <a:r>
              <a:rPr lang="en-US" dirty="0">
                <a:latin typeface="Book Antiqua"/>
              </a:rPr>
              <a:t>The UAE LLC gets access to India-UAE as an Indian resident.</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145</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fontScale="90000"/>
          </a:bodyPr>
          <a:lstStyle/>
          <a:p>
            <a:pPr algn="ctr"/>
            <a:r>
              <a:rPr lang="en-US" dirty="0"/>
              <a:t>Case Study – UAE LLC controlled from India</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UAE</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8067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092421"/>
          </a:xfrm>
        </p:spPr>
        <p:txBody>
          <a:bodyPr>
            <a:normAutofit/>
          </a:bodyPr>
          <a:lstStyle/>
          <a:p>
            <a:r>
              <a:rPr lang="en-US" dirty="0"/>
              <a:t>Case Study – Gift between non-relatives</a:t>
            </a:r>
          </a:p>
        </p:txBody>
      </p:sp>
      <p:sp>
        <p:nvSpPr>
          <p:cNvPr id="3" name="Content Placeholder 2"/>
          <p:cNvSpPr>
            <a:spLocks noGrp="1"/>
          </p:cNvSpPr>
          <p:nvPr>
            <p:ph idx="1"/>
          </p:nvPr>
        </p:nvSpPr>
        <p:spPr>
          <a:xfrm>
            <a:off x="676657" y="1223889"/>
            <a:ext cx="6307952" cy="5015133"/>
          </a:xfrm>
        </p:spPr>
        <p:txBody>
          <a:bodyPr vert="horz" lIns="91440" tIns="45720" rIns="91440" bIns="45720" rtlCol="0" anchor="t">
            <a:noAutofit/>
          </a:bodyPr>
          <a:lstStyle/>
          <a:p>
            <a:pPr marL="344170" indent="-344170" algn="just"/>
            <a:r>
              <a:rPr lang="en-IN" sz="1800" dirty="0">
                <a:latin typeface="Book Antiqua"/>
              </a:rPr>
              <a:t>Mr. Piramal is a UAE resident and Mr. Adani is an Indian resident. They are first cousins and hence non-relatives under Section 56 of ITA.</a:t>
            </a:r>
            <a:endParaRPr lang="en-US" dirty="0">
              <a:latin typeface="Book Antiqua"/>
            </a:endParaRPr>
          </a:p>
          <a:p>
            <a:pPr marL="344170" indent="-344170" algn="just"/>
            <a:r>
              <a:rPr lang="en-IN" sz="1800" dirty="0"/>
              <a:t>Mr. Adani remits INR 2 crores as gift to Mr. Piramal. </a:t>
            </a:r>
          </a:p>
          <a:p>
            <a:pPr marL="344170" indent="-344170" algn="just"/>
            <a:r>
              <a:rPr lang="en-IN" sz="1800" dirty="0"/>
              <a:t>The gift does not accrue in India. Hence, it was not taxable in India for Mr. Piramal, a non-resident. </a:t>
            </a:r>
          </a:p>
          <a:p>
            <a:pPr marL="344170" indent="-344170" algn="just"/>
            <a:r>
              <a:rPr lang="en-IN" sz="1800" dirty="0"/>
              <a:t>Hence, clause (viii) in Section 9(1) was inserted on 5</a:t>
            </a:r>
            <a:r>
              <a:rPr lang="en-IN" sz="1800" baseline="30000" dirty="0"/>
              <a:t>th</a:t>
            </a:r>
            <a:r>
              <a:rPr lang="en-IN" sz="1800" dirty="0"/>
              <a:t> July 2019 wherein such gift of funds is deemed to accrue in India. </a:t>
            </a:r>
          </a:p>
          <a:p>
            <a:pPr marL="344170" indent="-344170" algn="just"/>
            <a:r>
              <a:rPr lang="en-IN" sz="1800" dirty="0"/>
              <a:t>Hence, such gift is taxable for NR in India under ITA. </a:t>
            </a:r>
          </a:p>
          <a:p>
            <a:pPr marL="344170" indent="-344170" algn="just"/>
            <a:r>
              <a:rPr lang="en-IN" sz="1800" dirty="0"/>
              <a:t>What if Mr. Adani also gifts immovable property situated in India worth 20 crores to Mr. Piramal. This would clearly accrue in India u/s. 5 </a:t>
            </a:r>
            <a:r>
              <a:rPr lang="en-IN" sz="1800" dirty="0" err="1"/>
              <a:t>r.w.</a:t>
            </a:r>
            <a:r>
              <a:rPr lang="en-IN" sz="1800" dirty="0"/>
              <a:t> 56(2)(x).</a:t>
            </a:r>
          </a:p>
          <a:p>
            <a:pPr marL="344170" indent="-344170" algn="just"/>
            <a:r>
              <a:rPr lang="en-IN" sz="1800" dirty="0"/>
              <a:t>Article 22 of India-UAE DTAA -  Other income taxable only in COR (UAE); not COS (India). </a:t>
            </a:r>
          </a:p>
          <a:p>
            <a:pPr marL="344170" indent="-344170" algn="just"/>
            <a:r>
              <a:rPr lang="en-IN" sz="1800" dirty="0"/>
              <a:t>Generally, DTAAs provide taxing rights to COS as well. </a:t>
            </a:r>
          </a:p>
          <a:p>
            <a:pPr marL="344170" indent="-344170" algn="just"/>
            <a:endParaRPr lang="en-IN" sz="1800" dirty="0"/>
          </a:p>
          <a:p>
            <a:pPr marL="0" indent="0" algn="just">
              <a:buNone/>
            </a:pPr>
            <a:endParaRPr lang="en-IN" sz="1800" dirty="0"/>
          </a:p>
        </p:txBody>
      </p:sp>
      <p:sp>
        <p:nvSpPr>
          <p:cNvPr id="4" name="Date Placeholder 3"/>
          <p:cNvSpPr>
            <a:spLocks noGrp="1"/>
          </p:cNvSpPr>
          <p:nvPr>
            <p:ph type="dt" sz="half" idx="10"/>
          </p:nvPr>
        </p:nvSpPr>
        <p:spPr/>
        <p:txBody>
          <a:bodyPr/>
          <a:lstStyle/>
          <a:p>
            <a:r>
              <a:rPr lang="en-US"/>
              <a:t>10-Oct-2023</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146</a:t>
            </a:fld>
            <a:endParaRPr lang="en-US"/>
          </a:p>
        </p:txBody>
      </p:sp>
      <p:pic>
        <p:nvPicPr>
          <p:cNvPr id="7" name="Graphic 7" descr="Male profile with solid fill">
            <a:extLst>
              <a:ext uri="{FF2B5EF4-FFF2-40B4-BE49-F238E27FC236}">
                <a16:creationId xmlns:a16="http://schemas.microsoft.com/office/drawing/2014/main" id="{21EC2AB2-AB00-17EB-10AE-609CD9C2B9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1310" y="1318098"/>
            <a:ext cx="914400" cy="914400"/>
          </a:xfrm>
          <a:prstGeom prst="rect">
            <a:avLst/>
          </a:prstGeom>
        </p:spPr>
      </p:pic>
      <p:pic>
        <p:nvPicPr>
          <p:cNvPr id="8" name="Graphic 7" descr="Male profile with solid fill">
            <a:extLst>
              <a:ext uri="{FF2B5EF4-FFF2-40B4-BE49-F238E27FC236}">
                <a16:creationId xmlns:a16="http://schemas.microsoft.com/office/drawing/2014/main" id="{331E82AC-4753-CDC8-4963-D92F9D0C36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3756" y="1318097"/>
            <a:ext cx="914400" cy="914400"/>
          </a:xfrm>
          <a:prstGeom prst="rect">
            <a:avLst/>
          </a:prstGeom>
        </p:spPr>
      </p:pic>
      <p:sp>
        <p:nvSpPr>
          <p:cNvPr id="12" name="TextBox 11">
            <a:extLst>
              <a:ext uri="{FF2B5EF4-FFF2-40B4-BE49-F238E27FC236}">
                <a16:creationId xmlns:a16="http://schemas.microsoft.com/office/drawing/2014/main" id="{0F723F25-BB6D-7F15-AD8F-CAF8FAC5C40E}"/>
              </a:ext>
            </a:extLst>
          </p:cNvPr>
          <p:cNvSpPr txBox="1"/>
          <p:nvPr/>
        </p:nvSpPr>
        <p:spPr>
          <a:xfrm>
            <a:off x="7474086" y="2350851"/>
            <a:ext cx="1591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ea typeface="Calibri Light"/>
                <a:cs typeface="Calibri Light"/>
              </a:rPr>
              <a:t>Mr. Piramal</a:t>
            </a:r>
            <a:endParaRPr lang="en-US" dirty="0">
              <a:latin typeface="Book Antiqua"/>
            </a:endParaRPr>
          </a:p>
        </p:txBody>
      </p:sp>
      <p:sp>
        <p:nvSpPr>
          <p:cNvPr id="13" name="TextBox 12">
            <a:extLst>
              <a:ext uri="{FF2B5EF4-FFF2-40B4-BE49-F238E27FC236}">
                <a16:creationId xmlns:a16="http://schemas.microsoft.com/office/drawing/2014/main" id="{468ED1FF-BEAF-14E6-3BAE-327596AD542F}"/>
              </a:ext>
            </a:extLst>
          </p:cNvPr>
          <p:cNvSpPr txBox="1"/>
          <p:nvPr/>
        </p:nvSpPr>
        <p:spPr>
          <a:xfrm>
            <a:off x="9945216" y="2344319"/>
            <a:ext cx="1591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ea typeface="Calibri Light"/>
                <a:cs typeface="Calibri Light"/>
              </a:rPr>
              <a:t>Mr. Adani</a:t>
            </a:r>
            <a:endParaRPr lang="en-US" dirty="0">
              <a:latin typeface="Book Antiqua"/>
            </a:endParaRPr>
          </a:p>
        </p:txBody>
      </p:sp>
      <p:cxnSp>
        <p:nvCxnSpPr>
          <p:cNvPr id="10" name="Straight Connector 9">
            <a:extLst>
              <a:ext uri="{FF2B5EF4-FFF2-40B4-BE49-F238E27FC236}">
                <a16:creationId xmlns:a16="http://schemas.microsoft.com/office/drawing/2014/main" id="{A406E9AA-499E-8677-6C6F-C6AED9AF0FC5}"/>
              </a:ext>
            </a:extLst>
          </p:cNvPr>
          <p:cNvCxnSpPr/>
          <p:nvPr/>
        </p:nvCxnSpPr>
        <p:spPr>
          <a:xfrm>
            <a:off x="9345706" y="1109382"/>
            <a:ext cx="0" cy="5062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42CE47-048E-CAC7-C7F6-A2D094D9D0DE}"/>
              </a:ext>
            </a:extLst>
          </p:cNvPr>
          <p:cNvCxnSpPr>
            <a:cxnSpLocks/>
          </p:cNvCxnSpPr>
          <p:nvPr/>
        </p:nvCxnSpPr>
        <p:spPr>
          <a:xfrm flipH="1">
            <a:off x="8725710" y="1775297"/>
            <a:ext cx="1555458" cy="0"/>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FB27AE-3D8D-83A7-A06E-F6E275EEED9A}"/>
              </a:ext>
            </a:extLst>
          </p:cNvPr>
          <p:cNvSpPr txBox="1"/>
          <p:nvPr/>
        </p:nvSpPr>
        <p:spPr>
          <a:xfrm>
            <a:off x="7641125" y="58848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UAE</a:t>
            </a:r>
          </a:p>
        </p:txBody>
      </p:sp>
      <p:sp>
        <p:nvSpPr>
          <p:cNvPr id="18" name="TextBox 17">
            <a:extLst>
              <a:ext uri="{FF2B5EF4-FFF2-40B4-BE49-F238E27FC236}">
                <a16:creationId xmlns:a16="http://schemas.microsoft.com/office/drawing/2014/main" id="{C1904D4A-9965-362C-18C4-F92108D9336C}"/>
              </a:ext>
            </a:extLst>
          </p:cNvPr>
          <p:cNvSpPr txBox="1"/>
          <p:nvPr/>
        </p:nvSpPr>
        <p:spPr>
          <a:xfrm>
            <a:off x="9434328" y="5884853"/>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Tree>
    <p:extLst>
      <p:ext uri="{BB962C8B-B14F-4D97-AF65-F5344CB8AC3E}">
        <p14:creationId xmlns:p14="http://schemas.microsoft.com/office/powerpoint/2010/main" val="40537184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49CD02-1157-B6AA-B3E1-294FEFBAEBF4}"/>
              </a:ext>
            </a:extLst>
          </p:cNvPr>
          <p:cNvSpPr>
            <a:spLocks noGrp="1"/>
          </p:cNvSpPr>
          <p:nvPr>
            <p:ph type="title"/>
          </p:nvPr>
        </p:nvSpPr>
        <p:spPr>
          <a:xfrm>
            <a:off x="705612" y="544782"/>
            <a:ext cx="10780776" cy="3355848"/>
          </a:xfrm>
        </p:spPr>
        <p:txBody>
          <a:bodyPr/>
          <a:lstStyle/>
          <a:p>
            <a:pPr algn="ctr"/>
            <a:r>
              <a:rPr lang="en-US" dirty="0"/>
              <a:t>Basics of Transfer Pricing</a:t>
            </a:r>
          </a:p>
        </p:txBody>
      </p:sp>
      <p:sp>
        <p:nvSpPr>
          <p:cNvPr id="4" name="Date Placeholder 3">
            <a:extLst>
              <a:ext uri="{FF2B5EF4-FFF2-40B4-BE49-F238E27FC236}">
                <a16:creationId xmlns:a16="http://schemas.microsoft.com/office/drawing/2014/main" id="{124592EE-68B9-361C-FE19-19513D600BEA}"/>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9640036-FB32-46FA-9464-88DFED47C5DC}"/>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0FC0D301-BE15-2FE5-5AC0-9760EBF0787D}"/>
              </a:ext>
            </a:extLst>
          </p:cNvPr>
          <p:cNvSpPr>
            <a:spLocks noGrp="1"/>
          </p:cNvSpPr>
          <p:nvPr>
            <p:ph type="sldNum" sz="quarter" idx="12"/>
          </p:nvPr>
        </p:nvSpPr>
        <p:spPr/>
        <p:txBody>
          <a:bodyPr/>
          <a:lstStyle/>
          <a:p>
            <a:fld id="{53B6C93E-B05E-49F4-B363-E611733D9E4E}" type="slidenum">
              <a:rPr lang="en-US" smtClean="0"/>
              <a:pPr/>
              <a:t>147</a:t>
            </a:fld>
            <a:endParaRPr lang="en-US"/>
          </a:p>
        </p:txBody>
      </p:sp>
    </p:spTree>
    <p:extLst>
      <p:ext uri="{BB962C8B-B14F-4D97-AF65-F5344CB8AC3E}">
        <p14:creationId xmlns:p14="http://schemas.microsoft.com/office/powerpoint/2010/main" val="407396823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3DD318-2F30-A185-801A-9C744D0F175F}"/>
              </a:ext>
            </a:extLst>
          </p:cNvPr>
          <p:cNvSpPr>
            <a:spLocks noGrp="1"/>
          </p:cNvSpPr>
          <p:nvPr>
            <p:ph type="title"/>
          </p:nvPr>
        </p:nvSpPr>
        <p:spPr>
          <a:xfrm>
            <a:off x="676656" y="353482"/>
            <a:ext cx="10753725" cy="1658198"/>
          </a:xfrm>
        </p:spPr>
        <p:txBody>
          <a:bodyPr/>
          <a:lstStyle/>
          <a:p>
            <a:r>
              <a:rPr lang="en-US" dirty="0"/>
              <a:t>Anti-avoidance provisions</a:t>
            </a:r>
          </a:p>
        </p:txBody>
      </p:sp>
      <p:sp>
        <p:nvSpPr>
          <p:cNvPr id="8" name="Content Placeholder 7">
            <a:extLst>
              <a:ext uri="{FF2B5EF4-FFF2-40B4-BE49-F238E27FC236}">
                <a16:creationId xmlns:a16="http://schemas.microsoft.com/office/drawing/2014/main" id="{E890F6EE-ABEA-EC07-570F-3C3837BD3FE4}"/>
              </a:ext>
            </a:extLst>
          </p:cNvPr>
          <p:cNvSpPr>
            <a:spLocks noGrp="1"/>
          </p:cNvSpPr>
          <p:nvPr>
            <p:ph idx="1"/>
          </p:nvPr>
        </p:nvSpPr>
        <p:spPr/>
        <p:txBody>
          <a:bodyPr>
            <a:normAutofit fontScale="92500" lnSpcReduction="20000"/>
          </a:bodyPr>
          <a:lstStyle/>
          <a:p>
            <a:pPr marL="0" lvl="0" indent="0">
              <a:buNone/>
            </a:pPr>
            <a:r>
              <a:rPr lang="en-US" altLang="en-US" b="1" dirty="0"/>
              <a:t>Specific anti-avoidance Rules (SAARs)</a:t>
            </a:r>
          </a:p>
          <a:p>
            <a:pPr lvl="0"/>
            <a:r>
              <a:rPr lang="en-US" altLang="en-US" dirty="0"/>
              <a:t>Section 92 to 92F – Transfer Pricing</a:t>
            </a:r>
          </a:p>
          <a:p>
            <a:pPr lvl="0"/>
            <a:r>
              <a:rPr lang="en-US" altLang="en-US" dirty="0"/>
              <a:t>Section 93 to 94B – Other SAARs</a:t>
            </a:r>
          </a:p>
          <a:p>
            <a:pPr lvl="3"/>
            <a:endParaRPr lang="en-US" altLang="en-US" dirty="0"/>
          </a:p>
          <a:p>
            <a:pPr lvl="0"/>
            <a:r>
              <a:rPr lang="en-US" altLang="en-US" dirty="0"/>
              <a:t>Section 95 to 102 – General Anti-Avoidance Rule (GAAR)</a:t>
            </a:r>
          </a:p>
          <a:p>
            <a:pPr lvl="0"/>
            <a:endParaRPr lang="en-US" altLang="en-US" dirty="0"/>
          </a:p>
          <a:p>
            <a:pPr lvl="0"/>
            <a:r>
              <a:rPr lang="en-US" altLang="en-US" dirty="0"/>
              <a:t>Amendments made to ITA due to BEPS Action Plans</a:t>
            </a:r>
          </a:p>
          <a:p>
            <a:pPr lvl="1"/>
            <a:r>
              <a:rPr lang="en-US" altLang="en-US" dirty="0"/>
              <a:t>Action Plan 8-10 – Aligning Transfer Pricing outcomes with Value Creation</a:t>
            </a:r>
          </a:p>
          <a:p>
            <a:pPr lvl="1"/>
            <a:r>
              <a:rPr lang="en-US" altLang="en-US" dirty="0"/>
              <a:t>Action Plan 13 – Guidance on Transfer Pricing documentation and </a:t>
            </a:r>
            <a:r>
              <a:rPr lang="en-US" altLang="en-US" dirty="0" err="1"/>
              <a:t>CbCR</a:t>
            </a:r>
            <a:endParaRPr lang="en-US" altLang="en-US" dirty="0"/>
          </a:p>
          <a:p>
            <a:pPr lvl="0"/>
            <a:r>
              <a:rPr lang="en-US" altLang="en-US" dirty="0"/>
              <a:t>Amendments made to the treaties due to MLI</a:t>
            </a:r>
          </a:p>
        </p:txBody>
      </p:sp>
      <p:sp>
        <p:nvSpPr>
          <p:cNvPr id="4" name="Date Placeholder 3">
            <a:extLst>
              <a:ext uri="{FF2B5EF4-FFF2-40B4-BE49-F238E27FC236}">
                <a16:creationId xmlns:a16="http://schemas.microsoft.com/office/drawing/2014/main" id="{F118EA5C-74E4-D5FF-8135-67DE8F8089B9}"/>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6C03A7C6-1F32-EA2A-A97B-9596FA561012}"/>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8557840A-C2BC-1948-AD11-B2E20204002E}"/>
              </a:ext>
            </a:extLst>
          </p:cNvPr>
          <p:cNvSpPr>
            <a:spLocks noGrp="1"/>
          </p:cNvSpPr>
          <p:nvPr>
            <p:ph type="sldNum" sz="quarter" idx="12"/>
          </p:nvPr>
        </p:nvSpPr>
        <p:spPr/>
        <p:txBody>
          <a:bodyPr/>
          <a:lstStyle/>
          <a:p>
            <a:fld id="{53B6C93E-B05E-49F4-B363-E611733D9E4E}" type="slidenum">
              <a:rPr lang="en-US" smtClean="0"/>
              <a:t>148</a:t>
            </a:fld>
            <a:endParaRPr lang="en-US"/>
          </a:p>
        </p:txBody>
      </p:sp>
    </p:spTree>
    <p:extLst>
      <p:ext uri="{BB962C8B-B14F-4D97-AF65-F5344CB8AC3E}">
        <p14:creationId xmlns:p14="http://schemas.microsoft.com/office/powerpoint/2010/main" val="11808608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8543-9C58-4F9C-5538-5BE5FAD6FD8A}"/>
              </a:ext>
            </a:extLst>
          </p:cNvPr>
          <p:cNvSpPr>
            <a:spLocks noGrp="1"/>
          </p:cNvSpPr>
          <p:nvPr>
            <p:ph type="title"/>
          </p:nvPr>
        </p:nvSpPr>
        <p:spPr>
          <a:xfrm>
            <a:off x="657606" y="227355"/>
            <a:ext cx="10772775" cy="1658198"/>
          </a:xfrm>
        </p:spPr>
        <p:txBody>
          <a:bodyPr/>
          <a:lstStyle/>
          <a:p>
            <a:r>
              <a:rPr lang="en-US" dirty="0"/>
              <a:t>Why Transfer Pricing?</a:t>
            </a:r>
          </a:p>
        </p:txBody>
      </p:sp>
      <p:sp>
        <p:nvSpPr>
          <p:cNvPr id="4" name="Date Placeholder 3">
            <a:extLst>
              <a:ext uri="{FF2B5EF4-FFF2-40B4-BE49-F238E27FC236}">
                <a16:creationId xmlns:a16="http://schemas.microsoft.com/office/drawing/2014/main" id="{CAEE8306-E1B4-F84C-9935-2F10AAA33732}"/>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096DC624-61B7-5DCC-4A1A-FC65B79425CE}"/>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4FCE67B-9FD9-76DE-CE59-788D4EB7B81F}"/>
              </a:ext>
            </a:extLst>
          </p:cNvPr>
          <p:cNvSpPr>
            <a:spLocks noGrp="1"/>
          </p:cNvSpPr>
          <p:nvPr>
            <p:ph type="sldNum" sz="quarter" idx="12"/>
          </p:nvPr>
        </p:nvSpPr>
        <p:spPr/>
        <p:txBody>
          <a:bodyPr/>
          <a:lstStyle/>
          <a:p>
            <a:fld id="{53B6C93E-B05E-49F4-B363-E611733D9E4E}" type="slidenum">
              <a:rPr lang="en-US" smtClean="0"/>
              <a:pPr/>
              <a:t>149</a:t>
            </a:fld>
            <a:endParaRPr lang="en-US"/>
          </a:p>
        </p:txBody>
      </p:sp>
      <p:graphicFrame>
        <p:nvGraphicFramePr>
          <p:cNvPr id="7" name="Table 6">
            <a:extLst>
              <a:ext uri="{FF2B5EF4-FFF2-40B4-BE49-F238E27FC236}">
                <a16:creationId xmlns:a16="http://schemas.microsoft.com/office/drawing/2014/main" id="{BE7586AA-B106-A9A1-6074-9328CAA1420F}"/>
              </a:ext>
            </a:extLst>
          </p:cNvPr>
          <p:cNvGraphicFramePr>
            <a:graphicFrameLocks noGrp="1"/>
          </p:cNvGraphicFramePr>
          <p:nvPr>
            <p:extLst>
              <p:ext uri="{D42A27DB-BD31-4B8C-83A1-F6EECF244321}">
                <p14:modId xmlns:p14="http://schemas.microsoft.com/office/powerpoint/2010/main" val="3035291931"/>
              </p:ext>
            </p:extLst>
          </p:nvPr>
        </p:nvGraphicFramePr>
        <p:xfrm>
          <a:off x="761619" y="1793092"/>
          <a:ext cx="10743919" cy="3947750"/>
        </p:xfrm>
        <a:graphic>
          <a:graphicData uri="http://schemas.openxmlformats.org/drawingml/2006/table">
            <a:tbl>
              <a:tblPr firstRow="1" bandRow="1">
                <a:tableStyleId>{5C22544A-7EE6-4342-B048-85BDC9FD1C3A}</a:tableStyleId>
              </a:tblPr>
              <a:tblGrid>
                <a:gridCol w="730384">
                  <a:extLst>
                    <a:ext uri="{9D8B030D-6E8A-4147-A177-3AD203B41FA5}">
                      <a16:colId xmlns:a16="http://schemas.microsoft.com/office/drawing/2014/main" val="1126746101"/>
                    </a:ext>
                  </a:extLst>
                </a:gridCol>
                <a:gridCol w="4641575">
                  <a:extLst>
                    <a:ext uri="{9D8B030D-6E8A-4147-A177-3AD203B41FA5}">
                      <a16:colId xmlns:a16="http://schemas.microsoft.com/office/drawing/2014/main" val="1918195427"/>
                    </a:ext>
                  </a:extLst>
                </a:gridCol>
                <a:gridCol w="2685980">
                  <a:extLst>
                    <a:ext uri="{9D8B030D-6E8A-4147-A177-3AD203B41FA5}">
                      <a16:colId xmlns:a16="http://schemas.microsoft.com/office/drawing/2014/main" val="2954120438"/>
                    </a:ext>
                  </a:extLst>
                </a:gridCol>
                <a:gridCol w="2685980">
                  <a:extLst>
                    <a:ext uri="{9D8B030D-6E8A-4147-A177-3AD203B41FA5}">
                      <a16:colId xmlns:a16="http://schemas.microsoft.com/office/drawing/2014/main" val="2562435699"/>
                    </a:ext>
                  </a:extLst>
                </a:gridCol>
              </a:tblGrid>
              <a:tr h="789550">
                <a:tc>
                  <a:txBody>
                    <a:bodyPr/>
                    <a:lstStyle/>
                    <a:p>
                      <a:pPr algn="ctr"/>
                      <a:r>
                        <a:rPr lang="en-US" dirty="0">
                          <a:latin typeface="Book Antiqua" panose="02040602050305030304" pitchFamily="18" charset="0"/>
                        </a:rPr>
                        <a:t>Sr. No.</a:t>
                      </a:r>
                    </a:p>
                  </a:txBody>
                  <a:tcPr/>
                </a:tc>
                <a:tc>
                  <a:txBody>
                    <a:bodyPr/>
                    <a:lstStyle/>
                    <a:p>
                      <a:pPr algn="ctr"/>
                      <a:r>
                        <a:rPr lang="en-US" dirty="0">
                          <a:latin typeface="Book Antiqua" panose="02040602050305030304" pitchFamily="18" charset="0"/>
                        </a:rPr>
                        <a:t>Particulars</a:t>
                      </a:r>
                    </a:p>
                  </a:txBody>
                  <a:tcPr/>
                </a:tc>
                <a:tc>
                  <a:txBody>
                    <a:bodyPr/>
                    <a:lstStyle/>
                    <a:p>
                      <a:pPr algn="ctr"/>
                      <a:r>
                        <a:rPr lang="en-US" dirty="0">
                          <a:latin typeface="Book Antiqua" panose="02040602050305030304" pitchFamily="18" charset="0"/>
                        </a:rPr>
                        <a:t>With Non-Related Party</a:t>
                      </a:r>
                    </a:p>
                  </a:txBody>
                  <a:tcPr/>
                </a:tc>
                <a:tc>
                  <a:txBody>
                    <a:bodyPr/>
                    <a:lstStyle/>
                    <a:p>
                      <a:pPr algn="ctr"/>
                      <a:r>
                        <a:rPr lang="en-US" dirty="0">
                          <a:latin typeface="Book Antiqua" panose="02040602050305030304" pitchFamily="18" charset="0"/>
                        </a:rPr>
                        <a:t>With Related Party</a:t>
                      </a:r>
                    </a:p>
                  </a:txBody>
                  <a:tcPr/>
                </a:tc>
                <a:extLst>
                  <a:ext uri="{0D108BD9-81ED-4DB2-BD59-A6C34878D82A}">
                    <a16:rowId xmlns:a16="http://schemas.microsoft.com/office/drawing/2014/main" val="4268111932"/>
                  </a:ext>
                </a:extLst>
              </a:tr>
              <a:tr h="789550">
                <a:tc>
                  <a:txBody>
                    <a:bodyPr/>
                    <a:lstStyle/>
                    <a:p>
                      <a:pPr algn="ctr"/>
                      <a:r>
                        <a:rPr lang="en-US" b="1" dirty="0">
                          <a:latin typeface="Book Antiqua" panose="02040602050305030304" pitchFamily="18" charset="0"/>
                        </a:rPr>
                        <a:t>1.</a:t>
                      </a:r>
                    </a:p>
                  </a:txBody>
                  <a:tcPr/>
                </a:tc>
                <a:tc>
                  <a:txBody>
                    <a:bodyPr/>
                    <a:lstStyle/>
                    <a:p>
                      <a:pPr algn="l"/>
                      <a:r>
                        <a:rPr lang="en-US" dirty="0">
                          <a:latin typeface="Book Antiqua" panose="02040602050305030304" pitchFamily="18" charset="0"/>
                        </a:rPr>
                        <a:t>Sale</a:t>
                      </a:r>
                    </a:p>
                  </a:txBody>
                  <a:tcPr/>
                </a:tc>
                <a:tc>
                  <a:txBody>
                    <a:bodyPr/>
                    <a:lstStyle/>
                    <a:p>
                      <a:pPr algn="r"/>
                      <a:r>
                        <a:rPr lang="en-US" dirty="0">
                          <a:latin typeface="Book Antiqua" panose="02040602050305030304" pitchFamily="18" charset="0"/>
                        </a:rPr>
                        <a:t>120</a:t>
                      </a:r>
                    </a:p>
                  </a:txBody>
                  <a:tcPr/>
                </a:tc>
                <a:tc>
                  <a:txBody>
                    <a:bodyPr/>
                    <a:lstStyle/>
                    <a:p>
                      <a:pPr algn="r"/>
                      <a:r>
                        <a:rPr lang="en-US" dirty="0">
                          <a:latin typeface="Book Antiqua" panose="02040602050305030304" pitchFamily="18" charset="0"/>
                        </a:rPr>
                        <a:t>80</a:t>
                      </a:r>
                    </a:p>
                  </a:txBody>
                  <a:tcPr/>
                </a:tc>
                <a:extLst>
                  <a:ext uri="{0D108BD9-81ED-4DB2-BD59-A6C34878D82A}">
                    <a16:rowId xmlns:a16="http://schemas.microsoft.com/office/drawing/2014/main" val="2570949177"/>
                  </a:ext>
                </a:extLst>
              </a:tr>
              <a:tr h="789550">
                <a:tc>
                  <a:txBody>
                    <a:bodyPr/>
                    <a:lstStyle/>
                    <a:p>
                      <a:pPr algn="ctr"/>
                      <a:r>
                        <a:rPr lang="en-US" b="1" dirty="0">
                          <a:latin typeface="Book Antiqua" panose="02040602050305030304" pitchFamily="18" charset="0"/>
                        </a:rPr>
                        <a:t>2.</a:t>
                      </a:r>
                    </a:p>
                  </a:txBody>
                  <a:tcPr/>
                </a:tc>
                <a:tc>
                  <a:txBody>
                    <a:bodyPr/>
                    <a:lstStyle/>
                    <a:p>
                      <a:pPr algn="l"/>
                      <a:r>
                        <a:rPr lang="en-US" dirty="0">
                          <a:latin typeface="Book Antiqua" panose="02040602050305030304" pitchFamily="18" charset="0"/>
                        </a:rPr>
                        <a:t>Cost</a:t>
                      </a:r>
                    </a:p>
                  </a:txBody>
                  <a:tcPr/>
                </a:tc>
                <a:tc>
                  <a:txBody>
                    <a:bodyPr/>
                    <a:lstStyle/>
                    <a:p>
                      <a:pPr algn="r"/>
                      <a:r>
                        <a:rPr lang="en-US" dirty="0">
                          <a:latin typeface="Book Antiqua" panose="02040602050305030304" pitchFamily="18" charset="0"/>
                        </a:rPr>
                        <a:t>60</a:t>
                      </a:r>
                    </a:p>
                  </a:txBody>
                  <a:tcPr/>
                </a:tc>
                <a:tc>
                  <a:txBody>
                    <a:bodyPr/>
                    <a:lstStyle/>
                    <a:p>
                      <a:pPr algn="r"/>
                      <a:r>
                        <a:rPr lang="en-US" dirty="0">
                          <a:latin typeface="Book Antiqua" panose="02040602050305030304" pitchFamily="18" charset="0"/>
                        </a:rPr>
                        <a:t>60</a:t>
                      </a:r>
                    </a:p>
                  </a:txBody>
                  <a:tcPr/>
                </a:tc>
                <a:extLst>
                  <a:ext uri="{0D108BD9-81ED-4DB2-BD59-A6C34878D82A}">
                    <a16:rowId xmlns:a16="http://schemas.microsoft.com/office/drawing/2014/main" val="2759037547"/>
                  </a:ext>
                </a:extLst>
              </a:tr>
              <a:tr h="789550">
                <a:tc>
                  <a:txBody>
                    <a:bodyPr/>
                    <a:lstStyle/>
                    <a:p>
                      <a:pPr algn="ctr"/>
                      <a:r>
                        <a:rPr lang="en-US" b="1" dirty="0">
                          <a:latin typeface="Book Antiqua" panose="02040602050305030304" pitchFamily="18" charset="0"/>
                        </a:rPr>
                        <a:t>3.</a:t>
                      </a:r>
                    </a:p>
                  </a:txBody>
                  <a:tcPr/>
                </a:tc>
                <a:tc>
                  <a:txBody>
                    <a:bodyPr/>
                    <a:lstStyle/>
                    <a:p>
                      <a:pPr algn="l"/>
                      <a:r>
                        <a:rPr lang="en-US" dirty="0">
                          <a:latin typeface="Book Antiqua" panose="02040602050305030304" pitchFamily="18" charset="0"/>
                        </a:rPr>
                        <a:t>Profit</a:t>
                      </a:r>
                    </a:p>
                  </a:txBody>
                  <a:tcPr/>
                </a:tc>
                <a:tc>
                  <a:txBody>
                    <a:bodyPr/>
                    <a:lstStyle/>
                    <a:p>
                      <a:pPr algn="r"/>
                      <a:r>
                        <a:rPr lang="en-US" dirty="0">
                          <a:latin typeface="Book Antiqua" panose="02040602050305030304" pitchFamily="18" charset="0"/>
                        </a:rPr>
                        <a:t>60</a:t>
                      </a:r>
                    </a:p>
                  </a:txBody>
                  <a:tcPr/>
                </a:tc>
                <a:tc>
                  <a:txBody>
                    <a:bodyPr/>
                    <a:lstStyle/>
                    <a:p>
                      <a:pPr algn="r"/>
                      <a:r>
                        <a:rPr lang="en-US" dirty="0">
                          <a:latin typeface="Book Antiqua" panose="02040602050305030304" pitchFamily="18" charset="0"/>
                        </a:rPr>
                        <a:t>20</a:t>
                      </a:r>
                    </a:p>
                  </a:txBody>
                  <a:tcPr/>
                </a:tc>
                <a:extLst>
                  <a:ext uri="{0D108BD9-81ED-4DB2-BD59-A6C34878D82A}">
                    <a16:rowId xmlns:a16="http://schemas.microsoft.com/office/drawing/2014/main" val="3536888080"/>
                  </a:ext>
                </a:extLst>
              </a:tr>
              <a:tr h="789550">
                <a:tc>
                  <a:txBody>
                    <a:bodyPr/>
                    <a:lstStyle/>
                    <a:p>
                      <a:pPr algn="ctr"/>
                      <a:r>
                        <a:rPr lang="en-US" b="1" dirty="0">
                          <a:latin typeface="Book Antiqua" panose="02040602050305030304" pitchFamily="18" charset="0"/>
                        </a:rPr>
                        <a:t>4.</a:t>
                      </a:r>
                    </a:p>
                  </a:txBody>
                  <a:tcPr/>
                </a:tc>
                <a:tc>
                  <a:txBody>
                    <a:bodyPr/>
                    <a:lstStyle/>
                    <a:p>
                      <a:pPr algn="l"/>
                      <a:r>
                        <a:rPr lang="en-US" b="1" dirty="0">
                          <a:latin typeface="Book Antiqua" panose="02040602050305030304" pitchFamily="18" charset="0"/>
                        </a:rPr>
                        <a:t>Tax @ 30%</a:t>
                      </a:r>
                    </a:p>
                  </a:txBody>
                  <a:tcPr/>
                </a:tc>
                <a:tc>
                  <a:txBody>
                    <a:bodyPr/>
                    <a:lstStyle/>
                    <a:p>
                      <a:pPr algn="r"/>
                      <a:r>
                        <a:rPr lang="en-US" b="1" dirty="0">
                          <a:latin typeface="Book Antiqua" panose="02040602050305030304" pitchFamily="18" charset="0"/>
                        </a:rPr>
                        <a:t>18</a:t>
                      </a:r>
                    </a:p>
                  </a:txBody>
                  <a:tcPr/>
                </a:tc>
                <a:tc>
                  <a:txBody>
                    <a:bodyPr/>
                    <a:lstStyle/>
                    <a:p>
                      <a:pPr algn="r"/>
                      <a:r>
                        <a:rPr lang="en-US" b="1" dirty="0">
                          <a:latin typeface="Book Antiqua" panose="02040602050305030304" pitchFamily="18" charset="0"/>
                        </a:rPr>
                        <a:t>6</a:t>
                      </a:r>
                    </a:p>
                  </a:txBody>
                  <a:tcPr/>
                </a:tc>
                <a:extLst>
                  <a:ext uri="{0D108BD9-81ED-4DB2-BD59-A6C34878D82A}">
                    <a16:rowId xmlns:a16="http://schemas.microsoft.com/office/drawing/2014/main" val="4234808837"/>
                  </a:ext>
                </a:extLst>
              </a:tr>
            </a:tbl>
          </a:graphicData>
        </a:graphic>
      </p:graphicFrame>
    </p:spTree>
    <p:extLst>
      <p:ext uri="{BB962C8B-B14F-4D97-AF65-F5344CB8AC3E}">
        <p14:creationId xmlns:p14="http://schemas.microsoft.com/office/powerpoint/2010/main" val="206497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464439"/>
          </a:xfrm>
        </p:spPr>
        <p:txBody>
          <a:bodyPr/>
          <a:lstStyle/>
          <a:p>
            <a:pPr algn="ctr"/>
            <a:r>
              <a:rPr lang="en-US" altLang="en-US" dirty="0"/>
              <a:t>Implications of Change in Residential Status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395151"/>
            <a:ext cx="10687811" cy="5164139"/>
          </a:xfrm>
        </p:spPr>
        <p:txBody>
          <a:bodyPr>
            <a:normAutofit/>
          </a:bodyPr>
          <a:lstStyle/>
          <a:p>
            <a:pPr marL="114300" indent="0" algn="just">
              <a:buNone/>
            </a:pPr>
            <a:r>
              <a:rPr lang="en-GB" b="1" dirty="0"/>
              <a:t>Benefits of becoming RNOR </a:t>
            </a:r>
            <a:endParaRPr lang="en-GB" dirty="0"/>
          </a:p>
          <a:p>
            <a:pPr marL="114300" lvl="0" indent="0" algn="just">
              <a:buNone/>
            </a:pPr>
            <a:endParaRPr lang="en-GB" dirty="0"/>
          </a:p>
          <a:p>
            <a:pPr lvl="0" algn="just"/>
            <a:r>
              <a:rPr lang="en-GB" dirty="0"/>
              <a:t>TDS Deduction not as per 195; lower rates in most cases.</a:t>
            </a:r>
          </a:p>
          <a:p>
            <a:pPr lvl="0" algn="just"/>
            <a:r>
              <a:rPr lang="en-GB" dirty="0"/>
              <a:t>RNORs do not have to report Foreign Assets in FA Schedule</a:t>
            </a:r>
            <a:endParaRPr lang="en-GB" b="1" u="sng" dirty="0"/>
          </a:p>
          <a:p>
            <a:pPr algn="just"/>
            <a:r>
              <a:rPr lang="en-GB" dirty="0"/>
              <a:t>Can opt for 44AD and 44ADA</a:t>
            </a:r>
          </a:p>
          <a:p>
            <a:pPr algn="just"/>
            <a:r>
              <a:rPr lang="en-GB" dirty="0"/>
              <a:t>Utilizing basic exemption limits against capital gains (111A, 112, 112A)</a:t>
            </a:r>
          </a:p>
          <a:p>
            <a:pPr algn="just"/>
            <a:r>
              <a:rPr lang="en-GB" dirty="0"/>
              <a:t>Various chapter VI-A Deductions which are only for residents.</a:t>
            </a:r>
          </a:p>
          <a:p>
            <a:pPr algn="just"/>
            <a:r>
              <a:rPr lang="en-GB" dirty="0"/>
              <a:t>Enhanced basic exemption limit for senior and very senior citizens are available only to residents.</a:t>
            </a:r>
          </a:p>
          <a:p>
            <a:pPr algn="just"/>
            <a:r>
              <a:rPr lang="en-GB" dirty="0"/>
              <a:t>Rebate u/s. 87A upto INR 7 Lakhs (for new regime)</a:t>
            </a:r>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15</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dirty="0"/>
              <a:t>CA Viren Doshi</a:t>
            </a:r>
          </a:p>
        </p:txBody>
      </p:sp>
    </p:spTree>
    <p:extLst>
      <p:ext uri="{BB962C8B-B14F-4D97-AF65-F5344CB8AC3E}">
        <p14:creationId xmlns:p14="http://schemas.microsoft.com/office/powerpoint/2010/main" val="80385743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C76D-282C-399E-0CAD-F141DFBED679}"/>
              </a:ext>
            </a:extLst>
          </p:cNvPr>
          <p:cNvSpPr>
            <a:spLocks noGrp="1"/>
          </p:cNvSpPr>
          <p:nvPr>
            <p:ph type="title"/>
          </p:nvPr>
        </p:nvSpPr>
        <p:spPr>
          <a:xfrm>
            <a:off x="657606" y="353482"/>
            <a:ext cx="10772775" cy="1658198"/>
          </a:xfrm>
        </p:spPr>
        <p:txBody>
          <a:bodyPr/>
          <a:lstStyle/>
          <a:p>
            <a:r>
              <a:rPr lang="en-US" dirty="0"/>
              <a:t>Comparability Factor – FAR Analysis</a:t>
            </a:r>
          </a:p>
        </p:txBody>
      </p:sp>
      <p:sp>
        <p:nvSpPr>
          <p:cNvPr id="3" name="Content Placeholder 2">
            <a:extLst>
              <a:ext uri="{FF2B5EF4-FFF2-40B4-BE49-F238E27FC236}">
                <a16:creationId xmlns:a16="http://schemas.microsoft.com/office/drawing/2014/main" id="{208C12AE-B652-1479-BB8F-04EE7B52A4CB}"/>
              </a:ext>
            </a:extLst>
          </p:cNvPr>
          <p:cNvSpPr>
            <a:spLocks noGrp="1"/>
          </p:cNvSpPr>
          <p:nvPr>
            <p:ph idx="1"/>
          </p:nvPr>
        </p:nvSpPr>
        <p:spPr/>
        <p:txBody>
          <a:bodyPr>
            <a:normAutofit/>
          </a:bodyPr>
          <a:lstStyle/>
          <a:p>
            <a:r>
              <a:rPr lang="en-US" dirty="0"/>
              <a:t>FAR is the foundation on which the comparability of independent entities is tested for qualifying as a suitable accepted selection.</a:t>
            </a:r>
          </a:p>
          <a:p>
            <a:r>
              <a:rPr lang="en-US" dirty="0"/>
              <a:t>Vital part of transfer pricing analysis since it is the cause based on which the pricing of the transactions between AEs is affected.</a:t>
            </a:r>
          </a:p>
          <a:p>
            <a:r>
              <a:rPr lang="en-US" dirty="0"/>
              <a:t>Necessary exercise to justify the rewards earned by all the entities.</a:t>
            </a:r>
          </a:p>
          <a:p>
            <a:r>
              <a:rPr lang="en-US" dirty="0"/>
              <a:t>This is done by extensive appraisal of functions performed, assets employed, and risks assumed by each AE in respect to an International Transaction</a:t>
            </a:r>
          </a:p>
        </p:txBody>
      </p:sp>
      <p:sp>
        <p:nvSpPr>
          <p:cNvPr id="4" name="Date Placeholder 3">
            <a:extLst>
              <a:ext uri="{FF2B5EF4-FFF2-40B4-BE49-F238E27FC236}">
                <a16:creationId xmlns:a16="http://schemas.microsoft.com/office/drawing/2014/main" id="{50FC321D-57B0-0CAC-F2FB-E202B78DC5B4}"/>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A6F2AC63-4AB7-D10E-415F-7D3A58EE94DA}"/>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A1014AD-FDF5-ED69-4C51-F968434F77B7}"/>
              </a:ext>
            </a:extLst>
          </p:cNvPr>
          <p:cNvSpPr>
            <a:spLocks noGrp="1"/>
          </p:cNvSpPr>
          <p:nvPr>
            <p:ph type="sldNum" sz="quarter" idx="12"/>
          </p:nvPr>
        </p:nvSpPr>
        <p:spPr/>
        <p:txBody>
          <a:bodyPr/>
          <a:lstStyle/>
          <a:p>
            <a:fld id="{53B6C93E-B05E-49F4-B363-E611733D9E4E}" type="slidenum">
              <a:rPr lang="en-US" smtClean="0"/>
              <a:pPr/>
              <a:t>150</a:t>
            </a:fld>
            <a:endParaRPr lang="en-US"/>
          </a:p>
        </p:txBody>
      </p:sp>
    </p:spTree>
    <p:extLst>
      <p:ext uri="{BB962C8B-B14F-4D97-AF65-F5344CB8AC3E}">
        <p14:creationId xmlns:p14="http://schemas.microsoft.com/office/powerpoint/2010/main" val="20507456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DEDA-1AFB-3A5A-E8A2-F29843687A96}"/>
              </a:ext>
            </a:extLst>
          </p:cNvPr>
          <p:cNvSpPr>
            <a:spLocks noGrp="1"/>
          </p:cNvSpPr>
          <p:nvPr>
            <p:ph type="title"/>
          </p:nvPr>
        </p:nvSpPr>
        <p:spPr>
          <a:xfrm>
            <a:off x="685800" y="353482"/>
            <a:ext cx="10744581" cy="1658198"/>
          </a:xfrm>
        </p:spPr>
        <p:txBody>
          <a:bodyPr/>
          <a:lstStyle/>
          <a:p>
            <a:r>
              <a:rPr lang="en-US" dirty="0"/>
              <a:t>Comparability Factor – FAR Analysis</a:t>
            </a:r>
          </a:p>
        </p:txBody>
      </p:sp>
      <p:graphicFrame>
        <p:nvGraphicFramePr>
          <p:cNvPr id="7" name="Content Placeholder 6">
            <a:extLst>
              <a:ext uri="{FF2B5EF4-FFF2-40B4-BE49-F238E27FC236}">
                <a16:creationId xmlns:a16="http://schemas.microsoft.com/office/drawing/2014/main" id="{1A8CCA45-E787-706A-1A76-1F516A531890}"/>
              </a:ext>
            </a:extLst>
          </p:cNvPr>
          <p:cNvGraphicFramePr>
            <a:graphicFrameLocks noGrp="1"/>
          </p:cNvGraphicFramePr>
          <p:nvPr>
            <p:ph idx="1"/>
          </p:nvPr>
        </p:nvGraphicFramePr>
        <p:xfrm>
          <a:off x="676655" y="1923898"/>
          <a:ext cx="10753725" cy="3721527"/>
        </p:xfrm>
        <a:graphic>
          <a:graphicData uri="http://schemas.openxmlformats.org/drawingml/2006/table">
            <a:tbl>
              <a:tblPr firstRow="1" bandRow="1">
                <a:tableStyleId>{5C22544A-7EE6-4342-B048-85BDC9FD1C3A}</a:tableStyleId>
              </a:tblPr>
              <a:tblGrid>
                <a:gridCol w="3584575">
                  <a:extLst>
                    <a:ext uri="{9D8B030D-6E8A-4147-A177-3AD203B41FA5}">
                      <a16:colId xmlns:a16="http://schemas.microsoft.com/office/drawing/2014/main" val="3104311552"/>
                    </a:ext>
                  </a:extLst>
                </a:gridCol>
                <a:gridCol w="3584575">
                  <a:extLst>
                    <a:ext uri="{9D8B030D-6E8A-4147-A177-3AD203B41FA5}">
                      <a16:colId xmlns:a16="http://schemas.microsoft.com/office/drawing/2014/main" val="206460297"/>
                    </a:ext>
                  </a:extLst>
                </a:gridCol>
                <a:gridCol w="3584575">
                  <a:extLst>
                    <a:ext uri="{9D8B030D-6E8A-4147-A177-3AD203B41FA5}">
                      <a16:colId xmlns:a16="http://schemas.microsoft.com/office/drawing/2014/main" val="292662597"/>
                    </a:ext>
                  </a:extLst>
                </a:gridCol>
              </a:tblGrid>
              <a:tr h="413503">
                <a:tc>
                  <a:txBody>
                    <a:bodyPr/>
                    <a:lstStyle/>
                    <a:p>
                      <a:pPr algn="ctr"/>
                      <a:r>
                        <a:rPr lang="en-US" b="1" dirty="0">
                          <a:latin typeface="Book Antiqua" panose="02040602050305030304" pitchFamily="18" charset="0"/>
                        </a:rPr>
                        <a:t>Functions Performed</a:t>
                      </a:r>
                    </a:p>
                  </a:txBody>
                  <a:tcPr/>
                </a:tc>
                <a:tc>
                  <a:txBody>
                    <a:bodyPr/>
                    <a:lstStyle/>
                    <a:p>
                      <a:pPr algn="ctr"/>
                      <a:r>
                        <a:rPr lang="en-US" b="1" dirty="0">
                          <a:latin typeface="Book Antiqua" panose="02040602050305030304" pitchFamily="18" charset="0"/>
                        </a:rPr>
                        <a:t>Assets Used</a:t>
                      </a:r>
                    </a:p>
                  </a:txBody>
                  <a:tcPr/>
                </a:tc>
                <a:tc>
                  <a:txBody>
                    <a:bodyPr/>
                    <a:lstStyle/>
                    <a:p>
                      <a:pPr algn="ctr"/>
                      <a:r>
                        <a:rPr lang="en-US" b="1" dirty="0">
                          <a:latin typeface="Book Antiqua" panose="02040602050305030304" pitchFamily="18" charset="0"/>
                        </a:rPr>
                        <a:t>Risk Assumed</a:t>
                      </a:r>
                    </a:p>
                  </a:txBody>
                  <a:tcPr/>
                </a:tc>
                <a:extLst>
                  <a:ext uri="{0D108BD9-81ED-4DB2-BD59-A6C34878D82A}">
                    <a16:rowId xmlns:a16="http://schemas.microsoft.com/office/drawing/2014/main" val="520444861"/>
                  </a:ext>
                </a:extLst>
              </a:tr>
              <a:tr h="413503">
                <a:tc>
                  <a:txBody>
                    <a:bodyPr/>
                    <a:lstStyle/>
                    <a:p>
                      <a:r>
                        <a:rPr lang="en-US" dirty="0">
                          <a:latin typeface="Book Antiqua" panose="02040602050305030304" pitchFamily="18" charset="0"/>
                        </a:rPr>
                        <a:t>Research and Development</a:t>
                      </a:r>
                    </a:p>
                  </a:txBody>
                  <a:tcPr/>
                </a:tc>
                <a:tc>
                  <a:txBody>
                    <a:bodyPr/>
                    <a:lstStyle/>
                    <a:p>
                      <a:r>
                        <a:rPr lang="en-US" dirty="0">
                          <a:latin typeface="Book Antiqua" panose="02040602050305030304" pitchFamily="18" charset="0"/>
                        </a:rPr>
                        <a:t>Premises</a:t>
                      </a:r>
                    </a:p>
                  </a:txBody>
                  <a:tcPr/>
                </a:tc>
                <a:tc>
                  <a:txBody>
                    <a:bodyPr/>
                    <a:lstStyle/>
                    <a:p>
                      <a:r>
                        <a:rPr lang="en-US" dirty="0">
                          <a:latin typeface="Book Antiqua" panose="02040602050305030304" pitchFamily="18" charset="0"/>
                        </a:rPr>
                        <a:t>Market Risk</a:t>
                      </a:r>
                    </a:p>
                  </a:txBody>
                  <a:tcPr/>
                </a:tc>
                <a:extLst>
                  <a:ext uri="{0D108BD9-81ED-4DB2-BD59-A6C34878D82A}">
                    <a16:rowId xmlns:a16="http://schemas.microsoft.com/office/drawing/2014/main" val="2992329992"/>
                  </a:ext>
                </a:extLst>
              </a:tr>
              <a:tr h="413503">
                <a:tc>
                  <a:txBody>
                    <a:bodyPr/>
                    <a:lstStyle/>
                    <a:p>
                      <a:r>
                        <a:rPr lang="en-US" dirty="0">
                          <a:latin typeface="Book Antiqua" panose="02040602050305030304" pitchFamily="18" charset="0"/>
                        </a:rPr>
                        <a:t>Procurement of Raw Materials</a:t>
                      </a:r>
                    </a:p>
                  </a:txBody>
                  <a:tcPr/>
                </a:tc>
                <a:tc>
                  <a:txBody>
                    <a:bodyPr/>
                    <a:lstStyle/>
                    <a:p>
                      <a:r>
                        <a:rPr lang="en-US" dirty="0">
                          <a:latin typeface="Book Antiqua" panose="02040602050305030304" pitchFamily="18" charset="0"/>
                        </a:rPr>
                        <a:t>Equipment</a:t>
                      </a:r>
                    </a:p>
                  </a:txBody>
                  <a:tcPr/>
                </a:tc>
                <a:tc>
                  <a:txBody>
                    <a:bodyPr/>
                    <a:lstStyle/>
                    <a:p>
                      <a:r>
                        <a:rPr lang="en-US" dirty="0">
                          <a:latin typeface="Book Antiqua" panose="02040602050305030304" pitchFamily="18" charset="0"/>
                        </a:rPr>
                        <a:t>Product Liability Risk</a:t>
                      </a:r>
                    </a:p>
                  </a:txBody>
                  <a:tcPr/>
                </a:tc>
                <a:extLst>
                  <a:ext uri="{0D108BD9-81ED-4DB2-BD59-A6C34878D82A}">
                    <a16:rowId xmlns:a16="http://schemas.microsoft.com/office/drawing/2014/main" val="4216293484"/>
                  </a:ext>
                </a:extLst>
              </a:tr>
              <a:tr h="413503">
                <a:tc>
                  <a:txBody>
                    <a:bodyPr/>
                    <a:lstStyle/>
                    <a:p>
                      <a:r>
                        <a:rPr lang="en-US" dirty="0">
                          <a:latin typeface="Book Antiqua" panose="02040602050305030304" pitchFamily="18" charset="0"/>
                        </a:rPr>
                        <a:t>Negotiation of Prices</a:t>
                      </a:r>
                    </a:p>
                  </a:txBody>
                  <a:tcPr/>
                </a:tc>
                <a:tc>
                  <a:txBody>
                    <a:bodyPr/>
                    <a:lstStyle/>
                    <a:p>
                      <a:r>
                        <a:rPr lang="en-US" dirty="0">
                          <a:latin typeface="Book Antiqua" panose="02040602050305030304" pitchFamily="18" charset="0"/>
                        </a:rPr>
                        <a:t>Machines</a:t>
                      </a:r>
                    </a:p>
                  </a:txBody>
                  <a:tcPr/>
                </a:tc>
                <a:tc>
                  <a:txBody>
                    <a:bodyPr/>
                    <a:lstStyle/>
                    <a:p>
                      <a:r>
                        <a:rPr lang="en-US" dirty="0">
                          <a:latin typeface="Book Antiqua" panose="02040602050305030304" pitchFamily="18" charset="0"/>
                        </a:rPr>
                        <a:t>Credit Risk</a:t>
                      </a:r>
                    </a:p>
                  </a:txBody>
                  <a:tcPr/>
                </a:tc>
                <a:extLst>
                  <a:ext uri="{0D108BD9-81ED-4DB2-BD59-A6C34878D82A}">
                    <a16:rowId xmlns:a16="http://schemas.microsoft.com/office/drawing/2014/main" val="2672303275"/>
                  </a:ext>
                </a:extLst>
              </a:tr>
              <a:tr h="413503">
                <a:tc>
                  <a:txBody>
                    <a:bodyPr/>
                    <a:lstStyle/>
                    <a:p>
                      <a:r>
                        <a:rPr lang="en-US" dirty="0">
                          <a:latin typeface="Book Antiqua" panose="02040602050305030304" pitchFamily="18" charset="0"/>
                        </a:rPr>
                        <a:t>Marketing</a:t>
                      </a:r>
                    </a:p>
                  </a:txBody>
                  <a:tcPr/>
                </a:tc>
                <a:tc>
                  <a:txBody>
                    <a:bodyPr/>
                    <a:lstStyle/>
                    <a:p>
                      <a:r>
                        <a:rPr lang="en-US" dirty="0">
                          <a:latin typeface="Book Antiqua" panose="02040602050305030304" pitchFamily="18" charset="0"/>
                        </a:rPr>
                        <a:t>Brand Name</a:t>
                      </a:r>
                    </a:p>
                  </a:txBody>
                  <a:tcPr/>
                </a:tc>
                <a:tc>
                  <a:txBody>
                    <a:bodyPr/>
                    <a:lstStyle/>
                    <a:p>
                      <a:r>
                        <a:rPr lang="en-US" dirty="0">
                          <a:latin typeface="Book Antiqua" panose="02040602050305030304" pitchFamily="18" charset="0"/>
                        </a:rPr>
                        <a:t>Foreign Exchange Risk</a:t>
                      </a:r>
                    </a:p>
                  </a:txBody>
                  <a:tcPr/>
                </a:tc>
                <a:extLst>
                  <a:ext uri="{0D108BD9-81ED-4DB2-BD59-A6C34878D82A}">
                    <a16:rowId xmlns:a16="http://schemas.microsoft.com/office/drawing/2014/main" val="1058888512"/>
                  </a:ext>
                </a:extLst>
              </a:tr>
              <a:tr h="413503">
                <a:tc>
                  <a:txBody>
                    <a:bodyPr/>
                    <a:lstStyle/>
                    <a:p>
                      <a:r>
                        <a:rPr lang="en-US" dirty="0">
                          <a:latin typeface="Book Antiqua" panose="02040602050305030304" pitchFamily="18" charset="0"/>
                        </a:rPr>
                        <a:t>After Sale Services</a:t>
                      </a:r>
                    </a:p>
                  </a:txBody>
                  <a:tcPr/>
                </a:tc>
                <a:tc>
                  <a:txBody>
                    <a:bodyPr/>
                    <a:lstStyle/>
                    <a:p>
                      <a:r>
                        <a:rPr lang="en-US" dirty="0">
                          <a:latin typeface="Book Antiqua" panose="02040602050305030304" pitchFamily="18" charset="0"/>
                        </a:rPr>
                        <a:t>Trademark</a:t>
                      </a:r>
                    </a:p>
                  </a:txBody>
                  <a:tcPr/>
                </a:tc>
                <a:tc>
                  <a:txBody>
                    <a:bodyPr/>
                    <a:lstStyle/>
                    <a:p>
                      <a:r>
                        <a:rPr lang="en-US" dirty="0">
                          <a:latin typeface="Book Antiqua" panose="02040602050305030304" pitchFamily="18" charset="0"/>
                        </a:rPr>
                        <a:t>Obsolescence Risk</a:t>
                      </a:r>
                    </a:p>
                  </a:txBody>
                  <a:tcPr/>
                </a:tc>
                <a:extLst>
                  <a:ext uri="{0D108BD9-81ED-4DB2-BD59-A6C34878D82A}">
                    <a16:rowId xmlns:a16="http://schemas.microsoft.com/office/drawing/2014/main" val="4258890313"/>
                  </a:ext>
                </a:extLst>
              </a:tr>
              <a:tr h="413503">
                <a:tc>
                  <a:txBody>
                    <a:bodyPr/>
                    <a:lstStyle/>
                    <a:p>
                      <a:r>
                        <a:rPr lang="en-US" dirty="0">
                          <a:latin typeface="Book Antiqua" panose="02040602050305030304" pitchFamily="18" charset="0"/>
                        </a:rPr>
                        <a:t>Warranty services</a:t>
                      </a:r>
                    </a:p>
                  </a:txBody>
                  <a:tcPr/>
                </a:tc>
                <a:tc>
                  <a:txBody>
                    <a:bodyPr/>
                    <a:lstStyle/>
                    <a:p>
                      <a:r>
                        <a:rPr lang="en-US" dirty="0">
                          <a:latin typeface="Book Antiqua" panose="02040602050305030304" pitchFamily="18" charset="0"/>
                        </a:rPr>
                        <a:t>Manufacturing Facilities</a:t>
                      </a:r>
                    </a:p>
                  </a:txBody>
                  <a:tcPr/>
                </a:tc>
                <a:tc>
                  <a:txBody>
                    <a:bodyPr/>
                    <a:lstStyle/>
                    <a:p>
                      <a:r>
                        <a:rPr lang="en-US" dirty="0">
                          <a:latin typeface="Book Antiqua" panose="02040602050305030304" pitchFamily="18" charset="0"/>
                        </a:rPr>
                        <a:t>Inventory Risk</a:t>
                      </a:r>
                    </a:p>
                  </a:txBody>
                  <a:tcPr/>
                </a:tc>
                <a:extLst>
                  <a:ext uri="{0D108BD9-81ED-4DB2-BD59-A6C34878D82A}">
                    <a16:rowId xmlns:a16="http://schemas.microsoft.com/office/drawing/2014/main" val="1921435165"/>
                  </a:ext>
                </a:extLst>
              </a:tr>
              <a:tr h="413503">
                <a:tc>
                  <a:txBody>
                    <a:bodyPr/>
                    <a:lstStyle/>
                    <a:p>
                      <a:r>
                        <a:rPr lang="en-US" dirty="0">
                          <a:latin typeface="Book Antiqua" panose="02040602050305030304" pitchFamily="18" charset="0"/>
                        </a:rPr>
                        <a:t>Sales and Distribution</a:t>
                      </a:r>
                    </a:p>
                  </a:txBody>
                  <a:tcPr/>
                </a:tc>
                <a:tc>
                  <a:txBody>
                    <a:bodyPr/>
                    <a:lstStyle/>
                    <a:p>
                      <a:endParaRPr lang="en-US" dirty="0">
                        <a:latin typeface="Book Antiqua" panose="02040602050305030304" pitchFamily="18" charset="0"/>
                      </a:endParaRPr>
                    </a:p>
                  </a:txBody>
                  <a:tcPr/>
                </a:tc>
                <a:tc>
                  <a:txBody>
                    <a:bodyPr/>
                    <a:lstStyle/>
                    <a:p>
                      <a:endParaRPr lang="en-US" dirty="0">
                        <a:latin typeface="Book Antiqua" panose="02040602050305030304" pitchFamily="18" charset="0"/>
                      </a:endParaRPr>
                    </a:p>
                  </a:txBody>
                  <a:tcPr/>
                </a:tc>
                <a:extLst>
                  <a:ext uri="{0D108BD9-81ED-4DB2-BD59-A6C34878D82A}">
                    <a16:rowId xmlns:a16="http://schemas.microsoft.com/office/drawing/2014/main" val="57155853"/>
                  </a:ext>
                </a:extLst>
              </a:tr>
              <a:tr h="413503">
                <a:tc>
                  <a:txBody>
                    <a:bodyPr/>
                    <a:lstStyle/>
                    <a:p>
                      <a:r>
                        <a:rPr lang="en-US" dirty="0">
                          <a:latin typeface="Book Antiqua" panose="02040602050305030304" pitchFamily="18" charset="0"/>
                        </a:rPr>
                        <a:t>Strategic Marketing</a:t>
                      </a:r>
                    </a:p>
                  </a:txBody>
                  <a:tcPr/>
                </a:tc>
                <a:tc>
                  <a:txBody>
                    <a:bodyPr/>
                    <a:lstStyle/>
                    <a:p>
                      <a:endParaRPr lang="en-US" dirty="0">
                        <a:latin typeface="Book Antiqua" panose="02040602050305030304" pitchFamily="18" charset="0"/>
                      </a:endParaRPr>
                    </a:p>
                  </a:txBody>
                  <a:tcPr/>
                </a:tc>
                <a:tc>
                  <a:txBody>
                    <a:bodyPr/>
                    <a:lstStyle/>
                    <a:p>
                      <a:endParaRPr lang="en-US" dirty="0">
                        <a:latin typeface="Book Antiqua" panose="02040602050305030304" pitchFamily="18" charset="0"/>
                      </a:endParaRPr>
                    </a:p>
                  </a:txBody>
                  <a:tcPr/>
                </a:tc>
                <a:extLst>
                  <a:ext uri="{0D108BD9-81ED-4DB2-BD59-A6C34878D82A}">
                    <a16:rowId xmlns:a16="http://schemas.microsoft.com/office/drawing/2014/main" val="2352733684"/>
                  </a:ext>
                </a:extLst>
              </a:tr>
            </a:tbl>
          </a:graphicData>
        </a:graphic>
      </p:graphicFrame>
      <p:sp>
        <p:nvSpPr>
          <p:cNvPr id="4" name="Date Placeholder 3">
            <a:extLst>
              <a:ext uri="{FF2B5EF4-FFF2-40B4-BE49-F238E27FC236}">
                <a16:creationId xmlns:a16="http://schemas.microsoft.com/office/drawing/2014/main" id="{52D89E0F-3F50-9E5D-2F63-0693E78A9C93}"/>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DB4D2C9A-4134-2DCB-D5E4-39A91613B76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88712A3-4A40-CE27-E27D-C1F390B6D77F}"/>
              </a:ext>
            </a:extLst>
          </p:cNvPr>
          <p:cNvSpPr>
            <a:spLocks noGrp="1"/>
          </p:cNvSpPr>
          <p:nvPr>
            <p:ph type="sldNum" sz="quarter" idx="12"/>
          </p:nvPr>
        </p:nvSpPr>
        <p:spPr/>
        <p:txBody>
          <a:bodyPr/>
          <a:lstStyle/>
          <a:p>
            <a:fld id="{53B6C93E-B05E-49F4-B363-E611733D9E4E}" type="slidenum">
              <a:rPr lang="en-US" smtClean="0"/>
              <a:pPr/>
              <a:t>151</a:t>
            </a:fld>
            <a:endParaRPr lang="en-US"/>
          </a:p>
        </p:txBody>
      </p:sp>
    </p:spTree>
    <p:extLst>
      <p:ext uri="{BB962C8B-B14F-4D97-AF65-F5344CB8AC3E}">
        <p14:creationId xmlns:p14="http://schemas.microsoft.com/office/powerpoint/2010/main" val="28955649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1919-5402-391E-F36F-450E5F663051}"/>
              </a:ext>
            </a:extLst>
          </p:cNvPr>
          <p:cNvSpPr>
            <a:spLocks noGrp="1"/>
          </p:cNvSpPr>
          <p:nvPr>
            <p:ph type="title"/>
          </p:nvPr>
        </p:nvSpPr>
        <p:spPr>
          <a:xfrm rot="16200000">
            <a:off x="-2007827" y="2750453"/>
            <a:ext cx="5844213" cy="1170240"/>
          </a:xfrm>
        </p:spPr>
        <p:txBody>
          <a:bodyPr>
            <a:normAutofit/>
          </a:bodyPr>
          <a:lstStyle/>
          <a:p>
            <a:pPr algn="ctr"/>
            <a:r>
              <a:rPr lang="en-US" sz="2800" dirty="0"/>
              <a:t>Relevant Provisions – Chapter X of the ITA and relevant Income-tax Rules</a:t>
            </a:r>
          </a:p>
        </p:txBody>
      </p:sp>
      <p:graphicFrame>
        <p:nvGraphicFramePr>
          <p:cNvPr id="7" name="Content Placeholder 6">
            <a:extLst>
              <a:ext uri="{FF2B5EF4-FFF2-40B4-BE49-F238E27FC236}">
                <a16:creationId xmlns:a16="http://schemas.microsoft.com/office/drawing/2014/main" id="{458DAE97-43AE-9145-62B0-35A28BB397FB}"/>
              </a:ext>
            </a:extLst>
          </p:cNvPr>
          <p:cNvGraphicFramePr>
            <a:graphicFrameLocks noGrp="1"/>
          </p:cNvGraphicFramePr>
          <p:nvPr>
            <p:ph idx="1"/>
            <p:extLst>
              <p:ext uri="{D42A27DB-BD31-4B8C-83A1-F6EECF244321}">
                <p14:modId xmlns:p14="http://schemas.microsoft.com/office/powerpoint/2010/main" val="696874152"/>
              </p:ext>
            </p:extLst>
          </p:nvPr>
        </p:nvGraphicFramePr>
        <p:xfrm>
          <a:off x="1499400" y="413466"/>
          <a:ext cx="10692600" cy="5844212"/>
        </p:xfrm>
        <a:graphic>
          <a:graphicData uri="http://schemas.openxmlformats.org/drawingml/2006/table">
            <a:tbl>
              <a:tblPr firstRow="1" bandRow="1">
                <a:tableStyleId>{5C22544A-7EE6-4342-B048-85BDC9FD1C3A}</a:tableStyleId>
              </a:tblPr>
              <a:tblGrid>
                <a:gridCol w="2303780">
                  <a:extLst>
                    <a:ext uri="{9D8B030D-6E8A-4147-A177-3AD203B41FA5}">
                      <a16:colId xmlns:a16="http://schemas.microsoft.com/office/drawing/2014/main" val="3242450294"/>
                    </a:ext>
                  </a:extLst>
                </a:gridCol>
                <a:gridCol w="8388820">
                  <a:extLst>
                    <a:ext uri="{9D8B030D-6E8A-4147-A177-3AD203B41FA5}">
                      <a16:colId xmlns:a16="http://schemas.microsoft.com/office/drawing/2014/main" val="3460491382"/>
                    </a:ext>
                  </a:extLst>
                </a:gridCol>
              </a:tblGrid>
              <a:tr h="460138">
                <a:tc>
                  <a:txBody>
                    <a:bodyPr/>
                    <a:lstStyle/>
                    <a:p>
                      <a:r>
                        <a:rPr lang="en-US" dirty="0">
                          <a:latin typeface="Book Antiqua" panose="02040602050305030304" pitchFamily="18" charset="0"/>
                        </a:rPr>
                        <a:t>Section/ Rule</a:t>
                      </a:r>
                    </a:p>
                  </a:txBody>
                  <a:tcPr/>
                </a:tc>
                <a:tc>
                  <a:txBody>
                    <a:bodyPr/>
                    <a:lstStyle/>
                    <a:p>
                      <a:r>
                        <a:rPr lang="en-US" dirty="0">
                          <a:latin typeface="Book Antiqua" panose="02040602050305030304" pitchFamily="18" charset="0"/>
                        </a:rPr>
                        <a:t>Provision</a:t>
                      </a:r>
                    </a:p>
                  </a:txBody>
                  <a:tcPr/>
                </a:tc>
                <a:extLst>
                  <a:ext uri="{0D108BD9-81ED-4DB2-BD59-A6C34878D82A}">
                    <a16:rowId xmlns:a16="http://schemas.microsoft.com/office/drawing/2014/main" val="3582129518"/>
                  </a:ext>
                </a:extLst>
              </a:tr>
              <a:tr h="794210">
                <a:tc>
                  <a:txBody>
                    <a:bodyPr/>
                    <a:lstStyle/>
                    <a:p>
                      <a:r>
                        <a:rPr lang="en-US" dirty="0">
                          <a:latin typeface="Book Antiqua" panose="02040602050305030304" pitchFamily="18" charset="0"/>
                        </a:rPr>
                        <a:t>Section 92</a:t>
                      </a:r>
                    </a:p>
                  </a:txBody>
                  <a:tcPr/>
                </a:tc>
                <a:tc>
                  <a:txBody>
                    <a:bodyPr/>
                    <a:lstStyle/>
                    <a:p>
                      <a:r>
                        <a:rPr lang="en-US" dirty="0">
                          <a:latin typeface="Book Antiqua" panose="02040602050305030304" pitchFamily="18" charset="0"/>
                        </a:rPr>
                        <a:t>Computation of income from an international transaction having regard to the arm’s length price</a:t>
                      </a:r>
                    </a:p>
                  </a:txBody>
                  <a:tcPr/>
                </a:tc>
                <a:extLst>
                  <a:ext uri="{0D108BD9-81ED-4DB2-BD59-A6C34878D82A}">
                    <a16:rowId xmlns:a16="http://schemas.microsoft.com/office/drawing/2014/main" val="1682996396"/>
                  </a:ext>
                </a:extLst>
              </a:tr>
              <a:tr h="460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Section 92A</a:t>
                      </a:r>
                    </a:p>
                  </a:txBody>
                  <a:tcPr/>
                </a:tc>
                <a:tc>
                  <a:txBody>
                    <a:bodyPr/>
                    <a:lstStyle/>
                    <a:p>
                      <a:r>
                        <a:rPr lang="en-US" dirty="0">
                          <a:latin typeface="Book Antiqua" panose="02040602050305030304" pitchFamily="18" charset="0"/>
                        </a:rPr>
                        <a:t>Meaning of associated enterprises</a:t>
                      </a:r>
                    </a:p>
                  </a:txBody>
                  <a:tcPr/>
                </a:tc>
                <a:extLst>
                  <a:ext uri="{0D108BD9-81ED-4DB2-BD59-A6C34878D82A}">
                    <a16:rowId xmlns:a16="http://schemas.microsoft.com/office/drawing/2014/main" val="596429417"/>
                  </a:ext>
                </a:extLst>
              </a:tr>
              <a:tr h="460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Section 92B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Meaning of international transaction</a:t>
                      </a:r>
                    </a:p>
                  </a:txBody>
                  <a:tcPr/>
                </a:tc>
                <a:extLst>
                  <a:ext uri="{0D108BD9-81ED-4DB2-BD59-A6C34878D82A}">
                    <a16:rowId xmlns:a16="http://schemas.microsoft.com/office/drawing/2014/main" val="3727740815"/>
                  </a:ext>
                </a:extLst>
              </a:tr>
              <a:tr h="460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Section 92BA</a:t>
                      </a:r>
                    </a:p>
                  </a:txBody>
                  <a:tcPr/>
                </a:tc>
                <a:tc>
                  <a:txBody>
                    <a:bodyPr/>
                    <a:lstStyle/>
                    <a:p>
                      <a:r>
                        <a:rPr lang="en-US" dirty="0">
                          <a:latin typeface="Book Antiqua" panose="02040602050305030304" pitchFamily="18" charset="0"/>
                        </a:rPr>
                        <a:t>Specified domestic transactions</a:t>
                      </a:r>
                    </a:p>
                  </a:txBody>
                  <a:tcPr/>
                </a:tc>
                <a:extLst>
                  <a:ext uri="{0D108BD9-81ED-4DB2-BD59-A6C34878D82A}">
                    <a16:rowId xmlns:a16="http://schemas.microsoft.com/office/drawing/2014/main" val="1517658932"/>
                  </a:ext>
                </a:extLst>
              </a:tr>
              <a:tr h="460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Section 92C</a:t>
                      </a:r>
                    </a:p>
                  </a:txBody>
                  <a:tcPr/>
                </a:tc>
                <a:tc>
                  <a:txBody>
                    <a:bodyPr/>
                    <a:lstStyle/>
                    <a:p>
                      <a:r>
                        <a:rPr lang="en-US" dirty="0">
                          <a:latin typeface="Book Antiqua" panose="02040602050305030304" pitchFamily="18" charset="0"/>
                        </a:rPr>
                        <a:t>Arm’s length price</a:t>
                      </a:r>
                    </a:p>
                  </a:txBody>
                  <a:tcPr/>
                </a:tc>
                <a:extLst>
                  <a:ext uri="{0D108BD9-81ED-4DB2-BD59-A6C34878D82A}">
                    <a16:rowId xmlns:a16="http://schemas.microsoft.com/office/drawing/2014/main" val="3729977421"/>
                  </a:ext>
                </a:extLst>
              </a:tr>
              <a:tr h="49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Section 92D and 92E</a:t>
                      </a:r>
                    </a:p>
                  </a:txBody>
                  <a:tcPr/>
                </a:tc>
                <a:tc>
                  <a:txBody>
                    <a:bodyPr/>
                    <a:lstStyle/>
                    <a:p>
                      <a:r>
                        <a:rPr lang="en-US" dirty="0">
                          <a:latin typeface="Book Antiqua" panose="02040602050305030304" pitchFamily="18" charset="0"/>
                        </a:rPr>
                        <a:t>Documentation and Accountant’s report under ITA</a:t>
                      </a:r>
                    </a:p>
                  </a:txBody>
                  <a:tcPr/>
                </a:tc>
                <a:extLst>
                  <a:ext uri="{0D108BD9-81ED-4DB2-BD59-A6C34878D82A}">
                    <a16:rowId xmlns:a16="http://schemas.microsoft.com/office/drawing/2014/main" val="4115652807"/>
                  </a:ext>
                </a:extLst>
              </a:tr>
              <a:tr h="524786">
                <a:tc>
                  <a:txBody>
                    <a:bodyPr/>
                    <a:lstStyle/>
                    <a:p>
                      <a:r>
                        <a:rPr lang="en-US" dirty="0">
                          <a:latin typeface="Book Antiqua" panose="02040602050305030304" pitchFamily="18" charset="0"/>
                        </a:rPr>
                        <a:t>Section 92F</a:t>
                      </a:r>
                    </a:p>
                  </a:txBody>
                  <a:tcPr/>
                </a:tc>
                <a:tc>
                  <a:txBody>
                    <a:bodyPr/>
                    <a:lstStyle/>
                    <a:p>
                      <a:r>
                        <a:rPr lang="en-US" dirty="0">
                          <a:latin typeface="Book Antiqua" panose="02040602050305030304" pitchFamily="18" charset="0"/>
                        </a:rPr>
                        <a:t>Definitions of certain terms relevant for computation of Arm’s Length Price</a:t>
                      </a:r>
                    </a:p>
                  </a:txBody>
                  <a:tcPr/>
                </a:tc>
                <a:extLst>
                  <a:ext uri="{0D108BD9-81ED-4DB2-BD59-A6C34878D82A}">
                    <a16:rowId xmlns:a16="http://schemas.microsoft.com/office/drawing/2014/main" val="1636833328"/>
                  </a:ext>
                </a:extLst>
              </a:tr>
              <a:tr h="373711">
                <a:tc>
                  <a:txBody>
                    <a:bodyPr/>
                    <a:lstStyle/>
                    <a:p>
                      <a:r>
                        <a:rPr lang="en-US" dirty="0">
                          <a:latin typeface="Book Antiqua" panose="02040602050305030304" pitchFamily="18" charset="0"/>
                        </a:rPr>
                        <a:t>Rule 10B</a:t>
                      </a:r>
                    </a:p>
                  </a:txBody>
                  <a:tcPr/>
                </a:tc>
                <a:tc>
                  <a:txBody>
                    <a:bodyPr/>
                    <a:lstStyle/>
                    <a:p>
                      <a:r>
                        <a:rPr lang="en-US" dirty="0">
                          <a:latin typeface="Book Antiqua" panose="02040602050305030304" pitchFamily="18" charset="0"/>
                        </a:rPr>
                        <a:t>Determination of ALP under section 92C</a:t>
                      </a:r>
                    </a:p>
                  </a:txBody>
                  <a:tcPr/>
                </a:tc>
                <a:extLst>
                  <a:ext uri="{0D108BD9-81ED-4DB2-BD59-A6C34878D82A}">
                    <a16:rowId xmlns:a16="http://schemas.microsoft.com/office/drawing/2014/main" val="4017436976"/>
                  </a:ext>
                </a:extLst>
              </a:tr>
              <a:tr h="453225">
                <a:tc>
                  <a:txBody>
                    <a:bodyPr/>
                    <a:lstStyle/>
                    <a:p>
                      <a:r>
                        <a:rPr lang="en-US" dirty="0">
                          <a:latin typeface="Book Antiqua" panose="02040602050305030304" pitchFamily="18" charset="0"/>
                        </a:rPr>
                        <a:t>Rule 10C</a:t>
                      </a:r>
                    </a:p>
                  </a:txBody>
                  <a:tcPr/>
                </a:tc>
                <a:tc>
                  <a:txBody>
                    <a:bodyPr/>
                    <a:lstStyle/>
                    <a:p>
                      <a:r>
                        <a:rPr lang="en-US" dirty="0">
                          <a:latin typeface="Book Antiqua" panose="02040602050305030304" pitchFamily="18" charset="0"/>
                        </a:rPr>
                        <a:t>Most appropriate method</a:t>
                      </a:r>
                    </a:p>
                  </a:txBody>
                  <a:tcPr/>
                </a:tc>
                <a:extLst>
                  <a:ext uri="{0D108BD9-81ED-4DB2-BD59-A6C34878D82A}">
                    <a16:rowId xmlns:a16="http://schemas.microsoft.com/office/drawing/2014/main" val="3854296554"/>
                  </a:ext>
                </a:extLst>
              </a:tr>
              <a:tr h="453225">
                <a:tc>
                  <a:txBody>
                    <a:bodyPr/>
                    <a:lstStyle/>
                    <a:p>
                      <a:r>
                        <a:rPr lang="en-US" dirty="0">
                          <a:latin typeface="Book Antiqua" panose="02040602050305030304" pitchFamily="18" charset="0"/>
                        </a:rPr>
                        <a:t>Rule 10D</a:t>
                      </a:r>
                    </a:p>
                  </a:txBody>
                  <a:tcPr/>
                </a:tc>
                <a:tc>
                  <a:txBody>
                    <a:bodyPr/>
                    <a:lstStyle/>
                    <a:p>
                      <a:r>
                        <a:rPr lang="en-US" dirty="0">
                          <a:latin typeface="Book Antiqua" panose="02040602050305030304" pitchFamily="18" charset="0"/>
                        </a:rPr>
                        <a:t>Information and documents to be kept and maintained under Section 92D</a:t>
                      </a:r>
                    </a:p>
                  </a:txBody>
                  <a:tcPr/>
                </a:tc>
                <a:extLst>
                  <a:ext uri="{0D108BD9-81ED-4DB2-BD59-A6C34878D82A}">
                    <a16:rowId xmlns:a16="http://schemas.microsoft.com/office/drawing/2014/main" val="2625312528"/>
                  </a:ext>
                </a:extLst>
              </a:tr>
              <a:tr h="453225">
                <a:tc>
                  <a:txBody>
                    <a:bodyPr/>
                    <a:lstStyle/>
                    <a:p>
                      <a:r>
                        <a:rPr lang="en-US" dirty="0">
                          <a:latin typeface="Book Antiqua" panose="02040602050305030304" pitchFamily="18" charset="0"/>
                        </a:rPr>
                        <a:t>Rule 10E</a:t>
                      </a:r>
                    </a:p>
                  </a:txBody>
                  <a:tcPr/>
                </a:tc>
                <a:tc>
                  <a:txBody>
                    <a:bodyPr/>
                    <a:lstStyle/>
                    <a:p>
                      <a:r>
                        <a:rPr lang="en-US" dirty="0">
                          <a:latin typeface="Book Antiqua" panose="02040602050305030304" pitchFamily="18" charset="0"/>
                        </a:rPr>
                        <a:t>Report from an accountant to be furnished under Section 92E</a:t>
                      </a:r>
                    </a:p>
                  </a:txBody>
                  <a:tcPr/>
                </a:tc>
                <a:extLst>
                  <a:ext uri="{0D108BD9-81ED-4DB2-BD59-A6C34878D82A}">
                    <a16:rowId xmlns:a16="http://schemas.microsoft.com/office/drawing/2014/main" val="3990853489"/>
                  </a:ext>
                </a:extLst>
              </a:tr>
            </a:tbl>
          </a:graphicData>
        </a:graphic>
      </p:graphicFrame>
      <p:sp>
        <p:nvSpPr>
          <p:cNvPr id="4" name="Date Placeholder 3">
            <a:extLst>
              <a:ext uri="{FF2B5EF4-FFF2-40B4-BE49-F238E27FC236}">
                <a16:creationId xmlns:a16="http://schemas.microsoft.com/office/drawing/2014/main" id="{896AA76A-E744-6266-A99E-241ADF219EA3}"/>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8D5813A7-CC51-1F38-3295-017C0F82C452}"/>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CF1718E0-7AFC-D0DD-4B34-C0EC6F4947FD}"/>
              </a:ext>
            </a:extLst>
          </p:cNvPr>
          <p:cNvSpPr>
            <a:spLocks noGrp="1"/>
          </p:cNvSpPr>
          <p:nvPr>
            <p:ph type="sldNum" sz="quarter" idx="12"/>
          </p:nvPr>
        </p:nvSpPr>
        <p:spPr/>
        <p:txBody>
          <a:bodyPr/>
          <a:lstStyle/>
          <a:p>
            <a:fld id="{53B6C93E-B05E-49F4-B363-E611733D9E4E}" type="slidenum">
              <a:rPr lang="en-US" smtClean="0"/>
              <a:pPr/>
              <a:t>152</a:t>
            </a:fld>
            <a:endParaRPr lang="en-US"/>
          </a:p>
        </p:txBody>
      </p:sp>
    </p:spTree>
    <p:extLst>
      <p:ext uri="{BB962C8B-B14F-4D97-AF65-F5344CB8AC3E}">
        <p14:creationId xmlns:p14="http://schemas.microsoft.com/office/powerpoint/2010/main" val="18173884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C26F-5D64-2194-81B4-6F2B58A84E55}"/>
              </a:ext>
            </a:extLst>
          </p:cNvPr>
          <p:cNvSpPr>
            <a:spLocks noGrp="1"/>
          </p:cNvSpPr>
          <p:nvPr>
            <p:ph type="title"/>
          </p:nvPr>
        </p:nvSpPr>
        <p:spPr>
          <a:xfrm>
            <a:off x="657224" y="499533"/>
            <a:ext cx="10772775" cy="1090728"/>
          </a:xfrm>
        </p:spPr>
        <p:txBody>
          <a:bodyPr/>
          <a:lstStyle/>
          <a:p>
            <a:r>
              <a:rPr lang="en-US" dirty="0"/>
              <a:t>Arm’s Length Price</a:t>
            </a:r>
          </a:p>
        </p:txBody>
      </p:sp>
      <p:sp>
        <p:nvSpPr>
          <p:cNvPr id="3" name="Content Placeholder 2">
            <a:extLst>
              <a:ext uri="{FF2B5EF4-FFF2-40B4-BE49-F238E27FC236}">
                <a16:creationId xmlns:a16="http://schemas.microsoft.com/office/drawing/2014/main" id="{062B137D-0496-2319-58D7-F571A8FE051E}"/>
              </a:ext>
            </a:extLst>
          </p:cNvPr>
          <p:cNvSpPr>
            <a:spLocks noGrp="1"/>
          </p:cNvSpPr>
          <p:nvPr>
            <p:ph idx="1"/>
          </p:nvPr>
        </p:nvSpPr>
        <p:spPr/>
        <p:txBody>
          <a:bodyPr/>
          <a:lstStyle/>
          <a:p>
            <a:r>
              <a:rPr lang="en-US" b="1" dirty="0"/>
              <a:t>Section 92</a:t>
            </a:r>
          </a:p>
          <a:p>
            <a:r>
              <a:rPr lang="en-US" dirty="0"/>
              <a:t>Any income </a:t>
            </a:r>
          </a:p>
          <a:p>
            <a:r>
              <a:rPr lang="en-US" dirty="0"/>
              <a:t>From an international transaction </a:t>
            </a:r>
          </a:p>
          <a:p>
            <a:r>
              <a:rPr lang="en-US" dirty="0"/>
              <a:t>Computed at Arm’s Length Price</a:t>
            </a:r>
          </a:p>
        </p:txBody>
      </p:sp>
      <p:sp>
        <p:nvSpPr>
          <p:cNvPr id="4" name="Date Placeholder 3">
            <a:extLst>
              <a:ext uri="{FF2B5EF4-FFF2-40B4-BE49-F238E27FC236}">
                <a16:creationId xmlns:a16="http://schemas.microsoft.com/office/drawing/2014/main" id="{467B621F-9C16-711B-3377-E33F6D5C05F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FBA218D-1329-61C8-5AE5-F7137E81358F}"/>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507507C-BEEF-F731-2C8F-C82DADBABB76}"/>
              </a:ext>
            </a:extLst>
          </p:cNvPr>
          <p:cNvSpPr>
            <a:spLocks noGrp="1"/>
          </p:cNvSpPr>
          <p:nvPr>
            <p:ph type="sldNum" sz="quarter" idx="12"/>
          </p:nvPr>
        </p:nvSpPr>
        <p:spPr/>
        <p:txBody>
          <a:bodyPr/>
          <a:lstStyle/>
          <a:p>
            <a:fld id="{53B6C93E-B05E-49F4-B363-E611733D9E4E}" type="slidenum">
              <a:rPr lang="en-US" smtClean="0"/>
              <a:pPr/>
              <a:t>153</a:t>
            </a:fld>
            <a:endParaRPr lang="en-US"/>
          </a:p>
        </p:txBody>
      </p:sp>
    </p:spTree>
    <p:extLst>
      <p:ext uri="{BB962C8B-B14F-4D97-AF65-F5344CB8AC3E}">
        <p14:creationId xmlns:p14="http://schemas.microsoft.com/office/powerpoint/2010/main" val="49302206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F1BE-5F05-BF2E-48F2-E61E874910D6}"/>
              </a:ext>
            </a:extLst>
          </p:cNvPr>
          <p:cNvSpPr>
            <a:spLocks noGrp="1"/>
          </p:cNvSpPr>
          <p:nvPr>
            <p:ph type="title"/>
          </p:nvPr>
        </p:nvSpPr>
        <p:spPr>
          <a:xfrm>
            <a:off x="657606" y="216953"/>
            <a:ext cx="10772775" cy="1138436"/>
          </a:xfrm>
        </p:spPr>
        <p:txBody>
          <a:bodyPr/>
          <a:lstStyle/>
          <a:p>
            <a:r>
              <a:rPr lang="en-US" dirty="0"/>
              <a:t>Associated Enterprises</a:t>
            </a:r>
          </a:p>
        </p:txBody>
      </p:sp>
      <p:sp>
        <p:nvSpPr>
          <p:cNvPr id="4" name="Date Placeholder 3">
            <a:extLst>
              <a:ext uri="{FF2B5EF4-FFF2-40B4-BE49-F238E27FC236}">
                <a16:creationId xmlns:a16="http://schemas.microsoft.com/office/drawing/2014/main" id="{255719DF-CFD3-5FD4-2B24-18E8A6617D4C}"/>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91938F5D-824B-96D7-BAC7-4E8659BD1A8F}"/>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BEE179BA-E5BD-FBB7-6EC6-7F5047A5CCD8}"/>
              </a:ext>
            </a:extLst>
          </p:cNvPr>
          <p:cNvSpPr>
            <a:spLocks noGrp="1"/>
          </p:cNvSpPr>
          <p:nvPr>
            <p:ph type="sldNum" sz="quarter" idx="12"/>
          </p:nvPr>
        </p:nvSpPr>
        <p:spPr/>
        <p:txBody>
          <a:bodyPr/>
          <a:lstStyle/>
          <a:p>
            <a:fld id="{53B6C93E-B05E-49F4-B363-E611733D9E4E}" type="slidenum">
              <a:rPr lang="en-US" smtClean="0"/>
              <a:pPr/>
              <a:t>154</a:t>
            </a:fld>
            <a:endParaRPr lang="en-US"/>
          </a:p>
        </p:txBody>
      </p:sp>
      <p:sp>
        <p:nvSpPr>
          <p:cNvPr id="7" name="Rectangle: Rounded Corners 6">
            <a:extLst>
              <a:ext uri="{FF2B5EF4-FFF2-40B4-BE49-F238E27FC236}">
                <a16:creationId xmlns:a16="http://schemas.microsoft.com/office/drawing/2014/main" id="{3CB97040-292A-317E-C1A8-CD84F1650EAD}"/>
              </a:ext>
            </a:extLst>
          </p:cNvPr>
          <p:cNvSpPr/>
          <p:nvPr/>
        </p:nvSpPr>
        <p:spPr>
          <a:xfrm>
            <a:off x="685800" y="1355389"/>
            <a:ext cx="2057400" cy="92663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ook Antiqua" panose="02040602050305030304" pitchFamily="18" charset="0"/>
              </a:rPr>
              <a:t>Company A</a:t>
            </a:r>
          </a:p>
        </p:txBody>
      </p:sp>
      <p:sp>
        <p:nvSpPr>
          <p:cNvPr id="8" name="Rectangle: Rounded Corners 7">
            <a:extLst>
              <a:ext uri="{FF2B5EF4-FFF2-40B4-BE49-F238E27FC236}">
                <a16:creationId xmlns:a16="http://schemas.microsoft.com/office/drawing/2014/main" id="{DC432290-7B0A-00DA-4A43-267F6715C142}"/>
              </a:ext>
            </a:extLst>
          </p:cNvPr>
          <p:cNvSpPr/>
          <p:nvPr/>
        </p:nvSpPr>
        <p:spPr>
          <a:xfrm>
            <a:off x="7175390" y="1355389"/>
            <a:ext cx="2057400" cy="926635"/>
          </a:xfrm>
          <a:prstGeom prst="roundRect">
            <a:avLst/>
          </a:prstGeom>
          <a:solidFill>
            <a:schemeClr val="tx2">
              <a:lumMod val="90000"/>
              <a:lumOff val="10000"/>
            </a:schemeClr>
          </a:solidFill>
          <a:ln>
            <a:solidFill>
              <a:schemeClr val="tx2">
                <a:lumMod val="90000"/>
                <a:lumOff val="1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ook Antiqua" panose="02040602050305030304" pitchFamily="18" charset="0"/>
              </a:rPr>
              <a:t>Company B</a:t>
            </a:r>
          </a:p>
        </p:txBody>
      </p:sp>
      <p:sp>
        <p:nvSpPr>
          <p:cNvPr id="9" name="Rectangle: Rounded Corners 8">
            <a:extLst>
              <a:ext uri="{FF2B5EF4-FFF2-40B4-BE49-F238E27FC236}">
                <a16:creationId xmlns:a16="http://schemas.microsoft.com/office/drawing/2014/main" id="{EF5B1C8A-1412-392B-4A46-D4F837F4023A}"/>
              </a:ext>
            </a:extLst>
          </p:cNvPr>
          <p:cNvSpPr/>
          <p:nvPr/>
        </p:nvSpPr>
        <p:spPr>
          <a:xfrm>
            <a:off x="685800" y="2883365"/>
            <a:ext cx="2057400" cy="92663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ook Antiqua" panose="02040602050305030304" pitchFamily="18" charset="0"/>
              </a:rPr>
              <a:t>Company A</a:t>
            </a:r>
          </a:p>
        </p:txBody>
      </p:sp>
      <p:sp>
        <p:nvSpPr>
          <p:cNvPr id="10" name="Rectangle: Rounded Corners 9">
            <a:extLst>
              <a:ext uri="{FF2B5EF4-FFF2-40B4-BE49-F238E27FC236}">
                <a16:creationId xmlns:a16="http://schemas.microsoft.com/office/drawing/2014/main" id="{74A09D80-392C-9B48-1652-82F35A707B21}"/>
              </a:ext>
            </a:extLst>
          </p:cNvPr>
          <p:cNvSpPr/>
          <p:nvPr/>
        </p:nvSpPr>
        <p:spPr>
          <a:xfrm>
            <a:off x="7175390" y="2883365"/>
            <a:ext cx="2057400" cy="926635"/>
          </a:xfrm>
          <a:prstGeom prst="roundRect">
            <a:avLst/>
          </a:prstGeom>
          <a:solidFill>
            <a:schemeClr val="tx2">
              <a:lumMod val="90000"/>
              <a:lumOff val="10000"/>
            </a:schemeClr>
          </a:solidFill>
          <a:ln>
            <a:solidFill>
              <a:schemeClr val="tx2">
                <a:lumMod val="90000"/>
                <a:lumOff val="1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ook Antiqua" panose="02040602050305030304" pitchFamily="18" charset="0"/>
              </a:rPr>
              <a:t>Company B</a:t>
            </a:r>
          </a:p>
        </p:txBody>
      </p:sp>
      <p:cxnSp>
        <p:nvCxnSpPr>
          <p:cNvPr id="12" name="Straight Arrow Connector 11">
            <a:extLst>
              <a:ext uri="{FF2B5EF4-FFF2-40B4-BE49-F238E27FC236}">
                <a16:creationId xmlns:a16="http://schemas.microsoft.com/office/drawing/2014/main" id="{7B0A13E7-5349-008D-7C99-E78C0E457C52}"/>
              </a:ext>
            </a:extLst>
          </p:cNvPr>
          <p:cNvCxnSpPr>
            <a:stCxn id="7" idx="3"/>
            <a:endCxn id="8" idx="1"/>
          </p:cNvCxnSpPr>
          <p:nvPr/>
        </p:nvCxnSpPr>
        <p:spPr>
          <a:xfrm>
            <a:off x="2743200" y="1818707"/>
            <a:ext cx="443219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601362D-07F4-3453-4632-C94AD545997E}"/>
              </a:ext>
            </a:extLst>
          </p:cNvPr>
          <p:cNvSpPr txBox="1"/>
          <p:nvPr/>
        </p:nvSpPr>
        <p:spPr>
          <a:xfrm>
            <a:off x="5264289" y="1165918"/>
            <a:ext cx="1911101" cy="646331"/>
          </a:xfrm>
          <a:prstGeom prst="rect">
            <a:avLst/>
          </a:prstGeom>
          <a:noFill/>
        </p:spPr>
        <p:txBody>
          <a:bodyPr wrap="none" rtlCol="0">
            <a:spAutoFit/>
          </a:bodyPr>
          <a:lstStyle/>
          <a:p>
            <a:r>
              <a:rPr lang="en-US" dirty="0">
                <a:solidFill>
                  <a:schemeClr val="tx2"/>
                </a:solidFill>
                <a:latin typeface="Book Antiqua" panose="02040602050305030304" pitchFamily="18" charset="0"/>
              </a:rPr>
              <a:t>Management/</a:t>
            </a:r>
          </a:p>
          <a:p>
            <a:r>
              <a:rPr lang="en-US" dirty="0">
                <a:solidFill>
                  <a:schemeClr val="tx2"/>
                </a:solidFill>
                <a:latin typeface="Book Antiqua" panose="02040602050305030304" pitchFamily="18" charset="0"/>
              </a:rPr>
              <a:t>Capital/ Control</a:t>
            </a:r>
          </a:p>
        </p:txBody>
      </p:sp>
      <p:sp>
        <p:nvSpPr>
          <p:cNvPr id="14" name="TextBox 13">
            <a:extLst>
              <a:ext uri="{FF2B5EF4-FFF2-40B4-BE49-F238E27FC236}">
                <a16:creationId xmlns:a16="http://schemas.microsoft.com/office/drawing/2014/main" id="{AA8E6A72-FF85-E83A-FEB2-F587A1528C3E}"/>
              </a:ext>
            </a:extLst>
          </p:cNvPr>
          <p:cNvSpPr txBox="1"/>
          <p:nvPr/>
        </p:nvSpPr>
        <p:spPr>
          <a:xfrm>
            <a:off x="5264289" y="2560199"/>
            <a:ext cx="1911101" cy="646331"/>
          </a:xfrm>
          <a:prstGeom prst="rect">
            <a:avLst/>
          </a:prstGeom>
          <a:noFill/>
        </p:spPr>
        <p:txBody>
          <a:bodyPr wrap="none" rtlCol="0">
            <a:spAutoFit/>
          </a:bodyPr>
          <a:lstStyle/>
          <a:p>
            <a:r>
              <a:rPr lang="en-US" dirty="0">
                <a:solidFill>
                  <a:schemeClr val="tx2"/>
                </a:solidFill>
                <a:latin typeface="Book Antiqua" panose="02040602050305030304" pitchFamily="18" charset="0"/>
              </a:rPr>
              <a:t>Management/</a:t>
            </a:r>
          </a:p>
          <a:p>
            <a:r>
              <a:rPr lang="en-US" dirty="0">
                <a:solidFill>
                  <a:schemeClr val="tx2"/>
                </a:solidFill>
                <a:latin typeface="Book Antiqua" panose="02040602050305030304" pitchFamily="18" charset="0"/>
              </a:rPr>
              <a:t>Capital/ Control</a:t>
            </a:r>
          </a:p>
        </p:txBody>
      </p:sp>
      <p:cxnSp>
        <p:nvCxnSpPr>
          <p:cNvPr id="15" name="Straight Arrow Connector 14">
            <a:extLst>
              <a:ext uri="{FF2B5EF4-FFF2-40B4-BE49-F238E27FC236}">
                <a16:creationId xmlns:a16="http://schemas.microsoft.com/office/drawing/2014/main" id="{2FC851AC-9D7B-B4E4-4398-2ECA73D37465}"/>
              </a:ext>
            </a:extLst>
          </p:cNvPr>
          <p:cNvCxnSpPr>
            <a:cxnSpLocks/>
            <a:stCxn id="9" idx="3"/>
            <a:endCxn id="16" idx="1"/>
          </p:cNvCxnSpPr>
          <p:nvPr/>
        </p:nvCxnSpPr>
        <p:spPr>
          <a:xfrm>
            <a:off x="2743200" y="3346683"/>
            <a:ext cx="61225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489DA03-3678-A4F5-0EA6-53FA2DC7C256}"/>
              </a:ext>
            </a:extLst>
          </p:cNvPr>
          <p:cNvSpPr/>
          <p:nvPr/>
        </p:nvSpPr>
        <p:spPr>
          <a:xfrm>
            <a:off x="3355450" y="2883367"/>
            <a:ext cx="1550505" cy="9266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solidFill>
                  <a:sysClr val="windowText" lastClr="000000"/>
                </a:solidFill>
              </a:rPr>
              <a:t>Company I</a:t>
            </a:r>
          </a:p>
          <a:p>
            <a:pPr algn="ctr"/>
            <a:r>
              <a:rPr lang="en-US" i="1" dirty="0">
                <a:solidFill>
                  <a:sysClr val="windowText" lastClr="000000"/>
                </a:solidFill>
              </a:rPr>
              <a:t>Intermediary</a:t>
            </a:r>
          </a:p>
        </p:txBody>
      </p:sp>
      <p:cxnSp>
        <p:nvCxnSpPr>
          <p:cNvPr id="19" name="Straight Arrow Connector 18">
            <a:extLst>
              <a:ext uri="{FF2B5EF4-FFF2-40B4-BE49-F238E27FC236}">
                <a16:creationId xmlns:a16="http://schemas.microsoft.com/office/drawing/2014/main" id="{4A4491F1-7206-5CFB-90CF-D09C452A906B}"/>
              </a:ext>
            </a:extLst>
          </p:cNvPr>
          <p:cNvCxnSpPr>
            <a:cxnSpLocks/>
            <a:stCxn id="16" idx="3"/>
            <a:endCxn id="10" idx="1"/>
          </p:cNvCxnSpPr>
          <p:nvPr/>
        </p:nvCxnSpPr>
        <p:spPr>
          <a:xfrm flipV="1">
            <a:off x="4905955" y="3346683"/>
            <a:ext cx="2269435"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14A53D05-AA2C-6ED7-F37B-72F07E32129A}"/>
              </a:ext>
            </a:extLst>
          </p:cNvPr>
          <p:cNvSpPr/>
          <p:nvPr/>
        </p:nvSpPr>
        <p:spPr>
          <a:xfrm>
            <a:off x="9629030" y="1355389"/>
            <a:ext cx="2057400" cy="245461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latin typeface="Book Antiqua" panose="02040602050305030304" pitchFamily="18" charset="0"/>
              </a:rPr>
              <a:t>Direct or Indirect Participation in Management or Control or Capital of the Other Enterprise</a:t>
            </a:r>
          </a:p>
        </p:txBody>
      </p:sp>
      <p:sp>
        <p:nvSpPr>
          <p:cNvPr id="25" name="Rectangle: Rounded Corners 24">
            <a:extLst>
              <a:ext uri="{FF2B5EF4-FFF2-40B4-BE49-F238E27FC236}">
                <a16:creationId xmlns:a16="http://schemas.microsoft.com/office/drawing/2014/main" id="{B364BC1F-16D2-D448-2272-EB5284A3624E}"/>
              </a:ext>
            </a:extLst>
          </p:cNvPr>
          <p:cNvSpPr/>
          <p:nvPr/>
        </p:nvSpPr>
        <p:spPr>
          <a:xfrm>
            <a:off x="7175390" y="4133166"/>
            <a:ext cx="2057400" cy="926635"/>
          </a:xfrm>
          <a:prstGeom prst="roundRect">
            <a:avLst/>
          </a:prstGeom>
          <a:solidFill>
            <a:schemeClr val="tx2">
              <a:lumMod val="90000"/>
              <a:lumOff val="10000"/>
            </a:schemeClr>
          </a:solidFill>
          <a:ln>
            <a:solidFill>
              <a:schemeClr val="tx2">
                <a:lumMod val="90000"/>
                <a:lumOff val="1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ook Antiqua" panose="02040602050305030304" pitchFamily="18" charset="0"/>
              </a:rPr>
              <a:t>Company A</a:t>
            </a:r>
          </a:p>
        </p:txBody>
      </p:sp>
      <p:sp>
        <p:nvSpPr>
          <p:cNvPr id="26" name="Rectangle: Rounded Corners 25">
            <a:extLst>
              <a:ext uri="{FF2B5EF4-FFF2-40B4-BE49-F238E27FC236}">
                <a16:creationId xmlns:a16="http://schemas.microsoft.com/office/drawing/2014/main" id="{F34422E7-5AE0-3118-424D-BE274CF4CC93}"/>
              </a:ext>
            </a:extLst>
          </p:cNvPr>
          <p:cNvSpPr/>
          <p:nvPr/>
        </p:nvSpPr>
        <p:spPr>
          <a:xfrm>
            <a:off x="7175390" y="5540667"/>
            <a:ext cx="2057400" cy="926635"/>
          </a:xfrm>
          <a:prstGeom prst="roundRect">
            <a:avLst/>
          </a:prstGeom>
          <a:solidFill>
            <a:schemeClr val="tx2">
              <a:lumMod val="90000"/>
              <a:lumOff val="10000"/>
            </a:schemeClr>
          </a:solidFill>
          <a:ln>
            <a:solidFill>
              <a:schemeClr val="tx2">
                <a:lumMod val="90000"/>
                <a:lumOff val="1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ook Antiqua" panose="02040602050305030304" pitchFamily="18" charset="0"/>
              </a:rPr>
              <a:t>Company B</a:t>
            </a:r>
          </a:p>
        </p:txBody>
      </p:sp>
      <p:pic>
        <p:nvPicPr>
          <p:cNvPr id="27" name="Graphic 6" descr="Male profile with solid fill">
            <a:extLst>
              <a:ext uri="{FF2B5EF4-FFF2-40B4-BE49-F238E27FC236}">
                <a16:creationId xmlns:a16="http://schemas.microsoft.com/office/drawing/2014/main" id="{6A2E0F0A-49C1-401C-19E1-8EBD1D9A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7300" y="4746742"/>
            <a:ext cx="914400" cy="914400"/>
          </a:xfrm>
          <a:prstGeom prst="rect">
            <a:avLst/>
          </a:prstGeom>
        </p:spPr>
      </p:pic>
      <p:cxnSp>
        <p:nvCxnSpPr>
          <p:cNvPr id="29" name="Connector: Elbow 28">
            <a:extLst>
              <a:ext uri="{FF2B5EF4-FFF2-40B4-BE49-F238E27FC236}">
                <a16:creationId xmlns:a16="http://schemas.microsoft.com/office/drawing/2014/main" id="{2855EAD1-394E-D08A-E132-E963F6E909F2}"/>
              </a:ext>
            </a:extLst>
          </p:cNvPr>
          <p:cNvCxnSpPr>
            <a:endCxn id="25" idx="1"/>
          </p:cNvCxnSpPr>
          <p:nvPr/>
        </p:nvCxnSpPr>
        <p:spPr>
          <a:xfrm flipV="1">
            <a:off x="2171700" y="4596484"/>
            <a:ext cx="5003690" cy="607458"/>
          </a:xfrm>
          <a:prstGeom prst="bentConnector3">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01D519D4-1AFF-FF3D-D08B-1B93F3FF9F37}"/>
              </a:ext>
            </a:extLst>
          </p:cNvPr>
          <p:cNvCxnSpPr>
            <a:cxnSpLocks/>
            <a:endCxn id="26" idx="1"/>
          </p:cNvCxnSpPr>
          <p:nvPr/>
        </p:nvCxnSpPr>
        <p:spPr>
          <a:xfrm>
            <a:off x="2171700" y="5203794"/>
            <a:ext cx="5003690" cy="800191"/>
          </a:xfrm>
          <a:prstGeom prst="bentConnector3">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BC53D42-72B5-7EE1-60F1-98C754630D0B}"/>
              </a:ext>
            </a:extLst>
          </p:cNvPr>
          <p:cNvSpPr txBox="1"/>
          <p:nvPr/>
        </p:nvSpPr>
        <p:spPr>
          <a:xfrm>
            <a:off x="4699982" y="4915955"/>
            <a:ext cx="1911101" cy="646331"/>
          </a:xfrm>
          <a:prstGeom prst="rect">
            <a:avLst/>
          </a:prstGeom>
          <a:noFill/>
        </p:spPr>
        <p:txBody>
          <a:bodyPr wrap="none" rtlCol="0">
            <a:spAutoFit/>
          </a:bodyPr>
          <a:lstStyle/>
          <a:p>
            <a:r>
              <a:rPr lang="en-US" dirty="0">
                <a:solidFill>
                  <a:schemeClr val="tx2"/>
                </a:solidFill>
                <a:latin typeface="Book Antiqua" panose="02040602050305030304" pitchFamily="18" charset="0"/>
              </a:rPr>
              <a:t>Management/</a:t>
            </a:r>
          </a:p>
          <a:p>
            <a:r>
              <a:rPr lang="en-US" dirty="0">
                <a:solidFill>
                  <a:schemeClr val="tx2"/>
                </a:solidFill>
                <a:latin typeface="Book Antiqua" panose="02040602050305030304" pitchFamily="18" charset="0"/>
              </a:rPr>
              <a:t>Capital/ Control</a:t>
            </a:r>
          </a:p>
        </p:txBody>
      </p:sp>
      <p:sp>
        <p:nvSpPr>
          <p:cNvPr id="34" name="Rectangle: Rounded Corners 33">
            <a:extLst>
              <a:ext uri="{FF2B5EF4-FFF2-40B4-BE49-F238E27FC236}">
                <a16:creationId xmlns:a16="http://schemas.microsoft.com/office/drawing/2014/main" id="{8E273DDB-C836-2A72-C7BC-E865EDEEDF04}"/>
              </a:ext>
            </a:extLst>
          </p:cNvPr>
          <p:cNvSpPr/>
          <p:nvPr/>
        </p:nvSpPr>
        <p:spPr>
          <a:xfrm>
            <a:off x="9629030" y="4026680"/>
            <a:ext cx="2057400" cy="245461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latin typeface="Book Antiqua" panose="02040602050305030304" pitchFamily="18" charset="0"/>
              </a:rPr>
              <a:t>Direct or Indirect Participation of the Same Person in Management or Control or Capital of both Enterprises</a:t>
            </a:r>
          </a:p>
        </p:txBody>
      </p:sp>
    </p:spTree>
    <p:extLst>
      <p:ext uri="{BB962C8B-B14F-4D97-AF65-F5344CB8AC3E}">
        <p14:creationId xmlns:p14="http://schemas.microsoft.com/office/powerpoint/2010/main" val="410352791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656C-E221-A93F-ECED-8855DA4A77A9}"/>
              </a:ext>
            </a:extLst>
          </p:cNvPr>
          <p:cNvSpPr>
            <a:spLocks noGrp="1"/>
          </p:cNvSpPr>
          <p:nvPr>
            <p:ph type="title"/>
          </p:nvPr>
        </p:nvSpPr>
        <p:spPr>
          <a:xfrm>
            <a:off x="685800" y="353482"/>
            <a:ext cx="10744581" cy="1658198"/>
          </a:xfrm>
        </p:spPr>
        <p:txBody>
          <a:bodyPr/>
          <a:lstStyle/>
          <a:p>
            <a:r>
              <a:rPr lang="en-US" dirty="0"/>
              <a:t>Deemed Associated Enterprise</a:t>
            </a:r>
          </a:p>
        </p:txBody>
      </p:sp>
      <p:sp>
        <p:nvSpPr>
          <p:cNvPr id="3" name="Content Placeholder 2">
            <a:extLst>
              <a:ext uri="{FF2B5EF4-FFF2-40B4-BE49-F238E27FC236}">
                <a16:creationId xmlns:a16="http://schemas.microsoft.com/office/drawing/2014/main" id="{CB97A1A7-BB00-9E8C-98A5-BAA6B6D6851A}"/>
              </a:ext>
            </a:extLst>
          </p:cNvPr>
          <p:cNvSpPr>
            <a:spLocks noGrp="1"/>
          </p:cNvSpPr>
          <p:nvPr>
            <p:ph idx="1"/>
          </p:nvPr>
        </p:nvSpPr>
        <p:spPr/>
        <p:txBody>
          <a:bodyPr>
            <a:normAutofit/>
          </a:bodyPr>
          <a:lstStyle/>
          <a:p>
            <a:pPr marL="0" indent="0">
              <a:buNone/>
            </a:pPr>
            <a:r>
              <a:rPr lang="en-US" b="1" dirty="0"/>
              <a:t>Capital</a:t>
            </a:r>
          </a:p>
          <a:p>
            <a:pPr marL="0" indent="0">
              <a:buNone/>
            </a:pPr>
            <a:r>
              <a:rPr lang="en-US" dirty="0"/>
              <a:t>Two enterprises shall be deemed to be associated enterprises if, </a:t>
            </a:r>
            <a:r>
              <a:rPr lang="en-US" b="1" i="1" u="sng" dirty="0"/>
              <a:t>at any time </a:t>
            </a:r>
            <a:r>
              <a:rPr lang="en-US" dirty="0"/>
              <a:t>during the previous year</a:t>
            </a:r>
          </a:p>
          <a:p>
            <a:r>
              <a:rPr lang="en-US" dirty="0"/>
              <a:t>Direct or Indirect holding of shares carrying </a:t>
            </a:r>
            <a:r>
              <a:rPr lang="en-US" b="1" dirty="0"/>
              <a:t>26% or more voting power</a:t>
            </a:r>
          </a:p>
          <a:p>
            <a:r>
              <a:rPr lang="en-US" dirty="0"/>
              <a:t>Direct or Indirect holding of shares carrying 26% or more voting power by </a:t>
            </a:r>
            <a:r>
              <a:rPr lang="en-US" b="1" dirty="0"/>
              <a:t>same person </a:t>
            </a:r>
            <a:r>
              <a:rPr lang="en-US" dirty="0"/>
              <a:t>in each enterprise.</a:t>
            </a:r>
          </a:p>
          <a:p>
            <a:r>
              <a:rPr lang="en-US" dirty="0"/>
              <a:t>Guarantees in excess of </a:t>
            </a:r>
            <a:r>
              <a:rPr lang="en-US" b="1" dirty="0"/>
              <a:t>10% of total borrowings</a:t>
            </a:r>
          </a:p>
          <a:p>
            <a:r>
              <a:rPr lang="en-US" dirty="0"/>
              <a:t>Provision of Loan in excess of </a:t>
            </a:r>
            <a:r>
              <a:rPr lang="en-US" b="1" dirty="0"/>
              <a:t>51% of total assets</a:t>
            </a:r>
          </a:p>
        </p:txBody>
      </p:sp>
      <p:sp>
        <p:nvSpPr>
          <p:cNvPr id="4" name="Date Placeholder 3">
            <a:extLst>
              <a:ext uri="{FF2B5EF4-FFF2-40B4-BE49-F238E27FC236}">
                <a16:creationId xmlns:a16="http://schemas.microsoft.com/office/drawing/2014/main" id="{D3971396-7E18-FBAA-7A94-F37F19676BBB}"/>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7F4CEBFC-A30F-470E-3A72-003374BB6CB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300253D3-3BF5-6A4C-5804-3BF51790F059}"/>
              </a:ext>
            </a:extLst>
          </p:cNvPr>
          <p:cNvSpPr>
            <a:spLocks noGrp="1"/>
          </p:cNvSpPr>
          <p:nvPr>
            <p:ph type="sldNum" sz="quarter" idx="12"/>
          </p:nvPr>
        </p:nvSpPr>
        <p:spPr/>
        <p:txBody>
          <a:bodyPr/>
          <a:lstStyle/>
          <a:p>
            <a:fld id="{53B6C93E-B05E-49F4-B363-E611733D9E4E}" type="slidenum">
              <a:rPr lang="en-US" smtClean="0"/>
              <a:pPr/>
              <a:t>155</a:t>
            </a:fld>
            <a:endParaRPr lang="en-US"/>
          </a:p>
        </p:txBody>
      </p:sp>
    </p:spTree>
    <p:extLst>
      <p:ext uri="{BB962C8B-B14F-4D97-AF65-F5344CB8AC3E}">
        <p14:creationId xmlns:p14="http://schemas.microsoft.com/office/powerpoint/2010/main" val="16746415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656C-E221-A93F-ECED-8855DA4A77A9}"/>
              </a:ext>
            </a:extLst>
          </p:cNvPr>
          <p:cNvSpPr>
            <a:spLocks noGrp="1"/>
          </p:cNvSpPr>
          <p:nvPr>
            <p:ph type="title"/>
          </p:nvPr>
        </p:nvSpPr>
        <p:spPr>
          <a:xfrm>
            <a:off x="685800" y="353482"/>
            <a:ext cx="10744581" cy="1658198"/>
          </a:xfrm>
        </p:spPr>
        <p:txBody>
          <a:bodyPr/>
          <a:lstStyle/>
          <a:p>
            <a:r>
              <a:rPr lang="en-US" dirty="0"/>
              <a:t>Deemed Associated Enterprise</a:t>
            </a:r>
          </a:p>
        </p:txBody>
      </p:sp>
      <p:sp>
        <p:nvSpPr>
          <p:cNvPr id="3" name="Content Placeholder 2">
            <a:extLst>
              <a:ext uri="{FF2B5EF4-FFF2-40B4-BE49-F238E27FC236}">
                <a16:creationId xmlns:a16="http://schemas.microsoft.com/office/drawing/2014/main" id="{CB97A1A7-BB00-9E8C-98A5-BAA6B6D6851A}"/>
              </a:ext>
            </a:extLst>
          </p:cNvPr>
          <p:cNvSpPr>
            <a:spLocks noGrp="1"/>
          </p:cNvSpPr>
          <p:nvPr>
            <p:ph idx="1"/>
          </p:nvPr>
        </p:nvSpPr>
        <p:spPr/>
        <p:txBody>
          <a:bodyPr/>
          <a:lstStyle/>
          <a:p>
            <a:pPr marL="0" indent="0">
              <a:buNone/>
            </a:pPr>
            <a:r>
              <a:rPr lang="en-US" b="1" dirty="0"/>
              <a:t>Management</a:t>
            </a:r>
          </a:p>
          <a:p>
            <a:pPr marL="0" indent="0">
              <a:buNone/>
            </a:pPr>
            <a:r>
              <a:rPr lang="en-US" dirty="0"/>
              <a:t>Appointment of </a:t>
            </a:r>
            <a:r>
              <a:rPr lang="en-US" b="1" i="1" u="sng" dirty="0"/>
              <a:t>more than half</a:t>
            </a:r>
            <a:r>
              <a:rPr lang="en-US" dirty="0"/>
              <a:t> of Board of Directors/ Board of Members/ one or more Executive Directors/ Executive Members by :</a:t>
            </a:r>
          </a:p>
          <a:p>
            <a:r>
              <a:rPr lang="en-US" dirty="0"/>
              <a:t>The other Enterprise</a:t>
            </a:r>
          </a:p>
          <a:p>
            <a:r>
              <a:rPr lang="en-US" dirty="0"/>
              <a:t>The same person(s) in both the enterprises.</a:t>
            </a:r>
          </a:p>
        </p:txBody>
      </p:sp>
      <p:sp>
        <p:nvSpPr>
          <p:cNvPr id="4" name="Date Placeholder 3">
            <a:extLst>
              <a:ext uri="{FF2B5EF4-FFF2-40B4-BE49-F238E27FC236}">
                <a16:creationId xmlns:a16="http://schemas.microsoft.com/office/drawing/2014/main" id="{D3971396-7E18-FBAA-7A94-F37F19676BBB}"/>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7F4CEBFC-A30F-470E-3A72-003374BB6CB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300253D3-3BF5-6A4C-5804-3BF51790F059}"/>
              </a:ext>
            </a:extLst>
          </p:cNvPr>
          <p:cNvSpPr>
            <a:spLocks noGrp="1"/>
          </p:cNvSpPr>
          <p:nvPr>
            <p:ph type="sldNum" sz="quarter" idx="12"/>
          </p:nvPr>
        </p:nvSpPr>
        <p:spPr/>
        <p:txBody>
          <a:bodyPr/>
          <a:lstStyle/>
          <a:p>
            <a:fld id="{53B6C93E-B05E-49F4-B363-E611733D9E4E}" type="slidenum">
              <a:rPr lang="en-US" smtClean="0"/>
              <a:pPr/>
              <a:t>156</a:t>
            </a:fld>
            <a:endParaRPr lang="en-US"/>
          </a:p>
        </p:txBody>
      </p:sp>
    </p:spTree>
    <p:extLst>
      <p:ext uri="{BB962C8B-B14F-4D97-AF65-F5344CB8AC3E}">
        <p14:creationId xmlns:p14="http://schemas.microsoft.com/office/powerpoint/2010/main" val="7594264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656C-E221-A93F-ECED-8855DA4A77A9}"/>
              </a:ext>
            </a:extLst>
          </p:cNvPr>
          <p:cNvSpPr>
            <a:spLocks noGrp="1"/>
          </p:cNvSpPr>
          <p:nvPr>
            <p:ph type="title"/>
          </p:nvPr>
        </p:nvSpPr>
        <p:spPr>
          <a:xfrm>
            <a:off x="685800" y="143052"/>
            <a:ext cx="10744581" cy="1296694"/>
          </a:xfrm>
        </p:spPr>
        <p:txBody>
          <a:bodyPr/>
          <a:lstStyle/>
          <a:p>
            <a:r>
              <a:rPr lang="en-US" dirty="0"/>
              <a:t>Deemed Associated Enterprise</a:t>
            </a:r>
          </a:p>
        </p:txBody>
      </p:sp>
      <p:sp>
        <p:nvSpPr>
          <p:cNvPr id="3" name="Content Placeholder 2">
            <a:extLst>
              <a:ext uri="{FF2B5EF4-FFF2-40B4-BE49-F238E27FC236}">
                <a16:creationId xmlns:a16="http://schemas.microsoft.com/office/drawing/2014/main" id="{CB97A1A7-BB00-9E8C-98A5-BAA6B6D6851A}"/>
              </a:ext>
            </a:extLst>
          </p:cNvPr>
          <p:cNvSpPr>
            <a:spLocks noGrp="1"/>
          </p:cNvSpPr>
          <p:nvPr>
            <p:ph idx="1"/>
          </p:nvPr>
        </p:nvSpPr>
        <p:spPr>
          <a:xfrm>
            <a:off x="676655" y="1650176"/>
            <a:ext cx="10900443" cy="4551841"/>
          </a:xfrm>
        </p:spPr>
        <p:txBody>
          <a:bodyPr>
            <a:normAutofit fontScale="92500"/>
          </a:bodyPr>
          <a:lstStyle/>
          <a:p>
            <a:pPr marL="0" indent="0">
              <a:buNone/>
            </a:pPr>
            <a:r>
              <a:rPr lang="en-US" b="1" dirty="0"/>
              <a:t>Control</a:t>
            </a:r>
          </a:p>
          <a:p>
            <a:r>
              <a:rPr lang="en-US" dirty="0"/>
              <a:t>Complete dependence on Intangibles for manufacturing/ processing/ business</a:t>
            </a:r>
          </a:p>
          <a:p>
            <a:r>
              <a:rPr lang="en-US" dirty="0"/>
              <a:t>Supply of raw materials (90% or more) and the prices and other conditions relating to the supply are influenced by such other enterprise</a:t>
            </a:r>
          </a:p>
          <a:p>
            <a:r>
              <a:rPr lang="en-US" dirty="0"/>
              <a:t>Goods manufactured/ processed by one enterprise, are sold to the other enterprise or to persons specified by the other enterprise, and the prices and other conditions relating thereto are influenced by such other enterprise</a:t>
            </a:r>
          </a:p>
          <a:p>
            <a:r>
              <a:rPr lang="en-US" dirty="0"/>
              <a:t>Common Control by Individual &amp;/or Relative</a:t>
            </a:r>
          </a:p>
          <a:p>
            <a:r>
              <a:rPr lang="en-US" dirty="0"/>
              <a:t>Common Control by HUF or by its Member &amp;/or relative</a:t>
            </a:r>
          </a:p>
          <a:p>
            <a:r>
              <a:rPr lang="en-US" dirty="0"/>
              <a:t>In case of firm/ AOP/ BOI, holding 10% or more interest in such Firm/AOP/BOI</a:t>
            </a:r>
          </a:p>
          <a:p>
            <a:r>
              <a:rPr lang="en-US" dirty="0"/>
              <a:t>Relationship of Mutual Interest, as maybe prescribed</a:t>
            </a:r>
            <a:endParaRPr lang="en-US" b="1" dirty="0"/>
          </a:p>
        </p:txBody>
      </p:sp>
      <p:sp>
        <p:nvSpPr>
          <p:cNvPr id="4" name="Date Placeholder 3">
            <a:extLst>
              <a:ext uri="{FF2B5EF4-FFF2-40B4-BE49-F238E27FC236}">
                <a16:creationId xmlns:a16="http://schemas.microsoft.com/office/drawing/2014/main" id="{D3971396-7E18-FBAA-7A94-F37F19676BBB}"/>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7F4CEBFC-A30F-470E-3A72-003374BB6CB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300253D3-3BF5-6A4C-5804-3BF51790F059}"/>
              </a:ext>
            </a:extLst>
          </p:cNvPr>
          <p:cNvSpPr>
            <a:spLocks noGrp="1"/>
          </p:cNvSpPr>
          <p:nvPr>
            <p:ph type="sldNum" sz="quarter" idx="12"/>
          </p:nvPr>
        </p:nvSpPr>
        <p:spPr/>
        <p:txBody>
          <a:bodyPr/>
          <a:lstStyle/>
          <a:p>
            <a:fld id="{53B6C93E-B05E-49F4-B363-E611733D9E4E}" type="slidenum">
              <a:rPr lang="en-US" smtClean="0"/>
              <a:pPr/>
              <a:t>157</a:t>
            </a:fld>
            <a:endParaRPr lang="en-US"/>
          </a:p>
        </p:txBody>
      </p:sp>
    </p:spTree>
    <p:extLst>
      <p:ext uri="{BB962C8B-B14F-4D97-AF65-F5344CB8AC3E}">
        <p14:creationId xmlns:p14="http://schemas.microsoft.com/office/powerpoint/2010/main" val="24023674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4123-B035-0F55-9665-34A262A5EA22}"/>
              </a:ext>
            </a:extLst>
          </p:cNvPr>
          <p:cNvSpPr>
            <a:spLocks noGrp="1"/>
          </p:cNvSpPr>
          <p:nvPr>
            <p:ph type="title"/>
          </p:nvPr>
        </p:nvSpPr>
        <p:spPr>
          <a:xfrm>
            <a:off x="657606" y="216953"/>
            <a:ext cx="10772775" cy="863182"/>
          </a:xfrm>
        </p:spPr>
        <p:txBody>
          <a:bodyPr/>
          <a:lstStyle/>
          <a:p>
            <a:pPr algn="ctr"/>
            <a:r>
              <a:rPr lang="en-US" dirty="0"/>
              <a:t>International Transaction</a:t>
            </a:r>
          </a:p>
        </p:txBody>
      </p:sp>
      <p:graphicFrame>
        <p:nvGraphicFramePr>
          <p:cNvPr id="8" name="Content Placeholder 7">
            <a:extLst>
              <a:ext uri="{FF2B5EF4-FFF2-40B4-BE49-F238E27FC236}">
                <a16:creationId xmlns:a16="http://schemas.microsoft.com/office/drawing/2014/main" id="{A4B1C87A-0937-544C-33FE-DA15F680FE65}"/>
              </a:ext>
            </a:extLst>
          </p:cNvPr>
          <p:cNvGraphicFramePr>
            <a:graphicFrameLocks noGrp="1"/>
          </p:cNvGraphicFramePr>
          <p:nvPr>
            <p:ph idx="1"/>
            <p:extLst>
              <p:ext uri="{D42A27DB-BD31-4B8C-83A1-F6EECF244321}">
                <p14:modId xmlns:p14="http://schemas.microsoft.com/office/powerpoint/2010/main" val="181076205"/>
              </p:ext>
            </p:extLst>
          </p:nvPr>
        </p:nvGraphicFramePr>
        <p:xfrm>
          <a:off x="657606" y="1420534"/>
          <a:ext cx="10924297" cy="4651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1A24C58-3021-8849-24C5-6BEC4344646A}"/>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ACFC3330-C8A8-0292-7F4A-00C99CC1D54F}"/>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38245D7E-E8E2-DDE9-4071-B6C9A7C92A8E}"/>
              </a:ext>
            </a:extLst>
          </p:cNvPr>
          <p:cNvSpPr>
            <a:spLocks noGrp="1"/>
          </p:cNvSpPr>
          <p:nvPr>
            <p:ph type="sldNum" sz="quarter" idx="12"/>
          </p:nvPr>
        </p:nvSpPr>
        <p:spPr/>
        <p:txBody>
          <a:bodyPr/>
          <a:lstStyle/>
          <a:p>
            <a:fld id="{53B6C93E-B05E-49F4-B363-E611733D9E4E}" type="slidenum">
              <a:rPr lang="en-US" smtClean="0"/>
              <a:pPr/>
              <a:t>158</a:t>
            </a:fld>
            <a:endParaRPr lang="en-US"/>
          </a:p>
        </p:txBody>
      </p:sp>
      <p:sp>
        <p:nvSpPr>
          <p:cNvPr id="14" name="TextBox 13">
            <a:extLst>
              <a:ext uri="{FF2B5EF4-FFF2-40B4-BE49-F238E27FC236}">
                <a16:creationId xmlns:a16="http://schemas.microsoft.com/office/drawing/2014/main" id="{6F24E92D-4C0D-AEEB-E6C0-CDA976062704}"/>
              </a:ext>
            </a:extLst>
          </p:cNvPr>
          <p:cNvSpPr txBox="1"/>
          <p:nvPr/>
        </p:nvSpPr>
        <p:spPr>
          <a:xfrm>
            <a:off x="1540173" y="1080134"/>
            <a:ext cx="9704901" cy="400110"/>
          </a:xfrm>
          <a:prstGeom prst="rect">
            <a:avLst/>
          </a:prstGeom>
          <a:noFill/>
        </p:spPr>
        <p:txBody>
          <a:bodyPr wrap="none" rtlCol="0">
            <a:spAutoFit/>
          </a:bodyPr>
          <a:lstStyle/>
          <a:p>
            <a:pPr algn="ctr"/>
            <a:r>
              <a:rPr lang="en-US" sz="2000" b="1" dirty="0">
                <a:latin typeface="Book Antiqua" panose="02040602050305030304" pitchFamily="18" charset="0"/>
              </a:rPr>
              <a:t>Transaction between two or more AEs, either or both of whom are Non-Residents</a:t>
            </a:r>
          </a:p>
        </p:txBody>
      </p:sp>
    </p:spTree>
    <p:extLst>
      <p:ext uri="{BB962C8B-B14F-4D97-AF65-F5344CB8AC3E}">
        <p14:creationId xmlns:p14="http://schemas.microsoft.com/office/powerpoint/2010/main" val="803866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3C9A-C4D3-1772-25C7-EEF0D9AAE877}"/>
              </a:ext>
            </a:extLst>
          </p:cNvPr>
          <p:cNvSpPr>
            <a:spLocks noGrp="1"/>
          </p:cNvSpPr>
          <p:nvPr>
            <p:ph type="title"/>
          </p:nvPr>
        </p:nvSpPr>
        <p:spPr>
          <a:xfrm>
            <a:off x="657606" y="247359"/>
            <a:ext cx="10772775" cy="1390610"/>
          </a:xfrm>
        </p:spPr>
        <p:txBody>
          <a:bodyPr/>
          <a:lstStyle/>
          <a:p>
            <a:pPr algn="ctr"/>
            <a:r>
              <a:rPr lang="en-US" dirty="0"/>
              <a:t>Deemed International Transaction</a:t>
            </a:r>
          </a:p>
        </p:txBody>
      </p:sp>
      <p:sp>
        <p:nvSpPr>
          <p:cNvPr id="4" name="Date Placeholder 3">
            <a:extLst>
              <a:ext uri="{FF2B5EF4-FFF2-40B4-BE49-F238E27FC236}">
                <a16:creationId xmlns:a16="http://schemas.microsoft.com/office/drawing/2014/main" id="{70E8F6BC-4864-AD89-49EE-D87F805CDFD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A320891-C491-E5E3-905E-71471684832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A94347A8-4461-BAAF-413E-A860FD890CD9}"/>
              </a:ext>
            </a:extLst>
          </p:cNvPr>
          <p:cNvSpPr>
            <a:spLocks noGrp="1"/>
          </p:cNvSpPr>
          <p:nvPr>
            <p:ph type="sldNum" sz="quarter" idx="12"/>
          </p:nvPr>
        </p:nvSpPr>
        <p:spPr/>
        <p:txBody>
          <a:bodyPr/>
          <a:lstStyle/>
          <a:p>
            <a:fld id="{53B6C93E-B05E-49F4-B363-E611733D9E4E}" type="slidenum">
              <a:rPr lang="en-US" smtClean="0"/>
              <a:pPr/>
              <a:t>159</a:t>
            </a:fld>
            <a:endParaRPr lang="en-US"/>
          </a:p>
        </p:txBody>
      </p:sp>
      <p:sp>
        <p:nvSpPr>
          <p:cNvPr id="7" name="Rectangle: Rounded Corners 6">
            <a:extLst>
              <a:ext uri="{FF2B5EF4-FFF2-40B4-BE49-F238E27FC236}">
                <a16:creationId xmlns:a16="http://schemas.microsoft.com/office/drawing/2014/main" id="{391F6A9D-9CB9-A163-6F6D-CAD29A4FA9E6}"/>
              </a:ext>
            </a:extLst>
          </p:cNvPr>
          <p:cNvSpPr/>
          <p:nvPr/>
        </p:nvSpPr>
        <p:spPr>
          <a:xfrm>
            <a:off x="2151822" y="1987972"/>
            <a:ext cx="2057400" cy="92663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ook Antiqua" panose="02040602050305030304" pitchFamily="18" charset="0"/>
              </a:rPr>
              <a:t>Foreign Associated Enterprise</a:t>
            </a:r>
          </a:p>
        </p:txBody>
      </p:sp>
      <p:sp>
        <p:nvSpPr>
          <p:cNvPr id="8" name="Rectangle: Rounded Corners 7">
            <a:extLst>
              <a:ext uri="{FF2B5EF4-FFF2-40B4-BE49-F238E27FC236}">
                <a16:creationId xmlns:a16="http://schemas.microsoft.com/office/drawing/2014/main" id="{37D7AA49-D92F-FCD5-8325-10B91FEB6C58}"/>
              </a:ext>
            </a:extLst>
          </p:cNvPr>
          <p:cNvSpPr/>
          <p:nvPr/>
        </p:nvSpPr>
        <p:spPr>
          <a:xfrm>
            <a:off x="2151822" y="4832432"/>
            <a:ext cx="2057400" cy="926635"/>
          </a:xfrm>
          <a:prstGeom prst="roundRect">
            <a:avLst/>
          </a:prstGeom>
          <a:solidFill>
            <a:schemeClr val="tx2">
              <a:lumMod val="90000"/>
              <a:lumOff val="10000"/>
            </a:schemeClr>
          </a:solidFill>
          <a:ln>
            <a:solidFill>
              <a:schemeClr val="tx2">
                <a:lumMod val="90000"/>
                <a:lumOff val="1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ook Antiqua" panose="02040602050305030304" pitchFamily="18" charset="0"/>
              </a:rPr>
              <a:t>Indian Enterprise</a:t>
            </a:r>
          </a:p>
        </p:txBody>
      </p:sp>
      <p:pic>
        <p:nvPicPr>
          <p:cNvPr id="9" name="Graphic 6" descr="Male profile with solid fill">
            <a:extLst>
              <a:ext uri="{FF2B5EF4-FFF2-40B4-BE49-F238E27FC236}">
                <a16:creationId xmlns:a16="http://schemas.microsoft.com/office/drawing/2014/main" id="{45559529-7BDB-B74B-ABF9-1F5AEE8573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5440" y="2953002"/>
            <a:ext cx="914400" cy="914400"/>
          </a:xfrm>
          <a:prstGeom prst="rect">
            <a:avLst/>
          </a:prstGeom>
        </p:spPr>
      </p:pic>
      <p:sp>
        <p:nvSpPr>
          <p:cNvPr id="10" name="TextBox 9">
            <a:extLst>
              <a:ext uri="{FF2B5EF4-FFF2-40B4-BE49-F238E27FC236}">
                <a16:creationId xmlns:a16="http://schemas.microsoft.com/office/drawing/2014/main" id="{1BD79B9C-9880-E007-BD5D-4B75EA838B85}"/>
              </a:ext>
            </a:extLst>
          </p:cNvPr>
          <p:cNvSpPr txBox="1"/>
          <p:nvPr/>
        </p:nvSpPr>
        <p:spPr>
          <a:xfrm>
            <a:off x="8478235" y="3776086"/>
            <a:ext cx="1968809" cy="369332"/>
          </a:xfrm>
          <a:prstGeom prst="rect">
            <a:avLst/>
          </a:prstGeom>
          <a:noFill/>
        </p:spPr>
        <p:txBody>
          <a:bodyPr wrap="none" rtlCol="0">
            <a:spAutoFit/>
          </a:bodyPr>
          <a:lstStyle/>
          <a:p>
            <a:r>
              <a:rPr lang="en-US" dirty="0">
                <a:latin typeface="Book Antiqua" panose="02040602050305030304" pitchFamily="18" charset="0"/>
              </a:rPr>
              <a:t>Unrelated Person</a:t>
            </a:r>
          </a:p>
        </p:txBody>
      </p:sp>
      <p:cxnSp>
        <p:nvCxnSpPr>
          <p:cNvPr id="12" name="Connector: Elbow 11">
            <a:extLst>
              <a:ext uri="{FF2B5EF4-FFF2-40B4-BE49-F238E27FC236}">
                <a16:creationId xmlns:a16="http://schemas.microsoft.com/office/drawing/2014/main" id="{E270E5CA-6D51-0507-15B8-0A8A48D431ED}"/>
              </a:ext>
            </a:extLst>
          </p:cNvPr>
          <p:cNvCxnSpPr>
            <a:stCxn id="8" idx="3"/>
            <a:endCxn id="10" idx="2"/>
          </p:cNvCxnSpPr>
          <p:nvPr/>
        </p:nvCxnSpPr>
        <p:spPr>
          <a:xfrm flipV="1">
            <a:off x="4209222" y="4145418"/>
            <a:ext cx="5253418" cy="115033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FA79B04-97E5-B8DD-2FA3-A512207C1B98}"/>
              </a:ext>
            </a:extLst>
          </p:cNvPr>
          <p:cNvSpPr txBox="1"/>
          <p:nvPr/>
        </p:nvSpPr>
        <p:spPr>
          <a:xfrm>
            <a:off x="4993920" y="4839591"/>
            <a:ext cx="3684022" cy="369332"/>
          </a:xfrm>
          <a:prstGeom prst="rect">
            <a:avLst/>
          </a:prstGeom>
          <a:noFill/>
        </p:spPr>
        <p:txBody>
          <a:bodyPr wrap="none" rtlCol="0">
            <a:spAutoFit/>
          </a:bodyPr>
          <a:lstStyle/>
          <a:p>
            <a:r>
              <a:rPr lang="en-US" dirty="0">
                <a:latin typeface="Book Antiqua" panose="02040602050305030304" pitchFamily="18" charset="0"/>
              </a:rPr>
              <a:t>Deemed International Transaction</a:t>
            </a:r>
          </a:p>
        </p:txBody>
      </p:sp>
      <p:cxnSp>
        <p:nvCxnSpPr>
          <p:cNvPr id="15" name="Straight Connector 14">
            <a:extLst>
              <a:ext uri="{FF2B5EF4-FFF2-40B4-BE49-F238E27FC236}">
                <a16:creationId xmlns:a16="http://schemas.microsoft.com/office/drawing/2014/main" id="{90809453-27FC-6775-454E-7719A363132F}"/>
              </a:ext>
            </a:extLst>
          </p:cNvPr>
          <p:cNvCxnSpPr>
            <a:stCxn id="7" idx="2"/>
            <a:endCxn id="8" idx="0"/>
          </p:cNvCxnSpPr>
          <p:nvPr/>
        </p:nvCxnSpPr>
        <p:spPr>
          <a:xfrm>
            <a:off x="3180522" y="2914607"/>
            <a:ext cx="0" cy="1917825"/>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2C3D283-9929-EA65-8452-863DA575BCF3}"/>
              </a:ext>
            </a:extLst>
          </p:cNvPr>
          <p:cNvSpPr txBox="1"/>
          <p:nvPr/>
        </p:nvSpPr>
        <p:spPr>
          <a:xfrm rot="16200000">
            <a:off x="2119563" y="3513744"/>
            <a:ext cx="1356462" cy="646331"/>
          </a:xfrm>
          <a:prstGeom prst="rect">
            <a:avLst/>
          </a:prstGeom>
          <a:noFill/>
        </p:spPr>
        <p:txBody>
          <a:bodyPr wrap="none" rtlCol="0">
            <a:spAutoFit/>
          </a:bodyPr>
          <a:lstStyle/>
          <a:p>
            <a:r>
              <a:rPr lang="en-US" dirty="0">
                <a:latin typeface="Book Antiqua" panose="02040602050305030304" pitchFamily="18" charset="0"/>
              </a:rPr>
              <a:t>Associated </a:t>
            </a:r>
          </a:p>
          <a:p>
            <a:r>
              <a:rPr lang="en-US" dirty="0">
                <a:latin typeface="Book Antiqua" panose="02040602050305030304" pitchFamily="18" charset="0"/>
              </a:rPr>
              <a:t>Enterprises</a:t>
            </a:r>
          </a:p>
        </p:txBody>
      </p:sp>
      <p:cxnSp>
        <p:nvCxnSpPr>
          <p:cNvPr id="18" name="Connector: Elbow 17">
            <a:extLst>
              <a:ext uri="{FF2B5EF4-FFF2-40B4-BE49-F238E27FC236}">
                <a16:creationId xmlns:a16="http://schemas.microsoft.com/office/drawing/2014/main" id="{18B1B33A-3DA8-95A5-DFE1-A89BB2626446}"/>
              </a:ext>
            </a:extLst>
          </p:cNvPr>
          <p:cNvCxnSpPr>
            <a:endCxn id="7" idx="3"/>
          </p:cNvCxnSpPr>
          <p:nvPr/>
        </p:nvCxnSpPr>
        <p:spPr>
          <a:xfrm rot="10800000">
            <a:off x="4209223" y="2451291"/>
            <a:ext cx="5253417" cy="463317"/>
          </a:xfrm>
          <a:prstGeom prst="bentConnector3">
            <a:avLst>
              <a:gd name="adj1" fmla="val -250"/>
            </a:avLst>
          </a:prstGeom>
          <a:ln w="28575">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82B73EE-5FE5-FBF5-DA8B-08EB2D0E4373}"/>
              </a:ext>
            </a:extLst>
          </p:cNvPr>
          <p:cNvSpPr txBox="1"/>
          <p:nvPr/>
        </p:nvSpPr>
        <p:spPr>
          <a:xfrm>
            <a:off x="4092230" y="2505670"/>
            <a:ext cx="5487401" cy="923330"/>
          </a:xfrm>
          <a:prstGeom prst="rect">
            <a:avLst/>
          </a:prstGeom>
          <a:noFill/>
        </p:spPr>
        <p:txBody>
          <a:bodyPr wrap="none" rtlCol="0">
            <a:spAutoFit/>
          </a:bodyPr>
          <a:lstStyle/>
          <a:p>
            <a:pPr algn="ctr"/>
            <a:r>
              <a:rPr lang="en-US" dirty="0">
                <a:latin typeface="Book Antiqua" panose="02040602050305030304" pitchFamily="18" charset="0"/>
              </a:rPr>
              <a:t>Prior agreement in relation to relevant transaction </a:t>
            </a:r>
          </a:p>
          <a:p>
            <a:pPr algn="ctr"/>
            <a:r>
              <a:rPr lang="en-US" dirty="0">
                <a:latin typeface="Book Antiqua" panose="02040602050305030304" pitchFamily="18" charset="0"/>
              </a:rPr>
              <a:t>or determination of the </a:t>
            </a:r>
            <a:r>
              <a:rPr lang="en-US" b="1" dirty="0">
                <a:latin typeface="Book Antiqua" panose="02040602050305030304" pitchFamily="18" charset="0"/>
              </a:rPr>
              <a:t>terms of the transaction</a:t>
            </a:r>
          </a:p>
          <a:p>
            <a:pPr algn="ctr"/>
            <a:r>
              <a:rPr lang="en-US" dirty="0">
                <a:latin typeface="Book Antiqua" panose="02040602050305030304" pitchFamily="18" charset="0"/>
              </a:rPr>
              <a:t>in substance</a:t>
            </a:r>
          </a:p>
        </p:txBody>
      </p:sp>
      <p:sp>
        <p:nvSpPr>
          <p:cNvPr id="22" name="Rectangle: Rounded Corners 21">
            <a:extLst>
              <a:ext uri="{FF2B5EF4-FFF2-40B4-BE49-F238E27FC236}">
                <a16:creationId xmlns:a16="http://schemas.microsoft.com/office/drawing/2014/main" id="{C1741518-6760-9EFB-02A5-422AEC2FF824}"/>
              </a:ext>
            </a:extLst>
          </p:cNvPr>
          <p:cNvSpPr/>
          <p:nvPr/>
        </p:nvSpPr>
        <p:spPr>
          <a:xfrm>
            <a:off x="4993919" y="1271260"/>
            <a:ext cx="2499911" cy="97556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 Antiqua" panose="02040602050305030304" pitchFamily="18" charset="0"/>
              </a:rPr>
              <a:t>Section 92B(2)</a:t>
            </a:r>
          </a:p>
        </p:txBody>
      </p:sp>
    </p:spTree>
    <p:extLst>
      <p:ext uri="{BB962C8B-B14F-4D97-AF65-F5344CB8AC3E}">
        <p14:creationId xmlns:p14="http://schemas.microsoft.com/office/powerpoint/2010/main" val="249413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5" y="1328057"/>
            <a:ext cx="6572220" cy="4978475"/>
          </a:xfrm>
        </p:spPr>
        <p:txBody>
          <a:bodyPr vert="horz" lIns="91440" tIns="45720" rIns="91440" bIns="45720" rtlCol="0" anchor="t">
            <a:normAutofit lnSpcReduction="10000"/>
          </a:bodyPr>
          <a:lstStyle/>
          <a:p>
            <a:pPr marL="344170" indent="-344170"/>
            <a:r>
              <a:rPr lang="en-US" dirty="0">
                <a:latin typeface="Book Antiqua"/>
              </a:rPr>
              <a:t>Mr. Rahul is a normal Indian Citizen and resident. He got a job in Alphabet Inc. and moved to USA on 10</a:t>
            </a:r>
            <a:r>
              <a:rPr lang="en-US" baseline="30000" dirty="0">
                <a:latin typeface="Book Antiqua"/>
              </a:rPr>
              <a:t>th</a:t>
            </a:r>
            <a:r>
              <a:rPr lang="en-US" dirty="0">
                <a:latin typeface="Book Antiqua"/>
              </a:rPr>
              <a:t> July 2023. </a:t>
            </a:r>
            <a:endParaRPr lang="en-US" dirty="0"/>
          </a:p>
          <a:p>
            <a:pPr marL="344170" indent="-344170"/>
            <a:r>
              <a:rPr lang="en-US" dirty="0">
                <a:latin typeface="Book Antiqua"/>
              </a:rPr>
              <a:t>Condition of 60 + 365 days is met. </a:t>
            </a:r>
          </a:p>
          <a:p>
            <a:pPr marL="344170" indent="-344170"/>
            <a:r>
              <a:rPr lang="en-US" dirty="0">
                <a:latin typeface="Book Antiqua"/>
              </a:rPr>
              <a:t>However, Mr. Rahul has left India for the purposes of employment outside India. Thus, exemption is available upto 181 days. </a:t>
            </a:r>
            <a:endParaRPr lang="en-US" i="0" dirty="0">
              <a:latin typeface="Book Antiqua"/>
            </a:endParaRPr>
          </a:p>
          <a:p>
            <a:pPr marL="1799365" lvl="8" indent="-344170"/>
            <a:endParaRPr lang="en-US" dirty="0">
              <a:latin typeface="Book Antiqua"/>
            </a:endParaRPr>
          </a:p>
          <a:p>
            <a:pPr marL="344170" indent="-344170"/>
            <a:r>
              <a:rPr lang="en-US" dirty="0">
                <a:latin typeface="Book Antiqua"/>
              </a:rPr>
              <a:t>Hence, Mr. Rahul is a non-resident since he stayed in India for less than 182 days.</a:t>
            </a:r>
          </a:p>
          <a:p>
            <a:pPr marL="1096962" lvl="4" indent="-344170"/>
            <a:endParaRPr lang="en-US" dirty="0">
              <a:latin typeface="Book Antiqua"/>
            </a:endParaRPr>
          </a:p>
          <a:p>
            <a:pPr marL="344170" indent="-344170"/>
            <a:r>
              <a:rPr lang="en-US" dirty="0">
                <a:latin typeface="Book Antiqua"/>
              </a:rPr>
              <a:t>What if Mr. Rahul had moved to USA on 1</a:t>
            </a:r>
            <a:r>
              <a:rPr lang="en-US" baseline="30000" dirty="0">
                <a:latin typeface="Book Antiqua"/>
              </a:rPr>
              <a:t>st</a:t>
            </a:r>
            <a:r>
              <a:rPr lang="en-US" dirty="0">
                <a:latin typeface="Book Antiqua"/>
              </a:rPr>
              <a:t> January 2024?</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16</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fontScale="90000"/>
          </a:bodyPr>
          <a:lstStyle/>
          <a:p>
            <a:pPr algn="ctr"/>
            <a:r>
              <a:rPr lang="en-US" dirty="0"/>
              <a:t>Case Study – Emigrating Indian – Employment</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USA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155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BE99-E06A-5AC4-7F9D-0EB301BFBDBD}"/>
              </a:ext>
            </a:extLst>
          </p:cNvPr>
          <p:cNvSpPr>
            <a:spLocks noGrp="1"/>
          </p:cNvSpPr>
          <p:nvPr>
            <p:ph type="title"/>
          </p:nvPr>
        </p:nvSpPr>
        <p:spPr>
          <a:xfrm>
            <a:off x="657606" y="149675"/>
            <a:ext cx="10772775" cy="1329268"/>
          </a:xfrm>
        </p:spPr>
        <p:txBody>
          <a:bodyPr/>
          <a:lstStyle/>
          <a:p>
            <a:pPr algn="ctr"/>
            <a:r>
              <a:rPr lang="en-US" dirty="0"/>
              <a:t>Deemed International Transaction</a:t>
            </a:r>
          </a:p>
        </p:txBody>
      </p:sp>
      <p:sp>
        <p:nvSpPr>
          <p:cNvPr id="4" name="Date Placeholder 3">
            <a:extLst>
              <a:ext uri="{FF2B5EF4-FFF2-40B4-BE49-F238E27FC236}">
                <a16:creationId xmlns:a16="http://schemas.microsoft.com/office/drawing/2014/main" id="{6A7EC0DF-F117-CBA2-BD67-0835076738F4}"/>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4C2B6885-E9FA-C5C8-80F8-3CC0CA1F10B7}"/>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902A49-FADC-DE75-A568-FC3D0B3CCA4C}"/>
              </a:ext>
            </a:extLst>
          </p:cNvPr>
          <p:cNvSpPr>
            <a:spLocks noGrp="1"/>
          </p:cNvSpPr>
          <p:nvPr>
            <p:ph type="sldNum" sz="quarter" idx="12"/>
          </p:nvPr>
        </p:nvSpPr>
        <p:spPr/>
        <p:txBody>
          <a:bodyPr/>
          <a:lstStyle/>
          <a:p>
            <a:fld id="{53B6C93E-B05E-49F4-B363-E611733D9E4E}" type="slidenum">
              <a:rPr lang="en-US" smtClean="0"/>
              <a:pPr/>
              <a:t>160</a:t>
            </a:fld>
            <a:endParaRPr lang="en-US"/>
          </a:p>
        </p:txBody>
      </p:sp>
      <p:pic>
        <p:nvPicPr>
          <p:cNvPr id="7" name="Graphic 10" descr="Hospital with solid fill">
            <a:extLst>
              <a:ext uri="{FF2B5EF4-FFF2-40B4-BE49-F238E27FC236}">
                <a16:creationId xmlns:a16="http://schemas.microsoft.com/office/drawing/2014/main" id="{276F7AD9-8870-D8D3-063C-C3D283D47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2036" y="1478943"/>
            <a:ext cx="914400" cy="914400"/>
          </a:xfrm>
          <a:prstGeom prst="rect">
            <a:avLst/>
          </a:prstGeom>
        </p:spPr>
      </p:pic>
      <p:pic>
        <p:nvPicPr>
          <p:cNvPr id="8" name="Graphic 10" descr="Hospital with solid fill">
            <a:extLst>
              <a:ext uri="{FF2B5EF4-FFF2-40B4-BE49-F238E27FC236}">
                <a16:creationId xmlns:a16="http://schemas.microsoft.com/office/drawing/2014/main" id="{139868EE-BEC3-512C-66B9-42BF61EA0A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2036" y="4583647"/>
            <a:ext cx="914400" cy="914400"/>
          </a:xfrm>
          <a:prstGeom prst="rect">
            <a:avLst/>
          </a:prstGeom>
        </p:spPr>
      </p:pic>
      <p:cxnSp>
        <p:nvCxnSpPr>
          <p:cNvPr id="10" name="Straight Connector 9">
            <a:extLst>
              <a:ext uri="{FF2B5EF4-FFF2-40B4-BE49-F238E27FC236}">
                <a16:creationId xmlns:a16="http://schemas.microsoft.com/office/drawing/2014/main" id="{C3BD3C3F-D46C-B26B-F275-EC876E615B65}"/>
              </a:ext>
            </a:extLst>
          </p:cNvPr>
          <p:cNvCxnSpPr/>
          <p:nvPr/>
        </p:nvCxnSpPr>
        <p:spPr>
          <a:xfrm>
            <a:off x="1598212" y="3093057"/>
            <a:ext cx="9239416"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Graphic 11" descr="City outline">
            <a:extLst>
              <a:ext uri="{FF2B5EF4-FFF2-40B4-BE49-F238E27FC236}">
                <a16:creationId xmlns:a16="http://schemas.microsoft.com/office/drawing/2014/main" id="{668859AF-412D-72F4-FF1C-73145D55E1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9312" y="4583647"/>
            <a:ext cx="914400" cy="914400"/>
          </a:xfrm>
          <a:prstGeom prst="rect">
            <a:avLst/>
          </a:prstGeom>
        </p:spPr>
      </p:pic>
      <p:sp>
        <p:nvSpPr>
          <p:cNvPr id="12" name="TextBox 11">
            <a:extLst>
              <a:ext uri="{FF2B5EF4-FFF2-40B4-BE49-F238E27FC236}">
                <a16:creationId xmlns:a16="http://schemas.microsoft.com/office/drawing/2014/main" id="{CA019D2A-CA4B-D913-AB86-4145D0990E4D}"/>
              </a:ext>
            </a:extLst>
          </p:cNvPr>
          <p:cNvSpPr txBox="1"/>
          <p:nvPr/>
        </p:nvSpPr>
        <p:spPr>
          <a:xfrm>
            <a:off x="9525826" y="2614658"/>
            <a:ext cx="1592103" cy="369332"/>
          </a:xfrm>
          <a:prstGeom prst="rect">
            <a:avLst/>
          </a:prstGeom>
          <a:noFill/>
        </p:spPr>
        <p:txBody>
          <a:bodyPr wrap="none" rtlCol="0">
            <a:spAutoFit/>
          </a:bodyPr>
          <a:lstStyle/>
          <a:p>
            <a:r>
              <a:rPr lang="en-US" dirty="0">
                <a:latin typeface="Book Antiqua" panose="02040602050305030304" pitchFamily="18" charset="0"/>
              </a:rPr>
              <a:t>Outside India</a:t>
            </a:r>
          </a:p>
        </p:txBody>
      </p:sp>
      <p:sp>
        <p:nvSpPr>
          <p:cNvPr id="13" name="TextBox 12">
            <a:extLst>
              <a:ext uri="{FF2B5EF4-FFF2-40B4-BE49-F238E27FC236}">
                <a16:creationId xmlns:a16="http://schemas.microsoft.com/office/drawing/2014/main" id="{A31C4073-3C06-3A7A-89A8-AB473FAA9899}"/>
              </a:ext>
            </a:extLst>
          </p:cNvPr>
          <p:cNvSpPr txBox="1"/>
          <p:nvPr/>
        </p:nvSpPr>
        <p:spPr>
          <a:xfrm>
            <a:off x="9525825" y="3175286"/>
            <a:ext cx="721672" cy="369332"/>
          </a:xfrm>
          <a:prstGeom prst="rect">
            <a:avLst/>
          </a:prstGeom>
          <a:noFill/>
        </p:spPr>
        <p:txBody>
          <a:bodyPr wrap="none" rtlCol="0">
            <a:spAutoFit/>
          </a:bodyPr>
          <a:lstStyle/>
          <a:p>
            <a:pPr algn="ctr"/>
            <a:r>
              <a:rPr lang="en-US" dirty="0">
                <a:latin typeface="Book Antiqua" panose="02040602050305030304" pitchFamily="18" charset="0"/>
              </a:rPr>
              <a:t>India</a:t>
            </a:r>
          </a:p>
        </p:txBody>
      </p:sp>
      <p:sp>
        <p:nvSpPr>
          <p:cNvPr id="14" name="TextBox 13">
            <a:extLst>
              <a:ext uri="{FF2B5EF4-FFF2-40B4-BE49-F238E27FC236}">
                <a16:creationId xmlns:a16="http://schemas.microsoft.com/office/drawing/2014/main" id="{6E904242-F122-D375-8AE7-13F2294F41A3}"/>
              </a:ext>
            </a:extLst>
          </p:cNvPr>
          <p:cNvSpPr txBox="1"/>
          <p:nvPr/>
        </p:nvSpPr>
        <p:spPr>
          <a:xfrm>
            <a:off x="3330004" y="2317744"/>
            <a:ext cx="718466" cy="369332"/>
          </a:xfrm>
          <a:prstGeom prst="rect">
            <a:avLst/>
          </a:prstGeom>
          <a:noFill/>
        </p:spPr>
        <p:txBody>
          <a:bodyPr wrap="none" rtlCol="0">
            <a:spAutoFit/>
          </a:bodyPr>
          <a:lstStyle/>
          <a:p>
            <a:pPr algn="ctr"/>
            <a:r>
              <a:rPr lang="en-US" dirty="0">
                <a:latin typeface="Book Antiqua" panose="02040602050305030304" pitchFamily="18" charset="0"/>
              </a:rPr>
              <a:t>F Co.</a:t>
            </a:r>
          </a:p>
        </p:txBody>
      </p:sp>
      <p:sp>
        <p:nvSpPr>
          <p:cNvPr id="15" name="TextBox 14">
            <a:extLst>
              <a:ext uri="{FF2B5EF4-FFF2-40B4-BE49-F238E27FC236}">
                <a16:creationId xmlns:a16="http://schemas.microsoft.com/office/drawing/2014/main" id="{1CC8C6DA-2AF9-3619-CBD2-D652BB64CBBC}"/>
              </a:ext>
            </a:extLst>
          </p:cNvPr>
          <p:cNvSpPr txBox="1"/>
          <p:nvPr/>
        </p:nvSpPr>
        <p:spPr>
          <a:xfrm>
            <a:off x="3354850" y="5505338"/>
            <a:ext cx="668774" cy="369332"/>
          </a:xfrm>
          <a:prstGeom prst="rect">
            <a:avLst/>
          </a:prstGeom>
          <a:noFill/>
        </p:spPr>
        <p:txBody>
          <a:bodyPr wrap="none" rtlCol="0">
            <a:spAutoFit/>
          </a:bodyPr>
          <a:lstStyle/>
          <a:p>
            <a:pPr algn="ctr"/>
            <a:r>
              <a:rPr lang="en-US" dirty="0">
                <a:latin typeface="Book Antiqua" panose="02040602050305030304" pitchFamily="18" charset="0"/>
              </a:rPr>
              <a:t>I Co.</a:t>
            </a:r>
          </a:p>
        </p:txBody>
      </p:sp>
      <p:cxnSp>
        <p:nvCxnSpPr>
          <p:cNvPr id="17" name="Straight Arrow Connector 16">
            <a:extLst>
              <a:ext uri="{FF2B5EF4-FFF2-40B4-BE49-F238E27FC236}">
                <a16:creationId xmlns:a16="http://schemas.microsoft.com/office/drawing/2014/main" id="{75454FDC-1A78-0630-242A-35CAA85C15DF}"/>
              </a:ext>
            </a:extLst>
          </p:cNvPr>
          <p:cNvCxnSpPr>
            <a:stCxn id="14" idx="2"/>
            <a:endCxn id="8" idx="0"/>
          </p:cNvCxnSpPr>
          <p:nvPr/>
        </p:nvCxnSpPr>
        <p:spPr>
          <a:xfrm flipH="1">
            <a:off x="3689236" y="2687076"/>
            <a:ext cx="1" cy="189657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132D0F2-5136-0140-5DEC-91195FB6EE31}"/>
              </a:ext>
            </a:extLst>
          </p:cNvPr>
          <p:cNvSpPr txBox="1"/>
          <p:nvPr/>
        </p:nvSpPr>
        <p:spPr>
          <a:xfrm>
            <a:off x="2970770" y="3225318"/>
            <a:ext cx="718466" cy="369332"/>
          </a:xfrm>
          <a:prstGeom prst="rect">
            <a:avLst/>
          </a:prstGeom>
          <a:noFill/>
        </p:spPr>
        <p:txBody>
          <a:bodyPr wrap="none" rtlCol="0">
            <a:spAutoFit/>
          </a:bodyPr>
          <a:lstStyle/>
          <a:p>
            <a:pPr algn="ctr"/>
            <a:r>
              <a:rPr lang="en-US" dirty="0">
                <a:latin typeface="Book Antiqua" panose="02040602050305030304" pitchFamily="18" charset="0"/>
              </a:rPr>
              <a:t>WOS</a:t>
            </a:r>
          </a:p>
        </p:txBody>
      </p:sp>
      <p:sp>
        <p:nvSpPr>
          <p:cNvPr id="19" name="TextBox 18">
            <a:extLst>
              <a:ext uri="{FF2B5EF4-FFF2-40B4-BE49-F238E27FC236}">
                <a16:creationId xmlns:a16="http://schemas.microsoft.com/office/drawing/2014/main" id="{F096A119-7EBC-4A7F-FDB7-A9E580E5CCEE}"/>
              </a:ext>
            </a:extLst>
          </p:cNvPr>
          <p:cNvSpPr txBox="1"/>
          <p:nvPr/>
        </p:nvSpPr>
        <p:spPr>
          <a:xfrm>
            <a:off x="9264543" y="5313381"/>
            <a:ext cx="1016625" cy="369332"/>
          </a:xfrm>
          <a:prstGeom prst="rect">
            <a:avLst/>
          </a:prstGeom>
          <a:noFill/>
        </p:spPr>
        <p:txBody>
          <a:bodyPr wrap="none" rtlCol="0">
            <a:spAutoFit/>
          </a:bodyPr>
          <a:lstStyle/>
          <a:p>
            <a:pPr algn="ctr"/>
            <a:r>
              <a:rPr lang="en-US" dirty="0">
                <a:latin typeface="Book Antiqua" panose="02040602050305030304" pitchFamily="18" charset="0"/>
              </a:rPr>
              <a:t>Non AE</a:t>
            </a:r>
          </a:p>
        </p:txBody>
      </p:sp>
      <p:cxnSp>
        <p:nvCxnSpPr>
          <p:cNvPr id="21" name="Straight Arrow Connector 20">
            <a:extLst>
              <a:ext uri="{FF2B5EF4-FFF2-40B4-BE49-F238E27FC236}">
                <a16:creationId xmlns:a16="http://schemas.microsoft.com/office/drawing/2014/main" id="{AEFE0280-DE57-5E40-27BC-7611FE5C5F72}"/>
              </a:ext>
            </a:extLst>
          </p:cNvPr>
          <p:cNvCxnSpPr>
            <a:endCxn id="7" idx="3"/>
          </p:cNvCxnSpPr>
          <p:nvPr/>
        </p:nvCxnSpPr>
        <p:spPr>
          <a:xfrm flipH="1" flipV="1">
            <a:off x="4146436" y="1936143"/>
            <a:ext cx="5118107" cy="310470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AC5215C-74B1-7475-F256-6AFF4BED14EB}"/>
              </a:ext>
            </a:extLst>
          </p:cNvPr>
          <p:cNvCxnSpPr>
            <a:cxnSpLocks/>
            <a:stCxn id="8" idx="3"/>
          </p:cNvCxnSpPr>
          <p:nvPr/>
        </p:nvCxnSpPr>
        <p:spPr>
          <a:xfrm>
            <a:off x="4146436" y="5040847"/>
            <a:ext cx="512542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3B3ED2F-2D69-2CFD-1000-935623D94ABC}"/>
              </a:ext>
            </a:extLst>
          </p:cNvPr>
          <p:cNvSpPr txBox="1"/>
          <p:nvPr/>
        </p:nvSpPr>
        <p:spPr>
          <a:xfrm>
            <a:off x="5307561" y="4552979"/>
            <a:ext cx="1859805" cy="369332"/>
          </a:xfrm>
          <a:prstGeom prst="rect">
            <a:avLst/>
          </a:prstGeom>
          <a:noFill/>
        </p:spPr>
        <p:txBody>
          <a:bodyPr wrap="none" rtlCol="0">
            <a:spAutoFit/>
          </a:bodyPr>
          <a:lstStyle/>
          <a:p>
            <a:pPr algn="ctr"/>
            <a:r>
              <a:rPr lang="en-US" dirty="0">
                <a:latin typeface="Book Antiqua" panose="02040602050305030304" pitchFamily="18" charset="0"/>
              </a:rPr>
              <a:t>Supply of goods</a:t>
            </a:r>
          </a:p>
        </p:txBody>
      </p:sp>
      <p:sp>
        <p:nvSpPr>
          <p:cNvPr id="26" name="TextBox 25">
            <a:extLst>
              <a:ext uri="{FF2B5EF4-FFF2-40B4-BE49-F238E27FC236}">
                <a16:creationId xmlns:a16="http://schemas.microsoft.com/office/drawing/2014/main" id="{38771437-177A-939E-F1A6-66B281722C41}"/>
              </a:ext>
            </a:extLst>
          </p:cNvPr>
          <p:cNvSpPr txBox="1"/>
          <p:nvPr/>
        </p:nvSpPr>
        <p:spPr>
          <a:xfrm>
            <a:off x="5147481" y="1657498"/>
            <a:ext cx="2374368" cy="923330"/>
          </a:xfrm>
          <a:prstGeom prst="rect">
            <a:avLst/>
          </a:prstGeom>
          <a:noFill/>
        </p:spPr>
        <p:txBody>
          <a:bodyPr wrap="none" rtlCol="0">
            <a:spAutoFit/>
          </a:bodyPr>
          <a:lstStyle/>
          <a:p>
            <a:pPr algn="ctr"/>
            <a:r>
              <a:rPr lang="en-US" dirty="0">
                <a:latin typeface="Book Antiqua" panose="02040602050305030304" pitchFamily="18" charset="0"/>
              </a:rPr>
              <a:t>Prior agreement for</a:t>
            </a:r>
          </a:p>
          <a:p>
            <a:pPr algn="ctr"/>
            <a:r>
              <a:rPr lang="en-US" dirty="0">
                <a:latin typeface="Book Antiqua" panose="02040602050305030304" pitchFamily="18" charset="0"/>
              </a:rPr>
              <a:t>supply of goods </a:t>
            </a:r>
          </a:p>
          <a:p>
            <a:pPr algn="ctr"/>
            <a:r>
              <a:rPr lang="en-US" dirty="0">
                <a:latin typeface="Book Antiqua" panose="02040602050305030304" pitchFamily="18" charset="0"/>
              </a:rPr>
              <a:t>from I Co. to Non AE</a:t>
            </a:r>
          </a:p>
        </p:txBody>
      </p:sp>
    </p:spTree>
    <p:extLst>
      <p:ext uri="{BB962C8B-B14F-4D97-AF65-F5344CB8AC3E}">
        <p14:creationId xmlns:p14="http://schemas.microsoft.com/office/powerpoint/2010/main" val="14108924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BE99-E06A-5AC4-7F9D-0EB301BFBDBD}"/>
              </a:ext>
            </a:extLst>
          </p:cNvPr>
          <p:cNvSpPr>
            <a:spLocks noGrp="1"/>
          </p:cNvSpPr>
          <p:nvPr>
            <p:ph type="title"/>
          </p:nvPr>
        </p:nvSpPr>
        <p:spPr>
          <a:xfrm>
            <a:off x="657606" y="149675"/>
            <a:ext cx="10772775" cy="1329268"/>
          </a:xfrm>
        </p:spPr>
        <p:txBody>
          <a:bodyPr/>
          <a:lstStyle/>
          <a:p>
            <a:pPr algn="ctr"/>
            <a:r>
              <a:rPr lang="en-US" dirty="0"/>
              <a:t>Deemed International Transaction</a:t>
            </a:r>
          </a:p>
        </p:txBody>
      </p:sp>
      <p:sp>
        <p:nvSpPr>
          <p:cNvPr id="4" name="Date Placeholder 3">
            <a:extLst>
              <a:ext uri="{FF2B5EF4-FFF2-40B4-BE49-F238E27FC236}">
                <a16:creationId xmlns:a16="http://schemas.microsoft.com/office/drawing/2014/main" id="{6A7EC0DF-F117-CBA2-BD67-0835076738F4}"/>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4C2B6885-E9FA-C5C8-80F8-3CC0CA1F10B7}"/>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902A49-FADC-DE75-A568-FC3D0B3CCA4C}"/>
              </a:ext>
            </a:extLst>
          </p:cNvPr>
          <p:cNvSpPr>
            <a:spLocks noGrp="1"/>
          </p:cNvSpPr>
          <p:nvPr>
            <p:ph type="sldNum" sz="quarter" idx="12"/>
          </p:nvPr>
        </p:nvSpPr>
        <p:spPr/>
        <p:txBody>
          <a:bodyPr/>
          <a:lstStyle/>
          <a:p>
            <a:fld id="{53B6C93E-B05E-49F4-B363-E611733D9E4E}" type="slidenum">
              <a:rPr lang="en-US" smtClean="0"/>
              <a:pPr/>
              <a:t>161</a:t>
            </a:fld>
            <a:endParaRPr lang="en-US"/>
          </a:p>
        </p:txBody>
      </p:sp>
      <p:pic>
        <p:nvPicPr>
          <p:cNvPr id="7" name="Graphic 10" descr="Hospital with solid fill">
            <a:extLst>
              <a:ext uri="{FF2B5EF4-FFF2-40B4-BE49-F238E27FC236}">
                <a16:creationId xmlns:a16="http://schemas.microsoft.com/office/drawing/2014/main" id="{276F7AD9-8870-D8D3-063C-C3D283D47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6794" y="1507868"/>
            <a:ext cx="914400" cy="914400"/>
          </a:xfrm>
          <a:prstGeom prst="rect">
            <a:avLst/>
          </a:prstGeom>
        </p:spPr>
      </p:pic>
      <p:pic>
        <p:nvPicPr>
          <p:cNvPr id="8" name="Graphic 10" descr="Hospital with solid fill">
            <a:extLst>
              <a:ext uri="{FF2B5EF4-FFF2-40B4-BE49-F238E27FC236}">
                <a16:creationId xmlns:a16="http://schemas.microsoft.com/office/drawing/2014/main" id="{139868EE-BEC3-512C-66B9-42BF61EA0A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2036" y="4583647"/>
            <a:ext cx="914400" cy="914400"/>
          </a:xfrm>
          <a:prstGeom prst="rect">
            <a:avLst/>
          </a:prstGeom>
        </p:spPr>
      </p:pic>
      <p:cxnSp>
        <p:nvCxnSpPr>
          <p:cNvPr id="10" name="Straight Connector 9">
            <a:extLst>
              <a:ext uri="{FF2B5EF4-FFF2-40B4-BE49-F238E27FC236}">
                <a16:creationId xmlns:a16="http://schemas.microsoft.com/office/drawing/2014/main" id="{C3BD3C3F-D46C-B26B-F275-EC876E615B65}"/>
              </a:ext>
            </a:extLst>
          </p:cNvPr>
          <p:cNvCxnSpPr/>
          <p:nvPr/>
        </p:nvCxnSpPr>
        <p:spPr>
          <a:xfrm>
            <a:off x="1598212" y="3093057"/>
            <a:ext cx="9239416"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Graphic 11" descr="City outline">
            <a:extLst>
              <a:ext uri="{FF2B5EF4-FFF2-40B4-BE49-F238E27FC236}">
                <a16:creationId xmlns:a16="http://schemas.microsoft.com/office/drawing/2014/main" id="{668859AF-412D-72F4-FF1C-73145D55E1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9312" y="4583647"/>
            <a:ext cx="914400" cy="914400"/>
          </a:xfrm>
          <a:prstGeom prst="rect">
            <a:avLst/>
          </a:prstGeom>
        </p:spPr>
      </p:pic>
      <p:sp>
        <p:nvSpPr>
          <p:cNvPr id="12" name="TextBox 11">
            <a:extLst>
              <a:ext uri="{FF2B5EF4-FFF2-40B4-BE49-F238E27FC236}">
                <a16:creationId xmlns:a16="http://schemas.microsoft.com/office/drawing/2014/main" id="{CA019D2A-CA4B-D913-AB86-4145D0990E4D}"/>
              </a:ext>
            </a:extLst>
          </p:cNvPr>
          <p:cNvSpPr txBox="1"/>
          <p:nvPr/>
        </p:nvSpPr>
        <p:spPr>
          <a:xfrm>
            <a:off x="9525826" y="2614658"/>
            <a:ext cx="1592103" cy="369332"/>
          </a:xfrm>
          <a:prstGeom prst="rect">
            <a:avLst/>
          </a:prstGeom>
          <a:noFill/>
        </p:spPr>
        <p:txBody>
          <a:bodyPr wrap="none" rtlCol="0">
            <a:spAutoFit/>
          </a:bodyPr>
          <a:lstStyle/>
          <a:p>
            <a:r>
              <a:rPr lang="en-US" dirty="0">
                <a:latin typeface="Book Antiqua" panose="02040602050305030304" pitchFamily="18" charset="0"/>
              </a:rPr>
              <a:t>Outside India</a:t>
            </a:r>
          </a:p>
        </p:txBody>
      </p:sp>
      <p:sp>
        <p:nvSpPr>
          <p:cNvPr id="13" name="TextBox 12">
            <a:extLst>
              <a:ext uri="{FF2B5EF4-FFF2-40B4-BE49-F238E27FC236}">
                <a16:creationId xmlns:a16="http://schemas.microsoft.com/office/drawing/2014/main" id="{A31C4073-3C06-3A7A-89A8-AB473FAA9899}"/>
              </a:ext>
            </a:extLst>
          </p:cNvPr>
          <p:cNvSpPr txBox="1"/>
          <p:nvPr/>
        </p:nvSpPr>
        <p:spPr>
          <a:xfrm>
            <a:off x="9525825" y="3175286"/>
            <a:ext cx="721672" cy="369332"/>
          </a:xfrm>
          <a:prstGeom prst="rect">
            <a:avLst/>
          </a:prstGeom>
          <a:noFill/>
        </p:spPr>
        <p:txBody>
          <a:bodyPr wrap="none" rtlCol="0">
            <a:spAutoFit/>
          </a:bodyPr>
          <a:lstStyle/>
          <a:p>
            <a:pPr algn="ctr"/>
            <a:r>
              <a:rPr lang="en-US" dirty="0">
                <a:latin typeface="Book Antiqua" panose="02040602050305030304" pitchFamily="18" charset="0"/>
              </a:rPr>
              <a:t>India</a:t>
            </a:r>
          </a:p>
        </p:txBody>
      </p:sp>
      <p:sp>
        <p:nvSpPr>
          <p:cNvPr id="14" name="TextBox 13">
            <a:extLst>
              <a:ext uri="{FF2B5EF4-FFF2-40B4-BE49-F238E27FC236}">
                <a16:creationId xmlns:a16="http://schemas.microsoft.com/office/drawing/2014/main" id="{6E904242-F122-D375-8AE7-13F2294F41A3}"/>
              </a:ext>
            </a:extLst>
          </p:cNvPr>
          <p:cNvSpPr txBox="1"/>
          <p:nvPr/>
        </p:nvSpPr>
        <p:spPr>
          <a:xfrm>
            <a:off x="5764761" y="2357698"/>
            <a:ext cx="718466" cy="369332"/>
          </a:xfrm>
          <a:prstGeom prst="rect">
            <a:avLst/>
          </a:prstGeom>
          <a:noFill/>
        </p:spPr>
        <p:txBody>
          <a:bodyPr wrap="none" rtlCol="0">
            <a:spAutoFit/>
          </a:bodyPr>
          <a:lstStyle/>
          <a:p>
            <a:pPr algn="ctr"/>
            <a:r>
              <a:rPr lang="en-US" dirty="0">
                <a:latin typeface="Book Antiqua" panose="02040602050305030304" pitchFamily="18" charset="0"/>
              </a:rPr>
              <a:t>F Co.</a:t>
            </a:r>
          </a:p>
        </p:txBody>
      </p:sp>
      <p:sp>
        <p:nvSpPr>
          <p:cNvPr id="15" name="TextBox 14">
            <a:extLst>
              <a:ext uri="{FF2B5EF4-FFF2-40B4-BE49-F238E27FC236}">
                <a16:creationId xmlns:a16="http://schemas.microsoft.com/office/drawing/2014/main" id="{1CC8C6DA-2AF9-3619-CBD2-D652BB64CBBC}"/>
              </a:ext>
            </a:extLst>
          </p:cNvPr>
          <p:cNvSpPr txBox="1"/>
          <p:nvPr/>
        </p:nvSpPr>
        <p:spPr>
          <a:xfrm>
            <a:off x="3354850" y="5505338"/>
            <a:ext cx="668774" cy="369332"/>
          </a:xfrm>
          <a:prstGeom prst="rect">
            <a:avLst/>
          </a:prstGeom>
          <a:noFill/>
        </p:spPr>
        <p:txBody>
          <a:bodyPr wrap="none" rtlCol="0">
            <a:spAutoFit/>
          </a:bodyPr>
          <a:lstStyle/>
          <a:p>
            <a:pPr algn="ctr"/>
            <a:r>
              <a:rPr lang="en-US" dirty="0">
                <a:latin typeface="Book Antiqua" panose="02040602050305030304" pitchFamily="18" charset="0"/>
              </a:rPr>
              <a:t>I Co.</a:t>
            </a:r>
          </a:p>
        </p:txBody>
      </p:sp>
      <p:sp>
        <p:nvSpPr>
          <p:cNvPr id="18" name="TextBox 17">
            <a:extLst>
              <a:ext uri="{FF2B5EF4-FFF2-40B4-BE49-F238E27FC236}">
                <a16:creationId xmlns:a16="http://schemas.microsoft.com/office/drawing/2014/main" id="{1132D0F2-5136-0140-5DEC-91195FB6EE31}"/>
              </a:ext>
            </a:extLst>
          </p:cNvPr>
          <p:cNvSpPr txBox="1"/>
          <p:nvPr/>
        </p:nvSpPr>
        <p:spPr>
          <a:xfrm>
            <a:off x="2970770" y="3225318"/>
            <a:ext cx="718466" cy="369332"/>
          </a:xfrm>
          <a:prstGeom prst="rect">
            <a:avLst/>
          </a:prstGeom>
          <a:noFill/>
        </p:spPr>
        <p:txBody>
          <a:bodyPr wrap="none" rtlCol="0">
            <a:spAutoFit/>
          </a:bodyPr>
          <a:lstStyle/>
          <a:p>
            <a:pPr algn="ctr"/>
            <a:r>
              <a:rPr lang="en-US" dirty="0">
                <a:latin typeface="Book Antiqua" panose="02040602050305030304" pitchFamily="18" charset="0"/>
              </a:rPr>
              <a:t>WOS</a:t>
            </a:r>
          </a:p>
        </p:txBody>
      </p:sp>
      <p:sp>
        <p:nvSpPr>
          <p:cNvPr id="19" name="TextBox 18">
            <a:extLst>
              <a:ext uri="{FF2B5EF4-FFF2-40B4-BE49-F238E27FC236}">
                <a16:creationId xmlns:a16="http://schemas.microsoft.com/office/drawing/2014/main" id="{F096A119-7EBC-4A7F-FDB7-A9E580E5CCEE}"/>
              </a:ext>
            </a:extLst>
          </p:cNvPr>
          <p:cNvSpPr txBox="1"/>
          <p:nvPr/>
        </p:nvSpPr>
        <p:spPr>
          <a:xfrm>
            <a:off x="9264543" y="5313381"/>
            <a:ext cx="1016625" cy="369332"/>
          </a:xfrm>
          <a:prstGeom prst="rect">
            <a:avLst/>
          </a:prstGeom>
          <a:noFill/>
        </p:spPr>
        <p:txBody>
          <a:bodyPr wrap="none" rtlCol="0">
            <a:spAutoFit/>
          </a:bodyPr>
          <a:lstStyle/>
          <a:p>
            <a:pPr algn="ctr"/>
            <a:r>
              <a:rPr lang="en-US" dirty="0">
                <a:latin typeface="Book Antiqua" panose="02040602050305030304" pitchFamily="18" charset="0"/>
              </a:rPr>
              <a:t>Non AE</a:t>
            </a:r>
          </a:p>
        </p:txBody>
      </p:sp>
      <p:cxnSp>
        <p:nvCxnSpPr>
          <p:cNvPr id="22" name="Straight Arrow Connector 21">
            <a:extLst>
              <a:ext uri="{FF2B5EF4-FFF2-40B4-BE49-F238E27FC236}">
                <a16:creationId xmlns:a16="http://schemas.microsoft.com/office/drawing/2014/main" id="{8AC5215C-74B1-7475-F256-6AFF4BED14EB}"/>
              </a:ext>
            </a:extLst>
          </p:cNvPr>
          <p:cNvCxnSpPr>
            <a:cxnSpLocks/>
            <a:stCxn id="8" idx="3"/>
          </p:cNvCxnSpPr>
          <p:nvPr/>
        </p:nvCxnSpPr>
        <p:spPr>
          <a:xfrm>
            <a:off x="4146436" y="5040847"/>
            <a:ext cx="512542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3B3ED2F-2D69-2CFD-1000-935623D94ABC}"/>
              </a:ext>
            </a:extLst>
          </p:cNvPr>
          <p:cNvSpPr txBox="1"/>
          <p:nvPr/>
        </p:nvSpPr>
        <p:spPr>
          <a:xfrm>
            <a:off x="5229052" y="5209293"/>
            <a:ext cx="2207657" cy="369332"/>
          </a:xfrm>
          <a:prstGeom prst="rect">
            <a:avLst/>
          </a:prstGeom>
          <a:noFill/>
        </p:spPr>
        <p:txBody>
          <a:bodyPr wrap="none" rtlCol="0">
            <a:spAutoFit/>
          </a:bodyPr>
          <a:lstStyle/>
          <a:p>
            <a:pPr algn="ctr"/>
            <a:r>
              <a:rPr lang="en-US" dirty="0">
                <a:latin typeface="Book Antiqua" panose="02040602050305030304" pitchFamily="18" charset="0"/>
              </a:rPr>
              <a:t>Contract agreement</a:t>
            </a:r>
          </a:p>
        </p:txBody>
      </p:sp>
      <p:sp>
        <p:nvSpPr>
          <p:cNvPr id="26" name="TextBox 25">
            <a:extLst>
              <a:ext uri="{FF2B5EF4-FFF2-40B4-BE49-F238E27FC236}">
                <a16:creationId xmlns:a16="http://schemas.microsoft.com/office/drawing/2014/main" id="{38771437-177A-939E-F1A6-66B281722C41}"/>
              </a:ext>
            </a:extLst>
          </p:cNvPr>
          <p:cNvSpPr txBox="1"/>
          <p:nvPr/>
        </p:nvSpPr>
        <p:spPr>
          <a:xfrm>
            <a:off x="3714360" y="3262531"/>
            <a:ext cx="2409634" cy="923330"/>
          </a:xfrm>
          <a:prstGeom prst="rect">
            <a:avLst/>
          </a:prstGeom>
          <a:noFill/>
        </p:spPr>
        <p:txBody>
          <a:bodyPr wrap="none" rtlCol="0">
            <a:spAutoFit/>
          </a:bodyPr>
          <a:lstStyle/>
          <a:p>
            <a:pPr algn="ctr"/>
            <a:r>
              <a:rPr lang="en-US" dirty="0">
                <a:latin typeface="Book Antiqua" panose="02040602050305030304" pitchFamily="18" charset="0"/>
              </a:rPr>
              <a:t>Terms and conditions</a:t>
            </a:r>
          </a:p>
          <a:p>
            <a:pPr algn="ctr"/>
            <a:r>
              <a:rPr lang="en-US" dirty="0">
                <a:latin typeface="Book Antiqua" panose="02040602050305030304" pitchFamily="18" charset="0"/>
              </a:rPr>
              <a:t>determined by</a:t>
            </a:r>
          </a:p>
          <a:p>
            <a:pPr algn="ctr"/>
            <a:r>
              <a:rPr lang="en-US" dirty="0">
                <a:latin typeface="Book Antiqua" panose="02040602050305030304" pitchFamily="18" charset="0"/>
              </a:rPr>
              <a:t>F Co.</a:t>
            </a:r>
          </a:p>
        </p:txBody>
      </p:sp>
      <p:cxnSp>
        <p:nvCxnSpPr>
          <p:cNvPr id="20" name="Connector: Elbow 19">
            <a:extLst>
              <a:ext uri="{FF2B5EF4-FFF2-40B4-BE49-F238E27FC236}">
                <a16:creationId xmlns:a16="http://schemas.microsoft.com/office/drawing/2014/main" id="{739382B4-3A6C-8953-7EA9-9FF37EB0B9B3}"/>
              </a:ext>
            </a:extLst>
          </p:cNvPr>
          <p:cNvCxnSpPr>
            <a:endCxn id="8" idx="0"/>
          </p:cNvCxnSpPr>
          <p:nvPr/>
        </p:nvCxnSpPr>
        <p:spPr>
          <a:xfrm rot="5400000">
            <a:off x="3368726" y="2285578"/>
            <a:ext cx="2618579" cy="1977558"/>
          </a:xfrm>
          <a:prstGeom prst="bentConnector3">
            <a:avLst>
              <a:gd name="adj1" fmla="val -40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07378EA-BB0F-31BD-CAA3-3A40A2C851E7}"/>
              </a:ext>
            </a:extLst>
          </p:cNvPr>
          <p:cNvCxnSpPr>
            <a:stCxn id="14" idx="2"/>
          </p:cNvCxnSpPr>
          <p:nvPr/>
        </p:nvCxnSpPr>
        <p:spPr>
          <a:xfrm>
            <a:off x="6123994" y="2727030"/>
            <a:ext cx="0" cy="2313817"/>
          </a:xfrm>
          <a:prstGeom prst="straightConnector1">
            <a:avLst/>
          </a:prstGeom>
          <a:ln w="28575">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1544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65F3-89C2-223B-B445-BC2C5F780841}"/>
              </a:ext>
            </a:extLst>
          </p:cNvPr>
          <p:cNvSpPr>
            <a:spLocks noGrp="1"/>
          </p:cNvSpPr>
          <p:nvPr>
            <p:ph type="title"/>
          </p:nvPr>
        </p:nvSpPr>
        <p:spPr>
          <a:xfrm>
            <a:off x="685800" y="36192"/>
            <a:ext cx="10744581" cy="1658198"/>
          </a:xfrm>
        </p:spPr>
        <p:txBody>
          <a:bodyPr/>
          <a:lstStyle/>
          <a:p>
            <a:r>
              <a:rPr lang="en-US" dirty="0"/>
              <a:t>Overview of Transfer Pricing Methods</a:t>
            </a:r>
          </a:p>
        </p:txBody>
      </p:sp>
      <p:graphicFrame>
        <p:nvGraphicFramePr>
          <p:cNvPr id="7" name="Content Placeholder 6">
            <a:extLst>
              <a:ext uri="{FF2B5EF4-FFF2-40B4-BE49-F238E27FC236}">
                <a16:creationId xmlns:a16="http://schemas.microsoft.com/office/drawing/2014/main" id="{5A36E3AB-1E6C-362C-F2EA-4E62255AF923}"/>
              </a:ext>
            </a:extLst>
          </p:cNvPr>
          <p:cNvGraphicFramePr>
            <a:graphicFrameLocks noGrp="1"/>
          </p:cNvGraphicFramePr>
          <p:nvPr>
            <p:ph idx="1"/>
          </p:nvPr>
        </p:nvGraphicFramePr>
        <p:xfrm>
          <a:off x="685800" y="1470674"/>
          <a:ext cx="11131412"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C7CC26F-3BB6-264B-B91F-69461B562E49}"/>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8D0A8718-1EAC-A5A4-C01E-82516D462109}"/>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754DED83-DA98-BE78-354E-FD2B19394D4B}"/>
              </a:ext>
            </a:extLst>
          </p:cNvPr>
          <p:cNvSpPr>
            <a:spLocks noGrp="1"/>
          </p:cNvSpPr>
          <p:nvPr>
            <p:ph type="sldNum" sz="quarter" idx="12"/>
          </p:nvPr>
        </p:nvSpPr>
        <p:spPr/>
        <p:txBody>
          <a:bodyPr/>
          <a:lstStyle/>
          <a:p>
            <a:fld id="{53B6C93E-B05E-49F4-B363-E611733D9E4E}" type="slidenum">
              <a:rPr lang="en-US" smtClean="0"/>
              <a:pPr/>
              <a:t>162</a:t>
            </a:fld>
            <a:endParaRPr lang="en-US"/>
          </a:p>
        </p:txBody>
      </p:sp>
      <p:sp>
        <p:nvSpPr>
          <p:cNvPr id="8" name="Rectangle 7">
            <a:extLst>
              <a:ext uri="{FF2B5EF4-FFF2-40B4-BE49-F238E27FC236}">
                <a16:creationId xmlns:a16="http://schemas.microsoft.com/office/drawing/2014/main" id="{8C097971-FD3B-060F-83BB-42103926305E}"/>
              </a:ext>
            </a:extLst>
          </p:cNvPr>
          <p:cNvSpPr/>
          <p:nvPr/>
        </p:nvSpPr>
        <p:spPr>
          <a:xfrm>
            <a:off x="685800" y="5414838"/>
            <a:ext cx="11131412" cy="5883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Book Antiqua" panose="02040602050305030304" pitchFamily="18" charset="0"/>
              </a:rPr>
              <a:t>Other Method - Residuary</a:t>
            </a:r>
          </a:p>
        </p:txBody>
      </p:sp>
    </p:spTree>
    <p:extLst>
      <p:ext uri="{BB962C8B-B14F-4D97-AF65-F5344CB8AC3E}">
        <p14:creationId xmlns:p14="http://schemas.microsoft.com/office/powerpoint/2010/main" val="351967168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D884-03BC-17EB-FED6-3EA332F95318}"/>
              </a:ext>
            </a:extLst>
          </p:cNvPr>
          <p:cNvSpPr>
            <a:spLocks noGrp="1"/>
          </p:cNvSpPr>
          <p:nvPr>
            <p:ph type="title"/>
          </p:nvPr>
        </p:nvSpPr>
        <p:spPr>
          <a:xfrm>
            <a:off x="676656" y="216953"/>
            <a:ext cx="10772775" cy="1325600"/>
          </a:xfrm>
        </p:spPr>
        <p:txBody>
          <a:bodyPr/>
          <a:lstStyle/>
          <a:p>
            <a:r>
              <a:rPr lang="en-US" dirty="0"/>
              <a:t>Overview of Transfer Pricing Methods</a:t>
            </a:r>
          </a:p>
        </p:txBody>
      </p:sp>
      <p:graphicFrame>
        <p:nvGraphicFramePr>
          <p:cNvPr id="7" name="Content Placeholder 6">
            <a:extLst>
              <a:ext uri="{FF2B5EF4-FFF2-40B4-BE49-F238E27FC236}">
                <a16:creationId xmlns:a16="http://schemas.microsoft.com/office/drawing/2014/main" id="{2C9EB3DD-DE7C-9DBF-0BC2-0FB6A3DB1692}"/>
              </a:ext>
            </a:extLst>
          </p:cNvPr>
          <p:cNvGraphicFramePr>
            <a:graphicFrameLocks noGrp="1"/>
          </p:cNvGraphicFramePr>
          <p:nvPr>
            <p:ph idx="1"/>
          </p:nvPr>
        </p:nvGraphicFramePr>
        <p:xfrm>
          <a:off x="676656" y="1701261"/>
          <a:ext cx="10753724" cy="1809158"/>
        </p:xfrm>
        <a:graphic>
          <a:graphicData uri="http://schemas.openxmlformats.org/drawingml/2006/table">
            <a:tbl>
              <a:tblPr firstRow="1" bandRow="1">
                <a:tableStyleId>{5C22544A-7EE6-4342-B048-85BDC9FD1C3A}</a:tableStyleId>
              </a:tblPr>
              <a:tblGrid>
                <a:gridCol w="5376862">
                  <a:extLst>
                    <a:ext uri="{9D8B030D-6E8A-4147-A177-3AD203B41FA5}">
                      <a16:colId xmlns:a16="http://schemas.microsoft.com/office/drawing/2014/main" val="4140450378"/>
                    </a:ext>
                  </a:extLst>
                </a:gridCol>
                <a:gridCol w="5376862">
                  <a:extLst>
                    <a:ext uri="{9D8B030D-6E8A-4147-A177-3AD203B41FA5}">
                      <a16:colId xmlns:a16="http://schemas.microsoft.com/office/drawing/2014/main" val="3718953084"/>
                    </a:ext>
                  </a:extLst>
                </a:gridCol>
              </a:tblGrid>
              <a:tr h="498518">
                <a:tc>
                  <a:txBody>
                    <a:bodyPr/>
                    <a:lstStyle/>
                    <a:p>
                      <a:pPr algn="ctr"/>
                      <a:r>
                        <a:rPr lang="en-US" sz="2000" b="1" dirty="0">
                          <a:latin typeface="Book Antiqua" panose="02040602050305030304" pitchFamily="18" charset="0"/>
                        </a:rPr>
                        <a:t>Traditional Transaction Methods</a:t>
                      </a:r>
                    </a:p>
                  </a:txBody>
                  <a:tcPr/>
                </a:tc>
                <a:tc>
                  <a:txBody>
                    <a:bodyPr/>
                    <a:lstStyle/>
                    <a:p>
                      <a:pPr algn="ctr"/>
                      <a:r>
                        <a:rPr lang="en-US" sz="2000" b="1" dirty="0">
                          <a:latin typeface="Book Antiqua" panose="02040602050305030304" pitchFamily="18" charset="0"/>
                        </a:rPr>
                        <a:t>Transactional Profit Methods</a:t>
                      </a:r>
                    </a:p>
                  </a:txBody>
                  <a:tcPr/>
                </a:tc>
                <a:extLst>
                  <a:ext uri="{0D108BD9-81ED-4DB2-BD59-A6C34878D82A}">
                    <a16:rowId xmlns:a16="http://schemas.microsoft.com/office/drawing/2014/main" val="1885716172"/>
                  </a:ext>
                </a:extLst>
              </a:tr>
              <a:tr h="1229221">
                <a:tc>
                  <a:txBody>
                    <a:bodyPr/>
                    <a:lstStyle/>
                    <a:p>
                      <a:r>
                        <a:rPr lang="en-US" sz="2000" dirty="0">
                          <a:latin typeface="Book Antiqua" panose="02040602050305030304" pitchFamily="18" charset="0"/>
                        </a:rPr>
                        <a:t>Direct Methods as the comparison is far more</a:t>
                      </a:r>
                    </a:p>
                    <a:p>
                      <a:r>
                        <a:rPr lang="en-US" sz="2000" dirty="0">
                          <a:latin typeface="Book Antiqua" panose="02040602050305030304" pitchFamily="18" charset="0"/>
                        </a:rPr>
                        <a:t>easier, adjustments required are not that</a:t>
                      </a:r>
                    </a:p>
                    <a:p>
                      <a:r>
                        <a:rPr lang="en-US" sz="2000" dirty="0">
                          <a:latin typeface="Book Antiqua" panose="02040602050305030304" pitchFamily="18" charset="0"/>
                        </a:rPr>
                        <a:t>complex, if at all.</a:t>
                      </a:r>
                    </a:p>
                  </a:txBody>
                  <a:tcPr/>
                </a:tc>
                <a:tc>
                  <a:txBody>
                    <a:bodyPr/>
                    <a:lstStyle/>
                    <a:p>
                      <a:r>
                        <a:rPr lang="en-US" sz="2000" b="0" i="0" u="none" strike="noStrike" kern="1200" baseline="0" dirty="0">
                          <a:solidFill>
                            <a:schemeClr val="dk1"/>
                          </a:solidFill>
                          <a:latin typeface="Book Antiqua" panose="02040602050305030304" pitchFamily="18" charset="0"/>
                          <a:ea typeface="+mn-ea"/>
                          <a:cs typeface="+mn-cs"/>
                        </a:rPr>
                        <a:t>These methods are useful where each of the</a:t>
                      </a:r>
                    </a:p>
                    <a:p>
                      <a:r>
                        <a:rPr lang="en-US" sz="2000" b="0" i="0" u="none" strike="noStrike" kern="1200" baseline="0" dirty="0">
                          <a:solidFill>
                            <a:schemeClr val="dk1"/>
                          </a:solidFill>
                          <a:latin typeface="Book Antiqua" panose="02040602050305030304" pitchFamily="18" charset="0"/>
                          <a:ea typeface="+mn-ea"/>
                          <a:cs typeface="+mn-cs"/>
                        </a:rPr>
                        <a:t>parties makes unique and valuable contributions in relation to the controlled transaction.</a:t>
                      </a:r>
                      <a:endParaRPr lang="en-US" sz="2000" dirty="0">
                        <a:latin typeface="Book Antiqua" panose="02040602050305030304" pitchFamily="18" charset="0"/>
                      </a:endParaRPr>
                    </a:p>
                  </a:txBody>
                  <a:tcPr/>
                </a:tc>
                <a:extLst>
                  <a:ext uri="{0D108BD9-81ED-4DB2-BD59-A6C34878D82A}">
                    <a16:rowId xmlns:a16="http://schemas.microsoft.com/office/drawing/2014/main" val="3248360671"/>
                  </a:ext>
                </a:extLst>
              </a:tr>
            </a:tbl>
          </a:graphicData>
        </a:graphic>
      </p:graphicFrame>
      <p:sp>
        <p:nvSpPr>
          <p:cNvPr id="4" name="Date Placeholder 3">
            <a:extLst>
              <a:ext uri="{FF2B5EF4-FFF2-40B4-BE49-F238E27FC236}">
                <a16:creationId xmlns:a16="http://schemas.microsoft.com/office/drawing/2014/main" id="{4C098FA5-DE93-1449-AF67-F428DDD33CC2}"/>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DACAC09E-97B3-3A9A-057D-4B5CEAA747F9}"/>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91C5765D-5E91-AE9E-C98E-524381234D91}"/>
              </a:ext>
            </a:extLst>
          </p:cNvPr>
          <p:cNvSpPr>
            <a:spLocks noGrp="1"/>
          </p:cNvSpPr>
          <p:nvPr>
            <p:ph type="sldNum" sz="quarter" idx="12"/>
          </p:nvPr>
        </p:nvSpPr>
        <p:spPr/>
        <p:txBody>
          <a:bodyPr/>
          <a:lstStyle/>
          <a:p>
            <a:fld id="{53B6C93E-B05E-49F4-B363-E611733D9E4E}" type="slidenum">
              <a:rPr lang="en-US" smtClean="0"/>
              <a:pPr/>
              <a:t>163</a:t>
            </a:fld>
            <a:endParaRPr lang="en-US"/>
          </a:p>
        </p:txBody>
      </p:sp>
      <p:sp>
        <p:nvSpPr>
          <p:cNvPr id="8" name="TextBox 7">
            <a:extLst>
              <a:ext uri="{FF2B5EF4-FFF2-40B4-BE49-F238E27FC236}">
                <a16:creationId xmlns:a16="http://schemas.microsoft.com/office/drawing/2014/main" id="{14190204-F35A-1EA2-68AD-90121D4BB015}"/>
              </a:ext>
            </a:extLst>
          </p:cNvPr>
          <p:cNvSpPr txBox="1"/>
          <p:nvPr/>
        </p:nvSpPr>
        <p:spPr>
          <a:xfrm>
            <a:off x="676656" y="3956410"/>
            <a:ext cx="10753724" cy="1477328"/>
          </a:xfrm>
          <a:prstGeom prst="rect">
            <a:avLst/>
          </a:prstGeom>
          <a:noFill/>
        </p:spPr>
        <p:txBody>
          <a:bodyPr wrap="square" rtlCol="0">
            <a:spAutoFit/>
          </a:bodyPr>
          <a:lstStyle/>
          <a:p>
            <a:pPr algn="l"/>
            <a:r>
              <a:rPr lang="en-US" sz="1800" b="0" i="0" u="none" strike="noStrike" baseline="0" dirty="0">
                <a:solidFill>
                  <a:srgbClr val="000000"/>
                </a:solidFill>
                <a:latin typeface="Book Antiqua" panose="02040602050305030304" pitchFamily="18" charset="0"/>
              </a:rPr>
              <a:t>No hierarchy of methods suggested.</a:t>
            </a:r>
          </a:p>
          <a:p>
            <a:pPr algn="l"/>
            <a:endParaRPr lang="en-US" sz="1800" b="0" i="0" u="none" strike="noStrike" baseline="0" dirty="0">
              <a:solidFill>
                <a:srgbClr val="000000"/>
              </a:solidFill>
              <a:latin typeface="Book Antiqua" panose="02040602050305030304" pitchFamily="18" charset="0"/>
            </a:endParaRPr>
          </a:p>
          <a:p>
            <a:pPr algn="l"/>
            <a:r>
              <a:rPr lang="en-US" sz="1800" b="0" i="0" u="none" strike="noStrike" baseline="0" dirty="0">
                <a:solidFill>
                  <a:srgbClr val="011894"/>
                </a:solidFill>
                <a:latin typeface="Book Antiqua" panose="02040602050305030304" pitchFamily="18" charset="0"/>
              </a:rPr>
              <a:t>Rule 10C(1) of the Income-tax Rules: </a:t>
            </a:r>
            <a:r>
              <a:rPr lang="en-US" sz="1800" b="0" i="0" u="none" strike="noStrike" baseline="0" dirty="0">
                <a:solidFill>
                  <a:srgbClr val="000000"/>
                </a:solidFill>
                <a:latin typeface="Book Antiqua" panose="02040602050305030304" pitchFamily="18" charset="0"/>
              </a:rPr>
              <a:t>The method to be selected shall be the one </a:t>
            </a:r>
            <a:r>
              <a:rPr lang="en-US" sz="1800" b="0" i="0" u="none" strike="noStrike" baseline="0" dirty="0">
                <a:solidFill>
                  <a:srgbClr val="011894"/>
                </a:solidFill>
                <a:latin typeface="Book Antiqua" panose="02040602050305030304" pitchFamily="18" charset="0"/>
              </a:rPr>
              <a:t>best suited </a:t>
            </a:r>
            <a:r>
              <a:rPr lang="en-US" sz="1800" b="0" i="0" u="none" strike="noStrike" baseline="0" dirty="0">
                <a:solidFill>
                  <a:srgbClr val="000000"/>
                </a:solidFill>
                <a:latin typeface="Book Antiqua" panose="02040602050305030304" pitchFamily="18" charset="0"/>
              </a:rPr>
              <a:t>to the</a:t>
            </a:r>
          </a:p>
          <a:p>
            <a:pPr algn="l"/>
            <a:r>
              <a:rPr lang="en-US" sz="1800" b="0" i="0" u="none" strike="noStrike" baseline="0" dirty="0">
                <a:solidFill>
                  <a:srgbClr val="000000"/>
                </a:solidFill>
                <a:latin typeface="Book Antiqua" panose="02040602050305030304" pitchFamily="18" charset="0"/>
              </a:rPr>
              <a:t>facts and circumstances of each international transaction or specified domestic transaction and that</a:t>
            </a:r>
          </a:p>
          <a:p>
            <a:pPr algn="l"/>
            <a:r>
              <a:rPr lang="en-US" sz="1800" b="0" i="0" u="none" strike="noStrike" baseline="0" dirty="0">
                <a:solidFill>
                  <a:srgbClr val="000000"/>
                </a:solidFill>
                <a:latin typeface="Book Antiqua" panose="02040602050305030304" pitchFamily="18" charset="0"/>
              </a:rPr>
              <a:t>provides the </a:t>
            </a:r>
            <a:r>
              <a:rPr lang="en-US" sz="1800" b="0" i="0" u="none" strike="noStrike" baseline="0" dirty="0">
                <a:solidFill>
                  <a:srgbClr val="011894"/>
                </a:solidFill>
                <a:latin typeface="Book Antiqua" panose="02040602050305030304" pitchFamily="18" charset="0"/>
              </a:rPr>
              <a:t>most reliable measure </a:t>
            </a:r>
            <a:r>
              <a:rPr lang="en-US" sz="1800" b="0" i="0" u="none" strike="noStrike" baseline="0" dirty="0">
                <a:solidFill>
                  <a:srgbClr val="000000"/>
                </a:solidFill>
                <a:latin typeface="Book Antiqua" panose="02040602050305030304" pitchFamily="18" charset="0"/>
              </a:rPr>
              <a:t>of the arm’s length price </a:t>
            </a:r>
            <a:r>
              <a:rPr lang="en-US" sz="1800" b="0" i="0" u="none" strike="noStrike" baseline="0" dirty="0">
                <a:solidFill>
                  <a:srgbClr val="011894"/>
                </a:solidFill>
                <a:latin typeface="Book Antiqua" panose="02040602050305030304" pitchFamily="18" charset="0"/>
              </a:rPr>
              <a:t>(Most Appropriate Method)</a:t>
            </a:r>
            <a:endParaRPr lang="en-US" dirty="0">
              <a:latin typeface="Book Antiqua" panose="02040602050305030304" pitchFamily="18" charset="0"/>
            </a:endParaRPr>
          </a:p>
        </p:txBody>
      </p:sp>
    </p:spTree>
    <p:extLst>
      <p:ext uri="{BB962C8B-B14F-4D97-AF65-F5344CB8AC3E}">
        <p14:creationId xmlns:p14="http://schemas.microsoft.com/office/powerpoint/2010/main" val="4768938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F346-EA32-F9C7-932E-BFDB8197B48F}"/>
              </a:ext>
            </a:extLst>
          </p:cNvPr>
          <p:cNvSpPr>
            <a:spLocks noGrp="1"/>
          </p:cNvSpPr>
          <p:nvPr>
            <p:ph type="title"/>
          </p:nvPr>
        </p:nvSpPr>
        <p:spPr>
          <a:xfrm>
            <a:off x="685800" y="353482"/>
            <a:ext cx="10772775" cy="1658198"/>
          </a:xfrm>
        </p:spPr>
        <p:txBody>
          <a:bodyPr/>
          <a:lstStyle/>
          <a:p>
            <a:r>
              <a:rPr lang="en-US" dirty="0"/>
              <a:t>Choice of Most Appropriate Method</a:t>
            </a:r>
          </a:p>
        </p:txBody>
      </p:sp>
      <p:graphicFrame>
        <p:nvGraphicFramePr>
          <p:cNvPr id="7" name="Content Placeholder 6">
            <a:extLst>
              <a:ext uri="{FF2B5EF4-FFF2-40B4-BE49-F238E27FC236}">
                <a16:creationId xmlns:a16="http://schemas.microsoft.com/office/drawing/2014/main" id="{5F53DD8C-2AAD-B667-95E7-3E0C502AF308}"/>
              </a:ext>
            </a:extLst>
          </p:cNvPr>
          <p:cNvGraphicFramePr>
            <a:graphicFrameLocks noGrp="1"/>
          </p:cNvGraphicFramePr>
          <p:nvPr>
            <p:ph idx="1"/>
          </p:nvPr>
        </p:nvGraphicFramePr>
        <p:xfrm>
          <a:off x="676275" y="2011363"/>
          <a:ext cx="10753724" cy="3474720"/>
        </p:xfrm>
        <a:graphic>
          <a:graphicData uri="http://schemas.openxmlformats.org/drawingml/2006/table">
            <a:tbl>
              <a:tblPr firstRow="1" bandRow="1">
                <a:tableStyleId>{5C22544A-7EE6-4342-B048-85BDC9FD1C3A}</a:tableStyleId>
              </a:tblPr>
              <a:tblGrid>
                <a:gridCol w="2870007">
                  <a:extLst>
                    <a:ext uri="{9D8B030D-6E8A-4147-A177-3AD203B41FA5}">
                      <a16:colId xmlns:a16="http://schemas.microsoft.com/office/drawing/2014/main" val="1146207153"/>
                    </a:ext>
                  </a:extLst>
                </a:gridCol>
                <a:gridCol w="7883717">
                  <a:extLst>
                    <a:ext uri="{9D8B030D-6E8A-4147-A177-3AD203B41FA5}">
                      <a16:colId xmlns:a16="http://schemas.microsoft.com/office/drawing/2014/main" val="337073464"/>
                    </a:ext>
                  </a:extLst>
                </a:gridCol>
              </a:tblGrid>
              <a:tr h="370840">
                <a:tc>
                  <a:txBody>
                    <a:bodyPr/>
                    <a:lstStyle/>
                    <a:p>
                      <a:pPr algn="ctr"/>
                      <a:r>
                        <a:rPr lang="en-US" sz="2400" b="1" dirty="0">
                          <a:latin typeface="Book Antiqua" panose="02040602050305030304" pitchFamily="18" charset="0"/>
                        </a:rPr>
                        <a:t>Method</a:t>
                      </a:r>
                    </a:p>
                  </a:txBody>
                  <a:tcPr/>
                </a:tc>
                <a:tc>
                  <a:txBody>
                    <a:bodyPr/>
                    <a:lstStyle/>
                    <a:p>
                      <a:pPr algn="ctr"/>
                      <a:r>
                        <a:rPr lang="en-US" sz="2400" b="1" dirty="0">
                          <a:latin typeface="Book Antiqua" panose="02040602050305030304" pitchFamily="18" charset="0"/>
                        </a:rPr>
                        <a:t>Used For</a:t>
                      </a:r>
                    </a:p>
                  </a:txBody>
                  <a:tcPr/>
                </a:tc>
                <a:extLst>
                  <a:ext uri="{0D108BD9-81ED-4DB2-BD59-A6C34878D82A}">
                    <a16:rowId xmlns:a16="http://schemas.microsoft.com/office/drawing/2014/main" val="2592056638"/>
                  </a:ext>
                </a:extLst>
              </a:tr>
              <a:tr h="370840">
                <a:tc>
                  <a:txBody>
                    <a:bodyPr/>
                    <a:lstStyle/>
                    <a:p>
                      <a:pPr algn="ctr"/>
                      <a:r>
                        <a:rPr lang="en-US" sz="2400" b="1" dirty="0">
                          <a:latin typeface="Book Antiqua" panose="02040602050305030304" pitchFamily="18" charset="0"/>
                        </a:rPr>
                        <a:t>CUP</a:t>
                      </a:r>
                    </a:p>
                  </a:txBody>
                  <a:tcPr/>
                </a:tc>
                <a:tc>
                  <a:txBody>
                    <a:bodyPr/>
                    <a:lstStyle/>
                    <a:p>
                      <a:r>
                        <a:rPr lang="en-US" sz="2400" b="0" i="0" u="none" strike="noStrike" kern="1200" baseline="0" dirty="0">
                          <a:solidFill>
                            <a:schemeClr val="dk1"/>
                          </a:solidFill>
                          <a:latin typeface="Book Antiqua" panose="02040602050305030304" pitchFamily="18" charset="0"/>
                          <a:ea typeface="+mn-ea"/>
                          <a:cs typeface="+mn-cs"/>
                        </a:rPr>
                        <a:t>Loans, service fee, transfer of tangibles, sale and purchase of goods</a:t>
                      </a:r>
                      <a:endParaRPr lang="en-US" sz="2400" dirty="0">
                        <a:latin typeface="Book Antiqua" panose="02040602050305030304" pitchFamily="18" charset="0"/>
                      </a:endParaRPr>
                    </a:p>
                  </a:txBody>
                  <a:tcPr/>
                </a:tc>
                <a:extLst>
                  <a:ext uri="{0D108BD9-81ED-4DB2-BD59-A6C34878D82A}">
                    <a16:rowId xmlns:a16="http://schemas.microsoft.com/office/drawing/2014/main" val="3514836690"/>
                  </a:ext>
                </a:extLst>
              </a:tr>
              <a:tr h="370840">
                <a:tc>
                  <a:txBody>
                    <a:bodyPr/>
                    <a:lstStyle/>
                    <a:p>
                      <a:pPr algn="ctr"/>
                      <a:r>
                        <a:rPr lang="en-US" sz="2400" b="1" dirty="0">
                          <a:latin typeface="Book Antiqua" panose="02040602050305030304" pitchFamily="18" charset="0"/>
                        </a:rPr>
                        <a:t>RPM</a:t>
                      </a:r>
                    </a:p>
                  </a:txBody>
                  <a:tcPr/>
                </a:tc>
                <a:tc>
                  <a:txBody>
                    <a:bodyPr/>
                    <a:lstStyle/>
                    <a:p>
                      <a:r>
                        <a:rPr lang="en-US" sz="2400" b="0" i="0" u="none" strike="noStrike" kern="1200" baseline="0" dirty="0">
                          <a:solidFill>
                            <a:schemeClr val="dk1"/>
                          </a:solidFill>
                          <a:latin typeface="Book Antiqua" panose="02040602050305030304" pitchFamily="18" charset="0"/>
                          <a:ea typeface="+mn-ea"/>
                          <a:cs typeface="+mn-cs"/>
                        </a:rPr>
                        <a:t>Distributors, not adding any value</a:t>
                      </a:r>
                      <a:endParaRPr lang="en-US" sz="2400" dirty="0">
                        <a:latin typeface="Book Antiqua" panose="02040602050305030304" pitchFamily="18" charset="0"/>
                      </a:endParaRPr>
                    </a:p>
                  </a:txBody>
                  <a:tcPr/>
                </a:tc>
                <a:extLst>
                  <a:ext uri="{0D108BD9-81ED-4DB2-BD59-A6C34878D82A}">
                    <a16:rowId xmlns:a16="http://schemas.microsoft.com/office/drawing/2014/main" val="2363159896"/>
                  </a:ext>
                </a:extLst>
              </a:tr>
              <a:tr h="370840">
                <a:tc>
                  <a:txBody>
                    <a:bodyPr/>
                    <a:lstStyle/>
                    <a:p>
                      <a:pPr algn="ctr"/>
                      <a:r>
                        <a:rPr lang="en-US" sz="2400" b="1" dirty="0">
                          <a:latin typeface="Book Antiqua" panose="02040602050305030304" pitchFamily="18" charset="0"/>
                        </a:rPr>
                        <a:t>CPM</a:t>
                      </a:r>
                    </a:p>
                  </a:txBody>
                  <a:tcPr/>
                </a:tc>
                <a:tc>
                  <a:txBody>
                    <a:bodyPr/>
                    <a:lstStyle/>
                    <a:p>
                      <a:r>
                        <a:rPr lang="en-US" sz="2400" b="0" i="0" u="none" strike="noStrike" kern="1200" baseline="0" dirty="0">
                          <a:solidFill>
                            <a:schemeClr val="dk1"/>
                          </a:solidFill>
                          <a:latin typeface="Book Antiqua" panose="02040602050305030304" pitchFamily="18" charset="0"/>
                          <a:ea typeface="+mn-ea"/>
                          <a:cs typeface="+mn-cs"/>
                        </a:rPr>
                        <a:t>Manufacturers, sale of raw materials or semi-finished goods</a:t>
                      </a:r>
                      <a:endParaRPr lang="en-US" sz="2400" dirty="0">
                        <a:latin typeface="Book Antiqua" panose="02040602050305030304" pitchFamily="18" charset="0"/>
                      </a:endParaRPr>
                    </a:p>
                  </a:txBody>
                  <a:tcPr/>
                </a:tc>
                <a:extLst>
                  <a:ext uri="{0D108BD9-81ED-4DB2-BD59-A6C34878D82A}">
                    <a16:rowId xmlns:a16="http://schemas.microsoft.com/office/drawing/2014/main" val="2251753317"/>
                  </a:ext>
                </a:extLst>
              </a:tr>
              <a:tr h="370840">
                <a:tc>
                  <a:txBody>
                    <a:bodyPr/>
                    <a:lstStyle/>
                    <a:p>
                      <a:pPr algn="ctr"/>
                      <a:r>
                        <a:rPr lang="en-US" sz="2400" b="1" dirty="0">
                          <a:latin typeface="Book Antiqua" panose="02040602050305030304" pitchFamily="18" charset="0"/>
                        </a:rPr>
                        <a:t>TNMM</a:t>
                      </a:r>
                    </a:p>
                  </a:txBody>
                  <a:tcPr/>
                </a:tc>
                <a:tc>
                  <a:txBody>
                    <a:bodyPr/>
                    <a:lstStyle/>
                    <a:p>
                      <a:r>
                        <a:rPr lang="en-US" sz="2400" b="0" i="0" u="none" strike="noStrike" kern="1200" baseline="0" dirty="0">
                          <a:solidFill>
                            <a:schemeClr val="dk1"/>
                          </a:solidFill>
                          <a:latin typeface="Book Antiqua" panose="02040602050305030304" pitchFamily="18" charset="0"/>
                          <a:ea typeface="+mn-ea"/>
                          <a:cs typeface="+mn-cs"/>
                        </a:rPr>
                        <a:t>Manufacturing, Sale of goods, provision of services</a:t>
                      </a:r>
                      <a:endParaRPr lang="en-US" sz="2400" dirty="0">
                        <a:latin typeface="Book Antiqua" panose="02040602050305030304" pitchFamily="18" charset="0"/>
                      </a:endParaRPr>
                    </a:p>
                  </a:txBody>
                  <a:tcPr/>
                </a:tc>
                <a:extLst>
                  <a:ext uri="{0D108BD9-81ED-4DB2-BD59-A6C34878D82A}">
                    <a16:rowId xmlns:a16="http://schemas.microsoft.com/office/drawing/2014/main" val="1411894933"/>
                  </a:ext>
                </a:extLst>
              </a:tr>
              <a:tr h="370840">
                <a:tc>
                  <a:txBody>
                    <a:bodyPr/>
                    <a:lstStyle/>
                    <a:p>
                      <a:pPr algn="ctr"/>
                      <a:r>
                        <a:rPr lang="en-US" sz="2400" b="1" dirty="0">
                          <a:latin typeface="Book Antiqua" panose="02040602050305030304" pitchFamily="18" charset="0"/>
                        </a:rPr>
                        <a:t>PSM</a:t>
                      </a:r>
                    </a:p>
                  </a:txBody>
                  <a:tcPr/>
                </a:tc>
                <a:tc>
                  <a:txBody>
                    <a:bodyPr/>
                    <a:lstStyle/>
                    <a:p>
                      <a:r>
                        <a:rPr lang="en-US" sz="2400" b="0" i="0" u="none" strike="noStrike" kern="1200" baseline="0" dirty="0">
                          <a:solidFill>
                            <a:schemeClr val="dk1"/>
                          </a:solidFill>
                          <a:latin typeface="Book Antiqua" panose="02040602050305030304" pitchFamily="18" charset="0"/>
                          <a:ea typeface="+mn-ea"/>
                          <a:cs typeface="+mn-cs"/>
                        </a:rPr>
                        <a:t>Existence of unique intangibles</a:t>
                      </a:r>
                      <a:endParaRPr lang="en-US" sz="2400" dirty="0">
                        <a:latin typeface="Book Antiqua" panose="02040602050305030304" pitchFamily="18" charset="0"/>
                      </a:endParaRPr>
                    </a:p>
                  </a:txBody>
                  <a:tcPr/>
                </a:tc>
                <a:extLst>
                  <a:ext uri="{0D108BD9-81ED-4DB2-BD59-A6C34878D82A}">
                    <a16:rowId xmlns:a16="http://schemas.microsoft.com/office/drawing/2014/main" val="2163829472"/>
                  </a:ext>
                </a:extLst>
              </a:tr>
            </a:tbl>
          </a:graphicData>
        </a:graphic>
      </p:graphicFrame>
      <p:sp>
        <p:nvSpPr>
          <p:cNvPr id="4" name="Date Placeholder 3">
            <a:extLst>
              <a:ext uri="{FF2B5EF4-FFF2-40B4-BE49-F238E27FC236}">
                <a16:creationId xmlns:a16="http://schemas.microsoft.com/office/drawing/2014/main" id="{DF445575-7080-63D5-897D-60FAD5E3DC52}"/>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00895894-D672-B82E-CEAD-B197732AEBE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C09EA830-66A4-A61D-8449-F98C986FD77B}"/>
              </a:ext>
            </a:extLst>
          </p:cNvPr>
          <p:cNvSpPr>
            <a:spLocks noGrp="1"/>
          </p:cNvSpPr>
          <p:nvPr>
            <p:ph type="sldNum" sz="quarter" idx="12"/>
          </p:nvPr>
        </p:nvSpPr>
        <p:spPr/>
        <p:txBody>
          <a:bodyPr/>
          <a:lstStyle/>
          <a:p>
            <a:fld id="{53B6C93E-B05E-49F4-B363-E611733D9E4E}" type="slidenum">
              <a:rPr lang="en-US" smtClean="0"/>
              <a:pPr/>
              <a:t>164</a:t>
            </a:fld>
            <a:endParaRPr lang="en-US"/>
          </a:p>
        </p:txBody>
      </p:sp>
    </p:spTree>
    <p:extLst>
      <p:ext uri="{BB962C8B-B14F-4D97-AF65-F5344CB8AC3E}">
        <p14:creationId xmlns:p14="http://schemas.microsoft.com/office/powerpoint/2010/main" val="269448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EBCB-7E56-7784-9FBC-6FDB59173938}"/>
              </a:ext>
            </a:extLst>
          </p:cNvPr>
          <p:cNvSpPr>
            <a:spLocks noGrp="1"/>
          </p:cNvSpPr>
          <p:nvPr>
            <p:ph type="title"/>
          </p:nvPr>
        </p:nvSpPr>
        <p:spPr>
          <a:xfrm>
            <a:off x="657606" y="353482"/>
            <a:ext cx="10772775" cy="1658198"/>
          </a:xfrm>
        </p:spPr>
        <p:txBody>
          <a:bodyPr/>
          <a:lstStyle/>
          <a:p>
            <a:r>
              <a:rPr lang="en-US" dirty="0"/>
              <a:t>Transfer Pricing Documentation</a:t>
            </a:r>
          </a:p>
        </p:txBody>
      </p:sp>
      <p:sp>
        <p:nvSpPr>
          <p:cNvPr id="3" name="Content Placeholder 2">
            <a:extLst>
              <a:ext uri="{FF2B5EF4-FFF2-40B4-BE49-F238E27FC236}">
                <a16:creationId xmlns:a16="http://schemas.microsoft.com/office/drawing/2014/main" id="{BCFBC73B-710F-38E0-267A-1DFBDAF11528}"/>
              </a:ext>
            </a:extLst>
          </p:cNvPr>
          <p:cNvSpPr>
            <a:spLocks noGrp="1"/>
          </p:cNvSpPr>
          <p:nvPr>
            <p:ph idx="1"/>
          </p:nvPr>
        </p:nvSpPr>
        <p:spPr/>
        <p:txBody>
          <a:bodyPr>
            <a:normAutofit/>
          </a:bodyPr>
          <a:lstStyle/>
          <a:p>
            <a:r>
              <a:rPr lang="en-US" dirty="0"/>
              <a:t>Transfer Pricing Analysis is an elaborate process involving careful scrutiny, evaluation, judgement and thorough documentation of the findings in the form of a Transfer Pricing Study Report (Section 92D/Rule 10D)</a:t>
            </a:r>
          </a:p>
          <a:p>
            <a:r>
              <a:rPr lang="en-US" dirty="0"/>
              <a:t>Dual purpose:</a:t>
            </a:r>
          </a:p>
          <a:p>
            <a:pPr lvl="1"/>
            <a:r>
              <a:rPr lang="en-US" dirty="0"/>
              <a:t>Adhering to the legal obligation of maintenance of mandatory information</a:t>
            </a:r>
          </a:p>
          <a:p>
            <a:pPr lvl="1"/>
            <a:r>
              <a:rPr lang="en-US" dirty="0"/>
              <a:t>Provides substantiation for justifying transfer pricing policies at the stage of Department assessment</a:t>
            </a:r>
          </a:p>
        </p:txBody>
      </p:sp>
      <p:sp>
        <p:nvSpPr>
          <p:cNvPr id="4" name="Date Placeholder 3">
            <a:extLst>
              <a:ext uri="{FF2B5EF4-FFF2-40B4-BE49-F238E27FC236}">
                <a16:creationId xmlns:a16="http://schemas.microsoft.com/office/drawing/2014/main" id="{F90499A4-97F1-2579-E470-6033418E307B}"/>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08EA26D3-E272-92D9-AC79-E6472075686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0878E43C-55E0-EFA3-5531-52BCEEE22ABA}"/>
              </a:ext>
            </a:extLst>
          </p:cNvPr>
          <p:cNvSpPr>
            <a:spLocks noGrp="1"/>
          </p:cNvSpPr>
          <p:nvPr>
            <p:ph type="sldNum" sz="quarter" idx="12"/>
          </p:nvPr>
        </p:nvSpPr>
        <p:spPr/>
        <p:txBody>
          <a:bodyPr/>
          <a:lstStyle/>
          <a:p>
            <a:fld id="{53B6C93E-B05E-49F4-B363-E611733D9E4E}" type="slidenum">
              <a:rPr lang="en-US" smtClean="0"/>
              <a:pPr/>
              <a:t>165</a:t>
            </a:fld>
            <a:endParaRPr lang="en-US"/>
          </a:p>
        </p:txBody>
      </p:sp>
    </p:spTree>
    <p:extLst>
      <p:ext uri="{BB962C8B-B14F-4D97-AF65-F5344CB8AC3E}">
        <p14:creationId xmlns:p14="http://schemas.microsoft.com/office/powerpoint/2010/main" val="47798188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EBCB-7E56-7784-9FBC-6FDB59173938}"/>
              </a:ext>
            </a:extLst>
          </p:cNvPr>
          <p:cNvSpPr>
            <a:spLocks noGrp="1"/>
          </p:cNvSpPr>
          <p:nvPr>
            <p:ph type="title"/>
          </p:nvPr>
        </p:nvSpPr>
        <p:spPr>
          <a:xfrm>
            <a:off x="657606" y="353482"/>
            <a:ext cx="10772775" cy="1658198"/>
          </a:xfrm>
        </p:spPr>
        <p:txBody>
          <a:bodyPr/>
          <a:lstStyle/>
          <a:p>
            <a:r>
              <a:rPr lang="en-US" dirty="0"/>
              <a:t>Transfer Pricing Documentation</a:t>
            </a:r>
          </a:p>
        </p:txBody>
      </p:sp>
      <p:sp>
        <p:nvSpPr>
          <p:cNvPr id="4" name="Date Placeholder 3">
            <a:extLst>
              <a:ext uri="{FF2B5EF4-FFF2-40B4-BE49-F238E27FC236}">
                <a16:creationId xmlns:a16="http://schemas.microsoft.com/office/drawing/2014/main" id="{F90499A4-97F1-2579-E470-6033418E307B}"/>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08EA26D3-E272-92D9-AC79-E6472075686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0878E43C-55E0-EFA3-5531-52BCEEE22ABA}"/>
              </a:ext>
            </a:extLst>
          </p:cNvPr>
          <p:cNvSpPr>
            <a:spLocks noGrp="1"/>
          </p:cNvSpPr>
          <p:nvPr>
            <p:ph type="sldNum" sz="quarter" idx="12"/>
          </p:nvPr>
        </p:nvSpPr>
        <p:spPr/>
        <p:txBody>
          <a:bodyPr/>
          <a:lstStyle/>
          <a:p>
            <a:fld id="{53B6C93E-B05E-49F4-B363-E611733D9E4E}" type="slidenum">
              <a:rPr lang="en-US" smtClean="0"/>
              <a:pPr/>
              <a:t>166</a:t>
            </a:fld>
            <a:endParaRPr lang="en-US"/>
          </a:p>
        </p:txBody>
      </p:sp>
      <p:graphicFrame>
        <p:nvGraphicFramePr>
          <p:cNvPr id="10" name="Content Placeholder 9">
            <a:extLst>
              <a:ext uri="{FF2B5EF4-FFF2-40B4-BE49-F238E27FC236}">
                <a16:creationId xmlns:a16="http://schemas.microsoft.com/office/drawing/2014/main" id="{06EBE255-5390-9AA7-DE51-A86C09BB26DB}"/>
              </a:ext>
            </a:extLst>
          </p:cNvPr>
          <p:cNvGraphicFramePr>
            <a:graphicFrameLocks noGrp="1"/>
          </p:cNvGraphicFramePr>
          <p:nvPr>
            <p:ph idx="1"/>
          </p:nvPr>
        </p:nvGraphicFramePr>
        <p:xfrm>
          <a:off x="676275" y="2011363"/>
          <a:ext cx="10753725"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6025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8EFF-916A-738E-7E7D-4058B2E4B6E7}"/>
              </a:ext>
            </a:extLst>
          </p:cNvPr>
          <p:cNvSpPr>
            <a:spLocks noGrp="1"/>
          </p:cNvSpPr>
          <p:nvPr>
            <p:ph type="title"/>
          </p:nvPr>
        </p:nvSpPr>
        <p:spPr>
          <a:xfrm>
            <a:off x="607248" y="77692"/>
            <a:ext cx="10772775" cy="527740"/>
          </a:xfrm>
        </p:spPr>
        <p:txBody>
          <a:bodyPr>
            <a:noAutofit/>
          </a:bodyPr>
          <a:lstStyle/>
          <a:p>
            <a:pPr algn="ctr"/>
            <a:r>
              <a:rPr lang="en-US" sz="3200" dirty="0"/>
              <a:t>Reporting requirements</a:t>
            </a:r>
          </a:p>
        </p:txBody>
      </p:sp>
      <p:sp>
        <p:nvSpPr>
          <p:cNvPr id="3" name="Content Placeholder 2">
            <a:extLst>
              <a:ext uri="{FF2B5EF4-FFF2-40B4-BE49-F238E27FC236}">
                <a16:creationId xmlns:a16="http://schemas.microsoft.com/office/drawing/2014/main" id="{3BBCCBD1-7781-1573-090F-43CC6B30B2B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A539B19-DB26-1944-20D8-4F3DEBC954C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E4E29CE0-2F65-0FA9-A478-B990EEA405CE}"/>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D1FD9D08-892E-1842-6100-812ED034685E}"/>
              </a:ext>
            </a:extLst>
          </p:cNvPr>
          <p:cNvSpPr>
            <a:spLocks noGrp="1"/>
          </p:cNvSpPr>
          <p:nvPr>
            <p:ph type="sldNum" sz="quarter" idx="12"/>
          </p:nvPr>
        </p:nvSpPr>
        <p:spPr/>
        <p:txBody>
          <a:bodyPr/>
          <a:lstStyle/>
          <a:p>
            <a:fld id="{53B6C93E-B05E-49F4-B363-E611733D9E4E}" type="slidenum">
              <a:rPr lang="en-US" smtClean="0"/>
              <a:pPr/>
              <a:t>167</a:t>
            </a:fld>
            <a:endParaRPr lang="en-US"/>
          </a:p>
        </p:txBody>
      </p:sp>
      <p:pic>
        <p:nvPicPr>
          <p:cNvPr id="8" name="Picture 7">
            <a:extLst>
              <a:ext uri="{FF2B5EF4-FFF2-40B4-BE49-F238E27FC236}">
                <a16:creationId xmlns:a16="http://schemas.microsoft.com/office/drawing/2014/main" id="{CACF6483-1117-79EA-DB38-F2B97043EAE8}"/>
              </a:ext>
            </a:extLst>
          </p:cNvPr>
          <p:cNvPicPr>
            <a:picLocks noChangeAspect="1"/>
          </p:cNvPicPr>
          <p:nvPr/>
        </p:nvPicPr>
        <p:blipFill rotWithShape="1">
          <a:blip r:embed="rId3"/>
          <a:srcRect l="6248" t="14493" r="6090" b="3163"/>
          <a:stretch/>
        </p:blipFill>
        <p:spPr>
          <a:xfrm>
            <a:off x="656842" y="605432"/>
            <a:ext cx="10687813" cy="5647135"/>
          </a:xfrm>
          <a:prstGeom prst="rect">
            <a:avLst/>
          </a:prstGeom>
        </p:spPr>
      </p:pic>
    </p:spTree>
    <p:extLst>
      <p:ext uri="{BB962C8B-B14F-4D97-AF65-F5344CB8AC3E}">
        <p14:creationId xmlns:p14="http://schemas.microsoft.com/office/powerpoint/2010/main" val="124683655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 floor, measuring stick, wood&#10;&#10;Description automatically generated">
            <a:extLst>
              <a:ext uri="{FF2B5EF4-FFF2-40B4-BE49-F238E27FC236}">
                <a16:creationId xmlns:a16="http://schemas.microsoft.com/office/drawing/2014/main" id="{046892B5-0A55-C6FA-89E8-842E8E0705E5}"/>
              </a:ext>
            </a:extLst>
          </p:cNvPr>
          <p:cNvPicPr>
            <a:picLocks noChangeAspect="1"/>
          </p:cNvPicPr>
          <p:nvPr/>
        </p:nvPicPr>
        <p:blipFill rotWithShape="1">
          <a:blip r:embed="rId3">
            <a:alphaModFix amt="45000"/>
            <a:extLst>
              <a:ext uri="{837473B0-CC2E-450A-ABE3-18F120FF3D39}">
                <a1611:picAttrSrcUrl xmlns:a1611="http://schemas.microsoft.com/office/drawing/2016/11/main" r:id="rId4"/>
              </a:ext>
            </a:extLst>
          </a:blip>
          <a:srcRect t="5128" b="10603"/>
          <a:stretch/>
        </p:blipFill>
        <p:spPr>
          <a:xfrm>
            <a:off x="20" y="10"/>
            <a:ext cx="12191980" cy="6857990"/>
          </a:xfrm>
          <a:prstGeom prst="rect">
            <a:avLst/>
          </a:prstGeom>
        </p:spPr>
      </p:pic>
      <p:sp>
        <p:nvSpPr>
          <p:cNvPr id="3" name="Date Placeholder 2">
            <a:extLst>
              <a:ext uri="{FF2B5EF4-FFF2-40B4-BE49-F238E27FC236}">
                <a16:creationId xmlns:a16="http://schemas.microsoft.com/office/drawing/2014/main" id="{C02A6B7F-F5E7-EF59-3A2D-9F6B1045FB68}"/>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67726416-C773-BBEB-83C8-0A68A9B32152}"/>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03E899D6-03DA-2DAA-7FEF-E7175D9A5E97}"/>
              </a:ext>
            </a:extLst>
          </p:cNvPr>
          <p:cNvSpPr>
            <a:spLocks noGrp="1"/>
          </p:cNvSpPr>
          <p:nvPr>
            <p:ph type="sldNum" sz="quarter" idx="12"/>
          </p:nvPr>
        </p:nvSpPr>
        <p:spPr/>
        <p:txBody>
          <a:bodyPr/>
          <a:lstStyle/>
          <a:p>
            <a:fld id="{53B6C93E-B05E-49F4-B363-E611733D9E4E}" type="slidenum">
              <a:rPr lang="en-US" smtClean="0"/>
              <a:t>168</a:t>
            </a:fld>
            <a:endParaRPr lang="en-US"/>
          </a:p>
        </p:txBody>
      </p:sp>
    </p:spTree>
    <p:extLst>
      <p:ext uri="{BB962C8B-B14F-4D97-AF65-F5344CB8AC3E}">
        <p14:creationId xmlns:p14="http://schemas.microsoft.com/office/powerpoint/2010/main" val="2570417385"/>
      </p:ext>
    </p:extLst>
  </p:cSld>
  <p:clrMapOvr>
    <a:overrideClrMapping bg1="dk1" tx1="lt1" bg2="dk2" tx2="lt2" accent1="accent1" accent2="accent2" accent3="accent3" accent4="accent4" accent5="accent5" accent6="accent6" hlink="hlink" folHlink="folHlink"/>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5D5B-B359-0E19-8DFC-FFEB25BF7B06}"/>
              </a:ext>
            </a:extLst>
          </p:cNvPr>
          <p:cNvSpPr>
            <a:spLocks noGrp="1"/>
          </p:cNvSpPr>
          <p:nvPr>
            <p:ph type="title"/>
          </p:nvPr>
        </p:nvSpPr>
        <p:spPr>
          <a:xfrm>
            <a:off x="657606" y="216953"/>
            <a:ext cx="10772775" cy="1658198"/>
          </a:xfrm>
        </p:spPr>
        <p:txBody>
          <a:bodyPr/>
          <a:lstStyle/>
          <a:p>
            <a:r>
              <a:rPr lang="en-US" dirty="0"/>
              <a:t>Common Mistakes</a:t>
            </a:r>
          </a:p>
        </p:txBody>
      </p:sp>
      <p:sp>
        <p:nvSpPr>
          <p:cNvPr id="3" name="Content Placeholder 2">
            <a:extLst>
              <a:ext uri="{FF2B5EF4-FFF2-40B4-BE49-F238E27FC236}">
                <a16:creationId xmlns:a16="http://schemas.microsoft.com/office/drawing/2014/main" id="{906ABDF0-50A3-494C-FA02-120A63142412}"/>
              </a:ext>
            </a:extLst>
          </p:cNvPr>
          <p:cNvSpPr>
            <a:spLocks noGrp="1"/>
          </p:cNvSpPr>
          <p:nvPr>
            <p:ph idx="1"/>
          </p:nvPr>
        </p:nvSpPr>
        <p:spPr>
          <a:xfrm>
            <a:off x="676656" y="1787612"/>
            <a:ext cx="10753725" cy="3990254"/>
          </a:xfrm>
        </p:spPr>
        <p:txBody>
          <a:bodyPr>
            <a:normAutofit lnSpcReduction="10000"/>
          </a:bodyPr>
          <a:lstStyle/>
          <a:p>
            <a:r>
              <a:rPr lang="en-US" dirty="0"/>
              <a:t>Not checking residential status</a:t>
            </a:r>
          </a:p>
          <a:p>
            <a:r>
              <a:rPr lang="en-US" dirty="0"/>
              <a:t>Inaccurate reporting of number of days of stay</a:t>
            </a:r>
          </a:p>
          <a:p>
            <a:r>
              <a:rPr lang="en-US" dirty="0"/>
              <a:t>Ignoring Reporting of foreign assets and incomes</a:t>
            </a:r>
          </a:p>
          <a:p>
            <a:r>
              <a:rPr lang="en-US" dirty="0"/>
              <a:t>Residential status computation on returning back to India</a:t>
            </a:r>
          </a:p>
          <a:p>
            <a:r>
              <a:rPr lang="en-US" dirty="0"/>
              <a:t>Reporting of incorrect codes for quick process of bank remittances</a:t>
            </a:r>
          </a:p>
          <a:p>
            <a:r>
              <a:rPr lang="en-US" dirty="0"/>
              <a:t>Non-filing of 3CEAA – Part A Master File Forms</a:t>
            </a:r>
          </a:p>
          <a:p>
            <a:r>
              <a:rPr lang="en-US" dirty="0"/>
              <a:t>Filing of TP Audit Reports without corresponding study report</a:t>
            </a:r>
          </a:p>
          <a:p>
            <a:r>
              <a:rPr lang="en-US" dirty="0"/>
              <a:t>Overseas investments without compliances</a:t>
            </a:r>
          </a:p>
          <a:p>
            <a:r>
              <a:rPr lang="en-US" dirty="0"/>
              <a:t>Loans without checking respective provisions of exchange control laws</a:t>
            </a:r>
          </a:p>
        </p:txBody>
      </p:sp>
      <p:sp>
        <p:nvSpPr>
          <p:cNvPr id="4" name="Date Placeholder 3">
            <a:extLst>
              <a:ext uri="{FF2B5EF4-FFF2-40B4-BE49-F238E27FC236}">
                <a16:creationId xmlns:a16="http://schemas.microsoft.com/office/drawing/2014/main" id="{12A0E137-B786-4C63-F23E-22A17245D13B}"/>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F7A64AB2-DC90-46D1-463C-A41BE6DDFBA0}"/>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DB97B62-93CA-985F-D1A7-ABC444627111}"/>
              </a:ext>
            </a:extLst>
          </p:cNvPr>
          <p:cNvSpPr>
            <a:spLocks noGrp="1"/>
          </p:cNvSpPr>
          <p:nvPr>
            <p:ph type="sldNum" sz="quarter" idx="12"/>
          </p:nvPr>
        </p:nvSpPr>
        <p:spPr/>
        <p:txBody>
          <a:bodyPr/>
          <a:lstStyle/>
          <a:p>
            <a:fld id="{53B6C93E-B05E-49F4-B363-E611733D9E4E}" type="slidenum">
              <a:rPr lang="en-US" smtClean="0"/>
              <a:pPr/>
              <a:t>169</a:t>
            </a:fld>
            <a:endParaRPr lang="en-US"/>
          </a:p>
        </p:txBody>
      </p:sp>
    </p:spTree>
    <p:extLst>
      <p:ext uri="{BB962C8B-B14F-4D97-AF65-F5344CB8AC3E}">
        <p14:creationId xmlns:p14="http://schemas.microsoft.com/office/powerpoint/2010/main" val="183419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5" y="1328057"/>
            <a:ext cx="6572220" cy="5291158"/>
          </a:xfrm>
        </p:spPr>
        <p:txBody>
          <a:bodyPr vert="horz" lIns="91440" tIns="45720" rIns="91440" bIns="45720" rtlCol="0" anchor="t">
            <a:normAutofit/>
          </a:bodyPr>
          <a:lstStyle/>
          <a:p>
            <a:pPr marL="344170" indent="-344170"/>
            <a:r>
              <a:rPr lang="en-US" dirty="0">
                <a:latin typeface="Book Antiqua"/>
              </a:rPr>
              <a:t>If Mr. Rahul had moved to USA on 1</a:t>
            </a:r>
            <a:r>
              <a:rPr lang="en-US" baseline="30000" dirty="0">
                <a:latin typeface="Book Antiqua"/>
              </a:rPr>
              <a:t>st</a:t>
            </a:r>
            <a:r>
              <a:rPr lang="en-US" dirty="0">
                <a:latin typeface="Book Antiqua"/>
              </a:rPr>
              <a:t> January 2024, his stay in India during FY 2023-24 would have exceeded 181 days. </a:t>
            </a:r>
          </a:p>
          <a:p>
            <a:pPr marL="344170" indent="-344170"/>
            <a:r>
              <a:rPr lang="en-US" dirty="0">
                <a:latin typeface="Book Antiqua"/>
              </a:rPr>
              <a:t>He would be a resident u/s. 6(1)(a) itself and consequently ROR. </a:t>
            </a:r>
          </a:p>
          <a:p>
            <a:pPr marL="344170" indent="-344170"/>
            <a:r>
              <a:rPr lang="en-US" dirty="0">
                <a:latin typeface="Book Antiqua"/>
              </a:rPr>
              <a:t>His residential status under US tax laws needs to be checked.</a:t>
            </a:r>
          </a:p>
          <a:p>
            <a:pPr marL="344170" indent="-344170"/>
            <a:r>
              <a:rPr lang="en-US" dirty="0">
                <a:latin typeface="Book Antiqua"/>
              </a:rPr>
              <a:t>Let us consider that he is also a US tax resident for calendar year 2024. </a:t>
            </a:r>
          </a:p>
          <a:p>
            <a:pPr marL="344170" indent="-344170"/>
            <a:r>
              <a:rPr lang="en-US" dirty="0">
                <a:latin typeface="Book Antiqua"/>
              </a:rPr>
              <a:t>Hence, he will be dual resident for the period 1</a:t>
            </a:r>
            <a:r>
              <a:rPr lang="en-US" baseline="30000" dirty="0">
                <a:latin typeface="Book Antiqua"/>
              </a:rPr>
              <a:t>st</a:t>
            </a:r>
            <a:r>
              <a:rPr lang="en-US" dirty="0">
                <a:latin typeface="Book Antiqua"/>
              </a:rPr>
              <a:t> January to 31</a:t>
            </a:r>
            <a:r>
              <a:rPr lang="en-US" baseline="30000" dirty="0">
                <a:latin typeface="Book Antiqua"/>
              </a:rPr>
              <a:t>st</a:t>
            </a:r>
            <a:r>
              <a:rPr lang="en-US" dirty="0">
                <a:latin typeface="Book Antiqua"/>
              </a:rPr>
              <a:t> March 2024. </a:t>
            </a:r>
          </a:p>
          <a:p>
            <a:pPr marL="344170" indent="-344170"/>
            <a:endParaRPr lang="en-US" dirty="0">
              <a:latin typeface="Book Antiqua"/>
            </a:endParaRP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17</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fontScale="90000"/>
          </a:bodyPr>
          <a:lstStyle/>
          <a:p>
            <a:pPr algn="ctr"/>
            <a:r>
              <a:rPr lang="en-US" dirty="0"/>
              <a:t>Case Study – Emigrating Indian – Employment</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USA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18342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13770"/>
            <a:ext cx="10772775" cy="1263328"/>
          </a:xfrm>
        </p:spPr>
        <p:txBody>
          <a:bodyPr/>
          <a:lstStyle/>
          <a:p>
            <a:r>
              <a:rPr lang="en-US" dirty="0"/>
              <a:t>Common mistakes</a:t>
            </a:r>
          </a:p>
        </p:txBody>
      </p:sp>
      <p:sp>
        <p:nvSpPr>
          <p:cNvPr id="3" name="Content Placeholder 2"/>
          <p:cNvSpPr>
            <a:spLocks noGrp="1"/>
          </p:cNvSpPr>
          <p:nvPr>
            <p:ph idx="1"/>
          </p:nvPr>
        </p:nvSpPr>
        <p:spPr>
          <a:xfrm>
            <a:off x="676656" y="1387500"/>
            <a:ext cx="10753725" cy="4782712"/>
          </a:xfrm>
        </p:spPr>
        <p:txBody>
          <a:bodyPr>
            <a:normAutofit fontScale="92500" lnSpcReduction="10000"/>
          </a:bodyPr>
          <a:lstStyle/>
          <a:p>
            <a:r>
              <a:rPr lang="en-US" dirty="0"/>
              <a:t>Not converting bank accounts</a:t>
            </a:r>
          </a:p>
          <a:p>
            <a:r>
              <a:rPr lang="en-US" dirty="0"/>
              <a:t>Depositing un-utilized cash in NRO</a:t>
            </a:r>
          </a:p>
          <a:p>
            <a:r>
              <a:rPr lang="en-US" dirty="0"/>
              <a:t>Unintentionally getting covered by Schedule 1 (FDI) investments</a:t>
            </a:r>
          </a:p>
          <a:p>
            <a:r>
              <a:rPr lang="en-US" dirty="0"/>
              <a:t>Intraday trading</a:t>
            </a:r>
          </a:p>
          <a:p>
            <a:r>
              <a:rPr lang="en-US" dirty="0"/>
              <a:t>Investment timings without checking exchange rate risk</a:t>
            </a:r>
          </a:p>
          <a:p>
            <a:r>
              <a:rPr lang="en-US" dirty="0"/>
              <a:t>Not keeping check on days they have visited India</a:t>
            </a:r>
          </a:p>
          <a:p>
            <a:r>
              <a:rPr lang="en-US" dirty="0"/>
              <a:t>Mixing up citizenship with residential status</a:t>
            </a:r>
          </a:p>
          <a:p>
            <a:r>
              <a:rPr lang="en-US" dirty="0"/>
              <a:t>Carrying out capital account transactions through payment gateways</a:t>
            </a:r>
          </a:p>
          <a:p>
            <a:r>
              <a:rPr lang="en-US" dirty="0"/>
              <a:t>Non-disclosure of foreign assets when they are Ordinarily Residents under ITA. Generally, it happens even after returning back to India</a:t>
            </a:r>
          </a:p>
          <a:p>
            <a:pPr lvl="1"/>
            <a:r>
              <a:rPr lang="en-US" dirty="0"/>
              <a:t>In the 1st year of moving outside India; or</a:t>
            </a:r>
          </a:p>
          <a:p>
            <a:pPr lvl="1"/>
            <a:r>
              <a:rPr lang="en-US" dirty="0"/>
              <a:t>On returning back to India</a:t>
            </a:r>
          </a:p>
        </p:txBody>
      </p:sp>
      <p:sp>
        <p:nvSpPr>
          <p:cNvPr id="4" name="Date Placeholder 3"/>
          <p:cNvSpPr>
            <a:spLocks noGrp="1"/>
          </p:cNvSpPr>
          <p:nvPr>
            <p:ph type="dt" sz="half" idx="10"/>
          </p:nvPr>
        </p:nvSpPr>
        <p:spPr/>
        <p:txBody>
          <a:bodyPr/>
          <a:lstStyle/>
          <a:p>
            <a:r>
              <a:rPr lang="en-US"/>
              <a:t>10-Oct-2023</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170</a:t>
            </a:fld>
            <a:endParaRPr lang="en-US"/>
          </a:p>
        </p:txBody>
      </p:sp>
    </p:spTree>
    <p:extLst>
      <p:ext uri="{BB962C8B-B14F-4D97-AF65-F5344CB8AC3E}">
        <p14:creationId xmlns:p14="http://schemas.microsoft.com/office/powerpoint/2010/main" val="83497853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a:normAutofit/>
          </a:bodyPr>
          <a:lstStyle/>
          <a:p>
            <a:r>
              <a:rPr lang="en-US">
                <a:latin typeface="Georgia"/>
              </a:rPr>
              <a:t>Thank you!</a:t>
            </a:r>
            <a:endParaRPr lang="en-US" dirty="0"/>
          </a:p>
        </p:txBody>
      </p:sp>
      <p:pic>
        <p:nvPicPr>
          <p:cNvPr id="6" name="Graphic 6" descr="Questions with solid fill">
            <a:extLst>
              <a:ext uri="{FF2B5EF4-FFF2-40B4-BE49-F238E27FC236}">
                <a16:creationId xmlns:a16="http://schemas.microsoft.com/office/drawing/2014/main" id="{728326D6-569D-C196-1E18-74C52B98DA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051" y="2104216"/>
            <a:ext cx="3383936" cy="3383936"/>
          </a:xfrm>
          <a:prstGeom prst="rect">
            <a:avLst/>
          </a:prstGeom>
        </p:spPr>
      </p:pic>
      <p:sp>
        <p:nvSpPr>
          <p:cNvPr id="3" name="Content Placeholder 2"/>
          <p:cNvSpPr>
            <a:spLocks noGrp="1"/>
          </p:cNvSpPr>
          <p:nvPr>
            <p:ph idx="1"/>
          </p:nvPr>
        </p:nvSpPr>
        <p:spPr>
          <a:xfrm>
            <a:off x="4641336" y="2011680"/>
            <a:ext cx="6789044" cy="3766185"/>
          </a:xfrm>
        </p:spPr>
        <p:txBody>
          <a:bodyPr>
            <a:normAutofit/>
          </a:bodyPr>
          <a:lstStyle/>
          <a:p>
            <a:pPr marL="0" indent="0">
              <a:lnSpc>
                <a:spcPct val="90000"/>
              </a:lnSpc>
              <a:buNone/>
            </a:pPr>
            <a:endParaRPr lang="en-US" sz="1900">
              <a:latin typeface="Book Antiqua"/>
            </a:endParaRPr>
          </a:p>
          <a:p>
            <a:pPr marL="344170" indent="-344170">
              <a:lnSpc>
                <a:spcPct val="90000"/>
              </a:lnSpc>
            </a:pPr>
            <a:endParaRPr lang="en-US" sz="1900"/>
          </a:p>
          <a:p>
            <a:pPr marL="344170" indent="-344170">
              <a:lnSpc>
                <a:spcPct val="90000"/>
              </a:lnSpc>
            </a:pPr>
            <a:endParaRPr lang="en-US" sz="1900"/>
          </a:p>
          <a:p>
            <a:pPr marL="344170" indent="-344170">
              <a:lnSpc>
                <a:spcPct val="90000"/>
              </a:lnSpc>
            </a:pPr>
            <a:endParaRPr lang="en-US" sz="1900"/>
          </a:p>
          <a:p>
            <a:pPr marL="0" indent="0">
              <a:lnSpc>
                <a:spcPct val="90000"/>
              </a:lnSpc>
              <a:buNone/>
            </a:pPr>
            <a:r>
              <a:rPr lang="en-US" sz="1900">
                <a:latin typeface="Book Antiqua"/>
              </a:rPr>
              <a:t>Acknowledgements -  CA. Bhavya Gandhi</a:t>
            </a:r>
          </a:p>
          <a:p>
            <a:pPr marL="0" indent="0">
              <a:lnSpc>
                <a:spcPct val="90000"/>
              </a:lnSpc>
              <a:buNone/>
            </a:pPr>
            <a:endParaRPr lang="en-US" sz="1900">
              <a:latin typeface="Book Antiqua"/>
            </a:endParaRPr>
          </a:p>
          <a:p>
            <a:pPr marL="0" indent="0">
              <a:lnSpc>
                <a:spcPct val="90000"/>
              </a:lnSpc>
              <a:buNone/>
            </a:pPr>
            <a:endParaRPr lang="en-US" sz="1900"/>
          </a:p>
          <a:p>
            <a:pPr marL="0" indent="0">
              <a:lnSpc>
                <a:spcPct val="90000"/>
              </a:lnSpc>
              <a:buNone/>
            </a:pPr>
            <a:r>
              <a:rPr lang="en-US" sz="1900" b="1">
                <a:latin typeface="Book Antiqua"/>
              </a:rPr>
              <a:t>Contact</a:t>
            </a:r>
          </a:p>
          <a:p>
            <a:pPr marL="0" indent="0">
              <a:lnSpc>
                <a:spcPct val="90000"/>
              </a:lnSpc>
              <a:buNone/>
            </a:pPr>
            <a:r>
              <a:rPr lang="en-US" sz="1900">
                <a:latin typeface="Book Antiqua"/>
                <a:hlinkClick r:id="rId5"/>
              </a:rPr>
              <a:t>viren@vithlanidoshi.com</a:t>
            </a:r>
            <a:r>
              <a:rPr lang="en-US" sz="1900">
                <a:latin typeface="Book Antiqua"/>
              </a:rPr>
              <a:t> | </a:t>
            </a:r>
            <a:r>
              <a:rPr lang="en-US" sz="1900">
                <a:latin typeface="Book Antiqua"/>
                <a:hlinkClick r:id="rId6"/>
              </a:rPr>
              <a:t>doshiviren@live.com</a:t>
            </a:r>
            <a:endParaRPr lang="en-US" sz="1900">
              <a:latin typeface="Book Antiqua"/>
            </a:endParaRPr>
          </a:p>
          <a:p>
            <a:pPr marL="0" indent="0">
              <a:lnSpc>
                <a:spcPct val="90000"/>
              </a:lnSpc>
              <a:buNone/>
            </a:pPr>
            <a:r>
              <a:rPr lang="en-US" sz="1900">
                <a:latin typeface="Book Antiqua"/>
              </a:rPr>
              <a:t>(+91) 96992 25755</a:t>
            </a:r>
          </a:p>
          <a:p>
            <a:pPr marL="344170" indent="-344170">
              <a:lnSpc>
                <a:spcPct val="90000"/>
              </a:lnSpc>
            </a:pPr>
            <a:endParaRPr lang="en-US" sz="1900"/>
          </a:p>
        </p:txBody>
      </p:sp>
      <p:sp>
        <p:nvSpPr>
          <p:cNvPr id="4" name="Date Placeholder 3"/>
          <p:cNvSpPr>
            <a:spLocks noGrp="1"/>
          </p:cNvSpPr>
          <p:nvPr>
            <p:ph type="dt" sz="half" idx="10"/>
          </p:nvPr>
        </p:nvSpPr>
        <p:spPr>
          <a:xfrm>
            <a:off x="685800" y="6412447"/>
            <a:ext cx="4114800" cy="228600"/>
          </a:xfrm>
        </p:spPr>
        <p:txBody>
          <a:bodyPr>
            <a:normAutofit/>
          </a:bodyPr>
          <a:lstStyle/>
          <a:p>
            <a:pPr>
              <a:lnSpc>
                <a:spcPct val="90000"/>
              </a:lnSpc>
              <a:spcAft>
                <a:spcPts val="600"/>
              </a:spcAft>
            </a:pPr>
            <a:r>
              <a:rPr lang="en-US" sz="900"/>
              <a:t>10-Oct-2023</a:t>
            </a:r>
          </a:p>
        </p:txBody>
      </p:sp>
      <p:sp>
        <p:nvSpPr>
          <p:cNvPr id="5" name="Footer Placeholder 4"/>
          <p:cNvSpPr>
            <a:spLocks noGrp="1"/>
          </p:cNvSpPr>
          <p:nvPr>
            <p:ph type="ftr" sz="quarter" idx="11"/>
          </p:nvPr>
        </p:nvSpPr>
        <p:spPr>
          <a:xfrm>
            <a:off x="685800" y="6554697"/>
            <a:ext cx="5029200" cy="228600"/>
          </a:xfrm>
        </p:spPr>
        <p:txBody>
          <a:bodyPr>
            <a:normAutofit/>
          </a:bodyPr>
          <a:lstStyle/>
          <a:p>
            <a:pPr>
              <a:lnSpc>
                <a:spcPct val="90000"/>
              </a:lnSpc>
              <a:spcAft>
                <a:spcPts val="600"/>
              </a:spcAft>
            </a:pPr>
            <a:r>
              <a:rPr lang="en-US" sz="900" dirty="0"/>
              <a:t>CA Viren Doshi</a:t>
            </a:r>
          </a:p>
        </p:txBody>
      </p:sp>
      <p:sp>
        <p:nvSpPr>
          <p:cNvPr id="7" name="Slide Number Placeholder 6">
            <a:extLst>
              <a:ext uri="{FF2B5EF4-FFF2-40B4-BE49-F238E27FC236}">
                <a16:creationId xmlns:a16="http://schemas.microsoft.com/office/drawing/2014/main" id="{BA1EE2A0-EFEF-6A62-9765-EC951802B247}"/>
              </a:ext>
            </a:extLst>
          </p:cNvPr>
          <p:cNvSpPr>
            <a:spLocks noGrp="1"/>
          </p:cNvSpPr>
          <p:nvPr>
            <p:ph type="sldNum" sz="quarter" idx="12"/>
          </p:nvPr>
        </p:nvSpPr>
        <p:spPr>
          <a:xfrm>
            <a:off x="8763926" y="5876412"/>
            <a:ext cx="2926080" cy="1397039"/>
          </a:xfrm>
        </p:spPr>
        <p:txBody>
          <a:bodyPr>
            <a:normAutofit/>
          </a:bodyPr>
          <a:lstStyle/>
          <a:p>
            <a:pPr>
              <a:spcAft>
                <a:spcPts val="600"/>
              </a:spcAft>
            </a:pPr>
            <a:fld id="{53B6C93E-B05E-49F4-B363-E611733D9E4E}" type="slidenum">
              <a:rPr lang="en-US" smtClean="0"/>
              <a:pPr>
                <a:spcAft>
                  <a:spcPts val="600"/>
                </a:spcAft>
              </a:pPr>
              <a:t>171</a:t>
            </a:fld>
            <a:endParaRPr lang="en-US"/>
          </a:p>
        </p:txBody>
      </p:sp>
    </p:spTree>
    <p:extLst>
      <p:ext uri="{BB962C8B-B14F-4D97-AF65-F5344CB8AC3E}">
        <p14:creationId xmlns:p14="http://schemas.microsoft.com/office/powerpoint/2010/main" val="323474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5" y="1328057"/>
            <a:ext cx="6648493" cy="5291158"/>
          </a:xfrm>
        </p:spPr>
        <p:txBody>
          <a:bodyPr vert="horz" lIns="91440" tIns="45720" rIns="91440" bIns="45720" rtlCol="0" anchor="t">
            <a:normAutofit fontScale="85000" lnSpcReduction="10000"/>
          </a:bodyPr>
          <a:lstStyle/>
          <a:p>
            <a:pPr marL="344170" indent="-344170"/>
            <a:r>
              <a:rPr lang="en-US" dirty="0">
                <a:latin typeface="Book Antiqua"/>
              </a:rPr>
              <a:t>Facts are same as preceding case study. The difference is that the person has shifted abroad for studies. </a:t>
            </a:r>
          </a:p>
          <a:p>
            <a:pPr marL="344170" indent="-344170"/>
            <a:r>
              <a:rPr lang="en-US" dirty="0">
                <a:latin typeface="Book Antiqua"/>
              </a:rPr>
              <a:t>Mr. Raj is a normal Indian Citizen and resident. He moved to USA for further education on 10</a:t>
            </a:r>
            <a:r>
              <a:rPr lang="en-US" baseline="30000" dirty="0">
                <a:latin typeface="Book Antiqua"/>
              </a:rPr>
              <a:t>th</a:t>
            </a:r>
            <a:r>
              <a:rPr lang="en-US" dirty="0">
                <a:latin typeface="Book Antiqua"/>
              </a:rPr>
              <a:t> July 2023. </a:t>
            </a:r>
            <a:endParaRPr lang="en-US" dirty="0"/>
          </a:p>
          <a:p>
            <a:pPr marL="1399365" lvl="6" indent="-344170"/>
            <a:endParaRPr lang="en-US" dirty="0"/>
          </a:p>
          <a:p>
            <a:pPr marL="344170" indent="-344170"/>
            <a:r>
              <a:rPr lang="en-US" dirty="0">
                <a:latin typeface="Book Antiqua"/>
              </a:rPr>
              <a:t>Condition of 60 + 365 days is met. </a:t>
            </a:r>
          </a:p>
          <a:p>
            <a:pPr marL="344170" indent="-344170"/>
            <a:r>
              <a:rPr lang="en-US" dirty="0">
                <a:latin typeface="Book Antiqua"/>
              </a:rPr>
              <a:t>Mr. Raj has left India for studies; not for the purposes of employment outside India. </a:t>
            </a:r>
            <a:endParaRPr lang="en-US" i="0" dirty="0">
              <a:latin typeface="Book Antiqua"/>
            </a:endParaRPr>
          </a:p>
          <a:p>
            <a:pPr marL="1399365" lvl="6" indent="-344170"/>
            <a:endParaRPr lang="en-US" dirty="0">
              <a:latin typeface="Book Antiqua"/>
            </a:endParaRPr>
          </a:p>
          <a:p>
            <a:pPr marL="344170" indent="-344170"/>
            <a:r>
              <a:rPr lang="en-US" dirty="0">
                <a:latin typeface="Book Antiqua"/>
              </a:rPr>
              <a:t>Hence, Mr. Raj does not get the benefit. </a:t>
            </a:r>
          </a:p>
          <a:p>
            <a:pPr marL="344170" indent="-344170"/>
            <a:r>
              <a:rPr lang="en-US" dirty="0">
                <a:latin typeface="Book Antiqua"/>
              </a:rPr>
              <a:t>He is ROR under ITA. </a:t>
            </a:r>
          </a:p>
          <a:p>
            <a:pPr marL="344170" indent="-344170"/>
            <a:r>
              <a:rPr lang="en-US" dirty="0">
                <a:latin typeface="Book Antiqua"/>
              </a:rPr>
              <a:t>All his foreign incomes are </a:t>
            </a:r>
            <a:r>
              <a:rPr lang="en-US" i="1" dirty="0">
                <a:latin typeface="Book Antiqua"/>
              </a:rPr>
              <a:t>prima facie </a:t>
            </a:r>
            <a:r>
              <a:rPr lang="en-US" dirty="0">
                <a:latin typeface="Book Antiqua"/>
              </a:rPr>
              <a:t>taxable under ITA and foreign assets need to be disclosed. </a:t>
            </a:r>
          </a:p>
          <a:p>
            <a:pPr marL="344170" indent="-344170"/>
            <a:r>
              <a:rPr lang="en-US" dirty="0">
                <a:latin typeface="Book Antiqua"/>
              </a:rPr>
              <a:t>Tie-breaker rules and other benefits under DTAA need to be checked. </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18</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a:bodyPr>
          <a:lstStyle/>
          <a:p>
            <a:pPr algn="ctr"/>
            <a:r>
              <a:rPr lang="en-US" dirty="0"/>
              <a:t>Case Study – Emigrating Indian – Student</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USA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99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232265" y="1339487"/>
            <a:ext cx="7257168" cy="5291158"/>
          </a:xfrm>
        </p:spPr>
        <p:txBody>
          <a:bodyPr vert="horz" lIns="91440" tIns="45720" rIns="91440" bIns="45720" rtlCol="0" anchor="t">
            <a:normAutofit/>
          </a:bodyPr>
          <a:lstStyle/>
          <a:p>
            <a:pPr marL="344170" indent="-344170"/>
            <a:r>
              <a:rPr lang="en-US" dirty="0">
                <a:latin typeface="Book Antiqua"/>
              </a:rPr>
              <a:t>Mr. </a:t>
            </a:r>
            <a:r>
              <a:rPr lang="en-US" dirty="0" err="1">
                <a:latin typeface="Book Antiqua"/>
              </a:rPr>
              <a:t>Lokhandwala</a:t>
            </a:r>
            <a:r>
              <a:rPr lang="en-US" dirty="0">
                <a:latin typeface="Book Antiqua"/>
              </a:rPr>
              <a:t> is an NRI staying in UAE.</a:t>
            </a:r>
          </a:p>
          <a:p>
            <a:pPr marL="1799682" lvl="8" indent="-344170"/>
            <a:endParaRPr lang="en-US" dirty="0">
              <a:latin typeface="Book Antiqua"/>
            </a:endParaRPr>
          </a:p>
          <a:p>
            <a:pPr marL="344170" indent="-344170"/>
            <a:r>
              <a:rPr lang="en-US" dirty="0">
                <a:latin typeface="Book Antiqua"/>
              </a:rPr>
              <a:t>He now wishes to settle back to India. He has decided to return back on 10</a:t>
            </a:r>
            <a:r>
              <a:rPr lang="en-US" baseline="30000" dirty="0">
                <a:latin typeface="Book Antiqua"/>
              </a:rPr>
              <a:t>th</a:t>
            </a:r>
            <a:r>
              <a:rPr lang="en-US" dirty="0">
                <a:latin typeface="Book Antiqua"/>
              </a:rPr>
              <a:t> January 2024. He will stay in India till 31</a:t>
            </a:r>
            <a:r>
              <a:rPr lang="en-US" baseline="30000" dirty="0">
                <a:latin typeface="Book Antiqua"/>
              </a:rPr>
              <a:t>st</a:t>
            </a:r>
            <a:r>
              <a:rPr lang="en-US" dirty="0">
                <a:latin typeface="Book Antiqua"/>
              </a:rPr>
              <a:t> March 2024.</a:t>
            </a:r>
          </a:p>
          <a:p>
            <a:pPr marL="1799682" lvl="8" indent="-344170"/>
            <a:endParaRPr lang="en-US" dirty="0">
              <a:latin typeface="Book Antiqua"/>
            </a:endParaRPr>
          </a:p>
          <a:p>
            <a:pPr marL="344170" indent="-344170"/>
            <a:r>
              <a:rPr lang="en-US" dirty="0">
                <a:latin typeface="Book Antiqua"/>
              </a:rPr>
              <a:t>He has been advised that he will continue to be Indian non-resident since he has stayed in India for only 80 days.</a:t>
            </a:r>
          </a:p>
          <a:p>
            <a:pPr marL="1096962" lvl="4" indent="-344170"/>
            <a:endParaRPr lang="en-US" dirty="0">
              <a:latin typeface="Book Antiqua"/>
            </a:endParaRPr>
          </a:p>
          <a:p>
            <a:pPr marL="344170" indent="-344170"/>
            <a:r>
              <a:rPr lang="en-US" dirty="0">
                <a:latin typeface="Book Antiqua"/>
              </a:rPr>
              <a:t>Is the advise correct?</a:t>
            </a:r>
          </a:p>
          <a:p>
            <a:pPr marL="344170" indent="-344170"/>
            <a:r>
              <a:rPr lang="en-US" dirty="0">
                <a:latin typeface="Book Antiqua"/>
              </a:rPr>
              <a:t>His stay in India in preceding 4 years is 400 days.</a:t>
            </a:r>
            <a:endParaRPr lang="en-US" dirty="0"/>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19</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a:bodyPr>
          <a:lstStyle/>
          <a:p>
            <a:r>
              <a:rPr lang="en-US" dirty="0"/>
              <a:t>Case Study – Returning Indian</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UAE</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546684"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F93CC9D-593E-0580-E23B-A684F5B18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930" y="3068716"/>
            <a:ext cx="940522" cy="940522"/>
          </a:xfrm>
          <a:prstGeom prst="rect">
            <a:avLst/>
          </a:prstGeom>
        </p:spPr>
      </p:pic>
    </p:spTree>
    <p:extLst>
      <p:ext uri="{BB962C8B-B14F-4D97-AF65-F5344CB8AC3E}">
        <p14:creationId xmlns:p14="http://schemas.microsoft.com/office/powerpoint/2010/main" val="48635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a:rPr>
              <a:t>The most sought answers when it comes to Non-Residents</a:t>
            </a:r>
          </a:p>
        </p:txBody>
      </p:sp>
      <p:graphicFrame>
        <p:nvGraphicFramePr>
          <p:cNvPr id="14" name="Content Placeholder 2">
            <a:extLst>
              <a:ext uri="{FF2B5EF4-FFF2-40B4-BE49-F238E27FC236}">
                <a16:creationId xmlns:a16="http://schemas.microsoft.com/office/drawing/2014/main" id="{6C2805D6-4144-C0C4-4071-72C56B47185F}"/>
              </a:ext>
            </a:extLst>
          </p:cNvPr>
          <p:cNvGraphicFramePr>
            <a:graphicFrameLocks noGrp="1"/>
          </p:cNvGraphicFramePr>
          <p:nvPr>
            <p:ph idx="1"/>
            <p:extLst>
              <p:ext uri="{D42A27DB-BD31-4B8C-83A1-F6EECF244321}">
                <p14:modId xmlns:p14="http://schemas.microsoft.com/office/powerpoint/2010/main" val="4038773358"/>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5C0BE278-4A46-0FD5-657F-39A25A33E77E}"/>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1694B711-9FCB-0399-4C0D-DF3DD9532230}"/>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AE937396-E581-8DFE-EC56-A32CE3574986}"/>
              </a:ext>
            </a:extLst>
          </p:cNvPr>
          <p:cNvSpPr>
            <a:spLocks noGrp="1"/>
          </p:cNvSpPr>
          <p:nvPr>
            <p:ph type="sldNum" sz="quarter" idx="12"/>
          </p:nvPr>
        </p:nvSpPr>
        <p:spPr/>
        <p:txBody>
          <a:bodyPr/>
          <a:lstStyle/>
          <a:p>
            <a:fld id="{53B6C93E-B05E-49F4-B363-E611733D9E4E}" type="slidenum">
              <a:rPr lang="en-US" smtClean="0"/>
              <a:pPr/>
              <a:t>2</a:t>
            </a:fld>
            <a:endParaRPr lang="en-US"/>
          </a:p>
        </p:txBody>
      </p:sp>
    </p:spTree>
    <p:extLst>
      <p:ext uri="{BB962C8B-B14F-4D97-AF65-F5344CB8AC3E}">
        <p14:creationId xmlns:p14="http://schemas.microsoft.com/office/powerpoint/2010/main" val="140671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464439"/>
          </a:xfrm>
        </p:spPr>
        <p:txBody>
          <a:bodyPr/>
          <a:lstStyle/>
          <a:p>
            <a:r>
              <a:rPr lang="en-US" altLang="en-US" dirty="0"/>
              <a:t>Residential Status – Issues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395151"/>
            <a:ext cx="10687811" cy="5164139"/>
          </a:xfrm>
        </p:spPr>
        <p:txBody>
          <a:bodyPr>
            <a:normAutofit lnSpcReduction="10000"/>
          </a:bodyPr>
          <a:lstStyle/>
          <a:p>
            <a:pPr marL="457200" indent="-342900" algn="just"/>
            <a:r>
              <a:rPr lang="en-GB" dirty="0"/>
              <a:t>Exp. 1(a) to S. 6(1)(c) – Employment outside India - Includes Self-Employment?</a:t>
            </a:r>
          </a:p>
          <a:p>
            <a:pPr marL="801687" lvl="1" indent="-342900" algn="just"/>
            <a:r>
              <a:rPr lang="en-US" dirty="0">
                <a:effectLst/>
                <a:latin typeface="Book Antiqua" panose="02040602050305030304" pitchFamily="18" charset="0"/>
                <a:ea typeface="Times New Roman" panose="02020603050405020304" pitchFamily="18" charset="0"/>
              </a:rPr>
              <a:t>Going abroad for the purpose of employment only means that the visit and stay abroad should not be for other purposes like tourist, medical treatment, etc.</a:t>
            </a:r>
          </a:p>
          <a:p>
            <a:pPr marL="801687" lvl="1" indent="-342900" algn="just"/>
            <a:r>
              <a:rPr lang="en-US" dirty="0">
                <a:ea typeface="Times New Roman" panose="02020603050405020304" pitchFamily="18" charset="0"/>
              </a:rPr>
              <a:t>O. Abdul Razak 198 Taxman 1 (Kerala) [2011]</a:t>
            </a:r>
          </a:p>
          <a:p>
            <a:pPr marL="801687" lvl="1" indent="-342900" algn="just"/>
            <a:r>
              <a:rPr lang="en-US" dirty="0">
                <a:effectLst/>
                <a:ea typeface="Times New Roman" panose="02020603050405020304" pitchFamily="18" charset="0"/>
              </a:rPr>
              <a:t>Circular No. 346 dated 30 June 1982</a:t>
            </a:r>
          </a:p>
          <a:p>
            <a:pPr marL="457200" indent="-342900" algn="just"/>
            <a:r>
              <a:rPr lang="en-GB" dirty="0"/>
              <a:t>Involuntary stay exemption</a:t>
            </a:r>
          </a:p>
          <a:p>
            <a:pPr marL="801687" lvl="1" indent="-342900" algn="just"/>
            <a:r>
              <a:rPr lang="en-GB" dirty="0"/>
              <a:t>Assessee had to stay in India unwillingly – such period to be excluded</a:t>
            </a:r>
          </a:p>
          <a:p>
            <a:pPr marL="801687" lvl="1" indent="-342900" algn="just"/>
            <a:r>
              <a:rPr lang="en-GB" dirty="0"/>
              <a:t>Suresh Nanda 57 taxmann.com 448 (Delhi) [2015] – Incorrect impounding of passport</a:t>
            </a:r>
          </a:p>
          <a:p>
            <a:pPr marL="1139825" lvl="2" indent="-342900" algn="just"/>
            <a:r>
              <a:rPr lang="en-GB" dirty="0"/>
              <a:t>Available for lockdown during Covid breakout?</a:t>
            </a:r>
          </a:p>
          <a:p>
            <a:pPr marL="1139825" lvl="2" indent="-342900" algn="just"/>
            <a:r>
              <a:rPr lang="en-GB" dirty="0"/>
              <a:t>No relief as per ITD – CBDT Circular No. 2 of 2021 dated 3</a:t>
            </a:r>
            <a:r>
              <a:rPr lang="en-GB" baseline="30000" dirty="0"/>
              <a:t>rd</a:t>
            </a:r>
            <a:r>
              <a:rPr lang="en-GB" dirty="0"/>
              <a:t> March 2021</a:t>
            </a:r>
          </a:p>
          <a:p>
            <a:pPr marL="801687" lvl="1" indent="-342900" algn="just"/>
            <a:endParaRPr lang="en-GB" dirty="0"/>
          </a:p>
          <a:p>
            <a:pPr marL="458787" lvl="1" indent="0" algn="just">
              <a:buNone/>
            </a:pPr>
            <a:endParaRPr lang="en-GB" dirty="0"/>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20</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dirty="0"/>
              <a:t>CA Viren Doshi</a:t>
            </a:r>
          </a:p>
        </p:txBody>
      </p:sp>
    </p:spTree>
    <p:extLst>
      <p:ext uri="{BB962C8B-B14F-4D97-AF65-F5344CB8AC3E}">
        <p14:creationId xmlns:p14="http://schemas.microsoft.com/office/powerpoint/2010/main" val="221835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4B51-2425-BD53-D7BF-8258A777FCED}"/>
              </a:ext>
            </a:extLst>
          </p:cNvPr>
          <p:cNvSpPr>
            <a:spLocks noGrp="1"/>
          </p:cNvSpPr>
          <p:nvPr>
            <p:ph type="title"/>
          </p:nvPr>
        </p:nvSpPr>
        <p:spPr>
          <a:xfrm>
            <a:off x="685800" y="381675"/>
            <a:ext cx="10744581" cy="1173748"/>
          </a:xfrm>
        </p:spPr>
        <p:txBody>
          <a:bodyPr/>
          <a:lstStyle/>
          <a:p>
            <a:r>
              <a:rPr lang="en-US" dirty="0"/>
              <a:t>Residential Status - Issues</a:t>
            </a:r>
          </a:p>
        </p:txBody>
      </p:sp>
      <p:sp>
        <p:nvSpPr>
          <p:cNvPr id="3" name="Content Placeholder 2">
            <a:extLst>
              <a:ext uri="{FF2B5EF4-FFF2-40B4-BE49-F238E27FC236}">
                <a16:creationId xmlns:a16="http://schemas.microsoft.com/office/drawing/2014/main" id="{88D4A04A-D285-DC08-6758-77E90A340770}"/>
              </a:ext>
            </a:extLst>
          </p:cNvPr>
          <p:cNvSpPr>
            <a:spLocks noGrp="1"/>
          </p:cNvSpPr>
          <p:nvPr>
            <p:ph idx="1"/>
          </p:nvPr>
        </p:nvSpPr>
        <p:spPr>
          <a:xfrm>
            <a:off x="676656" y="1772240"/>
            <a:ext cx="10899459" cy="4005626"/>
          </a:xfrm>
        </p:spPr>
        <p:txBody>
          <a:bodyPr/>
          <a:lstStyle/>
          <a:p>
            <a:r>
              <a:rPr lang="en-US" dirty="0"/>
              <a:t>Exp. 1(b) to S. 6(1)(c) – Visit to India</a:t>
            </a:r>
          </a:p>
          <a:p>
            <a:pPr lvl="1"/>
            <a:r>
              <a:rPr lang="en-US" dirty="0"/>
              <a:t>Returning back to India after termination of services or resignation and staying in India for 90 days – benefit available of visit?</a:t>
            </a:r>
          </a:p>
          <a:p>
            <a:pPr lvl="2"/>
            <a:r>
              <a:rPr lang="en-US" dirty="0"/>
              <a:t>Benefit not available – V K </a:t>
            </a:r>
            <a:r>
              <a:rPr lang="en-US" dirty="0" err="1"/>
              <a:t>Ratti</a:t>
            </a:r>
            <a:r>
              <a:rPr lang="en-US" dirty="0"/>
              <a:t> 165 Taxman 177 (P&amp;H)</a:t>
            </a:r>
          </a:p>
          <a:p>
            <a:pPr lvl="2"/>
            <a:r>
              <a:rPr lang="en-US" dirty="0"/>
              <a:t>Does not constitute visit – Mrs. Smita Anand, China 42 taxmann.com 366 (AAR New Delhi)</a:t>
            </a:r>
          </a:p>
          <a:p>
            <a:endParaRPr lang="en-US" dirty="0"/>
          </a:p>
        </p:txBody>
      </p:sp>
      <p:sp>
        <p:nvSpPr>
          <p:cNvPr id="4" name="Date Placeholder 3">
            <a:extLst>
              <a:ext uri="{FF2B5EF4-FFF2-40B4-BE49-F238E27FC236}">
                <a16:creationId xmlns:a16="http://schemas.microsoft.com/office/drawing/2014/main" id="{23E4F30E-969F-AA94-AC4A-31812C476199}"/>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0E2E3694-8013-695A-DFE7-B2FEEC7FE871}"/>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0222261-40EC-D3D1-CD66-59E350F47D0A}"/>
              </a:ext>
            </a:extLst>
          </p:cNvPr>
          <p:cNvSpPr>
            <a:spLocks noGrp="1"/>
          </p:cNvSpPr>
          <p:nvPr>
            <p:ph type="sldNum" sz="quarter" idx="12"/>
          </p:nvPr>
        </p:nvSpPr>
        <p:spPr/>
        <p:txBody>
          <a:bodyPr/>
          <a:lstStyle/>
          <a:p>
            <a:fld id="{53B6C93E-B05E-49F4-B363-E611733D9E4E}" type="slidenum">
              <a:rPr lang="en-US" smtClean="0"/>
              <a:pPr/>
              <a:t>21</a:t>
            </a:fld>
            <a:endParaRPr lang="en-US"/>
          </a:p>
        </p:txBody>
      </p:sp>
    </p:spTree>
    <p:extLst>
      <p:ext uri="{BB962C8B-B14F-4D97-AF65-F5344CB8AC3E}">
        <p14:creationId xmlns:p14="http://schemas.microsoft.com/office/powerpoint/2010/main" val="4137471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A9F8-23D5-AA20-7979-E1FF1A9D1F03}"/>
              </a:ext>
            </a:extLst>
          </p:cNvPr>
          <p:cNvSpPr>
            <a:spLocks noGrp="1"/>
          </p:cNvSpPr>
          <p:nvPr>
            <p:ph type="title"/>
          </p:nvPr>
        </p:nvSpPr>
        <p:spPr>
          <a:xfrm>
            <a:off x="657224" y="344023"/>
            <a:ext cx="10772775" cy="1036158"/>
          </a:xfrm>
        </p:spPr>
        <p:txBody>
          <a:bodyPr/>
          <a:lstStyle/>
          <a:p>
            <a:pPr algn="ctr"/>
            <a:r>
              <a:rPr lang="en-US" dirty="0">
                <a:latin typeface="Georgia"/>
              </a:rPr>
              <a:t>Residential Status under FEMA</a:t>
            </a:r>
            <a:endParaRPr lang="en-US" dirty="0"/>
          </a:p>
        </p:txBody>
      </p:sp>
      <p:sp>
        <p:nvSpPr>
          <p:cNvPr id="3" name="Content Placeholder 2">
            <a:extLst>
              <a:ext uri="{FF2B5EF4-FFF2-40B4-BE49-F238E27FC236}">
                <a16:creationId xmlns:a16="http://schemas.microsoft.com/office/drawing/2014/main" id="{99C2D669-55DA-6EB4-1D70-11F72B77F397}"/>
              </a:ext>
            </a:extLst>
          </p:cNvPr>
          <p:cNvSpPr>
            <a:spLocks noGrp="1"/>
          </p:cNvSpPr>
          <p:nvPr>
            <p:ph idx="1"/>
          </p:nvPr>
        </p:nvSpPr>
        <p:spPr>
          <a:xfrm>
            <a:off x="661106" y="1397415"/>
            <a:ext cx="10769275" cy="4753674"/>
          </a:xfrm>
        </p:spPr>
        <p:txBody>
          <a:bodyPr vert="horz" lIns="91440" tIns="45720" rIns="91440" bIns="45720" rtlCol="0" anchor="t">
            <a:normAutofit/>
          </a:bodyPr>
          <a:lstStyle/>
          <a:p>
            <a:pPr marL="0" indent="0">
              <a:buNone/>
            </a:pPr>
            <a:r>
              <a:rPr lang="en-US" b="1" dirty="0">
                <a:latin typeface="Book Antiqua"/>
              </a:rPr>
              <a:t>Individuals</a:t>
            </a:r>
            <a:endParaRPr lang="en-US" b="1" i="0" dirty="0">
              <a:latin typeface="Book Antiqua"/>
            </a:endParaRPr>
          </a:p>
          <a:p>
            <a:pPr marL="1026795" lvl="2" indent="-337820"/>
            <a:endParaRPr lang="en-US" i="0" dirty="0"/>
          </a:p>
        </p:txBody>
      </p:sp>
      <p:sp>
        <p:nvSpPr>
          <p:cNvPr id="5" name="Footer Placeholder 4">
            <a:extLst>
              <a:ext uri="{FF2B5EF4-FFF2-40B4-BE49-F238E27FC236}">
                <a16:creationId xmlns:a16="http://schemas.microsoft.com/office/drawing/2014/main" id="{9F6777F5-75B6-E632-109C-904C51BA49CD}"/>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63D6D50-EDFD-8FBA-1C56-32ED4F15469F}"/>
              </a:ext>
            </a:extLst>
          </p:cNvPr>
          <p:cNvSpPr>
            <a:spLocks noGrp="1"/>
          </p:cNvSpPr>
          <p:nvPr>
            <p:ph type="sldNum" sz="quarter" idx="12"/>
          </p:nvPr>
        </p:nvSpPr>
        <p:spPr/>
        <p:txBody>
          <a:bodyPr/>
          <a:lstStyle/>
          <a:p>
            <a:fld id="{53B6C93E-B05E-49F4-B363-E611733D9E4E}" type="slidenum">
              <a:rPr lang="en-US" smtClean="0"/>
              <a:pPr/>
              <a:t>22</a:t>
            </a:fld>
            <a:endParaRPr lang="en-US"/>
          </a:p>
        </p:txBody>
      </p:sp>
      <p:sp>
        <p:nvSpPr>
          <p:cNvPr id="7" name="Rectangle: Rounded Corners 6">
            <a:extLst>
              <a:ext uri="{FF2B5EF4-FFF2-40B4-BE49-F238E27FC236}">
                <a16:creationId xmlns:a16="http://schemas.microsoft.com/office/drawing/2014/main" id="{F169DAB6-87EE-4BC7-C35D-8D822804F5FD}"/>
              </a:ext>
            </a:extLst>
          </p:cNvPr>
          <p:cNvSpPr/>
          <p:nvPr/>
        </p:nvSpPr>
        <p:spPr>
          <a:xfrm>
            <a:off x="755375" y="2409247"/>
            <a:ext cx="2647784" cy="1232452"/>
          </a:xfrm>
          <a:prstGeom prst="round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An individual residing in India for a period of more than 182 days in preceding FY</a:t>
            </a:r>
          </a:p>
        </p:txBody>
      </p:sp>
      <p:sp>
        <p:nvSpPr>
          <p:cNvPr id="8" name="Rectangle 7">
            <a:extLst>
              <a:ext uri="{FF2B5EF4-FFF2-40B4-BE49-F238E27FC236}">
                <a16:creationId xmlns:a16="http://schemas.microsoft.com/office/drawing/2014/main" id="{1FB71ACA-E6AA-8963-7999-FEEAD650BC85}"/>
              </a:ext>
            </a:extLst>
          </p:cNvPr>
          <p:cNvSpPr/>
          <p:nvPr/>
        </p:nvSpPr>
        <p:spPr>
          <a:xfrm>
            <a:off x="4317558" y="1979875"/>
            <a:ext cx="4250560" cy="2075290"/>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2">
                    <a:lumMod val="90000"/>
                    <a:lumOff val="10000"/>
                  </a:schemeClr>
                </a:solidFill>
                <a:latin typeface="Book Antiqua" panose="02040602050305030304" pitchFamily="18" charset="0"/>
              </a:rPr>
              <a:t>Has such individual gone out of India or stays out of India for – </a:t>
            </a:r>
          </a:p>
          <a:p>
            <a:pPr marL="400050" indent="-400050">
              <a:buAutoNum type="romanLcPeriod"/>
            </a:pPr>
            <a:r>
              <a:rPr lang="en-US" dirty="0">
                <a:solidFill>
                  <a:schemeClr val="tx2">
                    <a:lumMod val="90000"/>
                    <a:lumOff val="10000"/>
                  </a:schemeClr>
                </a:solidFill>
                <a:latin typeface="Book Antiqua" panose="02040602050305030304" pitchFamily="18" charset="0"/>
              </a:rPr>
              <a:t>Employment outside India;</a:t>
            </a:r>
          </a:p>
          <a:p>
            <a:pPr marL="400050" indent="-400050">
              <a:buAutoNum type="romanLcPeriod"/>
            </a:pPr>
            <a:r>
              <a:rPr lang="en-US" dirty="0">
                <a:solidFill>
                  <a:schemeClr val="tx2">
                    <a:lumMod val="90000"/>
                    <a:lumOff val="10000"/>
                  </a:schemeClr>
                </a:solidFill>
                <a:latin typeface="Book Antiqua" panose="02040602050305030304" pitchFamily="18" charset="0"/>
              </a:rPr>
              <a:t>Business outside India; or</a:t>
            </a:r>
          </a:p>
          <a:p>
            <a:pPr marL="400050" indent="-400050">
              <a:buAutoNum type="romanLcPeriod"/>
            </a:pPr>
            <a:r>
              <a:rPr lang="en-US" dirty="0">
                <a:solidFill>
                  <a:schemeClr val="tx2">
                    <a:lumMod val="90000"/>
                    <a:lumOff val="10000"/>
                  </a:schemeClr>
                </a:solidFill>
                <a:latin typeface="Book Antiqua" panose="02040602050305030304" pitchFamily="18" charset="0"/>
              </a:rPr>
              <a:t>Any other purpose indicating his willingness to stay outside India for an uncertain period</a:t>
            </a:r>
          </a:p>
        </p:txBody>
      </p:sp>
      <p:sp>
        <p:nvSpPr>
          <p:cNvPr id="9" name="Rounded Rectangle 4">
            <a:extLst>
              <a:ext uri="{FF2B5EF4-FFF2-40B4-BE49-F238E27FC236}">
                <a16:creationId xmlns:a16="http://schemas.microsoft.com/office/drawing/2014/main" id="{B18906AA-129A-AC60-E86A-54D548735033}"/>
              </a:ext>
            </a:extLst>
          </p:cNvPr>
          <p:cNvSpPr/>
          <p:nvPr/>
        </p:nvSpPr>
        <p:spPr>
          <a:xfrm>
            <a:off x="9737864" y="1979875"/>
            <a:ext cx="1514476" cy="82456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b="1" dirty="0">
                <a:latin typeface="Book Antiqua" panose="02040602050305030304" pitchFamily="18" charset="0"/>
              </a:rPr>
              <a:t>Resident</a:t>
            </a:r>
            <a:endParaRPr lang="en-US" sz="1600" b="1" dirty="0">
              <a:latin typeface="Book Antiqua" panose="02040602050305030304" pitchFamily="18" charset="0"/>
            </a:endParaRPr>
          </a:p>
        </p:txBody>
      </p:sp>
      <p:sp>
        <p:nvSpPr>
          <p:cNvPr id="10" name="Rounded Rectangle 6">
            <a:extLst>
              <a:ext uri="{FF2B5EF4-FFF2-40B4-BE49-F238E27FC236}">
                <a16:creationId xmlns:a16="http://schemas.microsoft.com/office/drawing/2014/main" id="{4B2D601F-913B-2F46-4716-BDAF4F557CA2}"/>
              </a:ext>
            </a:extLst>
          </p:cNvPr>
          <p:cNvSpPr/>
          <p:nvPr/>
        </p:nvSpPr>
        <p:spPr>
          <a:xfrm>
            <a:off x="9737867" y="4554236"/>
            <a:ext cx="1514475" cy="6544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b="1" dirty="0">
                <a:latin typeface="Book Antiqua" panose="02040602050305030304" pitchFamily="18" charset="0"/>
              </a:rPr>
              <a:t>Non-Resident</a:t>
            </a:r>
          </a:p>
        </p:txBody>
      </p:sp>
      <p:cxnSp>
        <p:nvCxnSpPr>
          <p:cNvPr id="16" name="Straight Arrow Connector 15">
            <a:extLst>
              <a:ext uri="{FF2B5EF4-FFF2-40B4-BE49-F238E27FC236}">
                <a16:creationId xmlns:a16="http://schemas.microsoft.com/office/drawing/2014/main" id="{74A272F8-F8EA-1B88-927D-02B07C0487CC}"/>
              </a:ext>
            </a:extLst>
          </p:cNvPr>
          <p:cNvCxnSpPr>
            <a:cxnSpLocks/>
            <a:stCxn id="7" idx="3"/>
            <a:endCxn id="8" idx="1"/>
          </p:cNvCxnSpPr>
          <p:nvPr/>
        </p:nvCxnSpPr>
        <p:spPr>
          <a:xfrm flipV="1">
            <a:off x="3403159" y="3017520"/>
            <a:ext cx="914399" cy="79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1453F1-C188-9C54-AD41-59A25C205CCD}"/>
              </a:ext>
            </a:extLst>
          </p:cNvPr>
          <p:cNvSpPr/>
          <p:nvPr/>
        </p:nvSpPr>
        <p:spPr>
          <a:xfrm>
            <a:off x="4317558" y="4171015"/>
            <a:ext cx="4250560" cy="2075290"/>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2">
                    <a:lumMod val="90000"/>
                    <a:lumOff val="10000"/>
                  </a:schemeClr>
                </a:solidFill>
                <a:latin typeface="Book Antiqua" panose="02040602050305030304" pitchFamily="18" charset="0"/>
              </a:rPr>
              <a:t>Has such individual come to India or stays in India for – </a:t>
            </a:r>
          </a:p>
          <a:p>
            <a:pPr marL="400050" indent="-400050">
              <a:buAutoNum type="romanLcPeriod"/>
            </a:pPr>
            <a:r>
              <a:rPr lang="en-US" dirty="0">
                <a:solidFill>
                  <a:schemeClr val="tx2">
                    <a:lumMod val="90000"/>
                    <a:lumOff val="10000"/>
                  </a:schemeClr>
                </a:solidFill>
                <a:latin typeface="Book Antiqua" panose="02040602050305030304" pitchFamily="18" charset="0"/>
              </a:rPr>
              <a:t>Employment in India;</a:t>
            </a:r>
          </a:p>
          <a:p>
            <a:pPr marL="400050" indent="-400050">
              <a:buAutoNum type="romanLcPeriod"/>
            </a:pPr>
            <a:r>
              <a:rPr lang="en-US" dirty="0">
                <a:solidFill>
                  <a:schemeClr val="tx2">
                    <a:lumMod val="90000"/>
                    <a:lumOff val="10000"/>
                  </a:schemeClr>
                </a:solidFill>
                <a:latin typeface="Book Antiqua" panose="02040602050305030304" pitchFamily="18" charset="0"/>
              </a:rPr>
              <a:t>Business in India; or</a:t>
            </a:r>
          </a:p>
          <a:p>
            <a:pPr marL="400050" indent="-400050">
              <a:buAutoNum type="romanLcPeriod"/>
            </a:pPr>
            <a:r>
              <a:rPr lang="en-US" dirty="0">
                <a:solidFill>
                  <a:schemeClr val="tx2">
                    <a:lumMod val="90000"/>
                    <a:lumOff val="10000"/>
                  </a:schemeClr>
                </a:solidFill>
                <a:latin typeface="Book Antiqua" panose="02040602050305030304" pitchFamily="18" charset="0"/>
              </a:rPr>
              <a:t>Any other purpose indicating his willingness to stay in India for an uncertain period</a:t>
            </a:r>
          </a:p>
        </p:txBody>
      </p:sp>
      <p:cxnSp>
        <p:nvCxnSpPr>
          <p:cNvPr id="20" name="Connector: Elbow 19">
            <a:extLst>
              <a:ext uri="{FF2B5EF4-FFF2-40B4-BE49-F238E27FC236}">
                <a16:creationId xmlns:a16="http://schemas.microsoft.com/office/drawing/2014/main" id="{07A662D1-9826-DBD7-08CB-EE1525C557B9}"/>
              </a:ext>
            </a:extLst>
          </p:cNvPr>
          <p:cNvCxnSpPr>
            <a:stCxn id="7" idx="2"/>
            <a:endCxn id="18" idx="1"/>
          </p:cNvCxnSpPr>
          <p:nvPr/>
        </p:nvCxnSpPr>
        <p:spPr>
          <a:xfrm rot="16200000" flipH="1">
            <a:off x="2414932" y="3306033"/>
            <a:ext cx="1566961" cy="2238291"/>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DD3FD45A-A69F-1A1B-1128-BCF802EA6A1B}"/>
              </a:ext>
            </a:extLst>
          </p:cNvPr>
          <p:cNvCxnSpPr>
            <a:stCxn id="8" idx="3"/>
            <a:endCxn id="9" idx="2"/>
          </p:cNvCxnSpPr>
          <p:nvPr/>
        </p:nvCxnSpPr>
        <p:spPr>
          <a:xfrm flipV="1">
            <a:off x="8568118" y="2804436"/>
            <a:ext cx="1926984" cy="21308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B10F28C-0A62-1BDA-BCD5-6492BDFA1996}"/>
              </a:ext>
            </a:extLst>
          </p:cNvPr>
          <p:cNvCxnSpPr>
            <a:cxnSpLocks/>
            <a:endCxn id="10" idx="0"/>
          </p:cNvCxnSpPr>
          <p:nvPr/>
        </p:nvCxnSpPr>
        <p:spPr>
          <a:xfrm>
            <a:off x="8568118" y="3144736"/>
            <a:ext cx="1926987" cy="140950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AD88CEAA-C3EC-F334-FDD2-F8ADBD3C43A2}"/>
              </a:ext>
            </a:extLst>
          </p:cNvPr>
          <p:cNvCxnSpPr>
            <a:endCxn id="9" idx="3"/>
          </p:cNvCxnSpPr>
          <p:nvPr/>
        </p:nvCxnSpPr>
        <p:spPr>
          <a:xfrm rot="5400000" flipH="1" flipV="1">
            <a:off x="8422742" y="2537532"/>
            <a:ext cx="2974974" cy="2684222"/>
          </a:xfrm>
          <a:prstGeom prst="bentConnector4">
            <a:avLst>
              <a:gd name="adj1" fmla="val -2098"/>
              <a:gd name="adj2" fmla="val 108516"/>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386537A-9339-CC19-3D02-4EB3EB1948C7}"/>
              </a:ext>
            </a:extLst>
          </p:cNvPr>
          <p:cNvSpPr/>
          <p:nvPr/>
        </p:nvSpPr>
        <p:spPr>
          <a:xfrm>
            <a:off x="8550018" y="3163782"/>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Y</a:t>
            </a:r>
          </a:p>
        </p:txBody>
      </p:sp>
      <p:sp>
        <p:nvSpPr>
          <p:cNvPr id="32" name="Rectangle 31">
            <a:extLst>
              <a:ext uri="{FF2B5EF4-FFF2-40B4-BE49-F238E27FC236}">
                <a16:creationId xmlns:a16="http://schemas.microsoft.com/office/drawing/2014/main" id="{58F0511A-D187-9D42-2DA4-A726689C4DC7}"/>
              </a:ext>
            </a:extLst>
          </p:cNvPr>
          <p:cNvSpPr/>
          <p:nvPr/>
        </p:nvSpPr>
        <p:spPr>
          <a:xfrm>
            <a:off x="3407522" y="2495242"/>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Y</a:t>
            </a:r>
          </a:p>
        </p:txBody>
      </p:sp>
      <p:sp>
        <p:nvSpPr>
          <p:cNvPr id="33" name="Rectangle 32">
            <a:extLst>
              <a:ext uri="{FF2B5EF4-FFF2-40B4-BE49-F238E27FC236}">
                <a16:creationId xmlns:a16="http://schemas.microsoft.com/office/drawing/2014/main" id="{E9CE4B76-8ACE-E5F7-A879-0E3FC4725CA2}"/>
              </a:ext>
            </a:extLst>
          </p:cNvPr>
          <p:cNvSpPr/>
          <p:nvPr/>
        </p:nvSpPr>
        <p:spPr>
          <a:xfrm>
            <a:off x="8525987" y="5354922"/>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Y</a:t>
            </a:r>
          </a:p>
        </p:txBody>
      </p:sp>
      <p:sp>
        <p:nvSpPr>
          <p:cNvPr id="34" name="Rectangle 33">
            <a:extLst>
              <a:ext uri="{FF2B5EF4-FFF2-40B4-BE49-F238E27FC236}">
                <a16:creationId xmlns:a16="http://schemas.microsoft.com/office/drawing/2014/main" id="{2C97052A-8E8B-6B54-6AE0-E352F64F7345}"/>
              </a:ext>
            </a:extLst>
          </p:cNvPr>
          <p:cNvSpPr/>
          <p:nvPr/>
        </p:nvSpPr>
        <p:spPr>
          <a:xfrm>
            <a:off x="2079265" y="3641697"/>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N</a:t>
            </a:r>
          </a:p>
        </p:txBody>
      </p:sp>
      <p:sp>
        <p:nvSpPr>
          <p:cNvPr id="35" name="Rectangle 34">
            <a:extLst>
              <a:ext uri="{FF2B5EF4-FFF2-40B4-BE49-F238E27FC236}">
                <a16:creationId xmlns:a16="http://schemas.microsoft.com/office/drawing/2014/main" id="{4F6F4342-9A59-F8C8-CEED-0C31ABF08920}"/>
              </a:ext>
            </a:extLst>
          </p:cNvPr>
          <p:cNvSpPr/>
          <p:nvPr/>
        </p:nvSpPr>
        <p:spPr>
          <a:xfrm>
            <a:off x="8562229" y="2445752"/>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N</a:t>
            </a:r>
          </a:p>
        </p:txBody>
      </p:sp>
      <p:sp>
        <p:nvSpPr>
          <p:cNvPr id="36" name="Rectangle 35">
            <a:extLst>
              <a:ext uri="{FF2B5EF4-FFF2-40B4-BE49-F238E27FC236}">
                <a16:creationId xmlns:a16="http://schemas.microsoft.com/office/drawing/2014/main" id="{4BE9DD47-5B1D-C205-41CC-8FA848341820}"/>
              </a:ext>
            </a:extLst>
          </p:cNvPr>
          <p:cNvSpPr/>
          <p:nvPr/>
        </p:nvSpPr>
        <p:spPr>
          <a:xfrm>
            <a:off x="8525987" y="4302661"/>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N</a:t>
            </a:r>
          </a:p>
        </p:txBody>
      </p:sp>
      <p:cxnSp>
        <p:nvCxnSpPr>
          <p:cNvPr id="38" name="Straight Arrow Connector 37">
            <a:extLst>
              <a:ext uri="{FF2B5EF4-FFF2-40B4-BE49-F238E27FC236}">
                <a16:creationId xmlns:a16="http://schemas.microsoft.com/office/drawing/2014/main" id="{C211971F-EED8-5FBD-3E6B-85BEDC9C40A4}"/>
              </a:ext>
            </a:extLst>
          </p:cNvPr>
          <p:cNvCxnSpPr>
            <a:cxnSpLocks/>
            <a:endCxn id="10" idx="1"/>
          </p:cNvCxnSpPr>
          <p:nvPr/>
        </p:nvCxnSpPr>
        <p:spPr>
          <a:xfrm>
            <a:off x="8562229" y="4881448"/>
            <a:ext cx="117563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92DEE4-D32E-1A18-03CA-57C1DFABF6C3}"/>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26255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C217-1AF8-16DF-F351-4E5AC73AB5B3}"/>
              </a:ext>
            </a:extLst>
          </p:cNvPr>
          <p:cNvSpPr>
            <a:spLocks noGrp="1"/>
          </p:cNvSpPr>
          <p:nvPr>
            <p:ph type="title"/>
          </p:nvPr>
        </p:nvSpPr>
        <p:spPr>
          <a:xfrm>
            <a:off x="657606" y="353482"/>
            <a:ext cx="10772775" cy="1023616"/>
          </a:xfrm>
        </p:spPr>
        <p:txBody>
          <a:bodyPr/>
          <a:lstStyle/>
          <a:p>
            <a:r>
              <a:rPr lang="en-US" dirty="0"/>
              <a:t>Residential Status - Others</a:t>
            </a:r>
          </a:p>
        </p:txBody>
      </p:sp>
      <p:sp>
        <p:nvSpPr>
          <p:cNvPr id="3" name="Content Placeholder 2">
            <a:extLst>
              <a:ext uri="{FF2B5EF4-FFF2-40B4-BE49-F238E27FC236}">
                <a16:creationId xmlns:a16="http://schemas.microsoft.com/office/drawing/2014/main" id="{75C6D451-B88A-4CF2-C1B4-83546FFBC2E1}"/>
              </a:ext>
            </a:extLst>
          </p:cNvPr>
          <p:cNvSpPr>
            <a:spLocks noGrp="1"/>
          </p:cNvSpPr>
          <p:nvPr>
            <p:ph idx="1"/>
          </p:nvPr>
        </p:nvSpPr>
        <p:spPr>
          <a:xfrm>
            <a:off x="676656" y="1555424"/>
            <a:ext cx="10753725" cy="4585732"/>
          </a:xfrm>
        </p:spPr>
        <p:txBody>
          <a:bodyPr>
            <a:normAutofit lnSpcReduction="10000"/>
          </a:bodyPr>
          <a:lstStyle/>
          <a:p>
            <a:r>
              <a:rPr lang="en-US" dirty="0"/>
              <a:t>A Company is Resident in India if</a:t>
            </a:r>
          </a:p>
          <a:p>
            <a:pPr lvl="1"/>
            <a:r>
              <a:rPr lang="en-US" dirty="0"/>
              <a:t>It is an Indian company, or</a:t>
            </a:r>
          </a:p>
          <a:p>
            <a:pPr lvl="1"/>
            <a:r>
              <a:rPr lang="en-US" dirty="0"/>
              <a:t>Its Place of Effective Management is in India </a:t>
            </a:r>
          </a:p>
          <a:p>
            <a:pPr lvl="2"/>
            <a:r>
              <a:rPr lang="en-US" dirty="0"/>
              <a:t>New criteria effective from 1</a:t>
            </a:r>
            <a:r>
              <a:rPr lang="en-US" baseline="30000" dirty="0"/>
              <a:t>st</a:t>
            </a:r>
            <a:r>
              <a:rPr lang="en-US" dirty="0"/>
              <a:t> April 2016</a:t>
            </a:r>
          </a:p>
          <a:p>
            <a:pPr lvl="2"/>
            <a:r>
              <a:rPr lang="en-US" dirty="0"/>
              <a:t>Circular No. 25 of 2017 – Turnover threshold of INR 50 crores</a:t>
            </a:r>
          </a:p>
          <a:p>
            <a:pPr lvl="2"/>
            <a:r>
              <a:rPr lang="en-US" dirty="0"/>
              <a:t>Earlier only if control &amp; management is </a:t>
            </a:r>
            <a:r>
              <a:rPr lang="en-US" b="1" dirty="0"/>
              <a:t>wholly </a:t>
            </a:r>
            <a:r>
              <a:rPr lang="en-US" dirty="0"/>
              <a:t>in India</a:t>
            </a:r>
          </a:p>
          <a:p>
            <a:r>
              <a:rPr lang="en-US" dirty="0"/>
              <a:t>Indian company means a company formed and registered under Companies Act, 1956 or 2013</a:t>
            </a:r>
          </a:p>
          <a:p>
            <a:r>
              <a:rPr lang="en-US" dirty="0"/>
              <a:t>All other entities are Resident in India if even a part of their control and management is situated in India </a:t>
            </a:r>
          </a:p>
          <a:p>
            <a:pPr lvl="1"/>
            <a:r>
              <a:rPr lang="en-US" dirty="0"/>
              <a:t>Partnership firms, LLPs, etc., resident in India even partial control from India </a:t>
            </a:r>
          </a:p>
        </p:txBody>
      </p:sp>
      <p:sp>
        <p:nvSpPr>
          <p:cNvPr id="4" name="Date Placeholder 3">
            <a:extLst>
              <a:ext uri="{FF2B5EF4-FFF2-40B4-BE49-F238E27FC236}">
                <a16:creationId xmlns:a16="http://schemas.microsoft.com/office/drawing/2014/main" id="{C1531E7E-9D2F-6895-DE5F-0971C17C6CD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80A144E2-7E51-AA3B-3AC3-B112FEE0203B}"/>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CC5422F-ABA1-9616-3E3E-B13F923212EF}"/>
              </a:ext>
            </a:extLst>
          </p:cNvPr>
          <p:cNvSpPr>
            <a:spLocks noGrp="1"/>
          </p:cNvSpPr>
          <p:nvPr>
            <p:ph type="sldNum" sz="quarter" idx="12"/>
          </p:nvPr>
        </p:nvSpPr>
        <p:spPr/>
        <p:txBody>
          <a:bodyPr/>
          <a:lstStyle/>
          <a:p>
            <a:fld id="{53B6C93E-B05E-49F4-B363-E611733D9E4E}" type="slidenum">
              <a:rPr lang="en-US" smtClean="0"/>
              <a:pPr/>
              <a:t>23</a:t>
            </a:fld>
            <a:endParaRPr lang="en-US"/>
          </a:p>
        </p:txBody>
      </p:sp>
    </p:spTree>
    <p:extLst>
      <p:ext uri="{BB962C8B-B14F-4D97-AF65-F5344CB8AC3E}">
        <p14:creationId xmlns:p14="http://schemas.microsoft.com/office/powerpoint/2010/main" val="2945818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75AD-6AE3-A9FA-B187-2762EBE27805}"/>
              </a:ext>
            </a:extLst>
          </p:cNvPr>
          <p:cNvSpPr>
            <a:spLocks noGrp="1"/>
          </p:cNvSpPr>
          <p:nvPr>
            <p:ph type="title"/>
          </p:nvPr>
        </p:nvSpPr>
        <p:spPr/>
        <p:txBody>
          <a:bodyPr/>
          <a:lstStyle/>
          <a:p>
            <a:r>
              <a:rPr lang="en-US" dirty="0"/>
              <a:t>Charge &amp; Scope of Total Income</a:t>
            </a:r>
          </a:p>
        </p:txBody>
      </p:sp>
      <p:sp>
        <p:nvSpPr>
          <p:cNvPr id="4" name="Date Placeholder 3">
            <a:extLst>
              <a:ext uri="{FF2B5EF4-FFF2-40B4-BE49-F238E27FC236}">
                <a16:creationId xmlns:a16="http://schemas.microsoft.com/office/drawing/2014/main" id="{EDDBA0C7-CA88-BF8F-64BB-5ACB90AD6B21}"/>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AF0B01DE-99E4-2F97-A29E-A29BFAD1476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61DCFDC6-FC12-0451-34A9-8F1CF2FA4EBB}"/>
              </a:ext>
            </a:extLst>
          </p:cNvPr>
          <p:cNvSpPr>
            <a:spLocks noGrp="1"/>
          </p:cNvSpPr>
          <p:nvPr>
            <p:ph type="sldNum" sz="quarter" idx="12"/>
          </p:nvPr>
        </p:nvSpPr>
        <p:spPr/>
        <p:txBody>
          <a:bodyPr/>
          <a:lstStyle/>
          <a:p>
            <a:fld id="{53B6C93E-B05E-49F4-B363-E611733D9E4E}" type="slidenum">
              <a:rPr lang="en-US" smtClean="0"/>
              <a:t>24</a:t>
            </a:fld>
            <a:endParaRPr lang="en-US"/>
          </a:p>
        </p:txBody>
      </p:sp>
    </p:spTree>
    <p:extLst>
      <p:ext uri="{BB962C8B-B14F-4D97-AF65-F5344CB8AC3E}">
        <p14:creationId xmlns:p14="http://schemas.microsoft.com/office/powerpoint/2010/main" val="3895954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56A8-30EC-0644-D9EE-02228E4202B8}"/>
              </a:ext>
            </a:extLst>
          </p:cNvPr>
          <p:cNvSpPr>
            <a:spLocks noGrp="1"/>
          </p:cNvSpPr>
          <p:nvPr>
            <p:ph type="title"/>
          </p:nvPr>
        </p:nvSpPr>
        <p:spPr>
          <a:xfrm>
            <a:off x="672775" y="344023"/>
            <a:ext cx="10772775" cy="1658198"/>
          </a:xfrm>
        </p:spPr>
        <p:txBody>
          <a:bodyPr/>
          <a:lstStyle/>
          <a:p>
            <a:pPr algn="ctr"/>
            <a:r>
              <a:rPr lang="en-US" dirty="0">
                <a:latin typeface="Georgia"/>
              </a:rPr>
              <a:t>Basis of taxability of income</a:t>
            </a:r>
            <a:endParaRPr lang="en-US" dirty="0"/>
          </a:p>
        </p:txBody>
      </p:sp>
      <p:sp>
        <p:nvSpPr>
          <p:cNvPr id="3" name="Content Placeholder 2">
            <a:extLst>
              <a:ext uri="{FF2B5EF4-FFF2-40B4-BE49-F238E27FC236}">
                <a16:creationId xmlns:a16="http://schemas.microsoft.com/office/drawing/2014/main" id="{C28D8610-EB2A-4360-FCF2-5E438D4BC4D4}"/>
              </a:ext>
            </a:extLst>
          </p:cNvPr>
          <p:cNvSpPr>
            <a:spLocks noGrp="1"/>
          </p:cNvSpPr>
          <p:nvPr>
            <p:ph idx="1"/>
          </p:nvPr>
        </p:nvSpPr>
        <p:spPr/>
        <p:txBody>
          <a:bodyPr vert="horz" lIns="91440" tIns="45720" rIns="91440" bIns="45720" rtlCol="0" anchor="t">
            <a:normAutofit fontScale="92500" lnSpcReduction="20000"/>
          </a:bodyPr>
          <a:lstStyle/>
          <a:p>
            <a:pPr marL="0" indent="0" algn="just">
              <a:buNone/>
            </a:pPr>
            <a:r>
              <a:rPr lang="en-IN" b="1" dirty="0"/>
              <a:t>Essential Pillars of Income Tax</a:t>
            </a:r>
          </a:p>
          <a:p>
            <a:pPr algn="just"/>
            <a:r>
              <a:rPr lang="en-IN" dirty="0"/>
              <a:t>Income Tax is Tax on </a:t>
            </a:r>
            <a:r>
              <a:rPr lang="en-IN" b="1" u="sng" dirty="0"/>
              <a:t>Income</a:t>
            </a:r>
            <a:r>
              <a:rPr lang="en-IN" dirty="0"/>
              <a:t> of </a:t>
            </a:r>
            <a:r>
              <a:rPr lang="en-IN" b="1" u="sng" dirty="0"/>
              <a:t>Earner </a:t>
            </a:r>
            <a:r>
              <a:rPr lang="en-IN" b="1" dirty="0"/>
              <a:t>(</a:t>
            </a:r>
            <a:r>
              <a:rPr lang="en-IN" b="1" u="sng" dirty="0"/>
              <a:t>Person/ Group of Persons)</a:t>
            </a:r>
          </a:p>
          <a:p>
            <a:pPr algn="just"/>
            <a:r>
              <a:rPr lang="en-IN" dirty="0"/>
              <a:t>Hence, if there is no Income, there is no Income Tax</a:t>
            </a:r>
          </a:p>
          <a:p>
            <a:pPr algn="just"/>
            <a:r>
              <a:rPr lang="en-IN" dirty="0"/>
              <a:t> If there is no person/persons, on whom to levy tax?</a:t>
            </a:r>
          </a:p>
          <a:p>
            <a:pPr algn="just"/>
            <a:endParaRPr lang="en-IN" dirty="0"/>
          </a:p>
          <a:p>
            <a:pPr marL="0" indent="0" algn="just">
              <a:buNone/>
            </a:pPr>
            <a:r>
              <a:rPr lang="en-IN" b="1" dirty="0"/>
              <a:t>Connecting Factors</a:t>
            </a:r>
          </a:p>
          <a:p>
            <a:pPr algn="just"/>
            <a:r>
              <a:rPr lang="en-IN" dirty="0"/>
              <a:t>If neither Income nor Person has any </a:t>
            </a:r>
            <a:r>
              <a:rPr lang="en-IN" b="1" dirty="0"/>
              <a:t>connection</a:t>
            </a:r>
            <a:r>
              <a:rPr lang="en-IN" dirty="0"/>
              <a:t> with a country, can that Country levy tax on income of such person? </a:t>
            </a:r>
          </a:p>
          <a:p>
            <a:pPr algn="just"/>
            <a:r>
              <a:rPr lang="en-IN" dirty="0"/>
              <a:t>Hence, for any Country to levy Income Tax, either Income or Person should have some connection </a:t>
            </a:r>
            <a:r>
              <a:rPr lang="en-IN" b="1" dirty="0"/>
              <a:t>with that country</a:t>
            </a:r>
          </a:p>
          <a:p>
            <a:pPr marL="344170" indent="-344170"/>
            <a:endParaRPr lang="en-US" dirty="0">
              <a:latin typeface="Book Antiqua"/>
            </a:endParaRPr>
          </a:p>
        </p:txBody>
      </p:sp>
      <p:sp>
        <p:nvSpPr>
          <p:cNvPr id="5" name="Footer Placeholder 4">
            <a:extLst>
              <a:ext uri="{FF2B5EF4-FFF2-40B4-BE49-F238E27FC236}">
                <a16:creationId xmlns:a16="http://schemas.microsoft.com/office/drawing/2014/main" id="{E0C792B1-F2D7-300A-0970-D1119ACDAE2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DD7B36B-49FD-AB8C-B4CB-E674D02E954E}"/>
              </a:ext>
            </a:extLst>
          </p:cNvPr>
          <p:cNvSpPr>
            <a:spLocks noGrp="1"/>
          </p:cNvSpPr>
          <p:nvPr>
            <p:ph type="sldNum" sz="quarter" idx="12"/>
          </p:nvPr>
        </p:nvSpPr>
        <p:spPr/>
        <p:txBody>
          <a:bodyPr/>
          <a:lstStyle/>
          <a:p>
            <a:fld id="{53B6C93E-B05E-49F4-B363-E611733D9E4E}" type="slidenum">
              <a:rPr lang="en-US" smtClean="0"/>
              <a:pPr/>
              <a:t>25</a:t>
            </a:fld>
            <a:endParaRPr lang="en-US"/>
          </a:p>
        </p:txBody>
      </p:sp>
      <p:sp>
        <p:nvSpPr>
          <p:cNvPr id="4" name="Date Placeholder 3">
            <a:extLst>
              <a:ext uri="{FF2B5EF4-FFF2-40B4-BE49-F238E27FC236}">
                <a16:creationId xmlns:a16="http://schemas.microsoft.com/office/drawing/2014/main" id="{F29C6685-6251-1DD6-C2AA-B1A1ECD02660}"/>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2234381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0C792B1-F2D7-300A-0970-D1119ACDAE2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DD7B36B-49FD-AB8C-B4CB-E674D02E954E}"/>
              </a:ext>
            </a:extLst>
          </p:cNvPr>
          <p:cNvSpPr>
            <a:spLocks noGrp="1"/>
          </p:cNvSpPr>
          <p:nvPr>
            <p:ph type="sldNum" sz="quarter" idx="12"/>
          </p:nvPr>
        </p:nvSpPr>
        <p:spPr/>
        <p:txBody>
          <a:bodyPr/>
          <a:lstStyle/>
          <a:p>
            <a:fld id="{53B6C93E-B05E-49F4-B363-E611733D9E4E}" type="slidenum">
              <a:rPr lang="en-US" smtClean="0"/>
              <a:pPr/>
              <a:t>26</a:t>
            </a:fld>
            <a:endParaRPr lang="en-US"/>
          </a:p>
        </p:txBody>
      </p:sp>
      <p:sp>
        <p:nvSpPr>
          <p:cNvPr id="4" name="Date Placeholder 3">
            <a:extLst>
              <a:ext uri="{FF2B5EF4-FFF2-40B4-BE49-F238E27FC236}">
                <a16:creationId xmlns:a16="http://schemas.microsoft.com/office/drawing/2014/main" id="{F29C6685-6251-1DD6-C2AA-B1A1ECD02660}"/>
              </a:ext>
            </a:extLst>
          </p:cNvPr>
          <p:cNvSpPr>
            <a:spLocks noGrp="1"/>
          </p:cNvSpPr>
          <p:nvPr>
            <p:ph type="dt" sz="half" idx="10"/>
          </p:nvPr>
        </p:nvSpPr>
        <p:spPr/>
        <p:txBody>
          <a:bodyPr/>
          <a:lstStyle/>
          <a:p>
            <a:r>
              <a:rPr lang="en-US"/>
              <a:t>10-Oct-2023</a:t>
            </a:r>
            <a:endParaRPr lang="en-US" dirty="0"/>
          </a:p>
        </p:txBody>
      </p:sp>
      <p:sp>
        <p:nvSpPr>
          <p:cNvPr id="8" name="Title 7">
            <a:extLst>
              <a:ext uri="{FF2B5EF4-FFF2-40B4-BE49-F238E27FC236}">
                <a16:creationId xmlns:a16="http://schemas.microsoft.com/office/drawing/2014/main" id="{DBEFF34D-188A-FAB0-EB64-8C91A08DB470}"/>
              </a:ext>
            </a:extLst>
          </p:cNvPr>
          <p:cNvSpPr>
            <a:spLocks noGrp="1"/>
          </p:cNvSpPr>
          <p:nvPr>
            <p:ph type="title"/>
          </p:nvPr>
        </p:nvSpPr>
        <p:spPr/>
        <p:txBody>
          <a:bodyPr/>
          <a:lstStyle/>
          <a:p>
            <a:pPr algn="ctr"/>
            <a:r>
              <a:rPr lang="en-US" dirty="0">
                <a:latin typeface="Georgia"/>
              </a:rPr>
              <a:t>Basis of taxability of income</a:t>
            </a:r>
            <a:endParaRPr lang="en-US" dirty="0"/>
          </a:p>
        </p:txBody>
      </p:sp>
      <p:graphicFrame>
        <p:nvGraphicFramePr>
          <p:cNvPr id="13" name="Diagram 12">
            <a:extLst>
              <a:ext uri="{FF2B5EF4-FFF2-40B4-BE49-F238E27FC236}">
                <a16:creationId xmlns:a16="http://schemas.microsoft.com/office/drawing/2014/main" id="{851EC529-B7D6-6B44-FEE5-6DC38E3C7232}"/>
              </a:ext>
            </a:extLst>
          </p:cNvPr>
          <p:cNvGraphicFramePr/>
          <p:nvPr/>
        </p:nvGraphicFramePr>
        <p:xfrm>
          <a:off x="1898299" y="2315567"/>
          <a:ext cx="6096000" cy="3158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7">
            <a:extLst>
              <a:ext uri="{FF2B5EF4-FFF2-40B4-BE49-F238E27FC236}">
                <a16:creationId xmlns:a16="http://schemas.microsoft.com/office/drawing/2014/main" id="{540B8E59-0900-8DE9-C34B-7F505882758F}"/>
              </a:ext>
            </a:extLst>
          </p:cNvPr>
          <p:cNvSpPr/>
          <p:nvPr/>
        </p:nvSpPr>
        <p:spPr>
          <a:xfrm>
            <a:off x="8013731" y="2315567"/>
            <a:ext cx="2279970" cy="305751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n>
                  <a:solidFill>
                    <a:schemeClr val="bg1"/>
                  </a:solidFill>
                </a:ln>
                <a:latin typeface="Book Antiqua" panose="02040602050305030304" pitchFamily="18" charset="0"/>
              </a:rPr>
              <a:t>Taxing Country or Jurisdiction</a:t>
            </a:r>
            <a:endParaRPr lang="en-IN" sz="2400" dirty="0">
              <a:ln>
                <a:solidFill>
                  <a:schemeClr val="bg1"/>
                </a:solidFill>
              </a:ln>
              <a:latin typeface="Book Antiqua" panose="02040602050305030304" pitchFamily="18" charset="0"/>
            </a:endParaRPr>
          </a:p>
        </p:txBody>
      </p:sp>
    </p:spTree>
    <p:extLst>
      <p:ext uri="{BB962C8B-B14F-4D97-AF65-F5344CB8AC3E}">
        <p14:creationId xmlns:p14="http://schemas.microsoft.com/office/powerpoint/2010/main" val="1713281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0C792B1-F2D7-300A-0970-D1119ACDAE2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DD7B36B-49FD-AB8C-B4CB-E674D02E954E}"/>
              </a:ext>
            </a:extLst>
          </p:cNvPr>
          <p:cNvSpPr>
            <a:spLocks noGrp="1"/>
          </p:cNvSpPr>
          <p:nvPr>
            <p:ph type="sldNum" sz="quarter" idx="12"/>
          </p:nvPr>
        </p:nvSpPr>
        <p:spPr/>
        <p:txBody>
          <a:bodyPr/>
          <a:lstStyle/>
          <a:p>
            <a:fld id="{53B6C93E-B05E-49F4-B363-E611733D9E4E}" type="slidenum">
              <a:rPr lang="en-US" smtClean="0"/>
              <a:pPr/>
              <a:t>27</a:t>
            </a:fld>
            <a:endParaRPr lang="en-US"/>
          </a:p>
        </p:txBody>
      </p:sp>
      <p:sp>
        <p:nvSpPr>
          <p:cNvPr id="4" name="Date Placeholder 3">
            <a:extLst>
              <a:ext uri="{FF2B5EF4-FFF2-40B4-BE49-F238E27FC236}">
                <a16:creationId xmlns:a16="http://schemas.microsoft.com/office/drawing/2014/main" id="{F29C6685-6251-1DD6-C2AA-B1A1ECD02660}"/>
              </a:ext>
            </a:extLst>
          </p:cNvPr>
          <p:cNvSpPr>
            <a:spLocks noGrp="1"/>
          </p:cNvSpPr>
          <p:nvPr>
            <p:ph type="dt" sz="half" idx="10"/>
          </p:nvPr>
        </p:nvSpPr>
        <p:spPr/>
        <p:txBody>
          <a:bodyPr/>
          <a:lstStyle/>
          <a:p>
            <a:r>
              <a:rPr lang="en-US"/>
              <a:t>10-Oct-2023</a:t>
            </a:r>
            <a:endParaRPr lang="en-US" dirty="0"/>
          </a:p>
        </p:txBody>
      </p:sp>
      <p:sp>
        <p:nvSpPr>
          <p:cNvPr id="8" name="Title 7">
            <a:extLst>
              <a:ext uri="{FF2B5EF4-FFF2-40B4-BE49-F238E27FC236}">
                <a16:creationId xmlns:a16="http://schemas.microsoft.com/office/drawing/2014/main" id="{DBEFF34D-188A-FAB0-EB64-8C91A08DB470}"/>
              </a:ext>
            </a:extLst>
          </p:cNvPr>
          <p:cNvSpPr>
            <a:spLocks noGrp="1"/>
          </p:cNvSpPr>
          <p:nvPr>
            <p:ph type="title"/>
          </p:nvPr>
        </p:nvSpPr>
        <p:spPr>
          <a:xfrm>
            <a:off x="667130" y="0"/>
            <a:ext cx="10772775" cy="1658198"/>
          </a:xfrm>
        </p:spPr>
        <p:txBody>
          <a:bodyPr/>
          <a:lstStyle/>
          <a:p>
            <a:pPr algn="ctr"/>
            <a:r>
              <a:rPr lang="en-US" dirty="0">
                <a:latin typeface="Georgia"/>
              </a:rPr>
              <a:t>Taxability of income qua residential status</a:t>
            </a:r>
            <a:endParaRPr lang="en-US" dirty="0"/>
          </a:p>
        </p:txBody>
      </p:sp>
      <p:graphicFrame>
        <p:nvGraphicFramePr>
          <p:cNvPr id="2" name="Diagram 1">
            <a:extLst>
              <a:ext uri="{FF2B5EF4-FFF2-40B4-BE49-F238E27FC236}">
                <a16:creationId xmlns:a16="http://schemas.microsoft.com/office/drawing/2014/main" id="{6B41517A-84BF-6983-E0A5-3E98FD04F6AF}"/>
              </a:ext>
            </a:extLst>
          </p:cNvPr>
          <p:cNvGraphicFramePr/>
          <p:nvPr/>
        </p:nvGraphicFramePr>
        <p:xfrm>
          <a:off x="752094" y="1185411"/>
          <a:ext cx="10772775" cy="513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543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56A8-30EC-0644-D9EE-02228E4202B8}"/>
              </a:ext>
            </a:extLst>
          </p:cNvPr>
          <p:cNvSpPr>
            <a:spLocks noGrp="1"/>
          </p:cNvSpPr>
          <p:nvPr>
            <p:ph type="title"/>
          </p:nvPr>
        </p:nvSpPr>
        <p:spPr>
          <a:xfrm>
            <a:off x="672775" y="344023"/>
            <a:ext cx="10772775" cy="1658198"/>
          </a:xfrm>
        </p:spPr>
        <p:txBody>
          <a:bodyPr/>
          <a:lstStyle/>
          <a:p>
            <a:pPr algn="ctr"/>
            <a:r>
              <a:rPr lang="en-US" dirty="0">
                <a:latin typeface="Georgia"/>
              </a:rPr>
              <a:t>Basis of taxability of income</a:t>
            </a:r>
            <a:endParaRPr lang="en-US" dirty="0"/>
          </a:p>
        </p:txBody>
      </p:sp>
      <p:sp>
        <p:nvSpPr>
          <p:cNvPr id="3" name="Content Placeholder 2">
            <a:extLst>
              <a:ext uri="{FF2B5EF4-FFF2-40B4-BE49-F238E27FC236}">
                <a16:creationId xmlns:a16="http://schemas.microsoft.com/office/drawing/2014/main" id="{C28D8610-EB2A-4360-FCF2-5E438D4BC4D4}"/>
              </a:ext>
            </a:extLst>
          </p:cNvPr>
          <p:cNvSpPr>
            <a:spLocks noGrp="1"/>
          </p:cNvSpPr>
          <p:nvPr>
            <p:ph idx="1"/>
          </p:nvPr>
        </p:nvSpPr>
        <p:spPr>
          <a:xfrm>
            <a:off x="676656" y="2011680"/>
            <a:ext cx="10836833" cy="4150581"/>
          </a:xfrm>
        </p:spPr>
        <p:txBody>
          <a:bodyPr vert="horz" lIns="91440" tIns="45720" rIns="91440" bIns="45720" rtlCol="0" anchor="t">
            <a:normAutofit/>
          </a:bodyPr>
          <a:lstStyle/>
          <a:p>
            <a:pPr marL="457200" lvl="0" indent="-342900" algn="just" rtl="0">
              <a:spcBef>
                <a:spcPts val="0"/>
              </a:spcBef>
              <a:spcAft>
                <a:spcPts val="0"/>
              </a:spcAft>
              <a:buSzPts val="1800"/>
              <a:buChar char="➔"/>
            </a:pPr>
            <a:r>
              <a:rPr lang="en-IN" b="1" dirty="0"/>
              <a:t>“If there is a connection with India, GOI gets jurisdiction to levy tax</a:t>
            </a:r>
            <a:r>
              <a:rPr lang="en-IN" dirty="0"/>
              <a:t>”</a:t>
            </a:r>
          </a:p>
          <a:p>
            <a:pPr marL="114300" lvl="0" indent="0" algn="just" rtl="0">
              <a:spcBef>
                <a:spcPts val="0"/>
              </a:spcBef>
              <a:spcAft>
                <a:spcPts val="0"/>
              </a:spcAft>
              <a:buSzPts val="1800"/>
              <a:buNone/>
            </a:pPr>
            <a:endParaRPr lang="en-IN" dirty="0"/>
          </a:p>
          <a:p>
            <a:pPr marL="457200" lvl="0" indent="-342900" algn="just" rtl="0">
              <a:spcBef>
                <a:spcPts val="0"/>
              </a:spcBef>
              <a:spcAft>
                <a:spcPts val="0"/>
              </a:spcAft>
              <a:buSzPts val="1800"/>
              <a:buChar char="➔"/>
            </a:pPr>
            <a:r>
              <a:rPr lang="en-IN" sz="2400" dirty="0"/>
              <a:t>Section 5 clearly uses “source” connection i.e. </a:t>
            </a:r>
            <a:r>
              <a:rPr lang="en-IN" sz="2400" b="1" dirty="0"/>
              <a:t>source of Income</a:t>
            </a:r>
            <a:r>
              <a:rPr lang="en-IN" sz="2400" dirty="0"/>
              <a:t> and “residence” connection i.e. </a:t>
            </a:r>
            <a:r>
              <a:rPr lang="en-IN" sz="2400" b="1" dirty="0"/>
              <a:t>Residential Status</a:t>
            </a:r>
            <a:r>
              <a:rPr lang="en-IN" sz="2400" dirty="0"/>
              <a:t> for determining the scope of total Income. Hence, it is important to understand how to determine residential status.</a:t>
            </a:r>
          </a:p>
          <a:p>
            <a:pPr marL="114300" lvl="0" indent="0" algn="just" rtl="0">
              <a:spcBef>
                <a:spcPts val="0"/>
              </a:spcBef>
              <a:spcAft>
                <a:spcPts val="0"/>
              </a:spcAft>
              <a:buSzPts val="1800"/>
              <a:buNone/>
            </a:pPr>
            <a:endParaRPr lang="en-IN" sz="2400" dirty="0"/>
          </a:p>
          <a:p>
            <a:pPr marL="457200" lvl="0" indent="-342900" algn="just" rtl="0">
              <a:spcBef>
                <a:spcPts val="0"/>
              </a:spcBef>
              <a:spcAft>
                <a:spcPts val="0"/>
              </a:spcAft>
              <a:buSzPts val="1800"/>
              <a:buChar char="➔"/>
            </a:pPr>
            <a:r>
              <a:rPr lang="en-IN" dirty="0"/>
              <a:t>Source of Income is said to be in India if income is accrued, arisen or received in India or deemed to be accrued, arisen or received in India. </a:t>
            </a:r>
            <a:r>
              <a:rPr lang="en-IN" b="1" dirty="0"/>
              <a:t>(Section 5 &amp; 9 of ITA)</a:t>
            </a:r>
          </a:p>
          <a:p>
            <a:pPr marL="344170" indent="-344170"/>
            <a:endParaRPr lang="en-US" dirty="0">
              <a:latin typeface="Book Antiqua"/>
            </a:endParaRPr>
          </a:p>
        </p:txBody>
      </p:sp>
      <p:sp>
        <p:nvSpPr>
          <p:cNvPr id="5" name="Footer Placeholder 4">
            <a:extLst>
              <a:ext uri="{FF2B5EF4-FFF2-40B4-BE49-F238E27FC236}">
                <a16:creationId xmlns:a16="http://schemas.microsoft.com/office/drawing/2014/main" id="{E0C792B1-F2D7-300A-0970-D1119ACDAE2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DD7B36B-49FD-AB8C-B4CB-E674D02E954E}"/>
              </a:ext>
            </a:extLst>
          </p:cNvPr>
          <p:cNvSpPr>
            <a:spLocks noGrp="1"/>
          </p:cNvSpPr>
          <p:nvPr>
            <p:ph type="sldNum" sz="quarter" idx="12"/>
          </p:nvPr>
        </p:nvSpPr>
        <p:spPr/>
        <p:txBody>
          <a:bodyPr/>
          <a:lstStyle/>
          <a:p>
            <a:fld id="{53B6C93E-B05E-49F4-B363-E611733D9E4E}" type="slidenum">
              <a:rPr lang="en-US" smtClean="0"/>
              <a:pPr/>
              <a:t>28</a:t>
            </a:fld>
            <a:endParaRPr lang="en-US"/>
          </a:p>
        </p:txBody>
      </p:sp>
      <p:sp>
        <p:nvSpPr>
          <p:cNvPr id="4" name="Date Placeholder 3">
            <a:extLst>
              <a:ext uri="{FF2B5EF4-FFF2-40B4-BE49-F238E27FC236}">
                <a16:creationId xmlns:a16="http://schemas.microsoft.com/office/drawing/2014/main" id="{F29C6685-6251-1DD6-C2AA-B1A1ECD02660}"/>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843508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iniature bull and bear percentages on a paper printed with the stock price list">
            <a:extLst>
              <a:ext uri="{FF2B5EF4-FFF2-40B4-BE49-F238E27FC236}">
                <a16:creationId xmlns:a16="http://schemas.microsoft.com/office/drawing/2014/main" id="{5AC8C4BB-0EE5-722F-5292-FCB53706E2FC}"/>
              </a:ext>
            </a:extLst>
          </p:cNvPr>
          <p:cNvPicPr>
            <a:picLocks noChangeAspect="1"/>
          </p:cNvPicPr>
          <p:nvPr/>
        </p:nvPicPr>
        <p:blipFill rotWithShape="1">
          <a:blip r:embed="rId3">
            <a:alphaModFix amt="45000"/>
          </a:blip>
          <a:srcRect t="10188" r="-2" b="14860"/>
          <a:stretch/>
        </p:blipFill>
        <p:spPr>
          <a:xfrm>
            <a:off x="20" y="10"/>
            <a:ext cx="12191980" cy="6857990"/>
          </a:xfrm>
          <a:prstGeom prst="rect">
            <a:avLst/>
          </a:prstGeom>
        </p:spPr>
      </p:pic>
      <p:sp>
        <p:nvSpPr>
          <p:cNvPr id="2" name="Title 1">
            <a:extLst>
              <a:ext uri="{FF2B5EF4-FFF2-40B4-BE49-F238E27FC236}">
                <a16:creationId xmlns:a16="http://schemas.microsoft.com/office/drawing/2014/main" id="{6E6311F4-D8B6-4D62-BF68-4201C05FB74E}"/>
              </a:ext>
            </a:extLst>
          </p:cNvPr>
          <p:cNvSpPr>
            <a:spLocks noGrp="1"/>
          </p:cNvSpPr>
          <p:nvPr>
            <p:ph type="ctrTitle"/>
          </p:nvPr>
        </p:nvSpPr>
        <p:spPr>
          <a:xfrm>
            <a:off x="603503" y="770467"/>
            <a:ext cx="11339355" cy="3427822"/>
          </a:xfrm>
        </p:spPr>
        <p:txBody>
          <a:bodyPr>
            <a:normAutofit/>
          </a:bodyPr>
          <a:lstStyle/>
          <a:p>
            <a:r>
              <a:rPr lang="en-IN" sz="8000" dirty="0">
                <a:solidFill>
                  <a:schemeClr val="tx1"/>
                </a:solidFill>
              </a:rPr>
              <a:t>Double Taxation Avoidance Agreements</a:t>
            </a:r>
          </a:p>
        </p:txBody>
      </p:sp>
    </p:spTree>
    <p:extLst>
      <p:ext uri="{BB962C8B-B14F-4D97-AF65-F5344CB8AC3E}">
        <p14:creationId xmlns:p14="http://schemas.microsoft.com/office/powerpoint/2010/main" val="24652458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7154-DDFC-671F-10FC-A67A79BDFF0D}"/>
              </a:ext>
            </a:extLst>
          </p:cNvPr>
          <p:cNvSpPr>
            <a:spLocks noGrp="1"/>
          </p:cNvSpPr>
          <p:nvPr>
            <p:ph type="title"/>
          </p:nvPr>
        </p:nvSpPr>
        <p:spPr>
          <a:xfrm>
            <a:off x="584044" y="2594143"/>
            <a:ext cx="4720299" cy="1658198"/>
          </a:xfrm>
        </p:spPr>
        <p:txBody>
          <a:bodyPr>
            <a:noAutofit/>
          </a:bodyPr>
          <a:lstStyle/>
          <a:p>
            <a:pPr algn="ctr"/>
            <a:r>
              <a:rPr lang="en-US" sz="3600" dirty="0">
                <a:latin typeface="Georgia"/>
              </a:rPr>
              <a:t>Basic Provisions pertaining to Non-Resident Taxation</a:t>
            </a:r>
          </a:p>
        </p:txBody>
      </p:sp>
      <p:sp>
        <p:nvSpPr>
          <p:cNvPr id="6" name="Slide Number Placeholder 5">
            <a:extLst>
              <a:ext uri="{FF2B5EF4-FFF2-40B4-BE49-F238E27FC236}">
                <a16:creationId xmlns:a16="http://schemas.microsoft.com/office/drawing/2014/main" id="{FABDF4E6-E856-205D-8EBE-74F8A07C8510}"/>
              </a:ext>
            </a:extLst>
          </p:cNvPr>
          <p:cNvSpPr>
            <a:spLocks noGrp="1"/>
          </p:cNvSpPr>
          <p:nvPr>
            <p:ph type="sldNum" sz="quarter" idx="12"/>
          </p:nvPr>
        </p:nvSpPr>
        <p:spPr/>
        <p:txBody>
          <a:bodyPr/>
          <a:lstStyle/>
          <a:p>
            <a:fld id="{53B6C93E-B05E-49F4-B363-E611733D9E4E}" type="slidenum">
              <a:rPr lang="en-US" smtClean="0"/>
              <a:pPr/>
              <a:t>3</a:t>
            </a:fld>
            <a:endParaRPr lang="en-US" dirty="0"/>
          </a:p>
        </p:txBody>
      </p:sp>
      <p:grpSp>
        <p:nvGrpSpPr>
          <p:cNvPr id="7" name="Group 4">
            <a:extLst>
              <a:ext uri="{FF2B5EF4-FFF2-40B4-BE49-F238E27FC236}">
                <a16:creationId xmlns:a16="http://schemas.microsoft.com/office/drawing/2014/main" id="{9E111331-2FFC-96FD-D0FA-0CA300F2AAF7}"/>
              </a:ext>
            </a:extLst>
          </p:cNvPr>
          <p:cNvGrpSpPr>
            <a:grpSpLocks noChangeAspect="1"/>
          </p:cNvGrpSpPr>
          <p:nvPr/>
        </p:nvGrpSpPr>
        <p:grpSpPr bwMode="auto">
          <a:xfrm>
            <a:off x="5364112" y="0"/>
            <a:ext cx="5247038" cy="6858000"/>
            <a:chOff x="1684" y="0"/>
            <a:chExt cx="3368" cy="4763"/>
          </a:xfrm>
        </p:grpSpPr>
        <p:sp>
          <p:nvSpPr>
            <p:cNvPr id="8" name="AutoShape 3">
              <a:extLst>
                <a:ext uri="{FF2B5EF4-FFF2-40B4-BE49-F238E27FC236}">
                  <a16:creationId xmlns:a16="http://schemas.microsoft.com/office/drawing/2014/main" id="{4EF4271B-7DEA-2848-1895-5C2BBB367D2F}"/>
                </a:ext>
              </a:extLst>
            </p:cNvPr>
            <p:cNvSpPr>
              <a:spLocks noChangeAspect="1" noChangeArrowheads="1" noTextEdit="1"/>
            </p:cNvSpPr>
            <p:nvPr/>
          </p:nvSpPr>
          <p:spPr bwMode="auto">
            <a:xfrm>
              <a:off x="1684" y="0"/>
              <a:ext cx="336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2BE05023-8FF8-CE5A-9587-41CECE15CED9}"/>
                </a:ext>
              </a:extLst>
            </p:cNvPr>
            <p:cNvSpPr>
              <a:spLocks/>
            </p:cNvSpPr>
            <p:nvPr/>
          </p:nvSpPr>
          <p:spPr bwMode="auto">
            <a:xfrm>
              <a:off x="2326" y="2320"/>
              <a:ext cx="618" cy="616"/>
            </a:xfrm>
            <a:custGeom>
              <a:avLst/>
              <a:gdLst>
                <a:gd name="T0" fmla="*/ 512 w 618"/>
                <a:gd name="T1" fmla="*/ 541 h 616"/>
                <a:gd name="T2" fmla="*/ 554 w 618"/>
                <a:gd name="T3" fmla="*/ 496 h 616"/>
                <a:gd name="T4" fmla="*/ 587 w 618"/>
                <a:gd name="T5" fmla="*/ 444 h 616"/>
                <a:gd name="T6" fmla="*/ 607 w 618"/>
                <a:gd name="T7" fmla="*/ 389 h 616"/>
                <a:gd name="T8" fmla="*/ 616 w 618"/>
                <a:gd name="T9" fmla="*/ 329 h 616"/>
                <a:gd name="T10" fmla="*/ 615 w 618"/>
                <a:gd name="T11" fmla="*/ 270 h 616"/>
                <a:gd name="T12" fmla="*/ 602 w 618"/>
                <a:gd name="T13" fmla="*/ 212 h 616"/>
                <a:gd name="T14" fmla="*/ 578 w 618"/>
                <a:gd name="T15" fmla="*/ 157 h 616"/>
                <a:gd name="T16" fmla="*/ 541 w 618"/>
                <a:gd name="T17" fmla="*/ 106 h 616"/>
                <a:gd name="T18" fmla="*/ 520 w 618"/>
                <a:gd name="T19" fmla="*/ 83 h 616"/>
                <a:gd name="T20" fmla="*/ 471 w 618"/>
                <a:gd name="T21" fmla="*/ 47 h 616"/>
                <a:gd name="T22" fmla="*/ 417 w 618"/>
                <a:gd name="T23" fmla="*/ 20 h 616"/>
                <a:gd name="T24" fmla="*/ 359 w 618"/>
                <a:gd name="T25" fmla="*/ 4 h 616"/>
                <a:gd name="T26" fmla="*/ 301 w 618"/>
                <a:gd name="T27" fmla="*/ 0 h 616"/>
                <a:gd name="T28" fmla="*/ 242 w 618"/>
                <a:gd name="T29" fmla="*/ 7 h 616"/>
                <a:gd name="T30" fmla="*/ 185 w 618"/>
                <a:gd name="T31" fmla="*/ 27 h 616"/>
                <a:gd name="T32" fmla="*/ 131 w 618"/>
                <a:gd name="T33" fmla="*/ 57 h 616"/>
                <a:gd name="T34" fmla="*/ 106 w 618"/>
                <a:gd name="T35" fmla="*/ 76 h 616"/>
                <a:gd name="T36" fmla="*/ 82 w 618"/>
                <a:gd name="T37" fmla="*/ 100 h 616"/>
                <a:gd name="T38" fmla="*/ 59 w 618"/>
                <a:gd name="T39" fmla="*/ 126 h 616"/>
                <a:gd name="T40" fmla="*/ 42 w 618"/>
                <a:gd name="T41" fmla="*/ 154 h 616"/>
                <a:gd name="T42" fmla="*/ 27 w 618"/>
                <a:gd name="T43" fmla="*/ 184 h 616"/>
                <a:gd name="T44" fmla="*/ 15 w 618"/>
                <a:gd name="T45" fmla="*/ 215 h 616"/>
                <a:gd name="T46" fmla="*/ 7 w 618"/>
                <a:gd name="T47" fmla="*/ 246 h 616"/>
                <a:gd name="T48" fmla="*/ 1 w 618"/>
                <a:gd name="T49" fmla="*/ 279 h 616"/>
                <a:gd name="T50" fmla="*/ 0 w 618"/>
                <a:gd name="T51" fmla="*/ 311 h 616"/>
                <a:gd name="T52" fmla="*/ 88 w 618"/>
                <a:gd name="T53" fmla="*/ 311 h 616"/>
                <a:gd name="T54" fmla="*/ 92 w 618"/>
                <a:gd name="T55" fmla="*/ 264 h 616"/>
                <a:gd name="T56" fmla="*/ 106 w 618"/>
                <a:gd name="T57" fmla="*/ 219 h 616"/>
                <a:gd name="T58" fmla="*/ 130 w 618"/>
                <a:gd name="T59" fmla="*/ 178 h 616"/>
                <a:gd name="T60" fmla="*/ 164 w 618"/>
                <a:gd name="T61" fmla="*/ 141 h 616"/>
                <a:gd name="T62" fmla="*/ 181 w 618"/>
                <a:gd name="T63" fmla="*/ 127 h 616"/>
                <a:gd name="T64" fmla="*/ 219 w 618"/>
                <a:gd name="T65" fmla="*/ 106 h 616"/>
                <a:gd name="T66" fmla="*/ 260 w 618"/>
                <a:gd name="T67" fmla="*/ 93 h 616"/>
                <a:gd name="T68" fmla="*/ 303 w 618"/>
                <a:gd name="T69" fmla="*/ 88 h 616"/>
                <a:gd name="T70" fmla="*/ 345 w 618"/>
                <a:gd name="T71" fmla="*/ 90 h 616"/>
                <a:gd name="T72" fmla="*/ 386 w 618"/>
                <a:gd name="T73" fmla="*/ 102 h 616"/>
                <a:gd name="T74" fmla="*/ 426 w 618"/>
                <a:gd name="T75" fmla="*/ 120 h 616"/>
                <a:gd name="T76" fmla="*/ 459 w 618"/>
                <a:gd name="T77" fmla="*/ 147 h 616"/>
                <a:gd name="T78" fmla="*/ 475 w 618"/>
                <a:gd name="T79" fmla="*/ 164 h 616"/>
                <a:gd name="T80" fmla="*/ 502 w 618"/>
                <a:gd name="T81" fmla="*/ 199 h 616"/>
                <a:gd name="T82" fmla="*/ 519 w 618"/>
                <a:gd name="T83" fmla="*/ 240 h 616"/>
                <a:gd name="T84" fmla="*/ 529 w 618"/>
                <a:gd name="T85" fmla="*/ 281 h 616"/>
                <a:gd name="T86" fmla="*/ 530 w 618"/>
                <a:gd name="T87" fmla="*/ 324 h 616"/>
                <a:gd name="T88" fmla="*/ 523 w 618"/>
                <a:gd name="T89" fmla="*/ 366 h 616"/>
                <a:gd name="T90" fmla="*/ 508 w 618"/>
                <a:gd name="T91" fmla="*/ 406 h 616"/>
                <a:gd name="T92" fmla="*/ 485 w 618"/>
                <a:gd name="T93" fmla="*/ 443 h 616"/>
                <a:gd name="T94" fmla="*/ 454 w 618"/>
                <a:gd name="T95" fmla="*/ 475 h 616"/>
                <a:gd name="T96" fmla="*/ 438 w 618"/>
                <a:gd name="T97" fmla="*/ 488 h 616"/>
                <a:gd name="T98" fmla="*/ 404 w 618"/>
                <a:gd name="T99" fmla="*/ 509 h 616"/>
                <a:gd name="T100" fmla="*/ 368 w 618"/>
                <a:gd name="T101" fmla="*/ 522 h 616"/>
                <a:gd name="T102" fmla="*/ 329 w 618"/>
                <a:gd name="T103" fmla="*/ 529 h 616"/>
                <a:gd name="T104" fmla="*/ 311 w 618"/>
                <a:gd name="T105" fmla="*/ 616 h 616"/>
                <a:gd name="T106" fmla="*/ 338 w 618"/>
                <a:gd name="T107" fmla="*/ 616 h 616"/>
                <a:gd name="T108" fmla="*/ 390 w 618"/>
                <a:gd name="T109" fmla="*/ 607 h 616"/>
                <a:gd name="T110" fmla="*/ 441 w 618"/>
                <a:gd name="T111" fmla="*/ 587 h 616"/>
                <a:gd name="T112" fmla="*/ 489 w 618"/>
                <a:gd name="T113" fmla="*/ 558 h 616"/>
                <a:gd name="T114" fmla="*/ 512 w 618"/>
                <a:gd name="T115" fmla="*/ 54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8" h="616">
                  <a:moveTo>
                    <a:pt x="512" y="541"/>
                  </a:moveTo>
                  <a:lnTo>
                    <a:pt x="512" y="541"/>
                  </a:lnTo>
                  <a:lnTo>
                    <a:pt x="534" y="519"/>
                  </a:lnTo>
                  <a:lnTo>
                    <a:pt x="554" y="496"/>
                  </a:lnTo>
                  <a:lnTo>
                    <a:pt x="571" y="471"/>
                  </a:lnTo>
                  <a:lnTo>
                    <a:pt x="587" y="444"/>
                  </a:lnTo>
                  <a:lnTo>
                    <a:pt x="598" y="417"/>
                  </a:lnTo>
                  <a:lnTo>
                    <a:pt x="607" y="389"/>
                  </a:lnTo>
                  <a:lnTo>
                    <a:pt x="614" y="359"/>
                  </a:lnTo>
                  <a:lnTo>
                    <a:pt x="616" y="329"/>
                  </a:lnTo>
                  <a:lnTo>
                    <a:pt x="618" y="300"/>
                  </a:lnTo>
                  <a:lnTo>
                    <a:pt x="615" y="270"/>
                  </a:lnTo>
                  <a:lnTo>
                    <a:pt x="611" y="242"/>
                  </a:lnTo>
                  <a:lnTo>
                    <a:pt x="602" y="212"/>
                  </a:lnTo>
                  <a:lnTo>
                    <a:pt x="591" y="184"/>
                  </a:lnTo>
                  <a:lnTo>
                    <a:pt x="578" y="157"/>
                  </a:lnTo>
                  <a:lnTo>
                    <a:pt x="561" y="131"/>
                  </a:lnTo>
                  <a:lnTo>
                    <a:pt x="541" y="106"/>
                  </a:lnTo>
                  <a:lnTo>
                    <a:pt x="541" y="106"/>
                  </a:lnTo>
                  <a:lnTo>
                    <a:pt x="520" y="83"/>
                  </a:lnTo>
                  <a:lnTo>
                    <a:pt x="496" y="64"/>
                  </a:lnTo>
                  <a:lnTo>
                    <a:pt x="471" y="47"/>
                  </a:lnTo>
                  <a:lnTo>
                    <a:pt x="444" y="31"/>
                  </a:lnTo>
                  <a:lnTo>
                    <a:pt x="417" y="20"/>
                  </a:lnTo>
                  <a:lnTo>
                    <a:pt x="389" y="11"/>
                  </a:lnTo>
                  <a:lnTo>
                    <a:pt x="359" y="4"/>
                  </a:lnTo>
                  <a:lnTo>
                    <a:pt x="331" y="1"/>
                  </a:lnTo>
                  <a:lnTo>
                    <a:pt x="301" y="0"/>
                  </a:lnTo>
                  <a:lnTo>
                    <a:pt x="271" y="3"/>
                  </a:lnTo>
                  <a:lnTo>
                    <a:pt x="242" y="7"/>
                  </a:lnTo>
                  <a:lnTo>
                    <a:pt x="213" y="16"/>
                  </a:lnTo>
                  <a:lnTo>
                    <a:pt x="185" y="27"/>
                  </a:lnTo>
                  <a:lnTo>
                    <a:pt x="157" y="40"/>
                  </a:lnTo>
                  <a:lnTo>
                    <a:pt x="131" y="57"/>
                  </a:lnTo>
                  <a:lnTo>
                    <a:pt x="106" y="76"/>
                  </a:lnTo>
                  <a:lnTo>
                    <a:pt x="106" y="76"/>
                  </a:lnTo>
                  <a:lnTo>
                    <a:pt x="93" y="88"/>
                  </a:lnTo>
                  <a:lnTo>
                    <a:pt x="82" y="100"/>
                  </a:lnTo>
                  <a:lnTo>
                    <a:pt x="71" y="113"/>
                  </a:lnTo>
                  <a:lnTo>
                    <a:pt x="59" y="126"/>
                  </a:lnTo>
                  <a:lnTo>
                    <a:pt x="51" y="140"/>
                  </a:lnTo>
                  <a:lnTo>
                    <a:pt x="42" y="154"/>
                  </a:lnTo>
                  <a:lnTo>
                    <a:pt x="34" y="168"/>
                  </a:lnTo>
                  <a:lnTo>
                    <a:pt x="27" y="184"/>
                  </a:lnTo>
                  <a:lnTo>
                    <a:pt x="21" y="199"/>
                  </a:lnTo>
                  <a:lnTo>
                    <a:pt x="15" y="215"/>
                  </a:lnTo>
                  <a:lnTo>
                    <a:pt x="11" y="230"/>
                  </a:lnTo>
                  <a:lnTo>
                    <a:pt x="7" y="246"/>
                  </a:lnTo>
                  <a:lnTo>
                    <a:pt x="4" y="262"/>
                  </a:lnTo>
                  <a:lnTo>
                    <a:pt x="1" y="279"/>
                  </a:lnTo>
                  <a:lnTo>
                    <a:pt x="1" y="294"/>
                  </a:lnTo>
                  <a:lnTo>
                    <a:pt x="0" y="311"/>
                  </a:lnTo>
                  <a:lnTo>
                    <a:pt x="88" y="311"/>
                  </a:lnTo>
                  <a:lnTo>
                    <a:pt x="88" y="311"/>
                  </a:lnTo>
                  <a:lnTo>
                    <a:pt x="89" y="287"/>
                  </a:lnTo>
                  <a:lnTo>
                    <a:pt x="92" y="264"/>
                  </a:lnTo>
                  <a:lnTo>
                    <a:pt x="99" y="242"/>
                  </a:lnTo>
                  <a:lnTo>
                    <a:pt x="106" y="219"/>
                  </a:lnTo>
                  <a:lnTo>
                    <a:pt x="117" y="198"/>
                  </a:lnTo>
                  <a:lnTo>
                    <a:pt x="130" y="178"/>
                  </a:lnTo>
                  <a:lnTo>
                    <a:pt x="146" y="160"/>
                  </a:lnTo>
                  <a:lnTo>
                    <a:pt x="164" y="141"/>
                  </a:lnTo>
                  <a:lnTo>
                    <a:pt x="164" y="141"/>
                  </a:lnTo>
                  <a:lnTo>
                    <a:pt x="181" y="127"/>
                  </a:lnTo>
                  <a:lnTo>
                    <a:pt x="201" y="116"/>
                  </a:lnTo>
                  <a:lnTo>
                    <a:pt x="219" y="106"/>
                  </a:lnTo>
                  <a:lnTo>
                    <a:pt x="240" y="99"/>
                  </a:lnTo>
                  <a:lnTo>
                    <a:pt x="260" y="93"/>
                  </a:lnTo>
                  <a:lnTo>
                    <a:pt x="281" y="89"/>
                  </a:lnTo>
                  <a:lnTo>
                    <a:pt x="303" y="88"/>
                  </a:lnTo>
                  <a:lnTo>
                    <a:pt x="324" y="88"/>
                  </a:lnTo>
                  <a:lnTo>
                    <a:pt x="345" y="90"/>
                  </a:lnTo>
                  <a:lnTo>
                    <a:pt x="366" y="95"/>
                  </a:lnTo>
                  <a:lnTo>
                    <a:pt x="386" y="102"/>
                  </a:lnTo>
                  <a:lnTo>
                    <a:pt x="406" y="110"/>
                  </a:lnTo>
                  <a:lnTo>
                    <a:pt x="426" y="120"/>
                  </a:lnTo>
                  <a:lnTo>
                    <a:pt x="442" y="133"/>
                  </a:lnTo>
                  <a:lnTo>
                    <a:pt x="459" y="147"/>
                  </a:lnTo>
                  <a:lnTo>
                    <a:pt x="475" y="164"/>
                  </a:lnTo>
                  <a:lnTo>
                    <a:pt x="475" y="164"/>
                  </a:lnTo>
                  <a:lnTo>
                    <a:pt x="489" y="181"/>
                  </a:lnTo>
                  <a:lnTo>
                    <a:pt x="502" y="199"/>
                  </a:lnTo>
                  <a:lnTo>
                    <a:pt x="512" y="219"/>
                  </a:lnTo>
                  <a:lnTo>
                    <a:pt x="519" y="240"/>
                  </a:lnTo>
                  <a:lnTo>
                    <a:pt x="524" y="260"/>
                  </a:lnTo>
                  <a:lnTo>
                    <a:pt x="529" y="281"/>
                  </a:lnTo>
                  <a:lnTo>
                    <a:pt x="530" y="303"/>
                  </a:lnTo>
                  <a:lnTo>
                    <a:pt x="530" y="324"/>
                  </a:lnTo>
                  <a:lnTo>
                    <a:pt x="527" y="345"/>
                  </a:lnTo>
                  <a:lnTo>
                    <a:pt x="523" y="366"/>
                  </a:lnTo>
                  <a:lnTo>
                    <a:pt x="516" y="386"/>
                  </a:lnTo>
                  <a:lnTo>
                    <a:pt x="508" y="406"/>
                  </a:lnTo>
                  <a:lnTo>
                    <a:pt x="498" y="424"/>
                  </a:lnTo>
                  <a:lnTo>
                    <a:pt x="485" y="443"/>
                  </a:lnTo>
                  <a:lnTo>
                    <a:pt x="471" y="459"/>
                  </a:lnTo>
                  <a:lnTo>
                    <a:pt x="454" y="475"/>
                  </a:lnTo>
                  <a:lnTo>
                    <a:pt x="454" y="475"/>
                  </a:lnTo>
                  <a:lnTo>
                    <a:pt x="438" y="488"/>
                  </a:lnTo>
                  <a:lnTo>
                    <a:pt x="421" y="499"/>
                  </a:lnTo>
                  <a:lnTo>
                    <a:pt x="404" y="509"/>
                  </a:lnTo>
                  <a:lnTo>
                    <a:pt x="386" y="516"/>
                  </a:lnTo>
                  <a:lnTo>
                    <a:pt x="368" y="522"/>
                  </a:lnTo>
                  <a:lnTo>
                    <a:pt x="349" y="526"/>
                  </a:lnTo>
                  <a:lnTo>
                    <a:pt x="329" y="529"/>
                  </a:lnTo>
                  <a:lnTo>
                    <a:pt x="311" y="530"/>
                  </a:lnTo>
                  <a:lnTo>
                    <a:pt x="311" y="616"/>
                  </a:lnTo>
                  <a:lnTo>
                    <a:pt x="311" y="616"/>
                  </a:lnTo>
                  <a:lnTo>
                    <a:pt x="338" y="616"/>
                  </a:lnTo>
                  <a:lnTo>
                    <a:pt x="363" y="612"/>
                  </a:lnTo>
                  <a:lnTo>
                    <a:pt x="390" y="607"/>
                  </a:lnTo>
                  <a:lnTo>
                    <a:pt x="416" y="598"/>
                  </a:lnTo>
                  <a:lnTo>
                    <a:pt x="441" y="587"/>
                  </a:lnTo>
                  <a:lnTo>
                    <a:pt x="465" y="574"/>
                  </a:lnTo>
                  <a:lnTo>
                    <a:pt x="489" y="558"/>
                  </a:lnTo>
                  <a:lnTo>
                    <a:pt x="512" y="541"/>
                  </a:lnTo>
                  <a:lnTo>
                    <a:pt x="512" y="541"/>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2085C965-A613-0E6B-C472-BE5192BF71FC}"/>
                </a:ext>
              </a:extLst>
            </p:cNvPr>
            <p:cNvSpPr>
              <a:spLocks/>
            </p:cNvSpPr>
            <p:nvPr/>
          </p:nvSpPr>
          <p:spPr bwMode="auto">
            <a:xfrm>
              <a:off x="2095" y="2649"/>
              <a:ext cx="317" cy="311"/>
            </a:xfrm>
            <a:custGeom>
              <a:avLst/>
              <a:gdLst>
                <a:gd name="T0" fmla="*/ 317 w 317"/>
                <a:gd name="T1" fmla="*/ 0 h 311"/>
                <a:gd name="T2" fmla="*/ 317 w 317"/>
                <a:gd name="T3" fmla="*/ 0 h 311"/>
                <a:gd name="T4" fmla="*/ 316 w 317"/>
                <a:gd name="T5" fmla="*/ 27 h 311"/>
                <a:gd name="T6" fmla="*/ 313 w 317"/>
                <a:gd name="T7" fmla="*/ 54 h 311"/>
                <a:gd name="T8" fmla="*/ 307 w 317"/>
                <a:gd name="T9" fmla="*/ 82 h 311"/>
                <a:gd name="T10" fmla="*/ 299 w 317"/>
                <a:gd name="T11" fmla="*/ 108 h 311"/>
                <a:gd name="T12" fmla="*/ 289 w 317"/>
                <a:gd name="T13" fmla="*/ 135 h 311"/>
                <a:gd name="T14" fmla="*/ 275 w 317"/>
                <a:gd name="T15" fmla="*/ 159 h 311"/>
                <a:gd name="T16" fmla="*/ 259 w 317"/>
                <a:gd name="T17" fmla="*/ 183 h 311"/>
                <a:gd name="T18" fmla="*/ 242 w 317"/>
                <a:gd name="T19" fmla="*/ 207 h 311"/>
                <a:gd name="T20" fmla="*/ 242 w 317"/>
                <a:gd name="T21" fmla="*/ 207 h 311"/>
                <a:gd name="T22" fmla="*/ 230 w 317"/>
                <a:gd name="T23" fmla="*/ 220 h 311"/>
                <a:gd name="T24" fmla="*/ 217 w 317"/>
                <a:gd name="T25" fmla="*/ 231 h 311"/>
                <a:gd name="T26" fmla="*/ 204 w 317"/>
                <a:gd name="T27" fmla="*/ 244 h 311"/>
                <a:gd name="T28" fmla="*/ 190 w 317"/>
                <a:gd name="T29" fmla="*/ 253 h 311"/>
                <a:gd name="T30" fmla="*/ 176 w 317"/>
                <a:gd name="T31" fmla="*/ 263 h 311"/>
                <a:gd name="T32" fmla="*/ 160 w 317"/>
                <a:gd name="T33" fmla="*/ 272 h 311"/>
                <a:gd name="T34" fmla="*/ 146 w 317"/>
                <a:gd name="T35" fmla="*/ 280 h 311"/>
                <a:gd name="T36" fmla="*/ 131 w 317"/>
                <a:gd name="T37" fmla="*/ 287 h 311"/>
                <a:gd name="T38" fmla="*/ 115 w 317"/>
                <a:gd name="T39" fmla="*/ 293 h 311"/>
                <a:gd name="T40" fmla="*/ 99 w 317"/>
                <a:gd name="T41" fmla="*/ 299 h 311"/>
                <a:gd name="T42" fmla="*/ 82 w 317"/>
                <a:gd name="T43" fmla="*/ 303 h 311"/>
                <a:gd name="T44" fmla="*/ 67 w 317"/>
                <a:gd name="T45" fmla="*/ 306 h 311"/>
                <a:gd name="T46" fmla="*/ 50 w 317"/>
                <a:gd name="T47" fmla="*/ 309 h 311"/>
                <a:gd name="T48" fmla="*/ 33 w 317"/>
                <a:gd name="T49" fmla="*/ 311 h 311"/>
                <a:gd name="T50" fmla="*/ 17 w 317"/>
                <a:gd name="T51" fmla="*/ 311 h 311"/>
                <a:gd name="T52" fmla="*/ 0 w 317"/>
                <a:gd name="T53" fmla="*/ 311 h 311"/>
                <a:gd name="T54" fmla="*/ 0 w 317"/>
                <a:gd name="T55" fmla="*/ 225 h 311"/>
                <a:gd name="T56" fmla="*/ 0 w 317"/>
                <a:gd name="T57" fmla="*/ 225 h 311"/>
                <a:gd name="T58" fmla="*/ 24 w 317"/>
                <a:gd name="T59" fmla="*/ 224 h 311"/>
                <a:gd name="T60" fmla="*/ 49 w 317"/>
                <a:gd name="T61" fmla="*/ 221 h 311"/>
                <a:gd name="T62" fmla="*/ 73 w 317"/>
                <a:gd name="T63" fmla="*/ 215 h 311"/>
                <a:gd name="T64" fmla="*/ 95 w 317"/>
                <a:gd name="T65" fmla="*/ 207 h 311"/>
                <a:gd name="T66" fmla="*/ 116 w 317"/>
                <a:gd name="T67" fmla="*/ 197 h 311"/>
                <a:gd name="T68" fmla="*/ 138 w 317"/>
                <a:gd name="T69" fmla="*/ 183 h 311"/>
                <a:gd name="T70" fmla="*/ 157 w 317"/>
                <a:gd name="T71" fmla="*/ 167 h 311"/>
                <a:gd name="T72" fmla="*/ 176 w 317"/>
                <a:gd name="T73" fmla="*/ 149 h 311"/>
                <a:gd name="T74" fmla="*/ 176 w 317"/>
                <a:gd name="T75" fmla="*/ 149 h 311"/>
                <a:gd name="T76" fmla="*/ 189 w 317"/>
                <a:gd name="T77" fmla="*/ 132 h 311"/>
                <a:gd name="T78" fmla="*/ 200 w 317"/>
                <a:gd name="T79" fmla="*/ 115 h 311"/>
                <a:gd name="T80" fmla="*/ 210 w 317"/>
                <a:gd name="T81" fmla="*/ 97 h 311"/>
                <a:gd name="T82" fmla="*/ 217 w 317"/>
                <a:gd name="T83" fmla="*/ 78 h 311"/>
                <a:gd name="T84" fmla="*/ 222 w 317"/>
                <a:gd name="T85" fmla="*/ 58 h 311"/>
                <a:gd name="T86" fmla="*/ 227 w 317"/>
                <a:gd name="T87" fmla="*/ 40 h 311"/>
                <a:gd name="T88" fmla="*/ 230 w 317"/>
                <a:gd name="T89" fmla="*/ 20 h 311"/>
                <a:gd name="T90" fmla="*/ 230 w 317"/>
                <a:gd name="T91" fmla="*/ 0 h 311"/>
                <a:gd name="T92" fmla="*/ 317 w 317"/>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0"/>
                  </a:moveTo>
                  <a:lnTo>
                    <a:pt x="317" y="0"/>
                  </a:lnTo>
                  <a:lnTo>
                    <a:pt x="316" y="27"/>
                  </a:lnTo>
                  <a:lnTo>
                    <a:pt x="313" y="54"/>
                  </a:lnTo>
                  <a:lnTo>
                    <a:pt x="307" y="82"/>
                  </a:lnTo>
                  <a:lnTo>
                    <a:pt x="299" y="108"/>
                  </a:lnTo>
                  <a:lnTo>
                    <a:pt x="289" y="135"/>
                  </a:lnTo>
                  <a:lnTo>
                    <a:pt x="275" y="159"/>
                  </a:lnTo>
                  <a:lnTo>
                    <a:pt x="259" y="183"/>
                  </a:lnTo>
                  <a:lnTo>
                    <a:pt x="242" y="207"/>
                  </a:lnTo>
                  <a:lnTo>
                    <a:pt x="242" y="207"/>
                  </a:lnTo>
                  <a:lnTo>
                    <a:pt x="230" y="220"/>
                  </a:lnTo>
                  <a:lnTo>
                    <a:pt x="217" y="231"/>
                  </a:lnTo>
                  <a:lnTo>
                    <a:pt x="204" y="244"/>
                  </a:lnTo>
                  <a:lnTo>
                    <a:pt x="190" y="253"/>
                  </a:lnTo>
                  <a:lnTo>
                    <a:pt x="176" y="263"/>
                  </a:lnTo>
                  <a:lnTo>
                    <a:pt x="160" y="272"/>
                  </a:lnTo>
                  <a:lnTo>
                    <a:pt x="146" y="280"/>
                  </a:lnTo>
                  <a:lnTo>
                    <a:pt x="131" y="287"/>
                  </a:lnTo>
                  <a:lnTo>
                    <a:pt x="115" y="293"/>
                  </a:lnTo>
                  <a:lnTo>
                    <a:pt x="99" y="299"/>
                  </a:lnTo>
                  <a:lnTo>
                    <a:pt x="82" y="303"/>
                  </a:lnTo>
                  <a:lnTo>
                    <a:pt x="67" y="306"/>
                  </a:lnTo>
                  <a:lnTo>
                    <a:pt x="50" y="309"/>
                  </a:lnTo>
                  <a:lnTo>
                    <a:pt x="33" y="311"/>
                  </a:lnTo>
                  <a:lnTo>
                    <a:pt x="17" y="311"/>
                  </a:lnTo>
                  <a:lnTo>
                    <a:pt x="0" y="311"/>
                  </a:lnTo>
                  <a:lnTo>
                    <a:pt x="0" y="225"/>
                  </a:lnTo>
                  <a:lnTo>
                    <a:pt x="0" y="225"/>
                  </a:lnTo>
                  <a:lnTo>
                    <a:pt x="24" y="224"/>
                  </a:lnTo>
                  <a:lnTo>
                    <a:pt x="49" y="221"/>
                  </a:lnTo>
                  <a:lnTo>
                    <a:pt x="73" y="215"/>
                  </a:lnTo>
                  <a:lnTo>
                    <a:pt x="95" y="207"/>
                  </a:lnTo>
                  <a:lnTo>
                    <a:pt x="116" y="197"/>
                  </a:lnTo>
                  <a:lnTo>
                    <a:pt x="138" y="183"/>
                  </a:lnTo>
                  <a:lnTo>
                    <a:pt x="157" y="167"/>
                  </a:lnTo>
                  <a:lnTo>
                    <a:pt x="176" y="149"/>
                  </a:lnTo>
                  <a:lnTo>
                    <a:pt x="176" y="149"/>
                  </a:lnTo>
                  <a:lnTo>
                    <a:pt x="189" y="132"/>
                  </a:lnTo>
                  <a:lnTo>
                    <a:pt x="200" y="115"/>
                  </a:lnTo>
                  <a:lnTo>
                    <a:pt x="210" y="97"/>
                  </a:lnTo>
                  <a:lnTo>
                    <a:pt x="217" y="78"/>
                  </a:lnTo>
                  <a:lnTo>
                    <a:pt x="222" y="58"/>
                  </a:lnTo>
                  <a:lnTo>
                    <a:pt x="227" y="40"/>
                  </a:lnTo>
                  <a:lnTo>
                    <a:pt x="230" y="20"/>
                  </a:lnTo>
                  <a:lnTo>
                    <a:pt x="230" y="0"/>
                  </a:lnTo>
                  <a:lnTo>
                    <a:pt x="317" y="0"/>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8">
              <a:extLst>
                <a:ext uri="{FF2B5EF4-FFF2-40B4-BE49-F238E27FC236}">
                  <a16:creationId xmlns:a16="http://schemas.microsoft.com/office/drawing/2014/main" id="{07B5359C-96D1-0DAD-5ACE-712F68815466}"/>
                </a:ext>
              </a:extLst>
            </p:cNvPr>
            <p:cNvSpPr>
              <a:spLocks/>
            </p:cNvSpPr>
            <p:nvPr/>
          </p:nvSpPr>
          <p:spPr bwMode="auto">
            <a:xfrm>
              <a:off x="1769" y="2343"/>
              <a:ext cx="309" cy="616"/>
            </a:xfrm>
            <a:custGeom>
              <a:avLst/>
              <a:gdLst>
                <a:gd name="T0" fmla="*/ 309 w 309"/>
                <a:gd name="T1" fmla="*/ 0 h 616"/>
                <a:gd name="T2" fmla="*/ 256 w 309"/>
                <a:gd name="T3" fmla="*/ 4 h 616"/>
                <a:gd name="T4" fmla="*/ 202 w 309"/>
                <a:gd name="T5" fmla="*/ 18 h 616"/>
                <a:gd name="T6" fmla="*/ 151 w 309"/>
                <a:gd name="T7" fmla="*/ 42 h 616"/>
                <a:gd name="T8" fmla="*/ 104 w 309"/>
                <a:gd name="T9" fmla="*/ 76 h 616"/>
                <a:gd name="T10" fmla="*/ 82 w 309"/>
                <a:gd name="T11" fmla="*/ 97 h 616"/>
                <a:gd name="T12" fmla="*/ 45 w 309"/>
                <a:gd name="T13" fmla="*/ 147 h 616"/>
                <a:gd name="T14" fmla="*/ 18 w 309"/>
                <a:gd name="T15" fmla="*/ 200 h 616"/>
                <a:gd name="T16" fmla="*/ 3 w 309"/>
                <a:gd name="T17" fmla="*/ 257 h 616"/>
                <a:gd name="T18" fmla="*/ 0 w 309"/>
                <a:gd name="T19" fmla="*/ 316 h 616"/>
                <a:gd name="T20" fmla="*/ 7 w 309"/>
                <a:gd name="T21" fmla="*/ 376 h 616"/>
                <a:gd name="T22" fmla="*/ 25 w 309"/>
                <a:gd name="T23" fmla="*/ 432 h 616"/>
                <a:gd name="T24" fmla="*/ 55 w 309"/>
                <a:gd name="T25" fmla="*/ 486 h 616"/>
                <a:gd name="T26" fmla="*/ 75 w 309"/>
                <a:gd name="T27" fmla="*/ 510 h 616"/>
                <a:gd name="T28" fmla="*/ 99 w 309"/>
                <a:gd name="T29" fmla="*/ 535 h 616"/>
                <a:gd name="T30" fmla="*/ 126 w 309"/>
                <a:gd name="T31" fmla="*/ 557 h 616"/>
                <a:gd name="T32" fmla="*/ 153 w 309"/>
                <a:gd name="T33" fmla="*/ 575 h 616"/>
                <a:gd name="T34" fmla="*/ 182 w 309"/>
                <a:gd name="T35" fmla="*/ 591 h 616"/>
                <a:gd name="T36" fmla="*/ 213 w 309"/>
                <a:gd name="T37" fmla="*/ 602 h 616"/>
                <a:gd name="T38" fmla="*/ 244 w 309"/>
                <a:gd name="T39" fmla="*/ 610 h 616"/>
                <a:gd name="T40" fmla="*/ 277 w 309"/>
                <a:gd name="T41" fmla="*/ 615 h 616"/>
                <a:gd name="T42" fmla="*/ 309 w 309"/>
                <a:gd name="T43" fmla="*/ 616 h 616"/>
                <a:gd name="T44" fmla="*/ 309 w 309"/>
                <a:gd name="T45" fmla="*/ 530 h 616"/>
                <a:gd name="T46" fmla="*/ 263 w 309"/>
                <a:gd name="T47" fmla="*/ 524 h 616"/>
                <a:gd name="T48" fmla="*/ 218 w 309"/>
                <a:gd name="T49" fmla="*/ 510 h 616"/>
                <a:gd name="T50" fmla="*/ 177 w 309"/>
                <a:gd name="T51" fmla="*/ 486 h 616"/>
                <a:gd name="T52" fmla="*/ 141 w 309"/>
                <a:gd name="T53" fmla="*/ 453 h 616"/>
                <a:gd name="T54" fmla="*/ 127 w 309"/>
                <a:gd name="T55" fmla="*/ 435 h 616"/>
                <a:gd name="T56" fmla="*/ 104 w 309"/>
                <a:gd name="T57" fmla="*/ 397 h 616"/>
                <a:gd name="T58" fmla="*/ 92 w 309"/>
                <a:gd name="T59" fmla="*/ 356 h 616"/>
                <a:gd name="T60" fmla="*/ 86 w 309"/>
                <a:gd name="T61" fmla="*/ 313 h 616"/>
                <a:gd name="T62" fmla="*/ 89 w 309"/>
                <a:gd name="T63" fmla="*/ 271 h 616"/>
                <a:gd name="T64" fmla="*/ 100 w 309"/>
                <a:gd name="T65" fmla="*/ 230 h 616"/>
                <a:gd name="T66" fmla="*/ 119 w 309"/>
                <a:gd name="T67" fmla="*/ 192 h 616"/>
                <a:gd name="T68" fmla="*/ 145 w 309"/>
                <a:gd name="T69" fmla="*/ 157 h 616"/>
                <a:gd name="T70" fmla="*/ 162 w 309"/>
                <a:gd name="T71" fmla="*/ 141 h 616"/>
                <a:gd name="T72" fmla="*/ 196 w 309"/>
                <a:gd name="T73" fmla="*/ 117 h 616"/>
                <a:gd name="T74" fmla="*/ 232 w 309"/>
                <a:gd name="T75" fmla="*/ 100 h 616"/>
                <a:gd name="T76" fmla="*/ 270 w 309"/>
                <a:gd name="T77" fmla="*/ 90 h 616"/>
                <a:gd name="T78" fmla="*/ 309 w 309"/>
                <a:gd name="T79" fmla="*/ 8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616">
                  <a:moveTo>
                    <a:pt x="309" y="0"/>
                  </a:moveTo>
                  <a:lnTo>
                    <a:pt x="309" y="0"/>
                  </a:lnTo>
                  <a:lnTo>
                    <a:pt x="283" y="1"/>
                  </a:lnTo>
                  <a:lnTo>
                    <a:pt x="256" y="4"/>
                  </a:lnTo>
                  <a:lnTo>
                    <a:pt x="229" y="11"/>
                  </a:lnTo>
                  <a:lnTo>
                    <a:pt x="202" y="18"/>
                  </a:lnTo>
                  <a:lnTo>
                    <a:pt x="177" y="29"/>
                  </a:lnTo>
                  <a:lnTo>
                    <a:pt x="151" y="42"/>
                  </a:lnTo>
                  <a:lnTo>
                    <a:pt x="127" y="58"/>
                  </a:lnTo>
                  <a:lnTo>
                    <a:pt x="104" y="76"/>
                  </a:lnTo>
                  <a:lnTo>
                    <a:pt x="104" y="76"/>
                  </a:lnTo>
                  <a:lnTo>
                    <a:pt x="82" y="97"/>
                  </a:lnTo>
                  <a:lnTo>
                    <a:pt x="62" y="121"/>
                  </a:lnTo>
                  <a:lnTo>
                    <a:pt x="45" y="147"/>
                  </a:lnTo>
                  <a:lnTo>
                    <a:pt x="31" y="172"/>
                  </a:lnTo>
                  <a:lnTo>
                    <a:pt x="18" y="200"/>
                  </a:lnTo>
                  <a:lnTo>
                    <a:pt x="10" y="229"/>
                  </a:lnTo>
                  <a:lnTo>
                    <a:pt x="3" y="257"/>
                  </a:lnTo>
                  <a:lnTo>
                    <a:pt x="0" y="287"/>
                  </a:lnTo>
                  <a:lnTo>
                    <a:pt x="0" y="316"/>
                  </a:lnTo>
                  <a:lnTo>
                    <a:pt x="1" y="346"/>
                  </a:lnTo>
                  <a:lnTo>
                    <a:pt x="7" y="376"/>
                  </a:lnTo>
                  <a:lnTo>
                    <a:pt x="14" y="404"/>
                  </a:lnTo>
                  <a:lnTo>
                    <a:pt x="25" y="432"/>
                  </a:lnTo>
                  <a:lnTo>
                    <a:pt x="38" y="459"/>
                  </a:lnTo>
                  <a:lnTo>
                    <a:pt x="55" y="486"/>
                  </a:lnTo>
                  <a:lnTo>
                    <a:pt x="75" y="510"/>
                  </a:lnTo>
                  <a:lnTo>
                    <a:pt x="75" y="510"/>
                  </a:lnTo>
                  <a:lnTo>
                    <a:pt x="86" y="523"/>
                  </a:lnTo>
                  <a:lnTo>
                    <a:pt x="99" y="535"/>
                  </a:lnTo>
                  <a:lnTo>
                    <a:pt x="112" y="547"/>
                  </a:lnTo>
                  <a:lnTo>
                    <a:pt x="126" y="557"/>
                  </a:lnTo>
                  <a:lnTo>
                    <a:pt x="138" y="567"/>
                  </a:lnTo>
                  <a:lnTo>
                    <a:pt x="153" y="575"/>
                  </a:lnTo>
                  <a:lnTo>
                    <a:pt x="168" y="584"/>
                  </a:lnTo>
                  <a:lnTo>
                    <a:pt x="182" y="591"/>
                  </a:lnTo>
                  <a:lnTo>
                    <a:pt x="198" y="596"/>
                  </a:lnTo>
                  <a:lnTo>
                    <a:pt x="213" y="602"/>
                  </a:lnTo>
                  <a:lnTo>
                    <a:pt x="229" y="606"/>
                  </a:lnTo>
                  <a:lnTo>
                    <a:pt x="244" y="610"/>
                  </a:lnTo>
                  <a:lnTo>
                    <a:pt x="261" y="613"/>
                  </a:lnTo>
                  <a:lnTo>
                    <a:pt x="277" y="615"/>
                  </a:lnTo>
                  <a:lnTo>
                    <a:pt x="293" y="616"/>
                  </a:lnTo>
                  <a:lnTo>
                    <a:pt x="309" y="616"/>
                  </a:lnTo>
                  <a:lnTo>
                    <a:pt x="309" y="530"/>
                  </a:lnTo>
                  <a:lnTo>
                    <a:pt x="309" y="530"/>
                  </a:lnTo>
                  <a:lnTo>
                    <a:pt x="285" y="528"/>
                  </a:lnTo>
                  <a:lnTo>
                    <a:pt x="263" y="524"/>
                  </a:lnTo>
                  <a:lnTo>
                    <a:pt x="240" y="518"/>
                  </a:lnTo>
                  <a:lnTo>
                    <a:pt x="218" y="510"/>
                  </a:lnTo>
                  <a:lnTo>
                    <a:pt x="196" y="500"/>
                  </a:lnTo>
                  <a:lnTo>
                    <a:pt x="177" y="486"/>
                  </a:lnTo>
                  <a:lnTo>
                    <a:pt x="158" y="470"/>
                  </a:lnTo>
                  <a:lnTo>
                    <a:pt x="141" y="453"/>
                  </a:lnTo>
                  <a:lnTo>
                    <a:pt x="141" y="453"/>
                  </a:lnTo>
                  <a:lnTo>
                    <a:pt x="127" y="435"/>
                  </a:lnTo>
                  <a:lnTo>
                    <a:pt x="114" y="417"/>
                  </a:lnTo>
                  <a:lnTo>
                    <a:pt x="104" y="397"/>
                  </a:lnTo>
                  <a:lnTo>
                    <a:pt x="97" y="377"/>
                  </a:lnTo>
                  <a:lnTo>
                    <a:pt x="92" y="356"/>
                  </a:lnTo>
                  <a:lnTo>
                    <a:pt x="88" y="335"/>
                  </a:lnTo>
                  <a:lnTo>
                    <a:pt x="86" y="313"/>
                  </a:lnTo>
                  <a:lnTo>
                    <a:pt x="88" y="292"/>
                  </a:lnTo>
                  <a:lnTo>
                    <a:pt x="89" y="271"/>
                  </a:lnTo>
                  <a:lnTo>
                    <a:pt x="93" y="251"/>
                  </a:lnTo>
                  <a:lnTo>
                    <a:pt x="100" y="230"/>
                  </a:lnTo>
                  <a:lnTo>
                    <a:pt x="109" y="210"/>
                  </a:lnTo>
                  <a:lnTo>
                    <a:pt x="119" y="192"/>
                  </a:lnTo>
                  <a:lnTo>
                    <a:pt x="131" y="174"/>
                  </a:lnTo>
                  <a:lnTo>
                    <a:pt x="145" y="157"/>
                  </a:lnTo>
                  <a:lnTo>
                    <a:pt x="162" y="141"/>
                  </a:lnTo>
                  <a:lnTo>
                    <a:pt x="162" y="141"/>
                  </a:lnTo>
                  <a:lnTo>
                    <a:pt x="179" y="128"/>
                  </a:lnTo>
                  <a:lnTo>
                    <a:pt x="196" y="117"/>
                  </a:lnTo>
                  <a:lnTo>
                    <a:pt x="213" y="107"/>
                  </a:lnTo>
                  <a:lnTo>
                    <a:pt x="232" y="100"/>
                  </a:lnTo>
                  <a:lnTo>
                    <a:pt x="252" y="94"/>
                  </a:lnTo>
                  <a:lnTo>
                    <a:pt x="270" y="90"/>
                  </a:lnTo>
                  <a:lnTo>
                    <a:pt x="290" y="87"/>
                  </a:lnTo>
                  <a:lnTo>
                    <a:pt x="309" y="87"/>
                  </a:lnTo>
                  <a:lnTo>
                    <a:pt x="309" y="0"/>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C7385D91-9F8F-39E9-94CA-8C4BC3B9B5D7}"/>
                </a:ext>
              </a:extLst>
            </p:cNvPr>
            <p:cNvSpPr>
              <a:spLocks/>
            </p:cNvSpPr>
            <p:nvPr/>
          </p:nvSpPr>
          <p:spPr bwMode="auto">
            <a:xfrm>
              <a:off x="2095" y="2119"/>
              <a:ext cx="317" cy="311"/>
            </a:xfrm>
            <a:custGeom>
              <a:avLst/>
              <a:gdLst>
                <a:gd name="T0" fmla="*/ 317 w 317"/>
                <a:gd name="T1" fmla="*/ 0 h 311"/>
                <a:gd name="T2" fmla="*/ 317 w 317"/>
                <a:gd name="T3" fmla="*/ 0 h 311"/>
                <a:gd name="T4" fmla="*/ 316 w 317"/>
                <a:gd name="T5" fmla="*/ 27 h 311"/>
                <a:gd name="T6" fmla="*/ 313 w 317"/>
                <a:gd name="T7" fmla="*/ 54 h 311"/>
                <a:gd name="T8" fmla="*/ 307 w 317"/>
                <a:gd name="T9" fmla="*/ 81 h 311"/>
                <a:gd name="T10" fmla="*/ 299 w 317"/>
                <a:gd name="T11" fmla="*/ 108 h 311"/>
                <a:gd name="T12" fmla="*/ 289 w 317"/>
                <a:gd name="T13" fmla="*/ 133 h 311"/>
                <a:gd name="T14" fmla="*/ 275 w 317"/>
                <a:gd name="T15" fmla="*/ 159 h 311"/>
                <a:gd name="T16" fmla="*/ 259 w 317"/>
                <a:gd name="T17" fmla="*/ 183 h 311"/>
                <a:gd name="T18" fmla="*/ 242 w 317"/>
                <a:gd name="T19" fmla="*/ 205 h 311"/>
                <a:gd name="T20" fmla="*/ 242 w 317"/>
                <a:gd name="T21" fmla="*/ 205 h 311"/>
                <a:gd name="T22" fmla="*/ 230 w 317"/>
                <a:gd name="T23" fmla="*/ 219 h 311"/>
                <a:gd name="T24" fmla="*/ 217 w 317"/>
                <a:gd name="T25" fmla="*/ 231 h 311"/>
                <a:gd name="T26" fmla="*/ 204 w 317"/>
                <a:gd name="T27" fmla="*/ 242 h 311"/>
                <a:gd name="T28" fmla="*/ 190 w 317"/>
                <a:gd name="T29" fmla="*/ 253 h 311"/>
                <a:gd name="T30" fmla="*/ 176 w 317"/>
                <a:gd name="T31" fmla="*/ 262 h 311"/>
                <a:gd name="T32" fmla="*/ 160 w 317"/>
                <a:gd name="T33" fmla="*/ 272 h 311"/>
                <a:gd name="T34" fmla="*/ 146 w 317"/>
                <a:gd name="T35" fmla="*/ 279 h 311"/>
                <a:gd name="T36" fmla="*/ 131 w 317"/>
                <a:gd name="T37" fmla="*/ 286 h 311"/>
                <a:gd name="T38" fmla="*/ 115 w 317"/>
                <a:gd name="T39" fmla="*/ 291 h 311"/>
                <a:gd name="T40" fmla="*/ 99 w 317"/>
                <a:gd name="T41" fmla="*/ 297 h 311"/>
                <a:gd name="T42" fmla="*/ 82 w 317"/>
                <a:gd name="T43" fmla="*/ 301 h 311"/>
                <a:gd name="T44" fmla="*/ 67 w 317"/>
                <a:gd name="T45" fmla="*/ 306 h 311"/>
                <a:gd name="T46" fmla="*/ 50 w 317"/>
                <a:gd name="T47" fmla="*/ 308 h 311"/>
                <a:gd name="T48" fmla="*/ 33 w 317"/>
                <a:gd name="T49" fmla="*/ 310 h 311"/>
                <a:gd name="T50" fmla="*/ 17 w 317"/>
                <a:gd name="T51" fmla="*/ 311 h 311"/>
                <a:gd name="T52" fmla="*/ 0 w 317"/>
                <a:gd name="T53" fmla="*/ 311 h 311"/>
                <a:gd name="T54" fmla="*/ 0 w 317"/>
                <a:gd name="T55" fmla="*/ 224 h 311"/>
                <a:gd name="T56" fmla="*/ 0 w 317"/>
                <a:gd name="T57" fmla="*/ 224 h 311"/>
                <a:gd name="T58" fmla="*/ 24 w 317"/>
                <a:gd name="T59" fmla="*/ 224 h 311"/>
                <a:gd name="T60" fmla="*/ 49 w 317"/>
                <a:gd name="T61" fmla="*/ 221 h 311"/>
                <a:gd name="T62" fmla="*/ 73 w 317"/>
                <a:gd name="T63" fmla="*/ 215 h 311"/>
                <a:gd name="T64" fmla="*/ 95 w 317"/>
                <a:gd name="T65" fmla="*/ 207 h 311"/>
                <a:gd name="T66" fmla="*/ 116 w 317"/>
                <a:gd name="T67" fmla="*/ 195 h 311"/>
                <a:gd name="T68" fmla="*/ 138 w 317"/>
                <a:gd name="T69" fmla="*/ 183 h 311"/>
                <a:gd name="T70" fmla="*/ 157 w 317"/>
                <a:gd name="T71" fmla="*/ 167 h 311"/>
                <a:gd name="T72" fmla="*/ 176 w 317"/>
                <a:gd name="T73" fmla="*/ 149 h 311"/>
                <a:gd name="T74" fmla="*/ 176 w 317"/>
                <a:gd name="T75" fmla="*/ 149 h 311"/>
                <a:gd name="T76" fmla="*/ 189 w 317"/>
                <a:gd name="T77" fmla="*/ 132 h 311"/>
                <a:gd name="T78" fmla="*/ 200 w 317"/>
                <a:gd name="T79" fmla="*/ 115 h 311"/>
                <a:gd name="T80" fmla="*/ 210 w 317"/>
                <a:gd name="T81" fmla="*/ 96 h 311"/>
                <a:gd name="T82" fmla="*/ 217 w 317"/>
                <a:gd name="T83" fmla="*/ 78 h 311"/>
                <a:gd name="T84" fmla="*/ 222 w 317"/>
                <a:gd name="T85" fmla="*/ 58 h 311"/>
                <a:gd name="T86" fmla="*/ 227 w 317"/>
                <a:gd name="T87" fmla="*/ 38 h 311"/>
                <a:gd name="T88" fmla="*/ 230 w 317"/>
                <a:gd name="T89" fmla="*/ 20 h 311"/>
                <a:gd name="T90" fmla="*/ 230 w 317"/>
                <a:gd name="T91" fmla="*/ 0 h 311"/>
                <a:gd name="T92" fmla="*/ 317 w 317"/>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0"/>
                  </a:moveTo>
                  <a:lnTo>
                    <a:pt x="317" y="0"/>
                  </a:lnTo>
                  <a:lnTo>
                    <a:pt x="316" y="27"/>
                  </a:lnTo>
                  <a:lnTo>
                    <a:pt x="313" y="54"/>
                  </a:lnTo>
                  <a:lnTo>
                    <a:pt x="307" y="81"/>
                  </a:lnTo>
                  <a:lnTo>
                    <a:pt x="299" y="108"/>
                  </a:lnTo>
                  <a:lnTo>
                    <a:pt x="289" y="133"/>
                  </a:lnTo>
                  <a:lnTo>
                    <a:pt x="275" y="159"/>
                  </a:lnTo>
                  <a:lnTo>
                    <a:pt x="259" y="183"/>
                  </a:lnTo>
                  <a:lnTo>
                    <a:pt x="242" y="205"/>
                  </a:lnTo>
                  <a:lnTo>
                    <a:pt x="242" y="205"/>
                  </a:lnTo>
                  <a:lnTo>
                    <a:pt x="230" y="219"/>
                  </a:lnTo>
                  <a:lnTo>
                    <a:pt x="217" y="231"/>
                  </a:lnTo>
                  <a:lnTo>
                    <a:pt x="204" y="242"/>
                  </a:lnTo>
                  <a:lnTo>
                    <a:pt x="190" y="253"/>
                  </a:lnTo>
                  <a:lnTo>
                    <a:pt x="176" y="262"/>
                  </a:lnTo>
                  <a:lnTo>
                    <a:pt x="160" y="272"/>
                  </a:lnTo>
                  <a:lnTo>
                    <a:pt x="146" y="279"/>
                  </a:lnTo>
                  <a:lnTo>
                    <a:pt x="131" y="286"/>
                  </a:lnTo>
                  <a:lnTo>
                    <a:pt x="115" y="291"/>
                  </a:lnTo>
                  <a:lnTo>
                    <a:pt x="99" y="297"/>
                  </a:lnTo>
                  <a:lnTo>
                    <a:pt x="82" y="301"/>
                  </a:lnTo>
                  <a:lnTo>
                    <a:pt x="67" y="306"/>
                  </a:lnTo>
                  <a:lnTo>
                    <a:pt x="50" y="308"/>
                  </a:lnTo>
                  <a:lnTo>
                    <a:pt x="33" y="310"/>
                  </a:lnTo>
                  <a:lnTo>
                    <a:pt x="17" y="311"/>
                  </a:lnTo>
                  <a:lnTo>
                    <a:pt x="0" y="311"/>
                  </a:lnTo>
                  <a:lnTo>
                    <a:pt x="0" y="224"/>
                  </a:lnTo>
                  <a:lnTo>
                    <a:pt x="0" y="224"/>
                  </a:lnTo>
                  <a:lnTo>
                    <a:pt x="24" y="224"/>
                  </a:lnTo>
                  <a:lnTo>
                    <a:pt x="49" y="221"/>
                  </a:lnTo>
                  <a:lnTo>
                    <a:pt x="73" y="215"/>
                  </a:lnTo>
                  <a:lnTo>
                    <a:pt x="95" y="207"/>
                  </a:lnTo>
                  <a:lnTo>
                    <a:pt x="116" y="195"/>
                  </a:lnTo>
                  <a:lnTo>
                    <a:pt x="138" y="183"/>
                  </a:lnTo>
                  <a:lnTo>
                    <a:pt x="157" y="167"/>
                  </a:lnTo>
                  <a:lnTo>
                    <a:pt x="176" y="149"/>
                  </a:lnTo>
                  <a:lnTo>
                    <a:pt x="176" y="149"/>
                  </a:lnTo>
                  <a:lnTo>
                    <a:pt x="189" y="132"/>
                  </a:lnTo>
                  <a:lnTo>
                    <a:pt x="200" y="115"/>
                  </a:lnTo>
                  <a:lnTo>
                    <a:pt x="210" y="96"/>
                  </a:lnTo>
                  <a:lnTo>
                    <a:pt x="217" y="78"/>
                  </a:lnTo>
                  <a:lnTo>
                    <a:pt x="222" y="58"/>
                  </a:lnTo>
                  <a:lnTo>
                    <a:pt x="227" y="38"/>
                  </a:lnTo>
                  <a:lnTo>
                    <a:pt x="230" y="20"/>
                  </a:lnTo>
                  <a:lnTo>
                    <a:pt x="230" y="0"/>
                  </a:lnTo>
                  <a:lnTo>
                    <a:pt x="317" y="0"/>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5BD3DCCD-FCDD-B2A1-0312-A952E0634D3B}"/>
                </a:ext>
              </a:extLst>
            </p:cNvPr>
            <p:cNvSpPr>
              <a:spLocks/>
            </p:cNvSpPr>
            <p:nvPr/>
          </p:nvSpPr>
          <p:spPr bwMode="auto">
            <a:xfrm>
              <a:off x="2095" y="1793"/>
              <a:ext cx="317" cy="312"/>
            </a:xfrm>
            <a:custGeom>
              <a:avLst/>
              <a:gdLst>
                <a:gd name="T0" fmla="*/ 317 w 317"/>
                <a:gd name="T1" fmla="*/ 312 h 312"/>
                <a:gd name="T2" fmla="*/ 317 w 317"/>
                <a:gd name="T3" fmla="*/ 312 h 312"/>
                <a:gd name="T4" fmla="*/ 316 w 317"/>
                <a:gd name="T5" fmla="*/ 284 h 312"/>
                <a:gd name="T6" fmla="*/ 313 w 317"/>
                <a:gd name="T7" fmla="*/ 257 h 312"/>
                <a:gd name="T8" fmla="*/ 307 w 317"/>
                <a:gd name="T9" fmla="*/ 230 h 312"/>
                <a:gd name="T10" fmla="*/ 299 w 317"/>
                <a:gd name="T11" fmla="*/ 203 h 312"/>
                <a:gd name="T12" fmla="*/ 289 w 317"/>
                <a:gd name="T13" fmla="*/ 178 h 312"/>
                <a:gd name="T14" fmla="*/ 275 w 317"/>
                <a:gd name="T15" fmla="*/ 152 h 312"/>
                <a:gd name="T16" fmla="*/ 259 w 317"/>
                <a:gd name="T17" fmla="*/ 128 h 312"/>
                <a:gd name="T18" fmla="*/ 242 w 317"/>
                <a:gd name="T19" fmla="*/ 106 h 312"/>
                <a:gd name="T20" fmla="*/ 242 w 317"/>
                <a:gd name="T21" fmla="*/ 106 h 312"/>
                <a:gd name="T22" fmla="*/ 230 w 317"/>
                <a:gd name="T23" fmla="*/ 93 h 312"/>
                <a:gd name="T24" fmla="*/ 217 w 317"/>
                <a:gd name="T25" fmla="*/ 80 h 312"/>
                <a:gd name="T26" fmla="*/ 204 w 317"/>
                <a:gd name="T27" fmla="*/ 69 h 312"/>
                <a:gd name="T28" fmla="*/ 190 w 317"/>
                <a:gd name="T29" fmla="*/ 59 h 312"/>
                <a:gd name="T30" fmla="*/ 176 w 317"/>
                <a:gd name="T31" fmla="*/ 49 h 312"/>
                <a:gd name="T32" fmla="*/ 160 w 317"/>
                <a:gd name="T33" fmla="*/ 41 h 312"/>
                <a:gd name="T34" fmla="*/ 146 w 317"/>
                <a:gd name="T35" fmla="*/ 32 h 312"/>
                <a:gd name="T36" fmla="*/ 131 w 317"/>
                <a:gd name="T37" fmla="*/ 25 h 312"/>
                <a:gd name="T38" fmla="*/ 115 w 317"/>
                <a:gd name="T39" fmla="*/ 19 h 312"/>
                <a:gd name="T40" fmla="*/ 99 w 317"/>
                <a:gd name="T41" fmla="*/ 14 h 312"/>
                <a:gd name="T42" fmla="*/ 82 w 317"/>
                <a:gd name="T43" fmla="*/ 10 h 312"/>
                <a:gd name="T44" fmla="*/ 67 w 317"/>
                <a:gd name="T45" fmla="*/ 5 h 312"/>
                <a:gd name="T46" fmla="*/ 50 w 317"/>
                <a:gd name="T47" fmla="*/ 2 h 312"/>
                <a:gd name="T48" fmla="*/ 33 w 317"/>
                <a:gd name="T49" fmla="*/ 1 h 312"/>
                <a:gd name="T50" fmla="*/ 17 w 317"/>
                <a:gd name="T51" fmla="*/ 0 h 312"/>
                <a:gd name="T52" fmla="*/ 0 w 317"/>
                <a:gd name="T53" fmla="*/ 0 h 312"/>
                <a:gd name="T54" fmla="*/ 0 w 317"/>
                <a:gd name="T55" fmla="*/ 87 h 312"/>
                <a:gd name="T56" fmla="*/ 0 w 317"/>
                <a:gd name="T57" fmla="*/ 87 h 312"/>
                <a:gd name="T58" fmla="*/ 24 w 317"/>
                <a:gd name="T59" fmla="*/ 87 h 312"/>
                <a:gd name="T60" fmla="*/ 49 w 317"/>
                <a:gd name="T61" fmla="*/ 92 h 312"/>
                <a:gd name="T62" fmla="*/ 73 w 317"/>
                <a:gd name="T63" fmla="*/ 97 h 312"/>
                <a:gd name="T64" fmla="*/ 95 w 317"/>
                <a:gd name="T65" fmla="*/ 104 h 312"/>
                <a:gd name="T66" fmla="*/ 116 w 317"/>
                <a:gd name="T67" fmla="*/ 116 h 312"/>
                <a:gd name="T68" fmla="*/ 138 w 317"/>
                <a:gd name="T69" fmla="*/ 128 h 312"/>
                <a:gd name="T70" fmla="*/ 157 w 317"/>
                <a:gd name="T71" fmla="*/ 145 h 312"/>
                <a:gd name="T72" fmla="*/ 176 w 317"/>
                <a:gd name="T73" fmla="*/ 164 h 312"/>
                <a:gd name="T74" fmla="*/ 176 w 317"/>
                <a:gd name="T75" fmla="*/ 164 h 312"/>
                <a:gd name="T76" fmla="*/ 189 w 317"/>
                <a:gd name="T77" fmla="*/ 179 h 312"/>
                <a:gd name="T78" fmla="*/ 200 w 317"/>
                <a:gd name="T79" fmla="*/ 198 h 312"/>
                <a:gd name="T80" fmla="*/ 210 w 317"/>
                <a:gd name="T81" fmla="*/ 215 h 312"/>
                <a:gd name="T82" fmla="*/ 217 w 317"/>
                <a:gd name="T83" fmla="*/ 234 h 312"/>
                <a:gd name="T84" fmla="*/ 222 w 317"/>
                <a:gd name="T85" fmla="*/ 253 h 312"/>
                <a:gd name="T86" fmla="*/ 227 w 317"/>
                <a:gd name="T87" fmla="*/ 273 h 312"/>
                <a:gd name="T88" fmla="*/ 230 w 317"/>
                <a:gd name="T89" fmla="*/ 292 h 312"/>
                <a:gd name="T90" fmla="*/ 230 w 317"/>
                <a:gd name="T91" fmla="*/ 312 h 312"/>
                <a:gd name="T92" fmla="*/ 317 w 317"/>
                <a:gd name="T9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2">
                  <a:moveTo>
                    <a:pt x="317" y="312"/>
                  </a:moveTo>
                  <a:lnTo>
                    <a:pt x="317" y="312"/>
                  </a:lnTo>
                  <a:lnTo>
                    <a:pt x="316" y="284"/>
                  </a:lnTo>
                  <a:lnTo>
                    <a:pt x="313" y="257"/>
                  </a:lnTo>
                  <a:lnTo>
                    <a:pt x="307" y="230"/>
                  </a:lnTo>
                  <a:lnTo>
                    <a:pt x="299" y="203"/>
                  </a:lnTo>
                  <a:lnTo>
                    <a:pt x="289" y="178"/>
                  </a:lnTo>
                  <a:lnTo>
                    <a:pt x="275" y="152"/>
                  </a:lnTo>
                  <a:lnTo>
                    <a:pt x="259" y="128"/>
                  </a:lnTo>
                  <a:lnTo>
                    <a:pt x="242" y="106"/>
                  </a:lnTo>
                  <a:lnTo>
                    <a:pt x="242" y="106"/>
                  </a:lnTo>
                  <a:lnTo>
                    <a:pt x="230" y="93"/>
                  </a:lnTo>
                  <a:lnTo>
                    <a:pt x="217" y="80"/>
                  </a:lnTo>
                  <a:lnTo>
                    <a:pt x="204" y="69"/>
                  </a:lnTo>
                  <a:lnTo>
                    <a:pt x="190" y="59"/>
                  </a:lnTo>
                  <a:lnTo>
                    <a:pt x="176" y="49"/>
                  </a:lnTo>
                  <a:lnTo>
                    <a:pt x="160" y="41"/>
                  </a:lnTo>
                  <a:lnTo>
                    <a:pt x="146" y="32"/>
                  </a:lnTo>
                  <a:lnTo>
                    <a:pt x="131" y="25"/>
                  </a:lnTo>
                  <a:lnTo>
                    <a:pt x="115" y="19"/>
                  </a:lnTo>
                  <a:lnTo>
                    <a:pt x="99" y="14"/>
                  </a:lnTo>
                  <a:lnTo>
                    <a:pt x="82" y="10"/>
                  </a:lnTo>
                  <a:lnTo>
                    <a:pt x="67" y="5"/>
                  </a:lnTo>
                  <a:lnTo>
                    <a:pt x="50" y="2"/>
                  </a:lnTo>
                  <a:lnTo>
                    <a:pt x="33" y="1"/>
                  </a:lnTo>
                  <a:lnTo>
                    <a:pt x="17" y="0"/>
                  </a:lnTo>
                  <a:lnTo>
                    <a:pt x="0" y="0"/>
                  </a:lnTo>
                  <a:lnTo>
                    <a:pt x="0" y="87"/>
                  </a:lnTo>
                  <a:lnTo>
                    <a:pt x="0" y="87"/>
                  </a:lnTo>
                  <a:lnTo>
                    <a:pt x="24" y="87"/>
                  </a:lnTo>
                  <a:lnTo>
                    <a:pt x="49" y="92"/>
                  </a:lnTo>
                  <a:lnTo>
                    <a:pt x="73" y="97"/>
                  </a:lnTo>
                  <a:lnTo>
                    <a:pt x="95" y="104"/>
                  </a:lnTo>
                  <a:lnTo>
                    <a:pt x="116" y="116"/>
                  </a:lnTo>
                  <a:lnTo>
                    <a:pt x="138" y="128"/>
                  </a:lnTo>
                  <a:lnTo>
                    <a:pt x="157" y="145"/>
                  </a:lnTo>
                  <a:lnTo>
                    <a:pt x="176" y="164"/>
                  </a:lnTo>
                  <a:lnTo>
                    <a:pt x="176" y="164"/>
                  </a:lnTo>
                  <a:lnTo>
                    <a:pt x="189" y="179"/>
                  </a:lnTo>
                  <a:lnTo>
                    <a:pt x="200" y="198"/>
                  </a:lnTo>
                  <a:lnTo>
                    <a:pt x="210" y="215"/>
                  </a:lnTo>
                  <a:lnTo>
                    <a:pt x="217" y="234"/>
                  </a:lnTo>
                  <a:lnTo>
                    <a:pt x="222" y="253"/>
                  </a:lnTo>
                  <a:lnTo>
                    <a:pt x="227" y="273"/>
                  </a:lnTo>
                  <a:lnTo>
                    <a:pt x="230" y="292"/>
                  </a:lnTo>
                  <a:lnTo>
                    <a:pt x="230" y="312"/>
                  </a:lnTo>
                  <a:lnTo>
                    <a:pt x="317" y="312"/>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24D3C50-AFA6-E9C3-0926-CA2F31D80816}"/>
                </a:ext>
              </a:extLst>
            </p:cNvPr>
            <p:cNvSpPr>
              <a:spLocks/>
            </p:cNvSpPr>
            <p:nvPr/>
          </p:nvSpPr>
          <p:spPr bwMode="auto">
            <a:xfrm>
              <a:off x="2308" y="746"/>
              <a:ext cx="309" cy="618"/>
            </a:xfrm>
            <a:custGeom>
              <a:avLst/>
              <a:gdLst>
                <a:gd name="T0" fmla="*/ 309 w 309"/>
                <a:gd name="T1" fmla="*/ 618 h 618"/>
                <a:gd name="T2" fmla="*/ 255 w 309"/>
                <a:gd name="T3" fmla="*/ 613 h 618"/>
                <a:gd name="T4" fmla="*/ 202 w 309"/>
                <a:gd name="T5" fmla="*/ 600 h 618"/>
                <a:gd name="T6" fmla="*/ 151 w 309"/>
                <a:gd name="T7" fmla="*/ 576 h 618"/>
                <a:gd name="T8" fmla="*/ 104 w 309"/>
                <a:gd name="T9" fmla="*/ 542 h 618"/>
                <a:gd name="T10" fmla="*/ 82 w 309"/>
                <a:gd name="T11" fmla="*/ 521 h 618"/>
                <a:gd name="T12" fmla="*/ 45 w 309"/>
                <a:gd name="T13" fmla="*/ 471 h 618"/>
                <a:gd name="T14" fmla="*/ 18 w 309"/>
                <a:gd name="T15" fmla="*/ 418 h 618"/>
                <a:gd name="T16" fmla="*/ 4 w 309"/>
                <a:gd name="T17" fmla="*/ 360 h 618"/>
                <a:gd name="T18" fmla="*/ 0 w 309"/>
                <a:gd name="T19" fmla="*/ 302 h 618"/>
                <a:gd name="T20" fmla="*/ 7 w 309"/>
                <a:gd name="T21" fmla="*/ 242 h 618"/>
                <a:gd name="T22" fmla="*/ 25 w 309"/>
                <a:gd name="T23" fmla="*/ 186 h 618"/>
                <a:gd name="T24" fmla="*/ 55 w 309"/>
                <a:gd name="T25" fmla="*/ 132 h 618"/>
                <a:gd name="T26" fmla="*/ 74 w 309"/>
                <a:gd name="T27" fmla="*/ 107 h 618"/>
                <a:gd name="T28" fmla="*/ 99 w 309"/>
                <a:gd name="T29" fmla="*/ 82 h 618"/>
                <a:gd name="T30" fmla="*/ 125 w 309"/>
                <a:gd name="T31" fmla="*/ 60 h 618"/>
                <a:gd name="T32" fmla="*/ 152 w 309"/>
                <a:gd name="T33" fmla="*/ 43 h 618"/>
                <a:gd name="T34" fmla="*/ 182 w 309"/>
                <a:gd name="T35" fmla="*/ 27 h 618"/>
                <a:gd name="T36" fmla="*/ 213 w 309"/>
                <a:gd name="T37" fmla="*/ 16 h 618"/>
                <a:gd name="T38" fmla="*/ 244 w 309"/>
                <a:gd name="T39" fmla="*/ 8 h 618"/>
                <a:gd name="T40" fmla="*/ 277 w 309"/>
                <a:gd name="T41" fmla="*/ 2 h 618"/>
                <a:gd name="T42" fmla="*/ 309 w 309"/>
                <a:gd name="T43" fmla="*/ 88 h 618"/>
                <a:gd name="T44" fmla="*/ 285 w 309"/>
                <a:gd name="T45" fmla="*/ 90 h 618"/>
                <a:gd name="T46" fmla="*/ 240 w 309"/>
                <a:gd name="T47" fmla="*/ 98 h 618"/>
                <a:gd name="T48" fmla="*/ 196 w 309"/>
                <a:gd name="T49" fmla="*/ 118 h 618"/>
                <a:gd name="T50" fmla="*/ 158 w 309"/>
                <a:gd name="T51" fmla="*/ 146 h 618"/>
                <a:gd name="T52" fmla="*/ 141 w 309"/>
                <a:gd name="T53" fmla="*/ 164 h 618"/>
                <a:gd name="T54" fmla="*/ 114 w 309"/>
                <a:gd name="T55" fmla="*/ 201 h 618"/>
                <a:gd name="T56" fmla="*/ 97 w 309"/>
                <a:gd name="T57" fmla="*/ 241 h 618"/>
                <a:gd name="T58" fmla="*/ 87 w 309"/>
                <a:gd name="T59" fmla="*/ 282 h 618"/>
                <a:gd name="T60" fmla="*/ 87 w 309"/>
                <a:gd name="T61" fmla="*/ 324 h 618"/>
                <a:gd name="T62" fmla="*/ 94 w 309"/>
                <a:gd name="T63" fmla="*/ 367 h 618"/>
                <a:gd name="T64" fmla="*/ 108 w 309"/>
                <a:gd name="T65" fmla="*/ 406 h 618"/>
                <a:gd name="T66" fmla="*/ 131 w 309"/>
                <a:gd name="T67" fmla="*/ 443 h 618"/>
                <a:gd name="T68" fmla="*/ 162 w 309"/>
                <a:gd name="T69" fmla="*/ 475 h 618"/>
                <a:gd name="T70" fmla="*/ 179 w 309"/>
                <a:gd name="T71" fmla="*/ 490 h 618"/>
                <a:gd name="T72" fmla="*/ 213 w 309"/>
                <a:gd name="T73" fmla="*/ 509 h 618"/>
                <a:gd name="T74" fmla="*/ 251 w 309"/>
                <a:gd name="T75" fmla="*/ 524 h 618"/>
                <a:gd name="T76" fmla="*/ 289 w 309"/>
                <a:gd name="T77" fmla="*/ 531 h 618"/>
                <a:gd name="T78" fmla="*/ 309 w 309"/>
                <a:gd name="T7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618">
                  <a:moveTo>
                    <a:pt x="309" y="618"/>
                  </a:moveTo>
                  <a:lnTo>
                    <a:pt x="309" y="618"/>
                  </a:lnTo>
                  <a:lnTo>
                    <a:pt x="282" y="617"/>
                  </a:lnTo>
                  <a:lnTo>
                    <a:pt x="255" y="613"/>
                  </a:lnTo>
                  <a:lnTo>
                    <a:pt x="229" y="607"/>
                  </a:lnTo>
                  <a:lnTo>
                    <a:pt x="202" y="600"/>
                  </a:lnTo>
                  <a:lnTo>
                    <a:pt x="176" y="589"/>
                  </a:lnTo>
                  <a:lnTo>
                    <a:pt x="151" y="576"/>
                  </a:lnTo>
                  <a:lnTo>
                    <a:pt x="127" y="560"/>
                  </a:lnTo>
                  <a:lnTo>
                    <a:pt x="104" y="542"/>
                  </a:lnTo>
                  <a:lnTo>
                    <a:pt x="104" y="542"/>
                  </a:lnTo>
                  <a:lnTo>
                    <a:pt x="82" y="521"/>
                  </a:lnTo>
                  <a:lnTo>
                    <a:pt x="62" y="497"/>
                  </a:lnTo>
                  <a:lnTo>
                    <a:pt x="45" y="471"/>
                  </a:lnTo>
                  <a:lnTo>
                    <a:pt x="31" y="444"/>
                  </a:lnTo>
                  <a:lnTo>
                    <a:pt x="18" y="418"/>
                  </a:lnTo>
                  <a:lnTo>
                    <a:pt x="9" y="389"/>
                  </a:lnTo>
                  <a:lnTo>
                    <a:pt x="4" y="360"/>
                  </a:lnTo>
                  <a:lnTo>
                    <a:pt x="0" y="330"/>
                  </a:lnTo>
                  <a:lnTo>
                    <a:pt x="0" y="302"/>
                  </a:lnTo>
                  <a:lnTo>
                    <a:pt x="1" y="272"/>
                  </a:lnTo>
                  <a:lnTo>
                    <a:pt x="7" y="242"/>
                  </a:lnTo>
                  <a:lnTo>
                    <a:pt x="14" y="213"/>
                  </a:lnTo>
                  <a:lnTo>
                    <a:pt x="25" y="186"/>
                  </a:lnTo>
                  <a:lnTo>
                    <a:pt x="39" y="157"/>
                  </a:lnTo>
                  <a:lnTo>
                    <a:pt x="55" y="132"/>
                  </a:lnTo>
                  <a:lnTo>
                    <a:pt x="74" y="107"/>
                  </a:lnTo>
                  <a:lnTo>
                    <a:pt x="74" y="107"/>
                  </a:lnTo>
                  <a:lnTo>
                    <a:pt x="86" y="94"/>
                  </a:lnTo>
                  <a:lnTo>
                    <a:pt x="99" y="82"/>
                  </a:lnTo>
                  <a:lnTo>
                    <a:pt x="111" y="71"/>
                  </a:lnTo>
                  <a:lnTo>
                    <a:pt x="125" y="60"/>
                  </a:lnTo>
                  <a:lnTo>
                    <a:pt x="138" y="51"/>
                  </a:lnTo>
                  <a:lnTo>
                    <a:pt x="152" y="43"/>
                  </a:lnTo>
                  <a:lnTo>
                    <a:pt x="168" y="34"/>
                  </a:lnTo>
                  <a:lnTo>
                    <a:pt x="182" y="27"/>
                  </a:lnTo>
                  <a:lnTo>
                    <a:pt x="197" y="22"/>
                  </a:lnTo>
                  <a:lnTo>
                    <a:pt x="213" y="16"/>
                  </a:lnTo>
                  <a:lnTo>
                    <a:pt x="229" y="12"/>
                  </a:lnTo>
                  <a:lnTo>
                    <a:pt x="244" y="8"/>
                  </a:lnTo>
                  <a:lnTo>
                    <a:pt x="261" y="5"/>
                  </a:lnTo>
                  <a:lnTo>
                    <a:pt x="277" y="2"/>
                  </a:lnTo>
                  <a:lnTo>
                    <a:pt x="309" y="0"/>
                  </a:lnTo>
                  <a:lnTo>
                    <a:pt x="309" y="88"/>
                  </a:lnTo>
                  <a:lnTo>
                    <a:pt x="309" y="88"/>
                  </a:lnTo>
                  <a:lnTo>
                    <a:pt x="285" y="90"/>
                  </a:lnTo>
                  <a:lnTo>
                    <a:pt x="263" y="92"/>
                  </a:lnTo>
                  <a:lnTo>
                    <a:pt x="240" y="98"/>
                  </a:lnTo>
                  <a:lnTo>
                    <a:pt x="217" y="107"/>
                  </a:lnTo>
                  <a:lnTo>
                    <a:pt x="196" y="118"/>
                  </a:lnTo>
                  <a:lnTo>
                    <a:pt x="176" y="131"/>
                  </a:lnTo>
                  <a:lnTo>
                    <a:pt x="158" y="146"/>
                  </a:lnTo>
                  <a:lnTo>
                    <a:pt x="141" y="164"/>
                  </a:lnTo>
                  <a:lnTo>
                    <a:pt x="141" y="164"/>
                  </a:lnTo>
                  <a:lnTo>
                    <a:pt x="127" y="181"/>
                  </a:lnTo>
                  <a:lnTo>
                    <a:pt x="114" y="201"/>
                  </a:lnTo>
                  <a:lnTo>
                    <a:pt x="104" y="220"/>
                  </a:lnTo>
                  <a:lnTo>
                    <a:pt x="97" y="241"/>
                  </a:lnTo>
                  <a:lnTo>
                    <a:pt x="91" y="261"/>
                  </a:lnTo>
                  <a:lnTo>
                    <a:pt x="87" y="282"/>
                  </a:lnTo>
                  <a:lnTo>
                    <a:pt x="86" y="303"/>
                  </a:lnTo>
                  <a:lnTo>
                    <a:pt x="87" y="324"/>
                  </a:lnTo>
                  <a:lnTo>
                    <a:pt x="89" y="345"/>
                  </a:lnTo>
                  <a:lnTo>
                    <a:pt x="94" y="367"/>
                  </a:lnTo>
                  <a:lnTo>
                    <a:pt x="100" y="386"/>
                  </a:lnTo>
                  <a:lnTo>
                    <a:pt x="108" y="406"/>
                  </a:lnTo>
                  <a:lnTo>
                    <a:pt x="120" y="426"/>
                  </a:lnTo>
                  <a:lnTo>
                    <a:pt x="131" y="443"/>
                  </a:lnTo>
                  <a:lnTo>
                    <a:pt x="145" y="460"/>
                  </a:lnTo>
                  <a:lnTo>
                    <a:pt x="162" y="475"/>
                  </a:lnTo>
                  <a:lnTo>
                    <a:pt x="162" y="475"/>
                  </a:lnTo>
                  <a:lnTo>
                    <a:pt x="179" y="490"/>
                  </a:lnTo>
                  <a:lnTo>
                    <a:pt x="196" y="501"/>
                  </a:lnTo>
                  <a:lnTo>
                    <a:pt x="213" y="509"/>
                  </a:lnTo>
                  <a:lnTo>
                    <a:pt x="231" y="518"/>
                  </a:lnTo>
                  <a:lnTo>
                    <a:pt x="251" y="524"/>
                  </a:lnTo>
                  <a:lnTo>
                    <a:pt x="270" y="528"/>
                  </a:lnTo>
                  <a:lnTo>
                    <a:pt x="289" y="531"/>
                  </a:lnTo>
                  <a:lnTo>
                    <a:pt x="309" y="531"/>
                  </a:lnTo>
                  <a:lnTo>
                    <a:pt x="309" y="6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C1752503-EBA5-DF31-4661-4A549AA48900}"/>
                </a:ext>
              </a:extLst>
            </p:cNvPr>
            <p:cNvSpPr>
              <a:spLocks/>
            </p:cNvSpPr>
            <p:nvPr/>
          </p:nvSpPr>
          <p:spPr bwMode="auto">
            <a:xfrm>
              <a:off x="2117" y="6"/>
              <a:ext cx="316" cy="311"/>
            </a:xfrm>
            <a:custGeom>
              <a:avLst/>
              <a:gdLst>
                <a:gd name="T0" fmla="*/ 316 w 316"/>
                <a:gd name="T1" fmla="*/ 0 h 311"/>
                <a:gd name="T2" fmla="*/ 316 w 316"/>
                <a:gd name="T3" fmla="*/ 0 h 311"/>
                <a:gd name="T4" fmla="*/ 316 w 316"/>
                <a:gd name="T5" fmla="*/ 27 h 311"/>
                <a:gd name="T6" fmla="*/ 312 w 316"/>
                <a:gd name="T7" fmla="*/ 53 h 311"/>
                <a:gd name="T8" fmla="*/ 306 w 316"/>
                <a:gd name="T9" fmla="*/ 82 h 311"/>
                <a:gd name="T10" fmla="*/ 298 w 316"/>
                <a:gd name="T11" fmla="*/ 107 h 311"/>
                <a:gd name="T12" fmla="*/ 288 w 316"/>
                <a:gd name="T13" fmla="*/ 134 h 311"/>
                <a:gd name="T14" fmla="*/ 275 w 316"/>
                <a:gd name="T15" fmla="*/ 158 h 311"/>
                <a:gd name="T16" fmla="*/ 260 w 316"/>
                <a:gd name="T17" fmla="*/ 182 h 311"/>
                <a:gd name="T18" fmla="*/ 241 w 316"/>
                <a:gd name="T19" fmla="*/ 206 h 311"/>
                <a:gd name="T20" fmla="*/ 241 w 316"/>
                <a:gd name="T21" fmla="*/ 206 h 311"/>
                <a:gd name="T22" fmla="*/ 229 w 316"/>
                <a:gd name="T23" fmla="*/ 219 h 311"/>
                <a:gd name="T24" fmla="*/ 216 w 316"/>
                <a:gd name="T25" fmla="*/ 232 h 311"/>
                <a:gd name="T26" fmla="*/ 203 w 316"/>
                <a:gd name="T27" fmla="*/ 243 h 311"/>
                <a:gd name="T28" fmla="*/ 189 w 316"/>
                <a:gd name="T29" fmla="*/ 253 h 311"/>
                <a:gd name="T30" fmla="*/ 175 w 316"/>
                <a:gd name="T31" fmla="*/ 263 h 311"/>
                <a:gd name="T32" fmla="*/ 161 w 316"/>
                <a:gd name="T33" fmla="*/ 271 h 311"/>
                <a:gd name="T34" fmla="*/ 145 w 316"/>
                <a:gd name="T35" fmla="*/ 280 h 311"/>
                <a:gd name="T36" fmla="*/ 130 w 316"/>
                <a:gd name="T37" fmla="*/ 287 h 311"/>
                <a:gd name="T38" fmla="*/ 114 w 316"/>
                <a:gd name="T39" fmla="*/ 292 h 311"/>
                <a:gd name="T40" fmla="*/ 99 w 316"/>
                <a:gd name="T41" fmla="*/ 298 h 311"/>
                <a:gd name="T42" fmla="*/ 83 w 316"/>
                <a:gd name="T43" fmla="*/ 302 h 311"/>
                <a:gd name="T44" fmla="*/ 66 w 316"/>
                <a:gd name="T45" fmla="*/ 305 h 311"/>
                <a:gd name="T46" fmla="*/ 49 w 316"/>
                <a:gd name="T47" fmla="*/ 308 h 311"/>
                <a:gd name="T48" fmla="*/ 34 w 316"/>
                <a:gd name="T49" fmla="*/ 311 h 311"/>
                <a:gd name="T50" fmla="*/ 17 w 316"/>
                <a:gd name="T51" fmla="*/ 311 h 311"/>
                <a:gd name="T52" fmla="*/ 0 w 316"/>
                <a:gd name="T53" fmla="*/ 311 h 311"/>
                <a:gd name="T54" fmla="*/ 0 w 316"/>
                <a:gd name="T55" fmla="*/ 224 h 311"/>
                <a:gd name="T56" fmla="*/ 0 w 316"/>
                <a:gd name="T57" fmla="*/ 224 h 311"/>
                <a:gd name="T58" fmla="*/ 24 w 316"/>
                <a:gd name="T59" fmla="*/ 223 h 311"/>
                <a:gd name="T60" fmla="*/ 48 w 316"/>
                <a:gd name="T61" fmla="*/ 220 h 311"/>
                <a:gd name="T62" fmla="*/ 72 w 316"/>
                <a:gd name="T63" fmla="*/ 215 h 311"/>
                <a:gd name="T64" fmla="*/ 94 w 316"/>
                <a:gd name="T65" fmla="*/ 206 h 311"/>
                <a:gd name="T66" fmla="*/ 117 w 316"/>
                <a:gd name="T67" fmla="*/ 196 h 311"/>
                <a:gd name="T68" fmla="*/ 138 w 316"/>
                <a:gd name="T69" fmla="*/ 182 h 311"/>
                <a:gd name="T70" fmla="*/ 157 w 316"/>
                <a:gd name="T71" fmla="*/ 166 h 311"/>
                <a:gd name="T72" fmla="*/ 175 w 316"/>
                <a:gd name="T73" fmla="*/ 148 h 311"/>
                <a:gd name="T74" fmla="*/ 175 w 316"/>
                <a:gd name="T75" fmla="*/ 148 h 311"/>
                <a:gd name="T76" fmla="*/ 188 w 316"/>
                <a:gd name="T77" fmla="*/ 131 h 311"/>
                <a:gd name="T78" fmla="*/ 199 w 316"/>
                <a:gd name="T79" fmla="*/ 114 h 311"/>
                <a:gd name="T80" fmla="*/ 209 w 316"/>
                <a:gd name="T81" fmla="*/ 96 h 311"/>
                <a:gd name="T82" fmla="*/ 217 w 316"/>
                <a:gd name="T83" fmla="*/ 77 h 311"/>
                <a:gd name="T84" fmla="*/ 223 w 316"/>
                <a:gd name="T85" fmla="*/ 58 h 311"/>
                <a:gd name="T86" fmla="*/ 227 w 316"/>
                <a:gd name="T87" fmla="*/ 39 h 311"/>
                <a:gd name="T88" fmla="*/ 229 w 316"/>
                <a:gd name="T89" fmla="*/ 19 h 311"/>
                <a:gd name="T90" fmla="*/ 229 w 316"/>
                <a:gd name="T91" fmla="*/ 0 h 311"/>
                <a:gd name="T92" fmla="*/ 316 w 316"/>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0"/>
                  </a:moveTo>
                  <a:lnTo>
                    <a:pt x="316" y="0"/>
                  </a:lnTo>
                  <a:lnTo>
                    <a:pt x="316" y="27"/>
                  </a:lnTo>
                  <a:lnTo>
                    <a:pt x="312" y="53"/>
                  </a:lnTo>
                  <a:lnTo>
                    <a:pt x="306" y="82"/>
                  </a:lnTo>
                  <a:lnTo>
                    <a:pt x="298" y="107"/>
                  </a:lnTo>
                  <a:lnTo>
                    <a:pt x="288" y="134"/>
                  </a:lnTo>
                  <a:lnTo>
                    <a:pt x="275" y="158"/>
                  </a:lnTo>
                  <a:lnTo>
                    <a:pt x="260" y="182"/>
                  </a:lnTo>
                  <a:lnTo>
                    <a:pt x="241" y="206"/>
                  </a:lnTo>
                  <a:lnTo>
                    <a:pt x="241" y="206"/>
                  </a:lnTo>
                  <a:lnTo>
                    <a:pt x="229" y="219"/>
                  </a:lnTo>
                  <a:lnTo>
                    <a:pt x="216" y="232"/>
                  </a:lnTo>
                  <a:lnTo>
                    <a:pt x="203" y="243"/>
                  </a:lnTo>
                  <a:lnTo>
                    <a:pt x="189" y="253"/>
                  </a:lnTo>
                  <a:lnTo>
                    <a:pt x="175" y="263"/>
                  </a:lnTo>
                  <a:lnTo>
                    <a:pt x="161" y="271"/>
                  </a:lnTo>
                  <a:lnTo>
                    <a:pt x="145" y="280"/>
                  </a:lnTo>
                  <a:lnTo>
                    <a:pt x="130" y="287"/>
                  </a:lnTo>
                  <a:lnTo>
                    <a:pt x="114" y="292"/>
                  </a:lnTo>
                  <a:lnTo>
                    <a:pt x="99" y="298"/>
                  </a:lnTo>
                  <a:lnTo>
                    <a:pt x="83" y="302"/>
                  </a:lnTo>
                  <a:lnTo>
                    <a:pt x="66" y="305"/>
                  </a:lnTo>
                  <a:lnTo>
                    <a:pt x="49" y="308"/>
                  </a:lnTo>
                  <a:lnTo>
                    <a:pt x="34" y="311"/>
                  </a:lnTo>
                  <a:lnTo>
                    <a:pt x="17" y="311"/>
                  </a:lnTo>
                  <a:lnTo>
                    <a:pt x="0" y="311"/>
                  </a:lnTo>
                  <a:lnTo>
                    <a:pt x="0" y="224"/>
                  </a:lnTo>
                  <a:lnTo>
                    <a:pt x="0" y="224"/>
                  </a:lnTo>
                  <a:lnTo>
                    <a:pt x="24" y="223"/>
                  </a:lnTo>
                  <a:lnTo>
                    <a:pt x="48" y="220"/>
                  </a:lnTo>
                  <a:lnTo>
                    <a:pt x="72" y="215"/>
                  </a:lnTo>
                  <a:lnTo>
                    <a:pt x="94" y="206"/>
                  </a:lnTo>
                  <a:lnTo>
                    <a:pt x="117" y="196"/>
                  </a:lnTo>
                  <a:lnTo>
                    <a:pt x="138" y="182"/>
                  </a:lnTo>
                  <a:lnTo>
                    <a:pt x="157" y="166"/>
                  </a:lnTo>
                  <a:lnTo>
                    <a:pt x="175" y="148"/>
                  </a:lnTo>
                  <a:lnTo>
                    <a:pt x="175" y="148"/>
                  </a:lnTo>
                  <a:lnTo>
                    <a:pt x="188" y="131"/>
                  </a:lnTo>
                  <a:lnTo>
                    <a:pt x="199" y="114"/>
                  </a:lnTo>
                  <a:lnTo>
                    <a:pt x="209" y="96"/>
                  </a:lnTo>
                  <a:lnTo>
                    <a:pt x="217" y="77"/>
                  </a:lnTo>
                  <a:lnTo>
                    <a:pt x="223" y="58"/>
                  </a:lnTo>
                  <a:lnTo>
                    <a:pt x="227" y="39"/>
                  </a:lnTo>
                  <a:lnTo>
                    <a:pt x="229" y="19"/>
                  </a:lnTo>
                  <a:lnTo>
                    <a:pt x="229" y="0"/>
                  </a:lnTo>
                  <a:lnTo>
                    <a:pt x="31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9A3227A0-0E96-970D-B9AC-8222B5BA086B}"/>
                </a:ext>
              </a:extLst>
            </p:cNvPr>
            <p:cNvSpPr>
              <a:spLocks/>
            </p:cNvSpPr>
            <p:nvPr/>
          </p:nvSpPr>
          <p:spPr bwMode="auto">
            <a:xfrm>
              <a:off x="1793" y="232"/>
              <a:ext cx="616" cy="616"/>
            </a:xfrm>
            <a:custGeom>
              <a:avLst/>
              <a:gdLst>
                <a:gd name="T0" fmla="*/ 541 w 616"/>
                <a:gd name="T1" fmla="*/ 510 h 616"/>
                <a:gd name="T2" fmla="*/ 496 w 616"/>
                <a:gd name="T3" fmla="*/ 553 h 616"/>
                <a:gd name="T4" fmla="*/ 444 w 616"/>
                <a:gd name="T5" fmla="*/ 585 h 616"/>
                <a:gd name="T6" fmla="*/ 389 w 616"/>
                <a:gd name="T7" fmla="*/ 606 h 616"/>
                <a:gd name="T8" fmla="*/ 329 w 616"/>
                <a:gd name="T9" fmla="*/ 615 h 616"/>
                <a:gd name="T10" fmla="*/ 270 w 616"/>
                <a:gd name="T11" fmla="*/ 613 h 616"/>
                <a:gd name="T12" fmla="*/ 212 w 616"/>
                <a:gd name="T13" fmla="*/ 601 h 616"/>
                <a:gd name="T14" fmla="*/ 157 w 616"/>
                <a:gd name="T15" fmla="*/ 577 h 616"/>
                <a:gd name="T16" fmla="*/ 106 w 616"/>
                <a:gd name="T17" fmla="*/ 540 h 616"/>
                <a:gd name="T18" fmla="*/ 83 w 616"/>
                <a:gd name="T19" fmla="*/ 519 h 616"/>
                <a:gd name="T20" fmla="*/ 45 w 616"/>
                <a:gd name="T21" fmla="*/ 469 h 616"/>
                <a:gd name="T22" fmla="*/ 20 w 616"/>
                <a:gd name="T23" fmla="*/ 416 h 616"/>
                <a:gd name="T24" fmla="*/ 4 w 616"/>
                <a:gd name="T25" fmla="*/ 359 h 616"/>
                <a:gd name="T26" fmla="*/ 0 w 616"/>
                <a:gd name="T27" fmla="*/ 300 h 616"/>
                <a:gd name="T28" fmla="*/ 7 w 616"/>
                <a:gd name="T29" fmla="*/ 240 h 616"/>
                <a:gd name="T30" fmla="*/ 25 w 616"/>
                <a:gd name="T31" fmla="*/ 184 h 616"/>
                <a:gd name="T32" fmla="*/ 56 w 616"/>
                <a:gd name="T33" fmla="*/ 130 h 616"/>
                <a:gd name="T34" fmla="*/ 76 w 616"/>
                <a:gd name="T35" fmla="*/ 106 h 616"/>
                <a:gd name="T36" fmla="*/ 100 w 616"/>
                <a:gd name="T37" fmla="*/ 80 h 616"/>
                <a:gd name="T38" fmla="*/ 126 w 616"/>
                <a:gd name="T39" fmla="*/ 59 h 616"/>
                <a:gd name="T40" fmla="*/ 154 w 616"/>
                <a:gd name="T41" fmla="*/ 41 h 616"/>
                <a:gd name="T42" fmla="*/ 184 w 616"/>
                <a:gd name="T43" fmla="*/ 25 h 616"/>
                <a:gd name="T44" fmla="*/ 215 w 616"/>
                <a:gd name="T45" fmla="*/ 14 h 616"/>
                <a:gd name="T46" fmla="*/ 246 w 616"/>
                <a:gd name="T47" fmla="*/ 6 h 616"/>
                <a:gd name="T48" fmla="*/ 278 w 616"/>
                <a:gd name="T49" fmla="*/ 1 h 616"/>
                <a:gd name="T50" fmla="*/ 310 w 616"/>
                <a:gd name="T51" fmla="*/ 0 h 616"/>
                <a:gd name="T52" fmla="*/ 310 w 616"/>
                <a:gd name="T53" fmla="*/ 86 h 616"/>
                <a:gd name="T54" fmla="*/ 264 w 616"/>
                <a:gd name="T55" fmla="*/ 92 h 616"/>
                <a:gd name="T56" fmla="*/ 219 w 616"/>
                <a:gd name="T57" fmla="*/ 106 h 616"/>
                <a:gd name="T58" fmla="*/ 178 w 616"/>
                <a:gd name="T59" fmla="*/ 130 h 616"/>
                <a:gd name="T60" fmla="*/ 141 w 616"/>
                <a:gd name="T61" fmla="*/ 162 h 616"/>
                <a:gd name="T62" fmla="*/ 127 w 616"/>
                <a:gd name="T63" fmla="*/ 181 h 616"/>
                <a:gd name="T64" fmla="*/ 106 w 616"/>
                <a:gd name="T65" fmla="*/ 219 h 616"/>
                <a:gd name="T66" fmla="*/ 93 w 616"/>
                <a:gd name="T67" fmla="*/ 260 h 616"/>
                <a:gd name="T68" fmla="*/ 88 w 616"/>
                <a:gd name="T69" fmla="*/ 302 h 616"/>
                <a:gd name="T70" fmla="*/ 90 w 616"/>
                <a:gd name="T71" fmla="*/ 345 h 616"/>
                <a:gd name="T72" fmla="*/ 102 w 616"/>
                <a:gd name="T73" fmla="*/ 386 h 616"/>
                <a:gd name="T74" fmla="*/ 120 w 616"/>
                <a:gd name="T75" fmla="*/ 424 h 616"/>
                <a:gd name="T76" fmla="*/ 147 w 616"/>
                <a:gd name="T77" fmla="*/ 459 h 616"/>
                <a:gd name="T78" fmla="*/ 164 w 616"/>
                <a:gd name="T79" fmla="*/ 475 h 616"/>
                <a:gd name="T80" fmla="*/ 199 w 616"/>
                <a:gd name="T81" fmla="*/ 500 h 616"/>
                <a:gd name="T82" fmla="*/ 239 w 616"/>
                <a:gd name="T83" fmla="*/ 519 h 616"/>
                <a:gd name="T84" fmla="*/ 281 w 616"/>
                <a:gd name="T85" fmla="*/ 527 h 616"/>
                <a:gd name="T86" fmla="*/ 324 w 616"/>
                <a:gd name="T87" fmla="*/ 529 h 616"/>
                <a:gd name="T88" fmla="*/ 366 w 616"/>
                <a:gd name="T89" fmla="*/ 522 h 616"/>
                <a:gd name="T90" fmla="*/ 406 w 616"/>
                <a:gd name="T91" fmla="*/ 506 h 616"/>
                <a:gd name="T92" fmla="*/ 442 w 616"/>
                <a:gd name="T93" fmla="*/ 483 h 616"/>
                <a:gd name="T94" fmla="*/ 475 w 616"/>
                <a:gd name="T95" fmla="*/ 454 h 616"/>
                <a:gd name="T96" fmla="*/ 488 w 616"/>
                <a:gd name="T97" fmla="*/ 437 h 616"/>
                <a:gd name="T98" fmla="*/ 509 w 616"/>
                <a:gd name="T99" fmla="*/ 403 h 616"/>
                <a:gd name="T100" fmla="*/ 522 w 616"/>
                <a:gd name="T101" fmla="*/ 366 h 616"/>
                <a:gd name="T102" fmla="*/ 529 w 616"/>
                <a:gd name="T103" fmla="*/ 329 h 616"/>
                <a:gd name="T104" fmla="*/ 616 w 616"/>
                <a:gd name="T105" fmla="*/ 309 h 616"/>
                <a:gd name="T106" fmla="*/ 615 w 616"/>
                <a:gd name="T107" fmla="*/ 336 h 616"/>
                <a:gd name="T108" fmla="*/ 606 w 616"/>
                <a:gd name="T109" fmla="*/ 389 h 616"/>
                <a:gd name="T110" fmla="*/ 587 w 616"/>
                <a:gd name="T111" fmla="*/ 441 h 616"/>
                <a:gd name="T112" fmla="*/ 558 w 616"/>
                <a:gd name="T113" fmla="*/ 488 h 616"/>
                <a:gd name="T114" fmla="*/ 541 w 616"/>
                <a:gd name="T115" fmla="*/ 51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6" h="616">
                  <a:moveTo>
                    <a:pt x="541" y="510"/>
                  </a:moveTo>
                  <a:lnTo>
                    <a:pt x="541" y="510"/>
                  </a:lnTo>
                  <a:lnTo>
                    <a:pt x="519" y="533"/>
                  </a:lnTo>
                  <a:lnTo>
                    <a:pt x="496" y="553"/>
                  </a:lnTo>
                  <a:lnTo>
                    <a:pt x="471" y="571"/>
                  </a:lnTo>
                  <a:lnTo>
                    <a:pt x="444" y="585"/>
                  </a:lnTo>
                  <a:lnTo>
                    <a:pt x="417" y="596"/>
                  </a:lnTo>
                  <a:lnTo>
                    <a:pt x="389" y="606"/>
                  </a:lnTo>
                  <a:lnTo>
                    <a:pt x="359" y="612"/>
                  </a:lnTo>
                  <a:lnTo>
                    <a:pt x="329" y="615"/>
                  </a:lnTo>
                  <a:lnTo>
                    <a:pt x="300" y="616"/>
                  </a:lnTo>
                  <a:lnTo>
                    <a:pt x="270" y="613"/>
                  </a:lnTo>
                  <a:lnTo>
                    <a:pt x="242" y="609"/>
                  </a:lnTo>
                  <a:lnTo>
                    <a:pt x="212" y="601"/>
                  </a:lnTo>
                  <a:lnTo>
                    <a:pt x="184" y="591"/>
                  </a:lnTo>
                  <a:lnTo>
                    <a:pt x="157" y="577"/>
                  </a:lnTo>
                  <a:lnTo>
                    <a:pt x="130" y="560"/>
                  </a:lnTo>
                  <a:lnTo>
                    <a:pt x="106" y="540"/>
                  </a:lnTo>
                  <a:lnTo>
                    <a:pt x="106" y="540"/>
                  </a:lnTo>
                  <a:lnTo>
                    <a:pt x="83" y="519"/>
                  </a:lnTo>
                  <a:lnTo>
                    <a:pt x="64" y="495"/>
                  </a:lnTo>
                  <a:lnTo>
                    <a:pt x="45" y="469"/>
                  </a:lnTo>
                  <a:lnTo>
                    <a:pt x="31" y="444"/>
                  </a:lnTo>
                  <a:lnTo>
                    <a:pt x="20" y="416"/>
                  </a:lnTo>
                  <a:lnTo>
                    <a:pt x="10" y="387"/>
                  </a:lnTo>
                  <a:lnTo>
                    <a:pt x="4" y="359"/>
                  </a:lnTo>
                  <a:lnTo>
                    <a:pt x="1" y="329"/>
                  </a:lnTo>
                  <a:lnTo>
                    <a:pt x="0" y="300"/>
                  </a:lnTo>
                  <a:lnTo>
                    <a:pt x="3" y="270"/>
                  </a:lnTo>
                  <a:lnTo>
                    <a:pt x="7" y="240"/>
                  </a:lnTo>
                  <a:lnTo>
                    <a:pt x="15" y="212"/>
                  </a:lnTo>
                  <a:lnTo>
                    <a:pt x="25" y="184"/>
                  </a:lnTo>
                  <a:lnTo>
                    <a:pt x="39" y="157"/>
                  </a:lnTo>
                  <a:lnTo>
                    <a:pt x="56" y="130"/>
                  </a:lnTo>
                  <a:lnTo>
                    <a:pt x="76" y="106"/>
                  </a:lnTo>
                  <a:lnTo>
                    <a:pt x="76" y="106"/>
                  </a:lnTo>
                  <a:lnTo>
                    <a:pt x="88" y="93"/>
                  </a:lnTo>
                  <a:lnTo>
                    <a:pt x="100" y="80"/>
                  </a:lnTo>
                  <a:lnTo>
                    <a:pt x="113" y="69"/>
                  </a:lnTo>
                  <a:lnTo>
                    <a:pt x="126" y="59"/>
                  </a:lnTo>
                  <a:lnTo>
                    <a:pt x="140" y="49"/>
                  </a:lnTo>
                  <a:lnTo>
                    <a:pt x="154" y="41"/>
                  </a:lnTo>
                  <a:lnTo>
                    <a:pt x="168" y="32"/>
                  </a:lnTo>
                  <a:lnTo>
                    <a:pt x="184" y="25"/>
                  </a:lnTo>
                  <a:lnTo>
                    <a:pt x="199" y="20"/>
                  </a:lnTo>
                  <a:lnTo>
                    <a:pt x="215" y="14"/>
                  </a:lnTo>
                  <a:lnTo>
                    <a:pt x="230" y="10"/>
                  </a:lnTo>
                  <a:lnTo>
                    <a:pt x="246" y="6"/>
                  </a:lnTo>
                  <a:lnTo>
                    <a:pt x="261" y="3"/>
                  </a:lnTo>
                  <a:lnTo>
                    <a:pt x="278" y="1"/>
                  </a:lnTo>
                  <a:lnTo>
                    <a:pt x="294" y="0"/>
                  </a:lnTo>
                  <a:lnTo>
                    <a:pt x="310" y="0"/>
                  </a:lnTo>
                  <a:lnTo>
                    <a:pt x="310" y="86"/>
                  </a:lnTo>
                  <a:lnTo>
                    <a:pt x="310" y="86"/>
                  </a:lnTo>
                  <a:lnTo>
                    <a:pt x="287" y="88"/>
                  </a:lnTo>
                  <a:lnTo>
                    <a:pt x="264" y="92"/>
                  </a:lnTo>
                  <a:lnTo>
                    <a:pt x="242" y="97"/>
                  </a:lnTo>
                  <a:lnTo>
                    <a:pt x="219" y="106"/>
                  </a:lnTo>
                  <a:lnTo>
                    <a:pt x="198" y="116"/>
                  </a:lnTo>
                  <a:lnTo>
                    <a:pt x="178" y="130"/>
                  </a:lnTo>
                  <a:lnTo>
                    <a:pt x="160" y="145"/>
                  </a:lnTo>
                  <a:lnTo>
                    <a:pt x="141" y="162"/>
                  </a:lnTo>
                  <a:lnTo>
                    <a:pt x="141" y="162"/>
                  </a:lnTo>
                  <a:lnTo>
                    <a:pt x="127" y="181"/>
                  </a:lnTo>
                  <a:lnTo>
                    <a:pt x="116" y="199"/>
                  </a:lnTo>
                  <a:lnTo>
                    <a:pt x="106" y="219"/>
                  </a:lnTo>
                  <a:lnTo>
                    <a:pt x="99" y="239"/>
                  </a:lnTo>
                  <a:lnTo>
                    <a:pt x="93" y="260"/>
                  </a:lnTo>
                  <a:lnTo>
                    <a:pt x="89" y="281"/>
                  </a:lnTo>
                  <a:lnTo>
                    <a:pt x="88" y="302"/>
                  </a:lnTo>
                  <a:lnTo>
                    <a:pt x="88" y="324"/>
                  </a:lnTo>
                  <a:lnTo>
                    <a:pt x="90" y="345"/>
                  </a:lnTo>
                  <a:lnTo>
                    <a:pt x="95" y="365"/>
                  </a:lnTo>
                  <a:lnTo>
                    <a:pt x="102" y="386"/>
                  </a:lnTo>
                  <a:lnTo>
                    <a:pt x="110" y="406"/>
                  </a:lnTo>
                  <a:lnTo>
                    <a:pt x="120" y="424"/>
                  </a:lnTo>
                  <a:lnTo>
                    <a:pt x="133" y="442"/>
                  </a:lnTo>
                  <a:lnTo>
                    <a:pt x="147" y="459"/>
                  </a:lnTo>
                  <a:lnTo>
                    <a:pt x="164" y="475"/>
                  </a:lnTo>
                  <a:lnTo>
                    <a:pt x="164" y="475"/>
                  </a:lnTo>
                  <a:lnTo>
                    <a:pt x="181" y="489"/>
                  </a:lnTo>
                  <a:lnTo>
                    <a:pt x="199" y="500"/>
                  </a:lnTo>
                  <a:lnTo>
                    <a:pt x="219" y="510"/>
                  </a:lnTo>
                  <a:lnTo>
                    <a:pt x="239" y="519"/>
                  </a:lnTo>
                  <a:lnTo>
                    <a:pt x="260" y="524"/>
                  </a:lnTo>
                  <a:lnTo>
                    <a:pt x="281" y="527"/>
                  </a:lnTo>
                  <a:lnTo>
                    <a:pt x="302" y="529"/>
                  </a:lnTo>
                  <a:lnTo>
                    <a:pt x="324" y="529"/>
                  </a:lnTo>
                  <a:lnTo>
                    <a:pt x="345" y="526"/>
                  </a:lnTo>
                  <a:lnTo>
                    <a:pt x="366" y="522"/>
                  </a:lnTo>
                  <a:lnTo>
                    <a:pt x="386" y="514"/>
                  </a:lnTo>
                  <a:lnTo>
                    <a:pt x="406" y="506"/>
                  </a:lnTo>
                  <a:lnTo>
                    <a:pt x="424" y="496"/>
                  </a:lnTo>
                  <a:lnTo>
                    <a:pt x="442" y="483"/>
                  </a:lnTo>
                  <a:lnTo>
                    <a:pt x="459" y="469"/>
                  </a:lnTo>
                  <a:lnTo>
                    <a:pt x="475" y="454"/>
                  </a:lnTo>
                  <a:lnTo>
                    <a:pt x="475" y="454"/>
                  </a:lnTo>
                  <a:lnTo>
                    <a:pt x="488" y="437"/>
                  </a:lnTo>
                  <a:lnTo>
                    <a:pt x="499" y="420"/>
                  </a:lnTo>
                  <a:lnTo>
                    <a:pt x="509" y="403"/>
                  </a:lnTo>
                  <a:lnTo>
                    <a:pt x="516" y="384"/>
                  </a:lnTo>
                  <a:lnTo>
                    <a:pt x="522" y="366"/>
                  </a:lnTo>
                  <a:lnTo>
                    <a:pt x="526" y="348"/>
                  </a:lnTo>
                  <a:lnTo>
                    <a:pt x="529" y="329"/>
                  </a:lnTo>
                  <a:lnTo>
                    <a:pt x="530" y="309"/>
                  </a:lnTo>
                  <a:lnTo>
                    <a:pt x="616" y="309"/>
                  </a:lnTo>
                  <a:lnTo>
                    <a:pt x="616" y="309"/>
                  </a:lnTo>
                  <a:lnTo>
                    <a:pt x="615" y="336"/>
                  </a:lnTo>
                  <a:lnTo>
                    <a:pt x="612" y="363"/>
                  </a:lnTo>
                  <a:lnTo>
                    <a:pt x="606" y="389"/>
                  </a:lnTo>
                  <a:lnTo>
                    <a:pt x="598" y="416"/>
                  </a:lnTo>
                  <a:lnTo>
                    <a:pt x="587" y="441"/>
                  </a:lnTo>
                  <a:lnTo>
                    <a:pt x="574" y="465"/>
                  </a:lnTo>
                  <a:lnTo>
                    <a:pt x="558" y="488"/>
                  </a:lnTo>
                  <a:lnTo>
                    <a:pt x="541" y="510"/>
                  </a:lnTo>
                  <a:lnTo>
                    <a:pt x="541" y="5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BEB528C6-7CAF-EE54-17D0-7DC8390CA075}"/>
                </a:ext>
              </a:extLst>
            </p:cNvPr>
            <p:cNvSpPr>
              <a:spLocks/>
            </p:cNvSpPr>
            <p:nvPr/>
          </p:nvSpPr>
          <p:spPr bwMode="auto">
            <a:xfrm>
              <a:off x="2325" y="218"/>
              <a:ext cx="616" cy="616"/>
            </a:xfrm>
            <a:custGeom>
              <a:avLst/>
              <a:gdLst>
                <a:gd name="T0" fmla="*/ 74 w 616"/>
                <a:gd name="T1" fmla="*/ 106 h 616"/>
                <a:gd name="T2" fmla="*/ 121 w 616"/>
                <a:gd name="T3" fmla="*/ 63 h 616"/>
                <a:gd name="T4" fmla="*/ 172 w 616"/>
                <a:gd name="T5" fmla="*/ 31 h 616"/>
                <a:gd name="T6" fmla="*/ 229 w 616"/>
                <a:gd name="T7" fmla="*/ 10 h 616"/>
                <a:gd name="T8" fmla="*/ 287 w 616"/>
                <a:gd name="T9" fmla="*/ 1 h 616"/>
                <a:gd name="T10" fmla="*/ 346 w 616"/>
                <a:gd name="T11" fmla="*/ 3 h 616"/>
                <a:gd name="T12" fmla="*/ 404 w 616"/>
                <a:gd name="T13" fmla="*/ 15 h 616"/>
                <a:gd name="T14" fmla="*/ 459 w 616"/>
                <a:gd name="T15" fmla="*/ 39 h 616"/>
                <a:gd name="T16" fmla="*/ 510 w 616"/>
                <a:gd name="T17" fmla="*/ 76 h 616"/>
                <a:gd name="T18" fmla="*/ 533 w 616"/>
                <a:gd name="T19" fmla="*/ 97 h 616"/>
                <a:gd name="T20" fmla="*/ 569 w 616"/>
                <a:gd name="T21" fmla="*/ 147 h 616"/>
                <a:gd name="T22" fmla="*/ 596 w 616"/>
                <a:gd name="T23" fmla="*/ 200 h 616"/>
                <a:gd name="T24" fmla="*/ 612 w 616"/>
                <a:gd name="T25" fmla="*/ 257 h 616"/>
                <a:gd name="T26" fmla="*/ 616 w 616"/>
                <a:gd name="T27" fmla="*/ 316 h 616"/>
                <a:gd name="T28" fmla="*/ 609 w 616"/>
                <a:gd name="T29" fmla="*/ 376 h 616"/>
                <a:gd name="T30" fmla="*/ 591 w 616"/>
                <a:gd name="T31" fmla="*/ 432 h 616"/>
                <a:gd name="T32" fmla="*/ 559 w 616"/>
                <a:gd name="T33" fmla="*/ 486 h 616"/>
                <a:gd name="T34" fmla="*/ 540 w 616"/>
                <a:gd name="T35" fmla="*/ 510 h 616"/>
                <a:gd name="T36" fmla="*/ 516 w 616"/>
                <a:gd name="T37" fmla="*/ 536 h 616"/>
                <a:gd name="T38" fmla="*/ 490 w 616"/>
                <a:gd name="T39" fmla="*/ 557 h 616"/>
                <a:gd name="T40" fmla="*/ 462 w 616"/>
                <a:gd name="T41" fmla="*/ 575 h 616"/>
                <a:gd name="T42" fmla="*/ 432 w 616"/>
                <a:gd name="T43" fmla="*/ 591 h 616"/>
                <a:gd name="T44" fmla="*/ 401 w 616"/>
                <a:gd name="T45" fmla="*/ 602 h 616"/>
                <a:gd name="T46" fmla="*/ 370 w 616"/>
                <a:gd name="T47" fmla="*/ 610 h 616"/>
                <a:gd name="T48" fmla="*/ 339 w 616"/>
                <a:gd name="T49" fmla="*/ 615 h 616"/>
                <a:gd name="T50" fmla="*/ 306 w 616"/>
                <a:gd name="T51" fmla="*/ 530 h 616"/>
                <a:gd name="T52" fmla="*/ 329 w 616"/>
                <a:gd name="T53" fmla="*/ 528 h 616"/>
                <a:gd name="T54" fmla="*/ 376 w 616"/>
                <a:gd name="T55" fmla="*/ 519 h 616"/>
                <a:gd name="T56" fmla="*/ 418 w 616"/>
                <a:gd name="T57" fmla="*/ 500 h 616"/>
                <a:gd name="T58" fmla="*/ 456 w 616"/>
                <a:gd name="T59" fmla="*/ 471 h 616"/>
                <a:gd name="T60" fmla="*/ 475 w 616"/>
                <a:gd name="T61" fmla="*/ 454 h 616"/>
                <a:gd name="T62" fmla="*/ 500 w 616"/>
                <a:gd name="T63" fmla="*/ 417 h 616"/>
                <a:gd name="T64" fmla="*/ 517 w 616"/>
                <a:gd name="T65" fmla="*/ 377 h 616"/>
                <a:gd name="T66" fmla="*/ 527 w 616"/>
                <a:gd name="T67" fmla="*/ 335 h 616"/>
                <a:gd name="T68" fmla="*/ 528 w 616"/>
                <a:gd name="T69" fmla="*/ 292 h 616"/>
                <a:gd name="T70" fmla="*/ 521 w 616"/>
                <a:gd name="T71" fmla="*/ 251 h 616"/>
                <a:gd name="T72" fmla="*/ 506 w 616"/>
                <a:gd name="T73" fmla="*/ 210 h 616"/>
                <a:gd name="T74" fmla="*/ 483 w 616"/>
                <a:gd name="T75" fmla="*/ 174 h 616"/>
                <a:gd name="T76" fmla="*/ 452 w 616"/>
                <a:gd name="T77" fmla="*/ 141 h 616"/>
                <a:gd name="T78" fmla="*/ 435 w 616"/>
                <a:gd name="T79" fmla="*/ 127 h 616"/>
                <a:gd name="T80" fmla="*/ 397 w 616"/>
                <a:gd name="T81" fmla="*/ 106 h 616"/>
                <a:gd name="T82" fmla="*/ 356 w 616"/>
                <a:gd name="T83" fmla="*/ 92 h 616"/>
                <a:gd name="T84" fmla="*/ 313 w 616"/>
                <a:gd name="T85" fmla="*/ 87 h 616"/>
                <a:gd name="T86" fmla="*/ 271 w 616"/>
                <a:gd name="T87" fmla="*/ 90 h 616"/>
                <a:gd name="T88" fmla="*/ 230 w 616"/>
                <a:gd name="T89" fmla="*/ 102 h 616"/>
                <a:gd name="T90" fmla="*/ 192 w 616"/>
                <a:gd name="T91" fmla="*/ 120 h 616"/>
                <a:gd name="T92" fmla="*/ 156 w 616"/>
                <a:gd name="T93" fmla="*/ 147 h 616"/>
                <a:gd name="T94" fmla="*/ 141 w 616"/>
                <a:gd name="T95" fmla="*/ 162 h 616"/>
                <a:gd name="T96" fmla="*/ 117 w 616"/>
                <a:gd name="T97" fmla="*/ 196 h 616"/>
                <a:gd name="T98" fmla="*/ 100 w 616"/>
                <a:gd name="T99" fmla="*/ 232 h 616"/>
                <a:gd name="T100" fmla="*/ 90 w 616"/>
                <a:gd name="T101" fmla="*/ 268 h 616"/>
                <a:gd name="T102" fmla="*/ 87 w 616"/>
                <a:gd name="T103" fmla="*/ 307 h 616"/>
                <a:gd name="T104" fmla="*/ 0 w 616"/>
                <a:gd name="T105" fmla="*/ 307 h 616"/>
                <a:gd name="T106" fmla="*/ 4 w 616"/>
                <a:gd name="T107" fmla="*/ 253 h 616"/>
                <a:gd name="T108" fmla="*/ 18 w 616"/>
                <a:gd name="T109" fmla="*/ 200 h 616"/>
                <a:gd name="T110" fmla="*/ 42 w 616"/>
                <a:gd name="T111" fmla="*/ 151 h 616"/>
                <a:gd name="T112" fmla="*/ 74 w 616"/>
                <a:gd name="T113" fmla="*/ 10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6" h="616">
                  <a:moveTo>
                    <a:pt x="74" y="106"/>
                  </a:moveTo>
                  <a:lnTo>
                    <a:pt x="74" y="106"/>
                  </a:lnTo>
                  <a:lnTo>
                    <a:pt x="97" y="83"/>
                  </a:lnTo>
                  <a:lnTo>
                    <a:pt x="121" y="63"/>
                  </a:lnTo>
                  <a:lnTo>
                    <a:pt x="145" y="45"/>
                  </a:lnTo>
                  <a:lnTo>
                    <a:pt x="172" y="31"/>
                  </a:lnTo>
                  <a:lnTo>
                    <a:pt x="199" y="20"/>
                  </a:lnTo>
                  <a:lnTo>
                    <a:pt x="229" y="10"/>
                  </a:lnTo>
                  <a:lnTo>
                    <a:pt x="257" y="4"/>
                  </a:lnTo>
                  <a:lnTo>
                    <a:pt x="287" y="1"/>
                  </a:lnTo>
                  <a:lnTo>
                    <a:pt x="316" y="0"/>
                  </a:lnTo>
                  <a:lnTo>
                    <a:pt x="346" y="3"/>
                  </a:lnTo>
                  <a:lnTo>
                    <a:pt x="374" y="7"/>
                  </a:lnTo>
                  <a:lnTo>
                    <a:pt x="404" y="15"/>
                  </a:lnTo>
                  <a:lnTo>
                    <a:pt x="432" y="27"/>
                  </a:lnTo>
                  <a:lnTo>
                    <a:pt x="459" y="39"/>
                  </a:lnTo>
                  <a:lnTo>
                    <a:pt x="484" y="56"/>
                  </a:lnTo>
                  <a:lnTo>
                    <a:pt x="510" y="76"/>
                  </a:lnTo>
                  <a:lnTo>
                    <a:pt x="510" y="76"/>
                  </a:lnTo>
                  <a:lnTo>
                    <a:pt x="533" y="97"/>
                  </a:lnTo>
                  <a:lnTo>
                    <a:pt x="552" y="121"/>
                  </a:lnTo>
                  <a:lnTo>
                    <a:pt x="569" y="147"/>
                  </a:lnTo>
                  <a:lnTo>
                    <a:pt x="585" y="172"/>
                  </a:lnTo>
                  <a:lnTo>
                    <a:pt x="596" y="200"/>
                  </a:lnTo>
                  <a:lnTo>
                    <a:pt x="606" y="229"/>
                  </a:lnTo>
                  <a:lnTo>
                    <a:pt x="612" y="257"/>
                  </a:lnTo>
                  <a:lnTo>
                    <a:pt x="615" y="287"/>
                  </a:lnTo>
                  <a:lnTo>
                    <a:pt x="616" y="316"/>
                  </a:lnTo>
                  <a:lnTo>
                    <a:pt x="613" y="346"/>
                  </a:lnTo>
                  <a:lnTo>
                    <a:pt x="609" y="376"/>
                  </a:lnTo>
                  <a:lnTo>
                    <a:pt x="600" y="404"/>
                  </a:lnTo>
                  <a:lnTo>
                    <a:pt x="591" y="432"/>
                  </a:lnTo>
                  <a:lnTo>
                    <a:pt x="576" y="459"/>
                  </a:lnTo>
                  <a:lnTo>
                    <a:pt x="559" y="486"/>
                  </a:lnTo>
                  <a:lnTo>
                    <a:pt x="540" y="510"/>
                  </a:lnTo>
                  <a:lnTo>
                    <a:pt x="540" y="510"/>
                  </a:lnTo>
                  <a:lnTo>
                    <a:pt x="528" y="523"/>
                  </a:lnTo>
                  <a:lnTo>
                    <a:pt x="516" y="536"/>
                  </a:lnTo>
                  <a:lnTo>
                    <a:pt x="503" y="547"/>
                  </a:lnTo>
                  <a:lnTo>
                    <a:pt x="490" y="557"/>
                  </a:lnTo>
                  <a:lnTo>
                    <a:pt x="476" y="567"/>
                  </a:lnTo>
                  <a:lnTo>
                    <a:pt x="462" y="575"/>
                  </a:lnTo>
                  <a:lnTo>
                    <a:pt x="448" y="584"/>
                  </a:lnTo>
                  <a:lnTo>
                    <a:pt x="432" y="591"/>
                  </a:lnTo>
                  <a:lnTo>
                    <a:pt x="417" y="596"/>
                  </a:lnTo>
                  <a:lnTo>
                    <a:pt x="401" y="602"/>
                  </a:lnTo>
                  <a:lnTo>
                    <a:pt x="386" y="606"/>
                  </a:lnTo>
                  <a:lnTo>
                    <a:pt x="370" y="610"/>
                  </a:lnTo>
                  <a:lnTo>
                    <a:pt x="354" y="613"/>
                  </a:lnTo>
                  <a:lnTo>
                    <a:pt x="339" y="615"/>
                  </a:lnTo>
                  <a:lnTo>
                    <a:pt x="306" y="616"/>
                  </a:lnTo>
                  <a:lnTo>
                    <a:pt x="306" y="530"/>
                  </a:lnTo>
                  <a:lnTo>
                    <a:pt x="306" y="530"/>
                  </a:lnTo>
                  <a:lnTo>
                    <a:pt x="329" y="528"/>
                  </a:lnTo>
                  <a:lnTo>
                    <a:pt x="353" y="524"/>
                  </a:lnTo>
                  <a:lnTo>
                    <a:pt x="376" y="519"/>
                  </a:lnTo>
                  <a:lnTo>
                    <a:pt x="397" y="510"/>
                  </a:lnTo>
                  <a:lnTo>
                    <a:pt x="418" y="500"/>
                  </a:lnTo>
                  <a:lnTo>
                    <a:pt x="438" y="486"/>
                  </a:lnTo>
                  <a:lnTo>
                    <a:pt x="456" y="471"/>
                  </a:lnTo>
                  <a:lnTo>
                    <a:pt x="475" y="454"/>
                  </a:lnTo>
                  <a:lnTo>
                    <a:pt x="475" y="454"/>
                  </a:lnTo>
                  <a:lnTo>
                    <a:pt x="489" y="435"/>
                  </a:lnTo>
                  <a:lnTo>
                    <a:pt x="500" y="417"/>
                  </a:lnTo>
                  <a:lnTo>
                    <a:pt x="510" y="397"/>
                  </a:lnTo>
                  <a:lnTo>
                    <a:pt x="517" y="377"/>
                  </a:lnTo>
                  <a:lnTo>
                    <a:pt x="523" y="356"/>
                  </a:lnTo>
                  <a:lnTo>
                    <a:pt x="527" y="335"/>
                  </a:lnTo>
                  <a:lnTo>
                    <a:pt x="528" y="314"/>
                  </a:lnTo>
                  <a:lnTo>
                    <a:pt x="528" y="292"/>
                  </a:lnTo>
                  <a:lnTo>
                    <a:pt x="525" y="271"/>
                  </a:lnTo>
                  <a:lnTo>
                    <a:pt x="521" y="251"/>
                  </a:lnTo>
                  <a:lnTo>
                    <a:pt x="514" y="230"/>
                  </a:lnTo>
                  <a:lnTo>
                    <a:pt x="506" y="210"/>
                  </a:lnTo>
                  <a:lnTo>
                    <a:pt x="496" y="192"/>
                  </a:lnTo>
                  <a:lnTo>
                    <a:pt x="483" y="174"/>
                  </a:lnTo>
                  <a:lnTo>
                    <a:pt x="469" y="157"/>
                  </a:lnTo>
                  <a:lnTo>
                    <a:pt x="452" y="141"/>
                  </a:lnTo>
                  <a:lnTo>
                    <a:pt x="452" y="141"/>
                  </a:lnTo>
                  <a:lnTo>
                    <a:pt x="435" y="127"/>
                  </a:lnTo>
                  <a:lnTo>
                    <a:pt x="417" y="116"/>
                  </a:lnTo>
                  <a:lnTo>
                    <a:pt x="397" y="106"/>
                  </a:lnTo>
                  <a:lnTo>
                    <a:pt x="376" y="97"/>
                  </a:lnTo>
                  <a:lnTo>
                    <a:pt x="356" y="92"/>
                  </a:lnTo>
                  <a:lnTo>
                    <a:pt x="335" y="89"/>
                  </a:lnTo>
                  <a:lnTo>
                    <a:pt x="313" y="87"/>
                  </a:lnTo>
                  <a:lnTo>
                    <a:pt x="292" y="87"/>
                  </a:lnTo>
                  <a:lnTo>
                    <a:pt x="271" y="90"/>
                  </a:lnTo>
                  <a:lnTo>
                    <a:pt x="250" y="94"/>
                  </a:lnTo>
                  <a:lnTo>
                    <a:pt x="230" y="102"/>
                  </a:lnTo>
                  <a:lnTo>
                    <a:pt x="210" y="110"/>
                  </a:lnTo>
                  <a:lnTo>
                    <a:pt x="192" y="120"/>
                  </a:lnTo>
                  <a:lnTo>
                    <a:pt x="173" y="133"/>
                  </a:lnTo>
                  <a:lnTo>
                    <a:pt x="156" y="147"/>
                  </a:lnTo>
                  <a:lnTo>
                    <a:pt x="141" y="162"/>
                  </a:lnTo>
                  <a:lnTo>
                    <a:pt x="141" y="162"/>
                  </a:lnTo>
                  <a:lnTo>
                    <a:pt x="128" y="179"/>
                  </a:lnTo>
                  <a:lnTo>
                    <a:pt x="117" y="196"/>
                  </a:lnTo>
                  <a:lnTo>
                    <a:pt x="107" y="213"/>
                  </a:lnTo>
                  <a:lnTo>
                    <a:pt x="100" y="232"/>
                  </a:lnTo>
                  <a:lnTo>
                    <a:pt x="94" y="250"/>
                  </a:lnTo>
                  <a:lnTo>
                    <a:pt x="90" y="268"/>
                  </a:lnTo>
                  <a:lnTo>
                    <a:pt x="87" y="287"/>
                  </a:lnTo>
                  <a:lnTo>
                    <a:pt x="87" y="307"/>
                  </a:lnTo>
                  <a:lnTo>
                    <a:pt x="0" y="307"/>
                  </a:lnTo>
                  <a:lnTo>
                    <a:pt x="0" y="307"/>
                  </a:lnTo>
                  <a:lnTo>
                    <a:pt x="1" y="280"/>
                  </a:lnTo>
                  <a:lnTo>
                    <a:pt x="4" y="253"/>
                  </a:lnTo>
                  <a:lnTo>
                    <a:pt x="9" y="227"/>
                  </a:lnTo>
                  <a:lnTo>
                    <a:pt x="18" y="200"/>
                  </a:lnTo>
                  <a:lnTo>
                    <a:pt x="29" y="176"/>
                  </a:lnTo>
                  <a:lnTo>
                    <a:pt x="42" y="151"/>
                  </a:lnTo>
                  <a:lnTo>
                    <a:pt x="57" y="128"/>
                  </a:lnTo>
                  <a:lnTo>
                    <a:pt x="74" y="106"/>
                  </a:lnTo>
                  <a:lnTo>
                    <a:pt x="74" y="10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86C46D91-538F-1635-424F-DD194F463F02}"/>
                </a:ext>
              </a:extLst>
            </p:cNvPr>
            <p:cNvSpPr>
              <a:spLocks/>
            </p:cNvSpPr>
            <p:nvPr/>
          </p:nvSpPr>
          <p:spPr bwMode="auto">
            <a:xfrm>
              <a:off x="2090" y="1260"/>
              <a:ext cx="317" cy="311"/>
            </a:xfrm>
            <a:custGeom>
              <a:avLst/>
              <a:gdLst>
                <a:gd name="T0" fmla="*/ 317 w 317"/>
                <a:gd name="T1" fmla="*/ 311 h 311"/>
                <a:gd name="T2" fmla="*/ 317 w 317"/>
                <a:gd name="T3" fmla="*/ 311 h 311"/>
                <a:gd name="T4" fmla="*/ 315 w 317"/>
                <a:gd name="T5" fmla="*/ 284 h 311"/>
                <a:gd name="T6" fmla="*/ 312 w 317"/>
                <a:gd name="T7" fmla="*/ 257 h 311"/>
                <a:gd name="T8" fmla="*/ 307 w 317"/>
                <a:gd name="T9" fmla="*/ 230 h 311"/>
                <a:gd name="T10" fmla="*/ 298 w 317"/>
                <a:gd name="T11" fmla="*/ 203 h 311"/>
                <a:gd name="T12" fmla="*/ 287 w 317"/>
                <a:gd name="T13" fmla="*/ 176 h 311"/>
                <a:gd name="T14" fmla="*/ 274 w 317"/>
                <a:gd name="T15" fmla="*/ 152 h 311"/>
                <a:gd name="T16" fmla="*/ 259 w 317"/>
                <a:gd name="T17" fmla="*/ 128 h 311"/>
                <a:gd name="T18" fmla="*/ 240 w 317"/>
                <a:gd name="T19" fmla="*/ 106 h 311"/>
                <a:gd name="T20" fmla="*/ 240 w 317"/>
                <a:gd name="T21" fmla="*/ 106 h 311"/>
                <a:gd name="T22" fmla="*/ 229 w 317"/>
                <a:gd name="T23" fmla="*/ 92 h 311"/>
                <a:gd name="T24" fmla="*/ 216 w 317"/>
                <a:gd name="T25" fmla="*/ 80 h 311"/>
                <a:gd name="T26" fmla="*/ 202 w 317"/>
                <a:gd name="T27" fmla="*/ 69 h 311"/>
                <a:gd name="T28" fmla="*/ 189 w 317"/>
                <a:gd name="T29" fmla="*/ 58 h 311"/>
                <a:gd name="T30" fmla="*/ 175 w 317"/>
                <a:gd name="T31" fmla="*/ 48 h 311"/>
                <a:gd name="T32" fmla="*/ 160 w 317"/>
                <a:gd name="T33" fmla="*/ 39 h 311"/>
                <a:gd name="T34" fmla="*/ 145 w 317"/>
                <a:gd name="T35" fmla="*/ 31 h 311"/>
                <a:gd name="T36" fmla="*/ 130 w 317"/>
                <a:gd name="T37" fmla="*/ 24 h 311"/>
                <a:gd name="T38" fmla="*/ 114 w 317"/>
                <a:gd name="T39" fmla="*/ 18 h 311"/>
                <a:gd name="T40" fmla="*/ 99 w 317"/>
                <a:gd name="T41" fmla="*/ 12 h 311"/>
                <a:gd name="T42" fmla="*/ 82 w 317"/>
                <a:gd name="T43" fmla="*/ 8 h 311"/>
                <a:gd name="T44" fmla="*/ 66 w 317"/>
                <a:gd name="T45" fmla="*/ 5 h 311"/>
                <a:gd name="T46" fmla="*/ 49 w 317"/>
                <a:gd name="T47" fmla="*/ 2 h 311"/>
                <a:gd name="T48" fmla="*/ 32 w 317"/>
                <a:gd name="T49" fmla="*/ 0 h 311"/>
                <a:gd name="T50" fmla="*/ 15 w 317"/>
                <a:gd name="T51" fmla="*/ 0 h 311"/>
                <a:gd name="T52" fmla="*/ 0 w 317"/>
                <a:gd name="T53" fmla="*/ 0 h 311"/>
                <a:gd name="T54" fmla="*/ 0 w 317"/>
                <a:gd name="T55" fmla="*/ 87 h 311"/>
                <a:gd name="T56" fmla="*/ 0 w 317"/>
                <a:gd name="T57" fmla="*/ 87 h 311"/>
                <a:gd name="T58" fmla="*/ 24 w 317"/>
                <a:gd name="T59" fmla="*/ 87 h 311"/>
                <a:gd name="T60" fmla="*/ 48 w 317"/>
                <a:gd name="T61" fmla="*/ 90 h 311"/>
                <a:gd name="T62" fmla="*/ 72 w 317"/>
                <a:gd name="T63" fmla="*/ 96 h 311"/>
                <a:gd name="T64" fmla="*/ 95 w 317"/>
                <a:gd name="T65" fmla="*/ 104 h 311"/>
                <a:gd name="T66" fmla="*/ 116 w 317"/>
                <a:gd name="T67" fmla="*/ 114 h 311"/>
                <a:gd name="T68" fmla="*/ 137 w 317"/>
                <a:gd name="T69" fmla="*/ 128 h 311"/>
                <a:gd name="T70" fmla="*/ 157 w 317"/>
                <a:gd name="T71" fmla="*/ 144 h 311"/>
                <a:gd name="T72" fmla="*/ 175 w 317"/>
                <a:gd name="T73" fmla="*/ 162 h 311"/>
                <a:gd name="T74" fmla="*/ 175 w 317"/>
                <a:gd name="T75" fmla="*/ 162 h 311"/>
                <a:gd name="T76" fmla="*/ 188 w 317"/>
                <a:gd name="T77" fmla="*/ 179 h 311"/>
                <a:gd name="T78" fmla="*/ 199 w 317"/>
                <a:gd name="T79" fmla="*/ 196 h 311"/>
                <a:gd name="T80" fmla="*/ 209 w 317"/>
                <a:gd name="T81" fmla="*/ 215 h 311"/>
                <a:gd name="T82" fmla="*/ 216 w 317"/>
                <a:gd name="T83" fmla="*/ 233 h 311"/>
                <a:gd name="T84" fmla="*/ 222 w 317"/>
                <a:gd name="T85" fmla="*/ 253 h 311"/>
                <a:gd name="T86" fmla="*/ 226 w 317"/>
                <a:gd name="T87" fmla="*/ 271 h 311"/>
                <a:gd name="T88" fmla="*/ 229 w 317"/>
                <a:gd name="T89" fmla="*/ 291 h 311"/>
                <a:gd name="T90" fmla="*/ 229 w 317"/>
                <a:gd name="T91" fmla="*/ 311 h 311"/>
                <a:gd name="T92" fmla="*/ 317 w 317"/>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311"/>
                  </a:moveTo>
                  <a:lnTo>
                    <a:pt x="317" y="311"/>
                  </a:lnTo>
                  <a:lnTo>
                    <a:pt x="315" y="284"/>
                  </a:lnTo>
                  <a:lnTo>
                    <a:pt x="312" y="257"/>
                  </a:lnTo>
                  <a:lnTo>
                    <a:pt x="307" y="230"/>
                  </a:lnTo>
                  <a:lnTo>
                    <a:pt x="298" y="203"/>
                  </a:lnTo>
                  <a:lnTo>
                    <a:pt x="287" y="176"/>
                  </a:lnTo>
                  <a:lnTo>
                    <a:pt x="274" y="152"/>
                  </a:lnTo>
                  <a:lnTo>
                    <a:pt x="259" y="128"/>
                  </a:lnTo>
                  <a:lnTo>
                    <a:pt x="240" y="106"/>
                  </a:lnTo>
                  <a:lnTo>
                    <a:pt x="240" y="106"/>
                  </a:lnTo>
                  <a:lnTo>
                    <a:pt x="229" y="92"/>
                  </a:lnTo>
                  <a:lnTo>
                    <a:pt x="216" y="80"/>
                  </a:lnTo>
                  <a:lnTo>
                    <a:pt x="202" y="69"/>
                  </a:lnTo>
                  <a:lnTo>
                    <a:pt x="189" y="58"/>
                  </a:lnTo>
                  <a:lnTo>
                    <a:pt x="175" y="48"/>
                  </a:lnTo>
                  <a:lnTo>
                    <a:pt x="160" y="39"/>
                  </a:lnTo>
                  <a:lnTo>
                    <a:pt x="145" y="31"/>
                  </a:lnTo>
                  <a:lnTo>
                    <a:pt x="130" y="24"/>
                  </a:lnTo>
                  <a:lnTo>
                    <a:pt x="114" y="18"/>
                  </a:lnTo>
                  <a:lnTo>
                    <a:pt x="99" y="12"/>
                  </a:lnTo>
                  <a:lnTo>
                    <a:pt x="82" y="8"/>
                  </a:lnTo>
                  <a:lnTo>
                    <a:pt x="66" y="5"/>
                  </a:lnTo>
                  <a:lnTo>
                    <a:pt x="49" y="2"/>
                  </a:lnTo>
                  <a:lnTo>
                    <a:pt x="32" y="0"/>
                  </a:lnTo>
                  <a:lnTo>
                    <a:pt x="15" y="0"/>
                  </a:lnTo>
                  <a:lnTo>
                    <a:pt x="0" y="0"/>
                  </a:lnTo>
                  <a:lnTo>
                    <a:pt x="0" y="87"/>
                  </a:lnTo>
                  <a:lnTo>
                    <a:pt x="0" y="87"/>
                  </a:lnTo>
                  <a:lnTo>
                    <a:pt x="24" y="87"/>
                  </a:lnTo>
                  <a:lnTo>
                    <a:pt x="48" y="90"/>
                  </a:lnTo>
                  <a:lnTo>
                    <a:pt x="72" y="96"/>
                  </a:lnTo>
                  <a:lnTo>
                    <a:pt x="95" y="104"/>
                  </a:lnTo>
                  <a:lnTo>
                    <a:pt x="116" y="114"/>
                  </a:lnTo>
                  <a:lnTo>
                    <a:pt x="137" y="128"/>
                  </a:lnTo>
                  <a:lnTo>
                    <a:pt x="157" y="144"/>
                  </a:lnTo>
                  <a:lnTo>
                    <a:pt x="175" y="162"/>
                  </a:lnTo>
                  <a:lnTo>
                    <a:pt x="175" y="162"/>
                  </a:lnTo>
                  <a:lnTo>
                    <a:pt x="188" y="179"/>
                  </a:lnTo>
                  <a:lnTo>
                    <a:pt x="199" y="196"/>
                  </a:lnTo>
                  <a:lnTo>
                    <a:pt x="209" y="215"/>
                  </a:lnTo>
                  <a:lnTo>
                    <a:pt x="216" y="233"/>
                  </a:lnTo>
                  <a:lnTo>
                    <a:pt x="222" y="253"/>
                  </a:lnTo>
                  <a:lnTo>
                    <a:pt x="226" y="271"/>
                  </a:lnTo>
                  <a:lnTo>
                    <a:pt x="229" y="291"/>
                  </a:lnTo>
                  <a:lnTo>
                    <a:pt x="229" y="311"/>
                  </a:lnTo>
                  <a:lnTo>
                    <a:pt x="317" y="311"/>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72CBBE21-FEE2-6B07-C103-2FDFAAA31739}"/>
                </a:ext>
              </a:extLst>
            </p:cNvPr>
            <p:cNvSpPr>
              <a:spLocks/>
            </p:cNvSpPr>
            <p:nvPr/>
          </p:nvSpPr>
          <p:spPr bwMode="auto">
            <a:xfrm>
              <a:off x="2320" y="1277"/>
              <a:ext cx="617" cy="616"/>
            </a:xfrm>
            <a:custGeom>
              <a:avLst/>
              <a:gdLst>
                <a:gd name="T0" fmla="*/ 512 w 617"/>
                <a:gd name="T1" fmla="*/ 75 h 616"/>
                <a:gd name="T2" fmla="*/ 555 w 617"/>
                <a:gd name="T3" fmla="*/ 121 h 616"/>
                <a:gd name="T4" fmla="*/ 586 w 617"/>
                <a:gd name="T5" fmla="*/ 172 h 616"/>
                <a:gd name="T6" fmla="*/ 607 w 617"/>
                <a:gd name="T7" fmla="*/ 229 h 616"/>
                <a:gd name="T8" fmla="*/ 617 w 617"/>
                <a:gd name="T9" fmla="*/ 287 h 616"/>
                <a:gd name="T10" fmla="*/ 615 w 617"/>
                <a:gd name="T11" fmla="*/ 346 h 616"/>
                <a:gd name="T12" fmla="*/ 603 w 617"/>
                <a:gd name="T13" fmla="*/ 404 h 616"/>
                <a:gd name="T14" fmla="*/ 577 w 617"/>
                <a:gd name="T15" fmla="*/ 459 h 616"/>
                <a:gd name="T16" fmla="*/ 542 w 617"/>
                <a:gd name="T17" fmla="*/ 510 h 616"/>
                <a:gd name="T18" fmla="*/ 519 w 617"/>
                <a:gd name="T19" fmla="*/ 533 h 616"/>
                <a:gd name="T20" fmla="*/ 471 w 617"/>
                <a:gd name="T21" fmla="*/ 571 h 616"/>
                <a:gd name="T22" fmla="*/ 417 w 617"/>
                <a:gd name="T23" fmla="*/ 596 h 616"/>
                <a:gd name="T24" fmla="*/ 359 w 617"/>
                <a:gd name="T25" fmla="*/ 612 h 616"/>
                <a:gd name="T26" fmla="*/ 300 w 617"/>
                <a:gd name="T27" fmla="*/ 616 h 616"/>
                <a:gd name="T28" fmla="*/ 242 w 617"/>
                <a:gd name="T29" fmla="*/ 609 h 616"/>
                <a:gd name="T30" fmla="*/ 184 w 617"/>
                <a:gd name="T31" fmla="*/ 591 h 616"/>
                <a:gd name="T32" fmla="*/ 132 w 617"/>
                <a:gd name="T33" fmla="*/ 559 h 616"/>
                <a:gd name="T34" fmla="*/ 106 w 617"/>
                <a:gd name="T35" fmla="*/ 540 h 616"/>
                <a:gd name="T36" fmla="*/ 82 w 617"/>
                <a:gd name="T37" fmla="*/ 516 h 616"/>
                <a:gd name="T38" fmla="*/ 60 w 617"/>
                <a:gd name="T39" fmla="*/ 490 h 616"/>
                <a:gd name="T40" fmla="*/ 41 w 617"/>
                <a:gd name="T41" fmla="*/ 462 h 616"/>
                <a:gd name="T42" fmla="*/ 27 w 617"/>
                <a:gd name="T43" fmla="*/ 432 h 616"/>
                <a:gd name="T44" fmla="*/ 16 w 617"/>
                <a:gd name="T45" fmla="*/ 403 h 616"/>
                <a:gd name="T46" fmla="*/ 7 w 617"/>
                <a:gd name="T47" fmla="*/ 370 h 616"/>
                <a:gd name="T48" fmla="*/ 2 w 617"/>
                <a:gd name="T49" fmla="*/ 339 h 616"/>
                <a:gd name="T50" fmla="*/ 0 w 617"/>
                <a:gd name="T51" fmla="*/ 306 h 616"/>
                <a:gd name="T52" fmla="*/ 88 w 617"/>
                <a:gd name="T53" fmla="*/ 306 h 616"/>
                <a:gd name="T54" fmla="*/ 92 w 617"/>
                <a:gd name="T55" fmla="*/ 352 h 616"/>
                <a:gd name="T56" fmla="*/ 106 w 617"/>
                <a:gd name="T57" fmla="*/ 397 h 616"/>
                <a:gd name="T58" fmla="*/ 130 w 617"/>
                <a:gd name="T59" fmla="*/ 438 h 616"/>
                <a:gd name="T60" fmla="*/ 164 w 617"/>
                <a:gd name="T61" fmla="*/ 475 h 616"/>
                <a:gd name="T62" fmla="*/ 181 w 617"/>
                <a:gd name="T63" fmla="*/ 489 h 616"/>
                <a:gd name="T64" fmla="*/ 219 w 617"/>
                <a:gd name="T65" fmla="*/ 510 h 616"/>
                <a:gd name="T66" fmla="*/ 260 w 617"/>
                <a:gd name="T67" fmla="*/ 524 h 616"/>
                <a:gd name="T68" fmla="*/ 303 w 617"/>
                <a:gd name="T69" fmla="*/ 528 h 616"/>
                <a:gd name="T70" fmla="*/ 345 w 617"/>
                <a:gd name="T71" fmla="*/ 526 h 616"/>
                <a:gd name="T72" fmla="*/ 386 w 617"/>
                <a:gd name="T73" fmla="*/ 514 h 616"/>
                <a:gd name="T74" fmla="*/ 426 w 617"/>
                <a:gd name="T75" fmla="*/ 496 h 616"/>
                <a:gd name="T76" fmla="*/ 460 w 617"/>
                <a:gd name="T77" fmla="*/ 469 h 616"/>
                <a:gd name="T78" fmla="*/ 475 w 617"/>
                <a:gd name="T79" fmla="*/ 453 h 616"/>
                <a:gd name="T80" fmla="*/ 502 w 617"/>
                <a:gd name="T81" fmla="*/ 417 h 616"/>
                <a:gd name="T82" fmla="*/ 519 w 617"/>
                <a:gd name="T83" fmla="*/ 377 h 616"/>
                <a:gd name="T84" fmla="*/ 529 w 617"/>
                <a:gd name="T85" fmla="*/ 335 h 616"/>
                <a:gd name="T86" fmla="*/ 529 w 617"/>
                <a:gd name="T87" fmla="*/ 292 h 616"/>
                <a:gd name="T88" fmla="*/ 523 w 617"/>
                <a:gd name="T89" fmla="*/ 251 h 616"/>
                <a:gd name="T90" fmla="*/ 508 w 617"/>
                <a:gd name="T91" fmla="*/ 210 h 616"/>
                <a:gd name="T92" fmla="*/ 485 w 617"/>
                <a:gd name="T93" fmla="*/ 174 h 616"/>
                <a:gd name="T94" fmla="*/ 454 w 617"/>
                <a:gd name="T95" fmla="*/ 141 h 616"/>
                <a:gd name="T96" fmla="*/ 439 w 617"/>
                <a:gd name="T97" fmla="*/ 128 h 616"/>
                <a:gd name="T98" fmla="*/ 405 w 617"/>
                <a:gd name="T99" fmla="*/ 108 h 616"/>
                <a:gd name="T100" fmla="*/ 368 w 617"/>
                <a:gd name="T101" fmla="*/ 94 h 616"/>
                <a:gd name="T102" fmla="*/ 330 w 617"/>
                <a:gd name="T103" fmla="*/ 87 h 616"/>
                <a:gd name="T104" fmla="*/ 311 w 617"/>
                <a:gd name="T105" fmla="*/ 0 h 616"/>
                <a:gd name="T106" fmla="*/ 338 w 617"/>
                <a:gd name="T107" fmla="*/ 1 h 616"/>
                <a:gd name="T108" fmla="*/ 391 w 617"/>
                <a:gd name="T109" fmla="*/ 10 h 616"/>
                <a:gd name="T110" fmla="*/ 441 w 617"/>
                <a:gd name="T111" fmla="*/ 29 h 616"/>
                <a:gd name="T112" fmla="*/ 489 w 617"/>
                <a:gd name="T113" fmla="*/ 58 h 616"/>
                <a:gd name="T114" fmla="*/ 512 w 617"/>
                <a:gd name="T115" fmla="*/ 7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 h="616">
                  <a:moveTo>
                    <a:pt x="512" y="75"/>
                  </a:moveTo>
                  <a:lnTo>
                    <a:pt x="512" y="75"/>
                  </a:lnTo>
                  <a:lnTo>
                    <a:pt x="535" y="97"/>
                  </a:lnTo>
                  <a:lnTo>
                    <a:pt x="555" y="121"/>
                  </a:lnTo>
                  <a:lnTo>
                    <a:pt x="572" y="145"/>
                  </a:lnTo>
                  <a:lnTo>
                    <a:pt x="586" y="172"/>
                  </a:lnTo>
                  <a:lnTo>
                    <a:pt x="598" y="200"/>
                  </a:lnTo>
                  <a:lnTo>
                    <a:pt x="607" y="229"/>
                  </a:lnTo>
                  <a:lnTo>
                    <a:pt x="614" y="257"/>
                  </a:lnTo>
                  <a:lnTo>
                    <a:pt x="617" y="287"/>
                  </a:lnTo>
                  <a:lnTo>
                    <a:pt x="617" y="316"/>
                  </a:lnTo>
                  <a:lnTo>
                    <a:pt x="615" y="346"/>
                  </a:lnTo>
                  <a:lnTo>
                    <a:pt x="610" y="376"/>
                  </a:lnTo>
                  <a:lnTo>
                    <a:pt x="603" y="404"/>
                  </a:lnTo>
                  <a:lnTo>
                    <a:pt x="591" y="432"/>
                  </a:lnTo>
                  <a:lnTo>
                    <a:pt x="577" y="459"/>
                  </a:lnTo>
                  <a:lnTo>
                    <a:pt x="562" y="486"/>
                  </a:lnTo>
                  <a:lnTo>
                    <a:pt x="542" y="510"/>
                  </a:lnTo>
                  <a:lnTo>
                    <a:pt x="542" y="510"/>
                  </a:lnTo>
                  <a:lnTo>
                    <a:pt x="519" y="533"/>
                  </a:lnTo>
                  <a:lnTo>
                    <a:pt x="497" y="552"/>
                  </a:lnTo>
                  <a:lnTo>
                    <a:pt x="471" y="571"/>
                  </a:lnTo>
                  <a:lnTo>
                    <a:pt x="444" y="585"/>
                  </a:lnTo>
                  <a:lnTo>
                    <a:pt x="417" y="596"/>
                  </a:lnTo>
                  <a:lnTo>
                    <a:pt x="389" y="606"/>
                  </a:lnTo>
                  <a:lnTo>
                    <a:pt x="359" y="612"/>
                  </a:lnTo>
                  <a:lnTo>
                    <a:pt x="330" y="615"/>
                  </a:lnTo>
                  <a:lnTo>
                    <a:pt x="300" y="616"/>
                  </a:lnTo>
                  <a:lnTo>
                    <a:pt x="272" y="613"/>
                  </a:lnTo>
                  <a:lnTo>
                    <a:pt x="242" y="609"/>
                  </a:lnTo>
                  <a:lnTo>
                    <a:pt x="212" y="600"/>
                  </a:lnTo>
                  <a:lnTo>
                    <a:pt x="184" y="591"/>
                  </a:lnTo>
                  <a:lnTo>
                    <a:pt x="157" y="576"/>
                  </a:lnTo>
                  <a:lnTo>
                    <a:pt x="132" y="559"/>
                  </a:lnTo>
                  <a:lnTo>
                    <a:pt x="106" y="540"/>
                  </a:lnTo>
                  <a:lnTo>
                    <a:pt x="106" y="540"/>
                  </a:lnTo>
                  <a:lnTo>
                    <a:pt x="94" y="528"/>
                  </a:lnTo>
                  <a:lnTo>
                    <a:pt x="82" y="516"/>
                  </a:lnTo>
                  <a:lnTo>
                    <a:pt x="71" y="503"/>
                  </a:lnTo>
                  <a:lnTo>
                    <a:pt x="60" y="490"/>
                  </a:lnTo>
                  <a:lnTo>
                    <a:pt x="51" y="476"/>
                  </a:lnTo>
                  <a:lnTo>
                    <a:pt x="41" y="462"/>
                  </a:lnTo>
                  <a:lnTo>
                    <a:pt x="34" y="448"/>
                  </a:lnTo>
                  <a:lnTo>
                    <a:pt x="27" y="432"/>
                  </a:lnTo>
                  <a:lnTo>
                    <a:pt x="21" y="417"/>
                  </a:lnTo>
                  <a:lnTo>
                    <a:pt x="16" y="403"/>
                  </a:lnTo>
                  <a:lnTo>
                    <a:pt x="10" y="386"/>
                  </a:lnTo>
                  <a:lnTo>
                    <a:pt x="7" y="370"/>
                  </a:lnTo>
                  <a:lnTo>
                    <a:pt x="5" y="354"/>
                  </a:lnTo>
                  <a:lnTo>
                    <a:pt x="2" y="339"/>
                  </a:lnTo>
                  <a:lnTo>
                    <a:pt x="2" y="322"/>
                  </a:lnTo>
                  <a:lnTo>
                    <a:pt x="0" y="306"/>
                  </a:lnTo>
                  <a:lnTo>
                    <a:pt x="88" y="306"/>
                  </a:lnTo>
                  <a:lnTo>
                    <a:pt x="88" y="306"/>
                  </a:lnTo>
                  <a:lnTo>
                    <a:pt x="89" y="329"/>
                  </a:lnTo>
                  <a:lnTo>
                    <a:pt x="92" y="352"/>
                  </a:lnTo>
                  <a:lnTo>
                    <a:pt x="98" y="374"/>
                  </a:lnTo>
                  <a:lnTo>
                    <a:pt x="106" y="397"/>
                  </a:lnTo>
                  <a:lnTo>
                    <a:pt x="118" y="418"/>
                  </a:lnTo>
                  <a:lnTo>
                    <a:pt x="130" y="438"/>
                  </a:lnTo>
                  <a:lnTo>
                    <a:pt x="146" y="458"/>
                  </a:lnTo>
                  <a:lnTo>
                    <a:pt x="164" y="475"/>
                  </a:lnTo>
                  <a:lnTo>
                    <a:pt x="164" y="475"/>
                  </a:lnTo>
                  <a:lnTo>
                    <a:pt x="181" y="489"/>
                  </a:lnTo>
                  <a:lnTo>
                    <a:pt x="201" y="500"/>
                  </a:lnTo>
                  <a:lnTo>
                    <a:pt x="219" y="510"/>
                  </a:lnTo>
                  <a:lnTo>
                    <a:pt x="241" y="518"/>
                  </a:lnTo>
                  <a:lnTo>
                    <a:pt x="260" y="524"/>
                  </a:lnTo>
                  <a:lnTo>
                    <a:pt x="282" y="527"/>
                  </a:lnTo>
                  <a:lnTo>
                    <a:pt x="303" y="528"/>
                  </a:lnTo>
                  <a:lnTo>
                    <a:pt x="324" y="528"/>
                  </a:lnTo>
                  <a:lnTo>
                    <a:pt x="345" y="526"/>
                  </a:lnTo>
                  <a:lnTo>
                    <a:pt x="366" y="521"/>
                  </a:lnTo>
                  <a:lnTo>
                    <a:pt x="386" y="514"/>
                  </a:lnTo>
                  <a:lnTo>
                    <a:pt x="406" y="506"/>
                  </a:lnTo>
                  <a:lnTo>
                    <a:pt x="426" y="496"/>
                  </a:lnTo>
                  <a:lnTo>
                    <a:pt x="443" y="483"/>
                  </a:lnTo>
                  <a:lnTo>
                    <a:pt x="460" y="469"/>
                  </a:lnTo>
                  <a:lnTo>
                    <a:pt x="475" y="453"/>
                  </a:lnTo>
                  <a:lnTo>
                    <a:pt x="475" y="453"/>
                  </a:lnTo>
                  <a:lnTo>
                    <a:pt x="489" y="435"/>
                  </a:lnTo>
                  <a:lnTo>
                    <a:pt x="502" y="417"/>
                  </a:lnTo>
                  <a:lnTo>
                    <a:pt x="512" y="397"/>
                  </a:lnTo>
                  <a:lnTo>
                    <a:pt x="519" y="377"/>
                  </a:lnTo>
                  <a:lnTo>
                    <a:pt x="525" y="356"/>
                  </a:lnTo>
                  <a:lnTo>
                    <a:pt x="529" y="335"/>
                  </a:lnTo>
                  <a:lnTo>
                    <a:pt x="530" y="313"/>
                  </a:lnTo>
                  <a:lnTo>
                    <a:pt x="529" y="292"/>
                  </a:lnTo>
                  <a:lnTo>
                    <a:pt x="528" y="271"/>
                  </a:lnTo>
                  <a:lnTo>
                    <a:pt x="523" y="251"/>
                  </a:lnTo>
                  <a:lnTo>
                    <a:pt x="516" y="230"/>
                  </a:lnTo>
                  <a:lnTo>
                    <a:pt x="508" y="210"/>
                  </a:lnTo>
                  <a:lnTo>
                    <a:pt x="498" y="192"/>
                  </a:lnTo>
                  <a:lnTo>
                    <a:pt x="485" y="174"/>
                  </a:lnTo>
                  <a:lnTo>
                    <a:pt x="471" y="157"/>
                  </a:lnTo>
                  <a:lnTo>
                    <a:pt x="454" y="141"/>
                  </a:lnTo>
                  <a:lnTo>
                    <a:pt x="454" y="141"/>
                  </a:lnTo>
                  <a:lnTo>
                    <a:pt x="439" y="128"/>
                  </a:lnTo>
                  <a:lnTo>
                    <a:pt x="422" y="117"/>
                  </a:lnTo>
                  <a:lnTo>
                    <a:pt x="405" y="108"/>
                  </a:lnTo>
                  <a:lnTo>
                    <a:pt x="386" y="100"/>
                  </a:lnTo>
                  <a:lnTo>
                    <a:pt x="368" y="94"/>
                  </a:lnTo>
                  <a:lnTo>
                    <a:pt x="350" y="90"/>
                  </a:lnTo>
                  <a:lnTo>
                    <a:pt x="330" y="87"/>
                  </a:lnTo>
                  <a:lnTo>
                    <a:pt x="311" y="86"/>
                  </a:lnTo>
                  <a:lnTo>
                    <a:pt x="311" y="0"/>
                  </a:lnTo>
                  <a:lnTo>
                    <a:pt x="311" y="0"/>
                  </a:lnTo>
                  <a:lnTo>
                    <a:pt x="338" y="1"/>
                  </a:lnTo>
                  <a:lnTo>
                    <a:pt x="364" y="4"/>
                  </a:lnTo>
                  <a:lnTo>
                    <a:pt x="391" y="10"/>
                  </a:lnTo>
                  <a:lnTo>
                    <a:pt x="416" y="18"/>
                  </a:lnTo>
                  <a:lnTo>
                    <a:pt x="441" y="29"/>
                  </a:lnTo>
                  <a:lnTo>
                    <a:pt x="465" y="42"/>
                  </a:lnTo>
                  <a:lnTo>
                    <a:pt x="489" y="58"/>
                  </a:lnTo>
                  <a:lnTo>
                    <a:pt x="512" y="75"/>
                  </a:lnTo>
                  <a:lnTo>
                    <a:pt x="512" y="75"/>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4280C2B-2C7E-03CD-584A-AF7239A05469}"/>
                </a:ext>
              </a:extLst>
            </p:cNvPr>
            <p:cNvSpPr>
              <a:spLocks/>
            </p:cNvSpPr>
            <p:nvPr/>
          </p:nvSpPr>
          <p:spPr bwMode="auto">
            <a:xfrm>
              <a:off x="1762" y="1261"/>
              <a:ext cx="311" cy="616"/>
            </a:xfrm>
            <a:custGeom>
              <a:avLst/>
              <a:gdLst>
                <a:gd name="T0" fmla="*/ 311 w 311"/>
                <a:gd name="T1" fmla="*/ 616 h 616"/>
                <a:gd name="T2" fmla="*/ 256 w 311"/>
                <a:gd name="T3" fmla="*/ 612 h 616"/>
                <a:gd name="T4" fmla="*/ 203 w 311"/>
                <a:gd name="T5" fmla="*/ 598 h 616"/>
                <a:gd name="T6" fmla="*/ 152 w 311"/>
                <a:gd name="T7" fmla="*/ 574 h 616"/>
                <a:gd name="T8" fmla="*/ 106 w 311"/>
                <a:gd name="T9" fmla="*/ 542 h 616"/>
                <a:gd name="T10" fmla="*/ 83 w 311"/>
                <a:gd name="T11" fmla="*/ 519 h 616"/>
                <a:gd name="T12" fmla="*/ 46 w 311"/>
                <a:gd name="T13" fmla="*/ 469 h 616"/>
                <a:gd name="T14" fmla="*/ 20 w 311"/>
                <a:gd name="T15" fmla="*/ 416 h 616"/>
                <a:gd name="T16" fmla="*/ 4 w 311"/>
                <a:gd name="T17" fmla="*/ 359 h 616"/>
                <a:gd name="T18" fmla="*/ 0 w 311"/>
                <a:gd name="T19" fmla="*/ 300 h 616"/>
                <a:gd name="T20" fmla="*/ 8 w 311"/>
                <a:gd name="T21" fmla="*/ 240 h 616"/>
                <a:gd name="T22" fmla="*/ 27 w 311"/>
                <a:gd name="T23" fmla="*/ 184 h 616"/>
                <a:gd name="T24" fmla="*/ 56 w 311"/>
                <a:gd name="T25" fmla="*/ 130 h 616"/>
                <a:gd name="T26" fmla="*/ 76 w 311"/>
                <a:gd name="T27" fmla="*/ 106 h 616"/>
                <a:gd name="T28" fmla="*/ 100 w 311"/>
                <a:gd name="T29" fmla="*/ 81 h 616"/>
                <a:gd name="T30" fmla="*/ 126 w 311"/>
                <a:gd name="T31" fmla="*/ 59 h 616"/>
                <a:gd name="T32" fmla="*/ 154 w 311"/>
                <a:gd name="T33" fmla="*/ 41 h 616"/>
                <a:gd name="T34" fmla="*/ 184 w 311"/>
                <a:gd name="T35" fmla="*/ 26 h 616"/>
                <a:gd name="T36" fmla="*/ 215 w 311"/>
                <a:gd name="T37" fmla="*/ 14 h 616"/>
                <a:gd name="T38" fmla="*/ 246 w 311"/>
                <a:gd name="T39" fmla="*/ 6 h 616"/>
                <a:gd name="T40" fmla="*/ 278 w 311"/>
                <a:gd name="T41" fmla="*/ 1 h 616"/>
                <a:gd name="T42" fmla="*/ 311 w 311"/>
                <a:gd name="T43" fmla="*/ 0 h 616"/>
                <a:gd name="T44" fmla="*/ 311 w 311"/>
                <a:gd name="T45" fmla="*/ 86 h 616"/>
                <a:gd name="T46" fmla="*/ 264 w 311"/>
                <a:gd name="T47" fmla="*/ 92 h 616"/>
                <a:gd name="T48" fmla="*/ 219 w 311"/>
                <a:gd name="T49" fmla="*/ 106 h 616"/>
                <a:gd name="T50" fmla="*/ 178 w 311"/>
                <a:gd name="T51" fmla="*/ 130 h 616"/>
                <a:gd name="T52" fmla="*/ 141 w 311"/>
                <a:gd name="T53" fmla="*/ 163 h 616"/>
                <a:gd name="T54" fmla="*/ 127 w 311"/>
                <a:gd name="T55" fmla="*/ 181 h 616"/>
                <a:gd name="T56" fmla="*/ 106 w 311"/>
                <a:gd name="T57" fmla="*/ 219 h 616"/>
                <a:gd name="T58" fmla="*/ 93 w 311"/>
                <a:gd name="T59" fmla="*/ 260 h 616"/>
                <a:gd name="T60" fmla="*/ 87 w 311"/>
                <a:gd name="T61" fmla="*/ 303 h 616"/>
                <a:gd name="T62" fmla="*/ 90 w 311"/>
                <a:gd name="T63" fmla="*/ 345 h 616"/>
                <a:gd name="T64" fmla="*/ 102 w 311"/>
                <a:gd name="T65" fmla="*/ 386 h 616"/>
                <a:gd name="T66" fmla="*/ 120 w 311"/>
                <a:gd name="T67" fmla="*/ 424 h 616"/>
                <a:gd name="T68" fmla="*/ 147 w 311"/>
                <a:gd name="T69" fmla="*/ 460 h 616"/>
                <a:gd name="T70" fmla="*/ 164 w 311"/>
                <a:gd name="T71" fmla="*/ 475 h 616"/>
                <a:gd name="T72" fmla="*/ 196 w 311"/>
                <a:gd name="T73" fmla="*/ 499 h 616"/>
                <a:gd name="T74" fmla="*/ 233 w 311"/>
                <a:gd name="T75" fmla="*/ 516 h 616"/>
                <a:gd name="T76" fmla="*/ 271 w 311"/>
                <a:gd name="T77" fmla="*/ 526 h 616"/>
                <a:gd name="T78" fmla="*/ 311 w 311"/>
                <a:gd name="T79" fmla="*/ 52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6">
                  <a:moveTo>
                    <a:pt x="311" y="616"/>
                  </a:moveTo>
                  <a:lnTo>
                    <a:pt x="311" y="616"/>
                  </a:lnTo>
                  <a:lnTo>
                    <a:pt x="283" y="615"/>
                  </a:lnTo>
                  <a:lnTo>
                    <a:pt x="256" y="612"/>
                  </a:lnTo>
                  <a:lnTo>
                    <a:pt x="229" y="607"/>
                  </a:lnTo>
                  <a:lnTo>
                    <a:pt x="203" y="598"/>
                  </a:lnTo>
                  <a:lnTo>
                    <a:pt x="178" y="588"/>
                  </a:lnTo>
                  <a:lnTo>
                    <a:pt x="152" y="574"/>
                  </a:lnTo>
                  <a:lnTo>
                    <a:pt x="128" y="559"/>
                  </a:lnTo>
                  <a:lnTo>
                    <a:pt x="106" y="542"/>
                  </a:lnTo>
                  <a:lnTo>
                    <a:pt x="106" y="542"/>
                  </a:lnTo>
                  <a:lnTo>
                    <a:pt x="83" y="519"/>
                  </a:lnTo>
                  <a:lnTo>
                    <a:pt x="63" y="495"/>
                  </a:lnTo>
                  <a:lnTo>
                    <a:pt x="46" y="469"/>
                  </a:lnTo>
                  <a:lnTo>
                    <a:pt x="31" y="444"/>
                  </a:lnTo>
                  <a:lnTo>
                    <a:pt x="20" y="416"/>
                  </a:lnTo>
                  <a:lnTo>
                    <a:pt x="11" y="387"/>
                  </a:lnTo>
                  <a:lnTo>
                    <a:pt x="4" y="359"/>
                  </a:lnTo>
                  <a:lnTo>
                    <a:pt x="1" y="329"/>
                  </a:lnTo>
                  <a:lnTo>
                    <a:pt x="0" y="300"/>
                  </a:lnTo>
                  <a:lnTo>
                    <a:pt x="3" y="270"/>
                  </a:lnTo>
                  <a:lnTo>
                    <a:pt x="8" y="240"/>
                  </a:lnTo>
                  <a:lnTo>
                    <a:pt x="15" y="212"/>
                  </a:lnTo>
                  <a:lnTo>
                    <a:pt x="27" y="184"/>
                  </a:lnTo>
                  <a:lnTo>
                    <a:pt x="39" y="157"/>
                  </a:lnTo>
                  <a:lnTo>
                    <a:pt x="56" y="130"/>
                  </a:lnTo>
                  <a:lnTo>
                    <a:pt x="76" y="106"/>
                  </a:lnTo>
                  <a:lnTo>
                    <a:pt x="76" y="106"/>
                  </a:lnTo>
                  <a:lnTo>
                    <a:pt x="87" y="93"/>
                  </a:lnTo>
                  <a:lnTo>
                    <a:pt x="100" y="81"/>
                  </a:lnTo>
                  <a:lnTo>
                    <a:pt x="113" y="69"/>
                  </a:lnTo>
                  <a:lnTo>
                    <a:pt x="126" y="59"/>
                  </a:lnTo>
                  <a:lnTo>
                    <a:pt x="140" y="50"/>
                  </a:lnTo>
                  <a:lnTo>
                    <a:pt x="154" y="41"/>
                  </a:lnTo>
                  <a:lnTo>
                    <a:pt x="168" y="33"/>
                  </a:lnTo>
                  <a:lnTo>
                    <a:pt x="184" y="26"/>
                  </a:lnTo>
                  <a:lnTo>
                    <a:pt x="199" y="20"/>
                  </a:lnTo>
                  <a:lnTo>
                    <a:pt x="215" y="14"/>
                  </a:lnTo>
                  <a:lnTo>
                    <a:pt x="230" y="10"/>
                  </a:lnTo>
                  <a:lnTo>
                    <a:pt x="246" y="6"/>
                  </a:lnTo>
                  <a:lnTo>
                    <a:pt x="261" y="3"/>
                  </a:lnTo>
                  <a:lnTo>
                    <a:pt x="278" y="1"/>
                  </a:lnTo>
                  <a:lnTo>
                    <a:pt x="294" y="0"/>
                  </a:lnTo>
                  <a:lnTo>
                    <a:pt x="311" y="0"/>
                  </a:lnTo>
                  <a:lnTo>
                    <a:pt x="311" y="86"/>
                  </a:lnTo>
                  <a:lnTo>
                    <a:pt x="311" y="86"/>
                  </a:lnTo>
                  <a:lnTo>
                    <a:pt x="287" y="88"/>
                  </a:lnTo>
                  <a:lnTo>
                    <a:pt x="264" y="92"/>
                  </a:lnTo>
                  <a:lnTo>
                    <a:pt x="242" y="98"/>
                  </a:lnTo>
                  <a:lnTo>
                    <a:pt x="219" y="106"/>
                  </a:lnTo>
                  <a:lnTo>
                    <a:pt x="198" y="116"/>
                  </a:lnTo>
                  <a:lnTo>
                    <a:pt x="178" y="130"/>
                  </a:lnTo>
                  <a:lnTo>
                    <a:pt x="160" y="146"/>
                  </a:lnTo>
                  <a:lnTo>
                    <a:pt x="141" y="163"/>
                  </a:lnTo>
                  <a:lnTo>
                    <a:pt x="141" y="163"/>
                  </a:lnTo>
                  <a:lnTo>
                    <a:pt x="127" y="181"/>
                  </a:lnTo>
                  <a:lnTo>
                    <a:pt x="116" y="199"/>
                  </a:lnTo>
                  <a:lnTo>
                    <a:pt x="106" y="219"/>
                  </a:lnTo>
                  <a:lnTo>
                    <a:pt x="99" y="239"/>
                  </a:lnTo>
                  <a:lnTo>
                    <a:pt x="93" y="260"/>
                  </a:lnTo>
                  <a:lnTo>
                    <a:pt x="89" y="281"/>
                  </a:lnTo>
                  <a:lnTo>
                    <a:pt x="87" y="303"/>
                  </a:lnTo>
                  <a:lnTo>
                    <a:pt x="87" y="324"/>
                  </a:lnTo>
                  <a:lnTo>
                    <a:pt x="90" y="345"/>
                  </a:lnTo>
                  <a:lnTo>
                    <a:pt x="95" y="365"/>
                  </a:lnTo>
                  <a:lnTo>
                    <a:pt x="102" y="386"/>
                  </a:lnTo>
                  <a:lnTo>
                    <a:pt x="110" y="406"/>
                  </a:lnTo>
                  <a:lnTo>
                    <a:pt x="120" y="424"/>
                  </a:lnTo>
                  <a:lnTo>
                    <a:pt x="133" y="443"/>
                  </a:lnTo>
                  <a:lnTo>
                    <a:pt x="147" y="460"/>
                  </a:lnTo>
                  <a:lnTo>
                    <a:pt x="164" y="475"/>
                  </a:lnTo>
                  <a:lnTo>
                    <a:pt x="164" y="475"/>
                  </a:lnTo>
                  <a:lnTo>
                    <a:pt x="179" y="488"/>
                  </a:lnTo>
                  <a:lnTo>
                    <a:pt x="196" y="499"/>
                  </a:lnTo>
                  <a:lnTo>
                    <a:pt x="215" y="509"/>
                  </a:lnTo>
                  <a:lnTo>
                    <a:pt x="233" y="516"/>
                  </a:lnTo>
                  <a:lnTo>
                    <a:pt x="251" y="522"/>
                  </a:lnTo>
                  <a:lnTo>
                    <a:pt x="271" y="526"/>
                  </a:lnTo>
                  <a:lnTo>
                    <a:pt x="291" y="529"/>
                  </a:lnTo>
                  <a:lnTo>
                    <a:pt x="311" y="529"/>
                  </a:lnTo>
                  <a:lnTo>
                    <a:pt x="311" y="616"/>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8013F350-4337-5641-9C7E-672E135DF3AC}"/>
                </a:ext>
              </a:extLst>
            </p:cNvPr>
            <p:cNvSpPr>
              <a:spLocks/>
            </p:cNvSpPr>
            <p:nvPr/>
          </p:nvSpPr>
          <p:spPr bwMode="auto">
            <a:xfrm>
              <a:off x="1756" y="4452"/>
              <a:ext cx="317" cy="311"/>
            </a:xfrm>
            <a:custGeom>
              <a:avLst/>
              <a:gdLst>
                <a:gd name="T0" fmla="*/ 0 w 317"/>
                <a:gd name="T1" fmla="*/ 311 h 311"/>
                <a:gd name="T2" fmla="*/ 0 w 317"/>
                <a:gd name="T3" fmla="*/ 311 h 311"/>
                <a:gd name="T4" fmla="*/ 2 w 317"/>
                <a:gd name="T5" fmla="*/ 284 h 311"/>
                <a:gd name="T6" fmla="*/ 4 w 317"/>
                <a:gd name="T7" fmla="*/ 257 h 311"/>
                <a:gd name="T8" fmla="*/ 10 w 317"/>
                <a:gd name="T9" fmla="*/ 229 h 311"/>
                <a:gd name="T10" fmla="*/ 18 w 317"/>
                <a:gd name="T11" fmla="*/ 204 h 311"/>
                <a:gd name="T12" fmla="*/ 30 w 317"/>
                <a:gd name="T13" fmla="*/ 177 h 311"/>
                <a:gd name="T14" fmla="*/ 43 w 317"/>
                <a:gd name="T15" fmla="*/ 153 h 311"/>
                <a:gd name="T16" fmla="*/ 58 w 317"/>
                <a:gd name="T17" fmla="*/ 129 h 311"/>
                <a:gd name="T18" fmla="*/ 76 w 317"/>
                <a:gd name="T19" fmla="*/ 105 h 311"/>
                <a:gd name="T20" fmla="*/ 76 w 317"/>
                <a:gd name="T21" fmla="*/ 105 h 311"/>
                <a:gd name="T22" fmla="*/ 89 w 317"/>
                <a:gd name="T23" fmla="*/ 92 h 311"/>
                <a:gd name="T24" fmla="*/ 102 w 317"/>
                <a:gd name="T25" fmla="*/ 81 h 311"/>
                <a:gd name="T26" fmla="*/ 115 w 317"/>
                <a:gd name="T27" fmla="*/ 68 h 311"/>
                <a:gd name="T28" fmla="*/ 129 w 317"/>
                <a:gd name="T29" fmla="*/ 58 h 311"/>
                <a:gd name="T30" fmla="*/ 143 w 317"/>
                <a:gd name="T31" fmla="*/ 48 h 311"/>
                <a:gd name="T32" fmla="*/ 157 w 317"/>
                <a:gd name="T33" fmla="*/ 40 h 311"/>
                <a:gd name="T34" fmla="*/ 173 w 317"/>
                <a:gd name="T35" fmla="*/ 31 h 311"/>
                <a:gd name="T36" fmla="*/ 187 w 317"/>
                <a:gd name="T37" fmla="*/ 24 h 311"/>
                <a:gd name="T38" fmla="*/ 202 w 317"/>
                <a:gd name="T39" fmla="*/ 18 h 311"/>
                <a:gd name="T40" fmla="*/ 219 w 317"/>
                <a:gd name="T41" fmla="*/ 13 h 311"/>
                <a:gd name="T42" fmla="*/ 235 w 317"/>
                <a:gd name="T43" fmla="*/ 8 h 311"/>
                <a:gd name="T44" fmla="*/ 252 w 317"/>
                <a:gd name="T45" fmla="*/ 6 h 311"/>
                <a:gd name="T46" fmla="*/ 267 w 317"/>
                <a:gd name="T47" fmla="*/ 3 h 311"/>
                <a:gd name="T48" fmla="*/ 284 w 317"/>
                <a:gd name="T49" fmla="*/ 0 h 311"/>
                <a:gd name="T50" fmla="*/ 301 w 317"/>
                <a:gd name="T51" fmla="*/ 0 h 311"/>
                <a:gd name="T52" fmla="*/ 317 w 317"/>
                <a:gd name="T53" fmla="*/ 0 h 311"/>
                <a:gd name="T54" fmla="*/ 317 w 317"/>
                <a:gd name="T55" fmla="*/ 86 h 311"/>
                <a:gd name="T56" fmla="*/ 317 w 317"/>
                <a:gd name="T57" fmla="*/ 86 h 311"/>
                <a:gd name="T58" fmla="*/ 293 w 317"/>
                <a:gd name="T59" fmla="*/ 88 h 311"/>
                <a:gd name="T60" fmla="*/ 269 w 317"/>
                <a:gd name="T61" fmla="*/ 90 h 311"/>
                <a:gd name="T62" fmla="*/ 246 w 317"/>
                <a:gd name="T63" fmla="*/ 96 h 311"/>
                <a:gd name="T64" fmla="*/ 224 w 317"/>
                <a:gd name="T65" fmla="*/ 105 h 311"/>
                <a:gd name="T66" fmla="*/ 201 w 317"/>
                <a:gd name="T67" fmla="*/ 114 h 311"/>
                <a:gd name="T68" fmla="*/ 180 w 317"/>
                <a:gd name="T69" fmla="*/ 129 h 311"/>
                <a:gd name="T70" fmla="*/ 160 w 317"/>
                <a:gd name="T71" fmla="*/ 144 h 311"/>
                <a:gd name="T72" fmla="*/ 143 w 317"/>
                <a:gd name="T73" fmla="*/ 163 h 311"/>
                <a:gd name="T74" fmla="*/ 143 w 317"/>
                <a:gd name="T75" fmla="*/ 163 h 311"/>
                <a:gd name="T76" fmla="*/ 129 w 317"/>
                <a:gd name="T77" fmla="*/ 180 h 311"/>
                <a:gd name="T78" fmla="*/ 117 w 317"/>
                <a:gd name="T79" fmla="*/ 196 h 311"/>
                <a:gd name="T80" fmla="*/ 109 w 317"/>
                <a:gd name="T81" fmla="*/ 215 h 311"/>
                <a:gd name="T82" fmla="*/ 101 w 317"/>
                <a:gd name="T83" fmla="*/ 233 h 311"/>
                <a:gd name="T84" fmla="*/ 95 w 317"/>
                <a:gd name="T85" fmla="*/ 253 h 311"/>
                <a:gd name="T86" fmla="*/ 91 w 317"/>
                <a:gd name="T87" fmla="*/ 271 h 311"/>
                <a:gd name="T88" fmla="*/ 88 w 317"/>
                <a:gd name="T89" fmla="*/ 291 h 311"/>
                <a:gd name="T90" fmla="*/ 88 w 317"/>
                <a:gd name="T91" fmla="*/ 311 h 311"/>
                <a:gd name="T92" fmla="*/ 0 w 317"/>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0" y="311"/>
                  </a:moveTo>
                  <a:lnTo>
                    <a:pt x="0" y="311"/>
                  </a:lnTo>
                  <a:lnTo>
                    <a:pt x="2" y="284"/>
                  </a:lnTo>
                  <a:lnTo>
                    <a:pt x="4" y="257"/>
                  </a:lnTo>
                  <a:lnTo>
                    <a:pt x="10" y="229"/>
                  </a:lnTo>
                  <a:lnTo>
                    <a:pt x="18" y="204"/>
                  </a:lnTo>
                  <a:lnTo>
                    <a:pt x="30" y="177"/>
                  </a:lnTo>
                  <a:lnTo>
                    <a:pt x="43" y="153"/>
                  </a:lnTo>
                  <a:lnTo>
                    <a:pt x="58" y="129"/>
                  </a:lnTo>
                  <a:lnTo>
                    <a:pt x="76" y="105"/>
                  </a:lnTo>
                  <a:lnTo>
                    <a:pt x="76" y="105"/>
                  </a:lnTo>
                  <a:lnTo>
                    <a:pt x="89" y="92"/>
                  </a:lnTo>
                  <a:lnTo>
                    <a:pt x="102" y="81"/>
                  </a:lnTo>
                  <a:lnTo>
                    <a:pt x="115" y="68"/>
                  </a:lnTo>
                  <a:lnTo>
                    <a:pt x="129" y="58"/>
                  </a:lnTo>
                  <a:lnTo>
                    <a:pt x="143" y="48"/>
                  </a:lnTo>
                  <a:lnTo>
                    <a:pt x="157" y="40"/>
                  </a:lnTo>
                  <a:lnTo>
                    <a:pt x="173" y="31"/>
                  </a:lnTo>
                  <a:lnTo>
                    <a:pt x="187" y="24"/>
                  </a:lnTo>
                  <a:lnTo>
                    <a:pt x="202" y="18"/>
                  </a:lnTo>
                  <a:lnTo>
                    <a:pt x="219" y="13"/>
                  </a:lnTo>
                  <a:lnTo>
                    <a:pt x="235" y="8"/>
                  </a:lnTo>
                  <a:lnTo>
                    <a:pt x="252" y="6"/>
                  </a:lnTo>
                  <a:lnTo>
                    <a:pt x="267" y="3"/>
                  </a:lnTo>
                  <a:lnTo>
                    <a:pt x="284" y="0"/>
                  </a:lnTo>
                  <a:lnTo>
                    <a:pt x="301" y="0"/>
                  </a:lnTo>
                  <a:lnTo>
                    <a:pt x="317" y="0"/>
                  </a:lnTo>
                  <a:lnTo>
                    <a:pt x="317" y="86"/>
                  </a:lnTo>
                  <a:lnTo>
                    <a:pt x="317" y="86"/>
                  </a:lnTo>
                  <a:lnTo>
                    <a:pt x="293" y="88"/>
                  </a:lnTo>
                  <a:lnTo>
                    <a:pt x="269" y="90"/>
                  </a:lnTo>
                  <a:lnTo>
                    <a:pt x="246" y="96"/>
                  </a:lnTo>
                  <a:lnTo>
                    <a:pt x="224" y="105"/>
                  </a:lnTo>
                  <a:lnTo>
                    <a:pt x="201" y="114"/>
                  </a:lnTo>
                  <a:lnTo>
                    <a:pt x="180" y="129"/>
                  </a:lnTo>
                  <a:lnTo>
                    <a:pt x="160" y="144"/>
                  </a:lnTo>
                  <a:lnTo>
                    <a:pt x="143" y="163"/>
                  </a:lnTo>
                  <a:lnTo>
                    <a:pt x="143" y="163"/>
                  </a:lnTo>
                  <a:lnTo>
                    <a:pt x="129" y="180"/>
                  </a:lnTo>
                  <a:lnTo>
                    <a:pt x="117" y="196"/>
                  </a:lnTo>
                  <a:lnTo>
                    <a:pt x="109" y="215"/>
                  </a:lnTo>
                  <a:lnTo>
                    <a:pt x="101" y="233"/>
                  </a:lnTo>
                  <a:lnTo>
                    <a:pt x="95" y="253"/>
                  </a:lnTo>
                  <a:lnTo>
                    <a:pt x="91" y="271"/>
                  </a:lnTo>
                  <a:lnTo>
                    <a:pt x="88" y="291"/>
                  </a:lnTo>
                  <a:lnTo>
                    <a:pt x="88" y="311"/>
                  </a:lnTo>
                  <a:lnTo>
                    <a:pt x="0" y="311"/>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0396A729-28B9-CE6F-9AB4-D666C413C1C8}"/>
                </a:ext>
              </a:extLst>
            </p:cNvPr>
            <p:cNvSpPr>
              <a:spLocks/>
            </p:cNvSpPr>
            <p:nvPr/>
          </p:nvSpPr>
          <p:spPr bwMode="auto">
            <a:xfrm>
              <a:off x="2093" y="4226"/>
              <a:ext cx="316" cy="311"/>
            </a:xfrm>
            <a:custGeom>
              <a:avLst/>
              <a:gdLst>
                <a:gd name="T0" fmla="*/ 316 w 316"/>
                <a:gd name="T1" fmla="*/ 0 h 311"/>
                <a:gd name="T2" fmla="*/ 316 w 316"/>
                <a:gd name="T3" fmla="*/ 0 h 311"/>
                <a:gd name="T4" fmla="*/ 315 w 316"/>
                <a:gd name="T5" fmla="*/ 27 h 311"/>
                <a:gd name="T6" fmla="*/ 312 w 316"/>
                <a:gd name="T7" fmla="*/ 53 h 311"/>
                <a:gd name="T8" fmla="*/ 306 w 316"/>
                <a:gd name="T9" fmla="*/ 82 h 311"/>
                <a:gd name="T10" fmla="*/ 298 w 316"/>
                <a:gd name="T11" fmla="*/ 107 h 311"/>
                <a:gd name="T12" fmla="*/ 287 w 316"/>
                <a:gd name="T13" fmla="*/ 134 h 311"/>
                <a:gd name="T14" fmla="*/ 274 w 316"/>
                <a:gd name="T15" fmla="*/ 158 h 311"/>
                <a:gd name="T16" fmla="*/ 258 w 316"/>
                <a:gd name="T17" fmla="*/ 182 h 311"/>
                <a:gd name="T18" fmla="*/ 240 w 316"/>
                <a:gd name="T19" fmla="*/ 205 h 311"/>
                <a:gd name="T20" fmla="*/ 240 w 316"/>
                <a:gd name="T21" fmla="*/ 205 h 311"/>
                <a:gd name="T22" fmla="*/ 229 w 316"/>
                <a:gd name="T23" fmla="*/ 219 h 311"/>
                <a:gd name="T24" fmla="*/ 216 w 316"/>
                <a:gd name="T25" fmla="*/ 230 h 311"/>
                <a:gd name="T26" fmla="*/ 202 w 316"/>
                <a:gd name="T27" fmla="*/ 243 h 311"/>
                <a:gd name="T28" fmla="*/ 189 w 316"/>
                <a:gd name="T29" fmla="*/ 253 h 311"/>
                <a:gd name="T30" fmla="*/ 175 w 316"/>
                <a:gd name="T31" fmla="*/ 263 h 311"/>
                <a:gd name="T32" fmla="*/ 159 w 316"/>
                <a:gd name="T33" fmla="*/ 271 h 311"/>
                <a:gd name="T34" fmla="*/ 145 w 316"/>
                <a:gd name="T35" fmla="*/ 280 h 311"/>
                <a:gd name="T36" fmla="*/ 130 w 316"/>
                <a:gd name="T37" fmla="*/ 287 h 311"/>
                <a:gd name="T38" fmla="*/ 114 w 316"/>
                <a:gd name="T39" fmla="*/ 292 h 311"/>
                <a:gd name="T40" fmla="*/ 99 w 316"/>
                <a:gd name="T41" fmla="*/ 298 h 311"/>
                <a:gd name="T42" fmla="*/ 82 w 316"/>
                <a:gd name="T43" fmla="*/ 302 h 311"/>
                <a:gd name="T44" fmla="*/ 66 w 316"/>
                <a:gd name="T45" fmla="*/ 307 h 311"/>
                <a:gd name="T46" fmla="*/ 49 w 316"/>
                <a:gd name="T47" fmla="*/ 308 h 311"/>
                <a:gd name="T48" fmla="*/ 32 w 316"/>
                <a:gd name="T49" fmla="*/ 311 h 311"/>
                <a:gd name="T50" fmla="*/ 15 w 316"/>
                <a:gd name="T51" fmla="*/ 311 h 311"/>
                <a:gd name="T52" fmla="*/ 0 w 316"/>
                <a:gd name="T53" fmla="*/ 311 h 311"/>
                <a:gd name="T54" fmla="*/ 0 w 316"/>
                <a:gd name="T55" fmla="*/ 225 h 311"/>
                <a:gd name="T56" fmla="*/ 0 w 316"/>
                <a:gd name="T57" fmla="*/ 225 h 311"/>
                <a:gd name="T58" fmla="*/ 24 w 316"/>
                <a:gd name="T59" fmla="*/ 223 h 311"/>
                <a:gd name="T60" fmla="*/ 48 w 316"/>
                <a:gd name="T61" fmla="*/ 220 h 311"/>
                <a:gd name="T62" fmla="*/ 72 w 316"/>
                <a:gd name="T63" fmla="*/ 215 h 311"/>
                <a:gd name="T64" fmla="*/ 94 w 316"/>
                <a:gd name="T65" fmla="*/ 206 h 311"/>
                <a:gd name="T66" fmla="*/ 116 w 316"/>
                <a:gd name="T67" fmla="*/ 196 h 311"/>
                <a:gd name="T68" fmla="*/ 137 w 316"/>
                <a:gd name="T69" fmla="*/ 182 h 311"/>
                <a:gd name="T70" fmla="*/ 157 w 316"/>
                <a:gd name="T71" fmla="*/ 167 h 311"/>
                <a:gd name="T72" fmla="*/ 175 w 316"/>
                <a:gd name="T73" fmla="*/ 148 h 311"/>
                <a:gd name="T74" fmla="*/ 175 w 316"/>
                <a:gd name="T75" fmla="*/ 148 h 311"/>
                <a:gd name="T76" fmla="*/ 188 w 316"/>
                <a:gd name="T77" fmla="*/ 131 h 311"/>
                <a:gd name="T78" fmla="*/ 199 w 316"/>
                <a:gd name="T79" fmla="*/ 114 h 311"/>
                <a:gd name="T80" fmla="*/ 209 w 316"/>
                <a:gd name="T81" fmla="*/ 96 h 311"/>
                <a:gd name="T82" fmla="*/ 216 w 316"/>
                <a:gd name="T83" fmla="*/ 78 h 311"/>
                <a:gd name="T84" fmla="*/ 222 w 316"/>
                <a:gd name="T85" fmla="*/ 58 h 311"/>
                <a:gd name="T86" fmla="*/ 226 w 316"/>
                <a:gd name="T87" fmla="*/ 39 h 311"/>
                <a:gd name="T88" fmla="*/ 229 w 316"/>
                <a:gd name="T89" fmla="*/ 20 h 311"/>
                <a:gd name="T90" fmla="*/ 229 w 316"/>
                <a:gd name="T91" fmla="*/ 0 h 311"/>
                <a:gd name="T92" fmla="*/ 316 w 316"/>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0"/>
                  </a:moveTo>
                  <a:lnTo>
                    <a:pt x="316" y="0"/>
                  </a:lnTo>
                  <a:lnTo>
                    <a:pt x="315" y="27"/>
                  </a:lnTo>
                  <a:lnTo>
                    <a:pt x="312" y="53"/>
                  </a:lnTo>
                  <a:lnTo>
                    <a:pt x="306" y="82"/>
                  </a:lnTo>
                  <a:lnTo>
                    <a:pt x="298" y="107"/>
                  </a:lnTo>
                  <a:lnTo>
                    <a:pt x="287" y="134"/>
                  </a:lnTo>
                  <a:lnTo>
                    <a:pt x="274" y="158"/>
                  </a:lnTo>
                  <a:lnTo>
                    <a:pt x="258" y="182"/>
                  </a:lnTo>
                  <a:lnTo>
                    <a:pt x="240" y="205"/>
                  </a:lnTo>
                  <a:lnTo>
                    <a:pt x="240" y="205"/>
                  </a:lnTo>
                  <a:lnTo>
                    <a:pt x="229" y="219"/>
                  </a:lnTo>
                  <a:lnTo>
                    <a:pt x="216" y="230"/>
                  </a:lnTo>
                  <a:lnTo>
                    <a:pt x="202" y="243"/>
                  </a:lnTo>
                  <a:lnTo>
                    <a:pt x="189" y="253"/>
                  </a:lnTo>
                  <a:lnTo>
                    <a:pt x="175" y="263"/>
                  </a:lnTo>
                  <a:lnTo>
                    <a:pt x="159" y="271"/>
                  </a:lnTo>
                  <a:lnTo>
                    <a:pt x="145" y="280"/>
                  </a:lnTo>
                  <a:lnTo>
                    <a:pt x="130" y="287"/>
                  </a:lnTo>
                  <a:lnTo>
                    <a:pt x="114" y="292"/>
                  </a:lnTo>
                  <a:lnTo>
                    <a:pt x="99" y="298"/>
                  </a:lnTo>
                  <a:lnTo>
                    <a:pt x="82" y="302"/>
                  </a:lnTo>
                  <a:lnTo>
                    <a:pt x="66" y="307"/>
                  </a:lnTo>
                  <a:lnTo>
                    <a:pt x="49" y="308"/>
                  </a:lnTo>
                  <a:lnTo>
                    <a:pt x="32" y="311"/>
                  </a:lnTo>
                  <a:lnTo>
                    <a:pt x="15" y="311"/>
                  </a:lnTo>
                  <a:lnTo>
                    <a:pt x="0" y="311"/>
                  </a:lnTo>
                  <a:lnTo>
                    <a:pt x="0" y="225"/>
                  </a:lnTo>
                  <a:lnTo>
                    <a:pt x="0" y="225"/>
                  </a:lnTo>
                  <a:lnTo>
                    <a:pt x="24" y="223"/>
                  </a:lnTo>
                  <a:lnTo>
                    <a:pt x="48" y="220"/>
                  </a:lnTo>
                  <a:lnTo>
                    <a:pt x="72" y="215"/>
                  </a:lnTo>
                  <a:lnTo>
                    <a:pt x="94" y="206"/>
                  </a:lnTo>
                  <a:lnTo>
                    <a:pt x="116" y="196"/>
                  </a:lnTo>
                  <a:lnTo>
                    <a:pt x="137" y="182"/>
                  </a:lnTo>
                  <a:lnTo>
                    <a:pt x="157" y="167"/>
                  </a:lnTo>
                  <a:lnTo>
                    <a:pt x="175" y="148"/>
                  </a:lnTo>
                  <a:lnTo>
                    <a:pt x="175" y="148"/>
                  </a:lnTo>
                  <a:lnTo>
                    <a:pt x="188" y="131"/>
                  </a:lnTo>
                  <a:lnTo>
                    <a:pt x="199" y="114"/>
                  </a:lnTo>
                  <a:lnTo>
                    <a:pt x="209" y="96"/>
                  </a:lnTo>
                  <a:lnTo>
                    <a:pt x="216" y="78"/>
                  </a:lnTo>
                  <a:lnTo>
                    <a:pt x="222" y="58"/>
                  </a:lnTo>
                  <a:lnTo>
                    <a:pt x="226" y="39"/>
                  </a:lnTo>
                  <a:lnTo>
                    <a:pt x="229" y="20"/>
                  </a:lnTo>
                  <a:lnTo>
                    <a:pt x="229" y="0"/>
                  </a:lnTo>
                  <a:lnTo>
                    <a:pt x="316" y="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5861F429-A63B-D47C-0CF3-471546F9CF3B}"/>
                </a:ext>
              </a:extLst>
            </p:cNvPr>
            <p:cNvSpPr>
              <a:spLocks/>
            </p:cNvSpPr>
            <p:nvPr/>
          </p:nvSpPr>
          <p:spPr bwMode="auto">
            <a:xfrm>
              <a:off x="2093" y="3901"/>
              <a:ext cx="316" cy="311"/>
            </a:xfrm>
            <a:custGeom>
              <a:avLst/>
              <a:gdLst>
                <a:gd name="T0" fmla="*/ 316 w 316"/>
                <a:gd name="T1" fmla="*/ 311 h 311"/>
                <a:gd name="T2" fmla="*/ 316 w 316"/>
                <a:gd name="T3" fmla="*/ 311 h 311"/>
                <a:gd name="T4" fmla="*/ 315 w 316"/>
                <a:gd name="T5" fmla="*/ 284 h 311"/>
                <a:gd name="T6" fmla="*/ 312 w 316"/>
                <a:gd name="T7" fmla="*/ 257 h 311"/>
                <a:gd name="T8" fmla="*/ 306 w 316"/>
                <a:gd name="T9" fmla="*/ 230 h 311"/>
                <a:gd name="T10" fmla="*/ 298 w 316"/>
                <a:gd name="T11" fmla="*/ 203 h 311"/>
                <a:gd name="T12" fmla="*/ 287 w 316"/>
                <a:gd name="T13" fmla="*/ 176 h 311"/>
                <a:gd name="T14" fmla="*/ 274 w 316"/>
                <a:gd name="T15" fmla="*/ 152 h 311"/>
                <a:gd name="T16" fmla="*/ 258 w 316"/>
                <a:gd name="T17" fmla="*/ 128 h 311"/>
                <a:gd name="T18" fmla="*/ 240 w 316"/>
                <a:gd name="T19" fmla="*/ 104 h 311"/>
                <a:gd name="T20" fmla="*/ 240 w 316"/>
                <a:gd name="T21" fmla="*/ 104 h 311"/>
                <a:gd name="T22" fmla="*/ 229 w 316"/>
                <a:gd name="T23" fmla="*/ 91 h 311"/>
                <a:gd name="T24" fmla="*/ 216 w 316"/>
                <a:gd name="T25" fmla="*/ 80 h 311"/>
                <a:gd name="T26" fmla="*/ 202 w 316"/>
                <a:gd name="T27" fmla="*/ 67 h 311"/>
                <a:gd name="T28" fmla="*/ 189 w 316"/>
                <a:gd name="T29" fmla="*/ 58 h 311"/>
                <a:gd name="T30" fmla="*/ 175 w 316"/>
                <a:gd name="T31" fmla="*/ 48 h 311"/>
                <a:gd name="T32" fmla="*/ 159 w 316"/>
                <a:gd name="T33" fmla="*/ 39 h 311"/>
                <a:gd name="T34" fmla="*/ 145 w 316"/>
                <a:gd name="T35" fmla="*/ 31 h 311"/>
                <a:gd name="T36" fmla="*/ 130 w 316"/>
                <a:gd name="T37" fmla="*/ 24 h 311"/>
                <a:gd name="T38" fmla="*/ 114 w 316"/>
                <a:gd name="T39" fmla="*/ 18 h 311"/>
                <a:gd name="T40" fmla="*/ 99 w 316"/>
                <a:gd name="T41" fmla="*/ 12 h 311"/>
                <a:gd name="T42" fmla="*/ 82 w 316"/>
                <a:gd name="T43" fmla="*/ 8 h 311"/>
                <a:gd name="T44" fmla="*/ 66 w 316"/>
                <a:gd name="T45" fmla="*/ 4 h 311"/>
                <a:gd name="T46" fmla="*/ 49 w 316"/>
                <a:gd name="T47" fmla="*/ 1 h 311"/>
                <a:gd name="T48" fmla="*/ 32 w 316"/>
                <a:gd name="T49" fmla="*/ 0 h 311"/>
                <a:gd name="T50" fmla="*/ 15 w 316"/>
                <a:gd name="T51" fmla="*/ 0 h 311"/>
                <a:gd name="T52" fmla="*/ 0 w 316"/>
                <a:gd name="T53" fmla="*/ 0 h 311"/>
                <a:gd name="T54" fmla="*/ 0 w 316"/>
                <a:gd name="T55" fmla="*/ 87 h 311"/>
                <a:gd name="T56" fmla="*/ 0 w 316"/>
                <a:gd name="T57" fmla="*/ 87 h 311"/>
                <a:gd name="T58" fmla="*/ 24 w 316"/>
                <a:gd name="T59" fmla="*/ 87 h 311"/>
                <a:gd name="T60" fmla="*/ 48 w 316"/>
                <a:gd name="T61" fmla="*/ 90 h 311"/>
                <a:gd name="T62" fmla="*/ 72 w 316"/>
                <a:gd name="T63" fmla="*/ 96 h 311"/>
                <a:gd name="T64" fmla="*/ 94 w 316"/>
                <a:gd name="T65" fmla="*/ 104 h 311"/>
                <a:gd name="T66" fmla="*/ 116 w 316"/>
                <a:gd name="T67" fmla="*/ 114 h 311"/>
                <a:gd name="T68" fmla="*/ 137 w 316"/>
                <a:gd name="T69" fmla="*/ 128 h 311"/>
                <a:gd name="T70" fmla="*/ 157 w 316"/>
                <a:gd name="T71" fmla="*/ 144 h 311"/>
                <a:gd name="T72" fmla="*/ 175 w 316"/>
                <a:gd name="T73" fmla="*/ 162 h 311"/>
                <a:gd name="T74" fmla="*/ 175 w 316"/>
                <a:gd name="T75" fmla="*/ 162 h 311"/>
                <a:gd name="T76" fmla="*/ 188 w 316"/>
                <a:gd name="T77" fmla="*/ 179 h 311"/>
                <a:gd name="T78" fmla="*/ 199 w 316"/>
                <a:gd name="T79" fmla="*/ 196 h 311"/>
                <a:gd name="T80" fmla="*/ 209 w 316"/>
                <a:gd name="T81" fmla="*/ 214 h 311"/>
                <a:gd name="T82" fmla="*/ 216 w 316"/>
                <a:gd name="T83" fmla="*/ 233 h 311"/>
                <a:gd name="T84" fmla="*/ 222 w 316"/>
                <a:gd name="T85" fmla="*/ 253 h 311"/>
                <a:gd name="T86" fmla="*/ 226 w 316"/>
                <a:gd name="T87" fmla="*/ 271 h 311"/>
                <a:gd name="T88" fmla="*/ 229 w 316"/>
                <a:gd name="T89" fmla="*/ 291 h 311"/>
                <a:gd name="T90" fmla="*/ 229 w 316"/>
                <a:gd name="T91" fmla="*/ 311 h 311"/>
                <a:gd name="T92" fmla="*/ 316 w 316"/>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311"/>
                  </a:moveTo>
                  <a:lnTo>
                    <a:pt x="316" y="311"/>
                  </a:lnTo>
                  <a:lnTo>
                    <a:pt x="315" y="284"/>
                  </a:lnTo>
                  <a:lnTo>
                    <a:pt x="312" y="257"/>
                  </a:lnTo>
                  <a:lnTo>
                    <a:pt x="306" y="230"/>
                  </a:lnTo>
                  <a:lnTo>
                    <a:pt x="298" y="203"/>
                  </a:lnTo>
                  <a:lnTo>
                    <a:pt x="287" y="176"/>
                  </a:lnTo>
                  <a:lnTo>
                    <a:pt x="274" y="152"/>
                  </a:lnTo>
                  <a:lnTo>
                    <a:pt x="258" y="128"/>
                  </a:lnTo>
                  <a:lnTo>
                    <a:pt x="240" y="104"/>
                  </a:lnTo>
                  <a:lnTo>
                    <a:pt x="240" y="104"/>
                  </a:lnTo>
                  <a:lnTo>
                    <a:pt x="229" y="91"/>
                  </a:lnTo>
                  <a:lnTo>
                    <a:pt x="216" y="80"/>
                  </a:lnTo>
                  <a:lnTo>
                    <a:pt x="202" y="67"/>
                  </a:lnTo>
                  <a:lnTo>
                    <a:pt x="189" y="58"/>
                  </a:lnTo>
                  <a:lnTo>
                    <a:pt x="175" y="48"/>
                  </a:lnTo>
                  <a:lnTo>
                    <a:pt x="159" y="39"/>
                  </a:lnTo>
                  <a:lnTo>
                    <a:pt x="145" y="31"/>
                  </a:lnTo>
                  <a:lnTo>
                    <a:pt x="130" y="24"/>
                  </a:lnTo>
                  <a:lnTo>
                    <a:pt x="114" y="18"/>
                  </a:lnTo>
                  <a:lnTo>
                    <a:pt x="99" y="12"/>
                  </a:lnTo>
                  <a:lnTo>
                    <a:pt x="82" y="8"/>
                  </a:lnTo>
                  <a:lnTo>
                    <a:pt x="66" y="4"/>
                  </a:lnTo>
                  <a:lnTo>
                    <a:pt x="49" y="1"/>
                  </a:lnTo>
                  <a:lnTo>
                    <a:pt x="32" y="0"/>
                  </a:lnTo>
                  <a:lnTo>
                    <a:pt x="15" y="0"/>
                  </a:lnTo>
                  <a:lnTo>
                    <a:pt x="0" y="0"/>
                  </a:lnTo>
                  <a:lnTo>
                    <a:pt x="0" y="87"/>
                  </a:lnTo>
                  <a:lnTo>
                    <a:pt x="0" y="87"/>
                  </a:lnTo>
                  <a:lnTo>
                    <a:pt x="24" y="87"/>
                  </a:lnTo>
                  <a:lnTo>
                    <a:pt x="48" y="90"/>
                  </a:lnTo>
                  <a:lnTo>
                    <a:pt x="72" y="96"/>
                  </a:lnTo>
                  <a:lnTo>
                    <a:pt x="94" y="104"/>
                  </a:lnTo>
                  <a:lnTo>
                    <a:pt x="116" y="114"/>
                  </a:lnTo>
                  <a:lnTo>
                    <a:pt x="137" y="128"/>
                  </a:lnTo>
                  <a:lnTo>
                    <a:pt x="157" y="144"/>
                  </a:lnTo>
                  <a:lnTo>
                    <a:pt x="175" y="162"/>
                  </a:lnTo>
                  <a:lnTo>
                    <a:pt x="175" y="162"/>
                  </a:lnTo>
                  <a:lnTo>
                    <a:pt x="188" y="179"/>
                  </a:lnTo>
                  <a:lnTo>
                    <a:pt x="199" y="196"/>
                  </a:lnTo>
                  <a:lnTo>
                    <a:pt x="209" y="214"/>
                  </a:lnTo>
                  <a:lnTo>
                    <a:pt x="216" y="233"/>
                  </a:lnTo>
                  <a:lnTo>
                    <a:pt x="222" y="253"/>
                  </a:lnTo>
                  <a:lnTo>
                    <a:pt x="226" y="271"/>
                  </a:lnTo>
                  <a:lnTo>
                    <a:pt x="229" y="291"/>
                  </a:lnTo>
                  <a:lnTo>
                    <a:pt x="229" y="311"/>
                  </a:lnTo>
                  <a:lnTo>
                    <a:pt x="316" y="311"/>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633A8B81-8B96-1B05-9D9E-EB6FA20B4423}"/>
                </a:ext>
              </a:extLst>
            </p:cNvPr>
            <p:cNvSpPr>
              <a:spLocks/>
            </p:cNvSpPr>
            <p:nvPr/>
          </p:nvSpPr>
          <p:spPr bwMode="auto">
            <a:xfrm>
              <a:off x="2303" y="2854"/>
              <a:ext cx="311" cy="617"/>
            </a:xfrm>
            <a:custGeom>
              <a:avLst/>
              <a:gdLst>
                <a:gd name="T0" fmla="*/ 311 w 311"/>
                <a:gd name="T1" fmla="*/ 617 h 617"/>
                <a:gd name="T2" fmla="*/ 256 w 311"/>
                <a:gd name="T3" fmla="*/ 613 h 617"/>
                <a:gd name="T4" fmla="*/ 204 w 311"/>
                <a:gd name="T5" fmla="*/ 598 h 617"/>
                <a:gd name="T6" fmla="*/ 153 w 311"/>
                <a:gd name="T7" fmla="*/ 574 h 617"/>
                <a:gd name="T8" fmla="*/ 106 w 311"/>
                <a:gd name="T9" fmla="*/ 540 h 617"/>
                <a:gd name="T10" fmla="*/ 84 w 311"/>
                <a:gd name="T11" fmla="*/ 519 h 617"/>
                <a:gd name="T12" fmla="*/ 47 w 311"/>
                <a:gd name="T13" fmla="*/ 470 h 617"/>
                <a:gd name="T14" fmla="*/ 20 w 311"/>
                <a:gd name="T15" fmla="*/ 416 h 617"/>
                <a:gd name="T16" fmla="*/ 5 w 311"/>
                <a:gd name="T17" fmla="*/ 360 h 617"/>
                <a:gd name="T18" fmla="*/ 0 w 311"/>
                <a:gd name="T19" fmla="*/ 300 h 617"/>
                <a:gd name="T20" fmla="*/ 9 w 311"/>
                <a:gd name="T21" fmla="*/ 241 h 617"/>
                <a:gd name="T22" fmla="*/ 27 w 311"/>
                <a:gd name="T23" fmla="*/ 184 h 617"/>
                <a:gd name="T24" fmla="*/ 57 w 311"/>
                <a:gd name="T25" fmla="*/ 130 h 617"/>
                <a:gd name="T26" fmla="*/ 77 w 311"/>
                <a:gd name="T27" fmla="*/ 106 h 617"/>
                <a:gd name="T28" fmla="*/ 101 w 311"/>
                <a:gd name="T29" fmla="*/ 81 h 617"/>
                <a:gd name="T30" fmla="*/ 128 w 311"/>
                <a:gd name="T31" fmla="*/ 60 h 617"/>
                <a:gd name="T32" fmla="*/ 154 w 311"/>
                <a:gd name="T33" fmla="*/ 41 h 617"/>
                <a:gd name="T34" fmla="*/ 184 w 311"/>
                <a:gd name="T35" fmla="*/ 26 h 617"/>
                <a:gd name="T36" fmla="*/ 215 w 311"/>
                <a:gd name="T37" fmla="*/ 15 h 617"/>
                <a:gd name="T38" fmla="*/ 246 w 311"/>
                <a:gd name="T39" fmla="*/ 6 h 617"/>
                <a:gd name="T40" fmla="*/ 279 w 311"/>
                <a:gd name="T41" fmla="*/ 2 h 617"/>
                <a:gd name="T42" fmla="*/ 311 w 311"/>
                <a:gd name="T43" fmla="*/ 0 h 617"/>
                <a:gd name="T44" fmla="*/ 311 w 311"/>
                <a:gd name="T45" fmla="*/ 87 h 617"/>
                <a:gd name="T46" fmla="*/ 265 w 311"/>
                <a:gd name="T47" fmla="*/ 92 h 617"/>
                <a:gd name="T48" fmla="*/ 219 w 311"/>
                <a:gd name="T49" fmla="*/ 106 h 617"/>
                <a:gd name="T50" fmla="*/ 178 w 311"/>
                <a:gd name="T51" fmla="*/ 129 h 617"/>
                <a:gd name="T52" fmla="*/ 142 w 311"/>
                <a:gd name="T53" fmla="*/ 163 h 617"/>
                <a:gd name="T54" fmla="*/ 129 w 311"/>
                <a:gd name="T55" fmla="*/ 181 h 617"/>
                <a:gd name="T56" fmla="*/ 106 w 311"/>
                <a:gd name="T57" fmla="*/ 220 h 617"/>
                <a:gd name="T58" fmla="*/ 94 w 311"/>
                <a:gd name="T59" fmla="*/ 261 h 617"/>
                <a:gd name="T60" fmla="*/ 88 w 311"/>
                <a:gd name="T61" fmla="*/ 303 h 617"/>
                <a:gd name="T62" fmla="*/ 91 w 311"/>
                <a:gd name="T63" fmla="*/ 345 h 617"/>
                <a:gd name="T64" fmla="*/ 102 w 311"/>
                <a:gd name="T65" fmla="*/ 386 h 617"/>
                <a:gd name="T66" fmla="*/ 120 w 311"/>
                <a:gd name="T67" fmla="*/ 425 h 617"/>
                <a:gd name="T68" fmla="*/ 147 w 311"/>
                <a:gd name="T69" fmla="*/ 460 h 617"/>
                <a:gd name="T70" fmla="*/ 164 w 311"/>
                <a:gd name="T71" fmla="*/ 475 h 617"/>
                <a:gd name="T72" fmla="*/ 197 w 311"/>
                <a:gd name="T73" fmla="*/ 499 h 617"/>
                <a:gd name="T74" fmla="*/ 234 w 311"/>
                <a:gd name="T75" fmla="*/ 516 h 617"/>
                <a:gd name="T76" fmla="*/ 272 w 311"/>
                <a:gd name="T77" fmla="*/ 526 h 617"/>
                <a:gd name="T78" fmla="*/ 311 w 311"/>
                <a:gd name="T79" fmla="*/ 5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7">
                  <a:moveTo>
                    <a:pt x="311" y="617"/>
                  </a:moveTo>
                  <a:lnTo>
                    <a:pt x="311" y="617"/>
                  </a:lnTo>
                  <a:lnTo>
                    <a:pt x="283" y="615"/>
                  </a:lnTo>
                  <a:lnTo>
                    <a:pt x="256" y="613"/>
                  </a:lnTo>
                  <a:lnTo>
                    <a:pt x="229" y="606"/>
                  </a:lnTo>
                  <a:lnTo>
                    <a:pt x="204" y="598"/>
                  </a:lnTo>
                  <a:lnTo>
                    <a:pt x="178" y="587"/>
                  </a:lnTo>
                  <a:lnTo>
                    <a:pt x="153" y="574"/>
                  </a:lnTo>
                  <a:lnTo>
                    <a:pt x="129" y="559"/>
                  </a:lnTo>
                  <a:lnTo>
                    <a:pt x="106" y="540"/>
                  </a:lnTo>
                  <a:lnTo>
                    <a:pt x="106" y="540"/>
                  </a:lnTo>
                  <a:lnTo>
                    <a:pt x="84" y="519"/>
                  </a:lnTo>
                  <a:lnTo>
                    <a:pt x="64" y="495"/>
                  </a:lnTo>
                  <a:lnTo>
                    <a:pt x="47" y="470"/>
                  </a:lnTo>
                  <a:lnTo>
                    <a:pt x="31" y="444"/>
                  </a:lnTo>
                  <a:lnTo>
                    <a:pt x="20" y="416"/>
                  </a:lnTo>
                  <a:lnTo>
                    <a:pt x="12" y="388"/>
                  </a:lnTo>
                  <a:lnTo>
                    <a:pt x="5" y="360"/>
                  </a:lnTo>
                  <a:lnTo>
                    <a:pt x="2" y="330"/>
                  </a:lnTo>
                  <a:lnTo>
                    <a:pt x="0" y="300"/>
                  </a:lnTo>
                  <a:lnTo>
                    <a:pt x="3" y="270"/>
                  </a:lnTo>
                  <a:lnTo>
                    <a:pt x="9" y="241"/>
                  </a:lnTo>
                  <a:lnTo>
                    <a:pt x="16" y="212"/>
                  </a:lnTo>
                  <a:lnTo>
                    <a:pt x="27" y="184"/>
                  </a:lnTo>
                  <a:lnTo>
                    <a:pt x="40" y="157"/>
                  </a:lnTo>
                  <a:lnTo>
                    <a:pt x="57" y="130"/>
                  </a:lnTo>
                  <a:lnTo>
                    <a:pt x="77" y="106"/>
                  </a:lnTo>
                  <a:lnTo>
                    <a:pt x="77" y="106"/>
                  </a:lnTo>
                  <a:lnTo>
                    <a:pt x="88" y="94"/>
                  </a:lnTo>
                  <a:lnTo>
                    <a:pt x="101" y="81"/>
                  </a:lnTo>
                  <a:lnTo>
                    <a:pt x="113" y="70"/>
                  </a:lnTo>
                  <a:lnTo>
                    <a:pt x="128" y="60"/>
                  </a:lnTo>
                  <a:lnTo>
                    <a:pt x="140" y="50"/>
                  </a:lnTo>
                  <a:lnTo>
                    <a:pt x="154" y="41"/>
                  </a:lnTo>
                  <a:lnTo>
                    <a:pt x="170" y="33"/>
                  </a:lnTo>
                  <a:lnTo>
                    <a:pt x="184" y="26"/>
                  </a:lnTo>
                  <a:lnTo>
                    <a:pt x="200" y="20"/>
                  </a:lnTo>
                  <a:lnTo>
                    <a:pt x="215" y="15"/>
                  </a:lnTo>
                  <a:lnTo>
                    <a:pt x="231" y="10"/>
                  </a:lnTo>
                  <a:lnTo>
                    <a:pt x="246" y="6"/>
                  </a:lnTo>
                  <a:lnTo>
                    <a:pt x="262" y="3"/>
                  </a:lnTo>
                  <a:lnTo>
                    <a:pt x="279" y="2"/>
                  </a:lnTo>
                  <a:lnTo>
                    <a:pt x="294" y="0"/>
                  </a:lnTo>
                  <a:lnTo>
                    <a:pt x="311" y="0"/>
                  </a:lnTo>
                  <a:lnTo>
                    <a:pt x="311" y="87"/>
                  </a:lnTo>
                  <a:lnTo>
                    <a:pt x="311" y="87"/>
                  </a:lnTo>
                  <a:lnTo>
                    <a:pt x="287" y="88"/>
                  </a:lnTo>
                  <a:lnTo>
                    <a:pt x="265" y="92"/>
                  </a:lnTo>
                  <a:lnTo>
                    <a:pt x="242" y="98"/>
                  </a:lnTo>
                  <a:lnTo>
                    <a:pt x="219" y="106"/>
                  </a:lnTo>
                  <a:lnTo>
                    <a:pt x="198" y="116"/>
                  </a:lnTo>
                  <a:lnTo>
                    <a:pt x="178" y="129"/>
                  </a:lnTo>
                  <a:lnTo>
                    <a:pt x="160" y="145"/>
                  </a:lnTo>
                  <a:lnTo>
                    <a:pt x="142" y="163"/>
                  </a:lnTo>
                  <a:lnTo>
                    <a:pt x="142" y="163"/>
                  </a:lnTo>
                  <a:lnTo>
                    <a:pt x="129" y="181"/>
                  </a:lnTo>
                  <a:lnTo>
                    <a:pt x="116" y="200"/>
                  </a:lnTo>
                  <a:lnTo>
                    <a:pt x="106" y="220"/>
                  </a:lnTo>
                  <a:lnTo>
                    <a:pt x="99" y="239"/>
                  </a:lnTo>
                  <a:lnTo>
                    <a:pt x="94" y="261"/>
                  </a:lnTo>
                  <a:lnTo>
                    <a:pt x="89" y="282"/>
                  </a:lnTo>
                  <a:lnTo>
                    <a:pt x="88" y="303"/>
                  </a:lnTo>
                  <a:lnTo>
                    <a:pt x="88" y="324"/>
                  </a:lnTo>
                  <a:lnTo>
                    <a:pt x="91" y="345"/>
                  </a:lnTo>
                  <a:lnTo>
                    <a:pt x="95" y="365"/>
                  </a:lnTo>
                  <a:lnTo>
                    <a:pt x="102" y="386"/>
                  </a:lnTo>
                  <a:lnTo>
                    <a:pt x="111" y="406"/>
                  </a:lnTo>
                  <a:lnTo>
                    <a:pt x="120" y="425"/>
                  </a:lnTo>
                  <a:lnTo>
                    <a:pt x="133" y="443"/>
                  </a:lnTo>
                  <a:lnTo>
                    <a:pt x="147" y="460"/>
                  </a:lnTo>
                  <a:lnTo>
                    <a:pt x="164" y="475"/>
                  </a:lnTo>
                  <a:lnTo>
                    <a:pt x="164" y="475"/>
                  </a:lnTo>
                  <a:lnTo>
                    <a:pt x="180" y="488"/>
                  </a:lnTo>
                  <a:lnTo>
                    <a:pt x="197" y="499"/>
                  </a:lnTo>
                  <a:lnTo>
                    <a:pt x="215" y="508"/>
                  </a:lnTo>
                  <a:lnTo>
                    <a:pt x="234" y="516"/>
                  </a:lnTo>
                  <a:lnTo>
                    <a:pt x="252" y="522"/>
                  </a:lnTo>
                  <a:lnTo>
                    <a:pt x="272" y="526"/>
                  </a:lnTo>
                  <a:lnTo>
                    <a:pt x="292" y="529"/>
                  </a:lnTo>
                  <a:lnTo>
                    <a:pt x="311" y="529"/>
                  </a:lnTo>
                  <a:lnTo>
                    <a:pt x="311" y="617"/>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7F484F35-7D60-50D4-0729-CDE669F21F45}"/>
                </a:ext>
              </a:extLst>
            </p:cNvPr>
            <p:cNvSpPr>
              <a:spLocks/>
            </p:cNvSpPr>
            <p:nvPr/>
          </p:nvSpPr>
          <p:spPr bwMode="auto">
            <a:xfrm>
              <a:off x="2087" y="3366"/>
              <a:ext cx="317" cy="313"/>
            </a:xfrm>
            <a:custGeom>
              <a:avLst/>
              <a:gdLst>
                <a:gd name="T0" fmla="*/ 317 w 317"/>
                <a:gd name="T1" fmla="*/ 313 h 313"/>
                <a:gd name="T2" fmla="*/ 317 w 317"/>
                <a:gd name="T3" fmla="*/ 313 h 313"/>
                <a:gd name="T4" fmla="*/ 315 w 317"/>
                <a:gd name="T5" fmla="*/ 284 h 313"/>
                <a:gd name="T6" fmla="*/ 312 w 317"/>
                <a:gd name="T7" fmla="*/ 257 h 313"/>
                <a:gd name="T8" fmla="*/ 307 w 317"/>
                <a:gd name="T9" fmla="*/ 231 h 313"/>
                <a:gd name="T10" fmla="*/ 298 w 317"/>
                <a:gd name="T11" fmla="*/ 204 h 313"/>
                <a:gd name="T12" fmla="*/ 287 w 317"/>
                <a:gd name="T13" fmla="*/ 178 h 313"/>
                <a:gd name="T14" fmla="*/ 274 w 317"/>
                <a:gd name="T15" fmla="*/ 153 h 313"/>
                <a:gd name="T16" fmla="*/ 259 w 317"/>
                <a:gd name="T17" fmla="*/ 129 h 313"/>
                <a:gd name="T18" fmla="*/ 240 w 317"/>
                <a:gd name="T19" fmla="*/ 106 h 313"/>
                <a:gd name="T20" fmla="*/ 240 w 317"/>
                <a:gd name="T21" fmla="*/ 106 h 313"/>
                <a:gd name="T22" fmla="*/ 229 w 317"/>
                <a:gd name="T23" fmla="*/ 94 h 313"/>
                <a:gd name="T24" fmla="*/ 216 w 317"/>
                <a:gd name="T25" fmla="*/ 81 h 313"/>
                <a:gd name="T26" fmla="*/ 202 w 317"/>
                <a:gd name="T27" fmla="*/ 69 h 313"/>
                <a:gd name="T28" fmla="*/ 189 w 317"/>
                <a:gd name="T29" fmla="*/ 58 h 313"/>
                <a:gd name="T30" fmla="*/ 174 w 317"/>
                <a:gd name="T31" fmla="*/ 48 h 313"/>
                <a:gd name="T32" fmla="*/ 160 w 317"/>
                <a:gd name="T33" fmla="*/ 40 h 313"/>
                <a:gd name="T34" fmla="*/ 146 w 317"/>
                <a:gd name="T35" fmla="*/ 33 h 313"/>
                <a:gd name="T36" fmla="*/ 130 w 317"/>
                <a:gd name="T37" fmla="*/ 26 h 313"/>
                <a:gd name="T38" fmla="*/ 115 w 317"/>
                <a:gd name="T39" fmla="*/ 19 h 313"/>
                <a:gd name="T40" fmla="*/ 98 w 317"/>
                <a:gd name="T41" fmla="*/ 13 h 313"/>
                <a:gd name="T42" fmla="*/ 82 w 317"/>
                <a:gd name="T43" fmla="*/ 9 h 313"/>
                <a:gd name="T44" fmla="*/ 66 w 317"/>
                <a:gd name="T45" fmla="*/ 6 h 313"/>
                <a:gd name="T46" fmla="*/ 49 w 317"/>
                <a:gd name="T47" fmla="*/ 3 h 313"/>
                <a:gd name="T48" fmla="*/ 32 w 317"/>
                <a:gd name="T49" fmla="*/ 2 h 313"/>
                <a:gd name="T50" fmla="*/ 16 w 317"/>
                <a:gd name="T51" fmla="*/ 0 h 313"/>
                <a:gd name="T52" fmla="*/ 0 w 317"/>
                <a:gd name="T53" fmla="*/ 0 h 313"/>
                <a:gd name="T54" fmla="*/ 0 w 317"/>
                <a:gd name="T55" fmla="*/ 88 h 313"/>
                <a:gd name="T56" fmla="*/ 0 w 317"/>
                <a:gd name="T57" fmla="*/ 88 h 313"/>
                <a:gd name="T58" fmla="*/ 24 w 317"/>
                <a:gd name="T59" fmla="*/ 88 h 313"/>
                <a:gd name="T60" fmla="*/ 48 w 317"/>
                <a:gd name="T61" fmla="*/ 91 h 313"/>
                <a:gd name="T62" fmla="*/ 71 w 317"/>
                <a:gd name="T63" fmla="*/ 96 h 313"/>
                <a:gd name="T64" fmla="*/ 95 w 317"/>
                <a:gd name="T65" fmla="*/ 105 h 313"/>
                <a:gd name="T66" fmla="*/ 116 w 317"/>
                <a:gd name="T67" fmla="*/ 115 h 313"/>
                <a:gd name="T68" fmla="*/ 137 w 317"/>
                <a:gd name="T69" fmla="*/ 129 h 313"/>
                <a:gd name="T70" fmla="*/ 157 w 317"/>
                <a:gd name="T71" fmla="*/ 144 h 313"/>
                <a:gd name="T72" fmla="*/ 175 w 317"/>
                <a:gd name="T73" fmla="*/ 163 h 313"/>
                <a:gd name="T74" fmla="*/ 175 w 317"/>
                <a:gd name="T75" fmla="*/ 163 h 313"/>
                <a:gd name="T76" fmla="*/ 188 w 317"/>
                <a:gd name="T77" fmla="*/ 180 h 313"/>
                <a:gd name="T78" fmla="*/ 199 w 317"/>
                <a:gd name="T79" fmla="*/ 197 h 313"/>
                <a:gd name="T80" fmla="*/ 209 w 317"/>
                <a:gd name="T81" fmla="*/ 215 h 313"/>
                <a:gd name="T82" fmla="*/ 216 w 317"/>
                <a:gd name="T83" fmla="*/ 233 h 313"/>
                <a:gd name="T84" fmla="*/ 222 w 317"/>
                <a:gd name="T85" fmla="*/ 253 h 313"/>
                <a:gd name="T86" fmla="*/ 226 w 317"/>
                <a:gd name="T87" fmla="*/ 273 h 313"/>
                <a:gd name="T88" fmla="*/ 229 w 317"/>
                <a:gd name="T89" fmla="*/ 293 h 313"/>
                <a:gd name="T90" fmla="*/ 229 w 317"/>
                <a:gd name="T91" fmla="*/ 313 h 313"/>
                <a:gd name="T92" fmla="*/ 317 w 317"/>
                <a:gd name="T9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3">
                  <a:moveTo>
                    <a:pt x="317" y="313"/>
                  </a:moveTo>
                  <a:lnTo>
                    <a:pt x="317" y="313"/>
                  </a:lnTo>
                  <a:lnTo>
                    <a:pt x="315" y="284"/>
                  </a:lnTo>
                  <a:lnTo>
                    <a:pt x="312" y="257"/>
                  </a:lnTo>
                  <a:lnTo>
                    <a:pt x="307" y="231"/>
                  </a:lnTo>
                  <a:lnTo>
                    <a:pt x="298" y="204"/>
                  </a:lnTo>
                  <a:lnTo>
                    <a:pt x="287" y="178"/>
                  </a:lnTo>
                  <a:lnTo>
                    <a:pt x="274" y="153"/>
                  </a:lnTo>
                  <a:lnTo>
                    <a:pt x="259" y="129"/>
                  </a:lnTo>
                  <a:lnTo>
                    <a:pt x="240" y="106"/>
                  </a:lnTo>
                  <a:lnTo>
                    <a:pt x="240" y="106"/>
                  </a:lnTo>
                  <a:lnTo>
                    <a:pt x="229" y="94"/>
                  </a:lnTo>
                  <a:lnTo>
                    <a:pt x="216" y="81"/>
                  </a:lnTo>
                  <a:lnTo>
                    <a:pt x="202" y="69"/>
                  </a:lnTo>
                  <a:lnTo>
                    <a:pt x="189" y="58"/>
                  </a:lnTo>
                  <a:lnTo>
                    <a:pt x="174" y="48"/>
                  </a:lnTo>
                  <a:lnTo>
                    <a:pt x="160" y="40"/>
                  </a:lnTo>
                  <a:lnTo>
                    <a:pt x="146" y="33"/>
                  </a:lnTo>
                  <a:lnTo>
                    <a:pt x="130" y="26"/>
                  </a:lnTo>
                  <a:lnTo>
                    <a:pt x="115" y="19"/>
                  </a:lnTo>
                  <a:lnTo>
                    <a:pt x="98" y="13"/>
                  </a:lnTo>
                  <a:lnTo>
                    <a:pt x="82" y="9"/>
                  </a:lnTo>
                  <a:lnTo>
                    <a:pt x="66" y="6"/>
                  </a:lnTo>
                  <a:lnTo>
                    <a:pt x="49" y="3"/>
                  </a:lnTo>
                  <a:lnTo>
                    <a:pt x="32" y="2"/>
                  </a:lnTo>
                  <a:lnTo>
                    <a:pt x="16" y="0"/>
                  </a:lnTo>
                  <a:lnTo>
                    <a:pt x="0" y="0"/>
                  </a:lnTo>
                  <a:lnTo>
                    <a:pt x="0" y="88"/>
                  </a:lnTo>
                  <a:lnTo>
                    <a:pt x="0" y="88"/>
                  </a:lnTo>
                  <a:lnTo>
                    <a:pt x="24" y="88"/>
                  </a:lnTo>
                  <a:lnTo>
                    <a:pt x="48" y="91"/>
                  </a:lnTo>
                  <a:lnTo>
                    <a:pt x="71" y="96"/>
                  </a:lnTo>
                  <a:lnTo>
                    <a:pt x="95" y="105"/>
                  </a:lnTo>
                  <a:lnTo>
                    <a:pt x="116" y="115"/>
                  </a:lnTo>
                  <a:lnTo>
                    <a:pt x="137" y="129"/>
                  </a:lnTo>
                  <a:lnTo>
                    <a:pt x="157" y="144"/>
                  </a:lnTo>
                  <a:lnTo>
                    <a:pt x="175" y="163"/>
                  </a:lnTo>
                  <a:lnTo>
                    <a:pt x="175" y="163"/>
                  </a:lnTo>
                  <a:lnTo>
                    <a:pt x="188" y="180"/>
                  </a:lnTo>
                  <a:lnTo>
                    <a:pt x="199" y="197"/>
                  </a:lnTo>
                  <a:lnTo>
                    <a:pt x="209" y="215"/>
                  </a:lnTo>
                  <a:lnTo>
                    <a:pt x="216" y="233"/>
                  </a:lnTo>
                  <a:lnTo>
                    <a:pt x="222" y="253"/>
                  </a:lnTo>
                  <a:lnTo>
                    <a:pt x="226" y="273"/>
                  </a:lnTo>
                  <a:lnTo>
                    <a:pt x="229" y="293"/>
                  </a:lnTo>
                  <a:lnTo>
                    <a:pt x="229" y="313"/>
                  </a:lnTo>
                  <a:lnTo>
                    <a:pt x="317" y="313"/>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0E4FB827-AB57-3859-C0DD-8CA9876DB0A2}"/>
                </a:ext>
              </a:extLst>
            </p:cNvPr>
            <p:cNvSpPr>
              <a:spLocks/>
            </p:cNvSpPr>
            <p:nvPr/>
          </p:nvSpPr>
          <p:spPr bwMode="auto">
            <a:xfrm>
              <a:off x="2317" y="3383"/>
              <a:ext cx="617" cy="617"/>
            </a:xfrm>
            <a:custGeom>
              <a:avLst/>
              <a:gdLst>
                <a:gd name="T0" fmla="*/ 511 w 617"/>
                <a:gd name="T1" fmla="*/ 77 h 617"/>
                <a:gd name="T2" fmla="*/ 555 w 617"/>
                <a:gd name="T3" fmla="*/ 122 h 617"/>
                <a:gd name="T4" fmla="*/ 586 w 617"/>
                <a:gd name="T5" fmla="*/ 173 h 617"/>
                <a:gd name="T6" fmla="*/ 607 w 617"/>
                <a:gd name="T7" fmla="*/ 229 h 617"/>
                <a:gd name="T8" fmla="*/ 617 w 617"/>
                <a:gd name="T9" fmla="*/ 287 h 617"/>
                <a:gd name="T10" fmla="*/ 616 w 617"/>
                <a:gd name="T11" fmla="*/ 347 h 617"/>
                <a:gd name="T12" fmla="*/ 603 w 617"/>
                <a:gd name="T13" fmla="*/ 404 h 617"/>
                <a:gd name="T14" fmla="*/ 577 w 617"/>
                <a:gd name="T15" fmla="*/ 460 h 617"/>
                <a:gd name="T16" fmla="*/ 542 w 617"/>
                <a:gd name="T17" fmla="*/ 512 h 617"/>
                <a:gd name="T18" fmla="*/ 519 w 617"/>
                <a:gd name="T19" fmla="*/ 535 h 617"/>
                <a:gd name="T20" fmla="*/ 471 w 617"/>
                <a:gd name="T21" fmla="*/ 571 h 617"/>
                <a:gd name="T22" fmla="*/ 418 w 617"/>
                <a:gd name="T23" fmla="*/ 598 h 617"/>
                <a:gd name="T24" fmla="*/ 360 w 617"/>
                <a:gd name="T25" fmla="*/ 612 h 617"/>
                <a:gd name="T26" fmla="*/ 300 w 617"/>
                <a:gd name="T27" fmla="*/ 617 h 617"/>
                <a:gd name="T28" fmla="*/ 242 w 617"/>
                <a:gd name="T29" fmla="*/ 609 h 617"/>
                <a:gd name="T30" fmla="*/ 184 w 617"/>
                <a:gd name="T31" fmla="*/ 591 h 617"/>
                <a:gd name="T32" fmla="*/ 131 w 617"/>
                <a:gd name="T33" fmla="*/ 560 h 617"/>
                <a:gd name="T34" fmla="*/ 106 w 617"/>
                <a:gd name="T35" fmla="*/ 542 h 617"/>
                <a:gd name="T36" fmla="*/ 81 w 617"/>
                <a:gd name="T37" fmla="*/ 518 h 617"/>
                <a:gd name="T38" fmla="*/ 60 w 617"/>
                <a:gd name="T39" fmla="*/ 491 h 617"/>
                <a:gd name="T40" fmla="*/ 41 w 617"/>
                <a:gd name="T41" fmla="*/ 462 h 617"/>
                <a:gd name="T42" fmla="*/ 27 w 617"/>
                <a:gd name="T43" fmla="*/ 434 h 617"/>
                <a:gd name="T44" fmla="*/ 15 w 617"/>
                <a:gd name="T45" fmla="*/ 403 h 617"/>
                <a:gd name="T46" fmla="*/ 8 w 617"/>
                <a:gd name="T47" fmla="*/ 372 h 617"/>
                <a:gd name="T48" fmla="*/ 2 w 617"/>
                <a:gd name="T49" fmla="*/ 339 h 617"/>
                <a:gd name="T50" fmla="*/ 0 w 617"/>
                <a:gd name="T51" fmla="*/ 307 h 617"/>
                <a:gd name="T52" fmla="*/ 88 w 617"/>
                <a:gd name="T53" fmla="*/ 307 h 617"/>
                <a:gd name="T54" fmla="*/ 92 w 617"/>
                <a:gd name="T55" fmla="*/ 354 h 617"/>
                <a:gd name="T56" fmla="*/ 106 w 617"/>
                <a:gd name="T57" fmla="*/ 397 h 617"/>
                <a:gd name="T58" fmla="*/ 131 w 617"/>
                <a:gd name="T59" fmla="*/ 440 h 617"/>
                <a:gd name="T60" fmla="*/ 163 w 617"/>
                <a:gd name="T61" fmla="*/ 475 h 617"/>
                <a:gd name="T62" fmla="*/ 181 w 617"/>
                <a:gd name="T63" fmla="*/ 489 h 617"/>
                <a:gd name="T64" fmla="*/ 220 w 617"/>
                <a:gd name="T65" fmla="*/ 511 h 617"/>
                <a:gd name="T66" fmla="*/ 261 w 617"/>
                <a:gd name="T67" fmla="*/ 525 h 617"/>
                <a:gd name="T68" fmla="*/ 303 w 617"/>
                <a:gd name="T69" fmla="*/ 530 h 617"/>
                <a:gd name="T70" fmla="*/ 345 w 617"/>
                <a:gd name="T71" fmla="*/ 527 h 617"/>
                <a:gd name="T72" fmla="*/ 386 w 617"/>
                <a:gd name="T73" fmla="*/ 516 h 617"/>
                <a:gd name="T74" fmla="*/ 425 w 617"/>
                <a:gd name="T75" fmla="*/ 496 h 617"/>
                <a:gd name="T76" fmla="*/ 460 w 617"/>
                <a:gd name="T77" fmla="*/ 470 h 617"/>
                <a:gd name="T78" fmla="*/ 476 w 617"/>
                <a:gd name="T79" fmla="*/ 454 h 617"/>
                <a:gd name="T80" fmla="*/ 501 w 617"/>
                <a:gd name="T81" fmla="*/ 417 h 617"/>
                <a:gd name="T82" fmla="*/ 519 w 617"/>
                <a:gd name="T83" fmla="*/ 378 h 617"/>
                <a:gd name="T84" fmla="*/ 528 w 617"/>
                <a:gd name="T85" fmla="*/ 337 h 617"/>
                <a:gd name="T86" fmla="*/ 529 w 617"/>
                <a:gd name="T87" fmla="*/ 294 h 617"/>
                <a:gd name="T88" fmla="*/ 522 w 617"/>
                <a:gd name="T89" fmla="*/ 252 h 617"/>
                <a:gd name="T90" fmla="*/ 508 w 617"/>
                <a:gd name="T91" fmla="*/ 212 h 617"/>
                <a:gd name="T92" fmla="*/ 485 w 617"/>
                <a:gd name="T93" fmla="*/ 174 h 617"/>
                <a:gd name="T94" fmla="*/ 454 w 617"/>
                <a:gd name="T95" fmla="*/ 142 h 617"/>
                <a:gd name="T96" fmla="*/ 439 w 617"/>
                <a:gd name="T97" fmla="*/ 129 h 617"/>
                <a:gd name="T98" fmla="*/ 405 w 617"/>
                <a:gd name="T99" fmla="*/ 109 h 617"/>
                <a:gd name="T100" fmla="*/ 368 w 617"/>
                <a:gd name="T101" fmla="*/ 95 h 617"/>
                <a:gd name="T102" fmla="*/ 330 w 617"/>
                <a:gd name="T103" fmla="*/ 88 h 617"/>
                <a:gd name="T104" fmla="*/ 310 w 617"/>
                <a:gd name="T105" fmla="*/ 0 h 617"/>
                <a:gd name="T106" fmla="*/ 337 w 617"/>
                <a:gd name="T107" fmla="*/ 2 h 617"/>
                <a:gd name="T108" fmla="*/ 391 w 617"/>
                <a:gd name="T109" fmla="*/ 11 h 617"/>
                <a:gd name="T110" fmla="*/ 442 w 617"/>
                <a:gd name="T111" fmla="*/ 30 h 617"/>
                <a:gd name="T112" fmla="*/ 490 w 617"/>
                <a:gd name="T113" fmla="*/ 58 h 617"/>
                <a:gd name="T114" fmla="*/ 511 w 617"/>
                <a:gd name="T115" fmla="*/ 7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 h="617">
                  <a:moveTo>
                    <a:pt x="511" y="77"/>
                  </a:moveTo>
                  <a:lnTo>
                    <a:pt x="511" y="77"/>
                  </a:lnTo>
                  <a:lnTo>
                    <a:pt x="535" y="98"/>
                  </a:lnTo>
                  <a:lnTo>
                    <a:pt x="555" y="122"/>
                  </a:lnTo>
                  <a:lnTo>
                    <a:pt x="572" y="147"/>
                  </a:lnTo>
                  <a:lnTo>
                    <a:pt x="586" y="173"/>
                  </a:lnTo>
                  <a:lnTo>
                    <a:pt x="599" y="201"/>
                  </a:lnTo>
                  <a:lnTo>
                    <a:pt x="607" y="229"/>
                  </a:lnTo>
                  <a:lnTo>
                    <a:pt x="613" y="257"/>
                  </a:lnTo>
                  <a:lnTo>
                    <a:pt x="617" y="287"/>
                  </a:lnTo>
                  <a:lnTo>
                    <a:pt x="617" y="317"/>
                  </a:lnTo>
                  <a:lnTo>
                    <a:pt x="616" y="347"/>
                  </a:lnTo>
                  <a:lnTo>
                    <a:pt x="610" y="376"/>
                  </a:lnTo>
                  <a:lnTo>
                    <a:pt x="603" y="404"/>
                  </a:lnTo>
                  <a:lnTo>
                    <a:pt x="591" y="433"/>
                  </a:lnTo>
                  <a:lnTo>
                    <a:pt x="577" y="460"/>
                  </a:lnTo>
                  <a:lnTo>
                    <a:pt x="562" y="486"/>
                  </a:lnTo>
                  <a:lnTo>
                    <a:pt x="542" y="512"/>
                  </a:lnTo>
                  <a:lnTo>
                    <a:pt x="542" y="512"/>
                  </a:lnTo>
                  <a:lnTo>
                    <a:pt x="519" y="535"/>
                  </a:lnTo>
                  <a:lnTo>
                    <a:pt x="495" y="554"/>
                  </a:lnTo>
                  <a:lnTo>
                    <a:pt x="471" y="571"/>
                  </a:lnTo>
                  <a:lnTo>
                    <a:pt x="444" y="585"/>
                  </a:lnTo>
                  <a:lnTo>
                    <a:pt x="418" y="598"/>
                  </a:lnTo>
                  <a:lnTo>
                    <a:pt x="389" y="607"/>
                  </a:lnTo>
                  <a:lnTo>
                    <a:pt x="360" y="612"/>
                  </a:lnTo>
                  <a:lnTo>
                    <a:pt x="330" y="617"/>
                  </a:lnTo>
                  <a:lnTo>
                    <a:pt x="300" y="617"/>
                  </a:lnTo>
                  <a:lnTo>
                    <a:pt x="271" y="615"/>
                  </a:lnTo>
                  <a:lnTo>
                    <a:pt x="242" y="609"/>
                  </a:lnTo>
                  <a:lnTo>
                    <a:pt x="213" y="601"/>
                  </a:lnTo>
                  <a:lnTo>
                    <a:pt x="184" y="591"/>
                  </a:lnTo>
                  <a:lnTo>
                    <a:pt x="157" y="577"/>
                  </a:lnTo>
                  <a:lnTo>
                    <a:pt x="131" y="560"/>
                  </a:lnTo>
                  <a:lnTo>
                    <a:pt x="106" y="542"/>
                  </a:lnTo>
                  <a:lnTo>
                    <a:pt x="106" y="542"/>
                  </a:lnTo>
                  <a:lnTo>
                    <a:pt x="94" y="529"/>
                  </a:lnTo>
                  <a:lnTo>
                    <a:pt x="81" y="518"/>
                  </a:lnTo>
                  <a:lnTo>
                    <a:pt x="70" y="505"/>
                  </a:lnTo>
                  <a:lnTo>
                    <a:pt x="60" y="491"/>
                  </a:lnTo>
                  <a:lnTo>
                    <a:pt x="50" y="477"/>
                  </a:lnTo>
                  <a:lnTo>
                    <a:pt x="41" y="462"/>
                  </a:lnTo>
                  <a:lnTo>
                    <a:pt x="34" y="448"/>
                  </a:lnTo>
                  <a:lnTo>
                    <a:pt x="27" y="434"/>
                  </a:lnTo>
                  <a:lnTo>
                    <a:pt x="20" y="419"/>
                  </a:lnTo>
                  <a:lnTo>
                    <a:pt x="15" y="403"/>
                  </a:lnTo>
                  <a:lnTo>
                    <a:pt x="10" y="388"/>
                  </a:lnTo>
                  <a:lnTo>
                    <a:pt x="8" y="372"/>
                  </a:lnTo>
                  <a:lnTo>
                    <a:pt x="5" y="355"/>
                  </a:lnTo>
                  <a:lnTo>
                    <a:pt x="2" y="339"/>
                  </a:lnTo>
                  <a:lnTo>
                    <a:pt x="0" y="322"/>
                  </a:lnTo>
                  <a:lnTo>
                    <a:pt x="0" y="307"/>
                  </a:lnTo>
                  <a:lnTo>
                    <a:pt x="88" y="307"/>
                  </a:lnTo>
                  <a:lnTo>
                    <a:pt x="88" y="307"/>
                  </a:lnTo>
                  <a:lnTo>
                    <a:pt x="90" y="330"/>
                  </a:lnTo>
                  <a:lnTo>
                    <a:pt x="92" y="354"/>
                  </a:lnTo>
                  <a:lnTo>
                    <a:pt x="98" y="376"/>
                  </a:lnTo>
                  <a:lnTo>
                    <a:pt x="106" y="397"/>
                  </a:lnTo>
                  <a:lnTo>
                    <a:pt x="118" y="419"/>
                  </a:lnTo>
                  <a:lnTo>
                    <a:pt x="131" y="440"/>
                  </a:lnTo>
                  <a:lnTo>
                    <a:pt x="146" y="458"/>
                  </a:lnTo>
                  <a:lnTo>
                    <a:pt x="163" y="475"/>
                  </a:lnTo>
                  <a:lnTo>
                    <a:pt x="163" y="475"/>
                  </a:lnTo>
                  <a:lnTo>
                    <a:pt x="181" y="489"/>
                  </a:lnTo>
                  <a:lnTo>
                    <a:pt x="200" y="502"/>
                  </a:lnTo>
                  <a:lnTo>
                    <a:pt x="220" y="511"/>
                  </a:lnTo>
                  <a:lnTo>
                    <a:pt x="239" y="519"/>
                  </a:lnTo>
                  <a:lnTo>
                    <a:pt x="261" y="525"/>
                  </a:lnTo>
                  <a:lnTo>
                    <a:pt x="282" y="527"/>
                  </a:lnTo>
                  <a:lnTo>
                    <a:pt x="303" y="530"/>
                  </a:lnTo>
                  <a:lnTo>
                    <a:pt x="324" y="529"/>
                  </a:lnTo>
                  <a:lnTo>
                    <a:pt x="345" y="527"/>
                  </a:lnTo>
                  <a:lnTo>
                    <a:pt x="365" y="522"/>
                  </a:lnTo>
                  <a:lnTo>
                    <a:pt x="386" y="516"/>
                  </a:lnTo>
                  <a:lnTo>
                    <a:pt x="406" y="508"/>
                  </a:lnTo>
                  <a:lnTo>
                    <a:pt x="425" y="496"/>
                  </a:lnTo>
                  <a:lnTo>
                    <a:pt x="443" y="485"/>
                  </a:lnTo>
                  <a:lnTo>
                    <a:pt x="460" y="470"/>
                  </a:lnTo>
                  <a:lnTo>
                    <a:pt x="476" y="454"/>
                  </a:lnTo>
                  <a:lnTo>
                    <a:pt x="476" y="454"/>
                  </a:lnTo>
                  <a:lnTo>
                    <a:pt x="490" y="436"/>
                  </a:lnTo>
                  <a:lnTo>
                    <a:pt x="501" y="417"/>
                  </a:lnTo>
                  <a:lnTo>
                    <a:pt x="511" y="397"/>
                  </a:lnTo>
                  <a:lnTo>
                    <a:pt x="519" y="378"/>
                  </a:lnTo>
                  <a:lnTo>
                    <a:pt x="525" y="356"/>
                  </a:lnTo>
                  <a:lnTo>
                    <a:pt x="528" y="337"/>
                  </a:lnTo>
                  <a:lnTo>
                    <a:pt x="531" y="315"/>
                  </a:lnTo>
                  <a:lnTo>
                    <a:pt x="529" y="294"/>
                  </a:lnTo>
                  <a:lnTo>
                    <a:pt x="528" y="273"/>
                  </a:lnTo>
                  <a:lnTo>
                    <a:pt x="522" y="252"/>
                  </a:lnTo>
                  <a:lnTo>
                    <a:pt x="517" y="232"/>
                  </a:lnTo>
                  <a:lnTo>
                    <a:pt x="508" y="212"/>
                  </a:lnTo>
                  <a:lnTo>
                    <a:pt x="498" y="192"/>
                  </a:lnTo>
                  <a:lnTo>
                    <a:pt x="485" y="174"/>
                  </a:lnTo>
                  <a:lnTo>
                    <a:pt x="471" y="157"/>
                  </a:lnTo>
                  <a:lnTo>
                    <a:pt x="454" y="142"/>
                  </a:lnTo>
                  <a:lnTo>
                    <a:pt x="454" y="142"/>
                  </a:lnTo>
                  <a:lnTo>
                    <a:pt x="439" y="129"/>
                  </a:lnTo>
                  <a:lnTo>
                    <a:pt x="422" y="119"/>
                  </a:lnTo>
                  <a:lnTo>
                    <a:pt x="405" y="109"/>
                  </a:lnTo>
                  <a:lnTo>
                    <a:pt x="386" y="102"/>
                  </a:lnTo>
                  <a:lnTo>
                    <a:pt x="368" y="95"/>
                  </a:lnTo>
                  <a:lnTo>
                    <a:pt x="348" y="91"/>
                  </a:lnTo>
                  <a:lnTo>
                    <a:pt x="330" y="88"/>
                  </a:lnTo>
                  <a:lnTo>
                    <a:pt x="310" y="88"/>
                  </a:lnTo>
                  <a:lnTo>
                    <a:pt x="310" y="0"/>
                  </a:lnTo>
                  <a:lnTo>
                    <a:pt x="310" y="0"/>
                  </a:lnTo>
                  <a:lnTo>
                    <a:pt x="337" y="2"/>
                  </a:lnTo>
                  <a:lnTo>
                    <a:pt x="364" y="6"/>
                  </a:lnTo>
                  <a:lnTo>
                    <a:pt x="391" y="11"/>
                  </a:lnTo>
                  <a:lnTo>
                    <a:pt x="416" y="20"/>
                  </a:lnTo>
                  <a:lnTo>
                    <a:pt x="442" y="30"/>
                  </a:lnTo>
                  <a:lnTo>
                    <a:pt x="466" y="43"/>
                  </a:lnTo>
                  <a:lnTo>
                    <a:pt x="490" y="58"/>
                  </a:lnTo>
                  <a:lnTo>
                    <a:pt x="511" y="77"/>
                  </a:lnTo>
                  <a:lnTo>
                    <a:pt x="511" y="77"/>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53F85B68-588B-86F5-2000-587716182272}"/>
                </a:ext>
              </a:extLst>
            </p:cNvPr>
            <p:cNvSpPr>
              <a:spLocks/>
            </p:cNvSpPr>
            <p:nvPr/>
          </p:nvSpPr>
          <p:spPr bwMode="auto">
            <a:xfrm>
              <a:off x="1759" y="3368"/>
              <a:ext cx="311" cy="616"/>
            </a:xfrm>
            <a:custGeom>
              <a:avLst/>
              <a:gdLst>
                <a:gd name="T0" fmla="*/ 311 w 311"/>
                <a:gd name="T1" fmla="*/ 616 h 616"/>
                <a:gd name="T2" fmla="*/ 256 w 311"/>
                <a:gd name="T3" fmla="*/ 612 h 616"/>
                <a:gd name="T4" fmla="*/ 204 w 311"/>
                <a:gd name="T5" fmla="*/ 598 h 616"/>
                <a:gd name="T6" fmla="*/ 153 w 311"/>
                <a:gd name="T7" fmla="*/ 574 h 616"/>
                <a:gd name="T8" fmla="*/ 106 w 311"/>
                <a:gd name="T9" fmla="*/ 541 h 616"/>
                <a:gd name="T10" fmla="*/ 83 w 311"/>
                <a:gd name="T11" fmla="*/ 518 h 616"/>
                <a:gd name="T12" fmla="*/ 47 w 311"/>
                <a:gd name="T13" fmla="*/ 470 h 616"/>
                <a:gd name="T14" fmla="*/ 20 w 311"/>
                <a:gd name="T15" fmla="*/ 417 h 616"/>
                <a:gd name="T16" fmla="*/ 4 w 311"/>
                <a:gd name="T17" fmla="*/ 359 h 616"/>
                <a:gd name="T18" fmla="*/ 0 w 311"/>
                <a:gd name="T19" fmla="*/ 299 h 616"/>
                <a:gd name="T20" fmla="*/ 7 w 311"/>
                <a:gd name="T21" fmla="*/ 241 h 616"/>
                <a:gd name="T22" fmla="*/ 25 w 311"/>
                <a:gd name="T23" fmla="*/ 183 h 616"/>
                <a:gd name="T24" fmla="*/ 56 w 311"/>
                <a:gd name="T25" fmla="*/ 131 h 616"/>
                <a:gd name="T26" fmla="*/ 76 w 311"/>
                <a:gd name="T27" fmla="*/ 106 h 616"/>
                <a:gd name="T28" fmla="*/ 100 w 311"/>
                <a:gd name="T29" fmla="*/ 82 h 616"/>
                <a:gd name="T30" fmla="*/ 126 w 311"/>
                <a:gd name="T31" fmla="*/ 59 h 616"/>
                <a:gd name="T32" fmla="*/ 154 w 311"/>
                <a:gd name="T33" fmla="*/ 41 h 616"/>
                <a:gd name="T34" fmla="*/ 184 w 311"/>
                <a:gd name="T35" fmla="*/ 26 h 616"/>
                <a:gd name="T36" fmla="*/ 215 w 311"/>
                <a:gd name="T37" fmla="*/ 15 h 616"/>
                <a:gd name="T38" fmla="*/ 246 w 311"/>
                <a:gd name="T39" fmla="*/ 7 h 616"/>
                <a:gd name="T40" fmla="*/ 278 w 311"/>
                <a:gd name="T41" fmla="*/ 1 h 616"/>
                <a:gd name="T42" fmla="*/ 311 w 311"/>
                <a:gd name="T43" fmla="*/ 87 h 616"/>
                <a:gd name="T44" fmla="*/ 287 w 311"/>
                <a:gd name="T45" fmla="*/ 89 h 616"/>
                <a:gd name="T46" fmla="*/ 242 w 311"/>
                <a:gd name="T47" fmla="*/ 97 h 616"/>
                <a:gd name="T48" fmla="*/ 198 w 311"/>
                <a:gd name="T49" fmla="*/ 117 h 616"/>
                <a:gd name="T50" fmla="*/ 160 w 311"/>
                <a:gd name="T51" fmla="*/ 145 h 616"/>
                <a:gd name="T52" fmla="*/ 141 w 311"/>
                <a:gd name="T53" fmla="*/ 162 h 616"/>
                <a:gd name="T54" fmla="*/ 116 w 311"/>
                <a:gd name="T55" fmla="*/ 199 h 616"/>
                <a:gd name="T56" fmla="*/ 99 w 311"/>
                <a:gd name="T57" fmla="*/ 239 h 616"/>
                <a:gd name="T58" fmla="*/ 89 w 311"/>
                <a:gd name="T59" fmla="*/ 281 h 616"/>
                <a:gd name="T60" fmla="*/ 88 w 311"/>
                <a:gd name="T61" fmla="*/ 323 h 616"/>
                <a:gd name="T62" fmla="*/ 95 w 311"/>
                <a:gd name="T63" fmla="*/ 366 h 616"/>
                <a:gd name="T64" fmla="*/ 110 w 311"/>
                <a:gd name="T65" fmla="*/ 405 h 616"/>
                <a:gd name="T66" fmla="*/ 133 w 311"/>
                <a:gd name="T67" fmla="*/ 442 h 616"/>
                <a:gd name="T68" fmla="*/ 164 w 311"/>
                <a:gd name="T69" fmla="*/ 475 h 616"/>
                <a:gd name="T70" fmla="*/ 180 w 311"/>
                <a:gd name="T71" fmla="*/ 487 h 616"/>
                <a:gd name="T72" fmla="*/ 215 w 311"/>
                <a:gd name="T73" fmla="*/ 509 h 616"/>
                <a:gd name="T74" fmla="*/ 252 w 311"/>
                <a:gd name="T75" fmla="*/ 521 h 616"/>
                <a:gd name="T76" fmla="*/ 291 w 311"/>
                <a:gd name="T77" fmla="*/ 528 h 616"/>
                <a:gd name="T78" fmla="*/ 311 w 311"/>
                <a:gd name="T79"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6">
                  <a:moveTo>
                    <a:pt x="311" y="616"/>
                  </a:moveTo>
                  <a:lnTo>
                    <a:pt x="311" y="616"/>
                  </a:lnTo>
                  <a:lnTo>
                    <a:pt x="283" y="615"/>
                  </a:lnTo>
                  <a:lnTo>
                    <a:pt x="256" y="612"/>
                  </a:lnTo>
                  <a:lnTo>
                    <a:pt x="229" y="606"/>
                  </a:lnTo>
                  <a:lnTo>
                    <a:pt x="204" y="598"/>
                  </a:lnTo>
                  <a:lnTo>
                    <a:pt x="178" y="588"/>
                  </a:lnTo>
                  <a:lnTo>
                    <a:pt x="153" y="574"/>
                  </a:lnTo>
                  <a:lnTo>
                    <a:pt x="129" y="558"/>
                  </a:lnTo>
                  <a:lnTo>
                    <a:pt x="106" y="541"/>
                  </a:lnTo>
                  <a:lnTo>
                    <a:pt x="106" y="541"/>
                  </a:lnTo>
                  <a:lnTo>
                    <a:pt x="83" y="518"/>
                  </a:lnTo>
                  <a:lnTo>
                    <a:pt x="64" y="494"/>
                  </a:lnTo>
                  <a:lnTo>
                    <a:pt x="47" y="470"/>
                  </a:lnTo>
                  <a:lnTo>
                    <a:pt x="31" y="444"/>
                  </a:lnTo>
                  <a:lnTo>
                    <a:pt x="20" y="417"/>
                  </a:lnTo>
                  <a:lnTo>
                    <a:pt x="11" y="388"/>
                  </a:lnTo>
                  <a:lnTo>
                    <a:pt x="4" y="359"/>
                  </a:lnTo>
                  <a:lnTo>
                    <a:pt x="1" y="329"/>
                  </a:lnTo>
                  <a:lnTo>
                    <a:pt x="0" y="299"/>
                  </a:lnTo>
                  <a:lnTo>
                    <a:pt x="3" y="270"/>
                  </a:lnTo>
                  <a:lnTo>
                    <a:pt x="7" y="241"/>
                  </a:lnTo>
                  <a:lnTo>
                    <a:pt x="15" y="212"/>
                  </a:lnTo>
                  <a:lnTo>
                    <a:pt x="25" y="183"/>
                  </a:lnTo>
                  <a:lnTo>
                    <a:pt x="40" y="157"/>
                  </a:lnTo>
                  <a:lnTo>
                    <a:pt x="56" y="131"/>
                  </a:lnTo>
                  <a:lnTo>
                    <a:pt x="76" y="106"/>
                  </a:lnTo>
                  <a:lnTo>
                    <a:pt x="76" y="106"/>
                  </a:lnTo>
                  <a:lnTo>
                    <a:pt x="88" y="93"/>
                  </a:lnTo>
                  <a:lnTo>
                    <a:pt x="100" y="82"/>
                  </a:lnTo>
                  <a:lnTo>
                    <a:pt x="113" y="70"/>
                  </a:lnTo>
                  <a:lnTo>
                    <a:pt x="126" y="59"/>
                  </a:lnTo>
                  <a:lnTo>
                    <a:pt x="140" y="51"/>
                  </a:lnTo>
                  <a:lnTo>
                    <a:pt x="154" y="41"/>
                  </a:lnTo>
                  <a:lnTo>
                    <a:pt x="168" y="34"/>
                  </a:lnTo>
                  <a:lnTo>
                    <a:pt x="184" y="26"/>
                  </a:lnTo>
                  <a:lnTo>
                    <a:pt x="199" y="19"/>
                  </a:lnTo>
                  <a:lnTo>
                    <a:pt x="215" y="15"/>
                  </a:lnTo>
                  <a:lnTo>
                    <a:pt x="230" y="10"/>
                  </a:lnTo>
                  <a:lnTo>
                    <a:pt x="246" y="7"/>
                  </a:lnTo>
                  <a:lnTo>
                    <a:pt x="262" y="4"/>
                  </a:lnTo>
                  <a:lnTo>
                    <a:pt x="278" y="1"/>
                  </a:lnTo>
                  <a:lnTo>
                    <a:pt x="311" y="0"/>
                  </a:lnTo>
                  <a:lnTo>
                    <a:pt x="311" y="87"/>
                  </a:lnTo>
                  <a:lnTo>
                    <a:pt x="311" y="87"/>
                  </a:lnTo>
                  <a:lnTo>
                    <a:pt x="287" y="89"/>
                  </a:lnTo>
                  <a:lnTo>
                    <a:pt x="264" y="92"/>
                  </a:lnTo>
                  <a:lnTo>
                    <a:pt x="242" y="97"/>
                  </a:lnTo>
                  <a:lnTo>
                    <a:pt x="219" y="106"/>
                  </a:lnTo>
                  <a:lnTo>
                    <a:pt x="198" y="117"/>
                  </a:lnTo>
                  <a:lnTo>
                    <a:pt x="178" y="130"/>
                  </a:lnTo>
                  <a:lnTo>
                    <a:pt x="160" y="145"/>
                  </a:lnTo>
                  <a:lnTo>
                    <a:pt x="141" y="162"/>
                  </a:lnTo>
                  <a:lnTo>
                    <a:pt x="141" y="162"/>
                  </a:lnTo>
                  <a:lnTo>
                    <a:pt x="127" y="181"/>
                  </a:lnTo>
                  <a:lnTo>
                    <a:pt x="116" y="199"/>
                  </a:lnTo>
                  <a:lnTo>
                    <a:pt x="106" y="219"/>
                  </a:lnTo>
                  <a:lnTo>
                    <a:pt x="99" y="239"/>
                  </a:lnTo>
                  <a:lnTo>
                    <a:pt x="93" y="260"/>
                  </a:lnTo>
                  <a:lnTo>
                    <a:pt x="89" y="281"/>
                  </a:lnTo>
                  <a:lnTo>
                    <a:pt x="88" y="302"/>
                  </a:lnTo>
                  <a:lnTo>
                    <a:pt x="88" y="323"/>
                  </a:lnTo>
                  <a:lnTo>
                    <a:pt x="90" y="345"/>
                  </a:lnTo>
                  <a:lnTo>
                    <a:pt x="95" y="366"/>
                  </a:lnTo>
                  <a:lnTo>
                    <a:pt x="102" y="386"/>
                  </a:lnTo>
                  <a:lnTo>
                    <a:pt x="110" y="405"/>
                  </a:lnTo>
                  <a:lnTo>
                    <a:pt x="120" y="424"/>
                  </a:lnTo>
                  <a:lnTo>
                    <a:pt x="133" y="442"/>
                  </a:lnTo>
                  <a:lnTo>
                    <a:pt x="147" y="459"/>
                  </a:lnTo>
                  <a:lnTo>
                    <a:pt x="164" y="475"/>
                  </a:lnTo>
                  <a:lnTo>
                    <a:pt x="164" y="475"/>
                  </a:lnTo>
                  <a:lnTo>
                    <a:pt x="180" y="487"/>
                  </a:lnTo>
                  <a:lnTo>
                    <a:pt x="196" y="499"/>
                  </a:lnTo>
                  <a:lnTo>
                    <a:pt x="215" y="509"/>
                  </a:lnTo>
                  <a:lnTo>
                    <a:pt x="233" y="516"/>
                  </a:lnTo>
                  <a:lnTo>
                    <a:pt x="252" y="521"/>
                  </a:lnTo>
                  <a:lnTo>
                    <a:pt x="271" y="526"/>
                  </a:lnTo>
                  <a:lnTo>
                    <a:pt x="291" y="528"/>
                  </a:lnTo>
                  <a:lnTo>
                    <a:pt x="311" y="530"/>
                  </a:lnTo>
                  <a:lnTo>
                    <a:pt x="311" y="616"/>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BE7E16D4-2D52-7C61-6CF7-5D84F0934D7C}"/>
                </a:ext>
              </a:extLst>
            </p:cNvPr>
            <p:cNvSpPr>
              <a:spLocks/>
            </p:cNvSpPr>
            <p:nvPr/>
          </p:nvSpPr>
          <p:spPr bwMode="auto">
            <a:xfrm>
              <a:off x="2826" y="336"/>
              <a:ext cx="2226" cy="290"/>
            </a:xfrm>
            <a:custGeom>
              <a:avLst/>
              <a:gdLst>
                <a:gd name="T0" fmla="*/ 1567 w 1713"/>
                <a:gd name="T1" fmla="*/ 0 h 290"/>
                <a:gd name="T2" fmla="*/ 1583 w 1713"/>
                <a:gd name="T3" fmla="*/ 2 h 290"/>
                <a:gd name="T4" fmla="*/ 1611 w 1713"/>
                <a:gd name="T5" fmla="*/ 8 h 290"/>
                <a:gd name="T6" fmla="*/ 1636 w 1713"/>
                <a:gd name="T7" fmla="*/ 19 h 290"/>
                <a:gd name="T8" fmla="*/ 1659 w 1713"/>
                <a:gd name="T9" fmla="*/ 34 h 290"/>
                <a:gd name="T10" fmla="*/ 1679 w 1713"/>
                <a:gd name="T11" fmla="*/ 54 h 290"/>
                <a:gd name="T12" fmla="*/ 1694 w 1713"/>
                <a:gd name="T13" fmla="*/ 77 h 290"/>
                <a:gd name="T14" fmla="*/ 1706 w 1713"/>
                <a:gd name="T15" fmla="*/ 102 h 290"/>
                <a:gd name="T16" fmla="*/ 1711 w 1713"/>
                <a:gd name="T17" fmla="*/ 131 h 290"/>
                <a:gd name="T18" fmla="*/ 1713 w 1713"/>
                <a:gd name="T19" fmla="*/ 146 h 290"/>
                <a:gd name="T20" fmla="*/ 1711 w 1713"/>
                <a:gd name="T21" fmla="*/ 160 h 290"/>
                <a:gd name="T22" fmla="*/ 1706 w 1713"/>
                <a:gd name="T23" fmla="*/ 189 h 290"/>
                <a:gd name="T24" fmla="*/ 1694 w 1713"/>
                <a:gd name="T25" fmla="*/ 214 h 290"/>
                <a:gd name="T26" fmla="*/ 1679 w 1713"/>
                <a:gd name="T27" fmla="*/ 238 h 290"/>
                <a:gd name="T28" fmla="*/ 1659 w 1713"/>
                <a:gd name="T29" fmla="*/ 258 h 290"/>
                <a:gd name="T30" fmla="*/ 1636 w 1713"/>
                <a:gd name="T31" fmla="*/ 273 h 290"/>
                <a:gd name="T32" fmla="*/ 1611 w 1713"/>
                <a:gd name="T33" fmla="*/ 283 h 290"/>
                <a:gd name="T34" fmla="*/ 1583 w 1713"/>
                <a:gd name="T35" fmla="*/ 290 h 290"/>
                <a:gd name="T36" fmla="*/ 91 w 1713"/>
                <a:gd name="T37" fmla="*/ 290 h 290"/>
                <a:gd name="T38" fmla="*/ 75 w 1713"/>
                <a:gd name="T39" fmla="*/ 290 h 290"/>
                <a:gd name="T40" fmla="*/ 47 w 1713"/>
                <a:gd name="T41" fmla="*/ 283 h 290"/>
                <a:gd name="T42" fmla="*/ 33 w 1713"/>
                <a:gd name="T43" fmla="*/ 279 h 290"/>
                <a:gd name="T44" fmla="*/ 51 w 1713"/>
                <a:gd name="T45" fmla="*/ 228 h 290"/>
                <a:gd name="T46" fmla="*/ 58 w 1713"/>
                <a:gd name="T47" fmla="*/ 173 h 290"/>
                <a:gd name="T48" fmla="*/ 57 w 1713"/>
                <a:gd name="T49" fmla="*/ 152 h 290"/>
                <a:gd name="T50" fmla="*/ 51 w 1713"/>
                <a:gd name="T51" fmla="*/ 114 h 290"/>
                <a:gd name="T52" fmla="*/ 39 w 1713"/>
                <a:gd name="T53" fmla="*/ 77 h 290"/>
                <a:gd name="T54" fmla="*/ 20 w 1713"/>
                <a:gd name="T55" fmla="*/ 43 h 290"/>
                <a:gd name="T56" fmla="*/ 9 w 1713"/>
                <a:gd name="T57" fmla="*/ 26 h 290"/>
                <a:gd name="T58" fmla="*/ 15 w 1713"/>
                <a:gd name="T59" fmla="*/ 20 h 290"/>
                <a:gd name="T60" fmla="*/ 15 w 1713"/>
                <a:gd name="T61" fmla="*/ 16 h 290"/>
                <a:gd name="T62" fmla="*/ 6 w 1713"/>
                <a:gd name="T63" fmla="*/ 8 h 290"/>
                <a:gd name="T64" fmla="*/ 0 w 1713"/>
                <a:gd name="T65" fmla="*/ 3 h 290"/>
                <a:gd name="T66" fmla="*/ 2 w 1713"/>
                <a:gd name="T67" fmla="*/ 2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2"/>
                  </a:lnTo>
                  <a:lnTo>
                    <a:pt x="1597" y="3"/>
                  </a:lnTo>
                  <a:lnTo>
                    <a:pt x="1611" y="8"/>
                  </a:lnTo>
                  <a:lnTo>
                    <a:pt x="1624" y="12"/>
                  </a:lnTo>
                  <a:lnTo>
                    <a:pt x="1636" y="19"/>
                  </a:lnTo>
                  <a:lnTo>
                    <a:pt x="1648" y="26"/>
                  </a:lnTo>
                  <a:lnTo>
                    <a:pt x="1659" y="34"/>
                  </a:lnTo>
                  <a:lnTo>
                    <a:pt x="1670" y="43"/>
                  </a:lnTo>
                  <a:lnTo>
                    <a:pt x="1679" y="54"/>
                  </a:lnTo>
                  <a:lnTo>
                    <a:pt x="1687" y="66"/>
                  </a:lnTo>
                  <a:lnTo>
                    <a:pt x="1694" y="77"/>
                  </a:lnTo>
                  <a:lnTo>
                    <a:pt x="1701" y="90"/>
                  </a:lnTo>
                  <a:lnTo>
                    <a:pt x="1706" y="102"/>
                  </a:lnTo>
                  <a:lnTo>
                    <a:pt x="1710" y="116"/>
                  </a:lnTo>
                  <a:lnTo>
                    <a:pt x="1711" y="131"/>
                  </a:lnTo>
                  <a:lnTo>
                    <a:pt x="1713" y="146"/>
                  </a:lnTo>
                  <a:lnTo>
                    <a:pt x="1713" y="146"/>
                  </a:lnTo>
                  <a:lnTo>
                    <a:pt x="1713" y="146"/>
                  </a:lnTo>
                  <a:lnTo>
                    <a:pt x="1711" y="160"/>
                  </a:lnTo>
                  <a:lnTo>
                    <a:pt x="1710" y="174"/>
                  </a:lnTo>
                  <a:lnTo>
                    <a:pt x="1706" y="189"/>
                  </a:lnTo>
                  <a:lnTo>
                    <a:pt x="1701" y="201"/>
                  </a:lnTo>
                  <a:lnTo>
                    <a:pt x="1694" y="214"/>
                  </a:lnTo>
                  <a:lnTo>
                    <a:pt x="1687" y="227"/>
                  </a:lnTo>
                  <a:lnTo>
                    <a:pt x="1679" y="238"/>
                  </a:lnTo>
                  <a:lnTo>
                    <a:pt x="1670" y="248"/>
                  </a:lnTo>
                  <a:lnTo>
                    <a:pt x="1659" y="258"/>
                  </a:lnTo>
                  <a:lnTo>
                    <a:pt x="1648" y="266"/>
                  </a:lnTo>
                  <a:lnTo>
                    <a:pt x="1636" y="273"/>
                  </a:lnTo>
                  <a:lnTo>
                    <a:pt x="1624" y="279"/>
                  </a:lnTo>
                  <a:lnTo>
                    <a:pt x="1611" y="283"/>
                  </a:lnTo>
                  <a:lnTo>
                    <a:pt x="1597" y="287"/>
                  </a:lnTo>
                  <a:lnTo>
                    <a:pt x="1583" y="290"/>
                  </a:lnTo>
                  <a:lnTo>
                    <a:pt x="1567" y="290"/>
                  </a:lnTo>
                  <a:lnTo>
                    <a:pt x="91" y="290"/>
                  </a:lnTo>
                  <a:lnTo>
                    <a:pt x="91" y="290"/>
                  </a:lnTo>
                  <a:lnTo>
                    <a:pt x="75" y="290"/>
                  </a:lnTo>
                  <a:lnTo>
                    <a:pt x="61" y="287"/>
                  </a:lnTo>
                  <a:lnTo>
                    <a:pt x="47" y="283"/>
                  </a:lnTo>
                  <a:lnTo>
                    <a:pt x="33" y="279"/>
                  </a:lnTo>
                  <a:lnTo>
                    <a:pt x="33" y="279"/>
                  </a:lnTo>
                  <a:lnTo>
                    <a:pt x="44" y="254"/>
                  </a:lnTo>
                  <a:lnTo>
                    <a:pt x="51" y="228"/>
                  </a:lnTo>
                  <a:lnTo>
                    <a:pt x="57" y="200"/>
                  </a:lnTo>
                  <a:lnTo>
                    <a:pt x="58" y="173"/>
                  </a:lnTo>
                  <a:lnTo>
                    <a:pt x="58" y="173"/>
                  </a:lnTo>
                  <a:lnTo>
                    <a:pt x="57" y="152"/>
                  </a:lnTo>
                  <a:lnTo>
                    <a:pt x="56" y="133"/>
                  </a:lnTo>
                  <a:lnTo>
                    <a:pt x="51" y="114"/>
                  </a:lnTo>
                  <a:lnTo>
                    <a:pt x="46" y="95"/>
                  </a:lnTo>
                  <a:lnTo>
                    <a:pt x="39" y="77"/>
                  </a:lnTo>
                  <a:lnTo>
                    <a:pt x="30" y="60"/>
                  </a:lnTo>
                  <a:lnTo>
                    <a:pt x="20" y="43"/>
                  </a:lnTo>
                  <a:lnTo>
                    <a:pt x="9" y="26"/>
                  </a:lnTo>
                  <a:lnTo>
                    <a:pt x="9" y="26"/>
                  </a:lnTo>
                  <a:lnTo>
                    <a:pt x="13" y="23"/>
                  </a:lnTo>
                  <a:lnTo>
                    <a:pt x="15" y="20"/>
                  </a:lnTo>
                  <a:lnTo>
                    <a:pt x="16" y="17"/>
                  </a:lnTo>
                  <a:lnTo>
                    <a:pt x="15" y="16"/>
                  </a:lnTo>
                  <a:lnTo>
                    <a:pt x="12" y="12"/>
                  </a:lnTo>
                  <a:lnTo>
                    <a:pt x="6" y="8"/>
                  </a:lnTo>
                  <a:lnTo>
                    <a:pt x="2" y="5"/>
                  </a:lnTo>
                  <a:lnTo>
                    <a:pt x="0" y="3"/>
                  </a:lnTo>
                  <a:lnTo>
                    <a:pt x="0" y="2"/>
                  </a:lnTo>
                  <a:lnTo>
                    <a:pt x="2" y="2"/>
                  </a:lnTo>
                  <a:lnTo>
                    <a:pt x="9" y="0"/>
                  </a:lnTo>
                  <a:lnTo>
                    <a:pt x="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sz="1600" dirty="0">
                  <a:solidFill>
                    <a:schemeClr val="bg1"/>
                  </a:solidFill>
                  <a:latin typeface="Book Antiqua" panose="02040602050305030304" pitchFamily="18" charset="0"/>
                </a:rPr>
                <a:t>Residential Status</a:t>
              </a:r>
            </a:p>
          </p:txBody>
        </p:sp>
        <p:sp>
          <p:nvSpPr>
            <p:cNvPr id="29" name="Freeform 26">
              <a:extLst>
                <a:ext uri="{FF2B5EF4-FFF2-40B4-BE49-F238E27FC236}">
                  <a16:creationId xmlns:a16="http://schemas.microsoft.com/office/drawing/2014/main" id="{1849651E-F835-6046-C1D7-27BC5919E5AA}"/>
                </a:ext>
              </a:extLst>
            </p:cNvPr>
            <p:cNvSpPr>
              <a:spLocks/>
            </p:cNvSpPr>
            <p:nvPr/>
          </p:nvSpPr>
          <p:spPr bwMode="auto">
            <a:xfrm>
              <a:off x="2826" y="1395"/>
              <a:ext cx="2226" cy="290"/>
            </a:xfrm>
            <a:custGeom>
              <a:avLst/>
              <a:gdLst>
                <a:gd name="T0" fmla="*/ 1567 w 1713"/>
                <a:gd name="T1" fmla="*/ 0 h 290"/>
                <a:gd name="T2" fmla="*/ 1583 w 1713"/>
                <a:gd name="T3" fmla="*/ 2 h 290"/>
                <a:gd name="T4" fmla="*/ 1611 w 1713"/>
                <a:gd name="T5" fmla="*/ 7 h 290"/>
                <a:gd name="T6" fmla="*/ 1636 w 1713"/>
                <a:gd name="T7" fmla="*/ 19 h 290"/>
                <a:gd name="T8" fmla="*/ 1659 w 1713"/>
                <a:gd name="T9" fmla="*/ 34 h 290"/>
                <a:gd name="T10" fmla="*/ 1679 w 1713"/>
                <a:gd name="T11" fmla="*/ 53 h 290"/>
                <a:gd name="T12" fmla="*/ 1694 w 1713"/>
                <a:gd name="T13" fmla="*/ 77 h 290"/>
                <a:gd name="T14" fmla="*/ 1706 w 1713"/>
                <a:gd name="T15" fmla="*/ 102 h 290"/>
                <a:gd name="T16" fmla="*/ 1711 w 1713"/>
                <a:gd name="T17" fmla="*/ 130 h 290"/>
                <a:gd name="T18" fmla="*/ 1713 w 1713"/>
                <a:gd name="T19" fmla="*/ 146 h 290"/>
                <a:gd name="T20" fmla="*/ 1711 w 1713"/>
                <a:gd name="T21" fmla="*/ 160 h 290"/>
                <a:gd name="T22" fmla="*/ 1706 w 1713"/>
                <a:gd name="T23" fmla="*/ 188 h 290"/>
                <a:gd name="T24" fmla="*/ 1694 w 1713"/>
                <a:gd name="T25" fmla="*/ 214 h 290"/>
                <a:gd name="T26" fmla="*/ 1679 w 1713"/>
                <a:gd name="T27" fmla="*/ 238 h 290"/>
                <a:gd name="T28" fmla="*/ 1659 w 1713"/>
                <a:gd name="T29" fmla="*/ 256 h 290"/>
                <a:gd name="T30" fmla="*/ 1636 w 1713"/>
                <a:gd name="T31" fmla="*/ 272 h 290"/>
                <a:gd name="T32" fmla="*/ 1611 w 1713"/>
                <a:gd name="T33" fmla="*/ 283 h 290"/>
                <a:gd name="T34" fmla="*/ 1583 w 1713"/>
                <a:gd name="T35" fmla="*/ 289 h 290"/>
                <a:gd name="T36" fmla="*/ 91 w 1713"/>
                <a:gd name="T37" fmla="*/ 290 h 290"/>
                <a:gd name="T38" fmla="*/ 75 w 1713"/>
                <a:gd name="T39" fmla="*/ 289 h 290"/>
                <a:gd name="T40" fmla="*/ 47 w 1713"/>
                <a:gd name="T41" fmla="*/ 283 h 290"/>
                <a:gd name="T42" fmla="*/ 33 w 1713"/>
                <a:gd name="T43" fmla="*/ 279 h 290"/>
                <a:gd name="T44" fmla="*/ 51 w 1713"/>
                <a:gd name="T45" fmla="*/ 227 h 290"/>
                <a:gd name="T46" fmla="*/ 58 w 1713"/>
                <a:gd name="T47" fmla="*/ 171 h 290"/>
                <a:gd name="T48" fmla="*/ 57 w 1713"/>
                <a:gd name="T49" fmla="*/ 152 h 290"/>
                <a:gd name="T50" fmla="*/ 51 w 1713"/>
                <a:gd name="T51" fmla="*/ 113 h 290"/>
                <a:gd name="T52" fmla="*/ 39 w 1713"/>
                <a:gd name="T53" fmla="*/ 77 h 290"/>
                <a:gd name="T54" fmla="*/ 20 w 1713"/>
                <a:gd name="T55" fmla="*/ 41 h 290"/>
                <a:gd name="T56" fmla="*/ 9 w 1713"/>
                <a:gd name="T57" fmla="*/ 26 h 290"/>
                <a:gd name="T58" fmla="*/ 15 w 1713"/>
                <a:gd name="T59" fmla="*/ 20 h 290"/>
                <a:gd name="T60" fmla="*/ 15 w 1713"/>
                <a:gd name="T61" fmla="*/ 15 h 290"/>
                <a:gd name="T62" fmla="*/ 6 w 1713"/>
                <a:gd name="T63" fmla="*/ 7 h 290"/>
                <a:gd name="T64" fmla="*/ 0 w 1713"/>
                <a:gd name="T65" fmla="*/ 2 h 290"/>
                <a:gd name="T66" fmla="*/ 2 w 1713"/>
                <a:gd name="T67" fmla="*/ 0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2"/>
                  </a:lnTo>
                  <a:lnTo>
                    <a:pt x="1597" y="3"/>
                  </a:lnTo>
                  <a:lnTo>
                    <a:pt x="1611" y="7"/>
                  </a:lnTo>
                  <a:lnTo>
                    <a:pt x="1624" y="12"/>
                  </a:lnTo>
                  <a:lnTo>
                    <a:pt x="1636" y="19"/>
                  </a:lnTo>
                  <a:lnTo>
                    <a:pt x="1648" y="26"/>
                  </a:lnTo>
                  <a:lnTo>
                    <a:pt x="1659" y="34"/>
                  </a:lnTo>
                  <a:lnTo>
                    <a:pt x="1670" y="43"/>
                  </a:lnTo>
                  <a:lnTo>
                    <a:pt x="1679" y="53"/>
                  </a:lnTo>
                  <a:lnTo>
                    <a:pt x="1687" y="64"/>
                  </a:lnTo>
                  <a:lnTo>
                    <a:pt x="1694" y="77"/>
                  </a:lnTo>
                  <a:lnTo>
                    <a:pt x="1701" y="89"/>
                  </a:lnTo>
                  <a:lnTo>
                    <a:pt x="1706" y="102"/>
                  </a:lnTo>
                  <a:lnTo>
                    <a:pt x="1710" y="116"/>
                  </a:lnTo>
                  <a:lnTo>
                    <a:pt x="1711" y="130"/>
                  </a:lnTo>
                  <a:lnTo>
                    <a:pt x="1713" y="146"/>
                  </a:lnTo>
                  <a:lnTo>
                    <a:pt x="1713" y="146"/>
                  </a:lnTo>
                  <a:lnTo>
                    <a:pt x="1713" y="146"/>
                  </a:lnTo>
                  <a:lnTo>
                    <a:pt x="1711" y="160"/>
                  </a:lnTo>
                  <a:lnTo>
                    <a:pt x="1710" y="174"/>
                  </a:lnTo>
                  <a:lnTo>
                    <a:pt x="1706" y="188"/>
                  </a:lnTo>
                  <a:lnTo>
                    <a:pt x="1701" y="201"/>
                  </a:lnTo>
                  <a:lnTo>
                    <a:pt x="1694" y="214"/>
                  </a:lnTo>
                  <a:lnTo>
                    <a:pt x="1687" y="227"/>
                  </a:lnTo>
                  <a:lnTo>
                    <a:pt x="1679" y="238"/>
                  </a:lnTo>
                  <a:lnTo>
                    <a:pt x="1670" y="248"/>
                  </a:lnTo>
                  <a:lnTo>
                    <a:pt x="1659" y="256"/>
                  </a:lnTo>
                  <a:lnTo>
                    <a:pt x="1648" y="265"/>
                  </a:lnTo>
                  <a:lnTo>
                    <a:pt x="1636" y="272"/>
                  </a:lnTo>
                  <a:lnTo>
                    <a:pt x="1624" y="279"/>
                  </a:lnTo>
                  <a:lnTo>
                    <a:pt x="1611" y="283"/>
                  </a:lnTo>
                  <a:lnTo>
                    <a:pt x="1597" y="287"/>
                  </a:lnTo>
                  <a:lnTo>
                    <a:pt x="1583" y="289"/>
                  </a:lnTo>
                  <a:lnTo>
                    <a:pt x="1567" y="290"/>
                  </a:lnTo>
                  <a:lnTo>
                    <a:pt x="91" y="290"/>
                  </a:lnTo>
                  <a:lnTo>
                    <a:pt x="91" y="290"/>
                  </a:lnTo>
                  <a:lnTo>
                    <a:pt x="75" y="289"/>
                  </a:lnTo>
                  <a:lnTo>
                    <a:pt x="61" y="287"/>
                  </a:lnTo>
                  <a:lnTo>
                    <a:pt x="47" y="283"/>
                  </a:lnTo>
                  <a:lnTo>
                    <a:pt x="33" y="279"/>
                  </a:lnTo>
                  <a:lnTo>
                    <a:pt x="33" y="279"/>
                  </a:lnTo>
                  <a:lnTo>
                    <a:pt x="44" y="253"/>
                  </a:lnTo>
                  <a:lnTo>
                    <a:pt x="51" y="227"/>
                  </a:lnTo>
                  <a:lnTo>
                    <a:pt x="57" y="200"/>
                  </a:lnTo>
                  <a:lnTo>
                    <a:pt x="58" y="171"/>
                  </a:lnTo>
                  <a:lnTo>
                    <a:pt x="58" y="171"/>
                  </a:lnTo>
                  <a:lnTo>
                    <a:pt x="57" y="152"/>
                  </a:lnTo>
                  <a:lnTo>
                    <a:pt x="56" y="132"/>
                  </a:lnTo>
                  <a:lnTo>
                    <a:pt x="51" y="113"/>
                  </a:lnTo>
                  <a:lnTo>
                    <a:pt x="46" y="95"/>
                  </a:lnTo>
                  <a:lnTo>
                    <a:pt x="39" y="77"/>
                  </a:lnTo>
                  <a:lnTo>
                    <a:pt x="30" y="58"/>
                  </a:lnTo>
                  <a:lnTo>
                    <a:pt x="20" y="41"/>
                  </a:lnTo>
                  <a:lnTo>
                    <a:pt x="9" y="26"/>
                  </a:lnTo>
                  <a:lnTo>
                    <a:pt x="9" y="26"/>
                  </a:lnTo>
                  <a:lnTo>
                    <a:pt x="13" y="23"/>
                  </a:lnTo>
                  <a:lnTo>
                    <a:pt x="15" y="20"/>
                  </a:lnTo>
                  <a:lnTo>
                    <a:pt x="16" y="17"/>
                  </a:lnTo>
                  <a:lnTo>
                    <a:pt x="15" y="15"/>
                  </a:lnTo>
                  <a:lnTo>
                    <a:pt x="12" y="10"/>
                  </a:lnTo>
                  <a:lnTo>
                    <a:pt x="6" y="7"/>
                  </a:lnTo>
                  <a:lnTo>
                    <a:pt x="2" y="5"/>
                  </a:lnTo>
                  <a:lnTo>
                    <a:pt x="0" y="2"/>
                  </a:lnTo>
                  <a:lnTo>
                    <a:pt x="0" y="2"/>
                  </a:lnTo>
                  <a:lnTo>
                    <a:pt x="2" y="0"/>
                  </a:lnTo>
                  <a:lnTo>
                    <a:pt x="9" y="0"/>
                  </a:lnTo>
                  <a:lnTo>
                    <a:pt x="9" y="0"/>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dirty="0">
                  <a:solidFill>
                    <a:schemeClr val="bg1"/>
                  </a:solidFill>
                  <a:latin typeface="Book Antiqua" panose="02040602050305030304" pitchFamily="18" charset="0"/>
                </a:rPr>
                <a:t>Charge </a:t>
              </a:r>
              <a:r>
                <a:rPr lang="en-GB" i="1" dirty="0">
                  <a:solidFill>
                    <a:schemeClr val="bg1"/>
                  </a:solidFill>
                  <a:latin typeface="Book Antiqua" panose="02040602050305030304" pitchFamily="18" charset="0"/>
                </a:rPr>
                <a:t>&amp;</a:t>
              </a:r>
              <a:r>
                <a:rPr lang="en-GB" dirty="0">
                  <a:solidFill>
                    <a:schemeClr val="bg1"/>
                  </a:solidFill>
                  <a:latin typeface="Book Antiqua" panose="02040602050305030304" pitchFamily="18" charset="0"/>
                </a:rPr>
                <a:t> Scope of Total Income</a:t>
              </a:r>
            </a:p>
          </p:txBody>
        </p:sp>
        <p:sp>
          <p:nvSpPr>
            <p:cNvPr id="30" name="Freeform 27">
              <a:extLst>
                <a:ext uri="{FF2B5EF4-FFF2-40B4-BE49-F238E27FC236}">
                  <a16:creationId xmlns:a16="http://schemas.microsoft.com/office/drawing/2014/main" id="{B2E7942F-D77D-6FAF-454E-0B82A0A24DE2}"/>
                </a:ext>
              </a:extLst>
            </p:cNvPr>
            <p:cNvSpPr>
              <a:spLocks/>
            </p:cNvSpPr>
            <p:nvPr/>
          </p:nvSpPr>
          <p:spPr bwMode="auto">
            <a:xfrm>
              <a:off x="2826" y="2454"/>
              <a:ext cx="2226" cy="289"/>
            </a:xfrm>
            <a:custGeom>
              <a:avLst/>
              <a:gdLst>
                <a:gd name="T0" fmla="*/ 1567 w 1713"/>
                <a:gd name="T1" fmla="*/ 0 h 289"/>
                <a:gd name="T2" fmla="*/ 1583 w 1713"/>
                <a:gd name="T3" fmla="*/ 0 h 289"/>
                <a:gd name="T4" fmla="*/ 1611 w 1713"/>
                <a:gd name="T5" fmla="*/ 6 h 289"/>
                <a:gd name="T6" fmla="*/ 1636 w 1713"/>
                <a:gd name="T7" fmla="*/ 17 h 289"/>
                <a:gd name="T8" fmla="*/ 1659 w 1713"/>
                <a:gd name="T9" fmla="*/ 33 h 289"/>
                <a:gd name="T10" fmla="*/ 1679 w 1713"/>
                <a:gd name="T11" fmla="*/ 53 h 289"/>
                <a:gd name="T12" fmla="*/ 1694 w 1713"/>
                <a:gd name="T13" fmla="*/ 75 h 289"/>
                <a:gd name="T14" fmla="*/ 1706 w 1713"/>
                <a:gd name="T15" fmla="*/ 102 h 289"/>
                <a:gd name="T16" fmla="*/ 1711 w 1713"/>
                <a:gd name="T17" fmla="*/ 130 h 289"/>
                <a:gd name="T18" fmla="*/ 1713 w 1713"/>
                <a:gd name="T19" fmla="*/ 145 h 289"/>
                <a:gd name="T20" fmla="*/ 1711 w 1713"/>
                <a:gd name="T21" fmla="*/ 160 h 289"/>
                <a:gd name="T22" fmla="*/ 1706 w 1713"/>
                <a:gd name="T23" fmla="*/ 188 h 289"/>
                <a:gd name="T24" fmla="*/ 1694 w 1713"/>
                <a:gd name="T25" fmla="*/ 214 h 289"/>
                <a:gd name="T26" fmla="*/ 1679 w 1713"/>
                <a:gd name="T27" fmla="*/ 236 h 289"/>
                <a:gd name="T28" fmla="*/ 1659 w 1713"/>
                <a:gd name="T29" fmla="*/ 256 h 289"/>
                <a:gd name="T30" fmla="*/ 1636 w 1713"/>
                <a:gd name="T31" fmla="*/ 272 h 289"/>
                <a:gd name="T32" fmla="*/ 1611 w 1713"/>
                <a:gd name="T33" fmla="*/ 283 h 289"/>
                <a:gd name="T34" fmla="*/ 1583 w 1713"/>
                <a:gd name="T35" fmla="*/ 289 h 289"/>
                <a:gd name="T36" fmla="*/ 91 w 1713"/>
                <a:gd name="T37" fmla="*/ 289 h 289"/>
                <a:gd name="T38" fmla="*/ 75 w 1713"/>
                <a:gd name="T39" fmla="*/ 289 h 289"/>
                <a:gd name="T40" fmla="*/ 47 w 1713"/>
                <a:gd name="T41" fmla="*/ 283 h 289"/>
                <a:gd name="T42" fmla="*/ 33 w 1713"/>
                <a:gd name="T43" fmla="*/ 277 h 289"/>
                <a:gd name="T44" fmla="*/ 51 w 1713"/>
                <a:gd name="T45" fmla="*/ 227 h 289"/>
                <a:gd name="T46" fmla="*/ 58 w 1713"/>
                <a:gd name="T47" fmla="*/ 171 h 289"/>
                <a:gd name="T48" fmla="*/ 57 w 1713"/>
                <a:gd name="T49" fmla="*/ 152 h 289"/>
                <a:gd name="T50" fmla="*/ 51 w 1713"/>
                <a:gd name="T51" fmla="*/ 112 h 289"/>
                <a:gd name="T52" fmla="*/ 39 w 1713"/>
                <a:gd name="T53" fmla="*/ 75 h 289"/>
                <a:gd name="T54" fmla="*/ 20 w 1713"/>
                <a:gd name="T55" fmla="*/ 41 h 289"/>
                <a:gd name="T56" fmla="*/ 9 w 1713"/>
                <a:gd name="T57" fmla="*/ 24 h 289"/>
                <a:gd name="T58" fmla="*/ 15 w 1713"/>
                <a:gd name="T59" fmla="*/ 19 h 289"/>
                <a:gd name="T60" fmla="*/ 15 w 1713"/>
                <a:gd name="T61" fmla="*/ 14 h 289"/>
                <a:gd name="T62" fmla="*/ 6 w 1713"/>
                <a:gd name="T63" fmla="*/ 6 h 289"/>
                <a:gd name="T64" fmla="*/ 0 w 1713"/>
                <a:gd name="T65" fmla="*/ 2 h 289"/>
                <a:gd name="T66" fmla="*/ 2 w 1713"/>
                <a:gd name="T67" fmla="*/ 0 h 289"/>
                <a:gd name="T68" fmla="*/ 9 w 1713"/>
                <a:gd name="T6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89">
                  <a:moveTo>
                    <a:pt x="9" y="0"/>
                  </a:moveTo>
                  <a:lnTo>
                    <a:pt x="1567" y="0"/>
                  </a:lnTo>
                  <a:lnTo>
                    <a:pt x="1567" y="0"/>
                  </a:lnTo>
                  <a:lnTo>
                    <a:pt x="1583" y="0"/>
                  </a:lnTo>
                  <a:lnTo>
                    <a:pt x="1597" y="3"/>
                  </a:lnTo>
                  <a:lnTo>
                    <a:pt x="1611" y="6"/>
                  </a:lnTo>
                  <a:lnTo>
                    <a:pt x="1624" y="12"/>
                  </a:lnTo>
                  <a:lnTo>
                    <a:pt x="1636" y="17"/>
                  </a:lnTo>
                  <a:lnTo>
                    <a:pt x="1648" y="24"/>
                  </a:lnTo>
                  <a:lnTo>
                    <a:pt x="1659" y="33"/>
                  </a:lnTo>
                  <a:lnTo>
                    <a:pt x="1670" y="43"/>
                  </a:lnTo>
                  <a:lnTo>
                    <a:pt x="1679" y="53"/>
                  </a:lnTo>
                  <a:lnTo>
                    <a:pt x="1687" y="64"/>
                  </a:lnTo>
                  <a:lnTo>
                    <a:pt x="1694" y="75"/>
                  </a:lnTo>
                  <a:lnTo>
                    <a:pt x="1701" y="88"/>
                  </a:lnTo>
                  <a:lnTo>
                    <a:pt x="1706" y="102"/>
                  </a:lnTo>
                  <a:lnTo>
                    <a:pt x="1710" y="116"/>
                  </a:lnTo>
                  <a:lnTo>
                    <a:pt x="1711" y="130"/>
                  </a:lnTo>
                  <a:lnTo>
                    <a:pt x="1713" y="145"/>
                  </a:lnTo>
                  <a:lnTo>
                    <a:pt x="1713" y="145"/>
                  </a:lnTo>
                  <a:lnTo>
                    <a:pt x="1713" y="145"/>
                  </a:lnTo>
                  <a:lnTo>
                    <a:pt x="1711" y="160"/>
                  </a:lnTo>
                  <a:lnTo>
                    <a:pt x="1710" y="174"/>
                  </a:lnTo>
                  <a:lnTo>
                    <a:pt x="1706" y="188"/>
                  </a:lnTo>
                  <a:lnTo>
                    <a:pt x="1701" y="201"/>
                  </a:lnTo>
                  <a:lnTo>
                    <a:pt x="1694" y="214"/>
                  </a:lnTo>
                  <a:lnTo>
                    <a:pt x="1687" y="225"/>
                  </a:lnTo>
                  <a:lnTo>
                    <a:pt x="1679" y="236"/>
                  </a:lnTo>
                  <a:lnTo>
                    <a:pt x="1670" y="246"/>
                  </a:lnTo>
                  <a:lnTo>
                    <a:pt x="1659" y="256"/>
                  </a:lnTo>
                  <a:lnTo>
                    <a:pt x="1648" y="265"/>
                  </a:lnTo>
                  <a:lnTo>
                    <a:pt x="1636" y="272"/>
                  </a:lnTo>
                  <a:lnTo>
                    <a:pt x="1624" y="277"/>
                  </a:lnTo>
                  <a:lnTo>
                    <a:pt x="1611" y="283"/>
                  </a:lnTo>
                  <a:lnTo>
                    <a:pt x="1597" y="286"/>
                  </a:lnTo>
                  <a:lnTo>
                    <a:pt x="1583" y="289"/>
                  </a:lnTo>
                  <a:lnTo>
                    <a:pt x="1567" y="289"/>
                  </a:lnTo>
                  <a:lnTo>
                    <a:pt x="91" y="289"/>
                  </a:lnTo>
                  <a:lnTo>
                    <a:pt x="91" y="289"/>
                  </a:lnTo>
                  <a:lnTo>
                    <a:pt x="75" y="289"/>
                  </a:lnTo>
                  <a:lnTo>
                    <a:pt x="61" y="286"/>
                  </a:lnTo>
                  <a:lnTo>
                    <a:pt x="47" y="283"/>
                  </a:lnTo>
                  <a:lnTo>
                    <a:pt x="33" y="277"/>
                  </a:lnTo>
                  <a:lnTo>
                    <a:pt x="33" y="277"/>
                  </a:lnTo>
                  <a:lnTo>
                    <a:pt x="44" y="252"/>
                  </a:lnTo>
                  <a:lnTo>
                    <a:pt x="51" y="227"/>
                  </a:lnTo>
                  <a:lnTo>
                    <a:pt x="57" y="200"/>
                  </a:lnTo>
                  <a:lnTo>
                    <a:pt x="58" y="171"/>
                  </a:lnTo>
                  <a:lnTo>
                    <a:pt x="58" y="171"/>
                  </a:lnTo>
                  <a:lnTo>
                    <a:pt x="57" y="152"/>
                  </a:lnTo>
                  <a:lnTo>
                    <a:pt x="56" y="132"/>
                  </a:lnTo>
                  <a:lnTo>
                    <a:pt x="51" y="112"/>
                  </a:lnTo>
                  <a:lnTo>
                    <a:pt x="46" y="94"/>
                  </a:lnTo>
                  <a:lnTo>
                    <a:pt x="39" y="75"/>
                  </a:lnTo>
                  <a:lnTo>
                    <a:pt x="30" y="58"/>
                  </a:lnTo>
                  <a:lnTo>
                    <a:pt x="20" y="41"/>
                  </a:lnTo>
                  <a:lnTo>
                    <a:pt x="9" y="24"/>
                  </a:lnTo>
                  <a:lnTo>
                    <a:pt x="9" y="24"/>
                  </a:lnTo>
                  <a:lnTo>
                    <a:pt x="13" y="22"/>
                  </a:lnTo>
                  <a:lnTo>
                    <a:pt x="15" y="19"/>
                  </a:lnTo>
                  <a:lnTo>
                    <a:pt x="16" y="17"/>
                  </a:lnTo>
                  <a:lnTo>
                    <a:pt x="15" y="14"/>
                  </a:lnTo>
                  <a:lnTo>
                    <a:pt x="12" y="10"/>
                  </a:lnTo>
                  <a:lnTo>
                    <a:pt x="6" y="6"/>
                  </a:lnTo>
                  <a:lnTo>
                    <a:pt x="2" y="3"/>
                  </a:lnTo>
                  <a:lnTo>
                    <a:pt x="0" y="2"/>
                  </a:lnTo>
                  <a:lnTo>
                    <a:pt x="0" y="0"/>
                  </a:lnTo>
                  <a:lnTo>
                    <a:pt x="2" y="0"/>
                  </a:lnTo>
                  <a:lnTo>
                    <a:pt x="9" y="0"/>
                  </a:lnTo>
                  <a:lnTo>
                    <a:pt x="9" y="0"/>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dirty="0">
                  <a:solidFill>
                    <a:schemeClr val="bg1"/>
                  </a:solidFill>
                  <a:latin typeface="Book Antiqua" panose="02040602050305030304" pitchFamily="18" charset="0"/>
                </a:rPr>
                <a:t>Provisions of taxation for NRs</a:t>
              </a:r>
            </a:p>
          </p:txBody>
        </p:sp>
        <p:sp>
          <p:nvSpPr>
            <p:cNvPr id="31" name="Freeform 28">
              <a:extLst>
                <a:ext uri="{FF2B5EF4-FFF2-40B4-BE49-F238E27FC236}">
                  <a16:creationId xmlns:a16="http://schemas.microsoft.com/office/drawing/2014/main" id="{77469113-2A88-3D00-3A6B-82074DFA469F}"/>
                </a:ext>
              </a:extLst>
            </p:cNvPr>
            <p:cNvSpPr>
              <a:spLocks/>
            </p:cNvSpPr>
            <p:nvPr/>
          </p:nvSpPr>
          <p:spPr bwMode="auto">
            <a:xfrm>
              <a:off x="2826" y="3512"/>
              <a:ext cx="2226" cy="290"/>
            </a:xfrm>
            <a:custGeom>
              <a:avLst/>
              <a:gdLst>
                <a:gd name="T0" fmla="*/ 1567 w 1713"/>
                <a:gd name="T1" fmla="*/ 0 h 290"/>
                <a:gd name="T2" fmla="*/ 1583 w 1713"/>
                <a:gd name="T3" fmla="*/ 1 h 290"/>
                <a:gd name="T4" fmla="*/ 1611 w 1713"/>
                <a:gd name="T5" fmla="*/ 7 h 290"/>
                <a:gd name="T6" fmla="*/ 1636 w 1713"/>
                <a:gd name="T7" fmla="*/ 18 h 290"/>
                <a:gd name="T8" fmla="*/ 1659 w 1713"/>
                <a:gd name="T9" fmla="*/ 34 h 290"/>
                <a:gd name="T10" fmla="*/ 1679 w 1713"/>
                <a:gd name="T11" fmla="*/ 54 h 290"/>
                <a:gd name="T12" fmla="*/ 1694 w 1713"/>
                <a:gd name="T13" fmla="*/ 76 h 290"/>
                <a:gd name="T14" fmla="*/ 1706 w 1713"/>
                <a:gd name="T15" fmla="*/ 103 h 290"/>
                <a:gd name="T16" fmla="*/ 1711 w 1713"/>
                <a:gd name="T17" fmla="*/ 130 h 290"/>
                <a:gd name="T18" fmla="*/ 1713 w 1713"/>
                <a:gd name="T19" fmla="*/ 145 h 290"/>
                <a:gd name="T20" fmla="*/ 1711 w 1713"/>
                <a:gd name="T21" fmla="*/ 160 h 290"/>
                <a:gd name="T22" fmla="*/ 1706 w 1713"/>
                <a:gd name="T23" fmla="*/ 188 h 290"/>
                <a:gd name="T24" fmla="*/ 1694 w 1713"/>
                <a:gd name="T25" fmla="*/ 215 h 290"/>
                <a:gd name="T26" fmla="*/ 1679 w 1713"/>
                <a:gd name="T27" fmla="*/ 237 h 290"/>
                <a:gd name="T28" fmla="*/ 1659 w 1713"/>
                <a:gd name="T29" fmla="*/ 257 h 290"/>
                <a:gd name="T30" fmla="*/ 1636 w 1713"/>
                <a:gd name="T31" fmla="*/ 273 h 290"/>
                <a:gd name="T32" fmla="*/ 1611 w 1713"/>
                <a:gd name="T33" fmla="*/ 284 h 290"/>
                <a:gd name="T34" fmla="*/ 1583 w 1713"/>
                <a:gd name="T35" fmla="*/ 290 h 290"/>
                <a:gd name="T36" fmla="*/ 91 w 1713"/>
                <a:gd name="T37" fmla="*/ 290 h 290"/>
                <a:gd name="T38" fmla="*/ 75 w 1713"/>
                <a:gd name="T39" fmla="*/ 290 h 290"/>
                <a:gd name="T40" fmla="*/ 47 w 1713"/>
                <a:gd name="T41" fmla="*/ 283 h 290"/>
                <a:gd name="T42" fmla="*/ 33 w 1713"/>
                <a:gd name="T43" fmla="*/ 278 h 290"/>
                <a:gd name="T44" fmla="*/ 51 w 1713"/>
                <a:gd name="T45" fmla="*/ 227 h 290"/>
                <a:gd name="T46" fmla="*/ 58 w 1713"/>
                <a:gd name="T47" fmla="*/ 172 h 290"/>
                <a:gd name="T48" fmla="*/ 57 w 1713"/>
                <a:gd name="T49" fmla="*/ 152 h 290"/>
                <a:gd name="T50" fmla="*/ 51 w 1713"/>
                <a:gd name="T51" fmla="*/ 113 h 290"/>
                <a:gd name="T52" fmla="*/ 39 w 1713"/>
                <a:gd name="T53" fmla="*/ 76 h 290"/>
                <a:gd name="T54" fmla="*/ 20 w 1713"/>
                <a:gd name="T55" fmla="*/ 42 h 290"/>
                <a:gd name="T56" fmla="*/ 9 w 1713"/>
                <a:gd name="T57" fmla="*/ 25 h 290"/>
                <a:gd name="T58" fmla="*/ 15 w 1713"/>
                <a:gd name="T59" fmla="*/ 20 h 290"/>
                <a:gd name="T60" fmla="*/ 15 w 1713"/>
                <a:gd name="T61" fmla="*/ 15 h 290"/>
                <a:gd name="T62" fmla="*/ 6 w 1713"/>
                <a:gd name="T63" fmla="*/ 7 h 290"/>
                <a:gd name="T64" fmla="*/ 0 w 1713"/>
                <a:gd name="T65" fmla="*/ 3 h 290"/>
                <a:gd name="T66" fmla="*/ 2 w 1713"/>
                <a:gd name="T67" fmla="*/ 1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1"/>
                  </a:lnTo>
                  <a:lnTo>
                    <a:pt x="1597" y="4"/>
                  </a:lnTo>
                  <a:lnTo>
                    <a:pt x="1611" y="7"/>
                  </a:lnTo>
                  <a:lnTo>
                    <a:pt x="1624" y="11"/>
                  </a:lnTo>
                  <a:lnTo>
                    <a:pt x="1636" y="18"/>
                  </a:lnTo>
                  <a:lnTo>
                    <a:pt x="1648" y="25"/>
                  </a:lnTo>
                  <a:lnTo>
                    <a:pt x="1659" y="34"/>
                  </a:lnTo>
                  <a:lnTo>
                    <a:pt x="1670" y="44"/>
                  </a:lnTo>
                  <a:lnTo>
                    <a:pt x="1679" y="54"/>
                  </a:lnTo>
                  <a:lnTo>
                    <a:pt x="1687" y="65"/>
                  </a:lnTo>
                  <a:lnTo>
                    <a:pt x="1694" y="76"/>
                  </a:lnTo>
                  <a:lnTo>
                    <a:pt x="1701" y="89"/>
                  </a:lnTo>
                  <a:lnTo>
                    <a:pt x="1706" y="103"/>
                  </a:lnTo>
                  <a:lnTo>
                    <a:pt x="1710" y="116"/>
                  </a:lnTo>
                  <a:lnTo>
                    <a:pt x="1711" y="130"/>
                  </a:lnTo>
                  <a:lnTo>
                    <a:pt x="1713" y="145"/>
                  </a:lnTo>
                  <a:lnTo>
                    <a:pt x="1713" y="145"/>
                  </a:lnTo>
                  <a:lnTo>
                    <a:pt x="1713" y="145"/>
                  </a:lnTo>
                  <a:lnTo>
                    <a:pt x="1711" y="160"/>
                  </a:lnTo>
                  <a:lnTo>
                    <a:pt x="1710" y="175"/>
                  </a:lnTo>
                  <a:lnTo>
                    <a:pt x="1706" y="188"/>
                  </a:lnTo>
                  <a:lnTo>
                    <a:pt x="1701" y="202"/>
                  </a:lnTo>
                  <a:lnTo>
                    <a:pt x="1694" y="215"/>
                  </a:lnTo>
                  <a:lnTo>
                    <a:pt x="1687" y="226"/>
                  </a:lnTo>
                  <a:lnTo>
                    <a:pt x="1679" y="237"/>
                  </a:lnTo>
                  <a:lnTo>
                    <a:pt x="1670" y="247"/>
                  </a:lnTo>
                  <a:lnTo>
                    <a:pt x="1659" y="257"/>
                  </a:lnTo>
                  <a:lnTo>
                    <a:pt x="1648" y="266"/>
                  </a:lnTo>
                  <a:lnTo>
                    <a:pt x="1636" y="273"/>
                  </a:lnTo>
                  <a:lnTo>
                    <a:pt x="1624" y="278"/>
                  </a:lnTo>
                  <a:lnTo>
                    <a:pt x="1611" y="284"/>
                  </a:lnTo>
                  <a:lnTo>
                    <a:pt x="1597" y="287"/>
                  </a:lnTo>
                  <a:lnTo>
                    <a:pt x="1583" y="290"/>
                  </a:lnTo>
                  <a:lnTo>
                    <a:pt x="1567" y="290"/>
                  </a:lnTo>
                  <a:lnTo>
                    <a:pt x="91" y="290"/>
                  </a:lnTo>
                  <a:lnTo>
                    <a:pt x="91" y="290"/>
                  </a:lnTo>
                  <a:lnTo>
                    <a:pt x="75" y="290"/>
                  </a:lnTo>
                  <a:lnTo>
                    <a:pt x="61" y="287"/>
                  </a:lnTo>
                  <a:lnTo>
                    <a:pt x="47" y="283"/>
                  </a:lnTo>
                  <a:lnTo>
                    <a:pt x="33" y="278"/>
                  </a:lnTo>
                  <a:lnTo>
                    <a:pt x="33" y="278"/>
                  </a:lnTo>
                  <a:lnTo>
                    <a:pt x="44" y="253"/>
                  </a:lnTo>
                  <a:lnTo>
                    <a:pt x="51" y="227"/>
                  </a:lnTo>
                  <a:lnTo>
                    <a:pt x="57" y="199"/>
                  </a:lnTo>
                  <a:lnTo>
                    <a:pt x="58" y="172"/>
                  </a:lnTo>
                  <a:lnTo>
                    <a:pt x="58" y="172"/>
                  </a:lnTo>
                  <a:lnTo>
                    <a:pt x="57" y="152"/>
                  </a:lnTo>
                  <a:lnTo>
                    <a:pt x="56" y="133"/>
                  </a:lnTo>
                  <a:lnTo>
                    <a:pt x="51" y="113"/>
                  </a:lnTo>
                  <a:lnTo>
                    <a:pt x="46" y="95"/>
                  </a:lnTo>
                  <a:lnTo>
                    <a:pt x="39" y="76"/>
                  </a:lnTo>
                  <a:lnTo>
                    <a:pt x="30" y="59"/>
                  </a:lnTo>
                  <a:lnTo>
                    <a:pt x="20" y="42"/>
                  </a:lnTo>
                  <a:lnTo>
                    <a:pt x="9" y="25"/>
                  </a:lnTo>
                  <a:lnTo>
                    <a:pt x="9" y="25"/>
                  </a:lnTo>
                  <a:lnTo>
                    <a:pt x="13" y="22"/>
                  </a:lnTo>
                  <a:lnTo>
                    <a:pt x="15" y="20"/>
                  </a:lnTo>
                  <a:lnTo>
                    <a:pt x="16" y="17"/>
                  </a:lnTo>
                  <a:lnTo>
                    <a:pt x="15" y="15"/>
                  </a:lnTo>
                  <a:lnTo>
                    <a:pt x="12" y="11"/>
                  </a:lnTo>
                  <a:lnTo>
                    <a:pt x="6" y="7"/>
                  </a:lnTo>
                  <a:lnTo>
                    <a:pt x="2" y="4"/>
                  </a:lnTo>
                  <a:lnTo>
                    <a:pt x="0" y="3"/>
                  </a:lnTo>
                  <a:lnTo>
                    <a:pt x="0" y="1"/>
                  </a:lnTo>
                  <a:lnTo>
                    <a:pt x="2" y="1"/>
                  </a:lnTo>
                  <a:lnTo>
                    <a:pt x="9" y="0"/>
                  </a:lnTo>
                  <a:lnTo>
                    <a:pt x="9" y="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dirty="0">
                  <a:solidFill>
                    <a:schemeClr val="bg1"/>
                  </a:solidFill>
                  <a:latin typeface="Book Antiqua" panose="02040602050305030304" pitchFamily="18" charset="0"/>
                </a:rPr>
                <a:t>Withholding Tax and Reliefs</a:t>
              </a:r>
            </a:p>
          </p:txBody>
        </p:sp>
      </p:grpSp>
      <p:sp>
        <p:nvSpPr>
          <p:cNvPr id="35" name="TextBox 34">
            <a:extLst>
              <a:ext uri="{FF2B5EF4-FFF2-40B4-BE49-F238E27FC236}">
                <a16:creationId xmlns:a16="http://schemas.microsoft.com/office/drawing/2014/main" id="{90B82127-8AC5-6EBC-1D66-12D0B2F0581F}"/>
              </a:ext>
            </a:extLst>
          </p:cNvPr>
          <p:cNvSpPr txBox="1"/>
          <p:nvPr/>
        </p:nvSpPr>
        <p:spPr>
          <a:xfrm>
            <a:off x="7289393" y="901345"/>
            <a:ext cx="3491570" cy="84296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GB" sz="1600" dirty="0">
                <a:latin typeface="Book Antiqua" panose="02040602050305030304" pitchFamily="18" charset="0"/>
              </a:rPr>
              <a:t>Significance?</a:t>
            </a:r>
          </a:p>
          <a:p>
            <a:pPr marL="171450" indent="-171450">
              <a:buFont typeface="Arial" panose="020B0604020202020204" pitchFamily="34" charset="0"/>
              <a:buChar char="•"/>
            </a:pPr>
            <a:r>
              <a:rPr lang="en-GB" sz="1600" dirty="0">
                <a:latin typeface="Book Antiqua" panose="02040602050305030304" pitchFamily="18" charset="0"/>
              </a:rPr>
              <a:t>Residential Status for Individuals</a:t>
            </a:r>
          </a:p>
          <a:p>
            <a:pPr marL="171450" indent="-171450">
              <a:buFont typeface="Arial" panose="020B0604020202020204" pitchFamily="34" charset="0"/>
              <a:buChar char="•"/>
            </a:pPr>
            <a:r>
              <a:rPr lang="en-GB" sz="1600" dirty="0">
                <a:latin typeface="Book Antiqua" panose="02040602050305030304" pitchFamily="18" charset="0"/>
              </a:rPr>
              <a:t>Residential Status for Others</a:t>
            </a:r>
          </a:p>
          <a:p>
            <a:pPr marL="171450" indent="-171450">
              <a:buFont typeface="Arial" panose="020B0604020202020204" pitchFamily="34" charset="0"/>
              <a:buChar char="•"/>
            </a:pPr>
            <a:r>
              <a:rPr lang="en-GB" sz="1600" dirty="0">
                <a:latin typeface="Book Antiqua" panose="02040602050305030304" pitchFamily="18" charset="0"/>
              </a:rPr>
              <a:t>Case Studies and Discussion</a:t>
            </a:r>
          </a:p>
          <a:p>
            <a:pPr marL="171450" indent="-171450">
              <a:buFont typeface="Arial" panose="020B0604020202020204" pitchFamily="34" charset="0"/>
              <a:buChar char="•"/>
            </a:pPr>
            <a:endParaRPr lang="en-GB" sz="1600" dirty="0">
              <a:latin typeface="Book Antiqua" panose="02040602050305030304" pitchFamily="18" charset="0"/>
            </a:endParaRPr>
          </a:p>
        </p:txBody>
      </p:sp>
      <p:sp>
        <p:nvSpPr>
          <p:cNvPr id="36" name="TextBox 35">
            <a:extLst>
              <a:ext uri="{FF2B5EF4-FFF2-40B4-BE49-F238E27FC236}">
                <a16:creationId xmlns:a16="http://schemas.microsoft.com/office/drawing/2014/main" id="{7F69AAD0-5B45-BFED-D438-5DD9C52BE3DC}"/>
              </a:ext>
            </a:extLst>
          </p:cNvPr>
          <p:cNvSpPr txBox="1"/>
          <p:nvPr/>
        </p:nvSpPr>
        <p:spPr>
          <a:xfrm>
            <a:off x="7298913" y="2449897"/>
            <a:ext cx="3146833" cy="84296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GB" sz="1600" dirty="0">
                <a:latin typeface="Book Antiqua" panose="02040602050305030304" pitchFamily="18" charset="0"/>
              </a:rPr>
              <a:t>Basis of taxability of income</a:t>
            </a:r>
          </a:p>
          <a:p>
            <a:pPr marL="171450" indent="-171450">
              <a:buFont typeface="Arial" panose="020B0604020202020204" pitchFamily="34" charset="0"/>
              <a:buChar char="•"/>
            </a:pPr>
            <a:r>
              <a:rPr lang="en-GB" sz="1600" dirty="0">
                <a:latin typeface="Book Antiqua" panose="02040602050305030304" pitchFamily="18" charset="0"/>
              </a:rPr>
              <a:t>Taxability of income </a:t>
            </a:r>
            <a:r>
              <a:rPr lang="en-GB" sz="1600" i="1" dirty="0">
                <a:latin typeface="Book Antiqua" panose="02040602050305030304" pitchFamily="18" charset="0"/>
              </a:rPr>
              <a:t>qua</a:t>
            </a:r>
            <a:r>
              <a:rPr lang="en-GB" sz="1600" dirty="0">
                <a:latin typeface="Book Antiqua" panose="02040602050305030304" pitchFamily="18" charset="0"/>
              </a:rPr>
              <a:t> residential status</a:t>
            </a:r>
          </a:p>
        </p:txBody>
      </p:sp>
      <p:sp>
        <p:nvSpPr>
          <p:cNvPr id="37" name="TextBox 36">
            <a:extLst>
              <a:ext uri="{FF2B5EF4-FFF2-40B4-BE49-F238E27FC236}">
                <a16:creationId xmlns:a16="http://schemas.microsoft.com/office/drawing/2014/main" id="{077F4F98-F01E-417E-8B99-62DF7A0C53AE}"/>
              </a:ext>
            </a:extLst>
          </p:cNvPr>
          <p:cNvSpPr txBox="1"/>
          <p:nvPr/>
        </p:nvSpPr>
        <p:spPr>
          <a:xfrm>
            <a:off x="7289392" y="3955248"/>
            <a:ext cx="3708120" cy="1095928"/>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GB" sz="1600" dirty="0">
                <a:latin typeface="Book Antiqua" panose="02040602050305030304" pitchFamily="18" charset="0"/>
              </a:rPr>
              <a:t>Provisions for certain incomes of NRs</a:t>
            </a:r>
          </a:p>
          <a:p>
            <a:pPr marL="285750" indent="-285750">
              <a:buFont typeface="Arial" panose="020B0604020202020204" pitchFamily="34" charset="0"/>
              <a:buChar char="•"/>
            </a:pPr>
            <a:r>
              <a:rPr lang="en-GB" sz="1600" dirty="0">
                <a:latin typeface="Book Antiqua" panose="02040602050305030304" pitchFamily="18" charset="0"/>
              </a:rPr>
              <a:t>Special provisions for NRs</a:t>
            </a:r>
          </a:p>
          <a:p>
            <a:pPr marL="285750" indent="-285750">
              <a:buFont typeface="Arial" panose="020B0604020202020204" pitchFamily="34" charset="0"/>
              <a:buChar char="•"/>
            </a:pPr>
            <a:r>
              <a:rPr lang="en-GB" sz="1600" dirty="0">
                <a:latin typeface="Book Antiqua" panose="02040602050305030304" pitchFamily="18" charset="0"/>
              </a:rPr>
              <a:t>DTAA and Tax Relief</a:t>
            </a:r>
          </a:p>
          <a:p>
            <a:pPr marL="285750" indent="-285750">
              <a:buFont typeface="Arial" panose="020B0604020202020204" pitchFamily="34" charset="0"/>
              <a:buChar char="•"/>
            </a:pPr>
            <a:r>
              <a:rPr lang="en-GB" sz="1600" dirty="0">
                <a:latin typeface="Book Antiqua" panose="02040602050305030304" pitchFamily="18" charset="0"/>
              </a:rPr>
              <a:t>MLI</a:t>
            </a:r>
          </a:p>
        </p:txBody>
      </p:sp>
      <p:sp>
        <p:nvSpPr>
          <p:cNvPr id="38" name="TextBox 37">
            <a:extLst>
              <a:ext uri="{FF2B5EF4-FFF2-40B4-BE49-F238E27FC236}">
                <a16:creationId xmlns:a16="http://schemas.microsoft.com/office/drawing/2014/main" id="{C7D06DCB-0F50-D983-2F5C-BD75B2E338E9}"/>
              </a:ext>
            </a:extLst>
          </p:cNvPr>
          <p:cNvSpPr txBox="1"/>
          <p:nvPr/>
        </p:nvSpPr>
        <p:spPr>
          <a:xfrm>
            <a:off x="7289392" y="5479878"/>
            <a:ext cx="3261989" cy="84296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GB" sz="1600" dirty="0">
                <a:latin typeface="Book Antiqua" panose="02040602050305030304" pitchFamily="18" charset="0"/>
              </a:rPr>
              <a:t>Section 195</a:t>
            </a:r>
          </a:p>
          <a:p>
            <a:pPr marL="171450" indent="-171450">
              <a:buFont typeface="Arial" panose="020B0604020202020204" pitchFamily="34" charset="0"/>
              <a:buChar char="•"/>
            </a:pPr>
            <a:r>
              <a:rPr lang="en-GB" sz="1600" dirty="0">
                <a:latin typeface="Book Antiqua" panose="02040602050305030304" pitchFamily="18" charset="0"/>
              </a:rPr>
              <a:t>Tax Residency Certificate</a:t>
            </a:r>
          </a:p>
          <a:p>
            <a:pPr marL="171450" indent="-171450">
              <a:buFont typeface="Arial" panose="020B0604020202020204" pitchFamily="34" charset="0"/>
              <a:buChar char="•"/>
            </a:pPr>
            <a:r>
              <a:rPr lang="en-GB" sz="1600" dirty="0">
                <a:latin typeface="Book Antiqua" panose="02040602050305030304" pitchFamily="18" charset="0"/>
              </a:rPr>
              <a:t>Form 10F</a:t>
            </a:r>
          </a:p>
          <a:p>
            <a:pPr marL="171450" indent="-171450">
              <a:buFont typeface="Arial" panose="020B0604020202020204" pitchFamily="34" charset="0"/>
              <a:buChar char="•"/>
            </a:pPr>
            <a:r>
              <a:rPr lang="en-GB" sz="1600" dirty="0">
                <a:latin typeface="Book Antiqua" panose="02040602050305030304" pitchFamily="18" charset="0"/>
              </a:rPr>
              <a:t>Procedural aspects</a:t>
            </a:r>
          </a:p>
        </p:txBody>
      </p:sp>
      <p:sp>
        <p:nvSpPr>
          <p:cNvPr id="3" name="Date Placeholder 2">
            <a:extLst>
              <a:ext uri="{FF2B5EF4-FFF2-40B4-BE49-F238E27FC236}">
                <a16:creationId xmlns:a16="http://schemas.microsoft.com/office/drawing/2014/main" id="{39A333CF-E48A-35DC-CAD1-F55654CBFCB3}"/>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81F79118-B260-E8C2-A3E6-20E64B75D326}"/>
              </a:ext>
            </a:extLst>
          </p:cNvPr>
          <p:cNvSpPr>
            <a:spLocks noGrp="1"/>
          </p:cNvSpPr>
          <p:nvPr>
            <p:ph type="ftr" sz="quarter" idx="11"/>
          </p:nvPr>
        </p:nvSpPr>
        <p:spPr/>
        <p:txBody>
          <a:bodyPr/>
          <a:lstStyle/>
          <a:p>
            <a:r>
              <a:rPr lang="en-US" dirty="0"/>
              <a:t>CA Viren Doshi</a:t>
            </a:r>
          </a:p>
        </p:txBody>
      </p:sp>
    </p:spTree>
    <p:extLst>
      <p:ext uri="{BB962C8B-B14F-4D97-AF65-F5344CB8AC3E}">
        <p14:creationId xmlns:p14="http://schemas.microsoft.com/office/powerpoint/2010/main" val="433094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60648"/>
            <a:ext cx="10772775" cy="892580"/>
          </a:xfrm>
        </p:spPr>
        <p:txBody>
          <a:bodyPr/>
          <a:lstStyle/>
          <a:p>
            <a:r>
              <a:rPr lang="en-US" dirty="0"/>
              <a:t>Double Taxation</a:t>
            </a:r>
            <a:endParaRPr lang="en-IN" dirty="0"/>
          </a:p>
        </p:txBody>
      </p:sp>
      <p:sp>
        <p:nvSpPr>
          <p:cNvPr id="3" name="Content Placeholder 2"/>
          <p:cNvSpPr>
            <a:spLocks noGrp="1"/>
          </p:cNvSpPr>
          <p:nvPr>
            <p:ph idx="1"/>
          </p:nvPr>
        </p:nvSpPr>
        <p:spPr>
          <a:xfrm>
            <a:off x="762001" y="1295400"/>
            <a:ext cx="9296399" cy="5301952"/>
          </a:xfrm>
        </p:spPr>
        <p:txBody>
          <a:bodyPr>
            <a:normAutofit/>
          </a:bodyPr>
          <a:lstStyle/>
          <a:p>
            <a:r>
              <a:rPr lang="en-US" dirty="0"/>
              <a:t>Majority of Countries tax in the same manner as India:</a:t>
            </a:r>
            <a:endParaRPr lang="en-IN" dirty="0"/>
          </a:p>
          <a:p>
            <a:r>
              <a:rPr lang="en-US" dirty="0"/>
              <a:t>Tax All Residents on their Global Incomes </a:t>
            </a:r>
          </a:p>
          <a:p>
            <a:pPr lvl="1"/>
            <a:r>
              <a:rPr lang="en-US" b="1" dirty="0"/>
              <a:t>Irrespective of Source of Income</a:t>
            </a:r>
            <a:endParaRPr lang="en-IN" b="1" dirty="0"/>
          </a:p>
          <a:p>
            <a:r>
              <a:rPr lang="en-US" dirty="0"/>
              <a:t>Tax All incomes sourced in their country 	</a:t>
            </a:r>
          </a:p>
          <a:p>
            <a:pPr lvl="1"/>
            <a:r>
              <a:rPr lang="en-US" b="1" dirty="0"/>
              <a:t>Irrespective of Residence of the Assessee</a:t>
            </a:r>
            <a:endParaRPr lang="en-IN" b="1" dirty="0"/>
          </a:p>
          <a:p>
            <a:endParaRPr lang="en-US" dirty="0"/>
          </a:p>
          <a:p>
            <a:r>
              <a:rPr lang="en-US" dirty="0"/>
              <a:t>When Country of Residence (COR) &amp; Country of Source (COS) both adopt same tax systems – </a:t>
            </a:r>
            <a:r>
              <a:rPr lang="en-US" b="1" dirty="0"/>
              <a:t>Double Taxation is unavoidable</a:t>
            </a:r>
          </a:p>
          <a:p>
            <a:r>
              <a:rPr lang="en-US" dirty="0"/>
              <a:t>Profit Margin is eroded if same income in hands of same assessee is taxed twice</a:t>
            </a:r>
            <a:endParaRPr lang="en-IN" dirty="0"/>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30</a:t>
            </a:fld>
            <a:endParaRPr lang="en-IN" dirty="0"/>
          </a:p>
        </p:txBody>
      </p:sp>
      <p:sp>
        <p:nvSpPr>
          <p:cNvPr id="5" name="Date Placeholder 4">
            <a:extLst>
              <a:ext uri="{FF2B5EF4-FFF2-40B4-BE49-F238E27FC236}">
                <a16:creationId xmlns:a16="http://schemas.microsoft.com/office/drawing/2014/main" id="{0EA20FE1-FA37-9FC7-BBCD-8A2890A543D2}"/>
              </a:ext>
            </a:extLst>
          </p:cNvPr>
          <p:cNvSpPr>
            <a:spLocks noGrp="1"/>
          </p:cNvSpPr>
          <p:nvPr>
            <p:ph type="dt" sz="half" idx="10"/>
          </p:nvPr>
        </p:nvSpPr>
        <p:spPr/>
        <p:txBody>
          <a:bodyPr/>
          <a:lstStyle/>
          <a:p>
            <a:r>
              <a:rPr lang="en-US"/>
              <a:t>10-Oct-2023</a:t>
            </a:r>
            <a:endParaRPr lang="en-US" dirty="0"/>
          </a:p>
        </p:txBody>
      </p:sp>
      <p:sp>
        <p:nvSpPr>
          <p:cNvPr id="6" name="Footer Placeholder 5">
            <a:extLst>
              <a:ext uri="{FF2B5EF4-FFF2-40B4-BE49-F238E27FC236}">
                <a16:creationId xmlns:a16="http://schemas.microsoft.com/office/drawing/2014/main" id="{3780BB14-7506-9C56-D685-B01854DB0923}"/>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409734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9654"/>
            <a:ext cx="10772775" cy="812432"/>
          </a:xfrm>
        </p:spPr>
        <p:txBody>
          <a:bodyPr/>
          <a:lstStyle/>
          <a:p>
            <a:r>
              <a:rPr lang="en-US" dirty="0"/>
              <a:t>Double taxation</a:t>
            </a:r>
            <a:endParaRPr lang="en-IN" dirty="0"/>
          </a:p>
        </p:txBody>
      </p:sp>
      <p:sp>
        <p:nvSpPr>
          <p:cNvPr id="3" name="Content Placeholder 2"/>
          <p:cNvSpPr>
            <a:spLocks noGrp="1"/>
          </p:cNvSpPr>
          <p:nvPr>
            <p:ph idx="1"/>
          </p:nvPr>
        </p:nvSpPr>
        <p:spPr>
          <a:xfrm>
            <a:off x="647129" y="1311965"/>
            <a:ext cx="10753725" cy="3766185"/>
          </a:xfrm>
        </p:spPr>
        <p:txBody>
          <a:bodyPr>
            <a:normAutofit/>
          </a:bodyPr>
          <a:lstStyle/>
          <a:p>
            <a:pPr marL="0" indent="0">
              <a:buNone/>
            </a:pPr>
            <a:r>
              <a:rPr lang="en-US" sz="2000" b="1" dirty="0"/>
              <a:t>Case Study:</a:t>
            </a:r>
          </a:p>
          <a:p>
            <a:r>
              <a:rPr lang="en-US" sz="2000" dirty="0"/>
              <a:t>Mr. Patel, an Indian resident, earns Rs. 10,000 as interest income from Country X</a:t>
            </a:r>
          </a:p>
          <a:p>
            <a:r>
              <a:rPr lang="en-US" sz="2000" dirty="0"/>
              <a:t>India does not have a treaty with Country X, nor can it provide Unilateral relief</a:t>
            </a:r>
          </a:p>
          <a:p>
            <a:r>
              <a:rPr lang="en-US" sz="2000" dirty="0"/>
              <a:t>Rate of tax in India and in Country X is 30% (assumed)</a:t>
            </a:r>
            <a:endParaRPr lang="en-IN" sz="2000" dirty="0"/>
          </a:p>
          <a:p>
            <a:endParaRPr lang="en-IN" sz="2000" dirty="0"/>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31</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663553517"/>
              </p:ext>
            </p:extLst>
          </p:nvPr>
        </p:nvGraphicFramePr>
        <p:xfrm>
          <a:off x="2315580" y="3064602"/>
          <a:ext cx="7560840" cy="2574627"/>
        </p:xfrm>
        <a:graphic>
          <a:graphicData uri="http://schemas.openxmlformats.org/drawingml/2006/table">
            <a:tbl>
              <a:tblPr bandRow="1">
                <a:tableStyleId>{3B4B98B0-60AC-42C2-AFA5-B58CD77FA1E5}</a:tableStyleId>
              </a:tblPr>
              <a:tblGrid>
                <a:gridCol w="5880653">
                  <a:extLst>
                    <a:ext uri="{9D8B030D-6E8A-4147-A177-3AD203B41FA5}">
                      <a16:colId xmlns:a16="http://schemas.microsoft.com/office/drawing/2014/main" val="20000"/>
                    </a:ext>
                  </a:extLst>
                </a:gridCol>
                <a:gridCol w="1680187">
                  <a:extLst>
                    <a:ext uri="{9D8B030D-6E8A-4147-A177-3AD203B41FA5}">
                      <a16:colId xmlns:a16="http://schemas.microsoft.com/office/drawing/2014/main" val="20001"/>
                    </a:ext>
                  </a:extLst>
                </a:gridCol>
              </a:tblGrid>
              <a:tr h="569857">
                <a:tc>
                  <a:txBody>
                    <a:bodyPr/>
                    <a:lstStyle/>
                    <a:p>
                      <a:pPr marL="0" marR="0">
                        <a:lnSpc>
                          <a:spcPts val="2025"/>
                        </a:lnSpc>
                      </a:pPr>
                      <a:r>
                        <a:rPr lang="en-US" sz="2000" b="1" dirty="0">
                          <a:solidFill>
                            <a:sysClr val="windowText" lastClr="000000"/>
                          </a:solidFill>
                          <a:effectLst/>
                          <a:latin typeface="Book Antiqua" panose="02040602050305030304" pitchFamily="18" charset="0"/>
                        </a:rPr>
                        <a:t>Mr. Patel’s interest income in Country X:</a:t>
                      </a:r>
                      <a:endParaRPr lang="en-IN" sz="2000" b="1"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b="1" dirty="0">
                          <a:solidFill>
                            <a:sysClr val="windowText" lastClr="000000"/>
                          </a:solidFill>
                          <a:effectLst/>
                          <a:latin typeface="Book Antiqua" panose="02040602050305030304" pitchFamily="18" charset="0"/>
                        </a:rPr>
                        <a:t>10,000</a:t>
                      </a:r>
                      <a:endParaRPr lang="en-IN" sz="2000" b="1"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0"/>
                  </a:ext>
                </a:extLst>
              </a:tr>
              <a:tr h="551205">
                <a:tc>
                  <a:txBody>
                    <a:bodyPr/>
                    <a:lstStyle/>
                    <a:p>
                      <a:pPr marL="0" marR="0">
                        <a:lnSpc>
                          <a:spcPts val="2025"/>
                        </a:lnSpc>
                      </a:pPr>
                      <a:r>
                        <a:rPr lang="en-US" sz="2000" dirty="0">
                          <a:solidFill>
                            <a:sysClr val="windowText" lastClr="000000"/>
                          </a:solidFill>
                          <a:effectLst/>
                          <a:latin typeface="Book Antiqua" panose="02040602050305030304" pitchFamily="18" charset="0"/>
                        </a:rPr>
                        <a:t>Country X will deduct tax at source @ 30%</a:t>
                      </a:r>
                      <a:endParaRPr lang="en-IN" sz="2000"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dirty="0">
                          <a:solidFill>
                            <a:sysClr val="windowText" lastClr="000000"/>
                          </a:solidFill>
                          <a:effectLst/>
                          <a:latin typeface="Book Antiqua" panose="02040602050305030304" pitchFamily="18" charset="0"/>
                        </a:rPr>
                        <a:t>(3,000)</a:t>
                      </a:r>
                      <a:endParaRPr lang="en-IN" sz="2000"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1"/>
                  </a:ext>
                </a:extLst>
              </a:tr>
              <a:tr h="551205">
                <a:tc>
                  <a:txBody>
                    <a:bodyPr/>
                    <a:lstStyle/>
                    <a:p>
                      <a:pPr marL="0" marR="0">
                        <a:lnSpc>
                          <a:spcPts val="2025"/>
                        </a:lnSpc>
                      </a:pPr>
                      <a:r>
                        <a:rPr lang="en-US" sz="2000" dirty="0">
                          <a:solidFill>
                            <a:sysClr val="windowText" lastClr="000000"/>
                          </a:solidFill>
                          <a:effectLst/>
                          <a:latin typeface="Book Antiqua" panose="02040602050305030304" pitchFamily="18" charset="0"/>
                        </a:rPr>
                        <a:t>Net receipt in India</a:t>
                      </a:r>
                      <a:endParaRPr lang="en-IN" sz="2000"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b="1" dirty="0">
                          <a:solidFill>
                            <a:sysClr val="windowText" lastClr="000000"/>
                          </a:solidFill>
                          <a:effectLst/>
                          <a:latin typeface="Book Antiqua" panose="02040602050305030304" pitchFamily="18" charset="0"/>
                        </a:rPr>
                        <a:t>7,000</a:t>
                      </a:r>
                      <a:endParaRPr lang="en-IN" sz="2000" b="1"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2"/>
                  </a:ext>
                </a:extLst>
              </a:tr>
              <a:tr h="275602">
                <a:tc>
                  <a:txBody>
                    <a:bodyPr/>
                    <a:lstStyle/>
                    <a:p>
                      <a:pPr marL="0" marR="0">
                        <a:lnSpc>
                          <a:spcPts val="2025"/>
                        </a:lnSpc>
                      </a:pPr>
                      <a:r>
                        <a:rPr lang="en-US" sz="2000" dirty="0">
                          <a:solidFill>
                            <a:sysClr val="windowText" lastClr="000000"/>
                          </a:solidFill>
                          <a:effectLst/>
                          <a:latin typeface="Book Antiqua" panose="02040602050305030304" pitchFamily="18" charset="0"/>
                        </a:rPr>
                        <a:t>Indian tax on total income of Rs. 10,000</a:t>
                      </a:r>
                      <a:endParaRPr lang="en-IN" sz="2000"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dirty="0">
                          <a:solidFill>
                            <a:sysClr val="windowText" lastClr="000000"/>
                          </a:solidFill>
                          <a:effectLst/>
                          <a:latin typeface="Book Antiqua" panose="02040602050305030304" pitchFamily="18" charset="0"/>
                        </a:rPr>
                        <a:t>3,000</a:t>
                      </a:r>
                      <a:endParaRPr lang="en-IN" sz="2000"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3"/>
                  </a:ext>
                </a:extLst>
              </a:tr>
              <a:tr h="551205">
                <a:tc>
                  <a:txBody>
                    <a:bodyPr/>
                    <a:lstStyle/>
                    <a:p>
                      <a:pPr marL="0" marR="0">
                        <a:lnSpc>
                          <a:spcPts val="2025"/>
                        </a:lnSpc>
                      </a:pPr>
                      <a:r>
                        <a:rPr lang="en-US" sz="2000" b="1" dirty="0">
                          <a:solidFill>
                            <a:sysClr val="windowText" lastClr="000000"/>
                          </a:solidFill>
                          <a:effectLst/>
                          <a:latin typeface="Book Antiqua" panose="02040602050305030304" pitchFamily="18" charset="0"/>
                        </a:rPr>
                        <a:t>Total tax payable by Mr. Patel</a:t>
                      </a:r>
                      <a:endParaRPr lang="en-IN" sz="2000" b="1"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b="1" dirty="0">
                          <a:solidFill>
                            <a:sysClr val="windowText" lastClr="000000"/>
                          </a:solidFill>
                          <a:effectLst/>
                          <a:latin typeface="Book Antiqua" panose="02040602050305030304" pitchFamily="18" charset="0"/>
                        </a:rPr>
                        <a:t>6,000</a:t>
                      </a:r>
                      <a:endParaRPr lang="en-IN" sz="2000" b="1"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4"/>
                  </a:ext>
                </a:extLst>
              </a:tr>
            </a:tbl>
          </a:graphicData>
        </a:graphic>
      </p:graphicFrame>
      <p:sp>
        <p:nvSpPr>
          <p:cNvPr id="5" name="Date Placeholder 4">
            <a:extLst>
              <a:ext uri="{FF2B5EF4-FFF2-40B4-BE49-F238E27FC236}">
                <a16:creationId xmlns:a16="http://schemas.microsoft.com/office/drawing/2014/main" id="{D4520A89-9E9A-214D-2C47-48D29AD416ED}"/>
              </a:ext>
            </a:extLst>
          </p:cNvPr>
          <p:cNvSpPr>
            <a:spLocks noGrp="1"/>
          </p:cNvSpPr>
          <p:nvPr>
            <p:ph type="dt" sz="half" idx="10"/>
          </p:nvPr>
        </p:nvSpPr>
        <p:spPr/>
        <p:txBody>
          <a:bodyPr/>
          <a:lstStyle/>
          <a:p>
            <a:r>
              <a:rPr lang="en-US"/>
              <a:t>10-Oct-2023</a:t>
            </a:r>
            <a:endParaRPr lang="en-US" dirty="0"/>
          </a:p>
        </p:txBody>
      </p:sp>
      <p:sp>
        <p:nvSpPr>
          <p:cNvPr id="6" name="Footer Placeholder 5">
            <a:extLst>
              <a:ext uri="{FF2B5EF4-FFF2-40B4-BE49-F238E27FC236}">
                <a16:creationId xmlns:a16="http://schemas.microsoft.com/office/drawing/2014/main" id="{9F3C638F-B874-2871-BF42-17CF9DF3CCFA}"/>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1069795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7204"/>
            <a:ext cx="10772775" cy="697219"/>
          </a:xfrm>
        </p:spPr>
        <p:txBody>
          <a:bodyPr/>
          <a:lstStyle/>
          <a:p>
            <a:r>
              <a:rPr lang="en-US" dirty="0"/>
              <a:t>Double Taxation Avoidance Agreements</a:t>
            </a:r>
            <a:endParaRPr lang="en-IN" dirty="0"/>
          </a:p>
        </p:txBody>
      </p:sp>
      <p:sp>
        <p:nvSpPr>
          <p:cNvPr id="3" name="Content Placeholder 2"/>
          <p:cNvSpPr>
            <a:spLocks noGrp="1"/>
          </p:cNvSpPr>
          <p:nvPr>
            <p:ph idx="1"/>
          </p:nvPr>
        </p:nvSpPr>
        <p:spPr>
          <a:xfrm>
            <a:off x="826935" y="1196752"/>
            <a:ext cx="10567283" cy="5135266"/>
          </a:xfrm>
        </p:spPr>
        <p:txBody>
          <a:bodyPr>
            <a:normAutofit lnSpcReduction="10000"/>
          </a:bodyPr>
          <a:lstStyle/>
          <a:p>
            <a:r>
              <a:rPr lang="en-US" dirty="0"/>
              <a:t>DTAAs are international agreements negotiated under public international law </a:t>
            </a:r>
          </a:p>
          <a:p>
            <a:pPr lvl="1"/>
            <a:r>
              <a:rPr lang="en-US" dirty="0"/>
              <a:t>Domestic legislation gives power to the Country to negotiate treaties</a:t>
            </a:r>
          </a:p>
          <a:p>
            <a:pPr lvl="1"/>
            <a:r>
              <a:rPr lang="en-US" dirty="0"/>
              <a:t>Negotiations based on tax, economic, social and political factors</a:t>
            </a:r>
          </a:p>
          <a:p>
            <a:pPr lvl="1"/>
            <a:r>
              <a:rPr lang="en-US" dirty="0"/>
              <a:t>Internationally binding obligation between 2 sovereign states</a:t>
            </a:r>
          </a:p>
          <a:p>
            <a:pPr lvl="2"/>
            <a:r>
              <a:rPr lang="en-US" dirty="0"/>
              <a:t>Tax payers are not a party to the agreement, though they are the ones affected</a:t>
            </a:r>
          </a:p>
          <a:p>
            <a:pPr lvl="1"/>
            <a:r>
              <a:rPr lang="en-US" dirty="0"/>
              <a:t>Once effective, treaty becomes enforceable as a domestic law</a:t>
            </a:r>
          </a:p>
          <a:p>
            <a:pPr lvl="2"/>
            <a:endParaRPr lang="en-US" dirty="0"/>
          </a:p>
          <a:p>
            <a:r>
              <a:rPr lang="en-US" dirty="0"/>
              <a:t>Primary objective is for</a:t>
            </a:r>
          </a:p>
          <a:p>
            <a:pPr lvl="1"/>
            <a:r>
              <a:rPr lang="en-US" dirty="0"/>
              <a:t>Both countries agree on distribution to their taxation rights</a:t>
            </a:r>
          </a:p>
          <a:p>
            <a:pPr lvl="2"/>
            <a:r>
              <a:rPr lang="en-US" dirty="0"/>
              <a:t>COS obtains its right to tax up to specified percentage</a:t>
            </a:r>
          </a:p>
          <a:p>
            <a:pPr lvl="2"/>
            <a:r>
              <a:rPr lang="en-US" dirty="0"/>
              <a:t>COR provides relief for tax paid in COS</a:t>
            </a:r>
          </a:p>
          <a:p>
            <a:endParaRPr lang="en-US" dirty="0"/>
          </a:p>
          <a:p>
            <a:endParaRPr lang="en-IN" dirty="0"/>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32</a:t>
            </a:fld>
            <a:endParaRPr lang="en-IN" dirty="0"/>
          </a:p>
        </p:txBody>
      </p:sp>
      <p:sp>
        <p:nvSpPr>
          <p:cNvPr id="7" name="Footer Placeholder 6">
            <a:extLst>
              <a:ext uri="{FF2B5EF4-FFF2-40B4-BE49-F238E27FC236}">
                <a16:creationId xmlns:a16="http://schemas.microsoft.com/office/drawing/2014/main" id="{EBE5E522-2D79-FDB6-5EFC-BD1A81923251}"/>
              </a:ext>
            </a:extLst>
          </p:cNvPr>
          <p:cNvSpPr>
            <a:spLocks noGrp="1"/>
          </p:cNvSpPr>
          <p:nvPr>
            <p:ph type="ftr" sz="quarter" idx="11"/>
          </p:nvPr>
        </p:nvSpPr>
        <p:spPr>
          <a:xfrm>
            <a:off x="4648200" y="6356351"/>
            <a:ext cx="2895600" cy="365125"/>
          </a:xfrm>
        </p:spPr>
        <p:txBody>
          <a:bodyPr/>
          <a:lstStyle/>
          <a:p>
            <a:r>
              <a:rPr lang="en-IN"/>
              <a:t>CA Viren Doshi</a:t>
            </a:r>
            <a:endParaRPr lang="en-IN" dirty="0"/>
          </a:p>
        </p:txBody>
      </p:sp>
      <p:sp>
        <p:nvSpPr>
          <p:cNvPr id="5" name="Date Placeholder 4">
            <a:extLst>
              <a:ext uri="{FF2B5EF4-FFF2-40B4-BE49-F238E27FC236}">
                <a16:creationId xmlns:a16="http://schemas.microsoft.com/office/drawing/2014/main" id="{7DB6509F-49FB-2E03-FED2-C9AA4B86A2B8}"/>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433619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772775" cy="1658198"/>
          </a:xfrm>
        </p:spPr>
        <p:txBody>
          <a:bodyPr/>
          <a:lstStyle/>
          <a:p>
            <a:r>
              <a:rPr lang="en-US" dirty="0"/>
              <a:t>Double Taxation Avoidance Agreements</a:t>
            </a:r>
            <a:endParaRPr lang="en-IN" dirty="0"/>
          </a:p>
        </p:txBody>
      </p:sp>
      <p:sp>
        <p:nvSpPr>
          <p:cNvPr id="3" name="Content Placeholder 2"/>
          <p:cNvSpPr>
            <a:spLocks noGrp="1"/>
          </p:cNvSpPr>
          <p:nvPr>
            <p:ph idx="1"/>
          </p:nvPr>
        </p:nvSpPr>
        <p:spPr>
          <a:xfrm>
            <a:off x="850790" y="1295400"/>
            <a:ext cx="9732396" cy="5229944"/>
          </a:xfrm>
        </p:spPr>
        <p:txBody>
          <a:bodyPr>
            <a:normAutofit/>
          </a:bodyPr>
          <a:lstStyle/>
          <a:p>
            <a:r>
              <a:rPr lang="en-US" dirty="0"/>
              <a:t>DTAAs override the domestic law provisions</a:t>
            </a:r>
          </a:p>
          <a:p>
            <a:pPr lvl="1"/>
            <a:r>
              <a:rPr lang="en-US" dirty="0"/>
              <a:t>Option available to tax payer to select whichever is more beneficial </a:t>
            </a:r>
          </a:p>
          <a:p>
            <a:endParaRPr lang="en-US" dirty="0"/>
          </a:p>
          <a:p>
            <a:r>
              <a:rPr lang="en-US" dirty="0"/>
              <a:t>Tax is determined under the domestic tax law </a:t>
            </a:r>
          </a:p>
          <a:p>
            <a:pPr lvl="1"/>
            <a:r>
              <a:rPr lang="en-US" dirty="0"/>
              <a:t>DTAA does not give or add rights to taxation </a:t>
            </a:r>
          </a:p>
          <a:p>
            <a:pPr lvl="1"/>
            <a:r>
              <a:rPr lang="en-US" dirty="0"/>
              <a:t>DTAAs only relieves double tax</a:t>
            </a:r>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33</a:t>
            </a:fld>
            <a:endParaRPr lang="en-IN" dirty="0"/>
          </a:p>
        </p:txBody>
      </p:sp>
      <p:sp>
        <p:nvSpPr>
          <p:cNvPr id="7" name="Footer Placeholder 6">
            <a:extLst>
              <a:ext uri="{FF2B5EF4-FFF2-40B4-BE49-F238E27FC236}">
                <a16:creationId xmlns:a16="http://schemas.microsoft.com/office/drawing/2014/main" id="{6CE44F64-5394-E937-4291-8653C3EA3F7C}"/>
              </a:ext>
            </a:extLst>
          </p:cNvPr>
          <p:cNvSpPr>
            <a:spLocks noGrp="1"/>
          </p:cNvSpPr>
          <p:nvPr>
            <p:ph type="ftr" sz="quarter" idx="11"/>
          </p:nvPr>
        </p:nvSpPr>
        <p:spPr>
          <a:xfrm>
            <a:off x="4648200" y="6356351"/>
            <a:ext cx="2895600" cy="365125"/>
          </a:xfrm>
        </p:spPr>
        <p:txBody>
          <a:bodyPr/>
          <a:lstStyle/>
          <a:p>
            <a:r>
              <a:rPr lang="en-IN"/>
              <a:t>CA Viren Doshi</a:t>
            </a:r>
            <a:endParaRPr lang="en-IN" dirty="0"/>
          </a:p>
        </p:txBody>
      </p:sp>
      <p:sp>
        <p:nvSpPr>
          <p:cNvPr id="5" name="Date Placeholder 4">
            <a:extLst>
              <a:ext uri="{FF2B5EF4-FFF2-40B4-BE49-F238E27FC236}">
                <a16:creationId xmlns:a16="http://schemas.microsoft.com/office/drawing/2014/main" id="{C7F048A8-3EE3-60D3-22F0-55168A131646}"/>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4030858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772775" cy="1658198"/>
          </a:xfrm>
        </p:spPr>
        <p:txBody>
          <a:bodyPr>
            <a:normAutofit/>
          </a:bodyPr>
          <a:lstStyle/>
          <a:p>
            <a:r>
              <a:rPr lang="en-US" sz="3200" dirty="0"/>
              <a:t>Enabling provisions under ITA - Relief from Double taxation  </a:t>
            </a:r>
            <a:endParaRPr lang="en-IN" sz="3200" dirty="0"/>
          </a:p>
        </p:txBody>
      </p:sp>
      <p:sp>
        <p:nvSpPr>
          <p:cNvPr id="3" name="Content Placeholder 2"/>
          <p:cNvSpPr>
            <a:spLocks noGrp="1"/>
          </p:cNvSpPr>
          <p:nvPr>
            <p:ph idx="1"/>
          </p:nvPr>
        </p:nvSpPr>
        <p:spPr>
          <a:xfrm>
            <a:off x="733425" y="1295400"/>
            <a:ext cx="10326839" cy="5229944"/>
          </a:xfrm>
        </p:spPr>
        <p:txBody>
          <a:bodyPr>
            <a:normAutofit/>
          </a:bodyPr>
          <a:lstStyle/>
          <a:p>
            <a:r>
              <a:rPr lang="en-US" b="1" dirty="0"/>
              <a:t>Section 90</a:t>
            </a:r>
          </a:p>
          <a:p>
            <a:r>
              <a:rPr lang="en-US" dirty="0"/>
              <a:t>CG may enter into an agreement with government of foreign jurisdiction for specified purposes </a:t>
            </a:r>
          </a:p>
          <a:p>
            <a:r>
              <a:rPr lang="en-US" dirty="0"/>
              <a:t>One of the purpose is avoidance of double taxation</a:t>
            </a:r>
          </a:p>
          <a:p>
            <a:r>
              <a:rPr lang="en-US" dirty="0"/>
              <a:t>Where such agreement exists, provisions of ITA will apply only to the extent they are more beneficial to the assessee</a:t>
            </a:r>
          </a:p>
          <a:p>
            <a:pPr lvl="1"/>
            <a:r>
              <a:rPr lang="en-US" dirty="0"/>
              <a:t>Except GAAR</a:t>
            </a:r>
          </a:p>
          <a:p>
            <a:r>
              <a:rPr lang="en-US" dirty="0"/>
              <a:t>Following documents required to claim DTAA relief</a:t>
            </a:r>
          </a:p>
          <a:p>
            <a:pPr lvl="1"/>
            <a:r>
              <a:rPr lang="en-US" dirty="0"/>
              <a:t>Tax Residency Certificate (TRC) from government of the country in which the assessee is a resident</a:t>
            </a:r>
          </a:p>
          <a:p>
            <a:pPr lvl="1"/>
            <a:r>
              <a:rPr lang="en-US" dirty="0"/>
              <a:t>Form 10F </a:t>
            </a:r>
          </a:p>
          <a:p>
            <a:pPr lvl="1"/>
            <a:endParaRPr lang="en-US" dirty="0"/>
          </a:p>
          <a:p>
            <a:endParaRPr lang="en-IN" dirty="0"/>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34</a:t>
            </a:fld>
            <a:endParaRPr lang="en-IN" dirty="0"/>
          </a:p>
        </p:txBody>
      </p:sp>
      <p:sp>
        <p:nvSpPr>
          <p:cNvPr id="7" name="Footer Placeholder 6">
            <a:extLst>
              <a:ext uri="{FF2B5EF4-FFF2-40B4-BE49-F238E27FC236}">
                <a16:creationId xmlns:a16="http://schemas.microsoft.com/office/drawing/2014/main" id="{8953C468-102E-64A0-CD7A-30D4786438CC}"/>
              </a:ext>
            </a:extLst>
          </p:cNvPr>
          <p:cNvSpPr>
            <a:spLocks noGrp="1"/>
          </p:cNvSpPr>
          <p:nvPr>
            <p:ph type="ftr" sz="quarter" idx="11"/>
          </p:nvPr>
        </p:nvSpPr>
        <p:spPr>
          <a:xfrm>
            <a:off x="4648200" y="6356351"/>
            <a:ext cx="2895600" cy="365125"/>
          </a:xfrm>
        </p:spPr>
        <p:txBody>
          <a:bodyPr/>
          <a:lstStyle/>
          <a:p>
            <a:r>
              <a:rPr lang="en-IN"/>
              <a:t>CA Viren Doshi</a:t>
            </a:r>
            <a:endParaRPr lang="en-IN" dirty="0"/>
          </a:p>
        </p:txBody>
      </p:sp>
      <p:sp>
        <p:nvSpPr>
          <p:cNvPr id="5" name="Date Placeholder 4">
            <a:extLst>
              <a:ext uri="{FF2B5EF4-FFF2-40B4-BE49-F238E27FC236}">
                <a16:creationId xmlns:a16="http://schemas.microsoft.com/office/drawing/2014/main" id="{87EF861B-AEA6-3196-910D-4BFA282F3587}"/>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1721576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425" y="1295400"/>
            <a:ext cx="10114059" cy="5229944"/>
          </a:xfrm>
        </p:spPr>
        <p:txBody>
          <a:bodyPr>
            <a:normAutofit/>
          </a:bodyPr>
          <a:lstStyle/>
          <a:p>
            <a:r>
              <a:rPr lang="en-US" b="1" dirty="0"/>
              <a:t>Section 91</a:t>
            </a:r>
          </a:p>
          <a:p>
            <a:r>
              <a:rPr lang="en-US" dirty="0"/>
              <a:t>Where Indian resident earns income from another country </a:t>
            </a:r>
          </a:p>
          <a:p>
            <a:r>
              <a:rPr lang="en-US" dirty="0"/>
              <a:t>India does not have DTAA with such country</a:t>
            </a:r>
          </a:p>
          <a:p>
            <a:r>
              <a:rPr lang="en-US" dirty="0"/>
              <a:t>Tax paid on the income in such country</a:t>
            </a:r>
          </a:p>
          <a:p>
            <a:r>
              <a:rPr lang="en-US" dirty="0"/>
              <a:t>Tax payable in India on such income</a:t>
            </a:r>
          </a:p>
          <a:p>
            <a:endParaRPr lang="en-US" dirty="0"/>
          </a:p>
          <a:p>
            <a:r>
              <a:rPr lang="en-US" dirty="0"/>
              <a:t>Deduction at the lower of Indian tax rate or foreign tax rate</a:t>
            </a:r>
          </a:p>
          <a:p>
            <a:endParaRPr lang="en-IN" dirty="0"/>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35</a:t>
            </a:fld>
            <a:endParaRPr lang="en-IN" dirty="0"/>
          </a:p>
        </p:txBody>
      </p:sp>
      <p:sp>
        <p:nvSpPr>
          <p:cNvPr id="7" name="Footer Placeholder 6">
            <a:extLst>
              <a:ext uri="{FF2B5EF4-FFF2-40B4-BE49-F238E27FC236}">
                <a16:creationId xmlns:a16="http://schemas.microsoft.com/office/drawing/2014/main" id="{8953C468-102E-64A0-CD7A-30D4786438CC}"/>
              </a:ext>
            </a:extLst>
          </p:cNvPr>
          <p:cNvSpPr>
            <a:spLocks noGrp="1"/>
          </p:cNvSpPr>
          <p:nvPr>
            <p:ph type="ftr" sz="quarter" idx="11"/>
          </p:nvPr>
        </p:nvSpPr>
        <p:spPr>
          <a:xfrm>
            <a:off x="4648200" y="6356351"/>
            <a:ext cx="2895600" cy="365125"/>
          </a:xfrm>
        </p:spPr>
        <p:txBody>
          <a:bodyPr/>
          <a:lstStyle/>
          <a:p>
            <a:r>
              <a:rPr lang="en-IN"/>
              <a:t>CA Viren Doshi</a:t>
            </a:r>
            <a:endParaRPr lang="en-IN" dirty="0"/>
          </a:p>
        </p:txBody>
      </p:sp>
      <p:sp>
        <p:nvSpPr>
          <p:cNvPr id="5" name="Date Placeholder 4">
            <a:extLst>
              <a:ext uri="{FF2B5EF4-FFF2-40B4-BE49-F238E27FC236}">
                <a16:creationId xmlns:a16="http://schemas.microsoft.com/office/drawing/2014/main" id="{71011936-6882-04B9-E86C-E29A6A6CF5F4}"/>
              </a:ext>
            </a:extLst>
          </p:cNvPr>
          <p:cNvSpPr>
            <a:spLocks noGrp="1"/>
          </p:cNvSpPr>
          <p:nvPr>
            <p:ph type="dt" sz="half" idx="10"/>
          </p:nvPr>
        </p:nvSpPr>
        <p:spPr/>
        <p:txBody>
          <a:bodyPr/>
          <a:lstStyle/>
          <a:p>
            <a:r>
              <a:rPr lang="en-US"/>
              <a:t>10-Oct-2023</a:t>
            </a:r>
            <a:endParaRPr lang="en-US" dirty="0"/>
          </a:p>
        </p:txBody>
      </p:sp>
      <p:sp>
        <p:nvSpPr>
          <p:cNvPr id="9" name="Title 1">
            <a:extLst>
              <a:ext uri="{FF2B5EF4-FFF2-40B4-BE49-F238E27FC236}">
                <a16:creationId xmlns:a16="http://schemas.microsoft.com/office/drawing/2014/main" id="{DDAAE09B-0C7B-A844-DBC0-EED994ECDEF3}"/>
              </a:ext>
            </a:extLst>
          </p:cNvPr>
          <p:cNvSpPr>
            <a:spLocks noGrp="1"/>
          </p:cNvSpPr>
          <p:nvPr>
            <p:ph type="title"/>
          </p:nvPr>
        </p:nvSpPr>
        <p:spPr>
          <a:xfrm>
            <a:off x="685800" y="0"/>
            <a:ext cx="10772775" cy="1658198"/>
          </a:xfrm>
        </p:spPr>
        <p:txBody>
          <a:bodyPr>
            <a:normAutofit/>
          </a:bodyPr>
          <a:lstStyle/>
          <a:p>
            <a:r>
              <a:rPr lang="en-US" sz="3200" dirty="0"/>
              <a:t>Enabling provisions under ITA - Relief from Double taxation  </a:t>
            </a:r>
            <a:endParaRPr lang="en-IN" sz="3200" dirty="0"/>
          </a:p>
        </p:txBody>
      </p:sp>
    </p:spTree>
    <p:extLst>
      <p:ext uri="{BB962C8B-B14F-4D97-AF65-F5344CB8AC3E}">
        <p14:creationId xmlns:p14="http://schemas.microsoft.com/office/powerpoint/2010/main" val="231298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475" y="443211"/>
            <a:ext cx="10314166" cy="852189"/>
          </a:xfrm>
        </p:spPr>
        <p:txBody>
          <a:bodyPr/>
          <a:lstStyle/>
          <a:p>
            <a:r>
              <a:rPr lang="en-US" dirty="0"/>
              <a:t>Relief from Double taxation  </a:t>
            </a:r>
            <a:endParaRPr lang="en-IN" dirty="0"/>
          </a:p>
        </p:txBody>
      </p:sp>
      <p:sp>
        <p:nvSpPr>
          <p:cNvPr id="3" name="Content Placeholder 2"/>
          <p:cNvSpPr>
            <a:spLocks noGrp="1"/>
          </p:cNvSpPr>
          <p:nvPr>
            <p:ph idx="1"/>
          </p:nvPr>
        </p:nvSpPr>
        <p:spPr>
          <a:xfrm>
            <a:off x="1065475" y="1295400"/>
            <a:ext cx="10010692" cy="5229944"/>
          </a:xfrm>
        </p:spPr>
        <p:txBody>
          <a:bodyPr>
            <a:normAutofit/>
          </a:bodyPr>
          <a:lstStyle/>
          <a:p>
            <a:r>
              <a:rPr lang="en-US" dirty="0"/>
              <a:t>Same </a:t>
            </a:r>
            <a:r>
              <a:rPr lang="en-US" b="1" dirty="0"/>
              <a:t>income </a:t>
            </a:r>
            <a:r>
              <a:rPr lang="en-US" dirty="0"/>
              <a:t>of same assessee taxable in more than one country</a:t>
            </a:r>
          </a:p>
          <a:p>
            <a:pPr lvl="1"/>
            <a:r>
              <a:rPr lang="en-US" dirty="0"/>
              <a:t>Mr. Patel of India earns incomes from USA</a:t>
            </a:r>
          </a:p>
          <a:p>
            <a:pPr lvl="2"/>
            <a:r>
              <a:rPr lang="en-US" dirty="0"/>
              <a:t>Indian Income-tax Department will tax as Mr. Patel is Indian Resident</a:t>
            </a:r>
          </a:p>
          <a:p>
            <a:pPr lvl="2"/>
            <a:r>
              <a:rPr lang="en-US" dirty="0"/>
              <a:t>US Tax Department will tax the same income as income sourced in USA</a:t>
            </a:r>
          </a:p>
          <a:p>
            <a:endParaRPr lang="en-US" dirty="0"/>
          </a:p>
          <a:p>
            <a:r>
              <a:rPr lang="en-US" dirty="0"/>
              <a:t>Double taxation relieved by</a:t>
            </a:r>
          </a:p>
          <a:p>
            <a:pPr lvl="1"/>
            <a:r>
              <a:rPr lang="en-US" dirty="0"/>
              <a:t>Credit Mechanism: COR providing credit to Resident of taxes paid in COS</a:t>
            </a:r>
          </a:p>
          <a:p>
            <a:pPr lvl="1"/>
            <a:r>
              <a:rPr lang="en-US" dirty="0"/>
              <a:t>Exemption Mechanism: COR Exempting incomes already taxed in COS</a:t>
            </a:r>
          </a:p>
          <a:p>
            <a:endParaRPr lang="en-IN" dirty="0"/>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36</a:t>
            </a:fld>
            <a:endParaRPr lang="en-IN" dirty="0"/>
          </a:p>
        </p:txBody>
      </p:sp>
      <p:sp>
        <p:nvSpPr>
          <p:cNvPr id="7" name="Footer Placeholder 6">
            <a:extLst>
              <a:ext uri="{FF2B5EF4-FFF2-40B4-BE49-F238E27FC236}">
                <a16:creationId xmlns:a16="http://schemas.microsoft.com/office/drawing/2014/main" id="{8953C468-102E-64A0-CD7A-30D4786438CC}"/>
              </a:ext>
            </a:extLst>
          </p:cNvPr>
          <p:cNvSpPr>
            <a:spLocks noGrp="1"/>
          </p:cNvSpPr>
          <p:nvPr>
            <p:ph type="ftr" sz="quarter" idx="11"/>
          </p:nvPr>
        </p:nvSpPr>
        <p:spPr>
          <a:xfrm>
            <a:off x="4648200" y="6356351"/>
            <a:ext cx="2895600" cy="365125"/>
          </a:xfrm>
        </p:spPr>
        <p:txBody>
          <a:bodyPr/>
          <a:lstStyle/>
          <a:p>
            <a:r>
              <a:rPr lang="en-IN"/>
              <a:t>CA Viren Doshi</a:t>
            </a:r>
            <a:endParaRPr lang="en-IN" dirty="0"/>
          </a:p>
        </p:txBody>
      </p:sp>
      <p:sp>
        <p:nvSpPr>
          <p:cNvPr id="5" name="Date Placeholder 4">
            <a:extLst>
              <a:ext uri="{FF2B5EF4-FFF2-40B4-BE49-F238E27FC236}">
                <a16:creationId xmlns:a16="http://schemas.microsoft.com/office/drawing/2014/main" id="{3BAD0047-8A26-2A5A-7AD5-A61DBB2D27E0}"/>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4154511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374" y="136524"/>
            <a:ext cx="10772775" cy="883994"/>
          </a:xfrm>
        </p:spPr>
        <p:txBody>
          <a:bodyPr/>
          <a:lstStyle/>
          <a:p>
            <a:r>
              <a:rPr lang="en-US" dirty="0"/>
              <a:t>Double tax – Credit Mechanism</a:t>
            </a:r>
            <a:endParaRPr lang="en-IN" dirty="0"/>
          </a:p>
        </p:txBody>
      </p:sp>
      <p:sp>
        <p:nvSpPr>
          <p:cNvPr id="3" name="Content Placeholder 2"/>
          <p:cNvSpPr>
            <a:spLocks noGrp="1"/>
          </p:cNvSpPr>
          <p:nvPr>
            <p:ph idx="1"/>
          </p:nvPr>
        </p:nvSpPr>
        <p:spPr>
          <a:xfrm>
            <a:off x="1168842" y="1124744"/>
            <a:ext cx="9684688" cy="4800600"/>
          </a:xfrm>
        </p:spPr>
        <p:txBody>
          <a:bodyPr/>
          <a:lstStyle/>
          <a:p>
            <a:pPr marL="0" indent="0">
              <a:buNone/>
            </a:pPr>
            <a:r>
              <a:rPr lang="en-US" b="1" dirty="0"/>
              <a:t>Case Study:</a:t>
            </a:r>
          </a:p>
          <a:p>
            <a:r>
              <a:rPr lang="en-US" dirty="0"/>
              <a:t>Mr. Patel, an Indian resident, earns Rs. 10,000 as interest income from USA</a:t>
            </a:r>
          </a:p>
          <a:p>
            <a:r>
              <a:rPr lang="en-US" dirty="0"/>
              <a:t>Rate of tax in India and in USA is 30% (assumed)</a:t>
            </a:r>
            <a:endParaRPr lang="en-IN" dirty="0"/>
          </a:p>
          <a:p>
            <a:endParaRPr lang="en-IN" dirty="0"/>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37</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2076607668"/>
              </p:ext>
            </p:extLst>
          </p:nvPr>
        </p:nvGraphicFramePr>
        <p:xfrm>
          <a:off x="2135560" y="2924944"/>
          <a:ext cx="7560840" cy="2959874"/>
        </p:xfrm>
        <a:graphic>
          <a:graphicData uri="http://schemas.openxmlformats.org/drawingml/2006/table">
            <a:tbl>
              <a:tblPr bandRow="1">
                <a:tableStyleId>{3B4B98B0-60AC-42C2-AFA5-B58CD77FA1E5}</a:tableStyleId>
              </a:tblPr>
              <a:tblGrid>
                <a:gridCol w="5880653">
                  <a:extLst>
                    <a:ext uri="{9D8B030D-6E8A-4147-A177-3AD203B41FA5}">
                      <a16:colId xmlns:a16="http://schemas.microsoft.com/office/drawing/2014/main" val="20000"/>
                    </a:ext>
                  </a:extLst>
                </a:gridCol>
                <a:gridCol w="1680187">
                  <a:extLst>
                    <a:ext uri="{9D8B030D-6E8A-4147-A177-3AD203B41FA5}">
                      <a16:colId xmlns:a16="http://schemas.microsoft.com/office/drawing/2014/main" val="20001"/>
                    </a:ext>
                  </a:extLst>
                </a:gridCol>
              </a:tblGrid>
              <a:tr h="275602">
                <a:tc>
                  <a:txBody>
                    <a:bodyPr/>
                    <a:lstStyle/>
                    <a:p>
                      <a:pPr marL="0" marR="0">
                        <a:lnSpc>
                          <a:spcPts val="2025"/>
                        </a:lnSpc>
                      </a:pPr>
                      <a:r>
                        <a:rPr lang="en-US" sz="2000" b="1" dirty="0">
                          <a:solidFill>
                            <a:sysClr val="windowText" lastClr="000000"/>
                          </a:solidFill>
                          <a:effectLst/>
                          <a:latin typeface="Book Antiqua" panose="02040602050305030304" pitchFamily="18" charset="0"/>
                        </a:rPr>
                        <a:t>Mr. Patel’s interest income in USA:</a:t>
                      </a:r>
                      <a:endParaRPr lang="en-IN" sz="2000" b="1"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b="1" dirty="0">
                          <a:solidFill>
                            <a:sysClr val="windowText" lastClr="000000"/>
                          </a:solidFill>
                          <a:effectLst/>
                          <a:latin typeface="Book Antiqua" panose="02040602050305030304" pitchFamily="18" charset="0"/>
                        </a:rPr>
                        <a:t>10,000</a:t>
                      </a:r>
                      <a:endParaRPr lang="en-IN" sz="2000" b="1"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0"/>
                  </a:ext>
                </a:extLst>
              </a:tr>
              <a:tr h="551205">
                <a:tc>
                  <a:txBody>
                    <a:bodyPr/>
                    <a:lstStyle/>
                    <a:p>
                      <a:pPr marL="0" marR="0">
                        <a:lnSpc>
                          <a:spcPts val="2025"/>
                        </a:lnSpc>
                      </a:pPr>
                      <a:r>
                        <a:rPr lang="en-US" sz="2000" dirty="0">
                          <a:solidFill>
                            <a:sysClr val="windowText" lastClr="000000"/>
                          </a:solidFill>
                          <a:effectLst/>
                          <a:latin typeface="Book Antiqua" panose="02040602050305030304" pitchFamily="18" charset="0"/>
                        </a:rPr>
                        <a:t>USA will restrict its tax at source under </a:t>
                      </a:r>
                      <a:r>
                        <a:rPr lang="en-US" sz="2000" kern="1200" dirty="0">
                          <a:solidFill>
                            <a:sysClr val="windowText" lastClr="000000"/>
                          </a:solidFill>
                          <a:effectLst/>
                          <a:latin typeface="Book Antiqua" panose="02040602050305030304" pitchFamily="18" charset="0"/>
                        </a:rPr>
                        <a:t>Article 11 </a:t>
                      </a:r>
                      <a:r>
                        <a:rPr lang="en-US" sz="2000" dirty="0">
                          <a:solidFill>
                            <a:sysClr val="windowText" lastClr="000000"/>
                          </a:solidFill>
                          <a:effectLst/>
                          <a:latin typeface="Book Antiqua" panose="02040602050305030304" pitchFamily="18" charset="0"/>
                        </a:rPr>
                        <a:t>of the treaty to 15%</a:t>
                      </a:r>
                      <a:endParaRPr lang="en-IN" sz="2000"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dirty="0">
                          <a:solidFill>
                            <a:sysClr val="windowText" lastClr="000000"/>
                          </a:solidFill>
                          <a:effectLst/>
                          <a:latin typeface="Book Antiqua" panose="02040602050305030304" pitchFamily="18" charset="0"/>
                        </a:rPr>
                        <a:t>(1,500)</a:t>
                      </a:r>
                      <a:endParaRPr lang="en-IN" sz="2000"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1"/>
                  </a:ext>
                </a:extLst>
              </a:tr>
              <a:tr h="551205">
                <a:tc>
                  <a:txBody>
                    <a:bodyPr/>
                    <a:lstStyle/>
                    <a:p>
                      <a:pPr marL="0" marR="0">
                        <a:lnSpc>
                          <a:spcPts val="2025"/>
                        </a:lnSpc>
                      </a:pPr>
                      <a:r>
                        <a:rPr lang="en-US" sz="2000" dirty="0">
                          <a:solidFill>
                            <a:sysClr val="windowText" lastClr="000000"/>
                          </a:solidFill>
                          <a:effectLst/>
                          <a:latin typeface="Book Antiqua" panose="02040602050305030304" pitchFamily="18" charset="0"/>
                        </a:rPr>
                        <a:t>Net receipt in India</a:t>
                      </a:r>
                      <a:endParaRPr lang="en-IN" sz="2000"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b="1" dirty="0">
                          <a:solidFill>
                            <a:sysClr val="windowText" lastClr="000000"/>
                          </a:solidFill>
                          <a:effectLst/>
                          <a:latin typeface="Book Antiqua" panose="02040602050305030304" pitchFamily="18" charset="0"/>
                        </a:rPr>
                        <a:t>8,500</a:t>
                      </a:r>
                      <a:endParaRPr lang="en-IN" sz="2000" b="1"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2"/>
                  </a:ext>
                </a:extLst>
              </a:tr>
              <a:tr h="275602">
                <a:tc>
                  <a:txBody>
                    <a:bodyPr/>
                    <a:lstStyle/>
                    <a:p>
                      <a:pPr marL="0" marR="0">
                        <a:lnSpc>
                          <a:spcPts val="2025"/>
                        </a:lnSpc>
                      </a:pPr>
                      <a:r>
                        <a:rPr lang="en-US" sz="2000" dirty="0">
                          <a:solidFill>
                            <a:sysClr val="windowText" lastClr="000000"/>
                          </a:solidFill>
                          <a:effectLst/>
                          <a:latin typeface="Book Antiqua" panose="02040602050305030304" pitchFamily="18" charset="0"/>
                        </a:rPr>
                        <a:t>Indian tax on total income of Rs. 10,000.</a:t>
                      </a:r>
                      <a:endParaRPr lang="en-IN" sz="2000"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dirty="0">
                          <a:solidFill>
                            <a:sysClr val="windowText" lastClr="000000"/>
                          </a:solidFill>
                          <a:effectLst/>
                          <a:latin typeface="Book Antiqua" panose="02040602050305030304" pitchFamily="18" charset="0"/>
                        </a:rPr>
                        <a:t>3,000</a:t>
                      </a:r>
                      <a:endParaRPr lang="en-IN" sz="2000"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3"/>
                  </a:ext>
                </a:extLst>
              </a:tr>
              <a:tr h="551205">
                <a:tc>
                  <a:txBody>
                    <a:bodyPr/>
                    <a:lstStyle/>
                    <a:p>
                      <a:pPr marL="0" marR="0">
                        <a:lnSpc>
                          <a:spcPts val="2025"/>
                        </a:lnSpc>
                      </a:pPr>
                      <a:r>
                        <a:rPr lang="en-US" sz="2000" dirty="0">
                          <a:solidFill>
                            <a:sysClr val="windowText" lastClr="000000"/>
                          </a:solidFill>
                          <a:effectLst/>
                          <a:latin typeface="Book Antiqua" panose="02040602050305030304" pitchFamily="18" charset="0"/>
                        </a:rPr>
                        <a:t>Less: Credit for US tax</a:t>
                      </a:r>
                      <a:endParaRPr lang="en-IN" sz="2000"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dirty="0">
                          <a:solidFill>
                            <a:sysClr val="windowText" lastClr="000000"/>
                          </a:solidFill>
                          <a:effectLst/>
                          <a:latin typeface="Book Antiqua" panose="02040602050305030304" pitchFamily="18" charset="0"/>
                        </a:rPr>
                        <a:t>(1,500)</a:t>
                      </a:r>
                      <a:endParaRPr lang="en-IN" sz="2000"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4"/>
                  </a:ext>
                </a:extLst>
              </a:tr>
              <a:tr h="551205">
                <a:tc>
                  <a:txBody>
                    <a:bodyPr/>
                    <a:lstStyle/>
                    <a:p>
                      <a:pPr marL="0" marR="0">
                        <a:lnSpc>
                          <a:spcPts val="2025"/>
                        </a:lnSpc>
                      </a:pPr>
                      <a:r>
                        <a:rPr lang="en-US" sz="2000" b="1" dirty="0">
                          <a:solidFill>
                            <a:sysClr val="windowText" lastClr="000000"/>
                          </a:solidFill>
                          <a:effectLst/>
                          <a:latin typeface="Book Antiqua" panose="02040602050305030304" pitchFamily="18" charset="0"/>
                        </a:rPr>
                        <a:t>Balance tax payable in India</a:t>
                      </a:r>
                      <a:endParaRPr lang="en-IN" sz="2000" b="1" dirty="0">
                        <a:solidFill>
                          <a:sysClr val="windowText" lastClr="000000"/>
                        </a:solidFill>
                        <a:effectLst/>
                        <a:latin typeface="Book Antiqua" panose="02040602050305030304" pitchFamily="18" charset="0"/>
                        <a:ea typeface="Times New Roman"/>
                      </a:endParaRPr>
                    </a:p>
                  </a:txBody>
                  <a:tcPr anchor="ctr"/>
                </a:tc>
                <a:tc>
                  <a:txBody>
                    <a:bodyPr/>
                    <a:lstStyle/>
                    <a:p>
                      <a:pPr marL="0" marR="0" algn="r">
                        <a:lnSpc>
                          <a:spcPts val="2025"/>
                        </a:lnSpc>
                      </a:pPr>
                      <a:r>
                        <a:rPr lang="en-US" sz="2000" b="1" dirty="0">
                          <a:solidFill>
                            <a:sysClr val="windowText" lastClr="000000"/>
                          </a:solidFill>
                          <a:effectLst/>
                          <a:latin typeface="Book Antiqua" panose="02040602050305030304" pitchFamily="18" charset="0"/>
                        </a:rPr>
                        <a:t>1,500</a:t>
                      </a:r>
                      <a:endParaRPr lang="en-IN" sz="2000" b="1" dirty="0">
                        <a:solidFill>
                          <a:sysClr val="windowText" lastClr="000000"/>
                        </a:solidFill>
                        <a:effectLst/>
                        <a:latin typeface="Book Antiqua" panose="02040602050305030304" pitchFamily="18" charset="0"/>
                        <a:ea typeface="Times New Roman"/>
                      </a:endParaRPr>
                    </a:p>
                  </a:txBody>
                  <a:tcPr anchor="ctr"/>
                </a:tc>
                <a:extLst>
                  <a:ext uri="{0D108BD9-81ED-4DB2-BD59-A6C34878D82A}">
                    <a16:rowId xmlns:a16="http://schemas.microsoft.com/office/drawing/2014/main" val="10005"/>
                  </a:ext>
                </a:extLst>
              </a:tr>
            </a:tbl>
          </a:graphicData>
        </a:graphic>
      </p:graphicFrame>
      <p:sp>
        <p:nvSpPr>
          <p:cNvPr id="8" name="Rounded Rectangle 7"/>
          <p:cNvSpPr/>
          <p:nvPr/>
        </p:nvSpPr>
        <p:spPr>
          <a:xfrm>
            <a:off x="2999656" y="5904656"/>
            <a:ext cx="6048672" cy="4766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Book Antiqua" panose="02040602050305030304" pitchFamily="18" charset="0"/>
              </a:rPr>
              <a:t>Total tax suffered by Mr. Patel remains Rs. 3,000. </a:t>
            </a:r>
            <a:endParaRPr lang="en-IN" dirty="0">
              <a:latin typeface="Book Antiqua" panose="02040602050305030304" pitchFamily="18" charset="0"/>
            </a:endParaRPr>
          </a:p>
        </p:txBody>
      </p:sp>
      <p:sp>
        <p:nvSpPr>
          <p:cNvPr id="9" name="Footer Placeholder 8">
            <a:extLst>
              <a:ext uri="{FF2B5EF4-FFF2-40B4-BE49-F238E27FC236}">
                <a16:creationId xmlns:a16="http://schemas.microsoft.com/office/drawing/2014/main" id="{DE998AE4-08F9-B310-6C4A-E7FA835578C2}"/>
              </a:ext>
            </a:extLst>
          </p:cNvPr>
          <p:cNvSpPr>
            <a:spLocks noGrp="1"/>
          </p:cNvSpPr>
          <p:nvPr>
            <p:ph type="ftr" sz="quarter" idx="11"/>
          </p:nvPr>
        </p:nvSpPr>
        <p:spPr>
          <a:xfrm>
            <a:off x="4648200" y="6356351"/>
            <a:ext cx="2895600" cy="365125"/>
          </a:xfrm>
        </p:spPr>
        <p:txBody>
          <a:bodyPr/>
          <a:lstStyle/>
          <a:p>
            <a:r>
              <a:rPr lang="en-IN"/>
              <a:t>CA Viren Doshi</a:t>
            </a:r>
            <a:endParaRPr lang="en-IN" dirty="0"/>
          </a:p>
        </p:txBody>
      </p:sp>
      <p:sp>
        <p:nvSpPr>
          <p:cNvPr id="5" name="Date Placeholder 4">
            <a:extLst>
              <a:ext uri="{FF2B5EF4-FFF2-40B4-BE49-F238E27FC236}">
                <a16:creationId xmlns:a16="http://schemas.microsoft.com/office/drawing/2014/main" id="{ED6A4CDA-D608-29C7-9F52-2F712D8526E9}"/>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218961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980692"/>
          </a:xfrm>
        </p:spPr>
        <p:txBody>
          <a:bodyPr/>
          <a:lstStyle/>
          <a:p>
            <a:r>
              <a:rPr lang="en-US" dirty="0"/>
              <a:t>Double tax – Credit Mechanism</a:t>
            </a:r>
            <a:endParaRPr lang="en-IN" dirty="0"/>
          </a:p>
        </p:txBody>
      </p:sp>
      <p:sp>
        <p:nvSpPr>
          <p:cNvPr id="3" name="Content Placeholder 2"/>
          <p:cNvSpPr>
            <a:spLocks noGrp="1"/>
          </p:cNvSpPr>
          <p:nvPr>
            <p:ph idx="1"/>
          </p:nvPr>
        </p:nvSpPr>
        <p:spPr>
          <a:xfrm>
            <a:off x="676656" y="1583352"/>
            <a:ext cx="10753725" cy="4194513"/>
          </a:xfrm>
        </p:spPr>
        <p:txBody>
          <a:bodyPr>
            <a:normAutofit fontScale="92500" lnSpcReduction="10000"/>
          </a:bodyPr>
          <a:lstStyle/>
          <a:p>
            <a:r>
              <a:rPr lang="en-US" dirty="0"/>
              <a:t>Practical operation</a:t>
            </a:r>
          </a:p>
          <a:p>
            <a:pPr lvl="1"/>
            <a:r>
              <a:rPr lang="en-US" dirty="0"/>
              <a:t>Tax on Mr. Patel’s interest income will be deducted in USA at 15% before he receives the payment</a:t>
            </a:r>
          </a:p>
          <a:p>
            <a:pPr lvl="1"/>
            <a:r>
              <a:rPr lang="en-US" dirty="0"/>
              <a:t>Mr. Patel will file his tax return in India where he needs to submit his world-wide income to tax, including his US incomes</a:t>
            </a:r>
          </a:p>
          <a:p>
            <a:pPr lvl="1"/>
            <a:r>
              <a:rPr lang="en-US" dirty="0"/>
              <a:t>Mr. Patel will compute tax in India on his US income</a:t>
            </a:r>
          </a:p>
          <a:p>
            <a:pPr lvl="1"/>
            <a:r>
              <a:rPr lang="en-US" dirty="0"/>
              <a:t>Claim credit of US tax against Indian taxes</a:t>
            </a:r>
          </a:p>
          <a:p>
            <a:pPr lvl="2"/>
            <a:r>
              <a:rPr lang="en-US" dirty="0"/>
              <a:t>Credit limited to Indian tax on same income</a:t>
            </a:r>
          </a:p>
          <a:p>
            <a:pPr lvl="1"/>
            <a:r>
              <a:rPr lang="en-US" dirty="0"/>
              <a:t>Pay tax in India net of taxes paid in USA</a:t>
            </a:r>
          </a:p>
          <a:p>
            <a:pPr lvl="1"/>
            <a:r>
              <a:rPr lang="en-US" dirty="0"/>
              <a:t>Tax officer on assessment can dispute the credit if proper evidence not available with Mr. Patel of taxes deducted at source in USA</a:t>
            </a:r>
          </a:p>
          <a:p>
            <a:pPr marL="457200" lvl="1" indent="0">
              <a:buNone/>
            </a:pPr>
            <a:endParaRPr lang="en-US" dirty="0"/>
          </a:p>
          <a:p>
            <a:pPr lvl="1"/>
            <a:endParaRPr lang="en-IN" dirty="0"/>
          </a:p>
          <a:p>
            <a:endParaRPr lang="en-IN" dirty="0"/>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38</a:t>
            </a:fld>
            <a:endParaRPr lang="en-IN" dirty="0"/>
          </a:p>
        </p:txBody>
      </p:sp>
      <p:sp>
        <p:nvSpPr>
          <p:cNvPr id="5" name="Rounded Rectangle 4"/>
          <p:cNvSpPr/>
          <p:nvPr/>
        </p:nvSpPr>
        <p:spPr>
          <a:xfrm>
            <a:off x="2999656" y="5517232"/>
            <a:ext cx="6048672"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Book Antiqua" panose="02040602050305030304" pitchFamily="18" charset="0"/>
              </a:rPr>
              <a:t>Normally, the assessee will end up paying tax at the </a:t>
            </a:r>
            <a:r>
              <a:rPr lang="en-US" b="1" dirty="0">
                <a:latin typeface="Book Antiqua" panose="02040602050305030304" pitchFamily="18" charset="0"/>
              </a:rPr>
              <a:t>higher</a:t>
            </a:r>
            <a:r>
              <a:rPr lang="en-US" dirty="0">
                <a:latin typeface="Book Antiqua" panose="02040602050305030304" pitchFamily="18" charset="0"/>
              </a:rPr>
              <a:t> of the COS or COR rate</a:t>
            </a:r>
            <a:endParaRPr lang="en-IN" dirty="0">
              <a:latin typeface="Book Antiqua" panose="02040602050305030304" pitchFamily="18" charset="0"/>
            </a:endParaRPr>
          </a:p>
        </p:txBody>
      </p:sp>
      <p:sp>
        <p:nvSpPr>
          <p:cNvPr id="8" name="Footer Placeholder 7">
            <a:extLst>
              <a:ext uri="{FF2B5EF4-FFF2-40B4-BE49-F238E27FC236}">
                <a16:creationId xmlns:a16="http://schemas.microsoft.com/office/drawing/2014/main" id="{F3CCC04A-B6B3-1834-A59A-AED865EFF722}"/>
              </a:ext>
            </a:extLst>
          </p:cNvPr>
          <p:cNvSpPr>
            <a:spLocks noGrp="1"/>
          </p:cNvSpPr>
          <p:nvPr>
            <p:ph type="ftr" sz="quarter" idx="11"/>
          </p:nvPr>
        </p:nvSpPr>
        <p:spPr>
          <a:xfrm>
            <a:off x="4648200" y="6356351"/>
            <a:ext cx="2895600" cy="365125"/>
          </a:xfrm>
        </p:spPr>
        <p:txBody>
          <a:bodyPr/>
          <a:lstStyle/>
          <a:p>
            <a:r>
              <a:rPr lang="en-IN"/>
              <a:t>CA Viren Doshi</a:t>
            </a:r>
            <a:endParaRPr lang="en-IN" dirty="0"/>
          </a:p>
        </p:txBody>
      </p:sp>
      <p:sp>
        <p:nvSpPr>
          <p:cNvPr id="6" name="Date Placeholder 5">
            <a:extLst>
              <a:ext uri="{FF2B5EF4-FFF2-40B4-BE49-F238E27FC236}">
                <a16:creationId xmlns:a16="http://schemas.microsoft.com/office/drawing/2014/main" id="{52B96838-01B5-13EE-2B84-CAD748878B6A}"/>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3677777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795867"/>
          </a:xfrm>
        </p:spPr>
        <p:txBody>
          <a:bodyPr>
            <a:normAutofit/>
          </a:bodyPr>
          <a:lstStyle/>
          <a:p>
            <a:r>
              <a:rPr lang="en-US" sz="4000" dirty="0"/>
              <a:t>Relief from Double taxation </a:t>
            </a:r>
            <a:endParaRPr lang="en-IN" sz="4000" dirty="0"/>
          </a:p>
        </p:txBody>
      </p:sp>
      <p:sp>
        <p:nvSpPr>
          <p:cNvPr id="3" name="Content Placeholder 2"/>
          <p:cNvSpPr>
            <a:spLocks noGrp="1"/>
          </p:cNvSpPr>
          <p:nvPr>
            <p:ph idx="1"/>
          </p:nvPr>
        </p:nvSpPr>
        <p:spPr>
          <a:xfrm>
            <a:off x="685800" y="1295399"/>
            <a:ext cx="10772774" cy="5117047"/>
          </a:xfrm>
        </p:spPr>
        <p:txBody>
          <a:bodyPr>
            <a:normAutofit fontScale="92500" lnSpcReduction="20000"/>
          </a:bodyPr>
          <a:lstStyle/>
          <a:p>
            <a:r>
              <a:rPr lang="en-US" dirty="0"/>
              <a:t>DTAA can be accessed only if a taxpayer is resident of one country</a:t>
            </a:r>
          </a:p>
          <a:p>
            <a:pPr lvl="1"/>
            <a:r>
              <a:rPr lang="en-US" dirty="0"/>
              <a:t>Article 4 of DTAA</a:t>
            </a:r>
          </a:p>
          <a:p>
            <a:r>
              <a:rPr lang="en-US" dirty="0"/>
              <a:t>Same </a:t>
            </a:r>
            <a:r>
              <a:rPr lang="en-US" b="1" dirty="0"/>
              <a:t>taxpayer </a:t>
            </a:r>
            <a:r>
              <a:rPr lang="en-US" dirty="0"/>
              <a:t>taxable in more than one country</a:t>
            </a:r>
          </a:p>
          <a:p>
            <a:r>
              <a:rPr lang="en-US" dirty="0"/>
              <a:t>Assessee resident in more than one country</a:t>
            </a:r>
          </a:p>
          <a:p>
            <a:pPr lvl="1"/>
            <a:r>
              <a:rPr lang="en-US" dirty="0"/>
              <a:t>Co. XYZ is incorporated in USA but managed wholly from India </a:t>
            </a:r>
          </a:p>
          <a:p>
            <a:pPr lvl="2"/>
            <a:r>
              <a:rPr lang="en-US" dirty="0"/>
              <a:t>USA treats Co. as resident as it is incorporated in USA</a:t>
            </a:r>
          </a:p>
          <a:p>
            <a:pPr lvl="2"/>
            <a:r>
              <a:rPr lang="en-US" dirty="0"/>
              <a:t>India treats Co. as resident as it is effectively managed from India</a:t>
            </a:r>
          </a:p>
          <a:p>
            <a:pPr lvl="2"/>
            <a:r>
              <a:rPr lang="en-US" dirty="0"/>
              <a:t>Both countries tax the incomes earned by Co. XYZ</a:t>
            </a:r>
          </a:p>
          <a:p>
            <a:endParaRPr lang="en-US" dirty="0"/>
          </a:p>
          <a:p>
            <a:r>
              <a:rPr lang="en-US" dirty="0"/>
              <a:t>Double taxation relieved by</a:t>
            </a:r>
          </a:p>
          <a:p>
            <a:pPr lvl="1"/>
            <a:r>
              <a:rPr lang="en-US" dirty="0"/>
              <a:t>Both countries agreeing to decide Residential status on a common basis, but as per their own domestic law</a:t>
            </a:r>
          </a:p>
          <a:p>
            <a:pPr lvl="1"/>
            <a:r>
              <a:rPr lang="en-US" dirty="0"/>
              <a:t>Providing for tie-breaker tests for dual residents</a:t>
            </a:r>
          </a:p>
          <a:p>
            <a:pPr lvl="1"/>
            <a:r>
              <a:rPr lang="en-US" dirty="0"/>
              <a:t>In case tie-breaker test not available or unable to resolve, mutually agree on the residential status</a:t>
            </a:r>
            <a:endParaRPr lang="en-IN" dirty="0"/>
          </a:p>
        </p:txBody>
      </p:sp>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39</a:t>
            </a:fld>
            <a:endParaRPr lang="en-IN" dirty="0"/>
          </a:p>
        </p:txBody>
      </p:sp>
      <p:sp>
        <p:nvSpPr>
          <p:cNvPr id="7" name="Footer Placeholder 6">
            <a:extLst>
              <a:ext uri="{FF2B5EF4-FFF2-40B4-BE49-F238E27FC236}">
                <a16:creationId xmlns:a16="http://schemas.microsoft.com/office/drawing/2014/main" id="{1B8775E0-9117-5839-439A-491D53D43DEF}"/>
              </a:ext>
            </a:extLst>
          </p:cNvPr>
          <p:cNvSpPr>
            <a:spLocks noGrp="1"/>
          </p:cNvSpPr>
          <p:nvPr>
            <p:ph type="ftr" sz="quarter" idx="11"/>
          </p:nvPr>
        </p:nvSpPr>
        <p:spPr>
          <a:xfrm>
            <a:off x="4648200" y="6356351"/>
            <a:ext cx="2895600" cy="365125"/>
          </a:xfrm>
        </p:spPr>
        <p:txBody>
          <a:bodyPr/>
          <a:lstStyle/>
          <a:p>
            <a:r>
              <a:rPr lang="en-IN"/>
              <a:t>CA Viren Doshi</a:t>
            </a:r>
            <a:endParaRPr lang="en-IN" dirty="0"/>
          </a:p>
        </p:txBody>
      </p:sp>
      <p:sp>
        <p:nvSpPr>
          <p:cNvPr id="5" name="Date Placeholder 4">
            <a:extLst>
              <a:ext uri="{FF2B5EF4-FFF2-40B4-BE49-F238E27FC236}">
                <a16:creationId xmlns:a16="http://schemas.microsoft.com/office/drawing/2014/main" id="{69432D73-1F51-F6E1-2481-5BE1121A7398}"/>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277592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EDEBB9-8437-4875-ABEA-0AEDE2C9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7E44E-71A6-DB8C-9AD5-48C15D439597}"/>
              </a:ext>
            </a:extLst>
          </p:cNvPr>
          <p:cNvSpPr>
            <a:spLocks noGrp="1"/>
          </p:cNvSpPr>
          <p:nvPr>
            <p:ph type="title"/>
          </p:nvPr>
        </p:nvSpPr>
        <p:spPr>
          <a:xfrm>
            <a:off x="7933038" y="770467"/>
            <a:ext cx="3740270" cy="3352800"/>
          </a:xfrm>
        </p:spPr>
        <p:txBody>
          <a:bodyPr vert="horz" lIns="91440" tIns="45720" rIns="91440" bIns="45720" rtlCol="0" anchor="b">
            <a:normAutofit/>
          </a:bodyPr>
          <a:lstStyle/>
          <a:p>
            <a:pPr>
              <a:lnSpc>
                <a:spcPct val="80000"/>
              </a:lnSpc>
            </a:pPr>
            <a:r>
              <a:rPr lang="en-US" sz="5400" kern="1200" spc="-120" baseline="0" dirty="0">
                <a:solidFill>
                  <a:srgbClr val="FFFFFF"/>
                </a:solidFill>
                <a:latin typeface="Georgia"/>
              </a:rPr>
              <a:t>Residential Status</a:t>
            </a:r>
          </a:p>
        </p:txBody>
      </p:sp>
      <p:pic>
        <p:nvPicPr>
          <p:cNvPr id="8" name="Picture 7" descr="Figures of houses in different position and sizes">
            <a:extLst>
              <a:ext uri="{FF2B5EF4-FFF2-40B4-BE49-F238E27FC236}">
                <a16:creationId xmlns:a16="http://schemas.microsoft.com/office/drawing/2014/main" id="{EBFE0BD5-39CD-9756-8941-BAC16C14BC4E}"/>
              </a:ext>
            </a:extLst>
          </p:cNvPr>
          <p:cNvPicPr>
            <a:picLocks noChangeAspect="1"/>
          </p:cNvPicPr>
          <p:nvPr/>
        </p:nvPicPr>
        <p:blipFill rotWithShape="1">
          <a:blip r:embed="rId3"/>
          <a:srcRect l="12941" r="25114" b="-2"/>
          <a:stretch/>
        </p:blipFill>
        <p:spPr>
          <a:xfrm>
            <a:off x="-10287" y="10"/>
            <a:ext cx="7552267" cy="6857990"/>
          </a:xfrm>
          <a:prstGeom prst="rect">
            <a:avLst/>
          </a:prstGeom>
        </p:spPr>
      </p:pic>
      <p:sp>
        <p:nvSpPr>
          <p:cNvPr id="4" name="Date Placeholder 3">
            <a:extLst>
              <a:ext uri="{FF2B5EF4-FFF2-40B4-BE49-F238E27FC236}">
                <a16:creationId xmlns:a16="http://schemas.microsoft.com/office/drawing/2014/main" id="{675A3E04-FF03-99E3-E533-81A44C9AE0E1}"/>
              </a:ext>
            </a:extLst>
          </p:cNvPr>
          <p:cNvSpPr>
            <a:spLocks noGrp="1"/>
          </p:cNvSpPr>
          <p:nvPr>
            <p:ph type="dt" sz="half" idx="10"/>
          </p:nvPr>
        </p:nvSpPr>
        <p:spPr>
          <a:xfrm>
            <a:off x="685800" y="6412447"/>
            <a:ext cx="4114800" cy="228600"/>
          </a:xfrm>
        </p:spPr>
        <p:txBody>
          <a:bodyPr vert="horz" lIns="91440" tIns="45720" rIns="91440" bIns="45720" rtlCol="0" anchor="ctr">
            <a:normAutofit/>
          </a:bodyPr>
          <a:lstStyle/>
          <a:p>
            <a:pPr>
              <a:lnSpc>
                <a:spcPct val="90000"/>
              </a:lnSpc>
              <a:spcAft>
                <a:spcPts val="600"/>
              </a:spcAft>
            </a:pPr>
            <a:r>
              <a:rPr lang="en-US" sz="950">
                <a:solidFill>
                  <a:srgbClr val="FFFFFF"/>
                </a:solidFill>
                <a:latin typeface="+mn-lt"/>
              </a:rPr>
              <a:t>10-Oct-2023</a:t>
            </a:r>
          </a:p>
        </p:txBody>
      </p:sp>
      <p:sp>
        <p:nvSpPr>
          <p:cNvPr id="5" name="Footer Placeholder 4">
            <a:extLst>
              <a:ext uri="{FF2B5EF4-FFF2-40B4-BE49-F238E27FC236}">
                <a16:creationId xmlns:a16="http://schemas.microsoft.com/office/drawing/2014/main" id="{35852860-E46C-2662-ED9A-A79A995CCB0B}"/>
              </a:ext>
            </a:extLst>
          </p:cNvPr>
          <p:cNvSpPr>
            <a:spLocks noGrp="1"/>
          </p:cNvSpPr>
          <p:nvPr>
            <p:ph type="ftr" sz="quarter" idx="11"/>
          </p:nvPr>
        </p:nvSpPr>
        <p:spPr>
          <a:xfrm>
            <a:off x="685800" y="6554697"/>
            <a:ext cx="5029200" cy="228600"/>
          </a:xfrm>
        </p:spPr>
        <p:txBody>
          <a:bodyPr vert="horz" lIns="91440" tIns="45720" rIns="91440" bIns="45720" rtlCol="0" anchor="ctr">
            <a:normAutofit/>
          </a:bodyPr>
          <a:lstStyle/>
          <a:p>
            <a:pPr algn="l">
              <a:lnSpc>
                <a:spcPct val="90000"/>
              </a:lnSpc>
              <a:spcAft>
                <a:spcPts val="600"/>
              </a:spcAft>
            </a:pPr>
            <a:r>
              <a:rPr lang="en-US" sz="950" kern="1200" cap="all" baseline="0">
                <a:solidFill>
                  <a:srgbClr val="FFFFFF"/>
                </a:solidFill>
                <a:latin typeface="+mn-lt"/>
                <a:ea typeface="+mn-ea"/>
                <a:cs typeface="+mn-cs"/>
              </a:rPr>
              <a:t>CA Viren Doshi</a:t>
            </a:r>
          </a:p>
        </p:txBody>
      </p:sp>
      <p:sp>
        <p:nvSpPr>
          <p:cNvPr id="3" name="Slide Number Placeholder 2">
            <a:extLst>
              <a:ext uri="{FF2B5EF4-FFF2-40B4-BE49-F238E27FC236}">
                <a16:creationId xmlns:a16="http://schemas.microsoft.com/office/drawing/2014/main" id="{42E57C03-63DB-F76F-3F07-CA513E77D2BA}"/>
              </a:ext>
            </a:extLst>
          </p:cNvPr>
          <p:cNvSpPr>
            <a:spLocks noGrp="1"/>
          </p:cNvSpPr>
          <p:nvPr>
            <p:ph type="sldNum" sz="quarter" idx="12"/>
          </p:nvPr>
        </p:nvSpPr>
        <p:spPr/>
        <p:txBody>
          <a:bodyPr/>
          <a:lstStyle/>
          <a:p>
            <a:fld id="{53B6C93E-B05E-49F4-B363-E611733D9E4E}" type="slidenum">
              <a:rPr lang="en-US" smtClean="0"/>
              <a:pPr/>
              <a:t>4</a:t>
            </a:fld>
            <a:endParaRPr lang="en-US"/>
          </a:p>
        </p:txBody>
      </p:sp>
    </p:spTree>
    <p:extLst>
      <p:ext uri="{BB962C8B-B14F-4D97-AF65-F5344CB8AC3E}">
        <p14:creationId xmlns:p14="http://schemas.microsoft.com/office/powerpoint/2010/main" val="2162244318"/>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616790"/>
          </a:xfrm>
        </p:spPr>
        <p:txBody>
          <a:bodyPr>
            <a:normAutofit fontScale="90000"/>
          </a:bodyPr>
          <a:lstStyle/>
          <a:p>
            <a:pPr algn="ctr"/>
            <a:r>
              <a:rPr lang="en-US" dirty="0"/>
              <a:t>Structure of DTAA</a:t>
            </a: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4085545"/>
              </p:ext>
            </p:extLst>
          </p:nvPr>
        </p:nvGraphicFramePr>
        <p:xfrm>
          <a:off x="1828800" y="1196752"/>
          <a:ext cx="8515672" cy="5229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77200" y="6356351"/>
            <a:ext cx="2133600" cy="365125"/>
          </a:xfrm>
        </p:spPr>
        <p:txBody>
          <a:bodyPr/>
          <a:lstStyle/>
          <a:p>
            <a:fld id="{C07B9EBC-BBFB-464E-B466-B89D5369B394}" type="slidenum">
              <a:rPr lang="en-IN" smtClean="0"/>
              <a:t>40</a:t>
            </a:fld>
            <a:endParaRPr lang="en-IN" dirty="0"/>
          </a:p>
        </p:txBody>
      </p:sp>
      <p:sp>
        <p:nvSpPr>
          <p:cNvPr id="7" name="Footer Placeholder 6">
            <a:extLst>
              <a:ext uri="{FF2B5EF4-FFF2-40B4-BE49-F238E27FC236}">
                <a16:creationId xmlns:a16="http://schemas.microsoft.com/office/drawing/2014/main" id="{9FB5EC90-60F9-445D-5231-94A351BD655E}"/>
              </a:ext>
            </a:extLst>
          </p:cNvPr>
          <p:cNvSpPr>
            <a:spLocks noGrp="1"/>
          </p:cNvSpPr>
          <p:nvPr>
            <p:ph type="ftr" sz="quarter" idx="11"/>
          </p:nvPr>
        </p:nvSpPr>
        <p:spPr>
          <a:xfrm>
            <a:off x="4648200" y="6356351"/>
            <a:ext cx="2895600" cy="365125"/>
          </a:xfrm>
        </p:spPr>
        <p:txBody>
          <a:bodyPr/>
          <a:lstStyle/>
          <a:p>
            <a:r>
              <a:rPr lang="en-IN"/>
              <a:t>CA Viren Doshi</a:t>
            </a:r>
            <a:endParaRPr lang="en-IN" dirty="0"/>
          </a:p>
        </p:txBody>
      </p:sp>
      <p:sp>
        <p:nvSpPr>
          <p:cNvPr id="3" name="Date Placeholder 2">
            <a:extLst>
              <a:ext uri="{FF2B5EF4-FFF2-40B4-BE49-F238E27FC236}">
                <a16:creationId xmlns:a16="http://schemas.microsoft.com/office/drawing/2014/main" id="{AFF0E22B-5E0F-07B9-B577-932296BCCA5E}"/>
              </a:ext>
            </a:extLst>
          </p:cNvPr>
          <p:cNvSpPr>
            <a:spLocks noGrp="1"/>
          </p:cNvSpPr>
          <p:nvPr>
            <p:ph type="dt" sz="half" idx="10"/>
          </p:nvPr>
        </p:nvSpPr>
        <p:spPr/>
        <p:txBody>
          <a:bodyPr/>
          <a:lstStyle/>
          <a:p>
            <a:r>
              <a:rPr lang="en-US"/>
              <a:t>10-Oct-2023</a:t>
            </a:r>
            <a:endParaRPr lang="en-US" dirty="0"/>
          </a:p>
        </p:txBody>
      </p:sp>
    </p:spTree>
    <p:extLst>
      <p:ext uri="{BB962C8B-B14F-4D97-AF65-F5344CB8AC3E}">
        <p14:creationId xmlns:p14="http://schemas.microsoft.com/office/powerpoint/2010/main" val="4142787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lculator, pen, compass, money and a paper with graphs printed on it">
            <a:extLst>
              <a:ext uri="{FF2B5EF4-FFF2-40B4-BE49-F238E27FC236}">
                <a16:creationId xmlns:a16="http://schemas.microsoft.com/office/drawing/2014/main" id="{24AF42B2-BA44-7EA2-AA67-334B9B4212D2}"/>
              </a:ext>
            </a:extLst>
          </p:cNvPr>
          <p:cNvPicPr>
            <a:picLocks noChangeAspect="1"/>
          </p:cNvPicPr>
          <p:nvPr/>
        </p:nvPicPr>
        <p:blipFill rotWithShape="1">
          <a:blip r:embed="rId3">
            <a:alphaModFix amt="45000"/>
          </a:blip>
          <a:srcRect t="6796"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691AF067-9FF8-26BA-2381-7C7D3E20702F}"/>
              </a:ext>
            </a:extLst>
          </p:cNvPr>
          <p:cNvSpPr>
            <a:spLocks noGrp="1"/>
          </p:cNvSpPr>
          <p:nvPr>
            <p:ph type="title"/>
          </p:nvPr>
        </p:nvSpPr>
        <p:spPr>
          <a:xfrm>
            <a:off x="603504" y="770467"/>
            <a:ext cx="11204613" cy="3352800"/>
          </a:xfrm>
        </p:spPr>
        <p:txBody>
          <a:bodyPr vert="horz" lIns="91440" tIns="45720" rIns="91440" bIns="45720" rtlCol="0" anchor="b">
            <a:normAutofit/>
          </a:bodyPr>
          <a:lstStyle/>
          <a:p>
            <a:pPr>
              <a:lnSpc>
                <a:spcPct val="80000"/>
              </a:lnSpc>
            </a:pPr>
            <a:r>
              <a:rPr lang="en-US" sz="8800" kern="1200" spc="-120" baseline="0" dirty="0">
                <a:solidFill>
                  <a:schemeClr val="tx1"/>
                </a:solidFill>
                <a:latin typeface="Georgia"/>
              </a:rPr>
              <a:t>Various incomes of NRIs and its taxability</a:t>
            </a:r>
          </a:p>
        </p:txBody>
      </p:sp>
      <p:sp>
        <p:nvSpPr>
          <p:cNvPr id="4" name="Date Placeholder 3">
            <a:extLst>
              <a:ext uri="{FF2B5EF4-FFF2-40B4-BE49-F238E27FC236}">
                <a16:creationId xmlns:a16="http://schemas.microsoft.com/office/drawing/2014/main" id="{309D9C96-B02C-A19B-E7AC-064D9081F3F2}"/>
              </a:ext>
            </a:extLst>
          </p:cNvPr>
          <p:cNvSpPr>
            <a:spLocks noGrp="1"/>
          </p:cNvSpPr>
          <p:nvPr>
            <p:ph type="dt" sz="half" idx="10"/>
          </p:nvPr>
        </p:nvSpPr>
        <p:spPr>
          <a:xfrm>
            <a:off x="685800" y="6412447"/>
            <a:ext cx="4114800" cy="228600"/>
          </a:xfrm>
        </p:spPr>
        <p:txBody>
          <a:bodyPr vert="horz" lIns="91440" tIns="45720" rIns="91440" bIns="45720" rtlCol="0" anchor="ctr">
            <a:normAutofit/>
          </a:bodyPr>
          <a:lstStyle/>
          <a:p>
            <a:pPr>
              <a:lnSpc>
                <a:spcPct val="90000"/>
              </a:lnSpc>
              <a:spcAft>
                <a:spcPts val="600"/>
              </a:spcAft>
            </a:pPr>
            <a:r>
              <a:rPr lang="en-US" sz="950">
                <a:latin typeface="+mn-lt"/>
              </a:rPr>
              <a:t>10-Oct-2023</a:t>
            </a:r>
          </a:p>
        </p:txBody>
      </p:sp>
      <p:sp>
        <p:nvSpPr>
          <p:cNvPr id="3" name="Footer Placeholder 2">
            <a:extLst>
              <a:ext uri="{FF2B5EF4-FFF2-40B4-BE49-F238E27FC236}">
                <a16:creationId xmlns:a16="http://schemas.microsoft.com/office/drawing/2014/main" id="{97190AFB-3A00-B07F-B2B3-23799212E6B5}"/>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2150C582-007E-91D8-DFD5-D2A033FC412C}"/>
              </a:ext>
            </a:extLst>
          </p:cNvPr>
          <p:cNvSpPr>
            <a:spLocks noGrp="1"/>
          </p:cNvSpPr>
          <p:nvPr>
            <p:ph type="sldNum" sz="quarter" idx="12"/>
          </p:nvPr>
        </p:nvSpPr>
        <p:spPr/>
        <p:txBody>
          <a:bodyPr/>
          <a:lstStyle/>
          <a:p>
            <a:fld id="{53B6C93E-B05E-49F4-B363-E611733D9E4E}" type="slidenum">
              <a:rPr lang="en-US" smtClean="0"/>
              <a:pPr/>
              <a:t>41</a:t>
            </a:fld>
            <a:endParaRPr lang="en-US"/>
          </a:p>
        </p:txBody>
      </p:sp>
    </p:spTree>
    <p:extLst>
      <p:ext uri="{BB962C8B-B14F-4D97-AF65-F5344CB8AC3E}">
        <p14:creationId xmlns:p14="http://schemas.microsoft.com/office/powerpoint/2010/main" val="2481402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3B6C93E-B05E-49F4-B363-E611733D9E4E}" type="slidenum">
              <a:rPr lang="en-US" smtClean="0"/>
              <a:pPr/>
              <a:t>42</a:t>
            </a:fld>
            <a:endParaRPr lang="en-US"/>
          </a:p>
        </p:txBody>
      </p:sp>
      <p:grpSp>
        <p:nvGrpSpPr>
          <p:cNvPr id="7" name="Group 54"/>
          <p:cNvGrpSpPr/>
          <p:nvPr/>
        </p:nvGrpSpPr>
        <p:grpSpPr>
          <a:xfrm>
            <a:off x="429370" y="278296"/>
            <a:ext cx="11139777" cy="6373153"/>
            <a:chOff x="534838" y="2270695"/>
            <a:chExt cx="6448540" cy="3886200"/>
          </a:xfrm>
        </p:grpSpPr>
        <p:sp>
          <p:nvSpPr>
            <p:cNvPr id="8" name="Rectangle 7"/>
            <p:cNvSpPr>
              <a:spLocks noChangeArrowheads="1"/>
            </p:cNvSpPr>
            <p:nvPr/>
          </p:nvSpPr>
          <p:spPr bwMode="auto">
            <a:xfrm>
              <a:off x="546273" y="4016258"/>
              <a:ext cx="79566" cy="202966"/>
            </a:xfrm>
            <a:prstGeom prst="rect">
              <a:avLst/>
            </a:prstGeom>
            <a:solidFill>
              <a:schemeClr val="bg1"/>
            </a:solidFill>
            <a:ln w="6350">
              <a:noFill/>
              <a:miter lim="800000"/>
              <a:headEnd/>
              <a:tailEnd/>
            </a:ln>
            <a:effectLst/>
          </p:spPr>
          <p:txBody>
            <a:bodyPr wrap="none" lIns="48978" tIns="48978" rIns="48978" bIns="48978"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sp>
          <p:nvSpPr>
            <p:cNvPr id="9" name="Line 20"/>
            <p:cNvSpPr>
              <a:spLocks noChangeShapeType="1"/>
            </p:cNvSpPr>
            <p:nvPr/>
          </p:nvSpPr>
          <p:spPr bwMode="auto">
            <a:xfrm flipH="1">
              <a:off x="3692376" y="2270695"/>
              <a:ext cx="0" cy="3743326"/>
            </a:xfrm>
            <a:prstGeom prst="line">
              <a:avLst/>
            </a:prstGeom>
            <a:noFill/>
            <a:ln w="12700">
              <a:solidFill>
                <a:schemeClr val="tx2"/>
              </a:solidFill>
              <a:round/>
              <a:headEnd/>
              <a:tailEnd/>
            </a:ln>
            <a:effectLst/>
          </p:spPr>
          <p:txBody>
            <a:bodyPr wrap="square" lIns="48978" tIns="48978" rIns="48978" bIns="48978">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sp>
          <p:nvSpPr>
            <p:cNvPr id="10" name="Line 23"/>
            <p:cNvSpPr>
              <a:spLocks noChangeShapeType="1"/>
            </p:cNvSpPr>
            <p:nvPr/>
          </p:nvSpPr>
          <p:spPr bwMode="auto">
            <a:xfrm rot="5400000">
              <a:off x="3690871" y="311970"/>
              <a:ext cx="0" cy="6287766"/>
            </a:xfrm>
            <a:prstGeom prst="line">
              <a:avLst/>
            </a:prstGeom>
            <a:noFill/>
            <a:ln w="12700">
              <a:solidFill>
                <a:schemeClr val="tx2"/>
              </a:solidFill>
              <a:round/>
              <a:headEnd/>
              <a:tailEnd/>
            </a:ln>
            <a:effectLst/>
          </p:spPr>
          <p:txBody>
            <a:bodyPr lIns="48978" tIns="48978" rIns="48978" bIns="48978">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sp>
          <p:nvSpPr>
            <p:cNvPr id="11" name="Line 24"/>
            <p:cNvSpPr>
              <a:spLocks noChangeShapeType="1"/>
            </p:cNvSpPr>
            <p:nvPr/>
          </p:nvSpPr>
          <p:spPr bwMode="auto">
            <a:xfrm rot="5400000">
              <a:off x="3690871" y="1713178"/>
              <a:ext cx="0" cy="6287766"/>
            </a:xfrm>
            <a:prstGeom prst="line">
              <a:avLst/>
            </a:prstGeom>
            <a:noFill/>
            <a:ln w="12700">
              <a:solidFill>
                <a:schemeClr val="tx2"/>
              </a:solidFill>
              <a:round/>
              <a:headEnd/>
              <a:tailEnd/>
            </a:ln>
            <a:effectLst/>
          </p:spPr>
          <p:txBody>
            <a:bodyPr lIns="48978" tIns="48978" rIns="48978" bIns="48978">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grpSp>
          <p:nvGrpSpPr>
            <p:cNvPr id="12" name="Group 34"/>
            <p:cNvGrpSpPr>
              <a:grpSpLocks noChangeAspect="1"/>
            </p:cNvGrpSpPr>
            <p:nvPr/>
          </p:nvGrpSpPr>
          <p:grpSpPr bwMode="auto">
            <a:xfrm>
              <a:off x="2261118" y="2742477"/>
              <a:ext cx="2856646" cy="2823868"/>
              <a:chOff x="3550" y="1553"/>
              <a:chExt cx="1936" cy="1916"/>
            </a:xfrm>
          </p:grpSpPr>
          <p:sp>
            <p:nvSpPr>
              <p:cNvPr id="19" name="Freeform 18"/>
              <p:cNvSpPr>
                <a:spLocks noChangeAspect="1"/>
              </p:cNvSpPr>
              <p:nvPr/>
            </p:nvSpPr>
            <p:spPr bwMode="auto">
              <a:xfrm>
                <a:off x="4521" y="2033"/>
                <a:ext cx="965" cy="956"/>
              </a:xfrm>
              <a:custGeom>
                <a:avLst/>
                <a:gdLst/>
                <a:ahLst/>
                <a:cxnLst>
                  <a:cxn ang="0">
                    <a:pos x="150" y="173"/>
                  </a:cxn>
                  <a:cxn ang="0">
                    <a:pos x="174" y="87"/>
                  </a:cxn>
                  <a:cxn ang="0">
                    <a:pos x="150" y="0"/>
                  </a:cxn>
                  <a:cxn ang="0">
                    <a:pos x="0" y="87"/>
                  </a:cxn>
                  <a:cxn ang="0">
                    <a:pos x="150" y="173"/>
                  </a:cxn>
                </a:cxnLst>
                <a:rect l="0" t="0" r="r" b="b"/>
                <a:pathLst>
                  <a:path w="174" h="173">
                    <a:moveTo>
                      <a:pt x="150" y="173"/>
                    </a:moveTo>
                    <a:cubicBezTo>
                      <a:pt x="165" y="147"/>
                      <a:pt x="174" y="117"/>
                      <a:pt x="174" y="87"/>
                    </a:cubicBezTo>
                    <a:cubicBezTo>
                      <a:pt x="174" y="56"/>
                      <a:pt x="165" y="26"/>
                      <a:pt x="150" y="0"/>
                    </a:cubicBezTo>
                    <a:lnTo>
                      <a:pt x="0" y="87"/>
                    </a:lnTo>
                    <a:lnTo>
                      <a:pt x="150" y="173"/>
                    </a:lnTo>
                    <a:close/>
                  </a:path>
                </a:pathLst>
              </a:custGeom>
              <a:solidFill>
                <a:schemeClr val="accent1">
                  <a:lumMod val="7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a:latin typeface="Book Antiqua" panose="02040602050305030304" pitchFamily="18" charset="0"/>
                </a:endParaRPr>
              </a:p>
            </p:txBody>
          </p:sp>
          <p:sp>
            <p:nvSpPr>
              <p:cNvPr id="20" name="Freeform 19"/>
              <p:cNvSpPr>
                <a:spLocks noChangeAspect="1"/>
              </p:cNvSpPr>
              <p:nvPr/>
            </p:nvSpPr>
            <p:spPr bwMode="auto">
              <a:xfrm>
                <a:off x="4521" y="1553"/>
                <a:ext cx="832" cy="961"/>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chemeClr val="accent1">
                  <a:lumMod val="50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a:latin typeface="Book Antiqua" panose="02040602050305030304" pitchFamily="18" charset="0"/>
                </a:endParaRPr>
              </a:p>
            </p:txBody>
          </p:sp>
          <p:sp>
            <p:nvSpPr>
              <p:cNvPr id="21" name="Freeform 20"/>
              <p:cNvSpPr>
                <a:spLocks noChangeAspect="1"/>
              </p:cNvSpPr>
              <p:nvPr/>
            </p:nvSpPr>
            <p:spPr bwMode="auto">
              <a:xfrm>
                <a:off x="4521" y="2514"/>
                <a:ext cx="832" cy="955"/>
              </a:xfrm>
              <a:custGeom>
                <a:avLst/>
                <a:gdLst/>
                <a:ahLst/>
                <a:cxnLst>
                  <a:cxn ang="0">
                    <a:pos x="0" y="173"/>
                  </a:cxn>
                  <a:cxn ang="0">
                    <a:pos x="150" y="86"/>
                  </a:cxn>
                  <a:cxn ang="0">
                    <a:pos x="0" y="0"/>
                  </a:cxn>
                  <a:cxn ang="0">
                    <a:pos x="0" y="173"/>
                  </a:cxn>
                </a:cxnLst>
                <a:rect l="0" t="0" r="r" b="b"/>
                <a:pathLst>
                  <a:path w="150" h="173">
                    <a:moveTo>
                      <a:pt x="0" y="173"/>
                    </a:moveTo>
                    <a:cubicBezTo>
                      <a:pt x="62" y="173"/>
                      <a:pt x="119" y="140"/>
                      <a:pt x="150" y="86"/>
                    </a:cubicBezTo>
                    <a:lnTo>
                      <a:pt x="0" y="0"/>
                    </a:lnTo>
                    <a:lnTo>
                      <a:pt x="0" y="173"/>
                    </a:lnTo>
                    <a:close/>
                  </a:path>
                </a:pathLst>
              </a:custGeom>
              <a:solidFill>
                <a:schemeClr val="accent1">
                  <a:lumMod val="60000"/>
                  <a:lumOff val="40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sp>
            <p:nvSpPr>
              <p:cNvPr id="22" name="Freeform 21"/>
              <p:cNvSpPr>
                <a:spLocks noChangeAspect="1"/>
              </p:cNvSpPr>
              <p:nvPr/>
            </p:nvSpPr>
            <p:spPr bwMode="auto">
              <a:xfrm>
                <a:off x="3683" y="2514"/>
                <a:ext cx="838" cy="955"/>
              </a:xfrm>
              <a:custGeom>
                <a:avLst/>
                <a:gdLst/>
                <a:ahLst/>
                <a:cxnLst>
                  <a:cxn ang="0">
                    <a:pos x="0" y="86"/>
                  </a:cxn>
                  <a:cxn ang="0">
                    <a:pos x="151" y="173"/>
                  </a:cxn>
                  <a:cxn ang="0">
                    <a:pos x="151" y="0"/>
                  </a:cxn>
                  <a:cxn ang="0">
                    <a:pos x="0" y="86"/>
                  </a:cxn>
                </a:cxnLst>
                <a:rect l="0" t="0" r="r" b="b"/>
                <a:pathLst>
                  <a:path w="151" h="173">
                    <a:moveTo>
                      <a:pt x="0" y="86"/>
                    </a:moveTo>
                    <a:cubicBezTo>
                      <a:pt x="31" y="140"/>
                      <a:pt x="88" y="173"/>
                      <a:pt x="151" y="173"/>
                    </a:cubicBezTo>
                    <a:lnTo>
                      <a:pt x="151" y="0"/>
                    </a:lnTo>
                    <a:lnTo>
                      <a:pt x="0" y="86"/>
                    </a:lnTo>
                    <a:close/>
                  </a:path>
                </a:pathLst>
              </a:custGeom>
              <a:solidFill>
                <a:schemeClr val="tx2">
                  <a:lumMod val="50000"/>
                  <a:lumOff val="50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b="1" i="1">
                  <a:latin typeface="Book Antiqua" panose="02040602050305030304" pitchFamily="18" charset="0"/>
                </a:endParaRPr>
              </a:p>
            </p:txBody>
          </p:sp>
          <p:sp>
            <p:nvSpPr>
              <p:cNvPr id="23" name="Freeform 22"/>
              <p:cNvSpPr>
                <a:spLocks noChangeAspect="1"/>
              </p:cNvSpPr>
              <p:nvPr/>
            </p:nvSpPr>
            <p:spPr bwMode="auto">
              <a:xfrm>
                <a:off x="3550" y="2033"/>
                <a:ext cx="971" cy="956"/>
              </a:xfrm>
              <a:custGeom>
                <a:avLst/>
                <a:gdLst/>
                <a:ahLst/>
                <a:cxnLst>
                  <a:cxn ang="0">
                    <a:pos x="24" y="0"/>
                  </a:cxn>
                  <a:cxn ang="0">
                    <a:pos x="1" y="86"/>
                  </a:cxn>
                  <a:cxn ang="0">
                    <a:pos x="24" y="173"/>
                  </a:cxn>
                  <a:cxn ang="0">
                    <a:pos x="175" y="87"/>
                  </a:cxn>
                  <a:cxn ang="0">
                    <a:pos x="24" y="0"/>
                  </a:cxn>
                </a:cxnLst>
                <a:rect l="0" t="0" r="r" b="b"/>
                <a:pathLst>
                  <a:path w="175" h="173">
                    <a:moveTo>
                      <a:pt x="24" y="0"/>
                    </a:moveTo>
                    <a:cubicBezTo>
                      <a:pt x="9" y="26"/>
                      <a:pt x="1" y="56"/>
                      <a:pt x="1" y="86"/>
                    </a:cubicBezTo>
                    <a:cubicBezTo>
                      <a:pt x="0" y="117"/>
                      <a:pt x="9" y="147"/>
                      <a:pt x="24" y="173"/>
                    </a:cubicBezTo>
                    <a:lnTo>
                      <a:pt x="175" y="87"/>
                    </a:lnTo>
                    <a:lnTo>
                      <a:pt x="24" y="0"/>
                    </a:lnTo>
                    <a:close/>
                  </a:path>
                </a:pathLst>
              </a:custGeom>
              <a:solidFill>
                <a:schemeClr val="tx2">
                  <a:lumMod val="75000"/>
                  <a:lumOff val="2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a:latin typeface="Book Antiqua" panose="02040602050305030304" pitchFamily="18" charset="0"/>
                </a:endParaRPr>
              </a:p>
            </p:txBody>
          </p:sp>
          <p:sp>
            <p:nvSpPr>
              <p:cNvPr id="24" name="Freeform 23"/>
              <p:cNvSpPr>
                <a:spLocks noChangeAspect="1"/>
              </p:cNvSpPr>
              <p:nvPr/>
            </p:nvSpPr>
            <p:spPr bwMode="auto">
              <a:xfrm>
                <a:off x="3683" y="1553"/>
                <a:ext cx="838" cy="961"/>
              </a:xfrm>
              <a:custGeom>
                <a:avLst/>
                <a:gdLst/>
                <a:ahLst/>
                <a:cxnLst>
                  <a:cxn ang="0">
                    <a:pos x="150" y="0"/>
                  </a:cxn>
                  <a:cxn ang="0">
                    <a:pos x="0" y="87"/>
                  </a:cxn>
                  <a:cxn ang="0">
                    <a:pos x="151" y="174"/>
                  </a:cxn>
                  <a:cxn ang="0">
                    <a:pos x="150" y="0"/>
                  </a:cxn>
                </a:cxnLst>
                <a:rect l="0" t="0" r="r" b="b"/>
                <a:pathLst>
                  <a:path w="151" h="174">
                    <a:moveTo>
                      <a:pt x="150" y="0"/>
                    </a:moveTo>
                    <a:cubicBezTo>
                      <a:pt x="88" y="0"/>
                      <a:pt x="31" y="33"/>
                      <a:pt x="0" y="87"/>
                    </a:cubicBezTo>
                    <a:lnTo>
                      <a:pt x="151" y="174"/>
                    </a:lnTo>
                    <a:lnTo>
                      <a:pt x="150" y="0"/>
                    </a:lnTo>
                    <a:close/>
                  </a:path>
                </a:pathLst>
              </a:custGeom>
              <a:solidFill>
                <a:schemeClr val="tx2">
                  <a:lumMod val="90000"/>
                  <a:lumOff val="10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b="1" i="1">
                  <a:latin typeface="Book Antiqua" panose="02040602050305030304" pitchFamily="18" charset="0"/>
                </a:endParaRPr>
              </a:p>
            </p:txBody>
          </p:sp>
          <p:sp>
            <p:nvSpPr>
              <p:cNvPr id="25" name="Oval 24"/>
              <p:cNvSpPr>
                <a:spLocks noChangeAspect="1" noChangeArrowheads="1"/>
              </p:cNvSpPr>
              <p:nvPr/>
            </p:nvSpPr>
            <p:spPr bwMode="auto">
              <a:xfrm>
                <a:off x="4124" y="2118"/>
                <a:ext cx="788" cy="786"/>
              </a:xfrm>
              <a:prstGeom prst="ellipse">
                <a:avLst/>
              </a:prstGeom>
              <a:solidFill>
                <a:schemeClr val="bg2"/>
              </a:solidFill>
              <a:ln w="12700" algn="ctr">
                <a:solidFill>
                  <a:schemeClr val="bg1"/>
                </a:solidFill>
                <a:round/>
                <a:headEnd/>
                <a:tailEnd/>
              </a:ln>
              <a:effectLst/>
            </p:spPr>
            <p:txBody>
              <a:bodyPr wrap="none" lIns="0" tIns="0" rIns="0" bIns="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dirty="0">
                    <a:solidFill>
                      <a:schemeClr val="tx2"/>
                    </a:solidFill>
                    <a:latin typeface="Book Antiqua" panose="02040602050305030304" pitchFamily="18" charset="0"/>
                    <a:cs typeface="Arial" charset="0"/>
                  </a:rPr>
                  <a:t>Incomes of </a:t>
                </a:r>
              </a:p>
              <a:p>
                <a:pPr algn="ctr">
                  <a:buSzPct val="90000"/>
                </a:pPr>
                <a:r>
                  <a:rPr lang="en-GB" sz="1600" b="1" i="1" dirty="0">
                    <a:solidFill>
                      <a:schemeClr val="tx2"/>
                    </a:solidFill>
                    <a:latin typeface="Book Antiqua" panose="02040602050305030304" pitchFamily="18" charset="0"/>
                    <a:cs typeface="Arial" charset="0"/>
                  </a:rPr>
                  <a:t>Non-Residents</a:t>
                </a:r>
              </a:p>
            </p:txBody>
          </p:sp>
          <p:sp>
            <p:nvSpPr>
              <p:cNvPr id="26" name="Rectangle 25"/>
              <p:cNvSpPr>
                <a:spLocks noChangeAspect="1" noChangeArrowheads="1"/>
              </p:cNvSpPr>
              <p:nvPr/>
            </p:nvSpPr>
            <p:spPr bwMode="auto">
              <a:xfrm>
                <a:off x="4006" y="1807"/>
                <a:ext cx="349" cy="306"/>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dirty="0">
                    <a:solidFill>
                      <a:schemeClr val="bg1"/>
                    </a:solidFill>
                    <a:latin typeface="Book Antiqua" panose="02040602050305030304" pitchFamily="18" charset="0"/>
                    <a:cs typeface="Arial" charset="0"/>
                  </a:rPr>
                  <a:t>Royalties</a:t>
                </a:r>
              </a:p>
              <a:p>
                <a:pPr algn="ctr">
                  <a:buSzPct val="90000"/>
                </a:pPr>
                <a:r>
                  <a:rPr lang="en-GB" sz="1600" b="1" i="1" dirty="0">
                    <a:solidFill>
                      <a:schemeClr val="bg1"/>
                    </a:solidFill>
                    <a:latin typeface="Book Antiqua" panose="02040602050305030304" pitchFamily="18" charset="0"/>
                    <a:cs typeface="Arial" charset="0"/>
                  </a:rPr>
                  <a:t>and </a:t>
                </a:r>
              </a:p>
              <a:p>
                <a:pPr algn="ctr">
                  <a:buSzPct val="90000"/>
                </a:pPr>
                <a:r>
                  <a:rPr lang="en-GB" sz="1600" b="1" i="1" dirty="0">
                    <a:solidFill>
                      <a:schemeClr val="bg1"/>
                    </a:solidFill>
                    <a:latin typeface="Book Antiqua" panose="02040602050305030304" pitchFamily="18" charset="0"/>
                    <a:cs typeface="Arial" charset="0"/>
                  </a:rPr>
                  <a:t>FTS</a:t>
                </a:r>
              </a:p>
            </p:txBody>
          </p:sp>
          <p:sp>
            <p:nvSpPr>
              <p:cNvPr id="27" name="Rectangle 26"/>
              <p:cNvSpPr>
                <a:spLocks noChangeAspect="1" noChangeArrowheads="1"/>
              </p:cNvSpPr>
              <p:nvPr/>
            </p:nvSpPr>
            <p:spPr bwMode="auto">
              <a:xfrm>
                <a:off x="4652" y="1806"/>
                <a:ext cx="470" cy="306"/>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dirty="0">
                    <a:solidFill>
                      <a:schemeClr val="bg1"/>
                    </a:solidFill>
                    <a:latin typeface="Book Antiqua" panose="02040602050305030304" pitchFamily="18" charset="0"/>
                    <a:cs typeface="Arial" charset="0"/>
                  </a:rPr>
                  <a:t>Income from </a:t>
                </a:r>
              </a:p>
              <a:p>
                <a:pPr algn="ctr">
                  <a:buSzPct val="90000"/>
                </a:pPr>
                <a:r>
                  <a:rPr lang="en-GB" sz="1600" b="1" i="1" dirty="0">
                    <a:solidFill>
                      <a:schemeClr val="bg1"/>
                    </a:solidFill>
                    <a:latin typeface="Book Antiqua" panose="02040602050305030304" pitchFamily="18" charset="0"/>
                    <a:cs typeface="Arial" charset="0"/>
                  </a:rPr>
                  <a:t>Immovable</a:t>
                </a:r>
              </a:p>
              <a:p>
                <a:pPr algn="ctr">
                  <a:buSzPct val="90000"/>
                </a:pPr>
                <a:r>
                  <a:rPr lang="en-GB" sz="1600" b="1" i="1" dirty="0">
                    <a:solidFill>
                      <a:schemeClr val="bg1"/>
                    </a:solidFill>
                    <a:latin typeface="Book Antiqua" panose="02040602050305030304" pitchFamily="18" charset="0"/>
                    <a:cs typeface="Arial" charset="0"/>
                  </a:rPr>
                  <a:t>Properties</a:t>
                </a:r>
              </a:p>
            </p:txBody>
          </p:sp>
          <p:sp>
            <p:nvSpPr>
              <p:cNvPr id="28" name="Rectangle 27"/>
              <p:cNvSpPr>
                <a:spLocks noChangeAspect="1" noChangeArrowheads="1"/>
              </p:cNvSpPr>
              <p:nvPr/>
            </p:nvSpPr>
            <p:spPr bwMode="auto">
              <a:xfrm>
                <a:off x="5057" y="2404"/>
                <a:ext cx="296" cy="204"/>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dirty="0">
                    <a:solidFill>
                      <a:schemeClr val="bg1"/>
                    </a:solidFill>
                    <a:latin typeface="Book Antiqua" panose="02040602050305030304" pitchFamily="18" charset="0"/>
                    <a:cs typeface="Arial" charset="0"/>
                  </a:rPr>
                  <a:t>Interest</a:t>
                </a:r>
              </a:p>
              <a:p>
                <a:pPr algn="ctr">
                  <a:buSzPct val="90000"/>
                </a:pPr>
                <a:r>
                  <a:rPr lang="en-GB" sz="1600" b="1" i="1" dirty="0">
                    <a:solidFill>
                      <a:schemeClr val="bg1"/>
                    </a:solidFill>
                    <a:latin typeface="Book Antiqua" panose="02040602050305030304" pitchFamily="18" charset="0"/>
                    <a:cs typeface="Arial" charset="0"/>
                  </a:rPr>
                  <a:t>Incomes</a:t>
                </a:r>
              </a:p>
            </p:txBody>
          </p:sp>
          <p:sp>
            <p:nvSpPr>
              <p:cNvPr id="29" name="Rectangle 28"/>
              <p:cNvSpPr>
                <a:spLocks noChangeAspect="1" noChangeArrowheads="1"/>
              </p:cNvSpPr>
              <p:nvPr/>
            </p:nvSpPr>
            <p:spPr bwMode="auto">
              <a:xfrm>
                <a:off x="3718" y="2405"/>
                <a:ext cx="313" cy="204"/>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dirty="0">
                    <a:solidFill>
                      <a:schemeClr val="bg1"/>
                    </a:solidFill>
                    <a:latin typeface="Book Antiqua" panose="02040602050305030304" pitchFamily="18" charset="0"/>
                    <a:cs typeface="Arial" charset="0"/>
                  </a:rPr>
                  <a:t>Business</a:t>
                </a:r>
              </a:p>
              <a:p>
                <a:pPr algn="ctr">
                  <a:buSzPct val="90000"/>
                </a:pPr>
                <a:r>
                  <a:rPr lang="en-GB" sz="1600" b="1" i="1" dirty="0">
                    <a:solidFill>
                      <a:schemeClr val="bg1"/>
                    </a:solidFill>
                    <a:latin typeface="Book Antiqua" panose="02040602050305030304" pitchFamily="18" charset="0"/>
                    <a:cs typeface="Arial" charset="0"/>
                  </a:rPr>
                  <a:t>Income</a:t>
                </a:r>
              </a:p>
            </p:txBody>
          </p:sp>
          <p:sp>
            <p:nvSpPr>
              <p:cNvPr id="30" name="Rectangle 29"/>
              <p:cNvSpPr>
                <a:spLocks noChangeAspect="1" noChangeArrowheads="1"/>
              </p:cNvSpPr>
              <p:nvPr/>
            </p:nvSpPr>
            <p:spPr bwMode="auto">
              <a:xfrm>
                <a:off x="3904" y="2965"/>
                <a:ext cx="568" cy="204"/>
              </a:xfrm>
              <a:prstGeom prst="rect">
                <a:avLst/>
              </a:prstGeom>
              <a:noFill/>
              <a:ln w="12700" algn="ctr">
                <a:noFill/>
                <a:miter lim="800000"/>
                <a:headEnd/>
                <a:tailEnd/>
              </a:ln>
              <a:effectLst/>
            </p:spPr>
            <p:txBody>
              <a:bodyPr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dirty="0">
                    <a:solidFill>
                      <a:schemeClr val="bg1"/>
                    </a:solidFill>
                    <a:latin typeface="Book Antiqua" panose="02040602050305030304" pitchFamily="18" charset="0"/>
                    <a:cs typeface="Arial" charset="0"/>
                  </a:rPr>
                  <a:t>Income from</a:t>
                </a:r>
              </a:p>
              <a:p>
                <a:pPr algn="ctr">
                  <a:buSzPct val="90000"/>
                </a:pPr>
                <a:r>
                  <a:rPr lang="en-GB" sz="1600" b="1" i="1" dirty="0">
                    <a:solidFill>
                      <a:schemeClr val="bg1"/>
                    </a:solidFill>
                    <a:latin typeface="Book Antiqua" panose="02040602050305030304" pitchFamily="18" charset="0"/>
                    <a:cs typeface="Arial" charset="0"/>
                  </a:rPr>
                  <a:t>Employment</a:t>
                </a:r>
              </a:p>
            </p:txBody>
          </p:sp>
          <p:sp>
            <p:nvSpPr>
              <p:cNvPr id="31" name="Rectangle 30"/>
              <p:cNvSpPr>
                <a:spLocks noChangeAspect="1" noChangeArrowheads="1"/>
              </p:cNvSpPr>
              <p:nvPr/>
            </p:nvSpPr>
            <p:spPr bwMode="auto">
              <a:xfrm>
                <a:off x="4529" y="2965"/>
                <a:ext cx="715" cy="204"/>
              </a:xfrm>
              <a:prstGeom prst="rect">
                <a:avLst/>
              </a:prstGeom>
              <a:noFill/>
              <a:ln w="12700" algn="ctr">
                <a:noFill/>
                <a:miter lim="800000"/>
                <a:headEnd/>
                <a:tailEnd/>
              </a:ln>
              <a:effectLst/>
            </p:spPr>
            <p:txBody>
              <a:bodyPr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dirty="0">
                    <a:solidFill>
                      <a:schemeClr val="bg1"/>
                    </a:solidFill>
                    <a:latin typeface="Book Antiqua" panose="02040602050305030304" pitchFamily="18" charset="0"/>
                    <a:cs typeface="Arial" charset="0"/>
                  </a:rPr>
                  <a:t>Income from</a:t>
                </a:r>
              </a:p>
              <a:p>
                <a:pPr algn="ctr">
                  <a:buSzPct val="90000"/>
                </a:pPr>
                <a:r>
                  <a:rPr lang="en-GB" sz="1600" b="1" i="1" dirty="0">
                    <a:solidFill>
                      <a:schemeClr val="bg1"/>
                    </a:solidFill>
                    <a:latin typeface="Book Antiqua" panose="02040602050305030304" pitchFamily="18" charset="0"/>
                    <a:cs typeface="Arial" charset="0"/>
                  </a:rPr>
                  <a:t>Securities</a:t>
                </a:r>
              </a:p>
            </p:txBody>
          </p:sp>
        </p:grpSp>
        <p:sp>
          <p:nvSpPr>
            <p:cNvPr id="13" name="Rectangle 12"/>
            <p:cNvSpPr>
              <a:spLocks noChangeArrowheads="1"/>
            </p:cNvSpPr>
            <p:nvPr/>
          </p:nvSpPr>
          <p:spPr bwMode="auto">
            <a:xfrm>
              <a:off x="546273" y="2316783"/>
              <a:ext cx="1785938" cy="1133135"/>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dirty="0">
                  <a:solidFill>
                    <a:schemeClr val="tx2"/>
                  </a:solidFill>
                  <a:latin typeface="Book Antiqua" panose="02040602050305030304" pitchFamily="18" charset="0"/>
                </a:rPr>
                <a:t>Royalties and FTS</a:t>
              </a:r>
            </a:p>
            <a:p>
              <a:pPr marL="285750"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Fees for Technical Services definition and other nuances</a:t>
              </a:r>
            </a:p>
            <a:p>
              <a:pPr marL="285750"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Royalty definition and other nuances</a:t>
              </a:r>
            </a:p>
            <a:p>
              <a:pPr marL="285750"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Royalty and FTS under ITA</a:t>
              </a:r>
            </a:p>
          </p:txBody>
        </p:sp>
        <p:sp>
          <p:nvSpPr>
            <p:cNvPr id="14" name="Rectangle 13"/>
            <p:cNvSpPr>
              <a:spLocks noChangeArrowheads="1"/>
            </p:cNvSpPr>
            <p:nvPr/>
          </p:nvSpPr>
          <p:spPr bwMode="auto">
            <a:xfrm>
              <a:off x="534838" y="3510483"/>
              <a:ext cx="1785938" cy="1296432"/>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dirty="0">
                  <a:solidFill>
                    <a:schemeClr val="tx2"/>
                  </a:solidFill>
                  <a:latin typeface="Book Antiqua" panose="02040602050305030304" pitchFamily="18" charset="0"/>
                </a:rPr>
                <a:t>Business Income</a:t>
              </a:r>
            </a:p>
            <a:p>
              <a:pPr marL="285750"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Accrual or receipt</a:t>
              </a:r>
            </a:p>
            <a:p>
              <a:pPr marL="285750"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Deemed accrual</a:t>
              </a:r>
            </a:p>
            <a:p>
              <a:pPr marL="742950" lvl="1"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Business connection</a:t>
              </a:r>
            </a:p>
            <a:p>
              <a:pPr marL="742950" lvl="1"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Significant Economic Presence</a:t>
              </a:r>
            </a:p>
            <a:p>
              <a:pPr marL="742950" lvl="1"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Case Studies</a:t>
              </a:r>
              <a:endParaRPr lang="en-GB" sz="1500" dirty="0">
                <a:solidFill>
                  <a:srgbClr val="000000"/>
                </a:solidFill>
                <a:latin typeface="Book Antiqua" panose="02040602050305030304" pitchFamily="18" charset="0"/>
              </a:endParaRPr>
            </a:p>
          </p:txBody>
        </p:sp>
        <p:sp>
          <p:nvSpPr>
            <p:cNvPr id="15" name="Rectangle 14"/>
            <p:cNvSpPr>
              <a:spLocks noChangeArrowheads="1"/>
            </p:cNvSpPr>
            <p:nvPr/>
          </p:nvSpPr>
          <p:spPr bwMode="auto">
            <a:xfrm>
              <a:off x="534838" y="4861495"/>
              <a:ext cx="1785938" cy="1295400"/>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dirty="0">
                  <a:solidFill>
                    <a:schemeClr val="tx2"/>
                  </a:solidFill>
                  <a:latin typeface="Book Antiqua" panose="02040602050305030304" pitchFamily="18" charset="0"/>
                </a:rPr>
                <a:t>Income from Employment</a:t>
              </a:r>
            </a:p>
            <a:p>
              <a:pPr marL="285750"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Salary Income</a:t>
              </a:r>
            </a:p>
            <a:p>
              <a:pPr marL="285750" indent="-285750">
                <a:spcBef>
                  <a:spcPts val="0"/>
                </a:spcBef>
                <a:spcAft>
                  <a:spcPts val="181"/>
                </a:spcAft>
                <a:buFont typeface="Arial" panose="020B0604020202020204" pitchFamily="34" charset="0"/>
                <a:buChar char="•"/>
              </a:pPr>
              <a:r>
                <a:rPr lang="en-GB" sz="1500" dirty="0">
                  <a:solidFill>
                    <a:schemeClr val="tx2"/>
                  </a:solidFill>
                  <a:latin typeface="Book Antiqua" panose="02040602050305030304" pitchFamily="18" charset="0"/>
                </a:rPr>
                <a:t>ESOPs</a:t>
              </a:r>
            </a:p>
          </p:txBody>
        </p:sp>
        <p:sp>
          <p:nvSpPr>
            <p:cNvPr id="16" name="Rectangle 15"/>
            <p:cNvSpPr>
              <a:spLocks noChangeArrowheads="1"/>
            </p:cNvSpPr>
            <p:nvPr/>
          </p:nvSpPr>
          <p:spPr bwMode="auto">
            <a:xfrm>
              <a:off x="5154578" y="2316783"/>
              <a:ext cx="1729877" cy="1363612"/>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dirty="0">
                  <a:solidFill>
                    <a:schemeClr val="tx2"/>
                  </a:solidFill>
                  <a:latin typeface="Book Antiqua" panose="02040602050305030304" pitchFamily="18" charset="0"/>
                </a:rPr>
                <a:t>Income from Immovable Prop.</a:t>
              </a:r>
            </a:p>
            <a:p>
              <a:pPr>
                <a:spcBef>
                  <a:spcPts val="0"/>
                </a:spcBef>
                <a:spcAft>
                  <a:spcPts val="181"/>
                </a:spcAft>
              </a:pPr>
              <a:r>
                <a:rPr lang="en-GB" sz="1500" dirty="0">
                  <a:solidFill>
                    <a:schemeClr val="tx2"/>
                  </a:solidFill>
                  <a:latin typeface="Book Antiqua" panose="02040602050305030304" pitchFamily="18" charset="0"/>
                </a:rPr>
                <a:t>- Capital Gains</a:t>
              </a:r>
            </a:p>
            <a:p>
              <a:pPr>
                <a:spcBef>
                  <a:spcPts val="0"/>
                </a:spcBef>
                <a:spcAft>
                  <a:spcPts val="181"/>
                </a:spcAft>
              </a:pPr>
              <a:r>
                <a:rPr lang="en-GB" sz="1500" dirty="0">
                  <a:solidFill>
                    <a:schemeClr val="tx2"/>
                  </a:solidFill>
                  <a:latin typeface="Book Antiqua" panose="02040602050305030304" pitchFamily="18" charset="0"/>
                </a:rPr>
                <a:t>- Rental income</a:t>
              </a:r>
            </a:p>
            <a:p>
              <a:pPr>
                <a:spcBef>
                  <a:spcPts val="0"/>
                </a:spcBef>
                <a:spcAft>
                  <a:spcPts val="181"/>
                </a:spcAft>
              </a:pPr>
              <a:r>
                <a:rPr lang="en-GB" sz="1500" dirty="0">
                  <a:solidFill>
                    <a:schemeClr val="tx2"/>
                  </a:solidFill>
                  <a:latin typeface="Book Antiqua" panose="02040602050305030304" pitchFamily="18" charset="0"/>
                </a:rPr>
                <a:t>- Deductions available</a:t>
              </a:r>
            </a:p>
            <a:p>
              <a:pPr>
                <a:spcBef>
                  <a:spcPts val="0"/>
                </a:spcBef>
                <a:spcAft>
                  <a:spcPts val="181"/>
                </a:spcAft>
              </a:pPr>
              <a:r>
                <a:rPr lang="en-GB" sz="1500" dirty="0">
                  <a:solidFill>
                    <a:schemeClr val="tx2"/>
                  </a:solidFill>
                  <a:latin typeface="Book Antiqua" panose="02040602050305030304" pitchFamily="18" charset="0"/>
                </a:rPr>
                <a:t>- Points under FEMA</a:t>
              </a:r>
            </a:p>
          </p:txBody>
        </p:sp>
        <p:sp>
          <p:nvSpPr>
            <p:cNvPr id="17" name="Rectangle 16"/>
            <p:cNvSpPr>
              <a:spLocks noChangeArrowheads="1"/>
            </p:cNvSpPr>
            <p:nvPr/>
          </p:nvSpPr>
          <p:spPr bwMode="auto">
            <a:xfrm>
              <a:off x="5154578" y="3510483"/>
              <a:ext cx="1719099" cy="1296432"/>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dirty="0">
                  <a:solidFill>
                    <a:schemeClr val="tx2"/>
                  </a:solidFill>
                  <a:latin typeface="Book Antiqua" panose="02040602050305030304" pitchFamily="18" charset="0"/>
                </a:rPr>
                <a:t>Interest Incomes</a:t>
              </a:r>
            </a:p>
            <a:p>
              <a:pPr>
                <a:spcBef>
                  <a:spcPts val="0"/>
                </a:spcBef>
                <a:spcAft>
                  <a:spcPts val="181"/>
                </a:spcAft>
              </a:pPr>
              <a:r>
                <a:rPr lang="en-GB" sz="1500" dirty="0">
                  <a:solidFill>
                    <a:schemeClr val="tx2"/>
                  </a:solidFill>
                  <a:latin typeface="Book Antiqua" panose="02040602050305030304" pitchFamily="18" charset="0"/>
                </a:rPr>
                <a:t>- NRO Accounts</a:t>
              </a:r>
            </a:p>
            <a:p>
              <a:pPr>
                <a:spcBef>
                  <a:spcPts val="0"/>
                </a:spcBef>
                <a:spcAft>
                  <a:spcPts val="181"/>
                </a:spcAft>
              </a:pPr>
              <a:r>
                <a:rPr lang="en-GB" sz="1500" dirty="0">
                  <a:solidFill>
                    <a:schemeClr val="tx2"/>
                  </a:solidFill>
                  <a:latin typeface="Book Antiqua" panose="02040602050305030304" pitchFamily="18" charset="0"/>
                </a:rPr>
                <a:t>- NRE Accounts</a:t>
              </a:r>
            </a:p>
            <a:p>
              <a:pPr>
                <a:spcBef>
                  <a:spcPts val="0"/>
                </a:spcBef>
                <a:spcAft>
                  <a:spcPts val="181"/>
                </a:spcAft>
              </a:pPr>
              <a:r>
                <a:rPr lang="en-GB" sz="1500" dirty="0">
                  <a:solidFill>
                    <a:schemeClr val="tx2"/>
                  </a:solidFill>
                  <a:latin typeface="Book Antiqua" panose="02040602050305030304" pitchFamily="18" charset="0"/>
                </a:rPr>
                <a:t>- FCNR Deposits</a:t>
              </a:r>
            </a:p>
          </p:txBody>
        </p:sp>
        <p:sp>
          <p:nvSpPr>
            <p:cNvPr id="18" name="Rectangle 17"/>
            <p:cNvSpPr>
              <a:spLocks noChangeArrowheads="1"/>
            </p:cNvSpPr>
            <p:nvPr/>
          </p:nvSpPr>
          <p:spPr bwMode="auto">
            <a:xfrm>
              <a:off x="5154578" y="4861495"/>
              <a:ext cx="1828800" cy="1295400"/>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dirty="0">
                  <a:solidFill>
                    <a:schemeClr val="tx2"/>
                  </a:solidFill>
                  <a:latin typeface="Book Antiqua" panose="02040602050305030304" pitchFamily="18" charset="0"/>
                </a:rPr>
                <a:t>Income from Securities</a:t>
              </a:r>
            </a:p>
            <a:p>
              <a:pPr>
                <a:spcBef>
                  <a:spcPts val="0"/>
                </a:spcBef>
                <a:spcAft>
                  <a:spcPts val="181"/>
                </a:spcAft>
              </a:pPr>
              <a:r>
                <a:rPr lang="en-GB" sz="1500" dirty="0">
                  <a:solidFill>
                    <a:schemeClr val="tx2"/>
                  </a:solidFill>
                  <a:latin typeface="Book Antiqua" panose="02040602050305030304" pitchFamily="18" charset="0"/>
                </a:rPr>
                <a:t>- Dividend Income</a:t>
              </a:r>
            </a:p>
            <a:p>
              <a:pPr>
                <a:spcBef>
                  <a:spcPts val="0"/>
                </a:spcBef>
                <a:spcAft>
                  <a:spcPts val="181"/>
                </a:spcAft>
              </a:pPr>
              <a:r>
                <a:rPr lang="en-GB" sz="1500" dirty="0">
                  <a:solidFill>
                    <a:schemeClr val="tx2"/>
                  </a:solidFill>
                  <a:latin typeface="Book Antiqua" panose="02040602050305030304" pitchFamily="18" charset="0"/>
                </a:rPr>
                <a:t>- Interest Income</a:t>
              </a:r>
            </a:p>
            <a:p>
              <a:pPr>
                <a:spcBef>
                  <a:spcPts val="0"/>
                </a:spcBef>
                <a:spcAft>
                  <a:spcPts val="181"/>
                </a:spcAft>
              </a:pPr>
              <a:r>
                <a:rPr lang="en-GB" sz="1500" dirty="0">
                  <a:solidFill>
                    <a:schemeClr val="tx2"/>
                  </a:solidFill>
                  <a:latin typeface="Book Antiqua" panose="02040602050305030304" pitchFamily="18" charset="0"/>
                </a:rPr>
                <a:t>- Buy-back of securities</a:t>
              </a:r>
            </a:p>
            <a:p>
              <a:pPr>
                <a:spcBef>
                  <a:spcPts val="0"/>
                </a:spcBef>
                <a:spcAft>
                  <a:spcPts val="181"/>
                </a:spcAft>
              </a:pPr>
              <a:r>
                <a:rPr lang="en-GB" sz="1500" dirty="0">
                  <a:solidFill>
                    <a:schemeClr val="tx2"/>
                  </a:solidFill>
                  <a:latin typeface="Book Antiqua" panose="02040602050305030304" pitchFamily="18" charset="0"/>
                </a:rPr>
                <a:t>- Capital Gains</a:t>
              </a:r>
            </a:p>
            <a:p>
              <a:pPr>
                <a:spcBef>
                  <a:spcPts val="0"/>
                </a:spcBef>
                <a:spcAft>
                  <a:spcPts val="181"/>
                </a:spcAft>
              </a:pPr>
              <a:r>
                <a:rPr lang="en-GB" sz="1500" dirty="0">
                  <a:solidFill>
                    <a:schemeClr val="tx2"/>
                  </a:solidFill>
                  <a:latin typeface="Book Antiqua" panose="02040602050305030304" pitchFamily="18" charset="0"/>
                </a:rPr>
                <a:t>- Foreign Fluctuation Adjustment</a:t>
              </a:r>
            </a:p>
          </p:txBody>
        </p:sp>
      </p:grpSp>
      <p:sp>
        <p:nvSpPr>
          <p:cNvPr id="2" name="Date Placeholder 1">
            <a:extLst>
              <a:ext uri="{FF2B5EF4-FFF2-40B4-BE49-F238E27FC236}">
                <a16:creationId xmlns:a16="http://schemas.microsoft.com/office/drawing/2014/main" id="{1D538866-8C21-DED3-80A9-08C959C8F582}"/>
              </a:ext>
            </a:extLst>
          </p:cNvPr>
          <p:cNvSpPr>
            <a:spLocks noGrp="1"/>
          </p:cNvSpPr>
          <p:nvPr>
            <p:ph type="dt" sz="half" idx="10"/>
          </p:nvPr>
        </p:nvSpPr>
        <p:spPr/>
        <p:txBody>
          <a:bodyPr/>
          <a:lstStyle/>
          <a:p>
            <a:r>
              <a:rPr lang="en-US"/>
              <a:t>10-Oct-2023</a:t>
            </a:r>
            <a:endParaRPr lang="en-US" dirty="0"/>
          </a:p>
        </p:txBody>
      </p:sp>
      <p:sp>
        <p:nvSpPr>
          <p:cNvPr id="3" name="Footer Placeholder 2">
            <a:extLst>
              <a:ext uri="{FF2B5EF4-FFF2-40B4-BE49-F238E27FC236}">
                <a16:creationId xmlns:a16="http://schemas.microsoft.com/office/drawing/2014/main" id="{1B20FF72-267B-32E1-FAE3-6470E1AA9B0F}"/>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1823394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709612" y="1990095"/>
            <a:ext cx="10772775" cy="1658198"/>
          </a:xfrm>
        </p:spPr>
        <p:txBody>
          <a:bodyPr/>
          <a:lstStyle/>
          <a:p>
            <a:pPr algn="ctr"/>
            <a:r>
              <a:rPr lang="en-US" dirty="0"/>
              <a:t>Income from Immovable Properties</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dirty="0"/>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dirty="0" smtClean="0"/>
              <a:pPr/>
              <a:t>43</a:t>
            </a:fld>
            <a:endParaRPr lang="en-US" dirty="0"/>
          </a:p>
        </p:txBody>
      </p:sp>
    </p:spTree>
    <p:extLst>
      <p:ext uri="{BB962C8B-B14F-4D97-AF65-F5344CB8AC3E}">
        <p14:creationId xmlns:p14="http://schemas.microsoft.com/office/powerpoint/2010/main" val="1858667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729252"/>
          </a:xfrm>
        </p:spPr>
        <p:txBody>
          <a:bodyPr>
            <a:normAutofit/>
          </a:bodyPr>
          <a:lstStyle/>
          <a:p>
            <a:r>
              <a:rPr lang="en-US" sz="3600" dirty="0"/>
              <a:t>Case Study – NRIs Income from Immovable Properties</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7" y="1725432"/>
            <a:ext cx="5419344" cy="4052433"/>
          </a:xfrm>
        </p:spPr>
        <p:txBody>
          <a:bodyPr/>
          <a:lstStyle/>
          <a:p>
            <a:r>
              <a:rPr lang="en-IN" dirty="0"/>
              <a:t>Mr. NRI wants to do the following:</a:t>
            </a:r>
          </a:p>
          <a:p>
            <a:pPr marL="857250" lvl="1" indent="-457200"/>
            <a:r>
              <a:rPr lang="en-IN" dirty="0"/>
              <a:t>Sell 3 house properties and remit capital gains abroad.</a:t>
            </a:r>
          </a:p>
          <a:p>
            <a:pPr marL="857250" lvl="1" indent="-457200"/>
            <a:r>
              <a:rPr lang="en-IN" dirty="0"/>
              <a:t>Sell 3 plots of lands and invest in a new agricultural plot of land.</a:t>
            </a:r>
          </a:p>
          <a:p>
            <a:pPr marL="857250" lvl="1" indent="-457200"/>
            <a:r>
              <a:rPr lang="en-IN" dirty="0"/>
              <a:t>Lease out 10 flats and earn rental income.</a:t>
            </a:r>
          </a:p>
          <a:p>
            <a:endParaRPr lang="en-US"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44</a:t>
            </a:fld>
            <a:endParaRPr lang="en-US"/>
          </a:p>
        </p:txBody>
      </p:sp>
      <p:pic>
        <p:nvPicPr>
          <p:cNvPr id="7" name="Content Placeholder 5" descr="Man">
            <a:extLst>
              <a:ext uri="{FF2B5EF4-FFF2-40B4-BE49-F238E27FC236}">
                <a16:creationId xmlns:a16="http://schemas.microsoft.com/office/drawing/2014/main" id="{D4CFD2F7-4F76-B559-E3E1-AF7C6DCBDB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22220" y="1954498"/>
            <a:ext cx="700083" cy="700083"/>
          </a:xfrm>
          <a:prstGeom prst="rect">
            <a:avLst/>
          </a:prstGeom>
        </p:spPr>
      </p:pic>
      <p:grpSp>
        <p:nvGrpSpPr>
          <p:cNvPr id="8" name="Graphic 6" descr="House">
            <a:extLst>
              <a:ext uri="{FF2B5EF4-FFF2-40B4-BE49-F238E27FC236}">
                <a16:creationId xmlns:a16="http://schemas.microsoft.com/office/drawing/2014/main" id="{56D111E0-4B9F-C16C-28CD-15EA0A7D1687}"/>
              </a:ext>
            </a:extLst>
          </p:cNvPr>
          <p:cNvGrpSpPr/>
          <p:nvPr/>
        </p:nvGrpSpPr>
        <p:grpSpPr>
          <a:xfrm>
            <a:off x="7583599" y="3548431"/>
            <a:ext cx="914400" cy="914400"/>
            <a:chOff x="2685948" y="2388805"/>
            <a:chExt cx="914400" cy="914400"/>
          </a:xfrm>
          <a:solidFill>
            <a:schemeClr val="accent1"/>
          </a:solidFill>
        </p:grpSpPr>
        <p:sp>
          <p:nvSpPr>
            <p:cNvPr id="9" name="Freeform: Shape 8">
              <a:extLst>
                <a:ext uri="{FF2B5EF4-FFF2-40B4-BE49-F238E27FC236}">
                  <a16:creationId xmlns:a16="http://schemas.microsoft.com/office/drawing/2014/main" id="{8E1B4938-99AB-041A-8536-0FD23C531C76}"/>
                </a:ext>
              </a:extLst>
            </p:cNvPr>
            <p:cNvSpPr/>
            <p:nvPr/>
          </p:nvSpPr>
          <p:spPr>
            <a:xfrm>
              <a:off x="2733573" y="2493580"/>
              <a:ext cx="809625" cy="428625"/>
            </a:xfrm>
            <a:custGeom>
              <a:avLst/>
              <a:gdLst/>
              <a:ahLst/>
              <a:cxnLst/>
              <a:rect l="0" t="0" r="0" b="0"/>
              <a:pathLst>
                <a:path w="809625" h="428625">
                  <a:moveTo>
                    <a:pt x="638175" y="226695"/>
                  </a:moveTo>
                  <a:lnTo>
                    <a:pt x="638175" y="66675"/>
                  </a:lnTo>
                  <a:lnTo>
                    <a:pt x="561975" y="66675"/>
                  </a:lnTo>
                  <a:lnTo>
                    <a:pt x="561975" y="154305"/>
                  </a:lnTo>
                  <a:lnTo>
                    <a:pt x="409575" y="9525"/>
                  </a:lnTo>
                  <a:lnTo>
                    <a:pt x="409575" y="9525"/>
                  </a:lnTo>
                  <a:lnTo>
                    <a:pt x="9525" y="390525"/>
                  </a:lnTo>
                  <a:lnTo>
                    <a:pt x="52387" y="426720"/>
                  </a:lnTo>
                  <a:lnTo>
                    <a:pt x="409575" y="87630"/>
                  </a:lnTo>
                  <a:lnTo>
                    <a:pt x="409575" y="87630"/>
                  </a:lnTo>
                  <a:lnTo>
                    <a:pt x="766763" y="426720"/>
                  </a:lnTo>
                  <a:lnTo>
                    <a:pt x="809625" y="390525"/>
                  </a:lnTo>
                  <a:close/>
                </a:path>
              </a:pathLst>
            </a:custGeom>
            <a:grpFill/>
            <a:ln w="12700" cap="flat">
              <a:solidFill>
                <a:schemeClr val="accent1"/>
              </a:solidFill>
              <a:prstDash val="solid"/>
              <a:miter/>
            </a:ln>
          </p:spPr>
          <p:txBody>
            <a:bodyPr/>
            <a:lstStyle/>
            <a:p>
              <a:endParaRPr lang="en-IN"/>
            </a:p>
          </p:txBody>
        </p:sp>
        <p:sp>
          <p:nvSpPr>
            <p:cNvPr id="10" name="Freeform: Shape 9">
              <a:extLst>
                <a:ext uri="{FF2B5EF4-FFF2-40B4-BE49-F238E27FC236}">
                  <a16:creationId xmlns:a16="http://schemas.microsoft.com/office/drawing/2014/main" id="{F1665D32-F67D-EFB4-246B-9308ECF8060D}"/>
                </a:ext>
              </a:extLst>
            </p:cNvPr>
            <p:cNvSpPr/>
            <p:nvPr/>
          </p:nvSpPr>
          <p:spPr>
            <a:xfrm>
              <a:off x="2847873" y="2625025"/>
              <a:ext cx="581025" cy="571500"/>
            </a:xfrm>
            <a:custGeom>
              <a:avLst/>
              <a:gdLst/>
              <a:ahLst/>
              <a:cxnLst/>
              <a:rect l="0" t="0" r="0" b="0"/>
              <a:pathLst>
                <a:path w="581025" h="571500">
                  <a:moveTo>
                    <a:pt x="9525" y="280987"/>
                  </a:moveTo>
                  <a:lnTo>
                    <a:pt x="9525" y="563880"/>
                  </a:lnTo>
                  <a:lnTo>
                    <a:pt x="238125" y="563880"/>
                  </a:lnTo>
                  <a:lnTo>
                    <a:pt x="238125" y="325755"/>
                  </a:lnTo>
                  <a:lnTo>
                    <a:pt x="352425" y="325755"/>
                  </a:lnTo>
                  <a:lnTo>
                    <a:pt x="352425" y="563880"/>
                  </a:lnTo>
                  <a:lnTo>
                    <a:pt x="581025" y="563880"/>
                  </a:lnTo>
                  <a:lnTo>
                    <a:pt x="581025" y="280987"/>
                  </a:lnTo>
                  <a:lnTo>
                    <a:pt x="295275" y="9525"/>
                  </a:lnTo>
                  <a:lnTo>
                    <a:pt x="9525" y="280987"/>
                  </a:lnTo>
                  <a:close/>
                  <a:moveTo>
                    <a:pt x="180975" y="440055"/>
                  </a:moveTo>
                  <a:lnTo>
                    <a:pt x="66675" y="440055"/>
                  </a:lnTo>
                  <a:lnTo>
                    <a:pt x="66675" y="325755"/>
                  </a:lnTo>
                  <a:lnTo>
                    <a:pt x="180975" y="325755"/>
                  </a:lnTo>
                  <a:lnTo>
                    <a:pt x="180975" y="440055"/>
                  </a:lnTo>
                  <a:close/>
                  <a:moveTo>
                    <a:pt x="409575" y="325755"/>
                  </a:moveTo>
                  <a:lnTo>
                    <a:pt x="523875" y="325755"/>
                  </a:lnTo>
                  <a:lnTo>
                    <a:pt x="523875" y="440055"/>
                  </a:lnTo>
                  <a:lnTo>
                    <a:pt x="409575" y="440055"/>
                  </a:lnTo>
                  <a:lnTo>
                    <a:pt x="409575" y="325755"/>
                  </a:lnTo>
                  <a:close/>
                </a:path>
              </a:pathLst>
            </a:custGeom>
            <a:grpFill/>
            <a:ln w="12700" cap="flat">
              <a:solidFill>
                <a:schemeClr val="accent1"/>
              </a:solidFill>
              <a:prstDash val="solid"/>
              <a:miter/>
            </a:ln>
          </p:spPr>
          <p:txBody>
            <a:bodyPr/>
            <a:lstStyle/>
            <a:p>
              <a:endParaRPr lang="en-IN"/>
            </a:p>
          </p:txBody>
        </p:sp>
      </p:grpSp>
      <p:grpSp>
        <p:nvGrpSpPr>
          <p:cNvPr id="11" name="Graphic 7" descr="City">
            <a:extLst>
              <a:ext uri="{FF2B5EF4-FFF2-40B4-BE49-F238E27FC236}">
                <a16:creationId xmlns:a16="http://schemas.microsoft.com/office/drawing/2014/main" id="{646D448D-880D-78C9-8D25-C976D7A3A778}"/>
              </a:ext>
            </a:extLst>
          </p:cNvPr>
          <p:cNvGrpSpPr/>
          <p:nvPr/>
        </p:nvGrpSpPr>
        <p:grpSpPr>
          <a:xfrm>
            <a:off x="9727095" y="3530466"/>
            <a:ext cx="914400" cy="914400"/>
            <a:chOff x="1619672" y="2388805"/>
            <a:chExt cx="914400" cy="914400"/>
          </a:xfrm>
        </p:grpSpPr>
        <p:sp>
          <p:nvSpPr>
            <p:cNvPr id="12" name="Freeform: Shape 11">
              <a:extLst>
                <a:ext uri="{FF2B5EF4-FFF2-40B4-BE49-F238E27FC236}">
                  <a16:creationId xmlns:a16="http://schemas.microsoft.com/office/drawing/2014/main" id="{666A8578-5F7C-28AD-F2E7-15383B19A074}"/>
                </a:ext>
              </a:extLst>
            </p:cNvPr>
            <p:cNvSpPr/>
            <p:nvPr/>
          </p:nvSpPr>
          <p:spPr>
            <a:xfrm>
              <a:off x="1686347" y="2788855"/>
              <a:ext cx="238125" cy="352425"/>
            </a:xfrm>
            <a:custGeom>
              <a:avLst/>
              <a:gdLst/>
              <a:ahLst/>
              <a:cxnLst/>
              <a:rect l="0" t="0" r="0" b="0"/>
              <a:pathLst>
                <a:path w="238125" h="352425">
                  <a:moveTo>
                    <a:pt x="66675" y="219075"/>
                  </a:moveTo>
                  <a:lnTo>
                    <a:pt x="104775" y="219075"/>
                  </a:lnTo>
                  <a:lnTo>
                    <a:pt x="104775" y="257175"/>
                  </a:lnTo>
                  <a:lnTo>
                    <a:pt x="66675" y="257175"/>
                  </a:lnTo>
                  <a:lnTo>
                    <a:pt x="66675" y="219075"/>
                  </a:lnTo>
                  <a:close/>
                  <a:moveTo>
                    <a:pt x="66675" y="142875"/>
                  </a:moveTo>
                  <a:lnTo>
                    <a:pt x="104775" y="142875"/>
                  </a:lnTo>
                  <a:lnTo>
                    <a:pt x="104775" y="180975"/>
                  </a:lnTo>
                  <a:lnTo>
                    <a:pt x="66675" y="180975"/>
                  </a:lnTo>
                  <a:lnTo>
                    <a:pt x="66675" y="142875"/>
                  </a:lnTo>
                  <a:close/>
                  <a:moveTo>
                    <a:pt x="66675" y="66675"/>
                  </a:moveTo>
                  <a:lnTo>
                    <a:pt x="104775" y="66675"/>
                  </a:lnTo>
                  <a:lnTo>
                    <a:pt x="104775" y="104775"/>
                  </a:lnTo>
                  <a:lnTo>
                    <a:pt x="66675" y="104775"/>
                  </a:lnTo>
                  <a:lnTo>
                    <a:pt x="66675" y="66675"/>
                  </a:lnTo>
                  <a:close/>
                  <a:moveTo>
                    <a:pt x="142875" y="219075"/>
                  </a:moveTo>
                  <a:lnTo>
                    <a:pt x="180975" y="219075"/>
                  </a:lnTo>
                  <a:lnTo>
                    <a:pt x="180975" y="257175"/>
                  </a:lnTo>
                  <a:lnTo>
                    <a:pt x="142875" y="257175"/>
                  </a:lnTo>
                  <a:lnTo>
                    <a:pt x="142875" y="219075"/>
                  </a:lnTo>
                  <a:close/>
                  <a:moveTo>
                    <a:pt x="142875" y="142875"/>
                  </a:moveTo>
                  <a:lnTo>
                    <a:pt x="180975" y="142875"/>
                  </a:lnTo>
                  <a:lnTo>
                    <a:pt x="180975" y="180975"/>
                  </a:lnTo>
                  <a:lnTo>
                    <a:pt x="142875" y="180975"/>
                  </a:lnTo>
                  <a:lnTo>
                    <a:pt x="142875" y="142875"/>
                  </a:lnTo>
                  <a:close/>
                  <a:moveTo>
                    <a:pt x="142875" y="66675"/>
                  </a:moveTo>
                  <a:lnTo>
                    <a:pt x="180975" y="66675"/>
                  </a:lnTo>
                  <a:lnTo>
                    <a:pt x="180975" y="104775"/>
                  </a:lnTo>
                  <a:lnTo>
                    <a:pt x="142875" y="104775"/>
                  </a:lnTo>
                  <a:lnTo>
                    <a:pt x="142875" y="66675"/>
                  </a:lnTo>
                  <a:close/>
                  <a:moveTo>
                    <a:pt x="9525" y="352425"/>
                  </a:moveTo>
                  <a:lnTo>
                    <a:pt x="104775" y="352425"/>
                  </a:lnTo>
                  <a:lnTo>
                    <a:pt x="104775" y="295275"/>
                  </a:lnTo>
                  <a:lnTo>
                    <a:pt x="142875" y="295275"/>
                  </a:lnTo>
                  <a:lnTo>
                    <a:pt x="142875" y="352425"/>
                  </a:lnTo>
                  <a:lnTo>
                    <a:pt x="238125" y="352425"/>
                  </a:lnTo>
                  <a:lnTo>
                    <a:pt x="238125" y="9525"/>
                  </a:lnTo>
                  <a:lnTo>
                    <a:pt x="9525" y="9525"/>
                  </a:lnTo>
                  <a:lnTo>
                    <a:pt x="9525" y="352425"/>
                  </a:lnTo>
                  <a:close/>
                </a:path>
              </a:pathLst>
            </a:custGeom>
            <a:solidFill>
              <a:schemeClr val="accent1"/>
            </a:solidFill>
            <a:ln w="12700" cap="flat">
              <a:solidFill>
                <a:schemeClr val="accent1"/>
              </a:solidFill>
              <a:prstDash val="solid"/>
              <a:miter/>
            </a:ln>
          </p:spPr>
          <p:txBody>
            <a:bodyPr/>
            <a:lstStyle/>
            <a:p>
              <a:endParaRPr lang="en-IN"/>
            </a:p>
          </p:txBody>
        </p:sp>
        <p:sp>
          <p:nvSpPr>
            <p:cNvPr id="13" name="Freeform: Shape 12">
              <a:extLst>
                <a:ext uri="{FF2B5EF4-FFF2-40B4-BE49-F238E27FC236}">
                  <a16:creationId xmlns:a16="http://schemas.microsoft.com/office/drawing/2014/main" id="{03A98255-A659-9B99-C8D2-7B71D7D104F2}"/>
                </a:ext>
              </a:extLst>
            </p:cNvPr>
            <p:cNvSpPr/>
            <p:nvPr/>
          </p:nvSpPr>
          <p:spPr>
            <a:xfrm>
              <a:off x="1953047" y="2865055"/>
              <a:ext cx="238125" cy="276225"/>
            </a:xfrm>
            <a:custGeom>
              <a:avLst/>
              <a:gdLst/>
              <a:ahLst/>
              <a:cxnLst/>
              <a:rect l="0" t="0" r="0" b="0"/>
              <a:pathLst>
                <a:path w="238125" h="276225">
                  <a:moveTo>
                    <a:pt x="66675" y="142875"/>
                  </a:moveTo>
                  <a:lnTo>
                    <a:pt x="104775" y="142875"/>
                  </a:lnTo>
                  <a:lnTo>
                    <a:pt x="104775" y="180975"/>
                  </a:lnTo>
                  <a:lnTo>
                    <a:pt x="66675" y="180975"/>
                  </a:lnTo>
                  <a:lnTo>
                    <a:pt x="66675" y="142875"/>
                  </a:lnTo>
                  <a:close/>
                  <a:moveTo>
                    <a:pt x="66675" y="66675"/>
                  </a:moveTo>
                  <a:lnTo>
                    <a:pt x="104775" y="66675"/>
                  </a:lnTo>
                  <a:lnTo>
                    <a:pt x="104775" y="104775"/>
                  </a:lnTo>
                  <a:lnTo>
                    <a:pt x="66675" y="104775"/>
                  </a:lnTo>
                  <a:lnTo>
                    <a:pt x="66675" y="66675"/>
                  </a:lnTo>
                  <a:close/>
                  <a:moveTo>
                    <a:pt x="142875" y="142875"/>
                  </a:moveTo>
                  <a:lnTo>
                    <a:pt x="180975" y="142875"/>
                  </a:lnTo>
                  <a:lnTo>
                    <a:pt x="180975" y="180975"/>
                  </a:lnTo>
                  <a:lnTo>
                    <a:pt x="142875" y="180975"/>
                  </a:lnTo>
                  <a:lnTo>
                    <a:pt x="142875" y="142875"/>
                  </a:lnTo>
                  <a:close/>
                  <a:moveTo>
                    <a:pt x="142875" y="66675"/>
                  </a:moveTo>
                  <a:lnTo>
                    <a:pt x="180975" y="66675"/>
                  </a:lnTo>
                  <a:lnTo>
                    <a:pt x="180975" y="104775"/>
                  </a:lnTo>
                  <a:lnTo>
                    <a:pt x="142875" y="104775"/>
                  </a:lnTo>
                  <a:lnTo>
                    <a:pt x="142875" y="66675"/>
                  </a:lnTo>
                  <a:close/>
                  <a:moveTo>
                    <a:pt x="9525" y="276225"/>
                  </a:moveTo>
                  <a:lnTo>
                    <a:pt x="104775" y="276225"/>
                  </a:lnTo>
                  <a:lnTo>
                    <a:pt x="104775" y="219075"/>
                  </a:lnTo>
                  <a:lnTo>
                    <a:pt x="142875" y="219075"/>
                  </a:lnTo>
                  <a:lnTo>
                    <a:pt x="142875" y="276225"/>
                  </a:lnTo>
                  <a:lnTo>
                    <a:pt x="238125" y="276225"/>
                  </a:lnTo>
                  <a:lnTo>
                    <a:pt x="238125" y="9525"/>
                  </a:lnTo>
                  <a:lnTo>
                    <a:pt x="9525" y="9525"/>
                  </a:lnTo>
                  <a:lnTo>
                    <a:pt x="9525" y="276225"/>
                  </a:lnTo>
                  <a:close/>
                </a:path>
              </a:pathLst>
            </a:custGeom>
            <a:solidFill>
              <a:schemeClr val="accent1"/>
            </a:solidFill>
            <a:ln w="12700" cap="flat">
              <a:solidFill>
                <a:schemeClr val="accent1"/>
              </a:solidFill>
              <a:prstDash val="solid"/>
              <a:miter/>
            </a:ln>
          </p:spPr>
          <p:txBody>
            <a:bodyPr/>
            <a:lstStyle/>
            <a:p>
              <a:endParaRPr lang="en-IN"/>
            </a:p>
          </p:txBody>
        </p:sp>
        <p:sp>
          <p:nvSpPr>
            <p:cNvPr id="14" name="Freeform: Shape 13">
              <a:extLst>
                <a:ext uri="{FF2B5EF4-FFF2-40B4-BE49-F238E27FC236}">
                  <a16:creationId xmlns:a16="http://schemas.microsoft.com/office/drawing/2014/main" id="{9BA449DA-5790-E39C-3136-ACDB03FD4A1A}"/>
                </a:ext>
              </a:extLst>
            </p:cNvPr>
            <p:cNvSpPr/>
            <p:nvPr/>
          </p:nvSpPr>
          <p:spPr>
            <a:xfrm>
              <a:off x="2219747" y="2560255"/>
              <a:ext cx="238125" cy="581025"/>
            </a:xfrm>
            <a:custGeom>
              <a:avLst/>
              <a:gdLst/>
              <a:ahLst/>
              <a:cxnLst/>
              <a:rect l="0" t="0" r="0" b="0"/>
              <a:pathLst>
                <a:path w="238125" h="581025">
                  <a:moveTo>
                    <a:pt x="180975" y="114300"/>
                  </a:moveTo>
                  <a:lnTo>
                    <a:pt x="142875" y="114300"/>
                  </a:lnTo>
                  <a:lnTo>
                    <a:pt x="142875" y="76200"/>
                  </a:lnTo>
                  <a:lnTo>
                    <a:pt x="180975" y="76200"/>
                  </a:lnTo>
                  <a:lnTo>
                    <a:pt x="180975" y="114300"/>
                  </a:lnTo>
                  <a:close/>
                  <a:moveTo>
                    <a:pt x="180975" y="180975"/>
                  </a:moveTo>
                  <a:lnTo>
                    <a:pt x="142875" y="180975"/>
                  </a:lnTo>
                  <a:lnTo>
                    <a:pt x="142875" y="142875"/>
                  </a:lnTo>
                  <a:lnTo>
                    <a:pt x="180975" y="142875"/>
                  </a:lnTo>
                  <a:lnTo>
                    <a:pt x="180975" y="180975"/>
                  </a:lnTo>
                  <a:close/>
                  <a:moveTo>
                    <a:pt x="180975" y="257175"/>
                  </a:moveTo>
                  <a:lnTo>
                    <a:pt x="142875" y="257175"/>
                  </a:lnTo>
                  <a:lnTo>
                    <a:pt x="142875" y="219075"/>
                  </a:lnTo>
                  <a:lnTo>
                    <a:pt x="180975" y="219075"/>
                  </a:lnTo>
                  <a:lnTo>
                    <a:pt x="180975" y="257175"/>
                  </a:lnTo>
                  <a:close/>
                  <a:moveTo>
                    <a:pt x="180975" y="333375"/>
                  </a:moveTo>
                  <a:lnTo>
                    <a:pt x="142875" y="333375"/>
                  </a:lnTo>
                  <a:lnTo>
                    <a:pt x="142875" y="295275"/>
                  </a:lnTo>
                  <a:lnTo>
                    <a:pt x="180975" y="295275"/>
                  </a:lnTo>
                  <a:lnTo>
                    <a:pt x="180975" y="333375"/>
                  </a:lnTo>
                  <a:close/>
                  <a:moveTo>
                    <a:pt x="180975" y="409575"/>
                  </a:moveTo>
                  <a:lnTo>
                    <a:pt x="142875" y="409575"/>
                  </a:lnTo>
                  <a:lnTo>
                    <a:pt x="142875" y="371475"/>
                  </a:lnTo>
                  <a:lnTo>
                    <a:pt x="180975" y="371475"/>
                  </a:lnTo>
                  <a:lnTo>
                    <a:pt x="180975" y="409575"/>
                  </a:lnTo>
                  <a:close/>
                  <a:moveTo>
                    <a:pt x="180975" y="485775"/>
                  </a:moveTo>
                  <a:lnTo>
                    <a:pt x="142875" y="485775"/>
                  </a:lnTo>
                  <a:lnTo>
                    <a:pt x="142875" y="447675"/>
                  </a:lnTo>
                  <a:lnTo>
                    <a:pt x="180975" y="447675"/>
                  </a:lnTo>
                  <a:lnTo>
                    <a:pt x="180975" y="485775"/>
                  </a:lnTo>
                  <a:close/>
                  <a:moveTo>
                    <a:pt x="104775" y="114300"/>
                  </a:moveTo>
                  <a:lnTo>
                    <a:pt x="66675" y="114300"/>
                  </a:lnTo>
                  <a:lnTo>
                    <a:pt x="66675" y="76200"/>
                  </a:lnTo>
                  <a:lnTo>
                    <a:pt x="104775" y="76200"/>
                  </a:lnTo>
                  <a:lnTo>
                    <a:pt x="104775" y="114300"/>
                  </a:lnTo>
                  <a:close/>
                  <a:moveTo>
                    <a:pt x="104775" y="180975"/>
                  </a:moveTo>
                  <a:lnTo>
                    <a:pt x="66675" y="180975"/>
                  </a:lnTo>
                  <a:lnTo>
                    <a:pt x="66675" y="142875"/>
                  </a:lnTo>
                  <a:lnTo>
                    <a:pt x="104775" y="142875"/>
                  </a:lnTo>
                  <a:lnTo>
                    <a:pt x="104775" y="180975"/>
                  </a:lnTo>
                  <a:close/>
                  <a:moveTo>
                    <a:pt x="104775" y="257175"/>
                  </a:moveTo>
                  <a:lnTo>
                    <a:pt x="66675" y="257175"/>
                  </a:lnTo>
                  <a:lnTo>
                    <a:pt x="66675" y="219075"/>
                  </a:lnTo>
                  <a:lnTo>
                    <a:pt x="104775" y="219075"/>
                  </a:lnTo>
                  <a:lnTo>
                    <a:pt x="104775" y="257175"/>
                  </a:lnTo>
                  <a:close/>
                  <a:moveTo>
                    <a:pt x="104775" y="333375"/>
                  </a:moveTo>
                  <a:lnTo>
                    <a:pt x="66675" y="333375"/>
                  </a:lnTo>
                  <a:lnTo>
                    <a:pt x="66675" y="295275"/>
                  </a:lnTo>
                  <a:lnTo>
                    <a:pt x="104775" y="295275"/>
                  </a:lnTo>
                  <a:lnTo>
                    <a:pt x="104775" y="333375"/>
                  </a:lnTo>
                  <a:close/>
                  <a:moveTo>
                    <a:pt x="104775" y="409575"/>
                  </a:moveTo>
                  <a:lnTo>
                    <a:pt x="66675" y="409575"/>
                  </a:lnTo>
                  <a:lnTo>
                    <a:pt x="66675" y="371475"/>
                  </a:lnTo>
                  <a:lnTo>
                    <a:pt x="104775" y="371475"/>
                  </a:lnTo>
                  <a:lnTo>
                    <a:pt x="104775" y="409575"/>
                  </a:lnTo>
                  <a:close/>
                  <a:moveTo>
                    <a:pt x="104775" y="485775"/>
                  </a:moveTo>
                  <a:lnTo>
                    <a:pt x="66675" y="485775"/>
                  </a:lnTo>
                  <a:lnTo>
                    <a:pt x="66675" y="447675"/>
                  </a:lnTo>
                  <a:lnTo>
                    <a:pt x="104775" y="447675"/>
                  </a:lnTo>
                  <a:lnTo>
                    <a:pt x="104775" y="485775"/>
                  </a:lnTo>
                  <a:close/>
                  <a:moveTo>
                    <a:pt x="9525" y="9525"/>
                  </a:moveTo>
                  <a:lnTo>
                    <a:pt x="9525" y="581025"/>
                  </a:lnTo>
                  <a:lnTo>
                    <a:pt x="104775" y="581025"/>
                  </a:lnTo>
                  <a:lnTo>
                    <a:pt x="104775" y="523875"/>
                  </a:lnTo>
                  <a:lnTo>
                    <a:pt x="142875" y="523875"/>
                  </a:lnTo>
                  <a:lnTo>
                    <a:pt x="142875" y="581025"/>
                  </a:lnTo>
                  <a:lnTo>
                    <a:pt x="238125" y="581025"/>
                  </a:lnTo>
                  <a:lnTo>
                    <a:pt x="238125" y="38100"/>
                  </a:lnTo>
                  <a:lnTo>
                    <a:pt x="9525" y="9525"/>
                  </a:lnTo>
                  <a:close/>
                </a:path>
              </a:pathLst>
            </a:custGeom>
            <a:solidFill>
              <a:schemeClr val="accent1"/>
            </a:solidFill>
            <a:ln w="12700" cap="flat">
              <a:solidFill>
                <a:schemeClr val="accent1"/>
              </a:solidFill>
              <a:prstDash val="solid"/>
              <a:miter/>
            </a:ln>
          </p:spPr>
          <p:txBody>
            <a:bodyPr/>
            <a:lstStyle/>
            <a:p>
              <a:endParaRPr lang="en-IN"/>
            </a:p>
          </p:txBody>
        </p:sp>
        <p:sp>
          <p:nvSpPr>
            <p:cNvPr id="15" name="Freeform: Shape 14">
              <a:extLst>
                <a:ext uri="{FF2B5EF4-FFF2-40B4-BE49-F238E27FC236}">
                  <a16:creationId xmlns:a16="http://schemas.microsoft.com/office/drawing/2014/main" id="{EDC48DBA-196C-0E06-18DA-36E983517CFF}"/>
                </a:ext>
              </a:extLst>
            </p:cNvPr>
            <p:cNvSpPr/>
            <p:nvPr/>
          </p:nvSpPr>
          <p:spPr>
            <a:xfrm>
              <a:off x="1819697" y="2541205"/>
              <a:ext cx="238125" cy="295275"/>
            </a:xfrm>
            <a:custGeom>
              <a:avLst/>
              <a:gdLst/>
              <a:ahLst/>
              <a:cxnLst/>
              <a:rect l="0" t="0" r="0" b="0"/>
              <a:pathLst>
                <a:path w="238125" h="295275">
                  <a:moveTo>
                    <a:pt x="142875" y="142875"/>
                  </a:moveTo>
                  <a:lnTo>
                    <a:pt x="180975" y="142875"/>
                  </a:lnTo>
                  <a:lnTo>
                    <a:pt x="180975" y="180975"/>
                  </a:lnTo>
                  <a:lnTo>
                    <a:pt x="142875" y="180975"/>
                  </a:lnTo>
                  <a:lnTo>
                    <a:pt x="142875" y="142875"/>
                  </a:lnTo>
                  <a:close/>
                  <a:moveTo>
                    <a:pt x="142875" y="66675"/>
                  </a:moveTo>
                  <a:lnTo>
                    <a:pt x="180975" y="66675"/>
                  </a:lnTo>
                  <a:lnTo>
                    <a:pt x="180975" y="104775"/>
                  </a:lnTo>
                  <a:lnTo>
                    <a:pt x="142875" y="104775"/>
                  </a:lnTo>
                  <a:lnTo>
                    <a:pt x="142875" y="66675"/>
                  </a:lnTo>
                  <a:close/>
                  <a:moveTo>
                    <a:pt x="104775" y="104775"/>
                  </a:moveTo>
                  <a:lnTo>
                    <a:pt x="66675" y="104775"/>
                  </a:lnTo>
                  <a:lnTo>
                    <a:pt x="66675" y="66675"/>
                  </a:lnTo>
                  <a:lnTo>
                    <a:pt x="104775" y="66675"/>
                  </a:lnTo>
                  <a:lnTo>
                    <a:pt x="104775" y="104775"/>
                  </a:lnTo>
                  <a:close/>
                  <a:moveTo>
                    <a:pt x="104775" y="180975"/>
                  </a:moveTo>
                  <a:lnTo>
                    <a:pt x="66675" y="180975"/>
                  </a:lnTo>
                  <a:lnTo>
                    <a:pt x="66675" y="142875"/>
                  </a:lnTo>
                  <a:lnTo>
                    <a:pt x="104775" y="142875"/>
                  </a:lnTo>
                  <a:lnTo>
                    <a:pt x="104775" y="180975"/>
                  </a:lnTo>
                  <a:close/>
                  <a:moveTo>
                    <a:pt x="142875" y="295275"/>
                  </a:moveTo>
                  <a:lnTo>
                    <a:pt x="238125" y="295275"/>
                  </a:lnTo>
                  <a:lnTo>
                    <a:pt x="238125" y="9525"/>
                  </a:lnTo>
                  <a:lnTo>
                    <a:pt x="9525" y="9525"/>
                  </a:lnTo>
                  <a:lnTo>
                    <a:pt x="9525" y="219075"/>
                  </a:lnTo>
                  <a:lnTo>
                    <a:pt x="142875" y="219075"/>
                  </a:lnTo>
                  <a:lnTo>
                    <a:pt x="142875" y="295275"/>
                  </a:lnTo>
                  <a:close/>
                </a:path>
              </a:pathLst>
            </a:custGeom>
            <a:solidFill>
              <a:schemeClr val="accent1"/>
            </a:solidFill>
            <a:ln w="12700" cap="flat">
              <a:solidFill>
                <a:schemeClr val="accent1"/>
              </a:solidFill>
              <a:prstDash val="solid"/>
              <a:miter/>
            </a:ln>
          </p:spPr>
          <p:txBody>
            <a:bodyPr/>
            <a:lstStyle/>
            <a:p>
              <a:endParaRPr lang="en-IN"/>
            </a:p>
          </p:txBody>
        </p:sp>
      </p:grpSp>
      <p:pic>
        <p:nvPicPr>
          <p:cNvPr id="16" name="Graphic 15" descr="Plant">
            <a:extLst>
              <a:ext uri="{FF2B5EF4-FFF2-40B4-BE49-F238E27FC236}">
                <a16:creationId xmlns:a16="http://schemas.microsoft.com/office/drawing/2014/main" id="{66DA9862-55F8-2B50-C629-C4D2A788EF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1139" y="3554821"/>
            <a:ext cx="846640" cy="846640"/>
          </a:xfrm>
          <a:prstGeom prst="rect">
            <a:avLst/>
          </a:prstGeom>
        </p:spPr>
      </p:pic>
      <p:sp>
        <p:nvSpPr>
          <p:cNvPr id="17" name="Right Bracket 16">
            <a:extLst>
              <a:ext uri="{FF2B5EF4-FFF2-40B4-BE49-F238E27FC236}">
                <a16:creationId xmlns:a16="http://schemas.microsoft.com/office/drawing/2014/main" id="{B33056F2-20C4-9CD3-2677-D05287860EFE}"/>
              </a:ext>
            </a:extLst>
          </p:cNvPr>
          <p:cNvSpPr/>
          <p:nvPr/>
        </p:nvSpPr>
        <p:spPr>
          <a:xfrm rot="16200000">
            <a:off x="8926464" y="2248432"/>
            <a:ext cx="424590" cy="230425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8" name="Straight Connector 17">
            <a:extLst>
              <a:ext uri="{FF2B5EF4-FFF2-40B4-BE49-F238E27FC236}">
                <a16:creationId xmlns:a16="http://schemas.microsoft.com/office/drawing/2014/main" id="{B8BF75A4-3958-CD25-4DE3-6FC38214036F}"/>
              </a:ext>
            </a:extLst>
          </p:cNvPr>
          <p:cNvCxnSpPr>
            <a:cxnSpLocks/>
            <a:stCxn id="7" idx="2"/>
            <a:endCxn id="16" idx="0"/>
          </p:cNvCxnSpPr>
          <p:nvPr/>
        </p:nvCxnSpPr>
        <p:spPr>
          <a:xfrm>
            <a:off x="9172262" y="2654581"/>
            <a:ext cx="2197" cy="9002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94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78853E-FABD-12AD-4732-681CD5357B43}"/>
              </a:ext>
            </a:extLst>
          </p:cNvPr>
          <p:cNvSpPr>
            <a:spLocks noGrp="1"/>
          </p:cNvSpPr>
          <p:nvPr>
            <p:ph idx="1"/>
          </p:nvPr>
        </p:nvSpPr>
        <p:spPr>
          <a:xfrm>
            <a:off x="676655" y="1335819"/>
            <a:ext cx="10753725" cy="4799855"/>
          </a:xfrm>
        </p:spPr>
        <p:txBody>
          <a:bodyPr/>
          <a:lstStyle/>
          <a:p>
            <a:pPr marL="0" indent="0">
              <a:buNone/>
            </a:pPr>
            <a:r>
              <a:rPr lang="en-US" b="1" dirty="0"/>
              <a:t>On sale of House Properties</a:t>
            </a:r>
          </a:p>
          <a:p>
            <a:r>
              <a:rPr lang="en-US" dirty="0"/>
              <a:t>Income is taxable in India since property is situated in India</a:t>
            </a:r>
          </a:p>
          <a:p>
            <a:r>
              <a:rPr lang="en-US" dirty="0"/>
              <a:t>Capital Asset</a:t>
            </a:r>
          </a:p>
          <a:p>
            <a:pPr lvl="1"/>
            <a:r>
              <a:rPr lang="en-US" dirty="0"/>
              <a:t>More than 24 months – Long-term</a:t>
            </a:r>
          </a:p>
          <a:p>
            <a:r>
              <a:rPr lang="en-US" dirty="0"/>
              <a:t>Computation at par with that of Indian Residents</a:t>
            </a:r>
          </a:p>
          <a:p>
            <a:r>
              <a:rPr lang="en-US" dirty="0"/>
              <a:t>Tax Credit available in Country of Residence</a:t>
            </a:r>
          </a:p>
          <a:p>
            <a:r>
              <a:rPr lang="en-US" dirty="0"/>
              <a:t>Deductions u/s 54 and 54EC</a:t>
            </a:r>
          </a:p>
          <a:p>
            <a:pPr lvl="1"/>
            <a:r>
              <a:rPr lang="en-US" dirty="0"/>
              <a:t>Compliance with respective conditions</a:t>
            </a:r>
          </a:p>
          <a:p>
            <a:pPr lvl="1"/>
            <a:r>
              <a:rPr lang="en-US" dirty="0"/>
              <a:t>Available u/s 54F as well in case of capital asset other than residential house</a:t>
            </a:r>
          </a:p>
          <a:p>
            <a:r>
              <a:rPr lang="en-US" dirty="0"/>
              <a:t>TDS on sale of property (discussed later)</a:t>
            </a:r>
          </a:p>
        </p:txBody>
      </p:sp>
      <p:sp>
        <p:nvSpPr>
          <p:cNvPr id="4" name="Date Placeholder 3">
            <a:extLst>
              <a:ext uri="{FF2B5EF4-FFF2-40B4-BE49-F238E27FC236}">
                <a16:creationId xmlns:a16="http://schemas.microsoft.com/office/drawing/2014/main" id="{F134F226-4B77-EBB5-A311-50588C67F41A}"/>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A3485A2A-92F8-A855-0F84-CAC867A4B53C}"/>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27B5EC0D-964E-DACB-2FED-65FC69C4244C}"/>
              </a:ext>
            </a:extLst>
          </p:cNvPr>
          <p:cNvSpPr>
            <a:spLocks noGrp="1"/>
          </p:cNvSpPr>
          <p:nvPr>
            <p:ph type="sldNum" sz="quarter" idx="12"/>
          </p:nvPr>
        </p:nvSpPr>
        <p:spPr/>
        <p:txBody>
          <a:bodyPr/>
          <a:lstStyle/>
          <a:p>
            <a:fld id="{53B6C93E-B05E-49F4-B363-E611733D9E4E}" type="slidenum">
              <a:rPr lang="en-US" smtClean="0"/>
              <a:pPr/>
              <a:t>45</a:t>
            </a:fld>
            <a:endParaRPr lang="en-US"/>
          </a:p>
        </p:txBody>
      </p:sp>
      <p:sp>
        <p:nvSpPr>
          <p:cNvPr id="7" name="Title 1">
            <a:extLst>
              <a:ext uri="{FF2B5EF4-FFF2-40B4-BE49-F238E27FC236}">
                <a16:creationId xmlns:a16="http://schemas.microsoft.com/office/drawing/2014/main" id="{09983024-76BE-9FD0-4D1C-F38588E229D5}"/>
              </a:ext>
            </a:extLst>
          </p:cNvPr>
          <p:cNvSpPr txBox="1">
            <a:spLocks/>
          </p:cNvSpPr>
          <p:nvPr/>
        </p:nvSpPr>
        <p:spPr>
          <a:xfrm>
            <a:off x="685800" y="357700"/>
            <a:ext cx="10772775" cy="72925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a:lstStyle>
          <a:p>
            <a:r>
              <a:rPr lang="en-US" sz="3600" dirty="0"/>
              <a:t>Case Study – NRIs Income from Immovable Properties</a:t>
            </a:r>
          </a:p>
        </p:txBody>
      </p:sp>
    </p:spTree>
    <p:extLst>
      <p:ext uri="{BB962C8B-B14F-4D97-AF65-F5344CB8AC3E}">
        <p14:creationId xmlns:p14="http://schemas.microsoft.com/office/powerpoint/2010/main" val="257917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26A6E7-87B7-59A3-EE3D-0B6A5EBA02C9}"/>
              </a:ext>
            </a:extLst>
          </p:cNvPr>
          <p:cNvSpPr>
            <a:spLocks noGrp="1"/>
          </p:cNvSpPr>
          <p:nvPr>
            <p:ph idx="1"/>
          </p:nvPr>
        </p:nvSpPr>
        <p:spPr>
          <a:xfrm>
            <a:off x="676656" y="1086952"/>
            <a:ext cx="10753725" cy="4690913"/>
          </a:xfrm>
        </p:spPr>
        <p:txBody>
          <a:bodyPr/>
          <a:lstStyle/>
          <a:p>
            <a:pPr marL="0" indent="0">
              <a:buNone/>
            </a:pPr>
            <a:r>
              <a:rPr lang="en-US" b="1" dirty="0"/>
              <a:t>On sale of lands</a:t>
            </a:r>
          </a:p>
          <a:p>
            <a:r>
              <a:rPr lang="en-US" dirty="0"/>
              <a:t>Land is a capital asset</a:t>
            </a:r>
          </a:p>
          <a:p>
            <a:r>
              <a:rPr lang="en-US" dirty="0"/>
              <a:t>Situated in India, taxable in India</a:t>
            </a:r>
          </a:p>
          <a:p>
            <a:r>
              <a:rPr lang="en-US" dirty="0"/>
              <a:t>Agricultural land exempt from income-tax</a:t>
            </a:r>
          </a:p>
          <a:p>
            <a:pPr lvl="1"/>
            <a:r>
              <a:rPr lang="en-US" dirty="0"/>
              <a:t>Agricultural activities</a:t>
            </a:r>
          </a:p>
          <a:p>
            <a:pPr lvl="1"/>
            <a:r>
              <a:rPr lang="en-US" dirty="0"/>
              <a:t>Limits specified u/s 2(14) – computation from end of respective local limits</a:t>
            </a:r>
          </a:p>
          <a:p>
            <a:pPr lvl="1"/>
            <a:r>
              <a:rPr lang="en-US" dirty="0"/>
              <a:t>Use of satellite images</a:t>
            </a:r>
          </a:p>
          <a:p>
            <a:r>
              <a:rPr lang="en-US" dirty="0"/>
              <a:t>Deduction u/s 54B</a:t>
            </a:r>
          </a:p>
          <a:p>
            <a:pPr lvl="1"/>
            <a:r>
              <a:rPr lang="en-US" dirty="0"/>
              <a:t>Use for agricultural purpose</a:t>
            </a:r>
          </a:p>
          <a:p>
            <a:pPr lvl="1"/>
            <a:r>
              <a:rPr lang="en-US" dirty="0"/>
              <a:t>Different from definition provided u/s 2(14)</a:t>
            </a:r>
          </a:p>
          <a:p>
            <a:pPr lvl="1"/>
            <a:endParaRPr lang="en-US" dirty="0"/>
          </a:p>
        </p:txBody>
      </p:sp>
      <p:sp>
        <p:nvSpPr>
          <p:cNvPr id="4" name="Date Placeholder 3">
            <a:extLst>
              <a:ext uri="{FF2B5EF4-FFF2-40B4-BE49-F238E27FC236}">
                <a16:creationId xmlns:a16="http://schemas.microsoft.com/office/drawing/2014/main" id="{B80DEE55-8924-0EF3-2046-831FACBA3D94}"/>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D80EBD2-2AC2-70D8-6F0F-5892990910A9}"/>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4565740-3C9B-EE67-012E-CFD9E0AEF90F}"/>
              </a:ext>
            </a:extLst>
          </p:cNvPr>
          <p:cNvSpPr>
            <a:spLocks noGrp="1"/>
          </p:cNvSpPr>
          <p:nvPr>
            <p:ph type="sldNum" sz="quarter" idx="12"/>
          </p:nvPr>
        </p:nvSpPr>
        <p:spPr/>
        <p:txBody>
          <a:bodyPr/>
          <a:lstStyle/>
          <a:p>
            <a:fld id="{53B6C93E-B05E-49F4-B363-E611733D9E4E}" type="slidenum">
              <a:rPr lang="en-US" smtClean="0"/>
              <a:pPr/>
              <a:t>46</a:t>
            </a:fld>
            <a:endParaRPr lang="en-US"/>
          </a:p>
        </p:txBody>
      </p:sp>
      <p:sp>
        <p:nvSpPr>
          <p:cNvPr id="7" name="Title 1">
            <a:extLst>
              <a:ext uri="{FF2B5EF4-FFF2-40B4-BE49-F238E27FC236}">
                <a16:creationId xmlns:a16="http://schemas.microsoft.com/office/drawing/2014/main" id="{1BFB7D15-6739-5FC3-05A5-2843125F879C}"/>
              </a:ext>
            </a:extLst>
          </p:cNvPr>
          <p:cNvSpPr txBox="1">
            <a:spLocks/>
          </p:cNvSpPr>
          <p:nvPr/>
        </p:nvSpPr>
        <p:spPr>
          <a:xfrm>
            <a:off x="685800" y="357700"/>
            <a:ext cx="10772775" cy="72925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a:lstStyle>
          <a:p>
            <a:r>
              <a:rPr lang="en-US" sz="3600" dirty="0"/>
              <a:t>Case Study – NRIs Income from Immovable Properties</a:t>
            </a:r>
          </a:p>
        </p:txBody>
      </p:sp>
    </p:spTree>
    <p:extLst>
      <p:ext uri="{BB962C8B-B14F-4D97-AF65-F5344CB8AC3E}">
        <p14:creationId xmlns:p14="http://schemas.microsoft.com/office/powerpoint/2010/main" val="4059941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26A6E7-87B7-59A3-EE3D-0B6A5EBA02C9}"/>
              </a:ext>
            </a:extLst>
          </p:cNvPr>
          <p:cNvSpPr>
            <a:spLocks noGrp="1"/>
          </p:cNvSpPr>
          <p:nvPr>
            <p:ph idx="1"/>
          </p:nvPr>
        </p:nvSpPr>
        <p:spPr>
          <a:xfrm>
            <a:off x="676656" y="1086952"/>
            <a:ext cx="10753725" cy="4690913"/>
          </a:xfrm>
        </p:spPr>
        <p:txBody>
          <a:bodyPr>
            <a:normAutofit lnSpcReduction="10000"/>
          </a:bodyPr>
          <a:lstStyle/>
          <a:p>
            <a:pPr marL="0" indent="0">
              <a:buNone/>
            </a:pPr>
            <a:r>
              <a:rPr lang="en-US" b="1" dirty="0"/>
              <a:t>On lease of properties</a:t>
            </a:r>
          </a:p>
          <a:p>
            <a:r>
              <a:rPr lang="en-US" dirty="0"/>
              <a:t>Rental income is taxable since accrued in India</a:t>
            </a:r>
          </a:p>
          <a:p>
            <a:r>
              <a:rPr lang="en-US" dirty="0"/>
              <a:t>Deductions available</a:t>
            </a:r>
          </a:p>
          <a:p>
            <a:pPr lvl="1"/>
            <a:r>
              <a:rPr lang="en-US" dirty="0"/>
              <a:t>Standard deduction of 30% available</a:t>
            </a:r>
          </a:p>
          <a:p>
            <a:pPr lvl="1"/>
            <a:r>
              <a:rPr lang="en-US" dirty="0"/>
              <a:t>Interest on loans available as deduction</a:t>
            </a:r>
          </a:p>
          <a:p>
            <a:pPr lvl="1"/>
            <a:r>
              <a:rPr lang="en-US" dirty="0"/>
              <a:t>Local property taxes only on payment basis</a:t>
            </a:r>
          </a:p>
          <a:p>
            <a:r>
              <a:rPr lang="en-US" dirty="0"/>
              <a:t>TDS u/s 195</a:t>
            </a:r>
          </a:p>
          <a:p>
            <a:pPr lvl="1"/>
            <a:r>
              <a:rPr lang="en-US" dirty="0"/>
              <a:t>Maximum tax rate of 30% plus education </a:t>
            </a:r>
            <a:r>
              <a:rPr lang="en-US" dirty="0" err="1"/>
              <a:t>cess</a:t>
            </a:r>
            <a:r>
              <a:rPr lang="en-US" dirty="0"/>
              <a:t> and surcharge, as applicable</a:t>
            </a:r>
          </a:p>
          <a:p>
            <a:pPr lvl="1"/>
            <a:r>
              <a:rPr lang="en-US" dirty="0"/>
              <a:t>Lower Deduction only in case of LDC</a:t>
            </a:r>
          </a:p>
          <a:p>
            <a:pPr lvl="1"/>
            <a:r>
              <a:rPr lang="en-US" dirty="0"/>
              <a:t>Form 15CA for any payment made to non-residents</a:t>
            </a:r>
          </a:p>
          <a:p>
            <a:r>
              <a:rPr lang="en-US" dirty="0"/>
              <a:t>Tax Credit available in Country of Residence</a:t>
            </a:r>
          </a:p>
          <a:p>
            <a:endParaRPr lang="en-US" dirty="0"/>
          </a:p>
          <a:p>
            <a:endParaRPr lang="en-US" dirty="0"/>
          </a:p>
        </p:txBody>
      </p:sp>
      <p:sp>
        <p:nvSpPr>
          <p:cNvPr id="4" name="Date Placeholder 3">
            <a:extLst>
              <a:ext uri="{FF2B5EF4-FFF2-40B4-BE49-F238E27FC236}">
                <a16:creationId xmlns:a16="http://schemas.microsoft.com/office/drawing/2014/main" id="{B80DEE55-8924-0EF3-2046-831FACBA3D94}"/>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D80EBD2-2AC2-70D8-6F0F-5892990910A9}"/>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4565740-3C9B-EE67-012E-CFD9E0AEF90F}"/>
              </a:ext>
            </a:extLst>
          </p:cNvPr>
          <p:cNvSpPr>
            <a:spLocks noGrp="1"/>
          </p:cNvSpPr>
          <p:nvPr>
            <p:ph type="sldNum" sz="quarter" idx="12"/>
          </p:nvPr>
        </p:nvSpPr>
        <p:spPr/>
        <p:txBody>
          <a:bodyPr/>
          <a:lstStyle/>
          <a:p>
            <a:fld id="{53B6C93E-B05E-49F4-B363-E611733D9E4E}" type="slidenum">
              <a:rPr lang="en-US" smtClean="0"/>
              <a:pPr/>
              <a:t>47</a:t>
            </a:fld>
            <a:endParaRPr lang="en-US"/>
          </a:p>
        </p:txBody>
      </p:sp>
      <p:sp>
        <p:nvSpPr>
          <p:cNvPr id="7" name="Title 1">
            <a:extLst>
              <a:ext uri="{FF2B5EF4-FFF2-40B4-BE49-F238E27FC236}">
                <a16:creationId xmlns:a16="http://schemas.microsoft.com/office/drawing/2014/main" id="{1BFB7D15-6739-5FC3-05A5-2843125F879C}"/>
              </a:ext>
            </a:extLst>
          </p:cNvPr>
          <p:cNvSpPr txBox="1">
            <a:spLocks/>
          </p:cNvSpPr>
          <p:nvPr/>
        </p:nvSpPr>
        <p:spPr>
          <a:xfrm>
            <a:off x="685800" y="357700"/>
            <a:ext cx="10772775" cy="72925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a:lstStyle>
          <a:p>
            <a:r>
              <a:rPr lang="en-US" sz="3600" dirty="0"/>
              <a:t>Case Study – NRIs Income from Immovable Properties</a:t>
            </a:r>
          </a:p>
        </p:txBody>
      </p:sp>
    </p:spTree>
    <p:extLst>
      <p:ext uri="{BB962C8B-B14F-4D97-AF65-F5344CB8AC3E}">
        <p14:creationId xmlns:p14="http://schemas.microsoft.com/office/powerpoint/2010/main" val="42548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26A6E7-87B7-59A3-EE3D-0B6A5EBA02C9}"/>
              </a:ext>
            </a:extLst>
          </p:cNvPr>
          <p:cNvSpPr>
            <a:spLocks noGrp="1"/>
          </p:cNvSpPr>
          <p:nvPr>
            <p:ph idx="1"/>
          </p:nvPr>
        </p:nvSpPr>
        <p:spPr>
          <a:xfrm>
            <a:off x="676656" y="1086952"/>
            <a:ext cx="10753725" cy="5250238"/>
          </a:xfrm>
        </p:spPr>
        <p:txBody>
          <a:bodyPr>
            <a:normAutofit fontScale="85000" lnSpcReduction="20000"/>
          </a:bodyPr>
          <a:lstStyle/>
          <a:p>
            <a:pPr marL="0" indent="0">
              <a:buNone/>
            </a:pPr>
            <a:r>
              <a:rPr lang="en-US" b="1" dirty="0"/>
              <a:t>Points to be taken care of under FEMA</a:t>
            </a:r>
          </a:p>
          <a:p>
            <a:r>
              <a:rPr lang="en-US" dirty="0"/>
              <a:t>Residential property</a:t>
            </a:r>
          </a:p>
          <a:p>
            <a:pPr lvl="1"/>
            <a:r>
              <a:rPr lang="en-US" dirty="0"/>
              <a:t>Remittance of investment depends upon original source of investment</a:t>
            </a:r>
          </a:p>
          <a:p>
            <a:pPr lvl="1"/>
            <a:r>
              <a:rPr lang="en-US" dirty="0"/>
              <a:t>USD 1 million scheme</a:t>
            </a:r>
          </a:p>
          <a:p>
            <a:pPr lvl="1"/>
            <a:r>
              <a:rPr lang="en-US" dirty="0"/>
              <a:t>Only 2 residential property proceeds allowed to be remitted outside India</a:t>
            </a:r>
          </a:p>
          <a:p>
            <a:pPr lvl="2"/>
            <a:r>
              <a:rPr lang="en-US" dirty="0"/>
              <a:t>Annual or life-time?</a:t>
            </a:r>
          </a:p>
          <a:p>
            <a:pPr lvl="1"/>
            <a:r>
              <a:rPr lang="en-US" dirty="0"/>
              <a:t>Remittance of post-tax proceeds only</a:t>
            </a:r>
          </a:p>
          <a:p>
            <a:r>
              <a:rPr lang="en-US" dirty="0"/>
              <a:t>Agricultural and non-agricultural land</a:t>
            </a:r>
          </a:p>
          <a:p>
            <a:pPr lvl="1"/>
            <a:r>
              <a:rPr lang="en-US" dirty="0"/>
              <a:t>Buying agricultural land prohibited</a:t>
            </a:r>
          </a:p>
          <a:p>
            <a:pPr lvl="2"/>
            <a:r>
              <a:rPr lang="en-US" dirty="0"/>
              <a:t>Transfer of existing agricultural land only to Indian Residents</a:t>
            </a:r>
          </a:p>
          <a:p>
            <a:pPr lvl="1"/>
            <a:r>
              <a:rPr lang="en-US" dirty="0"/>
              <a:t>Person turning NR needs to stop agricultural activities</a:t>
            </a:r>
          </a:p>
          <a:p>
            <a:pPr lvl="1"/>
            <a:r>
              <a:rPr lang="en-US" dirty="0"/>
              <a:t>Should not amount to business – Prohibition on real estate trading</a:t>
            </a:r>
          </a:p>
          <a:p>
            <a:r>
              <a:rPr lang="en-US" dirty="0"/>
              <a:t>Leasing of properties</a:t>
            </a:r>
          </a:p>
          <a:p>
            <a:pPr lvl="1"/>
            <a:r>
              <a:rPr lang="en-US" dirty="0"/>
              <a:t>Leasing is allowed</a:t>
            </a:r>
          </a:p>
          <a:p>
            <a:pPr lvl="2"/>
            <a:r>
              <a:rPr lang="en-US" dirty="0"/>
              <a:t>Para 10 of Rule 3(b) of Sch. I of the Foreign Exchange Management (Non-Debt Instruments) Rules 2019</a:t>
            </a:r>
          </a:p>
          <a:p>
            <a:endParaRPr lang="en-US" dirty="0"/>
          </a:p>
        </p:txBody>
      </p:sp>
      <p:sp>
        <p:nvSpPr>
          <p:cNvPr id="4" name="Date Placeholder 3">
            <a:extLst>
              <a:ext uri="{FF2B5EF4-FFF2-40B4-BE49-F238E27FC236}">
                <a16:creationId xmlns:a16="http://schemas.microsoft.com/office/drawing/2014/main" id="{B80DEE55-8924-0EF3-2046-831FACBA3D94}"/>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D80EBD2-2AC2-70D8-6F0F-5892990910A9}"/>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4565740-3C9B-EE67-012E-CFD9E0AEF90F}"/>
              </a:ext>
            </a:extLst>
          </p:cNvPr>
          <p:cNvSpPr>
            <a:spLocks noGrp="1"/>
          </p:cNvSpPr>
          <p:nvPr>
            <p:ph type="sldNum" sz="quarter" idx="12"/>
          </p:nvPr>
        </p:nvSpPr>
        <p:spPr/>
        <p:txBody>
          <a:bodyPr/>
          <a:lstStyle/>
          <a:p>
            <a:fld id="{53B6C93E-B05E-49F4-B363-E611733D9E4E}" type="slidenum">
              <a:rPr lang="en-US" smtClean="0"/>
              <a:pPr/>
              <a:t>48</a:t>
            </a:fld>
            <a:endParaRPr lang="en-US"/>
          </a:p>
        </p:txBody>
      </p:sp>
      <p:sp>
        <p:nvSpPr>
          <p:cNvPr id="7" name="Title 1">
            <a:extLst>
              <a:ext uri="{FF2B5EF4-FFF2-40B4-BE49-F238E27FC236}">
                <a16:creationId xmlns:a16="http://schemas.microsoft.com/office/drawing/2014/main" id="{1BFB7D15-6739-5FC3-05A5-2843125F879C}"/>
              </a:ext>
            </a:extLst>
          </p:cNvPr>
          <p:cNvSpPr txBox="1">
            <a:spLocks/>
          </p:cNvSpPr>
          <p:nvPr/>
        </p:nvSpPr>
        <p:spPr>
          <a:xfrm>
            <a:off x="685800" y="357700"/>
            <a:ext cx="10772775" cy="72925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a:lstStyle>
          <a:p>
            <a:r>
              <a:rPr lang="en-US" sz="3600" dirty="0"/>
              <a:t>Case Study – NRIs Income from Immovable Properties</a:t>
            </a:r>
          </a:p>
        </p:txBody>
      </p:sp>
    </p:spTree>
    <p:extLst>
      <p:ext uri="{BB962C8B-B14F-4D97-AF65-F5344CB8AC3E}">
        <p14:creationId xmlns:p14="http://schemas.microsoft.com/office/powerpoint/2010/main" val="1687916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709612" y="2228633"/>
            <a:ext cx="10772775" cy="1658198"/>
          </a:xfrm>
        </p:spPr>
        <p:txBody>
          <a:bodyPr/>
          <a:lstStyle/>
          <a:p>
            <a:pPr algn="ctr"/>
            <a:r>
              <a:rPr lang="en-US" dirty="0"/>
              <a:t>Interest Incomes</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49</a:t>
            </a:fld>
            <a:endParaRPr lang="en-US"/>
          </a:p>
        </p:txBody>
      </p:sp>
    </p:spTree>
    <p:extLst>
      <p:ext uri="{BB962C8B-B14F-4D97-AF65-F5344CB8AC3E}">
        <p14:creationId xmlns:p14="http://schemas.microsoft.com/office/powerpoint/2010/main" val="410853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658198"/>
          </a:xfrm>
        </p:spPr>
        <p:txBody>
          <a:bodyPr/>
          <a:lstStyle/>
          <a:p>
            <a:pPr algn="ctr"/>
            <a:r>
              <a:rPr lang="en-US" altLang="en-US" dirty="0"/>
              <a:t>Why is Residential Status crucial?</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357407"/>
            <a:ext cx="10687811" cy="5164139"/>
          </a:xfrm>
        </p:spPr>
        <p:txBody>
          <a:bodyPr>
            <a:normAutofit/>
          </a:bodyPr>
          <a:lstStyle/>
          <a:p>
            <a:pPr>
              <a:defRPr/>
            </a:pPr>
            <a:endParaRPr lang="en-US" sz="2000" dirty="0"/>
          </a:p>
          <a:p>
            <a:pPr>
              <a:defRPr/>
            </a:pPr>
            <a:r>
              <a:rPr lang="en-US" sz="2000" dirty="0"/>
              <a:t>Starting point for determining scope of applicability of provisions of the Income-tax Act</a:t>
            </a:r>
          </a:p>
          <a:p>
            <a:pPr>
              <a:defRPr/>
            </a:pPr>
            <a:r>
              <a:rPr lang="en-US" sz="2000" dirty="0"/>
              <a:t>Taxability of certain incomes specifically dependent on residential status</a:t>
            </a:r>
          </a:p>
          <a:p>
            <a:pPr>
              <a:defRPr/>
            </a:pPr>
            <a:r>
              <a:rPr lang="en-US" sz="2000" dirty="0"/>
              <a:t>Penal consequences in case of violations</a:t>
            </a:r>
          </a:p>
          <a:p>
            <a:pPr>
              <a:defRPr/>
            </a:pPr>
            <a:r>
              <a:rPr lang="en-US" sz="2000" dirty="0"/>
              <a:t>Amendments </a:t>
            </a:r>
            <a:r>
              <a:rPr lang="en-US" sz="2000" i="1" dirty="0"/>
              <a:t>vide</a:t>
            </a:r>
            <a:r>
              <a:rPr lang="en-US" sz="2000" dirty="0"/>
              <a:t> Finance Act 2020</a:t>
            </a:r>
          </a:p>
          <a:p>
            <a:pPr>
              <a:defRPr/>
            </a:pPr>
            <a:r>
              <a:rPr lang="en-US" sz="2000" dirty="0"/>
              <a:t>If a person becomes NOR instead of NR</a:t>
            </a:r>
          </a:p>
          <a:p>
            <a:pPr lvl="1">
              <a:defRPr/>
            </a:pPr>
            <a:r>
              <a:rPr lang="en-US" sz="1800" dirty="0"/>
              <a:t>Foreign incomes and assets need not be disclosed</a:t>
            </a:r>
          </a:p>
          <a:p>
            <a:pPr lvl="1">
              <a:defRPr/>
            </a:pPr>
            <a:r>
              <a:rPr lang="en-US" sz="1800" dirty="0"/>
              <a:t>However, provisions relating only to NR do not apply</a:t>
            </a:r>
          </a:p>
          <a:p>
            <a:pPr>
              <a:defRPr/>
            </a:pPr>
            <a:r>
              <a:rPr lang="en-US" sz="2000" dirty="0"/>
              <a:t>Exposure under the Black Money Law</a:t>
            </a:r>
          </a:p>
          <a:p>
            <a:pPr lvl="1">
              <a:defRPr/>
            </a:pPr>
            <a:r>
              <a:rPr lang="en-US" sz="1800" dirty="0"/>
              <a:t>Ms. Shobha Harish </a:t>
            </a:r>
            <a:r>
              <a:rPr lang="en-US" sz="1800" dirty="0" err="1"/>
              <a:t>Thawani</a:t>
            </a:r>
            <a:r>
              <a:rPr lang="en-US" sz="1800" dirty="0"/>
              <a:t> 154 taxmann.com 564 (Mumbai ITAT) [2023]</a:t>
            </a:r>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6E06-6B56-0E32-B922-F7A5F05D842F}"/>
              </a:ext>
            </a:extLst>
          </p:cNvPr>
          <p:cNvSpPr>
            <a:spLocks noGrp="1"/>
          </p:cNvSpPr>
          <p:nvPr>
            <p:ph type="title"/>
          </p:nvPr>
        </p:nvSpPr>
        <p:spPr>
          <a:xfrm>
            <a:off x="676656" y="216953"/>
            <a:ext cx="10772775" cy="1658198"/>
          </a:xfrm>
        </p:spPr>
        <p:txBody>
          <a:bodyPr/>
          <a:lstStyle/>
          <a:p>
            <a:r>
              <a:rPr lang="en-US" dirty="0"/>
              <a:t>Case Study – Interest Incomes</a:t>
            </a:r>
          </a:p>
        </p:txBody>
      </p:sp>
      <p:sp>
        <p:nvSpPr>
          <p:cNvPr id="3" name="Content Placeholder 2">
            <a:extLst>
              <a:ext uri="{FF2B5EF4-FFF2-40B4-BE49-F238E27FC236}">
                <a16:creationId xmlns:a16="http://schemas.microsoft.com/office/drawing/2014/main" id="{82E27F23-E8A2-FE46-5EAE-3EE56AF84E83}"/>
              </a:ext>
            </a:extLst>
          </p:cNvPr>
          <p:cNvSpPr>
            <a:spLocks noGrp="1"/>
          </p:cNvSpPr>
          <p:nvPr>
            <p:ph idx="1"/>
          </p:nvPr>
        </p:nvSpPr>
        <p:spPr>
          <a:xfrm>
            <a:off x="676656" y="2011680"/>
            <a:ext cx="5644631" cy="3766185"/>
          </a:xfrm>
        </p:spPr>
        <p:txBody>
          <a:bodyPr/>
          <a:lstStyle/>
          <a:p>
            <a:r>
              <a:rPr lang="en-IN" dirty="0"/>
              <a:t>Mr. NRI has invested in the following:</a:t>
            </a:r>
          </a:p>
          <a:p>
            <a:pPr marL="857250" lvl="1" indent="-457200"/>
            <a:r>
              <a:rPr lang="en-IN" dirty="0"/>
              <a:t>NRO Account</a:t>
            </a:r>
          </a:p>
          <a:p>
            <a:pPr marL="857250" lvl="1" indent="-457200"/>
            <a:r>
              <a:rPr lang="en-IN" dirty="0"/>
              <a:t>NRE Account deposits</a:t>
            </a:r>
          </a:p>
          <a:p>
            <a:pPr marL="857250" lvl="1" indent="-457200"/>
            <a:r>
              <a:rPr lang="en-IN" dirty="0"/>
              <a:t>FCNR Fixed Deposits</a:t>
            </a:r>
          </a:p>
          <a:p>
            <a:pPr marL="0" indent="0">
              <a:buNone/>
            </a:pPr>
            <a:endParaRPr lang="en-US" dirty="0"/>
          </a:p>
        </p:txBody>
      </p:sp>
      <p:sp>
        <p:nvSpPr>
          <p:cNvPr id="4" name="Date Placeholder 3">
            <a:extLst>
              <a:ext uri="{FF2B5EF4-FFF2-40B4-BE49-F238E27FC236}">
                <a16:creationId xmlns:a16="http://schemas.microsoft.com/office/drawing/2014/main" id="{F32CA274-B34C-AC5E-D046-F3EBAA0FE38A}"/>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5A19E64D-96EB-5916-6031-5A41E1D4FB21}"/>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8D06BDBE-FBFA-8F5F-9176-AE3364F7E076}"/>
              </a:ext>
            </a:extLst>
          </p:cNvPr>
          <p:cNvSpPr>
            <a:spLocks noGrp="1"/>
          </p:cNvSpPr>
          <p:nvPr>
            <p:ph type="sldNum" sz="quarter" idx="12"/>
          </p:nvPr>
        </p:nvSpPr>
        <p:spPr/>
        <p:txBody>
          <a:bodyPr/>
          <a:lstStyle/>
          <a:p>
            <a:fld id="{53B6C93E-B05E-49F4-B363-E611733D9E4E}" type="slidenum">
              <a:rPr lang="en-US" smtClean="0"/>
              <a:pPr/>
              <a:t>50</a:t>
            </a:fld>
            <a:endParaRPr lang="en-US"/>
          </a:p>
        </p:txBody>
      </p:sp>
      <p:sp>
        <p:nvSpPr>
          <p:cNvPr id="16" name="Rectangle 15">
            <a:extLst>
              <a:ext uri="{FF2B5EF4-FFF2-40B4-BE49-F238E27FC236}">
                <a16:creationId xmlns:a16="http://schemas.microsoft.com/office/drawing/2014/main" id="{6F1459CD-6661-B2CD-D056-3D6284CB574E}"/>
              </a:ext>
            </a:extLst>
          </p:cNvPr>
          <p:cNvSpPr/>
          <p:nvPr/>
        </p:nvSpPr>
        <p:spPr>
          <a:xfrm>
            <a:off x="6618706" y="3576877"/>
            <a:ext cx="1512168" cy="6740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Book Antiqua" panose="02040602050305030304" pitchFamily="18" charset="0"/>
              </a:rPr>
              <a:t>NRO Account</a:t>
            </a:r>
          </a:p>
        </p:txBody>
      </p:sp>
      <p:sp>
        <p:nvSpPr>
          <p:cNvPr id="17" name="Rectangle 16">
            <a:extLst>
              <a:ext uri="{FF2B5EF4-FFF2-40B4-BE49-F238E27FC236}">
                <a16:creationId xmlns:a16="http://schemas.microsoft.com/office/drawing/2014/main" id="{D96CFE3B-AE12-D039-DBA2-1FD7CD9E6472}"/>
              </a:ext>
            </a:extLst>
          </p:cNvPr>
          <p:cNvSpPr/>
          <p:nvPr/>
        </p:nvSpPr>
        <p:spPr>
          <a:xfrm>
            <a:off x="8379864" y="3574788"/>
            <a:ext cx="1374698" cy="6740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Book Antiqua" panose="02040602050305030304" pitchFamily="18" charset="0"/>
              </a:rPr>
              <a:t>NRE Account</a:t>
            </a:r>
          </a:p>
        </p:txBody>
      </p:sp>
      <p:sp>
        <p:nvSpPr>
          <p:cNvPr id="18" name="Rectangle 17">
            <a:extLst>
              <a:ext uri="{FF2B5EF4-FFF2-40B4-BE49-F238E27FC236}">
                <a16:creationId xmlns:a16="http://schemas.microsoft.com/office/drawing/2014/main" id="{E0041CD8-085B-C453-05EA-7F920CE16694}"/>
              </a:ext>
            </a:extLst>
          </p:cNvPr>
          <p:cNvSpPr/>
          <p:nvPr/>
        </p:nvSpPr>
        <p:spPr>
          <a:xfrm>
            <a:off x="9937263" y="3574788"/>
            <a:ext cx="1512168" cy="6740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Book Antiqua" panose="02040602050305030304" pitchFamily="18" charset="0"/>
              </a:rPr>
              <a:t>FCNR Account</a:t>
            </a:r>
          </a:p>
        </p:txBody>
      </p:sp>
      <p:cxnSp>
        <p:nvCxnSpPr>
          <p:cNvPr id="19" name="Connector: Elbow 18">
            <a:extLst>
              <a:ext uri="{FF2B5EF4-FFF2-40B4-BE49-F238E27FC236}">
                <a16:creationId xmlns:a16="http://schemas.microsoft.com/office/drawing/2014/main" id="{562F6447-EB64-78A9-5DEC-C82F9B390588}"/>
              </a:ext>
            </a:extLst>
          </p:cNvPr>
          <p:cNvCxnSpPr>
            <a:cxnSpLocks/>
            <a:endCxn id="16" idx="0"/>
          </p:cNvCxnSpPr>
          <p:nvPr/>
        </p:nvCxnSpPr>
        <p:spPr>
          <a:xfrm rot="5400000">
            <a:off x="7954193" y="2475351"/>
            <a:ext cx="522123" cy="16809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515897CB-084D-7782-D5CA-AE0011D4F424}"/>
              </a:ext>
            </a:extLst>
          </p:cNvPr>
          <p:cNvCxnSpPr>
            <a:cxnSpLocks/>
            <a:endCxn id="18" idx="0"/>
          </p:cNvCxnSpPr>
          <p:nvPr/>
        </p:nvCxnSpPr>
        <p:spPr>
          <a:xfrm rot="16200000" flipH="1">
            <a:off x="9614515" y="2495956"/>
            <a:ext cx="520034" cy="163762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AA54EC-358C-B9B3-9D9F-56184B983EC1}"/>
              </a:ext>
            </a:extLst>
          </p:cNvPr>
          <p:cNvCxnSpPr>
            <a:cxnSpLocks/>
            <a:endCxn id="17" idx="0"/>
          </p:cNvCxnSpPr>
          <p:nvPr/>
        </p:nvCxnSpPr>
        <p:spPr>
          <a:xfrm>
            <a:off x="9055718" y="3054754"/>
            <a:ext cx="11495" cy="520034"/>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Content Placeholder 5" descr="Man">
            <a:extLst>
              <a:ext uri="{FF2B5EF4-FFF2-40B4-BE49-F238E27FC236}">
                <a16:creationId xmlns:a16="http://schemas.microsoft.com/office/drawing/2014/main" id="{9CADC5C6-6E25-5D0B-4C0C-340192BCBA2D}"/>
              </a:ext>
            </a:extLst>
          </p:cNvPr>
          <p:cNvGrpSpPr/>
          <p:nvPr/>
        </p:nvGrpSpPr>
        <p:grpSpPr>
          <a:xfrm>
            <a:off x="8646057" y="2237025"/>
            <a:ext cx="818984" cy="815639"/>
            <a:chOff x="3143149" y="1184176"/>
            <a:chExt cx="1068811" cy="1143000"/>
          </a:xfrm>
          <a:scene3d>
            <a:camera prst="orthographicFront">
              <a:rot lat="0" lon="0" rev="0"/>
            </a:camera>
            <a:lightRig rig="balanced" dir="t">
              <a:rot lat="0" lon="0" rev="8700000"/>
            </a:lightRig>
          </a:scene3d>
        </p:grpSpPr>
        <p:sp>
          <p:nvSpPr>
            <p:cNvPr id="23" name="Freeform: Shape 22">
              <a:extLst>
                <a:ext uri="{FF2B5EF4-FFF2-40B4-BE49-F238E27FC236}">
                  <a16:creationId xmlns:a16="http://schemas.microsoft.com/office/drawing/2014/main" id="{7D29A6BE-BCEC-06F0-49ED-ADF4C04309A4}"/>
                </a:ext>
              </a:extLst>
            </p:cNvPr>
            <p:cNvSpPr/>
            <p:nvPr/>
          </p:nvSpPr>
          <p:spPr>
            <a:xfrm>
              <a:off x="3578944" y="1209689"/>
              <a:ext cx="189269" cy="202406"/>
            </a:xfrm>
            <a:custGeom>
              <a:avLst/>
              <a:gdLst/>
              <a:ahLst/>
              <a:cxnLst/>
              <a:rect l="0" t="0" r="0" b="0"/>
              <a:pathLst>
                <a:path w="189268" h="202406">
                  <a:moveTo>
                    <a:pt x="187678" y="105455"/>
                  </a:moveTo>
                  <a:cubicBezTo>
                    <a:pt x="187678" y="158061"/>
                    <a:pt x="147801" y="200705"/>
                    <a:pt x="98611" y="200705"/>
                  </a:cubicBezTo>
                  <a:cubicBezTo>
                    <a:pt x="49420" y="200705"/>
                    <a:pt x="9543" y="158061"/>
                    <a:pt x="9543" y="105455"/>
                  </a:cubicBezTo>
                  <a:cubicBezTo>
                    <a:pt x="9543" y="52850"/>
                    <a:pt x="49420" y="10205"/>
                    <a:pt x="98611" y="10205"/>
                  </a:cubicBezTo>
                  <a:cubicBezTo>
                    <a:pt x="147801" y="10205"/>
                    <a:pt x="187678" y="52850"/>
                    <a:pt x="187678" y="105455"/>
                  </a:cubicBezTo>
                  <a:close/>
                </a:path>
              </a:pathLst>
            </a:custGeom>
            <a:ln/>
          </p:spPr>
          <p:style>
            <a:lnRef idx="0">
              <a:schemeClr val="accent1"/>
            </a:lnRef>
            <a:fillRef idx="3">
              <a:schemeClr val="accent1"/>
            </a:fillRef>
            <a:effectRef idx="3">
              <a:schemeClr val="accent1"/>
            </a:effectRef>
            <a:fontRef idx="minor">
              <a:schemeClr val="lt1"/>
            </a:fontRef>
          </p:style>
          <p:txBody>
            <a:bodyPr/>
            <a:lstStyle/>
            <a:p>
              <a:endParaRPr lang="en-IN"/>
            </a:p>
          </p:txBody>
        </p:sp>
        <p:sp>
          <p:nvSpPr>
            <p:cNvPr id="24" name="Freeform: Shape 23">
              <a:extLst>
                <a:ext uri="{FF2B5EF4-FFF2-40B4-BE49-F238E27FC236}">
                  <a16:creationId xmlns:a16="http://schemas.microsoft.com/office/drawing/2014/main" id="{71DB0D5D-5E16-C3E3-B88A-AB4C4DFB20C0}"/>
                </a:ext>
              </a:extLst>
            </p:cNvPr>
            <p:cNvSpPr/>
            <p:nvPr/>
          </p:nvSpPr>
          <p:spPr>
            <a:xfrm>
              <a:off x="3423076" y="1424002"/>
              <a:ext cx="501005" cy="869156"/>
            </a:xfrm>
            <a:custGeom>
              <a:avLst/>
              <a:gdLst/>
              <a:ahLst/>
              <a:cxnLst/>
              <a:rect l="0" t="0" r="0" b="0"/>
              <a:pathLst>
                <a:path w="501005" h="869156">
                  <a:moveTo>
                    <a:pt x="497188" y="381680"/>
                  </a:moveTo>
                  <a:lnTo>
                    <a:pt x="434841" y="98312"/>
                  </a:lnTo>
                  <a:cubicBezTo>
                    <a:pt x="432614" y="88787"/>
                    <a:pt x="428161" y="79262"/>
                    <a:pt x="421481" y="72118"/>
                  </a:cubicBezTo>
                  <a:cubicBezTo>
                    <a:pt x="394760" y="48305"/>
                    <a:pt x="363587" y="31637"/>
                    <a:pt x="327960" y="19730"/>
                  </a:cubicBezTo>
                  <a:cubicBezTo>
                    <a:pt x="303466" y="14968"/>
                    <a:pt x="278972" y="10205"/>
                    <a:pt x="254479" y="10205"/>
                  </a:cubicBezTo>
                  <a:cubicBezTo>
                    <a:pt x="229985" y="10205"/>
                    <a:pt x="205492" y="14968"/>
                    <a:pt x="180998" y="22112"/>
                  </a:cubicBezTo>
                  <a:cubicBezTo>
                    <a:pt x="145371" y="31637"/>
                    <a:pt x="114197" y="50687"/>
                    <a:pt x="87477" y="74499"/>
                  </a:cubicBezTo>
                  <a:cubicBezTo>
                    <a:pt x="80797" y="81643"/>
                    <a:pt x="76344" y="91168"/>
                    <a:pt x="74117" y="100693"/>
                  </a:cubicBezTo>
                  <a:lnTo>
                    <a:pt x="11770" y="384062"/>
                  </a:lnTo>
                  <a:cubicBezTo>
                    <a:pt x="11770" y="386443"/>
                    <a:pt x="9543" y="391205"/>
                    <a:pt x="9543" y="395968"/>
                  </a:cubicBezTo>
                  <a:cubicBezTo>
                    <a:pt x="9543" y="422162"/>
                    <a:pt x="29583" y="443593"/>
                    <a:pt x="54077" y="443593"/>
                  </a:cubicBezTo>
                  <a:cubicBezTo>
                    <a:pt x="74117" y="443593"/>
                    <a:pt x="91931" y="426924"/>
                    <a:pt x="96384" y="407874"/>
                  </a:cubicBezTo>
                  <a:lnTo>
                    <a:pt x="143144" y="200705"/>
                  </a:lnTo>
                  <a:lnTo>
                    <a:pt x="143144" y="867455"/>
                  </a:lnTo>
                  <a:lnTo>
                    <a:pt x="232212" y="867455"/>
                  </a:lnTo>
                  <a:lnTo>
                    <a:pt x="232212" y="438830"/>
                  </a:lnTo>
                  <a:lnTo>
                    <a:pt x="276746" y="438830"/>
                  </a:lnTo>
                  <a:lnTo>
                    <a:pt x="276746" y="867455"/>
                  </a:lnTo>
                  <a:lnTo>
                    <a:pt x="365813" y="867455"/>
                  </a:lnTo>
                  <a:lnTo>
                    <a:pt x="365813" y="198324"/>
                  </a:lnTo>
                  <a:lnTo>
                    <a:pt x="412574" y="405493"/>
                  </a:lnTo>
                  <a:cubicBezTo>
                    <a:pt x="417027" y="424543"/>
                    <a:pt x="434841" y="441212"/>
                    <a:pt x="454881" y="441212"/>
                  </a:cubicBezTo>
                  <a:cubicBezTo>
                    <a:pt x="479374" y="441212"/>
                    <a:pt x="499415" y="419780"/>
                    <a:pt x="499415" y="393587"/>
                  </a:cubicBezTo>
                  <a:cubicBezTo>
                    <a:pt x="499415" y="388824"/>
                    <a:pt x="497188" y="384062"/>
                    <a:pt x="497188" y="381680"/>
                  </a:cubicBezTo>
                  <a:close/>
                </a:path>
              </a:pathLst>
            </a:custGeom>
            <a:ln/>
          </p:spPr>
          <p:style>
            <a:lnRef idx="0">
              <a:schemeClr val="accent1"/>
            </a:lnRef>
            <a:fillRef idx="3">
              <a:schemeClr val="accent1"/>
            </a:fillRef>
            <a:effectRef idx="3">
              <a:schemeClr val="accent1"/>
            </a:effectRef>
            <a:fontRef idx="minor">
              <a:schemeClr val="lt1"/>
            </a:fontRef>
          </p:style>
          <p:txBody>
            <a:bodyPr/>
            <a:lstStyle/>
            <a:p>
              <a:endParaRPr lang="en-IN"/>
            </a:p>
          </p:txBody>
        </p:sp>
      </p:grpSp>
    </p:spTree>
    <p:extLst>
      <p:ext uri="{BB962C8B-B14F-4D97-AF65-F5344CB8AC3E}">
        <p14:creationId xmlns:p14="http://schemas.microsoft.com/office/powerpoint/2010/main" val="1756463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4220-DAE0-D712-E59F-7F78DE211402}"/>
              </a:ext>
            </a:extLst>
          </p:cNvPr>
          <p:cNvSpPr>
            <a:spLocks noGrp="1"/>
          </p:cNvSpPr>
          <p:nvPr>
            <p:ph type="title"/>
          </p:nvPr>
        </p:nvSpPr>
        <p:spPr>
          <a:xfrm>
            <a:off x="657606" y="353482"/>
            <a:ext cx="10772775" cy="942581"/>
          </a:xfrm>
        </p:spPr>
        <p:txBody>
          <a:bodyPr/>
          <a:lstStyle/>
          <a:p>
            <a:r>
              <a:rPr lang="en-US" dirty="0"/>
              <a:t>Case Study – Interest Incomes</a:t>
            </a:r>
          </a:p>
        </p:txBody>
      </p:sp>
      <p:sp>
        <p:nvSpPr>
          <p:cNvPr id="3" name="Content Placeholder 2">
            <a:extLst>
              <a:ext uri="{FF2B5EF4-FFF2-40B4-BE49-F238E27FC236}">
                <a16:creationId xmlns:a16="http://schemas.microsoft.com/office/drawing/2014/main" id="{B2F69E9D-58C7-C94C-404C-B60A25502E73}"/>
              </a:ext>
            </a:extLst>
          </p:cNvPr>
          <p:cNvSpPr>
            <a:spLocks noGrp="1"/>
          </p:cNvSpPr>
          <p:nvPr>
            <p:ph idx="1"/>
          </p:nvPr>
        </p:nvSpPr>
        <p:spPr>
          <a:xfrm>
            <a:off x="676656" y="1391478"/>
            <a:ext cx="10753725" cy="4746929"/>
          </a:xfrm>
        </p:spPr>
        <p:txBody>
          <a:bodyPr>
            <a:normAutofit lnSpcReduction="10000"/>
          </a:bodyPr>
          <a:lstStyle/>
          <a:p>
            <a:r>
              <a:rPr lang="en-US" dirty="0"/>
              <a:t>Interest is earned from deposits held in India – accrued in India – taxable in India</a:t>
            </a:r>
          </a:p>
          <a:p>
            <a:r>
              <a:rPr lang="en-US" dirty="0"/>
              <a:t>Taxability </a:t>
            </a:r>
            <a:r>
              <a:rPr lang="en-US" i="1" dirty="0"/>
              <a:t>qua</a:t>
            </a:r>
            <a:r>
              <a:rPr lang="en-US" dirty="0"/>
              <a:t> the nature of deposits is – </a:t>
            </a:r>
          </a:p>
          <a:p>
            <a:endParaRPr lang="en-US" dirty="0"/>
          </a:p>
          <a:p>
            <a:endParaRPr lang="en-US" dirty="0"/>
          </a:p>
          <a:p>
            <a:endParaRPr lang="en-US" dirty="0"/>
          </a:p>
          <a:p>
            <a:endParaRPr lang="en-US" dirty="0"/>
          </a:p>
          <a:p>
            <a:endParaRPr lang="en-US" dirty="0"/>
          </a:p>
          <a:p>
            <a:r>
              <a:rPr lang="en-US" dirty="0"/>
              <a:t>Withholding tax u/s 195 at 30% plus surcharges and </a:t>
            </a:r>
            <a:r>
              <a:rPr lang="en-US" dirty="0" err="1"/>
              <a:t>cess</a:t>
            </a:r>
            <a:endParaRPr lang="en-US" dirty="0"/>
          </a:p>
          <a:p>
            <a:pPr lvl="1"/>
            <a:r>
              <a:rPr lang="en-US" dirty="0"/>
              <a:t>Can be capped at DTAA rate</a:t>
            </a:r>
          </a:p>
          <a:p>
            <a:pPr lvl="1"/>
            <a:r>
              <a:rPr lang="en-US" dirty="0"/>
              <a:t>Conditions</a:t>
            </a:r>
          </a:p>
          <a:p>
            <a:endParaRPr lang="en-US" dirty="0"/>
          </a:p>
        </p:txBody>
      </p:sp>
      <p:sp>
        <p:nvSpPr>
          <p:cNvPr id="4" name="Date Placeholder 3">
            <a:extLst>
              <a:ext uri="{FF2B5EF4-FFF2-40B4-BE49-F238E27FC236}">
                <a16:creationId xmlns:a16="http://schemas.microsoft.com/office/drawing/2014/main" id="{D0AABF4F-B696-3647-0084-83EE80B3BB61}"/>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DBAC19B1-76EC-9BA9-8566-6FB4633DAD7E}"/>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54A93E65-EF31-4614-B628-EDA225ECA67B}"/>
              </a:ext>
            </a:extLst>
          </p:cNvPr>
          <p:cNvSpPr>
            <a:spLocks noGrp="1"/>
          </p:cNvSpPr>
          <p:nvPr>
            <p:ph type="sldNum" sz="quarter" idx="12"/>
          </p:nvPr>
        </p:nvSpPr>
        <p:spPr/>
        <p:txBody>
          <a:bodyPr/>
          <a:lstStyle/>
          <a:p>
            <a:fld id="{53B6C93E-B05E-49F4-B363-E611733D9E4E}" type="slidenum">
              <a:rPr lang="en-US" smtClean="0"/>
              <a:pPr/>
              <a:t>51</a:t>
            </a:fld>
            <a:endParaRPr lang="en-US"/>
          </a:p>
        </p:txBody>
      </p:sp>
      <p:graphicFrame>
        <p:nvGraphicFramePr>
          <p:cNvPr id="7" name="Table 6">
            <a:extLst>
              <a:ext uri="{FF2B5EF4-FFF2-40B4-BE49-F238E27FC236}">
                <a16:creationId xmlns:a16="http://schemas.microsoft.com/office/drawing/2014/main" id="{2462FC36-9D08-306C-2C6E-8454A5E9D5A5}"/>
              </a:ext>
            </a:extLst>
          </p:cNvPr>
          <p:cNvGraphicFramePr>
            <a:graphicFrameLocks noGrp="1"/>
          </p:cNvGraphicFramePr>
          <p:nvPr>
            <p:extLst>
              <p:ext uri="{D42A27DB-BD31-4B8C-83A1-F6EECF244321}">
                <p14:modId xmlns:p14="http://schemas.microsoft.com/office/powerpoint/2010/main" val="1352988285"/>
              </p:ext>
            </p:extLst>
          </p:nvPr>
        </p:nvGraphicFramePr>
        <p:xfrm>
          <a:off x="1141454" y="2532890"/>
          <a:ext cx="10373890" cy="2194560"/>
        </p:xfrm>
        <a:graphic>
          <a:graphicData uri="http://schemas.openxmlformats.org/drawingml/2006/table">
            <a:tbl>
              <a:tblPr firstRow="1" firstCol="1" bandRow="1">
                <a:tableStyleId>{5C22544A-7EE6-4342-B048-85BDC9FD1C3A}</a:tableStyleId>
              </a:tblPr>
              <a:tblGrid>
                <a:gridCol w="2363792">
                  <a:extLst>
                    <a:ext uri="{9D8B030D-6E8A-4147-A177-3AD203B41FA5}">
                      <a16:colId xmlns:a16="http://schemas.microsoft.com/office/drawing/2014/main" val="1448640135"/>
                    </a:ext>
                  </a:extLst>
                </a:gridCol>
                <a:gridCol w="3979211">
                  <a:extLst>
                    <a:ext uri="{9D8B030D-6E8A-4147-A177-3AD203B41FA5}">
                      <a16:colId xmlns:a16="http://schemas.microsoft.com/office/drawing/2014/main" val="888474977"/>
                    </a:ext>
                  </a:extLst>
                </a:gridCol>
                <a:gridCol w="4030887">
                  <a:extLst>
                    <a:ext uri="{9D8B030D-6E8A-4147-A177-3AD203B41FA5}">
                      <a16:colId xmlns:a16="http://schemas.microsoft.com/office/drawing/2014/main" val="2655583917"/>
                    </a:ext>
                  </a:extLst>
                </a:gridCol>
              </a:tblGrid>
              <a:tr h="334518">
                <a:tc>
                  <a:txBody>
                    <a:bodyPr/>
                    <a:lstStyle/>
                    <a:p>
                      <a:r>
                        <a:rPr lang="en-US" sz="2000" dirty="0">
                          <a:latin typeface="Book Antiqua" panose="02040602050305030304" pitchFamily="18" charset="0"/>
                        </a:rPr>
                        <a:t>Type of Account</a:t>
                      </a:r>
                    </a:p>
                  </a:txBody>
                  <a:tcPr/>
                </a:tc>
                <a:tc>
                  <a:txBody>
                    <a:bodyPr/>
                    <a:lstStyle/>
                    <a:p>
                      <a:r>
                        <a:rPr lang="en-US" sz="2000" dirty="0">
                          <a:latin typeface="Book Antiqua" panose="02040602050305030304" pitchFamily="18" charset="0"/>
                        </a:rPr>
                        <a:t>Taxability of Interest</a:t>
                      </a:r>
                    </a:p>
                  </a:txBody>
                  <a:tcPr/>
                </a:tc>
                <a:tc>
                  <a:txBody>
                    <a:bodyPr/>
                    <a:lstStyle/>
                    <a:p>
                      <a:r>
                        <a:rPr lang="en-US" sz="2000" dirty="0">
                          <a:latin typeface="Book Antiqua" panose="02040602050305030304" pitchFamily="18" charset="0"/>
                        </a:rPr>
                        <a:t>Exemption under ITA</a:t>
                      </a:r>
                    </a:p>
                  </a:txBody>
                  <a:tcPr/>
                </a:tc>
                <a:extLst>
                  <a:ext uri="{0D108BD9-81ED-4DB2-BD59-A6C34878D82A}">
                    <a16:rowId xmlns:a16="http://schemas.microsoft.com/office/drawing/2014/main" val="2986217667"/>
                  </a:ext>
                </a:extLst>
              </a:tr>
              <a:tr h="334518">
                <a:tc>
                  <a:txBody>
                    <a:bodyPr/>
                    <a:lstStyle/>
                    <a:p>
                      <a:r>
                        <a:rPr lang="en-US" sz="2000" dirty="0">
                          <a:latin typeface="Book Antiqua" panose="02040602050305030304" pitchFamily="18" charset="0"/>
                        </a:rPr>
                        <a:t>NRO</a:t>
                      </a:r>
                    </a:p>
                  </a:txBody>
                  <a:tcPr/>
                </a:tc>
                <a:tc>
                  <a:txBody>
                    <a:bodyPr/>
                    <a:lstStyle/>
                    <a:p>
                      <a:r>
                        <a:rPr lang="en-US" sz="2000" dirty="0">
                          <a:latin typeface="Book Antiqua" panose="02040602050305030304" pitchFamily="18" charset="0"/>
                        </a:rPr>
                        <a:t>Taxable as per normal provisions</a:t>
                      </a:r>
                    </a:p>
                  </a:txBody>
                  <a:tcPr/>
                </a:tc>
                <a:tc>
                  <a:txBody>
                    <a:bodyPr/>
                    <a:lstStyle/>
                    <a:p>
                      <a:r>
                        <a:rPr lang="en-US" sz="2000" dirty="0">
                          <a:latin typeface="Book Antiqua" panose="02040602050305030304" pitchFamily="18" charset="0"/>
                        </a:rPr>
                        <a:t>Not Available</a:t>
                      </a:r>
                    </a:p>
                  </a:txBody>
                  <a:tcPr/>
                </a:tc>
                <a:extLst>
                  <a:ext uri="{0D108BD9-81ED-4DB2-BD59-A6C34878D82A}">
                    <a16:rowId xmlns:a16="http://schemas.microsoft.com/office/drawing/2014/main" val="389399322"/>
                  </a:ext>
                </a:extLst>
              </a:tr>
              <a:tr h="334518">
                <a:tc>
                  <a:txBody>
                    <a:bodyPr/>
                    <a:lstStyle/>
                    <a:p>
                      <a:r>
                        <a:rPr lang="en-US" sz="2000" dirty="0">
                          <a:latin typeface="Book Antiqua" panose="02040602050305030304" pitchFamily="18" charset="0"/>
                        </a:rPr>
                        <a:t>NRE</a:t>
                      </a:r>
                    </a:p>
                  </a:txBody>
                  <a:tcPr/>
                </a:tc>
                <a:tc>
                  <a:txBody>
                    <a:bodyPr/>
                    <a:lstStyle/>
                    <a:p>
                      <a:r>
                        <a:rPr lang="en-US" sz="2000" dirty="0">
                          <a:latin typeface="Book Antiqua" panose="02040602050305030304" pitchFamily="18" charset="0"/>
                        </a:rPr>
                        <a:t>Exempt u/s 10(4)(ii)</a:t>
                      </a:r>
                    </a:p>
                  </a:txBody>
                  <a:tcPr/>
                </a:tc>
                <a:tc>
                  <a:txBody>
                    <a:bodyPr/>
                    <a:lstStyle/>
                    <a:p>
                      <a:r>
                        <a:rPr lang="en-US" sz="2000" dirty="0">
                          <a:latin typeface="Book Antiqua" panose="02040602050305030304" pitchFamily="18" charset="0"/>
                        </a:rPr>
                        <a:t>For Non-Residents under FEMA</a:t>
                      </a:r>
                    </a:p>
                  </a:txBody>
                  <a:tcPr/>
                </a:tc>
                <a:extLst>
                  <a:ext uri="{0D108BD9-81ED-4DB2-BD59-A6C34878D82A}">
                    <a16:rowId xmlns:a16="http://schemas.microsoft.com/office/drawing/2014/main" val="487346459"/>
                  </a:ext>
                </a:extLst>
              </a:tr>
              <a:tr h="849162">
                <a:tc>
                  <a:txBody>
                    <a:bodyPr/>
                    <a:lstStyle/>
                    <a:p>
                      <a:r>
                        <a:rPr lang="en-US" sz="2000" dirty="0">
                          <a:latin typeface="Book Antiqua" panose="02040602050305030304" pitchFamily="18" charset="0"/>
                        </a:rPr>
                        <a:t>FCNR</a:t>
                      </a:r>
                    </a:p>
                  </a:txBody>
                  <a:tcPr/>
                </a:tc>
                <a:tc>
                  <a:txBody>
                    <a:bodyPr/>
                    <a:lstStyle/>
                    <a:p>
                      <a:r>
                        <a:rPr lang="en-US" sz="2000" dirty="0">
                          <a:latin typeface="Book Antiqua" panose="02040602050305030304" pitchFamily="18" charset="0"/>
                        </a:rPr>
                        <a:t>Exempt u/s 10(15)(iv)(fa)</a:t>
                      </a:r>
                    </a:p>
                  </a:txBody>
                  <a:tcPr/>
                </a:tc>
                <a:tc>
                  <a:txBody>
                    <a:bodyPr/>
                    <a:lstStyle/>
                    <a:p>
                      <a:r>
                        <a:rPr lang="en-US" sz="2000" dirty="0">
                          <a:latin typeface="Book Antiqua" panose="02040602050305030304" pitchFamily="18" charset="0"/>
                        </a:rPr>
                        <a:t>For Non-Residents or Resident but Not Ordinarily Resident under ITA</a:t>
                      </a:r>
                    </a:p>
                  </a:txBody>
                  <a:tcPr/>
                </a:tc>
                <a:extLst>
                  <a:ext uri="{0D108BD9-81ED-4DB2-BD59-A6C34878D82A}">
                    <a16:rowId xmlns:a16="http://schemas.microsoft.com/office/drawing/2014/main" val="3421987853"/>
                  </a:ext>
                </a:extLst>
              </a:tr>
            </a:tbl>
          </a:graphicData>
        </a:graphic>
      </p:graphicFrame>
    </p:spTree>
    <p:extLst>
      <p:ext uri="{BB962C8B-B14F-4D97-AF65-F5344CB8AC3E}">
        <p14:creationId xmlns:p14="http://schemas.microsoft.com/office/powerpoint/2010/main" val="1266334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709612" y="1770802"/>
            <a:ext cx="10772775" cy="1658198"/>
          </a:xfrm>
        </p:spPr>
        <p:txBody>
          <a:bodyPr/>
          <a:lstStyle/>
          <a:p>
            <a:pPr algn="ctr"/>
            <a:r>
              <a:rPr lang="en-US" dirty="0"/>
              <a:t>Income from Securities</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52</a:t>
            </a:fld>
            <a:endParaRPr lang="en-US"/>
          </a:p>
        </p:txBody>
      </p:sp>
    </p:spTree>
    <p:extLst>
      <p:ext uri="{BB962C8B-B14F-4D97-AF65-F5344CB8AC3E}">
        <p14:creationId xmlns:p14="http://schemas.microsoft.com/office/powerpoint/2010/main" val="1588878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C94D-6649-32C8-010C-076B14902FA1}"/>
              </a:ext>
            </a:extLst>
          </p:cNvPr>
          <p:cNvSpPr>
            <a:spLocks noGrp="1"/>
          </p:cNvSpPr>
          <p:nvPr>
            <p:ph type="title"/>
          </p:nvPr>
        </p:nvSpPr>
        <p:spPr>
          <a:xfrm>
            <a:off x="657606" y="216953"/>
            <a:ext cx="10772775" cy="1160145"/>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41DBA1AF-B444-8AA1-A4B0-5FE2A1347A33}"/>
              </a:ext>
            </a:extLst>
          </p:cNvPr>
          <p:cNvSpPr>
            <a:spLocks noGrp="1"/>
          </p:cNvSpPr>
          <p:nvPr>
            <p:ph idx="1"/>
          </p:nvPr>
        </p:nvSpPr>
        <p:spPr>
          <a:xfrm>
            <a:off x="676657" y="1510748"/>
            <a:ext cx="5419344" cy="4267117"/>
          </a:xfrm>
        </p:spPr>
        <p:txBody>
          <a:bodyPr/>
          <a:lstStyle/>
          <a:p>
            <a:r>
              <a:rPr lang="en-IN" dirty="0"/>
              <a:t>Mr. NRI has invested in the following:</a:t>
            </a:r>
          </a:p>
          <a:p>
            <a:pPr marL="857250" lvl="1" indent="-457200"/>
            <a:r>
              <a:rPr lang="en-IN" dirty="0"/>
              <a:t>Listed Shares</a:t>
            </a:r>
          </a:p>
          <a:p>
            <a:pPr marL="857250" lvl="1" indent="-457200"/>
            <a:r>
              <a:rPr lang="en-IN" dirty="0"/>
              <a:t>Bonds</a:t>
            </a:r>
          </a:p>
          <a:p>
            <a:pPr marL="857250" lvl="1" indent="-457200"/>
            <a:r>
              <a:rPr lang="en-IN" dirty="0"/>
              <a:t>Unlisted Shares</a:t>
            </a:r>
          </a:p>
          <a:p>
            <a:pPr marL="857250" lvl="1" indent="-457200"/>
            <a:r>
              <a:rPr lang="en-IN" dirty="0"/>
              <a:t>Debentures</a:t>
            </a:r>
          </a:p>
          <a:p>
            <a:endParaRPr lang="en-US" dirty="0"/>
          </a:p>
        </p:txBody>
      </p:sp>
      <p:sp>
        <p:nvSpPr>
          <p:cNvPr id="4" name="Date Placeholder 3">
            <a:extLst>
              <a:ext uri="{FF2B5EF4-FFF2-40B4-BE49-F238E27FC236}">
                <a16:creationId xmlns:a16="http://schemas.microsoft.com/office/drawing/2014/main" id="{CD13EE89-875F-0B57-40B6-565670E478F5}"/>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60DFEB70-EED3-E9BD-85C6-87BA2CEC11D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AABD70F8-C5DA-0AEA-BE63-2F68426D0906}"/>
              </a:ext>
            </a:extLst>
          </p:cNvPr>
          <p:cNvSpPr>
            <a:spLocks noGrp="1"/>
          </p:cNvSpPr>
          <p:nvPr>
            <p:ph type="sldNum" sz="quarter" idx="12"/>
          </p:nvPr>
        </p:nvSpPr>
        <p:spPr/>
        <p:txBody>
          <a:bodyPr/>
          <a:lstStyle/>
          <a:p>
            <a:fld id="{53B6C93E-B05E-49F4-B363-E611733D9E4E}" type="slidenum">
              <a:rPr lang="en-US" smtClean="0"/>
              <a:pPr/>
              <a:t>53</a:t>
            </a:fld>
            <a:endParaRPr lang="en-US"/>
          </a:p>
        </p:txBody>
      </p:sp>
      <p:sp>
        <p:nvSpPr>
          <p:cNvPr id="7" name="Rectangle 6">
            <a:extLst>
              <a:ext uri="{FF2B5EF4-FFF2-40B4-BE49-F238E27FC236}">
                <a16:creationId xmlns:a16="http://schemas.microsoft.com/office/drawing/2014/main" id="{2B4AE04D-A779-9C3F-E4CE-7B0477EB38F3}"/>
              </a:ext>
            </a:extLst>
          </p:cNvPr>
          <p:cNvSpPr/>
          <p:nvPr/>
        </p:nvSpPr>
        <p:spPr>
          <a:xfrm>
            <a:off x="8511576" y="3080591"/>
            <a:ext cx="1062823" cy="6740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Book Antiqua" panose="02040602050305030304" pitchFamily="18" charset="0"/>
              </a:rPr>
              <a:t>Bonds</a:t>
            </a:r>
          </a:p>
        </p:txBody>
      </p:sp>
      <p:sp>
        <p:nvSpPr>
          <p:cNvPr id="8" name="Rectangle 7">
            <a:extLst>
              <a:ext uri="{FF2B5EF4-FFF2-40B4-BE49-F238E27FC236}">
                <a16:creationId xmlns:a16="http://schemas.microsoft.com/office/drawing/2014/main" id="{308AD7E3-7A0D-638E-42A1-B79EA2BE73A2}"/>
              </a:ext>
            </a:extLst>
          </p:cNvPr>
          <p:cNvSpPr/>
          <p:nvPr/>
        </p:nvSpPr>
        <p:spPr>
          <a:xfrm>
            <a:off x="9674630" y="3080591"/>
            <a:ext cx="1403648" cy="6740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Book Antiqua" panose="02040602050305030304" pitchFamily="18" charset="0"/>
              </a:rPr>
              <a:t>Debentures</a:t>
            </a:r>
          </a:p>
        </p:txBody>
      </p:sp>
      <p:sp>
        <p:nvSpPr>
          <p:cNvPr id="9" name="Rectangle 8">
            <a:extLst>
              <a:ext uri="{FF2B5EF4-FFF2-40B4-BE49-F238E27FC236}">
                <a16:creationId xmlns:a16="http://schemas.microsoft.com/office/drawing/2014/main" id="{7E92F783-3198-5265-728D-9E78592A45A0}"/>
              </a:ext>
            </a:extLst>
          </p:cNvPr>
          <p:cNvSpPr/>
          <p:nvPr/>
        </p:nvSpPr>
        <p:spPr>
          <a:xfrm>
            <a:off x="8511576" y="5103787"/>
            <a:ext cx="1512168" cy="6740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Book Antiqua" panose="02040602050305030304" pitchFamily="18" charset="0"/>
              </a:rPr>
              <a:t>Unlisted Shares</a:t>
            </a:r>
          </a:p>
        </p:txBody>
      </p:sp>
      <p:sp>
        <p:nvSpPr>
          <p:cNvPr id="10" name="Rectangle 9">
            <a:extLst>
              <a:ext uri="{FF2B5EF4-FFF2-40B4-BE49-F238E27FC236}">
                <a16:creationId xmlns:a16="http://schemas.microsoft.com/office/drawing/2014/main" id="{DA1764BD-9FE2-2AD4-BA5B-D2C2C91D8257}"/>
              </a:ext>
            </a:extLst>
          </p:cNvPr>
          <p:cNvSpPr/>
          <p:nvPr/>
        </p:nvSpPr>
        <p:spPr>
          <a:xfrm>
            <a:off x="6535972" y="5103787"/>
            <a:ext cx="1512168" cy="6740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Book Antiqua" panose="02040602050305030304" pitchFamily="18" charset="0"/>
              </a:rPr>
              <a:t>Listed Shares</a:t>
            </a:r>
          </a:p>
        </p:txBody>
      </p:sp>
      <p:sp>
        <p:nvSpPr>
          <p:cNvPr id="11" name="Rectangle 10">
            <a:extLst>
              <a:ext uri="{FF2B5EF4-FFF2-40B4-BE49-F238E27FC236}">
                <a16:creationId xmlns:a16="http://schemas.microsoft.com/office/drawing/2014/main" id="{AE14A61C-524D-08E2-AF3D-B7B6F7800F0B}"/>
              </a:ext>
            </a:extLst>
          </p:cNvPr>
          <p:cNvSpPr/>
          <p:nvPr/>
        </p:nvSpPr>
        <p:spPr>
          <a:xfrm>
            <a:off x="7536414" y="3979682"/>
            <a:ext cx="1512168" cy="6740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Book Antiqua" panose="02040602050305030304" pitchFamily="18" charset="0"/>
              </a:rPr>
              <a:t>Shares</a:t>
            </a:r>
          </a:p>
        </p:txBody>
      </p:sp>
      <p:grpSp>
        <p:nvGrpSpPr>
          <p:cNvPr id="12" name="Content Placeholder 5" descr="Man">
            <a:extLst>
              <a:ext uri="{FF2B5EF4-FFF2-40B4-BE49-F238E27FC236}">
                <a16:creationId xmlns:a16="http://schemas.microsoft.com/office/drawing/2014/main" id="{EE73B858-2845-324A-7F74-4A53B23F3A52}"/>
              </a:ext>
            </a:extLst>
          </p:cNvPr>
          <p:cNvGrpSpPr/>
          <p:nvPr/>
        </p:nvGrpSpPr>
        <p:grpSpPr>
          <a:xfrm>
            <a:off x="9267661" y="1477394"/>
            <a:ext cx="814594" cy="825578"/>
            <a:chOff x="4932040" y="1184176"/>
            <a:chExt cx="1068811" cy="1143000"/>
          </a:xfrm>
        </p:grpSpPr>
        <p:sp>
          <p:nvSpPr>
            <p:cNvPr id="13" name="Freeform: Shape 12">
              <a:extLst>
                <a:ext uri="{FF2B5EF4-FFF2-40B4-BE49-F238E27FC236}">
                  <a16:creationId xmlns:a16="http://schemas.microsoft.com/office/drawing/2014/main" id="{A6137DD3-38F4-5DC6-3D76-84E340F76C17}"/>
                </a:ext>
              </a:extLst>
            </p:cNvPr>
            <p:cNvSpPr/>
            <p:nvPr/>
          </p:nvSpPr>
          <p:spPr>
            <a:xfrm>
              <a:off x="5367835" y="1209689"/>
              <a:ext cx="189269" cy="202406"/>
            </a:xfrm>
            <a:custGeom>
              <a:avLst/>
              <a:gdLst/>
              <a:ahLst/>
              <a:cxnLst/>
              <a:rect l="0" t="0" r="0" b="0"/>
              <a:pathLst>
                <a:path w="189268" h="202406">
                  <a:moveTo>
                    <a:pt x="187678" y="105455"/>
                  </a:moveTo>
                  <a:cubicBezTo>
                    <a:pt x="187678" y="158061"/>
                    <a:pt x="147801" y="200705"/>
                    <a:pt x="98611" y="200705"/>
                  </a:cubicBezTo>
                  <a:cubicBezTo>
                    <a:pt x="49420" y="200705"/>
                    <a:pt x="9543" y="158061"/>
                    <a:pt x="9543" y="105455"/>
                  </a:cubicBezTo>
                  <a:cubicBezTo>
                    <a:pt x="9543" y="52850"/>
                    <a:pt x="49420" y="10205"/>
                    <a:pt x="98611" y="10205"/>
                  </a:cubicBezTo>
                  <a:cubicBezTo>
                    <a:pt x="147801" y="10205"/>
                    <a:pt x="187678" y="52850"/>
                    <a:pt x="187678" y="105455"/>
                  </a:cubicBezTo>
                  <a:close/>
                </a:path>
              </a:pathLst>
            </a:custGeom>
            <a:solidFill>
              <a:schemeClr val="accent1"/>
            </a:solidFill>
            <a:ln w="10886" cap="flat">
              <a:solidFill>
                <a:schemeClr val="accent2"/>
              </a:solidFill>
              <a:prstDash val="solid"/>
              <a:miter/>
            </a:ln>
          </p:spPr>
          <p:txBody>
            <a:bodyPr/>
            <a:lstStyle/>
            <a:p>
              <a:endParaRPr lang="en-IN"/>
            </a:p>
          </p:txBody>
        </p:sp>
        <p:sp>
          <p:nvSpPr>
            <p:cNvPr id="14" name="Freeform: Shape 13">
              <a:extLst>
                <a:ext uri="{FF2B5EF4-FFF2-40B4-BE49-F238E27FC236}">
                  <a16:creationId xmlns:a16="http://schemas.microsoft.com/office/drawing/2014/main" id="{CF65A399-AB9D-276C-701D-66F16A9D96A2}"/>
                </a:ext>
              </a:extLst>
            </p:cNvPr>
            <p:cNvSpPr/>
            <p:nvPr/>
          </p:nvSpPr>
          <p:spPr>
            <a:xfrm>
              <a:off x="5211967" y="1424002"/>
              <a:ext cx="501005" cy="869156"/>
            </a:xfrm>
            <a:custGeom>
              <a:avLst/>
              <a:gdLst/>
              <a:ahLst/>
              <a:cxnLst/>
              <a:rect l="0" t="0" r="0" b="0"/>
              <a:pathLst>
                <a:path w="501005" h="869156">
                  <a:moveTo>
                    <a:pt x="497188" y="381680"/>
                  </a:moveTo>
                  <a:lnTo>
                    <a:pt x="434841" y="98312"/>
                  </a:lnTo>
                  <a:cubicBezTo>
                    <a:pt x="432614" y="88787"/>
                    <a:pt x="428161" y="79262"/>
                    <a:pt x="421481" y="72118"/>
                  </a:cubicBezTo>
                  <a:cubicBezTo>
                    <a:pt x="394760" y="48305"/>
                    <a:pt x="363587" y="31637"/>
                    <a:pt x="327960" y="19730"/>
                  </a:cubicBezTo>
                  <a:cubicBezTo>
                    <a:pt x="303466" y="14968"/>
                    <a:pt x="278972" y="10205"/>
                    <a:pt x="254479" y="10205"/>
                  </a:cubicBezTo>
                  <a:cubicBezTo>
                    <a:pt x="229985" y="10205"/>
                    <a:pt x="205492" y="14968"/>
                    <a:pt x="180998" y="22112"/>
                  </a:cubicBezTo>
                  <a:cubicBezTo>
                    <a:pt x="145371" y="31637"/>
                    <a:pt x="114197" y="50687"/>
                    <a:pt x="87477" y="74499"/>
                  </a:cubicBezTo>
                  <a:cubicBezTo>
                    <a:pt x="80797" y="81643"/>
                    <a:pt x="76344" y="91168"/>
                    <a:pt x="74117" y="100693"/>
                  </a:cubicBezTo>
                  <a:lnTo>
                    <a:pt x="11770" y="384062"/>
                  </a:lnTo>
                  <a:cubicBezTo>
                    <a:pt x="11770" y="386443"/>
                    <a:pt x="9543" y="391205"/>
                    <a:pt x="9543" y="395968"/>
                  </a:cubicBezTo>
                  <a:cubicBezTo>
                    <a:pt x="9543" y="422162"/>
                    <a:pt x="29583" y="443593"/>
                    <a:pt x="54077" y="443593"/>
                  </a:cubicBezTo>
                  <a:cubicBezTo>
                    <a:pt x="74117" y="443593"/>
                    <a:pt x="91931" y="426924"/>
                    <a:pt x="96384" y="407874"/>
                  </a:cubicBezTo>
                  <a:lnTo>
                    <a:pt x="143144" y="200705"/>
                  </a:lnTo>
                  <a:lnTo>
                    <a:pt x="143144" y="867455"/>
                  </a:lnTo>
                  <a:lnTo>
                    <a:pt x="232212" y="867455"/>
                  </a:lnTo>
                  <a:lnTo>
                    <a:pt x="232212" y="438830"/>
                  </a:lnTo>
                  <a:lnTo>
                    <a:pt x="276746" y="438830"/>
                  </a:lnTo>
                  <a:lnTo>
                    <a:pt x="276746" y="867455"/>
                  </a:lnTo>
                  <a:lnTo>
                    <a:pt x="365813" y="867455"/>
                  </a:lnTo>
                  <a:lnTo>
                    <a:pt x="365813" y="198324"/>
                  </a:lnTo>
                  <a:lnTo>
                    <a:pt x="412574" y="405493"/>
                  </a:lnTo>
                  <a:cubicBezTo>
                    <a:pt x="417027" y="424543"/>
                    <a:pt x="434841" y="441212"/>
                    <a:pt x="454881" y="441212"/>
                  </a:cubicBezTo>
                  <a:cubicBezTo>
                    <a:pt x="479374" y="441212"/>
                    <a:pt x="499415" y="419780"/>
                    <a:pt x="499415" y="393587"/>
                  </a:cubicBezTo>
                  <a:cubicBezTo>
                    <a:pt x="499415" y="388824"/>
                    <a:pt x="497188" y="384062"/>
                    <a:pt x="497188" y="381680"/>
                  </a:cubicBezTo>
                  <a:close/>
                </a:path>
              </a:pathLst>
            </a:custGeom>
            <a:solidFill>
              <a:schemeClr val="accent1"/>
            </a:solidFill>
            <a:ln w="10886" cap="flat">
              <a:solidFill>
                <a:schemeClr val="accent2"/>
              </a:solidFill>
              <a:prstDash val="solid"/>
              <a:miter/>
            </a:ln>
          </p:spPr>
          <p:txBody>
            <a:bodyPr/>
            <a:lstStyle/>
            <a:p>
              <a:endParaRPr lang="en-IN" dirty="0"/>
            </a:p>
          </p:txBody>
        </p:sp>
      </p:grpSp>
      <p:cxnSp>
        <p:nvCxnSpPr>
          <p:cNvPr id="15" name="Connector: Elbow 14">
            <a:extLst>
              <a:ext uri="{FF2B5EF4-FFF2-40B4-BE49-F238E27FC236}">
                <a16:creationId xmlns:a16="http://schemas.microsoft.com/office/drawing/2014/main" id="{64798203-554E-309A-E6BF-28343701A52C}"/>
              </a:ext>
            </a:extLst>
          </p:cNvPr>
          <p:cNvCxnSpPr>
            <a:endCxn id="7" idx="0"/>
          </p:cNvCxnSpPr>
          <p:nvPr/>
        </p:nvCxnSpPr>
        <p:spPr>
          <a:xfrm rot="5400000">
            <a:off x="9006757" y="2412717"/>
            <a:ext cx="704105" cy="6316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52FD832-E688-F63F-58F6-8BE11C63E43C}"/>
              </a:ext>
            </a:extLst>
          </p:cNvPr>
          <p:cNvCxnSpPr>
            <a:endCxn id="8" idx="0"/>
          </p:cNvCxnSpPr>
          <p:nvPr/>
        </p:nvCxnSpPr>
        <p:spPr>
          <a:xfrm rot="16200000" flipH="1">
            <a:off x="9673489" y="2377626"/>
            <a:ext cx="704106" cy="7018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C4D6B90E-BB99-ECFE-10FD-4CFF694FC92E}"/>
              </a:ext>
            </a:extLst>
          </p:cNvPr>
          <p:cNvCxnSpPr>
            <a:cxnSpLocks/>
            <a:endCxn id="11" idx="0"/>
          </p:cNvCxnSpPr>
          <p:nvPr/>
        </p:nvCxnSpPr>
        <p:spPr>
          <a:xfrm rot="5400000">
            <a:off x="8179978" y="2489006"/>
            <a:ext cx="1603197" cy="1378155"/>
          </a:xfrm>
          <a:prstGeom prst="bentConnector3">
            <a:avLst>
              <a:gd name="adj1" fmla="val 2198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113D724-2441-000F-83D6-293DE5A2F81D}"/>
              </a:ext>
            </a:extLst>
          </p:cNvPr>
          <p:cNvCxnSpPr>
            <a:stCxn id="11" idx="2"/>
            <a:endCxn id="10" idx="0"/>
          </p:cNvCxnSpPr>
          <p:nvPr/>
        </p:nvCxnSpPr>
        <p:spPr>
          <a:xfrm rot="5400000">
            <a:off x="7567264" y="4378552"/>
            <a:ext cx="450027" cy="10004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92A5706B-9ADB-711D-17EE-49F701CE4081}"/>
              </a:ext>
            </a:extLst>
          </p:cNvPr>
          <p:cNvCxnSpPr>
            <a:stCxn id="11" idx="2"/>
            <a:endCxn id="9" idx="0"/>
          </p:cNvCxnSpPr>
          <p:nvPr/>
        </p:nvCxnSpPr>
        <p:spPr>
          <a:xfrm rot="16200000" flipH="1">
            <a:off x="8555066" y="4391192"/>
            <a:ext cx="450027" cy="9751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893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B35B-1C35-9B7E-13A0-48C9A079C1E5}"/>
              </a:ext>
            </a:extLst>
          </p:cNvPr>
          <p:cNvSpPr>
            <a:spLocks noGrp="1"/>
          </p:cNvSpPr>
          <p:nvPr>
            <p:ph type="title"/>
          </p:nvPr>
        </p:nvSpPr>
        <p:spPr>
          <a:xfrm>
            <a:off x="657606" y="216953"/>
            <a:ext cx="10772775" cy="1015499"/>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E6C8E45F-C987-A445-2B61-B646008AE399}"/>
              </a:ext>
            </a:extLst>
          </p:cNvPr>
          <p:cNvSpPr>
            <a:spLocks noGrp="1"/>
          </p:cNvSpPr>
          <p:nvPr>
            <p:ph idx="1"/>
          </p:nvPr>
        </p:nvSpPr>
        <p:spPr>
          <a:xfrm>
            <a:off x="676656" y="1232452"/>
            <a:ext cx="10753725" cy="5009322"/>
          </a:xfrm>
        </p:spPr>
        <p:txBody>
          <a:bodyPr>
            <a:normAutofit lnSpcReduction="10000"/>
          </a:bodyPr>
          <a:lstStyle/>
          <a:p>
            <a:pPr marL="0" indent="0">
              <a:buNone/>
            </a:pPr>
            <a:r>
              <a:rPr lang="en-US" b="1" dirty="0"/>
              <a:t>Dividend Income</a:t>
            </a:r>
          </a:p>
          <a:p>
            <a:r>
              <a:rPr lang="en-US" dirty="0"/>
              <a:t>Taxable at slab rates under ITA</a:t>
            </a:r>
          </a:p>
          <a:p>
            <a:r>
              <a:rPr lang="en-US" dirty="0"/>
              <a:t>DTAA rate benefits available</a:t>
            </a:r>
          </a:p>
          <a:p>
            <a:endParaRPr lang="en-US" dirty="0"/>
          </a:p>
          <a:p>
            <a:pPr marL="0" indent="0">
              <a:buNone/>
            </a:pPr>
            <a:r>
              <a:rPr lang="en-US" b="1" dirty="0"/>
              <a:t>Interest Income</a:t>
            </a:r>
          </a:p>
          <a:p>
            <a:r>
              <a:rPr lang="en-US" dirty="0"/>
              <a:t>Taxable at slab rates under ITA</a:t>
            </a:r>
          </a:p>
          <a:p>
            <a:pPr lvl="1"/>
            <a:r>
              <a:rPr lang="en-US" dirty="0"/>
              <a:t>Specific provisions of exemption and special rates</a:t>
            </a:r>
          </a:p>
          <a:p>
            <a:r>
              <a:rPr lang="en-US" dirty="0"/>
              <a:t>DTAA rate benefits available</a:t>
            </a:r>
          </a:p>
          <a:p>
            <a:endParaRPr lang="en-US" dirty="0"/>
          </a:p>
          <a:p>
            <a:pPr marL="0" indent="0">
              <a:buNone/>
            </a:pPr>
            <a:r>
              <a:rPr lang="en-US" b="1" dirty="0"/>
              <a:t>Buy-back of shares</a:t>
            </a:r>
          </a:p>
          <a:p>
            <a:r>
              <a:rPr lang="en-US" dirty="0"/>
              <a:t>Exempt u/s 10(34A)</a:t>
            </a:r>
          </a:p>
        </p:txBody>
      </p:sp>
      <p:sp>
        <p:nvSpPr>
          <p:cNvPr id="4" name="Date Placeholder 3">
            <a:extLst>
              <a:ext uri="{FF2B5EF4-FFF2-40B4-BE49-F238E27FC236}">
                <a16:creationId xmlns:a16="http://schemas.microsoft.com/office/drawing/2014/main" id="{B60BF0FB-53CE-BE62-B2CA-572A6F20987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EB91C00-08ED-BCD5-806C-8606B3C48E6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9E67F04-2B12-34E6-08D3-6F5760F51471}"/>
              </a:ext>
            </a:extLst>
          </p:cNvPr>
          <p:cNvSpPr>
            <a:spLocks noGrp="1"/>
          </p:cNvSpPr>
          <p:nvPr>
            <p:ph type="sldNum" sz="quarter" idx="12"/>
          </p:nvPr>
        </p:nvSpPr>
        <p:spPr/>
        <p:txBody>
          <a:bodyPr/>
          <a:lstStyle/>
          <a:p>
            <a:fld id="{53B6C93E-B05E-49F4-B363-E611733D9E4E}" type="slidenum">
              <a:rPr lang="en-US" smtClean="0"/>
              <a:pPr/>
              <a:t>54</a:t>
            </a:fld>
            <a:endParaRPr lang="en-US"/>
          </a:p>
        </p:txBody>
      </p:sp>
    </p:spTree>
    <p:extLst>
      <p:ext uri="{BB962C8B-B14F-4D97-AF65-F5344CB8AC3E}">
        <p14:creationId xmlns:p14="http://schemas.microsoft.com/office/powerpoint/2010/main" val="479095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B35B-1C35-9B7E-13A0-48C9A079C1E5}"/>
              </a:ext>
            </a:extLst>
          </p:cNvPr>
          <p:cNvSpPr>
            <a:spLocks noGrp="1"/>
          </p:cNvSpPr>
          <p:nvPr>
            <p:ph type="title"/>
          </p:nvPr>
        </p:nvSpPr>
        <p:spPr>
          <a:xfrm>
            <a:off x="657606" y="216953"/>
            <a:ext cx="10772775" cy="1015499"/>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E6C8E45F-C987-A445-2B61-B646008AE399}"/>
              </a:ext>
            </a:extLst>
          </p:cNvPr>
          <p:cNvSpPr>
            <a:spLocks noGrp="1"/>
          </p:cNvSpPr>
          <p:nvPr>
            <p:ph idx="1"/>
          </p:nvPr>
        </p:nvSpPr>
        <p:spPr>
          <a:xfrm>
            <a:off x="676656" y="1232452"/>
            <a:ext cx="10753725" cy="4545414"/>
          </a:xfrm>
        </p:spPr>
        <p:txBody>
          <a:bodyPr/>
          <a:lstStyle/>
          <a:p>
            <a:pPr marL="0" indent="0">
              <a:buNone/>
            </a:pPr>
            <a:r>
              <a:rPr lang="en-US" b="1" dirty="0"/>
              <a:t>Capital Gains</a:t>
            </a:r>
          </a:p>
          <a:p>
            <a:r>
              <a:rPr lang="en-US" dirty="0"/>
              <a:t>Holding period for computation of capital gains</a:t>
            </a:r>
          </a:p>
          <a:p>
            <a:endParaRPr lang="en-US" dirty="0"/>
          </a:p>
          <a:p>
            <a:endParaRPr lang="en-US" dirty="0"/>
          </a:p>
          <a:p>
            <a:endParaRPr lang="en-US" dirty="0"/>
          </a:p>
          <a:p>
            <a:r>
              <a:rPr lang="en-US" dirty="0"/>
              <a:t>STCG on listed shares @ 15% u/s 111A</a:t>
            </a:r>
          </a:p>
          <a:p>
            <a:r>
              <a:rPr lang="en-US" dirty="0"/>
              <a:t>STCG on others at slab rates</a:t>
            </a:r>
          </a:p>
          <a:p>
            <a:endParaRPr lang="en-US" dirty="0"/>
          </a:p>
          <a:p>
            <a:endParaRPr lang="en-US" dirty="0"/>
          </a:p>
        </p:txBody>
      </p:sp>
      <p:sp>
        <p:nvSpPr>
          <p:cNvPr id="4" name="Date Placeholder 3">
            <a:extLst>
              <a:ext uri="{FF2B5EF4-FFF2-40B4-BE49-F238E27FC236}">
                <a16:creationId xmlns:a16="http://schemas.microsoft.com/office/drawing/2014/main" id="{B60BF0FB-53CE-BE62-B2CA-572A6F20987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EB91C00-08ED-BCD5-806C-8606B3C48E6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9E67F04-2B12-34E6-08D3-6F5760F51471}"/>
              </a:ext>
            </a:extLst>
          </p:cNvPr>
          <p:cNvSpPr>
            <a:spLocks noGrp="1"/>
          </p:cNvSpPr>
          <p:nvPr>
            <p:ph type="sldNum" sz="quarter" idx="12"/>
          </p:nvPr>
        </p:nvSpPr>
        <p:spPr/>
        <p:txBody>
          <a:bodyPr/>
          <a:lstStyle/>
          <a:p>
            <a:fld id="{53B6C93E-B05E-49F4-B363-E611733D9E4E}" type="slidenum">
              <a:rPr lang="en-US" smtClean="0"/>
              <a:pPr/>
              <a:t>55</a:t>
            </a:fld>
            <a:endParaRPr lang="en-US"/>
          </a:p>
        </p:txBody>
      </p:sp>
      <p:graphicFrame>
        <p:nvGraphicFramePr>
          <p:cNvPr id="9" name="Table 8">
            <a:extLst>
              <a:ext uri="{FF2B5EF4-FFF2-40B4-BE49-F238E27FC236}">
                <a16:creationId xmlns:a16="http://schemas.microsoft.com/office/drawing/2014/main" id="{CEE2C9E2-A4D2-3756-D65A-D674A4F3975E}"/>
              </a:ext>
            </a:extLst>
          </p:cNvPr>
          <p:cNvGraphicFramePr>
            <a:graphicFrameLocks noGrp="1"/>
          </p:cNvGraphicFramePr>
          <p:nvPr>
            <p:extLst>
              <p:ext uri="{D42A27DB-BD31-4B8C-83A1-F6EECF244321}">
                <p14:modId xmlns:p14="http://schemas.microsoft.com/office/powerpoint/2010/main" val="140578396"/>
              </p:ext>
            </p:extLst>
          </p:nvPr>
        </p:nvGraphicFramePr>
        <p:xfrm>
          <a:off x="1152173" y="2247951"/>
          <a:ext cx="9783640" cy="1010920"/>
        </p:xfrm>
        <a:graphic>
          <a:graphicData uri="http://schemas.openxmlformats.org/drawingml/2006/table">
            <a:tbl>
              <a:tblPr firstRow="1" firstCol="1" bandRow="1">
                <a:tableStyleId>{5C22544A-7EE6-4342-B048-85BDC9FD1C3A}</a:tableStyleId>
              </a:tblPr>
              <a:tblGrid>
                <a:gridCol w="2293511">
                  <a:extLst>
                    <a:ext uri="{9D8B030D-6E8A-4147-A177-3AD203B41FA5}">
                      <a16:colId xmlns:a16="http://schemas.microsoft.com/office/drawing/2014/main" val="3589694612"/>
                    </a:ext>
                  </a:extLst>
                </a:gridCol>
                <a:gridCol w="1619945">
                  <a:extLst>
                    <a:ext uri="{9D8B030D-6E8A-4147-A177-3AD203B41FA5}">
                      <a16:colId xmlns:a16="http://schemas.microsoft.com/office/drawing/2014/main" val="2366338935"/>
                    </a:ext>
                  </a:extLst>
                </a:gridCol>
                <a:gridCol w="1956728">
                  <a:extLst>
                    <a:ext uri="{9D8B030D-6E8A-4147-A177-3AD203B41FA5}">
                      <a16:colId xmlns:a16="http://schemas.microsoft.com/office/drawing/2014/main" val="2407238278"/>
                    </a:ext>
                  </a:extLst>
                </a:gridCol>
                <a:gridCol w="1956728">
                  <a:extLst>
                    <a:ext uri="{9D8B030D-6E8A-4147-A177-3AD203B41FA5}">
                      <a16:colId xmlns:a16="http://schemas.microsoft.com/office/drawing/2014/main" val="4211521698"/>
                    </a:ext>
                  </a:extLst>
                </a:gridCol>
                <a:gridCol w="1956728">
                  <a:extLst>
                    <a:ext uri="{9D8B030D-6E8A-4147-A177-3AD203B41FA5}">
                      <a16:colId xmlns:a16="http://schemas.microsoft.com/office/drawing/2014/main" val="3418970244"/>
                    </a:ext>
                  </a:extLst>
                </a:gridCol>
              </a:tblGrid>
              <a:tr h="370840">
                <a:tc>
                  <a:txBody>
                    <a:bodyPr/>
                    <a:lstStyle/>
                    <a:p>
                      <a:r>
                        <a:rPr lang="en-US" sz="1800" dirty="0">
                          <a:latin typeface="Book Antiqua" panose="02040602050305030304" pitchFamily="18" charset="0"/>
                        </a:rPr>
                        <a:t>Type of Security</a:t>
                      </a:r>
                    </a:p>
                  </a:txBody>
                  <a:tcPr/>
                </a:tc>
                <a:tc>
                  <a:txBody>
                    <a:bodyPr/>
                    <a:lstStyle/>
                    <a:p>
                      <a:r>
                        <a:rPr lang="en-US" sz="1800" dirty="0">
                          <a:latin typeface="Book Antiqua" panose="02040602050305030304" pitchFamily="18" charset="0"/>
                        </a:rPr>
                        <a:t>Listed Shares</a:t>
                      </a:r>
                    </a:p>
                  </a:txBody>
                  <a:tcPr/>
                </a:tc>
                <a:tc>
                  <a:txBody>
                    <a:bodyPr/>
                    <a:lstStyle/>
                    <a:p>
                      <a:r>
                        <a:rPr lang="en-US" sz="1800" dirty="0">
                          <a:latin typeface="Book Antiqua" panose="02040602050305030304" pitchFamily="18" charset="0"/>
                        </a:rPr>
                        <a:t>Unlisted Shares</a:t>
                      </a:r>
                    </a:p>
                  </a:txBody>
                  <a:tcPr/>
                </a:tc>
                <a:tc>
                  <a:txBody>
                    <a:bodyPr/>
                    <a:lstStyle/>
                    <a:p>
                      <a:r>
                        <a:rPr lang="en-US" sz="1800" dirty="0">
                          <a:latin typeface="Book Antiqua" panose="02040602050305030304" pitchFamily="18" charset="0"/>
                        </a:rPr>
                        <a:t>Bonds</a:t>
                      </a:r>
                    </a:p>
                  </a:txBody>
                  <a:tcPr/>
                </a:tc>
                <a:tc>
                  <a:txBody>
                    <a:bodyPr/>
                    <a:lstStyle/>
                    <a:p>
                      <a:r>
                        <a:rPr lang="en-US" sz="1800" dirty="0">
                          <a:latin typeface="Book Antiqua" panose="02040602050305030304" pitchFamily="18" charset="0"/>
                        </a:rPr>
                        <a:t>Debentures</a:t>
                      </a:r>
                    </a:p>
                  </a:txBody>
                  <a:tcPr/>
                </a:tc>
                <a:extLst>
                  <a:ext uri="{0D108BD9-81ED-4DB2-BD59-A6C34878D82A}">
                    <a16:rowId xmlns:a16="http://schemas.microsoft.com/office/drawing/2014/main" val="1859984658"/>
                  </a:ext>
                </a:extLst>
              </a:tr>
              <a:tr h="370840">
                <a:tc>
                  <a:txBody>
                    <a:bodyPr/>
                    <a:lstStyle/>
                    <a:p>
                      <a:r>
                        <a:rPr lang="en-US" sz="1800" dirty="0">
                          <a:latin typeface="Book Antiqua" panose="02040602050305030304" pitchFamily="18" charset="0"/>
                        </a:rPr>
                        <a:t>Period of holding for Long-term</a:t>
                      </a:r>
                    </a:p>
                  </a:txBody>
                  <a:tcPr/>
                </a:tc>
                <a:tc>
                  <a:txBody>
                    <a:bodyPr/>
                    <a:lstStyle/>
                    <a:p>
                      <a:r>
                        <a:rPr lang="en-US" sz="1800" dirty="0">
                          <a:latin typeface="Book Antiqua" panose="02040602050305030304" pitchFamily="18" charset="0"/>
                        </a:rPr>
                        <a:t>12 months</a:t>
                      </a:r>
                    </a:p>
                  </a:txBody>
                  <a:tcPr/>
                </a:tc>
                <a:tc>
                  <a:txBody>
                    <a:bodyPr/>
                    <a:lstStyle/>
                    <a:p>
                      <a:r>
                        <a:rPr lang="en-US" sz="1800" dirty="0">
                          <a:latin typeface="Book Antiqua" panose="02040602050305030304" pitchFamily="18" charset="0"/>
                        </a:rPr>
                        <a:t>24 months</a:t>
                      </a:r>
                    </a:p>
                  </a:txBody>
                  <a:tcPr/>
                </a:tc>
                <a:tc>
                  <a:txBody>
                    <a:bodyPr/>
                    <a:lstStyle/>
                    <a:p>
                      <a:r>
                        <a:rPr lang="en-US" sz="1800" b="1" dirty="0">
                          <a:latin typeface="Book Antiqua" panose="02040602050305030304" pitchFamily="18" charset="0"/>
                        </a:rPr>
                        <a:t>Listed – </a:t>
                      </a:r>
                      <a:r>
                        <a:rPr lang="en-US" sz="1800" dirty="0">
                          <a:latin typeface="Book Antiqua" panose="02040602050305030304" pitchFamily="18" charset="0"/>
                        </a:rPr>
                        <a:t>12 m</a:t>
                      </a:r>
                    </a:p>
                    <a:p>
                      <a:r>
                        <a:rPr lang="en-US" sz="1800" b="1" dirty="0">
                          <a:latin typeface="Book Antiqua" panose="02040602050305030304" pitchFamily="18" charset="0"/>
                        </a:rPr>
                        <a:t>Unlisted – </a:t>
                      </a:r>
                      <a:r>
                        <a:rPr lang="en-US" sz="1800" dirty="0">
                          <a:latin typeface="Book Antiqua" panose="02040602050305030304" pitchFamily="18" charset="0"/>
                        </a:rPr>
                        <a:t>36 m</a:t>
                      </a:r>
                    </a:p>
                  </a:txBody>
                  <a:tcPr/>
                </a:tc>
                <a:tc>
                  <a:txBody>
                    <a:bodyPr/>
                    <a:lstStyle/>
                    <a:p>
                      <a:r>
                        <a:rPr lang="en-US" sz="1800" b="1" dirty="0">
                          <a:latin typeface="Book Antiqua" panose="02040602050305030304" pitchFamily="18" charset="0"/>
                        </a:rPr>
                        <a:t>Listed – </a:t>
                      </a:r>
                      <a:r>
                        <a:rPr lang="en-US" sz="1800" dirty="0">
                          <a:latin typeface="Book Antiqua" panose="02040602050305030304" pitchFamily="18" charset="0"/>
                        </a:rPr>
                        <a:t>12 m</a:t>
                      </a:r>
                    </a:p>
                    <a:p>
                      <a:r>
                        <a:rPr lang="en-US" sz="1800" b="1" dirty="0">
                          <a:latin typeface="Book Antiqua" panose="02040602050305030304" pitchFamily="18" charset="0"/>
                        </a:rPr>
                        <a:t>Unlisted – </a:t>
                      </a:r>
                      <a:r>
                        <a:rPr lang="en-US" sz="1800" dirty="0">
                          <a:latin typeface="Book Antiqua" panose="02040602050305030304" pitchFamily="18" charset="0"/>
                        </a:rPr>
                        <a:t>36 m</a:t>
                      </a:r>
                    </a:p>
                  </a:txBody>
                  <a:tcPr/>
                </a:tc>
                <a:extLst>
                  <a:ext uri="{0D108BD9-81ED-4DB2-BD59-A6C34878D82A}">
                    <a16:rowId xmlns:a16="http://schemas.microsoft.com/office/drawing/2014/main" val="2966831260"/>
                  </a:ext>
                </a:extLst>
              </a:tr>
            </a:tbl>
          </a:graphicData>
        </a:graphic>
      </p:graphicFrame>
    </p:spTree>
    <p:extLst>
      <p:ext uri="{BB962C8B-B14F-4D97-AF65-F5344CB8AC3E}">
        <p14:creationId xmlns:p14="http://schemas.microsoft.com/office/powerpoint/2010/main" val="305626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B35B-1C35-9B7E-13A0-48C9A079C1E5}"/>
              </a:ext>
            </a:extLst>
          </p:cNvPr>
          <p:cNvSpPr>
            <a:spLocks noGrp="1"/>
          </p:cNvSpPr>
          <p:nvPr>
            <p:ph type="title"/>
          </p:nvPr>
        </p:nvSpPr>
        <p:spPr>
          <a:xfrm>
            <a:off x="657606" y="0"/>
            <a:ext cx="10772775" cy="1015499"/>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E6C8E45F-C987-A445-2B61-B646008AE399}"/>
              </a:ext>
            </a:extLst>
          </p:cNvPr>
          <p:cNvSpPr>
            <a:spLocks noGrp="1"/>
          </p:cNvSpPr>
          <p:nvPr>
            <p:ph idx="1"/>
          </p:nvPr>
        </p:nvSpPr>
        <p:spPr>
          <a:xfrm>
            <a:off x="676656" y="1015499"/>
            <a:ext cx="10753725" cy="5782866"/>
          </a:xfrm>
        </p:spPr>
        <p:txBody>
          <a:bodyPr>
            <a:normAutofit/>
          </a:bodyPr>
          <a:lstStyle/>
          <a:p>
            <a:pPr marL="0" indent="0">
              <a:buNone/>
            </a:pPr>
            <a:r>
              <a:rPr lang="en-US" b="1" dirty="0"/>
              <a:t>Capital Gains</a:t>
            </a:r>
          </a:p>
          <a:p>
            <a:r>
              <a:rPr lang="en-US" sz="2000" dirty="0"/>
              <a:t>Tax rates for long-term capital gains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Computational provisions – 45 to 55 of ITA</a:t>
            </a:r>
          </a:p>
          <a:p>
            <a:r>
              <a:rPr lang="en-US" sz="2000" dirty="0"/>
              <a:t>Long-term Capital Gains – S. 112(1)(c)</a:t>
            </a:r>
          </a:p>
          <a:p>
            <a:pPr lvl="1"/>
            <a:r>
              <a:rPr lang="en-US" sz="2000" dirty="0"/>
              <a:t>Special rates of tax for LTCG – S. 112A</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B60BF0FB-53CE-BE62-B2CA-572A6F20987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EB91C00-08ED-BCD5-806C-8606B3C48E6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9E67F04-2B12-34E6-08D3-6F5760F51471}"/>
              </a:ext>
            </a:extLst>
          </p:cNvPr>
          <p:cNvSpPr>
            <a:spLocks noGrp="1"/>
          </p:cNvSpPr>
          <p:nvPr>
            <p:ph type="sldNum" sz="quarter" idx="12"/>
          </p:nvPr>
        </p:nvSpPr>
        <p:spPr/>
        <p:txBody>
          <a:bodyPr/>
          <a:lstStyle/>
          <a:p>
            <a:fld id="{53B6C93E-B05E-49F4-B363-E611733D9E4E}" type="slidenum">
              <a:rPr lang="en-US" smtClean="0"/>
              <a:pPr/>
              <a:t>56</a:t>
            </a:fld>
            <a:endParaRPr lang="en-US"/>
          </a:p>
        </p:txBody>
      </p:sp>
      <p:graphicFrame>
        <p:nvGraphicFramePr>
          <p:cNvPr id="10" name="Table 9">
            <a:extLst>
              <a:ext uri="{FF2B5EF4-FFF2-40B4-BE49-F238E27FC236}">
                <a16:creationId xmlns:a16="http://schemas.microsoft.com/office/drawing/2014/main" id="{41A65599-005A-6EFA-085C-6FDE4C570850}"/>
              </a:ext>
            </a:extLst>
          </p:cNvPr>
          <p:cNvGraphicFramePr>
            <a:graphicFrameLocks noGrp="1"/>
          </p:cNvGraphicFramePr>
          <p:nvPr>
            <p:extLst>
              <p:ext uri="{D42A27DB-BD31-4B8C-83A1-F6EECF244321}">
                <p14:modId xmlns:p14="http://schemas.microsoft.com/office/powerpoint/2010/main" val="1002964519"/>
              </p:ext>
            </p:extLst>
          </p:nvPr>
        </p:nvGraphicFramePr>
        <p:xfrm>
          <a:off x="1152172" y="1800410"/>
          <a:ext cx="10537833" cy="3398318"/>
        </p:xfrm>
        <a:graphic>
          <a:graphicData uri="http://schemas.openxmlformats.org/drawingml/2006/table">
            <a:tbl>
              <a:tblPr firstRow="1" bandRow="1">
                <a:tableStyleId>{5C22544A-7EE6-4342-B048-85BDC9FD1C3A}</a:tableStyleId>
              </a:tblPr>
              <a:tblGrid>
                <a:gridCol w="2380653">
                  <a:extLst>
                    <a:ext uri="{9D8B030D-6E8A-4147-A177-3AD203B41FA5}">
                      <a16:colId xmlns:a16="http://schemas.microsoft.com/office/drawing/2014/main" val="1450465852"/>
                    </a:ext>
                  </a:extLst>
                </a:gridCol>
                <a:gridCol w="1448391">
                  <a:extLst>
                    <a:ext uri="{9D8B030D-6E8A-4147-A177-3AD203B41FA5}">
                      <a16:colId xmlns:a16="http://schemas.microsoft.com/office/drawing/2014/main" val="2512438595"/>
                    </a:ext>
                  </a:extLst>
                </a:gridCol>
                <a:gridCol w="1618643">
                  <a:extLst>
                    <a:ext uri="{9D8B030D-6E8A-4147-A177-3AD203B41FA5}">
                      <a16:colId xmlns:a16="http://schemas.microsoft.com/office/drawing/2014/main" val="2969418008"/>
                    </a:ext>
                  </a:extLst>
                </a:gridCol>
                <a:gridCol w="1704284">
                  <a:extLst>
                    <a:ext uri="{9D8B030D-6E8A-4147-A177-3AD203B41FA5}">
                      <a16:colId xmlns:a16="http://schemas.microsoft.com/office/drawing/2014/main" val="1146696050"/>
                    </a:ext>
                  </a:extLst>
                </a:gridCol>
                <a:gridCol w="1729978">
                  <a:extLst>
                    <a:ext uri="{9D8B030D-6E8A-4147-A177-3AD203B41FA5}">
                      <a16:colId xmlns:a16="http://schemas.microsoft.com/office/drawing/2014/main" val="3286877847"/>
                    </a:ext>
                  </a:extLst>
                </a:gridCol>
                <a:gridCol w="1655884">
                  <a:extLst>
                    <a:ext uri="{9D8B030D-6E8A-4147-A177-3AD203B41FA5}">
                      <a16:colId xmlns:a16="http://schemas.microsoft.com/office/drawing/2014/main" val="3524651759"/>
                    </a:ext>
                  </a:extLst>
                </a:gridCol>
              </a:tblGrid>
              <a:tr h="593084">
                <a:tc>
                  <a:txBody>
                    <a:bodyPr/>
                    <a:lstStyle/>
                    <a:p>
                      <a:r>
                        <a:rPr lang="en-US" sz="1800" dirty="0">
                          <a:latin typeface="Book Antiqua" panose="02040602050305030304" pitchFamily="18" charset="0"/>
                        </a:rPr>
                        <a:t>Listed Shares</a:t>
                      </a:r>
                    </a:p>
                  </a:txBody>
                  <a:tcPr/>
                </a:tc>
                <a:tc>
                  <a:txBody>
                    <a:bodyPr/>
                    <a:lstStyle/>
                    <a:p>
                      <a:r>
                        <a:rPr lang="en-US" sz="1800" dirty="0">
                          <a:latin typeface="Book Antiqua" panose="02040602050305030304" pitchFamily="18" charset="0"/>
                        </a:rPr>
                        <a:t>Unlisted Shares</a:t>
                      </a:r>
                    </a:p>
                  </a:txBody>
                  <a:tcPr/>
                </a:tc>
                <a:tc>
                  <a:txBody>
                    <a:bodyPr/>
                    <a:lstStyle/>
                    <a:p>
                      <a:r>
                        <a:rPr lang="en-US" sz="1800" dirty="0">
                          <a:latin typeface="Book Antiqua" panose="02040602050305030304" pitchFamily="18" charset="0"/>
                        </a:rPr>
                        <a:t>Listed Bonds</a:t>
                      </a:r>
                    </a:p>
                  </a:txBody>
                  <a:tcPr/>
                </a:tc>
                <a:tc>
                  <a:txBody>
                    <a:bodyPr/>
                    <a:lstStyle/>
                    <a:p>
                      <a:r>
                        <a:rPr lang="en-US" sz="1800" dirty="0">
                          <a:latin typeface="Book Antiqua" panose="02040602050305030304" pitchFamily="18" charset="0"/>
                        </a:rPr>
                        <a:t>Unlisted Bonds</a:t>
                      </a:r>
                    </a:p>
                  </a:txBody>
                  <a:tcPr/>
                </a:tc>
                <a:tc>
                  <a:txBody>
                    <a:bodyPr/>
                    <a:lstStyle/>
                    <a:p>
                      <a:r>
                        <a:rPr lang="en-US" sz="1800" dirty="0">
                          <a:latin typeface="Book Antiqua" panose="02040602050305030304" pitchFamily="18" charset="0"/>
                        </a:rPr>
                        <a:t>Listed Debentures</a:t>
                      </a:r>
                    </a:p>
                  </a:txBody>
                  <a:tcPr/>
                </a:tc>
                <a:tc>
                  <a:txBody>
                    <a:bodyPr/>
                    <a:lstStyle/>
                    <a:p>
                      <a:r>
                        <a:rPr lang="en-US" sz="1800" dirty="0">
                          <a:latin typeface="Book Antiqua" panose="02040602050305030304" pitchFamily="18" charset="0"/>
                        </a:rPr>
                        <a:t>Unlisted Debentures</a:t>
                      </a:r>
                    </a:p>
                  </a:txBody>
                  <a:tcPr/>
                </a:tc>
                <a:extLst>
                  <a:ext uri="{0D108BD9-81ED-4DB2-BD59-A6C34878D82A}">
                    <a16:rowId xmlns:a16="http://schemas.microsoft.com/office/drawing/2014/main" val="3131187603"/>
                  </a:ext>
                </a:extLst>
              </a:tr>
              <a:tr h="2118158">
                <a:tc>
                  <a:txBody>
                    <a:bodyPr/>
                    <a:lstStyle/>
                    <a:p>
                      <a:r>
                        <a:rPr lang="en-US" sz="1800" dirty="0">
                          <a:latin typeface="Book Antiqua" panose="02040602050305030304" pitchFamily="18" charset="0"/>
                        </a:rPr>
                        <a:t>Till 31.03.18– Exempt</a:t>
                      </a:r>
                    </a:p>
                    <a:p>
                      <a:endParaRPr lang="en-US" sz="1800" dirty="0">
                        <a:latin typeface="Book Antiqua" panose="02040602050305030304" pitchFamily="18" charset="0"/>
                      </a:endParaRPr>
                    </a:p>
                    <a:p>
                      <a:r>
                        <a:rPr lang="en-US" sz="1800" dirty="0">
                          <a:latin typeface="Book Antiqua" panose="02040602050305030304" pitchFamily="18" charset="0"/>
                        </a:rPr>
                        <a:t>From 01.04.18 @10% without Forex Fluctuation Adjustment (FFA) or Indexation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Book Antiqua" panose="02040602050305030304" pitchFamily="18" charset="0"/>
                        </a:rPr>
                        <a:t>Taxable @10% without FFA or Indexation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Book Antiqua" panose="02040602050305030304" pitchFamily="18" charset="0"/>
                        </a:rPr>
                        <a:t>Effective rate @ 10% without indexation</a:t>
                      </a:r>
                    </a:p>
                  </a:txBody>
                  <a:tcPr/>
                </a:tc>
                <a:tc>
                  <a:txBody>
                    <a:bodyPr/>
                    <a:lstStyle/>
                    <a:p>
                      <a:r>
                        <a:rPr lang="en-US" sz="1800" dirty="0">
                          <a:latin typeface="Book Antiqua" panose="02040602050305030304" pitchFamily="18" charset="0"/>
                        </a:rPr>
                        <a:t>Taxable @10% without indexation or FFA</a:t>
                      </a:r>
                    </a:p>
                  </a:txBody>
                  <a:tcPr/>
                </a:tc>
                <a:tc>
                  <a:txBody>
                    <a:bodyPr/>
                    <a:lstStyle/>
                    <a:p>
                      <a:r>
                        <a:rPr lang="en-US" sz="1800" dirty="0">
                          <a:latin typeface="Book Antiqua" panose="02040602050305030304" pitchFamily="18" charset="0"/>
                        </a:rPr>
                        <a:t>Taxable @10% </a:t>
                      </a:r>
                      <a:r>
                        <a:rPr lang="en-US" sz="1800" b="1" dirty="0">
                          <a:latin typeface="Book Antiqua" panose="02040602050305030304" pitchFamily="18" charset="0"/>
                        </a:rPr>
                        <a:t>with </a:t>
                      </a:r>
                      <a:r>
                        <a:rPr lang="en-US" sz="1800" dirty="0">
                          <a:latin typeface="Book Antiqua" panose="02040602050305030304" pitchFamily="18" charset="0"/>
                        </a:rPr>
                        <a:t>FFA</a:t>
                      </a:r>
                    </a:p>
                  </a:txBody>
                  <a:tcPr/>
                </a:tc>
                <a:tc>
                  <a:txBody>
                    <a:bodyPr/>
                    <a:lstStyle/>
                    <a:p>
                      <a:r>
                        <a:rPr lang="en-US" sz="1800" dirty="0">
                          <a:latin typeface="Book Antiqua" panose="02040602050305030304" pitchFamily="18" charset="0"/>
                        </a:rPr>
                        <a:t>Taxable @10% without FFA or indexation</a:t>
                      </a:r>
                    </a:p>
                  </a:txBody>
                  <a:tcPr/>
                </a:tc>
                <a:extLst>
                  <a:ext uri="{0D108BD9-81ED-4DB2-BD59-A6C34878D82A}">
                    <a16:rowId xmlns:a16="http://schemas.microsoft.com/office/drawing/2014/main" val="1448021907"/>
                  </a:ext>
                </a:extLst>
              </a:tr>
              <a:tr h="593084">
                <a:tc>
                  <a:txBody>
                    <a:bodyPr/>
                    <a:lstStyle/>
                    <a:p>
                      <a:r>
                        <a:rPr lang="en-US" sz="1800" dirty="0">
                          <a:latin typeface="Book Antiqua" panose="02040602050305030304" pitchFamily="18" charset="0"/>
                        </a:rPr>
                        <a:t>Nil till 31.03.18; TDS @10% from 01.04.18</a:t>
                      </a:r>
                    </a:p>
                  </a:txBody>
                  <a:tcPr/>
                </a:tc>
                <a:tc>
                  <a:txBody>
                    <a:bodyPr/>
                    <a:lstStyle/>
                    <a:p>
                      <a:r>
                        <a:rPr lang="en-US" sz="1800" b="1" dirty="0">
                          <a:latin typeface="Book Antiqua" panose="02040602050305030304" pitchFamily="18" charset="0"/>
                        </a:rPr>
                        <a:t>TDS @20%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Book Antiqua" panose="02040602050305030304" pitchFamily="18" charset="0"/>
                        </a:rPr>
                        <a:t>TDS @20%</a:t>
                      </a:r>
                    </a:p>
                  </a:txBody>
                  <a:tcPr/>
                </a:tc>
                <a:tc>
                  <a:txBody>
                    <a:bodyPr/>
                    <a:lstStyle/>
                    <a:p>
                      <a:r>
                        <a:rPr lang="en-US" sz="1800" dirty="0">
                          <a:latin typeface="Book Antiqua" panose="02040602050305030304" pitchFamily="18" charset="0"/>
                        </a:rPr>
                        <a:t>TDS @10%</a:t>
                      </a:r>
                    </a:p>
                  </a:txBody>
                  <a:tcPr/>
                </a:tc>
                <a:tc>
                  <a:txBody>
                    <a:bodyPr/>
                    <a:lstStyle/>
                    <a:p>
                      <a:r>
                        <a:rPr lang="en-US" sz="1800" b="1" dirty="0">
                          <a:latin typeface="Book Antiqua" panose="02040602050305030304" pitchFamily="18" charset="0"/>
                        </a:rPr>
                        <a:t>TDS @20%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Book Antiqua" panose="02040602050305030304" pitchFamily="18" charset="0"/>
                        </a:rPr>
                        <a:t>TDS @10%</a:t>
                      </a:r>
                    </a:p>
                  </a:txBody>
                  <a:tcPr/>
                </a:tc>
                <a:extLst>
                  <a:ext uri="{0D108BD9-81ED-4DB2-BD59-A6C34878D82A}">
                    <a16:rowId xmlns:a16="http://schemas.microsoft.com/office/drawing/2014/main" val="3618341381"/>
                  </a:ext>
                </a:extLst>
              </a:tr>
            </a:tbl>
          </a:graphicData>
        </a:graphic>
      </p:graphicFrame>
    </p:spTree>
    <p:extLst>
      <p:ext uri="{BB962C8B-B14F-4D97-AF65-F5344CB8AC3E}">
        <p14:creationId xmlns:p14="http://schemas.microsoft.com/office/powerpoint/2010/main" val="2773053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B35B-1C35-9B7E-13A0-48C9A079C1E5}"/>
              </a:ext>
            </a:extLst>
          </p:cNvPr>
          <p:cNvSpPr>
            <a:spLocks noGrp="1"/>
          </p:cNvSpPr>
          <p:nvPr>
            <p:ph type="title"/>
          </p:nvPr>
        </p:nvSpPr>
        <p:spPr>
          <a:xfrm>
            <a:off x="657606" y="216953"/>
            <a:ext cx="10772775" cy="1015499"/>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E6C8E45F-C987-A445-2B61-B646008AE399}"/>
              </a:ext>
            </a:extLst>
          </p:cNvPr>
          <p:cNvSpPr>
            <a:spLocks noGrp="1"/>
          </p:cNvSpPr>
          <p:nvPr>
            <p:ph idx="1"/>
          </p:nvPr>
        </p:nvSpPr>
        <p:spPr>
          <a:xfrm>
            <a:off x="676656" y="1232451"/>
            <a:ext cx="10753725" cy="5017273"/>
          </a:xfrm>
        </p:spPr>
        <p:txBody>
          <a:bodyPr/>
          <a:lstStyle/>
          <a:p>
            <a:pPr marL="0" indent="0">
              <a:buNone/>
            </a:pPr>
            <a:r>
              <a:rPr lang="en-US" b="1" dirty="0"/>
              <a:t>Capital Gains – Foreign Fluctuation Adjustments - Provisions</a:t>
            </a:r>
          </a:p>
          <a:p>
            <a:r>
              <a:rPr lang="en-US" dirty="0"/>
              <a:t>Foreign Fluctuation Adjustment benefit available to – </a:t>
            </a:r>
          </a:p>
          <a:p>
            <a:pPr lvl="1"/>
            <a:r>
              <a:rPr lang="en-US" dirty="0"/>
              <a:t>Capital Gains, STCG and LTCG</a:t>
            </a:r>
          </a:p>
          <a:p>
            <a:pPr lvl="1"/>
            <a:r>
              <a:rPr lang="en-US" dirty="0"/>
              <a:t>Arising on transfer by NR</a:t>
            </a:r>
          </a:p>
          <a:p>
            <a:pPr lvl="1"/>
            <a:r>
              <a:rPr lang="en-US" dirty="0"/>
              <a:t>Only for shares or debentures of an Indian company</a:t>
            </a:r>
          </a:p>
          <a:p>
            <a:pPr lvl="1"/>
            <a:r>
              <a:rPr lang="en-US" dirty="0"/>
              <a:t>Purchased out of foreign currency</a:t>
            </a:r>
          </a:p>
          <a:p>
            <a:r>
              <a:rPr lang="en-US" dirty="0"/>
              <a:t>Capital Gains to be computed in foreign currency</a:t>
            </a:r>
          </a:p>
          <a:p>
            <a:pPr lvl="1"/>
            <a:r>
              <a:rPr lang="en-US" dirty="0"/>
              <a:t>Additional gains on account of devaluation of Indian Currency eliminated</a:t>
            </a:r>
          </a:p>
          <a:p>
            <a:r>
              <a:rPr lang="en-US" dirty="0"/>
              <a:t>Mandatory provision</a:t>
            </a:r>
          </a:p>
          <a:p>
            <a:pPr lvl="1"/>
            <a:r>
              <a:rPr lang="en-US" dirty="0"/>
              <a:t>Option to opt for indexation instead of FFA?</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B60BF0FB-53CE-BE62-B2CA-572A6F20987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EB91C00-08ED-BCD5-806C-8606B3C48E6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9E67F04-2B12-34E6-08D3-6F5760F51471}"/>
              </a:ext>
            </a:extLst>
          </p:cNvPr>
          <p:cNvSpPr>
            <a:spLocks noGrp="1"/>
          </p:cNvSpPr>
          <p:nvPr>
            <p:ph type="sldNum" sz="quarter" idx="12"/>
          </p:nvPr>
        </p:nvSpPr>
        <p:spPr/>
        <p:txBody>
          <a:bodyPr/>
          <a:lstStyle/>
          <a:p>
            <a:fld id="{53B6C93E-B05E-49F4-B363-E611733D9E4E}" type="slidenum">
              <a:rPr lang="en-US" smtClean="0"/>
              <a:pPr/>
              <a:t>57</a:t>
            </a:fld>
            <a:endParaRPr lang="en-US"/>
          </a:p>
        </p:txBody>
      </p:sp>
    </p:spTree>
    <p:extLst>
      <p:ext uri="{BB962C8B-B14F-4D97-AF65-F5344CB8AC3E}">
        <p14:creationId xmlns:p14="http://schemas.microsoft.com/office/powerpoint/2010/main" val="3523566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B35B-1C35-9B7E-13A0-48C9A079C1E5}"/>
              </a:ext>
            </a:extLst>
          </p:cNvPr>
          <p:cNvSpPr>
            <a:spLocks noGrp="1"/>
          </p:cNvSpPr>
          <p:nvPr>
            <p:ph type="title"/>
          </p:nvPr>
        </p:nvSpPr>
        <p:spPr>
          <a:xfrm>
            <a:off x="657606" y="19165"/>
            <a:ext cx="10772775" cy="1015499"/>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E6C8E45F-C987-A445-2B61-B646008AE399}"/>
              </a:ext>
            </a:extLst>
          </p:cNvPr>
          <p:cNvSpPr>
            <a:spLocks noGrp="1"/>
          </p:cNvSpPr>
          <p:nvPr>
            <p:ph idx="1"/>
          </p:nvPr>
        </p:nvSpPr>
        <p:spPr>
          <a:xfrm>
            <a:off x="676656" y="866693"/>
            <a:ext cx="10753725" cy="5383032"/>
          </a:xfrm>
        </p:spPr>
        <p:txBody>
          <a:bodyPr/>
          <a:lstStyle/>
          <a:p>
            <a:pPr marL="0" indent="0">
              <a:buNone/>
            </a:pPr>
            <a:r>
              <a:rPr lang="en-US" b="1" dirty="0"/>
              <a:t>Capital Gains – Foreign Fluctuation Adjustments - Provisions</a:t>
            </a:r>
          </a:p>
          <a:p>
            <a:r>
              <a:rPr lang="en-US" dirty="0"/>
              <a:t>Rule 115A – Avg. of TT Buying and Selling Rates</a:t>
            </a:r>
          </a:p>
          <a:p>
            <a:pPr lvl="1"/>
            <a:r>
              <a:rPr lang="en-US" dirty="0"/>
              <a:t>Only for NR</a:t>
            </a:r>
            <a:r>
              <a:rPr lang="en-US" b="1" u="sng" dirty="0"/>
              <a:t>I</a:t>
            </a:r>
          </a:p>
        </p:txBody>
      </p:sp>
      <p:sp>
        <p:nvSpPr>
          <p:cNvPr id="4" name="Date Placeholder 3">
            <a:extLst>
              <a:ext uri="{FF2B5EF4-FFF2-40B4-BE49-F238E27FC236}">
                <a16:creationId xmlns:a16="http://schemas.microsoft.com/office/drawing/2014/main" id="{B60BF0FB-53CE-BE62-B2CA-572A6F20987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EB91C00-08ED-BCD5-806C-8606B3C48E6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9E67F04-2B12-34E6-08D3-6F5760F51471}"/>
              </a:ext>
            </a:extLst>
          </p:cNvPr>
          <p:cNvSpPr>
            <a:spLocks noGrp="1"/>
          </p:cNvSpPr>
          <p:nvPr>
            <p:ph type="sldNum" sz="quarter" idx="12"/>
          </p:nvPr>
        </p:nvSpPr>
        <p:spPr/>
        <p:txBody>
          <a:bodyPr/>
          <a:lstStyle/>
          <a:p>
            <a:fld id="{53B6C93E-B05E-49F4-B363-E611733D9E4E}" type="slidenum">
              <a:rPr lang="en-US" smtClean="0"/>
              <a:pPr/>
              <a:t>58</a:t>
            </a:fld>
            <a:endParaRPr lang="en-US"/>
          </a:p>
        </p:txBody>
      </p:sp>
      <p:graphicFrame>
        <p:nvGraphicFramePr>
          <p:cNvPr id="7" name="Table 6">
            <a:extLst>
              <a:ext uri="{FF2B5EF4-FFF2-40B4-BE49-F238E27FC236}">
                <a16:creationId xmlns:a16="http://schemas.microsoft.com/office/drawing/2014/main" id="{79D88902-B9F9-E8B3-B4DE-5D35F802D998}"/>
              </a:ext>
            </a:extLst>
          </p:cNvPr>
          <p:cNvGraphicFramePr>
            <a:graphicFrameLocks noGrp="1"/>
          </p:cNvGraphicFramePr>
          <p:nvPr>
            <p:extLst>
              <p:ext uri="{D42A27DB-BD31-4B8C-83A1-F6EECF244321}">
                <p14:modId xmlns:p14="http://schemas.microsoft.com/office/powerpoint/2010/main" val="3012475435"/>
              </p:ext>
            </p:extLst>
          </p:nvPr>
        </p:nvGraphicFramePr>
        <p:xfrm>
          <a:off x="1069892" y="2749018"/>
          <a:ext cx="9306560" cy="3242289"/>
        </p:xfrm>
        <a:graphic>
          <a:graphicData uri="http://schemas.openxmlformats.org/drawingml/2006/table">
            <a:tbl>
              <a:tblPr firstRow="1" firstCol="1" bandRow="1">
                <a:tableStyleId>{5C22544A-7EE6-4342-B048-85BDC9FD1C3A}</a:tableStyleId>
              </a:tblPr>
              <a:tblGrid>
                <a:gridCol w="711200">
                  <a:extLst>
                    <a:ext uri="{9D8B030D-6E8A-4147-A177-3AD203B41FA5}">
                      <a16:colId xmlns:a16="http://schemas.microsoft.com/office/drawing/2014/main" val="1812133041"/>
                    </a:ext>
                  </a:extLst>
                </a:gridCol>
                <a:gridCol w="3011424">
                  <a:extLst>
                    <a:ext uri="{9D8B030D-6E8A-4147-A177-3AD203B41FA5}">
                      <a16:colId xmlns:a16="http://schemas.microsoft.com/office/drawing/2014/main" val="1954323519"/>
                    </a:ext>
                  </a:extLst>
                </a:gridCol>
                <a:gridCol w="1861312">
                  <a:extLst>
                    <a:ext uri="{9D8B030D-6E8A-4147-A177-3AD203B41FA5}">
                      <a16:colId xmlns:a16="http://schemas.microsoft.com/office/drawing/2014/main" val="3886532761"/>
                    </a:ext>
                  </a:extLst>
                </a:gridCol>
                <a:gridCol w="1861312">
                  <a:extLst>
                    <a:ext uri="{9D8B030D-6E8A-4147-A177-3AD203B41FA5}">
                      <a16:colId xmlns:a16="http://schemas.microsoft.com/office/drawing/2014/main" val="2922786002"/>
                    </a:ext>
                  </a:extLst>
                </a:gridCol>
                <a:gridCol w="1861312">
                  <a:extLst>
                    <a:ext uri="{9D8B030D-6E8A-4147-A177-3AD203B41FA5}">
                      <a16:colId xmlns:a16="http://schemas.microsoft.com/office/drawing/2014/main" val="3209536775"/>
                    </a:ext>
                  </a:extLst>
                </a:gridCol>
              </a:tblGrid>
              <a:tr h="403315">
                <a:tc>
                  <a:txBody>
                    <a:bodyPr/>
                    <a:lstStyle/>
                    <a:p>
                      <a:pPr algn="ctr"/>
                      <a:r>
                        <a:rPr lang="en-US" dirty="0">
                          <a:latin typeface="Book Antiqua" panose="02040602050305030304" pitchFamily="18" charset="0"/>
                        </a:rPr>
                        <a:t>Sr . No.</a:t>
                      </a:r>
                    </a:p>
                  </a:txBody>
                  <a:tcPr/>
                </a:tc>
                <a:tc>
                  <a:txBody>
                    <a:bodyPr/>
                    <a:lstStyle/>
                    <a:p>
                      <a:pPr algn="ctr"/>
                      <a:r>
                        <a:rPr lang="en-US" dirty="0">
                          <a:latin typeface="Book Antiqua" panose="02040602050305030304" pitchFamily="18" charset="0"/>
                        </a:rPr>
                        <a:t>Particulars</a:t>
                      </a:r>
                    </a:p>
                  </a:txBody>
                  <a:tcPr/>
                </a:tc>
                <a:tc>
                  <a:txBody>
                    <a:bodyPr/>
                    <a:lstStyle/>
                    <a:p>
                      <a:pPr algn="ctr"/>
                      <a:r>
                        <a:rPr lang="en-US" dirty="0">
                          <a:latin typeface="Book Antiqua" panose="02040602050305030304" pitchFamily="18" charset="0"/>
                        </a:rPr>
                        <a:t>In INR</a:t>
                      </a:r>
                    </a:p>
                  </a:txBody>
                  <a:tcPr/>
                </a:tc>
                <a:tc>
                  <a:txBody>
                    <a:bodyPr/>
                    <a:lstStyle/>
                    <a:p>
                      <a:pPr algn="ctr"/>
                      <a:r>
                        <a:rPr lang="en-US" dirty="0">
                          <a:latin typeface="Book Antiqua" panose="02040602050305030304" pitchFamily="18" charset="0"/>
                        </a:rPr>
                        <a:t>Forex Rate</a:t>
                      </a:r>
                    </a:p>
                  </a:txBody>
                  <a:tcPr/>
                </a:tc>
                <a:tc>
                  <a:txBody>
                    <a:bodyPr/>
                    <a:lstStyle/>
                    <a:p>
                      <a:pPr algn="ctr"/>
                      <a:r>
                        <a:rPr lang="en-US" dirty="0">
                          <a:latin typeface="Book Antiqua" panose="02040602050305030304" pitchFamily="18" charset="0"/>
                        </a:rPr>
                        <a:t>In USD</a:t>
                      </a:r>
                    </a:p>
                  </a:txBody>
                  <a:tcPr/>
                </a:tc>
                <a:extLst>
                  <a:ext uri="{0D108BD9-81ED-4DB2-BD59-A6C34878D82A}">
                    <a16:rowId xmlns:a16="http://schemas.microsoft.com/office/drawing/2014/main" val="2178420539"/>
                  </a:ext>
                </a:extLst>
              </a:tr>
              <a:tr h="696132">
                <a:tc>
                  <a:txBody>
                    <a:bodyPr/>
                    <a:lstStyle/>
                    <a:p>
                      <a:pPr algn="ctr"/>
                      <a:r>
                        <a:rPr lang="en-US" b="1" dirty="0">
                          <a:latin typeface="Book Antiqua" panose="02040602050305030304" pitchFamily="18" charset="0"/>
                        </a:rPr>
                        <a:t>1.</a:t>
                      </a:r>
                    </a:p>
                  </a:txBody>
                  <a:tcPr/>
                </a:tc>
                <a:tc>
                  <a:txBody>
                    <a:bodyPr/>
                    <a:lstStyle/>
                    <a:p>
                      <a:r>
                        <a:rPr lang="en-US" dirty="0">
                          <a:latin typeface="Book Antiqua" panose="02040602050305030304" pitchFamily="18" charset="0"/>
                        </a:rPr>
                        <a:t>Cost of purchase</a:t>
                      </a:r>
                    </a:p>
                  </a:txBody>
                  <a:tcPr/>
                </a:tc>
                <a:tc>
                  <a:txBody>
                    <a:bodyPr/>
                    <a:lstStyle/>
                    <a:p>
                      <a:pPr algn="r"/>
                      <a:r>
                        <a:rPr lang="en-US" dirty="0">
                          <a:latin typeface="Book Antiqua" panose="02040602050305030304" pitchFamily="18" charset="0"/>
                        </a:rPr>
                        <a:t>65,000</a:t>
                      </a:r>
                    </a:p>
                  </a:txBody>
                  <a:tcPr/>
                </a:tc>
                <a:tc>
                  <a:txBody>
                    <a:bodyPr/>
                    <a:lstStyle/>
                    <a:p>
                      <a:pPr algn="r"/>
                      <a:r>
                        <a:rPr lang="en-US" dirty="0">
                          <a:latin typeface="Book Antiqua" panose="02040602050305030304" pitchFamily="18" charset="0"/>
                        </a:rPr>
                        <a:t>65</a:t>
                      </a:r>
                    </a:p>
                  </a:txBody>
                  <a:tcPr/>
                </a:tc>
                <a:tc>
                  <a:txBody>
                    <a:bodyPr/>
                    <a:lstStyle/>
                    <a:p>
                      <a:pPr algn="r"/>
                      <a:r>
                        <a:rPr lang="en-US" dirty="0">
                          <a:latin typeface="Book Antiqua" panose="02040602050305030304" pitchFamily="18" charset="0"/>
                        </a:rPr>
                        <a:t>1,000</a:t>
                      </a:r>
                    </a:p>
                  </a:txBody>
                  <a:tcPr/>
                </a:tc>
                <a:extLst>
                  <a:ext uri="{0D108BD9-81ED-4DB2-BD59-A6C34878D82A}">
                    <a16:rowId xmlns:a16="http://schemas.microsoft.com/office/drawing/2014/main" val="1670210950"/>
                  </a:ext>
                </a:extLst>
              </a:tr>
              <a:tr h="403315">
                <a:tc>
                  <a:txBody>
                    <a:bodyPr/>
                    <a:lstStyle/>
                    <a:p>
                      <a:pPr algn="ctr"/>
                      <a:r>
                        <a:rPr lang="en-US" b="1" dirty="0">
                          <a:latin typeface="Book Antiqua" panose="02040602050305030304" pitchFamily="18" charset="0"/>
                        </a:rPr>
                        <a:t>2.</a:t>
                      </a:r>
                    </a:p>
                  </a:txBody>
                  <a:tcPr/>
                </a:tc>
                <a:tc>
                  <a:txBody>
                    <a:bodyPr/>
                    <a:lstStyle/>
                    <a:p>
                      <a:r>
                        <a:rPr lang="en-US" dirty="0">
                          <a:latin typeface="Book Antiqua" panose="02040602050305030304" pitchFamily="18" charset="0"/>
                        </a:rPr>
                        <a:t>Sale Proceeds</a:t>
                      </a:r>
                    </a:p>
                  </a:txBody>
                  <a:tcPr/>
                </a:tc>
                <a:tc>
                  <a:txBody>
                    <a:bodyPr/>
                    <a:lstStyle/>
                    <a:p>
                      <a:pPr algn="r"/>
                      <a:r>
                        <a:rPr lang="en-US" dirty="0">
                          <a:latin typeface="Book Antiqua" panose="02040602050305030304" pitchFamily="18" charset="0"/>
                        </a:rPr>
                        <a:t>1,00,000</a:t>
                      </a:r>
                    </a:p>
                  </a:txBody>
                  <a:tcPr/>
                </a:tc>
                <a:tc>
                  <a:txBody>
                    <a:bodyPr/>
                    <a:lstStyle/>
                    <a:p>
                      <a:pPr algn="r"/>
                      <a:r>
                        <a:rPr lang="en-US" dirty="0">
                          <a:latin typeface="Book Antiqua" panose="02040602050305030304" pitchFamily="18" charset="0"/>
                        </a:rPr>
                        <a:t>80</a:t>
                      </a:r>
                    </a:p>
                  </a:txBody>
                  <a:tcPr/>
                </a:tc>
                <a:tc>
                  <a:txBody>
                    <a:bodyPr/>
                    <a:lstStyle/>
                    <a:p>
                      <a:pPr algn="r"/>
                      <a:r>
                        <a:rPr lang="en-US" dirty="0">
                          <a:latin typeface="Book Antiqua" panose="02040602050305030304" pitchFamily="18" charset="0"/>
                        </a:rPr>
                        <a:t>1,250</a:t>
                      </a:r>
                    </a:p>
                  </a:txBody>
                  <a:tcPr/>
                </a:tc>
                <a:extLst>
                  <a:ext uri="{0D108BD9-81ED-4DB2-BD59-A6C34878D82A}">
                    <a16:rowId xmlns:a16="http://schemas.microsoft.com/office/drawing/2014/main" val="115234778"/>
                  </a:ext>
                </a:extLst>
              </a:tr>
              <a:tr h="403315">
                <a:tc>
                  <a:txBody>
                    <a:bodyPr/>
                    <a:lstStyle/>
                    <a:p>
                      <a:pPr algn="ctr"/>
                      <a:r>
                        <a:rPr lang="en-US" b="0" dirty="0">
                          <a:latin typeface="Book Antiqua" panose="02040602050305030304" pitchFamily="18" charset="0"/>
                        </a:rPr>
                        <a:t>3.</a:t>
                      </a:r>
                    </a:p>
                  </a:txBody>
                  <a:tcPr/>
                </a:tc>
                <a:tc>
                  <a:txBody>
                    <a:bodyPr/>
                    <a:lstStyle/>
                    <a:p>
                      <a:r>
                        <a:rPr lang="en-US" b="0" dirty="0">
                          <a:latin typeface="Book Antiqua" panose="02040602050305030304" pitchFamily="18" charset="0"/>
                        </a:rPr>
                        <a:t>Gains</a:t>
                      </a:r>
                    </a:p>
                  </a:txBody>
                  <a:tcPr/>
                </a:tc>
                <a:tc>
                  <a:txBody>
                    <a:bodyPr/>
                    <a:lstStyle/>
                    <a:p>
                      <a:pPr algn="r"/>
                      <a:r>
                        <a:rPr lang="en-US" b="0" dirty="0">
                          <a:latin typeface="Book Antiqua" panose="02040602050305030304" pitchFamily="18" charset="0"/>
                        </a:rPr>
                        <a:t>35,000</a:t>
                      </a:r>
                    </a:p>
                  </a:txBody>
                  <a:tcPr/>
                </a:tc>
                <a:tc>
                  <a:txBody>
                    <a:bodyPr/>
                    <a:lstStyle/>
                    <a:p>
                      <a:pPr algn="r"/>
                      <a:endParaRPr lang="en-US" b="0" dirty="0">
                        <a:latin typeface="Book Antiqua" panose="02040602050305030304" pitchFamily="18" charset="0"/>
                      </a:endParaRPr>
                    </a:p>
                  </a:txBody>
                  <a:tcPr/>
                </a:tc>
                <a:tc>
                  <a:txBody>
                    <a:bodyPr/>
                    <a:lstStyle/>
                    <a:p>
                      <a:pPr algn="r"/>
                      <a:r>
                        <a:rPr lang="en-US" b="0" dirty="0">
                          <a:latin typeface="Book Antiqua" panose="02040602050305030304" pitchFamily="18" charset="0"/>
                        </a:rPr>
                        <a:t>250</a:t>
                      </a:r>
                    </a:p>
                  </a:txBody>
                  <a:tcPr/>
                </a:tc>
                <a:extLst>
                  <a:ext uri="{0D108BD9-81ED-4DB2-BD59-A6C34878D82A}">
                    <a16:rowId xmlns:a16="http://schemas.microsoft.com/office/drawing/2014/main" val="831159066"/>
                  </a:ext>
                </a:extLst>
              </a:tr>
              <a:tr h="696132">
                <a:tc>
                  <a:txBody>
                    <a:bodyPr/>
                    <a:lstStyle/>
                    <a:p>
                      <a:pPr algn="ctr"/>
                      <a:r>
                        <a:rPr lang="en-US" b="1" dirty="0">
                          <a:latin typeface="Book Antiqua" panose="02040602050305030304" pitchFamily="18" charset="0"/>
                        </a:rPr>
                        <a:t>4.</a:t>
                      </a:r>
                    </a:p>
                  </a:txBody>
                  <a:tcPr/>
                </a:tc>
                <a:tc>
                  <a:txBody>
                    <a:bodyPr/>
                    <a:lstStyle/>
                    <a:p>
                      <a:r>
                        <a:rPr lang="en-US" b="1" dirty="0">
                          <a:latin typeface="Book Antiqua" panose="02040602050305030304" pitchFamily="18" charset="0"/>
                        </a:rPr>
                        <a:t>Taxable Gains</a:t>
                      </a:r>
                    </a:p>
                    <a:p>
                      <a:r>
                        <a:rPr lang="en-US" b="1" dirty="0">
                          <a:latin typeface="Book Antiqua" panose="02040602050305030304" pitchFamily="18" charset="0"/>
                        </a:rPr>
                        <a:t>(USD 250 X INR 80)</a:t>
                      </a:r>
                    </a:p>
                  </a:txBody>
                  <a:tcPr/>
                </a:tc>
                <a:tc>
                  <a:txBody>
                    <a:bodyPr/>
                    <a:lstStyle/>
                    <a:p>
                      <a:pPr algn="r"/>
                      <a:r>
                        <a:rPr lang="en-US" b="1" dirty="0">
                          <a:latin typeface="Book Antiqua" panose="02040602050305030304" pitchFamily="18" charset="0"/>
                        </a:rPr>
                        <a:t>20,000</a:t>
                      </a:r>
                    </a:p>
                  </a:txBody>
                  <a:tcPr/>
                </a:tc>
                <a:tc>
                  <a:txBody>
                    <a:bodyPr/>
                    <a:lstStyle/>
                    <a:p>
                      <a:pPr algn="r"/>
                      <a:endParaRPr lang="en-US" b="1" dirty="0">
                        <a:latin typeface="Book Antiqua" panose="02040602050305030304" pitchFamily="18" charset="0"/>
                      </a:endParaRPr>
                    </a:p>
                  </a:txBody>
                  <a:tcPr/>
                </a:tc>
                <a:tc>
                  <a:txBody>
                    <a:bodyPr/>
                    <a:lstStyle/>
                    <a:p>
                      <a:pPr algn="r"/>
                      <a:endParaRPr lang="en-US" b="1" dirty="0">
                        <a:latin typeface="Book Antiqua" panose="02040602050305030304" pitchFamily="18" charset="0"/>
                      </a:endParaRPr>
                    </a:p>
                  </a:txBody>
                  <a:tcPr/>
                </a:tc>
                <a:extLst>
                  <a:ext uri="{0D108BD9-81ED-4DB2-BD59-A6C34878D82A}">
                    <a16:rowId xmlns:a16="http://schemas.microsoft.com/office/drawing/2014/main" val="4014878373"/>
                  </a:ext>
                </a:extLst>
              </a:tr>
              <a:tr h="403315">
                <a:tc>
                  <a:txBody>
                    <a:bodyPr/>
                    <a:lstStyle/>
                    <a:p>
                      <a:pPr algn="ctr"/>
                      <a:r>
                        <a:rPr lang="en-US" b="1" dirty="0">
                          <a:latin typeface="Book Antiqua" panose="02040602050305030304" pitchFamily="18" charset="0"/>
                        </a:rPr>
                        <a:t>5.</a:t>
                      </a:r>
                    </a:p>
                  </a:txBody>
                  <a:tcPr/>
                </a:tc>
                <a:tc>
                  <a:txBody>
                    <a:bodyPr/>
                    <a:lstStyle/>
                    <a:p>
                      <a:r>
                        <a:rPr lang="en-US" b="1" dirty="0">
                          <a:latin typeface="Book Antiqua" panose="02040602050305030304" pitchFamily="18" charset="0"/>
                        </a:rPr>
                        <a:t>FFA Relief</a:t>
                      </a:r>
                      <a:endParaRPr lang="en-US" b="1" dirty="0">
                        <a:solidFill>
                          <a:srgbClr val="FF0000"/>
                        </a:solidFill>
                        <a:latin typeface="Book Antiqua" panose="02040602050305030304" pitchFamily="18" charset="0"/>
                      </a:endParaRPr>
                    </a:p>
                  </a:txBody>
                  <a:tcPr/>
                </a:tc>
                <a:tc>
                  <a:txBody>
                    <a:bodyPr/>
                    <a:lstStyle/>
                    <a:p>
                      <a:pPr algn="r"/>
                      <a:r>
                        <a:rPr lang="en-US" b="1" dirty="0">
                          <a:latin typeface="Book Antiqua" panose="02040602050305030304" pitchFamily="18" charset="0"/>
                        </a:rPr>
                        <a:t>15,000</a:t>
                      </a:r>
                    </a:p>
                  </a:txBody>
                  <a:tcPr/>
                </a:tc>
                <a:tc>
                  <a:txBody>
                    <a:bodyPr/>
                    <a:lstStyle/>
                    <a:p>
                      <a:pPr algn="r"/>
                      <a:endParaRPr lang="en-US" b="1" dirty="0">
                        <a:latin typeface="Book Antiqua" panose="02040602050305030304" pitchFamily="18" charset="0"/>
                      </a:endParaRPr>
                    </a:p>
                  </a:txBody>
                  <a:tcPr/>
                </a:tc>
                <a:tc>
                  <a:txBody>
                    <a:bodyPr/>
                    <a:lstStyle/>
                    <a:p>
                      <a:pPr algn="r"/>
                      <a:endParaRPr lang="en-US" b="1" dirty="0">
                        <a:latin typeface="Book Antiqua" panose="02040602050305030304" pitchFamily="18" charset="0"/>
                      </a:endParaRPr>
                    </a:p>
                  </a:txBody>
                  <a:tcPr/>
                </a:tc>
                <a:extLst>
                  <a:ext uri="{0D108BD9-81ED-4DB2-BD59-A6C34878D82A}">
                    <a16:rowId xmlns:a16="http://schemas.microsoft.com/office/drawing/2014/main" val="550773374"/>
                  </a:ext>
                </a:extLst>
              </a:tr>
            </a:tbl>
          </a:graphicData>
        </a:graphic>
      </p:graphicFrame>
    </p:spTree>
    <p:extLst>
      <p:ext uri="{BB962C8B-B14F-4D97-AF65-F5344CB8AC3E}">
        <p14:creationId xmlns:p14="http://schemas.microsoft.com/office/powerpoint/2010/main" val="231398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B35B-1C35-9B7E-13A0-48C9A079C1E5}"/>
              </a:ext>
            </a:extLst>
          </p:cNvPr>
          <p:cNvSpPr>
            <a:spLocks noGrp="1"/>
          </p:cNvSpPr>
          <p:nvPr>
            <p:ph type="title"/>
          </p:nvPr>
        </p:nvSpPr>
        <p:spPr>
          <a:xfrm>
            <a:off x="657606" y="19165"/>
            <a:ext cx="10772775" cy="1015499"/>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E6C8E45F-C987-A445-2B61-B646008AE399}"/>
              </a:ext>
            </a:extLst>
          </p:cNvPr>
          <p:cNvSpPr>
            <a:spLocks noGrp="1"/>
          </p:cNvSpPr>
          <p:nvPr>
            <p:ph idx="1"/>
          </p:nvPr>
        </p:nvSpPr>
        <p:spPr>
          <a:xfrm>
            <a:off x="676656" y="866693"/>
            <a:ext cx="10753725" cy="5383032"/>
          </a:xfrm>
        </p:spPr>
        <p:txBody>
          <a:bodyPr/>
          <a:lstStyle/>
          <a:p>
            <a:pPr marL="0" indent="0">
              <a:buNone/>
            </a:pPr>
            <a:r>
              <a:rPr lang="en-US" b="1" dirty="0"/>
              <a:t>Capital Gains – Foreign Fluctuation Adjustments - Issues</a:t>
            </a:r>
          </a:p>
          <a:p>
            <a:r>
              <a:rPr lang="en-US" dirty="0"/>
              <a:t>FFA benefit to be applied mandatorily</a:t>
            </a:r>
          </a:p>
          <a:p>
            <a:r>
              <a:rPr lang="en-US" dirty="0"/>
              <a:t>No relief in case of appreciation</a:t>
            </a:r>
          </a:p>
          <a:p>
            <a:pPr lvl="1"/>
            <a:r>
              <a:rPr lang="en-US" dirty="0"/>
              <a:t>Provided in case of Rupee-denominated Bonds (Masala Bonds)</a:t>
            </a:r>
          </a:p>
        </p:txBody>
      </p:sp>
      <p:sp>
        <p:nvSpPr>
          <p:cNvPr id="4" name="Date Placeholder 3">
            <a:extLst>
              <a:ext uri="{FF2B5EF4-FFF2-40B4-BE49-F238E27FC236}">
                <a16:creationId xmlns:a16="http://schemas.microsoft.com/office/drawing/2014/main" id="{B60BF0FB-53CE-BE62-B2CA-572A6F20987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EB91C00-08ED-BCD5-806C-8606B3C48E6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9E67F04-2B12-34E6-08D3-6F5760F51471}"/>
              </a:ext>
            </a:extLst>
          </p:cNvPr>
          <p:cNvSpPr>
            <a:spLocks noGrp="1"/>
          </p:cNvSpPr>
          <p:nvPr>
            <p:ph type="sldNum" sz="quarter" idx="12"/>
          </p:nvPr>
        </p:nvSpPr>
        <p:spPr/>
        <p:txBody>
          <a:bodyPr/>
          <a:lstStyle/>
          <a:p>
            <a:fld id="{53B6C93E-B05E-49F4-B363-E611733D9E4E}" type="slidenum">
              <a:rPr lang="en-US" smtClean="0"/>
              <a:pPr/>
              <a:t>59</a:t>
            </a:fld>
            <a:endParaRPr lang="en-US"/>
          </a:p>
        </p:txBody>
      </p:sp>
      <p:graphicFrame>
        <p:nvGraphicFramePr>
          <p:cNvPr id="7" name="Table 6">
            <a:extLst>
              <a:ext uri="{FF2B5EF4-FFF2-40B4-BE49-F238E27FC236}">
                <a16:creationId xmlns:a16="http://schemas.microsoft.com/office/drawing/2014/main" id="{79D88902-B9F9-E8B3-B4DE-5D35F802D998}"/>
              </a:ext>
            </a:extLst>
          </p:cNvPr>
          <p:cNvGraphicFramePr>
            <a:graphicFrameLocks noGrp="1"/>
          </p:cNvGraphicFramePr>
          <p:nvPr>
            <p:extLst>
              <p:ext uri="{D42A27DB-BD31-4B8C-83A1-F6EECF244321}">
                <p14:modId xmlns:p14="http://schemas.microsoft.com/office/powerpoint/2010/main" val="1569531554"/>
              </p:ext>
            </p:extLst>
          </p:nvPr>
        </p:nvGraphicFramePr>
        <p:xfrm>
          <a:off x="1069892" y="2749018"/>
          <a:ext cx="9306560" cy="3242289"/>
        </p:xfrm>
        <a:graphic>
          <a:graphicData uri="http://schemas.openxmlformats.org/drawingml/2006/table">
            <a:tbl>
              <a:tblPr firstRow="1" firstCol="1" bandRow="1">
                <a:tableStyleId>{5C22544A-7EE6-4342-B048-85BDC9FD1C3A}</a:tableStyleId>
              </a:tblPr>
              <a:tblGrid>
                <a:gridCol w="711200">
                  <a:extLst>
                    <a:ext uri="{9D8B030D-6E8A-4147-A177-3AD203B41FA5}">
                      <a16:colId xmlns:a16="http://schemas.microsoft.com/office/drawing/2014/main" val="1812133041"/>
                    </a:ext>
                  </a:extLst>
                </a:gridCol>
                <a:gridCol w="3011424">
                  <a:extLst>
                    <a:ext uri="{9D8B030D-6E8A-4147-A177-3AD203B41FA5}">
                      <a16:colId xmlns:a16="http://schemas.microsoft.com/office/drawing/2014/main" val="1954323519"/>
                    </a:ext>
                  </a:extLst>
                </a:gridCol>
                <a:gridCol w="1861312">
                  <a:extLst>
                    <a:ext uri="{9D8B030D-6E8A-4147-A177-3AD203B41FA5}">
                      <a16:colId xmlns:a16="http://schemas.microsoft.com/office/drawing/2014/main" val="3886532761"/>
                    </a:ext>
                  </a:extLst>
                </a:gridCol>
                <a:gridCol w="1861312">
                  <a:extLst>
                    <a:ext uri="{9D8B030D-6E8A-4147-A177-3AD203B41FA5}">
                      <a16:colId xmlns:a16="http://schemas.microsoft.com/office/drawing/2014/main" val="2922786002"/>
                    </a:ext>
                  </a:extLst>
                </a:gridCol>
                <a:gridCol w="1861312">
                  <a:extLst>
                    <a:ext uri="{9D8B030D-6E8A-4147-A177-3AD203B41FA5}">
                      <a16:colId xmlns:a16="http://schemas.microsoft.com/office/drawing/2014/main" val="3209536775"/>
                    </a:ext>
                  </a:extLst>
                </a:gridCol>
              </a:tblGrid>
              <a:tr h="403315">
                <a:tc>
                  <a:txBody>
                    <a:bodyPr/>
                    <a:lstStyle/>
                    <a:p>
                      <a:pPr algn="ctr"/>
                      <a:r>
                        <a:rPr lang="en-US" dirty="0">
                          <a:latin typeface="Book Antiqua" panose="02040602050305030304" pitchFamily="18" charset="0"/>
                        </a:rPr>
                        <a:t>Sr . No.</a:t>
                      </a:r>
                    </a:p>
                  </a:txBody>
                  <a:tcPr/>
                </a:tc>
                <a:tc>
                  <a:txBody>
                    <a:bodyPr/>
                    <a:lstStyle/>
                    <a:p>
                      <a:pPr algn="ctr"/>
                      <a:r>
                        <a:rPr lang="en-US" dirty="0">
                          <a:latin typeface="Book Antiqua" panose="02040602050305030304" pitchFamily="18" charset="0"/>
                        </a:rPr>
                        <a:t>Particulars</a:t>
                      </a:r>
                    </a:p>
                  </a:txBody>
                  <a:tcPr/>
                </a:tc>
                <a:tc>
                  <a:txBody>
                    <a:bodyPr/>
                    <a:lstStyle/>
                    <a:p>
                      <a:pPr algn="ctr"/>
                      <a:r>
                        <a:rPr lang="en-US" dirty="0">
                          <a:latin typeface="Book Antiqua" panose="02040602050305030304" pitchFamily="18" charset="0"/>
                        </a:rPr>
                        <a:t>In INR</a:t>
                      </a:r>
                    </a:p>
                  </a:txBody>
                  <a:tcPr/>
                </a:tc>
                <a:tc>
                  <a:txBody>
                    <a:bodyPr/>
                    <a:lstStyle/>
                    <a:p>
                      <a:pPr algn="ctr"/>
                      <a:r>
                        <a:rPr lang="en-US" dirty="0">
                          <a:latin typeface="Book Antiqua" panose="02040602050305030304" pitchFamily="18" charset="0"/>
                        </a:rPr>
                        <a:t>Forex Rate</a:t>
                      </a:r>
                    </a:p>
                  </a:txBody>
                  <a:tcPr/>
                </a:tc>
                <a:tc>
                  <a:txBody>
                    <a:bodyPr/>
                    <a:lstStyle/>
                    <a:p>
                      <a:pPr algn="ctr"/>
                      <a:r>
                        <a:rPr lang="en-US" dirty="0">
                          <a:latin typeface="Book Antiqua" panose="02040602050305030304" pitchFamily="18" charset="0"/>
                        </a:rPr>
                        <a:t>In USD</a:t>
                      </a:r>
                    </a:p>
                  </a:txBody>
                  <a:tcPr/>
                </a:tc>
                <a:extLst>
                  <a:ext uri="{0D108BD9-81ED-4DB2-BD59-A6C34878D82A}">
                    <a16:rowId xmlns:a16="http://schemas.microsoft.com/office/drawing/2014/main" val="2178420539"/>
                  </a:ext>
                </a:extLst>
              </a:tr>
              <a:tr h="696132">
                <a:tc>
                  <a:txBody>
                    <a:bodyPr/>
                    <a:lstStyle/>
                    <a:p>
                      <a:pPr algn="ctr"/>
                      <a:r>
                        <a:rPr lang="en-US" b="1" dirty="0">
                          <a:latin typeface="Book Antiqua" panose="02040602050305030304" pitchFamily="18" charset="0"/>
                        </a:rPr>
                        <a:t>1.</a:t>
                      </a:r>
                    </a:p>
                  </a:txBody>
                  <a:tcPr/>
                </a:tc>
                <a:tc>
                  <a:txBody>
                    <a:bodyPr/>
                    <a:lstStyle/>
                    <a:p>
                      <a:r>
                        <a:rPr lang="en-US" dirty="0">
                          <a:latin typeface="Book Antiqua" panose="02040602050305030304" pitchFamily="18" charset="0"/>
                        </a:rPr>
                        <a:t>Cost of purchase</a:t>
                      </a:r>
                    </a:p>
                  </a:txBody>
                  <a:tcPr/>
                </a:tc>
                <a:tc>
                  <a:txBody>
                    <a:bodyPr/>
                    <a:lstStyle/>
                    <a:p>
                      <a:pPr algn="r"/>
                      <a:r>
                        <a:rPr lang="en-US" dirty="0">
                          <a:latin typeface="Book Antiqua" panose="02040602050305030304" pitchFamily="18" charset="0"/>
                        </a:rPr>
                        <a:t>65,000</a:t>
                      </a:r>
                    </a:p>
                  </a:txBody>
                  <a:tcPr/>
                </a:tc>
                <a:tc>
                  <a:txBody>
                    <a:bodyPr/>
                    <a:lstStyle/>
                    <a:p>
                      <a:pPr algn="r"/>
                      <a:r>
                        <a:rPr lang="en-US" dirty="0">
                          <a:latin typeface="Book Antiqua" panose="02040602050305030304" pitchFamily="18" charset="0"/>
                        </a:rPr>
                        <a:t>65</a:t>
                      </a:r>
                    </a:p>
                  </a:txBody>
                  <a:tcPr/>
                </a:tc>
                <a:tc>
                  <a:txBody>
                    <a:bodyPr/>
                    <a:lstStyle/>
                    <a:p>
                      <a:pPr algn="r"/>
                      <a:r>
                        <a:rPr lang="en-US" dirty="0">
                          <a:latin typeface="Book Antiqua" panose="02040602050305030304" pitchFamily="18" charset="0"/>
                        </a:rPr>
                        <a:t>1,000</a:t>
                      </a:r>
                    </a:p>
                  </a:txBody>
                  <a:tcPr/>
                </a:tc>
                <a:extLst>
                  <a:ext uri="{0D108BD9-81ED-4DB2-BD59-A6C34878D82A}">
                    <a16:rowId xmlns:a16="http://schemas.microsoft.com/office/drawing/2014/main" val="1670210950"/>
                  </a:ext>
                </a:extLst>
              </a:tr>
              <a:tr h="403315">
                <a:tc>
                  <a:txBody>
                    <a:bodyPr/>
                    <a:lstStyle/>
                    <a:p>
                      <a:pPr algn="ctr"/>
                      <a:r>
                        <a:rPr lang="en-US" b="1" dirty="0">
                          <a:latin typeface="Book Antiqua" panose="02040602050305030304" pitchFamily="18" charset="0"/>
                        </a:rPr>
                        <a:t>2.</a:t>
                      </a:r>
                    </a:p>
                  </a:txBody>
                  <a:tcPr/>
                </a:tc>
                <a:tc>
                  <a:txBody>
                    <a:bodyPr/>
                    <a:lstStyle/>
                    <a:p>
                      <a:r>
                        <a:rPr lang="en-US" dirty="0">
                          <a:latin typeface="Book Antiqua" panose="02040602050305030304" pitchFamily="18" charset="0"/>
                        </a:rPr>
                        <a:t>Sale Proceeds</a:t>
                      </a:r>
                    </a:p>
                  </a:txBody>
                  <a:tcPr/>
                </a:tc>
                <a:tc>
                  <a:txBody>
                    <a:bodyPr/>
                    <a:lstStyle/>
                    <a:p>
                      <a:pPr algn="r"/>
                      <a:r>
                        <a:rPr lang="en-US" dirty="0">
                          <a:latin typeface="Book Antiqua" panose="02040602050305030304" pitchFamily="18" charset="0"/>
                        </a:rPr>
                        <a:t>1,00,000</a:t>
                      </a:r>
                    </a:p>
                  </a:txBody>
                  <a:tcPr/>
                </a:tc>
                <a:tc>
                  <a:txBody>
                    <a:bodyPr/>
                    <a:lstStyle/>
                    <a:p>
                      <a:pPr algn="r"/>
                      <a:r>
                        <a:rPr lang="en-US" dirty="0">
                          <a:latin typeface="Book Antiqua" panose="02040602050305030304" pitchFamily="18" charset="0"/>
                        </a:rPr>
                        <a:t>50</a:t>
                      </a:r>
                    </a:p>
                  </a:txBody>
                  <a:tcPr/>
                </a:tc>
                <a:tc>
                  <a:txBody>
                    <a:bodyPr/>
                    <a:lstStyle/>
                    <a:p>
                      <a:pPr algn="r"/>
                      <a:r>
                        <a:rPr lang="en-US" dirty="0">
                          <a:latin typeface="Book Antiqua" panose="02040602050305030304" pitchFamily="18" charset="0"/>
                        </a:rPr>
                        <a:t>2,000</a:t>
                      </a:r>
                    </a:p>
                  </a:txBody>
                  <a:tcPr/>
                </a:tc>
                <a:extLst>
                  <a:ext uri="{0D108BD9-81ED-4DB2-BD59-A6C34878D82A}">
                    <a16:rowId xmlns:a16="http://schemas.microsoft.com/office/drawing/2014/main" val="115234778"/>
                  </a:ext>
                </a:extLst>
              </a:tr>
              <a:tr h="403315">
                <a:tc>
                  <a:txBody>
                    <a:bodyPr/>
                    <a:lstStyle/>
                    <a:p>
                      <a:pPr algn="ctr"/>
                      <a:r>
                        <a:rPr lang="en-US" b="0" dirty="0">
                          <a:latin typeface="Book Antiqua" panose="02040602050305030304" pitchFamily="18" charset="0"/>
                        </a:rPr>
                        <a:t>3.</a:t>
                      </a:r>
                    </a:p>
                  </a:txBody>
                  <a:tcPr/>
                </a:tc>
                <a:tc>
                  <a:txBody>
                    <a:bodyPr/>
                    <a:lstStyle/>
                    <a:p>
                      <a:r>
                        <a:rPr lang="en-US" b="0" dirty="0">
                          <a:latin typeface="Book Antiqua" panose="02040602050305030304" pitchFamily="18" charset="0"/>
                        </a:rPr>
                        <a:t>Gains</a:t>
                      </a:r>
                    </a:p>
                  </a:txBody>
                  <a:tcPr/>
                </a:tc>
                <a:tc>
                  <a:txBody>
                    <a:bodyPr/>
                    <a:lstStyle/>
                    <a:p>
                      <a:pPr algn="r"/>
                      <a:r>
                        <a:rPr lang="en-US" b="0" dirty="0">
                          <a:latin typeface="Book Antiqua" panose="02040602050305030304" pitchFamily="18" charset="0"/>
                        </a:rPr>
                        <a:t>35,000</a:t>
                      </a:r>
                    </a:p>
                  </a:txBody>
                  <a:tcPr/>
                </a:tc>
                <a:tc>
                  <a:txBody>
                    <a:bodyPr/>
                    <a:lstStyle/>
                    <a:p>
                      <a:pPr algn="r"/>
                      <a:endParaRPr lang="en-US" b="0" dirty="0">
                        <a:latin typeface="Book Antiqua" panose="02040602050305030304" pitchFamily="18" charset="0"/>
                      </a:endParaRPr>
                    </a:p>
                  </a:txBody>
                  <a:tcPr/>
                </a:tc>
                <a:tc>
                  <a:txBody>
                    <a:bodyPr/>
                    <a:lstStyle/>
                    <a:p>
                      <a:pPr algn="r"/>
                      <a:r>
                        <a:rPr lang="en-US" b="0" dirty="0">
                          <a:latin typeface="Book Antiqua" panose="02040602050305030304" pitchFamily="18" charset="0"/>
                        </a:rPr>
                        <a:t>1,000</a:t>
                      </a:r>
                    </a:p>
                  </a:txBody>
                  <a:tcPr/>
                </a:tc>
                <a:extLst>
                  <a:ext uri="{0D108BD9-81ED-4DB2-BD59-A6C34878D82A}">
                    <a16:rowId xmlns:a16="http://schemas.microsoft.com/office/drawing/2014/main" val="831159066"/>
                  </a:ext>
                </a:extLst>
              </a:tr>
              <a:tr h="696132">
                <a:tc>
                  <a:txBody>
                    <a:bodyPr/>
                    <a:lstStyle/>
                    <a:p>
                      <a:pPr algn="ctr"/>
                      <a:r>
                        <a:rPr lang="en-US" b="1" dirty="0">
                          <a:latin typeface="Book Antiqua" panose="02040602050305030304" pitchFamily="18" charset="0"/>
                        </a:rPr>
                        <a:t>4.</a:t>
                      </a:r>
                    </a:p>
                  </a:txBody>
                  <a:tcPr/>
                </a:tc>
                <a:tc>
                  <a:txBody>
                    <a:bodyPr/>
                    <a:lstStyle/>
                    <a:p>
                      <a:r>
                        <a:rPr lang="en-US" b="1" dirty="0">
                          <a:latin typeface="Book Antiqua" panose="02040602050305030304" pitchFamily="18" charset="0"/>
                        </a:rPr>
                        <a:t>Taxable Gains</a:t>
                      </a:r>
                    </a:p>
                    <a:p>
                      <a:r>
                        <a:rPr lang="en-US" b="1" dirty="0">
                          <a:latin typeface="Book Antiqua" panose="02040602050305030304" pitchFamily="18" charset="0"/>
                        </a:rPr>
                        <a:t>(USD 1,000 X INR 50)</a:t>
                      </a:r>
                    </a:p>
                  </a:txBody>
                  <a:tcPr/>
                </a:tc>
                <a:tc>
                  <a:txBody>
                    <a:bodyPr/>
                    <a:lstStyle/>
                    <a:p>
                      <a:pPr algn="r"/>
                      <a:r>
                        <a:rPr lang="en-US" b="1" dirty="0">
                          <a:latin typeface="Book Antiqua" panose="02040602050305030304" pitchFamily="18" charset="0"/>
                        </a:rPr>
                        <a:t>50,000</a:t>
                      </a:r>
                    </a:p>
                  </a:txBody>
                  <a:tcPr/>
                </a:tc>
                <a:tc>
                  <a:txBody>
                    <a:bodyPr/>
                    <a:lstStyle/>
                    <a:p>
                      <a:pPr algn="r"/>
                      <a:endParaRPr lang="en-US" b="1" dirty="0">
                        <a:latin typeface="Book Antiqua" panose="02040602050305030304" pitchFamily="18" charset="0"/>
                      </a:endParaRPr>
                    </a:p>
                  </a:txBody>
                  <a:tcPr/>
                </a:tc>
                <a:tc>
                  <a:txBody>
                    <a:bodyPr/>
                    <a:lstStyle/>
                    <a:p>
                      <a:pPr algn="r"/>
                      <a:endParaRPr lang="en-US" b="1" dirty="0">
                        <a:latin typeface="Book Antiqua" panose="02040602050305030304" pitchFamily="18" charset="0"/>
                      </a:endParaRPr>
                    </a:p>
                  </a:txBody>
                  <a:tcPr/>
                </a:tc>
                <a:extLst>
                  <a:ext uri="{0D108BD9-81ED-4DB2-BD59-A6C34878D82A}">
                    <a16:rowId xmlns:a16="http://schemas.microsoft.com/office/drawing/2014/main" val="4014878373"/>
                  </a:ext>
                </a:extLst>
              </a:tr>
              <a:tr h="403315">
                <a:tc>
                  <a:txBody>
                    <a:bodyPr/>
                    <a:lstStyle/>
                    <a:p>
                      <a:pPr algn="ctr"/>
                      <a:r>
                        <a:rPr lang="en-US" b="1" dirty="0">
                          <a:latin typeface="Book Antiqua" panose="02040602050305030304" pitchFamily="18" charset="0"/>
                        </a:rPr>
                        <a:t>5.</a:t>
                      </a:r>
                    </a:p>
                  </a:txBody>
                  <a:tcPr/>
                </a:tc>
                <a:tc>
                  <a:txBody>
                    <a:bodyPr/>
                    <a:lstStyle/>
                    <a:p>
                      <a:r>
                        <a:rPr lang="en-US" b="1" dirty="0">
                          <a:latin typeface="Book Antiqua" panose="02040602050305030304" pitchFamily="18" charset="0"/>
                        </a:rPr>
                        <a:t>FFA </a:t>
                      </a:r>
                      <a:r>
                        <a:rPr lang="en-US" b="1" dirty="0">
                          <a:solidFill>
                            <a:srgbClr val="FF0000"/>
                          </a:solidFill>
                          <a:latin typeface="Book Antiqua" panose="02040602050305030304" pitchFamily="18" charset="0"/>
                        </a:rPr>
                        <a:t>Burden</a:t>
                      </a:r>
                    </a:p>
                  </a:txBody>
                  <a:tcPr/>
                </a:tc>
                <a:tc>
                  <a:txBody>
                    <a:bodyPr/>
                    <a:lstStyle/>
                    <a:p>
                      <a:pPr algn="r"/>
                      <a:r>
                        <a:rPr lang="en-US" b="1" dirty="0">
                          <a:latin typeface="Book Antiqua" panose="02040602050305030304" pitchFamily="18" charset="0"/>
                        </a:rPr>
                        <a:t>15,000</a:t>
                      </a:r>
                    </a:p>
                  </a:txBody>
                  <a:tcPr/>
                </a:tc>
                <a:tc>
                  <a:txBody>
                    <a:bodyPr/>
                    <a:lstStyle/>
                    <a:p>
                      <a:pPr algn="r"/>
                      <a:endParaRPr lang="en-US" b="1" dirty="0">
                        <a:latin typeface="Book Antiqua" panose="02040602050305030304" pitchFamily="18" charset="0"/>
                      </a:endParaRPr>
                    </a:p>
                  </a:txBody>
                  <a:tcPr/>
                </a:tc>
                <a:tc>
                  <a:txBody>
                    <a:bodyPr/>
                    <a:lstStyle/>
                    <a:p>
                      <a:pPr algn="r"/>
                      <a:endParaRPr lang="en-US" b="1" dirty="0">
                        <a:latin typeface="Book Antiqua" panose="02040602050305030304" pitchFamily="18" charset="0"/>
                      </a:endParaRPr>
                    </a:p>
                  </a:txBody>
                  <a:tcPr/>
                </a:tc>
                <a:extLst>
                  <a:ext uri="{0D108BD9-81ED-4DB2-BD59-A6C34878D82A}">
                    <a16:rowId xmlns:a16="http://schemas.microsoft.com/office/drawing/2014/main" val="550773374"/>
                  </a:ext>
                </a:extLst>
              </a:tr>
            </a:tbl>
          </a:graphicData>
        </a:graphic>
      </p:graphicFrame>
    </p:spTree>
    <p:extLst>
      <p:ext uri="{BB962C8B-B14F-4D97-AF65-F5344CB8AC3E}">
        <p14:creationId xmlns:p14="http://schemas.microsoft.com/office/powerpoint/2010/main" val="257296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464439"/>
          </a:xfrm>
        </p:spPr>
        <p:txBody>
          <a:bodyPr/>
          <a:lstStyle/>
          <a:p>
            <a:pPr algn="ctr"/>
            <a:r>
              <a:rPr lang="en-US" altLang="en-US" dirty="0"/>
              <a:t>Residential Status – Important Terms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248308"/>
            <a:ext cx="10687811" cy="5164139"/>
          </a:xfrm>
        </p:spPr>
        <p:txBody>
          <a:bodyPr>
            <a:normAutofit/>
          </a:bodyPr>
          <a:lstStyle/>
          <a:p>
            <a:pPr>
              <a:defRPr/>
            </a:pPr>
            <a:endParaRPr lang="en-US" sz="2000" dirty="0"/>
          </a:p>
          <a:p>
            <a:pPr>
              <a:defRPr/>
            </a:pPr>
            <a:r>
              <a:rPr lang="en-US" sz="2000" dirty="0"/>
              <a:t>Person of Indian Origin (PIO)</a:t>
            </a:r>
          </a:p>
          <a:p>
            <a:pPr lvl="1">
              <a:defRPr/>
            </a:pPr>
            <a:r>
              <a:rPr lang="en-US" sz="1800" dirty="0"/>
              <a:t>A person shall be deemed to be of Indian origin if he, or either of his parents or any of his grand-parents, was born in undivided India</a:t>
            </a:r>
          </a:p>
          <a:p>
            <a:pPr lvl="2">
              <a:defRPr/>
            </a:pPr>
            <a:r>
              <a:rPr lang="en-US" sz="1600" dirty="0"/>
              <a:t>Undivided India?</a:t>
            </a:r>
          </a:p>
          <a:p>
            <a:pPr lvl="1">
              <a:defRPr/>
            </a:pPr>
            <a:r>
              <a:rPr lang="en-US" sz="1800" dirty="0"/>
              <a:t>PIO concept has been abolished – Replace with OCI Cards</a:t>
            </a:r>
          </a:p>
          <a:p>
            <a:pPr lvl="2">
              <a:defRPr/>
            </a:pPr>
            <a:r>
              <a:rPr lang="en-US" sz="1600" dirty="0"/>
              <a:t>Some relevance under Income-tax and FEMA</a:t>
            </a:r>
          </a:p>
          <a:p>
            <a:pPr>
              <a:defRPr/>
            </a:pPr>
            <a:r>
              <a:rPr lang="en-US" sz="2000" dirty="0"/>
              <a:t>Income from Foreign Sources</a:t>
            </a:r>
          </a:p>
          <a:p>
            <a:pPr lvl="1">
              <a:defRPr/>
            </a:pPr>
            <a:r>
              <a:rPr lang="en-US" sz="1800" dirty="0"/>
              <a:t>Means income which accrues or arises outside India (except income derived from a business controlled in or a profession set up in India) and which is not deemed to accrue or arise in India.</a:t>
            </a:r>
          </a:p>
          <a:p>
            <a:pPr>
              <a:defRPr/>
            </a:pPr>
            <a:r>
              <a:rPr lang="en-US" sz="2000" dirty="0"/>
              <a:t>Total Income</a:t>
            </a:r>
          </a:p>
          <a:p>
            <a:pPr lvl="1">
              <a:defRPr/>
            </a:pPr>
            <a:r>
              <a:rPr lang="en-US" sz="1800" dirty="0"/>
              <a:t>Means the amount of total income referred to in section 5, computed in the manner laid down in the Act</a:t>
            </a:r>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3854824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B35B-1C35-9B7E-13A0-48C9A079C1E5}"/>
              </a:ext>
            </a:extLst>
          </p:cNvPr>
          <p:cNvSpPr>
            <a:spLocks noGrp="1"/>
          </p:cNvSpPr>
          <p:nvPr>
            <p:ph type="title"/>
          </p:nvPr>
        </p:nvSpPr>
        <p:spPr>
          <a:xfrm>
            <a:off x="685800" y="216953"/>
            <a:ext cx="10772775" cy="1015499"/>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E6C8E45F-C987-A445-2B61-B646008AE399}"/>
              </a:ext>
            </a:extLst>
          </p:cNvPr>
          <p:cNvSpPr>
            <a:spLocks noGrp="1"/>
          </p:cNvSpPr>
          <p:nvPr>
            <p:ph idx="1"/>
          </p:nvPr>
        </p:nvSpPr>
        <p:spPr>
          <a:xfrm>
            <a:off x="676656" y="1335819"/>
            <a:ext cx="10753725" cy="4913905"/>
          </a:xfrm>
        </p:spPr>
        <p:txBody>
          <a:bodyPr/>
          <a:lstStyle/>
          <a:p>
            <a:pPr marL="0" indent="0">
              <a:buNone/>
            </a:pPr>
            <a:r>
              <a:rPr lang="en-US" b="1" dirty="0"/>
              <a:t>Capital Gains – Foreign Fluctuation Adjustments - Issues</a:t>
            </a:r>
          </a:p>
          <a:p>
            <a:r>
              <a:rPr lang="en-US" dirty="0"/>
              <a:t>Relief only from date of acquisition and not remittance</a:t>
            </a:r>
          </a:p>
          <a:p>
            <a:r>
              <a:rPr lang="en-US" dirty="0"/>
              <a:t>Benefit available in case of gifts or inheritance</a:t>
            </a:r>
          </a:p>
          <a:p>
            <a:r>
              <a:rPr lang="en-US" dirty="0"/>
              <a:t>Deposits from rupee accounts originally funded with foreign exchange</a:t>
            </a:r>
          </a:p>
          <a:p>
            <a:r>
              <a:rPr lang="en-US" dirty="0"/>
              <a:t>Reinvestments related issues </a:t>
            </a:r>
          </a:p>
          <a:p>
            <a:pPr lvl="1"/>
            <a:r>
              <a:rPr lang="en-US" dirty="0"/>
              <a:t>Forex rate of which date to be considered?</a:t>
            </a:r>
          </a:p>
          <a:p>
            <a:pPr lvl="1"/>
            <a:r>
              <a:rPr lang="en-US" dirty="0"/>
              <a:t>Adjustments in case of rupee appreciation!?</a:t>
            </a:r>
          </a:p>
        </p:txBody>
      </p:sp>
      <p:sp>
        <p:nvSpPr>
          <p:cNvPr id="4" name="Date Placeholder 3">
            <a:extLst>
              <a:ext uri="{FF2B5EF4-FFF2-40B4-BE49-F238E27FC236}">
                <a16:creationId xmlns:a16="http://schemas.microsoft.com/office/drawing/2014/main" id="{B60BF0FB-53CE-BE62-B2CA-572A6F20987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EB91C00-08ED-BCD5-806C-8606B3C48E6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9E67F04-2B12-34E6-08D3-6F5760F51471}"/>
              </a:ext>
            </a:extLst>
          </p:cNvPr>
          <p:cNvSpPr>
            <a:spLocks noGrp="1"/>
          </p:cNvSpPr>
          <p:nvPr>
            <p:ph type="sldNum" sz="quarter" idx="12"/>
          </p:nvPr>
        </p:nvSpPr>
        <p:spPr/>
        <p:txBody>
          <a:bodyPr/>
          <a:lstStyle/>
          <a:p>
            <a:fld id="{53B6C93E-B05E-49F4-B363-E611733D9E4E}" type="slidenum">
              <a:rPr lang="en-US" smtClean="0"/>
              <a:pPr/>
              <a:t>60</a:t>
            </a:fld>
            <a:endParaRPr lang="en-US"/>
          </a:p>
        </p:txBody>
      </p:sp>
    </p:spTree>
    <p:extLst>
      <p:ext uri="{BB962C8B-B14F-4D97-AF65-F5344CB8AC3E}">
        <p14:creationId xmlns:p14="http://schemas.microsoft.com/office/powerpoint/2010/main" val="4106148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B35B-1C35-9B7E-13A0-48C9A079C1E5}"/>
              </a:ext>
            </a:extLst>
          </p:cNvPr>
          <p:cNvSpPr>
            <a:spLocks noGrp="1"/>
          </p:cNvSpPr>
          <p:nvPr>
            <p:ph type="title"/>
          </p:nvPr>
        </p:nvSpPr>
        <p:spPr>
          <a:xfrm>
            <a:off x="657606" y="19165"/>
            <a:ext cx="10772775" cy="1015499"/>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E6C8E45F-C987-A445-2B61-B646008AE399}"/>
              </a:ext>
            </a:extLst>
          </p:cNvPr>
          <p:cNvSpPr>
            <a:spLocks noGrp="1"/>
          </p:cNvSpPr>
          <p:nvPr>
            <p:ph idx="1"/>
          </p:nvPr>
        </p:nvSpPr>
        <p:spPr>
          <a:xfrm>
            <a:off x="676656" y="1034663"/>
            <a:ext cx="10753725" cy="5215061"/>
          </a:xfrm>
        </p:spPr>
        <p:txBody>
          <a:bodyPr>
            <a:normAutofit/>
          </a:bodyPr>
          <a:lstStyle/>
          <a:p>
            <a:pPr marL="0" indent="0">
              <a:buNone/>
            </a:pPr>
            <a:r>
              <a:rPr lang="en-US" b="1" dirty="0"/>
              <a:t>Capital Gains – Foreign Fluctuation Adjustments - Issues</a:t>
            </a:r>
          </a:p>
          <a:p>
            <a:r>
              <a:rPr lang="en-US" dirty="0"/>
              <a:t>Section 112</a:t>
            </a:r>
          </a:p>
          <a:p>
            <a:pPr lvl="1"/>
            <a:r>
              <a:rPr lang="en-US" dirty="0"/>
              <a:t>Proviso to Section 112(1) states that where long-term gains are earned on sale of listed securities (other than units) or zero coupon bond, the tax rate applicable would be restricted to 10%</a:t>
            </a:r>
          </a:p>
          <a:p>
            <a:pPr lvl="1"/>
            <a:r>
              <a:rPr lang="en-US" dirty="0"/>
              <a:t>Applicable on gains computed “before giving effect to the provisions of the second proviso to Section 48”, i.e., on gains earned before taking ‘indexation benefit’</a:t>
            </a:r>
          </a:p>
          <a:p>
            <a:pPr lvl="1"/>
            <a:r>
              <a:rPr lang="en-US" dirty="0"/>
              <a:t>Dual benefit of FFA and 10% tax rate available?</a:t>
            </a:r>
          </a:p>
          <a:p>
            <a:pPr lvl="1"/>
            <a:endParaRPr lang="en-US" dirty="0"/>
          </a:p>
        </p:txBody>
      </p:sp>
      <p:sp>
        <p:nvSpPr>
          <p:cNvPr id="4" name="Date Placeholder 3">
            <a:extLst>
              <a:ext uri="{FF2B5EF4-FFF2-40B4-BE49-F238E27FC236}">
                <a16:creationId xmlns:a16="http://schemas.microsoft.com/office/drawing/2014/main" id="{B60BF0FB-53CE-BE62-B2CA-572A6F20987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EB91C00-08ED-BCD5-806C-8606B3C48E6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9E67F04-2B12-34E6-08D3-6F5760F51471}"/>
              </a:ext>
            </a:extLst>
          </p:cNvPr>
          <p:cNvSpPr>
            <a:spLocks noGrp="1"/>
          </p:cNvSpPr>
          <p:nvPr>
            <p:ph type="sldNum" sz="quarter" idx="12"/>
          </p:nvPr>
        </p:nvSpPr>
        <p:spPr/>
        <p:txBody>
          <a:bodyPr/>
          <a:lstStyle/>
          <a:p>
            <a:fld id="{53B6C93E-B05E-49F4-B363-E611733D9E4E}" type="slidenum">
              <a:rPr lang="en-US" smtClean="0"/>
              <a:pPr/>
              <a:t>61</a:t>
            </a:fld>
            <a:endParaRPr lang="en-US"/>
          </a:p>
        </p:txBody>
      </p:sp>
    </p:spTree>
    <p:extLst>
      <p:ext uri="{BB962C8B-B14F-4D97-AF65-F5344CB8AC3E}">
        <p14:creationId xmlns:p14="http://schemas.microsoft.com/office/powerpoint/2010/main" val="255654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B35B-1C35-9B7E-13A0-48C9A079C1E5}"/>
              </a:ext>
            </a:extLst>
          </p:cNvPr>
          <p:cNvSpPr>
            <a:spLocks noGrp="1"/>
          </p:cNvSpPr>
          <p:nvPr>
            <p:ph type="title"/>
          </p:nvPr>
        </p:nvSpPr>
        <p:spPr>
          <a:xfrm>
            <a:off x="657606" y="19165"/>
            <a:ext cx="10772775" cy="1015499"/>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E6C8E45F-C987-A445-2B61-B646008AE399}"/>
              </a:ext>
            </a:extLst>
          </p:cNvPr>
          <p:cNvSpPr>
            <a:spLocks noGrp="1"/>
          </p:cNvSpPr>
          <p:nvPr>
            <p:ph idx="1"/>
          </p:nvPr>
        </p:nvSpPr>
        <p:spPr>
          <a:xfrm>
            <a:off x="676656" y="1034663"/>
            <a:ext cx="10753725" cy="5215061"/>
          </a:xfrm>
        </p:spPr>
        <p:txBody>
          <a:bodyPr>
            <a:normAutofit/>
          </a:bodyPr>
          <a:lstStyle/>
          <a:p>
            <a:pPr marL="0" indent="0">
              <a:buNone/>
            </a:pPr>
            <a:r>
              <a:rPr lang="en-US" b="1" dirty="0"/>
              <a:t>Capital Gains – Foreign Fluctuation Adjustments - Issues</a:t>
            </a:r>
          </a:p>
          <a:p>
            <a:endParaRPr lang="en-US" dirty="0"/>
          </a:p>
        </p:txBody>
      </p:sp>
      <p:sp>
        <p:nvSpPr>
          <p:cNvPr id="4" name="Date Placeholder 3">
            <a:extLst>
              <a:ext uri="{FF2B5EF4-FFF2-40B4-BE49-F238E27FC236}">
                <a16:creationId xmlns:a16="http://schemas.microsoft.com/office/drawing/2014/main" id="{B60BF0FB-53CE-BE62-B2CA-572A6F209877}"/>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EB91C00-08ED-BCD5-806C-8606B3C48E65}"/>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9E67F04-2B12-34E6-08D3-6F5760F51471}"/>
              </a:ext>
            </a:extLst>
          </p:cNvPr>
          <p:cNvSpPr>
            <a:spLocks noGrp="1"/>
          </p:cNvSpPr>
          <p:nvPr>
            <p:ph type="sldNum" sz="quarter" idx="12"/>
          </p:nvPr>
        </p:nvSpPr>
        <p:spPr/>
        <p:txBody>
          <a:bodyPr/>
          <a:lstStyle/>
          <a:p>
            <a:fld id="{53B6C93E-B05E-49F4-B363-E611733D9E4E}" type="slidenum">
              <a:rPr lang="en-US" smtClean="0"/>
              <a:pPr/>
              <a:t>62</a:t>
            </a:fld>
            <a:endParaRPr lang="en-US"/>
          </a:p>
        </p:txBody>
      </p:sp>
      <p:graphicFrame>
        <p:nvGraphicFramePr>
          <p:cNvPr id="7" name="Table 6">
            <a:extLst>
              <a:ext uri="{FF2B5EF4-FFF2-40B4-BE49-F238E27FC236}">
                <a16:creationId xmlns:a16="http://schemas.microsoft.com/office/drawing/2014/main" id="{ADA6ABA8-12A0-C7C8-FD41-AC497BBFB5B1}"/>
              </a:ext>
            </a:extLst>
          </p:cNvPr>
          <p:cNvGraphicFramePr>
            <a:graphicFrameLocks noGrp="1"/>
          </p:cNvGraphicFramePr>
          <p:nvPr>
            <p:extLst>
              <p:ext uri="{D42A27DB-BD31-4B8C-83A1-F6EECF244321}">
                <p14:modId xmlns:p14="http://schemas.microsoft.com/office/powerpoint/2010/main" val="3592445301"/>
              </p:ext>
            </p:extLst>
          </p:nvPr>
        </p:nvGraphicFramePr>
        <p:xfrm>
          <a:off x="761619" y="1462375"/>
          <a:ext cx="10855237" cy="4945419"/>
        </p:xfrm>
        <a:graphic>
          <a:graphicData uri="http://schemas.openxmlformats.org/drawingml/2006/table">
            <a:tbl>
              <a:tblPr firstRow="1" bandRow="1">
                <a:tableStyleId>{5C22544A-7EE6-4342-B048-85BDC9FD1C3A}</a:tableStyleId>
              </a:tblPr>
              <a:tblGrid>
                <a:gridCol w="6100357">
                  <a:extLst>
                    <a:ext uri="{9D8B030D-6E8A-4147-A177-3AD203B41FA5}">
                      <a16:colId xmlns:a16="http://schemas.microsoft.com/office/drawing/2014/main" val="3856107615"/>
                    </a:ext>
                  </a:extLst>
                </a:gridCol>
                <a:gridCol w="4754880">
                  <a:extLst>
                    <a:ext uri="{9D8B030D-6E8A-4147-A177-3AD203B41FA5}">
                      <a16:colId xmlns:a16="http://schemas.microsoft.com/office/drawing/2014/main" val="3328085184"/>
                    </a:ext>
                  </a:extLst>
                </a:gridCol>
              </a:tblGrid>
              <a:tr h="541499">
                <a:tc>
                  <a:txBody>
                    <a:bodyPr/>
                    <a:lstStyle/>
                    <a:p>
                      <a:pPr algn="ctr"/>
                      <a:r>
                        <a:rPr lang="en-IN" sz="2000" dirty="0">
                          <a:latin typeface="Book Antiqua" panose="02040602050305030304" pitchFamily="18" charset="0"/>
                        </a:rPr>
                        <a:t>Assessee’s stand</a:t>
                      </a:r>
                      <a:endParaRPr lang="en-IN" sz="2000" b="1" dirty="0">
                        <a:latin typeface="Book Antiqua" panose="02040602050305030304" pitchFamily="18" charset="0"/>
                      </a:endParaRPr>
                    </a:p>
                  </a:txBody>
                  <a:tcPr/>
                </a:tc>
                <a:tc>
                  <a:txBody>
                    <a:bodyPr/>
                    <a:lstStyle/>
                    <a:p>
                      <a:pPr algn="ctr"/>
                      <a:r>
                        <a:rPr lang="en-IN" sz="2000" dirty="0">
                          <a:latin typeface="Book Antiqua" panose="02040602050305030304" pitchFamily="18" charset="0"/>
                        </a:rPr>
                        <a:t>Revenue’s stand</a:t>
                      </a:r>
                      <a:endParaRPr lang="en-IN" dirty="0">
                        <a:latin typeface="Book Antiqua" panose="02040602050305030304" pitchFamily="18" charset="0"/>
                      </a:endParaRPr>
                    </a:p>
                  </a:txBody>
                  <a:tcPr/>
                </a:tc>
                <a:extLst>
                  <a:ext uri="{0D108BD9-81ED-4DB2-BD59-A6C34878D82A}">
                    <a16:rowId xmlns:a16="http://schemas.microsoft.com/office/drawing/2014/main" val="3283212285"/>
                  </a:ext>
                </a:extLst>
              </a:tr>
              <a:tr h="1386400">
                <a:tc>
                  <a:txBody>
                    <a:bodyPr/>
                    <a:lstStyle/>
                    <a:p>
                      <a:r>
                        <a:rPr lang="en-IN" dirty="0">
                          <a:latin typeface="Book Antiqua" panose="02040602050305030304" pitchFamily="18" charset="0"/>
                        </a:rPr>
                        <a:t>Indexation benefit is not availed on</a:t>
                      </a:r>
                      <a:r>
                        <a:rPr lang="en-IN" baseline="0" dirty="0">
                          <a:latin typeface="Book Antiqua" panose="02040602050305030304" pitchFamily="18" charset="0"/>
                        </a:rPr>
                        <a:t> </a:t>
                      </a:r>
                      <a:r>
                        <a:rPr lang="en-IN" dirty="0">
                          <a:latin typeface="Book Antiqua" panose="02040602050305030304" pitchFamily="18" charset="0"/>
                        </a:rPr>
                        <a:t>gains on which </a:t>
                      </a:r>
                      <a:r>
                        <a:rPr lang="en-IN" baseline="0" dirty="0">
                          <a:latin typeface="Book Antiqua" panose="02040602050305030304" pitchFamily="18" charset="0"/>
                        </a:rPr>
                        <a:t>FFA is applied</a:t>
                      </a:r>
                      <a:r>
                        <a:rPr lang="en-IN" dirty="0">
                          <a:latin typeface="Book Antiqua" panose="02040602050305030304" pitchFamily="18" charset="0"/>
                        </a:rPr>
                        <a:t>.  Hence, lower tax rate</a:t>
                      </a:r>
                      <a:r>
                        <a:rPr lang="en-IN" baseline="0" dirty="0">
                          <a:latin typeface="Book Antiqua" panose="02040602050305030304" pitchFamily="18" charset="0"/>
                        </a:rPr>
                        <a:t> of 10% is available.</a:t>
                      </a:r>
                      <a:endParaRPr lang="en-IN" dirty="0">
                        <a:latin typeface="Book Antiqua" panose="02040602050305030304" pitchFamily="18" charset="0"/>
                      </a:endParaRPr>
                    </a:p>
                  </a:txBody>
                  <a:tcPr/>
                </a:tc>
                <a:tc>
                  <a:txBody>
                    <a:bodyPr/>
                    <a:lstStyle/>
                    <a:p>
                      <a:r>
                        <a:rPr lang="en-IN" dirty="0">
                          <a:latin typeface="Book Antiqua" panose="02040602050305030304" pitchFamily="18" charset="0"/>
                        </a:rPr>
                        <a:t>Lower rate of 10% applies</a:t>
                      </a:r>
                      <a:r>
                        <a:rPr lang="en-IN" baseline="0" dirty="0">
                          <a:latin typeface="Book Antiqua" panose="02040602050305030304" pitchFamily="18" charset="0"/>
                        </a:rPr>
                        <a:t> only to </a:t>
                      </a:r>
                      <a:r>
                        <a:rPr lang="en-IN" dirty="0">
                          <a:latin typeface="Book Antiqua" panose="02040602050305030304" pitchFamily="18" charset="0"/>
                        </a:rPr>
                        <a:t>gains</a:t>
                      </a:r>
                      <a:r>
                        <a:rPr lang="en-IN" baseline="0" dirty="0">
                          <a:latin typeface="Book Antiqua" panose="02040602050305030304" pitchFamily="18" charset="0"/>
                        </a:rPr>
                        <a:t> eligible for ‘indexation benefit’.  As gains subject to FFA are ineligible for ‘indexation benefit’ no relief of lower rate available.</a:t>
                      </a:r>
                      <a:endParaRPr lang="en-IN" dirty="0">
                        <a:latin typeface="Book Antiqua" panose="02040602050305030304" pitchFamily="18" charset="0"/>
                      </a:endParaRPr>
                    </a:p>
                  </a:txBody>
                  <a:tcPr/>
                </a:tc>
                <a:extLst>
                  <a:ext uri="{0D108BD9-81ED-4DB2-BD59-A6C34878D82A}">
                    <a16:rowId xmlns:a16="http://schemas.microsoft.com/office/drawing/2014/main" val="1622689403"/>
                  </a:ext>
                </a:extLst>
              </a:tr>
              <a:tr h="1386400">
                <a:tc>
                  <a:txBody>
                    <a:bodyPr/>
                    <a:lstStyle/>
                    <a:p>
                      <a:r>
                        <a:rPr kumimoji="0" lang="en-IN" sz="1800" b="1" kern="1200" dirty="0">
                          <a:effectLst/>
                          <a:latin typeface="Book Antiqua" panose="02040602050305030304" pitchFamily="18" charset="0"/>
                        </a:rPr>
                        <a:t>Cairn UK Holdings Ltd. </a:t>
                      </a:r>
                      <a:r>
                        <a:rPr kumimoji="0" lang="en-IN" sz="1800" b="1" kern="1200" baseline="0" dirty="0">
                          <a:effectLst/>
                          <a:latin typeface="Book Antiqua" panose="02040602050305030304" pitchFamily="18" charset="0"/>
                        </a:rPr>
                        <a:t> Del HC</a:t>
                      </a:r>
                      <a:br>
                        <a:rPr kumimoji="0" lang="en-IN" sz="1800" b="1" kern="1200" baseline="0" dirty="0">
                          <a:effectLst/>
                          <a:latin typeface="Book Antiqua" panose="02040602050305030304" pitchFamily="18" charset="0"/>
                        </a:rPr>
                      </a:br>
                      <a:r>
                        <a:rPr kumimoji="0" lang="en-IN" sz="1800" b="1" kern="1200" dirty="0">
                          <a:effectLst/>
                          <a:latin typeface="Book Antiqua" panose="02040602050305030304" pitchFamily="18" charset="0"/>
                        </a:rPr>
                        <a:t>[2013] 38 taxmann.com 179:</a:t>
                      </a:r>
                    </a:p>
                    <a:p>
                      <a:pPr marL="285750" indent="-285750">
                        <a:buFont typeface="Arial" panose="020B0604020202020204" pitchFamily="34" charset="0"/>
                        <a:buChar char="•"/>
                      </a:pPr>
                      <a:r>
                        <a:rPr kumimoji="0" lang="en-IN" sz="1800" kern="1200" dirty="0">
                          <a:effectLst/>
                          <a:latin typeface="Book Antiqua" panose="02040602050305030304" pitchFamily="18" charset="0"/>
                        </a:rPr>
                        <a:t>Literal interpretation</a:t>
                      </a:r>
                    </a:p>
                    <a:p>
                      <a:pPr marL="285750" indent="-285750">
                        <a:buFont typeface="Arial" panose="020B0604020202020204" pitchFamily="34" charset="0"/>
                        <a:buChar char="•"/>
                      </a:pPr>
                      <a:r>
                        <a:rPr kumimoji="0" lang="en-IN" sz="1800" kern="1200" dirty="0">
                          <a:effectLst/>
                          <a:latin typeface="Book Antiqua" panose="02040602050305030304" pitchFamily="18" charset="0"/>
                        </a:rPr>
                        <a:t>No explicit stipulation in the Act.</a:t>
                      </a:r>
                      <a:endParaRPr kumimoji="0" lang="en-IN" sz="1800" b="1" kern="1200" dirty="0">
                        <a:solidFill>
                          <a:schemeClr val="dk1"/>
                        </a:solidFill>
                        <a:effectLst/>
                        <a:latin typeface="Book Antiqua" panose="02040602050305030304" pitchFamily="18"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dirty="0">
                          <a:effectLst/>
                          <a:latin typeface="Book Antiqua" panose="02040602050305030304" pitchFamily="18" charset="0"/>
                        </a:rPr>
                        <a:t>Cairn UK Holdings Ltd.</a:t>
                      </a:r>
                      <a:r>
                        <a:rPr kumimoji="0" lang="en-IN" sz="1800" kern="1200" baseline="0" dirty="0">
                          <a:effectLst/>
                          <a:latin typeface="Book Antiqua" panose="02040602050305030304" pitchFamily="18" charset="0"/>
                        </a:rPr>
                        <a:t> </a:t>
                      </a:r>
                      <a:r>
                        <a:rPr kumimoji="0" lang="en-IN" sz="1800" kern="1200" dirty="0">
                          <a:effectLst/>
                          <a:latin typeface="Book Antiqua" panose="02040602050305030304" pitchFamily="18" charset="0"/>
                        </a:rPr>
                        <a:t>AAR Delhi</a:t>
                      </a:r>
                      <a:br>
                        <a:rPr kumimoji="0" lang="en-IN" sz="1800" kern="1200" baseline="0" dirty="0">
                          <a:effectLst/>
                          <a:latin typeface="Book Antiqua" panose="02040602050305030304" pitchFamily="18" charset="0"/>
                        </a:rPr>
                      </a:br>
                      <a:r>
                        <a:rPr kumimoji="0" lang="en-IN" sz="1800" kern="1200" dirty="0">
                          <a:effectLst/>
                          <a:latin typeface="Book Antiqua" panose="02040602050305030304" pitchFamily="18" charset="0"/>
                        </a:rPr>
                        <a:t>[2011] 12 taxmann.com 266 :</a:t>
                      </a:r>
                    </a:p>
                    <a:p>
                      <a:r>
                        <a:rPr kumimoji="0" lang="en-IN" sz="1800" kern="1200" dirty="0">
                          <a:effectLst/>
                          <a:latin typeface="Book Antiqua" panose="02040602050305030304" pitchFamily="18" charset="0"/>
                        </a:rPr>
                        <a:t>Proviso to Section 112 applicable only if the assets sold are first qualified for indexation benefit.</a:t>
                      </a:r>
                      <a:endParaRPr lang="en-IN" b="1" dirty="0">
                        <a:latin typeface="Book Antiqua" panose="02040602050305030304" pitchFamily="18" charset="0"/>
                      </a:endParaRPr>
                    </a:p>
                  </a:txBody>
                  <a:tcPr/>
                </a:tc>
                <a:extLst>
                  <a:ext uri="{0D108BD9-81ED-4DB2-BD59-A6C34878D82A}">
                    <a16:rowId xmlns:a16="http://schemas.microsoft.com/office/drawing/2014/main" val="322230118"/>
                  </a:ext>
                </a:extLst>
              </a:tr>
              <a:tr h="1473050">
                <a:tc>
                  <a:txBody>
                    <a:bodyPr/>
                    <a:lstStyle/>
                    <a:p>
                      <a:r>
                        <a:rPr lang="en-US" sz="1600" kern="1200" dirty="0" err="1">
                          <a:effectLst/>
                          <a:latin typeface="Book Antiqua" panose="02040602050305030304" pitchFamily="18" charset="0"/>
                        </a:rPr>
                        <a:t>Accordis</a:t>
                      </a:r>
                      <a:r>
                        <a:rPr lang="en-US" sz="1600" kern="1200" dirty="0">
                          <a:effectLst/>
                          <a:latin typeface="Book Antiqua" panose="02040602050305030304" pitchFamily="18" charset="0"/>
                        </a:rPr>
                        <a:t> </a:t>
                      </a:r>
                      <a:r>
                        <a:rPr lang="en-US" sz="1600" kern="1200" dirty="0" err="1">
                          <a:effectLst/>
                          <a:latin typeface="Book Antiqua" panose="02040602050305030304" pitchFamily="18" charset="0"/>
                        </a:rPr>
                        <a:t>Beheer</a:t>
                      </a:r>
                      <a:r>
                        <a:rPr lang="en-US" sz="1600" kern="1200" dirty="0">
                          <a:effectLst/>
                          <a:latin typeface="Book Antiqua" panose="02040602050305030304" pitchFamily="18" charset="0"/>
                        </a:rPr>
                        <a:t> B V </a:t>
                      </a:r>
                      <a:r>
                        <a:rPr lang="pt-BR" sz="1600" kern="1200" dirty="0">
                          <a:effectLst/>
                          <a:latin typeface="Book Antiqua" panose="02040602050305030304" pitchFamily="18" charset="0"/>
                        </a:rPr>
                        <a:t>[2016] 66 taxmann.com 164 (Mumbai - Trib.); </a:t>
                      </a:r>
                      <a:br>
                        <a:rPr lang="pt-BR" sz="1600" kern="1200" dirty="0">
                          <a:effectLst/>
                          <a:latin typeface="Book Antiqua" panose="02040602050305030304" pitchFamily="18" charset="0"/>
                        </a:rPr>
                      </a:br>
                      <a:r>
                        <a:rPr lang="en-US" sz="1600" kern="1200" dirty="0">
                          <a:effectLst/>
                          <a:latin typeface="Book Antiqua" panose="02040602050305030304" pitchFamily="18" charset="0"/>
                        </a:rPr>
                        <a:t>Abbott Capital India Ltd. </a:t>
                      </a:r>
                      <a:r>
                        <a:rPr lang="pt-BR" sz="1600" kern="1200" dirty="0">
                          <a:effectLst/>
                          <a:latin typeface="Book Antiqua" panose="02040602050305030304" pitchFamily="18" charset="0"/>
                        </a:rPr>
                        <a:t>[2014] 46 taxmann.com 33 (Mumbai - Trib.);</a:t>
                      </a:r>
                      <a:r>
                        <a:rPr lang="pt-BR" sz="1600" kern="1200" baseline="0" dirty="0">
                          <a:effectLst/>
                          <a:latin typeface="Book Antiqua" panose="02040602050305030304" pitchFamily="18" charset="0"/>
                        </a:rPr>
                        <a:t> </a:t>
                      </a:r>
                      <a:br>
                        <a:rPr lang="pt-BR" sz="1600" kern="1200" baseline="0" dirty="0">
                          <a:effectLst/>
                          <a:latin typeface="Book Antiqua" panose="02040602050305030304" pitchFamily="18" charset="0"/>
                        </a:rPr>
                      </a:br>
                      <a:r>
                        <a:rPr kumimoji="0" lang="en-IN" sz="1600" kern="1200" dirty="0">
                          <a:effectLst/>
                          <a:latin typeface="Book Antiqua" panose="02040602050305030304" pitchFamily="18" charset="0"/>
                        </a:rPr>
                        <a:t>Timken France, In re [2007] 164 Taxman 354 (AAR); </a:t>
                      </a:r>
                      <a:br>
                        <a:rPr kumimoji="0" lang="en-IN" sz="1600" kern="1200" dirty="0">
                          <a:effectLst/>
                          <a:latin typeface="Book Antiqua" panose="02040602050305030304" pitchFamily="18" charset="0"/>
                        </a:rPr>
                      </a:br>
                      <a:r>
                        <a:rPr kumimoji="0" lang="en-IN" sz="1600" kern="1200" dirty="0">
                          <a:effectLst/>
                          <a:latin typeface="Book Antiqua" panose="02040602050305030304" pitchFamily="18" charset="0"/>
                        </a:rPr>
                        <a:t>Compagnie </a:t>
                      </a:r>
                      <a:r>
                        <a:rPr kumimoji="0" lang="en-IN" sz="1600" kern="1200" dirty="0" err="1">
                          <a:effectLst/>
                          <a:latin typeface="Book Antiqua" panose="02040602050305030304" pitchFamily="18" charset="0"/>
                        </a:rPr>
                        <a:t>Financiere</a:t>
                      </a:r>
                      <a:r>
                        <a:rPr kumimoji="0" lang="en-IN" sz="1600" kern="1200" dirty="0">
                          <a:effectLst/>
                          <a:latin typeface="Book Antiqua" panose="02040602050305030304" pitchFamily="18" charset="0"/>
                        </a:rPr>
                        <a:t> Hamon, In re [2009] 177 Taxman 511 (AAR).</a:t>
                      </a:r>
                      <a:endParaRPr lang="en-IN" dirty="0">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a:effectLst/>
                          <a:latin typeface="Book Antiqua" panose="02040602050305030304" pitchFamily="18" charset="0"/>
                        </a:rPr>
                        <a:t>BASF </a:t>
                      </a:r>
                      <a:r>
                        <a:rPr kumimoji="0" lang="en-IN" sz="1600" kern="1200" dirty="0" err="1">
                          <a:effectLst/>
                          <a:latin typeface="Book Antiqua" panose="02040602050305030304" pitchFamily="18" charset="0"/>
                        </a:rPr>
                        <a:t>Aktiengesselschaft</a:t>
                      </a:r>
                      <a:r>
                        <a:rPr kumimoji="0" lang="en-IN" sz="1600" kern="1200" dirty="0">
                          <a:effectLst/>
                          <a:latin typeface="Book Antiqua" panose="02040602050305030304" pitchFamily="18" charset="0"/>
                        </a:rPr>
                        <a:t> vs. DDIT (293 ITR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a:effectLst/>
                          <a:latin typeface="Book Antiqua" panose="02040602050305030304" pitchFamily="18" charset="0"/>
                        </a:rPr>
                        <a:t>Legatum Ventures Ltd. 149 taxmann.com 436 (Mumbai ITAT) [2023]</a:t>
                      </a:r>
                    </a:p>
                  </a:txBody>
                  <a:tcPr/>
                </a:tc>
                <a:extLst>
                  <a:ext uri="{0D108BD9-81ED-4DB2-BD59-A6C34878D82A}">
                    <a16:rowId xmlns:a16="http://schemas.microsoft.com/office/drawing/2014/main" val="1150218945"/>
                  </a:ext>
                </a:extLst>
              </a:tr>
            </a:tbl>
          </a:graphicData>
        </a:graphic>
      </p:graphicFrame>
    </p:spTree>
    <p:extLst>
      <p:ext uri="{BB962C8B-B14F-4D97-AF65-F5344CB8AC3E}">
        <p14:creationId xmlns:p14="http://schemas.microsoft.com/office/powerpoint/2010/main" val="3690963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DA8F-9937-3F98-481C-8C8605714973}"/>
              </a:ext>
            </a:extLst>
          </p:cNvPr>
          <p:cNvSpPr>
            <a:spLocks noGrp="1"/>
          </p:cNvSpPr>
          <p:nvPr>
            <p:ph type="title"/>
          </p:nvPr>
        </p:nvSpPr>
        <p:spPr>
          <a:xfrm>
            <a:off x="657606" y="0"/>
            <a:ext cx="10772775" cy="1008668"/>
          </a:xfrm>
        </p:spPr>
        <p:txBody>
          <a:bodyPr/>
          <a:lstStyle/>
          <a:p>
            <a:r>
              <a:rPr lang="en-US" dirty="0"/>
              <a:t>Case Study – Income from Securities</a:t>
            </a:r>
          </a:p>
        </p:txBody>
      </p:sp>
      <p:sp>
        <p:nvSpPr>
          <p:cNvPr id="3" name="Content Placeholder 2">
            <a:extLst>
              <a:ext uri="{FF2B5EF4-FFF2-40B4-BE49-F238E27FC236}">
                <a16:creationId xmlns:a16="http://schemas.microsoft.com/office/drawing/2014/main" id="{716C15FC-F774-87B5-B8C6-4860FF498238}"/>
              </a:ext>
            </a:extLst>
          </p:cNvPr>
          <p:cNvSpPr>
            <a:spLocks noGrp="1"/>
          </p:cNvSpPr>
          <p:nvPr>
            <p:ph idx="1"/>
          </p:nvPr>
        </p:nvSpPr>
        <p:spPr>
          <a:xfrm>
            <a:off x="676656" y="1008668"/>
            <a:ext cx="10857738" cy="5750351"/>
          </a:xfrm>
        </p:spPr>
        <p:txBody>
          <a:bodyPr>
            <a:normAutofit/>
          </a:bodyPr>
          <a:lstStyle/>
          <a:p>
            <a:r>
              <a:rPr lang="en-IN" b="1" dirty="0"/>
              <a:t>Points for DTAA</a:t>
            </a:r>
          </a:p>
          <a:p>
            <a:r>
              <a:rPr lang="en-IN" dirty="0"/>
              <a:t>On sale of shares</a:t>
            </a:r>
          </a:p>
          <a:p>
            <a:pPr lvl="1"/>
            <a:r>
              <a:rPr lang="en-IN" dirty="0"/>
              <a:t>Reliefs withdrawn from Mauritius &amp; Singapore DTAAs</a:t>
            </a:r>
          </a:p>
          <a:p>
            <a:pPr lvl="2"/>
            <a:r>
              <a:rPr lang="en-IN" dirty="0"/>
              <a:t>But grandfathering provided for shares acquired till 31</a:t>
            </a:r>
            <a:r>
              <a:rPr lang="en-IN" baseline="30000" dirty="0"/>
              <a:t>st</a:t>
            </a:r>
            <a:r>
              <a:rPr lang="en-IN" dirty="0"/>
              <a:t> March 2017</a:t>
            </a:r>
          </a:p>
          <a:p>
            <a:pPr lvl="1"/>
            <a:r>
              <a:rPr lang="en-IN" dirty="0"/>
              <a:t>UK and US DTAAs do not provide any relief </a:t>
            </a:r>
          </a:p>
          <a:p>
            <a:r>
              <a:rPr lang="en-IN" dirty="0"/>
              <a:t>On sale of property</a:t>
            </a:r>
          </a:p>
          <a:p>
            <a:pPr lvl="1"/>
            <a:r>
              <a:rPr lang="en-IN" dirty="0"/>
              <a:t>Generally place where IP is situated</a:t>
            </a:r>
          </a:p>
          <a:p>
            <a:r>
              <a:rPr lang="en-IN" dirty="0"/>
              <a:t>Both countries can levy tax as per domestic law</a:t>
            </a:r>
          </a:p>
          <a:p>
            <a:pPr lvl="1"/>
            <a:r>
              <a:rPr lang="en-IN" dirty="0"/>
              <a:t>India-US, India-UK, India-UAE treaties</a:t>
            </a:r>
          </a:p>
          <a:p>
            <a:r>
              <a:rPr lang="en-IN" dirty="0"/>
              <a:t>Taxing rights only to COR – India-Netherlands DTAA</a:t>
            </a:r>
          </a:p>
          <a:p>
            <a:r>
              <a:rPr lang="en-IN" dirty="0"/>
              <a:t>Indirect transfer provisions to be considered</a:t>
            </a:r>
          </a:p>
          <a:p>
            <a:endParaRPr lang="en-US" dirty="0"/>
          </a:p>
        </p:txBody>
      </p:sp>
      <p:sp>
        <p:nvSpPr>
          <p:cNvPr id="4" name="Date Placeholder 3">
            <a:extLst>
              <a:ext uri="{FF2B5EF4-FFF2-40B4-BE49-F238E27FC236}">
                <a16:creationId xmlns:a16="http://schemas.microsoft.com/office/drawing/2014/main" id="{CEB6B945-F727-9109-B8B2-FE8A9B821CC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9EC99560-DCEA-B63B-C5BD-4983287F5CFE}"/>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95CA417-3D39-3978-2926-7EF1E7546FFF}"/>
              </a:ext>
            </a:extLst>
          </p:cNvPr>
          <p:cNvSpPr>
            <a:spLocks noGrp="1"/>
          </p:cNvSpPr>
          <p:nvPr>
            <p:ph type="sldNum" sz="quarter" idx="12"/>
          </p:nvPr>
        </p:nvSpPr>
        <p:spPr/>
        <p:txBody>
          <a:bodyPr/>
          <a:lstStyle/>
          <a:p>
            <a:fld id="{53B6C93E-B05E-49F4-B363-E611733D9E4E}" type="slidenum">
              <a:rPr lang="en-US" smtClean="0"/>
              <a:pPr/>
              <a:t>63</a:t>
            </a:fld>
            <a:endParaRPr lang="en-US"/>
          </a:p>
        </p:txBody>
      </p:sp>
    </p:spTree>
    <p:extLst>
      <p:ext uri="{BB962C8B-B14F-4D97-AF65-F5344CB8AC3E}">
        <p14:creationId xmlns:p14="http://schemas.microsoft.com/office/powerpoint/2010/main" val="57247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709612" y="1592529"/>
            <a:ext cx="10772775" cy="1658198"/>
          </a:xfrm>
        </p:spPr>
        <p:txBody>
          <a:bodyPr/>
          <a:lstStyle/>
          <a:p>
            <a:pPr algn="ctr"/>
            <a:r>
              <a:rPr lang="en-US" dirty="0"/>
              <a:t>Income from Employment</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64</a:t>
            </a:fld>
            <a:endParaRPr lang="en-US"/>
          </a:p>
        </p:txBody>
      </p:sp>
    </p:spTree>
    <p:extLst>
      <p:ext uri="{BB962C8B-B14F-4D97-AF65-F5344CB8AC3E}">
        <p14:creationId xmlns:p14="http://schemas.microsoft.com/office/powerpoint/2010/main" val="2442998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658198"/>
          </a:xfrm>
        </p:spPr>
        <p:txBody>
          <a:bodyPr/>
          <a:lstStyle/>
          <a:p>
            <a:r>
              <a:rPr lang="en-US" dirty="0"/>
              <a:t>Income from Employment</a:t>
            </a:r>
          </a:p>
        </p:txBody>
      </p:sp>
      <p:graphicFrame>
        <p:nvGraphicFramePr>
          <p:cNvPr id="7" name="Content Placeholder 6">
            <a:extLst>
              <a:ext uri="{FF2B5EF4-FFF2-40B4-BE49-F238E27FC236}">
                <a16:creationId xmlns:a16="http://schemas.microsoft.com/office/drawing/2014/main" id="{BD0EDB0C-EFBB-4710-5BC6-ACF544979104}"/>
              </a:ext>
            </a:extLst>
          </p:cNvPr>
          <p:cNvGraphicFramePr>
            <a:graphicFrameLocks noGrp="1"/>
          </p:cNvGraphicFramePr>
          <p:nvPr>
            <p:ph idx="1"/>
            <p:extLst>
              <p:ext uri="{D42A27DB-BD31-4B8C-83A1-F6EECF244321}">
                <p14:modId xmlns:p14="http://schemas.microsoft.com/office/powerpoint/2010/main" val="3329471508"/>
              </p:ext>
            </p:extLst>
          </p:nvPr>
        </p:nvGraphicFramePr>
        <p:xfrm>
          <a:off x="676275" y="2011363"/>
          <a:ext cx="10753725"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65</a:t>
            </a:fld>
            <a:endParaRPr lang="en-US"/>
          </a:p>
        </p:txBody>
      </p:sp>
    </p:spTree>
    <p:extLst>
      <p:ext uri="{BB962C8B-B14F-4D97-AF65-F5344CB8AC3E}">
        <p14:creationId xmlns:p14="http://schemas.microsoft.com/office/powerpoint/2010/main" val="1245766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6F3B-A270-3E87-6211-7E42F46B991B}"/>
              </a:ext>
            </a:extLst>
          </p:cNvPr>
          <p:cNvSpPr>
            <a:spLocks noGrp="1"/>
          </p:cNvSpPr>
          <p:nvPr>
            <p:ph type="title"/>
          </p:nvPr>
        </p:nvSpPr>
        <p:spPr>
          <a:xfrm>
            <a:off x="685800" y="182242"/>
            <a:ext cx="10772775" cy="1512147"/>
          </a:xfrm>
        </p:spPr>
        <p:txBody>
          <a:bodyPr/>
          <a:lstStyle/>
          <a:p>
            <a:r>
              <a:rPr lang="en-US" dirty="0"/>
              <a:t>Income from Employment</a:t>
            </a:r>
          </a:p>
        </p:txBody>
      </p:sp>
      <p:sp>
        <p:nvSpPr>
          <p:cNvPr id="3" name="Content Placeholder 2">
            <a:extLst>
              <a:ext uri="{FF2B5EF4-FFF2-40B4-BE49-F238E27FC236}">
                <a16:creationId xmlns:a16="http://schemas.microsoft.com/office/drawing/2014/main" id="{3A8584CB-9029-020B-B4F6-9B6C133BF13B}"/>
              </a:ext>
            </a:extLst>
          </p:cNvPr>
          <p:cNvSpPr>
            <a:spLocks noGrp="1"/>
          </p:cNvSpPr>
          <p:nvPr>
            <p:ph idx="1"/>
          </p:nvPr>
        </p:nvSpPr>
        <p:spPr>
          <a:xfrm>
            <a:off x="676656" y="1694389"/>
            <a:ext cx="10753725" cy="4515579"/>
          </a:xfrm>
        </p:spPr>
        <p:txBody>
          <a:bodyPr>
            <a:normAutofit fontScale="92500" lnSpcReduction="10000"/>
          </a:bodyPr>
          <a:lstStyle/>
          <a:p>
            <a:pPr marL="0" indent="0">
              <a:buNone/>
            </a:pPr>
            <a:r>
              <a:rPr lang="en-US" b="1" dirty="0"/>
              <a:t>Taxability of Salary</a:t>
            </a:r>
          </a:p>
          <a:p>
            <a:r>
              <a:rPr lang="en-US" dirty="0"/>
              <a:t>Due or receipt, whichever is earlier</a:t>
            </a:r>
          </a:p>
          <a:p>
            <a:pPr lvl="1"/>
            <a:r>
              <a:rPr lang="en-US" dirty="0"/>
              <a:t>Advances on which already tax has been paid not to be repaid</a:t>
            </a:r>
          </a:p>
          <a:p>
            <a:r>
              <a:rPr lang="en-US" dirty="0"/>
              <a:t>Deductions available – S. 16</a:t>
            </a:r>
          </a:p>
          <a:p>
            <a:r>
              <a:rPr lang="en-US" dirty="0"/>
              <a:t>Perquisites</a:t>
            </a:r>
          </a:p>
          <a:p>
            <a:pPr lvl="1"/>
            <a:r>
              <a:rPr lang="en-US" dirty="0"/>
              <a:t>ESOPs</a:t>
            </a:r>
          </a:p>
          <a:p>
            <a:r>
              <a:rPr lang="en-US" dirty="0"/>
              <a:t>Deemed Accrual</a:t>
            </a:r>
          </a:p>
          <a:p>
            <a:pPr lvl="1"/>
            <a:r>
              <a:rPr lang="en-US" dirty="0"/>
              <a:t>Income earned in India – S. 9(1)(ii)</a:t>
            </a:r>
          </a:p>
          <a:p>
            <a:pPr lvl="2"/>
            <a:r>
              <a:rPr lang="en-US" dirty="0"/>
              <a:t>Services rendered in India</a:t>
            </a:r>
          </a:p>
          <a:p>
            <a:pPr lvl="2"/>
            <a:r>
              <a:rPr lang="en-US" dirty="0"/>
              <a:t>Rest period and leave period forming part of service contract of employment</a:t>
            </a:r>
          </a:p>
          <a:p>
            <a:pPr lvl="1"/>
            <a:r>
              <a:rPr lang="en-US" dirty="0"/>
              <a:t>Salary payable by Govt. to a citizen of India for services outside India</a:t>
            </a:r>
          </a:p>
          <a:p>
            <a:pPr lvl="2"/>
            <a:endParaRPr lang="en-US" dirty="0"/>
          </a:p>
          <a:p>
            <a:pPr lvl="2"/>
            <a:endParaRPr lang="en-US" dirty="0"/>
          </a:p>
          <a:p>
            <a:pPr lvl="1"/>
            <a:endParaRPr lang="en-US" dirty="0"/>
          </a:p>
        </p:txBody>
      </p:sp>
      <p:sp>
        <p:nvSpPr>
          <p:cNvPr id="4" name="Date Placeholder 3">
            <a:extLst>
              <a:ext uri="{FF2B5EF4-FFF2-40B4-BE49-F238E27FC236}">
                <a16:creationId xmlns:a16="http://schemas.microsoft.com/office/drawing/2014/main" id="{950C795F-9018-8712-9867-E10521B0239B}"/>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F2110AB1-287A-09B7-8622-595ACF49F337}"/>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B6D27C51-E189-62CB-E10B-9B9EDA6F25E2}"/>
              </a:ext>
            </a:extLst>
          </p:cNvPr>
          <p:cNvSpPr>
            <a:spLocks noGrp="1"/>
          </p:cNvSpPr>
          <p:nvPr>
            <p:ph type="sldNum" sz="quarter" idx="12"/>
          </p:nvPr>
        </p:nvSpPr>
        <p:spPr/>
        <p:txBody>
          <a:bodyPr/>
          <a:lstStyle/>
          <a:p>
            <a:fld id="{53B6C93E-B05E-49F4-B363-E611733D9E4E}" type="slidenum">
              <a:rPr lang="en-US" smtClean="0"/>
              <a:pPr/>
              <a:t>66</a:t>
            </a:fld>
            <a:endParaRPr lang="en-US"/>
          </a:p>
        </p:txBody>
      </p:sp>
    </p:spTree>
    <p:extLst>
      <p:ext uri="{BB962C8B-B14F-4D97-AF65-F5344CB8AC3E}">
        <p14:creationId xmlns:p14="http://schemas.microsoft.com/office/powerpoint/2010/main" val="3290830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4" y="1339487"/>
            <a:ext cx="6708261" cy="5291158"/>
          </a:xfrm>
        </p:spPr>
        <p:txBody>
          <a:bodyPr vert="horz" lIns="91440" tIns="45720" rIns="91440" bIns="45720" rtlCol="0" anchor="t">
            <a:normAutofit fontScale="85000" lnSpcReduction="20000"/>
          </a:bodyPr>
          <a:lstStyle/>
          <a:p>
            <a:pPr marL="344170" indent="-344170"/>
            <a:r>
              <a:rPr lang="en-US" dirty="0">
                <a:latin typeface="Book Antiqua"/>
              </a:rPr>
              <a:t>Mr. </a:t>
            </a:r>
            <a:r>
              <a:rPr lang="en-US" dirty="0" err="1">
                <a:latin typeface="Book Antiqua"/>
              </a:rPr>
              <a:t>Sapru</a:t>
            </a:r>
            <a:r>
              <a:rPr lang="en-US" dirty="0">
                <a:latin typeface="Book Antiqua"/>
              </a:rPr>
              <a:t> is an NRI employed in UK. He visits India for 3 months in a year. During that period, he works from India for his employer. </a:t>
            </a:r>
            <a:endParaRPr lang="en-US" dirty="0"/>
          </a:p>
          <a:p>
            <a:pPr marL="1799365" lvl="8" indent="-344170"/>
            <a:endParaRPr lang="en-US" dirty="0"/>
          </a:p>
          <a:p>
            <a:pPr marL="344170" indent="-344170"/>
            <a:r>
              <a:rPr lang="en-US" dirty="0"/>
              <a:t>A non-resident is liable to tax for incomes accruing or deemed to be accruing in India.</a:t>
            </a:r>
          </a:p>
          <a:p>
            <a:pPr marL="1799365" lvl="8" indent="-344170"/>
            <a:endParaRPr lang="en-US" dirty="0">
              <a:latin typeface="Book Antiqua"/>
            </a:endParaRPr>
          </a:p>
          <a:p>
            <a:pPr marL="344170" indent="-344170"/>
            <a:r>
              <a:rPr lang="en-US" dirty="0">
                <a:latin typeface="Book Antiqua"/>
              </a:rPr>
              <a:t>Section 9(1)(ii) provides that salary income is deemed to accrue in India, if employment is exercised from India. </a:t>
            </a:r>
          </a:p>
          <a:p>
            <a:pPr marL="1399682" lvl="6" indent="-344170"/>
            <a:endParaRPr lang="en-US" dirty="0">
              <a:latin typeface="Book Antiqua"/>
            </a:endParaRPr>
          </a:p>
          <a:p>
            <a:pPr marL="344170" indent="-344170"/>
            <a:r>
              <a:rPr lang="en-US" dirty="0">
                <a:latin typeface="Book Antiqua"/>
              </a:rPr>
              <a:t>Proportionate salary taxable under ITA. </a:t>
            </a:r>
          </a:p>
          <a:p>
            <a:pPr marL="344170" indent="-344170"/>
            <a:r>
              <a:rPr lang="en-US" dirty="0">
                <a:latin typeface="Book Antiqua"/>
              </a:rPr>
              <a:t>India-UK DTAA: Not taxable in India if (cumulative)– </a:t>
            </a:r>
          </a:p>
          <a:p>
            <a:pPr marL="688657" lvl="1" indent="-344170"/>
            <a:r>
              <a:rPr lang="en-US" dirty="0">
                <a:latin typeface="Book Antiqua"/>
              </a:rPr>
              <a:t>Stay in India &lt; 184 days</a:t>
            </a:r>
          </a:p>
          <a:p>
            <a:pPr marL="688657" lvl="1" indent="-344170"/>
            <a:r>
              <a:rPr lang="en-US" dirty="0">
                <a:latin typeface="Book Antiqua"/>
              </a:rPr>
              <a:t>Remuneration paid by or on behalf of PROI</a:t>
            </a:r>
          </a:p>
          <a:p>
            <a:pPr marL="688657" lvl="1" indent="-344170"/>
            <a:r>
              <a:rPr lang="en-US" dirty="0">
                <a:latin typeface="Book Antiqua"/>
              </a:rPr>
              <a:t>Remuneration not deductible from profits of Indian enterprise</a:t>
            </a:r>
          </a:p>
          <a:p>
            <a:pPr marL="688657" lvl="1" indent="-344170"/>
            <a:endParaRPr lang="en-US" dirty="0">
              <a:latin typeface="Book Antiqua"/>
            </a:endParaRPr>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67</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a:bodyPr>
          <a:lstStyle/>
          <a:p>
            <a:pPr algn="ctr"/>
            <a:r>
              <a:rPr lang="en-US" dirty="0"/>
              <a:t>Case Study – Employed NRI visiting India</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UK</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5E0C4F14-0176-1DCE-56D8-B0247237E3C5}"/>
              </a:ext>
            </a:extLst>
          </p:cNvPr>
          <p:cNvSpPr>
            <a:spLocks noGrp="1"/>
          </p:cNvSpPr>
          <p:nvPr>
            <p:ph type="dt" sz="half" idx="10"/>
          </p:nvPr>
        </p:nvSpPr>
        <p:spPr>
          <a:xfrm>
            <a:off x="685800" y="6412447"/>
            <a:ext cx="4114800" cy="228600"/>
          </a:xfrm>
        </p:spPr>
        <p:txBody>
          <a:bodyPr/>
          <a:lstStyle/>
          <a:p>
            <a:r>
              <a:rPr lang="en-US"/>
              <a:t>10-Oct-2023</a:t>
            </a:r>
            <a:endParaRPr lang="en-US" dirty="0"/>
          </a:p>
        </p:txBody>
      </p:sp>
    </p:spTree>
    <p:extLst>
      <p:ext uri="{BB962C8B-B14F-4D97-AF65-F5344CB8AC3E}">
        <p14:creationId xmlns:p14="http://schemas.microsoft.com/office/powerpoint/2010/main" val="2785511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4" y="1339487"/>
            <a:ext cx="6708261" cy="5291158"/>
          </a:xfrm>
        </p:spPr>
        <p:txBody>
          <a:bodyPr vert="horz" lIns="91440" tIns="45720" rIns="91440" bIns="45720" rtlCol="0" anchor="t">
            <a:normAutofit fontScale="92500" lnSpcReduction="10000"/>
          </a:bodyPr>
          <a:lstStyle/>
          <a:p>
            <a:pPr marL="0" indent="0">
              <a:buNone/>
            </a:pPr>
            <a:r>
              <a:rPr lang="en-US" sz="2200" b="1" dirty="0">
                <a:latin typeface="Book Antiqua"/>
              </a:rPr>
              <a:t>Facts</a:t>
            </a:r>
          </a:p>
          <a:p>
            <a:pPr marL="344170" indent="-344170"/>
            <a:r>
              <a:rPr lang="en-US" sz="2200" dirty="0">
                <a:latin typeface="Book Antiqua"/>
              </a:rPr>
              <a:t>Mr. Shah is an NRI employed in HDFC Bank Limited, UAE since FY 2016-17.</a:t>
            </a:r>
          </a:p>
          <a:p>
            <a:pPr marL="344170" indent="-344170"/>
            <a:r>
              <a:rPr lang="en-US" sz="2200" dirty="0"/>
              <a:t>Till FY 2015-16, Mr. Shah was in India employed with HDFC Bank Limited, India.</a:t>
            </a:r>
          </a:p>
          <a:p>
            <a:pPr marL="344170" indent="-344170"/>
            <a:r>
              <a:rPr lang="en-US" sz="2200" dirty="0"/>
              <a:t>During FY 2015-16, HDFC Bank Limited granted 10,000 stock options to Mr. Shah.</a:t>
            </a:r>
          </a:p>
          <a:p>
            <a:pPr marL="344170" indent="-344170"/>
            <a:r>
              <a:rPr lang="en-US" sz="2200" dirty="0"/>
              <a:t>Such stock options were allotted 25% every year from FY 2018-19.</a:t>
            </a:r>
          </a:p>
          <a:p>
            <a:pPr marL="344170" indent="-344170"/>
            <a:r>
              <a:rPr lang="en-US" sz="2200" dirty="0"/>
              <a:t>All stock options were exercised by Mr. Shah.</a:t>
            </a:r>
          </a:p>
          <a:p>
            <a:pPr marL="344170" indent="-344170"/>
            <a:r>
              <a:rPr lang="en-US" sz="2200" dirty="0"/>
              <a:t>All equity share received on account of exercise were sold in FY 2022-23</a:t>
            </a:r>
          </a:p>
          <a:p>
            <a:pPr marL="0" indent="0">
              <a:buNone/>
            </a:pPr>
            <a:r>
              <a:rPr lang="en-US" sz="2200" b="1" dirty="0"/>
              <a:t>Issues</a:t>
            </a:r>
            <a:endParaRPr lang="en-US" sz="2200" dirty="0"/>
          </a:p>
          <a:p>
            <a:pPr marL="344170" indent="-344170"/>
            <a:r>
              <a:rPr lang="en-US" sz="2200" dirty="0"/>
              <a:t>Determine taxability on exercise of ESOPs</a:t>
            </a:r>
          </a:p>
          <a:p>
            <a:pPr marL="344170" indent="-344170"/>
            <a:r>
              <a:rPr lang="en-US" sz="2200" dirty="0"/>
              <a:t>Determine taxability on sale of ESOPs</a:t>
            </a:r>
          </a:p>
          <a:p>
            <a:pPr marL="0" indent="0">
              <a:buNone/>
            </a:pPr>
            <a:endParaRPr lang="en-US" b="1" dirty="0"/>
          </a:p>
          <a:p>
            <a:pPr marL="1799365" lvl="8" indent="-344170"/>
            <a:endParaRPr lang="en-US" dirty="0"/>
          </a:p>
          <a:p>
            <a:pPr marL="688657" lvl="1" indent="-344170"/>
            <a:endParaRPr lang="en-US" dirty="0">
              <a:latin typeface="Book Antiqua"/>
            </a:endParaRPr>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68</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a:bodyPr>
          <a:lstStyle/>
          <a:p>
            <a:pPr algn="ctr"/>
            <a:r>
              <a:rPr lang="en-US" dirty="0"/>
              <a:t>Case Study – Employee Stock Options</a:t>
            </a:r>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7446" y="3741024"/>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UAE</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7" name="Date Placeholder 3">
            <a:extLst>
              <a:ext uri="{FF2B5EF4-FFF2-40B4-BE49-F238E27FC236}">
                <a16:creationId xmlns:a16="http://schemas.microsoft.com/office/drawing/2014/main" id="{5E0C4F14-0176-1DCE-56D8-B0247237E3C5}"/>
              </a:ext>
            </a:extLst>
          </p:cNvPr>
          <p:cNvSpPr>
            <a:spLocks noGrp="1"/>
          </p:cNvSpPr>
          <p:nvPr>
            <p:ph type="dt" sz="half" idx="10"/>
          </p:nvPr>
        </p:nvSpPr>
        <p:spPr>
          <a:xfrm>
            <a:off x="685800" y="6412447"/>
            <a:ext cx="4114800" cy="228600"/>
          </a:xfrm>
        </p:spPr>
        <p:txBody>
          <a:bodyPr/>
          <a:lstStyle/>
          <a:p>
            <a:r>
              <a:rPr lang="en-US"/>
              <a:t>10-Oct-2023</a:t>
            </a:r>
            <a:endParaRPr lang="en-US" dirty="0"/>
          </a:p>
        </p:txBody>
      </p:sp>
      <p:pic>
        <p:nvPicPr>
          <p:cNvPr id="15" name="Picture 14">
            <a:extLst>
              <a:ext uri="{FF2B5EF4-FFF2-40B4-BE49-F238E27FC236}">
                <a16:creationId xmlns:a16="http://schemas.microsoft.com/office/drawing/2014/main" id="{CB5F99AA-BA3F-6732-37B2-C42C5E12C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4179" y="1613968"/>
            <a:ext cx="1185549" cy="1185549"/>
          </a:xfrm>
          <a:prstGeom prst="rect">
            <a:avLst/>
          </a:prstGeom>
        </p:spPr>
      </p:pic>
      <p:pic>
        <p:nvPicPr>
          <p:cNvPr id="18" name="Picture 17">
            <a:extLst>
              <a:ext uri="{FF2B5EF4-FFF2-40B4-BE49-F238E27FC236}">
                <a16:creationId xmlns:a16="http://schemas.microsoft.com/office/drawing/2014/main" id="{74025C7D-0E02-30CF-FC37-5714387465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6963" y="1904150"/>
            <a:ext cx="895367" cy="895367"/>
          </a:xfrm>
          <a:prstGeom prst="rect">
            <a:avLst/>
          </a:prstGeom>
        </p:spPr>
      </p:pic>
      <p:cxnSp>
        <p:nvCxnSpPr>
          <p:cNvPr id="20" name="Straight Arrow Connector 19">
            <a:extLst>
              <a:ext uri="{FF2B5EF4-FFF2-40B4-BE49-F238E27FC236}">
                <a16:creationId xmlns:a16="http://schemas.microsoft.com/office/drawing/2014/main" id="{836DA28D-9F2D-7E58-682A-FED4079F6453}"/>
              </a:ext>
            </a:extLst>
          </p:cNvPr>
          <p:cNvCxnSpPr>
            <a:cxnSpLocks/>
            <a:stCxn id="2" idx="0"/>
            <a:endCxn id="18" idx="2"/>
          </p:cNvCxnSpPr>
          <p:nvPr/>
        </p:nvCxnSpPr>
        <p:spPr>
          <a:xfrm flipV="1">
            <a:off x="8424646" y="2799517"/>
            <a:ext cx="1" cy="941507"/>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F7662770-F771-E963-8393-0FAEB6E60973}"/>
              </a:ext>
            </a:extLst>
          </p:cNvPr>
          <p:cNvCxnSpPr>
            <a:cxnSpLocks/>
            <a:stCxn id="15" idx="2"/>
            <a:endCxn id="2" idx="3"/>
          </p:cNvCxnSpPr>
          <p:nvPr/>
        </p:nvCxnSpPr>
        <p:spPr>
          <a:xfrm rot="5400000">
            <a:off x="9070047" y="2611316"/>
            <a:ext cx="1398707" cy="1775108"/>
          </a:xfrm>
          <a:prstGeom prst="bentConnector2">
            <a:avLst/>
          </a:prstGeom>
          <a:ln w="381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53DEE0C3-786F-4885-AA3C-E29114A524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1577" y="3410446"/>
            <a:ext cx="665259" cy="665259"/>
          </a:xfrm>
          <a:prstGeom prst="rect">
            <a:avLst/>
          </a:prstGeom>
        </p:spPr>
      </p:pic>
    </p:spTree>
    <p:extLst>
      <p:ext uri="{BB962C8B-B14F-4D97-AF65-F5344CB8AC3E}">
        <p14:creationId xmlns:p14="http://schemas.microsoft.com/office/powerpoint/2010/main" val="2236893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709612" y="1703847"/>
            <a:ext cx="10772775" cy="1658198"/>
          </a:xfrm>
        </p:spPr>
        <p:txBody>
          <a:bodyPr/>
          <a:lstStyle/>
          <a:p>
            <a:pPr algn="ctr"/>
            <a:r>
              <a:rPr lang="en-US" dirty="0"/>
              <a:t>Business Income</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69</a:t>
            </a:fld>
            <a:endParaRPr lang="en-US"/>
          </a:p>
        </p:txBody>
      </p:sp>
    </p:spTree>
    <p:extLst>
      <p:ext uri="{BB962C8B-B14F-4D97-AF65-F5344CB8AC3E}">
        <p14:creationId xmlns:p14="http://schemas.microsoft.com/office/powerpoint/2010/main" val="48120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74460" y="699445"/>
            <a:ext cx="2172527" cy="898787"/>
          </a:xfrm>
          <a:prstGeom prst="round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stay in India for 182 days or more during the FY?</a:t>
            </a:r>
          </a:p>
          <a:p>
            <a:pPr algn="ctr"/>
            <a:r>
              <a:rPr lang="en-US" sz="1200" b="1" dirty="0">
                <a:solidFill>
                  <a:schemeClr val="tx2">
                    <a:lumMod val="90000"/>
                    <a:lumOff val="10000"/>
                  </a:schemeClr>
                </a:solidFill>
                <a:latin typeface="Book Antiqua" panose="02040602050305030304" pitchFamily="18" charset="0"/>
              </a:rPr>
              <a:t>S. 6(1)(a)</a:t>
            </a:r>
          </a:p>
        </p:txBody>
      </p:sp>
      <p:sp>
        <p:nvSpPr>
          <p:cNvPr id="5" name="Rounded Rectangle 4"/>
          <p:cNvSpPr/>
          <p:nvPr/>
        </p:nvSpPr>
        <p:spPr>
          <a:xfrm>
            <a:off x="8743951" y="696974"/>
            <a:ext cx="1514476" cy="82456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400" b="1" dirty="0">
                <a:latin typeface="Book Antiqua" panose="02040602050305030304" pitchFamily="18" charset="0"/>
              </a:rPr>
              <a:t>Resident and Ordinarily Resident</a:t>
            </a:r>
          </a:p>
        </p:txBody>
      </p:sp>
      <p:sp>
        <p:nvSpPr>
          <p:cNvPr id="6" name="Rounded Rectangle 5"/>
          <p:cNvSpPr/>
          <p:nvPr/>
        </p:nvSpPr>
        <p:spPr>
          <a:xfrm>
            <a:off x="8743955" y="2010814"/>
            <a:ext cx="1514475" cy="7712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400" b="1" dirty="0">
                <a:latin typeface="Book Antiqua" panose="02040602050305030304" pitchFamily="18" charset="0"/>
              </a:rPr>
              <a:t>Resident but Not-Ordinarily Resident</a:t>
            </a:r>
          </a:p>
        </p:txBody>
      </p:sp>
      <p:sp>
        <p:nvSpPr>
          <p:cNvPr id="7" name="Rounded Rectangle 6"/>
          <p:cNvSpPr/>
          <p:nvPr/>
        </p:nvSpPr>
        <p:spPr>
          <a:xfrm>
            <a:off x="8743954" y="3271335"/>
            <a:ext cx="1514475" cy="6544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400" b="1" dirty="0">
                <a:latin typeface="Book Antiqua" panose="02040602050305030304" pitchFamily="18" charset="0"/>
              </a:rPr>
              <a:t>Non-Resident</a:t>
            </a:r>
          </a:p>
        </p:txBody>
      </p:sp>
      <p:sp>
        <p:nvSpPr>
          <p:cNvPr id="8" name="Rectangle 7"/>
          <p:cNvSpPr/>
          <p:nvPr/>
        </p:nvSpPr>
        <p:spPr>
          <a:xfrm>
            <a:off x="1874460" y="1950226"/>
            <a:ext cx="2172527" cy="1112301"/>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stay in India for 60 days or more during the FY </a:t>
            </a:r>
            <a:r>
              <a:rPr lang="en-US" sz="1200" b="1" u="sng" dirty="0">
                <a:solidFill>
                  <a:schemeClr val="tx2">
                    <a:lumMod val="90000"/>
                    <a:lumOff val="10000"/>
                  </a:schemeClr>
                </a:solidFill>
                <a:latin typeface="Book Antiqua" panose="02040602050305030304" pitchFamily="18" charset="0"/>
              </a:rPr>
              <a:t>and</a:t>
            </a:r>
            <a:r>
              <a:rPr lang="en-US" sz="1200" b="1" dirty="0">
                <a:solidFill>
                  <a:schemeClr val="tx2">
                    <a:lumMod val="90000"/>
                    <a:lumOff val="10000"/>
                  </a:schemeClr>
                </a:solidFill>
                <a:latin typeface="Book Antiqua" panose="02040602050305030304" pitchFamily="18" charset="0"/>
              </a:rPr>
              <a:t> </a:t>
            </a:r>
            <a:r>
              <a:rPr lang="en-US" sz="1200" dirty="0">
                <a:solidFill>
                  <a:schemeClr val="tx2">
                    <a:lumMod val="90000"/>
                    <a:lumOff val="10000"/>
                  </a:schemeClr>
                </a:solidFill>
                <a:latin typeface="Book Antiqua" panose="02040602050305030304" pitchFamily="18" charset="0"/>
              </a:rPr>
              <a:t>365 days or more in preceding 4 years?</a:t>
            </a:r>
          </a:p>
          <a:p>
            <a:pPr algn="ctr"/>
            <a:r>
              <a:rPr lang="en-US" sz="1200" b="1" dirty="0">
                <a:solidFill>
                  <a:schemeClr val="tx2">
                    <a:lumMod val="90000"/>
                    <a:lumOff val="10000"/>
                  </a:schemeClr>
                </a:solidFill>
                <a:latin typeface="Book Antiqua" panose="02040602050305030304" pitchFamily="18" charset="0"/>
              </a:rPr>
              <a:t>S. 6(1)(c)</a:t>
            </a:r>
          </a:p>
        </p:txBody>
      </p:sp>
      <p:sp>
        <p:nvSpPr>
          <p:cNvPr id="9" name="Rectangle 8"/>
          <p:cNvSpPr/>
          <p:nvPr/>
        </p:nvSpPr>
        <p:spPr>
          <a:xfrm>
            <a:off x="1874460" y="3417377"/>
            <a:ext cx="2172527" cy="930472"/>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Are you an IC who has left for employment outside India </a:t>
            </a:r>
            <a:r>
              <a:rPr lang="en-US" sz="1200" b="1" u="sng" dirty="0">
                <a:solidFill>
                  <a:schemeClr val="tx2">
                    <a:lumMod val="90000"/>
                    <a:lumOff val="10000"/>
                  </a:schemeClr>
                </a:solidFill>
                <a:latin typeface="Book Antiqua" panose="02040602050305030304" pitchFamily="18" charset="0"/>
              </a:rPr>
              <a:t>or</a:t>
            </a:r>
            <a:r>
              <a:rPr lang="en-US" sz="1200" dirty="0">
                <a:solidFill>
                  <a:schemeClr val="tx2">
                    <a:lumMod val="90000"/>
                    <a:lumOff val="10000"/>
                  </a:schemeClr>
                </a:solidFill>
                <a:latin typeface="Book Antiqua" panose="02040602050305030304" pitchFamily="18" charset="0"/>
              </a:rPr>
              <a:t> as a crew member of an Indian Ship during the FY?</a:t>
            </a:r>
          </a:p>
          <a:p>
            <a:pPr algn="ctr"/>
            <a:r>
              <a:rPr lang="en-US" sz="1200" b="1" dirty="0">
                <a:solidFill>
                  <a:schemeClr val="tx2">
                    <a:lumMod val="90000"/>
                    <a:lumOff val="10000"/>
                  </a:schemeClr>
                </a:solidFill>
                <a:latin typeface="Book Antiqua" panose="02040602050305030304" pitchFamily="18" charset="0"/>
              </a:rPr>
              <a:t>Exp. 1(a) to S. 6(1)(c)</a:t>
            </a:r>
          </a:p>
        </p:txBody>
      </p:sp>
      <p:sp>
        <p:nvSpPr>
          <p:cNvPr id="10" name="Rectangle 9"/>
          <p:cNvSpPr/>
          <p:nvPr/>
        </p:nvSpPr>
        <p:spPr>
          <a:xfrm>
            <a:off x="1874460" y="4699841"/>
            <a:ext cx="2172527" cy="950451"/>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Are you an </a:t>
            </a:r>
            <a:r>
              <a:rPr lang="en-US" sz="1200" b="1" u="sng" dirty="0">
                <a:solidFill>
                  <a:schemeClr val="tx2">
                    <a:lumMod val="90000"/>
                    <a:lumOff val="10000"/>
                  </a:schemeClr>
                </a:solidFill>
                <a:latin typeface="Book Antiqua" panose="02040602050305030304" pitchFamily="18" charset="0"/>
              </a:rPr>
              <a:t>IC</a:t>
            </a:r>
            <a:r>
              <a:rPr lang="en-US" sz="1200" dirty="0">
                <a:solidFill>
                  <a:schemeClr val="tx2">
                    <a:lumMod val="90000"/>
                    <a:lumOff val="10000"/>
                  </a:schemeClr>
                </a:solidFill>
                <a:latin typeface="Book Antiqua" panose="02040602050305030304" pitchFamily="18" charset="0"/>
              </a:rPr>
              <a:t> staying outside India </a:t>
            </a:r>
            <a:r>
              <a:rPr lang="en-US" sz="1200" b="1" u="sng" dirty="0">
                <a:solidFill>
                  <a:schemeClr val="tx2">
                    <a:lumMod val="90000"/>
                    <a:lumOff val="10000"/>
                  </a:schemeClr>
                </a:solidFill>
                <a:latin typeface="Book Antiqua" panose="02040602050305030304" pitchFamily="18" charset="0"/>
              </a:rPr>
              <a:t>and</a:t>
            </a:r>
            <a:r>
              <a:rPr lang="en-US" sz="1200" dirty="0">
                <a:solidFill>
                  <a:schemeClr val="tx2">
                    <a:lumMod val="90000"/>
                    <a:lumOff val="10000"/>
                  </a:schemeClr>
                </a:solidFill>
                <a:latin typeface="Book Antiqua" panose="02040602050305030304" pitchFamily="18" charset="0"/>
              </a:rPr>
              <a:t> came on a visit to India?</a:t>
            </a:r>
          </a:p>
          <a:p>
            <a:pPr algn="ctr"/>
            <a:r>
              <a:rPr lang="en-US" sz="1200" b="1" dirty="0">
                <a:solidFill>
                  <a:schemeClr val="tx2">
                    <a:lumMod val="90000"/>
                    <a:lumOff val="10000"/>
                  </a:schemeClr>
                </a:solidFill>
                <a:latin typeface="Book Antiqua" panose="02040602050305030304" pitchFamily="18" charset="0"/>
              </a:rPr>
              <a:t>Exp. 1(b) to S. 6(1)(c)</a:t>
            </a:r>
          </a:p>
        </p:txBody>
      </p:sp>
      <p:sp>
        <p:nvSpPr>
          <p:cNvPr id="11" name="Rectangle 10"/>
          <p:cNvSpPr/>
          <p:nvPr/>
        </p:nvSpPr>
        <p:spPr>
          <a:xfrm>
            <a:off x="4727814" y="696973"/>
            <a:ext cx="3066475" cy="1334299"/>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257168" indent="-257168" algn="just">
              <a:buFont typeface="+mj-lt"/>
              <a:buAutoNum type="arabicPeriod"/>
            </a:pPr>
            <a:r>
              <a:rPr lang="en-US" sz="1200" dirty="0">
                <a:solidFill>
                  <a:schemeClr val="tx2">
                    <a:lumMod val="90000"/>
                    <a:lumOff val="10000"/>
                  </a:schemeClr>
                </a:solidFill>
                <a:latin typeface="Book Antiqua" panose="02040602050305030304" pitchFamily="18" charset="0"/>
              </a:rPr>
              <a:t>Were you an Indian Resident for 2 or more years in preceding 10 years? </a:t>
            </a:r>
            <a:r>
              <a:rPr lang="en-US" sz="1200" b="1" u="sng" dirty="0">
                <a:solidFill>
                  <a:schemeClr val="tx2">
                    <a:lumMod val="90000"/>
                    <a:lumOff val="10000"/>
                  </a:schemeClr>
                </a:solidFill>
                <a:latin typeface="Book Antiqua" panose="02040602050305030304" pitchFamily="18" charset="0"/>
              </a:rPr>
              <a:t>and</a:t>
            </a:r>
          </a:p>
          <a:p>
            <a:pPr marL="257168" indent="-257168" algn="just">
              <a:buFont typeface="+mj-lt"/>
              <a:buAutoNum type="arabicPeriod"/>
            </a:pPr>
            <a:r>
              <a:rPr lang="en-US" sz="1200" dirty="0">
                <a:solidFill>
                  <a:schemeClr val="tx2">
                    <a:lumMod val="90000"/>
                    <a:lumOff val="10000"/>
                  </a:schemeClr>
                </a:solidFill>
                <a:latin typeface="Book Antiqua" panose="02040602050305030304" pitchFamily="18" charset="0"/>
              </a:rPr>
              <a:t>Was your total stay in India for 730 days or more in preceding 7 years?</a:t>
            </a:r>
          </a:p>
          <a:p>
            <a:pPr marL="228594"/>
            <a:r>
              <a:rPr lang="en-US" sz="1200" b="1" dirty="0">
                <a:solidFill>
                  <a:schemeClr val="tx2">
                    <a:lumMod val="90000"/>
                    <a:lumOff val="10000"/>
                  </a:schemeClr>
                </a:solidFill>
                <a:latin typeface="Book Antiqua" panose="02040602050305030304" pitchFamily="18" charset="0"/>
              </a:rPr>
              <a:t>S. 6(6)(a)</a:t>
            </a:r>
          </a:p>
        </p:txBody>
      </p:sp>
      <p:sp>
        <p:nvSpPr>
          <p:cNvPr id="12" name="Rectangle 11"/>
          <p:cNvSpPr/>
          <p:nvPr/>
        </p:nvSpPr>
        <p:spPr>
          <a:xfrm>
            <a:off x="4722409" y="2385265"/>
            <a:ext cx="3047032" cy="1108663"/>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Are you an </a:t>
            </a:r>
            <a:r>
              <a:rPr lang="en-US" sz="1200" b="1" u="sng" dirty="0">
                <a:solidFill>
                  <a:schemeClr val="tx2">
                    <a:lumMod val="90000"/>
                    <a:lumOff val="10000"/>
                  </a:schemeClr>
                </a:solidFill>
                <a:latin typeface="Book Antiqua" panose="02040602050305030304" pitchFamily="18" charset="0"/>
              </a:rPr>
              <a:t>IC</a:t>
            </a:r>
            <a:r>
              <a:rPr lang="en-US" sz="1200" dirty="0">
                <a:solidFill>
                  <a:schemeClr val="tx2">
                    <a:lumMod val="90000"/>
                    <a:lumOff val="10000"/>
                  </a:schemeClr>
                </a:solidFill>
                <a:latin typeface="Book Antiqua" panose="02040602050305030304" pitchFamily="18" charset="0"/>
              </a:rPr>
              <a:t> having </a:t>
            </a:r>
            <a:r>
              <a:rPr lang="en-US" sz="1200" b="1" u="sng" dirty="0">
                <a:solidFill>
                  <a:schemeClr val="tx2">
                    <a:lumMod val="90000"/>
                    <a:lumOff val="10000"/>
                  </a:schemeClr>
                </a:solidFill>
                <a:latin typeface="Book Antiqua" panose="02040602050305030304" pitchFamily="18" charset="0"/>
              </a:rPr>
              <a:t>Indian Sourced income exceeding INR 15L </a:t>
            </a:r>
            <a:r>
              <a:rPr lang="en-US" sz="1200" dirty="0">
                <a:solidFill>
                  <a:schemeClr val="tx2">
                    <a:lumMod val="90000"/>
                    <a:lumOff val="10000"/>
                  </a:schemeClr>
                </a:solidFill>
                <a:latin typeface="Book Antiqua" panose="02040602050305030304" pitchFamily="18" charset="0"/>
              </a:rPr>
              <a:t>and </a:t>
            </a:r>
            <a:r>
              <a:rPr lang="en-US" sz="1200" b="1" u="sng" dirty="0">
                <a:solidFill>
                  <a:schemeClr val="tx2">
                    <a:lumMod val="90000"/>
                    <a:lumOff val="10000"/>
                  </a:schemeClr>
                </a:solidFill>
                <a:latin typeface="Book Antiqua" panose="02040602050305030304" pitchFamily="18" charset="0"/>
              </a:rPr>
              <a:t>not liable to tax </a:t>
            </a:r>
            <a:r>
              <a:rPr lang="en-US" sz="1200" dirty="0">
                <a:solidFill>
                  <a:schemeClr val="tx2">
                    <a:lumMod val="90000"/>
                    <a:lumOff val="10000"/>
                  </a:schemeClr>
                </a:solidFill>
                <a:latin typeface="Book Antiqua" panose="02040602050305030304" pitchFamily="18" charset="0"/>
              </a:rPr>
              <a:t>in any other country due to the reason of domicile, residence, etc.?</a:t>
            </a:r>
          </a:p>
          <a:p>
            <a:pPr algn="ctr"/>
            <a:r>
              <a:rPr lang="en-US" sz="1200" b="1" dirty="0">
                <a:solidFill>
                  <a:schemeClr val="tx2">
                    <a:lumMod val="90000"/>
                    <a:lumOff val="10000"/>
                  </a:schemeClr>
                </a:solidFill>
                <a:latin typeface="Book Antiqua" panose="02040602050305030304" pitchFamily="18" charset="0"/>
              </a:rPr>
              <a:t>S. 6(1A)</a:t>
            </a:r>
          </a:p>
        </p:txBody>
      </p:sp>
      <p:sp>
        <p:nvSpPr>
          <p:cNvPr id="13" name="Rectangle 12"/>
          <p:cNvSpPr/>
          <p:nvPr/>
        </p:nvSpPr>
        <p:spPr>
          <a:xfrm>
            <a:off x="4723531" y="4690632"/>
            <a:ext cx="3334449" cy="959656"/>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stay in India for 120 days or more during the FY </a:t>
            </a:r>
            <a:r>
              <a:rPr lang="en-US" sz="1200" b="1" u="sng" dirty="0">
                <a:solidFill>
                  <a:schemeClr val="tx2">
                    <a:lumMod val="90000"/>
                    <a:lumOff val="10000"/>
                  </a:schemeClr>
                </a:solidFill>
                <a:latin typeface="Book Antiqua" panose="02040602050305030304" pitchFamily="18" charset="0"/>
              </a:rPr>
              <a:t>and</a:t>
            </a:r>
            <a:r>
              <a:rPr lang="en-US" sz="1200" dirty="0">
                <a:solidFill>
                  <a:schemeClr val="tx2">
                    <a:lumMod val="90000"/>
                    <a:lumOff val="10000"/>
                  </a:schemeClr>
                </a:solidFill>
                <a:latin typeface="Book Antiqua" panose="02040602050305030304" pitchFamily="18" charset="0"/>
              </a:rPr>
              <a:t> 365 days or more during preceding 4 years?</a:t>
            </a:r>
          </a:p>
          <a:p>
            <a:pPr algn="ctr"/>
            <a:r>
              <a:rPr lang="en-US" sz="1200" b="1" dirty="0">
                <a:solidFill>
                  <a:schemeClr val="tx2">
                    <a:lumMod val="90000"/>
                    <a:lumOff val="10000"/>
                  </a:schemeClr>
                </a:solidFill>
                <a:latin typeface="Book Antiqua" panose="02040602050305030304" pitchFamily="18" charset="0"/>
              </a:rPr>
              <a:t>Exp. 1(b) to S. 6(1)(c)</a:t>
            </a:r>
          </a:p>
        </p:txBody>
      </p:sp>
      <p:sp>
        <p:nvSpPr>
          <p:cNvPr id="14" name="Rectangle 13"/>
          <p:cNvSpPr/>
          <p:nvPr/>
        </p:nvSpPr>
        <p:spPr>
          <a:xfrm>
            <a:off x="8443935" y="4690632"/>
            <a:ext cx="1814495" cy="959656"/>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Indian Sourced income exceeding INR 15L</a:t>
            </a:r>
            <a:r>
              <a:rPr lang="en-US" sz="1200">
                <a:solidFill>
                  <a:schemeClr val="tx2">
                    <a:lumMod val="90000"/>
                    <a:lumOff val="10000"/>
                  </a:schemeClr>
                </a:solidFill>
                <a:latin typeface="Book Antiqua" panose="02040602050305030304" pitchFamily="18" charset="0"/>
              </a:rPr>
              <a:t>?</a:t>
            </a:r>
            <a:r>
              <a:rPr lang="en-US" sz="1200" b="1">
                <a:solidFill>
                  <a:schemeClr val="tx2">
                    <a:lumMod val="90000"/>
                    <a:lumOff val="10000"/>
                  </a:schemeClr>
                </a:solidFill>
                <a:latin typeface="Book Antiqua" panose="02040602050305030304" pitchFamily="18" charset="0"/>
              </a:rPr>
              <a:t> </a:t>
            </a:r>
          </a:p>
          <a:p>
            <a:pPr algn="ctr"/>
            <a:r>
              <a:rPr lang="en-US" sz="1200" b="1">
                <a:solidFill>
                  <a:schemeClr val="tx2">
                    <a:lumMod val="90000"/>
                    <a:lumOff val="10000"/>
                  </a:schemeClr>
                </a:solidFill>
                <a:latin typeface="Book Antiqua" panose="02040602050305030304" pitchFamily="18" charset="0"/>
              </a:rPr>
              <a:t>Exp</a:t>
            </a:r>
            <a:r>
              <a:rPr lang="en-US" sz="1200" b="1" dirty="0">
                <a:solidFill>
                  <a:schemeClr val="tx2">
                    <a:lumMod val="90000"/>
                    <a:lumOff val="10000"/>
                  </a:schemeClr>
                </a:solidFill>
                <a:latin typeface="Book Antiqua" panose="02040602050305030304" pitchFamily="18" charset="0"/>
              </a:rPr>
              <a:t>. 1(b) to S. 6(1)(c)</a:t>
            </a:r>
          </a:p>
        </p:txBody>
      </p:sp>
      <p:sp>
        <p:nvSpPr>
          <p:cNvPr id="15" name="Rectangle 14"/>
          <p:cNvSpPr/>
          <p:nvPr/>
        </p:nvSpPr>
        <p:spPr>
          <a:xfrm>
            <a:off x="1874460" y="5938607"/>
            <a:ext cx="2172527" cy="753828"/>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Are you a </a:t>
            </a:r>
            <a:r>
              <a:rPr lang="en-US" sz="1200" b="1" u="sng" dirty="0">
                <a:solidFill>
                  <a:schemeClr val="tx2">
                    <a:lumMod val="90000"/>
                    <a:lumOff val="10000"/>
                  </a:schemeClr>
                </a:solidFill>
                <a:latin typeface="Book Antiqua" panose="02040602050305030304" pitchFamily="18" charset="0"/>
              </a:rPr>
              <a:t>PIO</a:t>
            </a:r>
            <a:r>
              <a:rPr lang="en-US" sz="1200" dirty="0">
                <a:solidFill>
                  <a:schemeClr val="tx2">
                    <a:lumMod val="90000"/>
                    <a:lumOff val="10000"/>
                  </a:schemeClr>
                </a:solidFill>
                <a:latin typeface="Book Antiqua" panose="02040602050305030304" pitchFamily="18" charset="0"/>
              </a:rPr>
              <a:t> staying outside India </a:t>
            </a:r>
            <a:r>
              <a:rPr lang="en-US" sz="1200" b="1" u="sng" dirty="0">
                <a:solidFill>
                  <a:schemeClr val="tx2">
                    <a:lumMod val="90000"/>
                    <a:lumOff val="10000"/>
                  </a:schemeClr>
                </a:solidFill>
                <a:latin typeface="Book Antiqua" panose="02040602050305030304" pitchFamily="18" charset="0"/>
              </a:rPr>
              <a:t>and</a:t>
            </a:r>
            <a:r>
              <a:rPr lang="en-US" sz="1200" dirty="0">
                <a:solidFill>
                  <a:schemeClr val="tx2">
                    <a:lumMod val="90000"/>
                    <a:lumOff val="10000"/>
                  </a:schemeClr>
                </a:solidFill>
                <a:latin typeface="Book Antiqua" panose="02040602050305030304" pitchFamily="18" charset="0"/>
              </a:rPr>
              <a:t> came on a visit to India?</a:t>
            </a:r>
          </a:p>
          <a:p>
            <a:pPr algn="ctr"/>
            <a:r>
              <a:rPr lang="en-US" sz="1200" b="1" dirty="0">
                <a:solidFill>
                  <a:schemeClr val="tx2">
                    <a:lumMod val="90000"/>
                    <a:lumOff val="10000"/>
                  </a:schemeClr>
                </a:solidFill>
                <a:latin typeface="Book Antiqua" panose="02040602050305030304" pitchFamily="18" charset="0"/>
              </a:rPr>
              <a:t>Exp. 1(b) to S. 6(1)(c)</a:t>
            </a:r>
          </a:p>
        </p:txBody>
      </p:sp>
      <p:sp>
        <p:nvSpPr>
          <p:cNvPr id="16" name="Rectangle 15"/>
          <p:cNvSpPr/>
          <p:nvPr/>
        </p:nvSpPr>
        <p:spPr>
          <a:xfrm>
            <a:off x="4722412" y="5862923"/>
            <a:ext cx="3335567" cy="829512"/>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stay in India for 120 days or more during the FY </a:t>
            </a:r>
            <a:r>
              <a:rPr lang="en-US" sz="1200" b="1" u="sng" dirty="0">
                <a:solidFill>
                  <a:schemeClr val="tx2">
                    <a:lumMod val="90000"/>
                    <a:lumOff val="10000"/>
                  </a:schemeClr>
                </a:solidFill>
                <a:latin typeface="Book Antiqua" panose="02040602050305030304" pitchFamily="18" charset="0"/>
              </a:rPr>
              <a:t>and</a:t>
            </a:r>
            <a:r>
              <a:rPr lang="en-US" sz="1200" dirty="0">
                <a:solidFill>
                  <a:schemeClr val="tx2">
                    <a:lumMod val="90000"/>
                    <a:lumOff val="10000"/>
                  </a:schemeClr>
                </a:solidFill>
                <a:latin typeface="Book Antiqua" panose="02040602050305030304" pitchFamily="18" charset="0"/>
              </a:rPr>
              <a:t> 365 days or more during preceding 4 years?</a:t>
            </a:r>
          </a:p>
          <a:p>
            <a:pPr algn="ctr"/>
            <a:r>
              <a:rPr lang="en-US" sz="1200" b="1" dirty="0">
                <a:solidFill>
                  <a:schemeClr val="tx2">
                    <a:lumMod val="90000"/>
                    <a:lumOff val="10000"/>
                  </a:schemeClr>
                </a:solidFill>
                <a:latin typeface="Book Antiqua" panose="02040602050305030304" pitchFamily="18" charset="0"/>
              </a:rPr>
              <a:t>Exp. 1(b) to S. 6(1)(c)</a:t>
            </a:r>
          </a:p>
        </p:txBody>
      </p:sp>
      <p:cxnSp>
        <p:nvCxnSpPr>
          <p:cNvPr id="18" name="Straight Arrow Connector 17"/>
          <p:cNvCxnSpPr/>
          <p:nvPr/>
        </p:nvCxnSpPr>
        <p:spPr>
          <a:xfrm>
            <a:off x="4046988" y="995363"/>
            <a:ext cx="6754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a:endCxn id="8" idx="0"/>
          </p:cNvCxnSpPr>
          <p:nvPr/>
        </p:nvCxnSpPr>
        <p:spPr>
          <a:xfrm>
            <a:off x="2960721" y="1598231"/>
            <a:ext cx="0" cy="351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9" idx="0"/>
          </p:cNvCxnSpPr>
          <p:nvPr/>
        </p:nvCxnSpPr>
        <p:spPr>
          <a:xfrm>
            <a:off x="2960721" y="3062528"/>
            <a:ext cx="0" cy="354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a:endCxn id="10" idx="0"/>
          </p:cNvCxnSpPr>
          <p:nvPr/>
        </p:nvCxnSpPr>
        <p:spPr>
          <a:xfrm>
            <a:off x="2960721" y="4347850"/>
            <a:ext cx="0" cy="351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15" idx="0"/>
          </p:cNvCxnSpPr>
          <p:nvPr/>
        </p:nvCxnSpPr>
        <p:spPr>
          <a:xfrm>
            <a:off x="2960721" y="5650291"/>
            <a:ext cx="0" cy="288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046984" y="2690813"/>
            <a:ext cx="675424" cy="0"/>
          </a:xfrm>
          <a:prstGeom prst="straightConnector1">
            <a:avLst/>
          </a:prstGeom>
          <a:ln w="127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9" idx="3"/>
            <a:endCxn id="12" idx="1"/>
          </p:cNvCxnSpPr>
          <p:nvPr/>
        </p:nvCxnSpPr>
        <p:spPr>
          <a:xfrm flipV="1">
            <a:off x="4046988" y="2939594"/>
            <a:ext cx="675425" cy="943020"/>
          </a:xfrm>
          <a:prstGeom prst="bentConnector3">
            <a:avLst>
              <a:gd name="adj1" fmla="val 50000"/>
            </a:avLst>
          </a:prstGeom>
          <a:ln w="127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3"/>
            <a:endCxn id="13" idx="1"/>
          </p:cNvCxnSpPr>
          <p:nvPr/>
        </p:nvCxnSpPr>
        <p:spPr>
          <a:xfrm flipV="1">
            <a:off x="4046987" y="5170463"/>
            <a:ext cx="676543" cy="4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a:stCxn id="15" idx="3"/>
            <a:endCxn id="11" idx="1"/>
          </p:cNvCxnSpPr>
          <p:nvPr/>
        </p:nvCxnSpPr>
        <p:spPr>
          <a:xfrm flipV="1">
            <a:off x="4046985" y="1364123"/>
            <a:ext cx="680828" cy="4951401"/>
          </a:xfrm>
          <a:prstGeom prst="bentConnector3">
            <a:avLst>
              <a:gd name="adj1" fmla="val 59094"/>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046984" y="6510339"/>
            <a:ext cx="675424" cy="0"/>
          </a:xfrm>
          <a:prstGeom prst="straightConnector1">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3" idx="0"/>
          </p:cNvCxnSpPr>
          <p:nvPr/>
        </p:nvCxnSpPr>
        <p:spPr>
          <a:xfrm flipV="1">
            <a:off x="6390755" y="3493925"/>
            <a:ext cx="10049" cy="1196708"/>
          </a:xfrm>
          <a:prstGeom prst="straightConnector1">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3"/>
            <a:endCxn id="14" idx="1"/>
          </p:cNvCxnSpPr>
          <p:nvPr/>
        </p:nvCxnSpPr>
        <p:spPr>
          <a:xfrm>
            <a:off x="8057979" y="5170460"/>
            <a:ext cx="385955" cy="0"/>
          </a:xfrm>
          <a:prstGeom prst="straightConnector1">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6" idx="3"/>
            <a:endCxn id="14" idx="2"/>
          </p:cNvCxnSpPr>
          <p:nvPr/>
        </p:nvCxnSpPr>
        <p:spPr>
          <a:xfrm flipV="1">
            <a:off x="8057978" y="5650291"/>
            <a:ext cx="1293203" cy="627391"/>
          </a:xfrm>
          <a:prstGeom prst="bentConnector2">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7" idx="3"/>
          </p:cNvCxnSpPr>
          <p:nvPr/>
        </p:nvCxnSpPr>
        <p:spPr>
          <a:xfrm rot="5400000" flipH="1" flipV="1">
            <a:off x="7721357" y="3935174"/>
            <a:ext cx="2873695" cy="2200451"/>
          </a:xfrm>
          <a:prstGeom prst="bentConnector4">
            <a:avLst>
              <a:gd name="adj1" fmla="val 1549"/>
              <a:gd name="adj2" fmla="val 110389"/>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5" idx="1"/>
          </p:cNvCxnSpPr>
          <p:nvPr/>
        </p:nvCxnSpPr>
        <p:spPr>
          <a:xfrm>
            <a:off x="7794287" y="1109251"/>
            <a:ext cx="949664" cy="0"/>
          </a:xfrm>
          <a:prstGeom prst="straightConnector1">
            <a:avLst/>
          </a:prstGeom>
          <a:ln w="127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11" idx="3"/>
            <a:endCxn id="6" idx="1"/>
          </p:cNvCxnSpPr>
          <p:nvPr/>
        </p:nvCxnSpPr>
        <p:spPr>
          <a:xfrm>
            <a:off x="7794291" y="1364121"/>
            <a:ext cx="949665" cy="1032315"/>
          </a:xfrm>
          <a:prstGeom prst="bentConnector3">
            <a:avLst/>
          </a:prstGeom>
          <a:ln w="127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776499" y="2609851"/>
            <a:ext cx="967455" cy="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12" idx="3"/>
            <a:endCxn id="7" idx="1"/>
          </p:cNvCxnSpPr>
          <p:nvPr/>
        </p:nvCxnSpPr>
        <p:spPr>
          <a:xfrm>
            <a:off x="7769445" y="2939595"/>
            <a:ext cx="974511" cy="658955"/>
          </a:xfrm>
          <a:prstGeom prst="bentConnector3">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9401175" y="3925763"/>
            <a:ext cx="0" cy="764873"/>
          </a:xfrm>
          <a:prstGeom prst="straightConnector1">
            <a:avLst/>
          </a:prstGeom>
          <a:ln w="127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rot="5400000" flipH="1" flipV="1">
            <a:off x="8127803" y="3243428"/>
            <a:ext cx="1908577" cy="985839"/>
          </a:xfrm>
          <a:prstGeom prst="bentConnector3">
            <a:avLst>
              <a:gd name="adj1" fmla="val 91672"/>
            </a:avLst>
          </a:prstGeom>
          <a:ln w="127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4030145" y="732002"/>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2" name="Rectangle 81"/>
          <p:cNvSpPr/>
          <p:nvPr/>
        </p:nvSpPr>
        <p:spPr>
          <a:xfrm>
            <a:off x="4023480" y="6525255"/>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3" name="Rectangle 82"/>
          <p:cNvSpPr/>
          <p:nvPr/>
        </p:nvSpPr>
        <p:spPr>
          <a:xfrm>
            <a:off x="4053323" y="2397542"/>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84" name="Rectangle 83"/>
          <p:cNvSpPr/>
          <p:nvPr/>
        </p:nvSpPr>
        <p:spPr>
          <a:xfrm>
            <a:off x="4026957" y="3578223"/>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5" name="Rectangle 84"/>
          <p:cNvSpPr/>
          <p:nvPr/>
        </p:nvSpPr>
        <p:spPr>
          <a:xfrm>
            <a:off x="4026957" y="4910761"/>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6" name="Rectangle 85"/>
          <p:cNvSpPr/>
          <p:nvPr/>
        </p:nvSpPr>
        <p:spPr>
          <a:xfrm>
            <a:off x="4023797" y="6011905"/>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87" name="Rectangle 86"/>
          <p:cNvSpPr/>
          <p:nvPr/>
        </p:nvSpPr>
        <p:spPr>
          <a:xfrm>
            <a:off x="3051033" y="1635688"/>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88" name="Rectangle 87"/>
          <p:cNvSpPr/>
          <p:nvPr/>
        </p:nvSpPr>
        <p:spPr>
          <a:xfrm>
            <a:off x="3119350" y="3095060"/>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9" name="Rectangle 88"/>
          <p:cNvSpPr/>
          <p:nvPr/>
        </p:nvSpPr>
        <p:spPr>
          <a:xfrm>
            <a:off x="3085483" y="4371756"/>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90" name="Rectangle 89"/>
          <p:cNvSpPr/>
          <p:nvPr/>
        </p:nvSpPr>
        <p:spPr>
          <a:xfrm>
            <a:off x="3119350" y="5657339"/>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94" name="Rectangle 93"/>
          <p:cNvSpPr/>
          <p:nvPr/>
        </p:nvSpPr>
        <p:spPr>
          <a:xfrm>
            <a:off x="7801931" y="844251"/>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95" name="Rectangle 94"/>
          <p:cNvSpPr/>
          <p:nvPr/>
        </p:nvSpPr>
        <p:spPr>
          <a:xfrm>
            <a:off x="7801931" y="1383476"/>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96" name="Rectangle 95"/>
          <p:cNvSpPr/>
          <p:nvPr/>
        </p:nvSpPr>
        <p:spPr>
          <a:xfrm>
            <a:off x="7776496" y="2307811"/>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97" name="Rectangle 96"/>
          <p:cNvSpPr/>
          <p:nvPr/>
        </p:nvSpPr>
        <p:spPr>
          <a:xfrm>
            <a:off x="7807616" y="2984669"/>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98" name="Rectangle 97"/>
          <p:cNvSpPr/>
          <p:nvPr/>
        </p:nvSpPr>
        <p:spPr>
          <a:xfrm>
            <a:off x="8053689" y="4789913"/>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99" name="Rectangle 98"/>
          <p:cNvSpPr/>
          <p:nvPr/>
        </p:nvSpPr>
        <p:spPr>
          <a:xfrm>
            <a:off x="8057503" y="5983327"/>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104" name="Rectangle 103"/>
          <p:cNvSpPr/>
          <p:nvPr/>
        </p:nvSpPr>
        <p:spPr>
          <a:xfrm>
            <a:off x="8052571" y="6452139"/>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105" name="Rectangle 104"/>
          <p:cNvSpPr/>
          <p:nvPr/>
        </p:nvSpPr>
        <p:spPr>
          <a:xfrm>
            <a:off x="6376880" y="4416412"/>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106" name="Rectangle 105"/>
          <p:cNvSpPr/>
          <p:nvPr/>
        </p:nvSpPr>
        <p:spPr>
          <a:xfrm>
            <a:off x="9365527" y="4416412"/>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107" name="Rectangle 106"/>
          <p:cNvSpPr/>
          <p:nvPr/>
        </p:nvSpPr>
        <p:spPr>
          <a:xfrm>
            <a:off x="8524979" y="4420707"/>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108" name="Rectangle 107"/>
          <p:cNvSpPr/>
          <p:nvPr/>
        </p:nvSpPr>
        <p:spPr>
          <a:xfrm>
            <a:off x="7734375" y="2563305"/>
            <a:ext cx="834367" cy="33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ysClr val="windowText" lastClr="000000"/>
                </a:solidFill>
                <a:latin typeface="Book Antiqua" panose="02040602050305030304" pitchFamily="18" charset="0"/>
              </a:rPr>
              <a:t>S. 6(6)(d)</a:t>
            </a:r>
          </a:p>
        </p:txBody>
      </p:sp>
      <p:sp>
        <p:nvSpPr>
          <p:cNvPr id="119" name="Rectangle 118"/>
          <p:cNvSpPr/>
          <p:nvPr/>
        </p:nvSpPr>
        <p:spPr>
          <a:xfrm rot="16200000">
            <a:off x="7922131" y="4131195"/>
            <a:ext cx="834367" cy="33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ysClr val="windowText" lastClr="000000"/>
                </a:solidFill>
                <a:latin typeface="Book Antiqua" panose="02040602050305030304" pitchFamily="18" charset="0"/>
              </a:rPr>
              <a:t>S. 6(6)(c)</a:t>
            </a:r>
          </a:p>
        </p:txBody>
      </p:sp>
      <p:sp>
        <p:nvSpPr>
          <p:cNvPr id="120" name="Title 1"/>
          <p:cNvSpPr>
            <a:spLocks noGrp="1"/>
          </p:cNvSpPr>
          <p:nvPr>
            <p:ph type="title"/>
          </p:nvPr>
        </p:nvSpPr>
        <p:spPr>
          <a:xfrm>
            <a:off x="1638300" y="-11322"/>
            <a:ext cx="8839200" cy="585235"/>
          </a:xfrm>
        </p:spPr>
        <p:txBody>
          <a:bodyPr>
            <a:noAutofit/>
          </a:bodyPr>
          <a:lstStyle/>
          <a:p>
            <a:pPr algn="ctr"/>
            <a:r>
              <a:rPr lang="en-US" sz="2000" b="1" dirty="0">
                <a:solidFill>
                  <a:schemeClr val="tx2"/>
                </a:solidFill>
              </a:rPr>
              <a:t>Residential Status for an Individual in India under Income-tax Act 1961</a:t>
            </a:r>
          </a:p>
        </p:txBody>
      </p:sp>
      <p:sp>
        <p:nvSpPr>
          <p:cNvPr id="17" name="Slide Number Placeholder 16">
            <a:extLst>
              <a:ext uri="{FF2B5EF4-FFF2-40B4-BE49-F238E27FC236}">
                <a16:creationId xmlns:a16="http://schemas.microsoft.com/office/drawing/2014/main" id="{6619F7D3-BAEC-B15F-0D34-68F84246827F}"/>
              </a:ext>
            </a:extLst>
          </p:cNvPr>
          <p:cNvSpPr>
            <a:spLocks noGrp="1"/>
          </p:cNvSpPr>
          <p:nvPr>
            <p:ph type="sldNum" sz="quarter" idx="12"/>
          </p:nvPr>
        </p:nvSpPr>
        <p:spPr/>
        <p:txBody>
          <a:bodyPr/>
          <a:lstStyle/>
          <a:p>
            <a:fld id="{53B6C93E-B05E-49F4-B363-E611733D9E4E}" type="slidenum">
              <a:rPr lang="en-US" smtClean="0"/>
              <a:pPr/>
              <a:t>7</a:t>
            </a:fld>
            <a:endParaRPr lang="en-US"/>
          </a:p>
        </p:txBody>
      </p:sp>
      <p:sp>
        <p:nvSpPr>
          <p:cNvPr id="2" name="Date Placeholder 1">
            <a:extLst>
              <a:ext uri="{FF2B5EF4-FFF2-40B4-BE49-F238E27FC236}">
                <a16:creationId xmlns:a16="http://schemas.microsoft.com/office/drawing/2014/main" id="{2A5D2A2C-0F53-5F5D-59E6-C2091088B1D9}"/>
              </a:ext>
            </a:extLst>
          </p:cNvPr>
          <p:cNvSpPr>
            <a:spLocks noGrp="1"/>
          </p:cNvSpPr>
          <p:nvPr>
            <p:ph type="dt" sz="half" idx="10"/>
          </p:nvPr>
        </p:nvSpPr>
        <p:spPr/>
        <p:txBody>
          <a:bodyPr/>
          <a:lstStyle/>
          <a:p>
            <a:r>
              <a:rPr lang="en-US"/>
              <a:t>10-Oct-2023</a:t>
            </a:r>
            <a:endParaRPr lang="en-US" dirty="0"/>
          </a:p>
        </p:txBody>
      </p:sp>
      <p:sp>
        <p:nvSpPr>
          <p:cNvPr id="3" name="Footer Placeholder 2">
            <a:extLst>
              <a:ext uri="{FF2B5EF4-FFF2-40B4-BE49-F238E27FC236}">
                <a16:creationId xmlns:a16="http://schemas.microsoft.com/office/drawing/2014/main" id="{39CAC480-68D9-B876-525F-DF0CC05C54FD}"/>
              </a:ext>
            </a:extLst>
          </p:cNvPr>
          <p:cNvSpPr>
            <a:spLocks noGrp="1"/>
          </p:cNvSpPr>
          <p:nvPr>
            <p:ph type="ftr" sz="quarter" idx="11"/>
          </p:nvPr>
        </p:nvSpPr>
        <p:spPr>
          <a:xfrm>
            <a:off x="7200551" y="6611949"/>
            <a:ext cx="5029200" cy="228600"/>
          </a:xfrm>
        </p:spPr>
        <p:txBody>
          <a:bodyPr/>
          <a:lstStyle/>
          <a:p>
            <a:r>
              <a:rPr lang="en-US" dirty="0"/>
              <a:t>CA Viren Doshi</a:t>
            </a:r>
          </a:p>
        </p:txBody>
      </p:sp>
    </p:spTree>
    <p:extLst>
      <p:ext uri="{BB962C8B-B14F-4D97-AF65-F5344CB8AC3E}">
        <p14:creationId xmlns:p14="http://schemas.microsoft.com/office/powerpoint/2010/main" val="13016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ppt_x"/>
                                          </p:val>
                                        </p:tav>
                                        <p:tav tm="100000">
                                          <p:val>
                                            <p:strVal val="#ppt_x"/>
                                          </p:val>
                                        </p:tav>
                                      </p:tavLst>
                                    </p:anim>
                                    <p:anim calcmode="lin" valueType="num">
                                      <p:cBhvr additive="base">
                                        <p:cTn id="1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additive="base">
                                        <p:cTn id="28" dur="500" fill="hold"/>
                                        <p:tgtEl>
                                          <p:spTgt spid="94"/>
                                        </p:tgtEl>
                                        <p:attrNameLst>
                                          <p:attrName>ppt_x</p:attrName>
                                        </p:attrNameLst>
                                      </p:cBhvr>
                                      <p:tavLst>
                                        <p:tav tm="0">
                                          <p:val>
                                            <p:strVal val="#ppt_x"/>
                                          </p:val>
                                        </p:tav>
                                        <p:tav tm="100000">
                                          <p:val>
                                            <p:strVal val="#ppt_x"/>
                                          </p:val>
                                        </p:tav>
                                      </p:tavLst>
                                    </p:anim>
                                    <p:anim calcmode="lin" valueType="num">
                                      <p:cBhvr additive="base">
                                        <p:cTn id="29" dur="500" fill="hold"/>
                                        <p:tgtEl>
                                          <p:spTgt spid="94"/>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500"/>
                                        <p:tgtEl>
                                          <p:spTgt spid="95"/>
                                        </p:tgtEl>
                                      </p:cBhvr>
                                    </p:animEffect>
                                  </p:childTnLst>
                                </p:cTn>
                              </p:par>
                              <p:par>
                                <p:cTn id="41" presetID="10"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7"/>
                                        </p:tgtEl>
                                        <p:attrNameLst>
                                          <p:attrName>style.visibility</p:attrName>
                                        </p:attrNameLst>
                                      </p:cBhvr>
                                      <p:to>
                                        <p:strVal val="visible"/>
                                      </p:to>
                                    </p:set>
                                    <p:anim calcmode="lin" valueType="num">
                                      <p:cBhvr additive="base">
                                        <p:cTn id="53" dur="500" fill="hold"/>
                                        <p:tgtEl>
                                          <p:spTgt spid="87"/>
                                        </p:tgtEl>
                                        <p:attrNameLst>
                                          <p:attrName>ppt_x</p:attrName>
                                        </p:attrNameLst>
                                      </p:cBhvr>
                                      <p:tavLst>
                                        <p:tav tm="0">
                                          <p:val>
                                            <p:strVal val="#ppt_x"/>
                                          </p:val>
                                        </p:tav>
                                        <p:tav tm="100000">
                                          <p:val>
                                            <p:strVal val="#ppt_x"/>
                                          </p:val>
                                        </p:tav>
                                      </p:tavLst>
                                    </p:anim>
                                    <p:anim calcmode="lin" valueType="num">
                                      <p:cBhvr additive="base">
                                        <p:cTn id="5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additive="base">
                                        <p:cTn id="69" dur="500" fill="hold"/>
                                        <p:tgtEl>
                                          <p:spTgt spid="88"/>
                                        </p:tgtEl>
                                        <p:attrNameLst>
                                          <p:attrName>ppt_x</p:attrName>
                                        </p:attrNameLst>
                                      </p:cBhvr>
                                      <p:tavLst>
                                        <p:tav tm="0">
                                          <p:val>
                                            <p:strVal val="#ppt_x"/>
                                          </p:val>
                                        </p:tav>
                                        <p:tav tm="100000">
                                          <p:val>
                                            <p:strVal val="#ppt_x"/>
                                          </p:val>
                                        </p:tav>
                                      </p:tavLst>
                                    </p:anim>
                                    <p:anim calcmode="lin" valueType="num">
                                      <p:cBhvr additive="base">
                                        <p:cTn id="7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anim calcmode="lin" valueType="num">
                                      <p:cBhvr additive="base">
                                        <p:cTn id="85" dur="500" fill="hold"/>
                                        <p:tgtEl>
                                          <p:spTgt spid="89"/>
                                        </p:tgtEl>
                                        <p:attrNameLst>
                                          <p:attrName>ppt_x</p:attrName>
                                        </p:attrNameLst>
                                      </p:cBhvr>
                                      <p:tavLst>
                                        <p:tav tm="0">
                                          <p:val>
                                            <p:strVal val="#ppt_x"/>
                                          </p:val>
                                        </p:tav>
                                        <p:tav tm="100000">
                                          <p:val>
                                            <p:strVal val="#ppt_x"/>
                                          </p:val>
                                        </p:tav>
                                      </p:tavLst>
                                    </p:anim>
                                    <p:anim calcmode="lin" valueType="num">
                                      <p:cBhvr additive="base">
                                        <p:cTn id="8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500"/>
                                        <p:tgtEl>
                                          <p:spTgt spid="10"/>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90"/>
                                        </p:tgtEl>
                                        <p:attrNameLst>
                                          <p:attrName>style.visibility</p:attrName>
                                        </p:attrNameLst>
                                      </p:cBhvr>
                                      <p:to>
                                        <p:strVal val="visible"/>
                                      </p:to>
                                    </p:set>
                                    <p:anim calcmode="lin" valueType="num">
                                      <p:cBhvr additive="base">
                                        <p:cTn id="101" dur="500" fill="hold"/>
                                        <p:tgtEl>
                                          <p:spTgt spid="90"/>
                                        </p:tgtEl>
                                        <p:attrNameLst>
                                          <p:attrName>ppt_x</p:attrName>
                                        </p:attrNameLst>
                                      </p:cBhvr>
                                      <p:tavLst>
                                        <p:tav tm="0">
                                          <p:val>
                                            <p:strVal val="#ppt_x"/>
                                          </p:val>
                                        </p:tav>
                                        <p:tav tm="100000">
                                          <p:val>
                                            <p:strVal val="#ppt_x"/>
                                          </p:val>
                                        </p:tav>
                                      </p:tavLst>
                                    </p:anim>
                                    <p:anim calcmode="lin" valueType="num">
                                      <p:cBhvr additive="base">
                                        <p:cTn id="102" dur="500" fill="hold"/>
                                        <p:tgtEl>
                                          <p:spTgt spid="90"/>
                                        </p:tgtEl>
                                        <p:attrNameLst>
                                          <p:attrName>ppt_y</p:attrName>
                                        </p:attrNameLst>
                                      </p:cBhvr>
                                      <p:tavLst>
                                        <p:tav tm="0">
                                          <p:val>
                                            <p:strVal val="1+#ppt_h/2"/>
                                          </p:val>
                                        </p:tav>
                                        <p:tav tm="100000">
                                          <p:val>
                                            <p:strVal val="#ppt_y"/>
                                          </p:val>
                                        </p:tav>
                                      </p:tavLst>
                                    </p:anim>
                                  </p:childTnLst>
                                </p:cTn>
                              </p:par>
                              <p:par>
                                <p:cTn id="103" presetID="10" presetClass="entr" presetSubtype="0" fill="hold"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500"/>
                                        <p:tgtEl>
                                          <p:spTgt spid="1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500"/>
                                        <p:tgtEl>
                                          <p:spTgt spid="86"/>
                                        </p:tgtEl>
                                      </p:cBhvr>
                                    </p:animEffect>
                                  </p:childTnLst>
                                </p:cTn>
                              </p:par>
                              <p:par>
                                <p:cTn id="116" presetID="10" presetClass="entr" presetSubtype="0" fill="hold" nodeType="with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fade">
                                      <p:cBhvr>
                                        <p:cTn id="118" dur="500"/>
                                        <p:tgtEl>
                                          <p:spTgt spid="47"/>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38"/>
                                        </p:tgtEl>
                                        <p:attrNameLst>
                                          <p:attrName>style.visibility</p:attrName>
                                        </p:attrNameLst>
                                      </p:cBhvr>
                                      <p:to>
                                        <p:strVal val="visible"/>
                                      </p:to>
                                    </p:set>
                                    <p:anim calcmode="lin" valueType="num">
                                      <p:cBhvr additive="base">
                                        <p:cTn id="129" dur="500" fill="hold"/>
                                        <p:tgtEl>
                                          <p:spTgt spid="38"/>
                                        </p:tgtEl>
                                        <p:attrNameLst>
                                          <p:attrName>ppt_x</p:attrName>
                                        </p:attrNameLst>
                                      </p:cBhvr>
                                      <p:tavLst>
                                        <p:tav tm="0">
                                          <p:val>
                                            <p:strVal val="#ppt_x"/>
                                          </p:val>
                                        </p:tav>
                                        <p:tav tm="100000">
                                          <p:val>
                                            <p:strVal val="#ppt_x"/>
                                          </p:val>
                                        </p:tav>
                                      </p:tavLst>
                                    </p:anim>
                                    <p:anim calcmode="lin" valueType="num">
                                      <p:cBhvr additive="base">
                                        <p:cTn id="130" dur="500" fill="hold"/>
                                        <p:tgtEl>
                                          <p:spTgt spid="38"/>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additive="base">
                                        <p:cTn id="133" dur="500" fill="hold"/>
                                        <p:tgtEl>
                                          <p:spTgt spid="12"/>
                                        </p:tgtEl>
                                        <p:attrNameLst>
                                          <p:attrName>ppt_x</p:attrName>
                                        </p:attrNameLst>
                                      </p:cBhvr>
                                      <p:tavLst>
                                        <p:tav tm="0">
                                          <p:val>
                                            <p:strVal val="#ppt_x"/>
                                          </p:val>
                                        </p:tav>
                                        <p:tav tm="100000">
                                          <p:val>
                                            <p:strVal val="#ppt_x"/>
                                          </p:val>
                                        </p:tav>
                                      </p:tavLst>
                                    </p:anim>
                                    <p:anim calcmode="lin" valueType="num">
                                      <p:cBhvr additive="base">
                                        <p:cTn id="1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71"/>
                                        </p:tgtEl>
                                        <p:attrNameLst>
                                          <p:attrName>style.visibility</p:attrName>
                                        </p:attrNameLst>
                                      </p:cBhvr>
                                      <p:to>
                                        <p:strVal val="visible"/>
                                      </p:to>
                                    </p:set>
                                    <p:animEffect transition="in" filter="fade">
                                      <p:cBhvr>
                                        <p:cTn id="139" dur="500"/>
                                        <p:tgtEl>
                                          <p:spTgt spid="7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8"/>
                                        </p:tgtEl>
                                        <p:attrNameLst>
                                          <p:attrName>style.visibility</p:attrName>
                                        </p:attrNameLst>
                                      </p:cBhvr>
                                      <p:to>
                                        <p:strVal val="visible"/>
                                      </p:to>
                                    </p:set>
                                    <p:animEffect transition="in" filter="fade">
                                      <p:cBhvr>
                                        <p:cTn id="142" dur="500"/>
                                        <p:tgtEl>
                                          <p:spTgt spid="10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animEffect transition="in" filter="fade">
                                      <p:cBhvr>
                                        <p:cTn id="145" dur="500"/>
                                        <p:tgtEl>
                                          <p:spTgt spid="96"/>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97"/>
                                        </p:tgtEl>
                                        <p:attrNameLst>
                                          <p:attrName>style.visibility</p:attrName>
                                        </p:attrNameLst>
                                      </p:cBhvr>
                                      <p:to>
                                        <p:strVal val="visible"/>
                                      </p:to>
                                    </p:set>
                                    <p:animEffect transition="in" filter="fade">
                                      <p:cBhvr>
                                        <p:cTn id="150" dur="500"/>
                                        <p:tgtEl>
                                          <p:spTgt spid="97"/>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73"/>
                                        </p:tgtEl>
                                        <p:attrNameLst>
                                          <p:attrName>style.visibility</p:attrName>
                                        </p:attrNameLst>
                                      </p:cBhvr>
                                      <p:to>
                                        <p:strVal val="visible"/>
                                      </p:to>
                                    </p:set>
                                    <p:animEffect transition="in" filter="fade">
                                      <p:cBhvr>
                                        <p:cTn id="155" dur="500"/>
                                        <p:tgtEl>
                                          <p:spTgt spid="7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
                                        </p:tgtEl>
                                        <p:attrNameLst>
                                          <p:attrName>style.visibility</p:attrName>
                                        </p:attrNameLst>
                                      </p:cBhvr>
                                      <p:to>
                                        <p:strVal val="visible"/>
                                      </p:to>
                                    </p:set>
                                    <p:animEffect transition="in" filter="fade">
                                      <p:cBhvr>
                                        <p:cTn id="158" dur="500"/>
                                        <p:tgtEl>
                                          <p:spTgt spid="7"/>
                                        </p:tgtEl>
                                      </p:cBhvr>
                                    </p:animEffect>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84"/>
                                        </p:tgtEl>
                                        <p:attrNameLst>
                                          <p:attrName>style.visibility</p:attrName>
                                        </p:attrNameLst>
                                      </p:cBhvr>
                                      <p:to>
                                        <p:strVal val="visible"/>
                                      </p:to>
                                    </p:set>
                                    <p:anim calcmode="lin" valueType="num">
                                      <p:cBhvr additive="base">
                                        <p:cTn id="163" dur="500" fill="hold"/>
                                        <p:tgtEl>
                                          <p:spTgt spid="84"/>
                                        </p:tgtEl>
                                        <p:attrNameLst>
                                          <p:attrName>ppt_x</p:attrName>
                                        </p:attrNameLst>
                                      </p:cBhvr>
                                      <p:tavLst>
                                        <p:tav tm="0">
                                          <p:val>
                                            <p:strVal val="#ppt_x"/>
                                          </p:val>
                                        </p:tav>
                                        <p:tav tm="100000">
                                          <p:val>
                                            <p:strVal val="#ppt_x"/>
                                          </p:val>
                                        </p:tav>
                                      </p:tavLst>
                                    </p:anim>
                                    <p:anim calcmode="lin" valueType="num">
                                      <p:cBhvr additive="base">
                                        <p:cTn id="16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fade">
                                      <p:cBhvr>
                                        <p:cTn id="169" dur="500"/>
                                        <p:tgtEl>
                                          <p:spTgt spid="40"/>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85"/>
                                        </p:tgtEl>
                                        <p:attrNameLst>
                                          <p:attrName>style.visibility</p:attrName>
                                        </p:attrNameLst>
                                      </p:cBhvr>
                                      <p:to>
                                        <p:strVal val="visible"/>
                                      </p:to>
                                    </p:set>
                                    <p:animEffect transition="in" filter="fade">
                                      <p:cBhvr>
                                        <p:cTn id="174" dur="500"/>
                                        <p:tgtEl>
                                          <p:spTgt spid="85"/>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42"/>
                                        </p:tgtEl>
                                        <p:attrNameLst>
                                          <p:attrName>style.visibility</p:attrName>
                                        </p:attrNameLst>
                                      </p:cBhvr>
                                      <p:to>
                                        <p:strVal val="visible"/>
                                      </p:to>
                                    </p:set>
                                    <p:animEffect transition="in" filter="fade">
                                      <p:cBhvr>
                                        <p:cTn id="179" dur="500"/>
                                        <p:tgtEl>
                                          <p:spTgt spid="42"/>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3"/>
                                        </p:tgtEl>
                                        <p:attrNameLst>
                                          <p:attrName>style.visibility</p:attrName>
                                        </p:attrNameLst>
                                      </p:cBhvr>
                                      <p:to>
                                        <p:strVal val="visible"/>
                                      </p:to>
                                    </p:set>
                                    <p:animEffect transition="in" filter="fade">
                                      <p:cBhvr>
                                        <p:cTn id="182" dur="500"/>
                                        <p:tgtEl>
                                          <p:spTgt spid="13"/>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05"/>
                                        </p:tgtEl>
                                        <p:attrNameLst>
                                          <p:attrName>style.visibility</p:attrName>
                                        </p:attrNameLst>
                                      </p:cBhvr>
                                      <p:to>
                                        <p:strVal val="visible"/>
                                      </p:to>
                                    </p:set>
                                    <p:animEffect transition="in" filter="fade">
                                      <p:cBhvr>
                                        <p:cTn id="187" dur="500"/>
                                        <p:tgtEl>
                                          <p:spTgt spid="105"/>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52"/>
                                        </p:tgtEl>
                                        <p:attrNameLst>
                                          <p:attrName>style.visibility</p:attrName>
                                        </p:attrNameLst>
                                      </p:cBhvr>
                                      <p:to>
                                        <p:strVal val="visible"/>
                                      </p:to>
                                    </p:set>
                                    <p:animEffect transition="in" filter="fade">
                                      <p:cBhvr>
                                        <p:cTn id="192" dur="500"/>
                                        <p:tgtEl>
                                          <p:spTgt spid="52"/>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98"/>
                                        </p:tgtEl>
                                        <p:attrNameLst>
                                          <p:attrName>style.visibility</p:attrName>
                                        </p:attrNameLst>
                                      </p:cBhvr>
                                      <p:to>
                                        <p:strVal val="visible"/>
                                      </p:to>
                                    </p:set>
                                    <p:animEffect transition="in" filter="fade">
                                      <p:cBhvr>
                                        <p:cTn id="197" dur="500"/>
                                        <p:tgtEl>
                                          <p:spTgt spid="98"/>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54"/>
                                        </p:tgtEl>
                                        <p:attrNameLst>
                                          <p:attrName>style.visibility</p:attrName>
                                        </p:attrNameLst>
                                      </p:cBhvr>
                                      <p:to>
                                        <p:strVal val="visible"/>
                                      </p:to>
                                    </p:set>
                                    <p:animEffect transition="in" filter="fade">
                                      <p:cBhvr>
                                        <p:cTn id="202" dur="500"/>
                                        <p:tgtEl>
                                          <p:spTgt spid="54"/>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4"/>
                                        </p:tgtEl>
                                        <p:attrNameLst>
                                          <p:attrName>style.visibility</p:attrName>
                                        </p:attrNameLst>
                                      </p:cBhvr>
                                      <p:to>
                                        <p:strVal val="visible"/>
                                      </p:to>
                                    </p:set>
                                    <p:animEffect transition="in" filter="fade">
                                      <p:cBhvr>
                                        <p:cTn id="205" dur="500"/>
                                        <p:tgtEl>
                                          <p:spTgt spid="14"/>
                                        </p:tgtEl>
                                      </p:cBhvr>
                                    </p:animEffect>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06"/>
                                        </p:tgtEl>
                                        <p:attrNameLst>
                                          <p:attrName>style.visibility</p:attrName>
                                        </p:attrNameLst>
                                      </p:cBhvr>
                                      <p:to>
                                        <p:strVal val="visible"/>
                                      </p:to>
                                    </p:set>
                                    <p:anim calcmode="lin" valueType="num">
                                      <p:cBhvr additive="base">
                                        <p:cTn id="210" dur="500" fill="hold"/>
                                        <p:tgtEl>
                                          <p:spTgt spid="106"/>
                                        </p:tgtEl>
                                        <p:attrNameLst>
                                          <p:attrName>ppt_x</p:attrName>
                                        </p:attrNameLst>
                                      </p:cBhvr>
                                      <p:tavLst>
                                        <p:tav tm="0">
                                          <p:val>
                                            <p:strVal val="#ppt_x"/>
                                          </p:val>
                                        </p:tav>
                                        <p:tav tm="100000">
                                          <p:val>
                                            <p:strVal val="#ppt_x"/>
                                          </p:val>
                                        </p:tav>
                                      </p:tavLst>
                                    </p:anim>
                                    <p:anim calcmode="lin" valueType="num">
                                      <p:cBhvr additive="base">
                                        <p:cTn id="211"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nodeType="clickEffect">
                                  <p:stCondLst>
                                    <p:cond delay="0"/>
                                  </p:stCondLst>
                                  <p:childTnLst>
                                    <p:set>
                                      <p:cBhvr>
                                        <p:cTn id="215" dur="1" fill="hold">
                                          <p:stCondLst>
                                            <p:cond delay="0"/>
                                          </p:stCondLst>
                                        </p:cTn>
                                        <p:tgtEl>
                                          <p:spTgt spid="77"/>
                                        </p:tgtEl>
                                        <p:attrNameLst>
                                          <p:attrName>style.visibility</p:attrName>
                                        </p:attrNameLst>
                                      </p:cBhvr>
                                      <p:to>
                                        <p:strVal val="visible"/>
                                      </p:to>
                                    </p:set>
                                    <p:animEffect transition="in" filter="fade">
                                      <p:cBhvr>
                                        <p:cTn id="216" dur="500"/>
                                        <p:tgtEl>
                                          <p:spTgt spid="77"/>
                                        </p:tgtEl>
                                      </p:cBhvr>
                                    </p:animEffect>
                                  </p:childTnLst>
                                </p:cTn>
                              </p:par>
                            </p:childTnLst>
                          </p:cTn>
                        </p:par>
                      </p:childTnLst>
                    </p:cTn>
                  </p:par>
                  <p:par>
                    <p:cTn id="217" fill="hold">
                      <p:stCondLst>
                        <p:cond delay="indefinite"/>
                      </p:stCondLst>
                      <p:childTnLst>
                        <p:par>
                          <p:cTn id="218" fill="hold">
                            <p:stCondLst>
                              <p:cond delay="0"/>
                            </p:stCondLst>
                            <p:childTnLst>
                              <p:par>
                                <p:cTn id="219" presetID="2" presetClass="entr" presetSubtype="4" fill="hold" grpId="0" nodeType="clickEffect">
                                  <p:stCondLst>
                                    <p:cond delay="0"/>
                                  </p:stCondLst>
                                  <p:childTnLst>
                                    <p:set>
                                      <p:cBhvr>
                                        <p:cTn id="220" dur="1" fill="hold">
                                          <p:stCondLst>
                                            <p:cond delay="0"/>
                                          </p:stCondLst>
                                        </p:cTn>
                                        <p:tgtEl>
                                          <p:spTgt spid="107"/>
                                        </p:tgtEl>
                                        <p:attrNameLst>
                                          <p:attrName>style.visibility</p:attrName>
                                        </p:attrNameLst>
                                      </p:cBhvr>
                                      <p:to>
                                        <p:strVal val="visible"/>
                                      </p:to>
                                    </p:set>
                                    <p:anim calcmode="lin" valueType="num">
                                      <p:cBhvr additive="base">
                                        <p:cTn id="221" dur="500" fill="hold"/>
                                        <p:tgtEl>
                                          <p:spTgt spid="107"/>
                                        </p:tgtEl>
                                        <p:attrNameLst>
                                          <p:attrName>ppt_x</p:attrName>
                                        </p:attrNameLst>
                                      </p:cBhvr>
                                      <p:tavLst>
                                        <p:tav tm="0">
                                          <p:val>
                                            <p:strVal val="#ppt_x"/>
                                          </p:val>
                                        </p:tav>
                                        <p:tav tm="100000">
                                          <p:val>
                                            <p:strVal val="#ppt_x"/>
                                          </p:val>
                                        </p:tav>
                                      </p:tavLst>
                                    </p:anim>
                                    <p:anim calcmode="lin" valueType="num">
                                      <p:cBhvr additive="base">
                                        <p:cTn id="222"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19"/>
                                        </p:tgtEl>
                                        <p:attrNameLst>
                                          <p:attrName>style.visibility</p:attrName>
                                        </p:attrNameLst>
                                      </p:cBhvr>
                                      <p:to>
                                        <p:strVal val="visible"/>
                                      </p:to>
                                    </p:set>
                                    <p:animEffect transition="in" filter="fade">
                                      <p:cBhvr>
                                        <p:cTn id="227" dur="500"/>
                                        <p:tgtEl>
                                          <p:spTgt spid="119"/>
                                        </p:tgtEl>
                                      </p:cBhvr>
                                    </p:animEffect>
                                  </p:childTnLst>
                                </p:cTn>
                              </p:par>
                              <p:par>
                                <p:cTn id="228" presetID="10" presetClass="entr" presetSubtype="0" fill="hold" nodeType="withEffect">
                                  <p:stCondLst>
                                    <p:cond delay="0"/>
                                  </p:stCondLst>
                                  <p:childTnLst>
                                    <p:set>
                                      <p:cBhvr>
                                        <p:cTn id="229" dur="1" fill="hold">
                                          <p:stCondLst>
                                            <p:cond delay="0"/>
                                          </p:stCondLst>
                                        </p:cTn>
                                        <p:tgtEl>
                                          <p:spTgt spid="79"/>
                                        </p:tgtEl>
                                        <p:attrNameLst>
                                          <p:attrName>style.visibility</p:attrName>
                                        </p:attrNameLst>
                                      </p:cBhvr>
                                      <p:to>
                                        <p:strVal val="visible"/>
                                      </p:to>
                                    </p:set>
                                    <p:animEffect transition="in" filter="fade">
                                      <p:cBhvr>
                                        <p:cTn id="230" dur="500"/>
                                        <p:tgtEl>
                                          <p:spTgt spid="79"/>
                                        </p:tgtEl>
                                      </p:cBhvr>
                                    </p:animEffect>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82"/>
                                        </p:tgtEl>
                                        <p:attrNameLst>
                                          <p:attrName>style.visibility</p:attrName>
                                        </p:attrNameLst>
                                      </p:cBhvr>
                                      <p:to>
                                        <p:strVal val="visible"/>
                                      </p:to>
                                    </p:set>
                                    <p:anim calcmode="lin" valueType="num">
                                      <p:cBhvr additive="base">
                                        <p:cTn id="235" dur="500" fill="hold"/>
                                        <p:tgtEl>
                                          <p:spTgt spid="82"/>
                                        </p:tgtEl>
                                        <p:attrNameLst>
                                          <p:attrName>ppt_x</p:attrName>
                                        </p:attrNameLst>
                                      </p:cBhvr>
                                      <p:tavLst>
                                        <p:tav tm="0">
                                          <p:val>
                                            <p:strVal val="#ppt_x"/>
                                          </p:val>
                                        </p:tav>
                                        <p:tav tm="100000">
                                          <p:val>
                                            <p:strVal val="#ppt_x"/>
                                          </p:val>
                                        </p:tav>
                                      </p:tavLst>
                                    </p:anim>
                                    <p:anim calcmode="lin" valueType="num">
                                      <p:cBhvr additive="base">
                                        <p:cTn id="23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50"/>
                                        </p:tgtEl>
                                        <p:attrNameLst>
                                          <p:attrName>style.visibility</p:attrName>
                                        </p:attrNameLst>
                                      </p:cBhvr>
                                      <p:to>
                                        <p:strVal val="visible"/>
                                      </p:to>
                                    </p:set>
                                    <p:animEffect transition="in" filter="fade">
                                      <p:cBhvr>
                                        <p:cTn id="241" dur="500"/>
                                        <p:tgtEl>
                                          <p:spTgt spid="50"/>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6"/>
                                        </p:tgtEl>
                                        <p:attrNameLst>
                                          <p:attrName>style.visibility</p:attrName>
                                        </p:attrNameLst>
                                      </p:cBhvr>
                                      <p:to>
                                        <p:strVal val="visible"/>
                                      </p:to>
                                    </p:set>
                                    <p:animEffect transition="in" filter="fade">
                                      <p:cBhvr>
                                        <p:cTn id="244" dur="500"/>
                                        <p:tgtEl>
                                          <p:spTgt spid="16"/>
                                        </p:tgtEl>
                                      </p:cBhvr>
                                    </p:animEffect>
                                  </p:childTnLst>
                                </p:cTn>
                              </p:par>
                            </p:childTnLst>
                          </p:cTn>
                        </p:par>
                      </p:childTnLst>
                    </p:cTn>
                  </p:par>
                  <p:par>
                    <p:cTn id="245" fill="hold">
                      <p:stCondLst>
                        <p:cond delay="indefinite"/>
                      </p:stCondLst>
                      <p:childTnLst>
                        <p:par>
                          <p:cTn id="246" fill="hold">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99"/>
                                        </p:tgtEl>
                                        <p:attrNameLst>
                                          <p:attrName>style.visibility</p:attrName>
                                        </p:attrNameLst>
                                      </p:cBhvr>
                                      <p:to>
                                        <p:strVal val="visible"/>
                                      </p:to>
                                    </p:set>
                                    <p:anim calcmode="lin" valueType="num">
                                      <p:cBhvr additive="base">
                                        <p:cTn id="249" dur="500" fill="hold"/>
                                        <p:tgtEl>
                                          <p:spTgt spid="99"/>
                                        </p:tgtEl>
                                        <p:attrNameLst>
                                          <p:attrName>ppt_x</p:attrName>
                                        </p:attrNameLst>
                                      </p:cBhvr>
                                      <p:tavLst>
                                        <p:tav tm="0">
                                          <p:val>
                                            <p:strVal val="#ppt_x"/>
                                          </p:val>
                                        </p:tav>
                                        <p:tav tm="100000">
                                          <p:val>
                                            <p:strVal val="#ppt_x"/>
                                          </p:val>
                                        </p:tav>
                                      </p:tavLst>
                                    </p:anim>
                                    <p:anim calcmode="lin" valueType="num">
                                      <p:cBhvr additive="base">
                                        <p:cTn id="25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10" presetClass="entr" presetSubtype="0" fill="hold" nodeType="clickEffect">
                                  <p:stCondLst>
                                    <p:cond delay="0"/>
                                  </p:stCondLst>
                                  <p:childTnLst>
                                    <p:set>
                                      <p:cBhvr>
                                        <p:cTn id="254" dur="1" fill="hold">
                                          <p:stCondLst>
                                            <p:cond delay="0"/>
                                          </p:stCondLst>
                                        </p:cTn>
                                        <p:tgtEl>
                                          <p:spTgt spid="56"/>
                                        </p:tgtEl>
                                        <p:attrNameLst>
                                          <p:attrName>style.visibility</p:attrName>
                                        </p:attrNameLst>
                                      </p:cBhvr>
                                      <p:to>
                                        <p:strVal val="visible"/>
                                      </p:to>
                                    </p:set>
                                    <p:animEffect transition="in" filter="fade">
                                      <p:cBhvr>
                                        <p:cTn id="255" dur="500"/>
                                        <p:tgtEl>
                                          <p:spTgt spid="56"/>
                                        </p:tgtEl>
                                      </p:cBhvr>
                                    </p:animEffect>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grpId="0" nodeType="clickEffect">
                                  <p:stCondLst>
                                    <p:cond delay="0"/>
                                  </p:stCondLst>
                                  <p:childTnLst>
                                    <p:set>
                                      <p:cBhvr>
                                        <p:cTn id="259" dur="1" fill="hold">
                                          <p:stCondLst>
                                            <p:cond delay="0"/>
                                          </p:stCondLst>
                                        </p:cTn>
                                        <p:tgtEl>
                                          <p:spTgt spid="104"/>
                                        </p:tgtEl>
                                        <p:attrNameLst>
                                          <p:attrName>style.visibility</p:attrName>
                                        </p:attrNameLst>
                                      </p:cBhvr>
                                      <p:to>
                                        <p:strVal val="visible"/>
                                      </p:to>
                                    </p:set>
                                    <p:anim calcmode="lin" valueType="num">
                                      <p:cBhvr additive="base">
                                        <p:cTn id="260" dur="500" fill="hold"/>
                                        <p:tgtEl>
                                          <p:spTgt spid="104"/>
                                        </p:tgtEl>
                                        <p:attrNameLst>
                                          <p:attrName>ppt_x</p:attrName>
                                        </p:attrNameLst>
                                      </p:cBhvr>
                                      <p:tavLst>
                                        <p:tav tm="0">
                                          <p:val>
                                            <p:strVal val="#ppt_x"/>
                                          </p:val>
                                        </p:tav>
                                        <p:tav tm="100000">
                                          <p:val>
                                            <p:strVal val="#ppt_x"/>
                                          </p:val>
                                        </p:tav>
                                      </p:tavLst>
                                    </p:anim>
                                    <p:anim calcmode="lin" valueType="num">
                                      <p:cBhvr additive="base">
                                        <p:cTn id="26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nodeType="clickEffect">
                                  <p:stCondLst>
                                    <p:cond delay="0"/>
                                  </p:stCondLst>
                                  <p:childTnLst>
                                    <p:set>
                                      <p:cBhvr>
                                        <p:cTn id="265" dur="1" fill="hold">
                                          <p:stCondLst>
                                            <p:cond delay="0"/>
                                          </p:stCondLst>
                                        </p:cTn>
                                        <p:tgtEl>
                                          <p:spTgt spid="60"/>
                                        </p:tgtEl>
                                        <p:attrNameLst>
                                          <p:attrName>style.visibility</p:attrName>
                                        </p:attrNameLst>
                                      </p:cBhvr>
                                      <p:to>
                                        <p:strVal val="visible"/>
                                      </p:to>
                                    </p:set>
                                    <p:animEffect transition="in" filter="fade">
                                      <p:cBhvr>
                                        <p:cTn id="26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81" grpId="0"/>
      <p:bldP spid="82" grpId="0"/>
      <p:bldP spid="83" grpId="0"/>
      <p:bldP spid="84" grpId="0"/>
      <p:bldP spid="85" grpId="0"/>
      <p:bldP spid="86" grpId="0"/>
      <p:bldP spid="87" grpId="0"/>
      <p:bldP spid="88" grpId="0"/>
      <p:bldP spid="89" grpId="0"/>
      <p:bldP spid="90" grpId="0"/>
      <p:bldP spid="94" grpId="0"/>
      <p:bldP spid="95" grpId="0"/>
      <p:bldP spid="96" grpId="0"/>
      <p:bldP spid="97" grpId="0"/>
      <p:bldP spid="98" grpId="0"/>
      <p:bldP spid="99" grpId="0"/>
      <p:bldP spid="104" grpId="0"/>
      <p:bldP spid="105" grpId="0"/>
      <p:bldP spid="106" grpId="0"/>
      <p:bldP spid="107" grpId="0"/>
      <p:bldP spid="108" grpId="0"/>
      <p:bldP spid="1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91950"/>
          </a:xfrm>
        </p:spPr>
        <p:txBody>
          <a:bodyPr/>
          <a:lstStyle/>
          <a:p>
            <a:r>
              <a:rPr lang="en-US" dirty="0"/>
              <a:t>Business Income</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70</a:t>
            </a:fld>
            <a:endParaRPr lang="en-US"/>
          </a:p>
        </p:txBody>
      </p:sp>
      <p:graphicFrame>
        <p:nvGraphicFramePr>
          <p:cNvPr id="7" name="Content Placeholder 6">
            <a:extLst>
              <a:ext uri="{FF2B5EF4-FFF2-40B4-BE49-F238E27FC236}">
                <a16:creationId xmlns:a16="http://schemas.microsoft.com/office/drawing/2014/main" id="{F243FA51-F8C8-6F1D-2A07-DF7F53EDF8D2}"/>
              </a:ext>
            </a:extLst>
          </p:cNvPr>
          <p:cNvGraphicFramePr>
            <a:graphicFrameLocks/>
          </p:cNvGraphicFramePr>
          <p:nvPr>
            <p:extLst>
              <p:ext uri="{D42A27DB-BD31-4B8C-83A1-F6EECF244321}">
                <p14:modId xmlns:p14="http://schemas.microsoft.com/office/powerpoint/2010/main" val="641947198"/>
              </p:ext>
            </p:extLst>
          </p:nvPr>
        </p:nvGraphicFramePr>
        <p:xfrm>
          <a:off x="676275" y="2011363"/>
          <a:ext cx="10753725"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655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2"/>
            <a:ext cx="10753725" cy="4489754"/>
          </a:xfrm>
        </p:spPr>
        <p:txBody>
          <a:bodyPr/>
          <a:lstStyle/>
          <a:p>
            <a:pPr marL="0" indent="0">
              <a:buNone/>
            </a:pPr>
            <a:r>
              <a:rPr lang="en-US" b="1" dirty="0"/>
              <a:t>Accrual or receipt – Section 5</a:t>
            </a:r>
          </a:p>
          <a:p>
            <a:pPr marL="0" indent="0">
              <a:buNone/>
            </a:pPr>
            <a:r>
              <a:rPr lang="en-US" b="1" dirty="0"/>
              <a:t>Accrual</a:t>
            </a:r>
          </a:p>
          <a:p>
            <a:r>
              <a:rPr lang="en-US" dirty="0"/>
              <a:t>To increase, to augment, to be added as increase, to arise or spring as a natural growth or result</a:t>
            </a:r>
          </a:p>
          <a:p>
            <a:r>
              <a:rPr lang="en-US" dirty="0"/>
              <a:t>Right to receive</a:t>
            </a:r>
          </a:p>
          <a:p>
            <a:pPr lvl="1"/>
            <a:r>
              <a:rPr lang="en-US" dirty="0"/>
              <a:t>Mere raising of bill is not right to receive – should be legally due Bharat Petroleum Corporation 202 ITR 492</a:t>
            </a:r>
          </a:p>
          <a:p>
            <a:pPr lvl="1"/>
            <a:r>
              <a:rPr lang="en-US" dirty="0"/>
              <a:t>Presence of enforceable right</a:t>
            </a:r>
          </a:p>
          <a:p>
            <a:pPr lvl="1"/>
            <a:r>
              <a:rPr lang="en-US" dirty="0"/>
              <a:t>Uncertainty or right to receive is anterior, rendering of services constitutes accrual Dinesh Kumar Goel 331 ITR 10</a:t>
            </a:r>
          </a:p>
          <a:p>
            <a:pPr lvl="1"/>
            <a:endParaRPr lang="en-US" dirty="0"/>
          </a:p>
          <a:p>
            <a:endParaRPr lang="en-US"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71</a:t>
            </a:fld>
            <a:endParaRPr lang="en-US"/>
          </a:p>
        </p:txBody>
      </p:sp>
    </p:spTree>
    <p:extLst>
      <p:ext uri="{BB962C8B-B14F-4D97-AF65-F5344CB8AC3E}">
        <p14:creationId xmlns:p14="http://schemas.microsoft.com/office/powerpoint/2010/main" val="19062652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2"/>
            <a:ext cx="10753725" cy="4489754"/>
          </a:xfrm>
        </p:spPr>
        <p:txBody>
          <a:bodyPr/>
          <a:lstStyle/>
          <a:p>
            <a:pPr marL="0" indent="0">
              <a:buNone/>
            </a:pPr>
            <a:r>
              <a:rPr lang="en-US" b="1" dirty="0"/>
              <a:t>Accrual or receipt – Section 5</a:t>
            </a:r>
          </a:p>
          <a:p>
            <a:pPr marL="0" indent="0">
              <a:buNone/>
            </a:pPr>
            <a:r>
              <a:rPr lang="en-US" b="1" dirty="0"/>
              <a:t>Receipt</a:t>
            </a:r>
          </a:p>
          <a:p>
            <a:r>
              <a:rPr lang="en-US" dirty="0"/>
              <a:t>Mere receipt taxable?</a:t>
            </a:r>
          </a:p>
          <a:p>
            <a:pPr lvl="1"/>
            <a:r>
              <a:rPr lang="en-US" dirty="0"/>
              <a:t>Receipt of income and not mere receipt – Capital receipt for instance</a:t>
            </a:r>
          </a:p>
          <a:p>
            <a:r>
              <a:rPr lang="en-US" dirty="0"/>
              <a:t>In cash or in kind</a:t>
            </a:r>
          </a:p>
          <a:p>
            <a:r>
              <a:rPr lang="en-US" dirty="0"/>
              <a:t>Mere promise is not receipt</a:t>
            </a:r>
          </a:p>
          <a:p>
            <a:pPr lvl="1"/>
            <a:endParaRPr lang="en-US"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72</a:t>
            </a:fld>
            <a:endParaRPr lang="en-US"/>
          </a:p>
        </p:txBody>
      </p:sp>
    </p:spTree>
    <p:extLst>
      <p:ext uri="{BB962C8B-B14F-4D97-AF65-F5344CB8AC3E}">
        <p14:creationId xmlns:p14="http://schemas.microsoft.com/office/powerpoint/2010/main" val="27344664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2"/>
            <a:ext cx="10753725" cy="4489754"/>
          </a:xfrm>
        </p:spPr>
        <p:txBody>
          <a:bodyPr/>
          <a:lstStyle/>
          <a:p>
            <a:pPr marL="0" indent="0">
              <a:buNone/>
            </a:pPr>
            <a:r>
              <a:rPr lang="en-US" b="1" dirty="0"/>
              <a:t>Deemed Accrual of Income – S. 9(1)(</a:t>
            </a:r>
            <a:r>
              <a:rPr lang="en-US" b="1" dirty="0" err="1"/>
              <a:t>i</a:t>
            </a:r>
            <a:r>
              <a:rPr lang="en-US" b="1" dirty="0"/>
              <a:t>)</a:t>
            </a:r>
          </a:p>
          <a:p>
            <a:r>
              <a:rPr lang="en-US" dirty="0"/>
              <a:t>Deemed to be accrued even if actually not</a:t>
            </a:r>
          </a:p>
          <a:p>
            <a:r>
              <a:rPr lang="en-US" dirty="0"/>
              <a:t>Constitutional validity</a:t>
            </a:r>
          </a:p>
          <a:p>
            <a:r>
              <a:rPr lang="en-US" dirty="0"/>
              <a:t>Even if deemed accrual, DTAA benefits available</a:t>
            </a:r>
          </a:p>
          <a:p>
            <a:pPr lvl="1"/>
            <a:r>
              <a:rPr lang="en-US" dirty="0"/>
              <a:t>Necessary to check MLI amendments</a:t>
            </a:r>
          </a:p>
          <a:p>
            <a:r>
              <a:rPr lang="en-US" dirty="0"/>
              <a:t>Deemed accrual only if ‘business connection’</a:t>
            </a:r>
          </a:p>
          <a:p>
            <a:pPr lvl="1"/>
            <a:r>
              <a:rPr lang="en-US" dirty="0"/>
              <a:t>Business connection not defined, various explanations</a:t>
            </a:r>
          </a:p>
          <a:p>
            <a:pPr marL="344487" lvl="1" indent="0">
              <a:buNone/>
            </a:pPr>
            <a:endParaRPr lang="en-US"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73</a:t>
            </a:fld>
            <a:endParaRPr lang="en-US"/>
          </a:p>
        </p:txBody>
      </p:sp>
    </p:spTree>
    <p:extLst>
      <p:ext uri="{BB962C8B-B14F-4D97-AF65-F5344CB8AC3E}">
        <p14:creationId xmlns:p14="http://schemas.microsoft.com/office/powerpoint/2010/main" val="15686181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1"/>
            <a:ext cx="10753725" cy="4886445"/>
          </a:xfrm>
        </p:spPr>
        <p:txBody>
          <a:bodyPr>
            <a:normAutofit/>
          </a:bodyPr>
          <a:lstStyle/>
          <a:p>
            <a:pPr marL="0" indent="0">
              <a:buNone/>
            </a:pPr>
            <a:r>
              <a:rPr lang="en-US" b="1" dirty="0"/>
              <a:t>Deemed Accrual of Income – S. 9(1)(</a:t>
            </a:r>
            <a:r>
              <a:rPr lang="en-US" b="1" dirty="0" err="1"/>
              <a:t>i</a:t>
            </a:r>
            <a:r>
              <a:rPr lang="en-US" b="1" dirty="0"/>
              <a:t>)</a:t>
            </a:r>
          </a:p>
          <a:p>
            <a:r>
              <a:rPr lang="en-US" dirty="0"/>
              <a:t>Only certain operations carried out in India, attributable profits</a:t>
            </a:r>
          </a:p>
          <a:p>
            <a:r>
              <a:rPr lang="en-US" dirty="0"/>
              <a:t>Exemptions from deemed accrual</a:t>
            </a:r>
          </a:p>
          <a:p>
            <a:pPr lvl="1"/>
            <a:r>
              <a:rPr lang="en-US" dirty="0"/>
              <a:t>Purchase of goods purely for the purpose of exports from India</a:t>
            </a:r>
          </a:p>
          <a:p>
            <a:pPr lvl="2"/>
            <a:r>
              <a:rPr lang="en-US" dirty="0"/>
              <a:t>Purchase of services exclusively for exports?</a:t>
            </a:r>
          </a:p>
          <a:p>
            <a:pPr lvl="1"/>
            <a:r>
              <a:rPr lang="en-US" dirty="0"/>
              <a:t>Collection of Indian news and views for transmission outside India</a:t>
            </a:r>
          </a:p>
          <a:p>
            <a:pPr lvl="1"/>
            <a:r>
              <a:rPr lang="en-US" dirty="0"/>
              <a:t>Display of uncut and unassorted diamonds in notified places</a:t>
            </a:r>
          </a:p>
          <a:p>
            <a:pPr lvl="1"/>
            <a:r>
              <a:rPr lang="en-US" dirty="0"/>
              <a:t>Shooting of cinematography films in India</a:t>
            </a:r>
          </a:p>
          <a:p>
            <a:pPr lvl="2"/>
            <a:r>
              <a:rPr lang="en-US" dirty="0"/>
              <a:t>Individual should not be an Indian citizen</a:t>
            </a:r>
          </a:p>
          <a:p>
            <a:pPr lvl="2"/>
            <a:r>
              <a:rPr lang="en-US" dirty="0"/>
              <a:t>If firm, no partner should either be an Indian citizen or Indian resident</a:t>
            </a:r>
          </a:p>
          <a:p>
            <a:pPr lvl="2"/>
            <a:r>
              <a:rPr lang="en-US" dirty="0"/>
              <a:t>If Company, no shareholder should be Indian citizen or Indian resident</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74</a:t>
            </a:fld>
            <a:endParaRPr lang="en-US"/>
          </a:p>
        </p:txBody>
      </p:sp>
    </p:spTree>
    <p:extLst>
      <p:ext uri="{BB962C8B-B14F-4D97-AF65-F5344CB8AC3E}">
        <p14:creationId xmlns:p14="http://schemas.microsoft.com/office/powerpoint/2010/main" val="2657462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1"/>
            <a:ext cx="10753725" cy="4886445"/>
          </a:xfrm>
        </p:spPr>
        <p:txBody>
          <a:bodyPr>
            <a:normAutofit/>
          </a:bodyPr>
          <a:lstStyle/>
          <a:p>
            <a:pPr marL="0" indent="0">
              <a:buNone/>
            </a:pPr>
            <a:r>
              <a:rPr lang="en-US" b="1" dirty="0"/>
              <a:t>Deemed Accrual of Income – S. 9(1)(</a:t>
            </a:r>
            <a:r>
              <a:rPr lang="en-US" b="1" dirty="0" err="1"/>
              <a:t>i</a:t>
            </a:r>
            <a:r>
              <a:rPr lang="en-US" b="1" dirty="0"/>
              <a:t>)</a:t>
            </a:r>
          </a:p>
          <a:p>
            <a:pPr algn="just">
              <a:defRPr/>
            </a:pPr>
            <a:r>
              <a:rPr lang="en-US" altLang="en-US" dirty="0"/>
              <a:t>Income due to activities of </a:t>
            </a:r>
            <a:r>
              <a:rPr lang="en-US" altLang="en-US" b="1" dirty="0"/>
              <a:t>Dependent agent</a:t>
            </a:r>
            <a:r>
              <a:rPr lang="en-US" altLang="en-US" dirty="0"/>
              <a:t> are deemed to accrue in India. Income to the extent attributable to operations carried out in India is deemed to accrue in India.</a:t>
            </a:r>
          </a:p>
          <a:p>
            <a:pPr algn="just">
              <a:defRPr/>
            </a:pPr>
            <a:endParaRPr lang="en-US" altLang="en-US" dirty="0"/>
          </a:p>
          <a:p>
            <a:pPr algn="just">
              <a:defRPr/>
            </a:pPr>
            <a:r>
              <a:rPr lang="en-US" altLang="en-US" dirty="0"/>
              <a:t>Income due to activities of (truly) </a:t>
            </a:r>
            <a:r>
              <a:rPr lang="en-US" altLang="en-US" b="1" dirty="0"/>
              <a:t>Independent agent</a:t>
            </a:r>
            <a:r>
              <a:rPr lang="en-US" altLang="en-US" dirty="0"/>
              <a:t> are not deemed to accrue in India.</a:t>
            </a:r>
          </a:p>
          <a:p>
            <a:pPr algn="just">
              <a:defRPr/>
            </a:pPr>
            <a:endParaRPr lang="en-US" altLang="en-US" dirty="0"/>
          </a:p>
          <a:p>
            <a:pPr algn="just">
              <a:defRPr/>
            </a:pPr>
            <a:r>
              <a:rPr lang="en-US" altLang="en-US" dirty="0"/>
              <a:t>Changes made in Explanation 2(a) to Section 9(1)(</a:t>
            </a:r>
            <a:r>
              <a:rPr lang="en-US" altLang="en-US" dirty="0" err="1"/>
              <a:t>i</a:t>
            </a:r>
            <a:r>
              <a:rPr lang="en-US" altLang="en-US" dirty="0"/>
              <a:t>) due to BEPS</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75</a:t>
            </a:fld>
            <a:endParaRPr lang="en-US"/>
          </a:p>
        </p:txBody>
      </p:sp>
    </p:spTree>
    <p:extLst>
      <p:ext uri="{BB962C8B-B14F-4D97-AF65-F5344CB8AC3E}">
        <p14:creationId xmlns:p14="http://schemas.microsoft.com/office/powerpoint/2010/main" val="306243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1"/>
            <a:ext cx="10753725" cy="4886445"/>
          </a:xfrm>
        </p:spPr>
        <p:txBody>
          <a:bodyPr>
            <a:normAutofit/>
          </a:bodyPr>
          <a:lstStyle/>
          <a:p>
            <a:pPr marL="0" indent="0">
              <a:buNone/>
            </a:pPr>
            <a:r>
              <a:rPr lang="en-US" b="1" dirty="0"/>
              <a:t>Deemed Accrual of Income – S. 9(1)(</a:t>
            </a:r>
            <a:r>
              <a:rPr lang="en-US" b="1" dirty="0" err="1"/>
              <a:t>i</a:t>
            </a:r>
            <a:r>
              <a:rPr lang="en-US" b="1" dirty="0"/>
              <a:t>)</a:t>
            </a:r>
          </a:p>
          <a:p>
            <a:pPr algn="just">
              <a:defRPr/>
            </a:pPr>
            <a:r>
              <a:rPr lang="en-US" altLang="en-US" dirty="0"/>
              <a:t>Business Connection – Certain Principles laid down by Courts</a:t>
            </a:r>
          </a:p>
          <a:p>
            <a:pPr lvl="1" algn="just">
              <a:defRPr/>
            </a:pPr>
            <a:r>
              <a:rPr lang="en-US" altLang="en-US" dirty="0"/>
              <a:t>Determination only on facts and circumstances</a:t>
            </a:r>
          </a:p>
          <a:p>
            <a:pPr lvl="1" algn="just">
              <a:defRPr/>
            </a:pPr>
            <a:r>
              <a:rPr lang="en-US" altLang="en-US" dirty="0"/>
              <a:t>Existence of close, real and intimated relationship</a:t>
            </a:r>
          </a:p>
          <a:p>
            <a:pPr lvl="1" algn="just">
              <a:defRPr/>
            </a:pPr>
            <a:r>
              <a:rPr lang="en-US" altLang="en-US" dirty="0"/>
              <a:t>Commonness of interests</a:t>
            </a:r>
          </a:p>
          <a:p>
            <a:pPr lvl="1" algn="just">
              <a:defRPr/>
            </a:pPr>
            <a:r>
              <a:rPr lang="en-US" altLang="en-US" dirty="0"/>
              <a:t>Control of management</a:t>
            </a:r>
          </a:p>
          <a:p>
            <a:pPr lvl="1" algn="just">
              <a:defRPr/>
            </a:pPr>
            <a:r>
              <a:rPr lang="en-US" altLang="en-US" dirty="0"/>
              <a:t>Control of finances</a:t>
            </a:r>
          </a:p>
          <a:p>
            <a:pPr lvl="1" algn="just">
              <a:defRPr/>
            </a:pPr>
            <a:r>
              <a:rPr lang="en-US" altLang="en-US" dirty="0"/>
              <a:t>Continuity of activities – Stray or Isolated not enough</a:t>
            </a:r>
          </a:p>
          <a:p>
            <a:pPr lvl="1" algn="just">
              <a:defRPr/>
            </a:pPr>
            <a:r>
              <a:rPr lang="en-US" altLang="en-US" dirty="0"/>
              <a:t>R D Aggarwal and Co. 56 ITR 20 (SC) [1965]</a:t>
            </a:r>
          </a:p>
          <a:p>
            <a:pPr lvl="1" algn="just">
              <a:defRPr/>
            </a:pPr>
            <a:r>
              <a:rPr lang="en-US" altLang="en-US" dirty="0"/>
              <a:t>GVK Industries Limited 228 ITR 564 (AP) [1997]</a:t>
            </a:r>
          </a:p>
          <a:p>
            <a:pPr algn="just">
              <a:defRPr/>
            </a:pPr>
            <a:endParaRPr lang="en-US" altLang="en-US" dirty="0"/>
          </a:p>
          <a:p>
            <a:pPr algn="just">
              <a:defRPr/>
            </a:pPr>
            <a:endParaRPr lang="en-US" altLang="en-US" dirty="0"/>
          </a:p>
          <a:p>
            <a:pPr algn="just">
              <a:defRPr/>
            </a:pPr>
            <a:endParaRPr lang="en-US" altLang="en-US"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76</a:t>
            </a:fld>
            <a:endParaRPr lang="en-US"/>
          </a:p>
        </p:txBody>
      </p:sp>
    </p:spTree>
    <p:extLst>
      <p:ext uri="{BB962C8B-B14F-4D97-AF65-F5344CB8AC3E}">
        <p14:creationId xmlns:p14="http://schemas.microsoft.com/office/powerpoint/2010/main" val="1262254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1"/>
            <a:ext cx="11238824" cy="4961860"/>
          </a:xfrm>
        </p:spPr>
        <p:txBody>
          <a:bodyPr>
            <a:normAutofit fontScale="85000" lnSpcReduction="20000"/>
          </a:bodyPr>
          <a:lstStyle/>
          <a:p>
            <a:pPr marL="0" indent="0">
              <a:buNone/>
            </a:pPr>
            <a:r>
              <a:rPr lang="en-US" b="1" dirty="0"/>
              <a:t>Deemed Accrual of Income – S. 9(1)(</a:t>
            </a:r>
            <a:r>
              <a:rPr lang="en-US" b="1" dirty="0" err="1"/>
              <a:t>i</a:t>
            </a:r>
            <a:r>
              <a:rPr lang="en-US" b="1" dirty="0"/>
              <a:t>)</a:t>
            </a:r>
          </a:p>
          <a:p>
            <a:pPr algn="just">
              <a:defRPr/>
            </a:pPr>
            <a:r>
              <a:rPr lang="en-US" altLang="en-US" dirty="0"/>
              <a:t>Significant Economic Presence</a:t>
            </a:r>
          </a:p>
          <a:p>
            <a:pPr marL="0" indent="0" algn="just">
              <a:spcAft>
                <a:spcPts val="400"/>
              </a:spcAft>
              <a:buNone/>
            </a:pPr>
            <a:r>
              <a:rPr lang="en-US" sz="2100" b="0" i="1" dirty="0">
                <a:solidFill>
                  <a:srgbClr val="444444"/>
                </a:solidFill>
                <a:effectLst/>
              </a:rPr>
              <a:t>Explanation 2A.</a:t>
            </a:r>
            <a:r>
              <a:rPr lang="en-US" sz="2100" b="0" i="0" dirty="0">
                <a:solidFill>
                  <a:srgbClr val="444444"/>
                </a:solidFill>
                <a:effectLst/>
              </a:rPr>
              <a:t>—For the removal of doubts, it is hereby declared that the significant economic presence of a non-resident in India shall constitute "business connection" in India and "significant economic presence" for this purpose, shall mean—</a:t>
            </a:r>
          </a:p>
          <a:p>
            <a:pPr marL="0" indent="0" algn="just">
              <a:spcAft>
                <a:spcPts val="400"/>
              </a:spcAft>
              <a:buNone/>
            </a:pPr>
            <a:r>
              <a:rPr lang="en-US" sz="2100" b="0" i="0" dirty="0">
                <a:solidFill>
                  <a:srgbClr val="444444"/>
                </a:solidFill>
                <a:effectLst/>
              </a:rPr>
              <a:t>(</a:t>
            </a:r>
            <a:r>
              <a:rPr lang="en-US" sz="2100" b="0" i="1" dirty="0">
                <a:solidFill>
                  <a:srgbClr val="444444"/>
                </a:solidFill>
                <a:effectLst/>
              </a:rPr>
              <a:t>a</a:t>
            </a:r>
            <a:r>
              <a:rPr lang="en-US" sz="2100" b="0" i="0" dirty="0">
                <a:solidFill>
                  <a:srgbClr val="444444"/>
                </a:solidFill>
                <a:effectLst/>
              </a:rPr>
              <a:t>) transaction in respect of any goods, services or property carried out by a non-resident with any person in India including provision of download of data or software in India, if the aggregate of payments arising from such transaction or transactions during the previous year exceeds such amount as may be prescribed</a:t>
            </a:r>
            <a:r>
              <a:rPr lang="en-US" sz="2100" b="0" i="0" u="none" strike="noStrike" baseline="30000" dirty="0">
                <a:solidFill>
                  <a:srgbClr val="0072C6"/>
                </a:solidFill>
                <a:effectLst/>
              </a:rPr>
              <a:t>28</a:t>
            </a:r>
            <a:r>
              <a:rPr lang="en-US" sz="2100" b="0" i="0" dirty="0">
                <a:solidFill>
                  <a:srgbClr val="444444"/>
                </a:solidFill>
                <a:effectLst/>
              </a:rPr>
              <a:t>; or</a:t>
            </a:r>
          </a:p>
          <a:p>
            <a:pPr marL="0" indent="0" algn="just">
              <a:spcAft>
                <a:spcPts val="400"/>
              </a:spcAft>
              <a:buNone/>
            </a:pPr>
            <a:r>
              <a:rPr lang="en-US" sz="2100" b="0" i="0" dirty="0">
                <a:solidFill>
                  <a:srgbClr val="444444"/>
                </a:solidFill>
                <a:effectLst/>
              </a:rPr>
              <a:t>(</a:t>
            </a:r>
            <a:r>
              <a:rPr lang="en-US" sz="2100" b="0" i="1" dirty="0">
                <a:solidFill>
                  <a:srgbClr val="444444"/>
                </a:solidFill>
                <a:effectLst/>
              </a:rPr>
              <a:t>b</a:t>
            </a:r>
            <a:r>
              <a:rPr lang="en-US" sz="2100" b="0" i="0" dirty="0">
                <a:solidFill>
                  <a:srgbClr val="444444"/>
                </a:solidFill>
                <a:effectLst/>
              </a:rPr>
              <a:t>) systematic and continuous soliciting of business activities or engaging in interaction with such number of users in India, as may be prescribed</a:t>
            </a:r>
            <a:r>
              <a:rPr lang="en-US" sz="2100" b="0" i="0" u="none" strike="noStrike" baseline="30000" dirty="0">
                <a:solidFill>
                  <a:srgbClr val="0072C6"/>
                </a:solidFill>
                <a:effectLst/>
              </a:rPr>
              <a:t>28</a:t>
            </a:r>
            <a:r>
              <a:rPr lang="en-US" sz="2100" b="0" i="0" dirty="0">
                <a:solidFill>
                  <a:srgbClr val="444444"/>
                </a:solidFill>
                <a:effectLst/>
              </a:rPr>
              <a:t>:</a:t>
            </a:r>
          </a:p>
          <a:p>
            <a:pPr marL="0" indent="0" algn="just">
              <a:spcAft>
                <a:spcPts val="400"/>
              </a:spcAft>
              <a:buNone/>
            </a:pPr>
            <a:r>
              <a:rPr lang="en-US" sz="2100" b="1" i="0" dirty="0">
                <a:solidFill>
                  <a:srgbClr val="444444"/>
                </a:solidFill>
                <a:effectLst/>
              </a:rPr>
              <a:t>Provided </a:t>
            </a:r>
            <a:r>
              <a:rPr lang="en-US" sz="2100" b="0" i="0" dirty="0">
                <a:solidFill>
                  <a:srgbClr val="444444"/>
                </a:solidFill>
                <a:effectLst/>
              </a:rPr>
              <a:t>that the transactions or activities shall constitute significant economic presence in India, whether or not—</a:t>
            </a:r>
          </a:p>
          <a:p>
            <a:pPr marL="0" indent="0" algn="just">
              <a:spcAft>
                <a:spcPts val="400"/>
              </a:spcAft>
              <a:buNone/>
            </a:pPr>
            <a:r>
              <a:rPr lang="en-US" sz="2100" b="0" i="0" dirty="0">
                <a:solidFill>
                  <a:srgbClr val="444444"/>
                </a:solidFill>
                <a:effectLst/>
              </a:rPr>
              <a:t>(</a:t>
            </a:r>
            <a:r>
              <a:rPr lang="en-US" sz="2100" b="0" i="1" dirty="0" err="1">
                <a:solidFill>
                  <a:srgbClr val="444444"/>
                </a:solidFill>
                <a:effectLst/>
              </a:rPr>
              <a:t>i</a:t>
            </a:r>
            <a:r>
              <a:rPr lang="en-US" sz="2100" b="0" i="0" dirty="0">
                <a:solidFill>
                  <a:srgbClr val="444444"/>
                </a:solidFill>
                <a:effectLst/>
              </a:rPr>
              <a:t>) the agreement for such transactions or activities is entered in India; or</a:t>
            </a:r>
          </a:p>
          <a:p>
            <a:pPr marL="0" indent="0" algn="just">
              <a:spcAft>
                <a:spcPts val="400"/>
              </a:spcAft>
              <a:buNone/>
            </a:pPr>
            <a:r>
              <a:rPr lang="en-US" sz="2100" b="0" i="0" dirty="0">
                <a:solidFill>
                  <a:srgbClr val="444444"/>
                </a:solidFill>
                <a:effectLst/>
              </a:rPr>
              <a:t>(</a:t>
            </a:r>
            <a:r>
              <a:rPr lang="en-US" sz="2100" b="0" i="1" dirty="0">
                <a:solidFill>
                  <a:srgbClr val="444444"/>
                </a:solidFill>
                <a:effectLst/>
              </a:rPr>
              <a:t>ii</a:t>
            </a:r>
            <a:r>
              <a:rPr lang="en-US" sz="2100" b="0" i="0" dirty="0">
                <a:solidFill>
                  <a:srgbClr val="444444"/>
                </a:solidFill>
                <a:effectLst/>
              </a:rPr>
              <a:t>) the non-resident has a residence or place of business in India; or</a:t>
            </a:r>
          </a:p>
          <a:p>
            <a:pPr marL="0" indent="0" algn="just">
              <a:spcAft>
                <a:spcPts val="400"/>
              </a:spcAft>
              <a:buNone/>
            </a:pPr>
            <a:r>
              <a:rPr lang="en-US" sz="2100" b="0" i="0" dirty="0">
                <a:solidFill>
                  <a:srgbClr val="444444"/>
                </a:solidFill>
                <a:effectLst/>
              </a:rPr>
              <a:t>(</a:t>
            </a:r>
            <a:r>
              <a:rPr lang="en-US" sz="2100" b="0" i="1" dirty="0">
                <a:solidFill>
                  <a:srgbClr val="444444"/>
                </a:solidFill>
                <a:effectLst/>
              </a:rPr>
              <a:t>iii</a:t>
            </a:r>
            <a:r>
              <a:rPr lang="en-US" sz="2100" b="0" i="0" dirty="0">
                <a:solidFill>
                  <a:srgbClr val="444444"/>
                </a:solidFill>
                <a:effectLst/>
              </a:rPr>
              <a:t>) the non-resident renders services in India:</a:t>
            </a:r>
          </a:p>
          <a:p>
            <a:pPr marL="0" indent="0" algn="just">
              <a:spcAft>
                <a:spcPts val="400"/>
              </a:spcAft>
              <a:buNone/>
            </a:pPr>
            <a:r>
              <a:rPr lang="en-US" sz="2100" b="1" i="0" dirty="0">
                <a:solidFill>
                  <a:srgbClr val="444444"/>
                </a:solidFill>
                <a:effectLst/>
              </a:rPr>
              <a:t>Provided further </a:t>
            </a:r>
            <a:r>
              <a:rPr lang="en-US" sz="2100" b="0" i="0" dirty="0">
                <a:solidFill>
                  <a:srgbClr val="444444"/>
                </a:solidFill>
                <a:effectLst/>
              </a:rPr>
              <a:t>that only so much of income as is attributable to the transactions or activities referred to in clause (</a:t>
            </a:r>
            <a:r>
              <a:rPr lang="en-US" sz="2100" b="0" i="1" dirty="0">
                <a:solidFill>
                  <a:srgbClr val="444444"/>
                </a:solidFill>
                <a:effectLst/>
              </a:rPr>
              <a:t>a</a:t>
            </a:r>
            <a:r>
              <a:rPr lang="en-US" sz="2100" b="0" i="0" dirty="0">
                <a:solidFill>
                  <a:srgbClr val="444444"/>
                </a:solidFill>
                <a:effectLst/>
              </a:rPr>
              <a:t>) or clause (</a:t>
            </a:r>
            <a:r>
              <a:rPr lang="en-US" sz="2100" b="0" i="1" dirty="0">
                <a:solidFill>
                  <a:srgbClr val="444444"/>
                </a:solidFill>
                <a:effectLst/>
              </a:rPr>
              <a:t>b</a:t>
            </a:r>
            <a:r>
              <a:rPr lang="en-US" sz="2100" b="0" i="0" dirty="0">
                <a:solidFill>
                  <a:srgbClr val="444444"/>
                </a:solidFill>
                <a:effectLst/>
              </a:rPr>
              <a:t>) shall be deemed to accrue or arise in India.</a:t>
            </a:r>
            <a:endParaRPr lang="en-US" altLang="en-US" sz="2800"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77</a:t>
            </a:fld>
            <a:endParaRPr lang="en-US"/>
          </a:p>
        </p:txBody>
      </p:sp>
    </p:spTree>
    <p:extLst>
      <p:ext uri="{BB962C8B-B14F-4D97-AF65-F5344CB8AC3E}">
        <p14:creationId xmlns:p14="http://schemas.microsoft.com/office/powerpoint/2010/main" val="2037862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1"/>
            <a:ext cx="11238824" cy="4961860"/>
          </a:xfrm>
        </p:spPr>
        <p:txBody>
          <a:bodyPr>
            <a:normAutofit/>
          </a:bodyPr>
          <a:lstStyle/>
          <a:p>
            <a:pPr marL="0" indent="0">
              <a:buNone/>
            </a:pPr>
            <a:r>
              <a:rPr lang="en-US" b="1" dirty="0"/>
              <a:t>Deemed Accrual of Income – S. 9(1)(</a:t>
            </a:r>
            <a:r>
              <a:rPr lang="en-US" b="1" dirty="0" err="1"/>
              <a:t>i</a:t>
            </a:r>
            <a:r>
              <a:rPr lang="en-US" b="1" dirty="0"/>
              <a:t>)</a:t>
            </a:r>
          </a:p>
          <a:p>
            <a:pPr algn="just">
              <a:defRPr/>
            </a:pPr>
            <a:r>
              <a:rPr lang="en-US" altLang="en-US" dirty="0"/>
              <a:t>Significant Economic Presence Thresholds</a:t>
            </a:r>
          </a:p>
          <a:p>
            <a:pPr algn="just">
              <a:defRPr/>
            </a:pPr>
            <a:r>
              <a:rPr lang="en-US" altLang="en-US" dirty="0"/>
              <a:t>Revenue – INR 2 crores</a:t>
            </a:r>
          </a:p>
          <a:p>
            <a:pPr algn="just">
              <a:defRPr/>
            </a:pPr>
            <a:r>
              <a:rPr lang="en-US" altLang="en-US" dirty="0"/>
              <a:t>Number of Users – 3 lakhs</a:t>
            </a:r>
          </a:p>
          <a:p>
            <a:pPr algn="just">
              <a:defRPr/>
            </a:pPr>
            <a:r>
              <a:rPr lang="en-US" altLang="en-US" dirty="0"/>
              <a:t>Primary Intention – Cover highly digital transactions being conducted without requirement of seller being present</a:t>
            </a:r>
          </a:p>
          <a:p>
            <a:pPr algn="just">
              <a:defRPr/>
            </a:pPr>
            <a:endParaRPr lang="en-US" altLang="en-US"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78</a:t>
            </a:fld>
            <a:endParaRPr lang="en-US"/>
          </a:p>
        </p:txBody>
      </p:sp>
    </p:spTree>
    <p:extLst>
      <p:ext uri="{BB962C8B-B14F-4D97-AF65-F5344CB8AC3E}">
        <p14:creationId xmlns:p14="http://schemas.microsoft.com/office/powerpoint/2010/main" val="1882712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 – SEP – Case Study</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1"/>
            <a:ext cx="5554462" cy="4961860"/>
          </a:xfrm>
        </p:spPr>
        <p:txBody>
          <a:bodyPr>
            <a:normAutofit lnSpcReduction="10000"/>
          </a:bodyPr>
          <a:lstStyle/>
          <a:p>
            <a:pPr marL="0" indent="0">
              <a:buNone/>
            </a:pPr>
            <a:r>
              <a:rPr lang="en-US" b="1" dirty="0"/>
              <a:t>Facts</a:t>
            </a:r>
          </a:p>
          <a:p>
            <a:pPr algn="just"/>
            <a:r>
              <a:rPr lang="en-US" altLang="en-US" dirty="0"/>
              <a:t>Foreign company held a ship as capital asset.</a:t>
            </a:r>
          </a:p>
          <a:p>
            <a:pPr algn="just"/>
            <a:r>
              <a:rPr lang="en-US" altLang="en-US" dirty="0"/>
              <a:t>The ship has been sold to an Indian buyer for INR 4 crores. </a:t>
            </a:r>
          </a:p>
          <a:p>
            <a:pPr algn="just"/>
            <a:r>
              <a:rPr lang="en-US" altLang="en-US" dirty="0"/>
              <a:t>The ship was delivered outside India to the buyer who then paid customs duty to bring the ship to India.</a:t>
            </a:r>
          </a:p>
          <a:p>
            <a:pPr marL="0" indent="0" algn="just">
              <a:buNone/>
            </a:pPr>
            <a:endParaRPr lang="en-US" altLang="en-US" dirty="0"/>
          </a:p>
          <a:p>
            <a:pPr marL="0" indent="0" algn="just">
              <a:buNone/>
            </a:pPr>
            <a:r>
              <a:rPr lang="en-US" altLang="en-US" b="1" dirty="0"/>
              <a:t>Issues</a:t>
            </a:r>
          </a:p>
          <a:p>
            <a:pPr algn="just"/>
            <a:r>
              <a:rPr lang="en-US" altLang="en-US" dirty="0"/>
              <a:t>What will be the tax implications in India?</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79</a:t>
            </a:fld>
            <a:endParaRPr lang="en-US"/>
          </a:p>
        </p:txBody>
      </p:sp>
      <p:cxnSp>
        <p:nvCxnSpPr>
          <p:cNvPr id="7" name="Straight Arrow Connector 6">
            <a:extLst>
              <a:ext uri="{FF2B5EF4-FFF2-40B4-BE49-F238E27FC236}">
                <a16:creationId xmlns:a16="http://schemas.microsoft.com/office/drawing/2014/main" id="{DA5FC23B-489F-34FF-4C64-D51BEC0ECC19}"/>
              </a:ext>
            </a:extLst>
          </p:cNvPr>
          <p:cNvCxnSpPr>
            <a:cxnSpLocks/>
          </p:cNvCxnSpPr>
          <p:nvPr/>
        </p:nvCxnSpPr>
        <p:spPr bwMode="auto">
          <a:xfrm>
            <a:off x="8457745" y="2084444"/>
            <a:ext cx="0" cy="3369193"/>
          </a:xfrm>
          <a:prstGeom prst="straightConnector1">
            <a:avLst/>
          </a:prstGeom>
          <a:ln>
            <a:prstDash val="dash"/>
            <a:headEnd type="triangle" w="med" len="med"/>
            <a:tailEnd type="none"/>
          </a:ln>
        </p:spPr>
        <p:style>
          <a:lnRef idx="2">
            <a:schemeClr val="accent3"/>
          </a:lnRef>
          <a:fillRef idx="1">
            <a:schemeClr val="lt1"/>
          </a:fillRef>
          <a:effectRef idx="0">
            <a:schemeClr val="accent3"/>
          </a:effectRef>
          <a:fontRef idx="minor">
            <a:schemeClr val="dk1"/>
          </a:fontRef>
        </p:style>
      </p:cxnSp>
      <p:cxnSp>
        <p:nvCxnSpPr>
          <p:cNvPr id="8" name="Straight Arrow Connector 7">
            <a:extLst>
              <a:ext uri="{FF2B5EF4-FFF2-40B4-BE49-F238E27FC236}">
                <a16:creationId xmlns:a16="http://schemas.microsoft.com/office/drawing/2014/main" id="{3B8C6583-C1DD-6BB4-D570-087FCF34E6FF}"/>
              </a:ext>
            </a:extLst>
          </p:cNvPr>
          <p:cNvCxnSpPr>
            <a:cxnSpLocks/>
          </p:cNvCxnSpPr>
          <p:nvPr/>
        </p:nvCxnSpPr>
        <p:spPr bwMode="auto">
          <a:xfrm flipH="1">
            <a:off x="8953006" y="2892526"/>
            <a:ext cx="1543459" cy="2561111"/>
          </a:xfrm>
          <a:prstGeom prst="straightConnector1">
            <a:avLst/>
          </a:prstGeom>
          <a:ln>
            <a:prstDash val="dash"/>
            <a:headEnd type="none" w="med" len="med"/>
            <a:tailEnd type="stealth" w="lg" len="lg"/>
          </a:ln>
        </p:spPr>
        <p:style>
          <a:lnRef idx="2">
            <a:schemeClr val="accent3"/>
          </a:lnRef>
          <a:fillRef idx="1">
            <a:schemeClr val="lt1"/>
          </a:fillRef>
          <a:effectRef idx="0">
            <a:schemeClr val="accent3"/>
          </a:effectRef>
          <a:fontRef idx="minor">
            <a:schemeClr val="dk1"/>
          </a:fontRef>
        </p:style>
      </p:cxnSp>
      <p:sp>
        <p:nvSpPr>
          <p:cNvPr id="9" name="Flowchart: Alternate Process 8">
            <a:extLst>
              <a:ext uri="{FF2B5EF4-FFF2-40B4-BE49-F238E27FC236}">
                <a16:creationId xmlns:a16="http://schemas.microsoft.com/office/drawing/2014/main" id="{E15A02E7-1EA5-8972-7A06-CCDF80526742}"/>
              </a:ext>
            </a:extLst>
          </p:cNvPr>
          <p:cNvSpPr/>
          <p:nvPr/>
        </p:nvSpPr>
        <p:spPr>
          <a:xfrm>
            <a:off x="8094123" y="1417493"/>
            <a:ext cx="1299431" cy="666951"/>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dirty="0">
                <a:latin typeface="Book Antiqua" panose="02040602050305030304" pitchFamily="18" charset="0"/>
              </a:rPr>
              <a:t>Foreign Company</a:t>
            </a:r>
          </a:p>
        </p:txBody>
      </p:sp>
      <p:sp>
        <p:nvSpPr>
          <p:cNvPr id="10" name="Flowchart: Alternate Process 9">
            <a:extLst>
              <a:ext uri="{FF2B5EF4-FFF2-40B4-BE49-F238E27FC236}">
                <a16:creationId xmlns:a16="http://schemas.microsoft.com/office/drawing/2014/main" id="{A17B4811-CD56-1FDF-E75D-2B6DFE433579}"/>
              </a:ext>
            </a:extLst>
          </p:cNvPr>
          <p:cNvSpPr/>
          <p:nvPr/>
        </p:nvSpPr>
        <p:spPr>
          <a:xfrm>
            <a:off x="8093202" y="5453637"/>
            <a:ext cx="1354892" cy="666951"/>
          </a:xfrm>
          <a:prstGeom prst="flowChartAlternateProcess">
            <a:avLst/>
          </a:prstGeom>
          <a:solidFill>
            <a:schemeClr val="tx2"/>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r>
              <a:rPr lang="en-US" sz="1800" dirty="0">
                <a:latin typeface="Book Antiqua" panose="02040602050305030304" pitchFamily="18" charset="0"/>
              </a:rPr>
              <a:t>Buyer in India</a:t>
            </a:r>
          </a:p>
        </p:txBody>
      </p:sp>
      <p:cxnSp>
        <p:nvCxnSpPr>
          <p:cNvPr id="11" name="Straight Connector 10">
            <a:extLst>
              <a:ext uri="{FF2B5EF4-FFF2-40B4-BE49-F238E27FC236}">
                <a16:creationId xmlns:a16="http://schemas.microsoft.com/office/drawing/2014/main" id="{B2E1466E-718F-DDAE-E4FF-3CC68DFDD491}"/>
              </a:ext>
            </a:extLst>
          </p:cNvPr>
          <p:cNvCxnSpPr>
            <a:cxnSpLocks/>
          </p:cNvCxnSpPr>
          <p:nvPr/>
        </p:nvCxnSpPr>
        <p:spPr>
          <a:xfrm>
            <a:off x="7364117" y="3612606"/>
            <a:ext cx="36905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Graphic 11" descr="Cruise ship with solid fill">
            <a:extLst>
              <a:ext uri="{FF2B5EF4-FFF2-40B4-BE49-F238E27FC236}">
                <a16:creationId xmlns:a16="http://schemas.microsoft.com/office/drawing/2014/main" id="{44BF17E5-D6C3-297F-E45A-FFED52FAE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0261" y="2258285"/>
            <a:ext cx="914400" cy="91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13" name="Straight Arrow Connector 12">
            <a:extLst>
              <a:ext uri="{FF2B5EF4-FFF2-40B4-BE49-F238E27FC236}">
                <a16:creationId xmlns:a16="http://schemas.microsoft.com/office/drawing/2014/main" id="{EAF2BEEA-2BAD-8301-7E8F-411C2C8015BC}"/>
              </a:ext>
            </a:extLst>
          </p:cNvPr>
          <p:cNvCxnSpPr>
            <a:cxnSpLocks/>
            <a:stCxn id="9" idx="2"/>
            <a:endCxn id="12" idx="1"/>
          </p:cNvCxnSpPr>
          <p:nvPr/>
        </p:nvCxnSpPr>
        <p:spPr bwMode="auto">
          <a:xfrm>
            <a:off x="8743839" y="2084444"/>
            <a:ext cx="1396422" cy="631041"/>
          </a:xfrm>
          <a:prstGeom prst="straightConnector1">
            <a:avLst/>
          </a:prstGeom>
          <a:ln>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CC2056A-E7D5-2E41-DDE9-5E02D93F42EA}"/>
              </a:ext>
            </a:extLst>
          </p:cNvPr>
          <p:cNvSpPr/>
          <p:nvPr/>
        </p:nvSpPr>
        <p:spPr bwMode="auto">
          <a:xfrm>
            <a:off x="10281168" y="3051967"/>
            <a:ext cx="1861239" cy="532208"/>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defRPr/>
            </a:pPr>
            <a:r>
              <a:rPr lang="en-US" sz="1400" dirty="0">
                <a:solidFill>
                  <a:schemeClr val="bg2">
                    <a:lumMod val="25000"/>
                  </a:schemeClr>
                </a:solidFill>
                <a:latin typeface="Book Antiqua" panose="02040602050305030304" pitchFamily="18" charset="0"/>
              </a:rPr>
              <a:t>Ship held as capital asset sold offshore</a:t>
            </a:r>
          </a:p>
        </p:txBody>
      </p:sp>
      <p:sp>
        <p:nvSpPr>
          <p:cNvPr id="15" name="Rectangle 14">
            <a:extLst>
              <a:ext uri="{FF2B5EF4-FFF2-40B4-BE49-F238E27FC236}">
                <a16:creationId xmlns:a16="http://schemas.microsoft.com/office/drawing/2014/main" id="{1E4F6491-6C6A-2439-D0BB-B85026B009BF}"/>
              </a:ext>
            </a:extLst>
          </p:cNvPr>
          <p:cNvSpPr/>
          <p:nvPr/>
        </p:nvSpPr>
        <p:spPr bwMode="auto">
          <a:xfrm>
            <a:off x="6916088" y="3302099"/>
            <a:ext cx="1512887" cy="317921"/>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r">
              <a:defRPr/>
            </a:pPr>
            <a:r>
              <a:rPr lang="en-US" sz="1600" dirty="0">
                <a:solidFill>
                  <a:schemeClr val="bg2">
                    <a:lumMod val="25000"/>
                  </a:schemeClr>
                </a:solidFill>
                <a:latin typeface="Book Antiqua" panose="02040602050305030304" pitchFamily="18" charset="0"/>
              </a:rPr>
              <a:t>Outside India</a:t>
            </a:r>
          </a:p>
        </p:txBody>
      </p:sp>
      <p:sp>
        <p:nvSpPr>
          <p:cNvPr id="16" name="Rectangle 15">
            <a:extLst>
              <a:ext uri="{FF2B5EF4-FFF2-40B4-BE49-F238E27FC236}">
                <a16:creationId xmlns:a16="http://schemas.microsoft.com/office/drawing/2014/main" id="{0FBCD150-311D-1FFF-60D4-3AFFE03146B9}"/>
              </a:ext>
            </a:extLst>
          </p:cNvPr>
          <p:cNvSpPr/>
          <p:nvPr/>
        </p:nvSpPr>
        <p:spPr bwMode="auto">
          <a:xfrm>
            <a:off x="6944858" y="3584175"/>
            <a:ext cx="1512887" cy="317921"/>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r">
              <a:defRPr/>
            </a:pPr>
            <a:r>
              <a:rPr lang="en-US" sz="1600" dirty="0">
                <a:solidFill>
                  <a:schemeClr val="bg2">
                    <a:lumMod val="25000"/>
                  </a:schemeClr>
                </a:solidFill>
                <a:latin typeface="Book Antiqua" panose="02040602050305030304" pitchFamily="18" charset="0"/>
              </a:rPr>
              <a:t>India</a:t>
            </a:r>
          </a:p>
        </p:txBody>
      </p:sp>
      <p:sp>
        <p:nvSpPr>
          <p:cNvPr id="17" name="Rectangle 16">
            <a:extLst>
              <a:ext uri="{FF2B5EF4-FFF2-40B4-BE49-F238E27FC236}">
                <a16:creationId xmlns:a16="http://schemas.microsoft.com/office/drawing/2014/main" id="{F884F7B7-927A-B58F-1E2A-DE8B711EB660}"/>
              </a:ext>
            </a:extLst>
          </p:cNvPr>
          <p:cNvSpPr/>
          <p:nvPr/>
        </p:nvSpPr>
        <p:spPr bwMode="auto">
          <a:xfrm>
            <a:off x="6944858" y="4874030"/>
            <a:ext cx="1512887" cy="635843"/>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r">
              <a:defRPr/>
            </a:pPr>
            <a:r>
              <a:rPr lang="en-US" sz="1600" dirty="0">
                <a:solidFill>
                  <a:schemeClr val="bg2">
                    <a:lumMod val="25000"/>
                  </a:schemeClr>
                </a:solidFill>
                <a:latin typeface="Book Antiqua" panose="02040602050305030304" pitchFamily="18" charset="0"/>
              </a:rPr>
              <a:t>Payment of Rs. 4 crores</a:t>
            </a:r>
          </a:p>
        </p:txBody>
      </p:sp>
    </p:spTree>
    <p:extLst>
      <p:ext uri="{BB962C8B-B14F-4D97-AF65-F5344CB8AC3E}">
        <p14:creationId xmlns:p14="http://schemas.microsoft.com/office/powerpoint/2010/main" val="265960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464439"/>
          </a:xfrm>
        </p:spPr>
        <p:txBody>
          <a:bodyPr/>
          <a:lstStyle/>
          <a:p>
            <a:pPr algn="ctr"/>
            <a:r>
              <a:rPr lang="en-US" altLang="en-US" dirty="0"/>
              <a:t>Residential Status – FA 2020 Amendments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470581"/>
            <a:ext cx="10687811" cy="4941866"/>
          </a:xfrm>
        </p:spPr>
        <p:txBody>
          <a:bodyPr>
            <a:normAutofit/>
          </a:bodyPr>
          <a:lstStyle/>
          <a:p>
            <a:pPr algn="just">
              <a:lnSpc>
                <a:spcPct val="120000"/>
              </a:lnSpc>
            </a:pPr>
            <a:r>
              <a:rPr lang="en-IN" dirty="0">
                <a:latin typeface="Book Antiqua"/>
                <a:cs typeface="Calibri" panose="020F0502020204030204"/>
              </a:rPr>
              <a:t>FA 2020 </a:t>
            </a:r>
            <a:r>
              <a:rPr lang="en-IN" dirty="0">
                <a:latin typeface="Book Antiqua"/>
                <a:ea typeface="+mn-lt"/>
                <a:cs typeface="+mn-lt"/>
              </a:rPr>
              <a:t>tweaked provisions related to Residential Status for preventing tax abuse by individuals </a:t>
            </a:r>
          </a:p>
          <a:p>
            <a:pPr lvl="1" algn="just">
              <a:lnSpc>
                <a:spcPct val="120000"/>
              </a:lnSpc>
            </a:pPr>
            <a:r>
              <a:rPr lang="en-IN" dirty="0">
                <a:latin typeface="Book Antiqua"/>
                <a:ea typeface="+mn-lt"/>
                <a:cs typeface="+mn-lt"/>
              </a:rPr>
              <a:t>Tax nomads</a:t>
            </a:r>
          </a:p>
          <a:p>
            <a:pPr lvl="1" algn="just">
              <a:lnSpc>
                <a:spcPct val="120000"/>
              </a:lnSpc>
            </a:pPr>
            <a:r>
              <a:rPr lang="en-IN" dirty="0">
                <a:latin typeface="Book Antiqua"/>
                <a:ea typeface="+mn-lt"/>
                <a:cs typeface="+mn-lt"/>
              </a:rPr>
              <a:t>People doing economic activities from India and managing to stay NR</a:t>
            </a:r>
          </a:p>
          <a:p>
            <a:pPr algn="just">
              <a:lnSpc>
                <a:spcPct val="120000"/>
              </a:lnSpc>
            </a:pPr>
            <a:r>
              <a:rPr lang="en-IN" dirty="0">
                <a:latin typeface="Book Antiqua"/>
                <a:ea typeface="+mn-lt"/>
                <a:cs typeface="+mn-lt"/>
              </a:rPr>
              <a:t>These amendments change the residential status of certain category of individuals to ‘Not Ordinarily Residents’ who would have been otherwise considered as ‘Non-Residents’.</a:t>
            </a:r>
          </a:p>
          <a:p>
            <a:pPr algn="just">
              <a:lnSpc>
                <a:spcPct val="120000"/>
              </a:lnSpc>
            </a:pPr>
            <a:r>
              <a:rPr lang="en-IN" dirty="0">
                <a:solidFill>
                  <a:schemeClr val="tx1"/>
                </a:solidFill>
                <a:latin typeface="Book Antiqua"/>
                <a:ea typeface="+mn-lt"/>
                <a:cs typeface="+mn-lt"/>
              </a:rPr>
              <a:t>All the amendments are applicable if Income other than ‘Income from Foreign Sources’ of such person exceeds INR 15 lakhs</a:t>
            </a:r>
            <a:endParaRPr lang="en-IN" dirty="0">
              <a:solidFill>
                <a:schemeClr val="tx1"/>
              </a:solidFill>
              <a:latin typeface="Book Antiqua"/>
              <a:cs typeface="Calibri" panose="020F0502020204030204"/>
            </a:endParaRPr>
          </a:p>
          <a:p>
            <a:pPr>
              <a:defRPr/>
            </a:pPr>
            <a:endParaRPr lang="en-US" sz="2000" dirty="0"/>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8</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31588528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1"/>
            <a:ext cx="11238824" cy="4961860"/>
          </a:xfrm>
        </p:spPr>
        <p:txBody>
          <a:bodyPr>
            <a:normAutofit fontScale="85000" lnSpcReduction="20000"/>
          </a:bodyPr>
          <a:lstStyle/>
          <a:p>
            <a:pPr marL="0" indent="0">
              <a:buNone/>
            </a:pPr>
            <a:r>
              <a:rPr lang="en-US" b="1" dirty="0"/>
              <a:t>Deemed Accrual of Income – S. 9(1)(</a:t>
            </a:r>
            <a:r>
              <a:rPr lang="en-US" b="1" dirty="0" err="1"/>
              <a:t>i</a:t>
            </a:r>
            <a:r>
              <a:rPr lang="en-US" b="1" dirty="0"/>
              <a:t>)</a:t>
            </a:r>
          </a:p>
          <a:p>
            <a:pPr algn="just">
              <a:defRPr/>
            </a:pPr>
            <a:r>
              <a:rPr lang="en-US" altLang="en-US" dirty="0"/>
              <a:t>Significant Economic Presence</a:t>
            </a:r>
          </a:p>
          <a:p>
            <a:pPr marL="0" indent="0" algn="just">
              <a:spcAft>
                <a:spcPts val="400"/>
              </a:spcAft>
              <a:buNone/>
            </a:pPr>
            <a:r>
              <a:rPr lang="en-US" sz="2100" b="0" i="1" dirty="0">
                <a:solidFill>
                  <a:srgbClr val="444444"/>
                </a:solidFill>
                <a:effectLst/>
              </a:rPr>
              <a:t>Explanation 2A.</a:t>
            </a:r>
            <a:r>
              <a:rPr lang="en-US" sz="2100" b="0" i="0" dirty="0">
                <a:solidFill>
                  <a:srgbClr val="444444"/>
                </a:solidFill>
                <a:effectLst/>
              </a:rPr>
              <a:t>—For the removal of doubts, it is hereby declared that the significant economic presence of a non-resident in India shall constitute "business connection" in India and "significant economic presence" for this purpose, shall mean—</a:t>
            </a:r>
          </a:p>
          <a:p>
            <a:pPr marL="0" indent="0" algn="just">
              <a:spcAft>
                <a:spcPts val="400"/>
              </a:spcAft>
              <a:buNone/>
            </a:pPr>
            <a:r>
              <a:rPr lang="en-US" sz="2100" b="0" i="0" dirty="0">
                <a:solidFill>
                  <a:srgbClr val="444444"/>
                </a:solidFill>
                <a:effectLst/>
              </a:rPr>
              <a:t>(</a:t>
            </a:r>
            <a:r>
              <a:rPr lang="en-US" sz="2100" b="0" i="1" dirty="0">
                <a:solidFill>
                  <a:srgbClr val="444444"/>
                </a:solidFill>
                <a:effectLst/>
              </a:rPr>
              <a:t>a</a:t>
            </a:r>
            <a:r>
              <a:rPr lang="en-US" sz="2100" b="0" i="0" dirty="0">
                <a:solidFill>
                  <a:srgbClr val="444444"/>
                </a:solidFill>
                <a:effectLst/>
              </a:rPr>
              <a:t>) transaction in respect of any goods, services or property carried out by a non-resident with any person in India </a:t>
            </a:r>
            <a:r>
              <a:rPr lang="en-US" sz="2100" b="0" i="0" u="sng" dirty="0">
                <a:solidFill>
                  <a:srgbClr val="FF0000"/>
                </a:solidFill>
                <a:effectLst/>
              </a:rPr>
              <a:t>including</a:t>
            </a:r>
            <a:r>
              <a:rPr lang="en-US" sz="2100" b="0" i="0" dirty="0">
                <a:solidFill>
                  <a:srgbClr val="444444"/>
                </a:solidFill>
                <a:effectLst/>
              </a:rPr>
              <a:t> provision of download of data or software in India, if the aggregate of payments arising from such transaction or transactions during the previous year exceeds such amount as may be prescribed</a:t>
            </a:r>
            <a:r>
              <a:rPr lang="en-US" sz="2100" b="0" i="0" u="none" strike="noStrike" baseline="30000" dirty="0">
                <a:solidFill>
                  <a:srgbClr val="0072C6"/>
                </a:solidFill>
                <a:effectLst/>
              </a:rPr>
              <a:t>28</a:t>
            </a:r>
            <a:r>
              <a:rPr lang="en-US" sz="2100" b="0" i="0" dirty="0">
                <a:solidFill>
                  <a:srgbClr val="444444"/>
                </a:solidFill>
                <a:effectLst/>
              </a:rPr>
              <a:t>; or</a:t>
            </a:r>
          </a:p>
          <a:p>
            <a:pPr marL="0" indent="0" algn="just">
              <a:spcAft>
                <a:spcPts val="400"/>
              </a:spcAft>
              <a:buNone/>
            </a:pPr>
            <a:r>
              <a:rPr lang="en-US" sz="2100" b="0" i="0" dirty="0">
                <a:solidFill>
                  <a:srgbClr val="444444"/>
                </a:solidFill>
                <a:effectLst/>
              </a:rPr>
              <a:t>(</a:t>
            </a:r>
            <a:r>
              <a:rPr lang="en-US" sz="2100" b="0" i="1" dirty="0">
                <a:solidFill>
                  <a:srgbClr val="444444"/>
                </a:solidFill>
                <a:effectLst/>
              </a:rPr>
              <a:t>b</a:t>
            </a:r>
            <a:r>
              <a:rPr lang="en-US" sz="2100" b="0" i="0" dirty="0">
                <a:solidFill>
                  <a:srgbClr val="444444"/>
                </a:solidFill>
                <a:effectLst/>
              </a:rPr>
              <a:t>) systematic and continuous soliciting of business activities or engaging in interaction with such number of users in India, as may be prescribed</a:t>
            </a:r>
            <a:r>
              <a:rPr lang="en-US" sz="2100" b="0" i="0" u="none" strike="noStrike" baseline="30000" dirty="0">
                <a:solidFill>
                  <a:srgbClr val="0072C6"/>
                </a:solidFill>
                <a:effectLst/>
              </a:rPr>
              <a:t>28</a:t>
            </a:r>
            <a:r>
              <a:rPr lang="en-US" sz="2100" b="0" i="0" dirty="0">
                <a:solidFill>
                  <a:srgbClr val="444444"/>
                </a:solidFill>
                <a:effectLst/>
              </a:rPr>
              <a:t>:</a:t>
            </a:r>
          </a:p>
          <a:p>
            <a:pPr marL="0" indent="0" algn="just">
              <a:spcAft>
                <a:spcPts val="400"/>
              </a:spcAft>
              <a:buNone/>
            </a:pPr>
            <a:r>
              <a:rPr lang="en-US" sz="2100" b="1" i="0" dirty="0">
                <a:solidFill>
                  <a:srgbClr val="444444"/>
                </a:solidFill>
                <a:effectLst/>
              </a:rPr>
              <a:t>Provided </a:t>
            </a:r>
            <a:r>
              <a:rPr lang="en-US" sz="2100" b="0" i="0" dirty="0">
                <a:solidFill>
                  <a:srgbClr val="444444"/>
                </a:solidFill>
                <a:effectLst/>
              </a:rPr>
              <a:t>that the transactions or activities shall constitute significant economic presence in India, whether or not—</a:t>
            </a:r>
          </a:p>
          <a:p>
            <a:pPr marL="0" indent="0" algn="just">
              <a:spcAft>
                <a:spcPts val="400"/>
              </a:spcAft>
              <a:buNone/>
            </a:pPr>
            <a:r>
              <a:rPr lang="en-US" sz="2100" b="0" i="0" dirty="0">
                <a:solidFill>
                  <a:srgbClr val="444444"/>
                </a:solidFill>
                <a:effectLst/>
              </a:rPr>
              <a:t>(</a:t>
            </a:r>
            <a:r>
              <a:rPr lang="en-US" sz="2100" b="0" i="1" dirty="0" err="1">
                <a:solidFill>
                  <a:srgbClr val="444444"/>
                </a:solidFill>
                <a:effectLst/>
              </a:rPr>
              <a:t>i</a:t>
            </a:r>
            <a:r>
              <a:rPr lang="en-US" sz="2100" b="0" i="0" dirty="0">
                <a:solidFill>
                  <a:srgbClr val="444444"/>
                </a:solidFill>
                <a:effectLst/>
              </a:rPr>
              <a:t>) the agreement for such transactions or activities is entered in India; or</a:t>
            </a:r>
          </a:p>
          <a:p>
            <a:pPr marL="0" indent="0" algn="just">
              <a:spcAft>
                <a:spcPts val="400"/>
              </a:spcAft>
              <a:buNone/>
            </a:pPr>
            <a:r>
              <a:rPr lang="en-US" sz="2100" b="0" i="0" dirty="0">
                <a:solidFill>
                  <a:srgbClr val="444444"/>
                </a:solidFill>
                <a:effectLst/>
              </a:rPr>
              <a:t>(</a:t>
            </a:r>
            <a:r>
              <a:rPr lang="en-US" sz="2100" b="0" i="1" dirty="0">
                <a:solidFill>
                  <a:srgbClr val="444444"/>
                </a:solidFill>
                <a:effectLst/>
              </a:rPr>
              <a:t>ii</a:t>
            </a:r>
            <a:r>
              <a:rPr lang="en-US" sz="2100" b="0" i="0" dirty="0">
                <a:solidFill>
                  <a:srgbClr val="444444"/>
                </a:solidFill>
                <a:effectLst/>
              </a:rPr>
              <a:t>) the non-resident has a residence or place of business in India; or</a:t>
            </a:r>
          </a:p>
          <a:p>
            <a:pPr marL="0" indent="0" algn="just">
              <a:spcAft>
                <a:spcPts val="400"/>
              </a:spcAft>
              <a:buNone/>
            </a:pPr>
            <a:r>
              <a:rPr lang="en-US" sz="2100" b="0" i="0" dirty="0">
                <a:solidFill>
                  <a:srgbClr val="444444"/>
                </a:solidFill>
                <a:effectLst/>
              </a:rPr>
              <a:t>(</a:t>
            </a:r>
            <a:r>
              <a:rPr lang="en-US" sz="2100" b="0" i="1" dirty="0">
                <a:solidFill>
                  <a:srgbClr val="444444"/>
                </a:solidFill>
                <a:effectLst/>
              </a:rPr>
              <a:t>iii</a:t>
            </a:r>
            <a:r>
              <a:rPr lang="en-US" sz="2100" b="0" i="0" dirty="0">
                <a:solidFill>
                  <a:srgbClr val="444444"/>
                </a:solidFill>
                <a:effectLst/>
              </a:rPr>
              <a:t>) the non-resident renders services in India:</a:t>
            </a:r>
          </a:p>
          <a:p>
            <a:pPr marL="0" indent="0" algn="just">
              <a:spcAft>
                <a:spcPts val="400"/>
              </a:spcAft>
              <a:buNone/>
            </a:pPr>
            <a:r>
              <a:rPr lang="en-US" sz="2100" b="1" i="0" dirty="0">
                <a:solidFill>
                  <a:srgbClr val="444444"/>
                </a:solidFill>
                <a:effectLst/>
              </a:rPr>
              <a:t>Provided further </a:t>
            </a:r>
            <a:r>
              <a:rPr lang="en-US" sz="2100" b="0" i="0" dirty="0">
                <a:solidFill>
                  <a:srgbClr val="444444"/>
                </a:solidFill>
                <a:effectLst/>
              </a:rPr>
              <a:t>that only so much of income as is attributable to the transactions or activities referred to in clause (</a:t>
            </a:r>
            <a:r>
              <a:rPr lang="en-US" sz="2100" b="0" i="1" dirty="0">
                <a:solidFill>
                  <a:srgbClr val="444444"/>
                </a:solidFill>
                <a:effectLst/>
              </a:rPr>
              <a:t>a</a:t>
            </a:r>
            <a:r>
              <a:rPr lang="en-US" sz="2100" b="0" i="0" dirty="0">
                <a:solidFill>
                  <a:srgbClr val="444444"/>
                </a:solidFill>
                <a:effectLst/>
              </a:rPr>
              <a:t>) or clause (</a:t>
            </a:r>
            <a:r>
              <a:rPr lang="en-US" sz="2100" b="0" i="1" dirty="0">
                <a:solidFill>
                  <a:srgbClr val="444444"/>
                </a:solidFill>
                <a:effectLst/>
              </a:rPr>
              <a:t>b</a:t>
            </a:r>
            <a:r>
              <a:rPr lang="en-US" sz="2100" b="0" i="0" dirty="0">
                <a:solidFill>
                  <a:srgbClr val="444444"/>
                </a:solidFill>
                <a:effectLst/>
              </a:rPr>
              <a:t>) shall be deemed to accrue or arise in India.</a:t>
            </a:r>
            <a:endParaRPr lang="en-US" altLang="en-US" sz="2800"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80</a:t>
            </a:fld>
            <a:endParaRPr lang="en-US"/>
          </a:p>
        </p:txBody>
      </p:sp>
    </p:spTree>
    <p:extLst>
      <p:ext uri="{BB962C8B-B14F-4D97-AF65-F5344CB8AC3E}">
        <p14:creationId xmlns:p14="http://schemas.microsoft.com/office/powerpoint/2010/main" val="35292001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1102963"/>
          </a:xfrm>
        </p:spPr>
        <p:txBody>
          <a:bodyPr/>
          <a:lstStyle/>
          <a:p>
            <a:r>
              <a:rPr lang="en-US" dirty="0"/>
              <a:t>Business Income</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288111"/>
            <a:ext cx="11238824" cy="5124336"/>
          </a:xfrm>
        </p:spPr>
        <p:txBody>
          <a:bodyPr>
            <a:normAutofit fontScale="92500" lnSpcReduction="20000"/>
          </a:bodyPr>
          <a:lstStyle/>
          <a:p>
            <a:pPr marL="0" indent="0">
              <a:buNone/>
            </a:pPr>
            <a:r>
              <a:rPr lang="en-US" b="1" dirty="0"/>
              <a:t>Deemed Accrual of Income – S. 9(1)(</a:t>
            </a:r>
            <a:r>
              <a:rPr lang="en-US" b="1" dirty="0" err="1"/>
              <a:t>i</a:t>
            </a:r>
            <a:r>
              <a:rPr lang="en-US" b="1" dirty="0"/>
              <a:t>) – SEP - Issues</a:t>
            </a:r>
          </a:p>
          <a:p>
            <a:pPr algn="just"/>
            <a:r>
              <a:rPr lang="en-US" altLang="en-US" dirty="0"/>
              <a:t>SEP wording is too broad and leads to unintended consequences. </a:t>
            </a:r>
          </a:p>
          <a:p>
            <a:pPr algn="just"/>
            <a:r>
              <a:rPr lang="en-US" altLang="en-US" dirty="0"/>
              <a:t>Provision should be appropriately amended to cover only </a:t>
            </a:r>
            <a:r>
              <a:rPr lang="en-US" altLang="en-US" dirty="0" err="1"/>
              <a:t>digitalised</a:t>
            </a:r>
            <a:r>
              <a:rPr lang="en-US" altLang="en-US" dirty="0"/>
              <a:t> transactions.</a:t>
            </a:r>
          </a:p>
          <a:p>
            <a:pPr algn="just"/>
            <a:endParaRPr lang="en-US" altLang="en-US" dirty="0"/>
          </a:p>
          <a:p>
            <a:pPr algn="just"/>
            <a:r>
              <a:rPr lang="en-US" altLang="en-US" b="1" dirty="0"/>
              <a:t>How will buyer determine amount of income chargeable to tax? </a:t>
            </a:r>
          </a:p>
          <a:p>
            <a:pPr algn="just"/>
            <a:r>
              <a:rPr lang="en-US" altLang="en-US" dirty="0"/>
              <a:t>Even if SEP applies, no attribution rules have been prescribed yet.</a:t>
            </a:r>
          </a:p>
          <a:p>
            <a:pPr algn="just"/>
            <a:r>
              <a:rPr lang="en-US" altLang="en-US" dirty="0"/>
              <a:t>There is no mechanism for buyer to compute the amount chargeable to tax himself. </a:t>
            </a:r>
          </a:p>
          <a:p>
            <a:pPr algn="just"/>
            <a:endParaRPr lang="en-US" altLang="en-US" dirty="0"/>
          </a:p>
          <a:p>
            <a:pPr algn="just"/>
            <a:r>
              <a:rPr lang="en-US" altLang="en-US" b="1" dirty="0"/>
              <a:t>What is the responsibility of the payer/</a:t>
            </a:r>
            <a:r>
              <a:rPr lang="en-US" altLang="en-US" b="1" dirty="0" err="1"/>
              <a:t>deductor</a:t>
            </a:r>
            <a:r>
              <a:rPr lang="en-US" altLang="en-US" b="1" dirty="0"/>
              <a:t>?</a:t>
            </a:r>
          </a:p>
          <a:p>
            <a:pPr algn="just"/>
            <a:r>
              <a:rPr lang="en-US" altLang="en-US" dirty="0"/>
              <a:t>Can he take a declaration from the seller stating whether SEP conditions are fulfilled?</a:t>
            </a:r>
          </a:p>
          <a:p>
            <a:pPr algn="just"/>
            <a:r>
              <a:rPr lang="en-US" altLang="en-US" dirty="0"/>
              <a:t>Ideally Buyer (</a:t>
            </a:r>
            <a:r>
              <a:rPr lang="en-US" altLang="en-US" dirty="0" err="1"/>
              <a:t>deductor</a:t>
            </a:r>
            <a:r>
              <a:rPr lang="en-US" altLang="en-US" dirty="0"/>
              <a:t>) may make in application in Form 15E to determine the proportion of sale proceeds chargeable to tax in India under such scenarios. </a:t>
            </a:r>
          </a:p>
          <a:p>
            <a:pPr lvl="1" algn="just"/>
            <a:r>
              <a:rPr lang="en-US" altLang="en-US" dirty="0"/>
              <a:t>Section 195</a:t>
            </a:r>
          </a:p>
          <a:p>
            <a:pPr algn="just">
              <a:defRPr/>
            </a:pPr>
            <a:endParaRPr lang="en-US" altLang="en-US"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81</a:t>
            </a:fld>
            <a:endParaRPr lang="en-US"/>
          </a:p>
        </p:txBody>
      </p:sp>
    </p:spTree>
    <p:extLst>
      <p:ext uri="{BB962C8B-B14F-4D97-AF65-F5344CB8AC3E}">
        <p14:creationId xmlns:p14="http://schemas.microsoft.com/office/powerpoint/2010/main" val="141195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27D7-264C-4907-F154-161E45C38478}"/>
              </a:ext>
            </a:extLst>
          </p:cNvPr>
          <p:cNvSpPr>
            <a:spLocks noGrp="1"/>
          </p:cNvSpPr>
          <p:nvPr>
            <p:ph type="title"/>
          </p:nvPr>
        </p:nvSpPr>
        <p:spPr>
          <a:xfrm>
            <a:off x="657606" y="251036"/>
            <a:ext cx="10772775" cy="1294960"/>
          </a:xfrm>
        </p:spPr>
        <p:txBody>
          <a:bodyPr/>
          <a:lstStyle/>
          <a:p>
            <a:r>
              <a:rPr lang="en-US" dirty="0"/>
              <a:t>Business Income</a:t>
            </a:r>
          </a:p>
        </p:txBody>
      </p:sp>
      <p:sp>
        <p:nvSpPr>
          <p:cNvPr id="3" name="Content Placeholder 2">
            <a:extLst>
              <a:ext uri="{FF2B5EF4-FFF2-40B4-BE49-F238E27FC236}">
                <a16:creationId xmlns:a16="http://schemas.microsoft.com/office/drawing/2014/main" id="{A2014DA4-0304-A0E2-028E-B3ADC0EBC85D}"/>
              </a:ext>
            </a:extLst>
          </p:cNvPr>
          <p:cNvSpPr>
            <a:spLocks noGrp="1"/>
          </p:cNvSpPr>
          <p:nvPr>
            <p:ph idx="1"/>
          </p:nvPr>
        </p:nvSpPr>
        <p:spPr>
          <a:xfrm>
            <a:off x="676656" y="1545996"/>
            <a:ext cx="10753725" cy="4231869"/>
          </a:xfrm>
        </p:spPr>
        <p:txBody>
          <a:bodyPr/>
          <a:lstStyle/>
          <a:p>
            <a:r>
              <a:rPr lang="en-US" dirty="0"/>
              <a:t>DTAA angle</a:t>
            </a:r>
          </a:p>
          <a:p>
            <a:r>
              <a:rPr lang="en-US" dirty="0"/>
              <a:t>Permanent Establishment</a:t>
            </a:r>
          </a:p>
          <a:p>
            <a:pPr lvl="1"/>
            <a:r>
              <a:rPr lang="en-US" dirty="0"/>
              <a:t>Fixed Place PE</a:t>
            </a:r>
          </a:p>
          <a:p>
            <a:pPr lvl="1"/>
            <a:r>
              <a:rPr lang="en-US" dirty="0"/>
              <a:t>Construction PE</a:t>
            </a:r>
          </a:p>
          <a:p>
            <a:pPr lvl="1"/>
            <a:r>
              <a:rPr lang="en-US" dirty="0"/>
              <a:t>Agency PE</a:t>
            </a:r>
          </a:p>
          <a:p>
            <a:r>
              <a:rPr lang="en-US" dirty="0"/>
              <a:t>Fixed base in India</a:t>
            </a:r>
          </a:p>
          <a:p>
            <a:r>
              <a:rPr lang="en-US" dirty="0"/>
              <a:t>Before checking business income under DTAA, specific provisions should be checked first</a:t>
            </a:r>
          </a:p>
          <a:p>
            <a:pPr lvl="1"/>
            <a:endParaRPr lang="en-US" dirty="0"/>
          </a:p>
        </p:txBody>
      </p:sp>
      <p:sp>
        <p:nvSpPr>
          <p:cNvPr id="4" name="Date Placeholder 3">
            <a:extLst>
              <a:ext uri="{FF2B5EF4-FFF2-40B4-BE49-F238E27FC236}">
                <a16:creationId xmlns:a16="http://schemas.microsoft.com/office/drawing/2014/main" id="{1B95464A-A699-8568-EDA3-C685B6AA43F6}"/>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8B53309-E0B5-7A23-651E-A804FC22755B}"/>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AE2583D8-356C-DCF5-C6D7-F9904AE5F037}"/>
              </a:ext>
            </a:extLst>
          </p:cNvPr>
          <p:cNvSpPr>
            <a:spLocks noGrp="1"/>
          </p:cNvSpPr>
          <p:nvPr>
            <p:ph type="sldNum" sz="quarter" idx="12"/>
          </p:nvPr>
        </p:nvSpPr>
        <p:spPr/>
        <p:txBody>
          <a:bodyPr/>
          <a:lstStyle/>
          <a:p>
            <a:fld id="{53B6C93E-B05E-49F4-B363-E611733D9E4E}" type="slidenum">
              <a:rPr lang="en-US" smtClean="0"/>
              <a:pPr/>
              <a:t>82</a:t>
            </a:fld>
            <a:endParaRPr lang="en-US"/>
          </a:p>
        </p:txBody>
      </p:sp>
    </p:spTree>
    <p:extLst>
      <p:ext uri="{BB962C8B-B14F-4D97-AF65-F5344CB8AC3E}">
        <p14:creationId xmlns:p14="http://schemas.microsoft.com/office/powerpoint/2010/main" val="1931068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67130" y="1770802"/>
            <a:ext cx="10772775" cy="1658198"/>
          </a:xfrm>
        </p:spPr>
        <p:txBody>
          <a:bodyPr/>
          <a:lstStyle/>
          <a:p>
            <a:pPr algn="ctr"/>
            <a:r>
              <a:rPr lang="en-US" dirty="0"/>
              <a:t>Royalties and Fees for Technical Services</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83</a:t>
            </a:fld>
            <a:endParaRPr lang="en-US"/>
          </a:p>
        </p:txBody>
      </p:sp>
    </p:spTree>
    <p:extLst>
      <p:ext uri="{BB962C8B-B14F-4D97-AF65-F5344CB8AC3E}">
        <p14:creationId xmlns:p14="http://schemas.microsoft.com/office/powerpoint/2010/main" val="18474583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669707"/>
          </a:xfrm>
        </p:spPr>
        <p:txBody>
          <a:bodyPr/>
          <a:lstStyle/>
          <a:p>
            <a:r>
              <a:rPr lang="en-US" dirty="0"/>
              <a:t>Fees for Technical Services - Definition</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089329"/>
            <a:ext cx="10753725" cy="4688537"/>
          </a:xfrm>
        </p:spPr>
        <p:txBody>
          <a:bodyPr>
            <a:normAutofit/>
          </a:bodyPr>
          <a:lstStyle/>
          <a:p>
            <a:r>
              <a:rPr lang="en-US" dirty="0"/>
              <a:t>Fees for technical services means</a:t>
            </a:r>
          </a:p>
          <a:p>
            <a:r>
              <a:rPr lang="en-US" dirty="0"/>
              <a:t>any consideration (including any lump sum consideration) </a:t>
            </a:r>
          </a:p>
          <a:p>
            <a:r>
              <a:rPr lang="en-US" dirty="0"/>
              <a:t>for the rendering of </a:t>
            </a:r>
          </a:p>
          <a:p>
            <a:r>
              <a:rPr lang="en-US" dirty="0"/>
              <a:t>any managerial, technical or consultancy services </a:t>
            </a:r>
          </a:p>
          <a:p>
            <a:r>
              <a:rPr lang="en-US" dirty="0"/>
              <a:t>(including the provision of services of technical or other personnel) </a:t>
            </a:r>
          </a:p>
          <a:p>
            <a:r>
              <a:rPr lang="en-US" dirty="0"/>
              <a:t>but does not include </a:t>
            </a:r>
          </a:p>
          <a:p>
            <a:pPr lvl="1"/>
            <a:r>
              <a:rPr lang="en-US" dirty="0"/>
              <a:t>consideration for any construction, assembly, mining or like project undertaken by the recipient or </a:t>
            </a:r>
          </a:p>
          <a:p>
            <a:pPr lvl="1"/>
            <a:r>
              <a:rPr lang="en-US" dirty="0"/>
              <a:t>consideration which would be income of the recipient chargeable under the head "Salaries"</a:t>
            </a:r>
          </a:p>
          <a:p>
            <a:endParaRPr lang="en-US" dirty="0"/>
          </a:p>
          <a:p>
            <a:endParaRPr lang="en-US"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84</a:t>
            </a:fld>
            <a:endParaRPr lang="en-US"/>
          </a:p>
        </p:txBody>
      </p:sp>
    </p:spTree>
    <p:extLst>
      <p:ext uri="{BB962C8B-B14F-4D97-AF65-F5344CB8AC3E}">
        <p14:creationId xmlns:p14="http://schemas.microsoft.com/office/powerpoint/2010/main" val="16712450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1185497" cy="669707"/>
          </a:xfrm>
        </p:spPr>
        <p:txBody>
          <a:bodyPr>
            <a:noAutofit/>
          </a:bodyPr>
          <a:lstStyle/>
          <a:p>
            <a:r>
              <a:rPr lang="en-US" sz="3600" dirty="0"/>
              <a:t>FTS – Managerial, Technical or Consultancy Services </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565338" y="797118"/>
            <a:ext cx="11242349" cy="5615329"/>
          </a:xfrm>
        </p:spPr>
        <p:txBody>
          <a:bodyPr>
            <a:normAutofit fontScale="77500" lnSpcReduction="20000"/>
          </a:bodyPr>
          <a:lstStyle/>
          <a:p>
            <a:r>
              <a:rPr lang="en-US" dirty="0"/>
              <a:t>Words to be understood in common parlance</a:t>
            </a:r>
          </a:p>
          <a:p>
            <a:pPr>
              <a:spcBef>
                <a:spcPts val="1000"/>
              </a:spcBef>
            </a:pPr>
            <a:r>
              <a:rPr lang="en-US" dirty="0"/>
              <a:t>Managerial services</a:t>
            </a:r>
          </a:p>
          <a:p>
            <a:pPr lvl="1"/>
            <a:r>
              <a:rPr lang="en-US" sz="1800" dirty="0"/>
              <a:t>Administration management not automatically covered</a:t>
            </a:r>
          </a:p>
          <a:p>
            <a:pPr lvl="1"/>
            <a:r>
              <a:rPr lang="en-US" sz="1800" dirty="0"/>
              <a:t>Leadership training not managerial service [Sandvik AB (2021) 85 ITR(T) 593 (Pune)]</a:t>
            </a:r>
          </a:p>
          <a:p>
            <a:pPr lvl="1"/>
            <a:r>
              <a:rPr lang="en-US" sz="1800" dirty="0"/>
              <a:t>Managerial services even if of technical or consultancy nature </a:t>
            </a:r>
            <a:r>
              <a:rPr lang="en-US" sz="1800" i="1" dirty="0"/>
              <a:t>[(2019) </a:t>
            </a:r>
            <a:r>
              <a:rPr lang="en-US" sz="1800" i="1" dirty="0" err="1"/>
              <a:t>Hyva</a:t>
            </a:r>
            <a:r>
              <a:rPr lang="en-US" sz="1800" i="1" dirty="0"/>
              <a:t> Holdings 106 taxmann.com 24 (Mum)]</a:t>
            </a:r>
          </a:p>
          <a:p>
            <a:pPr>
              <a:spcBef>
                <a:spcPts val="1000"/>
              </a:spcBef>
            </a:pPr>
            <a:r>
              <a:rPr lang="en-US" dirty="0"/>
              <a:t>Technical service services</a:t>
            </a:r>
          </a:p>
          <a:p>
            <a:pPr lvl="1"/>
            <a:r>
              <a:rPr lang="en-US" sz="1800" dirty="0"/>
              <a:t>Requires expertise in technology</a:t>
            </a:r>
          </a:p>
          <a:p>
            <a:pPr lvl="1"/>
            <a:r>
              <a:rPr lang="en-US" sz="1800" dirty="0"/>
              <a:t>To be read in narrow sense- to take </a:t>
            </a:r>
            <a:r>
              <a:rPr lang="en-US" sz="1800" dirty="0" err="1"/>
              <a:t>colour</a:t>
            </a:r>
            <a:r>
              <a:rPr lang="en-US" sz="1800" dirty="0"/>
              <a:t> from ‘managerial’ and ‘consultancy’ - requires human intervention </a:t>
            </a:r>
            <a:r>
              <a:rPr lang="en-US" sz="1800" i="1" dirty="0"/>
              <a:t>[Bharti Cellular (2009) 319 ITR 139 (Delhi)]</a:t>
            </a:r>
          </a:p>
          <a:p>
            <a:pPr lvl="1"/>
            <a:r>
              <a:rPr lang="en-US" sz="1800" dirty="0"/>
              <a:t>Human intervention test not an effective basis- Service that caters to special needs of an user is technical service as distinct from a facility available to all </a:t>
            </a:r>
            <a:r>
              <a:rPr lang="en-US" sz="1800" i="1" dirty="0"/>
              <a:t>[Kotak Securities Ltd  (2016) 95 CCH 95]</a:t>
            </a:r>
          </a:p>
          <a:p>
            <a:pPr lvl="2"/>
            <a:r>
              <a:rPr lang="en-US" sz="1500" i="1" dirty="0"/>
              <a:t>Delhi HC in case of Bharti Cellular – Application or rule of noscitur a sociis</a:t>
            </a:r>
            <a:endParaRPr lang="en-US" sz="1400" i="1" dirty="0"/>
          </a:p>
          <a:p>
            <a:pPr>
              <a:spcBef>
                <a:spcPts val="1000"/>
              </a:spcBef>
            </a:pPr>
            <a:r>
              <a:rPr lang="en-US" dirty="0"/>
              <a:t>Consultancy services </a:t>
            </a:r>
          </a:p>
          <a:p>
            <a:pPr lvl="1"/>
            <a:r>
              <a:rPr lang="en-US" sz="1800" dirty="0"/>
              <a:t>Include an advisory service without technological expertise; could also be a technical service </a:t>
            </a:r>
            <a:r>
              <a:rPr lang="en-US" sz="1800" i="1" dirty="0"/>
              <a:t>[P No. 28 of 1999, In Re (2000) 242 ITR 208 (AAR)]</a:t>
            </a:r>
          </a:p>
          <a:p>
            <a:pPr lvl="1"/>
            <a:r>
              <a:rPr lang="en-US" sz="1800" dirty="0"/>
              <a:t>Instances-</a:t>
            </a:r>
          </a:p>
          <a:p>
            <a:pPr lvl="2"/>
            <a:r>
              <a:rPr lang="en-US" sz="1800" dirty="0"/>
              <a:t>Advice to procure loan/strengthen finances–consultancy </a:t>
            </a:r>
            <a:r>
              <a:rPr lang="en-US" sz="1800" i="1" dirty="0"/>
              <a:t>[GVK Ind Ltd 371 ITR 453 (SC)]</a:t>
            </a:r>
          </a:p>
          <a:p>
            <a:pPr lvl="2"/>
            <a:r>
              <a:rPr lang="en-US" sz="1800" dirty="0"/>
              <a:t>Credit evaluation, expert advice on quality standards, market research, advice on market development </a:t>
            </a:r>
            <a:r>
              <a:rPr lang="en-US" sz="1800" i="1" dirty="0"/>
              <a:t>[Guangzhou Usha Intl, In Re (2015) 280 CTR 412 (AAR)</a:t>
            </a:r>
          </a:p>
          <a:p>
            <a:pPr lvl="2"/>
            <a:r>
              <a:rPr lang="en-US" sz="1800" dirty="0"/>
              <a:t>Development of overseas markets requiring special expertise in the field </a:t>
            </a:r>
            <a:r>
              <a:rPr lang="en-US" sz="1800" i="1" dirty="0"/>
              <a:t>[Wallace Pharmaceuticals (2005) 278 ITR 97 (AAR)]</a:t>
            </a:r>
            <a:endParaRPr lang="en-US" sz="1600" i="1"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85</a:t>
            </a:fld>
            <a:endParaRPr lang="en-US"/>
          </a:p>
        </p:txBody>
      </p:sp>
    </p:spTree>
    <p:extLst>
      <p:ext uri="{BB962C8B-B14F-4D97-AF65-F5344CB8AC3E}">
        <p14:creationId xmlns:p14="http://schemas.microsoft.com/office/powerpoint/2010/main" val="20378413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B351-2956-C56C-B4C5-4FB005ED423E}"/>
              </a:ext>
            </a:extLst>
          </p:cNvPr>
          <p:cNvSpPr>
            <a:spLocks noGrp="1"/>
          </p:cNvSpPr>
          <p:nvPr>
            <p:ph type="title"/>
          </p:nvPr>
        </p:nvSpPr>
        <p:spPr>
          <a:xfrm>
            <a:off x="657606" y="36191"/>
            <a:ext cx="10772775" cy="1340907"/>
          </a:xfrm>
        </p:spPr>
        <p:txBody>
          <a:bodyPr/>
          <a:lstStyle/>
          <a:p>
            <a:r>
              <a:rPr lang="en-US" dirty="0"/>
              <a:t>Fees for Technical Services</a:t>
            </a:r>
          </a:p>
        </p:txBody>
      </p:sp>
      <p:sp>
        <p:nvSpPr>
          <p:cNvPr id="3" name="Content Placeholder 2">
            <a:extLst>
              <a:ext uri="{FF2B5EF4-FFF2-40B4-BE49-F238E27FC236}">
                <a16:creationId xmlns:a16="http://schemas.microsoft.com/office/drawing/2014/main" id="{CB74DF58-91E6-6646-E6C8-090CFC9185EB}"/>
              </a:ext>
            </a:extLst>
          </p:cNvPr>
          <p:cNvSpPr>
            <a:spLocks noGrp="1"/>
          </p:cNvSpPr>
          <p:nvPr>
            <p:ph idx="1"/>
          </p:nvPr>
        </p:nvSpPr>
        <p:spPr>
          <a:xfrm>
            <a:off x="676656" y="1377097"/>
            <a:ext cx="10753725" cy="5035349"/>
          </a:xfrm>
        </p:spPr>
        <p:txBody>
          <a:bodyPr>
            <a:normAutofit/>
          </a:bodyPr>
          <a:lstStyle/>
          <a:p>
            <a:pPr>
              <a:lnSpc>
                <a:spcPct val="110000"/>
              </a:lnSpc>
            </a:pPr>
            <a:r>
              <a:rPr lang="en-US" sz="2000" dirty="0"/>
              <a:t>Source rule – fees for technical services payable by-</a:t>
            </a:r>
          </a:p>
          <a:p>
            <a:pPr marL="342900" lvl="1" indent="0">
              <a:lnSpc>
                <a:spcPct val="110000"/>
              </a:lnSpc>
              <a:buNone/>
            </a:pPr>
            <a:r>
              <a:rPr lang="en-US" sz="1800" dirty="0"/>
              <a:t>(vii)(a) Paid by Government</a:t>
            </a:r>
          </a:p>
          <a:p>
            <a:pPr marL="342900" lvl="1" indent="0">
              <a:lnSpc>
                <a:spcPct val="110000"/>
              </a:lnSpc>
              <a:buNone/>
            </a:pPr>
            <a:r>
              <a:rPr lang="en-US" sz="1800" dirty="0"/>
              <a:t>(vii)(b) Paid by resident </a:t>
            </a:r>
            <a:r>
              <a:rPr lang="en-US" sz="1800" b="1" dirty="0"/>
              <a:t>except where</a:t>
            </a:r>
            <a:r>
              <a:rPr lang="en-US" sz="1800" dirty="0"/>
              <a:t> the right, property or information is used or services utilized </a:t>
            </a:r>
          </a:p>
          <a:p>
            <a:pPr lvl="2" indent="-214313">
              <a:lnSpc>
                <a:spcPct val="110000"/>
              </a:lnSpc>
            </a:pPr>
            <a:r>
              <a:rPr lang="en-US" sz="1600" b="1" dirty="0"/>
              <a:t>in</a:t>
            </a:r>
            <a:r>
              <a:rPr lang="en-US" sz="1600" dirty="0"/>
              <a:t> a business or profession carried on by such person outside India or </a:t>
            </a:r>
          </a:p>
          <a:p>
            <a:pPr lvl="2" indent="-214313">
              <a:lnSpc>
                <a:spcPct val="110000"/>
              </a:lnSpc>
            </a:pPr>
            <a:r>
              <a:rPr lang="en-US" sz="1600" dirty="0"/>
              <a:t>for the purposes of making or earning income from any source outside India</a:t>
            </a:r>
            <a:endParaRPr lang="en-US" sz="1600" i="1" dirty="0"/>
          </a:p>
          <a:p>
            <a:pPr marL="342900" lvl="1" indent="0">
              <a:lnSpc>
                <a:spcPct val="110000"/>
              </a:lnSpc>
              <a:buNone/>
            </a:pPr>
            <a:r>
              <a:rPr lang="en-US" sz="1800" dirty="0"/>
              <a:t>(vii)(c) Paid by a non-resident </a:t>
            </a:r>
            <a:r>
              <a:rPr lang="en-US" sz="1800" b="1" dirty="0"/>
              <a:t>where</a:t>
            </a:r>
            <a:r>
              <a:rPr lang="en-US" sz="1800" dirty="0"/>
              <a:t> the right, property or information is used or services utilized </a:t>
            </a:r>
          </a:p>
          <a:p>
            <a:pPr lvl="2">
              <a:lnSpc>
                <a:spcPct val="110000"/>
              </a:lnSpc>
            </a:pPr>
            <a:r>
              <a:rPr lang="en-US" sz="1600" b="1" dirty="0"/>
              <a:t>in</a:t>
            </a:r>
            <a:r>
              <a:rPr lang="en-US" sz="1600" dirty="0"/>
              <a:t> a business or profession carried on by such person in India</a:t>
            </a:r>
            <a:r>
              <a:rPr lang="en-US" sz="1600" i="1" dirty="0"/>
              <a:t> </a:t>
            </a:r>
            <a:r>
              <a:rPr lang="en-US" sz="1600" dirty="0"/>
              <a:t>or </a:t>
            </a:r>
          </a:p>
          <a:p>
            <a:pPr lvl="2">
              <a:lnSpc>
                <a:spcPct val="110000"/>
              </a:lnSpc>
            </a:pPr>
            <a:r>
              <a:rPr lang="en-US" sz="1600" dirty="0"/>
              <a:t>for the purposes of making or earning income from any source in India</a:t>
            </a:r>
            <a:endParaRPr lang="en-US" sz="1600" i="1" dirty="0"/>
          </a:p>
          <a:p>
            <a:pPr>
              <a:lnSpc>
                <a:spcPct val="110000"/>
              </a:lnSpc>
            </a:pPr>
            <a:r>
              <a:rPr lang="en-US" sz="2000" dirty="0"/>
              <a:t>Explanation to Sec. 9</a:t>
            </a:r>
          </a:p>
          <a:p>
            <a:pPr marL="342900" lvl="1" indent="0">
              <a:lnSpc>
                <a:spcPct val="110000"/>
              </a:lnSpc>
              <a:buNone/>
            </a:pPr>
            <a:r>
              <a:rPr lang="en-US" sz="1600" i="1" dirty="0">
                <a:latin typeface="Times New Roman" panose="02020603050405020304" pitchFamily="18" charset="0"/>
                <a:ea typeface="Times New Roman" panose="02020603050405020304" pitchFamily="18" charset="0"/>
              </a:rPr>
              <a:t>…… for the purposes of this section, income of a non-resident shall be deemed to accrue or arise in India under clause (v) or clause (vi) or clause (vii) of sub-section (1) and shall be included in the total income of the non-resident, whether or not,—</a:t>
            </a:r>
          </a:p>
          <a:p>
            <a:pPr marL="900113" lvl="2" indent="-257175">
              <a:lnSpc>
                <a:spcPct val="110000"/>
              </a:lnSpc>
              <a:buAutoNum type="alphaLcParenBoth"/>
            </a:pPr>
            <a:r>
              <a:rPr lang="en-US" sz="1600" i="1" dirty="0">
                <a:latin typeface="Times New Roman" panose="02020603050405020304" pitchFamily="18" charset="0"/>
                <a:ea typeface="Times New Roman" panose="02020603050405020304" pitchFamily="18" charset="0"/>
              </a:rPr>
              <a:t>the non-resident </a:t>
            </a:r>
            <a:r>
              <a:rPr lang="en-US" sz="1600" b="1" i="1" dirty="0">
                <a:latin typeface="Times New Roman" panose="02020603050405020304" pitchFamily="18" charset="0"/>
                <a:ea typeface="Times New Roman" panose="02020603050405020304" pitchFamily="18" charset="0"/>
              </a:rPr>
              <a:t>has a residence or place of business or business connection in India</a:t>
            </a:r>
            <a:r>
              <a:rPr lang="en-US" sz="1600" i="1" dirty="0">
                <a:latin typeface="Times New Roman" panose="02020603050405020304" pitchFamily="18" charset="0"/>
                <a:ea typeface="Times New Roman" panose="02020603050405020304" pitchFamily="18" charset="0"/>
              </a:rPr>
              <a:t>; or </a:t>
            </a:r>
          </a:p>
          <a:p>
            <a:pPr marL="900113" lvl="2" indent="-257175">
              <a:lnSpc>
                <a:spcPct val="110000"/>
              </a:lnSpc>
              <a:buAutoNum type="alphaLcParenBoth"/>
            </a:pPr>
            <a:r>
              <a:rPr lang="en-US" sz="1600" i="1" dirty="0">
                <a:latin typeface="Times New Roman" panose="02020603050405020304" pitchFamily="18" charset="0"/>
                <a:ea typeface="Times New Roman" panose="02020603050405020304" pitchFamily="18" charset="0"/>
              </a:rPr>
              <a:t>the non-resident </a:t>
            </a:r>
            <a:r>
              <a:rPr lang="en-US" sz="1600" b="1" i="1" dirty="0">
                <a:latin typeface="Times New Roman" panose="02020603050405020304" pitchFamily="18" charset="0"/>
                <a:ea typeface="Times New Roman" panose="02020603050405020304" pitchFamily="18" charset="0"/>
              </a:rPr>
              <a:t>has rendered services in India</a:t>
            </a:r>
            <a:r>
              <a:rPr lang="en-US" sz="1600" i="1" dirty="0">
                <a:latin typeface="Times New Roman" panose="02020603050405020304" pitchFamily="18" charset="0"/>
                <a:ea typeface="Times New Roman" panose="02020603050405020304" pitchFamily="18" charset="0"/>
              </a:rPr>
              <a:t>.</a:t>
            </a:r>
            <a:endParaRPr lang="en-US" dirty="0"/>
          </a:p>
        </p:txBody>
      </p:sp>
      <p:sp>
        <p:nvSpPr>
          <p:cNvPr id="4" name="Date Placeholder 3">
            <a:extLst>
              <a:ext uri="{FF2B5EF4-FFF2-40B4-BE49-F238E27FC236}">
                <a16:creationId xmlns:a16="http://schemas.microsoft.com/office/drawing/2014/main" id="{20B27F75-4FCE-CB00-A4A2-AF625D020FD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42FFE9D8-45C4-F5C0-9575-44E4ED38608C}"/>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DDE5070E-F736-02F1-8E9D-A9CB3596EC7F}"/>
              </a:ext>
            </a:extLst>
          </p:cNvPr>
          <p:cNvSpPr>
            <a:spLocks noGrp="1"/>
          </p:cNvSpPr>
          <p:nvPr>
            <p:ph type="sldNum" sz="quarter" idx="12"/>
          </p:nvPr>
        </p:nvSpPr>
        <p:spPr/>
        <p:txBody>
          <a:bodyPr/>
          <a:lstStyle/>
          <a:p>
            <a:fld id="{53B6C93E-B05E-49F4-B363-E611733D9E4E}" type="slidenum">
              <a:rPr lang="en-US" smtClean="0"/>
              <a:pPr/>
              <a:t>86</a:t>
            </a:fld>
            <a:endParaRPr lang="en-US"/>
          </a:p>
        </p:txBody>
      </p:sp>
    </p:spTree>
    <p:extLst>
      <p:ext uri="{BB962C8B-B14F-4D97-AF65-F5344CB8AC3E}">
        <p14:creationId xmlns:p14="http://schemas.microsoft.com/office/powerpoint/2010/main" val="20240999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9B23-A4A3-F8B3-2EB4-AB071F02EC6F}"/>
              </a:ext>
            </a:extLst>
          </p:cNvPr>
          <p:cNvSpPr>
            <a:spLocks noGrp="1"/>
          </p:cNvSpPr>
          <p:nvPr>
            <p:ph type="title"/>
          </p:nvPr>
        </p:nvSpPr>
        <p:spPr>
          <a:xfrm>
            <a:off x="657606" y="216953"/>
            <a:ext cx="10772775" cy="880327"/>
          </a:xfrm>
        </p:spPr>
        <p:txBody>
          <a:bodyPr/>
          <a:lstStyle/>
          <a:p>
            <a:r>
              <a:rPr lang="en-US" dirty="0"/>
              <a:t>FTS – Inclusions and Exclusions</a:t>
            </a:r>
          </a:p>
        </p:txBody>
      </p:sp>
      <p:sp>
        <p:nvSpPr>
          <p:cNvPr id="3" name="Content Placeholder 2">
            <a:extLst>
              <a:ext uri="{FF2B5EF4-FFF2-40B4-BE49-F238E27FC236}">
                <a16:creationId xmlns:a16="http://schemas.microsoft.com/office/drawing/2014/main" id="{28CECD94-3006-4908-86F8-F760C1DAE966}"/>
              </a:ext>
            </a:extLst>
          </p:cNvPr>
          <p:cNvSpPr>
            <a:spLocks noGrp="1"/>
          </p:cNvSpPr>
          <p:nvPr>
            <p:ph idx="1"/>
          </p:nvPr>
        </p:nvSpPr>
        <p:spPr>
          <a:xfrm>
            <a:off x="676656" y="1264258"/>
            <a:ext cx="10753725" cy="5148190"/>
          </a:xfrm>
        </p:spPr>
        <p:txBody>
          <a:bodyPr>
            <a:normAutofit/>
          </a:bodyPr>
          <a:lstStyle/>
          <a:p>
            <a:r>
              <a:rPr lang="en-US" b="1" dirty="0">
                <a:ea typeface="Times New Roman" panose="02020603050405020304" pitchFamily="18" charset="0"/>
              </a:rPr>
              <a:t>Included </a:t>
            </a:r>
            <a:r>
              <a:rPr lang="en-US" i="1" dirty="0">
                <a:ea typeface="Times New Roman" panose="02020603050405020304" pitchFamily="18" charset="0"/>
              </a:rPr>
              <a:t>- the provision of services of technical or other personnel</a:t>
            </a:r>
          </a:p>
          <a:p>
            <a:pPr lvl="1"/>
            <a:r>
              <a:rPr lang="en-IN" sz="1600" dirty="0"/>
              <a:t>Takes meaning from the preceding part, services provided by such personnel to be managerial, technical or consultancy</a:t>
            </a:r>
          </a:p>
          <a:p>
            <a:pPr lvl="1"/>
            <a:r>
              <a:rPr lang="en-US" sz="1600" dirty="0"/>
              <a:t>Covers rendering of FTS through personnel; inclusion clarificatory </a:t>
            </a:r>
            <a:r>
              <a:rPr lang="en-IN" sz="1600" i="1" dirty="0"/>
              <a:t>[</a:t>
            </a:r>
            <a:r>
              <a:rPr lang="en-IN" sz="1600" i="1" dirty="0" err="1"/>
              <a:t>Zuari</a:t>
            </a:r>
            <a:r>
              <a:rPr lang="en-IN" sz="1600" i="1" dirty="0"/>
              <a:t> </a:t>
            </a:r>
            <a:r>
              <a:rPr lang="en-IN" sz="1600" i="1" dirty="0" err="1"/>
              <a:t>Agro</a:t>
            </a:r>
            <a:r>
              <a:rPr lang="en-IN" sz="1600" i="1" dirty="0"/>
              <a:t> Chemicals (2012) 253 CTR 529 (Bombay)]</a:t>
            </a:r>
            <a:endParaRPr lang="en-IN" sz="1800" i="1" dirty="0"/>
          </a:p>
          <a:p>
            <a:pPr>
              <a:spcBef>
                <a:spcPts val="1000"/>
              </a:spcBef>
            </a:pPr>
            <a:r>
              <a:rPr lang="en-US" b="1" dirty="0">
                <a:ea typeface="Times New Roman" panose="02020603050405020304" pitchFamily="18" charset="0"/>
              </a:rPr>
              <a:t>Excluded - </a:t>
            </a:r>
            <a:r>
              <a:rPr lang="en-US" i="1" dirty="0">
                <a:ea typeface="Times New Roman" panose="02020603050405020304" pitchFamily="18" charset="0"/>
              </a:rPr>
              <a:t>Consideration for any construction, assembly, mining or like project undertaken by the recipient</a:t>
            </a:r>
          </a:p>
          <a:p>
            <a:pPr lvl="1"/>
            <a:r>
              <a:rPr lang="en-US" sz="1600" dirty="0"/>
              <a:t>To fall under the exclusion, to be established by the person claiming such exclusion </a:t>
            </a:r>
            <a:r>
              <a:rPr lang="en-US" sz="1600" i="1" dirty="0"/>
              <a:t>[Orissa Synthetics (1993) 203 ITR 34 (Ori)]</a:t>
            </a:r>
          </a:p>
          <a:p>
            <a:pPr lvl="1"/>
            <a:r>
              <a:rPr lang="en-US" sz="1600" dirty="0"/>
              <a:t>Only supervisory services without undertaking the specified project not covered </a:t>
            </a:r>
            <a:r>
              <a:rPr lang="en-US" sz="1600" i="1" dirty="0"/>
              <a:t>[SMS </a:t>
            </a:r>
            <a:r>
              <a:rPr lang="en-US" sz="1600" i="1" dirty="0" err="1"/>
              <a:t>Schloemann</a:t>
            </a:r>
            <a:r>
              <a:rPr lang="en-US" sz="1600" i="1" dirty="0"/>
              <a:t> </a:t>
            </a:r>
            <a:r>
              <a:rPr lang="en-US" sz="1600" i="1" dirty="0" err="1"/>
              <a:t>Siemag</a:t>
            </a:r>
            <a:r>
              <a:rPr lang="en-US" sz="1600" i="1" dirty="0"/>
              <a:t> </a:t>
            </a:r>
            <a:r>
              <a:rPr lang="en-US" sz="1600" i="1" dirty="0" err="1"/>
              <a:t>Aktiengesellschaft</a:t>
            </a:r>
            <a:r>
              <a:rPr lang="en-US" sz="1600" i="1" dirty="0"/>
              <a:t> (1996) 57 ITD 254 (</a:t>
            </a:r>
            <a:r>
              <a:rPr lang="en-US" sz="1600" i="1" dirty="0" err="1"/>
              <a:t>Hyd</a:t>
            </a:r>
            <a:r>
              <a:rPr lang="en-US" sz="1600" i="1" dirty="0"/>
              <a:t>)]</a:t>
            </a:r>
          </a:p>
          <a:p>
            <a:pPr lvl="1"/>
            <a:r>
              <a:rPr lang="en-US" sz="1600" dirty="0"/>
              <a:t>Activities covered u/s 44BB (income from exploration of mineral oils) lex </a:t>
            </a:r>
            <a:r>
              <a:rPr lang="en-US" sz="1600" dirty="0" err="1"/>
              <a:t>specialis</a:t>
            </a:r>
            <a:r>
              <a:rPr lang="en-US" sz="1600" dirty="0"/>
              <a:t>, not FTS, s. 9(1)(vii) does not apply </a:t>
            </a:r>
            <a:r>
              <a:rPr lang="en-US" sz="1600" i="1" dirty="0"/>
              <a:t>[</a:t>
            </a:r>
            <a:r>
              <a:rPr lang="en-US" sz="1600" i="1" dirty="0" err="1"/>
              <a:t>Corpro</a:t>
            </a:r>
            <a:r>
              <a:rPr lang="en-US" sz="1600" i="1" dirty="0"/>
              <a:t> Systems, In Re (2016) 389 ITR 29 (AAR)]</a:t>
            </a:r>
          </a:p>
          <a:p>
            <a:pPr lvl="1"/>
            <a:r>
              <a:rPr lang="en-US" sz="1600" dirty="0"/>
              <a:t>Installation of equipment belonging to the customer covered </a:t>
            </a:r>
            <a:r>
              <a:rPr lang="en-US" sz="1600" i="1" dirty="0"/>
              <a:t>[Technip Singapore (2016) 385 ITR 408 (Del)]</a:t>
            </a:r>
            <a:endParaRPr lang="en-IN" sz="1600" dirty="0"/>
          </a:p>
        </p:txBody>
      </p:sp>
      <p:sp>
        <p:nvSpPr>
          <p:cNvPr id="4" name="Date Placeholder 3">
            <a:extLst>
              <a:ext uri="{FF2B5EF4-FFF2-40B4-BE49-F238E27FC236}">
                <a16:creationId xmlns:a16="http://schemas.microsoft.com/office/drawing/2014/main" id="{2F3B23FD-DCDC-F9A6-0301-AF448244778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BD66BBD-D37A-CEB5-8582-9EA29C46E05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A11D0CB5-B88B-1695-6FCF-7CF9E58DED90}"/>
              </a:ext>
            </a:extLst>
          </p:cNvPr>
          <p:cNvSpPr>
            <a:spLocks noGrp="1"/>
          </p:cNvSpPr>
          <p:nvPr>
            <p:ph type="sldNum" sz="quarter" idx="12"/>
          </p:nvPr>
        </p:nvSpPr>
        <p:spPr/>
        <p:txBody>
          <a:bodyPr/>
          <a:lstStyle/>
          <a:p>
            <a:fld id="{53B6C93E-B05E-49F4-B363-E611733D9E4E}" type="slidenum">
              <a:rPr lang="en-US" smtClean="0"/>
              <a:pPr/>
              <a:t>87</a:t>
            </a:fld>
            <a:endParaRPr lang="en-US"/>
          </a:p>
        </p:txBody>
      </p:sp>
    </p:spTree>
    <p:extLst>
      <p:ext uri="{BB962C8B-B14F-4D97-AF65-F5344CB8AC3E}">
        <p14:creationId xmlns:p14="http://schemas.microsoft.com/office/powerpoint/2010/main" val="28343181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80D8-1346-1490-576B-CED3CB7A6249}"/>
              </a:ext>
            </a:extLst>
          </p:cNvPr>
          <p:cNvSpPr>
            <a:spLocks noGrp="1"/>
          </p:cNvSpPr>
          <p:nvPr>
            <p:ph type="title"/>
          </p:nvPr>
        </p:nvSpPr>
        <p:spPr>
          <a:xfrm>
            <a:off x="657606" y="353482"/>
            <a:ext cx="10772775" cy="950532"/>
          </a:xfrm>
        </p:spPr>
        <p:txBody>
          <a:bodyPr/>
          <a:lstStyle/>
          <a:p>
            <a:r>
              <a:rPr lang="en-US" dirty="0"/>
              <a:t>FTS – </a:t>
            </a:r>
            <a:r>
              <a:rPr lang="en-US" dirty="0" err="1"/>
              <a:t>‘Make</a:t>
            </a:r>
            <a:r>
              <a:rPr lang="en-US" dirty="0"/>
              <a:t> Available’ Clause</a:t>
            </a:r>
          </a:p>
        </p:txBody>
      </p:sp>
      <p:sp>
        <p:nvSpPr>
          <p:cNvPr id="3" name="Content Placeholder 2">
            <a:extLst>
              <a:ext uri="{FF2B5EF4-FFF2-40B4-BE49-F238E27FC236}">
                <a16:creationId xmlns:a16="http://schemas.microsoft.com/office/drawing/2014/main" id="{552BC106-0C0E-CADB-42E3-EE942D91738B}"/>
              </a:ext>
            </a:extLst>
          </p:cNvPr>
          <p:cNvSpPr>
            <a:spLocks noGrp="1"/>
          </p:cNvSpPr>
          <p:nvPr>
            <p:ph idx="1"/>
          </p:nvPr>
        </p:nvSpPr>
        <p:spPr>
          <a:xfrm>
            <a:off x="676656" y="1463040"/>
            <a:ext cx="10753725" cy="4699221"/>
          </a:xfrm>
        </p:spPr>
        <p:txBody>
          <a:bodyPr>
            <a:normAutofit fontScale="85000" lnSpcReduction="20000"/>
          </a:bodyPr>
          <a:lstStyle/>
          <a:p>
            <a:r>
              <a:rPr lang="en-US" dirty="0"/>
              <a:t>India – UK Treaty</a:t>
            </a:r>
          </a:p>
          <a:p>
            <a:pPr lvl="1"/>
            <a:r>
              <a:rPr lang="en-US" dirty="0"/>
              <a:t>Make available technical knowledge, experience, skill, know how or processes or </a:t>
            </a:r>
          </a:p>
          <a:p>
            <a:pPr lvl="1"/>
            <a:r>
              <a:rPr lang="en-US" dirty="0"/>
              <a:t>consist of the development and transfer of a technical plan or technical design</a:t>
            </a:r>
          </a:p>
          <a:p>
            <a:r>
              <a:rPr lang="en-US" dirty="0"/>
              <a:t>Scope restricted from that of FTS</a:t>
            </a:r>
          </a:p>
          <a:p>
            <a:r>
              <a:rPr lang="en-US" dirty="0"/>
              <a:t>To be of technical nature- Boston Consulting (2005) 94 ITD 31 (Mum)</a:t>
            </a:r>
          </a:p>
          <a:p>
            <a:r>
              <a:rPr lang="en-US" dirty="0"/>
              <a:t>What is not ‘make available’</a:t>
            </a:r>
          </a:p>
          <a:p>
            <a:pPr lvl="1"/>
            <a:r>
              <a:rPr lang="en-US" dirty="0"/>
              <a:t>Software maintenance, testing services, certification, strategic consultancy, group support, general training</a:t>
            </a:r>
          </a:p>
          <a:p>
            <a:r>
              <a:rPr lang="en-US" dirty="0"/>
              <a:t>Development and transfer of technical plan/design</a:t>
            </a:r>
            <a:endParaRPr lang="en-IN" dirty="0"/>
          </a:p>
          <a:p>
            <a:pPr lvl="1"/>
            <a:r>
              <a:rPr lang="en-IN" dirty="0"/>
              <a:t>Make available does not extent to this limb; transfer of plan or design for mere use also covered [SNC Lavalin (2011) 332 ITR 314 (Delhi)] </a:t>
            </a:r>
          </a:p>
          <a:p>
            <a:pPr lvl="1"/>
            <a:r>
              <a:rPr lang="en-IN" dirty="0"/>
              <a:t>India – Singapore Treaty  </a:t>
            </a:r>
          </a:p>
          <a:p>
            <a:pPr lvl="2"/>
            <a:r>
              <a:rPr lang="en-IN" dirty="0"/>
              <a:t>“…consist of the development and transfer of a technical plan or technical design, but excludes any service that does not enable the person acquiring the service to apply the technology contained therein.”</a:t>
            </a:r>
            <a:endParaRPr lang="en-US" dirty="0"/>
          </a:p>
        </p:txBody>
      </p:sp>
      <p:sp>
        <p:nvSpPr>
          <p:cNvPr id="4" name="Date Placeholder 3">
            <a:extLst>
              <a:ext uri="{FF2B5EF4-FFF2-40B4-BE49-F238E27FC236}">
                <a16:creationId xmlns:a16="http://schemas.microsoft.com/office/drawing/2014/main" id="{579E5575-9A65-1F95-EAD4-9D53E39AD6BA}"/>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498FE385-31E2-115E-B65E-5C38713209F2}"/>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58789EA5-1594-2844-8DF0-6C5602AB7668}"/>
              </a:ext>
            </a:extLst>
          </p:cNvPr>
          <p:cNvSpPr>
            <a:spLocks noGrp="1"/>
          </p:cNvSpPr>
          <p:nvPr>
            <p:ph type="sldNum" sz="quarter" idx="12"/>
          </p:nvPr>
        </p:nvSpPr>
        <p:spPr/>
        <p:txBody>
          <a:bodyPr/>
          <a:lstStyle/>
          <a:p>
            <a:fld id="{53B6C93E-B05E-49F4-B363-E611733D9E4E}" type="slidenum">
              <a:rPr lang="en-US" smtClean="0"/>
              <a:pPr/>
              <a:t>88</a:t>
            </a:fld>
            <a:endParaRPr lang="en-US"/>
          </a:p>
        </p:txBody>
      </p:sp>
    </p:spTree>
    <p:extLst>
      <p:ext uri="{BB962C8B-B14F-4D97-AF65-F5344CB8AC3E}">
        <p14:creationId xmlns:p14="http://schemas.microsoft.com/office/powerpoint/2010/main" val="6105623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B351-2956-C56C-B4C5-4FB005ED423E}"/>
              </a:ext>
            </a:extLst>
          </p:cNvPr>
          <p:cNvSpPr>
            <a:spLocks noGrp="1"/>
          </p:cNvSpPr>
          <p:nvPr>
            <p:ph type="title"/>
          </p:nvPr>
        </p:nvSpPr>
        <p:spPr>
          <a:xfrm>
            <a:off x="657606" y="36191"/>
            <a:ext cx="10772775" cy="949771"/>
          </a:xfrm>
        </p:spPr>
        <p:txBody>
          <a:bodyPr/>
          <a:lstStyle/>
          <a:p>
            <a:r>
              <a:rPr lang="en-US" dirty="0"/>
              <a:t>Royalty</a:t>
            </a:r>
          </a:p>
        </p:txBody>
      </p:sp>
      <p:sp>
        <p:nvSpPr>
          <p:cNvPr id="3" name="Content Placeholder 2">
            <a:extLst>
              <a:ext uri="{FF2B5EF4-FFF2-40B4-BE49-F238E27FC236}">
                <a16:creationId xmlns:a16="http://schemas.microsoft.com/office/drawing/2014/main" id="{CB74DF58-91E6-6646-E6C8-090CFC9185EB}"/>
              </a:ext>
            </a:extLst>
          </p:cNvPr>
          <p:cNvSpPr>
            <a:spLocks noGrp="1"/>
          </p:cNvSpPr>
          <p:nvPr>
            <p:ph idx="1"/>
          </p:nvPr>
        </p:nvSpPr>
        <p:spPr>
          <a:xfrm>
            <a:off x="676656" y="985963"/>
            <a:ext cx="10753725" cy="5426484"/>
          </a:xfrm>
        </p:spPr>
        <p:txBody>
          <a:bodyPr>
            <a:normAutofit lnSpcReduction="10000"/>
          </a:bodyPr>
          <a:lstStyle/>
          <a:p>
            <a:pPr>
              <a:lnSpc>
                <a:spcPct val="110000"/>
              </a:lnSpc>
            </a:pPr>
            <a:r>
              <a:rPr lang="en-US" sz="2000" dirty="0"/>
              <a:t>Source rule – royalty payable by-</a:t>
            </a:r>
          </a:p>
          <a:p>
            <a:pPr marL="342900" lvl="1" indent="0">
              <a:lnSpc>
                <a:spcPct val="110000"/>
              </a:lnSpc>
              <a:buNone/>
            </a:pPr>
            <a:r>
              <a:rPr lang="en-US" sz="1800" dirty="0"/>
              <a:t>(vii)(a) Paid by Government</a:t>
            </a:r>
          </a:p>
          <a:p>
            <a:pPr marL="342900" lvl="1" indent="0">
              <a:lnSpc>
                <a:spcPct val="110000"/>
              </a:lnSpc>
              <a:buNone/>
            </a:pPr>
            <a:r>
              <a:rPr lang="en-US" sz="1800" dirty="0"/>
              <a:t>(vii)(b) Paid by resident </a:t>
            </a:r>
            <a:r>
              <a:rPr lang="en-US" sz="1800" b="1" dirty="0"/>
              <a:t>except where</a:t>
            </a:r>
            <a:r>
              <a:rPr lang="en-US" sz="1800" dirty="0"/>
              <a:t> the right, property or information is used or services utilized </a:t>
            </a:r>
          </a:p>
          <a:p>
            <a:pPr lvl="2" indent="-214313">
              <a:lnSpc>
                <a:spcPct val="110000"/>
              </a:lnSpc>
            </a:pPr>
            <a:r>
              <a:rPr lang="en-US" sz="1600" b="1" dirty="0"/>
              <a:t>in</a:t>
            </a:r>
            <a:r>
              <a:rPr lang="en-US" sz="1600" dirty="0"/>
              <a:t> a business or profession carried on by such person outside India or </a:t>
            </a:r>
          </a:p>
          <a:p>
            <a:pPr lvl="2" indent="-214313">
              <a:lnSpc>
                <a:spcPct val="110000"/>
              </a:lnSpc>
            </a:pPr>
            <a:r>
              <a:rPr lang="en-US" sz="1600" dirty="0"/>
              <a:t>for the purposes of making or earning income from any source outside India</a:t>
            </a:r>
            <a:endParaRPr lang="en-US" sz="1600" i="1" dirty="0"/>
          </a:p>
          <a:p>
            <a:pPr marL="342900" lvl="1" indent="0">
              <a:lnSpc>
                <a:spcPct val="110000"/>
              </a:lnSpc>
              <a:buNone/>
            </a:pPr>
            <a:r>
              <a:rPr lang="en-US" sz="1800" dirty="0"/>
              <a:t>(vii)(c) Paid by a non-resident </a:t>
            </a:r>
            <a:r>
              <a:rPr lang="en-US" sz="1800" b="1" dirty="0"/>
              <a:t>where</a:t>
            </a:r>
            <a:r>
              <a:rPr lang="en-US" sz="1800" dirty="0"/>
              <a:t> the right, property or information is used or services utilized </a:t>
            </a:r>
          </a:p>
          <a:p>
            <a:pPr lvl="2">
              <a:lnSpc>
                <a:spcPct val="110000"/>
              </a:lnSpc>
            </a:pPr>
            <a:r>
              <a:rPr lang="en-US" sz="1600" b="1" dirty="0"/>
              <a:t>in</a:t>
            </a:r>
            <a:r>
              <a:rPr lang="en-US" sz="1600" dirty="0"/>
              <a:t> a business or profession carried on by such person in India</a:t>
            </a:r>
            <a:r>
              <a:rPr lang="en-US" sz="1600" i="1" dirty="0"/>
              <a:t> </a:t>
            </a:r>
            <a:r>
              <a:rPr lang="en-US" sz="1600" dirty="0"/>
              <a:t>or </a:t>
            </a:r>
          </a:p>
          <a:p>
            <a:pPr lvl="2">
              <a:lnSpc>
                <a:spcPct val="110000"/>
              </a:lnSpc>
            </a:pPr>
            <a:r>
              <a:rPr lang="en-US" sz="1600" dirty="0"/>
              <a:t>for the purposes of making or earning income from any source in India</a:t>
            </a:r>
          </a:p>
          <a:p>
            <a:pPr marL="341313" lvl="2" indent="0">
              <a:lnSpc>
                <a:spcPct val="110000"/>
              </a:lnSpc>
              <a:buNone/>
            </a:pPr>
            <a:r>
              <a:rPr lang="en-US" sz="1400" i="0" dirty="0"/>
              <a:t>Does not include any royalty payable by a resident as part of lump sum payment under scheme approved under Policy of Computer Software of Government of India</a:t>
            </a:r>
          </a:p>
          <a:p>
            <a:pPr>
              <a:lnSpc>
                <a:spcPct val="110000"/>
              </a:lnSpc>
            </a:pPr>
            <a:r>
              <a:rPr lang="en-US" sz="2000" dirty="0"/>
              <a:t>Explanation to Sec. 9</a:t>
            </a:r>
          </a:p>
          <a:p>
            <a:pPr marL="342900" lvl="1" indent="0">
              <a:lnSpc>
                <a:spcPct val="110000"/>
              </a:lnSpc>
              <a:buNone/>
            </a:pPr>
            <a:r>
              <a:rPr lang="en-US" sz="1600" i="1" dirty="0">
                <a:latin typeface="Times New Roman" panose="02020603050405020304" pitchFamily="18" charset="0"/>
                <a:ea typeface="Times New Roman" panose="02020603050405020304" pitchFamily="18" charset="0"/>
              </a:rPr>
              <a:t>…… for the purposes of this section, income of a non-resident shall be deemed to accrue or arise in India under clause (v) or clause (vi) or clause (vii) of sub-section (1) and shall be included in the total income of the non-resident, whether or not,—</a:t>
            </a:r>
          </a:p>
          <a:p>
            <a:pPr marL="900113" lvl="2" indent="-257175">
              <a:lnSpc>
                <a:spcPct val="110000"/>
              </a:lnSpc>
              <a:buAutoNum type="alphaLcParenBoth"/>
            </a:pPr>
            <a:r>
              <a:rPr lang="en-US" sz="1600" i="1" dirty="0">
                <a:latin typeface="Times New Roman" panose="02020603050405020304" pitchFamily="18" charset="0"/>
                <a:ea typeface="Times New Roman" panose="02020603050405020304" pitchFamily="18" charset="0"/>
              </a:rPr>
              <a:t>the non-resident </a:t>
            </a:r>
            <a:r>
              <a:rPr lang="en-US" sz="1600" b="1" i="1" dirty="0">
                <a:latin typeface="Times New Roman" panose="02020603050405020304" pitchFamily="18" charset="0"/>
                <a:ea typeface="Times New Roman" panose="02020603050405020304" pitchFamily="18" charset="0"/>
              </a:rPr>
              <a:t>has a residence or place of business or business connection in India</a:t>
            </a:r>
            <a:r>
              <a:rPr lang="en-US" sz="1600" i="1" dirty="0">
                <a:latin typeface="Times New Roman" panose="02020603050405020304" pitchFamily="18" charset="0"/>
                <a:ea typeface="Times New Roman" panose="02020603050405020304" pitchFamily="18" charset="0"/>
              </a:rPr>
              <a:t>; or </a:t>
            </a:r>
          </a:p>
          <a:p>
            <a:pPr marL="900113" lvl="2" indent="-257175">
              <a:lnSpc>
                <a:spcPct val="110000"/>
              </a:lnSpc>
              <a:buAutoNum type="alphaLcParenBoth"/>
            </a:pPr>
            <a:r>
              <a:rPr lang="en-US" sz="1600" i="1" dirty="0">
                <a:latin typeface="Times New Roman" panose="02020603050405020304" pitchFamily="18" charset="0"/>
                <a:ea typeface="Times New Roman" panose="02020603050405020304" pitchFamily="18" charset="0"/>
              </a:rPr>
              <a:t>the non-resident </a:t>
            </a:r>
            <a:r>
              <a:rPr lang="en-US" sz="1600" b="1" i="1" dirty="0">
                <a:latin typeface="Times New Roman" panose="02020603050405020304" pitchFamily="18" charset="0"/>
                <a:ea typeface="Times New Roman" panose="02020603050405020304" pitchFamily="18" charset="0"/>
              </a:rPr>
              <a:t>has rendered services in India</a:t>
            </a:r>
            <a:r>
              <a:rPr lang="en-US" sz="1600" i="1" dirty="0">
                <a:latin typeface="Times New Roman" panose="02020603050405020304" pitchFamily="18" charset="0"/>
                <a:ea typeface="Times New Roman" panose="02020603050405020304" pitchFamily="18" charset="0"/>
              </a:rPr>
              <a:t>.</a:t>
            </a:r>
            <a:endParaRPr lang="en-US" dirty="0"/>
          </a:p>
        </p:txBody>
      </p:sp>
      <p:sp>
        <p:nvSpPr>
          <p:cNvPr id="4" name="Date Placeholder 3">
            <a:extLst>
              <a:ext uri="{FF2B5EF4-FFF2-40B4-BE49-F238E27FC236}">
                <a16:creationId xmlns:a16="http://schemas.microsoft.com/office/drawing/2014/main" id="{20B27F75-4FCE-CB00-A4A2-AF625D020FD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42FFE9D8-45C4-F5C0-9575-44E4ED38608C}"/>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DDE5070E-F736-02F1-8E9D-A9CB3596EC7F}"/>
              </a:ext>
            </a:extLst>
          </p:cNvPr>
          <p:cNvSpPr>
            <a:spLocks noGrp="1"/>
          </p:cNvSpPr>
          <p:nvPr>
            <p:ph type="sldNum" sz="quarter" idx="12"/>
          </p:nvPr>
        </p:nvSpPr>
        <p:spPr/>
        <p:txBody>
          <a:bodyPr/>
          <a:lstStyle/>
          <a:p>
            <a:fld id="{53B6C93E-B05E-49F4-B363-E611733D9E4E}" type="slidenum">
              <a:rPr lang="en-US" smtClean="0"/>
              <a:pPr/>
              <a:t>89</a:t>
            </a:fld>
            <a:endParaRPr lang="en-US"/>
          </a:p>
        </p:txBody>
      </p:sp>
    </p:spTree>
    <p:extLst>
      <p:ext uri="{BB962C8B-B14F-4D97-AF65-F5344CB8AC3E}">
        <p14:creationId xmlns:p14="http://schemas.microsoft.com/office/powerpoint/2010/main" val="2589718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464439"/>
          </a:xfrm>
        </p:spPr>
        <p:txBody>
          <a:bodyPr/>
          <a:lstStyle/>
          <a:p>
            <a:pPr algn="ctr"/>
            <a:r>
              <a:rPr lang="en-US" altLang="en-US" dirty="0"/>
              <a:t>Residential Status – FA 2020 Amendments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480008"/>
            <a:ext cx="10687811" cy="4932439"/>
          </a:xfrm>
        </p:spPr>
        <p:txBody>
          <a:bodyPr>
            <a:normAutofit/>
          </a:bodyPr>
          <a:lstStyle/>
          <a:p>
            <a:pPr algn="just">
              <a:lnSpc>
                <a:spcPct val="120000"/>
              </a:lnSpc>
            </a:pPr>
            <a:r>
              <a:rPr lang="en-IN" dirty="0">
                <a:solidFill>
                  <a:schemeClr val="tx1"/>
                </a:solidFill>
                <a:latin typeface="Book Antiqua"/>
                <a:ea typeface="+mn-lt"/>
                <a:cs typeface="+mn-lt"/>
              </a:rPr>
              <a:t>Reduction in number of days for </a:t>
            </a:r>
            <a:r>
              <a:rPr lang="en-IN" b="1" dirty="0">
                <a:solidFill>
                  <a:schemeClr val="tx1"/>
                </a:solidFill>
                <a:latin typeface="Book Antiqua"/>
                <a:ea typeface="+mn-lt"/>
                <a:cs typeface="+mn-lt"/>
              </a:rPr>
              <a:t>IC or PIO </a:t>
            </a:r>
            <a:r>
              <a:rPr lang="en-IN" dirty="0">
                <a:solidFill>
                  <a:schemeClr val="tx1"/>
                </a:solidFill>
                <a:latin typeface="Book Antiqua"/>
                <a:ea typeface="+mn-lt"/>
                <a:cs typeface="+mn-lt"/>
              </a:rPr>
              <a:t>visiting India [</a:t>
            </a:r>
            <a:r>
              <a:rPr lang="en-IN" dirty="0">
                <a:solidFill>
                  <a:schemeClr val="tx1"/>
                </a:solidFill>
                <a:latin typeface="Book Antiqua"/>
              </a:rPr>
              <a:t>Exp. 1(b) to S. 6(1), S. 6(6)(c) </a:t>
            </a:r>
            <a:r>
              <a:rPr lang="en-IN" i="1" dirty="0">
                <a:solidFill>
                  <a:schemeClr val="tx1"/>
                </a:solidFill>
                <a:latin typeface="Book Antiqua"/>
              </a:rPr>
              <a:t>&amp;</a:t>
            </a:r>
            <a:r>
              <a:rPr lang="en-IN" dirty="0">
                <a:solidFill>
                  <a:schemeClr val="tx1"/>
                </a:solidFill>
                <a:latin typeface="Book Antiqua"/>
              </a:rPr>
              <a:t> Exp. to S. 6]</a:t>
            </a:r>
          </a:p>
          <a:p>
            <a:pPr lvl="1" algn="just">
              <a:lnSpc>
                <a:spcPct val="120000"/>
              </a:lnSpc>
            </a:pPr>
            <a:r>
              <a:rPr lang="en-IN" dirty="0">
                <a:solidFill>
                  <a:schemeClr val="tx1"/>
                </a:solidFill>
                <a:latin typeface="Book Antiqua"/>
                <a:cs typeface="Calibri" panose="020F0502020204030204"/>
              </a:rPr>
              <a:t>Visit condition reduced to 120 days (earlier 182 days)</a:t>
            </a:r>
          </a:p>
          <a:p>
            <a:pPr marL="344488" lvl="1" indent="0" algn="just">
              <a:lnSpc>
                <a:spcPct val="120000"/>
              </a:lnSpc>
              <a:buNone/>
            </a:pPr>
            <a:endParaRPr lang="en-IN" dirty="0">
              <a:solidFill>
                <a:schemeClr val="tx1"/>
              </a:solidFill>
              <a:latin typeface="Book Antiqua"/>
              <a:cs typeface="Calibri" panose="020F0502020204030204"/>
            </a:endParaRPr>
          </a:p>
          <a:p>
            <a:pPr marL="344488" lvl="1" indent="-344488" algn="just">
              <a:lnSpc>
                <a:spcPct val="120000"/>
              </a:lnSpc>
              <a:spcBef>
                <a:spcPts val="1300"/>
              </a:spcBef>
            </a:pPr>
            <a:r>
              <a:rPr lang="en-IN" dirty="0">
                <a:solidFill>
                  <a:schemeClr val="tx1"/>
                </a:solidFill>
                <a:latin typeface="Book Antiqua"/>
                <a:ea typeface="+mn-lt"/>
                <a:cs typeface="+mn-lt"/>
              </a:rPr>
              <a:t>Deemed RNOR Status [S. 6(1A), S. 6(6)(d) </a:t>
            </a:r>
            <a:r>
              <a:rPr lang="en-IN" i="1" dirty="0">
                <a:solidFill>
                  <a:schemeClr val="tx1"/>
                </a:solidFill>
                <a:latin typeface="Book Antiqua"/>
                <a:ea typeface="+mn-lt"/>
                <a:cs typeface="+mn-lt"/>
              </a:rPr>
              <a:t>&amp;</a:t>
            </a:r>
            <a:r>
              <a:rPr lang="en-IN" dirty="0">
                <a:solidFill>
                  <a:schemeClr val="tx1"/>
                </a:solidFill>
                <a:latin typeface="Book Antiqua"/>
                <a:ea typeface="+mn-lt"/>
                <a:cs typeface="+mn-lt"/>
              </a:rPr>
              <a:t> Exp. to S. 6]</a:t>
            </a:r>
          </a:p>
          <a:p>
            <a:pPr lvl="1" algn="just">
              <a:lnSpc>
                <a:spcPct val="120000"/>
              </a:lnSpc>
            </a:pPr>
            <a:r>
              <a:rPr lang="en-IN" dirty="0">
                <a:solidFill>
                  <a:schemeClr val="tx1"/>
                </a:solidFill>
                <a:latin typeface="Book Antiqua"/>
                <a:cs typeface="Calibri" panose="020F0502020204030204"/>
              </a:rPr>
              <a:t>Indian Citizen</a:t>
            </a:r>
          </a:p>
          <a:p>
            <a:pPr lvl="1" algn="just">
              <a:lnSpc>
                <a:spcPct val="120000"/>
              </a:lnSpc>
            </a:pPr>
            <a:r>
              <a:rPr lang="en-IN" b="1" dirty="0">
                <a:solidFill>
                  <a:schemeClr val="tx1"/>
                </a:solidFill>
                <a:latin typeface="Book Antiqua"/>
                <a:cs typeface="Calibri" panose="020F0502020204030204"/>
              </a:rPr>
              <a:t>Not liable to tax </a:t>
            </a:r>
            <a:r>
              <a:rPr lang="en-IN" dirty="0">
                <a:solidFill>
                  <a:schemeClr val="tx1"/>
                </a:solidFill>
                <a:latin typeface="Book Antiqua"/>
                <a:cs typeface="Calibri" panose="020F0502020204030204"/>
              </a:rPr>
              <a:t>in any other country by reason of domicile, residence or such other criteria</a:t>
            </a:r>
          </a:p>
          <a:p>
            <a:pPr>
              <a:defRPr/>
            </a:pPr>
            <a:endParaRPr lang="en-US" sz="2000" dirty="0"/>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9</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10-Oct-2023</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38391293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50E5-B849-3CA4-6B47-F085EA8DBA77}"/>
              </a:ext>
            </a:extLst>
          </p:cNvPr>
          <p:cNvSpPr>
            <a:spLocks noGrp="1"/>
          </p:cNvSpPr>
          <p:nvPr>
            <p:ph type="title"/>
          </p:nvPr>
        </p:nvSpPr>
        <p:spPr>
          <a:xfrm>
            <a:off x="685800" y="-20298"/>
            <a:ext cx="10772775" cy="931702"/>
          </a:xfrm>
        </p:spPr>
        <p:txBody>
          <a:bodyPr/>
          <a:lstStyle/>
          <a:p>
            <a:r>
              <a:rPr lang="en-US" dirty="0"/>
              <a:t>Royalty – Use of Equipment</a:t>
            </a:r>
          </a:p>
        </p:txBody>
      </p:sp>
      <p:sp>
        <p:nvSpPr>
          <p:cNvPr id="3" name="Content Placeholder 2">
            <a:extLst>
              <a:ext uri="{FF2B5EF4-FFF2-40B4-BE49-F238E27FC236}">
                <a16:creationId xmlns:a16="http://schemas.microsoft.com/office/drawing/2014/main" id="{917D23A4-B0A7-868A-C998-F22680EAA8E0}"/>
              </a:ext>
            </a:extLst>
          </p:cNvPr>
          <p:cNvSpPr>
            <a:spLocks noGrp="1"/>
          </p:cNvSpPr>
          <p:nvPr>
            <p:ph idx="1"/>
          </p:nvPr>
        </p:nvSpPr>
        <p:spPr>
          <a:xfrm>
            <a:off x="676656" y="911404"/>
            <a:ext cx="11107177" cy="5501043"/>
          </a:xfrm>
        </p:spPr>
        <p:txBody>
          <a:bodyPr>
            <a:normAutofit fontScale="92500" lnSpcReduction="20000"/>
          </a:bodyPr>
          <a:lstStyle/>
          <a:p>
            <a:pPr>
              <a:lnSpc>
                <a:spcPct val="110000"/>
              </a:lnSpc>
            </a:pPr>
            <a:r>
              <a:rPr lang="en-US" sz="1600" dirty="0"/>
              <a:t>Use of equipment</a:t>
            </a:r>
          </a:p>
          <a:p>
            <a:pPr lvl="1">
              <a:lnSpc>
                <a:spcPct val="110000"/>
              </a:lnSpc>
            </a:pPr>
            <a:r>
              <a:rPr lang="en-IN" sz="1400" dirty="0"/>
              <a:t>Transponder payments – </a:t>
            </a:r>
            <a:r>
              <a:rPr lang="en-IN" sz="1400" i="1" dirty="0"/>
              <a:t>[Asia Satellite Telecommunications</a:t>
            </a:r>
            <a:r>
              <a:rPr lang="en-IN" sz="1200" i="1" dirty="0"/>
              <a:t> (2011) 332 ITR 340 (Del)]</a:t>
            </a:r>
          </a:p>
          <a:p>
            <a:pPr lvl="2">
              <a:lnSpc>
                <a:spcPct val="110000"/>
              </a:lnSpc>
            </a:pPr>
            <a:r>
              <a:rPr lang="en-IN" sz="1400" dirty="0"/>
              <a:t>control or possession not with payer- not use of equipment </a:t>
            </a:r>
          </a:p>
          <a:p>
            <a:pPr lvl="2">
              <a:lnSpc>
                <a:spcPct val="110000"/>
              </a:lnSpc>
            </a:pPr>
            <a:r>
              <a:rPr lang="en-IN" sz="1400" dirty="0"/>
              <a:t>Not covered under ‘secret process’ </a:t>
            </a:r>
          </a:p>
          <a:p>
            <a:pPr lvl="2">
              <a:lnSpc>
                <a:spcPct val="110000"/>
              </a:lnSpc>
            </a:pPr>
            <a:r>
              <a:rPr lang="en-IN" sz="1400" dirty="0"/>
              <a:t>But provision of service</a:t>
            </a:r>
          </a:p>
          <a:p>
            <a:pPr lvl="1">
              <a:lnSpc>
                <a:spcPct val="110000"/>
              </a:lnSpc>
            </a:pPr>
            <a:r>
              <a:rPr lang="en-IN" sz="1400" dirty="0"/>
              <a:t>Insertion of Explanation 5 and 6 (</a:t>
            </a:r>
            <a:r>
              <a:rPr lang="en-IN" sz="1400" dirty="0" err="1"/>
              <a:t>wref</a:t>
            </a:r>
            <a:r>
              <a:rPr lang="en-IN" sz="1400" dirty="0"/>
              <a:t> 1.6.1976)</a:t>
            </a:r>
          </a:p>
          <a:p>
            <a:pPr lvl="2">
              <a:lnSpc>
                <a:spcPct val="110000"/>
              </a:lnSpc>
            </a:pPr>
            <a:r>
              <a:rPr lang="en-US" sz="1400" dirty="0">
                <a:ea typeface="Times New Roman" panose="02020603050405020304" pitchFamily="18" charset="0"/>
              </a:rPr>
              <a:t>possession or control of such right, property or information is with the payer</a:t>
            </a:r>
            <a:endParaRPr lang="en-IN" sz="1400" dirty="0">
              <a:ea typeface="Times New Roman" panose="02020603050405020304" pitchFamily="18" charset="0"/>
            </a:endParaRPr>
          </a:p>
          <a:p>
            <a:pPr lvl="2">
              <a:lnSpc>
                <a:spcPct val="110000"/>
              </a:lnSpc>
            </a:pPr>
            <a:r>
              <a:rPr lang="en-US" sz="1400" dirty="0">
                <a:ea typeface="Times New Roman" panose="02020603050405020304" pitchFamily="18" charset="0"/>
              </a:rPr>
              <a:t>such right, property or information is used directly by the payer</a:t>
            </a:r>
            <a:endParaRPr lang="en-IN" sz="1400" dirty="0">
              <a:ea typeface="Times New Roman" panose="02020603050405020304" pitchFamily="18" charset="0"/>
            </a:endParaRPr>
          </a:p>
          <a:p>
            <a:pPr lvl="2">
              <a:lnSpc>
                <a:spcPct val="110000"/>
              </a:lnSpc>
            </a:pPr>
            <a:r>
              <a:rPr lang="en-US" sz="1400" dirty="0">
                <a:ea typeface="Times New Roman" panose="02020603050405020304" pitchFamily="18" charset="0"/>
              </a:rPr>
              <a:t>location of such right, property or information is in India</a:t>
            </a:r>
          </a:p>
          <a:p>
            <a:pPr lvl="1">
              <a:lnSpc>
                <a:spcPct val="110000"/>
              </a:lnSpc>
            </a:pPr>
            <a:r>
              <a:rPr lang="en-US" sz="1400" dirty="0" err="1"/>
              <a:t>Expln</a:t>
            </a:r>
            <a:r>
              <a:rPr lang="en-US" sz="1400" dirty="0"/>
              <a:t> 6 </a:t>
            </a:r>
            <a:r>
              <a:rPr lang="en-IN" sz="1400" dirty="0"/>
              <a:t>(</a:t>
            </a:r>
            <a:r>
              <a:rPr lang="en-IN" sz="1400" dirty="0" err="1"/>
              <a:t>wref</a:t>
            </a:r>
            <a:r>
              <a:rPr lang="en-IN" sz="1400" dirty="0"/>
              <a:t> 1.6.1976)</a:t>
            </a:r>
            <a:endParaRPr lang="en-US" sz="1400" dirty="0"/>
          </a:p>
          <a:p>
            <a:pPr lvl="2">
              <a:lnSpc>
                <a:spcPct val="110000"/>
              </a:lnSpc>
            </a:pPr>
            <a:r>
              <a:rPr lang="en-US" sz="1400" dirty="0">
                <a:ea typeface="Times New Roman" panose="02020603050405020304" pitchFamily="18" charset="0"/>
              </a:rPr>
              <a:t>"process" includes and shall be deemed to have always included transmission by satellite (including up-linking, amplification, conversion for down-linking of any signal), cable, optic </a:t>
            </a:r>
            <a:r>
              <a:rPr lang="en-US" sz="1400" dirty="0" err="1">
                <a:ea typeface="Times New Roman" panose="02020603050405020304" pitchFamily="18" charset="0"/>
              </a:rPr>
              <a:t>fibre</a:t>
            </a:r>
            <a:r>
              <a:rPr lang="en-US" sz="1400" dirty="0">
                <a:ea typeface="Times New Roman" panose="02020603050405020304" pitchFamily="18" charset="0"/>
              </a:rPr>
              <a:t> or by any other similar technology, whether or not such process is secret</a:t>
            </a:r>
          </a:p>
          <a:p>
            <a:pPr lvl="1">
              <a:lnSpc>
                <a:spcPct val="110000"/>
              </a:lnSpc>
              <a:spcBef>
                <a:spcPts val="450"/>
              </a:spcBef>
            </a:pPr>
            <a:r>
              <a:rPr lang="en-US" sz="1400" dirty="0" err="1"/>
              <a:t>Poompuhar</a:t>
            </a:r>
            <a:r>
              <a:rPr lang="en-US" sz="1400" dirty="0"/>
              <a:t> Shipping – </a:t>
            </a:r>
          </a:p>
          <a:p>
            <a:pPr lvl="2">
              <a:lnSpc>
                <a:spcPct val="110000"/>
              </a:lnSpc>
            </a:pPr>
            <a:r>
              <a:rPr lang="en-US" sz="1600" dirty="0" err="1"/>
              <a:t>Expln</a:t>
            </a:r>
            <a:r>
              <a:rPr lang="en-US" sz="1600" dirty="0"/>
              <a:t> 5 clarificatory- control or possession not necessary</a:t>
            </a:r>
          </a:p>
          <a:p>
            <a:pPr>
              <a:lnSpc>
                <a:spcPct val="110000"/>
              </a:lnSpc>
              <a:spcBef>
                <a:spcPts val="1000"/>
              </a:spcBef>
            </a:pPr>
            <a:r>
              <a:rPr lang="en-IN" sz="1600" dirty="0"/>
              <a:t>Technology used to provide banking services patented, not known to public- secret process </a:t>
            </a:r>
            <a:r>
              <a:rPr lang="en-IN" sz="1600" i="1" dirty="0"/>
              <a:t>[Mastercard Asia Pacific (2018) 406 ITR 43 (AAR)]</a:t>
            </a:r>
          </a:p>
          <a:p>
            <a:pPr>
              <a:lnSpc>
                <a:spcPct val="110000"/>
              </a:lnSpc>
              <a:spcBef>
                <a:spcPts val="1000"/>
              </a:spcBef>
            </a:pPr>
            <a:r>
              <a:rPr lang="en-IN" sz="1600" dirty="0"/>
              <a:t>Data storage charges not for use of equipment </a:t>
            </a:r>
            <a:r>
              <a:rPr lang="en-IN" sz="1600" i="1" dirty="0"/>
              <a:t>[</a:t>
            </a:r>
            <a:r>
              <a:rPr lang="en-IN" sz="1600" i="1" dirty="0" err="1"/>
              <a:t>Vishwak</a:t>
            </a:r>
            <a:r>
              <a:rPr lang="en-IN" sz="1600" i="1" dirty="0"/>
              <a:t> Solutions (2015) 38 ITR(T) 522 (Chennai ITAT)]</a:t>
            </a:r>
          </a:p>
          <a:p>
            <a:pPr>
              <a:lnSpc>
                <a:spcPct val="110000"/>
              </a:lnSpc>
            </a:pPr>
            <a:r>
              <a:rPr lang="en-IN" sz="1600" dirty="0"/>
              <a:t>Provision of </a:t>
            </a:r>
            <a:r>
              <a:rPr lang="en-IN" sz="1600" dirty="0" err="1"/>
              <a:t>bandwith</a:t>
            </a:r>
            <a:r>
              <a:rPr lang="en-IN" sz="1600" dirty="0"/>
              <a:t> services as </a:t>
            </a:r>
            <a:r>
              <a:rPr lang="en-IN" sz="1600" b="1" dirty="0"/>
              <a:t>standard services</a:t>
            </a:r>
            <a:r>
              <a:rPr lang="en-IN" sz="1600" dirty="0"/>
              <a:t> to transmit voice and data – not royalty under India-Singapore DTAA </a:t>
            </a:r>
            <a:r>
              <a:rPr lang="en-IN" sz="1600" i="1" dirty="0"/>
              <a:t>[Telstra Singapore (2021) 123 taxmann.com 124(Delhi </a:t>
            </a:r>
            <a:r>
              <a:rPr lang="en-IN" sz="1600" i="1" dirty="0" err="1"/>
              <a:t>Trib</a:t>
            </a:r>
            <a:r>
              <a:rPr lang="en-IN" sz="1600" i="1" dirty="0"/>
              <a:t>); </a:t>
            </a:r>
            <a:r>
              <a:rPr lang="en-IN" sz="1600" i="1" dirty="0" err="1"/>
              <a:t>Skycell</a:t>
            </a:r>
            <a:r>
              <a:rPr lang="en-IN" sz="1600" i="1" dirty="0"/>
              <a:t> Communications (2001) 251 ITR 53 (Madras)]</a:t>
            </a:r>
            <a:endParaRPr lang="en-IN" sz="2000" i="1" dirty="0"/>
          </a:p>
        </p:txBody>
      </p:sp>
      <p:sp>
        <p:nvSpPr>
          <p:cNvPr id="4" name="Date Placeholder 3">
            <a:extLst>
              <a:ext uri="{FF2B5EF4-FFF2-40B4-BE49-F238E27FC236}">
                <a16:creationId xmlns:a16="http://schemas.microsoft.com/office/drawing/2014/main" id="{F0DC0C3F-AF89-30C7-0954-3CB9DF199CF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5FA9E42F-999E-3AC5-6640-05E4F3F08691}"/>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DB13E559-2C21-E528-E4C3-6373ED823106}"/>
              </a:ext>
            </a:extLst>
          </p:cNvPr>
          <p:cNvSpPr>
            <a:spLocks noGrp="1"/>
          </p:cNvSpPr>
          <p:nvPr>
            <p:ph type="sldNum" sz="quarter" idx="12"/>
          </p:nvPr>
        </p:nvSpPr>
        <p:spPr/>
        <p:txBody>
          <a:bodyPr/>
          <a:lstStyle/>
          <a:p>
            <a:fld id="{53B6C93E-B05E-49F4-B363-E611733D9E4E}" type="slidenum">
              <a:rPr lang="en-US" smtClean="0"/>
              <a:pPr/>
              <a:t>90</a:t>
            </a:fld>
            <a:endParaRPr lang="en-US"/>
          </a:p>
        </p:txBody>
      </p:sp>
    </p:spTree>
    <p:extLst>
      <p:ext uri="{BB962C8B-B14F-4D97-AF65-F5344CB8AC3E}">
        <p14:creationId xmlns:p14="http://schemas.microsoft.com/office/powerpoint/2010/main" val="34090830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64BF-744A-03F1-E80A-55EDEB1A7817}"/>
              </a:ext>
            </a:extLst>
          </p:cNvPr>
          <p:cNvSpPr>
            <a:spLocks noGrp="1"/>
          </p:cNvSpPr>
          <p:nvPr>
            <p:ph type="title"/>
          </p:nvPr>
        </p:nvSpPr>
        <p:spPr>
          <a:xfrm>
            <a:off x="657606" y="216953"/>
            <a:ext cx="10772775" cy="1658198"/>
          </a:xfrm>
        </p:spPr>
        <p:txBody>
          <a:bodyPr/>
          <a:lstStyle/>
          <a:p>
            <a:r>
              <a:rPr lang="en-US" dirty="0"/>
              <a:t>Royalty – Software Payments</a:t>
            </a:r>
          </a:p>
        </p:txBody>
      </p:sp>
      <p:sp>
        <p:nvSpPr>
          <p:cNvPr id="3" name="Content Placeholder 2">
            <a:extLst>
              <a:ext uri="{FF2B5EF4-FFF2-40B4-BE49-F238E27FC236}">
                <a16:creationId xmlns:a16="http://schemas.microsoft.com/office/drawing/2014/main" id="{C9BA642A-FF6C-C817-D879-6F44F84906E0}"/>
              </a:ext>
            </a:extLst>
          </p:cNvPr>
          <p:cNvSpPr>
            <a:spLocks noGrp="1"/>
          </p:cNvSpPr>
          <p:nvPr>
            <p:ph idx="1"/>
          </p:nvPr>
        </p:nvSpPr>
        <p:spPr>
          <a:xfrm>
            <a:off x="676656" y="1733384"/>
            <a:ext cx="10753725" cy="4044481"/>
          </a:xfrm>
        </p:spPr>
        <p:txBody>
          <a:bodyPr/>
          <a:lstStyle/>
          <a:p>
            <a:r>
              <a:rPr lang="en-US" sz="1900" dirty="0"/>
              <a:t>Software controversy- </a:t>
            </a:r>
          </a:p>
          <a:p>
            <a:pPr lvl="1"/>
            <a:r>
              <a:rPr lang="en-US" sz="1550" dirty="0"/>
              <a:t>Use of computer software amounts to use of copyright in the software, royalty – Citrix Systems, Samsung, Synopsis Intl Old</a:t>
            </a:r>
          </a:p>
          <a:p>
            <a:pPr lvl="1"/>
            <a:r>
              <a:rPr lang="en-US" sz="1550" dirty="0"/>
              <a:t>Copyright to be distinguished from copyrighted article - </a:t>
            </a:r>
            <a:r>
              <a:rPr lang="en-US" sz="1550" dirty="0" err="1"/>
              <a:t>Infrasoft</a:t>
            </a:r>
            <a:r>
              <a:rPr lang="en-US" sz="1550" dirty="0"/>
              <a:t> (Delhi HC)</a:t>
            </a:r>
          </a:p>
          <a:p>
            <a:r>
              <a:rPr lang="en-US" sz="1900" dirty="0"/>
              <a:t>Explanation 4 </a:t>
            </a:r>
            <a:r>
              <a:rPr lang="en-US" sz="1900" dirty="0" err="1"/>
              <a:t>wref</a:t>
            </a:r>
            <a:r>
              <a:rPr lang="en-US" sz="1900" dirty="0"/>
              <a:t> 1.6.76</a:t>
            </a:r>
          </a:p>
          <a:p>
            <a:pPr lvl="1"/>
            <a:r>
              <a:rPr lang="en-US" sz="1550" dirty="0"/>
              <a:t>includes right to use or right for use computer software</a:t>
            </a:r>
          </a:p>
          <a:p>
            <a:r>
              <a:rPr lang="en-US" sz="1900" dirty="0"/>
              <a:t>Supreme Court in Engineering Analysis Centre of Excellence </a:t>
            </a:r>
            <a:r>
              <a:rPr lang="en-US" sz="1700" i="1" dirty="0"/>
              <a:t>[(2021) 125 taxmann.com 42 (SC)]</a:t>
            </a:r>
            <a:endParaRPr lang="en-US" sz="1900" i="1" dirty="0"/>
          </a:p>
          <a:p>
            <a:pPr lvl="1"/>
            <a:r>
              <a:rPr lang="en-US" sz="1550" dirty="0"/>
              <a:t>Use of computer software not use of copyright</a:t>
            </a:r>
          </a:p>
          <a:p>
            <a:pPr lvl="1"/>
            <a:r>
              <a:rPr lang="en-US" sz="1550" dirty="0"/>
              <a:t>No use of copyright by distributors of shrink-wrapped software</a:t>
            </a:r>
          </a:p>
          <a:p>
            <a:pPr lvl="1"/>
            <a:r>
              <a:rPr lang="en-US" sz="1550" dirty="0" err="1"/>
              <a:t>Expln</a:t>
            </a:r>
            <a:r>
              <a:rPr lang="en-US" sz="1550" dirty="0"/>
              <a:t> 4 not retrospective</a:t>
            </a:r>
          </a:p>
        </p:txBody>
      </p:sp>
      <p:sp>
        <p:nvSpPr>
          <p:cNvPr id="4" name="Date Placeholder 3">
            <a:extLst>
              <a:ext uri="{FF2B5EF4-FFF2-40B4-BE49-F238E27FC236}">
                <a16:creationId xmlns:a16="http://schemas.microsoft.com/office/drawing/2014/main" id="{DC329A55-D39F-E280-6F37-A8627A5F16F3}"/>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B11F124B-A0ED-4C7A-E5CA-D874AD2E6C2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DF6BA493-9BE7-59A8-5130-FA85EC55CD24}"/>
              </a:ext>
            </a:extLst>
          </p:cNvPr>
          <p:cNvSpPr>
            <a:spLocks noGrp="1"/>
          </p:cNvSpPr>
          <p:nvPr>
            <p:ph type="sldNum" sz="quarter" idx="12"/>
          </p:nvPr>
        </p:nvSpPr>
        <p:spPr/>
        <p:txBody>
          <a:bodyPr/>
          <a:lstStyle/>
          <a:p>
            <a:fld id="{53B6C93E-B05E-49F4-B363-E611733D9E4E}" type="slidenum">
              <a:rPr lang="en-US" smtClean="0"/>
              <a:pPr/>
              <a:t>91</a:t>
            </a:fld>
            <a:endParaRPr lang="en-US"/>
          </a:p>
        </p:txBody>
      </p:sp>
    </p:spTree>
    <p:extLst>
      <p:ext uri="{BB962C8B-B14F-4D97-AF65-F5344CB8AC3E}">
        <p14:creationId xmlns:p14="http://schemas.microsoft.com/office/powerpoint/2010/main" val="33612629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DCDF-A90D-B439-A135-06B525166E47}"/>
              </a:ext>
            </a:extLst>
          </p:cNvPr>
          <p:cNvSpPr>
            <a:spLocks noGrp="1"/>
          </p:cNvSpPr>
          <p:nvPr>
            <p:ph type="title"/>
          </p:nvPr>
        </p:nvSpPr>
        <p:spPr>
          <a:xfrm>
            <a:off x="676656" y="36191"/>
            <a:ext cx="10772775" cy="1340907"/>
          </a:xfrm>
        </p:spPr>
        <p:txBody>
          <a:bodyPr/>
          <a:lstStyle/>
          <a:p>
            <a:r>
              <a:rPr lang="en-US" sz="4400" dirty="0"/>
              <a:t>SC in case Engineering Analysis</a:t>
            </a:r>
            <a:endParaRPr lang="en-US" dirty="0"/>
          </a:p>
        </p:txBody>
      </p:sp>
      <p:sp>
        <p:nvSpPr>
          <p:cNvPr id="3" name="Content Placeholder 2">
            <a:extLst>
              <a:ext uri="{FF2B5EF4-FFF2-40B4-BE49-F238E27FC236}">
                <a16:creationId xmlns:a16="http://schemas.microsoft.com/office/drawing/2014/main" id="{66B5DCA1-1C0D-0D41-6DC7-CA8E464B8281}"/>
              </a:ext>
            </a:extLst>
          </p:cNvPr>
          <p:cNvSpPr>
            <a:spLocks noGrp="1"/>
          </p:cNvSpPr>
          <p:nvPr>
            <p:ph idx="1"/>
          </p:nvPr>
        </p:nvSpPr>
        <p:spPr>
          <a:xfrm>
            <a:off x="676656" y="1377098"/>
            <a:ext cx="10753725" cy="5035349"/>
          </a:xfrm>
        </p:spPr>
        <p:txBody>
          <a:bodyPr>
            <a:normAutofit fontScale="92500"/>
          </a:bodyPr>
          <a:lstStyle/>
          <a:p>
            <a:r>
              <a:rPr lang="en-US" sz="1800" dirty="0"/>
              <a:t>Four business models categorized by SC:</a:t>
            </a:r>
          </a:p>
          <a:p>
            <a:pPr lvl="1"/>
            <a:r>
              <a:rPr lang="en-US" sz="1600" dirty="0"/>
              <a:t>Sale of software directly to an end user by a non-resident</a:t>
            </a:r>
          </a:p>
          <a:p>
            <a:pPr lvl="1"/>
            <a:r>
              <a:rPr lang="en-US" sz="1600" dirty="0"/>
              <a:t>Sale of Software by a non-resident to Indian distributors for resale to end customers in India</a:t>
            </a:r>
          </a:p>
          <a:p>
            <a:pPr lvl="1"/>
            <a:r>
              <a:rPr lang="en-US" sz="1600" dirty="0"/>
              <a:t>Sale of software by a non-resident to a foreign distributor for resale to end customers in India </a:t>
            </a:r>
          </a:p>
          <a:p>
            <a:pPr lvl="1"/>
            <a:r>
              <a:rPr lang="en-US" sz="1600" dirty="0"/>
              <a:t>Software bundled with hardware and sold by foreign suppliers to Indian distributors or end users </a:t>
            </a:r>
          </a:p>
          <a:p>
            <a:pPr>
              <a:spcBef>
                <a:spcPts val="600"/>
              </a:spcBef>
            </a:pPr>
            <a:r>
              <a:rPr lang="en-US" sz="1800" dirty="0"/>
              <a:t>The </a:t>
            </a:r>
            <a:r>
              <a:rPr lang="en-US" sz="1800" b="1" dirty="0"/>
              <a:t>transferee/</a:t>
            </a:r>
            <a:r>
              <a:rPr lang="en-US" sz="1800" b="1" dirty="0" err="1"/>
              <a:t>licencee</a:t>
            </a:r>
            <a:r>
              <a:rPr lang="en-US" sz="1800" b="1" dirty="0"/>
              <a:t> should acquire rights </a:t>
            </a:r>
            <a:r>
              <a:rPr lang="en-US" sz="1800" dirty="0"/>
              <a:t>- either in entirety or partially co-extensive with the owner/transferor who divests himself of the rights he possesses pro tanto (para 89 of the SC’s decision). </a:t>
            </a:r>
          </a:p>
          <a:p>
            <a:pPr>
              <a:spcBef>
                <a:spcPts val="600"/>
              </a:spcBef>
            </a:pPr>
            <a:r>
              <a:rPr lang="en-US" sz="1800" dirty="0"/>
              <a:t>The </a:t>
            </a:r>
            <a:r>
              <a:rPr lang="en-US" sz="1800" b="1" dirty="0"/>
              <a:t>parting of intellectual property rights </a:t>
            </a:r>
            <a:r>
              <a:rPr lang="en-US" sz="1800" dirty="0"/>
              <a:t>inherent in and attached to the software product in </a:t>
            </a:r>
            <a:r>
              <a:rPr lang="en-US" sz="1800" dirty="0" err="1"/>
              <a:t>favour</a:t>
            </a:r>
            <a:r>
              <a:rPr lang="en-US" sz="1800" dirty="0"/>
              <a:t> of the </a:t>
            </a:r>
            <a:r>
              <a:rPr lang="en-US" sz="1800" dirty="0" err="1"/>
              <a:t>licencee</a:t>
            </a:r>
            <a:r>
              <a:rPr lang="en-US" sz="1800" dirty="0"/>
              <a:t>/customer is what is contemplated by the definition clause in the Act as well as the Treaty.</a:t>
            </a:r>
          </a:p>
          <a:p>
            <a:pPr>
              <a:spcBef>
                <a:spcPts val="600"/>
              </a:spcBef>
            </a:pPr>
            <a:r>
              <a:rPr lang="en-US" sz="1800" b="1" dirty="0"/>
              <a:t>Merely authorizing </a:t>
            </a:r>
            <a:r>
              <a:rPr lang="en-US" sz="1800" dirty="0"/>
              <a:t>or enabling a customer to have the benefit of data or instructions contained therein without any further right to deal with them independently does not tantamount to transfer of rights in relation to copyright or conferment of the right of using the copyright. (para 89 of the SC’s decision)</a:t>
            </a:r>
          </a:p>
          <a:p>
            <a:pPr>
              <a:spcBef>
                <a:spcPts val="600"/>
              </a:spcBef>
            </a:pPr>
            <a:r>
              <a:rPr lang="en-US" sz="1800" dirty="0"/>
              <a:t>Amounts paid by resident Indian end-users/distributors to NR computer software manufacturers/suppliers, as consideration for the resale/use of the computer software through EULAs/distribution agreements, not payment towards copyright in computer software.</a:t>
            </a:r>
          </a:p>
        </p:txBody>
      </p:sp>
      <p:sp>
        <p:nvSpPr>
          <p:cNvPr id="4" name="Date Placeholder 3">
            <a:extLst>
              <a:ext uri="{FF2B5EF4-FFF2-40B4-BE49-F238E27FC236}">
                <a16:creationId xmlns:a16="http://schemas.microsoft.com/office/drawing/2014/main" id="{EE55F22F-2565-945F-2CD6-5185B7DCA14D}"/>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19B7BE94-7099-901B-8A64-09F2D30CF4DE}"/>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4C0B36A7-DD1E-E1FA-8736-D315B4FC71A9}"/>
              </a:ext>
            </a:extLst>
          </p:cNvPr>
          <p:cNvSpPr>
            <a:spLocks noGrp="1"/>
          </p:cNvSpPr>
          <p:nvPr>
            <p:ph type="sldNum" sz="quarter" idx="12"/>
          </p:nvPr>
        </p:nvSpPr>
        <p:spPr/>
        <p:txBody>
          <a:bodyPr/>
          <a:lstStyle/>
          <a:p>
            <a:fld id="{53B6C93E-B05E-49F4-B363-E611733D9E4E}" type="slidenum">
              <a:rPr lang="en-US" smtClean="0"/>
              <a:pPr/>
              <a:t>92</a:t>
            </a:fld>
            <a:endParaRPr lang="en-US"/>
          </a:p>
        </p:txBody>
      </p:sp>
    </p:spTree>
    <p:extLst>
      <p:ext uri="{BB962C8B-B14F-4D97-AF65-F5344CB8AC3E}">
        <p14:creationId xmlns:p14="http://schemas.microsoft.com/office/powerpoint/2010/main" val="17064944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6CA9-38C8-7AFD-FBF2-025CC3137484}"/>
              </a:ext>
            </a:extLst>
          </p:cNvPr>
          <p:cNvSpPr>
            <a:spLocks noGrp="1"/>
          </p:cNvSpPr>
          <p:nvPr>
            <p:ph type="title"/>
          </p:nvPr>
        </p:nvSpPr>
        <p:spPr>
          <a:xfrm>
            <a:off x="657606" y="227355"/>
            <a:ext cx="10772775" cy="1154338"/>
          </a:xfrm>
        </p:spPr>
        <p:txBody>
          <a:bodyPr/>
          <a:lstStyle/>
          <a:p>
            <a:r>
              <a:rPr lang="en-US" dirty="0"/>
              <a:t>Royalty and FTS – Income-tax Provisions</a:t>
            </a:r>
          </a:p>
        </p:txBody>
      </p:sp>
      <p:sp>
        <p:nvSpPr>
          <p:cNvPr id="3" name="Content Placeholder 2">
            <a:extLst>
              <a:ext uri="{FF2B5EF4-FFF2-40B4-BE49-F238E27FC236}">
                <a16:creationId xmlns:a16="http://schemas.microsoft.com/office/drawing/2014/main" id="{13F9D86C-BA17-E787-C087-D1F239BBE2FC}"/>
              </a:ext>
            </a:extLst>
          </p:cNvPr>
          <p:cNvSpPr>
            <a:spLocks noGrp="1"/>
          </p:cNvSpPr>
          <p:nvPr>
            <p:ph idx="1"/>
          </p:nvPr>
        </p:nvSpPr>
        <p:spPr/>
        <p:txBody>
          <a:bodyPr/>
          <a:lstStyle/>
          <a:p>
            <a:r>
              <a:rPr lang="en-US" dirty="0"/>
              <a:t>Sec. 115A</a:t>
            </a:r>
          </a:p>
          <a:p>
            <a:pPr lvl="1"/>
            <a:r>
              <a:rPr lang="en-US" sz="1600" dirty="0"/>
              <a:t>from an Indian concern and sec. 44DA not applicable</a:t>
            </a:r>
          </a:p>
          <a:p>
            <a:pPr lvl="1"/>
            <a:r>
              <a:rPr lang="en-US" sz="1600" dirty="0"/>
              <a:t>Gross tax rate 10%, no deduction</a:t>
            </a:r>
          </a:p>
          <a:p>
            <a:pPr lvl="1"/>
            <a:r>
              <a:rPr lang="en-US" sz="1600" dirty="0"/>
              <a:t>If TDS deducted as per Act, no obligation to file return</a:t>
            </a:r>
          </a:p>
          <a:p>
            <a:r>
              <a:rPr lang="en-US" dirty="0"/>
              <a:t>Sec. 44DA</a:t>
            </a:r>
          </a:p>
          <a:p>
            <a:pPr lvl="1"/>
            <a:r>
              <a:rPr lang="en-IN" sz="1600" dirty="0"/>
              <a:t>If NR has a permanent establishment in India and royalty /FTS effectively connected with that PE</a:t>
            </a:r>
          </a:p>
          <a:p>
            <a:pPr lvl="1"/>
            <a:r>
              <a:rPr lang="en-IN" sz="1600" dirty="0"/>
              <a:t>Net basis taxation</a:t>
            </a:r>
          </a:p>
          <a:p>
            <a:r>
              <a:rPr lang="en-IN" sz="2000" dirty="0"/>
              <a:t>Sec 195 TDS obligation</a:t>
            </a:r>
            <a:endParaRPr lang="en-US" dirty="0"/>
          </a:p>
        </p:txBody>
      </p:sp>
      <p:sp>
        <p:nvSpPr>
          <p:cNvPr id="4" name="Date Placeholder 3">
            <a:extLst>
              <a:ext uri="{FF2B5EF4-FFF2-40B4-BE49-F238E27FC236}">
                <a16:creationId xmlns:a16="http://schemas.microsoft.com/office/drawing/2014/main" id="{5F33344E-F8FA-E72D-1752-EA58E18E52D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BA24D258-47E5-E5C4-A038-F425F1BE9C50}"/>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C539F1CE-66ED-C28F-DFAA-EE5D9D2E9F17}"/>
              </a:ext>
            </a:extLst>
          </p:cNvPr>
          <p:cNvSpPr>
            <a:spLocks noGrp="1"/>
          </p:cNvSpPr>
          <p:nvPr>
            <p:ph type="sldNum" sz="quarter" idx="12"/>
          </p:nvPr>
        </p:nvSpPr>
        <p:spPr/>
        <p:txBody>
          <a:bodyPr/>
          <a:lstStyle/>
          <a:p>
            <a:fld id="{53B6C93E-B05E-49F4-B363-E611733D9E4E}" type="slidenum">
              <a:rPr lang="en-US" smtClean="0"/>
              <a:pPr/>
              <a:t>93</a:t>
            </a:fld>
            <a:endParaRPr lang="en-US"/>
          </a:p>
        </p:txBody>
      </p:sp>
    </p:spTree>
    <p:extLst>
      <p:ext uri="{BB962C8B-B14F-4D97-AF65-F5344CB8AC3E}">
        <p14:creationId xmlns:p14="http://schemas.microsoft.com/office/powerpoint/2010/main" val="23967872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6CA9-38C8-7AFD-FBF2-025CC3137484}"/>
              </a:ext>
            </a:extLst>
          </p:cNvPr>
          <p:cNvSpPr>
            <a:spLocks noGrp="1"/>
          </p:cNvSpPr>
          <p:nvPr>
            <p:ph type="title"/>
          </p:nvPr>
        </p:nvSpPr>
        <p:spPr>
          <a:xfrm>
            <a:off x="657606" y="227355"/>
            <a:ext cx="10772775" cy="1154338"/>
          </a:xfrm>
        </p:spPr>
        <p:txBody>
          <a:bodyPr/>
          <a:lstStyle/>
          <a:p>
            <a:r>
              <a:rPr lang="en-US" dirty="0"/>
              <a:t>Most </a:t>
            </a:r>
            <a:r>
              <a:rPr lang="en-US" dirty="0" err="1"/>
              <a:t>Favoured</a:t>
            </a:r>
            <a:r>
              <a:rPr lang="en-US" dirty="0"/>
              <a:t> Nations (MFN) Clause</a:t>
            </a:r>
          </a:p>
        </p:txBody>
      </p:sp>
      <p:sp>
        <p:nvSpPr>
          <p:cNvPr id="3" name="Content Placeholder 2">
            <a:extLst>
              <a:ext uri="{FF2B5EF4-FFF2-40B4-BE49-F238E27FC236}">
                <a16:creationId xmlns:a16="http://schemas.microsoft.com/office/drawing/2014/main" id="{13F9D86C-BA17-E787-C087-D1F239BBE2FC}"/>
              </a:ext>
            </a:extLst>
          </p:cNvPr>
          <p:cNvSpPr>
            <a:spLocks noGrp="1"/>
          </p:cNvSpPr>
          <p:nvPr>
            <p:ph idx="1"/>
          </p:nvPr>
        </p:nvSpPr>
        <p:spPr>
          <a:xfrm>
            <a:off x="676656" y="1593130"/>
            <a:ext cx="10753725" cy="4184735"/>
          </a:xfrm>
        </p:spPr>
        <p:txBody>
          <a:bodyPr>
            <a:normAutofit fontScale="85000" lnSpcReduction="20000"/>
          </a:bodyPr>
          <a:lstStyle/>
          <a:p>
            <a:r>
              <a:rPr lang="en-US" dirty="0"/>
              <a:t>Limits taxation under a treaty to the extent of more </a:t>
            </a:r>
            <a:r>
              <a:rPr lang="en-US" dirty="0" err="1"/>
              <a:t>favourable</a:t>
            </a:r>
            <a:r>
              <a:rPr lang="en-US" dirty="0"/>
              <a:t> rate/scope in another treaty of India with an OECD Member country</a:t>
            </a:r>
          </a:p>
          <a:p>
            <a:r>
              <a:rPr lang="en-US" dirty="0"/>
              <a:t>India has MFN Clause with Sweden, France, Switzerland, Philippines, Belgium, Netherlands, Spain, Hungary, Nepal</a:t>
            </a:r>
          </a:p>
          <a:p>
            <a:r>
              <a:rPr lang="en-US" dirty="0"/>
              <a:t>Controversy: Indian treaties with Slovenia, Lithuania &amp; Colombia have a </a:t>
            </a:r>
            <a:r>
              <a:rPr lang="en-US" dirty="0" err="1"/>
              <a:t>favourable</a:t>
            </a:r>
            <a:r>
              <a:rPr lang="en-US" dirty="0"/>
              <a:t> rate for dividends @ 5%</a:t>
            </a:r>
          </a:p>
          <a:p>
            <a:pPr lvl="1"/>
            <a:r>
              <a:rPr lang="en-US" dirty="0"/>
              <a:t>These countries were not OECD Member when signing the treaty</a:t>
            </a:r>
          </a:p>
          <a:p>
            <a:pPr lvl="1"/>
            <a:r>
              <a:rPr lang="en-US" dirty="0"/>
              <a:t>They became OECD Members later </a:t>
            </a:r>
          </a:p>
          <a:p>
            <a:r>
              <a:rPr lang="en-US" dirty="0"/>
              <a:t>Decisions by Delhi HC in </a:t>
            </a:r>
            <a:r>
              <a:rPr lang="en-US" dirty="0" err="1"/>
              <a:t>favour</a:t>
            </a:r>
            <a:r>
              <a:rPr lang="en-US" dirty="0"/>
              <a:t> of assessee</a:t>
            </a:r>
          </a:p>
          <a:p>
            <a:pPr lvl="1"/>
            <a:r>
              <a:rPr lang="en-US" dirty="0"/>
              <a:t>Concentrix Services Netherlands B.V. [2021] 127 taxmann.com 43</a:t>
            </a:r>
          </a:p>
          <a:p>
            <a:pPr lvl="1"/>
            <a:r>
              <a:rPr lang="en-US" dirty="0"/>
              <a:t>Deccan Holdings B.V. [2021] 133 taxmann.com 94 </a:t>
            </a:r>
          </a:p>
          <a:p>
            <a:r>
              <a:rPr lang="en-US" dirty="0"/>
              <a:t>Revenue’s stand spelt out in CBDT Circular No. 3/2022 dated 3rd February 2022</a:t>
            </a:r>
          </a:p>
          <a:p>
            <a:pPr lvl="1"/>
            <a:r>
              <a:rPr lang="en-US" dirty="0"/>
              <a:t>Pune ITAT decision in case of GRI Renewable Industries S.L. in </a:t>
            </a:r>
            <a:r>
              <a:rPr lang="en-US" dirty="0" err="1"/>
              <a:t>favour</a:t>
            </a:r>
            <a:r>
              <a:rPr lang="en-US" dirty="0"/>
              <a:t> of revenue</a:t>
            </a:r>
          </a:p>
          <a:p>
            <a:endParaRPr lang="en-US" dirty="0"/>
          </a:p>
        </p:txBody>
      </p:sp>
      <p:sp>
        <p:nvSpPr>
          <p:cNvPr id="4" name="Date Placeholder 3">
            <a:extLst>
              <a:ext uri="{FF2B5EF4-FFF2-40B4-BE49-F238E27FC236}">
                <a16:creationId xmlns:a16="http://schemas.microsoft.com/office/drawing/2014/main" id="{5F33344E-F8FA-E72D-1752-EA58E18E52D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BA24D258-47E5-E5C4-A038-F425F1BE9C50}"/>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C539F1CE-66ED-C28F-DFAA-EE5D9D2E9F17}"/>
              </a:ext>
            </a:extLst>
          </p:cNvPr>
          <p:cNvSpPr>
            <a:spLocks noGrp="1"/>
          </p:cNvSpPr>
          <p:nvPr>
            <p:ph type="sldNum" sz="quarter" idx="12"/>
          </p:nvPr>
        </p:nvSpPr>
        <p:spPr/>
        <p:txBody>
          <a:bodyPr/>
          <a:lstStyle/>
          <a:p>
            <a:fld id="{53B6C93E-B05E-49F4-B363-E611733D9E4E}" type="slidenum">
              <a:rPr lang="en-US" smtClean="0"/>
              <a:pPr/>
              <a:t>94</a:t>
            </a:fld>
            <a:endParaRPr lang="en-US"/>
          </a:p>
        </p:txBody>
      </p:sp>
    </p:spTree>
    <p:extLst>
      <p:ext uri="{BB962C8B-B14F-4D97-AF65-F5344CB8AC3E}">
        <p14:creationId xmlns:p14="http://schemas.microsoft.com/office/powerpoint/2010/main" val="38558872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8" name="Picture 17" descr="Sea of white umbrellas with one blue one in the crowd">
            <a:extLst>
              <a:ext uri="{FF2B5EF4-FFF2-40B4-BE49-F238E27FC236}">
                <a16:creationId xmlns:a16="http://schemas.microsoft.com/office/drawing/2014/main" id="{61E21074-A7C8-CF5B-1981-B147156592C4}"/>
              </a:ext>
            </a:extLst>
          </p:cNvPr>
          <p:cNvPicPr>
            <a:picLocks noChangeAspect="1"/>
          </p:cNvPicPr>
          <p:nvPr/>
        </p:nvPicPr>
        <p:blipFill rotWithShape="1">
          <a:blip r:embed="rId3"/>
          <a:srcRect t="3974" r="9091" b="6705"/>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03504" y="2477347"/>
            <a:ext cx="6766928" cy="1645920"/>
          </a:xfrm>
        </p:spPr>
        <p:txBody>
          <a:bodyPr vert="horz" lIns="91440" tIns="45720" rIns="91440" bIns="45720" rtlCol="0" anchor="b">
            <a:normAutofit/>
          </a:bodyPr>
          <a:lstStyle/>
          <a:p>
            <a:pPr>
              <a:lnSpc>
                <a:spcPct val="80000"/>
              </a:lnSpc>
            </a:pPr>
            <a:r>
              <a:rPr lang="en-US" sz="5400" kern="1200" spc="-120" baseline="0" dirty="0">
                <a:solidFill>
                  <a:schemeClr val="tx1"/>
                </a:solidFill>
                <a:latin typeface="Georgia"/>
              </a:rPr>
              <a:t>Special Provisions for Non-Residents</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a:xfrm>
            <a:off x="685800" y="6412447"/>
            <a:ext cx="4114800" cy="228600"/>
          </a:xfrm>
        </p:spPr>
        <p:txBody>
          <a:bodyPr vert="horz" lIns="91440" tIns="45720" rIns="91440" bIns="45720" rtlCol="0" anchor="ctr">
            <a:normAutofit/>
          </a:bodyPr>
          <a:lstStyle/>
          <a:p>
            <a:pPr>
              <a:lnSpc>
                <a:spcPct val="90000"/>
              </a:lnSpc>
              <a:spcAft>
                <a:spcPts val="600"/>
              </a:spcAft>
            </a:pPr>
            <a:r>
              <a:rPr lang="en-US" sz="950">
                <a:solidFill>
                  <a:srgbClr val="FFFFFF"/>
                </a:solidFill>
                <a:latin typeface="+mn-lt"/>
              </a:rPr>
              <a:t>10-Oct-2023</a:t>
            </a:r>
          </a:p>
        </p:txBody>
      </p:sp>
      <p:sp>
        <p:nvSpPr>
          <p:cNvPr id="3" name="Footer Placeholder 2">
            <a:extLst>
              <a:ext uri="{FF2B5EF4-FFF2-40B4-BE49-F238E27FC236}">
                <a16:creationId xmlns:a16="http://schemas.microsoft.com/office/drawing/2014/main" id="{C3E54736-9244-6FA0-252C-5D1C59A907DA}"/>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0C4F11D6-032F-F887-4F63-498E70B86257}"/>
              </a:ext>
            </a:extLst>
          </p:cNvPr>
          <p:cNvSpPr>
            <a:spLocks noGrp="1"/>
          </p:cNvSpPr>
          <p:nvPr>
            <p:ph type="sldNum" sz="quarter" idx="12"/>
          </p:nvPr>
        </p:nvSpPr>
        <p:spPr/>
        <p:txBody>
          <a:bodyPr/>
          <a:lstStyle/>
          <a:p>
            <a:fld id="{53B6C93E-B05E-49F4-B363-E611733D9E4E}" type="slidenum">
              <a:rPr lang="en-US" smtClean="0"/>
              <a:pPr/>
              <a:t>95</a:t>
            </a:fld>
            <a:endParaRPr lang="en-US"/>
          </a:p>
        </p:txBody>
      </p:sp>
    </p:spTree>
    <p:extLst>
      <p:ext uri="{BB962C8B-B14F-4D97-AF65-F5344CB8AC3E}">
        <p14:creationId xmlns:p14="http://schemas.microsoft.com/office/powerpoint/2010/main" val="1627281276"/>
      </p:ext>
    </p:extLst>
  </p:cSld>
  <p:clrMapOvr>
    <a:overrideClrMapping bg1="dk1" tx1="lt1" bg2="dk2" tx2="lt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39B1-5999-6538-62A1-D92C93D921D5}"/>
              </a:ext>
            </a:extLst>
          </p:cNvPr>
          <p:cNvSpPr>
            <a:spLocks noGrp="1"/>
          </p:cNvSpPr>
          <p:nvPr>
            <p:ph type="title"/>
          </p:nvPr>
        </p:nvSpPr>
        <p:spPr>
          <a:xfrm>
            <a:off x="667130" y="36191"/>
            <a:ext cx="10772775" cy="783941"/>
          </a:xfrm>
        </p:spPr>
        <p:txBody>
          <a:bodyPr/>
          <a:lstStyle/>
          <a:p>
            <a:r>
              <a:rPr lang="en-US" dirty="0"/>
              <a:t>Specific Exemptions for Non-Residents</a:t>
            </a:r>
          </a:p>
        </p:txBody>
      </p:sp>
      <p:sp>
        <p:nvSpPr>
          <p:cNvPr id="3" name="Content Placeholder 2">
            <a:extLst>
              <a:ext uri="{FF2B5EF4-FFF2-40B4-BE49-F238E27FC236}">
                <a16:creationId xmlns:a16="http://schemas.microsoft.com/office/drawing/2014/main" id="{8521F2E3-3018-FE84-BEF9-8CE56C2BB99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D1C7986-098B-B72B-BBE1-3463923A1178}"/>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CCE3720E-4666-B885-4BD9-D08890ECFBA6}"/>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D6356D16-B68D-9704-58D8-977A57011662}"/>
              </a:ext>
            </a:extLst>
          </p:cNvPr>
          <p:cNvSpPr>
            <a:spLocks noGrp="1"/>
          </p:cNvSpPr>
          <p:nvPr>
            <p:ph type="sldNum" sz="quarter" idx="12"/>
          </p:nvPr>
        </p:nvSpPr>
        <p:spPr/>
        <p:txBody>
          <a:bodyPr/>
          <a:lstStyle/>
          <a:p>
            <a:fld id="{53B6C93E-B05E-49F4-B363-E611733D9E4E}" type="slidenum">
              <a:rPr lang="en-US" smtClean="0"/>
              <a:pPr/>
              <a:t>96</a:t>
            </a:fld>
            <a:endParaRPr lang="en-US"/>
          </a:p>
        </p:txBody>
      </p:sp>
      <p:graphicFrame>
        <p:nvGraphicFramePr>
          <p:cNvPr id="7" name="Table 4">
            <a:extLst>
              <a:ext uri="{FF2B5EF4-FFF2-40B4-BE49-F238E27FC236}">
                <a16:creationId xmlns:a16="http://schemas.microsoft.com/office/drawing/2014/main" id="{E48F0860-65C5-4881-051C-DF05AC7CC4C7}"/>
              </a:ext>
            </a:extLst>
          </p:cNvPr>
          <p:cNvGraphicFramePr>
            <a:graphicFrameLocks noGrp="1"/>
          </p:cNvGraphicFramePr>
          <p:nvPr>
            <p:extLst>
              <p:ext uri="{D42A27DB-BD31-4B8C-83A1-F6EECF244321}">
                <p14:modId xmlns:p14="http://schemas.microsoft.com/office/powerpoint/2010/main" val="2573098239"/>
              </p:ext>
            </p:extLst>
          </p:nvPr>
        </p:nvGraphicFramePr>
        <p:xfrm>
          <a:off x="685800" y="820132"/>
          <a:ext cx="11004206" cy="5410984"/>
        </p:xfrm>
        <a:graphic>
          <a:graphicData uri="http://schemas.openxmlformats.org/drawingml/2006/table">
            <a:tbl>
              <a:tblPr firstRow="1" bandRow="1">
                <a:tableStyleId>{5C22544A-7EE6-4342-B048-85BDC9FD1C3A}</a:tableStyleId>
              </a:tblPr>
              <a:tblGrid>
                <a:gridCol w="1972358">
                  <a:extLst>
                    <a:ext uri="{9D8B030D-6E8A-4147-A177-3AD203B41FA5}">
                      <a16:colId xmlns:a16="http://schemas.microsoft.com/office/drawing/2014/main" val="976705472"/>
                    </a:ext>
                  </a:extLst>
                </a:gridCol>
                <a:gridCol w="9031848">
                  <a:extLst>
                    <a:ext uri="{9D8B030D-6E8A-4147-A177-3AD203B41FA5}">
                      <a16:colId xmlns:a16="http://schemas.microsoft.com/office/drawing/2014/main" val="2017099473"/>
                    </a:ext>
                  </a:extLst>
                </a:gridCol>
              </a:tblGrid>
              <a:tr h="375834">
                <a:tc>
                  <a:txBody>
                    <a:bodyPr/>
                    <a:lstStyle/>
                    <a:p>
                      <a:r>
                        <a:rPr lang="en-US" dirty="0">
                          <a:latin typeface="Book Antiqua" panose="02040602050305030304" pitchFamily="18" charset="0"/>
                        </a:rPr>
                        <a:t>Section</a:t>
                      </a:r>
                      <a:endParaRPr lang="en-IN" dirty="0">
                        <a:latin typeface="Book Antiqua" panose="02040602050305030304" pitchFamily="18" charset="0"/>
                      </a:endParaRPr>
                    </a:p>
                  </a:txBody>
                  <a:tcPr/>
                </a:tc>
                <a:tc>
                  <a:txBody>
                    <a:bodyPr/>
                    <a:lstStyle/>
                    <a:p>
                      <a:r>
                        <a:rPr lang="en-US">
                          <a:latin typeface="Book Antiqua" panose="02040602050305030304" pitchFamily="18" charset="0"/>
                        </a:rPr>
                        <a:t>Income</a:t>
                      </a:r>
                      <a:endParaRPr lang="en-IN" dirty="0">
                        <a:latin typeface="Book Antiqua" panose="02040602050305030304" pitchFamily="18" charset="0"/>
                      </a:endParaRPr>
                    </a:p>
                  </a:txBody>
                  <a:tcPr/>
                </a:tc>
                <a:extLst>
                  <a:ext uri="{0D108BD9-81ED-4DB2-BD59-A6C34878D82A}">
                    <a16:rowId xmlns:a16="http://schemas.microsoft.com/office/drawing/2014/main" val="1292320451"/>
                  </a:ext>
                </a:extLst>
              </a:tr>
              <a:tr h="375834">
                <a:tc>
                  <a:txBody>
                    <a:bodyPr/>
                    <a:lstStyle/>
                    <a:p>
                      <a:r>
                        <a:rPr lang="en-IN" dirty="0">
                          <a:latin typeface="Book Antiqua" panose="02040602050305030304" pitchFamily="18" charset="0"/>
                        </a:rPr>
                        <a:t>10(4)(ii) </a:t>
                      </a:r>
                    </a:p>
                  </a:txBody>
                  <a:tcPr/>
                </a:tc>
                <a:tc>
                  <a:txBody>
                    <a:bodyPr/>
                    <a:lstStyle/>
                    <a:p>
                      <a:r>
                        <a:rPr lang="en-IN">
                          <a:latin typeface="Book Antiqua" panose="02040602050305030304" pitchFamily="18" charset="0"/>
                        </a:rPr>
                        <a:t>NRE Interest for non-residents </a:t>
                      </a:r>
                      <a:r>
                        <a:rPr lang="en-IN" i="1">
                          <a:latin typeface="Book Antiqua" panose="02040602050305030304" pitchFamily="18" charset="0"/>
                        </a:rPr>
                        <a:t>under FEMA</a:t>
                      </a:r>
                      <a:endParaRPr lang="en-IN" dirty="0">
                        <a:latin typeface="Book Antiqua" panose="02040602050305030304" pitchFamily="18" charset="0"/>
                      </a:endParaRPr>
                    </a:p>
                  </a:txBody>
                  <a:tcPr/>
                </a:tc>
                <a:extLst>
                  <a:ext uri="{0D108BD9-81ED-4DB2-BD59-A6C34878D82A}">
                    <a16:rowId xmlns:a16="http://schemas.microsoft.com/office/drawing/2014/main" val="3883624179"/>
                  </a:ext>
                </a:extLst>
              </a:tr>
              <a:tr h="648701">
                <a:tc>
                  <a:txBody>
                    <a:bodyPr/>
                    <a:lstStyle/>
                    <a:p>
                      <a:r>
                        <a:rPr lang="en-IN" dirty="0">
                          <a:latin typeface="Book Antiqua" panose="02040602050305030304" pitchFamily="18" charset="0"/>
                        </a:rPr>
                        <a:t>10(6)(vi)</a:t>
                      </a:r>
                    </a:p>
                  </a:txBody>
                  <a:tcPr/>
                </a:tc>
                <a:tc>
                  <a:txBody>
                    <a:bodyPr/>
                    <a:lstStyle/>
                    <a:p>
                      <a:r>
                        <a:rPr lang="en-IN" i="0" dirty="0">
                          <a:latin typeface="Book Antiqua" panose="02040602050305030304" pitchFamily="18" charset="0"/>
                        </a:rPr>
                        <a:t>Short stay exemption - Remuneration received as employee of foreign enterprise during stay in India – </a:t>
                      </a:r>
                      <a:r>
                        <a:rPr lang="en-IN" i="1" dirty="0">
                          <a:latin typeface="Book Antiqua" panose="02040602050305030304" pitchFamily="18" charset="0"/>
                        </a:rPr>
                        <a:t>For individuals not being Indian citizens</a:t>
                      </a:r>
                      <a:endParaRPr lang="en-IN" dirty="0">
                        <a:latin typeface="Book Antiqua" panose="02040602050305030304" pitchFamily="18" charset="0"/>
                      </a:endParaRPr>
                    </a:p>
                  </a:txBody>
                  <a:tcPr/>
                </a:tc>
                <a:extLst>
                  <a:ext uri="{0D108BD9-81ED-4DB2-BD59-A6C34878D82A}">
                    <a16:rowId xmlns:a16="http://schemas.microsoft.com/office/drawing/2014/main" val="3205785135"/>
                  </a:ext>
                </a:extLst>
              </a:tr>
              <a:tr h="375834">
                <a:tc>
                  <a:txBody>
                    <a:bodyPr/>
                    <a:lstStyle/>
                    <a:p>
                      <a:r>
                        <a:rPr lang="en-IN" altLang="en-US" dirty="0">
                          <a:latin typeface="Book Antiqua" panose="02040602050305030304" pitchFamily="18" charset="0"/>
                        </a:rPr>
                        <a:t>10(15)(iv)(fa) </a:t>
                      </a:r>
                      <a:endParaRPr lang="en-IN" dirty="0">
                        <a:latin typeface="Book Antiqua" panose="02040602050305030304" pitchFamily="18" charset="0"/>
                      </a:endParaRPr>
                    </a:p>
                  </a:txBody>
                  <a:tcPr/>
                </a:tc>
                <a:tc>
                  <a:txBody>
                    <a:bodyPr/>
                    <a:lstStyle/>
                    <a:p>
                      <a:r>
                        <a:rPr lang="en-IN" altLang="en-US" dirty="0">
                          <a:latin typeface="Book Antiqua" panose="02040602050305030304" pitchFamily="18" charset="0"/>
                        </a:rPr>
                        <a:t>FCNR Interest for NRs and NORs </a:t>
                      </a:r>
                      <a:r>
                        <a:rPr lang="en-IN" altLang="en-US" i="1" dirty="0">
                          <a:latin typeface="Book Antiqua" panose="02040602050305030304" pitchFamily="18" charset="0"/>
                        </a:rPr>
                        <a:t>under ITA</a:t>
                      </a:r>
                      <a:endParaRPr lang="en-IN" dirty="0">
                        <a:latin typeface="Book Antiqua" panose="02040602050305030304" pitchFamily="18" charset="0"/>
                      </a:endParaRPr>
                    </a:p>
                  </a:txBody>
                  <a:tcPr/>
                </a:tc>
                <a:extLst>
                  <a:ext uri="{0D108BD9-81ED-4DB2-BD59-A6C34878D82A}">
                    <a16:rowId xmlns:a16="http://schemas.microsoft.com/office/drawing/2014/main" val="704478020"/>
                  </a:ext>
                </a:extLst>
              </a:tr>
              <a:tr h="375834">
                <a:tc>
                  <a:txBody>
                    <a:bodyPr/>
                    <a:lstStyle/>
                    <a:p>
                      <a:r>
                        <a:rPr lang="en-IN" altLang="en-US" dirty="0">
                          <a:latin typeface="Book Antiqua" panose="02040602050305030304" pitchFamily="18" charset="0"/>
                        </a:rPr>
                        <a:t>10(50)</a:t>
                      </a:r>
                      <a:endParaRPr lang="en-IN" dirty="0">
                        <a:latin typeface="Book Antiqua" panose="02040602050305030304" pitchFamily="18" charset="0"/>
                      </a:endParaRPr>
                    </a:p>
                  </a:txBody>
                  <a:tcPr/>
                </a:tc>
                <a:tc>
                  <a:txBody>
                    <a:bodyPr/>
                    <a:lstStyle/>
                    <a:p>
                      <a:r>
                        <a:rPr lang="en-IN" altLang="en-US" dirty="0">
                          <a:latin typeface="Book Antiqua" panose="02040602050305030304" pitchFamily="18" charset="0"/>
                        </a:rPr>
                        <a:t>Incomes chargeable to Equalisation Levy</a:t>
                      </a:r>
                      <a:endParaRPr lang="en-IN" dirty="0">
                        <a:latin typeface="Book Antiqua" panose="02040602050305030304" pitchFamily="18" charset="0"/>
                      </a:endParaRPr>
                    </a:p>
                  </a:txBody>
                  <a:tcPr/>
                </a:tc>
                <a:extLst>
                  <a:ext uri="{0D108BD9-81ED-4DB2-BD59-A6C34878D82A}">
                    <a16:rowId xmlns:a16="http://schemas.microsoft.com/office/drawing/2014/main" val="183430690"/>
                  </a:ext>
                </a:extLst>
              </a:tr>
              <a:tr h="375834">
                <a:tc gridSpan="2">
                  <a:txBody>
                    <a:bodyPr/>
                    <a:lstStyle/>
                    <a:p>
                      <a:r>
                        <a:rPr lang="en-US" b="1" dirty="0">
                          <a:latin typeface="Book Antiqua" panose="02040602050305030304" pitchFamily="18" charset="0"/>
                        </a:rPr>
                        <a:t>IFSC related exemptions to NRs:</a:t>
                      </a:r>
                      <a:endParaRPr lang="en-IN" b="1" dirty="0">
                        <a:latin typeface="Book Antiqua" panose="02040602050305030304" pitchFamily="18" charset="0"/>
                      </a:endParaRPr>
                    </a:p>
                  </a:txBody>
                  <a:tcPr/>
                </a:tc>
                <a:tc hMerge="1">
                  <a:txBody>
                    <a:bodyPr/>
                    <a:lstStyle/>
                    <a:p>
                      <a:endParaRPr lang="en-IN"/>
                    </a:p>
                  </a:txBody>
                  <a:tcPr/>
                </a:tc>
                <a:extLst>
                  <a:ext uri="{0D108BD9-81ED-4DB2-BD59-A6C34878D82A}">
                    <a16:rowId xmlns:a16="http://schemas.microsoft.com/office/drawing/2014/main" val="3495851137"/>
                  </a:ext>
                </a:extLst>
              </a:tr>
              <a:tr h="926715">
                <a:tc>
                  <a:txBody>
                    <a:bodyPr/>
                    <a:lstStyle/>
                    <a:p>
                      <a:r>
                        <a:rPr lang="en-IN" altLang="en-US" dirty="0">
                          <a:latin typeface="Book Antiqua" panose="02040602050305030304" pitchFamily="18" charset="0"/>
                        </a:rPr>
                        <a:t>10(4E)</a:t>
                      </a:r>
                      <a:endParaRPr lang="en-IN" dirty="0">
                        <a:latin typeface="Book Antiqua" panose="02040602050305030304" pitchFamily="18" charset="0"/>
                      </a:endParaRPr>
                    </a:p>
                  </a:txBody>
                  <a:tcPr/>
                </a:tc>
                <a:tc>
                  <a:txBody>
                    <a:bodyPr/>
                    <a:lstStyle/>
                    <a:p>
                      <a:r>
                        <a:rPr lang="en-IN" altLang="en-US">
                          <a:latin typeface="Book Antiqua" panose="02040602050305030304" pitchFamily="18" charset="0"/>
                        </a:rPr>
                        <a:t>Income from transfer of non-deliverable forward contracts, offshore derivative instruments and OTC derivatives entered into with an offshore banking unit of IFSC</a:t>
                      </a:r>
                      <a:endParaRPr lang="en-IN" dirty="0">
                        <a:latin typeface="Book Antiqua" panose="02040602050305030304" pitchFamily="18" charset="0"/>
                      </a:endParaRPr>
                    </a:p>
                  </a:txBody>
                  <a:tcPr/>
                </a:tc>
                <a:extLst>
                  <a:ext uri="{0D108BD9-81ED-4DB2-BD59-A6C34878D82A}">
                    <a16:rowId xmlns:a16="http://schemas.microsoft.com/office/drawing/2014/main" val="1340861158"/>
                  </a:ext>
                </a:extLst>
              </a:tr>
              <a:tr h="375834">
                <a:tc>
                  <a:txBody>
                    <a:bodyPr/>
                    <a:lstStyle/>
                    <a:p>
                      <a:r>
                        <a:rPr lang="en-IN" altLang="en-US" dirty="0">
                          <a:latin typeface="Book Antiqua" panose="02040602050305030304" pitchFamily="18" charset="0"/>
                        </a:rPr>
                        <a:t>10(4F)</a:t>
                      </a:r>
                      <a:endParaRPr lang="en-IN" dirty="0">
                        <a:latin typeface="Book Antiqua" panose="02040602050305030304" pitchFamily="18" charset="0"/>
                      </a:endParaRPr>
                    </a:p>
                  </a:txBody>
                  <a:tcPr/>
                </a:tc>
                <a:tc>
                  <a:txBody>
                    <a:bodyPr/>
                    <a:lstStyle/>
                    <a:p>
                      <a:r>
                        <a:rPr lang="en-IN" altLang="en-US" dirty="0">
                          <a:latin typeface="Book Antiqua" panose="02040602050305030304" pitchFamily="18" charset="0"/>
                        </a:rPr>
                        <a:t>Royalty or interest from lease of aircraft or ship paid by an IFSC unit</a:t>
                      </a:r>
                      <a:endParaRPr lang="en-IN" dirty="0">
                        <a:latin typeface="Book Antiqua" panose="02040602050305030304" pitchFamily="18" charset="0"/>
                      </a:endParaRPr>
                    </a:p>
                  </a:txBody>
                  <a:tcPr/>
                </a:tc>
                <a:extLst>
                  <a:ext uri="{0D108BD9-81ED-4DB2-BD59-A6C34878D82A}">
                    <a16:rowId xmlns:a16="http://schemas.microsoft.com/office/drawing/2014/main" val="1160719077"/>
                  </a:ext>
                </a:extLst>
              </a:tr>
              <a:tr h="1204730">
                <a:tc>
                  <a:txBody>
                    <a:bodyPr/>
                    <a:lstStyle/>
                    <a:p>
                      <a:r>
                        <a:rPr lang="en-IN" altLang="en-US" dirty="0">
                          <a:latin typeface="Book Antiqua" panose="02040602050305030304" pitchFamily="18" charset="0"/>
                        </a:rPr>
                        <a:t>10(4G) </a:t>
                      </a:r>
                      <a:endParaRPr lang="en-IN" dirty="0">
                        <a:latin typeface="Book Antiqua" panose="02040602050305030304" pitchFamily="18" charset="0"/>
                      </a:endParaRPr>
                    </a:p>
                  </a:txBody>
                  <a:tcPr/>
                </a:tc>
                <a:tc>
                  <a:txBody>
                    <a:bodyPr/>
                    <a:lstStyle/>
                    <a:p>
                      <a:r>
                        <a:rPr lang="en-IN" altLang="en-US" dirty="0">
                          <a:latin typeface="Book Antiqua" panose="02040602050305030304" pitchFamily="18" charset="0"/>
                        </a:rPr>
                        <a:t>Income from portfolio of securities or financial product managed by any portfolio manager in an account maintained with an Offshore banking unit in an IFSC to the extent the incomes accrues outside India and is not deemed to accrue in India. </a:t>
                      </a:r>
                      <a:endParaRPr lang="en-IN" dirty="0">
                        <a:latin typeface="Book Antiqua" panose="02040602050305030304" pitchFamily="18" charset="0"/>
                      </a:endParaRPr>
                    </a:p>
                  </a:txBody>
                  <a:tcPr/>
                </a:tc>
                <a:extLst>
                  <a:ext uri="{0D108BD9-81ED-4DB2-BD59-A6C34878D82A}">
                    <a16:rowId xmlns:a16="http://schemas.microsoft.com/office/drawing/2014/main" val="2845369309"/>
                  </a:ext>
                </a:extLst>
              </a:tr>
              <a:tr h="375834">
                <a:tc gridSpan="2">
                  <a:txBody>
                    <a:bodyPr/>
                    <a:lstStyle/>
                    <a:p>
                      <a:r>
                        <a:rPr lang="en-US" b="1" dirty="0">
                          <a:latin typeface="Book Antiqua" panose="02040602050305030304" pitchFamily="18" charset="0"/>
                        </a:rPr>
                        <a:t>Others:</a:t>
                      </a:r>
                      <a:r>
                        <a:rPr lang="en-US" dirty="0">
                          <a:latin typeface="Book Antiqua" panose="02040602050305030304" pitchFamily="18" charset="0"/>
                        </a:rPr>
                        <a:t> Section </a:t>
                      </a:r>
                      <a:r>
                        <a:rPr lang="en-IN" altLang="en-US" dirty="0">
                          <a:latin typeface="Book Antiqua" panose="02040602050305030304" pitchFamily="18" charset="0"/>
                        </a:rPr>
                        <a:t>10 (4C) (4D), </a:t>
                      </a:r>
                      <a:r>
                        <a:rPr lang="en-IN" dirty="0">
                          <a:latin typeface="Book Antiqua" panose="02040602050305030304" pitchFamily="18" charset="0"/>
                        </a:rPr>
                        <a:t>(6)(viii), (6D), (15)(viii), 10(23FF)</a:t>
                      </a:r>
                    </a:p>
                  </a:txBody>
                  <a:tcPr/>
                </a:tc>
                <a:tc hMerge="1">
                  <a:txBody>
                    <a:bodyPr/>
                    <a:lstStyle/>
                    <a:p>
                      <a:endParaRPr lang="en-IN"/>
                    </a:p>
                  </a:txBody>
                  <a:tcPr/>
                </a:tc>
                <a:extLst>
                  <a:ext uri="{0D108BD9-81ED-4DB2-BD59-A6C34878D82A}">
                    <a16:rowId xmlns:a16="http://schemas.microsoft.com/office/drawing/2014/main" val="3643879322"/>
                  </a:ext>
                </a:extLst>
              </a:tr>
            </a:tbl>
          </a:graphicData>
        </a:graphic>
      </p:graphicFrame>
    </p:spTree>
    <p:extLst>
      <p:ext uri="{BB962C8B-B14F-4D97-AF65-F5344CB8AC3E}">
        <p14:creationId xmlns:p14="http://schemas.microsoft.com/office/powerpoint/2010/main" val="22662850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A904-A29C-5840-3009-63A551B8C9C9}"/>
              </a:ext>
            </a:extLst>
          </p:cNvPr>
          <p:cNvSpPr>
            <a:spLocks noGrp="1"/>
          </p:cNvSpPr>
          <p:nvPr>
            <p:ph type="title"/>
          </p:nvPr>
        </p:nvSpPr>
        <p:spPr>
          <a:xfrm>
            <a:off x="657606" y="0"/>
            <a:ext cx="10753725" cy="1158900"/>
          </a:xfrm>
        </p:spPr>
        <p:txBody>
          <a:bodyPr>
            <a:normAutofit/>
          </a:bodyPr>
          <a:lstStyle/>
          <a:p>
            <a:r>
              <a:rPr lang="en-US" sz="3600" dirty="0"/>
              <a:t>Non-residents with business/ professional income</a:t>
            </a:r>
          </a:p>
        </p:txBody>
      </p:sp>
      <p:sp>
        <p:nvSpPr>
          <p:cNvPr id="3" name="Content Placeholder 2">
            <a:extLst>
              <a:ext uri="{FF2B5EF4-FFF2-40B4-BE49-F238E27FC236}">
                <a16:creationId xmlns:a16="http://schemas.microsoft.com/office/drawing/2014/main" id="{860832A0-9A2C-918E-BF7C-DAA1D58F1F2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8C702F41-360C-5F9F-5B97-A3A7E14FD9C3}"/>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D95667E7-C0ED-EDC2-F13F-29223B4F23EC}"/>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9F79F534-9E06-B647-2F0A-4D1FE2407C25}"/>
              </a:ext>
            </a:extLst>
          </p:cNvPr>
          <p:cNvSpPr>
            <a:spLocks noGrp="1"/>
          </p:cNvSpPr>
          <p:nvPr>
            <p:ph type="sldNum" sz="quarter" idx="12"/>
          </p:nvPr>
        </p:nvSpPr>
        <p:spPr/>
        <p:txBody>
          <a:bodyPr/>
          <a:lstStyle/>
          <a:p>
            <a:fld id="{53B6C93E-B05E-49F4-B363-E611733D9E4E}" type="slidenum">
              <a:rPr lang="en-US" smtClean="0"/>
              <a:pPr/>
              <a:t>97</a:t>
            </a:fld>
            <a:endParaRPr lang="en-US"/>
          </a:p>
        </p:txBody>
      </p:sp>
      <p:graphicFrame>
        <p:nvGraphicFramePr>
          <p:cNvPr id="7" name="Table 4">
            <a:extLst>
              <a:ext uri="{FF2B5EF4-FFF2-40B4-BE49-F238E27FC236}">
                <a16:creationId xmlns:a16="http://schemas.microsoft.com/office/drawing/2014/main" id="{63BF3D3D-1CE6-7028-6C2A-00883877CB1A}"/>
              </a:ext>
            </a:extLst>
          </p:cNvPr>
          <p:cNvGraphicFramePr>
            <a:graphicFrameLocks noGrp="1"/>
          </p:cNvGraphicFramePr>
          <p:nvPr>
            <p:extLst>
              <p:ext uri="{D42A27DB-BD31-4B8C-83A1-F6EECF244321}">
                <p14:modId xmlns:p14="http://schemas.microsoft.com/office/powerpoint/2010/main" val="1397938886"/>
              </p:ext>
            </p:extLst>
          </p:nvPr>
        </p:nvGraphicFramePr>
        <p:xfrm>
          <a:off x="685800" y="933876"/>
          <a:ext cx="10829544" cy="5165262"/>
        </p:xfrm>
        <a:graphic>
          <a:graphicData uri="http://schemas.openxmlformats.org/drawingml/2006/table">
            <a:tbl>
              <a:tblPr firstRow="1" bandRow="1">
                <a:tableStyleId>{5C22544A-7EE6-4342-B048-85BDC9FD1C3A}</a:tableStyleId>
              </a:tblPr>
              <a:tblGrid>
                <a:gridCol w="1647378">
                  <a:extLst>
                    <a:ext uri="{9D8B030D-6E8A-4147-A177-3AD203B41FA5}">
                      <a16:colId xmlns:a16="http://schemas.microsoft.com/office/drawing/2014/main" val="250596037"/>
                    </a:ext>
                  </a:extLst>
                </a:gridCol>
                <a:gridCol w="6432135">
                  <a:extLst>
                    <a:ext uri="{9D8B030D-6E8A-4147-A177-3AD203B41FA5}">
                      <a16:colId xmlns:a16="http://schemas.microsoft.com/office/drawing/2014/main" val="472865544"/>
                    </a:ext>
                  </a:extLst>
                </a:gridCol>
                <a:gridCol w="2750031">
                  <a:extLst>
                    <a:ext uri="{9D8B030D-6E8A-4147-A177-3AD203B41FA5}">
                      <a16:colId xmlns:a16="http://schemas.microsoft.com/office/drawing/2014/main" val="4136299717"/>
                    </a:ext>
                  </a:extLst>
                </a:gridCol>
              </a:tblGrid>
              <a:tr h="371126">
                <a:tc>
                  <a:txBody>
                    <a:bodyPr/>
                    <a:lstStyle/>
                    <a:p>
                      <a:pPr algn="ctr"/>
                      <a:r>
                        <a:rPr lang="en-US" dirty="0">
                          <a:latin typeface="Book Antiqua" panose="02040602050305030304" pitchFamily="18" charset="0"/>
                        </a:rPr>
                        <a:t>Section</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Particulars</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Rate/ provision</a:t>
                      </a:r>
                      <a:endParaRPr lang="en-IN" dirty="0">
                        <a:latin typeface="Book Antiqua" panose="02040602050305030304" pitchFamily="18" charset="0"/>
                      </a:endParaRPr>
                    </a:p>
                  </a:txBody>
                  <a:tcPr/>
                </a:tc>
                <a:extLst>
                  <a:ext uri="{0D108BD9-81ED-4DB2-BD59-A6C34878D82A}">
                    <a16:rowId xmlns:a16="http://schemas.microsoft.com/office/drawing/2014/main" val="3106852071"/>
                  </a:ext>
                </a:extLst>
              </a:tr>
              <a:tr h="371126">
                <a:tc gridSpan="3">
                  <a:txBody>
                    <a:bodyPr/>
                    <a:lstStyle/>
                    <a:p>
                      <a:pPr algn="ctr"/>
                      <a:r>
                        <a:rPr lang="en-US" b="1" dirty="0">
                          <a:latin typeface="Book Antiqua" panose="02040602050305030304" pitchFamily="18" charset="0"/>
                        </a:rPr>
                        <a:t>Presumptive scheme</a:t>
                      </a:r>
                      <a:endParaRPr lang="en-IN" b="1" dirty="0">
                        <a:latin typeface="Book Antiqua" panose="02040602050305030304" pitchFamily="18" charset="0"/>
                      </a:endParaRPr>
                    </a:p>
                  </a:txBody>
                  <a:tcPr/>
                </a:tc>
                <a:tc hMerge="1">
                  <a:txBody>
                    <a:bodyPr/>
                    <a:lstStyle/>
                    <a:p>
                      <a:endParaRPr lang="en-IN"/>
                    </a:p>
                  </a:txBody>
                  <a:tcPr/>
                </a:tc>
                <a:tc hMerge="1">
                  <a:txBody>
                    <a:bodyPr/>
                    <a:lstStyle/>
                    <a:p>
                      <a:pPr algn="ctr"/>
                      <a:endParaRPr lang="en-IN" b="1" dirty="0"/>
                    </a:p>
                  </a:txBody>
                  <a:tcPr/>
                </a:tc>
                <a:extLst>
                  <a:ext uri="{0D108BD9-81ED-4DB2-BD59-A6C34878D82A}">
                    <a16:rowId xmlns:a16="http://schemas.microsoft.com/office/drawing/2014/main" val="1015292847"/>
                  </a:ext>
                </a:extLst>
              </a:tr>
              <a:tr h="371126">
                <a:tc>
                  <a:txBody>
                    <a:bodyPr/>
                    <a:lstStyle/>
                    <a:p>
                      <a:pPr algn="ctr"/>
                      <a:r>
                        <a:rPr lang="en-IN" dirty="0">
                          <a:latin typeface="Book Antiqua" panose="02040602050305030304" pitchFamily="18" charset="0"/>
                        </a:rPr>
                        <a:t>44B</a:t>
                      </a:r>
                    </a:p>
                  </a:txBody>
                  <a:tcPr/>
                </a:tc>
                <a:tc>
                  <a:txBody>
                    <a:bodyPr/>
                    <a:lstStyle/>
                    <a:p>
                      <a:pPr algn="ctr"/>
                      <a:r>
                        <a:rPr lang="en-IN">
                          <a:latin typeface="Book Antiqua" panose="02040602050305030304" pitchFamily="18" charset="0"/>
                        </a:rPr>
                        <a:t>Shipping business</a:t>
                      </a:r>
                      <a:endParaRPr lang="en-IN" dirty="0">
                        <a:latin typeface="Book Antiqua" panose="02040602050305030304" pitchFamily="18" charset="0"/>
                      </a:endParaRPr>
                    </a:p>
                  </a:txBody>
                  <a:tcPr/>
                </a:tc>
                <a:tc>
                  <a:txBody>
                    <a:bodyPr/>
                    <a:lstStyle/>
                    <a:p>
                      <a:pPr algn="ctr"/>
                      <a:r>
                        <a:rPr lang="en-US">
                          <a:latin typeface="Book Antiqua" panose="02040602050305030304" pitchFamily="18" charset="0"/>
                        </a:rPr>
                        <a:t>7.50%</a:t>
                      </a:r>
                      <a:endParaRPr lang="en-IN" dirty="0">
                        <a:latin typeface="Book Antiqua" panose="02040602050305030304" pitchFamily="18" charset="0"/>
                      </a:endParaRPr>
                    </a:p>
                  </a:txBody>
                  <a:tcPr/>
                </a:tc>
                <a:extLst>
                  <a:ext uri="{0D108BD9-81ED-4DB2-BD59-A6C34878D82A}">
                    <a16:rowId xmlns:a16="http://schemas.microsoft.com/office/drawing/2014/main" val="2832224315"/>
                  </a:ext>
                </a:extLst>
              </a:tr>
              <a:tr h="371126">
                <a:tc>
                  <a:txBody>
                    <a:bodyPr/>
                    <a:lstStyle/>
                    <a:p>
                      <a:pPr algn="ctr"/>
                      <a:r>
                        <a:rPr lang="en-IN" dirty="0">
                          <a:latin typeface="Book Antiqua" panose="02040602050305030304" pitchFamily="18" charset="0"/>
                        </a:rPr>
                        <a:t>44BB</a:t>
                      </a:r>
                    </a:p>
                  </a:txBody>
                  <a:tcPr/>
                </a:tc>
                <a:tc>
                  <a:txBody>
                    <a:bodyPr/>
                    <a:lstStyle/>
                    <a:p>
                      <a:pPr algn="ctr"/>
                      <a:r>
                        <a:rPr lang="en-IN">
                          <a:latin typeface="Book Antiqua" panose="02040602050305030304" pitchFamily="18" charset="0"/>
                        </a:rPr>
                        <a:t>Exploration of mineral oils</a:t>
                      </a:r>
                      <a:endParaRPr lang="en-IN" dirty="0">
                        <a:latin typeface="Book Antiqua" panose="020406020503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a:latin typeface="Book Antiqua" panose="02040602050305030304" pitchFamily="18" charset="0"/>
                        </a:rPr>
                        <a:t>10%</a:t>
                      </a:r>
                      <a:endParaRPr lang="en-US" altLang="en-US" dirty="0">
                        <a:latin typeface="Book Antiqua" panose="02040602050305030304" pitchFamily="18" charset="0"/>
                      </a:endParaRPr>
                    </a:p>
                  </a:txBody>
                  <a:tcPr/>
                </a:tc>
                <a:extLst>
                  <a:ext uri="{0D108BD9-81ED-4DB2-BD59-A6C34878D82A}">
                    <a16:rowId xmlns:a16="http://schemas.microsoft.com/office/drawing/2014/main" val="300674948"/>
                  </a:ext>
                </a:extLst>
              </a:tr>
              <a:tr h="371126">
                <a:tc>
                  <a:txBody>
                    <a:bodyPr/>
                    <a:lstStyle/>
                    <a:p>
                      <a:pPr algn="ctr"/>
                      <a:r>
                        <a:rPr lang="en-IN" dirty="0">
                          <a:latin typeface="Book Antiqua" panose="02040602050305030304" pitchFamily="18" charset="0"/>
                        </a:rPr>
                        <a:t>44BBA</a:t>
                      </a:r>
                    </a:p>
                  </a:txBody>
                  <a:tcPr/>
                </a:tc>
                <a:tc>
                  <a:txBody>
                    <a:bodyPr/>
                    <a:lstStyle/>
                    <a:p>
                      <a:pPr algn="ctr"/>
                      <a:r>
                        <a:rPr lang="en-US">
                          <a:latin typeface="Book Antiqua" panose="02040602050305030304" pitchFamily="18" charset="0"/>
                        </a:rPr>
                        <a:t>Aircraft operation</a:t>
                      </a:r>
                      <a:endParaRPr lang="en-IN" dirty="0">
                        <a:latin typeface="Book Antiqua" panose="02040602050305030304" pitchFamily="18" charset="0"/>
                      </a:endParaRPr>
                    </a:p>
                  </a:txBody>
                  <a:tcPr/>
                </a:tc>
                <a:tc>
                  <a:txBody>
                    <a:bodyPr/>
                    <a:lstStyle/>
                    <a:p>
                      <a:pPr algn="ctr"/>
                      <a:r>
                        <a:rPr lang="en-US">
                          <a:latin typeface="Book Antiqua" panose="02040602050305030304" pitchFamily="18" charset="0"/>
                        </a:rPr>
                        <a:t>5%</a:t>
                      </a:r>
                      <a:endParaRPr lang="en-IN" dirty="0">
                        <a:latin typeface="Book Antiqua" panose="02040602050305030304" pitchFamily="18" charset="0"/>
                      </a:endParaRPr>
                    </a:p>
                  </a:txBody>
                  <a:tcPr/>
                </a:tc>
                <a:extLst>
                  <a:ext uri="{0D108BD9-81ED-4DB2-BD59-A6C34878D82A}">
                    <a16:rowId xmlns:a16="http://schemas.microsoft.com/office/drawing/2014/main" val="2960954483"/>
                  </a:ext>
                </a:extLst>
              </a:tr>
              <a:tr h="915106">
                <a:tc>
                  <a:txBody>
                    <a:bodyPr/>
                    <a:lstStyle/>
                    <a:p>
                      <a:pPr algn="ctr"/>
                      <a:r>
                        <a:rPr lang="en-IN" dirty="0">
                          <a:latin typeface="Book Antiqua" panose="02040602050305030304" pitchFamily="18" charset="0"/>
                        </a:rPr>
                        <a:t>44BBB</a:t>
                      </a:r>
                    </a:p>
                  </a:txBody>
                  <a:tcPr/>
                </a:tc>
                <a:tc>
                  <a:txBody>
                    <a:bodyPr/>
                    <a:lstStyle/>
                    <a:p>
                      <a:pPr algn="ctr"/>
                      <a:r>
                        <a:rPr lang="en-US" dirty="0">
                          <a:latin typeface="Book Antiqua" panose="02040602050305030304" pitchFamily="18" charset="0"/>
                        </a:rPr>
                        <a:t>Profits &amp; gains of foreign companies engaged in business of civil construction, etc. in turnkey power projects </a:t>
                      </a:r>
                      <a:endParaRPr lang="en-IN" dirty="0">
                        <a:latin typeface="Book Antiqua" panose="02040602050305030304" pitchFamily="18" charset="0"/>
                      </a:endParaRPr>
                    </a:p>
                  </a:txBody>
                  <a:tcPr/>
                </a:tc>
                <a:tc>
                  <a:txBody>
                    <a:bodyPr/>
                    <a:lstStyle/>
                    <a:p>
                      <a:pPr algn="ctr"/>
                      <a:r>
                        <a:rPr lang="en-US">
                          <a:latin typeface="Book Antiqua" panose="02040602050305030304" pitchFamily="18" charset="0"/>
                        </a:rPr>
                        <a:t>10%</a:t>
                      </a:r>
                      <a:endParaRPr lang="en-IN" dirty="0">
                        <a:latin typeface="Book Antiqua" panose="02040602050305030304" pitchFamily="18" charset="0"/>
                      </a:endParaRPr>
                    </a:p>
                  </a:txBody>
                  <a:tcPr/>
                </a:tc>
                <a:extLst>
                  <a:ext uri="{0D108BD9-81ED-4DB2-BD59-A6C34878D82A}">
                    <a16:rowId xmlns:a16="http://schemas.microsoft.com/office/drawing/2014/main" val="565535835"/>
                  </a:ext>
                </a:extLst>
              </a:tr>
              <a:tr h="371126">
                <a:tc>
                  <a:txBody>
                    <a:bodyPr/>
                    <a:lstStyle/>
                    <a:p>
                      <a:pPr algn="ctr"/>
                      <a:r>
                        <a:rPr lang="en-IN" dirty="0">
                          <a:latin typeface="Book Antiqua" panose="02040602050305030304" pitchFamily="18" charset="0"/>
                        </a:rPr>
                        <a:t>172</a:t>
                      </a:r>
                    </a:p>
                  </a:txBody>
                  <a:tcPr/>
                </a:tc>
                <a:tc>
                  <a:txBody>
                    <a:bodyPr/>
                    <a:lstStyle/>
                    <a:p>
                      <a:pPr algn="ctr"/>
                      <a:r>
                        <a:rPr lang="en-US">
                          <a:latin typeface="Book Antiqua" panose="02040602050305030304" pitchFamily="18" charset="0"/>
                        </a:rPr>
                        <a:t>Shipping goods at a port in India</a:t>
                      </a:r>
                      <a:endParaRPr lang="en-IN" dirty="0">
                        <a:latin typeface="Book Antiqua" panose="02040602050305030304" pitchFamily="18" charset="0"/>
                      </a:endParaRPr>
                    </a:p>
                  </a:txBody>
                  <a:tcPr/>
                </a:tc>
                <a:tc>
                  <a:txBody>
                    <a:bodyPr/>
                    <a:lstStyle/>
                    <a:p>
                      <a:pPr algn="ctr"/>
                      <a:r>
                        <a:rPr lang="en-IN">
                          <a:latin typeface="Book Antiqua" panose="02040602050305030304" pitchFamily="18" charset="0"/>
                        </a:rPr>
                        <a:t>7.50%</a:t>
                      </a:r>
                      <a:endParaRPr lang="en-IN" dirty="0">
                        <a:latin typeface="Book Antiqua" panose="02040602050305030304" pitchFamily="18" charset="0"/>
                      </a:endParaRPr>
                    </a:p>
                  </a:txBody>
                  <a:tcPr/>
                </a:tc>
                <a:extLst>
                  <a:ext uri="{0D108BD9-81ED-4DB2-BD59-A6C34878D82A}">
                    <a16:rowId xmlns:a16="http://schemas.microsoft.com/office/drawing/2014/main" val="680018212"/>
                  </a:ext>
                </a:extLst>
              </a:tr>
              <a:tr h="371126">
                <a:tc>
                  <a:txBody>
                    <a:bodyPr/>
                    <a:lstStyle/>
                    <a:p>
                      <a:pPr algn="ctr"/>
                      <a:endParaRPr lang="en-IN" dirty="0">
                        <a:latin typeface="Book Antiqua" panose="02040602050305030304" pitchFamily="18" charset="0"/>
                      </a:endParaRPr>
                    </a:p>
                  </a:txBody>
                  <a:tcPr/>
                </a:tc>
                <a:tc>
                  <a:txBody>
                    <a:bodyPr/>
                    <a:lstStyle/>
                    <a:p>
                      <a:pPr algn="ctr"/>
                      <a:endParaRPr lang="en-IN" dirty="0">
                        <a:latin typeface="Book Antiqua" panose="02040602050305030304" pitchFamily="18" charset="0"/>
                      </a:endParaRPr>
                    </a:p>
                  </a:txBody>
                  <a:tcPr/>
                </a:tc>
                <a:tc>
                  <a:txBody>
                    <a:bodyPr/>
                    <a:lstStyle/>
                    <a:p>
                      <a:pPr algn="ctr"/>
                      <a:endParaRPr lang="en-IN" dirty="0">
                        <a:latin typeface="Book Antiqua" panose="02040602050305030304" pitchFamily="18" charset="0"/>
                      </a:endParaRPr>
                    </a:p>
                  </a:txBody>
                  <a:tcPr/>
                </a:tc>
                <a:extLst>
                  <a:ext uri="{0D108BD9-81ED-4DB2-BD59-A6C34878D82A}">
                    <a16:rowId xmlns:a16="http://schemas.microsoft.com/office/drawing/2014/main" val="2257231446"/>
                  </a:ext>
                </a:extLst>
              </a:tr>
              <a:tr h="371126">
                <a:tc gridSpan="3">
                  <a:txBody>
                    <a:bodyPr/>
                    <a:lstStyle/>
                    <a:p>
                      <a:pPr algn="ctr"/>
                      <a:r>
                        <a:rPr lang="en-US" altLang="en-US" b="1" dirty="0">
                          <a:latin typeface="Book Antiqua" panose="02040602050305030304" pitchFamily="18" charset="0"/>
                        </a:rPr>
                        <a:t>Other provisions </a:t>
                      </a:r>
                      <a:endParaRPr lang="en-IN" dirty="0">
                        <a:latin typeface="Book Antiqua" panose="02040602050305030304" pitchFamily="18" charset="0"/>
                      </a:endParaRPr>
                    </a:p>
                  </a:txBody>
                  <a:tcPr/>
                </a:tc>
                <a:tc hMerge="1">
                  <a:txBody>
                    <a:bodyPr/>
                    <a:lstStyle/>
                    <a:p>
                      <a:endParaRPr lang="en-IN"/>
                    </a:p>
                  </a:txBody>
                  <a:tcPr/>
                </a:tc>
                <a:tc hMerge="1">
                  <a:txBody>
                    <a:bodyPr/>
                    <a:lstStyle/>
                    <a:p>
                      <a:pPr algn="ctr"/>
                      <a:endParaRPr lang="en-IN" dirty="0"/>
                    </a:p>
                  </a:txBody>
                  <a:tcPr/>
                </a:tc>
                <a:extLst>
                  <a:ext uri="{0D108BD9-81ED-4DB2-BD59-A6C34878D82A}">
                    <a16:rowId xmlns:a16="http://schemas.microsoft.com/office/drawing/2014/main" val="650849166"/>
                  </a:ext>
                </a:extLst>
              </a:tr>
              <a:tr h="640574">
                <a:tc>
                  <a:txBody>
                    <a:bodyPr/>
                    <a:lstStyle/>
                    <a:p>
                      <a:pPr algn="ctr"/>
                      <a:r>
                        <a:rPr lang="en-US" altLang="en-US" dirty="0">
                          <a:latin typeface="Book Antiqua" panose="02040602050305030304" pitchFamily="18" charset="0"/>
                        </a:rPr>
                        <a:t>44C</a:t>
                      </a:r>
                      <a:endParaRPr lang="en-IN" dirty="0">
                        <a:latin typeface="Book Antiqua" panose="02040602050305030304" pitchFamily="18" charset="0"/>
                      </a:endParaRPr>
                    </a:p>
                  </a:txBody>
                  <a:tcPr/>
                </a:tc>
                <a:tc>
                  <a:txBody>
                    <a:bodyPr/>
                    <a:lstStyle/>
                    <a:p>
                      <a:pPr algn="ctr"/>
                      <a:r>
                        <a:rPr lang="en-US" altLang="en-US">
                          <a:latin typeface="Book Antiqua" panose="02040602050305030304" pitchFamily="18" charset="0"/>
                        </a:rPr>
                        <a:t>Cap on Head-office expenditure</a:t>
                      </a:r>
                      <a:endParaRPr lang="en-IN" dirty="0">
                        <a:latin typeface="Book Antiqua" panose="02040602050305030304" pitchFamily="18" charset="0"/>
                      </a:endParaRPr>
                    </a:p>
                  </a:txBody>
                  <a:tcPr/>
                </a:tc>
                <a:tc>
                  <a:txBody>
                    <a:bodyPr/>
                    <a:lstStyle/>
                    <a:p>
                      <a:pPr algn="ctr"/>
                      <a:r>
                        <a:rPr lang="en-US">
                          <a:latin typeface="Book Antiqua" panose="02040602050305030304" pitchFamily="18" charset="0"/>
                        </a:rPr>
                        <a:t>5% of Adjusted Total Income</a:t>
                      </a:r>
                      <a:endParaRPr lang="en-IN" dirty="0">
                        <a:latin typeface="Book Antiqua" panose="02040602050305030304" pitchFamily="18" charset="0"/>
                      </a:endParaRPr>
                    </a:p>
                  </a:txBody>
                  <a:tcPr/>
                </a:tc>
                <a:extLst>
                  <a:ext uri="{0D108BD9-81ED-4DB2-BD59-A6C34878D82A}">
                    <a16:rowId xmlns:a16="http://schemas.microsoft.com/office/drawing/2014/main" val="3020030628"/>
                  </a:ext>
                </a:extLst>
              </a:tr>
              <a:tr h="640574">
                <a:tc>
                  <a:txBody>
                    <a:bodyPr/>
                    <a:lstStyle/>
                    <a:p>
                      <a:pPr algn="ctr"/>
                      <a:r>
                        <a:rPr lang="en-US" altLang="en-US" dirty="0">
                          <a:latin typeface="Book Antiqua" panose="02040602050305030304" pitchFamily="18" charset="0"/>
                        </a:rPr>
                        <a:t>44DA</a:t>
                      </a:r>
                      <a:endParaRPr lang="en-IN" dirty="0">
                        <a:latin typeface="Book Antiqua" panose="02040602050305030304" pitchFamily="18" charset="0"/>
                      </a:endParaRPr>
                    </a:p>
                  </a:txBody>
                  <a:tcPr/>
                </a:tc>
                <a:tc>
                  <a:txBody>
                    <a:bodyPr/>
                    <a:lstStyle/>
                    <a:p>
                      <a:pPr algn="ctr"/>
                      <a:r>
                        <a:rPr lang="en-US" altLang="en-US" dirty="0">
                          <a:latin typeface="Book Antiqua" panose="02040602050305030304" pitchFamily="18" charset="0"/>
                        </a:rPr>
                        <a:t>NR has a PE or fixed base in India and Royalty-FTS effectively connected with the same</a:t>
                      </a:r>
                      <a:endParaRPr lang="en-IN" dirty="0">
                        <a:latin typeface="Book Antiqua" panose="020406020503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dirty="0">
                          <a:latin typeface="Book Antiqua" panose="02040602050305030304" pitchFamily="18" charset="0"/>
                        </a:rPr>
                        <a:t>As per ITA provisions</a:t>
                      </a:r>
                    </a:p>
                  </a:txBody>
                  <a:tcPr/>
                </a:tc>
                <a:extLst>
                  <a:ext uri="{0D108BD9-81ED-4DB2-BD59-A6C34878D82A}">
                    <a16:rowId xmlns:a16="http://schemas.microsoft.com/office/drawing/2014/main" val="3592301768"/>
                  </a:ext>
                </a:extLst>
              </a:tr>
            </a:tbl>
          </a:graphicData>
        </a:graphic>
      </p:graphicFrame>
    </p:spTree>
    <p:extLst>
      <p:ext uri="{BB962C8B-B14F-4D97-AF65-F5344CB8AC3E}">
        <p14:creationId xmlns:p14="http://schemas.microsoft.com/office/powerpoint/2010/main" val="8075329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983694"/>
          </a:xfrm>
        </p:spPr>
        <p:txBody>
          <a:bodyPr/>
          <a:lstStyle/>
          <a:p>
            <a:r>
              <a:rPr lang="en-US" dirty="0"/>
              <a:t>Special Provisions for Non-Residents</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168842"/>
            <a:ext cx="11075372" cy="4609023"/>
          </a:xfrm>
        </p:spPr>
        <p:txBody>
          <a:bodyPr>
            <a:normAutofit/>
          </a:bodyPr>
          <a:lstStyle/>
          <a:p>
            <a:r>
              <a:rPr lang="en-IN" sz="2000" dirty="0"/>
              <a:t>Most provisions of Chapter XII-A are now not beneficial </a:t>
            </a:r>
          </a:p>
          <a:p>
            <a:pPr eaLnBrk="0" hangingPunct="0"/>
            <a:r>
              <a:rPr lang="en-IN" sz="2000" dirty="0"/>
              <a:t>Only benefit is for LTCG on listed securities (other than units)</a:t>
            </a:r>
          </a:p>
          <a:p>
            <a:pPr lvl="1" eaLnBrk="0" hangingPunct="0"/>
            <a:r>
              <a:rPr lang="en-IN" sz="2000" dirty="0"/>
              <a:t>Which are not exempt under S. 10(38) till 31.03.18 or covered under S. 112A from 1.04.18</a:t>
            </a:r>
          </a:p>
          <a:p>
            <a:pPr lvl="1" eaLnBrk="0" hangingPunct="0"/>
            <a:r>
              <a:rPr lang="en-IN" sz="2000" dirty="0"/>
              <a:t>As per Section 112(1)(c)(ii) such gains are taxable at 20% </a:t>
            </a:r>
          </a:p>
          <a:p>
            <a:pPr lvl="1" eaLnBrk="0" hangingPunct="0"/>
            <a:r>
              <a:rPr lang="en-IN" sz="2000" dirty="0"/>
              <a:t>But under Section 115E of Chapter XIIA gains are taxable @ 10% </a:t>
            </a:r>
          </a:p>
          <a:p>
            <a:pPr eaLnBrk="0" hangingPunct="0"/>
            <a:r>
              <a:rPr lang="en-IN" sz="2000" dirty="0"/>
              <a:t>Dividends earned from 1.4.2020 which are liable to tax @ 20% - no benefit under this Chapter </a:t>
            </a:r>
          </a:p>
          <a:p>
            <a:endParaRPr lang="en-US" sz="2000" dirty="0"/>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98</a:t>
            </a:fld>
            <a:endParaRPr lang="en-US"/>
          </a:p>
        </p:txBody>
      </p:sp>
      <p:graphicFrame>
        <p:nvGraphicFramePr>
          <p:cNvPr id="7" name="Content Placeholder 3">
            <a:extLst>
              <a:ext uri="{FF2B5EF4-FFF2-40B4-BE49-F238E27FC236}">
                <a16:creationId xmlns:a16="http://schemas.microsoft.com/office/drawing/2014/main" id="{9C114C9A-A3A9-002C-9CF9-83849BF02D85}"/>
              </a:ext>
            </a:extLst>
          </p:cNvPr>
          <p:cNvGraphicFramePr>
            <a:graphicFrameLocks/>
          </p:cNvGraphicFramePr>
          <p:nvPr>
            <p:extLst>
              <p:ext uri="{D42A27DB-BD31-4B8C-83A1-F6EECF244321}">
                <p14:modId xmlns:p14="http://schemas.microsoft.com/office/powerpoint/2010/main" val="674667882"/>
              </p:ext>
            </p:extLst>
          </p:nvPr>
        </p:nvGraphicFramePr>
        <p:xfrm>
          <a:off x="1100105" y="3634155"/>
          <a:ext cx="10358470" cy="2560956"/>
        </p:xfrm>
        <a:graphic>
          <a:graphicData uri="http://schemas.openxmlformats.org/drawingml/2006/table">
            <a:tbl>
              <a:tblPr firstRow="1">
                <a:tableStyleId>{5C22544A-7EE6-4342-B048-85BDC9FD1C3A}</a:tableStyleId>
              </a:tblPr>
              <a:tblGrid>
                <a:gridCol w="5602845">
                  <a:extLst>
                    <a:ext uri="{9D8B030D-6E8A-4147-A177-3AD203B41FA5}">
                      <a16:colId xmlns:a16="http://schemas.microsoft.com/office/drawing/2014/main" val="20000"/>
                    </a:ext>
                  </a:extLst>
                </a:gridCol>
                <a:gridCol w="3689405">
                  <a:extLst>
                    <a:ext uri="{9D8B030D-6E8A-4147-A177-3AD203B41FA5}">
                      <a16:colId xmlns:a16="http://schemas.microsoft.com/office/drawing/2014/main" val="20001"/>
                    </a:ext>
                  </a:extLst>
                </a:gridCol>
                <a:gridCol w="1066220">
                  <a:extLst>
                    <a:ext uri="{9D8B030D-6E8A-4147-A177-3AD203B41FA5}">
                      <a16:colId xmlns:a16="http://schemas.microsoft.com/office/drawing/2014/main" val="20002"/>
                    </a:ext>
                  </a:extLst>
                </a:gridCol>
              </a:tblGrid>
              <a:tr h="414656">
                <a:tc>
                  <a:txBody>
                    <a:bodyPr/>
                    <a:lstStyle/>
                    <a:p>
                      <a:pPr algn="ctr" eaLnBrk="0" hangingPunct="0">
                        <a:lnSpc>
                          <a:spcPct val="100000"/>
                        </a:lnSpc>
                        <a:spcBef>
                          <a:spcPts val="100"/>
                        </a:spcBef>
                        <a:spcAft>
                          <a:spcPts val="0"/>
                        </a:spcAft>
                      </a:pPr>
                      <a:r>
                        <a:rPr lang="en-IN" sz="2000" dirty="0">
                          <a:effectLst/>
                          <a:latin typeface="Book Antiqua" panose="02040602050305030304" pitchFamily="18" charset="0"/>
                        </a:rPr>
                        <a:t>Assets</a:t>
                      </a:r>
                      <a:r>
                        <a:rPr lang="en-IN" sz="2000" spc="15" dirty="0">
                          <a:effectLst/>
                          <a:latin typeface="Book Antiqua" panose="02040602050305030304" pitchFamily="18" charset="0"/>
                        </a:rPr>
                        <a:t> </a:t>
                      </a:r>
                      <a:r>
                        <a:rPr lang="en-IN" sz="2000" dirty="0">
                          <a:effectLst/>
                          <a:latin typeface="Book Antiqua" panose="02040602050305030304" pitchFamily="18" charset="0"/>
                        </a:rPr>
                        <a:t>covered</a:t>
                      </a:r>
                      <a:endParaRPr lang="en-IN" sz="3200" dirty="0">
                        <a:effectLst/>
                        <a:latin typeface="Book Antiqua" panose="02040602050305030304" pitchFamily="18" charset="0"/>
                        <a:ea typeface="Times New Roman"/>
                        <a:cs typeface="Times New Roman"/>
                      </a:endParaRPr>
                    </a:p>
                  </a:txBody>
                  <a:tcPr marL="0" marR="0" marT="0" marB="0"/>
                </a:tc>
                <a:tc>
                  <a:txBody>
                    <a:bodyPr/>
                    <a:lstStyle/>
                    <a:p>
                      <a:pPr marL="498475" eaLnBrk="0" hangingPunct="0">
                        <a:lnSpc>
                          <a:spcPct val="100000"/>
                        </a:lnSpc>
                        <a:spcBef>
                          <a:spcPts val="100"/>
                        </a:spcBef>
                        <a:spcAft>
                          <a:spcPts val="0"/>
                        </a:spcAft>
                      </a:pPr>
                      <a:r>
                        <a:rPr lang="en-IN" sz="2000" spc="-5" dirty="0">
                          <a:effectLst/>
                          <a:latin typeface="Book Antiqua" panose="02040602050305030304" pitchFamily="18" charset="0"/>
                        </a:rPr>
                        <a:t>Incomes</a:t>
                      </a:r>
                      <a:r>
                        <a:rPr lang="en-IN" sz="2000" spc="50" dirty="0">
                          <a:effectLst/>
                          <a:latin typeface="Book Antiqua" panose="02040602050305030304" pitchFamily="18" charset="0"/>
                        </a:rPr>
                        <a:t> </a:t>
                      </a:r>
                      <a:r>
                        <a:rPr lang="en-IN" sz="2000" dirty="0">
                          <a:effectLst/>
                          <a:latin typeface="Book Antiqua" panose="02040602050305030304" pitchFamily="18" charset="0"/>
                        </a:rPr>
                        <a:t>covered</a:t>
                      </a:r>
                      <a:endParaRPr lang="en-IN" sz="3200" dirty="0">
                        <a:effectLst/>
                        <a:latin typeface="Book Antiqua" panose="02040602050305030304" pitchFamily="18" charset="0"/>
                        <a:ea typeface="Times New Roman"/>
                        <a:cs typeface="Times New Roman"/>
                      </a:endParaRPr>
                    </a:p>
                  </a:txBody>
                  <a:tcPr marL="0" marR="0" marT="0" marB="0"/>
                </a:tc>
                <a:tc>
                  <a:txBody>
                    <a:bodyPr/>
                    <a:lstStyle/>
                    <a:p>
                      <a:pPr marL="57150" eaLnBrk="0" hangingPunct="0">
                        <a:lnSpc>
                          <a:spcPct val="100000"/>
                        </a:lnSpc>
                        <a:spcBef>
                          <a:spcPts val="100"/>
                        </a:spcBef>
                        <a:spcAft>
                          <a:spcPts val="0"/>
                        </a:spcAft>
                      </a:pPr>
                      <a:r>
                        <a:rPr lang="en-IN" sz="2000" dirty="0">
                          <a:effectLst/>
                          <a:latin typeface="Book Antiqua" panose="02040602050305030304" pitchFamily="18" charset="0"/>
                        </a:rPr>
                        <a:t>Tax</a:t>
                      </a:r>
                      <a:r>
                        <a:rPr lang="en-IN" sz="2000" spc="30" dirty="0">
                          <a:effectLst/>
                          <a:latin typeface="Book Antiqua" panose="02040602050305030304" pitchFamily="18" charset="0"/>
                        </a:rPr>
                        <a:t> </a:t>
                      </a:r>
                      <a:r>
                        <a:rPr lang="en-IN" sz="2000" spc="-5" dirty="0">
                          <a:effectLst/>
                          <a:latin typeface="Book Antiqua" panose="02040602050305030304" pitchFamily="18" charset="0"/>
                        </a:rPr>
                        <a:t>rate</a:t>
                      </a:r>
                      <a:endParaRPr lang="en-IN" sz="3200" dirty="0">
                        <a:effectLst/>
                        <a:latin typeface="Book Antiqua" panose="02040602050305030304" pitchFamily="18" charset="0"/>
                        <a:ea typeface="Times New Roman"/>
                        <a:cs typeface="Times New Roman"/>
                      </a:endParaRPr>
                    </a:p>
                  </a:txBody>
                  <a:tcPr marL="0" marR="0" marT="0" marB="0"/>
                </a:tc>
                <a:extLst>
                  <a:ext uri="{0D108BD9-81ED-4DB2-BD59-A6C34878D82A}">
                    <a16:rowId xmlns:a16="http://schemas.microsoft.com/office/drawing/2014/main" val="10000"/>
                  </a:ext>
                </a:extLst>
              </a:tr>
              <a:tr h="1526746">
                <a:tc rowSpan="2">
                  <a:txBody>
                    <a:bodyPr/>
                    <a:lstStyle/>
                    <a:p>
                      <a:pPr marL="44450" marR="43815" eaLnBrk="0" hangingPunct="0">
                        <a:lnSpc>
                          <a:spcPct val="100000"/>
                        </a:lnSpc>
                        <a:spcBef>
                          <a:spcPts val="235"/>
                        </a:spcBef>
                        <a:spcAft>
                          <a:spcPts val="0"/>
                        </a:spcAft>
                      </a:pPr>
                      <a:r>
                        <a:rPr lang="en-IN" sz="2000" spc="50" dirty="0">
                          <a:effectLst/>
                          <a:latin typeface="Book Antiqua" panose="02040602050305030304" pitchFamily="18" charset="0"/>
                        </a:rPr>
                        <a:t>‘Specified</a:t>
                      </a:r>
                      <a:r>
                        <a:rPr lang="en-IN" sz="2000" dirty="0">
                          <a:effectLst/>
                          <a:latin typeface="Book Antiqua" panose="02040602050305030304" pitchFamily="18" charset="0"/>
                        </a:rPr>
                        <a:t> </a:t>
                      </a:r>
                      <a:r>
                        <a:rPr lang="en-IN" sz="2000" spc="210" dirty="0">
                          <a:effectLst/>
                          <a:latin typeface="Book Antiqua" panose="02040602050305030304" pitchFamily="18" charset="0"/>
                        </a:rPr>
                        <a:t> </a:t>
                      </a:r>
                      <a:r>
                        <a:rPr lang="en-IN" sz="2000" spc="50" dirty="0">
                          <a:effectLst/>
                          <a:latin typeface="Book Antiqua" panose="02040602050305030304" pitchFamily="18" charset="0"/>
                        </a:rPr>
                        <a:t>assets’</a:t>
                      </a:r>
                      <a:r>
                        <a:rPr lang="en-IN" sz="2000" dirty="0">
                          <a:effectLst/>
                          <a:latin typeface="Book Antiqua" panose="02040602050305030304" pitchFamily="18" charset="0"/>
                        </a:rPr>
                        <a:t> </a:t>
                      </a:r>
                      <a:r>
                        <a:rPr lang="en-IN" sz="2000" spc="215" dirty="0">
                          <a:effectLst/>
                          <a:latin typeface="Book Antiqua" panose="02040602050305030304" pitchFamily="18" charset="0"/>
                        </a:rPr>
                        <a:t> </a:t>
                      </a:r>
                      <a:r>
                        <a:rPr lang="en-IN" sz="2000" spc="30" dirty="0">
                          <a:effectLst/>
                          <a:latin typeface="Book Antiqua" panose="02040602050305030304" pitchFamily="18" charset="0"/>
                        </a:rPr>
                        <a:t>if</a:t>
                      </a:r>
                      <a:r>
                        <a:rPr lang="en-IN" sz="2000" dirty="0">
                          <a:effectLst/>
                          <a:latin typeface="Book Antiqua" panose="02040602050305030304" pitchFamily="18" charset="0"/>
                        </a:rPr>
                        <a:t> </a:t>
                      </a:r>
                      <a:r>
                        <a:rPr lang="en-IN" sz="2000" spc="210" dirty="0">
                          <a:effectLst/>
                          <a:latin typeface="Book Antiqua" panose="02040602050305030304" pitchFamily="18" charset="0"/>
                        </a:rPr>
                        <a:t> </a:t>
                      </a:r>
                      <a:r>
                        <a:rPr lang="en-IN" sz="2000" spc="50" dirty="0">
                          <a:effectLst/>
                          <a:latin typeface="Book Antiqua" panose="02040602050305030304" pitchFamily="18" charset="0"/>
                        </a:rPr>
                        <a:t>purchased,</a:t>
                      </a:r>
                      <a:r>
                        <a:rPr lang="en-IN" sz="2000" dirty="0">
                          <a:effectLst/>
                          <a:latin typeface="Book Antiqua" panose="02040602050305030304" pitchFamily="18" charset="0"/>
                        </a:rPr>
                        <a:t> </a:t>
                      </a:r>
                      <a:r>
                        <a:rPr lang="en-IN" sz="2000" spc="215" dirty="0">
                          <a:effectLst/>
                          <a:latin typeface="Book Antiqua" panose="02040602050305030304" pitchFamily="18" charset="0"/>
                        </a:rPr>
                        <a:t> </a:t>
                      </a:r>
                      <a:r>
                        <a:rPr lang="en-IN" sz="2000" spc="50" dirty="0">
                          <a:effectLst/>
                          <a:latin typeface="Book Antiqua" panose="02040602050305030304" pitchFamily="18" charset="0"/>
                        </a:rPr>
                        <a:t>acquired</a:t>
                      </a:r>
                      <a:r>
                        <a:rPr lang="en-IN" sz="2000" dirty="0">
                          <a:effectLst/>
                          <a:latin typeface="Book Antiqua" panose="02040602050305030304" pitchFamily="18" charset="0"/>
                        </a:rPr>
                        <a:t> </a:t>
                      </a:r>
                      <a:r>
                        <a:rPr lang="en-IN" sz="2000" spc="210" dirty="0">
                          <a:effectLst/>
                          <a:latin typeface="Book Antiqua" panose="02040602050305030304" pitchFamily="18" charset="0"/>
                        </a:rPr>
                        <a:t> </a:t>
                      </a:r>
                      <a:r>
                        <a:rPr lang="en-IN" sz="2000" spc="30" dirty="0">
                          <a:effectLst/>
                          <a:latin typeface="Book Antiqua" panose="02040602050305030304" pitchFamily="18" charset="0"/>
                        </a:rPr>
                        <a:t>or</a:t>
                      </a:r>
                      <a:r>
                        <a:rPr lang="en-IN" sz="2000" spc="220" dirty="0">
                          <a:effectLst/>
                          <a:latin typeface="Book Antiqua" panose="02040602050305030304" pitchFamily="18" charset="0"/>
                        </a:rPr>
                        <a:t> </a:t>
                      </a:r>
                      <a:r>
                        <a:rPr lang="en-IN" sz="2000" dirty="0">
                          <a:effectLst/>
                          <a:latin typeface="Book Antiqua" panose="02040602050305030304" pitchFamily="18" charset="0"/>
                        </a:rPr>
                        <a:t>subscribed</a:t>
                      </a:r>
                      <a:r>
                        <a:rPr lang="en-IN" sz="2000" spc="35" dirty="0">
                          <a:effectLst/>
                          <a:latin typeface="Book Antiqua" panose="02040602050305030304" pitchFamily="18" charset="0"/>
                        </a:rPr>
                        <a:t> </a:t>
                      </a:r>
                      <a:r>
                        <a:rPr lang="en-IN" sz="2000" spc="-5" dirty="0">
                          <a:effectLst/>
                          <a:latin typeface="Book Antiqua" panose="02040602050305030304" pitchFamily="18" charset="0"/>
                        </a:rPr>
                        <a:t>to</a:t>
                      </a:r>
                      <a:r>
                        <a:rPr lang="en-IN" sz="2000" spc="40" dirty="0">
                          <a:effectLst/>
                          <a:latin typeface="Book Antiqua" panose="02040602050305030304" pitchFamily="18" charset="0"/>
                        </a:rPr>
                        <a:t> </a:t>
                      </a:r>
                      <a:r>
                        <a:rPr lang="en-IN" sz="2000" dirty="0">
                          <a:effectLst/>
                          <a:latin typeface="Book Antiqua" panose="02040602050305030304" pitchFamily="18" charset="0"/>
                        </a:rPr>
                        <a:t>in</a:t>
                      </a:r>
                      <a:r>
                        <a:rPr lang="en-IN" sz="2000" spc="40" dirty="0">
                          <a:effectLst/>
                          <a:latin typeface="Book Antiqua" panose="02040602050305030304" pitchFamily="18" charset="0"/>
                        </a:rPr>
                        <a:t> </a:t>
                      </a:r>
                      <a:r>
                        <a:rPr lang="en-IN" sz="2000" dirty="0">
                          <a:effectLst/>
                          <a:latin typeface="Book Antiqua" panose="02040602050305030304" pitchFamily="18" charset="0"/>
                        </a:rPr>
                        <a:t>convertible</a:t>
                      </a:r>
                      <a:r>
                        <a:rPr lang="en-IN" sz="2000" spc="35" dirty="0">
                          <a:effectLst/>
                          <a:latin typeface="Book Antiqua" panose="02040602050305030304" pitchFamily="18" charset="0"/>
                        </a:rPr>
                        <a:t> </a:t>
                      </a:r>
                      <a:r>
                        <a:rPr lang="en-IN" sz="2000" dirty="0">
                          <a:effectLst/>
                          <a:latin typeface="Book Antiqua" panose="02040602050305030304" pitchFamily="18" charset="0"/>
                        </a:rPr>
                        <a:t>foreign</a:t>
                      </a:r>
                      <a:r>
                        <a:rPr lang="en-IN" sz="2000" spc="40" dirty="0">
                          <a:effectLst/>
                          <a:latin typeface="Book Antiqua" panose="02040602050305030304" pitchFamily="18" charset="0"/>
                        </a:rPr>
                        <a:t> </a:t>
                      </a:r>
                      <a:r>
                        <a:rPr lang="en-IN" sz="2000" dirty="0">
                          <a:effectLst/>
                          <a:latin typeface="Book Antiqua" panose="02040602050305030304" pitchFamily="18" charset="0"/>
                        </a:rPr>
                        <a:t>exchange:</a:t>
                      </a:r>
                    </a:p>
                    <a:p>
                      <a:pPr marL="363538" lvl="0" indent="-276225" eaLnBrk="0" hangingPunct="0">
                        <a:lnSpc>
                          <a:spcPct val="100000"/>
                        </a:lnSpc>
                        <a:spcBef>
                          <a:spcPts val="25"/>
                        </a:spcBef>
                        <a:spcAft>
                          <a:spcPts val="0"/>
                        </a:spcAft>
                        <a:buClr>
                          <a:srgbClr val="231F20"/>
                        </a:buClr>
                        <a:buSzPts val="1000"/>
                        <a:buFont typeface="Wingdings" panose="05000000000000000000" pitchFamily="2" charset="2"/>
                        <a:buNone/>
                        <a:tabLst>
                          <a:tab pos="247650" algn="l"/>
                        </a:tabLst>
                      </a:pPr>
                      <a:r>
                        <a:rPr lang="en-IN" sz="2000" dirty="0">
                          <a:effectLst/>
                          <a:latin typeface="Book Antiqua" panose="02040602050305030304" pitchFamily="18" charset="0"/>
                        </a:rPr>
                        <a:t>a. 	Shares</a:t>
                      </a:r>
                      <a:r>
                        <a:rPr lang="en-IN" sz="2000" spc="15" dirty="0">
                          <a:effectLst/>
                          <a:latin typeface="Book Antiqua" panose="02040602050305030304" pitchFamily="18" charset="0"/>
                        </a:rPr>
                        <a:t> </a:t>
                      </a:r>
                      <a:r>
                        <a:rPr lang="en-IN" sz="2000" dirty="0">
                          <a:effectLst/>
                          <a:latin typeface="Book Antiqua" panose="02040602050305030304" pitchFamily="18" charset="0"/>
                        </a:rPr>
                        <a:t>in</a:t>
                      </a:r>
                      <a:r>
                        <a:rPr lang="en-IN" sz="2000" spc="25" dirty="0">
                          <a:effectLst/>
                          <a:latin typeface="Book Antiqua" panose="02040602050305030304" pitchFamily="18" charset="0"/>
                        </a:rPr>
                        <a:t> </a:t>
                      </a:r>
                      <a:r>
                        <a:rPr lang="en-IN" sz="2000" dirty="0">
                          <a:effectLst/>
                          <a:latin typeface="Book Antiqua" panose="02040602050305030304" pitchFamily="18" charset="0"/>
                        </a:rPr>
                        <a:t>an</a:t>
                      </a:r>
                      <a:r>
                        <a:rPr lang="en-IN" sz="2000" spc="25" dirty="0">
                          <a:effectLst/>
                          <a:latin typeface="Book Antiqua" panose="02040602050305030304" pitchFamily="18" charset="0"/>
                        </a:rPr>
                        <a:t> </a:t>
                      </a:r>
                      <a:r>
                        <a:rPr lang="en-IN" sz="2000" dirty="0">
                          <a:effectLst/>
                          <a:latin typeface="Book Antiqua" panose="02040602050305030304" pitchFamily="18" charset="0"/>
                        </a:rPr>
                        <a:t>Indian</a:t>
                      </a:r>
                      <a:r>
                        <a:rPr lang="en-IN" sz="2000" spc="20" dirty="0">
                          <a:effectLst/>
                          <a:latin typeface="Book Antiqua" panose="02040602050305030304" pitchFamily="18" charset="0"/>
                        </a:rPr>
                        <a:t> </a:t>
                      </a:r>
                      <a:r>
                        <a:rPr lang="en-IN" sz="2000" dirty="0">
                          <a:effectLst/>
                          <a:latin typeface="Book Antiqua" panose="02040602050305030304" pitchFamily="18" charset="0"/>
                        </a:rPr>
                        <a:t>company;</a:t>
                      </a:r>
                    </a:p>
                    <a:p>
                      <a:pPr marL="363538" marR="43815" lvl="0" indent="-276225" eaLnBrk="0" hangingPunct="0">
                        <a:lnSpc>
                          <a:spcPct val="100000"/>
                        </a:lnSpc>
                        <a:spcBef>
                          <a:spcPts val="95"/>
                        </a:spcBef>
                        <a:spcAft>
                          <a:spcPts val="0"/>
                        </a:spcAft>
                        <a:buClr>
                          <a:srgbClr val="231F20"/>
                        </a:buClr>
                        <a:buSzPts val="1000"/>
                        <a:buFont typeface="Wingdings" panose="05000000000000000000" pitchFamily="2" charset="2"/>
                        <a:buNone/>
                        <a:tabLst>
                          <a:tab pos="247650" algn="l"/>
                        </a:tabLst>
                      </a:pPr>
                      <a:r>
                        <a:rPr lang="en-IN" sz="2000" spc="50" dirty="0">
                          <a:effectLst/>
                          <a:latin typeface="Book Antiqua" panose="02040602050305030304" pitchFamily="18" charset="0"/>
                        </a:rPr>
                        <a:t>b. Debentures</a:t>
                      </a:r>
                      <a:r>
                        <a:rPr lang="en-IN" sz="2000" dirty="0">
                          <a:effectLst/>
                          <a:latin typeface="Book Antiqua" panose="02040602050305030304" pitchFamily="18" charset="0"/>
                        </a:rPr>
                        <a:t> </a:t>
                      </a:r>
                      <a:r>
                        <a:rPr lang="en-IN" sz="2000" spc="40" dirty="0">
                          <a:effectLst/>
                          <a:latin typeface="Book Antiqua" panose="02040602050305030304" pitchFamily="18" charset="0"/>
                        </a:rPr>
                        <a:t> </a:t>
                      </a:r>
                      <a:r>
                        <a:rPr lang="en-IN" sz="2000" spc="30" dirty="0">
                          <a:effectLst/>
                          <a:latin typeface="Book Antiqua" panose="02040602050305030304" pitchFamily="18" charset="0"/>
                        </a:rPr>
                        <a:t>in</a:t>
                      </a:r>
                      <a:r>
                        <a:rPr lang="en-IN" sz="2000" dirty="0">
                          <a:effectLst/>
                          <a:latin typeface="Book Antiqua" panose="02040602050305030304" pitchFamily="18" charset="0"/>
                        </a:rPr>
                        <a:t> </a:t>
                      </a:r>
                      <a:r>
                        <a:rPr lang="en-IN" sz="2000" spc="40" dirty="0">
                          <a:effectLst/>
                          <a:latin typeface="Book Antiqua" panose="02040602050305030304" pitchFamily="18" charset="0"/>
                        </a:rPr>
                        <a:t> </a:t>
                      </a:r>
                      <a:r>
                        <a:rPr lang="en-IN" sz="2000" spc="30" dirty="0">
                          <a:effectLst/>
                          <a:latin typeface="Book Antiqua" panose="02040602050305030304" pitchFamily="18" charset="0"/>
                        </a:rPr>
                        <a:t>or</a:t>
                      </a:r>
                      <a:r>
                        <a:rPr lang="en-IN" sz="2000" dirty="0">
                          <a:effectLst/>
                          <a:latin typeface="Book Antiqua" panose="02040602050305030304" pitchFamily="18" charset="0"/>
                        </a:rPr>
                        <a:t> </a:t>
                      </a:r>
                      <a:r>
                        <a:rPr lang="en-IN" sz="2000" spc="40" dirty="0">
                          <a:effectLst/>
                          <a:latin typeface="Book Antiqua" panose="02040602050305030304" pitchFamily="18" charset="0"/>
                        </a:rPr>
                        <a:t> </a:t>
                      </a:r>
                      <a:r>
                        <a:rPr lang="en-IN" sz="2000" spc="50" dirty="0">
                          <a:effectLst/>
                          <a:latin typeface="Book Antiqua" panose="02040602050305030304" pitchFamily="18" charset="0"/>
                        </a:rPr>
                        <a:t>deposits</a:t>
                      </a:r>
                      <a:r>
                        <a:rPr lang="en-IN" sz="2000" dirty="0">
                          <a:effectLst/>
                          <a:latin typeface="Book Antiqua" panose="02040602050305030304" pitchFamily="18" charset="0"/>
                        </a:rPr>
                        <a:t> </a:t>
                      </a:r>
                      <a:r>
                        <a:rPr lang="en-IN" sz="2000" spc="45" dirty="0">
                          <a:effectLst/>
                          <a:latin typeface="Book Antiqua" panose="02040602050305030304" pitchFamily="18" charset="0"/>
                        </a:rPr>
                        <a:t> with</a:t>
                      </a:r>
                      <a:r>
                        <a:rPr lang="en-IN" sz="2000" dirty="0">
                          <a:effectLst/>
                          <a:latin typeface="Book Antiqua" panose="02040602050305030304" pitchFamily="18" charset="0"/>
                        </a:rPr>
                        <a:t> </a:t>
                      </a:r>
                      <a:r>
                        <a:rPr lang="en-IN" sz="2000" spc="40" dirty="0">
                          <a:effectLst/>
                          <a:latin typeface="Book Antiqua" panose="02040602050305030304" pitchFamily="18" charset="0"/>
                        </a:rPr>
                        <a:t> </a:t>
                      </a:r>
                      <a:r>
                        <a:rPr lang="en-IN" sz="2000" spc="30" dirty="0">
                          <a:effectLst/>
                          <a:latin typeface="Book Antiqua" panose="02040602050305030304" pitchFamily="18" charset="0"/>
                        </a:rPr>
                        <a:t>an</a:t>
                      </a:r>
                      <a:r>
                        <a:rPr lang="en-IN" sz="2000" dirty="0">
                          <a:effectLst/>
                          <a:latin typeface="Book Antiqua" panose="02040602050305030304" pitchFamily="18" charset="0"/>
                        </a:rPr>
                        <a:t> </a:t>
                      </a:r>
                      <a:r>
                        <a:rPr lang="en-IN" sz="2000" spc="40" dirty="0">
                          <a:effectLst/>
                          <a:latin typeface="Book Antiqua" panose="02040602050305030304" pitchFamily="18" charset="0"/>
                        </a:rPr>
                        <a:t> </a:t>
                      </a:r>
                      <a:r>
                        <a:rPr lang="en-IN" sz="2000" spc="50" dirty="0">
                          <a:effectLst/>
                          <a:latin typeface="Book Antiqua" panose="02040602050305030304" pitchFamily="18" charset="0"/>
                        </a:rPr>
                        <a:t>Indian</a:t>
                      </a:r>
                      <a:r>
                        <a:rPr lang="en-IN" sz="2000" spc="120" dirty="0">
                          <a:effectLst/>
                          <a:latin typeface="Book Antiqua" panose="02040602050305030304" pitchFamily="18" charset="0"/>
                        </a:rPr>
                        <a:t> </a:t>
                      </a:r>
                      <a:r>
                        <a:rPr lang="en-IN" sz="2000" dirty="0">
                          <a:effectLst/>
                          <a:latin typeface="Book Antiqua" panose="02040602050305030304" pitchFamily="18" charset="0"/>
                        </a:rPr>
                        <a:t>company</a:t>
                      </a:r>
                      <a:r>
                        <a:rPr lang="en-IN" sz="2000" spc="25" dirty="0">
                          <a:effectLst/>
                          <a:latin typeface="Book Antiqua" panose="02040602050305030304" pitchFamily="18" charset="0"/>
                        </a:rPr>
                        <a:t> </a:t>
                      </a:r>
                      <a:r>
                        <a:rPr lang="en-IN" sz="2000" dirty="0">
                          <a:effectLst/>
                          <a:latin typeface="Book Antiqua" panose="02040602050305030304" pitchFamily="18" charset="0"/>
                        </a:rPr>
                        <a:t>which</a:t>
                      </a:r>
                      <a:r>
                        <a:rPr lang="en-IN" sz="2000" spc="30" dirty="0">
                          <a:effectLst/>
                          <a:latin typeface="Book Antiqua" panose="02040602050305030304" pitchFamily="18" charset="0"/>
                        </a:rPr>
                        <a:t> </a:t>
                      </a:r>
                      <a:r>
                        <a:rPr lang="en-IN" sz="2000" dirty="0">
                          <a:effectLst/>
                          <a:latin typeface="Book Antiqua" panose="02040602050305030304" pitchFamily="18" charset="0"/>
                        </a:rPr>
                        <a:t>is</a:t>
                      </a:r>
                      <a:r>
                        <a:rPr lang="en-IN" sz="2000" spc="30" dirty="0">
                          <a:effectLst/>
                          <a:latin typeface="Book Antiqua" panose="02040602050305030304" pitchFamily="18" charset="0"/>
                        </a:rPr>
                        <a:t> </a:t>
                      </a:r>
                      <a:r>
                        <a:rPr lang="en-IN" sz="2000" dirty="0">
                          <a:effectLst/>
                          <a:latin typeface="Book Antiqua" panose="02040602050305030304" pitchFamily="18" charset="0"/>
                        </a:rPr>
                        <a:t>not</a:t>
                      </a:r>
                      <a:r>
                        <a:rPr lang="en-IN" sz="2000" spc="30" dirty="0">
                          <a:effectLst/>
                          <a:latin typeface="Book Antiqua" panose="02040602050305030304" pitchFamily="18" charset="0"/>
                        </a:rPr>
                        <a:t> </a:t>
                      </a:r>
                      <a:r>
                        <a:rPr lang="en-IN" sz="2000" dirty="0">
                          <a:effectLst/>
                          <a:latin typeface="Book Antiqua" panose="02040602050305030304" pitchFamily="18" charset="0"/>
                        </a:rPr>
                        <a:t>a</a:t>
                      </a:r>
                      <a:r>
                        <a:rPr lang="en-IN" sz="2000" spc="30" dirty="0">
                          <a:effectLst/>
                          <a:latin typeface="Book Antiqua" panose="02040602050305030304" pitchFamily="18" charset="0"/>
                        </a:rPr>
                        <a:t> </a:t>
                      </a:r>
                      <a:r>
                        <a:rPr lang="en-IN" sz="2000" spc="-5" dirty="0">
                          <a:effectLst/>
                          <a:latin typeface="Book Antiqua" panose="02040602050305030304" pitchFamily="18" charset="0"/>
                        </a:rPr>
                        <a:t>private</a:t>
                      </a:r>
                      <a:r>
                        <a:rPr lang="en-IN" sz="2000" spc="30" dirty="0">
                          <a:effectLst/>
                          <a:latin typeface="Book Antiqua" panose="02040602050305030304" pitchFamily="18" charset="0"/>
                        </a:rPr>
                        <a:t> </a:t>
                      </a:r>
                      <a:r>
                        <a:rPr lang="en-IN" sz="2000" dirty="0">
                          <a:effectLst/>
                          <a:latin typeface="Book Antiqua" panose="02040602050305030304" pitchFamily="18" charset="0"/>
                        </a:rPr>
                        <a:t>company;</a:t>
                      </a:r>
                      <a:r>
                        <a:rPr lang="en-IN" sz="2000" spc="25" dirty="0">
                          <a:effectLst/>
                          <a:latin typeface="Book Antiqua" panose="02040602050305030304" pitchFamily="18" charset="0"/>
                        </a:rPr>
                        <a:t> </a:t>
                      </a:r>
                      <a:r>
                        <a:rPr lang="en-IN" sz="2000" dirty="0">
                          <a:effectLst/>
                          <a:latin typeface="Book Antiqua" panose="02040602050305030304" pitchFamily="18" charset="0"/>
                        </a:rPr>
                        <a:t>and</a:t>
                      </a:r>
                    </a:p>
                    <a:p>
                      <a:pPr marL="363538" indent="-276225" eaLnBrk="0" hangingPunct="0">
                        <a:lnSpc>
                          <a:spcPct val="100000"/>
                        </a:lnSpc>
                        <a:spcBef>
                          <a:spcPts val="25"/>
                        </a:spcBef>
                        <a:spcAft>
                          <a:spcPts val="0"/>
                        </a:spcAft>
                        <a:buFont typeface="Wingdings" panose="05000000000000000000" pitchFamily="2" charset="2"/>
                        <a:buNone/>
                      </a:pPr>
                      <a:r>
                        <a:rPr lang="en-IN" sz="2000" dirty="0">
                          <a:effectLst/>
                          <a:latin typeface="Book Antiqua" panose="02040602050305030304" pitchFamily="18" charset="0"/>
                        </a:rPr>
                        <a:t>c. 	Specified</a:t>
                      </a:r>
                      <a:r>
                        <a:rPr lang="en-IN" sz="2000" spc="35" dirty="0">
                          <a:effectLst/>
                          <a:latin typeface="Book Antiqua" panose="02040602050305030304" pitchFamily="18" charset="0"/>
                        </a:rPr>
                        <a:t> </a:t>
                      </a:r>
                      <a:r>
                        <a:rPr lang="en-IN" sz="2000" dirty="0">
                          <a:effectLst/>
                          <a:latin typeface="Book Antiqua" panose="02040602050305030304" pitchFamily="18" charset="0"/>
                        </a:rPr>
                        <a:t>Government</a:t>
                      </a:r>
                      <a:r>
                        <a:rPr lang="en-IN" sz="2000" spc="40" dirty="0">
                          <a:effectLst/>
                          <a:latin typeface="Book Antiqua" panose="02040602050305030304" pitchFamily="18" charset="0"/>
                        </a:rPr>
                        <a:t> </a:t>
                      </a:r>
                      <a:r>
                        <a:rPr lang="en-IN" sz="2000" dirty="0">
                          <a:effectLst/>
                          <a:latin typeface="Book Antiqua" panose="02040602050305030304" pitchFamily="18" charset="0"/>
                        </a:rPr>
                        <a:t>securities.</a:t>
                      </a:r>
                      <a:endParaRPr lang="en-IN" sz="2000" dirty="0">
                        <a:effectLst/>
                        <a:latin typeface="Book Antiqua" panose="02040602050305030304" pitchFamily="18" charset="0"/>
                        <a:ea typeface="Times New Roman"/>
                        <a:cs typeface="Times New Roman"/>
                      </a:endParaRPr>
                    </a:p>
                  </a:txBody>
                  <a:tcPr marL="0" marR="0" marT="0" marB="0"/>
                </a:tc>
                <a:tc>
                  <a:txBody>
                    <a:bodyPr/>
                    <a:lstStyle/>
                    <a:p>
                      <a:pPr marL="222250" marR="40640" indent="-177800" algn="l" eaLnBrk="0" hangingPunct="0">
                        <a:lnSpc>
                          <a:spcPct val="100000"/>
                        </a:lnSpc>
                        <a:spcBef>
                          <a:spcPts val="235"/>
                        </a:spcBef>
                        <a:spcAft>
                          <a:spcPts val="0"/>
                        </a:spcAft>
                      </a:pPr>
                      <a:r>
                        <a:rPr lang="en-IN" sz="2000" dirty="0">
                          <a:effectLst/>
                          <a:latin typeface="Book Antiqua" panose="02040602050305030304" pitchFamily="18" charset="0"/>
                        </a:rPr>
                        <a:t>a.</a:t>
                      </a:r>
                      <a:r>
                        <a:rPr lang="en-IN" sz="2000" baseline="0" dirty="0">
                          <a:effectLst/>
                          <a:latin typeface="Book Antiqua" panose="02040602050305030304" pitchFamily="18" charset="0"/>
                        </a:rPr>
                        <a:t> </a:t>
                      </a:r>
                      <a:r>
                        <a:rPr lang="en-IN" sz="2000" spc="30" dirty="0">
                          <a:effectLst/>
                          <a:latin typeface="Book Antiqua" panose="02040602050305030304" pitchFamily="18" charset="0"/>
                        </a:rPr>
                        <a:t>Investment</a:t>
                      </a:r>
                      <a:r>
                        <a:rPr lang="en-IN" sz="2000" spc="100" dirty="0">
                          <a:effectLst/>
                          <a:latin typeface="Book Antiqua" panose="02040602050305030304" pitchFamily="18" charset="0"/>
                        </a:rPr>
                        <a:t> </a:t>
                      </a:r>
                      <a:r>
                        <a:rPr lang="en-IN" sz="2000" spc="25" dirty="0">
                          <a:effectLst/>
                          <a:latin typeface="Book Antiqua" panose="02040602050305030304" pitchFamily="18" charset="0"/>
                        </a:rPr>
                        <a:t>income</a:t>
                      </a:r>
                      <a:r>
                        <a:rPr lang="en-IN" sz="2000" spc="100" baseline="0" dirty="0">
                          <a:effectLst/>
                          <a:latin typeface="Book Antiqua" panose="02040602050305030304" pitchFamily="18" charset="0"/>
                        </a:rPr>
                        <a:t> </a:t>
                      </a:r>
                      <a:r>
                        <a:rPr lang="en-IN" sz="2000" spc="25" dirty="0">
                          <a:effectLst/>
                          <a:latin typeface="Book Antiqua" panose="02040602050305030304" pitchFamily="18" charset="0"/>
                        </a:rPr>
                        <a:t>which</a:t>
                      </a:r>
                      <a:r>
                        <a:rPr lang="en-IN" sz="2000" spc="100" dirty="0">
                          <a:effectLst/>
                          <a:latin typeface="Book Antiqua" panose="02040602050305030304" pitchFamily="18" charset="0"/>
                        </a:rPr>
                        <a:t> </a:t>
                      </a:r>
                      <a:r>
                        <a:rPr lang="en-IN" sz="2000" spc="35" dirty="0">
                          <a:effectLst/>
                          <a:latin typeface="Book Antiqua" panose="02040602050305030304" pitchFamily="18" charset="0"/>
                        </a:rPr>
                        <a:t>is</a:t>
                      </a:r>
                      <a:r>
                        <a:rPr lang="en-IN" sz="2000" spc="145" dirty="0">
                          <a:effectLst/>
                          <a:latin typeface="Book Antiqua" panose="02040602050305030304" pitchFamily="18" charset="0"/>
                        </a:rPr>
                        <a:t> </a:t>
                      </a:r>
                      <a:r>
                        <a:rPr lang="en-IN" sz="2000" spc="50" dirty="0">
                          <a:effectLst/>
                          <a:latin typeface="Book Antiqua" panose="02040602050305030304" pitchFamily="18" charset="0"/>
                        </a:rPr>
                        <a:t>defined</a:t>
                      </a:r>
                      <a:r>
                        <a:rPr lang="en-IN" sz="2000" spc="180" dirty="0">
                          <a:effectLst/>
                          <a:latin typeface="Book Antiqua" panose="02040602050305030304" pitchFamily="18" charset="0"/>
                        </a:rPr>
                        <a:t> </a:t>
                      </a:r>
                      <a:r>
                        <a:rPr lang="en-IN" sz="2000" spc="30" dirty="0">
                          <a:effectLst/>
                          <a:latin typeface="Book Antiqua" panose="02040602050305030304" pitchFamily="18" charset="0"/>
                        </a:rPr>
                        <a:t>as</a:t>
                      </a:r>
                      <a:r>
                        <a:rPr lang="en-IN" sz="2000" spc="180" dirty="0">
                          <a:effectLst/>
                          <a:latin typeface="Book Antiqua" panose="02040602050305030304" pitchFamily="18" charset="0"/>
                        </a:rPr>
                        <a:t> </a:t>
                      </a:r>
                      <a:r>
                        <a:rPr lang="en-IN" sz="2000" spc="50" dirty="0">
                          <a:effectLst/>
                          <a:latin typeface="Book Antiqua" panose="02040602050305030304" pitchFamily="18" charset="0"/>
                        </a:rPr>
                        <a:t>income</a:t>
                      </a:r>
                      <a:r>
                        <a:rPr lang="en-IN" sz="2000" spc="185" dirty="0">
                          <a:effectLst/>
                          <a:latin typeface="Book Antiqua" panose="02040602050305030304" pitchFamily="18" charset="0"/>
                        </a:rPr>
                        <a:t> </a:t>
                      </a:r>
                      <a:r>
                        <a:rPr lang="en-IN" sz="2000" spc="50" dirty="0">
                          <a:effectLst/>
                          <a:latin typeface="Book Antiqua" panose="02040602050305030304" pitchFamily="18" charset="0"/>
                        </a:rPr>
                        <a:t>derived</a:t>
                      </a:r>
                      <a:r>
                        <a:rPr lang="en-IN" sz="2000" spc="120" dirty="0">
                          <a:effectLst/>
                          <a:latin typeface="Book Antiqua" panose="02040602050305030304" pitchFamily="18" charset="0"/>
                        </a:rPr>
                        <a:t> </a:t>
                      </a:r>
                      <a:r>
                        <a:rPr lang="en-IN" sz="2000" spc="10" dirty="0">
                          <a:effectLst/>
                          <a:latin typeface="Book Antiqua" panose="02040602050305030304" pitchFamily="18" charset="0"/>
                        </a:rPr>
                        <a:t>from</a:t>
                      </a:r>
                      <a:r>
                        <a:rPr lang="en-IN" sz="2000" spc="70" dirty="0">
                          <a:effectLst/>
                          <a:latin typeface="Book Antiqua" panose="02040602050305030304" pitchFamily="18" charset="0"/>
                        </a:rPr>
                        <a:t> </a:t>
                      </a:r>
                      <a:r>
                        <a:rPr lang="en-IN" sz="2000" spc="10" dirty="0">
                          <a:effectLst/>
                          <a:latin typeface="Book Antiqua" panose="02040602050305030304" pitchFamily="18" charset="0"/>
                        </a:rPr>
                        <a:t>the</a:t>
                      </a:r>
                      <a:r>
                        <a:rPr lang="en-IN" sz="2000" spc="70" dirty="0">
                          <a:effectLst/>
                          <a:latin typeface="Book Antiqua" panose="02040602050305030304" pitchFamily="18" charset="0"/>
                        </a:rPr>
                        <a:t> </a:t>
                      </a:r>
                      <a:r>
                        <a:rPr lang="en-IN" sz="2000" spc="10" dirty="0">
                          <a:effectLst/>
                          <a:latin typeface="Book Antiqua" panose="02040602050305030304" pitchFamily="18" charset="0"/>
                        </a:rPr>
                        <a:t>specified</a:t>
                      </a:r>
                      <a:r>
                        <a:rPr lang="en-IN" sz="2000" spc="70" dirty="0">
                          <a:effectLst/>
                          <a:latin typeface="Book Antiqua" panose="02040602050305030304" pitchFamily="18" charset="0"/>
                        </a:rPr>
                        <a:t> </a:t>
                      </a:r>
                      <a:r>
                        <a:rPr lang="en-IN" sz="2000" spc="10" dirty="0">
                          <a:effectLst/>
                          <a:latin typeface="Book Antiqua" panose="02040602050305030304" pitchFamily="18" charset="0"/>
                        </a:rPr>
                        <a:t>assets,</a:t>
                      </a:r>
                      <a:r>
                        <a:rPr lang="en-IN" sz="2000" spc="70" dirty="0">
                          <a:effectLst/>
                          <a:latin typeface="Book Antiqua" panose="02040602050305030304" pitchFamily="18" charset="0"/>
                        </a:rPr>
                        <a:t> </a:t>
                      </a:r>
                      <a:r>
                        <a:rPr lang="en-IN" sz="2000" spc="15" dirty="0">
                          <a:effectLst/>
                          <a:latin typeface="Book Antiqua" panose="02040602050305030304" pitchFamily="18" charset="0"/>
                        </a:rPr>
                        <a:t>but</a:t>
                      </a:r>
                      <a:r>
                        <a:rPr lang="en-IN" sz="2000" spc="125" dirty="0">
                          <a:effectLst/>
                          <a:latin typeface="Book Antiqua" panose="02040602050305030304" pitchFamily="18" charset="0"/>
                        </a:rPr>
                        <a:t> </a:t>
                      </a:r>
                      <a:r>
                        <a:rPr lang="en-IN" sz="2000" spc="10" dirty="0">
                          <a:effectLst/>
                          <a:latin typeface="Book Antiqua" panose="02040602050305030304" pitchFamily="18" charset="0"/>
                        </a:rPr>
                        <a:t>excluding</a:t>
                      </a:r>
                      <a:r>
                        <a:rPr lang="en-IN" sz="2000" spc="45" dirty="0">
                          <a:effectLst/>
                          <a:latin typeface="Book Antiqua" panose="02040602050305030304" pitchFamily="18" charset="0"/>
                        </a:rPr>
                        <a:t> </a:t>
                      </a:r>
                      <a:r>
                        <a:rPr lang="en-IN" sz="2000" spc="10" dirty="0">
                          <a:effectLst/>
                          <a:latin typeface="Book Antiqua" panose="02040602050305030304" pitchFamily="18" charset="0"/>
                        </a:rPr>
                        <a:t>dividends</a:t>
                      </a:r>
                      <a:r>
                        <a:rPr lang="en-IN" sz="2000" spc="50" dirty="0">
                          <a:effectLst/>
                          <a:latin typeface="Book Antiqua" panose="02040602050305030304" pitchFamily="18" charset="0"/>
                        </a:rPr>
                        <a:t> </a:t>
                      </a:r>
                      <a:r>
                        <a:rPr lang="en-IN" sz="2000" spc="15" dirty="0">
                          <a:effectLst/>
                          <a:latin typeface="Book Antiqua" panose="02040602050305030304" pitchFamily="18" charset="0"/>
                        </a:rPr>
                        <a:t>referred</a:t>
                      </a:r>
                      <a:r>
                        <a:rPr lang="en-IN" sz="2000" spc="135" dirty="0">
                          <a:effectLst/>
                          <a:latin typeface="Book Antiqua" panose="02040602050305030304" pitchFamily="18" charset="0"/>
                        </a:rPr>
                        <a:t> </a:t>
                      </a:r>
                      <a:r>
                        <a:rPr lang="en-IN" sz="2000" spc="-5" dirty="0">
                          <a:effectLst/>
                          <a:latin typeface="Book Antiqua" panose="02040602050305030304" pitchFamily="18" charset="0"/>
                        </a:rPr>
                        <a:t>to</a:t>
                      </a:r>
                      <a:r>
                        <a:rPr lang="en-IN" sz="2000" spc="35" dirty="0">
                          <a:effectLst/>
                          <a:latin typeface="Book Antiqua" panose="02040602050305030304" pitchFamily="18" charset="0"/>
                        </a:rPr>
                        <a:t> </a:t>
                      </a:r>
                      <a:r>
                        <a:rPr lang="en-IN" sz="2000" dirty="0">
                          <a:effectLst/>
                          <a:latin typeface="Book Antiqua" panose="02040602050305030304" pitchFamily="18" charset="0"/>
                        </a:rPr>
                        <a:t>in</a:t>
                      </a:r>
                      <a:r>
                        <a:rPr lang="en-IN" sz="2000" spc="40" dirty="0">
                          <a:effectLst/>
                          <a:latin typeface="Book Antiqua" panose="02040602050305030304" pitchFamily="18" charset="0"/>
                        </a:rPr>
                        <a:t> </a:t>
                      </a:r>
                      <a:r>
                        <a:rPr lang="en-IN" sz="2000" dirty="0">
                          <a:effectLst/>
                          <a:latin typeface="Book Antiqua" panose="02040602050305030304" pitchFamily="18" charset="0"/>
                        </a:rPr>
                        <a:t>Section</a:t>
                      </a:r>
                      <a:r>
                        <a:rPr lang="en-IN" sz="2000" spc="35" dirty="0">
                          <a:effectLst/>
                          <a:latin typeface="Book Antiqua" panose="02040602050305030304" pitchFamily="18" charset="0"/>
                        </a:rPr>
                        <a:t> </a:t>
                      </a:r>
                      <a:r>
                        <a:rPr lang="en-IN" sz="2000" dirty="0">
                          <a:effectLst/>
                          <a:latin typeface="Book Antiqua" panose="02040602050305030304" pitchFamily="18" charset="0"/>
                        </a:rPr>
                        <a:t>115-O</a:t>
                      </a:r>
                      <a:endParaRPr lang="en-IN" sz="3200" dirty="0">
                        <a:effectLst/>
                        <a:latin typeface="Book Antiqua" panose="02040602050305030304" pitchFamily="18" charset="0"/>
                        <a:ea typeface="Times New Roman"/>
                        <a:cs typeface="Times New Roman"/>
                      </a:endParaRPr>
                    </a:p>
                  </a:txBody>
                  <a:tcPr marL="0" marR="0" marT="0" marB="0"/>
                </a:tc>
                <a:tc>
                  <a:txBody>
                    <a:bodyPr/>
                    <a:lstStyle/>
                    <a:p>
                      <a:pPr marL="174625" eaLnBrk="0" hangingPunct="0">
                        <a:lnSpc>
                          <a:spcPct val="100000"/>
                        </a:lnSpc>
                        <a:spcBef>
                          <a:spcPts val="120"/>
                        </a:spcBef>
                        <a:spcAft>
                          <a:spcPts val="0"/>
                        </a:spcAft>
                      </a:pPr>
                      <a:r>
                        <a:rPr lang="en-IN" sz="2000" dirty="0">
                          <a:effectLst/>
                          <a:latin typeface="Book Antiqua" panose="02040602050305030304" pitchFamily="18" charset="0"/>
                        </a:rPr>
                        <a:t>20%</a:t>
                      </a:r>
                      <a:endParaRPr lang="en-IN" sz="3200" dirty="0">
                        <a:effectLst/>
                        <a:latin typeface="Book Antiqua" panose="02040602050305030304" pitchFamily="18" charset="0"/>
                        <a:ea typeface="Times New Roman"/>
                        <a:cs typeface="Times New Roman"/>
                      </a:endParaRPr>
                    </a:p>
                  </a:txBody>
                  <a:tcPr marL="0" marR="0" marT="0" marB="0"/>
                </a:tc>
                <a:extLst>
                  <a:ext uri="{0D108BD9-81ED-4DB2-BD59-A6C34878D82A}">
                    <a16:rowId xmlns:a16="http://schemas.microsoft.com/office/drawing/2014/main" val="10001"/>
                  </a:ext>
                </a:extLst>
              </a:tr>
              <a:tr h="432328">
                <a:tc vMerge="1">
                  <a:txBody>
                    <a:bodyPr/>
                    <a:lstStyle/>
                    <a:p>
                      <a:endParaRPr lang="en-IN"/>
                    </a:p>
                  </a:txBody>
                  <a:tcPr/>
                </a:tc>
                <a:tc>
                  <a:txBody>
                    <a:bodyPr/>
                    <a:lstStyle/>
                    <a:p>
                      <a:pPr marL="44450" eaLnBrk="0" hangingPunct="0">
                        <a:lnSpc>
                          <a:spcPct val="100000"/>
                        </a:lnSpc>
                        <a:spcAft>
                          <a:spcPts val="0"/>
                        </a:spcAft>
                      </a:pPr>
                      <a:r>
                        <a:rPr lang="en-IN" sz="2000" spc="-5" dirty="0">
                          <a:effectLst/>
                          <a:latin typeface="Book Antiqua" panose="02040602050305030304" pitchFamily="18" charset="0"/>
                        </a:rPr>
                        <a:t>b.</a:t>
                      </a:r>
                      <a:r>
                        <a:rPr lang="en-IN" sz="2000" spc="0" baseline="0" dirty="0">
                          <a:effectLst/>
                          <a:latin typeface="Book Antiqua" panose="02040602050305030304" pitchFamily="18" charset="0"/>
                        </a:rPr>
                        <a:t> </a:t>
                      </a:r>
                      <a:r>
                        <a:rPr lang="en-IN" sz="2000" dirty="0">
                          <a:effectLst/>
                          <a:latin typeface="Book Antiqua" panose="02040602050305030304" pitchFamily="18" charset="0"/>
                        </a:rPr>
                        <a:t>Long-term</a:t>
                      </a:r>
                      <a:r>
                        <a:rPr lang="en-IN" sz="2000" spc="30" dirty="0">
                          <a:effectLst/>
                          <a:latin typeface="Book Antiqua" panose="02040602050305030304" pitchFamily="18" charset="0"/>
                        </a:rPr>
                        <a:t> </a:t>
                      </a:r>
                      <a:r>
                        <a:rPr lang="en-IN" sz="2000" dirty="0">
                          <a:effectLst/>
                          <a:latin typeface="Book Antiqua" panose="02040602050305030304" pitchFamily="18" charset="0"/>
                        </a:rPr>
                        <a:t>capital</a:t>
                      </a:r>
                      <a:r>
                        <a:rPr lang="en-IN" sz="2000" spc="35" dirty="0">
                          <a:effectLst/>
                          <a:latin typeface="Book Antiqua" panose="02040602050305030304" pitchFamily="18" charset="0"/>
                        </a:rPr>
                        <a:t> </a:t>
                      </a:r>
                      <a:r>
                        <a:rPr lang="en-IN" sz="2000" spc="-5" dirty="0">
                          <a:effectLst/>
                          <a:latin typeface="Book Antiqua" panose="02040602050305030304" pitchFamily="18" charset="0"/>
                        </a:rPr>
                        <a:t>gains</a:t>
                      </a:r>
                      <a:endParaRPr lang="en-IN" sz="3200" dirty="0">
                        <a:effectLst/>
                        <a:latin typeface="Book Antiqua" panose="02040602050305030304" pitchFamily="18" charset="0"/>
                        <a:ea typeface="Times New Roman"/>
                        <a:cs typeface="Times New Roman"/>
                      </a:endParaRPr>
                    </a:p>
                  </a:txBody>
                  <a:tcPr marL="0" marR="0" marT="0" marB="0"/>
                </a:tc>
                <a:tc>
                  <a:txBody>
                    <a:bodyPr/>
                    <a:lstStyle/>
                    <a:p>
                      <a:pPr marL="174625" eaLnBrk="0" hangingPunct="0">
                        <a:lnSpc>
                          <a:spcPct val="100000"/>
                        </a:lnSpc>
                        <a:spcAft>
                          <a:spcPts val="0"/>
                        </a:spcAft>
                      </a:pPr>
                      <a:r>
                        <a:rPr lang="en-IN" sz="2000" dirty="0">
                          <a:effectLst/>
                          <a:latin typeface="Book Antiqua" panose="02040602050305030304" pitchFamily="18" charset="0"/>
                        </a:rPr>
                        <a:t>10%</a:t>
                      </a:r>
                      <a:endParaRPr lang="en-IN" sz="3200" dirty="0">
                        <a:effectLst/>
                        <a:latin typeface="Book Antiqua" panose="02040602050305030304" pitchFamily="18" charset="0"/>
                        <a:ea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072588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31C-0ECB-B935-0B95-B00BAC10AA5A}"/>
              </a:ext>
            </a:extLst>
          </p:cNvPr>
          <p:cNvSpPr>
            <a:spLocks noGrp="1"/>
          </p:cNvSpPr>
          <p:nvPr>
            <p:ph type="title"/>
          </p:nvPr>
        </p:nvSpPr>
        <p:spPr>
          <a:xfrm>
            <a:off x="685800" y="185148"/>
            <a:ext cx="10772775" cy="983694"/>
          </a:xfrm>
        </p:spPr>
        <p:txBody>
          <a:bodyPr/>
          <a:lstStyle/>
          <a:p>
            <a:r>
              <a:rPr lang="en-US" dirty="0"/>
              <a:t>Special Provisions for Non-Residents</a:t>
            </a:r>
          </a:p>
        </p:txBody>
      </p:sp>
      <p:sp>
        <p:nvSpPr>
          <p:cNvPr id="3" name="Content Placeholder 2">
            <a:extLst>
              <a:ext uri="{FF2B5EF4-FFF2-40B4-BE49-F238E27FC236}">
                <a16:creationId xmlns:a16="http://schemas.microsoft.com/office/drawing/2014/main" id="{E07F90D7-ED2B-7712-8F6C-084AB8AD8841}"/>
              </a:ext>
            </a:extLst>
          </p:cNvPr>
          <p:cNvSpPr>
            <a:spLocks noGrp="1"/>
          </p:cNvSpPr>
          <p:nvPr>
            <p:ph idx="1"/>
          </p:nvPr>
        </p:nvSpPr>
        <p:spPr>
          <a:xfrm>
            <a:off x="676656" y="1168842"/>
            <a:ext cx="11075372" cy="4609023"/>
          </a:xfrm>
        </p:spPr>
        <p:txBody>
          <a:bodyPr>
            <a:normAutofit lnSpcReduction="10000"/>
          </a:bodyPr>
          <a:lstStyle/>
          <a:p>
            <a:r>
              <a:rPr lang="en-US" b="1" dirty="0"/>
              <a:t>Section 115A: </a:t>
            </a:r>
          </a:p>
          <a:p>
            <a:pPr lvl="1"/>
            <a:r>
              <a:rPr lang="en-US" dirty="0"/>
              <a:t>Dividend income taxable @ 20%</a:t>
            </a:r>
          </a:p>
          <a:p>
            <a:pPr lvl="1"/>
            <a:r>
              <a:rPr lang="en-US" altLang="en-US" dirty="0"/>
              <a:t>Specified interest incomes taxable @ 20%</a:t>
            </a:r>
          </a:p>
          <a:p>
            <a:pPr lvl="1"/>
            <a:r>
              <a:rPr lang="en-US" altLang="en-US" dirty="0"/>
              <a:t>Royalty &amp; FTS taxable @ 10%</a:t>
            </a:r>
          </a:p>
          <a:p>
            <a:r>
              <a:rPr lang="en-US" altLang="en-US" dirty="0"/>
              <a:t>Deductions u/Chapter VI-A not allowed</a:t>
            </a:r>
          </a:p>
          <a:p>
            <a:r>
              <a:rPr lang="en-US" altLang="en-US" dirty="0"/>
              <a:t>Exemption from filing ITR if:</a:t>
            </a:r>
          </a:p>
          <a:p>
            <a:pPr lvl="1"/>
            <a:r>
              <a:rPr lang="en-US" altLang="en-US" dirty="0"/>
              <a:t>Total Income consists only of above-mentioned incomes; and</a:t>
            </a:r>
          </a:p>
          <a:p>
            <a:pPr lvl="1"/>
            <a:r>
              <a:rPr lang="en-US" altLang="en-US" dirty="0"/>
              <a:t>Tax deductible u/Chapter XVII of ITA has been deducted; and </a:t>
            </a:r>
          </a:p>
          <a:p>
            <a:pPr lvl="1"/>
            <a:r>
              <a:rPr lang="en-US" altLang="en-US" dirty="0"/>
              <a:t>The rate of deduction is not less than the rates specified above.</a:t>
            </a:r>
          </a:p>
          <a:p>
            <a:r>
              <a:rPr lang="en-US" altLang="en-US" dirty="0"/>
              <a:t>S. 115A applicable only if S. 44DA not applicable </a:t>
            </a:r>
          </a:p>
          <a:p>
            <a:pPr lvl="1"/>
            <a:r>
              <a:rPr lang="en-US" altLang="en-US" dirty="0"/>
              <a:t>NR should not have PE or fixed base in India</a:t>
            </a:r>
          </a:p>
        </p:txBody>
      </p:sp>
      <p:sp>
        <p:nvSpPr>
          <p:cNvPr id="4" name="Date Placeholder 3">
            <a:extLst>
              <a:ext uri="{FF2B5EF4-FFF2-40B4-BE49-F238E27FC236}">
                <a16:creationId xmlns:a16="http://schemas.microsoft.com/office/drawing/2014/main" id="{CB5E26A3-4CCE-6B3E-6CA8-304BD3522BD0}"/>
              </a:ext>
            </a:extLst>
          </p:cNvPr>
          <p:cNvSpPr>
            <a:spLocks noGrp="1"/>
          </p:cNvSpPr>
          <p:nvPr>
            <p:ph type="dt" sz="half" idx="10"/>
          </p:nvPr>
        </p:nvSpPr>
        <p:spPr/>
        <p:txBody>
          <a:bodyPr/>
          <a:lstStyle/>
          <a:p>
            <a:r>
              <a:rPr lang="en-US"/>
              <a:t>10-Oct-2023</a:t>
            </a:r>
            <a:endParaRPr lang="en-US" dirty="0"/>
          </a:p>
        </p:txBody>
      </p:sp>
      <p:sp>
        <p:nvSpPr>
          <p:cNvPr id="5" name="Footer Placeholder 4">
            <a:extLst>
              <a:ext uri="{FF2B5EF4-FFF2-40B4-BE49-F238E27FC236}">
                <a16:creationId xmlns:a16="http://schemas.microsoft.com/office/drawing/2014/main" id="{34778DB8-DF83-2AC4-7E67-0DD5271D1458}"/>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50C0C0B-6B94-1920-06EF-52BC0D558528}"/>
              </a:ext>
            </a:extLst>
          </p:cNvPr>
          <p:cNvSpPr>
            <a:spLocks noGrp="1"/>
          </p:cNvSpPr>
          <p:nvPr>
            <p:ph type="sldNum" sz="quarter" idx="12"/>
          </p:nvPr>
        </p:nvSpPr>
        <p:spPr/>
        <p:txBody>
          <a:bodyPr/>
          <a:lstStyle/>
          <a:p>
            <a:fld id="{53B6C93E-B05E-49F4-B363-E611733D9E4E}" type="slidenum">
              <a:rPr lang="en-US" smtClean="0"/>
              <a:pPr/>
              <a:t>99</a:t>
            </a:fld>
            <a:endParaRPr lang="en-US"/>
          </a:p>
        </p:txBody>
      </p:sp>
    </p:spTree>
    <p:extLst>
      <p:ext uri="{BB962C8B-B14F-4D97-AF65-F5344CB8AC3E}">
        <p14:creationId xmlns:p14="http://schemas.microsoft.com/office/powerpoint/2010/main" val="322884394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16811</Words>
  <Application>Microsoft Office PowerPoint</Application>
  <PresentationFormat>Widescreen</PresentationFormat>
  <Paragraphs>2647</Paragraphs>
  <Slides>171</Slides>
  <Notes>171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171</vt:i4>
      </vt:variant>
    </vt:vector>
  </HeadingPairs>
  <TitlesOfParts>
    <vt:vector size="180" baseType="lpstr">
      <vt:lpstr>Arial</vt:lpstr>
      <vt:lpstr>Book Antiqua</vt:lpstr>
      <vt:lpstr>Calibri</vt:lpstr>
      <vt:lpstr>Calibri Light</vt:lpstr>
      <vt:lpstr>Georgia</vt:lpstr>
      <vt:lpstr>Times New Roman</vt:lpstr>
      <vt:lpstr>Webdings</vt:lpstr>
      <vt:lpstr>Wingdings</vt:lpstr>
      <vt:lpstr>Metropolitan</vt:lpstr>
      <vt:lpstr>Taxation of Non-Residents, Select Issues and Basics of Transfer Pricing</vt:lpstr>
      <vt:lpstr>The most sought answers when it comes to Non-Residents</vt:lpstr>
      <vt:lpstr>Basic Provisions pertaining to Non-Resident Taxation</vt:lpstr>
      <vt:lpstr>Residential Status</vt:lpstr>
      <vt:lpstr>Why is Residential Status crucial?</vt:lpstr>
      <vt:lpstr>Residential Status – Important Terms</vt:lpstr>
      <vt:lpstr>Residential Status for an Individual in India under Income-tax Act 1961</vt:lpstr>
      <vt:lpstr>Residential Status – FA 2020 Amendments</vt:lpstr>
      <vt:lpstr>Residential Status – FA 2020 Amendments</vt:lpstr>
      <vt:lpstr>Residential Status – FA 2020 Amendments Drafting Issues</vt:lpstr>
      <vt:lpstr>Residential Status – FA 2020 Amendments Drafting Issues</vt:lpstr>
      <vt:lpstr>Residential Status – FA 2020 Amendments Drafting Issues</vt:lpstr>
      <vt:lpstr>Implications of Change in Residential Status</vt:lpstr>
      <vt:lpstr>Implications of Change in Residential Status</vt:lpstr>
      <vt:lpstr>Implications of Change in Residential Status</vt:lpstr>
      <vt:lpstr>Case Study – Emigrating Indian – Employment</vt:lpstr>
      <vt:lpstr>Case Study – Emigrating Indian – Employment</vt:lpstr>
      <vt:lpstr>Case Study – Emigrating Indian – Student</vt:lpstr>
      <vt:lpstr>Case Study – Returning Indian</vt:lpstr>
      <vt:lpstr>Residential Status – Issues</vt:lpstr>
      <vt:lpstr>Residential Status - Issues</vt:lpstr>
      <vt:lpstr>Residential Status under FEMA</vt:lpstr>
      <vt:lpstr>Residential Status - Others</vt:lpstr>
      <vt:lpstr>Charge &amp; Scope of Total Income</vt:lpstr>
      <vt:lpstr>Basis of taxability of income</vt:lpstr>
      <vt:lpstr>Basis of taxability of income</vt:lpstr>
      <vt:lpstr>Taxability of income qua residential status</vt:lpstr>
      <vt:lpstr>Basis of taxability of income</vt:lpstr>
      <vt:lpstr>Double Taxation Avoidance Agreements</vt:lpstr>
      <vt:lpstr>Double Taxation</vt:lpstr>
      <vt:lpstr>Double taxation</vt:lpstr>
      <vt:lpstr>Double Taxation Avoidance Agreements</vt:lpstr>
      <vt:lpstr>Double Taxation Avoidance Agreements</vt:lpstr>
      <vt:lpstr>Enabling provisions under ITA - Relief from Double taxation  </vt:lpstr>
      <vt:lpstr>Enabling provisions under ITA - Relief from Double taxation  </vt:lpstr>
      <vt:lpstr>Relief from Double taxation  </vt:lpstr>
      <vt:lpstr>Double tax – Credit Mechanism</vt:lpstr>
      <vt:lpstr>Double tax – Credit Mechanism</vt:lpstr>
      <vt:lpstr>Relief from Double taxation </vt:lpstr>
      <vt:lpstr>Structure of DTAA</vt:lpstr>
      <vt:lpstr>Various incomes of NRIs and its taxability</vt:lpstr>
      <vt:lpstr>PowerPoint Presentation</vt:lpstr>
      <vt:lpstr>Income from Immovable Properties</vt:lpstr>
      <vt:lpstr>Case Study – NRIs Income from Immovable Properties</vt:lpstr>
      <vt:lpstr>PowerPoint Presentation</vt:lpstr>
      <vt:lpstr>PowerPoint Presentation</vt:lpstr>
      <vt:lpstr>PowerPoint Presentation</vt:lpstr>
      <vt:lpstr>PowerPoint Presentation</vt:lpstr>
      <vt:lpstr>Interest Incomes</vt:lpstr>
      <vt:lpstr>Case Study – Interest Incomes</vt:lpstr>
      <vt:lpstr>Case Study – Interest Incomes</vt:lpstr>
      <vt:lpstr>Income from Securities</vt:lpstr>
      <vt:lpstr>Case Study – Income from Securities</vt:lpstr>
      <vt:lpstr>Case Study – Income from Securities</vt:lpstr>
      <vt:lpstr>Case Study – Income from Securities</vt:lpstr>
      <vt:lpstr>Case Study – Income from Securities</vt:lpstr>
      <vt:lpstr>Case Study – Income from Securities</vt:lpstr>
      <vt:lpstr>Case Study – Income from Securities</vt:lpstr>
      <vt:lpstr>Case Study – Income from Securities</vt:lpstr>
      <vt:lpstr>Case Study – Income from Securities</vt:lpstr>
      <vt:lpstr>Case Study – Income from Securities</vt:lpstr>
      <vt:lpstr>Case Study – Income from Securities</vt:lpstr>
      <vt:lpstr>Case Study – Income from Securities</vt:lpstr>
      <vt:lpstr>Income from Employment</vt:lpstr>
      <vt:lpstr>Income from Employment</vt:lpstr>
      <vt:lpstr>Income from Employment</vt:lpstr>
      <vt:lpstr>Case Study – Employed NRI visiting India</vt:lpstr>
      <vt:lpstr>Case Study – Employee Stock Options</vt:lpstr>
      <vt:lpstr>Business Income</vt:lpstr>
      <vt:lpstr>Business Income</vt:lpstr>
      <vt:lpstr>Business Income</vt:lpstr>
      <vt:lpstr>Business Income</vt:lpstr>
      <vt:lpstr>Business Income</vt:lpstr>
      <vt:lpstr>Business Income</vt:lpstr>
      <vt:lpstr>Business Income</vt:lpstr>
      <vt:lpstr>Business Income</vt:lpstr>
      <vt:lpstr>Business Income</vt:lpstr>
      <vt:lpstr>Business Income</vt:lpstr>
      <vt:lpstr>Business Income – SEP – Case Study</vt:lpstr>
      <vt:lpstr>Business Income</vt:lpstr>
      <vt:lpstr>Business Income</vt:lpstr>
      <vt:lpstr>Business Income</vt:lpstr>
      <vt:lpstr>Royalties and Fees for Technical Services</vt:lpstr>
      <vt:lpstr>Fees for Technical Services - Definition</vt:lpstr>
      <vt:lpstr>FTS – Managerial, Technical or Consultancy Services </vt:lpstr>
      <vt:lpstr>Fees for Technical Services</vt:lpstr>
      <vt:lpstr>FTS – Inclusions and Exclusions</vt:lpstr>
      <vt:lpstr>FTS – ‘Make Available’ Clause</vt:lpstr>
      <vt:lpstr>Royalty</vt:lpstr>
      <vt:lpstr>Royalty – Use of Equipment</vt:lpstr>
      <vt:lpstr>Royalty – Software Payments</vt:lpstr>
      <vt:lpstr>SC in case Engineering Analysis</vt:lpstr>
      <vt:lpstr>Royalty and FTS – Income-tax Provisions</vt:lpstr>
      <vt:lpstr>Most Favoured Nations (MFN) Clause</vt:lpstr>
      <vt:lpstr>Special Provisions for Non-Residents</vt:lpstr>
      <vt:lpstr>Specific Exemptions for Non-Residents</vt:lpstr>
      <vt:lpstr>Non-residents with business/ professional income</vt:lpstr>
      <vt:lpstr>Special Provisions for Non-Residents</vt:lpstr>
      <vt:lpstr>Special Provisions for Non-Residents</vt:lpstr>
      <vt:lpstr>Special Provisions for Non-Residents</vt:lpstr>
      <vt:lpstr>Special Provisions for Non-Residents</vt:lpstr>
      <vt:lpstr>Certain benefits NOT available to NRs</vt:lpstr>
      <vt:lpstr>Section 93 – Transactions resulting in transfer of income to non-residents</vt:lpstr>
      <vt:lpstr>Section 94A – Transactions with persons located in Notified Jurisdictional Areas</vt:lpstr>
      <vt:lpstr>Section 94B – Limitation on Interest deduction</vt:lpstr>
      <vt:lpstr>TDS on Payments to Non-Residents</vt:lpstr>
      <vt:lpstr>Section 195 - Overview</vt:lpstr>
      <vt:lpstr>Who has to deduct?</vt:lpstr>
      <vt:lpstr>Who has to deduct?</vt:lpstr>
      <vt:lpstr>On what?</vt:lpstr>
      <vt:lpstr>On what?</vt:lpstr>
      <vt:lpstr>Case Study: Buying a flat from a Non-resident</vt:lpstr>
      <vt:lpstr>PowerPoint Presentation</vt:lpstr>
      <vt:lpstr>When to deduct?</vt:lpstr>
      <vt:lpstr>How to determine tax liability?</vt:lpstr>
      <vt:lpstr>How to determine tax liability?</vt:lpstr>
      <vt:lpstr>PowerPoint Presentation</vt:lpstr>
      <vt:lpstr>Tax Residency Certificate</vt:lpstr>
      <vt:lpstr>Issues related to Tax Residency Certificate</vt:lpstr>
      <vt:lpstr>Is Tax Residency Certificate sufficient for claiming DTA benefit?</vt:lpstr>
      <vt:lpstr>TRC vis-à-vis Beneficial Ownership</vt:lpstr>
      <vt:lpstr>Section 206AA – Submission of PAN</vt:lpstr>
      <vt:lpstr>Form 15CA</vt:lpstr>
      <vt:lpstr>Form 15CB – CA Certificate</vt:lpstr>
      <vt:lpstr>Form 15CB – Checklist - Facts</vt:lpstr>
      <vt:lpstr>Form 15CB – Checklist – Tax Treaty</vt:lpstr>
      <vt:lpstr>Form 15CB – Some practical aspects</vt:lpstr>
      <vt:lpstr>Form 15CB – Some practical aspects</vt:lpstr>
      <vt:lpstr>Non-compliances under section 195</vt:lpstr>
      <vt:lpstr>Non-compliances under section 195</vt:lpstr>
      <vt:lpstr>Equalisation Levy</vt:lpstr>
      <vt:lpstr>EL 1.0 and EL 2.0</vt:lpstr>
      <vt:lpstr>EL 1.0 and EL 2.0</vt:lpstr>
      <vt:lpstr>Multi-lateral instrument (MLI)</vt:lpstr>
      <vt:lpstr>Multi-lateral instrument (MLI)</vt:lpstr>
      <vt:lpstr>Synthesised Texts</vt:lpstr>
      <vt:lpstr>Case Studies</vt:lpstr>
      <vt:lpstr>Case Study – Import of machinery</vt:lpstr>
      <vt:lpstr>Case Study – Import of machinery</vt:lpstr>
      <vt:lpstr>Resident under ITA; Non-resident as per DTAA</vt:lpstr>
      <vt:lpstr>Case Study – Person stranded in India in Covid</vt:lpstr>
      <vt:lpstr>Case Study – Person stranded in India in Covid</vt:lpstr>
      <vt:lpstr>Case Study – Business controlled from India</vt:lpstr>
      <vt:lpstr>Case Study – Business controlled from India</vt:lpstr>
      <vt:lpstr>Case Study – UAE LLC controlled from India</vt:lpstr>
      <vt:lpstr>Case Study – Gift between non-relatives</vt:lpstr>
      <vt:lpstr>Basics of Transfer Pricing</vt:lpstr>
      <vt:lpstr>Anti-avoidance provisions</vt:lpstr>
      <vt:lpstr>Why Transfer Pricing?</vt:lpstr>
      <vt:lpstr>Comparability Factor – FAR Analysis</vt:lpstr>
      <vt:lpstr>Comparability Factor – FAR Analysis</vt:lpstr>
      <vt:lpstr>Relevant Provisions – Chapter X of the ITA and relevant Income-tax Rules</vt:lpstr>
      <vt:lpstr>Arm’s Length Price</vt:lpstr>
      <vt:lpstr>Associated Enterprises</vt:lpstr>
      <vt:lpstr>Deemed Associated Enterprise</vt:lpstr>
      <vt:lpstr>Deemed Associated Enterprise</vt:lpstr>
      <vt:lpstr>Deemed Associated Enterprise</vt:lpstr>
      <vt:lpstr>International Transaction</vt:lpstr>
      <vt:lpstr>Deemed International Transaction</vt:lpstr>
      <vt:lpstr>Deemed International Transaction</vt:lpstr>
      <vt:lpstr>Deemed International Transaction</vt:lpstr>
      <vt:lpstr>Overview of Transfer Pricing Methods</vt:lpstr>
      <vt:lpstr>Overview of Transfer Pricing Methods</vt:lpstr>
      <vt:lpstr>Choice of Most Appropriate Method</vt:lpstr>
      <vt:lpstr>Transfer Pricing Documentation</vt:lpstr>
      <vt:lpstr>Transfer Pricing Documentation</vt:lpstr>
      <vt:lpstr>Reporting requirements</vt:lpstr>
      <vt:lpstr>PowerPoint Presentation</vt:lpstr>
      <vt:lpstr>Common Mistakes</vt:lpstr>
      <vt:lpstr>Common mistakes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2023-10-10T09:33:45Z</dcterms:created>
  <dcterms:modified xsi:type="dcterms:W3CDTF">2023-10-10T09:33:58Z</dcterms:modified>
</cp:coreProperties>
</file>