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1" r:id="rId2"/>
    <p:sldId id="266" r:id="rId3"/>
    <p:sldId id="267" r:id="rId4"/>
    <p:sldId id="269" r:id="rId5"/>
    <p:sldId id="257"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68" r:id="rId29"/>
    <p:sldId id="270" r:id="rId30"/>
    <p:sldId id="272" r:id="rId31"/>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0" d="100"/>
          <a:sy n="80" d="100"/>
        </p:scale>
        <p:origin x="30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B3BAC0-E3AC-4001-A7C1-AD96E71E7F3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IN"/>
        </a:p>
      </dgm:t>
    </dgm:pt>
    <dgm:pt modelId="{712F1C7F-0993-41D8-B7AB-CB6F3E1FD95E}">
      <dgm:prSet/>
      <dgm:spPr/>
      <dgm:t>
        <a:bodyPr/>
        <a:lstStyle/>
        <a:p>
          <a:r>
            <a:rPr lang="en-IN" dirty="0"/>
            <a:t>Business Reporting</a:t>
          </a:r>
        </a:p>
      </dgm:t>
    </dgm:pt>
    <dgm:pt modelId="{2E9AFDCF-0366-4C65-A208-456A4992A57C}" type="parTrans" cxnId="{07A290A9-5373-4A0D-86C7-0DFCC5EC3C02}">
      <dgm:prSet/>
      <dgm:spPr/>
      <dgm:t>
        <a:bodyPr/>
        <a:lstStyle/>
        <a:p>
          <a:endParaRPr lang="en-IN"/>
        </a:p>
      </dgm:t>
    </dgm:pt>
    <dgm:pt modelId="{5CE8D53A-324B-4852-A25E-B7163AC58009}" type="sibTrans" cxnId="{07A290A9-5373-4A0D-86C7-0DFCC5EC3C02}">
      <dgm:prSet/>
      <dgm:spPr/>
      <dgm:t>
        <a:bodyPr/>
        <a:lstStyle/>
        <a:p>
          <a:endParaRPr lang="en-IN"/>
        </a:p>
      </dgm:t>
    </dgm:pt>
    <dgm:pt modelId="{B4916FF2-F980-4C65-A8DD-916FC4B4C889}">
      <dgm:prSet/>
      <dgm:spPr/>
      <dgm:t>
        <a:bodyPr/>
        <a:lstStyle/>
        <a:p>
          <a:r>
            <a:rPr lang="en-US" dirty="0"/>
            <a:t>Shared Services</a:t>
          </a:r>
          <a:endParaRPr lang="en-IN" dirty="0"/>
        </a:p>
      </dgm:t>
    </dgm:pt>
    <dgm:pt modelId="{8F88072A-F094-40C3-AD3D-40CA62F1CDA0}" type="parTrans" cxnId="{F873DA5A-6C9A-4706-BF3E-8F670F5A355B}">
      <dgm:prSet/>
      <dgm:spPr/>
      <dgm:t>
        <a:bodyPr/>
        <a:lstStyle/>
        <a:p>
          <a:endParaRPr lang="en-IN"/>
        </a:p>
      </dgm:t>
    </dgm:pt>
    <dgm:pt modelId="{7718AF0D-11D1-4437-97C2-1C2F1CDA396D}" type="sibTrans" cxnId="{F873DA5A-6C9A-4706-BF3E-8F670F5A355B}">
      <dgm:prSet/>
      <dgm:spPr/>
      <dgm:t>
        <a:bodyPr/>
        <a:lstStyle/>
        <a:p>
          <a:endParaRPr lang="en-IN"/>
        </a:p>
      </dgm:t>
    </dgm:pt>
    <dgm:pt modelId="{E8A1AAD2-81FE-41AA-9640-81AE422C114A}">
      <dgm:prSet/>
      <dgm:spPr/>
      <dgm:t>
        <a:bodyPr/>
        <a:lstStyle/>
        <a:p>
          <a:r>
            <a:rPr lang="en-IN" dirty="0"/>
            <a:t>Accounting, </a:t>
          </a:r>
        </a:p>
        <a:p>
          <a:r>
            <a:rPr lang="en-IN" dirty="0"/>
            <a:t>Compliance  &amp; Taxation Filing</a:t>
          </a:r>
        </a:p>
      </dgm:t>
    </dgm:pt>
    <dgm:pt modelId="{0C710412-D9BF-46E8-A14E-0384A8ADF2F4}" type="parTrans" cxnId="{175D7D46-6D3F-4A76-9846-228E5EC5EC60}">
      <dgm:prSet/>
      <dgm:spPr/>
      <dgm:t>
        <a:bodyPr/>
        <a:lstStyle/>
        <a:p>
          <a:endParaRPr lang="en-IN"/>
        </a:p>
      </dgm:t>
    </dgm:pt>
    <dgm:pt modelId="{C7D2B432-E4EA-4B64-A803-314FEDD8791F}" type="sibTrans" cxnId="{175D7D46-6D3F-4A76-9846-228E5EC5EC60}">
      <dgm:prSet/>
      <dgm:spPr/>
      <dgm:t>
        <a:bodyPr/>
        <a:lstStyle/>
        <a:p>
          <a:endParaRPr lang="en-IN"/>
        </a:p>
      </dgm:t>
    </dgm:pt>
    <dgm:pt modelId="{0DFADEB7-E9C4-437E-BF1A-0A43EC2693A5}">
      <dgm:prSet/>
      <dgm:spPr/>
      <dgm:t>
        <a:bodyPr/>
        <a:lstStyle/>
        <a:p>
          <a:r>
            <a:rPr lang="en-IN" dirty="0"/>
            <a:t>New Business </a:t>
          </a:r>
        </a:p>
        <a:p>
          <a:r>
            <a:rPr lang="en-IN" dirty="0"/>
            <a:t>Legal Setup, </a:t>
          </a:r>
        </a:p>
        <a:p>
          <a:r>
            <a:rPr lang="en-IN" dirty="0"/>
            <a:t>Land Sourcing, </a:t>
          </a:r>
        </a:p>
        <a:p>
          <a:r>
            <a:rPr lang="en-IN" dirty="0"/>
            <a:t>Financial Planning</a:t>
          </a:r>
        </a:p>
        <a:p>
          <a:r>
            <a:rPr lang="en-IN" dirty="0"/>
            <a:t>Temp Staffing</a:t>
          </a:r>
        </a:p>
      </dgm:t>
    </dgm:pt>
    <dgm:pt modelId="{F9BC9646-46E5-4CAF-8FB5-646EC0E555B4}" type="parTrans" cxnId="{01C96C9D-6BF3-4601-A9AF-D9D9D1ED050C}">
      <dgm:prSet/>
      <dgm:spPr/>
      <dgm:t>
        <a:bodyPr/>
        <a:lstStyle/>
        <a:p>
          <a:endParaRPr lang="en-IN"/>
        </a:p>
      </dgm:t>
    </dgm:pt>
    <dgm:pt modelId="{FDFD2D36-5922-47FA-A3A6-23DBA5A41C42}" type="sibTrans" cxnId="{01C96C9D-6BF3-4601-A9AF-D9D9D1ED050C}">
      <dgm:prSet/>
      <dgm:spPr/>
      <dgm:t>
        <a:bodyPr/>
        <a:lstStyle/>
        <a:p>
          <a:endParaRPr lang="en-IN"/>
        </a:p>
      </dgm:t>
    </dgm:pt>
    <dgm:pt modelId="{EC007141-8AC6-442D-B765-F840AD74F339}" type="pres">
      <dgm:prSet presAssocID="{A6B3BAC0-E3AC-4001-A7C1-AD96E71E7F31}" presName="CompostProcess" presStyleCnt="0">
        <dgm:presLayoutVars>
          <dgm:dir/>
          <dgm:resizeHandles val="exact"/>
        </dgm:presLayoutVars>
      </dgm:prSet>
      <dgm:spPr/>
    </dgm:pt>
    <dgm:pt modelId="{44EE899D-99F5-4E8F-8DAF-F41E6ACF8FF2}" type="pres">
      <dgm:prSet presAssocID="{A6B3BAC0-E3AC-4001-A7C1-AD96E71E7F31}" presName="arrow" presStyleLbl="bgShp" presStyleIdx="0" presStyleCnt="1"/>
      <dgm:spPr/>
    </dgm:pt>
    <dgm:pt modelId="{2A6376F0-297E-4E3E-95D8-5184D023188E}" type="pres">
      <dgm:prSet presAssocID="{A6B3BAC0-E3AC-4001-A7C1-AD96E71E7F31}" presName="linearProcess" presStyleCnt="0"/>
      <dgm:spPr/>
    </dgm:pt>
    <dgm:pt modelId="{6996BE0D-EEED-400C-A509-70BC6FE464AB}" type="pres">
      <dgm:prSet presAssocID="{712F1C7F-0993-41D8-B7AB-CB6F3E1FD95E}" presName="textNode" presStyleLbl="node1" presStyleIdx="0" presStyleCnt="4" custLinFactX="300000" custLinFactNeighborX="304158" custLinFactNeighborY="-243">
        <dgm:presLayoutVars>
          <dgm:bulletEnabled val="1"/>
        </dgm:presLayoutVars>
      </dgm:prSet>
      <dgm:spPr/>
    </dgm:pt>
    <dgm:pt modelId="{CCDB1242-EBBD-4235-8E74-8153F16A3E58}" type="pres">
      <dgm:prSet presAssocID="{5CE8D53A-324B-4852-A25E-B7163AC58009}" presName="sibTrans" presStyleCnt="0"/>
      <dgm:spPr/>
    </dgm:pt>
    <dgm:pt modelId="{1162475A-F9E5-41FD-93EF-44AED4B295CA}" type="pres">
      <dgm:prSet presAssocID="{B4916FF2-F980-4C65-A8DD-916FC4B4C889}" presName="textNode" presStyleLbl="node1" presStyleIdx="1" presStyleCnt="4">
        <dgm:presLayoutVars>
          <dgm:bulletEnabled val="1"/>
        </dgm:presLayoutVars>
      </dgm:prSet>
      <dgm:spPr/>
    </dgm:pt>
    <dgm:pt modelId="{56E00CDE-5683-42E5-95E9-EC2AD36FA1DA}" type="pres">
      <dgm:prSet presAssocID="{7718AF0D-11D1-4437-97C2-1C2F1CDA396D}" presName="sibTrans" presStyleCnt="0"/>
      <dgm:spPr/>
    </dgm:pt>
    <dgm:pt modelId="{F2EA9ED5-DD44-40A8-AD66-C514AF53C2A8}" type="pres">
      <dgm:prSet presAssocID="{E8A1AAD2-81FE-41AA-9640-81AE422C114A}" presName="textNode" presStyleLbl="node1" presStyleIdx="2" presStyleCnt="4">
        <dgm:presLayoutVars>
          <dgm:bulletEnabled val="1"/>
        </dgm:presLayoutVars>
      </dgm:prSet>
      <dgm:spPr/>
    </dgm:pt>
    <dgm:pt modelId="{3B359DCB-49C3-47C1-81F0-C38B05BE38F0}" type="pres">
      <dgm:prSet presAssocID="{C7D2B432-E4EA-4B64-A803-314FEDD8791F}" presName="sibTrans" presStyleCnt="0"/>
      <dgm:spPr/>
    </dgm:pt>
    <dgm:pt modelId="{D1BFFFEE-DCF5-43E6-813D-93616745CFE5}" type="pres">
      <dgm:prSet presAssocID="{0DFADEB7-E9C4-437E-BF1A-0A43EC2693A5}" presName="textNode" presStyleLbl="node1" presStyleIdx="3" presStyleCnt="4" custScaleY="132563" custLinFactX="-295227" custLinFactNeighborX="-300000" custLinFactNeighborY="-566">
        <dgm:presLayoutVars>
          <dgm:bulletEnabled val="1"/>
        </dgm:presLayoutVars>
      </dgm:prSet>
      <dgm:spPr/>
    </dgm:pt>
  </dgm:ptLst>
  <dgm:cxnLst>
    <dgm:cxn modelId="{67CCA861-3094-442A-95AB-111569DB1738}" type="presOf" srcId="{712F1C7F-0993-41D8-B7AB-CB6F3E1FD95E}" destId="{6996BE0D-EEED-400C-A509-70BC6FE464AB}" srcOrd="0" destOrd="0" presId="urn:microsoft.com/office/officeart/2005/8/layout/hProcess9"/>
    <dgm:cxn modelId="{175D7D46-6D3F-4A76-9846-228E5EC5EC60}" srcId="{A6B3BAC0-E3AC-4001-A7C1-AD96E71E7F31}" destId="{E8A1AAD2-81FE-41AA-9640-81AE422C114A}" srcOrd="2" destOrd="0" parTransId="{0C710412-D9BF-46E8-A14E-0384A8ADF2F4}" sibTransId="{C7D2B432-E4EA-4B64-A803-314FEDD8791F}"/>
    <dgm:cxn modelId="{95A9E04D-31CA-4697-BAEE-6D64C00BD25F}" type="presOf" srcId="{B4916FF2-F980-4C65-A8DD-916FC4B4C889}" destId="{1162475A-F9E5-41FD-93EF-44AED4B295CA}" srcOrd="0" destOrd="0" presId="urn:microsoft.com/office/officeart/2005/8/layout/hProcess9"/>
    <dgm:cxn modelId="{F873DA5A-6C9A-4706-BF3E-8F670F5A355B}" srcId="{A6B3BAC0-E3AC-4001-A7C1-AD96E71E7F31}" destId="{B4916FF2-F980-4C65-A8DD-916FC4B4C889}" srcOrd="1" destOrd="0" parTransId="{8F88072A-F094-40C3-AD3D-40CA62F1CDA0}" sibTransId="{7718AF0D-11D1-4437-97C2-1C2F1CDA396D}"/>
    <dgm:cxn modelId="{9E7E8682-AED6-43A1-8003-27D676F06504}" type="presOf" srcId="{0DFADEB7-E9C4-437E-BF1A-0A43EC2693A5}" destId="{D1BFFFEE-DCF5-43E6-813D-93616745CFE5}" srcOrd="0" destOrd="0" presId="urn:microsoft.com/office/officeart/2005/8/layout/hProcess9"/>
    <dgm:cxn modelId="{01C96C9D-6BF3-4601-A9AF-D9D9D1ED050C}" srcId="{A6B3BAC0-E3AC-4001-A7C1-AD96E71E7F31}" destId="{0DFADEB7-E9C4-437E-BF1A-0A43EC2693A5}" srcOrd="3" destOrd="0" parTransId="{F9BC9646-46E5-4CAF-8FB5-646EC0E555B4}" sibTransId="{FDFD2D36-5922-47FA-A3A6-23DBA5A41C42}"/>
    <dgm:cxn modelId="{07A290A9-5373-4A0D-86C7-0DFCC5EC3C02}" srcId="{A6B3BAC0-E3AC-4001-A7C1-AD96E71E7F31}" destId="{712F1C7F-0993-41D8-B7AB-CB6F3E1FD95E}" srcOrd="0" destOrd="0" parTransId="{2E9AFDCF-0366-4C65-A208-456A4992A57C}" sibTransId="{5CE8D53A-324B-4852-A25E-B7163AC58009}"/>
    <dgm:cxn modelId="{51F1D6CC-1C88-443F-A7EE-49BF2A1CF387}" type="presOf" srcId="{E8A1AAD2-81FE-41AA-9640-81AE422C114A}" destId="{F2EA9ED5-DD44-40A8-AD66-C514AF53C2A8}" srcOrd="0" destOrd="0" presId="urn:microsoft.com/office/officeart/2005/8/layout/hProcess9"/>
    <dgm:cxn modelId="{7D865EF9-6E11-4184-82C8-189226976644}" type="presOf" srcId="{A6B3BAC0-E3AC-4001-A7C1-AD96E71E7F31}" destId="{EC007141-8AC6-442D-B765-F840AD74F339}" srcOrd="0" destOrd="0" presId="urn:microsoft.com/office/officeart/2005/8/layout/hProcess9"/>
    <dgm:cxn modelId="{C4D399F1-52D4-4E64-BB34-C141F6AFF052}" type="presParOf" srcId="{EC007141-8AC6-442D-B765-F840AD74F339}" destId="{44EE899D-99F5-4E8F-8DAF-F41E6ACF8FF2}" srcOrd="0" destOrd="0" presId="urn:microsoft.com/office/officeart/2005/8/layout/hProcess9"/>
    <dgm:cxn modelId="{BF9742A7-3B2C-4AE2-AD54-8D3A121A6133}" type="presParOf" srcId="{EC007141-8AC6-442D-B765-F840AD74F339}" destId="{2A6376F0-297E-4E3E-95D8-5184D023188E}" srcOrd="1" destOrd="0" presId="urn:microsoft.com/office/officeart/2005/8/layout/hProcess9"/>
    <dgm:cxn modelId="{4FAC8C68-ABB2-4768-9DA2-BB90EB6E8656}" type="presParOf" srcId="{2A6376F0-297E-4E3E-95D8-5184D023188E}" destId="{6996BE0D-EEED-400C-A509-70BC6FE464AB}" srcOrd="0" destOrd="0" presId="urn:microsoft.com/office/officeart/2005/8/layout/hProcess9"/>
    <dgm:cxn modelId="{42C307D4-A60A-452B-AF34-BCD4F24AE881}" type="presParOf" srcId="{2A6376F0-297E-4E3E-95D8-5184D023188E}" destId="{CCDB1242-EBBD-4235-8E74-8153F16A3E58}" srcOrd="1" destOrd="0" presId="urn:microsoft.com/office/officeart/2005/8/layout/hProcess9"/>
    <dgm:cxn modelId="{C3308696-B849-42D2-8504-1C8156349A75}" type="presParOf" srcId="{2A6376F0-297E-4E3E-95D8-5184D023188E}" destId="{1162475A-F9E5-41FD-93EF-44AED4B295CA}" srcOrd="2" destOrd="0" presId="urn:microsoft.com/office/officeart/2005/8/layout/hProcess9"/>
    <dgm:cxn modelId="{E5CDE59F-513D-4C1D-928B-C4187D6050EE}" type="presParOf" srcId="{2A6376F0-297E-4E3E-95D8-5184D023188E}" destId="{56E00CDE-5683-42E5-95E9-EC2AD36FA1DA}" srcOrd="3" destOrd="0" presId="urn:microsoft.com/office/officeart/2005/8/layout/hProcess9"/>
    <dgm:cxn modelId="{7F0E2CD9-31C2-41B9-A1B9-6FF51E4321B1}" type="presParOf" srcId="{2A6376F0-297E-4E3E-95D8-5184D023188E}" destId="{F2EA9ED5-DD44-40A8-AD66-C514AF53C2A8}" srcOrd="4" destOrd="0" presId="urn:microsoft.com/office/officeart/2005/8/layout/hProcess9"/>
    <dgm:cxn modelId="{93020417-E932-47BA-AF50-099EA4880390}" type="presParOf" srcId="{2A6376F0-297E-4E3E-95D8-5184D023188E}" destId="{3B359DCB-49C3-47C1-81F0-C38B05BE38F0}" srcOrd="5" destOrd="0" presId="urn:microsoft.com/office/officeart/2005/8/layout/hProcess9"/>
    <dgm:cxn modelId="{E6145CDD-E31D-4CE5-A334-484CF8DD37EA}" type="presParOf" srcId="{2A6376F0-297E-4E3E-95D8-5184D023188E}" destId="{D1BFFFEE-DCF5-43E6-813D-93616745CFE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E899D-99F5-4E8F-8DAF-F41E6ACF8FF2}">
      <dsp:nvSpPr>
        <dsp:cNvPr id="0" name=""/>
        <dsp:cNvSpPr/>
      </dsp:nvSpPr>
      <dsp:spPr>
        <a:xfrm>
          <a:off x="773946" y="0"/>
          <a:ext cx="8771393" cy="350553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96BE0D-EEED-400C-A509-70BC6FE464AB}">
      <dsp:nvSpPr>
        <dsp:cNvPr id="0" name=""/>
        <dsp:cNvSpPr/>
      </dsp:nvSpPr>
      <dsp:spPr>
        <a:xfrm>
          <a:off x="7844709" y="1048251"/>
          <a:ext cx="2474176" cy="14022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Business Reporting</a:t>
          </a:r>
        </a:p>
      </dsp:txBody>
      <dsp:txXfrm>
        <a:off x="7913159" y="1116701"/>
        <a:ext cx="2337276" cy="1265312"/>
      </dsp:txXfrm>
    </dsp:sp>
    <dsp:sp modelId="{1162475A-F9E5-41FD-93EF-44AED4B295CA}">
      <dsp:nvSpPr>
        <dsp:cNvPr id="0" name=""/>
        <dsp:cNvSpPr/>
      </dsp:nvSpPr>
      <dsp:spPr>
        <a:xfrm>
          <a:off x="2617066" y="1051659"/>
          <a:ext cx="2474176" cy="14022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Shared Services</a:t>
          </a:r>
          <a:endParaRPr lang="en-IN" sz="1400" kern="1200" dirty="0"/>
        </a:p>
      </dsp:txBody>
      <dsp:txXfrm>
        <a:off x="2685516" y="1120109"/>
        <a:ext cx="2337276" cy="1265312"/>
      </dsp:txXfrm>
    </dsp:sp>
    <dsp:sp modelId="{F2EA9ED5-DD44-40A8-AD66-C514AF53C2A8}">
      <dsp:nvSpPr>
        <dsp:cNvPr id="0" name=""/>
        <dsp:cNvSpPr/>
      </dsp:nvSpPr>
      <dsp:spPr>
        <a:xfrm>
          <a:off x="5228044" y="1051659"/>
          <a:ext cx="2474176" cy="140221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Accounting, </a:t>
          </a:r>
        </a:p>
        <a:p>
          <a:pPr marL="0" lvl="0" indent="0" algn="ctr" defTabSz="622300">
            <a:lnSpc>
              <a:spcPct val="90000"/>
            </a:lnSpc>
            <a:spcBef>
              <a:spcPct val="0"/>
            </a:spcBef>
            <a:spcAft>
              <a:spcPct val="35000"/>
            </a:spcAft>
            <a:buNone/>
          </a:pPr>
          <a:r>
            <a:rPr lang="en-IN" sz="1400" kern="1200" dirty="0"/>
            <a:t>Compliance  &amp; Taxation Filing</a:t>
          </a:r>
        </a:p>
      </dsp:txBody>
      <dsp:txXfrm>
        <a:off x="5296494" y="1120109"/>
        <a:ext cx="2337276" cy="1265312"/>
      </dsp:txXfrm>
    </dsp:sp>
    <dsp:sp modelId="{D1BFFFEE-DCF5-43E6-813D-93616745CFE5}">
      <dsp:nvSpPr>
        <dsp:cNvPr id="0" name=""/>
        <dsp:cNvSpPr/>
      </dsp:nvSpPr>
      <dsp:spPr>
        <a:xfrm>
          <a:off x="124182" y="815421"/>
          <a:ext cx="2474176" cy="185881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kern="1200" dirty="0"/>
            <a:t>New Business </a:t>
          </a:r>
        </a:p>
        <a:p>
          <a:pPr marL="0" lvl="0" indent="0" algn="ctr" defTabSz="622300">
            <a:lnSpc>
              <a:spcPct val="90000"/>
            </a:lnSpc>
            <a:spcBef>
              <a:spcPct val="0"/>
            </a:spcBef>
            <a:spcAft>
              <a:spcPct val="35000"/>
            </a:spcAft>
            <a:buNone/>
          </a:pPr>
          <a:r>
            <a:rPr lang="en-IN" sz="1400" kern="1200" dirty="0"/>
            <a:t>Legal Setup, </a:t>
          </a:r>
        </a:p>
        <a:p>
          <a:pPr marL="0" lvl="0" indent="0" algn="ctr" defTabSz="622300">
            <a:lnSpc>
              <a:spcPct val="90000"/>
            </a:lnSpc>
            <a:spcBef>
              <a:spcPct val="0"/>
            </a:spcBef>
            <a:spcAft>
              <a:spcPct val="35000"/>
            </a:spcAft>
            <a:buNone/>
          </a:pPr>
          <a:r>
            <a:rPr lang="en-IN" sz="1400" kern="1200" dirty="0"/>
            <a:t>Land Sourcing, </a:t>
          </a:r>
        </a:p>
        <a:p>
          <a:pPr marL="0" lvl="0" indent="0" algn="ctr" defTabSz="622300">
            <a:lnSpc>
              <a:spcPct val="90000"/>
            </a:lnSpc>
            <a:spcBef>
              <a:spcPct val="0"/>
            </a:spcBef>
            <a:spcAft>
              <a:spcPct val="35000"/>
            </a:spcAft>
            <a:buNone/>
          </a:pPr>
          <a:r>
            <a:rPr lang="en-IN" sz="1400" kern="1200" dirty="0"/>
            <a:t>Financial Planning</a:t>
          </a:r>
        </a:p>
        <a:p>
          <a:pPr marL="0" lvl="0" indent="0" algn="ctr" defTabSz="622300">
            <a:lnSpc>
              <a:spcPct val="90000"/>
            </a:lnSpc>
            <a:spcBef>
              <a:spcPct val="0"/>
            </a:spcBef>
            <a:spcAft>
              <a:spcPct val="35000"/>
            </a:spcAft>
            <a:buNone/>
          </a:pPr>
          <a:r>
            <a:rPr lang="en-IN" sz="1400" kern="1200" dirty="0"/>
            <a:t>Temp Staffing</a:t>
          </a:r>
        </a:p>
      </dsp:txBody>
      <dsp:txXfrm>
        <a:off x="214922" y="906161"/>
        <a:ext cx="2292696" cy="16773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IN"/>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90036CCB-76B1-46C1-B0A4-DD009C65FB91}" type="datetimeFigureOut">
              <a:rPr lang="en-IN" smtClean="0"/>
              <a:t>01-11-2023</a:t>
            </a:fld>
            <a:endParaRPr lang="en-IN"/>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IN"/>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IN"/>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E2CA469-9BF7-4BEC-934F-DAAE1CF60B0C}" type="slidenum">
              <a:rPr lang="en-IN" smtClean="0"/>
              <a:t>‹#›</a:t>
            </a:fld>
            <a:endParaRPr lang="en-IN"/>
          </a:p>
        </p:txBody>
      </p:sp>
    </p:spTree>
    <p:extLst>
      <p:ext uri="{BB962C8B-B14F-4D97-AF65-F5344CB8AC3E}">
        <p14:creationId xmlns:p14="http://schemas.microsoft.com/office/powerpoint/2010/main" val="2537841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4A5D-49E6-4BD6-BBBB-E138D8D79F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69E7AC3-3395-4A91-8365-F7FE79BAD9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7D57921-297B-4B9B-80B3-AC20AB0FE390}"/>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5" name="Footer Placeholder 4">
            <a:extLst>
              <a:ext uri="{FF2B5EF4-FFF2-40B4-BE49-F238E27FC236}">
                <a16:creationId xmlns:a16="http://schemas.microsoft.com/office/drawing/2014/main" id="{1F7039A9-DA33-411A-BFCB-BDA217C19EF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519B570-F3A6-4432-A40A-2052D08F82B9}"/>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99723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4378-A49D-46E7-888B-8339B58AEFD4}"/>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DF70107-ED62-4AE1-B902-26D63F9D0F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8D9AD1-D389-48A1-A1AF-8ADFEA0515D8}"/>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5" name="Footer Placeholder 4">
            <a:extLst>
              <a:ext uri="{FF2B5EF4-FFF2-40B4-BE49-F238E27FC236}">
                <a16:creationId xmlns:a16="http://schemas.microsoft.com/office/drawing/2014/main" id="{AB4B182D-D1C5-4A66-8569-07AD279D6F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0D687E-92CB-48D1-A1AB-A5C5F2312D22}"/>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182664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42CC6-275B-47BE-9C69-CB0D2F9B43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211D1C-2C44-42A5-96CE-E1EA6FC2F9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09B35A-C166-4D16-9E8E-25D4C0E2900B}"/>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5" name="Footer Placeholder 4">
            <a:extLst>
              <a:ext uri="{FF2B5EF4-FFF2-40B4-BE49-F238E27FC236}">
                <a16:creationId xmlns:a16="http://schemas.microsoft.com/office/drawing/2014/main" id="{B09BD402-2CE9-4460-9108-3949FE2A89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A0EF3C-A31D-452C-BFFB-8CCCCA296C0F}"/>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2610150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A715-BE3C-48B4-882C-3585043FBBC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EA53A63-2311-435F-9F55-52DEA9C9C9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2A8425-44C9-4CCA-A8B4-4153B8298BE7}"/>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5" name="Footer Placeholder 4">
            <a:extLst>
              <a:ext uri="{FF2B5EF4-FFF2-40B4-BE49-F238E27FC236}">
                <a16:creationId xmlns:a16="http://schemas.microsoft.com/office/drawing/2014/main" id="{4F647620-9B82-4567-B8CA-D4F85D9A2F1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9B9276-9515-481F-95F1-CED63ACA293C}"/>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305791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96EA-A191-40D2-BB4E-5DC8AB14C4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A730CC8-8518-481E-B163-27438DD48E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65CC67-B8B3-4641-8E9E-ADD4F9D5250D}"/>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5" name="Footer Placeholder 4">
            <a:extLst>
              <a:ext uri="{FF2B5EF4-FFF2-40B4-BE49-F238E27FC236}">
                <a16:creationId xmlns:a16="http://schemas.microsoft.com/office/drawing/2014/main" id="{E301B9D8-50CA-4B97-B583-DEAD269136E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765F68-A2B9-492F-9315-CDD041F13C53}"/>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140086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1302-B45C-4686-954F-139EC443AEF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D6A5DC-5FB6-4C9A-A7A1-F188696685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5F66B87-9217-499E-9E27-73308785C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72A14C1-D470-4309-93A4-D5CED9E1CF87}"/>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6" name="Footer Placeholder 5">
            <a:extLst>
              <a:ext uri="{FF2B5EF4-FFF2-40B4-BE49-F238E27FC236}">
                <a16:creationId xmlns:a16="http://schemas.microsoft.com/office/drawing/2014/main" id="{31EE1B2E-6238-469F-99CF-13FB4D73A1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3C90E19-1438-4442-A1C1-A417115224AE}"/>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115494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6FAC-B653-43CE-978D-63DD5094AC0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236876-2F73-43A4-AA75-0E1C3C199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F93150-4957-4CCA-869D-C1C12ED005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2DA8ED5-4CEC-4C5A-975E-C6B405BA21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F93F23-93E6-438E-B1E5-060F06149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145E9F0-056A-44E9-89D8-E99C10037112}"/>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8" name="Footer Placeholder 7">
            <a:extLst>
              <a:ext uri="{FF2B5EF4-FFF2-40B4-BE49-F238E27FC236}">
                <a16:creationId xmlns:a16="http://schemas.microsoft.com/office/drawing/2014/main" id="{92F6896A-2F16-4F55-8289-7EF28E02504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2A53AAE-030E-44DB-AE50-37BB65C0F5F9}"/>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3318852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DF467-FB2F-4A82-A950-30DED5792B9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F5999CA-28A7-417C-AA67-2913B2097C63}"/>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4" name="Footer Placeholder 3">
            <a:extLst>
              <a:ext uri="{FF2B5EF4-FFF2-40B4-BE49-F238E27FC236}">
                <a16:creationId xmlns:a16="http://schemas.microsoft.com/office/drawing/2014/main" id="{C69F941A-15DB-48C4-A61F-19ECAABDB48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EADA23D-FA9F-4FEC-9F6F-5C77D1FDB5AD}"/>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206460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5E3035-0F39-4B55-B7AC-6A1EE2E45C79}"/>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3" name="Footer Placeholder 2">
            <a:extLst>
              <a:ext uri="{FF2B5EF4-FFF2-40B4-BE49-F238E27FC236}">
                <a16:creationId xmlns:a16="http://schemas.microsoft.com/office/drawing/2014/main" id="{A995CDA1-B626-4B54-A709-9FB74B33E06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FADD304-9C7D-4D19-B939-2EEEDEA8BD40}"/>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136823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D035-1ED5-4EB6-A5BE-CC2621F70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162C20C-338E-4077-8C95-32A2C2B8D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AEE64BD-0F0B-4176-9F65-D7FBCDB57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81731C-BF57-4BE7-9731-51C65B601CF2}"/>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6" name="Footer Placeholder 5">
            <a:extLst>
              <a:ext uri="{FF2B5EF4-FFF2-40B4-BE49-F238E27FC236}">
                <a16:creationId xmlns:a16="http://schemas.microsoft.com/office/drawing/2014/main" id="{BA29F44C-F3A4-43A6-A1CE-A6554B5D3F5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7EC2416-B8B1-4F1E-A895-18DFF77E5B03}"/>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275926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E9FAA-19EF-4751-8595-1D4274E698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0A73217-8060-4165-A8F2-9EBABA754F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7FDF2B5-D66B-4BA8-8B51-E2A439062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239F4D-7636-4696-97B0-A8D968AB6AFF}"/>
              </a:ext>
            </a:extLst>
          </p:cNvPr>
          <p:cNvSpPr>
            <a:spLocks noGrp="1"/>
          </p:cNvSpPr>
          <p:nvPr>
            <p:ph type="dt" sz="half" idx="10"/>
          </p:nvPr>
        </p:nvSpPr>
        <p:spPr/>
        <p:txBody>
          <a:bodyPr/>
          <a:lstStyle/>
          <a:p>
            <a:fld id="{C6F0158D-B826-4826-8097-FCE9D95A7E98}" type="datetimeFigureOut">
              <a:rPr lang="en-IN" smtClean="0"/>
              <a:t>01-11-2023</a:t>
            </a:fld>
            <a:endParaRPr lang="en-IN"/>
          </a:p>
        </p:txBody>
      </p:sp>
      <p:sp>
        <p:nvSpPr>
          <p:cNvPr id="6" name="Footer Placeholder 5">
            <a:extLst>
              <a:ext uri="{FF2B5EF4-FFF2-40B4-BE49-F238E27FC236}">
                <a16:creationId xmlns:a16="http://schemas.microsoft.com/office/drawing/2014/main" id="{F4BCBD82-2964-4E78-9EAF-47B90FCF0A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27C351-9EED-4055-AC11-5D886E9681BA}"/>
              </a:ext>
            </a:extLst>
          </p:cNvPr>
          <p:cNvSpPr>
            <a:spLocks noGrp="1"/>
          </p:cNvSpPr>
          <p:nvPr>
            <p:ph type="sldNum" sz="quarter" idx="12"/>
          </p:nvPr>
        </p:nvSpPr>
        <p:spPr/>
        <p:txBody>
          <a:bodyPr/>
          <a:lstStyle/>
          <a:p>
            <a:fld id="{4A2B7F2B-795B-4511-B858-CC6374827F2F}" type="slidenum">
              <a:rPr lang="en-IN" smtClean="0"/>
              <a:t>‹#›</a:t>
            </a:fld>
            <a:endParaRPr lang="en-IN"/>
          </a:p>
        </p:txBody>
      </p:sp>
    </p:spTree>
    <p:extLst>
      <p:ext uri="{BB962C8B-B14F-4D97-AF65-F5344CB8AC3E}">
        <p14:creationId xmlns:p14="http://schemas.microsoft.com/office/powerpoint/2010/main" val="418366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901D84-2C3C-48D8-BFF3-3E70498A2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76F2203-5760-478C-A825-33D7A76B7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A6A727-F304-4856-9325-EC69D9C193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0158D-B826-4826-8097-FCE9D95A7E98}" type="datetimeFigureOut">
              <a:rPr lang="en-IN" smtClean="0"/>
              <a:t>01-11-2023</a:t>
            </a:fld>
            <a:endParaRPr lang="en-IN"/>
          </a:p>
        </p:txBody>
      </p:sp>
      <p:sp>
        <p:nvSpPr>
          <p:cNvPr id="5" name="Footer Placeholder 4">
            <a:extLst>
              <a:ext uri="{FF2B5EF4-FFF2-40B4-BE49-F238E27FC236}">
                <a16:creationId xmlns:a16="http://schemas.microsoft.com/office/drawing/2014/main" id="{081E0F95-EE5F-4737-A717-28FA18D4C7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B1C45B7-0FA1-4D2F-B87F-7D727968D7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B7F2B-795B-4511-B858-CC6374827F2F}" type="slidenum">
              <a:rPr lang="en-IN" smtClean="0"/>
              <a:t>‹#›</a:t>
            </a:fld>
            <a:endParaRPr lang="en-IN"/>
          </a:p>
        </p:txBody>
      </p:sp>
    </p:spTree>
    <p:extLst>
      <p:ext uri="{BB962C8B-B14F-4D97-AF65-F5344CB8AC3E}">
        <p14:creationId xmlns:p14="http://schemas.microsoft.com/office/powerpoint/2010/main" val="103292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ruelancer.com/" TargetMode="External"/><Relationship Id="rId7" Type="http://schemas.openxmlformats.org/officeDocument/2006/relationships/hyperlink" Target="https://expert360.com/" TargetMode="External"/><Relationship Id="rId2" Type="http://schemas.openxmlformats.org/officeDocument/2006/relationships/hyperlink" Target="http://www.upwork.com/" TargetMode="External"/><Relationship Id="rId1" Type="http://schemas.openxmlformats.org/officeDocument/2006/relationships/slideLayout" Target="../slideLayouts/slideLayout2.xml"/><Relationship Id="rId6" Type="http://schemas.openxmlformats.org/officeDocument/2006/relationships/hyperlink" Target="https://www.peopleperhour.com/" TargetMode="External"/><Relationship Id="rId5" Type="http://schemas.openxmlformats.org/officeDocument/2006/relationships/hyperlink" Target="https://www.crowdspring.com/" TargetMode="External"/><Relationship Id="rId4" Type="http://schemas.openxmlformats.org/officeDocument/2006/relationships/hyperlink" Target="https://www.freelancer.i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2" Type="http://schemas.openxmlformats.org/officeDocument/2006/relationships/hyperlink" Target="mailto:info@jhsconsulting.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50F90-487D-25EC-1CFA-8A8F2805877C}"/>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2A22C33B-EA93-EC4C-F216-21A9039A529A}"/>
              </a:ext>
            </a:extLst>
          </p:cNvPr>
          <p:cNvSpPr>
            <a:spLocks noGrp="1"/>
          </p:cNvSpPr>
          <p:nvPr>
            <p:ph type="subTitle" idx="1"/>
          </p:nvPr>
        </p:nvSpPr>
        <p:spPr/>
        <p:txBody>
          <a:bodyPr/>
          <a:lstStyle/>
          <a:p>
            <a:endParaRPr lang="en-IN"/>
          </a:p>
        </p:txBody>
      </p:sp>
      <p:sp>
        <p:nvSpPr>
          <p:cNvPr id="5" name="Rectangle 4">
            <a:extLst>
              <a:ext uri="{FF2B5EF4-FFF2-40B4-BE49-F238E27FC236}">
                <a16:creationId xmlns:a16="http://schemas.microsoft.com/office/drawing/2014/main" id="{A777AB4B-2062-B20C-FC8C-284D213FCED2}"/>
              </a:ext>
            </a:extLst>
          </p:cNvPr>
          <p:cNvSpPr/>
          <p:nvPr/>
        </p:nvSpPr>
        <p:spPr>
          <a:xfrm>
            <a:off x="0" y="0"/>
            <a:ext cx="13187363"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79243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p:txBody>
          <a:bodyPr>
            <a:normAutofit/>
          </a:bodyPr>
          <a:lstStyle/>
          <a:p>
            <a:r>
              <a:rPr lang="en-IN" sz="32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What activities can be outsourced/ offshored?</a:t>
            </a:r>
            <a:endParaRPr lang="en-IN" dirty="0"/>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What activities can be outsourced/ offshored?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Some</a:t>
            </a: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common </a:t>
            </a:r>
            <a:r>
              <a:rPr lang="en-IN" sz="14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outsourcing</a:t>
            </a: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activities include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Human resource management,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Facilities management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Supply chain management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Accounting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Customer support and service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Computer aided design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Research &amp; development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Engineering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Diagnostic services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Legal documentation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1000" dirty="0"/>
          </a:p>
        </p:txBody>
      </p:sp>
    </p:spTree>
    <p:extLst>
      <p:ext uri="{BB962C8B-B14F-4D97-AF65-F5344CB8AC3E}">
        <p14:creationId xmlns:p14="http://schemas.microsoft.com/office/powerpoint/2010/main" val="73394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p:txBody>
          <a:bodyPr>
            <a:normAutofit/>
          </a:bodyPr>
          <a:lstStyle/>
          <a:p>
            <a:pPr lvl="0" algn="just">
              <a:lnSpc>
                <a:spcPct val="107000"/>
              </a:lnSpc>
              <a:spcAft>
                <a:spcPts val="600"/>
              </a:spcAft>
            </a:pPr>
            <a:r>
              <a:rPr lang="en-IN" sz="2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	How to find Clients, Partners in Foreign Countries?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How to find Clients, Partners in Foreign Countries?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Who outsources?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371600" algn="just">
              <a:lnSpc>
                <a:spcPct val="107000"/>
              </a:lnSpc>
              <a:spcAft>
                <a:spcPts val="600"/>
              </a:spcAft>
            </a:pPr>
            <a:r>
              <a:rPr lang="en-IN" sz="1600" b="1" dirty="0">
                <a:effectLst/>
                <a:latin typeface="Calibri" panose="020F0502020204030204" pitchFamily="34" charset="0"/>
                <a:ea typeface="Calibri" panose="020F0502020204030204" pitchFamily="34" charset="0"/>
                <a:cs typeface="Calibri" panose="020F0502020204030204" pitchFamily="34" charset="0"/>
              </a:rPr>
              <a:t>Typical Sources of outsourced work</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1</a:t>
            </a:r>
            <a:r>
              <a:rPr lang="en-IN" sz="1600" baseline="30000" dirty="0">
                <a:effectLst/>
                <a:latin typeface="Calibri" panose="020F0502020204030204" pitchFamily="34" charset="0"/>
                <a:ea typeface="Calibri" panose="020F0502020204030204" pitchFamily="34" charset="0"/>
                <a:cs typeface="Calibri" panose="020F0502020204030204" pitchFamily="34" charset="0"/>
              </a:rPr>
              <a:t>st</a:t>
            </a:r>
            <a:r>
              <a:rPr lang="en-IN" sz="1600" dirty="0">
                <a:effectLst/>
                <a:latin typeface="Calibri" panose="020F0502020204030204" pitchFamily="34" charset="0"/>
                <a:ea typeface="Calibri" panose="020F0502020204030204" pitchFamily="34" charset="0"/>
                <a:cs typeface="Calibri" panose="020F0502020204030204" pitchFamily="34" charset="0"/>
              </a:rPr>
              <a:t> Opportunity: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algn="just">
              <a:lnSpc>
                <a:spcPct val="107000"/>
              </a:lnSpc>
              <a:spcAft>
                <a:spcPts val="600"/>
              </a:spcAft>
            </a:pPr>
            <a:r>
              <a:rPr lang="en-IN" sz="1600" dirty="0">
                <a:effectLst/>
                <a:latin typeface="Calibri" panose="020F0502020204030204" pitchFamily="34" charset="0"/>
                <a:ea typeface="Calibri" panose="020F0502020204030204" pitchFamily="34" charset="0"/>
                <a:cs typeface="Calibri" panose="020F0502020204030204" pitchFamily="34" charset="0"/>
              </a:rPr>
              <a:t>Friends who have moved abroad and who have gone into business they will take a call based on friendship, trust, and confidence in Indian Resident counterpart. Here the billing will be just to maintain cost and salary return to Indian counterpart.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2</a:t>
            </a:r>
            <a:r>
              <a:rPr lang="en-IN" sz="1600" baseline="30000" dirty="0">
                <a:effectLst/>
                <a:latin typeface="Calibri" panose="020F0502020204030204" pitchFamily="34" charset="0"/>
                <a:ea typeface="Calibri" panose="020F0502020204030204" pitchFamily="34" charset="0"/>
                <a:cs typeface="Calibri" panose="020F0502020204030204" pitchFamily="34" charset="0"/>
              </a:rPr>
              <a:t>nd</a:t>
            </a:r>
            <a:r>
              <a:rPr lang="en-IN" sz="1600" dirty="0">
                <a:effectLst/>
                <a:latin typeface="Calibri" panose="020F0502020204030204" pitchFamily="34" charset="0"/>
                <a:ea typeface="Calibri" panose="020F0502020204030204" pitchFamily="34" charset="0"/>
                <a:cs typeface="Calibri" panose="020F0502020204030204" pitchFamily="34" charset="0"/>
              </a:rPr>
              <a:t> Opportunity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algn="just">
              <a:lnSpc>
                <a:spcPct val="107000"/>
              </a:lnSpc>
              <a:spcAft>
                <a:spcPts val="600"/>
              </a:spcAft>
            </a:pPr>
            <a:r>
              <a:rPr lang="en-IN" sz="1600" dirty="0">
                <a:effectLst/>
                <a:latin typeface="Calibri" panose="020F0502020204030204" pitchFamily="34" charset="0"/>
                <a:ea typeface="Calibri" panose="020F0502020204030204" pitchFamily="34" charset="0"/>
                <a:cs typeface="Calibri" panose="020F0502020204030204" pitchFamily="34" charset="0"/>
              </a:rPr>
              <a:t>Depending on the area of your 1</a:t>
            </a:r>
            <a:r>
              <a:rPr lang="en-IN" sz="1600" baseline="30000" dirty="0">
                <a:effectLst/>
                <a:latin typeface="Calibri" panose="020F0502020204030204" pitchFamily="34" charset="0"/>
                <a:ea typeface="Calibri" panose="020F0502020204030204" pitchFamily="34" charset="0"/>
                <a:cs typeface="Calibri" panose="020F0502020204030204" pitchFamily="34" charset="0"/>
              </a:rPr>
              <a:t>st</a:t>
            </a:r>
            <a:r>
              <a:rPr lang="en-IN" sz="1600" dirty="0">
                <a:effectLst/>
                <a:latin typeface="Calibri" panose="020F0502020204030204" pitchFamily="34" charset="0"/>
                <a:ea typeface="Calibri" panose="020F0502020204030204" pitchFamily="34" charset="0"/>
                <a:cs typeface="Calibri" panose="020F0502020204030204" pitchFamily="34" charset="0"/>
              </a:rPr>
              <a:t> assignment say Motel business Accounting (New Jersey based) you can pitch for succeeding assignment and with testimonial/referrals. </a:t>
            </a:r>
          </a:p>
          <a:p>
            <a:pPr marL="1600200" algn="just">
              <a:lnSpc>
                <a:spcPct val="107000"/>
              </a:lnSpc>
              <a:spcAft>
                <a:spcPts val="600"/>
              </a:spcAft>
            </a:pPr>
            <a:r>
              <a:rPr lang="en-IN" sz="1600" dirty="0">
                <a:effectLst/>
                <a:latin typeface="Calibri" panose="020F0502020204030204" pitchFamily="34" charset="0"/>
                <a:ea typeface="Calibri" panose="020F0502020204030204" pitchFamily="34" charset="0"/>
              </a:rPr>
              <a:t>Other Motel business in the vicinity (New Jersey, Philadelphia) as well as Relatives and their connects in Motel industry.</a:t>
            </a:r>
            <a:endParaRPr lang="en-IN" sz="1100" dirty="0"/>
          </a:p>
        </p:txBody>
      </p:sp>
    </p:spTree>
    <p:extLst>
      <p:ext uri="{BB962C8B-B14F-4D97-AF65-F5344CB8AC3E}">
        <p14:creationId xmlns:p14="http://schemas.microsoft.com/office/powerpoint/2010/main" val="1384931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p:txBody>
          <a:bodyPr>
            <a:normAutofit/>
          </a:bodyPr>
          <a:lstStyle/>
          <a:p>
            <a:pPr lvl="0" algn="just">
              <a:lnSpc>
                <a:spcPct val="107000"/>
              </a:lnSpc>
              <a:spcAft>
                <a:spcPts val="600"/>
              </a:spcAft>
            </a:pPr>
            <a:r>
              <a:rPr lang="en-IN" sz="2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	How to find Clients, Partners in Foreign Countries?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How to find Clients, Partners in Foreign Countries?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Succeeding Opportunities come from</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600" dirty="0">
                <a:effectLst/>
                <a:latin typeface="Calibri" panose="020F0502020204030204" pitchFamily="34" charset="0"/>
                <a:ea typeface="Calibri" panose="020F0502020204030204" pitchFamily="34" charset="0"/>
                <a:cs typeface="Calibri" panose="020F0502020204030204" pitchFamily="34" charset="0"/>
              </a:rPr>
              <a:t>Work outsourcing sites like Guru.com, Fiverr.com, Freelancer.com, upwork.com</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600" dirty="0">
                <a:effectLst/>
                <a:latin typeface="Calibri" panose="020F0502020204030204" pitchFamily="34" charset="0"/>
                <a:ea typeface="Calibri" panose="020F0502020204030204" pitchFamily="34" charset="0"/>
                <a:cs typeface="Calibri" panose="020F0502020204030204" pitchFamily="34" charset="0"/>
              </a:rPr>
              <a:t>Conversion of Contacts and Networks of Social Promotion efforts like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err="1">
                <a:effectLst/>
                <a:latin typeface="Calibri" panose="020F0502020204030204" pitchFamily="34" charset="0"/>
                <a:ea typeface="Calibri" panose="020F0502020204030204" pitchFamily="34" charset="0"/>
                <a:cs typeface="Calibri" panose="020F0502020204030204" pitchFamily="34" charset="0"/>
              </a:rPr>
              <a:t>Linkedin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Facebook</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Google AdWords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YouTube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Blog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Podcast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8239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p:txBody>
          <a:bodyPr>
            <a:normAutofit/>
          </a:bodyPr>
          <a:lstStyle/>
          <a:p>
            <a:pPr lvl="0" algn="just">
              <a:lnSpc>
                <a:spcPct val="107000"/>
              </a:lnSpc>
              <a:spcAft>
                <a:spcPts val="600"/>
              </a:spcAft>
            </a:pPr>
            <a:r>
              <a:rPr lang="en-IN" sz="2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	How to find Clients, Partners in Foreign Countries?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How to find Clients, Partners in Foreign Countries?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600" dirty="0">
                <a:effectLst/>
                <a:latin typeface="Calibri" panose="020F0502020204030204" pitchFamily="34" charset="0"/>
                <a:ea typeface="Calibri" panose="020F0502020204030204" pitchFamily="34" charset="0"/>
                <a:cs typeface="Calibri" panose="020F0502020204030204" pitchFamily="34" charset="0"/>
              </a:rPr>
              <a:t>Agents in respective country Outsourcing work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Certain industries in US have now developed middlemen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514600" lvl="5"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Recruitment industry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514600" lvl="5"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Infotech</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514600" lvl="5"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Accounting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514600" lvl="5"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Telecom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600" dirty="0">
                <a:effectLst/>
                <a:latin typeface="Calibri" panose="020F0502020204030204" pitchFamily="34" charset="0"/>
                <a:ea typeface="Calibri" panose="020F0502020204030204" pitchFamily="34" charset="0"/>
                <a:cs typeface="Calibri" panose="020F0502020204030204" pitchFamily="34" charset="0"/>
              </a:rPr>
              <a:t>Trade Fairs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Most Trade Fairs give particularly good opportunity to participants, but the key is to know who your target is.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600" dirty="0">
                <a:effectLst/>
                <a:latin typeface="Calibri" panose="020F0502020204030204" pitchFamily="34" charset="0"/>
                <a:ea typeface="Calibri" panose="020F0502020204030204" pitchFamily="34" charset="0"/>
                <a:cs typeface="Calibri" panose="020F0502020204030204" pitchFamily="34" charset="0"/>
              </a:rPr>
              <a:t>Trade Association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Trade association are basically leaders of industry of that region and business so if one becomes a member then they are the 1</a:t>
            </a:r>
            <a:r>
              <a:rPr lang="en-IN" sz="1600" baseline="30000" dirty="0">
                <a:effectLst/>
                <a:latin typeface="Calibri" panose="020F0502020204030204" pitchFamily="34" charset="0"/>
                <a:ea typeface="Calibri" panose="020F0502020204030204" pitchFamily="34" charset="0"/>
                <a:cs typeface="Calibri" panose="020F0502020204030204" pitchFamily="34" charset="0"/>
              </a:rPr>
              <a:t>st</a:t>
            </a:r>
            <a:r>
              <a:rPr lang="en-IN" sz="1600" dirty="0">
                <a:effectLst/>
                <a:latin typeface="Calibri" panose="020F0502020204030204" pitchFamily="34" charset="0"/>
                <a:ea typeface="Calibri" panose="020F0502020204030204" pitchFamily="34" charset="0"/>
                <a:cs typeface="Calibri" panose="020F0502020204030204" pitchFamily="34" charset="0"/>
              </a:rPr>
              <a:t> prospects.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Connects of these international local chambers of commerce are the 2</a:t>
            </a:r>
            <a:r>
              <a:rPr lang="en-IN" sz="1600" baseline="30000" dirty="0">
                <a:effectLst/>
                <a:latin typeface="Calibri" panose="020F0502020204030204" pitchFamily="34" charset="0"/>
                <a:ea typeface="Calibri" panose="020F0502020204030204" pitchFamily="34" charset="0"/>
                <a:cs typeface="Calibri" panose="020F0502020204030204" pitchFamily="34" charset="0"/>
              </a:rPr>
              <a:t>nd</a:t>
            </a:r>
            <a:r>
              <a:rPr lang="en-IN" sz="1600" dirty="0">
                <a:effectLst/>
                <a:latin typeface="Calibri" panose="020F0502020204030204" pitchFamily="34" charset="0"/>
                <a:ea typeface="Calibri" panose="020F0502020204030204" pitchFamily="34" charset="0"/>
                <a:cs typeface="Calibri" panose="020F0502020204030204" pitchFamily="34" charset="0"/>
              </a:rPr>
              <a:t> prospects.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077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	</a:t>
            </a:r>
            <a:r>
              <a:rPr lang="en-IN" sz="2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Cost of New Clients Acquisition (from above methods)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dirty="0">
                <a:effectLst/>
                <a:latin typeface="Calibri" panose="020F0502020204030204" pitchFamily="34" charset="0"/>
                <a:ea typeface="Calibri" panose="020F0502020204030204" pitchFamily="34" charset="0"/>
                <a:cs typeface="Calibri" panose="020F0502020204030204" pitchFamily="34" charset="0"/>
              </a:rPr>
              <a:t>1</a:t>
            </a:r>
            <a:r>
              <a:rPr lang="en-IN" sz="1400" baseline="30000" dirty="0">
                <a:effectLst/>
                <a:latin typeface="Calibri" panose="020F0502020204030204" pitchFamily="34" charset="0"/>
                <a:ea typeface="Calibri" panose="020F0502020204030204" pitchFamily="34" charset="0"/>
                <a:cs typeface="Calibri" panose="020F0502020204030204" pitchFamily="34" charset="0"/>
              </a:rPr>
              <a:t>st</a:t>
            </a:r>
            <a:r>
              <a:rPr lang="en-IN" sz="1400" dirty="0">
                <a:effectLst/>
                <a:latin typeface="Calibri" panose="020F0502020204030204" pitchFamily="34" charset="0"/>
                <a:ea typeface="Calibri" panose="020F0502020204030204" pitchFamily="34" charset="0"/>
                <a:cs typeface="Calibri" panose="020F0502020204030204" pitchFamily="34" charset="0"/>
              </a:rPr>
              <a:t> Opportunity: </a:t>
            </a:r>
            <a:r>
              <a:rPr lang="en-IN" sz="1400" b="1" dirty="0">
                <a:effectLst/>
                <a:latin typeface="Calibri" panose="020F0502020204030204" pitchFamily="34" charset="0"/>
                <a:ea typeface="Calibri" panose="020F0502020204030204" pitchFamily="34" charset="0"/>
                <a:cs typeface="Calibri" panose="020F0502020204030204" pitchFamily="34" charset="0"/>
              </a:rPr>
              <a:t>NIL except few phone calls or </a:t>
            </a:r>
            <a:r>
              <a:rPr lang="en-IN" sz="1400" b="1" dirty="0" err="1">
                <a:effectLst/>
                <a:latin typeface="Calibri" panose="020F0502020204030204" pitchFamily="34" charset="0"/>
                <a:ea typeface="Calibri" panose="020F0502020204030204" pitchFamily="34" charset="0"/>
                <a:cs typeface="Calibri" panose="020F0502020204030204" pitchFamily="34" charset="0"/>
              </a:rPr>
              <a:t>Whatsapp</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2</a:t>
            </a:r>
            <a:r>
              <a:rPr lang="en-IN" sz="1400" baseline="30000" dirty="0">
                <a:effectLst/>
                <a:latin typeface="Calibri" panose="020F0502020204030204" pitchFamily="34" charset="0"/>
                <a:ea typeface="Calibri" panose="020F0502020204030204" pitchFamily="34" charset="0"/>
                <a:cs typeface="Calibri" panose="020F0502020204030204" pitchFamily="34" charset="0"/>
              </a:rPr>
              <a:t>nd</a:t>
            </a:r>
            <a:r>
              <a:rPr lang="en-IN" sz="1400" dirty="0">
                <a:effectLst/>
                <a:latin typeface="Calibri" panose="020F0502020204030204" pitchFamily="34" charset="0"/>
                <a:ea typeface="Calibri" panose="020F0502020204030204" pitchFamily="34" charset="0"/>
                <a:cs typeface="Calibri" panose="020F0502020204030204" pitchFamily="34" charset="0"/>
              </a:rPr>
              <a:t> Opportunity </a:t>
            </a:r>
            <a:r>
              <a:rPr lang="en-IN" sz="1400" b="1" dirty="0">
                <a:effectLst/>
                <a:latin typeface="Calibri" panose="020F0502020204030204" pitchFamily="34" charset="0"/>
                <a:ea typeface="Calibri" panose="020F0502020204030204" pitchFamily="34" charset="0"/>
                <a:cs typeface="Calibri" panose="020F0502020204030204" pitchFamily="34" charset="0"/>
              </a:rPr>
              <a:t>NIL (At this stage you need Service Brochures</a:t>
            </a:r>
            <a:r>
              <a:rPr lang="en-IN" sz="1400" dirty="0">
                <a:effectLst/>
                <a:latin typeface="Calibri" panose="020F0502020204030204" pitchFamily="34" charset="0"/>
                <a:ea typeface="Calibri" panose="020F0502020204030204" pitchFamily="34" charset="0"/>
                <a:cs typeface="Calibri" panose="020F0502020204030204" pitchFamily="34" charset="0"/>
              </a:rPr>
              <a:t> prepared by yourself or professionally.)</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Other Motel business in the vicinity -</a:t>
            </a:r>
            <a:r>
              <a:rPr lang="en-IN" sz="1400" b="1" dirty="0">
                <a:effectLst/>
                <a:latin typeface="Calibri" panose="020F0502020204030204" pitchFamily="34" charset="0"/>
                <a:ea typeface="Calibri" panose="020F0502020204030204" pitchFamily="34" charset="0"/>
                <a:cs typeface="Calibri" panose="020F0502020204030204" pitchFamily="34" charset="0"/>
              </a:rPr>
              <a:t>NIL</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Relatives and their connects in similar industry- </a:t>
            </a:r>
            <a:r>
              <a:rPr lang="en-IN" sz="1400" b="1" dirty="0">
                <a:effectLst/>
                <a:latin typeface="Calibri" panose="020F0502020204030204" pitchFamily="34" charset="0"/>
                <a:ea typeface="Calibri" panose="020F0502020204030204" pitchFamily="34" charset="0"/>
                <a:cs typeface="Calibri" panose="020F0502020204030204" pitchFamily="34" charset="0"/>
              </a:rPr>
              <a:t>NIL</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Succeeding Opportunities of outsourcing cost are between $50-100 per year for</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effectLst/>
                <a:latin typeface="Calibri" panose="020F0502020204030204" pitchFamily="34" charset="0"/>
                <a:ea typeface="Calibri" panose="020F0502020204030204" pitchFamily="34" charset="0"/>
                <a:cs typeface="Calibri" panose="020F0502020204030204" pitchFamily="34" charset="0"/>
              </a:rPr>
              <a:t>Work outsourcing sites like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www.Guru.com,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www.Fiverr.com,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www.upwork.com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https://www.truelancer.com/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https://www.freelancer.in/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https://www.crowdspring.com/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https://www.peopleperhour.com/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https://expert360.com/</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828800" lvl="4" indent="0" algn="just">
              <a:lnSpc>
                <a:spcPct val="107000"/>
              </a:lnSpc>
              <a:spcAft>
                <a:spcPts val="600"/>
              </a:spcAft>
              <a:buNone/>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970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	</a:t>
            </a:r>
            <a:r>
              <a:rPr lang="en-IN" sz="2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Cost of New Clients Acquisition (from above methods)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1143000" lvl="2" indent="-228600" algn="just">
              <a:lnSpc>
                <a:spcPct val="107000"/>
              </a:lnSpc>
              <a:spcAft>
                <a:spcPts val="600"/>
              </a:spcAft>
              <a:buFont typeface="+mj-lt"/>
              <a:buAutoNum type="romanLcPeriod"/>
            </a:pPr>
            <a:r>
              <a:rPr lang="en-IN" sz="1400" dirty="0">
                <a:effectLst/>
                <a:latin typeface="Calibri" panose="020F0502020204030204" pitchFamily="34" charset="0"/>
                <a:ea typeface="Calibri" panose="020F0502020204030204" pitchFamily="34" charset="0"/>
                <a:cs typeface="Calibri" panose="020F0502020204030204" pitchFamily="34" charset="0"/>
              </a:rPr>
              <a:t>Conversion of Contacts from Social Promotion efforts like</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LinkedIn ($325 to $400 per year options)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Facebook ($100 - $ 500 monthly spend on add)</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Google AdWords ($100 - $ 500 monthly spend on add)</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YouTube ($0 - $ 500 monthly spend on add)</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Blog - Nil</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Podcast – Nil</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effectLst/>
                <a:latin typeface="Calibri" panose="020F0502020204030204" pitchFamily="34" charset="0"/>
                <a:ea typeface="Calibri" panose="020F0502020204030204" pitchFamily="34" charset="0"/>
                <a:cs typeface="Calibri" panose="020F0502020204030204" pitchFamily="34" charset="0"/>
              </a:rPr>
              <a:t>Agents in respective country Outsourcing work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400" dirty="0">
                <a:effectLst/>
                <a:latin typeface="Calibri" panose="020F0502020204030204" pitchFamily="34" charset="0"/>
                <a:ea typeface="Calibri" panose="020F0502020204030204" pitchFamily="34" charset="0"/>
                <a:cs typeface="Calibri" panose="020F0502020204030204" pitchFamily="34" charset="0"/>
              </a:rPr>
              <a:t>$ 60000 per year minimum or revenue sharing of 10%-20% and combination of both.</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effectLst/>
                <a:latin typeface="Calibri" panose="020F0502020204030204" pitchFamily="34" charset="0"/>
                <a:ea typeface="Calibri" panose="020F0502020204030204" pitchFamily="34" charset="0"/>
                <a:cs typeface="Calibri" panose="020F0502020204030204" pitchFamily="34" charset="0"/>
              </a:rPr>
              <a:t>Trade Fairs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371600" algn="just">
              <a:lnSpc>
                <a:spcPct val="107000"/>
              </a:lnSpc>
              <a:spcAft>
                <a:spcPts val="600"/>
              </a:spcAft>
            </a:pPr>
            <a:r>
              <a:rPr lang="en-IN" sz="1400" dirty="0" err="1">
                <a:effectLst/>
                <a:latin typeface="Calibri" panose="020F0502020204030204" pitchFamily="34" charset="0"/>
                <a:ea typeface="Calibri" panose="020F0502020204030204" pitchFamily="34" charset="0"/>
                <a:cs typeface="Calibri" panose="020F0502020204030204" pitchFamily="34" charset="0"/>
              </a:rPr>
              <a:t>Atleast</a:t>
            </a:r>
            <a:r>
              <a:rPr lang="en-IN" sz="1400" dirty="0">
                <a:effectLst/>
                <a:latin typeface="Calibri" panose="020F0502020204030204" pitchFamily="34" charset="0"/>
                <a:ea typeface="Calibri" panose="020F0502020204030204" pitchFamily="34" charset="0"/>
                <a:cs typeface="Calibri" panose="020F0502020204030204" pitchFamily="34" charset="0"/>
              </a:rPr>
              <a:t>, $4000 per fair but there is subsidy from Government for this.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effectLst/>
                <a:latin typeface="Calibri" panose="020F0502020204030204" pitchFamily="34" charset="0"/>
                <a:ea typeface="Calibri" panose="020F0502020204030204" pitchFamily="34" charset="0"/>
                <a:cs typeface="Calibri" panose="020F0502020204030204" pitchFamily="34" charset="0"/>
              </a:rPr>
              <a:t>Trade Association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effectLst/>
                <a:latin typeface="Calibri" panose="020F0502020204030204" pitchFamily="34" charset="0"/>
                <a:ea typeface="Calibri" panose="020F0502020204030204" pitchFamily="34" charset="0"/>
                <a:cs typeface="Calibri" panose="020F0502020204030204" pitchFamily="34" charset="0"/>
              </a:rPr>
              <a:t>$ 5000 per trade association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6996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Preparing office infrastructure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457200" indent="457200" algn="just">
              <a:lnSpc>
                <a:spcPct val="107000"/>
              </a:lnSpc>
              <a:spcAft>
                <a:spcPts val="600"/>
              </a:spcAft>
            </a:pPr>
            <a:r>
              <a:rPr lang="en-IN" sz="1600" b="1" dirty="0">
                <a:effectLst/>
                <a:latin typeface="Calibri" panose="020F0502020204030204" pitchFamily="34" charset="0"/>
                <a:ea typeface="Calibri" panose="020F0502020204030204" pitchFamily="34" charset="0"/>
                <a:cs typeface="Calibri" panose="020F0502020204030204" pitchFamily="34" charset="0"/>
              </a:rPr>
              <a:t>Office Space: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Developed countries have floor space per staff of 50 </a:t>
            </a:r>
            <a:r>
              <a:rPr lang="en-IN" sz="1600" dirty="0" err="1">
                <a:effectLst/>
                <a:latin typeface="Calibri" panose="020F0502020204030204" pitchFamily="34" charset="0"/>
                <a:ea typeface="Calibri" panose="020F0502020204030204" pitchFamily="34" charset="0"/>
                <a:cs typeface="Calibri" panose="020F0502020204030204" pitchFamily="34" charset="0"/>
              </a:rPr>
              <a:t>sq</a:t>
            </a:r>
            <a:r>
              <a:rPr lang="en-IN" sz="1600" dirty="0">
                <a:effectLst/>
                <a:latin typeface="Calibri" panose="020F0502020204030204" pitchFamily="34" charset="0"/>
                <a:ea typeface="Calibri" panose="020F0502020204030204" pitchFamily="34" charset="0"/>
                <a:cs typeface="Calibri" panose="020F0502020204030204" pitchFamily="34" charset="0"/>
              </a:rPr>
              <a:t> feet but in developing countries it goes down to 25 </a:t>
            </a:r>
            <a:r>
              <a:rPr lang="en-IN" sz="1600" dirty="0" err="1">
                <a:effectLst/>
                <a:latin typeface="Calibri" panose="020F0502020204030204" pitchFamily="34" charset="0"/>
                <a:ea typeface="Calibri" panose="020F0502020204030204" pitchFamily="34" charset="0"/>
                <a:cs typeface="Calibri" panose="020F0502020204030204" pitchFamily="34" charset="0"/>
              </a:rPr>
              <a:t>sq</a:t>
            </a:r>
            <a:r>
              <a:rPr lang="en-IN" sz="1600" dirty="0">
                <a:effectLst/>
                <a:latin typeface="Calibri" panose="020F0502020204030204" pitchFamily="34" charset="0"/>
                <a:ea typeface="Calibri" panose="020F0502020204030204" pitchFamily="34" charset="0"/>
                <a:cs typeface="Calibri" panose="020F0502020204030204" pitchFamily="34" charset="0"/>
              </a:rPr>
              <a:t> feet. This is because there are fewer car parking, recreational and common amenities mandated. Further the sense and requirement of personal space in populated Asian countries is very low.</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Symbol" panose="05050102010706020507" pitchFamily="18" charset="2"/>
              <a:buChar char=""/>
            </a:pPr>
            <a:r>
              <a:rPr lang="en-IN" sz="1600" u="sng" dirty="0">
                <a:effectLst/>
                <a:latin typeface="Calibri" panose="020F0502020204030204" pitchFamily="34" charset="0"/>
                <a:ea typeface="Calibri" panose="020F0502020204030204" pitchFamily="34" charset="0"/>
                <a:cs typeface="Calibri" panose="020F0502020204030204" pitchFamily="34" charset="0"/>
              </a:rPr>
              <a:t>Rent cost in Indian Cities</a:t>
            </a:r>
            <a:r>
              <a:rPr lang="en-IN" sz="1600" dirty="0">
                <a:effectLst/>
                <a:latin typeface="Calibri" panose="020F0502020204030204" pitchFamily="34" charset="0"/>
                <a:ea typeface="Calibri" panose="020F0502020204030204" pitchFamily="34" charset="0"/>
                <a:cs typeface="Calibri" panose="020F0502020204030204" pitchFamily="34" charset="0"/>
              </a:rPr>
              <a:t>: A Grade can be Rs 100-250/ </a:t>
            </a:r>
            <a:r>
              <a:rPr lang="en-IN" sz="1600" dirty="0" err="1">
                <a:effectLst/>
                <a:latin typeface="Calibri" panose="020F0502020204030204" pitchFamily="34" charset="0"/>
                <a:ea typeface="Calibri" panose="020F0502020204030204" pitchFamily="34" charset="0"/>
                <a:cs typeface="Calibri" panose="020F0502020204030204" pitchFamily="34" charset="0"/>
              </a:rPr>
              <a:t>sq</a:t>
            </a:r>
            <a:r>
              <a:rPr lang="en-IN" sz="1600" dirty="0">
                <a:effectLst/>
                <a:latin typeface="Calibri" panose="020F0502020204030204" pitchFamily="34" charset="0"/>
                <a:ea typeface="Calibri" panose="020F0502020204030204" pitchFamily="34" charset="0"/>
                <a:cs typeface="Calibri" panose="020F0502020204030204" pitchFamily="34" charset="0"/>
              </a:rPr>
              <a:t> feet, but can be Rs 35-70 in C Grade.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b="1" dirty="0">
                <a:effectLst/>
                <a:latin typeface="Calibri" panose="020F0502020204030204" pitchFamily="34" charset="0"/>
                <a:ea typeface="Calibri" panose="020F0502020204030204" pitchFamily="34" charset="0"/>
                <a:cs typeface="Calibri" panose="020F0502020204030204" pitchFamily="34" charset="0"/>
              </a:rPr>
              <a:t>Standard BPO/KPO desk</a:t>
            </a:r>
            <a:r>
              <a:rPr lang="en-IN" sz="1600" dirty="0">
                <a:effectLst/>
                <a:latin typeface="Calibri" panose="020F0502020204030204" pitchFamily="34" charset="0"/>
                <a:ea typeface="Calibri" panose="020F0502020204030204" pitchFamily="34" charset="0"/>
                <a:cs typeface="Calibri" panose="020F0502020204030204" pitchFamily="34" charset="0"/>
              </a:rPr>
              <a:t> consist of space is just enough space for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2 screens (3 screens in some cases)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Thin client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IP phone.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5-6 power plugs with 10-16 Amps circuit breaker. 2 power plugs for Monitors, 1 for Thin Client, 1 for IP phone, 1/2 Free plug (with American and US Sockets) which can be used for other Audio/visual support.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In most cases a desktop is not needed as most use Centralised cloud servers of client and so need no processing power of desktop computers and thin client technology is in vogue. This also lends to better security.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796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Preparing office infrastructure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457200" indent="457200" algn="just">
              <a:lnSpc>
                <a:spcPct val="107000"/>
              </a:lnSpc>
              <a:spcAft>
                <a:spcPts val="600"/>
              </a:spcAft>
            </a:pPr>
            <a:r>
              <a:rPr lang="en-IN" sz="1800" b="1" dirty="0">
                <a:effectLst/>
                <a:latin typeface="Calibri" panose="020F0502020204030204" pitchFamily="34" charset="0"/>
                <a:ea typeface="Calibri" panose="020F0502020204030204" pitchFamily="34" charset="0"/>
                <a:cs typeface="Calibri" panose="020F0502020204030204" pitchFamily="34" charset="0"/>
              </a:rPr>
              <a:t>Office Space: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dirty="0">
                <a:effectLst/>
                <a:latin typeface="Calibri" panose="020F0502020204030204" pitchFamily="34" charset="0"/>
                <a:ea typeface="Calibri" panose="020F0502020204030204" pitchFamily="34" charset="0"/>
                <a:cs typeface="Calibri" panose="020F0502020204030204" pitchFamily="34" charset="0"/>
              </a:rPr>
              <a:t>3-4 </a:t>
            </a:r>
            <a:r>
              <a:rPr lang="en-IN" dirty="0" err="1">
                <a:effectLst/>
                <a:latin typeface="Calibri" panose="020F0502020204030204" pitchFamily="34" charset="0"/>
                <a:ea typeface="Calibri" panose="020F0502020204030204" pitchFamily="34" charset="0"/>
                <a:cs typeface="Calibri" panose="020F0502020204030204" pitchFamily="34" charset="0"/>
              </a:rPr>
              <a:t>nos</a:t>
            </a:r>
            <a:r>
              <a:rPr lang="en-IN" dirty="0">
                <a:effectLst/>
                <a:latin typeface="Calibri" panose="020F0502020204030204" pitchFamily="34" charset="0"/>
                <a:ea typeface="Calibri" panose="020F0502020204030204" pitchFamily="34" charset="0"/>
                <a:cs typeface="Calibri" panose="020F0502020204030204" pitchFamily="34" charset="0"/>
              </a:rPr>
              <a:t> - RJ45 jacks (1 for PC/Thin Client, 2 for redundancy) connected by CAT 6 cabling and/or access using 1000 MBPS switches dedicated to 2 to 4 User desks.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dirty="0">
                <a:effectLst/>
                <a:latin typeface="Calibri" panose="020F0502020204030204" pitchFamily="34" charset="0"/>
                <a:ea typeface="Calibri" panose="020F0502020204030204" pitchFamily="34" charset="0"/>
                <a:cs typeface="Calibri" panose="020F0502020204030204" pitchFamily="34" charset="0"/>
              </a:rPr>
              <a:t>Soft but adequate desk lighting</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u="sng" dirty="0">
                <a:effectLst/>
                <a:latin typeface="Calibri" panose="020F0502020204030204" pitchFamily="34" charset="0"/>
                <a:ea typeface="Calibri" panose="020F0502020204030204" pitchFamily="34" charset="0"/>
                <a:cs typeface="Calibri" panose="020F0502020204030204" pitchFamily="34" charset="0"/>
              </a:rPr>
              <a:t>Personal Foot drawers</a:t>
            </a:r>
            <a:r>
              <a:rPr lang="en-IN" dirty="0">
                <a:effectLst/>
                <a:latin typeface="Calibri" panose="020F0502020204030204" pitchFamily="34" charset="0"/>
                <a:ea typeface="Calibri" panose="020F0502020204030204" pitchFamily="34" charset="0"/>
                <a:cs typeface="Calibri" panose="020F0502020204030204" pitchFamily="34" charset="0"/>
              </a:rPr>
              <a:t> may also be considered but generally they yield to cluttering with rough work and security risk.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Symbol" panose="05050102010706020507" pitchFamily="18" charset="2"/>
              <a:buChar char=""/>
            </a:pPr>
            <a:r>
              <a:rPr lang="en-IN" sz="1800" u="sng" dirty="0">
                <a:effectLst/>
                <a:latin typeface="Calibri" panose="020F0502020204030204" pitchFamily="34" charset="0"/>
                <a:ea typeface="Calibri" panose="020F0502020204030204" pitchFamily="34" charset="0"/>
                <a:cs typeface="Calibri" panose="020F0502020204030204" pitchFamily="34" charset="0"/>
              </a:rPr>
              <a:t>Desktop and Desk-Table Cost in Indian Cities</a:t>
            </a:r>
            <a:r>
              <a:rPr lang="en-IN" sz="1800" dirty="0">
                <a:effectLst/>
                <a:latin typeface="Calibri" panose="020F0502020204030204" pitchFamily="34" charset="0"/>
                <a:ea typeface="Calibri" panose="020F0502020204030204" pitchFamily="34" charset="0"/>
                <a:cs typeface="Calibri" panose="020F0502020204030204" pitchFamily="34"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en-IN" sz="1800" dirty="0">
                <a:effectLst/>
                <a:latin typeface="Calibri" panose="020F0502020204030204" pitchFamily="34" charset="0"/>
                <a:ea typeface="Calibri" panose="020F0502020204030204" pitchFamily="34" charset="0"/>
                <a:cs typeface="Calibri" panose="020F0502020204030204" pitchFamily="34" charset="0"/>
              </a:rPr>
              <a:t>Screen cost Rs 6500-12000/ screen,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en-IN" sz="1800" dirty="0">
                <a:effectLst/>
                <a:latin typeface="Calibri" panose="020F0502020204030204" pitchFamily="34" charset="0"/>
                <a:ea typeface="Calibri" panose="020F0502020204030204" pitchFamily="34" charset="0"/>
                <a:cs typeface="Calibri" panose="020F0502020204030204" pitchFamily="34" charset="0"/>
              </a:rPr>
              <a:t>Thin client Rs 9000-18000,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Courier New" panose="02070309020205020404" pitchFamily="49" charset="0"/>
              <a:buChar char="o"/>
            </a:pPr>
            <a:r>
              <a:rPr lang="en-IN" sz="1800" dirty="0">
                <a:effectLst/>
                <a:latin typeface="Calibri" panose="020F0502020204030204" pitchFamily="34" charset="0"/>
                <a:ea typeface="Calibri" panose="020F0502020204030204" pitchFamily="34" charset="0"/>
                <a:cs typeface="Calibri" panose="020F0502020204030204" pitchFamily="34" charset="0"/>
              </a:rPr>
              <a:t>Desk prefab Rs 15000-25000 per unit with electricals but even a stylish Wood and Wrought iron Frame table can be Rs 5000-Rs 7000.</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Symbol" panose="05050102010706020507" pitchFamily="18" charset="2"/>
              <a:buChar char=""/>
            </a:pPr>
            <a:r>
              <a:rPr lang="en-IN" sz="1800" u="sng" dirty="0">
                <a:effectLst/>
                <a:latin typeface="Calibri" panose="020F0502020204030204" pitchFamily="34" charset="0"/>
                <a:ea typeface="Calibri" panose="020F0502020204030204" pitchFamily="34" charset="0"/>
                <a:cs typeface="Calibri" panose="020F0502020204030204" pitchFamily="34" charset="0"/>
              </a:rPr>
              <a:t>General Networking Cost</a:t>
            </a:r>
            <a:r>
              <a:rPr lang="en-IN" sz="1800" dirty="0">
                <a:effectLst/>
                <a:latin typeface="Calibri" panose="020F0502020204030204" pitchFamily="34" charset="0"/>
                <a:ea typeface="Calibri" panose="020F0502020204030204" pitchFamily="34" charset="0"/>
                <a:cs typeface="Calibri" panose="020F0502020204030204" pitchFamily="34" charset="0"/>
              </a:rPr>
              <a:t>: Minimum Rs 90000 + Internet cost.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2286000" algn="just">
              <a:lnSpc>
                <a:spcPct val="107000"/>
              </a:lnSpc>
              <a:spcAft>
                <a:spcPts val="600"/>
              </a:spcAft>
            </a:pPr>
            <a:r>
              <a:rPr lang="en-IN" sz="1200" dirty="0">
                <a:effectLst/>
                <a:latin typeface="Calibri" panose="020F0502020204030204" pitchFamily="34" charset="0"/>
                <a:ea typeface="Calibri" panose="020F0502020204030204" pitchFamily="34" charset="0"/>
                <a:cs typeface="Calibri" panose="020F0502020204030204" pitchFamily="34"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0" algn="just">
              <a:lnSpc>
                <a:spcPct val="107000"/>
              </a:lnSpc>
              <a:spcAft>
                <a:spcPts val="600"/>
              </a:spcAft>
            </a:pPr>
            <a:r>
              <a:rPr lang="en-IN" sz="1200" dirty="0">
                <a:effectLst/>
                <a:latin typeface="Calibri" panose="020F0502020204030204" pitchFamily="34" charset="0"/>
                <a:ea typeface="Calibri" panose="020F0502020204030204" pitchFamily="34" charset="0"/>
                <a:cs typeface="Calibri" panose="020F0502020204030204" pitchFamily="34"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8391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Preparing office infrastructure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1143000" lvl="2" indent="-228600" algn="just">
              <a:lnSpc>
                <a:spcPct val="107000"/>
              </a:lnSpc>
              <a:spcAft>
                <a:spcPts val="600"/>
              </a:spcAft>
              <a:buFont typeface="+mj-lt"/>
              <a:buAutoNum type="romanLcPeriod"/>
            </a:pPr>
            <a:r>
              <a:rPr lang="en-IN" b="1" dirty="0">
                <a:effectLst/>
                <a:latin typeface="Calibri" panose="020F0502020204030204" pitchFamily="34" charset="0"/>
                <a:ea typeface="Calibri" panose="020F0502020204030204" pitchFamily="34" charset="0"/>
                <a:cs typeface="Calibri" panose="020F0502020204030204" pitchFamily="34" charset="0"/>
              </a:rPr>
              <a:t>Security Aspects:</a:t>
            </a:r>
            <a:r>
              <a:rPr lang="en-IN" dirty="0">
                <a:effectLst/>
                <a:latin typeface="Calibri" panose="020F0502020204030204" pitchFamily="34" charset="0"/>
                <a:ea typeface="Calibri" panose="020F0502020204030204" pitchFamily="34" charset="0"/>
                <a:cs typeface="Calibri" panose="020F0502020204030204" pitchFamily="34"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2000" dirty="0">
                <a:effectLst/>
                <a:latin typeface="Calibri" panose="020F0502020204030204" pitchFamily="34" charset="0"/>
                <a:ea typeface="Calibri" panose="020F0502020204030204" pitchFamily="34" charset="0"/>
                <a:cs typeface="Calibri" panose="020F0502020204030204" pitchFamily="34" charset="0"/>
              </a:rPr>
              <a:t>Adequate lighting in Parking,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2000" dirty="0">
                <a:effectLst/>
                <a:latin typeface="Calibri" panose="020F0502020204030204" pitchFamily="34" charset="0"/>
                <a:ea typeface="Calibri" panose="020F0502020204030204" pitchFamily="34" charset="0"/>
                <a:cs typeface="Calibri" panose="020F0502020204030204" pitchFamily="34" charset="0"/>
              </a:rPr>
              <a:t>Pick/Drop facilities for night shift staff,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2000" dirty="0">
                <a:effectLst/>
                <a:latin typeface="Calibri" panose="020F0502020204030204" pitchFamily="34" charset="0"/>
                <a:ea typeface="Calibri" panose="020F0502020204030204" pitchFamily="34" charset="0"/>
                <a:cs typeface="Calibri" panose="020F0502020204030204" pitchFamily="34" charset="0"/>
              </a:rPr>
              <a:t>Sexual Harassment in Workplace policy and training</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2000" dirty="0">
                <a:effectLst/>
                <a:latin typeface="Calibri" panose="020F0502020204030204" pitchFamily="34" charset="0"/>
                <a:ea typeface="Calibri" panose="020F0502020204030204" pitchFamily="34" charset="0"/>
                <a:cs typeface="Calibri" panose="020F0502020204030204" pitchFamily="34" charset="0"/>
              </a:rPr>
              <a:t>Video with Audio recording and proper remote back up.</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1828800" algn="just">
              <a:lnSpc>
                <a:spcPct val="107000"/>
              </a:lnSpc>
              <a:spcAft>
                <a:spcPts val="600"/>
              </a:spcAft>
            </a:pPr>
            <a:r>
              <a:rPr lang="en-IN" sz="2000" dirty="0">
                <a:effectLst/>
                <a:latin typeface="Calibri" panose="020F0502020204030204" pitchFamily="34" charset="0"/>
                <a:ea typeface="Calibri" panose="020F0502020204030204" pitchFamily="34" charset="0"/>
                <a:cs typeface="Calibri" panose="020F0502020204030204" pitchFamily="34"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b="1" dirty="0">
                <a:effectLst/>
                <a:latin typeface="Calibri" panose="020F0502020204030204" pitchFamily="34" charset="0"/>
                <a:ea typeface="Calibri" panose="020F0502020204030204" pitchFamily="34" charset="0"/>
                <a:cs typeface="Calibri" panose="020F0502020204030204" pitchFamily="34" charset="0"/>
              </a:rPr>
              <a:t>Other Physical Spaces:</a:t>
            </a:r>
            <a:r>
              <a:rPr lang="en-IN" dirty="0">
                <a:effectLst/>
                <a:latin typeface="Calibri" panose="020F0502020204030204" pitchFamily="34" charset="0"/>
                <a:ea typeface="Calibri" panose="020F0502020204030204" pitchFamily="34" charset="0"/>
                <a:cs typeface="Calibri" panose="020F0502020204030204" pitchFamily="34"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2000" dirty="0">
                <a:effectLst/>
                <a:latin typeface="Calibri" panose="020F0502020204030204" pitchFamily="34" charset="0"/>
                <a:ea typeface="Calibri" panose="020F0502020204030204" pitchFamily="34" charset="0"/>
                <a:cs typeface="Calibri" panose="020F0502020204030204" pitchFamily="34" charset="0"/>
              </a:rPr>
              <a:t>Adequate toilets, garbage disposal, sanitation, recreational area, and Canteen space.</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2000" dirty="0">
                <a:effectLst/>
                <a:latin typeface="Calibri" panose="020F0502020204030204" pitchFamily="34" charset="0"/>
                <a:ea typeface="Calibri" panose="020F0502020204030204" pitchFamily="34" charset="0"/>
                <a:cs typeface="Calibri" panose="020F0502020204030204" pitchFamily="34" charset="0"/>
              </a:rPr>
              <a:t>Reception area should be isolated from workspace and should have standees for Magazines, marketing info., sofa, refreshment for visitors</a:t>
            </a:r>
            <a:r>
              <a:rPr lang="en-IN" sz="1200" dirty="0">
                <a:effectLst/>
                <a:latin typeface="Calibri" panose="020F0502020204030204" pitchFamily="34" charset="0"/>
                <a:ea typeface="Calibri" panose="020F0502020204030204" pitchFamily="34" charset="0"/>
                <a:cs typeface="Calibri" panose="020F0502020204030204" pitchFamily="34" charset="0"/>
              </a:rPr>
              <a: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140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Preparing office infrastructure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742950" lvl="1" indent="-285750" algn="just">
              <a:lnSpc>
                <a:spcPct val="107000"/>
              </a:lnSpc>
              <a:spcAft>
                <a:spcPts val="600"/>
              </a:spcAft>
              <a:buFont typeface="+mj-lt"/>
              <a:buAutoNum type="alphaLcPeriod"/>
            </a:pPr>
            <a:r>
              <a:rPr lang="en-IN" sz="1800" dirty="0">
                <a:effectLst/>
                <a:latin typeface="Calibri" panose="020F0502020204030204" pitchFamily="34" charset="0"/>
                <a:ea typeface="Calibri" panose="020F0502020204030204" pitchFamily="34" charset="0"/>
                <a:cs typeface="Calibri" panose="020F0502020204030204" pitchFamily="34" charset="0"/>
              </a:rPr>
              <a:t>Communicating and Control Tool</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800" dirty="0">
                <a:effectLst/>
                <a:latin typeface="Calibri" panose="020F0502020204030204" pitchFamily="34" charset="0"/>
                <a:ea typeface="Calibri" panose="020F0502020204030204" pitchFamily="34" charset="0"/>
                <a:cs typeface="Calibri" panose="020F0502020204030204" pitchFamily="34" charset="0"/>
              </a:rPr>
              <a:t>Process Control Tools for delegation and reporting like</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dirty="0">
                <a:effectLst/>
                <a:latin typeface="Calibri" panose="020F0502020204030204" pitchFamily="34" charset="0"/>
                <a:ea typeface="Calibri" panose="020F0502020204030204" pitchFamily="34" charset="0"/>
                <a:cs typeface="Calibri" panose="020F0502020204030204" pitchFamily="34" charset="0"/>
              </a:rPr>
              <a:t>Todoist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dirty="0">
                <a:effectLst/>
                <a:latin typeface="Calibri" panose="020F0502020204030204" pitchFamily="34" charset="0"/>
                <a:ea typeface="Calibri" panose="020F0502020204030204" pitchFamily="34" charset="0"/>
                <a:cs typeface="Calibri" panose="020F0502020204030204" pitchFamily="34" charset="0"/>
              </a:rPr>
              <a:t>Jetpack</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dirty="0">
                <a:effectLst/>
                <a:latin typeface="Calibri" panose="020F0502020204030204" pitchFamily="34" charset="0"/>
                <a:ea typeface="Calibri" panose="020F0502020204030204" pitchFamily="34" charset="0"/>
                <a:cs typeface="Calibri" panose="020F0502020204030204" pitchFamily="34" charset="0"/>
              </a:rPr>
              <a:t>Flock</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dirty="0">
                <a:effectLst/>
                <a:latin typeface="Calibri" panose="020F0502020204030204" pitchFamily="34" charset="0"/>
                <a:ea typeface="Calibri" panose="020F0502020204030204" pitchFamily="34" charset="0"/>
                <a:cs typeface="Calibri" panose="020F0502020204030204" pitchFamily="34" charset="0"/>
              </a:rPr>
              <a:t>Monday.com</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828800" algn="just">
              <a:lnSpc>
                <a:spcPct val="107000"/>
              </a:lnSpc>
              <a:spcAft>
                <a:spcPts val="600"/>
              </a:spcAft>
            </a:pPr>
            <a:r>
              <a:rPr lang="en-IN" sz="1800" dirty="0">
                <a:effectLst/>
                <a:latin typeface="Calibri" panose="020F0502020204030204" pitchFamily="34" charset="0"/>
                <a:ea typeface="Calibri" panose="020F0502020204030204" pitchFamily="34" charset="0"/>
                <a:cs typeface="Calibri" panose="020F0502020204030204" pitchFamily="34"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800" dirty="0">
                <a:effectLst/>
                <a:latin typeface="Calibri" panose="020F0502020204030204" pitchFamily="34" charset="0"/>
                <a:ea typeface="Calibri" panose="020F0502020204030204" pitchFamily="34" charset="0"/>
                <a:cs typeface="Calibri" panose="020F0502020204030204" pitchFamily="34" charset="0"/>
              </a:rPr>
              <a:t>Communication tools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dirty="0">
                <a:effectLst/>
                <a:latin typeface="Calibri" panose="020F0502020204030204" pitchFamily="34" charset="0"/>
                <a:ea typeface="Calibri" panose="020F0502020204030204" pitchFamily="34" charset="0"/>
                <a:cs typeface="Calibri" panose="020F0502020204030204" pitchFamily="34" charset="0"/>
              </a:rPr>
              <a:t>Skype/Zoom/ Webex/ Google Meet/ IP phones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dirty="0">
                <a:effectLst/>
                <a:latin typeface="Calibri" panose="020F0502020204030204" pitchFamily="34" charset="0"/>
                <a:ea typeface="Calibri" panose="020F0502020204030204" pitchFamily="34" charset="0"/>
                <a:cs typeface="Calibri" panose="020F0502020204030204" pitchFamily="34" charset="0"/>
              </a:rPr>
              <a:t>Mobile apps like </a:t>
            </a:r>
            <a:r>
              <a:rPr lang="en-IN" dirty="0" err="1">
                <a:effectLst/>
                <a:latin typeface="Calibri" panose="020F0502020204030204" pitchFamily="34" charset="0"/>
                <a:ea typeface="Calibri" panose="020F0502020204030204" pitchFamily="34" charset="0"/>
                <a:cs typeface="Calibri" panose="020F0502020204030204" pitchFamily="34" charset="0"/>
              </a:rPr>
              <a:t>Hylyt-Sociorac</a:t>
            </a:r>
            <a:r>
              <a:rPr lang="en-IN" dirty="0">
                <a:effectLst/>
                <a:latin typeface="Calibri" panose="020F0502020204030204" pitchFamily="34" charset="0"/>
                <a:ea typeface="Calibri" panose="020F0502020204030204" pitchFamily="34" charset="0"/>
                <a:cs typeface="Calibri" panose="020F0502020204030204" pitchFamily="34" charset="0"/>
              </a:rPr>
              <a:t> (to secure </a:t>
            </a:r>
            <a:r>
              <a:rPr lang="en-IN" dirty="0" err="1">
                <a:effectLst/>
                <a:latin typeface="Calibri" panose="020F0502020204030204" pitchFamily="34" charset="0"/>
                <a:ea typeface="Calibri" panose="020F0502020204030204" pitchFamily="34" charset="0"/>
                <a:cs typeface="Calibri" panose="020F0502020204030204" pitchFamily="34" charset="0"/>
              </a:rPr>
              <a:t>sms</a:t>
            </a:r>
            <a:r>
              <a:rPr lang="en-IN" dirty="0">
                <a:effectLst/>
                <a:latin typeface="Calibri" panose="020F0502020204030204" pitchFamily="34" charset="0"/>
                <a:ea typeface="Calibri" panose="020F0502020204030204" pitchFamily="34" charset="0"/>
                <a:cs typeface="Calibri" panose="020F0502020204030204" pitchFamily="34" charset="0"/>
              </a:rPr>
              <a:t>, </a:t>
            </a:r>
            <a:r>
              <a:rPr lang="en-IN" dirty="0" err="1">
                <a:effectLst/>
                <a:latin typeface="Calibri" panose="020F0502020204030204" pitchFamily="34" charset="0"/>
                <a:ea typeface="Calibri" panose="020F0502020204030204" pitchFamily="34" charset="0"/>
                <a:cs typeface="Calibri" panose="020F0502020204030204" pitchFamily="34" charset="0"/>
              </a:rPr>
              <a:t>whatapp</a:t>
            </a:r>
            <a:r>
              <a:rPr lang="en-IN" dirty="0">
                <a:effectLst/>
                <a:latin typeface="Calibri" panose="020F0502020204030204" pitchFamily="34" charset="0"/>
                <a:ea typeface="Calibri" panose="020F0502020204030204" pitchFamily="34" charset="0"/>
                <a:cs typeface="Calibri" panose="020F0502020204030204" pitchFamily="34" charset="0"/>
              </a:rPr>
              <a:t> and email to/between staff).</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959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77C31935-48F2-43FD-A9FC-AAE74B25F29E}"/>
              </a:ext>
            </a:extLst>
          </p:cNvPr>
          <p:cNvSpPr>
            <a:spLocks noGrp="1"/>
          </p:cNvSpPr>
          <p:nvPr>
            <p:ph type="sldNum" sz="quarter" idx="12"/>
          </p:nvPr>
        </p:nvSpPr>
        <p:spPr/>
        <p:txBody>
          <a:bodyPr/>
          <a:lstStyle/>
          <a:p>
            <a:fld id="{F9E807ED-09DF-4B72-8F94-C0DACFAC8464}" type="slidenum">
              <a:rPr lang="en-IN" smtClean="0"/>
              <a:t>2</a:t>
            </a:fld>
            <a:endParaRPr lang="en-IN"/>
          </a:p>
        </p:txBody>
      </p:sp>
      <p:sp>
        <p:nvSpPr>
          <p:cNvPr id="11" name="TextBox 10">
            <a:extLst>
              <a:ext uri="{FF2B5EF4-FFF2-40B4-BE49-F238E27FC236}">
                <a16:creationId xmlns:a16="http://schemas.microsoft.com/office/drawing/2014/main" id="{EF7C51FE-CF63-4EB7-B927-014E7C14EB8B}"/>
              </a:ext>
            </a:extLst>
          </p:cNvPr>
          <p:cNvSpPr txBox="1"/>
          <p:nvPr/>
        </p:nvSpPr>
        <p:spPr>
          <a:xfrm>
            <a:off x="299975" y="4579710"/>
            <a:ext cx="8681793" cy="461665"/>
          </a:xfrm>
          <a:prstGeom prst="rect">
            <a:avLst/>
          </a:prstGeom>
          <a:noFill/>
        </p:spPr>
        <p:txBody>
          <a:bodyPr wrap="square" rtlCol="0">
            <a:spAutoFit/>
          </a:bodyPr>
          <a:lstStyle/>
          <a:p>
            <a:pPr algn="ctr"/>
            <a:r>
              <a:rPr lang="en-IN" sz="2400" b="1" dirty="0">
                <a:solidFill>
                  <a:schemeClr val="bg1"/>
                </a:solidFill>
                <a:latin typeface="Helvetica" panose="020B0604020202020204" pitchFamily="34" charset="0"/>
                <a:cs typeface="Helvetica" panose="020B0604020202020204" pitchFamily="34" charset="0"/>
              </a:rPr>
              <a:t>Risk | Technology | Outsourcing</a:t>
            </a:r>
          </a:p>
        </p:txBody>
      </p:sp>
      <p:sp>
        <p:nvSpPr>
          <p:cNvPr id="14" name="Rectangle 13">
            <a:extLst>
              <a:ext uri="{FF2B5EF4-FFF2-40B4-BE49-F238E27FC236}">
                <a16:creationId xmlns:a16="http://schemas.microsoft.com/office/drawing/2014/main" id="{FDE6D579-FE43-45D9-B049-5CD71C1E1E16}"/>
              </a:ext>
            </a:extLst>
          </p:cNvPr>
          <p:cNvSpPr/>
          <p:nvPr/>
        </p:nvSpPr>
        <p:spPr>
          <a:xfrm>
            <a:off x="9583191" y="1077961"/>
            <a:ext cx="1801659" cy="898525"/>
          </a:xfrm>
          <a:prstGeom prst="rect">
            <a:avLst/>
          </a:prstGeom>
          <a:solidFill>
            <a:srgbClr val="DA1F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N" sz="1600" dirty="0">
                <a:solidFill>
                  <a:schemeClr val="bg1"/>
                </a:solidFill>
                <a:latin typeface="Helvetica" pitchFamily="34" charset="0"/>
                <a:cs typeface="Helvetica" pitchFamily="34" charset="0"/>
              </a:rPr>
              <a:t>TECHNOLOGY</a:t>
            </a:r>
            <a:endParaRPr lang="en-IN" sz="1100" dirty="0">
              <a:solidFill>
                <a:schemeClr val="bg1"/>
              </a:solidFill>
              <a:latin typeface="Helvetica" pitchFamily="34" charset="0"/>
              <a:cs typeface="Helvetica" pitchFamily="34" charset="0"/>
            </a:endParaRPr>
          </a:p>
        </p:txBody>
      </p:sp>
      <p:sp>
        <p:nvSpPr>
          <p:cNvPr id="15" name="Rectangle 14">
            <a:extLst>
              <a:ext uri="{FF2B5EF4-FFF2-40B4-BE49-F238E27FC236}">
                <a16:creationId xmlns:a16="http://schemas.microsoft.com/office/drawing/2014/main" id="{DE6B6CF2-D1D2-4AB5-8800-D908C895B8D6}"/>
              </a:ext>
            </a:extLst>
          </p:cNvPr>
          <p:cNvSpPr/>
          <p:nvPr/>
        </p:nvSpPr>
        <p:spPr>
          <a:xfrm>
            <a:off x="10144529" y="2414587"/>
            <a:ext cx="1801659" cy="841375"/>
          </a:xfrm>
          <a:prstGeom prst="rect">
            <a:avLst/>
          </a:prstGeom>
          <a:solidFill>
            <a:srgbClr val="DA1F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N" sz="1600" dirty="0">
                <a:solidFill>
                  <a:schemeClr val="bg1"/>
                </a:solidFill>
                <a:latin typeface="Helvetica" pitchFamily="34" charset="0"/>
                <a:cs typeface="Helvetica" pitchFamily="34" charset="0"/>
              </a:rPr>
              <a:t>TAXATION</a:t>
            </a:r>
          </a:p>
        </p:txBody>
      </p:sp>
      <p:sp>
        <p:nvSpPr>
          <p:cNvPr id="16" name="Rectangle 15">
            <a:extLst>
              <a:ext uri="{FF2B5EF4-FFF2-40B4-BE49-F238E27FC236}">
                <a16:creationId xmlns:a16="http://schemas.microsoft.com/office/drawing/2014/main" id="{0FECCF69-D666-4E90-8D23-F538930680CD}"/>
              </a:ext>
            </a:extLst>
          </p:cNvPr>
          <p:cNvSpPr/>
          <p:nvPr/>
        </p:nvSpPr>
        <p:spPr>
          <a:xfrm>
            <a:off x="9597939" y="3793898"/>
            <a:ext cx="1786911" cy="785812"/>
          </a:xfrm>
          <a:prstGeom prst="rect">
            <a:avLst/>
          </a:prstGeom>
          <a:solidFill>
            <a:srgbClr val="DA1F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bg1"/>
                </a:solidFill>
                <a:latin typeface="Helvetica" pitchFamily="34" charset="0"/>
                <a:cs typeface="Helvetica" pitchFamily="34" charset="0"/>
              </a:rPr>
              <a:t>BUSINESS SETUP</a:t>
            </a:r>
            <a:endParaRPr lang="en-IN" sz="1100" dirty="0">
              <a:solidFill>
                <a:schemeClr val="bg1"/>
              </a:solidFill>
              <a:latin typeface="Helvetica" pitchFamily="34" charset="0"/>
              <a:cs typeface="Helvetica" pitchFamily="34" charset="0"/>
            </a:endParaRPr>
          </a:p>
        </p:txBody>
      </p:sp>
      <p:sp>
        <p:nvSpPr>
          <p:cNvPr id="17" name="Rectangle 16">
            <a:extLst>
              <a:ext uri="{FF2B5EF4-FFF2-40B4-BE49-F238E27FC236}">
                <a16:creationId xmlns:a16="http://schemas.microsoft.com/office/drawing/2014/main" id="{D130511E-9023-416A-A774-38E0C990B969}"/>
              </a:ext>
            </a:extLst>
          </p:cNvPr>
          <p:cNvSpPr/>
          <p:nvPr/>
        </p:nvSpPr>
        <p:spPr>
          <a:xfrm>
            <a:off x="10144529" y="4994227"/>
            <a:ext cx="1801659" cy="785812"/>
          </a:xfrm>
          <a:prstGeom prst="rect">
            <a:avLst/>
          </a:prstGeom>
          <a:solidFill>
            <a:srgbClr val="DA1F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bg1"/>
                </a:solidFill>
                <a:latin typeface="Helvetica" pitchFamily="34" charset="0"/>
                <a:cs typeface="Helvetica" pitchFamily="34" charset="0"/>
              </a:rPr>
              <a:t>LEGAL SETUP</a:t>
            </a:r>
            <a:endParaRPr lang="en-IN" sz="1600" dirty="0">
              <a:solidFill>
                <a:schemeClr val="bg1"/>
              </a:solidFill>
              <a:latin typeface="Helvetica" pitchFamily="34" charset="0"/>
              <a:cs typeface="Helvetica" pitchFamily="34" charset="0"/>
            </a:endParaRPr>
          </a:p>
        </p:txBody>
      </p:sp>
      <p:pic>
        <p:nvPicPr>
          <p:cNvPr id="5122" name="Picture 2" descr="Image result for CORPORATE PNG">
            <a:extLst>
              <a:ext uri="{FF2B5EF4-FFF2-40B4-BE49-F238E27FC236}">
                <a16:creationId xmlns:a16="http://schemas.microsoft.com/office/drawing/2014/main" id="{10AEF16D-802E-4FF4-8CD5-DAA6895DD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4" y="-18684"/>
            <a:ext cx="9271993" cy="309181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58A49AA-ABF7-4314-BCEC-54557FC2C0BC}"/>
              </a:ext>
            </a:extLst>
          </p:cNvPr>
          <p:cNvSpPr/>
          <p:nvPr/>
        </p:nvSpPr>
        <p:spPr>
          <a:xfrm>
            <a:off x="118119" y="2727910"/>
            <a:ext cx="9158748" cy="14289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400" b="1" dirty="0">
                <a:solidFill>
                  <a:schemeClr val="accent1"/>
                </a:solidFill>
              </a:rPr>
              <a:t>CA FARHAD WADIA- JHS</a:t>
            </a:r>
            <a:r>
              <a:rPr lang="en-IN" sz="1400" b="1" dirty="0">
                <a:solidFill>
                  <a:schemeClr val="accent1"/>
                </a:solidFill>
              </a:rPr>
              <a:t> </a:t>
            </a:r>
            <a:r>
              <a:rPr lang="en-IN" sz="4400" b="1" dirty="0">
                <a:solidFill>
                  <a:srgbClr val="C00000"/>
                </a:solidFill>
              </a:rPr>
              <a:t>Consulting</a:t>
            </a:r>
          </a:p>
          <a:p>
            <a:pPr algn="ctr"/>
            <a:r>
              <a:rPr lang="en-IN" sz="3200" b="1" dirty="0">
                <a:solidFill>
                  <a:schemeClr val="accent1"/>
                </a:solidFill>
                <a:latin typeface="Aldhabi" panose="01000000000000000000" pitchFamily="2" charset="-78"/>
                <a:cs typeface="Aldhabi" panose="01000000000000000000" pitchFamily="2" charset="-78"/>
              </a:rPr>
              <a:t>Tamara Business Na </a:t>
            </a:r>
            <a:r>
              <a:rPr lang="en-IN" sz="3200" b="1" dirty="0" err="1">
                <a:solidFill>
                  <a:schemeClr val="accent1"/>
                </a:solidFill>
                <a:latin typeface="Aldhabi" panose="01000000000000000000" pitchFamily="2" charset="-78"/>
                <a:cs typeface="Aldhabi" panose="01000000000000000000" pitchFamily="2" charset="-78"/>
              </a:rPr>
              <a:t>Sharu</a:t>
            </a:r>
            <a:r>
              <a:rPr lang="en-IN" sz="3200" b="1" dirty="0">
                <a:solidFill>
                  <a:schemeClr val="accent1"/>
                </a:solidFill>
                <a:latin typeface="Aldhabi" panose="01000000000000000000" pitchFamily="2" charset="-78"/>
                <a:cs typeface="Aldhabi" panose="01000000000000000000" pitchFamily="2" charset="-78"/>
              </a:rPr>
              <a:t> ma, Business </a:t>
            </a:r>
            <a:r>
              <a:rPr lang="en-IN" sz="3200" b="1" dirty="0" err="1">
                <a:solidFill>
                  <a:schemeClr val="accent1"/>
                </a:solidFill>
                <a:latin typeface="Aldhabi" panose="01000000000000000000" pitchFamily="2" charset="-78"/>
                <a:cs typeface="Aldhabi" panose="01000000000000000000" pitchFamily="2" charset="-78"/>
              </a:rPr>
              <a:t>na</a:t>
            </a:r>
            <a:r>
              <a:rPr lang="en-IN" sz="3200" b="1" dirty="0">
                <a:solidFill>
                  <a:schemeClr val="accent1"/>
                </a:solidFill>
                <a:latin typeface="Aldhabi" panose="01000000000000000000" pitchFamily="2" charset="-78"/>
                <a:cs typeface="Aldhabi" panose="01000000000000000000" pitchFamily="2" charset="-78"/>
              </a:rPr>
              <a:t> Uttar </a:t>
            </a:r>
            <a:r>
              <a:rPr lang="en-IN" sz="3200" b="1" dirty="0" err="1">
                <a:solidFill>
                  <a:schemeClr val="accent1"/>
                </a:solidFill>
                <a:latin typeface="Aldhabi" panose="01000000000000000000" pitchFamily="2" charset="-78"/>
                <a:cs typeface="Aldhabi" panose="01000000000000000000" pitchFamily="2" charset="-78"/>
              </a:rPr>
              <a:t>ane</a:t>
            </a:r>
            <a:r>
              <a:rPr lang="en-IN" sz="3200" b="1" dirty="0">
                <a:solidFill>
                  <a:schemeClr val="accent1"/>
                </a:solidFill>
                <a:latin typeface="Aldhabi" panose="01000000000000000000" pitchFamily="2" charset="-78"/>
                <a:cs typeface="Aldhabi" panose="01000000000000000000" pitchFamily="2" charset="-78"/>
              </a:rPr>
              <a:t> </a:t>
            </a:r>
            <a:r>
              <a:rPr lang="en-IN" sz="3200" b="1" dirty="0" err="1">
                <a:solidFill>
                  <a:schemeClr val="accent1"/>
                </a:solidFill>
                <a:latin typeface="Aldhabi" panose="01000000000000000000" pitchFamily="2" charset="-78"/>
                <a:cs typeface="Aldhabi" panose="01000000000000000000" pitchFamily="2" charset="-78"/>
              </a:rPr>
              <a:t>Chadhav</a:t>
            </a:r>
            <a:r>
              <a:rPr lang="en-IN" sz="3200" b="1" dirty="0">
                <a:solidFill>
                  <a:schemeClr val="accent1"/>
                </a:solidFill>
                <a:latin typeface="Aldhabi" panose="01000000000000000000" pitchFamily="2" charset="-78"/>
                <a:cs typeface="Aldhabi" panose="01000000000000000000" pitchFamily="2" charset="-78"/>
              </a:rPr>
              <a:t> Ma</a:t>
            </a:r>
            <a:endParaRPr lang="en-IN" sz="3200" b="1" dirty="0">
              <a:solidFill>
                <a:srgbClr val="C00000"/>
              </a:solidFill>
              <a:latin typeface="Aldhabi" panose="01000000000000000000" pitchFamily="2" charset="-78"/>
              <a:cs typeface="Aldhabi" panose="01000000000000000000" pitchFamily="2" charset="-78"/>
            </a:endParaRPr>
          </a:p>
          <a:p>
            <a:pPr algn="ctr"/>
            <a:endParaRPr lang="en-IN" sz="2400" b="1" dirty="0">
              <a:solidFill>
                <a:srgbClr val="C00000"/>
              </a:solidFill>
            </a:endParaRPr>
          </a:p>
        </p:txBody>
      </p:sp>
      <p:sp>
        <p:nvSpPr>
          <p:cNvPr id="3" name="Rectangle 2">
            <a:extLst>
              <a:ext uri="{FF2B5EF4-FFF2-40B4-BE49-F238E27FC236}">
                <a16:creationId xmlns:a16="http://schemas.microsoft.com/office/drawing/2014/main" id="{A1BE57E3-620F-3CD0-FB28-29F1CBBC2A4D}"/>
              </a:ext>
            </a:extLst>
          </p:cNvPr>
          <p:cNvSpPr/>
          <p:nvPr/>
        </p:nvSpPr>
        <p:spPr>
          <a:xfrm>
            <a:off x="0" y="4491175"/>
            <a:ext cx="9158748" cy="14289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400" b="1" dirty="0">
                <a:solidFill>
                  <a:schemeClr val="accent1"/>
                </a:solidFill>
                <a:latin typeface="Aldhabi" panose="01000000000000000000" pitchFamily="2" charset="-78"/>
                <a:cs typeface="Aldhabi" panose="01000000000000000000" pitchFamily="2" charset="-78"/>
              </a:rPr>
              <a:t>Why and How of Outsourcing and Shared Services</a:t>
            </a:r>
            <a:endParaRPr lang="en-IN" b="1" dirty="0">
              <a:solidFill>
                <a:srgbClr val="C00000"/>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7455602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Pricing Methods and </a:t>
            </a:r>
            <a:r>
              <a:rPr lang="en-IN" sz="2800" b="1" dirty="0">
                <a:solidFill>
                  <a:srgbClr val="44546A"/>
                </a:solidFill>
                <a:latin typeface="Calibri" panose="020F0502020204030204" pitchFamily="34" charset="0"/>
                <a:ea typeface="Calibri" panose="020F0502020204030204" pitchFamily="34" charset="0"/>
                <a:cs typeface="Calibri" panose="020F0502020204030204" pitchFamily="34" charset="0"/>
              </a:rPr>
              <a:t>Models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742950" lvl="1" indent="-285750" algn="just">
              <a:lnSpc>
                <a:spcPct val="107000"/>
              </a:lnSpc>
              <a:spcAft>
                <a:spcPts val="600"/>
              </a:spcAft>
              <a:buFont typeface="+mj-lt"/>
              <a:buAutoNum type="alphaLcPeriod"/>
            </a:pPr>
            <a:r>
              <a:rPr lang="en-IN" sz="2000" dirty="0">
                <a:effectLst/>
                <a:latin typeface="Calibri" panose="020F0502020204030204" pitchFamily="34" charset="0"/>
                <a:ea typeface="Calibri" panose="020F0502020204030204" pitchFamily="34" charset="0"/>
                <a:cs typeface="Calibri" panose="020F0502020204030204" pitchFamily="34" charset="0"/>
              </a:rPr>
              <a:t>Pricing methods and Models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371600" algn="just">
              <a:lnSpc>
                <a:spcPct val="107000"/>
              </a:lnSpc>
              <a:spcAft>
                <a:spcPts val="600"/>
              </a:spcAft>
            </a:pPr>
            <a:r>
              <a:rPr lang="en-IN" sz="2000" dirty="0">
                <a:effectLst/>
                <a:latin typeface="Calibri" panose="020F0502020204030204" pitchFamily="34" charset="0"/>
                <a:ea typeface="Calibri" panose="020F0502020204030204" pitchFamily="34" charset="0"/>
                <a:cs typeface="Calibri" panose="020F0502020204030204" pitchFamily="34" charset="0"/>
              </a:rPr>
              <a:t>Various pricing models exist like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dirty="0">
                <a:effectLst/>
                <a:latin typeface="Calibri" panose="020F0502020204030204" pitchFamily="34" charset="0"/>
                <a:ea typeface="Calibri" panose="020F0502020204030204" pitchFamily="34" charset="0"/>
                <a:cs typeface="Calibri" panose="020F0502020204030204" pitchFamily="34" charset="0"/>
              </a:rPr>
              <a:t>Per Resource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dirty="0">
                <a:effectLst/>
                <a:latin typeface="Calibri" panose="020F0502020204030204" pitchFamily="34" charset="0"/>
                <a:ea typeface="Calibri" panose="020F0502020204030204" pitchFamily="34" charset="0"/>
                <a:cs typeface="Calibri" panose="020F0502020204030204" pitchFamily="34" charset="0"/>
              </a:rPr>
              <a:t>Turnkey project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dirty="0">
                <a:effectLst/>
                <a:latin typeface="Calibri" panose="020F0502020204030204" pitchFamily="34" charset="0"/>
                <a:ea typeface="Calibri" panose="020F0502020204030204" pitchFamily="34" charset="0"/>
                <a:cs typeface="Calibri" panose="020F0502020204030204" pitchFamily="34" charset="0"/>
              </a:rPr>
              <a:t>Per client of client rate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dirty="0">
                <a:effectLst/>
                <a:latin typeface="Calibri" panose="020F0502020204030204" pitchFamily="34" charset="0"/>
                <a:ea typeface="Calibri" panose="020F0502020204030204" pitchFamily="34" charset="0"/>
                <a:cs typeface="Calibri" panose="020F0502020204030204" pitchFamily="34" charset="0"/>
              </a:rPr>
              <a:t>Per Hour rate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Symbol" panose="05050102010706020507" pitchFamily="18" charset="2"/>
              <a:buChar char=""/>
            </a:pPr>
            <a:r>
              <a:rPr lang="en-IN" sz="2000" b="1" dirty="0">
                <a:effectLst/>
                <a:latin typeface="Calibri" panose="020F0502020204030204" pitchFamily="34" charset="0"/>
                <a:ea typeface="Calibri" panose="020F0502020204030204" pitchFamily="34" charset="0"/>
                <a:cs typeface="Calibri" panose="020F0502020204030204" pitchFamily="34" charset="0"/>
              </a:rPr>
              <a:t>Thumb rule is</a:t>
            </a:r>
            <a:r>
              <a:rPr lang="en-IN" sz="2000" dirty="0">
                <a:effectLst/>
                <a:latin typeface="Calibri" panose="020F0502020204030204" pitchFamily="34" charset="0"/>
                <a:ea typeface="Calibri" panose="020F0502020204030204" pitchFamily="34" charset="0"/>
                <a:cs typeface="Calibri" panose="020F0502020204030204" pitchFamily="34" charset="0"/>
              </a:rPr>
              <a:t> Cost of services should not be more than 50% of revenue (excluding Managerial staff and profit). However, this may be till 75% for new processes and clients.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Symbol" panose="05050102010706020507" pitchFamily="18" charset="2"/>
              <a:buChar char=""/>
            </a:pPr>
            <a:r>
              <a:rPr lang="en-IN" sz="2000" dirty="0">
                <a:effectLst/>
                <a:latin typeface="Calibri" panose="020F0502020204030204" pitchFamily="34" charset="0"/>
                <a:ea typeface="Calibri" panose="020F0502020204030204" pitchFamily="34" charset="0"/>
                <a:cs typeface="Calibri" panose="020F0502020204030204" pitchFamily="34" charset="0"/>
              </a:rPr>
              <a:t>Unlike domestic servicing there is a high client acquisition cost, software licencing cost, international standards compliance cost.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423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gn="just">
              <a:lnSpc>
                <a:spcPct val="107000"/>
              </a:lnSpc>
              <a:spcAft>
                <a:spcPts val="600"/>
              </a:spcAft>
            </a:pPr>
            <a:r>
              <a:rPr lang="en-IN" sz="2800" b="1" dirty="0">
                <a:solidFill>
                  <a:srgbClr val="44546A"/>
                </a:solidFill>
                <a:latin typeface="Calibri" panose="020F0502020204030204" pitchFamily="34" charset="0"/>
                <a:ea typeface="Calibri" panose="020F0502020204030204" pitchFamily="34" charset="0"/>
                <a:cs typeface="Calibri" panose="020F0502020204030204" pitchFamily="34" charset="0"/>
              </a:rPr>
              <a:t>R</a:t>
            </a: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esolving Issues and Other essentials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Resolving issues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Delivery issues in Services are easiest if confronted and admitted at first instance. Most of the genuine issues can be resolved.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Cultural differences, Geographical distances and Financial arrangements cost unwarranted issues which need to be resolved at a very impersonal but delicate manner.</a:t>
            </a:r>
          </a:p>
          <a:p>
            <a:pPr marL="342900" lvl="0" indent="-342900" algn="just">
              <a:lnSpc>
                <a:spcPct val="107000"/>
              </a:lnSpc>
              <a:spcAft>
                <a:spcPts val="600"/>
              </a:spcAft>
              <a:buFont typeface="+mj-lt"/>
              <a:buAutoNum type="arabicPeriod"/>
            </a:pPr>
            <a:r>
              <a:rPr lang="en-IN" sz="1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Other essentials of outsourcing business?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Learn the basics of foreign countries accounting and legal setup.</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Understand the setup of the revenue authority of city, state, Federal and forms for reporting and its periodicity.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Self learn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Accounting like QuickBooks, </a:t>
            </a:r>
            <a:r>
              <a:rPr lang="en-IN" sz="1600" dirty="0" err="1">
                <a:effectLst/>
                <a:latin typeface="Calibri" panose="020F0502020204030204" pitchFamily="34" charset="0"/>
                <a:ea typeface="Calibri" panose="020F0502020204030204" pitchFamily="34" charset="0"/>
                <a:cs typeface="Calibri" panose="020F0502020204030204" pitchFamily="34" charset="0"/>
              </a:rPr>
              <a:t>Zoho</a:t>
            </a:r>
            <a:r>
              <a:rPr lang="en-IN" sz="1600" dirty="0">
                <a:effectLst/>
                <a:latin typeface="Calibri" panose="020F0502020204030204" pitchFamily="34" charset="0"/>
                <a:ea typeface="Calibri" panose="020F0502020204030204" pitchFamily="34" charset="0"/>
                <a:cs typeface="Calibri" panose="020F0502020204030204" pitchFamily="34" charset="0"/>
              </a:rPr>
              <a:t>, Xero</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Tax software of each county like US – Drake, Turbo Tax, Pro Series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Productivity and Control Tools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dirty="0">
                <a:effectLst/>
                <a:latin typeface="Calibri" panose="020F0502020204030204" pitchFamily="34" charset="0"/>
                <a:ea typeface="Calibri" panose="020F0502020204030204" pitchFamily="34" charset="0"/>
                <a:cs typeface="Calibri" panose="020F0502020204030204" pitchFamily="34" charset="0"/>
              </a:rPr>
              <a:t>Technology like VPN, Router, Cloud storage, Terminal Server, Internet service protocols, Fire Wall etc.</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342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lvl="0"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Who Offshores &amp; Who Outsources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Who Offshores &amp; Who Outsources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b="1" dirty="0">
                <a:effectLst/>
                <a:latin typeface="Calibri" panose="020F0502020204030204" pitchFamily="34" charset="0"/>
                <a:ea typeface="Calibri" panose="020F0502020204030204" pitchFamily="34" charset="0"/>
                <a:cs typeface="Calibri" panose="020F0502020204030204" pitchFamily="34" charset="0"/>
              </a:rPr>
              <a:t>Typical Offshore entity</a:t>
            </a:r>
            <a:r>
              <a:rPr lang="en-IN" sz="1600" dirty="0">
                <a:effectLst/>
                <a:latin typeface="Calibri" panose="020F0502020204030204" pitchFamily="34" charset="0"/>
                <a:ea typeface="Calibri" panose="020F0502020204030204" pitchFamily="34" charset="0"/>
                <a:cs typeface="Calibri" panose="020F0502020204030204" pitchFamily="34" charset="0"/>
              </a:rPr>
              <a:t> are established and large entities looking for a Cost, Time and Quality advantage in another geographical location.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600" b="1" dirty="0">
                <a:effectLst/>
                <a:latin typeface="Calibri" panose="020F0502020204030204" pitchFamily="34" charset="0"/>
                <a:ea typeface="Calibri" panose="020F0502020204030204" pitchFamily="34" charset="0"/>
                <a:cs typeface="Calibri" panose="020F0502020204030204" pitchFamily="34" charset="0"/>
              </a:rPr>
              <a:t>Typical Offshore entities </a:t>
            </a:r>
            <a:r>
              <a:rPr lang="en-IN" sz="1600" dirty="0">
                <a:effectLst/>
                <a:latin typeface="Calibri" panose="020F0502020204030204" pitchFamily="34" charset="0"/>
                <a:ea typeface="Calibri" panose="020F0502020204030204" pitchFamily="34" charset="0"/>
                <a:cs typeface="Calibri" panose="020F0502020204030204" pitchFamily="34" charset="0"/>
              </a:rPr>
              <a:t>size range small to established entities also looking for a Cost, Time and Quality advantage in another geographical location. However they are also looking for growth through you (outsource provider) so are in a way dependent on outsource provider to develop systems, procedures and methods to deliver the benefits as also free them of their daily chores so as to acquire more business to outsource.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07000"/>
              </a:lnSpc>
              <a:spcAft>
                <a:spcPts val="600"/>
              </a:spcAft>
              <a:buFont typeface="+mj-lt"/>
              <a:buAutoNum type="arabicPeriod"/>
            </a:pPr>
            <a:r>
              <a:rPr lang="en-IN" sz="1600" b="1" dirty="0">
                <a:effectLst/>
                <a:latin typeface="Calibri" panose="020F0502020204030204" pitchFamily="34" charset="0"/>
                <a:ea typeface="Calibri" panose="020F0502020204030204" pitchFamily="34" charset="0"/>
                <a:cs typeface="Calibri" panose="020F0502020204030204" pitchFamily="34" charset="0"/>
              </a:rPr>
              <a:t>Typical Age of outsourcers is between 35 -55 years as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they are looking to enter a market but need an advantage over the established players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have about 10-20 years of active business life left</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can understand, adopt, and grow using technology.</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Those who put effort into a systematic approach</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3454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lvl="0" algn="just">
              <a:lnSpc>
                <a:spcPct val="107000"/>
              </a:lnSpc>
              <a:spcAft>
                <a:spcPts val="600"/>
              </a:spcAft>
            </a:pPr>
            <a:r>
              <a:rPr lang="en-IN" sz="2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Who Offshores &amp; Who Outsources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1371600" lvl="3" indent="0">
              <a:lnSpc>
                <a:spcPct val="107000"/>
              </a:lnSpc>
              <a:spcAft>
                <a:spcPts val="600"/>
              </a:spcAft>
              <a:buNone/>
            </a:pPr>
            <a:r>
              <a:rPr lang="en-IN" sz="2000" b="1" dirty="0">
                <a:effectLst/>
                <a:latin typeface="Calibri" panose="020F0502020204030204" pitchFamily="34" charset="0"/>
                <a:ea typeface="Calibri" panose="020F0502020204030204" pitchFamily="34" charset="0"/>
                <a:cs typeface="Calibri" panose="020F0502020204030204" pitchFamily="34" charset="0"/>
              </a:rPr>
              <a:t>Typically, Outsourcers have one business but multiple location or multiple business and multiple locations.</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nSpc>
                <a:spcPct val="107000"/>
              </a:lnSpc>
              <a:spcAft>
                <a:spcPts val="600"/>
              </a:spcAft>
              <a:buFont typeface="+mj-lt"/>
              <a:buAutoNum type="alphaLcPeriod"/>
            </a:pPr>
            <a:r>
              <a:rPr lang="en-IN" sz="2000" dirty="0">
                <a:effectLst/>
                <a:latin typeface="Calibri" panose="020F0502020204030204" pitchFamily="34" charset="0"/>
                <a:ea typeface="Calibri" panose="020F0502020204030204" pitchFamily="34" charset="0"/>
                <a:cs typeface="Calibri" panose="020F0502020204030204" pitchFamily="34" charset="0"/>
              </a:rPr>
              <a:t>To manage Sales, Pricing, Logistics, Inventory is a major challenge and a centralised data processing centre is needed. So it doesn’t hurt to have it at 2/3</a:t>
            </a:r>
            <a:r>
              <a:rPr lang="en-IN" sz="2000" baseline="30000" dirty="0">
                <a:effectLst/>
                <a:latin typeface="Calibri" panose="020F0502020204030204" pitchFamily="34" charset="0"/>
                <a:ea typeface="Calibri" panose="020F0502020204030204" pitchFamily="34" charset="0"/>
                <a:cs typeface="Calibri" panose="020F0502020204030204" pitchFamily="34" charset="0"/>
              </a:rPr>
              <a:t>rd</a:t>
            </a:r>
            <a:r>
              <a:rPr lang="en-IN" sz="2000" dirty="0">
                <a:effectLst/>
                <a:latin typeface="Calibri" panose="020F0502020204030204" pitchFamily="34" charset="0"/>
                <a:ea typeface="Calibri" panose="020F0502020204030204" pitchFamily="34" charset="0"/>
                <a:cs typeface="Calibri" panose="020F0502020204030204" pitchFamily="34" charset="0"/>
              </a:rPr>
              <a:t> the cost, 24/7 hour service, better educated and even is situated half the way around the globe. </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1328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nSpc>
                <a:spcPct val="107000"/>
              </a:lnSpc>
              <a:spcAft>
                <a:spcPts val="600"/>
              </a:spcAft>
            </a:pPr>
            <a:r>
              <a:rPr lang="en-IN" sz="32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br>
              <a:rPr lang="en-IN" sz="2400" dirty="0">
                <a:effectLst/>
                <a:latin typeface="Calibri" panose="020F0502020204030204" pitchFamily="34" charset="0"/>
                <a:ea typeface="Calibri" panose="020F0502020204030204" pitchFamily="34" charset="0"/>
                <a:cs typeface="Times New Roman" panose="02020603050405020304" pitchFamily="18" charset="0"/>
              </a:rPr>
            </a:b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Cost-Reduction Expectations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The biggest risk with offshore outsourcing has nothing to do with outsourcing - it involves the expectations the internal organization has about how much the savings from offshore will be. Unfortunately, many executives assume that labour arbitrage will yield savings comparable to person-to-person comparison (for example, a full-time equivalent in India will cost 40 percent less) without regard for the hidden costs and differences in operating models. In reality, most IT organizations save 15 percent to 25 percent during the first year; by the third year, cost savings often reach 35 percent to 40 percent as companies "go up the learning curve" for offshore outsourcing and modify operations to align to an offshore model.</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Data Security/Protection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IT organizations evaluating any kind of outsourcing question whether vendors have sufficiently robust security practices and if vendors can meet the security requirements they have internally. While most IT organizations find offshore vendor security practices impressive (often exceeding internal practices), the risk of security breaks or intellectual property protection is inherently raised when working in international business. Privacy concerns must be completely addressed. Although these issues rarely pose major impediments to outsourcing, the requirements must be documented and the methods and integration with vendors defined.</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Process Discipline (CMM)</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The Capability Maturity Model (CMM) becomes an important measure of a company's readiness to adopt an offshore model. Offshore vendors require a standardized and repeatable model, which is why CMM Level 5 is a common characteristic. It is observed that approximately 70 percent of IT organizations are at CMM Level 1 - creating a gap that is compensated for by additional vendor resources on-sit. Companies lacking internal process model maturity will undermine potential cost savings.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600"/>
              </a:spcAft>
            </a:pPr>
            <a:r>
              <a:rPr lang="en-IN" sz="1200" dirty="0">
                <a:effectLst/>
                <a:latin typeface="Calibri" panose="020F0502020204030204" pitchFamily="34" charset="0"/>
                <a:ea typeface="Times New Roman" panose="02020603050405020304" pitchFamily="18" charset="0"/>
                <a:cs typeface="Calibri" panose="020F0502020204030204" pitchFamily="34"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2057400" lvl="4" indent="-228600" algn="just">
              <a:lnSpc>
                <a:spcPct val="107000"/>
              </a:lnSpc>
              <a:spcAft>
                <a:spcPts val="600"/>
              </a:spcAft>
              <a:buFont typeface="+mj-lt"/>
              <a:buAutoNum type="alphaLcPeriod"/>
            </a:pP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916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nSpc>
                <a:spcPct val="107000"/>
              </a:lnSpc>
              <a:spcAft>
                <a:spcPts val="600"/>
              </a:spcAft>
            </a:pPr>
            <a:r>
              <a:rPr lang="en-IN" sz="32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br>
              <a:rPr lang="en-IN" sz="2400" dirty="0">
                <a:effectLst/>
                <a:latin typeface="Calibri" panose="020F0502020204030204" pitchFamily="34" charset="0"/>
                <a:ea typeface="Calibri" panose="020F0502020204030204" pitchFamily="34" charset="0"/>
                <a:cs typeface="Times New Roman" panose="02020603050405020304" pitchFamily="18" charset="0"/>
              </a:rPr>
            </a:b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Loss of Business Knowledge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Most IT organizations have business knowledge that resides within the developers of applications. In some cases, this expertise may be a proprietary or competitive advantage. Companies must carefully assess business knowledge and determine if moving it either outside the company or to an offshore location will compromise company practices.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600"/>
              </a:spcAft>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Vendor Failure to Deliver</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A common oversight for IT organizations is a contingency plan - what happens if the vendor, all best intentions and contracts aside, simply fails to deliver. Although such failures are exceptions, they do occur, even with the superb quality methodologies of offshore vendors. When considering outsourcing, IT organizations should assess the implications of vendor failure (such as, does failure have significant business performance implications?). High risk or exposure might deter the organization from outsourcing, it might shift the outsourcing strategy (e.g., from a single vendor to multiple vendors), or it might drive the company toward outsourcing (if the vendor has specific skills to reduce risks). The results of risk analysis vary between companies; it is the process of risk analysis that is paramount.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Scope Creep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There is no such thing as a fixed-price contract. All outsourcing contracts contain baselines and assumptions. If the actual work varies from estimates, the client will pay the difference. This simple fact has become a major obstacle for IT organizations that are surprised that the price was not "fixed" or that the vendor expects to be paid for incremental scope changes. Most projects change by 10 percent to 15 percent during the development cycle.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3407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nSpc>
                <a:spcPct val="107000"/>
              </a:lnSpc>
              <a:spcAft>
                <a:spcPts val="600"/>
              </a:spcAft>
            </a:pPr>
            <a:r>
              <a:rPr lang="en-IN" sz="32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br>
              <a:rPr lang="en-IN" sz="2400" dirty="0">
                <a:effectLst/>
                <a:latin typeface="Calibri" panose="020F0502020204030204" pitchFamily="34" charset="0"/>
                <a:ea typeface="Calibri" panose="020F0502020204030204" pitchFamily="34" charset="0"/>
                <a:cs typeface="Times New Roman" panose="02020603050405020304" pitchFamily="18" charset="0"/>
              </a:rPr>
            </a:b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2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Government Oversight/Regulation</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Utilities, financial services institutions, and healthcare organizations, among others, face various degrees of government oversight. These IT organizations must ensure that the offshore vendor is sensitive to industry-specific requirements and the vendor's ability to: 1) comply with government regulations; and 2) provide sufficient "transparency" showing that it does comply and is thus accountable during audits. The issue of transparency is becoming more significant as requirements such as the USA PATRIOT Act and the Sarbanes-Oxley Act place greater burdens of accountability on all American corporations.</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Culture</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A representative example: although English is one official language in India, pronunciation and accents can vary tremendously. Many vendors put call-</a:t>
            </a:r>
            <a:r>
              <a:rPr lang="en-IN" sz="1400" spc="20" dirty="0" err="1">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center</a:t>
            </a:r>
            <a:r>
              <a:rPr lang="en-IN" sz="14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 employees through accent training. In addition, cultural differences include religions, modes of dress, social activities, and even the way a question is answered. Most leading vendors have cultural education programs, but executives should not assume that cultural alignment will be insignificant or trivial.</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Turnover of Key Personnel</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Rapid growth among outsourcing vendors has created a dynamic labour market, especially in Bangalore, India. Key personnel are usually in demand for new, high-profile projects, or even at risk of being recruited by other offshore vendors. While offshore vendors will often quote overall turnover statistics that appear relatively low, the more important statistic to manage is the turnover of key personnel on an account.</a:t>
            </a:r>
            <a:endParaRPr lang="en-IN" sz="1400" spc="20" dirty="0">
              <a:solidFill>
                <a:srgbClr val="16161D"/>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147347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a:xfrm>
            <a:off x="838200" y="365126"/>
            <a:ext cx="10515600" cy="1027362"/>
          </a:xfrm>
        </p:spPr>
        <p:txBody>
          <a:bodyPr>
            <a:normAutofit/>
          </a:bodyPr>
          <a:lstStyle/>
          <a:p>
            <a:pPr>
              <a:lnSpc>
                <a:spcPct val="107000"/>
              </a:lnSpc>
              <a:spcAft>
                <a:spcPts val="600"/>
              </a:spcAft>
            </a:pPr>
            <a:r>
              <a:rPr lang="en-IN" sz="32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br>
              <a:rPr lang="en-IN" sz="2400" dirty="0">
                <a:effectLst/>
                <a:latin typeface="Calibri" panose="020F0502020204030204" pitchFamily="34" charset="0"/>
                <a:ea typeface="Calibri" panose="020F0502020204030204" pitchFamily="34" charset="0"/>
                <a:cs typeface="Times New Roman" panose="02020603050405020304" pitchFamily="18" charset="0"/>
              </a:rPr>
            </a:b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a:xfrm>
            <a:off x="753979" y="1392487"/>
            <a:ext cx="10515600" cy="5100387"/>
          </a:xfrm>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Problems of Offshoring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600"/>
              </a:spcAft>
              <a:buFont typeface="+mj-lt"/>
              <a:buAutoNum type="alphaLcPeriod"/>
            </a:pPr>
            <a:r>
              <a:rPr lang="en-IN" sz="16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Knowledge Transfer</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The time and effort to transfer knowledge to the vendor is a cost rarely accounted for by IT organizations. Indeed, we observe that most IT organizations experience a 20 percent decline in productivity during the first year of an agreement, largely due to time spent transferring both technical and business knowledge to the vendor. Many offshore vendors are deploying video conferencing (avoiding travel) and classroom settings (creating one-to-many transfer) to improve the efficacy of knowledge transfer. In addition, employee turnover often places a burden on the IT organization to provide additional information for new team members.</a:t>
            </a:r>
            <a:endParaRPr lang="en-IN" sz="1100" dirty="0">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07000"/>
              </a:lnSpc>
              <a:spcAft>
                <a:spcPts val="600"/>
              </a:spcAft>
              <a:buFont typeface="+mj-lt"/>
              <a:buAutoNum type="alphaLcPeriod"/>
            </a:pPr>
            <a:r>
              <a:rPr lang="en-IN" sz="1600" b="1"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Business Impact:</a:t>
            </a:r>
            <a:endParaRPr lang="en-IN" sz="15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200" spc="20" dirty="0">
                <a:solidFill>
                  <a:srgbClr val="16161D"/>
                </a:solidFill>
                <a:effectLst/>
                <a:latin typeface="Calibri" panose="020F0502020204030204" pitchFamily="34" charset="0"/>
                <a:ea typeface="Times New Roman" panose="02020603050405020304" pitchFamily="18" charset="0"/>
                <a:cs typeface="Calibri" panose="020F0502020204030204" pitchFamily="34" charset="0"/>
              </a:rPr>
              <a:t>Offshore outsourcing can reduce IT expenditures by 15 percent to 25 percent within the first year. Longer term, process improvements often make great impacts on both cost savings and the quality of IT services delivered.</a:t>
            </a:r>
            <a:endParaRPr lang="en-IN" sz="1400" spc="20" dirty="0">
              <a:solidFill>
                <a:srgbClr val="16161D"/>
              </a:solidFill>
              <a:latin typeface="Calibri" panose="020F0502020204030204" pitchFamily="34" charset="0"/>
              <a:ea typeface="Times New Roman" panose="02020603050405020304" pitchFamily="18" charset="0"/>
              <a:cs typeface="Times New Roman" panose="02020603050405020304" pitchFamily="18" charset="0"/>
            </a:endParaRPr>
          </a:p>
          <a:p>
            <a:pPr marL="1143000" lvl="2" indent="-228600" algn="just">
              <a:lnSpc>
                <a:spcPct val="107000"/>
              </a:lnSpc>
              <a:spcAft>
                <a:spcPts val="600"/>
              </a:spcAft>
              <a:buFont typeface="+mj-lt"/>
              <a:buAutoNum type="romanLcPeriod"/>
            </a:pPr>
            <a:endParaRPr lang="en-IN" sz="1400" spc="20" dirty="0">
              <a:solidFill>
                <a:srgbClr val="16161D"/>
              </a:solidFill>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lgn="just">
              <a:lnSpc>
                <a:spcPct val="107000"/>
              </a:lnSpc>
              <a:spcAft>
                <a:spcPts val="600"/>
              </a:spcAft>
              <a:buNone/>
            </a:pPr>
            <a:r>
              <a:rPr lang="en-IN"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Ultimately its all about making a connection, setting up the agreement and service line and exceeding the expected quality of delivery.</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7039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
            <a:extLst>
              <a:ext uri="{FF2B5EF4-FFF2-40B4-BE49-F238E27FC236}">
                <a16:creationId xmlns:a16="http://schemas.microsoft.com/office/drawing/2014/main" id="{C350091F-7581-80A3-4568-D735F3F410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356" y="1493461"/>
            <a:ext cx="2381250" cy="13620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125CD28D-AABA-6053-3956-475C1B63FE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9257" y="1502986"/>
            <a:ext cx="26574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3">
            <a:extLst>
              <a:ext uri="{FF2B5EF4-FFF2-40B4-BE49-F238E27FC236}">
                <a16:creationId xmlns:a16="http://schemas.microsoft.com/office/drawing/2014/main" id="{1CE6754A-4C25-4016-D1EB-E9990B7469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5031" y="1493461"/>
            <a:ext cx="1609725" cy="12382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B24FE130-C1BD-9239-97BF-5FFEC5F9318D}"/>
              </a:ext>
            </a:extLst>
          </p:cNvPr>
          <p:cNvSpPr>
            <a:spLocks noChangeArrowheads="1"/>
          </p:cNvSpPr>
          <p:nvPr/>
        </p:nvSpPr>
        <p:spPr bwMode="auto">
          <a:xfrm>
            <a:off x="4486275" y="-53221"/>
            <a:ext cx="2228850"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600" b="1" i="0" u="sng"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600" b="1" u="sng"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600" b="1" i="0" u="sng"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My Gives </a:t>
            </a:r>
            <a:endParaRPr kumimoji="0" lang="en-US" altLang="en-US" sz="11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ADA6F7CA-433D-87D2-84C3-D06D7F7EBD0B}"/>
              </a:ext>
            </a:extLst>
          </p:cNvPr>
          <p:cNvSpPr>
            <a:spLocks noChangeArrowheads="1"/>
          </p:cNvSpPr>
          <p:nvPr/>
        </p:nvSpPr>
        <p:spPr bwMode="auto">
          <a:xfrm>
            <a:off x="0" y="1819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6" name="Rectangle 6">
            <a:extLst>
              <a:ext uri="{FF2B5EF4-FFF2-40B4-BE49-F238E27FC236}">
                <a16:creationId xmlns:a16="http://schemas.microsoft.com/office/drawing/2014/main" id="{C7055991-98E2-81A4-F87E-1C49DB637B40}"/>
              </a:ext>
            </a:extLst>
          </p:cNvPr>
          <p:cNvSpPr>
            <a:spLocks noChangeArrowheads="1"/>
          </p:cNvSpPr>
          <p:nvPr/>
        </p:nvSpPr>
        <p:spPr bwMode="auto">
          <a:xfrm>
            <a:off x="0" y="3629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7" name="Rectangle 7">
            <a:extLst>
              <a:ext uri="{FF2B5EF4-FFF2-40B4-BE49-F238E27FC236}">
                <a16:creationId xmlns:a16="http://schemas.microsoft.com/office/drawing/2014/main" id="{0B8B1AA6-B007-CAA3-10FA-C7A5C02A591F}"/>
              </a:ext>
            </a:extLst>
          </p:cNvPr>
          <p:cNvSpPr>
            <a:spLocks noChangeArrowheads="1"/>
          </p:cNvSpPr>
          <p:nvPr/>
        </p:nvSpPr>
        <p:spPr bwMode="auto">
          <a:xfrm>
            <a:off x="613172" y="3331010"/>
            <a:ext cx="1144428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defTabSz="914400" rtl="0" eaLnBrk="0" fontAlgn="base" latinLnBrk="0" hangingPunct="0">
              <a:lnSpc>
                <a:spcPct val="100000"/>
              </a:lnSpc>
              <a:spcBef>
                <a:spcPct val="0"/>
              </a:spcBef>
              <a:spcAft>
                <a:spcPct val="0"/>
              </a:spcAft>
              <a:buClrTx/>
              <a:buSzTx/>
              <a:buFontTx/>
              <a:buNone/>
              <a:tabLst/>
            </a:pPr>
            <a:r>
              <a:rPr kumimoji="0" lang="en-US" altLang="en-US" sz="2400" b="1" i="0"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My Asks</a:t>
            </a:r>
            <a:endParaRPr kumimoji="0" lang="en-US" altLang="en-US" sz="1600" b="0" i="0" strike="noStrike" cap="none" normalizeH="0" baseline="0" dirty="0">
              <a:ln>
                <a:noFill/>
              </a:ln>
              <a:solidFill>
                <a:schemeClr val="tx1"/>
              </a:solidFill>
              <a:effectLst/>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 Type of business owners</a:t>
            </a:r>
            <a:endParaRPr kumimoji="0" lang="en-US" altLang="en-US" sz="1600" b="0" i="0" u="none" strike="noStrike" cap="none" normalizeH="0" baseline="0" dirty="0">
              <a:ln>
                <a:noFill/>
              </a:ln>
              <a:solidFill>
                <a:schemeClr val="tx1"/>
              </a:solidFill>
              <a:effectLst/>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1) Business Owners who want to take their business to greater heights.</a:t>
            </a:r>
            <a:endParaRPr kumimoji="0" lang="en-US" altLang="en-US" sz="1600" b="1" i="0" u="none" strike="noStrike" cap="none" normalizeH="0" baseline="0" dirty="0">
              <a:ln>
                <a:noFill/>
              </a:ln>
              <a:solidFill>
                <a:schemeClr val="tx1"/>
              </a:solidFill>
              <a:effectLst/>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2) Business Owners who want to increase profitability and reduce cost</a:t>
            </a:r>
            <a:endParaRPr kumimoji="0" lang="en-US" altLang="en-US" sz="1600" b="1" i="0" u="none" strike="noStrike" cap="none" normalizeH="0" baseline="0" dirty="0">
              <a:ln>
                <a:noFill/>
              </a:ln>
              <a:solidFill>
                <a:schemeClr val="tx1"/>
              </a:solidFill>
              <a:effectLst/>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3) Business Owners whose business are facing turbulent times</a:t>
            </a:r>
            <a:endParaRPr kumimoji="0" lang="en-US" altLang="en-US" sz="2000" b="1" i="0" u="none" strike="noStrike" cap="none" normalizeH="0" baseline="0" dirty="0">
              <a:ln>
                <a:noFill/>
              </a:ln>
              <a:solidFill>
                <a:srgbClr val="5B9BD5"/>
              </a:solidFill>
              <a:effectLst/>
              <a:ea typeface="Calibri" panose="020F0502020204030204" pitchFamily="34" charset="0"/>
              <a:cs typeface="Times New Roman" panose="02020603050405020304" pitchFamily="18" charset="0"/>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5B9BD5"/>
                </a:solidFill>
                <a:effectLst/>
                <a:latin typeface="Arial" panose="020B0604020202020204" pitchFamily="34" charset="0"/>
                <a:ea typeface="Calibri" panose="020F0502020204030204" pitchFamily="34" charset="0"/>
                <a:cs typeface="Times New Roman" panose="02020603050405020304" pitchFamily="18" charset="0"/>
              </a:rPr>
              <a:t>4) Professional like CA, CS, Advocate, IT professionals with whom we can collaborate</a:t>
            </a:r>
            <a:r>
              <a:rPr kumimoji="0" lang="en-US" altLang="en-US" sz="1400" b="1" i="0" u="none" strike="noStrike" cap="none" normalizeH="0" baseline="0" dirty="0">
                <a:ln>
                  <a:noFill/>
                </a:ln>
                <a:solidFill>
                  <a:srgbClr val="5B9BD5"/>
                </a:solidFill>
                <a:effectLst/>
                <a:latin typeface="Arial" panose="020B0604020202020204" pitchFamily="34" charset="0"/>
                <a:ea typeface="Calibri" panose="020F0502020204030204" pitchFamily="34" charset="0"/>
                <a:cs typeface="Times New Roman" panose="02020603050405020304" pitchFamily="18" charset="0"/>
              </a:rPr>
              <a:t>.</a:t>
            </a:r>
            <a:r>
              <a:rPr kumimoji="0" lang="en-US" altLang="en-US" sz="1100" b="1" i="0" u="none" strike="noStrike" cap="none" normalizeH="0" baseline="0" dirty="0">
                <a:ln>
                  <a:noFill/>
                </a:ln>
                <a:solidFill>
                  <a:schemeClr val="tx1"/>
                </a:solidFill>
                <a:effectLst/>
                <a:latin typeface="Arial" panose="020B0604020202020204" pitchFamily="34" charset="0"/>
              </a:rPr>
              <a:t> </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735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7F19C-9ED7-5717-CA90-DED58115F84A}"/>
              </a:ext>
            </a:extLst>
          </p:cNvPr>
          <p:cNvSpPr>
            <a:spLocks noGrp="1"/>
          </p:cNvSpPr>
          <p:nvPr>
            <p:ph type="title"/>
          </p:nvPr>
        </p:nvSpPr>
        <p:spPr>
          <a:xfrm>
            <a:off x="838200" y="936625"/>
            <a:ext cx="10515600" cy="2492375"/>
          </a:xfrm>
        </p:spPr>
        <p:txBody>
          <a:bodyPr>
            <a:normAutofit fontScale="90000"/>
          </a:bodyPr>
          <a:lstStyle/>
          <a:p>
            <a:pPr>
              <a:lnSpc>
                <a:spcPct val="115000"/>
              </a:lnSpc>
              <a:spcAft>
                <a:spcPts val="1000"/>
              </a:spcAft>
            </a:pPr>
            <a:r>
              <a:rPr lang="en-US" sz="2700" b="1" kern="1200" dirty="0">
                <a:solidFill>
                  <a:srgbClr val="365F91"/>
                </a:solidFill>
                <a:effectLst/>
                <a:latin typeface="Helvatica"/>
                <a:ea typeface="Times New Roman" panose="02020603050405020304" pitchFamily="18" charset="0"/>
                <a:cs typeface="Times New Roman" panose="02020603050405020304" pitchFamily="18" charset="0"/>
              </a:rPr>
              <a:t>Our Offices: India and Worldwide</a:t>
            </a:r>
            <a:br>
              <a:rPr lang="en-US" sz="2700" b="1" kern="1200" dirty="0">
                <a:solidFill>
                  <a:srgbClr val="365F91"/>
                </a:solidFill>
                <a:effectLst/>
                <a:latin typeface="Helvatica"/>
                <a:ea typeface="Times New Roman" panose="02020603050405020304" pitchFamily="18" charset="0"/>
                <a:cs typeface="Times New Roman" panose="02020603050405020304" pitchFamily="18" charset="0"/>
              </a:rPr>
            </a:br>
            <a:br>
              <a:rPr lang="en-US" sz="2700" b="1" kern="1200" dirty="0">
                <a:solidFill>
                  <a:srgbClr val="365F91"/>
                </a:solidFill>
                <a:effectLst/>
                <a:latin typeface="Helvatica"/>
                <a:ea typeface="Times New Roman" panose="02020603050405020304" pitchFamily="18" charset="0"/>
                <a:cs typeface="Times New Roman" panose="02020603050405020304" pitchFamily="18" charset="0"/>
              </a:rPr>
            </a:br>
            <a:r>
              <a:rPr lang="en-US" sz="3600" b="1" kern="1200" dirty="0">
                <a:solidFill>
                  <a:srgbClr val="C00000"/>
                </a:solidFill>
                <a:effectLst/>
                <a:latin typeface="Calibri" panose="020F0502020204030204" pitchFamily="34" charset="0"/>
                <a:ea typeface="Calibri" panose="020F0502020204030204" pitchFamily="34" charset="0"/>
              </a:rPr>
              <a:t>Metro </a:t>
            </a:r>
            <a:r>
              <a:rPr lang="en-US" sz="3600" b="1" kern="1200" spc="-5" dirty="0">
                <a:solidFill>
                  <a:srgbClr val="C00000"/>
                </a:solidFill>
                <a:effectLst/>
                <a:latin typeface="Calibri" panose="020F0502020204030204" pitchFamily="34" charset="0"/>
                <a:ea typeface="Calibri" panose="020F0502020204030204" pitchFamily="34" charset="0"/>
              </a:rPr>
              <a:t>Offices:</a:t>
            </a:r>
            <a:r>
              <a:rPr lang="en-US" sz="3600" b="1" kern="1200" spc="-5" dirty="0">
                <a:solidFill>
                  <a:schemeClr val="accent1"/>
                </a:solidFill>
                <a:effectLst/>
                <a:latin typeface="Calibri" panose="020F0502020204030204" pitchFamily="34" charset="0"/>
                <a:ea typeface="Calibri" panose="020F0502020204030204" pitchFamily="34" charset="0"/>
              </a:rPr>
              <a:t> 		Mumbai, Delhi, Kolkata, Bangalore</a:t>
            </a:r>
            <a:br>
              <a:rPr lang="en-US" sz="3600" b="1" spc="-5" dirty="0">
                <a:solidFill>
                  <a:srgbClr val="365F91"/>
                </a:solidFill>
                <a:latin typeface="Helvatica"/>
                <a:ea typeface="Calibri" panose="020F0502020204030204" pitchFamily="34" charset="0"/>
                <a:cs typeface="Times New Roman" panose="02020603050405020304" pitchFamily="18" charset="0"/>
              </a:rPr>
            </a:br>
            <a:r>
              <a:rPr lang="en-US" sz="3600" b="1" kern="1200" dirty="0">
                <a:solidFill>
                  <a:srgbClr val="C00000"/>
                </a:solidFill>
                <a:effectLst/>
                <a:latin typeface="Calibri" panose="020F0502020204030204" pitchFamily="34" charset="0"/>
                <a:ea typeface="Calibri" panose="020F0502020204030204" pitchFamily="34" charset="0"/>
              </a:rPr>
              <a:t>Gujarat </a:t>
            </a:r>
            <a:r>
              <a:rPr lang="en-US" sz="3600" b="1" kern="1200" spc="-5" dirty="0">
                <a:solidFill>
                  <a:srgbClr val="C00000"/>
                </a:solidFill>
                <a:effectLst/>
                <a:latin typeface="Calibri" panose="020F0502020204030204" pitchFamily="34" charset="0"/>
                <a:ea typeface="Calibri" panose="020F0502020204030204" pitchFamily="34" charset="0"/>
              </a:rPr>
              <a:t>Offices:</a:t>
            </a:r>
            <a:r>
              <a:rPr lang="en-US" sz="3600" b="1" kern="1200" spc="-5" dirty="0">
                <a:solidFill>
                  <a:schemeClr val="accent1"/>
                </a:solidFill>
                <a:effectLst/>
                <a:latin typeface="Calibri" panose="020F0502020204030204" pitchFamily="34" charset="0"/>
                <a:ea typeface="Calibri" panose="020F0502020204030204" pitchFamily="34" charset="0"/>
              </a:rPr>
              <a:t> 		Ahmedabad, Vadodara, Vapi</a:t>
            </a:r>
            <a:br>
              <a:rPr lang="en-US" sz="3600" b="1" kern="1200" spc="-5" dirty="0">
                <a:solidFill>
                  <a:schemeClr val="accent1"/>
                </a:solidFill>
                <a:effectLst/>
                <a:latin typeface="Calibri" panose="020F0502020204030204" pitchFamily="34" charset="0"/>
                <a:ea typeface="Calibri" panose="020F0502020204030204" pitchFamily="34" charset="0"/>
              </a:rPr>
            </a:br>
            <a:r>
              <a:rPr lang="en-US" sz="3600" b="1" kern="1200" dirty="0">
                <a:solidFill>
                  <a:srgbClr val="C00000"/>
                </a:solidFill>
                <a:effectLst/>
                <a:latin typeface="Calibri" panose="020F0502020204030204" pitchFamily="34" charset="0"/>
                <a:ea typeface="Calibri" panose="020F0502020204030204" pitchFamily="34" charset="0"/>
              </a:rPr>
              <a:t>Worldwide </a:t>
            </a:r>
            <a:r>
              <a:rPr lang="en-US" sz="3600" b="1" kern="1200" spc="-5" dirty="0">
                <a:solidFill>
                  <a:srgbClr val="C00000"/>
                </a:solidFill>
                <a:effectLst/>
                <a:latin typeface="Calibri" panose="020F0502020204030204" pitchFamily="34" charset="0"/>
                <a:ea typeface="Calibri" panose="020F0502020204030204" pitchFamily="34" charset="0"/>
              </a:rPr>
              <a:t>Offices:</a:t>
            </a:r>
            <a:r>
              <a:rPr lang="en-US" sz="3600" b="1" kern="1200" spc="-5" dirty="0">
                <a:solidFill>
                  <a:schemeClr val="accent1"/>
                </a:solidFill>
                <a:effectLst/>
                <a:latin typeface="Calibri" panose="020F0502020204030204" pitchFamily="34" charset="0"/>
                <a:ea typeface="Calibri" panose="020F0502020204030204" pitchFamily="34" charset="0"/>
              </a:rPr>
              <a:t> 	London, Dubai, </a:t>
            </a:r>
            <a:r>
              <a:rPr lang="en-US" sz="3600" b="1" spc="-5" dirty="0">
                <a:solidFill>
                  <a:schemeClr val="accent1"/>
                </a:solidFill>
                <a:latin typeface="Calibri" panose="020F0502020204030204" pitchFamily="34" charset="0"/>
                <a:ea typeface="Calibri" panose="020F0502020204030204" pitchFamily="34" charset="0"/>
              </a:rPr>
              <a:t>Houston</a:t>
            </a:r>
            <a:br>
              <a:rPr lang="en-US" sz="3200" b="1" kern="1200" dirty="0">
                <a:solidFill>
                  <a:srgbClr val="365F91"/>
                </a:solidFill>
                <a:effectLst/>
                <a:latin typeface="Helvatica"/>
                <a:ea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1DAE92B0-0076-DB74-652C-490C5F9306A8}"/>
              </a:ext>
            </a:extLst>
          </p:cNvPr>
          <p:cNvSpPr>
            <a:spLocks noGrp="1"/>
          </p:cNvSpPr>
          <p:nvPr>
            <p:ph idx="1"/>
          </p:nvPr>
        </p:nvSpPr>
        <p:spPr>
          <a:xfrm>
            <a:off x="838200" y="3745706"/>
            <a:ext cx="10515600" cy="4351338"/>
          </a:xfrm>
        </p:spPr>
        <p:txBody>
          <a:bodyPr/>
          <a:lstStyle/>
          <a:p>
            <a:r>
              <a:rPr lang="en-US" sz="1800" b="1" dirty="0">
                <a:solidFill>
                  <a:srgbClr val="365F91"/>
                </a:solidFill>
                <a:effectLst/>
                <a:latin typeface="Calibri" panose="020F0502020204030204" pitchFamily="34" charset="0"/>
                <a:ea typeface="Calibri" panose="020F0502020204030204" pitchFamily="34" charset="0"/>
                <a:cs typeface="Times New Roman" panose="02020603050405020304" pitchFamily="18" charset="0"/>
              </a:rPr>
              <a:t>In conclusion our goal is to setup a marketing function which is dependable, economical and result oriented to your present and future Projects. Thank you.</a:t>
            </a:r>
          </a:p>
        </p:txBody>
      </p:sp>
      <p:sp>
        <p:nvSpPr>
          <p:cNvPr id="4" name="Title 1">
            <a:extLst>
              <a:ext uri="{FF2B5EF4-FFF2-40B4-BE49-F238E27FC236}">
                <a16:creationId xmlns:a16="http://schemas.microsoft.com/office/drawing/2014/main" id="{677B271D-FA47-06DD-D27E-DAF2FAD493AE}"/>
              </a:ext>
            </a:extLst>
          </p:cNvPr>
          <p:cNvSpPr>
            <a:spLocks noGrp="1"/>
          </p:cNvSpPr>
          <p:nvPr/>
        </p:nvSpPr>
        <p:spPr>
          <a:xfrm>
            <a:off x="1624013" y="4318000"/>
            <a:ext cx="2547938" cy="2343151"/>
          </a:xfrm>
          <a:prstGeom prst="rect">
            <a:avLst/>
          </a:prstGeom>
        </p:spPr>
        <p:txBody>
          <a:bodyPr vert="horz" wrap="square" lIns="91440" tIns="45720" rIns="91440" bIns="45720" rtlCol="0" anchor="ctr">
            <a:noAutofit/>
          </a:bodyPr>
          <a:lstStyle/>
          <a:p>
            <a:pPr>
              <a:lnSpc>
                <a:spcPct val="90000"/>
              </a:lnSpc>
              <a:spcAft>
                <a:spcPts val="1200"/>
              </a:spcAft>
            </a:pPr>
            <a:r>
              <a:rPr lang="en-US" sz="2000" kern="1200" dirty="0">
                <a:solidFill>
                  <a:srgbClr val="C00000"/>
                </a:solidFill>
                <a:effectLst/>
                <a:latin typeface="Helvatica"/>
                <a:ea typeface="Times New Roman" panose="02020603050405020304" pitchFamily="18" charset="0"/>
                <a:cs typeface="Times New Roman" panose="02020603050405020304" pitchFamily="18" charset="0"/>
              </a:rPr>
              <a:t>Contact us: </a:t>
            </a:r>
            <a:br>
              <a:rPr lang="en-US" u="sng"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br>
            <a:r>
              <a:rPr lang="en-US" u="sng" kern="1200" dirty="0">
                <a:solidFill>
                  <a:srgbClr val="1F497D"/>
                </a:solidFill>
                <a:effectLst/>
                <a:latin typeface="Helvatica"/>
                <a:ea typeface="Calibri" panose="020F0502020204030204" pitchFamily="34" charset="0"/>
                <a:cs typeface="Times New Roman" panose="02020603050405020304" pitchFamily="18" charset="0"/>
                <a:hlinkClick r:id="rId2"/>
              </a:rPr>
              <a:t>info@jhsconsulting.in</a:t>
            </a:r>
            <a:br>
              <a:rPr lang="en-US" sz="2000" kern="1200" dirty="0">
                <a:solidFill>
                  <a:srgbClr val="C00000"/>
                </a:solidFill>
                <a:effectLst/>
                <a:latin typeface="Helvatica"/>
                <a:ea typeface="Times New Roman" panose="02020603050405020304" pitchFamily="18" charset="0"/>
                <a:cs typeface="Times New Roman" panose="02020603050405020304" pitchFamily="18" charset="0"/>
              </a:rPr>
            </a:br>
            <a:br>
              <a:rPr lang="en-US" sz="2000" kern="1200" dirty="0">
                <a:solidFill>
                  <a:srgbClr val="4F81BD"/>
                </a:solidFill>
                <a:effectLst/>
                <a:latin typeface="Helvatica"/>
                <a:ea typeface="Times New Roman" panose="02020603050405020304" pitchFamily="18" charset="0"/>
                <a:cs typeface="Times New Roman" panose="02020603050405020304" pitchFamily="18" charset="0"/>
              </a:rPr>
            </a:br>
            <a:r>
              <a:rPr lang="en-US" sz="2000" kern="1200" dirty="0">
                <a:solidFill>
                  <a:srgbClr val="C00000"/>
                </a:solidFill>
                <a:effectLst/>
                <a:latin typeface="Helvatica"/>
                <a:ea typeface="Times New Roman" panose="02020603050405020304" pitchFamily="18" charset="0"/>
                <a:cs typeface="Times New Roman" panose="02020603050405020304" pitchFamily="18" charset="0"/>
              </a:rPr>
              <a:t>Call us: </a:t>
            </a:r>
            <a:br>
              <a:rPr lang="en-US" sz="4000" kern="1200" dirty="0">
                <a:solidFill>
                  <a:srgbClr val="C00000"/>
                </a:solidFill>
                <a:effectLst/>
                <a:latin typeface="Helvatica"/>
                <a:ea typeface="Times New Roman" panose="02020603050405020304" pitchFamily="18" charset="0"/>
                <a:cs typeface="Times New Roman" panose="02020603050405020304" pitchFamily="18" charset="0"/>
              </a:rPr>
            </a:br>
            <a:r>
              <a:rPr lang="en-US" kern="1200" dirty="0">
                <a:solidFill>
                  <a:srgbClr val="4F81BD"/>
                </a:solidFill>
                <a:effectLst/>
                <a:latin typeface="Helvatica"/>
                <a:ea typeface="Tahoma" panose="020B0604030504040204" pitchFamily="34" charset="0"/>
                <a:cs typeface="Tahoma" panose="020B0604030504040204" pitchFamily="34" charset="0"/>
              </a:rPr>
              <a:t> +91 989 855 0767</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6350" indent="2540">
              <a:lnSpc>
                <a:spcPct val="90000"/>
              </a:lnSpc>
              <a:spcAft>
                <a:spcPts val="1200"/>
              </a:spcAft>
            </a:pPr>
            <a:r>
              <a:rPr lang="en-US" kern="1200" dirty="0">
                <a:solidFill>
                  <a:srgbClr val="4F81BD"/>
                </a:solidFill>
                <a:effectLst/>
                <a:latin typeface="Helvatica"/>
                <a:ea typeface="Tahoma" panose="020B0604030504040204" pitchFamily="34" charset="0"/>
                <a:cs typeface="Tahoma" panose="020B0604030504040204" pitchFamily="34" charset="0"/>
              </a:rPr>
              <a:t>+1 832 941 1862</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69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4" name="Picture 3" descr="A close-up of a few symbols&#10;&#10;Description automatically generated">
            <a:extLst>
              <a:ext uri="{FF2B5EF4-FFF2-40B4-BE49-F238E27FC236}">
                <a16:creationId xmlns:a16="http://schemas.microsoft.com/office/drawing/2014/main" id="{19757343-C6D2-6684-5C1D-6F38C55BB066}"/>
              </a:ext>
            </a:extLst>
          </p:cNvPr>
          <p:cNvPicPr>
            <a:picLocks noChangeAspect="1"/>
          </p:cNvPicPr>
          <p:nvPr/>
        </p:nvPicPr>
        <p:blipFill>
          <a:blip r:embed="rId2"/>
          <a:stretch>
            <a:fillRect/>
          </a:stretch>
        </p:blipFill>
        <p:spPr>
          <a:xfrm>
            <a:off x="942385" y="704504"/>
            <a:ext cx="10307229" cy="295747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3" name="Content Placeholder 2">
            <a:extLst>
              <a:ext uri="{FF2B5EF4-FFF2-40B4-BE49-F238E27FC236}">
                <a16:creationId xmlns:a16="http://schemas.microsoft.com/office/drawing/2014/main" id="{2B0DB38E-883C-1F1B-CA27-4945C4ECFDB1}"/>
              </a:ext>
            </a:extLst>
          </p:cNvPr>
          <p:cNvSpPr>
            <a:spLocks noGrp="1"/>
          </p:cNvSpPr>
          <p:nvPr>
            <p:ph idx="1"/>
          </p:nvPr>
        </p:nvSpPr>
        <p:spPr>
          <a:xfrm>
            <a:off x="160077" y="4049408"/>
            <a:ext cx="10812723" cy="2625664"/>
          </a:xfrm>
        </p:spPr>
        <p:txBody>
          <a:bodyPr>
            <a:normAutofit/>
          </a:bodyPr>
          <a:lstStyle/>
          <a:p>
            <a:pPr>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TAXATION</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GST-DGFT-FEMA  </a:t>
            </a:r>
          </a:p>
          <a:p>
            <a:pPr indent="457200" algn="ctr">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TECHNOLOGY:</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KPO Accounts | AP AR I RPA AUTOMATION</a:t>
            </a:r>
          </a:p>
          <a:p>
            <a:pPr marL="914400" algn="ctr">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BUSINESS SETUP</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INDIA US UK CANADA UAE</a:t>
            </a:r>
          </a:p>
          <a:p>
            <a:pPr marL="0" indent="0" algn="ctr">
              <a:buNone/>
            </a:pPr>
            <a:r>
              <a:rPr lang="en-IN" sz="3000" dirty="0">
                <a:effectLst/>
                <a:latin typeface="Calibri" panose="020F0502020204030204" pitchFamily="34" charset="0"/>
                <a:ea typeface="Calibri" panose="020F0502020204030204" pitchFamily="34" charset="0"/>
                <a:cs typeface="Times New Roman" panose="02020603050405020304" pitchFamily="18" charset="0"/>
              </a:rPr>
              <a:t>A team of 250+ Chartered Accountants and Tax Professionals </a:t>
            </a:r>
          </a:p>
          <a:p>
            <a:pPr marL="0" indent="0" algn="ctr">
              <a:buNone/>
            </a:pPr>
            <a:r>
              <a:rPr lang="en-IN" sz="3000" dirty="0">
                <a:effectLst/>
                <a:latin typeface="Calibri" panose="020F0502020204030204" pitchFamily="34" charset="0"/>
                <a:ea typeface="Calibri" panose="020F0502020204030204" pitchFamily="34" charset="0"/>
                <a:cs typeface="Times New Roman" panose="02020603050405020304" pitchFamily="18" charset="0"/>
              </a:rPr>
              <a:t>serving across India-8 offices, US, UK, Canada, UAE</a:t>
            </a:r>
            <a:endParaRPr lang="en-IN" sz="3000" dirty="0"/>
          </a:p>
        </p:txBody>
      </p:sp>
    </p:spTree>
    <p:extLst>
      <p:ext uri="{BB962C8B-B14F-4D97-AF65-F5344CB8AC3E}">
        <p14:creationId xmlns:p14="http://schemas.microsoft.com/office/powerpoint/2010/main" val="573644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520215-F0EB-639E-4A44-3C0903A6356B}"/>
              </a:ext>
            </a:extLst>
          </p:cNvPr>
          <p:cNvSpPr txBox="1"/>
          <p:nvPr/>
        </p:nvSpPr>
        <p:spPr>
          <a:xfrm>
            <a:off x="500063" y="1328738"/>
            <a:ext cx="9658350" cy="1323439"/>
          </a:xfrm>
          <a:prstGeom prst="rect">
            <a:avLst/>
          </a:prstGeom>
          <a:noFill/>
        </p:spPr>
        <p:txBody>
          <a:bodyPr wrap="square" rtlCol="0">
            <a:spAutoFit/>
          </a:bodyPr>
          <a:lstStyle/>
          <a:p>
            <a:r>
              <a:rPr lang="en-US" sz="8000" b="1" dirty="0">
                <a:solidFill>
                  <a:schemeClr val="accent1">
                    <a:lumMod val="75000"/>
                  </a:schemeClr>
                </a:solidFill>
                <a:latin typeface="Amasis MT Pro Black" panose="02040A04050005020304" pitchFamily="18" charset="0"/>
              </a:rPr>
              <a:t>THANK YOU</a:t>
            </a:r>
            <a:endParaRPr lang="en-IN" sz="8000" b="1" dirty="0">
              <a:solidFill>
                <a:schemeClr val="accent1">
                  <a:lumMod val="75000"/>
                </a:schemeClr>
              </a:solidFill>
              <a:latin typeface="Amasis MT Pro Black" panose="02040A04050005020304" pitchFamily="18" charset="0"/>
            </a:endParaRPr>
          </a:p>
        </p:txBody>
      </p:sp>
    </p:spTree>
    <p:extLst>
      <p:ext uri="{BB962C8B-B14F-4D97-AF65-F5344CB8AC3E}">
        <p14:creationId xmlns:p14="http://schemas.microsoft.com/office/powerpoint/2010/main" val="136182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B0DB38E-883C-1F1B-CA27-4945C4ECFDB1}"/>
              </a:ext>
            </a:extLst>
          </p:cNvPr>
          <p:cNvSpPr>
            <a:spLocks noGrp="1"/>
          </p:cNvSpPr>
          <p:nvPr>
            <p:ph idx="1"/>
          </p:nvPr>
        </p:nvSpPr>
        <p:spPr>
          <a:xfrm>
            <a:off x="1409211" y="4773696"/>
            <a:ext cx="9249264" cy="2625664"/>
          </a:xfrm>
        </p:spPr>
        <p:txBody>
          <a:bodyPr>
            <a:normAutofit/>
          </a:bodyPr>
          <a:lstStyle/>
          <a:p>
            <a:pPr>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TAXATION</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GST-DGFT-FEMA  </a:t>
            </a:r>
          </a:p>
          <a:p>
            <a:pPr indent="457200" algn="ctr">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TECHNOLOGY:</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KPO Accounts | AP AR I RPA AUTOMATION</a:t>
            </a:r>
          </a:p>
          <a:p>
            <a:pPr marL="914400" algn="ctr">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BUSINESS SETUP</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INDIA US UK CANADA UAE</a:t>
            </a:r>
          </a:p>
          <a:p>
            <a:pPr marL="0" indent="0" algn="ctr">
              <a:buNone/>
            </a:pPr>
            <a:r>
              <a:rPr lang="en-IN" sz="3000" dirty="0">
                <a:effectLst/>
                <a:latin typeface="Calibri" panose="020F0502020204030204" pitchFamily="34" charset="0"/>
                <a:ea typeface="Calibri" panose="020F0502020204030204" pitchFamily="34" charset="0"/>
                <a:cs typeface="Times New Roman" panose="02020603050405020304" pitchFamily="18" charset="0"/>
              </a:rPr>
              <a:t>A team of over 250+ Chartered Accountants and Tax Professionals serving across India, US, UK, Canada, UAE</a:t>
            </a:r>
            <a:endParaRPr lang="en-IN" sz="3000" dirty="0"/>
          </a:p>
        </p:txBody>
      </p:sp>
      <p:graphicFrame>
        <p:nvGraphicFramePr>
          <p:cNvPr id="2" name="Diagram 1">
            <a:extLst>
              <a:ext uri="{FF2B5EF4-FFF2-40B4-BE49-F238E27FC236}">
                <a16:creationId xmlns:a16="http://schemas.microsoft.com/office/drawing/2014/main" id="{3F0ECEE9-D461-48E1-8989-42486F5DF2F7}"/>
              </a:ext>
            </a:extLst>
          </p:cNvPr>
          <p:cNvGraphicFramePr/>
          <p:nvPr>
            <p:extLst>
              <p:ext uri="{D42A27DB-BD31-4B8C-83A1-F6EECF244321}">
                <p14:modId xmlns:p14="http://schemas.microsoft.com/office/powerpoint/2010/main" val="2411581622"/>
              </p:ext>
            </p:extLst>
          </p:nvPr>
        </p:nvGraphicFramePr>
        <p:xfrm>
          <a:off x="599934" y="1166481"/>
          <a:ext cx="10319287" cy="3505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26A74174-95B8-B27A-FD83-1430979E3A72}"/>
              </a:ext>
            </a:extLst>
          </p:cNvPr>
          <p:cNvSpPr txBox="1"/>
          <p:nvPr/>
        </p:nvSpPr>
        <p:spPr>
          <a:xfrm>
            <a:off x="810675" y="-37071"/>
            <a:ext cx="10319287" cy="1319079"/>
          </a:xfrm>
          <a:prstGeom prst="rect">
            <a:avLst/>
          </a:prstGeom>
          <a:noFill/>
        </p:spPr>
        <p:txBody>
          <a:bodyPr wrap="square">
            <a:spAutoFit/>
          </a:bodyPr>
          <a:lstStyle/>
          <a:p>
            <a:pPr marL="228600">
              <a:lnSpc>
                <a:spcPct val="115000"/>
              </a:lnSpc>
              <a:spcAft>
                <a:spcPts val="10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endParaRPr lang="en-IN"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en-IN" sz="2000" b="1" dirty="0">
                <a:effectLst/>
                <a:latin typeface="Calibri" panose="020F0502020204030204" pitchFamily="34" charset="0"/>
                <a:ea typeface="Calibri" panose="020F0502020204030204" pitchFamily="34" charset="0"/>
                <a:cs typeface="Times New Roman" panose="02020603050405020304" pitchFamily="18" charset="0"/>
              </a:rPr>
              <a:t>Team JHS</a:t>
            </a:r>
            <a:r>
              <a:rPr lang="en-IN" sz="2000" dirty="0">
                <a:effectLst/>
                <a:latin typeface="Calibri" panose="020F0502020204030204" pitchFamily="34" charset="0"/>
                <a:ea typeface="Calibri" panose="020F0502020204030204" pitchFamily="34" charset="0"/>
                <a:cs typeface="Times New Roman" panose="02020603050405020304" pitchFamily="18" charset="0"/>
              </a:rPr>
              <a:t> is a mix of CPA / CA, Infotech professionals from US, UK, Canada, UAE and India</a:t>
            </a:r>
          </a:p>
        </p:txBody>
      </p:sp>
    </p:spTree>
    <p:extLst>
      <p:ext uri="{BB962C8B-B14F-4D97-AF65-F5344CB8AC3E}">
        <p14:creationId xmlns:p14="http://schemas.microsoft.com/office/powerpoint/2010/main" val="124560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1F195B-9B25-4141-BBF6-B2B51110721B}"/>
              </a:ext>
            </a:extLst>
          </p:cNvPr>
          <p:cNvSpPr/>
          <p:nvPr/>
        </p:nvSpPr>
        <p:spPr>
          <a:xfrm>
            <a:off x="402098" y="3705543"/>
            <a:ext cx="3773271" cy="206270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6FF369C0-3F0E-4BB0-A865-39D5900F6CAF}"/>
              </a:ext>
            </a:extLst>
          </p:cNvPr>
          <p:cNvSpPr/>
          <p:nvPr/>
        </p:nvSpPr>
        <p:spPr>
          <a:xfrm>
            <a:off x="4361742" y="996289"/>
            <a:ext cx="5250154" cy="49552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id="{B80A9322-AF44-4D3E-B4E0-9373E6AA6C20}"/>
              </a:ext>
            </a:extLst>
          </p:cNvPr>
          <p:cNvSpPr txBox="1"/>
          <p:nvPr/>
        </p:nvSpPr>
        <p:spPr>
          <a:xfrm>
            <a:off x="637100" y="3928771"/>
            <a:ext cx="3404965" cy="1723549"/>
          </a:xfrm>
          <a:prstGeom prst="rect">
            <a:avLst/>
          </a:prstGeom>
          <a:noFill/>
        </p:spPr>
        <p:txBody>
          <a:bodyPr wrap="square" rtlCol="0">
            <a:spAutoFit/>
          </a:bodyPr>
          <a:lstStyle/>
          <a:p>
            <a:r>
              <a:rPr lang="en-US" sz="2000" b="1" dirty="0"/>
              <a:t>The Client Need</a:t>
            </a:r>
          </a:p>
          <a:p>
            <a:endParaRPr lang="en-US" sz="1400" b="1" dirty="0"/>
          </a:p>
          <a:p>
            <a:r>
              <a:rPr lang="en-IN" dirty="0"/>
              <a:t>A Niche Textile manufacture catering to the who‘s who of US society wanted to setup a own manufacturing base from India.</a:t>
            </a:r>
          </a:p>
        </p:txBody>
      </p:sp>
      <p:sp>
        <p:nvSpPr>
          <p:cNvPr id="7" name="TextBox 6">
            <a:extLst>
              <a:ext uri="{FF2B5EF4-FFF2-40B4-BE49-F238E27FC236}">
                <a16:creationId xmlns:a16="http://schemas.microsoft.com/office/drawing/2014/main" id="{F204C32B-3157-4174-BF2E-0D1F41D15FEE}"/>
              </a:ext>
            </a:extLst>
          </p:cNvPr>
          <p:cNvSpPr txBox="1"/>
          <p:nvPr/>
        </p:nvSpPr>
        <p:spPr>
          <a:xfrm>
            <a:off x="4376241" y="1042972"/>
            <a:ext cx="5191402" cy="5170646"/>
          </a:xfrm>
          <a:prstGeom prst="rect">
            <a:avLst/>
          </a:prstGeom>
          <a:noFill/>
        </p:spPr>
        <p:txBody>
          <a:bodyPr wrap="square" rtlCol="0">
            <a:spAutoFit/>
          </a:bodyPr>
          <a:lstStyle/>
          <a:p>
            <a:r>
              <a:rPr lang="en-US" sz="2000" b="1" dirty="0"/>
              <a:t>Approach</a:t>
            </a:r>
            <a:endParaRPr lang="en-US" sz="1600" b="1" dirty="0"/>
          </a:p>
          <a:p>
            <a:pPr marL="285750" indent="-285750">
              <a:buFont typeface="Arial" panose="020B0604020202020204" pitchFamily="34" charset="0"/>
              <a:buChar char="•"/>
            </a:pPr>
            <a:r>
              <a:rPr lang="en-IN" dirty="0"/>
              <a:t>We planned the stages of project and allotted the task to each expert team of our organisation.</a:t>
            </a:r>
          </a:p>
          <a:p>
            <a:pPr marL="285750" indent="-285750">
              <a:buFont typeface="Arial" panose="020B0604020202020204" pitchFamily="34" charset="0"/>
              <a:buChar char="•"/>
            </a:pPr>
            <a:r>
              <a:rPr lang="en-IN" dirty="0"/>
              <a:t>Executing partner was assigned to the client and to oversee each part of the implementation.</a:t>
            </a:r>
          </a:p>
          <a:p>
            <a:pPr marL="285750" indent="-285750">
              <a:buFont typeface="Arial" panose="020B0604020202020204" pitchFamily="34" charset="0"/>
              <a:buChar char="•"/>
            </a:pPr>
            <a:r>
              <a:rPr lang="en-IN" dirty="0"/>
              <a:t>Referral Partner maintained the birds eye view of the progress and quality of services over a period of 1 year till go live production launch of the company.</a:t>
            </a:r>
          </a:p>
          <a:p>
            <a:pPr marL="285750" indent="-285750">
              <a:buFont typeface="Arial" panose="020B0604020202020204" pitchFamily="34" charset="0"/>
              <a:buChar char="•"/>
            </a:pPr>
            <a:endParaRPr lang="en-US" dirty="0"/>
          </a:p>
          <a:p>
            <a:r>
              <a:rPr lang="en-IN" sz="2000" b="1" dirty="0"/>
              <a:t>Delivery</a:t>
            </a:r>
          </a:p>
          <a:p>
            <a:pPr marL="285750" indent="-285750">
              <a:buFont typeface="Arial" panose="020B0604020202020204" pitchFamily="34" charset="0"/>
              <a:buChar char="•"/>
            </a:pPr>
            <a:r>
              <a:rPr lang="en-IN" dirty="0"/>
              <a:t>Advise the US entity on Land Acquisition</a:t>
            </a:r>
          </a:p>
          <a:p>
            <a:pPr marL="285750" indent="-285750">
              <a:buFont typeface="Arial" panose="020B0604020202020204" pitchFamily="34" charset="0"/>
              <a:buChar char="•"/>
            </a:pPr>
            <a:r>
              <a:rPr lang="en-IN" dirty="0"/>
              <a:t>Corporate structuring</a:t>
            </a:r>
          </a:p>
          <a:p>
            <a:pPr marL="285750" indent="-285750">
              <a:buFont typeface="Arial" panose="020B0604020202020204" pitchFamily="34" charset="0"/>
              <a:buChar char="•"/>
            </a:pPr>
            <a:r>
              <a:rPr lang="en-IN" dirty="0"/>
              <a:t>Human Resource &amp; Temp Staffing.</a:t>
            </a:r>
          </a:p>
          <a:p>
            <a:pPr marL="285750" indent="-285750">
              <a:buFont typeface="Arial" panose="020B0604020202020204" pitchFamily="34" charset="0"/>
              <a:buChar char="•"/>
            </a:pPr>
            <a:r>
              <a:rPr lang="en-IN" dirty="0"/>
              <a:t>Account, Statutory, Transfer Pricing and Internal Control assurance of project in India and liaison with US management and auditors.</a:t>
            </a:r>
          </a:p>
          <a:p>
            <a:endParaRPr lang="en-IN" sz="2000" b="1" dirty="0"/>
          </a:p>
        </p:txBody>
      </p:sp>
      <p:sp>
        <p:nvSpPr>
          <p:cNvPr id="8" name="Rectangle 7">
            <a:extLst>
              <a:ext uri="{FF2B5EF4-FFF2-40B4-BE49-F238E27FC236}">
                <a16:creationId xmlns:a16="http://schemas.microsoft.com/office/drawing/2014/main" id="{E42A89B3-44CD-4B64-BA1A-4B41639FC66B}"/>
              </a:ext>
            </a:extLst>
          </p:cNvPr>
          <p:cNvSpPr/>
          <p:nvPr/>
        </p:nvSpPr>
        <p:spPr>
          <a:xfrm>
            <a:off x="436605" y="1042972"/>
            <a:ext cx="3732029" cy="227633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TextBox 8">
            <a:extLst>
              <a:ext uri="{FF2B5EF4-FFF2-40B4-BE49-F238E27FC236}">
                <a16:creationId xmlns:a16="http://schemas.microsoft.com/office/drawing/2014/main" id="{DF374E6F-CED4-49B0-8875-98973E359441}"/>
              </a:ext>
            </a:extLst>
          </p:cNvPr>
          <p:cNvSpPr txBox="1"/>
          <p:nvPr/>
        </p:nvSpPr>
        <p:spPr>
          <a:xfrm>
            <a:off x="644212" y="1205680"/>
            <a:ext cx="3710795" cy="2369880"/>
          </a:xfrm>
          <a:prstGeom prst="rect">
            <a:avLst/>
          </a:prstGeom>
          <a:noFill/>
        </p:spPr>
        <p:txBody>
          <a:bodyPr wrap="square" rtlCol="0">
            <a:spAutoFit/>
          </a:bodyPr>
          <a:lstStyle/>
          <a:p>
            <a:r>
              <a:rPr lang="en-US" sz="2000" b="1" dirty="0"/>
              <a:t>About Client</a:t>
            </a:r>
          </a:p>
          <a:p>
            <a:endParaRPr lang="en-US" sz="2000" b="1" dirty="0"/>
          </a:p>
          <a:p>
            <a:r>
              <a:rPr lang="en-US" dirty="0"/>
              <a:t>Large Textile Company needed Project management in India</a:t>
            </a:r>
          </a:p>
          <a:p>
            <a:endParaRPr lang="en-US" dirty="0"/>
          </a:p>
          <a:p>
            <a:endParaRPr lang="en-US" dirty="0"/>
          </a:p>
          <a:p>
            <a:endParaRPr lang="en-US" dirty="0"/>
          </a:p>
          <a:p>
            <a:endParaRPr lang="en-IN" dirty="0"/>
          </a:p>
        </p:txBody>
      </p:sp>
      <p:sp>
        <p:nvSpPr>
          <p:cNvPr id="12" name="Rectangle 11">
            <a:extLst>
              <a:ext uri="{FF2B5EF4-FFF2-40B4-BE49-F238E27FC236}">
                <a16:creationId xmlns:a16="http://schemas.microsoft.com/office/drawing/2014/main" id="{602B595D-F479-403F-90EB-9B4034D16D59}"/>
              </a:ext>
            </a:extLst>
          </p:cNvPr>
          <p:cNvSpPr/>
          <p:nvPr/>
        </p:nvSpPr>
        <p:spPr>
          <a:xfrm>
            <a:off x="9908283" y="984948"/>
            <a:ext cx="2071888" cy="150615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3" name="Rectangle 12">
            <a:extLst>
              <a:ext uri="{FF2B5EF4-FFF2-40B4-BE49-F238E27FC236}">
                <a16:creationId xmlns:a16="http://schemas.microsoft.com/office/drawing/2014/main" id="{E31F0B8A-EFF9-48BB-AA9B-1585FB7DCDA4}"/>
              </a:ext>
            </a:extLst>
          </p:cNvPr>
          <p:cNvSpPr/>
          <p:nvPr/>
        </p:nvSpPr>
        <p:spPr>
          <a:xfrm>
            <a:off x="9887320" y="4402876"/>
            <a:ext cx="2071888" cy="154861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14" name="Rectangle 13">
            <a:extLst>
              <a:ext uri="{FF2B5EF4-FFF2-40B4-BE49-F238E27FC236}">
                <a16:creationId xmlns:a16="http://schemas.microsoft.com/office/drawing/2014/main" id="{9FCA6AF8-0830-4677-9A10-679E2A986379}"/>
              </a:ext>
            </a:extLst>
          </p:cNvPr>
          <p:cNvSpPr/>
          <p:nvPr/>
        </p:nvSpPr>
        <p:spPr>
          <a:xfrm>
            <a:off x="9887320" y="2669087"/>
            <a:ext cx="2071888" cy="16355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pic>
        <p:nvPicPr>
          <p:cNvPr id="1026" name="Picture 2" descr="Customer Satisfaction Icons - Download Free Vector Icons | Noun Project">
            <a:extLst>
              <a:ext uri="{FF2B5EF4-FFF2-40B4-BE49-F238E27FC236}">
                <a16:creationId xmlns:a16="http://schemas.microsoft.com/office/drawing/2014/main" id="{B6B48C95-E8ED-4D41-86B0-9BBDABBDF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7881" y="4344689"/>
            <a:ext cx="736305" cy="73630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1EE8A5AD-0432-4079-8C29-85728A82FB99}"/>
              </a:ext>
            </a:extLst>
          </p:cNvPr>
          <p:cNvSpPr txBox="1"/>
          <p:nvPr/>
        </p:nvSpPr>
        <p:spPr>
          <a:xfrm>
            <a:off x="9917191" y="5127180"/>
            <a:ext cx="2084817" cy="646331"/>
          </a:xfrm>
          <a:prstGeom prst="rect">
            <a:avLst/>
          </a:prstGeom>
          <a:noFill/>
        </p:spPr>
        <p:txBody>
          <a:bodyPr wrap="square" rtlCol="0">
            <a:spAutoFit/>
          </a:bodyPr>
          <a:lstStyle/>
          <a:p>
            <a:r>
              <a:rPr lang="en-US" dirty="0"/>
              <a:t>Improved customer satisfaction level by</a:t>
            </a:r>
            <a:endParaRPr lang="en-IN" dirty="0"/>
          </a:p>
        </p:txBody>
      </p:sp>
      <p:pic>
        <p:nvPicPr>
          <p:cNvPr id="1028" name="Picture 4" descr="Increase Sales Icons - Download Free Vector Icons | Noun Project">
            <a:extLst>
              <a:ext uri="{FF2B5EF4-FFF2-40B4-BE49-F238E27FC236}">
                <a16:creationId xmlns:a16="http://schemas.microsoft.com/office/drawing/2014/main" id="{FF952ABF-05DE-4609-82F6-2B278D004B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53494" y="2811185"/>
            <a:ext cx="684915" cy="68491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1C633D33-E5B2-409E-9AE5-59124D13EEF3}"/>
              </a:ext>
            </a:extLst>
          </p:cNvPr>
          <p:cNvSpPr txBox="1"/>
          <p:nvPr/>
        </p:nvSpPr>
        <p:spPr>
          <a:xfrm>
            <a:off x="9976654" y="3616004"/>
            <a:ext cx="2025354" cy="369332"/>
          </a:xfrm>
          <a:prstGeom prst="rect">
            <a:avLst/>
          </a:prstGeom>
          <a:noFill/>
        </p:spPr>
        <p:txBody>
          <a:bodyPr wrap="square" rtlCol="0">
            <a:spAutoFit/>
          </a:bodyPr>
          <a:lstStyle/>
          <a:p>
            <a:r>
              <a:rPr lang="en-US" dirty="0"/>
              <a:t>Increased sales by</a:t>
            </a:r>
            <a:endParaRPr lang="en-IN" dirty="0"/>
          </a:p>
        </p:txBody>
      </p:sp>
      <p:pic>
        <p:nvPicPr>
          <p:cNvPr id="1030" name="Picture 6" descr="Employee Engagement - PRC">
            <a:extLst>
              <a:ext uri="{FF2B5EF4-FFF2-40B4-BE49-F238E27FC236}">
                <a16:creationId xmlns:a16="http://schemas.microsoft.com/office/drawing/2014/main" id="{4D8DAB77-7136-46D3-A457-28CB22BB65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08879" y="1053074"/>
            <a:ext cx="701439" cy="65026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09E633A3-AC37-4072-9577-F77F99E01CAD}"/>
              </a:ext>
            </a:extLst>
          </p:cNvPr>
          <p:cNvSpPr txBox="1"/>
          <p:nvPr/>
        </p:nvSpPr>
        <p:spPr>
          <a:xfrm>
            <a:off x="9993432" y="1703441"/>
            <a:ext cx="2131351" cy="646331"/>
          </a:xfrm>
          <a:prstGeom prst="rect">
            <a:avLst/>
          </a:prstGeom>
          <a:noFill/>
        </p:spPr>
        <p:txBody>
          <a:bodyPr wrap="square" rtlCol="0">
            <a:spAutoFit/>
          </a:bodyPr>
          <a:lstStyle/>
          <a:p>
            <a:r>
              <a:rPr lang="en-US" dirty="0"/>
              <a:t>Increased Employee satisfaction rate</a:t>
            </a:r>
            <a:endParaRPr lang="en-IN" dirty="0"/>
          </a:p>
        </p:txBody>
      </p:sp>
      <p:sp>
        <p:nvSpPr>
          <p:cNvPr id="19" name="TextBox 18">
            <a:extLst>
              <a:ext uri="{FF2B5EF4-FFF2-40B4-BE49-F238E27FC236}">
                <a16:creationId xmlns:a16="http://schemas.microsoft.com/office/drawing/2014/main" id="{05B22961-7ECD-48BD-B16D-F3E8B7FEB3AA}"/>
              </a:ext>
            </a:extLst>
          </p:cNvPr>
          <p:cNvSpPr txBox="1"/>
          <p:nvPr/>
        </p:nvSpPr>
        <p:spPr>
          <a:xfrm>
            <a:off x="9887320" y="6367430"/>
            <a:ext cx="2182495" cy="369332"/>
          </a:xfrm>
          <a:prstGeom prst="rect">
            <a:avLst/>
          </a:prstGeom>
          <a:noFill/>
        </p:spPr>
        <p:txBody>
          <a:bodyPr wrap="square" rtlCol="0">
            <a:spAutoFit/>
          </a:bodyPr>
          <a:lstStyle/>
          <a:p>
            <a:r>
              <a:rPr lang="en-US" dirty="0">
                <a:solidFill>
                  <a:schemeClr val="bg2">
                    <a:lumMod val="50000"/>
                  </a:schemeClr>
                </a:solidFill>
              </a:rPr>
              <a:t>www.jhs.consulting</a:t>
            </a:r>
            <a:endParaRPr lang="en-IN" dirty="0">
              <a:solidFill>
                <a:schemeClr val="bg2">
                  <a:lumMod val="50000"/>
                </a:schemeClr>
              </a:solidFill>
            </a:endParaRPr>
          </a:p>
        </p:txBody>
      </p:sp>
      <p:sp>
        <p:nvSpPr>
          <p:cNvPr id="20" name="Rectangle 19">
            <a:extLst>
              <a:ext uri="{FF2B5EF4-FFF2-40B4-BE49-F238E27FC236}">
                <a16:creationId xmlns:a16="http://schemas.microsoft.com/office/drawing/2014/main" id="{5C93C328-7920-4668-8673-BA920CACA61C}"/>
              </a:ext>
            </a:extLst>
          </p:cNvPr>
          <p:cNvSpPr/>
          <p:nvPr/>
        </p:nvSpPr>
        <p:spPr>
          <a:xfrm>
            <a:off x="436606" y="63837"/>
            <a:ext cx="11522602" cy="801152"/>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t>TURNKEY PROJECT MANAGEMENT for Textile Manufacturing Industry</a:t>
            </a:r>
            <a:endParaRPr lang="en-IN" sz="2600" dirty="0"/>
          </a:p>
        </p:txBody>
      </p:sp>
      <p:pic>
        <p:nvPicPr>
          <p:cNvPr id="22" name="Picture 21">
            <a:extLst>
              <a:ext uri="{FF2B5EF4-FFF2-40B4-BE49-F238E27FC236}">
                <a16:creationId xmlns:a16="http://schemas.microsoft.com/office/drawing/2014/main" id="{EB3A27E5-661C-458F-BD67-04C7092F70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008" y="6284523"/>
            <a:ext cx="1777322" cy="529885"/>
          </a:xfrm>
          <a:prstGeom prst="rect">
            <a:avLst/>
          </a:prstGeom>
        </p:spPr>
      </p:pic>
      <p:sp>
        <p:nvSpPr>
          <p:cNvPr id="2" name="Footer Placeholder 1">
            <a:extLst>
              <a:ext uri="{FF2B5EF4-FFF2-40B4-BE49-F238E27FC236}">
                <a16:creationId xmlns:a16="http://schemas.microsoft.com/office/drawing/2014/main" id="{F9533FEF-4C61-405A-ADC0-453271EF13DB}"/>
              </a:ext>
            </a:extLst>
          </p:cNvPr>
          <p:cNvSpPr>
            <a:spLocks noGrp="1"/>
          </p:cNvSpPr>
          <p:nvPr>
            <p:ph type="ftr" sz="quarter" idx="11"/>
          </p:nvPr>
        </p:nvSpPr>
        <p:spPr/>
        <p:txBody>
          <a:bodyPr/>
          <a:lstStyle/>
          <a:p>
            <a:r>
              <a:rPr lang="en-IN"/>
              <a:t>turnkey management, accounting,textile manufacturing, human resource, temp staffing</a:t>
            </a:r>
          </a:p>
        </p:txBody>
      </p:sp>
    </p:spTree>
    <p:extLst>
      <p:ext uri="{BB962C8B-B14F-4D97-AF65-F5344CB8AC3E}">
        <p14:creationId xmlns:p14="http://schemas.microsoft.com/office/powerpoint/2010/main" val="55283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48E20-B136-8306-303B-F405162CB765}"/>
              </a:ext>
            </a:extLst>
          </p:cNvPr>
          <p:cNvSpPr>
            <a:spLocks noGrp="1"/>
          </p:cNvSpPr>
          <p:nvPr>
            <p:ph type="title"/>
          </p:nvPr>
        </p:nvSpPr>
        <p:spPr/>
        <p:txBody>
          <a:bodyPr>
            <a:normAutofit/>
          </a:bodyPr>
          <a:lstStyle/>
          <a:p>
            <a:r>
              <a:rPr lang="en-IN" sz="2400" b="1" dirty="0">
                <a:effectLst/>
                <a:latin typeface="Calibri" panose="020F0502020204030204" pitchFamily="34" charset="0"/>
                <a:ea typeface="Calibri" panose="020F0502020204030204" pitchFamily="34" charset="0"/>
                <a:cs typeface="Calibri" panose="020F0502020204030204" pitchFamily="34" charset="0"/>
              </a:rPr>
              <a:t>Outsourcing / Offshoring Business</a:t>
            </a:r>
            <a:endParaRPr lang="en-IN" sz="5400" dirty="0"/>
          </a:p>
        </p:txBody>
      </p:sp>
      <p:sp>
        <p:nvSpPr>
          <p:cNvPr id="3" name="Content Placeholder 2">
            <a:extLst>
              <a:ext uri="{FF2B5EF4-FFF2-40B4-BE49-F238E27FC236}">
                <a16:creationId xmlns:a16="http://schemas.microsoft.com/office/drawing/2014/main" id="{34F1A3A7-5E16-9FB7-2F86-E28A7A7896EC}"/>
              </a:ext>
            </a:extLst>
          </p:cNvPr>
          <p:cNvSpPr>
            <a:spLocks noGrp="1"/>
          </p:cNvSpPr>
          <p:nvPr>
            <p:ph idx="1"/>
          </p:nvPr>
        </p:nvSpPr>
        <p:spPr>
          <a:xfrm>
            <a:off x="838200" y="1335504"/>
            <a:ext cx="10515600" cy="5305927"/>
          </a:xfrm>
        </p:spPr>
        <p:txBody>
          <a:bodyPr>
            <a:noAutofit/>
          </a:bodyPr>
          <a:lstStyle/>
          <a:p>
            <a:pPr algn="just">
              <a:lnSpc>
                <a:spcPct val="107000"/>
              </a:lnSpc>
              <a:spcAft>
                <a:spcPts val="600"/>
              </a:spcAft>
            </a:pPr>
            <a:r>
              <a:rPr lang="en-IN" sz="1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Asking the right questions is the key to learning and so below are typical ones!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Why &amp; What is Outsource / Offshore?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Location of Outsourcer / Offshoring: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What is difference between outsourcing and offshoring?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Benefit / Reason for Offshoring / Outsourcing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What </a:t>
            </a:r>
            <a:r>
              <a:rPr lang="en-IN" sz="1400" b="1" dirty="0">
                <a:solidFill>
                  <a:srgbClr val="44546A"/>
                </a:solidFill>
                <a:effectLst/>
                <a:latin typeface="Times New Roman" panose="02020603050405020304" pitchFamily="18" charset="0"/>
                <a:ea typeface="Times New Roman" panose="02020603050405020304" pitchFamily="18" charset="0"/>
                <a:cs typeface="Times New Roman" panose="02020603050405020304" pitchFamily="18" charset="0"/>
              </a:rPr>
              <a:t>activities </a:t>
            </a: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can be outsourced/ offshored?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Times New Roman" panose="02020603050405020304" pitchFamily="18" charset="0"/>
              </a:rPr>
              <a:t>How to find Clients, Partners in Foreign Countries?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Times New Roman" panose="02020603050405020304" pitchFamily="18" charset="0"/>
              </a:rPr>
              <a:t>Cost of New Clients Acquisition (from above methods)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Preparing office infrastructure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Other essentials of outsourcing business?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Who Offshores &amp; Who Outsources</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Problems of Outsourcing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566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48E20-B136-8306-303B-F405162CB765}"/>
              </a:ext>
            </a:extLst>
          </p:cNvPr>
          <p:cNvSpPr>
            <a:spLocks noGrp="1"/>
          </p:cNvSpPr>
          <p:nvPr>
            <p:ph type="title"/>
          </p:nvPr>
        </p:nvSpPr>
        <p:spPr/>
        <p:txBody>
          <a:bodyPr>
            <a:normAutofit/>
          </a:bodyPr>
          <a:lstStyle/>
          <a:p>
            <a:r>
              <a:rPr lang="en-IN" sz="2400" b="1" dirty="0">
                <a:effectLst/>
                <a:latin typeface="Calibri" panose="020F0502020204030204" pitchFamily="34" charset="0"/>
                <a:ea typeface="Calibri" panose="020F0502020204030204" pitchFamily="34" charset="0"/>
                <a:cs typeface="Calibri" panose="020F0502020204030204" pitchFamily="34" charset="0"/>
              </a:rPr>
              <a:t>Outsourcing / Offshoring Business</a:t>
            </a:r>
            <a:endParaRPr lang="en-IN" sz="5400" dirty="0"/>
          </a:p>
        </p:txBody>
      </p:sp>
      <p:sp>
        <p:nvSpPr>
          <p:cNvPr id="3" name="Content Placeholder 2">
            <a:extLst>
              <a:ext uri="{FF2B5EF4-FFF2-40B4-BE49-F238E27FC236}">
                <a16:creationId xmlns:a16="http://schemas.microsoft.com/office/drawing/2014/main" id="{34F1A3A7-5E16-9FB7-2F86-E28A7A7896EC}"/>
              </a:ext>
            </a:extLst>
          </p:cNvPr>
          <p:cNvSpPr>
            <a:spLocks noGrp="1"/>
          </p:cNvSpPr>
          <p:nvPr>
            <p:ph idx="1"/>
          </p:nvPr>
        </p:nvSpPr>
        <p:spPr>
          <a:xfrm>
            <a:off x="838200" y="1335504"/>
            <a:ext cx="10515600" cy="5305927"/>
          </a:xfrm>
        </p:spPr>
        <p:txBody>
          <a:bodyPr>
            <a:noAutofit/>
          </a:bodyPr>
          <a:lstStyle/>
          <a:p>
            <a:pPr marL="342900" lvl="0" indent="-342900" algn="just">
              <a:lnSpc>
                <a:spcPct val="107000"/>
              </a:lnSpc>
              <a:spcAft>
                <a:spcPts val="600"/>
              </a:spcAft>
              <a:buFont typeface="+mj-lt"/>
              <a:buAutoNum type="arabicPeriod"/>
            </a:pPr>
            <a:r>
              <a:rPr lang="en-IN" sz="1800" b="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Why &amp; What is Outsource / Offshore?</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Outsource is a process of transferring some of the non-core less value adding Manufacturing or Services processes to a third-party vendor.</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b="1"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Offshoring</a:t>
            </a:r>
            <a:r>
              <a:rPr lang="en-IN" sz="1600" dirty="0">
                <a:solidFill>
                  <a:srgbClr val="4D5156"/>
                </a:solidFill>
                <a:effectLst/>
                <a:latin typeface="Calibri" panose="020F0502020204030204" pitchFamily="34" charset="0"/>
                <a:ea typeface="Times New Roman" panose="02020603050405020304" pitchFamily="18" charset="0"/>
                <a:cs typeface="Calibri" panose="020F0502020204030204" pitchFamily="34" charset="0"/>
              </a:rPr>
              <a:t> is the relocation of a business process from one premises/ region/ country to another.</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spcBef>
                <a:spcPts val="500"/>
              </a:spcBef>
              <a:spcAft>
                <a:spcPts val="600"/>
              </a:spcAft>
              <a:buFont typeface="+mj-lt"/>
              <a:buAutoNum type="alphaLcPeriod"/>
            </a:pPr>
            <a:r>
              <a:rPr lang="en-IN" sz="1600" dirty="0">
                <a:solidFill>
                  <a:srgbClr val="333333"/>
                </a:solidFill>
                <a:effectLst/>
                <a:latin typeface="Calibri" panose="020F0502020204030204" pitchFamily="34" charset="0"/>
                <a:ea typeface="Times New Roman" panose="02020603050405020304" pitchFamily="18" charset="0"/>
              </a:rPr>
              <a:t>The basic philosophy being: To move transactional activities to the experts in order to give an organization the capacity to focus on its expertise.</a:t>
            </a:r>
            <a:endParaRPr lang="en-IN" sz="1600" dirty="0">
              <a:effectLst/>
              <a:latin typeface="Times New Roman" panose="02020603050405020304" pitchFamily="18" charset="0"/>
              <a:ea typeface="Times New Roman" panose="02020603050405020304" pitchFamily="18" charset="0"/>
            </a:endParaRPr>
          </a:p>
          <a:p>
            <a:pPr marL="342900" lvl="0" indent="-342900" algn="just">
              <a:spcBef>
                <a:spcPts val="500"/>
              </a:spcBef>
              <a:spcAft>
                <a:spcPts val="600"/>
              </a:spcAft>
              <a:buFont typeface="+mj-lt"/>
              <a:buAutoNum type="arabicPeriod"/>
            </a:pPr>
            <a:r>
              <a:rPr lang="en-IN" sz="1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Location of Outsourcer / Offshoring: </a:t>
            </a:r>
            <a:endParaRPr lang="en-IN" sz="1600" dirty="0">
              <a:effectLst/>
              <a:latin typeface="Times New Roman" panose="02020603050405020304" pitchFamily="18" charset="0"/>
              <a:ea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effectLst/>
                <a:latin typeface="Calibri" panose="020F0502020204030204" pitchFamily="34" charset="0"/>
                <a:ea typeface="Calibri" panose="020F0502020204030204" pitchFamily="34" charset="0"/>
                <a:cs typeface="Calibri" panose="020F0502020204030204" pitchFamily="34" charset="0"/>
              </a:rPr>
              <a:t>The location may be located inside premises of Outsourcer, or in nearby location, different state/region or country.</a:t>
            </a:r>
            <a:r>
              <a:rPr lang="en-IN" sz="1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600"/>
              </a:spcAft>
              <a:buFont typeface="+mj-lt"/>
              <a:buAutoNum type="arabicPeriod"/>
            </a:pPr>
            <a:r>
              <a:rPr lang="en-IN" sz="18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What is difference between outsourcing and offshoring?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Offshoring</a:t>
            </a:r>
            <a:r>
              <a:rPr lang="en-IN" sz="16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means getting work done </a:t>
            </a:r>
            <a:r>
              <a:rPr lang="en-IN" sz="16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by </a:t>
            </a:r>
            <a:r>
              <a:rPr lang="en-IN" sz="16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an external organization. </a:t>
            </a:r>
            <a:r>
              <a:rPr lang="en-IN" sz="1600" b="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Offshoring</a:t>
            </a:r>
            <a:r>
              <a:rPr lang="en-IN" sz="16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involves setting up of new facility by same Organisation in different location normally a place with better natural resources or skilled/cheaper human resources.</a:t>
            </a:r>
            <a:endParaRPr lang="en-IN" sz="14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715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48E20-B136-8306-303B-F405162CB765}"/>
              </a:ext>
            </a:extLst>
          </p:cNvPr>
          <p:cNvSpPr>
            <a:spLocks noGrp="1"/>
          </p:cNvSpPr>
          <p:nvPr>
            <p:ph type="title"/>
          </p:nvPr>
        </p:nvSpPr>
        <p:spPr/>
        <p:txBody>
          <a:bodyPr>
            <a:normAutofit/>
          </a:bodyPr>
          <a:lstStyle/>
          <a:p>
            <a:r>
              <a:rPr lang="en-IN" sz="2400" b="1" dirty="0">
                <a:effectLst/>
                <a:latin typeface="Calibri" panose="020F0502020204030204" pitchFamily="34" charset="0"/>
                <a:ea typeface="Calibri" panose="020F0502020204030204" pitchFamily="34" charset="0"/>
                <a:cs typeface="Calibri" panose="020F0502020204030204" pitchFamily="34" charset="0"/>
              </a:rPr>
              <a:t>Outsourcing / Offshoring Business</a:t>
            </a:r>
            <a:endParaRPr lang="en-IN" sz="5400" dirty="0"/>
          </a:p>
        </p:txBody>
      </p:sp>
      <p:sp>
        <p:nvSpPr>
          <p:cNvPr id="3" name="Content Placeholder 2">
            <a:extLst>
              <a:ext uri="{FF2B5EF4-FFF2-40B4-BE49-F238E27FC236}">
                <a16:creationId xmlns:a16="http://schemas.microsoft.com/office/drawing/2014/main" id="{34F1A3A7-5E16-9FB7-2F86-E28A7A7896EC}"/>
              </a:ext>
            </a:extLst>
          </p:cNvPr>
          <p:cNvSpPr>
            <a:spLocks noGrp="1"/>
          </p:cNvSpPr>
          <p:nvPr>
            <p:ph idx="1"/>
          </p:nvPr>
        </p:nvSpPr>
        <p:spPr>
          <a:xfrm>
            <a:off x="838200" y="1335504"/>
            <a:ext cx="10515600" cy="5305927"/>
          </a:xfrm>
        </p:spPr>
        <p:txBody>
          <a:bodyPr>
            <a:noAutofit/>
          </a:bodyPr>
          <a:lstStyle/>
          <a:p>
            <a:pPr marL="342900" lvl="0" indent="-342900" algn="just">
              <a:lnSpc>
                <a:spcPct val="107000"/>
              </a:lnSpc>
              <a:spcAft>
                <a:spcPts val="600"/>
              </a:spcAft>
              <a:buFont typeface="+mj-lt"/>
              <a:buAutoNum type="arabicPeriod"/>
            </a:pPr>
            <a:r>
              <a:rPr lang="en-IN" sz="2400" b="1" dirty="0">
                <a:solidFill>
                  <a:srgbClr val="44546A"/>
                </a:solidFill>
                <a:effectLst/>
                <a:latin typeface="Times New Roman" panose="02020603050405020304" pitchFamily="18" charset="0"/>
                <a:ea typeface="Times New Roman" panose="02020603050405020304" pitchFamily="18" charset="0"/>
                <a:cs typeface="Times New Roman" panose="02020603050405020304" pitchFamily="18" charset="0"/>
              </a:rPr>
              <a:t>Benefit / Reason for Offshoring / Outsourcing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600" dirty="0">
                <a:latin typeface="Calibri" panose="020F0502020204030204" pitchFamily="34" charset="0"/>
                <a:cs typeface="Calibri" panose="020F0502020204030204" pitchFamily="34" charset="0"/>
              </a:rPr>
              <a:t>In Offshoring the benefits would be sustained efficiencies &amp; stability of supply of basic Natural &amp; Human resources without any compromise of control, intellectual property rights, value and culture.</a:t>
            </a:r>
          </a:p>
          <a:p>
            <a:pPr marL="742950" lvl="1" indent="-285750" algn="just">
              <a:lnSpc>
                <a:spcPct val="107000"/>
              </a:lnSpc>
              <a:spcAft>
                <a:spcPts val="600"/>
              </a:spcAft>
              <a:buFont typeface="+mj-lt"/>
              <a:buAutoNum type="alphaLcPeriod"/>
            </a:pPr>
            <a:r>
              <a:rPr lang="en-IN" sz="1600" dirty="0">
                <a:latin typeface="Calibri" panose="020F0502020204030204" pitchFamily="34" charset="0"/>
                <a:cs typeface="Calibri" panose="020F0502020204030204" pitchFamily="34" charset="0"/>
              </a:rPr>
              <a:t>In Outsourcing the benefits would be same except danger of dependence on another organisation and hence compromise of control, intellectual property rights, value and different culture. But Outsourcing entails lower initial investment and commitments and setup effort and time that Offshoring requires. Hence Medium to Big organisation go for Offshoring which Smaller entities can reap benefits by outsourcing.</a:t>
            </a:r>
          </a:p>
          <a:p>
            <a:pPr marL="742950" lvl="1" indent="-285750" algn="just">
              <a:lnSpc>
                <a:spcPct val="107000"/>
              </a:lnSpc>
              <a:spcAft>
                <a:spcPts val="600"/>
              </a:spcAft>
              <a:buFont typeface="+mj-lt"/>
              <a:buAutoNum type="alphaLcPeriod"/>
            </a:pPr>
            <a:endParaRPr lang="en-IN" sz="1200"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716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43032-64CF-EC56-E62F-486230298DD5}"/>
              </a:ext>
            </a:extLst>
          </p:cNvPr>
          <p:cNvSpPr>
            <a:spLocks noGrp="1"/>
          </p:cNvSpPr>
          <p:nvPr>
            <p:ph type="title"/>
          </p:nvPr>
        </p:nvSpPr>
        <p:spPr/>
        <p:txBody>
          <a:bodyPr>
            <a:normAutofit/>
          </a:bodyPr>
          <a:lstStyle/>
          <a:p>
            <a:r>
              <a:rPr lang="en-IN" sz="32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What activities can be outsourced/ offshored?</a:t>
            </a:r>
            <a:endParaRPr lang="en-IN" dirty="0"/>
          </a:p>
        </p:txBody>
      </p:sp>
      <p:sp>
        <p:nvSpPr>
          <p:cNvPr id="3" name="Content Placeholder 2">
            <a:extLst>
              <a:ext uri="{FF2B5EF4-FFF2-40B4-BE49-F238E27FC236}">
                <a16:creationId xmlns:a16="http://schemas.microsoft.com/office/drawing/2014/main" id="{A7088B28-789D-C18A-6B31-505243241F87}"/>
              </a:ext>
            </a:extLst>
          </p:cNvPr>
          <p:cNvSpPr>
            <a:spLocks noGrp="1"/>
          </p:cNvSpPr>
          <p:nvPr>
            <p:ph idx="1"/>
          </p:nvPr>
        </p:nvSpPr>
        <p:spPr/>
        <p:txBody>
          <a:bodyPr>
            <a:noAutofit/>
          </a:bodyPr>
          <a:lstStyle/>
          <a:p>
            <a:pPr marL="342900" lvl="0" indent="-342900" algn="just">
              <a:lnSpc>
                <a:spcPct val="107000"/>
              </a:lnSpc>
              <a:spcAft>
                <a:spcPts val="600"/>
              </a:spcAft>
              <a:buFont typeface="+mj-lt"/>
              <a:buAutoNum type="arabicPeriod"/>
            </a:pPr>
            <a:r>
              <a:rPr lang="en-IN" sz="1400" b="1" dirty="0">
                <a:solidFill>
                  <a:srgbClr val="44546A"/>
                </a:solidFill>
                <a:effectLst/>
                <a:latin typeface="Times New Roman" panose="02020603050405020304" pitchFamily="18" charset="0"/>
                <a:ea typeface="Times New Roman" panose="02020603050405020304" pitchFamily="18" charset="0"/>
                <a:cs typeface="Calibri" panose="020F0502020204030204" pitchFamily="34" charset="0"/>
              </a:rPr>
              <a:t>What activities can be outsourced/ offshored?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Products that can be outsourced/offshore/ed: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Multinational and Mid-sized companies have outsourced/offshored almost all products in various field like petrochemical, plastics, engineering, medicine etc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600"/>
              </a:spcAft>
              <a:buFont typeface="+mj-lt"/>
              <a:buAutoNum type="alphaLcPeriod"/>
            </a:pPr>
            <a:r>
              <a:rPr lang="en-IN" sz="14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Services that can be outsourced: </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914400" algn="just">
              <a:lnSpc>
                <a:spcPct val="107000"/>
              </a:lnSpc>
              <a:spcAft>
                <a:spcPts val="600"/>
              </a:spcAft>
            </a:pPr>
            <a:r>
              <a:rPr lang="en-IN" sz="1400"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Let us look at how to start outsourcing business tasks, including some options you may not have considered.</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Administrative tasks &amp; hiring — Recruitment, Form filing, Data sorting etc</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Research tasks — Content, Graphic, Software, Hardware, Biotech etc</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Bookkeeping, taxes and accounting tasks — Accounting, Tax Preparation, Accounts Payable &amp; Receivables, Data Analysis &amp; Charting.</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Design and imagery tasks — Graphic design, Photograph editing, Videography etc</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Sales tasks — Developing Sales Plan, Deliverables, KPI tracking etc</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gn="just">
              <a:lnSpc>
                <a:spcPct val="107000"/>
              </a:lnSpc>
              <a:spcAft>
                <a:spcPts val="600"/>
              </a:spcAft>
              <a:buFont typeface="+mj-lt"/>
              <a:buAutoNum type="romanLcPeriod"/>
            </a:pPr>
            <a:r>
              <a:rPr lang="en-IN" sz="1400"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Marketing tasks — Developing Sales Collaterals, Social Media promotion and Physical Media promotion.</a:t>
            </a: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7316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TotalTime>
  <Words>3573</Words>
  <Application>Microsoft Office PowerPoint</Application>
  <PresentationFormat>Widescreen</PresentationFormat>
  <Paragraphs>293</Paragraphs>
  <Slides>30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Aldhabi</vt:lpstr>
      <vt:lpstr>Amasis MT Pro Black</vt:lpstr>
      <vt:lpstr>Arial</vt:lpstr>
      <vt:lpstr>Calibri</vt:lpstr>
      <vt:lpstr>Calibri Light</vt:lpstr>
      <vt:lpstr>Courier New</vt:lpstr>
      <vt:lpstr>Helvatica</vt:lpstr>
      <vt:lpstr>Helvetica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Outsourcing / Offshoring Business</vt:lpstr>
      <vt:lpstr>Outsourcing / Offshoring Business</vt:lpstr>
      <vt:lpstr>Outsourcing / Offshoring Business</vt:lpstr>
      <vt:lpstr>What activities can be outsourced/ offshored?</vt:lpstr>
      <vt:lpstr>What activities can be outsourced/ offshored?</vt:lpstr>
      <vt:lpstr> How to find Clients, Partners in Foreign Countries?</vt:lpstr>
      <vt:lpstr> How to find Clients, Partners in Foreign Countries?</vt:lpstr>
      <vt:lpstr> How to find Clients, Partners in Foreign Countries?</vt:lpstr>
      <vt:lpstr> Cost of New Clients Acquisition (from above methods)</vt:lpstr>
      <vt:lpstr> Cost of New Clients Acquisition (from above methods)</vt:lpstr>
      <vt:lpstr>Preparing office infrastructure</vt:lpstr>
      <vt:lpstr>Preparing office infrastructure</vt:lpstr>
      <vt:lpstr>Preparing office infrastructure</vt:lpstr>
      <vt:lpstr>Preparing office infrastructure</vt:lpstr>
      <vt:lpstr>Pricing Methods and Models</vt:lpstr>
      <vt:lpstr>Resolving Issues and Other essentials</vt:lpstr>
      <vt:lpstr>Who Offshores &amp; Who Outsources ?</vt:lpstr>
      <vt:lpstr>Who Offshores &amp; Who Outsources ?</vt:lpstr>
      <vt:lpstr>Problems of Offshoring </vt:lpstr>
      <vt:lpstr>Problems of Offshoring </vt:lpstr>
      <vt:lpstr>Problems of Offshoring </vt:lpstr>
      <vt:lpstr>Problems of Offshoring </vt:lpstr>
      <vt:lpstr>PowerPoint Presentation</vt:lpstr>
      <vt:lpstr>Our Offices: India and Worldwide  Metro Offices:   Mumbai, Delhi, Kolkata, Bangalore Gujarat Offices:   Ahmedabad, Vadodara, Vapi Worldwide Offices:  London, Dubai, Houston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Krupa Patel</dc:creator>
  <cp:lastModifiedBy>Farhad Wadia</cp:lastModifiedBy>
  <cp:revision>87</cp:revision>
  <cp:lastPrinted>2020-12-21T12:33:17Z</cp:lastPrinted>
  <dcterms:created xsi:type="dcterms:W3CDTF">2020-12-09T12:27:09Z</dcterms:created>
  <dcterms:modified xsi:type="dcterms:W3CDTF">2023-11-01T10:25:24Z</dcterms:modified>
</cp:coreProperties>
</file>