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4"/>
  </p:notesMasterIdLst>
  <p:sldIdLst>
    <p:sldId id="256" r:id="rId2"/>
    <p:sldId id="257" r:id="rId3"/>
    <p:sldId id="259" r:id="rId4"/>
    <p:sldId id="258" r:id="rId5"/>
    <p:sldId id="260" r:id="rId6"/>
    <p:sldId id="261" r:id="rId7"/>
    <p:sldId id="262" r:id="rId8"/>
    <p:sldId id="264" r:id="rId9"/>
    <p:sldId id="276" r:id="rId10"/>
    <p:sldId id="279" r:id="rId11"/>
    <p:sldId id="265" r:id="rId12"/>
    <p:sldId id="268" r:id="rId13"/>
    <p:sldId id="275" r:id="rId14"/>
    <p:sldId id="280" r:id="rId15"/>
    <p:sldId id="263" r:id="rId16"/>
    <p:sldId id="269" r:id="rId17"/>
    <p:sldId id="286" r:id="rId18"/>
    <p:sldId id="270" r:id="rId19"/>
    <p:sldId id="277" r:id="rId20"/>
    <p:sldId id="271" r:id="rId21"/>
    <p:sldId id="281" r:id="rId22"/>
    <p:sldId id="272" r:id="rId23"/>
    <p:sldId id="282" r:id="rId24"/>
    <p:sldId id="274" r:id="rId25"/>
    <p:sldId id="278" r:id="rId26"/>
    <p:sldId id="287" r:id="rId27"/>
    <p:sldId id="266" r:id="rId28"/>
    <p:sldId id="267" r:id="rId29"/>
    <p:sldId id="283" r:id="rId30"/>
    <p:sldId id="273" r:id="rId31"/>
    <p:sldId id="284" r:id="rId32"/>
    <p:sldId id="28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11" autoAdjust="0"/>
  </p:normalViewPr>
  <p:slideViewPr>
    <p:cSldViewPr snapToGrid="0">
      <p:cViewPr varScale="1">
        <p:scale>
          <a:sx n="94" d="100"/>
          <a:sy n="94" d="100"/>
        </p:scale>
        <p:origin x="11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DBA89-24AC-43FE-B836-AD7A16794358}" type="datetimeFigureOut">
              <a:rPr lang="en-IN" smtClean="0"/>
              <a:t>18/02/2025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F51E2-A734-4E0F-BB13-F8BC6BF0F1E0}" type="slidenum">
              <a:rPr lang="en-IN" smtClean="0"/>
              <a:t>‹#›</a:t>
            </a:fld>
            <a:endParaRPr lang="en-IN"/>
          </a:p>
        </p:txBody>
      </p:sp>
    </p:spTree>
    <p:extLst>
      <p:ext uri="{BB962C8B-B14F-4D97-AF65-F5344CB8AC3E}">
        <p14:creationId xmlns:p14="http://schemas.microsoft.com/office/powerpoint/2010/main" val="408604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EF51E2-A734-4E0F-BB13-F8BC6BF0F1E0}" type="slidenum">
              <a:rPr lang="en-IN" smtClean="0"/>
              <a:t>6</a:t>
            </a:fld>
            <a:endParaRPr lang="en-IN"/>
          </a:p>
        </p:txBody>
      </p:sp>
    </p:spTree>
    <p:extLst>
      <p:ext uri="{BB962C8B-B14F-4D97-AF65-F5344CB8AC3E}">
        <p14:creationId xmlns:p14="http://schemas.microsoft.com/office/powerpoint/2010/main" val="55481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ECE0BD-F775-4300-BEB8-D81DCAD76A45}" type="datetimeFigureOut">
              <a:rPr lang="en-IN" smtClean="0"/>
              <a:t>18/02/2025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15274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CE0BD-F775-4300-BEB8-D81DCAD76A45}" type="datetimeFigureOut">
              <a:rPr lang="en-IN" smtClean="0"/>
              <a:t>18/02/2025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398114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CE0BD-F775-4300-BEB8-D81DCAD76A45}" type="datetimeFigureOut">
              <a:rPr lang="en-IN" smtClean="0"/>
              <a:t>18/02/2025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243CB-2989-499C-9217-847D01F90CFA}"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128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CE0BD-F775-4300-BEB8-D81DCAD76A45}" type="datetimeFigureOut">
              <a:rPr lang="en-IN" smtClean="0"/>
              <a:t>18/02/2025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2393741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CE0BD-F775-4300-BEB8-D81DCAD76A45}" type="datetimeFigureOut">
              <a:rPr lang="en-IN" smtClean="0"/>
              <a:t>18/02/2025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243CB-2989-499C-9217-847D01F90CFA}"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3769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CE0BD-F775-4300-BEB8-D81DCAD76A45}" type="datetimeFigureOut">
              <a:rPr lang="en-IN" smtClean="0"/>
              <a:t>18/02/2025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383934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ECE0BD-F775-4300-BEB8-D81DCAD76A45}" type="datetimeFigureOut">
              <a:rPr lang="en-IN" smtClean="0"/>
              <a:t>18/02/2025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1498304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ECE0BD-F775-4300-BEB8-D81DCAD76A45}" type="datetimeFigureOut">
              <a:rPr lang="en-IN" smtClean="0"/>
              <a:t>18/02/2025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378385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ECE0BD-F775-4300-BEB8-D81DCAD76A45}" type="datetimeFigureOut">
              <a:rPr lang="en-IN" smtClean="0"/>
              <a:t>18/02/2025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249140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CE0BD-F775-4300-BEB8-D81DCAD76A45}" type="datetimeFigureOut">
              <a:rPr lang="en-IN" smtClean="0"/>
              <a:t>18/02/2025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265451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ECE0BD-F775-4300-BEB8-D81DCAD76A45}" type="datetimeFigureOut">
              <a:rPr lang="en-IN" smtClean="0"/>
              <a:t>18/02/2025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294975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ECE0BD-F775-4300-BEB8-D81DCAD76A45}" type="datetimeFigureOut">
              <a:rPr lang="en-IN" smtClean="0"/>
              <a:t>18/02/2025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383231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ECE0BD-F775-4300-BEB8-D81DCAD76A45}" type="datetimeFigureOut">
              <a:rPr lang="en-IN" smtClean="0"/>
              <a:t>18/02/2025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190536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CE0BD-F775-4300-BEB8-D81DCAD76A45}" type="datetimeFigureOut">
              <a:rPr lang="en-IN" smtClean="0"/>
              <a:t>18/02/2025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27349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ECE0BD-F775-4300-BEB8-D81DCAD76A45}" type="datetimeFigureOut">
              <a:rPr lang="en-IN" smtClean="0"/>
              <a:t>18/02/2025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1243CB-2989-499C-9217-847D01F90CFA}" type="slidenum">
              <a:rPr lang="en-IN" smtClean="0"/>
              <a:t>‹#›</a:t>
            </a:fld>
            <a:endParaRPr lang="en-IN"/>
          </a:p>
        </p:txBody>
      </p:sp>
    </p:spTree>
    <p:extLst>
      <p:ext uri="{BB962C8B-B14F-4D97-AF65-F5344CB8AC3E}">
        <p14:creationId xmlns:p14="http://schemas.microsoft.com/office/powerpoint/2010/main" val="18804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1243CB-2989-499C-9217-847D01F90CFA}" type="slidenum">
              <a:rPr lang="en-IN" smtClean="0"/>
              <a:t>‹#›</a:t>
            </a:fld>
            <a:endParaRPr lang="en-IN"/>
          </a:p>
        </p:txBody>
      </p:sp>
      <p:sp>
        <p:nvSpPr>
          <p:cNvPr id="5" name="Date Placeholder 4"/>
          <p:cNvSpPr>
            <a:spLocks noGrp="1"/>
          </p:cNvSpPr>
          <p:nvPr>
            <p:ph type="dt" sz="half" idx="10"/>
          </p:nvPr>
        </p:nvSpPr>
        <p:spPr/>
        <p:txBody>
          <a:bodyPr/>
          <a:lstStyle/>
          <a:p>
            <a:fld id="{AEECE0BD-F775-4300-BEB8-D81DCAD76A45}" type="datetimeFigureOut">
              <a:rPr lang="en-IN" smtClean="0"/>
              <a:t>18/02/2025</a:t>
            </a:fld>
            <a:endParaRPr lang="en-IN"/>
          </a:p>
        </p:txBody>
      </p:sp>
    </p:spTree>
    <p:extLst>
      <p:ext uri="{BB962C8B-B14F-4D97-AF65-F5344CB8AC3E}">
        <p14:creationId xmlns:p14="http://schemas.microsoft.com/office/powerpoint/2010/main" val="371859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ECE0BD-F775-4300-BEB8-D81DCAD76A45}" type="datetimeFigureOut">
              <a:rPr lang="en-IN" smtClean="0"/>
              <a:t>18/02/2025</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1243CB-2989-499C-9217-847D01F90CFA}" type="slidenum">
              <a:rPr lang="en-IN" smtClean="0"/>
              <a:t>‹#›</a:t>
            </a:fld>
            <a:endParaRPr lang="en-IN"/>
          </a:p>
        </p:txBody>
      </p:sp>
    </p:spTree>
    <p:extLst>
      <p:ext uri="{BB962C8B-B14F-4D97-AF65-F5344CB8AC3E}">
        <p14:creationId xmlns:p14="http://schemas.microsoft.com/office/powerpoint/2010/main" val="19795325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29DB-3A75-BCA3-AC54-EAC5030F83D9}"/>
              </a:ext>
            </a:extLst>
          </p:cNvPr>
          <p:cNvSpPr>
            <a:spLocks noGrp="1"/>
          </p:cNvSpPr>
          <p:nvPr>
            <p:ph type="ctrTitle"/>
          </p:nvPr>
        </p:nvSpPr>
        <p:spPr>
          <a:xfrm>
            <a:off x="1524000" y="198536"/>
            <a:ext cx="9144000" cy="2387600"/>
          </a:xfrm>
        </p:spPr>
        <p:txBody>
          <a:bodyPr>
            <a:normAutofit fontScale="90000"/>
          </a:bodyPr>
          <a:lstStyle/>
          <a:p>
            <a:pPr algn="l"/>
            <a:r>
              <a:rPr lang="en-US" dirty="0">
                <a:solidFill>
                  <a:schemeClr val="tx1"/>
                </a:solidFill>
              </a:rPr>
              <a:t>Navigating International Taxation for Individuals</a:t>
            </a:r>
            <a:r>
              <a:rPr lang="en-IN" dirty="0">
                <a:solidFill>
                  <a:schemeClr val="tx1"/>
                </a:solidFill>
              </a:rPr>
              <a:t> and India-US DTAA</a:t>
            </a:r>
            <a:r>
              <a:rPr lang="en-IN" dirty="0"/>
              <a:t>	</a:t>
            </a:r>
          </a:p>
        </p:txBody>
      </p:sp>
      <p:sp>
        <p:nvSpPr>
          <p:cNvPr id="3" name="Subtitle 2">
            <a:extLst>
              <a:ext uri="{FF2B5EF4-FFF2-40B4-BE49-F238E27FC236}">
                <a16:creationId xmlns:a16="http://schemas.microsoft.com/office/drawing/2014/main" id="{559E12C7-E5F9-0020-3DCE-E23AC4054400}"/>
              </a:ext>
            </a:extLst>
          </p:cNvPr>
          <p:cNvSpPr>
            <a:spLocks noGrp="1"/>
          </p:cNvSpPr>
          <p:nvPr>
            <p:ph type="subTitle" idx="1"/>
          </p:nvPr>
        </p:nvSpPr>
        <p:spPr>
          <a:xfrm>
            <a:off x="1524000" y="2433114"/>
            <a:ext cx="9144000" cy="4655842"/>
          </a:xfrm>
        </p:spPr>
        <p:txBody>
          <a:bodyPr>
            <a:normAutofit/>
          </a:bodyPr>
          <a:lstStyle/>
          <a:p>
            <a:pPr algn="l"/>
            <a:br>
              <a:rPr lang="en-IN" dirty="0"/>
            </a:br>
            <a:r>
              <a:rPr lang="en-IN" sz="3600" dirty="0"/>
              <a:t>By CA Rishabh Mehta, CPA</a:t>
            </a:r>
          </a:p>
          <a:p>
            <a:endParaRPr lang="en-IN" dirty="0"/>
          </a:p>
          <a:p>
            <a:br>
              <a:rPr lang="en-IN" dirty="0"/>
            </a:br>
            <a:br>
              <a:rPr lang="en-IN" dirty="0"/>
            </a:br>
            <a:endParaRPr lang="en-IN" dirty="0"/>
          </a:p>
          <a:p>
            <a:endParaRPr lang="en-IN" dirty="0"/>
          </a:p>
          <a:p>
            <a:pPr algn="l"/>
            <a:r>
              <a:rPr lang="en-IN" i="1" u="sng" dirty="0"/>
              <a:t>MNP &amp; Associates </a:t>
            </a:r>
            <a:br>
              <a:rPr lang="en-IN" dirty="0"/>
            </a:br>
            <a:r>
              <a:rPr lang="en-IN" sz="1800" dirty="0"/>
              <a:t>Chartered Accountants</a:t>
            </a:r>
            <a:br>
              <a:rPr lang="en-IN" sz="1800" dirty="0"/>
            </a:br>
            <a:r>
              <a:rPr lang="en-IN" sz="1800" dirty="0"/>
              <a:t>Office No. 1212, RK World Tower</a:t>
            </a:r>
            <a:br>
              <a:rPr lang="en-IN" sz="1800" dirty="0"/>
            </a:br>
            <a:r>
              <a:rPr lang="en-IN" sz="1800" dirty="0"/>
              <a:t>150 Ft. Ring Road, Shital Park Circle</a:t>
            </a:r>
            <a:br>
              <a:rPr lang="en-IN" sz="1800" dirty="0"/>
            </a:br>
            <a:r>
              <a:rPr lang="en-IN" sz="1800" dirty="0"/>
              <a:t>Rajkot - 360006</a:t>
            </a:r>
            <a:endParaRPr lang="en-IN" dirty="0"/>
          </a:p>
        </p:txBody>
      </p:sp>
      <p:pic>
        <p:nvPicPr>
          <p:cNvPr id="5" name="Picture 4">
            <a:extLst>
              <a:ext uri="{FF2B5EF4-FFF2-40B4-BE49-F238E27FC236}">
                <a16:creationId xmlns:a16="http://schemas.microsoft.com/office/drawing/2014/main" id="{065B34C2-B3F8-3453-6DFB-2C25806E9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017" y="3536601"/>
            <a:ext cx="2686659" cy="1470527"/>
          </a:xfrm>
          <a:prstGeom prst="rect">
            <a:avLst/>
          </a:prstGeom>
        </p:spPr>
      </p:pic>
    </p:spTree>
    <p:extLst>
      <p:ext uri="{BB962C8B-B14F-4D97-AF65-F5344CB8AC3E}">
        <p14:creationId xmlns:p14="http://schemas.microsoft.com/office/powerpoint/2010/main" val="31414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3FC1B-47A0-A2A2-8B53-95484C5E85A8}"/>
              </a:ext>
            </a:extLst>
          </p:cNvPr>
          <p:cNvSpPr>
            <a:spLocks noGrp="1"/>
          </p:cNvSpPr>
          <p:nvPr>
            <p:ph type="title"/>
          </p:nvPr>
        </p:nvSpPr>
        <p:spPr>
          <a:xfrm>
            <a:off x="677334" y="335279"/>
            <a:ext cx="8596668" cy="1320800"/>
          </a:xfrm>
        </p:spPr>
        <p:txBody>
          <a:bodyPr/>
          <a:lstStyle/>
          <a:p>
            <a:r>
              <a:rPr lang="en-IN" dirty="0"/>
              <a:t>Categories (included as per new income tax bill)</a:t>
            </a:r>
          </a:p>
        </p:txBody>
      </p:sp>
      <p:sp>
        <p:nvSpPr>
          <p:cNvPr id="3" name="Content Placeholder 2">
            <a:extLst>
              <a:ext uri="{FF2B5EF4-FFF2-40B4-BE49-F238E27FC236}">
                <a16:creationId xmlns:a16="http://schemas.microsoft.com/office/drawing/2014/main" id="{9929CF35-68DD-0323-56FF-FB9EBA693A0E}"/>
              </a:ext>
            </a:extLst>
          </p:cNvPr>
          <p:cNvSpPr>
            <a:spLocks noGrp="1"/>
          </p:cNvSpPr>
          <p:nvPr>
            <p:ph idx="1"/>
          </p:nvPr>
        </p:nvSpPr>
        <p:spPr>
          <a:xfrm>
            <a:off x="677334" y="2042159"/>
            <a:ext cx="8596668" cy="4385283"/>
          </a:xfrm>
        </p:spPr>
        <p:txBody>
          <a:bodyPr/>
          <a:lstStyle/>
          <a:p>
            <a:r>
              <a:rPr lang="en-US" b="1" dirty="0"/>
              <a:t>Special Cases:</a:t>
            </a:r>
            <a:endParaRPr lang="en-US" dirty="0"/>
          </a:p>
          <a:p>
            <a:pPr>
              <a:buFont typeface="Arial" panose="020B0604020202020204" pitchFamily="34" charset="0"/>
              <a:buChar char="•"/>
            </a:pPr>
            <a:r>
              <a:rPr lang="en-US" b="1" dirty="0"/>
              <a:t>Indian citizens leaving for employment or as a crew member of an Indian ship</a:t>
            </a:r>
            <a:r>
              <a:rPr lang="en-US" dirty="0"/>
              <a:t>: 182-day rule applies.</a:t>
            </a:r>
          </a:p>
          <a:p>
            <a:pPr>
              <a:buFont typeface="Arial" panose="020B0604020202020204" pitchFamily="34" charset="0"/>
              <a:buChar char="•"/>
            </a:pPr>
            <a:r>
              <a:rPr lang="en-US" b="1" dirty="0"/>
              <a:t>Indian citizens/PIO visiting India</a:t>
            </a:r>
            <a:r>
              <a:rPr lang="en-US" dirty="0"/>
              <a:t>: 60-day rule extends to </a:t>
            </a:r>
            <a:r>
              <a:rPr lang="en-US" b="1" dirty="0"/>
              <a:t>120 days if income &gt; ₹15 lakh</a:t>
            </a:r>
            <a:r>
              <a:rPr lang="en-US" dirty="0"/>
              <a:t>.</a:t>
            </a:r>
          </a:p>
          <a:p>
            <a:pPr>
              <a:buFont typeface="Arial" panose="020B0604020202020204" pitchFamily="34" charset="0"/>
              <a:buChar char="•"/>
            </a:pPr>
            <a:r>
              <a:rPr lang="en-US" b="1" dirty="0"/>
              <a:t>Deemed Resident: (New Category)</a:t>
            </a:r>
            <a:endParaRPr lang="en-US" dirty="0"/>
          </a:p>
          <a:p>
            <a:pPr marL="742950" lvl="1" indent="-285750">
              <a:buFont typeface="Arial" panose="020B0604020202020204" pitchFamily="34" charset="0"/>
              <a:buChar char="•"/>
            </a:pPr>
            <a:r>
              <a:rPr lang="en-US" dirty="0"/>
              <a:t>Indian citizen with </a:t>
            </a:r>
            <a:r>
              <a:rPr lang="en-US" b="1" dirty="0"/>
              <a:t>income &gt; ₹15 lakh</a:t>
            </a:r>
            <a:r>
              <a:rPr lang="en-US" dirty="0"/>
              <a:t> who is </a:t>
            </a:r>
            <a:r>
              <a:rPr lang="en-US" b="1" dirty="0"/>
              <a:t>not liable to tax in any other country</a:t>
            </a:r>
            <a:r>
              <a:rPr lang="en-US" dirty="0"/>
              <a:t> is considered a resident.</a:t>
            </a:r>
          </a:p>
          <a:p>
            <a:endParaRPr lang="en-IN" dirty="0"/>
          </a:p>
        </p:txBody>
      </p:sp>
    </p:spTree>
    <p:extLst>
      <p:ext uri="{BB962C8B-B14F-4D97-AF65-F5344CB8AC3E}">
        <p14:creationId xmlns:p14="http://schemas.microsoft.com/office/powerpoint/2010/main" val="217029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2951-ECBE-B94F-CD06-F1ACBAFFBEAA}"/>
              </a:ext>
            </a:extLst>
          </p:cNvPr>
          <p:cNvSpPr>
            <a:spLocks noGrp="1"/>
          </p:cNvSpPr>
          <p:nvPr>
            <p:ph type="title"/>
          </p:nvPr>
        </p:nvSpPr>
        <p:spPr>
          <a:xfrm>
            <a:off x="838200" y="88459"/>
            <a:ext cx="10515600" cy="1325563"/>
          </a:xfrm>
        </p:spPr>
        <p:txBody>
          <a:bodyPr/>
          <a:lstStyle/>
          <a:p>
            <a:r>
              <a:rPr lang="en-IN" dirty="0"/>
              <a:t>Determining Residency</a:t>
            </a:r>
          </a:p>
        </p:txBody>
      </p:sp>
      <p:pic>
        <p:nvPicPr>
          <p:cNvPr id="7" name="Content Placeholder 6">
            <a:extLst>
              <a:ext uri="{FF2B5EF4-FFF2-40B4-BE49-F238E27FC236}">
                <a16:creationId xmlns:a16="http://schemas.microsoft.com/office/drawing/2014/main" id="{483461C2-9CD1-57CC-9AD0-C7D09984A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3120"/>
            <a:ext cx="11978640" cy="5781040"/>
          </a:xfrm>
        </p:spPr>
      </p:pic>
    </p:spTree>
    <p:extLst>
      <p:ext uri="{BB962C8B-B14F-4D97-AF65-F5344CB8AC3E}">
        <p14:creationId xmlns:p14="http://schemas.microsoft.com/office/powerpoint/2010/main" val="272275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5AEC-7A6B-5075-0771-CD04FA8F772C}"/>
              </a:ext>
            </a:extLst>
          </p:cNvPr>
          <p:cNvSpPr>
            <a:spLocks noGrp="1"/>
          </p:cNvSpPr>
          <p:nvPr>
            <p:ph type="title"/>
          </p:nvPr>
        </p:nvSpPr>
        <p:spPr>
          <a:xfrm>
            <a:off x="838200" y="0"/>
            <a:ext cx="10515600" cy="1325563"/>
          </a:xfrm>
        </p:spPr>
        <p:txBody>
          <a:bodyPr/>
          <a:lstStyle/>
          <a:p>
            <a:r>
              <a:rPr lang="en-IN" b="1" i="0" dirty="0">
                <a:solidFill>
                  <a:srgbClr val="314259"/>
                </a:solidFill>
                <a:effectLst/>
                <a:latin typeface="Gilroy"/>
              </a:rPr>
              <a:t>Residential Status (Typical Cases)</a:t>
            </a:r>
            <a:br>
              <a:rPr lang="en-IN" b="1" i="0" dirty="0">
                <a:solidFill>
                  <a:srgbClr val="314259"/>
                </a:solidFill>
                <a:effectLst/>
                <a:latin typeface="Gilroy"/>
              </a:rPr>
            </a:br>
            <a:endParaRPr lang="en-IN" dirty="0"/>
          </a:p>
        </p:txBody>
      </p:sp>
      <p:graphicFrame>
        <p:nvGraphicFramePr>
          <p:cNvPr id="4" name="Content Placeholder 3">
            <a:extLst>
              <a:ext uri="{FF2B5EF4-FFF2-40B4-BE49-F238E27FC236}">
                <a16:creationId xmlns:a16="http://schemas.microsoft.com/office/drawing/2014/main" id="{A5730DC8-E00F-95D9-925C-5B07B067E37D}"/>
              </a:ext>
            </a:extLst>
          </p:cNvPr>
          <p:cNvGraphicFramePr>
            <a:graphicFrameLocks noGrp="1"/>
          </p:cNvGraphicFramePr>
          <p:nvPr>
            <p:ph idx="1"/>
            <p:extLst>
              <p:ext uri="{D42A27DB-BD31-4B8C-83A1-F6EECF244321}">
                <p14:modId xmlns:p14="http://schemas.microsoft.com/office/powerpoint/2010/main" val="800427156"/>
              </p:ext>
            </p:extLst>
          </p:nvPr>
        </p:nvGraphicFramePr>
        <p:xfrm>
          <a:off x="1011599" y="623380"/>
          <a:ext cx="9402402" cy="6234620"/>
        </p:xfrm>
        <a:graphic>
          <a:graphicData uri="http://schemas.openxmlformats.org/drawingml/2006/table">
            <a:tbl>
              <a:tblPr/>
              <a:tblGrid>
                <a:gridCol w="4701201">
                  <a:extLst>
                    <a:ext uri="{9D8B030D-6E8A-4147-A177-3AD203B41FA5}">
                      <a16:colId xmlns:a16="http://schemas.microsoft.com/office/drawing/2014/main" val="3544810339"/>
                    </a:ext>
                  </a:extLst>
                </a:gridCol>
                <a:gridCol w="4701201">
                  <a:extLst>
                    <a:ext uri="{9D8B030D-6E8A-4147-A177-3AD203B41FA5}">
                      <a16:colId xmlns:a16="http://schemas.microsoft.com/office/drawing/2014/main" val="751375942"/>
                    </a:ext>
                  </a:extLst>
                </a:gridCol>
              </a:tblGrid>
              <a:tr h="745855">
                <a:tc>
                  <a:txBody>
                    <a:bodyPr/>
                    <a:lstStyle/>
                    <a:p>
                      <a:pPr algn="ctr" rtl="0" fontAlgn="t">
                        <a:lnSpc>
                          <a:spcPts val="2400"/>
                        </a:lnSpc>
                        <a:spcBef>
                          <a:spcPts val="1500"/>
                        </a:spcBef>
                        <a:spcAft>
                          <a:spcPts val="1500"/>
                        </a:spcAft>
                      </a:pPr>
                      <a:r>
                        <a:rPr lang="en-IN" sz="1600" b="1" dirty="0">
                          <a:solidFill>
                            <a:srgbClr val="314259"/>
                          </a:solidFill>
                          <a:effectLst/>
                        </a:rPr>
                        <a:t>Situation</a:t>
                      </a:r>
                      <a:endParaRPr lang="en-IN" sz="1600" b="0" dirty="0">
                        <a:solidFill>
                          <a:srgbClr val="314259"/>
                        </a:solidFill>
                        <a:effectLst/>
                      </a:endParaRPr>
                    </a:p>
                    <a:p>
                      <a:pPr algn="ctr" rtl="0" fontAlgn="t">
                        <a:lnSpc>
                          <a:spcPts val="2400"/>
                        </a:lnSpc>
                        <a:spcBef>
                          <a:spcPts val="1500"/>
                        </a:spcBef>
                        <a:spcAft>
                          <a:spcPts val="1500"/>
                        </a:spcAft>
                      </a:pPr>
                      <a:endParaRPr lang="en-IN" sz="1200" b="0" dirty="0">
                        <a:solidFill>
                          <a:srgbClr val="314259"/>
                        </a:solidFill>
                        <a:effectLst/>
                      </a:endParaRPr>
                    </a:p>
                  </a:txBody>
                  <a:tcPr marL="67202" marR="67202" marT="67202" marB="67202">
                    <a:lnL w="8649" cap="flat" cmpd="sng" algn="ctr">
                      <a:solidFill>
                        <a:srgbClr val="DDDDDD"/>
                      </a:solidFill>
                      <a:prstDash val="solid"/>
                      <a:round/>
                      <a:headEnd type="none" w="med" len="med"/>
                      <a:tailEnd type="none" w="med" len="med"/>
                    </a:lnL>
                    <a:lnR w="8649" cap="flat" cmpd="sng" algn="ctr">
                      <a:solidFill>
                        <a:srgbClr val="DDDDDD"/>
                      </a:solidFill>
                      <a:prstDash val="solid"/>
                      <a:round/>
                      <a:headEnd type="none" w="med" len="med"/>
                      <a:tailEnd type="none" w="med" len="med"/>
                    </a:lnR>
                    <a:lnT w="8649" cap="flat" cmpd="sng" algn="ctr">
                      <a:solidFill>
                        <a:srgbClr val="DDDDDD"/>
                      </a:solidFill>
                      <a:prstDash val="solid"/>
                      <a:round/>
                      <a:headEnd type="none" w="med" len="med"/>
                      <a:tailEnd type="none" w="med" len="med"/>
                    </a:lnT>
                    <a:lnB w="8649" cap="flat" cmpd="sng" algn="ctr">
                      <a:solidFill>
                        <a:srgbClr val="DDDDDD"/>
                      </a:solidFill>
                      <a:prstDash val="solid"/>
                      <a:round/>
                      <a:headEnd type="none" w="med" len="med"/>
                      <a:tailEnd type="none" w="med" len="med"/>
                    </a:lnB>
                    <a:noFill/>
                  </a:tcPr>
                </a:tc>
                <a:tc>
                  <a:txBody>
                    <a:bodyPr/>
                    <a:lstStyle/>
                    <a:p>
                      <a:pPr algn="ctr" rtl="0" fontAlgn="t">
                        <a:lnSpc>
                          <a:spcPts val="2400"/>
                        </a:lnSpc>
                        <a:spcBef>
                          <a:spcPts val="1500"/>
                        </a:spcBef>
                        <a:spcAft>
                          <a:spcPts val="1500"/>
                        </a:spcAft>
                      </a:pPr>
                      <a:r>
                        <a:rPr lang="en-US" sz="1600" b="1" dirty="0">
                          <a:solidFill>
                            <a:srgbClr val="314259"/>
                          </a:solidFill>
                          <a:effectLst/>
                        </a:rPr>
                        <a:t>Deemed to be a resident of the country in which:</a:t>
                      </a:r>
                      <a:endParaRPr lang="en-US" sz="1600" b="0" dirty="0">
                        <a:solidFill>
                          <a:srgbClr val="314259"/>
                        </a:solidFill>
                        <a:effectLst/>
                      </a:endParaRPr>
                    </a:p>
                    <a:p>
                      <a:pPr algn="ctr" rtl="0" fontAlgn="t">
                        <a:lnSpc>
                          <a:spcPts val="2400"/>
                        </a:lnSpc>
                        <a:spcBef>
                          <a:spcPts val="1500"/>
                        </a:spcBef>
                        <a:spcAft>
                          <a:spcPts val="1500"/>
                        </a:spcAft>
                      </a:pPr>
                      <a:r>
                        <a:rPr lang="en-US" sz="1200" b="1" dirty="0">
                          <a:solidFill>
                            <a:srgbClr val="314259"/>
                          </a:solidFill>
                          <a:effectLst/>
                        </a:rPr>
                        <a:t> </a:t>
                      </a:r>
                      <a:endParaRPr lang="en-US" sz="1200" b="0" dirty="0">
                        <a:solidFill>
                          <a:srgbClr val="314259"/>
                        </a:solidFill>
                        <a:effectLst/>
                      </a:endParaRPr>
                    </a:p>
                  </a:txBody>
                  <a:tcPr marL="67202" marR="67202" marT="67202" marB="67202">
                    <a:lnL w="8649" cap="flat" cmpd="sng" algn="ctr">
                      <a:solidFill>
                        <a:srgbClr val="DDDDDD"/>
                      </a:solidFill>
                      <a:prstDash val="solid"/>
                      <a:round/>
                      <a:headEnd type="none" w="med" len="med"/>
                      <a:tailEnd type="none" w="med" len="med"/>
                    </a:lnL>
                    <a:lnR w="8649" cap="flat" cmpd="sng" algn="ctr">
                      <a:solidFill>
                        <a:srgbClr val="DDDDDD"/>
                      </a:solidFill>
                      <a:prstDash val="solid"/>
                      <a:round/>
                      <a:headEnd type="none" w="med" len="med"/>
                      <a:tailEnd type="none" w="med" len="med"/>
                    </a:lnR>
                    <a:lnT w="8649" cap="flat" cmpd="sng" algn="ctr">
                      <a:solidFill>
                        <a:srgbClr val="DDDDDD"/>
                      </a:solidFill>
                      <a:prstDash val="solid"/>
                      <a:round/>
                      <a:headEnd type="none" w="med" len="med"/>
                      <a:tailEnd type="none" w="med" len="med"/>
                    </a:lnT>
                    <a:lnB w="8649"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813514976"/>
                  </a:ext>
                </a:extLst>
              </a:tr>
              <a:tr h="579495">
                <a:tc>
                  <a:txBody>
                    <a:bodyPr/>
                    <a:lstStyle/>
                    <a:p>
                      <a:pPr rtl="0" fontAlgn="t">
                        <a:lnSpc>
                          <a:spcPts val="2400"/>
                        </a:lnSpc>
                        <a:spcBef>
                          <a:spcPts val="1500"/>
                        </a:spcBef>
                        <a:spcAft>
                          <a:spcPts val="1500"/>
                        </a:spcAft>
                      </a:pPr>
                      <a:r>
                        <a:rPr lang="en-US" sz="1600" b="0" dirty="0">
                          <a:solidFill>
                            <a:srgbClr val="314259"/>
                          </a:solidFill>
                          <a:effectLst/>
                        </a:rPr>
                        <a:t>A permanent home in both states</a:t>
                      </a:r>
                    </a:p>
                  </a:txBody>
                  <a:tcPr marL="67202" marR="67202" marT="67202" marB="67202">
                    <a:lnL w="8649" cap="flat" cmpd="sng" algn="ctr">
                      <a:solidFill>
                        <a:srgbClr val="DDDDDD"/>
                      </a:solidFill>
                      <a:prstDash val="solid"/>
                      <a:round/>
                      <a:headEnd type="none" w="med" len="med"/>
                      <a:tailEnd type="none" w="med" len="med"/>
                    </a:lnL>
                    <a:lnR w="8649" cap="flat" cmpd="sng" algn="ctr">
                      <a:solidFill>
                        <a:srgbClr val="DDDDDD"/>
                      </a:solidFill>
                      <a:prstDash val="solid"/>
                      <a:round/>
                      <a:headEnd type="none" w="med" len="med"/>
                      <a:tailEnd type="none" w="med" len="med"/>
                    </a:lnR>
                    <a:lnT w="8649" cap="flat" cmpd="sng" algn="ctr">
                      <a:solidFill>
                        <a:srgbClr val="DDDDDD"/>
                      </a:solidFill>
                      <a:prstDash val="solid"/>
                      <a:round/>
                      <a:headEnd type="none" w="med" len="med"/>
                      <a:tailEnd type="none" w="med" len="med"/>
                    </a:lnT>
                    <a:lnB w="8649" cap="flat" cmpd="sng" algn="ctr">
                      <a:solidFill>
                        <a:srgbClr val="DDDDDD"/>
                      </a:solidFill>
                      <a:prstDash val="solid"/>
                      <a:round/>
                      <a:headEnd type="none" w="med" len="med"/>
                      <a:tailEnd type="none" w="med" len="med"/>
                    </a:lnB>
                    <a:noFill/>
                  </a:tcPr>
                </a:tc>
                <a:tc>
                  <a:txBody>
                    <a:bodyPr/>
                    <a:lstStyle/>
                    <a:p>
                      <a:pPr rtl="0" fontAlgn="t">
                        <a:lnSpc>
                          <a:spcPts val="2400"/>
                        </a:lnSpc>
                        <a:spcBef>
                          <a:spcPts val="1500"/>
                        </a:spcBef>
                        <a:spcAft>
                          <a:spcPts val="1500"/>
                        </a:spcAft>
                      </a:pPr>
                      <a:r>
                        <a:rPr lang="en-US" sz="1600" b="0" dirty="0">
                          <a:solidFill>
                            <a:srgbClr val="314259"/>
                          </a:solidFill>
                          <a:effectLst/>
                        </a:rPr>
                        <a:t>Personal and economic relations are closer.</a:t>
                      </a:r>
                    </a:p>
                    <a:p>
                      <a:pPr rtl="0" fontAlgn="t">
                        <a:lnSpc>
                          <a:spcPts val="2400"/>
                        </a:lnSpc>
                        <a:spcBef>
                          <a:spcPts val="1500"/>
                        </a:spcBef>
                        <a:spcAft>
                          <a:spcPts val="1500"/>
                        </a:spcAft>
                      </a:pPr>
                      <a:r>
                        <a:rPr lang="en-US" sz="1600" b="0" dirty="0">
                          <a:solidFill>
                            <a:srgbClr val="314259"/>
                          </a:solidFill>
                          <a:effectLst/>
                        </a:rPr>
                        <a:t> </a:t>
                      </a:r>
                    </a:p>
                  </a:txBody>
                  <a:tcPr marL="67202" marR="67202" marT="67202" marB="67202">
                    <a:lnL w="8649" cap="flat" cmpd="sng" algn="ctr">
                      <a:solidFill>
                        <a:srgbClr val="DDDDDD"/>
                      </a:solidFill>
                      <a:prstDash val="solid"/>
                      <a:round/>
                      <a:headEnd type="none" w="med" len="med"/>
                      <a:tailEnd type="none" w="med" len="med"/>
                    </a:lnL>
                    <a:lnR w="8649" cap="flat" cmpd="sng" algn="ctr">
                      <a:solidFill>
                        <a:srgbClr val="DDDDDD"/>
                      </a:solidFill>
                      <a:prstDash val="solid"/>
                      <a:round/>
                      <a:headEnd type="none" w="med" len="med"/>
                      <a:tailEnd type="none" w="med" len="med"/>
                    </a:lnR>
                    <a:lnT w="8649" cap="flat" cmpd="sng" algn="ctr">
                      <a:solidFill>
                        <a:srgbClr val="DDDDDD"/>
                      </a:solidFill>
                      <a:prstDash val="solid"/>
                      <a:round/>
                      <a:headEnd type="none" w="med" len="med"/>
                      <a:tailEnd type="none" w="med" len="med"/>
                    </a:lnT>
                    <a:lnB w="8649"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224478791"/>
                  </a:ext>
                </a:extLst>
              </a:tr>
              <a:tr h="649767">
                <a:tc>
                  <a:txBody>
                    <a:bodyPr/>
                    <a:lstStyle/>
                    <a:p>
                      <a:pPr rtl="0" fontAlgn="t">
                        <a:lnSpc>
                          <a:spcPts val="2400"/>
                        </a:lnSpc>
                        <a:spcBef>
                          <a:spcPts val="1500"/>
                        </a:spcBef>
                        <a:spcAft>
                          <a:spcPts val="1500"/>
                        </a:spcAft>
                      </a:pPr>
                      <a:r>
                        <a:rPr lang="en-US" sz="1600" b="0" dirty="0">
                          <a:solidFill>
                            <a:srgbClr val="314259"/>
                          </a:solidFill>
                          <a:effectLst/>
                        </a:rPr>
                        <a:t>If the above rule is not determinable or no permanent home in either state is there</a:t>
                      </a:r>
                    </a:p>
                    <a:p>
                      <a:pPr rtl="0" fontAlgn="t">
                        <a:lnSpc>
                          <a:spcPts val="2400"/>
                        </a:lnSpc>
                        <a:spcBef>
                          <a:spcPts val="1500"/>
                        </a:spcBef>
                        <a:spcAft>
                          <a:spcPts val="1500"/>
                        </a:spcAft>
                      </a:pPr>
                      <a:r>
                        <a:rPr lang="en-US" sz="1600" b="0" dirty="0">
                          <a:solidFill>
                            <a:srgbClr val="314259"/>
                          </a:solidFill>
                          <a:effectLst/>
                        </a:rPr>
                        <a:t> </a:t>
                      </a:r>
                    </a:p>
                  </a:txBody>
                  <a:tcPr marL="67202" marR="67202" marT="67202" marB="67202">
                    <a:lnL w="8649" cap="flat" cmpd="sng" algn="ctr">
                      <a:solidFill>
                        <a:srgbClr val="DDDDDD"/>
                      </a:solidFill>
                      <a:prstDash val="solid"/>
                      <a:round/>
                      <a:headEnd type="none" w="med" len="med"/>
                      <a:tailEnd type="none" w="med" len="med"/>
                    </a:lnL>
                    <a:lnR w="8649" cap="flat" cmpd="sng" algn="ctr">
                      <a:solidFill>
                        <a:srgbClr val="DDDDDD"/>
                      </a:solidFill>
                      <a:prstDash val="solid"/>
                      <a:round/>
                      <a:headEnd type="none" w="med" len="med"/>
                      <a:tailEnd type="none" w="med" len="med"/>
                    </a:lnR>
                    <a:lnT w="8649" cap="flat" cmpd="sng" algn="ctr">
                      <a:solidFill>
                        <a:srgbClr val="DDDDDD"/>
                      </a:solidFill>
                      <a:prstDash val="solid"/>
                      <a:round/>
                      <a:headEnd type="none" w="med" len="med"/>
                      <a:tailEnd type="none" w="med" len="med"/>
                    </a:lnT>
                    <a:lnB w="8649" cap="flat" cmpd="sng" algn="ctr">
                      <a:solidFill>
                        <a:srgbClr val="DDDDDD"/>
                      </a:solidFill>
                      <a:prstDash val="solid"/>
                      <a:round/>
                      <a:headEnd type="none" w="med" len="med"/>
                      <a:tailEnd type="none" w="med" len="med"/>
                    </a:lnB>
                    <a:noFill/>
                  </a:tcPr>
                </a:tc>
                <a:tc>
                  <a:txBody>
                    <a:bodyPr/>
                    <a:lstStyle/>
                    <a:p>
                      <a:pPr rtl="0" fontAlgn="t">
                        <a:lnSpc>
                          <a:spcPts val="2400"/>
                        </a:lnSpc>
                        <a:spcBef>
                          <a:spcPts val="1500"/>
                        </a:spcBef>
                        <a:spcAft>
                          <a:spcPts val="1500"/>
                        </a:spcAft>
                      </a:pPr>
                      <a:r>
                        <a:rPr lang="en-IN" sz="1600" b="0">
                          <a:solidFill>
                            <a:srgbClr val="314259"/>
                          </a:solidFill>
                          <a:effectLst/>
                        </a:rPr>
                        <a:t>Habitual abode is present</a:t>
                      </a:r>
                    </a:p>
                    <a:p>
                      <a:pPr rtl="0" fontAlgn="t">
                        <a:lnSpc>
                          <a:spcPts val="2400"/>
                        </a:lnSpc>
                        <a:spcBef>
                          <a:spcPts val="1500"/>
                        </a:spcBef>
                        <a:spcAft>
                          <a:spcPts val="1500"/>
                        </a:spcAft>
                      </a:pPr>
                      <a:r>
                        <a:rPr lang="en-IN" sz="1600" b="0">
                          <a:solidFill>
                            <a:srgbClr val="314259"/>
                          </a:solidFill>
                          <a:effectLst/>
                        </a:rPr>
                        <a:t> </a:t>
                      </a:r>
                    </a:p>
                  </a:txBody>
                  <a:tcPr marL="67202" marR="67202" marT="67202" marB="67202">
                    <a:lnL w="8649" cap="flat" cmpd="sng" algn="ctr">
                      <a:solidFill>
                        <a:srgbClr val="DDDDDD"/>
                      </a:solidFill>
                      <a:prstDash val="solid"/>
                      <a:round/>
                      <a:headEnd type="none" w="med" len="med"/>
                      <a:tailEnd type="none" w="med" len="med"/>
                    </a:lnL>
                    <a:lnR w="8649" cap="flat" cmpd="sng" algn="ctr">
                      <a:solidFill>
                        <a:srgbClr val="DDDDDD"/>
                      </a:solidFill>
                      <a:prstDash val="solid"/>
                      <a:round/>
                      <a:headEnd type="none" w="med" len="med"/>
                      <a:tailEnd type="none" w="med" len="med"/>
                    </a:lnR>
                    <a:lnT w="8649" cap="flat" cmpd="sng" algn="ctr">
                      <a:solidFill>
                        <a:srgbClr val="DDDDDD"/>
                      </a:solidFill>
                      <a:prstDash val="solid"/>
                      <a:round/>
                      <a:headEnd type="none" w="med" len="med"/>
                      <a:tailEnd type="none" w="med" len="med"/>
                    </a:lnT>
                    <a:lnB w="8649"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871064645"/>
                  </a:ext>
                </a:extLst>
              </a:tr>
              <a:tr h="1036700">
                <a:tc>
                  <a:txBody>
                    <a:bodyPr/>
                    <a:lstStyle/>
                    <a:p>
                      <a:pPr rtl="0" fontAlgn="t">
                        <a:lnSpc>
                          <a:spcPts val="2400"/>
                        </a:lnSpc>
                        <a:spcBef>
                          <a:spcPts val="1500"/>
                        </a:spcBef>
                        <a:spcAft>
                          <a:spcPts val="1500"/>
                        </a:spcAft>
                      </a:pPr>
                      <a:r>
                        <a:rPr lang="en-US" sz="1600" b="0" dirty="0">
                          <a:solidFill>
                            <a:srgbClr val="314259"/>
                          </a:solidFill>
                          <a:effectLst/>
                        </a:rPr>
                        <a:t>Habitual abode in both states</a:t>
                      </a:r>
                    </a:p>
                  </a:txBody>
                  <a:tcPr marL="67202" marR="67202" marT="67202" marB="67202">
                    <a:lnL w="8649" cap="flat" cmpd="sng" algn="ctr">
                      <a:solidFill>
                        <a:srgbClr val="DDDDDD"/>
                      </a:solidFill>
                      <a:prstDash val="solid"/>
                      <a:round/>
                      <a:headEnd type="none" w="med" len="med"/>
                      <a:tailEnd type="none" w="med" len="med"/>
                    </a:lnL>
                    <a:lnR w="8649" cap="flat" cmpd="sng" algn="ctr">
                      <a:solidFill>
                        <a:srgbClr val="DDDDDD"/>
                      </a:solidFill>
                      <a:prstDash val="solid"/>
                      <a:round/>
                      <a:headEnd type="none" w="med" len="med"/>
                      <a:tailEnd type="none" w="med" len="med"/>
                    </a:lnR>
                    <a:lnT w="8649" cap="flat" cmpd="sng" algn="ctr">
                      <a:solidFill>
                        <a:srgbClr val="DDDDDD"/>
                      </a:solidFill>
                      <a:prstDash val="solid"/>
                      <a:round/>
                      <a:headEnd type="none" w="med" len="med"/>
                      <a:tailEnd type="none" w="med" len="med"/>
                    </a:lnT>
                    <a:lnB w="8649" cap="flat" cmpd="sng" algn="ctr">
                      <a:solidFill>
                        <a:srgbClr val="DDDDDD"/>
                      </a:solidFill>
                      <a:prstDash val="solid"/>
                      <a:round/>
                      <a:headEnd type="none" w="med" len="med"/>
                      <a:tailEnd type="none" w="med" len="med"/>
                    </a:lnB>
                    <a:noFill/>
                  </a:tcPr>
                </a:tc>
                <a:tc>
                  <a:txBody>
                    <a:bodyPr/>
                    <a:lstStyle/>
                    <a:p>
                      <a:pPr rtl="0" fontAlgn="t">
                        <a:lnSpc>
                          <a:spcPts val="2400"/>
                        </a:lnSpc>
                        <a:spcBef>
                          <a:spcPts val="1500"/>
                        </a:spcBef>
                        <a:spcAft>
                          <a:spcPts val="1500"/>
                        </a:spcAft>
                      </a:pPr>
                      <a:r>
                        <a:rPr lang="en-IN" sz="1600" b="0">
                          <a:solidFill>
                            <a:srgbClr val="314259"/>
                          </a:solidFill>
                          <a:effectLst/>
                        </a:rPr>
                        <a:t>He is a National</a:t>
                      </a:r>
                    </a:p>
                    <a:p>
                      <a:pPr rtl="0" fontAlgn="t">
                        <a:lnSpc>
                          <a:spcPts val="2400"/>
                        </a:lnSpc>
                        <a:spcBef>
                          <a:spcPts val="1500"/>
                        </a:spcBef>
                        <a:spcAft>
                          <a:spcPts val="1500"/>
                        </a:spcAft>
                      </a:pPr>
                      <a:r>
                        <a:rPr lang="en-IN" sz="1600" b="0">
                          <a:solidFill>
                            <a:srgbClr val="314259"/>
                          </a:solidFill>
                          <a:effectLst/>
                        </a:rPr>
                        <a:t> </a:t>
                      </a:r>
                    </a:p>
                  </a:txBody>
                  <a:tcPr marL="67202" marR="67202" marT="67202" marB="67202">
                    <a:lnL w="8649" cap="flat" cmpd="sng" algn="ctr">
                      <a:solidFill>
                        <a:srgbClr val="DDDDDD"/>
                      </a:solidFill>
                      <a:prstDash val="solid"/>
                      <a:round/>
                      <a:headEnd type="none" w="med" len="med"/>
                      <a:tailEnd type="none" w="med" len="med"/>
                    </a:lnL>
                    <a:lnR w="8649" cap="flat" cmpd="sng" algn="ctr">
                      <a:solidFill>
                        <a:srgbClr val="DDDDDD"/>
                      </a:solidFill>
                      <a:prstDash val="solid"/>
                      <a:round/>
                      <a:headEnd type="none" w="med" len="med"/>
                      <a:tailEnd type="none" w="med" len="med"/>
                    </a:lnR>
                    <a:lnT w="8649" cap="flat" cmpd="sng" algn="ctr">
                      <a:solidFill>
                        <a:srgbClr val="DDDDDD"/>
                      </a:solidFill>
                      <a:prstDash val="solid"/>
                      <a:round/>
                      <a:headEnd type="none" w="med" len="med"/>
                      <a:tailEnd type="none" w="med" len="med"/>
                    </a:lnT>
                    <a:lnB w="8649"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864077353"/>
                  </a:ext>
                </a:extLst>
              </a:tr>
              <a:tr h="1036700">
                <a:tc>
                  <a:txBody>
                    <a:bodyPr/>
                    <a:lstStyle/>
                    <a:p>
                      <a:pPr rtl="0" fontAlgn="t">
                        <a:lnSpc>
                          <a:spcPts val="2400"/>
                        </a:lnSpc>
                        <a:spcBef>
                          <a:spcPts val="1500"/>
                        </a:spcBef>
                        <a:spcAft>
                          <a:spcPts val="1500"/>
                        </a:spcAft>
                      </a:pPr>
                      <a:r>
                        <a:rPr lang="en-US" sz="1600" b="0" dirty="0">
                          <a:solidFill>
                            <a:srgbClr val="314259"/>
                          </a:solidFill>
                          <a:effectLst/>
                        </a:rPr>
                        <a:t>National of both states or neither of them</a:t>
                      </a:r>
                    </a:p>
                    <a:p>
                      <a:pPr rtl="0" fontAlgn="t">
                        <a:lnSpc>
                          <a:spcPts val="2400"/>
                        </a:lnSpc>
                        <a:spcBef>
                          <a:spcPts val="1500"/>
                        </a:spcBef>
                        <a:spcAft>
                          <a:spcPts val="1500"/>
                        </a:spcAft>
                      </a:pPr>
                      <a:r>
                        <a:rPr lang="en-US" sz="1600" b="0" dirty="0">
                          <a:solidFill>
                            <a:srgbClr val="314259"/>
                          </a:solidFill>
                          <a:effectLst/>
                        </a:rPr>
                        <a:t> </a:t>
                      </a:r>
                    </a:p>
                  </a:txBody>
                  <a:tcPr marL="67202" marR="67202" marT="67202" marB="67202">
                    <a:lnL w="8649" cap="flat" cmpd="sng" algn="ctr">
                      <a:solidFill>
                        <a:srgbClr val="DDDDDD"/>
                      </a:solidFill>
                      <a:prstDash val="solid"/>
                      <a:round/>
                      <a:headEnd type="none" w="med" len="med"/>
                      <a:tailEnd type="none" w="med" len="med"/>
                    </a:lnL>
                    <a:lnR w="8649" cap="flat" cmpd="sng" algn="ctr">
                      <a:solidFill>
                        <a:srgbClr val="DDDDDD"/>
                      </a:solidFill>
                      <a:prstDash val="solid"/>
                      <a:round/>
                      <a:headEnd type="none" w="med" len="med"/>
                      <a:tailEnd type="none" w="med" len="med"/>
                    </a:lnR>
                    <a:lnT w="8649" cap="flat" cmpd="sng" algn="ctr">
                      <a:solidFill>
                        <a:srgbClr val="DDDDDD"/>
                      </a:solidFill>
                      <a:prstDash val="solid"/>
                      <a:round/>
                      <a:headEnd type="none" w="med" len="med"/>
                      <a:tailEnd type="none" w="med" len="med"/>
                    </a:lnT>
                    <a:lnB w="8649" cap="flat" cmpd="sng" algn="ctr">
                      <a:solidFill>
                        <a:srgbClr val="DDDDDD"/>
                      </a:solidFill>
                      <a:prstDash val="solid"/>
                      <a:round/>
                      <a:headEnd type="none" w="med" len="med"/>
                      <a:tailEnd type="none" w="med" len="med"/>
                    </a:lnB>
                    <a:noFill/>
                  </a:tcPr>
                </a:tc>
                <a:tc>
                  <a:txBody>
                    <a:bodyPr/>
                    <a:lstStyle/>
                    <a:p>
                      <a:pPr rtl="0" fontAlgn="t">
                        <a:lnSpc>
                          <a:spcPts val="2400"/>
                        </a:lnSpc>
                        <a:spcBef>
                          <a:spcPts val="1500"/>
                        </a:spcBef>
                        <a:spcAft>
                          <a:spcPts val="1500"/>
                        </a:spcAft>
                      </a:pPr>
                      <a:r>
                        <a:rPr lang="en-US" sz="1600" b="0" dirty="0">
                          <a:solidFill>
                            <a:srgbClr val="314259"/>
                          </a:solidFill>
                          <a:effectLst/>
                        </a:rPr>
                        <a:t>Competent Authorities shall determine the residential status by mutual agreement.</a:t>
                      </a:r>
                    </a:p>
                  </a:txBody>
                  <a:tcPr marL="67202" marR="67202" marT="67202" marB="67202">
                    <a:lnL w="8649" cap="flat" cmpd="sng" algn="ctr">
                      <a:solidFill>
                        <a:srgbClr val="DDDDDD"/>
                      </a:solidFill>
                      <a:prstDash val="solid"/>
                      <a:round/>
                      <a:headEnd type="none" w="med" len="med"/>
                      <a:tailEnd type="none" w="med" len="med"/>
                    </a:lnL>
                    <a:lnR w="8649" cap="flat" cmpd="sng" algn="ctr">
                      <a:solidFill>
                        <a:srgbClr val="DDDDDD"/>
                      </a:solidFill>
                      <a:prstDash val="solid"/>
                      <a:round/>
                      <a:headEnd type="none" w="med" len="med"/>
                      <a:tailEnd type="none" w="med" len="med"/>
                    </a:lnR>
                    <a:lnT w="8649" cap="flat" cmpd="sng" algn="ctr">
                      <a:solidFill>
                        <a:srgbClr val="DDDDDD"/>
                      </a:solidFill>
                      <a:prstDash val="solid"/>
                      <a:round/>
                      <a:headEnd type="none" w="med" len="med"/>
                      <a:tailEnd type="none" w="med" len="med"/>
                    </a:lnT>
                    <a:lnB w="8649"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74971406"/>
                  </a:ext>
                </a:extLst>
              </a:tr>
            </a:tbl>
          </a:graphicData>
        </a:graphic>
      </p:graphicFrame>
    </p:spTree>
    <p:extLst>
      <p:ext uri="{BB962C8B-B14F-4D97-AF65-F5344CB8AC3E}">
        <p14:creationId xmlns:p14="http://schemas.microsoft.com/office/powerpoint/2010/main" val="76169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52A1-3D45-1959-71C4-A72736C572F6}"/>
              </a:ext>
            </a:extLst>
          </p:cNvPr>
          <p:cNvSpPr>
            <a:spLocks noGrp="1"/>
          </p:cNvSpPr>
          <p:nvPr>
            <p:ph type="title"/>
          </p:nvPr>
        </p:nvSpPr>
        <p:spPr>
          <a:xfrm>
            <a:off x="677334" y="193040"/>
            <a:ext cx="8596668" cy="1320800"/>
          </a:xfrm>
        </p:spPr>
        <p:txBody>
          <a:bodyPr/>
          <a:lstStyle/>
          <a:p>
            <a:r>
              <a:rPr lang="en-IN" dirty="0"/>
              <a:t>Taxability of Income </a:t>
            </a:r>
          </a:p>
        </p:txBody>
      </p:sp>
      <p:pic>
        <p:nvPicPr>
          <p:cNvPr id="5" name="Content Placeholder 4">
            <a:extLst>
              <a:ext uri="{FF2B5EF4-FFF2-40B4-BE49-F238E27FC236}">
                <a16:creationId xmlns:a16="http://schemas.microsoft.com/office/drawing/2014/main" id="{5393E418-5A7A-AC6B-E9F2-D00749302E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995680"/>
            <a:ext cx="10041466" cy="5729031"/>
          </a:xfrm>
        </p:spPr>
      </p:pic>
    </p:spTree>
    <p:extLst>
      <p:ext uri="{BB962C8B-B14F-4D97-AF65-F5344CB8AC3E}">
        <p14:creationId xmlns:p14="http://schemas.microsoft.com/office/powerpoint/2010/main" val="170575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8CF6-B490-2B92-67A3-AFD0D4867170}"/>
              </a:ext>
            </a:extLst>
          </p:cNvPr>
          <p:cNvSpPr>
            <a:spLocks noGrp="1"/>
          </p:cNvSpPr>
          <p:nvPr>
            <p:ph type="title"/>
          </p:nvPr>
        </p:nvSpPr>
        <p:spPr>
          <a:xfrm>
            <a:off x="626534" y="213360"/>
            <a:ext cx="8596668" cy="1320800"/>
          </a:xfrm>
        </p:spPr>
        <p:txBody>
          <a:bodyPr>
            <a:normAutofit/>
          </a:bodyPr>
          <a:lstStyle/>
          <a:p>
            <a:r>
              <a:rPr lang="en-IN" sz="4400" dirty="0">
                <a:solidFill>
                  <a:schemeClr val="accent2">
                    <a:lumMod val="50000"/>
                  </a:schemeClr>
                </a:solidFill>
              </a:rPr>
              <a:t>Model DTAA : India-USA DTAA</a:t>
            </a:r>
          </a:p>
        </p:txBody>
      </p:sp>
      <p:pic>
        <p:nvPicPr>
          <p:cNvPr id="5" name="Content Placeholder 4">
            <a:extLst>
              <a:ext uri="{FF2B5EF4-FFF2-40B4-BE49-F238E27FC236}">
                <a16:creationId xmlns:a16="http://schemas.microsoft.com/office/drawing/2014/main" id="{9645E25D-1952-AB55-38B7-80169B1C70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012" y="1402081"/>
            <a:ext cx="8578636" cy="5147182"/>
          </a:xfrm>
        </p:spPr>
      </p:pic>
    </p:spTree>
    <p:extLst>
      <p:ext uri="{BB962C8B-B14F-4D97-AF65-F5344CB8AC3E}">
        <p14:creationId xmlns:p14="http://schemas.microsoft.com/office/powerpoint/2010/main" val="119167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6DCB-B06C-9B89-9EB8-9F0870DA5B96}"/>
              </a:ext>
            </a:extLst>
          </p:cNvPr>
          <p:cNvSpPr>
            <a:spLocks noGrp="1"/>
          </p:cNvSpPr>
          <p:nvPr>
            <p:ph type="title"/>
          </p:nvPr>
        </p:nvSpPr>
        <p:spPr/>
        <p:txBody>
          <a:bodyPr/>
          <a:lstStyle/>
          <a:p>
            <a:r>
              <a:rPr lang="en-US" dirty="0"/>
              <a:t>Key Features of US-India DTAA</a:t>
            </a:r>
            <a:endParaRPr lang="en-IN" dirty="0"/>
          </a:p>
        </p:txBody>
      </p:sp>
      <p:sp>
        <p:nvSpPr>
          <p:cNvPr id="3" name="Content Placeholder 2">
            <a:extLst>
              <a:ext uri="{FF2B5EF4-FFF2-40B4-BE49-F238E27FC236}">
                <a16:creationId xmlns:a16="http://schemas.microsoft.com/office/drawing/2014/main" id="{02D58362-12AB-8BD7-C52F-DC4044E601F2}"/>
              </a:ext>
            </a:extLst>
          </p:cNvPr>
          <p:cNvSpPr>
            <a:spLocks noGrp="1"/>
          </p:cNvSpPr>
          <p:nvPr>
            <p:ph idx="1"/>
          </p:nvPr>
        </p:nvSpPr>
        <p:spPr/>
        <p:txBody>
          <a:bodyPr/>
          <a:lstStyle/>
          <a:p>
            <a:r>
              <a:rPr lang="en-US" b="1" dirty="0"/>
              <a:t>Residency Rules (Article 4):</a:t>
            </a:r>
            <a:endParaRPr lang="en-US" dirty="0"/>
          </a:p>
          <a:p>
            <a:pPr>
              <a:buFont typeface="Arial" panose="020B0604020202020204" pitchFamily="34" charset="0"/>
              <a:buChar char="•"/>
            </a:pPr>
            <a:r>
              <a:rPr lang="en-US" dirty="0"/>
              <a:t>Determines tax residency for individuals to avoid dual residency issues.</a:t>
            </a:r>
          </a:p>
          <a:p>
            <a:pPr>
              <a:buFont typeface="Arial" panose="020B0604020202020204" pitchFamily="34" charset="0"/>
              <a:buChar char="•"/>
            </a:pPr>
            <a:r>
              <a:rPr lang="en-US" dirty="0"/>
              <a:t>Tiebreaker rules to decide residency if an individual qualifies as a resident in both countries:</a:t>
            </a:r>
          </a:p>
          <a:p>
            <a:pPr marL="742950" lvl="1" indent="-285750">
              <a:buFont typeface="Arial" panose="020B0604020202020204" pitchFamily="34" charset="0"/>
              <a:buChar char="•"/>
            </a:pPr>
            <a:r>
              <a:rPr lang="en-US" dirty="0"/>
              <a:t>Permanent home</a:t>
            </a:r>
          </a:p>
          <a:p>
            <a:pPr marL="742950" lvl="1" indent="-285750">
              <a:buFont typeface="Arial" panose="020B0604020202020204" pitchFamily="34" charset="0"/>
              <a:buChar char="•"/>
            </a:pPr>
            <a:r>
              <a:rPr lang="en-US" dirty="0"/>
              <a:t>Center of vital interests (economic and personal ties)</a:t>
            </a:r>
          </a:p>
          <a:p>
            <a:pPr marL="742950" lvl="1" indent="-285750">
              <a:buFont typeface="Arial" panose="020B0604020202020204" pitchFamily="34" charset="0"/>
              <a:buChar char="•"/>
            </a:pPr>
            <a:r>
              <a:rPr lang="en-US" dirty="0"/>
              <a:t>Habitual abode</a:t>
            </a:r>
          </a:p>
          <a:p>
            <a:pPr marL="742950" lvl="1" indent="-285750">
              <a:buFont typeface="Arial" panose="020B0604020202020204" pitchFamily="34" charset="0"/>
              <a:buChar char="•"/>
            </a:pPr>
            <a:r>
              <a:rPr lang="en-US" dirty="0"/>
              <a:t>Nationality</a:t>
            </a:r>
          </a:p>
          <a:p>
            <a:endParaRPr lang="en-IN" dirty="0"/>
          </a:p>
        </p:txBody>
      </p:sp>
    </p:spTree>
    <p:extLst>
      <p:ext uri="{BB962C8B-B14F-4D97-AF65-F5344CB8AC3E}">
        <p14:creationId xmlns:p14="http://schemas.microsoft.com/office/powerpoint/2010/main" val="2549216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9144-90B8-43AB-D075-586DCE4613AA}"/>
              </a:ext>
            </a:extLst>
          </p:cNvPr>
          <p:cNvSpPr>
            <a:spLocks noGrp="1"/>
          </p:cNvSpPr>
          <p:nvPr>
            <p:ph type="title"/>
          </p:nvPr>
        </p:nvSpPr>
        <p:spPr/>
        <p:txBody>
          <a:bodyPr/>
          <a:lstStyle/>
          <a:p>
            <a:r>
              <a:rPr lang="en-IN" dirty="0"/>
              <a:t>Taxability of Various Types of Incomes</a:t>
            </a:r>
          </a:p>
        </p:txBody>
      </p:sp>
      <p:sp>
        <p:nvSpPr>
          <p:cNvPr id="5" name="Rectangle 2">
            <a:extLst>
              <a:ext uri="{FF2B5EF4-FFF2-40B4-BE49-F238E27FC236}">
                <a16:creationId xmlns:a16="http://schemas.microsoft.com/office/drawing/2014/main" id="{8913756C-F10A-8AA2-525E-A5AD2B6784AB}"/>
              </a:ext>
            </a:extLst>
          </p:cNvPr>
          <p:cNvSpPr>
            <a:spLocks noGrp="1" noChangeArrowheads="1"/>
          </p:cNvSpPr>
          <p:nvPr>
            <p:ph idx="1"/>
          </p:nvPr>
        </p:nvSpPr>
        <p:spPr bwMode="auto">
          <a:xfrm>
            <a:off x="716437" y="1357070"/>
            <a:ext cx="11029361" cy="474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rtl="0">
              <a:lnSpc>
                <a:spcPts val="3240"/>
              </a:lnSpc>
              <a:spcBef>
                <a:spcPts val="3000"/>
              </a:spcBef>
              <a:spcAft>
                <a:spcPts val="2250"/>
              </a:spcAft>
            </a:pPr>
            <a:r>
              <a:rPr lang="en-US" b="1" i="0" dirty="0">
                <a:solidFill>
                  <a:srgbClr val="314259"/>
                </a:solidFill>
                <a:effectLst/>
                <a:latin typeface="Gilroy"/>
              </a:rPr>
              <a:t>Income from Immovable Property (Non – Capital Gains) (Article-6)</a:t>
            </a:r>
          </a:p>
          <a:p>
            <a:pPr marL="0" indent="0" algn="l" rtl="0">
              <a:lnSpc>
                <a:spcPts val="2400"/>
              </a:lnSpc>
              <a:spcBef>
                <a:spcPts val="1500"/>
              </a:spcBef>
              <a:spcAft>
                <a:spcPts val="1500"/>
              </a:spcAft>
              <a:buNone/>
            </a:pPr>
            <a:r>
              <a:rPr lang="en-US" sz="1800" b="0" i="0" dirty="0">
                <a:solidFill>
                  <a:srgbClr val="314259"/>
                </a:solidFill>
                <a:effectLst/>
                <a:latin typeface="Gilroy"/>
              </a:rPr>
              <a:t>General Rule: Income derived by a resident from immovable property is to be taxed in the state where the immovable property is situated. </a:t>
            </a:r>
            <a:r>
              <a:rPr lang="en-US" sz="1800" b="0" i="0" dirty="0" err="1">
                <a:solidFill>
                  <a:srgbClr val="314259"/>
                </a:solidFill>
                <a:effectLst/>
                <a:latin typeface="Gilroy"/>
              </a:rPr>
              <a:t>Eg</a:t>
            </a:r>
            <a:r>
              <a:rPr lang="en-US" sz="1800" b="0" i="0" dirty="0">
                <a:solidFill>
                  <a:srgbClr val="314259"/>
                </a:solidFill>
                <a:effectLst/>
                <a:latin typeface="Gilroy"/>
              </a:rPr>
              <a:t>: If a US Resident derives rental income from immovable property situated in India, then the rental income will be liable to tax in India. Applicability as per the agreement: For instance, the following points will be considered as income from the immovable property:</a:t>
            </a:r>
          </a:p>
          <a:p>
            <a:pPr algn="l" rtl="0">
              <a:lnSpc>
                <a:spcPts val="2400"/>
              </a:lnSpc>
              <a:spcBef>
                <a:spcPts val="750"/>
              </a:spcBef>
              <a:spcAft>
                <a:spcPts val="750"/>
              </a:spcAft>
              <a:buFont typeface="Arial" panose="020B0604020202020204" pitchFamily="34" charset="0"/>
              <a:buChar char="•"/>
            </a:pPr>
            <a:r>
              <a:rPr lang="en-US" sz="1800" b="0" i="0" dirty="0">
                <a:solidFill>
                  <a:srgbClr val="314259"/>
                </a:solidFill>
                <a:effectLst/>
                <a:latin typeface="Gilroy"/>
              </a:rPr>
              <a:t>Income from agriculture or forestry</a:t>
            </a:r>
          </a:p>
          <a:p>
            <a:pPr algn="l" rtl="0">
              <a:lnSpc>
                <a:spcPts val="2400"/>
              </a:lnSpc>
              <a:spcBef>
                <a:spcPts val="750"/>
              </a:spcBef>
              <a:spcAft>
                <a:spcPts val="750"/>
              </a:spcAft>
              <a:buFont typeface="Arial" panose="020B0604020202020204" pitchFamily="34" charset="0"/>
              <a:buChar char="•"/>
            </a:pPr>
            <a:r>
              <a:rPr lang="en-US" sz="1800" b="0" i="0" dirty="0">
                <a:solidFill>
                  <a:srgbClr val="314259"/>
                </a:solidFill>
                <a:effectLst/>
                <a:latin typeface="Gilroy"/>
              </a:rPr>
              <a:t>Income derived from the direct use, letting or use in any other form of the immovable property</a:t>
            </a:r>
          </a:p>
          <a:p>
            <a:pPr algn="l" rtl="0">
              <a:lnSpc>
                <a:spcPts val="2400"/>
              </a:lnSpc>
              <a:spcBef>
                <a:spcPts val="750"/>
              </a:spcBef>
              <a:spcAft>
                <a:spcPts val="750"/>
              </a:spcAft>
              <a:buFont typeface="Arial" panose="020B0604020202020204" pitchFamily="34" charset="0"/>
              <a:buChar char="•"/>
            </a:pPr>
            <a:r>
              <a:rPr lang="en-US" sz="1800" b="0" i="0" dirty="0">
                <a:solidFill>
                  <a:srgbClr val="314259"/>
                </a:solidFill>
                <a:effectLst/>
                <a:latin typeface="Gilroy"/>
              </a:rPr>
              <a:t>Income from immovable property of an enterprise</a:t>
            </a:r>
          </a:p>
          <a:p>
            <a:pPr algn="l" rtl="0">
              <a:lnSpc>
                <a:spcPts val="2400"/>
              </a:lnSpc>
              <a:spcBef>
                <a:spcPts val="750"/>
              </a:spcBef>
              <a:spcAft>
                <a:spcPts val="750"/>
              </a:spcAft>
              <a:buFont typeface="Arial" panose="020B0604020202020204" pitchFamily="34" charset="0"/>
              <a:buChar char="•"/>
            </a:pPr>
            <a:r>
              <a:rPr lang="en-US" sz="1800" b="0" i="0" dirty="0">
                <a:solidFill>
                  <a:srgbClr val="314259"/>
                </a:solidFill>
                <a:effectLst/>
                <a:latin typeface="Gilroy"/>
              </a:rPr>
              <a:t>Income from Immovable property used for the performance of independent personal services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1485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900A-80E8-339D-B996-D23DD9E5AA01}"/>
              </a:ext>
            </a:extLst>
          </p:cNvPr>
          <p:cNvSpPr>
            <a:spLocks noGrp="1"/>
          </p:cNvSpPr>
          <p:nvPr>
            <p:ph type="title"/>
          </p:nvPr>
        </p:nvSpPr>
        <p:spPr>
          <a:xfrm>
            <a:off x="677334" y="254000"/>
            <a:ext cx="8596668" cy="1320800"/>
          </a:xfrm>
        </p:spPr>
        <p:txBody>
          <a:bodyPr/>
          <a:lstStyle/>
          <a:p>
            <a:r>
              <a:rPr lang="en-IN" dirty="0">
                <a:solidFill>
                  <a:schemeClr val="accent2">
                    <a:lumMod val="50000"/>
                  </a:schemeClr>
                </a:solidFill>
              </a:rPr>
              <a:t>Way to Defer / Reduce Taxation in India in the above case.</a:t>
            </a:r>
          </a:p>
        </p:txBody>
      </p:sp>
      <p:sp>
        <p:nvSpPr>
          <p:cNvPr id="3" name="Content Placeholder 2">
            <a:extLst>
              <a:ext uri="{FF2B5EF4-FFF2-40B4-BE49-F238E27FC236}">
                <a16:creationId xmlns:a16="http://schemas.microsoft.com/office/drawing/2014/main" id="{F3B0B5A1-D54D-1107-A416-C9D35347F16B}"/>
              </a:ext>
            </a:extLst>
          </p:cNvPr>
          <p:cNvSpPr>
            <a:spLocks noGrp="1"/>
          </p:cNvSpPr>
          <p:nvPr>
            <p:ph idx="1"/>
          </p:nvPr>
        </p:nvSpPr>
        <p:spPr>
          <a:xfrm>
            <a:off x="677334" y="1723709"/>
            <a:ext cx="8596668" cy="4687251"/>
          </a:xfrm>
        </p:spPr>
        <p:txBody>
          <a:bodyPr/>
          <a:lstStyle/>
          <a:p>
            <a:r>
              <a:rPr lang="en-IN" dirty="0"/>
              <a:t>Create a C-Corp LLC in the US Having 2 Individuals as the Partner and not a Single member LLC</a:t>
            </a:r>
          </a:p>
          <a:p>
            <a:r>
              <a:rPr lang="en-IN" dirty="0"/>
              <a:t>Transfer the property in the name of the C-Corp. Transferring it to a S-Corp / Partnership will have Pass-Through Effect and the amount will be taxed in the hands of the Partners.</a:t>
            </a:r>
          </a:p>
          <a:p>
            <a:r>
              <a:rPr lang="en-US" dirty="0"/>
              <a:t>If the C-Corp </a:t>
            </a:r>
            <a:r>
              <a:rPr lang="en-US" b="1" dirty="0"/>
              <a:t>does not distribute dividends</a:t>
            </a:r>
            <a:r>
              <a:rPr lang="en-US" dirty="0"/>
              <a:t>, the rental income </a:t>
            </a:r>
            <a:r>
              <a:rPr lang="en-US" b="1" dirty="0"/>
              <a:t>remains untaxed in India</a:t>
            </a:r>
            <a:r>
              <a:rPr lang="en-US" dirty="0"/>
              <a:t>, as India taxes only </a:t>
            </a:r>
            <a:r>
              <a:rPr lang="en-US" b="1" dirty="0"/>
              <a:t>received or accrued income</a:t>
            </a:r>
            <a:r>
              <a:rPr lang="en-US" dirty="0"/>
              <a:t> for residents.</a:t>
            </a:r>
            <a:endParaRPr lang="en-IN" dirty="0"/>
          </a:p>
          <a:p>
            <a:r>
              <a:rPr lang="en-US" dirty="0"/>
              <a:t>The </a:t>
            </a:r>
            <a:r>
              <a:rPr lang="en-US" b="1" dirty="0"/>
              <a:t>LLC is treated as a separate taxable entity</a:t>
            </a:r>
            <a:r>
              <a:rPr lang="en-US" dirty="0"/>
              <a:t> and pays </a:t>
            </a:r>
            <a:r>
              <a:rPr lang="en-US" b="1" dirty="0"/>
              <a:t>U.S. corporate tax</a:t>
            </a:r>
            <a:r>
              <a:rPr lang="en-US" dirty="0"/>
              <a:t> (currently </a:t>
            </a:r>
            <a:r>
              <a:rPr lang="en-US" b="1" dirty="0"/>
              <a:t>21%</a:t>
            </a:r>
            <a:r>
              <a:rPr lang="en-US" dirty="0"/>
              <a:t> federal, plus any state taxes) on Rental / Passive income.</a:t>
            </a:r>
          </a:p>
          <a:p>
            <a:r>
              <a:rPr lang="en-US" dirty="0"/>
              <a:t>Instead of a 30% Standard Deduction, USA allows any amount of cost incurred to maintain the property to be set off against the Rental / Passive income.</a:t>
            </a:r>
          </a:p>
          <a:p>
            <a:endParaRPr lang="en-IN" dirty="0"/>
          </a:p>
        </p:txBody>
      </p:sp>
    </p:spTree>
    <p:extLst>
      <p:ext uri="{BB962C8B-B14F-4D97-AF65-F5344CB8AC3E}">
        <p14:creationId xmlns:p14="http://schemas.microsoft.com/office/powerpoint/2010/main" val="76458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8E49-BB6B-4B4F-520C-F017D6D6960A}"/>
              </a:ext>
            </a:extLst>
          </p:cNvPr>
          <p:cNvSpPr>
            <a:spLocks noGrp="1"/>
          </p:cNvSpPr>
          <p:nvPr>
            <p:ph type="title"/>
          </p:nvPr>
        </p:nvSpPr>
        <p:spPr/>
        <p:txBody>
          <a:bodyPr/>
          <a:lstStyle/>
          <a:p>
            <a:r>
              <a:rPr lang="en-IN" dirty="0"/>
              <a:t>Taxability of Various Types of Incomes</a:t>
            </a:r>
          </a:p>
        </p:txBody>
      </p:sp>
      <p:sp>
        <p:nvSpPr>
          <p:cNvPr id="3" name="Content Placeholder 2">
            <a:extLst>
              <a:ext uri="{FF2B5EF4-FFF2-40B4-BE49-F238E27FC236}">
                <a16:creationId xmlns:a16="http://schemas.microsoft.com/office/drawing/2014/main" id="{868997C8-D5A4-DB73-4EE8-71246036F56F}"/>
              </a:ext>
            </a:extLst>
          </p:cNvPr>
          <p:cNvSpPr>
            <a:spLocks noGrp="1"/>
          </p:cNvSpPr>
          <p:nvPr>
            <p:ph idx="1"/>
          </p:nvPr>
        </p:nvSpPr>
        <p:spPr>
          <a:xfrm>
            <a:off x="677334" y="1387842"/>
            <a:ext cx="8596668" cy="3880773"/>
          </a:xfrm>
        </p:spPr>
        <p:txBody>
          <a:bodyPr>
            <a:normAutofit/>
          </a:bodyPr>
          <a:lstStyle/>
          <a:p>
            <a:pPr algn="l" rtl="0">
              <a:lnSpc>
                <a:spcPts val="3240"/>
              </a:lnSpc>
              <a:spcBef>
                <a:spcPts val="3000"/>
              </a:spcBef>
              <a:spcAft>
                <a:spcPts val="2250"/>
              </a:spcAft>
            </a:pPr>
            <a:r>
              <a:rPr lang="en-US" b="1" i="0" dirty="0">
                <a:solidFill>
                  <a:srgbClr val="314259"/>
                </a:solidFill>
                <a:effectLst/>
                <a:latin typeface="Gilroy"/>
              </a:rPr>
              <a:t>Dividends (Article 10)</a:t>
            </a:r>
          </a:p>
          <a:p>
            <a:pPr algn="l" rtl="0">
              <a:lnSpc>
                <a:spcPts val="2400"/>
              </a:lnSpc>
              <a:spcBef>
                <a:spcPts val="1500"/>
              </a:spcBef>
              <a:spcAft>
                <a:spcPts val="1500"/>
              </a:spcAft>
            </a:pPr>
            <a:r>
              <a:rPr lang="en-US" sz="1600" b="0" i="0" dirty="0">
                <a:solidFill>
                  <a:srgbClr val="314259"/>
                </a:solidFill>
                <a:effectLst/>
                <a:latin typeface="Gilroy"/>
              </a:rPr>
              <a:t>General Rule: Dividend paid by a resident company of a contracting state to a resident of the other contracting state, may be taxed in that other state. </a:t>
            </a:r>
            <a:br>
              <a:rPr lang="en-US" sz="1600" b="0" i="0" dirty="0">
                <a:solidFill>
                  <a:srgbClr val="314259"/>
                </a:solidFill>
                <a:effectLst/>
                <a:latin typeface="Gilroy"/>
              </a:rPr>
            </a:br>
            <a:r>
              <a:rPr lang="en-US" sz="1600" b="0" i="0" dirty="0" err="1">
                <a:solidFill>
                  <a:srgbClr val="314259"/>
                </a:solidFill>
                <a:effectLst/>
                <a:latin typeface="Gilroy"/>
              </a:rPr>
              <a:t>Eg</a:t>
            </a:r>
            <a:r>
              <a:rPr lang="en-US" sz="1600" b="0" i="0" dirty="0">
                <a:solidFill>
                  <a:srgbClr val="314259"/>
                </a:solidFill>
                <a:effectLst/>
                <a:latin typeface="Gilroy"/>
              </a:rPr>
              <a:t>: If a US Company pays a dividend to an Indian Resident shareholder, then the dividend income will be liable to tax in India. Further, USA (The company paying the dividend) also has a right to tax the said dividend in their state. However, if the beneficial shareholder is a resident of India, i.e. a resident of the other contracting state, then the tax so charged shall not exceed:</a:t>
            </a:r>
          </a:p>
          <a:p>
            <a:pPr algn="l" rtl="0">
              <a:lnSpc>
                <a:spcPts val="2400"/>
              </a:lnSpc>
              <a:spcBef>
                <a:spcPts val="1500"/>
              </a:spcBef>
              <a:spcAft>
                <a:spcPts val="1500"/>
              </a:spcAft>
            </a:pPr>
            <a:endParaRPr lang="en-US" sz="1600" b="0" i="0" dirty="0">
              <a:solidFill>
                <a:srgbClr val="314259"/>
              </a:solidFill>
              <a:effectLst/>
              <a:latin typeface="Gilroy"/>
            </a:endParaRPr>
          </a:p>
          <a:p>
            <a:endParaRPr lang="en-IN" dirty="0"/>
          </a:p>
        </p:txBody>
      </p:sp>
      <p:graphicFrame>
        <p:nvGraphicFramePr>
          <p:cNvPr id="4" name="Table 3">
            <a:extLst>
              <a:ext uri="{FF2B5EF4-FFF2-40B4-BE49-F238E27FC236}">
                <a16:creationId xmlns:a16="http://schemas.microsoft.com/office/drawing/2014/main" id="{457027DF-C3E3-8522-A57A-ECB8E3509C8C}"/>
              </a:ext>
            </a:extLst>
          </p:cNvPr>
          <p:cNvGraphicFramePr>
            <a:graphicFrameLocks noGrp="1"/>
          </p:cNvGraphicFramePr>
          <p:nvPr>
            <p:extLst>
              <p:ext uri="{D42A27DB-BD31-4B8C-83A1-F6EECF244321}">
                <p14:modId xmlns:p14="http://schemas.microsoft.com/office/powerpoint/2010/main" val="3825169304"/>
              </p:ext>
            </p:extLst>
          </p:nvPr>
        </p:nvGraphicFramePr>
        <p:xfrm>
          <a:off x="446202" y="4421257"/>
          <a:ext cx="9732651" cy="1950258"/>
        </p:xfrm>
        <a:graphic>
          <a:graphicData uri="http://schemas.openxmlformats.org/drawingml/2006/table">
            <a:tbl>
              <a:tblPr firstRow="1" bandRow="1">
                <a:tableStyleId>{5C22544A-7EE6-4342-B048-85BDC9FD1C3A}</a:tableStyleId>
              </a:tblPr>
              <a:tblGrid>
                <a:gridCol w="748907">
                  <a:extLst>
                    <a:ext uri="{9D8B030D-6E8A-4147-A177-3AD203B41FA5}">
                      <a16:colId xmlns:a16="http://schemas.microsoft.com/office/drawing/2014/main" val="677012077"/>
                    </a:ext>
                  </a:extLst>
                </a:gridCol>
                <a:gridCol w="5739527">
                  <a:extLst>
                    <a:ext uri="{9D8B030D-6E8A-4147-A177-3AD203B41FA5}">
                      <a16:colId xmlns:a16="http://schemas.microsoft.com/office/drawing/2014/main" val="2276784124"/>
                    </a:ext>
                  </a:extLst>
                </a:gridCol>
                <a:gridCol w="3244217">
                  <a:extLst>
                    <a:ext uri="{9D8B030D-6E8A-4147-A177-3AD203B41FA5}">
                      <a16:colId xmlns:a16="http://schemas.microsoft.com/office/drawing/2014/main" val="4294151288"/>
                    </a:ext>
                  </a:extLst>
                </a:gridCol>
              </a:tblGrid>
              <a:tr h="832658">
                <a:tc>
                  <a:txBody>
                    <a:bodyPr/>
                    <a:lstStyle/>
                    <a:p>
                      <a:r>
                        <a:rPr lang="en-IN" sz="1800" b="0" i="0" kern="1200" dirty="0">
                          <a:solidFill>
                            <a:schemeClr val="lt1"/>
                          </a:solidFill>
                          <a:effectLst/>
                          <a:latin typeface="+mn-lt"/>
                          <a:ea typeface="+mn-ea"/>
                          <a:cs typeface="+mn-cs"/>
                        </a:rPr>
                        <a:t>(a)</a:t>
                      </a:r>
                      <a:endParaRPr lang="en-IN" dirty="0"/>
                    </a:p>
                  </a:txBody>
                  <a:tcPr/>
                </a:tc>
                <a:tc>
                  <a:txBody>
                    <a:bodyPr/>
                    <a:lstStyle/>
                    <a:p>
                      <a:pPr rtl="0" fontAlgn="t">
                        <a:lnSpc>
                          <a:spcPts val="2400"/>
                        </a:lnSpc>
                        <a:spcBef>
                          <a:spcPts val="1500"/>
                        </a:spcBef>
                        <a:spcAft>
                          <a:spcPts val="1500"/>
                        </a:spcAft>
                      </a:pPr>
                      <a:r>
                        <a:rPr lang="en-US" b="0" dirty="0">
                          <a:solidFill>
                            <a:srgbClr val="314259"/>
                          </a:solidFill>
                          <a:effectLst/>
                        </a:rPr>
                        <a:t>The beneficial owner is a company which owns at least 10% of the voting stock of the company paying the dividend</a:t>
                      </a:r>
                    </a:p>
                  </a:txBody>
                  <a:tcPr marL="101600" marR="101600" marT="101600" marB="101600"/>
                </a:tc>
                <a:tc>
                  <a:txBody>
                    <a:bodyPr/>
                    <a:lstStyle/>
                    <a:p>
                      <a:pPr rtl="0" fontAlgn="t">
                        <a:lnSpc>
                          <a:spcPts val="2400"/>
                        </a:lnSpc>
                        <a:spcBef>
                          <a:spcPts val="1500"/>
                        </a:spcBef>
                        <a:spcAft>
                          <a:spcPts val="1500"/>
                        </a:spcAft>
                      </a:pPr>
                      <a:r>
                        <a:rPr lang="en-US" b="0" dirty="0">
                          <a:solidFill>
                            <a:srgbClr val="314259"/>
                          </a:solidFill>
                          <a:effectLst/>
                        </a:rPr>
                        <a:t>15% of the gross amount of the dividend</a:t>
                      </a:r>
                    </a:p>
                  </a:txBody>
                  <a:tcPr marL="101600" marR="101600" marT="101600" marB="101600"/>
                </a:tc>
                <a:extLst>
                  <a:ext uri="{0D108BD9-81ED-4DB2-BD59-A6C34878D82A}">
                    <a16:rowId xmlns:a16="http://schemas.microsoft.com/office/drawing/2014/main" val="3102189637"/>
                  </a:ext>
                </a:extLst>
              </a:tr>
              <a:tr h="832658">
                <a:tc>
                  <a:txBody>
                    <a:bodyPr/>
                    <a:lstStyle/>
                    <a:p>
                      <a:pPr rtl="0" fontAlgn="t">
                        <a:lnSpc>
                          <a:spcPts val="2400"/>
                        </a:lnSpc>
                        <a:spcBef>
                          <a:spcPts val="1500"/>
                        </a:spcBef>
                        <a:spcAft>
                          <a:spcPts val="1500"/>
                        </a:spcAft>
                      </a:pPr>
                      <a:r>
                        <a:rPr lang="en-IN" b="0" dirty="0">
                          <a:solidFill>
                            <a:srgbClr val="314259"/>
                          </a:solidFill>
                          <a:effectLst/>
                        </a:rPr>
                        <a:t>(b)</a:t>
                      </a:r>
                    </a:p>
                  </a:txBody>
                  <a:tcPr marL="101600" marR="101600" marT="101600" marB="101600"/>
                </a:tc>
                <a:tc>
                  <a:txBody>
                    <a:bodyPr/>
                    <a:lstStyle/>
                    <a:p>
                      <a:pPr rtl="0" fontAlgn="t">
                        <a:lnSpc>
                          <a:spcPts val="2400"/>
                        </a:lnSpc>
                        <a:spcBef>
                          <a:spcPts val="1500"/>
                        </a:spcBef>
                        <a:spcAft>
                          <a:spcPts val="1500"/>
                        </a:spcAft>
                      </a:pPr>
                      <a:r>
                        <a:rPr lang="en-IN" b="0" dirty="0">
                          <a:solidFill>
                            <a:srgbClr val="314259"/>
                          </a:solidFill>
                          <a:effectLst/>
                        </a:rPr>
                        <a:t>Other Cases</a:t>
                      </a:r>
                    </a:p>
                  </a:txBody>
                  <a:tcPr marL="101600" marR="101600" marT="101600" marB="101600"/>
                </a:tc>
                <a:tc>
                  <a:txBody>
                    <a:bodyPr/>
                    <a:lstStyle/>
                    <a:p>
                      <a:pPr rtl="0" fontAlgn="t">
                        <a:lnSpc>
                          <a:spcPts val="2400"/>
                        </a:lnSpc>
                        <a:spcBef>
                          <a:spcPts val="1500"/>
                        </a:spcBef>
                        <a:spcAft>
                          <a:spcPts val="1500"/>
                        </a:spcAft>
                      </a:pPr>
                      <a:r>
                        <a:rPr lang="en-US" b="0" dirty="0">
                          <a:solidFill>
                            <a:srgbClr val="314259"/>
                          </a:solidFill>
                          <a:effectLst/>
                        </a:rPr>
                        <a:t>25% of the gross amount of the dividend</a:t>
                      </a:r>
                    </a:p>
                  </a:txBody>
                  <a:tcPr marL="101600" marR="101600" marT="101600" marB="101600"/>
                </a:tc>
                <a:extLst>
                  <a:ext uri="{0D108BD9-81ED-4DB2-BD59-A6C34878D82A}">
                    <a16:rowId xmlns:a16="http://schemas.microsoft.com/office/drawing/2014/main" val="4202091664"/>
                  </a:ext>
                </a:extLst>
              </a:tr>
            </a:tbl>
          </a:graphicData>
        </a:graphic>
      </p:graphicFrame>
    </p:spTree>
    <p:extLst>
      <p:ext uri="{BB962C8B-B14F-4D97-AF65-F5344CB8AC3E}">
        <p14:creationId xmlns:p14="http://schemas.microsoft.com/office/powerpoint/2010/main" val="2132759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AE83-7D2E-A3F1-108F-42B9C7BE413D}"/>
              </a:ext>
            </a:extLst>
          </p:cNvPr>
          <p:cNvSpPr>
            <a:spLocks noGrp="1"/>
          </p:cNvSpPr>
          <p:nvPr>
            <p:ph type="title"/>
          </p:nvPr>
        </p:nvSpPr>
        <p:spPr/>
        <p:txBody>
          <a:bodyPr/>
          <a:lstStyle/>
          <a:p>
            <a:endParaRPr lang="en-IN"/>
          </a:p>
        </p:txBody>
      </p:sp>
      <p:pic>
        <p:nvPicPr>
          <p:cNvPr id="9" name="Content Placeholder 8">
            <a:extLst>
              <a:ext uri="{FF2B5EF4-FFF2-40B4-BE49-F238E27FC236}">
                <a16:creationId xmlns:a16="http://schemas.microsoft.com/office/drawing/2014/main" id="{CEA0208F-CF18-BDD0-D97E-64F49B63C9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2458" y="0"/>
            <a:ext cx="6889622" cy="7830495"/>
          </a:xfrm>
        </p:spPr>
      </p:pic>
    </p:spTree>
    <p:extLst>
      <p:ext uri="{BB962C8B-B14F-4D97-AF65-F5344CB8AC3E}">
        <p14:creationId xmlns:p14="http://schemas.microsoft.com/office/powerpoint/2010/main" val="393094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2BE4-A1B0-05FE-2448-634ED4DA7604}"/>
              </a:ext>
            </a:extLst>
          </p:cNvPr>
          <p:cNvSpPr>
            <a:spLocks noGrp="1"/>
          </p:cNvSpPr>
          <p:nvPr>
            <p:ph type="title"/>
          </p:nvPr>
        </p:nvSpPr>
        <p:spPr/>
        <p:txBody>
          <a:bodyPr/>
          <a:lstStyle/>
          <a:p>
            <a:r>
              <a:rPr lang="en-IN" dirty="0"/>
              <a:t>Session Objectives</a:t>
            </a:r>
          </a:p>
        </p:txBody>
      </p:sp>
      <p:sp>
        <p:nvSpPr>
          <p:cNvPr id="3" name="Content Placeholder 2">
            <a:extLst>
              <a:ext uri="{FF2B5EF4-FFF2-40B4-BE49-F238E27FC236}">
                <a16:creationId xmlns:a16="http://schemas.microsoft.com/office/drawing/2014/main" id="{3C8475BC-1F29-C3E0-105D-571746E6F5F4}"/>
              </a:ext>
            </a:extLst>
          </p:cNvPr>
          <p:cNvSpPr>
            <a:spLocks noGrp="1"/>
          </p:cNvSpPr>
          <p:nvPr>
            <p:ph idx="1"/>
          </p:nvPr>
        </p:nvSpPr>
        <p:spPr/>
        <p:txBody>
          <a:bodyPr/>
          <a:lstStyle/>
          <a:p>
            <a:pPr>
              <a:defRPr sz="1800"/>
            </a:pPr>
            <a:r>
              <a:rPr lang="en-US" dirty="0"/>
              <a:t>Understand basics of international taxation for Individuals</a:t>
            </a:r>
          </a:p>
          <a:p>
            <a:pPr>
              <a:defRPr sz="1800"/>
            </a:pPr>
            <a:r>
              <a:rPr lang="en-US" dirty="0"/>
              <a:t>Learn key provisions of NRI taxation.</a:t>
            </a:r>
          </a:p>
          <a:p>
            <a:pPr>
              <a:defRPr sz="1800"/>
            </a:pPr>
            <a:r>
              <a:rPr lang="en-US" dirty="0"/>
              <a:t>Explore what is a DTAA, types of DTAAs and how a DTAA works.</a:t>
            </a:r>
          </a:p>
          <a:p>
            <a:pPr>
              <a:defRPr sz="1800"/>
            </a:pPr>
            <a:r>
              <a:rPr lang="en-US" dirty="0"/>
              <a:t>Check the DTAA with United States of America as a model DTAA as it is one of the most widely used DTAA</a:t>
            </a:r>
          </a:p>
          <a:p>
            <a:pPr>
              <a:defRPr sz="1800"/>
            </a:pPr>
            <a:r>
              <a:rPr lang="en-US" dirty="0"/>
              <a:t>Practical insights for tax compliance and planning, from both sides of the coin, American Compliances and Indian Compliances</a:t>
            </a:r>
          </a:p>
          <a:p>
            <a:endParaRPr lang="en-IN" dirty="0"/>
          </a:p>
        </p:txBody>
      </p:sp>
    </p:spTree>
    <p:extLst>
      <p:ext uri="{BB962C8B-B14F-4D97-AF65-F5344CB8AC3E}">
        <p14:creationId xmlns:p14="http://schemas.microsoft.com/office/powerpoint/2010/main" val="1866295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258C-8AC0-8F55-9A50-70320DC03538}"/>
              </a:ext>
            </a:extLst>
          </p:cNvPr>
          <p:cNvSpPr>
            <a:spLocks noGrp="1"/>
          </p:cNvSpPr>
          <p:nvPr>
            <p:ph type="title"/>
          </p:nvPr>
        </p:nvSpPr>
        <p:spPr/>
        <p:txBody>
          <a:bodyPr/>
          <a:lstStyle/>
          <a:p>
            <a:r>
              <a:rPr lang="en-IN" dirty="0"/>
              <a:t>Taxability of Various Types of Incomes</a:t>
            </a:r>
          </a:p>
        </p:txBody>
      </p:sp>
      <p:sp>
        <p:nvSpPr>
          <p:cNvPr id="3" name="Content Placeholder 2">
            <a:extLst>
              <a:ext uri="{FF2B5EF4-FFF2-40B4-BE49-F238E27FC236}">
                <a16:creationId xmlns:a16="http://schemas.microsoft.com/office/drawing/2014/main" id="{4DEB24E7-4FA6-CB05-9CA3-E8521E3F85D1}"/>
              </a:ext>
            </a:extLst>
          </p:cNvPr>
          <p:cNvSpPr>
            <a:spLocks noGrp="1"/>
          </p:cNvSpPr>
          <p:nvPr>
            <p:ph idx="1"/>
          </p:nvPr>
        </p:nvSpPr>
        <p:spPr>
          <a:xfrm>
            <a:off x="677334" y="1408749"/>
            <a:ext cx="8596668" cy="3880773"/>
          </a:xfrm>
        </p:spPr>
        <p:txBody>
          <a:bodyPr>
            <a:normAutofit fontScale="25000" lnSpcReduction="20000"/>
          </a:bodyPr>
          <a:lstStyle/>
          <a:p>
            <a:pPr algn="l" rtl="0">
              <a:lnSpc>
                <a:spcPts val="3240"/>
              </a:lnSpc>
              <a:spcBef>
                <a:spcPts val="3000"/>
              </a:spcBef>
              <a:spcAft>
                <a:spcPts val="2250"/>
              </a:spcAft>
            </a:pPr>
            <a:r>
              <a:rPr lang="en-US" sz="7200" b="1" i="0" dirty="0">
                <a:solidFill>
                  <a:srgbClr val="314259"/>
                </a:solidFill>
                <a:effectLst/>
                <a:latin typeface="Gilroy"/>
              </a:rPr>
              <a:t>Interest (Article 11)</a:t>
            </a:r>
            <a:br>
              <a:rPr lang="en-US" sz="7200" b="1" i="0" dirty="0">
                <a:solidFill>
                  <a:srgbClr val="314259"/>
                </a:solidFill>
                <a:effectLst/>
                <a:latin typeface="Gilroy"/>
              </a:rPr>
            </a:br>
            <a:r>
              <a:rPr lang="en-US" sz="5600" b="0" i="0" dirty="0">
                <a:solidFill>
                  <a:srgbClr val="314259"/>
                </a:solidFill>
                <a:effectLst/>
                <a:latin typeface="Gilroy"/>
              </a:rPr>
              <a:t>General Rule: Interest arising in a contracting state and paid to a resident of the other contracting state may be taxed in that other State. </a:t>
            </a:r>
            <a:br>
              <a:rPr lang="en-US" sz="5600" b="0" i="0" dirty="0">
                <a:solidFill>
                  <a:srgbClr val="314259"/>
                </a:solidFill>
                <a:effectLst/>
                <a:latin typeface="Gilroy"/>
              </a:rPr>
            </a:br>
            <a:r>
              <a:rPr lang="en-US" sz="5600" b="0" i="0" dirty="0">
                <a:solidFill>
                  <a:srgbClr val="314259"/>
                </a:solidFill>
                <a:effectLst/>
                <a:latin typeface="Gilroy"/>
              </a:rPr>
              <a:t>As per the DTAA, if interest income arises in India and the amount belongs to a US Resident, then the said amount shall be taxable in the US. However, such interest may be liable to tax in India as per the Indian Income Tax Act (</a:t>
            </a:r>
            <a:r>
              <a:rPr lang="en-US" sz="5600" b="0" i="0" dirty="0" err="1">
                <a:solidFill>
                  <a:srgbClr val="314259"/>
                </a:solidFill>
                <a:effectLst/>
                <a:latin typeface="Gilroy"/>
              </a:rPr>
              <a:t>ie</a:t>
            </a:r>
            <a:r>
              <a:rPr lang="en-US" sz="5600" b="0" i="0" dirty="0">
                <a:solidFill>
                  <a:srgbClr val="314259"/>
                </a:solidFill>
                <a:effectLst/>
                <a:latin typeface="Gilroy"/>
              </a:rPr>
              <a:t> the contracting state where the interest has arisen). </a:t>
            </a:r>
            <a:br>
              <a:rPr lang="en-US" sz="5600" b="0" i="0" dirty="0">
                <a:solidFill>
                  <a:srgbClr val="314259"/>
                </a:solidFill>
                <a:effectLst/>
                <a:latin typeface="Gilroy"/>
              </a:rPr>
            </a:br>
            <a:r>
              <a:rPr lang="en-US" sz="5600" b="0" i="0" dirty="0">
                <a:solidFill>
                  <a:srgbClr val="314259"/>
                </a:solidFill>
                <a:effectLst/>
                <a:latin typeface="Gilroy"/>
              </a:rPr>
              <a:t>Exception: If the beneficial owner of the interest is a resident of the USA (resident of the other contracting state), then the tax charged in India shall not exceed:</a:t>
            </a:r>
            <a:br>
              <a:rPr lang="en-US" sz="5600" b="0" i="0" dirty="0">
                <a:solidFill>
                  <a:srgbClr val="314259"/>
                </a:solidFill>
                <a:effectLst/>
                <a:latin typeface="Gilroy"/>
              </a:rPr>
            </a:br>
            <a:endParaRPr lang="en-US" sz="5600" b="0" i="0" dirty="0">
              <a:solidFill>
                <a:srgbClr val="314259"/>
              </a:solidFill>
              <a:effectLst/>
              <a:latin typeface="Gilroy"/>
            </a:endParaRPr>
          </a:p>
          <a:p>
            <a:pPr marL="0" indent="0" algn="l" rtl="0">
              <a:lnSpc>
                <a:spcPts val="3240"/>
              </a:lnSpc>
              <a:spcBef>
                <a:spcPts val="3000"/>
              </a:spcBef>
              <a:spcAft>
                <a:spcPts val="2250"/>
              </a:spcAft>
              <a:buNone/>
            </a:pPr>
            <a:endParaRPr lang="en-US" sz="1600" b="0" i="0" dirty="0">
              <a:solidFill>
                <a:srgbClr val="314259"/>
              </a:solidFill>
              <a:effectLst/>
              <a:latin typeface="Gilroy"/>
            </a:endParaRPr>
          </a:p>
          <a:p>
            <a:endParaRPr lang="en-IN" dirty="0"/>
          </a:p>
        </p:txBody>
      </p:sp>
      <p:graphicFrame>
        <p:nvGraphicFramePr>
          <p:cNvPr id="5" name="Table 4">
            <a:extLst>
              <a:ext uri="{FF2B5EF4-FFF2-40B4-BE49-F238E27FC236}">
                <a16:creationId xmlns:a16="http://schemas.microsoft.com/office/drawing/2014/main" id="{97EAB77A-E7E3-5258-9771-86BE0632A5FE}"/>
              </a:ext>
            </a:extLst>
          </p:cNvPr>
          <p:cNvGraphicFramePr>
            <a:graphicFrameLocks noGrp="1"/>
          </p:cNvGraphicFramePr>
          <p:nvPr>
            <p:extLst>
              <p:ext uri="{D42A27DB-BD31-4B8C-83A1-F6EECF244321}">
                <p14:modId xmlns:p14="http://schemas.microsoft.com/office/powerpoint/2010/main" val="4150940466"/>
              </p:ext>
            </p:extLst>
          </p:nvPr>
        </p:nvGraphicFramePr>
        <p:xfrm>
          <a:off x="452775" y="4758602"/>
          <a:ext cx="9737705" cy="1950258"/>
        </p:xfrm>
        <a:graphic>
          <a:graphicData uri="http://schemas.openxmlformats.org/drawingml/2006/table">
            <a:tbl>
              <a:tblPr firstRow="1" bandRow="1">
                <a:tableStyleId>{5C22544A-7EE6-4342-B048-85BDC9FD1C3A}</a:tableStyleId>
              </a:tblPr>
              <a:tblGrid>
                <a:gridCol w="749296">
                  <a:extLst>
                    <a:ext uri="{9D8B030D-6E8A-4147-A177-3AD203B41FA5}">
                      <a16:colId xmlns:a16="http://schemas.microsoft.com/office/drawing/2014/main" val="677012077"/>
                    </a:ext>
                  </a:extLst>
                </a:gridCol>
                <a:gridCol w="6163929">
                  <a:extLst>
                    <a:ext uri="{9D8B030D-6E8A-4147-A177-3AD203B41FA5}">
                      <a16:colId xmlns:a16="http://schemas.microsoft.com/office/drawing/2014/main" val="2276784124"/>
                    </a:ext>
                  </a:extLst>
                </a:gridCol>
                <a:gridCol w="2824480">
                  <a:extLst>
                    <a:ext uri="{9D8B030D-6E8A-4147-A177-3AD203B41FA5}">
                      <a16:colId xmlns:a16="http://schemas.microsoft.com/office/drawing/2014/main" val="4294151288"/>
                    </a:ext>
                  </a:extLst>
                </a:gridCol>
              </a:tblGrid>
              <a:tr h="832658">
                <a:tc>
                  <a:txBody>
                    <a:bodyPr/>
                    <a:lstStyle/>
                    <a:p>
                      <a:r>
                        <a:rPr lang="en-IN" sz="1800" b="0" i="0" kern="1200" dirty="0">
                          <a:solidFill>
                            <a:schemeClr val="lt1"/>
                          </a:solidFill>
                          <a:effectLst/>
                          <a:latin typeface="+mn-lt"/>
                          <a:ea typeface="+mn-ea"/>
                          <a:cs typeface="+mn-cs"/>
                        </a:rPr>
                        <a:t>(a)</a:t>
                      </a:r>
                      <a:endParaRPr lang="en-IN" dirty="0"/>
                    </a:p>
                  </a:txBody>
                  <a:tcPr/>
                </a:tc>
                <a:tc>
                  <a:txBody>
                    <a:bodyPr/>
                    <a:lstStyle/>
                    <a:p>
                      <a:pPr rtl="0" fontAlgn="t">
                        <a:lnSpc>
                          <a:spcPts val="2400"/>
                        </a:lnSpc>
                        <a:spcBef>
                          <a:spcPts val="1500"/>
                        </a:spcBef>
                        <a:spcAft>
                          <a:spcPts val="1500"/>
                        </a:spcAft>
                      </a:pPr>
                      <a:r>
                        <a:rPr lang="en-US" sz="1800" b="0" dirty="0">
                          <a:solidFill>
                            <a:srgbClr val="314259"/>
                          </a:solidFill>
                          <a:effectLst/>
                        </a:rPr>
                        <a:t>Interest paid on a bank loan (involved in Bonafide banking business) or a similar financial institution (including an insurance company)</a:t>
                      </a:r>
                    </a:p>
                  </a:txBody>
                  <a:tcPr marL="101600" marR="101600" marT="101600" marB="101600"/>
                </a:tc>
                <a:tc>
                  <a:txBody>
                    <a:bodyPr/>
                    <a:lstStyle/>
                    <a:p>
                      <a:pPr rtl="0" fontAlgn="t">
                        <a:lnSpc>
                          <a:spcPts val="2400"/>
                        </a:lnSpc>
                        <a:spcBef>
                          <a:spcPts val="1500"/>
                        </a:spcBef>
                        <a:spcAft>
                          <a:spcPts val="1500"/>
                        </a:spcAft>
                      </a:pPr>
                      <a:r>
                        <a:rPr lang="en-US" sz="1800" b="0" dirty="0">
                          <a:solidFill>
                            <a:srgbClr val="314259"/>
                          </a:solidFill>
                          <a:effectLst/>
                        </a:rPr>
                        <a:t>10% of the gross amount of interest</a:t>
                      </a:r>
                    </a:p>
                  </a:txBody>
                  <a:tcPr marL="101600" marR="101600" marT="101600" marB="101600"/>
                </a:tc>
                <a:extLst>
                  <a:ext uri="{0D108BD9-81ED-4DB2-BD59-A6C34878D82A}">
                    <a16:rowId xmlns:a16="http://schemas.microsoft.com/office/drawing/2014/main" val="3102189637"/>
                  </a:ext>
                </a:extLst>
              </a:tr>
              <a:tr h="832658">
                <a:tc>
                  <a:txBody>
                    <a:bodyPr/>
                    <a:lstStyle/>
                    <a:p>
                      <a:pPr rtl="0" fontAlgn="t">
                        <a:lnSpc>
                          <a:spcPts val="2400"/>
                        </a:lnSpc>
                        <a:spcBef>
                          <a:spcPts val="1500"/>
                        </a:spcBef>
                        <a:spcAft>
                          <a:spcPts val="1500"/>
                        </a:spcAft>
                      </a:pPr>
                      <a:r>
                        <a:rPr lang="en-IN" sz="1600" b="0" dirty="0">
                          <a:solidFill>
                            <a:srgbClr val="314259"/>
                          </a:solidFill>
                          <a:effectLst/>
                        </a:rPr>
                        <a:t>(b)</a:t>
                      </a:r>
                    </a:p>
                  </a:txBody>
                  <a:tcPr marL="92432" marR="92432" marT="92432" marB="92432"/>
                </a:tc>
                <a:tc>
                  <a:txBody>
                    <a:bodyPr/>
                    <a:lstStyle/>
                    <a:p>
                      <a:pPr rtl="0" fontAlgn="t">
                        <a:lnSpc>
                          <a:spcPts val="2400"/>
                        </a:lnSpc>
                        <a:spcBef>
                          <a:spcPts val="1500"/>
                        </a:spcBef>
                        <a:spcAft>
                          <a:spcPts val="1500"/>
                        </a:spcAft>
                      </a:pPr>
                      <a:r>
                        <a:rPr lang="en-IN" sz="1600" b="0" dirty="0">
                          <a:solidFill>
                            <a:srgbClr val="314259"/>
                          </a:solidFill>
                          <a:effectLst/>
                        </a:rPr>
                        <a:t>In other cases</a:t>
                      </a:r>
                    </a:p>
                  </a:txBody>
                  <a:tcPr marL="92432" marR="92432" marT="92432" marB="92432"/>
                </a:tc>
                <a:tc>
                  <a:txBody>
                    <a:bodyPr/>
                    <a:lstStyle/>
                    <a:p>
                      <a:pPr rtl="0" fontAlgn="t">
                        <a:lnSpc>
                          <a:spcPts val="2400"/>
                        </a:lnSpc>
                        <a:spcBef>
                          <a:spcPts val="1500"/>
                        </a:spcBef>
                        <a:spcAft>
                          <a:spcPts val="1500"/>
                        </a:spcAft>
                      </a:pPr>
                      <a:r>
                        <a:rPr lang="en-US" sz="1600" b="0" dirty="0">
                          <a:solidFill>
                            <a:srgbClr val="314259"/>
                          </a:solidFill>
                          <a:effectLst/>
                        </a:rPr>
                        <a:t>15% of the gross amount</a:t>
                      </a:r>
                    </a:p>
                  </a:txBody>
                  <a:tcPr marL="92432" marR="92432" marT="92432" marB="92432"/>
                </a:tc>
                <a:extLst>
                  <a:ext uri="{0D108BD9-81ED-4DB2-BD59-A6C34878D82A}">
                    <a16:rowId xmlns:a16="http://schemas.microsoft.com/office/drawing/2014/main" val="4202091664"/>
                  </a:ext>
                </a:extLst>
              </a:tr>
            </a:tbl>
          </a:graphicData>
        </a:graphic>
      </p:graphicFrame>
    </p:spTree>
    <p:extLst>
      <p:ext uri="{BB962C8B-B14F-4D97-AF65-F5344CB8AC3E}">
        <p14:creationId xmlns:p14="http://schemas.microsoft.com/office/powerpoint/2010/main" val="187393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0F12-ADFF-EEB3-E411-E9334D1780A7}"/>
              </a:ext>
            </a:extLst>
          </p:cNvPr>
          <p:cNvSpPr>
            <a:spLocks noGrp="1"/>
          </p:cNvSpPr>
          <p:nvPr>
            <p:ph type="title"/>
          </p:nvPr>
        </p:nvSpPr>
        <p:spPr>
          <a:xfrm>
            <a:off x="677334" y="156238"/>
            <a:ext cx="8426026" cy="880082"/>
          </a:xfrm>
        </p:spPr>
        <p:txBody>
          <a:bodyPr/>
          <a:lstStyle/>
          <a:p>
            <a:r>
              <a:rPr lang="en-IN" dirty="0"/>
              <a:t>Taxability of Various Types of Incomes</a:t>
            </a:r>
          </a:p>
        </p:txBody>
      </p:sp>
      <p:sp>
        <p:nvSpPr>
          <p:cNvPr id="3" name="Content Placeholder 2">
            <a:extLst>
              <a:ext uri="{FF2B5EF4-FFF2-40B4-BE49-F238E27FC236}">
                <a16:creationId xmlns:a16="http://schemas.microsoft.com/office/drawing/2014/main" id="{0502743D-AC29-2B86-037B-4F346F2FCED5}"/>
              </a:ext>
            </a:extLst>
          </p:cNvPr>
          <p:cNvSpPr>
            <a:spLocks noGrp="1"/>
          </p:cNvSpPr>
          <p:nvPr>
            <p:ph idx="1"/>
          </p:nvPr>
        </p:nvSpPr>
        <p:spPr>
          <a:xfrm>
            <a:off x="677334" y="1100284"/>
            <a:ext cx="8596668" cy="5524036"/>
          </a:xfrm>
        </p:spPr>
        <p:txBody>
          <a:bodyPr>
            <a:normAutofit/>
          </a:bodyPr>
          <a:lstStyle/>
          <a:p>
            <a:r>
              <a:rPr lang="fr-FR" sz="2000" b="1" dirty="0">
                <a:latin typeface="Gilroy"/>
              </a:rPr>
              <a:t>Article 15 – </a:t>
            </a:r>
            <a:r>
              <a:rPr lang="fr-FR" sz="2000" b="1" dirty="0" err="1">
                <a:latin typeface="Gilroy"/>
              </a:rPr>
              <a:t>Dependent</a:t>
            </a:r>
            <a:r>
              <a:rPr lang="fr-FR" sz="2000" b="1" dirty="0">
                <a:latin typeface="Gilroy"/>
              </a:rPr>
              <a:t> </a:t>
            </a:r>
            <a:r>
              <a:rPr lang="fr-FR" sz="2000" b="1" dirty="0" err="1">
                <a:latin typeface="Gilroy"/>
              </a:rPr>
              <a:t>Personal</a:t>
            </a:r>
            <a:r>
              <a:rPr lang="fr-FR" sz="2000" b="1" dirty="0">
                <a:latin typeface="Gilroy"/>
              </a:rPr>
              <a:t> Services (Salary)</a:t>
            </a:r>
          </a:p>
          <a:p>
            <a:endParaRPr lang="fr-FR" sz="1600" b="1" dirty="0">
              <a:latin typeface="Gilroy"/>
            </a:endParaRPr>
          </a:p>
          <a:p>
            <a:r>
              <a:rPr lang="en-US" sz="1600" b="1" dirty="0"/>
              <a:t>General Rule – Taxation Based on Employment Location</a:t>
            </a:r>
          </a:p>
          <a:p>
            <a:pPr>
              <a:buFont typeface="Arial" panose="020B0604020202020204" pitchFamily="34" charset="0"/>
              <a:buChar char="•"/>
            </a:pPr>
            <a:r>
              <a:rPr lang="en-US" sz="1600" dirty="0"/>
              <a:t>Salaries and wages are taxable in the country where the employment is exercised (i.e., where the work is performed).</a:t>
            </a:r>
          </a:p>
          <a:p>
            <a:pPr>
              <a:buFont typeface="Arial" panose="020B0604020202020204" pitchFamily="34" charset="0"/>
              <a:buChar char="•"/>
            </a:pPr>
            <a:r>
              <a:rPr lang="en-US" sz="1600" dirty="0"/>
              <a:t>If a person works in India, their salary is taxable in India.</a:t>
            </a:r>
          </a:p>
          <a:p>
            <a:pPr>
              <a:buFont typeface="Arial" panose="020B0604020202020204" pitchFamily="34" charset="0"/>
              <a:buChar char="•"/>
            </a:pPr>
            <a:r>
              <a:rPr lang="en-US" sz="1600" dirty="0"/>
              <a:t>If a person works in the US, their salary is taxable in the US</a:t>
            </a:r>
            <a:r>
              <a:rPr lang="en-US" dirty="0"/>
              <a:t>.</a:t>
            </a:r>
            <a:br>
              <a:rPr lang="en-US" dirty="0"/>
            </a:br>
            <a:endParaRPr lang="en-US" dirty="0"/>
          </a:p>
          <a:p>
            <a:r>
              <a:rPr lang="en-US" sz="1600" b="1" dirty="0"/>
              <a:t>Government Service Exception (Article 19)</a:t>
            </a:r>
          </a:p>
          <a:p>
            <a:pPr>
              <a:buFont typeface="Arial" panose="020B0604020202020204" pitchFamily="34" charset="0"/>
              <a:buChar char="•"/>
            </a:pPr>
            <a:r>
              <a:rPr lang="en-US" sz="1600" dirty="0"/>
              <a:t>If the salary is paid for government services, then Article 19 (Government Service) applies instead of Article 15.</a:t>
            </a:r>
            <a:br>
              <a:rPr lang="en-US" sz="1600" dirty="0"/>
            </a:br>
            <a:endParaRPr lang="en-US" sz="1600" dirty="0"/>
          </a:p>
          <a:p>
            <a:r>
              <a:rPr lang="en-US" sz="1600" b="1" dirty="0"/>
              <a:t>Exception : </a:t>
            </a:r>
            <a:r>
              <a:rPr lang="en-US" sz="1600" dirty="0"/>
              <a:t>If an Indian employee is sent to the US for 5 months (less than 183 days) and paid by an Indian employer, their salary </a:t>
            </a:r>
            <a:r>
              <a:rPr lang="en-US" sz="1600" b="1" dirty="0"/>
              <a:t>remains taxable in India and not in the US</a:t>
            </a:r>
            <a:r>
              <a:rPr lang="en-US" sz="1600" dirty="0"/>
              <a:t>.</a:t>
            </a:r>
            <a:endParaRPr lang="en-US" sz="1600" b="1" dirty="0"/>
          </a:p>
          <a:p>
            <a:pPr marL="0" indent="0">
              <a:buNone/>
            </a:pPr>
            <a:endParaRPr lang="en-US" dirty="0"/>
          </a:p>
          <a:p>
            <a:pPr marL="0" indent="0">
              <a:buNone/>
            </a:pPr>
            <a:endParaRPr lang="en-IN" b="1" dirty="0">
              <a:latin typeface="Gilroy"/>
            </a:endParaRPr>
          </a:p>
        </p:txBody>
      </p:sp>
    </p:spTree>
    <p:extLst>
      <p:ext uri="{BB962C8B-B14F-4D97-AF65-F5344CB8AC3E}">
        <p14:creationId xmlns:p14="http://schemas.microsoft.com/office/powerpoint/2010/main" val="2822014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D39A-6DD4-DFD9-769B-056B3B67D0B0}"/>
              </a:ext>
            </a:extLst>
          </p:cNvPr>
          <p:cNvSpPr>
            <a:spLocks noGrp="1"/>
          </p:cNvSpPr>
          <p:nvPr>
            <p:ph type="title"/>
          </p:nvPr>
        </p:nvSpPr>
        <p:spPr>
          <a:xfrm>
            <a:off x="596054" y="167813"/>
            <a:ext cx="8596668" cy="1320800"/>
          </a:xfrm>
        </p:spPr>
        <p:txBody>
          <a:bodyPr/>
          <a:lstStyle/>
          <a:p>
            <a:r>
              <a:rPr lang="en-IN" dirty="0"/>
              <a:t>Taxability of Various Types of Incomes</a:t>
            </a:r>
          </a:p>
        </p:txBody>
      </p:sp>
      <p:sp>
        <p:nvSpPr>
          <p:cNvPr id="3" name="Content Placeholder 2">
            <a:extLst>
              <a:ext uri="{FF2B5EF4-FFF2-40B4-BE49-F238E27FC236}">
                <a16:creationId xmlns:a16="http://schemas.microsoft.com/office/drawing/2014/main" id="{B612601D-B3D4-03A5-4D29-75F91469F22B}"/>
              </a:ext>
            </a:extLst>
          </p:cNvPr>
          <p:cNvSpPr>
            <a:spLocks noGrp="1"/>
          </p:cNvSpPr>
          <p:nvPr>
            <p:ph idx="1"/>
          </p:nvPr>
        </p:nvSpPr>
        <p:spPr>
          <a:xfrm>
            <a:off x="677334" y="1021253"/>
            <a:ext cx="9137226" cy="5668934"/>
          </a:xfrm>
        </p:spPr>
        <p:txBody>
          <a:bodyPr>
            <a:normAutofit fontScale="77500" lnSpcReduction="20000"/>
          </a:bodyPr>
          <a:lstStyle/>
          <a:p>
            <a:pPr>
              <a:lnSpc>
                <a:spcPts val="3240"/>
              </a:lnSpc>
              <a:spcBef>
                <a:spcPts val="3000"/>
              </a:spcBef>
              <a:spcAft>
                <a:spcPts val="2250"/>
              </a:spcAft>
            </a:pPr>
            <a:r>
              <a:rPr lang="en-US" sz="3800" b="1" dirty="0">
                <a:solidFill>
                  <a:srgbClr val="314259"/>
                </a:solidFill>
                <a:latin typeface="Gilroy"/>
              </a:rPr>
              <a:t>Capital Gains Taxation: (Article 13)</a:t>
            </a:r>
            <a:br>
              <a:rPr lang="en-US" sz="3800" b="1" dirty="0">
                <a:solidFill>
                  <a:srgbClr val="314259"/>
                </a:solidFill>
                <a:latin typeface="Gilroy"/>
              </a:rPr>
            </a:br>
            <a:br>
              <a:rPr lang="en-US" sz="3800" b="1" dirty="0">
                <a:solidFill>
                  <a:srgbClr val="314259"/>
                </a:solidFill>
                <a:latin typeface="Gilroy"/>
              </a:rPr>
            </a:br>
            <a:r>
              <a:rPr lang="en-US" b="1" dirty="0">
                <a:solidFill>
                  <a:srgbClr val="314259"/>
                </a:solidFill>
                <a:latin typeface="Gilroy"/>
              </a:rPr>
              <a:t>1) </a:t>
            </a:r>
            <a:r>
              <a:rPr lang="en-US" dirty="0">
                <a:solidFill>
                  <a:srgbClr val="314259"/>
                </a:solidFill>
                <a:latin typeface="Gilroy"/>
              </a:rPr>
              <a:t>Gains from immovable property are taxed in the country where the property is located. </a:t>
            </a:r>
            <a:r>
              <a:rPr lang="en-US" b="0" i="0" dirty="0">
                <a:solidFill>
                  <a:srgbClr val="314259"/>
                </a:solidFill>
                <a:effectLst/>
                <a:latin typeface="Gilroy"/>
              </a:rPr>
              <a:t>For </a:t>
            </a:r>
            <a:r>
              <a:rPr lang="en-US" b="0" i="0" dirty="0" err="1">
                <a:solidFill>
                  <a:srgbClr val="314259"/>
                </a:solidFill>
                <a:effectLst/>
                <a:latin typeface="Gilroy"/>
              </a:rPr>
              <a:t>eg</a:t>
            </a:r>
            <a:r>
              <a:rPr lang="en-US" b="0" i="0" dirty="0">
                <a:solidFill>
                  <a:srgbClr val="314259"/>
                </a:solidFill>
                <a:effectLst/>
                <a:latin typeface="Gilroy"/>
              </a:rPr>
              <a:t>: If a US Resident, Mr. John, sells an Indian Property, then the property is liable to tax as per the Indian Domestic Laws, and vice versa. However, </a:t>
            </a:r>
            <a:r>
              <a:rPr lang="en-US" dirty="0">
                <a:solidFill>
                  <a:srgbClr val="314259"/>
                </a:solidFill>
                <a:latin typeface="Gilroy"/>
              </a:rPr>
              <a:t>If the property was the owner’s primary home for 2 out of the last 5 years, they can exclude up to $250,000 (single) or $500,000 (married) from capital gains tax.</a:t>
            </a:r>
            <a:br>
              <a:rPr lang="en-US" b="0" i="0" dirty="0">
                <a:solidFill>
                  <a:srgbClr val="314259"/>
                </a:solidFill>
                <a:effectLst/>
                <a:latin typeface="Gilroy"/>
              </a:rPr>
            </a:br>
            <a:br>
              <a:rPr lang="en-US" b="0" i="0" dirty="0">
                <a:solidFill>
                  <a:srgbClr val="314259"/>
                </a:solidFill>
                <a:effectLst/>
                <a:latin typeface="Gilroy"/>
              </a:rPr>
            </a:br>
            <a:r>
              <a:rPr lang="en-US" b="1" i="0" dirty="0">
                <a:solidFill>
                  <a:srgbClr val="314259"/>
                </a:solidFill>
                <a:effectLst/>
                <a:latin typeface="Gilroy"/>
              </a:rPr>
              <a:t>2) </a:t>
            </a:r>
            <a:r>
              <a:rPr lang="en-US" dirty="0">
                <a:solidFill>
                  <a:srgbClr val="314259"/>
                </a:solidFill>
                <a:latin typeface="Gilroy"/>
              </a:rPr>
              <a:t>Capital gains on stocks of publicly traded US companies are not taxed for non-residents. No withholding tax applies at the time of sale. The US applies source-based taxation on capital gains from RSU (Restricted Stock Units) sales, only if the shares are considered "US-sourced" income.</a:t>
            </a:r>
            <a:br>
              <a:rPr lang="en-US" dirty="0">
                <a:solidFill>
                  <a:srgbClr val="314259"/>
                </a:solidFill>
                <a:latin typeface="Gilroy"/>
              </a:rPr>
            </a:br>
            <a:br>
              <a:rPr lang="en-US" dirty="0">
                <a:solidFill>
                  <a:srgbClr val="314259"/>
                </a:solidFill>
                <a:latin typeface="Gilroy"/>
              </a:rPr>
            </a:br>
            <a:r>
              <a:rPr lang="en-US" b="1" dirty="0">
                <a:solidFill>
                  <a:srgbClr val="314259"/>
                </a:solidFill>
                <a:latin typeface="Gilroy"/>
              </a:rPr>
              <a:t>3) </a:t>
            </a:r>
            <a:r>
              <a:rPr lang="en-US" dirty="0">
                <a:solidFill>
                  <a:srgbClr val="314259"/>
                </a:solidFill>
                <a:latin typeface="Gilroy"/>
              </a:rPr>
              <a:t>However, India Taxes Capital Gains if the Shares are of Indian Origin, also since India follows residence-based taxation, meaning worldwide income (including capital gains from selling foreign shares) is taxable for Indian residents.</a:t>
            </a:r>
          </a:p>
          <a:p>
            <a:pPr>
              <a:lnSpc>
                <a:spcPts val="3240"/>
              </a:lnSpc>
              <a:spcBef>
                <a:spcPts val="3000"/>
              </a:spcBef>
              <a:spcAft>
                <a:spcPts val="2250"/>
              </a:spcAft>
            </a:pPr>
            <a:endParaRPr lang="en-US" dirty="0">
              <a:solidFill>
                <a:srgbClr val="314259"/>
              </a:solidFill>
              <a:latin typeface="Gilroy"/>
            </a:endParaRPr>
          </a:p>
          <a:p>
            <a:pPr>
              <a:lnSpc>
                <a:spcPts val="3240"/>
              </a:lnSpc>
              <a:spcBef>
                <a:spcPts val="3000"/>
              </a:spcBef>
              <a:spcAft>
                <a:spcPts val="2250"/>
              </a:spcAft>
            </a:pPr>
            <a:endParaRPr lang="en-US" dirty="0">
              <a:solidFill>
                <a:srgbClr val="314259"/>
              </a:solidFill>
              <a:latin typeface="Gilroy"/>
            </a:endParaRPr>
          </a:p>
          <a:p>
            <a:endParaRPr lang="en-IN" dirty="0"/>
          </a:p>
        </p:txBody>
      </p:sp>
    </p:spTree>
    <p:extLst>
      <p:ext uri="{BB962C8B-B14F-4D97-AF65-F5344CB8AC3E}">
        <p14:creationId xmlns:p14="http://schemas.microsoft.com/office/powerpoint/2010/main" val="1007871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011E-F3DE-F44E-4874-97C7194D190E}"/>
              </a:ext>
            </a:extLst>
          </p:cNvPr>
          <p:cNvSpPr>
            <a:spLocks noGrp="1"/>
          </p:cNvSpPr>
          <p:nvPr>
            <p:ph type="title"/>
          </p:nvPr>
        </p:nvSpPr>
        <p:spPr>
          <a:xfrm>
            <a:off x="626534" y="0"/>
            <a:ext cx="8497146" cy="762000"/>
          </a:xfrm>
        </p:spPr>
        <p:txBody>
          <a:bodyPr/>
          <a:lstStyle/>
          <a:p>
            <a:r>
              <a:rPr lang="en-IN" dirty="0"/>
              <a:t>1040-NR (Non Resident Tax Return)</a:t>
            </a:r>
          </a:p>
        </p:txBody>
      </p:sp>
      <p:pic>
        <p:nvPicPr>
          <p:cNvPr id="9" name="Content Placeholder 8">
            <a:extLst>
              <a:ext uri="{FF2B5EF4-FFF2-40B4-BE49-F238E27FC236}">
                <a16:creationId xmlns:a16="http://schemas.microsoft.com/office/drawing/2014/main" id="{2CC4CD97-D59D-F0F9-48A9-B6FA6C7112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 y="595015"/>
            <a:ext cx="5069840" cy="6554034"/>
          </a:xfrm>
        </p:spPr>
      </p:pic>
      <p:pic>
        <p:nvPicPr>
          <p:cNvPr id="11" name="Picture 10">
            <a:extLst>
              <a:ext uri="{FF2B5EF4-FFF2-40B4-BE49-F238E27FC236}">
                <a16:creationId xmlns:a16="http://schemas.microsoft.com/office/drawing/2014/main" id="{A32F7A32-DC86-4481-53E2-E536178A2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120" y="595015"/>
            <a:ext cx="5242560" cy="6359232"/>
          </a:xfrm>
          <a:prstGeom prst="rect">
            <a:avLst/>
          </a:prstGeom>
        </p:spPr>
      </p:pic>
    </p:spTree>
    <p:extLst>
      <p:ext uri="{BB962C8B-B14F-4D97-AF65-F5344CB8AC3E}">
        <p14:creationId xmlns:p14="http://schemas.microsoft.com/office/powerpoint/2010/main" val="2800993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5CB5-F829-0B46-F4A6-6517341BFE25}"/>
              </a:ext>
            </a:extLst>
          </p:cNvPr>
          <p:cNvSpPr>
            <a:spLocks noGrp="1"/>
          </p:cNvSpPr>
          <p:nvPr>
            <p:ph type="title"/>
          </p:nvPr>
        </p:nvSpPr>
        <p:spPr/>
        <p:txBody>
          <a:bodyPr/>
          <a:lstStyle/>
          <a:p>
            <a:r>
              <a:rPr lang="en-IN" dirty="0"/>
              <a:t>Taxability of Various Types of Incomes</a:t>
            </a:r>
          </a:p>
        </p:txBody>
      </p:sp>
      <p:sp>
        <p:nvSpPr>
          <p:cNvPr id="3" name="Content Placeholder 2">
            <a:extLst>
              <a:ext uri="{FF2B5EF4-FFF2-40B4-BE49-F238E27FC236}">
                <a16:creationId xmlns:a16="http://schemas.microsoft.com/office/drawing/2014/main" id="{D1CFFDD0-8670-7F07-2D78-7C1FA804690D}"/>
              </a:ext>
            </a:extLst>
          </p:cNvPr>
          <p:cNvSpPr>
            <a:spLocks noGrp="1"/>
          </p:cNvSpPr>
          <p:nvPr>
            <p:ph idx="1"/>
          </p:nvPr>
        </p:nvSpPr>
        <p:spPr>
          <a:xfrm>
            <a:off x="677334" y="1422401"/>
            <a:ext cx="8596668" cy="5029200"/>
          </a:xfrm>
        </p:spPr>
        <p:txBody>
          <a:bodyPr>
            <a:normAutofit/>
          </a:bodyPr>
          <a:lstStyle/>
          <a:p>
            <a:r>
              <a:rPr lang="en-IN" sz="3200" b="1" dirty="0">
                <a:solidFill>
                  <a:srgbClr val="314259"/>
                </a:solidFill>
                <a:latin typeface="Gilroy"/>
              </a:rPr>
              <a:t>Business Profits (Article 7)</a:t>
            </a:r>
          </a:p>
          <a:p>
            <a:r>
              <a:rPr lang="en-US" b="1" dirty="0"/>
              <a:t>Where Business Profits Are Taxed:</a:t>
            </a:r>
            <a:endParaRPr lang="en-US" dirty="0"/>
          </a:p>
          <a:p>
            <a:pPr>
              <a:buFont typeface="Arial" panose="020B0604020202020204" pitchFamily="34" charset="0"/>
              <a:buChar char="•"/>
            </a:pPr>
            <a:r>
              <a:rPr lang="en-US" dirty="0"/>
              <a:t>A business’s profits are only taxed in the country where the business is based (</a:t>
            </a:r>
            <a:r>
              <a:rPr lang="en-US" b="1" dirty="0"/>
              <a:t>home country</a:t>
            </a:r>
            <a:r>
              <a:rPr lang="en-US" dirty="0"/>
              <a:t>) unless it has a </a:t>
            </a:r>
            <a:r>
              <a:rPr lang="en-US" b="1" dirty="0"/>
              <a:t>permanent establishment (PE)</a:t>
            </a:r>
            <a:r>
              <a:rPr lang="en-US" dirty="0"/>
              <a:t> in the other country.</a:t>
            </a:r>
          </a:p>
          <a:p>
            <a:pPr>
              <a:buFont typeface="Arial" panose="020B0604020202020204" pitchFamily="34" charset="0"/>
              <a:buChar char="•"/>
            </a:pPr>
            <a:endParaRPr lang="en-US" dirty="0"/>
          </a:p>
          <a:p>
            <a:pPr>
              <a:buFont typeface="Arial" panose="020B0604020202020204" pitchFamily="34" charset="0"/>
              <a:buChar char="•"/>
            </a:pPr>
            <a:r>
              <a:rPr lang="en-US" dirty="0"/>
              <a:t>If there is a PE in the other country, that country can tax the profits, but only:</a:t>
            </a:r>
          </a:p>
          <a:p>
            <a:pPr marL="742950" lvl="1" indent="-285750">
              <a:buFont typeface="Arial" panose="020B0604020202020204" pitchFamily="34" charset="0"/>
              <a:buChar char="•"/>
            </a:pPr>
            <a:r>
              <a:rPr lang="en-US" dirty="0"/>
              <a:t>Profits directly linked to the PE.</a:t>
            </a:r>
          </a:p>
          <a:p>
            <a:pPr marL="742950" lvl="1" indent="-285750">
              <a:buFont typeface="Arial" panose="020B0604020202020204" pitchFamily="34" charset="0"/>
              <a:buChar char="•"/>
            </a:pPr>
            <a:r>
              <a:rPr lang="en-US" dirty="0"/>
              <a:t>Profits from selling similar goods or services in that country.</a:t>
            </a:r>
          </a:p>
          <a:p>
            <a:pPr marL="742950" lvl="1" indent="-285750">
              <a:buFont typeface="Arial" panose="020B0604020202020204" pitchFamily="34" charset="0"/>
              <a:buChar char="•"/>
            </a:pPr>
            <a:r>
              <a:rPr lang="en-US" dirty="0"/>
              <a:t>Profits from similar business activities carried out in that country.</a:t>
            </a:r>
          </a:p>
        </p:txBody>
      </p:sp>
    </p:spTree>
    <p:extLst>
      <p:ext uri="{BB962C8B-B14F-4D97-AF65-F5344CB8AC3E}">
        <p14:creationId xmlns:p14="http://schemas.microsoft.com/office/powerpoint/2010/main" val="477516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B309-4A89-8925-8695-F45E0DE1C73B}"/>
              </a:ext>
            </a:extLst>
          </p:cNvPr>
          <p:cNvSpPr>
            <a:spLocks noGrp="1"/>
          </p:cNvSpPr>
          <p:nvPr>
            <p:ph type="title"/>
          </p:nvPr>
        </p:nvSpPr>
        <p:spPr/>
        <p:txBody>
          <a:bodyPr/>
          <a:lstStyle/>
          <a:p>
            <a:endParaRPr lang="en-IN"/>
          </a:p>
        </p:txBody>
      </p:sp>
      <p:pic>
        <p:nvPicPr>
          <p:cNvPr id="11" name="Content Placeholder 10">
            <a:extLst>
              <a:ext uri="{FF2B5EF4-FFF2-40B4-BE49-F238E27FC236}">
                <a16:creationId xmlns:a16="http://schemas.microsoft.com/office/drawing/2014/main" id="{913914FA-979B-AC0B-B069-590062590D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720" y="0"/>
            <a:ext cx="5544507" cy="6858000"/>
          </a:xfrm>
        </p:spPr>
      </p:pic>
    </p:spTree>
    <p:extLst>
      <p:ext uri="{BB962C8B-B14F-4D97-AF65-F5344CB8AC3E}">
        <p14:creationId xmlns:p14="http://schemas.microsoft.com/office/powerpoint/2010/main" val="195565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D37D-6656-ED67-34F1-34F2E30F35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540762A-F2DF-6A27-DFB8-A38B16942E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3360" y="71120"/>
            <a:ext cx="5608320" cy="6898640"/>
          </a:xfrm>
        </p:spPr>
      </p:pic>
    </p:spTree>
    <p:extLst>
      <p:ext uri="{BB962C8B-B14F-4D97-AF65-F5344CB8AC3E}">
        <p14:creationId xmlns:p14="http://schemas.microsoft.com/office/powerpoint/2010/main" val="3487570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ABF5-4969-B39F-DE94-6ADCC96C94AC}"/>
              </a:ext>
            </a:extLst>
          </p:cNvPr>
          <p:cNvSpPr>
            <a:spLocks noGrp="1"/>
          </p:cNvSpPr>
          <p:nvPr>
            <p:ph type="title"/>
          </p:nvPr>
        </p:nvSpPr>
        <p:spPr/>
        <p:txBody>
          <a:bodyPr/>
          <a:lstStyle/>
          <a:p>
            <a:r>
              <a:rPr lang="en-IN" dirty="0"/>
              <a:t>Permanent Establishment (PE) for Individuals</a:t>
            </a:r>
          </a:p>
        </p:txBody>
      </p:sp>
      <p:sp>
        <p:nvSpPr>
          <p:cNvPr id="3" name="Content Placeholder 2">
            <a:extLst>
              <a:ext uri="{FF2B5EF4-FFF2-40B4-BE49-F238E27FC236}">
                <a16:creationId xmlns:a16="http://schemas.microsoft.com/office/drawing/2014/main" id="{D22E5B14-CF9C-7DB6-0BD8-CE6C64C72D7F}"/>
              </a:ext>
            </a:extLst>
          </p:cNvPr>
          <p:cNvSpPr>
            <a:spLocks noGrp="1"/>
          </p:cNvSpPr>
          <p:nvPr>
            <p:ph idx="1"/>
          </p:nvPr>
        </p:nvSpPr>
        <p:spPr/>
        <p:txBody>
          <a:bodyPr>
            <a:normAutofit fontScale="62500" lnSpcReduction="20000"/>
          </a:bodyPr>
          <a:lstStyle/>
          <a:p>
            <a:r>
              <a:rPr lang="en-US" dirty="0"/>
              <a:t>Types of Permanent Establishments In India, there are several types of Permanent Establishments </a:t>
            </a:r>
            <a:r>
              <a:rPr lang="en-US" dirty="0" err="1"/>
              <a:t>recognised</a:t>
            </a:r>
            <a:r>
              <a:rPr lang="en-US" dirty="0"/>
              <a:t> under the tax laws. These types of PEs determine when a foreign Individual becomes subject to taxation in India. Here are some common types of PEs in India:</a:t>
            </a:r>
          </a:p>
          <a:p>
            <a:r>
              <a:rPr lang="en-US" dirty="0"/>
              <a:t>1. Fixed Location PE</a:t>
            </a:r>
            <a:br>
              <a:rPr lang="en-US" dirty="0"/>
            </a:br>
            <a:r>
              <a:rPr lang="en-US" dirty="0"/>
              <a:t>This refers to a physical location, such as an office, branch, factory, workshop, or other fixed premises, where the foreign Individual carries out its business activities in India. Criteria for fixed place PE in India: Fixed and consistent location, availability to foreign entities, and conducting proper commercial activity.</a:t>
            </a:r>
            <a:br>
              <a:rPr lang="en-US" dirty="0"/>
            </a:br>
            <a:br>
              <a:rPr lang="en-US" dirty="0"/>
            </a:br>
            <a:r>
              <a:rPr lang="en-US" dirty="0"/>
              <a:t>→ Fixed and consistent location: For a foreign enterprise to have a fixed place PE in India, the business location must be stable and consistent over a reasonable period, excluding passing or casual activities. Consistency and regularity are essential factors.</a:t>
            </a:r>
            <a:br>
              <a:rPr lang="en-US" dirty="0"/>
            </a:br>
            <a:br>
              <a:rPr lang="en-US" dirty="0"/>
            </a:br>
            <a:r>
              <a:rPr lang="en-US" dirty="0"/>
              <a:t>→ Availability to foreign entities: The foreign entity must have access to the location, even if it is within another Individual's premises, provided the access is regular. In such cases, the premises may be deemed as a PE in India.</a:t>
            </a:r>
            <a:br>
              <a:rPr lang="en-US" dirty="0"/>
            </a:br>
            <a:br>
              <a:rPr lang="en-US" dirty="0"/>
            </a:br>
            <a:r>
              <a:rPr lang="en-US" dirty="0"/>
              <a:t>→ Conducting proper commercial activity: A proper commercial activity must be conducted from the designated location.</a:t>
            </a:r>
          </a:p>
          <a:p>
            <a:endParaRPr lang="en-US" dirty="0"/>
          </a:p>
          <a:p>
            <a:r>
              <a:rPr lang="en-US" dirty="0"/>
              <a:t>2. Construction PE:</a:t>
            </a:r>
            <a:br>
              <a:rPr lang="en-US" dirty="0"/>
            </a:br>
            <a:br>
              <a:rPr lang="en-US" dirty="0"/>
            </a:br>
            <a:r>
              <a:rPr lang="en-US" dirty="0"/>
              <a:t>When a foreign Individual engages in construction, installation, or assembly projects in India for a specified duration, it establishes a Construction PE. If the project exceeds a prescribed threshold period, the Individual becomes liable for taxation in India.</a:t>
            </a:r>
            <a:br>
              <a:rPr lang="en-US" dirty="0"/>
            </a:br>
            <a:br>
              <a:rPr lang="en-US" dirty="0"/>
            </a:br>
            <a:r>
              <a:rPr lang="en-US" dirty="0"/>
              <a:t>This type of PE is applicable to foreign companies involved in significant construction activities within the country, ensuring their income generated from such projects is subject to Indian taxation.</a:t>
            </a:r>
            <a:endParaRPr lang="en-IN" dirty="0"/>
          </a:p>
        </p:txBody>
      </p:sp>
    </p:spTree>
    <p:extLst>
      <p:ext uri="{BB962C8B-B14F-4D97-AF65-F5344CB8AC3E}">
        <p14:creationId xmlns:p14="http://schemas.microsoft.com/office/powerpoint/2010/main" val="3346460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72CA-E264-DB61-869A-E14E879FD783}"/>
              </a:ext>
            </a:extLst>
          </p:cNvPr>
          <p:cNvSpPr>
            <a:spLocks noGrp="1"/>
          </p:cNvSpPr>
          <p:nvPr>
            <p:ph type="title"/>
          </p:nvPr>
        </p:nvSpPr>
        <p:spPr/>
        <p:txBody>
          <a:bodyPr/>
          <a:lstStyle/>
          <a:p>
            <a:r>
              <a:rPr lang="en-IN" dirty="0"/>
              <a:t>Permanent Establishment (PE) for Individuals</a:t>
            </a:r>
          </a:p>
        </p:txBody>
      </p:sp>
      <p:sp>
        <p:nvSpPr>
          <p:cNvPr id="3" name="Content Placeholder 2">
            <a:extLst>
              <a:ext uri="{FF2B5EF4-FFF2-40B4-BE49-F238E27FC236}">
                <a16:creationId xmlns:a16="http://schemas.microsoft.com/office/drawing/2014/main" id="{90570E12-54C3-4D1B-AB32-C0CDB910EE05}"/>
              </a:ext>
            </a:extLst>
          </p:cNvPr>
          <p:cNvSpPr>
            <a:spLocks noGrp="1"/>
          </p:cNvSpPr>
          <p:nvPr>
            <p:ph idx="1"/>
          </p:nvPr>
        </p:nvSpPr>
        <p:spPr/>
        <p:txBody>
          <a:bodyPr>
            <a:normAutofit fontScale="85000" lnSpcReduction="10000"/>
          </a:bodyPr>
          <a:lstStyle/>
          <a:p>
            <a:r>
              <a:rPr lang="en-US" sz="2000" dirty="0"/>
              <a:t>3. Service PE: </a:t>
            </a:r>
            <a:br>
              <a:rPr lang="en-US" sz="2000" dirty="0"/>
            </a:br>
            <a:r>
              <a:rPr lang="en-US" sz="2000" dirty="0"/>
              <a:t>A Service PE is established when a foreign Individual  / Freelancer provides services within India through his presence for a specific period. This can include activities such as consultancy, technical assistance, or other services rendered within India. The presence of a Service PE in India may subject the foreign Individual to taxation on the Income attributable to the services provided in accordance with India's tax laws and relevant double taxation treaties.</a:t>
            </a:r>
          </a:p>
          <a:p>
            <a:endParaRPr lang="en-US" sz="2000" dirty="0"/>
          </a:p>
          <a:p>
            <a:r>
              <a:rPr lang="en-US" sz="2000" dirty="0"/>
              <a:t>4. Dependent Agent PE:</a:t>
            </a:r>
            <a:br>
              <a:rPr lang="en-US" sz="2000" dirty="0"/>
            </a:br>
            <a:r>
              <a:rPr lang="en-US" sz="2000" dirty="0"/>
              <a:t>Dependent Agent PE refers to a situation where a foreign Individual conducts business in India through an agent who negotiates contracts and has the authority to secure orders on behalf of the Individual regularly. The agent must be legally dependent on the Individual and act exclusively or almost exclusively for the Individual, leading to the establishment of a taxable presence for the Individual in India</a:t>
            </a:r>
            <a:endParaRPr lang="en-IN" sz="2000" dirty="0"/>
          </a:p>
        </p:txBody>
      </p:sp>
    </p:spTree>
    <p:extLst>
      <p:ext uri="{BB962C8B-B14F-4D97-AF65-F5344CB8AC3E}">
        <p14:creationId xmlns:p14="http://schemas.microsoft.com/office/powerpoint/2010/main" val="895839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08D4-0814-DEFC-0238-F26AC9DCEE58}"/>
              </a:ext>
            </a:extLst>
          </p:cNvPr>
          <p:cNvSpPr>
            <a:spLocks noGrp="1"/>
          </p:cNvSpPr>
          <p:nvPr>
            <p:ph type="title"/>
          </p:nvPr>
        </p:nvSpPr>
        <p:spPr>
          <a:xfrm>
            <a:off x="585894" y="156238"/>
            <a:ext cx="9015306" cy="504162"/>
          </a:xfrm>
        </p:spPr>
        <p:txBody>
          <a:bodyPr>
            <a:normAutofit fontScale="90000"/>
          </a:bodyPr>
          <a:lstStyle/>
          <a:p>
            <a:r>
              <a:rPr lang="en-US" sz="2800" b="1" dirty="0">
                <a:solidFill>
                  <a:schemeClr val="accent2">
                    <a:lumMod val="50000"/>
                  </a:schemeClr>
                </a:solidFill>
              </a:rPr>
              <a:t>Article 23 – Elimination of Double Taxation (India-US DTAA)</a:t>
            </a:r>
            <a:endParaRPr lang="en-IN" sz="2800" b="1" dirty="0">
              <a:solidFill>
                <a:schemeClr val="accent2">
                  <a:lumMod val="50000"/>
                </a:schemeClr>
              </a:solidFill>
            </a:endParaRPr>
          </a:p>
        </p:txBody>
      </p:sp>
      <p:sp>
        <p:nvSpPr>
          <p:cNvPr id="3" name="Content Placeholder 2">
            <a:extLst>
              <a:ext uri="{FF2B5EF4-FFF2-40B4-BE49-F238E27FC236}">
                <a16:creationId xmlns:a16="http://schemas.microsoft.com/office/drawing/2014/main" id="{0857BB31-DC84-802F-9C3B-539BC6DBB38E}"/>
              </a:ext>
            </a:extLst>
          </p:cNvPr>
          <p:cNvSpPr>
            <a:spLocks noGrp="1"/>
          </p:cNvSpPr>
          <p:nvPr>
            <p:ph idx="1"/>
          </p:nvPr>
        </p:nvSpPr>
        <p:spPr>
          <a:xfrm>
            <a:off x="677334" y="1056641"/>
            <a:ext cx="8596668" cy="4984722"/>
          </a:xfrm>
        </p:spPr>
        <p:txBody>
          <a:bodyPr>
            <a:normAutofit lnSpcReduction="10000"/>
          </a:bodyPr>
          <a:lstStyle/>
          <a:p>
            <a:r>
              <a:rPr lang="en-US" b="1" dirty="0"/>
              <a:t>US Tax Residents (Relief Provided by the US)</a:t>
            </a:r>
          </a:p>
          <a:p>
            <a:pPr>
              <a:buFont typeface="Arial" panose="020B0604020202020204" pitchFamily="34" charset="0"/>
              <a:buChar char="•"/>
            </a:pPr>
            <a:r>
              <a:rPr lang="en-US" dirty="0"/>
              <a:t>The US allows foreign tax credit (FTC) under Section 901 of the US Internal Revenue Code.</a:t>
            </a:r>
          </a:p>
          <a:p>
            <a:pPr>
              <a:buFont typeface="Arial" panose="020B0604020202020204" pitchFamily="34" charset="0"/>
              <a:buChar char="•"/>
            </a:pPr>
            <a:r>
              <a:rPr lang="en-US" dirty="0"/>
              <a:t>If a US tax resident earns income in India and pays Indian taxes, they can claim a tax credit in the US for the Indian tax paid.</a:t>
            </a:r>
          </a:p>
          <a:p>
            <a:pPr>
              <a:buFont typeface="Arial" panose="020B0604020202020204" pitchFamily="34" charset="0"/>
              <a:buChar char="•"/>
            </a:pPr>
            <a:r>
              <a:rPr lang="en-US" dirty="0"/>
              <a:t>This credit is limited to the amount of US tax that would have been payable on that income.</a:t>
            </a:r>
          </a:p>
          <a:p>
            <a:pPr>
              <a:buFont typeface="Arial" panose="020B0604020202020204" pitchFamily="34" charset="0"/>
              <a:buChar char="•"/>
            </a:pPr>
            <a:endParaRPr lang="en-US" dirty="0"/>
          </a:p>
          <a:p>
            <a:r>
              <a:rPr lang="en-US" b="1" dirty="0"/>
              <a:t>Indian Tax Residents (Relief Provided by India)</a:t>
            </a:r>
          </a:p>
          <a:p>
            <a:pPr>
              <a:buFont typeface="Arial" panose="020B0604020202020204" pitchFamily="34" charset="0"/>
              <a:buChar char="•"/>
            </a:pPr>
            <a:r>
              <a:rPr lang="en-US" dirty="0"/>
              <a:t>India follows the foreign tax credit (FTC) method under Section 90 of the Income Tax Act.</a:t>
            </a:r>
          </a:p>
          <a:p>
            <a:pPr>
              <a:buFont typeface="Arial" panose="020B0604020202020204" pitchFamily="34" charset="0"/>
              <a:buChar char="•"/>
            </a:pPr>
            <a:r>
              <a:rPr lang="en-US" dirty="0"/>
              <a:t>If an Indian tax resident earns income in the US and pays US tax, they can claim an FTC against Indian tax liability.</a:t>
            </a:r>
          </a:p>
          <a:p>
            <a:pPr>
              <a:buFont typeface="Arial" panose="020B0604020202020204" pitchFamily="34" charset="0"/>
              <a:buChar char="•"/>
            </a:pPr>
            <a:r>
              <a:rPr lang="en-US" dirty="0"/>
              <a:t>The credit is available for taxes paid in the US but cannot exceed the Indian tax payable on that income.</a:t>
            </a:r>
          </a:p>
          <a:p>
            <a:endParaRPr lang="en-IN" dirty="0"/>
          </a:p>
        </p:txBody>
      </p:sp>
    </p:spTree>
    <p:extLst>
      <p:ext uri="{BB962C8B-B14F-4D97-AF65-F5344CB8AC3E}">
        <p14:creationId xmlns:p14="http://schemas.microsoft.com/office/powerpoint/2010/main" val="178461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502E-6F63-3760-A593-F37240E13215}"/>
              </a:ext>
            </a:extLst>
          </p:cNvPr>
          <p:cNvSpPr>
            <a:spLocks noGrp="1"/>
          </p:cNvSpPr>
          <p:nvPr>
            <p:ph type="title"/>
          </p:nvPr>
        </p:nvSpPr>
        <p:spPr/>
        <p:txBody>
          <a:bodyPr/>
          <a:lstStyle/>
          <a:p>
            <a:r>
              <a:rPr lang="en-IN" dirty="0"/>
              <a:t>Concept of Double Taxation</a:t>
            </a:r>
          </a:p>
        </p:txBody>
      </p:sp>
      <p:sp>
        <p:nvSpPr>
          <p:cNvPr id="3" name="Content Placeholder 2">
            <a:extLst>
              <a:ext uri="{FF2B5EF4-FFF2-40B4-BE49-F238E27FC236}">
                <a16:creationId xmlns:a16="http://schemas.microsoft.com/office/drawing/2014/main" id="{22116EAB-AFFA-2908-926B-6A5DAD6FA3A2}"/>
              </a:ext>
            </a:extLst>
          </p:cNvPr>
          <p:cNvSpPr>
            <a:spLocks noGrp="1"/>
          </p:cNvSpPr>
          <p:nvPr>
            <p:ph idx="1"/>
          </p:nvPr>
        </p:nvSpPr>
        <p:spPr>
          <a:xfrm>
            <a:off x="677334" y="1513841"/>
            <a:ext cx="8596668" cy="4527522"/>
          </a:xfrm>
        </p:spPr>
        <p:txBody>
          <a:bodyPr/>
          <a:lstStyle/>
          <a:p>
            <a:r>
              <a:rPr lang="en-US" dirty="0"/>
              <a:t>Double taxation occurs when the same income is taxed in two different jurisdictions. This can happen in two ways:</a:t>
            </a:r>
          </a:p>
          <a:p>
            <a:endParaRPr lang="en-US" dirty="0"/>
          </a:p>
          <a:p>
            <a:pPr>
              <a:buFont typeface="+mj-lt"/>
              <a:buAutoNum type="arabicPeriod"/>
            </a:pPr>
            <a:r>
              <a:rPr lang="en-US" b="1" dirty="0"/>
              <a:t>Jurisdictional Double Taxation</a:t>
            </a:r>
            <a:r>
              <a:rPr lang="en-US" dirty="0"/>
              <a:t> – When two countries tax the same income under their respective tax laws. For example, if an individual is a tax resident in Country A (residence-based taxation) but earns income in Country B (source-based taxation), both countries may impose taxes on the same income.</a:t>
            </a:r>
          </a:p>
          <a:p>
            <a:pPr>
              <a:buFont typeface="+mj-lt"/>
              <a:buAutoNum type="arabicPeriod"/>
            </a:pPr>
            <a:endParaRPr lang="en-US" dirty="0"/>
          </a:p>
          <a:p>
            <a:pPr>
              <a:buFont typeface="+mj-lt"/>
              <a:buAutoNum type="arabicPeriod"/>
            </a:pPr>
            <a:r>
              <a:rPr lang="en-US" b="1" dirty="0"/>
              <a:t>Economic Double Taxation</a:t>
            </a:r>
            <a:r>
              <a:rPr lang="en-US" dirty="0"/>
              <a:t> – When the same income is taxed twice in the hands of different taxpayers. For example, a company pays corporate tax on profits, and when those profits are distributed as dividends, shareholders also pay tax on them.</a:t>
            </a:r>
          </a:p>
        </p:txBody>
      </p:sp>
    </p:spTree>
    <p:extLst>
      <p:ext uri="{BB962C8B-B14F-4D97-AF65-F5344CB8AC3E}">
        <p14:creationId xmlns:p14="http://schemas.microsoft.com/office/powerpoint/2010/main" val="42474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CBEC-FD1F-E1B3-8EBA-156FE507A75C}"/>
              </a:ext>
            </a:extLst>
          </p:cNvPr>
          <p:cNvSpPr>
            <a:spLocks noGrp="1"/>
          </p:cNvSpPr>
          <p:nvPr>
            <p:ph type="title"/>
          </p:nvPr>
        </p:nvSpPr>
        <p:spPr>
          <a:xfrm>
            <a:off x="677334" y="0"/>
            <a:ext cx="8596668" cy="1320800"/>
          </a:xfrm>
        </p:spPr>
        <p:txBody>
          <a:bodyPr/>
          <a:lstStyle/>
          <a:p>
            <a:r>
              <a:rPr lang="en-US" b="1" i="0" dirty="0">
                <a:solidFill>
                  <a:srgbClr val="314259"/>
                </a:solidFill>
                <a:effectLst/>
                <a:latin typeface="Gilroy"/>
              </a:rPr>
              <a:t>Relief From Double Taxation</a:t>
            </a:r>
            <a:br>
              <a:rPr lang="en-US" b="1" i="0" dirty="0">
                <a:solidFill>
                  <a:srgbClr val="314259"/>
                </a:solidFill>
                <a:effectLst/>
                <a:latin typeface="Gilroy"/>
              </a:rPr>
            </a:br>
            <a:endParaRPr lang="en-IN" dirty="0"/>
          </a:p>
        </p:txBody>
      </p:sp>
      <p:sp>
        <p:nvSpPr>
          <p:cNvPr id="3" name="Content Placeholder 2">
            <a:extLst>
              <a:ext uri="{FF2B5EF4-FFF2-40B4-BE49-F238E27FC236}">
                <a16:creationId xmlns:a16="http://schemas.microsoft.com/office/drawing/2014/main" id="{CB70D355-7E70-D5FB-9F98-A0C97ED97F5B}"/>
              </a:ext>
            </a:extLst>
          </p:cNvPr>
          <p:cNvSpPr>
            <a:spLocks noGrp="1"/>
          </p:cNvSpPr>
          <p:nvPr>
            <p:ph idx="1"/>
          </p:nvPr>
        </p:nvSpPr>
        <p:spPr>
          <a:xfrm>
            <a:off x="677334" y="467360"/>
            <a:ext cx="10515600" cy="4351338"/>
          </a:xfrm>
        </p:spPr>
        <p:txBody>
          <a:bodyPr>
            <a:normAutofit/>
          </a:bodyPr>
          <a:lstStyle/>
          <a:p>
            <a:pPr algn="l" rtl="0">
              <a:lnSpc>
                <a:spcPts val="2880"/>
              </a:lnSpc>
              <a:spcBef>
                <a:spcPts val="3000"/>
              </a:spcBef>
              <a:spcAft>
                <a:spcPts val="2250"/>
              </a:spcAft>
            </a:pPr>
            <a:r>
              <a:rPr lang="en-US" sz="2000" b="1" i="0" dirty="0">
                <a:solidFill>
                  <a:srgbClr val="314259"/>
                </a:solidFill>
                <a:effectLst/>
                <a:latin typeface="Gilroy"/>
              </a:rPr>
              <a:t>Form 67</a:t>
            </a:r>
            <a:br>
              <a:rPr lang="en-US" sz="1600" b="1" i="0" dirty="0">
                <a:solidFill>
                  <a:srgbClr val="314259"/>
                </a:solidFill>
                <a:effectLst/>
                <a:latin typeface="Gilroy"/>
              </a:rPr>
            </a:br>
            <a:endParaRPr lang="en-US" sz="2000" b="0" i="0" dirty="0">
              <a:solidFill>
                <a:srgbClr val="314259"/>
              </a:solidFill>
              <a:effectLst/>
              <a:latin typeface="Gilroy"/>
            </a:endParaRPr>
          </a:p>
          <a:p>
            <a:endParaRPr lang="en-IN" dirty="0"/>
          </a:p>
        </p:txBody>
      </p:sp>
      <p:pic>
        <p:nvPicPr>
          <p:cNvPr id="6" name="Picture 5">
            <a:extLst>
              <a:ext uri="{FF2B5EF4-FFF2-40B4-BE49-F238E27FC236}">
                <a16:creationId xmlns:a16="http://schemas.microsoft.com/office/drawing/2014/main" id="{1A4F950D-C892-12DD-905E-9D6585D6B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822960"/>
            <a:ext cx="7691103" cy="6035040"/>
          </a:xfrm>
          <a:prstGeom prst="rect">
            <a:avLst/>
          </a:prstGeom>
        </p:spPr>
      </p:pic>
    </p:spTree>
    <p:extLst>
      <p:ext uri="{BB962C8B-B14F-4D97-AF65-F5344CB8AC3E}">
        <p14:creationId xmlns:p14="http://schemas.microsoft.com/office/powerpoint/2010/main" val="4019201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F7AF-7118-D3CA-CB24-8A2C5096F73B}"/>
              </a:ext>
            </a:extLst>
          </p:cNvPr>
          <p:cNvSpPr>
            <a:spLocks noGrp="1"/>
          </p:cNvSpPr>
          <p:nvPr>
            <p:ph type="title"/>
          </p:nvPr>
        </p:nvSpPr>
        <p:spPr>
          <a:xfrm>
            <a:off x="575734" y="-115251"/>
            <a:ext cx="8596668" cy="721360"/>
          </a:xfrm>
        </p:spPr>
        <p:txBody>
          <a:bodyPr/>
          <a:lstStyle/>
          <a:p>
            <a:r>
              <a:rPr lang="en-US" b="1" i="0" dirty="0">
                <a:solidFill>
                  <a:srgbClr val="314259"/>
                </a:solidFill>
                <a:effectLst/>
                <a:latin typeface="Gilroy"/>
              </a:rPr>
              <a:t>Relief From Double Taxation</a:t>
            </a:r>
            <a:endParaRPr lang="en-IN" dirty="0"/>
          </a:p>
        </p:txBody>
      </p:sp>
      <p:sp>
        <p:nvSpPr>
          <p:cNvPr id="3" name="Content Placeholder 2">
            <a:extLst>
              <a:ext uri="{FF2B5EF4-FFF2-40B4-BE49-F238E27FC236}">
                <a16:creationId xmlns:a16="http://schemas.microsoft.com/office/drawing/2014/main" id="{5EFEAB92-6A98-C5BC-884D-4572721A8635}"/>
              </a:ext>
            </a:extLst>
          </p:cNvPr>
          <p:cNvSpPr>
            <a:spLocks noGrp="1"/>
          </p:cNvSpPr>
          <p:nvPr>
            <p:ph idx="1"/>
          </p:nvPr>
        </p:nvSpPr>
        <p:spPr>
          <a:xfrm>
            <a:off x="240454" y="423229"/>
            <a:ext cx="8596668" cy="3880773"/>
          </a:xfrm>
        </p:spPr>
        <p:txBody>
          <a:bodyPr/>
          <a:lstStyle/>
          <a:p>
            <a:r>
              <a:rPr lang="en-US" sz="1800" b="1" i="0" dirty="0">
                <a:solidFill>
                  <a:srgbClr val="314259"/>
                </a:solidFill>
                <a:effectLst/>
                <a:latin typeface="Gilroy"/>
              </a:rPr>
              <a:t>Form 1116 (US Tax Return)</a:t>
            </a:r>
            <a:r>
              <a:rPr lang="en-IN" dirty="0"/>
              <a:t> </a:t>
            </a:r>
          </a:p>
        </p:txBody>
      </p:sp>
      <p:pic>
        <p:nvPicPr>
          <p:cNvPr id="5" name="Picture 4">
            <a:extLst>
              <a:ext uri="{FF2B5EF4-FFF2-40B4-BE49-F238E27FC236}">
                <a16:creationId xmlns:a16="http://schemas.microsoft.com/office/drawing/2014/main" id="{66F4C6E5-9EF0-6823-BE9D-C7097EC89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192" y="690880"/>
            <a:ext cx="6691608" cy="6268720"/>
          </a:xfrm>
          <a:prstGeom prst="rect">
            <a:avLst/>
          </a:prstGeom>
        </p:spPr>
      </p:pic>
    </p:spTree>
    <p:extLst>
      <p:ext uri="{BB962C8B-B14F-4D97-AF65-F5344CB8AC3E}">
        <p14:creationId xmlns:p14="http://schemas.microsoft.com/office/powerpoint/2010/main" val="3204545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FEA80-7E6A-5CEC-7717-10FE4FF7BD5C}"/>
              </a:ext>
            </a:extLst>
          </p:cNvPr>
          <p:cNvSpPr>
            <a:spLocks noGrp="1"/>
          </p:cNvSpPr>
          <p:nvPr>
            <p:ph type="title"/>
          </p:nvPr>
        </p:nvSpPr>
        <p:spPr>
          <a:xfrm>
            <a:off x="2384214" y="2621280"/>
            <a:ext cx="8596668" cy="1320800"/>
          </a:xfrm>
        </p:spPr>
        <p:txBody>
          <a:bodyPr>
            <a:normAutofit/>
          </a:bodyPr>
          <a:lstStyle/>
          <a:p>
            <a:r>
              <a:rPr lang="en-IN" sz="7200" dirty="0"/>
              <a:t>Thank You ..!!!</a:t>
            </a:r>
          </a:p>
        </p:txBody>
      </p:sp>
    </p:spTree>
    <p:extLst>
      <p:ext uri="{BB962C8B-B14F-4D97-AF65-F5344CB8AC3E}">
        <p14:creationId xmlns:p14="http://schemas.microsoft.com/office/powerpoint/2010/main" val="149801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0014-2D26-7A34-813B-1BE2DB31E18A}"/>
              </a:ext>
            </a:extLst>
          </p:cNvPr>
          <p:cNvSpPr>
            <a:spLocks noGrp="1"/>
          </p:cNvSpPr>
          <p:nvPr>
            <p:ph type="title"/>
          </p:nvPr>
        </p:nvSpPr>
        <p:spPr/>
        <p:txBody>
          <a:bodyPr/>
          <a:lstStyle/>
          <a:p>
            <a:r>
              <a:rPr lang="en-IN" dirty="0"/>
              <a:t>Types of International Taxation</a:t>
            </a:r>
          </a:p>
        </p:txBody>
      </p:sp>
      <p:sp>
        <p:nvSpPr>
          <p:cNvPr id="3" name="Content Placeholder 2">
            <a:extLst>
              <a:ext uri="{FF2B5EF4-FFF2-40B4-BE49-F238E27FC236}">
                <a16:creationId xmlns:a16="http://schemas.microsoft.com/office/drawing/2014/main" id="{E1ED3E32-F88C-6617-7EE3-5AB9D469AC94}"/>
              </a:ext>
            </a:extLst>
          </p:cNvPr>
          <p:cNvSpPr>
            <a:spLocks noGrp="1"/>
          </p:cNvSpPr>
          <p:nvPr>
            <p:ph idx="1"/>
          </p:nvPr>
        </p:nvSpPr>
        <p:spPr>
          <a:xfrm>
            <a:off x="677334" y="1503680"/>
            <a:ext cx="8781626" cy="4998719"/>
          </a:xfrm>
        </p:spPr>
        <p:txBody>
          <a:bodyPr>
            <a:normAutofit/>
          </a:bodyPr>
          <a:lstStyle/>
          <a:p>
            <a:r>
              <a:rPr lang="en-US" b="1" dirty="0"/>
              <a:t>Residence based taxation </a:t>
            </a:r>
            <a:r>
              <a:rPr lang="en-US" dirty="0"/>
              <a:t>:</a:t>
            </a:r>
            <a:br>
              <a:rPr lang="en-US" dirty="0"/>
            </a:br>
            <a:br>
              <a:rPr lang="en-US" dirty="0"/>
            </a:br>
            <a:r>
              <a:rPr lang="en-US" dirty="0"/>
              <a:t>Residence-based taxation means a country taxes individuals or entities based on their residency status, regardless of where their income is earned. Residents are taxed on their global income, while non-residents are taxed only on income sourced within the country. Tax residency is typically determined by factors like the number of days spent in the country or permanent ties.</a:t>
            </a:r>
          </a:p>
          <a:p>
            <a:pPr marL="0" indent="0">
              <a:buNone/>
            </a:pPr>
            <a:br>
              <a:rPr lang="en-US" dirty="0"/>
            </a:br>
            <a:endParaRPr lang="en-US" dirty="0"/>
          </a:p>
          <a:p>
            <a:r>
              <a:rPr lang="en-US" b="1" dirty="0"/>
              <a:t>Source Based Taxation </a:t>
            </a:r>
            <a:r>
              <a:rPr lang="en-US" dirty="0"/>
              <a:t>: </a:t>
            </a:r>
            <a:br>
              <a:rPr lang="en-US" dirty="0"/>
            </a:br>
            <a:br>
              <a:rPr lang="en-US" dirty="0"/>
            </a:br>
            <a:r>
              <a:rPr lang="en-US" dirty="0"/>
              <a:t>Source-based taxation means a country taxes income that is generated within its borders, regardless of the taxpayer's residency status. Under this system, both residents and non-residents are taxed on income earned from sources within the country. This approach is commonly used for withholding taxes on foreign investors, business profits, and employment income earned locally.</a:t>
            </a:r>
            <a:endParaRPr lang="en-IN" dirty="0"/>
          </a:p>
        </p:txBody>
      </p:sp>
    </p:spTree>
    <p:extLst>
      <p:ext uri="{BB962C8B-B14F-4D97-AF65-F5344CB8AC3E}">
        <p14:creationId xmlns:p14="http://schemas.microsoft.com/office/powerpoint/2010/main" val="172808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3FBD-6C7C-247A-07B7-6E34E0AB5D66}"/>
              </a:ext>
            </a:extLst>
          </p:cNvPr>
          <p:cNvSpPr>
            <a:spLocks noGrp="1"/>
          </p:cNvSpPr>
          <p:nvPr>
            <p:ph type="title"/>
          </p:nvPr>
        </p:nvSpPr>
        <p:spPr>
          <a:xfrm>
            <a:off x="471341" y="365125"/>
            <a:ext cx="11265030" cy="1325563"/>
          </a:xfrm>
        </p:spPr>
        <p:txBody>
          <a:bodyPr/>
          <a:lstStyle/>
          <a:p>
            <a:pPr algn="ctr"/>
            <a:r>
              <a:rPr lang="en-IN" dirty="0">
                <a:solidFill>
                  <a:schemeClr val="accent2">
                    <a:lumMod val="50000"/>
                  </a:schemeClr>
                </a:solidFill>
              </a:rPr>
              <a:t>DTAA (Double Taxation Avoidance Agreements)</a:t>
            </a:r>
          </a:p>
        </p:txBody>
      </p:sp>
      <p:sp>
        <p:nvSpPr>
          <p:cNvPr id="3" name="Content Placeholder 2">
            <a:extLst>
              <a:ext uri="{FF2B5EF4-FFF2-40B4-BE49-F238E27FC236}">
                <a16:creationId xmlns:a16="http://schemas.microsoft.com/office/drawing/2014/main" id="{C343F397-138C-9916-3864-FF2AD48B0658}"/>
              </a:ext>
            </a:extLst>
          </p:cNvPr>
          <p:cNvSpPr>
            <a:spLocks noGrp="1"/>
          </p:cNvSpPr>
          <p:nvPr>
            <p:ph idx="1"/>
          </p:nvPr>
        </p:nvSpPr>
        <p:spPr>
          <a:xfrm>
            <a:off x="838200" y="1036320"/>
            <a:ext cx="10571480" cy="5709920"/>
          </a:xfrm>
        </p:spPr>
        <p:txBody>
          <a:bodyPr>
            <a:normAutofit fontScale="92500"/>
          </a:bodyPr>
          <a:lstStyle/>
          <a:p>
            <a:r>
              <a:rPr lang="en-US" dirty="0"/>
              <a:t>Double taxation agreement are classified on the basis of</a:t>
            </a:r>
          </a:p>
          <a:p>
            <a:r>
              <a:rPr lang="en-US" b="1" dirty="0"/>
              <a:t>1) Parties involved:</a:t>
            </a:r>
          </a:p>
          <a:p>
            <a:r>
              <a:rPr lang="en-US" dirty="0"/>
              <a:t>	a)Bilateral treaties: the agreement on double taxation entered between two countries. Defines  	     	   which country has the right to tax specific types of income (e.g., salary, business profits, 	   	   	   dividends).</a:t>
            </a:r>
            <a:br>
              <a:rPr lang="en-US" dirty="0"/>
            </a:br>
            <a:br>
              <a:rPr lang="en-US" dirty="0"/>
            </a:br>
            <a:r>
              <a:rPr lang="en-US" dirty="0"/>
              <a:t>	b) Multilateral Treaties: the agreement on double taxation entered between a groups of  		    	   	    countries. Primarily aimed at preventing tax evasion and standardizing taxation rules. </a:t>
            </a:r>
            <a:br>
              <a:rPr lang="en-US" dirty="0"/>
            </a:br>
            <a:r>
              <a:rPr lang="en-US" dirty="0"/>
              <a:t>     (Example : </a:t>
            </a:r>
            <a:r>
              <a:rPr lang="en-US" b="1" dirty="0"/>
              <a:t>OECD’s Multilateral Instrument (MLI)</a:t>
            </a:r>
            <a:r>
              <a:rPr lang="en-US" dirty="0"/>
              <a:t> – Modifies existing DTAAs of over 100    	   	      	    countries to prevent tax avoidance strategies., OPEC Countries and Nordic Tax Treaty)</a:t>
            </a:r>
          </a:p>
          <a:p>
            <a:endParaRPr lang="en-US" dirty="0"/>
          </a:p>
          <a:p>
            <a:r>
              <a:rPr lang="en-US" b="1" dirty="0"/>
              <a:t>2) Scope / Coverage :</a:t>
            </a:r>
          </a:p>
          <a:p>
            <a:r>
              <a:rPr lang="en-US" dirty="0"/>
              <a:t>	a) Comprehensive DTA: The taxes on income and capital gains the taxpayers in both the 		   	     	    countries would be treated equally in respect of issues related to Double taxation. Commonly 	  	    signed between countries with significant trade, investment, and people-to-people relations.</a:t>
            </a:r>
            <a:br>
              <a:rPr lang="en-US" dirty="0"/>
            </a:br>
            <a:br>
              <a:rPr lang="en-US" dirty="0"/>
            </a:br>
            <a:r>
              <a:rPr lang="en-US" dirty="0"/>
              <a:t>	b) Limited DTA: the specified limit to the tax on income from shipping, air, transport or 	estates, 	 	    inheritance and gifts. (Example : Afghanistan, Iran, Bhutan, Oman, Maldives etc.)</a:t>
            </a:r>
            <a:endParaRPr lang="en-IN" dirty="0"/>
          </a:p>
        </p:txBody>
      </p:sp>
    </p:spTree>
    <p:extLst>
      <p:ext uri="{BB962C8B-B14F-4D97-AF65-F5344CB8AC3E}">
        <p14:creationId xmlns:p14="http://schemas.microsoft.com/office/powerpoint/2010/main" val="347436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878D-9135-5D58-8A91-71BE3F7EC4C0}"/>
              </a:ext>
            </a:extLst>
          </p:cNvPr>
          <p:cNvSpPr>
            <a:spLocks noGrp="1"/>
          </p:cNvSpPr>
          <p:nvPr>
            <p:ph type="title"/>
          </p:nvPr>
        </p:nvSpPr>
        <p:spPr>
          <a:xfrm>
            <a:off x="677334" y="314960"/>
            <a:ext cx="8596668" cy="1320800"/>
          </a:xfrm>
        </p:spPr>
        <p:txBody>
          <a:bodyPr/>
          <a:lstStyle/>
          <a:p>
            <a:r>
              <a:rPr lang="en-IN" dirty="0"/>
              <a:t>Taxability of Foreign Income</a:t>
            </a:r>
          </a:p>
        </p:txBody>
      </p:sp>
      <p:sp>
        <p:nvSpPr>
          <p:cNvPr id="3" name="Content Placeholder 2">
            <a:extLst>
              <a:ext uri="{FF2B5EF4-FFF2-40B4-BE49-F238E27FC236}">
                <a16:creationId xmlns:a16="http://schemas.microsoft.com/office/drawing/2014/main" id="{C546DAF4-2B31-EFF9-0879-32F62BEED32F}"/>
              </a:ext>
            </a:extLst>
          </p:cNvPr>
          <p:cNvSpPr>
            <a:spLocks noGrp="1"/>
          </p:cNvSpPr>
          <p:nvPr>
            <p:ph idx="1"/>
          </p:nvPr>
        </p:nvSpPr>
        <p:spPr>
          <a:xfrm>
            <a:off x="865597" y="1418701"/>
            <a:ext cx="10515600" cy="4829699"/>
          </a:xfrm>
        </p:spPr>
        <p:txBody>
          <a:bodyPr>
            <a:normAutofit/>
          </a:bodyPr>
          <a:lstStyle/>
          <a:p>
            <a:r>
              <a:rPr lang="en-US" dirty="0"/>
              <a:t>India has signed DTAA with 88 countries out of which 85 have been entered into force which specifies the agreed rates of tax and jurisdiction on specific types of incomes levied in a country to a tax resident of another country. the income earned outside India will be subject to taxes on the basis of residential status.</a:t>
            </a:r>
            <a:br>
              <a:rPr lang="en-US" dirty="0"/>
            </a:br>
            <a:r>
              <a:rPr lang="en-US" dirty="0"/>
              <a:t>	</a:t>
            </a:r>
          </a:p>
        </p:txBody>
      </p:sp>
      <p:sp>
        <p:nvSpPr>
          <p:cNvPr id="4" name="Rectangle 1">
            <a:extLst>
              <a:ext uri="{FF2B5EF4-FFF2-40B4-BE49-F238E27FC236}">
                <a16:creationId xmlns:a16="http://schemas.microsoft.com/office/drawing/2014/main" id="{F4ECDED6-E740-891D-6B14-2FE0DC469120}"/>
              </a:ext>
            </a:extLst>
          </p:cNvPr>
          <p:cNvSpPr>
            <a:spLocks noChangeArrowheads="1"/>
          </p:cNvSpPr>
          <p:nvPr/>
        </p:nvSpPr>
        <p:spPr bwMode="auto">
          <a:xfrm>
            <a:off x="865597" y="2739501"/>
            <a:ext cx="10798149"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indent="-342900" fontAlgn="base">
              <a:spcBef>
                <a:spcPts val="1000"/>
              </a:spcBef>
              <a:buClr>
                <a:schemeClr val="accent1"/>
              </a:buClr>
              <a:buSzPct val="80000"/>
              <a:buFont typeface="Wingdings 3" charset="2"/>
              <a:buChar char=""/>
            </a:pPr>
            <a:r>
              <a:rPr lang="en-US" altLang="en-US" dirty="0">
                <a:solidFill>
                  <a:schemeClr val="tx1">
                    <a:lumMod val="75000"/>
                    <a:lumOff val="25000"/>
                  </a:schemeClr>
                </a:solidFill>
              </a:rPr>
              <a:t>Resident Individuals:</a:t>
            </a:r>
          </a:p>
          <a:p>
            <a:pPr marR="0" lvl="0" fontAlgn="base">
              <a:lnSpc>
                <a:spcPct val="100000"/>
              </a:lnSpc>
              <a:spcBef>
                <a:spcPts val="1000"/>
              </a:spcBef>
              <a:buClr>
                <a:schemeClr val="accent1"/>
              </a:buClr>
              <a:buSzPct val="80000"/>
              <a:tabLst/>
            </a:pPr>
            <a:r>
              <a:rPr lang="en-US" altLang="en-US" dirty="0">
                <a:solidFill>
                  <a:schemeClr val="tx1">
                    <a:lumMod val="75000"/>
                    <a:lumOff val="25000"/>
                  </a:schemeClr>
                </a:solidFill>
              </a:rPr>
              <a:t>	1) If a DTAA exists with the foreign country:</a:t>
            </a:r>
          </a:p>
          <a:p>
            <a:pPr marL="0" marR="0" lvl="1" fontAlgn="base">
              <a:lnSpc>
                <a:spcPct val="100000"/>
              </a:lnSpc>
              <a:spcBef>
                <a:spcPts val="1000"/>
              </a:spcBef>
              <a:buClr>
                <a:schemeClr val="accent1"/>
              </a:buClr>
              <a:buSzPct val="80000"/>
              <a:tabLst/>
            </a:pPr>
            <a:r>
              <a:rPr lang="en-US" altLang="en-US" dirty="0">
                <a:solidFill>
                  <a:schemeClr val="tx1">
                    <a:lumMod val="75000"/>
                    <a:lumOff val="25000"/>
                  </a:schemeClr>
                </a:solidFill>
              </a:rPr>
              <a:t>	Tax is levied </a:t>
            </a:r>
            <a:r>
              <a:rPr lang="en-US" b="1" dirty="0"/>
              <a:t>charged</a:t>
            </a:r>
            <a:r>
              <a:rPr lang="en-US" dirty="0"/>
              <a:t> in India at the </a:t>
            </a:r>
            <a:r>
              <a:rPr lang="en-US" b="1" dirty="0"/>
              <a:t>domestic tax rate</a:t>
            </a:r>
            <a:r>
              <a:rPr lang="en-US" dirty="0"/>
              <a:t> on the global income</a:t>
            </a:r>
            <a:br>
              <a:rPr lang="en-US" dirty="0"/>
            </a:br>
            <a:r>
              <a:rPr lang="en-US" dirty="0"/>
              <a:t>	and the FTC is Available </a:t>
            </a:r>
            <a:r>
              <a:rPr lang="en-US" altLang="en-US" dirty="0">
                <a:solidFill>
                  <a:schemeClr val="tx1">
                    <a:lumMod val="75000"/>
                    <a:lumOff val="25000"/>
                  </a:schemeClr>
                </a:solidFill>
              </a:rPr>
              <a:t>under Sections 90 or 90A at the lower of:</a:t>
            </a:r>
            <a:br>
              <a:rPr lang="en-US" altLang="en-US" dirty="0">
                <a:solidFill>
                  <a:schemeClr val="tx1">
                    <a:lumMod val="75000"/>
                    <a:lumOff val="25000"/>
                  </a:schemeClr>
                </a:solidFill>
              </a:rPr>
            </a:br>
            <a:r>
              <a:rPr lang="en-US" altLang="en-US" dirty="0">
                <a:solidFill>
                  <a:schemeClr val="tx1">
                    <a:lumMod val="75000"/>
                    <a:lumOff val="25000"/>
                  </a:schemeClr>
                </a:solidFill>
              </a:rPr>
              <a:t>	DTAA rate, or Domestic income tax rate.</a:t>
            </a:r>
          </a:p>
          <a:p>
            <a:pPr marR="0" lvl="0" fontAlgn="base">
              <a:lnSpc>
                <a:spcPct val="100000"/>
              </a:lnSpc>
              <a:spcBef>
                <a:spcPts val="1000"/>
              </a:spcBef>
              <a:buClr>
                <a:schemeClr val="accent1"/>
              </a:buClr>
              <a:buSzPct val="80000"/>
              <a:tabLst/>
            </a:pPr>
            <a:r>
              <a:rPr lang="en-US" altLang="en-US" dirty="0">
                <a:solidFill>
                  <a:schemeClr val="tx1">
                    <a:lumMod val="75000"/>
                    <a:lumOff val="25000"/>
                  </a:schemeClr>
                </a:solidFill>
              </a:rPr>
              <a:t>	2) If no DTAA exists:</a:t>
            </a:r>
          </a:p>
          <a:p>
            <a:pPr marL="0" marR="0" lvl="1" fontAlgn="base">
              <a:lnSpc>
                <a:spcPct val="100000"/>
              </a:lnSpc>
              <a:spcBef>
                <a:spcPts val="1000"/>
              </a:spcBef>
              <a:buClr>
                <a:schemeClr val="accent1"/>
              </a:buClr>
              <a:buSzPct val="80000"/>
              <a:tabLst/>
            </a:pPr>
            <a:r>
              <a:rPr lang="en-US" altLang="en-US" dirty="0">
                <a:solidFill>
                  <a:schemeClr val="tx1">
                    <a:lumMod val="75000"/>
                    <a:lumOff val="25000"/>
                  </a:schemeClr>
                </a:solidFill>
              </a:rPr>
              <a:t>	Taxes are levied under Indian domestic tax law, with no FTC, </a:t>
            </a:r>
            <a:br>
              <a:rPr lang="en-US" altLang="en-US" dirty="0">
                <a:solidFill>
                  <a:schemeClr val="tx1">
                    <a:lumMod val="75000"/>
                    <a:lumOff val="25000"/>
                  </a:schemeClr>
                </a:solidFill>
              </a:rPr>
            </a:br>
            <a:r>
              <a:rPr lang="en-US" altLang="en-US" dirty="0">
                <a:solidFill>
                  <a:schemeClr val="tx1">
                    <a:lumMod val="75000"/>
                    <a:lumOff val="25000"/>
                  </a:schemeClr>
                </a:solidFill>
              </a:rPr>
              <a:t>	but unilateral relief can be claimed</a:t>
            </a:r>
            <a:br>
              <a:rPr lang="en-US" altLang="en-US" dirty="0">
                <a:solidFill>
                  <a:schemeClr val="tx1">
                    <a:lumMod val="75000"/>
                    <a:lumOff val="25000"/>
                  </a:schemeClr>
                </a:solidFill>
              </a:rPr>
            </a:br>
            <a:endParaRPr lang="en-US" altLang="en-US" dirty="0">
              <a:solidFill>
                <a:schemeClr val="tx1">
                  <a:lumMod val="75000"/>
                  <a:lumOff val="25000"/>
                </a:schemeClr>
              </a:solidFill>
            </a:endParaRPr>
          </a:p>
          <a:p>
            <a:pPr marL="342900" marR="0" lvl="0" indent="-342900" fontAlgn="base">
              <a:lnSpc>
                <a:spcPct val="100000"/>
              </a:lnSpc>
              <a:spcBef>
                <a:spcPts val="1000"/>
              </a:spcBef>
              <a:buClr>
                <a:schemeClr val="accent1"/>
              </a:buClr>
              <a:buSzPct val="80000"/>
              <a:buFont typeface="Wingdings 3" charset="2"/>
              <a:buChar char=""/>
              <a:tabLst/>
            </a:pPr>
            <a:r>
              <a:rPr lang="en-US" altLang="en-US" dirty="0">
                <a:solidFill>
                  <a:schemeClr val="tx1">
                    <a:lumMod val="75000"/>
                    <a:lumOff val="25000"/>
                  </a:schemeClr>
                </a:solidFill>
              </a:rPr>
              <a:t>Non-Resident Individuals:</a:t>
            </a:r>
          </a:p>
          <a:p>
            <a:pPr marR="0" lvl="0" fontAlgn="base">
              <a:lnSpc>
                <a:spcPct val="100000"/>
              </a:lnSpc>
              <a:spcBef>
                <a:spcPts val="1000"/>
              </a:spcBef>
              <a:buClr>
                <a:schemeClr val="accent1"/>
              </a:buClr>
              <a:buSzPct val="80000"/>
              <a:tabLst/>
            </a:pPr>
            <a:r>
              <a:rPr lang="en-US" altLang="en-US" dirty="0">
                <a:solidFill>
                  <a:schemeClr val="tx1">
                    <a:lumMod val="75000"/>
                    <a:lumOff val="25000"/>
                  </a:schemeClr>
                </a:solidFill>
              </a:rPr>
              <a:t>	Income earned outside India is not subject to Indian taxes, except if it arises from Indian sources.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31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A1DE-4F45-4502-C191-F1C0F09A31AC}"/>
              </a:ext>
            </a:extLst>
          </p:cNvPr>
          <p:cNvSpPr>
            <a:spLocks noGrp="1"/>
          </p:cNvSpPr>
          <p:nvPr>
            <p:ph type="title"/>
          </p:nvPr>
        </p:nvSpPr>
        <p:spPr/>
        <p:txBody>
          <a:bodyPr/>
          <a:lstStyle/>
          <a:p>
            <a:r>
              <a:rPr lang="en-IN" dirty="0"/>
              <a:t>Relief to the Taxpayer</a:t>
            </a:r>
          </a:p>
        </p:txBody>
      </p:sp>
      <p:sp>
        <p:nvSpPr>
          <p:cNvPr id="3" name="Content Placeholder 2">
            <a:extLst>
              <a:ext uri="{FF2B5EF4-FFF2-40B4-BE49-F238E27FC236}">
                <a16:creationId xmlns:a16="http://schemas.microsoft.com/office/drawing/2014/main" id="{8374568F-30D2-5030-B6A0-B4C3203A2AB8}"/>
              </a:ext>
            </a:extLst>
          </p:cNvPr>
          <p:cNvSpPr>
            <a:spLocks noGrp="1"/>
          </p:cNvSpPr>
          <p:nvPr>
            <p:ph idx="1"/>
          </p:nvPr>
        </p:nvSpPr>
        <p:spPr>
          <a:xfrm>
            <a:off x="687371" y="1690688"/>
            <a:ext cx="10515600" cy="4829699"/>
          </a:xfrm>
        </p:spPr>
        <p:txBody>
          <a:bodyPr>
            <a:normAutofit fontScale="92500" lnSpcReduction="20000"/>
          </a:bodyPr>
          <a:lstStyle/>
          <a:p>
            <a:r>
              <a:rPr lang="en-US" dirty="0"/>
              <a:t>To mitigate this issue, countries employ two primary methods:</a:t>
            </a:r>
          </a:p>
          <a:p>
            <a:endParaRPr lang="en-US" dirty="0"/>
          </a:p>
          <a:p>
            <a:pPr>
              <a:buFont typeface="+mj-lt"/>
              <a:buAutoNum type="arabicPeriod"/>
            </a:pPr>
            <a:r>
              <a:rPr lang="en-US" b="1" dirty="0"/>
              <a:t>Exemption Method</a:t>
            </a:r>
            <a:endParaRPr lang="en-US" dirty="0"/>
          </a:p>
          <a:p>
            <a:pPr marL="742950" lvl="1" indent="-285750">
              <a:buFont typeface="+mj-lt"/>
              <a:buAutoNum type="arabicPeriod"/>
            </a:pPr>
            <a:r>
              <a:rPr lang="en-US" dirty="0"/>
              <a:t>The income earned in the source country is </a:t>
            </a:r>
            <a:r>
              <a:rPr lang="en-US" b="1" dirty="0"/>
              <a:t>exempted</a:t>
            </a:r>
            <a:r>
              <a:rPr lang="en-US" dirty="0"/>
              <a:t> from taxation in the residence country.</a:t>
            </a:r>
          </a:p>
          <a:p>
            <a:pPr marL="742950" lvl="1" indent="-285750">
              <a:buFont typeface="+mj-lt"/>
              <a:buAutoNum type="arabicPeriod"/>
            </a:pPr>
            <a:r>
              <a:rPr lang="en-US" dirty="0"/>
              <a:t>Common for specific income types like pensions or government salaries under tax treaties.</a:t>
            </a:r>
          </a:p>
          <a:p>
            <a:pPr marL="742950" lvl="1" indent="-285750">
              <a:buFont typeface="+mj-lt"/>
              <a:buAutoNum type="arabicPeriod"/>
            </a:pPr>
            <a:r>
              <a:rPr lang="en-US" b="1" dirty="0"/>
              <a:t>Example:</a:t>
            </a:r>
            <a:r>
              <a:rPr lang="en-US" dirty="0"/>
              <a:t> India exempts certain foreign employment income under Section 10(4).</a:t>
            </a:r>
          </a:p>
          <a:p>
            <a:pPr marL="742950" lvl="1" indent="-285750">
              <a:buFont typeface="+mj-lt"/>
              <a:buAutoNum type="arabicPeriod"/>
            </a:pPr>
            <a:endParaRPr lang="en-US" dirty="0"/>
          </a:p>
          <a:p>
            <a:pPr>
              <a:buFont typeface="+mj-lt"/>
              <a:buAutoNum type="arabicPeriod"/>
            </a:pPr>
            <a:r>
              <a:rPr lang="en-US" b="1" dirty="0"/>
              <a:t>Credit Method</a:t>
            </a:r>
            <a:endParaRPr lang="en-US" dirty="0"/>
          </a:p>
          <a:p>
            <a:pPr marL="742950" lvl="1" indent="-285750">
              <a:buFont typeface="+mj-lt"/>
              <a:buAutoNum type="arabicPeriod"/>
            </a:pPr>
            <a:r>
              <a:rPr lang="en-US" dirty="0"/>
              <a:t>The residence country allows a </a:t>
            </a:r>
            <a:r>
              <a:rPr lang="en-US" b="1" dirty="0"/>
              <a:t>tax credit</a:t>
            </a:r>
            <a:r>
              <a:rPr lang="en-US" dirty="0"/>
              <a:t> for taxes paid in the source country.</a:t>
            </a:r>
          </a:p>
          <a:p>
            <a:pPr marL="742950" lvl="1" indent="-285750">
              <a:buFont typeface="+mj-lt"/>
              <a:buAutoNum type="arabicPeriod"/>
            </a:pPr>
            <a:r>
              <a:rPr lang="en-US" dirty="0"/>
              <a:t>The credit is typically limited to the tax liability in the residence country on the same income.</a:t>
            </a:r>
          </a:p>
          <a:p>
            <a:pPr marL="742950" lvl="1" indent="-285750">
              <a:buFont typeface="+mj-lt"/>
              <a:buAutoNum type="arabicPeriod"/>
            </a:pPr>
            <a:r>
              <a:rPr lang="en-US" dirty="0"/>
              <a:t>Example:</a:t>
            </a:r>
          </a:p>
          <a:p>
            <a:pPr marL="1143000" lvl="2" indent="-228600">
              <a:buFont typeface="+mj-lt"/>
              <a:buAutoNum type="arabicPeriod"/>
            </a:pPr>
            <a:r>
              <a:rPr lang="en-US" dirty="0"/>
              <a:t>Salary earned by an Indian resident in the US.</a:t>
            </a:r>
          </a:p>
          <a:p>
            <a:pPr marL="1143000" lvl="2" indent="-228600">
              <a:buFont typeface="+mj-lt"/>
              <a:buAutoNum type="arabicPeriod"/>
            </a:pPr>
            <a:r>
              <a:rPr lang="en-US" dirty="0"/>
              <a:t>US tax paid = $5,000.</a:t>
            </a:r>
          </a:p>
          <a:p>
            <a:pPr marL="1143000" lvl="2" indent="-228600">
              <a:buFont typeface="+mj-lt"/>
              <a:buAutoNum type="arabicPeriod"/>
            </a:pPr>
            <a:r>
              <a:rPr lang="en-US" dirty="0"/>
              <a:t>Indian tax liability = ₹4,00,000 (on worldwide income).</a:t>
            </a:r>
          </a:p>
          <a:p>
            <a:pPr marL="1143000" lvl="2" indent="-228600">
              <a:buFont typeface="+mj-lt"/>
              <a:buAutoNum type="arabicPeriod"/>
            </a:pPr>
            <a:r>
              <a:rPr lang="en-US" dirty="0"/>
              <a:t>Foreign Tax Credit = ₹4,00,000 or equivalent $5,000 (whichever is lower).</a:t>
            </a:r>
          </a:p>
          <a:p>
            <a:endParaRPr lang="en-IN" dirty="0"/>
          </a:p>
        </p:txBody>
      </p:sp>
    </p:spTree>
    <p:extLst>
      <p:ext uri="{BB962C8B-B14F-4D97-AF65-F5344CB8AC3E}">
        <p14:creationId xmlns:p14="http://schemas.microsoft.com/office/powerpoint/2010/main" val="316175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22C8-258F-E5D8-4062-D07258A91915}"/>
              </a:ext>
            </a:extLst>
          </p:cNvPr>
          <p:cNvSpPr>
            <a:spLocks noGrp="1"/>
          </p:cNvSpPr>
          <p:nvPr>
            <p:ph type="title"/>
          </p:nvPr>
        </p:nvSpPr>
        <p:spPr/>
        <p:txBody>
          <a:bodyPr/>
          <a:lstStyle/>
          <a:p>
            <a:r>
              <a:rPr lang="en-IN" dirty="0"/>
              <a:t>Residency Rules for Individuals</a:t>
            </a:r>
          </a:p>
        </p:txBody>
      </p:sp>
      <p:sp>
        <p:nvSpPr>
          <p:cNvPr id="3" name="Content Placeholder 2">
            <a:extLst>
              <a:ext uri="{FF2B5EF4-FFF2-40B4-BE49-F238E27FC236}">
                <a16:creationId xmlns:a16="http://schemas.microsoft.com/office/drawing/2014/main" id="{A72DFDE8-E033-2D89-1822-4EBE4555036C}"/>
              </a:ext>
            </a:extLst>
          </p:cNvPr>
          <p:cNvSpPr>
            <a:spLocks noGrp="1"/>
          </p:cNvSpPr>
          <p:nvPr>
            <p:ph idx="1"/>
          </p:nvPr>
        </p:nvSpPr>
        <p:spPr>
          <a:xfrm>
            <a:off x="838200" y="1825624"/>
            <a:ext cx="10515600" cy="4857979"/>
          </a:xfrm>
        </p:spPr>
        <p:txBody>
          <a:bodyPr/>
          <a:lstStyle/>
          <a:p>
            <a:pPr algn="l">
              <a:lnSpc>
                <a:spcPts val="2400"/>
              </a:lnSpc>
              <a:spcBef>
                <a:spcPts val="1500"/>
              </a:spcBef>
              <a:spcAft>
                <a:spcPts val="1500"/>
              </a:spcAft>
            </a:pPr>
            <a:r>
              <a:rPr lang="en-US" b="0" i="0" dirty="0">
                <a:solidFill>
                  <a:srgbClr val="314259"/>
                </a:solidFill>
                <a:effectLst/>
                <a:latin typeface="Gilroy"/>
              </a:rPr>
              <a:t>For the purpose of income tax in India, the income tax laws in India classifies taxable persons as:</a:t>
            </a:r>
          </a:p>
          <a:p>
            <a:pPr lvl="1">
              <a:lnSpc>
                <a:spcPts val="2400"/>
              </a:lnSpc>
              <a:spcBef>
                <a:spcPts val="750"/>
              </a:spcBef>
              <a:spcAft>
                <a:spcPts val="750"/>
              </a:spcAft>
              <a:buFont typeface="+mj-lt"/>
              <a:buAutoNum type="arabicPeriod"/>
            </a:pPr>
            <a:r>
              <a:rPr lang="en-US" b="0" i="0" dirty="0">
                <a:solidFill>
                  <a:srgbClr val="314259"/>
                </a:solidFill>
                <a:effectLst/>
                <a:latin typeface="Gilroy"/>
              </a:rPr>
              <a:t>A resident and ordinarily resident (ROR)</a:t>
            </a:r>
          </a:p>
          <a:p>
            <a:pPr lvl="1">
              <a:lnSpc>
                <a:spcPts val="2400"/>
              </a:lnSpc>
              <a:spcBef>
                <a:spcPts val="750"/>
              </a:spcBef>
              <a:spcAft>
                <a:spcPts val="750"/>
              </a:spcAft>
              <a:buFont typeface="+mj-lt"/>
              <a:buAutoNum type="arabicPeriod"/>
            </a:pPr>
            <a:r>
              <a:rPr lang="en-US" b="0" i="0" dirty="0">
                <a:solidFill>
                  <a:srgbClr val="314259"/>
                </a:solidFill>
                <a:effectLst/>
                <a:latin typeface="Gilroy"/>
              </a:rPr>
              <a:t>A resident but not ordinarily resident (RNOR)</a:t>
            </a:r>
          </a:p>
          <a:p>
            <a:pPr lvl="1">
              <a:lnSpc>
                <a:spcPts val="2400"/>
              </a:lnSpc>
              <a:spcBef>
                <a:spcPts val="750"/>
              </a:spcBef>
              <a:spcAft>
                <a:spcPts val="750"/>
              </a:spcAft>
              <a:buFont typeface="+mj-lt"/>
              <a:buAutoNum type="arabicPeriod"/>
            </a:pPr>
            <a:r>
              <a:rPr lang="en-US" b="0" i="0" dirty="0">
                <a:solidFill>
                  <a:srgbClr val="314259"/>
                </a:solidFill>
                <a:effectLst/>
                <a:latin typeface="Gilroy"/>
              </a:rPr>
              <a:t>A non-resident (NR)</a:t>
            </a:r>
          </a:p>
          <a:p>
            <a:pPr lvl="1">
              <a:lnSpc>
                <a:spcPts val="2400"/>
              </a:lnSpc>
              <a:spcBef>
                <a:spcPts val="750"/>
              </a:spcBef>
              <a:spcAft>
                <a:spcPts val="750"/>
              </a:spcAft>
              <a:buFont typeface="+mj-lt"/>
              <a:buAutoNum type="arabicPeriod"/>
            </a:pPr>
            <a:endParaRPr lang="en-US" b="0" i="0" dirty="0">
              <a:solidFill>
                <a:srgbClr val="314259"/>
              </a:solidFill>
              <a:effectLst/>
              <a:latin typeface="Gilroy"/>
            </a:endParaRPr>
          </a:p>
          <a:p>
            <a:pPr algn="l">
              <a:lnSpc>
                <a:spcPts val="2400"/>
              </a:lnSpc>
              <a:spcBef>
                <a:spcPts val="1500"/>
              </a:spcBef>
              <a:spcAft>
                <a:spcPts val="1500"/>
              </a:spcAft>
            </a:pPr>
            <a:r>
              <a:rPr lang="en-US" b="0" i="0" dirty="0">
                <a:solidFill>
                  <a:srgbClr val="314259"/>
                </a:solidFill>
                <a:effectLst/>
                <a:latin typeface="Gilroy"/>
              </a:rPr>
              <a:t>The taxability differs for each of the above categories of taxpayers. Before we get into taxability, let us first understand how a taxpayer becomes a resident, an RNOR or an NR.</a:t>
            </a:r>
          </a:p>
        </p:txBody>
      </p:sp>
    </p:spTree>
    <p:extLst>
      <p:ext uri="{BB962C8B-B14F-4D97-AF65-F5344CB8AC3E}">
        <p14:creationId xmlns:p14="http://schemas.microsoft.com/office/powerpoint/2010/main" val="136938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767E-B31B-9A9C-1AE5-90170EB0AE4C}"/>
              </a:ext>
            </a:extLst>
          </p:cNvPr>
          <p:cNvSpPr>
            <a:spLocks noGrp="1"/>
          </p:cNvSpPr>
          <p:nvPr>
            <p:ph type="title"/>
          </p:nvPr>
        </p:nvSpPr>
        <p:spPr>
          <a:xfrm>
            <a:off x="606214" y="325120"/>
            <a:ext cx="8596668" cy="1320800"/>
          </a:xfrm>
        </p:spPr>
        <p:txBody>
          <a:bodyPr/>
          <a:lstStyle/>
          <a:p>
            <a:r>
              <a:rPr lang="en-IN" dirty="0"/>
              <a:t>Categories (included as per new income tax bill)</a:t>
            </a:r>
          </a:p>
        </p:txBody>
      </p:sp>
      <p:sp>
        <p:nvSpPr>
          <p:cNvPr id="3" name="Content Placeholder 2">
            <a:extLst>
              <a:ext uri="{FF2B5EF4-FFF2-40B4-BE49-F238E27FC236}">
                <a16:creationId xmlns:a16="http://schemas.microsoft.com/office/drawing/2014/main" id="{0EED0636-EEED-417A-F085-F305C63A277A}"/>
              </a:ext>
            </a:extLst>
          </p:cNvPr>
          <p:cNvSpPr>
            <a:spLocks noGrp="1"/>
          </p:cNvSpPr>
          <p:nvPr>
            <p:ph idx="1"/>
          </p:nvPr>
        </p:nvSpPr>
        <p:spPr>
          <a:xfrm>
            <a:off x="677334" y="1798319"/>
            <a:ext cx="9127066" cy="5059681"/>
          </a:xfrm>
        </p:spPr>
        <p:txBody>
          <a:bodyPr>
            <a:normAutofit/>
          </a:bodyPr>
          <a:lstStyle/>
          <a:p>
            <a:pPr algn="l" rtl="0">
              <a:lnSpc>
                <a:spcPts val="2400"/>
              </a:lnSpc>
              <a:spcBef>
                <a:spcPts val="1500"/>
              </a:spcBef>
              <a:spcAft>
                <a:spcPts val="1500"/>
              </a:spcAft>
            </a:pPr>
            <a:r>
              <a:rPr lang="en-US" b="0" i="0" dirty="0">
                <a:solidFill>
                  <a:srgbClr val="314259"/>
                </a:solidFill>
                <a:effectLst/>
                <a:latin typeface="Gilroy"/>
              </a:rPr>
              <a:t>A </a:t>
            </a:r>
            <a:r>
              <a:rPr lang="en-US" b="1" dirty="0">
                <a:solidFill>
                  <a:srgbClr val="314259"/>
                </a:solidFill>
                <a:latin typeface="Gilroy"/>
              </a:rPr>
              <a:t>R</a:t>
            </a:r>
            <a:r>
              <a:rPr lang="en-US" b="1" i="0" dirty="0">
                <a:solidFill>
                  <a:srgbClr val="314259"/>
                </a:solidFill>
                <a:effectLst/>
                <a:latin typeface="Gilroy"/>
              </a:rPr>
              <a:t>esident taxpayer </a:t>
            </a:r>
            <a:r>
              <a:rPr lang="en-US" b="0" i="0" dirty="0">
                <a:solidFill>
                  <a:srgbClr val="314259"/>
                </a:solidFill>
                <a:effectLst/>
                <a:latin typeface="Gilroy"/>
              </a:rPr>
              <a:t>is an individual who satisfies any one of the following conditions:</a:t>
            </a:r>
          </a:p>
          <a:p>
            <a:pPr algn="l" rtl="0">
              <a:lnSpc>
                <a:spcPts val="2400"/>
              </a:lnSpc>
              <a:spcBef>
                <a:spcPts val="750"/>
              </a:spcBef>
              <a:spcAft>
                <a:spcPts val="750"/>
              </a:spcAft>
              <a:buFont typeface="Arial" panose="020B0604020202020204" pitchFamily="34" charset="0"/>
              <a:buChar char="•"/>
            </a:pPr>
            <a:r>
              <a:rPr lang="en-US" b="0" i="0" dirty="0">
                <a:solidFill>
                  <a:srgbClr val="314259"/>
                </a:solidFill>
                <a:effectLst/>
                <a:latin typeface="Gilroy"/>
              </a:rPr>
              <a:t>Resides in India for a minimum of 182 days in a year, </a:t>
            </a:r>
            <a:r>
              <a:rPr lang="en-US" b="1" i="0" dirty="0">
                <a:solidFill>
                  <a:srgbClr val="314259"/>
                </a:solidFill>
                <a:effectLst/>
                <a:latin typeface="Gilroy"/>
              </a:rPr>
              <a:t>OR</a:t>
            </a:r>
            <a:endParaRPr lang="en-US" b="0" i="0" dirty="0">
              <a:solidFill>
                <a:srgbClr val="314259"/>
              </a:solidFill>
              <a:effectLst/>
              <a:latin typeface="Gilroy"/>
            </a:endParaRPr>
          </a:p>
          <a:p>
            <a:pPr algn="l" rtl="0">
              <a:lnSpc>
                <a:spcPts val="2400"/>
              </a:lnSpc>
              <a:spcBef>
                <a:spcPts val="750"/>
              </a:spcBef>
              <a:spcAft>
                <a:spcPts val="750"/>
              </a:spcAft>
              <a:buFont typeface="Arial" panose="020B0604020202020204" pitchFamily="34" charset="0"/>
              <a:buChar char="•"/>
            </a:pPr>
            <a:r>
              <a:rPr lang="en-US" b="0" i="0" dirty="0">
                <a:solidFill>
                  <a:srgbClr val="314259"/>
                </a:solidFill>
                <a:effectLst/>
                <a:latin typeface="Gilroy"/>
              </a:rPr>
              <a:t>Resided in India for at least 365 days in the immediately preceding four years and for a minimum of 60 days in the current financial year.</a:t>
            </a:r>
          </a:p>
          <a:p>
            <a:pPr algn="l">
              <a:lnSpc>
                <a:spcPts val="2400"/>
              </a:lnSpc>
              <a:spcBef>
                <a:spcPts val="1500"/>
              </a:spcBef>
              <a:spcAft>
                <a:spcPts val="1500"/>
              </a:spcAft>
            </a:pPr>
            <a:r>
              <a:rPr lang="en-US" b="0" i="0" dirty="0">
                <a:solidFill>
                  <a:srgbClr val="314259"/>
                </a:solidFill>
                <a:effectLst/>
                <a:latin typeface="Gilroy"/>
              </a:rPr>
              <a:t>There is a further classification under the resident status – </a:t>
            </a:r>
            <a:r>
              <a:rPr lang="en-US" b="1" i="0" dirty="0">
                <a:solidFill>
                  <a:srgbClr val="314259"/>
                </a:solidFill>
                <a:effectLst/>
                <a:latin typeface="Gilroy"/>
              </a:rPr>
              <a:t>Resident and Ordinarily Resident (ROR) and Resident but Not Ordinarily Resident (RNOR)</a:t>
            </a:r>
            <a:r>
              <a:rPr lang="en-US" b="0" i="0" dirty="0">
                <a:solidFill>
                  <a:srgbClr val="314259"/>
                </a:solidFill>
                <a:effectLst/>
                <a:latin typeface="Gilroy"/>
              </a:rPr>
              <a:t>. </a:t>
            </a:r>
            <a:br>
              <a:rPr lang="en-US" b="0" i="0" dirty="0">
                <a:solidFill>
                  <a:srgbClr val="314259"/>
                </a:solidFill>
                <a:effectLst/>
                <a:latin typeface="Gilroy"/>
              </a:rPr>
            </a:br>
            <a:r>
              <a:rPr lang="en-US" b="0" i="0" dirty="0">
                <a:solidFill>
                  <a:srgbClr val="314259"/>
                </a:solidFill>
                <a:effectLst/>
                <a:latin typeface="Gilroy"/>
              </a:rPr>
              <a:t>In addition to the basic conditions, if all of the below conditions are met, he will be a RNOR:</a:t>
            </a:r>
          </a:p>
          <a:p>
            <a:pPr algn="l" rtl="0">
              <a:lnSpc>
                <a:spcPts val="2400"/>
              </a:lnSpc>
              <a:spcBef>
                <a:spcPts val="750"/>
              </a:spcBef>
              <a:spcAft>
                <a:spcPts val="750"/>
              </a:spcAft>
              <a:buFont typeface="Arial" panose="020B0604020202020204" pitchFamily="34" charset="0"/>
              <a:buChar char="•"/>
            </a:pPr>
            <a:r>
              <a:rPr lang="en-US" b="0" i="0" dirty="0">
                <a:solidFill>
                  <a:srgbClr val="314259"/>
                </a:solidFill>
                <a:effectLst/>
                <a:latin typeface="Gilroy"/>
              </a:rPr>
              <a:t>He has not resided in India for at 9 out of 10 immediate previous years, and</a:t>
            </a:r>
          </a:p>
          <a:p>
            <a:pPr algn="l" rtl="0">
              <a:lnSpc>
                <a:spcPts val="2400"/>
              </a:lnSpc>
              <a:spcBef>
                <a:spcPts val="750"/>
              </a:spcBef>
              <a:spcAft>
                <a:spcPts val="750"/>
              </a:spcAft>
              <a:buFont typeface="Arial" panose="020B0604020202020204" pitchFamily="34" charset="0"/>
              <a:buChar char="•"/>
            </a:pPr>
            <a:r>
              <a:rPr lang="en-US" b="0" i="0" dirty="0">
                <a:solidFill>
                  <a:srgbClr val="314259"/>
                </a:solidFill>
                <a:effectLst/>
                <a:latin typeface="Gilroy"/>
              </a:rPr>
              <a:t>He has resided in India for at less than 730 days in 7 immediately previous years.</a:t>
            </a:r>
          </a:p>
          <a:p>
            <a:pPr algn="l" rtl="0">
              <a:lnSpc>
                <a:spcPts val="2400"/>
              </a:lnSpc>
              <a:spcBef>
                <a:spcPts val="750"/>
              </a:spcBef>
              <a:spcAft>
                <a:spcPts val="750"/>
              </a:spcAft>
              <a:buFont typeface="Arial" panose="020B0604020202020204" pitchFamily="34" charset="0"/>
              <a:buChar char="•"/>
            </a:pPr>
            <a:r>
              <a:rPr lang="en-US" dirty="0"/>
              <a:t>Indian citizen/PIO with </a:t>
            </a:r>
            <a:r>
              <a:rPr lang="en-US" b="1" dirty="0"/>
              <a:t>income &gt; ₹15 lakh (excluding foreign income)</a:t>
            </a:r>
            <a:r>
              <a:rPr lang="en-US" dirty="0"/>
              <a:t> and stay </a:t>
            </a:r>
            <a:r>
              <a:rPr lang="en-US" b="1" dirty="0"/>
              <a:t>120-181 days</a:t>
            </a:r>
            <a:r>
              <a:rPr lang="en-US" dirty="0"/>
              <a:t>. (STANDALONE)</a:t>
            </a:r>
            <a:endParaRPr lang="en-US" b="0" i="0" dirty="0">
              <a:solidFill>
                <a:srgbClr val="314259"/>
              </a:solidFill>
              <a:effectLst/>
              <a:latin typeface="Gilroy"/>
            </a:endParaRPr>
          </a:p>
          <a:p>
            <a:endParaRPr lang="en-IN" dirty="0"/>
          </a:p>
        </p:txBody>
      </p:sp>
    </p:spTree>
    <p:extLst>
      <p:ext uri="{BB962C8B-B14F-4D97-AF65-F5344CB8AC3E}">
        <p14:creationId xmlns:p14="http://schemas.microsoft.com/office/powerpoint/2010/main" val="21273079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533</TotalTime>
  <Words>3218</Words>
  <Application>Microsoft Office PowerPoint</Application>
  <PresentationFormat>Widescreen</PresentationFormat>
  <Paragraphs>181</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Gilroy</vt:lpstr>
      <vt:lpstr>Trebuchet MS</vt:lpstr>
      <vt:lpstr>Wingdings 3</vt:lpstr>
      <vt:lpstr>Facet</vt:lpstr>
      <vt:lpstr>Navigating International Taxation for Individuals and India-US DTAA </vt:lpstr>
      <vt:lpstr>Session Objectives</vt:lpstr>
      <vt:lpstr>Concept of Double Taxation</vt:lpstr>
      <vt:lpstr>Types of International Taxation</vt:lpstr>
      <vt:lpstr>DTAA (Double Taxation Avoidance Agreements)</vt:lpstr>
      <vt:lpstr>Taxability of Foreign Income</vt:lpstr>
      <vt:lpstr>Relief to the Taxpayer</vt:lpstr>
      <vt:lpstr>Residency Rules for Individuals</vt:lpstr>
      <vt:lpstr>Categories (included as per new income tax bill)</vt:lpstr>
      <vt:lpstr>Categories (included as per new income tax bill)</vt:lpstr>
      <vt:lpstr>Determining Residency</vt:lpstr>
      <vt:lpstr>Residential Status (Typical Cases) </vt:lpstr>
      <vt:lpstr>Taxability of Income </vt:lpstr>
      <vt:lpstr>Model DTAA : India-USA DTAA</vt:lpstr>
      <vt:lpstr>Key Features of US-India DTAA</vt:lpstr>
      <vt:lpstr>Taxability of Various Types of Incomes</vt:lpstr>
      <vt:lpstr>Way to Defer / Reduce Taxation in India in the above case.</vt:lpstr>
      <vt:lpstr>Taxability of Various Types of Incomes</vt:lpstr>
      <vt:lpstr>PowerPoint Presentation</vt:lpstr>
      <vt:lpstr>Taxability of Various Types of Incomes</vt:lpstr>
      <vt:lpstr>Taxability of Various Types of Incomes</vt:lpstr>
      <vt:lpstr>Taxability of Various Types of Incomes</vt:lpstr>
      <vt:lpstr>1040-NR (Non Resident Tax Return)</vt:lpstr>
      <vt:lpstr>Taxability of Various Types of Incomes</vt:lpstr>
      <vt:lpstr>PowerPoint Presentation</vt:lpstr>
      <vt:lpstr>PowerPoint Presentation</vt:lpstr>
      <vt:lpstr>Permanent Establishment (PE) for Individuals</vt:lpstr>
      <vt:lpstr>Permanent Establishment (PE) for Individuals</vt:lpstr>
      <vt:lpstr>Article 23 – Elimination of Double Taxation (India-US DTAA)</vt:lpstr>
      <vt:lpstr>Relief From Double Taxation </vt:lpstr>
      <vt:lpstr>Relief From Double Taxation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19</cp:revision>
  <dcterms:created xsi:type="dcterms:W3CDTF">2025-01-06T06:36:52Z</dcterms:created>
  <dcterms:modified xsi:type="dcterms:W3CDTF">2025-02-18T13:22:06Z</dcterms:modified>
</cp:coreProperties>
</file>