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504" r:id="rId2"/>
    <p:sldId id="505" r:id="rId3"/>
    <p:sldId id="357" r:id="rId4"/>
    <p:sldId id="3475" r:id="rId5"/>
    <p:sldId id="3476" r:id="rId6"/>
    <p:sldId id="3477" r:id="rId7"/>
    <p:sldId id="3478" r:id="rId8"/>
    <p:sldId id="3479" r:id="rId9"/>
    <p:sldId id="3480" r:id="rId10"/>
    <p:sldId id="3481" r:id="rId11"/>
    <p:sldId id="3482" r:id="rId12"/>
    <p:sldId id="3483" r:id="rId13"/>
    <p:sldId id="3484" r:id="rId14"/>
    <p:sldId id="3485" r:id="rId15"/>
    <p:sldId id="3499" r:id="rId16"/>
    <p:sldId id="3488" r:id="rId17"/>
    <p:sldId id="3489" r:id="rId18"/>
    <p:sldId id="410" r:id="rId19"/>
    <p:sldId id="3490" r:id="rId20"/>
    <p:sldId id="3491" r:id="rId21"/>
    <p:sldId id="3492" r:id="rId22"/>
    <p:sldId id="3493" r:id="rId23"/>
    <p:sldId id="3494" r:id="rId24"/>
    <p:sldId id="3495" r:id="rId25"/>
    <p:sldId id="3496" r:id="rId26"/>
    <p:sldId id="3497" r:id="rId27"/>
    <p:sldId id="3498" r:id="rId28"/>
    <p:sldId id="509" r:id="rId29"/>
  </p:sldIdLst>
  <p:sldSz cx="12192000" cy="6858000"/>
  <p:notesSz cx="6735763" cy="9866313"/>
  <p:embeddedFontLst>
    <p:embeddedFont>
      <p:font typeface="Calibri" panose="020F0502020204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
      <p:font typeface="PT Sans Narrow" panose="020B0506020203020204" pitchFamily="3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modifyVerifier cryptProviderType="rsaAES" cryptAlgorithmClass="hash" cryptAlgorithmType="typeAny" cryptAlgorithmSid="14" spinCount="100000" saltData="pArmPygPXTbRw9UAdNcMuA==" hashData="qMeMWg1PwjJa8Zkc8nRvTMC0M1TFNkKRKErzw+3L0oTfkHspOHJRegtwf4w6xBvkyWUO9BgcnLywX1PhBZkbL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105025"/>
    <a:srgbClr val="5B96CB"/>
    <a:srgbClr val="0000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8" autoAdjust="0"/>
    <p:restoredTop sz="89740" autoAdjust="0"/>
  </p:normalViewPr>
  <p:slideViewPr>
    <p:cSldViewPr snapToGrid="0">
      <p:cViewPr varScale="1">
        <p:scale>
          <a:sx n="74" d="100"/>
          <a:sy n="74" d="100"/>
        </p:scale>
        <p:origin x="1038" y="54"/>
      </p:cViewPr>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8600"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E953BC7B-830A-90D1-891F-F61D56517EC8}"/>
            </a:ext>
          </a:extLst>
        </p:cNvPr>
        <p:cNvGrpSpPr/>
        <p:nvPr/>
      </p:nvGrpSpPr>
      <p:grpSpPr>
        <a:xfrm>
          <a:off x="0" y="0"/>
          <a:ext cx="0" cy="0"/>
          <a:chOff x="0" y="0"/>
          <a:chExt cx="0" cy="0"/>
        </a:xfrm>
      </p:grpSpPr>
      <p:sp>
        <p:nvSpPr>
          <p:cNvPr id="63" name="Google Shape;63;p:notes">
            <a:extLst>
              <a:ext uri="{FF2B5EF4-FFF2-40B4-BE49-F238E27FC236}">
                <a16:creationId xmlns:a16="http://schemas.microsoft.com/office/drawing/2014/main" id="{EE6CFBFB-10FF-25C0-7884-ABB64AB4DCC3}"/>
              </a:ext>
            </a:extLst>
          </p:cNvPr>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a:extLst>
              <a:ext uri="{FF2B5EF4-FFF2-40B4-BE49-F238E27FC236}">
                <a16:creationId xmlns:a16="http://schemas.microsoft.com/office/drawing/2014/main" id="{D9205068-5EBE-EED3-C66A-4FBED01A8B05}"/>
              </a:ext>
            </a:extLst>
          </p:cNvPr>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6944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chemeClr val="lt1"/>
        </a:solidFill>
        <a:effectLst/>
      </p:bgPr>
    </p:bg>
    <p:spTree>
      <p:nvGrpSpPr>
        <p:cNvPr id="1" name="Shape 9"/>
        <p:cNvGrpSpPr/>
        <p:nvPr/>
      </p:nvGrpSpPr>
      <p:grpSpPr>
        <a:xfrm>
          <a:off x="0" y="0"/>
          <a:ext cx="0" cy="0"/>
          <a:chOff x="0" y="0"/>
          <a:chExt cx="0" cy="0"/>
        </a:xfrm>
      </p:grpSpPr>
      <p:sp>
        <p:nvSpPr>
          <p:cNvPr id="21" name="Rectangle 20"/>
          <p:cNvSpPr/>
          <p:nvPr userDrawn="1"/>
        </p:nvSpPr>
        <p:spPr>
          <a:xfrm>
            <a:off x="0" y="0"/>
            <a:ext cx="12192000" cy="6858000"/>
          </a:xfrm>
          <a:prstGeom prst="rect">
            <a:avLst/>
          </a:prstGeom>
          <a:gradFill flip="none" rotWithShape="1">
            <a:gsLst>
              <a:gs pos="6000">
                <a:srgbClr val="C55A11"/>
              </a:gs>
              <a:gs pos="92000">
                <a:schemeClr val="accent2">
                  <a:lumMod val="40000"/>
                  <a:lumOff val="60000"/>
                </a:schemeClr>
              </a:gs>
              <a:gs pos="100000">
                <a:schemeClr val="accent2">
                  <a:lumMod val="75000"/>
                </a:schemeClr>
              </a:gs>
              <a:gs pos="19000">
                <a:schemeClr val="accent2">
                  <a:lumMod val="40000"/>
                  <a:lumOff val="60000"/>
                </a:schemeClr>
              </a:gs>
              <a:gs pos="80000">
                <a:schemeClr val="bg1"/>
              </a:gs>
              <a:gs pos="3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60"/>
        <p:cNvGrpSpPr/>
        <p:nvPr/>
      </p:nvGrpSpPr>
      <p:grpSpPr>
        <a:xfrm>
          <a:off x="0" y="0"/>
          <a:ext cx="0" cy="0"/>
          <a:chOff x="0" y="0"/>
          <a:chExt cx="0" cy="0"/>
        </a:xfrm>
      </p:grpSpPr>
      <p:sp>
        <p:nvSpPr>
          <p:cNvPr id="3" name="Rectangle 2"/>
          <p:cNvSpPr/>
          <p:nvPr userDrawn="1"/>
        </p:nvSpPr>
        <p:spPr>
          <a:xfrm>
            <a:off x="0" y="1588"/>
            <a:ext cx="12192000" cy="684212"/>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57150"/>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6456363"/>
            <a:ext cx="12192000" cy="401637"/>
          </a:xfrm>
          <a:prstGeom prst="rect">
            <a:avLst/>
          </a:prstGeom>
          <a:solidFill>
            <a:srgbClr val="41C3D5"/>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10"/>
          <p:cNvSpPr txBox="1">
            <a:spLocks noChangeArrowheads="1"/>
          </p:cNvSpPr>
          <p:nvPr userDrawn="1"/>
        </p:nvSpPr>
        <p:spPr bwMode="auto">
          <a:xfrm>
            <a:off x="9444038" y="6503988"/>
            <a:ext cx="26812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chemeClr val="bg1"/>
                </a:solidFill>
                <a:latin typeface="Calibri" panose="020F0502020204030204" pitchFamily="34" charset="0"/>
                <a:ea typeface="Calibri" panose="020F0502020204030204" pitchFamily="34" charset="0"/>
                <a:cs typeface="Calibri" panose="020F0502020204030204" pitchFamily="34" charset="0"/>
              </a:rPr>
              <a:t>Financial Reporting Review Board</a:t>
            </a:r>
          </a:p>
        </p:txBody>
      </p:sp>
      <p:sp>
        <p:nvSpPr>
          <p:cNvPr id="8" name="Title Placeholder 1"/>
          <p:cNvSpPr>
            <a:spLocks noGrp="1"/>
          </p:cNvSpPr>
          <p:nvPr>
            <p:ph type="title"/>
          </p:nvPr>
        </p:nvSpPr>
        <p:spPr bwMode="auto">
          <a:xfrm>
            <a:off x="842963" y="78017"/>
            <a:ext cx="8967787" cy="531353"/>
          </a:xfrm>
          <a:prstGeom prst="rect">
            <a:avLst/>
          </a:prstGeom>
          <a:noFill/>
          <a:ln>
            <a:noFill/>
          </a:ln>
        </p:spPr>
        <p:txBody>
          <a:bodyPr lIns="68580" tIns="34290" rIns="68580" bIns="34290" anchor="ctr">
            <a:normAutofit/>
          </a:bodyPr>
          <a:lstStyle>
            <a:lvl1pPr>
              <a:defRPr sz="2000" b="1">
                <a:solidFill>
                  <a:schemeClr val="bg1"/>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sp>
        <p:nvSpPr>
          <p:cNvPr id="9" name="Content Placeholder 2"/>
          <p:cNvSpPr>
            <a:spLocks noGrp="1"/>
          </p:cNvSpPr>
          <p:nvPr>
            <p:ph idx="1"/>
          </p:nvPr>
        </p:nvSpPr>
        <p:spPr>
          <a:xfrm>
            <a:off x="355600" y="1003299"/>
            <a:ext cx="11434496" cy="5162831"/>
          </a:xfrm>
        </p:spPr>
        <p:txBody>
          <a:bodyPr tIns="0">
            <a:normAutofit/>
          </a:bodyPr>
          <a:lstStyle>
            <a:lvl1pPr marL="274320" indent="-274320">
              <a:lnSpc>
                <a:spcPct val="100000"/>
              </a:lnSpc>
              <a:spcBef>
                <a:spcPts val="1200"/>
              </a:spcBef>
              <a:spcAft>
                <a:spcPts val="0"/>
              </a:spcAft>
              <a:buClr>
                <a:srgbClr val="00CC99"/>
              </a:buClr>
              <a:buSzPct val="100000"/>
              <a:buFont typeface="Calibri" panose="020F0502020204030204" pitchFamily="34" charset="0"/>
              <a:buChar char="●"/>
              <a:defRPr sz="1800">
                <a:latin typeface="Calibri" panose="020F0502020204030204" pitchFamily="34" charset="0"/>
                <a:cs typeface="Calibri" panose="020F05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33203553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100" y="6727600"/>
            <a:ext cx="12192000" cy="1304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90"/>
          </a:p>
        </p:txBody>
      </p:sp>
      <p:sp>
        <p:nvSpPr>
          <p:cNvPr id="27" name="Google Shape;27;p4"/>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415600" y="1688433"/>
            <a:ext cx="11360800" cy="4403600"/>
          </a:xfrm>
          <a:prstGeom prst="rect">
            <a:avLst/>
          </a:prstGeom>
        </p:spPr>
        <p:txBody>
          <a:bodyPr spcFirstLastPara="1" wrap="square" lIns="91425" tIns="91425" rIns="91425" bIns="91425" anchor="t" anchorCtr="0"/>
          <a:lstStyle>
            <a:lvl1pPr marL="609600" lvl="0" indent="-457200">
              <a:spcBef>
                <a:spcPts val="0"/>
              </a:spcBef>
              <a:spcAft>
                <a:spcPts val="0"/>
              </a:spcAft>
              <a:buSzPts val="1800"/>
              <a:buChar char="●"/>
              <a:defRPr/>
            </a:lvl1pPr>
            <a:lvl2pPr marL="1219200" lvl="1" indent="-423545">
              <a:spcBef>
                <a:spcPts val="2135"/>
              </a:spcBef>
              <a:spcAft>
                <a:spcPts val="0"/>
              </a:spcAft>
              <a:buSzPts val="1400"/>
              <a:buChar char="○"/>
              <a:defRPr/>
            </a:lvl2pPr>
            <a:lvl3pPr marL="1828800" lvl="2" indent="-423545">
              <a:spcBef>
                <a:spcPts val="2135"/>
              </a:spcBef>
              <a:spcAft>
                <a:spcPts val="0"/>
              </a:spcAft>
              <a:buSzPts val="1400"/>
              <a:buChar char="■"/>
              <a:defRPr/>
            </a:lvl3pPr>
            <a:lvl4pPr marL="2438400" lvl="3" indent="-423545">
              <a:spcBef>
                <a:spcPts val="2135"/>
              </a:spcBef>
              <a:spcAft>
                <a:spcPts val="0"/>
              </a:spcAft>
              <a:buSzPts val="1400"/>
              <a:buChar char="●"/>
              <a:defRPr/>
            </a:lvl4pPr>
            <a:lvl5pPr marL="3048000" lvl="4" indent="-423545">
              <a:spcBef>
                <a:spcPts val="2135"/>
              </a:spcBef>
              <a:spcAft>
                <a:spcPts val="0"/>
              </a:spcAft>
              <a:buSzPts val="1400"/>
              <a:buChar char="○"/>
              <a:defRPr/>
            </a:lvl5pPr>
            <a:lvl6pPr marL="3657600" lvl="5" indent="-423545">
              <a:spcBef>
                <a:spcPts val="2135"/>
              </a:spcBef>
              <a:spcAft>
                <a:spcPts val="0"/>
              </a:spcAft>
              <a:buSzPts val="1400"/>
              <a:buChar char="■"/>
              <a:defRPr/>
            </a:lvl6pPr>
            <a:lvl7pPr marL="4267200" lvl="6" indent="-423545">
              <a:spcBef>
                <a:spcPts val="2135"/>
              </a:spcBef>
              <a:spcAft>
                <a:spcPts val="0"/>
              </a:spcAft>
              <a:buSzPts val="1400"/>
              <a:buChar char="●"/>
              <a:defRPr/>
            </a:lvl7pPr>
            <a:lvl8pPr marL="4876800" lvl="7" indent="-423545">
              <a:spcBef>
                <a:spcPts val="2135"/>
              </a:spcBef>
              <a:spcAft>
                <a:spcPts val="0"/>
              </a:spcAft>
              <a:buSzPts val="1400"/>
              <a:buChar char="○"/>
              <a:defRPr/>
            </a:lvl8pPr>
            <a:lvl9pPr marL="5486400" lvl="8" indent="-423545">
              <a:spcBef>
                <a:spcPts val="2135"/>
              </a:spcBef>
              <a:spcAft>
                <a:spcPts val="2135"/>
              </a:spcAft>
              <a:buSzPts val="1400"/>
              <a:buChar char="■"/>
              <a:defRPr/>
            </a:lvl9pPr>
          </a:lstStyle>
          <a:p>
            <a:endParaRPr/>
          </a:p>
        </p:txBody>
      </p:sp>
      <p:sp>
        <p:nvSpPr>
          <p:cNvPr id="29" name="Google Shape;2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15600" y="593367"/>
            <a:ext cx="11360800" cy="9432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415600" y="1688233"/>
            <a:ext cx="5333200" cy="4403600"/>
          </a:xfrm>
          <a:prstGeom prst="rect">
            <a:avLst/>
          </a:prstGeom>
        </p:spPr>
        <p:txBody>
          <a:bodyPr spcFirstLastPara="1" wrap="square" lIns="91425" tIns="91425" rIns="91425" bIns="91425" anchor="t" anchorCtr="0"/>
          <a:lstStyle>
            <a:lvl1pPr marL="609600" lvl="0" indent="-423545">
              <a:spcBef>
                <a:spcPts val="0"/>
              </a:spcBef>
              <a:spcAft>
                <a:spcPts val="0"/>
              </a:spcAft>
              <a:buSzPts val="1400"/>
              <a:buChar char="●"/>
              <a:defRPr sz="1865"/>
            </a:lvl1pPr>
            <a:lvl2pPr marL="1219200" lvl="1" indent="-406400">
              <a:spcBef>
                <a:spcPts val="2135"/>
              </a:spcBef>
              <a:spcAft>
                <a:spcPts val="0"/>
              </a:spcAft>
              <a:buSzPts val="1200"/>
              <a:buChar char="○"/>
              <a:defRPr sz="1600"/>
            </a:lvl2pPr>
            <a:lvl3pPr marL="1828800" lvl="2" indent="-406400">
              <a:spcBef>
                <a:spcPts val="2135"/>
              </a:spcBef>
              <a:spcAft>
                <a:spcPts val="0"/>
              </a:spcAft>
              <a:buSzPts val="1200"/>
              <a:buChar char="■"/>
              <a:defRPr sz="1600"/>
            </a:lvl3pPr>
            <a:lvl4pPr marL="2438400" lvl="3" indent="-406400">
              <a:spcBef>
                <a:spcPts val="2135"/>
              </a:spcBef>
              <a:spcAft>
                <a:spcPts val="0"/>
              </a:spcAft>
              <a:buSzPts val="1200"/>
              <a:buChar char="●"/>
              <a:defRPr sz="1600"/>
            </a:lvl4pPr>
            <a:lvl5pPr marL="3048000" lvl="4" indent="-406400">
              <a:spcBef>
                <a:spcPts val="2135"/>
              </a:spcBef>
              <a:spcAft>
                <a:spcPts val="0"/>
              </a:spcAft>
              <a:buSzPts val="1200"/>
              <a:buChar char="○"/>
              <a:defRPr sz="1600"/>
            </a:lvl5pPr>
            <a:lvl6pPr marL="3657600" lvl="5" indent="-406400">
              <a:spcBef>
                <a:spcPts val="2135"/>
              </a:spcBef>
              <a:spcAft>
                <a:spcPts val="0"/>
              </a:spcAft>
              <a:buSzPts val="1200"/>
              <a:buChar char="■"/>
              <a:defRPr sz="1600"/>
            </a:lvl6pPr>
            <a:lvl7pPr marL="4267200" lvl="6" indent="-406400">
              <a:spcBef>
                <a:spcPts val="2135"/>
              </a:spcBef>
              <a:spcAft>
                <a:spcPts val="0"/>
              </a:spcAft>
              <a:buSzPts val="1200"/>
              <a:buChar char="●"/>
              <a:defRPr sz="1600"/>
            </a:lvl7pPr>
            <a:lvl8pPr marL="4876800" lvl="7" indent="-406400">
              <a:spcBef>
                <a:spcPts val="2135"/>
              </a:spcBef>
              <a:spcAft>
                <a:spcPts val="0"/>
              </a:spcAft>
              <a:buSzPts val="1200"/>
              <a:buChar char="○"/>
              <a:defRPr sz="1600"/>
            </a:lvl8pPr>
            <a:lvl9pPr marL="5486400" lvl="8" indent="-406400">
              <a:spcBef>
                <a:spcPts val="2135"/>
              </a:spcBef>
              <a:spcAft>
                <a:spcPts val="2135"/>
              </a:spcAft>
              <a:buSzPts val="1200"/>
              <a:buChar char="■"/>
              <a:defRPr sz="1600"/>
            </a:lvl9pPr>
          </a:lstStyle>
          <a:p>
            <a:endParaRPr/>
          </a:p>
        </p:txBody>
      </p:sp>
      <p:sp>
        <p:nvSpPr>
          <p:cNvPr id="33" name="Google Shape;33;p5"/>
          <p:cNvSpPr txBox="1">
            <a:spLocks noGrp="1"/>
          </p:cNvSpPr>
          <p:nvPr>
            <p:ph type="body" idx="2"/>
          </p:nvPr>
        </p:nvSpPr>
        <p:spPr>
          <a:xfrm>
            <a:off x="6443200" y="1688233"/>
            <a:ext cx="5333200" cy="4403600"/>
          </a:xfrm>
          <a:prstGeom prst="rect">
            <a:avLst/>
          </a:prstGeom>
        </p:spPr>
        <p:txBody>
          <a:bodyPr spcFirstLastPara="1" wrap="square" lIns="91425" tIns="91425" rIns="91425" bIns="91425" anchor="t" anchorCtr="0"/>
          <a:lstStyle>
            <a:lvl1pPr marL="609600" lvl="0" indent="-423545">
              <a:spcBef>
                <a:spcPts val="0"/>
              </a:spcBef>
              <a:spcAft>
                <a:spcPts val="0"/>
              </a:spcAft>
              <a:buSzPts val="1400"/>
              <a:buChar char="●"/>
              <a:defRPr sz="1865"/>
            </a:lvl1pPr>
            <a:lvl2pPr marL="1219200" lvl="1" indent="-406400">
              <a:spcBef>
                <a:spcPts val="2135"/>
              </a:spcBef>
              <a:spcAft>
                <a:spcPts val="0"/>
              </a:spcAft>
              <a:buSzPts val="1200"/>
              <a:buChar char="○"/>
              <a:defRPr sz="1600"/>
            </a:lvl2pPr>
            <a:lvl3pPr marL="1828800" lvl="2" indent="-406400">
              <a:spcBef>
                <a:spcPts val="2135"/>
              </a:spcBef>
              <a:spcAft>
                <a:spcPts val="0"/>
              </a:spcAft>
              <a:buSzPts val="1200"/>
              <a:buChar char="■"/>
              <a:defRPr sz="1600"/>
            </a:lvl3pPr>
            <a:lvl4pPr marL="2438400" lvl="3" indent="-406400">
              <a:spcBef>
                <a:spcPts val="2135"/>
              </a:spcBef>
              <a:spcAft>
                <a:spcPts val="0"/>
              </a:spcAft>
              <a:buSzPts val="1200"/>
              <a:buChar char="●"/>
              <a:defRPr sz="1600"/>
            </a:lvl4pPr>
            <a:lvl5pPr marL="3048000" lvl="4" indent="-406400">
              <a:spcBef>
                <a:spcPts val="2135"/>
              </a:spcBef>
              <a:spcAft>
                <a:spcPts val="0"/>
              </a:spcAft>
              <a:buSzPts val="1200"/>
              <a:buChar char="○"/>
              <a:defRPr sz="1600"/>
            </a:lvl5pPr>
            <a:lvl6pPr marL="3657600" lvl="5" indent="-406400">
              <a:spcBef>
                <a:spcPts val="2135"/>
              </a:spcBef>
              <a:spcAft>
                <a:spcPts val="0"/>
              </a:spcAft>
              <a:buSzPts val="1200"/>
              <a:buChar char="■"/>
              <a:defRPr sz="1600"/>
            </a:lvl6pPr>
            <a:lvl7pPr marL="4267200" lvl="6" indent="-406400">
              <a:spcBef>
                <a:spcPts val="2135"/>
              </a:spcBef>
              <a:spcAft>
                <a:spcPts val="0"/>
              </a:spcAft>
              <a:buSzPts val="1200"/>
              <a:buChar char="●"/>
              <a:defRPr sz="1600"/>
            </a:lvl7pPr>
            <a:lvl8pPr marL="4876800" lvl="7" indent="-406400">
              <a:spcBef>
                <a:spcPts val="2135"/>
              </a:spcBef>
              <a:spcAft>
                <a:spcPts val="0"/>
              </a:spcAft>
              <a:buSzPts val="1200"/>
              <a:buChar char="○"/>
              <a:defRPr sz="1600"/>
            </a:lvl8pPr>
            <a:lvl9pPr marL="5486400" lvl="8" indent="-406400">
              <a:spcBef>
                <a:spcPts val="2135"/>
              </a:spcBef>
              <a:spcAft>
                <a:spcPts val="2135"/>
              </a:spcAft>
              <a:buSzPts val="1200"/>
              <a:buChar char="■"/>
              <a:defRPr sz="1600"/>
            </a:lvl9pPr>
          </a:lstStyle>
          <a:p>
            <a:endParaRPr/>
          </a:p>
        </p:txBody>
      </p:sp>
      <p:sp>
        <p:nvSpPr>
          <p:cNvPr id="34" name="Google Shape;3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40" name="Google Shape;4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lstStyle>
            <a:lvl1pPr marL="609600" lvl="0" indent="-406400">
              <a:spcBef>
                <a:spcPts val="0"/>
              </a:spcBef>
              <a:spcAft>
                <a:spcPts val="0"/>
              </a:spcAft>
              <a:buSzPts val="1200"/>
              <a:buChar char="●"/>
              <a:defRPr sz="1600"/>
            </a:lvl1pPr>
            <a:lvl2pPr marL="1219200" lvl="1" indent="-406400">
              <a:spcBef>
                <a:spcPts val="2135"/>
              </a:spcBef>
              <a:spcAft>
                <a:spcPts val="0"/>
              </a:spcAft>
              <a:buSzPts val="1200"/>
              <a:buChar char="○"/>
              <a:defRPr sz="1600"/>
            </a:lvl2pPr>
            <a:lvl3pPr marL="1828800" lvl="2" indent="-406400">
              <a:spcBef>
                <a:spcPts val="2135"/>
              </a:spcBef>
              <a:spcAft>
                <a:spcPts val="0"/>
              </a:spcAft>
              <a:buSzPts val="1200"/>
              <a:buChar char="■"/>
              <a:defRPr sz="1600"/>
            </a:lvl3pPr>
            <a:lvl4pPr marL="2438400" lvl="3" indent="-406400">
              <a:spcBef>
                <a:spcPts val="2135"/>
              </a:spcBef>
              <a:spcAft>
                <a:spcPts val="0"/>
              </a:spcAft>
              <a:buSzPts val="1200"/>
              <a:buChar char="●"/>
              <a:defRPr sz="1600"/>
            </a:lvl4pPr>
            <a:lvl5pPr marL="3048000" lvl="4" indent="-406400">
              <a:spcBef>
                <a:spcPts val="2135"/>
              </a:spcBef>
              <a:spcAft>
                <a:spcPts val="0"/>
              </a:spcAft>
              <a:buSzPts val="1200"/>
              <a:buChar char="○"/>
              <a:defRPr sz="1600"/>
            </a:lvl5pPr>
            <a:lvl6pPr marL="3657600" lvl="5" indent="-406400">
              <a:spcBef>
                <a:spcPts val="2135"/>
              </a:spcBef>
              <a:spcAft>
                <a:spcPts val="0"/>
              </a:spcAft>
              <a:buSzPts val="1200"/>
              <a:buChar char="■"/>
              <a:defRPr sz="1600"/>
            </a:lvl6pPr>
            <a:lvl7pPr marL="4267200" lvl="6" indent="-406400">
              <a:spcBef>
                <a:spcPts val="2135"/>
              </a:spcBef>
              <a:spcAft>
                <a:spcPts val="0"/>
              </a:spcAft>
              <a:buSzPts val="1200"/>
              <a:buChar char="●"/>
              <a:defRPr sz="1600"/>
            </a:lvl7pPr>
            <a:lvl8pPr marL="4876800" lvl="7" indent="-406400">
              <a:spcBef>
                <a:spcPts val="2135"/>
              </a:spcBef>
              <a:spcAft>
                <a:spcPts val="0"/>
              </a:spcAft>
              <a:buSzPts val="1200"/>
              <a:buChar char="○"/>
              <a:defRPr sz="1600"/>
            </a:lvl8pPr>
            <a:lvl9pPr marL="5486400" lvl="8" indent="-406400">
              <a:spcBef>
                <a:spcPts val="2135"/>
              </a:spcBef>
              <a:spcAft>
                <a:spcPts val="2135"/>
              </a:spcAft>
              <a:buSzPts val="1200"/>
              <a:buChar char="■"/>
              <a:defRPr sz="1600"/>
            </a:lvl9pPr>
          </a:lstStyle>
          <a:p>
            <a:endParaRPr/>
          </a:p>
        </p:txBody>
      </p:sp>
      <p:sp>
        <p:nvSpPr>
          <p:cNvPr id="41" name="Google Shape;4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53667" y="701800"/>
            <a:ext cx="7484800" cy="54544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7200" b="0">
                <a:solidFill>
                  <a:schemeClr val="dk2"/>
                </a:solidFill>
              </a:defRPr>
            </a:lvl1pPr>
            <a:lvl2pPr lvl="1">
              <a:spcBef>
                <a:spcPts val="0"/>
              </a:spcBef>
              <a:spcAft>
                <a:spcPts val="0"/>
              </a:spcAft>
              <a:buClr>
                <a:schemeClr val="dk2"/>
              </a:buClr>
              <a:buSzPts val="5400"/>
              <a:buNone/>
              <a:defRPr sz="7200" b="0">
                <a:solidFill>
                  <a:schemeClr val="dk2"/>
                </a:solidFill>
              </a:defRPr>
            </a:lvl2pPr>
            <a:lvl3pPr lvl="2">
              <a:spcBef>
                <a:spcPts val="0"/>
              </a:spcBef>
              <a:spcAft>
                <a:spcPts val="0"/>
              </a:spcAft>
              <a:buClr>
                <a:schemeClr val="dk2"/>
              </a:buClr>
              <a:buSzPts val="5400"/>
              <a:buNone/>
              <a:defRPr sz="7200" b="0">
                <a:solidFill>
                  <a:schemeClr val="dk2"/>
                </a:solidFill>
              </a:defRPr>
            </a:lvl3pPr>
            <a:lvl4pPr lvl="3">
              <a:spcBef>
                <a:spcPts val="0"/>
              </a:spcBef>
              <a:spcAft>
                <a:spcPts val="0"/>
              </a:spcAft>
              <a:buClr>
                <a:schemeClr val="dk2"/>
              </a:buClr>
              <a:buSzPts val="5400"/>
              <a:buNone/>
              <a:defRPr sz="7200" b="0">
                <a:solidFill>
                  <a:schemeClr val="dk2"/>
                </a:solidFill>
              </a:defRPr>
            </a:lvl4pPr>
            <a:lvl5pPr lvl="4">
              <a:spcBef>
                <a:spcPts val="0"/>
              </a:spcBef>
              <a:spcAft>
                <a:spcPts val="0"/>
              </a:spcAft>
              <a:buClr>
                <a:schemeClr val="dk2"/>
              </a:buClr>
              <a:buSzPts val="5400"/>
              <a:buNone/>
              <a:defRPr sz="7200" b="0">
                <a:solidFill>
                  <a:schemeClr val="dk2"/>
                </a:solidFill>
              </a:defRPr>
            </a:lvl5pPr>
            <a:lvl6pPr lvl="5">
              <a:spcBef>
                <a:spcPts val="0"/>
              </a:spcBef>
              <a:spcAft>
                <a:spcPts val="0"/>
              </a:spcAft>
              <a:buClr>
                <a:schemeClr val="dk2"/>
              </a:buClr>
              <a:buSzPts val="5400"/>
              <a:buNone/>
              <a:defRPr sz="7200" b="0">
                <a:solidFill>
                  <a:schemeClr val="dk2"/>
                </a:solidFill>
              </a:defRPr>
            </a:lvl6pPr>
            <a:lvl7pPr lvl="6">
              <a:spcBef>
                <a:spcPts val="0"/>
              </a:spcBef>
              <a:spcAft>
                <a:spcPts val="0"/>
              </a:spcAft>
              <a:buClr>
                <a:schemeClr val="dk2"/>
              </a:buClr>
              <a:buSzPts val="5400"/>
              <a:buNone/>
              <a:defRPr sz="7200" b="0">
                <a:solidFill>
                  <a:schemeClr val="dk2"/>
                </a:solidFill>
              </a:defRPr>
            </a:lvl7pPr>
            <a:lvl8pPr lvl="7">
              <a:spcBef>
                <a:spcPts val="0"/>
              </a:spcBef>
              <a:spcAft>
                <a:spcPts val="0"/>
              </a:spcAft>
              <a:buClr>
                <a:schemeClr val="dk2"/>
              </a:buClr>
              <a:buSzPts val="5400"/>
              <a:buNone/>
              <a:defRPr sz="7200" b="0">
                <a:solidFill>
                  <a:schemeClr val="dk2"/>
                </a:solidFill>
              </a:defRPr>
            </a:lvl8pPr>
            <a:lvl9pPr lvl="8">
              <a:spcBef>
                <a:spcPts val="0"/>
              </a:spcBef>
              <a:spcAft>
                <a:spcPts val="0"/>
              </a:spcAft>
              <a:buClr>
                <a:schemeClr val="dk2"/>
              </a:buClr>
              <a:buSzPts val="5400"/>
              <a:buNone/>
              <a:defRPr sz="7200" b="0">
                <a:solidFill>
                  <a:schemeClr val="dk2"/>
                </a:solidFill>
              </a:defRPr>
            </a:lvl9pPr>
          </a:lstStyle>
          <a:p>
            <a:endParaRPr/>
          </a:p>
        </p:txBody>
      </p:sp>
      <p:sp>
        <p:nvSpPr>
          <p:cNvPr id="44" name="Google Shape;4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6096000" y="0"/>
            <a:ext cx="60960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90"/>
          </a:p>
        </p:txBody>
      </p:sp>
      <p:cxnSp>
        <p:nvCxnSpPr>
          <p:cNvPr id="47" name="Google Shape;47;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354000" y="1386233"/>
            <a:ext cx="5393600" cy="2234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9" name="Google Shape;49;p9"/>
          <p:cNvSpPr txBox="1">
            <a:spLocks noGrp="1"/>
          </p:cNvSpPr>
          <p:nvPr>
            <p:ph type="subTitle" idx="1"/>
          </p:nvPr>
        </p:nvSpPr>
        <p:spPr>
          <a:xfrm>
            <a:off x="354000" y="3635833"/>
            <a:ext cx="5393600" cy="16468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50" name="Google Shape;50;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lstStyle>
            <a:lvl1pPr marL="609600" lvl="0" indent="-457200">
              <a:spcBef>
                <a:spcPts val="0"/>
              </a:spcBef>
              <a:spcAft>
                <a:spcPts val="0"/>
              </a:spcAft>
              <a:buClr>
                <a:schemeClr val="lt1"/>
              </a:buClr>
              <a:buSzPts val="1800"/>
              <a:buChar char="●"/>
              <a:defRPr>
                <a:solidFill>
                  <a:schemeClr val="lt1"/>
                </a:solidFill>
              </a:defRPr>
            </a:lvl1pPr>
            <a:lvl2pPr marL="1219200" lvl="1" indent="-423545">
              <a:spcBef>
                <a:spcPts val="2135"/>
              </a:spcBef>
              <a:spcAft>
                <a:spcPts val="0"/>
              </a:spcAft>
              <a:buClr>
                <a:schemeClr val="lt1"/>
              </a:buClr>
              <a:buSzPts val="1400"/>
              <a:buChar char="○"/>
              <a:defRPr>
                <a:solidFill>
                  <a:schemeClr val="lt1"/>
                </a:solidFill>
              </a:defRPr>
            </a:lvl2pPr>
            <a:lvl3pPr marL="1828800" lvl="2" indent="-423545">
              <a:spcBef>
                <a:spcPts val="2135"/>
              </a:spcBef>
              <a:spcAft>
                <a:spcPts val="0"/>
              </a:spcAft>
              <a:buClr>
                <a:schemeClr val="lt1"/>
              </a:buClr>
              <a:buSzPts val="1400"/>
              <a:buChar char="■"/>
              <a:defRPr>
                <a:solidFill>
                  <a:schemeClr val="lt1"/>
                </a:solidFill>
              </a:defRPr>
            </a:lvl3pPr>
            <a:lvl4pPr marL="2438400" lvl="3" indent="-423545">
              <a:spcBef>
                <a:spcPts val="2135"/>
              </a:spcBef>
              <a:spcAft>
                <a:spcPts val="0"/>
              </a:spcAft>
              <a:buClr>
                <a:schemeClr val="lt1"/>
              </a:buClr>
              <a:buSzPts val="1400"/>
              <a:buChar char="●"/>
              <a:defRPr>
                <a:solidFill>
                  <a:schemeClr val="lt1"/>
                </a:solidFill>
              </a:defRPr>
            </a:lvl4pPr>
            <a:lvl5pPr marL="3048000" lvl="4" indent="-423545">
              <a:spcBef>
                <a:spcPts val="2135"/>
              </a:spcBef>
              <a:spcAft>
                <a:spcPts val="0"/>
              </a:spcAft>
              <a:buClr>
                <a:schemeClr val="lt1"/>
              </a:buClr>
              <a:buSzPts val="1400"/>
              <a:buChar char="○"/>
              <a:defRPr>
                <a:solidFill>
                  <a:schemeClr val="lt1"/>
                </a:solidFill>
              </a:defRPr>
            </a:lvl5pPr>
            <a:lvl6pPr marL="3657600" lvl="5" indent="-423545">
              <a:spcBef>
                <a:spcPts val="2135"/>
              </a:spcBef>
              <a:spcAft>
                <a:spcPts val="0"/>
              </a:spcAft>
              <a:buClr>
                <a:schemeClr val="lt1"/>
              </a:buClr>
              <a:buSzPts val="1400"/>
              <a:buChar char="■"/>
              <a:defRPr>
                <a:solidFill>
                  <a:schemeClr val="lt1"/>
                </a:solidFill>
              </a:defRPr>
            </a:lvl6pPr>
            <a:lvl7pPr marL="4267200" lvl="6" indent="-423545">
              <a:spcBef>
                <a:spcPts val="2135"/>
              </a:spcBef>
              <a:spcAft>
                <a:spcPts val="0"/>
              </a:spcAft>
              <a:buClr>
                <a:schemeClr val="lt1"/>
              </a:buClr>
              <a:buSzPts val="1400"/>
              <a:buChar char="●"/>
              <a:defRPr>
                <a:solidFill>
                  <a:schemeClr val="lt1"/>
                </a:solidFill>
              </a:defRPr>
            </a:lvl7pPr>
            <a:lvl8pPr marL="4876800" lvl="7" indent="-423545">
              <a:spcBef>
                <a:spcPts val="2135"/>
              </a:spcBef>
              <a:spcAft>
                <a:spcPts val="0"/>
              </a:spcAft>
              <a:buClr>
                <a:schemeClr val="lt1"/>
              </a:buClr>
              <a:buSzPts val="1400"/>
              <a:buChar char="○"/>
              <a:defRPr>
                <a:solidFill>
                  <a:schemeClr val="lt1"/>
                </a:solidFill>
              </a:defRPr>
            </a:lvl8pPr>
            <a:lvl9pPr marL="5486400" lvl="8" indent="-423545">
              <a:spcBef>
                <a:spcPts val="2135"/>
              </a:spcBef>
              <a:spcAft>
                <a:spcPts val="2135"/>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GB" smtClean="0"/>
              <a:t>‹#›</a:t>
            </a:fld>
            <a:endParaRPr lang="en-GB"/>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415600" y="5640967"/>
            <a:ext cx="7998400" cy="798400"/>
          </a:xfrm>
          <a:prstGeom prst="rect">
            <a:avLst/>
          </a:prstGeom>
        </p:spPr>
        <p:txBody>
          <a:bodyPr spcFirstLastPara="1" wrap="square" lIns="91425" tIns="91425" rIns="91425" bIns="91425" anchor="ctr" anchorCtr="0"/>
          <a:lstStyle>
            <a:lvl1pPr marL="609600" lvl="0" indent="-304800">
              <a:lnSpc>
                <a:spcPct val="100000"/>
              </a:lnSpc>
              <a:spcBef>
                <a:spcPts val="0"/>
              </a:spcBef>
              <a:spcAft>
                <a:spcPts val="0"/>
              </a:spcAft>
              <a:buSzPts val="2400"/>
              <a:buFont typeface="PT Sans Narrow" panose="020B0506020203020204"/>
              <a:buNone/>
              <a:defRPr sz="3200">
                <a:latin typeface="PT Sans Narrow" panose="020B0506020203020204"/>
                <a:ea typeface="PT Sans Narrow" panose="020B0506020203020204"/>
                <a:cs typeface="PT Sans Narrow" panose="020B0506020203020204"/>
                <a:sym typeface="PT Sans Narrow" panose="020B0506020203020204"/>
              </a:defRPr>
            </a:lvl1pPr>
          </a:lstStyle>
          <a:p>
            <a:endParaRPr/>
          </a:p>
        </p:txBody>
      </p:sp>
      <p:sp>
        <p:nvSpPr>
          <p:cNvPr id="54" name="Google Shape;54;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10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90"/>
          </a:p>
        </p:txBody>
      </p:sp>
      <p:sp>
        <p:nvSpPr>
          <p:cNvPr id="57" name="Google Shape;57;p11"/>
          <p:cNvSpPr txBox="1">
            <a:spLocks noGrp="1"/>
          </p:cNvSpPr>
          <p:nvPr>
            <p:ph type="title" hasCustomPrompt="1"/>
          </p:nvPr>
        </p:nvSpPr>
        <p:spPr>
          <a:xfrm>
            <a:off x="415600" y="1739800"/>
            <a:ext cx="11360800" cy="20512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7335">
                <a:solidFill>
                  <a:schemeClr val="accent3"/>
                </a:solidFill>
              </a:defRPr>
            </a:lvl1pPr>
            <a:lvl2pPr lvl="1" algn="ctr">
              <a:spcBef>
                <a:spcPts val="0"/>
              </a:spcBef>
              <a:spcAft>
                <a:spcPts val="0"/>
              </a:spcAft>
              <a:buClr>
                <a:schemeClr val="accent3"/>
              </a:buClr>
              <a:buSzPts val="13000"/>
              <a:buNone/>
              <a:defRPr sz="17335">
                <a:solidFill>
                  <a:schemeClr val="accent3"/>
                </a:solidFill>
              </a:defRPr>
            </a:lvl2pPr>
            <a:lvl3pPr lvl="2" algn="ctr">
              <a:spcBef>
                <a:spcPts val="0"/>
              </a:spcBef>
              <a:spcAft>
                <a:spcPts val="0"/>
              </a:spcAft>
              <a:buClr>
                <a:schemeClr val="accent3"/>
              </a:buClr>
              <a:buSzPts val="13000"/>
              <a:buNone/>
              <a:defRPr sz="17335">
                <a:solidFill>
                  <a:schemeClr val="accent3"/>
                </a:solidFill>
              </a:defRPr>
            </a:lvl3pPr>
            <a:lvl4pPr lvl="3" algn="ctr">
              <a:spcBef>
                <a:spcPts val="0"/>
              </a:spcBef>
              <a:spcAft>
                <a:spcPts val="0"/>
              </a:spcAft>
              <a:buClr>
                <a:schemeClr val="accent3"/>
              </a:buClr>
              <a:buSzPts val="13000"/>
              <a:buNone/>
              <a:defRPr sz="17335">
                <a:solidFill>
                  <a:schemeClr val="accent3"/>
                </a:solidFill>
              </a:defRPr>
            </a:lvl4pPr>
            <a:lvl5pPr lvl="4" algn="ctr">
              <a:spcBef>
                <a:spcPts val="0"/>
              </a:spcBef>
              <a:spcAft>
                <a:spcPts val="0"/>
              </a:spcAft>
              <a:buClr>
                <a:schemeClr val="accent3"/>
              </a:buClr>
              <a:buSzPts val="13000"/>
              <a:buNone/>
              <a:defRPr sz="17335">
                <a:solidFill>
                  <a:schemeClr val="accent3"/>
                </a:solidFill>
              </a:defRPr>
            </a:lvl5pPr>
            <a:lvl6pPr lvl="5" algn="ctr">
              <a:spcBef>
                <a:spcPts val="0"/>
              </a:spcBef>
              <a:spcAft>
                <a:spcPts val="0"/>
              </a:spcAft>
              <a:buClr>
                <a:schemeClr val="accent3"/>
              </a:buClr>
              <a:buSzPts val="13000"/>
              <a:buNone/>
              <a:defRPr sz="17335">
                <a:solidFill>
                  <a:schemeClr val="accent3"/>
                </a:solidFill>
              </a:defRPr>
            </a:lvl6pPr>
            <a:lvl7pPr lvl="6" algn="ctr">
              <a:spcBef>
                <a:spcPts val="0"/>
              </a:spcBef>
              <a:spcAft>
                <a:spcPts val="0"/>
              </a:spcAft>
              <a:buClr>
                <a:schemeClr val="accent3"/>
              </a:buClr>
              <a:buSzPts val="13000"/>
              <a:buNone/>
              <a:defRPr sz="17335">
                <a:solidFill>
                  <a:schemeClr val="accent3"/>
                </a:solidFill>
              </a:defRPr>
            </a:lvl7pPr>
            <a:lvl8pPr lvl="7" algn="ctr">
              <a:spcBef>
                <a:spcPts val="0"/>
              </a:spcBef>
              <a:spcAft>
                <a:spcPts val="0"/>
              </a:spcAft>
              <a:buClr>
                <a:schemeClr val="accent3"/>
              </a:buClr>
              <a:buSzPts val="13000"/>
              <a:buNone/>
              <a:defRPr sz="17335">
                <a:solidFill>
                  <a:schemeClr val="accent3"/>
                </a:solidFill>
              </a:defRPr>
            </a:lvl8pPr>
            <a:lvl9pPr lvl="8" algn="ctr">
              <a:spcBef>
                <a:spcPts val="0"/>
              </a:spcBef>
              <a:spcAft>
                <a:spcPts val="0"/>
              </a:spcAft>
              <a:buClr>
                <a:schemeClr val="accent3"/>
              </a:buClr>
              <a:buSzPts val="13000"/>
              <a:buNone/>
              <a:defRPr sz="17335">
                <a:solidFill>
                  <a:schemeClr val="accent3"/>
                </a:solidFill>
              </a:defRPr>
            </a:lvl9pPr>
          </a:lstStyle>
          <a:p>
            <a:r>
              <a:t>xx%</a:t>
            </a:r>
          </a:p>
        </p:txBody>
      </p:sp>
      <p:sp>
        <p:nvSpPr>
          <p:cNvPr id="58" name="Google Shape;58;p11"/>
          <p:cNvSpPr txBox="1">
            <a:spLocks noGrp="1"/>
          </p:cNvSpPr>
          <p:nvPr>
            <p:ph type="body" idx="1"/>
          </p:nvPr>
        </p:nvSpPr>
        <p:spPr>
          <a:xfrm>
            <a:off x="415600" y="3994200"/>
            <a:ext cx="11360800" cy="1428800"/>
          </a:xfrm>
          <a:prstGeom prst="rect">
            <a:avLst/>
          </a:prstGeom>
        </p:spPr>
        <p:txBody>
          <a:bodyPr spcFirstLastPara="1" wrap="square" lIns="91425" tIns="91425" rIns="91425" bIns="91425" anchor="t" anchorCtr="0"/>
          <a:lstStyle>
            <a:lvl1pPr marL="609600" lvl="0" indent="-457200" algn="ctr">
              <a:spcBef>
                <a:spcPts val="0"/>
              </a:spcBef>
              <a:spcAft>
                <a:spcPts val="0"/>
              </a:spcAft>
              <a:buSzPts val="1800"/>
              <a:buChar char="●"/>
              <a:defRPr/>
            </a:lvl1pPr>
            <a:lvl2pPr marL="1219200" lvl="1" indent="-423545" algn="ctr">
              <a:spcBef>
                <a:spcPts val="2135"/>
              </a:spcBef>
              <a:spcAft>
                <a:spcPts val="0"/>
              </a:spcAft>
              <a:buSzPts val="1400"/>
              <a:buChar char="○"/>
              <a:defRPr/>
            </a:lvl2pPr>
            <a:lvl3pPr marL="1828800" lvl="2" indent="-423545" algn="ctr">
              <a:spcBef>
                <a:spcPts val="2135"/>
              </a:spcBef>
              <a:spcAft>
                <a:spcPts val="0"/>
              </a:spcAft>
              <a:buSzPts val="1400"/>
              <a:buChar char="■"/>
              <a:defRPr/>
            </a:lvl3pPr>
            <a:lvl4pPr marL="2438400" lvl="3" indent="-423545" algn="ctr">
              <a:spcBef>
                <a:spcPts val="2135"/>
              </a:spcBef>
              <a:spcAft>
                <a:spcPts val="0"/>
              </a:spcAft>
              <a:buSzPts val="1400"/>
              <a:buChar char="●"/>
              <a:defRPr/>
            </a:lvl4pPr>
            <a:lvl5pPr marL="3048000" lvl="4" indent="-423545" algn="ctr">
              <a:spcBef>
                <a:spcPts val="2135"/>
              </a:spcBef>
              <a:spcAft>
                <a:spcPts val="0"/>
              </a:spcAft>
              <a:buSzPts val="1400"/>
              <a:buChar char="○"/>
              <a:defRPr/>
            </a:lvl5pPr>
            <a:lvl6pPr marL="3657600" lvl="5" indent="-423545" algn="ctr">
              <a:spcBef>
                <a:spcPts val="2135"/>
              </a:spcBef>
              <a:spcAft>
                <a:spcPts val="0"/>
              </a:spcAft>
              <a:buSzPts val="1400"/>
              <a:buChar char="■"/>
              <a:defRPr/>
            </a:lvl6pPr>
            <a:lvl7pPr marL="4267200" lvl="6" indent="-423545" algn="ctr">
              <a:spcBef>
                <a:spcPts val="2135"/>
              </a:spcBef>
              <a:spcAft>
                <a:spcPts val="0"/>
              </a:spcAft>
              <a:buSzPts val="1400"/>
              <a:buChar char="●"/>
              <a:defRPr/>
            </a:lvl7pPr>
            <a:lvl8pPr marL="4876800" lvl="7" indent="-423545" algn="ctr">
              <a:spcBef>
                <a:spcPts val="2135"/>
              </a:spcBef>
              <a:spcAft>
                <a:spcPts val="0"/>
              </a:spcAft>
              <a:buSzPts val="1400"/>
              <a:buChar char="○"/>
              <a:defRPr/>
            </a:lvl8pPr>
            <a:lvl9pPr marL="5486400" lvl="8" indent="-423545" algn="ctr">
              <a:spcBef>
                <a:spcPts val="2135"/>
              </a:spcBef>
              <a:spcAft>
                <a:spcPts val="2135"/>
              </a:spcAft>
              <a:buSzPts val="1400"/>
              <a:buChar char="■"/>
              <a:defRPr/>
            </a:lvl9pPr>
          </a:lstStyle>
          <a:p>
            <a:endParaRPr/>
          </a:p>
        </p:txBody>
      </p:sp>
      <p:sp>
        <p:nvSpPr>
          <p:cNvPr id="59" name="Google Shape;59;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21"/>
        <p:cNvGrpSpPr/>
        <p:nvPr/>
      </p:nvGrpSpPr>
      <p:grpSpPr>
        <a:xfrm>
          <a:off x="0" y="0"/>
          <a:ext cx="0" cy="0"/>
          <a:chOff x="0" y="0"/>
          <a:chExt cx="0" cy="0"/>
        </a:xfrm>
      </p:grpSpPr>
      <p:sp>
        <p:nvSpPr>
          <p:cNvPr id="5" name="Rectangle 4"/>
          <p:cNvSpPr/>
          <p:nvPr userDrawn="1"/>
        </p:nvSpPr>
        <p:spPr>
          <a:xfrm>
            <a:off x="0" y="2521"/>
            <a:ext cx="12192000" cy="684212"/>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57150"/>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a:off x="762000" y="152400"/>
            <a:ext cx="0" cy="381000"/>
          </a:xfrm>
          <a:prstGeom prst="line">
            <a:avLst/>
          </a:prstGeom>
          <a:ln>
            <a:solidFill>
              <a:srgbClr val="F2F2F2">
                <a:alpha val="49020"/>
              </a:srgb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6456363"/>
            <a:ext cx="12192000" cy="401637"/>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10"/>
          <p:cNvSpPr txBox="1">
            <a:spLocks noChangeArrowheads="1"/>
          </p:cNvSpPr>
          <p:nvPr userDrawn="1"/>
        </p:nvSpPr>
        <p:spPr bwMode="auto">
          <a:xfrm>
            <a:off x="9444038" y="6503988"/>
            <a:ext cx="26812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chemeClr val="bg1"/>
                </a:solidFill>
                <a:latin typeface="Calibri" panose="020F0502020204030204" pitchFamily="34" charset="0"/>
                <a:ea typeface="Calibri" panose="020F0502020204030204" pitchFamily="34" charset="0"/>
                <a:cs typeface="Calibri" panose="020F0502020204030204" pitchFamily="34" charset="0"/>
              </a:rPr>
              <a:t>Financial Reporting Review Board</a:t>
            </a:r>
          </a:p>
        </p:txBody>
      </p:sp>
      <p:sp>
        <p:nvSpPr>
          <p:cNvPr id="10" name="Title Placeholder 1"/>
          <p:cNvSpPr>
            <a:spLocks noGrp="1"/>
          </p:cNvSpPr>
          <p:nvPr>
            <p:ph type="title"/>
          </p:nvPr>
        </p:nvSpPr>
        <p:spPr bwMode="auto">
          <a:xfrm>
            <a:off x="842963" y="78017"/>
            <a:ext cx="8967787" cy="531353"/>
          </a:xfrm>
          <a:prstGeom prst="rect">
            <a:avLst/>
          </a:prstGeom>
          <a:noFill/>
          <a:ln>
            <a:noFill/>
          </a:ln>
        </p:spPr>
        <p:txBody>
          <a:bodyPr lIns="68580" tIns="34290" rIns="68580" bIns="34290" anchor="ctr">
            <a:normAutofit/>
          </a:bodyPr>
          <a:lstStyle>
            <a:lvl1pPr>
              <a:defRPr sz="2000" b="1">
                <a:solidFill>
                  <a:schemeClr val="bg1"/>
                </a:solidFill>
                <a:latin typeface="Calibri" panose="020F0502020204030204" pitchFamily="34" charset="0"/>
                <a:cs typeface="Calibri" panose="020F0502020204030204" pitchFamily="34" charset="0"/>
              </a:defRPr>
            </a:lvl1pPr>
          </a:lstStyle>
          <a:p>
            <a:pPr lvl="0"/>
            <a:r>
              <a:rPr lang="en-US" altLang="en-US" dirty="0"/>
              <a:t>Click to edit Master title style</a:t>
            </a:r>
          </a:p>
        </p:txBody>
      </p:sp>
      <p:sp>
        <p:nvSpPr>
          <p:cNvPr id="11" name="Content Placeholder 2"/>
          <p:cNvSpPr>
            <a:spLocks noGrp="1"/>
          </p:cNvSpPr>
          <p:nvPr>
            <p:ph idx="1"/>
          </p:nvPr>
        </p:nvSpPr>
        <p:spPr>
          <a:xfrm>
            <a:off x="355600" y="1003299"/>
            <a:ext cx="11434496" cy="5162831"/>
          </a:xfrm>
        </p:spPr>
        <p:txBody>
          <a:bodyPr tIns="0">
            <a:normAutofit/>
          </a:bodyPr>
          <a:lstStyle>
            <a:lvl1pPr marL="0" indent="0">
              <a:lnSpc>
                <a:spcPct val="100000"/>
              </a:lnSpc>
              <a:spcBef>
                <a:spcPts val="1200"/>
              </a:spcBef>
              <a:spcAft>
                <a:spcPts val="0"/>
              </a:spcAft>
              <a:buNone/>
              <a:defRPr sz="1800">
                <a:latin typeface="Calibri" panose="020F0502020204030204" pitchFamily="34" charset="0"/>
                <a:cs typeface="Calibri" panose="020F0502020204030204" pitchFamily="34" charset="0"/>
              </a:defRPr>
            </a:lvl1pPr>
          </a:lstStyle>
          <a:p>
            <a:pPr lvl="0"/>
            <a:r>
              <a:rPr lang="en-US" dirty="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9432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1pPr>
            <a:lvl2pPr lvl="1">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2pPr>
            <a:lvl3pPr lvl="2">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3pPr>
            <a:lvl4pPr lvl="3">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4pPr>
            <a:lvl5pPr lvl="4">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5pPr>
            <a:lvl6pPr lvl="5">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6pPr>
            <a:lvl7pPr lvl="6">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7pPr>
            <a:lvl8pPr lvl="7">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8pPr>
            <a:lvl9pPr lvl="8">
              <a:spcBef>
                <a:spcPts val="0"/>
              </a:spcBef>
              <a:spcAft>
                <a:spcPts val="0"/>
              </a:spcAft>
              <a:buClr>
                <a:schemeClr val="accent1"/>
              </a:buClr>
              <a:buSzPts val="3600"/>
              <a:buFont typeface="PT Sans Narrow" panose="020B0506020203020204"/>
              <a:buNone/>
              <a:defRPr sz="3600" b="1">
                <a:solidFill>
                  <a:schemeClr val="accent1"/>
                </a:solidFill>
                <a:latin typeface="PT Sans Narrow" panose="020B0506020203020204"/>
                <a:ea typeface="PT Sans Narrow" panose="020B0506020203020204"/>
                <a:cs typeface="PT Sans Narrow" panose="020B0506020203020204"/>
                <a:sym typeface="PT Sans Narrow" panose="020B0506020203020204"/>
              </a:defRPr>
            </a:lvl9pPr>
          </a:lstStyle>
          <a:p>
            <a:endParaRPr/>
          </a:p>
        </p:txBody>
      </p:sp>
      <p:sp>
        <p:nvSpPr>
          <p:cNvPr id="7" name="Google Shape;7;p1"/>
          <p:cNvSpPr txBox="1">
            <a:spLocks noGrp="1"/>
          </p:cNvSpPr>
          <p:nvPr>
            <p:ph type="body" idx="1"/>
          </p:nvPr>
        </p:nvSpPr>
        <p:spPr>
          <a:xfrm>
            <a:off x="415600" y="1688433"/>
            <a:ext cx="11360800" cy="44036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panose="020B0606030504020204"/>
              <a:buChar char="●"/>
              <a:defRPr sz="1800">
                <a:solidFill>
                  <a:schemeClr val="dk2"/>
                </a:solidFill>
                <a:latin typeface="Open Sans" panose="020B0606030504020204"/>
                <a:ea typeface="Open Sans" panose="020B0606030504020204"/>
                <a:cs typeface="Open Sans" panose="020B0606030504020204"/>
                <a:sym typeface="Open Sans" panose="020B0606030504020204"/>
              </a:defRPr>
            </a:lvl1pPr>
            <a:lvl2pPr marL="914400" lvl="1"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2pPr>
            <a:lvl3pPr marL="1371600" lvl="2"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3pPr>
            <a:lvl4pPr marL="1828800" lvl="3"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4pPr>
            <a:lvl5pPr marL="2286000" lvl="4"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5pPr>
            <a:lvl6pPr marL="2743200" lvl="5"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6pPr>
            <a:lvl7pPr marL="3200400" lvl="6"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7pPr>
            <a:lvl8pPr marL="3657600" lvl="7" indent="-317500">
              <a:lnSpc>
                <a:spcPct val="115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8pPr>
            <a:lvl9pPr marL="4114800" lvl="8" indent="-317500">
              <a:lnSpc>
                <a:spcPct val="115000"/>
              </a:lnSpc>
              <a:spcBef>
                <a:spcPts val="1600"/>
              </a:spcBef>
              <a:spcAft>
                <a:spcPts val="160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twitter.com/frrbicai"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 name="Google Shape;66;p13"/>
          <p:cNvSpPr txBox="1"/>
          <p:nvPr/>
        </p:nvSpPr>
        <p:spPr>
          <a:xfrm>
            <a:off x="0" y="115740"/>
            <a:ext cx="12192000" cy="3425712"/>
          </a:xfrm>
          <a:prstGeom prst="rect">
            <a:avLst/>
          </a:prstGeom>
        </p:spPr>
        <p:txBody>
          <a:bodyPr spcFirstLastPara="1" vert="horz" wrap="square" lIns="121900" tIns="121900" rIns="121900" bIns="121900" rtlCol="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IN" sz="44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Palatino Linotype" panose="02040502050505030304"/>
              </a:rPr>
              <a:t>Common Non-Compliances on </a:t>
            </a:r>
          </a:p>
          <a:p>
            <a:pPr algn="ctr">
              <a:defRPr/>
            </a:pPr>
            <a:r>
              <a:rPr lang="en-IN" sz="44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Palatino Linotype" panose="02040502050505030304"/>
              </a:rPr>
              <a:t>Standards on Auditing (SAs) and</a:t>
            </a:r>
          </a:p>
          <a:p>
            <a:pPr algn="ctr">
              <a:defRPr/>
            </a:pPr>
            <a:r>
              <a:rPr lang="en-IN" sz="44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Companies (Auditor’s Report) Order, 2020</a:t>
            </a:r>
            <a:endParaRPr lang="en-IN" sz="44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Palatino Linotype" panose="020405020505050303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IN" sz="44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Palatino Linotype" panose="02040502050505030304"/>
              </a:rPr>
              <a:t>as observed by </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defRPr/>
            </a:pPr>
            <a:r>
              <a:rPr lang="en-IN" sz="44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Palatino Linotype" panose="02040502050505030304"/>
              </a:rPr>
              <a:t>Financial Reporting Review Board (FRRB)</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4427" y="3432288"/>
            <a:ext cx="1783147" cy="1790968"/>
          </a:xfrm>
          <a:prstGeom prst="rect">
            <a:avLst/>
          </a:prstGeom>
          <a:noFill/>
          <a:ln>
            <a:noFill/>
          </a:ln>
        </p:spPr>
      </p:pic>
      <p:sp>
        <p:nvSpPr>
          <p:cNvPr id="2" name="Google Shape;67;p13">
            <a:extLst>
              <a:ext uri="{FF2B5EF4-FFF2-40B4-BE49-F238E27FC236}">
                <a16:creationId xmlns:a16="http://schemas.microsoft.com/office/drawing/2014/main" id="{41C6ECC4-2412-1468-83B3-63AE0433301C}"/>
              </a:ext>
            </a:extLst>
          </p:cNvPr>
          <p:cNvSpPr txBox="1"/>
          <p:nvPr/>
        </p:nvSpPr>
        <p:spPr>
          <a:xfrm>
            <a:off x="2895600" y="5387491"/>
            <a:ext cx="6400800" cy="719667"/>
          </a:xfrm>
          <a:prstGeom prst="rect">
            <a:avLst/>
          </a:prstGeom>
        </p:spPr>
        <p:txBody>
          <a:bodyPr spcFirstLastPara="1" vert="horz" wrap="square" lIns="121900" tIns="121900" rIns="121900" bIns="121900" rtlCol="0" anchor="t" anchorCtr="0">
            <a:noAutofit/>
          </a:bodyPr>
          <a:lstStyle>
            <a:defPPr marR="0" lvl="0" algn="l" rtl="0">
              <a:lnSpc>
                <a:spcPct val="100000"/>
              </a:lnSpc>
              <a:spcBef>
                <a:spcPts val="0"/>
              </a:spcBef>
              <a:spcAft>
                <a:spcPts val="0"/>
              </a:spcAft>
            </a:defPPr>
            <a:lvl1pPr marL="0" marR="0" lvl="0" indent="0" algn="ctr" defTabSz="914400" rtl="0" eaLnBrk="1" latinLnBrk="0" hangingPunct="1">
              <a:lnSpc>
                <a:spcPct val="90000"/>
              </a:lnSpc>
              <a:spcBef>
                <a:spcPts val="1000"/>
              </a:spcBef>
              <a:spcAft>
                <a:spcPts val="0"/>
              </a:spcAft>
              <a:buClr>
                <a:srgbClr val="000000"/>
              </a:buClr>
              <a:buFont typeface="Arial" panose="020B0604020202020204" pitchFamily="34" charset="0"/>
              <a:buNone/>
              <a:defRPr sz="2400" b="0" i="0" u="none" strike="noStrike" kern="1200" cap="none">
                <a:solidFill>
                  <a:schemeClr val="tx1"/>
                </a:solidFill>
                <a:latin typeface="+mn-lt"/>
                <a:ea typeface="+mn-ea"/>
                <a:cs typeface="+mn-cs"/>
                <a:sym typeface="Arial" panose="020B0604020202020204"/>
              </a:defRPr>
            </a:lvl1pPr>
            <a:lvl2pPr marL="457200" marR="0" lvl="1" indent="0" algn="ctr" defTabSz="914400" rtl="0" eaLnBrk="1" latinLnBrk="0" hangingPunct="1">
              <a:lnSpc>
                <a:spcPct val="90000"/>
              </a:lnSpc>
              <a:spcBef>
                <a:spcPts val="500"/>
              </a:spcBef>
              <a:spcAft>
                <a:spcPts val="0"/>
              </a:spcAft>
              <a:buClr>
                <a:srgbClr val="000000"/>
              </a:buClr>
              <a:buFont typeface="Arial" panose="020B0604020202020204" pitchFamily="34" charset="0"/>
              <a:buNone/>
              <a:defRPr sz="2000" b="0" i="0" u="none" strike="noStrike" kern="1200" cap="none">
                <a:solidFill>
                  <a:schemeClr val="tx1"/>
                </a:solidFill>
                <a:latin typeface="+mn-lt"/>
                <a:ea typeface="+mn-ea"/>
                <a:cs typeface="+mn-cs"/>
                <a:sym typeface="Arial" panose="020B0604020202020204"/>
              </a:defRPr>
            </a:lvl2pPr>
            <a:lvl3pPr marL="914400" marR="0" lvl="2" indent="0" algn="ctr" defTabSz="914400" rtl="0" eaLnBrk="1" latinLnBrk="0" hangingPunct="1">
              <a:lnSpc>
                <a:spcPct val="90000"/>
              </a:lnSpc>
              <a:spcBef>
                <a:spcPts val="500"/>
              </a:spcBef>
              <a:spcAft>
                <a:spcPts val="0"/>
              </a:spcAft>
              <a:buClr>
                <a:srgbClr val="000000"/>
              </a:buClr>
              <a:buFont typeface="Arial" panose="020B0604020202020204" pitchFamily="34" charset="0"/>
              <a:buNone/>
              <a:defRPr sz="1800" b="0" i="0" u="none" strike="noStrike" kern="1200" cap="none">
                <a:solidFill>
                  <a:schemeClr val="tx1"/>
                </a:solidFill>
                <a:latin typeface="+mn-lt"/>
                <a:ea typeface="+mn-ea"/>
                <a:cs typeface="+mn-cs"/>
                <a:sym typeface="Arial" panose="020B0604020202020204"/>
              </a:defRPr>
            </a:lvl3pPr>
            <a:lvl4pPr marL="1371600" marR="0" lvl="3" indent="0" algn="ctr" defTabSz="914400" rtl="0" eaLnBrk="1" latinLnBrk="0" hangingPunct="1">
              <a:lnSpc>
                <a:spcPct val="90000"/>
              </a:lnSpc>
              <a:spcBef>
                <a:spcPts val="500"/>
              </a:spcBef>
              <a:spcAft>
                <a:spcPts val="0"/>
              </a:spcAft>
              <a:buClr>
                <a:srgbClr val="000000"/>
              </a:buClr>
              <a:buFont typeface="Arial" panose="020B0604020202020204" pitchFamily="34" charset="0"/>
              <a:buNone/>
              <a:defRPr sz="1600" b="0" i="0" u="none" strike="noStrike" kern="1200" cap="none">
                <a:solidFill>
                  <a:schemeClr val="tx1"/>
                </a:solidFill>
                <a:latin typeface="+mn-lt"/>
                <a:ea typeface="+mn-ea"/>
                <a:cs typeface="+mn-cs"/>
                <a:sym typeface="Arial" panose="020B0604020202020204"/>
              </a:defRPr>
            </a:lvl4pPr>
            <a:lvl5pPr marL="1828800" marR="0" lvl="4" indent="0" algn="ctr" defTabSz="914400" rtl="0" eaLnBrk="1" latinLnBrk="0" hangingPunct="1">
              <a:lnSpc>
                <a:spcPct val="90000"/>
              </a:lnSpc>
              <a:spcBef>
                <a:spcPts val="500"/>
              </a:spcBef>
              <a:spcAft>
                <a:spcPts val="0"/>
              </a:spcAft>
              <a:buClr>
                <a:srgbClr val="000000"/>
              </a:buClr>
              <a:buFont typeface="Arial" panose="020B0604020202020204" pitchFamily="34" charset="0"/>
              <a:buNone/>
              <a:defRPr sz="1600" b="0" i="0" u="none" strike="noStrike" kern="1200" cap="none">
                <a:solidFill>
                  <a:schemeClr val="tx1"/>
                </a:solidFill>
                <a:latin typeface="+mn-lt"/>
                <a:ea typeface="+mn-ea"/>
                <a:cs typeface="+mn-cs"/>
                <a:sym typeface="Arial" panose="020B0604020202020204"/>
              </a:defRPr>
            </a:lvl5pPr>
            <a:lvl6pPr marL="2286000" marR="0" lvl="5" indent="0" algn="ctr" defTabSz="914400" rtl="0" eaLnBrk="1" latinLnBrk="0" hangingPunct="1">
              <a:lnSpc>
                <a:spcPct val="90000"/>
              </a:lnSpc>
              <a:spcBef>
                <a:spcPts val="500"/>
              </a:spcBef>
              <a:spcAft>
                <a:spcPts val="0"/>
              </a:spcAft>
              <a:buClr>
                <a:srgbClr val="000000"/>
              </a:buClr>
              <a:buFont typeface="Arial" panose="020B0604020202020204" pitchFamily="34" charset="0"/>
              <a:buNone/>
              <a:defRPr sz="1600" b="0" i="0" u="none" strike="noStrike" kern="1200" cap="none">
                <a:solidFill>
                  <a:schemeClr val="tx1"/>
                </a:solidFill>
                <a:latin typeface="+mn-lt"/>
                <a:ea typeface="+mn-ea"/>
                <a:cs typeface="+mn-cs"/>
                <a:sym typeface="Arial" panose="020B0604020202020204"/>
              </a:defRPr>
            </a:lvl6pPr>
            <a:lvl7pPr marL="2743200" marR="0" lvl="6" indent="0" algn="ctr" defTabSz="914400" rtl="0" eaLnBrk="1" latinLnBrk="0" hangingPunct="1">
              <a:lnSpc>
                <a:spcPct val="90000"/>
              </a:lnSpc>
              <a:spcBef>
                <a:spcPts val="500"/>
              </a:spcBef>
              <a:spcAft>
                <a:spcPts val="0"/>
              </a:spcAft>
              <a:buClr>
                <a:srgbClr val="000000"/>
              </a:buClr>
              <a:buFont typeface="Arial" panose="020B0604020202020204" pitchFamily="34" charset="0"/>
              <a:buNone/>
              <a:defRPr sz="1600" b="0" i="0" u="none" strike="noStrike" kern="1200" cap="none">
                <a:solidFill>
                  <a:schemeClr val="tx1"/>
                </a:solidFill>
                <a:latin typeface="+mn-lt"/>
                <a:ea typeface="+mn-ea"/>
                <a:cs typeface="+mn-cs"/>
                <a:sym typeface="Arial" panose="020B0604020202020204"/>
              </a:defRPr>
            </a:lvl7pPr>
            <a:lvl8pPr marL="3200400" marR="0" lvl="7" indent="0" algn="ctr" defTabSz="914400" rtl="0" eaLnBrk="1" latinLnBrk="0" hangingPunct="1">
              <a:lnSpc>
                <a:spcPct val="90000"/>
              </a:lnSpc>
              <a:spcBef>
                <a:spcPts val="500"/>
              </a:spcBef>
              <a:spcAft>
                <a:spcPts val="0"/>
              </a:spcAft>
              <a:buClr>
                <a:srgbClr val="000000"/>
              </a:buClr>
              <a:buFont typeface="Arial" panose="020B0604020202020204" pitchFamily="34" charset="0"/>
              <a:buNone/>
              <a:defRPr sz="1600" b="0" i="0" u="none" strike="noStrike" kern="1200" cap="none">
                <a:solidFill>
                  <a:schemeClr val="tx1"/>
                </a:solidFill>
                <a:latin typeface="+mn-lt"/>
                <a:ea typeface="+mn-ea"/>
                <a:cs typeface="+mn-cs"/>
                <a:sym typeface="Arial" panose="020B0604020202020204"/>
              </a:defRPr>
            </a:lvl8pPr>
            <a:lvl9pPr marL="3657600" marR="0" lvl="8" indent="0" algn="ctr" defTabSz="914400" rtl="0" eaLnBrk="1" latinLnBrk="0" hangingPunct="1">
              <a:lnSpc>
                <a:spcPct val="90000"/>
              </a:lnSpc>
              <a:spcBef>
                <a:spcPts val="500"/>
              </a:spcBef>
              <a:spcAft>
                <a:spcPts val="0"/>
              </a:spcAft>
              <a:buClr>
                <a:srgbClr val="000000"/>
              </a:buClr>
              <a:buFont typeface="Arial" panose="020B0604020202020204" pitchFamily="34" charset="0"/>
              <a:buNone/>
              <a:defRPr sz="1600" b="0" i="0" u="none" strike="noStrike" kern="1200" cap="none">
                <a:solidFill>
                  <a:schemeClr val="tx1"/>
                </a:solidFill>
                <a:latin typeface="+mn-lt"/>
                <a:ea typeface="+mn-ea"/>
                <a:cs typeface="+mn-cs"/>
                <a:sym typeface="Arial" panose="020B0604020202020204"/>
              </a:defRPr>
            </a:lvl9pPr>
          </a:lstStyle>
          <a:p>
            <a:pPr>
              <a:spcBef>
                <a:spcPts val="0"/>
              </a:spcBef>
              <a:buClrTx/>
            </a:pPr>
            <a:r>
              <a:rPr lang="en-IN" dirty="0">
                <a:effectLst>
                  <a:outerShdw blurRad="38100" dist="38100" dir="2700000" algn="tl">
                    <a:srgbClr val="000000">
                      <a:alpha val="43137"/>
                    </a:srgbClr>
                  </a:outerShdw>
                </a:effectLst>
                <a:latin typeface="Calibri" panose="020F0502020204030204" pitchFamily="34" charset="0"/>
                <a:ea typeface="Palatino Linotype" panose="02040502050505030304"/>
                <a:cs typeface="Calibri" panose="020F0502020204030204" pitchFamily="34" charset="0"/>
                <a:sym typeface="Palatino Linotype" panose="02040502050505030304"/>
              </a:rPr>
              <a:t>The Institute of Chartered Accountants of India</a:t>
            </a:r>
          </a:p>
          <a:p>
            <a:pPr>
              <a:spcBef>
                <a:spcPts val="0"/>
              </a:spcBef>
              <a:buClrTx/>
            </a:pPr>
            <a:r>
              <a:rPr lang="en-IN" dirty="0">
                <a:solidFill>
                  <a:srgbClr val="105025"/>
                </a:solidFill>
                <a:effectLst>
                  <a:outerShdw blurRad="38100" dist="38100" dir="2700000" algn="tl">
                    <a:srgbClr val="000000">
                      <a:alpha val="43137"/>
                    </a:srgbClr>
                  </a:outerShdw>
                </a:effectLst>
                <a:latin typeface="Times New Roman" panose="02020603050405020304" pitchFamily="18" charset="0"/>
                <a:ea typeface="Palatino Linotype" panose="02040502050505030304"/>
                <a:cs typeface="Times New Roman" panose="02020603050405020304" pitchFamily="18" charset="0"/>
                <a:sym typeface="Palatino Linotype" panose="02040502050505030304"/>
              </a:rPr>
              <a:t> </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4E74D-58D0-B24D-DF81-32A33D1697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343C2-0E8D-33BE-87D8-5DB161D6B763}"/>
              </a:ext>
            </a:extLst>
          </p:cNvPr>
          <p:cNvSpPr>
            <a:spLocks noGrp="1"/>
          </p:cNvSpPr>
          <p:nvPr>
            <p:ph type="title"/>
          </p:nvPr>
        </p:nvSpPr>
        <p:spPr>
          <a:xfrm>
            <a:off x="842963" y="78017"/>
            <a:ext cx="11096323" cy="531353"/>
          </a:xfrm>
        </p:spPr>
        <p:txBody>
          <a:bodyPr>
            <a:noAutofit/>
          </a:bodyPr>
          <a:lstStyle/>
          <a:p>
            <a:r>
              <a:rPr lang="en-US" sz="1800" dirty="0">
                <a:effectLst>
                  <a:outerShdw blurRad="38100" dist="38100" dir="2700000" algn="tl">
                    <a:srgbClr val="000000">
                      <a:alpha val="43137"/>
                    </a:srgbClr>
                  </a:outerShdw>
                </a:effectLst>
                <a:ea typeface="Palatino Linotype" panose="02040502050505030304"/>
                <a:sym typeface="Palatino Linotype" panose="02040502050505030304"/>
              </a:rPr>
              <a:t>SA 706 – Emphasis of Matter Paragraphs and Other Matter Paragraphs in the Independent Auditor’s Report</a:t>
            </a:r>
            <a:endParaRPr lang="en-IN" sz="1800" dirty="0"/>
          </a:p>
        </p:txBody>
      </p:sp>
      <p:sp>
        <p:nvSpPr>
          <p:cNvPr id="3" name="Content Placeholder 2">
            <a:extLst>
              <a:ext uri="{FF2B5EF4-FFF2-40B4-BE49-F238E27FC236}">
                <a16:creationId xmlns:a16="http://schemas.microsoft.com/office/drawing/2014/main" id="{D3251CD8-E52B-80ED-ED0E-A4DAC498D5CA}"/>
              </a:ext>
            </a:extLst>
          </p:cNvPr>
          <p:cNvSpPr>
            <a:spLocks noGrp="1"/>
          </p:cNvSpPr>
          <p:nvPr>
            <p:ph idx="1"/>
          </p:nvPr>
        </p:nvSpPr>
        <p:spPr/>
        <p:txBody>
          <a:bodyPr>
            <a:normAutofit/>
          </a:bodyPr>
          <a:lstStyle/>
          <a:p>
            <a:pPr marL="0" indent="0" algn="just">
              <a:buClr>
                <a:schemeClr val="accent3"/>
              </a:buClr>
              <a:buNone/>
              <a:defRPr/>
            </a:pPr>
            <a:r>
              <a:rPr lang="en-US" b="1" i="1" u="sng" dirty="0">
                <a:solidFill>
                  <a:schemeClr val="accent1">
                    <a:lumMod val="75000"/>
                  </a:schemeClr>
                </a:solidFill>
              </a:rPr>
              <a:t>Case:</a:t>
            </a:r>
            <a:r>
              <a:rPr lang="en-US" dirty="0">
                <a:solidFill>
                  <a:schemeClr val="accent1">
                    <a:lumMod val="75000"/>
                  </a:schemeClr>
                </a:solidFill>
              </a:rPr>
              <a:t> </a:t>
            </a:r>
          </a:p>
          <a:p>
            <a:pPr algn="just"/>
            <a:r>
              <a:rPr lang="en-US" dirty="0">
                <a:solidFill>
                  <a:schemeClr val="tx1"/>
                </a:solidFill>
              </a:rPr>
              <a:t>No reference of matter in financial statements for which ‘Emphasis of Matter’ paragraph has been provided.</a:t>
            </a:r>
            <a:endParaRPr lang="en-US" b="1" i="1" u="sng" dirty="0">
              <a:solidFill>
                <a:schemeClr val="tx1"/>
              </a:solidFill>
              <a:ea typeface="Palatino Linotype" panose="02040502050505030304"/>
              <a:sym typeface="Palatino Linotype" panose="02040502050505030304"/>
            </a:endParaRPr>
          </a:p>
          <a:p>
            <a:pPr algn="just"/>
            <a:r>
              <a:rPr lang="en-GB" b="1" i="1" u="sng" dirty="0">
                <a:solidFill>
                  <a:schemeClr val="accent1">
                    <a:lumMod val="75000"/>
                  </a:schemeClr>
                </a:solidFill>
                <a:ea typeface="Palatino Linotype" panose="02040502050505030304"/>
                <a:sym typeface="Palatino Linotype" panose="02040502050505030304"/>
              </a:rPr>
              <a:t>Requirements:</a:t>
            </a:r>
            <a:endParaRPr lang="en-US" b="1" i="1" u="sng" dirty="0">
              <a:solidFill>
                <a:schemeClr val="accent1">
                  <a:lumMod val="75000"/>
                </a:schemeClr>
              </a:solidFill>
              <a:ea typeface="Palatino Linotype" panose="02040502050505030304"/>
              <a:sym typeface="Palatino Linotype" panose="02040502050505030304"/>
            </a:endParaRPr>
          </a:p>
          <a:p>
            <a:pPr algn="just"/>
            <a:r>
              <a:rPr lang="en-US" dirty="0">
                <a:solidFill>
                  <a:schemeClr val="tx1"/>
                </a:solidFill>
                <a:ea typeface="Times New Roman" panose="02020603050405020304" pitchFamily="18" charset="0"/>
                <a:cs typeface="Palatino Linotype" panose="02040502050505030304" pitchFamily="18" charset="0"/>
              </a:rPr>
              <a:t>Paragraph 6 and 7 of SA 706</a:t>
            </a:r>
          </a:p>
          <a:p>
            <a:pPr algn="just"/>
            <a:r>
              <a:rPr lang="en-GB" b="1" i="1" u="sng" dirty="0">
                <a:solidFill>
                  <a:schemeClr val="accent1">
                    <a:lumMod val="75000"/>
                  </a:schemeClr>
                </a:solidFill>
                <a:sym typeface="Palatino Linotype" panose="02040502050505030304"/>
              </a:rPr>
              <a:t>Observation:</a:t>
            </a:r>
          </a:p>
          <a:p>
            <a:pPr algn="just"/>
            <a:r>
              <a:rPr lang="en-US" dirty="0">
                <a:solidFill>
                  <a:schemeClr val="tx1"/>
                </a:solidFill>
              </a:rPr>
              <a:t>The </a:t>
            </a:r>
            <a:r>
              <a:rPr lang="en-US" dirty="0">
                <a:solidFill>
                  <a:schemeClr val="tx1"/>
                </a:solidFill>
                <a:ea typeface="Times New Roman" panose="02020603050405020304" pitchFamily="18" charset="0"/>
                <a:cs typeface="Palatino Linotype" panose="02040502050505030304" pitchFamily="18" charset="0"/>
              </a:rPr>
              <a:t>Emphasis of Matter (EOM) paragraph shall refer only to information presented or disclosed in the financial statements, however, in the given case, the various matters contained therein do not have the reference in the financial statements.</a:t>
            </a:r>
          </a:p>
          <a:p>
            <a:pPr algn="just"/>
            <a:r>
              <a:rPr lang="en-US" dirty="0">
                <a:solidFill>
                  <a:schemeClr val="tx1"/>
                </a:solidFill>
                <a:ea typeface="Times New Roman" panose="02020603050405020304" pitchFamily="18" charset="0"/>
                <a:cs typeface="Palatino Linotype" panose="02040502050505030304" pitchFamily="18" charset="0"/>
              </a:rPr>
              <a:t>Further, in certain cases, under the emphasis of matter paragraph the auditor has not stated that his opinion is not modified in respect of the matter emphasized.</a:t>
            </a:r>
          </a:p>
        </p:txBody>
      </p:sp>
      <p:sp>
        <p:nvSpPr>
          <p:cNvPr id="6" name="TextBox 5">
            <a:extLst>
              <a:ext uri="{FF2B5EF4-FFF2-40B4-BE49-F238E27FC236}">
                <a16:creationId xmlns:a16="http://schemas.microsoft.com/office/drawing/2014/main" id="{60F03FC3-BAB8-0C3B-6B57-3EA5C26CC9A7}"/>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SAs</a:t>
            </a:r>
          </a:p>
        </p:txBody>
      </p:sp>
    </p:spTree>
    <p:extLst>
      <p:ext uri="{BB962C8B-B14F-4D97-AF65-F5344CB8AC3E}">
        <p14:creationId xmlns:p14="http://schemas.microsoft.com/office/powerpoint/2010/main" val="34664350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FB0A3-CAA6-95DC-C361-AA279E2A36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765992-C59C-6906-C41D-C6079FB58344}"/>
              </a:ext>
            </a:extLst>
          </p:cNvPr>
          <p:cNvSpPr>
            <a:spLocks noGrp="1"/>
          </p:cNvSpPr>
          <p:nvPr>
            <p:ph type="title"/>
          </p:nvPr>
        </p:nvSpPr>
        <p:spPr>
          <a:xfrm>
            <a:off x="842963" y="78017"/>
            <a:ext cx="11096323" cy="531353"/>
          </a:xfrm>
        </p:spPr>
        <p:txBody>
          <a:bodyPr>
            <a:noAutofit/>
          </a:bodyPr>
          <a:lstStyle/>
          <a:p>
            <a:r>
              <a:rPr lang="en-US" sz="1800" dirty="0">
                <a:effectLst>
                  <a:outerShdw blurRad="38100" dist="38100" dir="2700000" algn="tl">
                    <a:srgbClr val="000000">
                      <a:alpha val="43137"/>
                    </a:srgbClr>
                  </a:outerShdw>
                </a:effectLst>
                <a:ea typeface="Palatino Linotype" panose="02040502050505030304"/>
                <a:sym typeface="Palatino Linotype" panose="02040502050505030304"/>
              </a:rPr>
              <a:t>SA 710 – Comparative Information – Corresponding Figures and Comparative Financial Statements</a:t>
            </a:r>
            <a:endParaRPr lang="en-IN" sz="1800" dirty="0"/>
          </a:p>
        </p:txBody>
      </p:sp>
      <p:sp>
        <p:nvSpPr>
          <p:cNvPr id="3" name="Content Placeholder 2">
            <a:extLst>
              <a:ext uri="{FF2B5EF4-FFF2-40B4-BE49-F238E27FC236}">
                <a16:creationId xmlns:a16="http://schemas.microsoft.com/office/drawing/2014/main" id="{BEAD0B6D-CF64-231F-26DD-F41CD7C8ADC8}"/>
              </a:ext>
            </a:extLst>
          </p:cNvPr>
          <p:cNvSpPr>
            <a:spLocks noGrp="1"/>
          </p:cNvSpPr>
          <p:nvPr>
            <p:ph idx="1"/>
          </p:nvPr>
        </p:nvSpPr>
        <p:spPr/>
        <p:txBody>
          <a:bodyPr>
            <a:normAutofit/>
          </a:bodyPr>
          <a:lstStyle/>
          <a:p>
            <a:pPr marL="0" indent="0" algn="just">
              <a:buClr>
                <a:schemeClr val="accent3"/>
              </a:buClr>
              <a:buNone/>
              <a:defRPr/>
            </a:pPr>
            <a:r>
              <a:rPr lang="en-US" b="1" i="1" u="sng" dirty="0">
                <a:solidFill>
                  <a:schemeClr val="accent1">
                    <a:lumMod val="75000"/>
                  </a:schemeClr>
                </a:solidFill>
              </a:rPr>
              <a:t>Case:</a:t>
            </a:r>
            <a:r>
              <a:rPr lang="en-US" dirty="0">
                <a:solidFill>
                  <a:schemeClr val="accent1">
                    <a:lumMod val="75000"/>
                  </a:schemeClr>
                </a:solidFill>
              </a:rPr>
              <a:t> </a:t>
            </a:r>
          </a:p>
          <a:p>
            <a:pPr algn="just"/>
            <a:r>
              <a:rPr lang="en-US" dirty="0">
                <a:solidFill>
                  <a:schemeClr val="tx1"/>
                </a:solidFill>
              </a:rPr>
              <a:t>Other Matter section in the Auditor’s Report has not been reported, although auditor of the current year and previous year are different.</a:t>
            </a:r>
          </a:p>
          <a:p>
            <a:pPr algn="just"/>
            <a:r>
              <a:rPr lang="en-GB" b="1" i="1" u="sng" dirty="0">
                <a:solidFill>
                  <a:schemeClr val="accent1">
                    <a:lumMod val="75000"/>
                  </a:schemeClr>
                </a:solidFill>
                <a:ea typeface="Palatino Linotype" panose="02040502050505030304"/>
                <a:sym typeface="Palatino Linotype" panose="02040502050505030304"/>
              </a:rPr>
              <a:t>Requirements:</a:t>
            </a:r>
            <a:endParaRPr lang="en-US" b="1" i="1" u="sng" dirty="0">
              <a:solidFill>
                <a:schemeClr val="accent1">
                  <a:lumMod val="75000"/>
                </a:schemeClr>
              </a:solidFill>
              <a:ea typeface="Palatino Linotype" panose="02040502050505030304"/>
              <a:sym typeface="Palatino Linotype" panose="02040502050505030304"/>
            </a:endParaRPr>
          </a:p>
          <a:p>
            <a:pPr algn="just"/>
            <a:r>
              <a:rPr lang="en-US" dirty="0">
                <a:solidFill>
                  <a:schemeClr val="tx1"/>
                </a:solidFill>
                <a:ea typeface="Times New Roman" panose="02020603050405020304" pitchFamily="18" charset="0"/>
                <a:cs typeface="Palatino Linotype" panose="02040502050505030304" pitchFamily="18" charset="0"/>
              </a:rPr>
              <a:t>Paragraph 13 of SA 710: Comparative Information— Corresponding Figures and Comparative financial Statements</a:t>
            </a:r>
          </a:p>
          <a:p>
            <a:pPr algn="just"/>
            <a:r>
              <a:rPr lang="en-GB" b="1" i="1" u="sng" dirty="0">
                <a:solidFill>
                  <a:schemeClr val="accent1">
                    <a:lumMod val="75000"/>
                  </a:schemeClr>
                </a:solidFill>
                <a:sym typeface="Palatino Linotype" panose="02040502050505030304"/>
              </a:rPr>
              <a:t>Observation:</a:t>
            </a:r>
          </a:p>
          <a:p>
            <a:pPr algn="just"/>
            <a:r>
              <a:rPr lang="en-US" dirty="0">
                <a:solidFill>
                  <a:schemeClr val="tx1"/>
                </a:solidFill>
                <a:ea typeface="Times New Roman" panose="02020603050405020304" pitchFamily="18" charset="0"/>
                <a:cs typeface="Palatino Linotype" panose="02040502050505030304" pitchFamily="18" charset="0"/>
              </a:rPr>
              <a:t>The other matter paragraph, in terms of paragraph 13 of SA 710, has not been reported by the auditor in his audit report for the current year even though the auditor of previous year was different.</a:t>
            </a:r>
          </a:p>
        </p:txBody>
      </p:sp>
      <p:sp>
        <p:nvSpPr>
          <p:cNvPr id="6" name="TextBox 5">
            <a:extLst>
              <a:ext uri="{FF2B5EF4-FFF2-40B4-BE49-F238E27FC236}">
                <a16:creationId xmlns:a16="http://schemas.microsoft.com/office/drawing/2014/main" id="{7B4226B2-8629-A0AE-A418-A58CF33CC74A}"/>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SAs</a:t>
            </a:r>
          </a:p>
        </p:txBody>
      </p:sp>
    </p:spTree>
    <p:extLst>
      <p:ext uri="{BB962C8B-B14F-4D97-AF65-F5344CB8AC3E}">
        <p14:creationId xmlns:p14="http://schemas.microsoft.com/office/powerpoint/2010/main" val="106079337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FECC8-4159-7C4D-8368-01D41A5B1A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1DF35F-6018-E71B-F950-D0453AEC0804}"/>
              </a:ext>
            </a:extLst>
          </p:cNvPr>
          <p:cNvSpPr>
            <a:spLocks noGrp="1"/>
          </p:cNvSpPr>
          <p:nvPr>
            <p:ph type="title"/>
          </p:nvPr>
        </p:nvSpPr>
        <p:spPr>
          <a:xfrm>
            <a:off x="842963" y="78017"/>
            <a:ext cx="11096323" cy="531353"/>
          </a:xfrm>
        </p:spPr>
        <p:txBody>
          <a:bodyPr>
            <a:noAutofit/>
          </a:bodyPr>
          <a:lstStyle/>
          <a:p>
            <a:r>
              <a:rPr lang="en-US" sz="1800" dirty="0">
                <a:effectLst>
                  <a:outerShdw blurRad="38100" dist="38100" dir="2700000" algn="tl">
                    <a:srgbClr val="000000">
                      <a:alpha val="43137"/>
                    </a:srgbClr>
                  </a:outerShdw>
                </a:effectLst>
                <a:ea typeface="Palatino Linotype" panose="02040502050505030304"/>
                <a:sym typeface="Palatino Linotype" panose="02040502050505030304"/>
              </a:rPr>
              <a:t>SA 720 (Revised) – </a:t>
            </a:r>
            <a:r>
              <a:rPr lang="en-IN" sz="1800" dirty="0">
                <a:effectLst>
                  <a:outerShdw blurRad="38100" dist="38100" dir="2700000" algn="tl">
                    <a:srgbClr val="000000">
                      <a:alpha val="43137"/>
                    </a:srgbClr>
                  </a:outerShdw>
                </a:effectLst>
              </a:rPr>
              <a:t>The Auditor’s Responsibilities Relating to Other Information</a:t>
            </a:r>
            <a:endParaRPr lang="en-IN" sz="1800" dirty="0"/>
          </a:p>
        </p:txBody>
      </p:sp>
      <p:sp>
        <p:nvSpPr>
          <p:cNvPr id="3" name="Content Placeholder 2">
            <a:extLst>
              <a:ext uri="{FF2B5EF4-FFF2-40B4-BE49-F238E27FC236}">
                <a16:creationId xmlns:a16="http://schemas.microsoft.com/office/drawing/2014/main" id="{698E09C1-4AD5-4DCF-E4B8-8D8CAF550BB5}"/>
              </a:ext>
            </a:extLst>
          </p:cNvPr>
          <p:cNvSpPr>
            <a:spLocks noGrp="1"/>
          </p:cNvSpPr>
          <p:nvPr>
            <p:ph idx="1"/>
          </p:nvPr>
        </p:nvSpPr>
        <p:spPr/>
        <p:txBody>
          <a:bodyPr>
            <a:normAutofit/>
          </a:bodyPr>
          <a:lstStyle/>
          <a:p>
            <a:pPr marL="0" indent="0" algn="just">
              <a:buClr>
                <a:schemeClr val="accent3"/>
              </a:buClr>
              <a:buNone/>
              <a:defRPr/>
            </a:pPr>
            <a:r>
              <a:rPr lang="en-US" b="1" i="1" u="sng" dirty="0">
                <a:solidFill>
                  <a:schemeClr val="accent1">
                    <a:lumMod val="75000"/>
                  </a:schemeClr>
                </a:solidFill>
              </a:rPr>
              <a:t>Case:</a:t>
            </a:r>
            <a:r>
              <a:rPr lang="en-US" dirty="0">
                <a:solidFill>
                  <a:schemeClr val="accent1">
                    <a:lumMod val="75000"/>
                  </a:schemeClr>
                </a:solidFill>
              </a:rPr>
              <a:t> </a:t>
            </a:r>
          </a:p>
          <a:p>
            <a:pPr algn="just" defTabSz="1219200">
              <a:defRPr/>
            </a:pPr>
            <a:r>
              <a:rPr lang="en-IN" dirty="0">
                <a:solidFill>
                  <a:schemeClr val="tx1"/>
                </a:solidFill>
              </a:rPr>
              <a:t>‘Information other than the Financial Statements and Auditor’s Report Thereon’ was reported as follows:</a:t>
            </a:r>
          </a:p>
          <a:p>
            <a:pPr algn="just"/>
            <a:r>
              <a:rPr lang="en-IN" dirty="0">
                <a:solidFill>
                  <a:schemeClr val="tx1"/>
                </a:solidFill>
              </a:rPr>
              <a:t>“The Company’s Board of Director is responsible for the other information. The other information comprises the information included in the management discussion and analysis Board’s Report. Report on Corporate Governance and </a:t>
            </a:r>
            <a:r>
              <a:rPr lang="en-IN" b="1" dirty="0">
                <a:solidFill>
                  <a:schemeClr val="tx1"/>
                </a:solidFill>
              </a:rPr>
              <a:t>Business Responsibility report </a:t>
            </a:r>
            <a:r>
              <a:rPr lang="en-IN" dirty="0">
                <a:solidFill>
                  <a:schemeClr val="tx1"/>
                </a:solidFill>
              </a:rPr>
              <a:t>but does not include the standalone financial statements and our auditor’s report thereon.”</a:t>
            </a:r>
            <a:endParaRPr lang="en-US" b="1" i="1" u="sng" dirty="0">
              <a:solidFill>
                <a:schemeClr val="tx1"/>
              </a:solidFill>
              <a:ea typeface="Palatino Linotype" panose="02040502050505030304"/>
              <a:sym typeface="Palatino Linotype" panose="02040502050505030304"/>
            </a:endParaRPr>
          </a:p>
          <a:p>
            <a:pPr algn="just"/>
            <a:r>
              <a:rPr lang="en-GB" b="1" i="1" u="sng" dirty="0">
                <a:solidFill>
                  <a:schemeClr val="accent1">
                    <a:lumMod val="75000"/>
                  </a:schemeClr>
                </a:solidFill>
                <a:ea typeface="Palatino Linotype" panose="02040502050505030304"/>
                <a:sym typeface="Palatino Linotype" panose="02040502050505030304"/>
              </a:rPr>
              <a:t>Requirements:</a:t>
            </a:r>
          </a:p>
          <a:p>
            <a:pPr algn="just"/>
            <a:r>
              <a:rPr lang="en-US" dirty="0">
                <a:solidFill>
                  <a:schemeClr val="tx1"/>
                </a:solidFill>
                <a:ea typeface="Times New Roman" panose="02020603050405020304" pitchFamily="18" charset="0"/>
                <a:cs typeface="Palatino Linotype" panose="02040502050505030304" pitchFamily="18" charset="0"/>
              </a:rPr>
              <a:t>Paragraphs 1 &amp; 12 of SA 720 (Revised)</a:t>
            </a:r>
          </a:p>
          <a:p>
            <a:pPr algn="just"/>
            <a:r>
              <a:rPr lang="en-GB" b="1" i="1" u="sng" dirty="0">
                <a:solidFill>
                  <a:schemeClr val="accent1">
                    <a:lumMod val="75000"/>
                  </a:schemeClr>
                </a:solidFill>
                <a:sym typeface="Palatino Linotype" panose="02040502050505030304"/>
              </a:rPr>
              <a:t>Observation:</a:t>
            </a:r>
          </a:p>
          <a:p>
            <a:pPr algn="just"/>
            <a:r>
              <a:rPr lang="en-US" dirty="0">
                <a:solidFill>
                  <a:schemeClr val="tx1"/>
                </a:solidFill>
              </a:rPr>
              <a:t>The Business Responsibility Report, mentioned under 'Other Information,' was not annexed to the Annual Report. Accordingly, it should not be mentioned under 'Information Other than the Financial Statements and Auditor’s Report Thereon.</a:t>
            </a:r>
            <a:endParaRPr lang="en-IN" dirty="0">
              <a:solidFill>
                <a:schemeClr val="tx1"/>
              </a:solidFill>
            </a:endParaRPr>
          </a:p>
        </p:txBody>
      </p:sp>
      <p:sp>
        <p:nvSpPr>
          <p:cNvPr id="6" name="TextBox 5">
            <a:extLst>
              <a:ext uri="{FF2B5EF4-FFF2-40B4-BE49-F238E27FC236}">
                <a16:creationId xmlns:a16="http://schemas.microsoft.com/office/drawing/2014/main" id="{EB772464-5EDB-E97F-3460-36C588AF9984}"/>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SAs</a:t>
            </a:r>
          </a:p>
        </p:txBody>
      </p:sp>
    </p:spTree>
    <p:extLst>
      <p:ext uri="{BB962C8B-B14F-4D97-AF65-F5344CB8AC3E}">
        <p14:creationId xmlns:p14="http://schemas.microsoft.com/office/powerpoint/2010/main" val="42655347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DE967086-B5BC-9179-BAD0-1AB11F1CE4D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AE3AD93-D18D-9AA3-1954-28C1EBD38FF7}"/>
              </a:ext>
            </a:extLst>
          </p:cNvPr>
          <p:cNvSpPr txBox="1"/>
          <p:nvPr/>
        </p:nvSpPr>
        <p:spPr>
          <a:xfrm>
            <a:off x="550862" y="1429498"/>
            <a:ext cx="11090275" cy="200279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US" sz="48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Observations </a:t>
            </a:r>
            <a:r>
              <a:rPr lang="en-IN" altLang="en-US" sz="48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t>
            </a:r>
            <a:r>
              <a:rPr lang="en-US" sz="48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elated </a:t>
            </a:r>
            <a:r>
              <a:rPr lang="en-IN" altLang="en-US" sz="48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a:t>
            </a:r>
            <a:r>
              <a:rPr lang="en-US" sz="48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 </a:t>
            </a:r>
          </a:p>
          <a:p>
            <a:pPr>
              <a:defRPr/>
            </a:pPr>
            <a:r>
              <a:rPr lang="en-IN" sz="48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Companies (Auditor’s Report) Order, 2020</a:t>
            </a:r>
            <a:r>
              <a:rPr lang="en-US" sz="48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en-US" sz="48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2" name="Picture 1">
            <a:extLst>
              <a:ext uri="{FF2B5EF4-FFF2-40B4-BE49-F238E27FC236}">
                <a16:creationId xmlns:a16="http://schemas.microsoft.com/office/drawing/2014/main" id="{4ED0C73C-4826-F9AF-4F62-766E1017D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4427" y="3432288"/>
            <a:ext cx="1783147" cy="1790968"/>
          </a:xfrm>
          <a:prstGeom prst="rect">
            <a:avLst/>
          </a:prstGeom>
          <a:noFill/>
          <a:ln>
            <a:noFill/>
          </a:ln>
        </p:spPr>
      </p:pic>
      <p:sp>
        <p:nvSpPr>
          <p:cNvPr id="3" name="Google Shape;67;p13">
            <a:extLst>
              <a:ext uri="{FF2B5EF4-FFF2-40B4-BE49-F238E27FC236}">
                <a16:creationId xmlns:a16="http://schemas.microsoft.com/office/drawing/2014/main" id="{249F8386-9056-C751-20C2-CAFB83D0DF25}"/>
              </a:ext>
            </a:extLst>
          </p:cNvPr>
          <p:cNvSpPr txBox="1"/>
          <p:nvPr/>
        </p:nvSpPr>
        <p:spPr>
          <a:xfrm>
            <a:off x="2895600" y="5698672"/>
            <a:ext cx="6400800" cy="719667"/>
          </a:xfrm>
          <a:prstGeom prst="rect">
            <a:avLst/>
          </a:prstGeom>
        </p:spPr>
        <p:txBody>
          <a:bodyPr spcFirstLastPara="1" vert="horz" wrap="square" lIns="121900" tIns="121900" rIns="121900" bIns="1219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defRPr/>
            </a:pPr>
            <a:r>
              <a:rPr kumimoji="0" lang="en-IN" sz="2400" b="0" i="0" u="none" strike="noStrike" kern="120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Palatino Linotype" panose="02040502050505030304"/>
              </a:rPr>
              <a:t>Financial Reporting Review Board (FRRB)</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defRPr/>
            </a:pPr>
            <a:r>
              <a:rPr kumimoji="0" lang="en-IN"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Palatino Linotype" panose="02040502050505030304"/>
                <a:cs typeface="Times New Roman" panose="02020603050405020304" pitchFamily="18" charset="0"/>
                <a:sym typeface="Palatino Linotype" panose="02040502050505030304"/>
              </a:rPr>
              <a:t> </a:t>
            </a:r>
          </a:p>
        </p:txBody>
      </p:sp>
    </p:spTree>
    <p:extLst>
      <p:ext uri="{BB962C8B-B14F-4D97-AF65-F5344CB8AC3E}">
        <p14:creationId xmlns:p14="http://schemas.microsoft.com/office/powerpoint/2010/main" val="3288276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4E341-D96A-B1D9-4D56-B04F62F755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652A7A-EB57-D207-89A8-575E6504F5E8}"/>
              </a:ext>
            </a:extLst>
          </p:cNvPr>
          <p:cNvSpPr>
            <a:spLocks noGrp="1"/>
          </p:cNvSpPr>
          <p:nvPr>
            <p:ph type="title"/>
          </p:nvPr>
        </p:nvSpPr>
        <p:spPr>
          <a:xfrm>
            <a:off x="842963" y="78017"/>
            <a:ext cx="11096323" cy="531353"/>
          </a:xfrm>
        </p:spPr>
        <p:txBody>
          <a:bodyPr>
            <a:noAutofit/>
          </a:bodyPr>
          <a:lstStyle/>
          <a:p>
            <a:br>
              <a:rPr lang="en-US" altLang="en-US" sz="1800" dirty="0"/>
            </a:br>
            <a:r>
              <a:rPr lang="en-US" altLang="en-US" sz="1800" dirty="0"/>
              <a:t>Clause 3(i)(a) of CARO, 2020</a:t>
            </a:r>
            <a:br>
              <a:rPr lang="en-US" altLang="en-US" sz="1800" dirty="0"/>
            </a:br>
            <a:endParaRPr lang="en-IN" sz="1800" dirty="0"/>
          </a:p>
        </p:txBody>
      </p:sp>
      <p:sp>
        <p:nvSpPr>
          <p:cNvPr id="3" name="Content Placeholder 2">
            <a:extLst>
              <a:ext uri="{FF2B5EF4-FFF2-40B4-BE49-F238E27FC236}">
                <a16:creationId xmlns:a16="http://schemas.microsoft.com/office/drawing/2014/main" id="{B7BC7634-D8CA-1A93-010F-0B2899888ED4}"/>
              </a:ext>
            </a:extLst>
          </p:cNvPr>
          <p:cNvSpPr>
            <a:spLocks noGrp="1"/>
          </p:cNvSpPr>
          <p:nvPr>
            <p:ph idx="1"/>
          </p:nvPr>
        </p:nvSpPr>
        <p:spPr/>
        <p:txBody>
          <a:bodyPr>
            <a:normAutofit/>
          </a:bodyPr>
          <a:lstStyle/>
          <a:p>
            <a:pPr marL="0" indent="0" algn="just">
              <a:buClr>
                <a:schemeClr val="accent3"/>
              </a:buClr>
              <a:buNone/>
              <a:defRPr/>
            </a:pPr>
            <a:r>
              <a:rPr lang="en-US" b="1" i="1" u="sng" dirty="0">
                <a:solidFill>
                  <a:schemeClr val="accent1">
                    <a:lumMod val="75000"/>
                  </a:schemeClr>
                </a:solidFill>
              </a:rPr>
              <a:t>Case:</a:t>
            </a:r>
            <a:r>
              <a:rPr lang="en-US" dirty="0">
                <a:solidFill>
                  <a:schemeClr val="accent1">
                    <a:lumMod val="75000"/>
                  </a:schemeClr>
                </a:solidFill>
              </a:rPr>
              <a:t> </a:t>
            </a:r>
          </a:p>
          <a:p>
            <a:pPr marL="0" indent="0" algn="just" eaLnBrk="1" fontAlgn="auto" hangingPunct="1">
              <a:buClr>
                <a:schemeClr val="dk2"/>
              </a:buClr>
              <a:buSzPts val="1800"/>
              <a:buFont typeface="Calibri" panose="020F0502020204030204" pitchFamily="34" charset="0"/>
              <a:buNone/>
              <a:defRPr/>
            </a:pPr>
            <a:r>
              <a:rPr lang="en-US" dirty="0">
                <a:solidFill>
                  <a:schemeClr val="tx1"/>
                </a:solidFill>
                <a:ea typeface="Calibri" panose="020F0502020204030204" pitchFamily="34" charset="0"/>
              </a:rPr>
              <a:t>Following are some of the cases, where auditor has reported in a very casual manner while reporting in pursuance to clause 3(i)(a):</a:t>
            </a:r>
          </a:p>
          <a:p>
            <a:pPr marL="285750" indent="-285750" algn="just" eaLnBrk="1" fontAlgn="auto" hangingPunct="1">
              <a:buClr>
                <a:schemeClr val="dk2"/>
              </a:buClr>
              <a:buSzPts val="1800"/>
              <a:buFont typeface="Arial" panose="020B0604020202020204" pitchFamily="34" charset="0"/>
              <a:buChar char="•"/>
              <a:defRPr/>
            </a:pPr>
            <a:r>
              <a:rPr lang="en-US" dirty="0">
                <a:solidFill>
                  <a:schemeClr val="tx1"/>
                </a:solidFill>
                <a:ea typeface="Calibri" panose="020F0502020204030204" pitchFamily="34" charset="0"/>
              </a:rPr>
              <a:t>The Company has maintained </a:t>
            </a:r>
            <a:r>
              <a:rPr lang="en-US" b="1" dirty="0">
                <a:solidFill>
                  <a:schemeClr val="tx1"/>
                </a:solidFill>
                <a:ea typeface="Calibri" panose="020F0502020204030204" pitchFamily="34" charset="0"/>
              </a:rPr>
              <a:t>reasonable records </a:t>
            </a:r>
            <a:r>
              <a:rPr lang="en-US" dirty="0">
                <a:solidFill>
                  <a:schemeClr val="tx1"/>
                </a:solidFill>
                <a:ea typeface="Calibri" panose="020F0502020204030204" pitchFamily="34" charset="0"/>
              </a:rPr>
              <a:t>showing full particulars, including quantitative details and situation of Property, Plant and Equipment.</a:t>
            </a:r>
          </a:p>
          <a:p>
            <a:pPr marL="285750" indent="-285750" algn="just" eaLnBrk="1" fontAlgn="auto" hangingPunct="1">
              <a:buClr>
                <a:schemeClr val="dk2"/>
              </a:buClr>
              <a:buSzPts val="1800"/>
              <a:buFont typeface="Arial" panose="020B0604020202020204" pitchFamily="34" charset="0"/>
              <a:buChar char="•"/>
              <a:defRPr/>
            </a:pPr>
            <a:r>
              <a:rPr lang="en-US" dirty="0">
                <a:solidFill>
                  <a:schemeClr val="tx1"/>
                </a:solidFill>
                <a:ea typeface="Calibri" panose="020F0502020204030204" pitchFamily="34" charset="0"/>
              </a:rPr>
              <a:t>The Company </a:t>
            </a:r>
            <a:r>
              <a:rPr lang="en-US" b="1" dirty="0">
                <a:solidFill>
                  <a:schemeClr val="tx1"/>
                </a:solidFill>
                <a:ea typeface="Calibri" panose="020F0502020204030204" pitchFamily="34" charset="0"/>
              </a:rPr>
              <a:t>generally maintained proper records </a:t>
            </a:r>
            <a:r>
              <a:rPr lang="en-US" dirty="0">
                <a:solidFill>
                  <a:schemeClr val="tx1"/>
                </a:solidFill>
                <a:ea typeface="Calibri" panose="020F0502020204030204" pitchFamily="34" charset="0"/>
              </a:rPr>
              <a:t>showing full particulars including quantitative details and situation of Property, Plant and Equipment.</a:t>
            </a:r>
          </a:p>
          <a:p>
            <a:pPr algn="just"/>
            <a:r>
              <a:rPr lang="en-GB" b="1" i="1" u="sng" dirty="0">
                <a:solidFill>
                  <a:schemeClr val="accent1">
                    <a:lumMod val="75000"/>
                  </a:schemeClr>
                </a:solidFill>
                <a:sym typeface="Palatino Linotype" panose="02040502050505030304"/>
              </a:rPr>
              <a:t>Observation:</a:t>
            </a:r>
          </a:p>
          <a:p>
            <a:pPr algn="just" eaLnBrk="1" fontAlgn="auto" hangingPunct="1">
              <a:buClr>
                <a:schemeClr val="dk2"/>
              </a:buClr>
              <a:buSzPts val="1800"/>
              <a:defRPr/>
            </a:pPr>
            <a:r>
              <a:rPr lang="en-US" dirty="0">
                <a:solidFill>
                  <a:schemeClr val="tx1"/>
                </a:solidFill>
                <a:ea typeface="Calibri" panose="020F0502020204030204" pitchFamily="34" charset="0"/>
              </a:rPr>
              <a:t>In the first case, auditor’s comment does not clearly mention whether proper records were maintained or not. </a:t>
            </a:r>
          </a:p>
          <a:p>
            <a:pPr algn="just" eaLnBrk="1" fontAlgn="auto" hangingPunct="1">
              <a:buClr>
                <a:schemeClr val="dk2"/>
              </a:buClr>
              <a:buSzPts val="1800"/>
              <a:defRPr/>
            </a:pPr>
            <a:r>
              <a:rPr lang="en-US" dirty="0">
                <a:solidFill>
                  <a:schemeClr val="tx1"/>
                </a:solidFill>
                <a:ea typeface="Calibri" panose="020F0502020204030204" pitchFamily="34" charset="0"/>
              </a:rPr>
              <a:t>In second case, usage of word </a:t>
            </a:r>
            <a:r>
              <a:rPr lang="en-US" b="1" dirty="0">
                <a:solidFill>
                  <a:schemeClr val="tx1"/>
                </a:solidFill>
                <a:ea typeface="Calibri" panose="020F0502020204030204" pitchFamily="34" charset="0"/>
              </a:rPr>
              <a:t>‘generally’ </a:t>
            </a:r>
            <a:r>
              <a:rPr lang="en-US" dirty="0">
                <a:solidFill>
                  <a:schemeClr val="tx1"/>
                </a:solidFill>
                <a:ea typeface="Calibri" panose="020F0502020204030204" pitchFamily="34" charset="0"/>
              </a:rPr>
              <a:t>gives an impression that there might be instances where proper records of Property, Plant and Equipment have not been maintained.</a:t>
            </a:r>
          </a:p>
        </p:txBody>
      </p:sp>
      <p:sp>
        <p:nvSpPr>
          <p:cNvPr id="6" name="TextBox 5">
            <a:extLst>
              <a:ext uri="{FF2B5EF4-FFF2-40B4-BE49-F238E27FC236}">
                <a16:creationId xmlns:a16="http://schemas.microsoft.com/office/drawing/2014/main" id="{EA44992B-76D4-6D9A-CA21-C9AD88D691C8}"/>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CARO, 2020</a:t>
            </a:r>
          </a:p>
        </p:txBody>
      </p:sp>
    </p:spTree>
    <p:extLst>
      <p:ext uri="{BB962C8B-B14F-4D97-AF65-F5344CB8AC3E}">
        <p14:creationId xmlns:p14="http://schemas.microsoft.com/office/powerpoint/2010/main" val="186940560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17E80-7ADD-36D8-9C0F-417611C45F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BAA3B-668C-6536-CE11-9E97CA58628E}"/>
              </a:ext>
            </a:extLst>
          </p:cNvPr>
          <p:cNvSpPr>
            <a:spLocks noGrp="1"/>
          </p:cNvSpPr>
          <p:nvPr>
            <p:ph type="title"/>
          </p:nvPr>
        </p:nvSpPr>
        <p:spPr>
          <a:xfrm>
            <a:off x="842963" y="78017"/>
            <a:ext cx="11096323" cy="531353"/>
          </a:xfrm>
        </p:spPr>
        <p:txBody>
          <a:bodyPr>
            <a:noAutofit/>
          </a:bodyPr>
          <a:lstStyle/>
          <a:p>
            <a:r>
              <a:rPr lang="en-IN" sz="1800" b="1" dirty="0"/>
              <a:t>Clause 3(i)(b) of CARO, 2020</a:t>
            </a:r>
            <a:endParaRPr lang="en-IN" sz="1800" dirty="0"/>
          </a:p>
        </p:txBody>
      </p:sp>
      <p:sp>
        <p:nvSpPr>
          <p:cNvPr id="3" name="Content Placeholder 2">
            <a:extLst>
              <a:ext uri="{FF2B5EF4-FFF2-40B4-BE49-F238E27FC236}">
                <a16:creationId xmlns:a16="http://schemas.microsoft.com/office/drawing/2014/main" id="{FCF9BBCF-BB48-0937-A286-1C1DEE82E3D3}"/>
              </a:ext>
            </a:extLst>
          </p:cNvPr>
          <p:cNvSpPr>
            <a:spLocks noGrp="1"/>
          </p:cNvSpPr>
          <p:nvPr>
            <p:ph idx="1"/>
          </p:nvPr>
        </p:nvSpPr>
        <p:spPr/>
        <p:txBody>
          <a:bodyPr>
            <a:normAutofit/>
          </a:bodyPr>
          <a:lstStyle/>
          <a:p>
            <a:pPr marL="0" indent="0" algn="just">
              <a:buClr>
                <a:schemeClr val="accent3"/>
              </a:buClr>
              <a:buNone/>
              <a:defRPr/>
            </a:pPr>
            <a:endParaRPr lang="en-IN" dirty="0">
              <a:solidFill>
                <a:schemeClr val="tx1"/>
              </a:solidFill>
              <a:ea typeface="Calibri" panose="020F0502020204030204" pitchFamily="34" charset="0"/>
            </a:endParaRPr>
          </a:p>
        </p:txBody>
      </p:sp>
      <p:sp>
        <p:nvSpPr>
          <p:cNvPr id="6" name="TextBox 5">
            <a:extLst>
              <a:ext uri="{FF2B5EF4-FFF2-40B4-BE49-F238E27FC236}">
                <a16:creationId xmlns:a16="http://schemas.microsoft.com/office/drawing/2014/main" id="{1404B0FB-78C6-FC48-B9F8-9B0293CA3529}"/>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CARO, 2020</a:t>
            </a:r>
          </a:p>
        </p:txBody>
      </p:sp>
      <p:graphicFrame>
        <p:nvGraphicFramePr>
          <p:cNvPr id="4" name="Content Placeholder 1">
            <a:extLst>
              <a:ext uri="{FF2B5EF4-FFF2-40B4-BE49-F238E27FC236}">
                <a16:creationId xmlns:a16="http://schemas.microsoft.com/office/drawing/2014/main" id="{4010631E-8E44-01BF-007C-A6400CE06D62}"/>
              </a:ext>
            </a:extLst>
          </p:cNvPr>
          <p:cNvGraphicFramePr>
            <a:graphicFrameLocks/>
          </p:cNvGraphicFramePr>
          <p:nvPr>
            <p:extLst>
              <p:ext uri="{D42A27DB-BD31-4B8C-83A1-F6EECF244321}">
                <p14:modId xmlns:p14="http://schemas.microsoft.com/office/powerpoint/2010/main" val="2412069442"/>
              </p:ext>
            </p:extLst>
          </p:nvPr>
        </p:nvGraphicFramePr>
        <p:xfrm>
          <a:off x="355600" y="1003300"/>
          <a:ext cx="11434762" cy="5394960"/>
        </p:xfrm>
        <a:graphic>
          <a:graphicData uri="http://schemas.openxmlformats.org/drawingml/2006/table">
            <a:tbl>
              <a:tblPr firstRow="1" bandRow="1">
                <a:tableStyleId>{21E4AEA4-8DFA-4A89-87EB-49C32662AFE0}</a:tableStyleId>
              </a:tblPr>
              <a:tblGrid>
                <a:gridCol w="6965950">
                  <a:extLst>
                    <a:ext uri="{9D8B030D-6E8A-4147-A177-3AD203B41FA5}">
                      <a16:colId xmlns:a16="http://schemas.microsoft.com/office/drawing/2014/main" val="4159933786"/>
                    </a:ext>
                  </a:extLst>
                </a:gridCol>
                <a:gridCol w="4468812">
                  <a:extLst>
                    <a:ext uri="{9D8B030D-6E8A-4147-A177-3AD203B41FA5}">
                      <a16:colId xmlns:a16="http://schemas.microsoft.com/office/drawing/2014/main" val="1108475165"/>
                    </a:ext>
                  </a:extLst>
                </a:gridCol>
              </a:tblGrid>
              <a:tr h="510931">
                <a:tc>
                  <a:txBody>
                    <a:bodyPr/>
                    <a:lstStyle/>
                    <a:p>
                      <a:pPr marL="0" indent="0" algn="just">
                        <a:buClr>
                          <a:schemeClr val="accent3"/>
                        </a:buClr>
                        <a:buNone/>
                        <a:defRPr/>
                      </a:pPr>
                      <a:r>
                        <a:rPr lang="en-US" sz="1800" b="1" u="none" dirty="0">
                          <a:solidFill>
                            <a:schemeClr val="bg1"/>
                          </a:solidFill>
                          <a:latin typeface="Calibri" panose="020F0502020204030204" pitchFamily="34" charset="0"/>
                          <a:ea typeface="Calibri" panose="020F0502020204030204" pitchFamily="34" charset="0"/>
                          <a:cs typeface="Calibri" panose="020F0502020204030204" pitchFamily="34" charset="0"/>
                        </a:rPr>
                        <a:t>Case:</a:t>
                      </a:r>
                      <a:r>
                        <a:rPr lang="en-US" sz="1800" u="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p>
                    <a:p>
                      <a:pPr marL="0" marR="0" lvl="0" indent="0" algn="just" defTabSz="914400" rtl="0" eaLnBrk="1" fontAlgn="auto" latinLnBrk="0" hangingPunct="1">
                        <a:lnSpc>
                          <a:spcPct val="100000"/>
                        </a:lnSpc>
                        <a:spcBef>
                          <a:spcPts val="0"/>
                        </a:spcBef>
                        <a:spcAft>
                          <a:spcPts val="0"/>
                        </a:spcAft>
                        <a:buClr>
                          <a:schemeClr val="accent3"/>
                        </a:buClr>
                        <a:buSzTx/>
                        <a:buFont typeface="Arial" panose="020B0604020202020204"/>
                        <a:buNone/>
                        <a:tabLst/>
                        <a:defRPr/>
                      </a:pPr>
                      <a:r>
                        <a:rPr lang="en-US" sz="1800" b="0" dirty="0">
                          <a:solidFill>
                            <a:schemeClr val="bg1"/>
                          </a:solidFill>
                          <a:latin typeface="Calibri" panose="020F0502020204030204" pitchFamily="34" charset="0"/>
                          <a:ea typeface="Calibri" panose="020F0502020204030204" pitchFamily="34" charset="0"/>
                          <a:cs typeface="Calibri" panose="020F0502020204030204" pitchFamily="34" charset="0"/>
                        </a:rPr>
                        <a:t>Various instances were observed where auditors have reported in pursuance to clause 3(i)(b) in following manner:</a:t>
                      </a:r>
                    </a:p>
                  </a:txBody>
                  <a:tcPr/>
                </a:tc>
                <a:tc>
                  <a:txBody>
                    <a:bodyPr/>
                    <a:lstStyle/>
                    <a:p>
                      <a:r>
                        <a:rPr lang="en-GB" sz="1800" b="1" u="none" dirty="0">
                          <a:solidFill>
                            <a:schemeClr val="bg1"/>
                          </a:solidFill>
                          <a:latin typeface="Calibri" panose="020F0502020204030204" pitchFamily="34" charset="0"/>
                          <a:ea typeface="Calibri" panose="020F0502020204030204" pitchFamily="34" charset="0"/>
                          <a:cs typeface="Calibri" panose="020F0502020204030204" pitchFamily="34" charset="0"/>
                          <a:sym typeface="Palatino Linotype" panose="02040502050505030304"/>
                        </a:rPr>
                        <a:t>Observation:</a:t>
                      </a:r>
                      <a:endParaRPr lang="en-IN" sz="1800" u="none"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1947891"/>
                  </a:ext>
                </a:extLst>
              </a:tr>
              <a:tr h="510931">
                <a:tc>
                  <a:txBody>
                    <a:bodyPr/>
                    <a:lstStyle/>
                    <a:p>
                      <a:pPr marL="285750" indent="-285750" algn="just" eaLnBrk="1" fontAlgn="auto" hangingPunct="1">
                        <a:buClr>
                          <a:schemeClr val="dk2"/>
                        </a:buClr>
                        <a:buSzPts val="1800"/>
                        <a:buFont typeface="Arial" panose="020B0604020202020204" pitchFamily="34" charset="0"/>
                        <a:buChar char="•"/>
                        <a:defRPr/>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As explained to us</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Property, Plant and Equipment are physically verified by the management at reasonable intervals in a phased manner in accordance with a program of physical verification.</a:t>
                      </a:r>
                    </a:p>
                    <a:p>
                      <a:pPr marL="285750" indent="-285750" algn="just" eaLnBrk="1" fontAlgn="auto" hangingPunct="1">
                        <a:buClr>
                          <a:schemeClr val="dk2"/>
                        </a:buClr>
                        <a:buSzPts val="1800"/>
                        <a:buFont typeface="Arial" panose="020B0604020202020204" pitchFamily="34" charset="0"/>
                        <a:buChar char="•"/>
                        <a:defRPr/>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We are informed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that no material discrepancies were noticed on such verification.</a:t>
                      </a:r>
                    </a:p>
                    <a:p>
                      <a:pPr marL="285750" indent="-285750" algn="just" eaLnBrk="1" fontAlgn="auto" hangingPunct="1">
                        <a:buClr>
                          <a:schemeClr val="dk2"/>
                        </a:buClr>
                        <a:buSzPts val="1800"/>
                        <a:buFont typeface="Arial" panose="020B0604020202020204" pitchFamily="34" charset="0"/>
                        <a:buChar char="•"/>
                        <a:defRP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management, at the end of the year, has physically verified the Property, Plant and Equipment and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we have been informed</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that no material discrepancies were noticed on such verification.</a:t>
                      </a:r>
                    </a:p>
                    <a:p>
                      <a:pPr marL="285750" indent="-285750" algn="just" eaLnBrk="1" fontAlgn="auto" hangingPunct="1">
                        <a:buClr>
                          <a:schemeClr val="dk2"/>
                        </a:buClr>
                        <a:buSzPts val="1800"/>
                        <a:buFont typeface="Arial" panose="020B0604020202020204" pitchFamily="34" charset="0"/>
                        <a:buChar char="•"/>
                        <a:defRPr/>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According to information and explanation given to us and as certified to us</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the management during the year physically verified the assets.</a:t>
                      </a:r>
                    </a:p>
                    <a:p>
                      <a:pPr marL="285750" indent="-285750" algn="just" eaLnBrk="1" fontAlgn="auto" hangingPunct="1">
                        <a:buClr>
                          <a:schemeClr val="dk2"/>
                        </a:buClr>
                        <a:buSzPts val="1800"/>
                        <a:buFont typeface="Arial" panose="020B0604020202020204" pitchFamily="34" charset="0"/>
                        <a:buChar char="•"/>
                        <a:defRPr/>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As informed to us</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the Property, Plant and Equipment have been physically verified by the management during the year as per phased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programme</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of physical verification of Property, Plant and Equipment.</a:t>
                      </a:r>
                    </a:p>
                    <a:p>
                      <a:pPr marL="285750" indent="-285750" algn="just" eaLnBrk="1" fontAlgn="auto" hangingPunct="1">
                        <a:buClr>
                          <a:schemeClr val="dk2"/>
                        </a:buClr>
                        <a:buSzPts val="1800"/>
                        <a:buFont typeface="Arial" panose="020B0604020202020204" pitchFamily="34" charset="0"/>
                        <a:buChar char="•"/>
                        <a:defRPr/>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As informed</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no material discrepancies between the book records and the physical existence have been noticed.</a:t>
                      </a:r>
                      <a:endParaRPr lang="en-IN"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just" eaLnBrk="1" fontAlgn="auto" hangingPunct="1">
                        <a:buClr>
                          <a:schemeClr val="dk2"/>
                        </a:buClr>
                        <a:buSzPts val="1800"/>
                        <a:defRP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use of words such as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‘we are/ have been informed’ or  ‘as informed …’or ‘as explained to us’ or ‘as certified to us’,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indicates that auditor has not carried out adequate procedures to confirm whether actual verification was done or not and also whether a discrepancy found, if any, is material or not.</a:t>
                      </a:r>
                    </a:p>
                    <a:p>
                      <a:pPr algn="just" eaLnBrk="1" fontAlgn="auto" hangingPunct="1">
                        <a:buClr>
                          <a:schemeClr val="dk2"/>
                        </a:buClr>
                        <a:buSzPts val="1800"/>
                        <a:defRPr/>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eaLnBrk="1" fontAlgn="auto" hangingPunct="1">
                        <a:buClr>
                          <a:schemeClr val="dk2"/>
                        </a:buClr>
                        <a:buSzPts val="1800"/>
                        <a:defRP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Further, in many instances the auditor has not explicitly reported as to whether the physical verification of PPE was performed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at a reasonable interval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by the management.</a:t>
                      </a:r>
                    </a:p>
                  </a:txBody>
                  <a:tcPr/>
                </a:tc>
                <a:extLst>
                  <a:ext uri="{0D108BD9-81ED-4DB2-BD59-A6C34878D82A}">
                    <a16:rowId xmlns:a16="http://schemas.microsoft.com/office/drawing/2014/main" val="2996065105"/>
                  </a:ext>
                </a:extLst>
              </a:tr>
            </a:tbl>
          </a:graphicData>
        </a:graphic>
      </p:graphicFrame>
    </p:spTree>
    <p:extLst>
      <p:ext uri="{BB962C8B-B14F-4D97-AF65-F5344CB8AC3E}">
        <p14:creationId xmlns:p14="http://schemas.microsoft.com/office/powerpoint/2010/main" val="369864772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06D6D-E4DA-99EC-46D8-FFA64380EA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DE53C-95CB-6BF0-8DA5-9986118384A9}"/>
              </a:ext>
            </a:extLst>
          </p:cNvPr>
          <p:cNvSpPr>
            <a:spLocks noGrp="1"/>
          </p:cNvSpPr>
          <p:nvPr>
            <p:ph type="title"/>
          </p:nvPr>
        </p:nvSpPr>
        <p:spPr>
          <a:xfrm>
            <a:off x="842963" y="78017"/>
            <a:ext cx="11096323" cy="531353"/>
          </a:xfrm>
        </p:spPr>
        <p:txBody>
          <a:bodyPr>
            <a:noAutofit/>
          </a:bodyPr>
          <a:lstStyle/>
          <a:p>
            <a:r>
              <a:rPr lang="en-IN" sz="1800" b="1" dirty="0"/>
              <a:t>Clause 3(ii)(a) of CARO, 2020</a:t>
            </a:r>
            <a:endParaRPr lang="en-IN" sz="1800" dirty="0"/>
          </a:p>
        </p:txBody>
      </p:sp>
      <p:sp>
        <p:nvSpPr>
          <p:cNvPr id="3" name="Content Placeholder 2">
            <a:extLst>
              <a:ext uri="{FF2B5EF4-FFF2-40B4-BE49-F238E27FC236}">
                <a16:creationId xmlns:a16="http://schemas.microsoft.com/office/drawing/2014/main" id="{BAC80E8D-BEC0-508F-8A19-D126CB728814}"/>
              </a:ext>
            </a:extLst>
          </p:cNvPr>
          <p:cNvSpPr>
            <a:spLocks noGrp="1"/>
          </p:cNvSpPr>
          <p:nvPr>
            <p:ph idx="1"/>
          </p:nvPr>
        </p:nvSpPr>
        <p:spPr/>
        <p:txBody>
          <a:bodyPr>
            <a:normAutofit/>
          </a:bodyPr>
          <a:lstStyle/>
          <a:p>
            <a:pPr marL="0" indent="0" algn="just">
              <a:buClr>
                <a:schemeClr val="accent3"/>
              </a:buClr>
              <a:buNone/>
              <a:defRPr/>
            </a:pPr>
            <a:r>
              <a:rPr lang="en-US" b="1" i="1" u="sng" dirty="0">
                <a:solidFill>
                  <a:schemeClr val="accent1">
                    <a:lumMod val="75000"/>
                  </a:schemeClr>
                </a:solidFill>
                <a:ea typeface="Calibri" panose="020F0502020204030204" pitchFamily="34" charset="0"/>
              </a:rPr>
              <a:t>Case:</a:t>
            </a:r>
            <a:r>
              <a:rPr lang="en-US" dirty="0">
                <a:solidFill>
                  <a:schemeClr val="accent1">
                    <a:lumMod val="75000"/>
                  </a:schemeClr>
                </a:solidFill>
                <a:ea typeface="Calibri" panose="020F0502020204030204" pitchFamily="34" charset="0"/>
              </a:rPr>
              <a:t> </a:t>
            </a:r>
          </a:p>
          <a:p>
            <a:pPr marL="0" indent="0" algn="just" eaLnBrk="1" fontAlgn="auto" hangingPunct="1">
              <a:buClr>
                <a:schemeClr val="dk2"/>
              </a:buClr>
              <a:buSzPts val="1800"/>
              <a:buFont typeface="Calibri" panose="020F0502020204030204" pitchFamily="34" charset="0"/>
              <a:buNone/>
              <a:defRPr/>
            </a:pPr>
            <a:r>
              <a:rPr lang="en-US" dirty="0">
                <a:solidFill>
                  <a:schemeClr val="tx1"/>
                </a:solidFill>
                <a:ea typeface="Calibri" panose="020F0502020204030204" pitchFamily="34" charset="0"/>
              </a:rPr>
              <a:t>Various instances were observed where auditors have reported in following manner, while reporting in pursuance to clause 3(ii)(a):</a:t>
            </a:r>
          </a:p>
          <a:p>
            <a:pPr marL="285750" indent="-285750" algn="just" eaLnBrk="1" fontAlgn="auto" hangingPunct="1">
              <a:buClr>
                <a:schemeClr val="dk2"/>
              </a:buClr>
              <a:buSzPts val="1800"/>
              <a:buFont typeface="Arial" panose="020B0604020202020204" pitchFamily="34" charset="0"/>
              <a:buChar char="•"/>
              <a:defRPr/>
            </a:pPr>
            <a:r>
              <a:rPr lang="en-US" dirty="0">
                <a:solidFill>
                  <a:schemeClr val="tx1"/>
                </a:solidFill>
                <a:ea typeface="Calibri" panose="020F0502020204030204" pitchFamily="34" charset="0"/>
              </a:rPr>
              <a:t>Inventories have been physically verified by the management. According to the information &amp; explanations given to us, no discrepancies were noticed on physical verification of inventories. </a:t>
            </a:r>
          </a:p>
          <a:p>
            <a:pPr marL="285750" indent="-285750" algn="just" eaLnBrk="1" fontAlgn="auto" hangingPunct="1">
              <a:buClr>
                <a:schemeClr val="dk2"/>
              </a:buClr>
              <a:buSzPts val="1800"/>
              <a:buFont typeface="Arial" panose="020B0604020202020204" pitchFamily="34" charset="0"/>
              <a:buChar char="•"/>
              <a:defRPr/>
            </a:pPr>
            <a:r>
              <a:rPr lang="en-US" dirty="0">
                <a:solidFill>
                  <a:schemeClr val="tx1"/>
                </a:solidFill>
                <a:ea typeface="Calibri" panose="020F0502020204030204" pitchFamily="34" charset="0"/>
              </a:rPr>
              <a:t>As per the information and explanations given to us, the management has conducted physical verification of inventory at reasonable intervals during the year </a:t>
            </a:r>
            <a:r>
              <a:rPr lang="en-US" b="1" dirty="0">
                <a:solidFill>
                  <a:schemeClr val="tx1"/>
                </a:solidFill>
                <a:ea typeface="Calibri" panose="020F0502020204030204" pitchFamily="34" charset="0"/>
              </a:rPr>
              <a:t>wherever possible and required</a:t>
            </a:r>
            <a:r>
              <a:rPr lang="en-US" dirty="0">
                <a:solidFill>
                  <a:schemeClr val="tx1"/>
                </a:solidFill>
                <a:ea typeface="Calibri" panose="020F0502020204030204" pitchFamily="34" charset="0"/>
              </a:rPr>
              <a:t>, and the discrepancies noticed have been properly dealt with in the books.</a:t>
            </a:r>
          </a:p>
          <a:p>
            <a:pPr marL="0" indent="0" algn="just" eaLnBrk="1" fontAlgn="auto" hangingPunct="1">
              <a:buClr>
                <a:schemeClr val="dk2"/>
              </a:buClr>
              <a:buSzPts val="1800"/>
              <a:buFont typeface="Calibri" panose="020F0502020204030204" pitchFamily="34" charset="0"/>
              <a:buNone/>
              <a:defRPr/>
            </a:pPr>
            <a:r>
              <a:rPr lang="en-GB" b="1" i="1" u="sng" dirty="0">
                <a:solidFill>
                  <a:schemeClr val="accent1">
                    <a:lumMod val="75000"/>
                  </a:schemeClr>
                </a:solidFill>
                <a:ea typeface="Calibri" panose="020F0502020204030204" pitchFamily="34" charset="0"/>
                <a:sym typeface="Palatino Linotype" panose="02040502050505030304"/>
              </a:rPr>
              <a:t>Observation:</a:t>
            </a:r>
            <a:endParaRPr lang="en-IN" dirty="0">
              <a:ea typeface="Calibri" panose="020F0502020204030204" pitchFamily="34" charset="0"/>
            </a:endParaRPr>
          </a:p>
          <a:p>
            <a:pPr algn="just" eaLnBrk="1" fontAlgn="auto" hangingPunct="1">
              <a:buClr>
                <a:schemeClr val="dk2"/>
              </a:buClr>
              <a:buSzPts val="1800"/>
              <a:defRPr/>
            </a:pPr>
            <a:r>
              <a:rPr lang="en-US" dirty="0">
                <a:solidFill>
                  <a:schemeClr val="tx1"/>
                </a:solidFill>
                <a:ea typeface="Calibri" panose="020F0502020204030204" pitchFamily="34" charset="0"/>
              </a:rPr>
              <a:t>In the first case, auditor has not reported as to whether the physical verification was done at reasonable intervals. </a:t>
            </a:r>
          </a:p>
          <a:p>
            <a:pPr algn="just" eaLnBrk="1" fontAlgn="auto" hangingPunct="1">
              <a:buClr>
                <a:schemeClr val="dk2"/>
              </a:buClr>
              <a:buSzPts val="1800"/>
              <a:defRPr/>
            </a:pPr>
            <a:r>
              <a:rPr lang="en-US" dirty="0">
                <a:solidFill>
                  <a:schemeClr val="tx1"/>
                </a:solidFill>
                <a:ea typeface="Calibri" panose="020F0502020204030204" pitchFamily="34" charset="0"/>
              </a:rPr>
              <a:t>In the second case, the use of the phrase </a:t>
            </a:r>
            <a:r>
              <a:rPr lang="en-US" b="1" dirty="0">
                <a:solidFill>
                  <a:schemeClr val="tx1"/>
                </a:solidFill>
                <a:ea typeface="Calibri" panose="020F0502020204030204" pitchFamily="34" charset="0"/>
              </a:rPr>
              <a:t>“wherever possible and required” is not appropriate,</a:t>
            </a:r>
            <a:r>
              <a:rPr lang="en-US" dirty="0">
                <a:solidFill>
                  <a:schemeClr val="tx1"/>
                </a:solidFill>
                <a:ea typeface="Calibri" panose="020F0502020204030204" pitchFamily="34" charset="0"/>
              </a:rPr>
              <a:t> as it may create ambiguity in the minds of readers. The CARO reporting should be based on factual information. </a:t>
            </a:r>
          </a:p>
        </p:txBody>
      </p:sp>
      <p:sp>
        <p:nvSpPr>
          <p:cNvPr id="6" name="TextBox 5">
            <a:extLst>
              <a:ext uri="{FF2B5EF4-FFF2-40B4-BE49-F238E27FC236}">
                <a16:creationId xmlns:a16="http://schemas.microsoft.com/office/drawing/2014/main" id="{60A41A01-3D69-8643-CD0A-913210E767DC}"/>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CARO, 2020</a:t>
            </a:r>
          </a:p>
        </p:txBody>
      </p:sp>
    </p:spTree>
    <p:extLst>
      <p:ext uri="{BB962C8B-B14F-4D97-AF65-F5344CB8AC3E}">
        <p14:creationId xmlns:p14="http://schemas.microsoft.com/office/powerpoint/2010/main" val="224763727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7C4AC-B2D4-1578-E57E-804A328BC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175E90-2577-4927-547B-5B3BB1FCF6BC}"/>
              </a:ext>
            </a:extLst>
          </p:cNvPr>
          <p:cNvSpPr>
            <a:spLocks noGrp="1"/>
          </p:cNvSpPr>
          <p:nvPr>
            <p:ph type="title"/>
          </p:nvPr>
        </p:nvSpPr>
        <p:spPr>
          <a:xfrm>
            <a:off x="842963" y="78017"/>
            <a:ext cx="11096323" cy="531353"/>
          </a:xfrm>
        </p:spPr>
        <p:txBody>
          <a:bodyPr>
            <a:noAutofit/>
          </a:bodyPr>
          <a:lstStyle/>
          <a:p>
            <a:r>
              <a:rPr lang="en-IN" sz="1800" b="1" dirty="0"/>
              <a:t>Clause 3(iii)(c) of CARO, 2020</a:t>
            </a:r>
            <a:endParaRPr lang="en-IN" sz="1800" dirty="0"/>
          </a:p>
        </p:txBody>
      </p:sp>
      <p:sp>
        <p:nvSpPr>
          <p:cNvPr id="3" name="Content Placeholder 2">
            <a:extLst>
              <a:ext uri="{FF2B5EF4-FFF2-40B4-BE49-F238E27FC236}">
                <a16:creationId xmlns:a16="http://schemas.microsoft.com/office/drawing/2014/main" id="{40F776A0-B6D3-4808-8CBE-200E5A3F467E}"/>
              </a:ext>
            </a:extLst>
          </p:cNvPr>
          <p:cNvSpPr>
            <a:spLocks noGrp="1"/>
          </p:cNvSpPr>
          <p:nvPr>
            <p:ph idx="1"/>
          </p:nvPr>
        </p:nvSpPr>
        <p:spPr/>
        <p:txBody>
          <a:bodyPr>
            <a:normAutofit/>
          </a:bodyPr>
          <a:lstStyle/>
          <a:p>
            <a:pPr marL="0" indent="0" algn="just">
              <a:buClr>
                <a:schemeClr val="accent3"/>
              </a:buClr>
              <a:buNone/>
              <a:defRPr/>
            </a:pPr>
            <a:r>
              <a:rPr lang="en-US" b="1" i="1" u="sng" dirty="0">
                <a:solidFill>
                  <a:schemeClr val="accent1">
                    <a:lumMod val="75000"/>
                  </a:schemeClr>
                </a:solidFill>
                <a:ea typeface="Calibri" panose="020F0502020204030204" pitchFamily="34" charset="0"/>
              </a:rPr>
              <a:t>Case:</a:t>
            </a:r>
            <a:r>
              <a:rPr lang="en-US" dirty="0">
                <a:solidFill>
                  <a:schemeClr val="accent1">
                    <a:lumMod val="75000"/>
                  </a:schemeClr>
                </a:solidFill>
                <a:ea typeface="Calibri" panose="020F0502020204030204" pitchFamily="34" charset="0"/>
              </a:rPr>
              <a:t> </a:t>
            </a:r>
          </a:p>
          <a:p>
            <a:pPr marL="0" indent="0" algn="just" eaLnBrk="1" fontAlgn="auto" hangingPunct="1">
              <a:buClr>
                <a:schemeClr val="dk2"/>
              </a:buClr>
              <a:buSzPts val="1800"/>
              <a:buFont typeface="Calibri" panose="020F0502020204030204" pitchFamily="34" charset="0"/>
              <a:buNone/>
              <a:defRPr/>
            </a:pPr>
            <a:r>
              <a:rPr lang="en-US" dirty="0">
                <a:solidFill>
                  <a:schemeClr val="tx1"/>
                </a:solidFill>
                <a:ea typeface="Calibri" panose="020F0502020204030204" pitchFamily="34" charset="0"/>
              </a:rPr>
              <a:t>While reporting in pursuance to clause 3(iii)(c), the auditor reported as follows:</a:t>
            </a:r>
          </a:p>
          <a:p>
            <a:pPr marL="0" indent="0" algn="just" eaLnBrk="1" fontAlgn="auto" hangingPunct="1">
              <a:buClr>
                <a:schemeClr val="dk2"/>
              </a:buClr>
              <a:buSzPts val="1800"/>
              <a:buFont typeface="Calibri" panose="020F0502020204030204" pitchFamily="34" charset="0"/>
              <a:buNone/>
              <a:defRPr/>
            </a:pPr>
            <a:r>
              <a:rPr lang="en-US" dirty="0">
                <a:solidFill>
                  <a:schemeClr val="tx1"/>
                </a:solidFill>
                <a:ea typeface="Calibri" panose="020F0502020204030204" pitchFamily="34" charset="0"/>
              </a:rPr>
              <a:t>According to the information given to us, the borrowers have been regular in the repayment of principles and interest on loans as stipulated.</a:t>
            </a:r>
          </a:p>
          <a:p>
            <a:pPr marL="0" indent="0" algn="just" eaLnBrk="1" fontAlgn="auto" hangingPunct="1">
              <a:buClr>
                <a:schemeClr val="dk2"/>
              </a:buClr>
              <a:buSzPts val="1800"/>
              <a:buFont typeface="Calibri" panose="020F0502020204030204" pitchFamily="34" charset="0"/>
              <a:buNone/>
              <a:defRPr/>
            </a:pPr>
            <a:r>
              <a:rPr lang="en-GB" b="1" i="1" u="sng" dirty="0">
                <a:solidFill>
                  <a:schemeClr val="accent1">
                    <a:lumMod val="75000"/>
                  </a:schemeClr>
                </a:solidFill>
                <a:ea typeface="Calibri" panose="020F0502020204030204" pitchFamily="34" charset="0"/>
                <a:sym typeface="Palatino Linotype" panose="02040502050505030304"/>
              </a:rPr>
              <a:t>Observation:</a:t>
            </a:r>
            <a:endParaRPr lang="en-IN" dirty="0">
              <a:ea typeface="Calibri" panose="020F0502020204030204" pitchFamily="34" charset="0"/>
            </a:endParaRPr>
          </a:p>
          <a:p>
            <a:pPr marL="0" indent="0" algn="just" eaLnBrk="1" fontAlgn="auto" hangingPunct="1">
              <a:buClr>
                <a:schemeClr val="dk2"/>
              </a:buClr>
              <a:buSzPts val="1800"/>
              <a:buNone/>
              <a:defRPr/>
            </a:pPr>
            <a:r>
              <a:rPr lang="en-US" dirty="0">
                <a:solidFill>
                  <a:schemeClr val="tx1"/>
                </a:solidFill>
                <a:ea typeface="Calibri" panose="020F0502020204030204" pitchFamily="34" charset="0"/>
              </a:rPr>
              <a:t>The use of such expression ‘’According to the information given to us’’ may lead users of the financial statements to believe that </a:t>
            </a:r>
            <a:r>
              <a:rPr lang="en-US" b="1" dirty="0">
                <a:solidFill>
                  <a:schemeClr val="tx1"/>
                </a:solidFill>
                <a:ea typeface="Calibri" panose="020F0502020204030204" pitchFamily="34" charset="0"/>
              </a:rPr>
              <a:t>the auditor has merely relied on the information provided by the management </a:t>
            </a:r>
            <a:r>
              <a:rPr lang="en-US" dirty="0">
                <a:solidFill>
                  <a:schemeClr val="tx1"/>
                </a:solidFill>
                <a:ea typeface="Calibri" panose="020F0502020204030204" pitchFamily="34" charset="0"/>
              </a:rPr>
              <a:t>without carrying out any other appropriate audit procedures to verify the information as to whether the repayment of principles and interest on loans is regular or not. </a:t>
            </a:r>
          </a:p>
        </p:txBody>
      </p:sp>
      <p:sp>
        <p:nvSpPr>
          <p:cNvPr id="6" name="TextBox 5">
            <a:extLst>
              <a:ext uri="{FF2B5EF4-FFF2-40B4-BE49-F238E27FC236}">
                <a16:creationId xmlns:a16="http://schemas.microsoft.com/office/drawing/2014/main" id="{2EF77E7B-2BE9-4B23-F266-5A7A58C23845}"/>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CARO, 2020</a:t>
            </a:r>
          </a:p>
        </p:txBody>
      </p:sp>
    </p:spTree>
    <p:extLst>
      <p:ext uri="{BB962C8B-B14F-4D97-AF65-F5344CB8AC3E}">
        <p14:creationId xmlns:p14="http://schemas.microsoft.com/office/powerpoint/2010/main" val="122541609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42963" y="77788"/>
            <a:ext cx="8967787" cy="531812"/>
          </a:xfrm>
        </p:spPr>
        <p:txBody>
          <a:bodyPr/>
          <a:lstStyle/>
          <a:p>
            <a:pPr eaLnBrk="1" hangingPunct="1"/>
            <a:r>
              <a:rPr lang="en-IN" sz="2000" b="1" dirty="0"/>
              <a:t>Clause 3(iv) of CARO, 2020</a:t>
            </a:r>
            <a:endParaRPr lang="en-IN" altLang="en-US" dirty="0"/>
          </a:p>
        </p:txBody>
      </p:sp>
      <p:graphicFrame>
        <p:nvGraphicFramePr>
          <p:cNvPr id="2" name="Content Placeholder 1">
            <a:extLst>
              <a:ext uri="{FF2B5EF4-FFF2-40B4-BE49-F238E27FC236}">
                <a16:creationId xmlns:a16="http://schemas.microsoft.com/office/drawing/2014/main" id="{E1676470-8D87-31BF-4221-06CD437DC237}"/>
              </a:ext>
            </a:extLst>
          </p:cNvPr>
          <p:cNvGraphicFramePr>
            <a:graphicFrameLocks noGrp="1"/>
          </p:cNvGraphicFramePr>
          <p:nvPr>
            <p:ph idx="1"/>
            <p:extLst>
              <p:ext uri="{D42A27DB-BD31-4B8C-83A1-F6EECF244321}">
                <p14:modId xmlns:p14="http://schemas.microsoft.com/office/powerpoint/2010/main" val="1109858179"/>
              </p:ext>
            </p:extLst>
          </p:nvPr>
        </p:nvGraphicFramePr>
        <p:xfrm>
          <a:off x="355600" y="1003300"/>
          <a:ext cx="11434762" cy="5265811"/>
        </p:xfrm>
        <a:graphic>
          <a:graphicData uri="http://schemas.openxmlformats.org/drawingml/2006/table">
            <a:tbl>
              <a:tblPr firstRow="1" bandRow="1">
                <a:tableStyleId>{9DCAF9ED-07DC-4A11-8D7F-57B35C25682E}</a:tableStyleId>
              </a:tblPr>
              <a:tblGrid>
                <a:gridCol w="5717381">
                  <a:extLst>
                    <a:ext uri="{9D8B030D-6E8A-4147-A177-3AD203B41FA5}">
                      <a16:colId xmlns:a16="http://schemas.microsoft.com/office/drawing/2014/main" val="4159933786"/>
                    </a:ext>
                  </a:extLst>
                </a:gridCol>
                <a:gridCol w="5717381">
                  <a:extLst>
                    <a:ext uri="{9D8B030D-6E8A-4147-A177-3AD203B41FA5}">
                      <a16:colId xmlns:a16="http://schemas.microsoft.com/office/drawing/2014/main" val="1108475165"/>
                    </a:ext>
                  </a:extLst>
                </a:gridCol>
              </a:tblGrid>
              <a:tr h="510931">
                <a:tc>
                  <a:txBody>
                    <a:bodyPr/>
                    <a:lstStyle/>
                    <a:p>
                      <a:pPr marL="0" indent="0" algn="just">
                        <a:buClr>
                          <a:schemeClr val="accent3"/>
                        </a:buClr>
                        <a:buNone/>
                        <a:defRPr/>
                      </a:pPr>
                      <a:r>
                        <a:rPr lang="en-US" sz="1800" b="1" u="none" dirty="0">
                          <a:solidFill>
                            <a:schemeClr val="bg1"/>
                          </a:solidFill>
                          <a:latin typeface="Calibri" panose="020F0502020204030204" pitchFamily="34" charset="0"/>
                          <a:ea typeface="Calibri" panose="020F0502020204030204" pitchFamily="34" charset="0"/>
                          <a:cs typeface="Calibri" panose="020F0502020204030204" pitchFamily="34" charset="0"/>
                        </a:rPr>
                        <a:t>Case:</a:t>
                      </a:r>
                      <a:r>
                        <a:rPr lang="en-US" sz="1800" u="none" dirty="0">
                          <a:solidFill>
                            <a:schemeClr val="bg1"/>
                          </a:solidFill>
                          <a:latin typeface="Calibri" panose="020F0502020204030204" pitchFamily="34" charset="0"/>
                          <a:ea typeface="Calibri" panose="020F0502020204030204" pitchFamily="34" charset="0"/>
                          <a:cs typeface="Calibri" panose="020F0502020204030204" pitchFamily="34" charset="0"/>
                        </a:rPr>
                        <a:t> </a:t>
                      </a:r>
                    </a:p>
                  </a:txBody>
                  <a:tcPr/>
                </a:tc>
                <a:tc>
                  <a:txBody>
                    <a:bodyPr/>
                    <a:lstStyle/>
                    <a:p>
                      <a:r>
                        <a:rPr lang="en-GB" sz="1800" b="1" u="none" dirty="0">
                          <a:solidFill>
                            <a:schemeClr val="bg1"/>
                          </a:solidFill>
                          <a:latin typeface="Calibri" panose="020F0502020204030204" pitchFamily="34" charset="0"/>
                          <a:ea typeface="Calibri" panose="020F0502020204030204" pitchFamily="34" charset="0"/>
                          <a:cs typeface="Calibri" panose="020F0502020204030204" pitchFamily="34" charset="0"/>
                          <a:sym typeface="Palatino Linotype" panose="02040502050505030304"/>
                        </a:rPr>
                        <a:t>Observation:</a:t>
                      </a:r>
                      <a:endParaRPr lang="en-IN" sz="1800" u="none"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1947891"/>
                  </a:ext>
                </a:extLst>
              </a:tr>
              <a:tr h="51093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company has complied with the provisions of Section 185 and 186 of the Companies Act, 2013 in respect of making investments.</a:t>
                      </a:r>
                    </a:p>
                  </a:txBody>
                  <a:tcPr/>
                </a:tc>
                <a:tc>
                  <a:txBody>
                    <a:bodyPr/>
                    <a:lstStyle/>
                    <a:p>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auditor has not reported on compliance of section 185 and 186 in respect of loans given, and guarantee &amp; security provided.</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96065105"/>
                  </a:ext>
                </a:extLst>
              </a:tr>
              <a:tr h="66421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Company has not made any loans and guarantees or security to person covered in section 185, therefore, requirement of section 185 of the Companies Act, 2013 is not applicable. </a:t>
                      </a: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800" b="0" dirty="0">
                          <a:solidFill>
                            <a:schemeClr val="tx1"/>
                          </a:solidFill>
                          <a:latin typeface="Calibri" panose="020F0502020204030204" pitchFamily="34" charset="0"/>
                          <a:ea typeface="Calibri" panose="020F0502020204030204" pitchFamily="34" charset="0"/>
                          <a:cs typeface="Calibri" panose="020F0502020204030204" pitchFamily="34" charset="0"/>
                        </a:rPr>
                        <a:t>The relevant notes show that the company had given loan to directors.</a:t>
                      </a:r>
                    </a:p>
                    <a:p>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Auditor’s reporting contradicts with the facts presented in the financial statements.</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43664503"/>
                  </a:ext>
                </a:extLst>
              </a:tr>
              <a:tr h="66421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Auditor reported that requirements of Section 186 has been complied with, however, the company has provided interest free loans to its holding company, which is non-compliance of section 186(7).</a:t>
                      </a:r>
                    </a:p>
                  </a:txBody>
                  <a:tcPr/>
                </a:tc>
                <a:tc>
                  <a:txBody>
                    <a:bodyPr/>
                    <a:lstStyle/>
                    <a:p>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Auditor’s reporting contradicts with the facts presented in the financial statements.</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24521674"/>
                  </a:ext>
                </a:extLst>
              </a:tr>
              <a:tr h="970768">
                <a:tc>
                  <a:txBody>
                    <a:bodyPr/>
                    <a:lstStyle/>
                    <a:p>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Based on the information and explanations given to us, being an infrastructure company, provision of section 186 of the Act is not applicable to the Company and hence not commented upon.</a:t>
                      </a:r>
                      <a:endParaRPr lang="en-IN" sz="1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requirement of section 186(1) is applicable to infrastructure companies, and therefore, auditor should have given his comment on compliance with section 186(1) by the company in line with paragraph 3(iv) of CARO, 2020.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(Refer Section 186(11)(a) of the Companies Act, 2013)</a:t>
                      </a:r>
                    </a:p>
                  </a:txBody>
                  <a:tcPr/>
                </a:tc>
                <a:extLst>
                  <a:ext uri="{0D108BD9-81ED-4DB2-BD59-A6C34878D82A}">
                    <a16:rowId xmlns:a16="http://schemas.microsoft.com/office/drawing/2014/main" val="132211392"/>
                  </a:ext>
                </a:extLst>
              </a:tr>
            </a:tbl>
          </a:graphicData>
        </a:graphic>
      </p:graphicFrame>
      <p:sp>
        <p:nvSpPr>
          <p:cNvPr id="3" name="TextBox 2">
            <a:extLst>
              <a:ext uri="{FF2B5EF4-FFF2-40B4-BE49-F238E27FC236}">
                <a16:creationId xmlns:a16="http://schemas.microsoft.com/office/drawing/2014/main" id="{5F96A1EA-483A-D9C3-E9C5-9A693723B930}"/>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CARO, 2020</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A7784-0780-9BF0-9D6E-F32497579E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D77FB3-0E08-E741-0819-8A54416E0D5E}"/>
              </a:ext>
            </a:extLst>
          </p:cNvPr>
          <p:cNvSpPr>
            <a:spLocks noGrp="1"/>
          </p:cNvSpPr>
          <p:nvPr>
            <p:ph type="title"/>
          </p:nvPr>
        </p:nvSpPr>
        <p:spPr>
          <a:xfrm>
            <a:off x="842963" y="78017"/>
            <a:ext cx="11096323" cy="531353"/>
          </a:xfrm>
        </p:spPr>
        <p:txBody>
          <a:bodyPr>
            <a:noAutofit/>
          </a:bodyPr>
          <a:lstStyle/>
          <a:p>
            <a:r>
              <a:rPr lang="en-IN" sz="1800" b="1" dirty="0"/>
              <a:t>Clause 3(v) of CARO, 2020</a:t>
            </a:r>
            <a:endParaRPr lang="en-IN" sz="1800" dirty="0"/>
          </a:p>
        </p:txBody>
      </p:sp>
      <p:sp>
        <p:nvSpPr>
          <p:cNvPr id="3" name="Content Placeholder 2">
            <a:extLst>
              <a:ext uri="{FF2B5EF4-FFF2-40B4-BE49-F238E27FC236}">
                <a16:creationId xmlns:a16="http://schemas.microsoft.com/office/drawing/2014/main" id="{B13605F2-DC71-BA5C-492D-D70E2378415C}"/>
              </a:ext>
            </a:extLst>
          </p:cNvPr>
          <p:cNvSpPr>
            <a:spLocks noGrp="1"/>
          </p:cNvSpPr>
          <p:nvPr>
            <p:ph idx="1"/>
          </p:nvPr>
        </p:nvSpPr>
        <p:spPr/>
        <p:txBody>
          <a:bodyPr>
            <a:normAutofit/>
          </a:bodyPr>
          <a:lstStyle/>
          <a:p>
            <a:pPr marL="0" indent="0" algn="just">
              <a:buClr>
                <a:schemeClr val="accent3"/>
              </a:buClr>
              <a:buNone/>
              <a:defRPr/>
            </a:pPr>
            <a:r>
              <a:rPr lang="en-US" b="1" i="1" u="sng" dirty="0">
                <a:solidFill>
                  <a:schemeClr val="accent1">
                    <a:lumMod val="75000"/>
                  </a:schemeClr>
                </a:solidFill>
                <a:ea typeface="Calibri" panose="020F0502020204030204" pitchFamily="34" charset="0"/>
              </a:rPr>
              <a:t>Case:</a:t>
            </a:r>
            <a:r>
              <a:rPr lang="en-US" dirty="0">
                <a:solidFill>
                  <a:schemeClr val="accent1">
                    <a:lumMod val="75000"/>
                  </a:schemeClr>
                </a:solidFill>
                <a:ea typeface="Calibri" panose="020F0502020204030204" pitchFamily="34" charset="0"/>
              </a:rPr>
              <a:t> </a:t>
            </a:r>
          </a:p>
          <a:p>
            <a:pPr marL="0" indent="0" algn="just" eaLnBrk="1" fontAlgn="auto" hangingPunct="1">
              <a:buClr>
                <a:schemeClr val="dk2"/>
              </a:buClr>
              <a:buSzPts val="1800"/>
              <a:buFont typeface="Calibri" panose="020F0502020204030204" pitchFamily="34" charset="0"/>
              <a:buNone/>
              <a:defRPr/>
            </a:pPr>
            <a:r>
              <a:rPr lang="en-US" dirty="0">
                <a:solidFill>
                  <a:schemeClr val="tx1"/>
                </a:solidFill>
                <a:ea typeface="Calibri" panose="020F0502020204030204" pitchFamily="34" charset="0"/>
              </a:rPr>
              <a:t>In pursuance to clause 3(v), the auditor reported as follows:</a:t>
            </a:r>
          </a:p>
          <a:p>
            <a:pPr marL="0" indent="0" algn="just" eaLnBrk="1" fontAlgn="auto" hangingPunct="1">
              <a:buClr>
                <a:schemeClr val="dk2"/>
              </a:buClr>
              <a:buSzPts val="1800"/>
              <a:buNone/>
              <a:defRPr/>
            </a:pPr>
            <a:r>
              <a:rPr lang="en-US" dirty="0">
                <a:solidFill>
                  <a:schemeClr val="tx1"/>
                </a:solidFill>
                <a:ea typeface="Calibri" panose="020F0502020204030204" pitchFamily="34" charset="0"/>
              </a:rPr>
              <a:t>“The Company has not accepted deposits from the public, under the directives issued by the Reserve Bank of India and the provisions of the section 73 to 76 of the Act and the rules framed there under. However, temporary loans have been taken from employee welfare trust without adequate records.”</a:t>
            </a:r>
          </a:p>
          <a:p>
            <a:pPr marL="0" indent="0" algn="just" eaLnBrk="1" fontAlgn="auto" hangingPunct="1">
              <a:buClr>
                <a:schemeClr val="dk2"/>
              </a:buClr>
              <a:buSzPts val="1800"/>
              <a:buNone/>
              <a:defRPr/>
            </a:pPr>
            <a:r>
              <a:rPr lang="en-GB" b="1" i="1" u="sng" dirty="0">
                <a:solidFill>
                  <a:schemeClr val="accent1">
                    <a:lumMod val="75000"/>
                  </a:schemeClr>
                </a:solidFill>
                <a:ea typeface="Calibri" panose="020F0502020204030204" pitchFamily="34" charset="0"/>
                <a:sym typeface="Palatino Linotype" panose="02040502050505030304"/>
              </a:rPr>
              <a:t>Observation:</a:t>
            </a:r>
            <a:endParaRPr lang="en-IN" dirty="0">
              <a:ea typeface="Calibri" panose="020F0502020204030204" pitchFamily="34" charset="0"/>
            </a:endParaRPr>
          </a:p>
          <a:p>
            <a:pPr marL="0" indent="0" algn="just" eaLnBrk="1" fontAlgn="auto" hangingPunct="1">
              <a:buClr>
                <a:schemeClr val="dk2"/>
              </a:buClr>
              <a:buSzPts val="1800"/>
              <a:buNone/>
              <a:defRPr/>
            </a:pPr>
            <a:r>
              <a:rPr lang="en-US" dirty="0">
                <a:solidFill>
                  <a:schemeClr val="tx1"/>
                </a:solidFill>
                <a:ea typeface="Calibri" panose="020F0502020204030204" pitchFamily="34" charset="0"/>
              </a:rPr>
              <a:t>If those temporary loans fall within purview of Section 73 to 76 of Companies Act, they should have been clearly reported. However, if the loans fall outside the scope of these sections and the auditor still wishes to draw the reader’s attention to such facts, it should have been reported as ‘Emphasis of Matter’ in accordance with SA 706. </a:t>
            </a:r>
          </a:p>
        </p:txBody>
      </p:sp>
      <p:sp>
        <p:nvSpPr>
          <p:cNvPr id="6" name="TextBox 5">
            <a:extLst>
              <a:ext uri="{FF2B5EF4-FFF2-40B4-BE49-F238E27FC236}">
                <a16:creationId xmlns:a16="http://schemas.microsoft.com/office/drawing/2014/main" id="{882E5E09-B8D2-47BE-FD2C-C3E7EB730423}"/>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CARO, 2020</a:t>
            </a:r>
          </a:p>
        </p:txBody>
      </p:sp>
    </p:spTree>
    <p:extLst>
      <p:ext uri="{BB962C8B-B14F-4D97-AF65-F5344CB8AC3E}">
        <p14:creationId xmlns:p14="http://schemas.microsoft.com/office/powerpoint/2010/main" val="392006753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4" name="Title 1"/>
          <p:cNvSpPr txBox="1"/>
          <p:nvPr/>
        </p:nvSpPr>
        <p:spPr>
          <a:xfrm>
            <a:off x="550862" y="1429498"/>
            <a:ext cx="11090275" cy="200279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defRPr/>
            </a:pPr>
            <a:r>
              <a:rPr lang="en-US" sz="48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Observations </a:t>
            </a:r>
            <a:r>
              <a:rPr lang="en-IN" altLang="en-US" sz="48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r</a:t>
            </a:r>
            <a:r>
              <a:rPr lang="en-US" sz="48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elated </a:t>
            </a:r>
            <a:r>
              <a:rPr lang="en-IN" altLang="en-US" sz="48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a:t>
            </a:r>
            <a:r>
              <a:rPr lang="en-US" sz="48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 </a:t>
            </a:r>
          </a:p>
          <a:p>
            <a:pPr>
              <a:defRPr/>
            </a:pPr>
            <a:r>
              <a:rPr lang="en-IN" sz="48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Palatino Linotype" panose="02040502050505030304"/>
              </a:rPr>
              <a:t>Standards on Auditing (SAs)</a:t>
            </a:r>
            <a:r>
              <a:rPr lang="en-US" sz="48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en-US" sz="4800"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4427" y="3432288"/>
            <a:ext cx="1783147" cy="1790968"/>
          </a:xfrm>
          <a:prstGeom prst="rect">
            <a:avLst/>
          </a:prstGeom>
          <a:noFill/>
          <a:ln>
            <a:noFill/>
          </a:ln>
        </p:spPr>
      </p:pic>
      <p:sp>
        <p:nvSpPr>
          <p:cNvPr id="3" name="Google Shape;67;p13"/>
          <p:cNvSpPr txBox="1"/>
          <p:nvPr/>
        </p:nvSpPr>
        <p:spPr>
          <a:xfrm>
            <a:off x="2895600" y="5698672"/>
            <a:ext cx="6400800" cy="719667"/>
          </a:xfrm>
          <a:prstGeom prst="rect">
            <a:avLst/>
          </a:prstGeom>
        </p:spPr>
        <p:txBody>
          <a:bodyPr spcFirstLastPara="1" vert="horz" wrap="square" lIns="121900" tIns="121900" rIns="121900" bIns="1219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defRPr/>
            </a:pPr>
            <a:r>
              <a:rPr kumimoji="0" lang="en-IN" sz="2400" b="0" i="0" u="none" strike="noStrike" kern="1200" cap="none" spc="0" normalizeH="0" baseline="0" noProof="0" dirty="0">
                <a:ln>
                  <a:noFill/>
                </a:ln>
                <a:solidFill>
                  <a:schemeClr val="accent5">
                    <a:lumMod val="50000"/>
                  </a:scheme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Calibri" panose="020F0502020204030204" pitchFamily="34" charset="0"/>
                <a:sym typeface="Palatino Linotype" panose="02040502050505030304"/>
              </a:rPr>
              <a:t>Financial Reporting Review Board (FRRB)</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defRPr/>
            </a:pPr>
            <a:r>
              <a:rPr kumimoji="0" lang="en-IN"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Palatino Linotype" panose="02040502050505030304"/>
                <a:cs typeface="Times New Roman" panose="02020603050405020304" pitchFamily="18" charset="0"/>
                <a:sym typeface="Palatino Linotype" panose="02040502050505030304"/>
              </a:rPr>
              <a:t> </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56919-03D3-23FF-BB59-55A8972A85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C59B00-D92C-329C-B0E3-6D4905AF7647}"/>
              </a:ext>
            </a:extLst>
          </p:cNvPr>
          <p:cNvSpPr>
            <a:spLocks noGrp="1"/>
          </p:cNvSpPr>
          <p:nvPr>
            <p:ph type="title"/>
          </p:nvPr>
        </p:nvSpPr>
        <p:spPr>
          <a:xfrm>
            <a:off x="842963" y="78017"/>
            <a:ext cx="11096323" cy="531353"/>
          </a:xfrm>
        </p:spPr>
        <p:txBody>
          <a:bodyPr>
            <a:noAutofit/>
          </a:bodyPr>
          <a:lstStyle/>
          <a:p>
            <a:r>
              <a:rPr lang="en-IN" sz="1800" b="1" dirty="0"/>
              <a:t>Clause 3(vi) of CARO, 2020</a:t>
            </a:r>
            <a:endParaRPr lang="en-IN" sz="1800" dirty="0"/>
          </a:p>
        </p:txBody>
      </p:sp>
      <p:sp>
        <p:nvSpPr>
          <p:cNvPr id="3" name="Content Placeholder 2">
            <a:extLst>
              <a:ext uri="{FF2B5EF4-FFF2-40B4-BE49-F238E27FC236}">
                <a16:creationId xmlns:a16="http://schemas.microsoft.com/office/drawing/2014/main" id="{5F514996-0D9B-4E02-8515-869172AA70F4}"/>
              </a:ext>
            </a:extLst>
          </p:cNvPr>
          <p:cNvSpPr>
            <a:spLocks noGrp="1"/>
          </p:cNvSpPr>
          <p:nvPr>
            <p:ph idx="1"/>
          </p:nvPr>
        </p:nvSpPr>
        <p:spPr/>
        <p:txBody>
          <a:bodyPr>
            <a:normAutofit/>
          </a:bodyPr>
          <a:lstStyle/>
          <a:p>
            <a:pPr marL="0" indent="0" algn="just">
              <a:buClr>
                <a:schemeClr val="accent3"/>
              </a:buClr>
              <a:buNone/>
              <a:defRPr/>
            </a:pPr>
            <a:r>
              <a:rPr lang="en-US" b="1" i="1" u="sng" dirty="0">
                <a:solidFill>
                  <a:schemeClr val="accent1">
                    <a:lumMod val="75000"/>
                  </a:schemeClr>
                </a:solidFill>
                <a:ea typeface="Calibri" panose="020F0502020204030204" pitchFamily="34" charset="0"/>
              </a:rPr>
              <a:t>Case:</a:t>
            </a:r>
            <a:r>
              <a:rPr lang="en-US" dirty="0">
                <a:solidFill>
                  <a:schemeClr val="accent1">
                    <a:lumMod val="75000"/>
                  </a:schemeClr>
                </a:solidFill>
                <a:ea typeface="Calibri" panose="020F0502020204030204" pitchFamily="34" charset="0"/>
              </a:rPr>
              <a:t> </a:t>
            </a:r>
          </a:p>
          <a:p>
            <a:pPr marL="0" indent="0" algn="just" eaLnBrk="1" fontAlgn="auto" hangingPunct="1">
              <a:buClr>
                <a:schemeClr val="dk2"/>
              </a:buClr>
              <a:buSzPts val="1800"/>
              <a:buFont typeface="Calibri" panose="020F0502020204030204" pitchFamily="34" charset="0"/>
              <a:buNone/>
              <a:defRPr/>
            </a:pPr>
            <a:r>
              <a:rPr lang="en-US" dirty="0">
                <a:solidFill>
                  <a:schemeClr val="tx1"/>
                </a:solidFill>
                <a:ea typeface="Calibri" panose="020F0502020204030204" pitchFamily="34" charset="0"/>
              </a:rPr>
              <a:t>In pursuance to clause 3(vi), the auditor reported as follows:</a:t>
            </a:r>
          </a:p>
          <a:p>
            <a:pPr marL="0" indent="0" algn="just" eaLnBrk="1" fontAlgn="auto" hangingPunct="1">
              <a:buClr>
                <a:schemeClr val="dk2"/>
              </a:buClr>
              <a:buSzPts val="1800"/>
              <a:buFont typeface="Calibri" panose="020F0502020204030204" pitchFamily="34" charset="0"/>
              <a:buNone/>
              <a:defRPr/>
            </a:pPr>
            <a:r>
              <a:rPr lang="en-US" dirty="0">
                <a:solidFill>
                  <a:schemeClr val="tx1"/>
                </a:solidFill>
                <a:ea typeface="Calibri" panose="020F0502020204030204" pitchFamily="34" charset="0"/>
              </a:rPr>
              <a:t>“The Central Government has prescribed maintenance of cost records under section 148(1)(d) of the Companies Act, 2013. </a:t>
            </a:r>
            <a:r>
              <a:rPr lang="en-US" b="1" dirty="0">
                <a:solidFill>
                  <a:schemeClr val="tx1"/>
                </a:solidFill>
                <a:ea typeface="Calibri" panose="020F0502020204030204" pitchFamily="34" charset="0"/>
              </a:rPr>
              <a:t>As explained to us such records are at the advance stage of preparation</a:t>
            </a:r>
            <a:r>
              <a:rPr lang="en-US" dirty="0">
                <a:solidFill>
                  <a:schemeClr val="tx1"/>
                </a:solidFill>
                <a:ea typeface="Calibri" panose="020F0502020204030204" pitchFamily="34" charset="0"/>
              </a:rPr>
              <a:t>.”</a:t>
            </a:r>
            <a:endParaRPr lang="en-US" dirty="0">
              <a:ea typeface="Calibri" panose="020F0502020204030204" pitchFamily="34" charset="0"/>
            </a:endParaRPr>
          </a:p>
          <a:p>
            <a:pPr marL="0" indent="0" algn="just" eaLnBrk="1" fontAlgn="auto" hangingPunct="1">
              <a:buClr>
                <a:schemeClr val="dk2"/>
              </a:buClr>
              <a:buSzPts val="1800"/>
              <a:buNone/>
              <a:defRPr/>
            </a:pPr>
            <a:r>
              <a:rPr lang="en-GB" b="1" i="1" u="sng" dirty="0">
                <a:solidFill>
                  <a:schemeClr val="accent1">
                    <a:lumMod val="75000"/>
                  </a:schemeClr>
                </a:solidFill>
                <a:ea typeface="Calibri" panose="020F0502020204030204" pitchFamily="34" charset="0"/>
                <a:sym typeface="Palatino Linotype" panose="02040502050505030304"/>
              </a:rPr>
              <a:t>Observation:</a:t>
            </a:r>
            <a:endParaRPr lang="en-IN" dirty="0">
              <a:ea typeface="Calibri" panose="020F0502020204030204" pitchFamily="34" charset="0"/>
            </a:endParaRPr>
          </a:p>
          <a:p>
            <a:pPr marL="0" indent="0" algn="just" eaLnBrk="1" fontAlgn="auto" hangingPunct="1">
              <a:buClr>
                <a:schemeClr val="dk2"/>
              </a:buClr>
              <a:buSzPts val="1800"/>
              <a:buNone/>
              <a:defRPr/>
            </a:pPr>
            <a:r>
              <a:rPr lang="en-US" dirty="0">
                <a:solidFill>
                  <a:schemeClr val="tx1"/>
                </a:solidFill>
                <a:ea typeface="Calibri" panose="020F0502020204030204" pitchFamily="34" charset="0"/>
              </a:rPr>
              <a:t>The auditor has stated that ‘as explained to us’, which </a:t>
            </a:r>
            <a:r>
              <a:rPr lang="en-US" b="1" dirty="0">
                <a:solidFill>
                  <a:schemeClr val="tx1"/>
                </a:solidFill>
                <a:ea typeface="Calibri" panose="020F0502020204030204" pitchFamily="34" charset="0"/>
              </a:rPr>
              <a:t>indicates that he has not examined the facts being reported</a:t>
            </a:r>
            <a:r>
              <a:rPr lang="en-US" dirty="0">
                <a:solidFill>
                  <a:schemeClr val="tx1"/>
                </a:solidFill>
                <a:ea typeface="Calibri" panose="020F0502020204030204" pitchFamily="34" charset="0"/>
              </a:rPr>
              <a:t>. On the contrary, he had simply relied on the explanation of the management regarding the maintenance of cost records. Appropriate audit procedures should be adopted by the auditor.</a:t>
            </a:r>
          </a:p>
        </p:txBody>
      </p:sp>
      <p:sp>
        <p:nvSpPr>
          <p:cNvPr id="6" name="TextBox 5">
            <a:extLst>
              <a:ext uri="{FF2B5EF4-FFF2-40B4-BE49-F238E27FC236}">
                <a16:creationId xmlns:a16="http://schemas.microsoft.com/office/drawing/2014/main" id="{F94A99EC-7156-A2CC-67A9-540A8610A9C0}"/>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CARO, 2020</a:t>
            </a:r>
          </a:p>
        </p:txBody>
      </p:sp>
    </p:spTree>
    <p:extLst>
      <p:ext uri="{BB962C8B-B14F-4D97-AF65-F5344CB8AC3E}">
        <p14:creationId xmlns:p14="http://schemas.microsoft.com/office/powerpoint/2010/main" val="309889164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1C6CF-119D-B72B-C317-AB796C063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5CE16B-9BD9-0788-5C1D-CA412646D705}"/>
              </a:ext>
            </a:extLst>
          </p:cNvPr>
          <p:cNvSpPr>
            <a:spLocks noGrp="1"/>
          </p:cNvSpPr>
          <p:nvPr>
            <p:ph type="title"/>
          </p:nvPr>
        </p:nvSpPr>
        <p:spPr>
          <a:xfrm>
            <a:off x="842963" y="78017"/>
            <a:ext cx="11096323" cy="531353"/>
          </a:xfrm>
        </p:spPr>
        <p:txBody>
          <a:bodyPr>
            <a:noAutofit/>
          </a:bodyPr>
          <a:lstStyle/>
          <a:p>
            <a:r>
              <a:rPr lang="en-IN" sz="1800" b="1" dirty="0"/>
              <a:t>Clause 3(vii)(a) of CARO, 2020</a:t>
            </a:r>
            <a:endParaRPr lang="en-IN" sz="1800" dirty="0"/>
          </a:p>
        </p:txBody>
      </p:sp>
      <p:sp>
        <p:nvSpPr>
          <p:cNvPr id="3" name="Content Placeholder 2">
            <a:extLst>
              <a:ext uri="{FF2B5EF4-FFF2-40B4-BE49-F238E27FC236}">
                <a16:creationId xmlns:a16="http://schemas.microsoft.com/office/drawing/2014/main" id="{D87E4D6F-9D04-9AE6-DA58-C71BB0BE6F90}"/>
              </a:ext>
            </a:extLst>
          </p:cNvPr>
          <p:cNvSpPr>
            <a:spLocks noGrp="1"/>
          </p:cNvSpPr>
          <p:nvPr>
            <p:ph idx="1"/>
          </p:nvPr>
        </p:nvSpPr>
        <p:spPr/>
        <p:txBody>
          <a:bodyPr>
            <a:noAutofit/>
          </a:bodyPr>
          <a:lstStyle/>
          <a:p>
            <a:pPr marL="0" indent="0" algn="just">
              <a:buClr>
                <a:schemeClr val="accent3"/>
              </a:buClr>
              <a:buNone/>
              <a:defRPr/>
            </a:pPr>
            <a:r>
              <a:rPr lang="en-US" b="1" i="1" u="sng" dirty="0">
                <a:solidFill>
                  <a:schemeClr val="accent1">
                    <a:lumMod val="75000"/>
                  </a:schemeClr>
                </a:solidFill>
                <a:ea typeface="Calibri" panose="020F0502020204030204" pitchFamily="34" charset="0"/>
              </a:rPr>
              <a:t>Case:</a:t>
            </a:r>
            <a:r>
              <a:rPr lang="en-US" dirty="0">
                <a:solidFill>
                  <a:schemeClr val="accent1">
                    <a:lumMod val="75000"/>
                  </a:schemeClr>
                </a:solidFill>
                <a:ea typeface="Calibri" panose="020F0502020204030204" pitchFamily="34" charset="0"/>
              </a:rPr>
              <a:t> </a:t>
            </a:r>
          </a:p>
          <a:p>
            <a:pPr marL="0" indent="0" algn="just" eaLnBrk="1" fontAlgn="auto" hangingPunct="1">
              <a:buClr>
                <a:schemeClr val="dk2"/>
              </a:buClr>
              <a:buSzPts val="1800"/>
              <a:buFont typeface="Calibri" panose="020F0502020204030204" pitchFamily="34" charset="0"/>
              <a:buNone/>
              <a:defRPr/>
            </a:pPr>
            <a:r>
              <a:rPr lang="en-US" dirty="0">
                <a:solidFill>
                  <a:schemeClr val="tx1"/>
                </a:solidFill>
                <a:ea typeface="Calibri" panose="020F0502020204030204" pitchFamily="34" charset="0"/>
              </a:rPr>
              <a:t>While reporting in pursuance to clause 3(vii)(a), certain auditors have reported in following manner:</a:t>
            </a:r>
          </a:p>
          <a:p>
            <a:pPr marL="285750" indent="-285750" algn="just" eaLnBrk="1" fontAlgn="auto" hangingPunct="1">
              <a:buClr>
                <a:schemeClr val="dk2"/>
              </a:buClr>
              <a:buSzPts val="1800"/>
              <a:buFont typeface="Arial" panose="020B0604020202020204" pitchFamily="34" charset="0"/>
              <a:buChar char="•"/>
              <a:defRPr/>
            </a:pPr>
            <a:r>
              <a:rPr lang="en-US" dirty="0">
                <a:solidFill>
                  <a:schemeClr val="tx1"/>
                </a:solidFill>
                <a:ea typeface="Calibri" panose="020F0502020204030204" pitchFamily="34" charset="0"/>
              </a:rPr>
              <a:t>According to information and explanation given to us there are no dues relating to sales tax, wealth tax, income tax, service tax etc. which have not been deposited on account  of any dispute.</a:t>
            </a:r>
          </a:p>
          <a:p>
            <a:pPr marL="285750" indent="-285750" algn="just" eaLnBrk="1" fontAlgn="auto" hangingPunct="1">
              <a:buClr>
                <a:schemeClr val="dk2"/>
              </a:buClr>
              <a:buSzPts val="1800"/>
              <a:buFont typeface="Arial" panose="020B0604020202020204" pitchFamily="34" charset="0"/>
              <a:buChar char="•"/>
              <a:defRPr/>
            </a:pPr>
            <a:r>
              <a:rPr lang="en-US" dirty="0">
                <a:solidFill>
                  <a:schemeClr val="tx1"/>
                </a:solidFill>
                <a:ea typeface="Calibri" panose="020F0502020204030204" pitchFamily="34" charset="0"/>
              </a:rPr>
              <a:t>The company is regular in depositing with appropriate authorities undisputed statutory dues, including Provident Fund, Employees State Insurance, Income Tax, Sales Tax, service tax, duty of Custom, duty of excise, value added tax, </a:t>
            </a:r>
            <a:r>
              <a:rPr lang="en-US" dirty="0" err="1">
                <a:solidFill>
                  <a:schemeClr val="tx1"/>
                </a:solidFill>
                <a:ea typeface="Calibri" panose="020F0502020204030204" pitchFamily="34" charset="0"/>
              </a:rPr>
              <a:t>cess</a:t>
            </a:r>
            <a:r>
              <a:rPr lang="en-US" dirty="0">
                <a:solidFill>
                  <a:schemeClr val="tx1"/>
                </a:solidFill>
                <a:ea typeface="Calibri" panose="020F0502020204030204" pitchFamily="34" charset="0"/>
              </a:rPr>
              <a:t> and any other statutory dues applicable to it.</a:t>
            </a:r>
          </a:p>
          <a:p>
            <a:pPr marL="0" indent="0" algn="just" eaLnBrk="1" fontAlgn="auto" hangingPunct="1">
              <a:buClr>
                <a:schemeClr val="dk2"/>
              </a:buClr>
              <a:buSzPts val="1800"/>
              <a:buNone/>
              <a:defRPr/>
            </a:pPr>
            <a:r>
              <a:rPr lang="en-GB" b="1" i="1" u="sng" dirty="0">
                <a:solidFill>
                  <a:schemeClr val="accent1">
                    <a:lumMod val="75000"/>
                  </a:schemeClr>
                </a:solidFill>
                <a:ea typeface="Calibri" panose="020F0502020204030204" pitchFamily="34" charset="0"/>
                <a:sym typeface="Palatino Linotype" panose="02040502050505030304"/>
              </a:rPr>
              <a:t>Observation:</a:t>
            </a:r>
            <a:endParaRPr lang="en-IN" dirty="0">
              <a:ea typeface="Calibri" panose="020F0502020204030204" pitchFamily="34" charset="0"/>
            </a:endParaRPr>
          </a:p>
          <a:p>
            <a:pPr algn="just" eaLnBrk="1" fontAlgn="auto" hangingPunct="1">
              <a:buClr>
                <a:schemeClr val="dk2"/>
              </a:buClr>
              <a:buSzPts val="1800"/>
              <a:defRPr/>
            </a:pPr>
            <a:r>
              <a:rPr lang="en-US" dirty="0">
                <a:solidFill>
                  <a:schemeClr val="tx1"/>
                </a:solidFill>
                <a:ea typeface="Calibri" panose="020F0502020204030204" pitchFamily="34" charset="0"/>
              </a:rPr>
              <a:t>In first case, the auditor has commented on dues relating to sales tax, wealth tax, income tax, service tax, </a:t>
            </a:r>
            <a:r>
              <a:rPr lang="en-US" b="1" dirty="0">
                <a:solidFill>
                  <a:schemeClr val="tx1"/>
                </a:solidFill>
                <a:ea typeface="Calibri" panose="020F0502020204030204" pitchFamily="34" charset="0"/>
              </a:rPr>
              <a:t>but omitted to comment on customs duty, excise duty and </a:t>
            </a:r>
            <a:r>
              <a:rPr lang="en-US" b="1" dirty="0" err="1">
                <a:solidFill>
                  <a:schemeClr val="tx1"/>
                </a:solidFill>
                <a:ea typeface="Calibri" panose="020F0502020204030204" pitchFamily="34" charset="0"/>
              </a:rPr>
              <a:t>cess</a:t>
            </a:r>
            <a:r>
              <a:rPr lang="en-US" b="1" dirty="0">
                <a:solidFill>
                  <a:schemeClr val="tx1"/>
                </a:solidFill>
                <a:ea typeface="Calibri" panose="020F0502020204030204" pitchFamily="34" charset="0"/>
              </a:rPr>
              <a:t>.</a:t>
            </a:r>
            <a:r>
              <a:rPr lang="en-US" dirty="0">
                <a:solidFill>
                  <a:schemeClr val="tx1"/>
                </a:solidFill>
                <a:ea typeface="Calibri" panose="020F0502020204030204" pitchFamily="34" charset="0"/>
              </a:rPr>
              <a:t> Although the word ‘etc.’ has been used, however, the auditor should specifically comment on each of the stated statutory dues. In case, if they are not applicable, it should be mentioned accordingly.</a:t>
            </a:r>
          </a:p>
          <a:p>
            <a:pPr algn="just" eaLnBrk="1" fontAlgn="auto" hangingPunct="1">
              <a:buClr>
                <a:schemeClr val="dk2"/>
              </a:buClr>
              <a:buSzPts val="1800"/>
              <a:defRPr/>
            </a:pPr>
            <a:r>
              <a:rPr lang="en-US" dirty="0">
                <a:solidFill>
                  <a:schemeClr val="tx1"/>
                </a:solidFill>
                <a:ea typeface="Calibri" panose="020F0502020204030204" pitchFamily="34" charset="0"/>
              </a:rPr>
              <a:t>With regard to second case, the financial statement shows that the company has neither paid employee benefits nor contributed to the provident fund or ESI. However, the auditor's report states that the company is regular in depositing statutory dues for provident fund and ESI.</a:t>
            </a:r>
          </a:p>
        </p:txBody>
      </p:sp>
      <p:sp>
        <p:nvSpPr>
          <p:cNvPr id="6" name="TextBox 5">
            <a:extLst>
              <a:ext uri="{FF2B5EF4-FFF2-40B4-BE49-F238E27FC236}">
                <a16:creationId xmlns:a16="http://schemas.microsoft.com/office/drawing/2014/main" id="{28E24682-A13A-C1B4-E9EC-A01E8CD10EC5}"/>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CARO, 2020</a:t>
            </a:r>
          </a:p>
        </p:txBody>
      </p:sp>
    </p:spTree>
    <p:extLst>
      <p:ext uri="{BB962C8B-B14F-4D97-AF65-F5344CB8AC3E}">
        <p14:creationId xmlns:p14="http://schemas.microsoft.com/office/powerpoint/2010/main" val="175299232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49BB4-EE4A-6D7F-B304-BAD26AE4C8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8359D-B553-2C31-A3D7-DE1E8B2238B9}"/>
              </a:ext>
            </a:extLst>
          </p:cNvPr>
          <p:cNvSpPr>
            <a:spLocks noGrp="1"/>
          </p:cNvSpPr>
          <p:nvPr>
            <p:ph type="title"/>
          </p:nvPr>
        </p:nvSpPr>
        <p:spPr>
          <a:xfrm>
            <a:off x="842963" y="78017"/>
            <a:ext cx="11096323" cy="531353"/>
          </a:xfrm>
        </p:spPr>
        <p:txBody>
          <a:bodyPr>
            <a:noAutofit/>
          </a:bodyPr>
          <a:lstStyle/>
          <a:p>
            <a:r>
              <a:rPr lang="en-IN" sz="1800" b="1" dirty="0"/>
              <a:t>Clause 3(vii)(a) of CARO, 2020</a:t>
            </a:r>
            <a:endParaRPr lang="en-IN" sz="1800" dirty="0"/>
          </a:p>
        </p:txBody>
      </p:sp>
      <p:sp>
        <p:nvSpPr>
          <p:cNvPr id="3" name="Content Placeholder 2">
            <a:extLst>
              <a:ext uri="{FF2B5EF4-FFF2-40B4-BE49-F238E27FC236}">
                <a16:creationId xmlns:a16="http://schemas.microsoft.com/office/drawing/2014/main" id="{7728E287-C07C-2E62-94B6-3162E36679F6}"/>
              </a:ext>
            </a:extLst>
          </p:cNvPr>
          <p:cNvSpPr>
            <a:spLocks noGrp="1"/>
          </p:cNvSpPr>
          <p:nvPr>
            <p:ph idx="1"/>
          </p:nvPr>
        </p:nvSpPr>
        <p:spPr/>
        <p:txBody>
          <a:bodyPr>
            <a:noAutofit/>
          </a:bodyPr>
          <a:lstStyle/>
          <a:p>
            <a:pPr marL="0" indent="0" algn="just">
              <a:buClr>
                <a:schemeClr val="accent3"/>
              </a:buClr>
              <a:buNone/>
              <a:defRPr/>
            </a:pPr>
            <a:r>
              <a:rPr lang="en-US" b="1" i="1" u="sng" dirty="0">
                <a:solidFill>
                  <a:schemeClr val="accent1">
                    <a:lumMod val="75000"/>
                  </a:schemeClr>
                </a:solidFill>
                <a:ea typeface="Calibri" panose="020F0502020204030204" pitchFamily="34" charset="0"/>
              </a:rPr>
              <a:t>Case:</a:t>
            </a:r>
            <a:r>
              <a:rPr lang="en-US" dirty="0">
                <a:solidFill>
                  <a:schemeClr val="accent1">
                    <a:lumMod val="75000"/>
                  </a:schemeClr>
                </a:solidFill>
                <a:ea typeface="Calibri" panose="020F0502020204030204" pitchFamily="34" charset="0"/>
              </a:rPr>
              <a:t> </a:t>
            </a:r>
          </a:p>
          <a:p>
            <a:pPr marL="0" indent="0" algn="just" eaLnBrk="1" fontAlgn="auto" hangingPunct="1">
              <a:buClr>
                <a:schemeClr val="dk2"/>
              </a:buClr>
              <a:buSzPts val="1800"/>
              <a:buFont typeface="Calibri" panose="020F0502020204030204" pitchFamily="34" charset="0"/>
              <a:buNone/>
              <a:defRPr/>
            </a:pPr>
            <a:r>
              <a:rPr lang="en-US" dirty="0">
                <a:solidFill>
                  <a:schemeClr val="tx1"/>
                </a:solidFill>
                <a:ea typeface="Calibri" panose="020F0502020204030204" pitchFamily="34" charset="0"/>
              </a:rPr>
              <a:t>While reporting in pursuance to clause 3(vii)(a), the Auditor had reported on outstanding statutory dues in respect of income tax, sales tax, excise duty and custom duty, however, he has not reported the period to which such dues related.</a:t>
            </a:r>
          </a:p>
          <a:p>
            <a:pPr marL="0" indent="0" algn="just" eaLnBrk="1" fontAlgn="auto" hangingPunct="1">
              <a:buClr>
                <a:schemeClr val="dk2"/>
              </a:buClr>
              <a:buSzPts val="1800"/>
              <a:buNone/>
              <a:defRPr/>
            </a:pPr>
            <a:r>
              <a:rPr lang="en-GB" b="1" i="1" u="sng" dirty="0">
                <a:solidFill>
                  <a:schemeClr val="accent1">
                    <a:lumMod val="75000"/>
                  </a:schemeClr>
                </a:solidFill>
                <a:ea typeface="Calibri" panose="020F0502020204030204" pitchFamily="34" charset="0"/>
                <a:sym typeface="Palatino Linotype" panose="02040502050505030304"/>
              </a:rPr>
              <a:t>Observation:</a:t>
            </a:r>
            <a:endParaRPr lang="en-IN" dirty="0">
              <a:ea typeface="Calibri" panose="020F0502020204030204" pitchFamily="34" charset="0"/>
            </a:endParaRPr>
          </a:p>
          <a:p>
            <a:pPr marL="0" indent="0" algn="just" eaLnBrk="1" fontAlgn="auto" hangingPunct="1">
              <a:buClr>
                <a:schemeClr val="dk2"/>
              </a:buClr>
              <a:buSzPts val="1800"/>
              <a:buNone/>
              <a:defRPr/>
            </a:pPr>
            <a:r>
              <a:rPr lang="en-US" dirty="0">
                <a:solidFill>
                  <a:schemeClr val="tx1"/>
                </a:solidFill>
                <a:ea typeface="Calibri" panose="020F0502020204030204" pitchFamily="34" charset="0"/>
              </a:rPr>
              <a:t>The reporting under this clause should be provided in the format prescribed under Paragraph 59(r) of Guidance Note on CARO, 2020 which is as follows:</a:t>
            </a:r>
          </a:p>
        </p:txBody>
      </p:sp>
      <p:sp>
        <p:nvSpPr>
          <p:cNvPr id="6" name="TextBox 5">
            <a:extLst>
              <a:ext uri="{FF2B5EF4-FFF2-40B4-BE49-F238E27FC236}">
                <a16:creationId xmlns:a16="http://schemas.microsoft.com/office/drawing/2014/main" id="{D384EA1E-696F-14C6-33B4-6B5EE1FC86C3}"/>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CARO, 2020</a:t>
            </a:r>
          </a:p>
        </p:txBody>
      </p:sp>
      <p:pic>
        <p:nvPicPr>
          <p:cNvPr id="5" name="Picture 4"/>
          <p:cNvPicPr>
            <a:picLocks noChangeAspect="1"/>
          </p:cNvPicPr>
          <p:nvPr/>
        </p:nvPicPr>
        <p:blipFill>
          <a:blip r:embed="rId2"/>
          <a:stretch>
            <a:fillRect/>
          </a:stretch>
        </p:blipFill>
        <p:spPr>
          <a:xfrm>
            <a:off x="673138" y="3261959"/>
            <a:ext cx="10845724" cy="1109568"/>
          </a:xfrm>
          <a:prstGeom prst="rect">
            <a:avLst/>
          </a:prstGeom>
          <a:noFill/>
        </p:spPr>
      </p:pic>
    </p:spTree>
    <p:extLst>
      <p:ext uri="{BB962C8B-B14F-4D97-AF65-F5344CB8AC3E}">
        <p14:creationId xmlns:p14="http://schemas.microsoft.com/office/powerpoint/2010/main" val="267213713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4D821-E875-0039-1208-EDD248536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7AFCE0-8E6A-FA94-F46E-0558248C054C}"/>
              </a:ext>
            </a:extLst>
          </p:cNvPr>
          <p:cNvSpPr>
            <a:spLocks noGrp="1"/>
          </p:cNvSpPr>
          <p:nvPr>
            <p:ph type="title"/>
          </p:nvPr>
        </p:nvSpPr>
        <p:spPr>
          <a:xfrm>
            <a:off x="842963" y="78017"/>
            <a:ext cx="11096323" cy="531353"/>
          </a:xfrm>
        </p:spPr>
        <p:txBody>
          <a:bodyPr>
            <a:noAutofit/>
          </a:bodyPr>
          <a:lstStyle/>
          <a:p>
            <a:r>
              <a:rPr lang="en-IN" sz="1800" b="1" dirty="0"/>
              <a:t>Clause 3(vii)(b) of CARO, 2020</a:t>
            </a:r>
            <a:endParaRPr lang="en-IN" sz="1800" dirty="0"/>
          </a:p>
        </p:txBody>
      </p:sp>
      <p:sp>
        <p:nvSpPr>
          <p:cNvPr id="3" name="Content Placeholder 2">
            <a:extLst>
              <a:ext uri="{FF2B5EF4-FFF2-40B4-BE49-F238E27FC236}">
                <a16:creationId xmlns:a16="http://schemas.microsoft.com/office/drawing/2014/main" id="{1E562F02-2D76-C971-C9BD-F80527B94A2E}"/>
              </a:ext>
            </a:extLst>
          </p:cNvPr>
          <p:cNvSpPr>
            <a:spLocks noGrp="1"/>
          </p:cNvSpPr>
          <p:nvPr>
            <p:ph idx="1"/>
          </p:nvPr>
        </p:nvSpPr>
        <p:spPr/>
        <p:txBody>
          <a:bodyPr>
            <a:noAutofit/>
          </a:bodyPr>
          <a:lstStyle/>
          <a:p>
            <a:pPr marL="0" indent="0" algn="just">
              <a:buClr>
                <a:schemeClr val="accent3"/>
              </a:buClr>
              <a:buNone/>
              <a:defRPr/>
            </a:pPr>
            <a:r>
              <a:rPr lang="en-US" b="1" i="1" u="sng" dirty="0">
                <a:solidFill>
                  <a:schemeClr val="accent1">
                    <a:lumMod val="75000"/>
                  </a:schemeClr>
                </a:solidFill>
                <a:ea typeface="Calibri" panose="020F0502020204030204" pitchFamily="34" charset="0"/>
              </a:rPr>
              <a:t>Case:</a:t>
            </a:r>
            <a:r>
              <a:rPr lang="en-US" dirty="0">
                <a:solidFill>
                  <a:schemeClr val="accent1">
                    <a:lumMod val="75000"/>
                  </a:schemeClr>
                </a:solidFill>
                <a:ea typeface="Calibri" panose="020F0502020204030204" pitchFamily="34" charset="0"/>
              </a:rPr>
              <a:t> </a:t>
            </a:r>
          </a:p>
          <a:p>
            <a:pPr marL="0" indent="0" algn="just" eaLnBrk="1" fontAlgn="auto" hangingPunct="1">
              <a:buClr>
                <a:schemeClr val="dk2"/>
              </a:buClr>
              <a:buSzPts val="1800"/>
              <a:buFont typeface="Calibri" panose="020F0502020204030204" pitchFamily="34" charset="0"/>
              <a:buNone/>
              <a:defRPr/>
            </a:pPr>
            <a:r>
              <a:rPr lang="en-US" dirty="0">
                <a:solidFill>
                  <a:schemeClr val="tx1"/>
                </a:solidFill>
                <a:ea typeface="Calibri" panose="020F0502020204030204" pitchFamily="34" charset="0"/>
              </a:rPr>
              <a:t>While reporting under this clause, the auditor reported as follows:</a:t>
            </a:r>
          </a:p>
          <a:p>
            <a:pPr marL="285750" indent="-285750" algn="just" eaLnBrk="1" fontAlgn="auto" hangingPunct="1">
              <a:buClr>
                <a:schemeClr val="dk2"/>
              </a:buClr>
              <a:buSzPts val="1800"/>
              <a:buFont typeface="Arial" panose="020B0604020202020204" pitchFamily="34" charset="0"/>
              <a:buChar char="•"/>
              <a:defRPr/>
            </a:pPr>
            <a:r>
              <a:rPr lang="en-US" dirty="0">
                <a:solidFill>
                  <a:schemeClr val="tx1"/>
                </a:solidFill>
                <a:ea typeface="Calibri" panose="020F0502020204030204" pitchFamily="34" charset="0"/>
              </a:rPr>
              <a:t>In our opinion, there are no material dues of the duty of customs, service tax, excise duty, Goods and Service Tax, VAT, which have not been deposited on account of dispute.</a:t>
            </a:r>
          </a:p>
          <a:p>
            <a:pPr marL="285750" indent="-285750" algn="just" eaLnBrk="1" fontAlgn="auto" hangingPunct="1">
              <a:buClr>
                <a:schemeClr val="dk2"/>
              </a:buClr>
              <a:buSzPts val="1800"/>
              <a:buFont typeface="Arial" panose="020B0604020202020204" pitchFamily="34" charset="0"/>
              <a:buChar char="•"/>
              <a:defRPr/>
            </a:pPr>
            <a:r>
              <a:rPr lang="en-US" dirty="0">
                <a:solidFill>
                  <a:schemeClr val="tx1"/>
                </a:solidFill>
                <a:ea typeface="Calibri" panose="020F0502020204030204" pitchFamily="34" charset="0"/>
              </a:rPr>
              <a:t>In another case, the auditor has omitted to report the period to which disputed dues relates and forum where dispute is pending.</a:t>
            </a:r>
          </a:p>
          <a:p>
            <a:pPr marL="0" indent="0" algn="just" eaLnBrk="1" fontAlgn="auto" hangingPunct="1">
              <a:buClr>
                <a:schemeClr val="dk2"/>
              </a:buClr>
              <a:buSzPts val="1800"/>
              <a:buNone/>
              <a:defRPr/>
            </a:pPr>
            <a:r>
              <a:rPr lang="en-GB" b="1" i="1" u="sng" dirty="0">
                <a:solidFill>
                  <a:schemeClr val="accent1">
                    <a:lumMod val="75000"/>
                  </a:schemeClr>
                </a:solidFill>
                <a:ea typeface="Calibri" panose="020F0502020204030204" pitchFamily="34" charset="0"/>
                <a:sym typeface="Palatino Linotype" panose="02040502050505030304"/>
              </a:rPr>
              <a:t>Observation:</a:t>
            </a:r>
            <a:endParaRPr lang="en-IN" dirty="0">
              <a:ea typeface="Calibri" panose="020F0502020204030204" pitchFamily="34" charset="0"/>
            </a:endParaRPr>
          </a:p>
          <a:p>
            <a:pPr algn="just" eaLnBrk="1" fontAlgn="auto" hangingPunct="1">
              <a:buClr>
                <a:schemeClr val="dk2"/>
              </a:buClr>
              <a:buSzPts val="1800"/>
              <a:defRPr/>
            </a:pPr>
            <a:r>
              <a:rPr lang="en-US" dirty="0">
                <a:solidFill>
                  <a:schemeClr val="tx1"/>
                </a:solidFill>
                <a:ea typeface="Calibri" panose="020F0502020204030204" pitchFamily="34" charset="0"/>
              </a:rPr>
              <a:t>In the first case, the usage of such phrase “no material dues” gives an impression that the auditor has verified and reported only the dues that were material in nature and has not covered all the applicable dues that were under dispute.(Refer paragraph 60(a) of Guidance Note on CARO, 2020) (Revised 2022)</a:t>
            </a:r>
          </a:p>
          <a:p>
            <a:pPr algn="just" eaLnBrk="1" fontAlgn="auto" hangingPunct="1">
              <a:buClr>
                <a:schemeClr val="dk2"/>
              </a:buClr>
              <a:buSzPts val="1800"/>
              <a:defRPr/>
            </a:pPr>
            <a:r>
              <a:rPr lang="en-US" dirty="0">
                <a:solidFill>
                  <a:schemeClr val="tx1"/>
                </a:solidFill>
                <a:ea typeface="Calibri" panose="020F0502020204030204" pitchFamily="34" charset="0"/>
              </a:rPr>
              <a:t>With regard to second instance, the reporting should be provided in the format prescribed under Paragraph 60(h) of Guidance Note on CARO, 2020 which is as follows:</a:t>
            </a:r>
          </a:p>
        </p:txBody>
      </p:sp>
      <p:sp>
        <p:nvSpPr>
          <p:cNvPr id="6" name="TextBox 5">
            <a:extLst>
              <a:ext uri="{FF2B5EF4-FFF2-40B4-BE49-F238E27FC236}">
                <a16:creationId xmlns:a16="http://schemas.microsoft.com/office/drawing/2014/main" id="{E318C81E-00DB-5D60-A03F-73E8DC6B0E24}"/>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CARO, 2020</a:t>
            </a:r>
          </a:p>
        </p:txBody>
      </p:sp>
      <p:pic>
        <p:nvPicPr>
          <p:cNvPr id="4" name="Picture 3"/>
          <p:cNvPicPr>
            <a:picLocks noChangeAspect="1"/>
          </p:cNvPicPr>
          <p:nvPr/>
        </p:nvPicPr>
        <p:blipFill>
          <a:blip r:embed="rId2"/>
          <a:stretch>
            <a:fillRect/>
          </a:stretch>
        </p:blipFill>
        <p:spPr>
          <a:xfrm>
            <a:off x="705248" y="5350717"/>
            <a:ext cx="10845724" cy="1109568"/>
          </a:xfrm>
          <a:prstGeom prst="rect">
            <a:avLst/>
          </a:prstGeom>
        </p:spPr>
      </p:pic>
    </p:spTree>
    <p:extLst>
      <p:ext uri="{BB962C8B-B14F-4D97-AF65-F5344CB8AC3E}">
        <p14:creationId xmlns:p14="http://schemas.microsoft.com/office/powerpoint/2010/main" val="193547520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74582-F5DF-4E74-00EC-86A858DC5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A89E33-4688-A449-C524-C05B74B34FDF}"/>
              </a:ext>
            </a:extLst>
          </p:cNvPr>
          <p:cNvSpPr>
            <a:spLocks noGrp="1"/>
          </p:cNvSpPr>
          <p:nvPr>
            <p:ph type="title"/>
          </p:nvPr>
        </p:nvSpPr>
        <p:spPr>
          <a:xfrm>
            <a:off x="842963" y="78017"/>
            <a:ext cx="11096323" cy="531353"/>
          </a:xfrm>
        </p:spPr>
        <p:txBody>
          <a:bodyPr>
            <a:noAutofit/>
          </a:bodyPr>
          <a:lstStyle/>
          <a:p>
            <a:r>
              <a:rPr lang="en-IN" sz="1800" b="1" dirty="0"/>
              <a:t>Clause 3(ix)(a) of CARO, 2020</a:t>
            </a:r>
            <a:endParaRPr lang="en-IN" sz="1800" dirty="0"/>
          </a:p>
        </p:txBody>
      </p:sp>
      <p:sp>
        <p:nvSpPr>
          <p:cNvPr id="3" name="Content Placeholder 2">
            <a:extLst>
              <a:ext uri="{FF2B5EF4-FFF2-40B4-BE49-F238E27FC236}">
                <a16:creationId xmlns:a16="http://schemas.microsoft.com/office/drawing/2014/main" id="{5C9FA467-9F11-65AE-80C7-D7EB004C566D}"/>
              </a:ext>
            </a:extLst>
          </p:cNvPr>
          <p:cNvSpPr>
            <a:spLocks noGrp="1"/>
          </p:cNvSpPr>
          <p:nvPr>
            <p:ph idx="1"/>
          </p:nvPr>
        </p:nvSpPr>
        <p:spPr/>
        <p:txBody>
          <a:bodyPr>
            <a:noAutofit/>
          </a:bodyPr>
          <a:lstStyle/>
          <a:p>
            <a:pPr marL="0" indent="0" algn="just">
              <a:buClr>
                <a:schemeClr val="accent3"/>
              </a:buClr>
              <a:buNone/>
              <a:defRPr/>
            </a:pPr>
            <a:r>
              <a:rPr lang="en-US" b="1" i="1" u="sng" dirty="0">
                <a:solidFill>
                  <a:schemeClr val="accent1">
                    <a:lumMod val="75000"/>
                  </a:schemeClr>
                </a:solidFill>
                <a:ea typeface="Calibri" panose="020F0502020204030204" pitchFamily="34" charset="0"/>
              </a:rPr>
              <a:t>Case:</a:t>
            </a:r>
            <a:r>
              <a:rPr lang="en-US" dirty="0">
                <a:solidFill>
                  <a:schemeClr val="accent1">
                    <a:lumMod val="75000"/>
                  </a:schemeClr>
                </a:solidFill>
                <a:ea typeface="Calibri" panose="020F0502020204030204" pitchFamily="34" charset="0"/>
              </a:rPr>
              <a:t> </a:t>
            </a:r>
          </a:p>
          <a:p>
            <a:pPr marL="0" indent="0" algn="just" eaLnBrk="1" fontAlgn="auto" hangingPunct="1">
              <a:buClr>
                <a:schemeClr val="dk2"/>
              </a:buClr>
              <a:buSzPts val="1800"/>
              <a:buNone/>
              <a:defRPr/>
            </a:pPr>
            <a:r>
              <a:rPr lang="en-US" dirty="0">
                <a:solidFill>
                  <a:schemeClr val="tx1"/>
                </a:solidFill>
                <a:ea typeface="Calibri" panose="020F0502020204030204" pitchFamily="34" charset="0"/>
              </a:rPr>
              <a:t>Following were observed from the auditor’s reporting in pursuance to clause 3(ix)(a):</a:t>
            </a:r>
          </a:p>
          <a:p>
            <a:pPr marL="285750" indent="-285750" algn="just" eaLnBrk="1" fontAlgn="auto" hangingPunct="1">
              <a:buClr>
                <a:schemeClr val="dk2"/>
              </a:buClr>
              <a:buSzPts val="1800"/>
              <a:buFont typeface="Arial" panose="020B0604020202020204" pitchFamily="34" charset="0"/>
              <a:buChar char="•"/>
              <a:defRPr/>
            </a:pPr>
            <a:r>
              <a:rPr lang="en-US" dirty="0">
                <a:solidFill>
                  <a:schemeClr val="tx1"/>
                </a:solidFill>
                <a:ea typeface="Calibri" panose="020F0502020204030204" pitchFamily="34" charset="0"/>
              </a:rPr>
              <a:t>While reporting under this clause, the auditor only reported regarding non-default of loans taken from Government and dues to debenture holders.</a:t>
            </a:r>
          </a:p>
          <a:p>
            <a:pPr marL="285750" indent="-285750" algn="just" eaLnBrk="1" fontAlgn="auto" hangingPunct="1">
              <a:buClr>
                <a:schemeClr val="dk2"/>
              </a:buClr>
              <a:buSzPts val="1800"/>
              <a:buFont typeface="Arial" panose="020B0604020202020204" pitchFamily="34" charset="0"/>
              <a:buChar char="•"/>
              <a:defRPr/>
            </a:pPr>
            <a:r>
              <a:rPr lang="en-US" dirty="0">
                <a:solidFill>
                  <a:schemeClr val="tx1"/>
                </a:solidFill>
                <a:ea typeface="Calibri" panose="020F0502020204030204" pitchFamily="34" charset="0"/>
              </a:rPr>
              <a:t>In another case, the auditor has reported the default in repayment of loan from certain banks without providing adequate details.</a:t>
            </a:r>
          </a:p>
          <a:p>
            <a:pPr marL="0" indent="0" algn="just" eaLnBrk="1" fontAlgn="auto" hangingPunct="1">
              <a:buClr>
                <a:schemeClr val="dk2"/>
              </a:buClr>
              <a:buSzPts val="1800"/>
              <a:buNone/>
              <a:defRPr/>
            </a:pPr>
            <a:r>
              <a:rPr lang="en-GB" b="1" i="1" u="sng" dirty="0">
                <a:solidFill>
                  <a:schemeClr val="accent1">
                    <a:lumMod val="75000"/>
                  </a:schemeClr>
                </a:solidFill>
                <a:ea typeface="Calibri" panose="020F0502020204030204" pitchFamily="34" charset="0"/>
                <a:sym typeface="Palatino Linotype" panose="02040502050505030304"/>
              </a:rPr>
              <a:t>Observation:</a:t>
            </a:r>
            <a:endParaRPr lang="en-IN" b="1" i="1" u="sng" dirty="0">
              <a:solidFill>
                <a:schemeClr val="accent1">
                  <a:lumMod val="75000"/>
                </a:schemeClr>
              </a:solidFill>
              <a:ea typeface="Calibri" panose="020F0502020204030204" pitchFamily="34" charset="0"/>
            </a:endParaRPr>
          </a:p>
          <a:p>
            <a:pPr algn="just" eaLnBrk="1" fontAlgn="auto" hangingPunct="1">
              <a:buClr>
                <a:schemeClr val="dk2"/>
              </a:buClr>
              <a:buSzPts val="1800"/>
              <a:defRPr/>
            </a:pPr>
            <a:r>
              <a:rPr lang="en-US" dirty="0">
                <a:solidFill>
                  <a:schemeClr val="tx1"/>
                </a:solidFill>
                <a:ea typeface="Calibri" panose="020F0502020204030204" pitchFamily="34" charset="0"/>
              </a:rPr>
              <a:t>In first case, along with others, the auditor should have also reported with respect to dues to debenture holders.</a:t>
            </a:r>
          </a:p>
          <a:p>
            <a:pPr algn="just" eaLnBrk="1" fontAlgn="auto" hangingPunct="1">
              <a:buClr>
                <a:schemeClr val="dk2"/>
              </a:buClr>
              <a:buSzPts val="1800"/>
              <a:defRPr/>
            </a:pPr>
            <a:r>
              <a:rPr lang="en-US" dirty="0">
                <a:solidFill>
                  <a:schemeClr val="tx1"/>
                </a:solidFill>
                <a:ea typeface="Calibri" panose="020F0502020204030204" pitchFamily="34" charset="0"/>
              </a:rPr>
              <a:t>In second case, the auditor requires to give lender-wise details in case of default in repayment of loans from Banks, FIs and Govt in the format prescribed under paragraph 62(n) of Guidance Note on CARO, 2020, which is as follows:</a:t>
            </a:r>
          </a:p>
        </p:txBody>
      </p:sp>
      <p:sp>
        <p:nvSpPr>
          <p:cNvPr id="6" name="TextBox 5">
            <a:extLst>
              <a:ext uri="{FF2B5EF4-FFF2-40B4-BE49-F238E27FC236}">
                <a16:creationId xmlns:a16="http://schemas.microsoft.com/office/drawing/2014/main" id="{ECD16D40-1D5E-F602-D496-A74D8C8B88E6}"/>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CARO, 2020</a:t>
            </a:r>
          </a:p>
        </p:txBody>
      </p:sp>
      <p:graphicFrame>
        <p:nvGraphicFramePr>
          <p:cNvPr id="5" name="Table 4"/>
          <p:cNvGraphicFramePr>
            <a:graphicFrameLocks noGrp="1"/>
          </p:cNvGraphicFramePr>
          <p:nvPr>
            <p:extLst>
              <p:ext uri="{D42A27DB-BD31-4B8C-83A1-F6EECF244321}">
                <p14:modId xmlns:p14="http://schemas.microsoft.com/office/powerpoint/2010/main" val="820682193"/>
              </p:ext>
            </p:extLst>
          </p:nvPr>
        </p:nvGraphicFramePr>
        <p:xfrm>
          <a:off x="355600" y="4874227"/>
          <a:ext cx="11583686" cy="1325880"/>
        </p:xfrm>
        <a:graphic>
          <a:graphicData uri="http://schemas.openxmlformats.org/drawingml/2006/table">
            <a:tbl>
              <a:tblPr firstRow="1" bandRow="1">
                <a:tableStyleId>{5C22544A-7EE6-4342-B048-85BDC9FD1C3A}</a:tableStyleId>
              </a:tblPr>
              <a:tblGrid>
                <a:gridCol w="2296328">
                  <a:extLst>
                    <a:ext uri="{9D8B030D-6E8A-4147-A177-3AD203B41FA5}">
                      <a16:colId xmlns:a16="http://schemas.microsoft.com/office/drawing/2014/main" val="20000"/>
                    </a:ext>
                  </a:extLst>
                </a:gridCol>
                <a:gridCol w="3113872">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765300">
                  <a:extLst>
                    <a:ext uri="{9D8B030D-6E8A-4147-A177-3AD203B41FA5}">
                      <a16:colId xmlns:a16="http://schemas.microsoft.com/office/drawing/2014/main" val="20003"/>
                    </a:ext>
                  </a:extLst>
                </a:gridCol>
                <a:gridCol w="1541761">
                  <a:extLst>
                    <a:ext uri="{9D8B030D-6E8A-4147-A177-3AD203B41FA5}">
                      <a16:colId xmlns:a16="http://schemas.microsoft.com/office/drawing/2014/main" val="20004"/>
                    </a:ext>
                  </a:extLst>
                </a:gridCol>
                <a:gridCol w="1221775">
                  <a:extLst>
                    <a:ext uri="{9D8B030D-6E8A-4147-A177-3AD203B41FA5}">
                      <a16:colId xmlns:a16="http://schemas.microsoft.com/office/drawing/2014/main" val="20005"/>
                    </a:ext>
                  </a:extLst>
                </a:gridCol>
              </a:tblGrid>
              <a:tr h="443156">
                <a:tc>
                  <a:txBody>
                    <a:bodyPr/>
                    <a:lstStyle/>
                    <a:p>
                      <a:r>
                        <a:rPr lang="en-IN" sz="1500" dirty="0">
                          <a:latin typeface="Calibri" panose="020F0502020204030204" pitchFamily="34" charset="0"/>
                          <a:ea typeface="Calibri" panose="020F0502020204030204" pitchFamily="34" charset="0"/>
                          <a:cs typeface="Calibri" panose="020F0502020204030204" pitchFamily="34" charset="0"/>
                        </a:rPr>
                        <a:t>Nature of borrowing including debt securities</a:t>
                      </a:r>
                    </a:p>
                  </a:txBody>
                  <a:tcPr/>
                </a:tc>
                <a:tc>
                  <a:txBody>
                    <a:bodyPr/>
                    <a:lstStyle/>
                    <a:p>
                      <a:pPr algn="just"/>
                      <a:r>
                        <a:rPr lang="en-IN" sz="1500" dirty="0">
                          <a:latin typeface="Calibri" panose="020F0502020204030204" pitchFamily="34" charset="0"/>
                          <a:ea typeface="Calibri" panose="020F0502020204030204" pitchFamily="34" charset="0"/>
                          <a:cs typeface="Calibri" panose="020F0502020204030204" pitchFamily="34" charset="0"/>
                        </a:rPr>
                        <a:t>Name of lender*</a:t>
                      </a:r>
                    </a:p>
                  </a:txBody>
                  <a:tcPr/>
                </a:tc>
                <a:tc>
                  <a:txBody>
                    <a:bodyPr/>
                    <a:lstStyle/>
                    <a:p>
                      <a:r>
                        <a:rPr lang="en-IN" sz="1500" dirty="0">
                          <a:latin typeface="Calibri" panose="020F0502020204030204" pitchFamily="34" charset="0"/>
                          <a:ea typeface="Calibri" panose="020F0502020204030204" pitchFamily="34" charset="0"/>
                          <a:cs typeface="Calibri" panose="020F0502020204030204" pitchFamily="34" charset="0"/>
                        </a:rPr>
                        <a:t>Amount not paid on due date</a:t>
                      </a:r>
                    </a:p>
                  </a:txBody>
                  <a:tcPr/>
                </a:tc>
                <a:tc>
                  <a:txBody>
                    <a:bodyPr/>
                    <a:lstStyle/>
                    <a:p>
                      <a:r>
                        <a:rPr lang="en-IN" sz="1500" dirty="0">
                          <a:latin typeface="Calibri" panose="020F0502020204030204" pitchFamily="34" charset="0"/>
                          <a:ea typeface="Calibri" panose="020F0502020204030204" pitchFamily="34" charset="0"/>
                          <a:cs typeface="Calibri" panose="020F0502020204030204" pitchFamily="34" charset="0"/>
                        </a:rPr>
                        <a:t>Whether principal or interest</a:t>
                      </a:r>
                    </a:p>
                  </a:txBody>
                  <a:tcPr/>
                </a:tc>
                <a:tc>
                  <a:txBody>
                    <a:bodyPr/>
                    <a:lstStyle/>
                    <a:p>
                      <a:r>
                        <a:rPr lang="en-IN" sz="1500" dirty="0">
                          <a:latin typeface="Calibri" panose="020F0502020204030204" pitchFamily="34" charset="0"/>
                          <a:ea typeface="Calibri" panose="020F0502020204030204" pitchFamily="34" charset="0"/>
                          <a:cs typeface="Calibri" panose="020F0502020204030204" pitchFamily="34" charset="0"/>
                        </a:rPr>
                        <a:t>No. of days of delay or unpaid</a:t>
                      </a:r>
                    </a:p>
                  </a:txBody>
                  <a:tcPr/>
                </a:tc>
                <a:tc>
                  <a:txBody>
                    <a:bodyPr/>
                    <a:lstStyle/>
                    <a:p>
                      <a:r>
                        <a:rPr lang="en-IN" sz="1500" dirty="0">
                          <a:latin typeface="Calibri" panose="020F0502020204030204" pitchFamily="34" charset="0"/>
                          <a:ea typeface="Calibri" panose="020F0502020204030204" pitchFamily="34" charset="0"/>
                          <a:cs typeface="Calibri" panose="020F0502020204030204" pitchFamily="34" charset="0"/>
                        </a:rPr>
                        <a:t>Remarks, if any</a:t>
                      </a:r>
                    </a:p>
                  </a:txBody>
                  <a:tcPr/>
                </a:tc>
                <a:extLst>
                  <a:ext uri="{0D108BD9-81ED-4DB2-BD59-A6C34878D82A}">
                    <a16:rowId xmlns:a16="http://schemas.microsoft.com/office/drawing/2014/main" val="10000"/>
                  </a:ext>
                </a:extLst>
              </a:tr>
              <a:tr h="677018">
                <a:tc>
                  <a:txBody>
                    <a:bodyPr/>
                    <a:lstStyle/>
                    <a:p>
                      <a:endParaRPr lang="en-IN" sz="15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IN" sz="1500" dirty="0">
                          <a:latin typeface="Calibri" panose="020F0502020204030204" pitchFamily="34" charset="0"/>
                          <a:ea typeface="Calibri" panose="020F0502020204030204" pitchFamily="34" charset="0"/>
                          <a:cs typeface="Calibri" panose="020F0502020204030204" pitchFamily="34" charset="0"/>
                        </a:rPr>
                        <a:t>*lender wise details to be provided in case of defaults to banks, financial institutions and Government.</a:t>
                      </a:r>
                    </a:p>
                  </a:txBody>
                  <a:tcPr/>
                </a:tc>
                <a:tc>
                  <a:txBody>
                    <a:bodyPr/>
                    <a:lstStyle/>
                    <a:p>
                      <a:endParaRPr lang="en-IN" sz="15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IN" sz="15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IN" sz="15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IN" sz="15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6458293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11C51-4DEF-96C2-C907-58F5BF9D1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11B569-2ACD-922C-63A2-5355741F36AA}"/>
              </a:ext>
            </a:extLst>
          </p:cNvPr>
          <p:cNvSpPr>
            <a:spLocks noGrp="1"/>
          </p:cNvSpPr>
          <p:nvPr>
            <p:ph type="title"/>
          </p:nvPr>
        </p:nvSpPr>
        <p:spPr>
          <a:xfrm>
            <a:off x="842963" y="78017"/>
            <a:ext cx="11096323" cy="531353"/>
          </a:xfrm>
        </p:spPr>
        <p:txBody>
          <a:bodyPr>
            <a:noAutofit/>
          </a:bodyPr>
          <a:lstStyle/>
          <a:p>
            <a:r>
              <a:rPr lang="en-IN" sz="1800" b="1" dirty="0"/>
              <a:t>Clause 3(ix) (c) of CARO, 2020</a:t>
            </a:r>
            <a:endParaRPr lang="en-IN" sz="1800" dirty="0"/>
          </a:p>
        </p:txBody>
      </p:sp>
      <p:sp>
        <p:nvSpPr>
          <p:cNvPr id="3" name="Content Placeholder 2">
            <a:extLst>
              <a:ext uri="{FF2B5EF4-FFF2-40B4-BE49-F238E27FC236}">
                <a16:creationId xmlns:a16="http://schemas.microsoft.com/office/drawing/2014/main" id="{B728011E-43D3-17E0-ABA6-3BE9AE399D67}"/>
              </a:ext>
            </a:extLst>
          </p:cNvPr>
          <p:cNvSpPr>
            <a:spLocks noGrp="1"/>
          </p:cNvSpPr>
          <p:nvPr>
            <p:ph idx="1"/>
          </p:nvPr>
        </p:nvSpPr>
        <p:spPr/>
        <p:txBody>
          <a:bodyPr>
            <a:noAutofit/>
          </a:bodyPr>
          <a:lstStyle/>
          <a:p>
            <a:pPr marL="0" indent="0" algn="just">
              <a:buClr>
                <a:schemeClr val="accent3"/>
              </a:buClr>
              <a:buNone/>
              <a:defRPr/>
            </a:pPr>
            <a:r>
              <a:rPr lang="en-US" b="1" i="1" u="sng" dirty="0">
                <a:solidFill>
                  <a:schemeClr val="accent1">
                    <a:lumMod val="75000"/>
                  </a:schemeClr>
                </a:solidFill>
                <a:ea typeface="Calibri" panose="020F0502020204030204" pitchFamily="34" charset="0"/>
              </a:rPr>
              <a:t>Case:</a:t>
            </a:r>
            <a:r>
              <a:rPr lang="en-US" dirty="0">
                <a:solidFill>
                  <a:schemeClr val="accent1">
                    <a:lumMod val="75000"/>
                  </a:schemeClr>
                </a:solidFill>
                <a:ea typeface="Calibri" panose="020F0502020204030204" pitchFamily="34" charset="0"/>
              </a:rPr>
              <a:t> </a:t>
            </a:r>
          </a:p>
          <a:p>
            <a:pPr marL="0" indent="0" algn="just" eaLnBrk="1" fontAlgn="auto" hangingPunct="1">
              <a:buClr>
                <a:schemeClr val="dk2"/>
              </a:buClr>
              <a:buSzPts val="1800"/>
              <a:buNone/>
              <a:defRPr/>
            </a:pPr>
            <a:r>
              <a:rPr lang="en-US" dirty="0">
                <a:solidFill>
                  <a:schemeClr val="tx1"/>
                </a:solidFill>
                <a:ea typeface="Calibri" panose="020F0502020204030204" pitchFamily="34" charset="0"/>
              </a:rPr>
              <a:t>In pursuance to clause 3(ix)(c), the auditor reported as follows:</a:t>
            </a:r>
          </a:p>
          <a:p>
            <a:pPr marL="0" indent="0" algn="just" eaLnBrk="1" fontAlgn="auto" hangingPunct="1">
              <a:buClr>
                <a:schemeClr val="dk2"/>
              </a:buClr>
              <a:buSzPts val="1800"/>
              <a:buNone/>
              <a:defRPr/>
            </a:pPr>
            <a:r>
              <a:rPr lang="en-US" dirty="0">
                <a:solidFill>
                  <a:schemeClr val="tx1"/>
                </a:solidFill>
                <a:ea typeface="Calibri" panose="020F0502020204030204" pitchFamily="34" charset="0"/>
              </a:rPr>
              <a:t>…The company did not raise any money by way of initial public offer or further public offer and term loans during the year. Accordingly, our comment on this clause is not required.</a:t>
            </a:r>
          </a:p>
          <a:p>
            <a:pPr marL="0" indent="0" algn="just" eaLnBrk="1" fontAlgn="auto" hangingPunct="1">
              <a:buClr>
                <a:schemeClr val="dk2"/>
              </a:buClr>
              <a:buSzPts val="1800"/>
              <a:buNone/>
              <a:defRPr/>
            </a:pPr>
            <a:r>
              <a:rPr lang="en-GB" b="1" i="1" u="sng" dirty="0">
                <a:solidFill>
                  <a:schemeClr val="accent1">
                    <a:lumMod val="75000"/>
                  </a:schemeClr>
                </a:solidFill>
                <a:ea typeface="Calibri" panose="020F0502020204030204" pitchFamily="34" charset="0"/>
                <a:sym typeface="Palatino Linotype" panose="02040502050505030304"/>
              </a:rPr>
              <a:t>Observation:</a:t>
            </a:r>
            <a:endParaRPr lang="en-IN" dirty="0">
              <a:ea typeface="Calibri" panose="020F0502020204030204" pitchFamily="34" charset="0"/>
            </a:endParaRPr>
          </a:p>
          <a:p>
            <a:pPr marL="0" indent="0" algn="just" eaLnBrk="1" fontAlgn="auto" hangingPunct="1">
              <a:buClr>
                <a:schemeClr val="dk2"/>
              </a:buClr>
              <a:buSzPts val="1800"/>
              <a:buNone/>
              <a:defRPr/>
            </a:pPr>
            <a:r>
              <a:rPr lang="en-US" dirty="0">
                <a:solidFill>
                  <a:schemeClr val="tx1"/>
                </a:solidFill>
                <a:ea typeface="Calibri" panose="020F0502020204030204" pitchFamily="34" charset="0"/>
              </a:rPr>
              <a:t>The auditor’s reporting under paragraph 3(ix)(c) of CARO, 2020 contradicts the financial statements, which disclose ‘Proceeds from long-term borrowings’ in the Cash Flow Statement and ‘outstanding balances’ under Note on ‘Non-current Borrowings.’ This inconsistency has also led to the omission of reporting on whether term loans were applied for their intended purpose.</a:t>
            </a:r>
          </a:p>
        </p:txBody>
      </p:sp>
      <p:sp>
        <p:nvSpPr>
          <p:cNvPr id="6" name="TextBox 5">
            <a:extLst>
              <a:ext uri="{FF2B5EF4-FFF2-40B4-BE49-F238E27FC236}">
                <a16:creationId xmlns:a16="http://schemas.microsoft.com/office/drawing/2014/main" id="{C5E9DE34-39CC-20C9-E448-19DCB64613FC}"/>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CARO, 2020</a:t>
            </a:r>
          </a:p>
        </p:txBody>
      </p:sp>
    </p:spTree>
    <p:extLst>
      <p:ext uri="{BB962C8B-B14F-4D97-AF65-F5344CB8AC3E}">
        <p14:creationId xmlns:p14="http://schemas.microsoft.com/office/powerpoint/2010/main" val="72431681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60486-8F6F-2135-FFC7-2FE46EDC9A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10F9B-3BF4-FC01-34CB-38F9D0DA1081}"/>
              </a:ext>
            </a:extLst>
          </p:cNvPr>
          <p:cNvSpPr>
            <a:spLocks noGrp="1"/>
          </p:cNvSpPr>
          <p:nvPr>
            <p:ph type="title"/>
          </p:nvPr>
        </p:nvSpPr>
        <p:spPr>
          <a:xfrm>
            <a:off x="842963" y="78017"/>
            <a:ext cx="11096323" cy="531353"/>
          </a:xfrm>
        </p:spPr>
        <p:txBody>
          <a:bodyPr>
            <a:noAutofit/>
          </a:bodyPr>
          <a:lstStyle/>
          <a:p>
            <a:r>
              <a:rPr lang="en-IN" sz="1800" b="1" dirty="0"/>
              <a:t>Clause 3(xi)(a) of CARO, 2020</a:t>
            </a:r>
            <a:endParaRPr lang="en-IN" sz="1800" dirty="0"/>
          </a:p>
        </p:txBody>
      </p:sp>
      <p:sp>
        <p:nvSpPr>
          <p:cNvPr id="3" name="Content Placeholder 2">
            <a:extLst>
              <a:ext uri="{FF2B5EF4-FFF2-40B4-BE49-F238E27FC236}">
                <a16:creationId xmlns:a16="http://schemas.microsoft.com/office/drawing/2014/main" id="{C973F3DD-8A78-3CB0-C2FF-C1A869E49D57}"/>
              </a:ext>
            </a:extLst>
          </p:cNvPr>
          <p:cNvSpPr>
            <a:spLocks noGrp="1"/>
          </p:cNvSpPr>
          <p:nvPr>
            <p:ph idx="1"/>
          </p:nvPr>
        </p:nvSpPr>
        <p:spPr/>
        <p:txBody>
          <a:bodyPr>
            <a:noAutofit/>
          </a:bodyPr>
          <a:lstStyle/>
          <a:p>
            <a:pPr marL="0" indent="0" algn="just">
              <a:buClr>
                <a:schemeClr val="accent3"/>
              </a:buClr>
              <a:buNone/>
              <a:defRPr/>
            </a:pPr>
            <a:r>
              <a:rPr lang="en-US" b="1" i="1" u="sng" dirty="0">
                <a:solidFill>
                  <a:schemeClr val="accent1">
                    <a:lumMod val="75000"/>
                  </a:schemeClr>
                </a:solidFill>
                <a:ea typeface="Calibri" panose="020F0502020204030204" pitchFamily="34" charset="0"/>
              </a:rPr>
              <a:t>Case:</a:t>
            </a:r>
            <a:r>
              <a:rPr lang="en-US" dirty="0">
                <a:solidFill>
                  <a:schemeClr val="accent1">
                    <a:lumMod val="75000"/>
                  </a:schemeClr>
                </a:solidFill>
                <a:ea typeface="Calibri" panose="020F0502020204030204" pitchFamily="34" charset="0"/>
              </a:rPr>
              <a:t> </a:t>
            </a:r>
          </a:p>
          <a:p>
            <a:pPr marL="0" indent="0" algn="just" eaLnBrk="1" fontAlgn="auto" hangingPunct="1">
              <a:buClr>
                <a:schemeClr val="dk2"/>
              </a:buClr>
              <a:buSzPts val="1800"/>
              <a:buNone/>
              <a:defRPr/>
            </a:pPr>
            <a:r>
              <a:rPr lang="en-US" dirty="0">
                <a:solidFill>
                  <a:schemeClr val="tx1"/>
                </a:solidFill>
                <a:ea typeface="Calibri" panose="020F0502020204030204" pitchFamily="34" charset="0"/>
              </a:rPr>
              <a:t>The auditor’s reporting in pursuance to Clause 3(xi)(a) is as follows:</a:t>
            </a:r>
          </a:p>
          <a:p>
            <a:pPr marL="0" indent="0" algn="just" eaLnBrk="1" fontAlgn="auto" hangingPunct="1">
              <a:buClr>
                <a:schemeClr val="dk2"/>
              </a:buClr>
              <a:buSzPts val="1800"/>
              <a:buNone/>
              <a:defRPr/>
            </a:pPr>
            <a:r>
              <a:rPr lang="en-US" dirty="0">
                <a:solidFill>
                  <a:schemeClr val="tx1"/>
                </a:solidFill>
                <a:ea typeface="Calibri" panose="020F0502020204030204" pitchFamily="34" charset="0"/>
              </a:rPr>
              <a:t>“According to information and explanations given to us, no fraud on or by the Company has been noticed or reported </a:t>
            </a:r>
            <a:r>
              <a:rPr lang="en-US" b="1" dirty="0">
                <a:solidFill>
                  <a:schemeClr val="tx1"/>
                </a:solidFill>
                <a:ea typeface="Calibri" panose="020F0502020204030204" pitchFamily="34" charset="0"/>
              </a:rPr>
              <a:t>during the course of our audit.</a:t>
            </a:r>
            <a:r>
              <a:rPr lang="en-US" dirty="0">
                <a:solidFill>
                  <a:schemeClr val="tx1"/>
                </a:solidFill>
                <a:ea typeface="Calibri" panose="020F0502020204030204" pitchFamily="34" charset="0"/>
              </a:rPr>
              <a:t>”</a:t>
            </a:r>
          </a:p>
          <a:p>
            <a:pPr marL="0" indent="0" algn="just" eaLnBrk="1" fontAlgn="auto" hangingPunct="1">
              <a:buClr>
                <a:schemeClr val="dk2"/>
              </a:buClr>
              <a:buSzPts val="1800"/>
              <a:buNone/>
              <a:defRPr/>
            </a:pPr>
            <a:r>
              <a:rPr lang="en-GB" b="1" i="1" u="sng" dirty="0">
                <a:solidFill>
                  <a:schemeClr val="accent1">
                    <a:lumMod val="75000"/>
                  </a:schemeClr>
                </a:solidFill>
                <a:ea typeface="Calibri" panose="020F0502020204030204" pitchFamily="34" charset="0"/>
                <a:sym typeface="Palatino Linotype" panose="02040502050505030304"/>
              </a:rPr>
              <a:t>Observation:</a:t>
            </a:r>
            <a:endParaRPr lang="en-IN" dirty="0">
              <a:ea typeface="Calibri" panose="020F0502020204030204" pitchFamily="34" charset="0"/>
            </a:endParaRPr>
          </a:p>
          <a:p>
            <a:pPr marL="0" indent="0" algn="just" eaLnBrk="1" fontAlgn="auto" hangingPunct="1">
              <a:buClr>
                <a:schemeClr val="dk2"/>
              </a:buClr>
              <a:buSzPts val="1800"/>
              <a:buNone/>
              <a:defRPr/>
            </a:pPr>
            <a:r>
              <a:rPr lang="en-US" dirty="0">
                <a:solidFill>
                  <a:schemeClr val="tx1"/>
                </a:solidFill>
                <a:ea typeface="Calibri" panose="020F0502020204030204" pitchFamily="34" charset="0"/>
              </a:rPr>
              <a:t>The auditor should have reported on all frauds noticed or reported </a:t>
            </a:r>
            <a:r>
              <a:rPr lang="en-US" b="1" dirty="0">
                <a:solidFill>
                  <a:schemeClr val="tx1"/>
                </a:solidFill>
                <a:ea typeface="Calibri" panose="020F0502020204030204" pitchFamily="34" charset="0"/>
              </a:rPr>
              <a:t>‘during the year’ </a:t>
            </a:r>
            <a:r>
              <a:rPr lang="en-US" dirty="0">
                <a:solidFill>
                  <a:schemeClr val="tx1"/>
                </a:solidFill>
                <a:ea typeface="Calibri" panose="020F0502020204030204" pitchFamily="34" charset="0"/>
              </a:rPr>
              <a:t>rather than reporting only on frauds that were noticed ‘during the course of his audit’. </a:t>
            </a:r>
          </a:p>
        </p:txBody>
      </p:sp>
      <p:sp>
        <p:nvSpPr>
          <p:cNvPr id="6" name="TextBox 5">
            <a:extLst>
              <a:ext uri="{FF2B5EF4-FFF2-40B4-BE49-F238E27FC236}">
                <a16:creationId xmlns:a16="http://schemas.microsoft.com/office/drawing/2014/main" id="{1D37B9D5-A0A9-9913-AE46-ABB472660F01}"/>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CARO, 2020</a:t>
            </a:r>
          </a:p>
        </p:txBody>
      </p:sp>
    </p:spTree>
    <p:extLst>
      <p:ext uri="{BB962C8B-B14F-4D97-AF65-F5344CB8AC3E}">
        <p14:creationId xmlns:p14="http://schemas.microsoft.com/office/powerpoint/2010/main" val="246694178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7FC2E-CAAD-E98E-31F6-C3A1B559C2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838A3-31A9-227E-F070-A421EDB6DA51}"/>
              </a:ext>
            </a:extLst>
          </p:cNvPr>
          <p:cNvSpPr>
            <a:spLocks noGrp="1"/>
          </p:cNvSpPr>
          <p:nvPr>
            <p:ph type="title"/>
          </p:nvPr>
        </p:nvSpPr>
        <p:spPr>
          <a:xfrm>
            <a:off x="842963" y="78017"/>
            <a:ext cx="11096323" cy="531353"/>
          </a:xfrm>
        </p:spPr>
        <p:txBody>
          <a:bodyPr>
            <a:noAutofit/>
          </a:bodyPr>
          <a:lstStyle/>
          <a:p>
            <a:r>
              <a:rPr lang="en-IN" sz="1800" b="1" dirty="0"/>
              <a:t>Clause 3(xiii) of CARO, 2020</a:t>
            </a:r>
            <a:endParaRPr lang="en-IN" sz="1800" dirty="0"/>
          </a:p>
        </p:txBody>
      </p:sp>
      <p:sp>
        <p:nvSpPr>
          <p:cNvPr id="3" name="Content Placeholder 2">
            <a:extLst>
              <a:ext uri="{FF2B5EF4-FFF2-40B4-BE49-F238E27FC236}">
                <a16:creationId xmlns:a16="http://schemas.microsoft.com/office/drawing/2014/main" id="{9760B902-D873-D08C-62C4-E3F78544AB75}"/>
              </a:ext>
            </a:extLst>
          </p:cNvPr>
          <p:cNvSpPr>
            <a:spLocks noGrp="1"/>
          </p:cNvSpPr>
          <p:nvPr>
            <p:ph idx="1"/>
          </p:nvPr>
        </p:nvSpPr>
        <p:spPr/>
        <p:txBody>
          <a:bodyPr>
            <a:noAutofit/>
          </a:bodyPr>
          <a:lstStyle/>
          <a:p>
            <a:pPr marL="0" indent="0" algn="just">
              <a:buClr>
                <a:schemeClr val="accent3"/>
              </a:buClr>
              <a:buNone/>
              <a:defRPr/>
            </a:pPr>
            <a:r>
              <a:rPr lang="en-US" b="1" i="1" u="sng" dirty="0">
                <a:solidFill>
                  <a:schemeClr val="accent1">
                    <a:lumMod val="75000"/>
                  </a:schemeClr>
                </a:solidFill>
                <a:ea typeface="Calibri" panose="020F0502020204030204" pitchFamily="34" charset="0"/>
              </a:rPr>
              <a:t>Case:</a:t>
            </a:r>
            <a:r>
              <a:rPr lang="en-US" dirty="0">
                <a:solidFill>
                  <a:schemeClr val="accent1">
                    <a:lumMod val="75000"/>
                  </a:schemeClr>
                </a:solidFill>
                <a:ea typeface="Calibri" panose="020F0502020204030204" pitchFamily="34" charset="0"/>
              </a:rPr>
              <a:t> </a:t>
            </a:r>
          </a:p>
          <a:p>
            <a:pPr marL="0" indent="0" algn="just" eaLnBrk="1" fontAlgn="auto" hangingPunct="1">
              <a:buClr>
                <a:schemeClr val="dk2"/>
              </a:buClr>
              <a:buSzPts val="1800"/>
              <a:buNone/>
              <a:defRPr/>
            </a:pPr>
            <a:r>
              <a:rPr lang="en-US" dirty="0">
                <a:solidFill>
                  <a:schemeClr val="tx1"/>
                </a:solidFill>
                <a:ea typeface="Calibri" panose="020F0502020204030204" pitchFamily="34" charset="0"/>
              </a:rPr>
              <a:t>While reporting under this clause, the auditor reported as follows:</a:t>
            </a:r>
          </a:p>
          <a:p>
            <a:pPr marL="285750" indent="-285750" algn="just" eaLnBrk="1" fontAlgn="auto" hangingPunct="1">
              <a:buClr>
                <a:schemeClr val="dk2"/>
              </a:buClr>
              <a:buSzPts val="1800"/>
              <a:buFont typeface="Arial" panose="020B0604020202020204" pitchFamily="34" charset="0"/>
              <a:buChar char="•"/>
              <a:defRPr/>
            </a:pPr>
            <a:r>
              <a:rPr lang="en-US" dirty="0">
                <a:solidFill>
                  <a:schemeClr val="tx1"/>
                </a:solidFill>
                <a:ea typeface="Calibri" panose="020F0502020204030204" pitchFamily="34" charset="0"/>
              </a:rPr>
              <a:t>As informed by the management, transactions with related parties are in compliance with Sections 177 and 188 of the Act, where applicable, and details of such transactions have been disclosed in the financial statements as required by the applicable accounting standards.</a:t>
            </a:r>
          </a:p>
          <a:p>
            <a:pPr marL="285750" indent="-285750" algn="just" eaLnBrk="1" fontAlgn="auto" hangingPunct="1">
              <a:buClr>
                <a:schemeClr val="dk2"/>
              </a:buClr>
              <a:buSzPts val="1800"/>
              <a:buFont typeface="Arial" panose="020B0604020202020204" pitchFamily="34" charset="0"/>
              <a:buChar char="•"/>
              <a:defRPr/>
            </a:pPr>
            <a:r>
              <a:rPr lang="en-US" dirty="0">
                <a:solidFill>
                  <a:schemeClr val="tx1"/>
                </a:solidFill>
                <a:ea typeface="Calibri" panose="020F0502020204030204" pitchFamily="34" charset="0"/>
              </a:rPr>
              <a:t>In another case, the auditor reported that since the company has not entered into related party transaction during the year, therefore, the requirements of clause 3(xiii) are not applicable.</a:t>
            </a:r>
          </a:p>
          <a:p>
            <a:pPr marL="0" indent="0" algn="just" eaLnBrk="1" fontAlgn="auto" hangingPunct="1">
              <a:buClr>
                <a:schemeClr val="dk2"/>
              </a:buClr>
              <a:buSzPts val="1800"/>
              <a:buNone/>
              <a:defRPr/>
            </a:pPr>
            <a:r>
              <a:rPr lang="en-US" dirty="0">
                <a:solidFill>
                  <a:schemeClr val="tx1"/>
                </a:solidFill>
                <a:ea typeface="Calibri" panose="020F0502020204030204" pitchFamily="34" charset="0"/>
              </a:rPr>
              <a:t>      However, Note to the accounts disclosed related party transactions.</a:t>
            </a:r>
          </a:p>
          <a:p>
            <a:pPr marL="0" indent="0" algn="just" eaLnBrk="1" fontAlgn="auto" hangingPunct="1">
              <a:buClr>
                <a:schemeClr val="dk2"/>
              </a:buClr>
              <a:buSzPts val="1800"/>
              <a:buNone/>
              <a:defRPr/>
            </a:pPr>
            <a:r>
              <a:rPr lang="en-GB" b="1" i="1" u="sng" dirty="0">
                <a:solidFill>
                  <a:schemeClr val="accent1">
                    <a:lumMod val="75000"/>
                  </a:schemeClr>
                </a:solidFill>
                <a:ea typeface="Calibri" panose="020F0502020204030204" pitchFamily="34" charset="0"/>
                <a:sym typeface="Palatino Linotype" panose="02040502050505030304"/>
              </a:rPr>
              <a:t>Observation:</a:t>
            </a:r>
          </a:p>
          <a:p>
            <a:pPr marL="0" indent="0" algn="just" eaLnBrk="1" fontAlgn="auto" hangingPunct="1">
              <a:spcBef>
                <a:spcPts val="0"/>
              </a:spcBef>
              <a:buClr>
                <a:schemeClr val="dk2"/>
              </a:buClr>
              <a:buSzPts val="1800"/>
              <a:buNone/>
              <a:defRPr/>
            </a:pPr>
            <a:r>
              <a:rPr lang="en-US" dirty="0">
                <a:solidFill>
                  <a:schemeClr val="tx1"/>
                </a:solidFill>
                <a:ea typeface="Calibri" panose="020F0502020204030204" pitchFamily="34" charset="0"/>
              </a:rPr>
              <a:t>In first case, usage of the phrase “As informed by the Management”, implies that auditor has not performed adequate procedure to satisfy himself about the related parties and the transactions entered into with them and relied solely on the assertions made by the management.</a:t>
            </a:r>
          </a:p>
          <a:p>
            <a:pPr marL="0" indent="0" algn="just" eaLnBrk="1" fontAlgn="auto" hangingPunct="1">
              <a:spcBef>
                <a:spcPts val="0"/>
              </a:spcBef>
              <a:buClr>
                <a:schemeClr val="dk2"/>
              </a:buClr>
              <a:buSzPts val="1800"/>
              <a:buNone/>
              <a:defRPr/>
            </a:pPr>
            <a:endParaRPr lang="en-US" dirty="0">
              <a:solidFill>
                <a:schemeClr val="tx1"/>
              </a:solidFill>
              <a:ea typeface="Calibri" panose="020F0502020204030204" pitchFamily="34" charset="0"/>
            </a:endParaRPr>
          </a:p>
          <a:p>
            <a:pPr marL="0" indent="0" algn="just" eaLnBrk="1" fontAlgn="auto" hangingPunct="1">
              <a:spcBef>
                <a:spcPts val="0"/>
              </a:spcBef>
              <a:buClr>
                <a:schemeClr val="dk2"/>
              </a:buClr>
              <a:buSzPts val="1800"/>
              <a:buNone/>
              <a:defRPr/>
            </a:pPr>
            <a:r>
              <a:rPr lang="en-US" dirty="0">
                <a:solidFill>
                  <a:schemeClr val="tx1"/>
                </a:solidFill>
                <a:ea typeface="Calibri" panose="020F0502020204030204" pitchFamily="34" charset="0"/>
              </a:rPr>
              <a:t>With regard to second case, reporting done by the auditor under clause 3(xiii) is not correct.</a:t>
            </a:r>
          </a:p>
        </p:txBody>
      </p:sp>
      <p:sp>
        <p:nvSpPr>
          <p:cNvPr id="6" name="TextBox 5">
            <a:extLst>
              <a:ext uri="{FF2B5EF4-FFF2-40B4-BE49-F238E27FC236}">
                <a16:creationId xmlns:a16="http://schemas.microsoft.com/office/drawing/2014/main" id="{50EA78D3-128D-8839-99C8-43EB53DA5E1A}"/>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CARO, 2020</a:t>
            </a:r>
          </a:p>
        </p:txBody>
      </p:sp>
    </p:spTree>
    <p:extLst>
      <p:ext uri="{BB962C8B-B14F-4D97-AF65-F5344CB8AC3E}">
        <p14:creationId xmlns:p14="http://schemas.microsoft.com/office/powerpoint/2010/main" val="135134091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5" name="Google Shape;176;p33"/>
          <p:cNvSpPr txBox="1"/>
          <p:nvPr/>
        </p:nvSpPr>
        <p:spPr bwMode="auto">
          <a:xfrm>
            <a:off x="0" y="326248"/>
            <a:ext cx="12192000" cy="162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600"/>
              <a:buFont typeface="PT Sans Narrow"/>
              <a:buNone/>
              <a:defRPr sz="2000" b="1" i="0" u="none" strike="noStrike" cap="none">
                <a:solidFill>
                  <a:schemeClr val="bg1"/>
                </a:solidFill>
                <a:latin typeface="Calibri" panose="020F0502020204030204" pitchFamily="34" charset="0"/>
                <a:ea typeface="PT Sans Narrow"/>
                <a:cs typeface="Calibri" panose="020F0502020204030204" pitchFamily="34" charset="0"/>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pPr algn="ctr"/>
            <a:r>
              <a:rPr lang="en-GB" sz="4800" dirty="0">
                <a:solidFill>
                  <a:schemeClr val="accent5">
                    <a:lumMod val="50000"/>
                  </a:schemeClr>
                </a:solidFill>
              </a:rPr>
              <a:t>THANK YOU </a:t>
            </a:r>
          </a:p>
        </p:txBody>
      </p:sp>
      <p:sp>
        <p:nvSpPr>
          <p:cNvPr id="4" name="TextBox 3"/>
          <p:cNvSpPr txBox="1"/>
          <p:nvPr/>
        </p:nvSpPr>
        <p:spPr>
          <a:xfrm>
            <a:off x="0" y="4016860"/>
            <a:ext cx="12192000" cy="2062103"/>
          </a:xfrm>
          <a:prstGeom prst="rect">
            <a:avLst/>
          </a:prstGeom>
          <a:noFill/>
        </p:spPr>
        <p:txBody>
          <a:bodyPr wrap="square">
            <a:spAutoFit/>
          </a:bodyPr>
          <a:lstStyle/>
          <a:p>
            <a:pPr algn="ctr">
              <a:buClr>
                <a:schemeClr val="accent1"/>
              </a:buClr>
              <a:buSzPts val="3600"/>
            </a:pPr>
            <a:r>
              <a:rPr lang="en-IN" sz="1600" b="1" dirty="0">
                <a:solidFill>
                  <a:schemeClr val="accent5">
                    <a:lumMod val="50000"/>
                  </a:schemeClr>
                </a:solidFill>
                <a:latin typeface="Calibri" panose="020F0502020204030204" pitchFamily="34" charset="0"/>
                <a:cs typeface="Calibri" panose="020F0502020204030204" pitchFamily="34" charset="0"/>
                <a:sym typeface="PT Sans Narrow"/>
              </a:rPr>
              <a:t>Financial Reporting Review Board</a:t>
            </a:r>
          </a:p>
          <a:p>
            <a:pPr algn="ctr">
              <a:buClr>
                <a:schemeClr val="accent1"/>
              </a:buClr>
              <a:buSzPts val="3600"/>
            </a:pPr>
            <a:r>
              <a:rPr lang="en-IN" sz="1600" b="1" dirty="0">
                <a:solidFill>
                  <a:schemeClr val="accent5">
                    <a:lumMod val="50000"/>
                  </a:schemeClr>
                </a:solidFill>
                <a:latin typeface="Calibri" panose="020F0502020204030204" pitchFamily="34" charset="0"/>
                <a:cs typeface="Calibri" panose="020F0502020204030204" pitchFamily="34" charset="0"/>
                <a:sym typeface="PT Sans Narrow"/>
              </a:rPr>
              <a:t>The Institute of Chartered Accountants of India</a:t>
            </a:r>
          </a:p>
          <a:p>
            <a:pPr algn="ctr">
              <a:buClr>
                <a:schemeClr val="accent1"/>
              </a:buClr>
              <a:buSzPts val="3600"/>
            </a:pPr>
            <a:r>
              <a:rPr lang="en-IN" sz="1600" b="1" dirty="0">
                <a:solidFill>
                  <a:schemeClr val="accent5">
                    <a:lumMod val="50000"/>
                  </a:schemeClr>
                </a:solidFill>
                <a:latin typeface="Calibri" panose="020F0502020204030204" pitchFamily="34" charset="0"/>
                <a:cs typeface="Calibri" panose="020F0502020204030204" pitchFamily="34" charset="0"/>
                <a:sym typeface="PT Sans Narrow"/>
              </a:rPr>
              <a:t>A- 29, Sector 62, Noida, Uttar Pradesh 201309</a:t>
            </a:r>
          </a:p>
          <a:p>
            <a:pPr algn="ctr">
              <a:buClr>
                <a:schemeClr val="accent1"/>
              </a:buClr>
              <a:buSzPts val="3600"/>
            </a:pPr>
            <a:endParaRPr lang="en-IN" sz="1600" b="1" dirty="0">
              <a:solidFill>
                <a:schemeClr val="accent5">
                  <a:lumMod val="50000"/>
                </a:schemeClr>
              </a:solidFill>
              <a:latin typeface="Calibri" panose="020F0502020204030204" pitchFamily="34" charset="0"/>
              <a:cs typeface="Calibri" panose="020F0502020204030204" pitchFamily="34" charset="0"/>
              <a:sym typeface="PT Sans Narrow"/>
            </a:endParaRPr>
          </a:p>
          <a:p>
            <a:pPr algn="ctr">
              <a:buClr>
                <a:schemeClr val="accent1"/>
              </a:buClr>
              <a:buSzPts val="3600"/>
            </a:pPr>
            <a:r>
              <a:rPr lang="en-IN" sz="1600" b="1" dirty="0">
                <a:solidFill>
                  <a:schemeClr val="accent5">
                    <a:lumMod val="50000"/>
                  </a:schemeClr>
                </a:solidFill>
                <a:latin typeface="Calibri" panose="020F0502020204030204" pitchFamily="34" charset="0"/>
                <a:cs typeface="Calibri" panose="020F0502020204030204" pitchFamily="34" charset="0"/>
                <a:sym typeface="PT Sans Narrow"/>
              </a:rPr>
              <a:t>Office Phone: + 91-120-3045882/962/982</a:t>
            </a:r>
          </a:p>
          <a:p>
            <a:pPr algn="ctr">
              <a:buClr>
                <a:schemeClr val="accent1"/>
              </a:buClr>
              <a:buSzPts val="3600"/>
            </a:pPr>
            <a:r>
              <a:rPr lang="en-IN" sz="1600" b="1" dirty="0">
                <a:solidFill>
                  <a:schemeClr val="accent5">
                    <a:lumMod val="50000"/>
                  </a:schemeClr>
                </a:solidFill>
                <a:latin typeface="Calibri" panose="020F0502020204030204" pitchFamily="34" charset="0"/>
                <a:cs typeface="Calibri" panose="020F0502020204030204" pitchFamily="34" charset="0"/>
                <a:sym typeface="PT Sans Narrow"/>
              </a:rPr>
              <a:t>Email: frrb@icai.in</a:t>
            </a:r>
          </a:p>
          <a:p>
            <a:pPr algn="ctr">
              <a:buClr>
                <a:schemeClr val="accent1"/>
              </a:buClr>
              <a:buSzPts val="3600"/>
            </a:pPr>
            <a:r>
              <a:rPr lang="en-IN" sz="1600" b="1" dirty="0">
                <a:solidFill>
                  <a:schemeClr val="accent5">
                    <a:lumMod val="50000"/>
                  </a:schemeClr>
                </a:solidFill>
                <a:latin typeface="Calibri" panose="020F0502020204030204" pitchFamily="34" charset="0"/>
                <a:cs typeface="Calibri" panose="020F0502020204030204" pitchFamily="34" charset="0"/>
                <a:sym typeface="PT Sans Narrow"/>
              </a:rPr>
              <a:t>Website : https://frrb.icai.org/ </a:t>
            </a:r>
          </a:p>
          <a:p>
            <a:pPr algn="ctr">
              <a:buClr>
                <a:schemeClr val="accent1"/>
              </a:buClr>
              <a:buSzPts val="3600"/>
            </a:pPr>
            <a:r>
              <a:rPr lang="en-IN" sz="1600" b="1" dirty="0">
                <a:solidFill>
                  <a:schemeClr val="accent5">
                    <a:lumMod val="50000"/>
                  </a:schemeClr>
                </a:solidFill>
                <a:latin typeface="Calibri" panose="020F0502020204030204" pitchFamily="34" charset="0"/>
                <a:cs typeface="Calibri" panose="020F0502020204030204" pitchFamily="34" charset="0"/>
                <a:sym typeface="PT Sans Narrow"/>
              </a:rPr>
              <a:t>X Handle: @</a:t>
            </a:r>
            <a:r>
              <a:rPr lang="en-IN" sz="1600" b="1" dirty="0">
                <a:solidFill>
                  <a:schemeClr val="accent5">
                    <a:lumMod val="50000"/>
                  </a:schemeClr>
                </a:solidFill>
                <a:latin typeface="Calibri" panose="020F0502020204030204" pitchFamily="34" charset="0"/>
                <a:cs typeface="Calibri" panose="020F0502020204030204" pitchFamily="34" charset="0"/>
                <a:sym typeface="PT Sans Narrow"/>
                <a:hlinkClick r:id="rId3">
                  <a:extLst>
                    <a:ext uri="{A12FA001-AC4F-418D-AE19-62706E023703}">
                      <ahyp:hlinkClr xmlns:ahyp="http://schemas.microsoft.com/office/drawing/2018/hyperlinkcolor" val="tx"/>
                    </a:ext>
                  </a:extLst>
                </a:hlinkClick>
              </a:rPr>
              <a:t>https://twitter.com/frrbicai</a:t>
            </a:r>
            <a:r>
              <a:rPr lang="en-IN" sz="1600" b="1" dirty="0">
                <a:solidFill>
                  <a:schemeClr val="accent5">
                    <a:lumMod val="50000"/>
                  </a:schemeClr>
                </a:solidFill>
                <a:latin typeface="Calibri" panose="020F0502020204030204" pitchFamily="34" charset="0"/>
                <a:cs typeface="Calibri" panose="020F0502020204030204" pitchFamily="34" charset="0"/>
                <a:sym typeface="PT Sans Narrow"/>
              </a:rPr>
              <a:t> </a:t>
            </a:r>
          </a:p>
        </p:txBody>
      </p:sp>
      <p:pic>
        <p:nvPicPr>
          <p:cNvPr id="3" name="Picture 2">
            <a:extLst>
              <a:ext uri="{FF2B5EF4-FFF2-40B4-BE49-F238E27FC236}">
                <a16:creationId xmlns:a16="http://schemas.microsoft.com/office/drawing/2014/main" id="{7637C661-0971-DD30-E330-5F4F750636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4427" y="1911830"/>
            <a:ext cx="1783147" cy="1790968"/>
          </a:xfrm>
          <a:prstGeom prst="rect">
            <a:avLst/>
          </a:prstGeom>
          <a:noFill/>
          <a:ln>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effectLst>
                  <a:outerShdw blurRad="38100" dist="38100" dir="2700000" algn="tl">
                    <a:srgbClr val="000000">
                      <a:alpha val="43137"/>
                    </a:srgbClr>
                  </a:outerShdw>
                </a:effectLst>
                <a:ea typeface="Palatino Linotype" panose="02040502050505030304"/>
                <a:sym typeface="Palatino Linotype" panose="02040502050505030304"/>
              </a:rPr>
              <a:t>SA 250 – </a:t>
            </a:r>
            <a:r>
              <a:rPr lang="en-IN" sz="1800" dirty="0">
                <a:effectLst>
                  <a:outerShdw blurRad="38100" dist="38100" dir="2700000" algn="tl">
                    <a:srgbClr val="000000">
                      <a:alpha val="43137"/>
                    </a:srgbClr>
                  </a:outerShdw>
                </a:effectLst>
              </a:rPr>
              <a:t>Consideration of Laws and Regulations in an Audit of Financial Statements</a:t>
            </a:r>
            <a:endParaRPr lang="en-IN" sz="1800" dirty="0"/>
          </a:p>
        </p:txBody>
      </p:sp>
      <p:sp>
        <p:nvSpPr>
          <p:cNvPr id="3" name="Content Placeholder 2"/>
          <p:cNvSpPr>
            <a:spLocks noGrp="1"/>
          </p:cNvSpPr>
          <p:nvPr>
            <p:ph idx="1"/>
          </p:nvPr>
        </p:nvSpPr>
        <p:spPr/>
        <p:txBody>
          <a:bodyPr>
            <a:normAutofit/>
          </a:bodyPr>
          <a:lstStyle/>
          <a:p>
            <a:pPr marL="0" indent="0" algn="just">
              <a:buClr>
                <a:schemeClr val="accent3"/>
              </a:buClr>
              <a:buNone/>
              <a:defRPr/>
            </a:pPr>
            <a:r>
              <a:rPr lang="en-US" b="1" i="1" u="sng" dirty="0">
                <a:solidFill>
                  <a:schemeClr val="accent1">
                    <a:lumMod val="75000"/>
                  </a:schemeClr>
                </a:solidFill>
              </a:rPr>
              <a:t>Case:</a:t>
            </a:r>
            <a:r>
              <a:rPr lang="en-US" dirty="0">
                <a:solidFill>
                  <a:schemeClr val="accent1">
                    <a:lumMod val="75000"/>
                  </a:schemeClr>
                </a:solidFill>
              </a:rPr>
              <a:t> </a:t>
            </a:r>
          </a:p>
          <a:p>
            <a:pPr algn="just">
              <a:buClr>
                <a:schemeClr val="accent3"/>
              </a:buClr>
              <a:defRPr/>
            </a:pPr>
            <a:r>
              <a:rPr lang="en-IN" dirty="0">
                <a:solidFill>
                  <a:schemeClr val="tx1"/>
                </a:solidFill>
              </a:rPr>
              <a:t>There were instances of non-compliances with various laws and regulations including Companies Act, 2013, Companies (Indian Accounting Standards) Rules, 2015 and Division II, Schedule III to the Companies Act, 2013.</a:t>
            </a:r>
            <a:endParaRPr lang="en-US" dirty="0">
              <a:solidFill>
                <a:srgbClr val="000000"/>
              </a:solidFill>
            </a:endParaRPr>
          </a:p>
          <a:p>
            <a:pPr marL="0" indent="0" algn="just">
              <a:buClr>
                <a:schemeClr val="accent3"/>
              </a:buClr>
              <a:buNone/>
              <a:defRPr/>
            </a:pPr>
            <a:r>
              <a:rPr lang="en-GB" b="1" i="1" u="sng" dirty="0">
                <a:solidFill>
                  <a:schemeClr val="accent1">
                    <a:lumMod val="75000"/>
                  </a:schemeClr>
                </a:solidFill>
                <a:ea typeface="Palatino Linotype" panose="02040502050505030304"/>
                <a:sym typeface="Palatino Linotype" panose="02040502050505030304"/>
              </a:rPr>
              <a:t>Requirements:</a:t>
            </a:r>
            <a:r>
              <a:rPr lang="en-GB" b="1" i="1" dirty="0">
                <a:solidFill>
                  <a:schemeClr val="accent1">
                    <a:lumMod val="75000"/>
                  </a:schemeClr>
                </a:solidFill>
                <a:ea typeface="Palatino Linotype" panose="02040502050505030304"/>
                <a:sym typeface="Palatino Linotype" panose="02040502050505030304"/>
              </a:rPr>
              <a:t> </a:t>
            </a:r>
          </a:p>
          <a:p>
            <a:pPr marL="0" indent="0" algn="just">
              <a:buClr>
                <a:schemeClr val="accent3"/>
              </a:buClr>
              <a:buNone/>
              <a:defRPr/>
            </a:pPr>
            <a:r>
              <a:rPr lang="en-IN" dirty="0">
                <a:solidFill>
                  <a:schemeClr val="tx1"/>
                </a:solidFill>
              </a:rPr>
              <a:t>Paragraph 10 of SA 250 </a:t>
            </a:r>
          </a:p>
          <a:p>
            <a:pPr marL="0" indent="0" algn="just">
              <a:buClr>
                <a:schemeClr val="accent3"/>
              </a:buClr>
              <a:buNone/>
              <a:defRPr/>
            </a:pPr>
            <a:r>
              <a:rPr lang="en-GB" b="1" i="1" u="sng" dirty="0">
                <a:solidFill>
                  <a:schemeClr val="accent1">
                    <a:lumMod val="75000"/>
                  </a:schemeClr>
                </a:solidFill>
                <a:ea typeface="Palatino Linotype" panose="02040502050505030304"/>
                <a:sym typeface="Palatino Linotype" panose="02040502050505030304"/>
              </a:rPr>
              <a:t>Observation: </a:t>
            </a:r>
          </a:p>
          <a:p>
            <a:pPr marL="0" indent="0" algn="just">
              <a:buClr>
                <a:schemeClr val="accent3"/>
              </a:buClr>
              <a:buNone/>
              <a:defRPr/>
            </a:pPr>
            <a:r>
              <a:rPr lang="en-US" dirty="0">
                <a:solidFill>
                  <a:schemeClr val="tx1"/>
                </a:solidFill>
              </a:rPr>
              <a:t>It indicates that the auditor did not perform the required audit procedures to identify the entity’s non-compliance with laws and regulations, thus failing to achieve the objectives outlined in paragraph 10 of SA 250.</a:t>
            </a:r>
            <a:endParaRPr lang="en-US" sz="2000" dirty="0">
              <a:solidFill>
                <a:schemeClr val="tx1"/>
              </a:solidFill>
            </a:endParaRPr>
          </a:p>
          <a:p>
            <a:endParaRPr lang="en-IN" sz="2000" dirty="0"/>
          </a:p>
        </p:txBody>
      </p:sp>
      <p:sp>
        <p:nvSpPr>
          <p:cNvPr id="6" name="TextBox 5"/>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SAs</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29CF5-06EF-3588-F104-B1C4855E80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49C40E-E8BA-E025-0B36-C86F2ED7757D}"/>
              </a:ext>
            </a:extLst>
          </p:cNvPr>
          <p:cNvSpPr>
            <a:spLocks noGrp="1"/>
          </p:cNvSpPr>
          <p:nvPr>
            <p:ph type="title"/>
          </p:nvPr>
        </p:nvSpPr>
        <p:spPr/>
        <p:txBody>
          <a:bodyPr>
            <a:normAutofit/>
          </a:bodyPr>
          <a:lstStyle/>
          <a:p>
            <a:r>
              <a:rPr lang="en-US" sz="1800" dirty="0">
                <a:effectLst>
                  <a:outerShdw blurRad="38100" dist="38100" dir="2700000" algn="tl">
                    <a:srgbClr val="000000">
                      <a:alpha val="43137"/>
                    </a:srgbClr>
                  </a:outerShdw>
                </a:effectLst>
                <a:ea typeface="Palatino Linotype" panose="02040502050505030304"/>
                <a:sym typeface="Palatino Linotype" panose="02040502050505030304"/>
              </a:rPr>
              <a:t>SA 505 – External Confirmation</a:t>
            </a:r>
            <a:endParaRPr lang="en-IN" sz="1800" dirty="0"/>
          </a:p>
        </p:txBody>
      </p:sp>
      <p:sp>
        <p:nvSpPr>
          <p:cNvPr id="3" name="Content Placeholder 2">
            <a:extLst>
              <a:ext uri="{FF2B5EF4-FFF2-40B4-BE49-F238E27FC236}">
                <a16:creationId xmlns:a16="http://schemas.microsoft.com/office/drawing/2014/main" id="{E86E06F1-90AF-3B87-0C20-141BCBFB51D5}"/>
              </a:ext>
            </a:extLst>
          </p:cNvPr>
          <p:cNvSpPr>
            <a:spLocks noGrp="1"/>
          </p:cNvSpPr>
          <p:nvPr>
            <p:ph idx="1"/>
          </p:nvPr>
        </p:nvSpPr>
        <p:spPr/>
        <p:txBody>
          <a:bodyPr>
            <a:normAutofit/>
          </a:bodyPr>
          <a:lstStyle/>
          <a:p>
            <a:pPr marL="0" indent="0" algn="just">
              <a:buClr>
                <a:schemeClr val="accent3"/>
              </a:buClr>
              <a:buNone/>
              <a:defRPr/>
            </a:pPr>
            <a:r>
              <a:rPr lang="en-US" b="1" i="1" u="sng" dirty="0">
                <a:solidFill>
                  <a:schemeClr val="accent1">
                    <a:lumMod val="75000"/>
                  </a:schemeClr>
                </a:solidFill>
              </a:rPr>
              <a:t>Case:</a:t>
            </a:r>
            <a:r>
              <a:rPr lang="en-US" dirty="0">
                <a:solidFill>
                  <a:schemeClr val="accent1">
                    <a:lumMod val="75000"/>
                  </a:schemeClr>
                </a:solidFill>
              </a:rPr>
              <a:t> </a:t>
            </a:r>
          </a:p>
          <a:p>
            <a:pPr algn="just"/>
            <a:r>
              <a:rPr lang="en-IN" dirty="0">
                <a:solidFill>
                  <a:schemeClr val="tx1"/>
                </a:solidFill>
              </a:rPr>
              <a:t>A note regarding Micro, Small and Medium  enterprises, </a:t>
            </a:r>
            <a:r>
              <a:rPr lang="en-IN" dirty="0" err="1">
                <a:solidFill>
                  <a:schemeClr val="tx1"/>
                </a:solidFill>
              </a:rPr>
              <a:t>interalia</a:t>
            </a:r>
            <a:r>
              <a:rPr lang="en-IN" dirty="0">
                <a:solidFill>
                  <a:schemeClr val="tx1"/>
                </a:solidFill>
              </a:rPr>
              <a:t> states that: </a:t>
            </a:r>
          </a:p>
          <a:p>
            <a:pPr algn="just"/>
            <a:r>
              <a:rPr lang="en-IN" dirty="0">
                <a:solidFill>
                  <a:schemeClr val="tx1"/>
                </a:solidFill>
              </a:rPr>
              <a:t>“This has been relied upon by the auditors”.</a:t>
            </a:r>
            <a:endParaRPr lang="en-US" b="1" i="1" u="sng" dirty="0">
              <a:solidFill>
                <a:schemeClr val="tx1"/>
              </a:solidFill>
              <a:ea typeface="Palatino Linotype" panose="02040502050505030304"/>
              <a:sym typeface="Palatino Linotype" panose="02040502050505030304"/>
            </a:endParaRPr>
          </a:p>
          <a:p>
            <a:pPr algn="just"/>
            <a:r>
              <a:rPr lang="en-GB" b="1" i="1" u="sng" dirty="0">
                <a:solidFill>
                  <a:schemeClr val="accent1">
                    <a:lumMod val="75000"/>
                  </a:schemeClr>
                </a:solidFill>
                <a:ea typeface="Palatino Linotype" panose="02040502050505030304"/>
                <a:sym typeface="Palatino Linotype" panose="02040502050505030304"/>
              </a:rPr>
              <a:t>Requirements:</a:t>
            </a:r>
          </a:p>
          <a:p>
            <a:pPr algn="just"/>
            <a:r>
              <a:rPr lang="en-IN" dirty="0">
                <a:solidFill>
                  <a:schemeClr val="tx1"/>
                </a:solidFill>
              </a:rPr>
              <a:t>Paragraph 5, 12 &amp; 13 of SA 505</a:t>
            </a:r>
          </a:p>
          <a:p>
            <a:pPr algn="just"/>
            <a:r>
              <a:rPr lang="en-GB" b="1" i="1" u="sng" dirty="0">
                <a:solidFill>
                  <a:schemeClr val="accent1">
                    <a:lumMod val="75000"/>
                  </a:schemeClr>
                </a:solidFill>
                <a:sym typeface="Palatino Linotype" panose="02040502050505030304"/>
              </a:rPr>
              <a:t>Observation:</a:t>
            </a:r>
          </a:p>
          <a:p>
            <a:pPr algn="just"/>
            <a:r>
              <a:rPr lang="en-IN" dirty="0">
                <a:solidFill>
                  <a:schemeClr val="tx1"/>
                </a:solidFill>
              </a:rPr>
              <a:t>The given disclosure indicates that the auditor has merely relied on the information provided by the management without applying appropriate audit procedures to verify the information, in line with the requirements of paragraphs 5, 12 and 13 of SA 505.</a:t>
            </a:r>
          </a:p>
          <a:p>
            <a:pPr algn="just"/>
            <a:r>
              <a:rPr lang="en-GB" dirty="0">
                <a:solidFill>
                  <a:schemeClr val="tx1"/>
                </a:solidFill>
              </a:rPr>
              <a:t>However, if the auditor has performed the requisite audit procedures to satisfy himself then the auditor should have insisted on not bringing such phrases in the financial statements.</a:t>
            </a:r>
            <a:endParaRPr lang="en-IN" dirty="0">
              <a:solidFill>
                <a:schemeClr val="tx1"/>
              </a:solidFill>
            </a:endParaRPr>
          </a:p>
        </p:txBody>
      </p:sp>
      <p:sp>
        <p:nvSpPr>
          <p:cNvPr id="6" name="TextBox 5">
            <a:extLst>
              <a:ext uri="{FF2B5EF4-FFF2-40B4-BE49-F238E27FC236}">
                <a16:creationId xmlns:a16="http://schemas.microsoft.com/office/drawing/2014/main" id="{490206B9-5A40-4DA9-D2A8-858462781124}"/>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SAs</a:t>
            </a:r>
          </a:p>
        </p:txBody>
      </p:sp>
    </p:spTree>
    <p:extLst>
      <p:ext uri="{BB962C8B-B14F-4D97-AF65-F5344CB8AC3E}">
        <p14:creationId xmlns:p14="http://schemas.microsoft.com/office/powerpoint/2010/main" val="281064191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201C8-4EAB-5B7F-6090-49863D519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0049CF-5D94-56E2-9E4F-0BB20DB24EBA}"/>
              </a:ext>
            </a:extLst>
          </p:cNvPr>
          <p:cNvSpPr>
            <a:spLocks noGrp="1"/>
          </p:cNvSpPr>
          <p:nvPr>
            <p:ph type="title"/>
          </p:nvPr>
        </p:nvSpPr>
        <p:spPr/>
        <p:txBody>
          <a:bodyPr>
            <a:normAutofit/>
          </a:bodyPr>
          <a:lstStyle/>
          <a:p>
            <a:r>
              <a:rPr lang="en-US" sz="1800" dirty="0">
                <a:effectLst>
                  <a:outerShdw blurRad="38100" dist="38100" dir="2700000" algn="tl">
                    <a:srgbClr val="000000">
                      <a:alpha val="43137"/>
                    </a:srgbClr>
                  </a:outerShdw>
                </a:effectLst>
                <a:ea typeface="Palatino Linotype" panose="02040502050505030304"/>
                <a:sym typeface="Palatino Linotype" panose="02040502050505030304"/>
              </a:rPr>
              <a:t>SA 550 – Related Parties</a:t>
            </a:r>
            <a:endParaRPr lang="en-IN" sz="1800" dirty="0"/>
          </a:p>
        </p:txBody>
      </p:sp>
      <p:sp>
        <p:nvSpPr>
          <p:cNvPr id="3" name="Content Placeholder 2">
            <a:extLst>
              <a:ext uri="{FF2B5EF4-FFF2-40B4-BE49-F238E27FC236}">
                <a16:creationId xmlns:a16="http://schemas.microsoft.com/office/drawing/2014/main" id="{6ECEDCE7-048E-4A05-E9D7-F8E5F43B5AE3}"/>
              </a:ext>
            </a:extLst>
          </p:cNvPr>
          <p:cNvSpPr>
            <a:spLocks noGrp="1"/>
          </p:cNvSpPr>
          <p:nvPr>
            <p:ph idx="1"/>
          </p:nvPr>
        </p:nvSpPr>
        <p:spPr/>
        <p:txBody>
          <a:bodyPr>
            <a:normAutofit/>
          </a:bodyPr>
          <a:lstStyle/>
          <a:p>
            <a:pPr marL="0" indent="0" algn="just">
              <a:buClr>
                <a:schemeClr val="accent3"/>
              </a:buClr>
              <a:buNone/>
              <a:defRPr/>
            </a:pPr>
            <a:r>
              <a:rPr lang="en-US" b="1" i="1" u="sng" dirty="0">
                <a:solidFill>
                  <a:schemeClr val="accent1">
                    <a:lumMod val="75000"/>
                  </a:schemeClr>
                </a:solidFill>
              </a:rPr>
              <a:t>Case:</a:t>
            </a:r>
            <a:r>
              <a:rPr lang="en-US" dirty="0">
                <a:solidFill>
                  <a:schemeClr val="accent1">
                    <a:lumMod val="75000"/>
                  </a:schemeClr>
                </a:solidFill>
              </a:rPr>
              <a:t> </a:t>
            </a:r>
          </a:p>
          <a:p>
            <a:pPr algn="just"/>
            <a:r>
              <a:rPr lang="en-GB" dirty="0">
                <a:solidFill>
                  <a:schemeClr val="tx1"/>
                </a:solidFill>
              </a:rPr>
              <a:t>A footnote to the disclosures for Related Party Transactions reads as follows: -</a:t>
            </a:r>
          </a:p>
          <a:p>
            <a:pPr algn="just"/>
            <a:r>
              <a:rPr lang="en-GB" dirty="0">
                <a:solidFill>
                  <a:schemeClr val="tx1"/>
                </a:solidFill>
              </a:rPr>
              <a:t>“</a:t>
            </a:r>
            <a:r>
              <a:rPr lang="en-IN" dirty="0">
                <a:solidFill>
                  <a:schemeClr val="tx1"/>
                </a:solidFill>
              </a:rPr>
              <a:t>Related party relationship and transactions thereof are as certified by the company and </a:t>
            </a:r>
            <a:r>
              <a:rPr lang="en-IN" b="1" dirty="0">
                <a:solidFill>
                  <a:schemeClr val="tx1"/>
                </a:solidFill>
              </a:rPr>
              <a:t>relied upon by the auditors</a:t>
            </a:r>
            <a:r>
              <a:rPr lang="en-IN" dirty="0">
                <a:solidFill>
                  <a:schemeClr val="tx1"/>
                </a:solidFill>
              </a:rPr>
              <a:t>.</a:t>
            </a:r>
            <a:r>
              <a:rPr lang="en-GB" dirty="0">
                <a:solidFill>
                  <a:schemeClr val="tx1"/>
                </a:solidFill>
              </a:rPr>
              <a:t>”</a:t>
            </a:r>
            <a:endParaRPr lang="en-IN" dirty="0">
              <a:solidFill>
                <a:schemeClr val="tx1"/>
              </a:solidFill>
            </a:endParaRPr>
          </a:p>
          <a:p>
            <a:pPr algn="just"/>
            <a:r>
              <a:rPr lang="en-GB" b="1" i="1" u="sng" dirty="0">
                <a:solidFill>
                  <a:schemeClr val="accent1">
                    <a:lumMod val="75000"/>
                  </a:schemeClr>
                </a:solidFill>
                <a:ea typeface="Palatino Linotype" panose="02040502050505030304"/>
                <a:sym typeface="Palatino Linotype" panose="02040502050505030304"/>
              </a:rPr>
              <a:t>Requirements:</a:t>
            </a:r>
          </a:p>
          <a:p>
            <a:pPr algn="just"/>
            <a:r>
              <a:rPr lang="en-IN" dirty="0">
                <a:solidFill>
                  <a:schemeClr val="tx1"/>
                </a:solidFill>
              </a:rPr>
              <a:t>Paragraph 9 and 15 of SA 550</a:t>
            </a:r>
          </a:p>
          <a:p>
            <a:pPr algn="just"/>
            <a:r>
              <a:rPr lang="en-GB" b="1" i="1" u="sng" dirty="0">
                <a:solidFill>
                  <a:schemeClr val="accent1">
                    <a:lumMod val="75000"/>
                  </a:schemeClr>
                </a:solidFill>
                <a:sym typeface="Palatino Linotype" panose="02040502050505030304"/>
              </a:rPr>
              <a:t>Observation:</a:t>
            </a:r>
          </a:p>
          <a:p>
            <a:pPr algn="just"/>
            <a:r>
              <a:rPr lang="en-GB" dirty="0">
                <a:solidFill>
                  <a:schemeClr val="tx1"/>
                </a:solidFill>
              </a:rPr>
              <a:t>The given disclosure indicates that the auditor has not carried out adequate procedures with regard to related party transactions as required by Paragraph 9 </a:t>
            </a:r>
            <a:r>
              <a:rPr lang="en-GB">
                <a:solidFill>
                  <a:schemeClr val="tx1"/>
                </a:solidFill>
              </a:rPr>
              <a:t>of SA </a:t>
            </a:r>
            <a:r>
              <a:rPr lang="en-GB" dirty="0">
                <a:solidFill>
                  <a:schemeClr val="tx1"/>
                </a:solidFill>
              </a:rPr>
              <a:t>550. </a:t>
            </a:r>
          </a:p>
          <a:p>
            <a:pPr algn="just"/>
            <a:r>
              <a:rPr lang="en-GB" dirty="0">
                <a:solidFill>
                  <a:schemeClr val="tx1"/>
                </a:solidFill>
              </a:rPr>
              <a:t>Instead of just relying on the management assertions, Auditor must satisfy himself regarding existence of related party relationships, transactions with them and obtain the sufficient audit evidence whether these transactions were appropriately identified, accounted for and disclosed in the financial statements.</a:t>
            </a:r>
            <a:endParaRPr lang="en-IN" dirty="0">
              <a:solidFill>
                <a:schemeClr val="tx1"/>
              </a:solidFill>
            </a:endParaRPr>
          </a:p>
        </p:txBody>
      </p:sp>
      <p:sp>
        <p:nvSpPr>
          <p:cNvPr id="6" name="TextBox 5">
            <a:extLst>
              <a:ext uri="{FF2B5EF4-FFF2-40B4-BE49-F238E27FC236}">
                <a16:creationId xmlns:a16="http://schemas.microsoft.com/office/drawing/2014/main" id="{1589454B-354F-DA2B-F73C-53B027A1E793}"/>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SAs</a:t>
            </a:r>
          </a:p>
        </p:txBody>
      </p:sp>
    </p:spTree>
    <p:extLst>
      <p:ext uri="{BB962C8B-B14F-4D97-AF65-F5344CB8AC3E}">
        <p14:creationId xmlns:p14="http://schemas.microsoft.com/office/powerpoint/2010/main" val="32406525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B8A95-BCE6-4462-7B30-55C515C0E3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6BECE-C19D-A65D-A862-F4D542DD6FB4}"/>
              </a:ext>
            </a:extLst>
          </p:cNvPr>
          <p:cNvSpPr>
            <a:spLocks noGrp="1"/>
          </p:cNvSpPr>
          <p:nvPr>
            <p:ph type="title"/>
          </p:nvPr>
        </p:nvSpPr>
        <p:spPr/>
        <p:txBody>
          <a:bodyPr>
            <a:normAutofit/>
          </a:bodyPr>
          <a:lstStyle/>
          <a:p>
            <a:r>
              <a:rPr lang="en-US" sz="1800" dirty="0">
                <a:effectLst>
                  <a:outerShdw blurRad="38100" dist="38100" dir="2700000" algn="tl">
                    <a:srgbClr val="000000">
                      <a:alpha val="43137"/>
                    </a:srgbClr>
                  </a:outerShdw>
                </a:effectLst>
                <a:ea typeface="Palatino Linotype" panose="02040502050505030304"/>
                <a:sym typeface="Palatino Linotype" panose="02040502050505030304"/>
              </a:rPr>
              <a:t>SA 700 (Revised) – </a:t>
            </a:r>
            <a:r>
              <a:rPr lang="en-IN" sz="1800" dirty="0">
                <a:effectLst>
                  <a:outerShdw blurRad="38100" dist="38100" dir="2700000" algn="tl">
                    <a:srgbClr val="000000">
                      <a:alpha val="43137"/>
                    </a:srgbClr>
                  </a:outerShdw>
                </a:effectLst>
              </a:rPr>
              <a:t>Forming an Opinion and Reporting on Financial Statements</a:t>
            </a:r>
            <a:endParaRPr lang="en-IN" sz="1800" dirty="0"/>
          </a:p>
        </p:txBody>
      </p:sp>
      <p:sp>
        <p:nvSpPr>
          <p:cNvPr id="3" name="Content Placeholder 2">
            <a:extLst>
              <a:ext uri="{FF2B5EF4-FFF2-40B4-BE49-F238E27FC236}">
                <a16:creationId xmlns:a16="http://schemas.microsoft.com/office/drawing/2014/main" id="{2C838FC2-0E0B-A035-78A7-A42D672376E8}"/>
              </a:ext>
            </a:extLst>
          </p:cNvPr>
          <p:cNvSpPr>
            <a:spLocks noGrp="1"/>
          </p:cNvSpPr>
          <p:nvPr>
            <p:ph idx="1"/>
          </p:nvPr>
        </p:nvSpPr>
        <p:spPr/>
        <p:txBody>
          <a:bodyPr>
            <a:normAutofit/>
          </a:bodyPr>
          <a:lstStyle/>
          <a:p>
            <a:pPr marL="0" indent="0" algn="just">
              <a:buClr>
                <a:schemeClr val="accent3"/>
              </a:buClr>
              <a:buNone/>
              <a:defRPr/>
            </a:pPr>
            <a:r>
              <a:rPr lang="en-US" b="1" i="1" u="sng" dirty="0">
                <a:solidFill>
                  <a:schemeClr val="accent1">
                    <a:lumMod val="75000"/>
                  </a:schemeClr>
                </a:solidFill>
              </a:rPr>
              <a:t>Case:</a:t>
            </a:r>
            <a:r>
              <a:rPr lang="en-US" dirty="0">
                <a:solidFill>
                  <a:schemeClr val="accent1">
                    <a:lumMod val="75000"/>
                  </a:schemeClr>
                </a:solidFill>
              </a:rPr>
              <a:t> </a:t>
            </a:r>
          </a:p>
          <a:p>
            <a:pPr algn="just"/>
            <a:r>
              <a:rPr lang="en-IN" dirty="0">
                <a:solidFill>
                  <a:schemeClr val="tx1"/>
                </a:solidFill>
              </a:rPr>
              <a:t>In the Auditor’s Report, under the heading “Auditor’s Responsibilities for the audit of the financial Statements”,  incomplete reporting was done.</a:t>
            </a:r>
            <a:endParaRPr lang="en-US" dirty="0">
              <a:solidFill>
                <a:schemeClr val="tx1"/>
              </a:solidFill>
              <a:sym typeface="Palatino Linotype" panose="02040502050505030304"/>
            </a:endParaRPr>
          </a:p>
          <a:p>
            <a:pPr algn="just"/>
            <a:r>
              <a:rPr lang="en-GB" b="1" i="1" u="sng" dirty="0">
                <a:solidFill>
                  <a:schemeClr val="accent1">
                    <a:lumMod val="75000"/>
                  </a:schemeClr>
                </a:solidFill>
                <a:ea typeface="Palatino Linotype" panose="02040502050505030304"/>
                <a:sym typeface="Palatino Linotype" panose="02040502050505030304"/>
              </a:rPr>
              <a:t>Requirements:</a:t>
            </a:r>
          </a:p>
          <a:p>
            <a:pPr algn="just"/>
            <a:r>
              <a:rPr lang="en-IN" dirty="0">
                <a:solidFill>
                  <a:schemeClr val="tx1"/>
                </a:solidFill>
              </a:rPr>
              <a:t>Paragraphs 38 and 39 read with illustrative format under appendix section of SA 700 (Revised)</a:t>
            </a:r>
          </a:p>
          <a:p>
            <a:pPr algn="just"/>
            <a:r>
              <a:rPr lang="en-GB" b="1" i="1" u="sng" dirty="0">
                <a:solidFill>
                  <a:schemeClr val="accent1">
                    <a:lumMod val="75000"/>
                  </a:schemeClr>
                </a:solidFill>
                <a:sym typeface="Palatino Linotype" panose="02040502050505030304"/>
              </a:rPr>
              <a:t>Observation:</a:t>
            </a:r>
          </a:p>
          <a:p>
            <a:pPr algn="just"/>
            <a:r>
              <a:rPr lang="en-IN" dirty="0">
                <a:solidFill>
                  <a:schemeClr val="tx1"/>
                </a:solidFill>
              </a:rPr>
              <a:t>The auditor has not expressed an opinion on the adequacy of the internal financial controls system of the entity, appropriateness of accounting policies used, appropriateness of the management’s use of the going concern basis and overall presentation, structure and content of the financial statements as required by paragraphs 38 and 39 of SA 700 (Revised).</a:t>
            </a:r>
          </a:p>
        </p:txBody>
      </p:sp>
      <p:sp>
        <p:nvSpPr>
          <p:cNvPr id="6" name="TextBox 5">
            <a:extLst>
              <a:ext uri="{FF2B5EF4-FFF2-40B4-BE49-F238E27FC236}">
                <a16:creationId xmlns:a16="http://schemas.microsoft.com/office/drawing/2014/main" id="{A8439F0A-386D-1975-AEF0-278ED543F018}"/>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SAs</a:t>
            </a:r>
          </a:p>
        </p:txBody>
      </p:sp>
    </p:spTree>
    <p:extLst>
      <p:ext uri="{BB962C8B-B14F-4D97-AF65-F5344CB8AC3E}">
        <p14:creationId xmlns:p14="http://schemas.microsoft.com/office/powerpoint/2010/main" val="1754454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49B76-486F-11CA-BC84-60684CA60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80A81-C47F-5655-EFAB-809205D8D696}"/>
              </a:ext>
            </a:extLst>
          </p:cNvPr>
          <p:cNvSpPr>
            <a:spLocks noGrp="1"/>
          </p:cNvSpPr>
          <p:nvPr>
            <p:ph type="title"/>
          </p:nvPr>
        </p:nvSpPr>
        <p:spPr/>
        <p:txBody>
          <a:bodyPr>
            <a:normAutofit/>
          </a:bodyPr>
          <a:lstStyle/>
          <a:p>
            <a:r>
              <a:rPr lang="en-US" sz="1800" dirty="0">
                <a:effectLst>
                  <a:outerShdw blurRad="38100" dist="38100" dir="2700000" algn="tl">
                    <a:srgbClr val="000000">
                      <a:alpha val="43137"/>
                    </a:srgbClr>
                  </a:outerShdw>
                </a:effectLst>
                <a:ea typeface="Palatino Linotype" panose="02040502050505030304"/>
                <a:sym typeface="Palatino Linotype" panose="02040502050505030304"/>
              </a:rPr>
              <a:t>SA 700 (Revised) – </a:t>
            </a:r>
            <a:r>
              <a:rPr lang="en-IN" sz="1800" dirty="0">
                <a:effectLst>
                  <a:outerShdw blurRad="38100" dist="38100" dir="2700000" algn="tl">
                    <a:srgbClr val="000000">
                      <a:alpha val="43137"/>
                    </a:srgbClr>
                  </a:outerShdw>
                </a:effectLst>
              </a:rPr>
              <a:t>Forming an Opinion and Reporting on Financial Statements</a:t>
            </a:r>
            <a:endParaRPr lang="en-IN" sz="1800" dirty="0"/>
          </a:p>
        </p:txBody>
      </p:sp>
      <p:sp>
        <p:nvSpPr>
          <p:cNvPr id="3" name="Content Placeholder 2">
            <a:extLst>
              <a:ext uri="{FF2B5EF4-FFF2-40B4-BE49-F238E27FC236}">
                <a16:creationId xmlns:a16="http://schemas.microsoft.com/office/drawing/2014/main" id="{73E35289-D0A4-E878-800E-B0E705A41405}"/>
              </a:ext>
            </a:extLst>
          </p:cNvPr>
          <p:cNvSpPr>
            <a:spLocks noGrp="1"/>
          </p:cNvSpPr>
          <p:nvPr>
            <p:ph idx="1"/>
          </p:nvPr>
        </p:nvSpPr>
        <p:spPr/>
        <p:txBody>
          <a:bodyPr>
            <a:normAutofit/>
          </a:bodyPr>
          <a:lstStyle/>
          <a:p>
            <a:pPr marL="0" indent="0" algn="just">
              <a:buClr>
                <a:schemeClr val="accent3"/>
              </a:buClr>
              <a:buNone/>
              <a:defRPr/>
            </a:pPr>
            <a:r>
              <a:rPr lang="en-US" b="1" i="1" u="sng" dirty="0">
                <a:solidFill>
                  <a:schemeClr val="accent1">
                    <a:lumMod val="75000"/>
                  </a:schemeClr>
                </a:solidFill>
              </a:rPr>
              <a:t>Case:</a:t>
            </a:r>
            <a:r>
              <a:rPr lang="en-US" dirty="0">
                <a:solidFill>
                  <a:schemeClr val="accent1">
                    <a:lumMod val="75000"/>
                  </a:schemeClr>
                </a:solidFill>
              </a:rPr>
              <a:t> </a:t>
            </a:r>
          </a:p>
          <a:p>
            <a:pPr algn="just"/>
            <a:r>
              <a:rPr lang="en-IN" dirty="0">
                <a:solidFill>
                  <a:schemeClr val="tx1"/>
                </a:solidFill>
              </a:rPr>
              <a:t>The Auditor’s reporting in the ‘Opinion Paragraph ‘and ‘Report on Other Legal and Regulatory Requirements’ included references to a “Statement of Changes in Equity” along with other components of financial statements prepared under IGAAP. </a:t>
            </a:r>
            <a:endParaRPr lang="en-GB" b="1" i="1" u="sng" dirty="0">
              <a:solidFill>
                <a:schemeClr val="accent1">
                  <a:lumMod val="75000"/>
                </a:schemeClr>
              </a:solidFill>
              <a:ea typeface="Palatino Linotype" panose="02040502050505030304"/>
              <a:sym typeface="Palatino Linotype" panose="02040502050505030304"/>
            </a:endParaRPr>
          </a:p>
          <a:p>
            <a:pPr algn="just"/>
            <a:r>
              <a:rPr lang="en-GB" b="1" i="1" u="sng" dirty="0">
                <a:solidFill>
                  <a:schemeClr val="accent1">
                    <a:lumMod val="75000"/>
                  </a:schemeClr>
                </a:solidFill>
                <a:ea typeface="Palatino Linotype" panose="02040502050505030304"/>
                <a:sym typeface="Palatino Linotype" panose="02040502050505030304"/>
              </a:rPr>
              <a:t>Requirements:</a:t>
            </a:r>
            <a:endParaRPr lang="en-US" b="1" i="1" u="sng" dirty="0">
              <a:solidFill>
                <a:schemeClr val="accent1">
                  <a:lumMod val="75000"/>
                </a:schemeClr>
              </a:solidFill>
              <a:ea typeface="Palatino Linotype" panose="02040502050505030304"/>
              <a:sym typeface="Palatino Linotype" panose="02040502050505030304"/>
            </a:endParaRPr>
          </a:p>
          <a:p>
            <a:pPr algn="just"/>
            <a:r>
              <a:rPr lang="en-IN" dirty="0">
                <a:solidFill>
                  <a:schemeClr val="tx1"/>
                </a:solidFill>
              </a:rPr>
              <a:t>Paragraphs 10 and 24 of SA 700 (Revised) read with Paragraph 11 of SA 200</a:t>
            </a:r>
          </a:p>
          <a:p>
            <a:pPr algn="just"/>
            <a:r>
              <a:rPr lang="en-GB" b="1" i="1" u="sng" dirty="0">
                <a:solidFill>
                  <a:schemeClr val="accent1">
                    <a:lumMod val="75000"/>
                  </a:schemeClr>
                </a:solidFill>
                <a:sym typeface="Palatino Linotype" panose="02040502050505030304"/>
              </a:rPr>
              <a:t>Observation:</a:t>
            </a:r>
          </a:p>
          <a:p>
            <a:pPr algn="just"/>
            <a:r>
              <a:rPr lang="en-IN" dirty="0">
                <a:solidFill>
                  <a:schemeClr val="tx1"/>
                </a:solidFill>
              </a:rPr>
              <a:t>The financial statements were prepared under Indian GAAP, therefore, the reference of ‘statement of changes in equity’ by the auditor in his report is vague and incorrect.</a:t>
            </a:r>
          </a:p>
        </p:txBody>
      </p:sp>
      <p:sp>
        <p:nvSpPr>
          <p:cNvPr id="6" name="TextBox 5">
            <a:extLst>
              <a:ext uri="{FF2B5EF4-FFF2-40B4-BE49-F238E27FC236}">
                <a16:creationId xmlns:a16="http://schemas.microsoft.com/office/drawing/2014/main" id="{BB749476-0D33-B3B3-3FAD-4D5EBEAB7B40}"/>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SAs</a:t>
            </a:r>
          </a:p>
        </p:txBody>
      </p:sp>
    </p:spTree>
    <p:extLst>
      <p:ext uri="{BB962C8B-B14F-4D97-AF65-F5344CB8AC3E}">
        <p14:creationId xmlns:p14="http://schemas.microsoft.com/office/powerpoint/2010/main" val="337767405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FE660-EA1E-C7E9-2FDA-E27C0CF0DB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96E947-F1A8-FBDF-50F6-49176E8761B3}"/>
              </a:ext>
            </a:extLst>
          </p:cNvPr>
          <p:cNvSpPr>
            <a:spLocks noGrp="1"/>
          </p:cNvSpPr>
          <p:nvPr>
            <p:ph type="title"/>
          </p:nvPr>
        </p:nvSpPr>
        <p:spPr/>
        <p:txBody>
          <a:bodyPr>
            <a:normAutofit/>
          </a:bodyPr>
          <a:lstStyle/>
          <a:p>
            <a:r>
              <a:rPr lang="en-US" sz="1800" dirty="0">
                <a:effectLst>
                  <a:outerShdw blurRad="38100" dist="38100" dir="2700000" algn="tl">
                    <a:srgbClr val="000000">
                      <a:alpha val="43137"/>
                    </a:srgbClr>
                  </a:outerShdw>
                </a:effectLst>
                <a:ea typeface="Palatino Linotype" panose="02040502050505030304"/>
                <a:sym typeface="Palatino Linotype" panose="02040502050505030304"/>
              </a:rPr>
              <a:t>SA 701 – </a:t>
            </a:r>
            <a:r>
              <a:rPr lang="en-IN" sz="1800" dirty="0">
                <a:effectLst>
                  <a:outerShdw blurRad="38100" dist="38100" dir="2700000" algn="tl">
                    <a:srgbClr val="000000">
                      <a:alpha val="43137"/>
                    </a:srgbClr>
                  </a:outerShdw>
                </a:effectLst>
              </a:rPr>
              <a:t>Communicating Key Audit Matters in the Independent Auditor’s Report</a:t>
            </a:r>
            <a:endParaRPr lang="en-IN" sz="1800" dirty="0"/>
          </a:p>
        </p:txBody>
      </p:sp>
      <p:sp>
        <p:nvSpPr>
          <p:cNvPr id="3" name="Content Placeholder 2">
            <a:extLst>
              <a:ext uri="{FF2B5EF4-FFF2-40B4-BE49-F238E27FC236}">
                <a16:creationId xmlns:a16="http://schemas.microsoft.com/office/drawing/2014/main" id="{E28C4649-7542-1C3B-384D-828A9A854EE2}"/>
              </a:ext>
            </a:extLst>
          </p:cNvPr>
          <p:cNvSpPr>
            <a:spLocks noGrp="1"/>
          </p:cNvSpPr>
          <p:nvPr>
            <p:ph idx="1"/>
          </p:nvPr>
        </p:nvSpPr>
        <p:spPr/>
        <p:txBody>
          <a:bodyPr>
            <a:normAutofit/>
          </a:bodyPr>
          <a:lstStyle/>
          <a:p>
            <a:pPr marL="0" indent="0" algn="just">
              <a:buClr>
                <a:schemeClr val="accent3"/>
              </a:buClr>
              <a:buNone/>
              <a:defRPr/>
            </a:pPr>
            <a:r>
              <a:rPr lang="en-US" b="1" i="1" u="sng" dirty="0">
                <a:solidFill>
                  <a:schemeClr val="accent1">
                    <a:lumMod val="75000"/>
                  </a:schemeClr>
                </a:solidFill>
              </a:rPr>
              <a:t>Case:</a:t>
            </a:r>
            <a:r>
              <a:rPr lang="en-US" dirty="0">
                <a:solidFill>
                  <a:schemeClr val="accent1">
                    <a:lumMod val="75000"/>
                  </a:schemeClr>
                </a:solidFill>
              </a:rPr>
              <a:t> </a:t>
            </a:r>
          </a:p>
          <a:p>
            <a:pPr algn="just"/>
            <a:r>
              <a:rPr lang="en-IN" dirty="0">
                <a:solidFill>
                  <a:schemeClr val="tx1"/>
                </a:solidFill>
              </a:rPr>
              <a:t>The Independent Auditor’s Report did not include the reporting on Key Audit Matters (KAM).</a:t>
            </a:r>
          </a:p>
          <a:p>
            <a:pPr algn="just"/>
            <a:r>
              <a:rPr lang="en-GB" b="1" i="1" u="sng" dirty="0">
                <a:solidFill>
                  <a:schemeClr val="accent1">
                    <a:lumMod val="75000"/>
                  </a:schemeClr>
                </a:solidFill>
                <a:ea typeface="Palatino Linotype" panose="02040502050505030304"/>
                <a:sym typeface="Palatino Linotype" panose="02040502050505030304"/>
              </a:rPr>
              <a:t>Requirements:</a:t>
            </a:r>
          </a:p>
          <a:p>
            <a:pPr algn="just"/>
            <a:r>
              <a:rPr lang="en-US" dirty="0">
                <a:solidFill>
                  <a:schemeClr val="tx1"/>
                </a:solidFill>
              </a:rPr>
              <a:t>Paragraph 16 of SA 701 </a:t>
            </a:r>
            <a:r>
              <a:rPr lang="en-IN" dirty="0">
                <a:solidFill>
                  <a:schemeClr val="tx1"/>
                </a:solidFill>
              </a:rPr>
              <a:t>read with Question 26 of Implementation Guide to SA 701</a:t>
            </a:r>
            <a:endParaRPr lang="en-US" dirty="0">
              <a:solidFill>
                <a:schemeClr val="tx1"/>
              </a:solidFill>
            </a:endParaRPr>
          </a:p>
          <a:p>
            <a:pPr algn="just"/>
            <a:r>
              <a:rPr lang="en-GB" b="1" i="1" u="sng" dirty="0">
                <a:solidFill>
                  <a:schemeClr val="accent1">
                    <a:lumMod val="75000"/>
                  </a:schemeClr>
                </a:solidFill>
                <a:sym typeface="Palatino Linotype" panose="02040502050505030304"/>
              </a:rPr>
              <a:t>Observation:</a:t>
            </a:r>
          </a:p>
          <a:p>
            <a:pPr algn="just"/>
            <a:r>
              <a:rPr lang="en-IN" dirty="0">
                <a:solidFill>
                  <a:schemeClr val="tx1"/>
                </a:solidFill>
              </a:rPr>
              <a:t>If the auditor determines that there are no key audit matters to be communicated, then this fact needs to be reported in the auditor’s report in line with the requirement of paragraph 16 of SA 701 read with Question 26 of Implementation Guide to SA 701.</a:t>
            </a:r>
          </a:p>
        </p:txBody>
      </p:sp>
      <p:sp>
        <p:nvSpPr>
          <p:cNvPr id="6" name="TextBox 5">
            <a:extLst>
              <a:ext uri="{FF2B5EF4-FFF2-40B4-BE49-F238E27FC236}">
                <a16:creationId xmlns:a16="http://schemas.microsoft.com/office/drawing/2014/main" id="{49B2ADA7-FFC4-C2F8-53D9-A3B1884BF52D}"/>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SAs</a:t>
            </a:r>
          </a:p>
        </p:txBody>
      </p:sp>
    </p:spTree>
    <p:extLst>
      <p:ext uri="{BB962C8B-B14F-4D97-AF65-F5344CB8AC3E}">
        <p14:creationId xmlns:p14="http://schemas.microsoft.com/office/powerpoint/2010/main" val="30543976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2A74B-DCA6-AFE3-4647-92461FC716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6F6422-C2A2-5D94-4CCA-C3AAF654FC21}"/>
              </a:ext>
            </a:extLst>
          </p:cNvPr>
          <p:cNvSpPr>
            <a:spLocks noGrp="1"/>
          </p:cNvSpPr>
          <p:nvPr>
            <p:ph type="title"/>
          </p:nvPr>
        </p:nvSpPr>
        <p:spPr/>
        <p:txBody>
          <a:bodyPr>
            <a:normAutofit/>
          </a:bodyPr>
          <a:lstStyle/>
          <a:p>
            <a:r>
              <a:rPr lang="en-US" sz="1800" dirty="0">
                <a:effectLst>
                  <a:outerShdw blurRad="38100" dist="38100" dir="2700000" algn="tl">
                    <a:srgbClr val="000000">
                      <a:alpha val="43137"/>
                    </a:srgbClr>
                  </a:outerShdw>
                </a:effectLst>
                <a:ea typeface="Palatino Linotype" panose="02040502050505030304"/>
                <a:sym typeface="Palatino Linotype" panose="02040502050505030304"/>
              </a:rPr>
              <a:t>SA 705 – Modifications to the Opinion in the Independent Auditor’s Report</a:t>
            </a:r>
            <a:endParaRPr lang="en-IN" sz="1800" dirty="0"/>
          </a:p>
        </p:txBody>
      </p:sp>
      <p:sp>
        <p:nvSpPr>
          <p:cNvPr id="3" name="Content Placeholder 2">
            <a:extLst>
              <a:ext uri="{FF2B5EF4-FFF2-40B4-BE49-F238E27FC236}">
                <a16:creationId xmlns:a16="http://schemas.microsoft.com/office/drawing/2014/main" id="{ED0DDD69-1B2A-CC70-1DD3-9451B1F9EED4}"/>
              </a:ext>
            </a:extLst>
          </p:cNvPr>
          <p:cNvSpPr>
            <a:spLocks noGrp="1"/>
          </p:cNvSpPr>
          <p:nvPr>
            <p:ph idx="1"/>
          </p:nvPr>
        </p:nvSpPr>
        <p:spPr/>
        <p:txBody>
          <a:bodyPr>
            <a:normAutofit/>
          </a:bodyPr>
          <a:lstStyle/>
          <a:p>
            <a:pPr marL="0" indent="0" algn="just">
              <a:buClr>
                <a:schemeClr val="accent3"/>
              </a:buClr>
              <a:buNone/>
              <a:defRPr/>
            </a:pPr>
            <a:r>
              <a:rPr lang="en-US" b="1" i="1" u="sng" dirty="0">
                <a:solidFill>
                  <a:schemeClr val="accent1">
                    <a:lumMod val="75000"/>
                  </a:schemeClr>
                </a:solidFill>
              </a:rPr>
              <a:t>Case:</a:t>
            </a:r>
            <a:r>
              <a:rPr lang="en-US" dirty="0">
                <a:solidFill>
                  <a:schemeClr val="accent1">
                    <a:lumMod val="75000"/>
                  </a:schemeClr>
                </a:solidFill>
              </a:rPr>
              <a:t> </a:t>
            </a:r>
          </a:p>
          <a:p>
            <a:pPr algn="just"/>
            <a:r>
              <a:rPr lang="en-US" dirty="0">
                <a:solidFill>
                  <a:schemeClr val="tx1"/>
                </a:solidFill>
              </a:rPr>
              <a:t>In one of the Auditor’s Report wherein modified opinion has been given, Auditor’s Responsibility paragraph reads as follows:</a:t>
            </a:r>
          </a:p>
          <a:p>
            <a:pPr algn="just"/>
            <a:r>
              <a:rPr lang="en-US" dirty="0">
                <a:solidFill>
                  <a:schemeClr val="tx1"/>
                </a:solidFill>
              </a:rPr>
              <a:t>“We believe that the audit evidence we have obtained is sufficient and appropriate to provide a basis for our </a:t>
            </a:r>
            <a:r>
              <a:rPr lang="en-US" b="1" dirty="0">
                <a:solidFill>
                  <a:schemeClr val="tx1"/>
                </a:solidFill>
              </a:rPr>
              <a:t>audit opinion</a:t>
            </a:r>
            <a:r>
              <a:rPr lang="en-US" dirty="0">
                <a:solidFill>
                  <a:schemeClr val="tx1"/>
                </a:solidFill>
              </a:rPr>
              <a:t> on the financial statements.”</a:t>
            </a:r>
            <a:endParaRPr lang="en-US" b="1" i="1" u="sng" dirty="0">
              <a:solidFill>
                <a:schemeClr val="tx1"/>
              </a:solidFill>
              <a:ea typeface="Palatino Linotype" panose="02040502050505030304"/>
              <a:sym typeface="Palatino Linotype" panose="02040502050505030304"/>
            </a:endParaRPr>
          </a:p>
          <a:p>
            <a:pPr algn="just"/>
            <a:r>
              <a:rPr lang="en-GB" b="1" i="1" u="sng" dirty="0">
                <a:solidFill>
                  <a:schemeClr val="accent1">
                    <a:lumMod val="75000"/>
                  </a:schemeClr>
                </a:solidFill>
                <a:ea typeface="Palatino Linotype" panose="02040502050505030304"/>
                <a:sym typeface="Palatino Linotype" panose="02040502050505030304"/>
              </a:rPr>
              <a:t>Requirements:</a:t>
            </a:r>
            <a:endParaRPr lang="en-US" b="1" i="1" u="sng" dirty="0">
              <a:solidFill>
                <a:schemeClr val="accent1">
                  <a:lumMod val="75000"/>
                </a:schemeClr>
              </a:solidFill>
              <a:ea typeface="Palatino Linotype" panose="02040502050505030304"/>
              <a:sym typeface="Palatino Linotype" panose="02040502050505030304"/>
            </a:endParaRPr>
          </a:p>
          <a:p>
            <a:pPr algn="just"/>
            <a:r>
              <a:rPr lang="en-US" dirty="0">
                <a:solidFill>
                  <a:schemeClr val="tx1"/>
                </a:solidFill>
                <a:ea typeface="Times New Roman" panose="02020603050405020304" pitchFamily="18" charset="0"/>
                <a:cs typeface="Palatino Linotype" panose="02040502050505030304" pitchFamily="18" charset="0"/>
              </a:rPr>
              <a:t>Paragraph 26 of SA 705</a:t>
            </a:r>
          </a:p>
          <a:p>
            <a:pPr algn="just"/>
            <a:r>
              <a:rPr lang="en-GB" b="1" i="1" u="sng" dirty="0">
                <a:solidFill>
                  <a:schemeClr val="accent1">
                    <a:lumMod val="75000"/>
                  </a:schemeClr>
                </a:solidFill>
                <a:sym typeface="Palatino Linotype" panose="02040502050505030304"/>
              </a:rPr>
              <a:t>Observation:</a:t>
            </a:r>
          </a:p>
          <a:p>
            <a:pPr algn="just"/>
            <a:r>
              <a:rPr lang="en-US" dirty="0">
                <a:solidFill>
                  <a:schemeClr val="tx1"/>
                </a:solidFill>
              </a:rPr>
              <a:t>In </a:t>
            </a:r>
            <a:r>
              <a:rPr lang="en-US" dirty="0">
                <a:solidFill>
                  <a:schemeClr val="tx1"/>
                </a:solidFill>
                <a:ea typeface="Times New Roman" panose="02020603050405020304" pitchFamily="18" charset="0"/>
                <a:cs typeface="Palatino Linotype" panose="02040502050505030304" pitchFamily="18" charset="0"/>
              </a:rPr>
              <a:t>place of the audit opinion, the auditor should have used the word “qualified” or “adverse” as appropriate.</a:t>
            </a:r>
            <a:endParaRPr lang="en-IN" dirty="0">
              <a:solidFill>
                <a:schemeClr val="tx1"/>
              </a:solidFill>
            </a:endParaRPr>
          </a:p>
        </p:txBody>
      </p:sp>
      <p:sp>
        <p:nvSpPr>
          <p:cNvPr id="6" name="TextBox 5">
            <a:extLst>
              <a:ext uri="{FF2B5EF4-FFF2-40B4-BE49-F238E27FC236}">
                <a16:creationId xmlns:a16="http://schemas.microsoft.com/office/drawing/2014/main" id="{06D5AC15-F2F0-9371-13E8-BCD8A17AA865}"/>
              </a:ext>
            </a:extLst>
          </p:cNvPr>
          <p:cNvSpPr txBox="1"/>
          <p:nvPr/>
        </p:nvSpPr>
        <p:spPr>
          <a:xfrm>
            <a:off x="164123" y="6494585"/>
            <a:ext cx="4138246"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Non-Compliance related to SAs</a:t>
            </a:r>
          </a:p>
        </p:txBody>
      </p:sp>
    </p:spTree>
    <p:extLst>
      <p:ext uri="{BB962C8B-B14F-4D97-AF65-F5344CB8AC3E}">
        <p14:creationId xmlns:p14="http://schemas.microsoft.com/office/powerpoint/2010/main" val="2227506656"/>
      </p:ext>
    </p:extLst>
  </p:cSld>
  <p:clrMapOvr>
    <a:masterClrMapping/>
  </p:clrMapOvr>
  <p:transition>
    <p:fade/>
  </p:transition>
</p:sld>
</file>

<file path=ppt/theme/theme1.xml><?xml version="1.0" encoding="utf-8"?>
<a:theme xmlns:a="http://schemas.openxmlformats.org/drawingml/2006/main" name="Tropic">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3760</Words>
  <Application>Microsoft Office PowerPoint</Application>
  <PresentationFormat>Widescreen</PresentationFormat>
  <Paragraphs>242</Paragraphs>
  <Slides>28</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PT Sans Narrow</vt:lpstr>
      <vt:lpstr>Open Sans</vt:lpstr>
      <vt:lpstr>Arial</vt:lpstr>
      <vt:lpstr>Times New Roman</vt:lpstr>
      <vt:lpstr>Calibri</vt:lpstr>
      <vt:lpstr>Tropic</vt:lpstr>
      <vt:lpstr>PowerPoint Presentation</vt:lpstr>
      <vt:lpstr>PowerPoint Presentation</vt:lpstr>
      <vt:lpstr>SA 250 – Consideration of Laws and Regulations in an Audit of Financial Statements</vt:lpstr>
      <vt:lpstr>SA 505 – External Confirmation</vt:lpstr>
      <vt:lpstr>SA 550 – Related Parties</vt:lpstr>
      <vt:lpstr>SA 700 (Revised) – Forming an Opinion and Reporting on Financial Statements</vt:lpstr>
      <vt:lpstr>SA 700 (Revised) – Forming an Opinion and Reporting on Financial Statements</vt:lpstr>
      <vt:lpstr>SA 701 – Communicating Key Audit Matters in the Independent Auditor’s Report</vt:lpstr>
      <vt:lpstr>SA 705 – Modifications to the Opinion in the Independent Auditor’s Report</vt:lpstr>
      <vt:lpstr>SA 706 – Emphasis of Matter Paragraphs and Other Matter Paragraphs in the Independent Auditor’s Report</vt:lpstr>
      <vt:lpstr>SA 710 – Comparative Information – Corresponding Figures and Comparative Financial Statements</vt:lpstr>
      <vt:lpstr>SA 720 (Revised) – The Auditor’s Responsibilities Relating to Other Information</vt:lpstr>
      <vt:lpstr>PowerPoint Presentation</vt:lpstr>
      <vt:lpstr> Clause 3(i)(a) of CARO, 2020 </vt:lpstr>
      <vt:lpstr>Clause 3(i)(b) of CARO, 2020</vt:lpstr>
      <vt:lpstr>Clause 3(ii)(a) of CARO, 2020</vt:lpstr>
      <vt:lpstr>Clause 3(iii)(c) of CARO, 2020</vt:lpstr>
      <vt:lpstr>Clause 3(iv) of CARO, 2020</vt:lpstr>
      <vt:lpstr>Clause 3(v) of CARO, 2020</vt:lpstr>
      <vt:lpstr>Clause 3(vi) of CARO, 2020</vt:lpstr>
      <vt:lpstr>Clause 3(vii)(a) of CARO, 2020</vt:lpstr>
      <vt:lpstr>Clause 3(vii)(a) of CARO, 2020</vt:lpstr>
      <vt:lpstr>Clause 3(vii)(b) of CARO, 2020</vt:lpstr>
      <vt:lpstr>Clause 3(ix)(a) of CARO, 2020</vt:lpstr>
      <vt:lpstr>Clause 3(ix) (c) of CARO, 2020</vt:lpstr>
      <vt:lpstr>Clause 3(xi)(a) of CARO, 2020</vt:lpstr>
      <vt:lpstr>Clause 3(xiii) of CARO,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Webcast on Non - Compliance of Accounting Standard</dc:title>
  <dc:creator>Isra</dc:creator>
  <cp:lastModifiedBy>Kinjal Goyal - ICAI/FRRB/Noida62</cp:lastModifiedBy>
  <cp:revision>616</cp:revision>
  <cp:lastPrinted>2021-05-13T04:59:00Z</cp:lastPrinted>
  <dcterms:created xsi:type="dcterms:W3CDTF">2025-04-03T13:30:48Z</dcterms:created>
  <dcterms:modified xsi:type="dcterms:W3CDTF">2025-04-09T05:03:33Z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6406FB7580EA4297898C46466EDD2AD9_13</vt:lpwstr>
  </property>
  <property fmtid="{D5CDD505-2E9C-101B-9397-08002B2CF9AE}" pid="3" name="KSOProductBuildVer">
    <vt:lpwstr>1033-12.2.0.20782</vt:lpwstr>
  </property>
</Properties>
</file>