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307" r:id="rId3"/>
    <p:sldId id="421" r:id="rId4"/>
    <p:sldId id="429" r:id="rId5"/>
    <p:sldId id="430" r:id="rId6"/>
    <p:sldId id="431" r:id="rId7"/>
    <p:sldId id="432" r:id="rId8"/>
    <p:sldId id="433" r:id="rId9"/>
    <p:sldId id="434" r:id="rId10"/>
    <p:sldId id="435" r:id="rId11"/>
    <p:sldId id="436" r:id="rId12"/>
    <p:sldId id="437" r:id="rId13"/>
    <p:sldId id="438" r:id="rId14"/>
    <p:sldId id="439" r:id="rId15"/>
    <p:sldId id="440" r:id="rId16"/>
    <p:sldId id="459"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60" r:id="rId30"/>
    <p:sldId id="454" r:id="rId31"/>
    <p:sldId id="455" r:id="rId32"/>
    <p:sldId id="456" r:id="rId33"/>
    <p:sldId id="457" r:id="rId34"/>
    <p:sldId id="276" r:id="rId35"/>
  </p:sldIdLst>
  <p:sldSz cx="12192000" cy="6858000"/>
  <p:notesSz cx="6735763" cy="9866313"/>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PT Sans Narrow" panose="020B0506020203020204" pitchFamily="34" charset="0"/>
      <p:regular r:id="rId43"/>
      <p:bold r:id="rId44"/>
    </p:embeddedFont>
  </p:embeddedFontLst>
  <p:defaultTex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modifyVerifier cryptProviderType="rsaAES" cryptAlgorithmClass="hash" cryptAlgorithmType="typeAny" cryptAlgorithmSid="14" spinCount="100000" saltData="YUKFlA0zDolAJgjDRBq9dw==" hashData="aVAjw9zzLT13eAuBgVc/eJMoRc7Y6dZX9TqWLc6+IpUcoXPQHhiYaVBY22aDEZpLP9OJqyvIex9ldSVNCiIqo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C5474"/>
    <a:srgbClr val="AF87A7"/>
    <a:srgbClr val="9C6C93"/>
    <a:srgbClr val="000000"/>
    <a:srgbClr val="00CC99"/>
    <a:srgbClr val="E6E6E6"/>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022" autoAdjust="0"/>
  </p:normalViewPr>
  <p:slideViewPr>
    <p:cSldViewPr snapToGrid="0" showGuides="1">
      <p:cViewPr varScale="1">
        <p:scale>
          <a:sx n="75" d="100"/>
          <a:sy n="75" d="100"/>
        </p:scale>
        <p:origin x="1026" y="66"/>
      </p:cViewPr>
      <p:guideLst>
        <p:guide orient="horz" pos="2160"/>
        <p:guide pos="3840"/>
      </p:guideLst>
    </p:cSldViewPr>
  </p:slideViewPr>
  <p:outlineViewPr>
    <p:cViewPr>
      <p:scale>
        <a:sx n="33" d="100"/>
        <a:sy n="33" d="100"/>
      </p:scale>
      <p:origin x="0" y="-86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p:cNvSpPr>
            <a:spLocks noGrp="1" noRot="1" noChangeAspect="1"/>
          </p:cNvSpPr>
          <p:nvPr>
            <p:ph type="sldImg" idx="2"/>
          </p:nvPr>
        </p:nvSpPr>
        <p:spPr bwMode="auto">
          <a:xfrm>
            <a:off x="79375" y="739775"/>
            <a:ext cx="6578600" cy="37020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p:cNvSpPr txBox="1">
            <a:spLocks noGrp="1"/>
          </p:cNvSpPr>
          <p:nvPr>
            <p:ph type="body" idx="1"/>
          </p:nvPr>
        </p:nvSpPr>
        <p:spPr bwMode="auto">
          <a:xfrm>
            <a:off x="673100" y="4686300"/>
            <a:ext cx="5389563"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63;p:notes"/>
          <p:cNvSpPr>
            <a:spLocks noGrp="1" noRot="1" noChangeAspect="1" noTextEdit="1"/>
          </p:cNvSpPr>
          <p:nvPr>
            <p:ph type="sldImg" idx="2"/>
          </p:nvPr>
        </p:nvSpPr>
        <p:spPr>
          <a:xfrm>
            <a:off x="77788" y="739775"/>
            <a:ext cx="6580187" cy="3702050"/>
          </a:xfrm>
          <a:noFill/>
          <a:ln>
            <a:miter lim="800000"/>
          </a:ln>
        </p:spPr>
      </p:sp>
      <p:sp>
        <p:nvSpPr>
          <p:cNvPr id="9219" name="Google Shape;64;p: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9072-5B2F-9D66-8F1D-8BE9F530D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32028-D815-9C3D-B53C-C430D78E4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35BF9-6752-7AF3-8D1B-362A324881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84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E9AD-738C-B690-C54C-C21DF5D05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405A2-4466-11AC-FA88-8DA802B27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630B6-6590-51F1-A234-E23BA35CC15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553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C9542-3D34-FF69-3434-2CF0727A4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03D91-7E11-361E-6CFF-16F5875DD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E54B9-0F2A-46C1-BA38-C9D269A71C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91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9D14-2420-47A4-8F22-D8C8ED289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F2D63-566F-8F6B-8E35-223611341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C52D6-1FC5-0BD6-9F64-CB78FB57A4D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0983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57FF-5AB5-4F7D-3A65-943B8EE41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55CED-4873-584D-A536-8CC5D7B3D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86997-97A3-ED59-DCAB-25D96DC3146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040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5281-9257-F2E9-4B02-CE8107CC3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F907F-9C20-96C7-7AD8-E5BD72D5D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19071-EC34-74AF-4F8F-23A2D14134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97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0FB1F-DEBF-A32F-9087-91E401846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D3E79-480C-074C-63E8-1E9B2F235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2CB08-84BA-AA51-E798-97830D9B6E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580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A49E-C2B2-635C-EB66-677CB97DD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59357-4421-2088-00BF-D76D80B10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7BE68-4577-5117-9691-3947A981202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367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48CB-8247-B330-2458-254E9E51C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F9E32-BEA3-2CF8-3914-9E6E02BDD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6EECB-9BBA-0607-0C86-2D87D42BCA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2260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DDF9-8389-C534-49A4-D2EB707EE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F661C-B1BE-00C4-1F89-A9DDDBF42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3857E-000A-32BC-BA12-FB87E6B1D3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785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15CA-1327-BFAE-78B6-7C4DB5FA4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339B9-B518-0342-7ECA-81E478298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AD6F1-5F83-79D8-DCC6-AFFD7C5549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65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D067-7BA5-BC86-6820-53409BC94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DF16F-F02D-0EC8-B4B3-563F783BC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E80B6-1C8F-AA5B-94E7-CA241CE409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617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EA608-939A-8349-F979-2A82A65A1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AB3F-6998-FDF1-1585-6159C955B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54489-8256-E247-FD0A-924ADA55F4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17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899CD-7575-7B78-F137-08483EBC5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CF65D-022A-EEF8-AD32-C4DC97C22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CCB20-D963-EF9E-8856-4651633A20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82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7E78E-7563-FBAE-9517-B088E3095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A2848-08F2-DFC6-C8D6-494106A70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CF933-2FEB-1008-A94D-67082CEAAFE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7407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4903-7726-76E6-708F-B151C37F4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3B8DD-A868-88CF-3E39-D77CCA57C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0120E-C1C1-C912-FD42-41C7223720D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599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5FC5-619E-8027-5B4F-B344F4BFF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2E492-4217-6AD0-2C98-AA86DAD45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9A781-E1DD-B3D3-668B-A8F01C9A9B5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906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9229D-67B9-87D4-86B8-3748E4CC4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A7AB6-48FC-BEE3-2A85-3A93DE41F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6BB7A-F5F8-7860-153D-38A0775F4A6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5196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C709-C21F-D153-AC87-7F4F08887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D686E-FAB2-6BC2-E972-C958BAE26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1A21D-D0FF-AA5B-80BF-C5706337DC8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95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C248-AB41-5D2B-DDE2-E004F6F60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D71DB-58C9-B57E-E5C7-16DA85E4A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5DD48-EDD9-8484-E916-C471EDA951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4349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4789-E840-5410-19B4-37C5CC695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503CD-4A3A-A624-4073-7AF1EFF17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D50A5-F640-DC3B-38F5-B09CF30872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97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7CE1-40B2-29D2-D6D1-4995C381E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77A98-71B6-17EC-C327-CD3B03841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675D6-5CA1-E0E2-823D-4A74F2C978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868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3;g52160c7070_0_180:notes"/>
          <p:cNvSpPr>
            <a:spLocks noGrp="1" noRot="1" noChangeAspect="1" noTextEdit="1"/>
          </p:cNvSpPr>
          <p:nvPr>
            <p:ph type="sldImg" idx="2"/>
          </p:nvPr>
        </p:nvSpPr>
        <p:spPr>
          <a:xfrm>
            <a:off x="77788" y="739775"/>
            <a:ext cx="6580187" cy="3702050"/>
          </a:xfrm>
          <a:noFill/>
          <a:ln>
            <a:miter lim="800000"/>
          </a:ln>
        </p:spPr>
      </p:sp>
      <p:sp>
        <p:nvSpPr>
          <p:cNvPr id="52227" name="Google Shape;174;g52160c7070_0_180: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7AB8-11AC-9562-C9BB-304629F3D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B737A-956B-1C59-A3A4-BE01E6E3C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D27F0-5F2E-796C-D9A8-C91464ADF4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0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9D095-F39A-A926-BD17-3A2665C40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7A96F-1879-FF0A-60C0-6FB1AF9B6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5F0BE-A0F1-E197-6A9E-4F1BBC3972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1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494A-CDA8-EB39-9AC5-A3E992211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DEEBC-6DCE-7D1E-9FA4-9DBD7B564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F83DA-2360-1A28-03F6-13B69106AF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407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5BFA-C680-9001-227F-E67133D8D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95021-E872-2CF2-D4A6-075985FC0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2E092-0F00-C5F9-5C45-75FE6DFB60F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499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2AD10-B785-062D-FD94-50F424682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18677-E95A-E274-0FE3-63D9C6CCF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BDCD2-9FC5-5D29-8B79-86D31E10B7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54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9616-FB1A-4876-A4D9-002485AD4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8C46E-D008-3400-4743-DAE10E94A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C70A2-ED62-7BD3-58CF-399ACDAFC76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364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31000">
              <a:srgbClr val="AF87A7"/>
            </a:gs>
            <a:gs pos="53000">
              <a:srgbClr val="9C6C93"/>
            </a:gs>
            <a:gs pos="31000">
              <a:schemeClr val="accent1">
                <a:lumMod val="45000"/>
                <a:lumOff val="55000"/>
              </a:schemeClr>
            </a:gs>
            <a:gs pos="6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flip="none" rotWithShape="1">
            <a:gsLst>
              <a:gs pos="24780">
                <a:srgbClr val="EEE6EC"/>
              </a:gs>
              <a:gs pos="31000">
                <a:schemeClr val="bg1"/>
              </a:gs>
              <a:gs pos="9000">
                <a:srgbClr val="AF87A7"/>
              </a:gs>
              <a:gs pos="95000">
                <a:srgbClr val="9C6C93"/>
              </a:gs>
              <a:gs pos="35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panose="020B0604020202020204"/>
              <a:buNone/>
              <a:defRPr/>
            </a:pPr>
            <a:endParaRPr lang="en-IN" sz="1865" kern="0">
              <a:sym typeface="Arial" panose="020B0604020202020204"/>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42B52A67-DED6-4A2A-B720-36A34973ADC6}" type="datetimeFigureOut">
              <a:rPr lang="en-US" altLang="en-US"/>
              <a:t>4/9/2025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185CA01-2F55-413E-BBF4-380A8C1A0230}"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44E7E0E1-AFB0-484E-B81D-7FDC2B8EABAD}" type="datetimeFigureOut">
              <a:rPr lang="en-US" altLang="en-US"/>
              <a:t>4/9/2025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F1A14D5-23DF-4496-9B88-97DC793A7C83}"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lIns="91425" tIns="91425" rIns="91425" bIns="91425" anchor="t"/>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lIns="91425" tIns="91425" rIns="91425" bIns="91425"/>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a:endParaRPr/>
          </a:p>
        </p:txBody>
      </p:sp>
      <p:sp>
        <p:nvSpPr>
          <p:cNvPr id="2" name="Google Shape;29;p4"/>
          <p:cNvSpPr txBox="1">
            <a:spLocks noGrp="1"/>
          </p:cNvSpPr>
          <p:nvPr>
            <p:ph type="sldNum" idx="10"/>
          </p:nvPr>
        </p:nvSpPr>
        <p:spPr>
          <a:xfrm>
            <a:off x="11296650" y="6218238"/>
            <a:ext cx="731838" cy="523875"/>
          </a:xfrm>
        </p:spPr>
        <p:txBody>
          <a:bodyPr lIns="91425" tIns="91425" rIns="91425" bIns="91425"/>
          <a:lstStyle>
            <a:lvl1pPr>
              <a:defRPr/>
            </a:lvl1pPr>
          </a:lstStyle>
          <a:p>
            <a:pPr>
              <a:defRPr/>
            </a:pPr>
            <a:fld id="{47FC30E7-9119-4D45-A0E5-19A7F1261C37}"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21"/>
        <p:cNvGrpSpPr/>
        <p:nvPr/>
      </p:nvGrpSpPr>
      <p:grpSpPr>
        <a:xfrm>
          <a:off x="0" y="0"/>
          <a:ext cx="0" cy="0"/>
          <a:chOff x="0" y="0"/>
          <a:chExt cx="0" cy="0"/>
        </a:xfrm>
      </p:grpSpPr>
      <p:sp>
        <p:nvSpPr>
          <p:cNvPr id="2" name="Rectangle 1"/>
          <p:cNvSpPr/>
          <p:nvPr userDrawn="1"/>
        </p:nvSpPr>
        <p:spPr>
          <a:xfrm>
            <a:off x="0" y="1588"/>
            <a:ext cx="12192000" cy="684212"/>
          </a:xfrm>
          <a:prstGeom prst="rect">
            <a:avLst/>
          </a:prstGeom>
          <a:solidFill>
            <a:srgbClr val="AF87A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panose="020B0604020202020204"/>
              <a:buNone/>
              <a:defRPr/>
            </a:pPr>
            <a:endParaRPr lang="en-US" sz="2000" kern="0">
              <a:sym typeface="Arial" panose="020B0604020202020204"/>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71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4575" y="6457531"/>
            <a:ext cx="12192000" cy="401637"/>
          </a:xfrm>
          <a:prstGeom prst="rect">
            <a:avLst/>
          </a:prstGeom>
          <a:solidFill>
            <a:srgbClr val="AF87A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panose="020B0604020202020204"/>
              <a:buNone/>
              <a:defRPr/>
            </a:pPr>
            <a:endParaRPr lang="en-US" sz="1865" kern="0">
              <a:sym typeface="Arial" panose="020B0604020202020204"/>
            </a:endParaRPr>
          </a:p>
        </p:txBody>
      </p:sp>
      <p:sp>
        <p:nvSpPr>
          <p:cNvPr id="6" name="TextBox 5"/>
          <p:cNvSpPr txBox="1">
            <a:spLocks noChangeArrowheads="1"/>
          </p:cNvSpPr>
          <p:nvPr userDrawn="1"/>
        </p:nvSpPr>
        <p:spPr bwMode="auto">
          <a:xfrm>
            <a:off x="9444038" y="6503988"/>
            <a:ext cx="2681287" cy="306387"/>
          </a:xfrm>
          <a:prstGeom prst="rect">
            <a:avLst/>
          </a:prstGeom>
          <a:noFill/>
          <a:ln>
            <a:noFill/>
          </a:ln>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r>
              <a:rPr lang="en-US" altLang="en-US" sz="1400" b="1">
                <a:solidFill>
                  <a:schemeClr val="bg1"/>
                </a:solidFill>
                <a:latin typeface="Calibri" panose="020F0502020204030204" pitchFamily="34" charset="0"/>
                <a:cs typeface="Calibri" panose="020F0502020204030204" pitchFamily="34" charset="0"/>
              </a:rPr>
              <a:t>Financial Reporting Review Board</a:t>
            </a:r>
            <a:endParaRPr lang="en-US" altLang="en-US" sz="1400" b="1">
              <a:solidFill>
                <a:schemeClr val="bg1"/>
              </a:solidFill>
              <a:latin typeface="Calibri" panose="020F0502020204030204" pitchFamily="34" charset="0"/>
              <a:ea typeface="Arial" panose="020B0604020202020204" pitchFamily="34" charset="0"/>
            </a:endParaRPr>
          </a:p>
        </p:txBody>
      </p:sp>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4" name="Content Placeholder 2"/>
          <p:cNvSpPr>
            <a:spLocks noGrp="1"/>
          </p:cNvSpPr>
          <p:nvPr>
            <p:ph idx="1"/>
          </p:nvPr>
        </p:nvSpPr>
        <p:spPr>
          <a:xfrm>
            <a:off x="388620" y="836612"/>
            <a:ext cx="11401476" cy="5329519"/>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3" name="Google Shape;23;p3"/>
          <p:cNvSpPr txBox="1">
            <a:spLocks noGrp="1"/>
          </p:cNvSpPr>
          <p:nvPr>
            <p:ph type="title"/>
          </p:nvPr>
        </p:nvSpPr>
        <p:spPr>
          <a:xfrm>
            <a:off x="415600" y="1086400"/>
            <a:ext cx="11428400" cy="1256000"/>
          </a:xfrm>
          <a:prstGeom prst="rect">
            <a:avLst/>
          </a:prstGeom>
        </p:spPr>
        <p:txBody>
          <a:bodyPr spcFirstLastPara="1" lIns="91425" tIns="91425" rIns="91425" b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 name="Google Shape;24;p3"/>
          <p:cNvSpPr txBox="1">
            <a:spLocks noGrp="1"/>
          </p:cNvSpPr>
          <p:nvPr>
            <p:ph type="sldNum" idx="10"/>
          </p:nvPr>
        </p:nvSpPr>
        <p:spPr>
          <a:xfrm>
            <a:off x="11296650" y="6218238"/>
            <a:ext cx="731838" cy="523875"/>
          </a:xfrm>
        </p:spPr>
        <p:txBody>
          <a:bodyPr lIns="91425" tIns="91425" rIns="91425" bIns="91425"/>
          <a:lstStyle>
            <a:lvl1pPr>
              <a:defRPr>
                <a:solidFill>
                  <a:srgbClr val="FFFFFF"/>
                </a:solidFill>
              </a:defRPr>
            </a:lvl1pPr>
          </a:lstStyle>
          <a:p>
            <a:pPr>
              <a:defRPr/>
            </a:pPr>
            <a:fld id="{D7CDAA18-EB6A-4C2D-B131-E1E7BAB76327}"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2" name="Rectangle 1"/>
          <p:cNvSpPr/>
          <p:nvPr userDrawn="1"/>
        </p:nvSpPr>
        <p:spPr>
          <a:xfrm>
            <a:off x="0" y="1588"/>
            <a:ext cx="12192000" cy="684212"/>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panose="020B0604020202020204"/>
              <a:buNone/>
              <a:defRPr/>
            </a:pPr>
            <a:endParaRPr lang="en-US" sz="1865" kern="0">
              <a:sym typeface="Arial" panose="020B0604020202020204"/>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71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6456363"/>
            <a:ext cx="12192000" cy="401637"/>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panose="020B0604020202020204"/>
              <a:buNone/>
              <a:defRPr/>
            </a:pPr>
            <a:endParaRPr lang="en-US" sz="1865" kern="0">
              <a:sym typeface="Arial" panose="020B0604020202020204"/>
            </a:endParaRPr>
          </a:p>
        </p:txBody>
      </p:sp>
      <p:sp>
        <p:nvSpPr>
          <p:cNvPr id="6" name="TextBox 5"/>
          <p:cNvSpPr txBox="1">
            <a:spLocks noChangeArrowheads="1"/>
          </p:cNvSpPr>
          <p:nvPr userDrawn="1"/>
        </p:nvSpPr>
        <p:spPr bwMode="auto">
          <a:xfrm>
            <a:off x="9444038" y="6503988"/>
            <a:ext cx="2681287" cy="306387"/>
          </a:xfrm>
          <a:prstGeom prst="rect">
            <a:avLst/>
          </a:prstGeom>
          <a:noFill/>
          <a:ln>
            <a:noFill/>
          </a:ln>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r>
              <a:rPr lang="en-US" altLang="en-US" sz="1400" b="1">
                <a:solidFill>
                  <a:schemeClr val="bg1"/>
                </a:solidFill>
                <a:latin typeface="Calibri" panose="020F0502020204030204" pitchFamily="34" charset="0"/>
                <a:cs typeface="Calibri" panose="020F0502020204030204" pitchFamily="34" charset="0"/>
              </a:rPr>
              <a:t>Financial Reporting Review Board</a:t>
            </a:r>
            <a:endParaRPr lang="en-US" altLang="en-US" sz="1400" b="1">
              <a:solidFill>
                <a:schemeClr val="bg1"/>
              </a:solidFill>
              <a:latin typeface="Calibri" panose="020F0502020204030204" pitchFamily="34" charset="0"/>
              <a:ea typeface="Arial" panose="020B0604020202020204" pitchFamily="34" charset="0"/>
            </a:endParaRPr>
          </a:p>
        </p:txBody>
      </p:sp>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1" name="Content Placeholder 2"/>
          <p:cNvSpPr>
            <a:spLocks noGrp="1"/>
          </p:cNvSpPr>
          <p:nvPr>
            <p:ph idx="1"/>
          </p:nvPr>
        </p:nvSpPr>
        <p:spPr>
          <a:xfrm>
            <a:off x="355600" y="1003299"/>
            <a:ext cx="11434496" cy="5162831"/>
          </a:xfrm>
        </p:spPr>
        <p:txBody>
          <a:bodyPr>
            <a:normAutofit/>
          </a:bodyPr>
          <a:lstStyle>
            <a:lvl1pPr marL="0" indent="0">
              <a:lnSpc>
                <a:spcPct val="100000"/>
              </a:lnSpc>
              <a:spcBef>
                <a:spcPts val="1200"/>
              </a:spcBef>
              <a:spcAft>
                <a:spcPts val="0"/>
              </a:spcAft>
              <a:buNone/>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6C60FBAE-ED5A-4A5A-AEF5-F11643B09436}" type="datetimeFigureOut">
              <a:rPr lang="en-US" altLang="en-US"/>
              <a:t>4/9/2025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4D67AA-19A1-4548-9CAC-C7655332E0B5}"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solidFill>
                  <a:srgbClr val="FFFF00"/>
                </a:solidFill>
              </a:defRPr>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01339D2-F100-4DB6-8AC2-94B36820E186}" type="datetimeFigureOut">
              <a:rPr lang="en-US" altLang="en-US"/>
              <a:t>4/9/2025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BBFE821-E439-4E49-9531-004EF2E3FF17}"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E2D2E718-6AAE-47CB-89CE-33392E7685BC}" type="datetimeFigureOut">
              <a:rPr lang="en-US" altLang="en-US"/>
              <a:t>4/9/2025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27CA5F2-BDFE-4DD4-B33F-747E40A9DD83}"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573C393B-9EF6-4960-B48A-E78BCF1A0ABD}" type="datetimeFigureOut">
              <a:rPr lang="en-US" altLang="en-US"/>
              <a:t>4/9/2025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E3A21B4D-141A-433D-A3B6-1E8F51AF5DC1}"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2E3D6929-37E0-46A6-AD18-34D7E5F8A490}" type="datetimeFigureOut">
              <a:rPr lang="en-US" altLang="en-US"/>
              <a:t>4/9/2025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2ADFF79-9434-4EB4-8CD8-BEF5766911D4}"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8230EE-3F7E-4564-897C-15ECEF71EADB}" type="datetimeFigureOut">
              <a:rPr lang="en-US" altLang="en-US"/>
              <a:t>4/9/2025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BEDB832-25C0-44EB-BDB8-D22E37DE7810}"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889088-48CF-4DF2-A613-8721B64CD603}" type="datetimeFigureOut">
              <a:rPr lang="en-US" altLang="en-US"/>
              <a:t>4/9/2025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D05639F-3EBB-4106-9B95-06D2340CCB60}"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38722B-A2FB-45DE-A6D7-2BAFD41412B3}" type="datetimeFigureOut">
              <a:rPr lang="en-US" altLang="en-US"/>
              <a:t>4/9/2025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E692919-D281-4729-8BBF-55019677069B}" type="slidenum">
              <a:rPr lang="en-GB" altLang="en-US"/>
              <a:t>‹#›</a:t>
            </a:fld>
            <a:endParaRPr lang="en-GB"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1028" name="Date Placeholder 3"/>
          <p:cNvSpPr>
            <a:spLocks noGrp="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Clr>
                <a:srgbClr val="000000"/>
              </a:buClr>
              <a:buFont typeface="Arial" panose="020B0604020202020204" pitchFamily="34" charset="0"/>
              <a:buNone/>
              <a:defRPr sz="1200">
                <a:solidFill>
                  <a:srgbClr val="898989"/>
                </a:solidFill>
              </a:defRPr>
            </a:lvl1pPr>
          </a:lstStyle>
          <a:p>
            <a:pPr>
              <a:defRPr/>
            </a:pPr>
            <a:fld id="{5C97B405-F133-4124-AB0A-263468A17F5C}" type="datetimeFigureOut">
              <a:rPr lang="en-US" altLang="en-US"/>
              <a:t>4/9/2025</a:t>
            </a:fld>
            <a:endParaRPr lang="en-US" altLang="en-US"/>
          </a:p>
        </p:txBody>
      </p:sp>
      <p:sp>
        <p:nvSpPr>
          <p:cNvPr id="1029" name="Footer Placeholder 4"/>
          <p:cNvSpPr>
            <a:spLocks noGrp="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Clr>
                <a:srgbClr val="000000"/>
              </a:buClr>
              <a:buFont typeface="Arial" panose="020B0604020202020204" pitchFamily="34" charset="0"/>
              <a:buNone/>
              <a:defRPr sz="1200">
                <a:solidFill>
                  <a:srgbClr val="898989"/>
                </a:solidFill>
              </a:defRPr>
            </a:lvl1pPr>
          </a:lstStyle>
          <a:p>
            <a:pPr>
              <a:defRPr/>
            </a:pPr>
            <a:endParaRPr lang="en-US" altLang="en-US"/>
          </a:p>
        </p:txBody>
      </p:sp>
      <p:sp>
        <p:nvSpPr>
          <p:cNvPr id="1030" name="Slide Number Placeholder 5"/>
          <p:cNvSpPr>
            <a:spLocks noGrp="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Clr>
                <a:srgbClr val="000000"/>
              </a:buClr>
              <a:buFont typeface="Arial" panose="020B0604020202020204" pitchFamily="34" charset="0"/>
              <a:buNone/>
              <a:defRPr sz="1200">
                <a:solidFill>
                  <a:srgbClr val="898989"/>
                </a:solidFill>
              </a:defRPr>
            </a:lvl1pPr>
          </a:lstStyle>
          <a:p>
            <a:pPr>
              <a:defRPr/>
            </a:pPr>
            <a:fld id="{960380BE-1298-4E97-8BF9-D044757596FE}" type="slidenum">
              <a:rPr lang="en-GB" altLang="en-US"/>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twitter.com/frrbica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2000">
              <a:srgbClr val="A67A9D"/>
            </a:gs>
            <a:gs pos="23000">
              <a:srgbClr val="AF87A7"/>
            </a:gs>
            <a:gs pos="53000">
              <a:srgbClr val="9C6C93"/>
            </a:gs>
            <a:gs pos="40000">
              <a:schemeClr val="accent1">
                <a:lumMod val="45000"/>
                <a:lumOff val="55000"/>
              </a:schemeClr>
            </a:gs>
            <a:gs pos="6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6" name="Google Shape;66;p13"/>
          <p:cNvSpPr txBox="1">
            <a:spLocks noGrp="1"/>
          </p:cNvSpPr>
          <p:nvPr>
            <p:ph type="ctrTitle"/>
          </p:nvPr>
        </p:nvSpPr>
        <p:spPr>
          <a:xfrm>
            <a:off x="520700" y="388778"/>
            <a:ext cx="11379200" cy="925512"/>
          </a:xfrm>
        </p:spPr>
        <p:txBody>
          <a:bodyPr spcFirstLastPara="1" lIns="121900" tIns="121900" rIns="121900" bIns="121900" rtlCol="0">
            <a:noAutofit/>
          </a:bodyPr>
          <a:lstStyle/>
          <a:p>
            <a:pPr eaLnBrk="1" fontAlgn="auto" hangingPunct="1">
              <a:spcBef>
                <a:spcPts val="0"/>
              </a:spcBef>
              <a:spcAft>
                <a:spcPts val="0"/>
              </a:spcAft>
              <a:defRPr/>
            </a:pPr>
            <a:r>
              <a:rPr lang="en-US" sz="4400" dirty="0">
                <a:solidFill>
                  <a:schemeClr val="accent5">
                    <a:lumMod val="50000"/>
                  </a:schemeClr>
                </a:solidFill>
                <a:effectLst>
                  <a:outerShdw blurRad="38100" dist="38100" dir="2700000" algn="tl">
                    <a:srgbClr val="000000">
                      <a:alpha val="43137"/>
                    </a:srgbClr>
                  </a:outerShdw>
                </a:effectLst>
                <a:latin typeface="+mn-lt"/>
                <a:ea typeface="Palatino Linotype" panose="02040502050505030304"/>
                <a:cs typeface="Times New Roman" panose="02020603050405020304" pitchFamily="18" charset="0"/>
              </a:rPr>
              <a:t>Common Non-Compliances on </a:t>
            </a:r>
            <a:endParaRPr lang="en-US" sz="4400" dirty="0">
              <a:solidFill>
                <a:schemeClr val="accent5">
                  <a:lumMod val="50000"/>
                </a:schemeClr>
              </a:solidFill>
              <a:effectLst>
                <a:outerShdw blurRad="38100" dist="38100" dir="2700000" algn="tl">
                  <a:srgbClr val="000000">
                    <a:alpha val="43137"/>
                  </a:srgbClr>
                </a:outerShdw>
              </a:effectLst>
              <a:latin typeface="+mn-lt"/>
              <a:ea typeface="Palatino Linotype" panose="02040502050505030304"/>
              <a:cs typeface="Times New Roman" panose="02020603050405020304" pitchFamily="18" charset="0"/>
              <a:sym typeface="Palatino Linotype" panose="02040502050505030304"/>
            </a:endParaRPr>
          </a:p>
        </p:txBody>
      </p:sp>
      <p:sp>
        <p:nvSpPr>
          <p:cNvPr id="67" name="Google Shape;67;p13"/>
          <p:cNvSpPr txBox="1">
            <a:spLocks noGrp="1"/>
          </p:cNvSpPr>
          <p:nvPr>
            <p:ph type="subTitle" idx="1"/>
          </p:nvPr>
        </p:nvSpPr>
        <p:spPr>
          <a:xfrm>
            <a:off x="1250950" y="1007109"/>
            <a:ext cx="9918700" cy="2059940"/>
          </a:xfrm>
        </p:spPr>
        <p:txBody>
          <a:bodyPr spcFirstLastPara="1" lIns="121900" tIns="121900" rIns="121900" bIns="121900" rtlCol="0">
            <a:noAutofit/>
          </a:bodyPr>
          <a:lstStyle/>
          <a:p>
            <a:pPr eaLnBrk="1" fontAlgn="auto" hangingPunct="1">
              <a:spcBef>
                <a:spcPts val="0"/>
              </a:spcBef>
              <a:spcAft>
                <a:spcPts val="0"/>
              </a:spcAft>
              <a:defRPr/>
            </a:pPr>
            <a:r>
              <a:rPr lang="en-US" sz="4400" dirty="0">
                <a:solidFill>
                  <a:schemeClr val="accent5">
                    <a:lumMod val="50000"/>
                  </a:schemeClr>
                </a:solidFill>
                <a:effectLst>
                  <a:outerShdw blurRad="38100" dist="38100" dir="2700000" algn="tl">
                    <a:srgbClr val="000000">
                      <a:alpha val="43137"/>
                    </a:srgbClr>
                  </a:outerShdw>
                </a:effectLst>
                <a:ea typeface="Palatino Linotype" panose="02040502050505030304"/>
                <a:cs typeface="Times New Roman" panose="02020603050405020304" pitchFamily="18" charset="0"/>
                <a:sym typeface="Palatino Linotype" panose="02040502050505030304"/>
              </a:rPr>
              <a:t>Schedule III and Other Provisions of Companies Act, 2013 as observed by</a:t>
            </a:r>
          </a:p>
          <a:p>
            <a:pPr eaLnBrk="1" fontAlgn="auto" hangingPunct="1">
              <a:spcBef>
                <a:spcPts val="0"/>
              </a:spcBef>
              <a:spcAft>
                <a:spcPts val="0"/>
              </a:spcAft>
              <a:defRPr/>
            </a:pPr>
            <a:r>
              <a:rPr lang="en-IN" sz="4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sym typeface="Palatino Linotype" panose="02040502050505030304"/>
              </a:rPr>
              <a:t>Financial Reporting Review Board (FRRB)</a:t>
            </a:r>
            <a:endParaRPr lang="en-US" sz="4400"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sym typeface="Palatino Linotype" panose="02040502050505030304"/>
            </a:endParaRPr>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3352800"/>
            <a:ext cx="17843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67;p13"/>
          <p:cNvSpPr txBox="1"/>
          <p:nvPr/>
        </p:nvSpPr>
        <p:spPr>
          <a:xfrm>
            <a:off x="2762250" y="5430838"/>
            <a:ext cx="6896100" cy="720725"/>
          </a:xfrm>
          <a:prstGeom prst="rect">
            <a:avLst/>
          </a:prstGeom>
        </p:spPr>
        <p:txBody>
          <a:bodyPr spcFirstLastPara="1" lIns="121900" tIns="121900" rIns="121900" bIns="12190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Bef>
                <a:spcPts val="0"/>
              </a:spcBef>
              <a:spcAft>
                <a:spcPts val="0"/>
              </a:spcAft>
              <a:defRPr/>
            </a:pPr>
            <a:r>
              <a:rPr lang="en-IN" dirty="0">
                <a:solidFill>
                  <a:schemeClr val="accent5">
                    <a:lumMod val="50000"/>
                  </a:schemeClr>
                </a:solidFill>
                <a:effectLst>
                  <a:outerShdw blurRad="38100" dist="38100" dir="2700000" algn="tl">
                    <a:srgbClr val="000000">
                      <a:alpha val="43137"/>
                    </a:srgbClr>
                  </a:outerShdw>
                </a:effectLst>
                <a:ea typeface="Palatino Linotype" panose="02040502050505030304"/>
                <a:cs typeface="Times New Roman" panose="02020603050405020304" pitchFamily="18" charset="0"/>
                <a:sym typeface="Arial" panose="020B0604020202020204"/>
              </a:rPr>
              <a:t>The Institute of Chartered Accountants of India (ICAI) </a:t>
            </a:r>
            <a:endParaRPr lang="en-US" dirty="0">
              <a:solidFill>
                <a:schemeClr val="accent5">
                  <a:lumMod val="50000"/>
                </a:schemeClr>
              </a:solidFill>
              <a:effectLst>
                <a:outerShdw blurRad="38100" dist="38100" dir="2700000" algn="tl">
                  <a:srgbClr val="000000">
                    <a:alpha val="43137"/>
                  </a:srgbClr>
                </a:outerShdw>
              </a:effectLst>
              <a:ea typeface="Palatino Linotype" panose="02040502050505030304"/>
              <a:cs typeface="Times New Roman" panose="02020603050405020304" pitchFamily="18" charset="0"/>
              <a:sym typeface="Arial" panose="020B0604020202020204"/>
            </a:endParaRPr>
          </a:p>
          <a:p>
            <a:pPr fontAlgn="auto">
              <a:spcBef>
                <a:spcPts val="0"/>
              </a:spcBef>
              <a:spcAft>
                <a:spcPts val="0"/>
              </a:spcAft>
              <a:defRPr/>
            </a:pPr>
            <a:endParaRPr lang="en-IN"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ea typeface="Palatino Linotype" panose="02040502050505030304"/>
              <a:cs typeface="Times New Roman" panose="02020603050405020304" pitchFamily="18" charset="0"/>
              <a:sym typeface="Palatino Linotype" panose="020405020505050303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91C6-66A5-954C-581E-AFB180090535}"/>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61ADB535-9DAC-4B77-62B9-BFA532DA42EE}"/>
              </a:ext>
            </a:extLst>
          </p:cNvPr>
          <p:cNvSpPr>
            <a:spLocks noGrp="1"/>
          </p:cNvSpPr>
          <p:nvPr>
            <p:ph type="title"/>
          </p:nvPr>
        </p:nvSpPr>
        <p:spPr>
          <a:xfrm>
            <a:off x="842963" y="77788"/>
            <a:ext cx="8967787" cy="531812"/>
          </a:xfrm>
        </p:spPr>
        <p:txBody>
          <a:bodyPr/>
          <a:lstStyle/>
          <a:p>
            <a:pPr eaLnBrk="1" hangingPunct="1"/>
            <a:r>
              <a:rPr lang="en-IN" altLang="en-US" dirty="0"/>
              <a:t>Disclosures regarding Trade Receivables</a:t>
            </a:r>
          </a:p>
        </p:txBody>
      </p:sp>
      <p:sp>
        <p:nvSpPr>
          <p:cNvPr id="8" name="Text Placeholder 2">
            <a:extLst>
              <a:ext uri="{FF2B5EF4-FFF2-40B4-BE49-F238E27FC236}">
                <a16:creationId xmlns:a16="http://schemas.microsoft.com/office/drawing/2014/main" id="{317E20E8-0FDA-DDED-B0B4-D5C461447602}"/>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The</a:t>
            </a:r>
            <a:r>
              <a:rPr lang="en-IN" b="1" i="1" dirty="0">
                <a:solidFill>
                  <a:schemeClr val="accent1">
                    <a:lumMod val="75000"/>
                  </a:schemeClr>
                </a:solidFill>
                <a:latin typeface="+mn-lt"/>
                <a:cs typeface="Times New Roman" panose="02020603050405020304" pitchFamily="18" charset="0"/>
              </a:rPr>
              <a:t> </a:t>
            </a:r>
            <a:r>
              <a:rPr lang="en-IN" dirty="0">
                <a:solidFill>
                  <a:srgbClr val="000000"/>
                </a:solidFill>
                <a:latin typeface="+mn-lt"/>
                <a:ea typeface="Times New Roman" panose="02020603050405020304" pitchFamily="18" charset="0"/>
                <a:cs typeface="Times New Roman" panose="02020603050405020304" pitchFamily="18" charset="0"/>
              </a:rPr>
              <a:t>trade receivables have been disclosed as doubtful without providing for expected credit loss.</a:t>
            </a:r>
            <a:endParaRPr lang="en-IN" dirty="0">
              <a:latin typeface="+mn-lt"/>
              <a:ea typeface="Times New Roman" panose="02020603050405020304" pitchFamily="18" charset="0"/>
              <a:cs typeface="Times New Roman" panose="02020603050405020304" pitchFamily="18" charset="0"/>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Note 6B III (ii) of </a:t>
            </a:r>
            <a:r>
              <a:rPr lang="en-IN" dirty="0">
                <a:latin typeface="+mn-lt"/>
                <a:cs typeface="Times New Roman" panose="02020603050405020304" pitchFamily="18" charset="0"/>
              </a:rPr>
              <a:t>General Instructions for preparation of Balance Sheet given under Part I, Division II – Ind AS Schedule III to the Companies Act, 2013 </a:t>
            </a:r>
            <a:r>
              <a:rPr lang="en-IN" dirty="0">
                <a:solidFill>
                  <a:srgbClr val="000000"/>
                </a:solidFill>
                <a:latin typeface="+mn-lt"/>
                <a:cs typeface="Times New Roman" panose="02020603050405020304" pitchFamily="18" charset="0"/>
              </a:rPr>
              <a:t>as well as Ind AS 109</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Neither</a:t>
            </a:r>
            <a:r>
              <a:rPr lang="en-IN" b="1" i="1" dirty="0">
                <a:solidFill>
                  <a:schemeClr val="accent1">
                    <a:lumMod val="75000"/>
                  </a:schemeClr>
                </a:solidFill>
                <a:latin typeface="+mn-lt"/>
              </a:rPr>
              <a:t> </a:t>
            </a:r>
            <a:r>
              <a:rPr lang="en-IN" dirty="0">
                <a:solidFill>
                  <a:srgbClr val="000000"/>
                </a:solidFill>
                <a:latin typeface="+mn-lt"/>
                <a:ea typeface="Times New Roman" panose="02020603050405020304" pitchFamily="18" charset="0"/>
                <a:cs typeface="Times New Roman" panose="02020603050405020304" pitchFamily="18" charset="0"/>
              </a:rPr>
              <a:t>the provision for expected credit loss has been created for doubtful trade receivables nor the loss allowance has been presented separately by deducting gross carrying amount of trade receivables. </a:t>
            </a: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6EB28575-6A47-95D5-40E5-E88D6ACA6266}"/>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32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C6FE-E8C4-BAFF-72BF-1F96FE07EEDF}"/>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38BFE86B-4952-76A6-5C10-16E720D6AC58}"/>
              </a:ext>
            </a:extLst>
          </p:cNvPr>
          <p:cNvSpPr>
            <a:spLocks noGrp="1"/>
          </p:cNvSpPr>
          <p:nvPr>
            <p:ph type="title"/>
          </p:nvPr>
        </p:nvSpPr>
        <p:spPr>
          <a:xfrm>
            <a:off x="842963" y="77788"/>
            <a:ext cx="8967787" cy="531812"/>
          </a:xfrm>
        </p:spPr>
        <p:txBody>
          <a:bodyPr/>
          <a:lstStyle/>
          <a:p>
            <a:pPr eaLnBrk="1" hangingPunct="1"/>
            <a:r>
              <a:rPr lang="en-IN" altLang="en-US" dirty="0"/>
              <a:t>Disclosures regarding Investment in </a:t>
            </a:r>
            <a:r>
              <a:rPr lang="en-IN" altLang="en-US" dirty="0">
                <a:cs typeface="Times New Roman" panose="02020603050405020304" pitchFamily="18" charset="0"/>
              </a:rPr>
              <a:t>Subsidiaries, Associates and Joint ventures </a:t>
            </a:r>
            <a:endParaRPr lang="en-IN" altLang="en-US" dirty="0"/>
          </a:p>
        </p:txBody>
      </p:sp>
      <p:sp>
        <p:nvSpPr>
          <p:cNvPr id="8" name="Text Placeholder 2">
            <a:extLst>
              <a:ext uri="{FF2B5EF4-FFF2-40B4-BE49-F238E27FC236}">
                <a16:creationId xmlns:a16="http://schemas.microsoft.com/office/drawing/2014/main" id="{FCA70CFD-6E30-12EC-6AA7-AD0E38E99704}"/>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Investments </a:t>
            </a:r>
            <a:r>
              <a:rPr lang="en-IN" dirty="0">
                <a:latin typeface="+mn-lt"/>
                <a:ea typeface="Times New Roman" panose="02020603050405020304" pitchFamily="18" charset="0"/>
                <a:cs typeface="Times New Roman" panose="02020603050405020304" pitchFamily="18" charset="0"/>
              </a:rPr>
              <a:t>in Subsidiaries, Associates and Joint ventures have been disclosed separately as ‘Non-Financial Assets’.</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Paragraph 8.1.8.4 of Guidance Note on Division II – Ind AS Schedule III to the Companies Act, 2013</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The </a:t>
            </a:r>
            <a:r>
              <a:rPr lang="en-IN" dirty="0">
                <a:latin typeface="+mn-lt"/>
                <a:ea typeface="Times New Roman" panose="02020603050405020304" pitchFamily="18" charset="0"/>
                <a:cs typeface="Times New Roman" panose="02020603050405020304" pitchFamily="18" charset="0"/>
              </a:rPr>
              <a:t>investments in subsidiaries, associates and joint venture should be considered as part of financial asset and shown under the head of financial assets as a separate line item. </a:t>
            </a: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1E06DA09-2F99-2B6B-0637-47BD90AAACE4}"/>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6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2B3-CC82-5B3C-C3BE-2929285396B9}"/>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6146D87-BF94-A662-C560-9DD6E9308823}"/>
              </a:ext>
            </a:extLst>
          </p:cNvPr>
          <p:cNvSpPr>
            <a:spLocks noGrp="1"/>
          </p:cNvSpPr>
          <p:nvPr>
            <p:ph type="title"/>
          </p:nvPr>
        </p:nvSpPr>
        <p:spPr>
          <a:xfrm>
            <a:off x="842963" y="77788"/>
            <a:ext cx="8967787" cy="531812"/>
          </a:xfrm>
        </p:spPr>
        <p:txBody>
          <a:bodyPr/>
          <a:lstStyle/>
          <a:p>
            <a:pPr eaLnBrk="1" hangingPunct="1"/>
            <a:r>
              <a:rPr lang="en-IN" altLang="en-US" dirty="0"/>
              <a:t>Disclosures regarding Fixed Deposit with Banks</a:t>
            </a:r>
          </a:p>
        </p:txBody>
      </p:sp>
      <p:sp>
        <p:nvSpPr>
          <p:cNvPr id="8" name="Text Placeholder 2">
            <a:extLst>
              <a:ext uri="{FF2B5EF4-FFF2-40B4-BE49-F238E27FC236}">
                <a16:creationId xmlns:a16="http://schemas.microsoft.com/office/drawing/2014/main" id="{C7B9714D-8702-6EDD-111E-A6ECC274176B}"/>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altLang="en-US" dirty="0">
                <a:latin typeface="+mn-lt"/>
                <a:cs typeface="Times New Roman" panose="02020603050405020304" pitchFamily="18" charset="0"/>
              </a:rPr>
              <a:t>The fixed deposits with banks having maturity period of more than 12 months have been classified as ‘Investments’.</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altLang="en-US" dirty="0">
                <a:latin typeface="+mn-lt"/>
                <a:cs typeface="Times New Roman" panose="02020603050405020304" pitchFamily="18" charset="0"/>
              </a:rPr>
              <a:t>Note 6(A)(X)(ii) </a:t>
            </a:r>
            <a:r>
              <a:rPr lang="en-IN" dirty="0">
                <a:latin typeface="+mn-lt"/>
                <a:cs typeface="Times New Roman" panose="02020603050405020304" pitchFamily="18" charset="0"/>
              </a:rPr>
              <a:t>of General Instructions for preparation of Balance Sheet given under Part I, Division II – Ind AS Schedule III to the Companies Act, 2013</a:t>
            </a:r>
            <a:endParaRPr lang="en-IN" altLang="en-US" dirty="0">
              <a:latin typeface="+mn-lt"/>
              <a:cs typeface="Times New Roman" panose="02020603050405020304" pitchFamily="18" charset="0"/>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altLang="en-US" dirty="0">
                <a:latin typeface="+mn-lt"/>
                <a:cs typeface="Times New Roman" panose="02020603050405020304" pitchFamily="18" charset="0"/>
              </a:rPr>
              <a:t>The fixed deposits with banks having maturity period of more than 12 months should be disclosed under ‘Other Financial Assets’. </a:t>
            </a: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D30761B4-854A-4571-2841-D372AF68CD1A}"/>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110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4BA3D-DB60-A0EB-E4FB-73FC866F66D2}"/>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8EC61020-5685-E7A1-6FCA-90A178E554BC}"/>
              </a:ext>
            </a:extLst>
          </p:cNvPr>
          <p:cNvSpPr>
            <a:spLocks noGrp="1"/>
          </p:cNvSpPr>
          <p:nvPr>
            <p:ph type="title"/>
          </p:nvPr>
        </p:nvSpPr>
        <p:spPr>
          <a:xfrm>
            <a:off x="842963" y="77788"/>
            <a:ext cx="8967787" cy="531812"/>
          </a:xfrm>
        </p:spPr>
        <p:txBody>
          <a:bodyPr/>
          <a:lstStyle/>
          <a:p>
            <a:pPr eaLnBrk="1" hangingPunct="1"/>
            <a:r>
              <a:rPr lang="en-IN" altLang="en-US" dirty="0"/>
              <a:t>Disclosures regarding unquoted investments</a:t>
            </a:r>
          </a:p>
        </p:txBody>
      </p:sp>
      <p:sp>
        <p:nvSpPr>
          <p:cNvPr id="8" name="Text Placeholder 2">
            <a:extLst>
              <a:ext uri="{FF2B5EF4-FFF2-40B4-BE49-F238E27FC236}">
                <a16:creationId xmlns:a16="http://schemas.microsoft.com/office/drawing/2014/main" id="{C75B49E8-25F0-F295-A968-AA9D77542B38}"/>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The </a:t>
            </a:r>
            <a:r>
              <a:rPr lang="en-IN" dirty="0">
                <a:latin typeface="+mn-lt"/>
                <a:ea typeface="Times New Roman" panose="02020603050405020304" pitchFamily="18" charset="0"/>
                <a:cs typeface="Times New Roman" panose="02020603050405020304" pitchFamily="18" charset="0"/>
              </a:rPr>
              <a:t>impairment loss on unquoted investments and their aggregate amount were not disclosed.</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Note 6 A (VI) (ii) of General Instructions for preparation of Balance Sheet given under Part I, Division II – Ind AS Schedule III to the Companies Act, 2013</a:t>
            </a:r>
            <a:endParaRPr lang="en-IN" altLang="en-US" dirty="0">
              <a:latin typeface="+mn-lt"/>
              <a:cs typeface="Times New Roman" panose="02020603050405020304" pitchFamily="18" charset="0"/>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The </a:t>
            </a:r>
            <a:r>
              <a:rPr lang="en-IN" dirty="0">
                <a:latin typeface="+mn-lt"/>
                <a:ea typeface="Times New Roman" panose="02020603050405020304" pitchFamily="18" charset="0"/>
                <a:cs typeface="Times New Roman" panose="02020603050405020304" pitchFamily="18" charset="0"/>
              </a:rPr>
              <a:t>aggregate amount of unquoted investment as well as impairment in value of investment should be disclosed. </a:t>
            </a: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38E06CFF-44CD-97B8-3774-D99304CFB9F7}"/>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28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3C7E-AE67-BF78-36DE-050B0F62C9DD}"/>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CE1E083C-9670-C972-90C3-524A1FF6E530}"/>
              </a:ext>
            </a:extLst>
          </p:cNvPr>
          <p:cNvSpPr>
            <a:spLocks noGrp="1"/>
          </p:cNvSpPr>
          <p:nvPr>
            <p:ph type="title"/>
          </p:nvPr>
        </p:nvSpPr>
        <p:spPr>
          <a:xfrm>
            <a:off x="842963" y="77788"/>
            <a:ext cx="8967787" cy="531812"/>
          </a:xfrm>
        </p:spPr>
        <p:txBody>
          <a:bodyPr/>
          <a:lstStyle/>
          <a:p>
            <a:pPr eaLnBrk="1" hangingPunct="1"/>
            <a:r>
              <a:rPr lang="en-IN" altLang="en-US" dirty="0"/>
              <a:t>Disclosures regarding Loans </a:t>
            </a:r>
          </a:p>
        </p:txBody>
      </p:sp>
      <p:sp>
        <p:nvSpPr>
          <p:cNvPr id="8" name="Text Placeholder 2">
            <a:extLst>
              <a:ext uri="{FF2B5EF4-FFF2-40B4-BE49-F238E27FC236}">
                <a16:creationId xmlns:a16="http://schemas.microsoft.com/office/drawing/2014/main" id="{D4AF9942-F547-99EE-A132-A987D0E5522A}"/>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Under the Note on Loans as given in the financial statements of the company, the line items appeared as follows:-</a:t>
            </a:r>
          </a:p>
          <a:p>
            <a:pPr marL="0" indent="0" eaLnBrk="1" fontAlgn="auto" hangingPunct="1">
              <a:buFont typeface="Calibri" panose="020F0502020204030204" pitchFamily="34" charset="0"/>
              <a:buNone/>
              <a:defRPr/>
            </a:pPr>
            <a:r>
              <a:rPr lang="en-IN" dirty="0">
                <a:latin typeface="+mn-lt"/>
                <a:cs typeface="Times New Roman" panose="02020603050405020304" pitchFamily="18" charset="0"/>
              </a:rPr>
              <a:t>	a. Loans &amp; Advances To Related Parties</a:t>
            </a:r>
          </a:p>
          <a:p>
            <a:pPr marL="0" indent="0" eaLnBrk="1" fontAlgn="auto" hangingPunct="1">
              <a:buFont typeface="Calibri" panose="020F0502020204030204" pitchFamily="34" charset="0"/>
              <a:buNone/>
              <a:defRPr/>
            </a:pPr>
            <a:r>
              <a:rPr lang="en-IN" dirty="0">
                <a:latin typeface="+mn-lt"/>
                <a:cs typeface="Times New Roman" panose="02020603050405020304" pitchFamily="18" charset="0"/>
              </a:rPr>
              <a:t>	b. Loans And Advance To Employees</a:t>
            </a:r>
          </a:p>
          <a:p>
            <a:pPr marL="0" indent="0" eaLnBrk="1" fontAlgn="auto" hangingPunct="1">
              <a:buFont typeface="Calibri" panose="020F0502020204030204" pitchFamily="34" charset="0"/>
              <a:buNone/>
              <a:defRPr/>
            </a:pPr>
            <a:r>
              <a:rPr lang="en-IN" dirty="0">
                <a:latin typeface="+mn-lt"/>
                <a:cs typeface="Times New Roman" panose="02020603050405020304" pitchFamily="18" charset="0"/>
              </a:rPr>
              <a:t>	c. Forward income Receivables</a:t>
            </a:r>
          </a:p>
          <a:p>
            <a:pPr marL="0" indent="0" eaLnBrk="1" fontAlgn="auto" hangingPunct="1">
              <a:buFont typeface="Calibri" panose="020F0502020204030204" pitchFamily="34" charset="0"/>
              <a:buNone/>
              <a:defRPr/>
            </a:pPr>
            <a:r>
              <a:rPr lang="en-IN" dirty="0">
                <a:latin typeface="+mn-lt"/>
                <a:cs typeface="Times New Roman" panose="02020603050405020304" pitchFamily="18" charset="0"/>
              </a:rPr>
              <a:t>	d. Other Advances (constituting significant amount)</a:t>
            </a:r>
          </a:p>
          <a:p>
            <a:pPr marL="0" indent="0" eaLnBrk="1" fontAlgn="auto" hangingPunct="1">
              <a:buFont typeface="Calibri" panose="020F0502020204030204" pitchFamily="34" charset="0"/>
              <a:buNone/>
              <a:defRPr/>
            </a:pPr>
            <a:r>
              <a:rPr lang="en-IN" dirty="0">
                <a:latin typeface="+mn-lt"/>
                <a:cs typeface="Times New Roman" panose="02020603050405020304" pitchFamily="18" charset="0"/>
              </a:rPr>
              <a:t>	e. Interest Accrued on FDR</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Note 6A VIII (ii) of General Instructions for preparation of Balance Sheet given under Part I, Division II – Ind AS Schedule III to the Companies Act, 2013</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The </a:t>
            </a:r>
            <a:r>
              <a:rPr lang="en-IN" dirty="0">
                <a:latin typeface="+mn-lt"/>
                <a:ea typeface="Times New Roman" panose="02020603050405020304" pitchFamily="18" charset="0"/>
                <a:cs typeface="Times New Roman" panose="02020603050405020304" pitchFamily="18" charset="0"/>
              </a:rPr>
              <a:t>nature of loans has not been disclosed whether these are secured/ unsecured and considered good/ doubtful. Further, nature of other advances has not been specified. </a:t>
            </a: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996B0281-D03E-4EE2-9957-F87ABD1EAE74}"/>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352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1DCA-C8FF-A059-A5B7-F6ACF5EED86B}"/>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8E220B7C-2343-1800-7F6F-4FF38346D795}"/>
              </a:ext>
            </a:extLst>
          </p:cNvPr>
          <p:cNvSpPr>
            <a:spLocks noGrp="1"/>
          </p:cNvSpPr>
          <p:nvPr>
            <p:ph type="title"/>
          </p:nvPr>
        </p:nvSpPr>
        <p:spPr>
          <a:xfrm>
            <a:off x="842963" y="77788"/>
            <a:ext cx="8967787" cy="531812"/>
          </a:xfrm>
        </p:spPr>
        <p:txBody>
          <a:bodyPr/>
          <a:lstStyle/>
          <a:p>
            <a:pPr eaLnBrk="1" hangingPunct="1"/>
            <a:r>
              <a:rPr lang="en-IN" altLang="en-US" dirty="0"/>
              <a:t>Disclosures regarding CSR activities</a:t>
            </a:r>
          </a:p>
        </p:txBody>
      </p:sp>
      <p:sp>
        <p:nvSpPr>
          <p:cNvPr id="8" name="Text Placeholder 2">
            <a:extLst>
              <a:ext uri="{FF2B5EF4-FFF2-40B4-BE49-F238E27FC236}">
                <a16:creationId xmlns:a16="http://schemas.microsoft.com/office/drawing/2014/main" id="{64BFAC25-C58A-6878-47D4-3A36B427913D}"/>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No </a:t>
            </a:r>
            <a:r>
              <a:rPr lang="en-IN" dirty="0">
                <a:latin typeface="+mn-lt"/>
                <a:ea typeface="Times New Roman" panose="02020603050405020304" pitchFamily="18" charset="0"/>
                <a:cs typeface="Times New Roman" panose="02020603050405020304" pitchFamily="18" charset="0"/>
              </a:rPr>
              <a:t>disclosure has been made regarding CSR activities.</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Note 7 (j) of General Instructions for preparation of Statement of Profit &amp; Loss given under Part II, Division II – Ind AS Schedule III to the Companies Act, 2013 read with Paragraph 11.5 of Guidance Note of Division II – Ind AS Schedule III to the Companies Act, 2013</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Neither t</a:t>
            </a:r>
            <a:r>
              <a:rPr lang="en-IN" dirty="0">
                <a:latin typeface="+mn-lt"/>
                <a:ea typeface="Times New Roman" panose="02020603050405020304" pitchFamily="18" charset="0"/>
                <a:cs typeface="Times New Roman" panose="02020603050405020304" pitchFamily="18" charset="0"/>
              </a:rPr>
              <a:t>he amount spent on CSR activities, nor the other required details have been disclosed in the notes to the accounts. </a:t>
            </a: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AF420D80-10AB-9555-0A59-CFE0A017DB2E}"/>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875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1000">
              <a:srgbClr val="AF87A7"/>
            </a:gs>
            <a:gs pos="78000">
              <a:srgbClr val="9C6C93"/>
            </a:gs>
            <a:gs pos="31000">
              <a:schemeClr val="accent1">
                <a:lumMod val="45000"/>
                <a:lumOff val="55000"/>
              </a:schemeClr>
            </a:gs>
            <a:gs pos="62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C2C5118-2EF3-2A64-492A-251BE5F10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41E97-9D74-6BE1-3441-80EACAC062AB}"/>
              </a:ext>
            </a:extLst>
          </p:cNvPr>
          <p:cNvSpPr>
            <a:spLocks noGrp="1"/>
          </p:cNvSpPr>
          <p:nvPr>
            <p:ph type="ctrTitle"/>
          </p:nvPr>
        </p:nvSpPr>
        <p:spPr>
          <a:xfrm>
            <a:off x="1190625" y="739965"/>
            <a:ext cx="9810750" cy="1950720"/>
          </a:xfrm>
        </p:spPr>
        <p:txBody>
          <a:bodyPr rtlCol="0">
            <a:noAutofit/>
          </a:bodyPr>
          <a:lstStyle/>
          <a:p>
            <a:pPr eaLnBrk="1" fontAlgn="auto" hangingPunct="1">
              <a:spcAft>
                <a:spcPts val="0"/>
              </a:spcAft>
              <a:defRPr/>
            </a:pPr>
            <a:r>
              <a:rPr lang="en-IN" sz="4400" dirty="0">
                <a:solidFill>
                  <a:schemeClr val="accent5">
                    <a:lumMod val="50000"/>
                  </a:schemeClr>
                </a:solidFill>
                <a:effectLst>
                  <a:outerShdw blurRad="38100" dist="38100" dir="2700000" algn="tl">
                    <a:srgbClr val="000000">
                      <a:alpha val="43137"/>
                    </a:srgbClr>
                  </a:outerShdw>
                </a:effectLst>
                <a:latin typeface="Calibri body"/>
                <a:ea typeface="Arial" panose="020B0604020202020204"/>
                <a:cs typeface="Times New Roman" panose="02020603050405020304" pitchFamily="18" charset="0"/>
                <a:sym typeface="Arial" panose="020B0604020202020204"/>
              </a:rPr>
              <a:t>Non-Compliances related to </a:t>
            </a:r>
            <a:br>
              <a:rPr lang="en-IN" sz="4400" dirty="0">
                <a:solidFill>
                  <a:schemeClr val="accent5">
                    <a:lumMod val="50000"/>
                  </a:schemeClr>
                </a:solidFill>
                <a:effectLst>
                  <a:outerShdw blurRad="38100" dist="38100" dir="2700000" algn="tl">
                    <a:srgbClr val="000000">
                      <a:alpha val="43137"/>
                    </a:srgbClr>
                  </a:outerShdw>
                </a:effectLst>
                <a:latin typeface="Calibri body"/>
                <a:ea typeface="Arial" panose="020B0604020202020204"/>
                <a:cs typeface="Times New Roman" panose="02020603050405020304" pitchFamily="18" charset="0"/>
                <a:sym typeface="Arial" panose="020B0604020202020204"/>
              </a:rPr>
            </a:br>
            <a:r>
              <a:rPr lang="en-IN" sz="4400" dirty="0">
                <a:solidFill>
                  <a:schemeClr val="accent5">
                    <a:lumMod val="50000"/>
                  </a:schemeClr>
                </a:solidFill>
                <a:effectLst>
                  <a:outerShdw blurRad="38100" dist="38100" dir="2700000" algn="tl">
                    <a:srgbClr val="000000">
                      <a:alpha val="43137"/>
                    </a:srgbClr>
                  </a:outerShdw>
                </a:effectLst>
                <a:latin typeface="Calibri body"/>
                <a:ea typeface="Arial" panose="020B0604020202020204"/>
                <a:cs typeface="Times New Roman" panose="02020603050405020304" pitchFamily="18" charset="0"/>
                <a:sym typeface="Arial" panose="020B0604020202020204"/>
              </a:rPr>
              <a:t>Division I of Schedule III (AS)</a:t>
            </a:r>
            <a:endParaRPr lang="en-US"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endParaRPr>
          </a:p>
        </p:txBody>
      </p:sp>
      <p:pic>
        <p:nvPicPr>
          <p:cNvPr id="3" name="Picture 2">
            <a:extLst>
              <a:ext uri="{FF2B5EF4-FFF2-40B4-BE49-F238E27FC236}">
                <a16:creationId xmlns:a16="http://schemas.microsoft.com/office/drawing/2014/main" id="{E3DD8B2E-AA52-6F0B-FFC8-5047E54736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1585" y="3113215"/>
            <a:ext cx="17843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A5C2331-BCA3-3CDA-FCC6-DEE0CB681ABC}"/>
              </a:ext>
            </a:extLst>
          </p:cNvPr>
          <p:cNvSpPr txBox="1"/>
          <p:nvPr/>
        </p:nvSpPr>
        <p:spPr>
          <a:xfrm>
            <a:off x="2905760" y="5461169"/>
            <a:ext cx="6096000" cy="424732"/>
          </a:xfrm>
          <a:prstGeom prst="rect">
            <a:avLst/>
          </a:prstGeom>
          <a:noFill/>
        </p:spPr>
        <p:txBody>
          <a:bodyPr wrap="square">
            <a:spAutoFit/>
          </a:bodyPr>
          <a:lstStyle/>
          <a:p>
            <a:pPr algn="ctr" eaLnBrk="1" fontAlgn="auto" hangingPunct="1">
              <a:lnSpc>
                <a:spcPct val="90000"/>
              </a:lnSpc>
              <a:spcBef>
                <a:spcPts val="0"/>
              </a:spcBef>
              <a:spcAft>
                <a:spcPts val="0"/>
              </a:spcAft>
              <a:defRPr/>
            </a:pPr>
            <a:r>
              <a:rPr lang="en-IN" sz="2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p:txBody>
      </p:sp>
    </p:spTree>
    <p:extLst>
      <p:ext uri="{BB962C8B-B14F-4D97-AF65-F5344CB8AC3E}">
        <p14:creationId xmlns:p14="http://schemas.microsoft.com/office/powerpoint/2010/main" val="24354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B933-0C4D-E69D-2F90-DBAB5DDF9170}"/>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76A8590D-F729-7874-B279-6DC931F46D64}"/>
              </a:ext>
            </a:extLst>
          </p:cNvPr>
          <p:cNvSpPr>
            <a:spLocks noGrp="1"/>
          </p:cNvSpPr>
          <p:nvPr>
            <p:ph type="title"/>
          </p:nvPr>
        </p:nvSpPr>
        <p:spPr>
          <a:xfrm>
            <a:off x="842963" y="77788"/>
            <a:ext cx="8967787" cy="531812"/>
          </a:xfrm>
        </p:spPr>
        <p:txBody>
          <a:bodyPr/>
          <a:lstStyle/>
          <a:p>
            <a:pPr eaLnBrk="1" hangingPunct="1"/>
            <a:r>
              <a:rPr lang="en-IN" altLang="en-US" dirty="0"/>
              <a:t>Disclosures regarding Share Capital </a:t>
            </a:r>
          </a:p>
        </p:txBody>
      </p:sp>
      <p:sp>
        <p:nvSpPr>
          <p:cNvPr id="8" name="Text Placeholder 2">
            <a:extLst>
              <a:ext uri="{FF2B5EF4-FFF2-40B4-BE49-F238E27FC236}">
                <a16:creationId xmlns:a16="http://schemas.microsoft.com/office/drawing/2014/main" id="{868A3D57-4260-837D-2222-5338FAB25C5D}"/>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eaLnBrk="1" hangingPunct="1">
              <a:spcAft>
                <a:spcPct val="0"/>
              </a:spcAft>
              <a:buSzTx/>
              <a:buFont typeface="Calibri" panose="020F0502020204030204" pitchFamily="34" charset="0"/>
              <a:buNone/>
            </a:pPr>
            <a:r>
              <a:rPr lang="en-GB" altLang="en-US" dirty="0">
                <a:latin typeface="+mn-lt"/>
                <a:sym typeface="Palatino Linotype" panose="02040502050505030304" pitchFamily="18" charset="0"/>
              </a:rPr>
              <a:t>The various disclosures regarding share capital have not been made.</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hangingPunct="1">
              <a:spcAft>
                <a:spcPct val="0"/>
              </a:spcAft>
              <a:buClr>
                <a:srgbClr val="44546A"/>
              </a:buClr>
              <a:buSzPts val="1800"/>
              <a:buNone/>
            </a:pPr>
            <a:r>
              <a:rPr lang="en-IN" altLang="en-US" dirty="0">
                <a:latin typeface="+mn-lt"/>
              </a:rPr>
              <a:t>Note 6A </a:t>
            </a:r>
            <a:r>
              <a:rPr lang="en-GB" dirty="0">
                <a:latin typeface="+mn-lt"/>
                <a:sym typeface="PT Sans Narrow" panose="020B0506020203020204"/>
              </a:rPr>
              <a:t>and format of Balance Sheet</a:t>
            </a:r>
            <a:r>
              <a:rPr lang="en-IN" altLang="en-US" dirty="0">
                <a:latin typeface="+mn-lt"/>
              </a:rPr>
              <a:t> as given under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altLang="en-US" dirty="0">
              <a:latin typeface="+mn-lt"/>
              <a:sym typeface="Palatino Linotype" panose="02040502050505030304" pitchFamily="18" charset="0"/>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hangingPunct="1">
              <a:spcAft>
                <a:spcPct val="0"/>
              </a:spcAft>
              <a:buClr>
                <a:srgbClr val="00B0F0"/>
              </a:buClr>
              <a:buSzTx/>
              <a:buFont typeface="Arial" panose="020B0604020202020204" pitchFamily="34" charset="0"/>
              <a:buChar char="•"/>
            </a:pPr>
            <a:r>
              <a:rPr lang="en-GB" altLang="en-US" dirty="0">
                <a:latin typeface="+mn-lt"/>
                <a:sym typeface="PT Sans Narrow" panose="020B0506020203020204" pitchFamily="34" charset="0"/>
              </a:rPr>
              <a:t>The Company had not disclosed rights, preference and restrictions with respect to each class of shares. </a:t>
            </a:r>
          </a:p>
          <a:p>
            <a:pPr algn="just" eaLnBrk="1" hangingPunct="1">
              <a:spcAft>
                <a:spcPct val="0"/>
              </a:spcAft>
              <a:buClr>
                <a:srgbClr val="00B0F0"/>
              </a:buClr>
              <a:buSzTx/>
              <a:buFont typeface="Arial" panose="020B0604020202020204" pitchFamily="34" charset="0"/>
              <a:buChar char="•"/>
            </a:pPr>
            <a:r>
              <a:rPr lang="en-GB" altLang="en-US" dirty="0">
                <a:latin typeface="+mn-lt"/>
                <a:sym typeface="PT Sans Narrow" panose="020B0506020203020204" pitchFamily="34" charset="0"/>
              </a:rPr>
              <a:t>Reconciliation of each class of shares outstanding at the beginning and at the end of the period, was not disclosed.</a:t>
            </a:r>
          </a:p>
          <a:p>
            <a:pPr algn="just" eaLnBrk="1" hangingPunct="1">
              <a:spcAft>
                <a:spcPct val="0"/>
              </a:spcAft>
              <a:buClr>
                <a:srgbClr val="00B0F0"/>
              </a:buClr>
              <a:buSzTx/>
              <a:buFont typeface="Arial" panose="020B0604020202020204" pitchFamily="34" charset="0"/>
              <a:buChar char="•"/>
            </a:pPr>
            <a:r>
              <a:rPr lang="en-GB" dirty="0">
                <a:latin typeface="+mn-lt"/>
                <a:sym typeface="PT Sans Narrow" panose="020B0506020203020204"/>
              </a:rPr>
              <a:t>Unpaid calls shown as receivable without adequate disclosure.</a:t>
            </a:r>
            <a:endParaRPr lang="en-GB" altLang="en-US" dirty="0">
              <a:latin typeface="+mn-lt"/>
              <a:sym typeface="PT Sans Narrow" panose="020B0506020203020204" pitchFamily="34" charset="0"/>
            </a:endParaRPr>
          </a:p>
          <a:p>
            <a:pPr algn="just" eaLnBrk="1" hangingPunct="1">
              <a:spcAft>
                <a:spcPct val="0"/>
              </a:spcAft>
              <a:buClr>
                <a:srgbClr val="00B0F0"/>
              </a:buClr>
              <a:buSzTx/>
              <a:buFont typeface="Arial" panose="020B0604020202020204" pitchFamily="34" charset="0"/>
              <a:buChar char="•"/>
            </a:pPr>
            <a:r>
              <a:rPr lang="en-GB" dirty="0">
                <a:latin typeface="+mn-lt"/>
                <a:sym typeface="PT Sans Narrow" panose="020B0506020203020204"/>
              </a:rPr>
              <a:t>Share Application Money pending for allotment reflected as part of Share Capital instead of disclosing it as a separate line item after Shareholders’ Funds and before Non- Current Liabilities. </a:t>
            </a:r>
            <a:endParaRPr lang="en-IN" alt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DEC8665F-D319-EE9A-0144-8CB289D99A97}"/>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09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5334-3A3D-2BE7-E284-8049D80606C9}"/>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9396A345-D18C-130F-AA4B-50822B8E6AC8}"/>
              </a:ext>
            </a:extLst>
          </p:cNvPr>
          <p:cNvSpPr>
            <a:spLocks noGrp="1"/>
          </p:cNvSpPr>
          <p:nvPr>
            <p:ph type="title"/>
          </p:nvPr>
        </p:nvSpPr>
        <p:spPr>
          <a:xfrm>
            <a:off x="842963" y="77788"/>
            <a:ext cx="8967787" cy="531812"/>
          </a:xfrm>
        </p:spPr>
        <p:txBody>
          <a:bodyPr/>
          <a:lstStyle/>
          <a:p>
            <a:pPr eaLnBrk="1" hangingPunct="1"/>
            <a:r>
              <a:rPr lang="en-IN" altLang="en-US" dirty="0"/>
              <a:t>Disclosures regarding Reserve &amp; Surplus </a:t>
            </a:r>
          </a:p>
        </p:txBody>
      </p:sp>
      <p:sp>
        <p:nvSpPr>
          <p:cNvPr id="8" name="Text Placeholder 2">
            <a:extLst>
              <a:ext uri="{FF2B5EF4-FFF2-40B4-BE49-F238E27FC236}">
                <a16:creationId xmlns:a16="http://schemas.microsoft.com/office/drawing/2014/main" id="{F0E8BDE1-7FD5-257F-A47E-AAFDD76EDF76}"/>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GB" altLang="en-US" dirty="0">
                <a:latin typeface="+mn-lt"/>
                <a:sym typeface="Palatino Linotype" panose="02040502050505030304" pitchFamily="18" charset="0"/>
              </a:rPr>
              <a:t>The various disclosures regarding reserves and surplus have not been appropriately made.</a:t>
            </a:r>
            <a:endParaRPr lang="en-IN" sz="1700" dirty="0">
              <a:solidFill>
                <a:srgbClr val="000000"/>
              </a:solidFill>
              <a:ea typeface="Calibri" panose="020F0502020204030204" pitchFamily="34" charset="0"/>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rPr>
              <a:t>Note 6 </a:t>
            </a:r>
            <a:r>
              <a:rPr lang="en-IN">
                <a:latin typeface="+mn-lt"/>
              </a:rPr>
              <a:t>B of </a:t>
            </a:r>
            <a:r>
              <a:rPr lang="en-IN" dirty="0">
                <a:latin typeface="+mn-lt"/>
              </a:rPr>
              <a:t>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latin typeface="+mn-lt"/>
              <a:sym typeface="Palatino Linotype" panose="02040502050505030304" pitchFamily="18" charset="0"/>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fontAlgn="auto" hangingPunct="1">
              <a:spcBef>
                <a:spcPts val="0"/>
              </a:spcBef>
              <a:buClr>
                <a:srgbClr val="00B0F0"/>
              </a:buClr>
              <a:buSzPts val="1800"/>
              <a:buFont typeface="Arial" panose="020B0604020202020204" pitchFamily="34" charset="0"/>
              <a:buChar char="•"/>
              <a:defRPr/>
            </a:pPr>
            <a:r>
              <a:rPr lang="en-US" dirty="0">
                <a:latin typeface="+mn-lt"/>
                <a:sym typeface="PT Sans Narrow" panose="020B0506020203020204"/>
              </a:rPr>
              <a:t>For each of the specified head of reserves &amp; Surplus, only the final amount at the end of the period were reflected, without disclosing movement during the year i.e. addition and deduction since last balance sheet. </a:t>
            </a:r>
          </a:p>
          <a:p>
            <a:pPr algn="just" eaLnBrk="1" fontAlgn="auto" hangingPunct="1">
              <a:buClr>
                <a:srgbClr val="00B0F0"/>
              </a:buClr>
              <a:buSzPts val="1800"/>
              <a:buFont typeface="Arial" panose="020B0604020202020204" pitchFamily="34" charset="0"/>
              <a:buChar char="•"/>
              <a:defRPr/>
            </a:pPr>
            <a:r>
              <a:rPr lang="en-US" dirty="0">
                <a:latin typeface="+mn-lt"/>
                <a:sym typeface="PT Sans Narrow" panose="020B0506020203020204"/>
              </a:rPr>
              <a:t>Appropriations from Profit for the year were reflected on the face of the Statement of Profit and Loss.</a:t>
            </a:r>
            <a:r>
              <a:rPr lang="en-GB" dirty="0">
                <a:latin typeface="+mn-lt"/>
                <a:sym typeface="PT Sans Narrow" panose="020B0506020203020204"/>
              </a:rPr>
              <a:t> T</a:t>
            </a:r>
            <a:r>
              <a:rPr lang="en-US" dirty="0">
                <a:latin typeface="+mn-lt"/>
                <a:sym typeface="PT Sans Narrow" panose="020B0506020203020204"/>
              </a:rPr>
              <a:t>he appropriations and allocations such as dividend, transfer to / from reserves should be made through Reserves and Surplus after transfer of Surplus from Statement of Profit and Loss.</a:t>
            </a:r>
          </a:p>
          <a:p>
            <a:pPr algn="just" eaLnBrk="1" fontAlgn="auto" hangingPunct="1">
              <a:buClr>
                <a:srgbClr val="00B0F0"/>
              </a:buClr>
              <a:buSzPts val="1800"/>
              <a:buFont typeface="Arial" panose="020B0604020202020204" pitchFamily="34" charset="0"/>
              <a:buChar char="•"/>
              <a:defRPr/>
            </a:pPr>
            <a:r>
              <a:rPr lang="en-US" dirty="0">
                <a:latin typeface="+mn-lt"/>
                <a:sym typeface="PT Sans Narrow" panose="020B0506020203020204"/>
              </a:rPr>
              <a:t>Debit Balance of Statement of Profit and loss was reflected on Assets side of the Balance Sheet instead of showing as a negative figure under the head surplus.</a:t>
            </a: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936D5446-86B4-8F8C-6E96-A1E06DC6724C}"/>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79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C9C81-3A07-C92C-FAAF-863295382AD7}"/>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B78C133E-C59E-7A70-449F-CF90178D55F3}"/>
              </a:ext>
            </a:extLst>
          </p:cNvPr>
          <p:cNvSpPr>
            <a:spLocks noGrp="1"/>
          </p:cNvSpPr>
          <p:nvPr>
            <p:ph type="title"/>
          </p:nvPr>
        </p:nvSpPr>
        <p:spPr>
          <a:xfrm>
            <a:off x="842963" y="77788"/>
            <a:ext cx="8967787" cy="531812"/>
          </a:xfrm>
        </p:spPr>
        <p:txBody>
          <a:bodyPr/>
          <a:lstStyle/>
          <a:p>
            <a:pPr eaLnBrk="1" hangingPunct="1"/>
            <a:r>
              <a:rPr lang="en-IN" altLang="en-US" dirty="0"/>
              <a:t>Disclosures regarding Long Term Borrowings</a:t>
            </a:r>
          </a:p>
        </p:txBody>
      </p:sp>
      <p:sp>
        <p:nvSpPr>
          <p:cNvPr id="8" name="Text Placeholder 2">
            <a:extLst>
              <a:ext uri="{FF2B5EF4-FFF2-40B4-BE49-F238E27FC236}">
                <a16:creationId xmlns:a16="http://schemas.microsoft.com/office/drawing/2014/main" id="{654337D4-0587-B883-EA2C-5A02EEA96D4D}"/>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None/>
              <a:defRPr/>
            </a:pPr>
            <a:r>
              <a:rPr lang="en-IN" dirty="0">
                <a:latin typeface="+mn-lt"/>
                <a:ea typeface="Calibri" panose="020F0502020204030204"/>
                <a:sym typeface="PT Sans Narrow" panose="020B0506020203020204"/>
              </a:rPr>
              <a:t>Bonds/ Debentures were disclosed with the type of bonds/ debentures and rate of interest only. </a:t>
            </a:r>
          </a:p>
          <a:p>
            <a:pPr marL="0" indent="0" algn="just" eaLnBrk="1" fontAlgn="auto" hangingPunct="1">
              <a:buNone/>
              <a:defRPr/>
            </a:pPr>
            <a:r>
              <a:rPr lang="en-IN" b="1" i="1" u="sng" dirty="0">
                <a:solidFill>
                  <a:schemeClr val="accent1">
                    <a:lumMod val="75000"/>
                  </a:schemeClr>
                </a:solidFill>
                <a:latin typeface="+mn-lt"/>
              </a:rPr>
              <a:t>Requirements:</a:t>
            </a:r>
            <a:endParaRPr lang="en-IN" dirty="0">
              <a:latin typeface="+mn-lt"/>
              <a:ea typeface="Calibri" panose="020F0502020204030204"/>
            </a:endParaRPr>
          </a:p>
          <a:p>
            <a:pPr marL="0" indent="0" algn="just" eaLnBrk="1" fontAlgn="auto" hangingPunct="1">
              <a:buClr>
                <a:srgbClr val="00B0F0"/>
              </a:buClr>
              <a:buNone/>
              <a:defRPr/>
            </a:pPr>
            <a:r>
              <a:rPr lang="en-US" dirty="0">
                <a:latin typeface="+mn-lt"/>
                <a:ea typeface="Calibri" panose="020F0502020204030204"/>
                <a:sym typeface="PT Sans Narrow" panose="020B0506020203020204"/>
              </a:rPr>
              <a:t>Note 6C(iv) of </a:t>
            </a:r>
            <a:r>
              <a:rPr lang="en-IN" dirty="0">
                <a:latin typeface="+mn-lt"/>
                <a:ea typeface="Calibri" panose="020F0502020204030204"/>
              </a:rPr>
              <a:t>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latin typeface="+mn-lt"/>
              <a:ea typeface="Calibri" panose="020F0502020204030204"/>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endParaRPr lang="en-IN" b="1" i="1" dirty="0">
              <a:latin typeface="+mn-lt"/>
              <a:ea typeface="Calibri" panose="020F0502020204030204"/>
              <a:cs typeface="ArialNarrow"/>
              <a:sym typeface="PT Sans Narrow" panose="020B0506020203020204"/>
            </a:endParaRPr>
          </a:p>
          <a:p>
            <a:pPr marL="0" indent="0" algn="just" eaLnBrk="1" fontAlgn="auto" hangingPunct="1">
              <a:buClr>
                <a:srgbClr val="00B0F0"/>
              </a:buClr>
              <a:buSzPct val="88000"/>
              <a:buNone/>
              <a:defRPr/>
            </a:pPr>
            <a:r>
              <a:rPr lang="en-IN" dirty="0">
                <a:latin typeface="+mn-lt"/>
                <a:ea typeface="Calibri" panose="020F0502020204030204"/>
                <a:sym typeface="PT Sans Narrow" panose="020B0506020203020204"/>
              </a:rPr>
              <a:t>The </a:t>
            </a:r>
            <a:r>
              <a:rPr lang="en-US" dirty="0">
                <a:latin typeface="+mn-lt"/>
                <a:ea typeface="Calibri" panose="020F0502020204030204"/>
                <a:sym typeface="PT Sans Narrow" panose="020B0506020203020204"/>
              </a:rPr>
              <a:t>disclosure for bonds/ debentures should also include particulars of redemption/ conversion and shall be stated in descending order of maturity or conversion date. </a:t>
            </a:r>
            <a:endParaRPr lang="en-IN" dirty="0">
              <a:ea typeface="PT Sans Narrow" panose="020B0506020203020204"/>
              <a:cs typeface="PT Sans Narrow" panose="020B0506020203020204"/>
              <a:sym typeface="PT Sans Narrow" panose="020B0506020203020204"/>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DA033A05-9AD5-6D24-BB1B-F763C49876D3}"/>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8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451803"/>
            <a:ext cx="9144000" cy="947737"/>
          </a:xfrm>
        </p:spPr>
        <p:txBody>
          <a:bodyPr rtlCol="0">
            <a:normAutofit/>
          </a:bodyPr>
          <a:lstStyle/>
          <a:p>
            <a:pPr eaLnBrk="1" fontAlgn="auto" hangingPunct="1">
              <a:spcAft>
                <a:spcPts val="0"/>
              </a:spcAft>
              <a:defRPr/>
            </a:pPr>
            <a:r>
              <a:rPr lang="en-IN" sz="4400" dirty="0">
                <a:solidFill>
                  <a:schemeClr val="accent5">
                    <a:lumMod val="50000"/>
                  </a:schemeClr>
                </a:solidFill>
                <a:effectLst>
                  <a:outerShdw blurRad="38100" dist="38100" dir="2700000" algn="tl">
                    <a:srgbClr val="000000">
                      <a:alpha val="43137"/>
                    </a:srgbClr>
                  </a:outerShdw>
                </a:effectLst>
                <a:latin typeface="+mn-lt"/>
                <a:ea typeface="+mn-ea"/>
                <a:cs typeface="+mn-cs"/>
              </a:rPr>
              <a:t>Coverage</a:t>
            </a:r>
          </a:p>
        </p:txBody>
      </p:sp>
      <p:sp>
        <p:nvSpPr>
          <p:cNvPr id="6" name="Content Placeholder 5"/>
          <p:cNvSpPr>
            <a:spLocks noGrp="1"/>
          </p:cNvSpPr>
          <p:nvPr>
            <p:ph type="subTitle" idx="1"/>
          </p:nvPr>
        </p:nvSpPr>
        <p:spPr>
          <a:xfrm>
            <a:off x="927100" y="1646888"/>
            <a:ext cx="10426700" cy="2482850"/>
          </a:xfrm>
        </p:spPr>
        <p:txBody>
          <a:bodyPr rtlCol="0" anchor="ctr">
            <a:normAutofit/>
          </a:bodyPr>
          <a:lstStyle/>
          <a:p>
            <a:pPr algn="l" eaLnBrk="1" fontAlgn="auto" hangingPunct="1">
              <a:spcAft>
                <a:spcPts val="0"/>
              </a:spcAft>
              <a:defRPr/>
            </a:pPr>
            <a:endParaRPr lang="en-IN" sz="2800" b="1" u="sng" dirty="0">
              <a:solidFill>
                <a:schemeClr val="accent5">
                  <a:lumMod val="50000"/>
                </a:schemeClr>
              </a:solidFill>
            </a:endParaRPr>
          </a:p>
          <a:p>
            <a:pPr algn="l" eaLnBrk="1" fontAlgn="auto" hangingPunct="1">
              <a:spcAft>
                <a:spcPts val="0"/>
              </a:spcAft>
              <a:defRPr/>
            </a:pPr>
            <a:endParaRPr lang="en-IN" sz="2600" dirty="0">
              <a:solidFill>
                <a:schemeClr val="accent5">
                  <a:lumMod val="50000"/>
                </a:schemeClr>
              </a:solidFill>
            </a:endParaRPr>
          </a:p>
          <a:p>
            <a:pPr marL="723900" indent="-368300" algn="l" eaLnBrk="1" fontAlgn="auto" hangingPunct="1">
              <a:spcAft>
                <a:spcPts val="0"/>
              </a:spcAft>
              <a:buFont typeface="Arial" panose="020B0604020202020204" pitchFamily="34" charset="0"/>
              <a:buChar char="•"/>
              <a:tabLst>
                <a:tab pos="1435100" algn="l"/>
              </a:tabLst>
              <a:defRPr/>
            </a:pPr>
            <a:r>
              <a:rPr lang="en-IN" sz="2600" dirty="0">
                <a:solidFill>
                  <a:schemeClr val="accent5">
                    <a:lumMod val="50000"/>
                  </a:schemeClr>
                </a:solidFill>
              </a:rPr>
              <a:t>Non-Compliances related to Division II of Schedule III</a:t>
            </a:r>
          </a:p>
          <a:p>
            <a:pPr marL="723900" indent="-368300" algn="l" eaLnBrk="1" fontAlgn="auto" hangingPunct="1">
              <a:spcAft>
                <a:spcPts val="0"/>
              </a:spcAft>
              <a:buFont typeface="Arial" panose="020B0604020202020204" pitchFamily="34" charset="0"/>
              <a:buChar char="•"/>
              <a:tabLst>
                <a:tab pos="1435100" algn="l"/>
              </a:tabLst>
              <a:defRPr/>
            </a:pPr>
            <a:r>
              <a:rPr lang="en-IN" sz="2600" dirty="0">
                <a:solidFill>
                  <a:schemeClr val="accent5">
                    <a:lumMod val="50000"/>
                  </a:schemeClr>
                </a:solidFill>
              </a:rPr>
              <a:t>Non-Compliances related to Division I of Schedule III</a:t>
            </a:r>
          </a:p>
          <a:p>
            <a:pPr marL="723900" indent="-368300" algn="l" eaLnBrk="1" fontAlgn="auto" hangingPunct="1">
              <a:spcAft>
                <a:spcPts val="0"/>
              </a:spcAft>
              <a:buFont typeface="Arial" panose="020B0604020202020204" pitchFamily="34" charset="0"/>
              <a:buChar char="•"/>
              <a:tabLst>
                <a:tab pos="1435100" algn="l"/>
              </a:tabLst>
              <a:defRPr/>
            </a:pPr>
            <a:r>
              <a:rPr lang="en-IN" sz="2600" dirty="0">
                <a:solidFill>
                  <a:schemeClr val="accent5">
                    <a:lumMod val="50000"/>
                  </a:schemeClr>
                </a:solidFill>
              </a:rPr>
              <a:t>Non-Compliances related to other provisions of Companies Act, 2013</a:t>
            </a:r>
          </a:p>
          <a:p>
            <a:pPr algn="l" eaLnBrk="1" fontAlgn="auto" hangingPunct="1">
              <a:spcAft>
                <a:spcPts val="0"/>
              </a:spcAft>
              <a:defRPr/>
            </a:pPr>
            <a:endParaRPr lang="en-IN" sz="2600" dirty="0">
              <a:solidFill>
                <a:schemeClr val="accent5">
                  <a:lumMod val="50000"/>
                </a:schemeClr>
              </a:solidFill>
            </a:endParaRPr>
          </a:p>
          <a:p>
            <a:pPr algn="l" eaLnBrk="1" fontAlgn="auto" hangingPunct="1">
              <a:spcAft>
                <a:spcPts val="0"/>
              </a:spcAft>
              <a:defRPr/>
            </a:pPr>
            <a:endParaRPr lang="en-IN" dirty="0">
              <a:solidFill>
                <a:schemeClr val="accent5">
                  <a:lumMod val="50000"/>
                </a:schemeClr>
              </a:solidFill>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3825" y="3919886"/>
            <a:ext cx="17843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26080" y="5960744"/>
            <a:ext cx="6096000"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IN" sz="2400" b="0" i="0" u="none" strike="noStrike" kern="120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6E07-972A-B281-E6E6-DA4326474824}"/>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006D3758-01A5-2979-4ED3-88B114E20D4F}"/>
              </a:ext>
            </a:extLst>
          </p:cNvPr>
          <p:cNvSpPr>
            <a:spLocks noGrp="1"/>
          </p:cNvSpPr>
          <p:nvPr>
            <p:ph type="title"/>
          </p:nvPr>
        </p:nvSpPr>
        <p:spPr>
          <a:xfrm>
            <a:off x="842963" y="77788"/>
            <a:ext cx="8967787" cy="531812"/>
          </a:xfrm>
        </p:spPr>
        <p:txBody>
          <a:bodyPr/>
          <a:lstStyle/>
          <a:p>
            <a:pPr eaLnBrk="1" hangingPunct="1"/>
            <a:r>
              <a:rPr lang="en-IN" altLang="en-US" dirty="0"/>
              <a:t>Disclosures regarding Loans/Debts</a:t>
            </a:r>
          </a:p>
        </p:txBody>
      </p:sp>
      <p:sp>
        <p:nvSpPr>
          <p:cNvPr id="8" name="Text Placeholder 2">
            <a:extLst>
              <a:ext uri="{FF2B5EF4-FFF2-40B4-BE49-F238E27FC236}">
                <a16:creationId xmlns:a16="http://schemas.microsoft.com/office/drawing/2014/main" id="{E08E8D56-B419-3E31-2D83-C6EB3F0A45E3}"/>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eaLnBrk="1" fontAlgn="auto" hangingPunct="1">
              <a:spcBef>
                <a:spcPts val="600"/>
              </a:spcBef>
              <a:buFont typeface="Calibri" panose="020F0502020204030204" pitchFamily="34" charset="0"/>
              <a:buNone/>
              <a:defRPr/>
            </a:pPr>
            <a:r>
              <a:rPr lang="en-IN" dirty="0">
                <a:latin typeface="+mn-lt"/>
                <a:ea typeface="Calibri" panose="020F0502020204030204"/>
              </a:rPr>
              <a:t>Various discrepancies were observed with respect to Loans (Liability).</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None/>
              <a:defRPr/>
            </a:pPr>
            <a:r>
              <a:rPr lang="en-US" dirty="0">
                <a:latin typeface="+mn-lt"/>
                <a:sym typeface="PT Sans Narrow" panose="020B0506020203020204"/>
              </a:rPr>
              <a:t>Paragraph 7.5.1 </a:t>
            </a:r>
            <a:r>
              <a:rPr lang="en-IN" altLang="en-US" dirty="0">
                <a:latin typeface="+mn-lt"/>
              </a:rPr>
              <a:t>Guidance Note on Division I – </a:t>
            </a:r>
            <a:r>
              <a:rPr lang="en-IN" dirty="0">
                <a:latin typeface="+mn-lt"/>
                <a:sym typeface="PT Sans Narrow" panose="020B0506020203020204"/>
              </a:rPr>
              <a:t>Non Ind AS </a:t>
            </a:r>
            <a:r>
              <a:rPr lang="en-IN" altLang="en-US" dirty="0">
                <a:latin typeface="+mn-lt"/>
              </a:rPr>
              <a:t>Schedule III to the Companies Act, 2013</a:t>
            </a:r>
            <a:endParaRPr lang="en-GB" dirty="0">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fontAlgn="auto" hangingPunct="1">
              <a:spcBef>
                <a:spcPts val="600"/>
              </a:spcBef>
              <a:buClr>
                <a:srgbClr val="00B0F0"/>
              </a:buClr>
              <a:buSzPct val="95000"/>
              <a:buFont typeface="Calibri" panose="020F0502020204030204" pitchFamily="34" charset="0"/>
              <a:buChar char="•"/>
              <a:defRPr/>
            </a:pPr>
            <a:r>
              <a:rPr lang="en-US" dirty="0">
                <a:latin typeface="+mn-lt"/>
                <a:ea typeface="Calibri" panose="020F0502020204030204"/>
              </a:rPr>
              <a:t>A convertible debt instrument maturing in 2 years, with an exercisable conversion option, was incorrectly classified as "Short Term Borrowing." Since the cash settlement maturity is beyond 1 year, it should have been classified as "Non-Current.“ </a:t>
            </a:r>
            <a:endParaRPr lang="en-GB" sz="1700" dirty="0">
              <a:latin typeface="+mn-lt"/>
              <a:ea typeface="Calibri" panose="020F0502020204030204"/>
              <a:sym typeface="PT Sans Narrow" panose="020B0506020203020204"/>
            </a:endParaRPr>
          </a:p>
          <a:p>
            <a:pPr algn="just" eaLnBrk="1" fontAlgn="auto" hangingPunct="1">
              <a:spcBef>
                <a:spcPts val="600"/>
              </a:spcBef>
              <a:buClr>
                <a:srgbClr val="00B0F0"/>
              </a:buClr>
              <a:buSzPct val="95000"/>
              <a:buFont typeface="Calibri" panose="020F0502020204030204" pitchFamily="34" charset="0"/>
              <a:buChar char="•"/>
              <a:defRPr/>
            </a:pPr>
            <a:r>
              <a:rPr lang="en-US" dirty="0">
                <a:latin typeface="+mn-lt"/>
                <a:ea typeface="Calibri" panose="020F0502020204030204"/>
              </a:rPr>
              <a:t>Classification of Loan as a non-current liability in the previous year, which on becoming a current liability during the current financial year, the company re-classified the loan as current for previous year also. Classification of current/ non-current is as of a particular date i.e. Balance Sheet date. If there is a change in classification during subsequent year it is so, for that year. It would not change the position as of previous year and hence previous year classification should remain unchanged. </a:t>
            </a: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B54EAB09-2608-8303-B7F7-38439F669862}"/>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2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7A86-75C0-3A7A-ED05-40B9B396C4D4}"/>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60AD651E-213C-9D19-9F98-EE451FE27881}"/>
              </a:ext>
            </a:extLst>
          </p:cNvPr>
          <p:cNvSpPr>
            <a:spLocks noGrp="1"/>
          </p:cNvSpPr>
          <p:nvPr>
            <p:ph type="title"/>
          </p:nvPr>
        </p:nvSpPr>
        <p:spPr>
          <a:xfrm>
            <a:off x="842963" y="77788"/>
            <a:ext cx="8967787" cy="531812"/>
          </a:xfrm>
        </p:spPr>
        <p:txBody>
          <a:bodyPr/>
          <a:lstStyle/>
          <a:p>
            <a:pPr eaLnBrk="1" hangingPunct="1"/>
            <a:r>
              <a:rPr lang="en-IN" altLang="en-US" dirty="0"/>
              <a:t>Disclosures regarding Trade Payable</a:t>
            </a:r>
          </a:p>
        </p:txBody>
      </p:sp>
      <p:sp>
        <p:nvSpPr>
          <p:cNvPr id="8" name="Text Placeholder 2">
            <a:extLst>
              <a:ext uri="{FF2B5EF4-FFF2-40B4-BE49-F238E27FC236}">
                <a16:creationId xmlns:a16="http://schemas.microsoft.com/office/drawing/2014/main" id="{82798BEE-8A6B-F9DF-272E-6254FC997C6E}"/>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eaLnBrk="1" fontAlgn="auto" hangingPunct="1">
              <a:buFont typeface="Calibri" panose="020F0502020204030204" pitchFamily="34" charset="0"/>
              <a:buNone/>
              <a:defRPr/>
            </a:pPr>
            <a:r>
              <a:rPr lang="en-IN" dirty="0">
                <a:ea typeface="PT Sans Narrow" panose="020B0506020203020204"/>
                <a:cs typeface="PT Sans Narrow" panose="020B0506020203020204"/>
                <a:sym typeface="PT Sans Narrow" panose="020B0506020203020204"/>
              </a:rPr>
              <a:t>Note on Trade Payables includes dues payable in respect of statutory obligations like PF, dues towards purchase of fixed assets and other contractual obligations.</a:t>
            </a:r>
            <a:endParaRPr lang="en-IN" dirty="0">
              <a:solidFill>
                <a:srgbClr val="000000"/>
              </a:solidFill>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eaLnBrk="1" fontAlgn="auto" hangingPunct="1">
              <a:lnSpc>
                <a:spcPct val="115000"/>
              </a:lnSpc>
              <a:buClr>
                <a:schemeClr val="dk2"/>
              </a:buClr>
              <a:buSzPts val="1800"/>
              <a:buFont typeface="Calibri" panose="020F0502020204030204" pitchFamily="34" charset="0"/>
              <a:buNone/>
              <a:defRPr/>
            </a:pPr>
            <a:r>
              <a:rPr lang="en-IN" dirty="0">
                <a:sym typeface="PT Sans Narrow" panose="020B0506020203020204"/>
              </a:rPr>
              <a:t>Paragraph 8.4.1 of </a:t>
            </a:r>
            <a:r>
              <a:rPr lang="en-IN" altLang="en-US" dirty="0"/>
              <a:t>Guidance Note on Division I – </a:t>
            </a:r>
            <a:r>
              <a:rPr lang="en-IN" dirty="0">
                <a:sym typeface="PT Sans Narrow" panose="020B0506020203020204"/>
              </a:rPr>
              <a:t>Non Ind AS </a:t>
            </a:r>
            <a:r>
              <a:rPr lang="en-IN" altLang="en-US" dirty="0"/>
              <a:t>Schedule III to the Companies Act, 2013</a:t>
            </a:r>
            <a:endParaRPr lang="en-GB" dirty="0">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lnSpc>
                <a:spcPct val="115000"/>
              </a:lnSpc>
              <a:buNone/>
              <a:defRPr/>
            </a:pPr>
            <a:r>
              <a:rPr lang="en-IN" dirty="0">
                <a:ea typeface="PT Sans Narrow" panose="020B0506020203020204"/>
                <a:cs typeface="PT Sans Narrow" panose="020B0506020203020204"/>
                <a:sym typeface="PT Sans Narrow" panose="020B0506020203020204"/>
              </a:rPr>
              <a:t>Trade payables should only include the amount due towards goods purchased or services received in the ordinary course of business. Other payables as in the given case cannot form part of Trade Payables but would be classified as “Other Current/ Non-Current Liabilities”.</a:t>
            </a:r>
            <a:endParaRPr lang="en-IN" altLang="en-US" dirty="0">
              <a:cs typeface="Times New Roman" panose="02020603050405020304" pitchFamily="18" charset="0"/>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E5DC7736-DC10-BB62-BC2C-D1C4C4952922}"/>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97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8BA82-FCC0-6A13-DDAE-E2AB39D5EC4E}"/>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C882317B-FFE0-9FF9-8471-3569D5F25B91}"/>
              </a:ext>
            </a:extLst>
          </p:cNvPr>
          <p:cNvSpPr>
            <a:spLocks noGrp="1"/>
          </p:cNvSpPr>
          <p:nvPr>
            <p:ph type="title"/>
          </p:nvPr>
        </p:nvSpPr>
        <p:spPr>
          <a:xfrm>
            <a:off x="842963" y="77788"/>
            <a:ext cx="8967787" cy="531812"/>
          </a:xfrm>
        </p:spPr>
        <p:txBody>
          <a:bodyPr/>
          <a:lstStyle/>
          <a:p>
            <a:pPr eaLnBrk="1" hangingPunct="1"/>
            <a:r>
              <a:rPr lang="en-IN" altLang="en-US" dirty="0"/>
              <a:t>Disclosures regarding Employee Benefits</a:t>
            </a:r>
          </a:p>
        </p:txBody>
      </p:sp>
      <p:sp>
        <p:nvSpPr>
          <p:cNvPr id="8" name="Text Placeholder 2">
            <a:extLst>
              <a:ext uri="{FF2B5EF4-FFF2-40B4-BE49-F238E27FC236}">
                <a16:creationId xmlns:a16="http://schemas.microsoft.com/office/drawing/2014/main" id="{1C9D04E7-8365-8513-2E77-6D1D68898549}"/>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algn="just" eaLnBrk="1" fontAlgn="auto" hangingPunct="1">
              <a:buClr>
                <a:srgbClr val="00B0F0"/>
              </a:buClr>
              <a:buFont typeface="Arial" panose="020B0604020202020204" pitchFamily="34" charset="0"/>
              <a:buChar char="•"/>
              <a:defRPr/>
            </a:pPr>
            <a:r>
              <a:rPr lang="en-US" dirty="0">
                <a:solidFill>
                  <a:srgbClr val="000000"/>
                </a:solidFill>
                <a:latin typeface="+mn-lt"/>
              </a:rPr>
              <a:t>Gratuity and Leave Encashment had both current and non-current portions. (valued by the Actuary)</a:t>
            </a:r>
          </a:p>
          <a:p>
            <a:pPr algn="just" eaLnBrk="1" fontAlgn="auto" hangingPunct="1">
              <a:buClr>
                <a:srgbClr val="00B0F0"/>
              </a:buClr>
              <a:buFont typeface="Arial" panose="020B0604020202020204" pitchFamily="34" charset="0"/>
              <a:buChar char="•"/>
              <a:defRPr/>
            </a:pPr>
            <a:r>
              <a:rPr lang="en-US" dirty="0">
                <a:solidFill>
                  <a:srgbClr val="000000"/>
                </a:solidFill>
                <a:latin typeface="+mn-lt"/>
              </a:rPr>
              <a:t>However, in the Balance Sheet the gratuity was classified as a Long-Term Provision, while Leave Encashment was classified as a Short-Term Provision.</a:t>
            </a:r>
            <a:endParaRPr lang="en-IN" dirty="0">
              <a:solidFill>
                <a:srgbClr val="000000"/>
              </a:solidFill>
              <a:latin typeface="+mn-lt"/>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None/>
              <a:defRPr/>
            </a:pPr>
            <a:r>
              <a:rPr lang="en-GB" dirty="0">
                <a:solidFill>
                  <a:srgbClr val="000000"/>
                </a:solidFill>
                <a:latin typeface="+mn-lt"/>
                <a:sym typeface="PT Sans Narrow" panose="020B0506020203020204"/>
              </a:rPr>
              <a:t>Note </a:t>
            </a:r>
            <a:r>
              <a:rPr lang="en-IN" dirty="0">
                <a:solidFill>
                  <a:srgbClr val="000000"/>
                </a:solidFill>
                <a:latin typeface="+mn-lt"/>
              </a:rPr>
              <a:t>6 E &amp; H of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IN" dirty="0">
              <a:solidFill>
                <a:srgbClr val="000000"/>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Font typeface="Calibri" panose="020F0502020204030204" pitchFamily="34" charset="0"/>
              <a:buNone/>
              <a:defRPr/>
            </a:pPr>
            <a:r>
              <a:rPr lang="en-IN" dirty="0">
                <a:latin typeface="+mn-lt"/>
                <a:ea typeface="PT Sans Narrow" panose="020B0506020203020204"/>
                <a:cs typeface="PT Sans Narrow" panose="020B0506020203020204"/>
                <a:sym typeface="PT Sans Narrow" panose="020B0506020203020204"/>
              </a:rPr>
              <a:t>If a classification has been provided by Actuary on the basis of retirement and attrition rate, then the current portion of both should be treated as Short Term Provision and non-current portion of both should be treated as Long Term Provision. </a:t>
            </a:r>
            <a:endParaRPr lang="en-IN" b="1" i="1" dirty="0">
              <a:latin typeface="+mn-lt"/>
              <a:ea typeface="PT Sans Narrow" panose="020B0506020203020204"/>
              <a:cs typeface="PT Sans Narrow" panose="020B0506020203020204"/>
              <a:sym typeface="PT Sans Narrow" panose="020B0506020203020204"/>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5CC60199-9FA9-5061-B002-25A6BEC98EE6}"/>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64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A17F-36B6-29DA-A90C-67C389A7B927}"/>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1A3928FF-8E54-5A92-2037-8355C161AD50}"/>
              </a:ext>
            </a:extLst>
          </p:cNvPr>
          <p:cNvSpPr>
            <a:spLocks noGrp="1"/>
          </p:cNvSpPr>
          <p:nvPr>
            <p:ph type="title"/>
          </p:nvPr>
        </p:nvSpPr>
        <p:spPr>
          <a:xfrm>
            <a:off x="842963" y="77788"/>
            <a:ext cx="8967787" cy="531812"/>
          </a:xfrm>
        </p:spPr>
        <p:txBody>
          <a:bodyPr/>
          <a:lstStyle/>
          <a:p>
            <a:pPr eaLnBrk="1" hangingPunct="1"/>
            <a:r>
              <a:rPr lang="en-IN" altLang="en-US" dirty="0"/>
              <a:t>Disclosures regarding PPE and Intangible Assets</a:t>
            </a:r>
          </a:p>
        </p:txBody>
      </p:sp>
      <p:sp>
        <p:nvSpPr>
          <p:cNvPr id="8" name="Text Placeholder 2">
            <a:extLst>
              <a:ext uri="{FF2B5EF4-FFF2-40B4-BE49-F238E27FC236}">
                <a16:creationId xmlns:a16="http://schemas.microsoft.com/office/drawing/2014/main" id="{B1320B78-E92A-07B5-9AEF-4111FAE8BFE7}"/>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rPr>
              <a:t>Various </a:t>
            </a:r>
            <a:r>
              <a:rPr lang="en-IN" dirty="0">
                <a:solidFill>
                  <a:srgbClr val="000000"/>
                </a:solidFill>
                <a:latin typeface="+mn-lt"/>
              </a:rPr>
              <a:t>discrepancies were noted regarding PPE and Intangible Assets.</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rgbClr val="00B0F0"/>
              </a:buClr>
              <a:buSzPts val="1800"/>
              <a:buNone/>
              <a:defRPr/>
            </a:pPr>
            <a:r>
              <a:rPr lang="en-IN" dirty="0">
                <a:latin typeface="+mn-lt"/>
                <a:sym typeface="PT Sans Narrow" panose="020B0506020203020204"/>
              </a:rPr>
              <a:t>Note 6 I, J and L(i)(a) </a:t>
            </a:r>
            <a:r>
              <a:rPr lang="en-IN" dirty="0">
                <a:latin typeface="+mn-lt"/>
              </a:rPr>
              <a:t>of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tabLst>
                <a:tab pos="122555" algn="l"/>
              </a:tabLst>
              <a:defRPr/>
            </a:pPr>
            <a:r>
              <a:rPr lang="en-IN" dirty="0">
                <a:latin typeface="+mn-lt"/>
                <a:sym typeface="PT Sans Narrow" panose="020B0506020203020204"/>
              </a:rPr>
              <a:t>The </a:t>
            </a:r>
            <a:r>
              <a:rPr lang="en-IN" dirty="0">
                <a:latin typeface="+mn-lt"/>
                <a:ea typeface="PT Sans Narrow" panose="020B0506020203020204"/>
                <a:cs typeface="PT Sans Narrow" panose="020B0506020203020204"/>
                <a:sym typeface="PT Sans Narrow" panose="020B0506020203020204"/>
              </a:rPr>
              <a:t>property, plant and equipment and intangible assets were clubbed together in a single Note.</a:t>
            </a:r>
          </a:p>
          <a:p>
            <a:pPr algn="just" eaLnBrk="1" fontAlgn="auto" hangingPunct="1">
              <a:buClr>
                <a:srgbClr val="00B0F0"/>
              </a:buClr>
              <a:buSzPct val="91000"/>
              <a:buFont typeface="Calibri" panose="020F0502020204030204" pitchFamily="34" charset="0"/>
              <a:buChar char="•"/>
              <a:tabLst>
                <a:tab pos="122555" algn="l"/>
              </a:tabLst>
              <a:defRPr/>
            </a:pPr>
            <a:r>
              <a:rPr lang="en-IN" dirty="0">
                <a:latin typeface="+mn-lt"/>
                <a:ea typeface="PT Sans Narrow" panose="020B0506020203020204"/>
                <a:cs typeface="PT Sans Narrow" panose="020B0506020203020204"/>
                <a:sym typeface="PT Sans Narrow" panose="020B0506020203020204"/>
              </a:rPr>
              <a:t>From the footnote to Note on Property, Plant and Equipment, it was noted that it includes leased assets as well, however</a:t>
            </a:r>
            <a:r>
              <a:rPr lang="en-IN" b="1" dirty="0">
                <a:latin typeface="+mn-lt"/>
                <a:ea typeface="PT Sans Narrow" panose="020B0506020203020204"/>
                <a:cs typeface="PT Sans Narrow" panose="020B0506020203020204"/>
                <a:sym typeface="PT Sans Narrow" panose="020B0506020203020204"/>
              </a:rPr>
              <a:t>, </a:t>
            </a:r>
            <a:r>
              <a:rPr lang="en-IN" dirty="0">
                <a:latin typeface="+mn-lt"/>
                <a:ea typeface="PT Sans Narrow" panose="020B0506020203020204"/>
                <a:cs typeface="PT Sans Narrow" panose="020B0506020203020204"/>
                <a:sym typeface="PT Sans Narrow" panose="020B0506020203020204"/>
              </a:rPr>
              <a:t>the assets under lease has not been separately specified under each class of assets. </a:t>
            </a:r>
          </a:p>
          <a:p>
            <a:pPr algn="just" eaLnBrk="1" fontAlgn="auto" hangingPunct="1">
              <a:buClr>
                <a:srgbClr val="00B0F0"/>
              </a:buClr>
              <a:buSzPct val="91000"/>
              <a:buFont typeface="Calibri" panose="020F0502020204030204" pitchFamily="34" charset="0"/>
              <a:buChar char="•"/>
              <a:tabLst>
                <a:tab pos="122555" algn="l"/>
              </a:tabLst>
              <a:defRPr/>
            </a:pPr>
            <a:r>
              <a:rPr lang="en-IN" dirty="0">
                <a:latin typeface="+mn-lt"/>
                <a:ea typeface="PT Sans Narrow" panose="020B0506020203020204"/>
                <a:cs typeface="PT Sans Narrow" panose="020B0506020203020204"/>
                <a:sym typeface="PT Sans Narrow" panose="020B0506020203020204"/>
              </a:rPr>
              <a:t>Capital work in progress (CWIP) balance and its reconciliation was clubbed in the PPE.</a:t>
            </a:r>
            <a:endParaRPr lang="en-IN" sz="1800" dirty="0">
              <a:latin typeface="+mn-lt"/>
              <a:ea typeface="PT Sans Narrow" panose="020B0506020203020204"/>
              <a:cs typeface="PT Sans Narrow" panose="020B0506020203020204"/>
              <a:sym typeface="PT Sans Narrow" panose="020B0506020203020204"/>
            </a:endParaRPr>
          </a:p>
          <a:p>
            <a:pPr algn="just" eaLnBrk="1" fontAlgn="auto" hangingPunct="1">
              <a:buClr>
                <a:srgbClr val="00B0F0"/>
              </a:buClr>
              <a:buSzPct val="91000"/>
              <a:buFont typeface="Calibri" panose="020F0502020204030204" pitchFamily="34" charset="0"/>
              <a:buChar char="•"/>
              <a:tabLst>
                <a:tab pos="122555" algn="l"/>
              </a:tabLst>
              <a:defRPr/>
            </a:pPr>
            <a:r>
              <a:rPr lang="en-IN" dirty="0">
                <a:latin typeface="+mn-lt"/>
                <a:ea typeface="PT Sans Narrow" panose="020B0506020203020204"/>
                <a:cs typeface="PT Sans Narrow" panose="020B0506020203020204"/>
                <a:sym typeface="PT Sans Narrow" panose="020B0506020203020204"/>
              </a:rPr>
              <a:t>Advance given for Capital Asset was included in Capital Work in Progress instead of classifying it as Long-Term Loans and Advances. </a:t>
            </a:r>
            <a:endParaRPr lang="en-IN" dirty="0">
              <a:ea typeface="PT Sans Narrow" panose="020B0506020203020204"/>
              <a:cs typeface="PT Sans Narrow" panose="020B0506020203020204"/>
              <a:sym typeface="PT Sans Narrow" panose="020B0506020203020204"/>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0A7E07B2-FE4F-0164-1899-0AB87A820C9D}"/>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13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5231-9334-3F2C-FF7C-FA081913D9CE}"/>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195BDCF8-A420-EC42-81C3-FBBF0CC75E57}"/>
              </a:ext>
            </a:extLst>
          </p:cNvPr>
          <p:cNvSpPr>
            <a:spLocks noGrp="1"/>
          </p:cNvSpPr>
          <p:nvPr>
            <p:ph type="title"/>
          </p:nvPr>
        </p:nvSpPr>
        <p:spPr>
          <a:xfrm>
            <a:off x="842963" y="77788"/>
            <a:ext cx="8967787" cy="531812"/>
          </a:xfrm>
        </p:spPr>
        <p:txBody>
          <a:bodyPr/>
          <a:lstStyle/>
          <a:p>
            <a:pPr eaLnBrk="1" hangingPunct="1"/>
            <a:r>
              <a:rPr lang="en-IN" altLang="en-US" dirty="0"/>
              <a:t>Disclosures regarding Investments</a:t>
            </a:r>
          </a:p>
        </p:txBody>
      </p:sp>
      <p:sp>
        <p:nvSpPr>
          <p:cNvPr id="8" name="Text Placeholder 2">
            <a:extLst>
              <a:ext uri="{FF2B5EF4-FFF2-40B4-BE49-F238E27FC236}">
                <a16:creationId xmlns:a16="http://schemas.microsoft.com/office/drawing/2014/main" id="{C0F15642-A653-6E6A-B503-7D8D52444561}"/>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eaLnBrk="1" fontAlgn="auto" hangingPunct="1">
              <a:buFont typeface="Calibri" panose="020F0502020204030204" pitchFamily="34" charset="0"/>
              <a:buNone/>
              <a:defRPr/>
            </a:pPr>
            <a:r>
              <a:rPr lang="en-IN" dirty="0">
                <a:solidFill>
                  <a:srgbClr val="000000"/>
                </a:solidFill>
                <a:latin typeface="+mn-lt"/>
              </a:rPr>
              <a:t>No amount was reflected under Note on Investment with regard to </a:t>
            </a:r>
            <a:r>
              <a:rPr lang="en-IN" dirty="0">
                <a:latin typeface="+mn-lt"/>
                <a:ea typeface="PT Sans Narrow" panose="020B0506020203020204"/>
                <a:cs typeface="PT Sans Narrow" panose="020B0506020203020204"/>
                <a:sym typeface="PT Sans Narrow" panose="020B0506020203020204"/>
              </a:rPr>
              <a:t>Investment in Associate and Joint Venture</a:t>
            </a:r>
            <a:r>
              <a:rPr lang="en-IN" sz="1800" dirty="0">
                <a:solidFill>
                  <a:srgbClr val="000000"/>
                </a:solidFill>
                <a:latin typeface="+mn-lt"/>
              </a:rPr>
              <a:t>.</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eaLnBrk="1" fontAlgn="auto" hangingPunct="1">
              <a:buClr>
                <a:schemeClr val="dk2"/>
              </a:buClr>
              <a:buSzPts val="1800"/>
              <a:buNone/>
              <a:defRPr/>
            </a:pPr>
            <a:r>
              <a:rPr lang="en-IN" dirty="0">
                <a:solidFill>
                  <a:srgbClr val="000000"/>
                </a:solidFill>
                <a:latin typeface="+mn-lt"/>
                <a:sym typeface="PT Sans Narrow" panose="020B0506020203020204"/>
              </a:rPr>
              <a:t>Note 6 K(</a:t>
            </a:r>
            <a:r>
              <a:rPr lang="en-IN" dirty="0" err="1">
                <a:solidFill>
                  <a:srgbClr val="000000"/>
                </a:solidFill>
                <a:latin typeface="+mn-lt"/>
                <a:sym typeface="PT Sans Narrow" panose="020B0506020203020204"/>
              </a:rPr>
              <a:t>i</a:t>
            </a:r>
            <a:r>
              <a:rPr lang="en-IN" dirty="0">
                <a:solidFill>
                  <a:srgbClr val="000000"/>
                </a:solidFill>
                <a:latin typeface="+mn-lt"/>
                <a:sym typeface="PT Sans Narrow" panose="020B0506020203020204"/>
              </a:rPr>
              <a:t>) </a:t>
            </a:r>
            <a:r>
              <a:rPr lang="en-IN" dirty="0">
                <a:solidFill>
                  <a:srgbClr val="000000"/>
                </a:solidFill>
                <a:latin typeface="+mn-lt"/>
              </a:rPr>
              <a:t>of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solidFill>
                <a:srgbClr val="000000"/>
              </a:solidFill>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Investment in Associate and Joint Venture was disclosed only in Related Party Transactions. They should be disclosed separately under Note on Investments.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7B72F3E7-797B-7E41-941B-D0E864931868}"/>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01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FF4B8-19CC-3D0A-316B-04308CF5A024}"/>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6F70B546-3999-ED7A-DA5D-472E1F288B0A}"/>
              </a:ext>
            </a:extLst>
          </p:cNvPr>
          <p:cNvSpPr>
            <a:spLocks noGrp="1"/>
          </p:cNvSpPr>
          <p:nvPr>
            <p:ph type="title"/>
          </p:nvPr>
        </p:nvSpPr>
        <p:spPr>
          <a:xfrm>
            <a:off x="842963" y="77788"/>
            <a:ext cx="8967787" cy="531812"/>
          </a:xfrm>
        </p:spPr>
        <p:txBody>
          <a:bodyPr/>
          <a:lstStyle/>
          <a:p>
            <a:pPr eaLnBrk="1" hangingPunct="1"/>
            <a:r>
              <a:rPr lang="en-IN" altLang="en-US" dirty="0"/>
              <a:t>Disclosures regarding Inventories</a:t>
            </a:r>
          </a:p>
        </p:txBody>
      </p:sp>
      <p:sp>
        <p:nvSpPr>
          <p:cNvPr id="8" name="Text Placeholder 2">
            <a:extLst>
              <a:ext uri="{FF2B5EF4-FFF2-40B4-BE49-F238E27FC236}">
                <a16:creationId xmlns:a16="http://schemas.microsoft.com/office/drawing/2014/main" id="{BACEE56C-204E-6301-2E0C-94F8C526B27A}"/>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eaLnBrk="1" fontAlgn="auto" hangingPunct="1">
              <a:buFont typeface="Calibri" panose="020F0502020204030204" pitchFamily="34" charset="0"/>
              <a:buNone/>
              <a:defRPr/>
            </a:pPr>
            <a:r>
              <a:rPr lang="en-IN" sz="1800" dirty="0">
                <a:solidFill>
                  <a:srgbClr val="000000"/>
                </a:solidFill>
                <a:latin typeface="+mn-lt"/>
              </a:rPr>
              <a:t>Various discrepancies were noted regarding </a:t>
            </a:r>
            <a:r>
              <a:rPr lang="en-IN" dirty="0">
                <a:latin typeface="+mn-lt"/>
                <a:ea typeface="Calibri" panose="020F0502020204030204"/>
                <a:cs typeface="ArialNarrow"/>
              </a:rPr>
              <a:t>Inventories (In case of manufacturing and trading companies).</a:t>
            </a:r>
            <a:endParaRPr lang="en-IN" dirty="0">
              <a:solidFill>
                <a:srgbClr val="000000"/>
              </a:solidFill>
              <a:latin typeface="+mn-lt"/>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eaLnBrk="1" fontAlgn="auto" hangingPunct="1">
              <a:buClr>
                <a:srgbClr val="00B0F0"/>
              </a:buClr>
              <a:buNone/>
              <a:defRPr/>
            </a:pPr>
            <a:r>
              <a:rPr lang="en-IN" dirty="0">
                <a:latin typeface="+mn-lt"/>
                <a:sym typeface="PT Sans Narrow" panose="020B0506020203020204"/>
              </a:rPr>
              <a:t>Note 6 O(i)(d) and 6 O(ii) </a:t>
            </a:r>
            <a:r>
              <a:rPr lang="en-IN" dirty="0">
                <a:latin typeface="+mn-lt"/>
              </a:rPr>
              <a:t>of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fontAlgn="auto" hangingPunct="1">
              <a:buClr>
                <a:srgbClr val="00B0F0"/>
              </a:buClr>
              <a:buFont typeface="Arial" panose="020B0604020202020204" pitchFamily="34" charset="0"/>
              <a:buChar char="•"/>
              <a:defRPr/>
            </a:pPr>
            <a:r>
              <a:rPr lang="en-IN" dirty="0">
                <a:latin typeface="+mn-lt"/>
                <a:ea typeface="PT Sans Narrow" panose="020B0506020203020204"/>
                <a:cs typeface="PT Sans Narrow" panose="020B0506020203020204"/>
                <a:sym typeface="PT Sans Narrow" panose="020B0506020203020204"/>
              </a:rPr>
              <a:t>The goods acquired for trading was clubbed in the stock of finished goods instead of disclosing it separately as “Stock in Trade”. </a:t>
            </a:r>
            <a:endParaRPr lang="en-IN" b="1" i="1" dirty="0">
              <a:solidFill>
                <a:srgbClr val="000000"/>
              </a:solidFill>
              <a:latin typeface="+mn-lt"/>
            </a:endParaRPr>
          </a:p>
          <a:p>
            <a:pPr algn="just" eaLnBrk="1" fontAlgn="auto" hangingPunct="1">
              <a:buClr>
                <a:srgbClr val="00B0F0"/>
              </a:buClr>
              <a:buFont typeface="Arial" panose="020B0604020202020204" pitchFamily="34" charset="0"/>
              <a:buChar char="•"/>
              <a:defRPr/>
            </a:pPr>
            <a:r>
              <a:rPr lang="en-IN" dirty="0">
                <a:latin typeface="+mn-lt"/>
                <a:ea typeface="PT Sans Narrow" panose="020B0506020203020204"/>
                <a:cs typeface="PT Sans Narrow" panose="020B0506020203020204"/>
                <a:sym typeface="PT Sans Narrow" panose="020B0506020203020204"/>
              </a:rPr>
              <a:t>Raw Materials, Stock-in-trade and Stores and spares (in transit), was disclosed together as Goods in transit. Instead, Goods-in-transit for each category of inventory should be disclosed under the relevant sub-head of inventories. </a:t>
            </a:r>
            <a:endParaRPr lang="en-GB" dirty="0">
              <a:latin typeface="+mn-lt"/>
              <a:ea typeface="PT Sans Narrow" panose="020B0506020203020204"/>
              <a:cs typeface="PT Sans Narrow" panose="020B0506020203020204"/>
              <a:sym typeface="PT Sans Narrow" panose="020B0506020203020204"/>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762A45EB-34B8-5559-CAF8-EA65F8B2FD43}"/>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88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D1BE7-AB3B-F01D-0FE0-4F95866F3FCE}"/>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26B98D9D-475B-67F5-870B-01EB2600B561}"/>
              </a:ext>
            </a:extLst>
          </p:cNvPr>
          <p:cNvSpPr>
            <a:spLocks noGrp="1"/>
          </p:cNvSpPr>
          <p:nvPr>
            <p:ph type="title"/>
          </p:nvPr>
        </p:nvSpPr>
        <p:spPr>
          <a:xfrm>
            <a:off x="842963" y="77788"/>
            <a:ext cx="8967787" cy="531812"/>
          </a:xfrm>
        </p:spPr>
        <p:txBody>
          <a:bodyPr/>
          <a:lstStyle/>
          <a:p>
            <a:pPr eaLnBrk="1" hangingPunct="1"/>
            <a:r>
              <a:rPr lang="en-IN" altLang="en-US" dirty="0"/>
              <a:t>Disclosures regarding Trade Receivables</a:t>
            </a:r>
          </a:p>
        </p:txBody>
      </p:sp>
      <p:sp>
        <p:nvSpPr>
          <p:cNvPr id="8" name="Text Placeholder 2">
            <a:extLst>
              <a:ext uri="{FF2B5EF4-FFF2-40B4-BE49-F238E27FC236}">
                <a16:creationId xmlns:a16="http://schemas.microsoft.com/office/drawing/2014/main" id="{076639B7-6D15-6F40-1FB7-F4D1D0D91754}"/>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eaLnBrk="1" fontAlgn="auto" hangingPunct="1">
              <a:buFont typeface="Calibri" panose="020F0502020204030204" pitchFamily="34" charset="0"/>
              <a:buNone/>
              <a:defRPr/>
            </a:pPr>
            <a:r>
              <a:rPr lang="en-IN" dirty="0">
                <a:solidFill>
                  <a:srgbClr val="000000"/>
                </a:solidFill>
                <a:latin typeface="+mn-lt"/>
              </a:rPr>
              <a:t>There was a receivable on account of sale of non-current assets.</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eaLnBrk="1" fontAlgn="auto" hangingPunct="1">
              <a:buClr>
                <a:srgbClr val="00B0F0"/>
              </a:buClr>
              <a:buNone/>
              <a:defRPr/>
            </a:pPr>
            <a:r>
              <a:rPr lang="en-IN" dirty="0">
                <a:sym typeface="PT Sans Narrow" panose="020B0506020203020204"/>
              </a:rPr>
              <a:t>Paragraph 8.7.7 of </a:t>
            </a:r>
            <a:r>
              <a:rPr lang="en-IN" altLang="en-US" dirty="0"/>
              <a:t>Guidance Note on Division I – </a:t>
            </a:r>
            <a:r>
              <a:rPr lang="en-IN" dirty="0">
                <a:sym typeface="PT Sans Narrow" panose="020B0506020203020204"/>
              </a:rPr>
              <a:t>Non Ind AS </a:t>
            </a:r>
            <a:r>
              <a:rPr lang="en-IN" altLang="en-US" dirty="0"/>
              <a:t>Schedule III to the Companies Act, 2013</a:t>
            </a:r>
            <a:endParaRPr lang="en-GB" dirty="0">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eaLnBrk="1" fontAlgn="auto" hangingPunct="1">
              <a:buClr>
                <a:srgbClr val="00B0F0"/>
              </a:buClr>
              <a:buNone/>
              <a:defRPr/>
            </a:pPr>
            <a:r>
              <a:rPr lang="en-IN" dirty="0">
                <a:latin typeface="+mn-lt"/>
                <a:ea typeface="PT Sans Narrow" panose="020B0506020203020204"/>
                <a:cs typeface="PT Sans Narrow" panose="020B0506020203020204"/>
              </a:rPr>
              <a:t>Trade Receivables included receivables due from sale of Fixed Assets and Investments, which is incorrect</a:t>
            </a:r>
            <a:r>
              <a:rPr lang="en-IN" i="1" dirty="0">
                <a:cs typeface="Times New Roman" panose="02020603050405020304" pitchFamily="18" charset="0"/>
              </a:rPr>
              <a:t>. </a:t>
            </a: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84633B5F-AEFB-CFB9-DE82-AB4DEE04CF21}"/>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30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EEED-90E8-498D-F3FE-3FC4B6924BBB}"/>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3E41B7F4-303F-4282-4E14-C2F4B3E49C9C}"/>
              </a:ext>
            </a:extLst>
          </p:cNvPr>
          <p:cNvSpPr>
            <a:spLocks noGrp="1"/>
          </p:cNvSpPr>
          <p:nvPr>
            <p:ph type="title"/>
          </p:nvPr>
        </p:nvSpPr>
        <p:spPr>
          <a:xfrm>
            <a:off x="842963" y="77788"/>
            <a:ext cx="8967787" cy="531812"/>
          </a:xfrm>
        </p:spPr>
        <p:txBody>
          <a:bodyPr/>
          <a:lstStyle/>
          <a:p>
            <a:pPr eaLnBrk="1" hangingPunct="1"/>
            <a:r>
              <a:rPr lang="en-IN" altLang="en-US" dirty="0"/>
              <a:t>Disclosures regarding Cash &amp; Cash Equivalent</a:t>
            </a:r>
          </a:p>
        </p:txBody>
      </p:sp>
      <p:sp>
        <p:nvSpPr>
          <p:cNvPr id="8" name="Text Placeholder 2">
            <a:extLst>
              <a:ext uri="{FF2B5EF4-FFF2-40B4-BE49-F238E27FC236}">
                <a16:creationId xmlns:a16="http://schemas.microsoft.com/office/drawing/2014/main" id="{B3B68334-2D0E-99F4-3747-3CCFBC6472C3}"/>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algn="just" eaLnBrk="1" fontAlgn="auto" hangingPunct="1">
              <a:buFont typeface="Calibri" panose="020F0502020204030204" pitchFamily="34" charset="0"/>
              <a:buNone/>
              <a:defRPr/>
            </a:pPr>
            <a:r>
              <a:rPr lang="en-IN" sz="1800" dirty="0">
                <a:solidFill>
                  <a:srgbClr val="000000"/>
                </a:solidFill>
                <a:latin typeface="+mn-lt"/>
              </a:rPr>
              <a:t>Various discrepancies were noted regarding </a:t>
            </a:r>
            <a:r>
              <a:rPr lang="en-IN" dirty="0">
                <a:latin typeface="+mn-lt"/>
                <a:ea typeface="Calibri" panose="020F0502020204030204"/>
                <a:cs typeface="ArialNarrow"/>
              </a:rPr>
              <a:t>Cash &amp; Cash Equivalents. </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algn="just" eaLnBrk="1" fontAlgn="auto" hangingPunct="1">
              <a:buClr>
                <a:srgbClr val="00B0F0"/>
              </a:buClr>
              <a:buFont typeface="Arial" panose="020B0604020202020204" pitchFamily="34" charset="0"/>
              <a:buChar char="•"/>
              <a:defRPr/>
            </a:pPr>
            <a:r>
              <a:rPr lang="en-IN" dirty="0">
                <a:solidFill>
                  <a:srgbClr val="000000"/>
                </a:solidFill>
                <a:latin typeface="+mn-lt"/>
                <a:sym typeface="PT Sans Narrow" panose="020B0506020203020204"/>
              </a:rPr>
              <a:t>Paragraph 8.8.4 of Guidance Note on </a:t>
            </a:r>
            <a:r>
              <a:rPr lang="en-IN" dirty="0">
                <a:solidFill>
                  <a:srgbClr val="000000"/>
                </a:solidFill>
                <a:latin typeface="+mn-lt"/>
              </a:rPr>
              <a:t>Division I </a:t>
            </a:r>
            <a:r>
              <a:rPr lang="en-IN" altLang="en-US" dirty="0"/>
              <a:t>–</a:t>
            </a:r>
            <a:r>
              <a:rPr lang="en-IN" dirty="0">
                <a:solidFill>
                  <a:srgbClr val="000000"/>
                </a:solidFill>
                <a:latin typeface="+mn-lt"/>
              </a:rPr>
              <a:t> Non Ind AS Schedule III to the Companies Act, 2013</a:t>
            </a:r>
          </a:p>
          <a:p>
            <a:pPr algn="just" eaLnBrk="1" fontAlgn="auto" hangingPunct="1">
              <a:buClr>
                <a:srgbClr val="00B0F0"/>
              </a:buClr>
              <a:buFont typeface="Arial" panose="020B0604020202020204" pitchFamily="34" charset="0"/>
              <a:buChar char="•"/>
              <a:defRPr/>
            </a:pPr>
            <a:r>
              <a:rPr lang="en-IN" dirty="0">
                <a:solidFill>
                  <a:srgbClr val="000000"/>
                </a:solidFill>
                <a:latin typeface="+mn-lt"/>
                <a:sym typeface="PT Sans Narrow" panose="020B0506020203020204"/>
              </a:rPr>
              <a:t>Note 6Q(ii) </a:t>
            </a:r>
            <a:r>
              <a:rPr lang="en-IN" dirty="0">
                <a:solidFill>
                  <a:srgbClr val="000000"/>
                </a:solidFill>
                <a:latin typeface="+mn-lt"/>
              </a:rPr>
              <a:t>of 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a:t>
            </a:r>
            <a:endParaRPr lang="en-GB" dirty="0">
              <a:solidFill>
                <a:srgbClr val="000000"/>
              </a:solidFill>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fontAlgn="auto" hangingPunct="1">
              <a:buClr>
                <a:srgbClr val="00B0F0"/>
              </a:buClr>
              <a:buSzPct val="91000"/>
              <a:buFont typeface="Calibri" panose="020F0502020204030204" pitchFamily="34" charset="0"/>
              <a:buChar char="•"/>
              <a:defRPr/>
            </a:pPr>
            <a:r>
              <a:rPr lang="en-US" dirty="0">
                <a:latin typeface="+mn-lt"/>
                <a:ea typeface="PT Sans Narrow" panose="020B0506020203020204"/>
                <a:cs typeface="PT Sans Narrow" panose="020B0506020203020204"/>
              </a:rPr>
              <a:t>Fixed Deposits maturing beyond 12 months were classified under Cash &amp; Cash Equivalents instead of classifying it as  “Other Bank Balances”. </a:t>
            </a:r>
            <a:endParaRPr lang="en-IN" sz="1800" dirty="0">
              <a:latin typeface="+mn-lt"/>
              <a:ea typeface="PT Sans Narrow" panose="020B0506020203020204"/>
              <a:cs typeface="PT Sans Narrow" panose="020B0506020203020204"/>
              <a:sym typeface="PT Sans Narrow" panose="020B0506020203020204"/>
            </a:endParaRPr>
          </a:p>
          <a:p>
            <a:pPr algn="just" eaLnBrk="1" fontAlgn="auto" hangingPunct="1">
              <a:buClr>
                <a:srgbClr val="00B0F0"/>
              </a:buClr>
              <a:buSzPct val="91000"/>
              <a:buFont typeface="Calibri" panose="020F0502020204030204" pitchFamily="34" charset="0"/>
              <a:buChar char="•"/>
              <a:defRPr/>
            </a:pPr>
            <a:r>
              <a:rPr lang="en-IN" dirty="0">
                <a:latin typeface="+mn-lt"/>
                <a:ea typeface="PT Sans Narrow" panose="020B0506020203020204"/>
                <a:cs typeface="PT Sans Narrow" panose="020B0506020203020204"/>
              </a:rPr>
              <a:t>Unpaid Dividend was included in Balances with Banks under the Cash &amp; Cash Equivalents instead of disclosing it under   “E</a:t>
            </a:r>
            <a:r>
              <a:rPr lang="en-US" dirty="0" err="1">
                <a:latin typeface="+mn-lt"/>
                <a:ea typeface="PT Sans Narrow" panose="020B0506020203020204"/>
                <a:cs typeface="PT Sans Narrow" panose="020B0506020203020204"/>
                <a:sym typeface="PT Sans Narrow" panose="020B0506020203020204"/>
              </a:rPr>
              <a:t>armarked</a:t>
            </a:r>
            <a:r>
              <a:rPr lang="en-US" dirty="0">
                <a:latin typeface="+mn-lt"/>
                <a:ea typeface="PT Sans Narrow" panose="020B0506020203020204"/>
                <a:cs typeface="PT Sans Narrow" panose="020B0506020203020204"/>
                <a:sym typeface="PT Sans Narrow" panose="020B0506020203020204"/>
              </a:rPr>
              <a:t> Balances with banks”. </a:t>
            </a:r>
            <a:endParaRPr lang="en-IN" dirty="0">
              <a:latin typeface="+mn-lt"/>
              <a:ea typeface="PT Sans Narrow" panose="020B0506020203020204"/>
              <a:cs typeface="PT Sans Narrow" panose="020B0506020203020204"/>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B5FE421B-88B1-8072-8014-9A5B8032CFCC}"/>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8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1B0-32D0-2016-D386-7FFE6A036C0F}"/>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B38E2DF3-5017-4541-22D3-FACEA5CDF526}"/>
              </a:ext>
            </a:extLst>
          </p:cNvPr>
          <p:cNvSpPr>
            <a:spLocks noGrp="1"/>
          </p:cNvSpPr>
          <p:nvPr>
            <p:ph type="title"/>
          </p:nvPr>
        </p:nvSpPr>
        <p:spPr>
          <a:xfrm>
            <a:off x="842963" y="77788"/>
            <a:ext cx="8967787" cy="531812"/>
          </a:xfrm>
        </p:spPr>
        <p:txBody>
          <a:bodyPr/>
          <a:lstStyle/>
          <a:p>
            <a:pPr eaLnBrk="1" hangingPunct="1"/>
            <a:r>
              <a:rPr lang="en-IN" altLang="en-US" dirty="0"/>
              <a:t>Disclosures regarding Loans and Advances</a:t>
            </a:r>
          </a:p>
        </p:txBody>
      </p:sp>
      <p:sp>
        <p:nvSpPr>
          <p:cNvPr id="8" name="Text Placeholder 2">
            <a:extLst>
              <a:ext uri="{FF2B5EF4-FFF2-40B4-BE49-F238E27FC236}">
                <a16:creationId xmlns:a16="http://schemas.microsoft.com/office/drawing/2014/main" id="{846053C7-5055-07B8-B453-7372021E09E2}"/>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eaLnBrk="1" fontAlgn="auto" hangingPunct="1">
              <a:buFont typeface="Calibri" panose="020F0502020204030204" pitchFamily="34" charset="0"/>
              <a:buNone/>
              <a:defRPr/>
            </a:pPr>
            <a:r>
              <a:rPr lang="en-IN" sz="1800" dirty="0">
                <a:solidFill>
                  <a:srgbClr val="000000"/>
                </a:solidFill>
                <a:latin typeface="+mn-lt"/>
              </a:rPr>
              <a:t>Various discrepancies were noted regarding </a:t>
            </a:r>
            <a:r>
              <a:rPr lang="en-IN" dirty="0">
                <a:ea typeface="Calibri" panose="020F0502020204030204"/>
                <a:cs typeface="ArialNarrow"/>
              </a:rPr>
              <a:t>Loans and Advances. </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rgbClr val="00B0F0"/>
              </a:buClr>
              <a:buNone/>
              <a:defRPr/>
            </a:pPr>
            <a:r>
              <a:rPr lang="en-US" dirty="0">
                <a:solidFill>
                  <a:srgbClr val="000000"/>
                </a:solidFill>
                <a:latin typeface="+mn-lt"/>
                <a:sym typeface="PT Sans Narrow" panose="020B0506020203020204"/>
              </a:rPr>
              <a:t>General Instructions for Preparation of Balance Sheet </a:t>
            </a:r>
            <a:r>
              <a:rPr lang="en-IN" sz="1800" kern="1200" dirty="0">
                <a:solidFill>
                  <a:srgbClr val="000000"/>
                </a:solidFill>
                <a:effectLst/>
                <a:latin typeface="Calibri" panose="020F0502020204030204" pitchFamily="34" charset="0"/>
                <a:ea typeface="+mn-ea"/>
                <a:cs typeface="Times New Roman" panose="02020603050405020304" pitchFamily="18" charset="0"/>
              </a:rPr>
              <a:t>given under Part I, Division I – Non Ind AS Schedule III to the Companies Act, 2013 </a:t>
            </a:r>
            <a:endParaRPr lang="en-US" dirty="0">
              <a:solidFill>
                <a:srgbClr val="000000"/>
              </a:solidFill>
              <a:latin typeface="+mn-lt"/>
              <a:sym typeface="PT Sans Narrow" panose="020B0506020203020204"/>
            </a:endParaRPr>
          </a:p>
          <a:p>
            <a:pPr eaLnBrk="1" fontAlgn="auto" hangingPunct="1">
              <a:buClr>
                <a:srgbClr val="00B0F0"/>
              </a:buClr>
              <a:buFont typeface="Arial" panose="020B0604020202020204" pitchFamily="34" charset="0"/>
              <a:buChar char="•"/>
              <a:defRPr/>
            </a:pPr>
            <a:r>
              <a:rPr lang="en-IN" dirty="0">
                <a:solidFill>
                  <a:srgbClr val="000000"/>
                </a:solidFill>
                <a:latin typeface="+mn-lt"/>
                <a:sym typeface="PT Sans Narrow" panose="020B0506020203020204"/>
              </a:rPr>
              <a:t>Note 6L(iii) and 6R(iii) </a:t>
            </a:r>
          </a:p>
          <a:p>
            <a:pPr eaLnBrk="1" fontAlgn="auto" hangingPunct="1">
              <a:buClr>
                <a:srgbClr val="00B0F0"/>
              </a:buClr>
              <a:buFont typeface="Arial" panose="020B0604020202020204" pitchFamily="34" charset="0"/>
              <a:buChar char="•"/>
              <a:defRPr/>
            </a:pPr>
            <a:r>
              <a:rPr lang="en-IN" dirty="0">
                <a:solidFill>
                  <a:srgbClr val="000000"/>
                </a:solidFill>
                <a:latin typeface="+mn-lt"/>
                <a:sym typeface="PT Sans Narrow" panose="020B0506020203020204"/>
              </a:rPr>
              <a:t>Note 6L(i)( c) and 6R(i)(a)</a:t>
            </a:r>
            <a:endParaRPr lang="en-GB" dirty="0">
              <a:solidFill>
                <a:srgbClr val="000000"/>
              </a:solidFill>
              <a:latin typeface="+mn-lt"/>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algn="just" eaLnBrk="1" fontAlgn="auto" hangingPunct="1">
              <a:buClr>
                <a:srgbClr val="00B0F0"/>
              </a:buClr>
              <a:buSzPct val="91000"/>
              <a:buFont typeface="Calibri" panose="020F0502020204030204" pitchFamily="34" charset="0"/>
              <a:buChar char="•"/>
              <a:defRPr/>
            </a:pPr>
            <a:r>
              <a:rPr lang="en-IN" dirty="0">
                <a:solidFill>
                  <a:srgbClr val="000000"/>
                </a:solidFill>
                <a:latin typeface="+mn-lt"/>
              </a:rPr>
              <a:t>Provision for Bad and Doubtful Advances were disclosed in aggregate for all classes of Loans and Advances instead of separate disclosure </a:t>
            </a:r>
            <a:r>
              <a:rPr lang="en-IN" dirty="0">
                <a:solidFill>
                  <a:srgbClr val="000000"/>
                </a:solidFill>
                <a:latin typeface="+mn-lt"/>
                <a:sym typeface="PT Sans Narrow" panose="020B0506020203020204"/>
              </a:rPr>
              <a:t>under the relevant heads</a:t>
            </a:r>
            <a:r>
              <a:rPr lang="en-IN" dirty="0">
                <a:solidFill>
                  <a:srgbClr val="000000"/>
                </a:solidFill>
                <a:latin typeface="+mn-lt"/>
              </a:rPr>
              <a:t>. </a:t>
            </a:r>
            <a:endParaRPr lang="en-IN" b="1" dirty="0">
              <a:solidFill>
                <a:srgbClr val="000000"/>
              </a:solidFill>
              <a:latin typeface="+mn-lt"/>
              <a:sym typeface="PT Sans Narrow" panose="020B0506020203020204"/>
            </a:endParaRPr>
          </a:p>
          <a:p>
            <a:pPr algn="just" eaLnBrk="1" fontAlgn="auto" hangingPunct="1">
              <a:buClr>
                <a:srgbClr val="00B0F0"/>
              </a:buClr>
              <a:buSzPct val="91000"/>
              <a:buFont typeface="Calibri" panose="020F0502020204030204" pitchFamily="34" charset="0"/>
              <a:buChar char="•"/>
              <a:defRPr/>
            </a:pPr>
            <a:r>
              <a:rPr lang="en-US" dirty="0">
                <a:solidFill>
                  <a:srgbClr val="000000"/>
                </a:solidFill>
                <a:latin typeface="+mn-lt"/>
                <a:sym typeface="PT Sans Narrow" panose="020B0506020203020204"/>
              </a:rPr>
              <a:t>Loans and Advances to Related Parties were disclosed only under Related Party Transactions but not under Loans and Advances separately.</a:t>
            </a:r>
            <a:r>
              <a:rPr lang="en-IN" dirty="0">
                <a:solidFill>
                  <a:srgbClr val="000000"/>
                </a:solidFill>
                <a:latin typeface="+mn-lt"/>
                <a:sym typeface="PT Sans Narrow" panose="020B0506020203020204"/>
              </a:rPr>
              <a:t> </a:t>
            </a:r>
            <a:endParaRPr lang="en-IN" b="1" dirty="0">
              <a:solidFill>
                <a:srgbClr val="000000"/>
              </a:solidFill>
              <a:latin typeface="+mn-lt"/>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5422C700-2462-25F0-00D9-3C08C62A16FF}"/>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70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1000">
              <a:srgbClr val="AF87A7"/>
            </a:gs>
            <a:gs pos="78000">
              <a:srgbClr val="9C6C93"/>
            </a:gs>
            <a:gs pos="31000">
              <a:schemeClr val="accent1">
                <a:lumMod val="45000"/>
                <a:lumOff val="55000"/>
              </a:schemeClr>
            </a:gs>
            <a:gs pos="62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1612A7D-5719-8E51-722D-5EAC52C42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1AEA6-1421-71C8-573F-DEF16BF72190}"/>
              </a:ext>
            </a:extLst>
          </p:cNvPr>
          <p:cNvSpPr>
            <a:spLocks noGrp="1"/>
          </p:cNvSpPr>
          <p:nvPr>
            <p:ph type="ctrTitle"/>
          </p:nvPr>
        </p:nvSpPr>
        <p:spPr>
          <a:xfrm>
            <a:off x="1190625" y="930465"/>
            <a:ext cx="9810750" cy="1950720"/>
          </a:xfrm>
        </p:spPr>
        <p:txBody>
          <a:bodyPr rtlCol="0">
            <a:noAutofit/>
          </a:bodyPr>
          <a:lstStyle/>
          <a:p>
            <a:pPr eaLnBrk="1" fontAlgn="auto" hangingPunct="1">
              <a:spcAft>
                <a:spcPts val="0"/>
              </a:spcAft>
              <a:defRPr/>
            </a:pP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Non compliances </a:t>
            </a:r>
            <a:b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b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related to </a:t>
            </a:r>
            <a:b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b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other provisions of Companies Act, 2013</a:t>
            </a:r>
            <a:endParaRPr lang="en-US"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endParaRPr>
          </a:p>
        </p:txBody>
      </p:sp>
      <p:pic>
        <p:nvPicPr>
          <p:cNvPr id="3" name="Picture 2">
            <a:extLst>
              <a:ext uri="{FF2B5EF4-FFF2-40B4-BE49-F238E27FC236}">
                <a16:creationId xmlns:a16="http://schemas.microsoft.com/office/drawing/2014/main" id="{D629929F-33D2-3E8A-0211-F0F173ADA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1585" y="3202115"/>
            <a:ext cx="17843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0E55DEF-1135-4A5B-643B-C0FD816A4879}"/>
              </a:ext>
            </a:extLst>
          </p:cNvPr>
          <p:cNvSpPr txBox="1"/>
          <p:nvPr/>
        </p:nvSpPr>
        <p:spPr>
          <a:xfrm>
            <a:off x="2905760" y="5499269"/>
            <a:ext cx="6096000" cy="424732"/>
          </a:xfrm>
          <a:prstGeom prst="rect">
            <a:avLst/>
          </a:prstGeom>
          <a:noFill/>
        </p:spPr>
        <p:txBody>
          <a:bodyPr wrap="square">
            <a:spAutoFit/>
          </a:bodyPr>
          <a:lstStyle/>
          <a:p>
            <a:pPr algn="ctr" eaLnBrk="1" fontAlgn="auto" hangingPunct="1">
              <a:lnSpc>
                <a:spcPct val="90000"/>
              </a:lnSpc>
              <a:spcBef>
                <a:spcPts val="0"/>
              </a:spcBef>
              <a:spcAft>
                <a:spcPts val="0"/>
              </a:spcAft>
              <a:defRPr/>
            </a:pPr>
            <a:r>
              <a:rPr lang="en-IN" sz="2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p:txBody>
      </p:sp>
    </p:spTree>
    <p:extLst>
      <p:ext uri="{BB962C8B-B14F-4D97-AF65-F5344CB8AC3E}">
        <p14:creationId xmlns:p14="http://schemas.microsoft.com/office/powerpoint/2010/main" val="14518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1000">
              <a:srgbClr val="AF87A7"/>
            </a:gs>
            <a:gs pos="78000">
              <a:srgbClr val="9C6C93"/>
            </a:gs>
            <a:gs pos="31000">
              <a:schemeClr val="accent1">
                <a:lumMod val="45000"/>
                <a:lumOff val="55000"/>
              </a:schemeClr>
            </a:gs>
            <a:gs pos="6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0625" y="1146365"/>
            <a:ext cx="9810750" cy="1950720"/>
          </a:xfrm>
        </p:spPr>
        <p:txBody>
          <a:bodyPr rtlCol="0">
            <a:noAutofit/>
          </a:bodyPr>
          <a:lstStyle/>
          <a:p>
            <a:pPr eaLnBrk="1" fontAlgn="auto" hangingPunct="1">
              <a:spcAft>
                <a:spcPts val="0"/>
              </a:spcAft>
              <a:defRPr/>
            </a:pP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Non-Compliances</a:t>
            </a:r>
            <a:b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b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related to </a:t>
            </a:r>
            <a:b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br>
            <a:r>
              <a:rPr lang="en-IN"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rPr>
              <a:t>Division II of Schedule III (Ind AS)</a:t>
            </a:r>
            <a:endParaRPr lang="en-US" sz="4400" dirty="0">
              <a:solidFill>
                <a:schemeClr val="accent5">
                  <a:lumMod val="50000"/>
                </a:schemeClr>
              </a:solidFill>
              <a:effectLst>
                <a:outerShdw blurRad="38100" dist="38100" dir="2700000" algn="tl">
                  <a:srgbClr val="000000">
                    <a:alpha val="43137"/>
                  </a:srgbClr>
                </a:outerShdw>
              </a:effectLst>
              <a:latin typeface="+mn-lt"/>
              <a:ea typeface="Arial" panose="020B0604020202020204"/>
              <a:cs typeface="Times New Roman" panose="02020603050405020304" pitchFamily="18" charset="0"/>
              <a:sym typeface="Arial" panose="020B0604020202020204"/>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1585" y="3316415"/>
            <a:ext cx="17843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05760" y="5499269"/>
            <a:ext cx="6096000" cy="424732"/>
          </a:xfrm>
          <a:prstGeom prst="rect">
            <a:avLst/>
          </a:prstGeom>
          <a:noFill/>
        </p:spPr>
        <p:txBody>
          <a:bodyPr wrap="square">
            <a:spAutoFit/>
          </a:bodyPr>
          <a:lstStyle/>
          <a:p>
            <a:pPr algn="ctr" eaLnBrk="1" fontAlgn="auto" hangingPunct="1">
              <a:lnSpc>
                <a:spcPct val="90000"/>
              </a:lnSpc>
              <a:spcBef>
                <a:spcPts val="0"/>
              </a:spcBef>
              <a:spcAft>
                <a:spcPts val="0"/>
              </a:spcAft>
              <a:defRPr/>
            </a:pPr>
            <a:r>
              <a:rPr lang="en-IN" sz="2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081FA-1223-C084-9062-3238E1968C2E}"/>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B28AF75-4CE2-F6C8-4989-F43B8EFE28B5}"/>
              </a:ext>
            </a:extLst>
          </p:cNvPr>
          <p:cNvSpPr>
            <a:spLocks noGrp="1"/>
          </p:cNvSpPr>
          <p:nvPr>
            <p:ph type="title"/>
          </p:nvPr>
        </p:nvSpPr>
        <p:spPr>
          <a:xfrm>
            <a:off x="842963" y="77788"/>
            <a:ext cx="8967787" cy="531812"/>
          </a:xfrm>
        </p:spPr>
        <p:txBody>
          <a:bodyPr/>
          <a:lstStyle/>
          <a:p>
            <a:pPr eaLnBrk="1" hangingPunct="1"/>
            <a:r>
              <a:rPr lang="en-IN" altLang="en-US" dirty="0"/>
              <a:t>Non – Disclosure of CIN</a:t>
            </a:r>
          </a:p>
        </p:txBody>
      </p:sp>
      <p:sp>
        <p:nvSpPr>
          <p:cNvPr id="8" name="Text Placeholder 2">
            <a:extLst>
              <a:ext uri="{FF2B5EF4-FFF2-40B4-BE49-F238E27FC236}">
                <a16:creationId xmlns:a16="http://schemas.microsoft.com/office/drawing/2014/main" id="{A562BD4B-9B7C-0BC5-F874-4125DE2EB2EF}"/>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r>
              <a:rPr lang="en-GB" b="1" i="1" u="sng" dirty="0">
                <a:solidFill>
                  <a:schemeClr val="accent1">
                    <a:lumMod val="75000"/>
                  </a:schemeClr>
                </a:solidFill>
                <a:latin typeface="+mn-lt"/>
                <a:sym typeface="Palatino Linotype" panose="02040502050505030304"/>
              </a:rPr>
              <a:t> </a:t>
            </a:r>
          </a:p>
          <a:p>
            <a:pPr eaLnBrk="1" fontAlgn="auto" hangingPunct="1">
              <a:buFont typeface="Calibri" panose="020F0502020204030204" pitchFamily="34" charset="0"/>
              <a:buNone/>
              <a:defRPr/>
            </a:pPr>
            <a:r>
              <a:rPr lang="en-IN" dirty="0">
                <a:solidFill>
                  <a:srgbClr val="000000"/>
                </a:solidFill>
                <a:latin typeface="+mn-lt"/>
              </a:rPr>
              <a:t>Section 12(3) (c) of the Companies Act, 2013 </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rgbClr val="00B0F0"/>
              </a:buClr>
              <a:buNone/>
              <a:defRPr/>
            </a:pPr>
            <a:r>
              <a:rPr lang="en-IN" dirty="0">
                <a:solidFill>
                  <a:srgbClr val="000000"/>
                </a:solidFill>
                <a:latin typeface="+mn-lt"/>
              </a:rPr>
              <a:t>Corporate Identification Number (CIN) was not mentioned in the Annual Report of various companies.</a:t>
            </a:r>
            <a:endParaRPr lang="en-IN" dirty="0">
              <a:solidFill>
                <a:srgbClr val="000000"/>
              </a:solidFill>
              <a:latin typeface="+mn-lt"/>
              <a:sym typeface="PT Sans Narrow" panose="020B0506020203020204"/>
            </a:endParaRPr>
          </a:p>
          <a:p>
            <a:pPr marL="118745" eaLnBrk="1" fontAlgn="auto" hangingPunct="1">
              <a:buClr>
                <a:srgbClr val="1A966D"/>
              </a:buClr>
              <a:defRPr/>
            </a:pPr>
            <a:endParaRPr lang="en-GB" dirty="0">
              <a:ea typeface="PT Sans Narrow" panose="020B0506020203020204"/>
              <a:cs typeface="PT Sans Narrow" panose="020B0506020203020204"/>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1D713C80-3085-AABE-F163-05AADF8F4D6A}"/>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2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AF0F-5800-6C8C-AC50-307B7F01AFF9}"/>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A97CEE22-2F58-483F-7948-8E965A85B9B3}"/>
              </a:ext>
            </a:extLst>
          </p:cNvPr>
          <p:cNvSpPr>
            <a:spLocks noGrp="1"/>
          </p:cNvSpPr>
          <p:nvPr>
            <p:ph type="title"/>
          </p:nvPr>
        </p:nvSpPr>
        <p:spPr>
          <a:xfrm>
            <a:off x="842963" y="77788"/>
            <a:ext cx="8967787" cy="531812"/>
          </a:xfrm>
        </p:spPr>
        <p:txBody>
          <a:bodyPr/>
          <a:lstStyle/>
          <a:p>
            <a:pPr eaLnBrk="1" hangingPunct="1"/>
            <a:r>
              <a:rPr lang="en-IN" altLang="en-US" dirty="0"/>
              <a:t>Non – Disclosure of DIN</a:t>
            </a:r>
          </a:p>
        </p:txBody>
      </p:sp>
      <p:sp>
        <p:nvSpPr>
          <p:cNvPr id="8" name="Text Placeholder 2">
            <a:extLst>
              <a:ext uri="{FF2B5EF4-FFF2-40B4-BE49-F238E27FC236}">
                <a16:creationId xmlns:a16="http://schemas.microsoft.com/office/drawing/2014/main" id="{B0DF520E-ED4A-BEA7-2FA6-692C39FECCD6}"/>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r>
              <a:rPr lang="en-GB" b="1" i="1" u="sng" dirty="0">
                <a:solidFill>
                  <a:schemeClr val="accent1">
                    <a:lumMod val="75000"/>
                  </a:schemeClr>
                </a:solidFill>
                <a:latin typeface="+mn-lt"/>
                <a:sym typeface="Palatino Linotype" panose="02040502050505030304"/>
              </a:rPr>
              <a:t> </a:t>
            </a:r>
          </a:p>
          <a:p>
            <a:pPr eaLnBrk="1" fontAlgn="auto" hangingPunct="1">
              <a:buFont typeface="Calibri" panose="020F0502020204030204" pitchFamily="34" charset="0"/>
              <a:buNone/>
              <a:defRPr/>
            </a:pPr>
            <a:r>
              <a:rPr lang="en-IN" dirty="0">
                <a:solidFill>
                  <a:srgbClr val="000000"/>
                </a:solidFill>
                <a:latin typeface="+mn-lt"/>
              </a:rPr>
              <a:t>Section 158 of the Companies Act, 2013 </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nSpc>
                <a:spcPct val="107000"/>
              </a:lnSpc>
              <a:spcAft>
                <a:spcPts val="800"/>
              </a:spcAft>
              <a:buNone/>
            </a:pPr>
            <a:r>
              <a:rPr lang="en-IN" dirty="0">
                <a:solidFill>
                  <a:srgbClr val="000000"/>
                </a:solidFill>
                <a:latin typeface="+mn-lt"/>
              </a:rPr>
              <a:t>Director Identification Number (DIN) was not mentioned while signing the financial statements by the directors.</a:t>
            </a:r>
          </a:p>
          <a:p>
            <a:pPr marL="118745" eaLnBrk="1" fontAlgn="auto" hangingPunct="1">
              <a:buClr>
                <a:srgbClr val="1A966D"/>
              </a:buClr>
              <a:defRPr/>
            </a:pPr>
            <a:endParaRPr lang="en-GB" dirty="0">
              <a:ea typeface="PT Sans Narrow" panose="020B0506020203020204"/>
              <a:cs typeface="PT Sans Narrow" panose="020B0506020203020204"/>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5CE2D18C-6870-174B-D640-8F6611CD2F4D}"/>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67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A0DA-FF89-5611-4070-8D255505ED67}"/>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92B8B67-CA19-CDB7-D76C-72F9A53D496C}"/>
              </a:ext>
            </a:extLst>
          </p:cNvPr>
          <p:cNvSpPr>
            <a:spLocks noGrp="1"/>
          </p:cNvSpPr>
          <p:nvPr>
            <p:ph type="title"/>
          </p:nvPr>
        </p:nvSpPr>
        <p:spPr>
          <a:xfrm>
            <a:off x="842963" y="77788"/>
            <a:ext cx="9329737" cy="531812"/>
          </a:xfrm>
        </p:spPr>
        <p:txBody>
          <a:bodyPr>
            <a:noAutofit/>
          </a:bodyPr>
          <a:lstStyle/>
          <a:p>
            <a:pPr eaLnBrk="1" hangingPunct="1"/>
            <a:r>
              <a:rPr lang="en-US" dirty="0"/>
              <a:t>Discrepancy in Reporting: Interest 	Non-Provisioning not addressed in Section 143(3)(f)</a:t>
            </a:r>
            <a:endParaRPr lang="en-IN" altLang="en-US" dirty="0"/>
          </a:p>
        </p:txBody>
      </p:sp>
      <p:sp>
        <p:nvSpPr>
          <p:cNvPr id="8" name="Text Placeholder 2">
            <a:extLst>
              <a:ext uri="{FF2B5EF4-FFF2-40B4-BE49-F238E27FC236}">
                <a16:creationId xmlns:a16="http://schemas.microsoft.com/office/drawing/2014/main" id="{A8226B16-3210-77E6-820B-7DA4F34716A3}"/>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r>
              <a:rPr lang="en-GB" b="1" i="1" u="sng" dirty="0">
                <a:solidFill>
                  <a:schemeClr val="accent1">
                    <a:lumMod val="75000"/>
                  </a:schemeClr>
                </a:solidFill>
                <a:latin typeface="+mn-lt"/>
                <a:sym typeface="Palatino Linotype" panose="02040502050505030304"/>
              </a:rPr>
              <a:t> </a:t>
            </a:r>
          </a:p>
          <a:p>
            <a:pPr eaLnBrk="1" fontAlgn="auto" hangingPunct="1">
              <a:buFont typeface="Calibri" panose="020F0502020204030204" pitchFamily="34" charset="0"/>
              <a:buNone/>
              <a:defRPr/>
            </a:pPr>
            <a:r>
              <a:rPr lang="en-IN" dirty="0">
                <a:solidFill>
                  <a:srgbClr val="000000"/>
                </a:solidFill>
                <a:latin typeface="+mn-lt"/>
              </a:rPr>
              <a:t>Section 143(3)(f) of the Companies Act, 2013 </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nSpc>
                <a:spcPct val="107000"/>
              </a:lnSpc>
              <a:spcAft>
                <a:spcPts val="800"/>
              </a:spcAft>
              <a:buNone/>
            </a:pPr>
            <a:r>
              <a:rPr lang="en-US" dirty="0">
                <a:solidFill>
                  <a:srgbClr val="000000"/>
                </a:solidFill>
                <a:latin typeface="+mn-lt"/>
              </a:rPr>
              <a:t>The auditor reported about the impact of non-provisioning of interest on going concern assumption in the ‘Emphasis of Matter’. However, the same has not been reported by the auditor while reporting under section 143(3)(f) of Companies Act, 2013. </a:t>
            </a:r>
          </a:p>
          <a:p>
            <a:pPr marL="118745" eaLnBrk="1" fontAlgn="auto" hangingPunct="1">
              <a:buClr>
                <a:srgbClr val="1A966D"/>
              </a:buClr>
              <a:defRPr/>
            </a:pPr>
            <a:endParaRPr lang="en-GB" dirty="0">
              <a:ea typeface="PT Sans Narrow" panose="020B0506020203020204"/>
              <a:cs typeface="PT Sans Narrow" panose="020B0506020203020204"/>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A35A10C4-83C4-096F-52E5-E5232B75FE17}"/>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7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B3809-BCFF-8DDA-7366-1FCA29DDF95C}"/>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7295242-34B4-83FC-1CE4-6B66C77D1684}"/>
              </a:ext>
            </a:extLst>
          </p:cNvPr>
          <p:cNvSpPr>
            <a:spLocks noGrp="1"/>
          </p:cNvSpPr>
          <p:nvPr>
            <p:ph type="title"/>
          </p:nvPr>
        </p:nvSpPr>
        <p:spPr>
          <a:xfrm>
            <a:off x="842963" y="77788"/>
            <a:ext cx="8967787" cy="531812"/>
          </a:xfrm>
        </p:spPr>
        <p:txBody>
          <a:bodyPr>
            <a:normAutofit/>
          </a:bodyPr>
          <a:lstStyle/>
          <a:p>
            <a:pPr eaLnBrk="1" hangingPunct="1"/>
            <a:r>
              <a:rPr lang="en-IN" altLang="en-US" dirty="0"/>
              <a:t>Non – Disclosure of purpose of loans given </a:t>
            </a:r>
          </a:p>
        </p:txBody>
      </p:sp>
      <p:sp>
        <p:nvSpPr>
          <p:cNvPr id="8" name="Text Placeholder 2">
            <a:extLst>
              <a:ext uri="{FF2B5EF4-FFF2-40B4-BE49-F238E27FC236}">
                <a16:creationId xmlns:a16="http://schemas.microsoft.com/office/drawing/2014/main" id="{1BAF8B40-7C82-DCB3-5B7B-E9C39D629819}"/>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r>
              <a:rPr lang="en-GB" b="1" i="1" u="sng" dirty="0">
                <a:solidFill>
                  <a:schemeClr val="accent1">
                    <a:lumMod val="75000"/>
                  </a:schemeClr>
                </a:solidFill>
                <a:latin typeface="+mn-lt"/>
                <a:sym typeface="Palatino Linotype" panose="02040502050505030304"/>
              </a:rPr>
              <a:t> </a:t>
            </a:r>
          </a:p>
          <a:p>
            <a:pPr eaLnBrk="1" fontAlgn="auto" hangingPunct="1">
              <a:buFont typeface="Calibri" panose="020F0502020204030204" pitchFamily="34" charset="0"/>
              <a:buNone/>
              <a:defRPr/>
            </a:pPr>
            <a:r>
              <a:rPr lang="en-IN" dirty="0">
                <a:solidFill>
                  <a:srgbClr val="000000"/>
                </a:solidFill>
                <a:latin typeface="+mn-lt"/>
              </a:rPr>
              <a:t>Section 186(4) of the Companies Act, 2013 </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a:lnSpc>
                <a:spcPct val="107000"/>
              </a:lnSpc>
              <a:spcAft>
                <a:spcPts val="800"/>
              </a:spcAft>
              <a:buNone/>
            </a:pPr>
            <a:r>
              <a:rPr lang="en-US" dirty="0">
                <a:solidFill>
                  <a:srgbClr val="000000"/>
                </a:solidFill>
                <a:latin typeface="+mn-lt"/>
              </a:rPr>
              <a:t>The loans and advances were given to the subsidiary companies. However, the purpose for which such loans were given has not been disclosed. </a:t>
            </a:r>
          </a:p>
          <a:p>
            <a:pPr marL="118745" eaLnBrk="1" fontAlgn="auto" hangingPunct="1">
              <a:buClr>
                <a:srgbClr val="1A966D"/>
              </a:buClr>
              <a:defRPr/>
            </a:pPr>
            <a:endParaRPr lang="en-GB" dirty="0">
              <a:ea typeface="PT Sans Narrow" panose="020B0506020203020204"/>
              <a:cs typeface="PT Sans Narrow" panose="020B0506020203020204"/>
              <a:sym typeface="PT Sans Narrow" panose="020B0506020203020204"/>
            </a:endParaRPr>
          </a:p>
          <a:p>
            <a:pPr eaLnBrk="1" fontAlgn="auto" hangingPunct="1">
              <a:buClr>
                <a:srgbClr val="00B0F0"/>
              </a:buClr>
              <a:buFont typeface="Arial" panose="020B0604020202020204" pitchFamily="34" charset="0"/>
              <a:buChar char="•"/>
              <a:defRPr/>
            </a:pPr>
            <a:endParaRPr lang="en-US" dirty="0">
              <a:latin typeface="+mn-lt"/>
            </a:endParaRPr>
          </a:p>
          <a:p>
            <a:pPr marL="0" indent="0" algn="just" eaLnBrk="1" fontAlgn="auto" hangingPunct="1">
              <a:buClr>
                <a:srgbClr val="00B0F0"/>
              </a:buClr>
              <a:buNone/>
              <a:tabLst>
                <a:tab pos="122555" algn="l"/>
              </a:tabLst>
              <a:defRPr/>
            </a:pPr>
            <a:r>
              <a:rPr lang="en-IN" dirty="0">
                <a:latin typeface="+mn-lt"/>
                <a:ea typeface="PT Sans Narrow" panose="020B0506020203020204"/>
                <a:cs typeface="PT Sans Narrow" panose="020B0506020203020204"/>
                <a:sym typeface="PT Sans Narrow" panose="020B0506020203020204"/>
              </a:rPr>
              <a:t> </a:t>
            </a:r>
            <a:endParaRPr lang="en-US" dirty="0">
              <a:latin typeface="+mn-lt"/>
            </a:endParaRPr>
          </a:p>
          <a:p>
            <a:pPr marL="0" indent="0" algn="just" eaLnBrk="1" fontAlgn="auto" hangingPunct="1">
              <a:buClr>
                <a:schemeClr val="dk2"/>
              </a:buClr>
              <a:buSzPts val="1800"/>
              <a:buNone/>
              <a:defRPr/>
            </a:pPr>
            <a:endParaRPr lang="en-IN" dirty="0">
              <a:latin typeface="+mn-lt"/>
              <a:ea typeface="Times New Roman" panose="02020603050405020304" pitchFamily="18" charset="0"/>
              <a:cs typeface="Times New Roman" panose="02020603050405020304" pitchFamily="18" charset="0"/>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BB6CEF3E-4AD3-44F8-2024-CD8516BDAD73}"/>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74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6;p33">
            <a:extLst>
              <a:ext uri="{FF2B5EF4-FFF2-40B4-BE49-F238E27FC236}">
                <a16:creationId xmlns:a16="http://schemas.microsoft.com/office/drawing/2014/main" id="{C1744945-DAF7-8C29-DC77-CFA5A93FD1CF}"/>
              </a:ext>
            </a:extLst>
          </p:cNvPr>
          <p:cNvSpPr txBox="1">
            <a:spLocks/>
          </p:cNvSpPr>
          <p:nvPr/>
        </p:nvSpPr>
        <p:spPr bwMode="auto">
          <a:xfrm>
            <a:off x="1810348" y="682072"/>
            <a:ext cx="8571300" cy="8745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2000" b="1" i="0" u="none" strike="noStrike" cap="none">
                <a:solidFill>
                  <a:schemeClr val="bg1"/>
                </a:solidFill>
                <a:latin typeface="Calibri" panose="020F0502020204030204" pitchFamily="34" charset="0"/>
                <a:ea typeface="PT Sans Narrow"/>
                <a:cs typeface="Calibri" panose="020F0502020204030204" pitchFamily="34" charset="0"/>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lgn="ctr"/>
            <a:r>
              <a:rPr lang="en-GB" sz="4800" kern="1200" dirty="0">
                <a:solidFill>
                  <a:schemeClr val="accent5">
                    <a:lumMod val="50000"/>
                  </a:schemeClr>
                </a:solidFill>
                <a:effectLst>
                  <a:outerShdw blurRad="38100" dist="38100" dir="2700000" algn="tl">
                    <a:srgbClr val="000000">
                      <a:alpha val="43137"/>
                    </a:srgbClr>
                  </a:outerShdw>
                </a:effectLst>
                <a:ea typeface="+mj-ea"/>
                <a:sym typeface="Arial"/>
              </a:rPr>
              <a:t>THANK YOU</a:t>
            </a:r>
          </a:p>
        </p:txBody>
      </p:sp>
      <p:pic>
        <p:nvPicPr>
          <p:cNvPr id="3" name="Picture 2">
            <a:extLst>
              <a:ext uri="{FF2B5EF4-FFF2-40B4-BE49-F238E27FC236}">
                <a16:creationId xmlns:a16="http://schemas.microsoft.com/office/drawing/2014/main" id="{22C3BB93-0139-C6D6-4958-8E309F3BA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426" y="1808044"/>
            <a:ext cx="1783147" cy="1790968"/>
          </a:xfrm>
          <a:prstGeom prst="rect">
            <a:avLst/>
          </a:prstGeom>
          <a:noFill/>
          <a:ln>
            <a:noFill/>
          </a:ln>
        </p:spPr>
      </p:pic>
      <p:sp>
        <p:nvSpPr>
          <p:cNvPr id="7" name="TextBox 6">
            <a:extLst>
              <a:ext uri="{FF2B5EF4-FFF2-40B4-BE49-F238E27FC236}">
                <a16:creationId xmlns:a16="http://schemas.microsoft.com/office/drawing/2014/main" id="{9B06A819-687F-0D57-1160-D18B68AB0463}"/>
              </a:ext>
            </a:extLst>
          </p:cNvPr>
          <p:cNvSpPr txBox="1"/>
          <p:nvPr/>
        </p:nvSpPr>
        <p:spPr>
          <a:xfrm>
            <a:off x="3155079" y="3977942"/>
            <a:ext cx="5881837" cy="2482731"/>
          </a:xfrm>
          <a:prstGeom prst="rect">
            <a:avLst/>
          </a:prstGeom>
          <a:noFill/>
        </p:spPr>
        <p:txBody>
          <a:bodyPr wrap="square">
            <a:spAutoFit/>
          </a:bodyPr>
          <a:lstStyle/>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Financial Reporting Review Board</a:t>
            </a: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The Institute of Chartered Accountants of India</a:t>
            </a: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A- 29, Sector 62, Noida, Uttar Pradesh 201309</a:t>
            </a:r>
          </a:p>
          <a:p>
            <a:pPr indent="457200" algn="ctr">
              <a:spcAft>
                <a:spcPts val="200"/>
              </a:spcAft>
            </a:pPr>
            <a:endPar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Office Phone: +91-0120-3045882/962/982</a:t>
            </a: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Email: frrb@icai.in</a:t>
            </a: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Website : https://frrb.icai.org/ </a:t>
            </a:r>
          </a:p>
          <a:p>
            <a:pPr indent="457200" algn="ctr">
              <a:spcAft>
                <a:spcPts val="200"/>
              </a:spcAft>
            </a:pP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X Handle: @</a:t>
            </a:r>
            <a:r>
              <a:rPr lang="en-IN" sz="1600" b="1" u="sng"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https://twitter.com/frrbicai</a:t>
            </a:r>
            <a:r>
              <a:rPr lang="en-IN" sz="1600" b="1" kern="10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pPr algn="ctr" fontAlgn="base"/>
            <a:endParaRPr lang="en-IN" sz="1400" b="0" i="0" dirty="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53FC-A8CF-D1AB-C33E-2EB380CB33DE}"/>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F27E39F-BB5C-932B-2373-4E1F7FF6EE53}"/>
              </a:ext>
            </a:extLst>
          </p:cNvPr>
          <p:cNvSpPr>
            <a:spLocks noGrp="1"/>
          </p:cNvSpPr>
          <p:nvPr>
            <p:ph type="title"/>
          </p:nvPr>
        </p:nvSpPr>
        <p:spPr>
          <a:xfrm>
            <a:off x="842963" y="77788"/>
            <a:ext cx="8967787" cy="531812"/>
          </a:xfrm>
        </p:spPr>
        <p:txBody>
          <a:bodyPr/>
          <a:lstStyle/>
          <a:p>
            <a:pPr eaLnBrk="1" hangingPunct="1"/>
            <a:r>
              <a:rPr lang="en-IN" altLang="en-US" dirty="0"/>
              <a:t>Disclosures regarding Related Party</a:t>
            </a:r>
          </a:p>
        </p:txBody>
      </p:sp>
      <p:sp>
        <p:nvSpPr>
          <p:cNvPr id="8" name="Text Placeholder 2">
            <a:extLst>
              <a:ext uri="{FF2B5EF4-FFF2-40B4-BE49-F238E27FC236}">
                <a16:creationId xmlns:a16="http://schemas.microsoft.com/office/drawing/2014/main" id="{970A443D-5517-7F2B-ED52-FD73340C0FC1}"/>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Font typeface="Calibri" panose="020F0502020204030204" pitchFamily="34" charset="0"/>
              <a:buNone/>
              <a:defRPr/>
            </a:pPr>
            <a:r>
              <a:rPr lang="en-US" dirty="0">
                <a:latin typeface="+mn-lt"/>
                <a:ea typeface="MS Mincho" panose="02020609040205080304" pitchFamily="49" charset="-128"/>
              </a:rPr>
              <a:t>In the Related Party Disclosure, receivables from redeemable preference shares pertaining to an enterprise controlled by the company (i.e. a related party), were disclosed. However, under Note on Non-current loans this line item ‘Receivable from redeemable preference shares’, was not classified as ‘due from a related party’.</a:t>
            </a:r>
            <a:endParaRPr lang="en-GB" dirty="0">
              <a:latin typeface="+mn-lt"/>
              <a:ea typeface="MS Mincho" panose="02020609040205080304" pitchFamily="49" charset="-128"/>
              <a:sym typeface="Palatino Linotype" panose="02040502050505030304"/>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Font typeface="Calibri" panose="020F0502020204030204" pitchFamily="34" charset="0"/>
              <a:buNone/>
              <a:defRPr/>
            </a:pPr>
            <a:r>
              <a:rPr lang="en-US" dirty="0">
                <a:latin typeface="+mn-lt"/>
                <a:ea typeface="MS Mincho" panose="02020609040205080304" pitchFamily="49" charset="-128"/>
              </a:rPr>
              <a:t>P</a:t>
            </a:r>
            <a:r>
              <a:rPr lang="en-IN" dirty="0" err="1">
                <a:latin typeface="+mn-lt"/>
                <a:ea typeface="MS Mincho" panose="02020609040205080304" pitchFamily="49" charset="-128"/>
              </a:rPr>
              <a:t>aragraph</a:t>
            </a:r>
            <a:r>
              <a:rPr lang="en-IN" dirty="0">
                <a:latin typeface="+mn-lt"/>
                <a:ea typeface="MS Mincho" panose="02020609040205080304" pitchFamily="49" charset="-128"/>
              </a:rPr>
              <a:t> 8.1.10 of Guidance Note on Division II - Ind AS Schedule III to the Companies Act, 2013</a:t>
            </a:r>
            <a:endParaRPr lang="en-GB" dirty="0">
              <a:latin typeface="+mn-lt"/>
              <a:ea typeface="MS Mincho" panose="02020609040205080304" pitchFamily="49" charset="-128"/>
              <a:sym typeface="Palatino Linotype" panose="02040502050505030304"/>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Font typeface="Calibri" panose="020F0502020204030204" pitchFamily="34" charset="0"/>
              <a:buNone/>
              <a:defRPr/>
            </a:pPr>
            <a:r>
              <a:rPr lang="en-US" dirty="0">
                <a:latin typeface="+mn-lt"/>
                <a:ea typeface="MS Mincho" panose="02020609040205080304" pitchFamily="49" charset="-128"/>
              </a:rPr>
              <a:t>The receivables from related parties need to be sub-classified as ‘from a related party’ under the head Non-current loans. </a:t>
            </a:r>
            <a:endParaRPr lang="en-IN" b="1" i="1" dirty="0">
              <a:latin typeface="+mn-lt"/>
              <a:ea typeface="MS Mincho" panose="02020609040205080304" pitchFamily="49" charset="-128"/>
            </a:endParaRPr>
          </a:p>
          <a:p>
            <a:pPr marL="0" indent="0" algn="just" eaLnBrk="1" fontAlgn="auto" hangingPunct="1">
              <a:buClr>
                <a:schemeClr val="dk2"/>
              </a:buClr>
              <a:buSzPts val="1800"/>
              <a:buNone/>
              <a:defRPr/>
            </a:pPr>
            <a:r>
              <a:rPr lang="en-IN" dirty="0">
                <a:latin typeface="+mn-lt"/>
                <a:ea typeface="MS Mincho" panose="02020609040205080304" pitchFamily="49" charset="-128"/>
              </a:rPr>
              <a:t>Further, it was viewed that </a:t>
            </a:r>
            <a:r>
              <a:rPr lang="en-US" dirty="0">
                <a:latin typeface="+mn-lt"/>
                <a:ea typeface="MS Mincho" panose="02020609040205080304" pitchFamily="49" charset="-128"/>
              </a:rPr>
              <a:t>the nature of line item “Receivable from Redeemable Preference Shares” is not clear. For better understanding, it should have been clearly stated.</a:t>
            </a:r>
            <a:endParaRPr lang="en-IN" dirty="0">
              <a:latin typeface="+mn-lt"/>
              <a:ea typeface="MS Mincho" panose="02020609040205080304" pitchFamily="49" charset="-128"/>
            </a:endParaRP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7704A227-547D-CB41-286C-9E6A4020C18C}"/>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5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2B700-16B4-4176-2B80-B332D714821C}"/>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400A846F-9854-94C1-17D1-7F837BC2687D}"/>
              </a:ext>
            </a:extLst>
          </p:cNvPr>
          <p:cNvSpPr>
            <a:spLocks noGrp="1"/>
          </p:cNvSpPr>
          <p:nvPr>
            <p:ph type="title"/>
          </p:nvPr>
        </p:nvSpPr>
        <p:spPr>
          <a:xfrm>
            <a:off x="842963" y="77788"/>
            <a:ext cx="8967787" cy="531812"/>
          </a:xfrm>
        </p:spPr>
        <p:txBody>
          <a:bodyPr/>
          <a:lstStyle/>
          <a:p>
            <a:pPr eaLnBrk="1" hangingPunct="1"/>
            <a:r>
              <a:rPr lang="en-IN" altLang="en-US" dirty="0"/>
              <a:t>Disclosures regarding Terms of Repayments</a:t>
            </a:r>
          </a:p>
        </p:txBody>
      </p:sp>
      <p:sp>
        <p:nvSpPr>
          <p:cNvPr id="8" name="Text Placeholder 2">
            <a:extLst>
              <a:ext uri="{FF2B5EF4-FFF2-40B4-BE49-F238E27FC236}">
                <a16:creationId xmlns:a16="http://schemas.microsoft.com/office/drawing/2014/main" id="{721AFD03-192B-4BC5-8ADE-94E4D5578C68}"/>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Terms of repayment of loans were not disclosed.</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Note 6 E I (vi) of General Instructions for preparation of Balance Sheet given under Part I, Division II – Ind AS Schedule III to the Companies Act, 2013</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The disclosure for terms of repayment of term loans and other loans should be provided in the financial statements. </a:t>
            </a: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75E2B54F-AF40-B339-F256-82F5C8FFA348}"/>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6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31F9-0D8E-E224-533F-CE9E89F445B4}"/>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8AB3150A-B7AB-F2FF-9E01-9D79289E8D86}"/>
              </a:ext>
            </a:extLst>
          </p:cNvPr>
          <p:cNvSpPr>
            <a:spLocks noGrp="1"/>
          </p:cNvSpPr>
          <p:nvPr>
            <p:ph type="title"/>
          </p:nvPr>
        </p:nvSpPr>
        <p:spPr>
          <a:xfrm>
            <a:off x="842963" y="77788"/>
            <a:ext cx="8967787" cy="531812"/>
          </a:xfrm>
        </p:spPr>
        <p:txBody>
          <a:bodyPr/>
          <a:lstStyle/>
          <a:p>
            <a:pPr eaLnBrk="1" hangingPunct="1"/>
            <a:r>
              <a:rPr lang="en-IN" dirty="0"/>
              <a:t>Disclosure regarding Fair value Gain from Instruments categorised as FVTPL</a:t>
            </a:r>
            <a:endParaRPr lang="en-IN" altLang="en-US" dirty="0"/>
          </a:p>
        </p:txBody>
      </p:sp>
      <p:sp>
        <p:nvSpPr>
          <p:cNvPr id="8" name="Text Placeholder 2">
            <a:extLst>
              <a:ext uri="{FF2B5EF4-FFF2-40B4-BE49-F238E27FC236}">
                <a16:creationId xmlns:a16="http://schemas.microsoft.com/office/drawing/2014/main" id="{852C7683-B273-7081-545E-E21F2B799A17}"/>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rPr>
              <a:t>Gain on fair valuation of derivatives (FVTPL) </a:t>
            </a:r>
            <a:r>
              <a:rPr lang="en-IN" sz="1800" dirty="0">
                <a:latin typeface="+mn-lt"/>
                <a:ea typeface="Times New Roman" panose="02020603050405020304" pitchFamily="18" charset="0"/>
                <a:cs typeface="Times New Roman" panose="02020603050405020304" pitchFamily="18" charset="0"/>
              </a:rPr>
              <a:t>was disclosed under ‘Other Operating Income’. </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US" dirty="0">
                <a:latin typeface="+mn-lt"/>
              </a:rPr>
              <a:t>Paragraph 20(a) of Ind AS 107 read with paragraph 9.2 of Guidance Note on Division II - Ind AS Schedule III to the Companies Act, 2013</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US" dirty="0">
                <a:latin typeface="+mn-lt"/>
              </a:rPr>
              <a:t>‘Gain on </a:t>
            </a:r>
            <a:r>
              <a:rPr lang="en-US" dirty="0">
                <a:latin typeface="+mn-lt"/>
                <a:ea typeface="Times New Roman" panose="02020603050405020304" pitchFamily="18" charset="0"/>
              </a:rPr>
              <a:t>fair valuation of derivatives’’ should be disclosed under the head ‘Non-Operating Income’ with explicit disclosure as ‘Gain on fair valuation of derivatives at FVTPL’.</a:t>
            </a: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18A526CC-98D2-93A3-5F88-CC62F8BF64A3}"/>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4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5C30-7EBF-9C7B-BC42-4FDC46DC4B60}"/>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3361AB66-124C-66EB-B71C-04B4A72A1A47}"/>
              </a:ext>
            </a:extLst>
          </p:cNvPr>
          <p:cNvSpPr>
            <a:spLocks noGrp="1"/>
          </p:cNvSpPr>
          <p:nvPr>
            <p:ph type="title"/>
          </p:nvPr>
        </p:nvSpPr>
        <p:spPr>
          <a:xfrm>
            <a:off x="842963" y="77788"/>
            <a:ext cx="8967787" cy="531812"/>
          </a:xfrm>
        </p:spPr>
        <p:txBody>
          <a:bodyPr/>
          <a:lstStyle/>
          <a:p>
            <a:pPr eaLnBrk="1" hangingPunct="1"/>
            <a:r>
              <a:rPr lang="en-IN" altLang="en-US" dirty="0"/>
              <a:t>Disclosures regarding cost of material consumed</a:t>
            </a:r>
          </a:p>
        </p:txBody>
      </p:sp>
      <p:sp>
        <p:nvSpPr>
          <p:cNvPr id="8" name="Text Placeholder 2">
            <a:extLst>
              <a:ext uri="{FF2B5EF4-FFF2-40B4-BE49-F238E27FC236}">
                <a16:creationId xmlns:a16="http://schemas.microsoft.com/office/drawing/2014/main" id="{3E3FA40F-0FEE-4035-88E0-202676A37058}"/>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US" dirty="0">
                <a:solidFill>
                  <a:srgbClr val="0D0D0D"/>
                </a:solidFill>
                <a:latin typeface="+mn-lt"/>
                <a:ea typeface="Times New Roman" panose="02020603050405020304" pitchFamily="18" charset="0"/>
                <a:cs typeface="Times New Roman" panose="02020603050405020304" pitchFamily="18" charset="0"/>
              </a:rPr>
              <a:t>The cost of material consumed was not disclosed in the Statement of Profit and Loss. It was observed that it have been grouped under 'Purchases of Stock in Trade and Raw Material' and 'Changes in Inventories of Finished Goods and Stock-in-trade’. </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Format given under Part II – Statement of Profit and Loss, Division II – Ind AS Schedule III to the Companies Act, 2013</a:t>
            </a: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The</a:t>
            </a:r>
            <a:r>
              <a:rPr lang="en-IN" b="1" i="1" dirty="0">
                <a:solidFill>
                  <a:schemeClr val="accent1">
                    <a:lumMod val="75000"/>
                  </a:schemeClr>
                </a:solidFill>
                <a:latin typeface="+mn-lt"/>
                <a:cs typeface="Times New Roman" panose="02020603050405020304" pitchFamily="18" charset="0"/>
              </a:rPr>
              <a:t> </a:t>
            </a:r>
            <a:r>
              <a:rPr lang="en-IN" dirty="0">
                <a:latin typeface="+mn-lt"/>
                <a:ea typeface="Times New Roman" panose="02020603050405020304" pitchFamily="18" charset="0"/>
                <a:cs typeface="Times New Roman" panose="02020603050405020304" pitchFamily="18" charset="0"/>
              </a:rPr>
              <a:t>cost of material consumed should have been separately disclosed on the face of Statement of Profit and Loss. </a:t>
            </a: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2756233B-7580-F40E-8C99-D9DD1E02F48F}"/>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C1D4-9597-2605-AFA0-AB8FF81C8A8C}"/>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B614F7E4-4D2F-A287-BFBE-76DFBFF338F0}"/>
              </a:ext>
            </a:extLst>
          </p:cNvPr>
          <p:cNvSpPr>
            <a:spLocks noGrp="1"/>
          </p:cNvSpPr>
          <p:nvPr>
            <p:ph type="title"/>
          </p:nvPr>
        </p:nvSpPr>
        <p:spPr>
          <a:xfrm>
            <a:off x="842963" y="77788"/>
            <a:ext cx="8967787" cy="531812"/>
          </a:xfrm>
        </p:spPr>
        <p:txBody>
          <a:bodyPr/>
          <a:lstStyle/>
          <a:p>
            <a:pPr eaLnBrk="1" hangingPunct="1"/>
            <a:r>
              <a:rPr lang="en-IN" altLang="en-US" dirty="0"/>
              <a:t>Disclosures regarding nature &amp; purpose of reserves</a:t>
            </a:r>
          </a:p>
        </p:txBody>
      </p:sp>
      <p:sp>
        <p:nvSpPr>
          <p:cNvPr id="8" name="Text Placeholder 2">
            <a:extLst>
              <a:ext uri="{FF2B5EF4-FFF2-40B4-BE49-F238E27FC236}">
                <a16:creationId xmlns:a16="http://schemas.microsoft.com/office/drawing/2014/main" id="{7D3CB52F-B92B-6DDB-B3D6-400C2A86841D}"/>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latin typeface="+mn-lt"/>
                <a:cs typeface="Times New Roman" panose="02020603050405020304" pitchFamily="18" charset="0"/>
              </a:rPr>
              <a:t>The </a:t>
            </a:r>
            <a:r>
              <a:rPr lang="en-IN" dirty="0">
                <a:latin typeface="+mn-lt"/>
                <a:ea typeface="Times New Roman" panose="02020603050405020304" pitchFamily="18" charset="0"/>
                <a:cs typeface="Times New Roman" panose="02020603050405020304" pitchFamily="18" charset="0"/>
              </a:rPr>
              <a:t>nature and purpose of various reserves have not been disclosed.</a:t>
            </a: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latin typeface="+mn-lt"/>
                <a:cs typeface="Times New Roman" panose="02020603050405020304" pitchFamily="18" charset="0"/>
              </a:rPr>
              <a:t>Paragraph 79 (b) of Ind AS 1 read with Paragraph 8.2.2.1 given under Guidance Note on Division II – Ind AS Schedule III to the Companies Act, 2013</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latin typeface="+mn-lt"/>
                <a:cs typeface="Times New Roman" panose="02020603050405020304" pitchFamily="18" charset="0"/>
              </a:rPr>
              <a:t>A description of the nature and purpose of each reserve within equity </a:t>
            </a:r>
            <a:r>
              <a:rPr lang="en-IN" dirty="0">
                <a:latin typeface="+mn-lt"/>
                <a:ea typeface="Times New Roman" panose="02020603050405020304" pitchFamily="18" charset="0"/>
                <a:cs typeface="Times New Roman" panose="02020603050405020304" pitchFamily="18" charset="0"/>
              </a:rPr>
              <a:t>should be disclosed. </a:t>
            </a: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7A277868-CEAF-5394-0052-09F13AAAAA62}"/>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04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5535-CE44-4556-7944-7EB202B97253}"/>
            </a:ext>
          </a:extLst>
        </p:cNvPr>
        <p:cNvGrpSpPr/>
        <p:nvPr/>
      </p:nvGrpSpPr>
      <p:grpSpPr>
        <a:xfrm>
          <a:off x="0" y="0"/>
          <a:ext cx="0" cy="0"/>
          <a:chOff x="0" y="0"/>
          <a:chExt cx="0" cy="0"/>
        </a:xfrm>
      </p:grpSpPr>
      <p:sp>
        <p:nvSpPr>
          <p:cNvPr id="45058" name="Title 1">
            <a:extLst>
              <a:ext uri="{FF2B5EF4-FFF2-40B4-BE49-F238E27FC236}">
                <a16:creationId xmlns:a16="http://schemas.microsoft.com/office/drawing/2014/main" id="{13BB1F7B-95E7-4D28-2A34-FE3E9EFAFF1F}"/>
              </a:ext>
            </a:extLst>
          </p:cNvPr>
          <p:cNvSpPr>
            <a:spLocks noGrp="1"/>
          </p:cNvSpPr>
          <p:nvPr>
            <p:ph type="title"/>
          </p:nvPr>
        </p:nvSpPr>
        <p:spPr>
          <a:xfrm>
            <a:off x="842963" y="77788"/>
            <a:ext cx="8967787" cy="531812"/>
          </a:xfrm>
        </p:spPr>
        <p:txBody>
          <a:bodyPr/>
          <a:lstStyle/>
          <a:p>
            <a:pPr eaLnBrk="1" hangingPunct="1"/>
            <a:r>
              <a:rPr lang="en-IN" altLang="en-US" dirty="0"/>
              <a:t>Disclosures regarding Doubtful Advances</a:t>
            </a:r>
          </a:p>
        </p:txBody>
      </p:sp>
      <p:sp>
        <p:nvSpPr>
          <p:cNvPr id="8" name="Text Placeholder 2">
            <a:extLst>
              <a:ext uri="{FF2B5EF4-FFF2-40B4-BE49-F238E27FC236}">
                <a16:creationId xmlns:a16="http://schemas.microsoft.com/office/drawing/2014/main" id="{F2742A09-E1C7-9DDF-8AE3-8E5435D3676B}"/>
              </a:ext>
            </a:extLst>
          </p:cNvPr>
          <p:cNvSpPr>
            <a:spLocks noGrp="1"/>
          </p:cNvSpPr>
          <p:nvPr>
            <p:ph idx="1"/>
          </p:nvPr>
        </p:nvSpPr>
        <p:spPr>
          <a:xfrm>
            <a:off x="355600" y="990600"/>
            <a:ext cx="11434763" cy="5963092"/>
          </a:xfrm>
        </p:spPr>
        <p:txBody>
          <a:bodyPr rtlCol="0">
            <a:noAutofit/>
          </a:bodyPr>
          <a:lstStyle/>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Case: </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Significant</a:t>
            </a:r>
            <a:r>
              <a:rPr lang="en-IN" b="1" i="1" dirty="0">
                <a:solidFill>
                  <a:schemeClr val="accent1">
                    <a:lumMod val="75000"/>
                  </a:schemeClr>
                </a:solidFill>
                <a:latin typeface="+mn-lt"/>
                <a:cs typeface="Times New Roman" panose="02020603050405020304" pitchFamily="18" charset="0"/>
              </a:rPr>
              <a:t> </a:t>
            </a:r>
            <a:r>
              <a:rPr lang="en-IN" dirty="0">
                <a:solidFill>
                  <a:srgbClr val="000000"/>
                </a:solidFill>
                <a:latin typeface="+mn-lt"/>
                <a:ea typeface="Times New Roman" panose="02020603050405020304" pitchFamily="18" charset="0"/>
                <a:cs typeface="Times New Roman" panose="02020603050405020304" pitchFamily="18" charset="0"/>
              </a:rPr>
              <a:t>balance of other advances has been disclosed. </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IN" b="1" i="1" u="sng" dirty="0">
                <a:solidFill>
                  <a:schemeClr val="accent1">
                    <a:lumMod val="75000"/>
                  </a:schemeClr>
                </a:solidFill>
                <a:latin typeface="+mn-lt"/>
              </a:rPr>
              <a:t>Requirements:</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Note 6A X (ii) of </a:t>
            </a:r>
            <a:r>
              <a:rPr lang="en-IN" dirty="0">
                <a:latin typeface="+mn-lt"/>
                <a:cs typeface="Times New Roman" panose="02020603050405020304" pitchFamily="18" charset="0"/>
              </a:rPr>
              <a:t>General Instructions for preparation of Balance Sheet given under Part I, Division II – Ind AS Schedule III to the Companies Act, 2013</a:t>
            </a:r>
            <a:endParaRPr lang="en-IN" b="1" i="1" u="sng" dirty="0">
              <a:solidFill>
                <a:schemeClr val="accent1">
                  <a:lumMod val="75000"/>
                </a:schemeClr>
              </a:solidFill>
              <a:latin typeface="+mn-lt"/>
            </a:endParaRPr>
          </a:p>
          <a:p>
            <a:pPr marL="0" indent="0" algn="just" eaLnBrk="1" fontAlgn="auto" hangingPunct="1">
              <a:buClr>
                <a:schemeClr val="dk2"/>
              </a:buClr>
              <a:buSzPts val="1800"/>
              <a:buNone/>
              <a:defRPr/>
            </a:pPr>
            <a:r>
              <a:rPr lang="en-GB" b="1" i="1" u="sng" dirty="0">
                <a:solidFill>
                  <a:schemeClr val="accent1">
                    <a:lumMod val="75000"/>
                  </a:schemeClr>
                </a:solidFill>
                <a:latin typeface="+mn-lt"/>
                <a:sym typeface="Palatino Linotype" panose="02040502050505030304"/>
              </a:rPr>
              <a:t>Observations:</a:t>
            </a:r>
          </a:p>
          <a:p>
            <a:pPr marL="0" indent="0" algn="just" eaLnBrk="1" fontAlgn="auto" hangingPunct="1">
              <a:buClr>
                <a:schemeClr val="dk2"/>
              </a:buClr>
              <a:buSzPts val="1800"/>
              <a:buNone/>
              <a:defRPr/>
            </a:pPr>
            <a:r>
              <a:rPr lang="en-IN" dirty="0">
                <a:solidFill>
                  <a:srgbClr val="000000"/>
                </a:solidFill>
                <a:latin typeface="+mn-lt"/>
                <a:cs typeface="Times New Roman" panose="02020603050405020304" pitchFamily="18" charset="0"/>
              </a:rPr>
              <a:t>The</a:t>
            </a:r>
            <a:r>
              <a:rPr lang="en-IN" b="1" i="1" dirty="0">
                <a:solidFill>
                  <a:schemeClr val="accent1">
                    <a:lumMod val="75000"/>
                  </a:schemeClr>
                </a:solidFill>
                <a:latin typeface="+mn-lt"/>
              </a:rPr>
              <a:t> </a:t>
            </a:r>
            <a:r>
              <a:rPr lang="en-IN" dirty="0">
                <a:solidFill>
                  <a:srgbClr val="000000"/>
                </a:solidFill>
                <a:latin typeface="+mn-lt"/>
                <a:ea typeface="Times New Roman" panose="02020603050405020304" pitchFamily="18" charset="0"/>
                <a:cs typeface="Times New Roman" panose="02020603050405020304" pitchFamily="18" charset="0"/>
              </a:rPr>
              <a:t>nature of these advances has not been disclosed. </a:t>
            </a:r>
          </a:p>
          <a:p>
            <a:pPr marL="0" indent="0" algn="just" eaLnBrk="1" fontAlgn="auto" hangingPunct="1">
              <a:buClr>
                <a:schemeClr val="dk2"/>
              </a:buClr>
              <a:buSzPts val="1800"/>
              <a:buNone/>
              <a:defRPr/>
            </a:pPr>
            <a:endParaRPr lang="en-IN" dirty="0">
              <a:solidFill>
                <a:srgbClr val="000000"/>
              </a:solidFill>
              <a:latin typeface="+mn-lt"/>
              <a:ea typeface="Times New Roman" panose="02020603050405020304" pitchFamily="18" charset="0"/>
              <a:cs typeface="Times New Roman" panose="02020603050405020304" pitchFamily="18" charset="0"/>
            </a:endParaRPr>
          </a:p>
          <a:p>
            <a:pPr algn="just" eaLnBrk="1" fontAlgn="auto" hangingPunct="1">
              <a:buClr>
                <a:srgbClr val="00B0F0"/>
              </a:buClr>
              <a:buFont typeface="Calibri" panose="020F0502020204030204" pitchFamily="34" charset="0"/>
              <a:buNone/>
              <a:tabLst>
                <a:tab pos="122555" algn="l"/>
              </a:tabLst>
              <a:defRPr/>
            </a:pPr>
            <a:endParaRPr lang="en-IN" dirty="0">
              <a:ea typeface="PT Sans Narrow" panose="020B0506020203020204"/>
              <a:cs typeface="PT Sans Narrow" panose="020B0506020203020204"/>
              <a:sym typeface="PT Sans Narrow" panose="020B0506020203020204"/>
            </a:endParaRPr>
          </a:p>
          <a:p>
            <a:pPr algn="just" eaLnBrk="1" fontAlgn="auto" hangingPunct="1">
              <a:buClr>
                <a:srgbClr val="00B0F0"/>
              </a:buClr>
              <a:buFont typeface="Calibri" panose="020F0502020204030204" pitchFamily="34" charset="0"/>
              <a:buNone/>
              <a:tabLst>
                <a:tab pos="122555" algn="l"/>
              </a:tabLst>
              <a:defRPr/>
            </a:pPr>
            <a:endParaRPr lang="en-US" dirty="0">
              <a:ea typeface="PT Sans Narrow" panose="020B0506020203020204"/>
              <a:cs typeface="PT Sans Narrow" panose="020B0506020203020204"/>
              <a:sym typeface="Open Sans" panose="020B0606030504020204"/>
            </a:endParaRPr>
          </a:p>
          <a:p>
            <a:pPr algn="just" eaLnBrk="1" fontAlgn="auto" hangingPunct="1">
              <a:buClr>
                <a:srgbClr val="00B0F0"/>
              </a:buClr>
              <a:tabLst>
                <a:tab pos="122555" algn="l"/>
              </a:tabLst>
              <a:defRPr/>
            </a:pPr>
            <a:endParaRPr lang="en-IN" b="1" dirty="0">
              <a:latin typeface="+mn-lt"/>
              <a:ea typeface="PT Sans Narrow" panose="020B0506020203020204"/>
              <a:cs typeface="PT Sans Narrow" panose="020B0506020203020204"/>
              <a:sym typeface="PT Sans Narrow" panose="020B0506020203020204"/>
            </a:endParaRPr>
          </a:p>
          <a:p>
            <a:pPr marL="499745" indent="-381000" eaLnBrk="1" fontAlgn="auto" hangingPunct="1">
              <a:buClr>
                <a:srgbClr val="1A966D"/>
              </a:buClr>
              <a:buFont typeface="Wingdings" panose="05000000000000000000" pitchFamily="2" charset="2"/>
              <a:buChar char="§"/>
              <a:defRPr/>
            </a:pPr>
            <a:endParaRPr lang="en-IN" dirty="0">
              <a:latin typeface="+mn-lt"/>
              <a:ea typeface="PT Sans Narrow" panose="020B0506020203020204"/>
              <a:cs typeface="PT Sans Narrow" panose="020B0506020203020204"/>
              <a:sym typeface="PT Sans Narrow" panose="020B0506020203020204"/>
            </a:endParaRPr>
          </a:p>
          <a:p>
            <a:pPr marL="118745" eaLnBrk="1" fontAlgn="auto" hangingPunct="1">
              <a:buClr>
                <a:srgbClr val="1A966D"/>
              </a:buClr>
              <a:defRPr/>
            </a:pPr>
            <a:endParaRPr lang="en-GB" dirty="0">
              <a:latin typeface="+mn-lt"/>
              <a:ea typeface="PT Sans Narrow" panose="020B0506020203020204"/>
              <a:cs typeface="PT Sans Narrow" panose="020B0506020203020204"/>
              <a:sym typeface="PT Sans Narrow" panose="020B0506020203020204"/>
            </a:endParaRPr>
          </a:p>
          <a:p>
            <a:pPr eaLnBrk="1" fontAlgn="auto" hangingPunct="1">
              <a:defRPr/>
            </a:pPr>
            <a:endParaRPr lang="en-IN" dirty="0">
              <a:latin typeface="+mn-lt"/>
              <a:ea typeface="PT Sans Narrow" panose="020B0506020203020204"/>
              <a:cs typeface="PT Sans Narrow" panose="020B0506020203020204"/>
              <a:sym typeface="PT Sans Narrow" panose="020B0506020203020204"/>
            </a:endParaRPr>
          </a:p>
          <a:p>
            <a:pPr marL="0" indent="0" eaLnBrk="1" fontAlgn="auto" hangingPunct="1">
              <a:buFont typeface="Calibri" panose="020F0502020204030204" pitchFamily="34" charset="0"/>
              <a:buNone/>
              <a:defRPr/>
            </a:pPr>
            <a:endParaRPr lang="en-US" dirty="0">
              <a:latin typeface="+mn-lt"/>
            </a:endParaRPr>
          </a:p>
        </p:txBody>
      </p:sp>
      <p:sp>
        <p:nvSpPr>
          <p:cNvPr id="3" name="TextBox 2">
            <a:extLst>
              <a:ext uri="{FF2B5EF4-FFF2-40B4-BE49-F238E27FC236}">
                <a16:creationId xmlns:a16="http://schemas.microsoft.com/office/drawing/2014/main" id="{A6DAFA0E-A597-36AF-A7C3-DEA3B06ED2E5}"/>
              </a:ext>
            </a:extLst>
          </p:cNvPr>
          <p:cNvSpPr txBox="1"/>
          <p:nvPr/>
        </p:nvSpPr>
        <p:spPr>
          <a:xfrm>
            <a:off x="164122" y="6494585"/>
            <a:ext cx="5578310" cy="523220"/>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Schedule III to The Companies Act, 2013</a:t>
            </a:r>
          </a:p>
          <a:p>
            <a:endPar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599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3289</Words>
  <Application>Microsoft Office PowerPoint</Application>
  <PresentationFormat>Widescreen</PresentationFormat>
  <Paragraphs>402</Paragraphs>
  <Slides>34</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 body</vt:lpstr>
      <vt:lpstr>Calibri</vt:lpstr>
      <vt:lpstr>Wingdings</vt:lpstr>
      <vt:lpstr>Calibri Light</vt:lpstr>
      <vt:lpstr>Arial</vt:lpstr>
      <vt:lpstr>PT Sans Narrow</vt:lpstr>
      <vt:lpstr>Times New Roman</vt:lpstr>
      <vt:lpstr>Office Theme</vt:lpstr>
      <vt:lpstr>Common Non-Compliances on </vt:lpstr>
      <vt:lpstr>Coverage</vt:lpstr>
      <vt:lpstr>Non-Compliances related to  Division II of Schedule III (Ind AS)</vt:lpstr>
      <vt:lpstr>Disclosures regarding Related Party</vt:lpstr>
      <vt:lpstr>Disclosures regarding Terms of Repayments</vt:lpstr>
      <vt:lpstr>Disclosure regarding Fair value Gain from Instruments categorised as FVTPL</vt:lpstr>
      <vt:lpstr>Disclosures regarding cost of material consumed</vt:lpstr>
      <vt:lpstr>Disclosures regarding nature &amp; purpose of reserves</vt:lpstr>
      <vt:lpstr>Disclosures regarding Doubtful Advances</vt:lpstr>
      <vt:lpstr>Disclosures regarding Trade Receivables</vt:lpstr>
      <vt:lpstr>Disclosures regarding Investment in Subsidiaries, Associates and Joint ventures </vt:lpstr>
      <vt:lpstr>Disclosures regarding Fixed Deposit with Banks</vt:lpstr>
      <vt:lpstr>Disclosures regarding unquoted investments</vt:lpstr>
      <vt:lpstr>Disclosures regarding Loans </vt:lpstr>
      <vt:lpstr>Disclosures regarding CSR activities</vt:lpstr>
      <vt:lpstr>Non-Compliances related to  Division I of Schedule III (AS)</vt:lpstr>
      <vt:lpstr>Disclosures regarding Share Capital </vt:lpstr>
      <vt:lpstr>Disclosures regarding Reserve &amp; Surplus </vt:lpstr>
      <vt:lpstr>Disclosures regarding Long Term Borrowings</vt:lpstr>
      <vt:lpstr>Disclosures regarding Loans/Debts</vt:lpstr>
      <vt:lpstr>Disclosures regarding Trade Payable</vt:lpstr>
      <vt:lpstr>Disclosures regarding Employee Benefits</vt:lpstr>
      <vt:lpstr>Disclosures regarding PPE and Intangible Assets</vt:lpstr>
      <vt:lpstr>Disclosures regarding Investments</vt:lpstr>
      <vt:lpstr>Disclosures regarding Inventories</vt:lpstr>
      <vt:lpstr>Disclosures regarding Trade Receivables</vt:lpstr>
      <vt:lpstr>Disclosures regarding Cash &amp; Cash Equivalent</vt:lpstr>
      <vt:lpstr>Disclosures regarding Loans and Advances</vt:lpstr>
      <vt:lpstr>Non compliances  related to  other provisions of Companies Act, 2013</vt:lpstr>
      <vt:lpstr>Non – Disclosure of CIN</vt:lpstr>
      <vt:lpstr>Non – Disclosure of DIN</vt:lpstr>
      <vt:lpstr>Discrepancy in Reporting: Interest  Non-Provisioning not addressed in Section 143(3)(f)</vt:lpstr>
      <vt:lpstr>Non – Disclosure of purpose of loans given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on Non - Compliance of Accounting Standard</dc:title>
  <dc:creator>Isra</dc:creator>
  <cp:lastModifiedBy>CA. Deepak Khetan - ICAI/FRRB/Noida62</cp:lastModifiedBy>
  <cp:revision>778</cp:revision>
  <cp:lastPrinted>2023-05-09T07:57:00Z</cp:lastPrinted>
  <dcterms:created xsi:type="dcterms:W3CDTF">2025-04-03T13:07:37Z</dcterms:created>
  <dcterms:modified xsi:type="dcterms:W3CDTF">2025-04-09T12:28:58Z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FD3EFDA3816745A3829E42ED66BBC217_13</vt:lpwstr>
  </property>
  <property fmtid="{D5CDD505-2E9C-101B-9397-08002B2CF9AE}" pid="3" name="KSOProductBuildVer">
    <vt:lpwstr>1033-12.2.0.20326</vt:lpwstr>
  </property>
</Properties>
</file>