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38"/>
  </p:notesMasterIdLst>
  <p:sldIdLst>
    <p:sldId id="278" r:id="rId2"/>
    <p:sldId id="333" r:id="rId3"/>
    <p:sldId id="334" r:id="rId4"/>
    <p:sldId id="328" r:id="rId5"/>
    <p:sldId id="329" r:id="rId6"/>
    <p:sldId id="330" r:id="rId7"/>
    <p:sldId id="332" r:id="rId8"/>
    <p:sldId id="285" r:id="rId9"/>
    <p:sldId id="335" r:id="rId10"/>
    <p:sldId id="304" r:id="rId11"/>
    <p:sldId id="305" r:id="rId12"/>
    <p:sldId id="292" r:id="rId13"/>
    <p:sldId id="306" r:id="rId14"/>
    <p:sldId id="303" r:id="rId15"/>
    <p:sldId id="308" r:id="rId16"/>
    <p:sldId id="309" r:id="rId17"/>
    <p:sldId id="312" r:id="rId18"/>
    <p:sldId id="310" r:id="rId19"/>
    <p:sldId id="336" r:id="rId20"/>
    <p:sldId id="313" r:id="rId21"/>
    <p:sldId id="314" r:id="rId22"/>
    <p:sldId id="337" r:id="rId23"/>
    <p:sldId id="327" r:id="rId24"/>
    <p:sldId id="315" r:id="rId25"/>
    <p:sldId id="316" r:id="rId26"/>
    <p:sldId id="317" r:id="rId27"/>
    <p:sldId id="318" r:id="rId28"/>
    <p:sldId id="319" r:id="rId29"/>
    <p:sldId id="320" r:id="rId30"/>
    <p:sldId id="282" r:id="rId31"/>
    <p:sldId id="321" r:id="rId32"/>
    <p:sldId id="325" r:id="rId33"/>
    <p:sldId id="326" r:id="rId34"/>
    <p:sldId id="323" r:id="rId35"/>
    <p:sldId id="324" r:id="rId36"/>
    <p:sldId id="264" r:id="rId37"/>
  </p:sldIdLst>
  <p:sldSz cx="19010313" cy="10693400"/>
  <p:notesSz cx="6858000" cy="9144000"/>
  <p:embeddedFontLst>
    <p:embeddedFont>
      <p:font typeface="Canva Sans Bold" panose="020B0803030501040103" pitchFamily="34" charset="0"/>
      <p:regular r:id="rId39"/>
    </p:embeddedFont>
    <p:embeddedFont>
      <p:font typeface="Codec Pro" pitchFamily="2" charset="0"/>
      <p:regular r:id="rId40"/>
    </p:embeddedFont>
    <p:embeddedFont>
      <p:font typeface="Codec Pro Bold" pitchFamily="2" charset="0"/>
      <p:regular r:id="rId41"/>
    </p:embeddedFont>
    <p:embeddedFont>
      <p:font typeface="Days" panose="02000505050000020004" pitchFamily="2" charset="0"/>
      <p:regular r:id="rId42"/>
    </p:embeddedFont>
    <p:embeddedFont>
      <p:font typeface="DM Sans" pitchFamily="2" charset="77"/>
      <p:regular r:id="rId43"/>
      <p:bold r:id="rId44"/>
      <p:italic r:id="rId45"/>
      <p:boldItalic r:id="rId46"/>
    </p:embeddedFont>
    <p:embeddedFont>
      <p:font typeface="DM Sans Bold" pitchFamily="2" charset="77"/>
      <p:regular r:id="rId47"/>
      <p:bold r:id="rId48"/>
    </p:embeddedFont>
    <p:embeddedFont>
      <p:font typeface="Open Sauce Medium" panose="020B0604020202020204" pitchFamily="34" charset="0"/>
      <p:regular r:id="rId49"/>
    </p:embeddedFont>
    <p:embeddedFont>
      <p:font typeface="Palatino Linotype" panose="02040502050505030304" pitchFamily="18" charset="0"/>
      <p:regular r:id="rId50"/>
      <p:bold r:id="rId51"/>
      <p:italic r:id="rId52"/>
      <p:boldItalic r:id="rId53"/>
    </p:embeddedFont>
    <p:embeddedFont>
      <p:font typeface="Verdana" panose="020B0604030504040204" pitchFamily="34" charset="0"/>
      <p:regular r:id="rId54"/>
      <p:bold r:id="rId55"/>
      <p:italic r:id="rId56"/>
      <p:boldItalic r:id="rId5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724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173A"/>
    <a:srgbClr val="6AC6AC"/>
    <a:srgbClr val="CF69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42" d="100"/>
          <a:sy n="42" d="100"/>
        </p:scale>
        <p:origin x="778" y="264"/>
      </p:cViewPr>
      <p:guideLst>
        <p:guide orient="horz" pos="2160"/>
        <p:guide pos="724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font" Target="fonts/font17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font" Target="fonts/font15.fntdata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font" Target="fonts/font18.fntdata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Relationship Id="rId57" Type="http://schemas.openxmlformats.org/officeDocument/2006/relationships/font" Target="fonts/font19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7EDBE0-A739-47AA-B544-B6FEB13D5C0B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5202A97-7039-4208-8BE7-8E2094438803}">
      <dgm:prSet phldrT="[Text]"/>
      <dgm:spPr/>
      <dgm:t>
        <a:bodyPr/>
        <a:lstStyle/>
        <a:p>
          <a:endParaRPr lang="en-IN" dirty="0"/>
        </a:p>
      </dgm:t>
    </dgm:pt>
    <dgm:pt modelId="{AF724A27-FD7F-4EC4-A3D9-6A8C12B5449B}" type="parTrans" cxnId="{A026F1FF-F041-4B3C-8342-B0F2291F89B8}">
      <dgm:prSet/>
      <dgm:spPr/>
      <dgm:t>
        <a:bodyPr/>
        <a:lstStyle/>
        <a:p>
          <a:endParaRPr lang="en-IN"/>
        </a:p>
      </dgm:t>
    </dgm:pt>
    <dgm:pt modelId="{3EDC213A-8B6C-44CD-BEB8-322D9CA8AEC7}" type="sibTrans" cxnId="{A026F1FF-F041-4B3C-8342-B0F2291F89B8}">
      <dgm:prSet/>
      <dgm:spPr/>
      <dgm:t>
        <a:bodyPr/>
        <a:lstStyle/>
        <a:p>
          <a:endParaRPr lang="en-IN"/>
        </a:p>
      </dgm:t>
    </dgm:pt>
    <dgm:pt modelId="{794F4E13-8384-4BF1-923D-FE55BCF9950F}">
      <dgm:prSet phldrT="[Text]"/>
      <dgm:spPr/>
      <dgm:t>
        <a:bodyPr/>
        <a:lstStyle/>
        <a:p>
          <a:r>
            <a:rPr lang="en-US" dirty="0"/>
            <a:t>Cost </a:t>
          </a:r>
          <a:endParaRPr lang="en-IN" dirty="0"/>
        </a:p>
      </dgm:t>
    </dgm:pt>
    <dgm:pt modelId="{A6CA34A6-C9C1-4BC8-8671-2947DBE389A4}" type="parTrans" cxnId="{285BABB5-515A-4F13-BEF5-90844C12E021}">
      <dgm:prSet/>
      <dgm:spPr/>
      <dgm:t>
        <a:bodyPr/>
        <a:lstStyle/>
        <a:p>
          <a:endParaRPr lang="en-IN"/>
        </a:p>
      </dgm:t>
    </dgm:pt>
    <dgm:pt modelId="{E048B63A-AAB1-4B7E-A22E-87A4929560BD}" type="sibTrans" cxnId="{285BABB5-515A-4F13-BEF5-90844C12E021}">
      <dgm:prSet/>
      <dgm:spPr/>
      <dgm:t>
        <a:bodyPr/>
        <a:lstStyle/>
        <a:p>
          <a:endParaRPr lang="en-IN"/>
        </a:p>
      </dgm:t>
    </dgm:pt>
    <dgm:pt modelId="{29027F67-5804-4193-8891-70A481D648DB}">
      <dgm:prSet phldrT="[Text]"/>
      <dgm:spPr/>
      <dgm:t>
        <a:bodyPr/>
        <a:lstStyle/>
        <a:p>
          <a:r>
            <a:rPr lang="en-US" dirty="0"/>
            <a:t>BCD 7.5%</a:t>
          </a:r>
          <a:endParaRPr lang="en-IN" dirty="0"/>
        </a:p>
      </dgm:t>
    </dgm:pt>
    <dgm:pt modelId="{D403E663-CC54-42EF-923B-A7F6491AED09}" type="parTrans" cxnId="{044F0D7D-C730-4BAF-A23B-9FD9665DAF8F}">
      <dgm:prSet/>
      <dgm:spPr/>
      <dgm:t>
        <a:bodyPr/>
        <a:lstStyle/>
        <a:p>
          <a:endParaRPr lang="en-IN"/>
        </a:p>
      </dgm:t>
    </dgm:pt>
    <dgm:pt modelId="{19E46A88-BB1A-4453-817D-D6D8E8906D21}" type="sibTrans" cxnId="{044F0D7D-C730-4BAF-A23B-9FD9665DAF8F}">
      <dgm:prSet/>
      <dgm:spPr/>
      <dgm:t>
        <a:bodyPr/>
        <a:lstStyle/>
        <a:p>
          <a:endParaRPr lang="en-IN"/>
        </a:p>
      </dgm:t>
    </dgm:pt>
    <dgm:pt modelId="{A1227CD1-1F3A-429C-AD20-025182F940C5}">
      <dgm:prSet phldrT="[Text]"/>
      <dgm:spPr/>
      <dgm:t>
        <a:bodyPr/>
        <a:lstStyle/>
        <a:p>
          <a:r>
            <a:rPr lang="en-US" dirty="0"/>
            <a:t>IGST 18%</a:t>
          </a:r>
          <a:endParaRPr lang="en-IN" dirty="0"/>
        </a:p>
      </dgm:t>
    </dgm:pt>
    <dgm:pt modelId="{89E46A8D-D2BB-452D-BCDE-E1105A9CBF05}" type="parTrans" cxnId="{5512504E-D1B9-4BA8-92FB-AD831887A530}">
      <dgm:prSet/>
      <dgm:spPr/>
      <dgm:t>
        <a:bodyPr/>
        <a:lstStyle/>
        <a:p>
          <a:endParaRPr lang="en-IN"/>
        </a:p>
      </dgm:t>
    </dgm:pt>
    <dgm:pt modelId="{DF17D9D3-0359-459F-A10A-440D7B4ECB1F}" type="sibTrans" cxnId="{5512504E-D1B9-4BA8-92FB-AD831887A530}">
      <dgm:prSet/>
      <dgm:spPr/>
      <dgm:t>
        <a:bodyPr/>
        <a:lstStyle/>
        <a:p>
          <a:endParaRPr lang="en-IN"/>
        </a:p>
      </dgm:t>
    </dgm:pt>
    <dgm:pt modelId="{8E15FC10-423D-4363-8C15-A734DD32B7D4}">
      <dgm:prSet/>
      <dgm:spPr/>
      <dgm:t>
        <a:bodyPr/>
        <a:lstStyle/>
        <a:p>
          <a:r>
            <a:rPr lang="en-US" b="1" dirty="0"/>
            <a:t>Total</a:t>
          </a:r>
          <a:endParaRPr lang="en-IN" b="1" dirty="0"/>
        </a:p>
      </dgm:t>
    </dgm:pt>
    <dgm:pt modelId="{86D05627-08C7-4E01-837C-7D3BBFB5079E}" type="parTrans" cxnId="{7C937775-6AF5-49EB-8EBC-FC23230FB688}">
      <dgm:prSet/>
      <dgm:spPr/>
      <dgm:t>
        <a:bodyPr/>
        <a:lstStyle/>
        <a:p>
          <a:endParaRPr lang="en-IN"/>
        </a:p>
      </dgm:t>
    </dgm:pt>
    <dgm:pt modelId="{A8C96CE7-058B-4E2F-8386-0F23BDD34A47}" type="sibTrans" cxnId="{7C937775-6AF5-49EB-8EBC-FC23230FB688}">
      <dgm:prSet/>
      <dgm:spPr/>
      <dgm:t>
        <a:bodyPr/>
        <a:lstStyle/>
        <a:p>
          <a:endParaRPr lang="en-IN"/>
        </a:p>
      </dgm:t>
    </dgm:pt>
    <dgm:pt modelId="{229A777F-13AD-401F-AEE7-3634B66CD66B}" type="pres">
      <dgm:prSet presAssocID="{BE7EDBE0-A739-47AA-B544-B6FEB13D5C0B}" presName="vert0" presStyleCnt="0">
        <dgm:presLayoutVars>
          <dgm:dir/>
          <dgm:animOne val="branch"/>
          <dgm:animLvl val="lvl"/>
        </dgm:presLayoutVars>
      </dgm:prSet>
      <dgm:spPr/>
    </dgm:pt>
    <dgm:pt modelId="{F680E1D1-04D3-419D-AC7A-B7A6FC57E7F0}" type="pres">
      <dgm:prSet presAssocID="{75202A97-7039-4208-8BE7-8E2094438803}" presName="thickLine" presStyleLbl="alignNode1" presStyleIdx="0" presStyleCnt="1"/>
      <dgm:spPr/>
    </dgm:pt>
    <dgm:pt modelId="{84AF0B62-BB62-4AA5-9E99-8EB93BA93B2C}" type="pres">
      <dgm:prSet presAssocID="{75202A97-7039-4208-8BE7-8E2094438803}" presName="horz1" presStyleCnt="0"/>
      <dgm:spPr/>
    </dgm:pt>
    <dgm:pt modelId="{B90F1144-C862-40D2-A9E4-93DF102E9119}" type="pres">
      <dgm:prSet presAssocID="{75202A97-7039-4208-8BE7-8E2094438803}" presName="tx1" presStyleLbl="revTx" presStyleIdx="0" presStyleCnt="5"/>
      <dgm:spPr/>
    </dgm:pt>
    <dgm:pt modelId="{3BC370B3-112E-4E92-BCD6-5003A1BCD439}" type="pres">
      <dgm:prSet presAssocID="{75202A97-7039-4208-8BE7-8E2094438803}" presName="vert1" presStyleCnt="0"/>
      <dgm:spPr/>
    </dgm:pt>
    <dgm:pt modelId="{4B65D556-DD5A-444F-B7EC-1FF81C74EA34}" type="pres">
      <dgm:prSet presAssocID="{794F4E13-8384-4BF1-923D-FE55BCF9950F}" presName="vertSpace2a" presStyleCnt="0"/>
      <dgm:spPr/>
    </dgm:pt>
    <dgm:pt modelId="{29933CBF-5751-4835-BFF6-0D157845AB3F}" type="pres">
      <dgm:prSet presAssocID="{794F4E13-8384-4BF1-923D-FE55BCF9950F}" presName="horz2" presStyleCnt="0"/>
      <dgm:spPr/>
    </dgm:pt>
    <dgm:pt modelId="{93718BAF-23B6-47E8-98F5-9F0D08A64C07}" type="pres">
      <dgm:prSet presAssocID="{794F4E13-8384-4BF1-923D-FE55BCF9950F}" presName="horzSpace2" presStyleCnt="0"/>
      <dgm:spPr/>
    </dgm:pt>
    <dgm:pt modelId="{7B27CA1E-7869-4108-B1D8-9A3B14A29451}" type="pres">
      <dgm:prSet presAssocID="{794F4E13-8384-4BF1-923D-FE55BCF9950F}" presName="tx2" presStyleLbl="revTx" presStyleIdx="1" presStyleCnt="5"/>
      <dgm:spPr/>
    </dgm:pt>
    <dgm:pt modelId="{F730721A-D2C1-4B83-BFEF-92B6D5D5D623}" type="pres">
      <dgm:prSet presAssocID="{794F4E13-8384-4BF1-923D-FE55BCF9950F}" presName="vert2" presStyleCnt="0"/>
      <dgm:spPr/>
    </dgm:pt>
    <dgm:pt modelId="{E964A8BD-FB24-4102-B951-40869705982A}" type="pres">
      <dgm:prSet presAssocID="{794F4E13-8384-4BF1-923D-FE55BCF9950F}" presName="thinLine2b" presStyleLbl="callout" presStyleIdx="0" presStyleCnt="4"/>
      <dgm:spPr/>
    </dgm:pt>
    <dgm:pt modelId="{0D3CC449-815D-4620-AC19-9AEEAD6A2E1D}" type="pres">
      <dgm:prSet presAssocID="{794F4E13-8384-4BF1-923D-FE55BCF9950F}" presName="vertSpace2b" presStyleCnt="0"/>
      <dgm:spPr/>
    </dgm:pt>
    <dgm:pt modelId="{FC28442C-3104-4B93-A280-BB4571A1B74A}" type="pres">
      <dgm:prSet presAssocID="{29027F67-5804-4193-8891-70A481D648DB}" presName="horz2" presStyleCnt="0"/>
      <dgm:spPr/>
    </dgm:pt>
    <dgm:pt modelId="{456DBB8A-E915-4940-B4D3-30CE8D0C4CB6}" type="pres">
      <dgm:prSet presAssocID="{29027F67-5804-4193-8891-70A481D648DB}" presName="horzSpace2" presStyleCnt="0"/>
      <dgm:spPr/>
    </dgm:pt>
    <dgm:pt modelId="{DA710730-7143-4732-8BC1-F5606B9374A7}" type="pres">
      <dgm:prSet presAssocID="{29027F67-5804-4193-8891-70A481D648DB}" presName="tx2" presStyleLbl="revTx" presStyleIdx="2" presStyleCnt="5"/>
      <dgm:spPr/>
    </dgm:pt>
    <dgm:pt modelId="{BA42D77B-EC33-479A-8345-A9D2DDD5F348}" type="pres">
      <dgm:prSet presAssocID="{29027F67-5804-4193-8891-70A481D648DB}" presName="vert2" presStyleCnt="0"/>
      <dgm:spPr/>
    </dgm:pt>
    <dgm:pt modelId="{BCF6399A-C9C3-4BBC-A5C8-6612A54E09E3}" type="pres">
      <dgm:prSet presAssocID="{29027F67-5804-4193-8891-70A481D648DB}" presName="thinLine2b" presStyleLbl="callout" presStyleIdx="1" presStyleCnt="4"/>
      <dgm:spPr/>
    </dgm:pt>
    <dgm:pt modelId="{287F025E-45DB-49B0-B8F9-C8111CB85D39}" type="pres">
      <dgm:prSet presAssocID="{29027F67-5804-4193-8891-70A481D648DB}" presName="vertSpace2b" presStyleCnt="0"/>
      <dgm:spPr/>
    </dgm:pt>
    <dgm:pt modelId="{7F60345D-65B3-4EFB-85FE-8BDC71ABB83D}" type="pres">
      <dgm:prSet presAssocID="{A1227CD1-1F3A-429C-AD20-025182F940C5}" presName="horz2" presStyleCnt="0"/>
      <dgm:spPr/>
    </dgm:pt>
    <dgm:pt modelId="{14A5DE75-A689-4E63-9AD1-3F66D7A1637F}" type="pres">
      <dgm:prSet presAssocID="{A1227CD1-1F3A-429C-AD20-025182F940C5}" presName="horzSpace2" presStyleCnt="0"/>
      <dgm:spPr/>
    </dgm:pt>
    <dgm:pt modelId="{7B30BB3C-5081-4367-847E-CF576325F820}" type="pres">
      <dgm:prSet presAssocID="{A1227CD1-1F3A-429C-AD20-025182F940C5}" presName="tx2" presStyleLbl="revTx" presStyleIdx="3" presStyleCnt="5"/>
      <dgm:spPr/>
    </dgm:pt>
    <dgm:pt modelId="{74C087F3-DA6B-4D81-8D0F-2EBCFBF5F164}" type="pres">
      <dgm:prSet presAssocID="{A1227CD1-1F3A-429C-AD20-025182F940C5}" presName="vert2" presStyleCnt="0"/>
      <dgm:spPr/>
    </dgm:pt>
    <dgm:pt modelId="{9128369B-C445-476E-8C94-99719BD2CA1C}" type="pres">
      <dgm:prSet presAssocID="{A1227CD1-1F3A-429C-AD20-025182F940C5}" presName="thinLine2b" presStyleLbl="callout" presStyleIdx="2" presStyleCnt="4"/>
      <dgm:spPr/>
    </dgm:pt>
    <dgm:pt modelId="{64C7965D-707B-4F5C-A7EC-1AA045F05791}" type="pres">
      <dgm:prSet presAssocID="{A1227CD1-1F3A-429C-AD20-025182F940C5}" presName="vertSpace2b" presStyleCnt="0"/>
      <dgm:spPr/>
    </dgm:pt>
    <dgm:pt modelId="{24786014-D33D-48FE-BC7E-01104F814C8E}" type="pres">
      <dgm:prSet presAssocID="{8E15FC10-423D-4363-8C15-A734DD32B7D4}" presName="horz2" presStyleCnt="0"/>
      <dgm:spPr/>
    </dgm:pt>
    <dgm:pt modelId="{7973C294-B636-41BA-B03C-70682595A5EE}" type="pres">
      <dgm:prSet presAssocID="{8E15FC10-423D-4363-8C15-A734DD32B7D4}" presName="horzSpace2" presStyleCnt="0"/>
      <dgm:spPr/>
    </dgm:pt>
    <dgm:pt modelId="{5467E3BD-FA18-4AF9-8B34-C62252271D14}" type="pres">
      <dgm:prSet presAssocID="{8E15FC10-423D-4363-8C15-A734DD32B7D4}" presName="tx2" presStyleLbl="revTx" presStyleIdx="4" presStyleCnt="5"/>
      <dgm:spPr/>
    </dgm:pt>
    <dgm:pt modelId="{5BA9543A-883F-4611-9EF8-7E3096651634}" type="pres">
      <dgm:prSet presAssocID="{8E15FC10-423D-4363-8C15-A734DD32B7D4}" presName="vert2" presStyleCnt="0"/>
      <dgm:spPr/>
    </dgm:pt>
    <dgm:pt modelId="{9935F5AF-8E21-4CE6-B611-B007F374EB76}" type="pres">
      <dgm:prSet presAssocID="{8E15FC10-423D-4363-8C15-A734DD32B7D4}" presName="thinLine2b" presStyleLbl="callout" presStyleIdx="3" presStyleCnt="4"/>
      <dgm:spPr/>
    </dgm:pt>
    <dgm:pt modelId="{ECFCC43B-8B35-49BC-B28E-50300F66CC62}" type="pres">
      <dgm:prSet presAssocID="{8E15FC10-423D-4363-8C15-A734DD32B7D4}" presName="vertSpace2b" presStyleCnt="0"/>
      <dgm:spPr/>
    </dgm:pt>
  </dgm:ptLst>
  <dgm:cxnLst>
    <dgm:cxn modelId="{BA11E414-E67E-43E6-84A1-84BC544B3CF5}" type="presOf" srcId="{75202A97-7039-4208-8BE7-8E2094438803}" destId="{B90F1144-C862-40D2-A9E4-93DF102E9119}" srcOrd="0" destOrd="0" presId="urn:microsoft.com/office/officeart/2008/layout/LinedList"/>
    <dgm:cxn modelId="{5512504E-D1B9-4BA8-92FB-AD831887A530}" srcId="{75202A97-7039-4208-8BE7-8E2094438803}" destId="{A1227CD1-1F3A-429C-AD20-025182F940C5}" srcOrd="2" destOrd="0" parTransId="{89E46A8D-D2BB-452D-BCDE-E1105A9CBF05}" sibTransId="{DF17D9D3-0359-459F-A10A-440D7B4ECB1F}"/>
    <dgm:cxn modelId="{7C937775-6AF5-49EB-8EBC-FC23230FB688}" srcId="{75202A97-7039-4208-8BE7-8E2094438803}" destId="{8E15FC10-423D-4363-8C15-A734DD32B7D4}" srcOrd="3" destOrd="0" parTransId="{86D05627-08C7-4E01-837C-7D3BBFB5079E}" sibTransId="{A8C96CE7-058B-4E2F-8386-0F23BDD34A47}"/>
    <dgm:cxn modelId="{DEADBC78-094B-4F40-9596-B32ABB43ECA4}" type="presOf" srcId="{29027F67-5804-4193-8891-70A481D648DB}" destId="{DA710730-7143-4732-8BC1-F5606B9374A7}" srcOrd="0" destOrd="0" presId="urn:microsoft.com/office/officeart/2008/layout/LinedList"/>
    <dgm:cxn modelId="{044F0D7D-C730-4BAF-A23B-9FD9665DAF8F}" srcId="{75202A97-7039-4208-8BE7-8E2094438803}" destId="{29027F67-5804-4193-8891-70A481D648DB}" srcOrd="1" destOrd="0" parTransId="{D403E663-CC54-42EF-923B-A7F6491AED09}" sibTransId="{19E46A88-BB1A-4453-817D-D6D8E8906D21}"/>
    <dgm:cxn modelId="{DD688888-4D2D-4A81-8F42-98C1FD80A214}" type="presOf" srcId="{794F4E13-8384-4BF1-923D-FE55BCF9950F}" destId="{7B27CA1E-7869-4108-B1D8-9A3B14A29451}" srcOrd="0" destOrd="0" presId="urn:microsoft.com/office/officeart/2008/layout/LinedList"/>
    <dgm:cxn modelId="{285BABB5-515A-4F13-BEF5-90844C12E021}" srcId="{75202A97-7039-4208-8BE7-8E2094438803}" destId="{794F4E13-8384-4BF1-923D-FE55BCF9950F}" srcOrd="0" destOrd="0" parTransId="{A6CA34A6-C9C1-4BC8-8671-2947DBE389A4}" sibTransId="{E048B63A-AAB1-4B7E-A22E-87A4929560BD}"/>
    <dgm:cxn modelId="{80BFD3C8-1B1F-4FD5-A7D0-B37377E770BD}" type="presOf" srcId="{8E15FC10-423D-4363-8C15-A734DD32B7D4}" destId="{5467E3BD-FA18-4AF9-8B34-C62252271D14}" srcOrd="0" destOrd="0" presId="urn:microsoft.com/office/officeart/2008/layout/LinedList"/>
    <dgm:cxn modelId="{2529C1D2-E5CE-4A25-948D-E4F9C6B806D3}" type="presOf" srcId="{A1227CD1-1F3A-429C-AD20-025182F940C5}" destId="{7B30BB3C-5081-4367-847E-CF576325F820}" srcOrd="0" destOrd="0" presId="urn:microsoft.com/office/officeart/2008/layout/LinedList"/>
    <dgm:cxn modelId="{DB4B7BF4-A7FA-4C35-B3FC-CAA497801974}" type="presOf" srcId="{BE7EDBE0-A739-47AA-B544-B6FEB13D5C0B}" destId="{229A777F-13AD-401F-AEE7-3634B66CD66B}" srcOrd="0" destOrd="0" presId="urn:microsoft.com/office/officeart/2008/layout/LinedList"/>
    <dgm:cxn modelId="{A026F1FF-F041-4B3C-8342-B0F2291F89B8}" srcId="{BE7EDBE0-A739-47AA-B544-B6FEB13D5C0B}" destId="{75202A97-7039-4208-8BE7-8E2094438803}" srcOrd="0" destOrd="0" parTransId="{AF724A27-FD7F-4EC4-A3D9-6A8C12B5449B}" sibTransId="{3EDC213A-8B6C-44CD-BEB8-322D9CA8AEC7}"/>
    <dgm:cxn modelId="{F1A83F18-A118-4088-9FDD-14327D919EA7}" type="presParOf" srcId="{229A777F-13AD-401F-AEE7-3634B66CD66B}" destId="{F680E1D1-04D3-419D-AC7A-B7A6FC57E7F0}" srcOrd="0" destOrd="0" presId="urn:microsoft.com/office/officeart/2008/layout/LinedList"/>
    <dgm:cxn modelId="{6B51206B-5022-4C48-B0A9-22D25839FBA5}" type="presParOf" srcId="{229A777F-13AD-401F-AEE7-3634B66CD66B}" destId="{84AF0B62-BB62-4AA5-9E99-8EB93BA93B2C}" srcOrd="1" destOrd="0" presId="urn:microsoft.com/office/officeart/2008/layout/LinedList"/>
    <dgm:cxn modelId="{BBFC3E5C-6004-4F7B-A5BB-03F133849722}" type="presParOf" srcId="{84AF0B62-BB62-4AA5-9E99-8EB93BA93B2C}" destId="{B90F1144-C862-40D2-A9E4-93DF102E9119}" srcOrd="0" destOrd="0" presId="urn:microsoft.com/office/officeart/2008/layout/LinedList"/>
    <dgm:cxn modelId="{CEFC735E-AE41-4B0A-9CC2-F656FEA9BBCC}" type="presParOf" srcId="{84AF0B62-BB62-4AA5-9E99-8EB93BA93B2C}" destId="{3BC370B3-112E-4E92-BCD6-5003A1BCD439}" srcOrd="1" destOrd="0" presId="urn:microsoft.com/office/officeart/2008/layout/LinedList"/>
    <dgm:cxn modelId="{6BD3ADAC-9504-4A1C-AB3C-2DE4E1441304}" type="presParOf" srcId="{3BC370B3-112E-4E92-BCD6-5003A1BCD439}" destId="{4B65D556-DD5A-444F-B7EC-1FF81C74EA34}" srcOrd="0" destOrd="0" presId="urn:microsoft.com/office/officeart/2008/layout/LinedList"/>
    <dgm:cxn modelId="{C6259119-1FFB-4266-AFE5-9A7295E1B88E}" type="presParOf" srcId="{3BC370B3-112E-4E92-BCD6-5003A1BCD439}" destId="{29933CBF-5751-4835-BFF6-0D157845AB3F}" srcOrd="1" destOrd="0" presId="urn:microsoft.com/office/officeart/2008/layout/LinedList"/>
    <dgm:cxn modelId="{44A6AF09-E287-43FF-8334-D0522A801C51}" type="presParOf" srcId="{29933CBF-5751-4835-BFF6-0D157845AB3F}" destId="{93718BAF-23B6-47E8-98F5-9F0D08A64C07}" srcOrd="0" destOrd="0" presId="urn:microsoft.com/office/officeart/2008/layout/LinedList"/>
    <dgm:cxn modelId="{2C40E427-F5BA-49F7-B8B3-F4706B776740}" type="presParOf" srcId="{29933CBF-5751-4835-BFF6-0D157845AB3F}" destId="{7B27CA1E-7869-4108-B1D8-9A3B14A29451}" srcOrd="1" destOrd="0" presId="urn:microsoft.com/office/officeart/2008/layout/LinedList"/>
    <dgm:cxn modelId="{30539487-52BC-45F7-8B71-F3A40B00FB52}" type="presParOf" srcId="{29933CBF-5751-4835-BFF6-0D157845AB3F}" destId="{F730721A-D2C1-4B83-BFEF-92B6D5D5D623}" srcOrd="2" destOrd="0" presId="urn:microsoft.com/office/officeart/2008/layout/LinedList"/>
    <dgm:cxn modelId="{44492027-D7CE-45A7-BE85-687C5F350048}" type="presParOf" srcId="{3BC370B3-112E-4E92-BCD6-5003A1BCD439}" destId="{E964A8BD-FB24-4102-B951-40869705982A}" srcOrd="2" destOrd="0" presId="urn:microsoft.com/office/officeart/2008/layout/LinedList"/>
    <dgm:cxn modelId="{DF990069-B2C0-428D-B785-8073DD08787D}" type="presParOf" srcId="{3BC370B3-112E-4E92-BCD6-5003A1BCD439}" destId="{0D3CC449-815D-4620-AC19-9AEEAD6A2E1D}" srcOrd="3" destOrd="0" presId="urn:microsoft.com/office/officeart/2008/layout/LinedList"/>
    <dgm:cxn modelId="{603F69F8-D703-45E6-8B75-1354B3B2EE8D}" type="presParOf" srcId="{3BC370B3-112E-4E92-BCD6-5003A1BCD439}" destId="{FC28442C-3104-4B93-A280-BB4571A1B74A}" srcOrd="4" destOrd="0" presId="urn:microsoft.com/office/officeart/2008/layout/LinedList"/>
    <dgm:cxn modelId="{6D243574-4020-48B6-BD0A-BD8DAF37F8A6}" type="presParOf" srcId="{FC28442C-3104-4B93-A280-BB4571A1B74A}" destId="{456DBB8A-E915-4940-B4D3-30CE8D0C4CB6}" srcOrd="0" destOrd="0" presId="urn:microsoft.com/office/officeart/2008/layout/LinedList"/>
    <dgm:cxn modelId="{D6C10C65-742F-4E6C-A63B-33F6A2A82BCD}" type="presParOf" srcId="{FC28442C-3104-4B93-A280-BB4571A1B74A}" destId="{DA710730-7143-4732-8BC1-F5606B9374A7}" srcOrd="1" destOrd="0" presId="urn:microsoft.com/office/officeart/2008/layout/LinedList"/>
    <dgm:cxn modelId="{0457711E-7792-4D3C-A290-8CF2B9A4D0E6}" type="presParOf" srcId="{FC28442C-3104-4B93-A280-BB4571A1B74A}" destId="{BA42D77B-EC33-479A-8345-A9D2DDD5F348}" srcOrd="2" destOrd="0" presId="urn:microsoft.com/office/officeart/2008/layout/LinedList"/>
    <dgm:cxn modelId="{7FC9C0FC-AEC3-4770-AD5D-04E803065460}" type="presParOf" srcId="{3BC370B3-112E-4E92-BCD6-5003A1BCD439}" destId="{BCF6399A-C9C3-4BBC-A5C8-6612A54E09E3}" srcOrd="5" destOrd="0" presId="urn:microsoft.com/office/officeart/2008/layout/LinedList"/>
    <dgm:cxn modelId="{95718177-FE73-4702-9E92-ECDC0FED19DF}" type="presParOf" srcId="{3BC370B3-112E-4E92-BCD6-5003A1BCD439}" destId="{287F025E-45DB-49B0-B8F9-C8111CB85D39}" srcOrd="6" destOrd="0" presId="urn:microsoft.com/office/officeart/2008/layout/LinedList"/>
    <dgm:cxn modelId="{C87C133C-EF0F-4511-9CA7-C2D7D35E016F}" type="presParOf" srcId="{3BC370B3-112E-4E92-BCD6-5003A1BCD439}" destId="{7F60345D-65B3-4EFB-85FE-8BDC71ABB83D}" srcOrd="7" destOrd="0" presId="urn:microsoft.com/office/officeart/2008/layout/LinedList"/>
    <dgm:cxn modelId="{5F97E591-D3C1-40E1-8A57-95B359B14952}" type="presParOf" srcId="{7F60345D-65B3-4EFB-85FE-8BDC71ABB83D}" destId="{14A5DE75-A689-4E63-9AD1-3F66D7A1637F}" srcOrd="0" destOrd="0" presId="urn:microsoft.com/office/officeart/2008/layout/LinedList"/>
    <dgm:cxn modelId="{37C344BE-E1E9-4BB4-9A8C-B53D313CEF0D}" type="presParOf" srcId="{7F60345D-65B3-4EFB-85FE-8BDC71ABB83D}" destId="{7B30BB3C-5081-4367-847E-CF576325F820}" srcOrd="1" destOrd="0" presId="urn:microsoft.com/office/officeart/2008/layout/LinedList"/>
    <dgm:cxn modelId="{CB3F286C-EE06-459C-8F90-1E695735BDCF}" type="presParOf" srcId="{7F60345D-65B3-4EFB-85FE-8BDC71ABB83D}" destId="{74C087F3-DA6B-4D81-8D0F-2EBCFBF5F164}" srcOrd="2" destOrd="0" presId="urn:microsoft.com/office/officeart/2008/layout/LinedList"/>
    <dgm:cxn modelId="{328EE5FA-A71D-481E-80D1-69425CAF90BF}" type="presParOf" srcId="{3BC370B3-112E-4E92-BCD6-5003A1BCD439}" destId="{9128369B-C445-476E-8C94-99719BD2CA1C}" srcOrd="8" destOrd="0" presId="urn:microsoft.com/office/officeart/2008/layout/LinedList"/>
    <dgm:cxn modelId="{EB26183E-9071-4FEA-A7D5-CD17E270E5C5}" type="presParOf" srcId="{3BC370B3-112E-4E92-BCD6-5003A1BCD439}" destId="{64C7965D-707B-4F5C-A7EC-1AA045F05791}" srcOrd="9" destOrd="0" presId="urn:microsoft.com/office/officeart/2008/layout/LinedList"/>
    <dgm:cxn modelId="{F0FEFE9D-AE2E-4256-977B-26ADD4FB8414}" type="presParOf" srcId="{3BC370B3-112E-4E92-BCD6-5003A1BCD439}" destId="{24786014-D33D-48FE-BC7E-01104F814C8E}" srcOrd="10" destOrd="0" presId="urn:microsoft.com/office/officeart/2008/layout/LinedList"/>
    <dgm:cxn modelId="{F7FB611C-6203-4907-9911-C5020A5E9F8D}" type="presParOf" srcId="{24786014-D33D-48FE-BC7E-01104F814C8E}" destId="{7973C294-B636-41BA-B03C-70682595A5EE}" srcOrd="0" destOrd="0" presId="urn:microsoft.com/office/officeart/2008/layout/LinedList"/>
    <dgm:cxn modelId="{164C0CC6-399C-46FC-81F9-2391B0DF748E}" type="presParOf" srcId="{24786014-D33D-48FE-BC7E-01104F814C8E}" destId="{5467E3BD-FA18-4AF9-8B34-C62252271D14}" srcOrd="1" destOrd="0" presId="urn:microsoft.com/office/officeart/2008/layout/LinedList"/>
    <dgm:cxn modelId="{04F21958-04A9-4DAF-BEE4-083CD2A5E683}" type="presParOf" srcId="{24786014-D33D-48FE-BC7E-01104F814C8E}" destId="{5BA9543A-883F-4611-9EF8-7E3096651634}" srcOrd="2" destOrd="0" presId="urn:microsoft.com/office/officeart/2008/layout/LinedList"/>
    <dgm:cxn modelId="{FBF8CAFB-04E9-4B5F-8872-5EB888051F76}" type="presParOf" srcId="{3BC370B3-112E-4E92-BCD6-5003A1BCD439}" destId="{9935F5AF-8E21-4CE6-B611-B007F374EB76}" srcOrd="11" destOrd="0" presId="urn:microsoft.com/office/officeart/2008/layout/LinedList"/>
    <dgm:cxn modelId="{D7DF690E-860D-4392-B9B9-6D3768B05B74}" type="presParOf" srcId="{3BC370B3-112E-4E92-BCD6-5003A1BCD439}" destId="{ECFCC43B-8B35-49BC-B28E-50300F66CC62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E7EDBE0-A739-47AA-B544-B6FEB13D5C0B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94F4E13-8384-4BF1-923D-FE55BCF9950F}">
      <dgm:prSet phldrT="[Text]"/>
      <dgm:spPr/>
      <dgm:t>
        <a:bodyPr/>
        <a:lstStyle/>
        <a:p>
          <a:r>
            <a:rPr lang="en-US" dirty="0">
              <a:solidFill>
                <a:srgbClr val="6AC6AC"/>
              </a:solidFill>
            </a:rPr>
            <a:t>No Refund </a:t>
          </a:r>
          <a:r>
            <a:rPr lang="en-US" dirty="0"/>
            <a:t>claim required</a:t>
          </a:r>
          <a:endParaRPr lang="en-IN" dirty="0"/>
        </a:p>
      </dgm:t>
    </dgm:pt>
    <dgm:pt modelId="{A6CA34A6-C9C1-4BC8-8671-2947DBE389A4}" type="parTrans" cxnId="{285BABB5-515A-4F13-BEF5-90844C12E021}">
      <dgm:prSet/>
      <dgm:spPr/>
      <dgm:t>
        <a:bodyPr/>
        <a:lstStyle/>
        <a:p>
          <a:endParaRPr lang="en-IN"/>
        </a:p>
      </dgm:t>
    </dgm:pt>
    <dgm:pt modelId="{E048B63A-AAB1-4B7E-A22E-87A4929560BD}" type="sibTrans" cxnId="{285BABB5-515A-4F13-BEF5-90844C12E021}">
      <dgm:prSet/>
      <dgm:spPr/>
      <dgm:t>
        <a:bodyPr/>
        <a:lstStyle/>
        <a:p>
          <a:endParaRPr lang="en-IN"/>
        </a:p>
      </dgm:t>
    </dgm:pt>
    <dgm:pt modelId="{75202A97-7039-4208-8BE7-8E2094438803}">
      <dgm:prSet phldrT="[Text]"/>
      <dgm:spPr/>
      <dgm:t>
        <a:bodyPr/>
        <a:lstStyle/>
        <a:p>
          <a:r>
            <a:rPr lang="en-US" dirty="0"/>
            <a:t>Export </a:t>
          </a:r>
          <a:endParaRPr lang="en-IN" dirty="0"/>
        </a:p>
      </dgm:t>
    </dgm:pt>
    <dgm:pt modelId="{3EDC213A-8B6C-44CD-BEB8-322D9CA8AEC7}" type="sibTrans" cxnId="{A026F1FF-F041-4B3C-8342-B0F2291F89B8}">
      <dgm:prSet/>
      <dgm:spPr/>
      <dgm:t>
        <a:bodyPr/>
        <a:lstStyle/>
        <a:p>
          <a:endParaRPr lang="en-IN"/>
        </a:p>
      </dgm:t>
    </dgm:pt>
    <dgm:pt modelId="{AF724A27-FD7F-4EC4-A3D9-6A8C12B5449B}" type="parTrans" cxnId="{A026F1FF-F041-4B3C-8342-B0F2291F89B8}">
      <dgm:prSet/>
      <dgm:spPr/>
      <dgm:t>
        <a:bodyPr/>
        <a:lstStyle/>
        <a:p>
          <a:endParaRPr lang="en-IN"/>
        </a:p>
      </dgm:t>
    </dgm:pt>
    <dgm:pt modelId="{229A777F-13AD-401F-AEE7-3634B66CD66B}" type="pres">
      <dgm:prSet presAssocID="{BE7EDBE0-A739-47AA-B544-B6FEB13D5C0B}" presName="vert0" presStyleCnt="0">
        <dgm:presLayoutVars>
          <dgm:dir/>
          <dgm:animOne val="branch"/>
          <dgm:animLvl val="lvl"/>
        </dgm:presLayoutVars>
      </dgm:prSet>
      <dgm:spPr/>
    </dgm:pt>
    <dgm:pt modelId="{F680E1D1-04D3-419D-AC7A-B7A6FC57E7F0}" type="pres">
      <dgm:prSet presAssocID="{75202A97-7039-4208-8BE7-8E2094438803}" presName="thickLine" presStyleLbl="alignNode1" presStyleIdx="0" presStyleCnt="1"/>
      <dgm:spPr/>
    </dgm:pt>
    <dgm:pt modelId="{84AF0B62-BB62-4AA5-9E99-8EB93BA93B2C}" type="pres">
      <dgm:prSet presAssocID="{75202A97-7039-4208-8BE7-8E2094438803}" presName="horz1" presStyleCnt="0"/>
      <dgm:spPr/>
    </dgm:pt>
    <dgm:pt modelId="{B90F1144-C862-40D2-A9E4-93DF102E9119}" type="pres">
      <dgm:prSet presAssocID="{75202A97-7039-4208-8BE7-8E2094438803}" presName="tx1" presStyleLbl="revTx" presStyleIdx="0" presStyleCnt="2" custScaleX="179450"/>
      <dgm:spPr/>
    </dgm:pt>
    <dgm:pt modelId="{3BC370B3-112E-4E92-BCD6-5003A1BCD439}" type="pres">
      <dgm:prSet presAssocID="{75202A97-7039-4208-8BE7-8E2094438803}" presName="vert1" presStyleCnt="0"/>
      <dgm:spPr/>
    </dgm:pt>
    <dgm:pt modelId="{4B65D556-DD5A-444F-B7EC-1FF81C74EA34}" type="pres">
      <dgm:prSet presAssocID="{794F4E13-8384-4BF1-923D-FE55BCF9950F}" presName="vertSpace2a" presStyleCnt="0"/>
      <dgm:spPr/>
    </dgm:pt>
    <dgm:pt modelId="{29933CBF-5751-4835-BFF6-0D157845AB3F}" type="pres">
      <dgm:prSet presAssocID="{794F4E13-8384-4BF1-923D-FE55BCF9950F}" presName="horz2" presStyleCnt="0"/>
      <dgm:spPr/>
    </dgm:pt>
    <dgm:pt modelId="{93718BAF-23B6-47E8-98F5-9F0D08A64C07}" type="pres">
      <dgm:prSet presAssocID="{794F4E13-8384-4BF1-923D-FE55BCF9950F}" presName="horzSpace2" presStyleCnt="0"/>
      <dgm:spPr/>
    </dgm:pt>
    <dgm:pt modelId="{7B27CA1E-7869-4108-B1D8-9A3B14A29451}" type="pres">
      <dgm:prSet presAssocID="{794F4E13-8384-4BF1-923D-FE55BCF9950F}" presName="tx2" presStyleLbl="revTx" presStyleIdx="1" presStyleCnt="2"/>
      <dgm:spPr/>
    </dgm:pt>
    <dgm:pt modelId="{F730721A-D2C1-4B83-BFEF-92B6D5D5D623}" type="pres">
      <dgm:prSet presAssocID="{794F4E13-8384-4BF1-923D-FE55BCF9950F}" presName="vert2" presStyleCnt="0"/>
      <dgm:spPr/>
    </dgm:pt>
    <dgm:pt modelId="{E964A8BD-FB24-4102-B951-40869705982A}" type="pres">
      <dgm:prSet presAssocID="{794F4E13-8384-4BF1-923D-FE55BCF9950F}" presName="thinLine2b" presStyleLbl="callout" presStyleIdx="0" presStyleCnt="1"/>
      <dgm:spPr/>
    </dgm:pt>
    <dgm:pt modelId="{0D3CC449-815D-4620-AC19-9AEEAD6A2E1D}" type="pres">
      <dgm:prSet presAssocID="{794F4E13-8384-4BF1-923D-FE55BCF9950F}" presName="vertSpace2b" presStyleCnt="0"/>
      <dgm:spPr/>
    </dgm:pt>
  </dgm:ptLst>
  <dgm:cxnLst>
    <dgm:cxn modelId="{BA11E414-E67E-43E6-84A1-84BC544B3CF5}" type="presOf" srcId="{75202A97-7039-4208-8BE7-8E2094438803}" destId="{B90F1144-C862-40D2-A9E4-93DF102E9119}" srcOrd="0" destOrd="0" presId="urn:microsoft.com/office/officeart/2008/layout/LinedList"/>
    <dgm:cxn modelId="{DD688888-4D2D-4A81-8F42-98C1FD80A214}" type="presOf" srcId="{794F4E13-8384-4BF1-923D-FE55BCF9950F}" destId="{7B27CA1E-7869-4108-B1D8-9A3B14A29451}" srcOrd="0" destOrd="0" presId="urn:microsoft.com/office/officeart/2008/layout/LinedList"/>
    <dgm:cxn modelId="{285BABB5-515A-4F13-BEF5-90844C12E021}" srcId="{75202A97-7039-4208-8BE7-8E2094438803}" destId="{794F4E13-8384-4BF1-923D-FE55BCF9950F}" srcOrd="0" destOrd="0" parTransId="{A6CA34A6-C9C1-4BC8-8671-2947DBE389A4}" sibTransId="{E048B63A-AAB1-4B7E-A22E-87A4929560BD}"/>
    <dgm:cxn modelId="{DB4B7BF4-A7FA-4C35-B3FC-CAA497801974}" type="presOf" srcId="{BE7EDBE0-A739-47AA-B544-B6FEB13D5C0B}" destId="{229A777F-13AD-401F-AEE7-3634B66CD66B}" srcOrd="0" destOrd="0" presId="urn:microsoft.com/office/officeart/2008/layout/LinedList"/>
    <dgm:cxn modelId="{A026F1FF-F041-4B3C-8342-B0F2291F89B8}" srcId="{BE7EDBE0-A739-47AA-B544-B6FEB13D5C0B}" destId="{75202A97-7039-4208-8BE7-8E2094438803}" srcOrd="0" destOrd="0" parTransId="{AF724A27-FD7F-4EC4-A3D9-6A8C12B5449B}" sibTransId="{3EDC213A-8B6C-44CD-BEB8-322D9CA8AEC7}"/>
    <dgm:cxn modelId="{F1A83F18-A118-4088-9FDD-14327D919EA7}" type="presParOf" srcId="{229A777F-13AD-401F-AEE7-3634B66CD66B}" destId="{F680E1D1-04D3-419D-AC7A-B7A6FC57E7F0}" srcOrd="0" destOrd="0" presId="urn:microsoft.com/office/officeart/2008/layout/LinedList"/>
    <dgm:cxn modelId="{6B51206B-5022-4C48-B0A9-22D25839FBA5}" type="presParOf" srcId="{229A777F-13AD-401F-AEE7-3634B66CD66B}" destId="{84AF0B62-BB62-4AA5-9E99-8EB93BA93B2C}" srcOrd="1" destOrd="0" presId="urn:microsoft.com/office/officeart/2008/layout/LinedList"/>
    <dgm:cxn modelId="{BBFC3E5C-6004-4F7B-A5BB-03F133849722}" type="presParOf" srcId="{84AF0B62-BB62-4AA5-9E99-8EB93BA93B2C}" destId="{B90F1144-C862-40D2-A9E4-93DF102E9119}" srcOrd="0" destOrd="0" presId="urn:microsoft.com/office/officeart/2008/layout/LinedList"/>
    <dgm:cxn modelId="{CEFC735E-AE41-4B0A-9CC2-F656FEA9BBCC}" type="presParOf" srcId="{84AF0B62-BB62-4AA5-9E99-8EB93BA93B2C}" destId="{3BC370B3-112E-4E92-BCD6-5003A1BCD439}" srcOrd="1" destOrd="0" presId="urn:microsoft.com/office/officeart/2008/layout/LinedList"/>
    <dgm:cxn modelId="{6BD3ADAC-9504-4A1C-AB3C-2DE4E1441304}" type="presParOf" srcId="{3BC370B3-112E-4E92-BCD6-5003A1BCD439}" destId="{4B65D556-DD5A-444F-B7EC-1FF81C74EA34}" srcOrd="0" destOrd="0" presId="urn:microsoft.com/office/officeart/2008/layout/LinedList"/>
    <dgm:cxn modelId="{C6259119-1FFB-4266-AFE5-9A7295E1B88E}" type="presParOf" srcId="{3BC370B3-112E-4E92-BCD6-5003A1BCD439}" destId="{29933CBF-5751-4835-BFF6-0D157845AB3F}" srcOrd="1" destOrd="0" presId="urn:microsoft.com/office/officeart/2008/layout/LinedList"/>
    <dgm:cxn modelId="{44A6AF09-E287-43FF-8334-D0522A801C51}" type="presParOf" srcId="{29933CBF-5751-4835-BFF6-0D157845AB3F}" destId="{93718BAF-23B6-47E8-98F5-9F0D08A64C07}" srcOrd="0" destOrd="0" presId="urn:microsoft.com/office/officeart/2008/layout/LinedList"/>
    <dgm:cxn modelId="{2C40E427-F5BA-49F7-B8B3-F4706B776740}" type="presParOf" srcId="{29933CBF-5751-4835-BFF6-0D157845AB3F}" destId="{7B27CA1E-7869-4108-B1D8-9A3B14A29451}" srcOrd="1" destOrd="0" presId="urn:microsoft.com/office/officeart/2008/layout/LinedList"/>
    <dgm:cxn modelId="{30539487-52BC-45F7-8B71-F3A40B00FB52}" type="presParOf" srcId="{29933CBF-5751-4835-BFF6-0D157845AB3F}" destId="{F730721A-D2C1-4B83-BFEF-92B6D5D5D623}" srcOrd="2" destOrd="0" presId="urn:microsoft.com/office/officeart/2008/layout/LinedList"/>
    <dgm:cxn modelId="{44492027-D7CE-45A7-BE85-687C5F350048}" type="presParOf" srcId="{3BC370B3-112E-4E92-BCD6-5003A1BCD439}" destId="{E964A8BD-FB24-4102-B951-40869705982A}" srcOrd="2" destOrd="0" presId="urn:microsoft.com/office/officeart/2008/layout/LinedList"/>
    <dgm:cxn modelId="{DF990069-B2C0-428D-B785-8073DD08787D}" type="presParOf" srcId="{3BC370B3-112E-4E92-BCD6-5003A1BCD439}" destId="{0D3CC449-815D-4620-AC19-9AEEAD6A2E1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8A88E6A3-26C0-4AF0-903C-89220631427C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n-IN"/>
        </a:p>
      </dgm:t>
    </dgm:pt>
    <dgm:pt modelId="{DE8368BC-5337-45ED-8E74-2565EBB7C505}">
      <dgm:prSet phldrT="[Text]" custT="1"/>
      <dgm:spPr/>
      <dgm:t>
        <a:bodyPr/>
        <a:lstStyle/>
        <a:p>
          <a:r>
            <a:rPr lang="en-US" sz="2800">
              <a:solidFill>
                <a:srgbClr val="10173A"/>
              </a:solidFill>
            </a:rPr>
            <a:t>Create Facility for PvtWH</a:t>
          </a:r>
          <a:endParaRPr lang="en-IN" sz="2800" dirty="0">
            <a:solidFill>
              <a:srgbClr val="10173A"/>
            </a:solidFill>
          </a:endParaRPr>
        </a:p>
      </dgm:t>
    </dgm:pt>
    <dgm:pt modelId="{29E80654-470C-421D-BBF9-8ADA74610CF4}" type="parTrans" cxnId="{5F3DEF2A-250C-4A68-80F3-74E8B082B010}">
      <dgm:prSet/>
      <dgm:spPr/>
      <dgm:t>
        <a:bodyPr/>
        <a:lstStyle/>
        <a:p>
          <a:endParaRPr lang="en-IN" sz="2800">
            <a:solidFill>
              <a:srgbClr val="10173A"/>
            </a:solidFill>
          </a:endParaRPr>
        </a:p>
      </dgm:t>
    </dgm:pt>
    <dgm:pt modelId="{3CE31862-6669-461E-BC47-5209A14DE1A6}" type="sibTrans" cxnId="{5F3DEF2A-250C-4A68-80F3-74E8B082B010}">
      <dgm:prSet/>
      <dgm:spPr/>
      <dgm:t>
        <a:bodyPr/>
        <a:lstStyle/>
        <a:p>
          <a:endParaRPr lang="en-IN" sz="2800">
            <a:solidFill>
              <a:srgbClr val="10173A"/>
            </a:solidFill>
          </a:endParaRPr>
        </a:p>
      </dgm:t>
    </dgm:pt>
    <dgm:pt modelId="{9FFA6ABB-A1ED-43EA-9B66-00F141453040}">
      <dgm:prSet phldrT="[Text]" custT="1"/>
      <dgm:spPr/>
      <dgm:t>
        <a:bodyPr/>
        <a:lstStyle/>
        <a:p>
          <a:r>
            <a:rPr lang="en-US" sz="2800">
              <a:solidFill>
                <a:srgbClr val="10173A"/>
              </a:solidFill>
            </a:rPr>
            <a:t>Apply and Obtain MOOWRs License</a:t>
          </a:r>
          <a:endParaRPr lang="en-IN" sz="2800" dirty="0">
            <a:solidFill>
              <a:srgbClr val="10173A"/>
            </a:solidFill>
          </a:endParaRPr>
        </a:p>
      </dgm:t>
    </dgm:pt>
    <dgm:pt modelId="{0AE1D6B8-0540-4CD7-AE8C-EAB4501C7165}" type="parTrans" cxnId="{F81BB520-1B21-4217-84E2-1E6186BE60A9}">
      <dgm:prSet/>
      <dgm:spPr/>
      <dgm:t>
        <a:bodyPr/>
        <a:lstStyle/>
        <a:p>
          <a:endParaRPr lang="en-IN" sz="2800">
            <a:solidFill>
              <a:srgbClr val="10173A"/>
            </a:solidFill>
          </a:endParaRPr>
        </a:p>
      </dgm:t>
    </dgm:pt>
    <dgm:pt modelId="{01732F93-0AE6-4F1E-9EBF-F9D0A828A107}" type="sibTrans" cxnId="{F81BB520-1B21-4217-84E2-1E6186BE60A9}">
      <dgm:prSet/>
      <dgm:spPr/>
      <dgm:t>
        <a:bodyPr/>
        <a:lstStyle/>
        <a:p>
          <a:endParaRPr lang="en-IN" sz="2800">
            <a:solidFill>
              <a:srgbClr val="10173A"/>
            </a:solidFill>
          </a:endParaRPr>
        </a:p>
      </dgm:t>
    </dgm:pt>
    <dgm:pt modelId="{BCAC0A4E-237D-4931-AAD3-8B2A45BB0C60}">
      <dgm:prSet phldrT="[Text]" custT="1"/>
      <dgm:spPr/>
      <dgm:t>
        <a:bodyPr/>
        <a:lstStyle/>
        <a:p>
          <a:r>
            <a:rPr lang="en-US" sz="2800" dirty="0">
              <a:solidFill>
                <a:srgbClr val="10173A"/>
              </a:solidFill>
            </a:rPr>
            <a:t>Convert Your Factory (or Part) into a Pvt. Warehouse</a:t>
          </a:r>
          <a:endParaRPr lang="en-IN" sz="2800" dirty="0">
            <a:solidFill>
              <a:srgbClr val="10173A"/>
            </a:solidFill>
          </a:endParaRPr>
        </a:p>
      </dgm:t>
    </dgm:pt>
    <dgm:pt modelId="{917D24F2-82AF-460A-B3A8-68540FB1E338}" type="parTrans" cxnId="{0D951C25-5106-48DE-A958-7727F28FCE85}">
      <dgm:prSet/>
      <dgm:spPr/>
      <dgm:t>
        <a:bodyPr/>
        <a:lstStyle/>
        <a:p>
          <a:endParaRPr lang="en-IN" sz="2800">
            <a:solidFill>
              <a:srgbClr val="10173A"/>
            </a:solidFill>
          </a:endParaRPr>
        </a:p>
      </dgm:t>
    </dgm:pt>
    <dgm:pt modelId="{0FD4D9D3-AF58-4617-A7BC-B698A5FBD24D}" type="sibTrans" cxnId="{0D951C25-5106-48DE-A958-7727F28FCE85}">
      <dgm:prSet/>
      <dgm:spPr/>
      <dgm:t>
        <a:bodyPr/>
        <a:lstStyle/>
        <a:p>
          <a:endParaRPr lang="en-IN" sz="2800">
            <a:solidFill>
              <a:srgbClr val="10173A"/>
            </a:solidFill>
          </a:endParaRPr>
        </a:p>
      </dgm:t>
    </dgm:pt>
    <dgm:pt modelId="{D1318944-E270-49CC-AB25-5A8F89BD76DB}">
      <dgm:prSet custT="1"/>
      <dgm:spPr/>
      <dgm:t>
        <a:bodyPr/>
        <a:lstStyle/>
        <a:p>
          <a:r>
            <a:rPr lang="en-US" sz="2800">
              <a:solidFill>
                <a:srgbClr val="10173A"/>
              </a:solidFill>
            </a:rPr>
            <a:t>Transfer Import Cargo from Port to Factory </a:t>
          </a:r>
          <a:endParaRPr lang="en-IN" sz="2800" dirty="0">
            <a:solidFill>
              <a:srgbClr val="10173A"/>
            </a:solidFill>
          </a:endParaRPr>
        </a:p>
      </dgm:t>
    </dgm:pt>
    <dgm:pt modelId="{E82D261C-EE54-4B7D-9B5E-8469AF0A0A96}" type="parTrans" cxnId="{7556B885-02E5-420A-A360-C028D12107F4}">
      <dgm:prSet/>
      <dgm:spPr/>
      <dgm:t>
        <a:bodyPr/>
        <a:lstStyle/>
        <a:p>
          <a:endParaRPr lang="en-IN" sz="2800">
            <a:solidFill>
              <a:srgbClr val="10173A"/>
            </a:solidFill>
          </a:endParaRPr>
        </a:p>
      </dgm:t>
    </dgm:pt>
    <dgm:pt modelId="{A7759366-B9E3-4893-9411-912F60052E05}" type="sibTrans" cxnId="{7556B885-02E5-420A-A360-C028D12107F4}">
      <dgm:prSet/>
      <dgm:spPr/>
      <dgm:t>
        <a:bodyPr/>
        <a:lstStyle/>
        <a:p>
          <a:endParaRPr lang="en-IN" sz="2800">
            <a:solidFill>
              <a:srgbClr val="10173A"/>
            </a:solidFill>
          </a:endParaRPr>
        </a:p>
      </dgm:t>
    </dgm:pt>
    <dgm:pt modelId="{10310615-71E1-4A55-98BE-E6F2C5B1E07C}">
      <dgm:prSet custT="1"/>
      <dgm:spPr/>
      <dgm:t>
        <a:bodyPr/>
        <a:lstStyle/>
        <a:p>
          <a:r>
            <a:rPr lang="en-US" sz="2800">
              <a:solidFill>
                <a:srgbClr val="10173A"/>
              </a:solidFill>
            </a:rPr>
            <a:t>Manufacture Finished Goods  </a:t>
          </a:r>
          <a:endParaRPr lang="en-IN" sz="2800" dirty="0">
            <a:solidFill>
              <a:srgbClr val="10173A"/>
            </a:solidFill>
          </a:endParaRPr>
        </a:p>
      </dgm:t>
    </dgm:pt>
    <dgm:pt modelId="{15EFAE8A-BE72-4621-BD3C-9BB06E26B183}" type="parTrans" cxnId="{8963A242-1891-470C-9140-B88555FB5AA3}">
      <dgm:prSet/>
      <dgm:spPr/>
      <dgm:t>
        <a:bodyPr/>
        <a:lstStyle/>
        <a:p>
          <a:endParaRPr lang="en-IN" sz="2800">
            <a:solidFill>
              <a:srgbClr val="10173A"/>
            </a:solidFill>
          </a:endParaRPr>
        </a:p>
      </dgm:t>
    </dgm:pt>
    <dgm:pt modelId="{45B989D2-398D-4FC2-93FB-A8E75E11AFF2}" type="sibTrans" cxnId="{8963A242-1891-470C-9140-B88555FB5AA3}">
      <dgm:prSet/>
      <dgm:spPr/>
      <dgm:t>
        <a:bodyPr/>
        <a:lstStyle/>
        <a:p>
          <a:endParaRPr lang="en-IN" sz="2800">
            <a:solidFill>
              <a:srgbClr val="10173A"/>
            </a:solidFill>
          </a:endParaRPr>
        </a:p>
      </dgm:t>
    </dgm:pt>
    <dgm:pt modelId="{8306AEB3-FC93-44E4-9CC1-5EA287BF662E}">
      <dgm:prSet custT="1"/>
      <dgm:spPr/>
      <dgm:t>
        <a:bodyPr/>
        <a:lstStyle/>
        <a:p>
          <a:r>
            <a:rPr lang="en-US" sz="2800">
              <a:solidFill>
                <a:srgbClr val="10173A"/>
              </a:solidFill>
            </a:rPr>
            <a:t>Export Goods </a:t>
          </a:r>
        </a:p>
        <a:p>
          <a:r>
            <a:rPr lang="en-US" sz="2800">
              <a:solidFill>
                <a:srgbClr val="10173A"/>
              </a:solidFill>
            </a:rPr>
            <a:t>Or Sale Domestically </a:t>
          </a:r>
          <a:endParaRPr lang="en-IN" sz="2800" dirty="0">
            <a:solidFill>
              <a:srgbClr val="10173A"/>
            </a:solidFill>
          </a:endParaRPr>
        </a:p>
      </dgm:t>
    </dgm:pt>
    <dgm:pt modelId="{6C78896B-77FA-44D4-9D2B-B36C408086FC}" type="parTrans" cxnId="{C22872E3-EDD3-421D-9F50-36E28E71422E}">
      <dgm:prSet/>
      <dgm:spPr/>
      <dgm:t>
        <a:bodyPr/>
        <a:lstStyle/>
        <a:p>
          <a:endParaRPr lang="en-IN" sz="2800">
            <a:solidFill>
              <a:srgbClr val="10173A"/>
            </a:solidFill>
          </a:endParaRPr>
        </a:p>
      </dgm:t>
    </dgm:pt>
    <dgm:pt modelId="{E0CA6543-C2B6-4D80-8BF2-FD1847B07DA4}" type="sibTrans" cxnId="{C22872E3-EDD3-421D-9F50-36E28E71422E}">
      <dgm:prSet/>
      <dgm:spPr/>
      <dgm:t>
        <a:bodyPr/>
        <a:lstStyle/>
        <a:p>
          <a:endParaRPr lang="en-IN" sz="2800">
            <a:solidFill>
              <a:srgbClr val="10173A"/>
            </a:solidFill>
          </a:endParaRPr>
        </a:p>
      </dgm:t>
    </dgm:pt>
    <dgm:pt modelId="{021D78B5-43F9-45A1-9879-90AD0DD4B334}">
      <dgm:prSet custT="1"/>
      <dgm:spPr/>
      <dgm:t>
        <a:bodyPr/>
        <a:lstStyle/>
        <a:p>
          <a:r>
            <a:rPr lang="en-US" sz="2800">
              <a:solidFill>
                <a:srgbClr val="10173A"/>
              </a:solidFill>
            </a:rPr>
            <a:t>Pay BCD + IGST on Imported Goods Used for Domestic Sales </a:t>
          </a:r>
          <a:endParaRPr lang="en-IN" sz="2800" dirty="0">
            <a:solidFill>
              <a:srgbClr val="10173A"/>
            </a:solidFill>
          </a:endParaRPr>
        </a:p>
      </dgm:t>
    </dgm:pt>
    <dgm:pt modelId="{69D30B3A-4253-4014-89A8-FB40FE899B2C}" type="parTrans" cxnId="{B6943E01-3B9F-4EE2-8F65-4E755658191C}">
      <dgm:prSet/>
      <dgm:spPr/>
      <dgm:t>
        <a:bodyPr/>
        <a:lstStyle/>
        <a:p>
          <a:endParaRPr lang="en-IN" sz="2800">
            <a:solidFill>
              <a:srgbClr val="10173A"/>
            </a:solidFill>
          </a:endParaRPr>
        </a:p>
      </dgm:t>
    </dgm:pt>
    <dgm:pt modelId="{B84D0E2D-635A-4C27-A811-5C96ACE1F859}" type="sibTrans" cxnId="{B6943E01-3B9F-4EE2-8F65-4E755658191C}">
      <dgm:prSet/>
      <dgm:spPr/>
      <dgm:t>
        <a:bodyPr/>
        <a:lstStyle/>
        <a:p>
          <a:endParaRPr lang="en-IN" sz="2800">
            <a:solidFill>
              <a:srgbClr val="10173A"/>
            </a:solidFill>
          </a:endParaRPr>
        </a:p>
      </dgm:t>
    </dgm:pt>
    <dgm:pt modelId="{71E46E96-9DFC-4672-8D39-69B59EF555FE}">
      <dgm:prSet custT="1"/>
      <dgm:spPr/>
      <dgm:t>
        <a:bodyPr/>
        <a:lstStyle/>
        <a:p>
          <a:r>
            <a:rPr lang="en-US" sz="2800">
              <a:solidFill>
                <a:srgbClr val="10173A"/>
              </a:solidFill>
            </a:rPr>
            <a:t>BCD +IGST on Imported goods used in Exported Goods is waived</a:t>
          </a:r>
          <a:endParaRPr lang="en-IN" sz="2800" dirty="0">
            <a:solidFill>
              <a:srgbClr val="10173A"/>
            </a:solidFill>
          </a:endParaRPr>
        </a:p>
      </dgm:t>
    </dgm:pt>
    <dgm:pt modelId="{141AA4AF-3631-445C-9E4D-2926DAE418D4}" type="parTrans" cxnId="{B28AFA01-4AEA-4A80-AE95-9D871A8DE36E}">
      <dgm:prSet/>
      <dgm:spPr/>
      <dgm:t>
        <a:bodyPr/>
        <a:lstStyle/>
        <a:p>
          <a:endParaRPr lang="en-IN" sz="2800">
            <a:solidFill>
              <a:srgbClr val="10173A"/>
            </a:solidFill>
          </a:endParaRPr>
        </a:p>
      </dgm:t>
    </dgm:pt>
    <dgm:pt modelId="{DF37A374-B9EB-4CAA-B24F-78A2C9E69112}" type="sibTrans" cxnId="{B28AFA01-4AEA-4A80-AE95-9D871A8DE36E}">
      <dgm:prSet/>
      <dgm:spPr/>
      <dgm:t>
        <a:bodyPr/>
        <a:lstStyle/>
        <a:p>
          <a:endParaRPr lang="en-IN" sz="2800">
            <a:solidFill>
              <a:srgbClr val="10173A"/>
            </a:solidFill>
          </a:endParaRPr>
        </a:p>
      </dgm:t>
    </dgm:pt>
    <dgm:pt modelId="{A3AE83AC-16B9-4CF6-8488-34AF2070574E}">
      <dgm:prSet custT="1"/>
      <dgm:spPr/>
      <dgm:t>
        <a:bodyPr/>
        <a:lstStyle/>
        <a:p>
          <a:r>
            <a:rPr lang="en-US" sz="2800">
              <a:solidFill>
                <a:srgbClr val="10173A"/>
              </a:solidFill>
            </a:rPr>
            <a:t>Keep Records and File Monthly Returns </a:t>
          </a:r>
          <a:endParaRPr lang="en-IN" sz="2800" dirty="0">
            <a:solidFill>
              <a:srgbClr val="10173A"/>
            </a:solidFill>
          </a:endParaRPr>
        </a:p>
      </dgm:t>
    </dgm:pt>
    <dgm:pt modelId="{FEEB265F-C4D1-46C0-90EF-ABE78C6A5FED}" type="parTrans" cxnId="{1D857CD2-A990-40C1-89FA-9D8252211545}">
      <dgm:prSet/>
      <dgm:spPr/>
      <dgm:t>
        <a:bodyPr/>
        <a:lstStyle/>
        <a:p>
          <a:endParaRPr lang="en-IN" sz="2800">
            <a:solidFill>
              <a:srgbClr val="10173A"/>
            </a:solidFill>
          </a:endParaRPr>
        </a:p>
      </dgm:t>
    </dgm:pt>
    <dgm:pt modelId="{4633B0FE-3111-4EF7-BF1C-A2F95B7199EB}" type="sibTrans" cxnId="{1D857CD2-A990-40C1-89FA-9D8252211545}">
      <dgm:prSet/>
      <dgm:spPr/>
      <dgm:t>
        <a:bodyPr/>
        <a:lstStyle/>
        <a:p>
          <a:endParaRPr lang="en-IN" sz="2800">
            <a:solidFill>
              <a:srgbClr val="10173A"/>
            </a:solidFill>
          </a:endParaRPr>
        </a:p>
      </dgm:t>
    </dgm:pt>
    <dgm:pt modelId="{429C0F5B-20DD-41DE-AC13-9410BECA7557}" type="pres">
      <dgm:prSet presAssocID="{8A88E6A3-26C0-4AF0-903C-89220631427C}" presName="rootnode" presStyleCnt="0">
        <dgm:presLayoutVars>
          <dgm:chMax/>
          <dgm:chPref/>
          <dgm:dir/>
          <dgm:animLvl val="lvl"/>
        </dgm:presLayoutVars>
      </dgm:prSet>
      <dgm:spPr/>
    </dgm:pt>
    <dgm:pt modelId="{22C94A68-D348-487B-9C7C-E32D2F48668E}" type="pres">
      <dgm:prSet presAssocID="{DE8368BC-5337-45ED-8E74-2565EBB7C505}" presName="composite" presStyleCnt="0"/>
      <dgm:spPr/>
    </dgm:pt>
    <dgm:pt modelId="{CECE2522-AB95-4838-9748-6CE494E3DF7F}" type="pres">
      <dgm:prSet presAssocID="{DE8368BC-5337-45ED-8E74-2565EBB7C505}" presName="LShape" presStyleLbl="alignNode1" presStyleIdx="0" presStyleCnt="17"/>
      <dgm:spPr>
        <a:solidFill>
          <a:srgbClr val="10173A"/>
        </a:solidFill>
      </dgm:spPr>
    </dgm:pt>
    <dgm:pt modelId="{2AC8894C-21A4-4B07-BA79-755A4AB7337D}" type="pres">
      <dgm:prSet presAssocID="{DE8368BC-5337-45ED-8E74-2565EBB7C505}" presName="ParentText" presStyleLbl="revTx" presStyleIdx="0" presStyleCnt="9">
        <dgm:presLayoutVars>
          <dgm:chMax val="0"/>
          <dgm:chPref val="0"/>
          <dgm:bulletEnabled val="1"/>
        </dgm:presLayoutVars>
      </dgm:prSet>
      <dgm:spPr/>
    </dgm:pt>
    <dgm:pt modelId="{D76C7D4B-7261-46FB-85A6-3C4064210C32}" type="pres">
      <dgm:prSet presAssocID="{DE8368BC-5337-45ED-8E74-2565EBB7C505}" presName="Triangle" presStyleLbl="alignNode1" presStyleIdx="1" presStyleCnt="17"/>
      <dgm:spPr>
        <a:solidFill>
          <a:srgbClr val="6AC6AC"/>
        </a:solidFill>
        <a:ln>
          <a:solidFill>
            <a:srgbClr val="6AC6AC"/>
          </a:solidFill>
        </a:ln>
      </dgm:spPr>
    </dgm:pt>
    <dgm:pt modelId="{D8248902-5C4A-4397-878E-4EBD4EAB0063}" type="pres">
      <dgm:prSet presAssocID="{3CE31862-6669-461E-BC47-5209A14DE1A6}" presName="sibTrans" presStyleCnt="0"/>
      <dgm:spPr/>
    </dgm:pt>
    <dgm:pt modelId="{C3A939B3-F435-4511-B50A-C4D0DAE8D922}" type="pres">
      <dgm:prSet presAssocID="{3CE31862-6669-461E-BC47-5209A14DE1A6}" presName="space" presStyleCnt="0"/>
      <dgm:spPr/>
    </dgm:pt>
    <dgm:pt modelId="{CAC15650-8BDB-460E-B32C-DEE5BB8BB797}" type="pres">
      <dgm:prSet presAssocID="{9FFA6ABB-A1ED-43EA-9B66-00F141453040}" presName="composite" presStyleCnt="0"/>
      <dgm:spPr/>
    </dgm:pt>
    <dgm:pt modelId="{8D4032C1-4F84-44FA-B50C-80CFE534060B}" type="pres">
      <dgm:prSet presAssocID="{9FFA6ABB-A1ED-43EA-9B66-00F141453040}" presName="LShape" presStyleLbl="alignNode1" presStyleIdx="2" presStyleCnt="17"/>
      <dgm:spPr>
        <a:solidFill>
          <a:srgbClr val="10173A"/>
        </a:solidFill>
      </dgm:spPr>
    </dgm:pt>
    <dgm:pt modelId="{98BBD0D7-4FC8-4359-8553-DC75A6F325CA}" type="pres">
      <dgm:prSet presAssocID="{9FFA6ABB-A1ED-43EA-9B66-00F141453040}" presName="ParentText" presStyleLbl="revTx" presStyleIdx="1" presStyleCnt="9">
        <dgm:presLayoutVars>
          <dgm:chMax val="0"/>
          <dgm:chPref val="0"/>
          <dgm:bulletEnabled val="1"/>
        </dgm:presLayoutVars>
      </dgm:prSet>
      <dgm:spPr/>
    </dgm:pt>
    <dgm:pt modelId="{F4081EA4-1656-4DA5-8FFB-AFD5806EE325}" type="pres">
      <dgm:prSet presAssocID="{9FFA6ABB-A1ED-43EA-9B66-00F141453040}" presName="Triangle" presStyleLbl="alignNode1" presStyleIdx="3" presStyleCnt="17"/>
      <dgm:spPr>
        <a:solidFill>
          <a:srgbClr val="6AC6AC"/>
        </a:solidFill>
        <a:ln>
          <a:solidFill>
            <a:srgbClr val="6AC6AC"/>
          </a:solidFill>
        </a:ln>
      </dgm:spPr>
    </dgm:pt>
    <dgm:pt modelId="{C73E9328-3F57-4797-B85D-26B75E4A2F0D}" type="pres">
      <dgm:prSet presAssocID="{01732F93-0AE6-4F1E-9EBF-F9D0A828A107}" presName="sibTrans" presStyleCnt="0"/>
      <dgm:spPr/>
    </dgm:pt>
    <dgm:pt modelId="{1717C911-C5D0-4ECC-9F11-FC7599EB131C}" type="pres">
      <dgm:prSet presAssocID="{01732F93-0AE6-4F1E-9EBF-F9D0A828A107}" presName="space" presStyleCnt="0"/>
      <dgm:spPr/>
    </dgm:pt>
    <dgm:pt modelId="{08765F58-5F4E-4B63-84F5-229D7669A040}" type="pres">
      <dgm:prSet presAssocID="{BCAC0A4E-237D-4931-AAD3-8B2A45BB0C60}" presName="composite" presStyleCnt="0"/>
      <dgm:spPr/>
    </dgm:pt>
    <dgm:pt modelId="{524B9531-D32B-47F8-9DD3-DC0FD08F93BF}" type="pres">
      <dgm:prSet presAssocID="{BCAC0A4E-237D-4931-AAD3-8B2A45BB0C60}" presName="LShape" presStyleLbl="alignNode1" presStyleIdx="4" presStyleCnt="17"/>
      <dgm:spPr>
        <a:solidFill>
          <a:srgbClr val="10173A"/>
        </a:solidFill>
      </dgm:spPr>
    </dgm:pt>
    <dgm:pt modelId="{018462A1-BEC1-4A71-8A54-5AC6FA389B39}" type="pres">
      <dgm:prSet presAssocID="{BCAC0A4E-237D-4931-AAD3-8B2A45BB0C60}" presName="ParentText" presStyleLbl="revTx" presStyleIdx="2" presStyleCnt="9">
        <dgm:presLayoutVars>
          <dgm:chMax val="0"/>
          <dgm:chPref val="0"/>
          <dgm:bulletEnabled val="1"/>
        </dgm:presLayoutVars>
      </dgm:prSet>
      <dgm:spPr/>
    </dgm:pt>
    <dgm:pt modelId="{6C6897A2-F11F-4EF2-BDC4-35FCF122E148}" type="pres">
      <dgm:prSet presAssocID="{BCAC0A4E-237D-4931-AAD3-8B2A45BB0C60}" presName="Triangle" presStyleLbl="alignNode1" presStyleIdx="5" presStyleCnt="17"/>
      <dgm:spPr>
        <a:solidFill>
          <a:srgbClr val="6AC6AC"/>
        </a:solidFill>
        <a:ln>
          <a:solidFill>
            <a:srgbClr val="6AC6AC"/>
          </a:solidFill>
        </a:ln>
      </dgm:spPr>
    </dgm:pt>
    <dgm:pt modelId="{6286DE02-E15A-4D61-9374-9EEA7A7DF438}" type="pres">
      <dgm:prSet presAssocID="{0FD4D9D3-AF58-4617-A7BC-B698A5FBD24D}" presName="sibTrans" presStyleCnt="0"/>
      <dgm:spPr/>
    </dgm:pt>
    <dgm:pt modelId="{BDCF6D3E-C0DF-4E05-A6B5-B06BE18E4860}" type="pres">
      <dgm:prSet presAssocID="{0FD4D9D3-AF58-4617-A7BC-B698A5FBD24D}" presName="space" presStyleCnt="0"/>
      <dgm:spPr/>
    </dgm:pt>
    <dgm:pt modelId="{D2E8EC88-A2D9-4C81-84E2-F474AF94365B}" type="pres">
      <dgm:prSet presAssocID="{D1318944-E270-49CC-AB25-5A8F89BD76DB}" presName="composite" presStyleCnt="0"/>
      <dgm:spPr/>
    </dgm:pt>
    <dgm:pt modelId="{2D8B1A30-5FAA-41B5-956B-271872A7ACD3}" type="pres">
      <dgm:prSet presAssocID="{D1318944-E270-49CC-AB25-5A8F89BD76DB}" presName="LShape" presStyleLbl="alignNode1" presStyleIdx="6" presStyleCnt="17"/>
      <dgm:spPr>
        <a:solidFill>
          <a:srgbClr val="10173A"/>
        </a:solidFill>
      </dgm:spPr>
    </dgm:pt>
    <dgm:pt modelId="{C05F0DC8-8627-492E-83E1-F814AC9E4FF6}" type="pres">
      <dgm:prSet presAssocID="{D1318944-E270-49CC-AB25-5A8F89BD76DB}" presName="ParentText" presStyleLbl="revTx" presStyleIdx="3" presStyleCnt="9">
        <dgm:presLayoutVars>
          <dgm:chMax val="0"/>
          <dgm:chPref val="0"/>
          <dgm:bulletEnabled val="1"/>
        </dgm:presLayoutVars>
      </dgm:prSet>
      <dgm:spPr/>
    </dgm:pt>
    <dgm:pt modelId="{A3B1D27F-1345-465A-B17E-C9EA8D8FF480}" type="pres">
      <dgm:prSet presAssocID="{D1318944-E270-49CC-AB25-5A8F89BD76DB}" presName="Triangle" presStyleLbl="alignNode1" presStyleIdx="7" presStyleCnt="17"/>
      <dgm:spPr>
        <a:solidFill>
          <a:srgbClr val="6AC6AC"/>
        </a:solidFill>
        <a:ln>
          <a:solidFill>
            <a:srgbClr val="6AC6AC"/>
          </a:solidFill>
        </a:ln>
      </dgm:spPr>
    </dgm:pt>
    <dgm:pt modelId="{58D8FFFC-94B8-49B5-9BCE-81EBC1D3DDA5}" type="pres">
      <dgm:prSet presAssocID="{A7759366-B9E3-4893-9411-912F60052E05}" presName="sibTrans" presStyleCnt="0"/>
      <dgm:spPr/>
    </dgm:pt>
    <dgm:pt modelId="{50C6EE6E-58ED-4978-8E56-17CD8CFAF61E}" type="pres">
      <dgm:prSet presAssocID="{A7759366-B9E3-4893-9411-912F60052E05}" presName="space" presStyleCnt="0"/>
      <dgm:spPr/>
    </dgm:pt>
    <dgm:pt modelId="{C67F2D9F-1BAE-430E-B125-BC7FC9C34C83}" type="pres">
      <dgm:prSet presAssocID="{10310615-71E1-4A55-98BE-E6F2C5B1E07C}" presName="composite" presStyleCnt="0"/>
      <dgm:spPr/>
    </dgm:pt>
    <dgm:pt modelId="{53CDA9C9-97AD-41BC-8F13-1C4E5C8C4ECB}" type="pres">
      <dgm:prSet presAssocID="{10310615-71E1-4A55-98BE-E6F2C5B1E07C}" presName="LShape" presStyleLbl="alignNode1" presStyleIdx="8" presStyleCnt="17"/>
      <dgm:spPr>
        <a:solidFill>
          <a:srgbClr val="10173A"/>
        </a:solidFill>
      </dgm:spPr>
    </dgm:pt>
    <dgm:pt modelId="{5198603B-9F9F-460C-8520-35F55A8041A8}" type="pres">
      <dgm:prSet presAssocID="{10310615-71E1-4A55-98BE-E6F2C5B1E07C}" presName="ParentText" presStyleLbl="revTx" presStyleIdx="4" presStyleCnt="9">
        <dgm:presLayoutVars>
          <dgm:chMax val="0"/>
          <dgm:chPref val="0"/>
          <dgm:bulletEnabled val="1"/>
        </dgm:presLayoutVars>
      </dgm:prSet>
      <dgm:spPr/>
    </dgm:pt>
    <dgm:pt modelId="{05321755-FF63-41DD-A278-74595C7532F1}" type="pres">
      <dgm:prSet presAssocID="{10310615-71E1-4A55-98BE-E6F2C5B1E07C}" presName="Triangle" presStyleLbl="alignNode1" presStyleIdx="9" presStyleCnt="17"/>
      <dgm:spPr>
        <a:solidFill>
          <a:srgbClr val="6AC6AC"/>
        </a:solidFill>
        <a:ln>
          <a:solidFill>
            <a:srgbClr val="6AC6AC"/>
          </a:solidFill>
        </a:ln>
      </dgm:spPr>
    </dgm:pt>
    <dgm:pt modelId="{9519A174-16B3-4B3B-9D2D-9D33F88836C0}" type="pres">
      <dgm:prSet presAssocID="{45B989D2-398D-4FC2-93FB-A8E75E11AFF2}" presName="sibTrans" presStyleCnt="0"/>
      <dgm:spPr/>
    </dgm:pt>
    <dgm:pt modelId="{6138033E-1759-47AB-A573-21F8CD1ABD7F}" type="pres">
      <dgm:prSet presAssocID="{45B989D2-398D-4FC2-93FB-A8E75E11AFF2}" presName="space" presStyleCnt="0"/>
      <dgm:spPr/>
    </dgm:pt>
    <dgm:pt modelId="{D4E8BBB1-FB5C-406E-AC6E-598A91EEA02F}" type="pres">
      <dgm:prSet presAssocID="{8306AEB3-FC93-44E4-9CC1-5EA287BF662E}" presName="composite" presStyleCnt="0"/>
      <dgm:spPr/>
    </dgm:pt>
    <dgm:pt modelId="{A8822609-93D9-492C-81F8-1F2D3022218E}" type="pres">
      <dgm:prSet presAssocID="{8306AEB3-FC93-44E4-9CC1-5EA287BF662E}" presName="LShape" presStyleLbl="alignNode1" presStyleIdx="10" presStyleCnt="17"/>
      <dgm:spPr>
        <a:solidFill>
          <a:srgbClr val="10173A"/>
        </a:solidFill>
      </dgm:spPr>
    </dgm:pt>
    <dgm:pt modelId="{FAD4AAB1-1D1B-4BD4-AF22-76E4CC3E6A52}" type="pres">
      <dgm:prSet presAssocID="{8306AEB3-FC93-44E4-9CC1-5EA287BF662E}" presName="ParentText" presStyleLbl="revTx" presStyleIdx="5" presStyleCnt="9">
        <dgm:presLayoutVars>
          <dgm:chMax val="0"/>
          <dgm:chPref val="0"/>
          <dgm:bulletEnabled val="1"/>
        </dgm:presLayoutVars>
      </dgm:prSet>
      <dgm:spPr/>
    </dgm:pt>
    <dgm:pt modelId="{59549D53-2D3F-4955-8A91-C28263869269}" type="pres">
      <dgm:prSet presAssocID="{8306AEB3-FC93-44E4-9CC1-5EA287BF662E}" presName="Triangle" presStyleLbl="alignNode1" presStyleIdx="11" presStyleCnt="17"/>
      <dgm:spPr>
        <a:solidFill>
          <a:srgbClr val="6AC6AC"/>
        </a:solidFill>
        <a:ln>
          <a:solidFill>
            <a:srgbClr val="6AC6AC"/>
          </a:solidFill>
        </a:ln>
      </dgm:spPr>
    </dgm:pt>
    <dgm:pt modelId="{063287AF-30AB-4E59-8510-2B05BB290915}" type="pres">
      <dgm:prSet presAssocID="{E0CA6543-C2B6-4D80-8BF2-FD1847B07DA4}" presName="sibTrans" presStyleCnt="0"/>
      <dgm:spPr/>
    </dgm:pt>
    <dgm:pt modelId="{14E6945B-5E2F-4E2E-92F1-8A95D6C5C88A}" type="pres">
      <dgm:prSet presAssocID="{E0CA6543-C2B6-4D80-8BF2-FD1847B07DA4}" presName="space" presStyleCnt="0"/>
      <dgm:spPr/>
    </dgm:pt>
    <dgm:pt modelId="{67A6214B-6D4A-45B5-A4EF-040148B70ABA}" type="pres">
      <dgm:prSet presAssocID="{021D78B5-43F9-45A1-9879-90AD0DD4B334}" presName="composite" presStyleCnt="0"/>
      <dgm:spPr/>
    </dgm:pt>
    <dgm:pt modelId="{B3D4F148-0AF4-4A56-B466-6A6E97941287}" type="pres">
      <dgm:prSet presAssocID="{021D78B5-43F9-45A1-9879-90AD0DD4B334}" presName="LShape" presStyleLbl="alignNode1" presStyleIdx="12" presStyleCnt="17"/>
      <dgm:spPr>
        <a:solidFill>
          <a:srgbClr val="10173A"/>
        </a:solidFill>
      </dgm:spPr>
    </dgm:pt>
    <dgm:pt modelId="{E1B54E2F-82B9-46F2-B7FE-9FC0B02A91D7}" type="pres">
      <dgm:prSet presAssocID="{021D78B5-43F9-45A1-9879-90AD0DD4B334}" presName="ParentText" presStyleLbl="revTx" presStyleIdx="6" presStyleCnt="9">
        <dgm:presLayoutVars>
          <dgm:chMax val="0"/>
          <dgm:chPref val="0"/>
          <dgm:bulletEnabled val="1"/>
        </dgm:presLayoutVars>
      </dgm:prSet>
      <dgm:spPr/>
    </dgm:pt>
    <dgm:pt modelId="{00AD305A-31CD-443A-B925-7147D647208B}" type="pres">
      <dgm:prSet presAssocID="{021D78B5-43F9-45A1-9879-90AD0DD4B334}" presName="Triangle" presStyleLbl="alignNode1" presStyleIdx="13" presStyleCnt="17"/>
      <dgm:spPr>
        <a:solidFill>
          <a:srgbClr val="6AC6AC"/>
        </a:solidFill>
        <a:ln>
          <a:solidFill>
            <a:srgbClr val="6AC6AC"/>
          </a:solidFill>
        </a:ln>
      </dgm:spPr>
    </dgm:pt>
    <dgm:pt modelId="{EE34F9D2-B04F-42C7-AC9F-7EE5ACBDF535}" type="pres">
      <dgm:prSet presAssocID="{B84D0E2D-635A-4C27-A811-5C96ACE1F859}" presName="sibTrans" presStyleCnt="0"/>
      <dgm:spPr/>
    </dgm:pt>
    <dgm:pt modelId="{3C7CEDAE-D791-401C-AD47-0B735B3ACCAA}" type="pres">
      <dgm:prSet presAssocID="{B84D0E2D-635A-4C27-A811-5C96ACE1F859}" presName="space" presStyleCnt="0"/>
      <dgm:spPr/>
    </dgm:pt>
    <dgm:pt modelId="{4EBF44C2-24CB-49BF-A680-12F4C3606E09}" type="pres">
      <dgm:prSet presAssocID="{71E46E96-9DFC-4672-8D39-69B59EF555FE}" presName="composite" presStyleCnt="0"/>
      <dgm:spPr/>
    </dgm:pt>
    <dgm:pt modelId="{E61F860B-C6C6-4BF9-A1B7-E89545F32B69}" type="pres">
      <dgm:prSet presAssocID="{71E46E96-9DFC-4672-8D39-69B59EF555FE}" presName="LShape" presStyleLbl="alignNode1" presStyleIdx="14" presStyleCnt="17"/>
      <dgm:spPr>
        <a:solidFill>
          <a:srgbClr val="10173A"/>
        </a:solidFill>
      </dgm:spPr>
    </dgm:pt>
    <dgm:pt modelId="{8AD7C886-45FE-49D8-AE3B-42D0BE17D059}" type="pres">
      <dgm:prSet presAssocID="{71E46E96-9DFC-4672-8D39-69B59EF555FE}" presName="ParentText" presStyleLbl="revTx" presStyleIdx="7" presStyleCnt="9">
        <dgm:presLayoutVars>
          <dgm:chMax val="0"/>
          <dgm:chPref val="0"/>
          <dgm:bulletEnabled val="1"/>
        </dgm:presLayoutVars>
      </dgm:prSet>
      <dgm:spPr/>
    </dgm:pt>
    <dgm:pt modelId="{3BCC830F-028F-4609-AA55-9763EC972473}" type="pres">
      <dgm:prSet presAssocID="{71E46E96-9DFC-4672-8D39-69B59EF555FE}" presName="Triangle" presStyleLbl="alignNode1" presStyleIdx="15" presStyleCnt="17"/>
      <dgm:spPr>
        <a:solidFill>
          <a:srgbClr val="6AC6AC"/>
        </a:solidFill>
        <a:ln>
          <a:solidFill>
            <a:srgbClr val="6AC6AC"/>
          </a:solidFill>
        </a:ln>
      </dgm:spPr>
    </dgm:pt>
    <dgm:pt modelId="{00C7FEBE-8141-439B-820B-B52D424FFC4F}" type="pres">
      <dgm:prSet presAssocID="{DF37A374-B9EB-4CAA-B24F-78A2C9E69112}" presName="sibTrans" presStyleCnt="0"/>
      <dgm:spPr/>
    </dgm:pt>
    <dgm:pt modelId="{0E93A57F-F624-4F2E-AC91-F325EE01C195}" type="pres">
      <dgm:prSet presAssocID="{DF37A374-B9EB-4CAA-B24F-78A2C9E69112}" presName="space" presStyleCnt="0"/>
      <dgm:spPr/>
    </dgm:pt>
    <dgm:pt modelId="{DEFFA31D-74F0-4D03-AF70-3F243F8ADC4D}" type="pres">
      <dgm:prSet presAssocID="{A3AE83AC-16B9-4CF6-8488-34AF2070574E}" presName="composite" presStyleCnt="0"/>
      <dgm:spPr/>
    </dgm:pt>
    <dgm:pt modelId="{8086C075-CA1C-43C3-AA92-DA4F356BDCC6}" type="pres">
      <dgm:prSet presAssocID="{A3AE83AC-16B9-4CF6-8488-34AF2070574E}" presName="LShape" presStyleLbl="alignNode1" presStyleIdx="16" presStyleCnt="17"/>
      <dgm:spPr>
        <a:solidFill>
          <a:srgbClr val="10173A"/>
        </a:solidFill>
      </dgm:spPr>
    </dgm:pt>
    <dgm:pt modelId="{E06FBE6F-D044-4B88-A57C-DF2C102575D1}" type="pres">
      <dgm:prSet presAssocID="{A3AE83AC-16B9-4CF6-8488-34AF2070574E}" presName="ParentText" presStyleLbl="revTx" presStyleIdx="8" presStyleCnt="9">
        <dgm:presLayoutVars>
          <dgm:chMax val="0"/>
          <dgm:chPref val="0"/>
          <dgm:bulletEnabled val="1"/>
        </dgm:presLayoutVars>
      </dgm:prSet>
      <dgm:spPr/>
    </dgm:pt>
  </dgm:ptLst>
  <dgm:cxnLst>
    <dgm:cxn modelId="{B6943E01-3B9F-4EE2-8F65-4E755658191C}" srcId="{8A88E6A3-26C0-4AF0-903C-89220631427C}" destId="{021D78B5-43F9-45A1-9879-90AD0DD4B334}" srcOrd="6" destOrd="0" parTransId="{69D30B3A-4253-4014-89A8-FB40FE899B2C}" sibTransId="{B84D0E2D-635A-4C27-A811-5C96ACE1F859}"/>
    <dgm:cxn modelId="{B28AFA01-4AEA-4A80-AE95-9D871A8DE36E}" srcId="{8A88E6A3-26C0-4AF0-903C-89220631427C}" destId="{71E46E96-9DFC-4672-8D39-69B59EF555FE}" srcOrd="7" destOrd="0" parTransId="{141AA4AF-3631-445C-9E4D-2926DAE418D4}" sibTransId="{DF37A374-B9EB-4CAA-B24F-78A2C9E69112}"/>
    <dgm:cxn modelId="{B79E2F16-4613-410C-9230-BAE7E1ED372D}" type="presOf" srcId="{DE8368BC-5337-45ED-8E74-2565EBB7C505}" destId="{2AC8894C-21A4-4B07-BA79-755A4AB7337D}" srcOrd="0" destOrd="0" presId="urn:microsoft.com/office/officeart/2009/3/layout/StepUpProcess"/>
    <dgm:cxn modelId="{46FF241F-E4AB-4ED1-8193-BB3A5176101C}" type="presOf" srcId="{8306AEB3-FC93-44E4-9CC1-5EA287BF662E}" destId="{FAD4AAB1-1D1B-4BD4-AF22-76E4CC3E6A52}" srcOrd="0" destOrd="0" presId="urn:microsoft.com/office/officeart/2009/3/layout/StepUpProcess"/>
    <dgm:cxn modelId="{F81BB520-1B21-4217-84E2-1E6186BE60A9}" srcId="{8A88E6A3-26C0-4AF0-903C-89220631427C}" destId="{9FFA6ABB-A1ED-43EA-9B66-00F141453040}" srcOrd="1" destOrd="0" parTransId="{0AE1D6B8-0540-4CD7-AE8C-EAB4501C7165}" sibTransId="{01732F93-0AE6-4F1E-9EBF-F9D0A828A107}"/>
    <dgm:cxn modelId="{0D951C25-5106-48DE-A958-7727F28FCE85}" srcId="{8A88E6A3-26C0-4AF0-903C-89220631427C}" destId="{BCAC0A4E-237D-4931-AAD3-8B2A45BB0C60}" srcOrd="2" destOrd="0" parTransId="{917D24F2-82AF-460A-B3A8-68540FB1E338}" sibTransId="{0FD4D9D3-AF58-4617-A7BC-B698A5FBD24D}"/>
    <dgm:cxn modelId="{95565826-41DF-4172-9C9F-7D203BF28205}" type="presOf" srcId="{71E46E96-9DFC-4672-8D39-69B59EF555FE}" destId="{8AD7C886-45FE-49D8-AE3B-42D0BE17D059}" srcOrd="0" destOrd="0" presId="urn:microsoft.com/office/officeart/2009/3/layout/StepUpProcess"/>
    <dgm:cxn modelId="{5F3DEF2A-250C-4A68-80F3-74E8B082B010}" srcId="{8A88E6A3-26C0-4AF0-903C-89220631427C}" destId="{DE8368BC-5337-45ED-8E74-2565EBB7C505}" srcOrd="0" destOrd="0" parTransId="{29E80654-470C-421D-BBF9-8ADA74610CF4}" sibTransId="{3CE31862-6669-461E-BC47-5209A14DE1A6}"/>
    <dgm:cxn modelId="{C7FA093A-03A5-4F61-9D73-6D3135BFF415}" type="presOf" srcId="{BCAC0A4E-237D-4931-AAD3-8B2A45BB0C60}" destId="{018462A1-BEC1-4A71-8A54-5AC6FA389B39}" srcOrd="0" destOrd="0" presId="urn:microsoft.com/office/officeart/2009/3/layout/StepUpProcess"/>
    <dgm:cxn modelId="{8963A242-1891-470C-9140-B88555FB5AA3}" srcId="{8A88E6A3-26C0-4AF0-903C-89220631427C}" destId="{10310615-71E1-4A55-98BE-E6F2C5B1E07C}" srcOrd="4" destOrd="0" parTransId="{15EFAE8A-BE72-4621-BD3C-9BB06E26B183}" sibTransId="{45B989D2-398D-4FC2-93FB-A8E75E11AFF2}"/>
    <dgm:cxn modelId="{9A93BB5A-7717-4D16-AF74-5F772031AEE2}" type="presOf" srcId="{021D78B5-43F9-45A1-9879-90AD0DD4B334}" destId="{E1B54E2F-82B9-46F2-B7FE-9FC0B02A91D7}" srcOrd="0" destOrd="0" presId="urn:microsoft.com/office/officeart/2009/3/layout/StepUpProcess"/>
    <dgm:cxn modelId="{061E3263-E83D-4E82-81EA-46E4005421DF}" type="presOf" srcId="{9FFA6ABB-A1ED-43EA-9B66-00F141453040}" destId="{98BBD0D7-4FC8-4359-8553-DC75A6F325CA}" srcOrd="0" destOrd="0" presId="urn:microsoft.com/office/officeart/2009/3/layout/StepUpProcess"/>
    <dgm:cxn modelId="{0F36396E-F79D-4A14-A60B-54EB85FC99F8}" type="presOf" srcId="{A3AE83AC-16B9-4CF6-8488-34AF2070574E}" destId="{E06FBE6F-D044-4B88-A57C-DF2C102575D1}" srcOrd="0" destOrd="0" presId="urn:microsoft.com/office/officeart/2009/3/layout/StepUpProcess"/>
    <dgm:cxn modelId="{3B536479-D99C-4ED6-9DF8-72CA1231671C}" type="presOf" srcId="{8A88E6A3-26C0-4AF0-903C-89220631427C}" destId="{429C0F5B-20DD-41DE-AC13-9410BECA7557}" srcOrd="0" destOrd="0" presId="urn:microsoft.com/office/officeart/2009/3/layout/StepUpProcess"/>
    <dgm:cxn modelId="{7556B885-02E5-420A-A360-C028D12107F4}" srcId="{8A88E6A3-26C0-4AF0-903C-89220631427C}" destId="{D1318944-E270-49CC-AB25-5A8F89BD76DB}" srcOrd="3" destOrd="0" parTransId="{E82D261C-EE54-4B7D-9B5E-8469AF0A0A96}" sibTransId="{A7759366-B9E3-4893-9411-912F60052E05}"/>
    <dgm:cxn modelId="{601116BB-328E-4741-8562-E270D55EA18E}" type="presOf" srcId="{D1318944-E270-49CC-AB25-5A8F89BD76DB}" destId="{C05F0DC8-8627-492E-83E1-F814AC9E4FF6}" srcOrd="0" destOrd="0" presId="urn:microsoft.com/office/officeart/2009/3/layout/StepUpProcess"/>
    <dgm:cxn modelId="{1D857CD2-A990-40C1-89FA-9D8252211545}" srcId="{8A88E6A3-26C0-4AF0-903C-89220631427C}" destId="{A3AE83AC-16B9-4CF6-8488-34AF2070574E}" srcOrd="8" destOrd="0" parTransId="{FEEB265F-C4D1-46C0-90EF-ABE78C6A5FED}" sibTransId="{4633B0FE-3111-4EF7-BF1C-A2F95B7199EB}"/>
    <dgm:cxn modelId="{96C67DD6-6100-48F0-A0F6-72068EDC8F21}" type="presOf" srcId="{10310615-71E1-4A55-98BE-E6F2C5B1E07C}" destId="{5198603B-9F9F-460C-8520-35F55A8041A8}" srcOrd="0" destOrd="0" presId="urn:microsoft.com/office/officeart/2009/3/layout/StepUpProcess"/>
    <dgm:cxn modelId="{C22872E3-EDD3-421D-9F50-36E28E71422E}" srcId="{8A88E6A3-26C0-4AF0-903C-89220631427C}" destId="{8306AEB3-FC93-44E4-9CC1-5EA287BF662E}" srcOrd="5" destOrd="0" parTransId="{6C78896B-77FA-44D4-9D2B-B36C408086FC}" sibTransId="{E0CA6543-C2B6-4D80-8BF2-FD1847B07DA4}"/>
    <dgm:cxn modelId="{229AEDB2-64D1-4E96-8F40-828602A83696}" type="presParOf" srcId="{429C0F5B-20DD-41DE-AC13-9410BECA7557}" destId="{22C94A68-D348-487B-9C7C-E32D2F48668E}" srcOrd="0" destOrd="0" presId="urn:microsoft.com/office/officeart/2009/3/layout/StepUpProcess"/>
    <dgm:cxn modelId="{120F765A-AA37-4C32-B818-E63E1C309D6D}" type="presParOf" srcId="{22C94A68-D348-487B-9C7C-E32D2F48668E}" destId="{CECE2522-AB95-4838-9748-6CE494E3DF7F}" srcOrd="0" destOrd="0" presId="urn:microsoft.com/office/officeart/2009/3/layout/StepUpProcess"/>
    <dgm:cxn modelId="{5405CCE4-EFA1-403C-BAF5-B94A35D4B6EF}" type="presParOf" srcId="{22C94A68-D348-487B-9C7C-E32D2F48668E}" destId="{2AC8894C-21A4-4B07-BA79-755A4AB7337D}" srcOrd="1" destOrd="0" presId="urn:microsoft.com/office/officeart/2009/3/layout/StepUpProcess"/>
    <dgm:cxn modelId="{466F25C2-6BAF-4DC6-B9C1-3686EE22770D}" type="presParOf" srcId="{22C94A68-D348-487B-9C7C-E32D2F48668E}" destId="{D76C7D4B-7261-46FB-85A6-3C4064210C32}" srcOrd="2" destOrd="0" presId="urn:microsoft.com/office/officeart/2009/3/layout/StepUpProcess"/>
    <dgm:cxn modelId="{B1C16351-5D6C-44D5-B762-130471C411C0}" type="presParOf" srcId="{429C0F5B-20DD-41DE-AC13-9410BECA7557}" destId="{D8248902-5C4A-4397-878E-4EBD4EAB0063}" srcOrd="1" destOrd="0" presId="urn:microsoft.com/office/officeart/2009/3/layout/StepUpProcess"/>
    <dgm:cxn modelId="{C7354F2F-1783-499E-8247-D9A2E43FE047}" type="presParOf" srcId="{D8248902-5C4A-4397-878E-4EBD4EAB0063}" destId="{C3A939B3-F435-4511-B50A-C4D0DAE8D922}" srcOrd="0" destOrd="0" presId="urn:microsoft.com/office/officeart/2009/3/layout/StepUpProcess"/>
    <dgm:cxn modelId="{D2D203C3-EED3-49FA-A5F3-60E8D24FABE1}" type="presParOf" srcId="{429C0F5B-20DD-41DE-AC13-9410BECA7557}" destId="{CAC15650-8BDB-460E-B32C-DEE5BB8BB797}" srcOrd="2" destOrd="0" presId="urn:microsoft.com/office/officeart/2009/3/layout/StepUpProcess"/>
    <dgm:cxn modelId="{7418B95E-BE3B-4DC5-87FB-7A7ECEE1F581}" type="presParOf" srcId="{CAC15650-8BDB-460E-B32C-DEE5BB8BB797}" destId="{8D4032C1-4F84-44FA-B50C-80CFE534060B}" srcOrd="0" destOrd="0" presId="urn:microsoft.com/office/officeart/2009/3/layout/StepUpProcess"/>
    <dgm:cxn modelId="{40305AAF-53F5-42FD-986E-C2194651170E}" type="presParOf" srcId="{CAC15650-8BDB-460E-B32C-DEE5BB8BB797}" destId="{98BBD0D7-4FC8-4359-8553-DC75A6F325CA}" srcOrd="1" destOrd="0" presId="urn:microsoft.com/office/officeart/2009/3/layout/StepUpProcess"/>
    <dgm:cxn modelId="{B2183383-92AC-4A1D-A477-A4008BE65DA8}" type="presParOf" srcId="{CAC15650-8BDB-460E-B32C-DEE5BB8BB797}" destId="{F4081EA4-1656-4DA5-8FFB-AFD5806EE325}" srcOrd="2" destOrd="0" presId="urn:microsoft.com/office/officeart/2009/3/layout/StepUpProcess"/>
    <dgm:cxn modelId="{27D7C113-F7EF-45D8-B805-4BA5803CBF94}" type="presParOf" srcId="{429C0F5B-20DD-41DE-AC13-9410BECA7557}" destId="{C73E9328-3F57-4797-B85D-26B75E4A2F0D}" srcOrd="3" destOrd="0" presId="urn:microsoft.com/office/officeart/2009/3/layout/StepUpProcess"/>
    <dgm:cxn modelId="{20FA76BF-067D-4AFC-90B5-2E275538EA9E}" type="presParOf" srcId="{C73E9328-3F57-4797-B85D-26B75E4A2F0D}" destId="{1717C911-C5D0-4ECC-9F11-FC7599EB131C}" srcOrd="0" destOrd="0" presId="urn:microsoft.com/office/officeart/2009/3/layout/StepUpProcess"/>
    <dgm:cxn modelId="{9CEC4D75-B5FB-40BC-A172-9E3E91C7BD61}" type="presParOf" srcId="{429C0F5B-20DD-41DE-AC13-9410BECA7557}" destId="{08765F58-5F4E-4B63-84F5-229D7669A040}" srcOrd="4" destOrd="0" presId="urn:microsoft.com/office/officeart/2009/3/layout/StepUpProcess"/>
    <dgm:cxn modelId="{91FBEC8D-8CDF-4361-9C6C-4A552D2C8685}" type="presParOf" srcId="{08765F58-5F4E-4B63-84F5-229D7669A040}" destId="{524B9531-D32B-47F8-9DD3-DC0FD08F93BF}" srcOrd="0" destOrd="0" presId="urn:microsoft.com/office/officeart/2009/3/layout/StepUpProcess"/>
    <dgm:cxn modelId="{FC7A1E2E-21D0-4894-AC9F-B6F773A876CC}" type="presParOf" srcId="{08765F58-5F4E-4B63-84F5-229D7669A040}" destId="{018462A1-BEC1-4A71-8A54-5AC6FA389B39}" srcOrd="1" destOrd="0" presId="urn:microsoft.com/office/officeart/2009/3/layout/StepUpProcess"/>
    <dgm:cxn modelId="{2F7E9B5B-CA89-4D17-BFE4-1C6B4F77C055}" type="presParOf" srcId="{08765F58-5F4E-4B63-84F5-229D7669A040}" destId="{6C6897A2-F11F-4EF2-BDC4-35FCF122E148}" srcOrd="2" destOrd="0" presId="urn:microsoft.com/office/officeart/2009/3/layout/StepUpProcess"/>
    <dgm:cxn modelId="{8B824023-692F-447A-A867-AAE5157EF064}" type="presParOf" srcId="{429C0F5B-20DD-41DE-AC13-9410BECA7557}" destId="{6286DE02-E15A-4D61-9374-9EEA7A7DF438}" srcOrd="5" destOrd="0" presId="urn:microsoft.com/office/officeart/2009/3/layout/StepUpProcess"/>
    <dgm:cxn modelId="{7724F18F-875B-4FEF-90AA-6D2799071FE4}" type="presParOf" srcId="{6286DE02-E15A-4D61-9374-9EEA7A7DF438}" destId="{BDCF6D3E-C0DF-4E05-A6B5-B06BE18E4860}" srcOrd="0" destOrd="0" presId="urn:microsoft.com/office/officeart/2009/3/layout/StepUpProcess"/>
    <dgm:cxn modelId="{B2C1BA6E-E18A-47CC-B496-2F12EBD4F6FB}" type="presParOf" srcId="{429C0F5B-20DD-41DE-AC13-9410BECA7557}" destId="{D2E8EC88-A2D9-4C81-84E2-F474AF94365B}" srcOrd="6" destOrd="0" presId="urn:microsoft.com/office/officeart/2009/3/layout/StepUpProcess"/>
    <dgm:cxn modelId="{175F8EAD-9FF0-4680-8CC6-7691F5932000}" type="presParOf" srcId="{D2E8EC88-A2D9-4C81-84E2-F474AF94365B}" destId="{2D8B1A30-5FAA-41B5-956B-271872A7ACD3}" srcOrd="0" destOrd="0" presId="urn:microsoft.com/office/officeart/2009/3/layout/StepUpProcess"/>
    <dgm:cxn modelId="{23AE52D4-04FC-40FF-8AC5-B09852CAE00C}" type="presParOf" srcId="{D2E8EC88-A2D9-4C81-84E2-F474AF94365B}" destId="{C05F0DC8-8627-492E-83E1-F814AC9E4FF6}" srcOrd="1" destOrd="0" presId="urn:microsoft.com/office/officeart/2009/3/layout/StepUpProcess"/>
    <dgm:cxn modelId="{902922CE-2BAC-490C-AC55-568DDF98DC0B}" type="presParOf" srcId="{D2E8EC88-A2D9-4C81-84E2-F474AF94365B}" destId="{A3B1D27F-1345-465A-B17E-C9EA8D8FF480}" srcOrd="2" destOrd="0" presId="urn:microsoft.com/office/officeart/2009/3/layout/StepUpProcess"/>
    <dgm:cxn modelId="{FB86A569-776D-42B6-9072-E2EB097BC88C}" type="presParOf" srcId="{429C0F5B-20DD-41DE-AC13-9410BECA7557}" destId="{58D8FFFC-94B8-49B5-9BCE-81EBC1D3DDA5}" srcOrd="7" destOrd="0" presId="urn:microsoft.com/office/officeart/2009/3/layout/StepUpProcess"/>
    <dgm:cxn modelId="{37A062E3-6797-4DCA-829D-A73D84A6FE79}" type="presParOf" srcId="{58D8FFFC-94B8-49B5-9BCE-81EBC1D3DDA5}" destId="{50C6EE6E-58ED-4978-8E56-17CD8CFAF61E}" srcOrd="0" destOrd="0" presId="urn:microsoft.com/office/officeart/2009/3/layout/StepUpProcess"/>
    <dgm:cxn modelId="{F595CF24-F722-4011-8C13-BFFFB5E05FCC}" type="presParOf" srcId="{429C0F5B-20DD-41DE-AC13-9410BECA7557}" destId="{C67F2D9F-1BAE-430E-B125-BC7FC9C34C83}" srcOrd="8" destOrd="0" presId="urn:microsoft.com/office/officeart/2009/3/layout/StepUpProcess"/>
    <dgm:cxn modelId="{78A1C1D4-5325-407A-A02B-EAA16AE30468}" type="presParOf" srcId="{C67F2D9F-1BAE-430E-B125-BC7FC9C34C83}" destId="{53CDA9C9-97AD-41BC-8F13-1C4E5C8C4ECB}" srcOrd="0" destOrd="0" presId="urn:microsoft.com/office/officeart/2009/3/layout/StepUpProcess"/>
    <dgm:cxn modelId="{E42C915C-19AF-45CA-BD15-9D2B745DD637}" type="presParOf" srcId="{C67F2D9F-1BAE-430E-B125-BC7FC9C34C83}" destId="{5198603B-9F9F-460C-8520-35F55A8041A8}" srcOrd="1" destOrd="0" presId="urn:microsoft.com/office/officeart/2009/3/layout/StepUpProcess"/>
    <dgm:cxn modelId="{0BE2CD33-D5E2-4E87-98A1-98415756ACC3}" type="presParOf" srcId="{C67F2D9F-1BAE-430E-B125-BC7FC9C34C83}" destId="{05321755-FF63-41DD-A278-74595C7532F1}" srcOrd="2" destOrd="0" presId="urn:microsoft.com/office/officeart/2009/3/layout/StepUpProcess"/>
    <dgm:cxn modelId="{74823D86-5E7A-4E1C-B599-C642C560292D}" type="presParOf" srcId="{429C0F5B-20DD-41DE-AC13-9410BECA7557}" destId="{9519A174-16B3-4B3B-9D2D-9D33F88836C0}" srcOrd="9" destOrd="0" presId="urn:microsoft.com/office/officeart/2009/3/layout/StepUpProcess"/>
    <dgm:cxn modelId="{84AFE05F-E000-4038-9E4D-9D0E6329BDC0}" type="presParOf" srcId="{9519A174-16B3-4B3B-9D2D-9D33F88836C0}" destId="{6138033E-1759-47AB-A573-21F8CD1ABD7F}" srcOrd="0" destOrd="0" presId="urn:microsoft.com/office/officeart/2009/3/layout/StepUpProcess"/>
    <dgm:cxn modelId="{EC336E17-BF81-4785-83D3-BDF186D6BB22}" type="presParOf" srcId="{429C0F5B-20DD-41DE-AC13-9410BECA7557}" destId="{D4E8BBB1-FB5C-406E-AC6E-598A91EEA02F}" srcOrd="10" destOrd="0" presId="urn:microsoft.com/office/officeart/2009/3/layout/StepUpProcess"/>
    <dgm:cxn modelId="{F0C3A9FF-8FD1-414E-BFE3-5F66E5FA4DA6}" type="presParOf" srcId="{D4E8BBB1-FB5C-406E-AC6E-598A91EEA02F}" destId="{A8822609-93D9-492C-81F8-1F2D3022218E}" srcOrd="0" destOrd="0" presId="urn:microsoft.com/office/officeart/2009/3/layout/StepUpProcess"/>
    <dgm:cxn modelId="{7066CE5B-35A8-4C02-92C8-9172DCDD9C26}" type="presParOf" srcId="{D4E8BBB1-FB5C-406E-AC6E-598A91EEA02F}" destId="{FAD4AAB1-1D1B-4BD4-AF22-76E4CC3E6A52}" srcOrd="1" destOrd="0" presId="urn:microsoft.com/office/officeart/2009/3/layout/StepUpProcess"/>
    <dgm:cxn modelId="{FF380052-65EC-46DD-B046-E9946DC4B89B}" type="presParOf" srcId="{D4E8BBB1-FB5C-406E-AC6E-598A91EEA02F}" destId="{59549D53-2D3F-4955-8A91-C28263869269}" srcOrd="2" destOrd="0" presId="urn:microsoft.com/office/officeart/2009/3/layout/StepUpProcess"/>
    <dgm:cxn modelId="{7FEDBEFF-BC1F-4CFB-B6AD-340CB243FACB}" type="presParOf" srcId="{429C0F5B-20DD-41DE-AC13-9410BECA7557}" destId="{063287AF-30AB-4E59-8510-2B05BB290915}" srcOrd="11" destOrd="0" presId="urn:microsoft.com/office/officeart/2009/3/layout/StepUpProcess"/>
    <dgm:cxn modelId="{58BD7207-A50E-4EEB-850C-F86C5D646D56}" type="presParOf" srcId="{063287AF-30AB-4E59-8510-2B05BB290915}" destId="{14E6945B-5E2F-4E2E-92F1-8A95D6C5C88A}" srcOrd="0" destOrd="0" presId="urn:microsoft.com/office/officeart/2009/3/layout/StepUpProcess"/>
    <dgm:cxn modelId="{3DF19082-661E-4B5E-AD41-6FAE4B702D3F}" type="presParOf" srcId="{429C0F5B-20DD-41DE-AC13-9410BECA7557}" destId="{67A6214B-6D4A-45B5-A4EF-040148B70ABA}" srcOrd="12" destOrd="0" presId="urn:microsoft.com/office/officeart/2009/3/layout/StepUpProcess"/>
    <dgm:cxn modelId="{DE65356A-BD24-4B11-85A9-7A51240E3A45}" type="presParOf" srcId="{67A6214B-6D4A-45B5-A4EF-040148B70ABA}" destId="{B3D4F148-0AF4-4A56-B466-6A6E97941287}" srcOrd="0" destOrd="0" presId="urn:microsoft.com/office/officeart/2009/3/layout/StepUpProcess"/>
    <dgm:cxn modelId="{A43AAAB2-3945-4E99-B6DD-DD075B6C6A50}" type="presParOf" srcId="{67A6214B-6D4A-45B5-A4EF-040148B70ABA}" destId="{E1B54E2F-82B9-46F2-B7FE-9FC0B02A91D7}" srcOrd="1" destOrd="0" presId="urn:microsoft.com/office/officeart/2009/3/layout/StepUpProcess"/>
    <dgm:cxn modelId="{7FF68506-906E-41B0-B421-9CC3F8E68B00}" type="presParOf" srcId="{67A6214B-6D4A-45B5-A4EF-040148B70ABA}" destId="{00AD305A-31CD-443A-B925-7147D647208B}" srcOrd="2" destOrd="0" presId="urn:microsoft.com/office/officeart/2009/3/layout/StepUpProcess"/>
    <dgm:cxn modelId="{67FD37A0-B680-4856-9F2E-375C16829FF9}" type="presParOf" srcId="{429C0F5B-20DD-41DE-AC13-9410BECA7557}" destId="{EE34F9D2-B04F-42C7-AC9F-7EE5ACBDF535}" srcOrd="13" destOrd="0" presId="urn:microsoft.com/office/officeart/2009/3/layout/StepUpProcess"/>
    <dgm:cxn modelId="{D97C57F3-4C2E-4B12-B2F4-F1974FE1DB04}" type="presParOf" srcId="{EE34F9D2-B04F-42C7-AC9F-7EE5ACBDF535}" destId="{3C7CEDAE-D791-401C-AD47-0B735B3ACCAA}" srcOrd="0" destOrd="0" presId="urn:microsoft.com/office/officeart/2009/3/layout/StepUpProcess"/>
    <dgm:cxn modelId="{B40623E4-D1CB-408B-90C0-930158A839AB}" type="presParOf" srcId="{429C0F5B-20DD-41DE-AC13-9410BECA7557}" destId="{4EBF44C2-24CB-49BF-A680-12F4C3606E09}" srcOrd="14" destOrd="0" presId="urn:microsoft.com/office/officeart/2009/3/layout/StepUpProcess"/>
    <dgm:cxn modelId="{5B015B27-DCEF-4EB4-891B-89427E9DED28}" type="presParOf" srcId="{4EBF44C2-24CB-49BF-A680-12F4C3606E09}" destId="{E61F860B-C6C6-4BF9-A1B7-E89545F32B69}" srcOrd="0" destOrd="0" presId="urn:microsoft.com/office/officeart/2009/3/layout/StepUpProcess"/>
    <dgm:cxn modelId="{F7EE5792-710E-489D-BD12-96BCD0488F91}" type="presParOf" srcId="{4EBF44C2-24CB-49BF-A680-12F4C3606E09}" destId="{8AD7C886-45FE-49D8-AE3B-42D0BE17D059}" srcOrd="1" destOrd="0" presId="urn:microsoft.com/office/officeart/2009/3/layout/StepUpProcess"/>
    <dgm:cxn modelId="{0AD1B111-8A3F-4EC2-BE1F-CB8B4D53B278}" type="presParOf" srcId="{4EBF44C2-24CB-49BF-A680-12F4C3606E09}" destId="{3BCC830F-028F-4609-AA55-9763EC972473}" srcOrd="2" destOrd="0" presId="urn:microsoft.com/office/officeart/2009/3/layout/StepUpProcess"/>
    <dgm:cxn modelId="{51781910-2062-4755-8EF6-C06A8A431BC6}" type="presParOf" srcId="{429C0F5B-20DD-41DE-AC13-9410BECA7557}" destId="{00C7FEBE-8141-439B-820B-B52D424FFC4F}" srcOrd="15" destOrd="0" presId="urn:microsoft.com/office/officeart/2009/3/layout/StepUpProcess"/>
    <dgm:cxn modelId="{D007206D-C4DB-4DB0-8DE7-F73ABFA31127}" type="presParOf" srcId="{00C7FEBE-8141-439B-820B-B52D424FFC4F}" destId="{0E93A57F-F624-4F2E-AC91-F325EE01C195}" srcOrd="0" destOrd="0" presId="urn:microsoft.com/office/officeart/2009/3/layout/StepUpProcess"/>
    <dgm:cxn modelId="{38A6FEF7-F282-44C4-BEF7-1F19D8B4962C}" type="presParOf" srcId="{429C0F5B-20DD-41DE-AC13-9410BECA7557}" destId="{DEFFA31D-74F0-4D03-AF70-3F243F8ADC4D}" srcOrd="16" destOrd="0" presId="urn:microsoft.com/office/officeart/2009/3/layout/StepUpProcess"/>
    <dgm:cxn modelId="{2D6C930B-DA02-416C-8302-5CF841B98045}" type="presParOf" srcId="{DEFFA31D-74F0-4D03-AF70-3F243F8ADC4D}" destId="{8086C075-CA1C-43C3-AA92-DA4F356BDCC6}" srcOrd="0" destOrd="0" presId="urn:microsoft.com/office/officeart/2009/3/layout/StepUpProcess"/>
    <dgm:cxn modelId="{42159DAD-025B-463C-8E1A-0832D8FA4556}" type="presParOf" srcId="{DEFFA31D-74F0-4D03-AF70-3F243F8ADC4D}" destId="{E06FBE6F-D044-4B88-A57C-DF2C102575D1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E7EDBE0-A739-47AA-B544-B6FEB13D5C0B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5202A97-7039-4208-8BE7-8E2094438803}">
      <dgm:prSet phldrT="[Text]"/>
      <dgm:spPr/>
      <dgm:t>
        <a:bodyPr/>
        <a:lstStyle/>
        <a:p>
          <a:pPr algn="r"/>
          <a:endParaRPr lang="en-IN" dirty="0"/>
        </a:p>
      </dgm:t>
    </dgm:pt>
    <dgm:pt modelId="{AF724A27-FD7F-4EC4-A3D9-6A8C12B5449B}" type="parTrans" cxnId="{A026F1FF-F041-4B3C-8342-B0F2291F89B8}">
      <dgm:prSet/>
      <dgm:spPr/>
      <dgm:t>
        <a:bodyPr/>
        <a:lstStyle/>
        <a:p>
          <a:pPr algn="r"/>
          <a:endParaRPr lang="en-IN"/>
        </a:p>
      </dgm:t>
    </dgm:pt>
    <dgm:pt modelId="{3EDC213A-8B6C-44CD-BEB8-322D9CA8AEC7}" type="sibTrans" cxnId="{A026F1FF-F041-4B3C-8342-B0F2291F89B8}">
      <dgm:prSet/>
      <dgm:spPr/>
      <dgm:t>
        <a:bodyPr/>
        <a:lstStyle/>
        <a:p>
          <a:pPr algn="r"/>
          <a:endParaRPr lang="en-IN"/>
        </a:p>
      </dgm:t>
    </dgm:pt>
    <dgm:pt modelId="{794F4E13-8384-4BF1-923D-FE55BCF9950F}">
      <dgm:prSet phldrT="[Text]"/>
      <dgm:spPr/>
      <dgm:t>
        <a:bodyPr/>
        <a:lstStyle/>
        <a:p>
          <a:pPr algn="r"/>
          <a:r>
            <a:rPr lang="en-US" dirty="0"/>
            <a:t>1,00,00,000</a:t>
          </a:r>
          <a:endParaRPr lang="en-IN" dirty="0"/>
        </a:p>
      </dgm:t>
    </dgm:pt>
    <dgm:pt modelId="{A6CA34A6-C9C1-4BC8-8671-2947DBE389A4}" type="parTrans" cxnId="{285BABB5-515A-4F13-BEF5-90844C12E021}">
      <dgm:prSet/>
      <dgm:spPr/>
      <dgm:t>
        <a:bodyPr/>
        <a:lstStyle/>
        <a:p>
          <a:pPr algn="r"/>
          <a:endParaRPr lang="en-IN"/>
        </a:p>
      </dgm:t>
    </dgm:pt>
    <dgm:pt modelId="{E048B63A-AAB1-4B7E-A22E-87A4929560BD}" type="sibTrans" cxnId="{285BABB5-515A-4F13-BEF5-90844C12E021}">
      <dgm:prSet/>
      <dgm:spPr/>
      <dgm:t>
        <a:bodyPr/>
        <a:lstStyle/>
        <a:p>
          <a:pPr algn="r"/>
          <a:endParaRPr lang="en-IN"/>
        </a:p>
      </dgm:t>
    </dgm:pt>
    <dgm:pt modelId="{29027F67-5804-4193-8891-70A481D648DB}">
      <dgm:prSet phldrT="[Text]"/>
      <dgm:spPr/>
      <dgm:t>
        <a:bodyPr/>
        <a:lstStyle/>
        <a:p>
          <a:pPr algn="r"/>
          <a:r>
            <a:rPr lang="en-US" dirty="0"/>
            <a:t>7,50,000</a:t>
          </a:r>
          <a:endParaRPr lang="en-IN" dirty="0"/>
        </a:p>
      </dgm:t>
    </dgm:pt>
    <dgm:pt modelId="{D403E663-CC54-42EF-923B-A7F6491AED09}" type="parTrans" cxnId="{044F0D7D-C730-4BAF-A23B-9FD9665DAF8F}">
      <dgm:prSet/>
      <dgm:spPr/>
      <dgm:t>
        <a:bodyPr/>
        <a:lstStyle/>
        <a:p>
          <a:pPr algn="r"/>
          <a:endParaRPr lang="en-IN"/>
        </a:p>
      </dgm:t>
    </dgm:pt>
    <dgm:pt modelId="{19E46A88-BB1A-4453-817D-D6D8E8906D21}" type="sibTrans" cxnId="{044F0D7D-C730-4BAF-A23B-9FD9665DAF8F}">
      <dgm:prSet/>
      <dgm:spPr/>
      <dgm:t>
        <a:bodyPr/>
        <a:lstStyle/>
        <a:p>
          <a:pPr algn="r"/>
          <a:endParaRPr lang="en-IN"/>
        </a:p>
      </dgm:t>
    </dgm:pt>
    <dgm:pt modelId="{A1227CD1-1F3A-429C-AD20-025182F940C5}">
      <dgm:prSet phldrT="[Text]"/>
      <dgm:spPr/>
      <dgm:t>
        <a:bodyPr/>
        <a:lstStyle/>
        <a:p>
          <a:pPr algn="r"/>
          <a:r>
            <a:rPr lang="en-US" dirty="0"/>
            <a:t>19,35,000</a:t>
          </a:r>
          <a:endParaRPr lang="en-IN" dirty="0"/>
        </a:p>
      </dgm:t>
    </dgm:pt>
    <dgm:pt modelId="{89E46A8D-D2BB-452D-BCDE-E1105A9CBF05}" type="parTrans" cxnId="{5512504E-D1B9-4BA8-92FB-AD831887A530}">
      <dgm:prSet/>
      <dgm:spPr/>
      <dgm:t>
        <a:bodyPr/>
        <a:lstStyle/>
        <a:p>
          <a:pPr algn="r"/>
          <a:endParaRPr lang="en-IN"/>
        </a:p>
      </dgm:t>
    </dgm:pt>
    <dgm:pt modelId="{DF17D9D3-0359-459F-A10A-440D7B4ECB1F}" type="sibTrans" cxnId="{5512504E-D1B9-4BA8-92FB-AD831887A530}">
      <dgm:prSet/>
      <dgm:spPr/>
      <dgm:t>
        <a:bodyPr/>
        <a:lstStyle/>
        <a:p>
          <a:pPr algn="r"/>
          <a:endParaRPr lang="en-IN"/>
        </a:p>
      </dgm:t>
    </dgm:pt>
    <dgm:pt modelId="{7D41924D-E556-4C76-9523-D4430F1A1B9F}">
      <dgm:prSet/>
      <dgm:spPr/>
      <dgm:t>
        <a:bodyPr/>
        <a:lstStyle/>
        <a:p>
          <a:pPr algn="r"/>
          <a:r>
            <a:rPr lang="en-US" b="1" dirty="0"/>
            <a:t>1,26,85,000</a:t>
          </a:r>
          <a:endParaRPr lang="en-IN" b="1" dirty="0"/>
        </a:p>
      </dgm:t>
    </dgm:pt>
    <dgm:pt modelId="{CFD89045-69FF-46EC-8198-0AEE594EC847}" type="parTrans" cxnId="{40F0AEE7-48AF-4801-8F4E-425A8DBA6DB0}">
      <dgm:prSet/>
      <dgm:spPr/>
      <dgm:t>
        <a:bodyPr/>
        <a:lstStyle/>
        <a:p>
          <a:pPr algn="r"/>
          <a:endParaRPr lang="en-IN"/>
        </a:p>
      </dgm:t>
    </dgm:pt>
    <dgm:pt modelId="{45AB1626-0D0F-4C92-B029-E112B0DDD6D2}" type="sibTrans" cxnId="{40F0AEE7-48AF-4801-8F4E-425A8DBA6DB0}">
      <dgm:prSet/>
      <dgm:spPr/>
      <dgm:t>
        <a:bodyPr/>
        <a:lstStyle/>
        <a:p>
          <a:pPr algn="r"/>
          <a:endParaRPr lang="en-IN"/>
        </a:p>
      </dgm:t>
    </dgm:pt>
    <dgm:pt modelId="{229A777F-13AD-401F-AEE7-3634B66CD66B}" type="pres">
      <dgm:prSet presAssocID="{BE7EDBE0-A739-47AA-B544-B6FEB13D5C0B}" presName="vert0" presStyleCnt="0">
        <dgm:presLayoutVars>
          <dgm:dir/>
          <dgm:animOne val="branch"/>
          <dgm:animLvl val="lvl"/>
        </dgm:presLayoutVars>
      </dgm:prSet>
      <dgm:spPr/>
    </dgm:pt>
    <dgm:pt modelId="{F680E1D1-04D3-419D-AC7A-B7A6FC57E7F0}" type="pres">
      <dgm:prSet presAssocID="{75202A97-7039-4208-8BE7-8E2094438803}" presName="thickLine" presStyleLbl="alignNode1" presStyleIdx="0" presStyleCnt="1"/>
      <dgm:spPr/>
    </dgm:pt>
    <dgm:pt modelId="{84AF0B62-BB62-4AA5-9E99-8EB93BA93B2C}" type="pres">
      <dgm:prSet presAssocID="{75202A97-7039-4208-8BE7-8E2094438803}" presName="horz1" presStyleCnt="0"/>
      <dgm:spPr/>
    </dgm:pt>
    <dgm:pt modelId="{B90F1144-C862-40D2-A9E4-93DF102E9119}" type="pres">
      <dgm:prSet presAssocID="{75202A97-7039-4208-8BE7-8E2094438803}" presName="tx1" presStyleLbl="revTx" presStyleIdx="0" presStyleCnt="5"/>
      <dgm:spPr/>
    </dgm:pt>
    <dgm:pt modelId="{3BC370B3-112E-4E92-BCD6-5003A1BCD439}" type="pres">
      <dgm:prSet presAssocID="{75202A97-7039-4208-8BE7-8E2094438803}" presName="vert1" presStyleCnt="0"/>
      <dgm:spPr/>
    </dgm:pt>
    <dgm:pt modelId="{4B65D556-DD5A-444F-B7EC-1FF81C74EA34}" type="pres">
      <dgm:prSet presAssocID="{794F4E13-8384-4BF1-923D-FE55BCF9950F}" presName="vertSpace2a" presStyleCnt="0"/>
      <dgm:spPr/>
    </dgm:pt>
    <dgm:pt modelId="{29933CBF-5751-4835-BFF6-0D157845AB3F}" type="pres">
      <dgm:prSet presAssocID="{794F4E13-8384-4BF1-923D-FE55BCF9950F}" presName="horz2" presStyleCnt="0"/>
      <dgm:spPr/>
    </dgm:pt>
    <dgm:pt modelId="{93718BAF-23B6-47E8-98F5-9F0D08A64C07}" type="pres">
      <dgm:prSet presAssocID="{794F4E13-8384-4BF1-923D-FE55BCF9950F}" presName="horzSpace2" presStyleCnt="0"/>
      <dgm:spPr/>
    </dgm:pt>
    <dgm:pt modelId="{7B27CA1E-7869-4108-B1D8-9A3B14A29451}" type="pres">
      <dgm:prSet presAssocID="{794F4E13-8384-4BF1-923D-FE55BCF9950F}" presName="tx2" presStyleLbl="revTx" presStyleIdx="1" presStyleCnt="5"/>
      <dgm:spPr/>
    </dgm:pt>
    <dgm:pt modelId="{F730721A-D2C1-4B83-BFEF-92B6D5D5D623}" type="pres">
      <dgm:prSet presAssocID="{794F4E13-8384-4BF1-923D-FE55BCF9950F}" presName="vert2" presStyleCnt="0"/>
      <dgm:spPr/>
    </dgm:pt>
    <dgm:pt modelId="{E964A8BD-FB24-4102-B951-40869705982A}" type="pres">
      <dgm:prSet presAssocID="{794F4E13-8384-4BF1-923D-FE55BCF9950F}" presName="thinLine2b" presStyleLbl="callout" presStyleIdx="0" presStyleCnt="4"/>
      <dgm:spPr/>
    </dgm:pt>
    <dgm:pt modelId="{0D3CC449-815D-4620-AC19-9AEEAD6A2E1D}" type="pres">
      <dgm:prSet presAssocID="{794F4E13-8384-4BF1-923D-FE55BCF9950F}" presName="vertSpace2b" presStyleCnt="0"/>
      <dgm:spPr/>
    </dgm:pt>
    <dgm:pt modelId="{FC28442C-3104-4B93-A280-BB4571A1B74A}" type="pres">
      <dgm:prSet presAssocID="{29027F67-5804-4193-8891-70A481D648DB}" presName="horz2" presStyleCnt="0"/>
      <dgm:spPr/>
    </dgm:pt>
    <dgm:pt modelId="{456DBB8A-E915-4940-B4D3-30CE8D0C4CB6}" type="pres">
      <dgm:prSet presAssocID="{29027F67-5804-4193-8891-70A481D648DB}" presName="horzSpace2" presStyleCnt="0"/>
      <dgm:spPr/>
    </dgm:pt>
    <dgm:pt modelId="{DA710730-7143-4732-8BC1-F5606B9374A7}" type="pres">
      <dgm:prSet presAssocID="{29027F67-5804-4193-8891-70A481D648DB}" presName="tx2" presStyleLbl="revTx" presStyleIdx="2" presStyleCnt="5"/>
      <dgm:spPr/>
    </dgm:pt>
    <dgm:pt modelId="{BA42D77B-EC33-479A-8345-A9D2DDD5F348}" type="pres">
      <dgm:prSet presAssocID="{29027F67-5804-4193-8891-70A481D648DB}" presName="vert2" presStyleCnt="0"/>
      <dgm:spPr/>
    </dgm:pt>
    <dgm:pt modelId="{BCF6399A-C9C3-4BBC-A5C8-6612A54E09E3}" type="pres">
      <dgm:prSet presAssocID="{29027F67-5804-4193-8891-70A481D648DB}" presName="thinLine2b" presStyleLbl="callout" presStyleIdx="1" presStyleCnt="4"/>
      <dgm:spPr/>
    </dgm:pt>
    <dgm:pt modelId="{287F025E-45DB-49B0-B8F9-C8111CB85D39}" type="pres">
      <dgm:prSet presAssocID="{29027F67-5804-4193-8891-70A481D648DB}" presName="vertSpace2b" presStyleCnt="0"/>
      <dgm:spPr/>
    </dgm:pt>
    <dgm:pt modelId="{7F60345D-65B3-4EFB-85FE-8BDC71ABB83D}" type="pres">
      <dgm:prSet presAssocID="{A1227CD1-1F3A-429C-AD20-025182F940C5}" presName="horz2" presStyleCnt="0"/>
      <dgm:spPr/>
    </dgm:pt>
    <dgm:pt modelId="{14A5DE75-A689-4E63-9AD1-3F66D7A1637F}" type="pres">
      <dgm:prSet presAssocID="{A1227CD1-1F3A-429C-AD20-025182F940C5}" presName="horzSpace2" presStyleCnt="0"/>
      <dgm:spPr/>
    </dgm:pt>
    <dgm:pt modelId="{7B30BB3C-5081-4367-847E-CF576325F820}" type="pres">
      <dgm:prSet presAssocID="{A1227CD1-1F3A-429C-AD20-025182F940C5}" presName="tx2" presStyleLbl="revTx" presStyleIdx="3" presStyleCnt="5"/>
      <dgm:spPr/>
    </dgm:pt>
    <dgm:pt modelId="{74C087F3-DA6B-4D81-8D0F-2EBCFBF5F164}" type="pres">
      <dgm:prSet presAssocID="{A1227CD1-1F3A-429C-AD20-025182F940C5}" presName="vert2" presStyleCnt="0"/>
      <dgm:spPr/>
    </dgm:pt>
    <dgm:pt modelId="{9128369B-C445-476E-8C94-99719BD2CA1C}" type="pres">
      <dgm:prSet presAssocID="{A1227CD1-1F3A-429C-AD20-025182F940C5}" presName="thinLine2b" presStyleLbl="callout" presStyleIdx="2" presStyleCnt="4"/>
      <dgm:spPr/>
    </dgm:pt>
    <dgm:pt modelId="{64C7965D-707B-4F5C-A7EC-1AA045F05791}" type="pres">
      <dgm:prSet presAssocID="{A1227CD1-1F3A-429C-AD20-025182F940C5}" presName="vertSpace2b" presStyleCnt="0"/>
      <dgm:spPr/>
    </dgm:pt>
    <dgm:pt modelId="{136DC801-FE89-41A9-B086-DF9E0B9CFD9D}" type="pres">
      <dgm:prSet presAssocID="{7D41924D-E556-4C76-9523-D4430F1A1B9F}" presName="horz2" presStyleCnt="0"/>
      <dgm:spPr/>
    </dgm:pt>
    <dgm:pt modelId="{EAA3F3F4-94AC-4849-B2CE-B87253F36338}" type="pres">
      <dgm:prSet presAssocID="{7D41924D-E556-4C76-9523-D4430F1A1B9F}" presName="horzSpace2" presStyleCnt="0"/>
      <dgm:spPr/>
    </dgm:pt>
    <dgm:pt modelId="{6CB7143D-CA9F-4232-8A39-39775A40510F}" type="pres">
      <dgm:prSet presAssocID="{7D41924D-E556-4C76-9523-D4430F1A1B9F}" presName="tx2" presStyleLbl="revTx" presStyleIdx="4" presStyleCnt="5"/>
      <dgm:spPr/>
    </dgm:pt>
    <dgm:pt modelId="{5A14E5BB-32AE-47A5-8353-6CE64B14A8A9}" type="pres">
      <dgm:prSet presAssocID="{7D41924D-E556-4C76-9523-D4430F1A1B9F}" presName="vert2" presStyleCnt="0"/>
      <dgm:spPr/>
    </dgm:pt>
    <dgm:pt modelId="{064F8BDE-09AC-47A4-83FB-B5DB70E912F8}" type="pres">
      <dgm:prSet presAssocID="{7D41924D-E556-4C76-9523-D4430F1A1B9F}" presName="thinLine2b" presStyleLbl="callout" presStyleIdx="3" presStyleCnt="4"/>
      <dgm:spPr/>
    </dgm:pt>
    <dgm:pt modelId="{3ACA8B4F-88EA-47DC-A2D3-53010E3A8CC7}" type="pres">
      <dgm:prSet presAssocID="{7D41924D-E556-4C76-9523-D4430F1A1B9F}" presName="vertSpace2b" presStyleCnt="0"/>
      <dgm:spPr/>
    </dgm:pt>
  </dgm:ptLst>
  <dgm:cxnLst>
    <dgm:cxn modelId="{BA11E414-E67E-43E6-84A1-84BC544B3CF5}" type="presOf" srcId="{75202A97-7039-4208-8BE7-8E2094438803}" destId="{B90F1144-C862-40D2-A9E4-93DF102E9119}" srcOrd="0" destOrd="0" presId="urn:microsoft.com/office/officeart/2008/layout/LinedList"/>
    <dgm:cxn modelId="{5512504E-D1B9-4BA8-92FB-AD831887A530}" srcId="{75202A97-7039-4208-8BE7-8E2094438803}" destId="{A1227CD1-1F3A-429C-AD20-025182F940C5}" srcOrd="2" destOrd="0" parTransId="{89E46A8D-D2BB-452D-BCDE-E1105A9CBF05}" sibTransId="{DF17D9D3-0359-459F-A10A-440D7B4ECB1F}"/>
    <dgm:cxn modelId="{DEADBC78-094B-4F40-9596-B32ABB43ECA4}" type="presOf" srcId="{29027F67-5804-4193-8891-70A481D648DB}" destId="{DA710730-7143-4732-8BC1-F5606B9374A7}" srcOrd="0" destOrd="0" presId="urn:microsoft.com/office/officeart/2008/layout/LinedList"/>
    <dgm:cxn modelId="{044F0D7D-C730-4BAF-A23B-9FD9665DAF8F}" srcId="{75202A97-7039-4208-8BE7-8E2094438803}" destId="{29027F67-5804-4193-8891-70A481D648DB}" srcOrd="1" destOrd="0" parTransId="{D403E663-CC54-42EF-923B-A7F6491AED09}" sibTransId="{19E46A88-BB1A-4453-817D-D6D8E8906D21}"/>
    <dgm:cxn modelId="{DD688888-4D2D-4A81-8F42-98C1FD80A214}" type="presOf" srcId="{794F4E13-8384-4BF1-923D-FE55BCF9950F}" destId="{7B27CA1E-7869-4108-B1D8-9A3B14A29451}" srcOrd="0" destOrd="0" presId="urn:microsoft.com/office/officeart/2008/layout/LinedList"/>
    <dgm:cxn modelId="{285BABB5-515A-4F13-BEF5-90844C12E021}" srcId="{75202A97-7039-4208-8BE7-8E2094438803}" destId="{794F4E13-8384-4BF1-923D-FE55BCF9950F}" srcOrd="0" destOrd="0" parTransId="{A6CA34A6-C9C1-4BC8-8671-2947DBE389A4}" sibTransId="{E048B63A-AAB1-4B7E-A22E-87A4929560BD}"/>
    <dgm:cxn modelId="{798AF2B6-CEF7-4D80-A0ED-5C2C794CCB8D}" type="presOf" srcId="{7D41924D-E556-4C76-9523-D4430F1A1B9F}" destId="{6CB7143D-CA9F-4232-8A39-39775A40510F}" srcOrd="0" destOrd="0" presId="urn:microsoft.com/office/officeart/2008/layout/LinedList"/>
    <dgm:cxn modelId="{2529C1D2-E5CE-4A25-948D-E4F9C6B806D3}" type="presOf" srcId="{A1227CD1-1F3A-429C-AD20-025182F940C5}" destId="{7B30BB3C-5081-4367-847E-CF576325F820}" srcOrd="0" destOrd="0" presId="urn:microsoft.com/office/officeart/2008/layout/LinedList"/>
    <dgm:cxn modelId="{40F0AEE7-48AF-4801-8F4E-425A8DBA6DB0}" srcId="{75202A97-7039-4208-8BE7-8E2094438803}" destId="{7D41924D-E556-4C76-9523-D4430F1A1B9F}" srcOrd="3" destOrd="0" parTransId="{CFD89045-69FF-46EC-8198-0AEE594EC847}" sibTransId="{45AB1626-0D0F-4C92-B029-E112B0DDD6D2}"/>
    <dgm:cxn modelId="{DB4B7BF4-A7FA-4C35-B3FC-CAA497801974}" type="presOf" srcId="{BE7EDBE0-A739-47AA-B544-B6FEB13D5C0B}" destId="{229A777F-13AD-401F-AEE7-3634B66CD66B}" srcOrd="0" destOrd="0" presId="urn:microsoft.com/office/officeart/2008/layout/LinedList"/>
    <dgm:cxn modelId="{A026F1FF-F041-4B3C-8342-B0F2291F89B8}" srcId="{BE7EDBE0-A739-47AA-B544-B6FEB13D5C0B}" destId="{75202A97-7039-4208-8BE7-8E2094438803}" srcOrd="0" destOrd="0" parTransId="{AF724A27-FD7F-4EC4-A3D9-6A8C12B5449B}" sibTransId="{3EDC213A-8B6C-44CD-BEB8-322D9CA8AEC7}"/>
    <dgm:cxn modelId="{F1A83F18-A118-4088-9FDD-14327D919EA7}" type="presParOf" srcId="{229A777F-13AD-401F-AEE7-3634B66CD66B}" destId="{F680E1D1-04D3-419D-AC7A-B7A6FC57E7F0}" srcOrd="0" destOrd="0" presId="urn:microsoft.com/office/officeart/2008/layout/LinedList"/>
    <dgm:cxn modelId="{6B51206B-5022-4C48-B0A9-22D25839FBA5}" type="presParOf" srcId="{229A777F-13AD-401F-AEE7-3634B66CD66B}" destId="{84AF0B62-BB62-4AA5-9E99-8EB93BA93B2C}" srcOrd="1" destOrd="0" presId="urn:microsoft.com/office/officeart/2008/layout/LinedList"/>
    <dgm:cxn modelId="{BBFC3E5C-6004-4F7B-A5BB-03F133849722}" type="presParOf" srcId="{84AF0B62-BB62-4AA5-9E99-8EB93BA93B2C}" destId="{B90F1144-C862-40D2-A9E4-93DF102E9119}" srcOrd="0" destOrd="0" presId="urn:microsoft.com/office/officeart/2008/layout/LinedList"/>
    <dgm:cxn modelId="{CEFC735E-AE41-4B0A-9CC2-F656FEA9BBCC}" type="presParOf" srcId="{84AF0B62-BB62-4AA5-9E99-8EB93BA93B2C}" destId="{3BC370B3-112E-4E92-BCD6-5003A1BCD439}" srcOrd="1" destOrd="0" presId="urn:microsoft.com/office/officeart/2008/layout/LinedList"/>
    <dgm:cxn modelId="{6BD3ADAC-9504-4A1C-AB3C-2DE4E1441304}" type="presParOf" srcId="{3BC370B3-112E-4E92-BCD6-5003A1BCD439}" destId="{4B65D556-DD5A-444F-B7EC-1FF81C74EA34}" srcOrd="0" destOrd="0" presId="urn:microsoft.com/office/officeart/2008/layout/LinedList"/>
    <dgm:cxn modelId="{C6259119-1FFB-4266-AFE5-9A7295E1B88E}" type="presParOf" srcId="{3BC370B3-112E-4E92-BCD6-5003A1BCD439}" destId="{29933CBF-5751-4835-BFF6-0D157845AB3F}" srcOrd="1" destOrd="0" presId="urn:microsoft.com/office/officeart/2008/layout/LinedList"/>
    <dgm:cxn modelId="{44A6AF09-E287-43FF-8334-D0522A801C51}" type="presParOf" srcId="{29933CBF-5751-4835-BFF6-0D157845AB3F}" destId="{93718BAF-23B6-47E8-98F5-9F0D08A64C07}" srcOrd="0" destOrd="0" presId="urn:microsoft.com/office/officeart/2008/layout/LinedList"/>
    <dgm:cxn modelId="{2C40E427-F5BA-49F7-B8B3-F4706B776740}" type="presParOf" srcId="{29933CBF-5751-4835-BFF6-0D157845AB3F}" destId="{7B27CA1E-7869-4108-B1D8-9A3B14A29451}" srcOrd="1" destOrd="0" presId="urn:microsoft.com/office/officeart/2008/layout/LinedList"/>
    <dgm:cxn modelId="{30539487-52BC-45F7-8B71-F3A40B00FB52}" type="presParOf" srcId="{29933CBF-5751-4835-BFF6-0D157845AB3F}" destId="{F730721A-D2C1-4B83-BFEF-92B6D5D5D623}" srcOrd="2" destOrd="0" presId="urn:microsoft.com/office/officeart/2008/layout/LinedList"/>
    <dgm:cxn modelId="{44492027-D7CE-45A7-BE85-687C5F350048}" type="presParOf" srcId="{3BC370B3-112E-4E92-BCD6-5003A1BCD439}" destId="{E964A8BD-FB24-4102-B951-40869705982A}" srcOrd="2" destOrd="0" presId="urn:microsoft.com/office/officeart/2008/layout/LinedList"/>
    <dgm:cxn modelId="{DF990069-B2C0-428D-B785-8073DD08787D}" type="presParOf" srcId="{3BC370B3-112E-4E92-BCD6-5003A1BCD439}" destId="{0D3CC449-815D-4620-AC19-9AEEAD6A2E1D}" srcOrd="3" destOrd="0" presId="urn:microsoft.com/office/officeart/2008/layout/LinedList"/>
    <dgm:cxn modelId="{603F69F8-D703-45E6-8B75-1354B3B2EE8D}" type="presParOf" srcId="{3BC370B3-112E-4E92-BCD6-5003A1BCD439}" destId="{FC28442C-3104-4B93-A280-BB4571A1B74A}" srcOrd="4" destOrd="0" presId="urn:microsoft.com/office/officeart/2008/layout/LinedList"/>
    <dgm:cxn modelId="{6D243574-4020-48B6-BD0A-BD8DAF37F8A6}" type="presParOf" srcId="{FC28442C-3104-4B93-A280-BB4571A1B74A}" destId="{456DBB8A-E915-4940-B4D3-30CE8D0C4CB6}" srcOrd="0" destOrd="0" presId="urn:microsoft.com/office/officeart/2008/layout/LinedList"/>
    <dgm:cxn modelId="{D6C10C65-742F-4E6C-A63B-33F6A2A82BCD}" type="presParOf" srcId="{FC28442C-3104-4B93-A280-BB4571A1B74A}" destId="{DA710730-7143-4732-8BC1-F5606B9374A7}" srcOrd="1" destOrd="0" presId="urn:microsoft.com/office/officeart/2008/layout/LinedList"/>
    <dgm:cxn modelId="{0457711E-7792-4D3C-A290-8CF2B9A4D0E6}" type="presParOf" srcId="{FC28442C-3104-4B93-A280-BB4571A1B74A}" destId="{BA42D77B-EC33-479A-8345-A9D2DDD5F348}" srcOrd="2" destOrd="0" presId="urn:microsoft.com/office/officeart/2008/layout/LinedList"/>
    <dgm:cxn modelId="{7FC9C0FC-AEC3-4770-AD5D-04E803065460}" type="presParOf" srcId="{3BC370B3-112E-4E92-BCD6-5003A1BCD439}" destId="{BCF6399A-C9C3-4BBC-A5C8-6612A54E09E3}" srcOrd="5" destOrd="0" presId="urn:microsoft.com/office/officeart/2008/layout/LinedList"/>
    <dgm:cxn modelId="{95718177-FE73-4702-9E92-ECDC0FED19DF}" type="presParOf" srcId="{3BC370B3-112E-4E92-BCD6-5003A1BCD439}" destId="{287F025E-45DB-49B0-B8F9-C8111CB85D39}" srcOrd="6" destOrd="0" presId="urn:microsoft.com/office/officeart/2008/layout/LinedList"/>
    <dgm:cxn modelId="{C87C133C-EF0F-4511-9CA7-C2D7D35E016F}" type="presParOf" srcId="{3BC370B3-112E-4E92-BCD6-5003A1BCD439}" destId="{7F60345D-65B3-4EFB-85FE-8BDC71ABB83D}" srcOrd="7" destOrd="0" presId="urn:microsoft.com/office/officeart/2008/layout/LinedList"/>
    <dgm:cxn modelId="{5F97E591-D3C1-40E1-8A57-95B359B14952}" type="presParOf" srcId="{7F60345D-65B3-4EFB-85FE-8BDC71ABB83D}" destId="{14A5DE75-A689-4E63-9AD1-3F66D7A1637F}" srcOrd="0" destOrd="0" presId="urn:microsoft.com/office/officeart/2008/layout/LinedList"/>
    <dgm:cxn modelId="{37C344BE-E1E9-4BB4-9A8C-B53D313CEF0D}" type="presParOf" srcId="{7F60345D-65B3-4EFB-85FE-8BDC71ABB83D}" destId="{7B30BB3C-5081-4367-847E-CF576325F820}" srcOrd="1" destOrd="0" presId="urn:microsoft.com/office/officeart/2008/layout/LinedList"/>
    <dgm:cxn modelId="{CB3F286C-EE06-459C-8F90-1E695735BDCF}" type="presParOf" srcId="{7F60345D-65B3-4EFB-85FE-8BDC71ABB83D}" destId="{74C087F3-DA6B-4D81-8D0F-2EBCFBF5F164}" srcOrd="2" destOrd="0" presId="urn:microsoft.com/office/officeart/2008/layout/LinedList"/>
    <dgm:cxn modelId="{328EE5FA-A71D-481E-80D1-69425CAF90BF}" type="presParOf" srcId="{3BC370B3-112E-4E92-BCD6-5003A1BCD439}" destId="{9128369B-C445-476E-8C94-99719BD2CA1C}" srcOrd="8" destOrd="0" presId="urn:microsoft.com/office/officeart/2008/layout/LinedList"/>
    <dgm:cxn modelId="{EB26183E-9071-4FEA-A7D5-CD17E270E5C5}" type="presParOf" srcId="{3BC370B3-112E-4E92-BCD6-5003A1BCD439}" destId="{64C7965D-707B-4F5C-A7EC-1AA045F05791}" srcOrd="9" destOrd="0" presId="urn:microsoft.com/office/officeart/2008/layout/LinedList"/>
    <dgm:cxn modelId="{935A1828-02E3-4859-A4BE-43EF64527E4C}" type="presParOf" srcId="{3BC370B3-112E-4E92-BCD6-5003A1BCD439}" destId="{136DC801-FE89-41A9-B086-DF9E0B9CFD9D}" srcOrd="10" destOrd="0" presId="urn:microsoft.com/office/officeart/2008/layout/LinedList"/>
    <dgm:cxn modelId="{81BF3F13-57B7-4195-8D16-0A11D3C90039}" type="presParOf" srcId="{136DC801-FE89-41A9-B086-DF9E0B9CFD9D}" destId="{EAA3F3F4-94AC-4849-B2CE-B87253F36338}" srcOrd="0" destOrd="0" presId="urn:microsoft.com/office/officeart/2008/layout/LinedList"/>
    <dgm:cxn modelId="{649CBCA5-EF9A-42AB-8542-54EC8A9238E3}" type="presParOf" srcId="{136DC801-FE89-41A9-B086-DF9E0B9CFD9D}" destId="{6CB7143D-CA9F-4232-8A39-39775A40510F}" srcOrd="1" destOrd="0" presId="urn:microsoft.com/office/officeart/2008/layout/LinedList"/>
    <dgm:cxn modelId="{0CD21DCB-6C39-4792-BE08-2345E83C4876}" type="presParOf" srcId="{136DC801-FE89-41A9-B086-DF9E0B9CFD9D}" destId="{5A14E5BB-32AE-47A5-8353-6CE64B14A8A9}" srcOrd="2" destOrd="0" presId="urn:microsoft.com/office/officeart/2008/layout/LinedList"/>
    <dgm:cxn modelId="{DDEF5BB6-BBDF-4201-8EAC-96ABE6E19C99}" type="presParOf" srcId="{3BC370B3-112E-4E92-BCD6-5003A1BCD439}" destId="{064F8BDE-09AC-47A4-83FB-B5DB70E912F8}" srcOrd="11" destOrd="0" presId="urn:microsoft.com/office/officeart/2008/layout/LinedList"/>
    <dgm:cxn modelId="{AF2044B5-650C-490E-95C6-30957FE42242}" type="presParOf" srcId="{3BC370B3-112E-4E92-BCD6-5003A1BCD439}" destId="{3ACA8B4F-88EA-47DC-A2D3-53010E3A8CC7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E7EDBE0-A739-47AA-B544-B6FEB13D5C0B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5202A97-7039-4208-8BE7-8E2094438803}">
      <dgm:prSet phldrT="[Text]"/>
      <dgm:spPr/>
      <dgm:t>
        <a:bodyPr/>
        <a:lstStyle/>
        <a:p>
          <a:pPr algn="r"/>
          <a:endParaRPr lang="en-IN" dirty="0"/>
        </a:p>
      </dgm:t>
    </dgm:pt>
    <dgm:pt modelId="{AF724A27-FD7F-4EC4-A3D9-6A8C12B5449B}" type="parTrans" cxnId="{A026F1FF-F041-4B3C-8342-B0F2291F89B8}">
      <dgm:prSet/>
      <dgm:spPr/>
      <dgm:t>
        <a:bodyPr/>
        <a:lstStyle/>
        <a:p>
          <a:pPr algn="r"/>
          <a:endParaRPr lang="en-IN"/>
        </a:p>
      </dgm:t>
    </dgm:pt>
    <dgm:pt modelId="{3EDC213A-8B6C-44CD-BEB8-322D9CA8AEC7}" type="sibTrans" cxnId="{A026F1FF-F041-4B3C-8342-B0F2291F89B8}">
      <dgm:prSet/>
      <dgm:spPr/>
      <dgm:t>
        <a:bodyPr/>
        <a:lstStyle/>
        <a:p>
          <a:pPr algn="r"/>
          <a:endParaRPr lang="en-IN"/>
        </a:p>
      </dgm:t>
    </dgm:pt>
    <dgm:pt modelId="{794F4E13-8384-4BF1-923D-FE55BCF9950F}">
      <dgm:prSet phldrT="[Text]"/>
      <dgm:spPr/>
      <dgm:t>
        <a:bodyPr/>
        <a:lstStyle/>
        <a:p>
          <a:pPr algn="r"/>
          <a:r>
            <a:rPr lang="en-US" dirty="0"/>
            <a:t>1,0</a:t>
          </a:r>
          <a:r>
            <a:rPr lang="en-US" dirty="0">
              <a:solidFill>
                <a:srgbClr val="6AC6AC"/>
              </a:solidFill>
            </a:rPr>
            <a:t>7,5</a:t>
          </a:r>
          <a:r>
            <a:rPr lang="en-US" dirty="0">
              <a:solidFill>
                <a:srgbClr val="10173A"/>
              </a:solidFill>
            </a:rPr>
            <a:t>0,</a:t>
          </a:r>
          <a:r>
            <a:rPr lang="en-US" dirty="0"/>
            <a:t>000</a:t>
          </a:r>
          <a:endParaRPr lang="en-IN" dirty="0"/>
        </a:p>
      </dgm:t>
    </dgm:pt>
    <dgm:pt modelId="{A6CA34A6-C9C1-4BC8-8671-2947DBE389A4}" type="parTrans" cxnId="{285BABB5-515A-4F13-BEF5-90844C12E021}">
      <dgm:prSet/>
      <dgm:spPr/>
      <dgm:t>
        <a:bodyPr/>
        <a:lstStyle/>
        <a:p>
          <a:pPr algn="r"/>
          <a:endParaRPr lang="en-IN"/>
        </a:p>
      </dgm:t>
    </dgm:pt>
    <dgm:pt modelId="{E048B63A-AAB1-4B7E-A22E-87A4929560BD}" type="sibTrans" cxnId="{285BABB5-515A-4F13-BEF5-90844C12E021}">
      <dgm:prSet/>
      <dgm:spPr/>
      <dgm:t>
        <a:bodyPr/>
        <a:lstStyle/>
        <a:p>
          <a:pPr algn="r"/>
          <a:endParaRPr lang="en-IN"/>
        </a:p>
      </dgm:t>
    </dgm:pt>
    <dgm:pt modelId="{29027F67-5804-4193-8891-70A481D648DB}">
      <dgm:prSet phldrT="[Text]"/>
      <dgm:spPr/>
      <dgm:t>
        <a:bodyPr/>
        <a:lstStyle/>
        <a:p>
          <a:pPr algn="r"/>
          <a:r>
            <a:rPr lang="en-US" dirty="0"/>
            <a:t>-</a:t>
          </a:r>
          <a:endParaRPr lang="en-IN" dirty="0"/>
        </a:p>
      </dgm:t>
    </dgm:pt>
    <dgm:pt modelId="{D403E663-CC54-42EF-923B-A7F6491AED09}" type="parTrans" cxnId="{044F0D7D-C730-4BAF-A23B-9FD9665DAF8F}">
      <dgm:prSet/>
      <dgm:spPr/>
      <dgm:t>
        <a:bodyPr/>
        <a:lstStyle/>
        <a:p>
          <a:pPr algn="r"/>
          <a:endParaRPr lang="en-IN"/>
        </a:p>
      </dgm:t>
    </dgm:pt>
    <dgm:pt modelId="{19E46A88-BB1A-4453-817D-D6D8E8906D21}" type="sibTrans" cxnId="{044F0D7D-C730-4BAF-A23B-9FD9665DAF8F}">
      <dgm:prSet/>
      <dgm:spPr/>
      <dgm:t>
        <a:bodyPr/>
        <a:lstStyle/>
        <a:p>
          <a:pPr algn="r"/>
          <a:endParaRPr lang="en-IN"/>
        </a:p>
      </dgm:t>
    </dgm:pt>
    <dgm:pt modelId="{A1227CD1-1F3A-429C-AD20-025182F940C5}">
      <dgm:prSet phldrT="[Text]"/>
      <dgm:spPr/>
      <dgm:t>
        <a:bodyPr/>
        <a:lstStyle/>
        <a:p>
          <a:pPr algn="r"/>
          <a:r>
            <a:rPr lang="en-US" dirty="0">
              <a:solidFill>
                <a:srgbClr val="10173A"/>
              </a:solidFill>
            </a:rPr>
            <a:t>19,35,000</a:t>
          </a:r>
          <a:endParaRPr lang="en-IN" dirty="0">
            <a:solidFill>
              <a:srgbClr val="10173A"/>
            </a:solidFill>
          </a:endParaRPr>
        </a:p>
      </dgm:t>
    </dgm:pt>
    <dgm:pt modelId="{89E46A8D-D2BB-452D-BCDE-E1105A9CBF05}" type="parTrans" cxnId="{5512504E-D1B9-4BA8-92FB-AD831887A530}">
      <dgm:prSet/>
      <dgm:spPr/>
      <dgm:t>
        <a:bodyPr/>
        <a:lstStyle/>
        <a:p>
          <a:pPr algn="r"/>
          <a:endParaRPr lang="en-IN"/>
        </a:p>
      </dgm:t>
    </dgm:pt>
    <dgm:pt modelId="{DF17D9D3-0359-459F-A10A-440D7B4ECB1F}" type="sibTrans" cxnId="{5512504E-D1B9-4BA8-92FB-AD831887A530}">
      <dgm:prSet/>
      <dgm:spPr/>
      <dgm:t>
        <a:bodyPr/>
        <a:lstStyle/>
        <a:p>
          <a:pPr algn="r"/>
          <a:endParaRPr lang="en-IN"/>
        </a:p>
      </dgm:t>
    </dgm:pt>
    <dgm:pt modelId="{7D41924D-E556-4C76-9523-D4430F1A1B9F}">
      <dgm:prSet/>
      <dgm:spPr/>
      <dgm:t>
        <a:bodyPr/>
        <a:lstStyle/>
        <a:p>
          <a:pPr algn="r"/>
          <a:r>
            <a:rPr lang="en-US" b="1" dirty="0"/>
            <a:t>1,26,85,000</a:t>
          </a:r>
          <a:endParaRPr lang="en-IN" b="1" dirty="0"/>
        </a:p>
      </dgm:t>
    </dgm:pt>
    <dgm:pt modelId="{CFD89045-69FF-46EC-8198-0AEE594EC847}" type="parTrans" cxnId="{40F0AEE7-48AF-4801-8F4E-425A8DBA6DB0}">
      <dgm:prSet/>
      <dgm:spPr/>
      <dgm:t>
        <a:bodyPr/>
        <a:lstStyle/>
        <a:p>
          <a:pPr algn="r"/>
          <a:endParaRPr lang="en-IN"/>
        </a:p>
      </dgm:t>
    </dgm:pt>
    <dgm:pt modelId="{45AB1626-0D0F-4C92-B029-E112B0DDD6D2}" type="sibTrans" cxnId="{40F0AEE7-48AF-4801-8F4E-425A8DBA6DB0}">
      <dgm:prSet/>
      <dgm:spPr/>
      <dgm:t>
        <a:bodyPr/>
        <a:lstStyle/>
        <a:p>
          <a:pPr algn="r"/>
          <a:endParaRPr lang="en-IN"/>
        </a:p>
      </dgm:t>
    </dgm:pt>
    <dgm:pt modelId="{229A777F-13AD-401F-AEE7-3634B66CD66B}" type="pres">
      <dgm:prSet presAssocID="{BE7EDBE0-A739-47AA-B544-B6FEB13D5C0B}" presName="vert0" presStyleCnt="0">
        <dgm:presLayoutVars>
          <dgm:dir/>
          <dgm:animOne val="branch"/>
          <dgm:animLvl val="lvl"/>
        </dgm:presLayoutVars>
      </dgm:prSet>
      <dgm:spPr/>
    </dgm:pt>
    <dgm:pt modelId="{F680E1D1-04D3-419D-AC7A-B7A6FC57E7F0}" type="pres">
      <dgm:prSet presAssocID="{75202A97-7039-4208-8BE7-8E2094438803}" presName="thickLine" presStyleLbl="alignNode1" presStyleIdx="0" presStyleCnt="1"/>
      <dgm:spPr/>
    </dgm:pt>
    <dgm:pt modelId="{84AF0B62-BB62-4AA5-9E99-8EB93BA93B2C}" type="pres">
      <dgm:prSet presAssocID="{75202A97-7039-4208-8BE7-8E2094438803}" presName="horz1" presStyleCnt="0"/>
      <dgm:spPr/>
    </dgm:pt>
    <dgm:pt modelId="{B90F1144-C862-40D2-A9E4-93DF102E9119}" type="pres">
      <dgm:prSet presAssocID="{75202A97-7039-4208-8BE7-8E2094438803}" presName="tx1" presStyleLbl="revTx" presStyleIdx="0" presStyleCnt="5"/>
      <dgm:spPr/>
    </dgm:pt>
    <dgm:pt modelId="{3BC370B3-112E-4E92-BCD6-5003A1BCD439}" type="pres">
      <dgm:prSet presAssocID="{75202A97-7039-4208-8BE7-8E2094438803}" presName="vert1" presStyleCnt="0"/>
      <dgm:spPr/>
    </dgm:pt>
    <dgm:pt modelId="{4B65D556-DD5A-444F-B7EC-1FF81C74EA34}" type="pres">
      <dgm:prSet presAssocID="{794F4E13-8384-4BF1-923D-FE55BCF9950F}" presName="vertSpace2a" presStyleCnt="0"/>
      <dgm:spPr/>
    </dgm:pt>
    <dgm:pt modelId="{29933CBF-5751-4835-BFF6-0D157845AB3F}" type="pres">
      <dgm:prSet presAssocID="{794F4E13-8384-4BF1-923D-FE55BCF9950F}" presName="horz2" presStyleCnt="0"/>
      <dgm:spPr/>
    </dgm:pt>
    <dgm:pt modelId="{93718BAF-23B6-47E8-98F5-9F0D08A64C07}" type="pres">
      <dgm:prSet presAssocID="{794F4E13-8384-4BF1-923D-FE55BCF9950F}" presName="horzSpace2" presStyleCnt="0"/>
      <dgm:spPr/>
    </dgm:pt>
    <dgm:pt modelId="{7B27CA1E-7869-4108-B1D8-9A3B14A29451}" type="pres">
      <dgm:prSet presAssocID="{794F4E13-8384-4BF1-923D-FE55BCF9950F}" presName="tx2" presStyleLbl="revTx" presStyleIdx="1" presStyleCnt="5"/>
      <dgm:spPr/>
    </dgm:pt>
    <dgm:pt modelId="{F730721A-D2C1-4B83-BFEF-92B6D5D5D623}" type="pres">
      <dgm:prSet presAssocID="{794F4E13-8384-4BF1-923D-FE55BCF9950F}" presName="vert2" presStyleCnt="0"/>
      <dgm:spPr/>
    </dgm:pt>
    <dgm:pt modelId="{E964A8BD-FB24-4102-B951-40869705982A}" type="pres">
      <dgm:prSet presAssocID="{794F4E13-8384-4BF1-923D-FE55BCF9950F}" presName="thinLine2b" presStyleLbl="callout" presStyleIdx="0" presStyleCnt="4"/>
      <dgm:spPr/>
    </dgm:pt>
    <dgm:pt modelId="{0D3CC449-815D-4620-AC19-9AEEAD6A2E1D}" type="pres">
      <dgm:prSet presAssocID="{794F4E13-8384-4BF1-923D-FE55BCF9950F}" presName="vertSpace2b" presStyleCnt="0"/>
      <dgm:spPr/>
    </dgm:pt>
    <dgm:pt modelId="{FC28442C-3104-4B93-A280-BB4571A1B74A}" type="pres">
      <dgm:prSet presAssocID="{29027F67-5804-4193-8891-70A481D648DB}" presName="horz2" presStyleCnt="0"/>
      <dgm:spPr/>
    </dgm:pt>
    <dgm:pt modelId="{456DBB8A-E915-4940-B4D3-30CE8D0C4CB6}" type="pres">
      <dgm:prSet presAssocID="{29027F67-5804-4193-8891-70A481D648DB}" presName="horzSpace2" presStyleCnt="0"/>
      <dgm:spPr/>
    </dgm:pt>
    <dgm:pt modelId="{DA710730-7143-4732-8BC1-F5606B9374A7}" type="pres">
      <dgm:prSet presAssocID="{29027F67-5804-4193-8891-70A481D648DB}" presName="tx2" presStyleLbl="revTx" presStyleIdx="2" presStyleCnt="5"/>
      <dgm:spPr/>
    </dgm:pt>
    <dgm:pt modelId="{BA42D77B-EC33-479A-8345-A9D2DDD5F348}" type="pres">
      <dgm:prSet presAssocID="{29027F67-5804-4193-8891-70A481D648DB}" presName="vert2" presStyleCnt="0"/>
      <dgm:spPr/>
    </dgm:pt>
    <dgm:pt modelId="{BCF6399A-C9C3-4BBC-A5C8-6612A54E09E3}" type="pres">
      <dgm:prSet presAssocID="{29027F67-5804-4193-8891-70A481D648DB}" presName="thinLine2b" presStyleLbl="callout" presStyleIdx="1" presStyleCnt="4"/>
      <dgm:spPr/>
    </dgm:pt>
    <dgm:pt modelId="{287F025E-45DB-49B0-B8F9-C8111CB85D39}" type="pres">
      <dgm:prSet presAssocID="{29027F67-5804-4193-8891-70A481D648DB}" presName="vertSpace2b" presStyleCnt="0"/>
      <dgm:spPr/>
    </dgm:pt>
    <dgm:pt modelId="{7F60345D-65B3-4EFB-85FE-8BDC71ABB83D}" type="pres">
      <dgm:prSet presAssocID="{A1227CD1-1F3A-429C-AD20-025182F940C5}" presName="horz2" presStyleCnt="0"/>
      <dgm:spPr/>
    </dgm:pt>
    <dgm:pt modelId="{14A5DE75-A689-4E63-9AD1-3F66D7A1637F}" type="pres">
      <dgm:prSet presAssocID="{A1227CD1-1F3A-429C-AD20-025182F940C5}" presName="horzSpace2" presStyleCnt="0"/>
      <dgm:spPr/>
    </dgm:pt>
    <dgm:pt modelId="{7B30BB3C-5081-4367-847E-CF576325F820}" type="pres">
      <dgm:prSet presAssocID="{A1227CD1-1F3A-429C-AD20-025182F940C5}" presName="tx2" presStyleLbl="revTx" presStyleIdx="3" presStyleCnt="5"/>
      <dgm:spPr/>
    </dgm:pt>
    <dgm:pt modelId="{74C087F3-DA6B-4D81-8D0F-2EBCFBF5F164}" type="pres">
      <dgm:prSet presAssocID="{A1227CD1-1F3A-429C-AD20-025182F940C5}" presName="vert2" presStyleCnt="0"/>
      <dgm:spPr/>
    </dgm:pt>
    <dgm:pt modelId="{9128369B-C445-476E-8C94-99719BD2CA1C}" type="pres">
      <dgm:prSet presAssocID="{A1227CD1-1F3A-429C-AD20-025182F940C5}" presName="thinLine2b" presStyleLbl="callout" presStyleIdx="2" presStyleCnt="4"/>
      <dgm:spPr/>
    </dgm:pt>
    <dgm:pt modelId="{64C7965D-707B-4F5C-A7EC-1AA045F05791}" type="pres">
      <dgm:prSet presAssocID="{A1227CD1-1F3A-429C-AD20-025182F940C5}" presName="vertSpace2b" presStyleCnt="0"/>
      <dgm:spPr/>
    </dgm:pt>
    <dgm:pt modelId="{136DC801-FE89-41A9-B086-DF9E0B9CFD9D}" type="pres">
      <dgm:prSet presAssocID="{7D41924D-E556-4C76-9523-D4430F1A1B9F}" presName="horz2" presStyleCnt="0"/>
      <dgm:spPr/>
    </dgm:pt>
    <dgm:pt modelId="{EAA3F3F4-94AC-4849-B2CE-B87253F36338}" type="pres">
      <dgm:prSet presAssocID="{7D41924D-E556-4C76-9523-D4430F1A1B9F}" presName="horzSpace2" presStyleCnt="0"/>
      <dgm:spPr/>
    </dgm:pt>
    <dgm:pt modelId="{6CB7143D-CA9F-4232-8A39-39775A40510F}" type="pres">
      <dgm:prSet presAssocID="{7D41924D-E556-4C76-9523-D4430F1A1B9F}" presName="tx2" presStyleLbl="revTx" presStyleIdx="4" presStyleCnt="5"/>
      <dgm:spPr/>
    </dgm:pt>
    <dgm:pt modelId="{5A14E5BB-32AE-47A5-8353-6CE64B14A8A9}" type="pres">
      <dgm:prSet presAssocID="{7D41924D-E556-4C76-9523-D4430F1A1B9F}" presName="vert2" presStyleCnt="0"/>
      <dgm:spPr/>
    </dgm:pt>
    <dgm:pt modelId="{064F8BDE-09AC-47A4-83FB-B5DB70E912F8}" type="pres">
      <dgm:prSet presAssocID="{7D41924D-E556-4C76-9523-D4430F1A1B9F}" presName="thinLine2b" presStyleLbl="callout" presStyleIdx="3" presStyleCnt="4"/>
      <dgm:spPr/>
    </dgm:pt>
    <dgm:pt modelId="{3ACA8B4F-88EA-47DC-A2D3-53010E3A8CC7}" type="pres">
      <dgm:prSet presAssocID="{7D41924D-E556-4C76-9523-D4430F1A1B9F}" presName="vertSpace2b" presStyleCnt="0"/>
      <dgm:spPr/>
    </dgm:pt>
  </dgm:ptLst>
  <dgm:cxnLst>
    <dgm:cxn modelId="{BA11E414-E67E-43E6-84A1-84BC544B3CF5}" type="presOf" srcId="{75202A97-7039-4208-8BE7-8E2094438803}" destId="{B90F1144-C862-40D2-A9E4-93DF102E9119}" srcOrd="0" destOrd="0" presId="urn:microsoft.com/office/officeart/2008/layout/LinedList"/>
    <dgm:cxn modelId="{5512504E-D1B9-4BA8-92FB-AD831887A530}" srcId="{75202A97-7039-4208-8BE7-8E2094438803}" destId="{A1227CD1-1F3A-429C-AD20-025182F940C5}" srcOrd="2" destOrd="0" parTransId="{89E46A8D-D2BB-452D-BCDE-E1105A9CBF05}" sibTransId="{DF17D9D3-0359-459F-A10A-440D7B4ECB1F}"/>
    <dgm:cxn modelId="{DEADBC78-094B-4F40-9596-B32ABB43ECA4}" type="presOf" srcId="{29027F67-5804-4193-8891-70A481D648DB}" destId="{DA710730-7143-4732-8BC1-F5606B9374A7}" srcOrd="0" destOrd="0" presId="urn:microsoft.com/office/officeart/2008/layout/LinedList"/>
    <dgm:cxn modelId="{044F0D7D-C730-4BAF-A23B-9FD9665DAF8F}" srcId="{75202A97-7039-4208-8BE7-8E2094438803}" destId="{29027F67-5804-4193-8891-70A481D648DB}" srcOrd="1" destOrd="0" parTransId="{D403E663-CC54-42EF-923B-A7F6491AED09}" sibTransId="{19E46A88-BB1A-4453-817D-D6D8E8906D21}"/>
    <dgm:cxn modelId="{DD688888-4D2D-4A81-8F42-98C1FD80A214}" type="presOf" srcId="{794F4E13-8384-4BF1-923D-FE55BCF9950F}" destId="{7B27CA1E-7869-4108-B1D8-9A3B14A29451}" srcOrd="0" destOrd="0" presId="urn:microsoft.com/office/officeart/2008/layout/LinedList"/>
    <dgm:cxn modelId="{285BABB5-515A-4F13-BEF5-90844C12E021}" srcId="{75202A97-7039-4208-8BE7-8E2094438803}" destId="{794F4E13-8384-4BF1-923D-FE55BCF9950F}" srcOrd="0" destOrd="0" parTransId="{A6CA34A6-C9C1-4BC8-8671-2947DBE389A4}" sibTransId="{E048B63A-AAB1-4B7E-A22E-87A4929560BD}"/>
    <dgm:cxn modelId="{798AF2B6-CEF7-4D80-A0ED-5C2C794CCB8D}" type="presOf" srcId="{7D41924D-E556-4C76-9523-D4430F1A1B9F}" destId="{6CB7143D-CA9F-4232-8A39-39775A40510F}" srcOrd="0" destOrd="0" presId="urn:microsoft.com/office/officeart/2008/layout/LinedList"/>
    <dgm:cxn modelId="{2529C1D2-E5CE-4A25-948D-E4F9C6B806D3}" type="presOf" srcId="{A1227CD1-1F3A-429C-AD20-025182F940C5}" destId="{7B30BB3C-5081-4367-847E-CF576325F820}" srcOrd="0" destOrd="0" presId="urn:microsoft.com/office/officeart/2008/layout/LinedList"/>
    <dgm:cxn modelId="{40F0AEE7-48AF-4801-8F4E-425A8DBA6DB0}" srcId="{75202A97-7039-4208-8BE7-8E2094438803}" destId="{7D41924D-E556-4C76-9523-D4430F1A1B9F}" srcOrd="3" destOrd="0" parTransId="{CFD89045-69FF-46EC-8198-0AEE594EC847}" sibTransId="{45AB1626-0D0F-4C92-B029-E112B0DDD6D2}"/>
    <dgm:cxn modelId="{DB4B7BF4-A7FA-4C35-B3FC-CAA497801974}" type="presOf" srcId="{BE7EDBE0-A739-47AA-B544-B6FEB13D5C0B}" destId="{229A777F-13AD-401F-AEE7-3634B66CD66B}" srcOrd="0" destOrd="0" presId="urn:microsoft.com/office/officeart/2008/layout/LinedList"/>
    <dgm:cxn modelId="{A026F1FF-F041-4B3C-8342-B0F2291F89B8}" srcId="{BE7EDBE0-A739-47AA-B544-B6FEB13D5C0B}" destId="{75202A97-7039-4208-8BE7-8E2094438803}" srcOrd="0" destOrd="0" parTransId="{AF724A27-FD7F-4EC4-A3D9-6A8C12B5449B}" sibTransId="{3EDC213A-8B6C-44CD-BEB8-322D9CA8AEC7}"/>
    <dgm:cxn modelId="{F1A83F18-A118-4088-9FDD-14327D919EA7}" type="presParOf" srcId="{229A777F-13AD-401F-AEE7-3634B66CD66B}" destId="{F680E1D1-04D3-419D-AC7A-B7A6FC57E7F0}" srcOrd="0" destOrd="0" presId="urn:microsoft.com/office/officeart/2008/layout/LinedList"/>
    <dgm:cxn modelId="{6B51206B-5022-4C48-B0A9-22D25839FBA5}" type="presParOf" srcId="{229A777F-13AD-401F-AEE7-3634B66CD66B}" destId="{84AF0B62-BB62-4AA5-9E99-8EB93BA93B2C}" srcOrd="1" destOrd="0" presId="urn:microsoft.com/office/officeart/2008/layout/LinedList"/>
    <dgm:cxn modelId="{BBFC3E5C-6004-4F7B-A5BB-03F133849722}" type="presParOf" srcId="{84AF0B62-BB62-4AA5-9E99-8EB93BA93B2C}" destId="{B90F1144-C862-40D2-A9E4-93DF102E9119}" srcOrd="0" destOrd="0" presId="urn:microsoft.com/office/officeart/2008/layout/LinedList"/>
    <dgm:cxn modelId="{CEFC735E-AE41-4B0A-9CC2-F656FEA9BBCC}" type="presParOf" srcId="{84AF0B62-BB62-4AA5-9E99-8EB93BA93B2C}" destId="{3BC370B3-112E-4E92-BCD6-5003A1BCD439}" srcOrd="1" destOrd="0" presId="urn:microsoft.com/office/officeart/2008/layout/LinedList"/>
    <dgm:cxn modelId="{6BD3ADAC-9504-4A1C-AB3C-2DE4E1441304}" type="presParOf" srcId="{3BC370B3-112E-4E92-BCD6-5003A1BCD439}" destId="{4B65D556-DD5A-444F-B7EC-1FF81C74EA34}" srcOrd="0" destOrd="0" presId="urn:microsoft.com/office/officeart/2008/layout/LinedList"/>
    <dgm:cxn modelId="{C6259119-1FFB-4266-AFE5-9A7295E1B88E}" type="presParOf" srcId="{3BC370B3-112E-4E92-BCD6-5003A1BCD439}" destId="{29933CBF-5751-4835-BFF6-0D157845AB3F}" srcOrd="1" destOrd="0" presId="urn:microsoft.com/office/officeart/2008/layout/LinedList"/>
    <dgm:cxn modelId="{44A6AF09-E287-43FF-8334-D0522A801C51}" type="presParOf" srcId="{29933CBF-5751-4835-BFF6-0D157845AB3F}" destId="{93718BAF-23B6-47E8-98F5-9F0D08A64C07}" srcOrd="0" destOrd="0" presId="urn:microsoft.com/office/officeart/2008/layout/LinedList"/>
    <dgm:cxn modelId="{2C40E427-F5BA-49F7-B8B3-F4706B776740}" type="presParOf" srcId="{29933CBF-5751-4835-BFF6-0D157845AB3F}" destId="{7B27CA1E-7869-4108-B1D8-9A3B14A29451}" srcOrd="1" destOrd="0" presId="urn:microsoft.com/office/officeart/2008/layout/LinedList"/>
    <dgm:cxn modelId="{30539487-52BC-45F7-8B71-F3A40B00FB52}" type="presParOf" srcId="{29933CBF-5751-4835-BFF6-0D157845AB3F}" destId="{F730721A-D2C1-4B83-BFEF-92B6D5D5D623}" srcOrd="2" destOrd="0" presId="urn:microsoft.com/office/officeart/2008/layout/LinedList"/>
    <dgm:cxn modelId="{44492027-D7CE-45A7-BE85-687C5F350048}" type="presParOf" srcId="{3BC370B3-112E-4E92-BCD6-5003A1BCD439}" destId="{E964A8BD-FB24-4102-B951-40869705982A}" srcOrd="2" destOrd="0" presId="urn:microsoft.com/office/officeart/2008/layout/LinedList"/>
    <dgm:cxn modelId="{DF990069-B2C0-428D-B785-8073DD08787D}" type="presParOf" srcId="{3BC370B3-112E-4E92-BCD6-5003A1BCD439}" destId="{0D3CC449-815D-4620-AC19-9AEEAD6A2E1D}" srcOrd="3" destOrd="0" presId="urn:microsoft.com/office/officeart/2008/layout/LinedList"/>
    <dgm:cxn modelId="{603F69F8-D703-45E6-8B75-1354B3B2EE8D}" type="presParOf" srcId="{3BC370B3-112E-4E92-BCD6-5003A1BCD439}" destId="{FC28442C-3104-4B93-A280-BB4571A1B74A}" srcOrd="4" destOrd="0" presId="urn:microsoft.com/office/officeart/2008/layout/LinedList"/>
    <dgm:cxn modelId="{6D243574-4020-48B6-BD0A-BD8DAF37F8A6}" type="presParOf" srcId="{FC28442C-3104-4B93-A280-BB4571A1B74A}" destId="{456DBB8A-E915-4940-B4D3-30CE8D0C4CB6}" srcOrd="0" destOrd="0" presId="urn:microsoft.com/office/officeart/2008/layout/LinedList"/>
    <dgm:cxn modelId="{D6C10C65-742F-4E6C-A63B-33F6A2A82BCD}" type="presParOf" srcId="{FC28442C-3104-4B93-A280-BB4571A1B74A}" destId="{DA710730-7143-4732-8BC1-F5606B9374A7}" srcOrd="1" destOrd="0" presId="urn:microsoft.com/office/officeart/2008/layout/LinedList"/>
    <dgm:cxn modelId="{0457711E-7792-4D3C-A290-8CF2B9A4D0E6}" type="presParOf" srcId="{FC28442C-3104-4B93-A280-BB4571A1B74A}" destId="{BA42D77B-EC33-479A-8345-A9D2DDD5F348}" srcOrd="2" destOrd="0" presId="urn:microsoft.com/office/officeart/2008/layout/LinedList"/>
    <dgm:cxn modelId="{7FC9C0FC-AEC3-4770-AD5D-04E803065460}" type="presParOf" srcId="{3BC370B3-112E-4E92-BCD6-5003A1BCD439}" destId="{BCF6399A-C9C3-4BBC-A5C8-6612A54E09E3}" srcOrd="5" destOrd="0" presId="urn:microsoft.com/office/officeart/2008/layout/LinedList"/>
    <dgm:cxn modelId="{95718177-FE73-4702-9E92-ECDC0FED19DF}" type="presParOf" srcId="{3BC370B3-112E-4E92-BCD6-5003A1BCD439}" destId="{287F025E-45DB-49B0-B8F9-C8111CB85D39}" srcOrd="6" destOrd="0" presId="urn:microsoft.com/office/officeart/2008/layout/LinedList"/>
    <dgm:cxn modelId="{C87C133C-EF0F-4511-9CA7-C2D7D35E016F}" type="presParOf" srcId="{3BC370B3-112E-4E92-BCD6-5003A1BCD439}" destId="{7F60345D-65B3-4EFB-85FE-8BDC71ABB83D}" srcOrd="7" destOrd="0" presId="urn:microsoft.com/office/officeart/2008/layout/LinedList"/>
    <dgm:cxn modelId="{5F97E591-D3C1-40E1-8A57-95B359B14952}" type="presParOf" srcId="{7F60345D-65B3-4EFB-85FE-8BDC71ABB83D}" destId="{14A5DE75-A689-4E63-9AD1-3F66D7A1637F}" srcOrd="0" destOrd="0" presId="urn:microsoft.com/office/officeart/2008/layout/LinedList"/>
    <dgm:cxn modelId="{37C344BE-E1E9-4BB4-9A8C-B53D313CEF0D}" type="presParOf" srcId="{7F60345D-65B3-4EFB-85FE-8BDC71ABB83D}" destId="{7B30BB3C-5081-4367-847E-CF576325F820}" srcOrd="1" destOrd="0" presId="urn:microsoft.com/office/officeart/2008/layout/LinedList"/>
    <dgm:cxn modelId="{CB3F286C-EE06-459C-8F90-1E695735BDCF}" type="presParOf" srcId="{7F60345D-65B3-4EFB-85FE-8BDC71ABB83D}" destId="{74C087F3-DA6B-4D81-8D0F-2EBCFBF5F164}" srcOrd="2" destOrd="0" presId="urn:microsoft.com/office/officeart/2008/layout/LinedList"/>
    <dgm:cxn modelId="{328EE5FA-A71D-481E-80D1-69425CAF90BF}" type="presParOf" srcId="{3BC370B3-112E-4E92-BCD6-5003A1BCD439}" destId="{9128369B-C445-476E-8C94-99719BD2CA1C}" srcOrd="8" destOrd="0" presId="urn:microsoft.com/office/officeart/2008/layout/LinedList"/>
    <dgm:cxn modelId="{EB26183E-9071-4FEA-A7D5-CD17E270E5C5}" type="presParOf" srcId="{3BC370B3-112E-4E92-BCD6-5003A1BCD439}" destId="{64C7965D-707B-4F5C-A7EC-1AA045F05791}" srcOrd="9" destOrd="0" presId="urn:microsoft.com/office/officeart/2008/layout/LinedList"/>
    <dgm:cxn modelId="{935A1828-02E3-4859-A4BE-43EF64527E4C}" type="presParOf" srcId="{3BC370B3-112E-4E92-BCD6-5003A1BCD439}" destId="{136DC801-FE89-41A9-B086-DF9E0B9CFD9D}" srcOrd="10" destOrd="0" presId="urn:microsoft.com/office/officeart/2008/layout/LinedList"/>
    <dgm:cxn modelId="{81BF3F13-57B7-4195-8D16-0A11D3C90039}" type="presParOf" srcId="{136DC801-FE89-41A9-B086-DF9E0B9CFD9D}" destId="{EAA3F3F4-94AC-4849-B2CE-B87253F36338}" srcOrd="0" destOrd="0" presId="urn:microsoft.com/office/officeart/2008/layout/LinedList"/>
    <dgm:cxn modelId="{649CBCA5-EF9A-42AB-8542-54EC8A9238E3}" type="presParOf" srcId="{136DC801-FE89-41A9-B086-DF9E0B9CFD9D}" destId="{6CB7143D-CA9F-4232-8A39-39775A40510F}" srcOrd="1" destOrd="0" presId="urn:microsoft.com/office/officeart/2008/layout/LinedList"/>
    <dgm:cxn modelId="{0CD21DCB-6C39-4792-BE08-2345E83C4876}" type="presParOf" srcId="{136DC801-FE89-41A9-B086-DF9E0B9CFD9D}" destId="{5A14E5BB-32AE-47A5-8353-6CE64B14A8A9}" srcOrd="2" destOrd="0" presId="urn:microsoft.com/office/officeart/2008/layout/LinedList"/>
    <dgm:cxn modelId="{DDEF5BB6-BBDF-4201-8EAC-96ABE6E19C99}" type="presParOf" srcId="{3BC370B3-112E-4E92-BCD6-5003A1BCD439}" destId="{064F8BDE-09AC-47A4-83FB-B5DB70E912F8}" srcOrd="11" destOrd="0" presId="urn:microsoft.com/office/officeart/2008/layout/LinedList"/>
    <dgm:cxn modelId="{AF2044B5-650C-490E-95C6-30957FE42242}" type="presParOf" srcId="{3BC370B3-112E-4E92-BCD6-5003A1BCD439}" destId="{3ACA8B4F-88EA-47DC-A2D3-53010E3A8CC7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E7EDBE0-A739-47AA-B544-B6FEB13D5C0B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5202A97-7039-4208-8BE7-8E2094438803}">
      <dgm:prSet phldrT="[Text]"/>
      <dgm:spPr/>
      <dgm:t>
        <a:bodyPr/>
        <a:lstStyle/>
        <a:p>
          <a:pPr algn="r"/>
          <a:endParaRPr lang="en-IN" dirty="0"/>
        </a:p>
      </dgm:t>
    </dgm:pt>
    <dgm:pt modelId="{AF724A27-FD7F-4EC4-A3D9-6A8C12B5449B}" type="parTrans" cxnId="{A026F1FF-F041-4B3C-8342-B0F2291F89B8}">
      <dgm:prSet/>
      <dgm:spPr/>
      <dgm:t>
        <a:bodyPr/>
        <a:lstStyle/>
        <a:p>
          <a:pPr algn="r"/>
          <a:endParaRPr lang="en-IN"/>
        </a:p>
      </dgm:t>
    </dgm:pt>
    <dgm:pt modelId="{3EDC213A-8B6C-44CD-BEB8-322D9CA8AEC7}" type="sibTrans" cxnId="{A026F1FF-F041-4B3C-8342-B0F2291F89B8}">
      <dgm:prSet/>
      <dgm:spPr/>
      <dgm:t>
        <a:bodyPr/>
        <a:lstStyle/>
        <a:p>
          <a:pPr algn="r"/>
          <a:endParaRPr lang="en-IN"/>
        </a:p>
      </dgm:t>
    </dgm:pt>
    <dgm:pt modelId="{794F4E13-8384-4BF1-923D-FE55BCF9950F}">
      <dgm:prSet phldrT="[Text]"/>
      <dgm:spPr/>
      <dgm:t>
        <a:bodyPr/>
        <a:lstStyle/>
        <a:p>
          <a:pPr algn="r"/>
          <a:r>
            <a:rPr lang="en-US" dirty="0"/>
            <a:t>1,0</a:t>
          </a:r>
          <a:r>
            <a:rPr lang="en-US" dirty="0">
              <a:solidFill>
                <a:srgbClr val="6AC6AC"/>
              </a:solidFill>
            </a:rPr>
            <a:t>7,5</a:t>
          </a:r>
          <a:r>
            <a:rPr lang="en-US" dirty="0">
              <a:solidFill>
                <a:srgbClr val="10173A"/>
              </a:solidFill>
            </a:rPr>
            <a:t>0,</a:t>
          </a:r>
          <a:r>
            <a:rPr lang="en-US" dirty="0"/>
            <a:t>000</a:t>
          </a:r>
          <a:endParaRPr lang="en-IN" dirty="0"/>
        </a:p>
      </dgm:t>
    </dgm:pt>
    <dgm:pt modelId="{A6CA34A6-C9C1-4BC8-8671-2947DBE389A4}" type="parTrans" cxnId="{285BABB5-515A-4F13-BEF5-90844C12E021}">
      <dgm:prSet/>
      <dgm:spPr/>
      <dgm:t>
        <a:bodyPr/>
        <a:lstStyle/>
        <a:p>
          <a:pPr algn="r"/>
          <a:endParaRPr lang="en-IN"/>
        </a:p>
      </dgm:t>
    </dgm:pt>
    <dgm:pt modelId="{E048B63A-AAB1-4B7E-A22E-87A4929560BD}" type="sibTrans" cxnId="{285BABB5-515A-4F13-BEF5-90844C12E021}">
      <dgm:prSet/>
      <dgm:spPr/>
      <dgm:t>
        <a:bodyPr/>
        <a:lstStyle/>
        <a:p>
          <a:pPr algn="r"/>
          <a:endParaRPr lang="en-IN"/>
        </a:p>
      </dgm:t>
    </dgm:pt>
    <dgm:pt modelId="{29027F67-5804-4193-8891-70A481D648DB}">
      <dgm:prSet phldrT="[Text]"/>
      <dgm:spPr/>
      <dgm:t>
        <a:bodyPr/>
        <a:lstStyle/>
        <a:p>
          <a:pPr algn="r"/>
          <a:r>
            <a:rPr lang="en-US" dirty="0"/>
            <a:t>-</a:t>
          </a:r>
          <a:endParaRPr lang="en-IN" dirty="0"/>
        </a:p>
      </dgm:t>
    </dgm:pt>
    <dgm:pt modelId="{D403E663-CC54-42EF-923B-A7F6491AED09}" type="parTrans" cxnId="{044F0D7D-C730-4BAF-A23B-9FD9665DAF8F}">
      <dgm:prSet/>
      <dgm:spPr/>
      <dgm:t>
        <a:bodyPr/>
        <a:lstStyle/>
        <a:p>
          <a:pPr algn="r"/>
          <a:endParaRPr lang="en-IN"/>
        </a:p>
      </dgm:t>
    </dgm:pt>
    <dgm:pt modelId="{19E46A88-BB1A-4453-817D-D6D8E8906D21}" type="sibTrans" cxnId="{044F0D7D-C730-4BAF-A23B-9FD9665DAF8F}">
      <dgm:prSet/>
      <dgm:spPr/>
      <dgm:t>
        <a:bodyPr/>
        <a:lstStyle/>
        <a:p>
          <a:pPr algn="r"/>
          <a:endParaRPr lang="en-IN"/>
        </a:p>
      </dgm:t>
    </dgm:pt>
    <dgm:pt modelId="{A1227CD1-1F3A-429C-AD20-025182F940C5}">
      <dgm:prSet phldrT="[Text]"/>
      <dgm:spPr/>
      <dgm:t>
        <a:bodyPr/>
        <a:lstStyle/>
        <a:p>
          <a:pPr algn="r"/>
          <a:r>
            <a:rPr lang="en-US" dirty="0">
              <a:solidFill>
                <a:srgbClr val="10173A"/>
              </a:solidFill>
            </a:rPr>
            <a:t>-</a:t>
          </a:r>
          <a:endParaRPr lang="en-IN" dirty="0">
            <a:solidFill>
              <a:srgbClr val="10173A"/>
            </a:solidFill>
          </a:endParaRPr>
        </a:p>
      </dgm:t>
    </dgm:pt>
    <dgm:pt modelId="{89E46A8D-D2BB-452D-BCDE-E1105A9CBF05}" type="parTrans" cxnId="{5512504E-D1B9-4BA8-92FB-AD831887A530}">
      <dgm:prSet/>
      <dgm:spPr/>
      <dgm:t>
        <a:bodyPr/>
        <a:lstStyle/>
        <a:p>
          <a:pPr algn="r"/>
          <a:endParaRPr lang="en-IN"/>
        </a:p>
      </dgm:t>
    </dgm:pt>
    <dgm:pt modelId="{DF17D9D3-0359-459F-A10A-440D7B4ECB1F}" type="sibTrans" cxnId="{5512504E-D1B9-4BA8-92FB-AD831887A530}">
      <dgm:prSet/>
      <dgm:spPr/>
      <dgm:t>
        <a:bodyPr/>
        <a:lstStyle/>
        <a:p>
          <a:pPr algn="r"/>
          <a:endParaRPr lang="en-IN"/>
        </a:p>
      </dgm:t>
    </dgm:pt>
    <dgm:pt modelId="{7D41924D-E556-4C76-9523-D4430F1A1B9F}">
      <dgm:prSet/>
      <dgm:spPr/>
      <dgm:t>
        <a:bodyPr/>
        <a:lstStyle/>
        <a:p>
          <a:pPr algn="r"/>
          <a:r>
            <a:rPr lang="en-US" b="1" dirty="0"/>
            <a:t>1,07,50,000</a:t>
          </a:r>
          <a:endParaRPr lang="en-IN" b="1" dirty="0"/>
        </a:p>
      </dgm:t>
    </dgm:pt>
    <dgm:pt modelId="{CFD89045-69FF-46EC-8198-0AEE594EC847}" type="parTrans" cxnId="{40F0AEE7-48AF-4801-8F4E-425A8DBA6DB0}">
      <dgm:prSet/>
      <dgm:spPr/>
      <dgm:t>
        <a:bodyPr/>
        <a:lstStyle/>
        <a:p>
          <a:pPr algn="r"/>
          <a:endParaRPr lang="en-IN"/>
        </a:p>
      </dgm:t>
    </dgm:pt>
    <dgm:pt modelId="{45AB1626-0D0F-4C92-B029-E112B0DDD6D2}" type="sibTrans" cxnId="{40F0AEE7-48AF-4801-8F4E-425A8DBA6DB0}">
      <dgm:prSet/>
      <dgm:spPr/>
      <dgm:t>
        <a:bodyPr/>
        <a:lstStyle/>
        <a:p>
          <a:pPr algn="r"/>
          <a:endParaRPr lang="en-IN"/>
        </a:p>
      </dgm:t>
    </dgm:pt>
    <dgm:pt modelId="{229A777F-13AD-401F-AEE7-3634B66CD66B}" type="pres">
      <dgm:prSet presAssocID="{BE7EDBE0-A739-47AA-B544-B6FEB13D5C0B}" presName="vert0" presStyleCnt="0">
        <dgm:presLayoutVars>
          <dgm:dir/>
          <dgm:animOne val="branch"/>
          <dgm:animLvl val="lvl"/>
        </dgm:presLayoutVars>
      </dgm:prSet>
      <dgm:spPr/>
    </dgm:pt>
    <dgm:pt modelId="{F680E1D1-04D3-419D-AC7A-B7A6FC57E7F0}" type="pres">
      <dgm:prSet presAssocID="{75202A97-7039-4208-8BE7-8E2094438803}" presName="thickLine" presStyleLbl="alignNode1" presStyleIdx="0" presStyleCnt="1"/>
      <dgm:spPr/>
    </dgm:pt>
    <dgm:pt modelId="{84AF0B62-BB62-4AA5-9E99-8EB93BA93B2C}" type="pres">
      <dgm:prSet presAssocID="{75202A97-7039-4208-8BE7-8E2094438803}" presName="horz1" presStyleCnt="0"/>
      <dgm:spPr/>
    </dgm:pt>
    <dgm:pt modelId="{B90F1144-C862-40D2-A9E4-93DF102E9119}" type="pres">
      <dgm:prSet presAssocID="{75202A97-7039-4208-8BE7-8E2094438803}" presName="tx1" presStyleLbl="revTx" presStyleIdx="0" presStyleCnt="5"/>
      <dgm:spPr/>
    </dgm:pt>
    <dgm:pt modelId="{3BC370B3-112E-4E92-BCD6-5003A1BCD439}" type="pres">
      <dgm:prSet presAssocID="{75202A97-7039-4208-8BE7-8E2094438803}" presName="vert1" presStyleCnt="0"/>
      <dgm:spPr/>
    </dgm:pt>
    <dgm:pt modelId="{4B65D556-DD5A-444F-B7EC-1FF81C74EA34}" type="pres">
      <dgm:prSet presAssocID="{794F4E13-8384-4BF1-923D-FE55BCF9950F}" presName="vertSpace2a" presStyleCnt="0"/>
      <dgm:spPr/>
    </dgm:pt>
    <dgm:pt modelId="{29933CBF-5751-4835-BFF6-0D157845AB3F}" type="pres">
      <dgm:prSet presAssocID="{794F4E13-8384-4BF1-923D-FE55BCF9950F}" presName="horz2" presStyleCnt="0"/>
      <dgm:spPr/>
    </dgm:pt>
    <dgm:pt modelId="{93718BAF-23B6-47E8-98F5-9F0D08A64C07}" type="pres">
      <dgm:prSet presAssocID="{794F4E13-8384-4BF1-923D-FE55BCF9950F}" presName="horzSpace2" presStyleCnt="0"/>
      <dgm:spPr/>
    </dgm:pt>
    <dgm:pt modelId="{7B27CA1E-7869-4108-B1D8-9A3B14A29451}" type="pres">
      <dgm:prSet presAssocID="{794F4E13-8384-4BF1-923D-FE55BCF9950F}" presName="tx2" presStyleLbl="revTx" presStyleIdx="1" presStyleCnt="5"/>
      <dgm:spPr/>
    </dgm:pt>
    <dgm:pt modelId="{F730721A-D2C1-4B83-BFEF-92B6D5D5D623}" type="pres">
      <dgm:prSet presAssocID="{794F4E13-8384-4BF1-923D-FE55BCF9950F}" presName="vert2" presStyleCnt="0"/>
      <dgm:spPr/>
    </dgm:pt>
    <dgm:pt modelId="{E964A8BD-FB24-4102-B951-40869705982A}" type="pres">
      <dgm:prSet presAssocID="{794F4E13-8384-4BF1-923D-FE55BCF9950F}" presName="thinLine2b" presStyleLbl="callout" presStyleIdx="0" presStyleCnt="4"/>
      <dgm:spPr/>
    </dgm:pt>
    <dgm:pt modelId="{0D3CC449-815D-4620-AC19-9AEEAD6A2E1D}" type="pres">
      <dgm:prSet presAssocID="{794F4E13-8384-4BF1-923D-FE55BCF9950F}" presName="vertSpace2b" presStyleCnt="0"/>
      <dgm:spPr/>
    </dgm:pt>
    <dgm:pt modelId="{FC28442C-3104-4B93-A280-BB4571A1B74A}" type="pres">
      <dgm:prSet presAssocID="{29027F67-5804-4193-8891-70A481D648DB}" presName="horz2" presStyleCnt="0"/>
      <dgm:spPr/>
    </dgm:pt>
    <dgm:pt modelId="{456DBB8A-E915-4940-B4D3-30CE8D0C4CB6}" type="pres">
      <dgm:prSet presAssocID="{29027F67-5804-4193-8891-70A481D648DB}" presName="horzSpace2" presStyleCnt="0"/>
      <dgm:spPr/>
    </dgm:pt>
    <dgm:pt modelId="{DA710730-7143-4732-8BC1-F5606B9374A7}" type="pres">
      <dgm:prSet presAssocID="{29027F67-5804-4193-8891-70A481D648DB}" presName="tx2" presStyleLbl="revTx" presStyleIdx="2" presStyleCnt="5"/>
      <dgm:spPr/>
    </dgm:pt>
    <dgm:pt modelId="{BA42D77B-EC33-479A-8345-A9D2DDD5F348}" type="pres">
      <dgm:prSet presAssocID="{29027F67-5804-4193-8891-70A481D648DB}" presName="vert2" presStyleCnt="0"/>
      <dgm:spPr/>
    </dgm:pt>
    <dgm:pt modelId="{BCF6399A-C9C3-4BBC-A5C8-6612A54E09E3}" type="pres">
      <dgm:prSet presAssocID="{29027F67-5804-4193-8891-70A481D648DB}" presName="thinLine2b" presStyleLbl="callout" presStyleIdx="1" presStyleCnt="4"/>
      <dgm:spPr/>
    </dgm:pt>
    <dgm:pt modelId="{287F025E-45DB-49B0-B8F9-C8111CB85D39}" type="pres">
      <dgm:prSet presAssocID="{29027F67-5804-4193-8891-70A481D648DB}" presName="vertSpace2b" presStyleCnt="0"/>
      <dgm:spPr/>
    </dgm:pt>
    <dgm:pt modelId="{7F60345D-65B3-4EFB-85FE-8BDC71ABB83D}" type="pres">
      <dgm:prSet presAssocID="{A1227CD1-1F3A-429C-AD20-025182F940C5}" presName="horz2" presStyleCnt="0"/>
      <dgm:spPr/>
    </dgm:pt>
    <dgm:pt modelId="{14A5DE75-A689-4E63-9AD1-3F66D7A1637F}" type="pres">
      <dgm:prSet presAssocID="{A1227CD1-1F3A-429C-AD20-025182F940C5}" presName="horzSpace2" presStyleCnt="0"/>
      <dgm:spPr/>
    </dgm:pt>
    <dgm:pt modelId="{7B30BB3C-5081-4367-847E-CF576325F820}" type="pres">
      <dgm:prSet presAssocID="{A1227CD1-1F3A-429C-AD20-025182F940C5}" presName="tx2" presStyleLbl="revTx" presStyleIdx="3" presStyleCnt="5"/>
      <dgm:spPr/>
    </dgm:pt>
    <dgm:pt modelId="{74C087F3-DA6B-4D81-8D0F-2EBCFBF5F164}" type="pres">
      <dgm:prSet presAssocID="{A1227CD1-1F3A-429C-AD20-025182F940C5}" presName="vert2" presStyleCnt="0"/>
      <dgm:spPr/>
    </dgm:pt>
    <dgm:pt modelId="{9128369B-C445-476E-8C94-99719BD2CA1C}" type="pres">
      <dgm:prSet presAssocID="{A1227CD1-1F3A-429C-AD20-025182F940C5}" presName="thinLine2b" presStyleLbl="callout" presStyleIdx="2" presStyleCnt="4"/>
      <dgm:spPr/>
    </dgm:pt>
    <dgm:pt modelId="{64C7965D-707B-4F5C-A7EC-1AA045F05791}" type="pres">
      <dgm:prSet presAssocID="{A1227CD1-1F3A-429C-AD20-025182F940C5}" presName="vertSpace2b" presStyleCnt="0"/>
      <dgm:spPr/>
    </dgm:pt>
    <dgm:pt modelId="{136DC801-FE89-41A9-B086-DF9E0B9CFD9D}" type="pres">
      <dgm:prSet presAssocID="{7D41924D-E556-4C76-9523-D4430F1A1B9F}" presName="horz2" presStyleCnt="0"/>
      <dgm:spPr/>
    </dgm:pt>
    <dgm:pt modelId="{EAA3F3F4-94AC-4849-B2CE-B87253F36338}" type="pres">
      <dgm:prSet presAssocID="{7D41924D-E556-4C76-9523-D4430F1A1B9F}" presName="horzSpace2" presStyleCnt="0"/>
      <dgm:spPr/>
    </dgm:pt>
    <dgm:pt modelId="{6CB7143D-CA9F-4232-8A39-39775A40510F}" type="pres">
      <dgm:prSet presAssocID="{7D41924D-E556-4C76-9523-D4430F1A1B9F}" presName="tx2" presStyleLbl="revTx" presStyleIdx="4" presStyleCnt="5"/>
      <dgm:spPr/>
    </dgm:pt>
    <dgm:pt modelId="{5A14E5BB-32AE-47A5-8353-6CE64B14A8A9}" type="pres">
      <dgm:prSet presAssocID="{7D41924D-E556-4C76-9523-D4430F1A1B9F}" presName="vert2" presStyleCnt="0"/>
      <dgm:spPr/>
    </dgm:pt>
    <dgm:pt modelId="{064F8BDE-09AC-47A4-83FB-B5DB70E912F8}" type="pres">
      <dgm:prSet presAssocID="{7D41924D-E556-4C76-9523-D4430F1A1B9F}" presName="thinLine2b" presStyleLbl="callout" presStyleIdx="3" presStyleCnt="4"/>
      <dgm:spPr/>
    </dgm:pt>
    <dgm:pt modelId="{3ACA8B4F-88EA-47DC-A2D3-53010E3A8CC7}" type="pres">
      <dgm:prSet presAssocID="{7D41924D-E556-4C76-9523-D4430F1A1B9F}" presName="vertSpace2b" presStyleCnt="0"/>
      <dgm:spPr/>
    </dgm:pt>
  </dgm:ptLst>
  <dgm:cxnLst>
    <dgm:cxn modelId="{BA11E414-E67E-43E6-84A1-84BC544B3CF5}" type="presOf" srcId="{75202A97-7039-4208-8BE7-8E2094438803}" destId="{B90F1144-C862-40D2-A9E4-93DF102E9119}" srcOrd="0" destOrd="0" presId="urn:microsoft.com/office/officeart/2008/layout/LinedList"/>
    <dgm:cxn modelId="{5512504E-D1B9-4BA8-92FB-AD831887A530}" srcId="{75202A97-7039-4208-8BE7-8E2094438803}" destId="{A1227CD1-1F3A-429C-AD20-025182F940C5}" srcOrd="2" destOrd="0" parTransId="{89E46A8D-D2BB-452D-BCDE-E1105A9CBF05}" sibTransId="{DF17D9D3-0359-459F-A10A-440D7B4ECB1F}"/>
    <dgm:cxn modelId="{DEADBC78-094B-4F40-9596-B32ABB43ECA4}" type="presOf" srcId="{29027F67-5804-4193-8891-70A481D648DB}" destId="{DA710730-7143-4732-8BC1-F5606B9374A7}" srcOrd="0" destOrd="0" presId="urn:microsoft.com/office/officeart/2008/layout/LinedList"/>
    <dgm:cxn modelId="{044F0D7D-C730-4BAF-A23B-9FD9665DAF8F}" srcId="{75202A97-7039-4208-8BE7-8E2094438803}" destId="{29027F67-5804-4193-8891-70A481D648DB}" srcOrd="1" destOrd="0" parTransId="{D403E663-CC54-42EF-923B-A7F6491AED09}" sibTransId="{19E46A88-BB1A-4453-817D-D6D8E8906D21}"/>
    <dgm:cxn modelId="{DD688888-4D2D-4A81-8F42-98C1FD80A214}" type="presOf" srcId="{794F4E13-8384-4BF1-923D-FE55BCF9950F}" destId="{7B27CA1E-7869-4108-B1D8-9A3B14A29451}" srcOrd="0" destOrd="0" presId="urn:microsoft.com/office/officeart/2008/layout/LinedList"/>
    <dgm:cxn modelId="{285BABB5-515A-4F13-BEF5-90844C12E021}" srcId="{75202A97-7039-4208-8BE7-8E2094438803}" destId="{794F4E13-8384-4BF1-923D-FE55BCF9950F}" srcOrd="0" destOrd="0" parTransId="{A6CA34A6-C9C1-4BC8-8671-2947DBE389A4}" sibTransId="{E048B63A-AAB1-4B7E-A22E-87A4929560BD}"/>
    <dgm:cxn modelId="{798AF2B6-CEF7-4D80-A0ED-5C2C794CCB8D}" type="presOf" srcId="{7D41924D-E556-4C76-9523-D4430F1A1B9F}" destId="{6CB7143D-CA9F-4232-8A39-39775A40510F}" srcOrd="0" destOrd="0" presId="urn:microsoft.com/office/officeart/2008/layout/LinedList"/>
    <dgm:cxn modelId="{2529C1D2-E5CE-4A25-948D-E4F9C6B806D3}" type="presOf" srcId="{A1227CD1-1F3A-429C-AD20-025182F940C5}" destId="{7B30BB3C-5081-4367-847E-CF576325F820}" srcOrd="0" destOrd="0" presId="urn:microsoft.com/office/officeart/2008/layout/LinedList"/>
    <dgm:cxn modelId="{40F0AEE7-48AF-4801-8F4E-425A8DBA6DB0}" srcId="{75202A97-7039-4208-8BE7-8E2094438803}" destId="{7D41924D-E556-4C76-9523-D4430F1A1B9F}" srcOrd="3" destOrd="0" parTransId="{CFD89045-69FF-46EC-8198-0AEE594EC847}" sibTransId="{45AB1626-0D0F-4C92-B029-E112B0DDD6D2}"/>
    <dgm:cxn modelId="{DB4B7BF4-A7FA-4C35-B3FC-CAA497801974}" type="presOf" srcId="{BE7EDBE0-A739-47AA-B544-B6FEB13D5C0B}" destId="{229A777F-13AD-401F-AEE7-3634B66CD66B}" srcOrd="0" destOrd="0" presId="urn:microsoft.com/office/officeart/2008/layout/LinedList"/>
    <dgm:cxn modelId="{A026F1FF-F041-4B3C-8342-B0F2291F89B8}" srcId="{BE7EDBE0-A739-47AA-B544-B6FEB13D5C0B}" destId="{75202A97-7039-4208-8BE7-8E2094438803}" srcOrd="0" destOrd="0" parTransId="{AF724A27-FD7F-4EC4-A3D9-6A8C12B5449B}" sibTransId="{3EDC213A-8B6C-44CD-BEB8-322D9CA8AEC7}"/>
    <dgm:cxn modelId="{F1A83F18-A118-4088-9FDD-14327D919EA7}" type="presParOf" srcId="{229A777F-13AD-401F-AEE7-3634B66CD66B}" destId="{F680E1D1-04D3-419D-AC7A-B7A6FC57E7F0}" srcOrd="0" destOrd="0" presId="urn:microsoft.com/office/officeart/2008/layout/LinedList"/>
    <dgm:cxn modelId="{6B51206B-5022-4C48-B0A9-22D25839FBA5}" type="presParOf" srcId="{229A777F-13AD-401F-AEE7-3634B66CD66B}" destId="{84AF0B62-BB62-4AA5-9E99-8EB93BA93B2C}" srcOrd="1" destOrd="0" presId="urn:microsoft.com/office/officeart/2008/layout/LinedList"/>
    <dgm:cxn modelId="{BBFC3E5C-6004-4F7B-A5BB-03F133849722}" type="presParOf" srcId="{84AF0B62-BB62-4AA5-9E99-8EB93BA93B2C}" destId="{B90F1144-C862-40D2-A9E4-93DF102E9119}" srcOrd="0" destOrd="0" presId="urn:microsoft.com/office/officeart/2008/layout/LinedList"/>
    <dgm:cxn modelId="{CEFC735E-AE41-4B0A-9CC2-F656FEA9BBCC}" type="presParOf" srcId="{84AF0B62-BB62-4AA5-9E99-8EB93BA93B2C}" destId="{3BC370B3-112E-4E92-BCD6-5003A1BCD439}" srcOrd="1" destOrd="0" presId="urn:microsoft.com/office/officeart/2008/layout/LinedList"/>
    <dgm:cxn modelId="{6BD3ADAC-9504-4A1C-AB3C-2DE4E1441304}" type="presParOf" srcId="{3BC370B3-112E-4E92-BCD6-5003A1BCD439}" destId="{4B65D556-DD5A-444F-B7EC-1FF81C74EA34}" srcOrd="0" destOrd="0" presId="urn:microsoft.com/office/officeart/2008/layout/LinedList"/>
    <dgm:cxn modelId="{C6259119-1FFB-4266-AFE5-9A7295E1B88E}" type="presParOf" srcId="{3BC370B3-112E-4E92-BCD6-5003A1BCD439}" destId="{29933CBF-5751-4835-BFF6-0D157845AB3F}" srcOrd="1" destOrd="0" presId="urn:microsoft.com/office/officeart/2008/layout/LinedList"/>
    <dgm:cxn modelId="{44A6AF09-E287-43FF-8334-D0522A801C51}" type="presParOf" srcId="{29933CBF-5751-4835-BFF6-0D157845AB3F}" destId="{93718BAF-23B6-47E8-98F5-9F0D08A64C07}" srcOrd="0" destOrd="0" presId="urn:microsoft.com/office/officeart/2008/layout/LinedList"/>
    <dgm:cxn modelId="{2C40E427-F5BA-49F7-B8B3-F4706B776740}" type="presParOf" srcId="{29933CBF-5751-4835-BFF6-0D157845AB3F}" destId="{7B27CA1E-7869-4108-B1D8-9A3B14A29451}" srcOrd="1" destOrd="0" presId="urn:microsoft.com/office/officeart/2008/layout/LinedList"/>
    <dgm:cxn modelId="{30539487-52BC-45F7-8B71-F3A40B00FB52}" type="presParOf" srcId="{29933CBF-5751-4835-BFF6-0D157845AB3F}" destId="{F730721A-D2C1-4B83-BFEF-92B6D5D5D623}" srcOrd="2" destOrd="0" presId="urn:microsoft.com/office/officeart/2008/layout/LinedList"/>
    <dgm:cxn modelId="{44492027-D7CE-45A7-BE85-687C5F350048}" type="presParOf" srcId="{3BC370B3-112E-4E92-BCD6-5003A1BCD439}" destId="{E964A8BD-FB24-4102-B951-40869705982A}" srcOrd="2" destOrd="0" presId="urn:microsoft.com/office/officeart/2008/layout/LinedList"/>
    <dgm:cxn modelId="{DF990069-B2C0-428D-B785-8073DD08787D}" type="presParOf" srcId="{3BC370B3-112E-4E92-BCD6-5003A1BCD439}" destId="{0D3CC449-815D-4620-AC19-9AEEAD6A2E1D}" srcOrd="3" destOrd="0" presId="urn:microsoft.com/office/officeart/2008/layout/LinedList"/>
    <dgm:cxn modelId="{603F69F8-D703-45E6-8B75-1354B3B2EE8D}" type="presParOf" srcId="{3BC370B3-112E-4E92-BCD6-5003A1BCD439}" destId="{FC28442C-3104-4B93-A280-BB4571A1B74A}" srcOrd="4" destOrd="0" presId="urn:microsoft.com/office/officeart/2008/layout/LinedList"/>
    <dgm:cxn modelId="{6D243574-4020-48B6-BD0A-BD8DAF37F8A6}" type="presParOf" srcId="{FC28442C-3104-4B93-A280-BB4571A1B74A}" destId="{456DBB8A-E915-4940-B4D3-30CE8D0C4CB6}" srcOrd="0" destOrd="0" presId="urn:microsoft.com/office/officeart/2008/layout/LinedList"/>
    <dgm:cxn modelId="{D6C10C65-742F-4E6C-A63B-33F6A2A82BCD}" type="presParOf" srcId="{FC28442C-3104-4B93-A280-BB4571A1B74A}" destId="{DA710730-7143-4732-8BC1-F5606B9374A7}" srcOrd="1" destOrd="0" presId="urn:microsoft.com/office/officeart/2008/layout/LinedList"/>
    <dgm:cxn modelId="{0457711E-7792-4D3C-A290-8CF2B9A4D0E6}" type="presParOf" srcId="{FC28442C-3104-4B93-A280-BB4571A1B74A}" destId="{BA42D77B-EC33-479A-8345-A9D2DDD5F348}" srcOrd="2" destOrd="0" presId="urn:microsoft.com/office/officeart/2008/layout/LinedList"/>
    <dgm:cxn modelId="{7FC9C0FC-AEC3-4770-AD5D-04E803065460}" type="presParOf" srcId="{3BC370B3-112E-4E92-BCD6-5003A1BCD439}" destId="{BCF6399A-C9C3-4BBC-A5C8-6612A54E09E3}" srcOrd="5" destOrd="0" presId="urn:microsoft.com/office/officeart/2008/layout/LinedList"/>
    <dgm:cxn modelId="{95718177-FE73-4702-9E92-ECDC0FED19DF}" type="presParOf" srcId="{3BC370B3-112E-4E92-BCD6-5003A1BCD439}" destId="{287F025E-45DB-49B0-B8F9-C8111CB85D39}" srcOrd="6" destOrd="0" presId="urn:microsoft.com/office/officeart/2008/layout/LinedList"/>
    <dgm:cxn modelId="{C87C133C-EF0F-4511-9CA7-C2D7D35E016F}" type="presParOf" srcId="{3BC370B3-112E-4E92-BCD6-5003A1BCD439}" destId="{7F60345D-65B3-4EFB-85FE-8BDC71ABB83D}" srcOrd="7" destOrd="0" presId="urn:microsoft.com/office/officeart/2008/layout/LinedList"/>
    <dgm:cxn modelId="{5F97E591-D3C1-40E1-8A57-95B359B14952}" type="presParOf" srcId="{7F60345D-65B3-4EFB-85FE-8BDC71ABB83D}" destId="{14A5DE75-A689-4E63-9AD1-3F66D7A1637F}" srcOrd="0" destOrd="0" presId="urn:microsoft.com/office/officeart/2008/layout/LinedList"/>
    <dgm:cxn modelId="{37C344BE-E1E9-4BB4-9A8C-B53D313CEF0D}" type="presParOf" srcId="{7F60345D-65B3-4EFB-85FE-8BDC71ABB83D}" destId="{7B30BB3C-5081-4367-847E-CF576325F820}" srcOrd="1" destOrd="0" presId="urn:microsoft.com/office/officeart/2008/layout/LinedList"/>
    <dgm:cxn modelId="{CB3F286C-EE06-459C-8F90-1E695735BDCF}" type="presParOf" srcId="{7F60345D-65B3-4EFB-85FE-8BDC71ABB83D}" destId="{74C087F3-DA6B-4D81-8D0F-2EBCFBF5F164}" srcOrd="2" destOrd="0" presId="urn:microsoft.com/office/officeart/2008/layout/LinedList"/>
    <dgm:cxn modelId="{328EE5FA-A71D-481E-80D1-69425CAF90BF}" type="presParOf" srcId="{3BC370B3-112E-4E92-BCD6-5003A1BCD439}" destId="{9128369B-C445-476E-8C94-99719BD2CA1C}" srcOrd="8" destOrd="0" presId="urn:microsoft.com/office/officeart/2008/layout/LinedList"/>
    <dgm:cxn modelId="{EB26183E-9071-4FEA-A7D5-CD17E270E5C5}" type="presParOf" srcId="{3BC370B3-112E-4E92-BCD6-5003A1BCD439}" destId="{64C7965D-707B-4F5C-A7EC-1AA045F05791}" srcOrd="9" destOrd="0" presId="urn:microsoft.com/office/officeart/2008/layout/LinedList"/>
    <dgm:cxn modelId="{935A1828-02E3-4859-A4BE-43EF64527E4C}" type="presParOf" srcId="{3BC370B3-112E-4E92-BCD6-5003A1BCD439}" destId="{136DC801-FE89-41A9-B086-DF9E0B9CFD9D}" srcOrd="10" destOrd="0" presId="urn:microsoft.com/office/officeart/2008/layout/LinedList"/>
    <dgm:cxn modelId="{81BF3F13-57B7-4195-8D16-0A11D3C90039}" type="presParOf" srcId="{136DC801-FE89-41A9-B086-DF9E0B9CFD9D}" destId="{EAA3F3F4-94AC-4849-B2CE-B87253F36338}" srcOrd="0" destOrd="0" presId="urn:microsoft.com/office/officeart/2008/layout/LinedList"/>
    <dgm:cxn modelId="{649CBCA5-EF9A-42AB-8542-54EC8A9238E3}" type="presParOf" srcId="{136DC801-FE89-41A9-B086-DF9E0B9CFD9D}" destId="{6CB7143D-CA9F-4232-8A39-39775A40510F}" srcOrd="1" destOrd="0" presId="urn:microsoft.com/office/officeart/2008/layout/LinedList"/>
    <dgm:cxn modelId="{0CD21DCB-6C39-4792-BE08-2345E83C4876}" type="presParOf" srcId="{136DC801-FE89-41A9-B086-DF9E0B9CFD9D}" destId="{5A14E5BB-32AE-47A5-8353-6CE64B14A8A9}" srcOrd="2" destOrd="0" presId="urn:microsoft.com/office/officeart/2008/layout/LinedList"/>
    <dgm:cxn modelId="{DDEF5BB6-BBDF-4201-8EAC-96ABE6E19C99}" type="presParOf" srcId="{3BC370B3-112E-4E92-BCD6-5003A1BCD439}" destId="{064F8BDE-09AC-47A4-83FB-B5DB70E912F8}" srcOrd="11" destOrd="0" presId="urn:microsoft.com/office/officeart/2008/layout/LinedList"/>
    <dgm:cxn modelId="{AF2044B5-650C-490E-95C6-30957FE42242}" type="presParOf" srcId="{3BC370B3-112E-4E92-BCD6-5003A1BCD439}" destId="{3ACA8B4F-88EA-47DC-A2D3-53010E3A8CC7}" srcOrd="12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E7EDBE0-A739-47AA-B544-B6FEB13D5C0B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94F4E13-8384-4BF1-923D-FE55BCF9950F}">
      <dgm:prSet phldrT="[Text]"/>
      <dgm:spPr/>
      <dgm:t>
        <a:bodyPr/>
        <a:lstStyle/>
        <a:p>
          <a:r>
            <a:rPr lang="en-US" dirty="0"/>
            <a:t>Import Duty of Rs. 7.5 L is Cost </a:t>
          </a:r>
          <a:endParaRPr lang="en-IN" dirty="0"/>
        </a:p>
      </dgm:t>
    </dgm:pt>
    <dgm:pt modelId="{A6CA34A6-C9C1-4BC8-8671-2947DBE389A4}" type="parTrans" cxnId="{285BABB5-515A-4F13-BEF5-90844C12E021}">
      <dgm:prSet/>
      <dgm:spPr/>
      <dgm:t>
        <a:bodyPr/>
        <a:lstStyle/>
        <a:p>
          <a:endParaRPr lang="en-IN"/>
        </a:p>
      </dgm:t>
    </dgm:pt>
    <dgm:pt modelId="{E048B63A-AAB1-4B7E-A22E-87A4929560BD}" type="sibTrans" cxnId="{285BABB5-515A-4F13-BEF5-90844C12E021}">
      <dgm:prSet/>
      <dgm:spPr/>
      <dgm:t>
        <a:bodyPr/>
        <a:lstStyle/>
        <a:p>
          <a:endParaRPr lang="en-IN"/>
        </a:p>
      </dgm:t>
    </dgm:pt>
    <dgm:pt modelId="{75202A97-7039-4208-8BE7-8E2094438803}">
      <dgm:prSet phldrT="[Text]"/>
      <dgm:spPr/>
      <dgm:t>
        <a:bodyPr/>
        <a:lstStyle/>
        <a:p>
          <a:r>
            <a:rPr lang="en-US" dirty="0"/>
            <a:t>BCD</a:t>
          </a:r>
          <a:endParaRPr lang="en-IN" dirty="0"/>
        </a:p>
      </dgm:t>
    </dgm:pt>
    <dgm:pt modelId="{3EDC213A-8B6C-44CD-BEB8-322D9CA8AEC7}" type="sibTrans" cxnId="{A026F1FF-F041-4B3C-8342-B0F2291F89B8}">
      <dgm:prSet/>
      <dgm:spPr/>
      <dgm:t>
        <a:bodyPr/>
        <a:lstStyle/>
        <a:p>
          <a:endParaRPr lang="en-IN"/>
        </a:p>
      </dgm:t>
    </dgm:pt>
    <dgm:pt modelId="{AF724A27-FD7F-4EC4-A3D9-6A8C12B5449B}" type="parTrans" cxnId="{A026F1FF-F041-4B3C-8342-B0F2291F89B8}">
      <dgm:prSet/>
      <dgm:spPr/>
      <dgm:t>
        <a:bodyPr/>
        <a:lstStyle/>
        <a:p>
          <a:endParaRPr lang="en-IN"/>
        </a:p>
      </dgm:t>
    </dgm:pt>
    <dgm:pt modelId="{229A777F-13AD-401F-AEE7-3634B66CD66B}" type="pres">
      <dgm:prSet presAssocID="{BE7EDBE0-A739-47AA-B544-B6FEB13D5C0B}" presName="vert0" presStyleCnt="0">
        <dgm:presLayoutVars>
          <dgm:dir/>
          <dgm:animOne val="branch"/>
          <dgm:animLvl val="lvl"/>
        </dgm:presLayoutVars>
      </dgm:prSet>
      <dgm:spPr/>
    </dgm:pt>
    <dgm:pt modelId="{F680E1D1-04D3-419D-AC7A-B7A6FC57E7F0}" type="pres">
      <dgm:prSet presAssocID="{75202A97-7039-4208-8BE7-8E2094438803}" presName="thickLine" presStyleLbl="alignNode1" presStyleIdx="0" presStyleCnt="1"/>
      <dgm:spPr/>
    </dgm:pt>
    <dgm:pt modelId="{84AF0B62-BB62-4AA5-9E99-8EB93BA93B2C}" type="pres">
      <dgm:prSet presAssocID="{75202A97-7039-4208-8BE7-8E2094438803}" presName="horz1" presStyleCnt="0"/>
      <dgm:spPr/>
    </dgm:pt>
    <dgm:pt modelId="{B90F1144-C862-40D2-A9E4-93DF102E9119}" type="pres">
      <dgm:prSet presAssocID="{75202A97-7039-4208-8BE7-8E2094438803}" presName="tx1" presStyleLbl="revTx" presStyleIdx="0" presStyleCnt="2"/>
      <dgm:spPr/>
    </dgm:pt>
    <dgm:pt modelId="{3BC370B3-112E-4E92-BCD6-5003A1BCD439}" type="pres">
      <dgm:prSet presAssocID="{75202A97-7039-4208-8BE7-8E2094438803}" presName="vert1" presStyleCnt="0"/>
      <dgm:spPr/>
    </dgm:pt>
    <dgm:pt modelId="{4B65D556-DD5A-444F-B7EC-1FF81C74EA34}" type="pres">
      <dgm:prSet presAssocID="{794F4E13-8384-4BF1-923D-FE55BCF9950F}" presName="vertSpace2a" presStyleCnt="0"/>
      <dgm:spPr/>
    </dgm:pt>
    <dgm:pt modelId="{29933CBF-5751-4835-BFF6-0D157845AB3F}" type="pres">
      <dgm:prSet presAssocID="{794F4E13-8384-4BF1-923D-FE55BCF9950F}" presName="horz2" presStyleCnt="0"/>
      <dgm:spPr/>
    </dgm:pt>
    <dgm:pt modelId="{93718BAF-23B6-47E8-98F5-9F0D08A64C07}" type="pres">
      <dgm:prSet presAssocID="{794F4E13-8384-4BF1-923D-FE55BCF9950F}" presName="horzSpace2" presStyleCnt="0"/>
      <dgm:spPr/>
    </dgm:pt>
    <dgm:pt modelId="{7B27CA1E-7869-4108-B1D8-9A3B14A29451}" type="pres">
      <dgm:prSet presAssocID="{794F4E13-8384-4BF1-923D-FE55BCF9950F}" presName="tx2" presStyleLbl="revTx" presStyleIdx="1" presStyleCnt="2"/>
      <dgm:spPr/>
    </dgm:pt>
    <dgm:pt modelId="{F730721A-D2C1-4B83-BFEF-92B6D5D5D623}" type="pres">
      <dgm:prSet presAssocID="{794F4E13-8384-4BF1-923D-FE55BCF9950F}" presName="vert2" presStyleCnt="0"/>
      <dgm:spPr/>
    </dgm:pt>
    <dgm:pt modelId="{E964A8BD-FB24-4102-B951-40869705982A}" type="pres">
      <dgm:prSet presAssocID="{794F4E13-8384-4BF1-923D-FE55BCF9950F}" presName="thinLine2b" presStyleLbl="callout" presStyleIdx="0" presStyleCnt="1"/>
      <dgm:spPr/>
    </dgm:pt>
    <dgm:pt modelId="{0D3CC449-815D-4620-AC19-9AEEAD6A2E1D}" type="pres">
      <dgm:prSet presAssocID="{794F4E13-8384-4BF1-923D-FE55BCF9950F}" presName="vertSpace2b" presStyleCnt="0"/>
      <dgm:spPr/>
    </dgm:pt>
  </dgm:ptLst>
  <dgm:cxnLst>
    <dgm:cxn modelId="{BA11E414-E67E-43E6-84A1-84BC544B3CF5}" type="presOf" srcId="{75202A97-7039-4208-8BE7-8E2094438803}" destId="{B90F1144-C862-40D2-A9E4-93DF102E9119}" srcOrd="0" destOrd="0" presId="urn:microsoft.com/office/officeart/2008/layout/LinedList"/>
    <dgm:cxn modelId="{DD688888-4D2D-4A81-8F42-98C1FD80A214}" type="presOf" srcId="{794F4E13-8384-4BF1-923D-FE55BCF9950F}" destId="{7B27CA1E-7869-4108-B1D8-9A3B14A29451}" srcOrd="0" destOrd="0" presId="urn:microsoft.com/office/officeart/2008/layout/LinedList"/>
    <dgm:cxn modelId="{285BABB5-515A-4F13-BEF5-90844C12E021}" srcId="{75202A97-7039-4208-8BE7-8E2094438803}" destId="{794F4E13-8384-4BF1-923D-FE55BCF9950F}" srcOrd="0" destOrd="0" parTransId="{A6CA34A6-C9C1-4BC8-8671-2947DBE389A4}" sibTransId="{E048B63A-AAB1-4B7E-A22E-87A4929560BD}"/>
    <dgm:cxn modelId="{DB4B7BF4-A7FA-4C35-B3FC-CAA497801974}" type="presOf" srcId="{BE7EDBE0-A739-47AA-B544-B6FEB13D5C0B}" destId="{229A777F-13AD-401F-AEE7-3634B66CD66B}" srcOrd="0" destOrd="0" presId="urn:microsoft.com/office/officeart/2008/layout/LinedList"/>
    <dgm:cxn modelId="{A026F1FF-F041-4B3C-8342-B0F2291F89B8}" srcId="{BE7EDBE0-A739-47AA-B544-B6FEB13D5C0B}" destId="{75202A97-7039-4208-8BE7-8E2094438803}" srcOrd="0" destOrd="0" parTransId="{AF724A27-FD7F-4EC4-A3D9-6A8C12B5449B}" sibTransId="{3EDC213A-8B6C-44CD-BEB8-322D9CA8AEC7}"/>
    <dgm:cxn modelId="{F1A83F18-A118-4088-9FDD-14327D919EA7}" type="presParOf" srcId="{229A777F-13AD-401F-AEE7-3634B66CD66B}" destId="{F680E1D1-04D3-419D-AC7A-B7A6FC57E7F0}" srcOrd="0" destOrd="0" presId="urn:microsoft.com/office/officeart/2008/layout/LinedList"/>
    <dgm:cxn modelId="{6B51206B-5022-4C48-B0A9-22D25839FBA5}" type="presParOf" srcId="{229A777F-13AD-401F-AEE7-3634B66CD66B}" destId="{84AF0B62-BB62-4AA5-9E99-8EB93BA93B2C}" srcOrd="1" destOrd="0" presId="urn:microsoft.com/office/officeart/2008/layout/LinedList"/>
    <dgm:cxn modelId="{BBFC3E5C-6004-4F7B-A5BB-03F133849722}" type="presParOf" srcId="{84AF0B62-BB62-4AA5-9E99-8EB93BA93B2C}" destId="{B90F1144-C862-40D2-A9E4-93DF102E9119}" srcOrd="0" destOrd="0" presId="urn:microsoft.com/office/officeart/2008/layout/LinedList"/>
    <dgm:cxn modelId="{CEFC735E-AE41-4B0A-9CC2-F656FEA9BBCC}" type="presParOf" srcId="{84AF0B62-BB62-4AA5-9E99-8EB93BA93B2C}" destId="{3BC370B3-112E-4E92-BCD6-5003A1BCD439}" srcOrd="1" destOrd="0" presId="urn:microsoft.com/office/officeart/2008/layout/LinedList"/>
    <dgm:cxn modelId="{6BD3ADAC-9504-4A1C-AB3C-2DE4E1441304}" type="presParOf" srcId="{3BC370B3-112E-4E92-BCD6-5003A1BCD439}" destId="{4B65D556-DD5A-444F-B7EC-1FF81C74EA34}" srcOrd="0" destOrd="0" presId="urn:microsoft.com/office/officeart/2008/layout/LinedList"/>
    <dgm:cxn modelId="{C6259119-1FFB-4266-AFE5-9A7295E1B88E}" type="presParOf" srcId="{3BC370B3-112E-4E92-BCD6-5003A1BCD439}" destId="{29933CBF-5751-4835-BFF6-0D157845AB3F}" srcOrd="1" destOrd="0" presId="urn:microsoft.com/office/officeart/2008/layout/LinedList"/>
    <dgm:cxn modelId="{44A6AF09-E287-43FF-8334-D0522A801C51}" type="presParOf" srcId="{29933CBF-5751-4835-BFF6-0D157845AB3F}" destId="{93718BAF-23B6-47E8-98F5-9F0D08A64C07}" srcOrd="0" destOrd="0" presId="urn:microsoft.com/office/officeart/2008/layout/LinedList"/>
    <dgm:cxn modelId="{2C40E427-F5BA-49F7-B8B3-F4706B776740}" type="presParOf" srcId="{29933CBF-5751-4835-BFF6-0D157845AB3F}" destId="{7B27CA1E-7869-4108-B1D8-9A3B14A29451}" srcOrd="1" destOrd="0" presId="urn:microsoft.com/office/officeart/2008/layout/LinedList"/>
    <dgm:cxn modelId="{30539487-52BC-45F7-8B71-F3A40B00FB52}" type="presParOf" srcId="{29933CBF-5751-4835-BFF6-0D157845AB3F}" destId="{F730721A-D2C1-4B83-BFEF-92B6D5D5D623}" srcOrd="2" destOrd="0" presId="urn:microsoft.com/office/officeart/2008/layout/LinedList"/>
    <dgm:cxn modelId="{44492027-D7CE-45A7-BE85-687C5F350048}" type="presParOf" srcId="{3BC370B3-112E-4E92-BCD6-5003A1BCD439}" destId="{E964A8BD-FB24-4102-B951-40869705982A}" srcOrd="2" destOrd="0" presId="urn:microsoft.com/office/officeart/2008/layout/LinedList"/>
    <dgm:cxn modelId="{DF990069-B2C0-428D-B785-8073DD08787D}" type="presParOf" srcId="{3BC370B3-112E-4E92-BCD6-5003A1BCD439}" destId="{0D3CC449-815D-4620-AC19-9AEEAD6A2E1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E7EDBE0-A739-47AA-B544-B6FEB13D5C0B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94F4E13-8384-4BF1-923D-FE55BCF9950F}">
      <dgm:prSet phldrT="[Text]"/>
      <dgm:spPr/>
      <dgm:t>
        <a:bodyPr/>
        <a:lstStyle/>
        <a:p>
          <a:r>
            <a:rPr lang="en-US" dirty="0"/>
            <a:t>Blockage of Working Capital</a:t>
          </a:r>
          <a:endParaRPr lang="en-IN" dirty="0"/>
        </a:p>
      </dgm:t>
    </dgm:pt>
    <dgm:pt modelId="{A6CA34A6-C9C1-4BC8-8671-2947DBE389A4}" type="parTrans" cxnId="{285BABB5-515A-4F13-BEF5-90844C12E021}">
      <dgm:prSet/>
      <dgm:spPr/>
      <dgm:t>
        <a:bodyPr/>
        <a:lstStyle/>
        <a:p>
          <a:endParaRPr lang="en-IN"/>
        </a:p>
      </dgm:t>
    </dgm:pt>
    <dgm:pt modelId="{E048B63A-AAB1-4B7E-A22E-87A4929560BD}" type="sibTrans" cxnId="{285BABB5-515A-4F13-BEF5-90844C12E021}">
      <dgm:prSet/>
      <dgm:spPr/>
      <dgm:t>
        <a:bodyPr/>
        <a:lstStyle/>
        <a:p>
          <a:endParaRPr lang="en-IN"/>
        </a:p>
      </dgm:t>
    </dgm:pt>
    <dgm:pt modelId="{75202A97-7039-4208-8BE7-8E2094438803}">
      <dgm:prSet phldrT="[Text]"/>
      <dgm:spPr/>
      <dgm:t>
        <a:bodyPr/>
        <a:lstStyle/>
        <a:p>
          <a:r>
            <a:rPr lang="en-US" dirty="0"/>
            <a:t>BCD + IGST </a:t>
          </a:r>
          <a:endParaRPr lang="en-IN" dirty="0"/>
        </a:p>
      </dgm:t>
    </dgm:pt>
    <dgm:pt modelId="{3EDC213A-8B6C-44CD-BEB8-322D9CA8AEC7}" type="sibTrans" cxnId="{A026F1FF-F041-4B3C-8342-B0F2291F89B8}">
      <dgm:prSet/>
      <dgm:spPr/>
      <dgm:t>
        <a:bodyPr/>
        <a:lstStyle/>
        <a:p>
          <a:endParaRPr lang="en-IN"/>
        </a:p>
      </dgm:t>
    </dgm:pt>
    <dgm:pt modelId="{AF724A27-FD7F-4EC4-A3D9-6A8C12B5449B}" type="parTrans" cxnId="{A026F1FF-F041-4B3C-8342-B0F2291F89B8}">
      <dgm:prSet/>
      <dgm:spPr/>
      <dgm:t>
        <a:bodyPr/>
        <a:lstStyle/>
        <a:p>
          <a:endParaRPr lang="en-IN"/>
        </a:p>
      </dgm:t>
    </dgm:pt>
    <dgm:pt modelId="{229A777F-13AD-401F-AEE7-3634B66CD66B}" type="pres">
      <dgm:prSet presAssocID="{BE7EDBE0-A739-47AA-B544-B6FEB13D5C0B}" presName="vert0" presStyleCnt="0">
        <dgm:presLayoutVars>
          <dgm:dir/>
          <dgm:animOne val="branch"/>
          <dgm:animLvl val="lvl"/>
        </dgm:presLayoutVars>
      </dgm:prSet>
      <dgm:spPr/>
    </dgm:pt>
    <dgm:pt modelId="{F680E1D1-04D3-419D-AC7A-B7A6FC57E7F0}" type="pres">
      <dgm:prSet presAssocID="{75202A97-7039-4208-8BE7-8E2094438803}" presName="thickLine" presStyleLbl="alignNode1" presStyleIdx="0" presStyleCnt="1"/>
      <dgm:spPr/>
    </dgm:pt>
    <dgm:pt modelId="{84AF0B62-BB62-4AA5-9E99-8EB93BA93B2C}" type="pres">
      <dgm:prSet presAssocID="{75202A97-7039-4208-8BE7-8E2094438803}" presName="horz1" presStyleCnt="0"/>
      <dgm:spPr/>
    </dgm:pt>
    <dgm:pt modelId="{B90F1144-C862-40D2-A9E4-93DF102E9119}" type="pres">
      <dgm:prSet presAssocID="{75202A97-7039-4208-8BE7-8E2094438803}" presName="tx1" presStyleLbl="revTx" presStyleIdx="0" presStyleCnt="2"/>
      <dgm:spPr/>
    </dgm:pt>
    <dgm:pt modelId="{3BC370B3-112E-4E92-BCD6-5003A1BCD439}" type="pres">
      <dgm:prSet presAssocID="{75202A97-7039-4208-8BE7-8E2094438803}" presName="vert1" presStyleCnt="0"/>
      <dgm:spPr/>
    </dgm:pt>
    <dgm:pt modelId="{4B65D556-DD5A-444F-B7EC-1FF81C74EA34}" type="pres">
      <dgm:prSet presAssocID="{794F4E13-8384-4BF1-923D-FE55BCF9950F}" presName="vertSpace2a" presStyleCnt="0"/>
      <dgm:spPr/>
    </dgm:pt>
    <dgm:pt modelId="{29933CBF-5751-4835-BFF6-0D157845AB3F}" type="pres">
      <dgm:prSet presAssocID="{794F4E13-8384-4BF1-923D-FE55BCF9950F}" presName="horz2" presStyleCnt="0"/>
      <dgm:spPr/>
    </dgm:pt>
    <dgm:pt modelId="{93718BAF-23B6-47E8-98F5-9F0D08A64C07}" type="pres">
      <dgm:prSet presAssocID="{794F4E13-8384-4BF1-923D-FE55BCF9950F}" presName="horzSpace2" presStyleCnt="0"/>
      <dgm:spPr/>
    </dgm:pt>
    <dgm:pt modelId="{7B27CA1E-7869-4108-B1D8-9A3B14A29451}" type="pres">
      <dgm:prSet presAssocID="{794F4E13-8384-4BF1-923D-FE55BCF9950F}" presName="tx2" presStyleLbl="revTx" presStyleIdx="1" presStyleCnt="2"/>
      <dgm:spPr/>
    </dgm:pt>
    <dgm:pt modelId="{F730721A-D2C1-4B83-BFEF-92B6D5D5D623}" type="pres">
      <dgm:prSet presAssocID="{794F4E13-8384-4BF1-923D-FE55BCF9950F}" presName="vert2" presStyleCnt="0"/>
      <dgm:spPr/>
    </dgm:pt>
    <dgm:pt modelId="{E964A8BD-FB24-4102-B951-40869705982A}" type="pres">
      <dgm:prSet presAssocID="{794F4E13-8384-4BF1-923D-FE55BCF9950F}" presName="thinLine2b" presStyleLbl="callout" presStyleIdx="0" presStyleCnt="1"/>
      <dgm:spPr/>
    </dgm:pt>
    <dgm:pt modelId="{0D3CC449-815D-4620-AC19-9AEEAD6A2E1D}" type="pres">
      <dgm:prSet presAssocID="{794F4E13-8384-4BF1-923D-FE55BCF9950F}" presName="vertSpace2b" presStyleCnt="0"/>
      <dgm:spPr/>
    </dgm:pt>
  </dgm:ptLst>
  <dgm:cxnLst>
    <dgm:cxn modelId="{BA11E414-E67E-43E6-84A1-84BC544B3CF5}" type="presOf" srcId="{75202A97-7039-4208-8BE7-8E2094438803}" destId="{B90F1144-C862-40D2-A9E4-93DF102E9119}" srcOrd="0" destOrd="0" presId="urn:microsoft.com/office/officeart/2008/layout/LinedList"/>
    <dgm:cxn modelId="{DD688888-4D2D-4A81-8F42-98C1FD80A214}" type="presOf" srcId="{794F4E13-8384-4BF1-923D-FE55BCF9950F}" destId="{7B27CA1E-7869-4108-B1D8-9A3B14A29451}" srcOrd="0" destOrd="0" presId="urn:microsoft.com/office/officeart/2008/layout/LinedList"/>
    <dgm:cxn modelId="{285BABB5-515A-4F13-BEF5-90844C12E021}" srcId="{75202A97-7039-4208-8BE7-8E2094438803}" destId="{794F4E13-8384-4BF1-923D-FE55BCF9950F}" srcOrd="0" destOrd="0" parTransId="{A6CA34A6-C9C1-4BC8-8671-2947DBE389A4}" sibTransId="{E048B63A-AAB1-4B7E-A22E-87A4929560BD}"/>
    <dgm:cxn modelId="{DB4B7BF4-A7FA-4C35-B3FC-CAA497801974}" type="presOf" srcId="{BE7EDBE0-A739-47AA-B544-B6FEB13D5C0B}" destId="{229A777F-13AD-401F-AEE7-3634B66CD66B}" srcOrd="0" destOrd="0" presId="urn:microsoft.com/office/officeart/2008/layout/LinedList"/>
    <dgm:cxn modelId="{A026F1FF-F041-4B3C-8342-B0F2291F89B8}" srcId="{BE7EDBE0-A739-47AA-B544-B6FEB13D5C0B}" destId="{75202A97-7039-4208-8BE7-8E2094438803}" srcOrd="0" destOrd="0" parTransId="{AF724A27-FD7F-4EC4-A3D9-6A8C12B5449B}" sibTransId="{3EDC213A-8B6C-44CD-BEB8-322D9CA8AEC7}"/>
    <dgm:cxn modelId="{F1A83F18-A118-4088-9FDD-14327D919EA7}" type="presParOf" srcId="{229A777F-13AD-401F-AEE7-3634B66CD66B}" destId="{F680E1D1-04D3-419D-AC7A-B7A6FC57E7F0}" srcOrd="0" destOrd="0" presId="urn:microsoft.com/office/officeart/2008/layout/LinedList"/>
    <dgm:cxn modelId="{6B51206B-5022-4C48-B0A9-22D25839FBA5}" type="presParOf" srcId="{229A777F-13AD-401F-AEE7-3634B66CD66B}" destId="{84AF0B62-BB62-4AA5-9E99-8EB93BA93B2C}" srcOrd="1" destOrd="0" presId="urn:microsoft.com/office/officeart/2008/layout/LinedList"/>
    <dgm:cxn modelId="{BBFC3E5C-6004-4F7B-A5BB-03F133849722}" type="presParOf" srcId="{84AF0B62-BB62-4AA5-9E99-8EB93BA93B2C}" destId="{B90F1144-C862-40D2-A9E4-93DF102E9119}" srcOrd="0" destOrd="0" presId="urn:microsoft.com/office/officeart/2008/layout/LinedList"/>
    <dgm:cxn modelId="{CEFC735E-AE41-4B0A-9CC2-F656FEA9BBCC}" type="presParOf" srcId="{84AF0B62-BB62-4AA5-9E99-8EB93BA93B2C}" destId="{3BC370B3-112E-4E92-BCD6-5003A1BCD439}" srcOrd="1" destOrd="0" presId="urn:microsoft.com/office/officeart/2008/layout/LinedList"/>
    <dgm:cxn modelId="{6BD3ADAC-9504-4A1C-AB3C-2DE4E1441304}" type="presParOf" srcId="{3BC370B3-112E-4E92-BCD6-5003A1BCD439}" destId="{4B65D556-DD5A-444F-B7EC-1FF81C74EA34}" srcOrd="0" destOrd="0" presId="urn:microsoft.com/office/officeart/2008/layout/LinedList"/>
    <dgm:cxn modelId="{C6259119-1FFB-4266-AFE5-9A7295E1B88E}" type="presParOf" srcId="{3BC370B3-112E-4E92-BCD6-5003A1BCD439}" destId="{29933CBF-5751-4835-BFF6-0D157845AB3F}" srcOrd="1" destOrd="0" presId="urn:microsoft.com/office/officeart/2008/layout/LinedList"/>
    <dgm:cxn modelId="{44A6AF09-E287-43FF-8334-D0522A801C51}" type="presParOf" srcId="{29933CBF-5751-4835-BFF6-0D157845AB3F}" destId="{93718BAF-23B6-47E8-98F5-9F0D08A64C07}" srcOrd="0" destOrd="0" presId="urn:microsoft.com/office/officeart/2008/layout/LinedList"/>
    <dgm:cxn modelId="{2C40E427-F5BA-49F7-B8B3-F4706B776740}" type="presParOf" srcId="{29933CBF-5751-4835-BFF6-0D157845AB3F}" destId="{7B27CA1E-7869-4108-B1D8-9A3B14A29451}" srcOrd="1" destOrd="0" presId="urn:microsoft.com/office/officeart/2008/layout/LinedList"/>
    <dgm:cxn modelId="{30539487-52BC-45F7-8B71-F3A40B00FB52}" type="presParOf" srcId="{29933CBF-5751-4835-BFF6-0D157845AB3F}" destId="{F730721A-D2C1-4B83-BFEF-92B6D5D5D623}" srcOrd="2" destOrd="0" presId="urn:microsoft.com/office/officeart/2008/layout/LinedList"/>
    <dgm:cxn modelId="{44492027-D7CE-45A7-BE85-687C5F350048}" type="presParOf" srcId="{3BC370B3-112E-4E92-BCD6-5003A1BCD439}" destId="{E964A8BD-FB24-4102-B951-40869705982A}" srcOrd="2" destOrd="0" presId="urn:microsoft.com/office/officeart/2008/layout/LinedList"/>
    <dgm:cxn modelId="{DF990069-B2C0-428D-B785-8073DD08787D}" type="presParOf" srcId="{3BC370B3-112E-4E92-BCD6-5003A1BCD439}" destId="{0D3CC449-815D-4620-AC19-9AEEAD6A2E1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BE7EDBE0-A739-47AA-B544-B6FEB13D5C0B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94F4E13-8384-4BF1-923D-FE55BCF9950F}">
      <dgm:prSet phldrT="[Text]"/>
      <dgm:spPr/>
      <dgm:t>
        <a:bodyPr/>
        <a:lstStyle/>
        <a:p>
          <a:r>
            <a:rPr lang="en-US" dirty="0"/>
            <a:t>Refund of IGST is to be claimed </a:t>
          </a:r>
          <a:endParaRPr lang="en-IN" dirty="0"/>
        </a:p>
      </dgm:t>
    </dgm:pt>
    <dgm:pt modelId="{A6CA34A6-C9C1-4BC8-8671-2947DBE389A4}" type="parTrans" cxnId="{285BABB5-515A-4F13-BEF5-90844C12E021}">
      <dgm:prSet/>
      <dgm:spPr/>
      <dgm:t>
        <a:bodyPr/>
        <a:lstStyle/>
        <a:p>
          <a:endParaRPr lang="en-IN"/>
        </a:p>
      </dgm:t>
    </dgm:pt>
    <dgm:pt modelId="{E048B63A-AAB1-4B7E-A22E-87A4929560BD}" type="sibTrans" cxnId="{285BABB5-515A-4F13-BEF5-90844C12E021}">
      <dgm:prSet/>
      <dgm:spPr/>
      <dgm:t>
        <a:bodyPr/>
        <a:lstStyle/>
        <a:p>
          <a:endParaRPr lang="en-IN"/>
        </a:p>
      </dgm:t>
    </dgm:pt>
    <dgm:pt modelId="{75202A97-7039-4208-8BE7-8E2094438803}">
      <dgm:prSet phldrT="[Text]"/>
      <dgm:spPr/>
      <dgm:t>
        <a:bodyPr/>
        <a:lstStyle/>
        <a:p>
          <a:r>
            <a:rPr lang="en-US" dirty="0"/>
            <a:t>Export </a:t>
          </a:r>
          <a:endParaRPr lang="en-IN" dirty="0"/>
        </a:p>
      </dgm:t>
    </dgm:pt>
    <dgm:pt modelId="{3EDC213A-8B6C-44CD-BEB8-322D9CA8AEC7}" type="sibTrans" cxnId="{A026F1FF-F041-4B3C-8342-B0F2291F89B8}">
      <dgm:prSet/>
      <dgm:spPr/>
      <dgm:t>
        <a:bodyPr/>
        <a:lstStyle/>
        <a:p>
          <a:endParaRPr lang="en-IN"/>
        </a:p>
      </dgm:t>
    </dgm:pt>
    <dgm:pt modelId="{AF724A27-FD7F-4EC4-A3D9-6A8C12B5449B}" type="parTrans" cxnId="{A026F1FF-F041-4B3C-8342-B0F2291F89B8}">
      <dgm:prSet/>
      <dgm:spPr/>
      <dgm:t>
        <a:bodyPr/>
        <a:lstStyle/>
        <a:p>
          <a:endParaRPr lang="en-IN"/>
        </a:p>
      </dgm:t>
    </dgm:pt>
    <dgm:pt modelId="{229A777F-13AD-401F-AEE7-3634B66CD66B}" type="pres">
      <dgm:prSet presAssocID="{BE7EDBE0-A739-47AA-B544-B6FEB13D5C0B}" presName="vert0" presStyleCnt="0">
        <dgm:presLayoutVars>
          <dgm:dir/>
          <dgm:animOne val="branch"/>
          <dgm:animLvl val="lvl"/>
        </dgm:presLayoutVars>
      </dgm:prSet>
      <dgm:spPr/>
    </dgm:pt>
    <dgm:pt modelId="{F680E1D1-04D3-419D-AC7A-B7A6FC57E7F0}" type="pres">
      <dgm:prSet presAssocID="{75202A97-7039-4208-8BE7-8E2094438803}" presName="thickLine" presStyleLbl="alignNode1" presStyleIdx="0" presStyleCnt="1"/>
      <dgm:spPr/>
    </dgm:pt>
    <dgm:pt modelId="{84AF0B62-BB62-4AA5-9E99-8EB93BA93B2C}" type="pres">
      <dgm:prSet presAssocID="{75202A97-7039-4208-8BE7-8E2094438803}" presName="horz1" presStyleCnt="0"/>
      <dgm:spPr/>
    </dgm:pt>
    <dgm:pt modelId="{B90F1144-C862-40D2-A9E4-93DF102E9119}" type="pres">
      <dgm:prSet presAssocID="{75202A97-7039-4208-8BE7-8E2094438803}" presName="tx1" presStyleLbl="revTx" presStyleIdx="0" presStyleCnt="2" custScaleX="179450"/>
      <dgm:spPr/>
    </dgm:pt>
    <dgm:pt modelId="{3BC370B3-112E-4E92-BCD6-5003A1BCD439}" type="pres">
      <dgm:prSet presAssocID="{75202A97-7039-4208-8BE7-8E2094438803}" presName="vert1" presStyleCnt="0"/>
      <dgm:spPr/>
    </dgm:pt>
    <dgm:pt modelId="{4B65D556-DD5A-444F-B7EC-1FF81C74EA34}" type="pres">
      <dgm:prSet presAssocID="{794F4E13-8384-4BF1-923D-FE55BCF9950F}" presName="vertSpace2a" presStyleCnt="0"/>
      <dgm:spPr/>
    </dgm:pt>
    <dgm:pt modelId="{29933CBF-5751-4835-BFF6-0D157845AB3F}" type="pres">
      <dgm:prSet presAssocID="{794F4E13-8384-4BF1-923D-FE55BCF9950F}" presName="horz2" presStyleCnt="0"/>
      <dgm:spPr/>
    </dgm:pt>
    <dgm:pt modelId="{93718BAF-23B6-47E8-98F5-9F0D08A64C07}" type="pres">
      <dgm:prSet presAssocID="{794F4E13-8384-4BF1-923D-FE55BCF9950F}" presName="horzSpace2" presStyleCnt="0"/>
      <dgm:spPr/>
    </dgm:pt>
    <dgm:pt modelId="{7B27CA1E-7869-4108-B1D8-9A3B14A29451}" type="pres">
      <dgm:prSet presAssocID="{794F4E13-8384-4BF1-923D-FE55BCF9950F}" presName="tx2" presStyleLbl="revTx" presStyleIdx="1" presStyleCnt="2"/>
      <dgm:spPr/>
    </dgm:pt>
    <dgm:pt modelId="{F730721A-D2C1-4B83-BFEF-92B6D5D5D623}" type="pres">
      <dgm:prSet presAssocID="{794F4E13-8384-4BF1-923D-FE55BCF9950F}" presName="vert2" presStyleCnt="0"/>
      <dgm:spPr/>
    </dgm:pt>
    <dgm:pt modelId="{E964A8BD-FB24-4102-B951-40869705982A}" type="pres">
      <dgm:prSet presAssocID="{794F4E13-8384-4BF1-923D-FE55BCF9950F}" presName="thinLine2b" presStyleLbl="callout" presStyleIdx="0" presStyleCnt="1"/>
      <dgm:spPr/>
    </dgm:pt>
    <dgm:pt modelId="{0D3CC449-815D-4620-AC19-9AEEAD6A2E1D}" type="pres">
      <dgm:prSet presAssocID="{794F4E13-8384-4BF1-923D-FE55BCF9950F}" presName="vertSpace2b" presStyleCnt="0"/>
      <dgm:spPr/>
    </dgm:pt>
  </dgm:ptLst>
  <dgm:cxnLst>
    <dgm:cxn modelId="{BA11E414-E67E-43E6-84A1-84BC544B3CF5}" type="presOf" srcId="{75202A97-7039-4208-8BE7-8E2094438803}" destId="{B90F1144-C862-40D2-A9E4-93DF102E9119}" srcOrd="0" destOrd="0" presId="urn:microsoft.com/office/officeart/2008/layout/LinedList"/>
    <dgm:cxn modelId="{DD688888-4D2D-4A81-8F42-98C1FD80A214}" type="presOf" srcId="{794F4E13-8384-4BF1-923D-FE55BCF9950F}" destId="{7B27CA1E-7869-4108-B1D8-9A3B14A29451}" srcOrd="0" destOrd="0" presId="urn:microsoft.com/office/officeart/2008/layout/LinedList"/>
    <dgm:cxn modelId="{285BABB5-515A-4F13-BEF5-90844C12E021}" srcId="{75202A97-7039-4208-8BE7-8E2094438803}" destId="{794F4E13-8384-4BF1-923D-FE55BCF9950F}" srcOrd="0" destOrd="0" parTransId="{A6CA34A6-C9C1-4BC8-8671-2947DBE389A4}" sibTransId="{E048B63A-AAB1-4B7E-A22E-87A4929560BD}"/>
    <dgm:cxn modelId="{DB4B7BF4-A7FA-4C35-B3FC-CAA497801974}" type="presOf" srcId="{BE7EDBE0-A739-47AA-B544-B6FEB13D5C0B}" destId="{229A777F-13AD-401F-AEE7-3634B66CD66B}" srcOrd="0" destOrd="0" presId="urn:microsoft.com/office/officeart/2008/layout/LinedList"/>
    <dgm:cxn modelId="{A026F1FF-F041-4B3C-8342-B0F2291F89B8}" srcId="{BE7EDBE0-A739-47AA-B544-B6FEB13D5C0B}" destId="{75202A97-7039-4208-8BE7-8E2094438803}" srcOrd="0" destOrd="0" parTransId="{AF724A27-FD7F-4EC4-A3D9-6A8C12B5449B}" sibTransId="{3EDC213A-8B6C-44CD-BEB8-322D9CA8AEC7}"/>
    <dgm:cxn modelId="{F1A83F18-A118-4088-9FDD-14327D919EA7}" type="presParOf" srcId="{229A777F-13AD-401F-AEE7-3634B66CD66B}" destId="{F680E1D1-04D3-419D-AC7A-B7A6FC57E7F0}" srcOrd="0" destOrd="0" presId="urn:microsoft.com/office/officeart/2008/layout/LinedList"/>
    <dgm:cxn modelId="{6B51206B-5022-4C48-B0A9-22D25839FBA5}" type="presParOf" srcId="{229A777F-13AD-401F-AEE7-3634B66CD66B}" destId="{84AF0B62-BB62-4AA5-9E99-8EB93BA93B2C}" srcOrd="1" destOrd="0" presId="urn:microsoft.com/office/officeart/2008/layout/LinedList"/>
    <dgm:cxn modelId="{BBFC3E5C-6004-4F7B-A5BB-03F133849722}" type="presParOf" srcId="{84AF0B62-BB62-4AA5-9E99-8EB93BA93B2C}" destId="{B90F1144-C862-40D2-A9E4-93DF102E9119}" srcOrd="0" destOrd="0" presId="urn:microsoft.com/office/officeart/2008/layout/LinedList"/>
    <dgm:cxn modelId="{CEFC735E-AE41-4B0A-9CC2-F656FEA9BBCC}" type="presParOf" srcId="{84AF0B62-BB62-4AA5-9E99-8EB93BA93B2C}" destId="{3BC370B3-112E-4E92-BCD6-5003A1BCD439}" srcOrd="1" destOrd="0" presId="urn:microsoft.com/office/officeart/2008/layout/LinedList"/>
    <dgm:cxn modelId="{6BD3ADAC-9504-4A1C-AB3C-2DE4E1441304}" type="presParOf" srcId="{3BC370B3-112E-4E92-BCD6-5003A1BCD439}" destId="{4B65D556-DD5A-444F-B7EC-1FF81C74EA34}" srcOrd="0" destOrd="0" presId="urn:microsoft.com/office/officeart/2008/layout/LinedList"/>
    <dgm:cxn modelId="{C6259119-1FFB-4266-AFE5-9A7295E1B88E}" type="presParOf" srcId="{3BC370B3-112E-4E92-BCD6-5003A1BCD439}" destId="{29933CBF-5751-4835-BFF6-0D157845AB3F}" srcOrd="1" destOrd="0" presId="urn:microsoft.com/office/officeart/2008/layout/LinedList"/>
    <dgm:cxn modelId="{44A6AF09-E287-43FF-8334-D0522A801C51}" type="presParOf" srcId="{29933CBF-5751-4835-BFF6-0D157845AB3F}" destId="{93718BAF-23B6-47E8-98F5-9F0D08A64C07}" srcOrd="0" destOrd="0" presId="urn:microsoft.com/office/officeart/2008/layout/LinedList"/>
    <dgm:cxn modelId="{2C40E427-F5BA-49F7-B8B3-F4706B776740}" type="presParOf" srcId="{29933CBF-5751-4835-BFF6-0D157845AB3F}" destId="{7B27CA1E-7869-4108-B1D8-9A3B14A29451}" srcOrd="1" destOrd="0" presId="urn:microsoft.com/office/officeart/2008/layout/LinedList"/>
    <dgm:cxn modelId="{30539487-52BC-45F7-8B71-F3A40B00FB52}" type="presParOf" srcId="{29933CBF-5751-4835-BFF6-0D157845AB3F}" destId="{F730721A-D2C1-4B83-BFEF-92B6D5D5D623}" srcOrd="2" destOrd="0" presId="urn:microsoft.com/office/officeart/2008/layout/LinedList"/>
    <dgm:cxn modelId="{44492027-D7CE-45A7-BE85-687C5F350048}" type="presParOf" srcId="{3BC370B3-112E-4E92-BCD6-5003A1BCD439}" destId="{E964A8BD-FB24-4102-B951-40869705982A}" srcOrd="2" destOrd="0" presId="urn:microsoft.com/office/officeart/2008/layout/LinedList"/>
    <dgm:cxn modelId="{DF990069-B2C0-428D-B785-8073DD08787D}" type="presParOf" srcId="{3BC370B3-112E-4E92-BCD6-5003A1BCD439}" destId="{0D3CC449-815D-4620-AC19-9AEEAD6A2E1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E7EDBE0-A739-47AA-B544-B6FEB13D5C0B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94F4E13-8384-4BF1-923D-FE55BCF9950F}">
      <dgm:prSet phldrT="[Text]"/>
      <dgm:spPr/>
      <dgm:t>
        <a:bodyPr/>
        <a:lstStyle/>
        <a:p>
          <a:r>
            <a:rPr lang="en-US" dirty="0"/>
            <a:t>Import Duty of Rs. 7.5 L is </a:t>
          </a:r>
          <a:r>
            <a:rPr lang="en-US" dirty="0">
              <a:solidFill>
                <a:srgbClr val="6AC6AC"/>
              </a:solidFill>
            </a:rPr>
            <a:t>Not Cost </a:t>
          </a:r>
          <a:r>
            <a:rPr lang="en-US" dirty="0"/>
            <a:t>if used for Export </a:t>
          </a:r>
          <a:endParaRPr lang="en-IN" dirty="0"/>
        </a:p>
      </dgm:t>
    </dgm:pt>
    <dgm:pt modelId="{A6CA34A6-C9C1-4BC8-8671-2947DBE389A4}" type="parTrans" cxnId="{285BABB5-515A-4F13-BEF5-90844C12E021}">
      <dgm:prSet/>
      <dgm:spPr/>
      <dgm:t>
        <a:bodyPr/>
        <a:lstStyle/>
        <a:p>
          <a:endParaRPr lang="en-IN"/>
        </a:p>
      </dgm:t>
    </dgm:pt>
    <dgm:pt modelId="{E048B63A-AAB1-4B7E-A22E-87A4929560BD}" type="sibTrans" cxnId="{285BABB5-515A-4F13-BEF5-90844C12E021}">
      <dgm:prSet/>
      <dgm:spPr/>
      <dgm:t>
        <a:bodyPr/>
        <a:lstStyle/>
        <a:p>
          <a:endParaRPr lang="en-IN"/>
        </a:p>
      </dgm:t>
    </dgm:pt>
    <dgm:pt modelId="{75202A97-7039-4208-8BE7-8E2094438803}">
      <dgm:prSet phldrT="[Text]"/>
      <dgm:spPr/>
      <dgm:t>
        <a:bodyPr/>
        <a:lstStyle/>
        <a:p>
          <a:r>
            <a:rPr lang="en-US" dirty="0"/>
            <a:t>BCD</a:t>
          </a:r>
          <a:endParaRPr lang="en-IN" dirty="0"/>
        </a:p>
      </dgm:t>
    </dgm:pt>
    <dgm:pt modelId="{3EDC213A-8B6C-44CD-BEB8-322D9CA8AEC7}" type="sibTrans" cxnId="{A026F1FF-F041-4B3C-8342-B0F2291F89B8}">
      <dgm:prSet/>
      <dgm:spPr/>
      <dgm:t>
        <a:bodyPr/>
        <a:lstStyle/>
        <a:p>
          <a:endParaRPr lang="en-IN"/>
        </a:p>
      </dgm:t>
    </dgm:pt>
    <dgm:pt modelId="{AF724A27-FD7F-4EC4-A3D9-6A8C12B5449B}" type="parTrans" cxnId="{A026F1FF-F041-4B3C-8342-B0F2291F89B8}">
      <dgm:prSet/>
      <dgm:spPr/>
      <dgm:t>
        <a:bodyPr/>
        <a:lstStyle/>
        <a:p>
          <a:endParaRPr lang="en-IN"/>
        </a:p>
      </dgm:t>
    </dgm:pt>
    <dgm:pt modelId="{229A777F-13AD-401F-AEE7-3634B66CD66B}" type="pres">
      <dgm:prSet presAssocID="{BE7EDBE0-A739-47AA-B544-B6FEB13D5C0B}" presName="vert0" presStyleCnt="0">
        <dgm:presLayoutVars>
          <dgm:dir/>
          <dgm:animOne val="branch"/>
          <dgm:animLvl val="lvl"/>
        </dgm:presLayoutVars>
      </dgm:prSet>
      <dgm:spPr/>
    </dgm:pt>
    <dgm:pt modelId="{F680E1D1-04D3-419D-AC7A-B7A6FC57E7F0}" type="pres">
      <dgm:prSet presAssocID="{75202A97-7039-4208-8BE7-8E2094438803}" presName="thickLine" presStyleLbl="alignNode1" presStyleIdx="0" presStyleCnt="1"/>
      <dgm:spPr/>
    </dgm:pt>
    <dgm:pt modelId="{84AF0B62-BB62-4AA5-9E99-8EB93BA93B2C}" type="pres">
      <dgm:prSet presAssocID="{75202A97-7039-4208-8BE7-8E2094438803}" presName="horz1" presStyleCnt="0"/>
      <dgm:spPr/>
    </dgm:pt>
    <dgm:pt modelId="{B90F1144-C862-40D2-A9E4-93DF102E9119}" type="pres">
      <dgm:prSet presAssocID="{75202A97-7039-4208-8BE7-8E2094438803}" presName="tx1" presStyleLbl="revTx" presStyleIdx="0" presStyleCnt="2"/>
      <dgm:spPr/>
    </dgm:pt>
    <dgm:pt modelId="{3BC370B3-112E-4E92-BCD6-5003A1BCD439}" type="pres">
      <dgm:prSet presAssocID="{75202A97-7039-4208-8BE7-8E2094438803}" presName="vert1" presStyleCnt="0"/>
      <dgm:spPr/>
    </dgm:pt>
    <dgm:pt modelId="{4B65D556-DD5A-444F-B7EC-1FF81C74EA34}" type="pres">
      <dgm:prSet presAssocID="{794F4E13-8384-4BF1-923D-FE55BCF9950F}" presName="vertSpace2a" presStyleCnt="0"/>
      <dgm:spPr/>
    </dgm:pt>
    <dgm:pt modelId="{29933CBF-5751-4835-BFF6-0D157845AB3F}" type="pres">
      <dgm:prSet presAssocID="{794F4E13-8384-4BF1-923D-FE55BCF9950F}" presName="horz2" presStyleCnt="0"/>
      <dgm:spPr/>
    </dgm:pt>
    <dgm:pt modelId="{93718BAF-23B6-47E8-98F5-9F0D08A64C07}" type="pres">
      <dgm:prSet presAssocID="{794F4E13-8384-4BF1-923D-FE55BCF9950F}" presName="horzSpace2" presStyleCnt="0"/>
      <dgm:spPr/>
    </dgm:pt>
    <dgm:pt modelId="{7B27CA1E-7869-4108-B1D8-9A3B14A29451}" type="pres">
      <dgm:prSet presAssocID="{794F4E13-8384-4BF1-923D-FE55BCF9950F}" presName="tx2" presStyleLbl="revTx" presStyleIdx="1" presStyleCnt="2"/>
      <dgm:spPr/>
    </dgm:pt>
    <dgm:pt modelId="{F730721A-D2C1-4B83-BFEF-92B6D5D5D623}" type="pres">
      <dgm:prSet presAssocID="{794F4E13-8384-4BF1-923D-FE55BCF9950F}" presName="vert2" presStyleCnt="0"/>
      <dgm:spPr/>
    </dgm:pt>
    <dgm:pt modelId="{E964A8BD-FB24-4102-B951-40869705982A}" type="pres">
      <dgm:prSet presAssocID="{794F4E13-8384-4BF1-923D-FE55BCF9950F}" presName="thinLine2b" presStyleLbl="callout" presStyleIdx="0" presStyleCnt="1"/>
      <dgm:spPr/>
    </dgm:pt>
    <dgm:pt modelId="{0D3CC449-815D-4620-AC19-9AEEAD6A2E1D}" type="pres">
      <dgm:prSet presAssocID="{794F4E13-8384-4BF1-923D-FE55BCF9950F}" presName="vertSpace2b" presStyleCnt="0"/>
      <dgm:spPr/>
    </dgm:pt>
  </dgm:ptLst>
  <dgm:cxnLst>
    <dgm:cxn modelId="{BA11E414-E67E-43E6-84A1-84BC544B3CF5}" type="presOf" srcId="{75202A97-7039-4208-8BE7-8E2094438803}" destId="{B90F1144-C862-40D2-A9E4-93DF102E9119}" srcOrd="0" destOrd="0" presId="urn:microsoft.com/office/officeart/2008/layout/LinedList"/>
    <dgm:cxn modelId="{DD688888-4D2D-4A81-8F42-98C1FD80A214}" type="presOf" srcId="{794F4E13-8384-4BF1-923D-FE55BCF9950F}" destId="{7B27CA1E-7869-4108-B1D8-9A3B14A29451}" srcOrd="0" destOrd="0" presId="urn:microsoft.com/office/officeart/2008/layout/LinedList"/>
    <dgm:cxn modelId="{285BABB5-515A-4F13-BEF5-90844C12E021}" srcId="{75202A97-7039-4208-8BE7-8E2094438803}" destId="{794F4E13-8384-4BF1-923D-FE55BCF9950F}" srcOrd="0" destOrd="0" parTransId="{A6CA34A6-C9C1-4BC8-8671-2947DBE389A4}" sibTransId="{E048B63A-AAB1-4B7E-A22E-87A4929560BD}"/>
    <dgm:cxn modelId="{DB4B7BF4-A7FA-4C35-B3FC-CAA497801974}" type="presOf" srcId="{BE7EDBE0-A739-47AA-B544-B6FEB13D5C0B}" destId="{229A777F-13AD-401F-AEE7-3634B66CD66B}" srcOrd="0" destOrd="0" presId="urn:microsoft.com/office/officeart/2008/layout/LinedList"/>
    <dgm:cxn modelId="{A026F1FF-F041-4B3C-8342-B0F2291F89B8}" srcId="{BE7EDBE0-A739-47AA-B544-B6FEB13D5C0B}" destId="{75202A97-7039-4208-8BE7-8E2094438803}" srcOrd="0" destOrd="0" parTransId="{AF724A27-FD7F-4EC4-A3D9-6A8C12B5449B}" sibTransId="{3EDC213A-8B6C-44CD-BEB8-322D9CA8AEC7}"/>
    <dgm:cxn modelId="{F1A83F18-A118-4088-9FDD-14327D919EA7}" type="presParOf" srcId="{229A777F-13AD-401F-AEE7-3634B66CD66B}" destId="{F680E1D1-04D3-419D-AC7A-B7A6FC57E7F0}" srcOrd="0" destOrd="0" presId="urn:microsoft.com/office/officeart/2008/layout/LinedList"/>
    <dgm:cxn modelId="{6B51206B-5022-4C48-B0A9-22D25839FBA5}" type="presParOf" srcId="{229A777F-13AD-401F-AEE7-3634B66CD66B}" destId="{84AF0B62-BB62-4AA5-9E99-8EB93BA93B2C}" srcOrd="1" destOrd="0" presId="urn:microsoft.com/office/officeart/2008/layout/LinedList"/>
    <dgm:cxn modelId="{BBFC3E5C-6004-4F7B-A5BB-03F133849722}" type="presParOf" srcId="{84AF0B62-BB62-4AA5-9E99-8EB93BA93B2C}" destId="{B90F1144-C862-40D2-A9E4-93DF102E9119}" srcOrd="0" destOrd="0" presId="urn:microsoft.com/office/officeart/2008/layout/LinedList"/>
    <dgm:cxn modelId="{CEFC735E-AE41-4B0A-9CC2-F656FEA9BBCC}" type="presParOf" srcId="{84AF0B62-BB62-4AA5-9E99-8EB93BA93B2C}" destId="{3BC370B3-112E-4E92-BCD6-5003A1BCD439}" srcOrd="1" destOrd="0" presId="urn:microsoft.com/office/officeart/2008/layout/LinedList"/>
    <dgm:cxn modelId="{6BD3ADAC-9504-4A1C-AB3C-2DE4E1441304}" type="presParOf" srcId="{3BC370B3-112E-4E92-BCD6-5003A1BCD439}" destId="{4B65D556-DD5A-444F-B7EC-1FF81C74EA34}" srcOrd="0" destOrd="0" presId="urn:microsoft.com/office/officeart/2008/layout/LinedList"/>
    <dgm:cxn modelId="{C6259119-1FFB-4266-AFE5-9A7295E1B88E}" type="presParOf" srcId="{3BC370B3-112E-4E92-BCD6-5003A1BCD439}" destId="{29933CBF-5751-4835-BFF6-0D157845AB3F}" srcOrd="1" destOrd="0" presId="urn:microsoft.com/office/officeart/2008/layout/LinedList"/>
    <dgm:cxn modelId="{44A6AF09-E287-43FF-8334-D0522A801C51}" type="presParOf" srcId="{29933CBF-5751-4835-BFF6-0D157845AB3F}" destId="{93718BAF-23B6-47E8-98F5-9F0D08A64C07}" srcOrd="0" destOrd="0" presId="urn:microsoft.com/office/officeart/2008/layout/LinedList"/>
    <dgm:cxn modelId="{2C40E427-F5BA-49F7-B8B3-F4706B776740}" type="presParOf" srcId="{29933CBF-5751-4835-BFF6-0D157845AB3F}" destId="{7B27CA1E-7869-4108-B1D8-9A3B14A29451}" srcOrd="1" destOrd="0" presId="urn:microsoft.com/office/officeart/2008/layout/LinedList"/>
    <dgm:cxn modelId="{30539487-52BC-45F7-8B71-F3A40B00FB52}" type="presParOf" srcId="{29933CBF-5751-4835-BFF6-0D157845AB3F}" destId="{F730721A-D2C1-4B83-BFEF-92B6D5D5D623}" srcOrd="2" destOrd="0" presId="urn:microsoft.com/office/officeart/2008/layout/LinedList"/>
    <dgm:cxn modelId="{44492027-D7CE-45A7-BE85-687C5F350048}" type="presParOf" srcId="{3BC370B3-112E-4E92-BCD6-5003A1BCD439}" destId="{E964A8BD-FB24-4102-B951-40869705982A}" srcOrd="2" destOrd="0" presId="urn:microsoft.com/office/officeart/2008/layout/LinedList"/>
    <dgm:cxn modelId="{DF990069-B2C0-428D-B785-8073DD08787D}" type="presParOf" srcId="{3BC370B3-112E-4E92-BCD6-5003A1BCD439}" destId="{0D3CC449-815D-4620-AC19-9AEEAD6A2E1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E7EDBE0-A739-47AA-B544-B6FEB13D5C0B}" type="doc">
      <dgm:prSet loTypeId="urn:microsoft.com/office/officeart/2008/layout/LinedLis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794F4E13-8384-4BF1-923D-FE55BCF9950F}">
      <dgm:prSet phldrT="[Text]"/>
      <dgm:spPr/>
      <dgm:t>
        <a:bodyPr/>
        <a:lstStyle/>
        <a:p>
          <a:r>
            <a:rPr lang="en-US" dirty="0">
              <a:solidFill>
                <a:srgbClr val="6AC6AC"/>
              </a:solidFill>
            </a:rPr>
            <a:t>No </a:t>
          </a:r>
          <a:r>
            <a:rPr lang="en-US" dirty="0"/>
            <a:t>Blockage of Working Capital</a:t>
          </a:r>
          <a:endParaRPr lang="en-IN" dirty="0"/>
        </a:p>
      </dgm:t>
    </dgm:pt>
    <dgm:pt modelId="{A6CA34A6-C9C1-4BC8-8671-2947DBE389A4}" type="parTrans" cxnId="{285BABB5-515A-4F13-BEF5-90844C12E021}">
      <dgm:prSet/>
      <dgm:spPr/>
      <dgm:t>
        <a:bodyPr/>
        <a:lstStyle/>
        <a:p>
          <a:endParaRPr lang="en-IN"/>
        </a:p>
      </dgm:t>
    </dgm:pt>
    <dgm:pt modelId="{E048B63A-AAB1-4B7E-A22E-87A4929560BD}" type="sibTrans" cxnId="{285BABB5-515A-4F13-BEF5-90844C12E021}">
      <dgm:prSet/>
      <dgm:spPr/>
      <dgm:t>
        <a:bodyPr/>
        <a:lstStyle/>
        <a:p>
          <a:endParaRPr lang="en-IN"/>
        </a:p>
      </dgm:t>
    </dgm:pt>
    <dgm:pt modelId="{75202A97-7039-4208-8BE7-8E2094438803}">
      <dgm:prSet phldrT="[Text]"/>
      <dgm:spPr/>
      <dgm:t>
        <a:bodyPr/>
        <a:lstStyle/>
        <a:p>
          <a:r>
            <a:rPr lang="en-US" dirty="0"/>
            <a:t>BCD + IGST </a:t>
          </a:r>
          <a:endParaRPr lang="en-IN" dirty="0"/>
        </a:p>
      </dgm:t>
    </dgm:pt>
    <dgm:pt modelId="{3EDC213A-8B6C-44CD-BEB8-322D9CA8AEC7}" type="sibTrans" cxnId="{A026F1FF-F041-4B3C-8342-B0F2291F89B8}">
      <dgm:prSet/>
      <dgm:spPr/>
      <dgm:t>
        <a:bodyPr/>
        <a:lstStyle/>
        <a:p>
          <a:endParaRPr lang="en-IN"/>
        </a:p>
      </dgm:t>
    </dgm:pt>
    <dgm:pt modelId="{AF724A27-FD7F-4EC4-A3D9-6A8C12B5449B}" type="parTrans" cxnId="{A026F1FF-F041-4B3C-8342-B0F2291F89B8}">
      <dgm:prSet/>
      <dgm:spPr/>
      <dgm:t>
        <a:bodyPr/>
        <a:lstStyle/>
        <a:p>
          <a:endParaRPr lang="en-IN"/>
        </a:p>
      </dgm:t>
    </dgm:pt>
    <dgm:pt modelId="{229A777F-13AD-401F-AEE7-3634B66CD66B}" type="pres">
      <dgm:prSet presAssocID="{BE7EDBE0-A739-47AA-B544-B6FEB13D5C0B}" presName="vert0" presStyleCnt="0">
        <dgm:presLayoutVars>
          <dgm:dir/>
          <dgm:animOne val="branch"/>
          <dgm:animLvl val="lvl"/>
        </dgm:presLayoutVars>
      </dgm:prSet>
      <dgm:spPr/>
    </dgm:pt>
    <dgm:pt modelId="{F680E1D1-04D3-419D-AC7A-B7A6FC57E7F0}" type="pres">
      <dgm:prSet presAssocID="{75202A97-7039-4208-8BE7-8E2094438803}" presName="thickLine" presStyleLbl="alignNode1" presStyleIdx="0" presStyleCnt="1"/>
      <dgm:spPr/>
    </dgm:pt>
    <dgm:pt modelId="{84AF0B62-BB62-4AA5-9E99-8EB93BA93B2C}" type="pres">
      <dgm:prSet presAssocID="{75202A97-7039-4208-8BE7-8E2094438803}" presName="horz1" presStyleCnt="0"/>
      <dgm:spPr/>
    </dgm:pt>
    <dgm:pt modelId="{B90F1144-C862-40D2-A9E4-93DF102E9119}" type="pres">
      <dgm:prSet presAssocID="{75202A97-7039-4208-8BE7-8E2094438803}" presName="tx1" presStyleLbl="revTx" presStyleIdx="0" presStyleCnt="2"/>
      <dgm:spPr/>
    </dgm:pt>
    <dgm:pt modelId="{3BC370B3-112E-4E92-BCD6-5003A1BCD439}" type="pres">
      <dgm:prSet presAssocID="{75202A97-7039-4208-8BE7-8E2094438803}" presName="vert1" presStyleCnt="0"/>
      <dgm:spPr/>
    </dgm:pt>
    <dgm:pt modelId="{4B65D556-DD5A-444F-B7EC-1FF81C74EA34}" type="pres">
      <dgm:prSet presAssocID="{794F4E13-8384-4BF1-923D-FE55BCF9950F}" presName="vertSpace2a" presStyleCnt="0"/>
      <dgm:spPr/>
    </dgm:pt>
    <dgm:pt modelId="{29933CBF-5751-4835-BFF6-0D157845AB3F}" type="pres">
      <dgm:prSet presAssocID="{794F4E13-8384-4BF1-923D-FE55BCF9950F}" presName="horz2" presStyleCnt="0"/>
      <dgm:spPr/>
    </dgm:pt>
    <dgm:pt modelId="{93718BAF-23B6-47E8-98F5-9F0D08A64C07}" type="pres">
      <dgm:prSet presAssocID="{794F4E13-8384-4BF1-923D-FE55BCF9950F}" presName="horzSpace2" presStyleCnt="0"/>
      <dgm:spPr/>
    </dgm:pt>
    <dgm:pt modelId="{7B27CA1E-7869-4108-B1D8-9A3B14A29451}" type="pres">
      <dgm:prSet presAssocID="{794F4E13-8384-4BF1-923D-FE55BCF9950F}" presName="tx2" presStyleLbl="revTx" presStyleIdx="1" presStyleCnt="2"/>
      <dgm:spPr/>
    </dgm:pt>
    <dgm:pt modelId="{F730721A-D2C1-4B83-BFEF-92B6D5D5D623}" type="pres">
      <dgm:prSet presAssocID="{794F4E13-8384-4BF1-923D-FE55BCF9950F}" presName="vert2" presStyleCnt="0"/>
      <dgm:spPr/>
    </dgm:pt>
    <dgm:pt modelId="{E964A8BD-FB24-4102-B951-40869705982A}" type="pres">
      <dgm:prSet presAssocID="{794F4E13-8384-4BF1-923D-FE55BCF9950F}" presName="thinLine2b" presStyleLbl="callout" presStyleIdx="0" presStyleCnt="1"/>
      <dgm:spPr/>
    </dgm:pt>
    <dgm:pt modelId="{0D3CC449-815D-4620-AC19-9AEEAD6A2E1D}" type="pres">
      <dgm:prSet presAssocID="{794F4E13-8384-4BF1-923D-FE55BCF9950F}" presName="vertSpace2b" presStyleCnt="0"/>
      <dgm:spPr/>
    </dgm:pt>
  </dgm:ptLst>
  <dgm:cxnLst>
    <dgm:cxn modelId="{BA11E414-E67E-43E6-84A1-84BC544B3CF5}" type="presOf" srcId="{75202A97-7039-4208-8BE7-8E2094438803}" destId="{B90F1144-C862-40D2-A9E4-93DF102E9119}" srcOrd="0" destOrd="0" presId="urn:microsoft.com/office/officeart/2008/layout/LinedList"/>
    <dgm:cxn modelId="{DD688888-4D2D-4A81-8F42-98C1FD80A214}" type="presOf" srcId="{794F4E13-8384-4BF1-923D-FE55BCF9950F}" destId="{7B27CA1E-7869-4108-B1D8-9A3B14A29451}" srcOrd="0" destOrd="0" presId="urn:microsoft.com/office/officeart/2008/layout/LinedList"/>
    <dgm:cxn modelId="{285BABB5-515A-4F13-BEF5-90844C12E021}" srcId="{75202A97-7039-4208-8BE7-8E2094438803}" destId="{794F4E13-8384-4BF1-923D-FE55BCF9950F}" srcOrd="0" destOrd="0" parTransId="{A6CA34A6-C9C1-4BC8-8671-2947DBE389A4}" sibTransId="{E048B63A-AAB1-4B7E-A22E-87A4929560BD}"/>
    <dgm:cxn modelId="{DB4B7BF4-A7FA-4C35-B3FC-CAA497801974}" type="presOf" srcId="{BE7EDBE0-A739-47AA-B544-B6FEB13D5C0B}" destId="{229A777F-13AD-401F-AEE7-3634B66CD66B}" srcOrd="0" destOrd="0" presId="urn:microsoft.com/office/officeart/2008/layout/LinedList"/>
    <dgm:cxn modelId="{A026F1FF-F041-4B3C-8342-B0F2291F89B8}" srcId="{BE7EDBE0-A739-47AA-B544-B6FEB13D5C0B}" destId="{75202A97-7039-4208-8BE7-8E2094438803}" srcOrd="0" destOrd="0" parTransId="{AF724A27-FD7F-4EC4-A3D9-6A8C12B5449B}" sibTransId="{3EDC213A-8B6C-44CD-BEB8-322D9CA8AEC7}"/>
    <dgm:cxn modelId="{F1A83F18-A118-4088-9FDD-14327D919EA7}" type="presParOf" srcId="{229A777F-13AD-401F-AEE7-3634B66CD66B}" destId="{F680E1D1-04D3-419D-AC7A-B7A6FC57E7F0}" srcOrd="0" destOrd="0" presId="urn:microsoft.com/office/officeart/2008/layout/LinedList"/>
    <dgm:cxn modelId="{6B51206B-5022-4C48-B0A9-22D25839FBA5}" type="presParOf" srcId="{229A777F-13AD-401F-AEE7-3634B66CD66B}" destId="{84AF0B62-BB62-4AA5-9E99-8EB93BA93B2C}" srcOrd="1" destOrd="0" presId="urn:microsoft.com/office/officeart/2008/layout/LinedList"/>
    <dgm:cxn modelId="{BBFC3E5C-6004-4F7B-A5BB-03F133849722}" type="presParOf" srcId="{84AF0B62-BB62-4AA5-9E99-8EB93BA93B2C}" destId="{B90F1144-C862-40D2-A9E4-93DF102E9119}" srcOrd="0" destOrd="0" presId="urn:microsoft.com/office/officeart/2008/layout/LinedList"/>
    <dgm:cxn modelId="{CEFC735E-AE41-4B0A-9CC2-F656FEA9BBCC}" type="presParOf" srcId="{84AF0B62-BB62-4AA5-9E99-8EB93BA93B2C}" destId="{3BC370B3-112E-4E92-BCD6-5003A1BCD439}" srcOrd="1" destOrd="0" presId="urn:microsoft.com/office/officeart/2008/layout/LinedList"/>
    <dgm:cxn modelId="{6BD3ADAC-9504-4A1C-AB3C-2DE4E1441304}" type="presParOf" srcId="{3BC370B3-112E-4E92-BCD6-5003A1BCD439}" destId="{4B65D556-DD5A-444F-B7EC-1FF81C74EA34}" srcOrd="0" destOrd="0" presId="urn:microsoft.com/office/officeart/2008/layout/LinedList"/>
    <dgm:cxn modelId="{C6259119-1FFB-4266-AFE5-9A7295E1B88E}" type="presParOf" srcId="{3BC370B3-112E-4E92-BCD6-5003A1BCD439}" destId="{29933CBF-5751-4835-BFF6-0D157845AB3F}" srcOrd="1" destOrd="0" presId="urn:microsoft.com/office/officeart/2008/layout/LinedList"/>
    <dgm:cxn modelId="{44A6AF09-E287-43FF-8334-D0522A801C51}" type="presParOf" srcId="{29933CBF-5751-4835-BFF6-0D157845AB3F}" destId="{93718BAF-23B6-47E8-98F5-9F0D08A64C07}" srcOrd="0" destOrd="0" presId="urn:microsoft.com/office/officeart/2008/layout/LinedList"/>
    <dgm:cxn modelId="{2C40E427-F5BA-49F7-B8B3-F4706B776740}" type="presParOf" srcId="{29933CBF-5751-4835-BFF6-0D157845AB3F}" destId="{7B27CA1E-7869-4108-B1D8-9A3B14A29451}" srcOrd="1" destOrd="0" presId="urn:microsoft.com/office/officeart/2008/layout/LinedList"/>
    <dgm:cxn modelId="{30539487-52BC-45F7-8B71-F3A40B00FB52}" type="presParOf" srcId="{29933CBF-5751-4835-BFF6-0D157845AB3F}" destId="{F730721A-D2C1-4B83-BFEF-92B6D5D5D623}" srcOrd="2" destOrd="0" presId="urn:microsoft.com/office/officeart/2008/layout/LinedList"/>
    <dgm:cxn modelId="{44492027-D7CE-45A7-BE85-687C5F350048}" type="presParOf" srcId="{3BC370B3-112E-4E92-BCD6-5003A1BCD439}" destId="{E964A8BD-FB24-4102-B951-40869705982A}" srcOrd="2" destOrd="0" presId="urn:microsoft.com/office/officeart/2008/layout/LinedList"/>
    <dgm:cxn modelId="{DF990069-B2C0-428D-B785-8073DD08787D}" type="presParOf" srcId="{3BC370B3-112E-4E92-BCD6-5003A1BCD439}" destId="{0D3CC449-815D-4620-AC19-9AEEAD6A2E1D}" srcOrd="3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0E1D1-04D3-419D-AC7A-B7A6FC57E7F0}">
      <dsp:nvSpPr>
        <dsp:cNvPr id="0" name=""/>
        <dsp:cNvSpPr/>
      </dsp:nvSpPr>
      <dsp:spPr>
        <a:xfrm>
          <a:off x="0" y="0"/>
          <a:ext cx="4038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F1144-C862-40D2-A9E4-93DF102E9119}">
      <dsp:nvSpPr>
        <dsp:cNvPr id="0" name=""/>
        <dsp:cNvSpPr/>
      </dsp:nvSpPr>
      <dsp:spPr>
        <a:xfrm>
          <a:off x="0" y="0"/>
          <a:ext cx="807719" cy="3845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500" kern="1200" dirty="0"/>
        </a:p>
      </dsp:txBody>
      <dsp:txXfrm>
        <a:off x="0" y="0"/>
        <a:ext cx="807719" cy="3845909"/>
      </dsp:txXfrm>
    </dsp:sp>
    <dsp:sp modelId="{7B27CA1E-7869-4108-B1D8-9A3B14A29451}">
      <dsp:nvSpPr>
        <dsp:cNvPr id="0" name=""/>
        <dsp:cNvSpPr/>
      </dsp:nvSpPr>
      <dsp:spPr>
        <a:xfrm>
          <a:off x="868298" y="45210"/>
          <a:ext cx="3170300" cy="904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Cost </a:t>
          </a:r>
          <a:endParaRPr lang="en-IN" sz="4100" kern="1200" dirty="0"/>
        </a:p>
      </dsp:txBody>
      <dsp:txXfrm>
        <a:off x="868298" y="45210"/>
        <a:ext cx="3170300" cy="904201"/>
      </dsp:txXfrm>
    </dsp:sp>
    <dsp:sp modelId="{E964A8BD-FB24-4102-B951-40869705982A}">
      <dsp:nvSpPr>
        <dsp:cNvPr id="0" name=""/>
        <dsp:cNvSpPr/>
      </dsp:nvSpPr>
      <dsp:spPr>
        <a:xfrm>
          <a:off x="807719" y="949411"/>
          <a:ext cx="32308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10730-7143-4732-8BC1-F5606B9374A7}">
      <dsp:nvSpPr>
        <dsp:cNvPr id="0" name=""/>
        <dsp:cNvSpPr/>
      </dsp:nvSpPr>
      <dsp:spPr>
        <a:xfrm>
          <a:off x="868298" y="994621"/>
          <a:ext cx="3170300" cy="904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BCD 7.5%</a:t>
          </a:r>
          <a:endParaRPr lang="en-IN" sz="4100" kern="1200" dirty="0"/>
        </a:p>
      </dsp:txBody>
      <dsp:txXfrm>
        <a:off x="868298" y="994621"/>
        <a:ext cx="3170300" cy="904201"/>
      </dsp:txXfrm>
    </dsp:sp>
    <dsp:sp modelId="{BCF6399A-C9C3-4BBC-A5C8-6612A54E09E3}">
      <dsp:nvSpPr>
        <dsp:cNvPr id="0" name=""/>
        <dsp:cNvSpPr/>
      </dsp:nvSpPr>
      <dsp:spPr>
        <a:xfrm>
          <a:off x="807719" y="1898823"/>
          <a:ext cx="32308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0BB3C-5081-4367-847E-CF576325F820}">
      <dsp:nvSpPr>
        <dsp:cNvPr id="0" name=""/>
        <dsp:cNvSpPr/>
      </dsp:nvSpPr>
      <dsp:spPr>
        <a:xfrm>
          <a:off x="868298" y="1944033"/>
          <a:ext cx="3170300" cy="904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IGST 18%</a:t>
          </a:r>
          <a:endParaRPr lang="en-IN" sz="4100" kern="1200" dirty="0"/>
        </a:p>
      </dsp:txBody>
      <dsp:txXfrm>
        <a:off x="868298" y="1944033"/>
        <a:ext cx="3170300" cy="904201"/>
      </dsp:txXfrm>
    </dsp:sp>
    <dsp:sp modelId="{9128369B-C445-476E-8C94-99719BD2CA1C}">
      <dsp:nvSpPr>
        <dsp:cNvPr id="0" name=""/>
        <dsp:cNvSpPr/>
      </dsp:nvSpPr>
      <dsp:spPr>
        <a:xfrm>
          <a:off x="807719" y="2848235"/>
          <a:ext cx="32308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467E3BD-FA18-4AF9-8B34-C62252271D14}">
      <dsp:nvSpPr>
        <dsp:cNvPr id="0" name=""/>
        <dsp:cNvSpPr/>
      </dsp:nvSpPr>
      <dsp:spPr>
        <a:xfrm>
          <a:off x="868298" y="2893445"/>
          <a:ext cx="3170300" cy="904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/>
            <a:t>Total</a:t>
          </a:r>
          <a:endParaRPr lang="en-IN" sz="4100" b="1" kern="1200" dirty="0"/>
        </a:p>
      </dsp:txBody>
      <dsp:txXfrm>
        <a:off x="868298" y="2893445"/>
        <a:ext cx="3170300" cy="904201"/>
      </dsp:txXfrm>
    </dsp:sp>
    <dsp:sp modelId="{9935F5AF-8E21-4CE6-B611-B007F374EB76}">
      <dsp:nvSpPr>
        <dsp:cNvPr id="0" name=""/>
        <dsp:cNvSpPr/>
      </dsp:nvSpPr>
      <dsp:spPr>
        <a:xfrm>
          <a:off x="807719" y="3797647"/>
          <a:ext cx="32308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0E1D1-04D3-419D-AC7A-B7A6FC57E7F0}">
      <dsp:nvSpPr>
        <dsp:cNvPr id="0" name=""/>
        <dsp:cNvSpPr/>
      </dsp:nvSpPr>
      <dsp:spPr>
        <a:xfrm>
          <a:off x="0" y="0"/>
          <a:ext cx="49082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F1144-C862-40D2-A9E4-93DF102E9119}">
      <dsp:nvSpPr>
        <dsp:cNvPr id="0" name=""/>
        <dsp:cNvSpPr/>
      </dsp:nvSpPr>
      <dsp:spPr>
        <a:xfrm>
          <a:off x="0" y="0"/>
          <a:ext cx="1518997" cy="3971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Export </a:t>
          </a:r>
          <a:endParaRPr lang="en-IN" sz="3600" kern="1200" dirty="0"/>
        </a:p>
      </dsp:txBody>
      <dsp:txXfrm>
        <a:off x="0" y="0"/>
        <a:ext cx="1518997" cy="3971749"/>
      </dsp:txXfrm>
    </dsp:sp>
    <dsp:sp modelId="{7B27CA1E-7869-4108-B1D8-9A3B14A29451}">
      <dsp:nvSpPr>
        <dsp:cNvPr id="0" name=""/>
        <dsp:cNvSpPr/>
      </dsp:nvSpPr>
      <dsp:spPr>
        <a:xfrm>
          <a:off x="1582483" y="180357"/>
          <a:ext cx="3322410" cy="3607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>
              <a:solidFill>
                <a:srgbClr val="6AC6AC"/>
              </a:solidFill>
            </a:rPr>
            <a:t>No Refund </a:t>
          </a:r>
          <a:r>
            <a:rPr lang="en-US" sz="5600" kern="1200" dirty="0"/>
            <a:t>claim required</a:t>
          </a:r>
          <a:endParaRPr lang="en-IN" sz="5600" kern="1200" dirty="0"/>
        </a:p>
      </dsp:txBody>
      <dsp:txXfrm>
        <a:off x="1582483" y="180357"/>
        <a:ext cx="3322410" cy="3607154"/>
      </dsp:txXfrm>
    </dsp:sp>
    <dsp:sp modelId="{E964A8BD-FB24-4102-B951-40869705982A}">
      <dsp:nvSpPr>
        <dsp:cNvPr id="0" name=""/>
        <dsp:cNvSpPr/>
      </dsp:nvSpPr>
      <dsp:spPr>
        <a:xfrm>
          <a:off x="1518997" y="3787512"/>
          <a:ext cx="33858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ECE2522-AB95-4838-9748-6CE494E3DF7F}">
      <dsp:nvSpPr>
        <dsp:cNvPr id="0" name=""/>
        <dsp:cNvSpPr/>
      </dsp:nvSpPr>
      <dsp:spPr>
        <a:xfrm rot="5400000">
          <a:off x="367541" y="5953851"/>
          <a:ext cx="1104356" cy="1837623"/>
        </a:xfrm>
        <a:prstGeom prst="corner">
          <a:avLst>
            <a:gd name="adj1" fmla="val 16120"/>
            <a:gd name="adj2" fmla="val 16110"/>
          </a:avLst>
        </a:prstGeom>
        <a:solidFill>
          <a:srgbClr val="10173A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C8894C-21A4-4B07-BA79-755A4AB7337D}">
      <dsp:nvSpPr>
        <dsp:cNvPr id="0" name=""/>
        <dsp:cNvSpPr/>
      </dsp:nvSpPr>
      <dsp:spPr>
        <a:xfrm>
          <a:off x="183197" y="6502904"/>
          <a:ext cx="1659016" cy="1454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rgbClr val="10173A"/>
              </a:solidFill>
            </a:rPr>
            <a:t>Create Facility for PvtWH</a:t>
          </a:r>
          <a:endParaRPr lang="en-IN" sz="2800" kern="1200" dirty="0">
            <a:solidFill>
              <a:srgbClr val="10173A"/>
            </a:solidFill>
          </a:endParaRPr>
        </a:p>
      </dsp:txBody>
      <dsp:txXfrm>
        <a:off x="183197" y="6502904"/>
        <a:ext cx="1659016" cy="1454225"/>
      </dsp:txXfrm>
    </dsp:sp>
    <dsp:sp modelId="{D76C7D4B-7261-46FB-85A6-3C4064210C32}">
      <dsp:nvSpPr>
        <dsp:cNvPr id="0" name=""/>
        <dsp:cNvSpPr/>
      </dsp:nvSpPr>
      <dsp:spPr>
        <a:xfrm>
          <a:off x="1529192" y="5818563"/>
          <a:ext cx="313022" cy="313022"/>
        </a:xfrm>
        <a:prstGeom prst="triangle">
          <a:avLst>
            <a:gd name="adj" fmla="val 100000"/>
          </a:avLst>
        </a:prstGeom>
        <a:solidFill>
          <a:srgbClr val="6AC6AC"/>
        </a:solidFill>
        <a:ln w="25400" cap="flat" cmpd="sng" algn="ctr">
          <a:solidFill>
            <a:srgbClr val="6AC6A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4032C1-4F84-44FA-B50C-80CFE534060B}">
      <dsp:nvSpPr>
        <dsp:cNvPr id="0" name=""/>
        <dsp:cNvSpPr/>
      </dsp:nvSpPr>
      <dsp:spPr>
        <a:xfrm rot="5400000">
          <a:off x="2398502" y="5451287"/>
          <a:ext cx="1104356" cy="1837623"/>
        </a:xfrm>
        <a:prstGeom prst="corner">
          <a:avLst>
            <a:gd name="adj1" fmla="val 16120"/>
            <a:gd name="adj2" fmla="val 16110"/>
          </a:avLst>
        </a:prstGeom>
        <a:solidFill>
          <a:srgbClr val="10173A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BBD0D7-4FC8-4359-8553-DC75A6F325CA}">
      <dsp:nvSpPr>
        <dsp:cNvPr id="0" name=""/>
        <dsp:cNvSpPr/>
      </dsp:nvSpPr>
      <dsp:spPr>
        <a:xfrm>
          <a:off x="2214158" y="6000341"/>
          <a:ext cx="1659016" cy="1454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rgbClr val="10173A"/>
              </a:solidFill>
            </a:rPr>
            <a:t>Apply and Obtain MOOWRs License</a:t>
          </a:r>
          <a:endParaRPr lang="en-IN" sz="2800" kern="1200" dirty="0">
            <a:solidFill>
              <a:srgbClr val="10173A"/>
            </a:solidFill>
          </a:endParaRPr>
        </a:p>
      </dsp:txBody>
      <dsp:txXfrm>
        <a:off x="2214158" y="6000341"/>
        <a:ext cx="1659016" cy="1454225"/>
      </dsp:txXfrm>
    </dsp:sp>
    <dsp:sp modelId="{F4081EA4-1656-4DA5-8FFB-AFD5806EE325}">
      <dsp:nvSpPr>
        <dsp:cNvPr id="0" name=""/>
        <dsp:cNvSpPr/>
      </dsp:nvSpPr>
      <dsp:spPr>
        <a:xfrm>
          <a:off x="3560152" y="5315999"/>
          <a:ext cx="313022" cy="313022"/>
        </a:xfrm>
        <a:prstGeom prst="triangle">
          <a:avLst>
            <a:gd name="adj" fmla="val 100000"/>
          </a:avLst>
        </a:prstGeom>
        <a:solidFill>
          <a:srgbClr val="6AC6AC"/>
        </a:solidFill>
        <a:ln w="25400" cap="flat" cmpd="sng" algn="ctr">
          <a:solidFill>
            <a:srgbClr val="6AC6A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4B9531-D32B-47F8-9DD3-DC0FD08F93BF}">
      <dsp:nvSpPr>
        <dsp:cNvPr id="0" name=""/>
        <dsp:cNvSpPr/>
      </dsp:nvSpPr>
      <dsp:spPr>
        <a:xfrm rot="5400000">
          <a:off x="4429463" y="4948724"/>
          <a:ext cx="1104356" cy="1837623"/>
        </a:xfrm>
        <a:prstGeom prst="corner">
          <a:avLst>
            <a:gd name="adj1" fmla="val 16120"/>
            <a:gd name="adj2" fmla="val 16110"/>
          </a:avLst>
        </a:prstGeom>
        <a:solidFill>
          <a:srgbClr val="10173A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8462A1-BEC1-4A71-8A54-5AC6FA389B39}">
      <dsp:nvSpPr>
        <dsp:cNvPr id="0" name=""/>
        <dsp:cNvSpPr/>
      </dsp:nvSpPr>
      <dsp:spPr>
        <a:xfrm>
          <a:off x="4245118" y="5497778"/>
          <a:ext cx="1659016" cy="1454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rgbClr val="10173A"/>
              </a:solidFill>
            </a:rPr>
            <a:t>Convert Your Factory (or Part) into a Pvt. Warehouse</a:t>
          </a:r>
          <a:endParaRPr lang="en-IN" sz="2800" kern="1200" dirty="0">
            <a:solidFill>
              <a:srgbClr val="10173A"/>
            </a:solidFill>
          </a:endParaRPr>
        </a:p>
      </dsp:txBody>
      <dsp:txXfrm>
        <a:off x="4245118" y="5497778"/>
        <a:ext cx="1659016" cy="1454225"/>
      </dsp:txXfrm>
    </dsp:sp>
    <dsp:sp modelId="{6C6897A2-F11F-4EF2-BDC4-35FCF122E148}">
      <dsp:nvSpPr>
        <dsp:cNvPr id="0" name=""/>
        <dsp:cNvSpPr/>
      </dsp:nvSpPr>
      <dsp:spPr>
        <a:xfrm>
          <a:off x="5591113" y="4813436"/>
          <a:ext cx="313022" cy="313022"/>
        </a:xfrm>
        <a:prstGeom prst="triangle">
          <a:avLst>
            <a:gd name="adj" fmla="val 100000"/>
          </a:avLst>
        </a:prstGeom>
        <a:solidFill>
          <a:srgbClr val="6AC6AC"/>
        </a:solidFill>
        <a:ln w="25400" cap="flat" cmpd="sng" algn="ctr">
          <a:solidFill>
            <a:srgbClr val="6AC6A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8B1A30-5FAA-41B5-956B-271872A7ACD3}">
      <dsp:nvSpPr>
        <dsp:cNvPr id="0" name=""/>
        <dsp:cNvSpPr/>
      </dsp:nvSpPr>
      <dsp:spPr>
        <a:xfrm rot="5400000">
          <a:off x="6460424" y="4446161"/>
          <a:ext cx="1104356" cy="1837623"/>
        </a:xfrm>
        <a:prstGeom prst="corner">
          <a:avLst>
            <a:gd name="adj1" fmla="val 16120"/>
            <a:gd name="adj2" fmla="val 16110"/>
          </a:avLst>
        </a:prstGeom>
        <a:solidFill>
          <a:srgbClr val="10173A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5F0DC8-8627-492E-83E1-F814AC9E4FF6}">
      <dsp:nvSpPr>
        <dsp:cNvPr id="0" name=""/>
        <dsp:cNvSpPr/>
      </dsp:nvSpPr>
      <dsp:spPr>
        <a:xfrm>
          <a:off x="6276079" y="4995214"/>
          <a:ext cx="1659016" cy="1454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rgbClr val="10173A"/>
              </a:solidFill>
            </a:rPr>
            <a:t>Transfer Import Cargo from Port to Factory </a:t>
          </a:r>
          <a:endParaRPr lang="en-IN" sz="2800" kern="1200" dirty="0">
            <a:solidFill>
              <a:srgbClr val="10173A"/>
            </a:solidFill>
          </a:endParaRPr>
        </a:p>
      </dsp:txBody>
      <dsp:txXfrm>
        <a:off x="6276079" y="4995214"/>
        <a:ext cx="1659016" cy="1454225"/>
      </dsp:txXfrm>
    </dsp:sp>
    <dsp:sp modelId="{A3B1D27F-1345-465A-B17E-C9EA8D8FF480}">
      <dsp:nvSpPr>
        <dsp:cNvPr id="0" name=""/>
        <dsp:cNvSpPr/>
      </dsp:nvSpPr>
      <dsp:spPr>
        <a:xfrm>
          <a:off x="7622074" y="4310873"/>
          <a:ext cx="313022" cy="313022"/>
        </a:xfrm>
        <a:prstGeom prst="triangle">
          <a:avLst>
            <a:gd name="adj" fmla="val 100000"/>
          </a:avLst>
        </a:prstGeom>
        <a:solidFill>
          <a:srgbClr val="6AC6AC"/>
        </a:solidFill>
        <a:ln w="25400" cap="flat" cmpd="sng" algn="ctr">
          <a:solidFill>
            <a:srgbClr val="6AC6A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CDA9C9-97AD-41BC-8F13-1C4E5C8C4ECB}">
      <dsp:nvSpPr>
        <dsp:cNvPr id="0" name=""/>
        <dsp:cNvSpPr/>
      </dsp:nvSpPr>
      <dsp:spPr>
        <a:xfrm rot="5400000">
          <a:off x="8491385" y="3943597"/>
          <a:ext cx="1104356" cy="1837623"/>
        </a:xfrm>
        <a:prstGeom prst="corner">
          <a:avLst>
            <a:gd name="adj1" fmla="val 16120"/>
            <a:gd name="adj2" fmla="val 16110"/>
          </a:avLst>
        </a:prstGeom>
        <a:solidFill>
          <a:srgbClr val="10173A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98603B-9F9F-460C-8520-35F55A8041A8}">
      <dsp:nvSpPr>
        <dsp:cNvPr id="0" name=""/>
        <dsp:cNvSpPr/>
      </dsp:nvSpPr>
      <dsp:spPr>
        <a:xfrm>
          <a:off x="8307040" y="4492651"/>
          <a:ext cx="1659016" cy="1454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rgbClr val="10173A"/>
              </a:solidFill>
            </a:rPr>
            <a:t>Manufacture Finished Goods  </a:t>
          </a:r>
          <a:endParaRPr lang="en-IN" sz="2800" kern="1200" dirty="0">
            <a:solidFill>
              <a:srgbClr val="10173A"/>
            </a:solidFill>
          </a:endParaRPr>
        </a:p>
      </dsp:txBody>
      <dsp:txXfrm>
        <a:off x="8307040" y="4492651"/>
        <a:ext cx="1659016" cy="1454225"/>
      </dsp:txXfrm>
    </dsp:sp>
    <dsp:sp modelId="{05321755-FF63-41DD-A278-74595C7532F1}">
      <dsp:nvSpPr>
        <dsp:cNvPr id="0" name=""/>
        <dsp:cNvSpPr/>
      </dsp:nvSpPr>
      <dsp:spPr>
        <a:xfrm>
          <a:off x="9653035" y="3808310"/>
          <a:ext cx="313022" cy="313022"/>
        </a:xfrm>
        <a:prstGeom prst="triangle">
          <a:avLst>
            <a:gd name="adj" fmla="val 100000"/>
          </a:avLst>
        </a:prstGeom>
        <a:solidFill>
          <a:srgbClr val="6AC6AC"/>
        </a:solidFill>
        <a:ln w="25400" cap="flat" cmpd="sng" algn="ctr">
          <a:solidFill>
            <a:srgbClr val="6AC6A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822609-93D9-492C-81F8-1F2D3022218E}">
      <dsp:nvSpPr>
        <dsp:cNvPr id="0" name=""/>
        <dsp:cNvSpPr/>
      </dsp:nvSpPr>
      <dsp:spPr>
        <a:xfrm rot="5400000">
          <a:off x="10522346" y="3441034"/>
          <a:ext cx="1104356" cy="1837623"/>
        </a:xfrm>
        <a:prstGeom prst="corner">
          <a:avLst>
            <a:gd name="adj1" fmla="val 16120"/>
            <a:gd name="adj2" fmla="val 16110"/>
          </a:avLst>
        </a:prstGeom>
        <a:solidFill>
          <a:srgbClr val="10173A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AD4AAB1-1D1B-4BD4-AF22-76E4CC3E6A52}">
      <dsp:nvSpPr>
        <dsp:cNvPr id="0" name=""/>
        <dsp:cNvSpPr/>
      </dsp:nvSpPr>
      <dsp:spPr>
        <a:xfrm>
          <a:off x="10338001" y="3990088"/>
          <a:ext cx="1659016" cy="1454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rgbClr val="10173A"/>
              </a:solidFill>
            </a:rPr>
            <a:t>Export Goods 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rgbClr val="10173A"/>
              </a:solidFill>
            </a:rPr>
            <a:t>Or Sale Domestically </a:t>
          </a:r>
          <a:endParaRPr lang="en-IN" sz="2800" kern="1200" dirty="0">
            <a:solidFill>
              <a:srgbClr val="10173A"/>
            </a:solidFill>
          </a:endParaRPr>
        </a:p>
      </dsp:txBody>
      <dsp:txXfrm>
        <a:off x="10338001" y="3990088"/>
        <a:ext cx="1659016" cy="1454225"/>
      </dsp:txXfrm>
    </dsp:sp>
    <dsp:sp modelId="{59549D53-2D3F-4955-8A91-C28263869269}">
      <dsp:nvSpPr>
        <dsp:cNvPr id="0" name=""/>
        <dsp:cNvSpPr/>
      </dsp:nvSpPr>
      <dsp:spPr>
        <a:xfrm>
          <a:off x="11683996" y="3305746"/>
          <a:ext cx="313022" cy="313022"/>
        </a:xfrm>
        <a:prstGeom prst="triangle">
          <a:avLst>
            <a:gd name="adj" fmla="val 100000"/>
          </a:avLst>
        </a:prstGeom>
        <a:solidFill>
          <a:srgbClr val="6AC6AC"/>
        </a:solidFill>
        <a:ln w="25400" cap="flat" cmpd="sng" algn="ctr">
          <a:solidFill>
            <a:srgbClr val="6AC6A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D4F148-0AF4-4A56-B466-6A6E97941287}">
      <dsp:nvSpPr>
        <dsp:cNvPr id="0" name=""/>
        <dsp:cNvSpPr/>
      </dsp:nvSpPr>
      <dsp:spPr>
        <a:xfrm rot="5400000">
          <a:off x="12553306" y="2938471"/>
          <a:ext cx="1104356" cy="1837623"/>
        </a:xfrm>
        <a:prstGeom prst="corner">
          <a:avLst>
            <a:gd name="adj1" fmla="val 16120"/>
            <a:gd name="adj2" fmla="val 16110"/>
          </a:avLst>
        </a:prstGeom>
        <a:solidFill>
          <a:srgbClr val="10173A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B54E2F-82B9-46F2-B7FE-9FC0B02A91D7}">
      <dsp:nvSpPr>
        <dsp:cNvPr id="0" name=""/>
        <dsp:cNvSpPr/>
      </dsp:nvSpPr>
      <dsp:spPr>
        <a:xfrm>
          <a:off x="12368962" y="3487524"/>
          <a:ext cx="1659016" cy="1454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rgbClr val="10173A"/>
              </a:solidFill>
            </a:rPr>
            <a:t>Pay BCD + IGST on Imported Goods Used for Domestic Sales </a:t>
          </a:r>
          <a:endParaRPr lang="en-IN" sz="2800" kern="1200" dirty="0">
            <a:solidFill>
              <a:srgbClr val="10173A"/>
            </a:solidFill>
          </a:endParaRPr>
        </a:p>
      </dsp:txBody>
      <dsp:txXfrm>
        <a:off x="12368962" y="3487524"/>
        <a:ext cx="1659016" cy="1454225"/>
      </dsp:txXfrm>
    </dsp:sp>
    <dsp:sp modelId="{00AD305A-31CD-443A-B925-7147D647208B}">
      <dsp:nvSpPr>
        <dsp:cNvPr id="0" name=""/>
        <dsp:cNvSpPr/>
      </dsp:nvSpPr>
      <dsp:spPr>
        <a:xfrm>
          <a:off x="13714957" y="2803183"/>
          <a:ext cx="313022" cy="313022"/>
        </a:xfrm>
        <a:prstGeom prst="triangle">
          <a:avLst>
            <a:gd name="adj" fmla="val 100000"/>
          </a:avLst>
        </a:prstGeom>
        <a:solidFill>
          <a:srgbClr val="6AC6AC"/>
        </a:solidFill>
        <a:ln w="25400" cap="flat" cmpd="sng" algn="ctr">
          <a:solidFill>
            <a:srgbClr val="6AC6A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1F860B-C6C6-4BF9-A1B7-E89545F32B69}">
      <dsp:nvSpPr>
        <dsp:cNvPr id="0" name=""/>
        <dsp:cNvSpPr/>
      </dsp:nvSpPr>
      <dsp:spPr>
        <a:xfrm rot="5400000">
          <a:off x="14584267" y="2435908"/>
          <a:ext cx="1104356" cy="1837623"/>
        </a:xfrm>
        <a:prstGeom prst="corner">
          <a:avLst>
            <a:gd name="adj1" fmla="val 16120"/>
            <a:gd name="adj2" fmla="val 16110"/>
          </a:avLst>
        </a:prstGeom>
        <a:solidFill>
          <a:srgbClr val="10173A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D7C886-45FE-49D8-AE3B-42D0BE17D059}">
      <dsp:nvSpPr>
        <dsp:cNvPr id="0" name=""/>
        <dsp:cNvSpPr/>
      </dsp:nvSpPr>
      <dsp:spPr>
        <a:xfrm>
          <a:off x="14399923" y="2984961"/>
          <a:ext cx="1659016" cy="1454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rgbClr val="10173A"/>
              </a:solidFill>
            </a:rPr>
            <a:t>BCD +IGST on Imported goods used in Exported Goods is waived</a:t>
          </a:r>
          <a:endParaRPr lang="en-IN" sz="2800" kern="1200" dirty="0">
            <a:solidFill>
              <a:srgbClr val="10173A"/>
            </a:solidFill>
          </a:endParaRPr>
        </a:p>
      </dsp:txBody>
      <dsp:txXfrm>
        <a:off x="14399923" y="2984961"/>
        <a:ext cx="1659016" cy="1454225"/>
      </dsp:txXfrm>
    </dsp:sp>
    <dsp:sp modelId="{3BCC830F-028F-4609-AA55-9763EC972473}">
      <dsp:nvSpPr>
        <dsp:cNvPr id="0" name=""/>
        <dsp:cNvSpPr/>
      </dsp:nvSpPr>
      <dsp:spPr>
        <a:xfrm>
          <a:off x="15745918" y="2300620"/>
          <a:ext cx="313022" cy="313022"/>
        </a:xfrm>
        <a:prstGeom prst="triangle">
          <a:avLst>
            <a:gd name="adj" fmla="val 100000"/>
          </a:avLst>
        </a:prstGeom>
        <a:solidFill>
          <a:srgbClr val="6AC6AC"/>
        </a:solidFill>
        <a:ln w="25400" cap="flat" cmpd="sng" algn="ctr">
          <a:solidFill>
            <a:srgbClr val="6AC6A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86C075-CA1C-43C3-AA92-DA4F356BDCC6}">
      <dsp:nvSpPr>
        <dsp:cNvPr id="0" name=""/>
        <dsp:cNvSpPr/>
      </dsp:nvSpPr>
      <dsp:spPr>
        <a:xfrm rot="5400000">
          <a:off x="16615228" y="1933344"/>
          <a:ext cx="1104356" cy="1837623"/>
        </a:xfrm>
        <a:prstGeom prst="corner">
          <a:avLst>
            <a:gd name="adj1" fmla="val 16120"/>
            <a:gd name="adj2" fmla="val 16110"/>
          </a:avLst>
        </a:prstGeom>
        <a:solidFill>
          <a:srgbClr val="10173A"/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6FBE6F-D044-4B88-A57C-DF2C102575D1}">
      <dsp:nvSpPr>
        <dsp:cNvPr id="0" name=""/>
        <dsp:cNvSpPr/>
      </dsp:nvSpPr>
      <dsp:spPr>
        <a:xfrm>
          <a:off x="16430884" y="2482398"/>
          <a:ext cx="1659016" cy="145422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>
              <a:solidFill>
                <a:srgbClr val="10173A"/>
              </a:solidFill>
            </a:rPr>
            <a:t>Keep Records and File Monthly Returns </a:t>
          </a:r>
          <a:endParaRPr lang="en-IN" sz="2800" kern="1200" dirty="0">
            <a:solidFill>
              <a:srgbClr val="10173A"/>
            </a:solidFill>
          </a:endParaRPr>
        </a:p>
      </dsp:txBody>
      <dsp:txXfrm>
        <a:off x="16430884" y="2482398"/>
        <a:ext cx="1659016" cy="145422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0E1D1-04D3-419D-AC7A-B7A6FC57E7F0}">
      <dsp:nvSpPr>
        <dsp:cNvPr id="0" name=""/>
        <dsp:cNvSpPr/>
      </dsp:nvSpPr>
      <dsp:spPr>
        <a:xfrm>
          <a:off x="0" y="0"/>
          <a:ext cx="4038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F1144-C862-40D2-A9E4-93DF102E9119}">
      <dsp:nvSpPr>
        <dsp:cNvPr id="0" name=""/>
        <dsp:cNvSpPr/>
      </dsp:nvSpPr>
      <dsp:spPr>
        <a:xfrm>
          <a:off x="0" y="0"/>
          <a:ext cx="807719" cy="3845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500" kern="1200" dirty="0"/>
        </a:p>
      </dsp:txBody>
      <dsp:txXfrm>
        <a:off x="0" y="0"/>
        <a:ext cx="807719" cy="3845909"/>
      </dsp:txXfrm>
    </dsp:sp>
    <dsp:sp modelId="{7B27CA1E-7869-4108-B1D8-9A3B14A29451}">
      <dsp:nvSpPr>
        <dsp:cNvPr id="0" name=""/>
        <dsp:cNvSpPr/>
      </dsp:nvSpPr>
      <dsp:spPr>
        <a:xfrm>
          <a:off x="868298" y="45210"/>
          <a:ext cx="3170300" cy="904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1,00,00,000</a:t>
          </a:r>
          <a:endParaRPr lang="en-IN" sz="4100" kern="1200" dirty="0"/>
        </a:p>
      </dsp:txBody>
      <dsp:txXfrm>
        <a:off x="868298" y="45210"/>
        <a:ext cx="3170300" cy="904201"/>
      </dsp:txXfrm>
    </dsp:sp>
    <dsp:sp modelId="{E964A8BD-FB24-4102-B951-40869705982A}">
      <dsp:nvSpPr>
        <dsp:cNvPr id="0" name=""/>
        <dsp:cNvSpPr/>
      </dsp:nvSpPr>
      <dsp:spPr>
        <a:xfrm>
          <a:off x="807719" y="949411"/>
          <a:ext cx="32308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10730-7143-4732-8BC1-F5606B9374A7}">
      <dsp:nvSpPr>
        <dsp:cNvPr id="0" name=""/>
        <dsp:cNvSpPr/>
      </dsp:nvSpPr>
      <dsp:spPr>
        <a:xfrm>
          <a:off x="868298" y="994621"/>
          <a:ext cx="3170300" cy="904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7,50,000</a:t>
          </a:r>
          <a:endParaRPr lang="en-IN" sz="4100" kern="1200" dirty="0"/>
        </a:p>
      </dsp:txBody>
      <dsp:txXfrm>
        <a:off x="868298" y="994621"/>
        <a:ext cx="3170300" cy="904201"/>
      </dsp:txXfrm>
    </dsp:sp>
    <dsp:sp modelId="{BCF6399A-C9C3-4BBC-A5C8-6612A54E09E3}">
      <dsp:nvSpPr>
        <dsp:cNvPr id="0" name=""/>
        <dsp:cNvSpPr/>
      </dsp:nvSpPr>
      <dsp:spPr>
        <a:xfrm>
          <a:off x="807719" y="1898823"/>
          <a:ext cx="32308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0BB3C-5081-4367-847E-CF576325F820}">
      <dsp:nvSpPr>
        <dsp:cNvPr id="0" name=""/>
        <dsp:cNvSpPr/>
      </dsp:nvSpPr>
      <dsp:spPr>
        <a:xfrm>
          <a:off x="868298" y="1944033"/>
          <a:ext cx="3170300" cy="904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19,35,000</a:t>
          </a:r>
          <a:endParaRPr lang="en-IN" sz="4100" kern="1200" dirty="0"/>
        </a:p>
      </dsp:txBody>
      <dsp:txXfrm>
        <a:off x="868298" y="1944033"/>
        <a:ext cx="3170300" cy="904201"/>
      </dsp:txXfrm>
    </dsp:sp>
    <dsp:sp modelId="{9128369B-C445-476E-8C94-99719BD2CA1C}">
      <dsp:nvSpPr>
        <dsp:cNvPr id="0" name=""/>
        <dsp:cNvSpPr/>
      </dsp:nvSpPr>
      <dsp:spPr>
        <a:xfrm>
          <a:off x="807719" y="2848235"/>
          <a:ext cx="32308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7143D-CA9F-4232-8A39-39775A40510F}">
      <dsp:nvSpPr>
        <dsp:cNvPr id="0" name=""/>
        <dsp:cNvSpPr/>
      </dsp:nvSpPr>
      <dsp:spPr>
        <a:xfrm>
          <a:off x="868298" y="2893445"/>
          <a:ext cx="3170300" cy="904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/>
            <a:t>1,26,85,000</a:t>
          </a:r>
          <a:endParaRPr lang="en-IN" sz="4100" b="1" kern="1200" dirty="0"/>
        </a:p>
      </dsp:txBody>
      <dsp:txXfrm>
        <a:off x="868298" y="2893445"/>
        <a:ext cx="3170300" cy="904201"/>
      </dsp:txXfrm>
    </dsp:sp>
    <dsp:sp modelId="{064F8BDE-09AC-47A4-83FB-B5DB70E912F8}">
      <dsp:nvSpPr>
        <dsp:cNvPr id="0" name=""/>
        <dsp:cNvSpPr/>
      </dsp:nvSpPr>
      <dsp:spPr>
        <a:xfrm>
          <a:off x="807719" y="3797647"/>
          <a:ext cx="32308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0E1D1-04D3-419D-AC7A-B7A6FC57E7F0}">
      <dsp:nvSpPr>
        <dsp:cNvPr id="0" name=""/>
        <dsp:cNvSpPr/>
      </dsp:nvSpPr>
      <dsp:spPr>
        <a:xfrm>
          <a:off x="0" y="0"/>
          <a:ext cx="4038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F1144-C862-40D2-A9E4-93DF102E9119}">
      <dsp:nvSpPr>
        <dsp:cNvPr id="0" name=""/>
        <dsp:cNvSpPr/>
      </dsp:nvSpPr>
      <dsp:spPr>
        <a:xfrm>
          <a:off x="0" y="0"/>
          <a:ext cx="807719" cy="3845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500" kern="1200" dirty="0"/>
        </a:p>
      </dsp:txBody>
      <dsp:txXfrm>
        <a:off x="0" y="0"/>
        <a:ext cx="807719" cy="3845909"/>
      </dsp:txXfrm>
    </dsp:sp>
    <dsp:sp modelId="{7B27CA1E-7869-4108-B1D8-9A3B14A29451}">
      <dsp:nvSpPr>
        <dsp:cNvPr id="0" name=""/>
        <dsp:cNvSpPr/>
      </dsp:nvSpPr>
      <dsp:spPr>
        <a:xfrm>
          <a:off x="868298" y="45210"/>
          <a:ext cx="3170300" cy="904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1,0</a:t>
          </a:r>
          <a:r>
            <a:rPr lang="en-US" sz="4100" kern="1200" dirty="0">
              <a:solidFill>
                <a:srgbClr val="6AC6AC"/>
              </a:solidFill>
            </a:rPr>
            <a:t>7,5</a:t>
          </a:r>
          <a:r>
            <a:rPr lang="en-US" sz="4100" kern="1200" dirty="0">
              <a:solidFill>
                <a:srgbClr val="10173A"/>
              </a:solidFill>
            </a:rPr>
            <a:t>0,</a:t>
          </a:r>
          <a:r>
            <a:rPr lang="en-US" sz="4100" kern="1200" dirty="0"/>
            <a:t>000</a:t>
          </a:r>
          <a:endParaRPr lang="en-IN" sz="4100" kern="1200" dirty="0"/>
        </a:p>
      </dsp:txBody>
      <dsp:txXfrm>
        <a:off x="868298" y="45210"/>
        <a:ext cx="3170300" cy="904201"/>
      </dsp:txXfrm>
    </dsp:sp>
    <dsp:sp modelId="{E964A8BD-FB24-4102-B951-40869705982A}">
      <dsp:nvSpPr>
        <dsp:cNvPr id="0" name=""/>
        <dsp:cNvSpPr/>
      </dsp:nvSpPr>
      <dsp:spPr>
        <a:xfrm>
          <a:off x="807719" y="949411"/>
          <a:ext cx="32308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10730-7143-4732-8BC1-F5606B9374A7}">
      <dsp:nvSpPr>
        <dsp:cNvPr id="0" name=""/>
        <dsp:cNvSpPr/>
      </dsp:nvSpPr>
      <dsp:spPr>
        <a:xfrm>
          <a:off x="868298" y="994621"/>
          <a:ext cx="3170300" cy="904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-</a:t>
          </a:r>
          <a:endParaRPr lang="en-IN" sz="4100" kern="1200" dirty="0"/>
        </a:p>
      </dsp:txBody>
      <dsp:txXfrm>
        <a:off x="868298" y="994621"/>
        <a:ext cx="3170300" cy="904201"/>
      </dsp:txXfrm>
    </dsp:sp>
    <dsp:sp modelId="{BCF6399A-C9C3-4BBC-A5C8-6612A54E09E3}">
      <dsp:nvSpPr>
        <dsp:cNvPr id="0" name=""/>
        <dsp:cNvSpPr/>
      </dsp:nvSpPr>
      <dsp:spPr>
        <a:xfrm>
          <a:off x="807719" y="1898823"/>
          <a:ext cx="32308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0BB3C-5081-4367-847E-CF576325F820}">
      <dsp:nvSpPr>
        <dsp:cNvPr id="0" name=""/>
        <dsp:cNvSpPr/>
      </dsp:nvSpPr>
      <dsp:spPr>
        <a:xfrm>
          <a:off x="868298" y="1944033"/>
          <a:ext cx="3170300" cy="904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solidFill>
                <a:srgbClr val="10173A"/>
              </a:solidFill>
            </a:rPr>
            <a:t>19,35,000</a:t>
          </a:r>
          <a:endParaRPr lang="en-IN" sz="4100" kern="1200" dirty="0">
            <a:solidFill>
              <a:srgbClr val="10173A"/>
            </a:solidFill>
          </a:endParaRPr>
        </a:p>
      </dsp:txBody>
      <dsp:txXfrm>
        <a:off x="868298" y="1944033"/>
        <a:ext cx="3170300" cy="904201"/>
      </dsp:txXfrm>
    </dsp:sp>
    <dsp:sp modelId="{9128369B-C445-476E-8C94-99719BD2CA1C}">
      <dsp:nvSpPr>
        <dsp:cNvPr id="0" name=""/>
        <dsp:cNvSpPr/>
      </dsp:nvSpPr>
      <dsp:spPr>
        <a:xfrm>
          <a:off x="807719" y="2848235"/>
          <a:ext cx="32308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7143D-CA9F-4232-8A39-39775A40510F}">
      <dsp:nvSpPr>
        <dsp:cNvPr id="0" name=""/>
        <dsp:cNvSpPr/>
      </dsp:nvSpPr>
      <dsp:spPr>
        <a:xfrm>
          <a:off x="868298" y="2893445"/>
          <a:ext cx="3170300" cy="904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/>
            <a:t>1,26,85,000</a:t>
          </a:r>
          <a:endParaRPr lang="en-IN" sz="4100" b="1" kern="1200" dirty="0"/>
        </a:p>
      </dsp:txBody>
      <dsp:txXfrm>
        <a:off x="868298" y="2893445"/>
        <a:ext cx="3170300" cy="904201"/>
      </dsp:txXfrm>
    </dsp:sp>
    <dsp:sp modelId="{064F8BDE-09AC-47A4-83FB-B5DB70E912F8}">
      <dsp:nvSpPr>
        <dsp:cNvPr id="0" name=""/>
        <dsp:cNvSpPr/>
      </dsp:nvSpPr>
      <dsp:spPr>
        <a:xfrm>
          <a:off x="807719" y="3797647"/>
          <a:ext cx="32308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0E1D1-04D3-419D-AC7A-B7A6FC57E7F0}">
      <dsp:nvSpPr>
        <dsp:cNvPr id="0" name=""/>
        <dsp:cNvSpPr/>
      </dsp:nvSpPr>
      <dsp:spPr>
        <a:xfrm>
          <a:off x="0" y="0"/>
          <a:ext cx="40385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F1144-C862-40D2-A9E4-93DF102E9119}">
      <dsp:nvSpPr>
        <dsp:cNvPr id="0" name=""/>
        <dsp:cNvSpPr/>
      </dsp:nvSpPr>
      <dsp:spPr>
        <a:xfrm>
          <a:off x="0" y="0"/>
          <a:ext cx="807719" cy="3845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247650" rIns="247650" bIns="247650" numCol="1" spcCol="1270" anchor="t" anchorCtr="0">
          <a:noAutofit/>
        </a:bodyPr>
        <a:lstStyle/>
        <a:p>
          <a:pPr marL="0" lvl="0" indent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6500" kern="1200" dirty="0"/>
        </a:p>
      </dsp:txBody>
      <dsp:txXfrm>
        <a:off x="0" y="0"/>
        <a:ext cx="807719" cy="3845909"/>
      </dsp:txXfrm>
    </dsp:sp>
    <dsp:sp modelId="{7B27CA1E-7869-4108-B1D8-9A3B14A29451}">
      <dsp:nvSpPr>
        <dsp:cNvPr id="0" name=""/>
        <dsp:cNvSpPr/>
      </dsp:nvSpPr>
      <dsp:spPr>
        <a:xfrm>
          <a:off x="868298" y="45210"/>
          <a:ext cx="3170300" cy="904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1,0</a:t>
          </a:r>
          <a:r>
            <a:rPr lang="en-US" sz="4100" kern="1200" dirty="0">
              <a:solidFill>
                <a:srgbClr val="6AC6AC"/>
              </a:solidFill>
            </a:rPr>
            <a:t>7,5</a:t>
          </a:r>
          <a:r>
            <a:rPr lang="en-US" sz="4100" kern="1200" dirty="0">
              <a:solidFill>
                <a:srgbClr val="10173A"/>
              </a:solidFill>
            </a:rPr>
            <a:t>0,</a:t>
          </a:r>
          <a:r>
            <a:rPr lang="en-US" sz="4100" kern="1200" dirty="0"/>
            <a:t>000</a:t>
          </a:r>
          <a:endParaRPr lang="en-IN" sz="4100" kern="1200" dirty="0"/>
        </a:p>
      </dsp:txBody>
      <dsp:txXfrm>
        <a:off x="868298" y="45210"/>
        <a:ext cx="3170300" cy="904201"/>
      </dsp:txXfrm>
    </dsp:sp>
    <dsp:sp modelId="{E964A8BD-FB24-4102-B951-40869705982A}">
      <dsp:nvSpPr>
        <dsp:cNvPr id="0" name=""/>
        <dsp:cNvSpPr/>
      </dsp:nvSpPr>
      <dsp:spPr>
        <a:xfrm>
          <a:off x="807719" y="949411"/>
          <a:ext cx="32308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710730-7143-4732-8BC1-F5606B9374A7}">
      <dsp:nvSpPr>
        <dsp:cNvPr id="0" name=""/>
        <dsp:cNvSpPr/>
      </dsp:nvSpPr>
      <dsp:spPr>
        <a:xfrm>
          <a:off x="868298" y="994621"/>
          <a:ext cx="3170300" cy="904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/>
            <a:t>-</a:t>
          </a:r>
          <a:endParaRPr lang="en-IN" sz="4100" kern="1200" dirty="0"/>
        </a:p>
      </dsp:txBody>
      <dsp:txXfrm>
        <a:off x="868298" y="994621"/>
        <a:ext cx="3170300" cy="904201"/>
      </dsp:txXfrm>
    </dsp:sp>
    <dsp:sp modelId="{BCF6399A-C9C3-4BBC-A5C8-6612A54E09E3}">
      <dsp:nvSpPr>
        <dsp:cNvPr id="0" name=""/>
        <dsp:cNvSpPr/>
      </dsp:nvSpPr>
      <dsp:spPr>
        <a:xfrm>
          <a:off x="807719" y="1898823"/>
          <a:ext cx="32308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30BB3C-5081-4367-847E-CF576325F820}">
      <dsp:nvSpPr>
        <dsp:cNvPr id="0" name=""/>
        <dsp:cNvSpPr/>
      </dsp:nvSpPr>
      <dsp:spPr>
        <a:xfrm>
          <a:off x="868298" y="1944033"/>
          <a:ext cx="3170300" cy="904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kern="1200" dirty="0">
              <a:solidFill>
                <a:srgbClr val="10173A"/>
              </a:solidFill>
            </a:rPr>
            <a:t>-</a:t>
          </a:r>
          <a:endParaRPr lang="en-IN" sz="4100" kern="1200" dirty="0">
            <a:solidFill>
              <a:srgbClr val="10173A"/>
            </a:solidFill>
          </a:endParaRPr>
        </a:p>
      </dsp:txBody>
      <dsp:txXfrm>
        <a:off x="868298" y="1944033"/>
        <a:ext cx="3170300" cy="904201"/>
      </dsp:txXfrm>
    </dsp:sp>
    <dsp:sp modelId="{9128369B-C445-476E-8C94-99719BD2CA1C}">
      <dsp:nvSpPr>
        <dsp:cNvPr id="0" name=""/>
        <dsp:cNvSpPr/>
      </dsp:nvSpPr>
      <dsp:spPr>
        <a:xfrm>
          <a:off x="807719" y="2848235"/>
          <a:ext cx="32308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B7143D-CA9F-4232-8A39-39775A40510F}">
      <dsp:nvSpPr>
        <dsp:cNvPr id="0" name=""/>
        <dsp:cNvSpPr/>
      </dsp:nvSpPr>
      <dsp:spPr>
        <a:xfrm>
          <a:off x="868298" y="2893445"/>
          <a:ext cx="3170300" cy="904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156210" rIns="156210" bIns="156210" numCol="1" spcCol="1270" anchor="t" anchorCtr="0">
          <a:noAutofit/>
        </a:bodyPr>
        <a:lstStyle/>
        <a:p>
          <a:pPr marL="0" lvl="0" indent="0" algn="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100" b="1" kern="1200" dirty="0"/>
            <a:t>1,07,50,000</a:t>
          </a:r>
          <a:endParaRPr lang="en-IN" sz="4100" b="1" kern="1200" dirty="0"/>
        </a:p>
      </dsp:txBody>
      <dsp:txXfrm>
        <a:off x="868298" y="2893445"/>
        <a:ext cx="3170300" cy="904201"/>
      </dsp:txXfrm>
    </dsp:sp>
    <dsp:sp modelId="{064F8BDE-09AC-47A4-83FB-B5DB70E912F8}">
      <dsp:nvSpPr>
        <dsp:cNvPr id="0" name=""/>
        <dsp:cNvSpPr/>
      </dsp:nvSpPr>
      <dsp:spPr>
        <a:xfrm>
          <a:off x="807719" y="3797647"/>
          <a:ext cx="323087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0E1D1-04D3-419D-AC7A-B7A6FC57E7F0}">
      <dsp:nvSpPr>
        <dsp:cNvPr id="0" name=""/>
        <dsp:cNvSpPr/>
      </dsp:nvSpPr>
      <dsp:spPr>
        <a:xfrm>
          <a:off x="0" y="0"/>
          <a:ext cx="49082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F1144-C862-40D2-A9E4-93DF102E9119}">
      <dsp:nvSpPr>
        <dsp:cNvPr id="0" name=""/>
        <dsp:cNvSpPr/>
      </dsp:nvSpPr>
      <dsp:spPr>
        <a:xfrm>
          <a:off x="0" y="0"/>
          <a:ext cx="981641" cy="3971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BCD</a:t>
          </a:r>
          <a:endParaRPr lang="en-IN" sz="3300" kern="1200" dirty="0"/>
        </a:p>
      </dsp:txBody>
      <dsp:txXfrm>
        <a:off x="0" y="0"/>
        <a:ext cx="981641" cy="3971749"/>
      </dsp:txXfrm>
    </dsp:sp>
    <dsp:sp modelId="{7B27CA1E-7869-4108-B1D8-9A3B14A29451}">
      <dsp:nvSpPr>
        <dsp:cNvPr id="0" name=""/>
        <dsp:cNvSpPr/>
      </dsp:nvSpPr>
      <dsp:spPr>
        <a:xfrm>
          <a:off x="1055264" y="180357"/>
          <a:ext cx="3852942" cy="3607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Import Duty of Rs. 7.5 L is Cost </a:t>
          </a:r>
          <a:endParaRPr lang="en-IN" sz="5600" kern="1200" dirty="0"/>
        </a:p>
      </dsp:txBody>
      <dsp:txXfrm>
        <a:off x="1055264" y="180357"/>
        <a:ext cx="3852942" cy="3607154"/>
      </dsp:txXfrm>
    </dsp:sp>
    <dsp:sp modelId="{E964A8BD-FB24-4102-B951-40869705982A}">
      <dsp:nvSpPr>
        <dsp:cNvPr id="0" name=""/>
        <dsp:cNvSpPr/>
      </dsp:nvSpPr>
      <dsp:spPr>
        <a:xfrm>
          <a:off x="981641" y="3787512"/>
          <a:ext cx="39265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0E1D1-04D3-419D-AC7A-B7A6FC57E7F0}">
      <dsp:nvSpPr>
        <dsp:cNvPr id="0" name=""/>
        <dsp:cNvSpPr/>
      </dsp:nvSpPr>
      <dsp:spPr>
        <a:xfrm>
          <a:off x="0" y="0"/>
          <a:ext cx="49082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F1144-C862-40D2-A9E4-93DF102E9119}">
      <dsp:nvSpPr>
        <dsp:cNvPr id="0" name=""/>
        <dsp:cNvSpPr/>
      </dsp:nvSpPr>
      <dsp:spPr>
        <a:xfrm>
          <a:off x="0" y="0"/>
          <a:ext cx="981641" cy="3971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BCD + IGST </a:t>
          </a:r>
          <a:endParaRPr lang="en-IN" sz="3100" kern="1200" dirty="0"/>
        </a:p>
      </dsp:txBody>
      <dsp:txXfrm>
        <a:off x="0" y="0"/>
        <a:ext cx="981641" cy="3971749"/>
      </dsp:txXfrm>
    </dsp:sp>
    <dsp:sp modelId="{7B27CA1E-7869-4108-B1D8-9A3B14A29451}">
      <dsp:nvSpPr>
        <dsp:cNvPr id="0" name=""/>
        <dsp:cNvSpPr/>
      </dsp:nvSpPr>
      <dsp:spPr>
        <a:xfrm>
          <a:off x="1055264" y="180357"/>
          <a:ext cx="3852942" cy="3607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790" tIns="224790" rIns="224790" bIns="224790" numCol="1" spcCol="1270" anchor="t" anchorCtr="0">
          <a:noAutofit/>
        </a:bodyPr>
        <a:lstStyle/>
        <a:p>
          <a:pPr marL="0" lvl="0" indent="0" algn="l" defTabSz="2622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900" kern="1200" dirty="0"/>
            <a:t>Blockage of Working Capital</a:t>
          </a:r>
          <a:endParaRPr lang="en-IN" sz="5900" kern="1200" dirty="0"/>
        </a:p>
      </dsp:txBody>
      <dsp:txXfrm>
        <a:off x="1055264" y="180357"/>
        <a:ext cx="3852942" cy="3607154"/>
      </dsp:txXfrm>
    </dsp:sp>
    <dsp:sp modelId="{E964A8BD-FB24-4102-B951-40869705982A}">
      <dsp:nvSpPr>
        <dsp:cNvPr id="0" name=""/>
        <dsp:cNvSpPr/>
      </dsp:nvSpPr>
      <dsp:spPr>
        <a:xfrm>
          <a:off x="981641" y="3787512"/>
          <a:ext cx="39265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0E1D1-04D3-419D-AC7A-B7A6FC57E7F0}">
      <dsp:nvSpPr>
        <dsp:cNvPr id="0" name=""/>
        <dsp:cNvSpPr/>
      </dsp:nvSpPr>
      <dsp:spPr>
        <a:xfrm>
          <a:off x="0" y="0"/>
          <a:ext cx="49082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F1144-C862-40D2-A9E4-93DF102E9119}">
      <dsp:nvSpPr>
        <dsp:cNvPr id="0" name=""/>
        <dsp:cNvSpPr/>
      </dsp:nvSpPr>
      <dsp:spPr>
        <a:xfrm>
          <a:off x="0" y="0"/>
          <a:ext cx="1518997" cy="3971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t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Export </a:t>
          </a:r>
          <a:endParaRPr lang="en-IN" sz="3600" kern="1200" dirty="0"/>
        </a:p>
      </dsp:txBody>
      <dsp:txXfrm>
        <a:off x="0" y="0"/>
        <a:ext cx="1518997" cy="3971749"/>
      </dsp:txXfrm>
    </dsp:sp>
    <dsp:sp modelId="{7B27CA1E-7869-4108-B1D8-9A3B14A29451}">
      <dsp:nvSpPr>
        <dsp:cNvPr id="0" name=""/>
        <dsp:cNvSpPr/>
      </dsp:nvSpPr>
      <dsp:spPr>
        <a:xfrm>
          <a:off x="1582483" y="180357"/>
          <a:ext cx="3322410" cy="3607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/>
            <a:t>Refund of IGST is to be claimed </a:t>
          </a:r>
          <a:endParaRPr lang="en-IN" sz="5600" kern="1200" dirty="0"/>
        </a:p>
      </dsp:txBody>
      <dsp:txXfrm>
        <a:off x="1582483" y="180357"/>
        <a:ext cx="3322410" cy="3607154"/>
      </dsp:txXfrm>
    </dsp:sp>
    <dsp:sp modelId="{E964A8BD-FB24-4102-B951-40869705982A}">
      <dsp:nvSpPr>
        <dsp:cNvPr id="0" name=""/>
        <dsp:cNvSpPr/>
      </dsp:nvSpPr>
      <dsp:spPr>
        <a:xfrm>
          <a:off x="1518997" y="3787512"/>
          <a:ext cx="338589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0E1D1-04D3-419D-AC7A-B7A6FC57E7F0}">
      <dsp:nvSpPr>
        <dsp:cNvPr id="0" name=""/>
        <dsp:cNvSpPr/>
      </dsp:nvSpPr>
      <dsp:spPr>
        <a:xfrm>
          <a:off x="0" y="0"/>
          <a:ext cx="49082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F1144-C862-40D2-A9E4-93DF102E9119}">
      <dsp:nvSpPr>
        <dsp:cNvPr id="0" name=""/>
        <dsp:cNvSpPr/>
      </dsp:nvSpPr>
      <dsp:spPr>
        <a:xfrm>
          <a:off x="0" y="0"/>
          <a:ext cx="981641" cy="3971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BCD</a:t>
          </a:r>
          <a:endParaRPr lang="en-IN" sz="3300" kern="1200" dirty="0"/>
        </a:p>
      </dsp:txBody>
      <dsp:txXfrm>
        <a:off x="0" y="0"/>
        <a:ext cx="981641" cy="3971749"/>
      </dsp:txXfrm>
    </dsp:sp>
    <dsp:sp modelId="{7B27CA1E-7869-4108-B1D8-9A3B14A29451}">
      <dsp:nvSpPr>
        <dsp:cNvPr id="0" name=""/>
        <dsp:cNvSpPr/>
      </dsp:nvSpPr>
      <dsp:spPr>
        <a:xfrm>
          <a:off x="1055264" y="180357"/>
          <a:ext cx="3852942" cy="3607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5260" tIns="175260" rIns="175260" bIns="175260" numCol="1" spcCol="1270" anchor="t" anchorCtr="0">
          <a:noAutofit/>
        </a:bodyPr>
        <a:lstStyle/>
        <a:p>
          <a:pPr marL="0" lvl="0" indent="0" algn="l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600" kern="1200" dirty="0"/>
            <a:t>Import Duty of Rs. 7.5 L is </a:t>
          </a:r>
          <a:r>
            <a:rPr lang="en-US" sz="4600" kern="1200" dirty="0">
              <a:solidFill>
                <a:srgbClr val="6AC6AC"/>
              </a:solidFill>
            </a:rPr>
            <a:t>Not Cost </a:t>
          </a:r>
          <a:r>
            <a:rPr lang="en-US" sz="4600" kern="1200" dirty="0"/>
            <a:t>if used for Export </a:t>
          </a:r>
          <a:endParaRPr lang="en-IN" sz="4600" kern="1200" dirty="0"/>
        </a:p>
      </dsp:txBody>
      <dsp:txXfrm>
        <a:off x="1055264" y="180357"/>
        <a:ext cx="3852942" cy="3607154"/>
      </dsp:txXfrm>
    </dsp:sp>
    <dsp:sp modelId="{E964A8BD-FB24-4102-B951-40869705982A}">
      <dsp:nvSpPr>
        <dsp:cNvPr id="0" name=""/>
        <dsp:cNvSpPr/>
      </dsp:nvSpPr>
      <dsp:spPr>
        <a:xfrm>
          <a:off x="981641" y="3787512"/>
          <a:ext cx="39265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680E1D1-04D3-419D-AC7A-B7A6FC57E7F0}">
      <dsp:nvSpPr>
        <dsp:cNvPr id="0" name=""/>
        <dsp:cNvSpPr/>
      </dsp:nvSpPr>
      <dsp:spPr>
        <a:xfrm>
          <a:off x="0" y="0"/>
          <a:ext cx="490820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0F1144-C862-40D2-A9E4-93DF102E9119}">
      <dsp:nvSpPr>
        <dsp:cNvPr id="0" name=""/>
        <dsp:cNvSpPr/>
      </dsp:nvSpPr>
      <dsp:spPr>
        <a:xfrm>
          <a:off x="0" y="0"/>
          <a:ext cx="981641" cy="39717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8110" tIns="118110" rIns="118110" bIns="118110" numCol="1" spcCol="1270" anchor="t" anchorCtr="0">
          <a:noAutofit/>
        </a:bodyPr>
        <a:lstStyle/>
        <a:p>
          <a:pPr marL="0" lvl="0" indent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BCD + IGST </a:t>
          </a:r>
          <a:endParaRPr lang="en-IN" sz="3100" kern="1200" dirty="0"/>
        </a:p>
      </dsp:txBody>
      <dsp:txXfrm>
        <a:off x="0" y="0"/>
        <a:ext cx="981641" cy="3971749"/>
      </dsp:txXfrm>
    </dsp:sp>
    <dsp:sp modelId="{7B27CA1E-7869-4108-B1D8-9A3B14A29451}">
      <dsp:nvSpPr>
        <dsp:cNvPr id="0" name=""/>
        <dsp:cNvSpPr/>
      </dsp:nvSpPr>
      <dsp:spPr>
        <a:xfrm>
          <a:off x="1055264" y="180357"/>
          <a:ext cx="3852942" cy="36071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marL="0" lvl="0" indent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600" kern="1200" dirty="0">
              <a:solidFill>
                <a:srgbClr val="6AC6AC"/>
              </a:solidFill>
            </a:rPr>
            <a:t>No </a:t>
          </a:r>
          <a:r>
            <a:rPr lang="en-US" sz="5600" kern="1200" dirty="0"/>
            <a:t>Blockage of Working Capital</a:t>
          </a:r>
          <a:endParaRPr lang="en-IN" sz="5600" kern="1200" dirty="0"/>
        </a:p>
      </dsp:txBody>
      <dsp:txXfrm>
        <a:off x="1055264" y="180357"/>
        <a:ext cx="3852942" cy="3607154"/>
      </dsp:txXfrm>
    </dsp:sp>
    <dsp:sp modelId="{E964A8BD-FB24-4102-B951-40869705982A}">
      <dsp:nvSpPr>
        <dsp:cNvPr id="0" name=""/>
        <dsp:cNvSpPr/>
      </dsp:nvSpPr>
      <dsp:spPr>
        <a:xfrm>
          <a:off x="981641" y="3787512"/>
          <a:ext cx="3926565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C0E9BD-E122-4654-A565-9B9A7E8D3FD4}" type="datetimeFigureOut">
              <a:rPr lang="en-IN" smtClean="0"/>
              <a:t>24/05/25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7388" y="1143000"/>
            <a:ext cx="5483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7CEBB2-FE48-49D8-8F0A-A2D2E25BB3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9439607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CEBB2-FE48-49D8-8F0A-A2D2E25BB3D4}" type="slidenum">
              <a:rPr lang="en-IN" smtClean="0"/>
              <a:t>13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968214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CEBB2-FE48-49D8-8F0A-A2D2E25BB3D4}" type="slidenum">
              <a:rPr lang="en-IN" smtClean="0"/>
              <a:t>30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598554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4AE35-897B-2133-7BDA-35952DB17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690E91-39F2-61C8-3A8D-2775237BBA4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2067A9-83C0-7082-FF03-08FE1CEA25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39B14-6C5B-3F0F-9785-3A1D3B950D9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CEBB2-FE48-49D8-8F0A-A2D2E25BB3D4}" type="slidenum">
              <a:rPr lang="en-IN" smtClean="0"/>
              <a:t>32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258690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89AEE8-D1C8-BAFA-07D2-0EF393D5D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BF14C2-0CFE-99C4-78C0-33D1F1A3EF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3E8929-339C-6AF2-2748-66E1D37C8D8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142F12-AB0E-BDD1-9AB1-A35F5B1699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CEBB2-FE48-49D8-8F0A-A2D2E25BB3D4}" type="slidenum">
              <a:rPr lang="en-IN" smtClean="0"/>
              <a:t>33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183874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DDA78B-F557-8056-235F-BE6B949906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DA29FB0-6842-833D-67D3-B5E61667849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FB35686-A0A1-E126-1EA1-90CD26D52EB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19BE3F-91A3-D657-0E87-3E02E673E4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CEBB2-FE48-49D8-8F0A-A2D2E25BB3D4}" type="slidenum">
              <a:rPr lang="en-IN" smtClean="0"/>
              <a:t>34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13635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4C682A-5695-6426-E29D-1FCEEBF8A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78096C4-A328-B994-72E0-66F5E579F0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1323FF9-25E0-9B27-30F1-25C8CB3526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900976-123A-24E7-982D-1F12613AC2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7CEBB2-FE48-49D8-8F0A-A2D2E25BB3D4}" type="slidenum">
              <a:rPr lang="en-IN" smtClean="0"/>
              <a:t>35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703142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5306" y="2130426"/>
            <a:ext cx="19553465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50612" y="3886200"/>
            <a:ext cx="16102853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150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3004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4506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6008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7511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901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805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92017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6677955" y="274639"/>
            <a:ext cx="5175917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0204" y="274639"/>
            <a:ext cx="151443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17163" y="4406901"/>
            <a:ext cx="19553465" cy="1362075"/>
          </a:xfrm>
        </p:spPr>
        <p:txBody>
          <a:bodyPr anchor="t"/>
          <a:lstStyle>
            <a:lvl1pPr algn="l">
              <a:defRPr sz="10063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17163" y="2906714"/>
            <a:ext cx="19553465" cy="1500187"/>
          </a:xfrm>
        </p:spPr>
        <p:txBody>
          <a:bodyPr anchor="b"/>
          <a:lstStyle>
            <a:lvl1pPr marL="0" indent="0">
              <a:buNone/>
              <a:defRPr sz="5032">
                <a:solidFill>
                  <a:schemeClr val="tx1">
                    <a:tint val="75000"/>
                  </a:schemeClr>
                </a:solidFill>
              </a:defRPr>
            </a:lvl1pPr>
            <a:lvl2pPr marL="1150224" indent="0">
              <a:buNone/>
              <a:defRPr sz="4528">
                <a:solidFill>
                  <a:schemeClr val="tx1">
                    <a:tint val="75000"/>
                  </a:schemeClr>
                </a:solidFill>
              </a:defRPr>
            </a:lvl2pPr>
            <a:lvl3pPr marL="2300448" indent="0">
              <a:buNone/>
              <a:defRPr sz="4025">
                <a:solidFill>
                  <a:schemeClr val="tx1">
                    <a:tint val="75000"/>
                  </a:schemeClr>
                </a:solidFill>
              </a:defRPr>
            </a:lvl3pPr>
            <a:lvl4pPr marL="3450671" indent="0">
              <a:buNone/>
              <a:defRPr sz="3522">
                <a:solidFill>
                  <a:schemeClr val="tx1">
                    <a:tint val="75000"/>
                  </a:schemeClr>
                </a:solidFill>
              </a:defRPr>
            </a:lvl4pPr>
            <a:lvl5pPr marL="4600895" indent="0">
              <a:buNone/>
              <a:defRPr sz="3522">
                <a:solidFill>
                  <a:schemeClr val="tx1">
                    <a:tint val="75000"/>
                  </a:schemeClr>
                </a:solidFill>
              </a:defRPr>
            </a:lvl5pPr>
            <a:lvl6pPr marL="5751119" indent="0">
              <a:buNone/>
              <a:defRPr sz="3522">
                <a:solidFill>
                  <a:schemeClr val="tx1">
                    <a:tint val="75000"/>
                  </a:schemeClr>
                </a:solidFill>
              </a:defRPr>
            </a:lvl6pPr>
            <a:lvl7pPr marL="6901343" indent="0">
              <a:buNone/>
              <a:defRPr sz="3522">
                <a:solidFill>
                  <a:schemeClr val="tx1">
                    <a:tint val="75000"/>
                  </a:schemeClr>
                </a:solidFill>
              </a:defRPr>
            </a:lvl7pPr>
            <a:lvl8pPr marL="8051566" indent="0">
              <a:buNone/>
              <a:defRPr sz="3522">
                <a:solidFill>
                  <a:schemeClr val="tx1">
                    <a:tint val="75000"/>
                  </a:schemeClr>
                </a:solidFill>
              </a:defRPr>
            </a:lvl8pPr>
            <a:lvl9pPr marL="9201790" indent="0">
              <a:buNone/>
              <a:defRPr sz="352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0204" y="1600201"/>
            <a:ext cx="10160134" cy="4525963"/>
          </a:xfrm>
        </p:spPr>
        <p:txBody>
          <a:bodyPr/>
          <a:lstStyle>
            <a:lvl1pPr>
              <a:defRPr sz="7044"/>
            </a:lvl1pPr>
            <a:lvl2pPr>
              <a:defRPr sz="6038"/>
            </a:lvl2pPr>
            <a:lvl3pPr>
              <a:defRPr sz="5032"/>
            </a:lvl3pPr>
            <a:lvl4pPr>
              <a:defRPr sz="4528"/>
            </a:lvl4pPr>
            <a:lvl5pPr>
              <a:defRPr sz="4528"/>
            </a:lvl5pPr>
            <a:lvl6pPr>
              <a:defRPr sz="4528"/>
            </a:lvl6pPr>
            <a:lvl7pPr>
              <a:defRPr sz="4528"/>
            </a:lvl7pPr>
            <a:lvl8pPr>
              <a:defRPr sz="4528"/>
            </a:lvl8pPr>
            <a:lvl9pPr>
              <a:defRPr sz="45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693739" y="1600201"/>
            <a:ext cx="10160134" cy="4525963"/>
          </a:xfrm>
        </p:spPr>
        <p:txBody>
          <a:bodyPr/>
          <a:lstStyle>
            <a:lvl1pPr>
              <a:defRPr sz="7044"/>
            </a:lvl1pPr>
            <a:lvl2pPr>
              <a:defRPr sz="6038"/>
            </a:lvl2pPr>
            <a:lvl3pPr>
              <a:defRPr sz="5032"/>
            </a:lvl3pPr>
            <a:lvl4pPr>
              <a:defRPr sz="4528"/>
            </a:lvl4pPr>
            <a:lvl5pPr>
              <a:defRPr sz="4528"/>
            </a:lvl5pPr>
            <a:lvl6pPr>
              <a:defRPr sz="4528"/>
            </a:lvl6pPr>
            <a:lvl7pPr>
              <a:defRPr sz="4528"/>
            </a:lvl7pPr>
            <a:lvl8pPr>
              <a:defRPr sz="4528"/>
            </a:lvl8pPr>
            <a:lvl9pPr>
              <a:defRPr sz="452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0204" y="1535113"/>
            <a:ext cx="10164129" cy="639762"/>
          </a:xfrm>
        </p:spPr>
        <p:txBody>
          <a:bodyPr anchor="b"/>
          <a:lstStyle>
            <a:lvl1pPr marL="0" indent="0">
              <a:buNone/>
              <a:defRPr sz="6038" b="1"/>
            </a:lvl1pPr>
            <a:lvl2pPr marL="1150224" indent="0">
              <a:buNone/>
              <a:defRPr sz="5032" b="1"/>
            </a:lvl2pPr>
            <a:lvl3pPr marL="2300448" indent="0">
              <a:buNone/>
              <a:defRPr sz="4528" b="1"/>
            </a:lvl3pPr>
            <a:lvl4pPr marL="3450671" indent="0">
              <a:buNone/>
              <a:defRPr sz="4025" b="1"/>
            </a:lvl4pPr>
            <a:lvl5pPr marL="4600895" indent="0">
              <a:buNone/>
              <a:defRPr sz="4025" b="1"/>
            </a:lvl5pPr>
            <a:lvl6pPr marL="5751119" indent="0">
              <a:buNone/>
              <a:defRPr sz="4025" b="1"/>
            </a:lvl6pPr>
            <a:lvl7pPr marL="6901343" indent="0">
              <a:buNone/>
              <a:defRPr sz="4025" b="1"/>
            </a:lvl7pPr>
            <a:lvl8pPr marL="8051566" indent="0">
              <a:buNone/>
              <a:defRPr sz="4025" b="1"/>
            </a:lvl8pPr>
            <a:lvl9pPr marL="9201790" indent="0">
              <a:buNone/>
              <a:defRPr sz="40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0204" y="2174875"/>
            <a:ext cx="10164129" cy="3951288"/>
          </a:xfrm>
        </p:spPr>
        <p:txBody>
          <a:bodyPr/>
          <a:lstStyle>
            <a:lvl1pPr>
              <a:defRPr sz="6038"/>
            </a:lvl1pPr>
            <a:lvl2pPr>
              <a:defRPr sz="5032"/>
            </a:lvl2pPr>
            <a:lvl3pPr>
              <a:defRPr sz="4528"/>
            </a:lvl3pPr>
            <a:lvl4pPr>
              <a:defRPr sz="4025"/>
            </a:lvl4pPr>
            <a:lvl5pPr>
              <a:defRPr sz="4025"/>
            </a:lvl5pPr>
            <a:lvl6pPr>
              <a:defRPr sz="4025"/>
            </a:lvl6pPr>
            <a:lvl7pPr>
              <a:defRPr sz="4025"/>
            </a:lvl7pPr>
            <a:lvl8pPr>
              <a:defRPr sz="4025"/>
            </a:lvl8pPr>
            <a:lvl9pPr>
              <a:defRPr sz="40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1685753" y="1535113"/>
            <a:ext cx="10168121" cy="639762"/>
          </a:xfrm>
        </p:spPr>
        <p:txBody>
          <a:bodyPr anchor="b"/>
          <a:lstStyle>
            <a:lvl1pPr marL="0" indent="0">
              <a:buNone/>
              <a:defRPr sz="6038" b="1"/>
            </a:lvl1pPr>
            <a:lvl2pPr marL="1150224" indent="0">
              <a:buNone/>
              <a:defRPr sz="5032" b="1"/>
            </a:lvl2pPr>
            <a:lvl3pPr marL="2300448" indent="0">
              <a:buNone/>
              <a:defRPr sz="4528" b="1"/>
            </a:lvl3pPr>
            <a:lvl4pPr marL="3450671" indent="0">
              <a:buNone/>
              <a:defRPr sz="4025" b="1"/>
            </a:lvl4pPr>
            <a:lvl5pPr marL="4600895" indent="0">
              <a:buNone/>
              <a:defRPr sz="4025" b="1"/>
            </a:lvl5pPr>
            <a:lvl6pPr marL="5751119" indent="0">
              <a:buNone/>
              <a:defRPr sz="4025" b="1"/>
            </a:lvl6pPr>
            <a:lvl7pPr marL="6901343" indent="0">
              <a:buNone/>
              <a:defRPr sz="4025" b="1"/>
            </a:lvl7pPr>
            <a:lvl8pPr marL="8051566" indent="0">
              <a:buNone/>
              <a:defRPr sz="4025" b="1"/>
            </a:lvl8pPr>
            <a:lvl9pPr marL="9201790" indent="0">
              <a:buNone/>
              <a:defRPr sz="402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1685753" y="2174875"/>
            <a:ext cx="10168121" cy="3951288"/>
          </a:xfrm>
        </p:spPr>
        <p:txBody>
          <a:bodyPr/>
          <a:lstStyle>
            <a:lvl1pPr>
              <a:defRPr sz="6038"/>
            </a:lvl1pPr>
            <a:lvl2pPr>
              <a:defRPr sz="5032"/>
            </a:lvl2pPr>
            <a:lvl3pPr>
              <a:defRPr sz="4528"/>
            </a:lvl3pPr>
            <a:lvl4pPr>
              <a:defRPr sz="4025"/>
            </a:lvl4pPr>
            <a:lvl5pPr>
              <a:defRPr sz="4025"/>
            </a:lvl5pPr>
            <a:lvl6pPr>
              <a:defRPr sz="4025"/>
            </a:lvl6pPr>
            <a:lvl7pPr>
              <a:defRPr sz="4025"/>
            </a:lvl7pPr>
            <a:lvl8pPr>
              <a:defRPr sz="4025"/>
            </a:lvl8pPr>
            <a:lvl9pPr>
              <a:defRPr sz="40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0205" y="273050"/>
            <a:ext cx="7568183" cy="1162050"/>
          </a:xfrm>
        </p:spPr>
        <p:txBody>
          <a:bodyPr anchor="b"/>
          <a:lstStyle>
            <a:lvl1pPr algn="l">
              <a:defRPr sz="503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93955" y="273051"/>
            <a:ext cx="12859918" cy="5853113"/>
          </a:xfrm>
        </p:spPr>
        <p:txBody>
          <a:bodyPr/>
          <a:lstStyle>
            <a:lvl1pPr>
              <a:defRPr sz="8051"/>
            </a:lvl1pPr>
            <a:lvl2pPr>
              <a:defRPr sz="7044"/>
            </a:lvl2pPr>
            <a:lvl3pPr>
              <a:defRPr sz="6038"/>
            </a:lvl3pPr>
            <a:lvl4pPr>
              <a:defRPr sz="5032"/>
            </a:lvl4pPr>
            <a:lvl5pPr>
              <a:defRPr sz="5032"/>
            </a:lvl5pPr>
            <a:lvl6pPr>
              <a:defRPr sz="5032"/>
            </a:lvl6pPr>
            <a:lvl7pPr>
              <a:defRPr sz="5032"/>
            </a:lvl7pPr>
            <a:lvl8pPr>
              <a:defRPr sz="5032"/>
            </a:lvl8pPr>
            <a:lvl9pPr>
              <a:defRPr sz="5032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0205" y="1435101"/>
            <a:ext cx="7568183" cy="4691063"/>
          </a:xfrm>
        </p:spPr>
        <p:txBody>
          <a:bodyPr/>
          <a:lstStyle>
            <a:lvl1pPr marL="0" indent="0">
              <a:buNone/>
              <a:defRPr sz="3522"/>
            </a:lvl1pPr>
            <a:lvl2pPr marL="1150224" indent="0">
              <a:buNone/>
              <a:defRPr sz="3019"/>
            </a:lvl2pPr>
            <a:lvl3pPr marL="2300448" indent="0">
              <a:buNone/>
              <a:defRPr sz="2516"/>
            </a:lvl3pPr>
            <a:lvl4pPr marL="3450671" indent="0">
              <a:buNone/>
              <a:defRPr sz="2264"/>
            </a:lvl4pPr>
            <a:lvl5pPr marL="4600895" indent="0">
              <a:buNone/>
              <a:defRPr sz="2264"/>
            </a:lvl5pPr>
            <a:lvl6pPr marL="5751119" indent="0">
              <a:buNone/>
              <a:defRPr sz="2264"/>
            </a:lvl6pPr>
            <a:lvl7pPr marL="6901343" indent="0">
              <a:buNone/>
              <a:defRPr sz="2264"/>
            </a:lvl7pPr>
            <a:lvl8pPr marL="8051566" indent="0">
              <a:buNone/>
              <a:defRPr sz="2264"/>
            </a:lvl8pPr>
            <a:lvl9pPr marL="9201790" indent="0">
              <a:buNone/>
              <a:defRPr sz="226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960" y="4800600"/>
            <a:ext cx="13802446" cy="566738"/>
          </a:xfrm>
        </p:spPr>
        <p:txBody>
          <a:bodyPr anchor="b"/>
          <a:lstStyle>
            <a:lvl1pPr algn="l">
              <a:defRPr sz="5032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08960" y="612775"/>
            <a:ext cx="13802446" cy="4114800"/>
          </a:xfrm>
        </p:spPr>
        <p:txBody>
          <a:bodyPr/>
          <a:lstStyle>
            <a:lvl1pPr marL="0" indent="0">
              <a:buNone/>
              <a:defRPr sz="8051"/>
            </a:lvl1pPr>
            <a:lvl2pPr marL="1150224" indent="0">
              <a:buNone/>
              <a:defRPr sz="7044"/>
            </a:lvl2pPr>
            <a:lvl3pPr marL="2300448" indent="0">
              <a:buNone/>
              <a:defRPr sz="6038"/>
            </a:lvl3pPr>
            <a:lvl4pPr marL="3450671" indent="0">
              <a:buNone/>
              <a:defRPr sz="5032"/>
            </a:lvl4pPr>
            <a:lvl5pPr marL="4600895" indent="0">
              <a:buNone/>
              <a:defRPr sz="5032"/>
            </a:lvl5pPr>
            <a:lvl6pPr marL="5751119" indent="0">
              <a:buNone/>
              <a:defRPr sz="5032"/>
            </a:lvl6pPr>
            <a:lvl7pPr marL="6901343" indent="0">
              <a:buNone/>
              <a:defRPr sz="5032"/>
            </a:lvl7pPr>
            <a:lvl8pPr marL="8051566" indent="0">
              <a:buNone/>
              <a:defRPr sz="5032"/>
            </a:lvl8pPr>
            <a:lvl9pPr marL="9201790" indent="0">
              <a:buNone/>
              <a:defRPr sz="5032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08960" y="5367338"/>
            <a:ext cx="13802446" cy="804862"/>
          </a:xfrm>
        </p:spPr>
        <p:txBody>
          <a:bodyPr/>
          <a:lstStyle>
            <a:lvl1pPr marL="0" indent="0">
              <a:buNone/>
              <a:defRPr sz="3522"/>
            </a:lvl1pPr>
            <a:lvl2pPr marL="1150224" indent="0">
              <a:buNone/>
              <a:defRPr sz="3019"/>
            </a:lvl2pPr>
            <a:lvl3pPr marL="2300448" indent="0">
              <a:buNone/>
              <a:defRPr sz="2516"/>
            </a:lvl3pPr>
            <a:lvl4pPr marL="3450671" indent="0">
              <a:buNone/>
              <a:defRPr sz="2264"/>
            </a:lvl4pPr>
            <a:lvl5pPr marL="4600895" indent="0">
              <a:buNone/>
              <a:defRPr sz="2264"/>
            </a:lvl5pPr>
            <a:lvl6pPr marL="5751119" indent="0">
              <a:buNone/>
              <a:defRPr sz="2264"/>
            </a:lvl6pPr>
            <a:lvl7pPr marL="6901343" indent="0">
              <a:buNone/>
              <a:defRPr sz="2264"/>
            </a:lvl7pPr>
            <a:lvl8pPr marL="8051566" indent="0">
              <a:buNone/>
              <a:defRPr sz="2264"/>
            </a:lvl8pPr>
            <a:lvl9pPr marL="9201790" indent="0">
              <a:buNone/>
              <a:defRPr sz="2264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5/24/25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50204" y="274638"/>
            <a:ext cx="20703669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0204" y="1600201"/>
            <a:ext cx="20703669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50204" y="6356351"/>
            <a:ext cx="53676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0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5/24/25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859726" y="6356351"/>
            <a:ext cx="72846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0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486255" y="6356351"/>
            <a:ext cx="536761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01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300448" rtl="0" eaLnBrk="1" latinLnBrk="0" hangingPunct="1">
        <a:spcBef>
          <a:spcPct val="0"/>
        </a:spcBef>
        <a:buNone/>
        <a:defRPr sz="110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62668" indent="-862668" algn="l" defTabSz="2300448" rtl="0" eaLnBrk="1" latinLnBrk="0" hangingPunct="1">
        <a:spcBef>
          <a:spcPct val="20000"/>
        </a:spcBef>
        <a:buFont typeface="Arial" pitchFamily="34" charset="0"/>
        <a:buChar char="•"/>
        <a:defRPr sz="8051" kern="1200">
          <a:solidFill>
            <a:schemeClr val="tx1"/>
          </a:solidFill>
          <a:latin typeface="+mn-lt"/>
          <a:ea typeface="+mn-ea"/>
          <a:cs typeface="+mn-cs"/>
        </a:defRPr>
      </a:lvl1pPr>
      <a:lvl2pPr marL="1869114" indent="-718890" algn="l" defTabSz="2300448" rtl="0" eaLnBrk="1" latinLnBrk="0" hangingPunct="1">
        <a:spcBef>
          <a:spcPct val="20000"/>
        </a:spcBef>
        <a:buFont typeface="Arial" pitchFamily="34" charset="0"/>
        <a:buChar char="–"/>
        <a:defRPr sz="7044" kern="1200">
          <a:solidFill>
            <a:schemeClr val="tx1"/>
          </a:solidFill>
          <a:latin typeface="+mn-lt"/>
          <a:ea typeface="+mn-ea"/>
          <a:cs typeface="+mn-cs"/>
        </a:defRPr>
      </a:lvl2pPr>
      <a:lvl3pPr marL="2875559" indent="-575112" algn="l" defTabSz="2300448" rtl="0" eaLnBrk="1" latinLnBrk="0" hangingPunct="1">
        <a:spcBef>
          <a:spcPct val="20000"/>
        </a:spcBef>
        <a:buFont typeface="Arial" pitchFamily="34" charset="0"/>
        <a:buChar char="•"/>
        <a:defRPr sz="6038" kern="1200">
          <a:solidFill>
            <a:schemeClr val="tx1"/>
          </a:solidFill>
          <a:latin typeface="+mn-lt"/>
          <a:ea typeface="+mn-ea"/>
          <a:cs typeface="+mn-cs"/>
        </a:defRPr>
      </a:lvl3pPr>
      <a:lvl4pPr marL="4025783" indent="-575112" algn="l" defTabSz="2300448" rtl="0" eaLnBrk="1" latinLnBrk="0" hangingPunct="1">
        <a:spcBef>
          <a:spcPct val="20000"/>
        </a:spcBef>
        <a:buFont typeface="Arial" pitchFamily="34" charset="0"/>
        <a:buChar char="–"/>
        <a:defRPr sz="5032" kern="1200">
          <a:solidFill>
            <a:schemeClr val="tx1"/>
          </a:solidFill>
          <a:latin typeface="+mn-lt"/>
          <a:ea typeface="+mn-ea"/>
          <a:cs typeface="+mn-cs"/>
        </a:defRPr>
      </a:lvl4pPr>
      <a:lvl5pPr marL="5176007" indent="-575112" algn="l" defTabSz="2300448" rtl="0" eaLnBrk="1" latinLnBrk="0" hangingPunct="1">
        <a:spcBef>
          <a:spcPct val="20000"/>
        </a:spcBef>
        <a:buFont typeface="Arial" pitchFamily="34" charset="0"/>
        <a:buChar char="»"/>
        <a:defRPr sz="5032" kern="1200">
          <a:solidFill>
            <a:schemeClr val="tx1"/>
          </a:solidFill>
          <a:latin typeface="+mn-lt"/>
          <a:ea typeface="+mn-ea"/>
          <a:cs typeface="+mn-cs"/>
        </a:defRPr>
      </a:lvl5pPr>
      <a:lvl6pPr marL="6326231" indent="-575112" algn="l" defTabSz="2300448" rtl="0" eaLnBrk="1" latinLnBrk="0" hangingPunct="1">
        <a:spcBef>
          <a:spcPct val="20000"/>
        </a:spcBef>
        <a:buFont typeface="Arial" pitchFamily="34" charset="0"/>
        <a:buChar char="•"/>
        <a:defRPr sz="5032" kern="1200">
          <a:solidFill>
            <a:schemeClr val="tx1"/>
          </a:solidFill>
          <a:latin typeface="+mn-lt"/>
          <a:ea typeface="+mn-ea"/>
          <a:cs typeface="+mn-cs"/>
        </a:defRPr>
      </a:lvl6pPr>
      <a:lvl7pPr marL="7476454" indent="-575112" algn="l" defTabSz="2300448" rtl="0" eaLnBrk="1" latinLnBrk="0" hangingPunct="1">
        <a:spcBef>
          <a:spcPct val="20000"/>
        </a:spcBef>
        <a:buFont typeface="Arial" pitchFamily="34" charset="0"/>
        <a:buChar char="•"/>
        <a:defRPr sz="5032" kern="1200">
          <a:solidFill>
            <a:schemeClr val="tx1"/>
          </a:solidFill>
          <a:latin typeface="+mn-lt"/>
          <a:ea typeface="+mn-ea"/>
          <a:cs typeface="+mn-cs"/>
        </a:defRPr>
      </a:lvl7pPr>
      <a:lvl8pPr marL="8626678" indent="-575112" algn="l" defTabSz="2300448" rtl="0" eaLnBrk="1" latinLnBrk="0" hangingPunct="1">
        <a:spcBef>
          <a:spcPct val="20000"/>
        </a:spcBef>
        <a:buFont typeface="Arial" pitchFamily="34" charset="0"/>
        <a:buChar char="•"/>
        <a:defRPr sz="5032" kern="1200">
          <a:solidFill>
            <a:schemeClr val="tx1"/>
          </a:solidFill>
          <a:latin typeface="+mn-lt"/>
          <a:ea typeface="+mn-ea"/>
          <a:cs typeface="+mn-cs"/>
        </a:defRPr>
      </a:lvl8pPr>
      <a:lvl9pPr marL="9776902" indent="-575112" algn="l" defTabSz="2300448" rtl="0" eaLnBrk="1" latinLnBrk="0" hangingPunct="1">
        <a:spcBef>
          <a:spcPct val="20000"/>
        </a:spcBef>
        <a:buFont typeface="Arial" pitchFamily="34" charset="0"/>
        <a:buChar char="•"/>
        <a:defRPr sz="50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300448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1pPr>
      <a:lvl2pPr marL="1150224" algn="l" defTabSz="2300448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2pPr>
      <a:lvl3pPr marL="2300448" algn="l" defTabSz="2300448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3pPr>
      <a:lvl4pPr marL="3450671" algn="l" defTabSz="2300448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4pPr>
      <a:lvl5pPr marL="4600895" algn="l" defTabSz="2300448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5pPr>
      <a:lvl6pPr marL="5751119" algn="l" defTabSz="2300448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6pPr>
      <a:lvl7pPr marL="6901343" algn="l" defTabSz="2300448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7pPr>
      <a:lvl8pPr marL="8051566" algn="l" defTabSz="2300448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8pPr>
      <a:lvl9pPr marL="9201790" algn="l" defTabSz="2300448" rtl="0" eaLnBrk="1" latinLnBrk="0" hangingPunct="1">
        <a:defRPr sz="452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microsoft.com/office/2007/relationships/hdphoto" Target="../media/hdphoto2.wdp"/><Relationship Id="rId7" Type="http://schemas.openxmlformats.org/officeDocument/2006/relationships/diagramColors" Target="../diagrams/colors11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3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18" Type="http://schemas.microsoft.com/office/2007/relationships/diagramDrawing" Target="../diagrams/drawing3.xml"/><Relationship Id="rId3" Type="http://schemas.microsoft.com/office/2007/relationships/hdphoto" Target="../media/hdphoto2.wdp"/><Relationship Id="rId21" Type="http://schemas.openxmlformats.org/officeDocument/2006/relationships/diagramQuickStyle" Target="../diagrams/quickStyle4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17" Type="http://schemas.openxmlformats.org/officeDocument/2006/relationships/diagramColors" Target="../diagrams/colors3.xml"/><Relationship Id="rId2" Type="http://schemas.openxmlformats.org/officeDocument/2006/relationships/image" Target="../media/image2.png"/><Relationship Id="rId16" Type="http://schemas.openxmlformats.org/officeDocument/2006/relationships/diagramQuickStyle" Target="../diagrams/quickStyle3.xml"/><Relationship Id="rId20" Type="http://schemas.openxmlformats.org/officeDocument/2006/relationships/diagramLayout" Target="../diagrams/layout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5" Type="http://schemas.openxmlformats.org/officeDocument/2006/relationships/diagramLayout" Target="../diagrams/layout3.xml"/><Relationship Id="rId23" Type="http://schemas.microsoft.com/office/2007/relationships/diagramDrawing" Target="../diagrams/drawing4.xml"/><Relationship Id="rId10" Type="http://schemas.openxmlformats.org/officeDocument/2006/relationships/diagramLayout" Target="../diagrams/layout2.xml"/><Relationship Id="rId19" Type="http://schemas.openxmlformats.org/officeDocument/2006/relationships/diagramData" Target="../diagrams/data4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Relationship Id="rId14" Type="http://schemas.openxmlformats.org/officeDocument/2006/relationships/diagramData" Target="../diagrams/data3.xml"/><Relationship Id="rId22" Type="http://schemas.openxmlformats.org/officeDocument/2006/relationships/diagramColors" Target="../diagrams/colors4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13" Type="http://schemas.microsoft.com/office/2007/relationships/diagramDrawing" Target="../diagrams/drawing6.xml"/><Relationship Id="rId18" Type="http://schemas.microsoft.com/office/2007/relationships/diagramDrawing" Target="../diagrams/drawing7.xml"/><Relationship Id="rId3" Type="http://schemas.microsoft.com/office/2007/relationships/hdphoto" Target="../media/hdphoto2.wdp"/><Relationship Id="rId7" Type="http://schemas.openxmlformats.org/officeDocument/2006/relationships/diagramColors" Target="../diagrams/colors5.xml"/><Relationship Id="rId12" Type="http://schemas.openxmlformats.org/officeDocument/2006/relationships/diagramColors" Target="../diagrams/colors6.xml"/><Relationship Id="rId17" Type="http://schemas.openxmlformats.org/officeDocument/2006/relationships/diagramColors" Target="../diagrams/colors7.xml"/><Relationship Id="rId2" Type="http://schemas.openxmlformats.org/officeDocument/2006/relationships/image" Target="../media/image2.png"/><Relationship Id="rId16" Type="http://schemas.openxmlformats.org/officeDocument/2006/relationships/diagramQuickStyle" Target="../diagrams/quickStyl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11" Type="http://schemas.openxmlformats.org/officeDocument/2006/relationships/diagramQuickStyle" Target="../diagrams/quickStyle6.xml"/><Relationship Id="rId5" Type="http://schemas.openxmlformats.org/officeDocument/2006/relationships/diagramLayout" Target="../diagrams/layout5.xml"/><Relationship Id="rId15" Type="http://schemas.openxmlformats.org/officeDocument/2006/relationships/diagramLayout" Target="../diagrams/layout7.xml"/><Relationship Id="rId10" Type="http://schemas.openxmlformats.org/officeDocument/2006/relationships/diagramLayout" Target="../diagrams/layout6.xml"/><Relationship Id="rId4" Type="http://schemas.openxmlformats.org/officeDocument/2006/relationships/diagramData" Target="../diagrams/data5.xml"/><Relationship Id="rId9" Type="http://schemas.openxmlformats.org/officeDocument/2006/relationships/diagramData" Target="../diagrams/data6.xml"/><Relationship Id="rId14" Type="http://schemas.openxmlformats.org/officeDocument/2006/relationships/diagramData" Target="../diagrams/data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13" Type="http://schemas.microsoft.com/office/2007/relationships/diagramDrawing" Target="../diagrams/drawing9.xml"/><Relationship Id="rId18" Type="http://schemas.microsoft.com/office/2007/relationships/diagramDrawing" Target="../diagrams/drawing10.xml"/><Relationship Id="rId3" Type="http://schemas.microsoft.com/office/2007/relationships/hdphoto" Target="../media/hdphoto2.wdp"/><Relationship Id="rId7" Type="http://schemas.openxmlformats.org/officeDocument/2006/relationships/diagramColors" Target="../diagrams/colors8.xml"/><Relationship Id="rId12" Type="http://schemas.openxmlformats.org/officeDocument/2006/relationships/diagramColors" Target="../diagrams/colors9.xml"/><Relationship Id="rId17" Type="http://schemas.openxmlformats.org/officeDocument/2006/relationships/diagramColors" Target="../diagrams/colors10.xml"/><Relationship Id="rId2" Type="http://schemas.openxmlformats.org/officeDocument/2006/relationships/image" Target="../media/image2.png"/><Relationship Id="rId16" Type="http://schemas.openxmlformats.org/officeDocument/2006/relationships/diagramQuickStyle" Target="../diagrams/quickStyl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8.xml"/><Relationship Id="rId11" Type="http://schemas.openxmlformats.org/officeDocument/2006/relationships/diagramQuickStyle" Target="../diagrams/quickStyle9.xml"/><Relationship Id="rId5" Type="http://schemas.openxmlformats.org/officeDocument/2006/relationships/diagramLayout" Target="../diagrams/layout8.xml"/><Relationship Id="rId15" Type="http://schemas.openxmlformats.org/officeDocument/2006/relationships/diagramLayout" Target="../diagrams/layout10.xml"/><Relationship Id="rId10" Type="http://schemas.openxmlformats.org/officeDocument/2006/relationships/diagramLayout" Target="../diagrams/layout9.xml"/><Relationship Id="rId4" Type="http://schemas.openxmlformats.org/officeDocument/2006/relationships/diagramData" Target="../diagrams/data8.xml"/><Relationship Id="rId9" Type="http://schemas.openxmlformats.org/officeDocument/2006/relationships/diagramData" Target="../diagrams/data9.xml"/><Relationship Id="rId14" Type="http://schemas.openxmlformats.org/officeDocument/2006/relationships/diagramData" Target="../diagrams/data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7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A08EE882-7A20-64C7-3BEB-B8859AEC4CE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156" y="1917700"/>
            <a:ext cx="11601684" cy="10357102"/>
          </a:xfrm>
          <a:prstGeom prst="rect">
            <a:avLst/>
          </a:prstGeom>
        </p:spPr>
      </p:pic>
      <p:sp>
        <p:nvSpPr>
          <p:cNvPr id="2" name="TextBox 2"/>
          <p:cNvSpPr txBox="1"/>
          <p:nvPr/>
        </p:nvSpPr>
        <p:spPr>
          <a:xfrm>
            <a:off x="1210759" y="8629015"/>
            <a:ext cx="6655363" cy="984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200" spc="166" dirty="0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Punit Prajapati &amp; Co. </a:t>
            </a:r>
          </a:p>
          <a:p>
            <a:r>
              <a:rPr lang="en-US" sz="3200" spc="166" dirty="0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Ahmedabad I Rajkot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D211A09-02FA-00B6-73DE-BD078225962F}"/>
              </a:ext>
            </a:extLst>
          </p:cNvPr>
          <p:cNvGrpSpPr/>
          <p:nvPr/>
        </p:nvGrpSpPr>
        <p:grpSpPr>
          <a:xfrm>
            <a:off x="1190745" y="283969"/>
            <a:ext cx="16239211" cy="4453130"/>
            <a:chOff x="523573" y="2136986"/>
            <a:chExt cx="5688000" cy="2905971"/>
          </a:xfrm>
        </p:grpSpPr>
        <p:sp>
          <p:nvSpPr>
            <p:cNvPr id="3" name="TextBox 3"/>
            <p:cNvSpPr txBox="1"/>
            <p:nvPr/>
          </p:nvSpPr>
          <p:spPr>
            <a:xfrm>
              <a:off x="556846" y="2136986"/>
              <a:ext cx="5418083" cy="15647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3394"/>
                </a:lnSpc>
              </a:pPr>
              <a:endParaRPr lang="en-US" sz="4400" dirty="0">
                <a:solidFill>
                  <a:srgbClr val="6AC6AC"/>
                </a:solidFill>
                <a:latin typeface="Codec Pro Bold"/>
                <a:ea typeface="Codec Pro Bold"/>
                <a:cs typeface="Codec Pro Bold"/>
                <a:sym typeface="Codec Pro Bold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523573" y="2788946"/>
              <a:ext cx="5688000" cy="2254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endParaRPr lang="en-US" sz="7200" dirty="0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endParaRPr>
            </a:p>
            <a:p>
              <a:endParaRPr lang="en-US" sz="4400" dirty="0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endParaRPr>
            </a:p>
            <a:p>
              <a:endParaRPr lang="en-US" sz="4000" spc="200" dirty="0">
                <a:solidFill>
                  <a:srgbClr val="FFFFFF"/>
                </a:solidFill>
                <a:latin typeface="Arial" panose="020B0604020202020204" pitchFamily="34" charset="0"/>
                <a:ea typeface="Codec Pro Bold"/>
                <a:cs typeface="Arial" panose="020B0604020202020204" pitchFamily="34" charset="0"/>
                <a:sym typeface="Codec Pro Bold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2632411" y="751940"/>
            <a:ext cx="4121926" cy="2443877"/>
            <a:chOff x="0" y="0"/>
            <a:chExt cx="2184593" cy="1295239"/>
          </a:xfrm>
        </p:grpSpPr>
        <p:sp>
          <p:nvSpPr>
            <p:cNvPr id="7" name="TextBox 7"/>
            <p:cNvSpPr txBox="1"/>
            <p:nvPr/>
          </p:nvSpPr>
          <p:spPr>
            <a:xfrm>
              <a:off x="0" y="0"/>
              <a:ext cx="1710158" cy="203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endParaRPr lang="en-US" sz="2500" spc="-327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54541" y="883566"/>
              <a:ext cx="2130052" cy="411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403"/>
                </a:lnSpc>
              </a:pPr>
              <a:endParaRPr lang="en-US" sz="4000" spc="-141" dirty="0">
                <a:solidFill>
                  <a:srgbClr val="6AC6AC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210759" y="9402270"/>
            <a:ext cx="7813013" cy="716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12"/>
              </a:lnSpc>
            </a:pPr>
            <a:r>
              <a:rPr lang="en-US" sz="3600" spc="166" dirty="0">
                <a:solidFill>
                  <a:srgbClr val="6AC6AC"/>
                </a:solidFill>
                <a:latin typeface="Codec Pro"/>
                <a:ea typeface="Codec Pro"/>
                <a:cs typeface="Codec Pro"/>
                <a:sym typeface="Codec Pro"/>
              </a:rPr>
              <a:t>www.PunitPrajapati.com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40709A1-4D44-F534-B4CA-DD2C91FE43F6}"/>
              </a:ext>
            </a:extLst>
          </p:cNvPr>
          <p:cNvSpPr txBox="1"/>
          <p:nvPr/>
        </p:nvSpPr>
        <p:spPr>
          <a:xfrm>
            <a:off x="13467556" y="9297478"/>
            <a:ext cx="105902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spc="200" dirty="0">
                <a:solidFill>
                  <a:srgbClr val="FFFFFF"/>
                </a:solidFill>
                <a:latin typeface="Arial" panose="020B0604020202020204" pitchFamily="34" charset="0"/>
                <a:ea typeface="Codec Pro Bold"/>
                <a:cs typeface="Arial" panose="020B0604020202020204" pitchFamily="34" charset="0"/>
                <a:sym typeface="Codec Pro Bold"/>
              </a:rPr>
              <a:t>CA Punit Prajapati </a:t>
            </a:r>
            <a:endParaRPr lang="en-US" sz="4800" spc="200" dirty="0">
              <a:solidFill>
                <a:srgbClr val="FFFFFF"/>
              </a:solidFill>
              <a:latin typeface="Arial" panose="020B0604020202020204" pitchFamily="34" charset="0"/>
              <a:ea typeface="Codec Pro Bold"/>
              <a:cs typeface="Arial" panose="020B0604020202020204" pitchFamily="34" charset="0"/>
              <a:sym typeface="Codec Pro Bold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8E4E50-818D-3419-98D0-5E840C8739A3}"/>
              </a:ext>
            </a:extLst>
          </p:cNvPr>
          <p:cNvSpPr txBox="1"/>
          <p:nvPr/>
        </p:nvSpPr>
        <p:spPr>
          <a:xfrm>
            <a:off x="1190745" y="476628"/>
            <a:ext cx="9862199" cy="68634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800" dirty="0">
                <a:solidFill>
                  <a:schemeClr val="bg1"/>
                </a:solidFill>
                <a:latin typeface="Codec Pro Bold" panose="020B0604020202020204" charset="0"/>
              </a:rPr>
              <a:t>M</a:t>
            </a:r>
            <a:r>
              <a:rPr lang="en-US" sz="4400" dirty="0">
                <a:solidFill>
                  <a:srgbClr val="6AC6AC"/>
                </a:solidFill>
                <a:latin typeface="Codec Pro Bold" panose="020B0604020202020204" charset="0"/>
              </a:rPr>
              <a:t>anufacturing and </a:t>
            </a:r>
          </a:p>
          <a:p>
            <a:r>
              <a:rPr lang="en-US" sz="8800" dirty="0">
                <a:solidFill>
                  <a:schemeClr val="bg1"/>
                </a:solidFill>
                <a:latin typeface="Codec Pro Bold" panose="020B0604020202020204" charset="0"/>
              </a:rPr>
              <a:t>O</a:t>
            </a:r>
            <a:r>
              <a:rPr lang="en-US" sz="4400" dirty="0">
                <a:solidFill>
                  <a:srgbClr val="6AC6AC"/>
                </a:solidFill>
                <a:latin typeface="Codec Pro Bold" panose="020B0604020202020204" charset="0"/>
              </a:rPr>
              <a:t>ther </a:t>
            </a:r>
          </a:p>
          <a:p>
            <a:r>
              <a:rPr lang="en-US" sz="8800" dirty="0">
                <a:solidFill>
                  <a:schemeClr val="bg1"/>
                </a:solidFill>
                <a:latin typeface="Codec Pro Bold" panose="020B0604020202020204" charset="0"/>
              </a:rPr>
              <a:t>O</a:t>
            </a:r>
            <a:r>
              <a:rPr lang="en-US" sz="4400" dirty="0">
                <a:solidFill>
                  <a:srgbClr val="6AC6AC"/>
                </a:solidFill>
                <a:latin typeface="Codec Pro Bold" panose="020B0604020202020204" charset="0"/>
              </a:rPr>
              <a:t>perations in </a:t>
            </a:r>
          </a:p>
          <a:p>
            <a:r>
              <a:rPr lang="en-US" sz="8800" dirty="0">
                <a:solidFill>
                  <a:schemeClr val="bg1"/>
                </a:solidFill>
                <a:latin typeface="Codec Pro Bold" panose="020B0604020202020204" charset="0"/>
              </a:rPr>
              <a:t>W</a:t>
            </a:r>
            <a:r>
              <a:rPr lang="en-US" sz="4400" dirty="0">
                <a:solidFill>
                  <a:srgbClr val="6AC6AC"/>
                </a:solidFill>
                <a:latin typeface="Codec Pro Bold" panose="020B0604020202020204" charset="0"/>
              </a:rPr>
              <a:t>arehouse </a:t>
            </a:r>
          </a:p>
          <a:p>
            <a:r>
              <a:rPr lang="en-US" sz="8800" dirty="0">
                <a:solidFill>
                  <a:schemeClr val="bg1"/>
                </a:solidFill>
                <a:latin typeface="Codec Pro Bold" panose="020B0604020202020204" charset="0"/>
              </a:rPr>
              <a:t>R</a:t>
            </a:r>
            <a:r>
              <a:rPr lang="en-US" sz="4400" dirty="0">
                <a:solidFill>
                  <a:srgbClr val="6AC6AC"/>
                </a:solidFill>
                <a:latin typeface="Codec Pro Bold" panose="020B0604020202020204" charset="0"/>
              </a:rPr>
              <a:t>egulations </a:t>
            </a:r>
            <a:endParaRPr lang="en-IN" sz="4400" dirty="0">
              <a:solidFill>
                <a:srgbClr val="6AC6AC"/>
              </a:solidFill>
              <a:latin typeface="Codec Pro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82288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AD5D45-EB82-756B-132C-101D84E888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3031DFD-E6E0-4388-636C-0D56B182ED8D}"/>
              </a:ext>
            </a:extLst>
          </p:cNvPr>
          <p:cNvSpPr/>
          <p:nvPr/>
        </p:nvSpPr>
        <p:spPr>
          <a:xfrm>
            <a:off x="0" y="-1"/>
            <a:ext cx="19010313" cy="2975751"/>
          </a:xfrm>
          <a:prstGeom prst="rect">
            <a:avLst/>
          </a:prstGeom>
          <a:solidFill>
            <a:srgbClr val="1017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528" dirty="0"/>
          </a:p>
        </p:txBody>
      </p:sp>
      <p:pic>
        <p:nvPicPr>
          <p:cNvPr id="30" name="Picture 2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54484AE0-6FA9-A78F-87C0-FE8D66348C8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890" y="-443399"/>
            <a:ext cx="4449023" cy="39717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BC17614-2237-D0A1-2939-C5DFD0D6C349}"/>
              </a:ext>
            </a:extLst>
          </p:cNvPr>
          <p:cNvCxnSpPr>
            <a:cxnSpLocks/>
          </p:cNvCxnSpPr>
          <p:nvPr/>
        </p:nvCxnSpPr>
        <p:spPr>
          <a:xfrm>
            <a:off x="-1" y="2638036"/>
            <a:ext cx="19010314" cy="41664"/>
          </a:xfrm>
          <a:prstGeom prst="line">
            <a:avLst/>
          </a:prstGeom>
          <a:ln>
            <a:solidFill>
              <a:srgbClr val="6AC6A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6">
            <a:extLst>
              <a:ext uri="{FF2B5EF4-FFF2-40B4-BE49-F238E27FC236}">
                <a16:creationId xmlns:a16="http://schemas.microsoft.com/office/drawing/2014/main" id="{257E43A9-D594-EB65-5BB3-A37252FFBF6B}"/>
              </a:ext>
            </a:extLst>
          </p:cNvPr>
          <p:cNvSpPr txBox="1"/>
          <p:nvPr/>
        </p:nvSpPr>
        <p:spPr>
          <a:xfrm>
            <a:off x="1175564" y="811186"/>
            <a:ext cx="17129121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600" dirty="0">
                <a:solidFill>
                  <a:srgbClr val="6AC6AC"/>
                </a:solidFill>
                <a:latin typeface="Calibri"/>
                <a:cs typeface="Calibri"/>
              </a:rPr>
              <a:t>The</a:t>
            </a:r>
            <a:r>
              <a:rPr lang="en-US" sz="6600" spc="-30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6600" dirty="0">
                <a:solidFill>
                  <a:srgbClr val="6AC6AC"/>
                </a:solidFill>
                <a:latin typeface="Calibri"/>
                <a:cs typeface="Calibri"/>
              </a:rPr>
              <a:t>Vision</a:t>
            </a:r>
            <a:r>
              <a:rPr lang="en-US" sz="6600" spc="-20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6600" dirty="0">
                <a:solidFill>
                  <a:srgbClr val="6AC6AC"/>
                </a:solidFill>
                <a:latin typeface="Calibri"/>
                <a:cs typeface="Calibri"/>
              </a:rPr>
              <a:t>behind</a:t>
            </a:r>
            <a:r>
              <a:rPr lang="en-US" sz="6600" spc="-15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6600" dirty="0">
                <a:solidFill>
                  <a:srgbClr val="6AC6AC"/>
                </a:solidFill>
                <a:latin typeface="Calibri"/>
                <a:cs typeface="Calibri"/>
              </a:rPr>
              <a:t>the</a:t>
            </a:r>
            <a:r>
              <a:rPr lang="en-US" sz="6600" spc="-20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6600" dirty="0">
                <a:solidFill>
                  <a:srgbClr val="6AC6AC"/>
                </a:solidFill>
                <a:latin typeface="Calibri"/>
                <a:cs typeface="Calibri"/>
              </a:rPr>
              <a:t>Section</a:t>
            </a:r>
            <a:r>
              <a:rPr lang="en-US" sz="6600" spc="-20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6600" dirty="0">
                <a:solidFill>
                  <a:srgbClr val="6AC6AC"/>
                </a:solidFill>
                <a:latin typeface="Calibri"/>
                <a:cs typeface="Calibri"/>
              </a:rPr>
              <a:t>65</a:t>
            </a:r>
            <a:r>
              <a:rPr lang="en-US" sz="6600" spc="-15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6600" spc="-10" dirty="0">
                <a:solidFill>
                  <a:srgbClr val="6AC6AC"/>
                </a:solidFill>
                <a:latin typeface="Calibri"/>
                <a:cs typeface="Calibri"/>
              </a:rPr>
              <a:t>Scheme</a:t>
            </a:r>
            <a:endParaRPr lang="en-IN" sz="6600" dirty="0">
              <a:solidFill>
                <a:srgbClr val="6AC6AC"/>
              </a:solidFill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7CFF1D54-7065-822B-AF71-2D1A1DA72674}"/>
              </a:ext>
            </a:extLst>
          </p:cNvPr>
          <p:cNvSpPr txBox="1"/>
          <p:nvPr/>
        </p:nvSpPr>
        <p:spPr>
          <a:xfrm>
            <a:off x="558348" y="1760572"/>
            <a:ext cx="1252830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000" spc="100" dirty="0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DD143A9-0C83-9D3D-3130-84C71422C46D}"/>
              </a:ext>
            </a:extLst>
          </p:cNvPr>
          <p:cNvSpPr txBox="1"/>
          <p:nvPr/>
        </p:nvSpPr>
        <p:spPr>
          <a:xfrm>
            <a:off x="895001" y="3896284"/>
            <a:ext cx="15925355" cy="44510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6695" marR="81280" indent="-189230">
              <a:lnSpc>
                <a:spcPts val="2160"/>
              </a:lnSpc>
              <a:spcBef>
                <a:spcPts val="370"/>
              </a:spcBef>
              <a:buFont typeface="Arial MT"/>
              <a:buChar char="•"/>
              <a:tabLst>
                <a:tab pos="227965" algn="l"/>
              </a:tabLst>
            </a:pPr>
            <a:r>
              <a:rPr lang="en-US" sz="2800" dirty="0">
                <a:latin typeface="Calibri"/>
                <a:cs typeface="Calibri"/>
              </a:rPr>
              <a:t>The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Press</a:t>
            </a:r>
            <a:r>
              <a:rPr lang="en-US" sz="2800" b="1" spc="-4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Release</a:t>
            </a:r>
            <a:r>
              <a:rPr lang="en-US" sz="2800" b="1" spc="-4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made</a:t>
            </a:r>
            <a:r>
              <a:rPr lang="en-US" sz="2800" b="1" spc="-4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on</a:t>
            </a:r>
            <a:r>
              <a:rPr lang="en-US" sz="2800" b="1" spc="-4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15</a:t>
            </a:r>
            <a:r>
              <a:rPr lang="en-US" sz="2800" b="1" baseline="32051" dirty="0">
                <a:latin typeface="Calibri"/>
                <a:cs typeface="Calibri"/>
              </a:rPr>
              <a:t>th</a:t>
            </a:r>
            <a:r>
              <a:rPr lang="en-US" sz="2800" b="1" spc="179" baseline="32051" dirty="0">
                <a:latin typeface="Calibri"/>
                <a:cs typeface="Calibri"/>
              </a:rPr>
              <a:t> </a:t>
            </a:r>
            <a:r>
              <a:rPr lang="en-US" sz="2800" b="1" spc="-25" dirty="0">
                <a:latin typeface="Calibri"/>
                <a:cs typeface="Calibri"/>
              </a:rPr>
              <a:t>October,</a:t>
            </a:r>
            <a:r>
              <a:rPr lang="en-US" sz="2800" b="1" spc="-4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2019</a:t>
            </a:r>
            <a:r>
              <a:rPr lang="en-US" sz="2800" b="1" spc="-4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1:38PM</a:t>
            </a:r>
            <a:r>
              <a:rPr lang="en-US" sz="2800" b="1" spc="-4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by</a:t>
            </a:r>
            <a:r>
              <a:rPr lang="en-US" sz="2800" b="1" spc="-4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PIB</a:t>
            </a:r>
            <a:r>
              <a:rPr lang="en-US" sz="2800" b="1" spc="-4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Delhi</a:t>
            </a:r>
            <a:r>
              <a:rPr lang="en-US" sz="2800" dirty="0">
                <a:latin typeface="Calibri"/>
                <a:cs typeface="Calibri"/>
              </a:rPr>
              <a:t>,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announced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that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spc="-25" dirty="0">
                <a:latin typeface="Calibri"/>
                <a:cs typeface="Calibri"/>
              </a:rPr>
              <a:t>the 	</a:t>
            </a:r>
            <a:r>
              <a:rPr lang="en-US" sz="2800" spc="-10" dirty="0">
                <a:latin typeface="Calibri"/>
                <a:cs typeface="Calibri"/>
              </a:rPr>
              <a:t>Central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Board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of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Indirect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spc="-50" dirty="0">
                <a:latin typeface="Calibri"/>
                <a:cs typeface="Calibri"/>
              </a:rPr>
              <a:t>Taxes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and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Customs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has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launched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</a:t>
            </a:r>
            <a:r>
              <a:rPr lang="en-US" sz="2800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revamped</a:t>
            </a:r>
            <a:r>
              <a:rPr lang="en-US" sz="2800" u="heavy" spc="-55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sz="2800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and</a:t>
            </a:r>
            <a:r>
              <a:rPr lang="en-US" sz="2800" u="heavy" spc="-6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sz="2800" u="heavy" spc="-1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streamlined</a:t>
            </a:r>
            <a:r>
              <a:rPr lang="en-US" sz="2800" spc="-10" dirty="0">
                <a:latin typeface="Calibri"/>
                <a:cs typeface="Calibri"/>
              </a:rPr>
              <a:t> 	</a:t>
            </a:r>
            <a:r>
              <a:rPr lang="en-US" sz="2800" u="heavy" spc="-10" dirty="0" err="1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programme</a:t>
            </a:r>
            <a:r>
              <a:rPr lang="en-US" sz="2800" u="heavy" spc="-50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to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attract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spc="-20" dirty="0">
                <a:latin typeface="Calibri"/>
                <a:cs typeface="Calibri"/>
              </a:rPr>
              <a:t>investments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into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India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and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strengthen</a:t>
            </a:r>
            <a:r>
              <a:rPr lang="en-US" sz="2800" spc="-40" dirty="0">
                <a:latin typeface="Calibri"/>
                <a:cs typeface="Calibri"/>
              </a:rPr>
              <a:t> </a:t>
            </a:r>
            <a:r>
              <a:rPr lang="en-US" sz="2800" i="1" dirty="0">
                <a:latin typeface="Calibri"/>
                <a:cs typeface="Calibri"/>
              </a:rPr>
              <a:t>Make</a:t>
            </a:r>
            <a:r>
              <a:rPr lang="en-US" sz="2800" i="1" spc="-50" dirty="0">
                <a:latin typeface="Calibri"/>
                <a:cs typeface="Calibri"/>
              </a:rPr>
              <a:t> </a:t>
            </a:r>
            <a:r>
              <a:rPr lang="en-US" sz="2800" i="1" dirty="0">
                <a:latin typeface="Calibri"/>
                <a:cs typeface="Calibri"/>
              </a:rPr>
              <a:t>in</a:t>
            </a:r>
            <a:r>
              <a:rPr lang="en-US" sz="2800" i="1" spc="-55" dirty="0">
                <a:latin typeface="Calibri"/>
                <a:cs typeface="Calibri"/>
              </a:rPr>
              <a:t> </a:t>
            </a:r>
            <a:r>
              <a:rPr lang="en-US" sz="2800" i="1" dirty="0">
                <a:latin typeface="Calibri"/>
                <a:cs typeface="Calibri"/>
              </a:rPr>
              <a:t>India</a:t>
            </a:r>
            <a:r>
              <a:rPr lang="en-US" sz="2800" i="1" spc="-45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through 	manufacture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and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other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operations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under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bond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scheme,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under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Customs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Act,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1962.</a:t>
            </a:r>
            <a:endParaRPr lang="en-US" sz="2800" dirty="0">
              <a:latin typeface="Calibri"/>
              <a:cs typeface="Calibri"/>
            </a:endParaRPr>
          </a:p>
          <a:p>
            <a:pPr marL="684530" marR="634365" lvl="1" indent="-189230">
              <a:lnSpc>
                <a:spcPts val="2160"/>
              </a:lnSpc>
              <a:spcBef>
                <a:spcPts val="500"/>
              </a:spcBef>
              <a:buFont typeface="Arial MT"/>
              <a:buChar char="•"/>
              <a:tabLst>
                <a:tab pos="685800" algn="l"/>
              </a:tabLst>
            </a:pPr>
            <a:r>
              <a:rPr lang="en-US" sz="2800" dirty="0">
                <a:latin typeface="Calibri"/>
                <a:cs typeface="Calibri"/>
              </a:rPr>
              <a:t>Section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65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of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the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Customs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Act,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1962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enables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conduct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of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manufacture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and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other  operations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in</a:t>
            </a:r>
            <a:r>
              <a:rPr lang="en-US" sz="2800" spc="-4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a</a:t>
            </a:r>
            <a:r>
              <a:rPr lang="en-US" sz="2800" spc="-4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customs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bonded</a:t>
            </a:r>
            <a:r>
              <a:rPr lang="en-US" sz="2800" spc="-40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warehouse.</a:t>
            </a:r>
          </a:p>
          <a:p>
            <a:pPr marL="495300" marR="634365" lvl="1">
              <a:lnSpc>
                <a:spcPts val="2160"/>
              </a:lnSpc>
              <a:spcBef>
                <a:spcPts val="500"/>
              </a:spcBef>
              <a:tabLst>
                <a:tab pos="685800" algn="l"/>
              </a:tabLst>
            </a:pPr>
            <a:endParaRPr lang="en-US" sz="2800" dirty="0">
              <a:latin typeface="Calibri"/>
              <a:cs typeface="Calibri"/>
            </a:endParaRPr>
          </a:p>
          <a:p>
            <a:pPr marL="227329" marR="34290" indent="-189230">
              <a:lnSpc>
                <a:spcPts val="2160"/>
              </a:lnSpc>
              <a:spcBef>
                <a:spcPts val="1000"/>
              </a:spcBef>
              <a:buFont typeface="Arial"/>
              <a:buChar char="•"/>
              <a:tabLst>
                <a:tab pos="228600" algn="l"/>
              </a:tabLst>
            </a:pPr>
            <a:r>
              <a:rPr lang="en-US" sz="2800" b="1" dirty="0">
                <a:latin typeface="Calibri"/>
                <a:cs typeface="Calibri"/>
              </a:rPr>
              <a:t>The</a:t>
            </a:r>
            <a:r>
              <a:rPr lang="en-US" sz="2800" b="1" spc="-5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scheme</a:t>
            </a:r>
            <a:r>
              <a:rPr lang="en-US" sz="2800" b="1" spc="-5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was</a:t>
            </a:r>
            <a:r>
              <a:rPr lang="en-US" sz="2800" b="1" spc="-55" dirty="0">
                <a:latin typeface="Calibri"/>
                <a:cs typeface="Calibri"/>
              </a:rPr>
              <a:t> </a:t>
            </a:r>
            <a:r>
              <a:rPr lang="en-US" sz="2800" b="1" spc="-10" dirty="0">
                <a:latin typeface="Calibri"/>
                <a:cs typeface="Calibri"/>
              </a:rPr>
              <a:t>expected</a:t>
            </a:r>
            <a:r>
              <a:rPr lang="en-US" sz="2800" b="1" spc="-5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to</a:t>
            </a:r>
            <a:r>
              <a:rPr lang="en-US" sz="2800" b="1" spc="-5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play</a:t>
            </a:r>
            <a:r>
              <a:rPr lang="en-US" sz="2800" b="1" spc="-5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a</a:t>
            </a:r>
            <a:r>
              <a:rPr lang="en-US" sz="2800" b="1" spc="-5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critical</a:t>
            </a:r>
            <a:r>
              <a:rPr lang="en-US" sz="2800" b="1" spc="-5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role</a:t>
            </a:r>
            <a:r>
              <a:rPr lang="en-US" sz="2800" b="1" spc="-5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in</a:t>
            </a:r>
            <a:r>
              <a:rPr lang="en-US" sz="2800" b="1" spc="-5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promoting</a:t>
            </a:r>
            <a:r>
              <a:rPr lang="en-US" sz="2800" b="1" spc="-55" dirty="0">
                <a:latin typeface="Calibri"/>
                <a:cs typeface="Calibri"/>
              </a:rPr>
              <a:t> </a:t>
            </a:r>
            <a:r>
              <a:rPr lang="en-US" sz="2800" b="1" spc="-10" dirty="0">
                <a:latin typeface="Calibri"/>
                <a:cs typeface="Calibri"/>
              </a:rPr>
              <a:t>investments</a:t>
            </a:r>
            <a:r>
              <a:rPr lang="en-US" sz="2800" b="1" spc="-5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in</a:t>
            </a:r>
            <a:r>
              <a:rPr lang="en-US" sz="2800" b="1" spc="-5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India</a:t>
            </a:r>
            <a:r>
              <a:rPr lang="en-US" sz="2800" b="1" spc="-5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and</a:t>
            </a:r>
            <a:r>
              <a:rPr lang="en-US" sz="2800" b="1" spc="-50" dirty="0">
                <a:latin typeface="Calibri"/>
                <a:cs typeface="Calibri"/>
              </a:rPr>
              <a:t> </a:t>
            </a:r>
            <a:r>
              <a:rPr lang="en-US" sz="2800" b="1" spc="-25" dirty="0">
                <a:latin typeface="Calibri"/>
                <a:cs typeface="Calibri"/>
              </a:rPr>
              <a:t>in </a:t>
            </a:r>
            <a:r>
              <a:rPr lang="en-US" sz="2800" b="1" dirty="0">
                <a:latin typeface="Calibri"/>
                <a:cs typeface="Calibri"/>
              </a:rPr>
              <a:t>enhancing</a:t>
            </a:r>
            <a:r>
              <a:rPr lang="en-US" sz="2800" b="1" spc="-70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ease</a:t>
            </a:r>
            <a:r>
              <a:rPr lang="en-US" sz="2800" b="1" spc="-6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of</a:t>
            </a:r>
            <a:r>
              <a:rPr lang="en-US" sz="2800" b="1" spc="-65" dirty="0">
                <a:latin typeface="Calibri"/>
                <a:cs typeface="Calibri"/>
              </a:rPr>
              <a:t> </a:t>
            </a:r>
            <a:r>
              <a:rPr lang="en-US" sz="2800" b="1" dirty="0">
                <a:latin typeface="Calibri"/>
                <a:cs typeface="Calibri"/>
              </a:rPr>
              <a:t>doing</a:t>
            </a:r>
            <a:r>
              <a:rPr lang="en-US" sz="2800" b="1" spc="-65" dirty="0">
                <a:latin typeface="Calibri"/>
                <a:cs typeface="Calibri"/>
              </a:rPr>
              <a:t> </a:t>
            </a:r>
            <a:r>
              <a:rPr lang="en-US" sz="2800" b="1" spc="-10" dirty="0">
                <a:latin typeface="Calibri"/>
                <a:cs typeface="Calibri"/>
              </a:rPr>
              <a:t>business.</a:t>
            </a:r>
            <a:endParaRPr lang="en-US" sz="2800" dirty="0">
              <a:latin typeface="Calibri"/>
              <a:cs typeface="Calibri"/>
            </a:endParaRPr>
          </a:p>
          <a:p>
            <a:pPr marL="684530" marR="544830" lvl="1" indent="-189230">
              <a:lnSpc>
                <a:spcPts val="2160"/>
              </a:lnSpc>
              <a:spcBef>
                <a:spcPts val="500"/>
              </a:spcBef>
              <a:buFont typeface="Arial MT"/>
              <a:buChar char="•"/>
              <a:tabLst>
                <a:tab pos="685800" algn="l"/>
              </a:tabLst>
            </a:pPr>
            <a:r>
              <a:rPr lang="en-US" sz="2800" dirty="0">
                <a:latin typeface="Calibri"/>
                <a:cs typeface="Calibri"/>
              </a:rPr>
              <a:t>It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can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enable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the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‘Make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in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India’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spc="-10" dirty="0" err="1">
                <a:latin typeface="Calibri"/>
                <a:cs typeface="Calibri"/>
              </a:rPr>
              <a:t>programme</a:t>
            </a:r>
            <a:r>
              <a:rPr lang="en-US" sz="2800" spc="-10" dirty="0">
                <a:latin typeface="Calibri"/>
                <a:cs typeface="Calibri"/>
              </a:rPr>
              <a:t>,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encourage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exports,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create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hubs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spc="-25" dirty="0">
                <a:latin typeface="Calibri"/>
                <a:cs typeface="Calibri"/>
              </a:rPr>
              <a:t>for </a:t>
            </a:r>
            <a:r>
              <a:rPr lang="en-US" sz="2800" spc="-10" dirty="0">
                <a:latin typeface="Calibri"/>
                <a:cs typeface="Calibri"/>
              </a:rPr>
              <a:t>electronics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spc="-20" dirty="0">
                <a:latin typeface="Calibri"/>
                <a:cs typeface="Calibri"/>
              </a:rPr>
              <a:t>assembly,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repair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&amp;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refurbishment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operations,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inward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and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outward  </a:t>
            </a:r>
            <a:r>
              <a:rPr lang="en-US" sz="2800" dirty="0">
                <a:latin typeface="Calibri"/>
                <a:cs typeface="Calibri"/>
              </a:rPr>
              <a:t>processing,</a:t>
            </a:r>
            <a:r>
              <a:rPr lang="en-US" sz="2800" spc="-80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facilitate</a:t>
            </a:r>
            <a:r>
              <a:rPr lang="en-US" sz="2800" spc="-7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global</a:t>
            </a:r>
            <a:r>
              <a:rPr lang="en-US" sz="2800" spc="-70" dirty="0">
                <a:latin typeface="Calibri"/>
                <a:cs typeface="Calibri"/>
              </a:rPr>
              <a:t> </a:t>
            </a:r>
            <a:r>
              <a:rPr lang="en-US" sz="2800" spc="-50" dirty="0">
                <a:latin typeface="Calibri"/>
                <a:cs typeface="Calibri"/>
              </a:rPr>
              <a:t>e−commerce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hubs</a:t>
            </a:r>
            <a:r>
              <a:rPr lang="en-US" sz="2800" spc="-70" dirty="0">
                <a:latin typeface="Calibri"/>
                <a:cs typeface="Calibri"/>
              </a:rPr>
              <a:t> </a:t>
            </a:r>
            <a:r>
              <a:rPr lang="en-US" sz="2800" spc="-20" dirty="0">
                <a:latin typeface="Calibri"/>
                <a:cs typeface="Calibri"/>
              </a:rPr>
              <a:t>etc.</a:t>
            </a:r>
            <a:endParaRPr lang="en-US" sz="2800" dirty="0">
              <a:latin typeface="Calibri"/>
              <a:cs typeface="Calibri"/>
            </a:endParaRPr>
          </a:p>
          <a:p>
            <a:pPr marL="1143000" marR="30480" lvl="2" indent="-190500">
              <a:lnSpc>
                <a:spcPts val="2160"/>
              </a:lnSpc>
              <a:spcBef>
                <a:spcPts val="500"/>
              </a:spcBef>
              <a:buChar char="•"/>
              <a:tabLst>
                <a:tab pos="1143000" algn="l"/>
                <a:tab pos="1200150" algn="l"/>
              </a:tabLst>
            </a:pPr>
            <a:r>
              <a:rPr lang="en-US" sz="2800" dirty="0">
                <a:latin typeface="Arial MT"/>
                <a:cs typeface="Arial MT"/>
              </a:rPr>
              <a:t>	</a:t>
            </a:r>
            <a:r>
              <a:rPr lang="en-US" sz="2800" spc="-20" dirty="0">
                <a:latin typeface="Calibri"/>
                <a:cs typeface="Calibri"/>
              </a:rPr>
              <a:t>Refer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Page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Title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|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URL: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CBIC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and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Customs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launches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scheme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to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attract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investment </a:t>
            </a:r>
            <a:r>
              <a:rPr lang="en-US" sz="2800" dirty="0">
                <a:latin typeface="Calibri"/>
                <a:cs typeface="Calibri"/>
              </a:rPr>
              <a:t>and</a:t>
            </a:r>
            <a:r>
              <a:rPr lang="en-US" sz="2800" spc="-6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support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Make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in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India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spc="-10" dirty="0" err="1">
                <a:latin typeface="Calibri"/>
                <a:cs typeface="Calibri"/>
              </a:rPr>
              <a:t>programme</a:t>
            </a:r>
            <a:r>
              <a:rPr lang="en-US" sz="2800" spc="-60" dirty="0">
                <a:latin typeface="Calibri"/>
                <a:cs typeface="Calibri"/>
              </a:rPr>
              <a:t> </a:t>
            </a:r>
            <a:r>
              <a:rPr lang="en-US" sz="2800" spc="-50" dirty="0">
                <a:latin typeface="Calibri"/>
                <a:cs typeface="Calibri"/>
              </a:rPr>
              <a:t>| </a:t>
            </a:r>
            <a:r>
              <a:rPr lang="en-US" sz="2800" u="heavy" spc="-10" dirty="0">
                <a:solidFill>
                  <a:srgbClr val="0563C1"/>
                </a:solidFill>
                <a:uFill>
                  <a:solidFill>
                    <a:srgbClr val="0563C1"/>
                  </a:solidFill>
                </a:uFill>
                <a:latin typeface="Calibri"/>
                <a:cs typeface="Calibri"/>
              </a:rPr>
              <a:t>https://pib.gov.in/Pressreleaseshare.aspx?PRID=1588121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4BF1104-6D34-2810-CC45-C8BCC0B1CB4B}"/>
              </a:ext>
            </a:extLst>
          </p:cNvPr>
          <p:cNvSpPr txBox="1"/>
          <p:nvPr/>
        </p:nvSpPr>
        <p:spPr>
          <a:xfrm>
            <a:off x="2723356" y="3343684"/>
            <a:ext cx="9563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dirty="0"/>
          </a:p>
        </p:txBody>
      </p:sp>
      <p:pic>
        <p:nvPicPr>
          <p:cNvPr id="2" name="object 3">
            <a:extLst>
              <a:ext uri="{FF2B5EF4-FFF2-40B4-BE49-F238E27FC236}">
                <a16:creationId xmlns:a16="http://schemas.microsoft.com/office/drawing/2014/main" id="{0B32FDF7-4D56-1AFE-08E0-D299B35BA38F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13132" y="925481"/>
            <a:ext cx="749300" cy="7492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943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FAD77A7-1B79-1F86-BF79-ABA6950555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9EC1536-2BB2-C3A9-9D9C-0FF4F3DCC532}"/>
              </a:ext>
            </a:extLst>
          </p:cNvPr>
          <p:cNvSpPr/>
          <p:nvPr/>
        </p:nvSpPr>
        <p:spPr>
          <a:xfrm>
            <a:off x="0" y="-1"/>
            <a:ext cx="19010313" cy="2975751"/>
          </a:xfrm>
          <a:prstGeom prst="rect">
            <a:avLst/>
          </a:prstGeom>
          <a:solidFill>
            <a:srgbClr val="1017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528" dirty="0"/>
          </a:p>
        </p:txBody>
      </p:sp>
      <p:pic>
        <p:nvPicPr>
          <p:cNvPr id="30" name="Picture 2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AFF6A6C1-378D-1BF1-6B85-4E7EA90D8E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890" y="-443399"/>
            <a:ext cx="4449023" cy="39717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4ECD7D08-9E88-DFDA-DA8B-B7A5EE194D11}"/>
              </a:ext>
            </a:extLst>
          </p:cNvPr>
          <p:cNvCxnSpPr>
            <a:cxnSpLocks/>
          </p:cNvCxnSpPr>
          <p:nvPr/>
        </p:nvCxnSpPr>
        <p:spPr>
          <a:xfrm>
            <a:off x="-1" y="2638036"/>
            <a:ext cx="19010314" cy="41664"/>
          </a:xfrm>
          <a:prstGeom prst="line">
            <a:avLst/>
          </a:prstGeom>
          <a:ln>
            <a:solidFill>
              <a:srgbClr val="6AC6A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5">
            <a:extLst>
              <a:ext uri="{FF2B5EF4-FFF2-40B4-BE49-F238E27FC236}">
                <a16:creationId xmlns:a16="http://schemas.microsoft.com/office/drawing/2014/main" id="{D7397984-A822-C1D3-780F-5516F47E6D0C}"/>
              </a:ext>
            </a:extLst>
          </p:cNvPr>
          <p:cNvSpPr txBox="1"/>
          <p:nvPr/>
        </p:nvSpPr>
        <p:spPr>
          <a:xfrm>
            <a:off x="558348" y="1760572"/>
            <a:ext cx="1252830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000" spc="100" dirty="0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596626C-3552-B111-D7E5-40E4889FA366}"/>
              </a:ext>
            </a:extLst>
          </p:cNvPr>
          <p:cNvSpPr txBox="1"/>
          <p:nvPr/>
        </p:nvSpPr>
        <p:spPr>
          <a:xfrm>
            <a:off x="2723356" y="3343684"/>
            <a:ext cx="9563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dirty="0"/>
          </a:p>
        </p:txBody>
      </p:sp>
      <p:grpSp>
        <p:nvGrpSpPr>
          <p:cNvPr id="5" name="object 5">
            <a:extLst>
              <a:ext uri="{FF2B5EF4-FFF2-40B4-BE49-F238E27FC236}">
                <a16:creationId xmlns:a16="http://schemas.microsoft.com/office/drawing/2014/main" id="{BD287D3E-929F-4027-5342-B774DE1B3B29}"/>
              </a:ext>
            </a:extLst>
          </p:cNvPr>
          <p:cNvGrpSpPr/>
          <p:nvPr/>
        </p:nvGrpSpPr>
        <p:grpSpPr>
          <a:xfrm>
            <a:off x="3501657" y="3939900"/>
            <a:ext cx="10813809" cy="2596515"/>
            <a:chOff x="3915154" y="1788706"/>
            <a:chExt cx="4361815" cy="2596515"/>
          </a:xfrm>
        </p:grpSpPr>
        <p:sp>
          <p:nvSpPr>
            <p:cNvPr id="6" name="object 6">
              <a:extLst>
                <a:ext uri="{FF2B5EF4-FFF2-40B4-BE49-F238E27FC236}">
                  <a16:creationId xmlns:a16="http://schemas.microsoft.com/office/drawing/2014/main" id="{079DBCBC-4619-F1C5-5289-8D3D3F6A4A0F}"/>
                </a:ext>
              </a:extLst>
            </p:cNvPr>
            <p:cNvSpPr/>
            <p:nvPr/>
          </p:nvSpPr>
          <p:spPr>
            <a:xfrm>
              <a:off x="3921506" y="3623903"/>
              <a:ext cx="4349115" cy="755015"/>
            </a:xfrm>
            <a:custGeom>
              <a:avLst/>
              <a:gdLst/>
              <a:ahLst/>
              <a:cxnLst/>
              <a:rect l="l" t="t" r="r" b="b"/>
              <a:pathLst>
                <a:path w="4349115" h="755014">
                  <a:moveTo>
                    <a:pt x="2174494" y="0"/>
                  </a:moveTo>
                  <a:lnTo>
                    <a:pt x="2174494" y="377393"/>
                  </a:lnTo>
                  <a:lnTo>
                    <a:pt x="4348988" y="377393"/>
                  </a:lnTo>
                  <a:lnTo>
                    <a:pt x="4348988" y="754786"/>
                  </a:lnTo>
                </a:path>
                <a:path w="4349115" h="755014">
                  <a:moveTo>
                    <a:pt x="2174494" y="0"/>
                  </a:moveTo>
                  <a:lnTo>
                    <a:pt x="2174494" y="377393"/>
                  </a:lnTo>
                  <a:lnTo>
                    <a:pt x="0" y="377393"/>
                  </a:lnTo>
                  <a:lnTo>
                    <a:pt x="0" y="754786"/>
                  </a:lnTo>
                </a:path>
              </a:pathLst>
            </a:custGeom>
            <a:ln w="12700">
              <a:solidFill>
                <a:srgbClr val="354254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>
              <a:extLst>
                <a:ext uri="{FF2B5EF4-FFF2-40B4-BE49-F238E27FC236}">
                  <a16:creationId xmlns:a16="http://schemas.microsoft.com/office/drawing/2014/main" id="{04AF57E8-BAC0-4420-998B-73EC3A42357D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241750" y="1788706"/>
              <a:ext cx="3708499" cy="1911388"/>
            </a:xfrm>
            <a:prstGeom prst="rect">
              <a:avLst/>
            </a:prstGeom>
          </p:spPr>
        </p:pic>
        <p:pic>
          <p:nvPicPr>
            <p:cNvPr id="8" name="object 8">
              <a:extLst>
                <a:ext uri="{FF2B5EF4-FFF2-40B4-BE49-F238E27FC236}">
                  <a16:creationId xmlns:a16="http://schemas.microsoft.com/office/drawing/2014/main" id="{6403911F-EA87-3A86-157A-681A42665304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298899" y="1826806"/>
              <a:ext cx="3594201" cy="1797100"/>
            </a:xfrm>
            <a:prstGeom prst="rect">
              <a:avLst/>
            </a:prstGeom>
          </p:spPr>
        </p:pic>
      </p:grpSp>
      <p:grpSp>
        <p:nvGrpSpPr>
          <p:cNvPr id="9" name="object 10">
            <a:extLst>
              <a:ext uri="{FF2B5EF4-FFF2-40B4-BE49-F238E27FC236}">
                <a16:creationId xmlns:a16="http://schemas.microsoft.com/office/drawing/2014/main" id="{55AD33B4-F9DA-4423-BAD7-9389CE311EE2}"/>
              </a:ext>
            </a:extLst>
          </p:cNvPr>
          <p:cNvGrpSpPr/>
          <p:nvPr/>
        </p:nvGrpSpPr>
        <p:grpSpPr>
          <a:xfrm>
            <a:off x="1510406" y="6512363"/>
            <a:ext cx="3709035" cy="1911985"/>
            <a:chOff x="2067267" y="4340593"/>
            <a:chExt cx="3709035" cy="1911985"/>
          </a:xfrm>
        </p:grpSpPr>
        <p:pic>
          <p:nvPicPr>
            <p:cNvPr id="10" name="object 11">
              <a:extLst>
                <a:ext uri="{FF2B5EF4-FFF2-40B4-BE49-F238E27FC236}">
                  <a16:creationId xmlns:a16="http://schemas.microsoft.com/office/drawing/2014/main" id="{3FD0CEF3-1EFE-C07B-5D70-B93F4115B0A3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067267" y="4340593"/>
              <a:ext cx="3708490" cy="1911388"/>
            </a:xfrm>
            <a:prstGeom prst="rect">
              <a:avLst/>
            </a:prstGeom>
          </p:spPr>
        </p:pic>
        <p:pic>
          <p:nvPicPr>
            <p:cNvPr id="11" name="object 12">
              <a:extLst>
                <a:ext uri="{FF2B5EF4-FFF2-40B4-BE49-F238E27FC236}">
                  <a16:creationId xmlns:a16="http://schemas.microsoft.com/office/drawing/2014/main" id="{D7B83040-5E98-DA39-1230-DD7F6062268C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124405" y="4378680"/>
              <a:ext cx="3594201" cy="1797100"/>
            </a:xfrm>
            <a:prstGeom prst="rect">
              <a:avLst/>
            </a:prstGeom>
          </p:spPr>
        </p:pic>
      </p:grpSp>
      <p:grpSp>
        <p:nvGrpSpPr>
          <p:cNvPr id="12" name="object 14">
            <a:extLst>
              <a:ext uri="{FF2B5EF4-FFF2-40B4-BE49-F238E27FC236}">
                <a16:creationId xmlns:a16="http://schemas.microsoft.com/office/drawing/2014/main" id="{36ACE885-D1DD-696A-6231-BE0F42B0E69E}"/>
              </a:ext>
            </a:extLst>
          </p:cNvPr>
          <p:cNvGrpSpPr/>
          <p:nvPr/>
        </p:nvGrpSpPr>
        <p:grpSpPr>
          <a:xfrm>
            <a:off x="11994038" y="6520939"/>
            <a:ext cx="3709035" cy="1911985"/>
            <a:chOff x="6416243" y="4340593"/>
            <a:chExt cx="3709035" cy="1911985"/>
          </a:xfrm>
        </p:grpSpPr>
        <p:pic>
          <p:nvPicPr>
            <p:cNvPr id="14" name="object 15">
              <a:extLst>
                <a:ext uri="{FF2B5EF4-FFF2-40B4-BE49-F238E27FC236}">
                  <a16:creationId xmlns:a16="http://schemas.microsoft.com/office/drawing/2014/main" id="{3CA654CD-E989-C45E-0528-BA26655AE942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16243" y="4340593"/>
              <a:ext cx="3708495" cy="1911388"/>
            </a:xfrm>
            <a:prstGeom prst="rect">
              <a:avLst/>
            </a:prstGeom>
          </p:spPr>
        </p:pic>
        <p:pic>
          <p:nvPicPr>
            <p:cNvPr id="18" name="object 16">
              <a:extLst>
                <a:ext uri="{FF2B5EF4-FFF2-40B4-BE49-F238E27FC236}">
                  <a16:creationId xmlns:a16="http://schemas.microsoft.com/office/drawing/2014/main" id="{91229701-B94B-B693-9271-BC88A9B493A8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473393" y="4378680"/>
              <a:ext cx="3594201" cy="1797100"/>
            </a:xfrm>
            <a:prstGeom prst="rect">
              <a:avLst/>
            </a:prstGeom>
          </p:spPr>
        </p:pic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552F86B2-6D10-9A1C-AC3E-A5E605421D11}"/>
              </a:ext>
            </a:extLst>
          </p:cNvPr>
          <p:cNvSpPr txBox="1"/>
          <p:nvPr/>
        </p:nvSpPr>
        <p:spPr>
          <a:xfrm>
            <a:off x="3501657" y="4474300"/>
            <a:ext cx="10346899" cy="8500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00685" algn="ctr">
              <a:lnSpc>
                <a:spcPts val="3080"/>
              </a:lnSpc>
              <a:spcBef>
                <a:spcPts val="1345"/>
              </a:spcBef>
            </a:pPr>
            <a:r>
              <a:rPr lang="en-US" sz="2400" b="1" spc="-10" dirty="0">
                <a:solidFill>
                  <a:srgbClr val="FFFFFF"/>
                </a:solidFill>
                <a:latin typeface="Calibri"/>
                <a:cs typeface="Calibri"/>
              </a:rPr>
              <a:t>SECTION </a:t>
            </a:r>
            <a:r>
              <a:rPr lang="en-US" sz="2400" b="1" spc="-25" dirty="0">
                <a:solidFill>
                  <a:srgbClr val="FFFFFF"/>
                </a:solidFill>
                <a:latin typeface="Calibri"/>
                <a:cs typeface="Calibri"/>
              </a:rPr>
              <a:t>65</a:t>
            </a:r>
            <a:r>
              <a:rPr lang="en-US" sz="2000" b="1" spc="-25" dirty="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lang="en-US" sz="2400" b="1" spc="-10" dirty="0">
                <a:solidFill>
                  <a:srgbClr val="FFFFFF"/>
                </a:solidFill>
                <a:latin typeface="Calibri"/>
                <a:cs typeface="Calibri"/>
              </a:rPr>
              <a:t>Manufacture</a:t>
            </a:r>
            <a:r>
              <a:rPr lang="en-US" sz="2400" b="1" spc="-1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b="1" spc="-25" dirty="0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lang="en-US" sz="2400" b="1" dirty="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lang="en-US" sz="24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b="1" spc="-10" dirty="0">
                <a:solidFill>
                  <a:srgbClr val="FFFFFF"/>
                </a:solidFill>
                <a:latin typeface="Calibri"/>
                <a:cs typeface="Calibri"/>
              </a:rPr>
              <a:t>operations</a:t>
            </a:r>
            <a:r>
              <a:rPr lang="en-US" sz="2400" b="1" spc="-9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b="1" spc="-25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lang="en-US" sz="2400" b="1" spc="-10" dirty="0">
                <a:solidFill>
                  <a:srgbClr val="FFFFFF"/>
                </a:solidFill>
                <a:latin typeface="Calibri"/>
                <a:cs typeface="Calibri"/>
              </a:rPr>
              <a:t>relation</a:t>
            </a:r>
            <a:r>
              <a:rPr lang="en-US" sz="24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lang="en-US" sz="2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Calibri"/>
                <a:cs typeface="Calibri"/>
              </a:rPr>
              <a:t>goods</a:t>
            </a:r>
            <a:r>
              <a:rPr lang="en-US" sz="2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lang="en-US" sz="2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400" b="1" spc="-50" dirty="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endParaRPr lang="en-US" sz="2400" dirty="0">
              <a:latin typeface="Calibri"/>
              <a:cs typeface="Calibri"/>
            </a:endParaRPr>
          </a:p>
          <a:p>
            <a:pPr marL="4352290">
              <a:lnSpc>
                <a:spcPts val="2865"/>
              </a:lnSpc>
            </a:pPr>
            <a:r>
              <a:rPr lang="en-US" sz="2400" b="1" spc="-10" dirty="0">
                <a:solidFill>
                  <a:srgbClr val="FFFFFF"/>
                </a:solidFill>
                <a:latin typeface="Calibri"/>
                <a:cs typeface="Calibri"/>
              </a:rPr>
              <a:t>warehouse.(MOOWRs)</a:t>
            </a:r>
            <a:endParaRPr lang="en-US" sz="2400" dirty="0">
              <a:latin typeface="Calibri"/>
              <a:cs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583D43-F5D2-1515-CCC0-A930260AF40F}"/>
              </a:ext>
            </a:extLst>
          </p:cNvPr>
          <p:cNvSpPr txBox="1"/>
          <p:nvPr/>
        </p:nvSpPr>
        <p:spPr>
          <a:xfrm>
            <a:off x="1624682" y="7023658"/>
            <a:ext cx="3594201" cy="1209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065" marR="5080" indent="1270" algn="ctr">
              <a:lnSpc>
                <a:spcPts val="2920"/>
              </a:lnSpc>
              <a:spcBef>
                <a:spcPts val="459"/>
              </a:spcBef>
            </a:pP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Private</a:t>
            </a:r>
            <a:r>
              <a:rPr lang="en-US" sz="2800" spc="-14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spc="-10" dirty="0">
                <a:solidFill>
                  <a:srgbClr val="FFFFFF"/>
                </a:solidFill>
                <a:latin typeface="Calibri"/>
                <a:cs typeface="Calibri"/>
              </a:rPr>
              <a:t>Warehouse 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licensed</a:t>
            </a:r>
            <a:r>
              <a:rPr lang="en-US"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under</a:t>
            </a:r>
            <a:r>
              <a:rPr lang="en-US"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spc="-10" dirty="0">
                <a:solidFill>
                  <a:srgbClr val="FFFFFF"/>
                </a:solidFill>
                <a:latin typeface="Calibri"/>
                <a:cs typeface="Calibri"/>
              </a:rPr>
              <a:t>Section </a:t>
            </a:r>
            <a:r>
              <a:rPr lang="en-US" sz="2800" spc="-25" dirty="0">
                <a:solidFill>
                  <a:srgbClr val="FFFFFF"/>
                </a:solidFill>
                <a:latin typeface="Calibri"/>
                <a:cs typeface="Calibri"/>
              </a:rPr>
              <a:t>58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9689887E-C939-BB02-F057-A2FE0FDB2E6F}"/>
              </a:ext>
            </a:extLst>
          </p:cNvPr>
          <p:cNvSpPr txBox="1"/>
          <p:nvPr/>
        </p:nvSpPr>
        <p:spPr>
          <a:xfrm>
            <a:off x="12287232" y="7023658"/>
            <a:ext cx="3085324" cy="12098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1270" algn="ctr">
              <a:lnSpc>
                <a:spcPts val="2920"/>
              </a:lnSpc>
              <a:spcBef>
                <a:spcPts val="459"/>
              </a:spcBef>
            </a:pP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lang="en-US" sz="2800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spc="-10" dirty="0">
                <a:solidFill>
                  <a:srgbClr val="FFFFFF"/>
                </a:solidFill>
                <a:latin typeface="Calibri"/>
                <a:cs typeface="Calibri"/>
              </a:rPr>
              <a:t>Warehouse 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licensed</a:t>
            </a:r>
            <a:r>
              <a:rPr lang="en-US" sz="2800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Calibri"/>
                <a:cs typeface="Calibri"/>
              </a:rPr>
              <a:t>under</a:t>
            </a:r>
            <a:r>
              <a:rPr lang="en-US" sz="2800" spc="-2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spc="-10" dirty="0">
                <a:solidFill>
                  <a:srgbClr val="FFFFFF"/>
                </a:solidFill>
                <a:latin typeface="Calibri"/>
                <a:cs typeface="Calibri"/>
              </a:rPr>
              <a:t>Section </a:t>
            </a:r>
            <a:r>
              <a:rPr lang="en-US" sz="2800" spc="-25" dirty="0">
                <a:solidFill>
                  <a:srgbClr val="FFFFFF"/>
                </a:solidFill>
                <a:latin typeface="Calibri"/>
                <a:cs typeface="Calibri"/>
              </a:rPr>
              <a:t>58A</a:t>
            </a:r>
            <a:endParaRPr lang="en-US" sz="28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617439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30526AE-34F9-2527-F5EC-F3F4F1FBE73C}"/>
              </a:ext>
            </a:extLst>
          </p:cNvPr>
          <p:cNvSpPr/>
          <p:nvPr/>
        </p:nvSpPr>
        <p:spPr>
          <a:xfrm>
            <a:off x="0" y="-1"/>
            <a:ext cx="19010313" cy="2975751"/>
          </a:xfrm>
          <a:prstGeom prst="rect">
            <a:avLst/>
          </a:prstGeom>
          <a:solidFill>
            <a:srgbClr val="1017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528"/>
          </a:p>
        </p:txBody>
      </p:sp>
      <p:pic>
        <p:nvPicPr>
          <p:cNvPr id="30" name="Picture 2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28BD39A1-6AE8-0B80-CACA-31CA304B3C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37441" y="-398473"/>
            <a:ext cx="4449023" cy="39717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B8DF913-F7E7-2448-4066-BF25719750E1}"/>
              </a:ext>
            </a:extLst>
          </p:cNvPr>
          <p:cNvCxnSpPr>
            <a:cxnSpLocks/>
          </p:cNvCxnSpPr>
          <p:nvPr/>
        </p:nvCxnSpPr>
        <p:spPr>
          <a:xfrm>
            <a:off x="-1" y="2638036"/>
            <a:ext cx="19010314" cy="41664"/>
          </a:xfrm>
          <a:prstGeom prst="line">
            <a:avLst/>
          </a:prstGeom>
          <a:ln>
            <a:solidFill>
              <a:srgbClr val="6AC6A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6">
            <a:extLst>
              <a:ext uri="{FF2B5EF4-FFF2-40B4-BE49-F238E27FC236}">
                <a16:creationId xmlns:a16="http://schemas.microsoft.com/office/drawing/2014/main" id="{3A67F432-BBFA-9A50-59B7-3FB78A52B350}"/>
              </a:ext>
            </a:extLst>
          </p:cNvPr>
          <p:cNvSpPr txBox="1"/>
          <p:nvPr/>
        </p:nvSpPr>
        <p:spPr>
          <a:xfrm>
            <a:off x="558858" y="517173"/>
            <a:ext cx="17129121" cy="7261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700">
              <a:lnSpc>
                <a:spcPts val="5470"/>
              </a:lnSpc>
              <a:spcBef>
                <a:spcPts val="100"/>
              </a:spcBef>
            </a:pPr>
            <a:r>
              <a:rPr lang="en-US" sz="6000" dirty="0">
                <a:solidFill>
                  <a:srgbClr val="6AC6AC"/>
                </a:solidFill>
                <a:latin typeface="Calibri"/>
                <a:cs typeface="Calibri"/>
              </a:rPr>
              <a:t>The</a:t>
            </a:r>
            <a:r>
              <a:rPr lang="en-US" sz="6000" spc="-90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6000" dirty="0">
                <a:solidFill>
                  <a:srgbClr val="6AC6AC"/>
                </a:solidFill>
                <a:latin typeface="Calibri"/>
                <a:cs typeface="Calibri"/>
              </a:rPr>
              <a:t>Three</a:t>
            </a:r>
            <a:r>
              <a:rPr lang="en-US" sz="6000" spc="-85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6000" dirty="0">
                <a:solidFill>
                  <a:srgbClr val="6AC6AC"/>
                </a:solidFill>
                <a:latin typeface="Calibri"/>
                <a:cs typeface="Calibri"/>
              </a:rPr>
              <a:t>types</a:t>
            </a:r>
            <a:r>
              <a:rPr lang="en-US" sz="6000" spc="-85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6000" dirty="0">
                <a:solidFill>
                  <a:srgbClr val="6AC6AC"/>
                </a:solidFill>
                <a:latin typeface="Calibri"/>
                <a:cs typeface="Calibri"/>
              </a:rPr>
              <a:t>of</a:t>
            </a:r>
            <a:r>
              <a:rPr lang="en-US" sz="6000" spc="-85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6000" dirty="0">
                <a:solidFill>
                  <a:srgbClr val="6AC6AC"/>
                </a:solidFill>
                <a:latin typeface="Calibri"/>
                <a:cs typeface="Calibri"/>
              </a:rPr>
              <a:t>Customs</a:t>
            </a:r>
            <a:r>
              <a:rPr lang="en-US" sz="6000" spc="-90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6000" spc="-20" dirty="0">
                <a:solidFill>
                  <a:srgbClr val="6AC6AC"/>
                </a:solidFill>
                <a:latin typeface="Calibri"/>
                <a:cs typeface="Calibri"/>
              </a:rPr>
              <a:t>Warehouses</a:t>
            </a:r>
            <a:r>
              <a:rPr lang="en-US" sz="6000" spc="-85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6000" spc="-25" dirty="0">
                <a:solidFill>
                  <a:srgbClr val="6AC6AC"/>
                </a:solidFill>
                <a:latin typeface="Calibri"/>
                <a:cs typeface="Calibri"/>
              </a:rPr>
              <a:t>in India</a:t>
            </a:r>
            <a:endParaRPr lang="en-US" sz="6000" spc="2186" dirty="0">
              <a:solidFill>
                <a:srgbClr val="6AC6AC"/>
              </a:solidFill>
              <a:latin typeface="Open Sauce Medium"/>
              <a:ea typeface="Open Sauce Medium"/>
              <a:cs typeface="Open Sauce Medium"/>
              <a:sym typeface="Open Sauce Medium"/>
            </a:endParaRPr>
          </a:p>
        </p:txBody>
      </p:sp>
      <p:pic>
        <p:nvPicPr>
          <p:cNvPr id="8" name="object 4">
            <a:extLst>
              <a:ext uri="{FF2B5EF4-FFF2-40B4-BE49-F238E27FC236}">
                <a16:creationId xmlns:a16="http://schemas.microsoft.com/office/drawing/2014/main" id="{472C81F2-A6AD-5C1D-79FB-05399DC584C5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275556" y="5172084"/>
            <a:ext cx="1225955" cy="113310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4FA04CC-F17E-6E59-8035-52015EECEAD0}"/>
              </a:ext>
            </a:extLst>
          </p:cNvPr>
          <p:cNvSpPr txBox="1"/>
          <p:nvPr/>
        </p:nvSpPr>
        <p:spPr>
          <a:xfrm>
            <a:off x="781717" y="6457260"/>
            <a:ext cx="4953000" cy="37189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9802">
              <a:spcBef>
                <a:spcPts val="2580"/>
              </a:spcBef>
            </a:pPr>
            <a:r>
              <a:rPr lang="en-US" sz="3200" b="1" dirty="0">
                <a:latin typeface="Calibri"/>
                <a:cs typeface="Calibri"/>
              </a:rPr>
              <a:t>Public</a:t>
            </a:r>
            <a:r>
              <a:rPr lang="en-US" sz="3200" b="1" spc="-47" dirty="0">
                <a:latin typeface="Calibri"/>
                <a:cs typeface="Calibri"/>
              </a:rPr>
              <a:t> </a:t>
            </a:r>
            <a:r>
              <a:rPr lang="en-US" sz="3200" b="1" spc="-16" dirty="0">
                <a:latin typeface="Calibri"/>
                <a:cs typeface="Calibri"/>
              </a:rPr>
              <a:t>Warehouse.</a:t>
            </a:r>
            <a:endParaRPr lang="en-US" sz="3200" dirty="0">
              <a:latin typeface="Calibri"/>
              <a:cs typeface="Calibri"/>
            </a:endParaRPr>
          </a:p>
          <a:p>
            <a:pPr marL="19802" marR="7921">
              <a:spcBef>
                <a:spcPts val="1355"/>
              </a:spcBef>
            </a:pPr>
            <a:r>
              <a:rPr lang="en-US" sz="3200" dirty="0">
                <a:latin typeface="Calibri"/>
                <a:cs typeface="Calibri"/>
              </a:rPr>
              <a:t>This</a:t>
            </a:r>
            <a:r>
              <a:rPr lang="en-US" sz="3200" spc="-78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is</a:t>
            </a:r>
            <a:r>
              <a:rPr lang="en-US" sz="3200" spc="-7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for</a:t>
            </a:r>
            <a:r>
              <a:rPr lang="en-US" sz="3200" spc="-7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businesses</a:t>
            </a:r>
            <a:r>
              <a:rPr lang="en-US" sz="3200" spc="-7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who</a:t>
            </a:r>
            <a:r>
              <a:rPr lang="en-US" sz="3200" spc="-7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want</a:t>
            </a:r>
            <a:r>
              <a:rPr lang="en-US" sz="3200" spc="-70" dirty="0">
                <a:latin typeface="Calibri"/>
                <a:cs typeface="Calibri"/>
              </a:rPr>
              <a:t> </a:t>
            </a:r>
            <a:r>
              <a:rPr lang="en-US" sz="3200" spc="-39" dirty="0">
                <a:latin typeface="Calibri"/>
                <a:cs typeface="Calibri"/>
              </a:rPr>
              <a:t>to </a:t>
            </a:r>
            <a:r>
              <a:rPr lang="en-US" sz="3200" spc="-16" dirty="0">
                <a:latin typeface="Calibri"/>
                <a:cs typeface="Calibri"/>
              </a:rPr>
              <a:t>store</a:t>
            </a:r>
            <a:r>
              <a:rPr lang="en-US" sz="3200" spc="-78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goods</a:t>
            </a:r>
            <a:r>
              <a:rPr lang="en-US" sz="3200" spc="-78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belonging</a:t>
            </a:r>
            <a:r>
              <a:rPr lang="en-US" sz="3200" spc="-7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to</a:t>
            </a:r>
            <a:r>
              <a:rPr lang="en-US" sz="3200" spc="-78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other</a:t>
            </a:r>
            <a:r>
              <a:rPr lang="en-US" sz="3200" spc="-70" dirty="0">
                <a:latin typeface="Calibri"/>
                <a:cs typeface="Calibri"/>
              </a:rPr>
              <a:t> </a:t>
            </a:r>
            <a:r>
              <a:rPr lang="en-US" sz="3200" spc="-16" dirty="0">
                <a:latin typeface="Calibri"/>
                <a:cs typeface="Calibri"/>
              </a:rPr>
              <a:t>people </a:t>
            </a:r>
            <a:r>
              <a:rPr lang="en-US" sz="3200" dirty="0">
                <a:latin typeface="Calibri"/>
                <a:cs typeface="Calibri"/>
              </a:rPr>
              <a:t>also</a:t>
            </a:r>
            <a:r>
              <a:rPr lang="en-US" sz="3200" spc="-47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known</a:t>
            </a:r>
            <a:r>
              <a:rPr lang="en-US" sz="3200" spc="-39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as</a:t>
            </a:r>
            <a:r>
              <a:rPr lang="en-US" sz="3200" spc="-39" dirty="0">
                <a:latin typeface="Calibri"/>
                <a:cs typeface="Calibri"/>
              </a:rPr>
              <a:t> </a:t>
            </a:r>
            <a:r>
              <a:rPr lang="en-US" sz="3200" spc="-16" dirty="0">
                <a:latin typeface="Calibri"/>
                <a:cs typeface="Calibri"/>
              </a:rPr>
              <a:t>depositors</a:t>
            </a:r>
            <a:r>
              <a:rPr lang="en-US" sz="3200" spc="-39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−</a:t>
            </a:r>
            <a:r>
              <a:rPr lang="en-US" sz="3200" spc="-39" dirty="0">
                <a:latin typeface="Calibri"/>
                <a:cs typeface="Calibri"/>
              </a:rPr>
              <a:t> </a:t>
            </a:r>
            <a:r>
              <a:rPr lang="en-US" sz="3200" spc="-16" dirty="0">
                <a:latin typeface="Calibri"/>
                <a:cs typeface="Calibri"/>
              </a:rPr>
              <a:t>licensed </a:t>
            </a:r>
            <a:r>
              <a:rPr lang="en-US" sz="3200" dirty="0">
                <a:latin typeface="Calibri"/>
                <a:cs typeface="Calibri"/>
              </a:rPr>
              <a:t>under</a:t>
            </a:r>
            <a:r>
              <a:rPr lang="en-US" sz="3200" spc="-5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Section</a:t>
            </a:r>
            <a:r>
              <a:rPr lang="en-US" sz="3200" spc="-47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57</a:t>
            </a:r>
            <a:r>
              <a:rPr lang="en-US" sz="3200" spc="-47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of</a:t>
            </a:r>
            <a:r>
              <a:rPr lang="en-US" sz="3200" spc="-47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the</a:t>
            </a:r>
            <a:r>
              <a:rPr lang="en-US" sz="3200" spc="-47" dirty="0">
                <a:latin typeface="Calibri"/>
                <a:cs typeface="Calibri"/>
              </a:rPr>
              <a:t> </a:t>
            </a:r>
            <a:r>
              <a:rPr lang="en-US" sz="3200" spc="-16" dirty="0">
                <a:latin typeface="Calibri"/>
                <a:cs typeface="Calibri"/>
              </a:rPr>
              <a:t>Customs</a:t>
            </a:r>
            <a:r>
              <a:rPr lang="en-US" sz="3200" spc="-55" dirty="0">
                <a:latin typeface="Calibri"/>
                <a:cs typeface="Calibri"/>
              </a:rPr>
              <a:t> </a:t>
            </a:r>
            <a:r>
              <a:rPr lang="en-US" sz="3200" spc="-31" dirty="0">
                <a:latin typeface="Calibri"/>
                <a:cs typeface="Calibri"/>
              </a:rPr>
              <a:t>Act</a:t>
            </a:r>
            <a:r>
              <a:rPr lang="en-US" sz="1800" spc="-31" dirty="0">
                <a:latin typeface="Calibri"/>
                <a:cs typeface="Calibri"/>
              </a:rPr>
              <a:t>.</a:t>
            </a:r>
            <a:endParaRPr lang="en-US" sz="1800" dirty="0">
              <a:latin typeface="Calibri"/>
              <a:cs typeface="Calibri"/>
            </a:endParaRPr>
          </a:p>
        </p:txBody>
      </p:sp>
      <p:pic>
        <p:nvPicPr>
          <p:cNvPr id="12" name="object 6">
            <a:extLst>
              <a:ext uri="{FF2B5EF4-FFF2-40B4-BE49-F238E27FC236}">
                <a16:creationId xmlns:a16="http://schemas.microsoft.com/office/drawing/2014/main" id="{EB485816-E01D-C4EA-9851-6EA59A357084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6650852" y="5339581"/>
            <a:ext cx="977483" cy="977483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6615157A-35E5-8A04-573A-DEFDB01B929E}"/>
              </a:ext>
            </a:extLst>
          </p:cNvPr>
          <p:cNvSpPr txBox="1"/>
          <p:nvPr/>
        </p:nvSpPr>
        <p:spPr>
          <a:xfrm>
            <a:off x="6422072" y="6659782"/>
            <a:ext cx="6374924" cy="37164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lang="en-US" sz="3600" b="1" spc="-10" dirty="0">
                <a:latin typeface="Calibri"/>
                <a:cs typeface="Calibri"/>
              </a:rPr>
              <a:t>Private</a:t>
            </a:r>
            <a:r>
              <a:rPr lang="en-US" sz="3600" b="1" spc="-95" dirty="0">
                <a:latin typeface="Calibri"/>
                <a:cs typeface="Calibri"/>
              </a:rPr>
              <a:t> </a:t>
            </a:r>
            <a:r>
              <a:rPr lang="en-US" sz="3600" b="1" spc="-10" dirty="0">
                <a:latin typeface="Calibri"/>
                <a:cs typeface="Calibri"/>
              </a:rPr>
              <a:t>Warehouse.</a:t>
            </a:r>
            <a:endParaRPr lang="en-US" sz="36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869"/>
              </a:spcBef>
            </a:pPr>
            <a:r>
              <a:rPr lang="en-US" sz="3200" dirty="0">
                <a:latin typeface="Calibri"/>
                <a:cs typeface="Calibri"/>
              </a:rPr>
              <a:t>This</a:t>
            </a:r>
            <a:r>
              <a:rPr lang="en-US" sz="3200" spc="-5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is</a:t>
            </a:r>
            <a:r>
              <a:rPr lang="en-US" sz="3200" spc="-4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for</a:t>
            </a:r>
            <a:r>
              <a:rPr lang="en-US" sz="3200" spc="-4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businesses</a:t>
            </a:r>
            <a:r>
              <a:rPr lang="en-US" sz="3200" spc="-4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who</a:t>
            </a:r>
            <a:r>
              <a:rPr lang="en-US" sz="3200" spc="-4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want</a:t>
            </a:r>
            <a:r>
              <a:rPr lang="en-US" sz="3200" spc="-45" dirty="0">
                <a:latin typeface="Calibri"/>
                <a:cs typeface="Calibri"/>
              </a:rPr>
              <a:t> </a:t>
            </a:r>
            <a:r>
              <a:rPr lang="en-US" sz="3200" spc="-25" dirty="0">
                <a:latin typeface="Calibri"/>
                <a:cs typeface="Calibri"/>
              </a:rPr>
              <a:t>to </a:t>
            </a:r>
            <a:r>
              <a:rPr lang="en-US" sz="3200" spc="-10" dirty="0">
                <a:latin typeface="Calibri"/>
                <a:cs typeface="Calibri"/>
              </a:rPr>
              <a:t>store</a:t>
            </a:r>
            <a:r>
              <a:rPr lang="en-US" sz="3200" spc="-5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their</a:t>
            </a:r>
            <a:r>
              <a:rPr lang="en-US" sz="3200" spc="-5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Dutiable</a:t>
            </a:r>
            <a:r>
              <a:rPr lang="en-US" sz="3200" spc="-5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goods</a:t>
            </a:r>
            <a:r>
              <a:rPr lang="en-US" sz="3200" spc="-50" dirty="0">
                <a:latin typeface="Calibri"/>
                <a:cs typeface="Calibri"/>
              </a:rPr>
              <a:t> </a:t>
            </a:r>
            <a:r>
              <a:rPr lang="en-US" sz="3200" spc="-10" dirty="0">
                <a:latin typeface="Calibri"/>
                <a:cs typeface="Calibri"/>
              </a:rPr>
              <a:t>imported </a:t>
            </a:r>
            <a:r>
              <a:rPr lang="en-US" sz="3200" dirty="0">
                <a:latin typeface="Calibri"/>
                <a:cs typeface="Calibri"/>
              </a:rPr>
              <a:t>by</a:t>
            </a:r>
            <a:r>
              <a:rPr lang="en-US" sz="3200" spc="-3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or</a:t>
            </a:r>
            <a:r>
              <a:rPr lang="en-US" sz="3200" spc="-3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on</a:t>
            </a:r>
            <a:r>
              <a:rPr lang="en-US" sz="3200" spc="-3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their</a:t>
            </a:r>
            <a:r>
              <a:rPr lang="en-US" sz="3200" spc="-3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behalf</a:t>
            </a:r>
            <a:r>
              <a:rPr lang="en-US" sz="3200" spc="-3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−</a:t>
            </a:r>
            <a:r>
              <a:rPr lang="en-US" sz="3200" spc="-3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the</a:t>
            </a:r>
            <a:r>
              <a:rPr lang="en-US" sz="3200" spc="-30" dirty="0">
                <a:latin typeface="Calibri"/>
                <a:cs typeface="Calibri"/>
              </a:rPr>
              <a:t> </a:t>
            </a:r>
            <a:r>
              <a:rPr lang="en-US" sz="3200" spc="-10" dirty="0">
                <a:latin typeface="Calibri"/>
                <a:cs typeface="Calibri"/>
              </a:rPr>
              <a:t>licensee </a:t>
            </a:r>
            <a:r>
              <a:rPr lang="en-US" sz="3200" dirty="0">
                <a:latin typeface="Calibri"/>
                <a:cs typeface="Calibri"/>
              </a:rPr>
              <a:t>and</a:t>
            </a:r>
            <a:r>
              <a:rPr lang="en-US" sz="3200" spc="-4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the</a:t>
            </a:r>
            <a:r>
              <a:rPr lang="en-US" sz="3200" spc="-4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depositor</a:t>
            </a:r>
            <a:r>
              <a:rPr lang="en-US" sz="3200" spc="-4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are</a:t>
            </a:r>
            <a:r>
              <a:rPr lang="en-US" sz="3200" spc="-4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the</a:t>
            </a:r>
            <a:r>
              <a:rPr lang="en-US" sz="3200" spc="-45" dirty="0">
                <a:latin typeface="Calibri"/>
                <a:cs typeface="Calibri"/>
              </a:rPr>
              <a:t> </a:t>
            </a:r>
            <a:r>
              <a:rPr lang="en-US" sz="3200" spc="-20" dirty="0">
                <a:latin typeface="Calibri"/>
                <a:cs typeface="Calibri"/>
              </a:rPr>
              <a:t>same </a:t>
            </a:r>
            <a:r>
              <a:rPr lang="en-US" sz="3200" spc="-10" dirty="0">
                <a:latin typeface="Calibri"/>
                <a:cs typeface="Calibri"/>
              </a:rPr>
              <a:t>person</a:t>
            </a:r>
            <a:r>
              <a:rPr lang="en-US" sz="3200" spc="-4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−</a:t>
            </a:r>
            <a:r>
              <a:rPr lang="en-US" sz="3200" spc="-3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licensed</a:t>
            </a:r>
            <a:r>
              <a:rPr lang="en-US" sz="3200" spc="-3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under</a:t>
            </a:r>
            <a:r>
              <a:rPr lang="en-US" sz="3200" spc="-4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Section</a:t>
            </a:r>
            <a:r>
              <a:rPr lang="en-US" sz="3200" spc="-3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58</a:t>
            </a:r>
            <a:r>
              <a:rPr lang="en-US" sz="3200" spc="-35" dirty="0">
                <a:latin typeface="Calibri"/>
                <a:cs typeface="Calibri"/>
              </a:rPr>
              <a:t> </a:t>
            </a:r>
            <a:r>
              <a:rPr lang="en-US" sz="3200" spc="-25" dirty="0">
                <a:latin typeface="Calibri"/>
                <a:cs typeface="Calibri"/>
              </a:rPr>
              <a:t>of </a:t>
            </a:r>
            <a:r>
              <a:rPr lang="en-US" sz="3200" dirty="0">
                <a:latin typeface="Calibri"/>
                <a:cs typeface="Calibri"/>
              </a:rPr>
              <a:t>the</a:t>
            </a:r>
            <a:r>
              <a:rPr lang="en-US" sz="3200" spc="-30" dirty="0">
                <a:latin typeface="Calibri"/>
                <a:cs typeface="Calibri"/>
              </a:rPr>
              <a:t> </a:t>
            </a:r>
            <a:r>
              <a:rPr lang="en-US" sz="3200" spc="-10" dirty="0">
                <a:latin typeface="Calibri"/>
                <a:cs typeface="Calibri"/>
              </a:rPr>
              <a:t>Customs</a:t>
            </a:r>
            <a:r>
              <a:rPr lang="en-US" sz="3200" spc="-25" dirty="0">
                <a:latin typeface="Calibri"/>
                <a:cs typeface="Calibri"/>
              </a:rPr>
              <a:t> </a:t>
            </a:r>
            <a:r>
              <a:rPr lang="en-US" sz="3200" spc="-20" dirty="0">
                <a:latin typeface="Calibri"/>
                <a:cs typeface="Calibri"/>
              </a:rPr>
              <a:t>Act.</a:t>
            </a:r>
            <a:endParaRPr lang="en-US" sz="3200" dirty="0">
              <a:latin typeface="Calibri"/>
              <a:cs typeface="Calibri"/>
            </a:endParaRPr>
          </a:p>
        </p:txBody>
      </p:sp>
      <p:pic>
        <p:nvPicPr>
          <p:cNvPr id="18" name="object 8">
            <a:extLst>
              <a:ext uri="{FF2B5EF4-FFF2-40B4-BE49-F238E27FC236}">
                <a16:creationId xmlns:a16="http://schemas.microsoft.com/office/drawing/2014/main" id="{1C464349-B4C0-B844-481F-1845F2798C0E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751181" y="4673388"/>
            <a:ext cx="977483" cy="97748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EEA1227-B5FD-CA6B-7485-24067ADD9E10}"/>
              </a:ext>
            </a:extLst>
          </p:cNvPr>
          <p:cNvSpPr txBox="1"/>
          <p:nvPr/>
        </p:nvSpPr>
        <p:spPr>
          <a:xfrm>
            <a:off x="13289280" y="5738635"/>
            <a:ext cx="5638800" cy="46397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1655"/>
              </a:spcBef>
            </a:pPr>
            <a:r>
              <a:rPr lang="en-US" sz="3600" b="1" dirty="0">
                <a:latin typeface="Calibri"/>
                <a:cs typeface="Calibri"/>
              </a:rPr>
              <a:t>Special</a:t>
            </a:r>
            <a:r>
              <a:rPr lang="en-US" sz="3600" b="1" spc="-110" dirty="0">
                <a:latin typeface="Calibri"/>
                <a:cs typeface="Calibri"/>
              </a:rPr>
              <a:t> </a:t>
            </a:r>
            <a:r>
              <a:rPr lang="en-US" sz="3600" b="1" spc="-10" dirty="0">
                <a:latin typeface="Calibri"/>
                <a:cs typeface="Calibri"/>
              </a:rPr>
              <a:t>Warehouses:</a:t>
            </a:r>
            <a:endParaRPr lang="en-US" sz="3600" dirty="0">
              <a:latin typeface="Calibri"/>
              <a:cs typeface="Calibri"/>
            </a:endParaRPr>
          </a:p>
          <a:p>
            <a:pPr marL="12700" marR="5080">
              <a:lnSpc>
                <a:spcPct val="100000"/>
              </a:lnSpc>
              <a:spcBef>
                <a:spcPts val="869"/>
              </a:spcBef>
            </a:pPr>
            <a:r>
              <a:rPr lang="en-US" sz="2800" dirty="0">
                <a:latin typeface="Calibri"/>
                <a:cs typeface="Calibri"/>
              </a:rPr>
              <a:t>For</a:t>
            </a:r>
            <a:r>
              <a:rPr lang="en-US" sz="2800" spc="-4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specific</a:t>
            </a:r>
            <a:r>
              <a:rPr lang="en-US" sz="2800" spc="-4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class</a:t>
            </a:r>
            <a:r>
              <a:rPr lang="en-US" sz="2800" spc="-3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of</a:t>
            </a:r>
            <a:r>
              <a:rPr lang="en-US" sz="2800" spc="-4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dutiable</a:t>
            </a:r>
            <a:r>
              <a:rPr lang="en-US" sz="2800" spc="-35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goods </a:t>
            </a:r>
            <a:r>
              <a:rPr lang="en-US" sz="2800" dirty="0">
                <a:latin typeface="Calibri"/>
                <a:cs typeface="Calibri"/>
              </a:rPr>
              <a:t>notified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by</a:t>
            </a:r>
            <a:r>
              <a:rPr lang="en-US" sz="2800" spc="-4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the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CBIC,</a:t>
            </a:r>
            <a:r>
              <a:rPr lang="en-US" sz="2800" spc="-4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can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spc="-25" dirty="0">
                <a:latin typeface="Calibri"/>
                <a:cs typeface="Calibri"/>
              </a:rPr>
              <a:t>be</a:t>
            </a:r>
            <a:r>
              <a:rPr lang="en-US" sz="2800" spc="500" dirty="0">
                <a:latin typeface="Calibri"/>
                <a:cs typeface="Calibri"/>
              </a:rPr>
              <a:t> </a:t>
            </a:r>
            <a:r>
              <a:rPr lang="en-US" sz="2800" spc="-35" dirty="0">
                <a:latin typeface="Calibri"/>
                <a:cs typeface="Calibri"/>
              </a:rPr>
              <a:t>deposited−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licensed</a:t>
            </a:r>
            <a:r>
              <a:rPr lang="en-US" sz="2800" spc="-5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under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Section</a:t>
            </a:r>
            <a:r>
              <a:rPr lang="en-US" sz="2800" spc="-50" dirty="0">
                <a:latin typeface="Calibri"/>
                <a:cs typeface="Calibri"/>
              </a:rPr>
              <a:t> </a:t>
            </a:r>
            <a:r>
              <a:rPr lang="en-US" sz="2800" spc="-25" dirty="0">
                <a:latin typeface="Calibri"/>
                <a:cs typeface="Calibri"/>
              </a:rPr>
              <a:t>58</a:t>
            </a:r>
            <a:r>
              <a:rPr lang="en-US" sz="2800" spc="500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A</a:t>
            </a:r>
            <a:r>
              <a:rPr lang="en-US" sz="2800" spc="-2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of</a:t>
            </a:r>
            <a:r>
              <a:rPr lang="en-US" sz="2800" spc="-2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the</a:t>
            </a:r>
            <a:r>
              <a:rPr lang="en-US" sz="2800" spc="-25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Customs</a:t>
            </a:r>
            <a:r>
              <a:rPr lang="en-US" sz="2800" spc="-2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Act</a:t>
            </a:r>
            <a:r>
              <a:rPr lang="en-US" sz="2800" spc="-2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−</a:t>
            </a:r>
            <a:r>
              <a:rPr lang="en-US" sz="2800" spc="-2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these</a:t>
            </a:r>
            <a:r>
              <a:rPr lang="en-US" sz="2800" spc="-25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goods </a:t>
            </a:r>
            <a:r>
              <a:rPr lang="en-US" sz="2800" dirty="0">
                <a:latin typeface="Calibri"/>
                <a:cs typeface="Calibri"/>
              </a:rPr>
              <a:t>are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specified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in</a:t>
            </a:r>
            <a:r>
              <a:rPr lang="en-US" sz="2800" spc="-40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Notification </a:t>
            </a:r>
            <a:r>
              <a:rPr lang="en-US" sz="2800" spc="-30" dirty="0">
                <a:latin typeface="Calibri"/>
                <a:cs typeface="Calibri"/>
              </a:rPr>
              <a:t>66/2016−Customs</a:t>
            </a:r>
            <a:r>
              <a:rPr lang="en-US" sz="2800" spc="-15" dirty="0">
                <a:latin typeface="Calibri"/>
                <a:cs typeface="Calibri"/>
              </a:rPr>
              <a:t> </a:t>
            </a:r>
            <a:r>
              <a:rPr lang="en-US" sz="2800" spc="-20" dirty="0">
                <a:latin typeface="Calibri"/>
                <a:cs typeface="Calibri"/>
              </a:rPr>
              <a:t>(N.T),</a:t>
            </a:r>
            <a:r>
              <a:rPr lang="en-US" sz="2800" spc="-10" dirty="0">
                <a:latin typeface="Calibri"/>
                <a:cs typeface="Calibri"/>
              </a:rPr>
              <a:t> dated </a:t>
            </a:r>
            <a:r>
              <a:rPr lang="en-US" sz="2800" spc="-20" dirty="0">
                <a:latin typeface="Calibri"/>
                <a:cs typeface="Calibri"/>
              </a:rPr>
              <a:t>14th </a:t>
            </a:r>
            <a:r>
              <a:rPr lang="en-US" sz="2800" spc="-40" dirty="0">
                <a:latin typeface="Calibri"/>
                <a:cs typeface="Calibri"/>
              </a:rPr>
              <a:t>May,</a:t>
            </a:r>
            <a:r>
              <a:rPr lang="en-US" sz="2800" spc="-3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2016</a:t>
            </a:r>
            <a:r>
              <a:rPr lang="en-US" sz="2800" spc="-3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as</a:t>
            </a:r>
            <a:r>
              <a:rPr lang="en-US" sz="2800" spc="-3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amended</a:t>
            </a:r>
            <a:r>
              <a:rPr lang="en-US" sz="2800" spc="-35" dirty="0">
                <a:latin typeface="Calibri"/>
                <a:cs typeface="Calibri"/>
              </a:rPr>
              <a:t> </a:t>
            </a:r>
            <a:r>
              <a:rPr lang="en-US" sz="2800" dirty="0">
                <a:latin typeface="Calibri"/>
                <a:cs typeface="Calibri"/>
              </a:rPr>
              <a:t>by</a:t>
            </a:r>
            <a:r>
              <a:rPr lang="en-US" sz="2800" spc="-30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Notification </a:t>
            </a:r>
            <a:r>
              <a:rPr lang="en-US" sz="2800" spc="-30" dirty="0">
                <a:latin typeface="Calibri"/>
                <a:cs typeface="Calibri"/>
              </a:rPr>
              <a:t>61/2020−Customs</a:t>
            </a:r>
            <a:r>
              <a:rPr lang="en-US" sz="2800" spc="-15" dirty="0">
                <a:latin typeface="Calibri"/>
                <a:cs typeface="Calibri"/>
              </a:rPr>
              <a:t> </a:t>
            </a:r>
            <a:r>
              <a:rPr lang="en-US" sz="2800" spc="-20" dirty="0">
                <a:latin typeface="Calibri"/>
                <a:cs typeface="Calibri"/>
              </a:rPr>
              <a:t>(N.T),</a:t>
            </a:r>
            <a:r>
              <a:rPr lang="en-US" sz="2800" spc="-10" dirty="0">
                <a:latin typeface="Calibri"/>
                <a:cs typeface="Calibri"/>
              </a:rPr>
              <a:t> dated </a:t>
            </a:r>
            <a:r>
              <a:rPr lang="en-US" sz="2800" spc="-20" dirty="0">
                <a:latin typeface="Calibri"/>
                <a:cs typeface="Calibri"/>
              </a:rPr>
              <a:t>27th </a:t>
            </a:r>
            <a:r>
              <a:rPr lang="en-US" sz="2800" dirty="0">
                <a:latin typeface="Calibri"/>
                <a:cs typeface="Calibri"/>
              </a:rPr>
              <a:t>July</a:t>
            </a:r>
            <a:r>
              <a:rPr lang="en-US" sz="2800" spc="-45" dirty="0">
                <a:latin typeface="Calibri"/>
                <a:cs typeface="Calibri"/>
              </a:rPr>
              <a:t> </a:t>
            </a:r>
            <a:r>
              <a:rPr lang="en-US" sz="2800" spc="-10" dirty="0">
                <a:latin typeface="Calibri"/>
                <a:cs typeface="Calibri"/>
              </a:rPr>
              <a:t>2020.</a:t>
            </a:r>
            <a:endParaRPr lang="en-US" sz="2800" dirty="0">
              <a:latin typeface="Calibri"/>
              <a:cs typeface="Calibri"/>
            </a:endParaRPr>
          </a:p>
        </p:txBody>
      </p:sp>
      <p:grpSp>
        <p:nvGrpSpPr>
          <p:cNvPr id="26" name="object 10">
            <a:extLst>
              <a:ext uri="{FF2B5EF4-FFF2-40B4-BE49-F238E27FC236}">
                <a16:creationId xmlns:a16="http://schemas.microsoft.com/office/drawing/2014/main" id="{9EF0088C-E960-B3AC-E835-9194B5278D57}"/>
              </a:ext>
            </a:extLst>
          </p:cNvPr>
          <p:cNvGrpSpPr/>
          <p:nvPr/>
        </p:nvGrpSpPr>
        <p:grpSpPr>
          <a:xfrm rot="16200000">
            <a:off x="10339185" y="2723148"/>
            <a:ext cx="3163047" cy="3761588"/>
            <a:chOff x="9331744" y="942864"/>
            <a:chExt cx="2399665" cy="2762885"/>
          </a:xfrm>
        </p:grpSpPr>
        <p:sp>
          <p:nvSpPr>
            <p:cNvPr id="27" name="object 11">
              <a:extLst>
                <a:ext uri="{FF2B5EF4-FFF2-40B4-BE49-F238E27FC236}">
                  <a16:creationId xmlns:a16="http://schemas.microsoft.com/office/drawing/2014/main" id="{B01E80BE-47B3-77F1-BC4C-AE3BA83657CC}"/>
                </a:ext>
              </a:extLst>
            </p:cNvPr>
            <p:cNvSpPr/>
            <p:nvPr/>
          </p:nvSpPr>
          <p:spPr>
            <a:xfrm>
              <a:off x="9338094" y="949214"/>
              <a:ext cx="2386965" cy="2750185"/>
            </a:xfrm>
            <a:custGeom>
              <a:avLst/>
              <a:gdLst/>
              <a:ahLst/>
              <a:cxnLst/>
              <a:rect l="l" t="t" r="r" b="b"/>
              <a:pathLst>
                <a:path w="2386965" h="2750185">
                  <a:moveTo>
                    <a:pt x="1988870" y="0"/>
                  </a:moveTo>
                  <a:lnTo>
                    <a:pt x="397776" y="0"/>
                  </a:lnTo>
                  <a:lnTo>
                    <a:pt x="351387" y="2676"/>
                  </a:lnTo>
                  <a:lnTo>
                    <a:pt x="306570" y="10505"/>
                  </a:lnTo>
                  <a:lnTo>
                    <a:pt x="263623" y="23189"/>
                  </a:lnTo>
                  <a:lnTo>
                    <a:pt x="222845" y="40430"/>
                  </a:lnTo>
                  <a:lnTo>
                    <a:pt x="184533" y="61929"/>
                  </a:lnTo>
                  <a:lnTo>
                    <a:pt x="148988" y="87387"/>
                  </a:lnTo>
                  <a:lnTo>
                    <a:pt x="116506" y="116506"/>
                  </a:lnTo>
                  <a:lnTo>
                    <a:pt x="87387" y="148988"/>
                  </a:lnTo>
                  <a:lnTo>
                    <a:pt x="61929" y="184533"/>
                  </a:lnTo>
                  <a:lnTo>
                    <a:pt x="40430" y="222845"/>
                  </a:lnTo>
                  <a:lnTo>
                    <a:pt x="23189" y="263623"/>
                  </a:lnTo>
                  <a:lnTo>
                    <a:pt x="10505" y="306570"/>
                  </a:lnTo>
                  <a:lnTo>
                    <a:pt x="2676" y="351387"/>
                  </a:lnTo>
                  <a:lnTo>
                    <a:pt x="0" y="397776"/>
                  </a:lnTo>
                  <a:lnTo>
                    <a:pt x="0" y="2046376"/>
                  </a:lnTo>
                  <a:lnTo>
                    <a:pt x="2676" y="2092765"/>
                  </a:lnTo>
                  <a:lnTo>
                    <a:pt x="10505" y="2137582"/>
                  </a:lnTo>
                  <a:lnTo>
                    <a:pt x="23189" y="2180529"/>
                  </a:lnTo>
                  <a:lnTo>
                    <a:pt x="40430" y="2221307"/>
                  </a:lnTo>
                  <a:lnTo>
                    <a:pt x="61929" y="2259619"/>
                  </a:lnTo>
                  <a:lnTo>
                    <a:pt x="87387" y="2295164"/>
                  </a:lnTo>
                  <a:lnTo>
                    <a:pt x="116506" y="2327646"/>
                  </a:lnTo>
                  <a:lnTo>
                    <a:pt x="148988" y="2356765"/>
                  </a:lnTo>
                  <a:lnTo>
                    <a:pt x="184533" y="2382223"/>
                  </a:lnTo>
                  <a:lnTo>
                    <a:pt x="222845" y="2403722"/>
                  </a:lnTo>
                  <a:lnTo>
                    <a:pt x="263623" y="2420963"/>
                  </a:lnTo>
                  <a:lnTo>
                    <a:pt x="306570" y="2433647"/>
                  </a:lnTo>
                  <a:lnTo>
                    <a:pt x="351387" y="2441476"/>
                  </a:lnTo>
                  <a:lnTo>
                    <a:pt x="397776" y="2444153"/>
                  </a:lnTo>
                  <a:lnTo>
                    <a:pt x="696112" y="2749677"/>
                  </a:lnTo>
                  <a:lnTo>
                    <a:pt x="994435" y="2444153"/>
                  </a:lnTo>
                  <a:lnTo>
                    <a:pt x="1988870" y="2444153"/>
                  </a:lnTo>
                  <a:lnTo>
                    <a:pt x="2035259" y="2441476"/>
                  </a:lnTo>
                  <a:lnTo>
                    <a:pt x="2080076" y="2433647"/>
                  </a:lnTo>
                  <a:lnTo>
                    <a:pt x="2123022" y="2420963"/>
                  </a:lnTo>
                  <a:lnTo>
                    <a:pt x="2163799" y="2403722"/>
                  </a:lnTo>
                  <a:lnTo>
                    <a:pt x="2202109" y="2382223"/>
                  </a:lnTo>
                  <a:lnTo>
                    <a:pt x="2237654" y="2356765"/>
                  </a:lnTo>
                  <a:lnTo>
                    <a:pt x="2270134" y="2327646"/>
                  </a:lnTo>
                  <a:lnTo>
                    <a:pt x="2299252" y="2295164"/>
                  </a:lnTo>
                  <a:lnTo>
                    <a:pt x="2324709" y="2259619"/>
                  </a:lnTo>
                  <a:lnTo>
                    <a:pt x="2346206" y="2221307"/>
                  </a:lnTo>
                  <a:lnTo>
                    <a:pt x="2363446" y="2180529"/>
                  </a:lnTo>
                  <a:lnTo>
                    <a:pt x="2376129" y="2137582"/>
                  </a:lnTo>
                  <a:lnTo>
                    <a:pt x="2383958" y="2092765"/>
                  </a:lnTo>
                  <a:lnTo>
                    <a:pt x="2386634" y="2046376"/>
                  </a:lnTo>
                  <a:lnTo>
                    <a:pt x="2386634" y="397776"/>
                  </a:lnTo>
                  <a:lnTo>
                    <a:pt x="2383185" y="345491"/>
                  </a:lnTo>
                  <a:lnTo>
                    <a:pt x="2373009" y="294544"/>
                  </a:lnTo>
                  <a:lnTo>
                    <a:pt x="2356361" y="245556"/>
                  </a:lnTo>
                  <a:lnTo>
                    <a:pt x="2333496" y="199142"/>
                  </a:lnTo>
                  <a:lnTo>
                    <a:pt x="2304669" y="155920"/>
                  </a:lnTo>
                  <a:lnTo>
                    <a:pt x="2270137" y="116509"/>
                  </a:lnTo>
                  <a:lnTo>
                    <a:pt x="2230726" y="81976"/>
                  </a:lnTo>
                  <a:lnTo>
                    <a:pt x="2187505" y="53148"/>
                  </a:lnTo>
                  <a:lnTo>
                    <a:pt x="2141091" y="30279"/>
                  </a:lnTo>
                  <a:lnTo>
                    <a:pt x="2092102" y="13628"/>
                  </a:lnTo>
                  <a:lnTo>
                    <a:pt x="2041156" y="3449"/>
                  </a:lnTo>
                  <a:lnTo>
                    <a:pt x="1988870" y="0"/>
                  </a:lnTo>
                  <a:close/>
                </a:path>
              </a:pathLst>
            </a:custGeom>
            <a:solidFill>
              <a:srgbClr val="FFF2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12">
              <a:extLst>
                <a:ext uri="{FF2B5EF4-FFF2-40B4-BE49-F238E27FC236}">
                  <a16:creationId xmlns:a16="http://schemas.microsoft.com/office/drawing/2014/main" id="{22C51D6E-F55A-74E5-8D3E-6924BDE96022}"/>
                </a:ext>
              </a:extLst>
            </p:cNvPr>
            <p:cNvSpPr/>
            <p:nvPr/>
          </p:nvSpPr>
          <p:spPr>
            <a:xfrm>
              <a:off x="9338094" y="949214"/>
              <a:ext cx="2386965" cy="2750185"/>
            </a:xfrm>
            <a:custGeom>
              <a:avLst/>
              <a:gdLst/>
              <a:ahLst/>
              <a:cxnLst/>
              <a:rect l="l" t="t" r="r" b="b"/>
              <a:pathLst>
                <a:path w="2386965" h="2750185">
                  <a:moveTo>
                    <a:pt x="0" y="397776"/>
                  </a:moveTo>
                  <a:lnTo>
                    <a:pt x="2676" y="351387"/>
                  </a:lnTo>
                  <a:lnTo>
                    <a:pt x="10505" y="306570"/>
                  </a:lnTo>
                  <a:lnTo>
                    <a:pt x="23189" y="263623"/>
                  </a:lnTo>
                  <a:lnTo>
                    <a:pt x="40430" y="222845"/>
                  </a:lnTo>
                  <a:lnTo>
                    <a:pt x="61929" y="184533"/>
                  </a:lnTo>
                  <a:lnTo>
                    <a:pt x="87387" y="148988"/>
                  </a:lnTo>
                  <a:lnTo>
                    <a:pt x="116506" y="116506"/>
                  </a:lnTo>
                  <a:lnTo>
                    <a:pt x="148988" y="87387"/>
                  </a:lnTo>
                  <a:lnTo>
                    <a:pt x="184533" y="61929"/>
                  </a:lnTo>
                  <a:lnTo>
                    <a:pt x="222845" y="40430"/>
                  </a:lnTo>
                  <a:lnTo>
                    <a:pt x="263623" y="23189"/>
                  </a:lnTo>
                  <a:lnTo>
                    <a:pt x="306570" y="10505"/>
                  </a:lnTo>
                  <a:lnTo>
                    <a:pt x="351387" y="2676"/>
                  </a:lnTo>
                  <a:lnTo>
                    <a:pt x="397776" y="0"/>
                  </a:lnTo>
                  <a:lnTo>
                    <a:pt x="994435" y="0"/>
                  </a:lnTo>
                  <a:lnTo>
                    <a:pt x="1988870" y="0"/>
                  </a:lnTo>
                  <a:lnTo>
                    <a:pt x="2041156" y="3449"/>
                  </a:lnTo>
                  <a:lnTo>
                    <a:pt x="2092102" y="13628"/>
                  </a:lnTo>
                  <a:lnTo>
                    <a:pt x="2141091" y="30279"/>
                  </a:lnTo>
                  <a:lnTo>
                    <a:pt x="2187505" y="53148"/>
                  </a:lnTo>
                  <a:lnTo>
                    <a:pt x="2230726" y="81976"/>
                  </a:lnTo>
                  <a:lnTo>
                    <a:pt x="2270137" y="116509"/>
                  </a:lnTo>
                  <a:lnTo>
                    <a:pt x="2304669" y="155920"/>
                  </a:lnTo>
                  <a:lnTo>
                    <a:pt x="2333496" y="199142"/>
                  </a:lnTo>
                  <a:lnTo>
                    <a:pt x="2356361" y="245556"/>
                  </a:lnTo>
                  <a:lnTo>
                    <a:pt x="2373009" y="294544"/>
                  </a:lnTo>
                  <a:lnTo>
                    <a:pt x="2383185" y="345491"/>
                  </a:lnTo>
                  <a:lnTo>
                    <a:pt x="2386634" y="397776"/>
                  </a:lnTo>
                  <a:lnTo>
                    <a:pt x="2386634" y="1425752"/>
                  </a:lnTo>
                  <a:lnTo>
                    <a:pt x="2386634" y="2036787"/>
                  </a:lnTo>
                  <a:lnTo>
                    <a:pt x="2386634" y="2046376"/>
                  </a:lnTo>
                  <a:lnTo>
                    <a:pt x="2383958" y="2092765"/>
                  </a:lnTo>
                  <a:lnTo>
                    <a:pt x="2376129" y="2137582"/>
                  </a:lnTo>
                  <a:lnTo>
                    <a:pt x="2363446" y="2180529"/>
                  </a:lnTo>
                  <a:lnTo>
                    <a:pt x="2346206" y="2221307"/>
                  </a:lnTo>
                  <a:lnTo>
                    <a:pt x="2324709" y="2259619"/>
                  </a:lnTo>
                  <a:lnTo>
                    <a:pt x="2299252" y="2295164"/>
                  </a:lnTo>
                  <a:lnTo>
                    <a:pt x="2270134" y="2327646"/>
                  </a:lnTo>
                  <a:lnTo>
                    <a:pt x="2237654" y="2356765"/>
                  </a:lnTo>
                  <a:lnTo>
                    <a:pt x="2202109" y="2382223"/>
                  </a:lnTo>
                  <a:lnTo>
                    <a:pt x="2163799" y="2403722"/>
                  </a:lnTo>
                  <a:lnTo>
                    <a:pt x="2123022" y="2420963"/>
                  </a:lnTo>
                  <a:lnTo>
                    <a:pt x="2080076" y="2433647"/>
                  </a:lnTo>
                  <a:lnTo>
                    <a:pt x="2035259" y="2441476"/>
                  </a:lnTo>
                  <a:lnTo>
                    <a:pt x="1988870" y="2444153"/>
                  </a:lnTo>
                  <a:lnTo>
                    <a:pt x="994435" y="2444153"/>
                  </a:lnTo>
                  <a:lnTo>
                    <a:pt x="696112" y="2749677"/>
                  </a:lnTo>
                  <a:lnTo>
                    <a:pt x="397776" y="2444153"/>
                  </a:lnTo>
                  <a:lnTo>
                    <a:pt x="351387" y="2441476"/>
                  </a:lnTo>
                  <a:lnTo>
                    <a:pt x="306570" y="2433647"/>
                  </a:lnTo>
                  <a:lnTo>
                    <a:pt x="263623" y="2420963"/>
                  </a:lnTo>
                  <a:lnTo>
                    <a:pt x="222845" y="2403722"/>
                  </a:lnTo>
                  <a:lnTo>
                    <a:pt x="184533" y="2382223"/>
                  </a:lnTo>
                  <a:lnTo>
                    <a:pt x="148988" y="2356765"/>
                  </a:lnTo>
                  <a:lnTo>
                    <a:pt x="116506" y="2327646"/>
                  </a:lnTo>
                  <a:lnTo>
                    <a:pt x="87387" y="2295164"/>
                  </a:lnTo>
                  <a:lnTo>
                    <a:pt x="61929" y="2259619"/>
                  </a:lnTo>
                  <a:lnTo>
                    <a:pt x="40430" y="2221307"/>
                  </a:lnTo>
                  <a:lnTo>
                    <a:pt x="23189" y="2180529"/>
                  </a:lnTo>
                  <a:lnTo>
                    <a:pt x="10505" y="2137582"/>
                  </a:lnTo>
                  <a:lnTo>
                    <a:pt x="2676" y="2092765"/>
                  </a:lnTo>
                  <a:lnTo>
                    <a:pt x="0" y="2046376"/>
                  </a:lnTo>
                  <a:lnTo>
                    <a:pt x="0" y="2036787"/>
                  </a:lnTo>
                  <a:lnTo>
                    <a:pt x="0" y="1425752"/>
                  </a:lnTo>
                  <a:lnTo>
                    <a:pt x="0" y="397776"/>
                  </a:lnTo>
                  <a:close/>
                </a:path>
              </a:pathLst>
            </a:custGeom>
            <a:ln w="12700">
              <a:solidFill>
                <a:srgbClr val="1C3052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45346F18-5335-C985-B7CE-16816C97984F}"/>
              </a:ext>
            </a:extLst>
          </p:cNvPr>
          <p:cNvSpPr txBox="1"/>
          <p:nvPr/>
        </p:nvSpPr>
        <p:spPr>
          <a:xfrm>
            <a:off x="10402187" y="3358273"/>
            <a:ext cx="303704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dirty="0">
                <a:latin typeface="Calibri"/>
                <a:cs typeface="Calibri"/>
              </a:rPr>
              <a:t>The</a:t>
            </a:r>
            <a:r>
              <a:rPr lang="en-US" spc="-4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goods</a:t>
            </a:r>
            <a:r>
              <a:rPr lang="en-US" spc="-4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are</a:t>
            </a:r>
            <a:r>
              <a:rPr lang="en-US" spc="-4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gold,</a:t>
            </a:r>
            <a:r>
              <a:rPr lang="en-US" spc="-4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silver, </a:t>
            </a:r>
            <a:r>
              <a:rPr lang="en-US" dirty="0">
                <a:latin typeface="Calibri"/>
                <a:cs typeface="Calibri"/>
              </a:rPr>
              <a:t>other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precious</a:t>
            </a:r>
            <a:r>
              <a:rPr lang="en-US" spc="-2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metals</a:t>
            </a:r>
            <a:r>
              <a:rPr lang="en-US" spc="-25" dirty="0">
                <a:latin typeface="Calibri"/>
                <a:cs typeface="Calibri"/>
              </a:rPr>
              <a:t> and </a:t>
            </a:r>
            <a:r>
              <a:rPr lang="en-US" dirty="0">
                <a:latin typeface="Calibri"/>
                <a:cs typeface="Calibri"/>
              </a:rPr>
              <a:t>articles</a:t>
            </a:r>
            <a:r>
              <a:rPr lang="en-US" spc="-7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thereof;</a:t>
            </a:r>
            <a:r>
              <a:rPr lang="en-US" spc="-65" dirty="0">
                <a:latin typeface="Calibri"/>
                <a:cs typeface="Calibri"/>
              </a:rPr>
              <a:t> </a:t>
            </a:r>
            <a:r>
              <a:rPr lang="en-US" spc="-20" dirty="0">
                <a:latin typeface="Calibri"/>
                <a:cs typeface="Calibri"/>
              </a:rPr>
              <a:t>goods </a:t>
            </a:r>
            <a:r>
              <a:rPr lang="en-US" spc="-10" dirty="0">
                <a:latin typeface="Calibri"/>
                <a:cs typeface="Calibri"/>
              </a:rPr>
              <a:t>warehoused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for</a:t>
            </a:r>
            <a:r>
              <a:rPr lang="en-US" spc="-25" dirty="0">
                <a:latin typeface="Calibri"/>
                <a:cs typeface="Calibri"/>
              </a:rPr>
              <a:t> the </a:t>
            </a:r>
            <a:r>
              <a:rPr lang="en-US" dirty="0">
                <a:latin typeface="Calibri"/>
                <a:cs typeface="Calibri"/>
              </a:rPr>
              <a:t>purpose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of</a:t>
            </a:r>
            <a:r>
              <a:rPr lang="en-US" spc="254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supply</a:t>
            </a:r>
            <a:r>
              <a:rPr lang="en-US" spc="-2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to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spc="-20" dirty="0">
                <a:latin typeface="Calibri"/>
                <a:cs typeface="Calibri"/>
              </a:rPr>
              <a:t>duty </a:t>
            </a:r>
            <a:r>
              <a:rPr lang="en-US" dirty="0">
                <a:latin typeface="Calibri"/>
                <a:cs typeface="Calibri"/>
              </a:rPr>
              <a:t>free</a:t>
            </a:r>
            <a:r>
              <a:rPr lang="en-US" spc="-5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shops,</a:t>
            </a:r>
            <a:r>
              <a:rPr lang="en-US" spc="-5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supply</a:t>
            </a:r>
            <a:r>
              <a:rPr lang="en-US" spc="-50" dirty="0">
                <a:latin typeface="Calibri"/>
                <a:cs typeface="Calibri"/>
              </a:rPr>
              <a:t> </a:t>
            </a:r>
            <a:r>
              <a:rPr lang="en-US" spc="-25" dirty="0">
                <a:latin typeface="Calibri"/>
                <a:cs typeface="Calibri"/>
              </a:rPr>
              <a:t>as </a:t>
            </a:r>
            <a:r>
              <a:rPr lang="en-US" spc="-10" dirty="0">
                <a:latin typeface="Calibri"/>
                <a:cs typeface="Calibri"/>
              </a:rPr>
              <a:t>stores</a:t>
            </a:r>
            <a:r>
              <a:rPr lang="en-US" spc="-5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to</a:t>
            </a:r>
            <a:r>
              <a:rPr lang="en-US" spc="-4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vessels</a:t>
            </a:r>
            <a:r>
              <a:rPr lang="en-US" spc="-45" dirty="0">
                <a:latin typeface="Calibri"/>
                <a:cs typeface="Calibri"/>
              </a:rPr>
              <a:t> </a:t>
            </a:r>
            <a:r>
              <a:rPr lang="en-US" spc="-25" dirty="0">
                <a:latin typeface="Calibri"/>
                <a:cs typeface="Calibri"/>
              </a:rPr>
              <a:t>or </a:t>
            </a:r>
            <a:r>
              <a:rPr lang="en-US" spc="-10" dirty="0">
                <a:latin typeface="Calibri"/>
                <a:cs typeface="Calibri"/>
              </a:rPr>
              <a:t>aircrafts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under</a:t>
            </a:r>
            <a:r>
              <a:rPr lang="en-US" spc="-30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Chapter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spc="-25" dirty="0">
                <a:latin typeface="Calibri"/>
                <a:cs typeface="Calibri"/>
              </a:rPr>
              <a:t>XI, </a:t>
            </a:r>
            <a:r>
              <a:rPr lang="en-US" dirty="0">
                <a:latin typeface="Calibri"/>
                <a:cs typeface="Calibri"/>
              </a:rPr>
              <a:t>and</a:t>
            </a:r>
            <a:r>
              <a:rPr lang="en-US" spc="-40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for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supply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dirty="0">
                <a:latin typeface="Calibri"/>
                <a:cs typeface="Calibri"/>
              </a:rPr>
              <a:t>to</a:t>
            </a:r>
            <a:r>
              <a:rPr lang="en-US" spc="-35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foreign privileged</a:t>
            </a:r>
            <a:r>
              <a:rPr lang="en-US" dirty="0">
                <a:latin typeface="Calibri"/>
                <a:cs typeface="Calibri"/>
              </a:rPr>
              <a:t> </a:t>
            </a:r>
            <a:r>
              <a:rPr lang="en-US" spc="-10" dirty="0">
                <a:latin typeface="Calibri"/>
                <a:cs typeface="Calibri"/>
              </a:rPr>
              <a:t>persons</a:t>
            </a:r>
            <a:endParaRPr lang="en-US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7308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6D4257-5DD6-6AD4-2E8F-29A23A41E4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931A6443-93E3-958A-CC35-64225779102B}"/>
              </a:ext>
            </a:extLst>
          </p:cNvPr>
          <p:cNvSpPr/>
          <p:nvPr/>
        </p:nvSpPr>
        <p:spPr>
          <a:xfrm>
            <a:off x="0" y="-1"/>
            <a:ext cx="19010313" cy="2975751"/>
          </a:xfrm>
          <a:prstGeom prst="rect">
            <a:avLst/>
          </a:prstGeom>
          <a:solidFill>
            <a:srgbClr val="1017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528" dirty="0"/>
          </a:p>
        </p:txBody>
      </p:sp>
      <p:pic>
        <p:nvPicPr>
          <p:cNvPr id="30" name="Picture 2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915D76A-925D-ABDC-0A4B-68F18F3B764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890" y="-443399"/>
            <a:ext cx="4449023" cy="39717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D754063-EEBB-D103-FFED-E614596F4355}"/>
              </a:ext>
            </a:extLst>
          </p:cNvPr>
          <p:cNvCxnSpPr>
            <a:cxnSpLocks/>
          </p:cNvCxnSpPr>
          <p:nvPr/>
        </p:nvCxnSpPr>
        <p:spPr>
          <a:xfrm>
            <a:off x="-1" y="2638036"/>
            <a:ext cx="19010314" cy="41664"/>
          </a:xfrm>
          <a:prstGeom prst="line">
            <a:avLst/>
          </a:prstGeom>
          <a:ln>
            <a:solidFill>
              <a:srgbClr val="6AC6A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6">
            <a:extLst>
              <a:ext uri="{FF2B5EF4-FFF2-40B4-BE49-F238E27FC236}">
                <a16:creationId xmlns:a16="http://schemas.microsoft.com/office/drawing/2014/main" id="{755A0D41-D362-18F1-B750-EA5D6BA1A48C}"/>
              </a:ext>
            </a:extLst>
          </p:cNvPr>
          <p:cNvSpPr txBox="1"/>
          <p:nvPr/>
        </p:nvSpPr>
        <p:spPr>
          <a:xfrm>
            <a:off x="1175564" y="811186"/>
            <a:ext cx="17129121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600" spc="-10" dirty="0">
                <a:solidFill>
                  <a:srgbClr val="6AC6AC"/>
                </a:solidFill>
                <a:latin typeface="Calibri"/>
                <a:cs typeface="Calibri"/>
              </a:rPr>
              <a:t>Features</a:t>
            </a:r>
            <a:r>
              <a:rPr lang="en-US" sz="6600" spc="-55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6600" dirty="0">
                <a:solidFill>
                  <a:srgbClr val="6AC6AC"/>
                </a:solidFill>
                <a:latin typeface="Calibri"/>
                <a:cs typeface="Calibri"/>
              </a:rPr>
              <a:t>of</a:t>
            </a:r>
            <a:r>
              <a:rPr lang="en-US" sz="6600" spc="-50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6600" dirty="0">
                <a:solidFill>
                  <a:srgbClr val="6AC6AC"/>
                </a:solidFill>
                <a:latin typeface="Calibri"/>
                <a:cs typeface="Calibri"/>
              </a:rPr>
              <a:t>the</a:t>
            </a:r>
            <a:r>
              <a:rPr lang="en-US" sz="6600" spc="-55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6600" spc="-10" dirty="0">
                <a:solidFill>
                  <a:srgbClr val="6AC6AC"/>
                </a:solidFill>
                <a:latin typeface="Calibri"/>
                <a:cs typeface="Calibri"/>
              </a:rPr>
              <a:t>Scheme </a:t>
            </a:r>
            <a:r>
              <a:rPr lang="en-US" sz="6600" dirty="0">
                <a:solidFill>
                  <a:srgbClr val="6AC6AC"/>
                </a:solidFill>
                <a:latin typeface="Calibri"/>
                <a:cs typeface="Calibri"/>
              </a:rPr>
              <a:t>under</a:t>
            </a:r>
            <a:r>
              <a:rPr lang="en-US" sz="6600" spc="-65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6600" dirty="0">
                <a:solidFill>
                  <a:srgbClr val="6AC6AC"/>
                </a:solidFill>
                <a:latin typeface="Calibri"/>
                <a:cs typeface="Calibri"/>
              </a:rPr>
              <a:t>Section</a:t>
            </a:r>
            <a:r>
              <a:rPr lang="en-US" sz="6600" spc="-60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6600" spc="-25" dirty="0">
                <a:solidFill>
                  <a:srgbClr val="6AC6AC"/>
                </a:solidFill>
                <a:latin typeface="Calibri"/>
                <a:cs typeface="Calibri"/>
              </a:rPr>
              <a:t>65</a:t>
            </a:r>
            <a:endParaRPr lang="en-IN" sz="6600" dirty="0">
              <a:solidFill>
                <a:srgbClr val="6AC6AC"/>
              </a:solidFill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3634B3E8-047D-FDC6-F9B4-F5591B5F3AA8}"/>
              </a:ext>
            </a:extLst>
          </p:cNvPr>
          <p:cNvSpPr txBox="1"/>
          <p:nvPr/>
        </p:nvSpPr>
        <p:spPr>
          <a:xfrm>
            <a:off x="558348" y="1760572"/>
            <a:ext cx="1252830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000" spc="100" dirty="0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8DB3E7F-201C-B5F0-DC44-5A62D713C93F}"/>
              </a:ext>
            </a:extLst>
          </p:cNvPr>
          <p:cNvSpPr txBox="1"/>
          <p:nvPr/>
        </p:nvSpPr>
        <p:spPr>
          <a:xfrm>
            <a:off x="2723356" y="3343684"/>
            <a:ext cx="95638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dirty="0"/>
          </a:p>
        </p:txBody>
      </p:sp>
      <p:pic>
        <p:nvPicPr>
          <p:cNvPr id="3" name="object 2">
            <a:extLst>
              <a:ext uri="{FF2B5EF4-FFF2-40B4-BE49-F238E27FC236}">
                <a16:creationId xmlns:a16="http://schemas.microsoft.com/office/drawing/2014/main" id="{B509FCC1-6971-D985-7818-EFE21104666E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329037" y="2758455"/>
            <a:ext cx="9091519" cy="78516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3D4937-4114-1349-A0B4-38CE30E2E165}"/>
              </a:ext>
            </a:extLst>
          </p:cNvPr>
          <p:cNvSpPr txBox="1"/>
          <p:nvPr/>
        </p:nvSpPr>
        <p:spPr>
          <a:xfrm>
            <a:off x="679641" y="4654693"/>
            <a:ext cx="7696200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381635">
              <a:lnSpc>
                <a:spcPts val="1730"/>
              </a:lnSpc>
              <a:spcBef>
                <a:spcPts val="315"/>
              </a:spcBef>
            </a:pPr>
            <a:r>
              <a:rPr lang="en-US" sz="3200" dirty="0">
                <a:latin typeface="+mj-lt"/>
                <a:cs typeface="Calibri"/>
              </a:rPr>
              <a:t>**</a:t>
            </a:r>
            <a:r>
              <a:rPr lang="en-US" sz="3200" spc="-35" dirty="0">
                <a:latin typeface="+mj-lt"/>
                <a:cs typeface="Calibri"/>
              </a:rPr>
              <a:t> </a:t>
            </a:r>
            <a:r>
              <a:rPr lang="en-US" sz="3200" dirty="0">
                <a:latin typeface="+mj-lt"/>
                <a:cs typeface="Calibri"/>
              </a:rPr>
              <a:t>refund</a:t>
            </a:r>
            <a:r>
              <a:rPr lang="en-US" sz="3200" spc="-35" dirty="0">
                <a:latin typeface="+mj-lt"/>
                <a:cs typeface="Calibri"/>
              </a:rPr>
              <a:t> </a:t>
            </a:r>
            <a:r>
              <a:rPr lang="en-US" sz="3200" dirty="0">
                <a:latin typeface="+mj-lt"/>
                <a:cs typeface="Calibri"/>
              </a:rPr>
              <a:t>of</a:t>
            </a:r>
            <a:r>
              <a:rPr lang="en-US" sz="3200" spc="-35" dirty="0">
                <a:latin typeface="+mj-lt"/>
                <a:cs typeface="Calibri"/>
              </a:rPr>
              <a:t> </a:t>
            </a:r>
            <a:r>
              <a:rPr lang="en-US" sz="3200" dirty="0">
                <a:latin typeface="+mj-lt"/>
                <a:cs typeface="Calibri"/>
              </a:rPr>
              <a:t>input</a:t>
            </a:r>
            <a:r>
              <a:rPr lang="en-US" sz="3200" spc="-35" dirty="0">
                <a:latin typeface="+mj-lt"/>
                <a:cs typeface="Calibri"/>
              </a:rPr>
              <a:t> </a:t>
            </a:r>
            <a:r>
              <a:rPr lang="en-US" sz="3200" spc="-10" dirty="0">
                <a:latin typeface="+mj-lt"/>
                <a:cs typeface="Calibri"/>
              </a:rPr>
              <a:t>taxes</a:t>
            </a:r>
            <a:r>
              <a:rPr lang="en-US" sz="3200" spc="-35" dirty="0">
                <a:latin typeface="+mj-lt"/>
                <a:cs typeface="Calibri"/>
              </a:rPr>
              <a:t> </a:t>
            </a:r>
            <a:r>
              <a:rPr lang="en-US" sz="3200" dirty="0">
                <a:latin typeface="+mj-lt"/>
                <a:cs typeface="Calibri"/>
              </a:rPr>
              <a:t>or</a:t>
            </a:r>
            <a:r>
              <a:rPr lang="en-US" sz="3200" spc="-30" dirty="0">
                <a:latin typeface="+mj-lt"/>
                <a:cs typeface="Calibri"/>
              </a:rPr>
              <a:t> </a:t>
            </a:r>
            <a:r>
              <a:rPr lang="en-US" sz="3200" dirty="0">
                <a:latin typeface="+mj-lt"/>
                <a:cs typeface="Calibri"/>
              </a:rPr>
              <a:t>IGST</a:t>
            </a:r>
            <a:r>
              <a:rPr lang="en-US" sz="3200" spc="-35" dirty="0">
                <a:latin typeface="+mj-lt"/>
                <a:cs typeface="Calibri"/>
              </a:rPr>
              <a:t> </a:t>
            </a:r>
            <a:r>
              <a:rPr lang="en-US" sz="3200" dirty="0">
                <a:latin typeface="+mj-lt"/>
                <a:cs typeface="Calibri"/>
              </a:rPr>
              <a:t>paid</a:t>
            </a:r>
            <a:r>
              <a:rPr lang="en-US" sz="3200" spc="-35" dirty="0">
                <a:latin typeface="+mj-lt"/>
                <a:cs typeface="Calibri"/>
              </a:rPr>
              <a:t> </a:t>
            </a:r>
            <a:r>
              <a:rPr lang="en-US" sz="3200" spc="-25" dirty="0">
                <a:latin typeface="+mj-lt"/>
                <a:cs typeface="Calibri"/>
              </a:rPr>
              <a:t>on</a:t>
            </a:r>
          </a:p>
          <a:p>
            <a:pPr marL="12700" marR="381635">
              <a:lnSpc>
                <a:spcPts val="1730"/>
              </a:lnSpc>
              <a:spcBef>
                <a:spcPts val="315"/>
              </a:spcBef>
            </a:pPr>
            <a:endParaRPr lang="en-US" sz="3200" spc="-25" dirty="0">
              <a:latin typeface="+mj-lt"/>
              <a:cs typeface="Calibri"/>
            </a:endParaRPr>
          </a:p>
          <a:p>
            <a:pPr marL="12700" marR="381635">
              <a:lnSpc>
                <a:spcPts val="1730"/>
              </a:lnSpc>
              <a:spcBef>
                <a:spcPts val="315"/>
              </a:spcBef>
            </a:pPr>
            <a:r>
              <a:rPr lang="en-US" sz="3200" spc="-25" dirty="0">
                <a:latin typeface="+mj-lt"/>
                <a:cs typeface="Calibri"/>
              </a:rPr>
              <a:t> </a:t>
            </a:r>
            <a:r>
              <a:rPr lang="en-US" sz="3200" dirty="0">
                <a:latin typeface="+mj-lt"/>
                <a:cs typeface="Calibri"/>
              </a:rPr>
              <a:t>export</a:t>
            </a:r>
            <a:r>
              <a:rPr lang="en-US" sz="3200" spc="-50" dirty="0">
                <a:latin typeface="+mj-lt"/>
                <a:cs typeface="Calibri"/>
              </a:rPr>
              <a:t> </a:t>
            </a:r>
            <a:r>
              <a:rPr lang="en-US" sz="3200" dirty="0">
                <a:latin typeface="+mj-lt"/>
                <a:cs typeface="Calibri"/>
              </a:rPr>
              <a:t>can</a:t>
            </a:r>
            <a:r>
              <a:rPr lang="en-US" sz="3200" spc="-50" dirty="0">
                <a:latin typeface="+mj-lt"/>
                <a:cs typeface="Calibri"/>
              </a:rPr>
              <a:t> </a:t>
            </a:r>
            <a:r>
              <a:rPr lang="en-US" sz="3200" dirty="0">
                <a:latin typeface="+mj-lt"/>
                <a:cs typeface="Calibri"/>
              </a:rPr>
              <a:t>be</a:t>
            </a:r>
            <a:r>
              <a:rPr lang="en-US" sz="3200" spc="-50" dirty="0">
                <a:latin typeface="+mj-lt"/>
                <a:cs typeface="Calibri"/>
              </a:rPr>
              <a:t> </a:t>
            </a:r>
            <a:r>
              <a:rPr lang="en-US" sz="3200" dirty="0">
                <a:latin typeface="+mj-lt"/>
                <a:cs typeface="Calibri"/>
              </a:rPr>
              <a:t>availed</a:t>
            </a:r>
            <a:r>
              <a:rPr lang="en-US" sz="3200" spc="-50" dirty="0">
                <a:latin typeface="+mj-lt"/>
                <a:cs typeface="Calibri"/>
              </a:rPr>
              <a:t> </a:t>
            </a:r>
            <a:r>
              <a:rPr lang="en-US" sz="3200" spc="-25" dirty="0">
                <a:latin typeface="+mj-lt"/>
                <a:cs typeface="Calibri"/>
              </a:rPr>
              <a:t>of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DC3262F-B6DB-902E-9650-652A452A1BD5}"/>
              </a:ext>
            </a:extLst>
          </p:cNvPr>
          <p:cNvSpPr txBox="1"/>
          <p:nvPr/>
        </p:nvSpPr>
        <p:spPr>
          <a:xfrm>
            <a:off x="584224" y="5568940"/>
            <a:ext cx="9091519" cy="1043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381635">
              <a:lnSpc>
                <a:spcPts val="1730"/>
              </a:lnSpc>
              <a:spcBef>
                <a:spcPts val="315"/>
              </a:spcBef>
            </a:pPr>
            <a:endParaRPr lang="en-US" sz="2800" dirty="0">
              <a:latin typeface="+mj-lt"/>
              <a:cs typeface="Calibri"/>
            </a:endParaRPr>
          </a:p>
          <a:p>
            <a:pPr marL="12700" marR="5080">
              <a:lnSpc>
                <a:spcPts val="1730"/>
              </a:lnSpc>
              <a:spcBef>
                <a:spcPts val="994"/>
              </a:spcBef>
            </a:pPr>
            <a:r>
              <a:rPr lang="en-US" sz="2800" dirty="0">
                <a:latin typeface="+mj-lt"/>
                <a:cs typeface="Calibri"/>
              </a:rPr>
              <a:t>***</a:t>
            </a:r>
            <a:r>
              <a:rPr lang="en-US" sz="2800" spc="-35" dirty="0">
                <a:latin typeface="+mj-lt"/>
                <a:cs typeface="Calibri"/>
              </a:rPr>
              <a:t> </a:t>
            </a:r>
            <a:r>
              <a:rPr lang="en-US" sz="2800" dirty="0">
                <a:latin typeface="+mj-lt"/>
                <a:cs typeface="Calibri"/>
              </a:rPr>
              <a:t>Customs</a:t>
            </a:r>
            <a:r>
              <a:rPr lang="en-US" sz="2800" spc="-35" dirty="0">
                <a:latin typeface="+mj-lt"/>
                <a:cs typeface="Calibri"/>
              </a:rPr>
              <a:t> </a:t>
            </a:r>
            <a:r>
              <a:rPr lang="en-US" sz="2800" dirty="0">
                <a:latin typeface="+mj-lt"/>
                <a:cs typeface="Calibri"/>
              </a:rPr>
              <a:t>duties</a:t>
            </a:r>
            <a:r>
              <a:rPr lang="en-US" sz="2800" spc="-35" dirty="0">
                <a:latin typeface="+mj-lt"/>
                <a:cs typeface="Calibri"/>
              </a:rPr>
              <a:t> </a:t>
            </a:r>
            <a:r>
              <a:rPr lang="en-US" sz="2800" dirty="0">
                <a:latin typeface="+mj-lt"/>
                <a:cs typeface="Calibri"/>
              </a:rPr>
              <a:t>to</a:t>
            </a:r>
            <a:r>
              <a:rPr lang="en-US" sz="2800" spc="-35" dirty="0">
                <a:latin typeface="+mj-lt"/>
                <a:cs typeface="Calibri"/>
              </a:rPr>
              <a:t> </a:t>
            </a:r>
            <a:r>
              <a:rPr lang="en-US" sz="2800" dirty="0">
                <a:latin typeface="+mj-lt"/>
                <a:cs typeface="Calibri"/>
              </a:rPr>
              <a:t>be</a:t>
            </a:r>
            <a:r>
              <a:rPr lang="en-US" sz="2800" spc="-35" dirty="0">
                <a:latin typeface="+mj-lt"/>
                <a:cs typeface="Calibri"/>
              </a:rPr>
              <a:t> </a:t>
            </a:r>
            <a:r>
              <a:rPr lang="en-US" sz="2800" dirty="0">
                <a:latin typeface="+mj-lt"/>
                <a:cs typeface="Calibri"/>
              </a:rPr>
              <a:t>paid</a:t>
            </a:r>
            <a:r>
              <a:rPr lang="en-US" sz="2800" spc="-35" dirty="0">
                <a:latin typeface="+mj-lt"/>
                <a:cs typeface="Calibri"/>
              </a:rPr>
              <a:t> </a:t>
            </a:r>
            <a:r>
              <a:rPr lang="en-US" sz="2800" dirty="0">
                <a:latin typeface="+mj-lt"/>
                <a:cs typeface="Calibri"/>
              </a:rPr>
              <a:t>on</a:t>
            </a:r>
            <a:r>
              <a:rPr lang="en-US" sz="2800" spc="-35" dirty="0">
                <a:latin typeface="+mj-lt"/>
                <a:cs typeface="Calibri"/>
              </a:rPr>
              <a:t> </a:t>
            </a:r>
            <a:r>
              <a:rPr lang="en-US" sz="2800" dirty="0">
                <a:latin typeface="+mj-lt"/>
                <a:cs typeface="Calibri"/>
              </a:rPr>
              <a:t>the</a:t>
            </a:r>
            <a:r>
              <a:rPr lang="en-US" sz="2800" spc="-35" dirty="0">
                <a:latin typeface="+mj-lt"/>
                <a:cs typeface="Calibri"/>
              </a:rPr>
              <a:t> </a:t>
            </a:r>
            <a:r>
              <a:rPr lang="en-US" sz="2800" spc="-20" dirty="0">
                <a:latin typeface="+mj-lt"/>
                <a:cs typeface="Calibri"/>
              </a:rPr>
              <a:t>value </a:t>
            </a:r>
            <a:r>
              <a:rPr lang="en-US" sz="2800" dirty="0">
                <a:latin typeface="+mj-lt"/>
                <a:cs typeface="Calibri"/>
              </a:rPr>
              <a:t>declared</a:t>
            </a:r>
            <a:r>
              <a:rPr lang="en-US" sz="2800" spc="-35" dirty="0">
                <a:latin typeface="+mj-lt"/>
                <a:cs typeface="Calibri"/>
              </a:rPr>
              <a:t> </a:t>
            </a:r>
            <a:r>
              <a:rPr lang="en-US" sz="2800" dirty="0">
                <a:latin typeface="+mj-lt"/>
                <a:cs typeface="Calibri"/>
              </a:rPr>
              <a:t>at</a:t>
            </a:r>
            <a:r>
              <a:rPr lang="en-US" sz="2800" spc="-30" dirty="0">
                <a:latin typeface="+mj-lt"/>
                <a:cs typeface="Calibri"/>
              </a:rPr>
              <a:t> </a:t>
            </a:r>
            <a:r>
              <a:rPr lang="en-US" sz="2800" dirty="0">
                <a:latin typeface="+mj-lt"/>
                <a:cs typeface="Calibri"/>
              </a:rPr>
              <a:t>the</a:t>
            </a:r>
          </a:p>
          <a:p>
            <a:pPr marL="12700" marR="5080">
              <a:lnSpc>
                <a:spcPts val="1730"/>
              </a:lnSpc>
              <a:spcBef>
                <a:spcPts val="994"/>
              </a:spcBef>
            </a:pPr>
            <a:r>
              <a:rPr lang="en-US" sz="2800" spc="-30" dirty="0">
                <a:latin typeface="+mj-lt"/>
                <a:cs typeface="Calibri"/>
              </a:rPr>
              <a:t> time </a:t>
            </a:r>
            <a:r>
              <a:rPr lang="en-US" sz="2800" dirty="0">
                <a:latin typeface="+mj-lt"/>
                <a:cs typeface="Calibri"/>
              </a:rPr>
              <a:t>of</a:t>
            </a:r>
            <a:r>
              <a:rPr lang="en-US" sz="2800" spc="-30" dirty="0">
                <a:latin typeface="+mj-lt"/>
                <a:cs typeface="Calibri"/>
              </a:rPr>
              <a:t> </a:t>
            </a:r>
            <a:r>
              <a:rPr lang="en-US" sz="2800" dirty="0">
                <a:latin typeface="+mj-lt"/>
                <a:cs typeface="Calibri"/>
              </a:rPr>
              <a:t>filing</a:t>
            </a:r>
            <a:r>
              <a:rPr lang="en-US" sz="2800" spc="-30" dirty="0">
                <a:latin typeface="+mj-lt"/>
                <a:cs typeface="Calibri"/>
              </a:rPr>
              <a:t> </a:t>
            </a:r>
            <a:r>
              <a:rPr lang="en-US" sz="2800" dirty="0">
                <a:latin typeface="+mj-lt"/>
                <a:cs typeface="Calibri"/>
              </a:rPr>
              <a:t>the</a:t>
            </a:r>
            <a:r>
              <a:rPr lang="en-US" sz="2800" spc="-30" dirty="0">
                <a:latin typeface="+mj-lt"/>
                <a:cs typeface="Calibri"/>
              </a:rPr>
              <a:t> </a:t>
            </a:r>
            <a:r>
              <a:rPr lang="en-US" sz="2800" spc="-10" dirty="0">
                <a:latin typeface="+mj-lt"/>
                <a:cs typeface="Calibri"/>
              </a:rPr>
              <a:t>Warehouse </a:t>
            </a:r>
            <a:r>
              <a:rPr lang="en-US" sz="2800" dirty="0">
                <a:latin typeface="+mj-lt"/>
                <a:cs typeface="Calibri"/>
              </a:rPr>
              <a:t>Bill</a:t>
            </a:r>
            <a:r>
              <a:rPr lang="en-US" sz="2800" spc="-45" dirty="0">
                <a:latin typeface="+mj-lt"/>
                <a:cs typeface="Calibri"/>
              </a:rPr>
              <a:t> </a:t>
            </a:r>
            <a:r>
              <a:rPr lang="en-US" sz="2800" dirty="0">
                <a:latin typeface="+mj-lt"/>
                <a:cs typeface="Calibri"/>
              </a:rPr>
              <a:t>of</a:t>
            </a:r>
            <a:r>
              <a:rPr lang="en-US" sz="2800" spc="-40" dirty="0">
                <a:latin typeface="+mj-lt"/>
                <a:cs typeface="Calibri"/>
              </a:rPr>
              <a:t> </a:t>
            </a:r>
            <a:r>
              <a:rPr lang="en-US" sz="2800" dirty="0">
                <a:latin typeface="+mj-lt"/>
                <a:cs typeface="Calibri"/>
              </a:rPr>
              <a:t>Entry</a:t>
            </a:r>
            <a:r>
              <a:rPr lang="en-US" sz="2800" spc="-40" dirty="0">
                <a:latin typeface="+mj-lt"/>
                <a:cs typeface="Calibri"/>
              </a:rPr>
              <a:t> </a:t>
            </a:r>
            <a:r>
              <a:rPr lang="en-US" sz="2800" dirty="0">
                <a:latin typeface="+mj-lt"/>
                <a:cs typeface="Calibri"/>
              </a:rPr>
              <a:t>for</a:t>
            </a:r>
            <a:r>
              <a:rPr lang="en-US" sz="2800" spc="-40" dirty="0">
                <a:latin typeface="+mj-lt"/>
                <a:cs typeface="Calibri"/>
              </a:rPr>
              <a:t> </a:t>
            </a:r>
            <a:r>
              <a:rPr lang="en-US" sz="2800" dirty="0">
                <a:latin typeface="+mj-lt"/>
                <a:cs typeface="Calibri"/>
              </a:rPr>
              <a:t>these</a:t>
            </a:r>
            <a:r>
              <a:rPr lang="en-US" sz="2800" spc="-45" dirty="0">
                <a:latin typeface="+mj-lt"/>
                <a:cs typeface="Calibri"/>
              </a:rPr>
              <a:t> </a:t>
            </a:r>
            <a:r>
              <a:rPr lang="en-US" sz="2800" spc="-10" dirty="0">
                <a:latin typeface="+mj-lt"/>
                <a:cs typeface="Calibri"/>
              </a:rPr>
              <a:t>goods.</a:t>
            </a:r>
            <a:endParaRPr lang="en-US" sz="2800" dirty="0">
              <a:latin typeface="+mj-lt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854453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30526AE-34F9-2527-F5EC-F3F4F1FBE73C}"/>
              </a:ext>
            </a:extLst>
          </p:cNvPr>
          <p:cNvSpPr/>
          <p:nvPr/>
        </p:nvSpPr>
        <p:spPr>
          <a:xfrm>
            <a:off x="0" y="-1"/>
            <a:ext cx="19010313" cy="2975751"/>
          </a:xfrm>
          <a:prstGeom prst="rect">
            <a:avLst/>
          </a:prstGeom>
          <a:solidFill>
            <a:srgbClr val="1017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528" dirty="0"/>
          </a:p>
        </p:txBody>
      </p:sp>
      <p:pic>
        <p:nvPicPr>
          <p:cNvPr id="30" name="Picture 2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28BD39A1-6AE8-0B80-CACA-31CA304B3CA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432" y="-453039"/>
            <a:ext cx="4449023" cy="39717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B8DF913-F7E7-2448-4066-BF25719750E1}"/>
              </a:ext>
            </a:extLst>
          </p:cNvPr>
          <p:cNvCxnSpPr>
            <a:cxnSpLocks/>
          </p:cNvCxnSpPr>
          <p:nvPr/>
        </p:nvCxnSpPr>
        <p:spPr>
          <a:xfrm>
            <a:off x="-1" y="2638036"/>
            <a:ext cx="19010314" cy="41664"/>
          </a:xfrm>
          <a:prstGeom prst="line">
            <a:avLst/>
          </a:prstGeom>
          <a:ln>
            <a:solidFill>
              <a:srgbClr val="6AC6A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6">
            <a:extLst>
              <a:ext uri="{FF2B5EF4-FFF2-40B4-BE49-F238E27FC236}">
                <a16:creationId xmlns:a16="http://schemas.microsoft.com/office/drawing/2014/main" id="{3A67F432-BBFA-9A50-59B7-3FB78A52B350}"/>
              </a:ext>
            </a:extLst>
          </p:cNvPr>
          <p:cNvSpPr txBox="1"/>
          <p:nvPr/>
        </p:nvSpPr>
        <p:spPr>
          <a:xfrm>
            <a:off x="558858" y="517173"/>
            <a:ext cx="17129121" cy="1015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6600" b="1" spc="-10" dirty="0">
                <a:solidFill>
                  <a:srgbClr val="6AC6AC"/>
                </a:solidFill>
                <a:latin typeface="Calibri"/>
                <a:cs typeface="Calibri"/>
              </a:rPr>
              <a:t>Customs</a:t>
            </a:r>
            <a:r>
              <a:rPr lang="en-US" sz="6600" b="1" spc="-80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6600" b="1" dirty="0">
                <a:solidFill>
                  <a:srgbClr val="6AC6AC"/>
                </a:solidFill>
                <a:latin typeface="Calibri"/>
                <a:cs typeface="Calibri"/>
              </a:rPr>
              <a:t>Act</a:t>
            </a:r>
            <a:r>
              <a:rPr lang="en-US" sz="6600" b="1" spc="-80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6600" b="1" dirty="0">
                <a:solidFill>
                  <a:srgbClr val="6AC6AC"/>
                </a:solidFill>
                <a:latin typeface="Calibri"/>
                <a:cs typeface="Calibri"/>
              </a:rPr>
              <a:t>Chapter</a:t>
            </a:r>
            <a:r>
              <a:rPr lang="en-US" sz="6600" b="1" spc="-80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6600" b="1" spc="-25" dirty="0">
                <a:solidFill>
                  <a:srgbClr val="6AC6AC"/>
                </a:solidFill>
                <a:latin typeface="Calibri"/>
                <a:cs typeface="Calibri"/>
              </a:rPr>
              <a:t>IX </a:t>
            </a:r>
            <a:r>
              <a:rPr lang="en-US" sz="6600" b="1" spc="-10" dirty="0">
                <a:solidFill>
                  <a:srgbClr val="6AC6AC"/>
                </a:solidFill>
                <a:latin typeface="Calibri"/>
                <a:cs typeface="Calibri"/>
              </a:rPr>
              <a:t>Warehousing</a:t>
            </a:r>
            <a:endParaRPr lang="en-US" sz="6600" spc="2186" dirty="0">
              <a:solidFill>
                <a:srgbClr val="6AC6AC"/>
              </a:solidFill>
              <a:latin typeface="Open Sauce Medium"/>
              <a:ea typeface="Open Sauce Medium"/>
              <a:cs typeface="Open Sauce Medium"/>
              <a:sym typeface="Open Sauce Medium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C91FCA87-5278-A852-0BB5-45D178342F39}"/>
              </a:ext>
            </a:extLst>
          </p:cNvPr>
          <p:cNvSpPr txBox="1"/>
          <p:nvPr/>
        </p:nvSpPr>
        <p:spPr>
          <a:xfrm>
            <a:off x="558348" y="1760572"/>
            <a:ext cx="1252830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000" spc="100" dirty="0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AE953A-86F2-5742-CEF5-81ADF779FD88}"/>
              </a:ext>
            </a:extLst>
          </p:cNvPr>
          <p:cNvSpPr txBox="1"/>
          <p:nvPr/>
        </p:nvSpPr>
        <p:spPr>
          <a:xfrm>
            <a:off x="1236718" y="3890777"/>
            <a:ext cx="15773400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/>
              <a:t>Private Warehouses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/>
              <a:t>Private Warehouses licensed under Section 58</a:t>
            </a:r>
            <a:r>
              <a:rPr lang="en-US" sz="2800" dirty="0"/>
              <a:t> can be permitted on an application being made by the licensee to the Principal Commissioner/Commissioner of Customs, to engage in </a:t>
            </a:r>
            <a:r>
              <a:rPr lang="en-US" sz="2800" b="1" dirty="0"/>
              <a:t>Manufacture and other operations in relation to goods in a Warehouse – Manufacture and Other Operations in Warehouse (no. 2) Regulations, 2019</a:t>
            </a:r>
            <a:r>
              <a:rPr lang="en-US" sz="2800" dirty="0"/>
              <a:t> – </a:t>
            </a:r>
            <a:r>
              <a:rPr lang="en-US" sz="2800" i="1" dirty="0"/>
              <a:t>Notification 69/2019-Customs (N.T.) dated the 1st October, 2019</a:t>
            </a:r>
            <a:endParaRPr lang="en-US" sz="2800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D321A91-8F4E-B1C2-BB42-E7E525921638}"/>
              </a:ext>
            </a:extLst>
          </p:cNvPr>
          <p:cNvSpPr txBox="1"/>
          <p:nvPr/>
        </p:nvSpPr>
        <p:spPr>
          <a:xfrm>
            <a:off x="1262594" y="6482689"/>
            <a:ext cx="16243562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>
                <a:latin typeface="+mj-lt"/>
              </a:rPr>
              <a:t>Special Warehouses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800" b="1" dirty="0">
                <a:latin typeface="+mj-lt"/>
              </a:rPr>
              <a:t>Manufacture and Other Operations in Special Warehouse Regulations, 2020 have been issued vide Notification No. 75/2020-Customs (N.T.) dated 17th August, 2020. These regulations allow manufacturing and other operations in a special warehouse licensed under section 58A of the Customs Act, 1962, with regard to warehoused goods specified in clause (1) of Notification No. 66/2016-Customs (N.T.) dated 14th May, 2020 – Circular No. 36 /2020–Customs, dated 17th August 2020</a:t>
            </a:r>
          </a:p>
        </p:txBody>
      </p:sp>
    </p:spTree>
    <p:extLst>
      <p:ext uri="{BB962C8B-B14F-4D97-AF65-F5344CB8AC3E}">
        <p14:creationId xmlns:p14="http://schemas.microsoft.com/office/powerpoint/2010/main" val="1527411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4F0B6-CEDC-E27C-16B3-ACD8B54B55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4A2E48A-D577-9944-FCA6-29CF4BA1B36A}"/>
              </a:ext>
            </a:extLst>
          </p:cNvPr>
          <p:cNvSpPr/>
          <p:nvPr/>
        </p:nvSpPr>
        <p:spPr>
          <a:xfrm>
            <a:off x="0" y="-1"/>
            <a:ext cx="19010313" cy="2975751"/>
          </a:xfrm>
          <a:prstGeom prst="rect">
            <a:avLst/>
          </a:prstGeom>
          <a:solidFill>
            <a:srgbClr val="1017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528" dirty="0"/>
          </a:p>
        </p:txBody>
      </p:sp>
      <p:pic>
        <p:nvPicPr>
          <p:cNvPr id="30" name="Picture 2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16A80450-C7FB-FD15-B59E-B903295C39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432" y="-453039"/>
            <a:ext cx="4449023" cy="39717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7974314-12EE-E2AC-028E-8CC09AC41F05}"/>
              </a:ext>
            </a:extLst>
          </p:cNvPr>
          <p:cNvCxnSpPr>
            <a:cxnSpLocks/>
          </p:cNvCxnSpPr>
          <p:nvPr/>
        </p:nvCxnSpPr>
        <p:spPr>
          <a:xfrm>
            <a:off x="-1" y="2638036"/>
            <a:ext cx="19010314" cy="41664"/>
          </a:xfrm>
          <a:prstGeom prst="line">
            <a:avLst/>
          </a:prstGeom>
          <a:ln>
            <a:solidFill>
              <a:srgbClr val="6AC6A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6">
            <a:extLst>
              <a:ext uri="{FF2B5EF4-FFF2-40B4-BE49-F238E27FC236}">
                <a16:creationId xmlns:a16="http://schemas.microsoft.com/office/drawing/2014/main" id="{8AEFDE61-E15C-1889-37DE-961A47BA8C9D}"/>
              </a:ext>
            </a:extLst>
          </p:cNvPr>
          <p:cNvSpPr txBox="1"/>
          <p:nvPr/>
        </p:nvSpPr>
        <p:spPr>
          <a:xfrm>
            <a:off x="558859" y="517173"/>
            <a:ext cx="13443572" cy="27084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400" b="1" dirty="0">
                <a:solidFill>
                  <a:srgbClr val="6AC6AC"/>
                </a:solidFill>
                <a:latin typeface="Calibri"/>
                <a:cs typeface="Calibri"/>
              </a:rPr>
              <a:t>SECTION</a:t>
            </a:r>
            <a:r>
              <a:rPr lang="en-US" sz="4400" b="1" spc="-65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4400" b="1" dirty="0">
                <a:solidFill>
                  <a:srgbClr val="6AC6AC"/>
                </a:solidFill>
                <a:latin typeface="Calibri"/>
                <a:cs typeface="Calibri"/>
              </a:rPr>
              <a:t>65A:</a:t>
            </a:r>
            <a:r>
              <a:rPr lang="en-US" sz="4400" b="1" spc="-60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4400" b="1" dirty="0">
                <a:solidFill>
                  <a:srgbClr val="6AC6AC"/>
                </a:solidFill>
                <a:latin typeface="Calibri"/>
                <a:cs typeface="Calibri"/>
              </a:rPr>
              <a:t>Goods</a:t>
            </a:r>
            <a:r>
              <a:rPr lang="en-US" sz="4400" b="1" spc="-60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4400" b="1" spc="-10" dirty="0">
                <a:solidFill>
                  <a:srgbClr val="6AC6AC"/>
                </a:solidFill>
                <a:latin typeface="Calibri"/>
                <a:cs typeface="Calibri"/>
              </a:rPr>
              <a:t>brought </a:t>
            </a:r>
            <a:r>
              <a:rPr lang="en-US" sz="4400" b="1" dirty="0">
                <a:solidFill>
                  <a:srgbClr val="6AC6AC"/>
                </a:solidFill>
                <a:latin typeface="Calibri"/>
                <a:cs typeface="Calibri"/>
              </a:rPr>
              <a:t>for</a:t>
            </a:r>
            <a:r>
              <a:rPr lang="en-US" sz="4400" b="1" spc="-55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4400" b="1" spc="-10" dirty="0">
                <a:solidFill>
                  <a:srgbClr val="6AC6AC"/>
                </a:solidFill>
                <a:latin typeface="Calibri"/>
                <a:cs typeface="Calibri"/>
              </a:rPr>
              <a:t>operations</a:t>
            </a:r>
            <a:r>
              <a:rPr lang="en-US" sz="4400" b="1" spc="-50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4400" b="1" dirty="0">
                <a:solidFill>
                  <a:srgbClr val="6AC6AC"/>
                </a:solidFill>
                <a:latin typeface="Calibri"/>
                <a:cs typeface="Calibri"/>
              </a:rPr>
              <a:t>in</a:t>
            </a:r>
            <a:r>
              <a:rPr lang="en-US" sz="4400" b="1" spc="-55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4400" b="1" spc="-10" dirty="0">
                <a:solidFill>
                  <a:srgbClr val="6AC6AC"/>
                </a:solidFill>
                <a:latin typeface="Calibri"/>
                <a:cs typeface="Calibri"/>
              </a:rPr>
              <a:t>warehouse </a:t>
            </a:r>
            <a:r>
              <a:rPr lang="en-US" sz="4400" b="1" dirty="0">
                <a:solidFill>
                  <a:srgbClr val="6AC6AC"/>
                </a:solidFill>
                <a:latin typeface="Calibri"/>
                <a:cs typeface="Calibri"/>
              </a:rPr>
              <a:t>to</a:t>
            </a:r>
            <a:r>
              <a:rPr lang="en-US" sz="4400" b="1" spc="-60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4400" b="1" dirty="0">
                <a:solidFill>
                  <a:srgbClr val="6AC6AC"/>
                </a:solidFill>
                <a:latin typeface="Calibri"/>
                <a:cs typeface="Calibri"/>
              </a:rPr>
              <a:t>have</a:t>
            </a:r>
            <a:r>
              <a:rPr lang="en-US" sz="4400" b="1" spc="-55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4400" b="1" spc="-10" dirty="0">
                <a:solidFill>
                  <a:srgbClr val="6AC6AC"/>
                </a:solidFill>
                <a:latin typeface="Calibri"/>
                <a:cs typeface="Calibri"/>
              </a:rPr>
              <a:t>ordinarily</a:t>
            </a:r>
            <a:r>
              <a:rPr lang="en-US" sz="4400" b="1" spc="-55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4400" b="1" dirty="0">
                <a:solidFill>
                  <a:srgbClr val="6AC6AC"/>
                </a:solidFill>
                <a:latin typeface="Calibri"/>
                <a:cs typeface="Calibri"/>
              </a:rPr>
              <a:t>paid</a:t>
            </a:r>
            <a:r>
              <a:rPr lang="en-US" sz="4400" b="1" spc="-55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4400" b="1" spc="-10" dirty="0">
                <a:solidFill>
                  <a:srgbClr val="6AC6AC"/>
                </a:solidFill>
                <a:latin typeface="Calibri"/>
                <a:cs typeface="Calibri"/>
              </a:rPr>
              <a:t>certain taxes-</a:t>
            </a:r>
            <a:r>
              <a:rPr lang="en-US" sz="4400" b="1" spc="-55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4400" b="1" dirty="0">
                <a:solidFill>
                  <a:srgbClr val="6AC6AC"/>
                </a:solidFill>
                <a:latin typeface="Calibri"/>
                <a:cs typeface="Calibri"/>
              </a:rPr>
              <a:t>Section</a:t>
            </a:r>
            <a:r>
              <a:rPr lang="en-US" sz="4400" b="1" spc="-55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4400" b="1" dirty="0">
                <a:solidFill>
                  <a:srgbClr val="6AC6AC"/>
                </a:solidFill>
                <a:latin typeface="Calibri"/>
                <a:cs typeface="Calibri"/>
              </a:rPr>
              <a:t>130</a:t>
            </a:r>
            <a:r>
              <a:rPr lang="en-US" sz="4400" b="1" spc="-50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4400" b="1" dirty="0">
                <a:solidFill>
                  <a:srgbClr val="6AC6AC"/>
                </a:solidFill>
                <a:latin typeface="Calibri"/>
                <a:cs typeface="Calibri"/>
              </a:rPr>
              <a:t>of</a:t>
            </a:r>
            <a:r>
              <a:rPr lang="en-US" sz="4400" b="1" spc="-55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4400" b="1" spc="-25" dirty="0">
                <a:solidFill>
                  <a:srgbClr val="6AC6AC"/>
                </a:solidFill>
                <a:latin typeface="Calibri"/>
                <a:cs typeface="Calibri"/>
              </a:rPr>
              <a:t>the </a:t>
            </a:r>
            <a:r>
              <a:rPr lang="en-US" sz="4400" b="1" dirty="0">
                <a:solidFill>
                  <a:srgbClr val="6AC6AC"/>
                </a:solidFill>
                <a:latin typeface="Calibri"/>
                <a:cs typeface="Calibri"/>
              </a:rPr>
              <a:t>Finance</a:t>
            </a:r>
            <a:r>
              <a:rPr lang="en-US" sz="4400" b="1" spc="-75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4400" b="1" dirty="0">
                <a:solidFill>
                  <a:srgbClr val="6AC6AC"/>
                </a:solidFill>
                <a:latin typeface="Calibri"/>
                <a:cs typeface="Calibri"/>
              </a:rPr>
              <a:t>Act,</a:t>
            </a:r>
            <a:r>
              <a:rPr lang="en-US" sz="4400" b="1" spc="-75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4400" b="1" spc="-20" dirty="0">
                <a:solidFill>
                  <a:srgbClr val="6AC6AC"/>
                </a:solidFill>
                <a:latin typeface="Calibri"/>
                <a:cs typeface="Calibri"/>
              </a:rPr>
              <a:t>2023</a:t>
            </a:r>
            <a:endParaRPr lang="en-US" sz="4400" dirty="0">
              <a:solidFill>
                <a:srgbClr val="6AC6AC"/>
              </a:solidFill>
              <a:latin typeface="Calibri"/>
              <a:cs typeface="Calibri"/>
            </a:endParaRPr>
          </a:p>
          <a:p>
            <a:pPr algn="just"/>
            <a:endParaRPr lang="en-US" sz="4400" spc="2186" dirty="0">
              <a:solidFill>
                <a:srgbClr val="6AC6AC"/>
              </a:solidFill>
              <a:latin typeface="Open Sauce Medium"/>
              <a:ea typeface="Open Sauce Medium"/>
              <a:cs typeface="Open Sauce Medium"/>
              <a:sym typeface="Open Sauce Medium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C7221808-4459-774A-29F9-2F3EA87CEF34}"/>
              </a:ext>
            </a:extLst>
          </p:cNvPr>
          <p:cNvSpPr txBox="1"/>
          <p:nvPr/>
        </p:nvSpPr>
        <p:spPr>
          <a:xfrm>
            <a:off x="558348" y="1760572"/>
            <a:ext cx="1252830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000" spc="100" dirty="0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54AFA3E-EE4B-0AE9-22F1-9D5E2BAF813D}"/>
              </a:ext>
            </a:extLst>
          </p:cNvPr>
          <p:cNvSpPr txBox="1"/>
          <p:nvPr/>
        </p:nvSpPr>
        <p:spPr>
          <a:xfrm>
            <a:off x="1236718" y="3890777"/>
            <a:ext cx="15773400" cy="658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90805" algn="r">
              <a:lnSpc>
                <a:spcPts val="2050"/>
              </a:lnSpc>
              <a:spcBef>
                <a:spcPts val="360"/>
              </a:spcBef>
            </a:pPr>
            <a:r>
              <a:rPr lang="en-US" sz="2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65A: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Goods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brought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operations</a:t>
            </a:r>
            <a:r>
              <a:rPr lang="en-US"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warehouse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ordinarily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paid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certain taxes-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Section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130</a:t>
            </a:r>
            <a:r>
              <a:rPr lang="en-US"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Finance</a:t>
            </a:r>
            <a:r>
              <a:rPr lang="en-US"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Act,</a:t>
            </a:r>
            <a:r>
              <a:rPr lang="en-US"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2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560F46F-5F81-1A54-68E2-7A9E71940BD9}"/>
              </a:ext>
            </a:extLst>
          </p:cNvPr>
          <p:cNvSpPr txBox="1"/>
          <p:nvPr/>
        </p:nvSpPr>
        <p:spPr>
          <a:xfrm>
            <a:off x="558348" y="3310169"/>
            <a:ext cx="131078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/>
              <a:t>(1) Application to Goods for Manufacturing or Other Operations: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Effective from Central Government’s notified date.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Applies to goods eligible for manufacturing or operations under section 65.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FCAB21E-B923-F8D0-B9A2-6B441339AC0B}"/>
              </a:ext>
            </a:extLst>
          </p:cNvPr>
          <p:cNvSpPr txBox="1"/>
          <p:nvPr/>
        </p:nvSpPr>
        <p:spPr>
          <a:xfrm>
            <a:off x="605003" y="4729973"/>
            <a:ext cx="1703682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/>
              <a:t>(A) Condition for Deposited Goods: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Dutiable goods in the warehouse </a:t>
            </a:r>
            <a:r>
              <a:rPr lang="en-US" sz="3600" b="1" dirty="0">
                <a:highlight>
                  <a:srgbClr val="FFFF00"/>
                </a:highlight>
              </a:rPr>
              <a:t>must have paid integrated tax </a:t>
            </a:r>
            <a:r>
              <a:rPr lang="en-US" sz="2400" dirty="0"/>
              <a:t>(sub–section 7) and goods and services tax compensation </a:t>
            </a:r>
            <a:r>
              <a:rPr lang="en-US" sz="2400" dirty="0" err="1"/>
              <a:t>cess</a:t>
            </a:r>
            <a:r>
              <a:rPr lang="en-US" sz="2400" dirty="0"/>
              <a:t> (sub–section 9) under section 3 of the Customs Tariff Act, 1975 (51 of 1975).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/>
              <a:t>Such dutiable goods are considered as warehoused goods for duty purposes.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DB59802-CAD9-081D-CC6B-C149EDDAA619}"/>
              </a:ext>
            </a:extLst>
          </p:cNvPr>
          <p:cNvSpPr txBox="1"/>
          <p:nvPr/>
        </p:nvSpPr>
        <p:spPr>
          <a:xfrm>
            <a:off x="605003" y="6531809"/>
            <a:ext cx="1640511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b="1" dirty="0"/>
              <a:t>(B) Removal of Goods for Deposit:</a:t>
            </a:r>
            <a:endParaRPr lang="en-US" sz="24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400" b="1" dirty="0"/>
              <a:t>Goods can be removed for deposit in the warehouse under certain conditions:</a:t>
            </a:r>
            <a:endParaRPr lang="en-US" sz="24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Entry through electronic bill of entry for home consumption under section 46.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Duty assessed under section 17 or 18, as per section 15(a).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Integrated tax and compensation </a:t>
            </a:r>
            <a:r>
              <a:rPr lang="en-US" sz="2400" dirty="0" err="1"/>
              <a:t>cess</a:t>
            </a:r>
            <a:r>
              <a:rPr lang="en-US" sz="2400" dirty="0"/>
              <a:t> paid under section 47.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If goods are removed from another warehouse (section 67), additional conditions apply – a bill of entry for home consumption under clause (a) of section 68 has been presented and the integrated tax under sub–section (7) and the goods and services tax compensation </a:t>
            </a:r>
            <a:r>
              <a:rPr lang="en-US" sz="2400" dirty="0" err="1"/>
              <a:t>cess</a:t>
            </a:r>
            <a:r>
              <a:rPr lang="en-US" sz="2400" dirty="0"/>
              <a:t> under sub–section (9), of section 3 of the Customs Tariff Act, 1975 (51 of 1975), have been paid before the goods are removed from that other warehouse;</a:t>
            </a:r>
          </a:p>
        </p:txBody>
      </p:sp>
    </p:spTree>
    <p:extLst>
      <p:ext uri="{BB962C8B-B14F-4D97-AF65-F5344CB8AC3E}">
        <p14:creationId xmlns:p14="http://schemas.microsoft.com/office/powerpoint/2010/main" val="9033481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B007F-1347-5807-BC20-F87B6202B0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47000C5-8D37-93C2-BD36-136B041A93F9}"/>
              </a:ext>
            </a:extLst>
          </p:cNvPr>
          <p:cNvSpPr/>
          <p:nvPr/>
        </p:nvSpPr>
        <p:spPr>
          <a:xfrm>
            <a:off x="0" y="-1"/>
            <a:ext cx="19010313" cy="2975751"/>
          </a:xfrm>
          <a:prstGeom prst="rect">
            <a:avLst/>
          </a:prstGeom>
          <a:solidFill>
            <a:srgbClr val="1017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528" dirty="0"/>
          </a:p>
        </p:txBody>
      </p:sp>
      <p:pic>
        <p:nvPicPr>
          <p:cNvPr id="30" name="Picture 2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DF4F137C-AEC7-6289-14F6-3EC4F71BE71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432" y="-453039"/>
            <a:ext cx="4449023" cy="39717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C83D74B-1FA4-D587-4B82-2AD05B3A9AB3}"/>
              </a:ext>
            </a:extLst>
          </p:cNvPr>
          <p:cNvCxnSpPr>
            <a:cxnSpLocks/>
          </p:cNvCxnSpPr>
          <p:nvPr/>
        </p:nvCxnSpPr>
        <p:spPr>
          <a:xfrm>
            <a:off x="-1" y="2638036"/>
            <a:ext cx="19010314" cy="41664"/>
          </a:xfrm>
          <a:prstGeom prst="line">
            <a:avLst/>
          </a:prstGeom>
          <a:ln>
            <a:solidFill>
              <a:srgbClr val="6AC6A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6">
            <a:extLst>
              <a:ext uri="{FF2B5EF4-FFF2-40B4-BE49-F238E27FC236}">
                <a16:creationId xmlns:a16="http://schemas.microsoft.com/office/drawing/2014/main" id="{6D173434-2B2B-6B5F-C873-EAE48980171A}"/>
              </a:ext>
            </a:extLst>
          </p:cNvPr>
          <p:cNvSpPr txBox="1"/>
          <p:nvPr/>
        </p:nvSpPr>
        <p:spPr>
          <a:xfrm>
            <a:off x="558859" y="517173"/>
            <a:ext cx="13443572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400" b="1" dirty="0">
                <a:solidFill>
                  <a:srgbClr val="6AC6AC"/>
                </a:solidFill>
                <a:latin typeface="Calibri"/>
                <a:cs typeface="Calibri"/>
              </a:rPr>
              <a:t>Continue………</a:t>
            </a:r>
            <a:endParaRPr lang="en-US" sz="4400" dirty="0">
              <a:solidFill>
                <a:srgbClr val="6AC6AC"/>
              </a:solidFill>
              <a:latin typeface="Calibri"/>
              <a:cs typeface="Calibri"/>
            </a:endParaRPr>
          </a:p>
          <a:p>
            <a:pPr algn="just"/>
            <a:endParaRPr lang="en-US" sz="4400" spc="2186" dirty="0">
              <a:solidFill>
                <a:srgbClr val="6AC6AC"/>
              </a:solidFill>
              <a:latin typeface="Open Sauce Medium"/>
              <a:ea typeface="Open Sauce Medium"/>
              <a:cs typeface="Open Sauce Medium"/>
              <a:sym typeface="Open Sauce Medium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DAE2CFFF-43BA-15C7-221B-F1451E4E0B34}"/>
              </a:ext>
            </a:extLst>
          </p:cNvPr>
          <p:cNvSpPr txBox="1"/>
          <p:nvPr/>
        </p:nvSpPr>
        <p:spPr>
          <a:xfrm>
            <a:off x="558348" y="1760572"/>
            <a:ext cx="1252830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000" spc="100" dirty="0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D3360C-4BE2-ADB2-84B1-9B6D093478DF}"/>
              </a:ext>
            </a:extLst>
          </p:cNvPr>
          <p:cNvSpPr txBox="1"/>
          <p:nvPr/>
        </p:nvSpPr>
        <p:spPr>
          <a:xfrm>
            <a:off x="1236718" y="3890777"/>
            <a:ext cx="15773400" cy="658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90805" algn="r">
              <a:lnSpc>
                <a:spcPts val="2050"/>
              </a:lnSpc>
              <a:spcBef>
                <a:spcPts val="360"/>
              </a:spcBef>
            </a:pPr>
            <a:r>
              <a:rPr lang="en-US" sz="2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65A: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Goods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brought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operations</a:t>
            </a:r>
            <a:r>
              <a:rPr lang="en-US"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warehouse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ordinarily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paid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certain taxes-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Section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130</a:t>
            </a:r>
            <a:r>
              <a:rPr lang="en-US"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Finance</a:t>
            </a:r>
            <a:r>
              <a:rPr lang="en-US"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Act,</a:t>
            </a:r>
            <a:r>
              <a:rPr lang="en-US"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2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45C136-8237-BE5A-5AA8-0547A50A4E88}"/>
              </a:ext>
            </a:extLst>
          </p:cNvPr>
          <p:cNvSpPr txBox="1"/>
          <p:nvPr/>
        </p:nvSpPr>
        <p:spPr>
          <a:xfrm>
            <a:off x="536972" y="3456555"/>
            <a:ext cx="13107875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(C) Duty Payment Requirement: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Duty payable (excluding integrated tax and compensation </a:t>
            </a:r>
            <a:r>
              <a:rPr lang="en-US" sz="2800" dirty="0" err="1"/>
              <a:t>cess</a:t>
            </a:r>
            <a:r>
              <a:rPr lang="en-US" sz="2800" dirty="0"/>
              <a:t>) for warehoused goods must be paid before removal from the warehouse.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Payment as per prescribed manner.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67AD5F9-B9C7-504F-24E1-3E8E903F242E}"/>
              </a:ext>
            </a:extLst>
          </p:cNvPr>
          <p:cNvSpPr txBox="1"/>
          <p:nvPr/>
        </p:nvSpPr>
        <p:spPr>
          <a:xfrm>
            <a:off x="499666" y="7287208"/>
            <a:ext cx="16459201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3) Central Government Exemption Authority:</a:t>
            </a:r>
            <a:endParaRPr lang="en-US" sz="2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The Central Government can exempt goods from these provisions by notification.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Exemption based on criteria including nature, class, categories of goods, importers/exporters, or industry sector.</a:t>
            </a:r>
            <a:br>
              <a:rPr lang="en-US" sz="2800" dirty="0"/>
            </a:br>
            <a:r>
              <a:rPr lang="en-US" sz="2800" i="1" dirty="0"/>
              <a:t>The supply chain – The Customer knows availability of what he wishes to buy in your stock.</a:t>
            </a:r>
            <a:endParaRPr lang="en-US" sz="2800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C54F409-B75B-BBFE-FCE8-786B9541CAC3}"/>
              </a:ext>
            </a:extLst>
          </p:cNvPr>
          <p:cNvSpPr txBox="1"/>
          <p:nvPr/>
        </p:nvSpPr>
        <p:spPr>
          <a:xfrm>
            <a:off x="499666" y="5613787"/>
            <a:ext cx="9977736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/>
              <a:t>(2) Exemption for Prior Deposits:</a:t>
            </a:r>
            <a:endParaRPr lang="en-US" sz="2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Goods deposited or permitted for deposit in the warehouse before the notified date are exempt from these provisions.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793629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E889DE-6EAB-126A-2764-1C78EF8978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364E8A1-4A18-A866-BE1D-A4A5BD501151}"/>
              </a:ext>
            </a:extLst>
          </p:cNvPr>
          <p:cNvSpPr/>
          <p:nvPr/>
        </p:nvSpPr>
        <p:spPr>
          <a:xfrm>
            <a:off x="0" y="-1"/>
            <a:ext cx="19010313" cy="2975751"/>
          </a:xfrm>
          <a:prstGeom prst="rect">
            <a:avLst/>
          </a:prstGeom>
          <a:solidFill>
            <a:srgbClr val="1017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528" dirty="0"/>
          </a:p>
        </p:txBody>
      </p:sp>
      <p:pic>
        <p:nvPicPr>
          <p:cNvPr id="30" name="Picture 2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B11C74D-AB2A-72DF-4141-944154EEBD0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432" y="-453039"/>
            <a:ext cx="4449023" cy="39717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328D155-D35F-7534-517B-14C3106812CD}"/>
              </a:ext>
            </a:extLst>
          </p:cNvPr>
          <p:cNvCxnSpPr>
            <a:cxnSpLocks/>
          </p:cNvCxnSpPr>
          <p:nvPr/>
        </p:nvCxnSpPr>
        <p:spPr>
          <a:xfrm>
            <a:off x="-1" y="2638036"/>
            <a:ext cx="19010314" cy="41664"/>
          </a:xfrm>
          <a:prstGeom prst="line">
            <a:avLst/>
          </a:prstGeom>
          <a:ln>
            <a:solidFill>
              <a:srgbClr val="6AC6A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6">
            <a:extLst>
              <a:ext uri="{FF2B5EF4-FFF2-40B4-BE49-F238E27FC236}">
                <a16:creationId xmlns:a16="http://schemas.microsoft.com/office/drawing/2014/main" id="{896AB34E-CE94-F1A3-3EB3-068CC3E4EF8D}"/>
              </a:ext>
            </a:extLst>
          </p:cNvPr>
          <p:cNvSpPr txBox="1"/>
          <p:nvPr/>
        </p:nvSpPr>
        <p:spPr>
          <a:xfrm>
            <a:off x="558859" y="517173"/>
            <a:ext cx="13443572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dirty="0">
                <a:solidFill>
                  <a:srgbClr val="6AC6AC"/>
                </a:solidFill>
              </a:rPr>
              <a:t>What is the eligibility for application for operating under Section 65? [Private Warehouse Scenario]</a:t>
            </a:r>
          </a:p>
          <a:p>
            <a:pPr algn="just"/>
            <a:endParaRPr lang="en-US" sz="4400" spc="2186" dirty="0">
              <a:solidFill>
                <a:srgbClr val="6AC6AC"/>
              </a:solidFill>
              <a:latin typeface="Open Sauce Medium"/>
              <a:ea typeface="Open Sauce Medium"/>
              <a:cs typeface="Open Sauce Medium"/>
              <a:sym typeface="Open Sauce Medium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8749C763-8433-E7B5-D918-33B3D67E987C}"/>
              </a:ext>
            </a:extLst>
          </p:cNvPr>
          <p:cNvSpPr txBox="1"/>
          <p:nvPr/>
        </p:nvSpPr>
        <p:spPr>
          <a:xfrm>
            <a:off x="558348" y="1760572"/>
            <a:ext cx="1252830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000" spc="100" dirty="0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8F975B-E779-8CBD-98AB-1098EFD9F7D1}"/>
              </a:ext>
            </a:extLst>
          </p:cNvPr>
          <p:cNvSpPr txBox="1"/>
          <p:nvPr/>
        </p:nvSpPr>
        <p:spPr>
          <a:xfrm>
            <a:off x="1236718" y="3890777"/>
            <a:ext cx="15773400" cy="658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90805" algn="r">
              <a:lnSpc>
                <a:spcPts val="2050"/>
              </a:lnSpc>
              <a:spcBef>
                <a:spcPts val="360"/>
              </a:spcBef>
            </a:pPr>
            <a:r>
              <a:rPr lang="en-US" sz="2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65A: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Goods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brought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operations</a:t>
            </a:r>
            <a:r>
              <a:rPr lang="en-US"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warehouse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ordinarily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paid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certain taxes-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Section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130</a:t>
            </a:r>
            <a:r>
              <a:rPr lang="en-US"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Finance</a:t>
            </a:r>
            <a:r>
              <a:rPr lang="en-US"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Act,</a:t>
            </a:r>
            <a:r>
              <a:rPr lang="en-US"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2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5184440-012B-2422-4019-DF1022940301}"/>
              </a:ext>
            </a:extLst>
          </p:cNvPr>
          <p:cNvSpPr txBox="1"/>
          <p:nvPr/>
        </p:nvSpPr>
        <p:spPr>
          <a:xfrm>
            <a:off x="1274024" y="8147998"/>
            <a:ext cx="16459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3200" b="1" dirty="0"/>
              <a:t>The regulations do not mandate that a structure fully closed from all sides is a pre-requisite for grant of license.</a:t>
            </a:r>
            <a:endParaRPr lang="en-US" sz="32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3200" i="1" dirty="0"/>
              <a:t>[Authority: Paragraph 13 of Circular No. 34/2019–Customs, dated 1st of October 2019)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97FBA50-A44A-FC65-2DF9-D5AEAB5E3273}"/>
              </a:ext>
            </a:extLst>
          </p:cNvPr>
          <p:cNvSpPr txBox="1"/>
          <p:nvPr/>
        </p:nvSpPr>
        <p:spPr>
          <a:xfrm>
            <a:off x="1008118" y="3844072"/>
            <a:ext cx="162306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800" dirty="0"/>
              <a:t>In terms of Regulation 4 of the Manufacture and Other Operations in Warehouse (No. 2) Regulations, 2019, the eligibility for application to operate a warehouse under Section 65 is the following: –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A person applying </a:t>
            </a:r>
            <a:r>
              <a:rPr lang="en-US" sz="2800" b="1" dirty="0"/>
              <a:t>should have been granted a </a:t>
            </a:r>
            <a:r>
              <a:rPr lang="en-US" sz="2800" b="1" dirty="0" err="1"/>
              <a:t>licence</a:t>
            </a:r>
            <a:r>
              <a:rPr lang="en-US" sz="2800" b="1" dirty="0"/>
              <a:t> for a warehouse under section 58 of the Act</a:t>
            </a:r>
            <a:r>
              <a:rPr lang="en-US" sz="2800" dirty="0"/>
              <a:t>, in accordance with Private Warehouse Licensing Regulations, 2016.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In case the person applying for a </a:t>
            </a:r>
            <a:r>
              <a:rPr lang="en-US" sz="2800" dirty="0" err="1"/>
              <a:t>licence</a:t>
            </a:r>
            <a:r>
              <a:rPr lang="en-US" sz="2800" dirty="0"/>
              <a:t> to operate under Section 65 does not already possess a license for a warehouse under section 58 of the Act, </a:t>
            </a:r>
            <a:r>
              <a:rPr lang="en-US" sz="2800" b="1" dirty="0"/>
              <a:t>he should apply concurrently for a license under Section 58</a:t>
            </a:r>
            <a:r>
              <a:rPr lang="en-US" sz="2800" dirty="0"/>
              <a:t> (to set up a private warehouse) and to undertake manufacturing or other operations in that warehouse under section 65 of the Act.</a:t>
            </a:r>
          </a:p>
        </p:txBody>
      </p:sp>
    </p:spTree>
    <p:extLst>
      <p:ext uri="{BB962C8B-B14F-4D97-AF65-F5344CB8AC3E}">
        <p14:creationId xmlns:p14="http://schemas.microsoft.com/office/powerpoint/2010/main" val="22951944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A425C9-83A8-1DAD-ECF0-6EA8F60C0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3ED90E-F164-E7D4-5C45-FEF3F946EC01}"/>
              </a:ext>
            </a:extLst>
          </p:cNvPr>
          <p:cNvSpPr/>
          <p:nvPr/>
        </p:nvSpPr>
        <p:spPr>
          <a:xfrm>
            <a:off x="0" y="-1"/>
            <a:ext cx="19010313" cy="2975751"/>
          </a:xfrm>
          <a:prstGeom prst="rect">
            <a:avLst/>
          </a:prstGeom>
          <a:solidFill>
            <a:srgbClr val="1017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528" dirty="0"/>
          </a:p>
        </p:txBody>
      </p:sp>
      <p:pic>
        <p:nvPicPr>
          <p:cNvPr id="30" name="Picture 2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549D24DE-2BF4-4AFF-25FB-29C6EA5004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432" y="-453039"/>
            <a:ext cx="4449023" cy="39717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B7571CA-80CA-9543-72E6-87C1DAE9C0AA}"/>
              </a:ext>
            </a:extLst>
          </p:cNvPr>
          <p:cNvCxnSpPr>
            <a:cxnSpLocks/>
          </p:cNvCxnSpPr>
          <p:nvPr/>
        </p:nvCxnSpPr>
        <p:spPr>
          <a:xfrm>
            <a:off x="-1" y="2638036"/>
            <a:ext cx="19010314" cy="41664"/>
          </a:xfrm>
          <a:prstGeom prst="line">
            <a:avLst/>
          </a:prstGeom>
          <a:ln>
            <a:solidFill>
              <a:srgbClr val="6AC6A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6">
            <a:extLst>
              <a:ext uri="{FF2B5EF4-FFF2-40B4-BE49-F238E27FC236}">
                <a16:creationId xmlns:a16="http://schemas.microsoft.com/office/drawing/2014/main" id="{F8548C2B-8182-334D-C855-93DF84C9D55F}"/>
              </a:ext>
            </a:extLst>
          </p:cNvPr>
          <p:cNvSpPr txBox="1"/>
          <p:nvPr/>
        </p:nvSpPr>
        <p:spPr>
          <a:xfrm>
            <a:off x="558348" y="618718"/>
            <a:ext cx="13443572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400" spc="-135" dirty="0">
                <a:solidFill>
                  <a:srgbClr val="6AC6AC"/>
                </a:solidFill>
                <a:latin typeface="Calibri"/>
                <a:cs typeface="Calibri"/>
              </a:rPr>
              <a:t>To</a:t>
            </a:r>
            <a:r>
              <a:rPr lang="en-US" sz="4400" spc="-75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4400" spc="-10" dirty="0">
                <a:solidFill>
                  <a:srgbClr val="6AC6AC"/>
                </a:solidFill>
                <a:latin typeface="Calibri"/>
                <a:cs typeface="Calibri"/>
              </a:rPr>
              <a:t>operate</a:t>
            </a:r>
            <a:r>
              <a:rPr lang="en-US" sz="4400" spc="-105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4400" dirty="0">
                <a:solidFill>
                  <a:srgbClr val="6AC6AC"/>
                </a:solidFill>
                <a:latin typeface="Calibri"/>
                <a:cs typeface="Calibri"/>
              </a:rPr>
              <a:t>a</a:t>
            </a:r>
            <a:r>
              <a:rPr lang="en-US" sz="4400" spc="-85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4400" spc="-10" dirty="0">
                <a:solidFill>
                  <a:srgbClr val="6AC6AC"/>
                </a:solidFill>
                <a:latin typeface="Calibri"/>
                <a:cs typeface="Calibri"/>
              </a:rPr>
              <a:t>Private </a:t>
            </a:r>
            <a:r>
              <a:rPr lang="en-US" sz="4400" spc="-20" dirty="0">
                <a:solidFill>
                  <a:srgbClr val="6AC6AC"/>
                </a:solidFill>
                <a:latin typeface="Calibri"/>
                <a:cs typeface="Calibri"/>
              </a:rPr>
              <a:t>Warehouse</a:t>
            </a:r>
            <a:r>
              <a:rPr lang="en-US" sz="4400" spc="-125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4400" spc="-20" dirty="0">
                <a:solidFill>
                  <a:srgbClr val="6AC6AC"/>
                </a:solidFill>
                <a:latin typeface="Calibri"/>
                <a:cs typeface="Calibri"/>
              </a:rPr>
              <a:t>under </a:t>
            </a:r>
            <a:r>
              <a:rPr lang="en-US" sz="4400" dirty="0">
                <a:solidFill>
                  <a:srgbClr val="6AC6AC"/>
                </a:solidFill>
                <a:latin typeface="Calibri"/>
                <a:cs typeface="Calibri"/>
              </a:rPr>
              <a:t>Section</a:t>
            </a:r>
            <a:r>
              <a:rPr lang="en-US" sz="4400" spc="-35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4400" dirty="0">
                <a:solidFill>
                  <a:srgbClr val="6AC6AC"/>
                </a:solidFill>
                <a:latin typeface="Calibri"/>
                <a:cs typeface="Calibri"/>
              </a:rPr>
              <a:t>58</a:t>
            </a:r>
            <a:r>
              <a:rPr lang="en-US" sz="4400" spc="-30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4400" dirty="0">
                <a:solidFill>
                  <a:srgbClr val="6AC6AC"/>
                </a:solidFill>
                <a:latin typeface="Calibri"/>
                <a:cs typeface="Calibri"/>
              </a:rPr>
              <a:t>of</a:t>
            </a:r>
            <a:r>
              <a:rPr lang="en-US" sz="4400" spc="-35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4400" spc="-25" dirty="0">
                <a:solidFill>
                  <a:srgbClr val="6AC6AC"/>
                </a:solidFill>
                <a:latin typeface="Calibri"/>
                <a:cs typeface="Calibri"/>
              </a:rPr>
              <a:t>the </a:t>
            </a:r>
            <a:r>
              <a:rPr lang="en-US" sz="4400" dirty="0">
                <a:solidFill>
                  <a:srgbClr val="6AC6AC"/>
                </a:solidFill>
                <a:latin typeface="Calibri"/>
                <a:cs typeface="Calibri"/>
              </a:rPr>
              <a:t>Customs</a:t>
            </a:r>
            <a:r>
              <a:rPr lang="en-US" sz="4400" spc="-105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4400" dirty="0">
                <a:solidFill>
                  <a:srgbClr val="6AC6AC"/>
                </a:solidFill>
                <a:latin typeface="Calibri"/>
                <a:cs typeface="Calibri"/>
              </a:rPr>
              <a:t>Act,</a:t>
            </a:r>
            <a:r>
              <a:rPr lang="en-US" sz="4400" spc="-100" dirty="0">
                <a:solidFill>
                  <a:srgbClr val="6AC6AC"/>
                </a:solidFill>
                <a:latin typeface="Calibri"/>
                <a:cs typeface="Calibri"/>
              </a:rPr>
              <a:t> </a:t>
            </a:r>
            <a:r>
              <a:rPr lang="en-US" sz="4400" spc="-25" dirty="0">
                <a:solidFill>
                  <a:srgbClr val="6AC6AC"/>
                </a:solidFill>
                <a:latin typeface="Calibri"/>
                <a:cs typeface="Calibri"/>
              </a:rPr>
              <a:t>you </a:t>
            </a:r>
            <a:r>
              <a:rPr lang="en-US" sz="4400" spc="-10" dirty="0">
                <a:solidFill>
                  <a:srgbClr val="6AC6AC"/>
                </a:solidFill>
                <a:latin typeface="Calibri"/>
                <a:cs typeface="Calibri"/>
              </a:rPr>
              <a:t>should:</a:t>
            </a:r>
            <a:endParaRPr lang="en-US" sz="4400" dirty="0">
              <a:solidFill>
                <a:srgbClr val="6AC6AC"/>
              </a:solidFill>
              <a:latin typeface="Calibri"/>
              <a:cs typeface="Calibri"/>
            </a:endParaRPr>
          </a:p>
          <a:p>
            <a:pPr algn="just"/>
            <a:endParaRPr lang="en-US" sz="4400" spc="2186" dirty="0">
              <a:solidFill>
                <a:srgbClr val="6AC6AC"/>
              </a:solidFill>
              <a:latin typeface="Open Sauce Medium"/>
              <a:ea typeface="Open Sauce Medium"/>
              <a:cs typeface="Open Sauce Medium"/>
              <a:sym typeface="Open Sauce Medium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269A2CD3-579F-0C14-CD11-F478E78D56FB}"/>
              </a:ext>
            </a:extLst>
          </p:cNvPr>
          <p:cNvSpPr txBox="1"/>
          <p:nvPr/>
        </p:nvSpPr>
        <p:spPr>
          <a:xfrm>
            <a:off x="558348" y="1760572"/>
            <a:ext cx="1252830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000" spc="100" dirty="0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30D913-47FD-438D-CEFD-65DDC0AC2002}"/>
              </a:ext>
            </a:extLst>
          </p:cNvPr>
          <p:cNvSpPr txBox="1"/>
          <p:nvPr/>
        </p:nvSpPr>
        <p:spPr>
          <a:xfrm>
            <a:off x="1236718" y="3890777"/>
            <a:ext cx="15773400" cy="658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90805" algn="r">
              <a:lnSpc>
                <a:spcPts val="2050"/>
              </a:lnSpc>
              <a:spcBef>
                <a:spcPts val="360"/>
              </a:spcBef>
            </a:pPr>
            <a:r>
              <a:rPr lang="en-US" sz="2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65A: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Goods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brought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operations</a:t>
            </a:r>
            <a:r>
              <a:rPr lang="en-US"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warehouse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ordinarily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paid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certain taxes-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Section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130</a:t>
            </a:r>
            <a:r>
              <a:rPr lang="en-US"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Finance</a:t>
            </a:r>
            <a:r>
              <a:rPr lang="en-US"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Act,</a:t>
            </a:r>
            <a:r>
              <a:rPr lang="en-US"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2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lang="en-US" sz="2800" dirty="0">
              <a:latin typeface="Calibri"/>
              <a:cs typeface="Calibri"/>
            </a:endParaRPr>
          </a:p>
        </p:txBody>
      </p:sp>
      <p:pic>
        <p:nvPicPr>
          <p:cNvPr id="2" name="object 3">
            <a:extLst>
              <a:ext uri="{FF2B5EF4-FFF2-40B4-BE49-F238E27FC236}">
                <a16:creationId xmlns:a16="http://schemas.microsoft.com/office/drawing/2014/main" id="{349EE78E-2B28-75E7-266F-B635DB769F54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304756" y="2807124"/>
            <a:ext cx="8686800" cy="5544290"/>
          </a:xfrm>
          <a:prstGeom prst="rect">
            <a:avLst/>
          </a:prstGeom>
        </p:spPr>
      </p:pic>
      <p:pic>
        <p:nvPicPr>
          <p:cNvPr id="3" name="object 4">
            <a:extLst>
              <a:ext uri="{FF2B5EF4-FFF2-40B4-BE49-F238E27FC236}">
                <a16:creationId xmlns:a16="http://schemas.microsoft.com/office/drawing/2014/main" id="{9DD003AD-6C32-026D-2F91-2E66C27ABBE5}"/>
              </a:ext>
            </a:extLst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32556" y="4343093"/>
            <a:ext cx="5638800" cy="4487293"/>
          </a:xfrm>
          <a:prstGeom prst="rect">
            <a:avLst/>
          </a:prstGeom>
        </p:spPr>
      </p:pic>
      <p:pic>
        <p:nvPicPr>
          <p:cNvPr id="4" name="object 5">
            <a:extLst>
              <a:ext uri="{FF2B5EF4-FFF2-40B4-BE49-F238E27FC236}">
                <a16:creationId xmlns:a16="http://schemas.microsoft.com/office/drawing/2014/main" id="{AD3DA8AF-01C8-3A6A-3762-6782A82CD49D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4080559" y="8055364"/>
            <a:ext cx="5257800" cy="2731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43843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697CF7-2F0D-9FF6-53B4-3FAA8DCF49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1F13AD2-06F1-C6DB-942D-C807F1AAF8AF}"/>
              </a:ext>
            </a:extLst>
          </p:cNvPr>
          <p:cNvSpPr/>
          <p:nvPr/>
        </p:nvSpPr>
        <p:spPr>
          <a:xfrm>
            <a:off x="0" y="-1"/>
            <a:ext cx="19010313" cy="2975751"/>
          </a:xfrm>
          <a:prstGeom prst="rect">
            <a:avLst/>
          </a:prstGeom>
          <a:solidFill>
            <a:srgbClr val="1017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528" dirty="0"/>
          </a:p>
        </p:txBody>
      </p:sp>
      <p:pic>
        <p:nvPicPr>
          <p:cNvPr id="30" name="Picture 2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206551EF-36CC-A793-9815-2DA0AA63F4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432" y="-453039"/>
            <a:ext cx="4449023" cy="39717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13C1F3B-2C0C-EEDC-C0BD-F3082D734CD9}"/>
              </a:ext>
            </a:extLst>
          </p:cNvPr>
          <p:cNvCxnSpPr>
            <a:cxnSpLocks/>
          </p:cNvCxnSpPr>
          <p:nvPr/>
        </p:nvCxnSpPr>
        <p:spPr>
          <a:xfrm>
            <a:off x="-1" y="2638036"/>
            <a:ext cx="19010314" cy="41664"/>
          </a:xfrm>
          <a:prstGeom prst="line">
            <a:avLst/>
          </a:prstGeom>
          <a:ln>
            <a:solidFill>
              <a:srgbClr val="6AC6A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6">
            <a:extLst>
              <a:ext uri="{FF2B5EF4-FFF2-40B4-BE49-F238E27FC236}">
                <a16:creationId xmlns:a16="http://schemas.microsoft.com/office/drawing/2014/main" id="{F699A89E-5312-42F8-AD65-EF8D6D9F3445}"/>
              </a:ext>
            </a:extLst>
          </p:cNvPr>
          <p:cNvSpPr txBox="1"/>
          <p:nvPr/>
        </p:nvSpPr>
        <p:spPr>
          <a:xfrm>
            <a:off x="558859" y="517173"/>
            <a:ext cx="13443572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b="1" dirty="0">
                <a:solidFill>
                  <a:srgbClr val="6AC6AC"/>
                </a:solidFill>
              </a:rPr>
              <a:t>How to Do It?</a:t>
            </a:r>
          </a:p>
          <a:p>
            <a:pPr algn="just"/>
            <a:endParaRPr lang="en-US" sz="4400" spc="2186" dirty="0">
              <a:solidFill>
                <a:srgbClr val="6AC6AC"/>
              </a:solidFill>
              <a:latin typeface="Open Sauce Medium"/>
              <a:ea typeface="Open Sauce Medium"/>
              <a:cs typeface="Open Sauce Medium"/>
              <a:sym typeface="Open Sauce Medium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DA5B6C69-6BE5-12D6-2398-A00A7DE24D8A}"/>
              </a:ext>
            </a:extLst>
          </p:cNvPr>
          <p:cNvSpPr txBox="1"/>
          <p:nvPr/>
        </p:nvSpPr>
        <p:spPr>
          <a:xfrm>
            <a:off x="558348" y="1760572"/>
            <a:ext cx="1252830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000" spc="100" dirty="0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632946F-A8D4-011F-8EA5-383536070F84}"/>
              </a:ext>
            </a:extLst>
          </p:cNvPr>
          <p:cNvSpPr txBox="1"/>
          <p:nvPr/>
        </p:nvSpPr>
        <p:spPr>
          <a:xfrm>
            <a:off x="1236718" y="3890777"/>
            <a:ext cx="15773400" cy="658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90805" algn="r">
              <a:lnSpc>
                <a:spcPts val="2050"/>
              </a:lnSpc>
              <a:spcBef>
                <a:spcPts val="360"/>
              </a:spcBef>
            </a:pPr>
            <a:r>
              <a:rPr lang="en-US" sz="2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65A: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Goods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brought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operations</a:t>
            </a:r>
            <a:r>
              <a:rPr lang="en-US"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warehouse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ordinarily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paid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certain taxes-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Section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130</a:t>
            </a:r>
            <a:r>
              <a:rPr lang="en-US"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Finance</a:t>
            </a:r>
            <a:r>
              <a:rPr lang="en-US"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Act,</a:t>
            </a:r>
            <a:r>
              <a:rPr lang="en-US"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2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lang="en-US" sz="2800" dirty="0">
              <a:latin typeface="Calibri"/>
              <a:cs typeface="Calibri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27E41F76-2A6A-C7CE-C0A9-C0C8182653D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72667854"/>
              </p:ext>
            </p:extLst>
          </p:nvPr>
        </p:nvGraphicFramePr>
        <p:xfrm>
          <a:off x="459751" y="1454264"/>
          <a:ext cx="18090809" cy="102571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21021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76C7D4B-7261-46FB-85A6-3C4064210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ECE2522-AB95-4838-9748-6CE494E3DF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AC8894C-21A4-4B07-BA79-755A4AB7337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D4032C1-4F84-44FA-B50C-80CFE53406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081EA4-1656-4DA5-8FFB-AFD5806EE3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8BBD0D7-4FC8-4359-8553-DC75A6F325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24B9531-D32B-47F8-9DD3-DC0FD08F93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C6897A2-F11F-4EF2-BDC4-35FCF122E1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8462A1-BEC1-4A71-8A54-5AC6FA389B3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3B1D27F-1345-465A-B17E-C9EA8D8FF4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D8B1A30-5FAA-41B5-956B-271872A7AC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05F0DC8-8627-492E-83E1-F814AC9E4F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5321755-FF63-41DD-A278-74595C7532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3CDA9C9-97AD-41BC-8F13-1C4E5C8C4EC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198603B-9F9F-460C-8520-35F55A8041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8822609-93D9-492C-81F8-1F2D302221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9549D53-2D3F-4955-8A91-C282638692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AD4AAB1-1D1B-4BD4-AF22-76E4CC3E6A5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3D4F148-0AF4-4A56-B466-6A6E979412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0AD305A-31CD-443A-B925-7147D64720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1B54E2F-82B9-46F2-B7FE-9FC0B02A91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61F860B-C6C6-4BF9-A1B7-E89545F32B6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BCC830F-028F-4609-AA55-9763EC9724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AD7C886-45FE-49D8-AE3B-42D0BE17D0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086C075-CA1C-43C3-AA92-DA4F356BDC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06FBE6F-D044-4B88-A57C-DF2C102575D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lvlOne"/>
        </p:bldSub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73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C69B538-2E36-8911-E886-02914704AD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1A7F62A-9D2D-152A-36C8-D0179445020E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156" y="1917700"/>
            <a:ext cx="11601684" cy="1035710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469CF65-5BDA-89CF-DC88-D8802F5C49B3}"/>
              </a:ext>
            </a:extLst>
          </p:cNvPr>
          <p:cNvGrpSpPr/>
          <p:nvPr/>
        </p:nvGrpSpPr>
        <p:grpSpPr>
          <a:xfrm>
            <a:off x="1190745" y="283969"/>
            <a:ext cx="16239211" cy="4453130"/>
            <a:chOff x="523573" y="2136986"/>
            <a:chExt cx="5688000" cy="2905971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B54A36B8-730D-BC09-0622-AFBA710B4A43}"/>
                </a:ext>
              </a:extLst>
            </p:cNvPr>
            <p:cNvSpPr txBox="1"/>
            <p:nvPr/>
          </p:nvSpPr>
          <p:spPr>
            <a:xfrm>
              <a:off x="556846" y="2136986"/>
              <a:ext cx="5418083" cy="15647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ts val="23394"/>
                </a:lnSpc>
              </a:pPr>
              <a:endParaRPr lang="en-US" sz="4400" dirty="0">
                <a:solidFill>
                  <a:srgbClr val="6AC6AC"/>
                </a:solidFill>
                <a:latin typeface="Codec Pro Bold"/>
                <a:ea typeface="Codec Pro Bold"/>
                <a:cs typeface="Codec Pro Bold"/>
                <a:sym typeface="Codec Pro Bold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EDD053F-458F-0F86-E7F4-A2E37C65316D}"/>
                </a:ext>
              </a:extLst>
            </p:cNvPr>
            <p:cNvSpPr txBox="1"/>
            <p:nvPr/>
          </p:nvSpPr>
          <p:spPr>
            <a:xfrm>
              <a:off x="523573" y="2788946"/>
              <a:ext cx="5688000" cy="2254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endParaRPr lang="en-US" sz="7200" dirty="0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endParaRPr>
            </a:p>
            <a:p>
              <a:endParaRPr lang="en-US" sz="4400" dirty="0">
                <a:solidFill>
                  <a:srgbClr val="FFFFFF"/>
                </a:solidFill>
                <a:latin typeface="Codec Pro Bold"/>
                <a:ea typeface="Codec Pro Bold"/>
                <a:cs typeface="Codec Pro Bold"/>
                <a:sym typeface="Codec Pro Bold"/>
              </a:endParaRPr>
            </a:p>
            <a:p>
              <a:endParaRPr lang="en-US" sz="4000" spc="200" dirty="0">
                <a:solidFill>
                  <a:srgbClr val="FFFFFF"/>
                </a:solidFill>
                <a:latin typeface="Arial" panose="020B0604020202020204" pitchFamily="34" charset="0"/>
                <a:ea typeface="Codec Pro Bold"/>
                <a:cs typeface="Arial" panose="020B0604020202020204" pitchFamily="34" charset="0"/>
                <a:sym typeface="Codec Pro Bold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63787BE5-94B1-EEA8-0BF8-8F3162B6C477}"/>
              </a:ext>
            </a:extLst>
          </p:cNvPr>
          <p:cNvGrpSpPr/>
          <p:nvPr/>
        </p:nvGrpSpPr>
        <p:grpSpPr>
          <a:xfrm>
            <a:off x="12632411" y="751940"/>
            <a:ext cx="4121926" cy="2443877"/>
            <a:chOff x="0" y="0"/>
            <a:chExt cx="2184593" cy="1295239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FB8C518F-B97B-5BD4-7E66-01D1E2D2E7C4}"/>
                </a:ext>
              </a:extLst>
            </p:cNvPr>
            <p:cNvSpPr txBox="1"/>
            <p:nvPr/>
          </p:nvSpPr>
          <p:spPr>
            <a:xfrm>
              <a:off x="0" y="0"/>
              <a:ext cx="1710158" cy="203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endParaRPr lang="en-US" sz="2500" spc="-327" dirty="0">
                <a:solidFill>
                  <a:srgbClr val="FFFFFF"/>
                </a:solidFill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00F19EC6-4597-EF73-0A63-10D35BC4BF02}"/>
                </a:ext>
              </a:extLst>
            </p:cNvPr>
            <p:cNvSpPr txBox="1"/>
            <p:nvPr/>
          </p:nvSpPr>
          <p:spPr>
            <a:xfrm>
              <a:off x="54541" y="883566"/>
              <a:ext cx="2130052" cy="411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6403"/>
                </a:lnSpc>
              </a:pPr>
              <a:endParaRPr lang="en-US" sz="4000" spc="-141" dirty="0">
                <a:solidFill>
                  <a:srgbClr val="6AC6AC"/>
                </a:solidFill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3C58593C-A5FC-7AE6-E8AD-75E9E56F0B9C}"/>
              </a:ext>
            </a:extLst>
          </p:cNvPr>
          <p:cNvSpPr txBox="1"/>
          <p:nvPr/>
        </p:nvSpPr>
        <p:spPr>
          <a:xfrm>
            <a:off x="-1" y="2164773"/>
            <a:ext cx="19010313" cy="4931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5500" i="1" dirty="0">
                <a:solidFill>
                  <a:schemeClr val="bg1"/>
                </a:solidFill>
                <a:latin typeface="Codec Pro Bold" panose="020B0604020202020204" charset="0"/>
              </a:rPr>
              <a:t>“Goods Shall be </a:t>
            </a:r>
            <a:r>
              <a:rPr lang="en-US" sz="5500" i="1" dirty="0">
                <a:solidFill>
                  <a:srgbClr val="6AC6AC"/>
                </a:solidFill>
                <a:latin typeface="Codec Pro Bold" panose="020B0604020202020204" charset="0"/>
              </a:rPr>
              <a:t>Exported </a:t>
            </a:r>
          </a:p>
          <a:p>
            <a:pPr algn="ctr">
              <a:lnSpc>
                <a:spcPct val="200000"/>
              </a:lnSpc>
            </a:pPr>
            <a:r>
              <a:rPr lang="en-US" sz="5500" i="1" dirty="0">
                <a:solidFill>
                  <a:schemeClr val="bg1"/>
                </a:solidFill>
                <a:latin typeface="Codec Pro Bold" panose="020B0604020202020204" charset="0"/>
              </a:rPr>
              <a:t>Services Shall be </a:t>
            </a:r>
            <a:r>
              <a:rPr lang="en-US" sz="5500" i="1" dirty="0">
                <a:solidFill>
                  <a:srgbClr val="6AC6AC"/>
                </a:solidFill>
                <a:latin typeface="Codec Pro Bold" panose="020B0604020202020204" charset="0"/>
              </a:rPr>
              <a:t>Exported </a:t>
            </a:r>
          </a:p>
          <a:p>
            <a:pPr algn="ctr">
              <a:lnSpc>
                <a:spcPct val="200000"/>
              </a:lnSpc>
            </a:pPr>
            <a:r>
              <a:rPr lang="en-US" sz="5500" i="1" dirty="0">
                <a:solidFill>
                  <a:schemeClr val="bg1"/>
                </a:solidFill>
                <a:latin typeface="Codec Pro Bold" panose="020B0604020202020204" charset="0"/>
              </a:rPr>
              <a:t>Taxes Shall </a:t>
            </a:r>
            <a:r>
              <a:rPr lang="en-US" sz="5500" i="1" dirty="0">
                <a:solidFill>
                  <a:srgbClr val="6AC6AC"/>
                </a:solidFill>
                <a:latin typeface="Codec Pro Bold" panose="020B0604020202020204" charset="0"/>
              </a:rPr>
              <a:t>NOT be Exported</a:t>
            </a:r>
            <a:r>
              <a:rPr lang="en-US" sz="5500" i="1" dirty="0">
                <a:solidFill>
                  <a:schemeClr val="bg1"/>
                </a:solidFill>
                <a:latin typeface="Codec Pro Bold" panose="020B0604020202020204" charset="0"/>
              </a:rPr>
              <a:t>”</a:t>
            </a:r>
            <a:endParaRPr lang="en-IN" sz="5500" i="1" dirty="0">
              <a:solidFill>
                <a:srgbClr val="6AC6AC"/>
              </a:solidFill>
              <a:latin typeface="Codec Pro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6179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B8674D-1B06-4E87-9D25-1D37D1D033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3FE5DCEB-524A-44A2-A838-01BF8EC77ED2}"/>
              </a:ext>
            </a:extLst>
          </p:cNvPr>
          <p:cNvSpPr/>
          <p:nvPr/>
        </p:nvSpPr>
        <p:spPr>
          <a:xfrm>
            <a:off x="0" y="-1"/>
            <a:ext cx="19010313" cy="2975751"/>
          </a:xfrm>
          <a:prstGeom prst="rect">
            <a:avLst/>
          </a:prstGeom>
          <a:solidFill>
            <a:srgbClr val="1017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528" dirty="0"/>
          </a:p>
        </p:txBody>
      </p:sp>
      <p:pic>
        <p:nvPicPr>
          <p:cNvPr id="30" name="Picture 2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3A96114-0148-21AF-F671-3FF73753004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432" y="-453039"/>
            <a:ext cx="4449023" cy="39717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82955873-4117-8F1F-2477-3BF0DD0019B4}"/>
              </a:ext>
            </a:extLst>
          </p:cNvPr>
          <p:cNvCxnSpPr>
            <a:cxnSpLocks/>
          </p:cNvCxnSpPr>
          <p:nvPr/>
        </p:nvCxnSpPr>
        <p:spPr>
          <a:xfrm>
            <a:off x="-1" y="2638036"/>
            <a:ext cx="19010314" cy="41664"/>
          </a:xfrm>
          <a:prstGeom prst="line">
            <a:avLst/>
          </a:prstGeom>
          <a:ln>
            <a:solidFill>
              <a:srgbClr val="6AC6A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6">
            <a:extLst>
              <a:ext uri="{FF2B5EF4-FFF2-40B4-BE49-F238E27FC236}">
                <a16:creationId xmlns:a16="http://schemas.microsoft.com/office/drawing/2014/main" id="{0AD004A3-B47C-AE57-4DA5-482113BD2D30}"/>
              </a:ext>
            </a:extLst>
          </p:cNvPr>
          <p:cNvSpPr txBox="1"/>
          <p:nvPr/>
        </p:nvSpPr>
        <p:spPr>
          <a:xfrm>
            <a:off x="558859" y="517173"/>
            <a:ext cx="13443572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N" sz="4400" b="1" dirty="0">
                <a:solidFill>
                  <a:srgbClr val="6AC6A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Benefits</a:t>
            </a:r>
            <a:endParaRPr lang="en-US" sz="4400" spc="2186" dirty="0">
              <a:solidFill>
                <a:srgbClr val="6AC6AC"/>
              </a:solidFill>
              <a:latin typeface="Open Sauce Medium"/>
              <a:ea typeface="Open Sauce Medium"/>
              <a:cs typeface="Open Sauce Medium"/>
              <a:sym typeface="Open Sauce Medium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52F19552-DDB3-97F9-2F52-B3E5886E1E40}"/>
              </a:ext>
            </a:extLst>
          </p:cNvPr>
          <p:cNvSpPr txBox="1"/>
          <p:nvPr/>
        </p:nvSpPr>
        <p:spPr>
          <a:xfrm>
            <a:off x="558348" y="1760572"/>
            <a:ext cx="1252830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000" spc="100" dirty="0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4D6F954-2579-3DB6-11AC-D6ED4199D79E}"/>
              </a:ext>
            </a:extLst>
          </p:cNvPr>
          <p:cNvSpPr txBox="1"/>
          <p:nvPr/>
        </p:nvSpPr>
        <p:spPr>
          <a:xfrm>
            <a:off x="1236718" y="3890777"/>
            <a:ext cx="15773400" cy="658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90805" algn="r">
              <a:lnSpc>
                <a:spcPts val="2050"/>
              </a:lnSpc>
              <a:spcBef>
                <a:spcPts val="360"/>
              </a:spcBef>
            </a:pPr>
            <a:r>
              <a:rPr lang="en-US" sz="2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65A: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Goods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brought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operations</a:t>
            </a:r>
            <a:r>
              <a:rPr lang="en-US"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warehouse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ordinarily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paid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certain taxes-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Section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130</a:t>
            </a:r>
            <a:r>
              <a:rPr lang="en-US"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Finance</a:t>
            </a:r>
            <a:r>
              <a:rPr lang="en-US"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Act,</a:t>
            </a:r>
            <a:r>
              <a:rPr lang="en-US"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2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BBB171-7FE1-CBD4-2C5D-1BBFE1A8F3D5}"/>
              </a:ext>
            </a:extLst>
          </p:cNvPr>
          <p:cNvSpPr txBox="1"/>
          <p:nvPr/>
        </p:nvSpPr>
        <p:spPr>
          <a:xfrm>
            <a:off x="436618" y="3078937"/>
            <a:ext cx="17373600" cy="73815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</a:pPr>
            <a:r>
              <a:rPr lang="en-IN" sz="4000" b="1">
                <a:latin typeface="+mj-lt"/>
                <a:ea typeface="Palatino Linotype"/>
                <a:cs typeface="Palatino Linotype"/>
                <a:sym typeface="Palatino Linotype"/>
              </a:rPr>
              <a:t>Deferred </a:t>
            </a:r>
            <a:r>
              <a:rPr lang="en-US" sz="4000" b="1">
                <a:latin typeface="+mj-lt"/>
                <a:ea typeface="Palatino Linotype"/>
                <a:cs typeface="Palatino Linotype"/>
                <a:sym typeface="Palatino Linotype"/>
              </a:rPr>
              <a:t>Duty </a:t>
            </a:r>
            <a:r>
              <a:rPr lang="en-US" sz="4000" b="1" dirty="0">
                <a:latin typeface="+mj-lt"/>
                <a:ea typeface="Palatino Linotype"/>
                <a:cs typeface="Palatino Linotype"/>
                <a:sym typeface="Palatino Linotype"/>
              </a:rPr>
              <a:t>on Inputs</a:t>
            </a:r>
            <a:r>
              <a:rPr lang="en-US" sz="4000" dirty="0">
                <a:latin typeface="+mj-lt"/>
                <a:ea typeface="Palatino Linotype"/>
                <a:cs typeface="Palatino Linotype"/>
                <a:sym typeface="Palatino Linotype"/>
              </a:rPr>
              <a:t> Imported inputs, can be brought into the warehouse without payment of Customs Duties (BCD and IGST) and stored in the warehouse. </a:t>
            </a:r>
          </a:p>
          <a:p>
            <a:pPr lvl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</a:pPr>
            <a:endParaRPr lang="en-US" sz="4000" dirty="0">
              <a:latin typeface="+mj-lt"/>
            </a:endParaRPr>
          </a:p>
          <a:p>
            <a:pPr lvl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</a:pPr>
            <a:r>
              <a:rPr lang="en-IN" sz="4000" b="1">
                <a:latin typeface="+mj-lt"/>
                <a:ea typeface="Palatino Linotype"/>
                <a:cs typeface="Palatino Linotype"/>
                <a:sym typeface="Palatino Linotype"/>
              </a:rPr>
              <a:t>Export</a:t>
            </a:r>
            <a:r>
              <a:rPr lang="en-IN" sz="4000">
                <a:latin typeface="+mj-lt"/>
                <a:ea typeface="Palatino Linotype"/>
                <a:cs typeface="Palatino Linotype"/>
                <a:sym typeface="Palatino Linotype"/>
              </a:rPr>
              <a:t>: </a:t>
            </a:r>
            <a:r>
              <a:rPr lang="en-US" sz="4000">
                <a:latin typeface="+mj-lt"/>
                <a:ea typeface="Palatino Linotype"/>
                <a:cs typeface="Palatino Linotype"/>
                <a:sym typeface="Palatino Linotype"/>
              </a:rPr>
              <a:t>If </a:t>
            </a:r>
            <a:r>
              <a:rPr lang="en-US" sz="4000" dirty="0">
                <a:latin typeface="+mj-lt"/>
                <a:ea typeface="Palatino Linotype"/>
                <a:cs typeface="Palatino Linotype"/>
                <a:sym typeface="Palatino Linotype"/>
              </a:rPr>
              <a:t>the imported goods </a:t>
            </a:r>
            <a:r>
              <a:rPr lang="en-US" sz="4000">
                <a:latin typeface="+mj-lt"/>
                <a:ea typeface="Palatino Linotype"/>
                <a:cs typeface="Palatino Linotype"/>
                <a:sym typeface="Palatino Linotype"/>
              </a:rPr>
              <a:t>are </a:t>
            </a:r>
            <a:r>
              <a:rPr lang="en-IN" sz="4000">
                <a:latin typeface="+mj-lt"/>
                <a:ea typeface="Palatino Linotype"/>
                <a:cs typeface="Palatino Linotype"/>
                <a:sym typeface="Palatino Linotype"/>
              </a:rPr>
              <a:t>used for </a:t>
            </a:r>
            <a:r>
              <a:rPr lang="en-US" sz="4000">
                <a:latin typeface="+mj-lt"/>
                <a:ea typeface="Palatino Linotype"/>
                <a:cs typeface="Palatino Linotype"/>
                <a:sym typeface="Palatino Linotype"/>
              </a:rPr>
              <a:t>exported </a:t>
            </a:r>
            <a:r>
              <a:rPr lang="en-US" sz="4000" dirty="0">
                <a:latin typeface="+mj-lt"/>
                <a:ea typeface="Palatino Linotype"/>
                <a:cs typeface="Palatino Linotype"/>
                <a:sym typeface="Palatino Linotype"/>
              </a:rPr>
              <a:t>(either as such, after subjecting to manufacturing or other processes), no need to pay Customs duties on the imported inputs. </a:t>
            </a:r>
          </a:p>
          <a:p>
            <a:pPr lvl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</a:pPr>
            <a:endParaRPr lang="en-US" sz="4000" dirty="0">
              <a:latin typeface="+mj-lt"/>
            </a:endParaRPr>
          </a:p>
          <a:p>
            <a:pPr lvl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</a:pPr>
            <a:r>
              <a:rPr lang="en-IN" sz="4000" b="1">
                <a:latin typeface="+mj-lt"/>
                <a:ea typeface="Palatino Linotype"/>
                <a:cs typeface="Palatino Linotype"/>
                <a:sym typeface="Palatino Linotype"/>
              </a:rPr>
              <a:t>Domestic Supply </a:t>
            </a:r>
            <a:r>
              <a:rPr lang="en-IN" sz="4000">
                <a:latin typeface="+mj-lt"/>
                <a:ea typeface="Palatino Linotype"/>
                <a:cs typeface="Palatino Linotype"/>
                <a:sym typeface="Palatino Linotype"/>
              </a:rPr>
              <a:t>: If imported goods are used for domestically supplied finished goods, pay import duties without interest </a:t>
            </a:r>
          </a:p>
          <a:p>
            <a:pPr lvl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</a:pPr>
            <a:endParaRPr lang="en-IN" sz="4000">
              <a:latin typeface="+mj-lt"/>
              <a:sym typeface="Palatino Linotype"/>
            </a:endParaRPr>
          </a:p>
          <a:p>
            <a:pPr lvl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</a:pPr>
            <a:r>
              <a:rPr lang="en-IN" sz="4000" b="1">
                <a:latin typeface="+mj-lt"/>
                <a:sym typeface="Palatino Linotype"/>
              </a:rPr>
              <a:t>Other Operations</a:t>
            </a:r>
            <a:r>
              <a:rPr lang="en-IN" sz="4000">
                <a:latin typeface="+mj-lt"/>
                <a:sym typeface="Palatino Linotype"/>
              </a:rPr>
              <a:t>: Not only Manufacturing but Other Operations like Packing, Repacking, Labelling, Assembling, Polishing, Resizing etc. are also allowed </a:t>
            </a:r>
            <a:endParaRPr 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279807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DE0D32-77DE-3B13-8A83-57C11C6D8B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1B4A715-3D74-9A50-1078-1EC9434F31F0}"/>
              </a:ext>
            </a:extLst>
          </p:cNvPr>
          <p:cNvSpPr/>
          <p:nvPr/>
        </p:nvSpPr>
        <p:spPr>
          <a:xfrm>
            <a:off x="0" y="-1"/>
            <a:ext cx="19010313" cy="2975751"/>
          </a:xfrm>
          <a:prstGeom prst="rect">
            <a:avLst/>
          </a:prstGeom>
          <a:solidFill>
            <a:srgbClr val="1017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528" dirty="0"/>
          </a:p>
        </p:txBody>
      </p:sp>
      <p:pic>
        <p:nvPicPr>
          <p:cNvPr id="30" name="Picture 2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899878F6-C7D8-7C45-8EB4-B079B7F82DB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432" y="-453039"/>
            <a:ext cx="4449023" cy="39717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47F2E95-14ED-6DCC-73EC-0C16C469F042}"/>
              </a:ext>
            </a:extLst>
          </p:cNvPr>
          <p:cNvCxnSpPr>
            <a:cxnSpLocks/>
          </p:cNvCxnSpPr>
          <p:nvPr/>
        </p:nvCxnSpPr>
        <p:spPr>
          <a:xfrm>
            <a:off x="-1" y="2638036"/>
            <a:ext cx="19010314" cy="41664"/>
          </a:xfrm>
          <a:prstGeom prst="line">
            <a:avLst/>
          </a:prstGeom>
          <a:ln>
            <a:solidFill>
              <a:srgbClr val="6AC6A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6">
            <a:extLst>
              <a:ext uri="{FF2B5EF4-FFF2-40B4-BE49-F238E27FC236}">
                <a16:creationId xmlns:a16="http://schemas.microsoft.com/office/drawing/2014/main" id="{AB197DEF-71D0-CC9B-4AC4-ED6D77641B63}"/>
              </a:ext>
            </a:extLst>
          </p:cNvPr>
          <p:cNvSpPr txBox="1"/>
          <p:nvPr/>
        </p:nvSpPr>
        <p:spPr>
          <a:xfrm>
            <a:off x="558859" y="517173"/>
            <a:ext cx="13443572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N" sz="4400" b="1" dirty="0">
                <a:solidFill>
                  <a:srgbClr val="6AC6A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Benefits</a:t>
            </a:r>
            <a:endParaRPr lang="en-US" sz="4400" spc="2186" dirty="0">
              <a:solidFill>
                <a:srgbClr val="6AC6AC"/>
              </a:solidFill>
              <a:latin typeface="Open Sauce Medium"/>
              <a:ea typeface="Open Sauce Medium"/>
              <a:cs typeface="Open Sauce Medium"/>
              <a:sym typeface="Open Sauce Medium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7BC8ECD4-C16A-C683-57BB-5DC1364E217F}"/>
              </a:ext>
            </a:extLst>
          </p:cNvPr>
          <p:cNvSpPr txBox="1"/>
          <p:nvPr/>
        </p:nvSpPr>
        <p:spPr>
          <a:xfrm>
            <a:off x="558348" y="1760572"/>
            <a:ext cx="1252830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000" spc="100" dirty="0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7F7B836-D6C7-1AC7-98B2-C360E9B7B120}"/>
              </a:ext>
            </a:extLst>
          </p:cNvPr>
          <p:cNvSpPr txBox="1"/>
          <p:nvPr/>
        </p:nvSpPr>
        <p:spPr>
          <a:xfrm>
            <a:off x="1236718" y="3890777"/>
            <a:ext cx="15773400" cy="658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90805" algn="r">
              <a:lnSpc>
                <a:spcPts val="2050"/>
              </a:lnSpc>
              <a:spcBef>
                <a:spcPts val="360"/>
              </a:spcBef>
            </a:pPr>
            <a:r>
              <a:rPr lang="en-US" sz="2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65A: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Goods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brought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operations</a:t>
            </a:r>
            <a:r>
              <a:rPr lang="en-US"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warehouse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ordinarily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paid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certain taxes-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Section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130</a:t>
            </a:r>
            <a:r>
              <a:rPr lang="en-US"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Finance</a:t>
            </a:r>
            <a:r>
              <a:rPr lang="en-US"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Act,</a:t>
            </a:r>
            <a:r>
              <a:rPr lang="en-US"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2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38D406D-A576-914A-716A-163E61B087D4}"/>
              </a:ext>
            </a:extLst>
          </p:cNvPr>
          <p:cNvSpPr txBox="1"/>
          <p:nvPr/>
        </p:nvSpPr>
        <p:spPr>
          <a:xfrm>
            <a:off x="628248" y="2975750"/>
            <a:ext cx="17753815" cy="76099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C6A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10173A"/>
                </a:solidFill>
                <a:latin typeface="+mj-lt"/>
                <a:ea typeface="Palatino Linotype"/>
                <a:cs typeface="Palatino Linotype"/>
                <a:sym typeface="Palatino Linotype"/>
              </a:rPr>
              <a:t>No Export Obligations or Positive Net Forex </a:t>
            </a:r>
          </a:p>
          <a:p>
            <a:pPr marL="571500" lvl="0" indent="-57150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6AC6A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10173A"/>
                </a:solidFill>
                <a:latin typeface="+mj-lt"/>
                <a:ea typeface="Palatino Linotype"/>
                <a:cs typeface="Palatino Linotype"/>
                <a:sym typeface="Palatino Linotype"/>
              </a:rPr>
              <a:t>No need to pay any interest till the permitted warehousing period. </a:t>
            </a:r>
            <a:endParaRPr lang="en-US" sz="5400" dirty="0">
              <a:solidFill>
                <a:srgbClr val="10173A"/>
              </a:solidFill>
              <a:latin typeface="+mj-lt"/>
            </a:endParaRPr>
          </a:p>
          <a:p>
            <a:pPr marL="571500" lvl="0" indent="-5715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AC6A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10173A"/>
                </a:solidFill>
                <a:latin typeface="+mj-lt"/>
                <a:ea typeface="Palatino Linotype"/>
                <a:cs typeface="Palatino Linotype"/>
                <a:sym typeface="Palatino Linotype"/>
              </a:rPr>
              <a:t>Payment of Customs duties postponed to a future date.   </a:t>
            </a:r>
            <a:endParaRPr lang="en-US" sz="5400" dirty="0">
              <a:solidFill>
                <a:srgbClr val="10173A"/>
              </a:solidFill>
              <a:latin typeface="+mj-lt"/>
            </a:endParaRPr>
          </a:p>
          <a:p>
            <a:pPr marL="571500" lvl="0" indent="-5715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AC6A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10173A"/>
                </a:solidFill>
                <a:latin typeface="+mj-lt"/>
                <a:ea typeface="Palatino Linotype"/>
                <a:cs typeface="Palatino Linotype"/>
                <a:sym typeface="Palatino Linotype"/>
              </a:rPr>
              <a:t>Paves way for greater cash flow.  </a:t>
            </a:r>
            <a:endParaRPr lang="en-US" sz="5400" dirty="0">
              <a:solidFill>
                <a:srgbClr val="10173A"/>
              </a:solidFill>
              <a:latin typeface="+mj-lt"/>
            </a:endParaRPr>
          </a:p>
          <a:p>
            <a:pPr marL="571500" lvl="0" indent="-5715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AC6A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4400" dirty="0">
                <a:solidFill>
                  <a:srgbClr val="10173A"/>
                </a:solidFill>
                <a:latin typeface="+mj-lt"/>
                <a:ea typeface="Palatino Linotype"/>
                <a:cs typeface="Palatino Linotype"/>
                <a:sym typeface="Palatino Linotype"/>
              </a:rPr>
              <a:t>Self appointed warehouse keeper and no physical control by “Bond officer”</a:t>
            </a:r>
            <a:r>
              <a:rPr lang="en-US" sz="4400" dirty="0">
                <a:latin typeface="+mj-lt"/>
                <a:ea typeface="Palatino Linotype"/>
                <a:cs typeface="Palatino Linotype"/>
                <a:sym typeface="Palatino Linotype"/>
              </a:rPr>
              <a:t>.</a:t>
            </a:r>
          </a:p>
          <a:p>
            <a:pPr marL="571500" lvl="0" indent="-5715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AC6A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4400" dirty="0">
                <a:latin typeface="+mj-lt"/>
                <a:ea typeface="Palatino Linotype"/>
                <a:cs typeface="Palatino Linotype"/>
                <a:sym typeface="Palatino Linotype"/>
              </a:rPr>
              <a:t>Trading also possible </a:t>
            </a:r>
          </a:p>
        </p:txBody>
      </p:sp>
    </p:spTree>
    <p:extLst>
      <p:ext uri="{BB962C8B-B14F-4D97-AF65-F5344CB8AC3E}">
        <p14:creationId xmlns:p14="http://schemas.microsoft.com/office/powerpoint/2010/main" val="322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4ABB9C-4E37-961B-0F4C-31A1A3EACB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84E3C54-011E-E0DE-BD0E-72E171CB3F88}"/>
              </a:ext>
            </a:extLst>
          </p:cNvPr>
          <p:cNvSpPr/>
          <p:nvPr/>
        </p:nvSpPr>
        <p:spPr>
          <a:xfrm>
            <a:off x="0" y="-1"/>
            <a:ext cx="19010313" cy="2975751"/>
          </a:xfrm>
          <a:prstGeom prst="rect">
            <a:avLst/>
          </a:prstGeom>
          <a:solidFill>
            <a:srgbClr val="1017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528" dirty="0"/>
          </a:p>
        </p:txBody>
      </p:sp>
      <p:pic>
        <p:nvPicPr>
          <p:cNvPr id="30" name="Picture 2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CD9EB20-680E-7AB0-7A01-0982B7514A0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432" y="-453039"/>
            <a:ext cx="4449023" cy="39717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0B22CD7-23A8-EBD8-0687-73FCEC5D0310}"/>
              </a:ext>
            </a:extLst>
          </p:cNvPr>
          <p:cNvCxnSpPr>
            <a:cxnSpLocks/>
          </p:cNvCxnSpPr>
          <p:nvPr/>
        </p:nvCxnSpPr>
        <p:spPr>
          <a:xfrm>
            <a:off x="-1" y="2638036"/>
            <a:ext cx="19010314" cy="41664"/>
          </a:xfrm>
          <a:prstGeom prst="line">
            <a:avLst/>
          </a:prstGeom>
          <a:ln>
            <a:solidFill>
              <a:srgbClr val="6AC6A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6">
            <a:extLst>
              <a:ext uri="{FF2B5EF4-FFF2-40B4-BE49-F238E27FC236}">
                <a16:creationId xmlns:a16="http://schemas.microsoft.com/office/drawing/2014/main" id="{54EC4AB7-49DD-1763-8D5D-09DF7550E894}"/>
              </a:ext>
            </a:extLst>
          </p:cNvPr>
          <p:cNvSpPr txBox="1"/>
          <p:nvPr/>
        </p:nvSpPr>
        <p:spPr>
          <a:xfrm>
            <a:off x="558859" y="517173"/>
            <a:ext cx="13443572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N" sz="4400" b="1" dirty="0">
                <a:solidFill>
                  <a:srgbClr val="6AC6A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Benefits</a:t>
            </a:r>
            <a:endParaRPr lang="en-US" sz="4400" spc="2186" dirty="0">
              <a:solidFill>
                <a:srgbClr val="6AC6AC"/>
              </a:solidFill>
              <a:latin typeface="Open Sauce Medium"/>
              <a:ea typeface="Open Sauce Medium"/>
              <a:cs typeface="Open Sauce Medium"/>
              <a:sym typeface="Open Sauce Medium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992897D6-2E4D-AA1D-2697-F2C803D61890}"/>
              </a:ext>
            </a:extLst>
          </p:cNvPr>
          <p:cNvSpPr txBox="1"/>
          <p:nvPr/>
        </p:nvSpPr>
        <p:spPr>
          <a:xfrm>
            <a:off x="558348" y="1760572"/>
            <a:ext cx="1252830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000" spc="100" dirty="0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AE8749-D99B-3FFF-1EFB-1B8960CD8B60}"/>
              </a:ext>
            </a:extLst>
          </p:cNvPr>
          <p:cNvSpPr txBox="1"/>
          <p:nvPr/>
        </p:nvSpPr>
        <p:spPr>
          <a:xfrm>
            <a:off x="1236718" y="3890777"/>
            <a:ext cx="15773400" cy="658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90805" algn="r">
              <a:lnSpc>
                <a:spcPts val="2050"/>
              </a:lnSpc>
              <a:spcBef>
                <a:spcPts val="360"/>
              </a:spcBef>
            </a:pPr>
            <a:r>
              <a:rPr lang="en-US" sz="2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65A: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Goods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brought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operations</a:t>
            </a:r>
            <a:r>
              <a:rPr lang="en-US"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warehouse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ordinarily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paid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certain taxes-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Section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130</a:t>
            </a:r>
            <a:r>
              <a:rPr lang="en-US"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Finance</a:t>
            </a:r>
            <a:r>
              <a:rPr lang="en-US"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Act,</a:t>
            </a:r>
            <a:r>
              <a:rPr lang="en-US"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2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248E92-5129-083F-8D60-9F363576BF45}"/>
              </a:ext>
            </a:extLst>
          </p:cNvPr>
          <p:cNvSpPr txBox="1"/>
          <p:nvPr/>
        </p:nvSpPr>
        <p:spPr>
          <a:xfrm>
            <a:off x="628248" y="2870828"/>
            <a:ext cx="17753815" cy="863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AC6A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4400" dirty="0">
                <a:latin typeface="+mj-lt"/>
                <a:ea typeface="Palatino Linotype"/>
                <a:cs typeface="Palatino Linotype"/>
                <a:sym typeface="Palatino Linotype"/>
              </a:rPr>
              <a:t>Goods can be sent to Job Work </a:t>
            </a:r>
          </a:p>
          <a:p>
            <a:pPr marL="571500" indent="-571500" algn="just">
              <a:lnSpc>
                <a:spcPct val="150000"/>
              </a:lnSpc>
              <a:spcBef>
                <a:spcPts val="1000"/>
              </a:spcBef>
              <a:buClr>
                <a:srgbClr val="6AC6A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4400" dirty="0">
                <a:latin typeface="+mj-lt"/>
                <a:ea typeface="Palatino Linotype"/>
                <a:cs typeface="Palatino Linotype"/>
                <a:sym typeface="Palatino Linotype"/>
              </a:rPr>
              <a:t>No Interest on BCD/IGST on import if used for domestic clearance of Finished Goods</a:t>
            </a:r>
          </a:p>
          <a:p>
            <a:pPr marL="571500" indent="-571500" algn="just">
              <a:lnSpc>
                <a:spcPct val="150000"/>
              </a:lnSpc>
              <a:spcBef>
                <a:spcPts val="1000"/>
              </a:spcBef>
              <a:buClr>
                <a:srgbClr val="6AC6A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4400" dirty="0">
                <a:latin typeface="+mj-lt"/>
                <a:ea typeface="Palatino Linotype"/>
                <a:cs typeface="Palatino Linotype"/>
                <a:sym typeface="Palatino Linotype"/>
              </a:rPr>
              <a:t>No Need to pay Storage Charges/Demerges at Public Warehouse/Port</a:t>
            </a:r>
          </a:p>
          <a:p>
            <a:pPr marL="571500" indent="-571500" algn="just">
              <a:lnSpc>
                <a:spcPct val="150000"/>
              </a:lnSpc>
              <a:spcBef>
                <a:spcPts val="1000"/>
              </a:spcBef>
              <a:buClr>
                <a:srgbClr val="6AC6A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4400" dirty="0">
                <a:latin typeface="+mj-lt"/>
                <a:ea typeface="Palatino Linotype"/>
                <a:cs typeface="Palatino Linotype"/>
                <a:sym typeface="Palatino Linotype"/>
              </a:rPr>
              <a:t>Better Inventory Management as non-duty paid goods are in factory itself </a:t>
            </a:r>
          </a:p>
          <a:p>
            <a:pPr marL="571500" indent="-571500" algn="just">
              <a:lnSpc>
                <a:spcPct val="150000"/>
              </a:lnSpc>
              <a:spcBef>
                <a:spcPts val="1000"/>
              </a:spcBef>
              <a:buClr>
                <a:srgbClr val="6AC6A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4400" dirty="0">
                <a:latin typeface="+mj-lt"/>
                <a:ea typeface="Palatino Linotype"/>
                <a:cs typeface="Palatino Linotype"/>
                <a:sym typeface="Palatino Linotype"/>
              </a:rPr>
              <a:t>IGCR (Import of Goods at Concessional Rate of Duty</a:t>
            </a:r>
            <a:r>
              <a:rPr lang="en-US" sz="4400">
                <a:latin typeface="+mj-lt"/>
                <a:ea typeface="Palatino Linotype"/>
                <a:cs typeface="Palatino Linotype"/>
                <a:sym typeface="Palatino Linotype"/>
              </a:rPr>
              <a:t>) allowed</a:t>
            </a:r>
            <a:endParaRPr lang="en-IN" sz="4400">
              <a:latin typeface="+mj-lt"/>
              <a:ea typeface="Palatino Linotype"/>
              <a:cs typeface="Palatino Linotype"/>
              <a:sym typeface="Palatino Linotype"/>
            </a:endParaRPr>
          </a:p>
          <a:p>
            <a:pPr marL="571500" indent="-571500" algn="just">
              <a:lnSpc>
                <a:spcPct val="150000"/>
              </a:lnSpc>
              <a:spcBef>
                <a:spcPts val="1000"/>
              </a:spcBef>
              <a:buClr>
                <a:srgbClr val="6AC6A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IN" sz="4400">
                <a:latin typeface="+mj-lt"/>
                <a:ea typeface="Palatino Linotype"/>
                <a:cs typeface="Palatino Linotype"/>
                <a:sym typeface="Palatino Linotype"/>
              </a:rPr>
              <a:t>Self declared Input Output norms (Unlike SION)</a:t>
            </a:r>
            <a:endParaRPr lang="en-US" sz="4400" dirty="0">
              <a:latin typeface="+mj-lt"/>
              <a:ea typeface="Palatino Linotype"/>
              <a:cs typeface="Palatino Linotype"/>
              <a:sym typeface="Palatino Linotype"/>
            </a:endParaRPr>
          </a:p>
          <a:p>
            <a:pPr marL="571500" lvl="0" indent="-57150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AC6AC"/>
              </a:buClr>
              <a:buSzPct val="100000"/>
              <a:buFont typeface="Wingdings" panose="05000000000000000000" pitchFamily="2" charset="2"/>
              <a:buChar char="§"/>
            </a:pPr>
            <a:endParaRPr lang="en-US" sz="4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83316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64F6E4-0F6D-0515-6368-FED9E0D517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BDBD7FA-4E72-199B-56A4-8607ACA9FC9A}"/>
              </a:ext>
            </a:extLst>
          </p:cNvPr>
          <p:cNvSpPr/>
          <p:nvPr/>
        </p:nvSpPr>
        <p:spPr>
          <a:xfrm>
            <a:off x="0" y="-1"/>
            <a:ext cx="19010313" cy="2975751"/>
          </a:xfrm>
          <a:prstGeom prst="rect">
            <a:avLst/>
          </a:prstGeom>
          <a:solidFill>
            <a:srgbClr val="1017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528" dirty="0"/>
          </a:p>
        </p:txBody>
      </p:sp>
      <p:pic>
        <p:nvPicPr>
          <p:cNvPr id="30" name="Picture 2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94C16DA6-EB53-7432-F555-E728AF166A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432" y="-453039"/>
            <a:ext cx="4449023" cy="39717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D1D5F7E0-30CB-6E45-B469-5B94F7F1A71E}"/>
              </a:ext>
            </a:extLst>
          </p:cNvPr>
          <p:cNvCxnSpPr>
            <a:cxnSpLocks/>
          </p:cNvCxnSpPr>
          <p:nvPr/>
        </p:nvCxnSpPr>
        <p:spPr>
          <a:xfrm>
            <a:off x="-1" y="2638036"/>
            <a:ext cx="19010314" cy="41664"/>
          </a:xfrm>
          <a:prstGeom prst="line">
            <a:avLst/>
          </a:prstGeom>
          <a:ln>
            <a:solidFill>
              <a:srgbClr val="6AC6A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6">
            <a:extLst>
              <a:ext uri="{FF2B5EF4-FFF2-40B4-BE49-F238E27FC236}">
                <a16:creationId xmlns:a16="http://schemas.microsoft.com/office/drawing/2014/main" id="{77F54BFD-CBC1-477D-C82B-4845C4D000C2}"/>
              </a:ext>
            </a:extLst>
          </p:cNvPr>
          <p:cNvSpPr txBox="1"/>
          <p:nvPr/>
        </p:nvSpPr>
        <p:spPr>
          <a:xfrm>
            <a:off x="558859" y="517173"/>
            <a:ext cx="13443572" cy="6771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N" sz="4400" b="1" dirty="0">
                <a:solidFill>
                  <a:srgbClr val="6AC6A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Capital Goods</a:t>
            </a:r>
            <a:endParaRPr lang="en-US" sz="4400" spc="2186" dirty="0">
              <a:solidFill>
                <a:srgbClr val="6AC6AC"/>
              </a:solidFill>
              <a:latin typeface="Open Sauce Medium"/>
              <a:ea typeface="Open Sauce Medium"/>
              <a:cs typeface="Open Sauce Medium"/>
              <a:sym typeface="Open Sauce Medium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A1E27AEA-5516-A6D6-71D2-684F7BDAA1A1}"/>
              </a:ext>
            </a:extLst>
          </p:cNvPr>
          <p:cNvSpPr txBox="1"/>
          <p:nvPr/>
        </p:nvSpPr>
        <p:spPr>
          <a:xfrm>
            <a:off x="558348" y="1760572"/>
            <a:ext cx="1252830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000" spc="100" dirty="0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0BCE34-B05E-3693-B426-769C631D8DA9}"/>
              </a:ext>
            </a:extLst>
          </p:cNvPr>
          <p:cNvSpPr txBox="1"/>
          <p:nvPr/>
        </p:nvSpPr>
        <p:spPr>
          <a:xfrm>
            <a:off x="1236718" y="3890777"/>
            <a:ext cx="15773400" cy="658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90805" algn="r">
              <a:lnSpc>
                <a:spcPts val="2050"/>
              </a:lnSpc>
              <a:spcBef>
                <a:spcPts val="360"/>
              </a:spcBef>
            </a:pPr>
            <a:r>
              <a:rPr lang="en-US" sz="2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65A: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Goods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brought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operations</a:t>
            </a:r>
            <a:r>
              <a:rPr lang="en-US"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warehouse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ordinarily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paid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certain taxes-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Section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130</a:t>
            </a:r>
            <a:r>
              <a:rPr lang="en-US"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Finance</a:t>
            </a:r>
            <a:r>
              <a:rPr lang="en-US"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Act,</a:t>
            </a:r>
            <a:r>
              <a:rPr lang="en-US"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2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9A6BB6-40CE-CCB1-5AB5-AB88075A274C}"/>
              </a:ext>
            </a:extLst>
          </p:cNvPr>
          <p:cNvSpPr txBox="1"/>
          <p:nvPr/>
        </p:nvSpPr>
        <p:spPr>
          <a:xfrm>
            <a:off x="628248" y="2870828"/>
            <a:ext cx="17753815" cy="56255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lvl="0" indent="-5715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AC6A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4400" dirty="0">
                <a:latin typeface="+mj-lt"/>
                <a:ea typeface="Palatino Linotype"/>
                <a:cs typeface="Palatino Linotype"/>
                <a:sym typeface="Palatino Linotype"/>
              </a:rPr>
              <a:t>Capital Goods can also be imported without duties</a:t>
            </a:r>
          </a:p>
          <a:p>
            <a:pPr marL="571500" indent="-571500" algn="just">
              <a:lnSpc>
                <a:spcPct val="150000"/>
              </a:lnSpc>
              <a:spcBef>
                <a:spcPts val="1000"/>
              </a:spcBef>
              <a:buClr>
                <a:srgbClr val="6AC6A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4400" dirty="0">
                <a:latin typeface="+mj-lt"/>
                <a:ea typeface="Palatino Linotype"/>
                <a:cs typeface="Palatino Linotype"/>
                <a:sym typeface="Palatino Linotype"/>
              </a:rPr>
              <a:t>Long term Capital investment may be reduced for imported Capital Goods (average 25-30% of total cost)</a:t>
            </a:r>
          </a:p>
          <a:p>
            <a:pPr marL="571500" lvl="0" indent="-5715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AC6A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4800" dirty="0">
                <a:latin typeface="+mj-lt"/>
              </a:rPr>
              <a:t>No BCD/IGST if Capital Goods are reexported after usage </a:t>
            </a:r>
          </a:p>
          <a:p>
            <a:pPr marL="571500" lvl="0" indent="-57150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6AC6AC"/>
              </a:buClr>
              <a:buSzPct val="100000"/>
              <a:buFont typeface="Wingdings" panose="05000000000000000000" pitchFamily="2" charset="2"/>
              <a:buChar char="§"/>
            </a:pPr>
            <a:r>
              <a:rPr lang="en-US" sz="4800" dirty="0">
                <a:latin typeface="+mj-lt"/>
              </a:rPr>
              <a:t>No time limit to export or remove Capital Goods if under usage </a:t>
            </a:r>
          </a:p>
        </p:txBody>
      </p:sp>
    </p:spTree>
    <p:extLst>
      <p:ext uri="{BB962C8B-B14F-4D97-AF65-F5344CB8AC3E}">
        <p14:creationId xmlns:p14="http://schemas.microsoft.com/office/powerpoint/2010/main" val="274944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D6ED0D2-E933-C6B5-1D51-03294E443C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0AD865C-BAD8-7240-CC95-E14E2367BE38}"/>
              </a:ext>
            </a:extLst>
          </p:cNvPr>
          <p:cNvSpPr/>
          <p:nvPr/>
        </p:nvSpPr>
        <p:spPr>
          <a:xfrm>
            <a:off x="0" y="-1"/>
            <a:ext cx="19010313" cy="2975751"/>
          </a:xfrm>
          <a:prstGeom prst="rect">
            <a:avLst/>
          </a:prstGeom>
          <a:solidFill>
            <a:srgbClr val="1017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528" dirty="0"/>
          </a:p>
        </p:txBody>
      </p:sp>
      <p:pic>
        <p:nvPicPr>
          <p:cNvPr id="30" name="Picture 2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CBC93973-CE12-9F7E-2F87-72A04BC130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432" y="-453039"/>
            <a:ext cx="4449023" cy="39717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C07D77-A24B-4BDF-7E57-27995D2293BD}"/>
              </a:ext>
            </a:extLst>
          </p:cNvPr>
          <p:cNvCxnSpPr>
            <a:cxnSpLocks/>
          </p:cNvCxnSpPr>
          <p:nvPr/>
        </p:nvCxnSpPr>
        <p:spPr>
          <a:xfrm>
            <a:off x="-1" y="2638036"/>
            <a:ext cx="19010314" cy="41664"/>
          </a:xfrm>
          <a:prstGeom prst="line">
            <a:avLst/>
          </a:prstGeom>
          <a:ln>
            <a:solidFill>
              <a:srgbClr val="6AC6A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6">
            <a:extLst>
              <a:ext uri="{FF2B5EF4-FFF2-40B4-BE49-F238E27FC236}">
                <a16:creationId xmlns:a16="http://schemas.microsoft.com/office/drawing/2014/main" id="{1F087C10-2AFE-9781-AB7A-3978C326DB60}"/>
              </a:ext>
            </a:extLst>
          </p:cNvPr>
          <p:cNvSpPr txBox="1"/>
          <p:nvPr/>
        </p:nvSpPr>
        <p:spPr>
          <a:xfrm>
            <a:off x="558859" y="517173"/>
            <a:ext cx="13443572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N" sz="4400" b="1" dirty="0">
                <a:solidFill>
                  <a:srgbClr val="6AC6A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Procedures</a:t>
            </a:r>
          </a:p>
          <a:p>
            <a:endParaRPr lang="en-US" sz="4400" spc="2186" dirty="0">
              <a:solidFill>
                <a:srgbClr val="6AC6AC"/>
              </a:solidFill>
              <a:latin typeface="Open Sauce Medium"/>
              <a:ea typeface="Open Sauce Medium"/>
              <a:cs typeface="Open Sauce Medium"/>
              <a:sym typeface="Open Sauce Medium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0A23486C-C291-B2FC-2285-5898C1CCE4DE}"/>
              </a:ext>
            </a:extLst>
          </p:cNvPr>
          <p:cNvSpPr txBox="1"/>
          <p:nvPr/>
        </p:nvSpPr>
        <p:spPr>
          <a:xfrm>
            <a:off x="558348" y="1760572"/>
            <a:ext cx="1252830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000" spc="100" dirty="0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76C3BDB-8FC2-9741-B4E6-122DAC4FF093}"/>
              </a:ext>
            </a:extLst>
          </p:cNvPr>
          <p:cNvSpPr txBox="1"/>
          <p:nvPr/>
        </p:nvSpPr>
        <p:spPr>
          <a:xfrm>
            <a:off x="1236718" y="3890777"/>
            <a:ext cx="15773400" cy="658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90805" algn="r">
              <a:lnSpc>
                <a:spcPts val="2050"/>
              </a:lnSpc>
              <a:spcBef>
                <a:spcPts val="360"/>
              </a:spcBef>
            </a:pPr>
            <a:r>
              <a:rPr lang="en-US" sz="2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65A: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Goods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brought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operations</a:t>
            </a:r>
            <a:r>
              <a:rPr lang="en-US"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warehouse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ordinarily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paid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certain taxes-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Section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130</a:t>
            </a:r>
            <a:r>
              <a:rPr lang="en-US"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Finance</a:t>
            </a:r>
            <a:r>
              <a:rPr lang="en-US"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Act,</a:t>
            </a:r>
            <a:r>
              <a:rPr lang="en-US"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2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2" name="Google Shape;346;p38">
            <a:extLst>
              <a:ext uri="{FF2B5EF4-FFF2-40B4-BE49-F238E27FC236}">
                <a16:creationId xmlns:a16="http://schemas.microsoft.com/office/drawing/2014/main" id="{DDE7E409-B12B-BEB4-4A87-F29100B969BA}"/>
              </a:ext>
            </a:extLst>
          </p:cNvPr>
          <p:cNvSpPr txBox="1">
            <a:spLocks/>
          </p:cNvSpPr>
          <p:nvPr/>
        </p:nvSpPr>
        <p:spPr>
          <a:xfrm>
            <a:off x="558349" y="3446346"/>
            <a:ext cx="17557408" cy="6167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862668" indent="-862668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69114" indent="-718890" algn="l" defTabSz="230044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0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75559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025783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76007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326231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476454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26678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76902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2800"/>
              <a:buNone/>
            </a:pPr>
            <a:r>
              <a:rPr lang="en-US" sz="3200" dirty="0">
                <a:latin typeface="+mj-lt"/>
                <a:ea typeface="Palatino Linotype"/>
                <a:cs typeface="Palatino Linotype"/>
                <a:sym typeface="Palatino Linotype"/>
              </a:rPr>
              <a:t>Application in form “Annexure-A” to be given before Commissioner. </a:t>
            </a:r>
          </a:p>
          <a:p>
            <a:pPr marL="0" indent="0" algn="just">
              <a:lnSpc>
                <a:spcPct val="90000"/>
              </a:lnSpc>
              <a:spcBef>
                <a:spcPts val="0"/>
              </a:spcBef>
              <a:buClr>
                <a:schemeClr val="lt1"/>
              </a:buClr>
              <a:buSzPts val="2800"/>
              <a:buNone/>
            </a:pPr>
            <a:endParaRPr lang="en-US" sz="3200" dirty="0">
              <a:latin typeface="+mj-lt"/>
              <a:ea typeface="Palatino Linotype"/>
              <a:cs typeface="Palatino Linotype"/>
              <a:sym typeface="Palatino Linotype"/>
            </a:endParaRPr>
          </a:p>
          <a:p>
            <a:pPr marL="0" indent="0" algn="just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800"/>
              <a:buNone/>
            </a:pPr>
            <a:r>
              <a:rPr lang="en-US" sz="3200" dirty="0">
                <a:latin typeface="+mj-lt"/>
                <a:ea typeface="Palatino Linotype"/>
                <a:cs typeface="Palatino Linotype"/>
                <a:sym typeface="Palatino Linotype"/>
              </a:rPr>
              <a:t>Records to be maintained in form “Annexure-B”. </a:t>
            </a:r>
          </a:p>
          <a:p>
            <a:pPr marL="0" indent="0" algn="just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800"/>
              <a:buNone/>
            </a:pPr>
            <a:endParaRPr lang="en-US" sz="3200" dirty="0">
              <a:latin typeface="+mj-lt"/>
              <a:ea typeface="Palatino Linotype"/>
              <a:cs typeface="Palatino Linotype"/>
              <a:sym typeface="Palatino Linotype"/>
            </a:endParaRPr>
          </a:p>
          <a:p>
            <a:pPr marL="0" indent="0" algn="just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800"/>
              <a:buNone/>
            </a:pPr>
            <a:r>
              <a:rPr lang="en-US" sz="3200" dirty="0">
                <a:latin typeface="+mj-lt"/>
                <a:ea typeface="Palatino Linotype"/>
                <a:cs typeface="Palatino Linotype"/>
                <a:sym typeface="Palatino Linotype"/>
              </a:rPr>
              <a:t>Bond to be executed in form “Annexure-C”. (3 times the duty)</a:t>
            </a:r>
          </a:p>
          <a:p>
            <a:pPr marL="0" indent="0" algn="just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800"/>
              <a:buNone/>
            </a:pPr>
            <a:endParaRPr lang="en-US" sz="3200" dirty="0">
              <a:latin typeface="+mj-lt"/>
              <a:ea typeface="Palatino Linotype"/>
              <a:cs typeface="Palatino Linotype"/>
              <a:sym typeface="Palatino Linotype"/>
            </a:endParaRPr>
          </a:p>
          <a:p>
            <a:pPr marL="0" indent="0" algn="just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800"/>
              <a:buNone/>
            </a:pPr>
            <a:r>
              <a:rPr lang="en-US" sz="3200" dirty="0">
                <a:latin typeface="+mj-lt"/>
                <a:ea typeface="Palatino Linotype"/>
                <a:cs typeface="Palatino Linotype"/>
                <a:sym typeface="Palatino Linotype"/>
              </a:rPr>
              <a:t>If resultant goods are exported – Shipping Bill and GST invoice to be prepared. No need to pay Customs duties on imported goods. </a:t>
            </a:r>
          </a:p>
          <a:p>
            <a:pPr marL="0" indent="0" algn="just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800"/>
              <a:buNone/>
            </a:pPr>
            <a:endParaRPr lang="en-US" sz="3200" dirty="0">
              <a:latin typeface="+mj-lt"/>
              <a:ea typeface="Palatino Linotype"/>
              <a:cs typeface="Palatino Linotype"/>
              <a:sym typeface="Palatino Linotype"/>
            </a:endParaRPr>
          </a:p>
          <a:p>
            <a:pPr marL="0" indent="0" algn="just">
              <a:lnSpc>
                <a:spcPct val="90000"/>
              </a:lnSpc>
              <a:spcBef>
                <a:spcPts val="1000"/>
              </a:spcBef>
              <a:buClr>
                <a:schemeClr val="lt1"/>
              </a:buClr>
              <a:buSzPts val="2800"/>
              <a:buNone/>
            </a:pPr>
            <a:r>
              <a:rPr lang="en-US" sz="3200" dirty="0">
                <a:latin typeface="+mj-lt"/>
                <a:ea typeface="Palatino Linotype"/>
                <a:cs typeface="Palatino Linotype"/>
                <a:sym typeface="Palatino Linotype"/>
              </a:rPr>
              <a:t>If resultant goods are cleared for domestic consumption – GST invoice to be prepared. Ex-bond BOE to be filed and customs duties to be paid on imported goods, at the time of supply of goods for domestic consumption. </a:t>
            </a:r>
            <a:endParaRPr lang="en-US" sz="8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469479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13AE4C-3763-4870-969F-361ADC2EF4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AE5ACEE-7D18-437A-83D6-DE061DD369FA}"/>
              </a:ext>
            </a:extLst>
          </p:cNvPr>
          <p:cNvSpPr/>
          <p:nvPr/>
        </p:nvSpPr>
        <p:spPr>
          <a:xfrm>
            <a:off x="0" y="-1"/>
            <a:ext cx="19010313" cy="2975751"/>
          </a:xfrm>
          <a:prstGeom prst="rect">
            <a:avLst/>
          </a:prstGeom>
          <a:solidFill>
            <a:srgbClr val="1017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528" dirty="0"/>
          </a:p>
        </p:txBody>
      </p:sp>
      <p:pic>
        <p:nvPicPr>
          <p:cNvPr id="30" name="Picture 2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D3ABFDC-BF78-F0C5-9F0C-E91AF4FD93E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432" y="-453039"/>
            <a:ext cx="4449023" cy="39717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E375D29-FDA3-9C2B-9136-13C03DA0BFFD}"/>
              </a:ext>
            </a:extLst>
          </p:cNvPr>
          <p:cNvCxnSpPr>
            <a:cxnSpLocks/>
          </p:cNvCxnSpPr>
          <p:nvPr/>
        </p:nvCxnSpPr>
        <p:spPr>
          <a:xfrm>
            <a:off x="-1" y="2638036"/>
            <a:ext cx="19010314" cy="41664"/>
          </a:xfrm>
          <a:prstGeom prst="line">
            <a:avLst/>
          </a:prstGeom>
          <a:ln>
            <a:solidFill>
              <a:srgbClr val="6AC6A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6">
            <a:extLst>
              <a:ext uri="{FF2B5EF4-FFF2-40B4-BE49-F238E27FC236}">
                <a16:creationId xmlns:a16="http://schemas.microsoft.com/office/drawing/2014/main" id="{D8C23F4B-3887-A268-A2D3-9B02757EC18F}"/>
              </a:ext>
            </a:extLst>
          </p:cNvPr>
          <p:cNvSpPr txBox="1"/>
          <p:nvPr/>
        </p:nvSpPr>
        <p:spPr>
          <a:xfrm>
            <a:off x="558859" y="517173"/>
            <a:ext cx="13443572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N" sz="4400" b="1" dirty="0">
                <a:solidFill>
                  <a:srgbClr val="6AC6A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Procedures</a:t>
            </a:r>
          </a:p>
          <a:p>
            <a:endParaRPr lang="en-US" sz="4400" spc="2186" dirty="0">
              <a:solidFill>
                <a:srgbClr val="6AC6AC"/>
              </a:solidFill>
              <a:latin typeface="Open Sauce Medium"/>
              <a:ea typeface="Open Sauce Medium"/>
              <a:cs typeface="Open Sauce Medium"/>
              <a:sym typeface="Open Sauce Medium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0E8892E9-7D81-AB0C-7C57-7E7392EF4333}"/>
              </a:ext>
            </a:extLst>
          </p:cNvPr>
          <p:cNvSpPr txBox="1"/>
          <p:nvPr/>
        </p:nvSpPr>
        <p:spPr>
          <a:xfrm>
            <a:off x="558348" y="1760572"/>
            <a:ext cx="1252830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000" spc="100" dirty="0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434ECF2-E38D-DA9B-01AA-7EBC02550ED3}"/>
              </a:ext>
            </a:extLst>
          </p:cNvPr>
          <p:cNvSpPr txBox="1"/>
          <p:nvPr/>
        </p:nvSpPr>
        <p:spPr>
          <a:xfrm>
            <a:off x="1236718" y="3890777"/>
            <a:ext cx="15773400" cy="658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90805" algn="r">
              <a:lnSpc>
                <a:spcPts val="2050"/>
              </a:lnSpc>
              <a:spcBef>
                <a:spcPts val="360"/>
              </a:spcBef>
            </a:pPr>
            <a:r>
              <a:rPr lang="en-US" sz="2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65A: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Goods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brought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operations</a:t>
            </a:r>
            <a:r>
              <a:rPr lang="en-US"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warehouse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ordinarily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paid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certain taxes-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Section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130</a:t>
            </a:r>
            <a:r>
              <a:rPr lang="en-US"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Finance</a:t>
            </a:r>
            <a:r>
              <a:rPr lang="en-US"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Act,</a:t>
            </a:r>
            <a:r>
              <a:rPr lang="en-US"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2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2" name="Google Shape;346;p38">
            <a:extLst>
              <a:ext uri="{FF2B5EF4-FFF2-40B4-BE49-F238E27FC236}">
                <a16:creationId xmlns:a16="http://schemas.microsoft.com/office/drawing/2014/main" id="{2578C798-B35F-C2F6-EDAD-149B405B34F1}"/>
              </a:ext>
            </a:extLst>
          </p:cNvPr>
          <p:cNvSpPr txBox="1">
            <a:spLocks/>
          </p:cNvSpPr>
          <p:nvPr/>
        </p:nvSpPr>
        <p:spPr>
          <a:xfrm>
            <a:off x="558349" y="3210737"/>
            <a:ext cx="17557408" cy="632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862668" indent="-862668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69114" indent="-718890" algn="l" defTabSz="230044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0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75559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025783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76007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326231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476454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26678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76902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4000" dirty="0">
                <a:latin typeface="+mj-lt"/>
                <a:ea typeface="Palatino Linotype"/>
                <a:cs typeface="Palatino Linotype"/>
                <a:sym typeface="Palatino Linotype"/>
              </a:rPr>
              <a:t>Domestic procurements can be made as usual on payment of applicable GST. 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lang="en-US" sz="4000" dirty="0">
              <a:latin typeface="+mj-lt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lang="en-US" sz="1000" dirty="0">
              <a:latin typeface="+mj-lt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4000" dirty="0">
                <a:latin typeface="+mj-lt"/>
                <a:ea typeface="Palatino Linotype"/>
                <a:cs typeface="Palatino Linotype"/>
                <a:sym typeface="Palatino Linotype"/>
              </a:rPr>
              <a:t>Imported goods can also be cleared for domestic consumption as such (trading). 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lang="en-US" sz="1000" dirty="0">
              <a:latin typeface="+mj-lt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4000" dirty="0">
                <a:latin typeface="+mj-lt"/>
                <a:ea typeface="Palatino Linotype"/>
                <a:cs typeface="Palatino Linotype"/>
                <a:sym typeface="Palatino Linotype"/>
              </a:rPr>
              <a:t>Goods otherwise exempted from customs duties can also be imported and brought into the warehouse. 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lang="en-US" sz="1000" dirty="0">
              <a:latin typeface="+mj-lt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4000" dirty="0">
                <a:latin typeface="+mj-lt"/>
                <a:ea typeface="Palatino Linotype"/>
                <a:cs typeface="Palatino Linotype"/>
                <a:sym typeface="Palatino Linotype"/>
              </a:rPr>
              <a:t>Prior permission of proper officer, for removal, export, removal to another warehouse – not required</a:t>
            </a:r>
            <a:r>
              <a:rPr lang="en-US" sz="3200" dirty="0">
                <a:latin typeface="Palatino Linotype"/>
                <a:ea typeface="Palatino Linotype"/>
                <a:cs typeface="Palatino Linotype"/>
                <a:sym typeface="Palatino Linotype"/>
              </a:rPr>
              <a:t>. 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lang="en-US" sz="3200" dirty="0">
              <a:latin typeface="Palatino Linotype"/>
              <a:ea typeface="Palatino Linotype"/>
              <a:cs typeface="Palatino Linotype"/>
              <a:sym typeface="Palatino Linotype"/>
            </a:endParaRP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4000" dirty="0">
                <a:latin typeface="+mj-lt"/>
                <a:ea typeface="Palatino Linotype"/>
                <a:cs typeface="Palatino Linotype"/>
                <a:sym typeface="Palatino Linotype"/>
              </a:rPr>
              <a:t>Inform input-output norms. </a:t>
            </a:r>
          </a:p>
          <a:p>
            <a:pPr marL="228577" lvl="0" indent="-228577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endParaRPr lang="en-US" sz="4000" dirty="0">
              <a:latin typeface="+mj-lt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378899602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E36EC3-811C-04DC-E368-B2A891AC75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A523AF57-55ED-722A-C683-F7E590AA5259}"/>
              </a:ext>
            </a:extLst>
          </p:cNvPr>
          <p:cNvSpPr/>
          <p:nvPr/>
        </p:nvSpPr>
        <p:spPr>
          <a:xfrm>
            <a:off x="0" y="-1"/>
            <a:ext cx="19010313" cy="2975751"/>
          </a:xfrm>
          <a:prstGeom prst="rect">
            <a:avLst/>
          </a:prstGeom>
          <a:solidFill>
            <a:srgbClr val="1017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528" dirty="0"/>
          </a:p>
        </p:txBody>
      </p:sp>
      <p:pic>
        <p:nvPicPr>
          <p:cNvPr id="30" name="Picture 2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445D34F5-4D58-2306-7B83-E3B69109987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432" y="-453039"/>
            <a:ext cx="4449023" cy="39717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FA19D06-90F2-105C-0D5C-D36B273397AE}"/>
              </a:ext>
            </a:extLst>
          </p:cNvPr>
          <p:cNvCxnSpPr>
            <a:cxnSpLocks/>
          </p:cNvCxnSpPr>
          <p:nvPr/>
        </p:nvCxnSpPr>
        <p:spPr>
          <a:xfrm>
            <a:off x="-1" y="2638036"/>
            <a:ext cx="19010314" cy="41664"/>
          </a:xfrm>
          <a:prstGeom prst="line">
            <a:avLst/>
          </a:prstGeom>
          <a:ln>
            <a:solidFill>
              <a:srgbClr val="6AC6A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6">
            <a:extLst>
              <a:ext uri="{FF2B5EF4-FFF2-40B4-BE49-F238E27FC236}">
                <a16:creationId xmlns:a16="http://schemas.microsoft.com/office/drawing/2014/main" id="{DC3B99F8-F287-BBA4-9B30-523AAA922C74}"/>
              </a:ext>
            </a:extLst>
          </p:cNvPr>
          <p:cNvSpPr txBox="1"/>
          <p:nvPr/>
        </p:nvSpPr>
        <p:spPr>
          <a:xfrm>
            <a:off x="558859" y="517173"/>
            <a:ext cx="13443572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N" sz="4400" b="1" dirty="0">
                <a:solidFill>
                  <a:srgbClr val="6AC6A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Procedures</a:t>
            </a:r>
          </a:p>
          <a:p>
            <a:endParaRPr lang="en-US" sz="4400" spc="2186" dirty="0">
              <a:solidFill>
                <a:srgbClr val="6AC6AC"/>
              </a:solidFill>
              <a:latin typeface="Open Sauce Medium"/>
              <a:ea typeface="Open Sauce Medium"/>
              <a:cs typeface="Open Sauce Medium"/>
              <a:sym typeface="Open Sauce Medium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408F160B-0503-D2F9-B6F2-EADDD0344F82}"/>
              </a:ext>
            </a:extLst>
          </p:cNvPr>
          <p:cNvSpPr txBox="1"/>
          <p:nvPr/>
        </p:nvSpPr>
        <p:spPr>
          <a:xfrm>
            <a:off x="558348" y="1760572"/>
            <a:ext cx="1252830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000" spc="100" dirty="0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C2483E9-0B81-7759-5511-1D514E37E9A5}"/>
              </a:ext>
            </a:extLst>
          </p:cNvPr>
          <p:cNvSpPr txBox="1"/>
          <p:nvPr/>
        </p:nvSpPr>
        <p:spPr>
          <a:xfrm>
            <a:off x="1236718" y="3890777"/>
            <a:ext cx="15773400" cy="658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90805" algn="r">
              <a:lnSpc>
                <a:spcPts val="2050"/>
              </a:lnSpc>
              <a:spcBef>
                <a:spcPts val="360"/>
              </a:spcBef>
            </a:pPr>
            <a:r>
              <a:rPr lang="en-US" sz="2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65A: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Goods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brought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operations</a:t>
            </a:r>
            <a:r>
              <a:rPr lang="en-US"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warehouse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ordinarily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paid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certain taxes-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Section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130</a:t>
            </a:r>
            <a:r>
              <a:rPr lang="en-US"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Finance</a:t>
            </a:r>
            <a:r>
              <a:rPr lang="en-US"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Act,</a:t>
            </a:r>
            <a:r>
              <a:rPr lang="en-US"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2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2" name="Google Shape;346;p38">
            <a:extLst>
              <a:ext uri="{FF2B5EF4-FFF2-40B4-BE49-F238E27FC236}">
                <a16:creationId xmlns:a16="http://schemas.microsoft.com/office/drawing/2014/main" id="{60437849-BBCD-D62B-1787-5A51B88581AC}"/>
              </a:ext>
            </a:extLst>
          </p:cNvPr>
          <p:cNvSpPr txBox="1">
            <a:spLocks/>
          </p:cNvSpPr>
          <p:nvPr/>
        </p:nvSpPr>
        <p:spPr>
          <a:xfrm>
            <a:off x="742156" y="3210737"/>
            <a:ext cx="17031439" cy="67841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862668" indent="-862668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69114" indent="-718890" algn="l" defTabSz="230044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0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75559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025783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76007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326231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476454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26678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76902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4000" dirty="0">
                <a:latin typeface="+mj-lt"/>
                <a:ea typeface="Palatino Linotype"/>
                <a:cs typeface="Palatino Linotype"/>
                <a:sym typeface="Palatino Linotype"/>
              </a:rPr>
              <a:t>Permission once granted, valid unless it is cancelled or surrendered.  No renewal required.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lang="en-US" sz="4000" dirty="0">
              <a:latin typeface="+mj-lt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4000" dirty="0">
                <a:latin typeface="+mj-lt"/>
                <a:ea typeface="Palatino Linotype"/>
                <a:cs typeface="Palatino Linotype"/>
                <a:sym typeface="Palatino Linotype"/>
              </a:rPr>
              <a:t>A “warehouse keeper” to be appointed by the applicant, who has knowledge in warehousing and customs procedures.  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lang="en-US" sz="4000" dirty="0">
              <a:latin typeface="+mj-lt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4000" dirty="0">
                <a:latin typeface="+mj-lt"/>
                <a:ea typeface="Palatino Linotype"/>
                <a:cs typeface="Palatino Linotype"/>
                <a:sym typeface="Palatino Linotype"/>
              </a:rPr>
              <a:t>Signage – Customs Bonded warehouse. 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lang="en-US" sz="4000" dirty="0">
              <a:latin typeface="+mj-lt"/>
              <a:sym typeface="Palatino Linotype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4000" dirty="0">
                <a:latin typeface="+mj-lt"/>
                <a:ea typeface="Palatino Linotype"/>
                <a:cs typeface="Palatino Linotype"/>
                <a:sym typeface="Palatino Linotype"/>
              </a:rPr>
              <a:t>Computerized stores records. 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lang="en-US" sz="4000" dirty="0">
              <a:latin typeface="+mj-lt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4000" dirty="0">
                <a:latin typeface="+mj-lt"/>
                <a:ea typeface="Palatino Linotype"/>
                <a:cs typeface="Palatino Linotype"/>
                <a:sym typeface="Palatino Linotype"/>
              </a:rPr>
              <a:t>Proper security measures. </a:t>
            </a:r>
            <a:endParaRPr lang="en-US" sz="4000" dirty="0">
              <a:latin typeface="+mj-lt"/>
            </a:endParaRPr>
          </a:p>
          <a:p>
            <a:pPr marL="228577" lvl="0" indent="-228577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endParaRPr lang="en-US" sz="4000" dirty="0">
              <a:latin typeface="+mj-lt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1881789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128A4-2B63-F5D6-2110-3DA86A288F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2334967-8CB4-007D-9354-785E7C89BB7D}"/>
              </a:ext>
            </a:extLst>
          </p:cNvPr>
          <p:cNvSpPr/>
          <p:nvPr/>
        </p:nvSpPr>
        <p:spPr>
          <a:xfrm>
            <a:off x="0" y="-1"/>
            <a:ext cx="19010313" cy="2975751"/>
          </a:xfrm>
          <a:prstGeom prst="rect">
            <a:avLst/>
          </a:prstGeom>
          <a:solidFill>
            <a:srgbClr val="1017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528" dirty="0"/>
          </a:p>
        </p:txBody>
      </p:sp>
      <p:pic>
        <p:nvPicPr>
          <p:cNvPr id="30" name="Picture 2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03F5E961-EC2F-19DA-594F-1103D06E1B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432" y="-453039"/>
            <a:ext cx="4449023" cy="39717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C69A572-C1DE-D460-5EFC-A86B9C142715}"/>
              </a:ext>
            </a:extLst>
          </p:cNvPr>
          <p:cNvCxnSpPr>
            <a:cxnSpLocks/>
          </p:cNvCxnSpPr>
          <p:nvPr/>
        </p:nvCxnSpPr>
        <p:spPr>
          <a:xfrm>
            <a:off x="-1" y="2638036"/>
            <a:ext cx="19010314" cy="41664"/>
          </a:xfrm>
          <a:prstGeom prst="line">
            <a:avLst/>
          </a:prstGeom>
          <a:ln>
            <a:solidFill>
              <a:srgbClr val="6AC6A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6">
            <a:extLst>
              <a:ext uri="{FF2B5EF4-FFF2-40B4-BE49-F238E27FC236}">
                <a16:creationId xmlns:a16="http://schemas.microsoft.com/office/drawing/2014/main" id="{5C7798A1-9464-E320-BC55-78DB2E686177}"/>
              </a:ext>
            </a:extLst>
          </p:cNvPr>
          <p:cNvSpPr txBox="1"/>
          <p:nvPr/>
        </p:nvSpPr>
        <p:spPr>
          <a:xfrm>
            <a:off x="558859" y="517173"/>
            <a:ext cx="13443572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N" sz="4400" b="1" dirty="0">
                <a:solidFill>
                  <a:srgbClr val="6AC6A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Procedures</a:t>
            </a:r>
          </a:p>
          <a:p>
            <a:endParaRPr lang="en-US" sz="4400" spc="2186" dirty="0">
              <a:solidFill>
                <a:srgbClr val="6AC6AC"/>
              </a:solidFill>
              <a:latin typeface="Open Sauce Medium"/>
              <a:ea typeface="Open Sauce Medium"/>
              <a:cs typeface="Open Sauce Medium"/>
              <a:sym typeface="Open Sauce Medium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7E8EC1F2-B066-A0BC-A085-229E75D47902}"/>
              </a:ext>
            </a:extLst>
          </p:cNvPr>
          <p:cNvSpPr txBox="1"/>
          <p:nvPr/>
        </p:nvSpPr>
        <p:spPr>
          <a:xfrm>
            <a:off x="558348" y="1760572"/>
            <a:ext cx="1252830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000" spc="100" dirty="0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371DC1C-8BEB-679C-6263-405D5FED7007}"/>
              </a:ext>
            </a:extLst>
          </p:cNvPr>
          <p:cNvSpPr txBox="1"/>
          <p:nvPr/>
        </p:nvSpPr>
        <p:spPr>
          <a:xfrm>
            <a:off x="1236718" y="3890777"/>
            <a:ext cx="15773400" cy="658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90805" algn="r">
              <a:lnSpc>
                <a:spcPts val="2050"/>
              </a:lnSpc>
              <a:spcBef>
                <a:spcPts val="360"/>
              </a:spcBef>
            </a:pPr>
            <a:r>
              <a:rPr lang="en-US" sz="2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65A: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Goods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brought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operations</a:t>
            </a:r>
            <a:r>
              <a:rPr lang="en-US"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warehouse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ordinarily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paid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certain taxes-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Section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130</a:t>
            </a:r>
            <a:r>
              <a:rPr lang="en-US"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Finance</a:t>
            </a:r>
            <a:r>
              <a:rPr lang="en-US"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Act,</a:t>
            </a:r>
            <a:r>
              <a:rPr lang="en-US"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2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2" name="Google Shape;346;p38">
            <a:extLst>
              <a:ext uri="{FF2B5EF4-FFF2-40B4-BE49-F238E27FC236}">
                <a16:creationId xmlns:a16="http://schemas.microsoft.com/office/drawing/2014/main" id="{AFD0B49A-9EE1-5DD9-F6F2-5CB47571B145}"/>
              </a:ext>
            </a:extLst>
          </p:cNvPr>
          <p:cNvSpPr txBox="1">
            <a:spLocks/>
          </p:cNvSpPr>
          <p:nvPr/>
        </p:nvSpPr>
        <p:spPr>
          <a:xfrm>
            <a:off x="665956" y="3237661"/>
            <a:ext cx="17711790" cy="7214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862668" indent="-862668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69114" indent="-718890" algn="l" defTabSz="230044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0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75559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025783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76007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326231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476454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26678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76902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4400" dirty="0">
                <a:latin typeface="+mj-lt"/>
                <a:ea typeface="Palatino Linotype"/>
                <a:cs typeface="Palatino Linotype"/>
                <a:sym typeface="Palatino Linotype"/>
              </a:rPr>
              <a:t>Transportation from Customs Station to warehouse, warehouse to another warehouse, warehouse to Customs Station (export) shall be made under a secure One Time Lock (OTL). 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lang="en-US" sz="1050" dirty="0">
              <a:latin typeface="+mj-lt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4400" dirty="0">
                <a:latin typeface="+mj-lt"/>
                <a:ea typeface="Palatino Linotype"/>
                <a:cs typeface="Palatino Linotype"/>
                <a:sym typeface="Palatino Linotype"/>
              </a:rPr>
              <a:t>Upon receipt of goods in warehouse, the OTL shall be verified and any discrepancy to be notified. 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lang="en-US" sz="1050" dirty="0">
              <a:latin typeface="+mj-lt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4400" dirty="0">
                <a:latin typeface="+mj-lt"/>
                <a:ea typeface="Palatino Linotype"/>
                <a:cs typeface="Palatino Linotype"/>
                <a:sym typeface="Palatino Linotype"/>
              </a:rPr>
              <a:t>Endorsement of receipt of goods in BOE and Transport documents and intimation to Bond officer. 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lang="en-US" sz="1050" dirty="0">
              <a:latin typeface="+mj-lt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4400" dirty="0">
                <a:latin typeface="+mj-lt"/>
                <a:ea typeface="Palatino Linotype"/>
                <a:cs typeface="Palatino Linotype"/>
                <a:sym typeface="Palatino Linotype"/>
              </a:rPr>
              <a:t>Filing of monthly return in Form B, in case of non Section 65 operations. </a:t>
            </a:r>
            <a:endParaRPr lang="en-US" sz="1050" dirty="0">
              <a:latin typeface="+mj-lt"/>
            </a:endParaRPr>
          </a:p>
          <a:p>
            <a:pPr marL="228577" lvl="0" indent="-228577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endParaRPr lang="en-US" sz="4000" dirty="0">
              <a:latin typeface="+mj-lt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77378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2E86F5-7C4A-003F-AFEB-83A3632BE2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A610ED6-B4F8-94FC-D73D-2400D07BBB38}"/>
              </a:ext>
            </a:extLst>
          </p:cNvPr>
          <p:cNvSpPr/>
          <p:nvPr/>
        </p:nvSpPr>
        <p:spPr>
          <a:xfrm>
            <a:off x="0" y="-1"/>
            <a:ext cx="19010313" cy="2975751"/>
          </a:xfrm>
          <a:prstGeom prst="rect">
            <a:avLst/>
          </a:prstGeom>
          <a:solidFill>
            <a:srgbClr val="1017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528" dirty="0"/>
          </a:p>
        </p:txBody>
      </p:sp>
      <p:pic>
        <p:nvPicPr>
          <p:cNvPr id="30" name="Picture 2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ED3EBCD3-D97D-657C-79E6-E2F3BF9845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432" y="-453039"/>
            <a:ext cx="4449023" cy="39717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7DB25DF-0EAC-918D-EC34-197D0D7EC45F}"/>
              </a:ext>
            </a:extLst>
          </p:cNvPr>
          <p:cNvCxnSpPr>
            <a:cxnSpLocks/>
          </p:cNvCxnSpPr>
          <p:nvPr/>
        </p:nvCxnSpPr>
        <p:spPr>
          <a:xfrm>
            <a:off x="-1" y="2638036"/>
            <a:ext cx="19010314" cy="41664"/>
          </a:xfrm>
          <a:prstGeom prst="line">
            <a:avLst/>
          </a:prstGeom>
          <a:ln>
            <a:solidFill>
              <a:srgbClr val="6AC6A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6">
            <a:extLst>
              <a:ext uri="{FF2B5EF4-FFF2-40B4-BE49-F238E27FC236}">
                <a16:creationId xmlns:a16="http://schemas.microsoft.com/office/drawing/2014/main" id="{84918068-AC72-7182-7746-774E0ADDEF6B}"/>
              </a:ext>
            </a:extLst>
          </p:cNvPr>
          <p:cNvSpPr txBox="1"/>
          <p:nvPr/>
        </p:nvSpPr>
        <p:spPr>
          <a:xfrm>
            <a:off x="558859" y="517173"/>
            <a:ext cx="13443572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N" sz="4400" b="1" dirty="0">
                <a:solidFill>
                  <a:srgbClr val="6AC6A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Warehousing Period</a:t>
            </a:r>
          </a:p>
          <a:p>
            <a:endParaRPr lang="en-US" sz="4400" spc="2186" dirty="0">
              <a:solidFill>
                <a:srgbClr val="6AC6AC"/>
              </a:solidFill>
              <a:latin typeface="Open Sauce Medium"/>
              <a:ea typeface="Open Sauce Medium"/>
              <a:cs typeface="Open Sauce Medium"/>
              <a:sym typeface="Open Sauce Medium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4D261009-8EB8-FB88-C491-0130821DC5B6}"/>
              </a:ext>
            </a:extLst>
          </p:cNvPr>
          <p:cNvSpPr txBox="1"/>
          <p:nvPr/>
        </p:nvSpPr>
        <p:spPr>
          <a:xfrm>
            <a:off x="558348" y="1760572"/>
            <a:ext cx="1252830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000" spc="100" dirty="0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BB1A7A7-98E1-EF4D-A326-DB95394DAA93}"/>
              </a:ext>
            </a:extLst>
          </p:cNvPr>
          <p:cNvSpPr txBox="1"/>
          <p:nvPr/>
        </p:nvSpPr>
        <p:spPr>
          <a:xfrm>
            <a:off x="1236718" y="3890777"/>
            <a:ext cx="15773400" cy="658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90805" algn="r">
              <a:lnSpc>
                <a:spcPts val="2050"/>
              </a:lnSpc>
              <a:spcBef>
                <a:spcPts val="360"/>
              </a:spcBef>
            </a:pPr>
            <a:r>
              <a:rPr lang="en-US" sz="2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65A: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Goods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brought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operations</a:t>
            </a:r>
            <a:r>
              <a:rPr lang="en-US"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warehouse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ordinarily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paid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certain taxes-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Section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130</a:t>
            </a:r>
            <a:r>
              <a:rPr lang="en-US"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Finance</a:t>
            </a:r>
            <a:r>
              <a:rPr lang="en-US"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Act,</a:t>
            </a:r>
            <a:r>
              <a:rPr lang="en-US"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2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2" name="Google Shape;346;p38">
            <a:extLst>
              <a:ext uri="{FF2B5EF4-FFF2-40B4-BE49-F238E27FC236}">
                <a16:creationId xmlns:a16="http://schemas.microsoft.com/office/drawing/2014/main" id="{50B366F8-4849-03BE-EC98-715C288BEBEA}"/>
              </a:ext>
            </a:extLst>
          </p:cNvPr>
          <p:cNvSpPr txBox="1">
            <a:spLocks/>
          </p:cNvSpPr>
          <p:nvPr/>
        </p:nvSpPr>
        <p:spPr>
          <a:xfrm>
            <a:off x="558348" y="3428788"/>
            <a:ext cx="17215247" cy="5722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862668" indent="-862668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69114" indent="-718890" algn="l" defTabSz="230044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0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75559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025783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76007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326231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476454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26678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76902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4000" dirty="0">
                <a:latin typeface="+mj-lt"/>
                <a:ea typeface="Palatino Linotype"/>
                <a:cs typeface="Palatino Linotype"/>
                <a:sym typeface="Palatino Linotype"/>
              </a:rPr>
              <a:t>Capital goods – till they are cleared from the warehouse. </a:t>
            </a:r>
          </a:p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lang="en-US" sz="1000" dirty="0">
              <a:latin typeface="+mj-lt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4000" dirty="0">
                <a:latin typeface="+mj-lt"/>
                <a:ea typeface="Palatino Linotype"/>
                <a:cs typeface="Palatino Linotype"/>
                <a:sym typeface="Palatino Linotype"/>
              </a:rPr>
              <a:t>Other than capital goods (inputs) – till their consumption or clearance from the warehouse.  (At the time of clearance of the resultant products – Para 8 of Circular 34/2019). 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lang="en-US" sz="1000" dirty="0">
              <a:latin typeface="+mj-lt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4000" dirty="0">
                <a:latin typeface="+mj-lt"/>
                <a:ea typeface="Palatino Linotype"/>
                <a:cs typeface="Palatino Linotype"/>
                <a:sym typeface="Palatino Linotype"/>
              </a:rPr>
              <a:t>For trading though warehousing period is one year, interest payable after 90 days.</a:t>
            </a: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lang="en-US" sz="1000" dirty="0">
              <a:latin typeface="+mj-lt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r>
              <a:rPr lang="en-US" sz="4000" dirty="0">
                <a:latin typeface="+mj-lt"/>
                <a:ea typeface="Palatino Linotype"/>
                <a:cs typeface="Palatino Linotype"/>
                <a:sym typeface="Palatino Linotype"/>
              </a:rPr>
              <a:t>BOE shall be filed and Customs duties shall be paid for the warehoused inputs / capital goods, as above. No interest.  Any further delay in payment of customs duties would invite interest. </a:t>
            </a:r>
            <a:endParaRPr lang="en-US" sz="1000" dirty="0">
              <a:latin typeface="+mj-lt"/>
            </a:endParaRPr>
          </a:p>
          <a:p>
            <a:pPr marL="228577" lvl="0" indent="-228577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endParaRPr lang="en-US" sz="4000" dirty="0">
              <a:latin typeface="+mj-lt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6994081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DB7409-00C2-68D2-0E21-9FF996E77F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EC33441B-57B9-2008-B369-464E247394EC}"/>
              </a:ext>
            </a:extLst>
          </p:cNvPr>
          <p:cNvSpPr/>
          <p:nvPr/>
        </p:nvSpPr>
        <p:spPr>
          <a:xfrm>
            <a:off x="0" y="-1"/>
            <a:ext cx="19010313" cy="2975751"/>
          </a:xfrm>
          <a:prstGeom prst="rect">
            <a:avLst/>
          </a:prstGeom>
          <a:solidFill>
            <a:srgbClr val="1017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528" dirty="0"/>
          </a:p>
        </p:txBody>
      </p:sp>
      <p:pic>
        <p:nvPicPr>
          <p:cNvPr id="30" name="Picture 2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BAF14896-12E0-2EFB-DCEC-1F4F53DC979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432" y="-453039"/>
            <a:ext cx="4449023" cy="39717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5960F9B0-E7F5-A760-E849-1EBBB3B26B94}"/>
              </a:ext>
            </a:extLst>
          </p:cNvPr>
          <p:cNvCxnSpPr>
            <a:cxnSpLocks/>
          </p:cNvCxnSpPr>
          <p:nvPr/>
        </p:nvCxnSpPr>
        <p:spPr>
          <a:xfrm>
            <a:off x="-1" y="2638036"/>
            <a:ext cx="19010314" cy="41664"/>
          </a:xfrm>
          <a:prstGeom prst="line">
            <a:avLst/>
          </a:prstGeom>
          <a:ln>
            <a:solidFill>
              <a:srgbClr val="6AC6A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6">
            <a:extLst>
              <a:ext uri="{FF2B5EF4-FFF2-40B4-BE49-F238E27FC236}">
                <a16:creationId xmlns:a16="http://schemas.microsoft.com/office/drawing/2014/main" id="{FEB8BB68-3699-853F-111F-696CF8FB1A22}"/>
              </a:ext>
            </a:extLst>
          </p:cNvPr>
          <p:cNvSpPr txBox="1"/>
          <p:nvPr/>
        </p:nvSpPr>
        <p:spPr>
          <a:xfrm>
            <a:off x="558859" y="517173"/>
            <a:ext cx="13443572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N" sz="4400" b="1" dirty="0">
                <a:solidFill>
                  <a:srgbClr val="6AC6A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Treatment of waste</a:t>
            </a:r>
          </a:p>
          <a:p>
            <a:endParaRPr lang="en-US" sz="4400" spc="2186" dirty="0">
              <a:solidFill>
                <a:srgbClr val="6AC6AC"/>
              </a:solidFill>
              <a:latin typeface="Open Sauce Medium"/>
              <a:ea typeface="Open Sauce Medium"/>
              <a:cs typeface="Open Sauce Medium"/>
              <a:sym typeface="Open Sauce Medium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7F41792E-32DB-F9A4-D3C7-F187EB6F95A9}"/>
              </a:ext>
            </a:extLst>
          </p:cNvPr>
          <p:cNvSpPr txBox="1"/>
          <p:nvPr/>
        </p:nvSpPr>
        <p:spPr>
          <a:xfrm>
            <a:off x="558348" y="1760572"/>
            <a:ext cx="1252830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000" spc="100" dirty="0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AC0C6B1-B750-3C05-AD76-538F391253B0}"/>
              </a:ext>
            </a:extLst>
          </p:cNvPr>
          <p:cNvSpPr txBox="1"/>
          <p:nvPr/>
        </p:nvSpPr>
        <p:spPr>
          <a:xfrm>
            <a:off x="1236718" y="3890777"/>
            <a:ext cx="15773400" cy="658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90805" algn="r">
              <a:lnSpc>
                <a:spcPts val="2050"/>
              </a:lnSpc>
              <a:spcBef>
                <a:spcPts val="360"/>
              </a:spcBef>
            </a:pPr>
            <a:r>
              <a:rPr lang="en-US" sz="2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65A: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Goods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brought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operations</a:t>
            </a:r>
            <a:r>
              <a:rPr lang="en-US"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warehouse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ordinarily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paid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certain taxes-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Section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130</a:t>
            </a:r>
            <a:r>
              <a:rPr lang="en-US"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Finance</a:t>
            </a:r>
            <a:r>
              <a:rPr lang="en-US"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Act,</a:t>
            </a:r>
            <a:r>
              <a:rPr lang="en-US"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2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2" name="Google Shape;346;p38">
            <a:extLst>
              <a:ext uri="{FF2B5EF4-FFF2-40B4-BE49-F238E27FC236}">
                <a16:creationId xmlns:a16="http://schemas.microsoft.com/office/drawing/2014/main" id="{AE8CF2D2-A262-687E-D6A6-1A303D67D9E6}"/>
              </a:ext>
            </a:extLst>
          </p:cNvPr>
          <p:cNvSpPr txBox="1">
            <a:spLocks/>
          </p:cNvSpPr>
          <p:nvPr/>
        </p:nvSpPr>
        <p:spPr>
          <a:xfrm>
            <a:off x="742157" y="3428788"/>
            <a:ext cx="17526000" cy="57220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862668" indent="-862668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69114" indent="-718890" algn="l" defTabSz="230044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0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75559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025783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76007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326231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476454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26678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76902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77" lvl="0" indent="-228577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3600" dirty="0">
                <a:latin typeface="+mj-lt"/>
                <a:ea typeface="Palatino Linotype"/>
                <a:cs typeface="Palatino Linotype"/>
                <a:sym typeface="Palatino Linotype"/>
              </a:rPr>
              <a:t> Waste attributable to the final products cleared for home consumption. </a:t>
            </a:r>
            <a:endParaRPr lang="en-US" sz="3600" dirty="0">
              <a:latin typeface="+mj-lt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3600" dirty="0">
                <a:latin typeface="+mj-lt"/>
                <a:ea typeface="Palatino Linotype"/>
                <a:cs typeface="Palatino Linotype"/>
                <a:sym typeface="Palatino Linotype"/>
              </a:rPr>
              <a:t>	- Appropriate GST to be paid on sale.</a:t>
            </a:r>
            <a:endParaRPr lang="en-US" sz="3600" dirty="0">
              <a:latin typeface="+mj-lt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3600" dirty="0">
                <a:latin typeface="+mj-lt"/>
                <a:ea typeface="Palatino Linotype"/>
                <a:cs typeface="Palatino Linotype"/>
                <a:sym typeface="Palatino Linotype"/>
              </a:rPr>
              <a:t>	- Import duties to be paid for the inputs contained in waste (even if 		destroyed) </a:t>
            </a:r>
            <a:endParaRPr lang="en-US" sz="3600" dirty="0">
              <a:latin typeface="+mj-lt"/>
            </a:endParaRPr>
          </a:p>
          <a:p>
            <a:pPr marL="228577" lvl="0" indent="-228577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Noto Sans Symbols"/>
              <a:buChar char="⮚"/>
            </a:pPr>
            <a:r>
              <a:rPr lang="en-US" sz="3600" dirty="0">
                <a:latin typeface="+mj-lt"/>
                <a:ea typeface="Palatino Linotype"/>
                <a:cs typeface="Palatino Linotype"/>
                <a:sym typeface="Palatino Linotype"/>
              </a:rPr>
              <a:t> Waste attributable to the final products exported. </a:t>
            </a:r>
            <a:endParaRPr lang="en-US" sz="3600" dirty="0">
              <a:latin typeface="+mj-lt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3600" dirty="0">
                <a:latin typeface="+mj-lt"/>
                <a:ea typeface="Palatino Linotype"/>
                <a:cs typeface="Palatino Linotype"/>
                <a:sym typeface="Palatino Linotype"/>
              </a:rPr>
              <a:t>	- Import duties on inputs need not be paid, if destroyed. </a:t>
            </a:r>
            <a:endParaRPr lang="en-US" sz="3600" dirty="0">
              <a:latin typeface="+mj-lt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3600" dirty="0">
                <a:latin typeface="+mj-lt"/>
                <a:ea typeface="Palatino Linotype"/>
                <a:cs typeface="Palatino Linotype"/>
                <a:sym typeface="Palatino Linotype"/>
              </a:rPr>
              <a:t>          	- Otherwise, import duty to be paid, “as if the waste is imported”.</a:t>
            </a:r>
            <a:endParaRPr lang="en-US" sz="3600" dirty="0">
              <a:latin typeface="+mj-lt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sz="3600" dirty="0">
                <a:latin typeface="+mj-lt"/>
                <a:ea typeface="Palatino Linotype"/>
                <a:cs typeface="Palatino Linotype"/>
                <a:sym typeface="Palatino Linotype"/>
              </a:rPr>
              <a:t>	- Upon sale, appropriate GST to be paid.</a:t>
            </a:r>
            <a:endParaRPr lang="en-US" sz="3600" dirty="0">
              <a:latin typeface="+mj-lt"/>
            </a:endParaRPr>
          </a:p>
          <a:p>
            <a:pPr marL="228577" lvl="0" indent="-228577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endParaRPr lang="en-US" sz="4000" dirty="0">
              <a:latin typeface="+mj-lt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36002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0C3914-82BD-6206-5DC5-A2501C2A0C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ADED920-CEF7-025E-4555-8DA611C02262}"/>
              </a:ext>
            </a:extLst>
          </p:cNvPr>
          <p:cNvSpPr/>
          <p:nvPr/>
        </p:nvSpPr>
        <p:spPr>
          <a:xfrm>
            <a:off x="-22472" y="-41665"/>
            <a:ext cx="19010313" cy="2975751"/>
          </a:xfrm>
          <a:prstGeom prst="rect">
            <a:avLst/>
          </a:prstGeom>
          <a:solidFill>
            <a:srgbClr val="1017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28" dirty="0"/>
              <a:t>Normal Scenario </a:t>
            </a:r>
            <a:endParaRPr lang="en-IN" sz="4528" dirty="0"/>
          </a:p>
        </p:txBody>
      </p:sp>
      <p:pic>
        <p:nvPicPr>
          <p:cNvPr id="30" name="Picture 2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00F32FB1-4246-F5FA-F29D-164AF9FA0C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890" y="-443399"/>
            <a:ext cx="4449023" cy="39717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918D197E-AAC5-053C-EBF7-67FF56078155}"/>
              </a:ext>
            </a:extLst>
          </p:cNvPr>
          <p:cNvCxnSpPr>
            <a:cxnSpLocks/>
          </p:cNvCxnSpPr>
          <p:nvPr/>
        </p:nvCxnSpPr>
        <p:spPr>
          <a:xfrm>
            <a:off x="-1" y="2638036"/>
            <a:ext cx="19010314" cy="41664"/>
          </a:xfrm>
          <a:prstGeom prst="line">
            <a:avLst/>
          </a:prstGeom>
          <a:ln>
            <a:solidFill>
              <a:srgbClr val="6AC6A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5">
            <a:extLst>
              <a:ext uri="{FF2B5EF4-FFF2-40B4-BE49-F238E27FC236}">
                <a16:creationId xmlns:a16="http://schemas.microsoft.com/office/drawing/2014/main" id="{CB76BBAD-FA1E-7576-2A49-E875B42053B0}"/>
              </a:ext>
            </a:extLst>
          </p:cNvPr>
          <p:cNvSpPr txBox="1"/>
          <p:nvPr/>
        </p:nvSpPr>
        <p:spPr>
          <a:xfrm>
            <a:off x="558348" y="1760572"/>
            <a:ext cx="1252830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000" spc="100" dirty="0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9118C17-F860-85EA-ECF1-6322E82A560C}"/>
              </a:ext>
            </a:extLst>
          </p:cNvPr>
          <p:cNvSpPr txBox="1"/>
          <p:nvPr/>
        </p:nvSpPr>
        <p:spPr>
          <a:xfrm>
            <a:off x="1199356" y="42799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0173A"/>
                </a:solidFill>
              </a:rPr>
              <a:t>Import</a:t>
            </a:r>
            <a:endParaRPr lang="en-IN" sz="4000" dirty="0">
              <a:solidFill>
                <a:srgbClr val="10173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50B7703-87DB-6AAF-CB86-2151DC316DA4}"/>
              </a:ext>
            </a:extLst>
          </p:cNvPr>
          <p:cNvSpPr txBox="1"/>
          <p:nvPr/>
        </p:nvSpPr>
        <p:spPr>
          <a:xfrm>
            <a:off x="7954278" y="5803900"/>
            <a:ext cx="3101756" cy="707886"/>
          </a:xfrm>
          <a:prstGeom prst="rect">
            <a:avLst/>
          </a:prstGeom>
          <a:noFill/>
          <a:ln>
            <a:solidFill>
              <a:srgbClr val="6AC6AC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0173A"/>
                </a:solidFill>
              </a:rPr>
              <a:t>Manufacture</a:t>
            </a:r>
            <a:endParaRPr lang="en-IN" sz="4000" dirty="0">
              <a:solidFill>
                <a:srgbClr val="10173A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0E3EFA9-83FE-6D7D-ABD8-700A299D8DA7}"/>
              </a:ext>
            </a:extLst>
          </p:cNvPr>
          <p:cNvSpPr txBox="1"/>
          <p:nvPr/>
        </p:nvSpPr>
        <p:spPr>
          <a:xfrm>
            <a:off x="1199356" y="6946900"/>
            <a:ext cx="236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0173A"/>
                </a:solidFill>
              </a:rPr>
              <a:t>Domestic Purchase</a:t>
            </a:r>
            <a:endParaRPr lang="en-IN" sz="4000" dirty="0">
              <a:solidFill>
                <a:srgbClr val="10173A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A9C1AA0-3DA6-AC69-E61E-8EE69DC9A940}"/>
              </a:ext>
            </a:extLst>
          </p:cNvPr>
          <p:cNvSpPr txBox="1"/>
          <p:nvPr/>
        </p:nvSpPr>
        <p:spPr>
          <a:xfrm>
            <a:off x="14942234" y="4279900"/>
            <a:ext cx="3101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0173A"/>
                </a:solidFill>
              </a:rPr>
              <a:t>Export</a:t>
            </a:r>
            <a:endParaRPr lang="en-IN" sz="4000" dirty="0">
              <a:solidFill>
                <a:srgbClr val="10173A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70C883-8748-1813-20D2-AFCD319A682F}"/>
              </a:ext>
            </a:extLst>
          </p:cNvPr>
          <p:cNvSpPr txBox="1"/>
          <p:nvPr/>
        </p:nvSpPr>
        <p:spPr>
          <a:xfrm>
            <a:off x="14942234" y="7608619"/>
            <a:ext cx="3101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0173A"/>
                </a:solidFill>
              </a:rPr>
              <a:t>Domestic Sales </a:t>
            </a:r>
            <a:endParaRPr lang="en-IN" sz="4000" dirty="0">
              <a:solidFill>
                <a:srgbClr val="10173A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78398CB-D7D9-B642-0DC2-14384E5D8870}"/>
              </a:ext>
            </a:extLst>
          </p:cNvPr>
          <p:cNvCxnSpPr>
            <a:stCxn id="3" idx="3"/>
          </p:cNvCxnSpPr>
          <p:nvPr/>
        </p:nvCxnSpPr>
        <p:spPr>
          <a:xfrm>
            <a:off x="2951956" y="4633843"/>
            <a:ext cx="4191000" cy="1170057"/>
          </a:xfrm>
          <a:prstGeom prst="straightConnector1">
            <a:avLst/>
          </a:prstGeom>
          <a:ln>
            <a:solidFill>
              <a:srgbClr val="6AC6AC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09BD73E-0951-67A0-1123-9057164960AE}"/>
              </a:ext>
            </a:extLst>
          </p:cNvPr>
          <p:cNvCxnSpPr>
            <a:cxnSpLocks/>
          </p:cNvCxnSpPr>
          <p:nvPr/>
        </p:nvCxnSpPr>
        <p:spPr>
          <a:xfrm flipV="1">
            <a:off x="3409156" y="6511786"/>
            <a:ext cx="3733800" cy="991871"/>
          </a:xfrm>
          <a:prstGeom prst="straightConnector1">
            <a:avLst/>
          </a:prstGeom>
          <a:ln>
            <a:solidFill>
              <a:srgbClr val="6AC6AC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9343904-3A8E-2C59-587B-C214432B2571}"/>
              </a:ext>
            </a:extLst>
          </p:cNvPr>
          <p:cNvCxnSpPr>
            <a:cxnSpLocks/>
          </p:cNvCxnSpPr>
          <p:nvPr/>
        </p:nvCxnSpPr>
        <p:spPr>
          <a:xfrm>
            <a:off x="11333956" y="6511786"/>
            <a:ext cx="3608278" cy="1234829"/>
          </a:xfrm>
          <a:prstGeom prst="straightConnector1">
            <a:avLst/>
          </a:prstGeom>
          <a:ln>
            <a:solidFill>
              <a:srgbClr val="6AC6AC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1EFBC6F-05F2-3AAA-3E2D-AD9CBCE9C9F2}"/>
              </a:ext>
            </a:extLst>
          </p:cNvPr>
          <p:cNvCxnSpPr>
            <a:cxnSpLocks/>
          </p:cNvCxnSpPr>
          <p:nvPr/>
        </p:nvCxnSpPr>
        <p:spPr>
          <a:xfrm flipV="1">
            <a:off x="11333956" y="4863465"/>
            <a:ext cx="3608278" cy="938802"/>
          </a:xfrm>
          <a:prstGeom prst="straightConnector1">
            <a:avLst/>
          </a:prstGeom>
          <a:ln>
            <a:solidFill>
              <a:srgbClr val="6AC6AC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0F317951-7B81-133B-8CB9-8E84AB49319E}"/>
              </a:ext>
            </a:extLst>
          </p:cNvPr>
          <p:cNvSpPr txBox="1"/>
          <p:nvPr/>
        </p:nvSpPr>
        <p:spPr>
          <a:xfrm>
            <a:off x="4925272" y="3966735"/>
            <a:ext cx="2495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0173A"/>
                </a:solidFill>
              </a:rPr>
              <a:t>Pay BCD +IGST</a:t>
            </a:r>
            <a:endParaRPr lang="en-IN" sz="4000" dirty="0">
              <a:solidFill>
                <a:srgbClr val="10173A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A58D9B-5204-3158-0CB8-9404429C3583}"/>
              </a:ext>
            </a:extLst>
          </p:cNvPr>
          <p:cNvSpPr txBox="1"/>
          <p:nvPr/>
        </p:nvSpPr>
        <p:spPr>
          <a:xfrm>
            <a:off x="11751915" y="3895432"/>
            <a:ext cx="2495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0173A"/>
                </a:solidFill>
              </a:rPr>
              <a:t>No Taxes</a:t>
            </a:r>
            <a:endParaRPr lang="en-IN" sz="4000" dirty="0">
              <a:solidFill>
                <a:srgbClr val="10173A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666DAF-0D68-7B69-6264-D433A818C42A}"/>
              </a:ext>
            </a:extLst>
          </p:cNvPr>
          <p:cNvSpPr txBox="1"/>
          <p:nvPr/>
        </p:nvSpPr>
        <p:spPr>
          <a:xfrm>
            <a:off x="11751915" y="7608619"/>
            <a:ext cx="24956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0173A"/>
                </a:solidFill>
              </a:rPr>
              <a:t>Pay GST</a:t>
            </a:r>
            <a:endParaRPr lang="en-IN" sz="4000" dirty="0">
              <a:solidFill>
                <a:srgbClr val="1017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11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/>
      <p:bldP spid="8" grpId="0"/>
      <p:bldP spid="21" grpId="0"/>
      <p:bldP spid="22" grpId="0"/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45474" y="927798"/>
            <a:ext cx="2504015" cy="1669343"/>
          </a:xfrm>
          <a:custGeom>
            <a:avLst/>
            <a:gdLst/>
            <a:ahLst/>
            <a:cxnLst/>
            <a:rect l="l" t="t" r="r" b="b"/>
            <a:pathLst>
              <a:path w="1605915" h="1070610">
                <a:moveTo>
                  <a:pt x="1498587" y="0"/>
                </a:moveTo>
                <a:lnTo>
                  <a:pt x="107035" y="0"/>
                </a:lnTo>
                <a:lnTo>
                  <a:pt x="65376" y="8410"/>
                </a:lnTo>
                <a:lnTo>
                  <a:pt x="31353" y="31348"/>
                </a:lnTo>
                <a:lnTo>
                  <a:pt x="8412" y="65370"/>
                </a:lnTo>
                <a:lnTo>
                  <a:pt x="0" y="107035"/>
                </a:lnTo>
                <a:lnTo>
                  <a:pt x="0" y="963371"/>
                </a:lnTo>
                <a:lnTo>
                  <a:pt x="8412" y="1005036"/>
                </a:lnTo>
                <a:lnTo>
                  <a:pt x="31353" y="1039058"/>
                </a:lnTo>
                <a:lnTo>
                  <a:pt x="65376" y="1061996"/>
                </a:lnTo>
                <a:lnTo>
                  <a:pt x="107035" y="1070406"/>
                </a:lnTo>
                <a:lnTo>
                  <a:pt x="1498587" y="1070406"/>
                </a:lnTo>
                <a:lnTo>
                  <a:pt x="1540252" y="1061996"/>
                </a:lnTo>
                <a:lnTo>
                  <a:pt x="1574274" y="1039058"/>
                </a:lnTo>
                <a:lnTo>
                  <a:pt x="1597212" y="1005036"/>
                </a:lnTo>
                <a:lnTo>
                  <a:pt x="1605622" y="963371"/>
                </a:lnTo>
                <a:lnTo>
                  <a:pt x="1605622" y="107035"/>
                </a:lnTo>
                <a:lnTo>
                  <a:pt x="1597475" y="66074"/>
                </a:lnTo>
                <a:lnTo>
                  <a:pt x="1574279" y="31343"/>
                </a:lnTo>
                <a:lnTo>
                  <a:pt x="1539547" y="8147"/>
                </a:lnTo>
                <a:lnTo>
                  <a:pt x="1498587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>
            <a:endParaRPr sz="2807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899990" y="1395505"/>
            <a:ext cx="1912913" cy="838427"/>
          </a:xfrm>
          <a:prstGeom prst="rect">
            <a:avLst/>
          </a:prstGeom>
        </p:spPr>
        <p:txBody>
          <a:bodyPr vert="horz" wrap="square" lIns="0" tIns="68318" rIns="0" bIns="0" rtlCol="0" anchor="ctr">
            <a:spAutoFit/>
          </a:bodyPr>
          <a:lstStyle/>
          <a:p>
            <a:pPr marL="485145" marR="7921" indent="-466333">
              <a:lnSpc>
                <a:spcPts val="3023"/>
              </a:lnSpc>
              <a:spcBef>
                <a:spcPts val="538"/>
              </a:spcBef>
            </a:pPr>
            <a:r>
              <a:rPr sz="2807" b="1" spc="-31" dirty="0">
                <a:solidFill>
                  <a:srgbClr val="FFFFFF"/>
                </a:solidFill>
                <a:latin typeface="Calibri"/>
                <a:cs typeface="Calibri"/>
              </a:rPr>
              <a:t>Warehoused Goods</a:t>
            </a:r>
            <a:endParaRPr sz="2807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5341144" y="2666328"/>
            <a:ext cx="4526831" cy="2356487"/>
            <a:chOff x="3425469" y="1709981"/>
            <a:chExt cx="2903220" cy="1511300"/>
          </a:xfrm>
        </p:grpSpPr>
        <p:sp>
          <p:nvSpPr>
            <p:cNvPr id="5" name="object 5"/>
            <p:cNvSpPr/>
            <p:nvPr/>
          </p:nvSpPr>
          <p:spPr>
            <a:xfrm>
              <a:off x="4234635" y="1716331"/>
              <a:ext cx="2087880" cy="428625"/>
            </a:xfrm>
            <a:custGeom>
              <a:avLst/>
              <a:gdLst/>
              <a:ahLst/>
              <a:cxnLst/>
              <a:rect l="l" t="t" r="r" b="b"/>
              <a:pathLst>
                <a:path w="2087879" h="428625">
                  <a:moveTo>
                    <a:pt x="2087308" y="0"/>
                  </a:moveTo>
                  <a:lnTo>
                    <a:pt x="2087308" y="214083"/>
                  </a:lnTo>
                  <a:lnTo>
                    <a:pt x="0" y="214083"/>
                  </a:lnTo>
                  <a:lnTo>
                    <a:pt x="0" y="428167"/>
                  </a:lnTo>
                </a:path>
              </a:pathLst>
            </a:custGeom>
            <a:ln w="12700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>
              <a:endParaRPr sz="2807"/>
            </a:p>
          </p:txBody>
        </p:sp>
        <p:sp>
          <p:nvSpPr>
            <p:cNvPr id="6" name="object 6"/>
            <p:cNvSpPr/>
            <p:nvPr/>
          </p:nvSpPr>
          <p:spPr>
            <a:xfrm>
              <a:off x="3431819" y="2144504"/>
              <a:ext cx="1605915" cy="1070610"/>
            </a:xfrm>
            <a:custGeom>
              <a:avLst/>
              <a:gdLst/>
              <a:ahLst/>
              <a:cxnLst/>
              <a:rect l="l" t="t" r="r" b="b"/>
              <a:pathLst>
                <a:path w="1605914" h="1070610">
                  <a:moveTo>
                    <a:pt x="1498587" y="0"/>
                  </a:moveTo>
                  <a:lnTo>
                    <a:pt x="107035" y="0"/>
                  </a:lnTo>
                  <a:lnTo>
                    <a:pt x="65376" y="8410"/>
                  </a:lnTo>
                  <a:lnTo>
                    <a:pt x="31353" y="31348"/>
                  </a:lnTo>
                  <a:lnTo>
                    <a:pt x="8412" y="65370"/>
                  </a:lnTo>
                  <a:lnTo>
                    <a:pt x="0" y="107035"/>
                  </a:lnTo>
                  <a:lnTo>
                    <a:pt x="0" y="963371"/>
                  </a:lnTo>
                  <a:lnTo>
                    <a:pt x="8412" y="1005036"/>
                  </a:lnTo>
                  <a:lnTo>
                    <a:pt x="31353" y="1039058"/>
                  </a:lnTo>
                  <a:lnTo>
                    <a:pt x="65376" y="1061996"/>
                  </a:lnTo>
                  <a:lnTo>
                    <a:pt x="107035" y="1070406"/>
                  </a:lnTo>
                  <a:lnTo>
                    <a:pt x="1498587" y="1070406"/>
                  </a:lnTo>
                  <a:lnTo>
                    <a:pt x="1540252" y="1061996"/>
                  </a:lnTo>
                  <a:lnTo>
                    <a:pt x="1574274" y="1039058"/>
                  </a:lnTo>
                  <a:lnTo>
                    <a:pt x="1597212" y="1005036"/>
                  </a:lnTo>
                  <a:lnTo>
                    <a:pt x="1605622" y="963371"/>
                  </a:lnTo>
                  <a:lnTo>
                    <a:pt x="1605622" y="107035"/>
                  </a:lnTo>
                  <a:lnTo>
                    <a:pt x="1597475" y="66074"/>
                  </a:lnTo>
                  <a:lnTo>
                    <a:pt x="1574279" y="31343"/>
                  </a:lnTo>
                  <a:lnTo>
                    <a:pt x="1539547" y="8147"/>
                  </a:lnTo>
                  <a:lnTo>
                    <a:pt x="1498587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 sz="2807"/>
            </a:p>
          </p:txBody>
        </p:sp>
        <p:sp>
          <p:nvSpPr>
            <p:cNvPr id="7" name="object 7"/>
            <p:cNvSpPr/>
            <p:nvPr/>
          </p:nvSpPr>
          <p:spPr>
            <a:xfrm>
              <a:off x="3431819" y="2144504"/>
              <a:ext cx="1605915" cy="1070610"/>
            </a:xfrm>
            <a:custGeom>
              <a:avLst/>
              <a:gdLst/>
              <a:ahLst/>
              <a:cxnLst/>
              <a:rect l="l" t="t" r="r" b="b"/>
              <a:pathLst>
                <a:path w="1605914" h="1070610">
                  <a:moveTo>
                    <a:pt x="0" y="107035"/>
                  </a:moveTo>
                  <a:lnTo>
                    <a:pt x="8412" y="65370"/>
                  </a:lnTo>
                  <a:lnTo>
                    <a:pt x="31353" y="31348"/>
                  </a:lnTo>
                  <a:lnTo>
                    <a:pt x="65376" y="8410"/>
                  </a:lnTo>
                  <a:lnTo>
                    <a:pt x="107035" y="0"/>
                  </a:lnTo>
                  <a:lnTo>
                    <a:pt x="1498587" y="0"/>
                  </a:lnTo>
                  <a:lnTo>
                    <a:pt x="1539547" y="8147"/>
                  </a:lnTo>
                  <a:lnTo>
                    <a:pt x="1574279" y="31343"/>
                  </a:lnTo>
                  <a:lnTo>
                    <a:pt x="1597475" y="66074"/>
                  </a:lnTo>
                  <a:lnTo>
                    <a:pt x="1605622" y="107035"/>
                  </a:lnTo>
                  <a:lnTo>
                    <a:pt x="1605622" y="963371"/>
                  </a:lnTo>
                  <a:lnTo>
                    <a:pt x="1597212" y="1005036"/>
                  </a:lnTo>
                  <a:lnTo>
                    <a:pt x="1574274" y="1039058"/>
                  </a:lnTo>
                  <a:lnTo>
                    <a:pt x="1540252" y="1061996"/>
                  </a:lnTo>
                  <a:lnTo>
                    <a:pt x="1498587" y="1070406"/>
                  </a:lnTo>
                  <a:lnTo>
                    <a:pt x="107035" y="1070406"/>
                  </a:lnTo>
                  <a:lnTo>
                    <a:pt x="65376" y="1061996"/>
                  </a:lnTo>
                  <a:lnTo>
                    <a:pt x="31353" y="1039058"/>
                  </a:lnTo>
                  <a:lnTo>
                    <a:pt x="8412" y="1005036"/>
                  </a:lnTo>
                  <a:lnTo>
                    <a:pt x="0" y="963371"/>
                  </a:lnTo>
                  <a:lnTo>
                    <a:pt x="0" y="107035"/>
                  </a:lnTo>
                  <a:close/>
                </a:path>
              </a:pathLst>
            </a:custGeom>
            <a:ln w="12700">
              <a:solidFill>
                <a:srgbClr val="E6E6E6"/>
              </a:solidFill>
            </a:ln>
          </p:spPr>
          <p:txBody>
            <a:bodyPr wrap="square" lIns="0" tIns="0" rIns="0" bIns="0" rtlCol="0"/>
            <a:lstStyle/>
            <a:p>
              <a:endParaRPr sz="2807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649258" y="3776062"/>
            <a:ext cx="1907962" cy="779959"/>
          </a:xfrm>
          <a:prstGeom prst="rect">
            <a:avLst/>
          </a:prstGeom>
        </p:spPr>
        <p:txBody>
          <a:bodyPr vert="horz" wrap="square" lIns="0" tIns="48516" rIns="0" bIns="0" rtlCol="0">
            <a:spAutoFit/>
          </a:bodyPr>
          <a:lstStyle/>
          <a:p>
            <a:pPr marL="19802" marR="7921" algn="ctr">
              <a:lnSpc>
                <a:spcPts val="1855"/>
              </a:lnSpc>
              <a:spcBef>
                <a:spcPts val="382"/>
              </a:spcBef>
            </a:pPr>
            <a:r>
              <a:rPr sz="1715" dirty="0">
                <a:solidFill>
                  <a:srgbClr val="FFFFFF"/>
                </a:solidFill>
                <a:latin typeface="Calibri"/>
                <a:cs typeface="Calibri"/>
              </a:rPr>
              <a:t>Exported</a:t>
            </a:r>
            <a:r>
              <a:rPr sz="1715" spc="-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5" dirty="0">
                <a:solidFill>
                  <a:srgbClr val="FFFFFF"/>
                </a:solidFill>
                <a:latin typeface="Calibri"/>
                <a:cs typeface="Calibri"/>
              </a:rPr>
              <a:t>out</a:t>
            </a:r>
            <a:r>
              <a:rPr sz="1715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715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5" spc="-31" dirty="0">
                <a:solidFill>
                  <a:srgbClr val="FFFFFF"/>
                </a:solidFill>
                <a:latin typeface="Calibri"/>
                <a:cs typeface="Calibri"/>
              </a:rPr>
              <a:t>India </a:t>
            </a:r>
            <a:r>
              <a:rPr sz="1715" spc="-16" dirty="0">
                <a:solidFill>
                  <a:srgbClr val="FFFFFF"/>
                </a:solidFill>
                <a:latin typeface="Calibri"/>
                <a:cs typeface="Calibri"/>
              </a:rPr>
              <a:t>(deferred</a:t>
            </a:r>
            <a:r>
              <a:rPr sz="1715" spc="-3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5" dirty="0">
                <a:solidFill>
                  <a:srgbClr val="FFFFFF"/>
                </a:solidFill>
                <a:latin typeface="Calibri"/>
                <a:cs typeface="Calibri"/>
              </a:rPr>
              <a:t>duties</a:t>
            </a:r>
            <a:r>
              <a:rPr sz="1715" spc="-39" dirty="0">
                <a:solidFill>
                  <a:srgbClr val="FFFFFF"/>
                </a:solidFill>
                <a:latin typeface="Calibri"/>
                <a:cs typeface="Calibri"/>
              </a:rPr>
              <a:t> not </a:t>
            </a:r>
            <a:r>
              <a:rPr sz="1715" spc="-16" dirty="0">
                <a:solidFill>
                  <a:srgbClr val="FFFFFF"/>
                </a:solidFill>
                <a:latin typeface="Calibri"/>
                <a:cs typeface="Calibri"/>
              </a:rPr>
              <a:t>collected)</a:t>
            </a:r>
            <a:endParaRPr sz="1715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8595776" y="2666328"/>
            <a:ext cx="2523817" cy="2356487"/>
            <a:chOff x="5512781" y="1709981"/>
            <a:chExt cx="1618615" cy="1511300"/>
          </a:xfrm>
        </p:grpSpPr>
        <p:sp>
          <p:nvSpPr>
            <p:cNvPr id="10" name="object 10"/>
            <p:cNvSpPr/>
            <p:nvPr/>
          </p:nvSpPr>
          <p:spPr>
            <a:xfrm>
              <a:off x="6321944" y="1716331"/>
              <a:ext cx="0" cy="428625"/>
            </a:xfrm>
            <a:custGeom>
              <a:avLst/>
              <a:gdLst/>
              <a:ahLst/>
              <a:cxnLst/>
              <a:rect l="l" t="t" r="r" b="b"/>
              <a:pathLst>
                <a:path h="428625">
                  <a:moveTo>
                    <a:pt x="0" y="0"/>
                  </a:moveTo>
                  <a:lnTo>
                    <a:pt x="0" y="428167"/>
                  </a:lnTo>
                </a:path>
              </a:pathLst>
            </a:custGeom>
            <a:ln w="12700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>
              <a:endParaRPr sz="2807"/>
            </a:p>
          </p:txBody>
        </p:sp>
        <p:sp>
          <p:nvSpPr>
            <p:cNvPr id="11" name="object 11"/>
            <p:cNvSpPr/>
            <p:nvPr/>
          </p:nvSpPr>
          <p:spPr>
            <a:xfrm>
              <a:off x="5519131" y="2144504"/>
              <a:ext cx="1605915" cy="1070610"/>
            </a:xfrm>
            <a:custGeom>
              <a:avLst/>
              <a:gdLst/>
              <a:ahLst/>
              <a:cxnLst/>
              <a:rect l="l" t="t" r="r" b="b"/>
              <a:pathLst>
                <a:path w="1605915" h="1070610">
                  <a:moveTo>
                    <a:pt x="1498587" y="0"/>
                  </a:moveTo>
                  <a:lnTo>
                    <a:pt x="107035" y="0"/>
                  </a:lnTo>
                  <a:lnTo>
                    <a:pt x="65376" y="8410"/>
                  </a:lnTo>
                  <a:lnTo>
                    <a:pt x="31353" y="31348"/>
                  </a:lnTo>
                  <a:lnTo>
                    <a:pt x="8412" y="65370"/>
                  </a:lnTo>
                  <a:lnTo>
                    <a:pt x="0" y="107035"/>
                  </a:lnTo>
                  <a:lnTo>
                    <a:pt x="0" y="963371"/>
                  </a:lnTo>
                  <a:lnTo>
                    <a:pt x="8412" y="1005036"/>
                  </a:lnTo>
                  <a:lnTo>
                    <a:pt x="31353" y="1039058"/>
                  </a:lnTo>
                  <a:lnTo>
                    <a:pt x="65376" y="1061996"/>
                  </a:lnTo>
                  <a:lnTo>
                    <a:pt x="107035" y="1070406"/>
                  </a:lnTo>
                  <a:lnTo>
                    <a:pt x="1498587" y="1070406"/>
                  </a:lnTo>
                  <a:lnTo>
                    <a:pt x="1540252" y="1061996"/>
                  </a:lnTo>
                  <a:lnTo>
                    <a:pt x="1574274" y="1039058"/>
                  </a:lnTo>
                  <a:lnTo>
                    <a:pt x="1597212" y="1005036"/>
                  </a:lnTo>
                  <a:lnTo>
                    <a:pt x="1605622" y="963371"/>
                  </a:lnTo>
                  <a:lnTo>
                    <a:pt x="1605622" y="107035"/>
                  </a:lnTo>
                  <a:lnTo>
                    <a:pt x="1597475" y="66074"/>
                  </a:lnTo>
                  <a:lnTo>
                    <a:pt x="1574279" y="31343"/>
                  </a:lnTo>
                  <a:lnTo>
                    <a:pt x="1539547" y="8147"/>
                  </a:lnTo>
                  <a:lnTo>
                    <a:pt x="1498587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 sz="2807"/>
            </a:p>
          </p:txBody>
        </p:sp>
        <p:sp>
          <p:nvSpPr>
            <p:cNvPr id="12" name="object 12"/>
            <p:cNvSpPr/>
            <p:nvPr/>
          </p:nvSpPr>
          <p:spPr>
            <a:xfrm>
              <a:off x="5519131" y="2144504"/>
              <a:ext cx="1605915" cy="1070610"/>
            </a:xfrm>
            <a:custGeom>
              <a:avLst/>
              <a:gdLst/>
              <a:ahLst/>
              <a:cxnLst/>
              <a:rect l="l" t="t" r="r" b="b"/>
              <a:pathLst>
                <a:path w="1605915" h="1070610">
                  <a:moveTo>
                    <a:pt x="0" y="107035"/>
                  </a:moveTo>
                  <a:lnTo>
                    <a:pt x="8412" y="65370"/>
                  </a:lnTo>
                  <a:lnTo>
                    <a:pt x="31353" y="31348"/>
                  </a:lnTo>
                  <a:lnTo>
                    <a:pt x="65376" y="8410"/>
                  </a:lnTo>
                  <a:lnTo>
                    <a:pt x="107035" y="0"/>
                  </a:lnTo>
                  <a:lnTo>
                    <a:pt x="1498587" y="0"/>
                  </a:lnTo>
                  <a:lnTo>
                    <a:pt x="1539547" y="8147"/>
                  </a:lnTo>
                  <a:lnTo>
                    <a:pt x="1574279" y="31343"/>
                  </a:lnTo>
                  <a:lnTo>
                    <a:pt x="1597475" y="66074"/>
                  </a:lnTo>
                  <a:lnTo>
                    <a:pt x="1605622" y="107035"/>
                  </a:lnTo>
                  <a:lnTo>
                    <a:pt x="1605622" y="963371"/>
                  </a:lnTo>
                  <a:lnTo>
                    <a:pt x="1597212" y="1005036"/>
                  </a:lnTo>
                  <a:lnTo>
                    <a:pt x="1574274" y="1039058"/>
                  </a:lnTo>
                  <a:lnTo>
                    <a:pt x="1540252" y="1061996"/>
                  </a:lnTo>
                  <a:lnTo>
                    <a:pt x="1498587" y="1070406"/>
                  </a:lnTo>
                  <a:lnTo>
                    <a:pt x="107035" y="1070406"/>
                  </a:lnTo>
                  <a:lnTo>
                    <a:pt x="65376" y="1061996"/>
                  </a:lnTo>
                  <a:lnTo>
                    <a:pt x="31353" y="1039058"/>
                  </a:lnTo>
                  <a:lnTo>
                    <a:pt x="8412" y="1005036"/>
                  </a:lnTo>
                  <a:lnTo>
                    <a:pt x="0" y="963371"/>
                  </a:lnTo>
                  <a:lnTo>
                    <a:pt x="0" y="10703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807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8791071" y="3893689"/>
            <a:ext cx="2133710" cy="536303"/>
          </a:xfrm>
          <a:prstGeom prst="rect">
            <a:avLst/>
          </a:prstGeom>
        </p:spPr>
        <p:txBody>
          <a:bodyPr vert="horz" wrap="square" lIns="0" tIns="48516" rIns="0" bIns="0" rtlCol="0">
            <a:spAutoFit/>
          </a:bodyPr>
          <a:lstStyle/>
          <a:p>
            <a:pPr marL="577224" marR="7921" indent="-558412">
              <a:lnSpc>
                <a:spcPts val="1855"/>
              </a:lnSpc>
              <a:spcBef>
                <a:spcPts val="382"/>
              </a:spcBef>
            </a:pPr>
            <a:r>
              <a:rPr sz="1715" spc="-16" dirty="0">
                <a:solidFill>
                  <a:srgbClr val="FFFFFF"/>
                </a:solidFill>
                <a:latin typeface="Calibri"/>
                <a:cs typeface="Calibri"/>
              </a:rPr>
              <a:t>Manufacture</a:t>
            </a:r>
            <a:r>
              <a:rPr sz="1715" dirty="0">
                <a:solidFill>
                  <a:srgbClr val="FFFFFF"/>
                </a:solidFill>
                <a:latin typeface="Calibri"/>
                <a:cs typeface="Calibri"/>
              </a:rPr>
              <a:t> and</a:t>
            </a:r>
            <a:r>
              <a:rPr sz="1715" spc="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5" spc="-31" dirty="0">
                <a:solidFill>
                  <a:srgbClr val="FFFFFF"/>
                </a:solidFill>
                <a:latin typeface="Calibri"/>
                <a:cs typeface="Calibri"/>
              </a:rPr>
              <a:t>Other </a:t>
            </a:r>
            <a:r>
              <a:rPr sz="1715" spc="-16" dirty="0">
                <a:solidFill>
                  <a:srgbClr val="FFFFFF"/>
                </a:solidFill>
                <a:latin typeface="Calibri"/>
                <a:cs typeface="Calibri"/>
              </a:rPr>
              <a:t>Operations</a:t>
            </a:r>
            <a:endParaRPr sz="1715" dirty="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6968461" y="5002989"/>
            <a:ext cx="2899073" cy="2356487"/>
            <a:chOff x="4469126" y="3208566"/>
            <a:chExt cx="1859280" cy="1511300"/>
          </a:xfrm>
        </p:grpSpPr>
        <p:sp>
          <p:nvSpPr>
            <p:cNvPr id="15" name="object 15"/>
            <p:cNvSpPr/>
            <p:nvPr/>
          </p:nvSpPr>
          <p:spPr>
            <a:xfrm>
              <a:off x="5278283" y="3214916"/>
              <a:ext cx="1043940" cy="428625"/>
            </a:xfrm>
            <a:custGeom>
              <a:avLst/>
              <a:gdLst/>
              <a:ahLst/>
              <a:cxnLst/>
              <a:rect l="l" t="t" r="r" b="b"/>
              <a:pathLst>
                <a:path w="1043939" h="428625">
                  <a:moveTo>
                    <a:pt x="1043660" y="0"/>
                  </a:moveTo>
                  <a:lnTo>
                    <a:pt x="1043660" y="214083"/>
                  </a:lnTo>
                  <a:lnTo>
                    <a:pt x="0" y="214083"/>
                  </a:lnTo>
                  <a:lnTo>
                    <a:pt x="0" y="428167"/>
                  </a:lnTo>
                </a:path>
              </a:pathLst>
            </a:custGeom>
            <a:ln w="12700">
              <a:solidFill>
                <a:srgbClr val="4372C3"/>
              </a:solidFill>
            </a:ln>
          </p:spPr>
          <p:txBody>
            <a:bodyPr wrap="square" lIns="0" tIns="0" rIns="0" bIns="0" rtlCol="0"/>
            <a:lstStyle/>
            <a:p>
              <a:endParaRPr sz="2807"/>
            </a:p>
          </p:txBody>
        </p:sp>
        <p:sp>
          <p:nvSpPr>
            <p:cNvPr id="16" name="object 16"/>
            <p:cNvSpPr/>
            <p:nvPr/>
          </p:nvSpPr>
          <p:spPr>
            <a:xfrm>
              <a:off x="4475476" y="3643087"/>
              <a:ext cx="1605915" cy="1070610"/>
            </a:xfrm>
            <a:custGeom>
              <a:avLst/>
              <a:gdLst/>
              <a:ahLst/>
              <a:cxnLst/>
              <a:rect l="l" t="t" r="r" b="b"/>
              <a:pathLst>
                <a:path w="1605914" h="1070610">
                  <a:moveTo>
                    <a:pt x="1498587" y="0"/>
                  </a:moveTo>
                  <a:lnTo>
                    <a:pt x="107035" y="0"/>
                  </a:lnTo>
                  <a:lnTo>
                    <a:pt x="65376" y="8410"/>
                  </a:lnTo>
                  <a:lnTo>
                    <a:pt x="31353" y="31348"/>
                  </a:lnTo>
                  <a:lnTo>
                    <a:pt x="8412" y="65370"/>
                  </a:lnTo>
                  <a:lnTo>
                    <a:pt x="0" y="107035"/>
                  </a:lnTo>
                  <a:lnTo>
                    <a:pt x="0" y="963371"/>
                  </a:lnTo>
                  <a:lnTo>
                    <a:pt x="8412" y="1005036"/>
                  </a:lnTo>
                  <a:lnTo>
                    <a:pt x="31353" y="1039058"/>
                  </a:lnTo>
                  <a:lnTo>
                    <a:pt x="65376" y="1061996"/>
                  </a:lnTo>
                  <a:lnTo>
                    <a:pt x="107035" y="1070406"/>
                  </a:lnTo>
                  <a:lnTo>
                    <a:pt x="1498587" y="1070406"/>
                  </a:lnTo>
                  <a:lnTo>
                    <a:pt x="1540252" y="1061996"/>
                  </a:lnTo>
                  <a:lnTo>
                    <a:pt x="1574274" y="1039058"/>
                  </a:lnTo>
                  <a:lnTo>
                    <a:pt x="1597212" y="1005036"/>
                  </a:lnTo>
                  <a:lnTo>
                    <a:pt x="1605622" y="963371"/>
                  </a:lnTo>
                  <a:lnTo>
                    <a:pt x="1605622" y="107035"/>
                  </a:lnTo>
                  <a:lnTo>
                    <a:pt x="1597475" y="66074"/>
                  </a:lnTo>
                  <a:lnTo>
                    <a:pt x="1574279" y="31343"/>
                  </a:lnTo>
                  <a:lnTo>
                    <a:pt x="1539547" y="8147"/>
                  </a:lnTo>
                  <a:lnTo>
                    <a:pt x="1498587" y="0"/>
                  </a:lnTo>
                  <a:close/>
                </a:path>
              </a:pathLst>
            </a:custGeom>
            <a:solidFill>
              <a:srgbClr val="4372C3"/>
            </a:solidFill>
          </p:spPr>
          <p:txBody>
            <a:bodyPr wrap="square" lIns="0" tIns="0" rIns="0" bIns="0" rtlCol="0"/>
            <a:lstStyle/>
            <a:p>
              <a:endParaRPr sz="2807"/>
            </a:p>
          </p:txBody>
        </p:sp>
        <p:sp>
          <p:nvSpPr>
            <p:cNvPr id="17" name="object 17"/>
            <p:cNvSpPr/>
            <p:nvPr/>
          </p:nvSpPr>
          <p:spPr>
            <a:xfrm>
              <a:off x="4475476" y="3643087"/>
              <a:ext cx="1605915" cy="1070610"/>
            </a:xfrm>
            <a:custGeom>
              <a:avLst/>
              <a:gdLst/>
              <a:ahLst/>
              <a:cxnLst/>
              <a:rect l="l" t="t" r="r" b="b"/>
              <a:pathLst>
                <a:path w="1605914" h="1070610">
                  <a:moveTo>
                    <a:pt x="0" y="107035"/>
                  </a:moveTo>
                  <a:lnTo>
                    <a:pt x="8412" y="65370"/>
                  </a:lnTo>
                  <a:lnTo>
                    <a:pt x="31353" y="31348"/>
                  </a:lnTo>
                  <a:lnTo>
                    <a:pt x="65376" y="8410"/>
                  </a:lnTo>
                  <a:lnTo>
                    <a:pt x="107035" y="0"/>
                  </a:lnTo>
                  <a:lnTo>
                    <a:pt x="1498587" y="0"/>
                  </a:lnTo>
                  <a:lnTo>
                    <a:pt x="1539547" y="8147"/>
                  </a:lnTo>
                  <a:lnTo>
                    <a:pt x="1574279" y="31343"/>
                  </a:lnTo>
                  <a:lnTo>
                    <a:pt x="1597475" y="66074"/>
                  </a:lnTo>
                  <a:lnTo>
                    <a:pt x="1605622" y="107035"/>
                  </a:lnTo>
                  <a:lnTo>
                    <a:pt x="1605622" y="963371"/>
                  </a:lnTo>
                  <a:lnTo>
                    <a:pt x="1597212" y="1005036"/>
                  </a:lnTo>
                  <a:lnTo>
                    <a:pt x="1574274" y="1039058"/>
                  </a:lnTo>
                  <a:lnTo>
                    <a:pt x="1540252" y="1061996"/>
                  </a:lnTo>
                  <a:lnTo>
                    <a:pt x="1498587" y="1070406"/>
                  </a:lnTo>
                  <a:lnTo>
                    <a:pt x="107035" y="1070406"/>
                  </a:lnTo>
                  <a:lnTo>
                    <a:pt x="65376" y="1061996"/>
                  </a:lnTo>
                  <a:lnTo>
                    <a:pt x="31353" y="1039058"/>
                  </a:lnTo>
                  <a:lnTo>
                    <a:pt x="8412" y="1005036"/>
                  </a:lnTo>
                  <a:lnTo>
                    <a:pt x="0" y="963371"/>
                  </a:lnTo>
                  <a:lnTo>
                    <a:pt x="0" y="10703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807"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7159941" y="5759841"/>
            <a:ext cx="2140640" cy="1510928"/>
          </a:xfrm>
          <a:prstGeom prst="rect">
            <a:avLst/>
          </a:prstGeom>
        </p:spPr>
        <p:txBody>
          <a:bodyPr vert="horz" wrap="square" lIns="0" tIns="48516" rIns="0" bIns="0" rtlCol="0">
            <a:spAutoFit/>
          </a:bodyPr>
          <a:lstStyle/>
          <a:p>
            <a:pPr marL="19802" marR="7921" algn="ctr">
              <a:lnSpc>
                <a:spcPts val="1855"/>
              </a:lnSpc>
              <a:spcBef>
                <a:spcPts val="382"/>
              </a:spcBef>
            </a:pPr>
            <a:r>
              <a:rPr sz="1715" dirty="0">
                <a:solidFill>
                  <a:srgbClr val="FFFFFF"/>
                </a:solidFill>
                <a:latin typeface="Calibri"/>
                <a:cs typeface="Calibri"/>
              </a:rPr>
              <a:t>Resultant</a:t>
            </a:r>
            <a:r>
              <a:rPr sz="1715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5" dirty="0">
                <a:solidFill>
                  <a:srgbClr val="FFFFFF"/>
                </a:solidFill>
                <a:latin typeface="Calibri"/>
                <a:cs typeface="Calibri"/>
              </a:rPr>
              <a:t>Goods</a:t>
            </a:r>
            <a:r>
              <a:rPr sz="1715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5" spc="-39" dirty="0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sz="1715" dirty="0">
                <a:solidFill>
                  <a:srgbClr val="FFFFFF"/>
                </a:solidFill>
                <a:latin typeface="Calibri"/>
                <a:cs typeface="Calibri"/>
              </a:rPr>
              <a:t>Export</a:t>
            </a:r>
            <a:r>
              <a:rPr sz="1715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5" dirty="0">
                <a:solidFill>
                  <a:srgbClr val="FFFFFF"/>
                </a:solidFill>
                <a:latin typeface="Calibri"/>
                <a:cs typeface="Calibri"/>
              </a:rPr>
              <a:t>(no</a:t>
            </a:r>
            <a:r>
              <a:rPr sz="1715" spc="-1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5" dirty="0">
                <a:solidFill>
                  <a:srgbClr val="FFFFFF"/>
                </a:solidFill>
                <a:latin typeface="Calibri"/>
                <a:cs typeface="Calibri"/>
              </a:rPr>
              <a:t>duty</a:t>
            </a:r>
            <a:r>
              <a:rPr sz="1715" spc="-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5" spc="-39" dirty="0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sz="1715" spc="-16" dirty="0">
                <a:solidFill>
                  <a:srgbClr val="FFFFFF"/>
                </a:solidFill>
                <a:latin typeface="Calibri"/>
                <a:cs typeface="Calibri"/>
              </a:rPr>
              <a:t>required </a:t>
            </a:r>
            <a:r>
              <a:rPr sz="1715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sz="1715" spc="-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5" dirty="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sz="1715" spc="-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5" dirty="0">
                <a:solidFill>
                  <a:srgbClr val="FFFFFF"/>
                </a:solidFill>
                <a:latin typeface="Calibri"/>
                <a:cs typeface="Calibri"/>
              </a:rPr>
              <a:t>paid</a:t>
            </a:r>
            <a:r>
              <a:rPr sz="1715" spc="-1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5" spc="-39" dirty="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sz="1715" dirty="0">
                <a:solidFill>
                  <a:srgbClr val="FFFFFF"/>
                </a:solidFill>
                <a:latin typeface="Calibri"/>
                <a:cs typeface="Calibri"/>
              </a:rPr>
              <a:t>respect</a:t>
            </a:r>
            <a:r>
              <a:rPr sz="1715" spc="-3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5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sz="1715" spc="-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715" spc="-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5" spc="-16" dirty="0">
                <a:solidFill>
                  <a:srgbClr val="FFFFFF"/>
                </a:solidFill>
                <a:latin typeface="Calibri"/>
                <a:cs typeface="Calibri"/>
              </a:rPr>
              <a:t>imported </a:t>
            </a:r>
            <a:r>
              <a:rPr sz="1715" dirty="0">
                <a:solidFill>
                  <a:srgbClr val="FFFFFF"/>
                </a:solidFill>
                <a:latin typeface="Calibri"/>
                <a:cs typeface="Calibri"/>
              </a:rPr>
              <a:t>goods</a:t>
            </a:r>
            <a:r>
              <a:rPr sz="1715" spc="-4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5" dirty="0">
                <a:solidFill>
                  <a:srgbClr val="FFFFFF"/>
                </a:solidFill>
                <a:latin typeface="Calibri"/>
                <a:cs typeface="Calibri"/>
              </a:rPr>
              <a:t>contained</a:t>
            </a:r>
            <a:r>
              <a:rPr sz="1715" spc="-4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715" spc="-4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5" spc="-39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sz="1715" dirty="0">
                <a:solidFill>
                  <a:srgbClr val="FFFFFF"/>
                </a:solidFill>
                <a:latin typeface="Calibri"/>
                <a:cs typeface="Calibri"/>
              </a:rPr>
              <a:t>resultant</a:t>
            </a:r>
            <a:r>
              <a:rPr sz="1715" spc="-86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5" spc="-16" dirty="0">
                <a:solidFill>
                  <a:srgbClr val="FFFFFF"/>
                </a:solidFill>
                <a:latin typeface="Calibri"/>
                <a:cs typeface="Calibri"/>
              </a:rPr>
              <a:t>product)</a:t>
            </a:r>
            <a:endParaRPr sz="1715" dirty="0">
              <a:latin typeface="Calibri"/>
              <a:cs typeface="Calibri"/>
            </a:endParaRPr>
          </a:p>
        </p:txBody>
      </p:sp>
      <p:grpSp>
        <p:nvGrpSpPr>
          <p:cNvPr id="19" name="object 19"/>
          <p:cNvGrpSpPr/>
          <p:nvPr/>
        </p:nvGrpSpPr>
        <p:grpSpPr>
          <a:xfrm>
            <a:off x="6968462" y="7339647"/>
            <a:ext cx="2523817" cy="2356487"/>
            <a:chOff x="4469126" y="4707149"/>
            <a:chExt cx="1618615" cy="1511300"/>
          </a:xfrm>
        </p:grpSpPr>
        <p:sp>
          <p:nvSpPr>
            <p:cNvPr id="20" name="object 20"/>
            <p:cNvSpPr/>
            <p:nvPr/>
          </p:nvSpPr>
          <p:spPr>
            <a:xfrm>
              <a:off x="5278288" y="4713499"/>
              <a:ext cx="0" cy="428625"/>
            </a:xfrm>
            <a:custGeom>
              <a:avLst/>
              <a:gdLst/>
              <a:ahLst/>
              <a:cxnLst/>
              <a:rect l="l" t="t" r="r" b="b"/>
              <a:pathLst>
                <a:path h="428625">
                  <a:moveTo>
                    <a:pt x="0" y="0"/>
                  </a:moveTo>
                  <a:lnTo>
                    <a:pt x="0" y="428167"/>
                  </a:lnTo>
                </a:path>
              </a:pathLst>
            </a:custGeom>
            <a:ln w="12700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 sz="2807"/>
            </a:p>
          </p:txBody>
        </p:sp>
        <p:sp>
          <p:nvSpPr>
            <p:cNvPr id="21" name="object 21"/>
            <p:cNvSpPr/>
            <p:nvPr/>
          </p:nvSpPr>
          <p:spPr>
            <a:xfrm>
              <a:off x="4475476" y="5141672"/>
              <a:ext cx="1605915" cy="1070610"/>
            </a:xfrm>
            <a:custGeom>
              <a:avLst/>
              <a:gdLst/>
              <a:ahLst/>
              <a:cxnLst/>
              <a:rect l="l" t="t" r="r" b="b"/>
              <a:pathLst>
                <a:path w="1605914" h="1070610">
                  <a:moveTo>
                    <a:pt x="1498587" y="0"/>
                  </a:moveTo>
                  <a:lnTo>
                    <a:pt x="107035" y="0"/>
                  </a:lnTo>
                  <a:lnTo>
                    <a:pt x="65376" y="8410"/>
                  </a:lnTo>
                  <a:lnTo>
                    <a:pt x="31353" y="31348"/>
                  </a:lnTo>
                  <a:lnTo>
                    <a:pt x="8412" y="65370"/>
                  </a:lnTo>
                  <a:lnTo>
                    <a:pt x="0" y="107035"/>
                  </a:lnTo>
                  <a:lnTo>
                    <a:pt x="0" y="963371"/>
                  </a:lnTo>
                  <a:lnTo>
                    <a:pt x="8412" y="1005036"/>
                  </a:lnTo>
                  <a:lnTo>
                    <a:pt x="31353" y="1039058"/>
                  </a:lnTo>
                  <a:lnTo>
                    <a:pt x="65376" y="1061996"/>
                  </a:lnTo>
                  <a:lnTo>
                    <a:pt x="107035" y="1070406"/>
                  </a:lnTo>
                  <a:lnTo>
                    <a:pt x="1498587" y="1070406"/>
                  </a:lnTo>
                  <a:lnTo>
                    <a:pt x="1540252" y="1061996"/>
                  </a:lnTo>
                  <a:lnTo>
                    <a:pt x="1574274" y="1039058"/>
                  </a:lnTo>
                  <a:lnTo>
                    <a:pt x="1597212" y="1005036"/>
                  </a:lnTo>
                  <a:lnTo>
                    <a:pt x="1605622" y="963371"/>
                  </a:lnTo>
                  <a:lnTo>
                    <a:pt x="1605622" y="107035"/>
                  </a:lnTo>
                  <a:lnTo>
                    <a:pt x="1597475" y="66074"/>
                  </a:lnTo>
                  <a:lnTo>
                    <a:pt x="1574279" y="31343"/>
                  </a:lnTo>
                  <a:lnTo>
                    <a:pt x="1539547" y="8147"/>
                  </a:lnTo>
                  <a:lnTo>
                    <a:pt x="1498587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 sz="2807"/>
            </a:p>
          </p:txBody>
        </p:sp>
        <p:sp>
          <p:nvSpPr>
            <p:cNvPr id="22" name="object 22"/>
            <p:cNvSpPr/>
            <p:nvPr/>
          </p:nvSpPr>
          <p:spPr>
            <a:xfrm>
              <a:off x="4475476" y="5141672"/>
              <a:ext cx="1605915" cy="1070610"/>
            </a:xfrm>
            <a:custGeom>
              <a:avLst/>
              <a:gdLst/>
              <a:ahLst/>
              <a:cxnLst/>
              <a:rect l="l" t="t" r="r" b="b"/>
              <a:pathLst>
                <a:path w="1605914" h="1070610">
                  <a:moveTo>
                    <a:pt x="0" y="107035"/>
                  </a:moveTo>
                  <a:lnTo>
                    <a:pt x="8412" y="65370"/>
                  </a:lnTo>
                  <a:lnTo>
                    <a:pt x="31353" y="31348"/>
                  </a:lnTo>
                  <a:lnTo>
                    <a:pt x="65376" y="8410"/>
                  </a:lnTo>
                  <a:lnTo>
                    <a:pt x="107035" y="0"/>
                  </a:lnTo>
                  <a:lnTo>
                    <a:pt x="1498587" y="0"/>
                  </a:lnTo>
                  <a:lnTo>
                    <a:pt x="1539547" y="8147"/>
                  </a:lnTo>
                  <a:lnTo>
                    <a:pt x="1574279" y="31343"/>
                  </a:lnTo>
                  <a:lnTo>
                    <a:pt x="1597475" y="66074"/>
                  </a:lnTo>
                  <a:lnTo>
                    <a:pt x="1605622" y="107035"/>
                  </a:lnTo>
                  <a:lnTo>
                    <a:pt x="1605622" y="963371"/>
                  </a:lnTo>
                  <a:lnTo>
                    <a:pt x="1597212" y="1005036"/>
                  </a:lnTo>
                  <a:lnTo>
                    <a:pt x="1574274" y="1039058"/>
                  </a:lnTo>
                  <a:lnTo>
                    <a:pt x="1540252" y="1061996"/>
                  </a:lnTo>
                  <a:lnTo>
                    <a:pt x="1498587" y="1070406"/>
                  </a:lnTo>
                  <a:lnTo>
                    <a:pt x="107035" y="1070406"/>
                  </a:lnTo>
                  <a:lnTo>
                    <a:pt x="65376" y="1061996"/>
                  </a:lnTo>
                  <a:lnTo>
                    <a:pt x="31353" y="1039058"/>
                  </a:lnTo>
                  <a:lnTo>
                    <a:pt x="8412" y="1005036"/>
                  </a:lnTo>
                  <a:lnTo>
                    <a:pt x="0" y="963371"/>
                  </a:lnTo>
                  <a:lnTo>
                    <a:pt x="0" y="10703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807"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151747" y="8567009"/>
            <a:ext cx="2157472" cy="536303"/>
          </a:xfrm>
          <a:prstGeom prst="rect">
            <a:avLst/>
          </a:prstGeom>
        </p:spPr>
        <p:txBody>
          <a:bodyPr vert="horz" wrap="square" lIns="0" tIns="48516" rIns="0" bIns="0" rtlCol="0">
            <a:spAutoFit/>
          </a:bodyPr>
          <a:lstStyle/>
          <a:p>
            <a:pPr marL="792074" marR="7921" indent="-773260">
              <a:lnSpc>
                <a:spcPts val="1855"/>
              </a:lnSpc>
              <a:spcBef>
                <a:spcPts val="382"/>
              </a:spcBef>
            </a:pPr>
            <a:r>
              <a:rPr sz="1715" spc="-16" dirty="0">
                <a:solidFill>
                  <a:srgbClr val="FFFFFF"/>
                </a:solidFill>
                <a:latin typeface="Calibri"/>
                <a:cs typeface="Calibri"/>
              </a:rPr>
              <a:t>Waste</a:t>
            </a:r>
            <a:r>
              <a:rPr sz="1715" spc="-3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5" dirty="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sz="1715" spc="-3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5" dirty="0">
                <a:solidFill>
                  <a:srgbClr val="FFFFFF"/>
                </a:solidFill>
                <a:latin typeface="Calibri"/>
                <a:cs typeface="Calibri"/>
              </a:rPr>
              <a:t>Section</a:t>
            </a:r>
            <a:r>
              <a:rPr sz="1715" spc="-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5" spc="-16" dirty="0">
                <a:solidFill>
                  <a:srgbClr val="FFFFFF"/>
                </a:solidFill>
                <a:latin typeface="Calibri"/>
                <a:cs typeface="Calibri"/>
              </a:rPr>
              <a:t>65(2)(a) refers)</a:t>
            </a:r>
            <a:endParaRPr sz="1715">
              <a:latin typeface="Calibri"/>
              <a:cs typeface="Calibri"/>
            </a:endParaRPr>
          </a:p>
        </p:txBody>
      </p:sp>
      <p:grpSp>
        <p:nvGrpSpPr>
          <p:cNvPr id="24" name="object 24"/>
          <p:cNvGrpSpPr/>
          <p:nvPr/>
        </p:nvGrpSpPr>
        <p:grpSpPr>
          <a:xfrm>
            <a:off x="9847557" y="5002989"/>
            <a:ext cx="2899073" cy="2356487"/>
            <a:chOff x="6315594" y="3208566"/>
            <a:chExt cx="1859280" cy="1511300"/>
          </a:xfrm>
        </p:grpSpPr>
        <p:sp>
          <p:nvSpPr>
            <p:cNvPr id="25" name="object 25"/>
            <p:cNvSpPr/>
            <p:nvPr/>
          </p:nvSpPr>
          <p:spPr>
            <a:xfrm>
              <a:off x="6321944" y="3214916"/>
              <a:ext cx="1043940" cy="428625"/>
            </a:xfrm>
            <a:custGeom>
              <a:avLst/>
              <a:gdLst/>
              <a:ahLst/>
              <a:cxnLst/>
              <a:rect l="l" t="t" r="r" b="b"/>
              <a:pathLst>
                <a:path w="1043940" h="428625">
                  <a:moveTo>
                    <a:pt x="0" y="0"/>
                  </a:moveTo>
                  <a:lnTo>
                    <a:pt x="0" y="214083"/>
                  </a:lnTo>
                  <a:lnTo>
                    <a:pt x="1043660" y="214083"/>
                  </a:lnTo>
                  <a:lnTo>
                    <a:pt x="1043660" y="428167"/>
                  </a:lnTo>
                </a:path>
              </a:pathLst>
            </a:custGeom>
            <a:ln w="12700">
              <a:solidFill>
                <a:srgbClr val="4372C3"/>
              </a:solidFill>
            </a:ln>
          </p:spPr>
          <p:txBody>
            <a:bodyPr wrap="square" lIns="0" tIns="0" rIns="0" bIns="0" rtlCol="0"/>
            <a:lstStyle/>
            <a:p>
              <a:endParaRPr sz="2807"/>
            </a:p>
          </p:txBody>
        </p:sp>
        <p:sp>
          <p:nvSpPr>
            <p:cNvPr id="26" name="object 26"/>
            <p:cNvSpPr/>
            <p:nvPr/>
          </p:nvSpPr>
          <p:spPr>
            <a:xfrm>
              <a:off x="6562789" y="3643087"/>
              <a:ext cx="1605915" cy="1070610"/>
            </a:xfrm>
            <a:custGeom>
              <a:avLst/>
              <a:gdLst/>
              <a:ahLst/>
              <a:cxnLst/>
              <a:rect l="l" t="t" r="r" b="b"/>
              <a:pathLst>
                <a:path w="1605915" h="1070610">
                  <a:moveTo>
                    <a:pt x="1498587" y="0"/>
                  </a:moveTo>
                  <a:lnTo>
                    <a:pt x="107035" y="0"/>
                  </a:lnTo>
                  <a:lnTo>
                    <a:pt x="65376" y="8410"/>
                  </a:lnTo>
                  <a:lnTo>
                    <a:pt x="31353" y="31348"/>
                  </a:lnTo>
                  <a:lnTo>
                    <a:pt x="8412" y="65370"/>
                  </a:lnTo>
                  <a:lnTo>
                    <a:pt x="0" y="107035"/>
                  </a:lnTo>
                  <a:lnTo>
                    <a:pt x="0" y="963371"/>
                  </a:lnTo>
                  <a:lnTo>
                    <a:pt x="8412" y="1005036"/>
                  </a:lnTo>
                  <a:lnTo>
                    <a:pt x="31353" y="1039058"/>
                  </a:lnTo>
                  <a:lnTo>
                    <a:pt x="65376" y="1061996"/>
                  </a:lnTo>
                  <a:lnTo>
                    <a:pt x="107035" y="1070406"/>
                  </a:lnTo>
                  <a:lnTo>
                    <a:pt x="1498587" y="1070406"/>
                  </a:lnTo>
                  <a:lnTo>
                    <a:pt x="1540252" y="1061996"/>
                  </a:lnTo>
                  <a:lnTo>
                    <a:pt x="1574274" y="1039058"/>
                  </a:lnTo>
                  <a:lnTo>
                    <a:pt x="1597212" y="1005036"/>
                  </a:lnTo>
                  <a:lnTo>
                    <a:pt x="1605622" y="963371"/>
                  </a:lnTo>
                  <a:lnTo>
                    <a:pt x="1605622" y="107035"/>
                  </a:lnTo>
                  <a:lnTo>
                    <a:pt x="1597475" y="66074"/>
                  </a:lnTo>
                  <a:lnTo>
                    <a:pt x="1574279" y="31343"/>
                  </a:lnTo>
                  <a:lnTo>
                    <a:pt x="1539547" y="8147"/>
                  </a:lnTo>
                  <a:lnTo>
                    <a:pt x="1498587" y="0"/>
                  </a:lnTo>
                  <a:close/>
                </a:path>
              </a:pathLst>
            </a:custGeom>
            <a:solidFill>
              <a:srgbClr val="4372C3"/>
            </a:solidFill>
          </p:spPr>
          <p:txBody>
            <a:bodyPr wrap="square" lIns="0" tIns="0" rIns="0" bIns="0" rtlCol="0"/>
            <a:lstStyle/>
            <a:p>
              <a:endParaRPr sz="2807"/>
            </a:p>
          </p:txBody>
        </p:sp>
        <p:sp>
          <p:nvSpPr>
            <p:cNvPr id="27" name="object 27"/>
            <p:cNvSpPr/>
            <p:nvPr/>
          </p:nvSpPr>
          <p:spPr>
            <a:xfrm>
              <a:off x="6562789" y="3643087"/>
              <a:ext cx="1605915" cy="1070610"/>
            </a:xfrm>
            <a:custGeom>
              <a:avLst/>
              <a:gdLst/>
              <a:ahLst/>
              <a:cxnLst/>
              <a:rect l="l" t="t" r="r" b="b"/>
              <a:pathLst>
                <a:path w="1605915" h="1070610">
                  <a:moveTo>
                    <a:pt x="0" y="107035"/>
                  </a:moveTo>
                  <a:lnTo>
                    <a:pt x="8412" y="65370"/>
                  </a:lnTo>
                  <a:lnTo>
                    <a:pt x="31353" y="31348"/>
                  </a:lnTo>
                  <a:lnTo>
                    <a:pt x="65376" y="8410"/>
                  </a:lnTo>
                  <a:lnTo>
                    <a:pt x="107035" y="0"/>
                  </a:lnTo>
                  <a:lnTo>
                    <a:pt x="1498587" y="0"/>
                  </a:lnTo>
                  <a:lnTo>
                    <a:pt x="1539547" y="8147"/>
                  </a:lnTo>
                  <a:lnTo>
                    <a:pt x="1574279" y="31343"/>
                  </a:lnTo>
                  <a:lnTo>
                    <a:pt x="1597475" y="66074"/>
                  </a:lnTo>
                  <a:lnTo>
                    <a:pt x="1605622" y="107035"/>
                  </a:lnTo>
                  <a:lnTo>
                    <a:pt x="1605622" y="963371"/>
                  </a:lnTo>
                  <a:lnTo>
                    <a:pt x="1597212" y="1005036"/>
                  </a:lnTo>
                  <a:lnTo>
                    <a:pt x="1574274" y="1039058"/>
                  </a:lnTo>
                  <a:lnTo>
                    <a:pt x="1540252" y="1061996"/>
                  </a:lnTo>
                  <a:lnTo>
                    <a:pt x="1498587" y="1070406"/>
                  </a:lnTo>
                  <a:lnTo>
                    <a:pt x="107035" y="1070406"/>
                  </a:lnTo>
                  <a:lnTo>
                    <a:pt x="65376" y="1061996"/>
                  </a:lnTo>
                  <a:lnTo>
                    <a:pt x="31353" y="1039058"/>
                  </a:lnTo>
                  <a:lnTo>
                    <a:pt x="8412" y="1005036"/>
                  </a:lnTo>
                  <a:lnTo>
                    <a:pt x="0" y="963371"/>
                  </a:lnTo>
                  <a:lnTo>
                    <a:pt x="0" y="10703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807"/>
            </a:p>
          </p:txBody>
        </p:sp>
      </p:grpSp>
      <p:sp>
        <p:nvSpPr>
          <p:cNvPr id="28" name="object 28"/>
          <p:cNvSpPr txBox="1"/>
          <p:nvPr/>
        </p:nvSpPr>
        <p:spPr>
          <a:xfrm>
            <a:off x="10326790" y="5759842"/>
            <a:ext cx="2341635" cy="1510928"/>
          </a:xfrm>
          <a:prstGeom prst="rect">
            <a:avLst/>
          </a:prstGeom>
        </p:spPr>
        <p:txBody>
          <a:bodyPr vert="horz" wrap="square" lIns="0" tIns="48516" rIns="0" bIns="0" rtlCol="0">
            <a:spAutoFit/>
          </a:bodyPr>
          <a:lstStyle/>
          <a:p>
            <a:pPr marL="18812" marR="7921" indent="-24752" algn="ctr">
              <a:lnSpc>
                <a:spcPts val="1855"/>
              </a:lnSpc>
              <a:spcBef>
                <a:spcPts val="382"/>
              </a:spcBef>
            </a:pPr>
            <a:r>
              <a:rPr sz="1715" dirty="0">
                <a:solidFill>
                  <a:srgbClr val="FFFFFF"/>
                </a:solidFill>
                <a:latin typeface="Calibri"/>
                <a:cs typeface="Calibri"/>
              </a:rPr>
              <a:t>Resultant</a:t>
            </a:r>
            <a:r>
              <a:rPr sz="1715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5" dirty="0">
                <a:solidFill>
                  <a:srgbClr val="FFFFFF"/>
                </a:solidFill>
                <a:latin typeface="Calibri"/>
                <a:cs typeface="Calibri"/>
              </a:rPr>
              <a:t>Goods</a:t>
            </a:r>
            <a:r>
              <a:rPr sz="1715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5" spc="-39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715" spc="7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5" dirty="0">
                <a:solidFill>
                  <a:srgbClr val="FFFFFF"/>
                </a:solidFill>
                <a:latin typeface="Calibri"/>
                <a:cs typeface="Calibri"/>
              </a:rPr>
              <a:t>Home</a:t>
            </a:r>
            <a:r>
              <a:rPr sz="1715" spc="-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5" spc="-16" dirty="0">
                <a:solidFill>
                  <a:srgbClr val="FFFFFF"/>
                </a:solidFill>
                <a:latin typeface="Calibri"/>
                <a:cs typeface="Calibri"/>
              </a:rPr>
              <a:t>Consumption </a:t>
            </a:r>
            <a:r>
              <a:rPr sz="1715" dirty="0">
                <a:solidFill>
                  <a:srgbClr val="FFFFFF"/>
                </a:solidFill>
                <a:latin typeface="Calibri"/>
                <a:cs typeface="Calibri"/>
              </a:rPr>
              <a:t>(import</a:t>
            </a:r>
            <a:r>
              <a:rPr sz="1715" spc="-4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5" dirty="0">
                <a:solidFill>
                  <a:srgbClr val="FFFFFF"/>
                </a:solidFill>
                <a:latin typeface="Calibri"/>
                <a:cs typeface="Calibri"/>
              </a:rPr>
              <a:t>duties</a:t>
            </a:r>
            <a:r>
              <a:rPr sz="1715" spc="-3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5" dirty="0">
                <a:solidFill>
                  <a:srgbClr val="FFFFFF"/>
                </a:solidFill>
                <a:latin typeface="Calibri"/>
                <a:cs typeface="Calibri"/>
              </a:rPr>
              <a:t>payable</a:t>
            </a:r>
            <a:r>
              <a:rPr sz="1715" spc="-47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5" spc="-39" dirty="0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sz="171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715" spc="-3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5" dirty="0">
                <a:solidFill>
                  <a:srgbClr val="FFFFFF"/>
                </a:solidFill>
                <a:latin typeface="Calibri"/>
                <a:cs typeface="Calibri"/>
              </a:rPr>
              <a:t>imported</a:t>
            </a:r>
            <a:r>
              <a:rPr sz="1715" spc="-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5" spc="-16" dirty="0">
                <a:solidFill>
                  <a:srgbClr val="FFFFFF"/>
                </a:solidFill>
                <a:latin typeface="Calibri"/>
                <a:cs typeface="Calibri"/>
              </a:rPr>
              <a:t>goods </a:t>
            </a:r>
            <a:r>
              <a:rPr sz="1715" dirty="0">
                <a:solidFill>
                  <a:srgbClr val="FFFFFF"/>
                </a:solidFill>
                <a:latin typeface="Calibri"/>
                <a:cs typeface="Calibri"/>
              </a:rPr>
              <a:t>contained</a:t>
            </a:r>
            <a:r>
              <a:rPr sz="1715" spc="-3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5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sz="1715" spc="-39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5" dirty="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sz="1715" spc="-3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5" spc="-16" dirty="0">
                <a:solidFill>
                  <a:srgbClr val="FFFFFF"/>
                </a:solidFill>
                <a:latin typeface="Calibri"/>
                <a:cs typeface="Calibri"/>
              </a:rPr>
              <a:t>resultant products)</a:t>
            </a:r>
            <a:endParaRPr sz="1715">
              <a:latin typeface="Calibri"/>
              <a:cs typeface="Calibri"/>
            </a:endParaRPr>
          </a:p>
        </p:txBody>
      </p:sp>
      <p:grpSp>
        <p:nvGrpSpPr>
          <p:cNvPr id="29" name="object 29"/>
          <p:cNvGrpSpPr/>
          <p:nvPr/>
        </p:nvGrpSpPr>
        <p:grpSpPr>
          <a:xfrm>
            <a:off x="10223095" y="7339647"/>
            <a:ext cx="2523817" cy="2356487"/>
            <a:chOff x="6556440" y="4707149"/>
            <a:chExt cx="1618615" cy="1511300"/>
          </a:xfrm>
        </p:grpSpPr>
        <p:sp>
          <p:nvSpPr>
            <p:cNvPr id="30" name="object 30"/>
            <p:cNvSpPr/>
            <p:nvPr/>
          </p:nvSpPr>
          <p:spPr>
            <a:xfrm>
              <a:off x="7365602" y="4713499"/>
              <a:ext cx="0" cy="428625"/>
            </a:xfrm>
            <a:custGeom>
              <a:avLst/>
              <a:gdLst/>
              <a:ahLst/>
              <a:cxnLst/>
              <a:rect l="l" t="t" r="r" b="b"/>
              <a:pathLst>
                <a:path h="428625">
                  <a:moveTo>
                    <a:pt x="0" y="0"/>
                  </a:moveTo>
                  <a:lnTo>
                    <a:pt x="0" y="428167"/>
                  </a:lnTo>
                </a:path>
              </a:pathLst>
            </a:custGeom>
            <a:ln w="12700">
              <a:solidFill>
                <a:srgbClr val="ED7D31"/>
              </a:solidFill>
            </a:ln>
          </p:spPr>
          <p:txBody>
            <a:bodyPr wrap="square" lIns="0" tIns="0" rIns="0" bIns="0" rtlCol="0"/>
            <a:lstStyle/>
            <a:p>
              <a:endParaRPr sz="2807"/>
            </a:p>
          </p:txBody>
        </p:sp>
        <p:sp>
          <p:nvSpPr>
            <p:cNvPr id="31" name="object 31"/>
            <p:cNvSpPr/>
            <p:nvPr/>
          </p:nvSpPr>
          <p:spPr>
            <a:xfrm>
              <a:off x="6562790" y="5141672"/>
              <a:ext cx="1605915" cy="1070610"/>
            </a:xfrm>
            <a:custGeom>
              <a:avLst/>
              <a:gdLst/>
              <a:ahLst/>
              <a:cxnLst/>
              <a:rect l="l" t="t" r="r" b="b"/>
              <a:pathLst>
                <a:path w="1605915" h="1070610">
                  <a:moveTo>
                    <a:pt x="1498587" y="0"/>
                  </a:moveTo>
                  <a:lnTo>
                    <a:pt x="107035" y="0"/>
                  </a:lnTo>
                  <a:lnTo>
                    <a:pt x="65376" y="8410"/>
                  </a:lnTo>
                  <a:lnTo>
                    <a:pt x="31353" y="31348"/>
                  </a:lnTo>
                  <a:lnTo>
                    <a:pt x="8412" y="65370"/>
                  </a:lnTo>
                  <a:lnTo>
                    <a:pt x="0" y="107035"/>
                  </a:lnTo>
                  <a:lnTo>
                    <a:pt x="0" y="963371"/>
                  </a:lnTo>
                  <a:lnTo>
                    <a:pt x="8412" y="1005036"/>
                  </a:lnTo>
                  <a:lnTo>
                    <a:pt x="31353" y="1039058"/>
                  </a:lnTo>
                  <a:lnTo>
                    <a:pt x="65376" y="1061996"/>
                  </a:lnTo>
                  <a:lnTo>
                    <a:pt x="107035" y="1070406"/>
                  </a:lnTo>
                  <a:lnTo>
                    <a:pt x="1498587" y="1070406"/>
                  </a:lnTo>
                  <a:lnTo>
                    <a:pt x="1540252" y="1061996"/>
                  </a:lnTo>
                  <a:lnTo>
                    <a:pt x="1574274" y="1039058"/>
                  </a:lnTo>
                  <a:lnTo>
                    <a:pt x="1597212" y="1005036"/>
                  </a:lnTo>
                  <a:lnTo>
                    <a:pt x="1605622" y="963371"/>
                  </a:lnTo>
                  <a:lnTo>
                    <a:pt x="1605622" y="107035"/>
                  </a:lnTo>
                  <a:lnTo>
                    <a:pt x="1597475" y="66074"/>
                  </a:lnTo>
                  <a:lnTo>
                    <a:pt x="1574279" y="31343"/>
                  </a:lnTo>
                  <a:lnTo>
                    <a:pt x="1539547" y="8147"/>
                  </a:lnTo>
                  <a:lnTo>
                    <a:pt x="1498587" y="0"/>
                  </a:lnTo>
                  <a:close/>
                </a:path>
              </a:pathLst>
            </a:custGeom>
            <a:solidFill>
              <a:srgbClr val="ED7D31"/>
            </a:solidFill>
          </p:spPr>
          <p:txBody>
            <a:bodyPr wrap="square" lIns="0" tIns="0" rIns="0" bIns="0" rtlCol="0"/>
            <a:lstStyle/>
            <a:p>
              <a:endParaRPr sz="2807"/>
            </a:p>
          </p:txBody>
        </p:sp>
        <p:sp>
          <p:nvSpPr>
            <p:cNvPr id="32" name="object 32"/>
            <p:cNvSpPr/>
            <p:nvPr/>
          </p:nvSpPr>
          <p:spPr>
            <a:xfrm>
              <a:off x="6562790" y="5141672"/>
              <a:ext cx="1605915" cy="1070610"/>
            </a:xfrm>
            <a:custGeom>
              <a:avLst/>
              <a:gdLst/>
              <a:ahLst/>
              <a:cxnLst/>
              <a:rect l="l" t="t" r="r" b="b"/>
              <a:pathLst>
                <a:path w="1605915" h="1070610">
                  <a:moveTo>
                    <a:pt x="0" y="107035"/>
                  </a:moveTo>
                  <a:lnTo>
                    <a:pt x="8412" y="65370"/>
                  </a:lnTo>
                  <a:lnTo>
                    <a:pt x="31353" y="31348"/>
                  </a:lnTo>
                  <a:lnTo>
                    <a:pt x="65376" y="8410"/>
                  </a:lnTo>
                  <a:lnTo>
                    <a:pt x="107035" y="0"/>
                  </a:lnTo>
                  <a:lnTo>
                    <a:pt x="1498587" y="0"/>
                  </a:lnTo>
                  <a:lnTo>
                    <a:pt x="1539547" y="8147"/>
                  </a:lnTo>
                  <a:lnTo>
                    <a:pt x="1574279" y="31343"/>
                  </a:lnTo>
                  <a:lnTo>
                    <a:pt x="1597475" y="66074"/>
                  </a:lnTo>
                  <a:lnTo>
                    <a:pt x="1605622" y="107035"/>
                  </a:lnTo>
                  <a:lnTo>
                    <a:pt x="1605622" y="963371"/>
                  </a:lnTo>
                  <a:lnTo>
                    <a:pt x="1597212" y="1005036"/>
                  </a:lnTo>
                  <a:lnTo>
                    <a:pt x="1574274" y="1039058"/>
                  </a:lnTo>
                  <a:lnTo>
                    <a:pt x="1540252" y="1061996"/>
                  </a:lnTo>
                  <a:lnTo>
                    <a:pt x="1498587" y="1070406"/>
                  </a:lnTo>
                  <a:lnTo>
                    <a:pt x="107035" y="1070406"/>
                  </a:lnTo>
                  <a:lnTo>
                    <a:pt x="65376" y="1061996"/>
                  </a:lnTo>
                  <a:lnTo>
                    <a:pt x="31353" y="1039058"/>
                  </a:lnTo>
                  <a:lnTo>
                    <a:pt x="8412" y="1005036"/>
                  </a:lnTo>
                  <a:lnTo>
                    <a:pt x="0" y="963371"/>
                  </a:lnTo>
                  <a:lnTo>
                    <a:pt x="0" y="10703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807"/>
            </a:p>
          </p:txBody>
        </p:sp>
      </p:grpSp>
      <p:sp>
        <p:nvSpPr>
          <p:cNvPr id="33" name="object 33"/>
          <p:cNvSpPr txBox="1"/>
          <p:nvPr/>
        </p:nvSpPr>
        <p:spPr>
          <a:xfrm>
            <a:off x="10425936" y="8567009"/>
            <a:ext cx="2117868" cy="536303"/>
          </a:xfrm>
          <a:prstGeom prst="rect">
            <a:avLst/>
          </a:prstGeom>
        </p:spPr>
        <p:txBody>
          <a:bodyPr vert="horz" wrap="square" lIns="0" tIns="48516" rIns="0" bIns="0" rtlCol="0">
            <a:spAutoFit/>
          </a:bodyPr>
          <a:lstStyle/>
          <a:p>
            <a:pPr marL="772272" marR="7921" indent="-753458">
              <a:lnSpc>
                <a:spcPts val="1855"/>
              </a:lnSpc>
              <a:spcBef>
                <a:spcPts val="382"/>
              </a:spcBef>
            </a:pPr>
            <a:r>
              <a:rPr sz="1715" spc="-16" dirty="0">
                <a:solidFill>
                  <a:srgbClr val="FFFFFF"/>
                </a:solidFill>
                <a:latin typeface="Calibri"/>
                <a:cs typeface="Calibri"/>
              </a:rPr>
              <a:t>Waste</a:t>
            </a:r>
            <a:r>
              <a:rPr sz="1715" spc="-62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5" dirty="0">
                <a:solidFill>
                  <a:srgbClr val="FFFFFF"/>
                </a:solidFill>
                <a:latin typeface="Calibri"/>
                <a:cs typeface="Calibri"/>
              </a:rPr>
              <a:t>(Section</a:t>
            </a:r>
            <a:r>
              <a:rPr sz="1715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5" spc="-16" dirty="0">
                <a:solidFill>
                  <a:srgbClr val="FFFFFF"/>
                </a:solidFill>
                <a:latin typeface="Calibri"/>
                <a:cs typeface="Calibri"/>
              </a:rPr>
              <a:t>65(2)(b) refers)</a:t>
            </a:r>
            <a:endParaRPr sz="1715">
              <a:latin typeface="Calibri"/>
              <a:cs typeface="Calibri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9847558" y="2666328"/>
            <a:ext cx="4526831" cy="2356487"/>
            <a:chOff x="6315595" y="1709981"/>
            <a:chExt cx="2903220" cy="1511300"/>
          </a:xfrm>
        </p:grpSpPr>
        <p:sp>
          <p:nvSpPr>
            <p:cNvPr id="35" name="object 35"/>
            <p:cNvSpPr/>
            <p:nvPr/>
          </p:nvSpPr>
          <p:spPr>
            <a:xfrm>
              <a:off x="6321945" y="1716331"/>
              <a:ext cx="2087880" cy="428625"/>
            </a:xfrm>
            <a:custGeom>
              <a:avLst/>
              <a:gdLst/>
              <a:ahLst/>
              <a:cxnLst/>
              <a:rect l="l" t="t" r="r" b="b"/>
              <a:pathLst>
                <a:path w="2087879" h="428625">
                  <a:moveTo>
                    <a:pt x="0" y="0"/>
                  </a:moveTo>
                  <a:lnTo>
                    <a:pt x="0" y="214083"/>
                  </a:lnTo>
                  <a:lnTo>
                    <a:pt x="2087308" y="214083"/>
                  </a:lnTo>
                  <a:lnTo>
                    <a:pt x="2087308" y="428167"/>
                  </a:lnTo>
                </a:path>
              </a:pathLst>
            </a:custGeom>
            <a:ln w="12700">
              <a:solidFill>
                <a:srgbClr val="70AD47"/>
              </a:solidFill>
            </a:ln>
          </p:spPr>
          <p:txBody>
            <a:bodyPr wrap="square" lIns="0" tIns="0" rIns="0" bIns="0" rtlCol="0"/>
            <a:lstStyle/>
            <a:p>
              <a:endParaRPr sz="2807"/>
            </a:p>
          </p:txBody>
        </p:sp>
        <p:sp>
          <p:nvSpPr>
            <p:cNvPr id="36" name="object 36"/>
            <p:cNvSpPr/>
            <p:nvPr/>
          </p:nvSpPr>
          <p:spPr>
            <a:xfrm>
              <a:off x="7606445" y="2144504"/>
              <a:ext cx="1605915" cy="1070610"/>
            </a:xfrm>
            <a:custGeom>
              <a:avLst/>
              <a:gdLst/>
              <a:ahLst/>
              <a:cxnLst/>
              <a:rect l="l" t="t" r="r" b="b"/>
              <a:pathLst>
                <a:path w="1605915" h="1070610">
                  <a:moveTo>
                    <a:pt x="1498587" y="0"/>
                  </a:moveTo>
                  <a:lnTo>
                    <a:pt x="107035" y="0"/>
                  </a:lnTo>
                  <a:lnTo>
                    <a:pt x="65376" y="8410"/>
                  </a:lnTo>
                  <a:lnTo>
                    <a:pt x="31353" y="31348"/>
                  </a:lnTo>
                  <a:lnTo>
                    <a:pt x="8412" y="65370"/>
                  </a:lnTo>
                  <a:lnTo>
                    <a:pt x="0" y="107035"/>
                  </a:lnTo>
                  <a:lnTo>
                    <a:pt x="0" y="963371"/>
                  </a:lnTo>
                  <a:lnTo>
                    <a:pt x="8412" y="1005036"/>
                  </a:lnTo>
                  <a:lnTo>
                    <a:pt x="31353" y="1039058"/>
                  </a:lnTo>
                  <a:lnTo>
                    <a:pt x="65376" y="1061996"/>
                  </a:lnTo>
                  <a:lnTo>
                    <a:pt x="107035" y="1070406"/>
                  </a:lnTo>
                  <a:lnTo>
                    <a:pt x="1498587" y="1070406"/>
                  </a:lnTo>
                  <a:lnTo>
                    <a:pt x="1540252" y="1061996"/>
                  </a:lnTo>
                  <a:lnTo>
                    <a:pt x="1574274" y="1039058"/>
                  </a:lnTo>
                  <a:lnTo>
                    <a:pt x="1597212" y="1005036"/>
                  </a:lnTo>
                  <a:lnTo>
                    <a:pt x="1605622" y="963371"/>
                  </a:lnTo>
                  <a:lnTo>
                    <a:pt x="1605622" y="107035"/>
                  </a:lnTo>
                  <a:lnTo>
                    <a:pt x="1597475" y="66074"/>
                  </a:lnTo>
                  <a:lnTo>
                    <a:pt x="1574279" y="31343"/>
                  </a:lnTo>
                  <a:lnTo>
                    <a:pt x="1539547" y="8147"/>
                  </a:lnTo>
                  <a:lnTo>
                    <a:pt x="1498587" y="0"/>
                  </a:lnTo>
                  <a:close/>
                </a:path>
              </a:pathLst>
            </a:custGeom>
            <a:solidFill>
              <a:srgbClr val="70AD47"/>
            </a:solidFill>
          </p:spPr>
          <p:txBody>
            <a:bodyPr wrap="square" lIns="0" tIns="0" rIns="0" bIns="0" rtlCol="0"/>
            <a:lstStyle/>
            <a:p>
              <a:endParaRPr sz="2807"/>
            </a:p>
          </p:txBody>
        </p:sp>
        <p:sp>
          <p:nvSpPr>
            <p:cNvPr id="37" name="object 37"/>
            <p:cNvSpPr/>
            <p:nvPr/>
          </p:nvSpPr>
          <p:spPr>
            <a:xfrm>
              <a:off x="7606445" y="2144504"/>
              <a:ext cx="1605915" cy="1070610"/>
            </a:xfrm>
            <a:custGeom>
              <a:avLst/>
              <a:gdLst/>
              <a:ahLst/>
              <a:cxnLst/>
              <a:rect l="l" t="t" r="r" b="b"/>
              <a:pathLst>
                <a:path w="1605915" h="1070610">
                  <a:moveTo>
                    <a:pt x="0" y="107035"/>
                  </a:moveTo>
                  <a:lnTo>
                    <a:pt x="8412" y="65370"/>
                  </a:lnTo>
                  <a:lnTo>
                    <a:pt x="31353" y="31348"/>
                  </a:lnTo>
                  <a:lnTo>
                    <a:pt x="65376" y="8410"/>
                  </a:lnTo>
                  <a:lnTo>
                    <a:pt x="107035" y="0"/>
                  </a:lnTo>
                  <a:lnTo>
                    <a:pt x="1498587" y="0"/>
                  </a:lnTo>
                  <a:lnTo>
                    <a:pt x="1539547" y="8147"/>
                  </a:lnTo>
                  <a:lnTo>
                    <a:pt x="1574279" y="31343"/>
                  </a:lnTo>
                  <a:lnTo>
                    <a:pt x="1597475" y="66074"/>
                  </a:lnTo>
                  <a:lnTo>
                    <a:pt x="1605622" y="107035"/>
                  </a:lnTo>
                  <a:lnTo>
                    <a:pt x="1605622" y="963371"/>
                  </a:lnTo>
                  <a:lnTo>
                    <a:pt x="1597212" y="1005036"/>
                  </a:lnTo>
                  <a:lnTo>
                    <a:pt x="1574274" y="1039058"/>
                  </a:lnTo>
                  <a:lnTo>
                    <a:pt x="1540252" y="1061996"/>
                  </a:lnTo>
                  <a:lnTo>
                    <a:pt x="1498587" y="1070406"/>
                  </a:lnTo>
                  <a:lnTo>
                    <a:pt x="107035" y="1070406"/>
                  </a:lnTo>
                  <a:lnTo>
                    <a:pt x="65376" y="1061996"/>
                  </a:lnTo>
                  <a:lnTo>
                    <a:pt x="31353" y="1039058"/>
                  </a:lnTo>
                  <a:lnTo>
                    <a:pt x="8412" y="1005036"/>
                  </a:lnTo>
                  <a:lnTo>
                    <a:pt x="0" y="963371"/>
                  </a:lnTo>
                  <a:lnTo>
                    <a:pt x="0" y="107035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2807"/>
            </a:p>
          </p:txBody>
        </p:sp>
      </p:grpSp>
      <p:sp>
        <p:nvSpPr>
          <p:cNvPr id="38" name="object 38"/>
          <p:cNvSpPr txBox="1"/>
          <p:nvPr/>
        </p:nvSpPr>
        <p:spPr>
          <a:xfrm>
            <a:off x="12222989" y="3776062"/>
            <a:ext cx="1779246" cy="779959"/>
          </a:xfrm>
          <a:prstGeom prst="rect">
            <a:avLst/>
          </a:prstGeom>
        </p:spPr>
        <p:txBody>
          <a:bodyPr vert="horz" wrap="square" lIns="0" tIns="48516" rIns="0" bIns="0" rtlCol="0">
            <a:spAutoFit/>
          </a:bodyPr>
          <a:lstStyle/>
          <a:p>
            <a:pPr marL="19802" marR="7921" algn="ctr">
              <a:lnSpc>
                <a:spcPts val="1855"/>
              </a:lnSpc>
              <a:spcBef>
                <a:spcPts val="382"/>
              </a:spcBef>
            </a:pPr>
            <a:r>
              <a:rPr sz="1715" spc="-16" dirty="0">
                <a:solidFill>
                  <a:srgbClr val="FFFFFF"/>
                </a:solidFill>
                <a:latin typeface="Calibri"/>
                <a:cs typeface="Calibri"/>
              </a:rPr>
              <a:t>Warehoused</a:t>
            </a:r>
            <a:r>
              <a:rPr sz="1715" spc="23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5" spc="-16" dirty="0">
                <a:solidFill>
                  <a:srgbClr val="FFFFFF"/>
                </a:solidFill>
                <a:latin typeface="Calibri"/>
                <a:cs typeface="Calibri"/>
              </a:rPr>
              <a:t>Goods </a:t>
            </a:r>
            <a:r>
              <a:rPr sz="1715" dirty="0">
                <a:solidFill>
                  <a:srgbClr val="FFFFFF"/>
                </a:solidFill>
                <a:latin typeface="Calibri"/>
                <a:cs typeface="Calibri"/>
              </a:rPr>
              <a:t>cleared</a:t>
            </a:r>
            <a:r>
              <a:rPr sz="1715" spc="-78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5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sz="1715" spc="-7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1715" spc="-31" dirty="0">
                <a:solidFill>
                  <a:srgbClr val="FFFFFF"/>
                </a:solidFill>
                <a:latin typeface="Calibri"/>
                <a:cs typeface="Calibri"/>
              </a:rPr>
              <a:t>Home </a:t>
            </a:r>
            <a:r>
              <a:rPr sz="1715" spc="-16" dirty="0">
                <a:solidFill>
                  <a:srgbClr val="FFFFFF"/>
                </a:solidFill>
                <a:latin typeface="Calibri"/>
                <a:cs typeface="Calibri"/>
              </a:rPr>
              <a:t>Consumption</a:t>
            </a:r>
            <a:endParaRPr sz="1715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186145" y="5545500"/>
            <a:ext cx="4312965" cy="3119178"/>
          </a:xfrm>
          <a:prstGeom prst="rect">
            <a:avLst/>
          </a:prstGeom>
          <a:ln w="12700">
            <a:solidFill>
              <a:srgbClr val="ED7D31"/>
            </a:solidFill>
          </a:ln>
        </p:spPr>
        <p:txBody>
          <a:bodyPr vert="horz" wrap="square" lIns="0" tIns="46536" rIns="0" bIns="0" rtlCol="0">
            <a:spAutoFit/>
          </a:bodyPr>
          <a:lstStyle/>
          <a:p>
            <a:pPr marL="133662" marR="180197">
              <a:lnSpc>
                <a:spcPct val="102000"/>
              </a:lnSpc>
              <a:spcBef>
                <a:spcPts val="366"/>
              </a:spcBef>
            </a:pPr>
            <a:r>
              <a:rPr sz="2183" dirty="0">
                <a:latin typeface="Calibri"/>
                <a:cs typeface="Calibri"/>
              </a:rPr>
              <a:t>Regulation</a:t>
            </a:r>
            <a:r>
              <a:rPr sz="2183" spc="23" dirty="0">
                <a:latin typeface="Calibri"/>
                <a:cs typeface="Calibri"/>
              </a:rPr>
              <a:t> </a:t>
            </a:r>
            <a:r>
              <a:rPr sz="2183" dirty="0">
                <a:latin typeface="Calibri"/>
                <a:cs typeface="Calibri"/>
              </a:rPr>
              <a:t>4</a:t>
            </a:r>
            <a:r>
              <a:rPr sz="2183" spc="31" dirty="0">
                <a:latin typeface="Calibri"/>
                <a:cs typeface="Calibri"/>
              </a:rPr>
              <a:t> </a:t>
            </a:r>
            <a:r>
              <a:rPr sz="2183" dirty="0">
                <a:latin typeface="Calibri"/>
                <a:cs typeface="Calibri"/>
              </a:rPr>
              <a:t>of</a:t>
            </a:r>
            <a:r>
              <a:rPr sz="2183" spc="31" dirty="0">
                <a:latin typeface="Calibri"/>
                <a:cs typeface="Calibri"/>
              </a:rPr>
              <a:t> </a:t>
            </a:r>
            <a:r>
              <a:rPr sz="2183" b="1" dirty="0">
                <a:latin typeface="Calibri"/>
                <a:cs typeface="Calibri"/>
              </a:rPr>
              <a:t>Manufacture</a:t>
            </a:r>
            <a:r>
              <a:rPr sz="2183" b="1" spc="23" dirty="0">
                <a:latin typeface="Calibri"/>
                <a:cs typeface="Calibri"/>
              </a:rPr>
              <a:t> </a:t>
            </a:r>
            <a:r>
              <a:rPr sz="2183" b="1" spc="-39" dirty="0">
                <a:latin typeface="Calibri"/>
                <a:cs typeface="Calibri"/>
              </a:rPr>
              <a:t>and </a:t>
            </a:r>
            <a:r>
              <a:rPr sz="2183" b="1" dirty="0">
                <a:latin typeface="Calibri"/>
                <a:cs typeface="Calibri"/>
              </a:rPr>
              <a:t>Other</a:t>
            </a:r>
            <a:r>
              <a:rPr sz="2183" b="1" spc="23" dirty="0">
                <a:latin typeface="Calibri"/>
                <a:cs typeface="Calibri"/>
              </a:rPr>
              <a:t> </a:t>
            </a:r>
            <a:r>
              <a:rPr sz="2183" b="1" dirty="0">
                <a:latin typeface="Calibri"/>
                <a:cs typeface="Calibri"/>
              </a:rPr>
              <a:t>Operations</a:t>
            </a:r>
            <a:r>
              <a:rPr sz="2183" b="1" spc="23" dirty="0">
                <a:latin typeface="Calibri"/>
                <a:cs typeface="Calibri"/>
              </a:rPr>
              <a:t> </a:t>
            </a:r>
            <a:r>
              <a:rPr sz="2183" b="1" dirty="0">
                <a:latin typeface="Calibri"/>
                <a:cs typeface="Calibri"/>
              </a:rPr>
              <a:t>in</a:t>
            </a:r>
            <a:r>
              <a:rPr sz="2183" b="1" spc="31" dirty="0">
                <a:latin typeface="Calibri"/>
                <a:cs typeface="Calibri"/>
              </a:rPr>
              <a:t> </a:t>
            </a:r>
            <a:r>
              <a:rPr sz="2183" b="1" spc="-16" dirty="0">
                <a:latin typeface="Calibri"/>
                <a:cs typeface="Calibri"/>
              </a:rPr>
              <a:t>Warehouse </a:t>
            </a:r>
            <a:r>
              <a:rPr sz="2183" b="1" dirty="0">
                <a:latin typeface="Calibri"/>
                <a:cs typeface="Calibri"/>
              </a:rPr>
              <a:t>(no.</a:t>
            </a:r>
            <a:r>
              <a:rPr sz="2183" b="1" spc="31" dirty="0">
                <a:latin typeface="Calibri"/>
                <a:cs typeface="Calibri"/>
              </a:rPr>
              <a:t> </a:t>
            </a:r>
            <a:r>
              <a:rPr sz="2183" b="1" dirty="0">
                <a:latin typeface="Calibri"/>
                <a:cs typeface="Calibri"/>
              </a:rPr>
              <a:t>2)</a:t>
            </a:r>
            <a:r>
              <a:rPr sz="2183" b="1" spc="39" dirty="0">
                <a:latin typeface="Calibri"/>
                <a:cs typeface="Calibri"/>
              </a:rPr>
              <a:t> </a:t>
            </a:r>
            <a:r>
              <a:rPr sz="2183" b="1" dirty="0">
                <a:latin typeface="Calibri"/>
                <a:cs typeface="Calibri"/>
              </a:rPr>
              <a:t>Regulations,</a:t>
            </a:r>
            <a:r>
              <a:rPr sz="2183" b="1" spc="39" dirty="0">
                <a:latin typeface="Calibri"/>
                <a:cs typeface="Calibri"/>
              </a:rPr>
              <a:t> </a:t>
            </a:r>
            <a:r>
              <a:rPr sz="2183" b="1" dirty="0">
                <a:latin typeface="Calibri"/>
                <a:cs typeface="Calibri"/>
              </a:rPr>
              <a:t>2019</a:t>
            </a:r>
            <a:r>
              <a:rPr sz="2183" dirty="0">
                <a:latin typeface="Calibri"/>
                <a:cs typeface="Calibri"/>
              </a:rPr>
              <a:t>:</a:t>
            </a:r>
            <a:r>
              <a:rPr sz="2183" spc="31" dirty="0">
                <a:latin typeface="Calibri"/>
                <a:cs typeface="Calibri"/>
              </a:rPr>
              <a:t> </a:t>
            </a:r>
            <a:r>
              <a:rPr sz="2183" spc="-16" dirty="0">
                <a:latin typeface="Calibri"/>
                <a:cs typeface="Calibri"/>
              </a:rPr>
              <a:t>Inform </a:t>
            </a:r>
            <a:r>
              <a:rPr sz="2183" dirty="0">
                <a:latin typeface="Calibri"/>
                <a:cs typeface="Calibri"/>
              </a:rPr>
              <a:t>the</a:t>
            </a:r>
            <a:r>
              <a:rPr sz="2183" spc="86" dirty="0">
                <a:latin typeface="Calibri"/>
                <a:cs typeface="Calibri"/>
              </a:rPr>
              <a:t> </a:t>
            </a:r>
            <a:r>
              <a:rPr sz="2183" b="1" spc="-16" dirty="0">
                <a:latin typeface="Calibri"/>
                <a:cs typeface="Calibri"/>
              </a:rPr>
              <a:t>input-</a:t>
            </a:r>
            <a:r>
              <a:rPr sz="2183" b="1" dirty="0">
                <a:latin typeface="Calibri"/>
                <a:cs typeface="Calibri"/>
              </a:rPr>
              <a:t>output</a:t>
            </a:r>
            <a:r>
              <a:rPr sz="2183" b="1" spc="94" dirty="0">
                <a:latin typeface="Calibri"/>
                <a:cs typeface="Calibri"/>
              </a:rPr>
              <a:t> </a:t>
            </a:r>
            <a:r>
              <a:rPr sz="2183" b="1" dirty="0">
                <a:latin typeface="Calibri"/>
                <a:cs typeface="Calibri"/>
              </a:rPr>
              <a:t>norms</a:t>
            </a:r>
            <a:r>
              <a:rPr sz="2183" dirty="0">
                <a:latin typeface="Calibri"/>
                <a:cs typeface="Calibri"/>
              </a:rPr>
              <a:t>,</a:t>
            </a:r>
            <a:r>
              <a:rPr sz="2183" spc="86" dirty="0">
                <a:latin typeface="Calibri"/>
                <a:cs typeface="Calibri"/>
              </a:rPr>
              <a:t> </a:t>
            </a:r>
            <a:r>
              <a:rPr sz="2183" spc="-16" dirty="0">
                <a:latin typeface="Calibri"/>
                <a:cs typeface="Calibri"/>
              </a:rPr>
              <a:t>wherever </a:t>
            </a:r>
            <a:r>
              <a:rPr sz="2183" dirty="0">
                <a:latin typeface="Calibri"/>
                <a:cs typeface="Calibri"/>
              </a:rPr>
              <a:t>considered</a:t>
            </a:r>
            <a:r>
              <a:rPr sz="2183" spc="47" dirty="0">
                <a:latin typeface="Calibri"/>
                <a:cs typeface="Calibri"/>
              </a:rPr>
              <a:t> </a:t>
            </a:r>
            <a:r>
              <a:rPr sz="2183" dirty="0">
                <a:latin typeface="Calibri"/>
                <a:cs typeface="Calibri"/>
              </a:rPr>
              <a:t>necessary</a:t>
            </a:r>
            <a:r>
              <a:rPr sz="2183" spc="47" dirty="0">
                <a:latin typeface="Calibri"/>
                <a:cs typeface="Calibri"/>
              </a:rPr>
              <a:t> </a:t>
            </a:r>
            <a:r>
              <a:rPr sz="2183" dirty="0">
                <a:latin typeface="Calibri"/>
                <a:cs typeface="Calibri"/>
              </a:rPr>
              <a:t>for</a:t>
            </a:r>
            <a:r>
              <a:rPr sz="2183" spc="47" dirty="0">
                <a:latin typeface="Calibri"/>
                <a:cs typeface="Calibri"/>
              </a:rPr>
              <a:t> </a:t>
            </a:r>
            <a:r>
              <a:rPr sz="2183" spc="-39" dirty="0">
                <a:latin typeface="Calibri"/>
                <a:cs typeface="Calibri"/>
              </a:rPr>
              <a:t>raw </a:t>
            </a:r>
            <a:r>
              <a:rPr sz="2183" dirty="0">
                <a:latin typeface="Calibri"/>
                <a:cs typeface="Calibri"/>
              </a:rPr>
              <a:t>materials</a:t>
            </a:r>
            <a:r>
              <a:rPr sz="2183" spc="16" dirty="0">
                <a:latin typeface="Calibri"/>
                <a:cs typeface="Calibri"/>
              </a:rPr>
              <a:t> </a:t>
            </a:r>
            <a:r>
              <a:rPr sz="2183" dirty="0">
                <a:latin typeface="Calibri"/>
                <a:cs typeface="Calibri"/>
              </a:rPr>
              <a:t>and</a:t>
            </a:r>
            <a:r>
              <a:rPr sz="2183" spc="16" dirty="0">
                <a:latin typeface="Calibri"/>
                <a:cs typeface="Calibri"/>
              </a:rPr>
              <a:t> </a:t>
            </a:r>
            <a:r>
              <a:rPr sz="2183" dirty="0">
                <a:latin typeface="Calibri"/>
                <a:cs typeface="Calibri"/>
              </a:rPr>
              <a:t>the</a:t>
            </a:r>
            <a:r>
              <a:rPr sz="2183" spc="16" dirty="0">
                <a:latin typeface="Calibri"/>
                <a:cs typeface="Calibri"/>
              </a:rPr>
              <a:t> </a:t>
            </a:r>
            <a:r>
              <a:rPr sz="2183" dirty="0">
                <a:latin typeface="Calibri"/>
                <a:cs typeface="Calibri"/>
              </a:rPr>
              <a:t>final</a:t>
            </a:r>
            <a:r>
              <a:rPr sz="2183" spc="23" dirty="0">
                <a:latin typeface="Calibri"/>
                <a:cs typeface="Calibri"/>
              </a:rPr>
              <a:t> </a:t>
            </a:r>
            <a:r>
              <a:rPr sz="2183" spc="-16" dirty="0">
                <a:latin typeface="Calibri"/>
                <a:cs typeface="Calibri"/>
              </a:rPr>
              <a:t>products </a:t>
            </a:r>
            <a:r>
              <a:rPr sz="2183" dirty="0">
                <a:latin typeface="Calibri"/>
                <a:cs typeface="Calibri"/>
              </a:rPr>
              <a:t>and</a:t>
            </a:r>
            <a:r>
              <a:rPr sz="2183" spc="16" dirty="0">
                <a:latin typeface="Calibri"/>
                <a:cs typeface="Calibri"/>
              </a:rPr>
              <a:t> </a:t>
            </a:r>
            <a:r>
              <a:rPr sz="2183" dirty="0">
                <a:latin typeface="Calibri"/>
                <a:cs typeface="Calibri"/>
              </a:rPr>
              <a:t>to</a:t>
            </a:r>
            <a:r>
              <a:rPr sz="2183" spc="23" dirty="0">
                <a:latin typeface="Calibri"/>
                <a:cs typeface="Calibri"/>
              </a:rPr>
              <a:t> </a:t>
            </a:r>
            <a:r>
              <a:rPr sz="2183" dirty="0">
                <a:latin typeface="Calibri"/>
                <a:cs typeface="Calibri"/>
              </a:rPr>
              <a:t>inform</a:t>
            </a:r>
            <a:r>
              <a:rPr sz="2183" spc="23" dirty="0">
                <a:latin typeface="Calibri"/>
                <a:cs typeface="Calibri"/>
              </a:rPr>
              <a:t> </a:t>
            </a:r>
            <a:r>
              <a:rPr sz="2183" dirty="0">
                <a:latin typeface="Calibri"/>
                <a:cs typeface="Calibri"/>
              </a:rPr>
              <a:t>the</a:t>
            </a:r>
            <a:r>
              <a:rPr sz="2183" spc="23" dirty="0">
                <a:latin typeface="Calibri"/>
                <a:cs typeface="Calibri"/>
              </a:rPr>
              <a:t> </a:t>
            </a:r>
            <a:r>
              <a:rPr sz="2183" spc="-16" dirty="0">
                <a:latin typeface="Calibri"/>
                <a:cs typeface="Calibri"/>
              </a:rPr>
              <a:t>revised </a:t>
            </a:r>
            <a:r>
              <a:rPr sz="2183" spc="-31" dirty="0">
                <a:latin typeface="Calibri"/>
                <a:cs typeface="Calibri"/>
              </a:rPr>
              <a:t>input−output</a:t>
            </a:r>
            <a:r>
              <a:rPr sz="2183" spc="16" dirty="0">
                <a:latin typeface="Calibri"/>
                <a:cs typeface="Calibri"/>
              </a:rPr>
              <a:t> </a:t>
            </a:r>
            <a:r>
              <a:rPr sz="2183" dirty="0">
                <a:latin typeface="Calibri"/>
                <a:cs typeface="Calibri"/>
              </a:rPr>
              <a:t>norms</a:t>
            </a:r>
            <a:r>
              <a:rPr sz="2183" spc="31" dirty="0">
                <a:latin typeface="Calibri"/>
                <a:cs typeface="Calibri"/>
              </a:rPr>
              <a:t> </a:t>
            </a:r>
            <a:r>
              <a:rPr sz="2183" dirty="0">
                <a:latin typeface="Calibri"/>
                <a:cs typeface="Calibri"/>
              </a:rPr>
              <a:t>in</a:t>
            </a:r>
            <a:r>
              <a:rPr sz="2183" spc="39" dirty="0">
                <a:latin typeface="Calibri"/>
                <a:cs typeface="Calibri"/>
              </a:rPr>
              <a:t> </a:t>
            </a:r>
            <a:r>
              <a:rPr sz="2183" dirty="0">
                <a:latin typeface="Calibri"/>
                <a:cs typeface="Calibri"/>
              </a:rPr>
              <a:t>case</a:t>
            </a:r>
            <a:r>
              <a:rPr sz="2183" spc="31" dirty="0">
                <a:latin typeface="Calibri"/>
                <a:cs typeface="Calibri"/>
              </a:rPr>
              <a:t> </a:t>
            </a:r>
            <a:r>
              <a:rPr sz="2183" spc="-39" dirty="0">
                <a:latin typeface="Calibri"/>
                <a:cs typeface="Calibri"/>
              </a:rPr>
              <a:t>of </a:t>
            </a:r>
            <a:r>
              <a:rPr sz="2183" dirty="0">
                <a:latin typeface="Calibri"/>
                <a:cs typeface="Calibri"/>
              </a:rPr>
              <a:t>change</a:t>
            </a:r>
            <a:r>
              <a:rPr sz="2183" spc="47" dirty="0">
                <a:latin typeface="Calibri"/>
                <a:cs typeface="Calibri"/>
              </a:rPr>
              <a:t> </a:t>
            </a:r>
            <a:r>
              <a:rPr sz="2183" spc="-16" dirty="0">
                <a:latin typeface="Calibri"/>
                <a:cs typeface="Calibri"/>
              </a:rPr>
              <a:t>therein.</a:t>
            </a:r>
            <a:endParaRPr sz="2183">
              <a:latin typeface="Calibri"/>
              <a:cs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136653" y="1166833"/>
            <a:ext cx="3250565" cy="1275275"/>
          </a:xfrm>
          <a:custGeom>
            <a:avLst/>
            <a:gdLst/>
            <a:ahLst/>
            <a:cxnLst/>
            <a:rect l="l" t="t" r="r" b="b"/>
            <a:pathLst>
              <a:path w="2084704" h="817880">
                <a:moveTo>
                  <a:pt x="0" y="408749"/>
                </a:moveTo>
                <a:lnTo>
                  <a:pt x="2050" y="382899"/>
                </a:lnTo>
                <a:lnTo>
                  <a:pt x="8121" y="357477"/>
                </a:lnTo>
                <a:lnTo>
                  <a:pt x="31833" y="308105"/>
                </a:lnTo>
                <a:lnTo>
                  <a:pt x="70159" y="261017"/>
                </a:lnTo>
                <a:lnTo>
                  <a:pt x="122123" y="216595"/>
                </a:lnTo>
                <a:lnTo>
                  <a:pt x="186747" y="175223"/>
                </a:lnTo>
                <a:lnTo>
                  <a:pt x="223502" y="155800"/>
                </a:lnTo>
                <a:lnTo>
                  <a:pt x="263055" y="137284"/>
                </a:lnTo>
                <a:lnTo>
                  <a:pt x="305285" y="119721"/>
                </a:lnTo>
                <a:lnTo>
                  <a:pt x="350070" y="103160"/>
                </a:lnTo>
                <a:lnTo>
                  <a:pt x="397287" y="87648"/>
                </a:lnTo>
                <a:lnTo>
                  <a:pt x="446815" y="73235"/>
                </a:lnTo>
                <a:lnTo>
                  <a:pt x="498531" y="59967"/>
                </a:lnTo>
                <a:lnTo>
                  <a:pt x="552313" y="47892"/>
                </a:lnTo>
                <a:lnTo>
                  <a:pt x="608039" y="37058"/>
                </a:lnTo>
                <a:lnTo>
                  <a:pt x="665588" y="27513"/>
                </a:lnTo>
                <a:lnTo>
                  <a:pt x="724836" y="19306"/>
                </a:lnTo>
                <a:lnTo>
                  <a:pt x="785662" y="12483"/>
                </a:lnTo>
                <a:lnTo>
                  <a:pt x="847943" y="7093"/>
                </a:lnTo>
                <a:lnTo>
                  <a:pt x="911558" y="3184"/>
                </a:lnTo>
                <a:lnTo>
                  <a:pt x="976385" y="804"/>
                </a:lnTo>
                <a:lnTo>
                  <a:pt x="1042301" y="0"/>
                </a:lnTo>
                <a:lnTo>
                  <a:pt x="1108219" y="804"/>
                </a:lnTo>
                <a:lnTo>
                  <a:pt x="1173046" y="3184"/>
                </a:lnTo>
                <a:lnTo>
                  <a:pt x="1236663" y="7093"/>
                </a:lnTo>
                <a:lnTo>
                  <a:pt x="1298945" y="12483"/>
                </a:lnTo>
                <a:lnTo>
                  <a:pt x="1359771" y="19306"/>
                </a:lnTo>
                <a:lnTo>
                  <a:pt x="1419020" y="27513"/>
                </a:lnTo>
                <a:lnTo>
                  <a:pt x="1476569" y="37058"/>
                </a:lnTo>
                <a:lnTo>
                  <a:pt x="1532295" y="47892"/>
                </a:lnTo>
                <a:lnTo>
                  <a:pt x="1586077" y="59967"/>
                </a:lnTo>
                <a:lnTo>
                  <a:pt x="1637793" y="73235"/>
                </a:lnTo>
                <a:lnTo>
                  <a:pt x="1687320" y="87648"/>
                </a:lnTo>
                <a:lnTo>
                  <a:pt x="1734537" y="103160"/>
                </a:lnTo>
                <a:lnTo>
                  <a:pt x="1779322" y="119721"/>
                </a:lnTo>
                <a:lnTo>
                  <a:pt x="1821552" y="137284"/>
                </a:lnTo>
                <a:lnTo>
                  <a:pt x="1861105" y="155800"/>
                </a:lnTo>
                <a:lnTo>
                  <a:pt x="1897859" y="175223"/>
                </a:lnTo>
                <a:lnTo>
                  <a:pt x="1931692" y="195504"/>
                </a:lnTo>
                <a:lnTo>
                  <a:pt x="1990107" y="238449"/>
                </a:lnTo>
                <a:lnTo>
                  <a:pt x="2035373" y="284252"/>
                </a:lnTo>
                <a:lnTo>
                  <a:pt x="2066514" y="332530"/>
                </a:lnTo>
                <a:lnTo>
                  <a:pt x="2082552" y="382899"/>
                </a:lnTo>
                <a:lnTo>
                  <a:pt x="2084603" y="408749"/>
                </a:lnTo>
                <a:lnTo>
                  <a:pt x="2082552" y="434599"/>
                </a:lnTo>
                <a:lnTo>
                  <a:pt x="2066514" y="484968"/>
                </a:lnTo>
                <a:lnTo>
                  <a:pt x="2035373" y="533246"/>
                </a:lnTo>
                <a:lnTo>
                  <a:pt x="1990107" y="579049"/>
                </a:lnTo>
                <a:lnTo>
                  <a:pt x="1931692" y="621994"/>
                </a:lnTo>
                <a:lnTo>
                  <a:pt x="1897859" y="642275"/>
                </a:lnTo>
                <a:lnTo>
                  <a:pt x="1861105" y="661698"/>
                </a:lnTo>
                <a:lnTo>
                  <a:pt x="1821552" y="680214"/>
                </a:lnTo>
                <a:lnTo>
                  <a:pt x="1779322" y="697777"/>
                </a:lnTo>
                <a:lnTo>
                  <a:pt x="1734537" y="714338"/>
                </a:lnTo>
                <a:lnTo>
                  <a:pt x="1687320" y="729850"/>
                </a:lnTo>
                <a:lnTo>
                  <a:pt x="1637793" y="744263"/>
                </a:lnTo>
                <a:lnTo>
                  <a:pt x="1586077" y="757531"/>
                </a:lnTo>
                <a:lnTo>
                  <a:pt x="1532295" y="769606"/>
                </a:lnTo>
                <a:lnTo>
                  <a:pt x="1476569" y="780440"/>
                </a:lnTo>
                <a:lnTo>
                  <a:pt x="1419020" y="789985"/>
                </a:lnTo>
                <a:lnTo>
                  <a:pt x="1359771" y="798192"/>
                </a:lnTo>
                <a:lnTo>
                  <a:pt x="1298945" y="805015"/>
                </a:lnTo>
                <a:lnTo>
                  <a:pt x="1236663" y="810405"/>
                </a:lnTo>
                <a:lnTo>
                  <a:pt x="1173046" y="814314"/>
                </a:lnTo>
                <a:lnTo>
                  <a:pt x="1108219" y="816694"/>
                </a:lnTo>
                <a:lnTo>
                  <a:pt x="1042301" y="817499"/>
                </a:lnTo>
                <a:lnTo>
                  <a:pt x="976385" y="816694"/>
                </a:lnTo>
                <a:lnTo>
                  <a:pt x="911558" y="814314"/>
                </a:lnTo>
                <a:lnTo>
                  <a:pt x="847943" y="810405"/>
                </a:lnTo>
                <a:lnTo>
                  <a:pt x="785662" y="805015"/>
                </a:lnTo>
                <a:lnTo>
                  <a:pt x="724836" y="798192"/>
                </a:lnTo>
                <a:lnTo>
                  <a:pt x="665588" y="789985"/>
                </a:lnTo>
                <a:lnTo>
                  <a:pt x="608039" y="780440"/>
                </a:lnTo>
                <a:lnTo>
                  <a:pt x="552313" y="769606"/>
                </a:lnTo>
                <a:lnTo>
                  <a:pt x="498531" y="757531"/>
                </a:lnTo>
                <a:lnTo>
                  <a:pt x="446815" y="744263"/>
                </a:lnTo>
                <a:lnTo>
                  <a:pt x="397287" y="729850"/>
                </a:lnTo>
                <a:lnTo>
                  <a:pt x="350070" y="714338"/>
                </a:lnTo>
                <a:lnTo>
                  <a:pt x="305285" y="697777"/>
                </a:lnTo>
                <a:lnTo>
                  <a:pt x="263055" y="680214"/>
                </a:lnTo>
                <a:lnTo>
                  <a:pt x="223502" y="661698"/>
                </a:lnTo>
                <a:lnTo>
                  <a:pt x="186747" y="642275"/>
                </a:lnTo>
                <a:lnTo>
                  <a:pt x="152914" y="621994"/>
                </a:lnTo>
                <a:lnTo>
                  <a:pt x="94497" y="579049"/>
                </a:lnTo>
                <a:lnTo>
                  <a:pt x="49230" y="533246"/>
                </a:lnTo>
                <a:lnTo>
                  <a:pt x="18089" y="484968"/>
                </a:lnTo>
                <a:lnTo>
                  <a:pt x="2050" y="434599"/>
                </a:lnTo>
                <a:lnTo>
                  <a:pt x="0" y="408749"/>
                </a:lnTo>
                <a:close/>
              </a:path>
            </a:pathLst>
          </a:custGeom>
          <a:ln w="57150">
            <a:solidFill>
              <a:srgbClr val="FF0000"/>
            </a:solidFill>
            <a:prstDash val="lgDash"/>
          </a:ln>
        </p:spPr>
        <p:txBody>
          <a:bodyPr wrap="square" lIns="0" tIns="0" rIns="0" bIns="0" rtlCol="0"/>
          <a:lstStyle/>
          <a:p>
            <a:endParaRPr sz="2807"/>
          </a:p>
        </p:txBody>
      </p:sp>
      <p:sp>
        <p:nvSpPr>
          <p:cNvPr id="41" name="object 41"/>
          <p:cNvSpPr txBox="1"/>
          <p:nvPr/>
        </p:nvSpPr>
        <p:spPr>
          <a:xfrm>
            <a:off x="13893922" y="5545500"/>
            <a:ext cx="3930778" cy="2780058"/>
          </a:xfrm>
          <a:prstGeom prst="rect">
            <a:avLst/>
          </a:prstGeom>
          <a:solidFill>
            <a:srgbClr val="DBDBDB"/>
          </a:solidFill>
          <a:ln w="9525">
            <a:solidFill>
              <a:srgbClr val="002060"/>
            </a:solidFill>
          </a:ln>
        </p:spPr>
        <p:txBody>
          <a:bodyPr vert="horz" wrap="square" lIns="0" tIns="48516" rIns="0" bIns="0" rtlCol="0">
            <a:spAutoFit/>
          </a:bodyPr>
          <a:lstStyle/>
          <a:p>
            <a:pPr marL="588115" marR="290097" indent="-418809">
              <a:lnSpc>
                <a:spcPct val="102000"/>
              </a:lnSpc>
              <a:spcBef>
                <a:spcPts val="382"/>
              </a:spcBef>
              <a:buFont typeface="Arial"/>
              <a:buChar char="•"/>
              <a:tabLst>
                <a:tab pos="588115" algn="l"/>
              </a:tabLst>
            </a:pPr>
            <a:r>
              <a:rPr sz="1871" b="1" dirty="0">
                <a:latin typeface="Calibri"/>
                <a:cs typeface="Calibri"/>
              </a:rPr>
              <a:t>Manufacture</a:t>
            </a:r>
            <a:r>
              <a:rPr sz="1871" b="1" spc="8" dirty="0">
                <a:latin typeface="Calibri"/>
                <a:cs typeface="Calibri"/>
              </a:rPr>
              <a:t> </a:t>
            </a:r>
            <a:r>
              <a:rPr sz="1871" b="1" dirty="0">
                <a:latin typeface="Calibri"/>
                <a:cs typeface="Calibri"/>
              </a:rPr>
              <a:t>and</a:t>
            </a:r>
            <a:r>
              <a:rPr sz="1871" b="1" spc="16" dirty="0">
                <a:latin typeface="Calibri"/>
                <a:cs typeface="Calibri"/>
              </a:rPr>
              <a:t> </a:t>
            </a:r>
            <a:r>
              <a:rPr sz="1871" b="1" spc="-31" dirty="0">
                <a:latin typeface="Calibri"/>
                <a:cs typeface="Calibri"/>
              </a:rPr>
              <a:t>Other </a:t>
            </a:r>
            <a:r>
              <a:rPr sz="1871" b="1" dirty="0">
                <a:latin typeface="Calibri"/>
                <a:cs typeface="Calibri"/>
              </a:rPr>
              <a:t>Operations</a:t>
            </a:r>
            <a:r>
              <a:rPr sz="1871" b="1" spc="-16" dirty="0">
                <a:latin typeface="Calibri"/>
                <a:cs typeface="Calibri"/>
              </a:rPr>
              <a:t> </a:t>
            </a:r>
            <a:r>
              <a:rPr sz="1871" b="1" dirty="0">
                <a:latin typeface="Calibri"/>
                <a:cs typeface="Calibri"/>
              </a:rPr>
              <a:t>in</a:t>
            </a:r>
            <a:r>
              <a:rPr sz="1871" b="1" spc="-16" dirty="0">
                <a:latin typeface="Calibri"/>
                <a:cs typeface="Calibri"/>
              </a:rPr>
              <a:t> </a:t>
            </a:r>
            <a:r>
              <a:rPr sz="1871" b="1" dirty="0">
                <a:latin typeface="Calibri"/>
                <a:cs typeface="Calibri"/>
              </a:rPr>
              <a:t>Warehouse</a:t>
            </a:r>
            <a:r>
              <a:rPr sz="1871" b="1" spc="-8" dirty="0">
                <a:latin typeface="Calibri"/>
                <a:cs typeface="Calibri"/>
              </a:rPr>
              <a:t> </a:t>
            </a:r>
            <a:r>
              <a:rPr sz="1871" b="1" spc="-31" dirty="0">
                <a:latin typeface="Calibri"/>
                <a:cs typeface="Calibri"/>
              </a:rPr>
              <a:t>(No. </a:t>
            </a:r>
            <a:r>
              <a:rPr sz="1871" b="1" dirty="0">
                <a:latin typeface="Calibri"/>
                <a:cs typeface="Calibri"/>
              </a:rPr>
              <a:t>2) Regulations, 2019</a:t>
            </a:r>
            <a:r>
              <a:rPr sz="1871" b="1" spc="8" dirty="0">
                <a:latin typeface="Calibri"/>
                <a:cs typeface="Calibri"/>
              </a:rPr>
              <a:t> </a:t>
            </a:r>
            <a:r>
              <a:rPr sz="1871" b="1" dirty="0">
                <a:latin typeface="Calibri"/>
                <a:cs typeface="Calibri"/>
              </a:rPr>
              <a:t>–</a:t>
            </a:r>
            <a:r>
              <a:rPr sz="1871" b="1" spc="8" dirty="0">
                <a:latin typeface="Calibri"/>
                <a:cs typeface="Calibri"/>
              </a:rPr>
              <a:t> </a:t>
            </a:r>
            <a:r>
              <a:rPr sz="1871" b="1" spc="-31" dirty="0">
                <a:latin typeface="Calibri"/>
                <a:cs typeface="Calibri"/>
              </a:rPr>
              <a:t>FORM</a:t>
            </a:r>
            <a:endParaRPr sz="1871">
              <a:latin typeface="Calibri"/>
              <a:cs typeface="Calibri"/>
            </a:endParaRPr>
          </a:p>
          <a:p>
            <a:pPr marL="588115">
              <a:spcBef>
                <a:spcPts val="47"/>
              </a:spcBef>
            </a:pPr>
            <a:r>
              <a:rPr sz="1871" b="1" dirty="0">
                <a:latin typeface="Calibri"/>
                <a:cs typeface="Calibri"/>
              </a:rPr>
              <a:t>-(See</a:t>
            </a:r>
            <a:r>
              <a:rPr sz="1871" b="1" spc="39" dirty="0">
                <a:latin typeface="Calibri"/>
                <a:cs typeface="Calibri"/>
              </a:rPr>
              <a:t> </a:t>
            </a:r>
            <a:r>
              <a:rPr sz="1871" b="1" dirty="0">
                <a:latin typeface="Calibri"/>
                <a:cs typeface="Calibri"/>
              </a:rPr>
              <a:t>clause</a:t>
            </a:r>
            <a:r>
              <a:rPr sz="1871" b="1" spc="39" dirty="0">
                <a:latin typeface="Calibri"/>
                <a:cs typeface="Calibri"/>
              </a:rPr>
              <a:t> </a:t>
            </a:r>
            <a:r>
              <a:rPr sz="1871" b="1" dirty="0">
                <a:latin typeface="Calibri"/>
                <a:cs typeface="Calibri"/>
              </a:rPr>
              <a:t>(iv)</a:t>
            </a:r>
            <a:r>
              <a:rPr sz="1871" b="1" spc="39" dirty="0">
                <a:latin typeface="Calibri"/>
                <a:cs typeface="Calibri"/>
              </a:rPr>
              <a:t> </a:t>
            </a:r>
            <a:r>
              <a:rPr sz="1871" b="1" spc="-39" dirty="0">
                <a:latin typeface="Calibri"/>
                <a:cs typeface="Calibri"/>
              </a:rPr>
              <a:t>of</a:t>
            </a:r>
            <a:endParaRPr sz="1871">
              <a:latin typeface="Calibri"/>
              <a:cs typeface="Calibri"/>
            </a:endParaRPr>
          </a:p>
          <a:p>
            <a:pPr marL="588115">
              <a:spcBef>
                <a:spcPts val="39"/>
              </a:spcBef>
            </a:pPr>
            <a:r>
              <a:rPr sz="1871" b="1" dirty="0">
                <a:latin typeface="Calibri"/>
                <a:cs typeface="Calibri"/>
              </a:rPr>
              <a:t>sub-regulation (1) of </a:t>
            </a:r>
            <a:r>
              <a:rPr sz="1871" b="1" spc="-16" dirty="0">
                <a:latin typeface="Calibri"/>
                <a:cs typeface="Calibri"/>
              </a:rPr>
              <a:t>regulation</a:t>
            </a:r>
            <a:endParaRPr sz="1871">
              <a:latin typeface="Calibri"/>
              <a:cs typeface="Calibri"/>
            </a:endParaRPr>
          </a:p>
          <a:p>
            <a:pPr marL="588115">
              <a:spcBef>
                <a:spcPts val="47"/>
              </a:spcBef>
            </a:pPr>
            <a:r>
              <a:rPr sz="1871" b="1" dirty="0">
                <a:latin typeface="Calibri"/>
                <a:cs typeface="Calibri"/>
              </a:rPr>
              <a:t>2)</a:t>
            </a:r>
            <a:r>
              <a:rPr sz="1871" b="1" spc="8" dirty="0">
                <a:latin typeface="Calibri"/>
                <a:cs typeface="Calibri"/>
              </a:rPr>
              <a:t> </a:t>
            </a:r>
            <a:r>
              <a:rPr sz="1871" b="1" dirty="0">
                <a:latin typeface="Calibri"/>
                <a:cs typeface="Calibri"/>
              </a:rPr>
              <a:t>Part</a:t>
            </a:r>
            <a:r>
              <a:rPr sz="1871" b="1" spc="16" dirty="0">
                <a:latin typeface="Calibri"/>
                <a:cs typeface="Calibri"/>
              </a:rPr>
              <a:t> </a:t>
            </a:r>
            <a:r>
              <a:rPr sz="1871" b="1" dirty="0">
                <a:latin typeface="Calibri"/>
                <a:cs typeface="Calibri"/>
              </a:rPr>
              <a:t>A/</a:t>
            </a:r>
            <a:r>
              <a:rPr sz="1871" b="1" spc="16" dirty="0">
                <a:latin typeface="Calibri"/>
                <a:cs typeface="Calibri"/>
              </a:rPr>
              <a:t> </a:t>
            </a:r>
            <a:r>
              <a:rPr sz="1871" b="1" dirty="0">
                <a:latin typeface="Calibri"/>
                <a:cs typeface="Calibri"/>
              </a:rPr>
              <a:t>Part</a:t>
            </a:r>
            <a:r>
              <a:rPr sz="1871" b="1" spc="16" dirty="0">
                <a:latin typeface="Calibri"/>
                <a:cs typeface="Calibri"/>
              </a:rPr>
              <a:t> </a:t>
            </a:r>
            <a:r>
              <a:rPr sz="1871" b="1" spc="-78" dirty="0">
                <a:latin typeface="Calibri"/>
                <a:cs typeface="Calibri"/>
              </a:rPr>
              <a:t>B</a:t>
            </a:r>
            <a:endParaRPr sz="1871">
              <a:latin typeface="Calibri"/>
              <a:cs typeface="Calibri"/>
            </a:endParaRPr>
          </a:p>
          <a:p>
            <a:pPr marL="588115" marR="673263" indent="-418809">
              <a:lnSpc>
                <a:spcPct val="102000"/>
              </a:lnSpc>
              <a:spcBef>
                <a:spcPts val="936"/>
              </a:spcBef>
              <a:buFont typeface="Arial"/>
              <a:buChar char="•"/>
              <a:tabLst>
                <a:tab pos="588115" algn="l"/>
              </a:tabLst>
            </a:pPr>
            <a:r>
              <a:rPr sz="1871" b="1" dirty="0">
                <a:latin typeface="Calibri"/>
                <a:cs typeface="Calibri"/>
              </a:rPr>
              <a:t>Annexure</a:t>
            </a:r>
            <a:r>
              <a:rPr sz="1871" b="1" spc="8" dirty="0">
                <a:latin typeface="Calibri"/>
                <a:cs typeface="Calibri"/>
              </a:rPr>
              <a:t> </a:t>
            </a:r>
            <a:r>
              <a:rPr sz="1871" b="1" dirty="0">
                <a:latin typeface="Calibri"/>
                <a:cs typeface="Calibri"/>
              </a:rPr>
              <a:t>B</a:t>
            </a:r>
            <a:r>
              <a:rPr sz="1871" b="1" spc="8" dirty="0">
                <a:latin typeface="Calibri"/>
                <a:cs typeface="Calibri"/>
              </a:rPr>
              <a:t> </a:t>
            </a:r>
            <a:r>
              <a:rPr sz="1871" b="1" dirty="0">
                <a:latin typeface="Calibri"/>
                <a:cs typeface="Calibri"/>
              </a:rPr>
              <a:t>&amp;</a:t>
            </a:r>
            <a:r>
              <a:rPr sz="1871" b="1" spc="8" dirty="0">
                <a:latin typeface="Calibri"/>
                <a:cs typeface="Calibri"/>
              </a:rPr>
              <a:t> </a:t>
            </a:r>
            <a:r>
              <a:rPr sz="1871" b="1" dirty="0">
                <a:latin typeface="Calibri"/>
                <a:cs typeface="Calibri"/>
              </a:rPr>
              <a:t>C</a:t>
            </a:r>
            <a:r>
              <a:rPr sz="1871" b="1" spc="16" dirty="0">
                <a:latin typeface="Calibri"/>
                <a:cs typeface="Calibri"/>
              </a:rPr>
              <a:t> </a:t>
            </a:r>
            <a:r>
              <a:rPr sz="1871" b="1" dirty="0">
                <a:latin typeface="Calibri"/>
                <a:cs typeface="Calibri"/>
              </a:rPr>
              <a:t>to</a:t>
            </a:r>
            <a:r>
              <a:rPr sz="1871" b="1" spc="8" dirty="0">
                <a:latin typeface="Calibri"/>
                <a:cs typeface="Calibri"/>
              </a:rPr>
              <a:t> </a:t>
            </a:r>
            <a:r>
              <a:rPr sz="1871" b="1" spc="-16" dirty="0">
                <a:latin typeface="Calibri"/>
                <a:cs typeface="Calibri"/>
              </a:rPr>
              <a:t>Circular </a:t>
            </a:r>
            <a:r>
              <a:rPr sz="1871" b="1" dirty="0">
                <a:latin typeface="Calibri"/>
                <a:cs typeface="Calibri"/>
              </a:rPr>
              <a:t>34/2019-</a:t>
            </a:r>
            <a:r>
              <a:rPr sz="1871" b="1" spc="8" dirty="0">
                <a:latin typeface="Calibri"/>
                <a:cs typeface="Calibri"/>
              </a:rPr>
              <a:t> </a:t>
            </a:r>
            <a:r>
              <a:rPr sz="1871" b="1" dirty="0">
                <a:latin typeface="Calibri"/>
                <a:cs typeface="Calibri"/>
              </a:rPr>
              <a:t>Cus., dated</a:t>
            </a:r>
            <a:r>
              <a:rPr sz="1871" b="1" spc="8" dirty="0">
                <a:latin typeface="Calibri"/>
                <a:cs typeface="Calibri"/>
              </a:rPr>
              <a:t> </a:t>
            </a:r>
            <a:r>
              <a:rPr sz="1871" b="1" spc="-39" dirty="0">
                <a:latin typeface="Calibri"/>
                <a:cs typeface="Calibri"/>
              </a:rPr>
              <a:t>1</a:t>
            </a:r>
            <a:r>
              <a:rPr sz="1871" b="1" spc="-58" baseline="31250" dirty="0">
                <a:latin typeface="Calibri"/>
                <a:cs typeface="Calibri"/>
              </a:rPr>
              <a:t>st</a:t>
            </a:r>
            <a:r>
              <a:rPr sz="1871" b="1" spc="1169" baseline="31250" dirty="0">
                <a:latin typeface="Calibri"/>
                <a:cs typeface="Calibri"/>
              </a:rPr>
              <a:t> </a:t>
            </a:r>
            <a:r>
              <a:rPr sz="1871" b="1" dirty="0">
                <a:latin typeface="Calibri"/>
                <a:cs typeface="Calibri"/>
              </a:rPr>
              <a:t>October</a:t>
            </a:r>
            <a:r>
              <a:rPr sz="1871" b="1" spc="16" dirty="0">
                <a:latin typeface="Calibri"/>
                <a:cs typeface="Calibri"/>
              </a:rPr>
              <a:t> </a:t>
            </a:r>
            <a:r>
              <a:rPr sz="1871" b="1" spc="-31" dirty="0">
                <a:latin typeface="Calibri"/>
                <a:cs typeface="Calibri"/>
              </a:rPr>
              <a:t>2019</a:t>
            </a:r>
            <a:endParaRPr sz="1871">
              <a:latin typeface="Calibri"/>
              <a:cs typeface="Calibri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xfrm>
            <a:off x="11075490" y="6466776"/>
            <a:ext cx="243613" cy="1778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defPPr>
              <a:defRPr kern="0"/>
            </a:defPPr>
            <a:lvl1pPr>
              <a:defRPr sz="1200" b="0" i="0">
                <a:solidFill>
                  <a:srgbClr val="888888"/>
                </a:solidFill>
                <a:latin typeface="Calibri"/>
                <a:cs typeface="Calibri"/>
              </a:defRPr>
            </a:lvl1pPr>
          </a:lstStyle>
          <a:p>
            <a:pPr marL="114935">
              <a:lnSpc>
                <a:spcPts val="1240"/>
              </a:lnSpc>
            </a:pPr>
            <a:fld id="{81D60167-4931-47E6-BA6A-407CBD079E47}" type="slidenum">
              <a:rPr lang="en-IN" spc="-50" smtClean="0"/>
              <a:pPr marL="114935">
                <a:lnSpc>
                  <a:spcPts val="1240"/>
                </a:lnSpc>
              </a:pPr>
              <a:t>30</a:t>
            </a:fld>
            <a:endParaRPr spc="-39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46B1EC-F900-139B-9E13-FD02B25103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D89188E-F2A9-9693-8D17-F23B61A65D3A}"/>
              </a:ext>
            </a:extLst>
          </p:cNvPr>
          <p:cNvSpPr/>
          <p:nvPr/>
        </p:nvSpPr>
        <p:spPr>
          <a:xfrm>
            <a:off x="0" y="-587101"/>
            <a:ext cx="19028569" cy="3577309"/>
          </a:xfrm>
          <a:prstGeom prst="rect">
            <a:avLst/>
          </a:prstGeom>
          <a:solidFill>
            <a:srgbClr val="1017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528" dirty="0"/>
          </a:p>
        </p:txBody>
      </p:sp>
      <p:pic>
        <p:nvPicPr>
          <p:cNvPr id="30" name="Picture 2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5764CB16-8E2E-EB5B-1933-2DD3E3C082B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9053" y="-847527"/>
            <a:ext cx="4449023" cy="39717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6529C139-FB95-00D4-E045-24C4CF006178}"/>
              </a:ext>
            </a:extLst>
          </p:cNvPr>
          <p:cNvCxnSpPr>
            <a:cxnSpLocks/>
          </p:cNvCxnSpPr>
          <p:nvPr/>
        </p:nvCxnSpPr>
        <p:spPr>
          <a:xfrm>
            <a:off x="-1" y="2603500"/>
            <a:ext cx="19010314" cy="41664"/>
          </a:xfrm>
          <a:prstGeom prst="line">
            <a:avLst/>
          </a:prstGeom>
          <a:ln>
            <a:solidFill>
              <a:srgbClr val="6AC6A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6">
            <a:extLst>
              <a:ext uri="{FF2B5EF4-FFF2-40B4-BE49-F238E27FC236}">
                <a16:creationId xmlns:a16="http://schemas.microsoft.com/office/drawing/2014/main" id="{0CA1784F-2696-E728-604F-89FEBADE6734}"/>
              </a:ext>
            </a:extLst>
          </p:cNvPr>
          <p:cNvSpPr txBox="1"/>
          <p:nvPr/>
        </p:nvSpPr>
        <p:spPr>
          <a:xfrm>
            <a:off x="558859" y="517173"/>
            <a:ext cx="13443572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IN" sz="4400" b="1" dirty="0">
                <a:solidFill>
                  <a:srgbClr val="6AC6AC"/>
                </a:solidFill>
                <a:latin typeface="Palatino Linotype"/>
                <a:ea typeface="Palatino Linotype"/>
                <a:cs typeface="Palatino Linotype"/>
                <a:sym typeface="Palatino Linotype"/>
              </a:rPr>
              <a:t>Comparison With Other Schemes </a:t>
            </a:r>
          </a:p>
          <a:p>
            <a:endParaRPr lang="en-US" sz="4400" spc="2186" dirty="0">
              <a:solidFill>
                <a:srgbClr val="6AC6AC"/>
              </a:solidFill>
              <a:latin typeface="Open Sauce Medium"/>
              <a:ea typeface="Open Sauce Medium"/>
              <a:cs typeface="Open Sauce Medium"/>
              <a:sym typeface="Open Sauce Medium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3592C94E-2B22-6591-A10E-A21A2C76C5CD}"/>
              </a:ext>
            </a:extLst>
          </p:cNvPr>
          <p:cNvSpPr txBox="1"/>
          <p:nvPr/>
        </p:nvSpPr>
        <p:spPr>
          <a:xfrm>
            <a:off x="558348" y="1760572"/>
            <a:ext cx="1252830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000" spc="100" dirty="0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3F03FF9-DF64-3542-0983-B66165B78655}"/>
              </a:ext>
            </a:extLst>
          </p:cNvPr>
          <p:cNvSpPr txBox="1"/>
          <p:nvPr/>
        </p:nvSpPr>
        <p:spPr>
          <a:xfrm>
            <a:off x="1236718" y="3890777"/>
            <a:ext cx="15773400" cy="658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90805" algn="r">
              <a:lnSpc>
                <a:spcPts val="2050"/>
              </a:lnSpc>
              <a:spcBef>
                <a:spcPts val="360"/>
              </a:spcBef>
            </a:pPr>
            <a:r>
              <a:rPr lang="en-US" sz="2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65A: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Goods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brought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operations</a:t>
            </a:r>
            <a:r>
              <a:rPr lang="en-US"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warehouse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ordinarily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paid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certain taxes-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Section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130</a:t>
            </a:r>
            <a:r>
              <a:rPr lang="en-US"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Finance</a:t>
            </a:r>
            <a:r>
              <a:rPr lang="en-US"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Act,</a:t>
            </a:r>
            <a:r>
              <a:rPr lang="en-US"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2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2" name="Google Shape;346;p38">
            <a:extLst>
              <a:ext uri="{FF2B5EF4-FFF2-40B4-BE49-F238E27FC236}">
                <a16:creationId xmlns:a16="http://schemas.microsoft.com/office/drawing/2014/main" id="{91639D2F-9F0E-238D-BBA7-016FE7E5CDAC}"/>
              </a:ext>
            </a:extLst>
          </p:cNvPr>
          <p:cNvSpPr txBox="1">
            <a:spLocks/>
          </p:cNvSpPr>
          <p:nvPr/>
        </p:nvSpPr>
        <p:spPr>
          <a:xfrm>
            <a:off x="0" y="4250820"/>
            <a:ext cx="18773141" cy="4900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862668" indent="-862668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805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69114" indent="-718890" algn="l" defTabSz="230044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704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875559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603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025783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5176007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6326231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476454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26678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776902" indent="-575112" algn="l" defTabSz="230044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503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577" lvl="0" indent="-228577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Noto Sans Symbols"/>
              <a:buChar char="⮚"/>
            </a:pPr>
            <a:endParaRPr lang="en-US" sz="4000" dirty="0">
              <a:latin typeface="+mj-lt"/>
            </a:endParaRPr>
          </a:p>
          <a:p>
            <a:pPr marL="0" lvl="0" indent="0" algn="just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</a:pPr>
            <a:endParaRPr lang="en-US" sz="800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D2DADF02-FD22-F5ED-3C4B-CEEBB0A886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106631"/>
              </p:ext>
            </p:extLst>
          </p:nvPr>
        </p:nvGraphicFramePr>
        <p:xfrm>
          <a:off x="568984" y="3753982"/>
          <a:ext cx="17939204" cy="5270565"/>
        </p:xfrm>
        <a:graphic>
          <a:graphicData uri="http://schemas.openxmlformats.org/drawingml/2006/table">
            <a:tbl>
              <a:tblPr>
                <a:tableStyleId>{3B4B98B0-60AC-42C2-AFA5-B58CD77FA1E5}</a:tableStyleId>
              </a:tblPr>
              <a:tblGrid>
                <a:gridCol w="4484801">
                  <a:extLst>
                    <a:ext uri="{9D8B030D-6E8A-4147-A177-3AD203B41FA5}">
                      <a16:colId xmlns:a16="http://schemas.microsoft.com/office/drawing/2014/main" val="4009249609"/>
                    </a:ext>
                  </a:extLst>
                </a:gridCol>
                <a:gridCol w="4484801">
                  <a:extLst>
                    <a:ext uri="{9D8B030D-6E8A-4147-A177-3AD203B41FA5}">
                      <a16:colId xmlns:a16="http://schemas.microsoft.com/office/drawing/2014/main" val="2653216031"/>
                    </a:ext>
                  </a:extLst>
                </a:gridCol>
                <a:gridCol w="4484801">
                  <a:extLst>
                    <a:ext uri="{9D8B030D-6E8A-4147-A177-3AD203B41FA5}">
                      <a16:colId xmlns:a16="http://schemas.microsoft.com/office/drawing/2014/main" val="552481038"/>
                    </a:ext>
                  </a:extLst>
                </a:gridCol>
                <a:gridCol w="4484801">
                  <a:extLst>
                    <a:ext uri="{9D8B030D-6E8A-4147-A177-3AD203B41FA5}">
                      <a16:colId xmlns:a16="http://schemas.microsoft.com/office/drawing/2014/main" val="743996443"/>
                    </a:ext>
                  </a:extLst>
                </a:gridCol>
              </a:tblGrid>
              <a:tr h="781495">
                <a:tc>
                  <a:txBody>
                    <a:bodyPr/>
                    <a:lstStyle/>
                    <a:p>
                      <a:r>
                        <a:rPr lang="en-IN" sz="4500" b="1" dirty="0">
                          <a:solidFill>
                            <a:srgbClr val="10173A"/>
                          </a:solidFill>
                        </a:rPr>
                        <a:t>Feature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4500" b="1" dirty="0">
                          <a:solidFill>
                            <a:srgbClr val="10173A"/>
                          </a:solidFill>
                        </a:rPr>
                        <a:t>MOOWR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4500" b="1">
                          <a:solidFill>
                            <a:srgbClr val="10173A"/>
                          </a:solidFill>
                        </a:rPr>
                        <a:t>SEZ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4500" b="1" dirty="0">
                          <a:solidFill>
                            <a:srgbClr val="10173A"/>
                          </a:solidFill>
                        </a:rPr>
                        <a:t>EOU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38119534"/>
                  </a:ext>
                </a:extLst>
              </a:tr>
              <a:tr h="781495">
                <a:tc>
                  <a:txBody>
                    <a:bodyPr/>
                    <a:lstStyle/>
                    <a:p>
                      <a:r>
                        <a:rPr lang="en-IN" sz="4500" dirty="0">
                          <a:solidFill>
                            <a:srgbClr val="10173A"/>
                          </a:solidFill>
                        </a:rPr>
                        <a:t>Export Obligation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4500">
                          <a:solidFill>
                            <a:srgbClr val="10173A"/>
                          </a:solidFill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4500">
                          <a:solidFill>
                            <a:srgbClr val="10173A"/>
                          </a:solidFill>
                        </a:rPr>
                        <a:t>+</a:t>
                      </a:r>
                      <a:r>
                        <a:rPr lang="en-IN" sz="4500">
                          <a:solidFill>
                            <a:srgbClr val="10173A"/>
                          </a:solidFill>
                        </a:rPr>
                        <a:t>Net Forex</a:t>
                      </a:r>
                      <a:endParaRPr lang="en-IN" sz="4500" dirty="0">
                        <a:solidFill>
                          <a:srgbClr val="10173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4500">
                          <a:solidFill>
                            <a:srgbClr val="10173A"/>
                          </a:solidFill>
                        </a:rPr>
                        <a:t>+</a:t>
                      </a:r>
                      <a:r>
                        <a:rPr lang="en-IN" sz="4500">
                          <a:solidFill>
                            <a:srgbClr val="10173A"/>
                          </a:solidFill>
                        </a:rPr>
                        <a:t>Net Forex</a:t>
                      </a:r>
                      <a:endParaRPr lang="en-IN" sz="4500" dirty="0">
                        <a:solidFill>
                          <a:srgbClr val="10173A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26777327"/>
                  </a:ext>
                </a:extLst>
              </a:tr>
              <a:tr h="781495">
                <a:tc>
                  <a:txBody>
                    <a:bodyPr/>
                    <a:lstStyle/>
                    <a:p>
                      <a:r>
                        <a:rPr lang="en-IN" sz="4500" dirty="0">
                          <a:solidFill>
                            <a:srgbClr val="10173A"/>
                          </a:solidFill>
                        </a:rPr>
                        <a:t>Geographical Limit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4500" dirty="0">
                          <a:solidFill>
                            <a:srgbClr val="10173A"/>
                          </a:solidFill>
                        </a:rPr>
                        <a:t>None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4500" dirty="0">
                          <a:solidFill>
                            <a:srgbClr val="10173A"/>
                          </a:solidFill>
                        </a:rPr>
                        <a:t>Yes (Notified)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4500">
                          <a:solidFill>
                            <a:srgbClr val="10173A"/>
                          </a:solidFill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46001969"/>
                  </a:ext>
                </a:extLst>
              </a:tr>
              <a:tr h="781495">
                <a:tc>
                  <a:txBody>
                    <a:bodyPr/>
                    <a:lstStyle/>
                    <a:p>
                      <a:r>
                        <a:rPr lang="en-IN" sz="4500">
                          <a:solidFill>
                            <a:srgbClr val="10173A"/>
                          </a:solidFill>
                        </a:rPr>
                        <a:t>Duty Benefit</a:t>
                      </a:r>
                      <a:endParaRPr lang="en-IN" sz="4500" dirty="0">
                        <a:solidFill>
                          <a:srgbClr val="10173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4500">
                          <a:solidFill>
                            <a:srgbClr val="10173A"/>
                          </a:solidFill>
                        </a:rPr>
                        <a:t>Deferral +Waiver</a:t>
                      </a:r>
                      <a:endParaRPr lang="en-IN" sz="4500" dirty="0">
                        <a:solidFill>
                          <a:srgbClr val="10173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4500">
                          <a:solidFill>
                            <a:srgbClr val="10173A"/>
                          </a:solidFill>
                        </a:rPr>
                        <a:t>Waiver but not for Domestic</a:t>
                      </a:r>
                      <a:endParaRPr lang="en-IN" sz="4500" dirty="0">
                        <a:solidFill>
                          <a:srgbClr val="10173A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4500">
                          <a:solidFill>
                            <a:srgbClr val="10173A"/>
                          </a:solidFill>
                        </a:rPr>
                        <a:t>Waiver but not for Domestic</a:t>
                      </a:r>
                      <a:endParaRPr lang="en-IN" sz="4500" dirty="0">
                        <a:solidFill>
                          <a:srgbClr val="10173A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48258571"/>
                  </a:ext>
                </a:extLst>
              </a:tr>
              <a:tr h="781495">
                <a:tc>
                  <a:txBody>
                    <a:bodyPr/>
                    <a:lstStyle/>
                    <a:p>
                      <a:r>
                        <a:rPr lang="en-IN" sz="4500">
                          <a:solidFill>
                            <a:srgbClr val="10173A"/>
                          </a:solidFill>
                        </a:rPr>
                        <a:t>Domestic Supply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4500">
                          <a:solidFill>
                            <a:srgbClr val="10173A"/>
                          </a:solidFill>
                        </a:rPr>
                        <a:t>Allowed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4500">
                          <a:solidFill>
                            <a:srgbClr val="10173A"/>
                          </a:solidFill>
                        </a:rPr>
                        <a:t>Limited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IN" sz="4500" dirty="0">
                          <a:solidFill>
                            <a:srgbClr val="10173A"/>
                          </a:solidFill>
                        </a:rPr>
                        <a:t>Limited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66916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194436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7EE627-09C3-6E4B-2C2B-7C985D6356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59740F23-3376-DD36-6A90-2DDE74DEA3F8}"/>
              </a:ext>
            </a:extLst>
          </p:cNvPr>
          <p:cNvSpPr/>
          <p:nvPr/>
        </p:nvSpPr>
        <p:spPr>
          <a:xfrm>
            <a:off x="0" y="-1"/>
            <a:ext cx="19010313" cy="2975751"/>
          </a:xfrm>
          <a:prstGeom prst="rect">
            <a:avLst/>
          </a:prstGeom>
          <a:solidFill>
            <a:srgbClr val="1017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528" dirty="0"/>
          </a:p>
        </p:txBody>
      </p:sp>
      <p:pic>
        <p:nvPicPr>
          <p:cNvPr id="30" name="Picture 2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6122B688-A841-A3AC-5276-DC553A974B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432" y="-453039"/>
            <a:ext cx="4449023" cy="39717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4D057FC-2FBE-EF7C-1F1C-50FD82851C28}"/>
              </a:ext>
            </a:extLst>
          </p:cNvPr>
          <p:cNvCxnSpPr>
            <a:cxnSpLocks/>
          </p:cNvCxnSpPr>
          <p:nvPr/>
        </p:nvCxnSpPr>
        <p:spPr>
          <a:xfrm>
            <a:off x="-1" y="2638036"/>
            <a:ext cx="19010314" cy="41664"/>
          </a:xfrm>
          <a:prstGeom prst="line">
            <a:avLst/>
          </a:prstGeom>
          <a:ln>
            <a:solidFill>
              <a:srgbClr val="6AC6A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6">
            <a:extLst>
              <a:ext uri="{FF2B5EF4-FFF2-40B4-BE49-F238E27FC236}">
                <a16:creationId xmlns:a16="http://schemas.microsoft.com/office/drawing/2014/main" id="{1BA60B0E-2E81-2839-2D08-E770635BDD3C}"/>
              </a:ext>
            </a:extLst>
          </p:cNvPr>
          <p:cNvSpPr txBox="1"/>
          <p:nvPr/>
        </p:nvSpPr>
        <p:spPr>
          <a:xfrm>
            <a:off x="558859" y="517173"/>
            <a:ext cx="13443572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4615">
              <a:lnSpc>
                <a:spcPct val="100000"/>
              </a:lnSpc>
              <a:spcBef>
                <a:spcPts val="95"/>
              </a:spcBef>
            </a:pPr>
            <a:r>
              <a:rPr lang="en-US" sz="4800" spc="-10" dirty="0">
                <a:solidFill>
                  <a:srgbClr val="6AC6AC"/>
                </a:solidFill>
              </a:rPr>
              <a:t>Procedural</a:t>
            </a:r>
            <a:r>
              <a:rPr lang="en-US" sz="4800" spc="-70" dirty="0">
                <a:solidFill>
                  <a:srgbClr val="6AC6AC"/>
                </a:solidFill>
              </a:rPr>
              <a:t> </a:t>
            </a:r>
            <a:r>
              <a:rPr lang="en-US" sz="4800" dirty="0">
                <a:solidFill>
                  <a:srgbClr val="6AC6AC"/>
                </a:solidFill>
              </a:rPr>
              <a:t>Benefits</a:t>
            </a:r>
            <a:r>
              <a:rPr lang="en-US" sz="4800" spc="-90" dirty="0">
                <a:solidFill>
                  <a:srgbClr val="6AC6AC"/>
                </a:solidFill>
              </a:rPr>
              <a:t> </a:t>
            </a:r>
            <a:r>
              <a:rPr lang="en-US" sz="4800" dirty="0">
                <a:solidFill>
                  <a:srgbClr val="6AC6AC"/>
                </a:solidFill>
              </a:rPr>
              <a:t>under</a:t>
            </a:r>
            <a:r>
              <a:rPr lang="en-US" sz="4800" spc="-65" dirty="0">
                <a:solidFill>
                  <a:srgbClr val="6AC6AC"/>
                </a:solidFill>
              </a:rPr>
              <a:t> </a:t>
            </a:r>
            <a:r>
              <a:rPr lang="en-US" sz="4800" dirty="0">
                <a:solidFill>
                  <a:srgbClr val="6AC6AC"/>
                </a:solidFill>
              </a:rPr>
              <a:t>MOOWR</a:t>
            </a:r>
            <a:r>
              <a:rPr lang="en-US" sz="4800" spc="-95" dirty="0">
                <a:solidFill>
                  <a:srgbClr val="6AC6AC"/>
                </a:solidFill>
              </a:rPr>
              <a:t> </a:t>
            </a:r>
            <a:r>
              <a:rPr lang="en-US" sz="4800" dirty="0">
                <a:solidFill>
                  <a:srgbClr val="6AC6AC"/>
                </a:solidFill>
              </a:rPr>
              <a:t>as</a:t>
            </a:r>
            <a:r>
              <a:rPr lang="en-US" sz="4800" spc="-90" dirty="0">
                <a:solidFill>
                  <a:srgbClr val="6AC6AC"/>
                </a:solidFill>
              </a:rPr>
              <a:t> </a:t>
            </a:r>
            <a:r>
              <a:rPr lang="en-US" sz="4800" dirty="0">
                <a:solidFill>
                  <a:srgbClr val="6AC6AC"/>
                </a:solidFill>
              </a:rPr>
              <a:t>compared</a:t>
            </a:r>
            <a:r>
              <a:rPr lang="en-US" sz="4800" spc="-80" dirty="0">
                <a:solidFill>
                  <a:srgbClr val="6AC6AC"/>
                </a:solidFill>
              </a:rPr>
              <a:t> </a:t>
            </a:r>
            <a:r>
              <a:rPr lang="en-US" sz="4800" spc="-20" dirty="0">
                <a:solidFill>
                  <a:srgbClr val="6AC6AC"/>
                </a:solidFill>
              </a:rPr>
              <a:t>with</a:t>
            </a:r>
          </a:p>
          <a:p>
            <a:pPr marL="12700">
              <a:lnSpc>
                <a:spcPct val="100000"/>
              </a:lnSpc>
              <a:tabLst>
                <a:tab pos="8371205" algn="l"/>
              </a:tabLst>
            </a:pPr>
            <a:r>
              <a:rPr lang="en-US" sz="4800" dirty="0">
                <a:solidFill>
                  <a:srgbClr val="6AC6AC"/>
                </a:solidFill>
                <a:uFill>
                  <a:solidFill>
                    <a:srgbClr val="D8D8D8"/>
                  </a:solidFill>
                </a:uFill>
              </a:rPr>
              <a:t>AA</a:t>
            </a:r>
            <a:r>
              <a:rPr lang="en-US" sz="4800" spc="-20" dirty="0">
                <a:solidFill>
                  <a:srgbClr val="6AC6AC"/>
                </a:solidFill>
                <a:uFill>
                  <a:solidFill>
                    <a:srgbClr val="D8D8D8"/>
                  </a:solidFill>
                </a:uFill>
              </a:rPr>
              <a:t> </a:t>
            </a:r>
            <a:r>
              <a:rPr lang="en-US" sz="4800" dirty="0">
                <a:solidFill>
                  <a:srgbClr val="6AC6AC"/>
                </a:solidFill>
                <a:uFill>
                  <a:solidFill>
                    <a:srgbClr val="D8D8D8"/>
                  </a:solidFill>
                </a:uFill>
              </a:rPr>
              <a:t>and</a:t>
            </a:r>
            <a:r>
              <a:rPr lang="en-US" sz="4800" spc="-30" dirty="0">
                <a:solidFill>
                  <a:srgbClr val="6AC6AC"/>
                </a:solidFill>
                <a:uFill>
                  <a:solidFill>
                    <a:srgbClr val="D8D8D8"/>
                  </a:solidFill>
                </a:uFill>
              </a:rPr>
              <a:t> </a:t>
            </a:r>
            <a:r>
              <a:rPr lang="en-US" sz="4800" spc="-10" dirty="0">
                <a:solidFill>
                  <a:srgbClr val="6AC6AC"/>
                </a:solidFill>
                <a:uFill>
                  <a:solidFill>
                    <a:srgbClr val="D8D8D8"/>
                  </a:solidFill>
                </a:uFill>
              </a:rPr>
              <a:t>EOU/SEZ</a:t>
            </a:r>
            <a:endParaRPr lang="en-US" sz="2400" spc="2186" dirty="0">
              <a:solidFill>
                <a:srgbClr val="6AC6AC"/>
              </a:solidFill>
              <a:latin typeface="Open Sauce Medium"/>
              <a:ea typeface="Open Sauce Medium"/>
              <a:cs typeface="Open Sauce Medium"/>
              <a:sym typeface="Open Sauce Medium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F0042440-B141-6697-9583-E07C6B924909}"/>
              </a:ext>
            </a:extLst>
          </p:cNvPr>
          <p:cNvSpPr txBox="1"/>
          <p:nvPr/>
        </p:nvSpPr>
        <p:spPr>
          <a:xfrm>
            <a:off x="558348" y="1760572"/>
            <a:ext cx="1252830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000" spc="100" dirty="0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31822A-0CD5-CB9F-78DF-DDCA585EE54B}"/>
              </a:ext>
            </a:extLst>
          </p:cNvPr>
          <p:cNvSpPr txBox="1"/>
          <p:nvPr/>
        </p:nvSpPr>
        <p:spPr>
          <a:xfrm>
            <a:off x="1236718" y="3890777"/>
            <a:ext cx="15773400" cy="658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90805" algn="r">
              <a:lnSpc>
                <a:spcPts val="2050"/>
              </a:lnSpc>
              <a:spcBef>
                <a:spcPts val="360"/>
              </a:spcBef>
            </a:pPr>
            <a:r>
              <a:rPr lang="en-US" sz="2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65A: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Goods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brought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operations</a:t>
            </a:r>
            <a:r>
              <a:rPr lang="en-US"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warehouse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ordinarily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paid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certain taxes-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Section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130</a:t>
            </a:r>
            <a:r>
              <a:rPr lang="en-US"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Finance</a:t>
            </a:r>
            <a:r>
              <a:rPr lang="en-US"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Act,</a:t>
            </a:r>
            <a:r>
              <a:rPr lang="en-US"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2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E9B6D6-7903-F542-0D90-FBBCC10D1085}"/>
              </a:ext>
            </a:extLst>
          </p:cNvPr>
          <p:cNvSpPr txBox="1"/>
          <p:nvPr/>
        </p:nvSpPr>
        <p:spPr>
          <a:xfrm>
            <a:off x="818356" y="3441488"/>
            <a:ext cx="17449800" cy="718658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spcBef>
                <a:spcPts val="530"/>
              </a:spcBef>
              <a:buClr>
                <a:srgbClr val="F2723D"/>
              </a:buClr>
              <a:tabLst>
                <a:tab pos="298450" algn="l"/>
              </a:tabLst>
            </a:pPr>
            <a:r>
              <a:rPr lang="en-US" sz="3600" dirty="0">
                <a:latin typeface="Calibri"/>
                <a:cs typeface="Calibri"/>
              </a:rPr>
              <a:t>A</a:t>
            </a:r>
            <a:r>
              <a:rPr lang="en-US" sz="3600" spc="-55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single</a:t>
            </a:r>
            <a:r>
              <a:rPr lang="en-US" sz="3600" spc="-50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application</a:t>
            </a:r>
            <a:r>
              <a:rPr lang="en-US" sz="3600" spc="-35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for</a:t>
            </a:r>
            <a:r>
              <a:rPr lang="en-US" sz="3600" spc="-65" dirty="0">
                <a:latin typeface="Calibri"/>
                <a:cs typeface="Calibri"/>
              </a:rPr>
              <a:t> </a:t>
            </a:r>
            <a:r>
              <a:rPr lang="en-US" sz="3600" spc="-10" dirty="0">
                <a:latin typeface="Calibri"/>
                <a:cs typeface="Calibri"/>
              </a:rPr>
              <a:t>conversion.</a:t>
            </a:r>
          </a:p>
          <a:p>
            <a:pPr marL="12700">
              <a:lnSpc>
                <a:spcPct val="100000"/>
              </a:lnSpc>
              <a:spcBef>
                <a:spcPts val="530"/>
              </a:spcBef>
              <a:buClr>
                <a:srgbClr val="F2723D"/>
              </a:buClr>
              <a:tabLst>
                <a:tab pos="298450" algn="l"/>
              </a:tabLst>
            </a:pPr>
            <a:endParaRPr lang="en-US" sz="3600" dirty="0">
              <a:latin typeface="Calibri"/>
              <a:cs typeface="Calibri"/>
            </a:endParaRPr>
          </a:p>
          <a:p>
            <a:pPr marL="12065" marR="5080">
              <a:lnSpc>
                <a:spcPct val="100000"/>
              </a:lnSpc>
              <a:spcBef>
                <a:spcPts val="430"/>
              </a:spcBef>
              <a:buClr>
                <a:srgbClr val="F2723D"/>
              </a:buClr>
              <a:tabLst>
                <a:tab pos="299085" algn="l"/>
              </a:tabLst>
            </a:pPr>
            <a:r>
              <a:rPr lang="en-US" sz="3600" dirty="0">
                <a:latin typeface="Calibri"/>
                <a:cs typeface="Calibri"/>
              </a:rPr>
              <a:t>No</a:t>
            </a:r>
            <a:r>
              <a:rPr lang="en-US" sz="3600" spc="-65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application</a:t>
            </a:r>
            <a:r>
              <a:rPr lang="en-US" sz="3600" spc="-30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and</a:t>
            </a:r>
            <a:r>
              <a:rPr lang="en-US" sz="3600" spc="-40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subsequent</a:t>
            </a:r>
            <a:r>
              <a:rPr lang="en-US" sz="3600" spc="-60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redemption</a:t>
            </a:r>
            <a:r>
              <a:rPr lang="en-US" sz="3600" spc="-40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of</a:t>
            </a:r>
            <a:r>
              <a:rPr lang="en-US" sz="3600" spc="-45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various</a:t>
            </a:r>
            <a:r>
              <a:rPr lang="en-US" sz="3600" spc="-50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licenses</a:t>
            </a:r>
            <a:r>
              <a:rPr lang="en-US" sz="3600" spc="-35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like</a:t>
            </a:r>
            <a:r>
              <a:rPr lang="en-US" sz="3600" spc="-45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in</a:t>
            </a:r>
            <a:r>
              <a:rPr lang="en-US" sz="3600" spc="-45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AA.</a:t>
            </a:r>
            <a:r>
              <a:rPr lang="en-US" sz="3600" spc="-70" dirty="0">
                <a:latin typeface="Calibri"/>
                <a:cs typeface="Calibri"/>
              </a:rPr>
              <a:t> </a:t>
            </a:r>
            <a:r>
              <a:rPr lang="en-US" sz="3600" spc="-20" dirty="0">
                <a:latin typeface="Calibri"/>
                <a:cs typeface="Calibri"/>
              </a:rPr>
              <a:t>Once </a:t>
            </a:r>
            <a:r>
              <a:rPr lang="en-US" sz="3600" spc="-10" dirty="0">
                <a:latin typeface="Calibri"/>
                <a:cs typeface="Calibri"/>
              </a:rPr>
              <a:t>converted</a:t>
            </a:r>
            <a:r>
              <a:rPr lang="en-US" sz="3600" spc="-55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into</a:t>
            </a:r>
            <a:r>
              <a:rPr lang="en-US" sz="3600" spc="-40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MOOWR,</a:t>
            </a:r>
            <a:r>
              <a:rPr lang="en-US" sz="3600" spc="-25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free</a:t>
            </a:r>
            <a:r>
              <a:rPr lang="en-US" sz="3600" spc="-55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flow</a:t>
            </a:r>
            <a:r>
              <a:rPr lang="en-US" sz="3600" spc="-55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of</a:t>
            </a:r>
            <a:r>
              <a:rPr lang="en-US" sz="3600" spc="-35" dirty="0">
                <a:latin typeface="Calibri"/>
                <a:cs typeface="Calibri"/>
              </a:rPr>
              <a:t> </a:t>
            </a:r>
            <a:r>
              <a:rPr lang="en-US" sz="3600" spc="-10" dirty="0">
                <a:latin typeface="Calibri"/>
                <a:cs typeface="Calibri"/>
              </a:rPr>
              <a:t>duty-deferred</a:t>
            </a:r>
            <a:r>
              <a:rPr lang="en-US" sz="3600" spc="-50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inputs</a:t>
            </a:r>
            <a:r>
              <a:rPr lang="en-US" sz="3600" spc="-30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and</a:t>
            </a:r>
            <a:r>
              <a:rPr lang="en-US" sz="3600" spc="-35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subsequent</a:t>
            </a:r>
            <a:r>
              <a:rPr lang="en-US" sz="3600" spc="-55" dirty="0">
                <a:latin typeface="Calibri"/>
                <a:cs typeface="Calibri"/>
              </a:rPr>
              <a:t> </a:t>
            </a:r>
            <a:r>
              <a:rPr lang="en-US" sz="3600" spc="-10" dirty="0">
                <a:latin typeface="Calibri"/>
                <a:cs typeface="Calibri"/>
              </a:rPr>
              <a:t>exports. </a:t>
            </a:r>
            <a:r>
              <a:rPr lang="en-US" sz="3600" dirty="0">
                <a:latin typeface="Calibri"/>
                <a:cs typeface="Calibri"/>
              </a:rPr>
              <a:t>Even</a:t>
            </a:r>
            <a:r>
              <a:rPr lang="en-US" sz="3600" spc="-60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no</a:t>
            </a:r>
            <a:r>
              <a:rPr lang="en-US" sz="3600" spc="-50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renewal</a:t>
            </a:r>
            <a:r>
              <a:rPr lang="en-US" sz="3600" spc="-30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of</a:t>
            </a:r>
            <a:r>
              <a:rPr lang="en-US" sz="3600" spc="-45" dirty="0">
                <a:latin typeface="Calibri"/>
                <a:cs typeface="Calibri"/>
              </a:rPr>
              <a:t> </a:t>
            </a:r>
            <a:r>
              <a:rPr lang="en-US" sz="3600" spc="-10" dirty="0">
                <a:latin typeface="Calibri"/>
                <a:cs typeface="Calibri"/>
              </a:rPr>
              <a:t>warehouse</a:t>
            </a:r>
            <a:r>
              <a:rPr lang="en-US" sz="3600" spc="-30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license</a:t>
            </a:r>
            <a:r>
              <a:rPr lang="en-US" sz="3600" spc="-35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is</a:t>
            </a:r>
            <a:r>
              <a:rPr lang="en-US" sz="3600" spc="-50" dirty="0">
                <a:latin typeface="Calibri"/>
                <a:cs typeface="Calibri"/>
              </a:rPr>
              <a:t> </a:t>
            </a:r>
            <a:r>
              <a:rPr lang="en-US" sz="3600" spc="-10" dirty="0">
                <a:latin typeface="Calibri"/>
                <a:cs typeface="Calibri"/>
              </a:rPr>
              <a:t>required</a:t>
            </a:r>
            <a:endParaRPr lang="en-US" sz="3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buClr>
                <a:srgbClr val="F2723D"/>
              </a:buClr>
              <a:tabLst>
                <a:tab pos="298450" algn="l"/>
              </a:tabLst>
            </a:pPr>
            <a:r>
              <a:rPr lang="en-US" sz="3600" dirty="0">
                <a:latin typeface="Calibri"/>
                <a:cs typeface="Calibri"/>
              </a:rPr>
              <a:t>Monthly</a:t>
            </a:r>
            <a:r>
              <a:rPr lang="en-US" sz="3600" spc="-40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Returns</a:t>
            </a:r>
            <a:r>
              <a:rPr lang="en-US" sz="3600" spc="345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are</a:t>
            </a:r>
            <a:r>
              <a:rPr lang="en-US" sz="3600" spc="-45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easy</a:t>
            </a:r>
            <a:r>
              <a:rPr lang="en-US" sz="3600" spc="-40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since</a:t>
            </a:r>
            <a:r>
              <a:rPr lang="en-US" sz="3600" spc="-15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no</a:t>
            </a:r>
            <a:r>
              <a:rPr lang="en-US" sz="3600" spc="-25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NFE</a:t>
            </a:r>
            <a:r>
              <a:rPr lang="en-US" sz="3600" spc="-45" dirty="0">
                <a:latin typeface="Calibri"/>
                <a:cs typeface="Calibri"/>
              </a:rPr>
              <a:t> </a:t>
            </a:r>
            <a:r>
              <a:rPr lang="en-US" sz="3600" spc="-10" dirty="0">
                <a:latin typeface="Calibri"/>
                <a:cs typeface="Calibri"/>
              </a:rPr>
              <a:t>calculations</a:t>
            </a:r>
            <a:r>
              <a:rPr lang="en-US" sz="3600" spc="-20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are</a:t>
            </a:r>
            <a:r>
              <a:rPr lang="en-US" sz="3600" spc="-30" dirty="0">
                <a:latin typeface="Calibri"/>
                <a:cs typeface="Calibri"/>
              </a:rPr>
              <a:t> </a:t>
            </a:r>
            <a:r>
              <a:rPr lang="en-US" sz="3600" spc="-10" dirty="0">
                <a:latin typeface="Calibri"/>
                <a:cs typeface="Calibri"/>
              </a:rPr>
              <a:t>involved</a:t>
            </a:r>
          </a:p>
          <a:p>
            <a:pPr marL="12700">
              <a:lnSpc>
                <a:spcPct val="100000"/>
              </a:lnSpc>
              <a:spcBef>
                <a:spcPts val="434"/>
              </a:spcBef>
              <a:buClr>
                <a:srgbClr val="F2723D"/>
              </a:buClr>
              <a:tabLst>
                <a:tab pos="298450" algn="l"/>
              </a:tabLst>
            </a:pPr>
            <a:endParaRPr lang="en-US" sz="3600" dirty="0">
              <a:latin typeface="Calibri"/>
              <a:cs typeface="Calibri"/>
            </a:endParaRPr>
          </a:p>
          <a:p>
            <a:pPr marL="12065" marR="252095">
              <a:lnSpc>
                <a:spcPct val="100000"/>
              </a:lnSpc>
              <a:spcBef>
                <a:spcPts val="430"/>
              </a:spcBef>
              <a:buClr>
                <a:srgbClr val="F2723D"/>
              </a:buClr>
              <a:tabLst>
                <a:tab pos="299085" algn="l"/>
              </a:tabLst>
            </a:pPr>
            <a:r>
              <a:rPr lang="en-US" sz="3600" dirty="0">
                <a:latin typeface="Calibri"/>
                <a:cs typeface="Calibri"/>
              </a:rPr>
              <a:t>Norms</a:t>
            </a:r>
            <a:r>
              <a:rPr lang="en-US" sz="3600" spc="-35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only</a:t>
            </a:r>
            <a:r>
              <a:rPr lang="en-US" sz="3600" spc="-40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need</a:t>
            </a:r>
            <a:r>
              <a:rPr lang="en-US" sz="3600" spc="-20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to</a:t>
            </a:r>
            <a:r>
              <a:rPr lang="en-US" sz="3600" spc="-30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be</a:t>
            </a:r>
            <a:r>
              <a:rPr lang="en-US" sz="3600" spc="-15" dirty="0">
                <a:latin typeface="Calibri"/>
                <a:cs typeface="Calibri"/>
              </a:rPr>
              <a:t> </a:t>
            </a:r>
            <a:r>
              <a:rPr lang="en-US" sz="3600" spc="-10" dirty="0">
                <a:latin typeface="Calibri"/>
                <a:cs typeface="Calibri"/>
              </a:rPr>
              <a:t>ratified</a:t>
            </a:r>
            <a:r>
              <a:rPr lang="en-US" sz="3600" spc="-40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by</a:t>
            </a:r>
            <a:r>
              <a:rPr lang="en-US" sz="3600" spc="-20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Jurisdictional</a:t>
            </a:r>
            <a:r>
              <a:rPr lang="en-US" sz="3600" spc="-15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Commissioner</a:t>
            </a:r>
            <a:r>
              <a:rPr lang="en-US" sz="3600" spc="-50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and</a:t>
            </a:r>
            <a:r>
              <a:rPr lang="en-US" sz="3600" spc="-20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not</a:t>
            </a:r>
            <a:r>
              <a:rPr lang="en-US" sz="3600" spc="-25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by</a:t>
            </a:r>
            <a:r>
              <a:rPr lang="en-US" sz="3600" spc="-40" dirty="0">
                <a:latin typeface="Calibri"/>
                <a:cs typeface="Calibri"/>
              </a:rPr>
              <a:t> </a:t>
            </a:r>
            <a:r>
              <a:rPr lang="en-US" sz="3600" spc="-10" dirty="0">
                <a:latin typeface="Calibri"/>
                <a:cs typeface="Calibri"/>
              </a:rPr>
              <a:t>Norms </a:t>
            </a:r>
            <a:r>
              <a:rPr lang="en-US" sz="3600" dirty="0">
                <a:latin typeface="Calibri"/>
                <a:cs typeface="Calibri"/>
              </a:rPr>
              <a:t>Committee</a:t>
            </a:r>
            <a:r>
              <a:rPr lang="en-US" sz="3600" spc="-40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or</a:t>
            </a:r>
            <a:r>
              <a:rPr lang="en-US" sz="3600" spc="-40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SION</a:t>
            </a:r>
            <a:r>
              <a:rPr lang="en-US" sz="3600" spc="-50" dirty="0">
                <a:latin typeface="Calibri"/>
                <a:cs typeface="Calibri"/>
              </a:rPr>
              <a:t> </a:t>
            </a:r>
            <a:r>
              <a:rPr lang="en-US" sz="3600" spc="-10" dirty="0">
                <a:latin typeface="Calibri"/>
                <a:cs typeface="Calibri"/>
              </a:rPr>
              <a:t>notified.</a:t>
            </a:r>
          </a:p>
          <a:p>
            <a:pPr marL="12065" marR="252095">
              <a:lnSpc>
                <a:spcPct val="100000"/>
              </a:lnSpc>
              <a:spcBef>
                <a:spcPts val="430"/>
              </a:spcBef>
              <a:buClr>
                <a:srgbClr val="F2723D"/>
              </a:buClr>
              <a:tabLst>
                <a:tab pos="299085" algn="l"/>
              </a:tabLst>
            </a:pPr>
            <a:endParaRPr lang="en-US" sz="36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  <a:buClr>
                <a:srgbClr val="F2723D"/>
              </a:buClr>
              <a:tabLst>
                <a:tab pos="298450" algn="l"/>
              </a:tabLst>
            </a:pPr>
            <a:r>
              <a:rPr lang="en-US" sz="3600" dirty="0">
                <a:latin typeface="Calibri"/>
                <a:cs typeface="Calibri"/>
              </a:rPr>
              <a:t>No</a:t>
            </a:r>
            <a:r>
              <a:rPr lang="en-US" sz="3600" spc="-40" dirty="0">
                <a:latin typeface="Calibri"/>
                <a:cs typeface="Calibri"/>
              </a:rPr>
              <a:t> </a:t>
            </a:r>
            <a:r>
              <a:rPr lang="en-US" sz="3600" spc="-10" dirty="0">
                <a:latin typeface="Calibri"/>
                <a:cs typeface="Calibri"/>
              </a:rPr>
              <a:t>restriction </a:t>
            </a:r>
            <a:r>
              <a:rPr lang="en-US" sz="3600" dirty="0">
                <a:latin typeface="Calibri"/>
                <a:cs typeface="Calibri"/>
              </a:rPr>
              <a:t>on</a:t>
            </a:r>
            <a:r>
              <a:rPr lang="en-US" sz="3600" spc="-15" dirty="0">
                <a:latin typeface="Calibri"/>
                <a:cs typeface="Calibri"/>
              </a:rPr>
              <a:t> </a:t>
            </a:r>
            <a:r>
              <a:rPr lang="en-US" sz="3600" spc="-10" dirty="0">
                <a:latin typeface="Calibri"/>
                <a:cs typeface="Calibri"/>
              </a:rPr>
              <a:t>availment</a:t>
            </a:r>
            <a:r>
              <a:rPr lang="en-US" sz="3600" spc="-45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of</a:t>
            </a:r>
            <a:r>
              <a:rPr lang="en-US" sz="3600" spc="-15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benefits</a:t>
            </a:r>
            <a:r>
              <a:rPr lang="en-US" sz="3600" spc="-20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under</a:t>
            </a:r>
            <a:r>
              <a:rPr lang="en-US" sz="3600" spc="-25" dirty="0">
                <a:latin typeface="Calibri"/>
                <a:cs typeface="Calibri"/>
              </a:rPr>
              <a:t> FTP</a:t>
            </a:r>
            <a:endParaRPr lang="en-US" sz="3600" dirty="0">
              <a:latin typeface="Calibri"/>
              <a:cs typeface="Calibri"/>
            </a:endParaRPr>
          </a:p>
          <a:p>
            <a:pPr marL="217170" marR="5080">
              <a:lnSpc>
                <a:spcPct val="100000"/>
              </a:lnSpc>
              <a:spcBef>
                <a:spcPts val="95"/>
              </a:spcBef>
              <a:buClr>
                <a:srgbClr val="F2723D"/>
              </a:buClr>
              <a:tabLst>
                <a:tab pos="504825" algn="l"/>
              </a:tabLst>
            </a:pP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727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19C27-07EC-8C88-81D2-D8AAF6371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E912A65-291C-7283-B582-0C46C063132F}"/>
              </a:ext>
            </a:extLst>
          </p:cNvPr>
          <p:cNvSpPr/>
          <p:nvPr/>
        </p:nvSpPr>
        <p:spPr>
          <a:xfrm>
            <a:off x="0" y="-1"/>
            <a:ext cx="19010313" cy="2975751"/>
          </a:xfrm>
          <a:prstGeom prst="rect">
            <a:avLst/>
          </a:prstGeom>
          <a:solidFill>
            <a:srgbClr val="1017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528" dirty="0"/>
          </a:p>
        </p:txBody>
      </p:sp>
      <p:pic>
        <p:nvPicPr>
          <p:cNvPr id="30" name="Picture 2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FFAD963E-0089-5432-5FDC-03AC8D7DFC6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432" y="-453039"/>
            <a:ext cx="4449023" cy="39717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FCF86E8-622D-F0D2-696D-D31BEF6EEE02}"/>
              </a:ext>
            </a:extLst>
          </p:cNvPr>
          <p:cNvCxnSpPr>
            <a:cxnSpLocks/>
          </p:cNvCxnSpPr>
          <p:nvPr/>
        </p:nvCxnSpPr>
        <p:spPr>
          <a:xfrm>
            <a:off x="-1" y="2638036"/>
            <a:ext cx="19010314" cy="41664"/>
          </a:xfrm>
          <a:prstGeom prst="line">
            <a:avLst/>
          </a:prstGeom>
          <a:ln>
            <a:solidFill>
              <a:srgbClr val="6AC6A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6">
            <a:extLst>
              <a:ext uri="{FF2B5EF4-FFF2-40B4-BE49-F238E27FC236}">
                <a16:creationId xmlns:a16="http://schemas.microsoft.com/office/drawing/2014/main" id="{E489138E-C2FF-F8DA-A940-10C6D5E34CBB}"/>
              </a:ext>
            </a:extLst>
          </p:cNvPr>
          <p:cNvSpPr txBox="1"/>
          <p:nvPr/>
        </p:nvSpPr>
        <p:spPr>
          <a:xfrm>
            <a:off x="558859" y="517173"/>
            <a:ext cx="13443572" cy="2031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94615">
              <a:lnSpc>
                <a:spcPct val="100000"/>
              </a:lnSpc>
              <a:spcBef>
                <a:spcPts val="95"/>
              </a:spcBef>
            </a:pPr>
            <a:r>
              <a:rPr lang="en-US" sz="6600" dirty="0">
                <a:solidFill>
                  <a:srgbClr val="6AC6AC"/>
                </a:solidFill>
              </a:rPr>
              <a:t>Scenario</a:t>
            </a:r>
            <a:r>
              <a:rPr lang="en-US" sz="6600" spc="-45" dirty="0">
                <a:solidFill>
                  <a:srgbClr val="6AC6AC"/>
                </a:solidFill>
              </a:rPr>
              <a:t> </a:t>
            </a:r>
            <a:r>
              <a:rPr lang="en-US" sz="6600" dirty="0">
                <a:solidFill>
                  <a:srgbClr val="6AC6AC"/>
                </a:solidFill>
              </a:rPr>
              <a:t>if</a:t>
            </a:r>
            <a:r>
              <a:rPr lang="en-US" sz="6600" spc="-60" dirty="0">
                <a:solidFill>
                  <a:srgbClr val="6AC6AC"/>
                </a:solidFill>
              </a:rPr>
              <a:t> </a:t>
            </a:r>
            <a:r>
              <a:rPr lang="en-US" sz="6600" dirty="0">
                <a:solidFill>
                  <a:srgbClr val="6AC6AC"/>
                </a:solidFill>
              </a:rPr>
              <a:t>same</a:t>
            </a:r>
            <a:r>
              <a:rPr lang="en-US" sz="6600" spc="-40" dirty="0">
                <a:solidFill>
                  <a:srgbClr val="6AC6AC"/>
                </a:solidFill>
              </a:rPr>
              <a:t> </a:t>
            </a:r>
            <a:r>
              <a:rPr lang="en-US" sz="6600" dirty="0">
                <a:solidFill>
                  <a:srgbClr val="6AC6AC"/>
                </a:solidFill>
              </a:rPr>
              <a:t>input</a:t>
            </a:r>
            <a:r>
              <a:rPr lang="en-US" sz="6600" spc="-10" dirty="0">
                <a:solidFill>
                  <a:srgbClr val="6AC6AC"/>
                </a:solidFill>
              </a:rPr>
              <a:t> </a:t>
            </a:r>
            <a:r>
              <a:rPr lang="en-US" sz="6600" dirty="0">
                <a:solidFill>
                  <a:srgbClr val="6AC6AC"/>
                </a:solidFill>
              </a:rPr>
              <a:t>is</a:t>
            </a:r>
            <a:r>
              <a:rPr lang="en-US" sz="6600" spc="-50" dirty="0">
                <a:solidFill>
                  <a:srgbClr val="6AC6AC"/>
                </a:solidFill>
              </a:rPr>
              <a:t> </a:t>
            </a:r>
            <a:r>
              <a:rPr lang="en-US" sz="6600" dirty="0">
                <a:solidFill>
                  <a:srgbClr val="6AC6AC"/>
                </a:solidFill>
              </a:rPr>
              <a:t>imported</a:t>
            </a:r>
            <a:r>
              <a:rPr lang="en-US" sz="6600" spc="-35" dirty="0">
                <a:solidFill>
                  <a:srgbClr val="6AC6AC"/>
                </a:solidFill>
              </a:rPr>
              <a:t> </a:t>
            </a:r>
            <a:r>
              <a:rPr lang="en-US" sz="6600" dirty="0">
                <a:solidFill>
                  <a:srgbClr val="6AC6AC"/>
                </a:solidFill>
              </a:rPr>
              <a:t>as</a:t>
            </a:r>
            <a:r>
              <a:rPr lang="en-US" sz="6600" spc="-55" dirty="0">
                <a:solidFill>
                  <a:srgbClr val="6AC6AC"/>
                </a:solidFill>
              </a:rPr>
              <a:t> </a:t>
            </a:r>
            <a:r>
              <a:rPr lang="en-US" sz="6600" dirty="0">
                <a:solidFill>
                  <a:srgbClr val="6AC6AC"/>
                </a:solidFill>
              </a:rPr>
              <a:t>well</a:t>
            </a:r>
            <a:r>
              <a:rPr lang="en-US" sz="6600" spc="-70" dirty="0">
                <a:solidFill>
                  <a:srgbClr val="6AC6AC"/>
                </a:solidFill>
              </a:rPr>
              <a:t> </a:t>
            </a:r>
            <a:r>
              <a:rPr lang="en-US" sz="6600" spc="-25" dirty="0">
                <a:solidFill>
                  <a:srgbClr val="6AC6AC"/>
                </a:solidFill>
              </a:rPr>
              <a:t>as </a:t>
            </a:r>
            <a:r>
              <a:rPr lang="en-US" sz="6600" dirty="0">
                <a:solidFill>
                  <a:srgbClr val="6AC6AC"/>
                </a:solidFill>
              </a:rPr>
              <a:t>domestically</a:t>
            </a:r>
            <a:r>
              <a:rPr lang="en-US" sz="6600" spc="-155" dirty="0">
                <a:solidFill>
                  <a:srgbClr val="6AC6AC"/>
                </a:solidFill>
              </a:rPr>
              <a:t> </a:t>
            </a:r>
            <a:r>
              <a:rPr lang="en-US" sz="6600" spc="-10" dirty="0">
                <a:solidFill>
                  <a:srgbClr val="6AC6AC"/>
                </a:solidFill>
              </a:rPr>
              <a:t>procured</a:t>
            </a:r>
            <a:endParaRPr lang="en-US" sz="2400" spc="2186" dirty="0">
              <a:solidFill>
                <a:srgbClr val="6AC6AC"/>
              </a:solidFill>
              <a:latin typeface="Open Sauce Medium"/>
              <a:ea typeface="Open Sauce Medium"/>
              <a:cs typeface="Open Sauce Medium"/>
              <a:sym typeface="Open Sauce Medium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B2FC5D87-77A4-E71C-BAFC-04A4A08C57BF}"/>
              </a:ext>
            </a:extLst>
          </p:cNvPr>
          <p:cNvSpPr txBox="1"/>
          <p:nvPr/>
        </p:nvSpPr>
        <p:spPr>
          <a:xfrm>
            <a:off x="558348" y="1760572"/>
            <a:ext cx="1252830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000" spc="100" dirty="0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6BEB583-C566-08B7-8427-4FE90D1C27D8}"/>
              </a:ext>
            </a:extLst>
          </p:cNvPr>
          <p:cNvSpPr txBox="1"/>
          <p:nvPr/>
        </p:nvSpPr>
        <p:spPr>
          <a:xfrm>
            <a:off x="1236718" y="3890777"/>
            <a:ext cx="15773400" cy="658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90805" algn="r">
              <a:lnSpc>
                <a:spcPts val="2050"/>
              </a:lnSpc>
              <a:spcBef>
                <a:spcPts val="360"/>
              </a:spcBef>
            </a:pPr>
            <a:r>
              <a:rPr lang="en-US" sz="2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65A: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Goods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brought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operations</a:t>
            </a:r>
            <a:r>
              <a:rPr lang="en-US"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warehouse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ordinarily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paid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certain taxes-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Section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130</a:t>
            </a:r>
            <a:r>
              <a:rPr lang="en-US"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Finance</a:t>
            </a:r>
            <a:r>
              <a:rPr lang="en-US"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Act,</a:t>
            </a:r>
            <a:r>
              <a:rPr lang="en-US"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2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03A03AD-427B-98CC-55FA-7B21C00E1E50}"/>
              </a:ext>
            </a:extLst>
          </p:cNvPr>
          <p:cNvSpPr txBox="1"/>
          <p:nvPr/>
        </p:nvSpPr>
        <p:spPr>
          <a:xfrm>
            <a:off x="894556" y="3156924"/>
            <a:ext cx="17113592" cy="80355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99085" marR="424815" indent="-287020">
              <a:lnSpc>
                <a:spcPct val="100400"/>
              </a:lnSpc>
              <a:spcBef>
                <a:spcPts val="90"/>
              </a:spcBef>
              <a:buClr>
                <a:srgbClr val="F2723D"/>
              </a:buClr>
              <a:buFont typeface="Arial MT"/>
              <a:buChar char="•"/>
              <a:tabLst>
                <a:tab pos="299085" algn="l"/>
              </a:tabLst>
            </a:pPr>
            <a:r>
              <a:rPr lang="en-US" sz="3600" dirty="0">
                <a:latin typeface="Calibri"/>
                <a:cs typeface="Calibri"/>
              </a:rPr>
              <a:t>A</a:t>
            </a:r>
            <a:r>
              <a:rPr lang="en-US" sz="3600" spc="-25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unit</a:t>
            </a:r>
            <a:r>
              <a:rPr lang="en-US" sz="3600" spc="-35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may</a:t>
            </a:r>
            <a:r>
              <a:rPr lang="en-US" sz="3600" spc="-25" dirty="0">
                <a:latin typeface="Calibri"/>
                <a:cs typeface="Calibri"/>
              </a:rPr>
              <a:t> </a:t>
            </a:r>
            <a:r>
              <a:rPr lang="en-US" sz="3600" dirty="0">
                <a:latin typeface="Calibri"/>
                <a:cs typeface="Calibri"/>
              </a:rPr>
              <a:t>use</a:t>
            </a:r>
            <a:r>
              <a:rPr lang="en-US" sz="3600" spc="-2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both</a:t>
            </a:r>
            <a:r>
              <a:rPr lang="en-US" sz="3200" spc="-3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imported</a:t>
            </a:r>
            <a:r>
              <a:rPr lang="en-US" sz="3200" spc="-1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and</a:t>
            </a:r>
            <a:r>
              <a:rPr lang="en-US" sz="3200" spc="-30" dirty="0">
                <a:latin typeface="Calibri"/>
                <a:cs typeface="Calibri"/>
              </a:rPr>
              <a:t> </a:t>
            </a:r>
            <a:r>
              <a:rPr lang="en-US" sz="3200" spc="-10" dirty="0">
                <a:latin typeface="Calibri"/>
                <a:cs typeface="Calibri"/>
              </a:rPr>
              <a:t>domestically</a:t>
            </a:r>
            <a:r>
              <a:rPr lang="en-US" sz="3200" spc="-5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procured</a:t>
            </a:r>
            <a:r>
              <a:rPr lang="en-US" sz="3200" spc="1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identical</a:t>
            </a:r>
            <a:r>
              <a:rPr lang="en-US" sz="3200" spc="-5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inputs.</a:t>
            </a:r>
            <a:r>
              <a:rPr lang="en-US" sz="3200" spc="-55" dirty="0">
                <a:latin typeface="Calibri"/>
                <a:cs typeface="Calibri"/>
              </a:rPr>
              <a:t> </a:t>
            </a:r>
            <a:r>
              <a:rPr lang="en-US" sz="3200" spc="-10" dirty="0">
                <a:latin typeface="Calibri"/>
                <a:cs typeface="Calibri"/>
              </a:rPr>
              <a:t>Domestically procured</a:t>
            </a:r>
            <a:r>
              <a:rPr lang="en-US" sz="3200" spc="-1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inputs</a:t>
            </a:r>
            <a:r>
              <a:rPr lang="en-US" sz="3200" spc="-4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are</a:t>
            </a:r>
            <a:r>
              <a:rPr lang="en-US" sz="3200" spc="-2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used</a:t>
            </a:r>
            <a:r>
              <a:rPr lang="en-US" sz="3200" spc="-1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in</a:t>
            </a:r>
            <a:r>
              <a:rPr lang="en-US" sz="3200" spc="-4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export business</a:t>
            </a:r>
            <a:r>
              <a:rPr lang="en-US" sz="3200" spc="-4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and</a:t>
            </a:r>
            <a:r>
              <a:rPr lang="en-US" sz="3200" spc="-1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imported</a:t>
            </a:r>
            <a:r>
              <a:rPr lang="en-US" sz="3200" spc="-2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inputs</a:t>
            </a:r>
            <a:r>
              <a:rPr lang="en-US" sz="3200" spc="-5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are</a:t>
            </a:r>
            <a:r>
              <a:rPr lang="en-US" sz="3200" spc="-2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used</a:t>
            </a:r>
            <a:r>
              <a:rPr lang="en-US" sz="3200" spc="-3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in</a:t>
            </a:r>
            <a:r>
              <a:rPr lang="en-US" sz="3200" spc="-30" dirty="0">
                <a:latin typeface="Calibri"/>
                <a:cs typeface="Calibri"/>
              </a:rPr>
              <a:t> </a:t>
            </a:r>
            <a:r>
              <a:rPr lang="en-US" sz="3200" spc="-10" dirty="0">
                <a:latin typeface="Calibri"/>
                <a:cs typeface="Calibri"/>
              </a:rPr>
              <a:t>domestic business.</a:t>
            </a:r>
          </a:p>
          <a:p>
            <a:pPr marL="299085" marR="424815" indent="-287020">
              <a:lnSpc>
                <a:spcPct val="100400"/>
              </a:lnSpc>
              <a:spcBef>
                <a:spcPts val="90"/>
              </a:spcBef>
              <a:buClr>
                <a:srgbClr val="F2723D"/>
              </a:buClr>
              <a:buFont typeface="Arial MT"/>
              <a:buChar char="•"/>
              <a:tabLst>
                <a:tab pos="299085" algn="l"/>
              </a:tabLst>
            </a:pPr>
            <a:endParaRPr lang="en-US" sz="3200" dirty="0">
              <a:latin typeface="Calibri"/>
              <a:cs typeface="Calibri"/>
            </a:endParaRPr>
          </a:p>
          <a:p>
            <a:pPr marL="299085" marR="19685" indent="-287020">
              <a:lnSpc>
                <a:spcPct val="100000"/>
              </a:lnSpc>
              <a:spcBef>
                <a:spcPts val="385"/>
              </a:spcBef>
              <a:buClr>
                <a:srgbClr val="F2723D"/>
              </a:buClr>
              <a:buFont typeface="Arial MT"/>
              <a:buChar char="•"/>
              <a:tabLst>
                <a:tab pos="299085" algn="l"/>
              </a:tabLst>
            </a:pPr>
            <a:r>
              <a:rPr lang="en-US" sz="3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EOU</a:t>
            </a:r>
            <a:r>
              <a:rPr lang="en-US" sz="3200" dirty="0">
                <a:latin typeface="Calibri"/>
                <a:cs typeface="Calibri"/>
              </a:rPr>
              <a:t>:</a:t>
            </a:r>
            <a:r>
              <a:rPr lang="en-US" sz="3200" spc="-3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Domestic</a:t>
            </a:r>
            <a:r>
              <a:rPr lang="en-US" sz="3200" spc="-3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inputs</a:t>
            </a:r>
            <a:r>
              <a:rPr lang="en-US" sz="3200" spc="-5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are</a:t>
            </a:r>
            <a:r>
              <a:rPr lang="en-US" sz="3200" spc="-30" dirty="0">
                <a:latin typeface="Calibri"/>
                <a:cs typeface="Calibri"/>
              </a:rPr>
              <a:t> </a:t>
            </a:r>
            <a:r>
              <a:rPr lang="en-US" sz="3200" spc="-10" dirty="0">
                <a:latin typeface="Calibri"/>
                <a:cs typeface="Calibri"/>
              </a:rPr>
              <a:t>duty-</a:t>
            </a:r>
            <a:r>
              <a:rPr lang="en-US" sz="3200" dirty="0">
                <a:latin typeface="Calibri"/>
                <a:cs typeface="Calibri"/>
              </a:rPr>
              <a:t>free</a:t>
            </a:r>
            <a:r>
              <a:rPr lang="en-US" sz="3200" spc="-3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since</a:t>
            </a:r>
            <a:r>
              <a:rPr lang="en-US" sz="3200" spc="-4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AIR</a:t>
            </a:r>
            <a:r>
              <a:rPr lang="en-US" sz="3200" spc="-2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given</a:t>
            </a:r>
            <a:r>
              <a:rPr lang="en-US" sz="3200" spc="-4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to</a:t>
            </a:r>
            <a:r>
              <a:rPr lang="en-US" sz="3200" spc="-30" dirty="0">
                <a:latin typeface="Calibri"/>
                <a:cs typeface="Calibri"/>
              </a:rPr>
              <a:t> </a:t>
            </a:r>
            <a:r>
              <a:rPr lang="en-US" sz="3200" spc="-40" dirty="0">
                <a:latin typeface="Calibri"/>
                <a:cs typeface="Calibri"/>
              </a:rPr>
              <a:t>DTA</a:t>
            </a:r>
            <a:r>
              <a:rPr lang="en-US" sz="3200" spc="-45" dirty="0">
                <a:latin typeface="Calibri"/>
                <a:cs typeface="Calibri"/>
              </a:rPr>
              <a:t> </a:t>
            </a:r>
            <a:r>
              <a:rPr lang="en-US" sz="3200" spc="-20" dirty="0">
                <a:latin typeface="Calibri"/>
                <a:cs typeface="Calibri"/>
              </a:rPr>
              <a:t>supplier.</a:t>
            </a:r>
            <a:r>
              <a:rPr lang="en-US" sz="3200" spc="-5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Hence,</a:t>
            </a:r>
            <a:r>
              <a:rPr lang="en-US" sz="3200" spc="-3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exports</a:t>
            </a:r>
            <a:r>
              <a:rPr lang="en-US" sz="3200" spc="-3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are</a:t>
            </a:r>
            <a:r>
              <a:rPr lang="en-US" sz="3200" spc="-1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free</a:t>
            </a:r>
            <a:r>
              <a:rPr lang="en-US" sz="3200" spc="-30" dirty="0">
                <a:latin typeface="Calibri"/>
                <a:cs typeface="Calibri"/>
              </a:rPr>
              <a:t> </a:t>
            </a:r>
            <a:r>
              <a:rPr lang="en-US" sz="3200" spc="-25" dirty="0">
                <a:latin typeface="Calibri"/>
                <a:cs typeface="Calibri"/>
              </a:rPr>
              <a:t>of </a:t>
            </a:r>
            <a:r>
              <a:rPr lang="en-US" sz="3200" spc="-10" dirty="0">
                <a:latin typeface="Calibri"/>
                <a:cs typeface="Calibri"/>
              </a:rPr>
              <a:t>taxes.</a:t>
            </a:r>
            <a:r>
              <a:rPr lang="en-US" sz="3200" spc="-4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Imported</a:t>
            </a:r>
            <a:r>
              <a:rPr lang="en-US" sz="3200" spc="-2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inputs</a:t>
            </a:r>
            <a:r>
              <a:rPr lang="en-US" sz="3200" spc="-5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when</a:t>
            </a:r>
            <a:r>
              <a:rPr lang="en-US" sz="3200" spc="-2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used</a:t>
            </a:r>
            <a:r>
              <a:rPr lang="en-US" sz="3200" spc="-3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in</a:t>
            </a:r>
            <a:r>
              <a:rPr lang="en-US" sz="3200" spc="-30" dirty="0">
                <a:latin typeface="Calibri"/>
                <a:cs typeface="Calibri"/>
              </a:rPr>
              <a:t> </a:t>
            </a:r>
            <a:r>
              <a:rPr lang="en-US" sz="3200" spc="-40" dirty="0">
                <a:latin typeface="Calibri"/>
                <a:cs typeface="Calibri"/>
              </a:rPr>
              <a:t>DTA</a:t>
            </a:r>
            <a:r>
              <a:rPr lang="en-US" sz="3200" spc="-3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business</a:t>
            </a:r>
            <a:r>
              <a:rPr lang="en-US" sz="3200" spc="-4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need</a:t>
            </a:r>
            <a:r>
              <a:rPr lang="en-US" sz="3200" spc="-1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to</a:t>
            </a:r>
            <a:r>
              <a:rPr lang="en-US" sz="3200" spc="-2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surrender</a:t>
            </a:r>
            <a:r>
              <a:rPr lang="en-US" sz="3200" spc="5" dirty="0">
                <a:latin typeface="Calibri"/>
                <a:cs typeface="Calibri"/>
              </a:rPr>
              <a:t> </a:t>
            </a:r>
            <a:r>
              <a:rPr lang="en-US" sz="3200" spc="-10" dirty="0">
                <a:latin typeface="Calibri"/>
                <a:cs typeface="Calibri"/>
              </a:rPr>
              <a:t>taxes.</a:t>
            </a:r>
            <a:r>
              <a:rPr lang="en-US" sz="3200" spc="-4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So</a:t>
            </a:r>
            <a:r>
              <a:rPr lang="en-US" sz="3200" spc="-2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it</a:t>
            </a:r>
            <a:r>
              <a:rPr lang="en-US" sz="3200" spc="-4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is</a:t>
            </a:r>
            <a:r>
              <a:rPr lang="en-US" sz="3200" spc="-40" dirty="0">
                <a:latin typeface="Calibri"/>
                <a:cs typeface="Calibri"/>
              </a:rPr>
              <a:t> </a:t>
            </a:r>
            <a:r>
              <a:rPr lang="en-US" sz="3200" spc="-10" dirty="0">
                <a:latin typeface="Calibri"/>
                <a:cs typeface="Calibri"/>
              </a:rPr>
              <a:t>neutral.</a:t>
            </a:r>
          </a:p>
          <a:p>
            <a:pPr marL="299085" marR="19685" indent="-287020">
              <a:lnSpc>
                <a:spcPct val="100000"/>
              </a:lnSpc>
              <a:spcBef>
                <a:spcPts val="385"/>
              </a:spcBef>
              <a:buClr>
                <a:srgbClr val="F2723D"/>
              </a:buClr>
              <a:buFont typeface="Arial MT"/>
              <a:buChar char="•"/>
              <a:tabLst>
                <a:tab pos="299085" algn="l"/>
              </a:tabLst>
            </a:pPr>
            <a:endParaRPr lang="en-US" sz="3200" dirty="0">
              <a:latin typeface="Calibri"/>
              <a:cs typeface="Calibri"/>
            </a:endParaRPr>
          </a:p>
          <a:p>
            <a:pPr marL="299085" marR="607060" indent="-287020">
              <a:lnSpc>
                <a:spcPct val="100000"/>
              </a:lnSpc>
              <a:spcBef>
                <a:spcPts val="384"/>
              </a:spcBef>
              <a:buClr>
                <a:srgbClr val="F2723D"/>
              </a:buClr>
              <a:buFont typeface="Arial MT"/>
              <a:buChar char="•"/>
              <a:tabLst>
                <a:tab pos="299085" algn="l"/>
              </a:tabLst>
            </a:pPr>
            <a:r>
              <a:rPr lang="en-US" sz="3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AA</a:t>
            </a:r>
            <a:r>
              <a:rPr lang="en-US" sz="3200" dirty="0">
                <a:latin typeface="Calibri"/>
                <a:cs typeface="Calibri"/>
              </a:rPr>
              <a:t>:</a:t>
            </a:r>
            <a:r>
              <a:rPr lang="en-US" sz="3200" spc="-3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It</a:t>
            </a:r>
            <a:r>
              <a:rPr lang="en-US" sz="3200" spc="-4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is</a:t>
            </a:r>
            <a:r>
              <a:rPr lang="en-US" sz="3200" spc="-3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neutral</a:t>
            </a:r>
            <a:r>
              <a:rPr lang="en-US" sz="3200" spc="-3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since</a:t>
            </a:r>
            <a:r>
              <a:rPr lang="en-US" sz="3200" spc="-4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benefit</a:t>
            </a:r>
            <a:r>
              <a:rPr lang="en-US" sz="3200" spc="-4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extended</a:t>
            </a:r>
            <a:r>
              <a:rPr lang="en-US" sz="3200" spc="-3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to</a:t>
            </a:r>
            <a:r>
              <a:rPr lang="en-US" sz="3200" spc="-40" dirty="0">
                <a:latin typeface="Calibri"/>
                <a:cs typeface="Calibri"/>
              </a:rPr>
              <a:t> </a:t>
            </a:r>
            <a:r>
              <a:rPr lang="en-US" sz="3200" spc="-10" dirty="0">
                <a:latin typeface="Calibri"/>
                <a:cs typeface="Calibri"/>
              </a:rPr>
              <a:t>post-</a:t>
            </a:r>
            <a:r>
              <a:rPr lang="en-US" sz="3200" dirty="0">
                <a:latin typeface="Calibri"/>
                <a:cs typeface="Calibri"/>
              </a:rPr>
              <a:t>export</a:t>
            </a:r>
            <a:r>
              <a:rPr lang="en-US" sz="3200" spc="-3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imported</a:t>
            </a:r>
            <a:r>
              <a:rPr lang="en-US" sz="3200" spc="-2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inputs</a:t>
            </a:r>
            <a:r>
              <a:rPr lang="en-US" sz="3200" spc="-6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(through</a:t>
            </a:r>
            <a:r>
              <a:rPr lang="en-US" sz="3200" spc="-30" dirty="0">
                <a:latin typeface="Calibri"/>
                <a:cs typeface="Calibri"/>
              </a:rPr>
              <a:t> </a:t>
            </a:r>
            <a:r>
              <a:rPr lang="en-US" sz="3200" spc="-10" dirty="0">
                <a:latin typeface="Calibri"/>
                <a:cs typeface="Calibri"/>
              </a:rPr>
              <a:t>legally disputed)</a:t>
            </a:r>
          </a:p>
          <a:p>
            <a:pPr marL="299085" marR="607060" indent="-287020">
              <a:lnSpc>
                <a:spcPct val="100000"/>
              </a:lnSpc>
              <a:spcBef>
                <a:spcPts val="384"/>
              </a:spcBef>
              <a:buClr>
                <a:srgbClr val="F2723D"/>
              </a:buClr>
              <a:buFont typeface="Arial MT"/>
              <a:buChar char="•"/>
              <a:tabLst>
                <a:tab pos="299085" algn="l"/>
              </a:tabLst>
            </a:pPr>
            <a:endParaRPr lang="en-US" sz="3200" dirty="0">
              <a:latin typeface="Calibri"/>
              <a:cs typeface="Calibri"/>
            </a:endParaRPr>
          </a:p>
          <a:p>
            <a:pPr marL="299085" marR="5080" indent="-287020">
              <a:lnSpc>
                <a:spcPct val="100000"/>
              </a:lnSpc>
              <a:spcBef>
                <a:spcPts val="380"/>
              </a:spcBef>
              <a:buClr>
                <a:srgbClr val="F2723D"/>
              </a:buClr>
              <a:buFont typeface="Arial MT"/>
              <a:buChar char="•"/>
              <a:tabLst>
                <a:tab pos="299085" algn="l"/>
              </a:tabLst>
            </a:pPr>
            <a:r>
              <a:rPr lang="en-US" sz="3200" b="1" u="heavy" dirty="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MOOWR</a:t>
            </a:r>
            <a:r>
              <a:rPr lang="en-US" sz="3200" dirty="0">
                <a:latin typeface="Calibri"/>
                <a:cs typeface="Calibri"/>
              </a:rPr>
              <a:t>:</a:t>
            </a:r>
            <a:r>
              <a:rPr lang="en-US" sz="3200" spc="-2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There</a:t>
            </a:r>
            <a:r>
              <a:rPr lang="en-US" sz="3200" spc="-2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is</a:t>
            </a:r>
            <a:r>
              <a:rPr lang="en-US" sz="3200" spc="-6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a</a:t>
            </a:r>
            <a:r>
              <a:rPr lang="en-US" sz="3200" spc="-4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problem.</a:t>
            </a:r>
            <a:r>
              <a:rPr lang="en-US" sz="3200" spc="-4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Domestic</a:t>
            </a:r>
            <a:r>
              <a:rPr lang="en-US" sz="3200" spc="-3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inputs</a:t>
            </a:r>
            <a:r>
              <a:rPr lang="en-US" sz="3200" spc="-5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have</a:t>
            </a:r>
            <a:r>
              <a:rPr lang="en-US" sz="3200" spc="-40" dirty="0">
                <a:latin typeface="Calibri"/>
                <a:cs typeface="Calibri"/>
              </a:rPr>
              <a:t> </a:t>
            </a:r>
            <a:r>
              <a:rPr lang="en-US" sz="3200" spc="-10" dirty="0">
                <a:latin typeface="Calibri"/>
                <a:cs typeface="Calibri"/>
              </a:rPr>
              <a:t>suffered</a:t>
            </a:r>
            <a:r>
              <a:rPr lang="en-US" sz="3200" spc="-3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inherent</a:t>
            </a:r>
            <a:r>
              <a:rPr lang="en-US" sz="3200" spc="-5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duties</a:t>
            </a:r>
            <a:r>
              <a:rPr lang="en-US" sz="3200" spc="-4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which</a:t>
            </a:r>
            <a:r>
              <a:rPr lang="en-US" sz="3200" spc="-5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are</a:t>
            </a:r>
            <a:r>
              <a:rPr lang="en-US" sz="3200" spc="-25" dirty="0">
                <a:latin typeface="Calibri"/>
                <a:cs typeface="Calibri"/>
              </a:rPr>
              <a:t> not </a:t>
            </a:r>
            <a:r>
              <a:rPr lang="en-US" sz="3200" spc="-10" dirty="0">
                <a:latin typeface="Calibri"/>
                <a:cs typeface="Calibri"/>
              </a:rPr>
              <a:t>reimbursed</a:t>
            </a:r>
            <a:r>
              <a:rPr lang="en-US" sz="3200" spc="-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since</a:t>
            </a:r>
            <a:r>
              <a:rPr lang="en-US" sz="3200" spc="-4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final</a:t>
            </a:r>
            <a:r>
              <a:rPr lang="en-US" sz="3200" spc="-5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exports</a:t>
            </a:r>
            <a:r>
              <a:rPr lang="en-US" sz="3200" spc="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are</a:t>
            </a:r>
            <a:r>
              <a:rPr lang="en-US" sz="3200" spc="-2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not</a:t>
            </a:r>
            <a:r>
              <a:rPr lang="en-US" sz="3200" spc="-2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eligible</a:t>
            </a:r>
            <a:r>
              <a:rPr lang="en-US" sz="3200" spc="-5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for</a:t>
            </a:r>
            <a:r>
              <a:rPr lang="en-US" sz="3200" spc="-1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AIR( All Industry Rate).</a:t>
            </a:r>
            <a:r>
              <a:rPr lang="en-US" sz="3200" spc="-2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Imported</a:t>
            </a:r>
            <a:r>
              <a:rPr lang="en-US" sz="3200" spc="-2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inputs</a:t>
            </a:r>
            <a:r>
              <a:rPr lang="en-US" sz="3200" spc="-5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when</a:t>
            </a:r>
            <a:r>
              <a:rPr lang="en-US" sz="3200" spc="-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used</a:t>
            </a:r>
            <a:r>
              <a:rPr lang="en-US" sz="3200" spc="-3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in</a:t>
            </a:r>
            <a:r>
              <a:rPr lang="en-US" sz="3200" spc="-30" dirty="0">
                <a:latin typeface="Calibri"/>
                <a:cs typeface="Calibri"/>
              </a:rPr>
              <a:t> </a:t>
            </a:r>
            <a:r>
              <a:rPr lang="en-US" sz="3200" spc="-10" dirty="0">
                <a:latin typeface="Calibri"/>
                <a:cs typeface="Calibri"/>
              </a:rPr>
              <a:t>domestic </a:t>
            </a:r>
            <a:r>
              <a:rPr lang="en-US" sz="3200" dirty="0">
                <a:latin typeface="Calibri"/>
                <a:cs typeface="Calibri"/>
              </a:rPr>
              <a:t>business</a:t>
            </a:r>
            <a:r>
              <a:rPr lang="en-US" sz="3200" spc="-4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need</a:t>
            </a:r>
            <a:r>
              <a:rPr lang="en-US" sz="3200" spc="-5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to</a:t>
            </a:r>
            <a:r>
              <a:rPr lang="en-US" sz="3200" spc="-5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surrender</a:t>
            </a:r>
            <a:r>
              <a:rPr lang="en-US" sz="3200" spc="-10" dirty="0">
                <a:latin typeface="Calibri"/>
                <a:cs typeface="Calibri"/>
              </a:rPr>
              <a:t> duties.</a:t>
            </a:r>
            <a:endParaRPr lang="en-US" sz="3200" dirty="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35"/>
              </a:spcBef>
              <a:buFont typeface="Arial MT"/>
              <a:buChar char="•"/>
            </a:pPr>
            <a:endParaRPr lang="en-US" sz="3200" dirty="0">
              <a:latin typeface="Calibri"/>
              <a:cs typeface="Calibri"/>
            </a:endParaRPr>
          </a:p>
          <a:p>
            <a:pPr marL="299085" marR="573405" indent="-287020">
              <a:lnSpc>
                <a:spcPct val="100000"/>
              </a:lnSpc>
              <a:buClr>
                <a:srgbClr val="F2723D"/>
              </a:buClr>
              <a:buFont typeface="Arial MT"/>
              <a:buChar char="•"/>
              <a:tabLst>
                <a:tab pos="299085" algn="l"/>
              </a:tabLst>
            </a:pPr>
            <a:r>
              <a:rPr lang="en-US" sz="3200" dirty="0">
                <a:latin typeface="Calibri"/>
                <a:cs typeface="Calibri"/>
              </a:rPr>
              <a:t>This</a:t>
            </a:r>
            <a:r>
              <a:rPr lang="en-US" sz="3200" spc="-50" dirty="0">
                <a:latin typeface="Calibri"/>
                <a:cs typeface="Calibri"/>
              </a:rPr>
              <a:t> </a:t>
            </a:r>
            <a:r>
              <a:rPr lang="en-US" sz="3200" spc="-10" dirty="0">
                <a:latin typeface="Calibri"/>
                <a:cs typeface="Calibri"/>
              </a:rPr>
              <a:t>effectively</a:t>
            </a:r>
            <a:r>
              <a:rPr lang="en-US" sz="3200" spc="-3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means</a:t>
            </a:r>
            <a:r>
              <a:rPr lang="en-US" sz="3200" spc="-3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that</a:t>
            </a:r>
            <a:r>
              <a:rPr lang="en-US" sz="3200" spc="-5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MOOWR</a:t>
            </a:r>
            <a:r>
              <a:rPr lang="en-US" sz="3200" spc="-2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has</a:t>
            </a:r>
            <a:r>
              <a:rPr lang="en-US" sz="3200" spc="-30" dirty="0">
                <a:latin typeface="Calibri"/>
                <a:cs typeface="Calibri"/>
              </a:rPr>
              <a:t> </a:t>
            </a:r>
            <a:r>
              <a:rPr lang="en-US" sz="3200" spc="-20" dirty="0">
                <a:latin typeface="Calibri"/>
                <a:cs typeface="Calibri"/>
              </a:rPr>
              <a:t>pre-</a:t>
            </a:r>
            <a:r>
              <a:rPr lang="en-US" sz="3200" dirty="0">
                <a:latin typeface="Calibri"/>
                <a:cs typeface="Calibri"/>
              </a:rPr>
              <a:t>import</a:t>
            </a:r>
            <a:r>
              <a:rPr lang="en-US" sz="3200" spc="-1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condition</a:t>
            </a:r>
            <a:r>
              <a:rPr lang="en-US" sz="3200" spc="-4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to</a:t>
            </a:r>
            <a:r>
              <a:rPr lang="en-US" sz="3200" spc="-2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avail</a:t>
            </a:r>
            <a:r>
              <a:rPr lang="en-US" sz="3200" spc="-4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benefit.</a:t>
            </a:r>
            <a:r>
              <a:rPr lang="en-US" sz="3200" spc="-3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Also,</a:t>
            </a:r>
            <a:r>
              <a:rPr lang="en-US" sz="3200" spc="-30" dirty="0">
                <a:latin typeface="Calibri"/>
                <a:cs typeface="Calibri"/>
              </a:rPr>
              <a:t> </a:t>
            </a:r>
            <a:r>
              <a:rPr lang="en-US" sz="3200" spc="-25" dirty="0">
                <a:latin typeface="Calibri"/>
                <a:cs typeface="Calibri"/>
              </a:rPr>
              <a:t>the </a:t>
            </a:r>
            <a:r>
              <a:rPr lang="en-US" sz="3200" dirty="0">
                <a:latin typeface="Calibri"/>
                <a:cs typeface="Calibri"/>
              </a:rPr>
              <a:t>quantum</a:t>
            </a:r>
            <a:r>
              <a:rPr lang="en-US" sz="3200" spc="-7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of</a:t>
            </a:r>
            <a:r>
              <a:rPr lang="en-US" sz="3200" spc="-4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imported</a:t>
            </a:r>
            <a:r>
              <a:rPr lang="en-US" sz="3200" spc="-3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raw</a:t>
            </a:r>
            <a:r>
              <a:rPr lang="en-US" sz="3200" spc="-2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material</a:t>
            </a:r>
            <a:r>
              <a:rPr lang="en-US" sz="3200" spc="-5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should</a:t>
            </a:r>
            <a:r>
              <a:rPr lang="en-US" sz="3200" spc="-45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be</a:t>
            </a:r>
            <a:r>
              <a:rPr lang="en-US" sz="3200" spc="-5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more</a:t>
            </a:r>
            <a:r>
              <a:rPr lang="en-US" sz="3200" spc="-2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than</a:t>
            </a:r>
            <a:r>
              <a:rPr lang="en-US" sz="3200" spc="-6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domestic</a:t>
            </a:r>
            <a:r>
              <a:rPr lang="en-US" sz="3200" spc="-30" dirty="0">
                <a:latin typeface="Calibri"/>
                <a:cs typeface="Calibri"/>
              </a:rPr>
              <a:t> </a:t>
            </a:r>
            <a:r>
              <a:rPr lang="en-US" sz="3200" dirty="0">
                <a:latin typeface="Calibri"/>
                <a:cs typeface="Calibri"/>
              </a:rPr>
              <a:t>raw</a:t>
            </a:r>
            <a:r>
              <a:rPr lang="en-US" sz="3200" spc="-20" dirty="0">
                <a:latin typeface="Calibri"/>
                <a:cs typeface="Calibri"/>
              </a:rPr>
              <a:t> </a:t>
            </a:r>
            <a:r>
              <a:rPr lang="en-US" sz="3200" spc="-10" dirty="0">
                <a:latin typeface="Calibri"/>
                <a:cs typeface="Calibri"/>
              </a:rPr>
              <a:t>material</a:t>
            </a:r>
            <a:r>
              <a:rPr lang="en-US" sz="2800" spc="-10" dirty="0">
                <a:latin typeface="Calibri"/>
                <a:cs typeface="Calibri"/>
              </a:rPr>
              <a:t>.</a:t>
            </a:r>
            <a:endParaRPr lang="en-US" sz="2800" dirty="0">
              <a:latin typeface="Calibri"/>
              <a:cs typeface="Calibri"/>
            </a:endParaRPr>
          </a:p>
          <a:p>
            <a:pPr marL="217170" marR="5080">
              <a:lnSpc>
                <a:spcPct val="100000"/>
              </a:lnSpc>
              <a:spcBef>
                <a:spcPts val="95"/>
              </a:spcBef>
              <a:buClr>
                <a:srgbClr val="F2723D"/>
              </a:buClr>
              <a:tabLst>
                <a:tab pos="504825" algn="l"/>
              </a:tabLst>
            </a:pP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16083621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DF0956-E458-6306-94FB-F66E455D49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1B52C253-50BD-D172-5DFB-77CB2A438FD6}"/>
              </a:ext>
            </a:extLst>
          </p:cNvPr>
          <p:cNvSpPr/>
          <p:nvPr/>
        </p:nvSpPr>
        <p:spPr>
          <a:xfrm>
            <a:off x="0" y="-1"/>
            <a:ext cx="19010313" cy="2975751"/>
          </a:xfrm>
          <a:prstGeom prst="rect">
            <a:avLst/>
          </a:prstGeom>
          <a:solidFill>
            <a:srgbClr val="1017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528" dirty="0"/>
          </a:p>
        </p:txBody>
      </p:sp>
      <p:pic>
        <p:nvPicPr>
          <p:cNvPr id="30" name="Picture 2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C1A3D31-E128-C268-E7CC-7F7E2B8ED0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432" y="-453039"/>
            <a:ext cx="4449023" cy="39717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53BE6A5-2BD7-9C92-54BD-4218466505A1}"/>
              </a:ext>
            </a:extLst>
          </p:cNvPr>
          <p:cNvCxnSpPr>
            <a:cxnSpLocks/>
          </p:cNvCxnSpPr>
          <p:nvPr/>
        </p:nvCxnSpPr>
        <p:spPr>
          <a:xfrm>
            <a:off x="-1" y="2638036"/>
            <a:ext cx="19010314" cy="41664"/>
          </a:xfrm>
          <a:prstGeom prst="line">
            <a:avLst/>
          </a:prstGeom>
          <a:ln>
            <a:solidFill>
              <a:srgbClr val="6AC6A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6">
            <a:extLst>
              <a:ext uri="{FF2B5EF4-FFF2-40B4-BE49-F238E27FC236}">
                <a16:creationId xmlns:a16="http://schemas.microsoft.com/office/drawing/2014/main" id="{DC8B06DC-F79E-0D02-358F-CC7B6FA0F302}"/>
              </a:ext>
            </a:extLst>
          </p:cNvPr>
          <p:cNvSpPr txBox="1"/>
          <p:nvPr/>
        </p:nvSpPr>
        <p:spPr>
          <a:xfrm>
            <a:off x="558859" y="517173"/>
            <a:ext cx="13443572" cy="18466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6000" spc="-30" dirty="0">
                <a:solidFill>
                  <a:srgbClr val="6AC6AC"/>
                </a:solidFill>
              </a:rPr>
              <a:t>Transferring</a:t>
            </a:r>
            <a:r>
              <a:rPr lang="en-US" sz="6000" spc="-65" dirty="0">
                <a:solidFill>
                  <a:srgbClr val="6AC6AC"/>
                </a:solidFill>
              </a:rPr>
              <a:t> </a:t>
            </a:r>
            <a:r>
              <a:rPr lang="en-US" sz="6000" dirty="0">
                <a:solidFill>
                  <a:srgbClr val="6AC6AC"/>
                </a:solidFill>
              </a:rPr>
              <a:t>imported</a:t>
            </a:r>
            <a:r>
              <a:rPr lang="en-US" sz="6000" spc="-80" dirty="0">
                <a:solidFill>
                  <a:srgbClr val="6AC6AC"/>
                </a:solidFill>
              </a:rPr>
              <a:t> </a:t>
            </a:r>
            <a:r>
              <a:rPr lang="en-US" sz="6000" dirty="0">
                <a:solidFill>
                  <a:srgbClr val="6AC6AC"/>
                </a:solidFill>
              </a:rPr>
              <a:t>capital</a:t>
            </a:r>
            <a:r>
              <a:rPr lang="en-US" sz="6000" spc="-85" dirty="0">
                <a:solidFill>
                  <a:srgbClr val="6AC6AC"/>
                </a:solidFill>
              </a:rPr>
              <a:t> </a:t>
            </a:r>
            <a:r>
              <a:rPr lang="en-US" sz="6000" dirty="0">
                <a:solidFill>
                  <a:srgbClr val="6AC6AC"/>
                </a:solidFill>
              </a:rPr>
              <a:t>goods</a:t>
            </a:r>
            <a:r>
              <a:rPr lang="en-US" sz="6000" spc="-85" dirty="0">
                <a:solidFill>
                  <a:srgbClr val="6AC6AC"/>
                </a:solidFill>
              </a:rPr>
              <a:t> </a:t>
            </a:r>
            <a:r>
              <a:rPr lang="en-US" sz="6000" dirty="0">
                <a:solidFill>
                  <a:srgbClr val="6AC6AC"/>
                </a:solidFill>
              </a:rPr>
              <a:t>to</a:t>
            </a:r>
            <a:r>
              <a:rPr lang="en-US" sz="6000" spc="-110" dirty="0">
                <a:solidFill>
                  <a:srgbClr val="6AC6AC"/>
                </a:solidFill>
              </a:rPr>
              <a:t> </a:t>
            </a:r>
            <a:r>
              <a:rPr lang="en-US" sz="6000" spc="-10" dirty="0">
                <a:solidFill>
                  <a:srgbClr val="6AC6AC"/>
                </a:solidFill>
              </a:rPr>
              <a:t>Supporting Manufacturer</a:t>
            </a:r>
            <a:r>
              <a:rPr lang="en-US" sz="6000" spc="-90" dirty="0">
                <a:solidFill>
                  <a:srgbClr val="6AC6AC"/>
                </a:solidFill>
              </a:rPr>
              <a:t> </a:t>
            </a:r>
            <a:r>
              <a:rPr lang="en-US" sz="6000" spc="-10" dirty="0">
                <a:solidFill>
                  <a:srgbClr val="6AC6AC"/>
                </a:solidFill>
              </a:rPr>
              <a:t>location</a:t>
            </a:r>
            <a:endParaRPr lang="en-US" sz="4400" spc="2186" dirty="0">
              <a:solidFill>
                <a:srgbClr val="6AC6AC"/>
              </a:solidFill>
              <a:latin typeface="Open Sauce Medium"/>
              <a:ea typeface="Open Sauce Medium"/>
              <a:cs typeface="Open Sauce Medium"/>
              <a:sym typeface="Open Sauce Medium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799864BA-C879-E7DF-B548-84A030FB8932}"/>
              </a:ext>
            </a:extLst>
          </p:cNvPr>
          <p:cNvSpPr txBox="1"/>
          <p:nvPr/>
        </p:nvSpPr>
        <p:spPr>
          <a:xfrm>
            <a:off x="558348" y="1760572"/>
            <a:ext cx="1252830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000" spc="100" dirty="0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EA64509-DBFE-7D3C-B502-33603918AB8A}"/>
              </a:ext>
            </a:extLst>
          </p:cNvPr>
          <p:cNvSpPr txBox="1"/>
          <p:nvPr/>
        </p:nvSpPr>
        <p:spPr>
          <a:xfrm>
            <a:off x="1236718" y="3890777"/>
            <a:ext cx="15773400" cy="658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90805" algn="r">
              <a:lnSpc>
                <a:spcPts val="2050"/>
              </a:lnSpc>
              <a:spcBef>
                <a:spcPts val="360"/>
              </a:spcBef>
            </a:pPr>
            <a:r>
              <a:rPr lang="en-US" sz="2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65A: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Goods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brought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operations</a:t>
            </a:r>
            <a:r>
              <a:rPr lang="en-US"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warehouse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ordinarily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paid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certain taxes-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Section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130</a:t>
            </a:r>
            <a:r>
              <a:rPr lang="en-US"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Finance</a:t>
            </a:r>
            <a:r>
              <a:rPr lang="en-US"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Act,</a:t>
            </a:r>
            <a:r>
              <a:rPr lang="en-US"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2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8B4C836-0038-FE43-47C3-0E072192D103}"/>
              </a:ext>
            </a:extLst>
          </p:cNvPr>
          <p:cNvSpPr txBox="1"/>
          <p:nvPr/>
        </p:nvSpPr>
        <p:spPr>
          <a:xfrm>
            <a:off x="818356" y="3441488"/>
            <a:ext cx="17449800" cy="57990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17170" marR="5080">
              <a:lnSpc>
                <a:spcPct val="100000"/>
              </a:lnSpc>
              <a:spcBef>
                <a:spcPts val="95"/>
              </a:spcBef>
              <a:buClr>
                <a:srgbClr val="F2723D"/>
              </a:buClr>
              <a:tabLst>
                <a:tab pos="504825" algn="l"/>
              </a:tabLst>
            </a:pPr>
            <a:r>
              <a:rPr lang="en-US" sz="4000" dirty="0"/>
              <a:t>Under</a:t>
            </a:r>
            <a:r>
              <a:rPr lang="en-US" sz="4000" spc="-40" dirty="0"/>
              <a:t> </a:t>
            </a:r>
            <a:r>
              <a:rPr lang="en-US" sz="4000" dirty="0"/>
              <a:t>MOOWR,</a:t>
            </a:r>
            <a:r>
              <a:rPr lang="en-US" sz="4000" spc="-35" dirty="0"/>
              <a:t> </a:t>
            </a:r>
            <a:r>
              <a:rPr lang="en-US" sz="4000" dirty="0"/>
              <a:t>job work is</a:t>
            </a:r>
            <a:r>
              <a:rPr lang="en-US" sz="4000" spc="-40" dirty="0"/>
              <a:t> </a:t>
            </a:r>
            <a:r>
              <a:rPr lang="en-US" sz="4000" dirty="0"/>
              <a:t>allowed.</a:t>
            </a:r>
            <a:r>
              <a:rPr lang="en-US" sz="4000" spc="-40" dirty="0"/>
              <a:t> </a:t>
            </a:r>
            <a:r>
              <a:rPr lang="en-US" sz="4000" dirty="0"/>
              <a:t>But</a:t>
            </a:r>
            <a:r>
              <a:rPr lang="en-US" sz="4000" spc="-45" dirty="0"/>
              <a:t> </a:t>
            </a:r>
            <a:r>
              <a:rPr lang="en-US" sz="4000" dirty="0"/>
              <a:t>capital</a:t>
            </a:r>
            <a:r>
              <a:rPr lang="en-US" sz="4000" spc="-45" dirty="0"/>
              <a:t> </a:t>
            </a:r>
            <a:r>
              <a:rPr lang="en-US" sz="4000" dirty="0"/>
              <a:t>goods</a:t>
            </a:r>
            <a:r>
              <a:rPr lang="en-US" sz="4000" spc="-30" dirty="0"/>
              <a:t> </a:t>
            </a:r>
            <a:r>
              <a:rPr lang="en-US" sz="4000" dirty="0"/>
              <a:t>imported</a:t>
            </a:r>
            <a:r>
              <a:rPr lang="en-US" sz="4000" spc="-30" dirty="0"/>
              <a:t> </a:t>
            </a:r>
            <a:r>
              <a:rPr lang="en-US" sz="4000" dirty="0"/>
              <a:t>cannot</a:t>
            </a:r>
            <a:r>
              <a:rPr lang="en-US" sz="4000" spc="-30" dirty="0"/>
              <a:t> </a:t>
            </a:r>
            <a:r>
              <a:rPr lang="en-US" sz="4000" dirty="0"/>
              <a:t>be</a:t>
            </a:r>
            <a:r>
              <a:rPr lang="en-US" sz="4000" spc="-50" dirty="0"/>
              <a:t> </a:t>
            </a:r>
            <a:r>
              <a:rPr lang="en-US" sz="4000" dirty="0"/>
              <a:t>shifted</a:t>
            </a:r>
            <a:r>
              <a:rPr lang="en-US" sz="4000" spc="-60" dirty="0"/>
              <a:t> </a:t>
            </a:r>
            <a:r>
              <a:rPr lang="en-US" sz="4000" dirty="0"/>
              <a:t>to</a:t>
            </a:r>
            <a:r>
              <a:rPr lang="en-US" sz="4000" spc="-35" dirty="0"/>
              <a:t> </a:t>
            </a:r>
            <a:r>
              <a:rPr lang="en-US" sz="4000" spc="-10" dirty="0"/>
              <a:t>job worker </a:t>
            </a:r>
            <a:r>
              <a:rPr lang="en-US" sz="4000" dirty="0"/>
              <a:t>premises.</a:t>
            </a:r>
            <a:r>
              <a:rPr lang="en-US" sz="4000" spc="-30" dirty="0"/>
              <a:t> </a:t>
            </a:r>
            <a:r>
              <a:rPr lang="en-US" sz="4000" dirty="0"/>
              <a:t>Only</a:t>
            </a:r>
            <a:r>
              <a:rPr lang="en-US" sz="4000" spc="-25" dirty="0"/>
              <a:t> </a:t>
            </a:r>
            <a:r>
              <a:rPr lang="en-US" sz="4000" dirty="0"/>
              <a:t>tools,</a:t>
            </a:r>
            <a:r>
              <a:rPr lang="en-US" sz="4000" spc="-40" dirty="0"/>
              <a:t> </a:t>
            </a:r>
            <a:r>
              <a:rPr lang="en-US" sz="4000" dirty="0"/>
              <a:t>moulds</a:t>
            </a:r>
            <a:r>
              <a:rPr lang="en-US" sz="4000" spc="-40" dirty="0"/>
              <a:t> </a:t>
            </a:r>
            <a:r>
              <a:rPr lang="en-US" sz="4000" dirty="0"/>
              <a:t>and</a:t>
            </a:r>
            <a:r>
              <a:rPr lang="en-US" sz="4000" spc="-55" dirty="0"/>
              <a:t> </a:t>
            </a:r>
            <a:r>
              <a:rPr lang="en-US" sz="4000" dirty="0"/>
              <a:t>drawings</a:t>
            </a:r>
            <a:r>
              <a:rPr lang="en-US" sz="4000" spc="-40" dirty="0"/>
              <a:t> </a:t>
            </a:r>
            <a:r>
              <a:rPr lang="en-US" sz="4000" dirty="0"/>
              <a:t>etc.</a:t>
            </a:r>
            <a:r>
              <a:rPr lang="en-US" sz="4000" spc="-30" dirty="0"/>
              <a:t> </a:t>
            </a:r>
            <a:r>
              <a:rPr lang="en-US" sz="4000" dirty="0"/>
              <a:t>can</a:t>
            </a:r>
            <a:r>
              <a:rPr lang="en-US" sz="4000" spc="-45" dirty="0"/>
              <a:t> </a:t>
            </a:r>
            <a:r>
              <a:rPr lang="en-US" sz="4000" dirty="0"/>
              <a:t>be</a:t>
            </a:r>
            <a:r>
              <a:rPr lang="en-US" sz="4000" spc="-35" dirty="0"/>
              <a:t> </a:t>
            </a:r>
            <a:r>
              <a:rPr lang="en-US" sz="4000" dirty="0"/>
              <a:t>provided</a:t>
            </a:r>
            <a:r>
              <a:rPr lang="en-US" sz="4000" spc="-30" dirty="0"/>
              <a:t> </a:t>
            </a:r>
            <a:r>
              <a:rPr lang="en-US" sz="4000" dirty="0"/>
              <a:t>to</a:t>
            </a:r>
            <a:r>
              <a:rPr lang="en-US" sz="4000" spc="-40" dirty="0"/>
              <a:t> </a:t>
            </a:r>
            <a:r>
              <a:rPr lang="en-US" sz="4000" spc="-10" dirty="0"/>
              <a:t>job worker</a:t>
            </a:r>
            <a:r>
              <a:rPr lang="en-US" sz="4000" spc="10" dirty="0"/>
              <a:t> </a:t>
            </a:r>
            <a:r>
              <a:rPr lang="en-US" sz="4000" dirty="0"/>
              <a:t>and</a:t>
            </a:r>
            <a:r>
              <a:rPr lang="en-US" sz="4000" spc="-30" dirty="0"/>
              <a:t> </a:t>
            </a:r>
            <a:r>
              <a:rPr lang="en-US" sz="4000" dirty="0"/>
              <a:t>not</a:t>
            </a:r>
            <a:r>
              <a:rPr lang="en-US" sz="4000" spc="-45" dirty="0"/>
              <a:t> </a:t>
            </a:r>
            <a:r>
              <a:rPr lang="en-US" sz="4000" spc="-20" dirty="0"/>
              <a:t>main </a:t>
            </a:r>
            <a:r>
              <a:rPr lang="en-US" sz="4000" spc="-10" dirty="0"/>
              <a:t>machinery.</a:t>
            </a:r>
          </a:p>
          <a:p>
            <a:pPr marL="217170" marR="5080">
              <a:lnSpc>
                <a:spcPct val="100000"/>
              </a:lnSpc>
              <a:spcBef>
                <a:spcPts val="95"/>
              </a:spcBef>
              <a:buClr>
                <a:srgbClr val="F2723D"/>
              </a:buClr>
              <a:tabLst>
                <a:tab pos="504825" algn="l"/>
              </a:tabLst>
            </a:pPr>
            <a:endParaRPr lang="en-US" sz="4000" spc="-10" dirty="0"/>
          </a:p>
          <a:p>
            <a:pPr marL="217170" marR="85090">
              <a:lnSpc>
                <a:spcPct val="100000"/>
              </a:lnSpc>
              <a:spcBef>
                <a:spcPts val="384"/>
              </a:spcBef>
              <a:buClr>
                <a:srgbClr val="F2723D"/>
              </a:buClr>
              <a:tabLst>
                <a:tab pos="504825" algn="l"/>
              </a:tabLst>
            </a:pPr>
            <a:r>
              <a:rPr lang="en-US" sz="4000" dirty="0"/>
              <a:t>Under</a:t>
            </a:r>
            <a:r>
              <a:rPr lang="en-US" sz="4000" spc="-30" dirty="0"/>
              <a:t> </a:t>
            </a:r>
            <a:r>
              <a:rPr lang="en-US" sz="4000" dirty="0"/>
              <a:t>EPCG</a:t>
            </a:r>
            <a:r>
              <a:rPr lang="en-US" sz="4000" spc="-35" dirty="0"/>
              <a:t> </a:t>
            </a:r>
            <a:r>
              <a:rPr lang="en-US" sz="4000" dirty="0"/>
              <a:t>Scheme, facility</a:t>
            </a:r>
            <a:r>
              <a:rPr lang="en-US" sz="4000" spc="-65" dirty="0"/>
              <a:t> </a:t>
            </a:r>
            <a:r>
              <a:rPr lang="en-US" sz="4000" dirty="0"/>
              <a:t>of</a:t>
            </a:r>
            <a:r>
              <a:rPr lang="en-US" sz="4000" spc="-25" dirty="0"/>
              <a:t> </a:t>
            </a:r>
            <a:r>
              <a:rPr lang="en-US" sz="4000" dirty="0"/>
              <a:t>installing</a:t>
            </a:r>
            <a:r>
              <a:rPr lang="en-US" sz="4000" spc="-60" dirty="0"/>
              <a:t> </a:t>
            </a:r>
            <a:r>
              <a:rPr lang="en-US" sz="4000" dirty="0"/>
              <a:t>the</a:t>
            </a:r>
            <a:r>
              <a:rPr lang="en-US" sz="4000" spc="-40" dirty="0"/>
              <a:t> </a:t>
            </a:r>
            <a:r>
              <a:rPr lang="en-US" sz="4000" dirty="0"/>
              <a:t>machinery</a:t>
            </a:r>
            <a:r>
              <a:rPr lang="en-US" sz="4000" spc="-35" dirty="0"/>
              <a:t> </a:t>
            </a:r>
            <a:r>
              <a:rPr lang="en-US" sz="4000" dirty="0"/>
              <a:t>at</a:t>
            </a:r>
            <a:r>
              <a:rPr lang="en-US" sz="4000" spc="-50" dirty="0"/>
              <a:t> </a:t>
            </a:r>
            <a:r>
              <a:rPr lang="en-US" sz="4000" dirty="0"/>
              <a:t>supporting</a:t>
            </a:r>
            <a:r>
              <a:rPr lang="en-US" sz="4000" spc="-35" dirty="0"/>
              <a:t> </a:t>
            </a:r>
            <a:r>
              <a:rPr lang="en-US" sz="4000" spc="-10" dirty="0"/>
              <a:t>manufacturer</a:t>
            </a:r>
            <a:r>
              <a:rPr lang="en-US" sz="4000" spc="-15" dirty="0"/>
              <a:t> </a:t>
            </a:r>
            <a:r>
              <a:rPr lang="en-US" sz="4000" dirty="0"/>
              <a:t>location</a:t>
            </a:r>
            <a:r>
              <a:rPr lang="en-US" sz="4000" spc="-35" dirty="0"/>
              <a:t> </a:t>
            </a:r>
            <a:r>
              <a:rPr lang="en-US" sz="4000" spc="-25" dirty="0"/>
              <a:t>is </a:t>
            </a:r>
            <a:r>
              <a:rPr lang="en-US" sz="4000" dirty="0"/>
              <a:t>also</a:t>
            </a:r>
            <a:r>
              <a:rPr lang="en-US" sz="4000" spc="-15" dirty="0"/>
              <a:t> </a:t>
            </a:r>
            <a:r>
              <a:rPr lang="en-US" sz="4000" spc="-10" dirty="0"/>
              <a:t>provided.</a:t>
            </a:r>
          </a:p>
          <a:p>
            <a:pPr marL="217170" marR="85090">
              <a:lnSpc>
                <a:spcPct val="100000"/>
              </a:lnSpc>
              <a:spcBef>
                <a:spcPts val="384"/>
              </a:spcBef>
              <a:buClr>
                <a:srgbClr val="F2723D"/>
              </a:buClr>
              <a:tabLst>
                <a:tab pos="504825" algn="l"/>
              </a:tabLst>
            </a:pPr>
            <a:endParaRPr lang="en-US" sz="4000" spc="-10" dirty="0"/>
          </a:p>
          <a:p>
            <a:pPr marL="217805">
              <a:lnSpc>
                <a:spcPct val="100000"/>
              </a:lnSpc>
              <a:spcBef>
                <a:spcPts val="380"/>
              </a:spcBef>
              <a:buClr>
                <a:srgbClr val="F2723D"/>
              </a:buClr>
              <a:tabLst>
                <a:tab pos="504825" algn="l"/>
              </a:tabLst>
            </a:pPr>
            <a:r>
              <a:rPr lang="en-US" sz="4000" dirty="0"/>
              <a:t>Even</a:t>
            </a:r>
            <a:r>
              <a:rPr lang="en-US" sz="4000" spc="-25" dirty="0"/>
              <a:t> </a:t>
            </a:r>
            <a:r>
              <a:rPr lang="en-US" sz="4000" spc="-10" dirty="0"/>
              <a:t>EOU/SEZ</a:t>
            </a:r>
            <a:r>
              <a:rPr lang="en-US" sz="4000" spc="5" dirty="0"/>
              <a:t> </a:t>
            </a:r>
            <a:r>
              <a:rPr lang="en-US" sz="4000" dirty="0"/>
              <a:t>scheme</a:t>
            </a:r>
            <a:r>
              <a:rPr lang="en-US" sz="4000" spc="-25" dirty="0"/>
              <a:t> </a:t>
            </a:r>
            <a:r>
              <a:rPr lang="en-US" sz="4000" dirty="0"/>
              <a:t>does</a:t>
            </a:r>
            <a:r>
              <a:rPr lang="en-US" sz="4000" spc="-20" dirty="0"/>
              <a:t> </a:t>
            </a:r>
            <a:r>
              <a:rPr lang="en-US" sz="4000" dirty="0"/>
              <a:t>not</a:t>
            </a:r>
            <a:r>
              <a:rPr lang="en-US" sz="4000" spc="-20" dirty="0"/>
              <a:t> </a:t>
            </a:r>
            <a:r>
              <a:rPr lang="en-US" sz="4000" dirty="0"/>
              <a:t>allow</a:t>
            </a:r>
            <a:r>
              <a:rPr lang="en-US" sz="4000" spc="-35" dirty="0"/>
              <a:t> </a:t>
            </a:r>
            <a:r>
              <a:rPr lang="en-US" sz="4000" dirty="0"/>
              <a:t>shifting</a:t>
            </a:r>
            <a:r>
              <a:rPr lang="en-US" sz="4000" spc="-45" dirty="0"/>
              <a:t> </a:t>
            </a:r>
            <a:r>
              <a:rPr lang="en-US" sz="4000" dirty="0"/>
              <a:t>of</a:t>
            </a:r>
            <a:r>
              <a:rPr lang="en-US" sz="4000" spc="-25" dirty="0"/>
              <a:t> </a:t>
            </a:r>
            <a:r>
              <a:rPr lang="en-US" sz="4000" dirty="0"/>
              <a:t>main</a:t>
            </a:r>
            <a:r>
              <a:rPr lang="en-US" sz="4000" spc="-50" dirty="0"/>
              <a:t> </a:t>
            </a:r>
            <a:r>
              <a:rPr lang="en-US" sz="4000" dirty="0"/>
              <a:t>machinery</a:t>
            </a:r>
            <a:r>
              <a:rPr lang="en-US" sz="4000" spc="-30" dirty="0"/>
              <a:t> </a:t>
            </a:r>
            <a:r>
              <a:rPr lang="en-US" sz="4000" dirty="0"/>
              <a:t>to</a:t>
            </a:r>
            <a:r>
              <a:rPr lang="en-US" sz="4000" spc="-40" dirty="0"/>
              <a:t> </a:t>
            </a:r>
            <a:r>
              <a:rPr lang="en-US" sz="4000" dirty="0"/>
              <a:t>supporting</a:t>
            </a:r>
            <a:r>
              <a:rPr lang="en-US" sz="4000" spc="-30" dirty="0"/>
              <a:t> </a:t>
            </a:r>
            <a:r>
              <a:rPr lang="en-US" sz="4000" spc="-10" dirty="0"/>
              <a:t>manufacturer</a:t>
            </a:r>
            <a:endParaRPr lang="en-IN" sz="4000" dirty="0"/>
          </a:p>
        </p:txBody>
      </p:sp>
    </p:spTree>
    <p:extLst>
      <p:ext uri="{BB962C8B-B14F-4D97-AF65-F5344CB8AC3E}">
        <p14:creationId xmlns:p14="http://schemas.microsoft.com/office/powerpoint/2010/main" val="22519317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6D62BD-CC81-3D04-777A-9EF04621DD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C5715381-EFA1-DA08-5BCB-1CBAABA4B6CD}"/>
              </a:ext>
            </a:extLst>
          </p:cNvPr>
          <p:cNvSpPr/>
          <p:nvPr/>
        </p:nvSpPr>
        <p:spPr>
          <a:xfrm>
            <a:off x="0" y="-1"/>
            <a:ext cx="19010313" cy="2975751"/>
          </a:xfrm>
          <a:prstGeom prst="rect">
            <a:avLst/>
          </a:prstGeom>
          <a:solidFill>
            <a:srgbClr val="1017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4528" dirty="0"/>
          </a:p>
        </p:txBody>
      </p:sp>
      <p:pic>
        <p:nvPicPr>
          <p:cNvPr id="30" name="Picture 2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F4517E7-4672-04DF-70FE-31DBA0C9DA2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9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2432" y="-453039"/>
            <a:ext cx="4449023" cy="39717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7AF3192-8213-D0B4-531A-F67BB6178195}"/>
              </a:ext>
            </a:extLst>
          </p:cNvPr>
          <p:cNvCxnSpPr>
            <a:cxnSpLocks/>
          </p:cNvCxnSpPr>
          <p:nvPr/>
        </p:nvCxnSpPr>
        <p:spPr>
          <a:xfrm>
            <a:off x="-1" y="2638036"/>
            <a:ext cx="19010314" cy="41664"/>
          </a:xfrm>
          <a:prstGeom prst="line">
            <a:avLst/>
          </a:prstGeom>
          <a:ln>
            <a:solidFill>
              <a:srgbClr val="6AC6A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6">
            <a:extLst>
              <a:ext uri="{FF2B5EF4-FFF2-40B4-BE49-F238E27FC236}">
                <a16:creationId xmlns:a16="http://schemas.microsoft.com/office/drawing/2014/main" id="{2E164EBB-1BE8-2814-B19C-A175D5C0351B}"/>
              </a:ext>
            </a:extLst>
          </p:cNvPr>
          <p:cNvSpPr txBox="1"/>
          <p:nvPr/>
        </p:nvSpPr>
        <p:spPr>
          <a:xfrm>
            <a:off x="558859" y="517173"/>
            <a:ext cx="13443572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400" spc="-10" dirty="0">
                <a:solidFill>
                  <a:srgbClr val="6AC6AC"/>
                </a:solidFill>
                <a:latin typeface="Calibri"/>
                <a:ea typeface="Open Sauce Medium"/>
                <a:cs typeface="Calibri"/>
                <a:sym typeface="Open Sauce Medium"/>
              </a:rPr>
              <a:t>W</a:t>
            </a:r>
            <a:r>
              <a:rPr lang="en-IN" sz="4400" spc="-10" dirty="0">
                <a:solidFill>
                  <a:srgbClr val="6AC6AC"/>
                </a:solidFill>
                <a:latin typeface="Calibri"/>
                <a:ea typeface="Open Sauce Medium"/>
                <a:cs typeface="Calibri"/>
                <a:sym typeface="Open Sauce Medium"/>
              </a:rPr>
              <a:t>ho Should OPT for MOOWAR?</a:t>
            </a:r>
            <a:br>
              <a:rPr lang="en-IN" sz="4400" spc="-10" dirty="0">
                <a:solidFill>
                  <a:srgbClr val="6AC6AC"/>
                </a:solidFill>
                <a:latin typeface="Calibri"/>
                <a:ea typeface="Open Sauce Medium"/>
                <a:cs typeface="Calibri"/>
                <a:sym typeface="Open Sauce Medium"/>
              </a:rPr>
            </a:br>
            <a:r>
              <a:rPr lang="en-IN" sz="4000" spc="-10" dirty="0">
                <a:solidFill>
                  <a:schemeClr val="bg1"/>
                </a:solidFill>
                <a:latin typeface="Calibri"/>
                <a:ea typeface="Open Sauce Medium"/>
                <a:cs typeface="Calibri"/>
                <a:sym typeface="Open Sauce Medium"/>
              </a:rPr>
              <a:t>A few cases</a:t>
            </a:r>
            <a:endParaRPr lang="en-US" sz="4400" spc="2186" dirty="0">
              <a:solidFill>
                <a:schemeClr val="bg1"/>
              </a:solidFill>
              <a:latin typeface="Open Sauce Medium"/>
              <a:ea typeface="Open Sauce Medium"/>
              <a:cs typeface="Open Sauce Medium"/>
              <a:sym typeface="Open Sauce Medium"/>
            </a:endParaRPr>
          </a:p>
        </p:txBody>
      </p:sp>
      <p:sp>
        <p:nvSpPr>
          <p:cNvPr id="16" name="TextBox 5">
            <a:extLst>
              <a:ext uri="{FF2B5EF4-FFF2-40B4-BE49-F238E27FC236}">
                <a16:creationId xmlns:a16="http://schemas.microsoft.com/office/drawing/2014/main" id="{1DE32289-AECF-B0F1-9751-64FDD7F5CDA2}"/>
              </a:ext>
            </a:extLst>
          </p:cNvPr>
          <p:cNvSpPr txBox="1"/>
          <p:nvPr/>
        </p:nvSpPr>
        <p:spPr>
          <a:xfrm>
            <a:off x="558348" y="1760572"/>
            <a:ext cx="1252830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000" spc="100" dirty="0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5D3118D-1A86-5C85-459E-7C63B2B37569}"/>
              </a:ext>
            </a:extLst>
          </p:cNvPr>
          <p:cNvSpPr txBox="1"/>
          <p:nvPr/>
        </p:nvSpPr>
        <p:spPr>
          <a:xfrm>
            <a:off x="1236718" y="3890777"/>
            <a:ext cx="15773400" cy="6583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 marR="5080" indent="90805" algn="r">
              <a:lnSpc>
                <a:spcPts val="2050"/>
              </a:lnSpc>
              <a:spcBef>
                <a:spcPts val="360"/>
              </a:spcBef>
            </a:pPr>
            <a:r>
              <a:rPr lang="en-US" sz="28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65A: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Goods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brought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operations</a:t>
            </a:r>
            <a:r>
              <a:rPr lang="en-US"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warehouse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lang="en-US" sz="28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ordinarily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paid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10" dirty="0">
                <a:solidFill>
                  <a:srgbClr val="FFFFFF"/>
                </a:solidFill>
                <a:latin typeface="Calibri"/>
                <a:cs typeface="Calibri"/>
              </a:rPr>
              <a:t>certain taxes-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Section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130</a:t>
            </a:r>
            <a:r>
              <a:rPr lang="en-US" sz="2800" b="1" spc="-5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lang="en-US" sz="28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25" dirty="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Finance</a:t>
            </a:r>
            <a:r>
              <a:rPr lang="en-US"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dirty="0">
                <a:solidFill>
                  <a:srgbClr val="FFFFFF"/>
                </a:solidFill>
                <a:latin typeface="Calibri"/>
                <a:cs typeface="Calibri"/>
              </a:rPr>
              <a:t>Act,</a:t>
            </a:r>
            <a:r>
              <a:rPr lang="en-US" sz="2800" b="1" spc="-7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lang="en-US" sz="2800" b="1" spc="-20" dirty="0">
                <a:solidFill>
                  <a:srgbClr val="FFFFFF"/>
                </a:solidFill>
                <a:latin typeface="Calibri"/>
                <a:cs typeface="Calibri"/>
              </a:rPr>
              <a:t>2023</a:t>
            </a:r>
            <a:endParaRPr lang="en-US" sz="2800" dirty="0">
              <a:latin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E4064F-D5B0-4380-5E3D-3EB676159180}"/>
              </a:ext>
            </a:extLst>
          </p:cNvPr>
          <p:cNvSpPr txBox="1"/>
          <p:nvPr/>
        </p:nvSpPr>
        <p:spPr>
          <a:xfrm>
            <a:off x="1236718" y="3654276"/>
            <a:ext cx="14745438" cy="66069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2700">
              <a:lnSpc>
                <a:spcPct val="100000"/>
              </a:lnSpc>
              <a:buClr>
                <a:srgbClr val="F2723D"/>
              </a:buClr>
              <a:tabLst>
                <a:tab pos="299085" algn="l"/>
              </a:tabLst>
            </a:pPr>
            <a:r>
              <a:rPr lang="en-US" sz="4000" dirty="0">
                <a:latin typeface="Calibri"/>
                <a:cs typeface="Calibri"/>
              </a:rPr>
              <a:t>Heavy</a:t>
            </a:r>
            <a:r>
              <a:rPr lang="en-US" sz="4000" spc="-45" dirty="0">
                <a:latin typeface="Calibri"/>
                <a:cs typeface="Calibri"/>
              </a:rPr>
              <a:t> </a:t>
            </a:r>
            <a:r>
              <a:rPr lang="en-US" sz="4000" spc="-10" dirty="0">
                <a:latin typeface="Calibri"/>
                <a:cs typeface="Calibri"/>
              </a:rPr>
              <a:t>investment</a:t>
            </a:r>
            <a:r>
              <a:rPr lang="en-US" sz="4000" spc="-60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in</a:t>
            </a:r>
            <a:r>
              <a:rPr lang="en-US" sz="4000" spc="-30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imported</a:t>
            </a:r>
            <a:r>
              <a:rPr lang="en-US" sz="4000" spc="-30" dirty="0">
                <a:latin typeface="Calibri"/>
                <a:cs typeface="Calibri"/>
              </a:rPr>
              <a:t> </a:t>
            </a:r>
            <a:r>
              <a:rPr lang="en-US" sz="4000" spc="-25" dirty="0">
                <a:latin typeface="Calibri"/>
                <a:cs typeface="Calibri"/>
              </a:rPr>
              <a:t>P&amp;M.</a:t>
            </a:r>
          </a:p>
          <a:p>
            <a:pPr marL="12700">
              <a:lnSpc>
                <a:spcPct val="100000"/>
              </a:lnSpc>
              <a:buClr>
                <a:srgbClr val="F2723D"/>
              </a:buClr>
              <a:tabLst>
                <a:tab pos="299085" algn="l"/>
              </a:tabLst>
            </a:pPr>
            <a:endParaRPr lang="en-US" sz="4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buClr>
                <a:srgbClr val="F2723D"/>
              </a:buClr>
              <a:tabLst>
                <a:tab pos="299085" algn="l"/>
              </a:tabLst>
            </a:pPr>
            <a:r>
              <a:rPr lang="en-US" sz="4000" dirty="0">
                <a:latin typeface="Calibri"/>
                <a:cs typeface="Calibri"/>
              </a:rPr>
              <a:t>High</a:t>
            </a:r>
            <a:r>
              <a:rPr lang="en-US" sz="4000" spc="-45" dirty="0">
                <a:latin typeface="Calibri"/>
                <a:cs typeface="Calibri"/>
              </a:rPr>
              <a:t> </a:t>
            </a:r>
            <a:r>
              <a:rPr lang="en-US" sz="4000" spc="-10" dirty="0">
                <a:latin typeface="Calibri"/>
                <a:cs typeface="Calibri"/>
              </a:rPr>
              <a:t>percentage</a:t>
            </a:r>
            <a:r>
              <a:rPr lang="en-US" sz="4000" spc="-50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of</a:t>
            </a:r>
            <a:r>
              <a:rPr lang="en-US" sz="4000" spc="-60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imported</a:t>
            </a:r>
            <a:r>
              <a:rPr lang="en-US" sz="4000" spc="-40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raw</a:t>
            </a:r>
            <a:r>
              <a:rPr lang="en-US" sz="4000" spc="-60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materials</a:t>
            </a:r>
            <a:r>
              <a:rPr lang="en-US" sz="4000" spc="-55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vs.</a:t>
            </a:r>
            <a:r>
              <a:rPr lang="en-US" sz="4000" spc="-55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domestic</a:t>
            </a:r>
            <a:r>
              <a:rPr lang="en-US" sz="4000" spc="-55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raw</a:t>
            </a:r>
            <a:r>
              <a:rPr lang="en-US" sz="4000" spc="-60" dirty="0">
                <a:latin typeface="Calibri"/>
                <a:cs typeface="Calibri"/>
              </a:rPr>
              <a:t> </a:t>
            </a:r>
            <a:r>
              <a:rPr lang="en-US" sz="4000" spc="-10" dirty="0">
                <a:latin typeface="Calibri"/>
                <a:cs typeface="Calibri"/>
              </a:rPr>
              <a:t>materials.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  <a:buClr>
                <a:srgbClr val="F2723D"/>
              </a:buClr>
              <a:tabLst>
                <a:tab pos="299085" algn="l"/>
              </a:tabLst>
            </a:pPr>
            <a:endParaRPr lang="en-US" sz="4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buClr>
                <a:srgbClr val="F2723D"/>
              </a:buClr>
              <a:tabLst>
                <a:tab pos="299085" algn="l"/>
              </a:tabLst>
            </a:pPr>
            <a:r>
              <a:rPr lang="en-US" sz="4000" dirty="0">
                <a:latin typeface="Calibri"/>
                <a:cs typeface="Calibri"/>
              </a:rPr>
              <a:t>Good</a:t>
            </a:r>
            <a:r>
              <a:rPr lang="en-US" sz="4000" spc="-40" dirty="0">
                <a:latin typeface="Calibri"/>
                <a:cs typeface="Calibri"/>
              </a:rPr>
              <a:t> DTA</a:t>
            </a:r>
            <a:r>
              <a:rPr lang="en-US" sz="4000" spc="-25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business</a:t>
            </a:r>
            <a:r>
              <a:rPr lang="en-US" sz="4000" spc="-65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along</a:t>
            </a:r>
            <a:r>
              <a:rPr lang="en-US" sz="4000" spc="-30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with</a:t>
            </a:r>
            <a:r>
              <a:rPr lang="en-US" sz="4000" spc="-40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Export</a:t>
            </a:r>
            <a:r>
              <a:rPr lang="en-US" sz="4000" spc="-55" dirty="0">
                <a:latin typeface="Calibri"/>
                <a:cs typeface="Calibri"/>
              </a:rPr>
              <a:t> </a:t>
            </a:r>
            <a:r>
              <a:rPr lang="en-US" sz="4000" spc="-10" dirty="0">
                <a:latin typeface="Calibri"/>
                <a:cs typeface="Calibri"/>
              </a:rPr>
              <a:t>business.</a:t>
            </a:r>
          </a:p>
          <a:p>
            <a:pPr marL="12700">
              <a:lnSpc>
                <a:spcPct val="100000"/>
              </a:lnSpc>
              <a:spcBef>
                <a:spcPts val="430"/>
              </a:spcBef>
              <a:buClr>
                <a:srgbClr val="F2723D"/>
              </a:buClr>
              <a:tabLst>
                <a:tab pos="299085" algn="l"/>
              </a:tabLst>
            </a:pPr>
            <a:endParaRPr lang="en-US" sz="4000" dirty="0">
              <a:latin typeface="Calibri"/>
              <a:cs typeface="Calibri"/>
            </a:endParaRPr>
          </a:p>
          <a:p>
            <a:pPr marL="12065" marR="5080">
              <a:lnSpc>
                <a:spcPct val="100000"/>
              </a:lnSpc>
              <a:spcBef>
                <a:spcPts val="434"/>
              </a:spcBef>
              <a:buClr>
                <a:srgbClr val="F2723D"/>
              </a:buClr>
              <a:tabLst>
                <a:tab pos="299085" algn="l"/>
              </a:tabLst>
            </a:pPr>
            <a:r>
              <a:rPr lang="en-US" sz="4000" spc="-10" dirty="0">
                <a:latin typeface="Calibri"/>
                <a:cs typeface="Calibri"/>
              </a:rPr>
              <a:t>Inverted</a:t>
            </a:r>
            <a:r>
              <a:rPr lang="en-US" sz="4000" spc="-50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duty</a:t>
            </a:r>
            <a:r>
              <a:rPr lang="en-US" sz="4000" spc="-25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structure</a:t>
            </a:r>
            <a:r>
              <a:rPr lang="en-US" sz="4000" spc="-35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(CG</a:t>
            </a:r>
            <a:r>
              <a:rPr lang="en-US" sz="4000" spc="-25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can</a:t>
            </a:r>
            <a:r>
              <a:rPr lang="en-US" sz="4000" spc="-35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be</a:t>
            </a:r>
            <a:r>
              <a:rPr lang="en-US" sz="4000" spc="-50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imported</a:t>
            </a:r>
            <a:r>
              <a:rPr lang="en-US" sz="4000" spc="-20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under</a:t>
            </a:r>
            <a:r>
              <a:rPr lang="en-US" sz="4000" spc="-35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this</a:t>
            </a:r>
            <a:r>
              <a:rPr lang="en-US" sz="4000" spc="-40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scheme</a:t>
            </a:r>
            <a:r>
              <a:rPr lang="en-US" sz="4000" spc="-35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to</a:t>
            </a:r>
            <a:r>
              <a:rPr lang="en-US" sz="4000" spc="-55" dirty="0">
                <a:latin typeface="Calibri"/>
                <a:cs typeface="Calibri"/>
              </a:rPr>
              <a:t> </a:t>
            </a:r>
            <a:r>
              <a:rPr lang="en-US" sz="4000" spc="-10" dirty="0">
                <a:latin typeface="Calibri"/>
                <a:cs typeface="Calibri"/>
              </a:rPr>
              <a:t>reduce accumulated</a:t>
            </a:r>
            <a:r>
              <a:rPr lang="en-US" sz="4000" spc="-15" dirty="0">
                <a:latin typeface="Calibri"/>
                <a:cs typeface="Calibri"/>
              </a:rPr>
              <a:t> </a:t>
            </a:r>
            <a:r>
              <a:rPr lang="en-US" sz="4000" spc="-20" dirty="0">
                <a:latin typeface="Calibri"/>
                <a:cs typeface="Calibri"/>
              </a:rPr>
              <a:t>ITC).</a:t>
            </a:r>
          </a:p>
          <a:p>
            <a:pPr marL="12065" marR="5080">
              <a:lnSpc>
                <a:spcPct val="100000"/>
              </a:lnSpc>
              <a:spcBef>
                <a:spcPts val="434"/>
              </a:spcBef>
              <a:buClr>
                <a:srgbClr val="F2723D"/>
              </a:buClr>
              <a:tabLst>
                <a:tab pos="299085" algn="l"/>
              </a:tabLst>
            </a:pPr>
            <a:endParaRPr lang="en-US" sz="4000" dirty="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  <a:buClr>
                <a:srgbClr val="F2723D"/>
              </a:buClr>
              <a:tabLst>
                <a:tab pos="299085" algn="l"/>
              </a:tabLst>
            </a:pPr>
            <a:r>
              <a:rPr lang="en-US" sz="4000" dirty="0">
                <a:latin typeface="Calibri"/>
                <a:cs typeface="Calibri"/>
              </a:rPr>
              <a:t>Period</a:t>
            </a:r>
            <a:r>
              <a:rPr lang="en-US" sz="4000" spc="-40" dirty="0">
                <a:latin typeface="Calibri"/>
                <a:cs typeface="Calibri"/>
              </a:rPr>
              <a:t> </a:t>
            </a:r>
            <a:r>
              <a:rPr lang="en-US" sz="4000" dirty="0">
                <a:latin typeface="Calibri"/>
                <a:cs typeface="Calibri"/>
              </a:rPr>
              <a:t>of</a:t>
            </a:r>
            <a:r>
              <a:rPr lang="en-US" sz="4000" spc="-40" dirty="0">
                <a:latin typeface="Calibri"/>
                <a:cs typeface="Calibri"/>
              </a:rPr>
              <a:t> </a:t>
            </a:r>
            <a:r>
              <a:rPr lang="en-US" sz="4000" spc="-10" dirty="0">
                <a:latin typeface="Calibri"/>
                <a:cs typeface="Calibri"/>
              </a:rPr>
              <a:t>operations</a:t>
            </a:r>
            <a:endParaRPr lang="en-US" sz="40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434809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73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5"/>
          <p:cNvSpPr txBox="1"/>
          <p:nvPr/>
        </p:nvSpPr>
        <p:spPr>
          <a:xfrm>
            <a:off x="11518381" y="-6935907"/>
            <a:ext cx="4887996" cy="24450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 defTabSz="2300448">
              <a:lnSpc>
                <a:spcPts val="20426"/>
              </a:lnSpc>
              <a:defRPr/>
            </a:pPr>
            <a:r>
              <a:rPr lang="en-US" sz="14589" dirty="0">
                <a:solidFill>
                  <a:srgbClr val="F6F1F1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PPC</a:t>
            </a:r>
          </a:p>
        </p:txBody>
      </p:sp>
      <p:pic>
        <p:nvPicPr>
          <p:cNvPr id="17" name="Picture 16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75F3E22-B45A-DDDE-7918-36B18E9E1FA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56" y="-1027961"/>
            <a:ext cx="13691508" cy="12222737"/>
          </a:xfrm>
          <a:prstGeom prst="rect">
            <a:avLst/>
          </a:prstGeom>
        </p:spPr>
      </p:pic>
      <p:pic>
        <p:nvPicPr>
          <p:cNvPr id="16" name="Picture 1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80AB51D-7924-C398-293D-B96488B2136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90810" y="-6730440"/>
            <a:ext cx="2049174" cy="182934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DA3C236-5222-FDB3-F66A-B552E1ABBF17}"/>
              </a:ext>
            </a:extLst>
          </p:cNvPr>
          <p:cNvSpPr txBox="1"/>
          <p:nvPr/>
        </p:nvSpPr>
        <p:spPr>
          <a:xfrm>
            <a:off x="2117444" y="-3301031"/>
            <a:ext cx="6655363" cy="1551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12"/>
              </a:lnSpc>
            </a:pPr>
            <a:r>
              <a:rPr lang="en-US" sz="4778" spc="166" dirty="0">
                <a:solidFill>
                  <a:schemeClr val="bg1"/>
                </a:solidFill>
                <a:latin typeface="Codec Pro"/>
                <a:ea typeface="Codec Pro"/>
                <a:cs typeface="Codec Pro"/>
                <a:sym typeface="Codec Pro"/>
              </a:rPr>
              <a:t>Punit Prajapati &amp; Co. </a:t>
            </a:r>
          </a:p>
          <a:p>
            <a:pPr>
              <a:lnSpc>
                <a:spcPts val="6214"/>
              </a:lnSpc>
            </a:pPr>
            <a:r>
              <a:rPr lang="en-US" sz="4780" spc="166" dirty="0">
                <a:solidFill>
                  <a:schemeClr val="bg1"/>
                </a:solidFill>
                <a:latin typeface="Codec Pro"/>
                <a:ea typeface="Codec Pro"/>
                <a:cs typeface="Codec Pro"/>
                <a:sym typeface="Codec Pro"/>
              </a:rPr>
              <a:t>Ahmedabad I Rajkot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FECC9D-C3A4-45F4-A692-701EE88AC909}"/>
              </a:ext>
            </a:extLst>
          </p:cNvPr>
          <p:cNvSpPr txBox="1"/>
          <p:nvPr/>
        </p:nvSpPr>
        <p:spPr>
          <a:xfrm>
            <a:off x="10038556" y="8755758"/>
            <a:ext cx="406003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spc="166" dirty="0">
                <a:solidFill>
                  <a:schemeClr val="bg1"/>
                </a:solidFill>
                <a:latin typeface="Codec Pro"/>
                <a:ea typeface="Codec Pro"/>
                <a:cs typeface="Codec Pro"/>
                <a:sym typeface="Codec Pro"/>
              </a:rPr>
              <a:t>1119-20, Iconic Shyamal, </a:t>
            </a:r>
          </a:p>
          <a:p>
            <a:r>
              <a:rPr lang="en-US" sz="2400" spc="166" dirty="0">
                <a:solidFill>
                  <a:schemeClr val="bg1"/>
                </a:solidFill>
                <a:latin typeface="Codec Pro"/>
                <a:ea typeface="Codec Pro"/>
                <a:cs typeface="Codec Pro"/>
                <a:sym typeface="Codec Pro"/>
              </a:rPr>
              <a:t>Nr. Shyamal Cross Road, </a:t>
            </a:r>
          </a:p>
          <a:p>
            <a:r>
              <a:rPr lang="en-US" sz="2400" spc="166" dirty="0">
                <a:solidFill>
                  <a:schemeClr val="bg1"/>
                </a:solidFill>
                <a:latin typeface="Codec Pro"/>
                <a:ea typeface="Codec Pro"/>
                <a:cs typeface="Codec Pro"/>
                <a:sym typeface="Codec Pro"/>
              </a:rPr>
              <a:t>Satellite, Ahmedabad15</a:t>
            </a:r>
          </a:p>
          <a:p>
            <a:r>
              <a:rPr lang="en-US" sz="2400" spc="166" dirty="0">
                <a:solidFill>
                  <a:schemeClr val="bg1"/>
                </a:solidFill>
                <a:latin typeface="Codec Pro"/>
                <a:ea typeface="Codec Pro"/>
                <a:cs typeface="Codec Pro"/>
                <a:sym typeface="Codec Pro"/>
              </a:rPr>
              <a:t>73594 01648</a:t>
            </a:r>
          </a:p>
        </p:txBody>
      </p:sp>
      <p:sp>
        <p:nvSpPr>
          <p:cNvPr id="21" name="TextBox 2"/>
          <p:cNvSpPr txBox="1"/>
          <p:nvPr/>
        </p:nvSpPr>
        <p:spPr>
          <a:xfrm>
            <a:off x="904756" y="8589799"/>
            <a:ext cx="9965336" cy="1477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defTabSz="2300448">
              <a:defRPr/>
            </a:pPr>
            <a:r>
              <a:rPr lang="en-US" sz="3200" dirty="0">
                <a:solidFill>
                  <a:srgbClr val="F6F1F1"/>
                </a:solidFill>
                <a:latin typeface="Codec Pro"/>
                <a:ea typeface="Codec Pro"/>
                <a:cs typeface="Codec Pro"/>
                <a:sym typeface="Codec Pro"/>
              </a:rPr>
              <a:t>CA Punit Prajapati </a:t>
            </a:r>
          </a:p>
          <a:p>
            <a:pPr defTabSz="2300448">
              <a:defRPr/>
            </a:pPr>
            <a:r>
              <a:rPr lang="en-US" sz="3200" dirty="0">
                <a:solidFill>
                  <a:srgbClr val="F6F1F1"/>
                </a:solidFill>
                <a:latin typeface="Codec Pro"/>
                <a:ea typeface="Codec Pro"/>
                <a:cs typeface="Codec Pro"/>
                <a:sym typeface="Codec Pro"/>
              </a:rPr>
              <a:t>CA Raksha Prajapati </a:t>
            </a:r>
          </a:p>
          <a:p>
            <a:pPr defTabSz="2300448">
              <a:defRPr/>
            </a:pPr>
            <a:r>
              <a:rPr lang="en-US" sz="3200" dirty="0">
                <a:solidFill>
                  <a:srgbClr val="F6F1F1"/>
                </a:solidFill>
                <a:latin typeface="Codec Pro"/>
                <a:ea typeface="Codec Pro"/>
                <a:cs typeface="Codec Pro"/>
                <a:sym typeface="Codec Pro"/>
              </a:rPr>
              <a:t>CA Himanshu Jangid</a:t>
            </a:r>
          </a:p>
        </p:txBody>
      </p:sp>
      <p:sp>
        <p:nvSpPr>
          <p:cNvPr id="22" name="TextBox 2">
            <a:extLst>
              <a:ext uri="{FF2B5EF4-FFF2-40B4-BE49-F238E27FC236}">
                <a16:creationId xmlns:a16="http://schemas.microsoft.com/office/drawing/2014/main" id="{55907684-CB00-ACFE-6167-CEFD80F31C7A}"/>
              </a:ext>
            </a:extLst>
          </p:cNvPr>
          <p:cNvSpPr txBox="1"/>
          <p:nvPr/>
        </p:nvSpPr>
        <p:spPr>
          <a:xfrm>
            <a:off x="5859898" y="8571092"/>
            <a:ext cx="7082123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defTabSz="2300448">
              <a:defRPr/>
            </a:pPr>
            <a:r>
              <a:rPr lang="en-US" sz="3200" dirty="0">
                <a:solidFill>
                  <a:srgbClr val="F6F1F1"/>
                </a:solidFill>
                <a:latin typeface="Codec Pro"/>
                <a:ea typeface="Codec Pro"/>
                <a:cs typeface="Codec Pro"/>
                <a:sym typeface="Codec Pro"/>
              </a:rPr>
              <a:t>CA Keyur Kamdar</a:t>
            </a:r>
          </a:p>
          <a:p>
            <a:pPr defTabSz="2300448">
              <a:defRPr/>
            </a:pPr>
            <a:r>
              <a:rPr lang="en-US" sz="3200" dirty="0">
                <a:solidFill>
                  <a:srgbClr val="F6F1F1"/>
                </a:solidFill>
                <a:latin typeface="Codec Pro"/>
                <a:ea typeface="Codec Pro"/>
                <a:cs typeface="Codec Pro"/>
                <a:sym typeface="Codec Pro"/>
              </a:rPr>
              <a:t>CA Raj Marvaniya </a:t>
            </a:r>
          </a:p>
          <a:p>
            <a:pPr defTabSz="2300448">
              <a:defRPr/>
            </a:pPr>
            <a:r>
              <a:rPr lang="en-US" sz="3200" dirty="0">
                <a:solidFill>
                  <a:srgbClr val="F6F1F1"/>
                </a:solidFill>
                <a:latin typeface="Codec Pro"/>
                <a:ea typeface="Codec Pro"/>
                <a:cs typeface="Codec Pro"/>
                <a:sym typeface="Codec Pro"/>
              </a:rPr>
              <a:t>CA Vismay Shah</a:t>
            </a:r>
          </a:p>
        </p:txBody>
      </p:sp>
      <p:sp>
        <p:nvSpPr>
          <p:cNvPr id="14" name="TextBox 2">
            <a:extLst>
              <a:ext uri="{FF2B5EF4-FFF2-40B4-BE49-F238E27FC236}">
                <a16:creationId xmlns:a16="http://schemas.microsoft.com/office/drawing/2014/main" id="{8B728BDD-F3FC-1DC8-AE01-9DC0DE948DEE}"/>
              </a:ext>
            </a:extLst>
          </p:cNvPr>
          <p:cNvSpPr txBox="1"/>
          <p:nvPr/>
        </p:nvSpPr>
        <p:spPr>
          <a:xfrm>
            <a:off x="11513777" y="7099300"/>
            <a:ext cx="6655363" cy="4924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r>
              <a:rPr lang="en-US" sz="3200" spc="166" dirty="0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Ahmedabad I Rajkot</a:t>
            </a:r>
          </a:p>
        </p:txBody>
      </p:sp>
      <p:sp>
        <p:nvSpPr>
          <p:cNvPr id="20" name="TextBox 9">
            <a:extLst>
              <a:ext uri="{FF2B5EF4-FFF2-40B4-BE49-F238E27FC236}">
                <a16:creationId xmlns:a16="http://schemas.microsoft.com/office/drawing/2014/main" id="{B77D8AC3-CA06-B3E7-E55A-73C8FA79F0FA}"/>
              </a:ext>
            </a:extLst>
          </p:cNvPr>
          <p:cNvSpPr txBox="1"/>
          <p:nvPr/>
        </p:nvSpPr>
        <p:spPr>
          <a:xfrm>
            <a:off x="10750067" y="6306365"/>
            <a:ext cx="7813013" cy="7167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212"/>
              </a:lnSpc>
            </a:pPr>
            <a:r>
              <a:rPr lang="en-US" sz="3600" spc="166" dirty="0">
                <a:solidFill>
                  <a:srgbClr val="6AC6AC"/>
                </a:solidFill>
                <a:latin typeface="Codec Pro"/>
                <a:ea typeface="Codec Pro"/>
                <a:cs typeface="Codec Pro"/>
                <a:sym typeface="Codec Pro"/>
              </a:rPr>
              <a:t>www.PunitPrajapati.com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894BAD2-006B-2E64-A343-FC6A6FE2E439}"/>
              </a:ext>
            </a:extLst>
          </p:cNvPr>
          <p:cNvSpPr txBox="1"/>
          <p:nvPr/>
        </p:nvSpPr>
        <p:spPr>
          <a:xfrm>
            <a:off x="14376361" y="8757973"/>
            <a:ext cx="4060031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400" spc="166" dirty="0">
                <a:solidFill>
                  <a:schemeClr val="bg1"/>
                </a:solidFill>
                <a:latin typeface="Codec Pro"/>
                <a:ea typeface="Codec Pro"/>
                <a:cs typeface="Codec Pro"/>
                <a:sym typeface="Codec Pro"/>
              </a:rPr>
              <a:t>1101, R K Prime, 150ft Ring Road, Nr. Nana </a:t>
            </a:r>
            <a:r>
              <a:rPr lang="en-US" sz="2400" spc="166" dirty="0" err="1">
                <a:solidFill>
                  <a:schemeClr val="bg1"/>
                </a:solidFill>
                <a:latin typeface="Codec Pro"/>
                <a:ea typeface="Codec Pro"/>
                <a:cs typeface="Codec Pro"/>
                <a:sym typeface="Codec Pro"/>
              </a:rPr>
              <a:t>Mava</a:t>
            </a:r>
            <a:r>
              <a:rPr lang="en-US" sz="2400" spc="166" dirty="0">
                <a:solidFill>
                  <a:schemeClr val="bg1"/>
                </a:solidFill>
                <a:latin typeface="Codec Pro"/>
                <a:ea typeface="Codec Pro"/>
                <a:cs typeface="Codec Pro"/>
                <a:sym typeface="Codec Pro"/>
              </a:rPr>
              <a:t> Circle, Rajkot.</a:t>
            </a:r>
          </a:p>
          <a:p>
            <a:r>
              <a:rPr lang="en-US" sz="2400" spc="166" dirty="0">
                <a:solidFill>
                  <a:schemeClr val="bg1"/>
                </a:solidFill>
                <a:latin typeface="Codec Pro"/>
                <a:ea typeface="Codec Pro"/>
                <a:cs typeface="Codec Pro"/>
                <a:sym typeface="Codec Pro"/>
              </a:rPr>
              <a:t>091 79904 17534</a:t>
            </a:r>
          </a:p>
        </p:txBody>
      </p:sp>
      <p:sp>
        <p:nvSpPr>
          <p:cNvPr id="24" name="TextBox 2">
            <a:extLst>
              <a:ext uri="{FF2B5EF4-FFF2-40B4-BE49-F238E27FC236}">
                <a16:creationId xmlns:a16="http://schemas.microsoft.com/office/drawing/2014/main" id="{7A99E4F0-2D31-3E9F-5D3D-8F21CA77F4BE}"/>
              </a:ext>
            </a:extLst>
          </p:cNvPr>
          <p:cNvSpPr txBox="1"/>
          <p:nvPr/>
        </p:nvSpPr>
        <p:spPr>
          <a:xfrm>
            <a:off x="904756" y="6421104"/>
            <a:ext cx="9043023" cy="11695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800" spc="166" dirty="0">
                <a:solidFill>
                  <a:srgbClr val="6AC6AC"/>
                </a:solidFill>
                <a:latin typeface="Codec Pro"/>
                <a:ea typeface="Codec Pro"/>
                <a:cs typeface="Codec Pro"/>
                <a:sym typeface="Codec Pro"/>
              </a:rPr>
              <a:t>P</a:t>
            </a:r>
            <a:r>
              <a:rPr lang="en-US" sz="4800" spc="166" dirty="0">
                <a:solidFill>
                  <a:schemeClr val="bg1"/>
                </a:solidFill>
                <a:latin typeface="Codec Pro"/>
                <a:ea typeface="Codec Pro"/>
                <a:cs typeface="Codec Pro"/>
                <a:sym typeface="Codec Pro"/>
              </a:rPr>
              <a:t>unit </a:t>
            </a:r>
            <a:r>
              <a:rPr lang="en-US" sz="4800" spc="166" dirty="0">
                <a:solidFill>
                  <a:srgbClr val="6AC6AC"/>
                </a:solidFill>
                <a:latin typeface="Codec Pro"/>
                <a:ea typeface="Codec Pro"/>
                <a:cs typeface="Codec Pro"/>
                <a:sym typeface="Codec Pro"/>
              </a:rPr>
              <a:t>P</a:t>
            </a:r>
            <a:r>
              <a:rPr lang="en-US" sz="4800" spc="166" dirty="0">
                <a:solidFill>
                  <a:schemeClr val="bg1"/>
                </a:solidFill>
                <a:latin typeface="Codec Pro"/>
                <a:ea typeface="Codec Pro"/>
                <a:cs typeface="Codec Pro"/>
                <a:sym typeface="Codec Pro"/>
              </a:rPr>
              <a:t>rajapati &amp; </a:t>
            </a:r>
            <a:r>
              <a:rPr lang="en-US" sz="4800" spc="166" dirty="0">
                <a:solidFill>
                  <a:srgbClr val="6AC6AC"/>
                </a:solidFill>
                <a:latin typeface="Codec Pro"/>
                <a:ea typeface="Codec Pro"/>
                <a:cs typeface="Codec Pro"/>
                <a:sym typeface="Codec Pro"/>
              </a:rPr>
              <a:t>C</a:t>
            </a:r>
            <a:r>
              <a:rPr lang="en-US" sz="4800" spc="166" dirty="0">
                <a:solidFill>
                  <a:schemeClr val="bg1"/>
                </a:solidFill>
                <a:latin typeface="Codec Pro"/>
                <a:ea typeface="Codec Pro"/>
                <a:cs typeface="Codec Pro"/>
                <a:sym typeface="Codec Pro"/>
              </a:rPr>
              <a:t>o.</a:t>
            </a:r>
            <a:r>
              <a:rPr lang="en-US" sz="4800" spc="166" dirty="0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 </a:t>
            </a:r>
          </a:p>
          <a:p>
            <a:r>
              <a:rPr lang="en-US" sz="2800" spc="166" dirty="0">
                <a:solidFill>
                  <a:srgbClr val="FFFFFF"/>
                </a:solidFill>
                <a:latin typeface="Codec Pro"/>
                <a:ea typeface="Codec Pro"/>
                <a:cs typeface="Codec Pro"/>
                <a:sym typeface="Codec Pro"/>
              </a:rPr>
              <a:t>Chartered Accountants</a:t>
            </a:r>
            <a:endParaRPr lang="en-US" sz="1100" spc="166" dirty="0">
              <a:solidFill>
                <a:srgbClr val="FFFFFF"/>
              </a:solidFill>
              <a:latin typeface="Codec Pro"/>
              <a:ea typeface="Codec Pro"/>
              <a:cs typeface="Codec Pro"/>
              <a:sym typeface="Codec Pro"/>
            </a:endParaRPr>
          </a:p>
        </p:txBody>
      </p:sp>
      <p:sp>
        <p:nvSpPr>
          <p:cNvPr id="25" name="TextBox 2">
            <a:extLst>
              <a:ext uri="{FF2B5EF4-FFF2-40B4-BE49-F238E27FC236}">
                <a16:creationId xmlns:a16="http://schemas.microsoft.com/office/drawing/2014/main" id="{C346E37E-701F-0F40-804E-98E916A01A5A}"/>
              </a:ext>
            </a:extLst>
          </p:cNvPr>
          <p:cNvSpPr txBox="1"/>
          <p:nvPr/>
        </p:nvSpPr>
        <p:spPr>
          <a:xfrm>
            <a:off x="1303302" y="905125"/>
            <a:ext cx="9043023" cy="13542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8800" spc="166" dirty="0">
                <a:solidFill>
                  <a:schemeClr val="bg1"/>
                </a:solidFill>
                <a:latin typeface="Codec Pro"/>
                <a:ea typeface="Codec Pro"/>
                <a:cs typeface="Codec Pro"/>
                <a:sym typeface="Codec Pro"/>
              </a:rPr>
              <a:t>Thank You</a:t>
            </a:r>
            <a:endParaRPr lang="en-US" sz="1600" spc="166" dirty="0">
              <a:solidFill>
                <a:schemeClr val="bg1"/>
              </a:solidFill>
              <a:latin typeface="Codec Pro"/>
              <a:ea typeface="Codec Pro"/>
              <a:cs typeface="Codec Pro"/>
              <a:sym typeface="Codec Pro"/>
            </a:endParaRP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429475A8-EF5B-FAB4-AB00-FBB5A5278D94}"/>
              </a:ext>
            </a:extLst>
          </p:cNvPr>
          <p:cNvSpPr txBox="1"/>
          <p:nvPr/>
        </p:nvSpPr>
        <p:spPr>
          <a:xfrm>
            <a:off x="10135061" y="3884651"/>
            <a:ext cx="9043023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spc="166" dirty="0">
                <a:solidFill>
                  <a:schemeClr val="bg1"/>
                </a:solidFill>
                <a:latin typeface="Codec Pro"/>
                <a:ea typeface="Codec Pro"/>
                <a:cs typeface="Codec Pro"/>
                <a:sym typeface="Codec Pro"/>
              </a:rPr>
              <a:t>Brij Thakkar and Ajay Singh </a:t>
            </a:r>
            <a:endParaRPr lang="en-US" sz="700" spc="166" dirty="0">
              <a:solidFill>
                <a:schemeClr val="bg1"/>
              </a:solidFill>
              <a:latin typeface="Codec Pro"/>
              <a:ea typeface="Codec Pro"/>
              <a:cs typeface="Codec Pro"/>
              <a:sym typeface="Codec Pro"/>
            </a:endParaRPr>
          </a:p>
        </p:txBody>
      </p:sp>
      <p:sp>
        <p:nvSpPr>
          <p:cNvPr id="3" name="TextBox 9">
            <a:extLst>
              <a:ext uri="{FF2B5EF4-FFF2-40B4-BE49-F238E27FC236}">
                <a16:creationId xmlns:a16="http://schemas.microsoft.com/office/drawing/2014/main" id="{066A12A8-E915-15E8-EF7F-8E0BBEB706E9}"/>
              </a:ext>
            </a:extLst>
          </p:cNvPr>
          <p:cNvSpPr txBox="1"/>
          <p:nvPr/>
        </p:nvSpPr>
        <p:spPr>
          <a:xfrm>
            <a:off x="9581356" y="3064989"/>
            <a:ext cx="8488613" cy="7167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212"/>
              </a:lnSpc>
            </a:pPr>
            <a:r>
              <a:rPr lang="en-US" sz="3600" spc="166" dirty="0">
                <a:solidFill>
                  <a:srgbClr val="6AC6AC"/>
                </a:solidFill>
                <a:latin typeface="Codec Pro"/>
                <a:ea typeface="Codec Pro"/>
                <a:cs typeface="Codec Pro"/>
                <a:sym typeface="Codec Pro"/>
              </a:rPr>
              <a:t>Sp. Acknowledgment for Assistance </a:t>
            </a:r>
          </a:p>
        </p:txBody>
      </p:sp>
    </p:spTree>
    <p:extLst>
      <p:ext uri="{BB962C8B-B14F-4D97-AF65-F5344CB8AC3E}">
        <p14:creationId xmlns:p14="http://schemas.microsoft.com/office/powerpoint/2010/main" val="11211719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966771-EAC4-B2AE-AB86-972FB9DBB3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8920F23-6B26-F44B-2B40-7F6DFCDA3DF9}"/>
              </a:ext>
            </a:extLst>
          </p:cNvPr>
          <p:cNvSpPr/>
          <p:nvPr/>
        </p:nvSpPr>
        <p:spPr>
          <a:xfrm>
            <a:off x="-22472" y="-41665"/>
            <a:ext cx="19010313" cy="2975751"/>
          </a:xfrm>
          <a:prstGeom prst="rect">
            <a:avLst/>
          </a:prstGeom>
          <a:solidFill>
            <a:srgbClr val="1017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28" dirty="0"/>
              <a:t>The Problem</a:t>
            </a:r>
            <a:endParaRPr lang="en-IN" sz="4528" dirty="0"/>
          </a:p>
        </p:txBody>
      </p:sp>
      <p:pic>
        <p:nvPicPr>
          <p:cNvPr id="30" name="Picture 2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C301F4A6-5454-E3A5-7349-2C284102C87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890" y="-443399"/>
            <a:ext cx="4449023" cy="39717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D03E6D8-F8EE-33E6-1824-870E84F30171}"/>
              </a:ext>
            </a:extLst>
          </p:cNvPr>
          <p:cNvCxnSpPr>
            <a:cxnSpLocks/>
          </p:cNvCxnSpPr>
          <p:nvPr/>
        </p:nvCxnSpPr>
        <p:spPr>
          <a:xfrm>
            <a:off x="-1" y="2638036"/>
            <a:ext cx="19010314" cy="41664"/>
          </a:xfrm>
          <a:prstGeom prst="line">
            <a:avLst/>
          </a:prstGeom>
          <a:ln>
            <a:solidFill>
              <a:srgbClr val="6AC6A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5">
            <a:extLst>
              <a:ext uri="{FF2B5EF4-FFF2-40B4-BE49-F238E27FC236}">
                <a16:creationId xmlns:a16="http://schemas.microsoft.com/office/drawing/2014/main" id="{4F2B452F-EFD5-7C7E-F020-A14D1FCAF518}"/>
              </a:ext>
            </a:extLst>
          </p:cNvPr>
          <p:cNvSpPr txBox="1"/>
          <p:nvPr/>
        </p:nvSpPr>
        <p:spPr>
          <a:xfrm>
            <a:off x="558348" y="1760572"/>
            <a:ext cx="1252830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000" spc="100" dirty="0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 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CF06ABC8-6F92-A5F0-555A-69FECB1EA14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89182881"/>
              </p:ext>
            </p:extLst>
          </p:nvPr>
        </p:nvGraphicFramePr>
        <p:xfrm>
          <a:off x="818357" y="4209455"/>
          <a:ext cx="4038599" cy="3845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7" name="Diagram 16">
            <a:extLst>
              <a:ext uri="{FF2B5EF4-FFF2-40B4-BE49-F238E27FC236}">
                <a16:creationId xmlns:a16="http://schemas.microsoft.com/office/drawing/2014/main" id="{E6B0E816-1649-8D9F-EA7D-D04B51D6A8F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9988506"/>
              </p:ext>
            </p:extLst>
          </p:nvPr>
        </p:nvGraphicFramePr>
        <p:xfrm>
          <a:off x="5314156" y="4214272"/>
          <a:ext cx="4038599" cy="3845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3" name="Diagram 22">
            <a:extLst>
              <a:ext uri="{FF2B5EF4-FFF2-40B4-BE49-F238E27FC236}">
                <a16:creationId xmlns:a16="http://schemas.microsoft.com/office/drawing/2014/main" id="{A3ED573C-ACF2-EF7A-2DE3-B6F6D48C10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13789724"/>
              </p:ext>
            </p:extLst>
          </p:nvPr>
        </p:nvGraphicFramePr>
        <p:xfrm>
          <a:off x="10114756" y="4209455"/>
          <a:ext cx="4038599" cy="3845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graphicFrame>
        <p:nvGraphicFramePr>
          <p:cNvPr id="24" name="Diagram 23">
            <a:extLst>
              <a:ext uri="{FF2B5EF4-FFF2-40B4-BE49-F238E27FC236}">
                <a16:creationId xmlns:a16="http://schemas.microsoft.com/office/drawing/2014/main" id="{C59ABBF5-D1D7-B0ED-BEB9-E28B7860923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68734819"/>
              </p:ext>
            </p:extLst>
          </p:nvPr>
        </p:nvGraphicFramePr>
        <p:xfrm>
          <a:off x="14610555" y="4209517"/>
          <a:ext cx="4038599" cy="3845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BB73B582-0973-FCE6-478E-EDD4E5696AEC}"/>
              </a:ext>
            </a:extLst>
          </p:cNvPr>
          <p:cNvSpPr txBox="1"/>
          <p:nvPr/>
        </p:nvSpPr>
        <p:spPr>
          <a:xfrm>
            <a:off x="6852579" y="3195997"/>
            <a:ext cx="2042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10173A"/>
                </a:solidFill>
              </a:rPr>
              <a:t>Import</a:t>
            </a:r>
            <a:endParaRPr lang="en-IN" sz="4800" dirty="0">
              <a:solidFill>
                <a:srgbClr val="10173A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568FB69-4FAA-282B-7416-63978E3ED765}"/>
              </a:ext>
            </a:extLst>
          </p:cNvPr>
          <p:cNvSpPr txBox="1"/>
          <p:nvPr/>
        </p:nvSpPr>
        <p:spPr>
          <a:xfrm>
            <a:off x="10952956" y="3158773"/>
            <a:ext cx="2576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10173A"/>
                </a:solidFill>
              </a:rPr>
              <a:t>Domestic</a:t>
            </a:r>
            <a:endParaRPr lang="en-IN" sz="4800" dirty="0">
              <a:solidFill>
                <a:srgbClr val="10173A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EF0A88C-1359-6952-8E71-38EF0402DC27}"/>
              </a:ext>
            </a:extLst>
          </p:cNvPr>
          <p:cNvSpPr txBox="1"/>
          <p:nvPr/>
        </p:nvSpPr>
        <p:spPr>
          <a:xfrm>
            <a:off x="15814111" y="3195996"/>
            <a:ext cx="20718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10173A"/>
                </a:solidFill>
              </a:rPr>
              <a:t>Export</a:t>
            </a:r>
            <a:endParaRPr lang="en-IN" sz="4800" dirty="0">
              <a:solidFill>
                <a:srgbClr val="10173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8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7" grpId="0">
        <p:bldAsOne/>
      </p:bldGraphic>
      <p:bldGraphic spid="23" grpId="0">
        <p:bldAsOne/>
      </p:bldGraphic>
      <p:bldGraphic spid="24" grpId="0">
        <p:bldAsOne/>
      </p:bldGraphic>
      <p:bldP spid="29" grpId="0"/>
      <p:bldP spid="31" grpId="0"/>
      <p:bldP spid="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3F9A65-A484-38A8-4550-EE0D210093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258D09A-426B-2F36-82F4-069CCE385872}"/>
              </a:ext>
            </a:extLst>
          </p:cNvPr>
          <p:cNvSpPr/>
          <p:nvPr/>
        </p:nvSpPr>
        <p:spPr>
          <a:xfrm>
            <a:off x="-22472" y="-41665"/>
            <a:ext cx="19010313" cy="2975751"/>
          </a:xfrm>
          <a:prstGeom prst="rect">
            <a:avLst/>
          </a:prstGeom>
          <a:solidFill>
            <a:srgbClr val="1017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28" dirty="0"/>
              <a:t>The Problem</a:t>
            </a:r>
            <a:endParaRPr lang="en-IN" sz="4528" dirty="0"/>
          </a:p>
        </p:txBody>
      </p:sp>
      <p:pic>
        <p:nvPicPr>
          <p:cNvPr id="30" name="Picture 2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12769EAF-51FD-9538-739F-8A922086422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890" y="-443399"/>
            <a:ext cx="4449023" cy="39717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B3367B53-5D3D-5EE1-AE75-20EB73976B7F}"/>
              </a:ext>
            </a:extLst>
          </p:cNvPr>
          <p:cNvCxnSpPr>
            <a:cxnSpLocks/>
          </p:cNvCxnSpPr>
          <p:nvPr/>
        </p:nvCxnSpPr>
        <p:spPr>
          <a:xfrm>
            <a:off x="-1" y="2638036"/>
            <a:ext cx="19010314" cy="41664"/>
          </a:xfrm>
          <a:prstGeom prst="line">
            <a:avLst/>
          </a:prstGeom>
          <a:ln>
            <a:solidFill>
              <a:srgbClr val="6AC6A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5">
            <a:extLst>
              <a:ext uri="{FF2B5EF4-FFF2-40B4-BE49-F238E27FC236}">
                <a16:creationId xmlns:a16="http://schemas.microsoft.com/office/drawing/2014/main" id="{42A3CC4F-4C29-2DBE-D56F-895E73AF2D0F}"/>
              </a:ext>
            </a:extLst>
          </p:cNvPr>
          <p:cNvSpPr txBox="1"/>
          <p:nvPr/>
        </p:nvSpPr>
        <p:spPr>
          <a:xfrm>
            <a:off x="558348" y="1760572"/>
            <a:ext cx="1252830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000" spc="100" dirty="0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 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693BACE7-EB13-3264-A4D7-3679A3F88D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93560309"/>
              </p:ext>
            </p:extLst>
          </p:nvPr>
        </p:nvGraphicFramePr>
        <p:xfrm>
          <a:off x="558349" y="4178362"/>
          <a:ext cx="4908207" cy="3971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EC6B84F0-1ED5-B607-21D7-C24AF5FA9F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41331354"/>
              </p:ext>
            </p:extLst>
          </p:nvPr>
        </p:nvGraphicFramePr>
        <p:xfrm>
          <a:off x="6152356" y="4178362"/>
          <a:ext cx="4908207" cy="3971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6541F01C-3515-57F4-0BCF-ACAE8A55152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82721162"/>
              </p:ext>
            </p:extLst>
          </p:nvPr>
        </p:nvGraphicFramePr>
        <p:xfrm>
          <a:off x="12476956" y="4118151"/>
          <a:ext cx="4908207" cy="3971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2047579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2" grpId="0">
        <p:bldAsOne/>
      </p:bldGraphic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2DBD82-5161-80B6-1AF4-4CD3E0E9F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3E1ABEA-7AD4-7F98-CB1E-CC9D7A136D4A}"/>
              </a:ext>
            </a:extLst>
          </p:cNvPr>
          <p:cNvSpPr/>
          <p:nvPr/>
        </p:nvSpPr>
        <p:spPr>
          <a:xfrm>
            <a:off x="-22472" y="-41665"/>
            <a:ext cx="19010313" cy="2975751"/>
          </a:xfrm>
          <a:prstGeom prst="rect">
            <a:avLst/>
          </a:prstGeom>
          <a:solidFill>
            <a:srgbClr val="1017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28" dirty="0"/>
              <a:t>The Solution</a:t>
            </a:r>
            <a:endParaRPr lang="en-IN" sz="4528" dirty="0"/>
          </a:p>
        </p:txBody>
      </p:sp>
      <p:pic>
        <p:nvPicPr>
          <p:cNvPr id="30" name="Picture 2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3BD9EF6B-D27C-9597-78A4-1702FC811F2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890" y="-443399"/>
            <a:ext cx="4449023" cy="39717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3486B44A-2FBF-BC30-CE86-8F367B2D374C}"/>
              </a:ext>
            </a:extLst>
          </p:cNvPr>
          <p:cNvCxnSpPr>
            <a:cxnSpLocks/>
          </p:cNvCxnSpPr>
          <p:nvPr/>
        </p:nvCxnSpPr>
        <p:spPr>
          <a:xfrm>
            <a:off x="-1" y="2638036"/>
            <a:ext cx="19010314" cy="41664"/>
          </a:xfrm>
          <a:prstGeom prst="line">
            <a:avLst/>
          </a:prstGeom>
          <a:ln>
            <a:solidFill>
              <a:srgbClr val="6AC6A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5">
            <a:extLst>
              <a:ext uri="{FF2B5EF4-FFF2-40B4-BE49-F238E27FC236}">
                <a16:creationId xmlns:a16="http://schemas.microsoft.com/office/drawing/2014/main" id="{166268EF-0161-4117-50E1-73A78EE55E2B}"/>
              </a:ext>
            </a:extLst>
          </p:cNvPr>
          <p:cNvSpPr txBox="1"/>
          <p:nvPr/>
        </p:nvSpPr>
        <p:spPr>
          <a:xfrm>
            <a:off x="558348" y="1760572"/>
            <a:ext cx="1252830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000" spc="100" dirty="0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35D40DA-6393-2378-CB5D-3251F56BA40D}"/>
              </a:ext>
            </a:extLst>
          </p:cNvPr>
          <p:cNvSpPr txBox="1"/>
          <p:nvPr/>
        </p:nvSpPr>
        <p:spPr>
          <a:xfrm>
            <a:off x="1199356" y="42799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0173A"/>
                </a:solidFill>
              </a:rPr>
              <a:t>Import</a:t>
            </a:r>
            <a:endParaRPr lang="en-IN" sz="4000" dirty="0">
              <a:solidFill>
                <a:srgbClr val="10173A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B6FC19B-8BD2-23A7-7BC6-E829AC5415F9}"/>
              </a:ext>
            </a:extLst>
          </p:cNvPr>
          <p:cNvSpPr txBox="1"/>
          <p:nvPr/>
        </p:nvSpPr>
        <p:spPr>
          <a:xfrm>
            <a:off x="7954278" y="5803900"/>
            <a:ext cx="3101756" cy="707886"/>
          </a:xfrm>
          <a:prstGeom prst="rect">
            <a:avLst/>
          </a:prstGeom>
          <a:noFill/>
          <a:ln>
            <a:solidFill>
              <a:srgbClr val="6AC6AC"/>
            </a:solidFill>
          </a:ln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0173A"/>
                </a:solidFill>
              </a:rPr>
              <a:t>Manufacture</a:t>
            </a:r>
            <a:endParaRPr lang="en-IN" sz="4000" dirty="0">
              <a:solidFill>
                <a:srgbClr val="10173A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36AF45-2DE5-6B3B-C2CD-4F03486B6962}"/>
              </a:ext>
            </a:extLst>
          </p:cNvPr>
          <p:cNvSpPr txBox="1"/>
          <p:nvPr/>
        </p:nvSpPr>
        <p:spPr>
          <a:xfrm>
            <a:off x="1199356" y="6946900"/>
            <a:ext cx="2362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0173A"/>
                </a:solidFill>
              </a:rPr>
              <a:t>Domestic Purchase</a:t>
            </a:r>
            <a:endParaRPr lang="en-IN" sz="4000" dirty="0">
              <a:solidFill>
                <a:srgbClr val="10173A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D7F7AB-648D-5D92-4982-1A9E1ECBCE19}"/>
              </a:ext>
            </a:extLst>
          </p:cNvPr>
          <p:cNvSpPr txBox="1"/>
          <p:nvPr/>
        </p:nvSpPr>
        <p:spPr>
          <a:xfrm>
            <a:off x="14942234" y="4279900"/>
            <a:ext cx="3101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0173A"/>
                </a:solidFill>
              </a:rPr>
              <a:t>Export</a:t>
            </a:r>
            <a:endParaRPr lang="en-IN" sz="4000" dirty="0">
              <a:solidFill>
                <a:srgbClr val="10173A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D4B8F5-7400-8B39-E7D5-D0A9F25C2547}"/>
              </a:ext>
            </a:extLst>
          </p:cNvPr>
          <p:cNvSpPr txBox="1"/>
          <p:nvPr/>
        </p:nvSpPr>
        <p:spPr>
          <a:xfrm>
            <a:off x="14942234" y="7608619"/>
            <a:ext cx="310175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0173A"/>
                </a:solidFill>
              </a:rPr>
              <a:t>Domestic Sales </a:t>
            </a:r>
            <a:endParaRPr lang="en-IN" sz="4000" dirty="0">
              <a:solidFill>
                <a:srgbClr val="10173A"/>
              </a:solidFill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CACC747-3615-3C60-7661-7FD6CCFB80AB}"/>
              </a:ext>
            </a:extLst>
          </p:cNvPr>
          <p:cNvCxnSpPr>
            <a:stCxn id="3" idx="3"/>
          </p:cNvCxnSpPr>
          <p:nvPr/>
        </p:nvCxnSpPr>
        <p:spPr>
          <a:xfrm>
            <a:off x="2951956" y="4633843"/>
            <a:ext cx="4191000" cy="1170057"/>
          </a:xfrm>
          <a:prstGeom prst="straightConnector1">
            <a:avLst/>
          </a:prstGeom>
          <a:ln>
            <a:solidFill>
              <a:srgbClr val="6AC6AC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E783F5A-F839-4BF9-436E-9A8200D999A4}"/>
              </a:ext>
            </a:extLst>
          </p:cNvPr>
          <p:cNvCxnSpPr>
            <a:cxnSpLocks/>
          </p:cNvCxnSpPr>
          <p:nvPr/>
        </p:nvCxnSpPr>
        <p:spPr>
          <a:xfrm flipV="1">
            <a:off x="3409156" y="6511786"/>
            <a:ext cx="3733800" cy="991871"/>
          </a:xfrm>
          <a:prstGeom prst="straightConnector1">
            <a:avLst/>
          </a:prstGeom>
          <a:ln>
            <a:solidFill>
              <a:srgbClr val="6AC6AC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0AF5A56F-E4B9-8C62-1527-0D1C310AA799}"/>
              </a:ext>
            </a:extLst>
          </p:cNvPr>
          <p:cNvCxnSpPr>
            <a:cxnSpLocks/>
          </p:cNvCxnSpPr>
          <p:nvPr/>
        </p:nvCxnSpPr>
        <p:spPr>
          <a:xfrm>
            <a:off x="11333956" y="6511786"/>
            <a:ext cx="3608278" cy="1234829"/>
          </a:xfrm>
          <a:prstGeom prst="straightConnector1">
            <a:avLst/>
          </a:prstGeom>
          <a:ln>
            <a:solidFill>
              <a:srgbClr val="6AC6AC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58B25F6C-0836-8A2B-6290-0FE5B86901DC}"/>
              </a:ext>
            </a:extLst>
          </p:cNvPr>
          <p:cNvCxnSpPr>
            <a:cxnSpLocks/>
          </p:cNvCxnSpPr>
          <p:nvPr/>
        </p:nvCxnSpPr>
        <p:spPr>
          <a:xfrm flipV="1">
            <a:off x="11333956" y="4863465"/>
            <a:ext cx="3608278" cy="938802"/>
          </a:xfrm>
          <a:prstGeom prst="straightConnector1">
            <a:avLst/>
          </a:prstGeom>
          <a:ln>
            <a:solidFill>
              <a:srgbClr val="6AC6AC"/>
            </a:solidFill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876A4E3E-FD89-AAF3-76CE-7450614F729E}"/>
              </a:ext>
            </a:extLst>
          </p:cNvPr>
          <p:cNvSpPr txBox="1"/>
          <p:nvPr/>
        </p:nvSpPr>
        <p:spPr>
          <a:xfrm>
            <a:off x="4925272" y="3132003"/>
            <a:ext cx="2495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0173A"/>
                </a:solidFill>
              </a:rPr>
              <a:t>Pay BCD +IGST</a:t>
            </a:r>
            <a:endParaRPr lang="en-IN" sz="4000" dirty="0">
              <a:solidFill>
                <a:srgbClr val="10173A"/>
              </a:solidFill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124BD9E-802B-043F-0BC9-1FC004DBBCDC}"/>
              </a:ext>
            </a:extLst>
          </p:cNvPr>
          <p:cNvSpPr txBox="1"/>
          <p:nvPr/>
        </p:nvSpPr>
        <p:spPr>
          <a:xfrm>
            <a:off x="11751915" y="3060700"/>
            <a:ext cx="2495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10173A"/>
                </a:solidFill>
              </a:rPr>
              <a:t>Pay BCD +IGST</a:t>
            </a:r>
            <a:endParaRPr lang="en-IN" sz="4000" dirty="0">
              <a:solidFill>
                <a:srgbClr val="10173A"/>
              </a:solidFill>
            </a:endParaRPr>
          </a:p>
        </p:txBody>
      </p:sp>
      <p:sp>
        <p:nvSpPr>
          <p:cNvPr id="25" name="Arrow: Right 24">
            <a:extLst>
              <a:ext uri="{FF2B5EF4-FFF2-40B4-BE49-F238E27FC236}">
                <a16:creationId xmlns:a16="http://schemas.microsoft.com/office/drawing/2014/main" id="{4E8CF0A8-099F-02AD-4251-273EF238E118}"/>
              </a:ext>
            </a:extLst>
          </p:cNvPr>
          <p:cNvSpPr/>
          <p:nvPr/>
        </p:nvSpPr>
        <p:spPr>
          <a:xfrm>
            <a:off x="7828756" y="3445168"/>
            <a:ext cx="3505200" cy="456423"/>
          </a:xfrm>
          <a:prstGeom prst="rightArrow">
            <a:avLst/>
          </a:prstGeom>
          <a:solidFill>
            <a:srgbClr val="6AC6AC"/>
          </a:solidFill>
          <a:ln>
            <a:solidFill>
              <a:srgbClr val="6AC6A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96741C6-3679-AC16-9671-B974488F33D4}"/>
              </a:ext>
            </a:extLst>
          </p:cNvPr>
          <p:cNvSpPr txBox="1"/>
          <p:nvPr/>
        </p:nvSpPr>
        <p:spPr>
          <a:xfrm>
            <a:off x="14942234" y="8843448"/>
            <a:ext cx="249560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6AC6AC"/>
                </a:solidFill>
              </a:rPr>
              <a:t>Pay BCD +IGST</a:t>
            </a:r>
            <a:endParaRPr lang="en-IN" sz="4000" dirty="0">
              <a:solidFill>
                <a:srgbClr val="6AC6AC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FE55B5-5CB3-F62B-D99A-40FB4F03EF9F}"/>
              </a:ext>
            </a:extLst>
          </p:cNvPr>
          <p:cNvSpPr txBox="1"/>
          <p:nvPr/>
        </p:nvSpPr>
        <p:spPr>
          <a:xfrm>
            <a:off x="14977254" y="5007908"/>
            <a:ext cx="28337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6AC6AC"/>
                </a:solidFill>
              </a:rPr>
              <a:t>Waiver of BCD&amp;IGST on Import</a:t>
            </a:r>
            <a:endParaRPr lang="en-IN" sz="4000" dirty="0">
              <a:solidFill>
                <a:srgbClr val="6AC6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32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7" grpId="0"/>
      <p:bldP spid="8" grpId="0"/>
      <p:bldP spid="21" grpId="0"/>
      <p:bldP spid="22" grpId="0"/>
      <p:bldP spid="25" grpId="0" animBg="1"/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557F3D-4135-ACA5-531E-CB2B62B774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7BE6EFE1-97A6-1A88-C0F3-416F30370931}"/>
              </a:ext>
            </a:extLst>
          </p:cNvPr>
          <p:cNvSpPr/>
          <p:nvPr/>
        </p:nvSpPr>
        <p:spPr>
          <a:xfrm>
            <a:off x="-22472" y="-41665"/>
            <a:ext cx="19010313" cy="2975751"/>
          </a:xfrm>
          <a:prstGeom prst="rect">
            <a:avLst/>
          </a:prstGeom>
          <a:solidFill>
            <a:srgbClr val="1017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528" dirty="0"/>
              <a:t>The Result Due to </a:t>
            </a:r>
            <a:r>
              <a:rPr lang="en-US" sz="4528"/>
              <a:t>Duty Deferment </a:t>
            </a:r>
            <a:endParaRPr lang="en-IN" sz="4528" dirty="0"/>
          </a:p>
        </p:txBody>
      </p:sp>
      <p:pic>
        <p:nvPicPr>
          <p:cNvPr id="30" name="Picture 29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798F0502-9F69-C892-EB57-5AB5B4C7B30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alphaModFix amt="49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3890" y="-443399"/>
            <a:ext cx="4449023" cy="3971749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126216C8-7835-6FF6-FD54-28456D416E1C}"/>
              </a:ext>
            </a:extLst>
          </p:cNvPr>
          <p:cNvCxnSpPr>
            <a:cxnSpLocks/>
          </p:cNvCxnSpPr>
          <p:nvPr/>
        </p:nvCxnSpPr>
        <p:spPr>
          <a:xfrm>
            <a:off x="-1" y="2638036"/>
            <a:ext cx="19010314" cy="41664"/>
          </a:xfrm>
          <a:prstGeom prst="line">
            <a:avLst/>
          </a:prstGeom>
          <a:ln>
            <a:solidFill>
              <a:srgbClr val="6AC6AC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5">
            <a:extLst>
              <a:ext uri="{FF2B5EF4-FFF2-40B4-BE49-F238E27FC236}">
                <a16:creationId xmlns:a16="http://schemas.microsoft.com/office/drawing/2014/main" id="{A69306C8-27BA-AA0F-A52C-AC43021DBAC2}"/>
              </a:ext>
            </a:extLst>
          </p:cNvPr>
          <p:cNvSpPr txBox="1"/>
          <p:nvPr/>
        </p:nvSpPr>
        <p:spPr>
          <a:xfrm>
            <a:off x="558348" y="1760572"/>
            <a:ext cx="12528305" cy="61555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en-US" sz="4000" spc="100" dirty="0">
                <a:solidFill>
                  <a:srgbClr val="FFFFFF"/>
                </a:solidFill>
                <a:latin typeface="Days"/>
                <a:ea typeface="Days"/>
                <a:cs typeface="Days"/>
                <a:sym typeface="Days"/>
              </a:rPr>
              <a:t> </a:t>
            </a:r>
          </a:p>
        </p:txBody>
      </p: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44D6E30F-3F3E-B271-A0FF-9661F73DC6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74046181"/>
              </p:ext>
            </p:extLst>
          </p:nvPr>
        </p:nvGraphicFramePr>
        <p:xfrm>
          <a:off x="558349" y="4178362"/>
          <a:ext cx="4908207" cy="3971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52E79549-77C6-2DA3-A467-1D9D26A936B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86886984"/>
              </p:ext>
            </p:extLst>
          </p:nvPr>
        </p:nvGraphicFramePr>
        <p:xfrm>
          <a:off x="6152356" y="4178362"/>
          <a:ext cx="4908207" cy="3971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30C227F-325B-9BF0-6156-2E3DF6F2C1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6445669"/>
              </p:ext>
            </p:extLst>
          </p:nvPr>
        </p:nvGraphicFramePr>
        <p:xfrm>
          <a:off x="12476956" y="4089524"/>
          <a:ext cx="4908207" cy="3971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</p:spTree>
    <p:extLst>
      <p:ext uri="{BB962C8B-B14F-4D97-AF65-F5344CB8AC3E}">
        <p14:creationId xmlns:p14="http://schemas.microsoft.com/office/powerpoint/2010/main" val="162029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2" grpId="0">
        <p:bldAsOne/>
      </p:bldGraphic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46906" y="394888"/>
            <a:ext cx="12720077" cy="1302436"/>
          </a:xfrm>
          <a:prstGeom prst="rect">
            <a:avLst/>
          </a:prstGeom>
        </p:spPr>
        <p:txBody>
          <a:bodyPr vert="horz" wrap="square" lIns="0" tIns="96040" rIns="0" bIns="0" rtlCol="0" anchor="ctr">
            <a:spAutoFit/>
          </a:bodyPr>
          <a:lstStyle/>
          <a:p>
            <a:pPr marL="19802" marR="7921">
              <a:lnSpc>
                <a:spcPts val="4709"/>
              </a:lnSpc>
              <a:spcBef>
                <a:spcPts val="755"/>
              </a:spcBef>
            </a:pPr>
            <a:r>
              <a:rPr sz="4366" dirty="0"/>
              <a:t>Comparison</a:t>
            </a:r>
            <a:r>
              <a:rPr sz="4366" spc="-140" dirty="0"/>
              <a:t> </a:t>
            </a:r>
            <a:r>
              <a:rPr sz="4366" dirty="0"/>
              <a:t>of</a:t>
            </a:r>
            <a:r>
              <a:rPr sz="4366" spc="-133" dirty="0"/>
              <a:t> </a:t>
            </a:r>
            <a:r>
              <a:rPr sz="4366" dirty="0"/>
              <a:t>In</a:t>
            </a:r>
            <a:r>
              <a:rPr sz="4366" spc="-133" dirty="0"/>
              <a:t> </a:t>
            </a:r>
            <a:r>
              <a:rPr sz="4366" dirty="0"/>
              <a:t>Bond</a:t>
            </a:r>
            <a:r>
              <a:rPr sz="4366" spc="-133" dirty="0"/>
              <a:t> </a:t>
            </a:r>
            <a:r>
              <a:rPr sz="4366" spc="-16" dirty="0"/>
              <a:t>Manufacturing</a:t>
            </a:r>
            <a:r>
              <a:rPr sz="4366" spc="-133" dirty="0"/>
              <a:t> </a:t>
            </a:r>
            <a:r>
              <a:rPr sz="4366" dirty="0"/>
              <a:t>vs</a:t>
            </a:r>
            <a:r>
              <a:rPr sz="4366" spc="-133" dirty="0"/>
              <a:t> </a:t>
            </a:r>
            <a:r>
              <a:rPr sz="4366" spc="-39" dirty="0"/>
              <a:t>DTA </a:t>
            </a:r>
            <a:r>
              <a:rPr sz="4366" spc="-16" dirty="0"/>
              <a:t>Manufacturing</a:t>
            </a:r>
            <a:endParaRPr sz="4366"/>
          </a:p>
        </p:txBody>
      </p:sp>
      <p:sp>
        <p:nvSpPr>
          <p:cNvPr id="3" name="object 3"/>
          <p:cNvSpPr txBox="1"/>
          <p:nvPr/>
        </p:nvSpPr>
        <p:spPr>
          <a:xfrm>
            <a:off x="2866399" y="3106234"/>
            <a:ext cx="6359542" cy="424871"/>
          </a:xfrm>
          <a:prstGeom prst="rect">
            <a:avLst/>
          </a:prstGeom>
          <a:solidFill>
            <a:srgbClr val="86BC25"/>
          </a:solidFill>
        </p:spPr>
        <p:txBody>
          <a:bodyPr vert="horz" wrap="square" lIns="0" tIns="135647" rIns="0" bIns="0" rtlCol="0">
            <a:spAutoFit/>
          </a:bodyPr>
          <a:lstStyle/>
          <a:p>
            <a:pPr marL="271285">
              <a:spcBef>
                <a:spcPts val="1068"/>
              </a:spcBef>
            </a:pPr>
            <a:r>
              <a:rPr sz="1871" b="1" dirty="0">
                <a:solidFill>
                  <a:srgbClr val="FFFFFF"/>
                </a:solidFill>
                <a:latin typeface="Verdana"/>
                <a:cs typeface="Verdana"/>
              </a:rPr>
              <a:t>Import</a:t>
            </a:r>
            <a:r>
              <a:rPr sz="1871" b="1" spc="-4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71" b="1" dirty="0">
                <a:solidFill>
                  <a:srgbClr val="FFFFFF"/>
                </a:solidFill>
                <a:latin typeface="Verdana"/>
                <a:cs typeface="Verdana"/>
              </a:rPr>
              <a:t>under</a:t>
            </a:r>
            <a:r>
              <a:rPr sz="1871" b="1" spc="-3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71" b="1" dirty="0">
                <a:solidFill>
                  <a:srgbClr val="FFFFFF"/>
                </a:solidFill>
                <a:latin typeface="Verdana"/>
                <a:cs typeface="Verdana"/>
              </a:rPr>
              <a:t>bond</a:t>
            </a:r>
            <a:r>
              <a:rPr sz="1871" b="1" spc="-3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71" b="1" spc="-16" dirty="0">
                <a:solidFill>
                  <a:srgbClr val="FFFFFF"/>
                </a:solidFill>
                <a:latin typeface="Verdana"/>
                <a:cs typeface="Verdana"/>
              </a:rPr>
              <a:t>-</a:t>
            </a:r>
            <a:r>
              <a:rPr sz="1871" b="1" dirty="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sz="1871" b="1" spc="-3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71" b="1" dirty="0">
                <a:solidFill>
                  <a:srgbClr val="FFFFFF"/>
                </a:solidFill>
                <a:latin typeface="Verdana"/>
                <a:cs typeface="Verdana"/>
              </a:rPr>
              <a:t>Bond</a:t>
            </a:r>
            <a:r>
              <a:rPr sz="1871" b="1" spc="-3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71" b="1" spc="-16" dirty="0">
                <a:solidFill>
                  <a:srgbClr val="FFFFFF"/>
                </a:solidFill>
                <a:latin typeface="Verdana"/>
                <a:cs typeface="Verdana"/>
              </a:rPr>
              <a:t>Manufacturing</a:t>
            </a:r>
            <a:endParaRPr sz="1871" dirty="0">
              <a:latin typeface="Verdana"/>
              <a:cs typeface="Verdan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650595" y="3003990"/>
            <a:ext cx="6603113" cy="424871"/>
          </a:xfrm>
          <a:prstGeom prst="rect">
            <a:avLst/>
          </a:prstGeom>
          <a:solidFill>
            <a:srgbClr val="86BC25"/>
          </a:solidFill>
        </p:spPr>
        <p:txBody>
          <a:bodyPr vert="horz" wrap="square" lIns="0" tIns="135647" rIns="0" bIns="0" rtlCol="0">
            <a:spAutoFit/>
          </a:bodyPr>
          <a:lstStyle/>
          <a:p>
            <a:pPr marL="487125">
              <a:spcBef>
                <a:spcPts val="1068"/>
              </a:spcBef>
            </a:pPr>
            <a:r>
              <a:rPr sz="1871" b="1" dirty="0">
                <a:solidFill>
                  <a:srgbClr val="FFFFFF"/>
                </a:solidFill>
                <a:latin typeface="Verdana"/>
                <a:cs typeface="Verdana"/>
              </a:rPr>
              <a:t>Import</a:t>
            </a:r>
            <a:r>
              <a:rPr sz="1871" b="1" spc="-86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71" b="1" dirty="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sz="1871" b="1" spc="-3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71" b="1" dirty="0">
                <a:solidFill>
                  <a:srgbClr val="FFFFFF"/>
                </a:solidFill>
                <a:latin typeface="Verdana"/>
                <a:cs typeface="Verdana"/>
              </a:rPr>
              <a:t>payment</a:t>
            </a:r>
            <a:r>
              <a:rPr sz="1871" b="1" spc="-4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71" b="1" dirty="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sz="1871" b="1" spc="-39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71" b="1" dirty="0">
                <a:solidFill>
                  <a:srgbClr val="FFFFFF"/>
                </a:solidFill>
                <a:latin typeface="Verdana"/>
                <a:cs typeface="Verdana"/>
              </a:rPr>
              <a:t>duty</a:t>
            </a:r>
            <a:r>
              <a:rPr sz="1871" b="1" spc="-47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71" b="1" spc="-546" dirty="0">
                <a:solidFill>
                  <a:srgbClr val="FFFFFF"/>
                </a:solidFill>
                <a:latin typeface="Verdana"/>
                <a:cs typeface="Verdana"/>
              </a:rPr>
              <a:t>—</a:t>
            </a:r>
            <a:r>
              <a:rPr sz="1871" b="1" spc="-8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871" b="1" spc="-16" dirty="0">
                <a:solidFill>
                  <a:srgbClr val="FFFFFF"/>
                </a:solidFill>
                <a:latin typeface="Verdana"/>
                <a:cs typeface="Verdana"/>
              </a:rPr>
              <a:t>Manufacture</a:t>
            </a:r>
            <a:endParaRPr sz="1871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576402" y="6848593"/>
            <a:ext cx="48516" cy="870316"/>
            <a:chOff x="4217684" y="4392218"/>
            <a:chExt cx="31115" cy="558165"/>
          </a:xfrm>
        </p:grpSpPr>
        <p:sp>
          <p:nvSpPr>
            <p:cNvPr id="6" name="object 6"/>
            <p:cNvSpPr/>
            <p:nvPr/>
          </p:nvSpPr>
          <p:spPr>
            <a:xfrm>
              <a:off x="4233152" y="4392218"/>
              <a:ext cx="0" cy="534670"/>
            </a:xfrm>
            <a:custGeom>
              <a:avLst/>
              <a:gdLst/>
              <a:ahLst/>
              <a:cxnLst/>
              <a:rect l="l" t="t" r="r" b="b"/>
              <a:pathLst>
                <a:path h="534670">
                  <a:moveTo>
                    <a:pt x="0" y="0"/>
                  </a:moveTo>
                  <a:lnTo>
                    <a:pt x="0" y="534263"/>
                  </a:lnTo>
                </a:path>
              </a:pathLst>
            </a:custGeom>
            <a:ln w="9525">
              <a:solidFill>
                <a:srgbClr val="75787B"/>
              </a:solidFill>
            </a:ln>
          </p:spPr>
          <p:txBody>
            <a:bodyPr wrap="square" lIns="0" tIns="0" rIns="0" bIns="0" rtlCol="0"/>
            <a:lstStyle/>
            <a:p>
              <a:endParaRPr sz="2807"/>
            </a:p>
          </p:txBody>
        </p:sp>
        <p:sp>
          <p:nvSpPr>
            <p:cNvPr id="7" name="object 7"/>
            <p:cNvSpPr/>
            <p:nvPr/>
          </p:nvSpPr>
          <p:spPr>
            <a:xfrm>
              <a:off x="4222446" y="4915771"/>
              <a:ext cx="21590" cy="29845"/>
            </a:xfrm>
            <a:custGeom>
              <a:avLst/>
              <a:gdLst/>
              <a:ahLst/>
              <a:cxnLst/>
              <a:rect l="l" t="t" r="r" b="b"/>
              <a:pathLst>
                <a:path w="21589" h="29845">
                  <a:moveTo>
                    <a:pt x="21412" y="0"/>
                  </a:moveTo>
                  <a:lnTo>
                    <a:pt x="10706" y="10706"/>
                  </a:lnTo>
                  <a:lnTo>
                    <a:pt x="0" y="0"/>
                  </a:lnTo>
                  <a:lnTo>
                    <a:pt x="10706" y="29425"/>
                  </a:lnTo>
                  <a:lnTo>
                    <a:pt x="21412" y="0"/>
                  </a:lnTo>
                  <a:close/>
                </a:path>
              </a:pathLst>
            </a:custGeom>
            <a:solidFill>
              <a:srgbClr val="75787B"/>
            </a:solidFill>
          </p:spPr>
          <p:txBody>
            <a:bodyPr wrap="square" lIns="0" tIns="0" rIns="0" bIns="0" rtlCol="0"/>
            <a:lstStyle/>
            <a:p>
              <a:endParaRPr sz="2807"/>
            </a:p>
          </p:txBody>
        </p:sp>
        <p:sp>
          <p:nvSpPr>
            <p:cNvPr id="8" name="object 8"/>
            <p:cNvSpPr/>
            <p:nvPr/>
          </p:nvSpPr>
          <p:spPr>
            <a:xfrm>
              <a:off x="4222446" y="4915771"/>
              <a:ext cx="21590" cy="29845"/>
            </a:xfrm>
            <a:custGeom>
              <a:avLst/>
              <a:gdLst/>
              <a:ahLst/>
              <a:cxnLst/>
              <a:rect l="l" t="t" r="r" b="b"/>
              <a:pathLst>
                <a:path w="21589" h="29845">
                  <a:moveTo>
                    <a:pt x="10706" y="10706"/>
                  </a:moveTo>
                  <a:lnTo>
                    <a:pt x="0" y="0"/>
                  </a:lnTo>
                  <a:lnTo>
                    <a:pt x="10706" y="29425"/>
                  </a:lnTo>
                  <a:lnTo>
                    <a:pt x="21412" y="0"/>
                  </a:lnTo>
                  <a:lnTo>
                    <a:pt x="10706" y="10706"/>
                  </a:lnTo>
                  <a:close/>
                </a:path>
              </a:pathLst>
            </a:custGeom>
            <a:ln w="9525">
              <a:solidFill>
                <a:srgbClr val="75787B"/>
              </a:solidFill>
            </a:ln>
          </p:spPr>
          <p:txBody>
            <a:bodyPr wrap="square" lIns="0" tIns="0" rIns="0" bIns="0" rtlCol="0"/>
            <a:lstStyle/>
            <a:p>
              <a:endParaRPr sz="2807"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3975278" y="6074745"/>
            <a:ext cx="2102026" cy="64358"/>
            <a:chOff x="2549489" y="3895921"/>
            <a:chExt cx="1348105" cy="41275"/>
          </a:xfrm>
        </p:grpSpPr>
        <p:sp>
          <p:nvSpPr>
            <p:cNvPr id="10" name="object 10"/>
            <p:cNvSpPr/>
            <p:nvPr/>
          </p:nvSpPr>
          <p:spPr>
            <a:xfrm>
              <a:off x="2549489" y="3916422"/>
              <a:ext cx="1300480" cy="0"/>
            </a:xfrm>
            <a:custGeom>
              <a:avLst/>
              <a:gdLst/>
              <a:ahLst/>
              <a:cxnLst/>
              <a:rect l="l" t="t" r="r" b="b"/>
              <a:pathLst>
                <a:path w="1300479">
                  <a:moveTo>
                    <a:pt x="0" y="0"/>
                  </a:moveTo>
                  <a:lnTo>
                    <a:pt x="1300010" y="0"/>
                  </a:lnTo>
                </a:path>
              </a:pathLst>
            </a:custGeom>
            <a:ln w="9525">
              <a:solidFill>
                <a:srgbClr val="75787B"/>
              </a:solidFill>
            </a:ln>
          </p:spPr>
          <p:txBody>
            <a:bodyPr wrap="square" lIns="0" tIns="0" rIns="0" bIns="0" rtlCol="0"/>
            <a:lstStyle/>
            <a:p>
              <a:endParaRPr sz="2807"/>
            </a:p>
          </p:txBody>
        </p:sp>
        <p:sp>
          <p:nvSpPr>
            <p:cNvPr id="11" name="object 11"/>
            <p:cNvSpPr/>
            <p:nvPr/>
          </p:nvSpPr>
          <p:spPr>
            <a:xfrm>
              <a:off x="3849504" y="3900684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0"/>
                  </a:moveTo>
                  <a:lnTo>
                    <a:pt x="0" y="31470"/>
                  </a:lnTo>
                  <a:lnTo>
                    <a:pt x="43230" y="15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787B"/>
            </a:solidFill>
          </p:spPr>
          <p:txBody>
            <a:bodyPr wrap="square" lIns="0" tIns="0" rIns="0" bIns="0" rtlCol="0"/>
            <a:lstStyle/>
            <a:p>
              <a:endParaRPr sz="2807"/>
            </a:p>
          </p:txBody>
        </p:sp>
        <p:sp>
          <p:nvSpPr>
            <p:cNvPr id="12" name="object 12"/>
            <p:cNvSpPr/>
            <p:nvPr/>
          </p:nvSpPr>
          <p:spPr>
            <a:xfrm>
              <a:off x="3849504" y="3900684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4" h="31750">
                  <a:moveTo>
                    <a:pt x="0" y="31470"/>
                  </a:moveTo>
                  <a:lnTo>
                    <a:pt x="43230" y="15735"/>
                  </a:lnTo>
                  <a:lnTo>
                    <a:pt x="0" y="0"/>
                  </a:lnTo>
                  <a:lnTo>
                    <a:pt x="0" y="31470"/>
                  </a:lnTo>
                  <a:close/>
                </a:path>
              </a:pathLst>
            </a:custGeom>
            <a:ln w="9525">
              <a:solidFill>
                <a:srgbClr val="75787B"/>
              </a:solidFill>
            </a:ln>
          </p:spPr>
          <p:txBody>
            <a:bodyPr wrap="square" lIns="0" tIns="0" rIns="0" bIns="0" rtlCol="0"/>
            <a:lstStyle/>
            <a:p>
              <a:endParaRPr sz="2807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4353337" y="6164014"/>
            <a:ext cx="977249" cy="499870"/>
          </a:xfrm>
          <a:prstGeom prst="rect">
            <a:avLst/>
          </a:prstGeom>
        </p:spPr>
        <p:txBody>
          <a:bodyPr vert="horz" wrap="square" lIns="0" tIns="19802" rIns="0" bIns="0" rtlCol="0">
            <a:spAutoFit/>
          </a:bodyPr>
          <a:lstStyle/>
          <a:p>
            <a:pPr marL="19802" marR="7921">
              <a:spcBef>
                <a:spcPts val="156"/>
              </a:spcBef>
            </a:pPr>
            <a:r>
              <a:rPr sz="1559" dirty="0">
                <a:latin typeface="Verdana"/>
                <a:cs typeface="Verdana"/>
              </a:rPr>
              <a:t>Supply</a:t>
            </a:r>
            <a:r>
              <a:rPr sz="1559" spc="-78" dirty="0">
                <a:latin typeface="Verdana"/>
                <a:cs typeface="Verdana"/>
              </a:rPr>
              <a:t> </a:t>
            </a:r>
            <a:r>
              <a:rPr sz="1559" spc="-39" dirty="0">
                <a:latin typeface="Verdana"/>
                <a:cs typeface="Verdana"/>
              </a:rPr>
              <a:t>of </a:t>
            </a:r>
            <a:r>
              <a:rPr sz="1559" spc="-16" dirty="0">
                <a:latin typeface="Verdana"/>
                <a:cs typeface="Verdana"/>
              </a:rPr>
              <a:t>Inputs</a:t>
            </a:r>
            <a:endParaRPr sz="1559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827323" y="5092284"/>
            <a:ext cx="1609936" cy="499870"/>
          </a:xfrm>
          <a:prstGeom prst="rect">
            <a:avLst/>
          </a:prstGeom>
        </p:spPr>
        <p:txBody>
          <a:bodyPr vert="horz" wrap="square" lIns="0" tIns="19802" rIns="0" bIns="0" rtlCol="0">
            <a:spAutoFit/>
          </a:bodyPr>
          <a:lstStyle/>
          <a:p>
            <a:pPr marL="19802">
              <a:spcBef>
                <a:spcPts val="156"/>
              </a:spcBef>
            </a:pPr>
            <a:r>
              <a:rPr sz="1559" b="1" dirty="0">
                <a:latin typeface="Verdana"/>
                <a:cs typeface="Verdana"/>
              </a:rPr>
              <a:t>Duty</a:t>
            </a:r>
            <a:r>
              <a:rPr sz="1559" b="1" spc="-47" dirty="0">
                <a:latin typeface="Verdana"/>
                <a:cs typeface="Verdana"/>
              </a:rPr>
              <a:t> </a:t>
            </a:r>
            <a:r>
              <a:rPr sz="1559" b="1" spc="-16" dirty="0">
                <a:latin typeface="Verdana"/>
                <a:cs typeface="Verdana"/>
              </a:rPr>
              <a:t>Payment</a:t>
            </a:r>
            <a:endParaRPr sz="1559">
              <a:latin typeface="Verdana"/>
              <a:cs typeface="Verdana"/>
            </a:endParaRPr>
          </a:p>
          <a:p>
            <a:pPr marL="19802"/>
            <a:r>
              <a:rPr sz="1559" b="1" dirty="0">
                <a:latin typeface="Verdana"/>
                <a:cs typeface="Verdana"/>
              </a:rPr>
              <a:t>:</a:t>
            </a:r>
            <a:r>
              <a:rPr sz="1559" b="1" spc="-8" dirty="0">
                <a:latin typeface="Verdana"/>
                <a:cs typeface="Verdana"/>
              </a:rPr>
              <a:t> </a:t>
            </a:r>
            <a:r>
              <a:rPr sz="1559" b="1" spc="-78" dirty="0">
                <a:latin typeface="Verdana"/>
                <a:cs typeface="Verdana"/>
              </a:rPr>
              <a:t>0</a:t>
            </a:r>
            <a:endParaRPr sz="1559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759220" y="7112834"/>
            <a:ext cx="1587163" cy="739808"/>
          </a:xfrm>
          <a:prstGeom prst="rect">
            <a:avLst/>
          </a:prstGeom>
        </p:spPr>
        <p:txBody>
          <a:bodyPr vert="horz" wrap="square" lIns="0" tIns="19802" rIns="0" bIns="0" rtlCol="0">
            <a:spAutoFit/>
          </a:bodyPr>
          <a:lstStyle/>
          <a:p>
            <a:pPr marL="19802" marR="7921">
              <a:spcBef>
                <a:spcPts val="156"/>
              </a:spcBef>
            </a:pPr>
            <a:r>
              <a:rPr sz="1559" b="1" dirty="0">
                <a:latin typeface="Verdana"/>
                <a:cs typeface="Verdana"/>
              </a:rPr>
              <a:t>Payment</a:t>
            </a:r>
            <a:r>
              <a:rPr sz="1559" b="1" spc="-109" dirty="0">
                <a:latin typeface="Verdana"/>
                <a:cs typeface="Verdana"/>
              </a:rPr>
              <a:t> </a:t>
            </a:r>
            <a:r>
              <a:rPr sz="1559" b="1" spc="-39" dirty="0">
                <a:latin typeface="Verdana"/>
                <a:cs typeface="Verdana"/>
              </a:rPr>
              <a:t>of </a:t>
            </a:r>
            <a:r>
              <a:rPr sz="1559" b="1" dirty="0">
                <a:latin typeface="Verdana"/>
                <a:cs typeface="Verdana"/>
              </a:rPr>
              <a:t>Customs</a:t>
            </a:r>
            <a:r>
              <a:rPr sz="1559" b="1" spc="-62" dirty="0">
                <a:latin typeface="Verdana"/>
                <a:cs typeface="Verdana"/>
              </a:rPr>
              <a:t> </a:t>
            </a:r>
            <a:r>
              <a:rPr sz="1559" b="1" spc="-31" dirty="0">
                <a:latin typeface="Verdana"/>
                <a:cs typeface="Verdana"/>
              </a:rPr>
              <a:t>Duty </a:t>
            </a:r>
            <a:r>
              <a:rPr sz="1559" b="1" dirty="0">
                <a:latin typeface="Verdana"/>
                <a:cs typeface="Verdana"/>
              </a:rPr>
              <a:t>on</a:t>
            </a:r>
            <a:r>
              <a:rPr sz="1559" b="1" spc="-39" dirty="0">
                <a:latin typeface="Verdana"/>
                <a:cs typeface="Verdana"/>
              </a:rPr>
              <a:t> </a:t>
            </a:r>
            <a:r>
              <a:rPr sz="1559" b="1" spc="-16" dirty="0">
                <a:latin typeface="Verdana"/>
                <a:cs typeface="Verdana"/>
              </a:rPr>
              <a:t>Input</a:t>
            </a:r>
            <a:endParaRPr sz="1559">
              <a:latin typeface="Verdana"/>
              <a:cs typeface="Verdana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136933" y="5833698"/>
            <a:ext cx="587141" cy="587141"/>
          </a:xfrm>
          <a:custGeom>
            <a:avLst/>
            <a:gdLst/>
            <a:ahLst/>
            <a:cxnLst/>
            <a:rect l="l" t="t" r="r" b="b"/>
            <a:pathLst>
              <a:path w="376555" h="376554">
                <a:moveTo>
                  <a:pt x="187985" y="0"/>
                </a:moveTo>
                <a:lnTo>
                  <a:pt x="137852" y="6683"/>
                </a:lnTo>
                <a:lnTo>
                  <a:pt x="92901" y="25563"/>
                </a:lnTo>
                <a:lnTo>
                  <a:pt x="54887" y="54887"/>
                </a:lnTo>
                <a:lnTo>
                  <a:pt x="25563" y="92901"/>
                </a:lnTo>
                <a:lnTo>
                  <a:pt x="6683" y="137852"/>
                </a:lnTo>
                <a:lnTo>
                  <a:pt x="0" y="187985"/>
                </a:lnTo>
                <a:lnTo>
                  <a:pt x="6683" y="237857"/>
                </a:lnTo>
                <a:lnTo>
                  <a:pt x="25563" y="282732"/>
                </a:lnTo>
                <a:lnTo>
                  <a:pt x="54887" y="320795"/>
                </a:lnTo>
                <a:lnTo>
                  <a:pt x="92901" y="350231"/>
                </a:lnTo>
                <a:lnTo>
                  <a:pt x="137852" y="369223"/>
                </a:lnTo>
                <a:lnTo>
                  <a:pt x="187985" y="375958"/>
                </a:lnTo>
                <a:lnTo>
                  <a:pt x="237857" y="369223"/>
                </a:lnTo>
                <a:lnTo>
                  <a:pt x="282732" y="350231"/>
                </a:lnTo>
                <a:lnTo>
                  <a:pt x="320795" y="320795"/>
                </a:lnTo>
                <a:lnTo>
                  <a:pt x="350231" y="282732"/>
                </a:lnTo>
                <a:lnTo>
                  <a:pt x="353974" y="273888"/>
                </a:lnTo>
                <a:lnTo>
                  <a:pt x="73431" y="273888"/>
                </a:lnTo>
                <a:lnTo>
                  <a:pt x="70497" y="270217"/>
                </a:lnTo>
                <a:lnTo>
                  <a:pt x="70497" y="153466"/>
                </a:lnTo>
                <a:lnTo>
                  <a:pt x="71958" y="150533"/>
                </a:lnTo>
                <a:lnTo>
                  <a:pt x="74167" y="149796"/>
                </a:lnTo>
                <a:lnTo>
                  <a:pt x="77101" y="148323"/>
                </a:lnTo>
                <a:lnTo>
                  <a:pt x="222037" y="148323"/>
                </a:lnTo>
                <a:lnTo>
                  <a:pt x="226898" y="93256"/>
                </a:lnTo>
                <a:lnTo>
                  <a:pt x="227634" y="88849"/>
                </a:lnTo>
                <a:lnTo>
                  <a:pt x="230568" y="85915"/>
                </a:lnTo>
                <a:lnTo>
                  <a:pt x="344821" y="85915"/>
                </a:lnTo>
                <a:lnTo>
                  <a:pt x="320795" y="54887"/>
                </a:lnTo>
                <a:lnTo>
                  <a:pt x="282732" y="25563"/>
                </a:lnTo>
                <a:lnTo>
                  <a:pt x="237857" y="6683"/>
                </a:lnTo>
                <a:lnTo>
                  <a:pt x="187985" y="0"/>
                </a:lnTo>
                <a:close/>
              </a:path>
              <a:path w="376555" h="376554">
                <a:moveTo>
                  <a:pt x="344821" y="85915"/>
                </a:moveTo>
                <a:lnTo>
                  <a:pt x="277558" y="85915"/>
                </a:lnTo>
                <a:lnTo>
                  <a:pt x="281241" y="88849"/>
                </a:lnTo>
                <a:lnTo>
                  <a:pt x="281965" y="92519"/>
                </a:lnTo>
                <a:lnTo>
                  <a:pt x="305473" y="265087"/>
                </a:lnTo>
                <a:lnTo>
                  <a:pt x="305473" y="267284"/>
                </a:lnTo>
                <a:lnTo>
                  <a:pt x="304736" y="269494"/>
                </a:lnTo>
                <a:lnTo>
                  <a:pt x="303263" y="270954"/>
                </a:lnTo>
                <a:lnTo>
                  <a:pt x="301790" y="273164"/>
                </a:lnTo>
                <a:lnTo>
                  <a:pt x="299592" y="273888"/>
                </a:lnTo>
                <a:lnTo>
                  <a:pt x="353974" y="273888"/>
                </a:lnTo>
                <a:lnTo>
                  <a:pt x="369223" y="237857"/>
                </a:lnTo>
                <a:lnTo>
                  <a:pt x="375860" y="188709"/>
                </a:lnTo>
                <a:lnTo>
                  <a:pt x="375958" y="187985"/>
                </a:lnTo>
                <a:lnTo>
                  <a:pt x="369223" y="137852"/>
                </a:lnTo>
                <a:lnTo>
                  <a:pt x="350231" y="92901"/>
                </a:lnTo>
                <a:lnTo>
                  <a:pt x="344821" y="85915"/>
                </a:lnTo>
                <a:close/>
              </a:path>
              <a:path w="376555" h="376554">
                <a:moveTo>
                  <a:pt x="85915" y="171094"/>
                </a:moveTo>
                <a:lnTo>
                  <a:pt x="85915" y="258470"/>
                </a:lnTo>
                <a:lnTo>
                  <a:pt x="140982" y="258470"/>
                </a:lnTo>
                <a:lnTo>
                  <a:pt x="140982" y="207810"/>
                </a:lnTo>
                <a:lnTo>
                  <a:pt x="85915" y="171094"/>
                </a:lnTo>
                <a:close/>
              </a:path>
              <a:path w="376555" h="376554">
                <a:moveTo>
                  <a:pt x="156400" y="171094"/>
                </a:moveTo>
                <a:lnTo>
                  <a:pt x="156400" y="258470"/>
                </a:lnTo>
                <a:lnTo>
                  <a:pt x="212216" y="258470"/>
                </a:lnTo>
                <a:lnTo>
                  <a:pt x="215887" y="210743"/>
                </a:lnTo>
                <a:lnTo>
                  <a:pt x="215887" y="210007"/>
                </a:lnTo>
                <a:lnTo>
                  <a:pt x="214414" y="210007"/>
                </a:lnTo>
                <a:lnTo>
                  <a:pt x="156400" y="171094"/>
                </a:lnTo>
                <a:close/>
              </a:path>
              <a:path w="376555" h="376554">
                <a:moveTo>
                  <a:pt x="267284" y="101333"/>
                </a:moveTo>
                <a:lnTo>
                  <a:pt x="241579" y="101333"/>
                </a:lnTo>
                <a:lnTo>
                  <a:pt x="227634" y="258470"/>
                </a:lnTo>
                <a:lnTo>
                  <a:pt x="288582" y="258470"/>
                </a:lnTo>
                <a:lnTo>
                  <a:pt x="267284" y="101333"/>
                </a:lnTo>
                <a:close/>
              </a:path>
              <a:path w="376555" h="376554">
                <a:moveTo>
                  <a:pt x="222037" y="148323"/>
                </a:moveTo>
                <a:lnTo>
                  <a:pt x="150533" y="148323"/>
                </a:lnTo>
                <a:lnTo>
                  <a:pt x="218084" y="193116"/>
                </a:lnTo>
                <a:lnTo>
                  <a:pt x="222037" y="148323"/>
                </a:lnTo>
                <a:close/>
              </a:path>
              <a:path w="376555" h="376554">
                <a:moveTo>
                  <a:pt x="147599" y="148323"/>
                </a:moveTo>
                <a:lnTo>
                  <a:pt x="80035" y="148323"/>
                </a:lnTo>
                <a:lnTo>
                  <a:pt x="140982" y="188709"/>
                </a:lnTo>
                <a:lnTo>
                  <a:pt x="140982" y="153466"/>
                </a:lnTo>
                <a:lnTo>
                  <a:pt x="142455" y="150533"/>
                </a:lnTo>
                <a:lnTo>
                  <a:pt x="144652" y="149796"/>
                </a:lnTo>
                <a:lnTo>
                  <a:pt x="147599" y="148323"/>
                </a:lnTo>
                <a:close/>
              </a:path>
            </a:pathLst>
          </a:custGeom>
          <a:solidFill>
            <a:srgbClr val="75787B"/>
          </a:solidFill>
        </p:spPr>
        <p:txBody>
          <a:bodyPr wrap="square" lIns="0" tIns="0" rIns="0" bIns="0" rtlCol="0"/>
          <a:lstStyle/>
          <a:p>
            <a:endParaRPr sz="2807"/>
          </a:p>
        </p:txBody>
      </p:sp>
      <p:sp>
        <p:nvSpPr>
          <p:cNvPr id="17" name="object 17"/>
          <p:cNvSpPr/>
          <p:nvPr/>
        </p:nvSpPr>
        <p:spPr>
          <a:xfrm>
            <a:off x="6257636" y="7833684"/>
            <a:ext cx="588132" cy="587141"/>
          </a:xfrm>
          <a:custGeom>
            <a:avLst/>
            <a:gdLst/>
            <a:ahLst/>
            <a:cxnLst/>
            <a:rect l="l" t="t" r="r" b="b"/>
            <a:pathLst>
              <a:path w="377189" h="376554">
                <a:moveTo>
                  <a:pt x="188531" y="0"/>
                </a:moveTo>
                <a:lnTo>
                  <a:pt x="138256" y="6683"/>
                </a:lnTo>
                <a:lnTo>
                  <a:pt x="93176" y="25563"/>
                </a:lnTo>
                <a:lnTo>
                  <a:pt x="55051" y="54887"/>
                </a:lnTo>
                <a:lnTo>
                  <a:pt x="25640" y="92901"/>
                </a:lnTo>
                <a:lnTo>
                  <a:pt x="6703" y="137852"/>
                </a:lnTo>
                <a:lnTo>
                  <a:pt x="0" y="187985"/>
                </a:lnTo>
                <a:lnTo>
                  <a:pt x="6703" y="237857"/>
                </a:lnTo>
                <a:lnTo>
                  <a:pt x="25640" y="282732"/>
                </a:lnTo>
                <a:lnTo>
                  <a:pt x="55051" y="320795"/>
                </a:lnTo>
                <a:lnTo>
                  <a:pt x="93176" y="350231"/>
                </a:lnTo>
                <a:lnTo>
                  <a:pt x="138256" y="369223"/>
                </a:lnTo>
                <a:lnTo>
                  <a:pt x="188531" y="375958"/>
                </a:lnTo>
                <a:lnTo>
                  <a:pt x="238550" y="369223"/>
                </a:lnTo>
                <a:lnTo>
                  <a:pt x="283559" y="350231"/>
                </a:lnTo>
                <a:lnTo>
                  <a:pt x="321735" y="320795"/>
                </a:lnTo>
                <a:lnTo>
                  <a:pt x="333620" y="305473"/>
                </a:lnTo>
                <a:lnTo>
                  <a:pt x="107518" y="305473"/>
                </a:lnTo>
                <a:lnTo>
                  <a:pt x="105308" y="303999"/>
                </a:lnTo>
                <a:lnTo>
                  <a:pt x="103835" y="302526"/>
                </a:lnTo>
                <a:lnTo>
                  <a:pt x="102362" y="300329"/>
                </a:lnTo>
                <a:lnTo>
                  <a:pt x="101625" y="298119"/>
                </a:lnTo>
                <a:lnTo>
                  <a:pt x="102362" y="295922"/>
                </a:lnTo>
                <a:lnTo>
                  <a:pt x="117830" y="210743"/>
                </a:lnTo>
                <a:lnTo>
                  <a:pt x="117830" y="160807"/>
                </a:lnTo>
                <a:lnTo>
                  <a:pt x="120040" y="157873"/>
                </a:lnTo>
                <a:lnTo>
                  <a:pt x="122986" y="157137"/>
                </a:lnTo>
                <a:lnTo>
                  <a:pt x="127590" y="155449"/>
                </a:lnTo>
                <a:lnTo>
                  <a:pt x="138822" y="152453"/>
                </a:lnTo>
                <a:lnTo>
                  <a:pt x="154471" y="149596"/>
                </a:lnTo>
                <a:lnTo>
                  <a:pt x="172326" y="148323"/>
                </a:lnTo>
                <a:lnTo>
                  <a:pt x="243027" y="148323"/>
                </a:lnTo>
                <a:lnTo>
                  <a:pt x="243027" y="143916"/>
                </a:lnTo>
                <a:lnTo>
                  <a:pt x="246710" y="140982"/>
                </a:lnTo>
                <a:lnTo>
                  <a:pt x="265125" y="140982"/>
                </a:lnTo>
                <a:lnTo>
                  <a:pt x="271018" y="135115"/>
                </a:lnTo>
                <a:lnTo>
                  <a:pt x="271018" y="132905"/>
                </a:lnTo>
                <a:lnTo>
                  <a:pt x="160540" y="132905"/>
                </a:lnTo>
                <a:lnTo>
                  <a:pt x="156857" y="129235"/>
                </a:lnTo>
                <a:lnTo>
                  <a:pt x="156857" y="124828"/>
                </a:lnTo>
                <a:lnTo>
                  <a:pt x="159611" y="112258"/>
                </a:lnTo>
                <a:lnTo>
                  <a:pt x="159677" y="111957"/>
                </a:lnTo>
                <a:lnTo>
                  <a:pt x="167262" y="101700"/>
                </a:lnTo>
                <a:lnTo>
                  <a:pt x="178299" y="95297"/>
                </a:lnTo>
                <a:lnTo>
                  <a:pt x="191477" y="93992"/>
                </a:lnTo>
                <a:lnTo>
                  <a:pt x="197324" y="84433"/>
                </a:lnTo>
                <a:lnTo>
                  <a:pt x="205655" y="77011"/>
                </a:lnTo>
                <a:lnTo>
                  <a:pt x="215918" y="72206"/>
                </a:lnTo>
                <a:lnTo>
                  <a:pt x="227558" y="70497"/>
                </a:lnTo>
                <a:lnTo>
                  <a:pt x="333858" y="70497"/>
                </a:lnTo>
                <a:lnTo>
                  <a:pt x="321735" y="54887"/>
                </a:lnTo>
                <a:lnTo>
                  <a:pt x="283559" y="25563"/>
                </a:lnTo>
                <a:lnTo>
                  <a:pt x="238550" y="6683"/>
                </a:lnTo>
                <a:lnTo>
                  <a:pt x="188531" y="0"/>
                </a:lnTo>
                <a:close/>
              </a:path>
              <a:path w="377189" h="376554">
                <a:moveTo>
                  <a:pt x="243027" y="148323"/>
                </a:moveTo>
                <a:lnTo>
                  <a:pt x="172326" y="148323"/>
                </a:lnTo>
                <a:lnTo>
                  <a:pt x="190198" y="149596"/>
                </a:lnTo>
                <a:lnTo>
                  <a:pt x="205927" y="152453"/>
                </a:lnTo>
                <a:lnTo>
                  <a:pt x="217374" y="155449"/>
                </a:lnTo>
                <a:lnTo>
                  <a:pt x="222402" y="157137"/>
                </a:lnTo>
                <a:lnTo>
                  <a:pt x="225348" y="157873"/>
                </a:lnTo>
                <a:lnTo>
                  <a:pt x="227558" y="160807"/>
                </a:lnTo>
                <a:lnTo>
                  <a:pt x="227558" y="210743"/>
                </a:lnTo>
                <a:lnTo>
                  <a:pt x="244500" y="295922"/>
                </a:lnTo>
                <a:lnTo>
                  <a:pt x="245237" y="298119"/>
                </a:lnTo>
                <a:lnTo>
                  <a:pt x="244500" y="300329"/>
                </a:lnTo>
                <a:lnTo>
                  <a:pt x="243027" y="302526"/>
                </a:lnTo>
                <a:lnTo>
                  <a:pt x="241554" y="303999"/>
                </a:lnTo>
                <a:lnTo>
                  <a:pt x="239344" y="305473"/>
                </a:lnTo>
                <a:lnTo>
                  <a:pt x="333620" y="305473"/>
                </a:lnTo>
                <a:lnTo>
                  <a:pt x="351258" y="282732"/>
                </a:lnTo>
                <a:lnTo>
                  <a:pt x="370308" y="237857"/>
                </a:lnTo>
                <a:lnTo>
                  <a:pt x="377063" y="187985"/>
                </a:lnTo>
                <a:lnTo>
                  <a:pt x="373005" y="157873"/>
                </a:lnTo>
                <a:lnTo>
                  <a:pt x="372906" y="157137"/>
                </a:lnTo>
                <a:lnTo>
                  <a:pt x="372807" y="156400"/>
                </a:lnTo>
                <a:lnTo>
                  <a:pt x="246710" y="156400"/>
                </a:lnTo>
                <a:lnTo>
                  <a:pt x="243027" y="152730"/>
                </a:lnTo>
                <a:lnTo>
                  <a:pt x="243027" y="148323"/>
                </a:lnTo>
                <a:close/>
              </a:path>
              <a:path w="377189" h="376554">
                <a:moveTo>
                  <a:pt x="172326" y="164477"/>
                </a:moveTo>
                <a:lnTo>
                  <a:pt x="160841" y="165087"/>
                </a:lnTo>
                <a:lnTo>
                  <a:pt x="150050" y="166593"/>
                </a:lnTo>
                <a:lnTo>
                  <a:pt x="140640" y="168512"/>
                </a:lnTo>
                <a:lnTo>
                  <a:pt x="133299" y="170357"/>
                </a:lnTo>
                <a:lnTo>
                  <a:pt x="133299" y="212940"/>
                </a:lnTo>
                <a:lnTo>
                  <a:pt x="119303" y="289318"/>
                </a:lnTo>
                <a:lnTo>
                  <a:pt x="226822" y="289318"/>
                </a:lnTo>
                <a:lnTo>
                  <a:pt x="212102" y="212940"/>
                </a:lnTo>
                <a:lnTo>
                  <a:pt x="212102" y="170357"/>
                </a:lnTo>
                <a:lnTo>
                  <a:pt x="204644" y="168512"/>
                </a:lnTo>
                <a:lnTo>
                  <a:pt x="194976" y="166593"/>
                </a:lnTo>
                <a:lnTo>
                  <a:pt x="183927" y="165087"/>
                </a:lnTo>
                <a:lnTo>
                  <a:pt x="172326" y="164477"/>
                </a:lnTo>
                <a:close/>
              </a:path>
              <a:path w="377189" h="376554">
                <a:moveTo>
                  <a:pt x="333858" y="70497"/>
                </a:moveTo>
                <a:lnTo>
                  <a:pt x="227558" y="70497"/>
                </a:lnTo>
                <a:lnTo>
                  <a:pt x="241220" y="72963"/>
                </a:lnTo>
                <a:lnTo>
                  <a:pt x="252879" y="79765"/>
                </a:lnTo>
                <a:lnTo>
                  <a:pt x="261637" y="90010"/>
                </a:lnTo>
                <a:lnTo>
                  <a:pt x="266598" y="102806"/>
                </a:lnTo>
                <a:lnTo>
                  <a:pt x="274367" y="106314"/>
                </a:lnTo>
                <a:lnTo>
                  <a:pt x="280463" y="111957"/>
                </a:lnTo>
                <a:lnTo>
                  <a:pt x="280737" y="112258"/>
                </a:lnTo>
                <a:lnTo>
                  <a:pt x="284932" y="119940"/>
                </a:lnTo>
                <a:lnTo>
                  <a:pt x="286486" y="129235"/>
                </a:lnTo>
                <a:lnTo>
                  <a:pt x="284299" y="139673"/>
                </a:lnTo>
                <a:lnTo>
                  <a:pt x="278384" y="148323"/>
                </a:lnTo>
                <a:lnTo>
                  <a:pt x="269705" y="154220"/>
                </a:lnTo>
                <a:lnTo>
                  <a:pt x="259232" y="156400"/>
                </a:lnTo>
                <a:lnTo>
                  <a:pt x="372807" y="156400"/>
                </a:lnTo>
                <a:lnTo>
                  <a:pt x="370308" y="137852"/>
                </a:lnTo>
                <a:lnTo>
                  <a:pt x="351258" y="92901"/>
                </a:lnTo>
                <a:lnTo>
                  <a:pt x="333858" y="70497"/>
                </a:lnTo>
                <a:close/>
              </a:path>
              <a:path w="377189" h="376554">
                <a:moveTo>
                  <a:pt x="185999" y="109447"/>
                </a:moveTo>
                <a:lnTo>
                  <a:pt x="179139" y="112258"/>
                </a:lnTo>
                <a:lnTo>
                  <a:pt x="174213" y="117683"/>
                </a:lnTo>
                <a:lnTo>
                  <a:pt x="172326" y="124828"/>
                </a:lnTo>
                <a:lnTo>
                  <a:pt x="172326" y="129235"/>
                </a:lnTo>
                <a:lnTo>
                  <a:pt x="169379" y="132905"/>
                </a:lnTo>
                <a:lnTo>
                  <a:pt x="271018" y="132905"/>
                </a:lnTo>
                <a:lnTo>
                  <a:pt x="271018" y="122631"/>
                </a:lnTo>
                <a:lnTo>
                  <a:pt x="265125" y="117487"/>
                </a:lnTo>
                <a:lnTo>
                  <a:pt x="254812" y="117487"/>
                </a:lnTo>
                <a:lnTo>
                  <a:pt x="251129" y="113817"/>
                </a:lnTo>
                <a:lnTo>
                  <a:pt x="251129" y="111607"/>
                </a:lnTo>
                <a:lnTo>
                  <a:pt x="195897" y="111607"/>
                </a:lnTo>
                <a:lnTo>
                  <a:pt x="193687" y="110147"/>
                </a:lnTo>
                <a:lnTo>
                  <a:pt x="185999" y="109447"/>
                </a:lnTo>
                <a:close/>
              </a:path>
              <a:path w="377189" h="376554">
                <a:moveTo>
                  <a:pt x="227558" y="85915"/>
                </a:moveTo>
                <a:lnTo>
                  <a:pt x="204000" y="107213"/>
                </a:lnTo>
                <a:lnTo>
                  <a:pt x="202526" y="108673"/>
                </a:lnTo>
                <a:lnTo>
                  <a:pt x="200317" y="110147"/>
                </a:lnTo>
                <a:lnTo>
                  <a:pt x="198843" y="110883"/>
                </a:lnTo>
                <a:lnTo>
                  <a:pt x="195897" y="111607"/>
                </a:lnTo>
                <a:lnTo>
                  <a:pt x="251129" y="111607"/>
                </a:lnTo>
                <a:lnTo>
                  <a:pt x="251129" y="109447"/>
                </a:lnTo>
                <a:lnTo>
                  <a:pt x="249311" y="100161"/>
                </a:lnTo>
                <a:lnTo>
                  <a:pt x="244316" y="92705"/>
                </a:lnTo>
                <a:lnTo>
                  <a:pt x="236835" y="87727"/>
                </a:lnTo>
                <a:lnTo>
                  <a:pt x="227558" y="85915"/>
                </a:lnTo>
                <a:close/>
              </a:path>
            </a:pathLst>
          </a:custGeom>
          <a:solidFill>
            <a:srgbClr val="00A3E0"/>
          </a:solidFill>
        </p:spPr>
        <p:txBody>
          <a:bodyPr wrap="square" lIns="0" tIns="0" rIns="0" bIns="0" rtlCol="0"/>
          <a:lstStyle/>
          <a:p>
            <a:endParaRPr sz="2807"/>
          </a:p>
        </p:txBody>
      </p:sp>
      <p:sp>
        <p:nvSpPr>
          <p:cNvPr id="18" name="object 18"/>
          <p:cNvSpPr txBox="1"/>
          <p:nvPr/>
        </p:nvSpPr>
        <p:spPr>
          <a:xfrm>
            <a:off x="5526884" y="8381256"/>
            <a:ext cx="2092124" cy="259933"/>
          </a:xfrm>
          <a:prstGeom prst="rect">
            <a:avLst/>
          </a:prstGeom>
        </p:spPr>
        <p:txBody>
          <a:bodyPr vert="horz" wrap="square" lIns="0" tIns="19802" rIns="0" bIns="0" rtlCol="0">
            <a:spAutoFit/>
          </a:bodyPr>
          <a:lstStyle/>
          <a:p>
            <a:pPr marL="19802">
              <a:spcBef>
                <a:spcPts val="156"/>
              </a:spcBef>
            </a:pPr>
            <a:r>
              <a:rPr sz="1559" dirty="0">
                <a:latin typeface="Verdana"/>
                <a:cs typeface="Verdana"/>
              </a:rPr>
              <a:t>Domestic</a:t>
            </a:r>
            <a:r>
              <a:rPr sz="1559" spc="-133" dirty="0">
                <a:latin typeface="Verdana"/>
                <a:cs typeface="Verdana"/>
              </a:rPr>
              <a:t> </a:t>
            </a:r>
            <a:r>
              <a:rPr sz="1559" spc="-16" dirty="0">
                <a:latin typeface="Verdana"/>
                <a:cs typeface="Verdana"/>
              </a:rPr>
              <a:t>Customers</a:t>
            </a:r>
            <a:endParaRPr sz="1559">
              <a:latin typeface="Verdana"/>
              <a:cs typeface="Verdan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507775" y="6281105"/>
            <a:ext cx="2200048" cy="499870"/>
          </a:xfrm>
          <a:prstGeom prst="rect">
            <a:avLst/>
          </a:prstGeom>
        </p:spPr>
        <p:txBody>
          <a:bodyPr vert="horz" wrap="square" lIns="0" tIns="19802" rIns="0" bIns="0" rtlCol="0">
            <a:spAutoFit/>
          </a:bodyPr>
          <a:lstStyle/>
          <a:p>
            <a:pPr marL="19802" marR="7921" indent="598016">
              <a:spcBef>
                <a:spcPts val="156"/>
              </a:spcBef>
            </a:pPr>
            <a:r>
              <a:rPr sz="1559" dirty="0">
                <a:latin typeface="Verdana"/>
                <a:cs typeface="Verdana"/>
              </a:rPr>
              <a:t>In</a:t>
            </a:r>
            <a:r>
              <a:rPr sz="1559" spc="-31" dirty="0">
                <a:latin typeface="Verdana"/>
                <a:cs typeface="Verdana"/>
              </a:rPr>
              <a:t> </a:t>
            </a:r>
            <a:r>
              <a:rPr sz="1559" dirty="0">
                <a:latin typeface="Verdana"/>
                <a:cs typeface="Verdana"/>
              </a:rPr>
              <a:t>–</a:t>
            </a:r>
            <a:r>
              <a:rPr sz="1559" spc="-23" dirty="0">
                <a:latin typeface="Verdana"/>
                <a:cs typeface="Verdana"/>
              </a:rPr>
              <a:t> </a:t>
            </a:r>
            <a:r>
              <a:rPr sz="1559" spc="-31" dirty="0">
                <a:latin typeface="Verdana"/>
                <a:cs typeface="Verdana"/>
              </a:rPr>
              <a:t>bond </a:t>
            </a:r>
            <a:r>
              <a:rPr sz="1559" spc="-16" dirty="0">
                <a:latin typeface="Verdana"/>
                <a:cs typeface="Verdana"/>
              </a:rPr>
              <a:t>manufacturing</a:t>
            </a:r>
            <a:r>
              <a:rPr sz="1559" spc="-8" dirty="0">
                <a:latin typeface="Verdana"/>
                <a:cs typeface="Verdana"/>
              </a:rPr>
              <a:t> </a:t>
            </a:r>
            <a:r>
              <a:rPr sz="1559" spc="-16" dirty="0">
                <a:latin typeface="Verdana"/>
                <a:cs typeface="Verdana"/>
              </a:rPr>
              <a:t>facility</a:t>
            </a:r>
            <a:endParaRPr sz="1559" dirty="0">
              <a:latin typeface="Verdana"/>
              <a:cs typeface="Verdana"/>
            </a:endParaRPr>
          </a:p>
        </p:txBody>
      </p:sp>
      <p:pic>
        <p:nvPicPr>
          <p:cNvPr id="20" name="object 2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14056" y="5833878"/>
            <a:ext cx="983249" cy="577569"/>
          </a:xfrm>
          <a:prstGeom prst="rect">
            <a:avLst/>
          </a:prstGeom>
        </p:spPr>
      </p:pic>
      <p:sp>
        <p:nvSpPr>
          <p:cNvPr id="21" name="object 21"/>
          <p:cNvSpPr txBox="1"/>
          <p:nvPr/>
        </p:nvSpPr>
        <p:spPr>
          <a:xfrm>
            <a:off x="6714387" y="4258161"/>
            <a:ext cx="1685185" cy="259933"/>
          </a:xfrm>
          <a:prstGeom prst="rect">
            <a:avLst/>
          </a:prstGeom>
        </p:spPr>
        <p:txBody>
          <a:bodyPr vert="horz" wrap="square" lIns="0" tIns="19802" rIns="0" bIns="0" rtlCol="0">
            <a:spAutoFit/>
          </a:bodyPr>
          <a:lstStyle/>
          <a:p>
            <a:pPr marL="19802">
              <a:spcBef>
                <a:spcPts val="156"/>
              </a:spcBef>
            </a:pPr>
            <a:r>
              <a:rPr sz="1559" dirty="0">
                <a:latin typeface="Verdana"/>
                <a:cs typeface="Verdana"/>
              </a:rPr>
              <a:t>Supply</a:t>
            </a:r>
            <a:r>
              <a:rPr sz="1559" spc="-55" dirty="0">
                <a:latin typeface="Verdana"/>
                <a:cs typeface="Verdana"/>
              </a:rPr>
              <a:t> </a:t>
            </a:r>
            <a:r>
              <a:rPr sz="1559" dirty="0">
                <a:latin typeface="Verdana"/>
                <a:cs typeface="Verdana"/>
              </a:rPr>
              <a:t>of</a:t>
            </a:r>
            <a:r>
              <a:rPr sz="1559" spc="-55" dirty="0">
                <a:latin typeface="Verdana"/>
                <a:cs typeface="Verdana"/>
              </a:rPr>
              <a:t> </a:t>
            </a:r>
            <a:r>
              <a:rPr sz="1559" spc="-16" dirty="0">
                <a:latin typeface="Verdana"/>
                <a:cs typeface="Verdana"/>
              </a:rPr>
              <a:t>Inputs</a:t>
            </a:r>
            <a:endParaRPr sz="1559">
              <a:latin typeface="Verdana"/>
              <a:cs typeface="Verdana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2835564" y="4220056"/>
            <a:ext cx="6431822" cy="1657462"/>
            <a:chOff x="1821218" y="2620793"/>
            <a:chExt cx="4124960" cy="1062990"/>
          </a:xfrm>
        </p:grpSpPr>
        <p:sp>
          <p:nvSpPr>
            <p:cNvPr id="23" name="object 23"/>
            <p:cNvSpPr/>
            <p:nvPr/>
          </p:nvSpPr>
          <p:spPr>
            <a:xfrm>
              <a:off x="1825980" y="3108366"/>
              <a:ext cx="4115435" cy="3810"/>
            </a:xfrm>
            <a:custGeom>
              <a:avLst/>
              <a:gdLst/>
              <a:ahLst/>
              <a:cxnLst/>
              <a:rect l="l" t="t" r="r" b="b"/>
              <a:pathLst>
                <a:path w="4115435" h="3810">
                  <a:moveTo>
                    <a:pt x="0" y="0"/>
                  </a:moveTo>
                  <a:lnTo>
                    <a:pt x="4114838" y="3302"/>
                  </a:lnTo>
                </a:path>
              </a:pathLst>
            </a:custGeom>
            <a:ln w="9525">
              <a:solidFill>
                <a:srgbClr val="75787B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sz="2807"/>
            </a:p>
          </p:txBody>
        </p:sp>
        <p:sp>
          <p:nvSpPr>
            <p:cNvPr id="24" name="object 24"/>
            <p:cNvSpPr/>
            <p:nvPr/>
          </p:nvSpPr>
          <p:spPr>
            <a:xfrm>
              <a:off x="4209014" y="2625556"/>
              <a:ext cx="1270" cy="1034415"/>
            </a:xfrm>
            <a:custGeom>
              <a:avLst/>
              <a:gdLst/>
              <a:ahLst/>
              <a:cxnLst/>
              <a:rect l="l" t="t" r="r" b="b"/>
              <a:pathLst>
                <a:path w="1270" h="1034414">
                  <a:moveTo>
                    <a:pt x="0" y="0"/>
                  </a:moveTo>
                  <a:lnTo>
                    <a:pt x="812" y="1034249"/>
                  </a:lnTo>
                </a:path>
              </a:pathLst>
            </a:custGeom>
            <a:ln w="9525">
              <a:solidFill>
                <a:srgbClr val="75787B"/>
              </a:solidFill>
            </a:ln>
          </p:spPr>
          <p:txBody>
            <a:bodyPr wrap="square" lIns="0" tIns="0" rIns="0" bIns="0" rtlCol="0"/>
            <a:lstStyle/>
            <a:p>
              <a:endParaRPr sz="2807"/>
            </a:p>
          </p:txBody>
        </p:sp>
        <p:sp>
          <p:nvSpPr>
            <p:cNvPr id="25" name="object 25"/>
            <p:cNvSpPr/>
            <p:nvPr/>
          </p:nvSpPr>
          <p:spPr>
            <a:xfrm>
              <a:off x="4199114" y="3649089"/>
              <a:ext cx="21590" cy="29845"/>
            </a:xfrm>
            <a:custGeom>
              <a:avLst/>
              <a:gdLst/>
              <a:ahLst/>
              <a:cxnLst/>
              <a:rect l="l" t="t" r="r" b="b"/>
              <a:pathLst>
                <a:path w="21589" h="29845">
                  <a:moveTo>
                    <a:pt x="21424" y="0"/>
                  </a:moveTo>
                  <a:lnTo>
                    <a:pt x="10718" y="10718"/>
                  </a:lnTo>
                  <a:lnTo>
                    <a:pt x="0" y="12"/>
                  </a:lnTo>
                  <a:lnTo>
                    <a:pt x="10731" y="29438"/>
                  </a:lnTo>
                  <a:lnTo>
                    <a:pt x="21424" y="0"/>
                  </a:lnTo>
                  <a:close/>
                </a:path>
              </a:pathLst>
            </a:custGeom>
            <a:solidFill>
              <a:srgbClr val="75787B"/>
            </a:solidFill>
          </p:spPr>
          <p:txBody>
            <a:bodyPr wrap="square" lIns="0" tIns="0" rIns="0" bIns="0" rtlCol="0"/>
            <a:lstStyle/>
            <a:p>
              <a:endParaRPr sz="2807"/>
            </a:p>
          </p:txBody>
        </p:sp>
        <p:sp>
          <p:nvSpPr>
            <p:cNvPr id="26" name="object 26"/>
            <p:cNvSpPr/>
            <p:nvPr/>
          </p:nvSpPr>
          <p:spPr>
            <a:xfrm>
              <a:off x="4199114" y="3649089"/>
              <a:ext cx="21590" cy="29845"/>
            </a:xfrm>
            <a:custGeom>
              <a:avLst/>
              <a:gdLst/>
              <a:ahLst/>
              <a:cxnLst/>
              <a:rect l="l" t="t" r="r" b="b"/>
              <a:pathLst>
                <a:path w="21589" h="29845">
                  <a:moveTo>
                    <a:pt x="10718" y="10718"/>
                  </a:moveTo>
                  <a:lnTo>
                    <a:pt x="0" y="12"/>
                  </a:lnTo>
                  <a:lnTo>
                    <a:pt x="10731" y="29438"/>
                  </a:lnTo>
                  <a:lnTo>
                    <a:pt x="21424" y="0"/>
                  </a:lnTo>
                  <a:lnTo>
                    <a:pt x="10718" y="10718"/>
                  </a:lnTo>
                  <a:close/>
                </a:path>
              </a:pathLst>
            </a:custGeom>
            <a:ln w="9525">
              <a:solidFill>
                <a:srgbClr val="75787B"/>
              </a:solidFill>
            </a:ln>
          </p:spPr>
          <p:txBody>
            <a:bodyPr wrap="square" lIns="0" tIns="0" rIns="0" bIns="0" rtlCol="0"/>
            <a:lstStyle/>
            <a:p>
              <a:endParaRPr sz="2807"/>
            </a:p>
          </p:txBody>
        </p:sp>
      </p:grpSp>
      <p:sp>
        <p:nvSpPr>
          <p:cNvPr id="27" name="object 27"/>
          <p:cNvSpPr txBox="1"/>
          <p:nvPr/>
        </p:nvSpPr>
        <p:spPr>
          <a:xfrm>
            <a:off x="2955354" y="4478493"/>
            <a:ext cx="1371317" cy="259933"/>
          </a:xfrm>
          <a:prstGeom prst="rect">
            <a:avLst/>
          </a:prstGeom>
        </p:spPr>
        <p:txBody>
          <a:bodyPr vert="horz" wrap="square" lIns="0" tIns="19802" rIns="0" bIns="0" rtlCol="0">
            <a:spAutoFit/>
          </a:bodyPr>
          <a:lstStyle/>
          <a:p>
            <a:pPr marL="19802">
              <a:spcBef>
                <a:spcPts val="156"/>
              </a:spcBef>
            </a:pPr>
            <a:r>
              <a:rPr sz="1559" dirty="0">
                <a:latin typeface="Verdana"/>
                <a:cs typeface="Verdana"/>
              </a:rPr>
              <a:t>Outside</a:t>
            </a:r>
            <a:r>
              <a:rPr sz="1559" spc="-117" dirty="0">
                <a:latin typeface="Verdana"/>
                <a:cs typeface="Verdana"/>
              </a:rPr>
              <a:t> </a:t>
            </a:r>
            <a:r>
              <a:rPr sz="1559" spc="-16" dirty="0">
                <a:latin typeface="Verdana"/>
                <a:cs typeface="Verdana"/>
              </a:rPr>
              <a:t>India</a:t>
            </a:r>
            <a:endParaRPr sz="1559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4754606" y="4288376"/>
            <a:ext cx="977249" cy="259933"/>
          </a:xfrm>
          <a:prstGeom prst="rect">
            <a:avLst/>
          </a:prstGeom>
        </p:spPr>
        <p:txBody>
          <a:bodyPr vert="horz" wrap="square" lIns="0" tIns="19802" rIns="0" bIns="0" rtlCol="0">
            <a:spAutoFit/>
          </a:bodyPr>
          <a:lstStyle/>
          <a:p>
            <a:pPr marL="19802">
              <a:spcBef>
                <a:spcPts val="156"/>
              </a:spcBef>
            </a:pPr>
            <a:r>
              <a:rPr sz="1559" dirty="0">
                <a:latin typeface="Verdana"/>
                <a:cs typeface="Verdana"/>
              </a:rPr>
              <a:t>Supply</a:t>
            </a:r>
            <a:r>
              <a:rPr sz="1559" spc="-78" dirty="0">
                <a:latin typeface="Verdana"/>
                <a:cs typeface="Verdana"/>
              </a:rPr>
              <a:t> </a:t>
            </a:r>
            <a:r>
              <a:rPr sz="1559" spc="-39" dirty="0">
                <a:latin typeface="Verdana"/>
                <a:cs typeface="Verdana"/>
              </a:rPr>
              <a:t>of</a:t>
            </a:r>
            <a:endParaRPr sz="1559" dirty="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4754605" y="4526005"/>
            <a:ext cx="1415872" cy="259933"/>
          </a:xfrm>
          <a:prstGeom prst="rect">
            <a:avLst/>
          </a:prstGeom>
        </p:spPr>
        <p:txBody>
          <a:bodyPr vert="horz" wrap="square" lIns="0" tIns="19802" rIns="0" bIns="0" rtlCol="0">
            <a:spAutoFit/>
          </a:bodyPr>
          <a:lstStyle/>
          <a:p>
            <a:pPr marL="19802">
              <a:spcBef>
                <a:spcPts val="156"/>
              </a:spcBef>
            </a:pPr>
            <a:r>
              <a:rPr sz="1559" dirty="0">
                <a:latin typeface="Verdana"/>
                <a:cs typeface="Verdana"/>
              </a:rPr>
              <a:t>Capital</a:t>
            </a:r>
            <a:r>
              <a:rPr sz="1559" spc="-78" dirty="0">
                <a:latin typeface="Verdana"/>
                <a:cs typeface="Verdana"/>
              </a:rPr>
              <a:t> </a:t>
            </a:r>
            <a:r>
              <a:rPr sz="1559" spc="-16" dirty="0">
                <a:latin typeface="Verdana"/>
                <a:cs typeface="Verdana"/>
              </a:rPr>
              <a:t>Goods</a:t>
            </a:r>
            <a:endParaRPr sz="1559">
              <a:latin typeface="Verdana"/>
              <a:cs typeface="Verdana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845035" y="6534587"/>
            <a:ext cx="1085172" cy="739808"/>
          </a:xfrm>
          <a:prstGeom prst="rect">
            <a:avLst/>
          </a:prstGeom>
        </p:spPr>
        <p:txBody>
          <a:bodyPr vert="horz" wrap="square" lIns="0" tIns="19802" rIns="0" bIns="0" rtlCol="0">
            <a:spAutoFit/>
          </a:bodyPr>
          <a:lstStyle/>
          <a:p>
            <a:pPr marL="19802" marR="7921" indent="-990" algn="ctr">
              <a:spcBef>
                <a:spcPts val="156"/>
              </a:spcBef>
            </a:pPr>
            <a:r>
              <a:rPr sz="1559" spc="-16" dirty="0">
                <a:latin typeface="Verdana"/>
                <a:cs typeface="Verdana"/>
              </a:rPr>
              <a:t>Domestic </a:t>
            </a:r>
            <a:r>
              <a:rPr sz="1559" dirty="0">
                <a:latin typeface="Verdana"/>
                <a:cs typeface="Verdana"/>
              </a:rPr>
              <a:t>supplier</a:t>
            </a:r>
            <a:r>
              <a:rPr sz="1559" spc="-109" dirty="0">
                <a:latin typeface="Verdana"/>
                <a:cs typeface="Verdana"/>
              </a:rPr>
              <a:t> </a:t>
            </a:r>
            <a:r>
              <a:rPr sz="1559" spc="-39" dirty="0">
                <a:latin typeface="Verdana"/>
                <a:cs typeface="Verdana"/>
              </a:rPr>
              <a:t>of </a:t>
            </a:r>
            <a:r>
              <a:rPr sz="1559" spc="-16" dirty="0">
                <a:latin typeface="Verdana"/>
                <a:cs typeface="Verdana"/>
              </a:rPr>
              <a:t>goods</a:t>
            </a:r>
            <a:endParaRPr sz="1559">
              <a:latin typeface="Verdana"/>
              <a:cs typeface="Verdan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8956170" y="4553345"/>
            <a:ext cx="64358" cy="1728750"/>
            <a:chOff x="5743915" y="2920193"/>
            <a:chExt cx="41275" cy="1108710"/>
          </a:xfrm>
        </p:grpSpPr>
        <p:sp>
          <p:nvSpPr>
            <p:cNvPr id="32" name="object 32"/>
            <p:cNvSpPr/>
            <p:nvPr/>
          </p:nvSpPr>
          <p:spPr>
            <a:xfrm>
              <a:off x="5764418" y="2968175"/>
              <a:ext cx="7620" cy="1056005"/>
            </a:xfrm>
            <a:custGeom>
              <a:avLst/>
              <a:gdLst/>
              <a:ahLst/>
              <a:cxnLst/>
              <a:rect l="l" t="t" r="r" b="b"/>
              <a:pathLst>
                <a:path w="7620" h="1056004">
                  <a:moveTo>
                    <a:pt x="7073" y="1055852"/>
                  </a:moveTo>
                  <a:lnTo>
                    <a:pt x="0" y="0"/>
                  </a:lnTo>
                </a:path>
              </a:pathLst>
            </a:custGeom>
            <a:ln w="9524">
              <a:solidFill>
                <a:srgbClr val="75787B"/>
              </a:solidFill>
            </a:ln>
          </p:spPr>
          <p:txBody>
            <a:bodyPr wrap="square" lIns="0" tIns="0" rIns="0" bIns="0" rtlCol="0"/>
            <a:lstStyle/>
            <a:p>
              <a:endParaRPr sz="2807"/>
            </a:p>
          </p:txBody>
        </p:sp>
        <p:sp>
          <p:nvSpPr>
            <p:cNvPr id="33" name="object 33"/>
            <p:cNvSpPr/>
            <p:nvPr/>
          </p:nvSpPr>
          <p:spPr>
            <a:xfrm>
              <a:off x="5748677" y="2924955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15443" y="0"/>
                  </a:moveTo>
                  <a:lnTo>
                    <a:pt x="0" y="43332"/>
                  </a:lnTo>
                  <a:lnTo>
                    <a:pt x="31470" y="43116"/>
                  </a:lnTo>
                  <a:lnTo>
                    <a:pt x="15443" y="0"/>
                  </a:lnTo>
                  <a:close/>
                </a:path>
              </a:pathLst>
            </a:custGeom>
            <a:solidFill>
              <a:srgbClr val="75787B"/>
            </a:solidFill>
          </p:spPr>
          <p:txBody>
            <a:bodyPr wrap="square" lIns="0" tIns="0" rIns="0" bIns="0" rtlCol="0"/>
            <a:lstStyle/>
            <a:p>
              <a:endParaRPr sz="2807"/>
            </a:p>
          </p:txBody>
        </p:sp>
        <p:sp>
          <p:nvSpPr>
            <p:cNvPr id="34" name="object 34"/>
            <p:cNvSpPr/>
            <p:nvPr/>
          </p:nvSpPr>
          <p:spPr>
            <a:xfrm>
              <a:off x="5748677" y="2924955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70" y="43116"/>
                  </a:moveTo>
                  <a:lnTo>
                    <a:pt x="15443" y="0"/>
                  </a:lnTo>
                  <a:lnTo>
                    <a:pt x="0" y="43332"/>
                  </a:lnTo>
                  <a:lnTo>
                    <a:pt x="31470" y="43116"/>
                  </a:lnTo>
                  <a:close/>
                </a:path>
              </a:pathLst>
            </a:custGeom>
            <a:ln w="9525">
              <a:solidFill>
                <a:srgbClr val="75787B"/>
              </a:solidFill>
            </a:ln>
          </p:spPr>
          <p:txBody>
            <a:bodyPr wrap="square" lIns="0" tIns="0" rIns="0" bIns="0" rtlCol="0"/>
            <a:lstStyle/>
            <a:p>
              <a:endParaRPr sz="2807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7296574" y="5534339"/>
            <a:ext cx="778233" cy="259933"/>
          </a:xfrm>
          <a:prstGeom prst="rect">
            <a:avLst/>
          </a:prstGeom>
        </p:spPr>
        <p:txBody>
          <a:bodyPr vert="horz" wrap="square" lIns="0" tIns="19802" rIns="0" bIns="0" rtlCol="0">
            <a:spAutoFit/>
          </a:bodyPr>
          <a:lstStyle/>
          <a:p>
            <a:pPr marL="19802">
              <a:spcBef>
                <a:spcPts val="156"/>
              </a:spcBef>
            </a:pPr>
            <a:r>
              <a:rPr sz="1559" spc="-16" dirty="0">
                <a:latin typeface="Verdana"/>
                <a:cs typeface="Verdana"/>
              </a:rPr>
              <a:t>Export:</a:t>
            </a:r>
            <a:endParaRPr sz="1559">
              <a:latin typeface="Verdana"/>
              <a:cs typeface="Verdana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296573" y="5771967"/>
            <a:ext cx="1253492" cy="259933"/>
          </a:xfrm>
          <a:prstGeom prst="rect">
            <a:avLst/>
          </a:prstGeom>
        </p:spPr>
        <p:txBody>
          <a:bodyPr vert="horz" wrap="square" lIns="0" tIns="19802" rIns="0" bIns="0" rtlCol="0">
            <a:spAutoFit/>
          </a:bodyPr>
          <a:lstStyle/>
          <a:p>
            <a:pPr marL="19802">
              <a:spcBef>
                <a:spcPts val="156"/>
              </a:spcBef>
            </a:pPr>
            <a:r>
              <a:rPr sz="1559" b="1" dirty="0">
                <a:latin typeface="Verdana"/>
                <a:cs typeface="Verdana"/>
              </a:rPr>
              <a:t>No</a:t>
            </a:r>
            <a:r>
              <a:rPr sz="1559" b="1" spc="-47" dirty="0">
                <a:latin typeface="Verdana"/>
                <a:cs typeface="Verdana"/>
              </a:rPr>
              <a:t> </a:t>
            </a:r>
            <a:r>
              <a:rPr sz="1559" b="1" dirty="0">
                <a:latin typeface="Verdana"/>
                <a:cs typeface="Verdana"/>
              </a:rPr>
              <a:t>duty</a:t>
            </a:r>
            <a:r>
              <a:rPr sz="1559" b="1" spc="-47" dirty="0">
                <a:latin typeface="Verdana"/>
                <a:cs typeface="Verdana"/>
              </a:rPr>
              <a:t> </a:t>
            </a:r>
            <a:r>
              <a:rPr sz="1559" b="1" spc="-39" dirty="0">
                <a:latin typeface="Verdana"/>
                <a:cs typeface="Verdana"/>
              </a:rPr>
              <a:t>on</a:t>
            </a:r>
            <a:endParaRPr sz="1559">
              <a:latin typeface="Verdana"/>
              <a:cs typeface="Verdana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7109353" y="6009596"/>
            <a:ext cx="1922814" cy="259933"/>
          </a:xfrm>
          <a:prstGeom prst="rect">
            <a:avLst/>
          </a:prstGeom>
        </p:spPr>
        <p:txBody>
          <a:bodyPr vert="horz" wrap="square" lIns="0" tIns="19802" rIns="0" bIns="0" rtlCol="0">
            <a:spAutoFit/>
          </a:bodyPr>
          <a:lstStyle/>
          <a:p>
            <a:pPr marL="19802">
              <a:spcBef>
                <a:spcPts val="156"/>
              </a:spcBef>
              <a:tabLst>
                <a:tab pos="1901967" algn="l"/>
              </a:tabLst>
            </a:pPr>
            <a:r>
              <a:rPr sz="1559" b="1" u="sng" spc="234" dirty="0">
                <a:uFill>
                  <a:solidFill>
                    <a:srgbClr val="4472C4"/>
                  </a:solidFill>
                </a:uFill>
                <a:latin typeface="Verdana"/>
                <a:cs typeface="Verdana"/>
              </a:rPr>
              <a:t>  </a:t>
            </a:r>
            <a:r>
              <a:rPr sz="1559" b="1" u="sng" dirty="0">
                <a:uFill>
                  <a:solidFill>
                    <a:srgbClr val="4472C4"/>
                  </a:solidFill>
                </a:uFill>
                <a:latin typeface="Verdana"/>
                <a:cs typeface="Verdana"/>
              </a:rPr>
              <a:t>export</a:t>
            </a:r>
            <a:r>
              <a:rPr sz="1559" b="1" u="sng" spc="-23" dirty="0">
                <a:uFill>
                  <a:solidFill>
                    <a:srgbClr val="4472C4"/>
                  </a:solidFill>
                </a:uFill>
                <a:latin typeface="Verdana"/>
                <a:cs typeface="Verdana"/>
              </a:rPr>
              <a:t> </a:t>
            </a:r>
            <a:r>
              <a:rPr sz="1559" b="1" u="sng" dirty="0">
                <a:uFill>
                  <a:solidFill>
                    <a:srgbClr val="4472C4"/>
                  </a:solidFill>
                </a:uFill>
                <a:latin typeface="Verdana"/>
                <a:cs typeface="Verdana"/>
              </a:rPr>
              <a:t>of</a:t>
            </a:r>
            <a:r>
              <a:rPr sz="1559" b="1" u="sng" spc="-23" dirty="0">
                <a:uFill>
                  <a:solidFill>
                    <a:srgbClr val="4472C4"/>
                  </a:solidFill>
                </a:uFill>
                <a:latin typeface="Verdana"/>
                <a:cs typeface="Verdana"/>
              </a:rPr>
              <a:t> </a:t>
            </a:r>
            <a:r>
              <a:rPr sz="1559" b="1" u="sng" spc="-39" dirty="0">
                <a:uFill>
                  <a:solidFill>
                    <a:srgbClr val="4472C4"/>
                  </a:solidFill>
                </a:uFill>
                <a:latin typeface="Verdana"/>
                <a:cs typeface="Verdana"/>
              </a:rPr>
              <a:t>FG</a:t>
            </a:r>
            <a:r>
              <a:rPr sz="1559" b="1" u="sng" dirty="0">
                <a:uFill>
                  <a:solidFill>
                    <a:srgbClr val="4472C4"/>
                  </a:solidFill>
                </a:uFill>
                <a:latin typeface="Verdana"/>
                <a:cs typeface="Verdana"/>
              </a:rPr>
              <a:t>	</a:t>
            </a:r>
            <a:endParaRPr sz="1559">
              <a:latin typeface="Verdana"/>
              <a:cs typeface="Verdana"/>
            </a:endParaRPr>
          </a:p>
        </p:txBody>
      </p:sp>
      <p:sp>
        <p:nvSpPr>
          <p:cNvPr id="38" name="object 38"/>
          <p:cNvSpPr/>
          <p:nvPr/>
        </p:nvSpPr>
        <p:spPr>
          <a:xfrm>
            <a:off x="6094812" y="3504948"/>
            <a:ext cx="448474" cy="346843"/>
          </a:xfrm>
          <a:custGeom>
            <a:avLst/>
            <a:gdLst/>
            <a:ahLst/>
            <a:cxnLst/>
            <a:rect l="l" t="t" r="r" b="b"/>
            <a:pathLst>
              <a:path w="346710" h="346710">
                <a:moveTo>
                  <a:pt x="173050" y="0"/>
                </a:moveTo>
                <a:lnTo>
                  <a:pt x="126902" y="6152"/>
                </a:lnTo>
                <a:lnTo>
                  <a:pt x="85524" y="23534"/>
                </a:lnTo>
                <a:lnTo>
                  <a:pt x="50530" y="50530"/>
                </a:lnTo>
                <a:lnTo>
                  <a:pt x="23534" y="85524"/>
                </a:lnTo>
                <a:lnTo>
                  <a:pt x="6152" y="126902"/>
                </a:lnTo>
                <a:lnTo>
                  <a:pt x="0" y="173050"/>
                </a:lnTo>
                <a:lnTo>
                  <a:pt x="6152" y="218969"/>
                </a:lnTo>
                <a:lnTo>
                  <a:pt x="23534" y="260285"/>
                </a:lnTo>
                <a:lnTo>
                  <a:pt x="50530" y="295328"/>
                </a:lnTo>
                <a:lnTo>
                  <a:pt x="85524" y="322428"/>
                </a:lnTo>
                <a:lnTo>
                  <a:pt x="126902" y="339913"/>
                </a:lnTo>
                <a:lnTo>
                  <a:pt x="173050" y="346113"/>
                </a:lnTo>
                <a:lnTo>
                  <a:pt x="218964" y="339913"/>
                </a:lnTo>
                <a:lnTo>
                  <a:pt x="260279" y="322428"/>
                </a:lnTo>
                <a:lnTo>
                  <a:pt x="295324" y="295328"/>
                </a:lnTo>
                <a:lnTo>
                  <a:pt x="306238" y="281216"/>
                </a:lnTo>
                <a:lnTo>
                  <a:pt x="142633" y="281216"/>
                </a:lnTo>
                <a:lnTo>
                  <a:pt x="138569" y="279857"/>
                </a:lnTo>
                <a:lnTo>
                  <a:pt x="137223" y="277837"/>
                </a:lnTo>
                <a:lnTo>
                  <a:pt x="110185" y="235927"/>
                </a:lnTo>
                <a:lnTo>
                  <a:pt x="67589" y="208203"/>
                </a:lnTo>
                <a:lnTo>
                  <a:pt x="66243" y="207530"/>
                </a:lnTo>
                <a:lnTo>
                  <a:pt x="64897" y="205498"/>
                </a:lnTo>
                <a:lnTo>
                  <a:pt x="64897" y="203479"/>
                </a:lnTo>
                <a:lnTo>
                  <a:pt x="64211" y="200774"/>
                </a:lnTo>
                <a:lnTo>
                  <a:pt x="64897" y="198742"/>
                </a:lnTo>
                <a:lnTo>
                  <a:pt x="66916" y="197396"/>
                </a:lnTo>
                <a:lnTo>
                  <a:pt x="83820" y="180492"/>
                </a:lnTo>
                <a:lnTo>
                  <a:pt x="86525" y="179819"/>
                </a:lnTo>
                <a:lnTo>
                  <a:pt x="135186" y="179819"/>
                </a:lnTo>
                <a:lnTo>
                  <a:pt x="146011" y="168998"/>
                </a:lnTo>
                <a:lnTo>
                  <a:pt x="75704" y="130467"/>
                </a:lnTo>
                <a:lnTo>
                  <a:pt x="73672" y="129108"/>
                </a:lnTo>
                <a:lnTo>
                  <a:pt x="72326" y="127088"/>
                </a:lnTo>
                <a:lnTo>
                  <a:pt x="71653" y="125056"/>
                </a:lnTo>
                <a:lnTo>
                  <a:pt x="71653" y="122351"/>
                </a:lnTo>
                <a:lnTo>
                  <a:pt x="72326" y="120319"/>
                </a:lnTo>
                <a:lnTo>
                  <a:pt x="91249" y="101396"/>
                </a:lnTo>
                <a:lnTo>
                  <a:pt x="93954" y="100723"/>
                </a:lnTo>
                <a:lnTo>
                  <a:pt x="214287" y="100723"/>
                </a:lnTo>
                <a:lnTo>
                  <a:pt x="222402" y="92608"/>
                </a:lnTo>
                <a:lnTo>
                  <a:pt x="230926" y="86758"/>
                </a:lnTo>
                <a:lnTo>
                  <a:pt x="241922" y="81286"/>
                </a:lnTo>
                <a:lnTo>
                  <a:pt x="253299" y="79110"/>
                </a:lnTo>
                <a:lnTo>
                  <a:pt x="317458" y="79110"/>
                </a:lnTo>
                <a:lnTo>
                  <a:pt x="295324" y="50530"/>
                </a:lnTo>
                <a:lnTo>
                  <a:pt x="260279" y="23534"/>
                </a:lnTo>
                <a:lnTo>
                  <a:pt x="218964" y="6152"/>
                </a:lnTo>
                <a:lnTo>
                  <a:pt x="173050" y="0"/>
                </a:lnTo>
                <a:close/>
              </a:path>
              <a:path w="346710" h="346710">
                <a:moveTo>
                  <a:pt x="177101" y="199415"/>
                </a:moveTo>
                <a:lnTo>
                  <a:pt x="152095" y="224434"/>
                </a:lnTo>
                <a:lnTo>
                  <a:pt x="164934" y="256197"/>
                </a:lnTo>
                <a:lnTo>
                  <a:pt x="165620" y="258902"/>
                </a:lnTo>
                <a:lnTo>
                  <a:pt x="164934" y="262280"/>
                </a:lnTo>
                <a:lnTo>
                  <a:pt x="146685" y="280543"/>
                </a:lnTo>
                <a:lnTo>
                  <a:pt x="145338" y="281216"/>
                </a:lnTo>
                <a:lnTo>
                  <a:pt x="306238" y="281216"/>
                </a:lnTo>
                <a:lnTo>
                  <a:pt x="311994" y="273773"/>
                </a:lnTo>
                <a:lnTo>
                  <a:pt x="221043" y="273773"/>
                </a:lnTo>
                <a:lnTo>
                  <a:pt x="218338" y="273100"/>
                </a:lnTo>
                <a:lnTo>
                  <a:pt x="216319" y="271754"/>
                </a:lnTo>
                <a:lnTo>
                  <a:pt x="215646" y="269722"/>
                </a:lnTo>
                <a:lnTo>
                  <a:pt x="177101" y="199415"/>
                </a:lnTo>
                <a:close/>
              </a:path>
              <a:path w="346710" h="346710">
                <a:moveTo>
                  <a:pt x="317458" y="79110"/>
                </a:moveTo>
                <a:lnTo>
                  <a:pt x="253299" y="79110"/>
                </a:lnTo>
                <a:lnTo>
                  <a:pt x="262966" y="83146"/>
                </a:lnTo>
                <a:lnTo>
                  <a:pt x="266532" y="92608"/>
                </a:lnTo>
                <a:lnTo>
                  <a:pt x="266505" y="93281"/>
                </a:lnTo>
                <a:lnTo>
                  <a:pt x="264226" y="104105"/>
                </a:lnTo>
                <a:lnTo>
                  <a:pt x="258679" y="114897"/>
                </a:lnTo>
                <a:lnTo>
                  <a:pt x="252818" y="123024"/>
                </a:lnTo>
                <a:lnTo>
                  <a:pt x="252818" y="123710"/>
                </a:lnTo>
                <a:lnTo>
                  <a:pt x="252145" y="123710"/>
                </a:lnTo>
                <a:lnTo>
                  <a:pt x="214960" y="161556"/>
                </a:lnTo>
                <a:lnTo>
                  <a:pt x="244030" y="248767"/>
                </a:lnTo>
                <a:lnTo>
                  <a:pt x="244703" y="251472"/>
                </a:lnTo>
                <a:lnTo>
                  <a:pt x="244030" y="254177"/>
                </a:lnTo>
                <a:lnTo>
                  <a:pt x="241998" y="256197"/>
                </a:lnTo>
                <a:lnTo>
                  <a:pt x="227126" y="271754"/>
                </a:lnTo>
                <a:lnTo>
                  <a:pt x="225107" y="273100"/>
                </a:lnTo>
                <a:lnTo>
                  <a:pt x="223075" y="273773"/>
                </a:lnTo>
                <a:lnTo>
                  <a:pt x="311994" y="273773"/>
                </a:lnTo>
                <a:lnTo>
                  <a:pt x="322425" y="260285"/>
                </a:lnTo>
                <a:lnTo>
                  <a:pt x="339912" y="218969"/>
                </a:lnTo>
                <a:lnTo>
                  <a:pt x="346113" y="173050"/>
                </a:lnTo>
                <a:lnTo>
                  <a:pt x="339937" y="127088"/>
                </a:lnTo>
                <a:lnTo>
                  <a:pt x="339912" y="126902"/>
                </a:lnTo>
                <a:lnTo>
                  <a:pt x="322425" y="85524"/>
                </a:lnTo>
                <a:lnTo>
                  <a:pt x="317458" y="79110"/>
                </a:lnTo>
                <a:close/>
              </a:path>
              <a:path w="346710" h="346710">
                <a:moveTo>
                  <a:pt x="88557" y="196037"/>
                </a:moveTo>
                <a:lnTo>
                  <a:pt x="83146" y="201447"/>
                </a:lnTo>
                <a:lnTo>
                  <a:pt x="118973" y="224434"/>
                </a:lnTo>
                <a:lnTo>
                  <a:pt x="119646" y="225107"/>
                </a:lnTo>
                <a:lnTo>
                  <a:pt x="120992" y="225780"/>
                </a:lnTo>
                <a:lnTo>
                  <a:pt x="120992" y="226453"/>
                </a:lnTo>
                <a:lnTo>
                  <a:pt x="144653" y="262280"/>
                </a:lnTo>
                <a:lnTo>
                  <a:pt x="149390" y="257556"/>
                </a:lnTo>
                <a:lnTo>
                  <a:pt x="136550" y="225107"/>
                </a:lnTo>
                <a:lnTo>
                  <a:pt x="135877" y="222402"/>
                </a:lnTo>
                <a:lnTo>
                  <a:pt x="136550" y="219697"/>
                </a:lnTo>
                <a:lnTo>
                  <a:pt x="138569" y="217665"/>
                </a:lnTo>
                <a:lnTo>
                  <a:pt x="145856" y="210235"/>
                </a:lnTo>
                <a:lnTo>
                  <a:pt x="123024" y="210235"/>
                </a:lnTo>
                <a:lnTo>
                  <a:pt x="120319" y="208876"/>
                </a:lnTo>
                <a:lnTo>
                  <a:pt x="88557" y="196037"/>
                </a:lnTo>
                <a:close/>
              </a:path>
              <a:path w="346710" h="346710">
                <a:moveTo>
                  <a:pt x="205604" y="179819"/>
                </a:moveTo>
                <a:lnTo>
                  <a:pt x="177101" y="179819"/>
                </a:lnTo>
                <a:lnTo>
                  <a:pt x="179806" y="180492"/>
                </a:lnTo>
                <a:lnTo>
                  <a:pt x="181838" y="180492"/>
                </a:lnTo>
                <a:lnTo>
                  <a:pt x="183870" y="181838"/>
                </a:lnTo>
                <a:lnTo>
                  <a:pt x="184543" y="183870"/>
                </a:lnTo>
                <a:lnTo>
                  <a:pt x="223748" y="254850"/>
                </a:lnTo>
                <a:lnTo>
                  <a:pt x="229158" y="249440"/>
                </a:lnTo>
                <a:lnTo>
                  <a:pt x="205604" y="179819"/>
                </a:lnTo>
                <a:close/>
              </a:path>
              <a:path w="346710" h="346710">
                <a:moveTo>
                  <a:pt x="95986" y="116941"/>
                </a:moveTo>
                <a:lnTo>
                  <a:pt x="91249" y="122351"/>
                </a:lnTo>
                <a:lnTo>
                  <a:pt x="161556" y="160883"/>
                </a:lnTo>
                <a:lnTo>
                  <a:pt x="163588" y="162242"/>
                </a:lnTo>
                <a:lnTo>
                  <a:pt x="164934" y="163588"/>
                </a:lnTo>
                <a:lnTo>
                  <a:pt x="164934" y="166293"/>
                </a:lnTo>
                <a:lnTo>
                  <a:pt x="165620" y="168325"/>
                </a:lnTo>
                <a:lnTo>
                  <a:pt x="164934" y="170345"/>
                </a:lnTo>
                <a:lnTo>
                  <a:pt x="125730" y="209562"/>
                </a:lnTo>
                <a:lnTo>
                  <a:pt x="123024" y="210235"/>
                </a:lnTo>
                <a:lnTo>
                  <a:pt x="145856" y="210235"/>
                </a:lnTo>
                <a:lnTo>
                  <a:pt x="173050" y="182511"/>
                </a:lnTo>
                <a:lnTo>
                  <a:pt x="177101" y="179819"/>
                </a:lnTo>
                <a:lnTo>
                  <a:pt x="205604" y="179819"/>
                </a:lnTo>
                <a:lnTo>
                  <a:pt x="198742" y="159537"/>
                </a:lnTo>
                <a:lnTo>
                  <a:pt x="199415" y="156159"/>
                </a:lnTo>
                <a:lnTo>
                  <a:pt x="201447" y="154127"/>
                </a:lnTo>
                <a:lnTo>
                  <a:pt x="209012" y="146685"/>
                </a:lnTo>
                <a:lnTo>
                  <a:pt x="186575" y="146685"/>
                </a:lnTo>
                <a:lnTo>
                  <a:pt x="183870" y="146011"/>
                </a:lnTo>
                <a:lnTo>
                  <a:pt x="95986" y="116941"/>
                </a:lnTo>
                <a:close/>
              </a:path>
              <a:path w="346710" h="346710">
                <a:moveTo>
                  <a:pt x="135186" y="179819"/>
                </a:moveTo>
                <a:lnTo>
                  <a:pt x="86525" y="179819"/>
                </a:lnTo>
                <a:lnTo>
                  <a:pt x="89230" y="181165"/>
                </a:lnTo>
                <a:lnTo>
                  <a:pt x="120992" y="194005"/>
                </a:lnTo>
                <a:lnTo>
                  <a:pt x="135186" y="179819"/>
                </a:lnTo>
                <a:close/>
              </a:path>
              <a:path w="346710" h="346710">
                <a:moveTo>
                  <a:pt x="252145" y="93281"/>
                </a:moveTo>
                <a:lnTo>
                  <a:pt x="248767" y="93281"/>
                </a:lnTo>
                <a:lnTo>
                  <a:pt x="239306" y="98018"/>
                </a:lnTo>
                <a:lnTo>
                  <a:pt x="231860" y="104105"/>
                </a:lnTo>
                <a:lnTo>
                  <a:pt x="191300" y="143992"/>
                </a:lnTo>
                <a:lnTo>
                  <a:pt x="189280" y="146011"/>
                </a:lnTo>
                <a:lnTo>
                  <a:pt x="186575" y="146685"/>
                </a:lnTo>
                <a:lnTo>
                  <a:pt x="209012" y="146685"/>
                </a:lnTo>
                <a:lnTo>
                  <a:pt x="241998" y="114236"/>
                </a:lnTo>
                <a:lnTo>
                  <a:pt x="247408" y="106133"/>
                </a:lnTo>
                <a:lnTo>
                  <a:pt x="252145" y="97345"/>
                </a:lnTo>
                <a:lnTo>
                  <a:pt x="252145" y="93281"/>
                </a:lnTo>
                <a:close/>
              </a:path>
              <a:path w="346710" h="346710">
                <a:moveTo>
                  <a:pt x="214287" y="100723"/>
                </a:moveTo>
                <a:lnTo>
                  <a:pt x="93954" y="100723"/>
                </a:lnTo>
                <a:lnTo>
                  <a:pt x="96659" y="101396"/>
                </a:lnTo>
                <a:lnTo>
                  <a:pt x="183870" y="131140"/>
                </a:lnTo>
                <a:lnTo>
                  <a:pt x="214287" y="100723"/>
                </a:lnTo>
                <a:close/>
              </a:path>
            </a:pathLst>
          </a:custGeom>
          <a:solidFill>
            <a:srgbClr val="00A3E0"/>
          </a:solidFill>
        </p:spPr>
        <p:txBody>
          <a:bodyPr wrap="square" lIns="0" tIns="0" rIns="0" bIns="0" rtlCol="0"/>
          <a:lstStyle/>
          <a:p>
            <a:endParaRPr sz="2807"/>
          </a:p>
        </p:txBody>
      </p:sp>
      <p:sp>
        <p:nvSpPr>
          <p:cNvPr id="39" name="object 39"/>
          <p:cNvSpPr txBox="1"/>
          <p:nvPr/>
        </p:nvSpPr>
        <p:spPr>
          <a:xfrm>
            <a:off x="5885540" y="3850528"/>
            <a:ext cx="885168" cy="499870"/>
          </a:xfrm>
          <a:prstGeom prst="rect">
            <a:avLst/>
          </a:prstGeom>
        </p:spPr>
        <p:txBody>
          <a:bodyPr vert="horz" wrap="square" lIns="0" tIns="19802" rIns="0" bIns="0" rtlCol="0">
            <a:spAutoFit/>
          </a:bodyPr>
          <a:lstStyle/>
          <a:p>
            <a:pPr marL="19802" marR="7921">
              <a:spcBef>
                <a:spcPts val="156"/>
              </a:spcBef>
            </a:pPr>
            <a:r>
              <a:rPr sz="1559" spc="-16" dirty="0">
                <a:latin typeface="Verdana"/>
                <a:cs typeface="Verdana"/>
              </a:rPr>
              <a:t>Offshore Supplier</a:t>
            </a:r>
            <a:endParaRPr sz="1559" dirty="0">
              <a:latin typeface="Verdana"/>
              <a:cs typeface="Verdana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6768670" y="7187985"/>
            <a:ext cx="1641620" cy="739808"/>
          </a:xfrm>
          <a:prstGeom prst="rect">
            <a:avLst/>
          </a:prstGeom>
        </p:spPr>
        <p:txBody>
          <a:bodyPr vert="horz" wrap="square" lIns="0" tIns="19802" rIns="0" bIns="0" rtlCol="0">
            <a:spAutoFit/>
          </a:bodyPr>
          <a:lstStyle/>
          <a:p>
            <a:pPr marL="19802" marR="7921">
              <a:spcBef>
                <a:spcPts val="156"/>
              </a:spcBef>
            </a:pPr>
            <a:r>
              <a:rPr sz="1559" dirty="0">
                <a:latin typeface="Verdana"/>
                <a:cs typeface="Verdana"/>
              </a:rPr>
              <a:t>Sale</a:t>
            </a:r>
            <a:r>
              <a:rPr sz="1559" spc="-55" dirty="0">
                <a:latin typeface="Verdana"/>
                <a:cs typeface="Verdana"/>
              </a:rPr>
              <a:t> </a:t>
            </a:r>
            <a:r>
              <a:rPr sz="1559" dirty="0">
                <a:latin typeface="Verdana"/>
                <a:cs typeface="Verdana"/>
              </a:rPr>
              <a:t>of</a:t>
            </a:r>
            <a:r>
              <a:rPr sz="1559" spc="-47" dirty="0">
                <a:latin typeface="Verdana"/>
                <a:cs typeface="Verdana"/>
              </a:rPr>
              <a:t> </a:t>
            </a:r>
            <a:r>
              <a:rPr sz="1559" spc="-16" dirty="0">
                <a:latin typeface="Verdana"/>
                <a:cs typeface="Verdana"/>
              </a:rPr>
              <a:t>finished product: Payment</a:t>
            </a:r>
            <a:r>
              <a:rPr sz="1559" spc="-39" dirty="0">
                <a:latin typeface="Verdana"/>
                <a:cs typeface="Verdana"/>
              </a:rPr>
              <a:t> </a:t>
            </a:r>
            <a:r>
              <a:rPr sz="1559" dirty="0">
                <a:latin typeface="Verdana"/>
                <a:cs typeface="Verdana"/>
              </a:rPr>
              <a:t>of</a:t>
            </a:r>
            <a:r>
              <a:rPr sz="1559" spc="-31" dirty="0">
                <a:latin typeface="Verdana"/>
                <a:cs typeface="Verdana"/>
              </a:rPr>
              <a:t> </a:t>
            </a:r>
            <a:r>
              <a:rPr sz="1559" spc="-39" dirty="0">
                <a:latin typeface="Verdana"/>
                <a:cs typeface="Verdana"/>
              </a:rPr>
              <a:t>GST</a:t>
            </a:r>
            <a:endParaRPr sz="1559">
              <a:latin typeface="Verdana"/>
              <a:cs typeface="Verdana"/>
            </a:endParaRPr>
          </a:p>
        </p:txBody>
      </p:sp>
      <p:grpSp>
        <p:nvGrpSpPr>
          <p:cNvPr id="41" name="object 41"/>
          <p:cNvGrpSpPr/>
          <p:nvPr/>
        </p:nvGrpSpPr>
        <p:grpSpPr>
          <a:xfrm>
            <a:off x="13240698" y="6874511"/>
            <a:ext cx="564369" cy="1441615"/>
            <a:chOff x="8491738" y="4408840"/>
            <a:chExt cx="361950" cy="924560"/>
          </a:xfrm>
        </p:grpSpPr>
        <p:sp>
          <p:nvSpPr>
            <p:cNvPr id="42" name="object 42"/>
            <p:cNvSpPr/>
            <p:nvPr/>
          </p:nvSpPr>
          <p:spPr>
            <a:xfrm>
              <a:off x="8654324" y="4413603"/>
              <a:ext cx="18415" cy="513080"/>
            </a:xfrm>
            <a:custGeom>
              <a:avLst/>
              <a:gdLst/>
              <a:ahLst/>
              <a:cxnLst/>
              <a:rect l="l" t="t" r="r" b="b"/>
              <a:pathLst>
                <a:path w="18415" h="513079">
                  <a:moveTo>
                    <a:pt x="18122" y="0"/>
                  </a:moveTo>
                  <a:lnTo>
                    <a:pt x="0" y="512889"/>
                  </a:lnTo>
                </a:path>
              </a:pathLst>
            </a:custGeom>
            <a:ln w="9525">
              <a:solidFill>
                <a:srgbClr val="75787B"/>
              </a:solidFill>
            </a:ln>
          </p:spPr>
          <p:txBody>
            <a:bodyPr wrap="square" lIns="0" tIns="0" rIns="0" bIns="0" rtlCol="0"/>
            <a:lstStyle/>
            <a:p>
              <a:endParaRPr sz="2807"/>
            </a:p>
          </p:txBody>
        </p:sp>
        <p:sp>
          <p:nvSpPr>
            <p:cNvPr id="43" name="object 43"/>
            <p:cNvSpPr/>
            <p:nvPr/>
          </p:nvSpPr>
          <p:spPr>
            <a:xfrm>
              <a:off x="8643993" y="4915409"/>
              <a:ext cx="21590" cy="29845"/>
            </a:xfrm>
            <a:custGeom>
              <a:avLst/>
              <a:gdLst/>
              <a:ahLst/>
              <a:cxnLst/>
              <a:rect l="l" t="t" r="r" b="b"/>
              <a:pathLst>
                <a:path w="21590" h="29845">
                  <a:moveTo>
                    <a:pt x="0" y="0"/>
                  </a:moveTo>
                  <a:lnTo>
                    <a:pt x="9664" y="29794"/>
                  </a:lnTo>
                  <a:lnTo>
                    <a:pt x="21412" y="761"/>
                  </a:lnTo>
                  <a:lnTo>
                    <a:pt x="10325" y="110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787B"/>
            </a:solidFill>
          </p:spPr>
          <p:txBody>
            <a:bodyPr wrap="square" lIns="0" tIns="0" rIns="0" bIns="0" rtlCol="0"/>
            <a:lstStyle/>
            <a:p>
              <a:endParaRPr sz="2807"/>
            </a:p>
          </p:txBody>
        </p:sp>
        <p:sp>
          <p:nvSpPr>
            <p:cNvPr id="44" name="object 44"/>
            <p:cNvSpPr/>
            <p:nvPr/>
          </p:nvSpPr>
          <p:spPr>
            <a:xfrm>
              <a:off x="8643993" y="4915409"/>
              <a:ext cx="21590" cy="29845"/>
            </a:xfrm>
            <a:custGeom>
              <a:avLst/>
              <a:gdLst/>
              <a:ahLst/>
              <a:cxnLst/>
              <a:rect l="l" t="t" r="r" b="b"/>
              <a:pathLst>
                <a:path w="21590" h="29845">
                  <a:moveTo>
                    <a:pt x="10325" y="11087"/>
                  </a:moveTo>
                  <a:lnTo>
                    <a:pt x="0" y="0"/>
                  </a:lnTo>
                  <a:lnTo>
                    <a:pt x="9664" y="29794"/>
                  </a:lnTo>
                  <a:lnTo>
                    <a:pt x="21412" y="761"/>
                  </a:lnTo>
                  <a:lnTo>
                    <a:pt x="10325" y="11087"/>
                  </a:lnTo>
                  <a:close/>
                </a:path>
              </a:pathLst>
            </a:custGeom>
            <a:ln w="9525">
              <a:solidFill>
                <a:srgbClr val="75787B"/>
              </a:solidFill>
            </a:ln>
          </p:spPr>
          <p:txBody>
            <a:bodyPr wrap="square" lIns="0" tIns="0" rIns="0" bIns="0" rtlCol="0"/>
            <a:lstStyle/>
            <a:p>
              <a:endParaRPr sz="2807"/>
            </a:p>
          </p:txBody>
        </p:sp>
        <p:sp>
          <p:nvSpPr>
            <p:cNvPr id="45" name="object 45"/>
            <p:cNvSpPr/>
            <p:nvPr/>
          </p:nvSpPr>
          <p:spPr>
            <a:xfrm>
              <a:off x="8491738" y="4972778"/>
              <a:ext cx="361950" cy="360680"/>
            </a:xfrm>
            <a:custGeom>
              <a:avLst/>
              <a:gdLst/>
              <a:ahLst/>
              <a:cxnLst/>
              <a:rect l="l" t="t" r="r" b="b"/>
              <a:pathLst>
                <a:path w="361950" h="360679">
                  <a:moveTo>
                    <a:pt x="180708" y="0"/>
                  </a:moveTo>
                  <a:lnTo>
                    <a:pt x="132520" y="6406"/>
                  </a:lnTo>
                  <a:lnTo>
                    <a:pt x="89312" y="24503"/>
                  </a:lnTo>
                  <a:lnTo>
                    <a:pt x="52768" y="52611"/>
                  </a:lnTo>
                  <a:lnTo>
                    <a:pt x="24577" y="89046"/>
                  </a:lnTo>
                  <a:lnTo>
                    <a:pt x="6425" y="132128"/>
                  </a:lnTo>
                  <a:lnTo>
                    <a:pt x="0" y="180174"/>
                  </a:lnTo>
                  <a:lnTo>
                    <a:pt x="6425" y="227978"/>
                  </a:lnTo>
                  <a:lnTo>
                    <a:pt x="24577" y="270992"/>
                  </a:lnTo>
                  <a:lnTo>
                    <a:pt x="52768" y="307476"/>
                  </a:lnTo>
                  <a:lnTo>
                    <a:pt x="89312" y="335690"/>
                  </a:lnTo>
                  <a:lnTo>
                    <a:pt x="132520" y="353895"/>
                  </a:lnTo>
                  <a:lnTo>
                    <a:pt x="180708" y="360349"/>
                  </a:lnTo>
                  <a:lnTo>
                    <a:pt x="228653" y="353895"/>
                  </a:lnTo>
                  <a:lnTo>
                    <a:pt x="271794" y="335690"/>
                  </a:lnTo>
                  <a:lnTo>
                    <a:pt x="308386" y="307476"/>
                  </a:lnTo>
                  <a:lnTo>
                    <a:pt x="319780" y="292785"/>
                  </a:lnTo>
                  <a:lnTo>
                    <a:pt x="103060" y="292785"/>
                  </a:lnTo>
                  <a:lnTo>
                    <a:pt x="100939" y="291376"/>
                  </a:lnTo>
                  <a:lnTo>
                    <a:pt x="99529" y="289966"/>
                  </a:lnTo>
                  <a:lnTo>
                    <a:pt x="98120" y="287858"/>
                  </a:lnTo>
                  <a:lnTo>
                    <a:pt x="97421" y="285749"/>
                  </a:lnTo>
                  <a:lnTo>
                    <a:pt x="98120" y="283629"/>
                  </a:lnTo>
                  <a:lnTo>
                    <a:pt x="112941" y="201993"/>
                  </a:lnTo>
                  <a:lnTo>
                    <a:pt x="112941" y="154127"/>
                  </a:lnTo>
                  <a:lnTo>
                    <a:pt x="115062" y="151320"/>
                  </a:lnTo>
                  <a:lnTo>
                    <a:pt x="117881" y="150609"/>
                  </a:lnTo>
                  <a:lnTo>
                    <a:pt x="122295" y="148995"/>
                  </a:lnTo>
                  <a:lnTo>
                    <a:pt x="133061" y="146124"/>
                  </a:lnTo>
                  <a:lnTo>
                    <a:pt x="148060" y="143385"/>
                  </a:lnTo>
                  <a:lnTo>
                    <a:pt x="165087" y="142170"/>
                  </a:lnTo>
                  <a:lnTo>
                    <a:pt x="232943" y="142170"/>
                  </a:lnTo>
                  <a:lnTo>
                    <a:pt x="232943" y="137947"/>
                  </a:lnTo>
                  <a:lnTo>
                    <a:pt x="236474" y="135127"/>
                  </a:lnTo>
                  <a:lnTo>
                    <a:pt x="254114" y="135127"/>
                  </a:lnTo>
                  <a:lnTo>
                    <a:pt x="259765" y="129501"/>
                  </a:lnTo>
                  <a:lnTo>
                    <a:pt x="259765" y="127393"/>
                  </a:lnTo>
                  <a:lnTo>
                    <a:pt x="153885" y="127393"/>
                  </a:lnTo>
                  <a:lnTo>
                    <a:pt x="150355" y="123875"/>
                  </a:lnTo>
                  <a:lnTo>
                    <a:pt x="150355" y="119646"/>
                  </a:lnTo>
                  <a:lnTo>
                    <a:pt x="152995" y="107595"/>
                  </a:lnTo>
                  <a:lnTo>
                    <a:pt x="153057" y="107310"/>
                  </a:lnTo>
                  <a:lnTo>
                    <a:pt x="160326" y="97477"/>
                  </a:lnTo>
                  <a:lnTo>
                    <a:pt x="170902" y="91337"/>
                  </a:lnTo>
                  <a:lnTo>
                    <a:pt x="183527" y="90081"/>
                  </a:lnTo>
                  <a:lnTo>
                    <a:pt x="189133" y="80926"/>
                  </a:lnTo>
                  <a:lnTo>
                    <a:pt x="197119" y="73812"/>
                  </a:lnTo>
                  <a:lnTo>
                    <a:pt x="206959" y="69203"/>
                  </a:lnTo>
                  <a:lnTo>
                    <a:pt x="218122" y="67563"/>
                  </a:lnTo>
                  <a:lnTo>
                    <a:pt x="319999" y="67563"/>
                  </a:lnTo>
                  <a:lnTo>
                    <a:pt x="308386" y="52611"/>
                  </a:lnTo>
                  <a:lnTo>
                    <a:pt x="271794" y="24503"/>
                  </a:lnTo>
                  <a:lnTo>
                    <a:pt x="228653" y="6406"/>
                  </a:lnTo>
                  <a:lnTo>
                    <a:pt x="180708" y="0"/>
                  </a:lnTo>
                  <a:close/>
                </a:path>
                <a:path w="361950" h="360679">
                  <a:moveTo>
                    <a:pt x="232943" y="142170"/>
                  </a:moveTo>
                  <a:lnTo>
                    <a:pt x="165265" y="142170"/>
                  </a:lnTo>
                  <a:lnTo>
                    <a:pt x="182305" y="143385"/>
                  </a:lnTo>
                  <a:lnTo>
                    <a:pt x="197384" y="146124"/>
                  </a:lnTo>
                  <a:lnTo>
                    <a:pt x="208361" y="148995"/>
                  </a:lnTo>
                  <a:lnTo>
                    <a:pt x="213182" y="150609"/>
                  </a:lnTo>
                  <a:lnTo>
                    <a:pt x="216001" y="151320"/>
                  </a:lnTo>
                  <a:lnTo>
                    <a:pt x="218122" y="154127"/>
                  </a:lnTo>
                  <a:lnTo>
                    <a:pt x="218122" y="201993"/>
                  </a:lnTo>
                  <a:lnTo>
                    <a:pt x="234353" y="283629"/>
                  </a:lnTo>
                  <a:lnTo>
                    <a:pt x="235064" y="285749"/>
                  </a:lnTo>
                  <a:lnTo>
                    <a:pt x="234353" y="287858"/>
                  </a:lnTo>
                  <a:lnTo>
                    <a:pt x="232943" y="289966"/>
                  </a:lnTo>
                  <a:lnTo>
                    <a:pt x="231533" y="291376"/>
                  </a:lnTo>
                  <a:lnTo>
                    <a:pt x="229412" y="292785"/>
                  </a:lnTo>
                  <a:lnTo>
                    <a:pt x="319780" y="292785"/>
                  </a:lnTo>
                  <a:lnTo>
                    <a:pt x="336684" y="270992"/>
                  </a:lnTo>
                  <a:lnTo>
                    <a:pt x="354942" y="227978"/>
                  </a:lnTo>
                  <a:lnTo>
                    <a:pt x="361416" y="180174"/>
                  </a:lnTo>
                  <a:lnTo>
                    <a:pt x="357528" y="151320"/>
                  </a:lnTo>
                  <a:lnTo>
                    <a:pt x="357432" y="150609"/>
                  </a:lnTo>
                  <a:lnTo>
                    <a:pt x="357338" y="149910"/>
                  </a:lnTo>
                  <a:lnTo>
                    <a:pt x="236474" y="149910"/>
                  </a:lnTo>
                  <a:lnTo>
                    <a:pt x="232943" y="146392"/>
                  </a:lnTo>
                  <a:lnTo>
                    <a:pt x="232943" y="142170"/>
                  </a:lnTo>
                  <a:close/>
                </a:path>
                <a:path w="361950" h="360679">
                  <a:moveTo>
                    <a:pt x="165176" y="157657"/>
                  </a:moveTo>
                  <a:lnTo>
                    <a:pt x="154170" y="158240"/>
                  </a:lnTo>
                  <a:lnTo>
                    <a:pt x="143825" y="159680"/>
                  </a:lnTo>
                  <a:lnTo>
                    <a:pt x="134802" y="161515"/>
                  </a:lnTo>
                  <a:lnTo>
                    <a:pt x="127762" y="163283"/>
                  </a:lnTo>
                  <a:lnTo>
                    <a:pt x="127762" y="204101"/>
                  </a:lnTo>
                  <a:lnTo>
                    <a:pt x="114350" y="277304"/>
                  </a:lnTo>
                  <a:lnTo>
                    <a:pt x="217411" y="277304"/>
                  </a:lnTo>
                  <a:lnTo>
                    <a:pt x="203301" y="204101"/>
                  </a:lnTo>
                  <a:lnTo>
                    <a:pt x="203301" y="163283"/>
                  </a:lnTo>
                  <a:lnTo>
                    <a:pt x="196149" y="161515"/>
                  </a:lnTo>
                  <a:lnTo>
                    <a:pt x="186882" y="159680"/>
                  </a:lnTo>
                  <a:lnTo>
                    <a:pt x="176292" y="158240"/>
                  </a:lnTo>
                  <a:lnTo>
                    <a:pt x="165176" y="157657"/>
                  </a:lnTo>
                  <a:close/>
                </a:path>
                <a:path w="361950" h="360679">
                  <a:moveTo>
                    <a:pt x="319999" y="67563"/>
                  </a:moveTo>
                  <a:lnTo>
                    <a:pt x="218122" y="67563"/>
                  </a:lnTo>
                  <a:lnTo>
                    <a:pt x="231214" y="69928"/>
                  </a:lnTo>
                  <a:lnTo>
                    <a:pt x="242387" y="76449"/>
                  </a:lnTo>
                  <a:lnTo>
                    <a:pt x="250781" y="86268"/>
                  </a:lnTo>
                  <a:lnTo>
                    <a:pt x="255536" y="98526"/>
                  </a:lnTo>
                  <a:lnTo>
                    <a:pt x="262976" y="101894"/>
                  </a:lnTo>
                  <a:lnTo>
                    <a:pt x="268818" y="107310"/>
                  </a:lnTo>
                  <a:lnTo>
                    <a:pt x="269078" y="107595"/>
                  </a:lnTo>
                  <a:lnTo>
                    <a:pt x="273097" y="114964"/>
                  </a:lnTo>
                  <a:lnTo>
                    <a:pt x="274586" y="123875"/>
                  </a:lnTo>
                  <a:lnTo>
                    <a:pt x="272491" y="133880"/>
                  </a:lnTo>
                  <a:lnTo>
                    <a:pt x="266822" y="142170"/>
                  </a:lnTo>
                  <a:lnTo>
                    <a:pt x="258507" y="147821"/>
                  </a:lnTo>
                  <a:lnTo>
                    <a:pt x="248475" y="149910"/>
                  </a:lnTo>
                  <a:lnTo>
                    <a:pt x="357338" y="149910"/>
                  </a:lnTo>
                  <a:lnTo>
                    <a:pt x="354942" y="132128"/>
                  </a:lnTo>
                  <a:lnTo>
                    <a:pt x="336684" y="89046"/>
                  </a:lnTo>
                  <a:lnTo>
                    <a:pt x="319999" y="67563"/>
                  </a:lnTo>
                  <a:close/>
                </a:path>
                <a:path w="361950" h="360679">
                  <a:moveTo>
                    <a:pt x="178281" y="104903"/>
                  </a:moveTo>
                  <a:lnTo>
                    <a:pt x="171707" y="107595"/>
                  </a:lnTo>
                  <a:lnTo>
                    <a:pt x="166985" y="112795"/>
                  </a:lnTo>
                  <a:lnTo>
                    <a:pt x="165176" y="119646"/>
                  </a:lnTo>
                  <a:lnTo>
                    <a:pt x="165176" y="123875"/>
                  </a:lnTo>
                  <a:lnTo>
                    <a:pt x="162356" y="127393"/>
                  </a:lnTo>
                  <a:lnTo>
                    <a:pt x="259765" y="127393"/>
                  </a:lnTo>
                  <a:lnTo>
                    <a:pt x="259765" y="117538"/>
                  </a:lnTo>
                  <a:lnTo>
                    <a:pt x="254114" y="112610"/>
                  </a:lnTo>
                  <a:lnTo>
                    <a:pt x="244233" y="112610"/>
                  </a:lnTo>
                  <a:lnTo>
                    <a:pt x="240703" y="109092"/>
                  </a:lnTo>
                  <a:lnTo>
                    <a:pt x="240703" y="106972"/>
                  </a:lnTo>
                  <a:lnTo>
                    <a:pt x="187769" y="106972"/>
                  </a:lnTo>
                  <a:lnTo>
                    <a:pt x="185648" y="105575"/>
                  </a:lnTo>
                  <a:lnTo>
                    <a:pt x="178281" y="104903"/>
                  </a:lnTo>
                  <a:close/>
                </a:path>
                <a:path w="361950" h="360679">
                  <a:moveTo>
                    <a:pt x="218122" y="82346"/>
                  </a:moveTo>
                  <a:lnTo>
                    <a:pt x="195529" y="102755"/>
                  </a:lnTo>
                  <a:lnTo>
                    <a:pt x="194119" y="104165"/>
                  </a:lnTo>
                  <a:lnTo>
                    <a:pt x="191998" y="105575"/>
                  </a:lnTo>
                  <a:lnTo>
                    <a:pt x="190588" y="106273"/>
                  </a:lnTo>
                  <a:lnTo>
                    <a:pt x="187769" y="106972"/>
                  </a:lnTo>
                  <a:lnTo>
                    <a:pt x="240703" y="106972"/>
                  </a:lnTo>
                  <a:lnTo>
                    <a:pt x="240703" y="104903"/>
                  </a:lnTo>
                  <a:lnTo>
                    <a:pt x="238960" y="96003"/>
                  </a:lnTo>
                  <a:lnTo>
                    <a:pt x="234302" y="89046"/>
                  </a:lnTo>
                  <a:lnTo>
                    <a:pt x="234175" y="88857"/>
                  </a:lnTo>
                  <a:lnTo>
                    <a:pt x="227008" y="84084"/>
                  </a:lnTo>
                  <a:lnTo>
                    <a:pt x="218122" y="82346"/>
                  </a:lnTo>
                  <a:close/>
                </a:path>
              </a:pathLst>
            </a:custGeom>
            <a:solidFill>
              <a:srgbClr val="00A3E0"/>
            </a:solidFill>
          </p:spPr>
          <p:txBody>
            <a:bodyPr wrap="square" lIns="0" tIns="0" rIns="0" bIns="0" rtlCol="0"/>
            <a:lstStyle/>
            <a:p>
              <a:endParaRPr sz="2807"/>
            </a:p>
          </p:txBody>
        </p:sp>
      </p:grpSp>
      <p:grpSp>
        <p:nvGrpSpPr>
          <p:cNvPr id="46" name="object 46"/>
          <p:cNvGrpSpPr/>
          <p:nvPr/>
        </p:nvGrpSpPr>
        <p:grpSpPr>
          <a:xfrm>
            <a:off x="10741848" y="6090114"/>
            <a:ext cx="2216880" cy="64358"/>
            <a:chOff x="6889135" y="3905778"/>
            <a:chExt cx="1421765" cy="41275"/>
          </a:xfrm>
        </p:grpSpPr>
        <p:sp>
          <p:nvSpPr>
            <p:cNvPr id="47" name="object 47"/>
            <p:cNvSpPr/>
            <p:nvPr/>
          </p:nvSpPr>
          <p:spPr>
            <a:xfrm>
              <a:off x="6889135" y="3926278"/>
              <a:ext cx="1374140" cy="0"/>
            </a:xfrm>
            <a:custGeom>
              <a:avLst/>
              <a:gdLst/>
              <a:ahLst/>
              <a:cxnLst/>
              <a:rect l="l" t="t" r="r" b="b"/>
              <a:pathLst>
                <a:path w="1374140">
                  <a:moveTo>
                    <a:pt x="0" y="0"/>
                  </a:moveTo>
                  <a:lnTo>
                    <a:pt x="1373733" y="0"/>
                  </a:lnTo>
                </a:path>
              </a:pathLst>
            </a:custGeom>
            <a:ln w="9525">
              <a:solidFill>
                <a:srgbClr val="75787B"/>
              </a:solidFill>
            </a:ln>
          </p:spPr>
          <p:txBody>
            <a:bodyPr wrap="square" lIns="0" tIns="0" rIns="0" bIns="0" rtlCol="0"/>
            <a:lstStyle/>
            <a:p>
              <a:endParaRPr sz="2807"/>
            </a:p>
          </p:txBody>
        </p:sp>
        <p:sp>
          <p:nvSpPr>
            <p:cNvPr id="48" name="object 48"/>
            <p:cNvSpPr/>
            <p:nvPr/>
          </p:nvSpPr>
          <p:spPr>
            <a:xfrm>
              <a:off x="8262868" y="3910540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0"/>
                  </a:moveTo>
                  <a:lnTo>
                    <a:pt x="0" y="31470"/>
                  </a:lnTo>
                  <a:lnTo>
                    <a:pt x="43230" y="157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5787B"/>
            </a:solidFill>
          </p:spPr>
          <p:txBody>
            <a:bodyPr wrap="square" lIns="0" tIns="0" rIns="0" bIns="0" rtlCol="0"/>
            <a:lstStyle/>
            <a:p>
              <a:endParaRPr sz="2807"/>
            </a:p>
          </p:txBody>
        </p:sp>
        <p:sp>
          <p:nvSpPr>
            <p:cNvPr id="49" name="object 49"/>
            <p:cNvSpPr/>
            <p:nvPr/>
          </p:nvSpPr>
          <p:spPr>
            <a:xfrm>
              <a:off x="8262868" y="3910540"/>
              <a:ext cx="43815" cy="31750"/>
            </a:xfrm>
            <a:custGeom>
              <a:avLst/>
              <a:gdLst/>
              <a:ahLst/>
              <a:cxnLst/>
              <a:rect l="l" t="t" r="r" b="b"/>
              <a:pathLst>
                <a:path w="43815" h="31750">
                  <a:moveTo>
                    <a:pt x="0" y="31470"/>
                  </a:moveTo>
                  <a:lnTo>
                    <a:pt x="43230" y="15735"/>
                  </a:lnTo>
                  <a:lnTo>
                    <a:pt x="0" y="0"/>
                  </a:lnTo>
                  <a:lnTo>
                    <a:pt x="0" y="31470"/>
                  </a:lnTo>
                  <a:close/>
                </a:path>
              </a:pathLst>
            </a:custGeom>
            <a:ln w="9525">
              <a:solidFill>
                <a:srgbClr val="75787B"/>
              </a:solidFill>
            </a:ln>
          </p:spPr>
          <p:txBody>
            <a:bodyPr wrap="square" lIns="0" tIns="0" rIns="0" bIns="0" rtlCol="0"/>
            <a:lstStyle/>
            <a:p>
              <a:endParaRPr sz="2807"/>
            </a:p>
          </p:txBody>
        </p:sp>
      </p:grpSp>
      <p:sp>
        <p:nvSpPr>
          <p:cNvPr id="50" name="object 50"/>
          <p:cNvSpPr txBox="1"/>
          <p:nvPr/>
        </p:nvSpPr>
        <p:spPr>
          <a:xfrm>
            <a:off x="10921763" y="6150099"/>
            <a:ext cx="1685185" cy="499870"/>
          </a:xfrm>
          <a:prstGeom prst="rect">
            <a:avLst/>
          </a:prstGeom>
        </p:spPr>
        <p:txBody>
          <a:bodyPr vert="horz" wrap="square" lIns="0" tIns="19802" rIns="0" bIns="0" rtlCol="0">
            <a:spAutoFit/>
          </a:bodyPr>
          <a:lstStyle/>
          <a:p>
            <a:pPr marL="19802" marR="7921">
              <a:spcBef>
                <a:spcPts val="156"/>
              </a:spcBef>
            </a:pPr>
            <a:r>
              <a:rPr sz="1559" dirty="0">
                <a:latin typeface="Verdana"/>
                <a:cs typeface="Verdana"/>
              </a:rPr>
              <a:t>Supply</a:t>
            </a:r>
            <a:r>
              <a:rPr sz="1559" spc="-55" dirty="0">
                <a:latin typeface="Verdana"/>
                <a:cs typeface="Verdana"/>
              </a:rPr>
              <a:t> </a:t>
            </a:r>
            <a:r>
              <a:rPr sz="1559" dirty="0">
                <a:latin typeface="Verdana"/>
                <a:cs typeface="Verdana"/>
              </a:rPr>
              <a:t>of</a:t>
            </a:r>
            <a:r>
              <a:rPr sz="1559" spc="-55" dirty="0">
                <a:latin typeface="Verdana"/>
                <a:cs typeface="Verdana"/>
              </a:rPr>
              <a:t> </a:t>
            </a:r>
            <a:r>
              <a:rPr sz="1559" spc="-16" dirty="0">
                <a:latin typeface="Verdana"/>
                <a:cs typeface="Verdana"/>
              </a:rPr>
              <a:t>Inputs </a:t>
            </a:r>
            <a:r>
              <a:rPr sz="1559" dirty="0">
                <a:latin typeface="Verdana"/>
                <a:cs typeface="Verdana"/>
              </a:rPr>
              <a:t>on</a:t>
            </a:r>
            <a:r>
              <a:rPr sz="1559" spc="-78" dirty="0">
                <a:latin typeface="Verdana"/>
                <a:cs typeface="Verdana"/>
              </a:rPr>
              <a:t> </a:t>
            </a:r>
            <a:r>
              <a:rPr sz="1559" dirty="0">
                <a:latin typeface="Verdana"/>
                <a:cs typeface="Verdana"/>
              </a:rPr>
              <a:t>payment</a:t>
            </a:r>
            <a:r>
              <a:rPr sz="1559" spc="-78" dirty="0">
                <a:latin typeface="Verdana"/>
                <a:cs typeface="Verdana"/>
              </a:rPr>
              <a:t> </a:t>
            </a:r>
            <a:r>
              <a:rPr sz="1559" spc="-55" dirty="0">
                <a:latin typeface="Verdana"/>
                <a:cs typeface="Verdana"/>
              </a:rPr>
              <a:t>of</a:t>
            </a:r>
            <a:endParaRPr sz="1559">
              <a:latin typeface="Verdana"/>
              <a:cs typeface="Verdana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13648270" y="6832178"/>
            <a:ext cx="1641620" cy="739808"/>
          </a:xfrm>
          <a:prstGeom prst="rect">
            <a:avLst/>
          </a:prstGeom>
        </p:spPr>
        <p:txBody>
          <a:bodyPr vert="horz" wrap="square" lIns="0" tIns="19802" rIns="0" bIns="0" rtlCol="0">
            <a:spAutoFit/>
          </a:bodyPr>
          <a:lstStyle/>
          <a:p>
            <a:pPr marL="19802" marR="7921">
              <a:spcBef>
                <a:spcPts val="156"/>
              </a:spcBef>
            </a:pPr>
            <a:r>
              <a:rPr sz="1559" dirty="0">
                <a:latin typeface="Verdana"/>
                <a:cs typeface="Verdana"/>
              </a:rPr>
              <a:t>Sale</a:t>
            </a:r>
            <a:r>
              <a:rPr sz="1559" spc="-55" dirty="0">
                <a:latin typeface="Verdana"/>
                <a:cs typeface="Verdana"/>
              </a:rPr>
              <a:t> </a:t>
            </a:r>
            <a:r>
              <a:rPr sz="1559" dirty="0">
                <a:latin typeface="Verdana"/>
                <a:cs typeface="Verdana"/>
              </a:rPr>
              <a:t>of</a:t>
            </a:r>
            <a:r>
              <a:rPr sz="1559" spc="-47" dirty="0">
                <a:latin typeface="Verdana"/>
                <a:cs typeface="Verdana"/>
              </a:rPr>
              <a:t> </a:t>
            </a:r>
            <a:r>
              <a:rPr sz="1559" spc="-16" dirty="0">
                <a:latin typeface="Verdana"/>
                <a:cs typeface="Verdana"/>
              </a:rPr>
              <a:t>finished </a:t>
            </a:r>
            <a:r>
              <a:rPr sz="1559" dirty="0">
                <a:latin typeface="Verdana"/>
                <a:cs typeface="Verdana"/>
              </a:rPr>
              <a:t>product</a:t>
            </a:r>
            <a:r>
              <a:rPr sz="1559" spc="-101" dirty="0">
                <a:latin typeface="Verdana"/>
                <a:cs typeface="Verdana"/>
              </a:rPr>
              <a:t> </a:t>
            </a:r>
            <a:r>
              <a:rPr sz="1559" spc="-78" dirty="0">
                <a:latin typeface="Verdana"/>
                <a:cs typeface="Verdana"/>
              </a:rPr>
              <a:t>: </a:t>
            </a:r>
            <a:r>
              <a:rPr sz="1559" spc="-16" dirty="0">
                <a:latin typeface="Verdana"/>
                <a:cs typeface="Verdana"/>
              </a:rPr>
              <a:t>Payment</a:t>
            </a:r>
            <a:r>
              <a:rPr sz="1559" spc="-39" dirty="0">
                <a:latin typeface="Verdana"/>
                <a:cs typeface="Verdana"/>
              </a:rPr>
              <a:t> </a:t>
            </a:r>
            <a:r>
              <a:rPr sz="1559" dirty="0">
                <a:latin typeface="Verdana"/>
                <a:cs typeface="Verdana"/>
              </a:rPr>
              <a:t>of</a:t>
            </a:r>
            <a:r>
              <a:rPr sz="1559" spc="-31" dirty="0">
                <a:latin typeface="Verdana"/>
                <a:cs typeface="Verdana"/>
              </a:rPr>
              <a:t> </a:t>
            </a:r>
            <a:r>
              <a:rPr sz="1559" spc="-39" dirty="0">
                <a:latin typeface="Verdana"/>
                <a:cs typeface="Verdana"/>
              </a:rPr>
              <a:t>GST</a:t>
            </a:r>
            <a:endParaRPr sz="1559">
              <a:latin typeface="Verdana"/>
              <a:cs typeface="Verdana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12839261" y="8317954"/>
            <a:ext cx="2092124" cy="259933"/>
          </a:xfrm>
          <a:prstGeom prst="rect">
            <a:avLst/>
          </a:prstGeom>
        </p:spPr>
        <p:txBody>
          <a:bodyPr vert="horz" wrap="square" lIns="0" tIns="19802" rIns="0" bIns="0" rtlCol="0">
            <a:spAutoFit/>
          </a:bodyPr>
          <a:lstStyle/>
          <a:p>
            <a:pPr marL="19802">
              <a:spcBef>
                <a:spcPts val="156"/>
              </a:spcBef>
            </a:pPr>
            <a:r>
              <a:rPr sz="1559" dirty="0">
                <a:latin typeface="Verdana"/>
                <a:cs typeface="Verdana"/>
              </a:rPr>
              <a:t>Domestic</a:t>
            </a:r>
            <a:r>
              <a:rPr sz="1559" spc="-133" dirty="0">
                <a:latin typeface="Verdana"/>
                <a:cs typeface="Verdana"/>
              </a:rPr>
              <a:t> </a:t>
            </a:r>
            <a:r>
              <a:rPr sz="1559" spc="-16" dirty="0">
                <a:latin typeface="Verdana"/>
                <a:cs typeface="Verdana"/>
              </a:rPr>
              <a:t>Customers</a:t>
            </a:r>
            <a:endParaRPr sz="1559">
              <a:latin typeface="Verdana"/>
              <a:cs typeface="Verdana"/>
            </a:endParaRPr>
          </a:p>
        </p:txBody>
      </p:sp>
      <p:sp>
        <p:nvSpPr>
          <p:cNvPr id="53" name="object 53"/>
          <p:cNvSpPr/>
          <p:nvPr/>
        </p:nvSpPr>
        <p:spPr>
          <a:xfrm>
            <a:off x="9989010" y="5860395"/>
            <a:ext cx="562388" cy="562388"/>
          </a:xfrm>
          <a:custGeom>
            <a:avLst/>
            <a:gdLst/>
            <a:ahLst/>
            <a:cxnLst/>
            <a:rect l="l" t="t" r="r" b="b"/>
            <a:pathLst>
              <a:path w="360679" h="360679">
                <a:moveTo>
                  <a:pt x="180174" y="0"/>
                </a:moveTo>
                <a:lnTo>
                  <a:pt x="132128" y="6406"/>
                </a:lnTo>
                <a:lnTo>
                  <a:pt x="89046" y="24503"/>
                </a:lnTo>
                <a:lnTo>
                  <a:pt x="52611" y="52611"/>
                </a:lnTo>
                <a:lnTo>
                  <a:pt x="24503" y="89046"/>
                </a:lnTo>
                <a:lnTo>
                  <a:pt x="6406" y="132128"/>
                </a:lnTo>
                <a:lnTo>
                  <a:pt x="0" y="180174"/>
                </a:lnTo>
                <a:lnTo>
                  <a:pt x="6406" y="227978"/>
                </a:lnTo>
                <a:lnTo>
                  <a:pt x="24503" y="270992"/>
                </a:lnTo>
                <a:lnTo>
                  <a:pt x="52611" y="307476"/>
                </a:lnTo>
                <a:lnTo>
                  <a:pt x="89046" y="335690"/>
                </a:lnTo>
                <a:lnTo>
                  <a:pt x="132128" y="353895"/>
                </a:lnTo>
                <a:lnTo>
                  <a:pt x="180174" y="360349"/>
                </a:lnTo>
                <a:lnTo>
                  <a:pt x="227978" y="353895"/>
                </a:lnTo>
                <a:lnTo>
                  <a:pt x="270992" y="335690"/>
                </a:lnTo>
                <a:lnTo>
                  <a:pt x="307476" y="307476"/>
                </a:lnTo>
                <a:lnTo>
                  <a:pt x="335690" y="270992"/>
                </a:lnTo>
                <a:lnTo>
                  <a:pt x="339275" y="262521"/>
                </a:lnTo>
                <a:lnTo>
                  <a:pt x="70383" y="262521"/>
                </a:lnTo>
                <a:lnTo>
                  <a:pt x="67564" y="259003"/>
                </a:lnTo>
                <a:lnTo>
                  <a:pt x="67564" y="147104"/>
                </a:lnTo>
                <a:lnTo>
                  <a:pt x="68973" y="144284"/>
                </a:lnTo>
                <a:lnTo>
                  <a:pt x="71081" y="143586"/>
                </a:lnTo>
                <a:lnTo>
                  <a:pt x="73901" y="142176"/>
                </a:lnTo>
                <a:lnTo>
                  <a:pt x="212816" y="142176"/>
                </a:lnTo>
                <a:lnTo>
                  <a:pt x="217474" y="89382"/>
                </a:lnTo>
                <a:lnTo>
                  <a:pt x="218173" y="85166"/>
                </a:lnTo>
                <a:lnTo>
                  <a:pt x="220992" y="82346"/>
                </a:lnTo>
                <a:lnTo>
                  <a:pt x="330502" y="82346"/>
                </a:lnTo>
                <a:lnTo>
                  <a:pt x="307476" y="52611"/>
                </a:lnTo>
                <a:lnTo>
                  <a:pt x="270992" y="24503"/>
                </a:lnTo>
                <a:lnTo>
                  <a:pt x="227978" y="6406"/>
                </a:lnTo>
                <a:lnTo>
                  <a:pt x="180174" y="0"/>
                </a:lnTo>
                <a:close/>
              </a:path>
              <a:path w="360679" h="360679">
                <a:moveTo>
                  <a:pt x="330502" y="82346"/>
                </a:moveTo>
                <a:lnTo>
                  <a:pt x="266039" y="82346"/>
                </a:lnTo>
                <a:lnTo>
                  <a:pt x="269557" y="85166"/>
                </a:lnTo>
                <a:lnTo>
                  <a:pt x="270256" y="88684"/>
                </a:lnTo>
                <a:lnTo>
                  <a:pt x="292785" y="254076"/>
                </a:lnTo>
                <a:lnTo>
                  <a:pt x="292785" y="256184"/>
                </a:lnTo>
                <a:lnTo>
                  <a:pt x="292074" y="258305"/>
                </a:lnTo>
                <a:lnTo>
                  <a:pt x="290664" y="259702"/>
                </a:lnTo>
                <a:lnTo>
                  <a:pt x="289267" y="261823"/>
                </a:lnTo>
                <a:lnTo>
                  <a:pt x="287147" y="262521"/>
                </a:lnTo>
                <a:lnTo>
                  <a:pt x="339275" y="262521"/>
                </a:lnTo>
                <a:lnTo>
                  <a:pt x="353895" y="227978"/>
                </a:lnTo>
                <a:lnTo>
                  <a:pt x="360253" y="180886"/>
                </a:lnTo>
                <a:lnTo>
                  <a:pt x="360349" y="180174"/>
                </a:lnTo>
                <a:lnTo>
                  <a:pt x="353895" y="132128"/>
                </a:lnTo>
                <a:lnTo>
                  <a:pt x="335690" y="89046"/>
                </a:lnTo>
                <a:lnTo>
                  <a:pt x="330502" y="82346"/>
                </a:lnTo>
                <a:close/>
              </a:path>
              <a:path w="360679" h="360679">
                <a:moveTo>
                  <a:pt x="82346" y="163995"/>
                </a:moveTo>
                <a:lnTo>
                  <a:pt x="82346" y="247738"/>
                </a:lnTo>
                <a:lnTo>
                  <a:pt x="135128" y="247738"/>
                </a:lnTo>
                <a:lnTo>
                  <a:pt x="135128" y="199186"/>
                </a:lnTo>
                <a:lnTo>
                  <a:pt x="82346" y="163995"/>
                </a:lnTo>
                <a:close/>
              </a:path>
              <a:path w="360679" h="360679">
                <a:moveTo>
                  <a:pt x="149910" y="163995"/>
                </a:moveTo>
                <a:lnTo>
                  <a:pt x="149910" y="247738"/>
                </a:lnTo>
                <a:lnTo>
                  <a:pt x="203403" y="247738"/>
                </a:lnTo>
                <a:lnTo>
                  <a:pt x="206921" y="201993"/>
                </a:lnTo>
                <a:lnTo>
                  <a:pt x="206921" y="201294"/>
                </a:lnTo>
                <a:lnTo>
                  <a:pt x="205511" y="201294"/>
                </a:lnTo>
                <a:lnTo>
                  <a:pt x="149910" y="163995"/>
                </a:lnTo>
                <a:close/>
              </a:path>
              <a:path w="360679" h="360679">
                <a:moveTo>
                  <a:pt x="256184" y="97129"/>
                </a:moveTo>
                <a:lnTo>
                  <a:pt x="231546" y="97129"/>
                </a:lnTo>
                <a:lnTo>
                  <a:pt x="218173" y="247738"/>
                </a:lnTo>
                <a:lnTo>
                  <a:pt x="276593" y="247738"/>
                </a:lnTo>
                <a:lnTo>
                  <a:pt x="256184" y="97129"/>
                </a:lnTo>
                <a:close/>
              </a:path>
              <a:path w="360679" h="360679">
                <a:moveTo>
                  <a:pt x="212816" y="142176"/>
                </a:moveTo>
                <a:lnTo>
                  <a:pt x="144284" y="142176"/>
                </a:lnTo>
                <a:lnTo>
                  <a:pt x="209029" y="185102"/>
                </a:lnTo>
                <a:lnTo>
                  <a:pt x="212630" y="144284"/>
                </a:lnTo>
                <a:lnTo>
                  <a:pt x="212692" y="143586"/>
                </a:lnTo>
                <a:lnTo>
                  <a:pt x="212816" y="142176"/>
                </a:lnTo>
                <a:close/>
              </a:path>
              <a:path w="360679" h="360679">
                <a:moveTo>
                  <a:pt x="141465" y="142176"/>
                </a:moveTo>
                <a:lnTo>
                  <a:pt x="76708" y="142176"/>
                </a:lnTo>
                <a:lnTo>
                  <a:pt x="135128" y="180886"/>
                </a:lnTo>
                <a:lnTo>
                  <a:pt x="135128" y="147104"/>
                </a:lnTo>
                <a:lnTo>
                  <a:pt x="136537" y="144284"/>
                </a:lnTo>
                <a:lnTo>
                  <a:pt x="138645" y="143586"/>
                </a:lnTo>
                <a:lnTo>
                  <a:pt x="141465" y="142176"/>
                </a:lnTo>
                <a:close/>
              </a:path>
            </a:pathLst>
          </a:custGeom>
          <a:solidFill>
            <a:srgbClr val="75787B"/>
          </a:solidFill>
        </p:spPr>
        <p:txBody>
          <a:bodyPr wrap="square" lIns="0" tIns="0" rIns="0" bIns="0" rtlCol="0"/>
          <a:lstStyle/>
          <a:p>
            <a:endParaRPr sz="2807"/>
          </a:p>
        </p:txBody>
      </p:sp>
      <p:grpSp>
        <p:nvGrpSpPr>
          <p:cNvPr id="54" name="object 54"/>
          <p:cNvGrpSpPr/>
          <p:nvPr/>
        </p:nvGrpSpPr>
        <p:grpSpPr>
          <a:xfrm>
            <a:off x="9826445" y="4151055"/>
            <a:ext cx="6291225" cy="2268366"/>
            <a:chOff x="6302054" y="2662189"/>
            <a:chExt cx="4034790" cy="1454785"/>
          </a:xfrm>
        </p:grpSpPr>
        <p:pic>
          <p:nvPicPr>
            <p:cNvPr id="55" name="object 5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467111" y="3761349"/>
              <a:ext cx="604415" cy="355035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6306817" y="3167847"/>
              <a:ext cx="4025265" cy="17145"/>
            </a:xfrm>
            <a:custGeom>
              <a:avLst/>
              <a:gdLst/>
              <a:ahLst/>
              <a:cxnLst/>
              <a:rect l="l" t="t" r="r" b="b"/>
              <a:pathLst>
                <a:path w="4025265" h="17144">
                  <a:moveTo>
                    <a:pt x="0" y="0"/>
                  </a:moveTo>
                  <a:lnTo>
                    <a:pt x="4024934" y="16637"/>
                  </a:lnTo>
                </a:path>
              </a:pathLst>
            </a:custGeom>
            <a:ln w="9525">
              <a:solidFill>
                <a:srgbClr val="75787B"/>
              </a:solidFill>
              <a:prstDash val="lgDash"/>
            </a:ln>
          </p:spPr>
          <p:txBody>
            <a:bodyPr wrap="square" lIns="0" tIns="0" rIns="0" bIns="0" rtlCol="0"/>
            <a:lstStyle/>
            <a:p>
              <a:endParaRPr sz="2807"/>
            </a:p>
          </p:txBody>
        </p:sp>
        <p:sp>
          <p:nvSpPr>
            <p:cNvPr id="57" name="object 57"/>
            <p:cNvSpPr/>
            <p:nvPr/>
          </p:nvSpPr>
          <p:spPr>
            <a:xfrm>
              <a:off x="8672446" y="2666951"/>
              <a:ext cx="12700" cy="1026794"/>
            </a:xfrm>
            <a:custGeom>
              <a:avLst/>
              <a:gdLst/>
              <a:ahLst/>
              <a:cxnLst/>
              <a:rect l="l" t="t" r="r" b="b"/>
              <a:pathLst>
                <a:path w="12700" h="1026795">
                  <a:moveTo>
                    <a:pt x="0" y="0"/>
                  </a:moveTo>
                  <a:lnTo>
                    <a:pt x="12458" y="1026731"/>
                  </a:lnTo>
                </a:path>
              </a:pathLst>
            </a:custGeom>
            <a:ln w="9525">
              <a:solidFill>
                <a:srgbClr val="75787B"/>
              </a:solidFill>
            </a:ln>
          </p:spPr>
          <p:txBody>
            <a:bodyPr wrap="square" lIns="0" tIns="0" rIns="0" bIns="0" rtlCol="0"/>
            <a:lstStyle/>
            <a:p>
              <a:endParaRPr sz="2807"/>
            </a:p>
          </p:txBody>
        </p:sp>
        <p:sp>
          <p:nvSpPr>
            <p:cNvPr id="58" name="object 58"/>
            <p:cNvSpPr/>
            <p:nvPr/>
          </p:nvSpPr>
          <p:spPr>
            <a:xfrm>
              <a:off x="8674061" y="3682832"/>
              <a:ext cx="21590" cy="29845"/>
            </a:xfrm>
            <a:custGeom>
              <a:avLst/>
              <a:gdLst/>
              <a:ahLst/>
              <a:cxnLst/>
              <a:rect l="l" t="t" r="r" b="b"/>
              <a:pathLst>
                <a:path w="21590" h="29845">
                  <a:moveTo>
                    <a:pt x="21424" y="0"/>
                  </a:moveTo>
                  <a:lnTo>
                    <a:pt x="10845" y="10845"/>
                  </a:lnTo>
                  <a:lnTo>
                    <a:pt x="0" y="266"/>
                  </a:lnTo>
                  <a:lnTo>
                    <a:pt x="11074" y="29565"/>
                  </a:lnTo>
                  <a:lnTo>
                    <a:pt x="21424" y="0"/>
                  </a:lnTo>
                  <a:close/>
                </a:path>
              </a:pathLst>
            </a:custGeom>
            <a:solidFill>
              <a:srgbClr val="75787B"/>
            </a:solidFill>
          </p:spPr>
          <p:txBody>
            <a:bodyPr wrap="square" lIns="0" tIns="0" rIns="0" bIns="0" rtlCol="0"/>
            <a:lstStyle/>
            <a:p>
              <a:endParaRPr sz="2807"/>
            </a:p>
          </p:txBody>
        </p:sp>
        <p:sp>
          <p:nvSpPr>
            <p:cNvPr id="59" name="object 59"/>
            <p:cNvSpPr/>
            <p:nvPr/>
          </p:nvSpPr>
          <p:spPr>
            <a:xfrm>
              <a:off x="8674061" y="3682832"/>
              <a:ext cx="21590" cy="29845"/>
            </a:xfrm>
            <a:custGeom>
              <a:avLst/>
              <a:gdLst/>
              <a:ahLst/>
              <a:cxnLst/>
              <a:rect l="l" t="t" r="r" b="b"/>
              <a:pathLst>
                <a:path w="21590" h="29845">
                  <a:moveTo>
                    <a:pt x="10845" y="10845"/>
                  </a:moveTo>
                  <a:lnTo>
                    <a:pt x="0" y="266"/>
                  </a:lnTo>
                  <a:lnTo>
                    <a:pt x="11074" y="29565"/>
                  </a:lnTo>
                  <a:lnTo>
                    <a:pt x="21424" y="0"/>
                  </a:lnTo>
                  <a:lnTo>
                    <a:pt x="10845" y="10845"/>
                  </a:lnTo>
                  <a:close/>
                </a:path>
              </a:pathLst>
            </a:custGeom>
            <a:ln w="9525">
              <a:solidFill>
                <a:srgbClr val="75787B"/>
              </a:solidFill>
            </a:ln>
          </p:spPr>
          <p:txBody>
            <a:bodyPr wrap="square" lIns="0" tIns="0" rIns="0" bIns="0" rtlCol="0"/>
            <a:lstStyle/>
            <a:p>
              <a:endParaRPr sz="2807"/>
            </a:p>
          </p:txBody>
        </p:sp>
      </p:grpSp>
      <p:sp>
        <p:nvSpPr>
          <p:cNvPr id="60" name="object 60"/>
          <p:cNvSpPr txBox="1"/>
          <p:nvPr/>
        </p:nvSpPr>
        <p:spPr>
          <a:xfrm>
            <a:off x="9800556" y="6470432"/>
            <a:ext cx="961407" cy="259933"/>
          </a:xfrm>
          <a:prstGeom prst="rect">
            <a:avLst/>
          </a:prstGeom>
        </p:spPr>
        <p:txBody>
          <a:bodyPr vert="horz" wrap="square" lIns="0" tIns="19802" rIns="0" bIns="0" rtlCol="0">
            <a:spAutoFit/>
          </a:bodyPr>
          <a:lstStyle/>
          <a:p>
            <a:pPr marL="19802">
              <a:spcBef>
                <a:spcPts val="156"/>
              </a:spcBef>
            </a:pPr>
            <a:r>
              <a:rPr sz="1559" spc="-16" dirty="0">
                <a:latin typeface="Verdana"/>
                <a:cs typeface="Verdana"/>
              </a:rPr>
              <a:t>Domestic</a:t>
            </a:r>
            <a:endParaRPr sz="1559">
              <a:latin typeface="Verdana"/>
              <a:cs typeface="Verdana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9699167" y="6708060"/>
            <a:ext cx="1712908" cy="499935"/>
          </a:xfrm>
          <a:prstGeom prst="rect">
            <a:avLst/>
          </a:prstGeom>
        </p:spPr>
        <p:txBody>
          <a:bodyPr vert="horz" wrap="square" lIns="0" tIns="19802" rIns="0" bIns="0" rtlCol="0">
            <a:spAutoFit/>
          </a:bodyPr>
          <a:lstStyle/>
          <a:p>
            <a:pPr marL="287127" marR="47524" indent="-227721">
              <a:spcBef>
                <a:spcPts val="156"/>
              </a:spcBef>
            </a:pPr>
            <a:r>
              <a:rPr sz="1559" dirty="0">
                <a:latin typeface="Verdana"/>
                <a:cs typeface="Verdana"/>
              </a:rPr>
              <a:t>supplier</a:t>
            </a:r>
            <a:r>
              <a:rPr sz="1559" spc="-55" dirty="0">
                <a:latin typeface="Verdana"/>
                <a:cs typeface="Verdana"/>
              </a:rPr>
              <a:t> </a:t>
            </a:r>
            <a:r>
              <a:rPr sz="1559" dirty="0">
                <a:latin typeface="Verdana"/>
                <a:cs typeface="Verdana"/>
              </a:rPr>
              <a:t>of</a:t>
            </a:r>
            <a:r>
              <a:rPr sz="1559" spc="460" dirty="0">
                <a:latin typeface="Verdana"/>
                <a:cs typeface="Verdana"/>
              </a:rPr>
              <a:t> </a:t>
            </a:r>
            <a:r>
              <a:rPr sz="2339" spc="-58" baseline="22222" dirty="0">
                <a:latin typeface="Verdana"/>
                <a:cs typeface="Verdana"/>
              </a:rPr>
              <a:t>GST </a:t>
            </a:r>
            <a:r>
              <a:rPr sz="1559" spc="-16" dirty="0">
                <a:latin typeface="Verdana"/>
                <a:cs typeface="Verdana"/>
              </a:rPr>
              <a:t>goods</a:t>
            </a:r>
            <a:endParaRPr sz="1559">
              <a:latin typeface="Verdana"/>
              <a:cs typeface="Verdana"/>
            </a:endParaRPr>
          </a:p>
        </p:txBody>
      </p:sp>
      <p:sp>
        <p:nvSpPr>
          <p:cNvPr id="62" name="object 62"/>
          <p:cNvSpPr txBox="1"/>
          <p:nvPr/>
        </p:nvSpPr>
        <p:spPr>
          <a:xfrm>
            <a:off x="13625400" y="4446814"/>
            <a:ext cx="1685185" cy="259933"/>
          </a:xfrm>
          <a:prstGeom prst="rect">
            <a:avLst/>
          </a:prstGeom>
        </p:spPr>
        <p:txBody>
          <a:bodyPr vert="horz" wrap="square" lIns="0" tIns="19802" rIns="0" bIns="0" rtlCol="0">
            <a:spAutoFit/>
          </a:bodyPr>
          <a:lstStyle/>
          <a:p>
            <a:pPr marL="19802">
              <a:spcBef>
                <a:spcPts val="156"/>
              </a:spcBef>
            </a:pPr>
            <a:r>
              <a:rPr sz="1559" dirty="0">
                <a:latin typeface="Verdana"/>
                <a:cs typeface="Verdana"/>
              </a:rPr>
              <a:t>Supply</a:t>
            </a:r>
            <a:r>
              <a:rPr sz="1559" spc="-55" dirty="0">
                <a:latin typeface="Verdana"/>
                <a:cs typeface="Verdana"/>
              </a:rPr>
              <a:t> </a:t>
            </a:r>
            <a:r>
              <a:rPr sz="1559" dirty="0">
                <a:latin typeface="Verdana"/>
                <a:cs typeface="Verdana"/>
              </a:rPr>
              <a:t>of</a:t>
            </a:r>
            <a:r>
              <a:rPr sz="1559" spc="-55" dirty="0">
                <a:latin typeface="Verdana"/>
                <a:cs typeface="Verdana"/>
              </a:rPr>
              <a:t> </a:t>
            </a:r>
            <a:r>
              <a:rPr sz="1559" spc="-16" dirty="0">
                <a:latin typeface="Verdana"/>
                <a:cs typeface="Verdana"/>
              </a:rPr>
              <a:t>Inputs</a:t>
            </a:r>
            <a:endParaRPr sz="1559">
              <a:latin typeface="Verdana"/>
              <a:cs typeface="Verdana"/>
            </a:endParaRPr>
          </a:p>
        </p:txBody>
      </p:sp>
      <p:sp>
        <p:nvSpPr>
          <p:cNvPr id="63" name="object 63"/>
          <p:cNvSpPr txBox="1"/>
          <p:nvPr/>
        </p:nvSpPr>
        <p:spPr>
          <a:xfrm>
            <a:off x="9760661" y="4549849"/>
            <a:ext cx="1371317" cy="259933"/>
          </a:xfrm>
          <a:prstGeom prst="rect">
            <a:avLst/>
          </a:prstGeom>
        </p:spPr>
        <p:txBody>
          <a:bodyPr vert="horz" wrap="square" lIns="0" tIns="19802" rIns="0" bIns="0" rtlCol="0">
            <a:spAutoFit/>
          </a:bodyPr>
          <a:lstStyle/>
          <a:p>
            <a:pPr marL="19802">
              <a:spcBef>
                <a:spcPts val="156"/>
              </a:spcBef>
            </a:pPr>
            <a:r>
              <a:rPr sz="1559" dirty="0">
                <a:latin typeface="Verdana"/>
                <a:cs typeface="Verdana"/>
              </a:rPr>
              <a:t>Outside</a:t>
            </a:r>
            <a:r>
              <a:rPr sz="1559" spc="-117" dirty="0">
                <a:latin typeface="Verdana"/>
                <a:cs typeface="Verdana"/>
              </a:rPr>
              <a:t> </a:t>
            </a:r>
            <a:r>
              <a:rPr sz="1559" spc="-16" dirty="0">
                <a:latin typeface="Verdana"/>
                <a:cs typeface="Verdana"/>
              </a:rPr>
              <a:t>India</a:t>
            </a:r>
            <a:endParaRPr sz="1559">
              <a:latin typeface="Verdana"/>
              <a:cs typeface="Verdana"/>
            </a:endParaRPr>
          </a:p>
        </p:txBody>
      </p:sp>
      <p:sp>
        <p:nvSpPr>
          <p:cNvPr id="64" name="object 64"/>
          <p:cNvSpPr txBox="1"/>
          <p:nvPr/>
        </p:nvSpPr>
        <p:spPr>
          <a:xfrm>
            <a:off x="11747006" y="4357125"/>
            <a:ext cx="1415872" cy="499870"/>
          </a:xfrm>
          <a:prstGeom prst="rect">
            <a:avLst/>
          </a:prstGeom>
        </p:spPr>
        <p:txBody>
          <a:bodyPr vert="horz" wrap="square" lIns="0" tIns="19802" rIns="0" bIns="0" rtlCol="0">
            <a:spAutoFit/>
          </a:bodyPr>
          <a:lstStyle/>
          <a:p>
            <a:pPr marL="19802" marR="7921">
              <a:spcBef>
                <a:spcPts val="156"/>
              </a:spcBef>
            </a:pPr>
            <a:r>
              <a:rPr sz="1559" dirty="0">
                <a:latin typeface="Verdana"/>
                <a:cs typeface="Verdana"/>
              </a:rPr>
              <a:t>Supply</a:t>
            </a:r>
            <a:r>
              <a:rPr sz="1559" spc="-78" dirty="0">
                <a:latin typeface="Verdana"/>
                <a:cs typeface="Verdana"/>
              </a:rPr>
              <a:t> </a:t>
            </a:r>
            <a:r>
              <a:rPr sz="1559" spc="-39" dirty="0">
                <a:latin typeface="Verdana"/>
                <a:cs typeface="Verdana"/>
              </a:rPr>
              <a:t>of </a:t>
            </a:r>
            <a:r>
              <a:rPr sz="1559" dirty="0">
                <a:latin typeface="Verdana"/>
                <a:cs typeface="Verdana"/>
              </a:rPr>
              <a:t>Capital</a:t>
            </a:r>
            <a:r>
              <a:rPr sz="1559" spc="-78" dirty="0">
                <a:latin typeface="Verdana"/>
                <a:cs typeface="Verdana"/>
              </a:rPr>
              <a:t> </a:t>
            </a:r>
            <a:r>
              <a:rPr sz="1559" spc="-16" dirty="0">
                <a:latin typeface="Verdana"/>
                <a:cs typeface="Verdana"/>
              </a:rPr>
              <a:t>Goods</a:t>
            </a:r>
            <a:endParaRPr sz="1559" dirty="0">
              <a:latin typeface="Verdana"/>
              <a:cs typeface="Verdana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12907098" y="6301160"/>
            <a:ext cx="1456467" cy="499870"/>
          </a:xfrm>
          <a:prstGeom prst="rect">
            <a:avLst/>
          </a:prstGeom>
        </p:spPr>
        <p:txBody>
          <a:bodyPr vert="horz" wrap="square" lIns="0" tIns="19802" rIns="0" bIns="0" rtlCol="0">
            <a:spAutoFit/>
          </a:bodyPr>
          <a:lstStyle/>
          <a:p>
            <a:pPr marL="387126" marR="7921" indent="-368314">
              <a:spcBef>
                <a:spcPts val="156"/>
              </a:spcBef>
            </a:pPr>
            <a:r>
              <a:rPr sz="1559" spc="-16" dirty="0">
                <a:latin typeface="Verdana"/>
                <a:cs typeface="Verdana"/>
              </a:rPr>
              <a:t>Manufacturing Facility</a:t>
            </a:r>
            <a:endParaRPr sz="1559">
              <a:latin typeface="Verdana"/>
              <a:cs typeface="Verdana"/>
            </a:endParaRPr>
          </a:p>
        </p:txBody>
      </p:sp>
      <p:grpSp>
        <p:nvGrpSpPr>
          <p:cNvPr id="66" name="object 66"/>
          <p:cNvGrpSpPr/>
          <p:nvPr/>
        </p:nvGrpSpPr>
        <p:grpSpPr>
          <a:xfrm>
            <a:off x="14072020" y="4638466"/>
            <a:ext cx="1827762" cy="1510924"/>
            <a:chOff x="9024895" y="2974784"/>
            <a:chExt cx="1172210" cy="969010"/>
          </a:xfrm>
        </p:grpSpPr>
        <p:sp>
          <p:nvSpPr>
            <p:cNvPr id="67" name="object 67"/>
            <p:cNvSpPr/>
            <p:nvPr/>
          </p:nvSpPr>
          <p:spPr>
            <a:xfrm>
              <a:off x="10176121" y="3022768"/>
              <a:ext cx="6985" cy="913130"/>
            </a:xfrm>
            <a:custGeom>
              <a:avLst/>
              <a:gdLst/>
              <a:ahLst/>
              <a:cxnLst/>
              <a:rect l="l" t="t" r="r" b="b"/>
              <a:pathLst>
                <a:path w="6984" h="913129">
                  <a:moveTo>
                    <a:pt x="6730" y="912647"/>
                  </a:moveTo>
                  <a:lnTo>
                    <a:pt x="0" y="0"/>
                  </a:lnTo>
                </a:path>
              </a:pathLst>
            </a:custGeom>
            <a:ln w="9525">
              <a:solidFill>
                <a:srgbClr val="75787B"/>
              </a:solidFill>
            </a:ln>
          </p:spPr>
          <p:txBody>
            <a:bodyPr wrap="square" lIns="0" tIns="0" rIns="0" bIns="0" rtlCol="0"/>
            <a:lstStyle/>
            <a:p>
              <a:endParaRPr sz="2807"/>
            </a:p>
          </p:txBody>
        </p:sp>
        <p:sp>
          <p:nvSpPr>
            <p:cNvPr id="68" name="object 68"/>
            <p:cNvSpPr/>
            <p:nvPr/>
          </p:nvSpPr>
          <p:spPr>
            <a:xfrm>
              <a:off x="10160386" y="2979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15417" y="0"/>
                  </a:moveTo>
                  <a:lnTo>
                    <a:pt x="0" y="43332"/>
                  </a:lnTo>
                  <a:lnTo>
                    <a:pt x="31470" y="43103"/>
                  </a:lnTo>
                  <a:lnTo>
                    <a:pt x="15417" y="0"/>
                  </a:lnTo>
                  <a:close/>
                </a:path>
              </a:pathLst>
            </a:custGeom>
            <a:solidFill>
              <a:srgbClr val="75787B"/>
            </a:solidFill>
          </p:spPr>
          <p:txBody>
            <a:bodyPr wrap="square" lIns="0" tIns="0" rIns="0" bIns="0" rtlCol="0"/>
            <a:lstStyle/>
            <a:p>
              <a:endParaRPr sz="2807"/>
            </a:p>
          </p:txBody>
        </p:sp>
        <p:sp>
          <p:nvSpPr>
            <p:cNvPr id="69" name="object 69"/>
            <p:cNvSpPr/>
            <p:nvPr/>
          </p:nvSpPr>
          <p:spPr>
            <a:xfrm>
              <a:off x="10160386" y="2979547"/>
              <a:ext cx="31750" cy="43815"/>
            </a:xfrm>
            <a:custGeom>
              <a:avLst/>
              <a:gdLst/>
              <a:ahLst/>
              <a:cxnLst/>
              <a:rect l="l" t="t" r="r" b="b"/>
              <a:pathLst>
                <a:path w="31750" h="43814">
                  <a:moveTo>
                    <a:pt x="31470" y="43103"/>
                  </a:moveTo>
                  <a:lnTo>
                    <a:pt x="15417" y="0"/>
                  </a:lnTo>
                  <a:lnTo>
                    <a:pt x="0" y="43332"/>
                  </a:lnTo>
                  <a:lnTo>
                    <a:pt x="31470" y="43103"/>
                  </a:lnTo>
                  <a:close/>
                </a:path>
              </a:pathLst>
            </a:custGeom>
            <a:ln w="9525">
              <a:solidFill>
                <a:srgbClr val="75787B"/>
              </a:solidFill>
            </a:ln>
          </p:spPr>
          <p:txBody>
            <a:bodyPr wrap="square" lIns="0" tIns="0" rIns="0" bIns="0" rtlCol="0"/>
            <a:lstStyle/>
            <a:p>
              <a:endParaRPr sz="2807"/>
            </a:p>
          </p:txBody>
        </p:sp>
        <p:sp>
          <p:nvSpPr>
            <p:cNvPr id="70" name="object 70"/>
            <p:cNvSpPr/>
            <p:nvPr/>
          </p:nvSpPr>
          <p:spPr>
            <a:xfrm>
              <a:off x="9024895" y="3938814"/>
              <a:ext cx="1157605" cy="0"/>
            </a:xfrm>
            <a:custGeom>
              <a:avLst/>
              <a:gdLst/>
              <a:ahLst/>
              <a:cxnLst/>
              <a:rect l="l" t="t" r="r" b="b"/>
              <a:pathLst>
                <a:path w="1157604">
                  <a:moveTo>
                    <a:pt x="0" y="0"/>
                  </a:moveTo>
                  <a:lnTo>
                    <a:pt x="1157236" y="0"/>
                  </a:lnTo>
                </a:path>
              </a:pathLst>
            </a:custGeom>
            <a:ln w="9525">
              <a:solidFill>
                <a:srgbClr val="75787B"/>
              </a:solidFill>
            </a:ln>
          </p:spPr>
          <p:txBody>
            <a:bodyPr wrap="square" lIns="0" tIns="0" rIns="0" bIns="0" rtlCol="0"/>
            <a:lstStyle/>
            <a:p>
              <a:endParaRPr sz="2807"/>
            </a:p>
          </p:txBody>
        </p:sp>
      </p:grpSp>
      <p:sp>
        <p:nvSpPr>
          <p:cNvPr id="71" name="object 71"/>
          <p:cNvSpPr txBox="1"/>
          <p:nvPr/>
        </p:nvSpPr>
        <p:spPr>
          <a:xfrm>
            <a:off x="14171167" y="5372588"/>
            <a:ext cx="1410922" cy="739808"/>
          </a:xfrm>
          <a:prstGeom prst="rect">
            <a:avLst/>
          </a:prstGeom>
        </p:spPr>
        <p:txBody>
          <a:bodyPr vert="horz" wrap="square" lIns="0" tIns="19802" rIns="0" bIns="0" rtlCol="0">
            <a:spAutoFit/>
          </a:bodyPr>
          <a:lstStyle/>
          <a:p>
            <a:pPr marL="19802">
              <a:spcBef>
                <a:spcPts val="156"/>
              </a:spcBef>
            </a:pPr>
            <a:r>
              <a:rPr sz="1559" spc="-16" dirty="0">
                <a:latin typeface="Verdana"/>
                <a:cs typeface="Verdana"/>
              </a:rPr>
              <a:t>Export:</a:t>
            </a:r>
            <a:endParaRPr sz="1559">
              <a:latin typeface="Verdana"/>
              <a:cs typeface="Verdana"/>
            </a:endParaRPr>
          </a:p>
          <a:p>
            <a:pPr marL="19802" marR="7921"/>
            <a:r>
              <a:rPr sz="1559" b="1" dirty="0">
                <a:latin typeface="Verdana"/>
                <a:cs typeface="Verdana"/>
              </a:rPr>
              <a:t>No</a:t>
            </a:r>
            <a:r>
              <a:rPr sz="1559" b="1" spc="-47" dirty="0">
                <a:latin typeface="Verdana"/>
                <a:cs typeface="Verdana"/>
              </a:rPr>
              <a:t> </a:t>
            </a:r>
            <a:r>
              <a:rPr sz="1559" b="1" dirty="0">
                <a:latin typeface="Verdana"/>
                <a:cs typeface="Verdana"/>
              </a:rPr>
              <a:t>duty</a:t>
            </a:r>
            <a:r>
              <a:rPr sz="1559" b="1" spc="-47" dirty="0">
                <a:latin typeface="Verdana"/>
                <a:cs typeface="Verdana"/>
              </a:rPr>
              <a:t> </a:t>
            </a:r>
            <a:r>
              <a:rPr sz="1559" b="1" spc="-39" dirty="0">
                <a:latin typeface="Verdana"/>
                <a:cs typeface="Verdana"/>
              </a:rPr>
              <a:t>on </a:t>
            </a:r>
            <a:r>
              <a:rPr sz="1559" b="1" dirty="0">
                <a:latin typeface="Verdana"/>
                <a:cs typeface="Verdana"/>
              </a:rPr>
              <a:t>export</a:t>
            </a:r>
            <a:r>
              <a:rPr sz="1559" b="1" spc="-55" dirty="0">
                <a:latin typeface="Verdana"/>
                <a:cs typeface="Verdana"/>
              </a:rPr>
              <a:t> </a:t>
            </a:r>
            <a:r>
              <a:rPr sz="1559" b="1" dirty="0">
                <a:latin typeface="Verdana"/>
                <a:cs typeface="Verdana"/>
              </a:rPr>
              <a:t>of</a:t>
            </a:r>
            <a:r>
              <a:rPr sz="1559" b="1" spc="-47" dirty="0">
                <a:latin typeface="Verdana"/>
                <a:cs typeface="Verdana"/>
              </a:rPr>
              <a:t> </a:t>
            </a:r>
            <a:r>
              <a:rPr sz="1559" b="1" spc="-39" dirty="0">
                <a:latin typeface="Verdana"/>
                <a:cs typeface="Verdana"/>
              </a:rPr>
              <a:t>FG</a:t>
            </a:r>
            <a:endParaRPr sz="1559">
              <a:latin typeface="Verdana"/>
              <a:cs typeface="Verdana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13235293" y="3507125"/>
            <a:ext cx="517833" cy="517833"/>
          </a:xfrm>
          <a:custGeom>
            <a:avLst/>
            <a:gdLst/>
            <a:ahLst/>
            <a:cxnLst/>
            <a:rect l="l" t="t" r="r" b="b"/>
            <a:pathLst>
              <a:path w="332104" h="332105">
                <a:moveTo>
                  <a:pt x="165862" y="0"/>
                </a:moveTo>
                <a:lnTo>
                  <a:pt x="121631" y="5897"/>
                </a:lnTo>
                <a:lnTo>
                  <a:pt x="81972" y="22557"/>
                </a:lnTo>
                <a:lnTo>
                  <a:pt x="48431" y="48433"/>
                </a:lnTo>
                <a:lnTo>
                  <a:pt x="22557" y="81976"/>
                </a:lnTo>
                <a:lnTo>
                  <a:pt x="5897" y="121639"/>
                </a:lnTo>
                <a:lnTo>
                  <a:pt x="0" y="165874"/>
                </a:lnTo>
                <a:lnTo>
                  <a:pt x="5897" y="209879"/>
                </a:lnTo>
                <a:lnTo>
                  <a:pt x="22557" y="249476"/>
                </a:lnTo>
                <a:lnTo>
                  <a:pt x="48431" y="283062"/>
                </a:lnTo>
                <a:lnTo>
                  <a:pt x="81972" y="309035"/>
                </a:lnTo>
                <a:lnTo>
                  <a:pt x="121631" y="325794"/>
                </a:lnTo>
                <a:lnTo>
                  <a:pt x="165862" y="331736"/>
                </a:lnTo>
                <a:lnTo>
                  <a:pt x="209872" y="325794"/>
                </a:lnTo>
                <a:lnTo>
                  <a:pt x="249472" y="309035"/>
                </a:lnTo>
                <a:lnTo>
                  <a:pt x="283060" y="283062"/>
                </a:lnTo>
                <a:lnTo>
                  <a:pt x="293514" y="269544"/>
                </a:lnTo>
                <a:lnTo>
                  <a:pt x="136715" y="269544"/>
                </a:lnTo>
                <a:lnTo>
                  <a:pt x="132816" y="268249"/>
                </a:lnTo>
                <a:lnTo>
                  <a:pt x="131521" y="266306"/>
                </a:lnTo>
                <a:lnTo>
                  <a:pt x="105613" y="226136"/>
                </a:lnTo>
                <a:lnTo>
                  <a:pt x="64795" y="199567"/>
                </a:lnTo>
                <a:lnTo>
                  <a:pt x="63487" y="198920"/>
                </a:lnTo>
                <a:lnTo>
                  <a:pt x="62191" y="196977"/>
                </a:lnTo>
                <a:lnTo>
                  <a:pt x="62191" y="195033"/>
                </a:lnTo>
                <a:lnTo>
                  <a:pt x="61544" y="192443"/>
                </a:lnTo>
                <a:lnTo>
                  <a:pt x="62191" y="190487"/>
                </a:lnTo>
                <a:lnTo>
                  <a:pt x="64147" y="189191"/>
                </a:lnTo>
                <a:lnTo>
                  <a:pt x="80340" y="172999"/>
                </a:lnTo>
                <a:lnTo>
                  <a:pt x="82931" y="172351"/>
                </a:lnTo>
                <a:lnTo>
                  <a:pt x="129585" y="172351"/>
                </a:lnTo>
                <a:lnTo>
                  <a:pt x="139954" y="161988"/>
                </a:lnTo>
                <a:lnTo>
                  <a:pt x="72567" y="125056"/>
                </a:lnTo>
                <a:lnTo>
                  <a:pt x="70624" y="123761"/>
                </a:lnTo>
                <a:lnTo>
                  <a:pt x="69329" y="121818"/>
                </a:lnTo>
                <a:lnTo>
                  <a:pt x="68681" y="119875"/>
                </a:lnTo>
                <a:lnTo>
                  <a:pt x="68681" y="117271"/>
                </a:lnTo>
                <a:lnTo>
                  <a:pt x="69329" y="115328"/>
                </a:lnTo>
                <a:lnTo>
                  <a:pt x="87464" y="97193"/>
                </a:lnTo>
                <a:lnTo>
                  <a:pt x="90055" y="96545"/>
                </a:lnTo>
                <a:lnTo>
                  <a:pt x="205397" y="96545"/>
                </a:lnTo>
                <a:lnTo>
                  <a:pt x="213169" y="88773"/>
                </a:lnTo>
                <a:lnTo>
                  <a:pt x="221338" y="83164"/>
                </a:lnTo>
                <a:lnTo>
                  <a:pt x="231878" y="77917"/>
                </a:lnTo>
                <a:lnTo>
                  <a:pt x="242782" y="75828"/>
                </a:lnTo>
                <a:lnTo>
                  <a:pt x="304274" y="75828"/>
                </a:lnTo>
                <a:lnTo>
                  <a:pt x="283060" y="48433"/>
                </a:lnTo>
                <a:lnTo>
                  <a:pt x="249472" y="22557"/>
                </a:lnTo>
                <a:lnTo>
                  <a:pt x="209872" y="5897"/>
                </a:lnTo>
                <a:lnTo>
                  <a:pt x="165862" y="0"/>
                </a:lnTo>
                <a:close/>
              </a:path>
              <a:path w="332104" h="332105">
                <a:moveTo>
                  <a:pt x="169748" y="191147"/>
                </a:moveTo>
                <a:lnTo>
                  <a:pt x="145783" y="215112"/>
                </a:lnTo>
                <a:lnTo>
                  <a:pt x="158089" y="245567"/>
                </a:lnTo>
                <a:lnTo>
                  <a:pt x="158737" y="248158"/>
                </a:lnTo>
                <a:lnTo>
                  <a:pt x="158089" y="251396"/>
                </a:lnTo>
                <a:lnTo>
                  <a:pt x="140601" y="268897"/>
                </a:lnTo>
                <a:lnTo>
                  <a:pt x="139306" y="269544"/>
                </a:lnTo>
                <a:lnTo>
                  <a:pt x="293514" y="269544"/>
                </a:lnTo>
                <a:lnTo>
                  <a:pt x="299024" y="262420"/>
                </a:lnTo>
                <a:lnTo>
                  <a:pt x="211874" y="262420"/>
                </a:lnTo>
                <a:lnTo>
                  <a:pt x="209283" y="261759"/>
                </a:lnTo>
                <a:lnTo>
                  <a:pt x="207340" y="260464"/>
                </a:lnTo>
                <a:lnTo>
                  <a:pt x="206692" y="258521"/>
                </a:lnTo>
                <a:lnTo>
                  <a:pt x="169748" y="191147"/>
                </a:lnTo>
                <a:close/>
              </a:path>
              <a:path w="332104" h="332105">
                <a:moveTo>
                  <a:pt x="304274" y="75828"/>
                </a:moveTo>
                <a:lnTo>
                  <a:pt x="242782" y="75828"/>
                </a:lnTo>
                <a:lnTo>
                  <a:pt x="252044" y="79692"/>
                </a:lnTo>
                <a:lnTo>
                  <a:pt x="255469" y="88773"/>
                </a:lnTo>
                <a:lnTo>
                  <a:pt x="255436" y="89420"/>
                </a:lnTo>
                <a:lnTo>
                  <a:pt x="253257" y="99783"/>
                </a:lnTo>
                <a:lnTo>
                  <a:pt x="247945" y="110126"/>
                </a:lnTo>
                <a:lnTo>
                  <a:pt x="242328" y="117919"/>
                </a:lnTo>
                <a:lnTo>
                  <a:pt x="242328" y="118579"/>
                </a:lnTo>
                <a:lnTo>
                  <a:pt x="241681" y="118579"/>
                </a:lnTo>
                <a:lnTo>
                  <a:pt x="206044" y="154863"/>
                </a:lnTo>
                <a:lnTo>
                  <a:pt x="233895" y="238442"/>
                </a:lnTo>
                <a:lnTo>
                  <a:pt x="234543" y="241033"/>
                </a:lnTo>
                <a:lnTo>
                  <a:pt x="233895" y="243624"/>
                </a:lnTo>
                <a:lnTo>
                  <a:pt x="231952" y="245567"/>
                </a:lnTo>
                <a:lnTo>
                  <a:pt x="217703" y="260464"/>
                </a:lnTo>
                <a:lnTo>
                  <a:pt x="215760" y="261759"/>
                </a:lnTo>
                <a:lnTo>
                  <a:pt x="213817" y="262420"/>
                </a:lnTo>
                <a:lnTo>
                  <a:pt x="299024" y="262420"/>
                </a:lnTo>
                <a:lnTo>
                  <a:pt x="309035" y="249476"/>
                </a:lnTo>
                <a:lnTo>
                  <a:pt x="325794" y="209879"/>
                </a:lnTo>
                <a:lnTo>
                  <a:pt x="331736" y="165874"/>
                </a:lnTo>
                <a:lnTo>
                  <a:pt x="325818" y="121818"/>
                </a:lnTo>
                <a:lnTo>
                  <a:pt x="325794" y="121639"/>
                </a:lnTo>
                <a:lnTo>
                  <a:pt x="309035" y="81976"/>
                </a:lnTo>
                <a:lnTo>
                  <a:pt x="304274" y="75828"/>
                </a:lnTo>
                <a:close/>
              </a:path>
              <a:path w="332104" h="332105">
                <a:moveTo>
                  <a:pt x="84874" y="187896"/>
                </a:moveTo>
                <a:lnTo>
                  <a:pt x="79692" y="193090"/>
                </a:lnTo>
                <a:lnTo>
                  <a:pt x="114033" y="215112"/>
                </a:lnTo>
                <a:lnTo>
                  <a:pt x="114681" y="215760"/>
                </a:lnTo>
                <a:lnTo>
                  <a:pt x="115976" y="216408"/>
                </a:lnTo>
                <a:lnTo>
                  <a:pt x="115976" y="217055"/>
                </a:lnTo>
                <a:lnTo>
                  <a:pt x="138658" y="251396"/>
                </a:lnTo>
                <a:lnTo>
                  <a:pt x="143192" y="246862"/>
                </a:lnTo>
                <a:lnTo>
                  <a:pt x="130873" y="215760"/>
                </a:lnTo>
                <a:lnTo>
                  <a:pt x="130225" y="213169"/>
                </a:lnTo>
                <a:lnTo>
                  <a:pt x="130873" y="210578"/>
                </a:lnTo>
                <a:lnTo>
                  <a:pt x="132816" y="208635"/>
                </a:lnTo>
                <a:lnTo>
                  <a:pt x="139804" y="201510"/>
                </a:lnTo>
                <a:lnTo>
                  <a:pt x="117919" y="201510"/>
                </a:lnTo>
                <a:lnTo>
                  <a:pt x="115328" y="200215"/>
                </a:lnTo>
                <a:lnTo>
                  <a:pt x="84874" y="187896"/>
                </a:lnTo>
                <a:close/>
              </a:path>
              <a:path w="332104" h="332105">
                <a:moveTo>
                  <a:pt x="197054" y="172351"/>
                </a:moveTo>
                <a:lnTo>
                  <a:pt x="169748" y="172351"/>
                </a:lnTo>
                <a:lnTo>
                  <a:pt x="172351" y="172999"/>
                </a:lnTo>
                <a:lnTo>
                  <a:pt x="174294" y="172999"/>
                </a:lnTo>
                <a:lnTo>
                  <a:pt x="176237" y="174294"/>
                </a:lnTo>
                <a:lnTo>
                  <a:pt x="176885" y="176237"/>
                </a:lnTo>
                <a:lnTo>
                  <a:pt x="214464" y="244271"/>
                </a:lnTo>
                <a:lnTo>
                  <a:pt x="219646" y="239090"/>
                </a:lnTo>
                <a:lnTo>
                  <a:pt x="197054" y="172351"/>
                </a:lnTo>
                <a:close/>
              </a:path>
              <a:path w="332104" h="332105">
                <a:moveTo>
                  <a:pt x="91998" y="112090"/>
                </a:moveTo>
                <a:lnTo>
                  <a:pt x="87464" y="117271"/>
                </a:lnTo>
                <a:lnTo>
                  <a:pt x="154851" y="154203"/>
                </a:lnTo>
                <a:lnTo>
                  <a:pt x="156794" y="155511"/>
                </a:lnTo>
                <a:lnTo>
                  <a:pt x="158089" y="156806"/>
                </a:lnTo>
                <a:lnTo>
                  <a:pt x="158089" y="159397"/>
                </a:lnTo>
                <a:lnTo>
                  <a:pt x="158737" y="161340"/>
                </a:lnTo>
                <a:lnTo>
                  <a:pt x="158089" y="163283"/>
                </a:lnTo>
                <a:lnTo>
                  <a:pt x="120510" y="200863"/>
                </a:lnTo>
                <a:lnTo>
                  <a:pt x="117919" y="201510"/>
                </a:lnTo>
                <a:lnTo>
                  <a:pt x="139804" y="201510"/>
                </a:lnTo>
                <a:lnTo>
                  <a:pt x="165862" y="174942"/>
                </a:lnTo>
                <a:lnTo>
                  <a:pt x="169748" y="172351"/>
                </a:lnTo>
                <a:lnTo>
                  <a:pt x="197054" y="172351"/>
                </a:lnTo>
                <a:lnTo>
                  <a:pt x="190487" y="152908"/>
                </a:lnTo>
                <a:lnTo>
                  <a:pt x="191135" y="149669"/>
                </a:lnTo>
                <a:lnTo>
                  <a:pt x="193078" y="147726"/>
                </a:lnTo>
                <a:lnTo>
                  <a:pt x="200323" y="140601"/>
                </a:lnTo>
                <a:lnTo>
                  <a:pt x="178828" y="140601"/>
                </a:lnTo>
                <a:lnTo>
                  <a:pt x="176237" y="139954"/>
                </a:lnTo>
                <a:lnTo>
                  <a:pt x="91998" y="112090"/>
                </a:lnTo>
                <a:close/>
              </a:path>
              <a:path w="332104" h="332105">
                <a:moveTo>
                  <a:pt x="129585" y="172351"/>
                </a:moveTo>
                <a:lnTo>
                  <a:pt x="82931" y="172351"/>
                </a:lnTo>
                <a:lnTo>
                  <a:pt x="85521" y="173647"/>
                </a:lnTo>
                <a:lnTo>
                  <a:pt x="115976" y="185953"/>
                </a:lnTo>
                <a:lnTo>
                  <a:pt x="129585" y="172351"/>
                </a:lnTo>
                <a:close/>
              </a:path>
              <a:path w="332104" h="332105">
                <a:moveTo>
                  <a:pt x="241681" y="89420"/>
                </a:moveTo>
                <a:lnTo>
                  <a:pt x="238429" y="89420"/>
                </a:lnTo>
                <a:lnTo>
                  <a:pt x="229362" y="93954"/>
                </a:lnTo>
                <a:lnTo>
                  <a:pt x="222237" y="99783"/>
                </a:lnTo>
                <a:lnTo>
                  <a:pt x="183362" y="138010"/>
                </a:lnTo>
                <a:lnTo>
                  <a:pt x="181419" y="139954"/>
                </a:lnTo>
                <a:lnTo>
                  <a:pt x="178828" y="140601"/>
                </a:lnTo>
                <a:lnTo>
                  <a:pt x="200323" y="140601"/>
                </a:lnTo>
                <a:lnTo>
                  <a:pt x="231952" y="109499"/>
                </a:lnTo>
                <a:lnTo>
                  <a:pt x="237134" y="101727"/>
                </a:lnTo>
                <a:lnTo>
                  <a:pt x="241681" y="93306"/>
                </a:lnTo>
                <a:lnTo>
                  <a:pt x="241681" y="89420"/>
                </a:lnTo>
                <a:close/>
              </a:path>
              <a:path w="332104" h="332105">
                <a:moveTo>
                  <a:pt x="205397" y="96545"/>
                </a:moveTo>
                <a:lnTo>
                  <a:pt x="90055" y="96545"/>
                </a:lnTo>
                <a:lnTo>
                  <a:pt x="92646" y="97193"/>
                </a:lnTo>
                <a:lnTo>
                  <a:pt x="176237" y="125704"/>
                </a:lnTo>
                <a:lnTo>
                  <a:pt x="205397" y="96545"/>
                </a:lnTo>
                <a:close/>
              </a:path>
            </a:pathLst>
          </a:custGeom>
          <a:solidFill>
            <a:srgbClr val="00A3E0"/>
          </a:solidFill>
        </p:spPr>
        <p:txBody>
          <a:bodyPr wrap="square" lIns="0" tIns="0" rIns="0" bIns="0" rtlCol="0"/>
          <a:lstStyle/>
          <a:p>
            <a:endParaRPr sz="2807"/>
          </a:p>
        </p:txBody>
      </p:sp>
      <p:sp>
        <p:nvSpPr>
          <p:cNvPr id="73" name="object 73"/>
          <p:cNvSpPr txBox="1"/>
          <p:nvPr/>
        </p:nvSpPr>
        <p:spPr>
          <a:xfrm>
            <a:off x="12569708" y="4040968"/>
            <a:ext cx="1772316" cy="259933"/>
          </a:xfrm>
          <a:prstGeom prst="rect">
            <a:avLst/>
          </a:prstGeom>
        </p:spPr>
        <p:txBody>
          <a:bodyPr vert="horz" wrap="square" lIns="0" tIns="19802" rIns="0" bIns="0" rtlCol="0">
            <a:spAutoFit/>
          </a:bodyPr>
          <a:lstStyle/>
          <a:p>
            <a:pPr marL="19802">
              <a:spcBef>
                <a:spcPts val="156"/>
              </a:spcBef>
            </a:pPr>
            <a:r>
              <a:rPr sz="1559" dirty="0">
                <a:latin typeface="Verdana"/>
                <a:cs typeface="Verdana"/>
              </a:rPr>
              <a:t>Offshore</a:t>
            </a:r>
            <a:r>
              <a:rPr sz="1559" spc="-133" dirty="0">
                <a:latin typeface="Verdana"/>
                <a:cs typeface="Verdana"/>
              </a:rPr>
              <a:t> </a:t>
            </a:r>
            <a:r>
              <a:rPr sz="1559" spc="-16" dirty="0">
                <a:latin typeface="Verdana"/>
                <a:cs typeface="Verdana"/>
              </a:rPr>
              <a:t>Supplier</a:t>
            </a:r>
            <a:endParaRPr sz="1559" dirty="0">
              <a:latin typeface="Verdana"/>
              <a:cs typeface="Verdana"/>
            </a:endParaRPr>
          </a:p>
        </p:txBody>
      </p:sp>
      <p:sp>
        <p:nvSpPr>
          <p:cNvPr id="74" name="object 74"/>
          <p:cNvSpPr/>
          <p:nvPr/>
        </p:nvSpPr>
        <p:spPr>
          <a:xfrm>
            <a:off x="9405899" y="2677464"/>
            <a:ext cx="0" cy="6312018"/>
          </a:xfrm>
          <a:custGeom>
            <a:avLst/>
            <a:gdLst/>
            <a:ahLst/>
            <a:cxnLst/>
            <a:rect l="l" t="t" r="r" b="b"/>
            <a:pathLst>
              <a:path h="4048125">
                <a:moveTo>
                  <a:pt x="0" y="0"/>
                </a:moveTo>
                <a:lnTo>
                  <a:pt x="0" y="4048074"/>
                </a:lnTo>
              </a:path>
            </a:pathLst>
          </a:custGeom>
          <a:ln w="19050">
            <a:solidFill>
              <a:srgbClr val="75787B"/>
            </a:solidFill>
            <a:prstDash val="sysDash"/>
          </a:ln>
        </p:spPr>
        <p:txBody>
          <a:bodyPr wrap="square" lIns="0" tIns="0" rIns="0" bIns="0" rtlCol="0"/>
          <a:lstStyle/>
          <a:p>
            <a:endParaRPr sz="2807"/>
          </a:p>
        </p:txBody>
      </p:sp>
      <p:sp>
        <p:nvSpPr>
          <p:cNvPr id="75" name="object 75"/>
          <p:cNvSpPr txBox="1"/>
          <p:nvPr/>
        </p:nvSpPr>
        <p:spPr>
          <a:xfrm>
            <a:off x="2851547" y="8733486"/>
            <a:ext cx="6374394" cy="1335676"/>
          </a:xfrm>
          <a:prstGeom prst="rect">
            <a:avLst/>
          </a:prstGeom>
          <a:solidFill>
            <a:srgbClr val="A5A5A5">
              <a:alpha val="19999"/>
            </a:srgbClr>
          </a:solidFill>
        </p:spPr>
        <p:txBody>
          <a:bodyPr vert="horz" wrap="square" lIns="0" tIns="126735" rIns="0" bIns="0" rtlCol="0">
            <a:spAutoFit/>
          </a:bodyPr>
          <a:lstStyle/>
          <a:p>
            <a:pPr marL="399997" marR="245543" indent="-240592">
              <a:spcBef>
                <a:spcPts val="998"/>
              </a:spcBef>
              <a:buFont typeface="Arial"/>
              <a:buChar char="•"/>
              <a:tabLst>
                <a:tab pos="399997" algn="l"/>
              </a:tabLst>
            </a:pPr>
            <a:r>
              <a:rPr sz="1403" b="1" dirty="0">
                <a:latin typeface="Verdana"/>
                <a:cs typeface="Verdana"/>
              </a:rPr>
              <a:t>Import</a:t>
            </a:r>
            <a:r>
              <a:rPr sz="1403" b="1" spc="-39" dirty="0">
                <a:latin typeface="Verdana"/>
                <a:cs typeface="Verdana"/>
              </a:rPr>
              <a:t> </a:t>
            </a:r>
            <a:r>
              <a:rPr sz="1403" b="1" dirty="0">
                <a:latin typeface="Verdana"/>
                <a:cs typeface="Verdana"/>
              </a:rPr>
              <a:t>of</a:t>
            </a:r>
            <a:r>
              <a:rPr sz="1403" b="1" spc="-39" dirty="0">
                <a:latin typeface="Verdana"/>
                <a:cs typeface="Verdana"/>
              </a:rPr>
              <a:t> </a:t>
            </a:r>
            <a:r>
              <a:rPr sz="1403" b="1" dirty="0">
                <a:latin typeface="Verdana"/>
                <a:cs typeface="Verdana"/>
              </a:rPr>
              <a:t>capital</a:t>
            </a:r>
            <a:r>
              <a:rPr sz="1403" b="1" spc="-31" dirty="0">
                <a:latin typeface="Verdana"/>
                <a:cs typeface="Verdana"/>
              </a:rPr>
              <a:t> </a:t>
            </a:r>
            <a:r>
              <a:rPr sz="1403" b="1" dirty="0">
                <a:latin typeface="Verdana"/>
                <a:cs typeface="Verdana"/>
              </a:rPr>
              <a:t>goods/</a:t>
            </a:r>
            <a:r>
              <a:rPr sz="1403" b="1" spc="-39" dirty="0">
                <a:latin typeface="Verdana"/>
                <a:cs typeface="Verdana"/>
              </a:rPr>
              <a:t> </a:t>
            </a:r>
            <a:r>
              <a:rPr sz="1403" b="1" dirty="0">
                <a:latin typeface="Verdana"/>
                <a:cs typeface="Verdana"/>
              </a:rPr>
              <a:t>Input</a:t>
            </a:r>
            <a:r>
              <a:rPr sz="1403" b="1" spc="-31" dirty="0">
                <a:latin typeface="Verdana"/>
                <a:cs typeface="Verdana"/>
              </a:rPr>
              <a:t> </a:t>
            </a:r>
            <a:r>
              <a:rPr sz="1403" b="1" dirty="0">
                <a:latin typeface="Verdana"/>
                <a:cs typeface="Verdana"/>
              </a:rPr>
              <a:t>…</a:t>
            </a:r>
            <a:r>
              <a:rPr sz="1403" b="1" spc="-39" dirty="0">
                <a:latin typeface="Verdana"/>
                <a:cs typeface="Verdana"/>
              </a:rPr>
              <a:t> </a:t>
            </a:r>
            <a:r>
              <a:rPr sz="1403" b="1" dirty="0">
                <a:latin typeface="Verdana"/>
                <a:cs typeface="Verdana"/>
              </a:rPr>
              <a:t>Duty</a:t>
            </a:r>
            <a:r>
              <a:rPr sz="1403" b="1" spc="-39" dirty="0">
                <a:latin typeface="Verdana"/>
                <a:cs typeface="Verdana"/>
              </a:rPr>
              <a:t> </a:t>
            </a:r>
            <a:r>
              <a:rPr sz="1403" b="1" dirty="0">
                <a:latin typeface="Verdana"/>
                <a:cs typeface="Verdana"/>
              </a:rPr>
              <a:t>cost</a:t>
            </a:r>
            <a:r>
              <a:rPr sz="1403" b="1" spc="-31" dirty="0">
                <a:latin typeface="Verdana"/>
                <a:cs typeface="Verdana"/>
              </a:rPr>
              <a:t> </a:t>
            </a:r>
            <a:r>
              <a:rPr sz="1403" b="1" dirty="0">
                <a:latin typeface="Verdana"/>
                <a:cs typeface="Verdana"/>
              </a:rPr>
              <a:t>Zero</a:t>
            </a:r>
            <a:r>
              <a:rPr sz="1403" b="1" spc="-39" dirty="0">
                <a:latin typeface="Verdana"/>
                <a:cs typeface="Verdana"/>
              </a:rPr>
              <a:t> </a:t>
            </a:r>
            <a:r>
              <a:rPr sz="1403" b="1" dirty="0">
                <a:latin typeface="Verdana"/>
                <a:cs typeface="Verdana"/>
              </a:rPr>
              <a:t>(in</a:t>
            </a:r>
            <a:r>
              <a:rPr sz="1403" b="1" spc="-31" dirty="0">
                <a:latin typeface="Verdana"/>
                <a:cs typeface="Verdana"/>
              </a:rPr>
              <a:t> case </a:t>
            </a:r>
            <a:r>
              <a:rPr sz="1403" b="1" dirty="0">
                <a:latin typeface="Verdana"/>
                <a:cs typeface="Verdana"/>
              </a:rPr>
              <a:t>of</a:t>
            </a:r>
            <a:r>
              <a:rPr sz="1403" b="1" spc="-31" dirty="0">
                <a:latin typeface="Verdana"/>
                <a:cs typeface="Verdana"/>
              </a:rPr>
              <a:t> </a:t>
            </a:r>
            <a:r>
              <a:rPr sz="1403" b="1" dirty="0">
                <a:latin typeface="Verdana"/>
                <a:cs typeface="Verdana"/>
              </a:rPr>
              <a:t>export</a:t>
            </a:r>
            <a:r>
              <a:rPr sz="1403" b="1" spc="-31" dirty="0">
                <a:latin typeface="Verdana"/>
                <a:cs typeface="Verdana"/>
              </a:rPr>
              <a:t> </a:t>
            </a:r>
            <a:r>
              <a:rPr sz="1403" b="1" dirty="0">
                <a:latin typeface="Verdana"/>
                <a:cs typeface="Verdana"/>
              </a:rPr>
              <a:t>supply)/</a:t>
            </a:r>
            <a:r>
              <a:rPr sz="1403" b="1" spc="-31" dirty="0">
                <a:latin typeface="Verdana"/>
                <a:cs typeface="Verdana"/>
              </a:rPr>
              <a:t> </a:t>
            </a:r>
            <a:r>
              <a:rPr sz="1403" b="1" dirty="0">
                <a:latin typeface="Verdana"/>
                <a:cs typeface="Verdana"/>
              </a:rPr>
              <a:t>deferment</a:t>
            </a:r>
            <a:r>
              <a:rPr sz="1403" b="1" spc="-31" dirty="0">
                <a:latin typeface="Verdana"/>
                <a:cs typeface="Verdana"/>
              </a:rPr>
              <a:t> </a:t>
            </a:r>
            <a:r>
              <a:rPr sz="1403" b="1" dirty="0">
                <a:latin typeface="Verdana"/>
                <a:cs typeface="Verdana"/>
              </a:rPr>
              <a:t>(in</a:t>
            </a:r>
            <a:r>
              <a:rPr sz="1403" b="1" spc="-31" dirty="0">
                <a:latin typeface="Verdana"/>
                <a:cs typeface="Verdana"/>
              </a:rPr>
              <a:t> </a:t>
            </a:r>
            <a:r>
              <a:rPr sz="1403" b="1" dirty="0">
                <a:latin typeface="Verdana"/>
                <a:cs typeface="Verdana"/>
              </a:rPr>
              <a:t>case</a:t>
            </a:r>
            <a:r>
              <a:rPr sz="1403" b="1" spc="-31" dirty="0">
                <a:latin typeface="Verdana"/>
                <a:cs typeface="Verdana"/>
              </a:rPr>
              <a:t> </a:t>
            </a:r>
            <a:r>
              <a:rPr sz="1403" b="1" dirty="0">
                <a:latin typeface="Verdana"/>
                <a:cs typeface="Verdana"/>
              </a:rPr>
              <a:t>of</a:t>
            </a:r>
            <a:r>
              <a:rPr sz="1403" b="1" spc="-23" dirty="0">
                <a:latin typeface="Verdana"/>
                <a:cs typeface="Verdana"/>
              </a:rPr>
              <a:t> </a:t>
            </a:r>
            <a:r>
              <a:rPr sz="1403" b="1" spc="-16" dirty="0">
                <a:latin typeface="Verdana"/>
                <a:cs typeface="Verdana"/>
              </a:rPr>
              <a:t>domestic supply)</a:t>
            </a:r>
            <a:endParaRPr sz="1403">
              <a:latin typeface="Verdana"/>
              <a:cs typeface="Verdana"/>
            </a:endParaRPr>
          </a:p>
          <a:p>
            <a:pPr marL="399006" indent="-239602">
              <a:spcBef>
                <a:spcPts val="460"/>
              </a:spcBef>
              <a:buFont typeface="Arial MT"/>
              <a:buChar char="•"/>
              <a:tabLst>
                <a:tab pos="399006" algn="l"/>
              </a:tabLst>
            </a:pPr>
            <a:r>
              <a:rPr sz="1403" dirty="0">
                <a:latin typeface="Verdana"/>
                <a:cs typeface="Verdana"/>
              </a:rPr>
              <a:t>Export</a:t>
            </a:r>
            <a:r>
              <a:rPr sz="1403" spc="-55" dirty="0">
                <a:latin typeface="Verdana"/>
                <a:cs typeface="Verdana"/>
              </a:rPr>
              <a:t> </a:t>
            </a:r>
            <a:r>
              <a:rPr sz="1403" dirty="0">
                <a:latin typeface="Verdana"/>
                <a:cs typeface="Verdana"/>
              </a:rPr>
              <a:t>of</a:t>
            </a:r>
            <a:r>
              <a:rPr sz="1403" spc="-47" dirty="0">
                <a:latin typeface="Verdana"/>
                <a:cs typeface="Verdana"/>
              </a:rPr>
              <a:t> </a:t>
            </a:r>
            <a:r>
              <a:rPr sz="1403" dirty="0">
                <a:latin typeface="Verdana"/>
                <a:cs typeface="Verdana"/>
              </a:rPr>
              <a:t>FG</a:t>
            </a:r>
            <a:r>
              <a:rPr sz="1403" spc="-55" dirty="0">
                <a:latin typeface="Verdana"/>
                <a:cs typeface="Verdana"/>
              </a:rPr>
              <a:t> </a:t>
            </a:r>
            <a:r>
              <a:rPr sz="1403" dirty="0">
                <a:latin typeface="Verdana"/>
                <a:cs typeface="Verdana"/>
              </a:rPr>
              <a:t>…</a:t>
            </a:r>
            <a:r>
              <a:rPr sz="1403" spc="-47" dirty="0">
                <a:latin typeface="Verdana"/>
                <a:cs typeface="Verdana"/>
              </a:rPr>
              <a:t> </a:t>
            </a:r>
            <a:r>
              <a:rPr sz="1403" dirty="0">
                <a:latin typeface="Verdana"/>
                <a:cs typeface="Verdana"/>
              </a:rPr>
              <a:t>No</a:t>
            </a:r>
            <a:r>
              <a:rPr sz="1403" spc="-55" dirty="0">
                <a:latin typeface="Verdana"/>
                <a:cs typeface="Verdana"/>
              </a:rPr>
              <a:t> </a:t>
            </a:r>
            <a:r>
              <a:rPr sz="1403" dirty="0">
                <a:latin typeface="Verdana"/>
                <a:cs typeface="Verdana"/>
              </a:rPr>
              <a:t>Credit</a:t>
            </a:r>
            <a:r>
              <a:rPr sz="1403" spc="-47" dirty="0">
                <a:latin typeface="Verdana"/>
                <a:cs typeface="Verdana"/>
              </a:rPr>
              <a:t> </a:t>
            </a:r>
            <a:r>
              <a:rPr sz="1403" dirty="0">
                <a:latin typeface="Verdana"/>
                <a:cs typeface="Verdana"/>
              </a:rPr>
              <a:t>Refund</a:t>
            </a:r>
            <a:r>
              <a:rPr sz="1403" spc="-55" dirty="0">
                <a:latin typeface="Verdana"/>
                <a:cs typeface="Verdana"/>
              </a:rPr>
              <a:t> </a:t>
            </a:r>
            <a:r>
              <a:rPr sz="1403" spc="-16" dirty="0">
                <a:latin typeface="Verdana"/>
                <a:cs typeface="Verdana"/>
              </a:rPr>
              <a:t>situation</a:t>
            </a:r>
            <a:endParaRPr sz="1403">
              <a:latin typeface="Verdana"/>
              <a:cs typeface="Verdana"/>
            </a:endParaRPr>
          </a:p>
          <a:p>
            <a:pPr marL="399006" indent="-239602">
              <a:spcBef>
                <a:spcPts val="468"/>
              </a:spcBef>
              <a:buFont typeface="Arial MT"/>
              <a:buChar char="•"/>
              <a:tabLst>
                <a:tab pos="399006" algn="l"/>
              </a:tabLst>
            </a:pPr>
            <a:r>
              <a:rPr sz="1403" spc="-16" dirty="0">
                <a:latin typeface="Verdana"/>
                <a:cs typeface="Verdana"/>
              </a:rPr>
              <a:t>Reduced</a:t>
            </a:r>
            <a:r>
              <a:rPr sz="1403" spc="-70" dirty="0">
                <a:latin typeface="Verdana"/>
                <a:cs typeface="Verdana"/>
              </a:rPr>
              <a:t> </a:t>
            </a:r>
            <a:r>
              <a:rPr sz="1403" dirty="0">
                <a:latin typeface="Verdana"/>
                <a:cs typeface="Verdana"/>
              </a:rPr>
              <a:t>working</a:t>
            </a:r>
            <a:r>
              <a:rPr sz="1403" spc="-62" dirty="0">
                <a:latin typeface="Verdana"/>
                <a:cs typeface="Verdana"/>
              </a:rPr>
              <a:t> </a:t>
            </a:r>
            <a:r>
              <a:rPr sz="1403" dirty="0">
                <a:latin typeface="Verdana"/>
                <a:cs typeface="Verdana"/>
              </a:rPr>
              <a:t>capital</a:t>
            </a:r>
            <a:r>
              <a:rPr sz="1403" spc="-70" dirty="0">
                <a:latin typeface="Verdana"/>
                <a:cs typeface="Verdana"/>
              </a:rPr>
              <a:t> </a:t>
            </a:r>
            <a:r>
              <a:rPr sz="1403" spc="-16" dirty="0">
                <a:latin typeface="Verdana"/>
                <a:cs typeface="Verdana"/>
              </a:rPr>
              <a:t>blockages</a:t>
            </a:r>
            <a:endParaRPr sz="1403">
              <a:latin typeface="Verdana"/>
              <a:cs typeface="Verdana"/>
            </a:endParaRPr>
          </a:p>
        </p:txBody>
      </p:sp>
      <p:sp>
        <p:nvSpPr>
          <p:cNvPr id="76" name="object 76"/>
          <p:cNvSpPr txBox="1"/>
          <p:nvPr/>
        </p:nvSpPr>
        <p:spPr>
          <a:xfrm>
            <a:off x="9802193" y="8733486"/>
            <a:ext cx="6374394" cy="1119783"/>
          </a:xfrm>
          <a:prstGeom prst="rect">
            <a:avLst/>
          </a:prstGeom>
          <a:solidFill>
            <a:srgbClr val="A5A5A5">
              <a:alpha val="19999"/>
            </a:srgbClr>
          </a:solidFill>
        </p:spPr>
        <p:txBody>
          <a:bodyPr vert="horz" wrap="square" lIns="0" tIns="126735" rIns="0" bIns="0" rtlCol="0">
            <a:spAutoFit/>
          </a:bodyPr>
          <a:lstStyle/>
          <a:p>
            <a:pPr marL="399006" indent="-239602">
              <a:spcBef>
                <a:spcPts val="998"/>
              </a:spcBef>
              <a:buFont typeface="Arial"/>
              <a:buChar char="•"/>
              <a:tabLst>
                <a:tab pos="399006" algn="l"/>
              </a:tabLst>
            </a:pPr>
            <a:r>
              <a:rPr sz="1403" b="1" dirty="0">
                <a:latin typeface="Verdana"/>
                <a:cs typeface="Verdana"/>
              </a:rPr>
              <a:t>Duty</a:t>
            </a:r>
            <a:r>
              <a:rPr sz="1403" b="1" spc="-55" dirty="0">
                <a:latin typeface="Verdana"/>
                <a:cs typeface="Verdana"/>
              </a:rPr>
              <a:t> </a:t>
            </a:r>
            <a:r>
              <a:rPr sz="1403" b="1" dirty="0">
                <a:latin typeface="Verdana"/>
                <a:cs typeface="Verdana"/>
              </a:rPr>
              <a:t>Payment</a:t>
            </a:r>
            <a:r>
              <a:rPr sz="1403" b="1" spc="-47" dirty="0">
                <a:latin typeface="Verdana"/>
                <a:cs typeface="Verdana"/>
              </a:rPr>
              <a:t> </a:t>
            </a:r>
            <a:r>
              <a:rPr sz="1403" b="1" dirty="0">
                <a:latin typeface="Verdana"/>
                <a:cs typeface="Verdana"/>
              </a:rPr>
              <a:t>on</a:t>
            </a:r>
            <a:r>
              <a:rPr sz="1403" b="1" spc="-47" dirty="0">
                <a:latin typeface="Verdana"/>
                <a:cs typeface="Verdana"/>
              </a:rPr>
              <a:t> </a:t>
            </a:r>
            <a:r>
              <a:rPr sz="1403" b="1" dirty="0">
                <a:latin typeface="Verdana"/>
                <a:cs typeface="Verdana"/>
              </a:rPr>
              <a:t>import</a:t>
            </a:r>
            <a:r>
              <a:rPr sz="1403" b="1" spc="-47" dirty="0">
                <a:latin typeface="Verdana"/>
                <a:cs typeface="Verdana"/>
              </a:rPr>
              <a:t> </a:t>
            </a:r>
            <a:r>
              <a:rPr sz="1403" b="1" dirty="0">
                <a:latin typeface="Verdana"/>
                <a:cs typeface="Verdana"/>
              </a:rPr>
              <a:t>of</a:t>
            </a:r>
            <a:r>
              <a:rPr sz="1403" b="1" spc="-47" dirty="0">
                <a:latin typeface="Verdana"/>
                <a:cs typeface="Verdana"/>
              </a:rPr>
              <a:t> </a:t>
            </a:r>
            <a:r>
              <a:rPr sz="1403" b="1" dirty="0">
                <a:latin typeface="Verdana"/>
                <a:cs typeface="Verdana"/>
              </a:rPr>
              <a:t>Capital</a:t>
            </a:r>
            <a:r>
              <a:rPr sz="1403" b="1" spc="-47" dirty="0">
                <a:latin typeface="Verdana"/>
                <a:cs typeface="Verdana"/>
              </a:rPr>
              <a:t> </a:t>
            </a:r>
            <a:r>
              <a:rPr sz="1403" b="1" dirty="0">
                <a:latin typeface="Verdana"/>
                <a:cs typeface="Verdana"/>
              </a:rPr>
              <a:t>Goods</a:t>
            </a:r>
            <a:r>
              <a:rPr sz="1403" b="1" spc="-47" dirty="0">
                <a:latin typeface="Verdana"/>
                <a:cs typeface="Verdana"/>
              </a:rPr>
              <a:t> </a:t>
            </a:r>
            <a:r>
              <a:rPr sz="1403" b="1" dirty="0">
                <a:latin typeface="Verdana"/>
                <a:cs typeface="Verdana"/>
              </a:rPr>
              <a:t>&amp;</a:t>
            </a:r>
            <a:r>
              <a:rPr sz="1403" b="1" spc="-47" dirty="0">
                <a:latin typeface="Verdana"/>
                <a:cs typeface="Verdana"/>
              </a:rPr>
              <a:t> </a:t>
            </a:r>
            <a:r>
              <a:rPr sz="1403" b="1" spc="-16" dirty="0">
                <a:latin typeface="Verdana"/>
                <a:cs typeface="Verdana"/>
              </a:rPr>
              <a:t>Inputs</a:t>
            </a:r>
            <a:endParaRPr sz="1403">
              <a:latin typeface="Verdana"/>
              <a:cs typeface="Verdana"/>
            </a:endParaRPr>
          </a:p>
          <a:p>
            <a:pPr marL="399997" marR="568313" indent="-240592">
              <a:spcBef>
                <a:spcPts val="460"/>
              </a:spcBef>
              <a:buFont typeface="Arial MT"/>
              <a:buChar char="•"/>
              <a:tabLst>
                <a:tab pos="399997" algn="l"/>
              </a:tabLst>
            </a:pPr>
            <a:r>
              <a:rPr sz="1403" dirty="0">
                <a:latin typeface="Verdana"/>
                <a:cs typeface="Verdana"/>
              </a:rPr>
              <a:t>Export</a:t>
            </a:r>
            <a:r>
              <a:rPr sz="1403" spc="-39" dirty="0">
                <a:latin typeface="Verdana"/>
                <a:cs typeface="Verdana"/>
              </a:rPr>
              <a:t> </a:t>
            </a:r>
            <a:r>
              <a:rPr sz="1403" dirty="0">
                <a:latin typeface="Verdana"/>
                <a:cs typeface="Verdana"/>
              </a:rPr>
              <a:t>of</a:t>
            </a:r>
            <a:r>
              <a:rPr sz="1403" spc="-39" dirty="0">
                <a:latin typeface="Verdana"/>
                <a:cs typeface="Verdana"/>
              </a:rPr>
              <a:t> </a:t>
            </a:r>
            <a:r>
              <a:rPr sz="1403" dirty="0">
                <a:latin typeface="Verdana"/>
                <a:cs typeface="Verdana"/>
              </a:rPr>
              <a:t>FG</a:t>
            </a:r>
            <a:r>
              <a:rPr sz="1403" spc="-39" dirty="0">
                <a:latin typeface="Verdana"/>
                <a:cs typeface="Verdana"/>
              </a:rPr>
              <a:t> </a:t>
            </a:r>
            <a:r>
              <a:rPr sz="1403" dirty="0">
                <a:latin typeface="Verdana"/>
                <a:cs typeface="Verdana"/>
              </a:rPr>
              <a:t>…..GST</a:t>
            </a:r>
            <a:r>
              <a:rPr sz="1403" spc="-39" dirty="0">
                <a:latin typeface="Verdana"/>
                <a:cs typeface="Verdana"/>
              </a:rPr>
              <a:t> </a:t>
            </a:r>
            <a:r>
              <a:rPr sz="1403" dirty="0">
                <a:latin typeface="Verdana"/>
                <a:cs typeface="Verdana"/>
              </a:rPr>
              <a:t>Refund</a:t>
            </a:r>
            <a:r>
              <a:rPr sz="1403" spc="-39" dirty="0">
                <a:latin typeface="Verdana"/>
                <a:cs typeface="Verdana"/>
              </a:rPr>
              <a:t> </a:t>
            </a:r>
            <a:r>
              <a:rPr sz="1403" dirty="0">
                <a:latin typeface="Verdana"/>
                <a:cs typeface="Verdana"/>
              </a:rPr>
              <a:t>on</a:t>
            </a:r>
            <a:r>
              <a:rPr sz="1403" spc="-39" dirty="0">
                <a:latin typeface="Verdana"/>
                <a:cs typeface="Verdana"/>
              </a:rPr>
              <a:t> </a:t>
            </a:r>
            <a:r>
              <a:rPr sz="1403" spc="-16" dirty="0">
                <a:latin typeface="Verdana"/>
                <a:cs typeface="Verdana"/>
              </a:rPr>
              <a:t>procurement</a:t>
            </a:r>
            <a:r>
              <a:rPr sz="1403" spc="-39" dirty="0">
                <a:latin typeface="Verdana"/>
                <a:cs typeface="Verdana"/>
              </a:rPr>
              <a:t> </a:t>
            </a:r>
            <a:r>
              <a:rPr sz="1403" dirty="0">
                <a:latin typeface="Verdana"/>
                <a:cs typeface="Verdana"/>
              </a:rPr>
              <a:t>&amp;</a:t>
            </a:r>
            <a:r>
              <a:rPr sz="1403" spc="-39" dirty="0">
                <a:latin typeface="Verdana"/>
                <a:cs typeface="Verdana"/>
              </a:rPr>
              <a:t> </a:t>
            </a:r>
            <a:r>
              <a:rPr sz="1403" spc="-16" dirty="0">
                <a:latin typeface="Verdana"/>
                <a:cs typeface="Verdana"/>
              </a:rPr>
              <a:t>drawback</a:t>
            </a:r>
            <a:r>
              <a:rPr sz="1403" spc="-39" dirty="0">
                <a:latin typeface="Verdana"/>
                <a:cs typeface="Verdana"/>
              </a:rPr>
              <a:t> on </a:t>
            </a:r>
            <a:r>
              <a:rPr sz="1403" dirty="0">
                <a:latin typeface="Verdana"/>
                <a:cs typeface="Verdana"/>
              </a:rPr>
              <a:t>Basic</a:t>
            </a:r>
            <a:r>
              <a:rPr sz="1403" spc="-94" dirty="0">
                <a:latin typeface="Verdana"/>
                <a:cs typeface="Verdana"/>
              </a:rPr>
              <a:t> </a:t>
            </a:r>
            <a:r>
              <a:rPr sz="1403" dirty="0">
                <a:latin typeface="Verdana"/>
                <a:cs typeface="Verdana"/>
              </a:rPr>
              <a:t>Customs</a:t>
            </a:r>
            <a:r>
              <a:rPr sz="1403" spc="-94" dirty="0">
                <a:latin typeface="Verdana"/>
                <a:cs typeface="Verdana"/>
              </a:rPr>
              <a:t> </a:t>
            </a:r>
            <a:r>
              <a:rPr sz="1403" spc="-31" dirty="0">
                <a:latin typeface="Verdana"/>
                <a:cs typeface="Verdana"/>
              </a:rPr>
              <a:t>Duty</a:t>
            </a:r>
            <a:endParaRPr sz="1403">
              <a:latin typeface="Verdana"/>
              <a:cs typeface="Verdana"/>
            </a:endParaRPr>
          </a:p>
          <a:p>
            <a:pPr marL="399006" indent="-239602">
              <a:spcBef>
                <a:spcPts val="468"/>
              </a:spcBef>
              <a:buFont typeface="Arial MT"/>
              <a:buChar char="•"/>
              <a:tabLst>
                <a:tab pos="399006" algn="l"/>
              </a:tabLst>
            </a:pPr>
            <a:r>
              <a:rPr sz="1403" dirty="0">
                <a:latin typeface="Verdana"/>
                <a:cs typeface="Verdana"/>
              </a:rPr>
              <a:t>Domestic</a:t>
            </a:r>
            <a:r>
              <a:rPr sz="1403" spc="-39" dirty="0">
                <a:latin typeface="Verdana"/>
                <a:cs typeface="Verdana"/>
              </a:rPr>
              <a:t> </a:t>
            </a:r>
            <a:r>
              <a:rPr sz="1403" spc="-16" dirty="0">
                <a:latin typeface="Verdana"/>
                <a:cs typeface="Verdana"/>
              </a:rPr>
              <a:t>supplies…..</a:t>
            </a:r>
            <a:r>
              <a:rPr sz="1403" spc="-31" dirty="0">
                <a:latin typeface="Verdana"/>
                <a:cs typeface="Verdana"/>
              </a:rPr>
              <a:t> </a:t>
            </a:r>
            <a:r>
              <a:rPr sz="1403" dirty="0">
                <a:latin typeface="Verdana"/>
                <a:cs typeface="Verdana"/>
              </a:rPr>
              <a:t>Credit</a:t>
            </a:r>
            <a:r>
              <a:rPr sz="1403" spc="-39" dirty="0">
                <a:latin typeface="Verdana"/>
                <a:cs typeface="Verdana"/>
              </a:rPr>
              <a:t> </a:t>
            </a:r>
            <a:r>
              <a:rPr sz="1403" dirty="0">
                <a:latin typeface="Verdana"/>
                <a:cs typeface="Verdana"/>
              </a:rPr>
              <a:t>of</a:t>
            </a:r>
            <a:r>
              <a:rPr sz="1403" spc="-31" dirty="0">
                <a:latin typeface="Verdana"/>
                <a:cs typeface="Verdana"/>
              </a:rPr>
              <a:t> </a:t>
            </a:r>
            <a:r>
              <a:rPr sz="1403" dirty="0">
                <a:latin typeface="Verdana"/>
                <a:cs typeface="Verdana"/>
              </a:rPr>
              <a:t>GST</a:t>
            </a:r>
            <a:r>
              <a:rPr sz="1403" spc="-39" dirty="0">
                <a:latin typeface="Verdana"/>
                <a:cs typeface="Verdana"/>
              </a:rPr>
              <a:t> </a:t>
            </a:r>
            <a:r>
              <a:rPr sz="1403" dirty="0">
                <a:latin typeface="Verdana"/>
                <a:cs typeface="Verdana"/>
              </a:rPr>
              <a:t>paid</a:t>
            </a:r>
            <a:r>
              <a:rPr sz="1403" spc="-31" dirty="0">
                <a:latin typeface="Verdana"/>
                <a:cs typeface="Verdana"/>
              </a:rPr>
              <a:t> </a:t>
            </a:r>
            <a:r>
              <a:rPr sz="1403" dirty="0">
                <a:latin typeface="Verdana"/>
                <a:cs typeface="Verdana"/>
              </a:rPr>
              <a:t>on</a:t>
            </a:r>
            <a:r>
              <a:rPr sz="1403" spc="-31" dirty="0">
                <a:latin typeface="Verdana"/>
                <a:cs typeface="Verdana"/>
              </a:rPr>
              <a:t> </a:t>
            </a:r>
            <a:r>
              <a:rPr sz="1403" spc="-16" dirty="0">
                <a:latin typeface="Verdana"/>
                <a:cs typeface="Verdana"/>
              </a:rPr>
              <a:t>procurement</a:t>
            </a:r>
            <a:endParaRPr sz="1403">
              <a:latin typeface="Verdana"/>
              <a:cs typeface="Verdana"/>
            </a:endParaRPr>
          </a:p>
        </p:txBody>
      </p:sp>
      <p:sp>
        <p:nvSpPr>
          <p:cNvPr id="77" name="object 77"/>
          <p:cNvSpPr txBox="1"/>
          <p:nvPr/>
        </p:nvSpPr>
        <p:spPr>
          <a:xfrm>
            <a:off x="11315804" y="5090445"/>
            <a:ext cx="1904992" cy="739808"/>
          </a:xfrm>
          <a:prstGeom prst="rect">
            <a:avLst/>
          </a:prstGeom>
        </p:spPr>
        <p:txBody>
          <a:bodyPr vert="horz" wrap="square" lIns="0" tIns="19802" rIns="0" bIns="0" rtlCol="0">
            <a:spAutoFit/>
          </a:bodyPr>
          <a:lstStyle/>
          <a:p>
            <a:pPr marL="19802" marR="7921">
              <a:spcBef>
                <a:spcPts val="156"/>
              </a:spcBef>
            </a:pPr>
            <a:r>
              <a:rPr sz="1559" b="1" dirty="0">
                <a:latin typeface="Verdana"/>
                <a:cs typeface="Verdana"/>
              </a:rPr>
              <a:t>Payment</a:t>
            </a:r>
            <a:r>
              <a:rPr sz="1559" b="1" spc="-109" dirty="0">
                <a:latin typeface="Verdana"/>
                <a:cs typeface="Verdana"/>
              </a:rPr>
              <a:t> </a:t>
            </a:r>
            <a:r>
              <a:rPr sz="1559" b="1" spc="-39" dirty="0">
                <a:latin typeface="Verdana"/>
                <a:cs typeface="Verdana"/>
              </a:rPr>
              <a:t>of </a:t>
            </a:r>
            <a:r>
              <a:rPr sz="1559" b="1" dirty="0">
                <a:latin typeface="Verdana"/>
                <a:cs typeface="Verdana"/>
              </a:rPr>
              <a:t>Customs</a:t>
            </a:r>
            <a:r>
              <a:rPr sz="1559" b="1" spc="-39" dirty="0">
                <a:latin typeface="Verdana"/>
                <a:cs typeface="Verdana"/>
              </a:rPr>
              <a:t> </a:t>
            </a:r>
            <a:r>
              <a:rPr sz="1559" b="1" dirty="0">
                <a:latin typeface="Verdana"/>
                <a:cs typeface="Verdana"/>
              </a:rPr>
              <a:t>duty</a:t>
            </a:r>
            <a:r>
              <a:rPr sz="1559" b="1" spc="-39" dirty="0">
                <a:latin typeface="Verdana"/>
                <a:cs typeface="Verdana"/>
              </a:rPr>
              <a:t> on </a:t>
            </a:r>
            <a:r>
              <a:rPr sz="1559" b="1" spc="-16" dirty="0">
                <a:latin typeface="Verdana"/>
                <a:cs typeface="Verdana"/>
              </a:rPr>
              <a:t>import</a:t>
            </a:r>
            <a:endParaRPr sz="1559">
              <a:latin typeface="Verdana"/>
              <a:cs typeface="Verdana"/>
            </a:endParaRPr>
          </a:p>
        </p:txBody>
      </p:sp>
      <p:sp>
        <p:nvSpPr>
          <p:cNvPr id="78" name="Rectangle 77">
            <a:extLst>
              <a:ext uri="{FF2B5EF4-FFF2-40B4-BE49-F238E27FC236}">
                <a16:creationId xmlns:a16="http://schemas.microsoft.com/office/drawing/2014/main" id="{D9171C69-34BD-0E81-45D4-CA4733082174}"/>
              </a:ext>
            </a:extLst>
          </p:cNvPr>
          <p:cNvSpPr/>
          <p:nvPr/>
        </p:nvSpPr>
        <p:spPr>
          <a:xfrm>
            <a:off x="0" y="-1"/>
            <a:ext cx="19010313" cy="2975751"/>
          </a:xfrm>
          <a:prstGeom prst="rect">
            <a:avLst/>
          </a:prstGeom>
          <a:solidFill>
            <a:srgbClr val="10173A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/>
              <a:t>Comparison</a:t>
            </a:r>
            <a:r>
              <a:rPr lang="en-US" sz="4800" spc="-90" dirty="0"/>
              <a:t> </a:t>
            </a:r>
            <a:r>
              <a:rPr lang="en-US" sz="4800" dirty="0"/>
              <a:t>of</a:t>
            </a:r>
            <a:r>
              <a:rPr lang="en-US" sz="4800" spc="-85" dirty="0"/>
              <a:t> </a:t>
            </a:r>
            <a:r>
              <a:rPr lang="en-US" sz="4800" dirty="0"/>
              <a:t>In</a:t>
            </a:r>
            <a:r>
              <a:rPr lang="en-US" sz="4800" spc="-85" dirty="0"/>
              <a:t> </a:t>
            </a:r>
            <a:r>
              <a:rPr lang="en-US" sz="4800" dirty="0"/>
              <a:t>Bond</a:t>
            </a:r>
            <a:r>
              <a:rPr lang="en-US" sz="4800" spc="-85" dirty="0"/>
              <a:t> </a:t>
            </a:r>
            <a:r>
              <a:rPr lang="en-US" sz="4800" spc="-10" dirty="0"/>
              <a:t>Manufacturing</a:t>
            </a:r>
            <a:r>
              <a:rPr lang="en-US" sz="4800" spc="-85" dirty="0"/>
              <a:t> </a:t>
            </a:r>
            <a:r>
              <a:rPr lang="en-US" sz="4800" dirty="0"/>
              <a:t>vs</a:t>
            </a:r>
            <a:r>
              <a:rPr lang="en-US" sz="4800" spc="-85" dirty="0"/>
              <a:t> </a:t>
            </a:r>
            <a:r>
              <a:rPr lang="en-US" sz="4800" spc="-25" dirty="0"/>
              <a:t>DTA </a:t>
            </a:r>
            <a:r>
              <a:rPr lang="en-US" sz="4800" spc="-10" dirty="0"/>
              <a:t>Manufacturing</a:t>
            </a:r>
            <a:endParaRPr lang="en-IN" sz="4800" dirty="0"/>
          </a:p>
        </p:txBody>
      </p:sp>
      <p:pic>
        <p:nvPicPr>
          <p:cNvPr id="79" name="Picture 78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2BB745DE-5017-C5EA-1B31-5954D2A1CF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49000"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51111" y="-433856"/>
            <a:ext cx="4449023" cy="397174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73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60CCFB-1AF3-DA89-67F3-F74A979A84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white letter on a black background&#10;&#10;Description automatically generated">
            <a:extLst>
              <a:ext uri="{FF2B5EF4-FFF2-40B4-BE49-F238E27FC236}">
                <a16:creationId xmlns:a16="http://schemas.microsoft.com/office/drawing/2014/main" id="{A322E613-5403-471B-DFD2-24DB0A93A293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1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2156" y="1917700"/>
            <a:ext cx="11601684" cy="10357102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87A8670-1C32-CED3-F555-F65F22BED064}"/>
              </a:ext>
            </a:extLst>
          </p:cNvPr>
          <p:cNvGrpSpPr/>
          <p:nvPr/>
        </p:nvGrpSpPr>
        <p:grpSpPr>
          <a:xfrm>
            <a:off x="1190745" y="283969"/>
            <a:ext cx="16239211" cy="4453130"/>
            <a:chOff x="523573" y="2136986"/>
            <a:chExt cx="5688000" cy="2905971"/>
          </a:xfrm>
        </p:grpSpPr>
        <p:sp>
          <p:nvSpPr>
            <p:cNvPr id="3" name="TextBox 3">
              <a:extLst>
                <a:ext uri="{FF2B5EF4-FFF2-40B4-BE49-F238E27FC236}">
                  <a16:creationId xmlns:a16="http://schemas.microsoft.com/office/drawing/2014/main" id="{DD64E102-D0CD-343E-AA6B-FF0461D60C1C}"/>
                </a:ext>
              </a:extLst>
            </p:cNvPr>
            <p:cNvSpPr txBox="1"/>
            <p:nvPr/>
          </p:nvSpPr>
          <p:spPr>
            <a:xfrm>
              <a:off x="556846" y="2136986"/>
              <a:ext cx="5418083" cy="156471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23394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6AC6AC"/>
                </a:solidFill>
                <a:effectLst/>
                <a:uLnTx/>
                <a:uFillTx/>
                <a:latin typeface="Codec Pro Bold"/>
                <a:ea typeface="Codec Pro Bold"/>
                <a:cs typeface="Codec Pro Bold"/>
                <a:sym typeface="Codec Pro Bold"/>
              </a:endParaRPr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B7334367-AC7E-42DD-8B5F-A2A3AE490E87}"/>
                </a:ext>
              </a:extLst>
            </p:cNvPr>
            <p:cNvSpPr txBox="1"/>
            <p:nvPr/>
          </p:nvSpPr>
          <p:spPr>
            <a:xfrm>
              <a:off x="523573" y="2788946"/>
              <a:ext cx="5688000" cy="22540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dec Pro Bold"/>
                <a:ea typeface="Codec Pro Bold"/>
                <a:cs typeface="Codec Pro Bold"/>
                <a:sym typeface="Codec Pro Bold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dec Pro Bold"/>
                <a:ea typeface="Codec Pro Bold"/>
                <a:cs typeface="Codec Pro Bold"/>
                <a:sym typeface="Codec Pro Bold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2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Codec Pro Bold"/>
                <a:cs typeface="Arial" panose="020B0604020202020204" pitchFamily="34" charset="0"/>
                <a:sym typeface="Codec Pro Bold"/>
              </a:endParaRPr>
            </a:p>
          </p:txBody>
        </p:sp>
      </p:grpSp>
      <p:grpSp>
        <p:nvGrpSpPr>
          <p:cNvPr id="5" name="Group 5">
            <a:extLst>
              <a:ext uri="{FF2B5EF4-FFF2-40B4-BE49-F238E27FC236}">
                <a16:creationId xmlns:a16="http://schemas.microsoft.com/office/drawing/2014/main" id="{B90ACFE5-93BC-22BB-9D9F-DC30885B7F41}"/>
              </a:ext>
            </a:extLst>
          </p:cNvPr>
          <p:cNvGrpSpPr/>
          <p:nvPr/>
        </p:nvGrpSpPr>
        <p:grpSpPr>
          <a:xfrm>
            <a:off x="12632411" y="751940"/>
            <a:ext cx="4121926" cy="2443877"/>
            <a:chOff x="0" y="0"/>
            <a:chExt cx="2184593" cy="1295239"/>
          </a:xfrm>
        </p:grpSpPr>
        <p:sp>
          <p:nvSpPr>
            <p:cNvPr id="7" name="TextBox 7">
              <a:extLst>
                <a:ext uri="{FF2B5EF4-FFF2-40B4-BE49-F238E27FC236}">
                  <a16:creationId xmlns:a16="http://schemas.microsoft.com/office/drawing/2014/main" id="{AA0B62CA-6761-78C2-4ED5-D23D9CFB8437}"/>
                </a:ext>
              </a:extLst>
            </p:cNvPr>
            <p:cNvSpPr txBox="1"/>
            <p:nvPr/>
          </p:nvSpPr>
          <p:spPr>
            <a:xfrm>
              <a:off x="0" y="0"/>
              <a:ext cx="1710158" cy="2039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500" b="0" i="0" u="none" strike="noStrike" kern="1200" cap="none" spc="-3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DM Sans Bold"/>
                <a:ea typeface="DM Sans Bold"/>
                <a:cs typeface="DM Sans Bold"/>
                <a:sym typeface="DM Sans Bold"/>
              </a:endParaRPr>
            </a:p>
          </p:txBody>
        </p:sp>
        <p:sp>
          <p:nvSpPr>
            <p:cNvPr id="8" name="TextBox 8">
              <a:extLst>
                <a:ext uri="{FF2B5EF4-FFF2-40B4-BE49-F238E27FC236}">
                  <a16:creationId xmlns:a16="http://schemas.microsoft.com/office/drawing/2014/main" id="{54DBADDA-4565-0509-48A9-72E5F155AF97}"/>
                </a:ext>
              </a:extLst>
            </p:cNvPr>
            <p:cNvSpPr txBox="1"/>
            <p:nvPr/>
          </p:nvSpPr>
          <p:spPr>
            <a:xfrm>
              <a:off x="54541" y="883566"/>
              <a:ext cx="2130052" cy="4116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640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000" b="0" i="0" u="none" strike="noStrike" kern="1200" cap="none" spc="-141" normalizeH="0" baseline="0" noProof="0" dirty="0">
                <a:ln>
                  <a:noFill/>
                </a:ln>
                <a:solidFill>
                  <a:srgbClr val="6AC6AC"/>
                </a:solidFill>
                <a:effectLst/>
                <a:uLnTx/>
                <a:uFillTx/>
                <a:latin typeface="DM Sans"/>
                <a:ea typeface="DM Sans"/>
                <a:cs typeface="DM Sans"/>
                <a:sym typeface="DM Sans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8938BCD8-4FFB-7DC3-33BC-55F8B8D497A6}"/>
              </a:ext>
            </a:extLst>
          </p:cNvPr>
          <p:cNvSpPr txBox="1"/>
          <p:nvPr/>
        </p:nvSpPr>
        <p:spPr>
          <a:xfrm>
            <a:off x="188912" y="2387289"/>
            <a:ext cx="19010313" cy="2418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dec Pro Bold" panose="020B0604020202020204" charset="0"/>
                <a:ea typeface="+mn-ea"/>
                <a:cs typeface="+mn-cs"/>
              </a:rPr>
              <a:t>How it  has been Done?</a:t>
            </a:r>
            <a:endParaRPr kumimoji="0" lang="en-IN" sz="5500" b="0" i="1" u="none" strike="noStrike" kern="1200" cap="none" spc="0" normalizeH="0" baseline="0" noProof="0" dirty="0">
              <a:ln>
                <a:noFill/>
              </a:ln>
              <a:solidFill>
                <a:srgbClr val="6AC6AC"/>
              </a:solidFill>
              <a:effectLst/>
              <a:uLnTx/>
              <a:uFillTx/>
              <a:latin typeface="Codec Pro Bold" panose="020B0604020202020204" charset="0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DC92C37-2B85-882E-76C8-0453907E763C}"/>
              </a:ext>
            </a:extLst>
          </p:cNvPr>
          <p:cNvSpPr txBox="1"/>
          <p:nvPr/>
        </p:nvSpPr>
        <p:spPr>
          <a:xfrm>
            <a:off x="-19844" y="4681266"/>
            <a:ext cx="19010313" cy="2418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800" i="1" dirty="0">
                <a:solidFill>
                  <a:srgbClr val="6AC6AC"/>
                </a:solidFill>
                <a:latin typeface="Codec Pro Bold" panose="020B0604020202020204" charset="0"/>
              </a:rPr>
              <a:t>The Warehousing </a:t>
            </a:r>
            <a:endParaRPr kumimoji="0" lang="en-IN" sz="5500" b="0" i="1" u="none" strike="noStrike" kern="1200" cap="none" spc="0" normalizeH="0" baseline="0" noProof="0" dirty="0">
              <a:ln>
                <a:noFill/>
              </a:ln>
              <a:solidFill>
                <a:srgbClr val="6AC6AC"/>
              </a:solidFill>
              <a:effectLst/>
              <a:uLnTx/>
              <a:uFillTx/>
              <a:latin typeface="Codec Pro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93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4021</TotalTime>
  <Words>3615</Words>
  <Application>Microsoft Office PowerPoint</Application>
  <PresentationFormat>Custom</PresentationFormat>
  <Paragraphs>410</Paragraphs>
  <Slides>36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Comparison of In Bond Manufacturing vs DTA Manufacturing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Warehoused Goods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Minimalist Modern Project Proposal</dc:title>
  <dc:creator>Punit</dc:creator>
  <cp:lastModifiedBy>CA Punit Prajapati</cp:lastModifiedBy>
  <cp:revision>9</cp:revision>
  <dcterms:created xsi:type="dcterms:W3CDTF">2006-08-16T00:00:00Z</dcterms:created>
  <dcterms:modified xsi:type="dcterms:W3CDTF">2025-05-24T05:16:05Z</dcterms:modified>
  <dc:identifier>DAGLRvwJhP4</dc:identifier>
</cp:coreProperties>
</file>