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99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10" r:id="rId60"/>
    <p:sldId id="311" r:id="rId61"/>
    <p:sldId id="312" r:id="rId62"/>
    <p:sldId id="27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8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2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92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1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5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2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2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9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4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5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43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9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2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41EA1E-CED2-4DE6-8BAA-BD8959DEB3B3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34A56-EB12-4977-85E1-C8AD1C807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5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9EBA-B2CB-4095-92BB-284F26C16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Planning, IRAC, LFAR   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2F3AB3-2FFC-4AF4-BEAA-D78933A94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CA Abhijit Sanzgiri</a:t>
            </a:r>
          </a:p>
        </p:txBody>
      </p:sp>
    </p:spTree>
    <p:extLst>
      <p:ext uri="{BB962C8B-B14F-4D97-AF65-F5344CB8AC3E}">
        <p14:creationId xmlns:p14="http://schemas.microsoft.com/office/powerpoint/2010/main" val="232030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57474-AA19-1366-CEEE-88DA5000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Standards of 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96220-CD69-1EF8-576E-BC268A133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We know &amp; yet we don’t know </a:t>
            </a:r>
          </a:p>
          <a:p>
            <a:r>
              <a:rPr lang="en-IN" dirty="0"/>
              <a:t>We have done but not a structured documentation </a:t>
            </a:r>
          </a:p>
          <a:p>
            <a:r>
              <a:rPr lang="en-IN" dirty="0"/>
              <a:t>When was it that we really read it the last time formally </a:t>
            </a:r>
          </a:p>
          <a:p>
            <a:r>
              <a:rPr lang="en-IN" dirty="0"/>
              <a:t>Do we have a SA checklist / Template</a:t>
            </a:r>
          </a:p>
          <a:p>
            <a:r>
              <a:rPr lang="en-IN" dirty="0"/>
              <a:t>Non compliance is mis-conduct</a:t>
            </a:r>
          </a:p>
          <a:p>
            <a:r>
              <a:rPr lang="en-IN" dirty="0"/>
              <a:t>Comprehensive guidance for all situations </a:t>
            </a:r>
          </a:p>
          <a:p>
            <a:r>
              <a:rPr lang="en-IN" dirty="0"/>
              <a:t>Audit Manager / Engagement, Review &amp; Signing Partner  </a:t>
            </a:r>
          </a:p>
        </p:txBody>
      </p:sp>
    </p:spTree>
    <p:extLst>
      <p:ext uri="{BB962C8B-B14F-4D97-AF65-F5344CB8AC3E}">
        <p14:creationId xmlns:p14="http://schemas.microsoft.com/office/powerpoint/2010/main" val="42053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18264-319E-640A-EC28-9AF77763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audit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2BC79-24DF-82B6-13CF-6429DD9C4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Assumptions as the mother of all goof ups</a:t>
            </a:r>
          </a:p>
          <a:p>
            <a:r>
              <a:rPr lang="en-IN" dirty="0"/>
              <a:t>Copy paste</a:t>
            </a:r>
          </a:p>
          <a:p>
            <a:r>
              <a:rPr lang="en-IN" dirty="0"/>
              <a:t>Familiarity,  Over confidence, Balancing scepticism</a:t>
            </a:r>
          </a:p>
          <a:p>
            <a:r>
              <a:rPr lang="en-IN" dirty="0"/>
              <a:t>Being trained &amp; updated - CPE for the numbers </a:t>
            </a:r>
          </a:p>
          <a:p>
            <a:r>
              <a:rPr lang="en-IN" dirty="0"/>
              <a:t>Doing something for the letter &amp; not for &amp; in the spirit</a:t>
            </a:r>
          </a:p>
          <a:p>
            <a:r>
              <a:rPr lang="en-IN" dirty="0"/>
              <a:t>SQC is the precursor to all SAs - what does quality mean to us </a:t>
            </a:r>
          </a:p>
        </p:txBody>
      </p:sp>
    </p:spTree>
    <p:extLst>
      <p:ext uri="{BB962C8B-B14F-4D97-AF65-F5344CB8AC3E}">
        <p14:creationId xmlns:p14="http://schemas.microsoft.com/office/powerpoint/2010/main" val="190244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F34A1-BDE4-4417-8BE5-59906144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40581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Audit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CA662-9086-4F2F-865C-C0BAF7A04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Transaction testing</a:t>
            </a:r>
          </a:p>
          <a:p>
            <a:r>
              <a:rPr lang="en-IN" dirty="0"/>
              <a:t>Process Walk throughs - Documenting</a:t>
            </a:r>
          </a:p>
          <a:p>
            <a:r>
              <a:rPr lang="en-IN" dirty="0"/>
              <a:t>Risk assessments</a:t>
            </a:r>
          </a:p>
          <a:p>
            <a:r>
              <a:rPr lang="en-IN" dirty="0"/>
              <a:t>Control Testing</a:t>
            </a:r>
          </a:p>
          <a:p>
            <a:r>
              <a:rPr lang="en-IN" dirty="0"/>
              <a:t>Gap analysis</a:t>
            </a:r>
          </a:p>
          <a:p>
            <a:r>
              <a:rPr lang="en-IN" dirty="0"/>
              <a:t>Inquire - Discuss - Test - Analyse - Confirm - Report</a:t>
            </a:r>
          </a:p>
          <a:p>
            <a:endParaRPr lang="en-IN" dirty="0"/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89320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878D76-B95D-4009-A598-152241E6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83026"/>
            <a:ext cx="8935277" cy="4359965"/>
          </a:xfrm>
        </p:spPr>
        <p:txBody>
          <a:bodyPr>
            <a:normAutofit lnSpcReduction="10000"/>
          </a:bodyPr>
          <a:lstStyle/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Appetite - Ambition / Tolerance</a:t>
            </a:r>
          </a:p>
          <a:p>
            <a:pPr marL="0" indent="0">
              <a:buNone/>
            </a:pPr>
            <a:r>
              <a:rPr lang="en-IN" dirty="0"/>
              <a:t>  Value &amp; Volume at risk</a:t>
            </a:r>
          </a:p>
          <a:p>
            <a:pPr marL="0" indent="0">
              <a:buNone/>
            </a:pPr>
            <a:r>
              <a:rPr lang="en-IN" dirty="0"/>
              <a:t>  Matrix - Probability &amp; Impact</a:t>
            </a:r>
          </a:p>
          <a:p>
            <a:pPr marL="0" indent="0">
              <a:buNone/>
            </a:pPr>
            <a:r>
              <a:rPr lang="en-IN" dirty="0"/>
              <a:t>  Identify, assess, evaluate, measure, monitor &amp; report</a:t>
            </a:r>
          </a:p>
          <a:p>
            <a:pPr marL="0" indent="0">
              <a:buNone/>
            </a:pPr>
            <a:r>
              <a:rPr lang="en-IN" dirty="0"/>
              <a:t>  TARA - transfer, avoid, reduce, accept</a:t>
            </a:r>
          </a:p>
          <a:p>
            <a:pPr marL="0" indent="0">
              <a:buNone/>
            </a:pPr>
            <a:r>
              <a:rPr lang="en-IN" dirty="0"/>
              <a:t>  Frameworks - COSO / ISO / Risk maturity curve / AQMM</a:t>
            </a:r>
          </a:p>
          <a:p>
            <a:pPr marL="0" indent="0">
              <a:buNone/>
            </a:pPr>
            <a:r>
              <a:rPr lang="en-IN" dirty="0"/>
              <a:t>  Types of risks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4967DFB-5290-451D-BED2-21757DB4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/>
              <a:t>Risk Clarity</a:t>
            </a:r>
          </a:p>
        </p:txBody>
      </p:sp>
    </p:spTree>
    <p:extLst>
      <p:ext uri="{BB962C8B-B14F-4D97-AF65-F5344CB8AC3E}">
        <p14:creationId xmlns:p14="http://schemas.microsoft.com/office/powerpoint/2010/main" val="320606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11D89-0DF8-4F05-AFDB-36D0E056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Control Clarity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6BAFA-8667-42E2-B8BB-FB380854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Design vs Implementation</a:t>
            </a:r>
          </a:p>
          <a:p>
            <a:r>
              <a:rPr lang="en-IN" dirty="0"/>
              <a:t>Operating effectiveness</a:t>
            </a:r>
          </a:p>
          <a:p>
            <a:r>
              <a:rPr lang="en-IN" dirty="0"/>
              <a:t>Manual vs Automated</a:t>
            </a:r>
          </a:p>
          <a:p>
            <a:r>
              <a:rPr lang="en-IN" dirty="0"/>
              <a:t>Reactive vs Proactive</a:t>
            </a:r>
          </a:p>
          <a:p>
            <a:r>
              <a:rPr lang="en-IN" dirty="0"/>
              <a:t>Collaborative, corrective &amp; deterrent</a:t>
            </a:r>
          </a:p>
          <a:p>
            <a:r>
              <a:rPr lang="en-IN" dirty="0"/>
              <a:t>Types of Controls</a:t>
            </a:r>
          </a:p>
        </p:txBody>
      </p:sp>
    </p:spTree>
    <p:extLst>
      <p:ext uri="{BB962C8B-B14F-4D97-AF65-F5344CB8AC3E}">
        <p14:creationId xmlns:p14="http://schemas.microsoft.com/office/powerpoint/2010/main" val="216699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asked for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3901"/>
            <a:ext cx="9601196" cy="3702200"/>
          </a:xfrm>
        </p:spPr>
        <p:txBody>
          <a:bodyPr/>
          <a:lstStyle/>
          <a:p>
            <a:r>
              <a:rPr lang="en-US" dirty="0" smtClean="0"/>
              <a:t>Funded &amp; Non Funded </a:t>
            </a:r>
          </a:p>
          <a:p>
            <a:r>
              <a:rPr lang="en-US" dirty="0" smtClean="0"/>
              <a:t>Wholesale, Retail &amp; Product - Industry wise</a:t>
            </a:r>
          </a:p>
          <a:p>
            <a:r>
              <a:rPr lang="en-US" dirty="0" smtClean="0"/>
              <a:t>SMA wise, NPA &amp; Upgraded Standard, CRILC &amp; FMR reported</a:t>
            </a:r>
          </a:p>
          <a:p>
            <a:r>
              <a:rPr lang="en-US" dirty="0" smtClean="0"/>
              <a:t>Comments in LFAR, Concurrent &amp; Stock Audit reports</a:t>
            </a:r>
          </a:p>
          <a:p>
            <a:r>
              <a:rPr lang="en-US" dirty="0" smtClean="0"/>
              <a:t>Consortium, Multiple Banking</a:t>
            </a:r>
          </a:p>
          <a:p>
            <a:r>
              <a:rPr lang="en-US" dirty="0" smtClean="0"/>
              <a:t>Take over, Restructured, OTS, Unsecured, Suit filed   </a:t>
            </a:r>
          </a:p>
          <a:p>
            <a:r>
              <a:rPr lang="en-US" dirty="0" smtClean="0"/>
              <a:t>Ageing wise - CY accounts (March) - Sourcing of accounts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561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Checks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7" cy="3850783"/>
          </a:xfrm>
        </p:spPr>
        <p:txBody>
          <a:bodyPr/>
          <a:lstStyle/>
          <a:p>
            <a:r>
              <a:rPr lang="en-US" dirty="0" smtClean="0"/>
              <a:t>Appraisal Robustness - Pre sanction inspections</a:t>
            </a:r>
          </a:p>
          <a:p>
            <a:r>
              <a:rPr lang="en-US" dirty="0" smtClean="0"/>
              <a:t>Audited Financials - Ratios, Notes, Qualifications</a:t>
            </a:r>
          </a:p>
          <a:p>
            <a:r>
              <a:rPr lang="en-US" dirty="0" smtClean="0"/>
              <a:t>Trend of Sales or profits</a:t>
            </a:r>
          </a:p>
          <a:p>
            <a:r>
              <a:rPr lang="en-US" dirty="0" smtClean="0"/>
              <a:t>Debt Equity, TOL/TNW, Current * Quick Ratio</a:t>
            </a:r>
          </a:p>
          <a:p>
            <a:r>
              <a:rPr lang="en-US" dirty="0" smtClean="0"/>
              <a:t>Credit Turnover </a:t>
            </a:r>
            <a:r>
              <a:rPr lang="en-US" dirty="0" err="1" smtClean="0"/>
              <a:t>vis</a:t>
            </a:r>
            <a:r>
              <a:rPr lang="en-US" dirty="0" smtClean="0"/>
              <a:t> a </a:t>
            </a:r>
            <a:r>
              <a:rPr lang="en-US" dirty="0" err="1" smtClean="0"/>
              <a:t>vis</a:t>
            </a:r>
            <a:r>
              <a:rPr lang="en-US" dirty="0" smtClean="0"/>
              <a:t> Sanctioned Limits </a:t>
            </a:r>
          </a:p>
          <a:p>
            <a:r>
              <a:rPr lang="en-US" dirty="0" smtClean="0"/>
              <a:t>Sanction letter follows appraisal note &amp; acknowledged by borrower </a:t>
            </a:r>
          </a:p>
          <a:p>
            <a:r>
              <a:rPr lang="en-US" dirty="0" smtClean="0"/>
              <a:t>Audited Financials </a:t>
            </a:r>
            <a:r>
              <a:rPr lang="en-US" dirty="0" err="1" smtClean="0"/>
              <a:t>vs</a:t>
            </a:r>
            <a:r>
              <a:rPr lang="en-US" dirty="0" smtClean="0"/>
              <a:t> 31</a:t>
            </a:r>
            <a:r>
              <a:rPr lang="en-US" baseline="30000" dirty="0" smtClean="0"/>
              <a:t>st</a:t>
            </a:r>
            <a:r>
              <a:rPr lang="en-US" dirty="0" smtClean="0"/>
              <a:t> March Stock Statement diversion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541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46986"/>
            <a:ext cx="9601198" cy="3773510"/>
          </a:xfrm>
        </p:spPr>
        <p:txBody>
          <a:bodyPr/>
          <a:lstStyle/>
          <a:p>
            <a:r>
              <a:rPr lang="en-US" dirty="0" smtClean="0"/>
              <a:t>BS / information submission (non) delays</a:t>
            </a:r>
          </a:p>
          <a:p>
            <a:r>
              <a:rPr lang="en-US" dirty="0" smtClean="0"/>
              <a:t>Poor ratios, Turnover, Related Party transactions</a:t>
            </a:r>
          </a:p>
          <a:p>
            <a:r>
              <a:rPr lang="en-US" dirty="0" smtClean="0"/>
              <a:t>Divergences in stock statements &amp; Financials</a:t>
            </a:r>
          </a:p>
          <a:p>
            <a:r>
              <a:rPr lang="en-US" dirty="0" smtClean="0"/>
              <a:t>CC not showing a churn, blocked at 90%+ </a:t>
            </a:r>
          </a:p>
          <a:p>
            <a:r>
              <a:rPr lang="en-US" dirty="0" smtClean="0"/>
              <a:t>Over dues, ad-hoc, </a:t>
            </a:r>
            <a:r>
              <a:rPr lang="en-US" dirty="0" err="1" smtClean="0"/>
              <a:t>cheque</a:t>
            </a:r>
            <a:r>
              <a:rPr lang="en-US" dirty="0" smtClean="0"/>
              <a:t> bounces, under or non insurance</a:t>
            </a:r>
          </a:p>
          <a:p>
            <a:r>
              <a:rPr lang="en-US" dirty="0" smtClean="0"/>
              <a:t>Cash transactions, tax litigations, raids &amp; delayed or non payments</a:t>
            </a:r>
          </a:p>
          <a:p>
            <a:r>
              <a:rPr lang="en-US" dirty="0" smtClean="0"/>
              <a:t>Attrition of key personnel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086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41022"/>
            <a:ext cx="9601196" cy="3637806"/>
          </a:xfrm>
        </p:spPr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-appropriation of funds (diversion, siphoning, end use)</a:t>
            </a:r>
          </a:p>
          <a:p>
            <a:r>
              <a:rPr lang="en-US" dirty="0" smtClean="0"/>
              <a:t>Manipulation of books of accounts</a:t>
            </a:r>
          </a:p>
          <a:p>
            <a:r>
              <a:rPr lang="en-US" dirty="0" smtClean="0"/>
              <a:t>Making false documents</a:t>
            </a:r>
          </a:p>
          <a:p>
            <a:r>
              <a:rPr lang="en-US" dirty="0" smtClean="0"/>
              <a:t>Wilful falsifications of any book with intent to deceive </a:t>
            </a:r>
          </a:p>
          <a:p>
            <a:r>
              <a:rPr lang="en-US" dirty="0" smtClean="0"/>
              <a:t>Any other type not covered above</a:t>
            </a:r>
          </a:p>
          <a:p>
            <a:r>
              <a:rPr lang="en-US" dirty="0" smtClean="0"/>
              <a:t>RFA - presence of 1 or more EWS </a:t>
            </a:r>
          </a:p>
          <a:p>
            <a:r>
              <a:rPr lang="en-US" dirty="0" smtClean="0"/>
              <a:t>EWS alerts, triggers, remedial actions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245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958" y="2415264"/>
            <a:ext cx="9601196" cy="3318936"/>
          </a:xfrm>
        </p:spPr>
        <p:txBody>
          <a:bodyPr/>
          <a:lstStyle/>
          <a:p>
            <a:r>
              <a:rPr lang="en-US" dirty="0" smtClean="0"/>
              <a:t>Occurrence, Detection, Classification</a:t>
            </a:r>
          </a:p>
          <a:p>
            <a:r>
              <a:rPr lang="en-US" dirty="0" smtClean="0"/>
              <a:t>Auditors to bring fraudulent transactions to notice of senior management or Audit committee of the Board</a:t>
            </a:r>
          </a:p>
          <a:p>
            <a:r>
              <a:rPr lang="en-US" dirty="0" smtClean="0"/>
              <a:t>Fraud Monitoring Framework - prevention, detection, classification, monitoring, reporting, closure &amp; withdrawal of fraud cases</a:t>
            </a:r>
          </a:p>
          <a:p>
            <a:r>
              <a:rPr lang="en-US" dirty="0" smtClean="0"/>
              <a:t>Legal audit of title deeds &amp; related title documents &gt; 5 </a:t>
            </a:r>
            <a:r>
              <a:rPr lang="en-US" dirty="0" err="1" smtClean="0"/>
              <a:t>Crores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RFA classification reported to </a:t>
            </a:r>
            <a:r>
              <a:rPr lang="en-US" smtClean="0"/>
              <a:t>CRILC within 7 days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152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3C47B-A495-BA5A-25B9-34F567CA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4D4335-6F6F-C0DF-0156-A50DB70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8900"/>
          </a:xfrm>
        </p:spPr>
        <p:txBody>
          <a:bodyPr/>
          <a:lstStyle/>
          <a:p>
            <a:r>
              <a:rPr lang="en-IN" dirty="0"/>
              <a:t>Less time &amp; a lot of work</a:t>
            </a:r>
          </a:p>
          <a:p>
            <a:r>
              <a:rPr lang="en-IN" dirty="0"/>
              <a:t>Constraints of data availability - completeness &amp; timeliness</a:t>
            </a:r>
          </a:p>
          <a:p>
            <a:r>
              <a:rPr lang="en-IN" dirty="0"/>
              <a:t>Nil - Delayed or incomplete responses</a:t>
            </a:r>
          </a:p>
          <a:p>
            <a:r>
              <a:rPr lang="en-IN" dirty="0"/>
              <a:t>People absenteeism / holidays &amp; inadequate system access </a:t>
            </a:r>
          </a:p>
          <a:p>
            <a:r>
              <a:rPr lang="en-IN" dirty="0"/>
              <a:t>Getting co-operation is a skill</a:t>
            </a:r>
          </a:p>
          <a:p>
            <a:r>
              <a:rPr lang="en-IN" dirty="0"/>
              <a:t>Each second spent is urgent &amp; important  </a:t>
            </a:r>
          </a:p>
          <a:p>
            <a:r>
              <a:rPr lang="en-IN" dirty="0"/>
              <a:t>Last 12 days &amp; no signs of appointment </a:t>
            </a:r>
          </a:p>
        </p:txBody>
      </p:sp>
    </p:spTree>
    <p:extLst>
      <p:ext uri="{BB962C8B-B14F-4D97-AF65-F5344CB8AC3E}">
        <p14:creationId xmlns:p14="http://schemas.microsoft.com/office/powerpoint/2010/main" val="2913904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IRAC norms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4107"/>
            <a:ext cx="9601198" cy="3799268"/>
          </a:xfrm>
        </p:spPr>
        <p:txBody>
          <a:bodyPr/>
          <a:lstStyle/>
          <a:p>
            <a:r>
              <a:rPr lang="en-US" dirty="0" smtClean="0"/>
              <a:t>Automation &amp; manual Intervention </a:t>
            </a:r>
          </a:p>
          <a:p>
            <a:r>
              <a:rPr lang="en-US" dirty="0" smtClean="0"/>
              <a:t>Advance EMI or prepayments</a:t>
            </a:r>
          </a:p>
          <a:p>
            <a:r>
              <a:rPr lang="en-US" dirty="0" smtClean="0"/>
              <a:t>DP or SL whichever is lower</a:t>
            </a:r>
          </a:p>
          <a:p>
            <a:r>
              <a:rPr lang="en-US" dirty="0" smtClean="0"/>
              <a:t>Overdue - due date fixed by the bank</a:t>
            </a:r>
          </a:p>
          <a:p>
            <a:r>
              <a:rPr lang="en-US" dirty="0" smtClean="0"/>
              <a:t>Interest recognized in NPA not out of credits from new / additional sanctions</a:t>
            </a:r>
          </a:p>
          <a:p>
            <a:r>
              <a:rPr lang="en-US" dirty="0" smtClean="0"/>
              <a:t>Recovery in NPAs to be appropriated uniformly &amp; consistently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578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IRAC norms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601197" cy="3715079"/>
          </a:xfrm>
        </p:spPr>
        <p:txBody>
          <a:bodyPr>
            <a:normAutofit/>
          </a:bodyPr>
          <a:lstStyle/>
          <a:p>
            <a:r>
              <a:rPr lang="en-US" dirty="0" smtClean="0"/>
              <a:t>Sub-standard - distinct loss possibility if deficiencies not corrected</a:t>
            </a:r>
          </a:p>
          <a:p>
            <a:r>
              <a:rPr lang="en-US" dirty="0" smtClean="0"/>
              <a:t>Doubtful - collection highly questionable or improbable </a:t>
            </a:r>
          </a:p>
          <a:p>
            <a:r>
              <a:rPr lang="en-US" dirty="0" smtClean="0"/>
              <a:t>Loss - uncollectible except salvage value</a:t>
            </a:r>
          </a:p>
          <a:p>
            <a:r>
              <a:rPr lang="en-US" dirty="0" smtClean="0"/>
              <a:t>Temporary Deficiencies</a:t>
            </a:r>
          </a:p>
          <a:p>
            <a:r>
              <a:rPr lang="en-US" dirty="0" smtClean="0"/>
              <a:t>Erosion in value</a:t>
            </a:r>
          </a:p>
          <a:p>
            <a:r>
              <a:rPr lang="en-US" dirty="0" smtClean="0"/>
              <a:t>Regularization at year end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Guaranteed accounts NPA exempt but income to be derecognized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3192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6780"/>
            <a:ext cx="9601196" cy="379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Facts Statements (KFS) - Undisclosed charges cannot be recovered</a:t>
            </a:r>
          </a:p>
          <a:p>
            <a:r>
              <a:rPr lang="en-US" dirty="0" smtClean="0"/>
              <a:t>Penal charges instead of penal interest </a:t>
            </a:r>
          </a:p>
          <a:p>
            <a:r>
              <a:rPr lang="en-US" dirty="0" smtClean="0"/>
              <a:t>Gold Loan rollover permitted if interest is serviced  </a:t>
            </a:r>
          </a:p>
          <a:p>
            <a:r>
              <a:rPr lang="en-US" dirty="0" smtClean="0"/>
              <a:t>All MSME loans backed by </a:t>
            </a:r>
            <a:r>
              <a:rPr lang="en-US" dirty="0" err="1" smtClean="0"/>
              <a:t>Udhyam</a:t>
            </a:r>
            <a:r>
              <a:rPr lang="en-US" dirty="0" smtClean="0"/>
              <a:t> qualify for PSL</a:t>
            </a:r>
          </a:p>
          <a:p>
            <a:r>
              <a:rPr lang="en-US" dirty="0" smtClean="0"/>
              <a:t>Diversion - Short term to long term &amp; vice –versa &amp; includes siphoning</a:t>
            </a:r>
          </a:p>
          <a:p>
            <a:r>
              <a:rPr lang="en-US" dirty="0" smtClean="0"/>
              <a:t>Wilful default - disposal of movable, immovable assets provided for </a:t>
            </a:r>
            <a:r>
              <a:rPr lang="en-US" dirty="0"/>
              <a:t>s</a:t>
            </a:r>
            <a:r>
              <a:rPr lang="en-US" dirty="0" smtClean="0"/>
              <a:t>ecuring the borrowing without the consent of the lender, siphoning &amp; diversion</a:t>
            </a:r>
          </a:p>
          <a:p>
            <a:r>
              <a:rPr lang="en-US" dirty="0" smtClean="0"/>
              <a:t>Siphoning - Utilization of funds borrowed unrelated to borrower operations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588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9EBA-B2CB-4095-92BB-284F26C16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/>
              <a:t>LFAR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2F3AB3-2FFC-4AF4-BEAA-D78933A94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4000" dirty="0"/>
              <a:t>Abhijit Sanzgiri </a:t>
            </a:r>
          </a:p>
          <a:p>
            <a:r>
              <a:rPr lang="en-IN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02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2883A-980A-4CC1-82C1-AEBB1DBC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RBI 5</a:t>
            </a:r>
            <a:r>
              <a:rPr lang="en-IN" baseline="30000" dirty="0"/>
              <a:t>th</a:t>
            </a:r>
            <a:r>
              <a:rPr lang="en-IN" dirty="0"/>
              <a:t> Sept Circular - Risk profiling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187BA-C1C1-471A-9F45-FA9B347C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Timely receipt</a:t>
            </a:r>
          </a:p>
          <a:p>
            <a:r>
              <a:rPr lang="en-IN" dirty="0"/>
              <a:t>Placed before ACB with ATR</a:t>
            </a:r>
          </a:p>
          <a:p>
            <a:r>
              <a:rPr lang="en-IN" dirty="0"/>
              <a:t>Submission within 60 days of receipt from auditors to RBIU by Bank</a:t>
            </a:r>
          </a:p>
          <a:p>
            <a:r>
              <a:rPr lang="en-IN" dirty="0"/>
              <a:t>Material additions only after prior approval of ACB</a:t>
            </a:r>
          </a:p>
          <a:p>
            <a:r>
              <a:rPr lang="en-IN" dirty="0"/>
              <a:t>Different formats for Branch auditors &amp; SCA </a:t>
            </a:r>
          </a:p>
          <a:p>
            <a:r>
              <a:rPr lang="en-IN" dirty="0"/>
              <a:t>Generalizations to specifics </a:t>
            </a:r>
          </a:p>
          <a:p>
            <a:r>
              <a:rPr lang="en-IN" dirty="0"/>
              <a:t>90% of advances to be audited – 30% reduction in audits –     </a:t>
            </a:r>
          </a:p>
        </p:txBody>
      </p:sp>
    </p:spTree>
    <p:extLst>
      <p:ext uri="{BB962C8B-B14F-4D97-AF65-F5344CB8AC3E}">
        <p14:creationId xmlns:p14="http://schemas.microsoft.com/office/powerpoint/2010/main" val="124600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2883A-980A-4CC1-82C1-AEBB1DBC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LFAR is qualitatively long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187BA-C1C1-471A-9F45-FA9B347C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Clarity on what u need to do – planning – approach </a:t>
            </a:r>
          </a:p>
          <a:p>
            <a:r>
              <a:rPr lang="en-IN" dirty="0"/>
              <a:t>Read questionnaire thoroughly</a:t>
            </a:r>
          </a:p>
          <a:p>
            <a:r>
              <a:rPr lang="en-IN" dirty="0"/>
              <a:t>What would you need from the BH – requisitions</a:t>
            </a:r>
          </a:p>
          <a:p>
            <a:r>
              <a:rPr lang="en-IN" dirty="0"/>
              <a:t>Quick follow-ups – data non receipt in toto / part</a:t>
            </a:r>
          </a:p>
          <a:p>
            <a:r>
              <a:rPr lang="en-IN" dirty="0"/>
              <a:t>Things not completely normal yet – Normal  </a:t>
            </a:r>
          </a:p>
          <a:p>
            <a:r>
              <a:rPr lang="en-IN" dirty="0"/>
              <a:t>Answer what you did &amp; how </a:t>
            </a:r>
          </a:p>
          <a:p>
            <a:r>
              <a:rPr lang="en-IN" dirty="0"/>
              <a:t>Be empathetic, practical &amp; realistic    </a:t>
            </a:r>
          </a:p>
        </p:txBody>
      </p:sp>
    </p:spTree>
    <p:extLst>
      <p:ext uri="{BB962C8B-B14F-4D97-AF65-F5344CB8AC3E}">
        <p14:creationId xmlns:p14="http://schemas.microsoft.com/office/powerpoint/2010/main" val="186667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01031-F069-42BD-A4F4-330C19F7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Yes – No era is over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4880E-6D80-43AF-97DA-CCA28D0E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Large advances – 10 Crores – Format - Transaction audit</a:t>
            </a:r>
          </a:p>
          <a:p>
            <a:r>
              <a:rPr lang="en-IN" dirty="0"/>
              <a:t>Adverse features in top 5 standard accounts</a:t>
            </a:r>
          </a:p>
          <a:p>
            <a:r>
              <a:rPr lang="en-IN" dirty="0"/>
              <a:t>Classification as SMA 0/1/2 </a:t>
            </a:r>
          </a:p>
          <a:p>
            <a:r>
              <a:rPr lang="en-IN" dirty="0"/>
              <a:t> Frauds </a:t>
            </a:r>
          </a:p>
          <a:p>
            <a:r>
              <a:rPr lang="en-IN" dirty="0"/>
              <a:t>Data integrity</a:t>
            </a:r>
          </a:p>
          <a:p>
            <a:r>
              <a:rPr lang="en-IN" dirty="0"/>
              <a:t>MIS - Exception reports</a:t>
            </a:r>
          </a:p>
          <a:p>
            <a:r>
              <a:rPr lang="en-IN" dirty="0"/>
              <a:t>Manual interventions &amp; audit trails   </a:t>
            </a:r>
          </a:p>
        </p:txBody>
      </p:sp>
    </p:spTree>
    <p:extLst>
      <p:ext uri="{BB962C8B-B14F-4D97-AF65-F5344CB8AC3E}">
        <p14:creationId xmlns:p14="http://schemas.microsoft.com/office/powerpoint/2010/main" val="1427490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9A695-D6F0-4530-905A-91B000E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 V have time or V spend time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2E34D-3855-4D4A-84AB-5F6819B4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Transaction testing + checking of processes</a:t>
            </a:r>
          </a:p>
          <a:p>
            <a:r>
              <a:rPr lang="en-IN" dirty="0"/>
              <a:t>Inputs to SCA on – </a:t>
            </a:r>
          </a:p>
          <a:p>
            <a:r>
              <a:rPr lang="en-IN" dirty="0"/>
              <a:t>Implementation of policy &amp; regulations </a:t>
            </a:r>
          </a:p>
          <a:p>
            <a:r>
              <a:rPr lang="en-IN" dirty="0"/>
              <a:t>Efficacy of system &amp; assurance on CAR  </a:t>
            </a:r>
          </a:p>
          <a:p>
            <a:r>
              <a:rPr lang="en-IN" dirty="0"/>
              <a:t>Data integrity – data inputs – MIS</a:t>
            </a:r>
          </a:p>
          <a:p>
            <a:r>
              <a:rPr lang="en-IN" dirty="0"/>
              <a:t>Whether adverse comment in LFAR needs qualification in main report </a:t>
            </a:r>
          </a:p>
        </p:txBody>
      </p:sp>
    </p:spTree>
    <p:extLst>
      <p:ext uri="{BB962C8B-B14F-4D97-AF65-F5344CB8AC3E}">
        <p14:creationId xmlns:p14="http://schemas.microsoft.com/office/powerpoint/2010/main" val="33778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B0543-E1EC-4AF2-BC62-01445F29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/>
              <a:t>Assets  </a:t>
            </a:r>
            <a:r>
              <a:rPr lang="en-IN" b="1" dirty="0"/>
              <a:t>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12030-14B2-4392-8D3B-E31BC2DEC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Cash – instructions of controlling authorities, custody, periodical checks, variance from retention limits, ATM balance, Insurance – 4 questions </a:t>
            </a:r>
          </a:p>
          <a:p>
            <a:r>
              <a:rPr lang="en-IN" dirty="0"/>
              <a:t>Balances with RBI-Other Banks, Confirmations, reconciliations, entries un-un-responded &gt; 15 days, matters deserving special attention – 3 questions</a:t>
            </a:r>
          </a:p>
          <a:p>
            <a:r>
              <a:rPr lang="en-IN" dirty="0"/>
              <a:t>Money at Call &amp; short notice – confirmations, accruals, compliance with guidelines – 4 sub questions</a:t>
            </a:r>
          </a:p>
          <a:p>
            <a:r>
              <a:rPr lang="en-IN" dirty="0"/>
              <a:t>Investments (for branches outside India) – 4 sub questions  </a:t>
            </a:r>
          </a:p>
        </p:txBody>
      </p:sp>
    </p:spTree>
    <p:extLst>
      <p:ext uri="{BB962C8B-B14F-4D97-AF65-F5344CB8AC3E}">
        <p14:creationId xmlns:p14="http://schemas.microsoft.com/office/powerpoint/2010/main" val="964636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579FC-E4EF-4EE0-9CAB-B13581F4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BC2810-35DC-4960-B44B-DECC000F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List of accounts examined for audit </a:t>
            </a:r>
          </a:p>
          <a:p>
            <a:r>
              <a:rPr lang="en-IN" dirty="0"/>
              <a:t>Credit appraisal – 6 sub questions</a:t>
            </a:r>
          </a:p>
          <a:p>
            <a:r>
              <a:rPr lang="en-IN" dirty="0"/>
              <a:t>Sanction – Disbursement – 3 questions</a:t>
            </a:r>
          </a:p>
          <a:p>
            <a:r>
              <a:rPr lang="en-IN" dirty="0"/>
              <a:t>Documentation – 3 questions / RMS -10 questions</a:t>
            </a:r>
          </a:p>
          <a:p>
            <a:r>
              <a:rPr lang="en-IN" dirty="0"/>
              <a:t>IRAC – 12 questions / NBF – 4 questions </a:t>
            </a:r>
          </a:p>
          <a:p>
            <a:pPr marL="0" indent="0">
              <a:buNone/>
            </a:pPr>
            <a:r>
              <a:rPr lang="en-IN" dirty="0"/>
              <a:t>Some Questions with sub questions – </a:t>
            </a:r>
          </a:p>
          <a:p>
            <a:pPr marL="0" indent="0">
              <a:buNone/>
            </a:pPr>
            <a:r>
              <a:rPr lang="en-IN" dirty="0"/>
              <a:t>10 pages on advances (23 pages)     </a:t>
            </a:r>
          </a:p>
        </p:txBody>
      </p:sp>
    </p:spTree>
    <p:extLst>
      <p:ext uri="{BB962C8B-B14F-4D97-AF65-F5344CB8AC3E}">
        <p14:creationId xmlns:p14="http://schemas.microsoft.com/office/powerpoint/2010/main" val="282565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64BA7A-C98C-4FEF-B954-D0F0851EF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Now - Spend time identifying &amp; training resources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Back up &amp; contingency plans - sickness, resignations, leave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GN / Circulars / Seminars / Other materials on SA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SA - SQC adherence </a:t>
            </a:r>
            <a:r>
              <a:rPr lang="en-IN" dirty="0" smtClean="0"/>
              <a:t>- </a:t>
            </a:r>
            <a:r>
              <a:rPr lang="en-IN" dirty="0"/>
              <a:t>Experienced Auditor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dirty="0" smtClean="0"/>
              <a:t>Have </a:t>
            </a:r>
            <a:r>
              <a:rPr lang="en-IN" dirty="0"/>
              <a:t>MRL questions ready - Familiarity with what is to be done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Going through PY reports &amp; refreshing oneself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mtClean="0"/>
              <a:t>Clarifications, New </a:t>
            </a:r>
            <a:r>
              <a:rPr lang="en-IN"/>
              <a:t>changes </a:t>
            </a:r>
            <a:r>
              <a:rPr lang="en-IN" smtClean="0"/>
              <a:t>to </a:t>
            </a:r>
            <a:r>
              <a:rPr lang="en-IN" dirty="0"/>
              <a:t>be clearly understood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E3B068-4491-4135-8EE2-671B3B58B977}"/>
              </a:ext>
            </a:extLst>
          </p:cNvPr>
          <p:cNvSpPr txBox="1"/>
          <p:nvPr/>
        </p:nvSpPr>
        <p:spPr>
          <a:xfrm>
            <a:off x="632178" y="1388533"/>
            <a:ext cx="1093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What do we do then</a:t>
            </a:r>
          </a:p>
        </p:txBody>
      </p:sp>
    </p:spTree>
    <p:extLst>
      <p:ext uri="{BB962C8B-B14F-4D97-AF65-F5344CB8AC3E}">
        <p14:creationId xmlns:p14="http://schemas.microsoft.com/office/powerpoint/2010/main" val="857382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11BD5-A970-49DE-AA08-16717114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Advances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E8F8EE-CDA2-44E8-9B09-1E9C421E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52320"/>
          </a:xfrm>
        </p:spPr>
        <p:txBody>
          <a:bodyPr>
            <a:normAutofit/>
          </a:bodyPr>
          <a:lstStyle/>
          <a:p>
            <a:r>
              <a:rPr lang="en-IN" sz="2800" dirty="0"/>
              <a:t>Examine transactions in all large advances –</a:t>
            </a:r>
          </a:p>
          <a:p>
            <a:r>
              <a:rPr lang="en-IN" sz="2800"/>
              <a:t>&lt; 10 </a:t>
            </a:r>
            <a:r>
              <a:rPr lang="en-IN" sz="2800" dirty="0"/>
              <a:t>Crores or 10% of o/s Funded &amp; NF limits – 24 points</a:t>
            </a:r>
          </a:p>
          <a:p>
            <a:r>
              <a:rPr lang="en-IN" sz="2800" dirty="0"/>
              <a:t>Process checks in rest </a:t>
            </a:r>
          </a:p>
          <a:p>
            <a:r>
              <a:rPr lang="en-IN" sz="2800" dirty="0"/>
              <a:t>Adverse features or Gaps to be stated  </a:t>
            </a:r>
          </a:p>
          <a:p>
            <a:r>
              <a:rPr lang="en-IN" sz="2800" dirty="0"/>
              <a:t>List of such accounts audited with year end balances &amp; its total as a % to Branch advances (F &amp; NF to be stated separately)  </a:t>
            </a:r>
          </a:p>
        </p:txBody>
      </p:sp>
    </p:spTree>
    <p:extLst>
      <p:ext uri="{BB962C8B-B14F-4D97-AF65-F5344CB8AC3E}">
        <p14:creationId xmlns:p14="http://schemas.microsoft.com/office/powerpoint/2010/main" val="304457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B27D8-6D3B-4380-A9CB-F44CB1D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377"/>
            <a:ext cx="10515600" cy="163331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Advances – Appraisal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2254E9-5EC1-4676-BB26-569EF114A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Credit appraisal – major shortcomings</a:t>
            </a:r>
          </a:p>
          <a:p>
            <a:r>
              <a:rPr lang="en-IN" dirty="0"/>
              <a:t>Details of quick mortality accounts</a:t>
            </a:r>
          </a:p>
          <a:p>
            <a:r>
              <a:rPr lang="en-IN" dirty="0"/>
              <a:t>Correct feeding of interest &amp; periodical review</a:t>
            </a:r>
          </a:p>
          <a:p>
            <a:r>
              <a:rPr lang="en-IN" dirty="0"/>
              <a:t>Benchmarking to MCLR – EBLR</a:t>
            </a:r>
          </a:p>
          <a:p>
            <a:r>
              <a:rPr lang="en-IN" dirty="0"/>
              <a:t>Details of frequent STL rollovers </a:t>
            </a:r>
          </a:p>
          <a:p>
            <a:r>
              <a:rPr lang="en-IN" dirty="0"/>
              <a:t>Credit ratings &amp; its feeding in the system</a:t>
            </a:r>
          </a:p>
        </p:txBody>
      </p:sp>
    </p:spTree>
    <p:extLst>
      <p:ext uri="{BB962C8B-B14F-4D97-AF65-F5344CB8AC3E}">
        <p14:creationId xmlns:p14="http://schemas.microsoft.com/office/powerpoint/2010/main" val="2600145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A3A57-4306-4B99-8B99-CBCC8391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Sanctions / Disbursals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D3D90-8B40-41D9-9029-985AEE46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Sanctions beyond delegated powers </a:t>
            </a:r>
          </a:p>
          <a:p>
            <a:r>
              <a:rPr lang="en-IN" dirty="0"/>
              <a:t>Disbursals without complying with sanction terms</a:t>
            </a:r>
          </a:p>
          <a:p>
            <a:r>
              <a:rPr lang="en-IN" dirty="0"/>
              <a:t>Loans provided for buy back of shares / securities </a:t>
            </a:r>
          </a:p>
        </p:txBody>
      </p:sp>
    </p:spTree>
    <p:extLst>
      <p:ext uri="{BB962C8B-B14F-4D97-AF65-F5344CB8AC3E}">
        <p14:creationId xmlns:p14="http://schemas.microsoft.com/office/powerpoint/2010/main" val="1804999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77793-4C8C-4503-8239-B846E33A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82120"/>
            <a:ext cx="9601196" cy="932394"/>
          </a:xfrm>
        </p:spPr>
        <p:txBody>
          <a:bodyPr/>
          <a:lstStyle/>
          <a:p>
            <a:r>
              <a:rPr lang="en-IN" dirty="0"/>
              <a:t>Documentation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FB3E19-8C31-4765-8CB8-31226EAE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43101"/>
            <a:ext cx="9601196" cy="4214812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Incompleteness of documents in facilities disbursed</a:t>
            </a:r>
          </a:p>
          <a:p>
            <a:pPr marL="0" indent="0">
              <a:buNone/>
            </a:pPr>
            <a:r>
              <a:rPr lang="en-IN" dirty="0"/>
              <a:t>Loan against FD sanctioned without marking of lien as per internal guidelines</a:t>
            </a:r>
          </a:p>
          <a:p>
            <a:pPr marL="0" indent="0">
              <a:buNone/>
            </a:pPr>
            <a:r>
              <a:rPr lang="en-IN" dirty="0"/>
              <a:t>Not stated but we need to check –</a:t>
            </a:r>
          </a:p>
          <a:p>
            <a:pPr marL="457200" indent="-457200">
              <a:buAutoNum type="arabicParenR"/>
            </a:pPr>
            <a:r>
              <a:rPr lang="en-IN" dirty="0"/>
              <a:t>Validity </a:t>
            </a:r>
          </a:p>
          <a:p>
            <a:pPr marL="457200" indent="-457200">
              <a:buAutoNum type="arabicParenR"/>
            </a:pPr>
            <a:r>
              <a:rPr lang="en-IN" dirty="0"/>
              <a:t>Storage </a:t>
            </a:r>
          </a:p>
          <a:p>
            <a:pPr marL="457200" indent="-457200">
              <a:buAutoNum type="arabicParenR"/>
            </a:pPr>
            <a:r>
              <a:rPr lang="en-IN" dirty="0"/>
              <a:t>Scanning</a:t>
            </a:r>
          </a:p>
          <a:p>
            <a:pPr marL="457200" indent="-457200">
              <a:buAutoNum type="arabicParenR"/>
            </a:pPr>
            <a:r>
              <a:rPr lang="en-IN" dirty="0"/>
              <a:t>Movement</a:t>
            </a:r>
          </a:p>
          <a:p>
            <a:pPr marL="457200" indent="-457200">
              <a:buAutoNum type="arabicParenR"/>
            </a:pPr>
            <a:r>
              <a:rPr lang="en-IN" dirty="0"/>
              <a:t>External audits    </a:t>
            </a:r>
          </a:p>
        </p:txBody>
      </p:sp>
    </p:spTree>
    <p:extLst>
      <p:ext uri="{BB962C8B-B14F-4D97-AF65-F5344CB8AC3E}">
        <p14:creationId xmlns:p14="http://schemas.microsoft.com/office/powerpoint/2010/main" val="1227203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9E30E-B825-4952-9F26-12D4BF67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Review, Monitoring, Supervision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DA9F50-A402-476A-A29F-3952EC3FF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Adherence to internal process of RMS – delays if any </a:t>
            </a:r>
          </a:p>
          <a:p>
            <a:r>
              <a:rPr lang="en-IN" dirty="0"/>
              <a:t>Major monitoring shortcomings</a:t>
            </a:r>
          </a:p>
          <a:p>
            <a:r>
              <a:rPr lang="en-IN" dirty="0"/>
              <a:t>SS &amp; DP computation – FS receipts &amp; scrutiny </a:t>
            </a:r>
          </a:p>
          <a:p>
            <a:r>
              <a:rPr lang="en-IN" dirty="0"/>
              <a:t>Stock audits – not conducted or no action taken on adverse issues noted</a:t>
            </a:r>
          </a:p>
          <a:p>
            <a:r>
              <a:rPr lang="en-IN" dirty="0"/>
              <a:t>FS not obtained </a:t>
            </a:r>
          </a:p>
          <a:p>
            <a:r>
              <a:rPr lang="en-IN" dirty="0"/>
              <a:t>Due Diligence report in RBI format for Consortium accounts</a:t>
            </a:r>
          </a:p>
          <a:p>
            <a:r>
              <a:rPr lang="en-IN" dirty="0"/>
              <a:t>Deterioration of value of securities   </a:t>
            </a:r>
          </a:p>
        </p:txBody>
      </p:sp>
    </p:spTree>
    <p:extLst>
      <p:ext uri="{BB962C8B-B14F-4D97-AF65-F5344CB8AC3E}">
        <p14:creationId xmlns:p14="http://schemas.microsoft.com/office/powerpoint/2010/main" val="1395444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07D14-EA4D-4D62-8BF5-7B453942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846669"/>
          </a:xfrm>
        </p:spPr>
        <p:txBody>
          <a:bodyPr/>
          <a:lstStyle/>
          <a:p>
            <a:r>
              <a:rPr lang="en-IN" dirty="0"/>
              <a:t>RMS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A88466-D516-4E36-AD5C-CCBD6878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28801"/>
            <a:ext cx="9601195" cy="4294908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dirty="0"/>
              <a:t>Frequent unauthorized over drawings</a:t>
            </a:r>
          </a:p>
          <a:p>
            <a:r>
              <a:rPr lang="en-IN" dirty="0"/>
              <a:t>Inadequate insurance</a:t>
            </a:r>
          </a:p>
          <a:p>
            <a:r>
              <a:rPr lang="en-IN" dirty="0"/>
              <a:t>RFA – deviation on bank policy on RFA</a:t>
            </a:r>
          </a:p>
          <a:p>
            <a:r>
              <a:rPr lang="en-IN" dirty="0"/>
              <a:t>Adverse features in top 5 standard accounts</a:t>
            </a:r>
          </a:p>
          <a:p>
            <a:r>
              <a:rPr lang="en-IN" dirty="0"/>
              <a:t>Lease financing activities – adherence to guidelines, accounting norms</a:t>
            </a:r>
          </a:p>
          <a:p>
            <a:r>
              <a:rPr lang="en-IN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1624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73DC7-5CF1-411D-8D02-D88917B6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2111"/>
          </a:xfrm>
        </p:spPr>
        <p:txBody>
          <a:bodyPr>
            <a:normAutofit fontScale="90000"/>
          </a:bodyPr>
          <a:lstStyle/>
          <a:p>
            <a:r>
              <a:rPr lang="en-IN" dirty="0"/>
              <a:t>IRAC norms - Resolution of stressed assets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FA7E0-8155-46EC-BC76-898804B7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17913"/>
            <a:ext cx="9601196" cy="3357954"/>
          </a:xfrm>
        </p:spPr>
        <p:txBody>
          <a:bodyPr>
            <a:noAutofit/>
          </a:bodyPr>
          <a:lstStyle/>
          <a:p>
            <a:pPr lvl="0"/>
            <a:r>
              <a:rPr lang="en-IN" sz="2000" dirty="0"/>
              <a:t>Classification without manual intervention </a:t>
            </a:r>
          </a:p>
          <a:p>
            <a:pPr lvl="0"/>
            <a:r>
              <a:rPr lang="en-IN" sz="2000" dirty="0"/>
              <a:t>Classification as per RBI norms</a:t>
            </a:r>
          </a:p>
          <a:p>
            <a:pPr lvl="0"/>
            <a:r>
              <a:rPr lang="en-IN" sz="2000" dirty="0"/>
              <a:t>Adherence to IR – P norms</a:t>
            </a:r>
          </a:p>
          <a:p>
            <a:pPr lvl="0"/>
            <a:r>
              <a:rPr lang="en-IN" sz="2000" dirty="0"/>
              <a:t>Classification as SMA 0/1/2</a:t>
            </a:r>
          </a:p>
          <a:p>
            <a:pPr lvl="0"/>
            <a:r>
              <a:rPr lang="en-IN" sz="2000" dirty="0"/>
              <a:t>Disagreement with SMA classification</a:t>
            </a:r>
          </a:p>
          <a:p>
            <a:pPr lvl="0"/>
            <a:r>
              <a:rPr lang="en-IN" sz="2000" dirty="0"/>
              <a:t>Changes in MOC </a:t>
            </a:r>
          </a:p>
          <a:p>
            <a:pPr lvl="0"/>
            <a:r>
              <a:rPr lang="en-IN" sz="2000" dirty="0"/>
              <a:t>Upgrades – Downgrades in accounts &gt; 10 Crores </a:t>
            </a:r>
          </a:p>
        </p:txBody>
      </p:sp>
    </p:spTree>
    <p:extLst>
      <p:ext uri="{BB962C8B-B14F-4D97-AF65-F5344CB8AC3E}">
        <p14:creationId xmlns:p14="http://schemas.microsoft.com/office/powerpoint/2010/main" val="655726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F34A1-BDE4-4417-8BE5-59906144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40581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Restructuring / Upgrades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CA662-9086-4F2F-865C-C0BAF7A04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5816"/>
          </a:xfrm>
        </p:spPr>
        <p:txBody>
          <a:bodyPr>
            <a:normAutofit/>
          </a:bodyPr>
          <a:lstStyle/>
          <a:p>
            <a:r>
              <a:rPr lang="en-IN" dirty="0"/>
              <a:t>Accounts restructured &amp; reporting to CA</a:t>
            </a:r>
          </a:p>
          <a:p>
            <a:r>
              <a:rPr lang="en-IN" dirty="0"/>
              <a:t>Adherence to RBI guidelines </a:t>
            </a:r>
          </a:p>
          <a:p>
            <a:r>
              <a:rPr lang="en-IN" dirty="0"/>
              <a:t>Compliance with internal policies, tracking , default reporting </a:t>
            </a:r>
          </a:p>
          <a:p>
            <a:r>
              <a:rPr lang="en-IN" dirty="0"/>
              <a:t>Upgrades in NPA as per RBI norms </a:t>
            </a:r>
          </a:p>
          <a:p>
            <a:r>
              <a:rPr lang="en-IN" dirty="0"/>
              <a:t>Reasons for disagreement with Upgrades to be stated   </a:t>
            </a:r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70137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3E82-D10A-447E-AED2-B6FD9F7E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DC13E-8D1D-4A0F-BF56-1C77D059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Cases of accounts recalled but no action taken </a:t>
            </a:r>
          </a:p>
          <a:p>
            <a:r>
              <a:rPr lang="en-IN" dirty="0"/>
              <a:t>List of cases before IBC – adequacy of provisions thereon</a:t>
            </a:r>
          </a:p>
          <a:p>
            <a:r>
              <a:rPr lang="en-IN" dirty="0"/>
              <a:t>Claims to ECGC – claims rejected</a:t>
            </a:r>
          </a:p>
          <a:p>
            <a:r>
              <a:rPr lang="en-IN" dirty="0"/>
              <a:t>Adequacy of provisions considering rejections  </a:t>
            </a:r>
          </a:p>
          <a:p>
            <a:r>
              <a:rPr lang="en-IN" dirty="0"/>
              <a:t>Valuation of assets of NPA accounts once in 3 years or shorter duration </a:t>
            </a:r>
          </a:p>
          <a:p>
            <a:r>
              <a:rPr lang="en-IN" dirty="0"/>
              <a:t>Write-offs, Waivers, Compromise, Settlements – policy adherence – list cases &gt; 50 lakhs    </a:t>
            </a:r>
          </a:p>
        </p:txBody>
      </p:sp>
    </p:spTree>
    <p:extLst>
      <p:ext uri="{BB962C8B-B14F-4D97-AF65-F5344CB8AC3E}">
        <p14:creationId xmlns:p14="http://schemas.microsoft.com/office/powerpoint/2010/main" val="3115094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11D89-0DF8-4F05-AFDB-36D0E056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Others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6BAFA-8667-42E2-B8BB-FB380854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Appropriation of recovery</a:t>
            </a:r>
          </a:p>
          <a:p>
            <a:r>
              <a:rPr lang="en-IN" dirty="0"/>
              <a:t>Stance where documents not stored at branch – ask &amp; call for documents &amp; test check – state exceptions </a:t>
            </a:r>
          </a:p>
          <a:p>
            <a:r>
              <a:rPr lang="en-IN" dirty="0"/>
              <a:t>Major deficiencies in RMS</a:t>
            </a:r>
          </a:p>
        </p:txBody>
      </p:sp>
    </p:spTree>
    <p:extLst>
      <p:ext uri="{BB962C8B-B14F-4D97-AF65-F5344CB8AC3E}">
        <p14:creationId xmlns:p14="http://schemas.microsoft.com/office/powerpoint/2010/main" val="362251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64BA7A-C98C-4FEF-B954-D0F0851EF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Firing on all cylinders from first second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Issuance of basic data request &amp; representation needs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Obtaining TB &amp; Org chart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Meeting key personnel &amp; their roles / responsibilities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Understanding key risks &amp; challenges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Meeting concurrent auditors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PY stat audit files / concurrent &amp; other audit reports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IN" sz="2200" dirty="0"/>
              <a:t>Internal policies &amp; circulars - MIS reports generated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E3B068-4491-4135-8EE2-671B3B58B977}"/>
              </a:ext>
            </a:extLst>
          </p:cNvPr>
          <p:cNvSpPr txBox="1"/>
          <p:nvPr/>
        </p:nvSpPr>
        <p:spPr>
          <a:xfrm>
            <a:off x="632178" y="1388533"/>
            <a:ext cx="1093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DAY 1 </a:t>
            </a:r>
          </a:p>
        </p:txBody>
      </p:sp>
    </p:spTree>
    <p:extLst>
      <p:ext uri="{BB962C8B-B14F-4D97-AF65-F5344CB8AC3E}">
        <p14:creationId xmlns:p14="http://schemas.microsoft.com/office/powerpoint/2010/main" val="1924197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D457A-6B48-47AA-A653-4E79DFCF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Non fund based facilities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A926A-0085-4A67-A29D-7C827F73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70787"/>
            <a:ext cx="9601196" cy="3691468"/>
          </a:xfrm>
        </p:spPr>
        <p:txBody>
          <a:bodyPr>
            <a:noAutofit/>
          </a:bodyPr>
          <a:lstStyle/>
          <a:p>
            <a:r>
              <a:rPr lang="en-IN" dirty="0"/>
              <a:t>List LCs devolved  – Guarantees invoked</a:t>
            </a:r>
          </a:p>
          <a:p>
            <a:r>
              <a:rPr lang="en-IN" dirty="0"/>
              <a:t>List LCs &amp; guarantees invoked but not paid with amounts</a:t>
            </a:r>
          </a:p>
          <a:p>
            <a:r>
              <a:rPr lang="en-IN" dirty="0"/>
              <a:t>Interchangeability between Funded * NF limits allowed after LC  devolvement &amp; guarantee invocation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5988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2CC0D-32E8-48B2-9351-F40CB522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assets – 3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4FFC5-11CE-4DBB-A25F-28A36C05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Suspense accounts – sundry assets </a:t>
            </a:r>
          </a:p>
          <a:p>
            <a:r>
              <a:rPr lang="en-IN" dirty="0"/>
              <a:t>Expeditious clearance of such accounts by system</a:t>
            </a:r>
          </a:p>
          <a:p>
            <a:r>
              <a:rPr lang="en-IN" dirty="0"/>
              <a:t>Entries unreconciled over 90 days </a:t>
            </a:r>
          </a:p>
          <a:p>
            <a:r>
              <a:rPr lang="en-IN" dirty="0"/>
              <a:t>Possible write offs &amp; adequacy of provisioning </a:t>
            </a:r>
          </a:p>
          <a:p>
            <a:r>
              <a:rPr lang="en-IN" dirty="0"/>
              <a:t>State unusual items if any </a:t>
            </a:r>
          </a:p>
          <a:p>
            <a:r>
              <a:rPr lang="en-IN" dirty="0"/>
              <a:t>Any investigation cases pending   </a:t>
            </a:r>
          </a:p>
        </p:txBody>
      </p:sp>
    </p:spTree>
    <p:extLst>
      <p:ext uri="{BB962C8B-B14F-4D97-AF65-F5344CB8AC3E}">
        <p14:creationId xmlns:p14="http://schemas.microsoft.com/office/powerpoint/2010/main" val="4161746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30B5E-93BA-413D-87AB-1C7BDA13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Liabilities - 3 questions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F1B0D-1922-411E-8DE2-DE702241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System to identify dormant – inoperative accounts</a:t>
            </a:r>
          </a:p>
          <a:p>
            <a:r>
              <a:rPr lang="en-IN" dirty="0"/>
              <a:t>Non adherence to policy w.r.t operations in such accounts</a:t>
            </a:r>
          </a:p>
          <a:p>
            <a:r>
              <a:rPr lang="en-IN" dirty="0"/>
              <a:t>Unusual movements in deposits post Bs date till signing </a:t>
            </a:r>
          </a:p>
          <a:p>
            <a:r>
              <a:rPr lang="en-IN" dirty="0"/>
              <a:t>Automatic renewal of FCNR(B)</a:t>
            </a:r>
          </a:p>
          <a:p>
            <a:r>
              <a:rPr lang="en-IN" dirty="0"/>
              <a:t>Minimum balance requirements – charges on SB a/cs for non maintenance </a:t>
            </a:r>
          </a:p>
          <a:p>
            <a:r>
              <a:rPr lang="en-IN" dirty="0"/>
              <a:t>Bills payable – test check for unusual payments</a:t>
            </a:r>
          </a:p>
          <a:p>
            <a:r>
              <a:rPr lang="en-IN" dirty="0"/>
              <a:t>CL not acknowledged     </a:t>
            </a:r>
          </a:p>
        </p:txBody>
      </p:sp>
    </p:spTree>
    <p:extLst>
      <p:ext uri="{BB962C8B-B14F-4D97-AF65-F5344CB8AC3E}">
        <p14:creationId xmlns:p14="http://schemas.microsoft.com/office/powerpoint/2010/main" val="3029147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2CC0D-32E8-48B2-9351-F40CB522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P&amp;L account – 5 questions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4FFC5-11CE-4DBB-A25F-28A36C05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Revenue leakage on test check of income </a:t>
            </a:r>
          </a:p>
          <a:p>
            <a:r>
              <a:rPr lang="en-IN" dirty="0"/>
              <a:t>Compliance with IRAC norms</a:t>
            </a:r>
          </a:p>
          <a:p>
            <a:r>
              <a:rPr lang="en-IN" dirty="0"/>
              <a:t>Test check of interest paid </a:t>
            </a:r>
          </a:p>
          <a:p>
            <a:r>
              <a:rPr lang="en-IN" dirty="0"/>
              <a:t>System of providing accrual of interest due / not due</a:t>
            </a:r>
          </a:p>
          <a:p>
            <a:r>
              <a:rPr lang="en-IN" dirty="0"/>
              <a:t>Divergent trends in Income &amp; expenditure    </a:t>
            </a:r>
          </a:p>
        </p:txBody>
      </p:sp>
    </p:spTree>
    <p:extLst>
      <p:ext uri="{BB962C8B-B14F-4D97-AF65-F5344CB8AC3E}">
        <p14:creationId xmlns:p14="http://schemas.microsoft.com/office/powerpoint/2010/main" val="778789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2CC0D-32E8-48B2-9351-F40CB522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– 7 parts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4FFC5-11CE-4DBB-A25F-28A36C05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Gold, Bullion, Security</a:t>
            </a:r>
            <a:r>
              <a:rPr lang="en-IN" dirty="0"/>
              <a:t> – </a:t>
            </a:r>
          </a:p>
          <a:p>
            <a:r>
              <a:rPr lang="en-IN" dirty="0"/>
              <a:t>joint, effective custody</a:t>
            </a:r>
          </a:p>
          <a:p>
            <a:r>
              <a:rPr lang="en-IN" dirty="0"/>
              <a:t>Physical verification, adequate record maintenance</a:t>
            </a:r>
          </a:p>
          <a:p>
            <a:r>
              <a:rPr lang="en-IN" dirty="0"/>
              <a:t>Controls over receipt &amp; issue of security items</a:t>
            </a:r>
          </a:p>
          <a:p>
            <a:r>
              <a:rPr lang="en-IN" dirty="0"/>
              <a:t>Cases of missing items </a:t>
            </a:r>
          </a:p>
          <a:p>
            <a:r>
              <a:rPr lang="en-IN" dirty="0"/>
              <a:t>4 questions </a:t>
            </a:r>
          </a:p>
        </p:txBody>
      </p:sp>
    </p:spTree>
    <p:extLst>
      <p:ext uri="{BB962C8B-B14F-4D97-AF65-F5344CB8AC3E}">
        <p14:creationId xmlns:p14="http://schemas.microsoft.com/office/powerpoint/2010/main" val="2647215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2CC0D-32E8-48B2-9351-F40CB522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Books &amp; records – 2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4FFC5-11CE-4DBB-A25F-28A36C05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Manual record keeping if any still not integrated in CBS</a:t>
            </a:r>
          </a:p>
          <a:p>
            <a:r>
              <a:rPr lang="en-IN" dirty="0"/>
              <a:t>Other software used not synced with CBS </a:t>
            </a:r>
          </a:p>
          <a:p>
            <a:pPr marL="0" indent="0">
              <a:buNone/>
            </a:pPr>
            <a:r>
              <a:rPr lang="en-IN" dirty="0"/>
              <a:t>    Adverse features in IS audit, if any – pending issues</a:t>
            </a:r>
          </a:p>
          <a:p>
            <a:r>
              <a:rPr lang="en-IN" dirty="0"/>
              <a:t>Exception reports</a:t>
            </a:r>
          </a:p>
          <a:p>
            <a:r>
              <a:rPr lang="en-IN" dirty="0"/>
              <a:t>Clearance of exception reports</a:t>
            </a:r>
          </a:p>
          <a:p>
            <a:r>
              <a:rPr lang="en-IN" dirty="0"/>
              <a:t>Audit trail for manual intervention – Authentication thereof</a:t>
            </a:r>
          </a:p>
          <a:p>
            <a:r>
              <a:rPr lang="en-IN" dirty="0"/>
              <a:t>Data integrity of MIS   </a:t>
            </a:r>
          </a:p>
        </p:txBody>
      </p:sp>
    </p:spTree>
    <p:extLst>
      <p:ext uri="{BB962C8B-B14F-4D97-AF65-F5344CB8AC3E}">
        <p14:creationId xmlns:p14="http://schemas.microsoft.com/office/powerpoint/2010/main" val="1095942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2CC0D-32E8-48B2-9351-F40CB522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 Branch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4FFC5-11CE-4DBB-A25F-28A36C05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Unmatched transactions – correspondence, expeditious clearance </a:t>
            </a:r>
          </a:p>
          <a:p>
            <a:pPr marL="0" indent="0">
              <a:buNone/>
            </a:pPr>
            <a:r>
              <a:rPr lang="en-IN" dirty="0"/>
              <a:t>Details of un-responded entries beyond 7 days </a:t>
            </a:r>
          </a:p>
        </p:txBody>
      </p:sp>
    </p:spTree>
    <p:extLst>
      <p:ext uri="{BB962C8B-B14F-4D97-AF65-F5344CB8AC3E}">
        <p14:creationId xmlns:p14="http://schemas.microsoft.com/office/powerpoint/2010/main" val="2513970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4E034-7AA0-48BA-9C98-5BD83708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Frauds – 6 sub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93175-0662-48FE-9893-1DA5BB859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Frauds reported – classified but no evidence of reporting to RBI</a:t>
            </a:r>
          </a:p>
          <a:p>
            <a:r>
              <a:rPr lang="en-IN" dirty="0"/>
              <a:t>Suspected cases reported to higher authorities - investigation status * details</a:t>
            </a:r>
          </a:p>
          <a:p>
            <a:r>
              <a:rPr lang="en-IN" dirty="0"/>
              <a:t> comments on potential risk areas –</a:t>
            </a:r>
          </a:p>
          <a:p>
            <a:r>
              <a:rPr lang="en-IN" dirty="0"/>
              <a:t>1) Falsification of accounts</a:t>
            </a:r>
          </a:p>
          <a:p>
            <a:r>
              <a:rPr lang="en-IN" dirty="0"/>
              <a:t>2) False representation by borrowers </a:t>
            </a:r>
          </a:p>
          <a:p>
            <a:r>
              <a:rPr lang="en-IN" dirty="0"/>
              <a:t>3) Misappropriation of funds through RPT</a:t>
            </a:r>
          </a:p>
          <a:p>
            <a:r>
              <a:rPr lang="en-IN" dirty="0"/>
              <a:t>4) Shell company transactions  </a:t>
            </a:r>
          </a:p>
        </p:txBody>
      </p:sp>
    </p:spTree>
    <p:extLst>
      <p:ext uri="{BB962C8B-B14F-4D97-AF65-F5344CB8AC3E}">
        <p14:creationId xmlns:p14="http://schemas.microsoft.com/office/powerpoint/2010/main" val="217815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D82C3-A536-42F6-B4B3-4F76E708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Frauds- EWS to RFA process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92C44-B9CA-47F8-8B72-730394C3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5) forgery &amp; fabrication of financial documents – invoices, debtor lists, stocks, creditors, shipping bills, work orders, turnover, exports, encumbrance certificates </a:t>
            </a:r>
          </a:p>
          <a:p>
            <a:r>
              <a:rPr lang="en-IN" dirty="0"/>
              <a:t>6) use of consortium accounts (Trust * Retention a/cs) to divert funds</a:t>
            </a:r>
          </a:p>
          <a:p>
            <a:r>
              <a:rPr lang="en-IN" dirty="0"/>
              <a:t>7) round tripping of funds</a:t>
            </a:r>
          </a:p>
          <a:p>
            <a:r>
              <a:rPr lang="en-IN" dirty="0"/>
              <a:t>8) writing off related party debts</a:t>
            </a:r>
          </a:p>
          <a:p>
            <a:r>
              <a:rPr lang="en-IN" dirty="0"/>
              <a:t>9) vendors not present at addresses</a:t>
            </a:r>
          </a:p>
          <a:p>
            <a:r>
              <a:rPr lang="en-IN" dirty="0"/>
              <a:t>10) fly by night operators</a:t>
            </a:r>
          </a:p>
        </p:txBody>
      </p:sp>
    </p:spTree>
    <p:extLst>
      <p:ext uri="{BB962C8B-B14F-4D97-AF65-F5344CB8AC3E}">
        <p14:creationId xmlns:p14="http://schemas.microsoft.com/office/powerpoint/2010/main" val="915209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CB345-D84C-4899-BCE8-09EFB1A9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KYC – AML / MIS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B08DF-D9BC-4952-8F59-2F5897299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Adherence of KYC-AML to prevent ML &amp; terrorist financing</a:t>
            </a:r>
          </a:p>
          <a:p>
            <a:r>
              <a:rPr lang="en-IN" dirty="0"/>
              <a:t>Issues raised by branch auditors </a:t>
            </a:r>
          </a:p>
          <a:p>
            <a:pPr marL="0" indent="0">
              <a:buNone/>
            </a:pPr>
            <a:r>
              <a:rPr lang="en-IN" dirty="0"/>
              <a:t>Data integrity of data inputs flowing to MIS –cases of compromise of data integrity to be stated –</a:t>
            </a:r>
          </a:p>
          <a:p>
            <a:pPr marL="0" indent="0">
              <a:buNone/>
            </a:pPr>
            <a:r>
              <a:rPr lang="en-IN" dirty="0"/>
              <a:t>Consideration of issues raised in other audits / inspections – PY-LFAR, concurrent, stock,  credit, RBI inspection,  IS, system, special investigation</a:t>
            </a:r>
          </a:p>
          <a:p>
            <a:pPr marL="0" indent="0">
              <a:buNone/>
            </a:pPr>
            <a:r>
              <a:rPr lang="en-IN" dirty="0"/>
              <a:t>Any other matters you would like to bring to the notice of SCA</a:t>
            </a:r>
          </a:p>
        </p:txBody>
      </p:sp>
    </p:spTree>
    <p:extLst>
      <p:ext uri="{BB962C8B-B14F-4D97-AF65-F5344CB8AC3E}">
        <p14:creationId xmlns:p14="http://schemas.microsoft.com/office/powerpoint/2010/main" val="1790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1E13E-2299-ACF2-E891-C3D7A39D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Starting the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C31E91-4556-21DD-D71B-A7B95003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2139"/>
          </a:xfrm>
        </p:spPr>
        <p:txBody>
          <a:bodyPr/>
          <a:lstStyle/>
          <a:p>
            <a:r>
              <a:rPr lang="en-IN" dirty="0"/>
              <a:t>Understanding the CBS used - salient features </a:t>
            </a:r>
          </a:p>
          <a:p>
            <a:r>
              <a:rPr lang="en-IN" dirty="0"/>
              <a:t>Setting expectations - data receipt &amp; timelines </a:t>
            </a:r>
          </a:p>
          <a:p>
            <a:r>
              <a:rPr lang="en-IN" dirty="0"/>
              <a:t>Keeping RO &amp; SCA in the loop from Day 1</a:t>
            </a:r>
          </a:p>
          <a:p>
            <a:r>
              <a:rPr lang="en-IN" dirty="0"/>
              <a:t>Discussion at EOD on issues or work done / pending </a:t>
            </a:r>
          </a:p>
          <a:p>
            <a:r>
              <a:rPr lang="en-IN" dirty="0"/>
              <a:t>Responses to be obtained &amp; draft issued daily as &amp; when work is completed</a:t>
            </a:r>
          </a:p>
          <a:p>
            <a:r>
              <a:rPr lang="en-IN" dirty="0"/>
              <a:t> Overview of Controls &amp;their testing (helpful for IFC also)</a:t>
            </a:r>
          </a:p>
          <a:p>
            <a:r>
              <a:rPr lang="en-IN" dirty="0"/>
              <a:t>Completion of LFAR statements on advances by branch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6336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2E87E-450D-4623-9672-496E4AE1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FX – 3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56242-0430-4DC7-B040-8FDAF1861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Adverse persistent features in audit reports</a:t>
            </a:r>
          </a:p>
          <a:p>
            <a:r>
              <a:rPr lang="en-IN" dirty="0"/>
              <a:t>Adherence to guidelines / instructions </a:t>
            </a:r>
          </a:p>
          <a:p>
            <a:r>
              <a:rPr lang="en-IN" dirty="0"/>
              <a:t>Nostros – balance confirmations,  reconciliations, reversals, conversion, dormant – imperative accounts, closures</a:t>
            </a:r>
          </a:p>
          <a:p>
            <a:r>
              <a:rPr lang="en-IN" dirty="0"/>
              <a:t>Vostro</a:t>
            </a:r>
          </a:p>
          <a:p>
            <a:r>
              <a:rPr lang="en-IN" dirty="0"/>
              <a:t>NRE – NRO – EFC – RFC – FCNR(B) * similar accounts</a:t>
            </a:r>
          </a:p>
          <a:p>
            <a:r>
              <a:rPr lang="en-IN" dirty="0"/>
              <a:t>Advances, Export Bills, Bills for Collection, Dealing room operations, others   </a:t>
            </a:r>
          </a:p>
        </p:txBody>
      </p:sp>
    </p:spTree>
    <p:extLst>
      <p:ext uri="{BB962C8B-B14F-4D97-AF65-F5344CB8AC3E}">
        <p14:creationId xmlns:p14="http://schemas.microsoft.com/office/powerpoint/2010/main" val="477647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D62CF-AE65-45A5-B78B-5D6FEBCA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Clearing house – Service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498451-3715-4636-A3B3-94A63A416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System of review of outstanding entries </a:t>
            </a:r>
          </a:p>
          <a:p>
            <a:r>
              <a:rPr lang="en-IN" dirty="0"/>
              <a:t>Unexplained entries with detailed break-up</a:t>
            </a:r>
          </a:p>
          <a:p>
            <a:r>
              <a:rPr lang="en-IN" dirty="0"/>
              <a:t>Adherence to guidelines </a:t>
            </a:r>
          </a:p>
          <a:p>
            <a:r>
              <a:rPr lang="en-IN" dirty="0"/>
              <a:t>3 questions   </a:t>
            </a:r>
          </a:p>
        </p:txBody>
      </p:sp>
    </p:spTree>
    <p:extLst>
      <p:ext uri="{BB962C8B-B14F-4D97-AF65-F5344CB8AC3E}">
        <p14:creationId xmlns:p14="http://schemas.microsoft.com/office/powerpoint/2010/main" val="1641731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81817-2784-4FE3-8C80-C1EABE91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NPA recovery Branches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265D1-0153-4FCC-808F-FC62A81E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Details to be obtained from Branch for advances &gt; 10 crores </a:t>
            </a:r>
          </a:p>
          <a:p>
            <a:r>
              <a:rPr lang="en-IN" dirty="0"/>
              <a:t>Accounts &gt; 10 crores upgraded</a:t>
            </a:r>
          </a:p>
          <a:p>
            <a:r>
              <a:rPr lang="en-IN" dirty="0"/>
              <a:t>Periodical up-dation of information on valuation </a:t>
            </a:r>
          </a:p>
          <a:p>
            <a:r>
              <a:rPr lang="en-IN" dirty="0"/>
              <a:t>Age wise analysis of recovery suits</a:t>
            </a:r>
          </a:p>
          <a:p>
            <a:r>
              <a:rPr lang="en-IN" dirty="0"/>
              <a:t>List of recoveries &amp; appropriation thereof</a:t>
            </a:r>
          </a:p>
          <a:p>
            <a:r>
              <a:rPr lang="en-IN" dirty="0"/>
              <a:t>Recoveries pending adjustment </a:t>
            </a:r>
          </a:p>
          <a:p>
            <a:r>
              <a:rPr lang="en-IN" dirty="0"/>
              <a:t>Promptness in adjustment of decrees – Time barred decrees   </a:t>
            </a:r>
          </a:p>
        </p:txBody>
      </p:sp>
    </p:spTree>
    <p:extLst>
      <p:ext uri="{BB962C8B-B14F-4D97-AF65-F5344CB8AC3E}">
        <p14:creationId xmlns:p14="http://schemas.microsoft.com/office/powerpoint/2010/main" val="2252415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72A70-A064-4498-93C6-8E27686F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NPA recovery Branches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38398-0004-4A17-9110-ECA51B4E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Accounts transferred to the Branch including all documents for all facilities </a:t>
            </a:r>
          </a:p>
          <a:p>
            <a:r>
              <a:rPr lang="en-IN" dirty="0"/>
              <a:t>Exchange of confirmations </a:t>
            </a:r>
          </a:p>
          <a:p>
            <a:r>
              <a:rPr lang="en-IN" dirty="0"/>
              <a:t>Total 7 questions </a:t>
            </a:r>
          </a:p>
        </p:txBody>
      </p:sp>
    </p:spTree>
    <p:extLst>
      <p:ext uri="{BB962C8B-B14F-4D97-AF65-F5344CB8AC3E}">
        <p14:creationId xmlns:p14="http://schemas.microsoft.com/office/powerpoint/2010/main" val="1908126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63748-921E-45AA-8387-CE03A507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Higher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488F9-124F-4B03-9A01-A44C2D7A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Clarity on what we need to check mandatorily</a:t>
            </a:r>
          </a:p>
          <a:p>
            <a:r>
              <a:rPr lang="en-IN" dirty="0"/>
              <a:t>Test check transactions – process checks </a:t>
            </a:r>
          </a:p>
          <a:p>
            <a:r>
              <a:rPr lang="en-IN" dirty="0"/>
              <a:t>Details / Representations to be obtained from the branch as a part of report &amp; as a part of answering questionnaire </a:t>
            </a:r>
          </a:p>
          <a:p>
            <a:r>
              <a:rPr lang="en-IN" dirty="0"/>
              <a:t>Stating details in the format asked</a:t>
            </a:r>
          </a:p>
          <a:p>
            <a:r>
              <a:rPr lang="en-IN" dirty="0"/>
              <a:t>GN of LFAR / Bank audit – RBI circulars – Articles in CA Journal</a:t>
            </a:r>
          </a:p>
          <a:p>
            <a:r>
              <a:rPr lang="en-IN" dirty="0"/>
              <a:t>Challenges – obtaining data / getting responses / Frauds / time constraint     </a:t>
            </a:r>
          </a:p>
        </p:txBody>
      </p:sp>
    </p:spTree>
    <p:extLst>
      <p:ext uri="{BB962C8B-B14F-4D97-AF65-F5344CB8AC3E}">
        <p14:creationId xmlns:p14="http://schemas.microsoft.com/office/powerpoint/2010/main" val="3993599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49CD-A44E-4B43-A0D9-336D6D25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Can we do justice - deliver qualitatively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4D005B-17BE-4385-8C7A-1DA088C3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Adherence to Standards of Documentation </a:t>
            </a:r>
          </a:p>
          <a:p>
            <a:r>
              <a:rPr lang="en-IN" dirty="0"/>
              <a:t>Audit planning – Documentation – Sampling – Evidence – Risk evaluation – Communication – Using work of other parties </a:t>
            </a:r>
          </a:p>
          <a:p>
            <a:r>
              <a:rPr lang="en-IN" dirty="0"/>
              <a:t>Ask for help – SCA / faculties / peers / fellow Branch auditors</a:t>
            </a:r>
          </a:p>
          <a:p>
            <a:r>
              <a:rPr lang="en-IN" dirty="0"/>
              <a:t>Issuance of appropriate disclaimers </a:t>
            </a:r>
          </a:p>
          <a:p>
            <a:r>
              <a:rPr lang="en-IN" dirty="0"/>
              <a:t>Focus on risk, governance, compliance * processes</a:t>
            </a:r>
          </a:p>
          <a:p>
            <a:r>
              <a:rPr lang="en-IN" dirty="0"/>
              <a:t>Auditor needs in-depth knowledge of Banking     </a:t>
            </a:r>
          </a:p>
          <a:p>
            <a:r>
              <a:rPr lang="en-IN" dirty="0"/>
              <a:t>Constitution of a balanced team </a:t>
            </a:r>
          </a:p>
        </p:txBody>
      </p:sp>
    </p:spTree>
    <p:extLst>
      <p:ext uri="{BB962C8B-B14F-4D97-AF65-F5344CB8AC3E}">
        <p14:creationId xmlns:p14="http://schemas.microsoft.com/office/powerpoint/2010/main" val="2733473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4408B-9AD8-4478-942C-DAA1C87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1DA3C-3239-4815-8120-3597F85F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Threshold limit </a:t>
            </a:r>
          </a:p>
          <a:p>
            <a:r>
              <a:rPr lang="en-IN" dirty="0"/>
              <a:t>Matters of principle below threshold at a branch but material bank wise</a:t>
            </a:r>
          </a:p>
          <a:p>
            <a:r>
              <a:rPr lang="en-IN" dirty="0"/>
              <a:t>Communication with Branch - part of SA - Mail, WA, SMS, acceptance </a:t>
            </a:r>
          </a:p>
          <a:p>
            <a:r>
              <a:rPr lang="en-IN" dirty="0"/>
              <a:t>Reversal of LY MOC  / MOC of last year</a:t>
            </a:r>
          </a:p>
          <a:p>
            <a:r>
              <a:rPr lang="en-IN" dirty="0"/>
              <a:t>MOC is not a branch issue but a Bank issue </a:t>
            </a:r>
          </a:p>
          <a:p>
            <a:r>
              <a:rPr lang="en-IN" dirty="0"/>
              <a:t>Disagreement – decision at RO / ZO levels   </a:t>
            </a:r>
          </a:p>
        </p:txBody>
      </p:sp>
    </p:spTree>
    <p:extLst>
      <p:ext uri="{BB962C8B-B14F-4D97-AF65-F5344CB8AC3E}">
        <p14:creationId xmlns:p14="http://schemas.microsoft.com/office/powerpoint/2010/main" val="337755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4408B-9AD8-4478-942C-DAA1C87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1DA3C-3239-4815-8120-3597F85F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Restructuring </a:t>
            </a:r>
          </a:p>
          <a:p>
            <a:r>
              <a:rPr lang="en-IN" dirty="0"/>
              <a:t>NPA classification – SC interim decision (contempt of court)</a:t>
            </a:r>
          </a:p>
          <a:p>
            <a:r>
              <a:rPr lang="en-IN" dirty="0"/>
              <a:t>Window dressing</a:t>
            </a:r>
          </a:p>
          <a:p>
            <a:r>
              <a:rPr lang="en-IN" dirty="0"/>
              <a:t>Diversion of funds / Siphoning / Wilful defaults</a:t>
            </a:r>
          </a:p>
          <a:p>
            <a:r>
              <a:rPr lang="en-IN" dirty="0"/>
              <a:t>Watch dog – Biting Dog to Barking Dog </a:t>
            </a:r>
          </a:p>
          <a:p>
            <a:r>
              <a:rPr lang="en-IN" dirty="0"/>
              <a:t>Who will audit the auditor for soft skills – punctuality, professional approach </a:t>
            </a:r>
          </a:p>
          <a:p>
            <a:r>
              <a:rPr lang="en-IN" dirty="0"/>
              <a:t>Making it win - win    </a:t>
            </a:r>
          </a:p>
        </p:txBody>
      </p:sp>
    </p:spTree>
    <p:extLst>
      <p:ext uri="{BB962C8B-B14F-4D97-AF65-F5344CB8AC3E}">
        <p14:creationId xmlns:p14="http://schemas.microsoft.com/office/powerpoint/2010/main" val="15538591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4408B-9AD8-4478-942C-DAA1C87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1DA3C-3239-4815-8120-3597F85F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you communicate with senior Bank officials</a:t>
            </a:r>
          </a:p>
          <a:p>
            <a:r>
              <a:rPr lang="en-IN" dirty="0"/>
              <a:t>Operational freedom * empowerment to juniors take decisions </a:t>
            </a:r>
          </a:p>
          <a:p>
            <a:r>
              <a:rPr lang="en-IN" dirty="0"/>
              <a:t> Internal Financial Controls over Financial reporting </a:t>
            </a:r>
          </a:p>
          <a:p>
            <a:r>
              <a:rPr lang="en-IN" dirty="0"/>
              <a:t>Plan – Design – Implement </a:t>
            </a:r>
          </a:p>
          <a:p>
            <a:r>
              <a:rPr lang="en-IN" dirty="0"/>
              <a:t>What is going wrong as a process –materiality </a:t>
            </a:r>
          </a:p>
          <a:p>
            <a:r>
              <a:rPr lang="en-IN" dirty="0"/>
              <a:t>Operations for </a:t>
            </a:r>
            <a:r>
              <a:rPr lang="en-IN"/>
              <a:t>the year - Is </a:t>
            </a:r>
            <a:r>
              <a:rPr lang="en-IN" dirty="0"/>
              <a:t>it set right as at year end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474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Circulars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82591"/>
            <a:ext cx="9601198" cy="38507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11.12.25 - Fortnight for SLR-CRR to be from 1</a:t>
            </a:r>
            <a:r>
              <a:rPr lang="en-US" baseline="30000" dirty="0" smtClean="0"/>
              <a:t>st</a:t>
            </a:r>
            <a:r>
              <a:rPr lang="en-US" dirty="0" smtClean="0"/>
              <a:t> to 15</a:t>
            </a:r>
            <a:r>
              <a:rPr lang="en-US" baseline="30000" dirty="0" smtClean="0"/>
              <a:t>th</a:t>
            </a:r>
            <a:r>
              <a:rPr lang="en-US" dirty="0" smtClean="0"/>
              <a:t> &amp; 16</a:t>
            </a:r>
            <a:r>
              <a:rPr lang="en-US" baseline="30000" dirty="0" smtClean="0"/>
              <a:t>th</a:t>
            </a:r>
            <a:r>
              <a:rPr lang="en-US" dirty="0" smtClean="0"/>
              <a:t> to last day of the month (not Friday)</a:t>
            </a:r>
          </a:p>
          <a:p>
            <a:r>
              <a:rPr lang="en-US" dirty="0" smtClean="0"/>
              <a:t>4.12.25 - Basic savings Business Account (BSBD)</a:t>
            </a:r>
          </a:p>
          <a:p>
            <a:r>
              <a:rPr lang="en-US" dirty="0" smtClean="0"/>
              <a:t>28.11.25 - Calculation of Time &amp; Demand Portion from Savings account portion for SLR/CRR  </a:t>
            </a:r>
          </a:p>
          <a:p>
            <a:r>
              <a:rPr lang="en-US" dirty="0" smtClean="0"/>
              <a:t>28.11.25 - Digital lending guidelines Board approved policy, Lender Service Provider (LSP) contractual arrangement, Default loss Guarantee (DLG), borrower document that he is the rightful owner of the gold/silver collateral, renewals &amp; top ups permitted based on LTV &amp; credit assessment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200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93CB0-789E-0BDF-8AC6-2BA97312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Execution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C12A9E-0A95-844C-D984-791607FA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3145"/>
          </a:xfrm>
        </p:spPr>
        <p:txBody>
          <a:bodyPr/>
          <a:lstStyle/>
          <a:p>
            <a:r>
              <a:rPr lang="en-IN" dirty="0"/>
              <a:t>Understanding key risks </a:t>
            </a:r>
          </a:p>
          <a:p>
            <a:r>
              <a:rPr lang="en-IN" dirty="0"/>
              <a:t>Credit - Compliance - Cyber security - Concentration</a:t>
            </a:r>
          </a:p>
          <a:p>
            <a:r>
              <a:rPr lang="en-IN" dirty="0"/>
              <a:t>Money laundering - Social Media - Reputational </a:t>
            </a:r>
          </a:p>
          <a:p>
            <a:r>
              <a:rPr lang="en-IN" dirty="0"/>
              <a:t>Legal - Process - Technology - Product </a:t>
            </a:r>
          </a:p>
          <a:p>
            <a:r>
              <a:rPr lang="en-IN" dirty="0"/>
              <a:t>Risk identification &amp; response process</a:t>
            </a:r>
          </a:p>
          <a:p>
            <a:r>
              <a:rPr lang="en-IN" dirty="0"/>
              <a:t>Fraud risks </a:t>
            </a:r>
          </a:p>
          <a:p>
            <a:r>
              <a:rPr lang="en-IN" dirty="0"/>
              <a:t>HR &amp; staff engagement risks   </a:t>
            </a:r>
          </a:p>
        </p:txBody>
      </p:sp>
    </p:spTree>
    <p:extLst>
      <p:ext uri="{BB962C8B-B14F-4D97-AF65-F5344CB8AC3E}">
        <p14:creationId xmlns:p14="http://schemas.microsoft.com/office/powerpoint/2010/main" val="343825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Circulars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28.11.25 - Micro Finance Loans, Project Loans, disclosure requirements for loans for housing / development projects, adherence to National Building Code (NBC), Exposure for 3</a:t>
            </a:r>
            <a:r>
              <a:rPr lang="en-US" baseline="30000" dirty="0" smtClean="0"/>
              <a:t>rd</a:t>
            </a:r>
            <a:r>
              <a:rPr lang="en-US" dirty="0" smtClean="0"/>
              <a:t> unit taken as CRE, Definition of CRE, Infrastructure Financing, NBFC funding </a:t>
            </a:r>
          </a:p>
          <a:p>
            <a:r>
              <a:rPr lang="en-US" dirty="0" smtClean="0"/>
              <a:t>28.11.25 - Staff Rotation Policy adherence comments by Concurrent auditors</a:t>
            </a:r>
          </a:p>
          <a:p>
            <a:r>
              <a:rPr lang="en-US" dirty="0" smtClean="0"/>
              <a:t>28.11.25 -Managing risks in outsourced operations</a:t>
            </a:r>
          </a:p>
          <a:p>
            <a:r>
              <a:rPr lang="en-US" dirty="0" smtClean="0"/>
              <a:t>28.11.25 - Credit Information Companies (CIC) Directions for Credit Institutions (CI)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1838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Circulars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85623"/>
            <a:ext cx="9601198" cy="3631842"/>
          </a:xfrm>
        </p:spPr>
        <p:txBody>
          <a:bodyPr>
            <a:normAutofit/>
          </a:bodyPr>
          <a:lstStyle/>
          <a:p>
            <a:r>
              <a:rPr lang="en-US" dirty="0" smtClean="0"/>
              <a:t>1.4.25 - Master Directions on Counterfeit Notes </a:t>
            </a:r>
          </a:p>
          <a:p>
            <a:r>
              <a:rPr lang="en-US" dirty="0" smtClean="0"/>
              <a:t>13.8.25 - Cheque Truncation System</a:t>
            </a:r>
          </a:p>
          <a:p>
            <a:r>
              <a:rPr lang="en-US" dirty="0" smtClean="0"/>
              <a:t>28.11.25 - Wilful Defaulters - Role of Statutory Auditors - IBA Auditor caution list, disciplinary action (NFRA-ICAI), certification that there is no siphoning or diversion of funds </a:t>
            </a:r>
          </a:p>
          <a:p>
            <a:r>
              <a:rPr lang="en-US" dirty="0" smtClean="0"/>
              <a:t>28.11.25 - realistic repayment schedules fixed based on cash flows, Primary responsibility that adequate loan loss provisions are made rests with the Management &amp; the Statutory auditors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552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78BE4-FAAA-44DC-8D32-0B495367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Closing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66B60-2D32-47C7-9D33-93789485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7894"/>
          </a:xfrm>
        </p:spPr>
        <p:txBody>
          <a:bodyPr>
            <a:normAutofit/>
          </a:bodyPr>
          <a:lstStyle/>
          <a:p>
            <a:r>
              <a:rPr lang="en-IN" dirty="0"/>
              <a:t>Whenever in doubt seek help</a:t>
            </a:r>
          </a:p>
          <a:p>
            <a:r>
              <a:rPr lang="en-IN" dirty="0"/>
              <a:t>Conservatism helps - be safe than sorry</a:t>
            </a:r>
          </a:p>
          <a:p>
            <a:r>
              <a:rPr lang="en-IN" dirty="0"/>
              <a:t>Do not succumb to pressure</a:t>
            </a:r>
          </a:p>
          <a:p>
            <a:r>
              <a:rPr lang="en-IN" dirty="0"/>
              <a:t>Avoid any conflict of interest </a:t>
            </a:r>
            <a:r>
              <a:rPr lang="en-IN" dirty="0" smtClean="0"/>
              <a:t>- </a:t>
            </a:r>
            <a:r>
              <a:rPr lang="en-IN" dirty="0"/>
              <a:t>independence issues</a:t>
            </a:r>
          </a:p>
          <a:p>
            <a:r>
              <a:rPr lang="en-IN" dirty="0"/>
              <a:t>Do not be misled by small value MOCs passed by Branch</a:t>
            </a:r>
          </a:p>
          <a:p>
            <a:r>
              <a:rPr lang="en-IN" dirty="0"/>
              <a:t>No one will respond once U have signed the FS</a:t>
            </a:r>
          </a:p>
          <a:p>
            <a:r>
              <a:rPr lang="en-IN" dirty="0"/>
              <a:t>The pen is mightier than the sword - High time we showed it  </a:t>
            </a:r>
          </a:p>
        </p:txBody>
      </p:sp>
    </p:spTree>
    <p:extLst>
      <p:ext uri="{BB962C8B-B14F-4D97-AF65-F5344CB8AC3E}">
        <p14:creationId xmlns:p14="http://schemas.microsoft.com/office/powerpoint/2010/main" val="42003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CA5EE-DDBD-F0B0-DA17-6DD5147F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Deliverables &amp;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4DE29-B03E-3F97-222E-85E8600F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0629"/>
          </a:xfrm>
        </p:spPr>
        <p:txBody>
          <a:bodyPr/>
          <a:lstStyle/>
          <a:p>
            <a:r>
              <a:rPr lang="en-IN" dirty="0"/>
              <a:t>Shift from quantitative to qualitative</a:t>
            </a:r>
          </a:p>
          <a:p>
            <a:r>
              <a:rPr lang="en-IN" dirty="0"/>
              <a:t>Process of NPA automation</a:t>
            </a:r>
          </a:p>
          <a:p>
            <a:r>
              <a:rPr lang="en-IN" dirty="0"/>
              <a:t>EWS - RFA</a:t>
            </a:r>
          </a:p>
          <a:p>
            <a:r>
              <a:rPr lang="en-IN" dirty="0"/>
              <a:t>ICOFR</a:t>
            </a:r>
          </a:p>
          <a:p>
            <a:r>
              <a:rPr lang="en-IN" dirty="0"/>
              <a:t>LFAR</a:t>
            </a:r>
          </a:p>
          <a:p>
            <a:r>
              <a:rPr lang="en-IN" dirty="0"/>
              <a:t>Certifications </a:t>
            </a:r>
          </a:p>
          <a:p>
            <a:r>
              <a:rPr lang="en-IN" dirty="0"/>
              <a:t>Statements / Annexures / Other reports  </a:t>
            </a:r>
          </a:p>
        </p:txBody>
      </p:sp>
    </p:spTree>
    <p:extLst>
      <p:ext uri="{BB962C8B-B14F-4D97-AF65-F5344CB8AC3E}">
        <p14:creationId xmlns:p14="http://schemas.microsoft.com/office/powerpoint/2010/main" val="1140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CA5EE-DDBD-F0B0-DA17-6DD5147F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De-risking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4DE29-B03E-3F97-222E-85E8600F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0629"/>
          </a:xfrm>
        </p:spPr>
        <p:txBody>
          <a:bodyPr>
            <a:normAutofit/>
          </a:bodyPr>
          <a:lstStyle/>
          <a:p>
            <a:r>
              <a:rPr lang="en-IN" dirty="0"/>
              <a:t>Escalate via mails from day 1 - create a trail record</a:t>
            </a:r>
          </a:p>
          <a:p>
            <a:r>
              <a:rPr lang="en-IN" dirty="0"/>
              <a:t>Courage to stand by ones judgment / opinion</a:t>
            </a:r>
          </a:p>
          <a:p>
            <a:r>
              <a:rPr lang="en-IN" dirty="0"/>
              <a:t>Professional scepticism  </a:t>
            </a:r>
          </a:p>
          <a:p>
            <a:r>
              <a:rPr lang="en-IN" dirty="0"/>
              <a:t>No breach of independence / integrity</a:t>
            </a:r>
          </a:p>
          <a:p>
            <a:r>
              <a:rPr lang="en-IN" dirty="0"/>
              <a:t>Effective usage of audit opinion to disclaim / qualify </a:t>
            </a:r>
          </a:p>
          <a:p>
            <a:r>
              <a:rPr lang="en-IN" dirty="0"/>
              <a:t>Discussions / Guidance from CSA</a:t>
            </a:r>
          </a:p>
          <a:p>
            <a:r>
              <a:rPr lang="en-IN" dirty="0"/>
              <a:t>SA / SQC - Our </a:t>
            </a:r>
            <a:r>
              <a:rPr lang="en-IN" dirty="0" err="1"/>
              <a:t>Bhagwad</a:t>
            </a:r>
            <a:r>
              <a:rPr lang="en-IN" dirty="0"/>
              <a:t> Geeta   </a:t>
            </a:r>
          </a:p>
        </p:txBody>
      </p:sp>
    </p:spTree>
    <p:extLst>
      <p:ext uri="{BB962C8B-B14F-4D97-AF65-F5344CB8AC3E}">
        <p14:creationId xmlns:p14="http://schemas.microsoft.com/office/powerpoint/2010/main" val="184791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55F3E-C2C2-8980-84D3-5C7E843D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4885A1-192A-FF7C-71A7-FD263556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4050345"/>
          </a:xfrm>
        </p:spPr>
        <p:txBody>
          <a:bodyPr/>
          <a:lstStyle/>
          <a:p>
            <a:r>
              <a:rPr lang="en-IN" dirty="0"/>
              <a:t>Adequate partner time / Robust review process</a:t>
            </a:r>
          </a:p>
          <a:p>
            <a:r>
              <a:rPr lang="en-IN" dirty="0"/>
              <a:t>Documentation sign off first  </a:t>
            </a:r>
          </a:p>
          <a:p>
            <a:r>
              <a:rPr lang="en-IN" dirty="0"/>
              <a:t>Do not be afraid to qualify in main report / Never in LFAR</a:t>
            </a:r>
          </a:p>
          <a:p>
            <a:r>
              <a:rPr lang="en-IN" dirty="0"/>
              <a:t>Clarity - Materiality with no focus on trivial </a:t>
            </a:r>
          </a:p>
          <a:p>
            <a:r>
              <a:rPr lang="en-IN" dirty="0"/>
              <a:t>See the big picture – Don’t miss the woods for the trees</a:t>
            </a:r>
          </a:p>
          <a:p>
            <a:r>
              <a:rPr lang="en-IN" dirty="0"/>
              <a:t>Commanding respect of Branch management by professional competency</a:t>
            </a:r>
          </a:p>
          <a:p>
            <a:r>
              <a:rPr lang="en-IN" dirty="0"/>
              <a:t>Balancing hard ^ smart work  </a:t>
            </a:r>
          </a:p>
        </p:txBody>
      </p:sp>
    </p:spTree>
    <p:extLst>
      <p:ext uri="{BB962C8B-B14F-4D97-AF65-F5344CB8AC3E}">
        <p14:creationId xmlns:p14="http://schemas.microsoft.com/office/powerpoint/2010/main" val="1765533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803</TotalTime>
  <Words>3072</Words>
  <Application>Microsoft Office PowerPoint</Application>
  <PresentationFormat>Widescreen</PresentationFormat>
  <Paragraphs>430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Garamond</vt:lpstr>
      <vt:lpstr>Organic</vt:lpstr>
      <vt:lpstr>Planning, IRAC, LFAR   </vt:lpstr>
      <vt:lpstr>Challenges </vt:lpstr>
      <vt:lpstr>PowerPoint Presentation</vt:lpstr>
      <vt:lpstr>PowerPoint Presentation</vt:lpstr>
      <vt:lpstr>Starting the work </vt:lpstr>
      <vt:lpstr>Execution </vt:lpstr>
      <vt:lpstr>Deliverables &amp; Focus</vt:lpstr>
      <vt:lpstr>De-risking </vt:lpstr>
      <vt:lpstr>Do’s</vt:lpstr>
      <vt:lpstr>Standards of Auditing</vt:lpstr>
      <vt:lpstr>The audit sins</vt:lpstr>
      <vt:lpstr>Audit Methodology </vt:lpstr>
      <vt:lpstr> Risk Clarity</vt:lpstr>
      <vt:lpstr>Control Clarity </vt:lpstr>
      <vt:lpstr>Information asked for  </vt:lpstr>
      <vt:lpstr>Process Checks</vt:lpstr>
      <vt:lpstr>Red Flags</vt:lpstr>
      <vt:lpstr>Frauds </vt:lpstr>
      <vt:lpstr>Frauds</vt:lpstr>
      <vt:lpstr>IRAC norms</vt:lpstr>
      <vt:lpstr>IRAC norms </vt:lpstr>
      <vt:lpstr>Issues </vt:lpstr>
      <vt:lpstr>LFAR  </vt:lpstr>
      <vt:lpstr>RBI 5th Sept Circular - Risk profiling  </vt:lpstr>
      <vt:lpstr>LFAR is qualitatively long  </vt:lpstr>
      <vt:lpstr>Yes – No era is over   </vt:lpstr>
      <vt:lpstr>Do V have time or V spend time  </vt:lpstr>
      <vt:lpstr> Assets    </vt:lpstr>
      <vt:lpstr>Advances </vt:lpstr>
      <vt:lpstr>Advances  </vt:lpstr>
      <vt:lpstr>Advances – Appraisal  </vt:lpstr>
      <vt:lpstr>Sanctions / Disbursals  </vt:lpstr>
      <vt:lpstr>Documentation  </vt:lpstr>
      <vt:lpstr>Review, Monitoring, Supervision  </vt:lpstr>
      <vt:lpstr>RMS  </vt:lpstr>
      <vt:lpstr>IRAC norms - Resolution of stressed assets </vt:lpstr>
      <vt:lpstr>Restructuring / Upgrades  </vt:lpstr>
      <vt:lpstr>Recall </vt:lpstr>
      <vt:lpstr>Others  </vt:lpstr>
      <vt:lpstr>Non fund based facilities   </vt:lpstr>
      <vt:lpstr>Other assets – 3 questions </vt:lpstr>
      <vt:lpstr>Liabilities - 3 questions  </vt:lpstr>
      <vt:lpstr>P&amp;L account – 5 questions   </vt:lpstr>
      <vt:lpstr>General – 7 parts  </vt:lpstr>
      <vt:lpstr>Books &amp; records – 2 questions </vt:lpstr>
      <vt:lpstr>Inter Branch accounts</vt:lpstr>
      <vt:lpstr>Frauds – 6 sub questions</vt:lpstr>
      <vt:lpstr>Frauds- EWS to RFA process    </vt:lpstr>
      <vt:lpstr>KYC – AML / MIS </vt:lpstr>
      <vt:lpstr>FX – 3 questions </vt:lpstr>
      <vt:lpstr>Clearing house – Service branches</vt:lpstr>
      <vt:lpstr>NPA recovery Branches </vt:lpstr>
      <vt:lpstr>NPA recovery Branches </vt:lpstr>
      <vt:lpstr>Higher Expectations </vt:lpstr>
      <vt:lpstr>Can we do justice - deliver qualitatively </vt:lpstr>
      <vt:lpstr>MOC</vt:lpstr>
      <vt:lpstr>Key areas </vt:lpstr>
      <vt:lpstr>Key areas </vt:lpstr>
      <vt:lpstr>New Circulars </vt:lpstr>
      <vt:lpstr>New Circulars </vt:lpstr>
      <vt:lpstr>New Circulars </vt:lpstr>
      <vt:lpstr>Closing Thoughts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NKGSB CO OP BANK LTD</dc:title>
  <dc:creator>abhijit sanzgiri</dc:creator>
  <cp:lastModifiedBy>Microsoft account</cp:lastModifiedBy>
  <cp:revision>112</cp:revision>
  <dcterms:created xsi:type="dcterms:W3CDTF">2019-11-07T06:09:37Z</dcterms:created>
  <dcterms:modified xsi:type="dcterms:W3CDTF">2026-03-17T01:17:20Z</dcterms:modified>
</cp:coreProperties>
</file>