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3" r:id="rId37"/>
    <p:sldId id="294" r:id="rId38"/>
    <p:sldId id="300" r:id="rId3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10"/>
  </p:normalViewPr>
  <p:slideViewPr>
    <p:cSldViewPr snapToGrid="0" snapToObjects="1">
      <p:cViewPr varScale="1">
        <p:scale>
          <a:sx n="81" d="100"/>
          <a:sy n="81" d="100"/>
        </p:scale>
        <p:origin x="10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3097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E5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572306" y="0"/>
            <a:ext cx="2286000" cy="5143500"/>
          </a:xfrm>
          <a:prstGeom prst="rect">
            <a:avLst/>
          </a:prstGeom>
          <a:solidFill>
            <a:srgbClr val="1C3F60"/>
          </a:solidFill>
          <a:ln w="12700">
            <a:solidFill>
              <a:srgbClr val="1C3F6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967728" y="365760"/>
            <a:ext cx="256032" cy="4041648"/>
          </a:xfrm>
          <a:prstGeom prst="rect">
            <a:avLst/>
          </a:prstGeom>
          <a:solidFill>
            <a:srgbClr val="4A8BBF">
              <a:alpha val="44000"/>
            </a:srgbClr>
          </a:solidFill>
          <a:ln w="12700">
            <a:solidFill>
              <a:srgbClr val="4A8BBF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7388352" y="365760"/>
            <a:ext cx="256032" cy="4041648"/>
          </a:xfrm>
          <a:prstGeom prst="rect">
            <a:avLst/>
          </a:prstGeom>
          <a:solidFill>
            <a:srgbClr val="4A8BBF">
              <a:alpha val="44000"/>
            </a:srgbClr>
          </a:solidFill>
          <a:ln w="12700">
            <a:solidFill>
              <a:srgbClr val="4A8BBF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7808976" y="365760"/>
            <a:ext cx="256032" cy="4041648"/>
          </a:xfrm>
          <a:prstGeom prst="rect">
            <a:avLst/>
          </a:prstGeom>
          <a:solidFill>
            <a:srgbClr val="4A8BBF">
              <a:alpha val="44000"/>
            </a:srgbClr>
          </a:solidFill>
          <a:ln w="12700">
            <a:solidFill>
              <a:srgbClr val="4A8BBF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Shape 5"/>
          <p:cNvSpPr/>
          <p:nvPr/>
        </p:nvSpPr>
        <p:spPr>
          <a:xfrm>
            <a:off x="8229600" y="365760"/>
            <a:ext cx="256032" cy="4041648"/>
          </a:xfrm>
          <a:prstGeom prst="rect">
            <a:avLst/>
          </a:prstGeom>
          <a:solidFill>
            <a:srgbClr val="4A8BBF">
              <a:alpha val="44000"/>
            </a:srgbClr>
          </a:solidFill>
          <a:ln w="12700">
            <a:solidFill>
              <a:srgbClr val="4A8BBF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0" y="4181707"/>
            <a:ext cx="9144000" cy="961793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457200" y="310896"/>
            <a:ext cx="53949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 OF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LOANS &amp; ADVANCES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457200" y="2377440"/>
            <a:ext cx="5394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kern="0" spc="300" dirty="0">
                <a:solidFill>
                  <a:srgbClr val="B8D4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 BANK BRANCH AUDIT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457200" y="2962656"/>
            <a:ext cx="27432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Text 7">
            <a:extLst>
              <a:ext uri="{FF2B5EF4-FFF2-40B4-BE49-F238E27FC236}">
                <a16:creationId xmlns:a16="http://schemas.microsoft.com/office/drawing/2014/main" id="{59354720-95F4-300D-F824-3F11E2910544}"/>
              </a:ext>
            </a:extLst>
          </p:cNvPr>
          <p:cNvSpPr/>
          <p:nvPr/>
        </p:nvSpPr>
        <p:spPr>
          <a:xfrm>
            <a:off x="292608" y="4480560"/>
            <a:ext cx="8672972" cy="3162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chemeClr val="bg1">
                    <a:lumMod val="95000"/>
                  </a:schemeClr>
                </a:solidFill>
              </a:rPr>
              <a:t>Speaker: CA Ketan Saiya  </a:t>
            </a:r>
          </a:p>
          <a:p>
            <a:pPr marL="0" indent="0">
              <a:buNone/>
            </a:pPr>
            <a:r>
              <a:rPr lang="en-US" i="1" dirty="0">
                <a:solidFill>
                  <a:schemeClr val="bg1">
                    <a:lumMod val="95000"/>
                  </a:schemeClr>
                </a:solidFill>
              </a:rPr>
              <a:t>Immediate Past Chairman of WIRC of the ICAI | FCA, DISA(ICAI)  |  31+ Years in Bank Audit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Text 7">
            <a:extLst>
              <a:ext uri="{FF2B5EF4-FFF2-40B4-BE49-F238E27FC236}">
                <a16:creationId xmlns:a16="http://schemas.microsoft.com/office/drawing/2014/main" id="{4C9BE368-E028-7D2D-5757-D45DB5BE0155}"/>
              </a:ext>
            </a:extLst>
          </p:cNvPr>
          <p:cNvSpPr/>
          <p:nvPr/>
        </p:nvSpPr>
        <p:spPr>
          <a:xfrm>
            <a:off x="402336" y="3319713"/>
            <a:ext cx="7223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Rajkot Branch of WIRC of the ICAI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Pre-Audit Planning — Documents to Obtain (Part 1)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8814816" cy="402336"/>
          </a:xfrm>
          <a:prstGeom prst="rect">
            <a:avLst/>
          </a:prstGeom>
          <a:solidFill>
            <a:srgbClr val="FDF3D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74320" y="896112"/>
            <a:ext cx="8595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8B69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ENTERING THE BRANCH — Issue document request list 10 days before audit start date.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64592" y="1298448"/>
            <a:ext cx="4315968" cy="36484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164592" y="1298448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256032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— Mandatory LFAR Advances Documents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74320" y="1730223"/>
            <a:ext cx="4096512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 of advances — facility-wise, security-wise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SMA-0, SMA-1, SMA-2 lists as on March 31 from CBS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NPA accounts with NPA date and Doubtful date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accounts (&gt;10% FB+NFB base OR &gt;₹10 Cr)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adversely commented in prior audits / RBI AFI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of Wilful Defaulters and Red Flagged Accounts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under CIRP / NCLT — plan status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Restructured accounts — standard and NPA separately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1298448"/>
            <a:ext cx="4315968" cy="36484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4663440" y="1298448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4754880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 — CBS &amp; Operational Documents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773168" y="1719072"/>
            <a:ext cx="4169664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Delegation of Powers (DOP) booklet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CBS overview — system name, NPA automation logic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Bank's Board-approved Credit Policy — latest version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Bank's internal circulars — especially year-end circular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Drawing Power (DP) Register — current month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Statements — latest for all CC/OD/WCDL accounts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policies — stock/property; bank as beneficiary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Concurrent Audit Reports — all 12 months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Pre-Audit Planning — Documents to Obtain (Part 2)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 — Accounts Requiring Special Attention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upgraded or downgraded during year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Mortality Cases — NPA within 12 months of sanction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OTS sought / accepted but default in compliance terms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accounts: Govt guarantee cited to avoid NPA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with Interest Suspense / Unapplied Interest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shortfall — realizable value &lt; 50% outstanding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beyond permissible tenor / borrower age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Related-party accounts of borrowers in CIRP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 — Registers &amp; Additional Reports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BG Register + LC Register — all live as at March 31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 Reports generated during year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sanctions during current year — especially large ones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Frequent TODs / LC devolvements / BG invocations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CRILC accounts ≥ ₹5 Cr — consistent with other banks?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loans — DCCO dates, revised DCCO status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Consortium accounts — lead bank cert, DP allocation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Representation Letter — list before audit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Pre-Audit — Branch Profile &amp; CBS Architecture Review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Understanding the Branch Business Profile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Advance-heavy or Deposit-heavy branch?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Specialised? Retail Asset / SME / Corporate / LPC?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Products: CC/OD, project, agri, export, NRI, digital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growth YoY — unusual spikes need explanation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/ geographic concentration risks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products during year — digital / UPI credit lines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branch an LPC? — original documents held HERE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year LFAR adverse observations — remedied?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CBS Architecture &amp; IRACP Automation Check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CBS system? — Finacle / BaNCS / Flexcube?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NPA classification FULLY STP (Straight Through)?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of ALL manual CBS interventions — with dual-auth logs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40: Dual-level authorization for ALL manual overrides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SOPs for system-based NPA classification — mandatory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was last System Audit of IRACP? — Annual mandatory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UCIC tagged for ALL accounts of each borrower?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CBS generates SMA-0/1/2 reports in daily day-end?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Sample Selection — Mandatory LFAR Accounts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8814816" cy="402336"/>
          </a:xfrm>
          <a:prstGeom prst="rect">
            <a:avLst/>
          </a:prstGeom>
          <a:solidFill>
            <a:srgbClr val="D6E8F7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74320" y="896112"/>
            <a:ext cx="8595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MANDATORY: All advances &gt; 10% of FB+NFB base OR &gt; ₹10 Cr (lesser) — individually examined in LFAR.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64592" y="1298448"/>
            <a:ext cx="4315968" cy="36484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164592" y="1298448"/>
            <a:ext cx="431596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256032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Mandatory — Must Be in Every Sample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74320" y="1719072"/>
            <a:ext cx="4096512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SMA-1 and SMA-2 accounts from CBS at March 31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NPA accounts — Sub-std, Doubtful D1/D2/D3, Loss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with adverse RBI AFI / Inspection remarks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with adverse Concurrent/Credit/Stock Audit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new sanctions sanctioned during current year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Wilful Defaulters list + Red Flagged Accounts (CRILC)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under CIRP / NCLT — status and provision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Fraud accounts — verify 100% provisioning made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1298448"/>
            <a:ext cx="4315968" cy="36484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4663440" y="1298448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4754880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Additional Mandatory Accounts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773168" y="1719072"/>
            <a:ext cx="4096512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Mortality Cases — NPA within 12 months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OTS sought / accepted with default in compliance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accounts with Interest Suspense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shortfall — realizable value &lt; 50% outstanding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Consortium / Multiple Banking Arrangement accounts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Loans — check DCCO status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Govt-guaranteed accounts showing stress signals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CRILC accounts — verify consistency with other lenders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Sample Selection — SA 530 Risk-Based Framework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Cover Every Credit Facility Type (SA 530)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Credit accounts — 3 to 5 samples across size bands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Overdraft — property, FD, share-backed separately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 Loans — housing, vehicle, personal, equipment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Bills Purchased / Discounted — LC-backed and clean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Agricultural / KCC — crop loan and allied activities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MSME — Micro, Small, Medium separately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Loans — domestic and abroad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Advances — housing, vehicle, personal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High-Risk Account Selection Criteria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Accounts: only 1–2 credits in last 10 days of March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Drawing Power &gt; Outstanding by more than 30%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statement older than 3 months — DP irregular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Limits not renewed within 180 days of due date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restructurings or moratorium extensions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of interest changed — verify MCLR reset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 230 — Documentation Required: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Record: sampling criteria, selection rationale,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any deviations in audit working papers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Sanction — Pre-Sanction Appraisal &amp; DOP Compliance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Pre-Sanction Appraisal Checks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Appraisal Note — financial analysis, CMA, ratios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MPBF computed correctly — Tandon Committee norms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rating — internal &amp; external (CIBIL) at sanction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Policy: sector caps, tenor limits, LTV ratios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Pre-sanction site visit — inspection report on record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title — advocate's opinion, EC, CERSAI search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exposure — single borrower 15% / group 25%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CIBIL / CRILC history reviewed — any adverse history?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Sanction Terms &amp; DOP Compliance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Sanction within DOP — verify BM/RM/Circle approval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Sanction letter: rate, repayment, security, covenants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Borrower's written acceptance of sanction terms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Company: Board resolution; S.180(1)(c) if applicable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of interest in CBS matches sanction letter exactly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Floating rate — MCLR reset dates observed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MCLR change: CBS updated on EFFECTIVE date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Processing fee / CERSAI / inspection charges collected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Loan Documentation Checklist — By Borrower Type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8814816" cy="402336"/>
          </a:xfrm>
          <a:prstGeom prst="rect">
            <a:avLst/>
          </a:prstGeom>
          <a:solidFill>
            <a:srgbClr val="D6E8F7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74320" y="896112"/>
            <a:ext cx="8595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LPC RISK: Original documents may be at Loan Processing Centre — insist on authenticated copies at branch.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64592" y="1298448"/>
            <a:ext cx="4315968" cy="36484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164592" y="1298448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256032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Corporate / Company &amp; MSME Borrowers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74320" y="1719072"/>
            <a:ext cx="4096512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Company Borrowers: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 / AOA + Certificate of Incorporation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Resolution — borrowing limits + signatories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S.180(1)(c) SR if borrowing exceeds 60% paid-up capital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 charge — Form CHG-1 within 30 days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CERSAI registration — floating / immovable charge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MSME / Partnership / LLP: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Udyam Registration Certificate — mandatory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 Deed; all partners as co-borrowers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1298448"/>
            <a:ext cx="4315968" cy="36484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4663440" y="1298448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4754880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Individual / Retail — All Cases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773168" y="1719072"/>
            <a:ext cx="4096512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Individual / Retail Borrowers: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 Note — properly stamped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Hypothecation Agreement (vehicle / stock / goods)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Mortgage deed / MODT — registered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documents — sale deed, mutation, EC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KYC: Aadhaar/PAN; CKYC updated; income proof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Mandatory for ALL Borrowers: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Stamp duty paid per applicable State Stamp Act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audit mandatory for exposures ≥ ₹5 Cr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Drawing Power — Rules &amp; Audit Verification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8814816" cy="402336"/>
          </a:xfrm>
          <a:prstGeom prst="rect">
            <a:avLst/>
          </a:prstGeom>
          <a:solidFill>
            <a:srgbClr val="FDF3D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74320" y="896112"/>
            <a:ext cx="8595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8B69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 = (Eligible Stock + Eligible Debtors − Trade Creditors) × (1 − Margin %).  Unpaid stocks under LC / Buyer's Credit must be EXCLUDED.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64592" y="1298448"/>
            <a:ext cx="4315968" cy="36484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164592" y="1298448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256032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Critical Time Limits — NPA Triggers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74320" y="1719072"/>
            <a:ext cx="4096512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statement OLDER than 3 months → DP is IRREGULAR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Irregular drawings 90 continuous days → NPA mandatory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CC/OD limit NOT renewed within 180 days → NPA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180-day count from ORIGINAL due date — not short review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DP Register Verification: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Updated monthly? Entries verified by officer?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Sundry creditors understated to inflate DP?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Cross-check stock statement vs audited accounts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(CARO 2020 Clause 47 applies)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1298448"/>
            <a:ext cx="4315968" cy="36484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4663440" y="1298448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4754880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Special DP Situations &amp; Stock Audit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773168" y="1641015"/>
            <a:ext cx="4096512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Consortium — DP by Lead Bank is binding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— mobilization advance deducted from DP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Precious metals — expert valuation required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Stock Audit — Mandatory for exposure &gt; ₹5 Cr: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Stock Audit Report — valuation, DP, comments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shortfall ≥ 50% — flag specifically in LFAR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godown inspection records — on file?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MPBF — Tandon / Nayak Norms: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 = (CA − CL ex-bank borrowing) × 75%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creditors correctly netted against stock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Disbursement &amp; Post-Disbursement Monitoring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Disbursement — Critical Checks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Disbursement ONLY after docs complete + terms accepted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End-use: directly to vendor / seller — NOT to OD account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loans — stage-wise; architect/engineer certificate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loans — direct to builder / completion certificate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DP correctly set in CBS from first stock statement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Post-disbursement inspection within 3 months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ALERT: Fresh loan to repay existing = Evergreening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Processing / CERSAI / inspection charges — all collected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Ongoing Monitoring — Auditor's Checklist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review of every advance account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Insurance: hypothecated stock / mortgaged property valid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CIBIL / credit score refreshed at renewal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rating updated annually — any migration?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CC/OD debits and credits — genuine trade transactions?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End-use: WC not diverted to capex; project not for WC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UFCE — certificate / declaration obtained?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CRILC cross-check — classification consistent?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Consortium &amp; Multiple Banking Arrangements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Consortium Banking — Key Rules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 calculation by Lead Bank — binding on ALL members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Bank's NPA classification applies — follow the date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MIS from lead bank — credit summary, DP received?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CS/CA/CMA certification on statutory compliance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CRILC — NPA at lead bank or any other member?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Pari passu charge — no exclusive charge to single lender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Non-lead bank: insist on lead bank stock audit reports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here but NPA elsewhere → reclassify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Multiple Banking — Audit Risks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bank independent — coordination weaker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total WC drawn exceeds MPBF across all banks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account outside consortium without NOC → Flag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proceeds not routed through all members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CS/CA/CMA certificate on banking covenants — obtained?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Exposures &gt; ₹250 Cr: ASM (IBA) — reports reviewed?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ASM reports — any adverse findings?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CRITICAL: Verify CRILC even if Standard at your branch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Agenda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Shape 5"/>
          <p:cNvSpPr/>
          <p:nvPr/>
        </p:nvSpPr>
        <p:spPr>
          <a:xfrm>
            <a:off x="164592" y="859536"/>
            <a:ext cx="4297680" cy="9509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75488" cy="950976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164592" y="859536"/>
            <a:ext cx="475488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713232" y="950976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Indian Banking — FY 2024-25 Update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13232" y="1353312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NPA trends, regulatory overhaul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672584" y="859536"/>
            <a:ext cx="4297680" cy="9509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72584" y="859536"/>
            <a:ext cx="475488" cy="950976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672584" y="859536"/>
            <a:ext cx="475488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221224" y="950976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Regulatory Framework 2025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221224" y="1353312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New RBI Master Directions (Nov 28, 2025)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64592" y="1883664"/>
            <a:ext cx="4297680" cy="9509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8" name="Shape 16"/>
          <p:cNvSpPr/>
          <p:nvPr/>
        </p:nvSpPr>
        <p:spPr>
          <a:xfrm>
            <a:off x="164592" y="1883664"/>
            <a:ext cx="475488" cy="950976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9" name="Text 17"/>
          <p:cNvSpPr/>
          <p:nvPr/>
        </p:nvSpPr>
        <p:spPr>
          <a:xfrm>
            <a:off x="164592" y="1883664"/>
            <a:ext cx="475488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713232" y="1975104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Types of Advances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13232" y="2377440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Fund-based, Non-fund-based, Priority Sector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672584" y="1883664"/>
            <a:ext cx="4297680" cy="9509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3" name="Shape 21"/>
          <p:cNvSpPr/>
          <p:nvPr/>
        </p:nvSpPr>
        <p:spPr>
          <a:xfrm>
            <a:off x="4672584" y="1883664"/>
            <a:ext cx="475488" cy="950976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4" name="Text 22"/>
          <p:cNvSpPr/>
          <p:nvPr/>
        </p:nvSpPr>
        <p:spPr>
          <a:xfrm>
            <a:off x="4672584" y="1883664"/>
            <a:ext cx="475488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5221224" y="1975104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Pre-Audit Planning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221224" y="2377440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Documents, CBS review, sample selection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164592" y="2907792"/>
            <a:ext cx="4297680" cy="9509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8" name="Shape 26"/>
          <p:cNvSpPr/>
          <p:nvPr/>
        </p:nvSpPr>
        <p:spPr>
          <a:xfrm>
            <a:off x="164592" y="2907792"/>
            <a:ext cx="475488" cy="950976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9" name="Text 27"/>
          <p:cNvSpPr/>
          <p:nvPr/>
        </p:nvSpPr>
        <p:spPr>
          <a:xfrm>
            <a:off x="164592" y="2907792"/>
            <a:ext cx="475488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713232" y="299923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Sanction, Disbursement &amp; Documentation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713232" y="3401568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Appraisal, DP, monitoring, loan docs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4672584" y="2907792"/>
            <a:ext cx="4297680" cy="9509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3" name="Shape 31"/>
          <p:cNvSpPr/>
          <p:nvPr/>
        </p:nvSpPr>
        <p:spPr>
          <a:xfrm>
            <a:off x="4672584" y="2907792"/>
            <a:ext cx="475488" cy="950976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4" name="Text 32"/>
          <p:cNvSpPr/>
          <p:nvPr/>
        </p:nvSpPr>
        <p:spPr>
          <a:xfrm>
            <a:off x="4672584" y="2907792"/>
            <a:ext cx="475488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5221224" y="299923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Asset Classification &amp; Provisioning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5221224" y="3401568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IRACP 2025: SMA→NPA, income recognition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164592" y="3931920"/>
            <a:ext cx="4297680" cy="9509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8" name="Shape 36"/>
          <p:cNvSpPr/>
          <p:nvPr/>
        </p:nvSpPr>
        <p:spPr>
          <a:xfrm>
            <a:off x="164592" y="3931920"/>
            <a:ext cx="475488" cy="950976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9" name="Text 37"/>
          <p:cNvSpPr/>
          <p:nvPr/>
        </p:nvSpPr>
        <p:spPr>
          <a:xfrm>
            <a:off x="164592" y="3931920"/>
            <a:ext cx="475488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713232" y="402336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LFAR, Red Flags &amp; Fraud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713232" y="4425696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EWS, fraud areas, evergreening, CBS risks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4672584" y="3931920"/>
            <a:ext cx="4297680" cy="9509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43" name="Shape 41"/>
          <p:cNvSpPr/>
          <p:nvPr/>
        </p:nvSpPr>
        <p:spPr>
          <a:xfrm>
            <a:off x="4672584" y="3931920"/>
            <a:ext cx="475488" cy="950976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4" name="Text 42"/>
          <p:cNvSpPr/>
          <p:nvPr/>
        </p:nvSpPr>
        <p:spPr>
          <a:xfrm>
            <a:off x="4672584" y="3931920"/>
            <a:ext cx="475488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</a:t>
            </a:r>
            <a:endParaRPr lang="en-US" sz="2000" dirty="0"/>
          </a:p>
        </p:txBody>
      </p:sp>
      <p:sp>
        <p:nvSpPr>
          <p:cNvPr id="45" name="Text 43"/>
          <p:cNvSpPr/>
          <p:nvPr/>
        </p:nvSpPr>
        <p:spPr>
          <a:xfrm>
            <a:off x="5221224" y="402336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Exception Reports &amp; Practical Issues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5221224" y="4425696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CBS reports, findings, audit traps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Asset Classification — SMA to NPA Framework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1682496" cy="78638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164592" y="877824"/>
            <a:ext cx="168249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STANDARD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4592" y="1335024"/>
            <a:ext cx="16824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Performing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overdue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682496" y="102412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1929384" y="859536"/>
            <a:ext cx="1682496" cy="78638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1929384" y="877824"/>
            <a:ext cx="168249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SMA-0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929384" y="1335024"/>
            <a:ext cx="16824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Overdue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1–30 days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47288" y="102412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3694176" y="859536"/>
            <a:ext cx="1682496" cy="786384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7" name="Text 15"/>
          <p:cNvSpPr/>
          <p:nvPr/>
        </p:nvSpPr>
        <p:spPr>
          <a:xfrm>
            <a:off x="3694176" y="877824"/>
            <a:ext cx="168249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SMA-1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3694176" y="1335024"/>
            <a:ext cx="16824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Overdue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31–60 days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212080" y="102412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5458968" y="859536"/>
            <a:ext cx="1682496" cy="786384"/>
          </a:xfrm>
          <a:prstGeom prst="rect">
            <a:avLst/>
          </a:prstGeom>
          <a:solidFill>
            <a:srgbClr val="D05020"/>
          </a:solidFill>
          <a:ln w="12700">
            <a:solidFill>
              <a:srgbClr val="D0502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1" name="Text 19"/>
          <p:cNvSpPr/>
          <p:nvPr/>
        </p:nvSpPr>
        <p:spPr>
          <a:xfrm>
            <a:off x="5458968" y="877824"/>
            <a:ext cx="168249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SMA-2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458968" y="1335024"/>
            <a:ext cx="16824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Overdue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61–90 days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976872" y="102412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D05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200" dirty="0"/>
          </a:p>
        </p:txBody>
      </p:sp>
      <p:sp>
        <p:nvSpPr>
          <p:cNvPr id="24" name="Shape 22"/>
          <p:cNvSpPr/>
          <p:nvPr/>
        </p:nvSpPr>
        <p:spPr>
          <a:xfrm>
            <a:off x="7223760" y="859536"/>
            <a:ext cx="1682496" cy="78638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Text 23"/>
          <p:cNvSpPr/>
          <p:nvPr/>
        </p:nvSpPr>
        <p:spPr>
          <a:xfrm>
            <a:off x="7223760" y="877824"/>
            <a:ext cx="168249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NPA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7223760" y="1335024"/>
            <a:ext cx="16824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Overdue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90 days</a:t>
            </a:r>
            <a:endParaRPr lang="en-US" sz="1100" dirty="0"/>
          </a:p>
        </p:txBody>
      </p:sp>
      <p:graphicFrame>
        <p:nvGraphicFramePr>
          <p:cNvPr id="2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64592" y="1737360"/>
          <a:ext cx="8814816" cy="2133600"/>
        </p:xfrm>
        <a:graphic>
          <a:graphicData uri="http://schemas.openxmlformats.org/drawingml/2006/table">
            <a:tbl>
              <a:tblPr/>
              <a:tblGrid>
                <a:gridCol w="2377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39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55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Asset Class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Time as NPA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Secured Prov %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Unsecured Prov %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5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Sub-Standard (Secured)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≤ 12 months as NPA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5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Sub-Standard (Unsecured)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≤ 12 months as NPA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5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Doubtful D1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 to 24 months as NPA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5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Doubtful D2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 to 36 months as NPA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5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Doubtful D3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More than 36 months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5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Loss Asset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Identified as unrecoverable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8" name="Shape 25"/>
          <p:cNvSpPr/>
          <p:nvPr/>
        </p:nvSpPr>
        <p:spPr>
          <a:xfrm>
            <a:off x="164592" y="3547872"/>
            <a:ext cx="8814816" cy="145902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9" name="Shape 26"/>
          <p:cNvSpPr/>
          <p:nvPr/>
        </p:nvSpPr>
        <p:spPr>
          <a:xfrm>
            <a:off x="164592" y="3547872"/>
            <a:ext cx="8814816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0" name="Text 27"/>
          <p:cNvSpPr/>
          <p:nvPr/>
        </p:nvSpPr>
        <p:spPr>
          <a:xfrm>
            <a:off x="256032" y="3547872"/>
            <a:ext cx="8631936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NPA Identification — Product-Wise Rules (IRACP 2025)</a:t>
            </a:r>
            <a:endParaRPr lang="en-US" sz="1500" dirty="0"/>
          </a:p>
        </p:txBody>
      </p:sp>
      <p:sp>
        <p:nvSpPr>
          <p:cNvPr id="31" name="Text 28"/>
          <p:cNvSpPr/>
          <p:nvPr/>
        </p:nvSpPr>
        <p:spPr>
          <a:xfrm>
            <a:off x="274320" y="3968496"/>
            <a:ext cx="8595360" cy="8595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 Loan: instalment or interest overdue &gt; 90 days  |  CC/OD: Out-of-order &gt; 90 days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Bills: overdue unpaid &gt; 90 days  |  Credit Card: min. due unpaid within 90 days of statement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Agri Short-duration: 2 crop seasons overdue  |  Long-duration: 1 crop season overdue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CC/OD unrenewed &gt; 180 days from due date = NPA  |  WC: DP from stale statement → 90 days = NPA</a:t>
            </a:r>
            <a:endParaRPr lang="en-US" sz="13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IRACP 2025 — Automation Requirements &amp; CBS Compliance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IRACP 2025 — System Requirements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NPA classification: FULLY automated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 updated in daily day-end — no manual trigger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generates classification-status report at any time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intervention ONLY for classification itself —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NOT for income recognition or provisioning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overrides: Dual-level auth + audit trail mandatory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Audit of IRACP program — ONCE a year minimum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SOPs for system-based NPA classification — must exist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CBS Field Changes — Audit Trail Check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Request: all CBS field changes with dual-</a:t>
            </a:r>
            <a:r>
              <a:rPr lang="en-US" sz="1400" b="1" dirty="0" err="1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authorisation</a:t>
            </a: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log: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Backdated Renewal Date updation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in limit — NFB converted to FB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 or repayment amount changes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Moratorium period or Flow Start Date changes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Drawing Power changes without fresh stock statement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Valuation overrides — who approved?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Transaction Red Flags: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Credits through office accounts — reversed later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Debit + credit to SAME account = inflated turnover</a:t>
            </a:r>
            <a:endParaRPr lang="en-US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2594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7259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Provisioning Norms — NPA Accounts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774936"/>
              </p:ext>
            </p:extLst>
          </p:nvPr>
        </p:nvGraphicFramePr>
        <p:xfrm>
          <a:off x="164592" y="859536"/>
          <a:ext cx="8814816" cy="1737360"/>
        </p:xfrm>
        <a:graphic>
          <a:graphicData uri="http://schemas.openxmlformats.org/drawingml/2006/table">
            <a:tbl>
              <a:tblPr/>
              <a:tblGrid>
                <a:gridCol w="1737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13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Asset Class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Period as NPA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Secured %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Unsecured %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Auditor Note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79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Sub-Standard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≤ 12 months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On total outstanding balance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79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Doubtful D1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12–24 months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Independently assess realizable value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79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Doubtful D2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24–36 months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 NOT rely on bank's valuation alone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79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Doubtful D3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 36 months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provision on secured + unsecured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164592" y="2653542"/>
            <a:ext cx="4315968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7"/>
          <p:cNvSpPr/>
          <p:nvPr/>
        </p:nvSpPr>
        <p:spPr>
          <a:xfrm>
            <a:off x="164592" y="2642391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256032" y="2631240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Wilful Defaulter — Accelerated Provisioning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274320" y="2962656"/>
            <a:ext cx="4096512" cy="1947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Standard: 5% from identification date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Sub-Std (6–12m): 25% secured; 40% unsecured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Doubtful I: 40% secured; 100% unsecured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Doubtful II+: 100% on secured &amp; unsecured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Fraud Accounts: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provision IMMEDIATELY on identification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frauds: 4-quarter spread — verify done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4663440" y="2698149"/>
            <a:ext cx="4315968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1"/>
          <p:cNvSpPr/>
          <p:nvPr/>
        </p:nvSpPr>
        <p:spPr>
          <a:xfrm>
            <a:off x="4663440" y="2653542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4754880" y="2631240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Standard Asset Provision — Sector Rates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4766031" y="2962656"/>
            <a:ext cx="4133088" cy="1947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Agriculture &amp; SME (Micro &amp; Small): 0.25%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Residential Housing (CRE-RH): 0.75%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Real Estate (CRE): 1.00%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Restructured Standard: 5.00%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(first 2 years post restructuring)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Other Loans &amp; Advances: 0.40%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Shown as 'Contingent Provisions’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Other Liabilities — NOT deducted</a:t>
            </a:r>
            <a:endParaRPr lang="en-U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Income Recognition — Performing Accounts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Accrual Basis — Standard &amp; SMA Accounts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recognized on ACCRUAL basis as it falls due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debited on due dates (monthly / quarterly)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Fees / processing charges — on due date or over tenure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MCLR / Interest Rate Checks: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in CBS must match sanction letter exactly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Floating rate — MCLR reset dates observed?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MCLR change: CBS updated on EFFECTIVE date only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Special Cases: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 Discounting — verify correct accrual / deferral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Card: NPA if 90 days unpaid from statement date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Moratorium, Project Finance &amp; Special Cases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Finance Under Moratorium: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NOT overdue during moratorium period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NPA norms apply FROM due date after moratorium ends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Staff Housing Loans: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payable AFTER recovery of principal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NPA only on default on respective due dates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PCE (Partial Credit Enhancement):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PCE drawn must be repaid within 30 days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90 days from due date = NPA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facilities of same borrower ALSO NPA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Penal Interest: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NPA accounts: cash basis ONLY — not accrued</a:t>
            </a:r>
            <a:endParaRPr lang="en-US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Income Recognition — NPA Accounts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8814816" cy="402336"/>
          </a:xfrm>
          <a:prstGeom prst="rect">
            <a:avLst/>
          </a:prstGeom>
          <a:solidFill>
            <a:srgbClr val="D6E8F7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74320" y="896112"/>
            <a:ext cx="8595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RULE: Income recognition STOPS on NPA date. Accrued interest must be REVERSED to Interest Suspense. Recognize on NPA only on actual cash receipt.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64592" y="1298448"/>
            <a:ext cx="4389120" cy="3753054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164592" y="1298448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256032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Auditor's Income Verification — NPA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74320" y="1719072"/>
            <a:ext cx="4206240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NPA — is income REVERSED from the NPA date?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Suspense must reconcile with total unrealized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on ALL NPA accounts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Upgraded accounts — income only from upgrade date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 recovery: (a) charges, (b) interest, (c) principal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FITL — income only on cash received; creation ≠ income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Govt guarantee: cash basis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Govt: exemption only if guarantee not repudiated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1298448"/>
            <a:ext cx="4315968" cy="3753054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4663440" y="1298448"/>
            <a:ext cx="431596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4754880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Common Income Overstatement Traps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773168" y="1719072"/>
            <a:ext cx="4096512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Evergreening-linked traps: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 in NPA account to credit overdue interest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wrongly recognized income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credits near year-end reversed in April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Inter-group flows to regularize overdue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CBS-related errors: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CBS income reversal not triggered on NPA date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accounts: income stops when NPA applies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(UCIC-level cross-facility check required)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Auditor Action: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MOC for any unreversed income on NPA accounts</a:t>
            </a:r>
            <a:endParaRPr lang="en-US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LFAR — Advances Section: Large Account Format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8814816" cy="402336"/>
          </a:xfrm>
          <a:prstGeom prst="rect">
            <a:avLst/>
          </a:prstGeom>
          <a:solidFill>
            <a:srgbClr val="FDF3D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74320" y="896112"/>
            <a:ext cx="8595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8B69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LFAR is a DETAILED QUESTIONNAIRE — not a tick-box exercise. Every adverse observation must be QUANTIFIED and management response obtained.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64592" y="1298448"/>
            <a:ext cx="4389120" cy="3845052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164592" y="1298448"/>
            <a:ext cx="4389120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256032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LFAR Large Account Format — Data Fields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74320" y="1719072"/>
            <a:ext cx="4206240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Name, address, nature of business / activity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exposure: Fund-Based + Non-Fund-Based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Sanctioned limit, Drawing Power, Outstanding, Overdue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 of sanction, Date of last review / renewal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— primary &amp; collateral; independently assessed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classification: Standard/SMA/Sub-Std/Doubtful/Loss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Provision HELD vs REQUIRED — any shortfall?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Adverse comments from RBI AFI / Concurrent / Stock Audit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Evergreening indicators — auditor's own assessment</a:t>
            </a:r>
            <a:endParaRPr lang="en-US" sz="135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CRILC check — NPA at other banks?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4663440" y="1298448"/>
            <a:ext cx="4315968" cy="364845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4663440" y="1298448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4754880" y="1298448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LFAR Annexures &amp; SCA Reporting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773168" y="1719072"/>
            <a:ext cx="4096512" cy="3191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Mandatory LFAR Annexures: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Mortality cases — sanction date, NPA date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Divergences — account-wise, provision impact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CBS NPA marking NOT done — manual override list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Evergreening instances with transaction evidence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Unapplied / Unrealized Interest (Interest Suspense)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Escalation to SCA (SA 600):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divergences — escalate with quantification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Evergreening patterns — with transaction evidence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Fraud suspects — report to ACB IMMEDIATELY</a:t>
            </a:r>
            <a:endParaRPr lang="en-US" sz="1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LFAR — Key Questions &amp; Reporting Divergences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LFAR Questions — Advances Section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5.f(a): NPA classification via CBS — no manual intervention?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5.f(b): Classification in line with RBI IRAC norms?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5.f(c): SMA-0/1/2 followed in CBS?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Disagreement with bank's classification? — Quantify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sanctions with adverse post-sanction observations?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quick mortality cases? — Account-level details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CRILC compliance — accounts ≥ ₹5 Cr reported monthly?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Post-sanction inspection within 3 months?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OTS sought but default in compliance?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Reporting Divergences — Step by Step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When Bank's View Differs from Auditor's: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disagreement CLEARLY — do not soften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QUANTIFY: amount reclassified, provision shortfall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Memorandum of Change (MOC) for each divergence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Obtain management's WRITTEN response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If Bank Refuses to Correct: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Qualified Report — SA 705 (Modified Opinion)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Emphasis of Matter — SA 706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Escalate material findings to SCA — SA 600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material fraud / evergreening to ACB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Comments must NEVER rely only on branch data</a:t>
            </a:r>
            <a:endParaRPr lang="en-US" sz="1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Early Warning Signals (EWS) — Part 1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8814816" cy="365760"/>
          </a:xfrm>
          <a:prstGeom prst="rect">
            <a:avLst/>
          </a:prstGeom>
          <a:solidFill>
            <a:srgbClr val="D6E8F7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74320" y="896112"/>
            <a:ext cx="8595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Banks must have a CBS-integrated EWS framework. Any EWS alert: examine within 180 days for CRILC Red-Flagging. Auditor must verify EWS compliance.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64592" y="1261872"/>
            <a:ext cx="4315968" cy="3685032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164592" y="1261872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256032" y="1261872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Operational Red Flags (GN 2026 Annexure A)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74320" y="1682496"/>
            <a:ext cx="4096512" cy="32278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Frequent TODs to clear interest obligations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Frequent BG invocations and LC devolvements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High-value cheque bouncing / returns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Heavy cash withdrawals from borrowal accounts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Non-production of original bills / invoices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Postponing godown inspection for flimsy reasons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LCs for related-party trade without underlying deal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High-value RTGS to unrelated parties from loan accounts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proceeds not routed through consortium banks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1261872"/>
            <a:ext cx="4315968" cy="3685032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4663440" y="1261872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4754880" y="1261872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Financial Statement Red Flags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773168" y="1682496"/>
            <a:ext cx="4096512" cy="32278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Disproportionate inventory increase vs turnover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Receivables increasing; ageing deteriorating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 borrowing high % of turnover — increasing trend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assets increase without long-term sources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borrowing despite huge cash on balance sheet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Substantial unbilled revenue year after year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Frequent changes in accounting period / policies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related-party transactions; discrepancies in AR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cost divergent from standard industry norms</a:t>
            </a:r>
            <a:endParaRPr lang="en-US" sz="1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Early Warning Signals (EWS) — Part 2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Borrower Behaviour Red Flags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in statutory payments — GST, PF, ESI, TDS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 in promoter stake or increase in pledged shares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KMP resignations; frequent management changes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/ GST / Excise department raids on borrower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Dispute on title of collateral securities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Floating front companies using borrowed funds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Concealment of documents — insurance coverage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Collateral charged to multiple lenders without NOC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to restrict or postpone periodic inspections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CBS / System Monitoring Flags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Bills outstanding for long; tendency to remain overdue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Liabilities in ROC search not in borrower's annual report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audit: security shortfall, DP inflation noted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group transfers near year-end for credit turnover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Debit + credit to SAME account = inflated credit turnover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Credits through office accounts — reversed later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Frequent project scope changes without bank sanction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 trade import leg not revealed to bank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Under-insured or over-insured inventory</a:t>
            </a:r>
            <a:endParaRPr lang="en-US" sz="1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6314F"/>
          </a:solidFill>
          <a:ln w="12700">
            <a:solidFill>
              <a:srgbClr val="16314F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91440" y="0"/>
            <a:ext cx="73152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237744" y="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Fraud-Prone Areas — Part 1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16314F"/>
          </a:solidFill>
          <a:ln w="12700">
            <a:solidFill>
              <a:srgbClr val="16314F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2889504" cy="4087368"/>
          </a:xfrm>
          <a:prstGeom prst="rect">
            <a:avLst/>
          </a:prstGeom>
          <a:solidFill>
            <a:srgbClr val="162840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164592" y="859536"/>
            <a:ext cx="2889504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256032" y="859536"/>
            <a:ext cx="2706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Documentation Fraud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292608" y="1280160"/>
            <a:ext cx="263347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Forged title deeds for mortgage loans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Inflated valuation reports from valuers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Fake stock/book debt statements for DP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Forged CA-certified CMA data submitted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Collateral charged to multiple lenders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  without NOC of existing charge holders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82112" y="859536"/>
            <a:ext cx="2889504" cy="4087368"/>
          </a:xfrm>
          <a:prstGeom prst="rect">
            <a:avLst/>
          </a:prstGeom>
          <a:solidFill>
            <a:srgbClr val="162840"/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12"/>
          <p:cNvSpPr/>
          <p:nvPr/>
        </p:nvSpPr>
        <p:spPr>
          <a:xfrm>
            <a:off x="3182112" y="859536"/>
            <a:ext cx="2889504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Text 13"/>
          <p:cNvSpPr/>
          <p:nvPr/>
        </p:nvSpPr>
        <p:spPr>
          <a:xfrm>
            <a:off x="3273552" y="859536"/>
            <a:ext cx="2706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Fund Diversion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310128" y="1280160"/>
            <a:ext cx="263347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WC loan diverted to capital expenditure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Loans routed through shell companies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Promoters siphoning via bogus RTGS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Circular transactions — funds from Lender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  A used to repay Lender B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Shell company loans — detected via GST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199632" y="859536"/>
            <a:ext cx="2889504" cy="4087368"/>
          </a:xfrm>
          <a:prstGeom prst="rect">
            <a:avLst/>
          </a:prstGeom>
          <a:solidFill>
            <a:srgbClr val="162840"/>
          </a:solidFill>
          <a:ln w="19050">
            <a:solidFill>
              <a:srgbClr val="4A9BD4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Shape 16"/>
          <p:cNvSpPr/>
          <p:nvPr/>
        </p:nvSpPr>
        <p:spPr>
          <a:xfrm>
            <a:off x="6199632" y="859536"/>
            <a:ext cx="2889504" cy="365760"/>
          </a:xfrm>
          <a:prstGeom prst="rect">
            <a:avLst/>
          </a:prstGeom>
          <a:solidFill>
            <a:srgbClr val="4A9BD4"/>
          </a:solidFill>
          <a:ln w="12700">
            <a:solidFill>
              <a:srgbClr val="4A9BD4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9" name="Text 17"/>
          <p:cNvSpPr/>
          <p:nvPr/>
        </p:nvSpPr>
        <p:spPr>
          <a:xfrm>
            <a:off x="6291072" y="859536"/>
            <a:ext cx="2706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LC / BG-Based Frauds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327648" y="1280160"/>
            <a:ext cx="263347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LCs issued without underlying trade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  (accommodation LCs)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BGs invoked for non-existent obligations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Import LC — goods not received; devolved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Devolved LC/BG debits parked in office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  accounts — not borrowal account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Indian Banking — Key Statistics FY 2024-25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2103120" cy="14081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2103120" cy="9144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19456" y="987552"/>
            <a:ext cx="19933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1A6B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2.7%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219456" y="1664208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Gross NPA Ratio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19456" y="1956816"/>
            <a:ext cx="19933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 2024 — 13-Year Low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377440" y="859536"/>
            <a:ext cx="2103120" cy="14081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2"/>
          <p:cNvSpPr/>
          <p:nvPr/>
        </p:nvSpPr>
        <p:spPr>
          <a:xfrm>
            <a:off x="2377440" y="859536"/>
            <a:ext cx="2103120" cy="9144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Text 13"/>
          <p:cNvSpPr/>
          <p:nvPr/>
        </p:nvSpPr>
        <p:spPr>
          <a:xfrm>
            <a:off x="2432304" y="987552"/>
            <a:ext cx="19933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~75%</a:t>
            </a:r>
            <a:endParaRPr lang="en-US" sz="4400" dirty="0"/>
          </a:p>
        </p:txBody>
      </p:sp>
      <p:sp>
        <p:nvSpPr>
          <p:cNvPr id="16" name="Text 14"/>
          <p:cNvSpPr/>
          <p:nvPr/>
        </p:nvSpPr>
        <p:spPr>
          <a:xfrm>
            <a:off x="2432304" y="1664208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Provision Coverage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432304" y="1956816"/>
            <a:ext cx="19933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PCR — near Decade High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90288" y="859536"/>
            <a:ext cx="2103120" cy="14081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9" name="Shape 17"/>
          <p:cNvSpPr/>
          <p:nvPr/>
        </p:nvSpPr>
        <p:spPr>
          <a:xfrm>
            <a:off x="4590288" y="859536"/>
            <a:ext cx="2103120" cy="91440"/>
          </a:xfrm>
          <a:prstGeom prst="rect">
            <a:avLst/>
          </a:prstGeom>
          <a:solidFill>
            <a:srgbClr val="3A7BBF"/>
          </a:solidFill>
          <a:ln w="12700">
            <a:solidFill>
              <a:srgbClr val="3A7BBF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4645152" y="987552"/>
            <a:ext cx="19933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3A7BB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16.8%</a:t>
            </a:r>
            <a:endParaRPr lang="en-US" sz="4400" dirty="0"/>
          </a:p>
        </p:txBody>
      </p:sp>
      <p:sp>
        <p:nvSpPr>
          <p:cNvPr id="21" name="Text 19"/>
          <p:cNvSpPr/>
          <p:nvPr/>
        </p:nvSpPr>
        <p:spPr>
          <a:xfrm>
            <a:off x="4645152" y="1664208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SCB Credit Growth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645152" y="1956816"/>
            <a:ext cx="19933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 2023-24 (RBI Annual Report)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803136" y="859536"/>
            <a:ext cx="2103120" cy="14081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4" name="Shape 22"/>
          <p:cNvSpPr/>
          <p:nvPr/>
        </p:nvSpPr>
        <p:spPr>
          <a:xfrm>
            <a:off x="6803136" y="859536"/>
            <a:ext cx="210312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Text 23"/>
          <p:cNvSpPr/>
          <p:nvPr/>
        </p:nvSpPr>
        <p:spPr>
          <a:xfrm>
            <a:off x="6760315" y="965249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11.5%+</a:t>
            </a:r>
            <a:endParaRPr lang="en-US" sz="4400" dirty="0"/>
          </a:p>
        </p:txBody>
      </p:sp>
      <p:sp>
        <p:nvSpPr>
          <p:cNvPr id="26" name="Text 24"/>
          <p:cNvSpPr/>
          <p:nvPr/>
        </p:nvSpPr>
        <p:spPr>
          <a:xfrm>
            <a:off x="6858000" y="1664208"/>
            <a:ext cx="19933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CRAR — All SCBs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858000" y="1956816"/>
            <a:ext cx="19933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Above 9% minimum (FSR 2024)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64592" y="2359152"/>
            <a:ext cx="8814816" cy="2523744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9" name="Shape 27"/>
          <p:cNvSpPr/>
          <p:nvPr/>
        </p:nvSpPr>
        <p:spPr>
          <a:xfrm>
            <a:off x="164592" y="2359152"/>
            <a:ext cx="8814816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0" name="Text 28"/>
          <p:cNvSpPr/>
          <p:nvPr/>
        </p:nvSpPr>
        <p:spPr>
          <a:xfrm>
            <a:off x="256032" y="2359152"/>
            <a:ext cx="8631936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NPA Journey of Indian Banks (RBI Data)</a:t>
            </a:r>
            <a:endParaRPr lang="en-US" sz="1500" dirty="0"/>
          </a:p>
        </p:txBody>
      </p:sp>
      <p:sp>
        <p:nvSpPr>
          <p:cNvPr id="31" name="Shape 29"/>
          <p:cNvSpPr/>
          <p:nvPr/>
        </p:nvSpPr>
        <p:spPr>
          <a:xfrm>
            <a:off x="329184" y="2834640"/>
            <a:ext cx="1572768" cy="1060704"/>
          </a:xfrm>
          <a:prstGeom prst="rect">
            <a:avLst/>
          </a:prstGeom>
          <a:solidFill>
            <a:srgbClr val="C0392B">
              <a:alpha val="12000"/>
            </a:srgbClr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2" name="Text 30"/>
          <p:cNvSpPr/>
          <p:nvPr/>
        </p:nvSpPr>
        <p:spPr>
          <a:xfrm>
            <a:off x="329184" y="2852928"/>
            <a:ext cx="15727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 2018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329184" y="3090672"/>
            <a:ext cx="15727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11.6%</a:t>
            </a:r>
            <a:endParaRPr lang="en-US" sz="3000" dirty="0"/>
          </a:p>
        </p:txBody>
      </p:sp>
      <p:sp>
        <p:nvSpPr>
          <p:cNvPr id="34" name="Text 32"/>
          <p:cNvSpPr/>
          <p:nvPr/>
        </p:nvSpPr>
        <p:spPr>
          <a:xfrm>
            <a:off x="329184" y="3584448"/>
            <a:ext cx="15727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NPA crisis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066544" y="2834640"/>
            <a:ext cx="1572768" cy="1060704"/>
          </a:xfrm>
          <a:prstGeom prst="rect">
            <a:avLst/>
          </a:prstGeom>
          <a:solidFill>
            <a:srgbClr val="E67E22">
              <a:alpha val="12000"/>
            </a:srgbClr>
          </a:solidFill>
          <a:ln w="1905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6" name="Text 34"/>
          <p:cNvSpPr/>
          <p:nvPr/>
        </p:nvSpPr>
        <p:spPr>
          <a:xfrm>
            <a:off x="2066544" y="2852928"/>
            <a:ext cx="15727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67E2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 2020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2066544" y="3090672"/>
            <a:ext cx="15727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67E2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8.5%</a:t>
            </a:r>
            <a:endParaRPr lang="en-US" sz="3000" dirty="0"/>
          </a:p>
        </p:txBody>
      </p:sp>
      <p:sp>
        <p:nvSpPr>
          <p:cNvPr id="38" name="Text 36"/>
          <p:cNvSpPr/>
          <p:nvPr/>
        </p:nvSpPr>
        <p:spPr>
          <a:xfrm>
            <a:off x="2066544" y="3584448"/>
            <a:ext cx="15727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IBC / SARFAESI impact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3803904" y="2834640"/>
            <a:ext cx="1572768" cy="1060704"/>
          </a:xfrm>
          <a:prstGeom prst="rect">
            <a:avLst/>
          </a:prstGeom>
          <a:solidFill>
            <a:srgbClr val="DAA520">
              <a:alpha val="12000"/>
            </a:srgbClr>
          </a:solidFill>
          <a:ln w="19050">
            <a:solidFill>
              <a:srgbClr val="DAA52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0" name="Text 38"/>
          <p:cNvSpPr/>
          <p:nvPr/>
        </p:nvSpPr>
        <p:spPr>
          <a:xfrm>
            <a:off x="3803904" y="2852928"/>
            <a:ext cx="15727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DAA5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 2022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3803904" y="3090672"/>
            <a:ext cx="15727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DAA5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5.9%</a:t>
            </a:r>
            <a:endParaRPr lang="en-US" sz="3000" dirty="0"/>
          </a:p>
        </p:txBody>
      </p:sp>
      <p:sp>
        <p:nvSpPr>
          <p:cNvPr id="42" name="Text 40"/>
          <p:cNvSpPr/>
          <p:nvPr/>
        </p:nvSpPr>
        <p:spPr>
          <a:xfrm>
            <a:off x="3803904" y="3584448"/>
            <a:ext cx="15727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Post-pandemic recovery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5541264" y="2834640"/>
            <a:ext cx="1572768" cy="1060704"/>
          </a:xfrm>
          <a:prstGeom prst="rect">
            <a:avLst/>
          </a:prstGeom>
          <a:solidFill>
            <a:srgbClr val="C9A84C">
              <a:alpha val="12000"/>
            </a:srgbClr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4" name="Text 42"/>
          <p:cNvSpPr/>
          <p:nvPr/>
        </p:nvSpPr>
        <p:spPr>
          <a:xfrm>
            <a:off x="5541264" y="2852928"/>
            <a:ext cx="15727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 2023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5541264" y="3090672"/>
            <a:ext cx="15727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3.9%</a:t>
            </a:r>
            <a:endParaRPr lang="en-US" sz="3000" dirty="0"/>
          </a:p>
        </p:txBody>
      </p:sp>
      <p:sp>
        <p:nvSpPr>
          <p:cNvPr id="46" name="Text 44"/>
          <p:cNvSpPr/>
          <p:nvPr/>
        </p:nvSpPr>
        <p:spPr>
          <a:xfrm>
            <a:off x="5541264" y="3584448"/>
            <a:ext cx="15727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Continued improvement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7278624" y="2834640"/>
            <a:ext cx="1572768" cy="1060704"/>
          </a:xfrm>
          <a:prstGeom prst="rect">
            <a:avLst/>
          </a:prstGeom>
          <a:solidFill>
            <a:srgbClr val="1A6B3A">
              <a:alpha val="12000"/>
            </a:srgbClr>
          </a:solidFill>
          <a:ln w="19050">
            <a:solidFill>
              <a:srgbClr val="1A6B3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8" name="Text 46"/>
          <p:cNvSpPr/>
          <p:nvPr/>
        </p:nvSpPr>
        <p:spPr>
          <a:xfrm>
            <a:off x="7278624" y="2852928"/>
            <a:ext cx="15727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6B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 2024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7278624" y="3090672"/>
            <a:ext cx="15727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A6B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2.7%</a:t>
            </a:r>
            <a:endParaRPr lang="en-US" sz="3000" dirty="0"/>
          </a:p>
        </p:txBody>
      </p:sp>
      <p:sp>
        <p:nvSpPr>
          <p:cNvPr id="50" name="Text 48"/>
          <p:cNvSpPr/>
          <p:nvPr/>
        </p:nvSpPr>
        <p:spPr>
          <a:xfrm>
            <a:off x="7278624" y="3584448"/>
            <a:ext cx="15727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13-year low — FSR 2024</a:t>
            </a:r>
            <a:endParaRPr lang="en-US"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6314F"/>
          </a:solidFill>
          <a:ln w="12700">
            <a:solidFill>
              <a:srgbClr val="16314F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91440" y="0"/>
            <a:ext cx="73152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237744" y="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Fraud-Prone Areas — Part 2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16314F"/>
          </a:solidFill>
          <a:ln w="12700">
            <a:solidFill>
              <a:srgbClr val="16314F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2889504" cy="4087368"/>
          </a:xfrm>
          <a:prstGeom prst="rect">
            <a:avLst/>
          </a:prstGeom>
          <a:solidFill>
            <a:srgbClr val="162840"/>
          </a:solidFill>
          <a:ln w="19050">
            <a:solidFill>
              <a:srgbClr val="4FC08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164592" y="859536"/>
            <a:ext cx="2889504" cy="365760"/>
          </a:xfrm>
          <a:prstGeom prst="rect">
            <a:avLst/>
          </a:prstGeom>
          <a:solidFill>
            <a:srgbClr val="4FC08D"/>
          </a:solidFill>
          <a:ln w="12700">
            <a:solidFill>
              <a:srgbClr val="4FC08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256032" y="859536"/>
            <a:ext cx="2706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CBS / Digital Frauds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292608" y="1280160"/>
            <a:ext cx="263347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Unauthorized CBS parameter changes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  (backdated dates, EMI reduction)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Fraudulent entries via maker-checker bypass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Phishing to access CBS login credentials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Fake beneficiary in RTGS/NEFT by staff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Unauthorized write-offs / interest reversals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82112" y="859536"/>
            <a:ext cx="2889504" cy="4087368"/>
          </a:xfrm>
          <a:prstGeom prst="rect">
            <a:avLst/>
          </a:prstGeom>
          <a:solidFill>
            <a:srgbClr val="162840"/>
          </a:solidFill>
          <a:ln w="1905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12"/>
          <p:cNvSpPr/>
          <p:nvPr/>
        </p:nvSpPr>
        <p:spPr>
          <a:xfrm>
            <a:off x="3182112" y="859536"/>
            <a:ext cx="2889504" cy="36576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Text 13"/>
          <p:cNvSpPr/>
          <p:nvPr/>
        </p:nvSpPr>
        <p:spPr>
          <a:xfrm>
            <a:off x="3273552" y="859536"/>
            <a:ext cx="2706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Evergreening (Disguised NPA)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310128" y="1280160"/>
            <a:ext cx="263347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Fresh loan to repay existing NPA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TOD in NPA account for overdue interest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  → artificial upgrade of account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Credits from unrelated parties at year-end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  reversed in April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FITL used to avoid NPA tagging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199632" y="859536"/>
            <a:ext cx="2889504" cy="4087368"/>
          </a:xfrm>
          <a:prstGeom prst="rect">
            <a:avLst/>
          </a:prstGeom>
          <a:solidFill>
            <a:srgbClr val="162840"/>
          </a:solidFill>
          <a:ln w="1905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Shape 16"/>
          <p:cNvSpPr/>
          <p:nvPr/>
        </p:nvSpPr>
        <p:spPr>
          <a:xfrm>
            <a:off x="6199632" y="859536"/>
            <a:ext cx="2889504" cy="365760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9" name="Text 17"/>
          <p:cNvSpPr/>
          <p:nvPr/>
        </p:nvSpPr>
        <p:spPr>
          <a:xfrm>
            <a:off x="6291072" y="859536"/>
            <a:ext cx="2706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Auditor's Obligations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327648" y="1280160"/>
            <a:ext cx="263347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Verify: EWS is CBS-integrated (RBI MD Jul 2024)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RFA: Investigation within 180 days of CRILC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Forensic Audit for RFA — Board-approved policy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Report fraud suspects to ACB IMMEDIATELY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 All frauds ≥ ₹1 Cr: report to RBI in time</a:t>
            </a:r>
            <a:endParaRPr lang="en-US" sz="1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Evergreening — Methods &amp; Detection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89120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89120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Common Evergreening Methods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56033" y="1280160"/>
            <a:ext cx="4224528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 TOD / Fresh Loan to Service Overdue: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 in NPA account → credits overdue interest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 loan to associate → repays NPA borrower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2. Year-End Circular Credits: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from group near March 28–31 → reversed April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 account credits before March 31 → reversed after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3. Renewal / DP Manipulation: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Backdating renewal date in CBS — resets 180-day clock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 inflation without fresh stock statement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4. Loan to Pay Old Loan: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facility to group borrower → clears NPA overdue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Detection — Data Analytics &amp; CBS Trail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Excel Filters: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Accounts: only 1–2 credits in last 10 days of March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Post-March 31 — check for reversal of March credits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RTGS pattern — large group payments near year-end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 &gt; Outstanding by &gt; 30% → DP inflation suspect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CC/OD with stock statement &gt; 3 months old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CBS Audit Trail: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all renewal date changes in last 6 months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Backdated entries — effective date &lt; entry date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 230 — Document: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Queries run, population, exceptions, conclusions</a:t>
            </a:r>
            <a:endParaRPr lang="en-US" sz="1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Exception Reports — Must-Have List (Part 1)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137160" y="4946904"/>
            <a:ext cx="8869680" cy="1965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GN on Audit of Banks 2026 — Annexure C: Special Purpose / Exception Reports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8814816" cy="365760"/>
          </a:xfrm>
          <a:prstGeom prst="rect">
            <a:avLst/>
          </a:prstGeom>
          <a:solidFill>
            <a:srgbClr val="FDF3D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74320" y="896112"/>
            <a:ext cx="8595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8B69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these CBS reports BEFORE starting field audit. LFAR requires comment on whether branch generates and verifies them at prescribed periodicity.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64592" y="1261872"/>
            <a:ext cx="4315968" cy="3685032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164592" y="1261872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256032" y="1261872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NPA, Overdue &amp; SMA Reports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74320" y="1682496"/>
            <a:ext cx="4096512" cy="32278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Advances snapshot — O/S, DP, limit, provision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Overdue &gt; 90 days classified Standard — NPA?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SMA-0, SMA-1, SMA-2 list as at March 31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Accounts upgraded — O/S at upgrade date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NPA with CBS-computed provision (Annexure B)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Manual NPA override — dual auth log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 UCIC not implemented — NPA risk assessment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 CRILC accounts — SMA tag; weekly RDB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 CC/OD: no credits for 90+ continuous days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WC: stock statement older than 3 months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1261872"/>
            <a:ext cx="4315968" cy="3685032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4663440" y="1261872"/>
            <a:ext cx="431596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4754880" y="1261872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LC, BG &amp; Special Transaction Reports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773168" y="1682496"/>
            <a:ext cx="4096512" cy="32278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 LC devolvements — account status + parking?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12. BG invocations — account status + debit parking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13. Standalone NFB limits — no corresponding FB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14. Bills under LC discounted for NPA accounts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15. FD/NSC advances — margin adequacy; 90-day O/D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16. Interest in suspense / unapplied — all accounts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17. Income reversal — NPA accounts; done in CBS?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18. Central Govt guaranteed — overdue &gt; 90 days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19. Red Flagged Accounts (RFA) on CRILC — status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20. Fraud accounts — 100% provision; RBI reporting?</a:t>
            </a:r>
            <a:endParaRPr lang="en-US" sz="1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Exception Reports — Must-Have List (Part 2)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Restructuring &amp; Project Loan Reports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21. Accounts restructured during year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22. Failed restructuring — NPA after restructuring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23. Accounts restructured more than ONCE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24. Restructured advances upgraded to standard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25. Projects — DCCO date, revised DCCO, classification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26. DCCO extensions — check restructuring trigger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27. FITL accounts — accounting and income recognition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28. OTS / compromise settlement — status, compliance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29. Wilful Defaulters — provisioning adequacy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30. State Govt guaranteed — classification and provision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LFAR CBS Exception Compliance Check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LFAR Question b(ii) — Verify: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generated at PRESCRIBED PERIODICITY?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verified and signed by authorized officers?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observations pending compliance at year-end?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 Procedure: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Obtain list of ALL prescribed reports + frequency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generation and officer sign-off on sample basis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transactions — identify nature and risk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NOT generated = LFAR adverse comment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Pending items at year-end — obtain status + report</a:t>
            </a:r>
            <a:endParaRPr lang="en-US" sz="1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Wilful Defaulters, CRILC &amp; Red Flagged Accounts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Wilful Defaulters — Key Provisions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Grounds for Wilful Default: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(1) Intentional default despite ability to pay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(2) Funds diverted for other purposes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(3) Siphoning of funds from the entity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(4) Disposal of security without bank's knowledge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Classification Process: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cause → Independent committee → 2nd committee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reporting to ALL Credit Information Companies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Auditor's Specific Obligations: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adherence to classification process — Para 23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audit mandatory for exposures ≥ ₹5 Cr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CRILC &amp; Red Flagged Accounts (RFA)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CRILC Reporting: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exposures ≥ ₹5 Cr — monthly CRILC-Main Return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RDB — every move into/out of default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 tagging for accounts ≥ ₹5 Cr — must be current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Auditor's CRILC Verification: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all ≥ ₹5 Cr — correct SMA/NPA in CRILC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Borrower NPA at another bank → reclassify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RDB submission complied with?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Red Flagged Account (RFA):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first fraud suspicion — 180-day investigation window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Forensic audit mandatory per Board-approved policy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Auditor: verify RFA list; any unreported suspects?</a:t>
            </a:r>
            <a:endParaRPr lang="en-US" sz="1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Digital Lending &amp; KYC in Loan Accounts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BBB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Facilities Directions 2025 Chapter III | KYC Directions 2025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137160" y="4946904"/>
            <a:ext cx="8869680" cy="1965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GN on Audit of Banks 2026 | RBI Master Directions 2025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Digital Lending — Audit Checks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RBI Credit Facilities Directions 2025 — Chapter III: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LSP agreement in place? Regulated properly?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Disbursement directly to BORROWER's account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NOT to LSP account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repayments directly to BANK — not through LSP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DLA clearly discloses bank as the lender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Fact Statement (KFS) issued at sanction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Pre-Sanctioned Credit Lines via UPI: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CBS integration and NPA logic verified?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KFS compliance at activation — all terms disclosed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KYC / AML — Loan Account Compliance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KYC Directions 2025 (Updated Dec 29, 2025):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 COMPLETE at sanction — Aadhaar/PAN/address proof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Re-KYC: High Risk — 2 yrs; Medium — 8 yrs; Low — 10 yrs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CKYC record uploaded for all NEW borrowers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Beneficial Ownership — UBO identified for companies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AML Compliance: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CTR: cash transactions &gt; ₹10 lakhs — filed with FIU?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STR: suspicious transactions — filed for suspects?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AML screening at sanction — not on sanctions list?</a:t>
            </a:r>
            <a:endParaRPr lang="en-US" sz="1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Practical Issues in Bank Branch Audit — Part 1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CBS Access &amp; IT Limitations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CBS access — cannot generate all reports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IT controls at HO — branch cannot verify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 reports provided by management — dependency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 copies not available — CBS is primary record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LPC accounts: original docs not at branch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Resolution — GN 2026 Guidance: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FORMAL WRITTEN request for all reports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'unavailable' → document non-provision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Qualify LFAR comment accordingly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confirmation from HO/IT for centralized controls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Time Pressure &amp; Scope Constraints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window: 2–3 weeks; thousands of accounts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Concurrent/credit/stock reports may not be ready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CBS trial balance available only in last few days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checking impossible — SA 530 sampling mandatory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Year-end circular from HO may arrive late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Resolution: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Strict pre-audit checklist — request everything before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audit tracker: query → response → evidence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LFAR SIMULTANEOUSLY during audit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leave LFAR writing to the last day</a:t>
            </a:r>
            <a:endParaRPr lang="en-US" sz="1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Practical Issues in Bank Branch Audit — Part 2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Management Non-Cooperation — Traps &amp; Solutions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TRAP 1: Only summary — not account-level data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Quote GN 2026 / LFAR; issue written request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TRAP 2: Provision shortfall — 'HO will adjust'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Compute independently; report in LFAR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TRAP 3: Manual NPA — 'RBI inspection pending'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RBI status doesn't override auditor's assessment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TRAP 4: LPC docs 'not available at branch'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Report in LFAR — cannot vouch for docs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TRAP 5: Temporary deficiency claimed to avoid NPA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Apply IRACP 2025 criteria strictly; verify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Data Analytics for Branch Audit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Use Excel / Spreadsheets for: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CC/OD: credit only in last 10 days of March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 &gt; Outstanding by &gt; 30% → DP inflation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 by last stock statement date — &gt; 3 months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RTGS to unrelated parties in loan accounts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statement figures vs annual accounts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Functions: SORT, FILTER, SUMIF, VLOOKUP, PIVOT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 230 — Document All Analytics: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queries, population, exceptions, conclusions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CBS extracts — as audit evidence in WP</a:t>
            </a:r>
            <a:endParaRPr lang="en-US" sz="1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5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462272"/>
            <a:ext cx="9144000" cy="68122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6858000" y="0"/>
            <a:ext cx="2286000" cy="4462272"/>
          </a:xfrm>
          <a:prstGeom prst="rect">
            <a:avLst/>
          </a:prstGeom>
          <a:solidFill>
            <a:srgbClr val="1C3F60"/>
          </a:solidFill>
          <a:ln w="12700">
            <a:solidFill>
              <a:srgbClr val="1C3F6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457200" y="329184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4800" dirty="0"/>
          </a:p>
        </p:txBody>
      </p:sp>
      <p:sp>
        <p:nvSpPr>
          <p:cNvPr id="7" name="Shape 5"/>
          <p:cNvSpPr/>
          <p:nvPr/>
        </p:nvSpPr>
        <p:spPr>
          <a:xfrm>
            <a:off x="457200" y="1353312"/>
            <a:ext cx="3891776" cy="45719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457200" y="1481328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B8D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57200" y="2084832"/>
            <a:ext cx="54864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8DC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"The branch auditor is the last line of credibility</a:t>
            </a:r>
            <a:endParaRPr lang="en-US" sz="1500" dirty="0"/>
          </a:p>
          <a:p>
            <a:pPr marL="0" indent="0">
              <a:buNone/>
            </a:pPr>
            <a:r>
              <a:rPr lang="en-US" sz="1500" i="1" dirty="0">
                <a:solidFill>
                  <a:srgbClr val="C8DC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between a bank's reported health and its true financial position."</a:t>
            </a:r>
            <a:endParaRPr lang="en-US" sz="15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CBE90FC8-A6AE-ABBE-D8EF-BFF14CD7E3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0738">
            <a:off x="4444987" y="140471"/>
            <a:ext cx="2090657" cy="2412297"/>
          </a:xfrm>
          <a:prstGeom prst="rect">
            <a:avLst/>
          </a:prstGeom>
        </p:spPr>
      </p:pic>
      <p:sp>
        <p:nvSpPr>
          <p:cNvPr id="19" name="object 7">
            <a:extLst>
              <a:ext uri="{FF2B5EF4-FFF2-40B4-BE49-F238E27FC236}">
                <a16:creationId xmlns:a16="http://schemas.microsoft.com/office/drawing/2014/main" id="{3315DA0F-0502-8F2B-F1AE-63195373284D}"/>
              </a:ext>
            </a:extLst>
          </p:cNvPr>
          <p:cNvSpPr txBox="1"/>
          <p:nvPr/>
        </p:nvSpPr>
        <p:spPr>
          <a:xfrm>
            <a:off x="554070" y="3010629"/>
            <a:ext cx="3597675" cy="1486064"/>
          </a:xfrm>
          <a:prstGeom prst="rect">
            <a:avLst/>
          </a:prstGeom>
        </p:spPr>
        <p:txBody>
          <a:bodyPr vert="horz" wrap="square" lIns="0" tIns="49292" rIns="0" bIns="0" rtlCol="0">
            <a:spAutoFit/>
          </a:bodyPr>
          <a:lstStyle/>
          <a:p>
            <a:pPr marL="4763">
              <a:spcBef>
                <a:spcPts val="389"/>
              </a:spcBef>
            </a:pPr>
            <a:r>
              <a:rPr lang="en-US" sz="2400" spc="-17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CA. Ketan Saiya </a:t>
            </a:r>
          </a:p>
          <a:p>
            <a:pPr marL="4763">
              <a:spcBef>
                <a:spcPts val="389"/>
              </a:spcBef>
            </a:pPr>
            <a:r>
              <a:rPr lang="en-US" sz="2000" spc="-17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Imm Past. Chairman</a:t>
            </a:r>
          </a:p>
          <a:p>
            <a:pPr marL="4763">
              <a:spcBef>
                <a:spcPts val="389"/>
              </a:spcBef>
            </a:pPr>
            <a:r>
              <a:rPr lang="en-US" sz="1200" spc="-17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Phone : +91 93202 24577</a:t>
            </a:r>
          </a:p>
          <a:p>
            <a:pPr marL="4763">
              <a:spcBef>
                <a:spcPts val="389"/>
              </a:spcBef>
            </a:pPr>
            <a:r>
              <a:rPr lang="en-US" sz="1200" spc="-17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Email : ketan@kdsca.com</a:t>
            </a:r>
          </a:p>
          <a:p>
            <a:pPr marL="4763">
              <a:spcBef>
                <a:spcPts val="389"/>
              </a:spcBef>
            </a:pPr>
            <a:endParaRPr sz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Regulatory Developments — FY 2024-25 &amp; 2025-26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RBI —  New Master Directions (Nov 28, 2025)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IRACP Directions 2025 — Updated Jan 01, 2026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Resolution of Stressed Assets (RSAD) Directions 2025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Risk Management Directions 2025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Facilities Directions 2025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Adequacy Directions 2025 — Updated Mar 10, 2026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 Directions 2025 — Updated Dec 29, 2025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Wilful Defaulters &amp; Large Defaulters Directions 2025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Rates on Advances Directions 2025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Also Effective: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Fraud Risk Mgmt Master Direction — July 15, 2024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PSL Master Direction — Updated January 19, 2026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ICAI &amp; Government Updates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ICAI — GN on Audit of Banks (Revised 2026):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Revised GN incorporating all updated RBI Directions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CBS/IRACP checklists — Annexures A, B, C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Revised LFAR guidance + Appendix X on divergences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MSME Definition Revised (GOI Gazette Mar 21, 2025):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Micro: Investment ≤ ₹2.5 Cr &amp; Turnover ≤ ₹10 Cr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Small: Investment ≤ ₹25 Cr &amp; Turnover ≤ ₹100 Cr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Medium: Investment ≤ ₹125 Cr &amp; Turnover ≤ ₹500 Cr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PSL — Updated Targets (Jan 19, 2026):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PSL: 40% of ANBC for Domestic SCBs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Agriculture: 18% | Micro Enterprises: 7.5%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Types of Advances — Fund-Based vs Non-Fund-Based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Shape 5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Fund-Based Advances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Actual outflow of bank funds to borrower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Credit (CC) — working capital revolving limit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Overdraft (OD) — against property / FD / shares / LIC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 Loan (TL) — fixed repayment schedule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Capital Demand Loan (WCDL)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Bills Purchased / Discounted (BP/BD)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Credit — Packing Credit / Post-shipment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Agricultural / Kisan Credit Card (KCC) Loans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 — Housing / Vehicle / Personal / Education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Non-Fund-Based Advances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663440" y="1280160"/>
            <a:ext cx="4315968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 immediate fund outflow — contingent liability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Letter of Credit (LC) — payment on document presentation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Guarantee (BG) — financial or performance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Letter of Comfort / Undertaking (LoC / LoU)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Co-acceptance of Bills — bank co-accepts borrower bills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Deferred Payment Guarantee (DPG) — capital goods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Buyers Credit / Standby Letter of Credit (SBLC)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Audit Point: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NFB devolvement = fund-based liability. Unpaid &gt;90 days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NPA. Must be in borrowal account — NOT office accounts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Fund-Based — Cash Credit, Overdraft &amp; Term Loan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Cash Credit (CC) &amp; Overdraft (OD)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Cash Credit (CC):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common WC facility — draws up to limit or DP,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whichever is lower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on actual daily utilization — not full limit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Out-of-Order continuously 90 days → NPA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 not renewed within 180 days of due date → NPA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Overdraft (OD):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Against property / FD / shares / LIC policy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vs FD: NPA if outstanding exceeds FD value 90+ days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check: margin adequacy maintained at all times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Term Loan (TL) &amp; Project Finance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45152" y="1280160"/>
            <a:ext cx="4443984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Term Loan (TL):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repayment — EMI / quarterly / bullet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NPA: principal or interest instalment overdue &gt; 90 days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Includes: project, equipment, housing, vehicle loans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Finance — DCCO: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DCCO = Date of Commencement of Commercial Operations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Missed DCCO may trigger restructuring per IRACP 2025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Revised DCCO must be within permissible limits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CBS Check: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EMI amount correctly programmed from origination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principal overdue allowed during moratorium period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Fund-Based — WCDL, Bills &amp; Export / Agri Credit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WCDL &amp; Bills Purchased / Discounted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Working Capital Demand Loan (WCDL):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Short-term demand loan forming part of WC facility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 ≥ ₹150 Cr: WCDL mandatory (≥ 40% of WC limit)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CCF 20% on undrawn CC/OD for capital adequacy (Jan 9, 2026)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NPA: instalment / interest overdue &gt; 90 days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Bills Purchased / Discounted (BP/BD):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bills (BP) — payable on demand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Usance bills (BD) — payable on future date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NPA if bill remains unpaid for &gt; 90 days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Devolved LC debits: must be in borrowal account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Export Credit &amp; Agricultural Loans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Export Credit (PC / Post-Shipment):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Pre-shipment: packing credit before shipment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Post-shipment: against shipping docs / foreign LC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 risk: NPA after 1 year from deposit abroad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Agricultural / KCC — Special NPA Norms: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Short-duration crops: NPA if 2 crop seasons overdue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Long-duration crops: NPA if 1 crop season overdue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KCC — revolving credit; check crop season in CBS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Auditor's Key Check: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crop season classification in CBS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classification = wrong NPA date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Non-Fund-Based — LC, BG &amp; DPG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164592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64592" y="859536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256032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Letter of Credit (LC) &amp; Bank Guarantee (BG)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Letter of Credit (LC):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Issuing bank pays seller on conforming documents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Devolvement = fund-based liability; NPA if unpaid 90+ days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LCs for related-party trade without underlying = Fraud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Verify: LC count in CBS = LC documents held physically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Bank Guarantee (BG):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BG (cash substitute) vs Performance BG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BGs ≥ ₹50,000: signed by TWO officials jointly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Invocation = immediate fund-based liability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BG Register: verify all live BGs as at March 31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859536"/>
            <a:ext cx="4315968" cy="4087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859536"/>
            <a:ext cx="431596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754880" y="859536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DPG, Co-acceptance &amp; Capital Adequacy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73168" y="1280160"/>
            <a:ext cx="4096512" cy="3630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Deferred Payment Guarantee (DPG):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deferred payment of capital goods; longer tenor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Devolved amounts in borrowal account within 90 days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Else → NPA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Capital Adequacy — CCF Rates: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BG / DPG: CCF = 100%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BG: CCF = 50%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Undrawn CC/OD (borrowers ≥ ₹150 Cr): CCF = 20%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(effective January 9, 2026)</a:t>
            </a:r>
            <a:endParaRPr lang="en-US" sz="1400" dirty="0"/>
          </a:p>
          <a:p>
            <a:pPr marL="0" indent="0">
              <a:buNone/>
            </a:pPr>
            <a:r>
              <a:rPr lang="en-US" sz="300" dirty="0">
                <a:solidFill>
                  <a:srgbClr val="000000"/>
                </a:solidFill>
              </a:rPr>
              <a:t> </a:t>
            </a: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4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Check:</a:t>
            </a:r>
            <a:endParaRPr lang="en-US" sz="14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Devolved LC/BG: NOT parked in office/sundry accounts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B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" cy="8229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01168" y="0"/>
            <a:ext cx="874166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Priority Sector Lending — Targets &amp; Audit Checks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64592" y="859536"/>
          <a:ext cx="8814816" cy="195072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68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700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Category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Domestic SCBs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Small Finance Banks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Auditor's Key Check</a:t>
                      </a:r>
                      <a:endParaRPr lang="en-US" sz="14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00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PSL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40% of ANBC / CEOBSE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75% of ANBC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ANBC computation; shortfall → RIDF deposit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00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Agriculture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18% (small/marginal farmers)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KCC tagging; crop sector in CBS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00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Micro Enterprises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 of ANBC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Higher target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Udyam Registration Certificate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700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Weaker Sections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12% of ANBC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Higher target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2E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SHG/JLG data; district weightage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8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164592" y="2278862"/>
            <a:ext cx="4315968" cy="2855975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7"/>
          <p:cNvSpPr/>
          <p:nvPr/>
        </p:nvSpPr>
        <p:spPr>
          <a:xfrm>
            <a:off x="164592" y="2267712"/>
            <a:ext cx="4315968" cy="365760"/>
          </a:xfrm>
          <a:prstGeom prst="rect">
            <a:avLst/>
          </a:prstGeom>
          <a:solidFill>
            <a:srgbClr val="2E5F8A"/>
          </a:solidFill>
          <a:ln w="12700">
            <a:solidFill>
              <a:srgbClr val="2E5F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8"/>
          <p:cNvSpPr/>
          <p:nvPr/>
        </p:nvSpPr>
        <p:spPr>
          <a:xfrm>
            <a:off x="256032" y="2267712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Agriculture &amp; MSME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274320" y="2688336"/>
            <a:ext cx="4096512" cy="2435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Agriculture: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 credit, KCC, dairy, fishery, poultry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Irrigation / warehousing infrastructure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Pre-NPA period reckoned for PSL eligibility</a:t>
            </a:r>
            <a:endParaRPr lang="en-US" sz="1200" dirty="0"/>
          </a:p>
          <a:p>
            <a:pPr marL="0" indent="0">
              <a:buNone/>
            </a:pPr>
            <a:r>
              <a:rPr lang="en-US" sz="200" dirty="0">
                <a:solidFill>
                  <a:srgbClr val="000000"/>
                </a:solidFill>
              </a:rPr>
              <a:t> </a:t>
            </a:r>
            <a:endParaRPr lang="en-US" sz="12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MSME — New Definition (GOI Gazette Mar 21, 2025):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 ≤ ₹2.5 Cr invest / ₹10 Cr turnover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≤ ₹25 Cr / ₹100 Cr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 ≤ ₹125 Cr / ₹500 Cr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Udyam Registration Certificate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663440" y="2267712"/>
            <a:ext cx="4315968" cy="2855976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1"/>
          <p:cNvSpPr/>
          <p:nvPr/>
        </p:nvSpPr>
        <p:spPr>
          <a:xfrm>
            <a:off x="4663440" y="2267712"/>
            <a:ext cx="43159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4754880" y="2267712"/>
            <a:ext cx="4133088" cy="36576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Housing, Education &amp; Export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4773168" y="2688336"/>
            <a:ext cx="4096512" cy="2221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Housing &amp; Education: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loans up to prescribed metro/non-metro limits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loans — India and abroad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Slum redevelopment projects — PSL eligible</a:t>
            </a:r>
            <a:endParaRPr lang="en-US" sz="1200" dirty="0"/>
          </a:p>
          <a:p>
            <a:pPr marL="0" indent="0">
              <a:buNone/>
            </a:pPr>
            <a:r>
              <a:rPr lang="en-US" sz="200" dirty="0">
                <a:solidFill>
                  <a:srgbClr val="000000"/>
                </a:solidFill>
              </a:rPr>
              <a:t> </a:t>
            </a:r>
            <a:endParaRPr lang="en-US" sz="12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Export Credit: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Incremental export credit — up to 2% of ANBC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 banks &lt;20 branches: up to 32% export credit</a:t>
            </a:r>
            <a:endParaRPr lang="en-US" sz="1200" dirty="0"/>
          </a:p>
          <a:p>
            <a:pPr marL="0" indent="0">
              <a:buNone/>
            </a:pPr>
            <a:r>
              <a:rPr lang="en-US" sz="200" dirty="0">
                <a:solidFill>
                  <a:srgbClr val="000000"/>
                </a:solidFill>
              </a:rPr>
              <a:t> </a:t>
            </a:r>
            <a:endParaRPr lang="en-US" sz="12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2E5F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Auditor Check: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MSME = wrong PSL count</a:t>
            </a:r>
            <a:endParaRPr lang="en-US" sz="1200" dirty="0"/>
          </a:p>
          <a:p>
            <a:pPr marL="127000" indent="-127000">
              <a:lnSpc>
                <a:spcPct val="108000"/>
              </a:lnSpc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Shortfall → mandatory RIDF deposit with NABARD/NHB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6557</Words>
  <Application>Microsoft Office PowerPoint</Application>
  <PresentationFormat>On-screen Show (16:9)</PresentationFormat>
  <Paragraphs>997</Paragraphs>
  <Slides>38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Hardik Saiya</cp:lastModifiedBy>
  <cp:revision>3</cp:revision>
  <dcterms:created xsi:type="dcterms:W3CDTF">2026-03-22T08:18:51Z</dcterms:created>
  <dcterms:modified xsi:type="dcterms:W3CDTF">2026-03-29T03:55:04Z</dcterms:modified>
</cp:coreProperties>
</file>