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5" r:id="rId7"/>
    <p:sldId id="261" r:id="rId8"/>
    <p:sldId id="262" r:id="rId9"/>
    <p:sldId id="263" r:id="rId10"/>
    <p:sldId id="264" r:id="rId11"/>
    <p:sldId id="266" r:id="rId12"/>
  </p:sldIdLst>
  <p:sldSz cx="9144000" cy="5143500" type="screen16x9"/>
  <p:notesSz cx="5143500" cy="9144000"/>
  <p:embeddedFontLst>
    <p:embeddedFont>
      <p:font typeface="Inter" panose="020B0604020202020204" charset="0"/>
      <p:regular r:id="rId14"/>
    </p:embeddedFont>
    <p:embeddedFont>
      <p:font typeface="Source Sans Pro Light" panose="020B0403030403020204" pitchFamily="34" charset="0"/>
      <p:regular r:id="rId15"/>
      <p: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8" d="100"/>
          <a:sy n="98" d="100"/>
        </p:scale>
        <p:origin x="360"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221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2575D-17B5-6348-F2DF-1D545BCD7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19684-D51D-7A40-8DA6-6750F506D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1F796-CF36-D924-AEE9-ACB5CD9865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D5CB9F-87AE-1A40-582F-853CB298243E}"/>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67284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3E70B-BBD5-2FBD-1363-36DE15325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752BB-B4F0-A9FF-48D0-CCC5853C8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412EC-3D5C-7BFB-FF0A-D1E6B45526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90C4B6-648C-B2F5-FA41-CD3CA26FF71A}"/>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042803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txBody>
          <a:bodyPr/>
          <a:lstStyle/>
          <a:p>
            <a:endParaRPr lang="en-IN"/>
          </a:p>
        </p:txBody>
      </p:sp>
      <p:sp>
        <p:nvSpPr>
          <p:cNvPr id="3" name="Shape 1"/>
          <p:cNvSpPr/>
          <p:nvPr/>
        </p:nvSpPr>
        <p:spPr>
          <a:xfrm>
            <a:off x="0" y="0"/>
            <a:ext cx="9144000" cy="5143500"/>
          </a:xfrm>
          <a:prstGeom prst="rect">
            <a:avLst/>
          </a:prstGeom>
          <a:solidFill>
            <a:srgbClr val="FFFFFF"/>
          </a:solidFill>
          <a:ln/>
        </p:spPr>
        <p:txBody>
          <a:bodyPr/>
          <a:lstStyle/>
          <a:p>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6F4F4"/>
          </a:solidFill>
          <a:ln/>
        </p:spPr>
      </p:sp>
      <p:sp>
        <p:nvSpPr>
          <p:cNvPr id="3" name="Shape 1"/>
          <p:cNvSpPr/>
          <p:nvPr/>
        </p:nvSpPr>
        <p:spPr>
          <a:xfrm>
            <a:off x="0" y="0"/>
            <a:ext cx="9144000" cy="51435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4" name="Text 1"/>
          <p:cNvSpPr/>
          <p:nvPr/>
        </p:nvSpPr>
        <p:spPr>
          <a:xfrm>
            <a:off x="420737" y="342398"/>
            <a:ext cx="5294263" cy="1604665"/>
          </a:xfrm>
          <a:prstGeom prst="rect">
            <a:avLst/>
          </a:prstGeom>
          <a:noFill/>
          <a:ln/>
        </p:spPr>
        <p:txBody>
          <a:bodyPr wrap="square" lIns="0" tIns="0" rIns="0" bIns="0" rtlCol="0" anchor="t"/>
          <a:lstStyle/>
          <a:p>
            <a:pPr marL="0" indent="0" algn="l">
              <a:lnSpc>
                <a:spcPts val="4200"/>
              </a:lnSpc>
              <a:buNone/>
            </a:pPr>
            <a:r>
              <a:rPr lang="en-US" sz="2200" b="1" dirty="0">
                <a:solidFill>
                  <a:srgbClr val="212121"/>
                </a:solidFill>
                <a:latin typeface="Inter Bold" pitchFamily="34" charset="0"/>
                <a:ea typeface="Inter Bold" pitchFamily="34" charset="-122"/>
                <a:cs typeface="Inter Bold" pitchFamily="34" charset="-120"/>
              </a:rPr>
              <a:t>Statutory Audit Report: </a:t>
            </a:r>
          </a:p>
          <a:p>
            <a:pPr marL="0" indent="0" algn="l">
              <a:lnSpc>
                <a:spcPts val="4200"/>
              </a:lnSpc>
              <a:buNone/>
            </a:pPr>
            <a:r>
              <a:rPr lang="en-US" sz="2200" b="1" dirty="0">
                <a:solidFill>
                  <a:srgbClr val="212121"/>
                </a:solidFill>
                <a:latin typeface="Inter Bold" pitchFamily="34" charset="0"/>
                <a:ea typeface="Inter Bold" pitchFamily="34" charset="-122"/>
                <a:cs typeface="Inter Bold" pitchFamily="34" charset="-120"/>
              </a:rPr>
              <a:t>Structure, Compliance &amp; Key Learnings</a:t>
            </a:r>
            <a:endParaRPr lang="en-US" sz="2200" dirty="0"/>
          </a:p>
        </p:txBody>
      </p:sp>
      <p:sp>
        <p:nvSpPr>
          <p:cNvPr id="5" name="TextBox 4">
            <a:extLst>
              <a:ext uri="{FF2B5EF4-FFF2-40B4-BE49-F238E27FC236}">
                <a16:creationId xmlns:a16="http://schemas.microsoft.com/office/drawing/2014/main" id="{6D7D1E43-7239-419B-9A12-1716FA016F9F}"/>
              </a:ext>
            </a:extLst>
          </p:cNvPr>
          <p:cNvSpPr txBox="1"/>
          <p:nvPr/>
        </p:nvSpPr>
        <p:spPr>
          <a:xfrm>
            <a:off x="420737" y="3558021"/>
            <a:ext cx="3755231" cy="792525"/>
          </a:xfrm>
          <a:prstGeom prst="rect">
            <a:avLst/>
          </a:prstGeom>
          <a:noFill/>
        </p:spPr>
        <p:txBody>
          <a:bodyPr>
            <a:spAutoFit/>
          </a:bodyPr>
          <a:lstStyle/>
          <a:p>
            <a:pPr defTabSz="685800">
              <a:defRPr/>
            </a:pPr>
            <a:r>
              <a:rPr lang="en-US" sz="1200" b="1" dirty="0">
                <a:solidFill>
                  <a:srgbClr val="212121"/>
                </a:solidFill>
                <a:latin typeface="Inter Bold" pitchFamily="34" charset="0"/>
                <a:ea typeface="Inter Bold" pitchFamily="34" charset="-122"/>
              </a:rPr>
              <a:t>Presented by: CA. Amit Hundia</a:t>
            </a:r>
          </a:p>
          <a:p>
            <a:pPr defTabSz="685800">
              <a:defRPr/>
            </a:pPr>
            <a:endParaRPr lang="en-US" sz="1000" b="1" dirty="0">
              <a:solidFill>
                <a:srgbClr val="212121"/>
              </a:solidFill>
              <a:latin typeface="Inter Bold" pitchFamily="34" charset="0"/>
              <a:ea typeface="Inter Bold" pitchFamily="34" charset="-122"/>
            </a:endParaRPr>
          </a:p>
          <a:p>
            <a:pPr defTabSz="685800">
              <a:defRPr/>
            </a:pPr>
            <a:r>
              <a:rPr lang="en-US" sz="1000" b="1" dirty="0">
                <a:solidFill>
                  <a:srgbClr val="212121"/>
                </a:solidFill>
                <a:latin typeface="Inter Bold" pitchFamily="34" charset="0"/>
                <a:ea typeface="Inter Bold" pitchFamily="34" charset="-122"/>
              </a:rPr>
              <a:t>8th May, 2026</a:t>
            </a:r>
          </a:p>
          <a:p>
            <a:pPr defTabSz="685800">
              <a:defRPr/>
            </a:pPr>
            <a:endParaRPr lang="en-US" sz="1350" i="1" dirty="0">
              <a:solidFill>
                <a:srgbClr val="002060"/>
              </a:solidFill>
              <a:effectLst>
                <a:outerShdw blurRad="38100" dist="38100" dir="2700000" algn="tl">
                  <a:srgbClr val="C0C0C0"/>
                </a:outerShdw>
              </a:effectLst>
              <a:latin typeface="Source Sans Pr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Shape 0"/>
          <p:cNvSpPr/>
          <p:nvPr/>
        </p:nvSpPr>
        <p:spPr>
          <a:xfrm>
            <a:off x="496119" y="549399"/>
            <a:ext cx="527298" cy="133499"/>
          </a:xfrm>
          <a:prstGeom prst="roundRect">
            <a:avLst>
              <a:gd name="adj" fmla="val 20294"/>
            </a:avLst>
          </a:prstGeom>
          <a:solidFill>
            <a:srgbClr val="DADBF1"/>
          </a:solidFill>
          <a:ln/>
        </p:spPr>
        <p:txBody>
          <a:bodyPr/>
          <a:lstStyle/>
          <a:p>
            <a:endParaRPr lang="en-IN"/>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488" y="583927"/>
            <a:ext cx="64443" cy="64443"/>
          </a:xfrm>
          <a:prstGeom prst="rect">
            <a:avLst/>
          </a:prstGeom>
        </p:spPr>
      </p:pic>
      <p:sp>
        <p:nvSpPr>
          <p:cNvPr id="5" name="Text 1"/>
          <p:cNvSpPr/>
          <p:nvPr/>
        </p:nvSpPr>
        <p:spPr>
          <a:xfrm>
            <a:off x="641152" y="573584"/>
            <a:ext cx="333896" cy="85130"/>
          </a:xfrm>
          <a:prstGeom prst="rect">
            <a:avLst/>
          </a:prstGeom>
          <a:noFill/>
          <a:ln/>
        </p:spPr>
        <p:txBody>
          <a:bodyPr wrap="none" lIns="0" tIns="0" rIns="0" bIns="0" rtlCol="0" anchor="t"/>
          <a:lstStyle/>
          <a:p>
            <a:pPr marL="0" indent="0" algn="l">
              <a:lnSpc>
                <a:spcPts val="650"/>
              </a:lnSpc>
              <a:buNone/>
            </a:pPr>
            <a:r>
              <a:rPr lang="en-US" sz="500" dirty="0">
                <a:solidFill>
                  <a:srgbClr val="272525"/>
                </a:solidFill>
                <a:latin typeface="Inter" pitchFamily="34" charset="0"/>
                <a:ea typeface="Inter" pitchFamily="34" charset="-122"/>
                <a:cs typeface="Inter" pitchFamily="34" charset="-120"/>
              </a:rPr>
              <a:t>SUMMARY</a:t>
            </a:r>
            <a:endParaRPr lang="en-US" sz="500" dirty="0"/>
          </a:p>
        </p:txBody>
      </p:sp>
      <p:sp>
        <p:nvSpPr>
          <p:cNvPr id="6" name="Text 2"/>
          <p:cNvSpPr/>
          <p:nvPr/>
        </p:nvSpPr>
        <p:spPr>
          <a:xfrm>
            <a:off x="496119" y="703808"/>
            <a:ext cx="2015728" cy="251966"/>
          </a:xfrm>
          <a:prstGeom prst="rect">
            <a:avLst/>
          </a:prstGeom>
          <a:noFill/>
          <a:ln/>
        </p:spPr>
        <p:txBody>
          <a:bodyPr wrap="none" lIns="0" tIns="0" rIns="0" bIns="0" rtlCol="0" anchor="t"/>
          <a:lstStyle/>
          <a:p>
            <a:pPr marL="0" indent="0" algn="l">
              <a:lnSpc>
                <a:spcPts val="1950"/>
              </a:lnSpc>
              <a:buNone/>
            </a:pPr>
            <a:r>
              <a:rPr lang="en-US" sz="1550" b="1" dirty="0">
                <a:solidFill>
                  <a:srgbClr val="000000"/>
                </a:solidFill>
                <a:latin typeface="Inter Bold" pitchFamily="34" charset="0"/>
                <a:ea typeface="Inter Bold" pitchFamily="34" charset="-122"/>
                <a:cs typeface="Inter Bold" pitchFamily="34" charset="-120"/>
              </a:rPr>
              <a:t>Key Takeaways</a:t>
            </a:r>
            <a:endParaRPr lang="en-US" sz="1550" dirty="0"/>
          </a:p>
        </p:txBody>
      </p:sp>
      <p:sp>
        <p:nvSpPr>
          <p:cNvPr id="7" name="Text 3"/>
          <p:cNvSpPr/>
          <p:nvPr/>
        </p:nvSpPr>
        <p:spPr>
          <a:xfrm>
            <a:off x="496119" y="1034355"/>
            <a:ext cx="4722763" cy="212824"/>
          </a:xfrm>
          <a:prstGeom prst="rect">
            <a:avLst/>
          </a:prstGeom>
          <a:noFill/>
          <a:ln/>
        </p:spPr>
        <p:txBody>
          <a:bodyPr wrap="square" lIns="0" tIns="0" rIns="0" bIns="0" rtlCol="0" anchor="t"/>
          <a:lstStyle/>
          <a:p>
            <a:pPr marL="0" indent="0" algn="l">
              <a:lnSpc>
                <a:spcPts val="800"/>
              </a:lnSpc>
              <a:buNone/>
            </a:pPr>
            <a:r>
              <a:rPr lang="en-US" sz="600" dirty="0">
                <a:solidFill>
                  <a:srgbClr val="272525"/>
                </a:solidFill>
                <a:latin typeface="Inter" pitchFamily="34" charset="0"/>
                <a:ea typeface="Inter" pitchFamily="34" charset="-122"/>
                <a:cs typeface="Inter" pitchFamily="34" charset="-120"/>
              </a:rPr>
              <a:t>A robust statutory audit report is the culmination of a rigorous audit process. It is both a professional obligation and a public trust document. Auditors must approach its issuance with the highest degree of care, competence, and independence.</a:t>
            </a:r>
            <a:endParaRPr lang="en-US" sz="600" dirty="0"/>
          </a:p>
        </p:txBody>
      </p:sp>
      <p:sp>
        <p:nvSpPr>
          <p:cNvPr id="8" name="Shape 4"/>
          <p:cNvSpPr/>
          <p:nvPr/>
        </p:nvSpPr>
        <p:spPr>
          <a:xfrm>
            <a:off x="496119" y="1427038"/>
            <a:ext cx="4722763" cy="661764"/>
          </a:xfrm>
          <a:prstGeom prst="roundRect">
            <a:avLst>
              <a:gd name="adj" fmla="val 6909"/>
            </a:avLst>
          </a:prstGeom>
          <a:solidFill>
            <a:srgbClr val="FFFFFF"/>
          </a:solidFill>
          <a:ln w="9525">
            <a:solidFill>
              <a:srgbClr val="C0C1D7"/>
            </a:solidFill>
            <a:prstDash val="solid"/>
          </a:ln>
        </p:spPr>
        <p:txBody>
          <a:bodyPr/>
          <a:lstStyle/>
          <a:p>
            <a:endParaRPr lang="en-IN"/>
          </a:p>
        </p:txBody>
      </p:sp>
      <p:sp>
        <p:nvSpPr>
          <p:cNvPr id="9" name="Shape 5"/>
          <p:cNvSpPr/>
          <p:nvPr/>
        </p:nvSpPr>
        <p:spPr>
          <a:xfrm>
            <a:off x="496119" y="1417513"/>
            <a:ext cx="4722763" cy="38100"/>
          </a:xfrm>
          <a:prstGeom prst="roundRect">
            <a:avLst>
              <a:gd name="adj" fmla="val 88884"/>
            </a:avLst>
          </a:prstGeom>
          <a:solidFill>
            <a:srgbClr val="4950BC"/>
          </a:solidFill>
          <a:ln/>
        </p:spPr>
        <p:txBody>
          <a:bodyPr/>
          <a:lstStyle/>
          <a:p>
            <a:endParaRPr lang="en-IN"/>
          </a:p>
        </p:txBody>
      </p:sp>
      <p:sp>
        <p:nvSpPr>
          <p:cNvPr id="10" name="Shape 6"/>
          <p:cNvSpPr/>
          <p:nvPr/>
        </p:nvSpPr>
        <p:spPr>
          <a:xfrm>
            <a:off x="2736577" y="1306116"/>
            <a:ext cx="241846" cy="241846"/>
          </a:xfrm>
          <a:prstGeom prst="roundRect">
            <a:avLst>
              <a:gd name="adj" fmla="val 236307"/>
            </a:avLst>
          </a:prstGeom>
          <a:solidFill>
            <a:srgbClr val="4950BC"/>
          </a:solidFill>
          <a:ln/>
        </p:spPr>
        <p:txBody>
          <a:bodyPr/>
          <a:lstStyle/>
          <a:p>
            <a:endParaRPr lang="en-IN"/>
          </a:p>
        </p:txBody>
      </p:sp>
      <p:sp>
        <p:nvSpPr>
          <p:cNvPr id="11" name="Text 7"/>
          <p:cNvSpPr/>
          <p:nvPr/>
        </p:nvSpPr>
        <p:spPr>
          <a:xfrm>
            <a:off x="2809131" y="1366540"/>
            <a:ext cx="96738" cy="120923"/>
          </a:xfrm>
          <a:prstGeom prst="rect">
            <a:avLst/>
          </a:prstGeom>
          <a:noFill/>
          <a:ln/>
        </p:spPr>
        <p:txBody>
          <a:bodyPr wrap="none" lIns="0" tIns="0" rIns="0" bIns="0" rtlCol="0" anchor="ctr"/>
          <a:lstStyle/>
          <a:p>
            <a:pPr marL="0" indent="0" algn="ctr">
              <a:lnSpc>
                <a:spcPct val="100000"/>
              </a:lnSpc>
              <a:buNone/>
            </a:pPr>
            <a:r>
              <a:rPr lang="en-US" sz="750" b="1" dirty="0">
                <a:solidFill>
                  <a:srgbClr val="FFFFFF"/>
                </a:solidFill>
                <a:latin typeface="Inter Bold" pitchFamily="34" charset="0"/>
                <a:ea typeface="Inter Bold" pitchFamily="34" charset="-122"/>
                <a:cs typeface="Inter Bold" pitchFamily="34" charset="-120"/>
              </a:rPr>
              <a:t>1</a:t>
            </a:r>
            <a:endParaRPr lang="en-US" sz="750" dirty="0"/>
          </a:p>
        </p:txBody>
      </p:sp>
      <p:sp>
        <p:nvSpPr>
          <p:cNvPr id="12" name="Text 8"/>
          <p:cNvSpPr/>
          <p:nvPr/>
        </p:nvSpPr>
        <p:spPr>
          <a:xfrm>
            <a:off x="586234" y="1628552"/>
            <a:ext cx="1223665" cy="125909"/>
          </a:xfrm>
          <a:prstGeom prst="rect">
            <a:avLst/>
          </a:prstGeom>
          <a:noFill/>
          <a:ln/>
        </p:spPr>
        <p:txBody>
          <a:bodyPr wrap="none" lIns="0" tIns="0" rIns="0" bIns="0" rtlCol="0" anchor="t"/>
          <a:lstStyle/>
          <a:p>
            <a:pPr marL="0" indent="0" algn="l">
              <a:lnSpc>
                <a:spcPts val="950"/>
              </a:lnSpc>
              <a:buNone/>
            </a:pPr>
            <a:r>
              <a:rPr lang="en-US" sz="750" b="1" dirty="0">
                <a:solidFill>
                  <a:srgbClr val="272525"/>
                </a:solidFill>
                <a:latin typeface="Inter Bold" pitchFamily="34" charset="0"/>
                <a:ea typeface="Inter Bold" pitchFamily="34" charset="-122"/>
                <a:cs typeface="Inter Bold" pitchFamily="34" charset="-120"/>
              </a:rPr>
              <a:t>Report Structure Matters</a:t>
            </a:r>
            <a:endParaRPr lang="en-US" sz="750" dirty="0"/>
          </a:p>
        </p:txBody>
      </p:sp>
      <p:sp>
        <p:nvSpPr>
          <p:cNvPr id="13" name="Text 9"/>
          <p:cNvSpPr/>
          <p:nvPr/>
        </p:nvSpPr>
        <p:spPr>
          <a:xfrm>
            <a:off x="586234" y="1785863"/>
            <a:ext cx="4542532" cy="212824"/>
          </a:xfrm>
          <a:prstGeom prst="rect">
            <a:avLst/>
          </a:prstGeom>
          <a:noFill/>
          <a:ln/>
        </p:spPr>
        <p:txBody>
          <a:bodyPr wrap="square" lIns="0" tIns="0" rIns="0" bIns="0" rtlCol="0" anchor="t"/>
          <a:lstStyle/>
          <a:p>
            <a:pPr marL="0" indent="0" algn="l">
              <a:lnSpc>
                <a:spcPts val="800"/>
              </a:lnSpc>
              <a:buNone/>
            </a:pPr>
            <a:r>
              <a:rPr lang="en-US" sz="600" dirty="0">
                <a:solidFill>
                  <a:srgbClr val="272525"/>
                </a:solidFill>
                <a:latin typeface="Inter" pitchFamily="34" charset="0"/>
                <a:ea typeface="Inter" pitchFamily="34" charset="-122"/>
                <a:cs typeface="Inter" pitchFamily="34" charset="-120"/>
              </a:rPr>
              <a:t>Follow SA 700 (Revised) precisely — each paragraph has a defined purpose and omissions or incorrect sequencing constitute non-compliance.</a:t>
            </a:r>
            <a:endParaRPr lang="en-US" sz="600" dirty="0"/>
          </a:p>
        </p:txBody>
      </p:sp>
      <p:sp>
        <p:nvSpPr>
          <p:cNvPr id="14" name="Shape 10"/>
          <p:cNvSpPr/>
          <p:nvPr/>
        </p:nvSpPr>
        <p:spPr>
          <a:xfrm>
            <a:off x="496119" y="2262113"/>
            <a:ext cx="4722763" cy="661764"/>
          </a:xfrm>
          <a:prstGeom prst="roundRect">
            <a:avLst>
              <a:gd name="adj" fmla="val 6909"/>
            </a:avLst>
          </a:prstGeom>
          <a:solidFill>
            <a:srgbClr val="FFFFFF"/>
          </a:solidFill>
          <a:ln w="9525">
            <a:solidFill>
              <a:srgbClr val="C0C1D7"/>
            </a:solidFill>
            <a:prstDash val="solid"/>
          </a:ln>
        </p:spPr>
        <p:txBody>
          <a:bodyPr/>
          <a:lstStyle/>
          <a:p>
            <a:endParaRPr lang="en-IN"/>
          </a:p>
        </p:txBody>
      </p:sp>
      <p:sp>
        <p:nvSpPr>
          <p:cNvPr id="15" name="Shape 11"/>
          <p:cNvSpPr/>
          <p:nvPr/>
        </p:nvSpPr>
        <p:spPr>
          <a:xfrm>
            <a:off x="496119" y="2252588"/>
            <a:ext cx="4722763" cy="38100"/>
          </a:xfrm>
          <a:prstGeom prst="roundRect">
            <a:avLst>
              <a:gd name="adj" fmla="val 88884"/>
            </a:avLst>
          </a:prstGeom>
          <a:solidFill>
            <a:srgbClr val="4950BC"/>
          </a:solidFill>
          <a:ln/>
        </p:spPr>
        <p:txBody>
          <a:bodyPr/>
          <a:lstStyle/>
          <a:p>
            <a:endParaRPr lang="en-IN"/>
          </a:p>
        </p:txBody>
      </p:sp>
      <p:sp>
        <p:nvSpPr>
          <p:cNvPr id="16" name="Shape 12"/>
          <p:cNvSpPr/>
          <p:nvPr/>
        </p:nvSpPr>
        <p:spPr>
          <a:xfrm>
            <a:off x="2736577" y="2141190"/>
            <a:ext cx="241846" cy="241846"/>
          </a:xfrm>
          <a:prstGeom prst="roundRect">
            <a:avLst>
              <a:gd name="adj" fmla="val 236307"/>
            </a:avLst>
          </a:prstGeom>
          <a:solidFill>
            <a:srgbClr val="4950BC"/>
          </a:solidFill>
          <a:ln/>
        </p:spPr>
        <p:txBody>
          <a:bodyPr/>
          <a:lstStyle/>
          <a:p>
            <a:endParaRPr lang="en-IN"/>
          </a:p>
        </p:txBody>
      </p:sp>
      <p:sp>
        <p:nvSpPr>
          <p:cNvPr id="17" name="Text 13"/>
          <p:cNvSpPr/>
          <p:nvPr/>
        </p:nvSpPr>
        <p:spPr>
          <a:xfrm>
            <a:off x="2809131" y="2201614"/>
            <a:ext cx="96738" cy="120923"/>
          </a:xfrm>
          <a:prstGeom prst="rect">
            <a:avLst/>
          </a:prstGeom>
          <a:noFill/>
          <a:ln/>
        </p:spPr>
        <p:txBody>
          <a:bodyPr wrap="none" lIns="0" tIns="0" rIns="0" bIns="0" rtlCol="0" anchor="ctr"/>
          <a:lstStyle/>
          <a:p>
            <a:pPr marL="0" indent="0" algn="ctr">
              <a:lnSpc>
                <a:spcPct val="100000"/>
              </a:lnSpc>
              <a:buNone/>
            </a:pPr>
            <a:r>
              <a:rPr lang="en-US" sz="750" b="1" dirty="0">
                <a:solidFill>
                  <a:srgbClr val="FFFFFF"/>
                </a:solidFill>
                <a:latin typeface="Inter Bold" pitchFamily="34" charset="0"/>
                <a:ea typeface="Inter Bold" pitchFamily="34" charset="-122"/>
                <a:cs typeface="Inter Bold" pitchFamily="34" charset="-120"/>
              </a:rPr>
              <a:t>2</a:t>
            </a:r>
            <a:endParaRPr lang="en-US" sz="750" dirty="0"/>
          </a:p>
        </p:txBody>
      </p:sp>
      <p:sp>
        <p:nvSpPr>
          <p:cNvPr id="18" name="Text 14"/>
          <p:cNvSpPr/>
          <p:nvPr/>
        </p:nvSpPr>
        <p:spPr>
          <a:xfrm>
            <a:off x="586234" y="2463626"/>
            <a:ext cx="1638002" cy="125909"/>
          </a:xfrm>
          <a:prstGeom prst="rect">
            <a:avLst/>
          </a:prstGeom>
          <a:noFill/>
          <a:ln/>
        </p:spPr>
        <p:txBody>
          <a:bodyPr wrap="none" lIns="0" tIns="0" rIns="0" bIns="0" rtlCol="0" anchor="t"/>
          <a:lstStyle/>
          <a:p>
            <a:pPr marL="0" indent="0" algn="l">
              <a:lnSpc>
                <a:spcPts val="950"/>
              </a:lnSpc>
              <a:buNone/>
            </a:pPr>
            <a:r>
              <a:rPr lang="en-US" sz="750" b="1" dirty="0">
                <a:solidFill>
                  <a:srgbClr val="272525"/>
                </a:solidFill>
                <a:latin typeface="Inter Bold" pitchFamily="34" charset="0"/>
                <a:ea typeface="Inter Bold" pitchFamily="34" charset="-122"/>
                <a:cs typeface="Inter Bold" pitchFamily="34" charset="-120"/>
              </a:rPr>
              <a:t>Opinion Must Be Evidence-Based</a:t>
            </a:r>
            <a:endParaRPr lang="en-US" sz="750" dirty="0"/>
          </a:p>
        </p:txBody>
      </p:sp>
      <p:sp>
        <p:nvSpPr>
          <p:cNvPr id="19" name="Text 15"/>
          <p:cNvSpPr/>
          <p:nvPr/>
        </p:nvSpPr>
        <p:spPr>
          <a:xfrm>
            <a:off x="586234" y="2620938"/>
            <a:ext cx="4542532" cy="212824"/>
          </a:xfrm>
          <a:prstGeom prst="rect">
            <a:avLst/>
          </a:prstGeom>
          <a:noFill/>
          <a:ln/>
        </p:spPr>
        <p:txBody>
          <a:bodyPr wrap="square" lIns="0" tIns="0" rIns="0" bIns="0" rtlCol="0" anchor="t"/>
          <a:lstStyle/>
          <a:p>
            <a:pPr marL="0" indent="0" algn="l">
              <a:lnSpc>
                <a:spcPts val="800"/>
              </a:lnSpc>
              <a:buNone/>
            </a:pPr>
            <a:r>
              <a:rPr lang="en-US" sz="600" dirty="0">
                <a:solidFill>
                  <a:srgbClr val="272525"/>
                </a:solidFill>
                <a:latin typeface="Inter" pitchFamily="34" charset="0"/>
                <a:ea typeface="Inter" pitchFamily="34" charset="-122"/>
                <a:cs typeface="Inter" pitchFamily="34" charset="-120"/>
              </a:rPr>
              <a:t>The type of audit opinion must be directly supported by audit evidence. No modified opinion should be avoided for convenience or client pressure.</a:t>
            </a:r>
            <a:endParaRPr lang="en-US" sz="600" dirty="0"/>
          </a:p>
        </p:txBody>
      </p:sp>
      <p:sp>
        <p:nvSpPr>
          <p:cNvPr id="20" name="Shape 16"/>
          <p:cNvSpPr/>
          <p:nvPr/>
        </p:nvSpPr>
        <p:spPr>
          <a:xfrm>
            <a:off x="496119" y="3097188"/>
            <a:ext cx="4722763" cy="661764"/>
          </a:xfrm>
          <a:prstGeom prst="roundRect">
            <a:avLst>
              <a:gd name="adj" fmla="val 6909"/>
            </a:avLst>
          </a:prstGeom>
          <a:solidFill>
            <a:srgbClr val="FFFFFF"/>
          </a:solidFill>
          <a:ln w="9525">
            <a:solidFill>
              <a:srgbClr val="C0C1D7"/>
            </a:solidFill>
            <a:prstDash val="solid"/>
          </a:ln>
        </p:spPr>
        <p:txBody>
          <a:bodyPr/>
          <a:lstStyle/>
          <a:p>
            <a:endParaRPr lang="en-IN"/>
          </a:p>
        </p:txBody>
      </p:sp>
      <p:sp>
        <p:nvSpPr>
          <p:cNvPr id="21" name="Shape 17"/>
          <p:cNvSpPr/>
          <p:nvPr/>
        </p:nvSpPr>
        <p:spPr>
          <a:xfrm>
            <a:off x="496119" y="3087663"/>
            <a:ext cx="4722763" cy="38100"/>
          </a:xfrm>
          <a:prstGeom prst="roundRect">
            <a:avLst>
              <a:gd name="adj" fmla="val 88884"/>
            </a:avLst>
          </a:prstGeom>
          <a:solidFill>
            <a:srgbClr val="4950BC"/>
          </a:solidFill>
          <a:ln/>
        </p:spPr>
        <p:txBody>
          <a:bodyPr/>
          <a:lstStyle/>
          <a:p>
            <a:endParaRPr lang="en-IN"/>
          </a:p>
        </p:txBody>
      </p:sp>
      <p:sp>
        <p:nvSpPr>
          <p:cNvPr id="22" name="Shape 18"/>
          <p:cNvSpPr/>
          <p:nvPr/>
        </p:nvSpPr>
        <p:spPr>
          <a:xfrm>
            <a:off x="2736577" y="2976265"/>
            <a:ext cx="241846" cy="241846"/>
          </a:xfrm>
          <a:prstGeom prst="roundRect">
            <a:avLst>
              <a:gd name="adj" fmla="val 236307"/>
            </a:avLst>
          </a:prstGeom>
          <a:solidFill>
            <a:srgbClr val="4950BC"/>
          </a:solidFill>
          <a:ln/>
        </p:spPr>
        <p:txBody>
          <a:bodyPr/>
          <a:lstStyle/>
          <a:p>
            <a:endParaRPr lang="en-IN"/>
          </a:p>
        </p:txBody>
      </p:sp>
      <p:sp>
        <p:nvSpPr>
          <p:cNvPr id="23" name="Text 19"/>
          <p:cNvSpPr/>
          <p:nvPr/>
        </p:nvSpPr>
        <p:spPr>
          <a:xfrm>
            <a:off x="2809131" y="3036689"/>
            <a:ext cx="96738" cy="120923"/>
          </a:xfrm>
          <a:prstGeom prst="rect">
            <a:avLst/>
          </a:prstGeom>
          <a:noFill/>
          <a:ln/>
        </p:spPr>
        <p:txBody>
          <a:bodyPr wrap="none" lIns="0" tIns="0" rIns="0" bIns="0" rtlCol="0" anchor="ctr"/>
          <a:lstStyle/>
          <a:p>
            <a:pPr marL="0" indent="0" algn="ctr">
              <a:lnSpc>
                <a:spcPct val="100000"/>
              </a:lnSpc>
              <a:buNone/>
            </a:pPr>
            <a:r>
              <a:rPr lang="en-US" sz="750" b="1" dirty="0">
                <a:solidFill>
                  <a:srgbClr val="FFFFFF"/>
                </a:solidFill>
                <a:latin typeface="Inter Bold" pitchFamily="34" charset="0"/>
                <a:ea typeface="Inter Bold" pitchFamily="34" charset="-122"/>
                <a:cs typeface="Inter Bold" pitchFamily="34" charset="-120"/>
              </a:rPr>
              <a:t>3</a:t>
            </a:r>
            <a:endParaRPr lang="en-US" sz="750" dirty="0"/>
          </a:p>
        </p:txBody>
      </p:sp>
      <p:sp>
        <p:nvSpPr>
          <p:cNvPr id="24" name="Text 20"/>
          <p:cNvSpPr/>
          <p:nvPr/>
        </p:nvSpPr>
        <p:spPr>
          <a:xfrm>
            <a:off x="586234" y="3298701"/>
            <a:ext cx="1341313" cy="125909"/>
          </a:xfrm>
          <a:prstGeom prst="rect">
            <a:avLst/>
          </a:prstGeom>
          <a:noFill/>
          <a:ln/>
        </p:spPr>
        <p:txBody>
          <a:bodyPr wrap="none" lIns="0" tIns="0" rIns="0" bIns="0" rtlCol="0" anchor="t"/>
          <a:lstStyle/>
          <a:p>
            <a:pPr marL="0" indent="0" algn="l">
              <a:lnSpc>
                <a:spcPts val="950"/>
              </a:lnSpc>
              <a:buNone/>
            </a:pPr>
            <a:r>
              <a:rPr lang="en-US" sz="750" b="1" dirty="0">
                <a:solidFill>
                  <a:srgbClr val="272525"/>
                </a:solidFill>
                <a:latin typeface="Inter Bold" pitchFamily="34" charset="0"/>
                <a:ea typeface="Inter Bold" pitchFamily="34" charset="-122"/>
                <a:cs typeface="Inter Bold" pitchFamily="34" charset="-120"/>
              </a:rPr>
              <a:t>Avoid Boilerplate Reporting</a:t>
            </a:r>
            <a:endParaRPr lang="en-US" sz="750" dirty="0"/>
          </a:p>
        </p:txBody>
      </p:sp>
      <p:sp>
        <p:nvSpPr>
          <p:cNvPr id="25" name="Text 21"/>
          <p:cNvSpPr/>
          <p:nvPr/>
        </p:nvSpPr>
        <p:spPr>
          <a:xfrm>
            <a:off x="586234" y="3456012"/>
            <a:ext cx="4542532" cy="212824"/>
          </a:xfrm>
          <a:prstGeom prst="rect">
            <a:avLst/>
          </a:prstGeom>
          <a:noFill/>
          <a:ln/>
        </p:spPr>
        <p:txBody>
          <a:bodyPr wrap="square" lIns="0" tIns="0" rIns="0" bIns="0" rtlCol="0" anchor="t"/>
          <a:lstStyle/>
          <a:p>
            <a:pPr marL="0" indent="0" algn="l">
              <a:lnSpc>
                <a:spcPts val="800"/>
              </a:lnSpc>
              <a:buNone/>
            </a:pPr>
            <a:r>
              <a:rPr lang="en-US" sz="600" dirty="0">
                <a:solidFill>
                  <a:srgbClr val="272525"/>
                </a:solidFill>
                <a:latin typeface="Inter" pitchFamily="34" charset="0"/>
                <a:ea typeface="Inter" pitchFamily="34" charset="-122"/>
                <a:cs typeface="Inter" pitchFamily="34" charset="-120"/>
              </a:rPr>
              <a:t>KAMs, EOM paragraphs, and CARO responses must be entity-specific, substantiated, and clearly linked to audit procedures performed.</a:t>
            </a:r>
            <a:endParaRPr lang="en-US" sz="600" dirty="0"/>
          </a:p>
        </p:txBody>
      </p:sp>
      <p:sp>
        <p:nvSpPr>
          <p:cNvPr id="26" name="Shape 22"/>
          <p:cNvSpPr/>
          <p:nvPr/>
        </p:nvSpPr>
        <p:spPr>
          <a:xfrm>
            <a:off x="496119" y="3932262"/>
            <a:ext cx="4722763" cy="661764"/>
          </a:xfrm>
          <a:prstGeom prst="roundRect">
            <a:avLst>
              <a:gd name="adj" fmla="val 6909"/>
            </a:avLst>
          </a:prstGeom>
          <a:solidFill>
            <a:srgbClr val="FFFFFF"/>
          </a:solidFill>
          <a:ln w="9525">
            <a:solidFill>
              <a:srgbClr val="C0C1D7"/>
            </a:solidFill>
            <a:prstDash val="solid"/>
          </a:ln>
        </p:spPr>
        <p:txBody>
          <a:bodyPr/>
          <a:lstStyle/>
          <a:p>
            <a:endParaRPr lang="en-IN"/>
          </a:p>
        </p:txBody>
      </p:sp>
      <p:sp>
        <p:nvSpPr>
          <p:cNvPr id="27" name="Shape 23"/>
          <p:cNvSpPr/>
          <p:nvPr/>
        </p:nvSpPr>
        <p:spPr>
          <a:xfrm>
            <a:off x="496119" y="3922737"/>
            <a:ext cx="4722763" cy="38100"/>
          </a:xfrm>
          <a:prstGeom prst="roundRect">
            <a:avLst>
              <a:gd name="adj" fmla="val 88884"/>
            </a:avLst>
          </a:prstGeom>
          <a:solidFill>
            <a:srgbClr val="4950BC"/>
          </a:solidFill>
          <a:ln/>
        </p:spPr>
        <p:txBody>
          <a:bodyPr/>
          <a:lstStyle/>
          <a:p>
            <a:endParaRPr lang="en-IN"/>
          </a:p>
        </p:txBody>
      </p:sp>
      <p:sp>
        <p:nvSpPr>
          <p:cNvPr id="28" name="Shape 24"/>
          <p:cNvSpPr/>
          <p:nvPr/>
        </p:nvSpPr>
        <p:spPr>
          <a:xfrm>
            <a:off x="2736577" y="3811339"/>
            <a:ext cx="241846" cy="241846"/>
          </a:xfrm>
          <a:prstGeom prst="roundRect">
            <a:avLst>
              <a:gd name="adj" fmla="val 236307"/>
            </a:avLst>
          </a:prstGeom>
          <a:solidFill>
            <a:srgbClr val="4950BC"/>
          </a:solidFill>
          <a:ln/>
        </p:spPr>
        <p:txBody>
          <a:bodyPr/>
          <a:lstStyle/>
          <a:p>
            <a:endParaRPr lang="en-IN"/>
          </a:p>
        </p:txBody>
      </p:sp>
      <p:sp>
        <p:nvSpPr>
          <p:cNvPr id="29" name="Text 25"/>
          <p:cNvSpPr/>
          <p:nvPr/>
        </p:nvSpPr>
        <p:spPr>
          <a:xfrm>
            <a:off x="2809131" y="3871764"/>
            <a:ext cx="96738" cy="120923"/>
          </a:xfrm>
          <a:prstGeom prst="rect">
            <a:avLst/>
          </a:prstGeom>
          <a:noFill/>
          <a:ln/>
        </p:spPr>
        <p:txBody>
          <a:bodyPr wrap="none" lIns="0" tIns="0" rIns="0" bIns="0" rtlCol="0" anchor="ctr"/>
          <a:lstStyle/>
          <a:p>
            <a:pPr marL="0" indent="0" algn="ctr">
              <a:lnSpc>
                <a:spcPct val="100000"/>
              </a:lnSpc>
              <a:buNone/>
            </a:pPr>
            <a:r>
              <a:rPr lang="en-US" sz="750" b="1" dirty="0">
                <a:solidFill>
                  <a:srgbClr val="FFFFFF"/>
                </a:solidFill>
                <a:latin typeface="Inter Bold" pitchFamily="34" charset="0"/>
                <a:ea typeface="Inter Bold" pitchFamily="34" charset="-122"/>
                <a:cs typeface="Inter Bold" pitchFamily="34" charset="-120"/>
              </a:rPr>
              <a:t>4</a:t>
            </a:r>
            <a:endParaRPr lang="en-US" sz="750" dirty="0"/>
          </a:p>
        </p:txBody>
      </p:sp>
      <p:sp>
        <p:nvSpPr>
          <p:cNvPr id="30" name="Text 26"/>
          <p:cNvSpPr/>
          <p:nvPr/>
        </p:nvSpPr>
        <p:spPr>
          <a:xfrm>
            <a:off x="586234" y="4133776"/>
            <a:ext cx="1299939" cy="125909"/>
          </a:xfrm>
          <a:prstGeom prst="rect">
            <a:avLst/>
          </a:prstGeom>
          <a:noFill/>
          <a:ln/>
        </p:spPr>
        <p:txBody>
          <a:bodyPr wrap="none" lIns="0" tIns="0" rIns="0" bIns="0" rtlCol="0" anchor="t"/>
          <a:lstStyle/>
          <a:p>
            <a:pPr marL="0" indent="0" algn="l">
              <a:lnSpc>
                <a:spcPts val="950"/>
              </a:lnSpc>
              <a:buNone/>
            </a:pPr>
            <a:r>
              <a:rPr lang="en-US" sz="750" b="1" dirty="0">
                <a:solidFill>
                  <a:srgbClr val="272525"/>
                </a:solidFill>
                <a:latin typeface="Inter Bold" pitchFamily="34" charset="0"/>
                <a:ea typeface="Inter Bold" pitchFamily="34" charset="-122"/>
                <a:cs typeface="Inter Bold" pitchFamily="34" charset="-120"/>
              </a:rPr>
              <a:t>Stay Ahead of FRRB &amp; QRB</a:t>
            </a:r>
            <a:endParaRPr lang="en-US" sz="750" dirty="0"/>
          </a:p>
        </p:txBody>
      </p:sp>
      <p:sp>
        <p:nvSpPr>
          <p:cNvPr id="31" name="Text 27"/>
          <p:cNvSpPr/>
          <p:nvPr/>
        </p:nvSpPr>
        <p:spPr>
          <a:xfrm>
            <a:off x="586234" y="4291087"/>
            <a:ext cx="4542532" cy="212824"/>
          </a:xfrm>
          <a:prstGeom prst="rect">
            <a:avLst/>
          </a:prstGeom>
          <a:noFill/>
          <a:ln/>
        </p:spPr>
        <p:txBody>
          <a:bodyPr wrap="square" lIns="0" tIns="0" rIns="0" bIns="0" rtlCol="0" anchor="t"/>
          <a:lstStyle/>
          <a:p>
            <a:pPr marL="0" indent="0" algn="l">
              <a:lnSpc>
                <a:spcPts val="800"/>
              </a:lnSpc>
              <a:buNone/>
            </a:pPr>
            <a:r>
              <a:rPr lang="en-US" sz="600" dirty="0">
                <a:solidFill>
                  <a:srgbClr val="272525"/>
                </a:solidFill>
                <a:latin typeface="Inter" pitchFamily="34" charset="0"/>
                <a:ea typeface="Inter" pitchFamily="34" charset="-122"/>
                <a:cs typeface="Inter" pitchFamily="34" charset="-120"/>
              </a:rPr>
              <a:t>Proactively review FRRB study reports and QRB findings annually to identify gaps in practice and update audit methodologies and report templates accordingly.</a:t>
            </a:r>
            <a:endParaRPr lang="en-US" sz="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30953-2621-FFE5-1B6A-81A57191149F}"/>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5550F73-4638-7DB4-80CA-DA9D2E863AB8}"/>
              </a:ext>
            </a:extLst>
          </p:cNvPr>
          <p:cNvPicPr>
            <a:picLocks noChangeAspect="1"/>
          </p:cNvPicPr>
          <p:nvPr/>
        </p:nvPicPr>
        <p:blipFill>
          <a:blip r:embed="rId3"/>
          <a:stretch>
            <a:fillRect/>
          </a:stretch>
        </p:blipFill>
        <p:spPr>
          <a:xfrm>
            <a:off x="6057088" y="0"/>
            <a:ext cx="3086911" cy="5143500"/>
          </a:xfrm>
          <a:prstGeom prst="rect">
            <a:avLst/>
          </a:prstGeom>
        </p:spPr>
      </p:pic>
      <p:sp>
        <p:nvSpPr>
          <p:cNvPr id="3" name="Title 25">
            <a:extLst>
              <a:ext uri="{FF2B5EF4-FFF2-40B4-BE49-F238E27FC236}">
                <a16:creationId xmlns:a16="http://schemas.microsoft.com/office/drawing/2014/main" id="{978AF212-E1EF-BC3D-07B5-588A368D0695}"/>
              </a:ext>
            </a:extLst>
          </p:cNvPr>
          <p:cNvSpPr txBox="1">
            <a:spLocks/>
          </p:cNvSpPr>
          <p:nvPr/>
        </p:nvSpPr>
        <p:spPr>
          <a:xfrm>
            <a:off x="97276" y="280678"/>
            <a:ext cx="5856051" cy="6521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t>Disclaimer:</a:t>
            </a:r>
          </a:p>
          <a:p>
            <a:pPr algn="just"/>
            <a:endParaRPr lang="en-US" sz="1200" b="1" dirty="0"/>
          </a:p>
          <a:p>
            <a:pPr algn="just"/>
            <a:r>
              <a:rPr lang="en-US" sz="1200" b="1" dirty="0"/>
              <a:t>Individual Capacity:</a:t>
            </a:r>
            <a:r>
              <a:rPr lang="en-US" sz="1200" dirty="0"/>
              <a:t> The views, thoughts, and opinions expressed in this presentation belong solely to the speaker and do not necessarily reflect the official policy or position of his organization or of ICAI or any other agency, </a:t>
            </a:r>
            <a:r>
              <a:rPr lang="en-US" sz="1200" dirty="0" err="1"/>
              <a:t>organisation</a:t>
            </a:r>
            <a:r>
              <a:rPr lang="en-US" sz="1200" dirty="0"/>
              <a:t>, or committee.</a:t>
            </a:r>
          </a:p>
          <a:p>
            <a:pPr algn="just"/>
            <a:endParaRPr lang="en-US" sz="1200" b="1" dirty="0"/>
          </a:p>
          <a:p>
            <a:pPr algn="just"/>
            <a:r>
              <a:rPr lang="en-US" sz="1200" b="1" dirty="0"/>
              <a:t>Not Professional Advice:</a:t>
            </a:r>
            <a:r>
              <a:rPr lang="en-US" sz="1200" dirty="0"/>
              <a:t> This presentation is for educational and informational purposes only. It does not constitute professional advice or a formal legal opinion. Attendees should not act upon this information without seeking professional counsel specific to their circumstances.</a:t>
            </a:r>
          </a:p>
          <a:p>
            <a:pPr algn="just"/>
            <a:endParaRPr lang="en-US" sz="1200" b="1" dirty="0"/>
          </a:p>
          <a:p>
            <a:pPr algn="just"/>
            <a:r>
              <a:rPr lang="en-US" sz="1200" b="1" dirty="0"/>
              <a:t>No Warranty:</a:t>
            </a:r>
            <a:r>
              <a:rPr lang="en-US" sz="1200" dirty="0"/>
              <a:t> While every effort has been made to ensure the accuracy of the content, the speaker assumes no responsibility or liability for any errors or omissions in the material presented.</a:t>
            </a:r>
          </a:p>
          <a:p>
            <a:pPr algn="just"/>
            <a:endParaRPr lang="en-US" sz="1200" b="1" dirty="0"/>
          </a:p>
          <a:p>
            <a:pPr algn="just"/>
            <a:r>
              <a:rPr lang="en-US" sz="1200" b="1" dirty="0"/>
              <a:t>Dynamic Laws:</a:t>
            </a:r>
            <a:r>
              <a:rPr lang="en-US" sz="1200" dirty="0"/>
              <a:t> Given the changing nature of laws and regulations, the information is provided on "as is“ basis.</a:t>
            </a:r>
          </a:p>
          <a:p>
            <a:pPr algn="just"/>
            <a:endParaRPr lang="en-US" sz="1200" dirty="0"/>
          </a:p>
          <a:p>
            <a:pPr algn="just"/>
            <a:r>
              <a:rPr lang="en-US" sz="1200" dirty="0"/>
              <a:t>This presentation or its contents should not be used by anyone, except seeking consent for its usage. </a:t>
            </a:r>
          </a:p>
          <a:p>
            <a:pPr algn="just"/>
            <a:endParaRPr lang="en-US" sz="1200" dirty="0"/>
          </a:p>
          <a:p>
            <a:pPr algn="just"/>
            <a:endParaRPr lang="en-US" sz="1200" dirty="0"/>
          </a:p>
          <a:p>
            <a:pPr algn="just"/>
            <a:r>
              <a:rPr lang="en-US" sz="2600" dirty="0"/>
              <a:t>    THANK YOU</a:t>
            </a:r>
          </a:p>
        </p:txBody>
      </p:sp>
      <p:sp>
        <p:nvSpPr>
          <p:cNvPr id="6" name="Content Placeholder 2">
            <a:extLst>
              <a:ext uri="{FF2B5EF4-FFF2-40B4-BE49-F238E27FC236}">
                <a16:creationId xmlns:a16="http://schemas.microsoft.com/office/drawing/2014/main" id="{57889193-C8FD-85A5-73F2-EA2687074D5D}"/>
              </a:ext>
            </a:extLst>
          </p:cNvPr>
          <p:cNvSpPr txBox="1">
            <a:spLocks/>
          </p:cNvSpPr>
          <p:nvPr/>
        </p:nvSpPr>
        <p:spPr>
          <a:xfrm>
            <a:off x="414252" y="4509778"/>
            <a:ext cx="4229101" cy="52814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t>CA. Amit Hundia</a:t>
            </a:r>
          </a:p>
        </p:txBody>
      </p:sp>
    </p:spTree>
    <p:extLst>
      <p:ext uri="{BB962C8B-B14F-4D97-AF65-F5344CB8AC3E}">
        <p14:creationId xmlns:p14="http://schemas.microsoft.com/office/powerpoint/2010/main" val="3688844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5" name="Text 2"/>
          <p:cNvSpPr/>
          <p:nvPr/>
        </p:nvSpPr>
        <p:spPr>
          <a:xfrm>
            <a:off x="348853" y="421779"/>
            <a:ext cx="2412504" cy="272504"/>
          </a:xfrm>
          <a:prstGeom prst="rect">
            <a:avLst/>
          </a:prstGeom>
          <a:noFill/>
          <a:ln/>
        </p:spPr>
        <p:txBody>
          <a:bodyPr wrap="none" lIns="0" tIns="0" rIns="0" bIns="0" rtlCol="0" anchor="t"/>
          <a:lstStyle/>
          <a:p>
            <a:pPr marL="0" indent="0" algn="l">
              <a:lnSpc>
                <a:spcPts val="2100"/>
              </a:lnSpc>
              <a:buNone/>
            </a:pPr>
            <a:r>
              <a:rPr lang="en-US" sz="1700" b="1" dirty="0">
                <a:solidFill>
                  <a:srgbClr val="000000"/>
                </a:solidFill>
                <a:latin typeface="Inter Bold" pitchFamily="34" charset="0"/>
                <a:ea typeface="Inter Bold" pitchFamily="34" charset="-122"/>
                <a:cs typeface="Inter Bold" pitchFamily="34" charset="-120"/>
              </a:rPr>
              <a:t>Presentation Roadmap</a:t>
            </a:r>
            <a:endParaRPr lang="en-US" sz="1700" dirty="0"/>
          </a:p>
        </p:txBody>
      </p:sp>
      <p:pic>
        <p:nvPicPr>
          <p:cNvPr id="7" name="Image 1" descr="preencoded.png"/>
          <p:cNvPicPr>
            <a:picLocks noChangeAspect="1"/>
          </p:cNvPicPr>
          <p:nvPr/>
        </p:nvPicPr>
        <p:blipFill>
          <a:blip r:embed="rId3"/>
          <a:stretch>
            <a:fillRect/>
          </a:stretch>
        </p:blipFill>
        <p:spPr>
          <a:xfrm>
            <a:off x="348853" y="1092771"/>
            <a:ext cx="8446294" cy="3800773"/>
          </a:xfrm>
          <a:prstGeom prst="rect">
            <a:avLst/>
          </a:prstGeom>
        </p:spPr>
      </p:pic>
      <p:sp>
        <p:nvSpPr>
          <p:cNvPr id="8" name="Text 4"/>
          <p:cNvSpPr/>
          <p:nvPr/>
        </p:nvSpPr>
        <p:spPr>
          <a:xfrm>
            <a:off x="1621173" y="1163578"/>
            <a:ext cx="1478078" cy="456824"/>
          </a:xfrm>
          <a:prstGeom prst="rect">
            <a:avLst/>
          </a:prstGeom>
          <a:noFill/>
          <a:ln/>
        </p:spPr>
        <p:txBody>
          <a:bodyPr wrap="square" lIns="0" tIns="0" rIns="0" bIns="0" rtlCol="0" anchor="t"/>
          <a:lstStyle/>
          <a:p>
            <a:pPr marL="0" indent="0" algn="ctr">
              <a:lnSpc>
                <a:spcPts val="1750"/>
              </a:lnSpc>
              <a:buNone/>
            </a:pPr>
            <a:r>
              <a:rPr lang="en-US" sz="1400" b="1" dirty="0">
                <a:solidFill>
                  <a:srgbClr val="272525"/>
                </a:solidFill>
                <a:latin typeface="Inter Bold" pitchFamily="34" charset="0"/>
                <a:ea typeface="Inter Bold" pitchFamily="34" charset="-122"/>
                <a:cs typeface="Inter Bold" pitchFamily="34" charset="-120"/>
              </a:rPr>
              <a:t>Report Overview</a:t>
            </a:r>
            <a:endParaRPr lang="en-US" sz="1400" dirty="0"/>
          </a:p>
        </p:txBody>
      </p:sp>
      <p:sp>
        <p:nvSpPr>
          <p:cNvPr id="9" name="Text 5"/>
          <p:cNvSpPr/>
          <p:nvPr/>
        </p:nvSpPr>
        <p:spPr>
          <a:xfrm>
            <a:off x="1621173" y="1685372"/>
            <a:ext cx="1478078" cy="311148"/>
          </a:xfrm>
          <a:prstGeom prst="rect">
            <a:avLst/>
          </a:prstGeom>
          <a:noFill/>
          <a:ln/>
        </p:spPr>
        <p:txBody>
          <a:bodyPr wrap="square" lIns="0" tIns="0" rIns="0" bIns="0" rtlCol="0" anchor="t"/>
          <a:lstStyle/>
          <a:p>
            <a:pPr marL="0" indent="0" algn="ctr">
              <a:lnSpc>
                <a:spcPts val="1200"/>
              </a:lnSpc>
              <a:buNone/>
            </a:pPr>
            <a:r>
              <a:rPr lang="en-US" sz="1150" dirty="0">
                <a:solidFill>
                  <a:srgbClr val="272525"/>
                </a:solidFill>
                <a:latin typeface="Inter" pitchFamily="34" charset="0"/>
                <a:ea typeface="Inter" pitchFamily="34" charset="-122"/>
                <a:cs typeface="Inter" pitchFamily="34" charset="-120"/>
              </a:rPr>
              <a:t>Legal basis and purpose</a:t>
            </a:r>
            <a:endParaRPr lang="en-US" sz="1150" dirty="0"/>
          </a:p>
        </p:txBody>
      </p:sp>
      <p:pic>
        <p:nvPicPr>
          <p:cNvPr id="10" name="Image 2"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0578" y="2286095"/>
            <a:ext cx="327390" cy="327390"/>
          </a:xfrm>
          <a:prstGeom prst="rect">
            <a:avLst/>
          </a:prstGeom>
        </p:spPr>
      </p:pic>
      <p:sp>
        <p:nvSpPr>
          <p:cNvPr id="11" name="Text 6"/>
          <p:cNvSpPr/>
          <p:nvPr/>
        </p:nvSpPr>
        <p:spPr>
          <a:xfrm>
            <a:off x="3083009" y="4128364"/>
            <a:ext cx="1486200" cy="228412"/>
          </a:xfrm>
          <a:prstGeom prst="rect">
            <a:avLst/>
          </a:prstGeom>
          <a:noFill/>
          <a:ln/>
        </p:spPr>
        <p:txBody>
          <a:bodyPr wrap="none" lIns="0" tIns="0" rIns="0" bIns="0" rtlCol="0" anchor="t"/>
          <a:lstStyle/>
          <a:p>
            <a:pPr marL="0" indent="0" algn="ctr">
              <a:lnSpc>
                <a:spcPts val="1750"/>
              </a:lnSpc>
              <a:buNone/>
            </a:pPr>
            <a:r>
              <a:rPr lang="en-US" sz="1400" b="1" dirty="0">
                <a:solidFill>
                  <a:srgbClr val="272525"/>
                </a:solidFill>
                <a:latin typeface="Inter Bold" pitchFamily="34" charset="0"/>
                <a:ea typeface="Inter Bold" pitchFamily="34" charset="-122"/>
                <a:cs typeface="Inter Bold" pitchFamily="34" charset="-120"/>
              </a:rPr>
              <a:t>Report Structure</a:t>
            </a:r>
            <a:endParaRPr lang="en-US" sz="1400" dirty="0"/>
          </a:p>
        </p:txBody>
      </p:sp>
      <p:sp>
        <p:nvSpPr>
          <p:cNvPr id="12" name="Text 7"/>
          <p:cNvSpPr/>
          <p:nvPr/>
        </p:nvSpPr>
        <p:spPr>
          <a:xfrm>
            <a:off x="3083009" y="4421746"/>
            <a:ext cx="1486200" cy="311148"/>
          </a:xfrm>
          <a:prstGeom prst="rect">
            <a:avLst/>
          </a:prstGeom>
          <a:noFill/>
          <a:ln/>
        </p:spPr>
        <p:txBody>
          <a:bodyPr wrap="square" lIns="0" tIns="0" rIns="0" bIns="0" rtlCol="0" anchor="t"/>
          <a:lstStyle/>
          <a:p>
            <a:pPr marL="0" indent="0" algn="ctr">
              <a:lnSpc>
                <a:spcPts val="1200"/>
              </a:lnSpc>
              <a:buNone/>
            </a:pPr>
            <a:r>
              <a:rPr lang="en-US" sz="1150" dirty="0">
                <a:solidFill>
                  <a:srgbClr val="272525"/>
                </a:solidFill>
                <a:latin typeface="Inter" pitchFamily="34" charset="0"/>
                <a:ea typeface="Inter" pitchFamily="34" charset="-122"/>
                <a:cs typeface="Inter" pitchFamily="34" charset="-120"/>
              </a:rPr>
              <a:t>Sections and required elements</a:t>
            </a:r>
            <a:endParaRPr lang="en-US" sz="1150" dirty="0"/>
          </a:p>
        </p:txBody>
      </p:sp>
      <p:pic>
        <p:nvPicPr>
          <p:cNvPr id="13" name="Image 3"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62413" y="3479928"/>
            <a:ext cx="327390" cy="327390"/>
          </a:xfrm>
          <a:prstGeom prst="rect">
            <a:avLst/>
          </a:prstGeom>
        </p:spPr>
      </p:pic>
      <p:sp>
        <p:nvSpPr>
          <p:cNvPr id="14" name="Text 8"/>
          <p:cNvSpPr/>
          <p:nvPr/>
        </p:nvSpPr>
        <p:spPr>
          <a:xfrm>
            <a:off x="4528602" y="1135154"/>
            <a:ext cx="1478078" cy="456824"/>
          </a:xfrm>
          <a:prstGeom prst="rect">
            <a:avLst/>
          </a:prstGeom>
          <a:noFill/>
          <a:ln/>
        </p:spPr>
        <p:txBody>
          <a:bodyPr wrap="square" lIns="0" tIns="0" rIns="0" bIns="0" rtlCol="0" anchor="t"/>
          <a:lstStyle/>
          <a:p>
            <a:pPr marL="0" indent="0" algn="ctr">
              <a:lnSpc>
                <a:spcPts val="1750"/>
              </a:lnSpc>
              <a:buNone/>
            </a:pPr>
            <a:r>
              <a:rPr lang="en-US" sz="1400" b="1" dirty="0">
                <a:solidFill>
                  <a:srgbClr val="272525"/>
                </a:solidFill>
                <a:latin typeface="Inter Bold" pitchFamily="34" charset="0"/>
                <a:ea typeface="Inter Bold" pitchFamily="34" charset="-122"/>
                <a:cs typeface="Inter Bold" pitchFamily="34" charset="-120"/>
              </a:rPr>
              <a:t>Significant Matters</a:t>
            </a:r>
            <a:endParaRPr lang="en-US" sz="1400" dirty="0"/>
          </a:p>
        </p:txBody>
      </p:sp>
      <p:sp>
        <p:nvSpPr>
          <p:cNvPr id="15" name="Text 9"/>
          <p:cNvSpPr/>
          <p:nvPr/>
        </p:nvSpPr>
        <p:spPr>
          <a:xfrm>
            <a:off x="4528602" y="1656948"/>
            <a:ext cx="1478078" cy="311148"/>
          </a:xfrm>
          <a:prstGeom prst="rect">
            <a:avLst/>
          </a:prstGeom>
          <a:noFill/>
          <a:ln/>
        </p:spPr>
        <p:txBody>
          <a:bodyPr wrap="square" lIns="0" tIns="0" rIns="0" bIns="0" rtlCol="0" anchor="t"/>
          <a:lstStyle/>
          <a:p>
            <a:pPr marL="0" indent="0" algn="ctr">
              <a:lnSpc>
                <a:spcPts val="1200"/>
              </a:lnSpc>
              <a:buNone/>
            </a:pPr>
            <a:r>
              <a:rPr lang="en-US" sz="1150" dirty="0">
                <a:solidFill>
                  <a:srgbClr val="272525"/>
                </a:solidFill>
                <a:latin typeface="Inter" pitchFamily="34" charset="0"/>
                <a:ea typeface="Inter" pitchFamily="34" charset="-122"/>
                <a:cs typeface="Inter" pitchFamily="34" charset="-120"/>
              </a:rPr>
              <a:t>Areas requiring auditor judgment</a:t>
            </a:r>
            <a:endParaRPr lang="en-US" sz="1150" dirty="0"/>
          </a:p>
        </p:txBody>
      </p:sp>
      <p:pic>
        <p:nvPicPr>
          <p:cNvPr id="16" name="Image 4"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32370" y="2253610"/>
            <a:ext cx="327390" cy="327390"/>
          </a:xfrm>
          <a:prstGeom prst="rect">
            <a:avLst/>
          </a:prstGeom>
        </p:spPr>
      </p:pic>
      <p:sp>
        <p:nvSpPr>
          <p:cNvPr id="17" name="Text 10"/>
          <p:cNvSpPr/>
          <p:nvPr/>
        </p:nvSpPr>
        <p:spPr>
          <a:xfrm>
            <a:off x="5990437" y="4128364"/>
            <a:ext cx="1478078" cy="228412"/>
          </a:xfrm>
          <a:prstGeom prst="rect">
            <a:avLst/>
          </a:prstGeom>
          <a:noFill/>
          <a:ln/>
        </p:spPr>
        <p:txBody>
          <a:bodyPr wrap="none" lIns="0" tIns="0" rIns="0" bIns="0" rtlCol="0" anchor="t"/>
          <a:lstStyle/>
          <a:p>
            <a:pPr marL="0" indent="0" algn="ctr">
              <a:lnSpc>
                <a:spcPts val="1750"/>
              </a:lnSpc>
              <a:buNone/>
            </a:pPr>
            <a:r>
              <a:rPr lang="en-US" sz="1400" b="1" dirty="0">
                <a:solidFill>
                  <a:srgbClr val="272525"/>
                </a:solidFill>
                <a:latin typeface="Inter Bold" pitchFamily="34" charset="0"/>
                <a:ea typeface="Inter Bold" pitchFamily="34" charset="-122"/>
                <a:cs typeface="Inter Bold" pitchFamily="34" charset="-120"/>
              </a:rPr>
              <a:t>Key Learnings</a:t>
            </a:r>
            <a:endParaRPr lang="en-US" sz="1400" dirty="0"/>
          </a:p>
        </p:txBody>
      </p:sp>
      <p:sp>
        <p:nvSpPr>
          <p:cNvPr id="18" name="Text 11"/>
          <p:cNvSpPr/>
          <p:nvPr/>
        </p:nvSpPr>
        <p:spPr>
          <a:xfrm>
            <a:off x="5990437" y="4421746"/>
            <a:ext cx="1478078" cy="311148"/>
          </a:xfrm>
          <a:prstGeom prst="rect">
            <a:avLst/>
          </a:prstGeom>
          <a:noFill/>
          <a:ln/>
        </p:spPr>
        <p:txBody>
          <a:bodyPr wrap="square" lIns="0" tIns="0" rIns="0" bIns="0" rtlCol="0" anchor="t"/>
          <a:lstStyle/>
          <a:p>
            <a:pPr marL="0" indent="0" algn="ctr">
              <a:lnSpc>
                <a:spcPts val="1200"/>
              </a:lnSpc>
              <a:buNone/>
            </a:pPr>
            <a:r>
              <a:rPr lang="en-US" sz="1150" dirty="0">
                <a:solidFill>
                  <a:srgbClr val="272525"/>
                </a:solidFill>
                <a:latin typeface="Inter" pitchFamily="34" charset="0"/>
                <a:ea typeface="Inter" pitchFamily="34" charset="-122"/>
                <a:cs typeface="Inter" pitchFamily="34" charset="-120"/>
              </a:rPr>
              <a:t>Practical takeaways and best practices</a:t>
            </a:r>
            <a:endParaRPr lang="en-US" sz="1150" dirty="0"/>
          </a:p>
        </p:txBody>
      </p:sp>
      <p:pic>
        <p:nvPicPr>
          <p:cNvPr id="19"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69842" y="3479928"/>
            <a:ext cx="327390" cy="3273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1373684"/>
          </a:xfrm>
          <a:prstGeom prst="rect">
            <a:avLst/>
          </a:prstGeom>
        </p:spPr>
      </p:pic>
      <p:sp>
        <p:nvSpPr>
          <p:cNvPr id="3" name="Shape 0"/>
          <p:cNvSpPr/>
          <p:nvPr/>
        </p:nvSpPr>
        <p:spPr>
          <a:xfrm>
            <a:off x="488379" y="1835125"/>
            <a:ext cx="841697" cy="198462"/>
          </a:xfrm>
          <a:prstGeom prst="roundRect">
            <a:avLst>
              <a:gd name="adj" fmla="val 18606"/>
            </a:avLst>
          </a:prstGeom>
          <a:solidFill>
            <a:srgbClr val="DADBF1"/>
          </a:solidFill>
          <a:ln/>
        </p:spPr>
        <p:txBody>
          <a:bodyPr/>
          <a:lstStyle/>
          <a:p>
            <a:endParaRPr lang="en-IN"/>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310" y="1890415"/>
            <a:ext cx="87883" cy="87883"/>
          </a:xfrm>
          <a:prstGeom prst="rect">
            <a:avLst/>
          </a:prstGeom>
        </p:spPr>
      </p:pic>
      <p:sp>
        <p:nvSpPr>
          <p:cNvPr id="5" name="Text 1"/>
          <p:cNvSpPr/>
          <p:nvPr/>
        </p:nvSpPr>
        <p:spPr>
          <a:xfrm>
            <a:off x="686098" y="1868091"/>
            <a:ext cx="578048" cy="132531"/>
          </a:xfrm>
          <a:prstGeom prst="rect">
            <a:avLst/>
          </a:prstGeom>
          <a:noFill/>
          <a:ln/>
        </p:spPr>
        <p:txBody>
          <a:bodyPr wrap="none" lIns="0" tIns="0" rIns="0" bIns="0" rtlCol="0" anchor="t"/>
          <a:lstStyle/>
          <a:p>
            <a:pPr marL="0" indent="0" algn="l">
              <a:lnSpc>
                <a:spcPts val="1000"/>
              </a:lnSpc>
              <a:buNone/>
            </a:pPr>
            <a:r>
              <a:rPr lang="en-US" sz="650" dirty="0">
                <a:solidFill>
                  <a:srgbClr val="272525"/>
                </a:solidFill>
                <a:latin typeface="Inter" pitchFamily="34" charset="0"/>
                <a:ea typeface="Inter" pitchFamily="34" charset="-122"/>
                <a:cs typeface="Inter" pitchFamily="34" charset="-120"/>
              </a:rPr>
              <a:t>FOUNDATION</a:t>
            </a:r>
            <a:endParaRPr lang="en-US" sz="650" dirty="0"/>
          </a:p>
        </p:txBody>
      </p:sp>
      <p:sp>
        <p:nvSpPr>
          <p:cNvPr id="6" name="Text 2"/>
          <p:cNvSpPr/>
          <p:nvPr/>
        </p:nvSpPr>
        <p:spPr>
          <a:xfrm>
            <a:off x="488379" y="2072506"/>
            <a:ext cx="4455393" cy="343421"/>
          </a:xfrm>
          <a:prstGeom prst="rect">
            <a:avLst/>
          </a:prstGeom>
          <a:noFill/>
          <a:ln/>
        </p:spPr>
        <p:txBody>
          <a:bodyPr wrap="none" lIns="0" tIns="0" rIns="0" bIns="0" rtlCol="0" anchor="t"/>
          <a:lstStyle/>
          <a:p>
            <a:pPr marL="0" indent="0" algn="l">
              <a:lnSpc>
                <a:spcPts val="2700"/>
              </a:lnSpc>
              <a:buNone/>
            </a:pPr>
            <a:r>
              <a:rPr lang="en-US" sz="2150" b="1" dirty="0">
                <a:solidFill>
                  <a:srgbClr val="000000"/>
                </a:solidFill>
                <a:latin typeface="Inter Bold" pitchFamily="34" charset="0"/>
                <a:ea typeface="Inter Bold" pitchFamily="34" charset="-122"/>
                <a:cs typeface="Inter Bold" pitchFamily="34" charset="-120"/>
              </a:rPr>
              <a:t>Overview: Statutory Audit Report</a:t>
            </a:r>
            <a:endParaRPr lang="en-US" sz="2150" dirty="0"/>
          </a:p>
        </p:txBody>
      </p:sp>
      <p:sp>
        <p:nvSpPr>
          <p:cNvPr id="7" name="Text 3"/>
          <p:cNvSpPr/>
          <p:nvPr/>
        </p:nvSpPr>
        <p:spPr>
          <a:xfrm>
            <a:off x="488379" y="2561927"/>
            <a:ext cx="8167241" cy="331589"/>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A Statutory Audit Report is a formal written communication issued by an independent statutory auditor expressing an opinion on the truth and fairness of a company's financial statements in accordance with applicable financial reporting frameworks and auditing standards.</a:t>
            </a:r>
            <a:endParaRPr lang="en-US" sz="850" dirty="0"/>
          </a:p>
        </p:txBody>
      </p:sp>
      <p:sp>
        <p:nvSpPr>
          <p:cNvPr id="8" name="Shape 4"/>
          <p:cNvSpPr/>
          <p:nvPr/>
        </p:nvSpPr>
        <p:spPr>
          <a:xfrm>
            <a:off x="488379" y="3002979"/>
            <a:ext cx="4034954" cy="790873"/>
          </a:xfrm>
          <a:prstGeom prst="roundRect">
            <a:avLst>
              <a:gd name="adj" fmla="val 5836"/>
            </a:avLst>
          </a:prstGeom>
          <a:solidFill>
            <a:srgbClr val="DADBF1"/>
          </a:solidFill>
          <a:ln w="4763">
            <a:solidFill>
              <a:srgbClr val="C0C1D7"/>
            </a:solidFill>
            <a:prstDash val="solid"/>
          </a:ln>
        </p:spPr>
        <p:txBody>
          <a:bodyPr/>
          <a:lstStyle/>
          <a:p>
            <a:endParaRPr lang="en-IN"/>
          </a:p>
        </p:txBody>
      </p:sp>
      <p:sp>
        <p:nvSpPr>
          <p:cNvPr id="9" name="Text 5"/>
          <p:cNvSpPr/>
          <p:nvPr/>
        </p:nvSpPr>
        <p:spPr>
          <a:xfrm>
            <a:off x="602977" y="3117577"/>
            <a:ext cx="1373684" cy="171673"/>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Legal Mandate</a:t>
            </a:r>
            <a:endParaRPr lang="en-US" sz="1050" dirty="0"/>
          </a:p>
        </p:txBody>
      </p:sp>
      <p:sp>
        <p:nvSpPr>
          <p:cNvPr id="10" name="Text 6"/>
          <p:cNvSpPr/>
          <p:nvPr/>
        </p:nvSpPr>
        <p:spPr>
          <a:xfrm>
            <a:off x="602977" y="3347665"/>
            <a:ext cx="3805758" cy="331589"/>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Required under the Companies Act, 2013 (Section 143) for all companies. The auditor is appointed by shareholders and reports to them.</a:t>
            </a:r>
            <a:endParaRPr lang="en-US" sz="850" dirty="0"/>
          </a:p>
        </p:txBody>
      </p:sp>
      <p:sp>
        <p:nvSpPr>
          <p:cNvPr id="11" name="Shape 7"/>
          <p:cNvSpPr/>
          <p:nvPr/>
        </p:nvSpPr>
        <p:spPr>
          <a:xfrm>
            <a:off x="4620667" y="3002979"/>
            <a:ext cx="4034954" cy="790873"/>
          </a:xfrm>
          <a:prstGeom prst="roundRect">
            <a:avLst>
              <a:gd name="adj" fmla="val 5836"/>
            </a:avLst>
          </a:prstGeom>
          <a:solidFill>
            <a:srgbClr val="DADBF1"/>
          </a:solidFill>
          <a:ln w="4763">
            <a:solidFill>
              <a:srgbClr val="C0C1D7"/>
            </a:solidFill>
            <a:prstDash val="solid"/>
          </a:ln>
        </p:spPr>
        <p:txBody>
          <a:bodyPr/>
          <a:lstStyle/>
          <a:p>
            <a:endParaRPr lang="en-IN"/>
          </a:p>
        </p:txBody>
      </p:sp>
      <p:sp>
        <p:nvSpPr>
          <p:cNvPr id="12" name="Text 8"/>
          <p:cNvSpPr/>
          <p:nvPr/>
        </p:nvSpPr>
        <p:spPr>
          <a:xfrm>
            <a:off x="4735264" y="3117577"/>
            <a:ext cx="1438201" cy="171673"/>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Applicable Standards</a:t>
            </a:r>
            <a:endParaRPr lang="en-US" sz="1050" dirty="0"/>
          </a:p>
        </p:txBody>
      </p:sp>
      <p:sp>
        <p:nvSpPr>
          <p:cNvPr id="13" name="Text 9"/>
          <p:cNvSpPr/>
          <p:nvPr/>
        </p:nvSpPr>
        <p:spPr>
          <a:xfrm>
            <a:off x="4735264" y="3347665"/>
            <a:ext cx="3805758" cy="331589"/>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Governed by Standards on Auditing (SAs) issued by ICAI, Companies Act 2013, and relevant Accounting Standards / Ind AS.</a:t>
            </a:r>
            <a:endParaRPr lang="en-US" sz="850" dirty="0"/>
          </a:p>
        </p:txBody>
      </p:sp>
      <p:sp>
        <p:nvSpPr>
          <p:cNvPr id="14" name="Shape 10"/>
          <p:cNvSpPr/>
          <p:nvPr/>
        </p:nvSpPr>
        <p:spPr>
          <a:xfrm>
            <a:off x="488379" y="3891186"/>
            <a:ext cx="4034954" cy="790873"/>
          </a:xfrm>
          <a:prstGeom prst="roundRect">
            <a:avLst>
              <a:gd name="adj" fmla="val 5836"/>
            </a:avLst>
          </a:prstGeom>
          <a:solidFill>
            <a:srgbClr val="DADBF1"/>
          </a:solidFill>
          <a:ln w="4763">
            <a:solidFill>
              <a:srgbClr val="C0C1D7"/>
            </a:solidFill>
            <a:prstDash val="solid"/>
          </a:ln>
        </p:spPr>
        <p:txBody>
          <a:bodyPr/>
          <a:lstStyle/>
          <a:p>
            <a:endParaRPr lang="en-IN"/>
          </a:p>
        </p:txBody>
      </p:sp>
      <p:sp>
        <p:nvSpPr>
          <p:cNvPr id="15" name="Text 11"/>
          <p:cNvSpPr/>
          <p:nvPr/>
        </p:nvSpPr>
        <p:spPr>
          <a:xfrm>
            <a:off x="602977" y="4005783"/>
            <a:ext cx="1373684" cy="171673"/>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Nature of Opinion</a:t>
            </a:r>
            <a:endParaRPr lang="en-US" sz="1050" dirty="0"/>
          </a:p>
        </p:txBody>
      </p:sp>
      <p:sp>
        <p:nvSpPr>
          <p:cNvPr id="16" name="Text 12"/>
          <p:cNvSpPr/>
          <p:nvPr/>
        </p:nvSpPr>
        <p:spPr>
          <a:xfrm>
            <a:off x="602977" y="4235872"/>
            <a:ext cx="3805758" cy="331589"/>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The auditor expresses an Unmodified (Clean), Qualified, Adverse, or Disclaimer of Opinion based on audit evidence gathered.</a:t>
            </a:r>
            <a:endParaRPr lang="en-US" sz="850" dirty="0"/>
          </a:p>
        </p:txBody>
      </p:sp>
      <p:sp>
        <p:nvSpPr>
          <p:cNvPr id="17" name="Shape 13"/>
          <p:cNvSpPr/>
          <p:nvPr/>
        </p:nvSpPr>
        <p:spPr>
          <a:xfrm>
            <a:off x="4620667" y="3891186"/>
            <a:ext cx="4034954" cy="790873"/>
          </a:xfrm>
          <a:prstGeom prst="roundRect">
            <a:avLst>
              <a:gd name="adj" fmla="val 5836"/>
            </a:avLst>
          </a:prstGeom>
          <a:solidFill>
            <a:srgbClr val="DADBF1"/>
          </a:solidFill>
          <a:ln w="4763">
            <a:solidFill>
              <a:srgbClr val="C0C1D7"/>
            </a:solidFill>
            <a:prstDash val="solid"/>
          </a:ln>
        </p:spPr>
        <p:txBody>
          <a:bodyPr/>
          <a:lstStyle/>
          <a:p>
            <a:endParaRPr lang="en-IN"/>
          </a:p>
        </p:txBody>
      </p:sp>
      <p:sp>
        <p:nvSpPr>
          <p:cNvPr id="18" name="Text 14"/>
          <p:cNvSpPr/>
          <p:nvPr/>
        </p:nvSpPr>
        <p:spPr>
          <a:xfrm>
            <a:off x="4735264" y="4005783"/>
            <a:ext cx="1373684" cy="171673"/>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Accountability</a:t>
            </a:r>
            <a:endParaRPr lang="en-US" sz="1050" dirty="0"/>
          </a:p>
        </p:txBody>
      </p:sp>
      <p:sp>
        <p:nvSpPr>
          <p:cNvPr id="19" name="Text 15"/>
          <p:cNvSpPr/>
          <p:nvPr/>
        </p:nvSpPr>
        <p:spPr>
          <a:xfrm>
            <a:off x="4735264" y="4235872"/>
            <a:ext cx="3805758" cy="331589"/>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The report is a public document — the auditor bears professional and legal responsibility for the opinion expressed therein.</a:t>
            </a:r>
            <a:endParaRPr lang="en-US" sz="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Shape 0"/>
          <p:cNvSpPr/>
          <p:nvPr/>
        </p:nvSpPr>
        <p:spPr>
          <a:xfrm>
            <a:off x="3917379" y="352723"/>
            <a:ext cx="1034728" cy="170185"/>
          </a:xfrm>
          <a:prstGeom prst="roundRect">
            <a:avLst>
              <a:gd name="adj" fmla="val 19287"/>
            </a:avLst>
          </a:prstGeom>
          <a:solidFill>
            <a:srgbClr val="DADBF1"/>
          </a:solidFill>
          <a:ln/>
        </p:spPr>
        <p:txBody>
          <a:bodyPr/>
          <a:lstStyle/>
          <a:p>
            <a:endParaRPr lang="en-IN"/>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75943" y="398711"/>
            <a:ext cx="78135" cy="78135"/>
          </a:xfrm>
          <a:prstGeom prst="rect">
            <a:avLst/>
          </a:prstGeom>
        </p:spPr>
      </p:pic>
      <p:sp>
        <p:nvSpPr>
          <p:cNvPr id="5" name="Text 1"/>
          <p:cNvSpPr/>
          <p:nvPr/>
        </p:nvSpPr>
        <p:spPr>
          <a:xfrm>
            <a:off x="4093146" y="381967"/>
            <a:ext cx="800398" cy="111696"/>
          </a:xfrm>
          <a:prstGeom prst="rect">
            <a:avLst/>
          </a:prstGeom>
          <a:noFill/>
          <a:ln/>
        </p:spPr>
        <p:txBody>
          <a:bodyPr wrap="none" lIns="0" tIns="0" rIns="0" bIns="0" rtlCol="0" anchor="t"/>
          <a:lstStyle/>
          <a:p>
            <a:pPr marL="0" indent="0" algn="l">
              <a:lnSpc>
                <a:spcPts val="850"/>
              </a:lnSpc>
              <a:buNone/>
            </a:pPr>
            <a:r>
              <a:rPr lang="en-US" sz="600" dirty="0">
                <a:solidFill>
                  <a:srgbClr val="272525"/>
                </a:solidFill>
                <a:latin typeface="Inter" pitchFamily="34" charset="0"/>
                <a:ea typeface="Inter" pitchFamily="34" charset="-122"/>
                <a:cs typeface="Inter" pitchFamily="34" charset="-120"/>
              </a:rPr>
              <a:t>REPORT STRUCTURE</a:t>
            </a:r>
            <a:endParaRPr lang="en-US" sz="600" dirty="0"/>
          </a:p>
        </p:txBody>
      </p:sp>
      <p:sp>
        <p:nvSpPr>
          <p:cNvPr id="6" name="Text 2"/>
          <p:cNvSpPr/>
          <p:nvPr/>
        </p:nvSpPr>
        <p:spPr>
          <a:xfrm>
            <a:off x="3917379" y="553641"/>
            <a:ext cx="4612556" cy="305246"/>
          </a:xfrm>
          <a:prstGeom prst="rect">
            <a:avLst/>
          </a:prstGeom>
          <a:noFill/>
          <a:ln/>
        </p:spPr>
        <p:txBody>
          <a:bodyPr wrap="none" lIns="0" tIns="0" rIns="0" bIns="0" rtlCol="0" anchor="t"/>
          <a:lstStyle/>
          <a:p>
            <a:pPr marL="0" indent="0" algn="l">
              <a:lnSpc>
                <a:spcPts val="2400"/>
              </a:lnSpc>
              <a:buNone/>
            </a:pPr>
            <a:r>
              <a:rPr lang="en-US" sz="1900" b="1" dirty="0">
                <a:solidFill>
                  <a:srgbClr val="000000"/>
                </a:solidFill>
                <a:latin typeface="Inter Bold" pitchFamily="34" charset="0"/>
                <a:ea typeface="Inter Bold" pitchFamily="34" charset="-122"/>
                <a:cs typeface="Inter Bold" pitchFamily="34" charset="-120"/>
              </a:rPr>
              <a:t>Structure of the Statutory Audit Report</a:t>
            </a:r>
            <a:endParaRPr lang="en-US" sz="1900" dirty="0"/>
          </a:p>
        </p:txBody>
      </p:sp>
      <p:sp>
        <p:nvSpPr>
          <p:cNvPr id="7" name="Text 3"/>
          <p:cNvSpPr/>
          <p:nvPr/>
        </p:nvSpPr>
        <p:spPr>
          <a:xfrm>
            <a:off x="3917379" y="974229"/>
            <a:ext cx="4738241" cy="419026"/>
          </a:xfrm>
          <a:prstGeom prst="rect">
            <a:avLst/>
          </a:prstGeom>
          <a:noFill/>
          <a:ln/>
        </p:spPr>
        <p:txBody>
          <a:bodyPr wrap="square" lIns="0" tIns="0" rIns="0" bIns="0" rtlCol="0" anchor="t"/>
          <a:lstStyle/>
          <a:p>
            <a:pPr marL="0" indent="0" algn="l">
              <a:lnSpc>
                <a:spcPts val="1050"/>
              </a:lnSpc>
              <a:buNone/>
            </a:pPr>
            <a:r>
              <a:rPr lang="en-US" sz="750" dirty="0">
                <a:solidFill>
                  <a:srgbClr val="272525"/>
                </a:solidFill>
                <a:latin typeface="Inter" pitchFamily="34" charset="0"/>
                <a:ea typeface="Inter" pitchFamily="34" charset="-122"/>
                <a:cs typeface="Inter" pitchFamily="34" charset="-120"/>
              </a:rPr>
              <a:t>SA 700 (Revised) prescribes the form and content of the auditor's report. A well-structured report ensures clarity, comparability, and completeness of communication to the users of financial statements.</a:t>
            </a:r>
            <a:endParaRPr lang="en-US" sz="750" dirty="0"/>
          </a:p>
        </p:txBody>
      </p:sp>
      <p:sp>
        <p:nvSpPr>
          <p:cNvPr id="8" name="Shape 4"/>
          <p:cNvSpPr/>
          <p:nvPr/>
        </p:nvSpPr>
        <p:spPr>
          <a:xfrm>
            <a:off x="4027215" y="1479798"/>
            <a:ext cx="14288" cy="3310979"/>
          </a:xfrm>
          <a:prstGeom prst="roundRect">
            <a:avLst>
              <a:gd name="adj" fmla="val 287153"/>
            </a:avLst>
          </a:prstGeom>
          <a:solidFill>
            <a:srgbClr val="C0C1D7"/>
          </a:solidFill>
          <a:ln/>
        </p:spPr>
        <p:txBody>
          <a:bodyPr/>
          <a:lstStyle/>
          <a:p>
            <a:endParaRPr lang="en-IN"/>
          </a:p>
        </p:txBody>
      </p:sp>
      <p:sp>
        <p:nvSpPr>
          <p:cNvPr id="9" name="Shape 5"/>
          <p:cNvSpPr/>
          <p:nvPr/>
        </p:nvSpPr>
        <p:spPr>
          <a:xfrm>
            <a:off x="4122800" y="1582489"/>
            <a:ext cx="293043" cy="14288"/>
          </a:xfrm>
          <a:prstGeom prst="roundRect">
            <a:avLst>
              <a:gd name="adj" fmla="val 287153"/>
            </a:avLst>
          </a:prstGeom>
          <a:solidFill>
            <a:srgbClr val="C0C1D7"/>
          </a:solidFill>
          <a:ln/>
        </p:spPr>
        <p:txBody>
          <a:bodyPr/>
          <a:lstStyle/>
          <a:p>
            <a:endParaRPr lang="en-IN"/>
          </a:p>
        </p:txBody>
      </p:sp>
      <p:sp>
        <p:nvSpPr>
          <p:cNvPr id="10" name="Shape 6"/>
          <p:cNvSpPr/>
          <p:nvPr/>
        </p:nvSpPr>
        <p:spPr>
          <a:xfrm>
            <a:off x="3917342" y="1479798"/>
            <a:ext cx="219745" cy="219745"/>
          </a:xfrm>
          <a:prstGeom prst="roundRect">
            <a:avLst>
              <a:gd name="adj" fmla="val 18671"/>
            </a:avLst>
          </a:prstGeom>
          <a:solidFill>
            <a:srgbClr val="DADBF1"/>
          </a:solidFill>
          <a:ln w="4763">
            <a:solidFill>
              <a:srgbClr val="C0C1D7"/>
            </a:solidFill>
            <a:prstDash val="solid"/>
          </a:ln>
        </p:spPr>
        <p:txBody>
          <a:bodyPr/>
          <a:lstStyle/>
          <a:p>
            <a:endParaRPr lang="en-IN"/>
          </a:p>
        </p:txBody>
      </p:sp>
      <p:sp>
        <p:nvSpPr>
          <p:cNvPr id="11" name="Text 7"/>
          <p:cNvSpPr/>
          <p:nvPr/>
        </p:nvSpPr>
        <p:spPr>
          <a:xfrm>
            <a:off x="3953917" y="1498067"/>
            <a:ext cx="146521" cy="183133"/>
          </a:xfrm>
          <a:prstGeom prst="rect">
            <a:avLst/>
          </a:prstGeom>
          <a:noFill/>
          <a:ln/>
        </p:spPr>
        <p:txBody>
          <a:bodyPr wrap="none" lIns="0" tIns="0" rIns="0" bIns="0" rtlCol="0" anchor="ctr"/>
          <a:lstStyle/>
          <a:p>
            <a:pPr marL="0" indent="0" algn="ctr">
              <a:lnSpc>
                <a:spcPct val="100000"/>
              </a:lnSpc>
              <a:buNone/>
            </a:pPr>
            <a:r>
              <a:rPr lang="en-US" sz="1150" b="1" dirty="0">
                <a:solidFill>
                  <a:srgbClr val="272525"/>
                </a:solidFill>
                <a:latin typeface="Inter Bold" pitchFamily="34" charset="0"/>
                <a:ea typeface="Inter Bold" pitchFamily="34" charset="-122"/>
                <a:cs typeface="Inter Bold" pitchFamily="34" charset="-120"/>
              </a:rPr>
              <a:t>1</a:t>
            </a:r>
            <a:endParaRPr lang="en-US" sz="1150" dirty="0"/>
          </a:p>
        </p:txBody>
      </p:sp>
      <p:sp>
        <p:nvSpPr>
          <p:cNvPr id="12" name="Text 8"/>
          <p:cNvSpPr/>
          <p:nvPr/>
        </p:nvSpPr>
        <p:spPr>
          <a:xfrm>
            <a:off x="4515669" y="1498104"/>
            <a:ext cx="3005286" cy="183133"/>
          </a:xfrm>
          <a:prstGeom prst="rect">
            <a:avLst/>
          </a:prstGeom>
          <a:noFill/>
          <a:ln/>
        </p:spPr>
        <p:txBody>
          <a:bodyPr wrap="none" lIns="0" tIns="0" rIns="0" bIns="0" rtlCol="0" anchor="t"/>
          <a:lstStyle/>
          <a:p>
            <a:pPr marL="0" indent="0" algn="l">
              <a:lnSpc>
                <a:spcPts val="1400"/>
              </a:lnSpc>
              <a:buNone/>
            </a:pPr>
            <a:r>
              <a:rPr lang="en-US" sz="1150" b="1" dirty="0">
                <a:solidFill>
                  <a:srgbClr val="272525"/>
                </a:solidFill>
                <a:latin typeface="Inter Bold" pitchFamily="34" charset="0"/>
                <a:ea typeface="Inter Bold" pitchFamily="34" charset="-122"/>
                <a:cs typeface="Inter Bold" pitchFamily="34" charset="-120"/>
              </a:rPr>
              <a:t>Title, Addressee &amp; Introductory Paragraph</a:t>
            </a:r>
            <a:endParaRPr lang="en-US" sz="1150" dirty="0"/>
          </a:p>
        </p:txBody>
      </p:sp>
      <p:sp>
        <p:nvSpPr>
          <p:cNvPr id="13" name="Text 9"/>
          <p:cNvSpPr/>
          <p:nvPr/>
        </p:nvSpPr>
        <p:spPr>
          <a:xfrm>
            <a:off x="4515669" y="1727374"/>
            <a:ext cx="4139952" cy="419026"/>
          </a:xfrm>
          <a:prstGeom prst="rect">
            <a:avLst/>
          </a:prstGeom>
          <a:noFill/>
          <a:ln/>
        </p:spPr>
        <p:txBody>
          <a:bodyPr wrap="square" lIns="0" tIns="0" rIns="0" bIns="0" rtlCol="0" anchor="t"/>
          <a:lstStyle/>
          <a:p>
            <a:pPr marL="0" indent="0" algn="l">
              <a:lnSpc>
                <a:spcPts val="1050"/>
              </a:lnSpc>
              <a:buNone/>
            </a:pPr>
            <a:r>
              <a:rPr lang="en-US" sz="750" dirty="0">
                <a:solidFill>
                  <a:srgbClr val="272525"/>
                </a:solidFill>
                <a:latin typeface="Inter" pitchFamily="34" charset="0"/>
                <a:ea typeface="Inter" pitchFamily="34" charset="-122"/>
                <a:cs typeface="Inter" pitchFamily="34" charset="-120"/>
              </a:rPr>
              <a:t>The report must carry a clear title indicating it is an independent auditor's report, addressed to the shareholders. The introductory paragraph identifies the financial statements audited, the period, and the applicable financial reporting framework.</a:t>
            </a:r>
            <a:endParaRPr lang="en-US" sz="750" dirty="0"/>
          </a:p>
        </p:txBody>
      </p:sp>
      <p:sp>
        <p:nvSpPr>
          <p:cNvPr id="14" name="Shape 10"/>
          <p:cNvSpPr/>
          <p:nvPr/>
        </p:nvSpPr>
        <p:spPr>
          <a:xfrm>
            <a:off x="4122800" y="2402904"/>
            <a:ext cx="293043" cy="14288"/>
          </a:xfrm>
          <a:prstGeom prst="roundRect">
            <a:avLst>
              <a:gd name="adj" fmla="val 287153"/>
            </a:avLst>
          </a:prstGeom>
          <a:solidFill>
            <a:srgbClr val="C0C1D7"/>
          </a:solidFill>
          <a:ln/>
        </p:spPr>
        <p:txBody>
          <a:bodyPr/>
          <a:lstStyle/>
          <a:p>
            <a:endParaRPr lang="en-IN"/>
          </a:p>
        </p:txBody>
      </p:sp>
      <p:sp>
        <p:nvSpPr>
          <p:cNvPr id="15" name="Shape 11"/>
          <p:cNvSpPr/>
          <p:nvPr/>
        </p:nvSpPr>
        <p:spPr>
          <a:xfrm>
            <a:off x="3917342" y="2300213"/>
            <a:ext cx="219745" cy="219745"/>
          </a:xfrm>
          <a:prstGeom prst="roundRect">
            <a:avLst>
              <a:gd name="adj" fmla="val 18671"/>
            </a:avLst>
          </a:prstGeom>
          <a:solidFill>
            <a:srgbClr val="DADBF1"/>
          </a:solidFill>
          <a:ln w="4763">
            <a:solidFill>
              <a:srgbClr val="C0C1D7"/>
            </a:solidFill>
            <a:prstDash val="solid"/>
          </a:ln>
        </p:spPr>
        <p:txBody>
          <a:bodyPr/>
          <a:lstStyle/>
          <a:p>
            <a:endParaRPr lang="en-IN"/>
          </a:p>
        </p:txBody>
      </p:sp>
      <p:sp>
        <p:nvSpPr>
          <p:cNvPr id="16" name="Text 12"/>
          <p:cNvSpPr/>
          <p:nvPr/>
        </p:nvSpPr>
        <p:spPr>
          <a:xfrm>
            <a:off x="3953917" y="2318482"/>
            <a:ext cx="146521" cy="183133"/>
          </a:xfrm>
          <a:prstGeom prst="rect">
            <a:avLst/>
          </a:prstGeom>
          <a:noFill/>
          <a:ln/>
        </p:spPr>
        <p:txBody>
          <a:bodyPr wrap="none" lIns="0" tIns="0" rIns="0" bIns="0" rtlCol="0" anchor="ctr"/>
          <a:lstStyle/>
          <a:p>
            <a:pPr marL="0" indent="0" algn="ctr">
              <a:lnSpc>
                <a:spcPct val="100000"/>
              </a:lnSpc>
              <a:buNone/>
            </a:pPr>
            <a:r>
              <a:rPr lang="en-US" sz="1150" b="1" dirty="0">
                <a:solidFill>
                  <a:srgbClr val="272525"/>
                </a:solidFill>
                <a:latin typeface="Inter Bold" pitchFamily="34" charset="0"/>
                <a:ea typeface="Inter Bold" pitchFamily="34" charset="-122"/>
                <a:cs typeface="Inter Bold" pitchFamily="34" charset="-120"/>
              </a:rPr>
              <a:t>2</a:t>
            </a:r>
            <a:endParaRPr lang="en-US" sz="1150" dirty="0"/>
          </a:p>
        </p:txBody>
      </p:sp>
      <p:sp>
        <p:nvSpPr>
          <p:cNvPr id="17" name="Text 13"/>
          <p:cNvSpPr/>
          <p:nvPr/>
        </p:nvSpPr>
        <p:spPr>
          <a:xfrm>
            <a:off x="4515669" y="2318519"/>
            <a:ext cx="3073375" cy="183133"/>
          </a:xfrm>
          <a:prstGeom prst="rect">
            <a:avLst/>
          </a:prstGeom>
          <a:noFill/>
          <a:ln/>
        </p:spPr>
        <p:txBody>
          <a:bodyPr wrap="none" lIns="0" tIns="0" rIns="0" bIns="0" rtlCol="0" anchor="t"/>
          <a:lstStyle/>
          <a:p>
            <a:pPr marL="0" indent="0" algn="l">
              <a:lnSpc>
                <a:spcPts val="1400"/>
              </a:lnSpc>
              <a:buNone/>
            </a:pPr>
            <a:r>
              <a:rPr lang="en-US" sz="1150" b="1" dirty="0">
                <a:solidFill>
                  <a:srgbClr val="272525"/>
                </a:solidFill>
                <a:latin typeface="Inter Bold" pitchFamily="34" charset="0"/>
                <a:ea typeface="Inter Bold" pitchFamily="34" charset="-122"/>
                <a:cs typeface="Inter Bold" pitchFamily="34" charset="-120"/>
              </a:rPr>
              <a:t>Management's &amp; Auditor's Responsibilities</a:t>
            </a:r>
            <a:endParaRPr lang="en-US" sz="1150" dirty="0"/>
          </a:p>
        </p:txBody>
      </p:sp>
      <p:sp>
        <p:nvSpPr>
          <p:cNvPr id="18" name="Text 14"/>
          <p:cNvSpPr/>
          <p:nvPr/>
        </p:nvSpPr>
        <p:spPr>
          <a:xfrm>
            <a:off x="4515669" y="2547789"/>
            <a:ext cx="4139952" cy="419026"/>
          </a:xfrm>
          <a:prstGeom prst="rect">
            <a:avLst/>
          </a:prstGeom>
          <a:noFill/>
          <a:ln/>
        </p:spPr>
        <p:txBody>
          <a:bodyPr wrap="square" lIns="0" tIns="0" rIns="0" bIns="0" rtlCol="0" anchor="t"/>
          <a:lstStyle/>
          <a:p>
            <a:pPr marL="0" indent="0" algn="l">
              <a:lnSpc>
                <a:spcPts val="1050"/>
              </a:lnSpc>
              <a:buNone/>
            </a:pPr>
            <a:r>
              <a:rPr lang="en-US" sz="750" dirty="0">
                <a:solidFill>
                  <a:srgbClr val="272525"/>
                </a:solidFill>
                <a:latin typeface="Inter" pitchFamily="34" charset="0"/>
                <a:ea typeface="Inter" pitchFamily="34" charset="-122"/>
                <a:cs typeface="Inter" pitchFamily="34" charset="-120"/>
              </a:rPr>
              <a:t>Separate paragraphs describe management's responsibility for preparation of financial statements and the auditor's responsibility to express an opinion, including reference to applicable SAs and ethical requirements.</a:t>
            </a:r>
            <a:endParaRPr lang="en-US" sz="750" dirty="0"/>
          </a:p>
        </p:txBody>
      </p:sp>
      <p:sp>
        <p:nvSpPr>
          <p:cNvPr id="19" name="Shape 15"/>
          <p:cNvSpPr/>
          <p:nvPr/>
        </p:nvSpPr>
        <p:spPr>
          <a:xfrm>
            <a:off x="4122800" y="3223320"/>
            <a:ext cx="293043" cy="14288"/>
          </a:xfrm>
          <a:prstGeom prst="roundRect">
            <a:avLst>
              <a:gd name="adj" fmla="val 287153"/>
            </a:avLst>
          </a:prstGeom>
          <a:solidFill>
            <a:srgbClr val="C0C1D7"/>
          </a:solidFill>
          <a:ln/>
        </p:spPr>
        <p:txBody>
          <a:bodyPr/>
          <a:lstStyle/>
          <a:p>
            <a:endParaRPr lang="en-IN"/>
          </a:p>
        </p:txBody>
      </p:sp>
      <p:sp>
        <p:nvSpPr>
          <p:cNvPr id="20" name="Shape 16"/>
          <p:cNvSpPr/>
          <p:nvPr/>
        </p:nvSpPr>
        <p:spPr>
          <a:xfrm>
            <a:off x="3917342" y="3120628"/>
            <a:ext cx="219745" cy="219745"/>
          </a:xfrm>
          <a:prstGeom prst="roundRect">
            <a:avLst>
              <a:gd name="adj" fmla="val 18671"/>
            </a:avLst>
          </a:prstGeom>
          <a:solidFill>
            <a:srgbClr val="DADBF1"/>
          </a:solidFill>
          <a:ln w="4763">
            <a:solidFill>
              <a:srgbClr val="C0C1D7"/>
            </a:solidFill>
            <a:prstDash val="solid"/>
          </a:ln>
        </p:spPr>
        <p:txBody>
          <a:bodyPr/>
          <a:lstStyle/>
          <a:p>
            <a:endParaRPr lang="en-IN"/>
          </a:p>
        </p:txBody>
      </p:sp>
      <p:sp>
        <p:nvSpPr>
          <p:cNvPr id="21" name="Text 17"/>
          <p:cNvSpPr/>
          <p:nvPr/>
        </p:nvSpPr>
        <p:spPr>
          <a:xfrm>
            <a:off x="3953917" y="3138897"/>
            <a:ext cx="146521" cy="183133"/>
          </a:xfrm>
          <a:prstGeom prst="rect">
            <a:avLst/>
          </a:prstGeom>
          <a:noFill/>
          <a:ln/>
        </p:spPr>
        <p:txBody>
          <a:bodyPr wrap="none" lIns="0" tIns="0" rIns="0" bIns="0" rtlCol="0" anchor="ctr"/>
          <a:lstStyle/>
          <a:p>
            <a:pPr marL="0" indent="0" algn="ctr">
              <a:lnSpc>
                <a:spcPct val="100000"/>
              </a:lnSpc>
              <a:buNone/>
            </a:pPr>
            <a:r>
              <a:rPr lang="en-US" sz="1150" b="1" dirty="0">
                <a:solidFill>
                  <a:srgbClr val="272525"/>
                </a:solidFill>
                <a:latin typeface="Inter Bold" pitchFamily="34" charset="0"/>
                <a:ea typeface="Inter Bold" pitchFamily="34" charset="-122"/>
                <a:cs typeface="Inter Bold" pitchFamily="34" charset="-120"/>
              </a:rPr>
              <a:t>3</a:t>
            </a:r>
            <a:endParaRPr lang="en-US" sz="1150" dirty="0"/>
          </a:p>
        </p:txBody>
      </p:sp>
      <p:sp>
        <p:nvSpPr>
          <p:cNvPr id="22" name="Text 18"/>
          <p:cNvSpPr/>
          <p:nvPr/>
        </p:nvSpPr>
        <p:spPr>
          <a:xfrm>
            <a:off x="4515669" y="3138934"/>
            <a:ext cx="2714774" cy="183133"/>
          </a:xfrm>
          <a:prstGeom prst="rect">
            <a:avLst/>
          </a:prstGeom>
          <a:noFill/>
          <a:ln/>
        </p:spPr>
        <p:txBody>
          <a:bodyPr wrap="none" lIns="0" tIns="0" rIns="0" bIns="0" rtlCol="0" anchor="t"/>
          <a:lstStyle/>
          <a:p>
            <a:pPr marL="0" indent="0" algn="l">
              <a:lnSpc>
                <a:spcPts val="1400"/>
              </a:lnSpc>
              <a:buNone/>
            </a:pPr>
            <a:r>
              <a:rPr lang="en-US" sz="1150" b="1" dirty="0">
                <a:solidFill>
                  <a:srgbClr val="272525"/>
                </a:solidFill>
                <a:latin typeface="Inter Bold" pitchFamily="34" charset="0"/>
                <a:ea typeface="Inter Bold" pitchFamily="34" charset="-122"/>
                <a:cs typeface="Inter Bold" pitchFamily="34" charset="-120"/>
              </a:rPr>
              <a:t>Basis for Opinion &amp; Opinion Paragraph</a:t>
            </a:r>
            <a:endParaRPr lang="en-US" sz="1150" dirty="0"/>
          </a:p>
        </p:txBody>
      </p:sp>
      <p:sp>
        <p:nvSpPr>
          <p:cNvPr id="23" name="Text 19"/>
          <p:cNvSpPr/>
          <p:nvPr/>
        </p:nvSpPr>
        <p:spPr>
          <a:xfrm>
            <a:off x="4515669" y="3368204"/>
            <a:ext cx="4139952" cy="419026"/>
          </a:xfrm>
          <a:prstGeom prst="rect">
            <a:avLst/>
          </a:prstGeom>
          <a:noFill/>
          <a:ln/>
        </p:spPr>
        <p:txBody>
          <a:bodyPr wrap="square" lIns="0" tIns="0" rIns="0" bIns="0" rtlCol="0" anchor="t"/>
          <a:lstStyle/>
          <a:p>
            <a:pPr marL="0" indent="0" algn="l">
              <a:lnSpc>
                <a:spcPts val="1050"/>
              </a:lnSpc>
              <a:buNone/>
            </a:pPr>
            <a:r>
              <a:rPr lang="en-US" sz="750" dirty="0">
                <a:solidFill>
                  <a:srgbClr val="272525"/>
                </a:solidFill>
                <a:latin typeface="Inter" pitchFamily="34" charset="0"/>
                <a:ea typeface="Inter" pitchFamily="34" charset="-122"/>
                <a:cs typeface="Inter" pitchFamily="34" charset="-120"/>
              </a:rPr>
              <a:t>The Basis paragraph states that the audit was conducted per SAs, and includes reference to independence compliance. The Opinion paragraph clearly states whether the financial statements give a true and fair view.</a:t>
            </a:r>
            <a:endParaRPr lang="en-US" sz="750" dirty="0"/>
          </a:p>
        </p:txBody>
      </p:sp>
      <p:sp>
        <p:nvSpPr>
          <p:cNvPr id="24" name="Shape 20"/>
          <p:cNvSpPr/>
          <p:nvPr/>
        </p:nvSpPr>
        <p:spPr>
          <a:xfrm>
            <a:off x="4122800" y="4043735"/>
            <a:ext cx="293043" cy="14288"/>
          </a:xfrm>
          <a:prstGeom prst="roundRect">
            <a:avLst>
              <a:gd name="adj" fmla="val 287153"/>
            </a:avLst>
          </a:prstGeom>
          <a:solidFill>
            <a:srgbClr val="C0C1D7"/>
          </a:solidFill>
          <a:ln/>
        </p:spPr>
        <p:txBody>
          <a:bodyPr/>
          <a:lstStyle/>
          <a:p>
            <a:endParaRPr lang="en-IN"/>
          </a:p>
        </p:txBody>
      </p:sp>
      <p:sp>
        <p:nvSpPr>
          <p:cNvPr id="25" name="Shape 21"/>
          <p:cNvSpPr/>
          <p:nvPr/>
        </p:nvSpPr>
        <p:spPr>
          <a:xfrm>
            <a:off x="3917342" y="3941043"/>
            <a:ext cx="219745" cy="219745"/>
          </a:xfrm>
          <a:prstGeom prst="roundRect">
            <a:avLst>
              <a:gd name="adj" fmla="val 18671"/>
            </a:avLst>
          </a:prstGeom>
          <a:solidFill>
            <a:srgbClr val="DADBF1"/>
          </a:solidFill>
          <a:ln w="4763">
            <a:solidFill>
              <a:srgbClr val="C0C1D7"/>
            </a:solidFill>
            <a:prstDash val="solid"/>
          </a:ln>
        </p:spPr>
        <p:txBody>
          <a:bodyPr/>
          <a:lstStyle/>
          <a:p>
            <a:endParaRPr lang="en-IN"/>
          </a:p>
        </p:txBody>
      </p:sp>
      <p:sp>
        <p:nvSpPr>
          <p:cNvPr id="26" name="Text 22"/>
          <p:cNvSpPr/>
          <p:nvPr/>
        </p:nvSpPr>
        <p:spPr>
          <a:xfrm>
            <a:off x="3953917" y="3959312"/>
            <a:ext cx="146521" cy="183133"/>
          </a:xfrm>
          <a:prstGeom prst="rect">
            <a:avLst/>
          </a:prstGeom>
          <a:noFill/>
          <a:ln/>
        </p:spPr>
        <p:txBody>
          <a:bodyPr wrap="none" lIns="0" tIns="0" rIns="0" bIns="0" rtlCol="0" anchor="ctr"/>
          <a:lstStyle/>
          <a:p>
            <a:pPr marL="0" indent="0" algn="ctr">
              <a:lnSpc>
                <a:spcPct val="100000"/>
              </a:lnSpc>
              <a:buNone/>
            </a:pPr>
            <a:r>
              <a:rPr lang="en-US" sz="1150" b="1" dirty="0">
                <a:solidFill>
                  <a:srgbClr val="272525"/>
                </a:solidFill>
                <a:latin typeface="Inter Bold" pitchFamily="34" charset="0"/>
                <a:ea typeface="Inter Bold" pitchFamily="34" charset="-122"/>
                <a:cs typeface="Inter Bold" pitchFamily="34" charset="-120"/>
              </a:rPr>
              <a:t>4</a:t>
            </a:r>
            <a:endParaRPr lang="en-US" sz="1150" dirty="0"/>
          </a:p>
        </p:txBody>
      </p:sp>
      <p:sp>
        <p:nvSpPr>
          <p:cNvPr id="27" name="Text 23"/>
          <p:cNvSpPr/>
          <p:nvPr/>
        </p:nvSpPr>
        <p:spPr>
          <a:xfrm>
            <a:off x="4515669" y="3959349"/>
            <a:ext cx="4139952" cy="366266"/>
          </a:xfrm>
          <a:prstGeom prst="rect">
            <a:avLst/>
          </a:prstGeom>
          <a:noFill/>
          <a:ln/>
        </p:spPr>
        <p:txBody>
          <a:bodyPr wrap="square" lIns="0" tIns="0" rIns="0" bIns="0" rtlCol="0" anchor="t"/>
          <a:lstStyle/>
          <a:p>
            <a:pPr marL="0" indent="0" algn="l">
              <a:lnSpc>
                <a:spcPts val="1400"/>
              </a:lnSpc>
              <a:buNone/>
            </a:pPr>
            <a:r>
              <a:rPr lang="en-US" sz="1150" b="1" dirty="0">
                <a:solidFill>
                  <a:srgbClr val="272525"/>
                </a:solidFill>
                <a:latin typeface="Inter Bold" pitchFamily="34" charset="0"/>
                <a:ea typeface="Inter Bold" pitchFamily="34" charset="-122"/>
                <a:cs typeface="Inter Bold" pitchFamily="34" charset="-120"/>
              </a:rPr>
              <a:t>Key Audit Matters (KAM), Other Information &amp; Reporting on Legal Requirements</a:t>
            </a:r>
            <a:endParaRPr lang="en-US" sz="1150" dirty="0"/>
          </a:p>
        </p:txBody>
      </p:sp>
      <p:sp>
        <p:nvSpPr>
          <p:cNvPr id="28" name="Text 24"/>
          <p:cNvSpPr/>
          <p:nvPr/>
        </p:nvSpPr>
        <p:spPr>
          <a:xfrm>
            <a:off x="4515669" y="4371752"/>
            <a:ext cx="4139952" cy="419026"/>
          </a:xfrm>
          <a:prstGeom prst="rect">
            <a:avLst/>
          </a:prstGeom>
          <a:noFill/>
          <a:ln/>
        </p:spPr>
        <p:txBody>
          <a:bodyPr wrap="square" lIns="0" tIns="0" rIns="0" bIns="0" rtlCol="0" anchor="t"/>
          <a:lstStyle/>
          <a:p>
            <a:pPr marL="0" indent="0" algn="l">
              <a:lnSpc>
                <a:spcPts val="1050"/>
              </a:lnSpc>
              <a:buNone/>
            </a:pPr>
            <a:r>
              <a:rPr lang="en-US" sz="750" dirty="0">
                <a:solidFill>
                  <a:srgbClr val="272525"/>
                </a:solidFill>
                <a:latin typeface="Inter" pitchFamily="34" charset="0"/>
                <a:ea typeface="Inter" pitchFamily="34" charset="-122"/>
                <a:cs typeface="Inter" pitchFamily="34" charset="-120"/>
              </a:rPr>
              <a:t>KAMs (for listed entities under SA 701) describe matters of most significance. The report also covers other information in annual reports and specific reporting requirements under Companies Act (CARO, Section 143(3), etc.).</a:t>
            </a:r>
            <a:endParaRPr lang="en-US" sz="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496119" y="492844"/>
            <a:ext cx="1483072" cy="202704"/>
          </a:xfrm>
          <a:prstGeom prst="roundRect">
            <a:avLst>
              <a:gd name="adj" fmla="val 18506"/>
            </a:avLst>
          </a:prstGeom>
          <a:solidFill>
            <a:srgbClr val="DADBF1"/>
          </a:solidFill>
          <a:ln/>
        </p:spPr>
        <p:txBody>
          <a:bodyPr/>
          <a:lstStyle/>
          <a:p>
            <a:endParaRPr lang="en-IN"/>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091" y="549548"/>
            <a:ext cx="89297" cy="89297"/>
          </a:xfrm>
          <a:prstGeom prst="rect">
            <a:avLst/>
          </a:prstGeom>
        </p:spPr>
      </p:pic>
      <p:sp>
        <p:nvSpPr>
          <p:cNvPr id="4" name="Text 1"/>
          <p:cNvSpPr/>
          <p:nvPr/>
        </p:nvSpPr>
        <p:spPr>
          <a:xfrm>
            <a:off x="697037" y="526331"/>
            <a:ext cx="1215182" cy="135731"/>
          </a:xfrm>
          <a:prstGeom prst="rect">
            <a:avLst/>
          </a:prstGeom>
          <a:noFill/>
          <a:ln/>
        </p:spPr>
        <p:txBody>
          <a:bodyPr wrap="none" lIns="0" tIns="0" rIns="0" bIns="0" rtlCol="0" anchor="t"/>
          <a:lstStyle/>
          <a:p>
            <a:pPr marL="0" indent="0" algn="l">
              <a:lnSpc>
                <a:spcPts val="1050"/>
              </a:lnSpc>
              <a:buNone/>
            </a:pPr>
            <a:r>
              <a:rPr lang="en-US" sz="700" dirty="0">
                <a:solidFill>
                  <a:srgbClr val="272525"/>
                </a:solidFill>
                <a:latin typeface="Inter" pitchFamily="34" charset="0"/>
                <a:ea typeface="Inter" pitchFamily="34" charset="-122"/>
                <a:cs typeface="Inter" pitchFamily="34" charset="-120"/>
              </a:rPr>
              <a:t>CRITICAL CONSIDERATIONS</a:t>
            </a:r>
            <a:endParaRPr lang="en-US" sz="700" dirty="0"/>
          </a:p>
        </p:txBody>
      </p:sp>
      <p:sp>
        <p:nvSpPr>
          <p:cNvPr id="5" name="Text 2"/>
          <p:cNvSpPr/>
          <p:nvPr/>
        </p:nvSpPr>
        <p:spPr>
          <a:xfrm>
            <a:off x="496119" y="735732"/>
            <a:ext cx="8151763" cy="697706"/>
          </a:xfrm>
          <a:prstGeom prst="rect">
            <a:avLst/>
          </a:prstGeom>
          <a:noFill/>
          <a:ln/>
        </p:spPr>
        <p:txBody>
          <a:bodyPr wrap="square" lIns="0" tIns="0" rIns="0" bIns="0" rtlCol="0" anchor="t"/>
          <a:lstStyle/>
          <a:p>
            <a:pPr marL="0" indent="0" algn="l">
              <a:lnSpc>
                <a:spcPts val="2700"/>
              </a:lnSpc>
              <a:buNone/>
            </a:pPr>
            <a:r>
              <a:rPr lang="en-US" sz="2150" b="1" dirty="0">
                <a:solidFill>
                  <a:srgbClr val="000000"/>
                </a:solidFill>
                <a:latin typeface="Inter Bold" pitchFamily="34" charset="0"/>
                <a:ea typeface="Inter Bold" pitchFamily="34" charset="-122"/>
                <a:cs typeface="Inter Bold" pitchFamily="34" charset="-120"/>
              </a:rPr>
              <a:t>Significant Matters to Consider While Issuing the Audit Report</a:t>
            </a:r>
            <a:endParaRPr lang="en-US" sz="2150" dirty="0"/>
          </a:p>
        </p:txBody>
      </p:sp>
      <p:sp>
        <p:nvSpPr>
          <p:cNvPr id="6" name="Text 3"/>
          <p:cNvSpPr/>
          <p:nvPr/>
        </p:nvSpPr>
        <p:spPr>
          <a:xfrm>
            <a:off x="496119" y="1584127"/>
            <a:ext cx="8151763" cy="339328"/>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Before issuing the audit report, the statutory auditor must evaluate several critical matters to ensure the report is accurate, complete, and compliant with all applicable requirements. These considerations protect both the auditor's independence and the interests of financial statement users.</a:t>
            </a:r>
            <a:endParaRPr lang="en-US" sz="850" dirty="0"/>
          </a:p>
        </p:txBody>
      </p:sp>
      <p:sp>
        <p:nvSpPr>
          <p:cNvPr id="7" name="Text 4"/>
          <p:cNvSpPr/>
          <p:nvPr/>
        </p:nvSpPr>
        <p:spPr>
          <a:xfrm>
            <a:off x="496119" y="2036490"/>
            <a:ext cx="223242" cy="139526"/>
          </a:xfrm>
          <a:prstGeom prst="rect">
            <a:avLst/>
          </a:prstGeom>
          <a:noFill/>
          <a:ln/>
        </p:spPr>
        <p:txBody>
          <a:bodyPr wrap="none" lIns="0" tIns="0" rIns="0" bIns="0" rtlCol="0" anchor="ctr"/>
          <a:lstStyle/>
          <a:p>
            <a:pPr marL="0" indent="0" algn="l">
              <a:lnSpc>
                <a:spcPct val="100000"/>
              </a:lnSpc>
              <a:buNone/>
            </a:pPr>
            <a:r>
              <a:rPr lang="en-US" sz="850" dirty="0">
                <a:solidFill>
                  <a:srgbClr val="272525"/>
                </a:solidFill>
                <a:latin typeface="Inter Light" pitchFamily="34" charset="0"/>
                <a:ea typeface="Inter Light" pitchFamily="34" charset="-122"/>
                <a:cs typeface="Inter Light" pitchFamily="34" charset="-120"/>
              </a:rPr>
              <a:t>01</a:t>
            </a:r>
            <a:endParaRPr lang="en-US" sz="850" dirty="0"/>
          </a:p>
        </p:txBody>
      </p:sp>
      <p:sp>
        <p:nvSpPr>
          <p:cNvPr id="8" name="Shape 5"/>
          <p:cNvSpPr/>
          <p:nvPr/>
        </p:nvSpPr>
        <p:spPr>
          <a:xfrm>
            <a:off x="496119" y="2211958"/>
            <a:ext cx="2650257" cy="14288"/>
          </a:xfrm>
          <a:prstGeom prst="rect">
            <a:avLst/>
          </a:prstGeom>
          <a:solidFill>
            <a:srgbClr val="4950BC"/>
          </a:solidFill>
          <a:ln/>
        </p:spPr>
        <p:txBody>
          <a:bodyPr/>
          <a:lstStyle/>
          <a:p>
            <a:endParaRPr lang="en-IN"/>
          </a:p>
        </p:txBody>
      </p:sp>
      <p:sp>
        <p:nvSpPr>
          <p:cNvPr id="9" name="Text 6"/>
          <p:cNvSpPr/>
          <p:nvPr/>
        </p:nvSpPr>
        <p:spPr>
          <a:xfrm>
            <a:off x="496119" y="2296344"/>
            <a:ext cx="1928961"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Adequacy of Audit Evidence</a:t>
            </a:r>
            <a:endParaRPr lang="en-US" sz="1050" dirty="0"/>
          </a:p>
        </p:txBody>
      </p:sp>
      <p:sp>
        <p:nvSpPr>
          <p:cNvPr id="10" name="Text 7"/>
          <p:cNvSpPr/>
          <p:nvPr/>
        </p:nvSpPr>
        <p:spPr>
          <a:xfrm>
            <a:off x="496119" y="2530971"/>
            <a:ext cx="2650257" cy="848320"/>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Ensure that sufficient appropriate audit evidence has been obtained for all material balances, transactions, and disclosures before forming an opinion. Gaps in evidence must trigger modification of the opinion.</a:t>
            </a:r>
            <a:endParaRPr lang="en-US" sz="850" dirty="0"/>
          </a:p>
        </p:txBody>
      </p:sp>
      <p:sp>
        <p:nvSpPr>
          <p:cNvPr id="11" name="Text 8"/>
          <p:cNvSpPr/>
          <p:nvPr/>
        </p:nvSpPr>
        <p:spPr>
          <a:xfrm>
            <a:off x="3246834" y="2036490"/>
            <a:ext cx="223242" cy="139526"/>
          </a:xfrm>
          <a:prstGeom prst="rect">
            <a:avLst/>
          </a:prstGeom>
          <a:noFill/>
          <a:ln/>
        </p:spPr>
        <p:txBody>
          <a:bodyPr wrap="none" lIns="0" tIns="0" rIns="0" bIns="0" rtlCol="0" anchor="ctr"/>
          <a:lstStyle/>
          <a:p>
            <a:pPr marL="0" indent="0" algn="l">
              <a:lnSpc>
                <a:spcPct val="100000"/>
              </a:lnSpc>
              <a:buNone/>
            </a:pPr>
            <a:r>
              <a:rPr lang="en-US" sz="850" dirty="0">
                <a:solidFill>
                  <a:srgbClr val="272525"/>
                </a:solidFill>
                <a:latin typeface="Inter Light" pitchFamily="34" charset="0"/>
                <a:ea typeface="Inter Light" pitchFamily="34" charset="-122"/>
                <a:cs typeface="Inter Light" pitchFamily="34" charset="-120"/>
              </a:rPr>
              <a:t>02</a:t>
            </a:r>
            <a:endParaRPr lang="en-US" sz="850" dirty="0"/>
          </a:p>
        </p:txBody>
      </p:sp>
      <p:sp>
        <p:nvSpPr>
          <p:cNvPr id="12" name="Shape 9"/>
          <p:cNvSpPr/>
          <p:nvPr/>
        </p:nvSpPr>
        <p:spPr>
          <a:xfrm>
            <a:off x="3246834" y="2211958"/>
            <a:ext cx="2650257" cy="14288"/>
          </a:xfrm>
          <a:prstGeom prst="rect">
            <a:avLst/>
          </a:prstGeom>
          <a:solidFill>
            <a:srgbClr val="4950BC"/>
          </a:solidFill>
          <a:ln/>
        </p:spPr>
        <p:txBody>
          <a:bodyPr/>
          <a:lstStyle/>
          <a:p>
            <a:endParaRPr lang="en-IN"/>
          </a:p>
        </p:txBody>
      </p:sp>
      <p:sp>
        <p:nvSpPr>
          <p:cNvPr id="13" name="Text 10"/>
          <p:cNvSpPr/>
          <p:nvPr/>
        </p:nvSpPr>
        <p:spPr>
          <a:xfrm>
            <a:off x="3246834" y="2296344"/>
            <a:ext cx="2075631"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Assessment of Going Concern</a:t>
            </a:r>
            <a:endParaRPr lang="en-US" sz="1050" dirty="0"/>
          </a:p>
        </p:txBody>
      </p:sp>
      <p:sp>
        <p:nvSpPr>
          <p:cNvPr id="14" name="Text 11"/>
          <p:cNvSpPr/>
          <p:nvPr/>
        </p:nvSpPr>
        <p:spPr>
          <a:xfrm>
            <a:off x="3246834" y="2530971"/>
            <a:ext cx="2650257" cy="848320"/>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Evaluate management's use of the going concern assumption per SA 570. Significant doubts about the entity's ability to continue must be adequately disclosed.</a:t>
            </a:r>
            <a:endParaRPr lang="en-US" sz="850" dirty="0"/>
          </a:p>
        </p:txBody>
      </p:sp>
      <p:sp>
        <p:nvSpPr>
          <p:cNvPr id="15" name="Text 12"/>
          <p:cNvSpPr/>
          <p:nvPr/>
        </p:nvSpPr>
        <p:spPr>
          <a:xfrm>
            <a:off x="5997550" y="2036490"/>
            <a:ext cx="223242" cy="139526"/>
          </a:xfrm>
          <a:prstGeom prst="rect">
            <a:avLst/>
          </a:prstGeom>
          <a:noFill/>
          <a:ln/>
        </p:spPr>
        <p:txBody>
          <a:bodyPr wrap="none" lIns="0" tIns="0" rIns="0" bIns="0" rtlCol="0" anchor="ctr"/>
          <a:lstStyle/>
          <a:p>
            <a:pPr marL="0" indent="0" algn="l">
              <a:lnSpc>
                <a:spcPct val="100000"/>
              </a:lnSpc>
              <a:buNone/>
            </a:pPr>
            <a:r>
              <a:rPr lang="en-US" sz="850" dirty="0">
                <a:solidFill>
                  <a:srgbClr val="272525"/>
                </a:solidFill>
                <a:latin typeface="Inter Light" pitchFamily="34" charset="0"/>
                <a:ea typeface="Inter Light" pitchFamily="34" charset="-122"/>
                <a:cs typeface="Inter Light" pitchFamily="34" charset="-120"/>
              </a:rPr>
              <a:t>03</a:t>
            </a:r>
            <a:endParaRPr lang="en-US" sz="850" dirty="0"/>
          </a:p>
        </p:txBody>
      </p:sp>
      <p:sp>
        <p:nvSpPr>
          <p:cNvPr id="16" name="Shape 13"/>
          <p:cNvSpPr/>
          <p:nvPr/>
        </p:nvSpPr>
        <p:spPr>
          <a:xfrm>
            <a:off x="5997550" y="2211958"/>
            <a:ext cx="2650257" cy="14288"/>
          </a:xfrm>
          <a:prstGeom prst="rect">
            <a:avLst/>
          </a:prstGeom>
          <a:solidFill>
            <a:srgbClr val="4950BC"/>
          </a:solidFill>
          <a:ln/>
        </p:spPr>
        <p:txBody>
          <a:bodyPr/>
          <a:lstStyle/>
          <a:p>
            <a:endParaRPr lang="en-IN"/>
          </a:p>
        </p:txBody>
      </p:sp>
      <p:sp>
        <p:nvSpPr>
          <p:cNvPr id="17" name="Text 14"/>
          <p:cNvSpPr/>
          <p:nvPr/>
        </p:nvSpPr>
        <p:spPr>
          <a:xfrm>
            <a:off x="5997550" y="2296344"/>
            <a:ext cx="1894880"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Materiality &amp; Pervasiveness</a:t>
            </a:r>
            <a:endParaRPr lang="en-US" sz="1050" dirty="0"/>
          </a:p>
        </p:txBody>
      </p:sp>
      <p:sp>
        <p:nvSpPr>
          <p:cNvPr id="18" name="Text 15"/>
          <p:cNvSpPr/>
          <p:nvPr/>
        </p:nvSpPr>
        <p:spPr>
          <a:xfrm>
            <a:off x="5997550" y="2530971"/>
            <a:ext cx="2650257" cy="848320"/>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Apply the concept of materiality at the planning and concluding stages. Determine whether identified misstatements — individually or in aggregate — are material and/or pervasive before deciding on opinion type.</a:t>
            </a:r>
            <a:endParaRPr lang="en-US" sz="850" dirty="0"/>
          </a:p>
        </p:txBody>
      </p:sp>
      <p:sp>
        <p:nvSpPr>
          <p:cNvPr id="19" name="Text 16"/>
          <p:cNvSpPr/>
          <p:nvPr/>
        </p:nvSpPr>
        <p:spPr>
          <a:xfrm>
            <a:off x="496119" y="3563466"/>
            <a:ext cx="223242" cy="139526"/>
          </a:xfrm>
          <a:prstGeom prst="rect">
            <a:avLst/>
          </a:prstGeom>
          <a:noFill/>
          <a:ln/>
        </p:spPr>
        <p:txBody>
          <a:bodyPr wrap="none" lIns="0" tIns="0" rIns="0" bIns="0" rtlCol="0" anchor="ctr"/>
          <a:lstStyle/>
          <a:p>
            <a:pPr marL="0" indent="0" algn="l">
              <a:lnSpc>
                <a:spcPct val="100000"/>
              </a:lnSpc>
              <a:buNone/>
            </a:pPr>
            <a:r>
              <a:rPr lang="en-US" sz="850" dirty="0">
                <a:solidFill>
                  <a:srgbClr val="272525"/>
                </a:solidFill>
                <a:latin typeface="Inter Light" pitchFamily="34" charset="0"/>
                <a:ea typeface="Inter Light" pitchFamily="34" charset="-122"/>
                <a:cs typeface="Inter Light" pitchFamily="34" charset="-120"/>
              </a:rPr>
              <a:t>04</a:t>
            </a:r>
            <a:endParaRPr lang="en-US" sz="850" dirty="0"/>
          </a:p>
        </p:txBody>
      </p:sp>
      <p:sp>
        <p:nvSpPr>
          <p:cNvPr id="20" name="Shape 17"/>
          <p:cNvSpPr/>
          <p:nvPr/>
        </p:nvSpPr>
        <p:spPr>
          <a:xfrm>
            <a:off x="496119" y="3738935"/>
            <a:ext cx="4025578" cy="14288"/>
          </a:xfrm>
          <a:prstGeom prst="rect">
            <a:avLst/>
          </a:prstGeom>
          <a:solidFill>
            <a:srgbClr val="4950BC"/>
          </a:solidFill>
          <a:ln/>
        </p:spPr>
        <p:txBody>
          <a:bodyPr/>
          <a:lstStyle/>
          <a:p>
            <a:endParaRPr lang="en-IN"/>
          </a:p>
        </p:txBody>
      </p:sp>
      <p:sp>
        <p:nvSpPr>
          <p:cNvPr id="21" name="Text 18"/>
          <p:cNvSpPr/>
          <p:nvPr/>
        </p:nvSpPr>
        <p:spPr>
          <a:xfrm>
            <a:off x="496119" y="3823320"/>
            <a:ext cx="2878113"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Compliance with Disclosure Requirements</a:t>
            </a:r>
            <a:endParaRPr lang="en-US" sz="1050" dirty="0"/>
          </a:p>
        </p:txBody>
      </p:sp>
      <p:sp>
        <p:nvSpPr>
          <p:cNvPr id="22" name="Text 19"/>
          <p:cNvSpPr/>
          <p:nvPr/>
        </p:nvSpPr>
        <p:spPr>
          <a:xfrm>
            <a:off x="496119" y="4057948"/>
            <a:ext cx="4025578" cy="508992"/>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Verify that all mandatory disclosures under Companies Act, Ind AS / AS, SEBI regulations (for listed entities), and other applicable laws are complete, accurate, and appropriately presented.</a:t>
            </a:r>
            <a:endParaRPr lang="en-US" sz="850" dirty="0"/>
          </a:p>
        </p:txBody>
      </p:sp>
      <p:sp>
        <p:nvSpPr>
          <p:cNvPr id="23" name="Text 20"/>
          <p:cNvSpPr/>
          <p:nvPr/>
        </p:nvSpPr>
        <p:spPr>
          <a:xfrm>
            <a:off x="4622155" y="3563466"/>
            <a:ext cx="223242" cy="139526"/>
          </a:xfrm>
          <a:prstGeom prst="rect">
            <a:avLst/>
          </a:prstGeom>
          <a:noFill/>
          <a:ln/>
        </p:spPr>
        <p:txBody>
          <a:bodyPr wrap="none" lIns="0" tIns="0" rIns="0" bIns="0" rtlCol="0" anchor="ctr"/>
          <a:lstStyle/>
          <a:p>
            <a:pPr marL="0" indent="0" algn="l">
              <a:lnSpc>
                <a:spcPct val="100000"/>
              </a:lnSpc>
              <a:buNone/>
            </a:pPr>
            <a:r>
              <a:rPr lang="en-US" sz="850" dirty="0">
                <a:solidFill>
                  <a:srgbClr val="272525"/>
                </a:solidFill>
                <a:latin typeface="Inter Light" pitchFamily="34" charset="0"/>
                <a:ea typeface="Inter Light" pitchFamily="34" charset="-122"/>
                <a:cs typeface="Inter Light" pitchFamily="34" charset="-120"/>
              </a:rPr>
              <a:t>05</a:t>
            </a:r>
            <a:endParaRPr lang="en-US" sz="850" dirty="0"/>
          </a:p>
        </p:txBody>
      </p:sp>
      <p:sp>
        <p:nvSpPr>
          <p:cNvPr id="24" name="Shape 21"/>
          <p:cNvSpPr/>
          <p:nvPr/>
        </p:nvSpPr>
        <p:spPr>
          <a:xfrm>
            <a:off x="4622155" y="3738935"/>
            <a:ext cx="4025652" cy="14288"/>
          </a:xfrm>
          <a:prstGeom prst="rect">
            <a:avLst/>
          </a:prstGeom>
          <a:solidFill>
            <a:srgbClr val="4950BC"/>
          </a:solidFill>
          <a:ln/>
        </p:spPr>
        <p:txBody>
          <a:bodyPr/>
          <a:lstStyle/>
          <a:p>
            <a:endParaRPr lang="en-IN"/>
          </a:p>
        </p:txBody>
      </p:sp>
      <p:sp>
        <p:nvSpPr>
          <p:cNvPr id="25" name="Text 22"/>
          <p:cNvSpPr/>
          <p:nvPr/>
        </p:nvSpPr>
        <p:spPr>
          <a:xfrm>
            <a:off x="4622155" y="3823320"/>
            <a:ext cx="2413918"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Independence &amp; Ethical Obligations</a:t>
            </a:r>
            <a:endParaRPr lang="en-US" sz="1050" dirty="0"/>
          </a:p>
        </p:txBody>
      </p:sp>
      <p:sp>
        <p:nvSpPr>
          <p:cNvPr id="26" name="Text 23"/>
          <p:cNvSpPr/>
          <p:nvPr/>
        </p:nvSpPr>
        <p:spPr>
          <a:xfrm>
            <a:off x="4622155" y="4057948"/>
            <a:ext cx="4025652" cy="508992"/>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Confirm compliance with the Code of Ethics, including independence requirements under SA 200 and ICAI guidelines. Any threats to independence must be identified, evaluated, and mitigated before issuance.</a:t>
            </a:r>
            <a:endParaRPr lang="en-US" sz="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ED6EB-68D5-3E8F-ECC2-B32C3A5FDD9D}"/>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CC53A0CD-A877-2A0A-1FD9-348FCAB49A63}"/>
              </a:ext>
            </a:extLst>
          </p:cNvPr>
          <p:cNvSpPr/>
          <p:nvPr/>
        </p:nvSpPr>
        <p:spPr>
          <a:xfrm>
            <a:off x="496119" y="492844"/>
            <a:ext cx="1483072" cy="202704"/>
          </a:xfrm>
          <a:prstGeom prst="roundRect">
            <a:avLst>
              <a:gd name="adj" fmla="val 18506"/>
            </a:avLst>
          </a:prstGeom>
          <a:solidFill>
            <a:srgbClr val="DADBF1"/>
          </a:solidFill>
          <a:ln/>
        </p:spPr>
        <p:txBody>
          <a:bodyPr/>
          <a:lstStyle/>
          <a:p>
            <a:endParaRPr lang="en-IN"/>
          </a:p>
        </p:txBody>
      </p:sp>
      <p:pic>
        <p:nvPicPr>
          <p:cNvPr id="3" name="Image 0" descr="preencoded.png">
            <a:extLst>
              <a:ext uri="{FF2B5EF4-FFF2-40B4-BE49-F238E27FC236}">
                <a16:creationId xmlns:a16="http://schemas.microsoft.com/office/drawing/2014/main" id="{B471F77B-7957-315C-89BF-237D626269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091" y="549548"/>
            <a:ext cx="89297" cy="89297"/>
          </a:xfrm>
          <a:prstGeom prst="rect">
            <a:avLst/>
          </a:prstGeom>
        </p:spPr>
      </p:pic>
      <p:sp>
        <p:nvSpPr>
          <p:cNvPr id="4" name="Text 1">
            <a:extLst>
              <a:ext uri="{FF2B5EF4-FFF2-40B4-BE49-F238E27FC236}">
                <a16:creationId xmlns:a16="http://schemas.microsoft.com/office/drawing/2014/main" id="{9EAF7328-0BD7-0451-054D-ADD849B08DE7}"/>
              </a:ext>
            </a:extLst>
          </p:cNvPr>
          <p:cNvSpPr/>
          <p:nvPr/>
        </p:nvSpPr>
        <p:spPr>
          <a:xfrm>
            <a:off x="697037" y="526331"/>
            <a:ext cx="1215182" cy="135731"/>
          </a:xfrm>
          <a:prstGeom prst="rect">
            <a:avLst/>
          </a:prstGeom>
          <a:noFill/>
          <a:ln/>
        </p:spPr>
        <p:txBody>
          <a:bodyPr wrap="none" lIns="0" tIns="0" rIns="0" bIns="0" rtlCol="0" anchor="t"/>
          <a:lstStyle/>
          <a:p>
            <a:pPr marL="0" indent="0" algn="l">
              <a:lnSpc>
                <a:spcPts val="1050"/>
              </a:lnSpc>
              <a:buNone/>
            </a:pPr>
            <a:r>
              <a:rPr lang="en-US" sz="700" dirty="0">
                <a:solidFill>
                  <a:srgbClr val="272525"/>
                </a:solidFill>
                <a:latin typeface="Inter" pitchFamily="34" charset="0"/>
                <a:ea typeface="Inter" pitchFamily="34" charset="-122"/>
                <a:cs typeface="Inter" pitchFamily="34" charset="-120"/>
              </a:rPr>
              <a:t>CRITICAL CONSIDERATIONS</a:t>
            </a:r>
            <a:endParaRPr lang="en-US" sz="700" dirty="0"/>
          </a:p>
        </p:txBody>
      </p:sp>
      <p:sp>
        <p:nvSpPr>
          <p:cNvPr id="5" name="Text 2">
            <a:extLst>
              <a:ext uri="{FF2B5EF4-FFF2-40B4-BE49-F238E27FC236}">
                <a16:creationId xmlns:a16="http://schemas.microsoft.com/office/drawing/2014/main" id="{A551CC3F-C8A4-213A-A347-2FE55289E92E}"/>
              </a:ext>
            </a:extLst>
          </p:cNvPr>
          <p:cNvSpPr/>
          <p:nvPr/>
        </p:nvSpPr>
        <p:spPr>
          <a:xfrm>
            <a:off x="496119" y="735732"/>
            <a:ext cx="8151763" cy="697706"/>
          </a:xfrm>
          <a:prstGeom prst="rect">
            <a:avLst/>
          </a:prstGeom>
          <a:noFill/>
          <a:ln/>
        </p:spPr>
        <p:txBody>
          <a:bodyPr wrap="square" lIns="0" tIns="0" rIns="0" bIns="0" rtlCol="0" anchor="t"/>
          <a:lstStyle/>
          <a:p>
            <a:pPr marL="0" indent="0" algn="l">
              <a:lnSpc>
                <a:spcPts val="2700"/>
              </a:lnSpc>
              <a:buNone/>
            </a:pPr>
            <a:r>
              <a:rPr lang="en-US" sz="2150" b="1" dirty="0">
                <a:solidFill>
                  <a:srgbClr val="000000"/>
                </a:solidFill>
                <a:latin typeface="Inter Bold" pitchFamily="34" charset="0"/>
                <a:ea typeface="Inter Bold" pitchFamily="34" charset="-122"/>
                <a:cs typeface="Inter Bold" pitchFamily="34" charset="-120"/>
              </a:rPr>
              <a:t>Significant Matters to Consider While Issuing the Audit Report</a:t>
            </a:r>
            <a:endParaRPr lang="en-US" sz="2150" dirty="0"/>
          </a:p>
        </p:txBody>
      </p:sp>
      <p:sp>
        <p:nvSpPr>
          <p:cNvPr id="6" name="Text 3">
            <a:extLst>
              <a:ext uri="{FF2B5EF4-FFF2-40B4-BE49-F238E27FC236}">
                <a16:creationId xmlns:a16="http://schemas.microsoft.com/office/drawing/2014/main" id="{7408434B-6C50-858C-92F9-132A8019A09F}"/>
              </a:ext>
            </a:extLst>
          </p:cNvPr>
          <p:cNvSpPr/>
          <p:nvPr/>
        </p:nvSpPr>
        <p:spPr>
          <a:xfrm>
            <a:off x="496119" y="1584127"/>
            <a:ext cx="8151763" cy="339328"/>
          </a:xfrm>
          <a:prstGeom prst="rect">
            <a:avLst/>
          </a:prstGeom>
          <a:noFill/>
          <a:ln/>
        </p:spPr>
        <p:txBody>
          <a:bodyPr wrap="square" lIns="0" tIns="0" rIns="0" bIns="0" rtlCol="0" anchor="t"/>
          <a:lstStyle/>
          <a:p>
            <a:pPr marL="171450" indent="-171450">
              <a:lnSpc>
                <a:spcPts val="1300"/>
              </a:lnSpc>
              <a:buFont typeface="Wingdings" panose="05000000000000000000" pitchFamily="2" charset="2"/>
              <a:buChar char="v"/>
            </a:pPr>
            <a:r>
              <a:rPr lang="en-US" sz="850" b="1" dirty="0">
                <a:solidFill>
                  <a:srgbClr val="272525"/>
                </a:solidFill>
                <a:latin typeface="Inter" pitchFamily="34" charset="0"/>
                <a:ea typeface="Inter" pitchFamily="34" charset="-122"/>
              </a:rPr>
              <a:t>Communicating with Those Charged with Governance – </a:t>
            </a:r>
            <a:r>
              <a:rPr lang="en-US" sz="850" b="1" u="sng" dirty="0">
                <a:solidFill>
                  <a:srgbClr val="272525"/>
                </a:solidFill>
                <a:latin typeface="Inter" pitchFamily="34" charset="0"/>
                <a:ea typeface="Inter" pitchFamily="34" charset="-122"/>
              </a:rPr>
              <a:t>Compliance with the requirements of NFRA Circular and SAs issued by ICAI</a:t>
            </a:r>
          </a:p>
          <a:p>
            <a:pPr marL="171450" indent="-171450">
              <a:lnSpc>
                <a:spcPts val="1300"/>
              </a:lnSpc>
              <a:buFont typeface="Wingdings" panose="05000000000000000000" pitchFamily="2" charset="2"/>
              <a:buChar char="Ø"/>
            </a:pPr>
            <a:endParaRPr lang="en-US" sz="850" dirty="0">
              <a:solidFill>
                <a:srgbClr val="272525"/>
              </a:solidFill>
              <a:latin typeface="Inter" pitchFamily="34" charset="0"/>
              <a:ea typeface="Inter" pitchFamily="34" charset="-122"/>
            </a:endParaRPr>
          </a:p>
          <a:p>
            <a:pPr marL="171450" indent="-171450">
              <a:lnSpc>
                <a:spcPts val="1300"/>
              </a:lnSpc>
              <a:buFont typeface="Wingdings" panose="05000000000000000000" pitchFamily="2" charset="2"/>
              <a:buChar char="Ø"/>
            </a:pPr>
            <a:r>
              <a:rPr lang="en-US" sz="850" dirty="0">
                <a:solidFill>
                  <a:srgbClr val="272525"/>
                </a:solidFill>
                <a:latin typeface="Inter" pitchFamily="34" charset="0"/>
                <a:ea typeface="Inter" pitchFamily="34" charset="-122"/>
              </a:rPr>
              <a:t>We communicate with those charged with governance regarding, among other matters, the planned scope and timing of the audit and significant audit findings, including any significant deficiencies in internal control that we identify during our audit. </a:t>
            </a:r>
          </a:p>
          <a:p>
            <a:pPr marL="171450" indent="-171450">
              <a:lnSpc>
                <a:spcPts val="1300"/>
              </a:lnSpc>
              <a:buFont typeface="Wingdings" panose="05000000000000000000" pitchFamily="2" charset="2"/>
              <a:buChar char="Ø"/>
            </a:pPr>
            <a:endParaRPr lang="en-US" sz="850" dirty="0">
              <a:solidFill>
                <a:srgbClr val="272525"/>
              </a:solidFill>
              <a:latin typeface="Inter" pitchFamily="34" charset="0"/>
              <a:ea typeface="Inter" pitchFamily="34" charset="-122"/>
            </a:endParaRPr>
          </a:p>
          <a:p>
            <a:pPr marL="171450" indent="-171450">
              <a:lnSpc>
                <a:spcPts val="1300"/>
              </a:lnSpc>
              <a:buFont typeface="Wingdings" panose="05000000000000000000" pitchFamily="2" charset="2"/>
              <a:buChar char="Ø"/>
            </a:pPr>
            <a:r>
              <a:rPr lang="en-US" sz="850" dirty="0">
                <a:solidFill>
                  <a:srgbClr val="272525"/>
                </a:solidFill>
                <a:latin typeface="Inter" pitchFamily="34" charset="0"/>
                <a:ea typeface="Inter" pitchFamily="34" charset="-122"/>
              </a:rPr>
              <a:t>We also provide those charged with governance with a statement that we have complied with relevant ethical requirements regarding independence, and to communicate with them all relationships and other matters that may reasonably be thought to bear on our independence, and where applicable, related safeguards.</a:t>
            </a:r>
          </a:p>
          <a:p>
            <a:pPr marL="171450" indent="-171450">
              <a:lnSpc>
                <a:spcPts val="1300"/>
              </a:lnSpc>
              <a:buFont typeface="Wingdings" panose="05000000000000000000" pitchFamily="2" charset="2"/>
              <a:buChar char="Ø"/>
            </a:pPr>
            <a:endParaRPr lang="en-US" sz="850" dirty="0">
              <a:solidFill>
                <a:srgbClr val="272525"/>
              </a:solidFill>
              <a:latin typeface="Inter" pitchFamily="34" charset="0"/>
              <a:ea typeface="Inter" pitchFamily="34" charset="-122"/>
            </a:endParaRPr>
          </a:p>
          <a:p>
            <a:pPr marL="171450" indent="-171450">
              <a:lnSpc>
                <a:spcPts val="1300"/>
              </a:lnSpc>
              <a:buFont typeface="Wingdings" panose="05000000000000000000" pitchFamily="2" charset="2"/>
              <a:buChar char="Ø"/>
            </a:pPr>
            <a:r>
              <a:rPr lang="en-US" sz="850" dirty="0">
                <a:solidFill>
                  <a:srgbClr val="272525"/>
                </a:solidFill>
                <a:latin typeface="Inter" pitchFamily="34" charset="0"/>
                <a:ea typeface="Inter" pitchFamily="34" charset="-122"/>
              </a:rPr>
              <a:t>From the matters communicated with those charged with governance, we determine those matters that were of most significance in the audit of financial statements for the financial year ended March 31, </a:t>
            </a:r>
            <a:r>
              <a:rPr lang="en-US" sz="850" dirty="0" err="1">
                <a:solidFill>
                  <a:srgbClr val="272525"/>
                </a:solidFill>
                <a:latin typeface="Inter" pitchFamily="34" charset="0"/>
                <a:ea typeface="Inter" pitchFamily="34" charset="-122"/>
              </a:rPr>
              <a:t>xxxx</a:t>
            </a:r>
            <a:r>
              <a:rPr lang="en-US" sz="850" dirty="0">
                <a:solidFill>
                  <a:srgbClr val="272525"/>
                </a:solidFill>
                <a:latin typeface="Inter" pitchFamily="34" charset="0"/>
                <a:ea typeface="Inter" pitchFamily="34" charset="-122"/>
              </a:rPr>
              <a:t> and are therefore the key audit matters. </a:t>
            </a:r>
          </a:p>
          <a:p>
            <a:pPr marL="171450" indent="-171450" algn="l">
              <a:lnSpc>
                <a:spcPts val="1300"/>
              </a:lnSpc>
              <a:buFont typeface="Wingdings" panose="05000000000000000000" pitchFamily="2" charset="2"/>
              <a:buChar char="Ø"/>
            </a:pPr>
            <a:endParaRPr lang="en-US" sz="850" dirty="0">
              <a:solidFill>
                <a:srgbClr val="272525"/>
              </a:solidFill>
              <a:latin typeface="Inter" pitchFamily="34" charset="0"/>
              <a:ea typeface="Inter" pitchFamily="34" charset="-122"/>
            </a:endParaRPr>
          </a:p>
          <a:p>
            <a:pPr marL="171450" indent="-171450" algn="l">
              <a:lnSpc>
                <a:spcPts val="1300"/>
              </a:lnSpc>
              <a:buFont typeface="Wingdings" panose="05000000000000000000" pitchFamily="2" charset="2"/>
              <a:buChar char="v"/>
            </a:pPr>
            <a:endParaRPr lang="en-US" sz="850" dirty="0">
              <a:solidFill>
                <a:srgbClr val="272525"/>
              </a:solidFill>
              <a:latin typeface="Inter" pitchFamily="34" charset="0"/>
              <a:ea typeface="Inter" pitchFamily="34" charset="-122"/>
            </a:endParaRPr>
          </a:p>
          <a:p>
            <a:pPr marL="171450" indent="-171450" algn="l">
              <a:lnSpc>
                <a:spcPts val="1300"/>
              </a:lnSpc>
              <a:buFont typeface="Wingdings" panose="05000000000000000000" pitchFamily="2" charset="2"/>
              <a:buChar char="v"/>
            </a:pPr>
            <a:r>
              <a:rPr lang="en-US" sz="850" b="1" dirty="0">
                <a:solidFill>
                  <a:srgbClr val="272525"/>
                </a:solidFill>
                <a:latin typeface="Inter" pitchFamily="34" charset="0"/>
                <a:ea typeface="Inter" pitchFamily="34" charset="-122"/>
              </a:rPr>
              <a:t>Reporting on Other Information – SA 720</a:t>
            </a:r>
          </a:p>
          <a:p>
            <a:pPr marL="171450" indent="-171450" algn="l">
              <a:lnSpc>
                <a:spcPts val="1300"/>
              </a:lnSpc>
              <a:buFont typeface="Wingdings" panose="05000000000000000000" pitchFamily="2" charset="2"/>
              <a:buChar char="Ø"/>
            </a:pPr>
            <a:endParaRPr lang="en-US" sz="850" dirty="0">
              <a:solidFill>
                <a:srgbClr val="272525"/>
              </a:solidFill>
              <a:latin typeface="Inter" pitchFamily="34" charset="0"/>
              <a:ea typeface="Inter" pitchFamily="34" charset="-122"/>
            </a:endParaRPr>
          </a:p>
          <a:p>
            <a:pPr marL="171450" indent="-171450" algn="l">
              <a:lnSpc>
                <a:spcPts val="1300"/>
              </a:lnSpc>
              <a:buFont typeface="Wingdings" panose="05000000000000000000" pitchFamily="2" charset="2"/>
              <a:buChar char="Ø"/>
            </a:pPr>
            <a:endParaRPr lang="en-US" sz="850" dirty="0">
              <a:solidFill>
                <a:srgbClr val="272525"/>
              </a:solidFill>
              <a:latin typeface="Inter" pitchFamily="34" charset="0"/>
              <a:ea typeface="Inter" pitchFamily="34" charset="-122"/>
            </a:endParaRPr>
          </a:p>
          <a:p>
            <a:pPr marL="171450" indent="-171450">
              <a:lnSpc>
                <a:spcPts val="1300"/>
              </a:lnSpc>
              <a:buFont typeface="Wingdings" panose="05000000000000000000" pitchFamily="2" charset="2"/>
              <a:buChar char="v"/>
            </a:pPr>
            <a:r>
              <a:rPr lang="en-US" sz="850" b="1" dirty="0">
                <a:solidFill>
                  <a:srgbClr val="272525"/>
                </a:solidFill>
                <a:latin typeface="Inter" pitchFamily="34" charset="0"/>
                <a:ea typeface="Inter" pitchFamily="34" charset="-122"/>
              </a:rPr>
              <a:t>Reporting on Audit Trail</a:t>
            </a:r>
          </a:p>
          <a:p>
            <a:pPr marL="171450" indent="-171450" algn="l">
              <a:lnSpc>
                <a:spcPts val="1300"/>
              </a:lnSpc>
              <a:buFont typeface="Wingdings" panose="05000000000000000000" pitchFamily="2" charset="2"/>
              <a:buChar char="Ø"/>
            </a:pPr>
            <a:endParaRPr lang="en-US" sz="850" dirty="0">
              <a:solidFill>
                <a:srgbClr val="272525"/>
              </a:solidFill>
              <a:latin typeface="Inter" pitchFamily="34" charset="0"/>
              <a:ea typeface="Inter" pitchFamily="34" charset="-122"/>
            </a:endParaRPr>
          </a:p>
        </p:txBody>
      </p:sp>
    </p:spTree>
    <p:extLst>
      <p:ext uri="{BB962C8B-B14F-4D97-AF65-F5344CB8AC3E}">
        <p14:creationId xmlns:p14="http://schemas.microsoft.com/office/powerpoint/2010/main" val="1718688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Shape 0"/>
          <p:cNvSpPr/>
          <p:nvPr/>
        </p:nvSpPr>
        <p:spPr>
          <a:xfrm>
            <a:off x="496119" y="510555"/>
            <a:ext cx="756493" cy="146596"/>
          </a:xfrm>
          <a:prstGeom prst="roundRect">
            <a:avLst>
              <a:gd name="adj" fmla="val 19902"/>
            </a:avLst>
          </a:prstGeom>
          <a:solidFill>
            <a:srgbClr val="DADBF1"/>
          </a:solidFill>
          <a:ln/>
        </p:spPr>
        <p:txBody>
          <a:bodyPr/>
          <a:lstStyle/>
          <a:p>
            <a:endParaRPr lang="en-IN"/>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208" y="549101"/>
            <a:ext cx="69428" cy="69428"/>
          </a:xfrm>
          <a:prstGeom prst="rect">
            <a:avLst/>
          </a:prstGeom>
        </p:spPr>
      </p:pic>
      <p:sp>
        <p:nvSpPr>
          <p:cNvPr id="5" name="Text 1"/>
          <p:cNvSpPr/>
          <p:nvPr/>
        </p:nvSpPr>
        <p:spPr>
          <a:xfrm>
            <a:off x="652314" y="536600"/>
            <a:ext cx="548208" cy="94506"/>
          </a:xfrm>
          <a:prstGeom prst="rect">
            <a:avLst/>
          </a:prstGeom>
          <a:noFill/>
          <a:ln/>
        </p:spPr>
        <p:txBody>
          <a:bodyPr wrap="none" lIns="0" tIns="0" rIns="0" bIns="0" rtlCol="0" anchor="t"/>
          <a:lstStyle/>
          <a:p>
            <a:pPr marL="0" indent="0" algn="l">
              <a:lnSpc>
                <a:spcPts val="700"/>
              </a:lnSpc>
              <a:buNone/>
            </a:pPr>
            <a:r>
              <a:rPr lang="en-US" sz="500" dirty="0">
                <a:solidFill>
                  <a:srgbClr val="272525"/>
                </a:solidFill>
                <a:latin typeface="Inter" pitchFamily="34" charset="0"/>
                <a:ea typeface="Inter" pitchFamily="34" charset="-122"/>
                <a:cs typeface="Inter" pitchFamily="34" charset="-120"/>
              </a:rPr>
              <a:t>KEY LEARNINGS</a:t>
            </a:r>
            <a:endParaRPr lang="en-US" sz="500" dirty="0"/>
          </a:p>
        </p:txBody>
      </p:sp>
      <p:sp>
        <p:nvSpPr>
          <p:cNvPr id="6" name="Text 2"/>
          <p:cNvSpPr/>
          <p:nvPr/>
        </p:nvSpPr>
        <p:spPr>
          <a:xfrm>
            <a:off x="496119" y="681410"/>
            <a:ext cx="3880098" cy="271314"/>
          </a:xfrm>
          <a:prstGeom prst="rect">
            <a:avLst/>
          </a:prstGeom>
          <a:noFill/>
          <a:ln/>
        </p:spPr>
        <p:txBody>
          <a:bodyPr wrap="none" lIns="0" tIns="0" rIns="0" bIns="0" rtlCol="0" anchor="t"/>
          <a:lstStyle/>
          <a:p>
            <a:pPr marL="0" indent="0" algn="l">
              <a:lnSpc>
                <a:spcPts val="2100"/>
              </a:lnSpc>
              <a:buNone/>
            </a:pPr>
            <a:r>
              <a:rPr lang="en-US" sz="1700" b="1" dirty="0">
                <a:solidFill>
                  <a:srgbClr val="000000"/>
                </a:solidFill>
                <a:latin typeface="Inter Bold" pitchFamily="34" charset="0"/>
                <a:ea typeface="Inter Bold" pitchFamily="34" charset="-122"/>
                <a:cs typeface="Inter Bold" pitchFamily="34" charset="-120"/>
              </a:rPr>
              <a:t>Key Learnings for Statutory Auditors</a:t>
            </a:r>
            <a:endParaRPr lang="en-US" sz="1700" dirty="0"/>
          </a:p>
        </p:txBody>
      </p:sp>
      <p:sp>
        <p:nvSpPr>
          <p:cNvPr id="7" name="Text 3"/>
          <p:cNvSpPr/>
          <p:nvPr/>
        </p:nvSpPr>
        <p:spPr>
          <a:xfrm>
            <a:off x="496119" y="1043880"/>
            <a:ext cx="4722763" cy="354285"/>
          </a:xfrm>
          <a:prstGeom prst="rect">
            <a:avLst/>
          </a:prstGeom>
          <a:noFill/>
          <a:ln/>
        </p:spPr>
        <p:txBody>
          <a:bodyPr wrap="square" lIns="0" tIns="0" rIns="0" bIns="0" rtlCol="0" anchor="t"/>
          <a:lstStyle/>
          <a:p>
            <a:pPr marL="0" indent="0" algn="l">
              <a:lnSpc>
                <a:spcPts val="900"/>
              </a:lnSpc>
              <a:buNone/>
            </a:pPr>
            <a:r>
              <a:rPr lang="en-US" sz="650" dirty="0">
                <a:solidFill>
                  <a:srgbClr val="272525"/>
                </a:solidFill>
                <a:latin typeface="Inter" pitchFamily="34" charset="0"/>
                <a:ea typeface="Inter" pitchFamily="34" charset="-122"/>
                <a:cs typeface="Inter" pitchFamily="34" charset="-120"/>
              </a:rPr>
              <a:t>Effective audit reporting demands not just technical competence but also professional judgment, clear communication, and a thorough understanding of the entity's environment. The following learnings reflect the evolving expectations from statutory auditors.</a:t>
            </a:r>
            <a:endParaRPr lang="en-US" sz="650" dirty="0"/>
          </a:p>
        </p:txBody>
      </p:sp>
      <p:sp>
        <p:nvSpPr>
          <p:cNvPr id="8" name="Shape 4"/>
          <p:cNvSpPr/>
          <p:nvPr/>
        </p:nvSpPr>
        <p:spPr>
          <a:xfrm>
            <a:off x="496119" y="1466478"/>
            <a:ext cx="4722763" cy="746075"/>
          </a:xfrm>
          <a:prstGeom prst="roundRect">
            <a:avLst>
              <a:gd name="adj" fmla="val 4888"/>
            </a:avLst>
          </a:prstGeom>
          <a:solidFill>
            <a:srgbClr val="FFFFFF"/>
          </a:solidFill>
          <a:ln w="9525">
            <a:solidFill>
              <a:srgbClr val="C0C1D7"/>
            </a:solidFill>
            <a:prstDash val="solid"/>
          </a:ln>
        </p:spPr>
        <p:txBody>
          <a:bodyPr/>
          <a:lstStyle/>
          <a:p>
            <a:endParaRPr lang="en-IN"/>
          </a:p>
        </p:txBody>
      </p:sp>
      <p:sp>
        <p:nvSpPr>
          <p:cNvPr id="9" name="Shape 5"/>
          <p:cNvSpPr/>
          <p:nvPr/>
        </p:nvSpPr>
        <p:spPr>
          <a:xfrm>
            <a:off x="505644" y="1476003"/>
            <a:ext cx="347290" cy="727025"/>
          </a:xfrm>
          <a:prstGeom prst="roundRect">
            <a:avLst>
              <a:gd name="adj" fmla="val 7210"/>
            </a:avLst>
          </a:prstGeom>
          <a:solidFill>
            <a:srgbClr val="DADBF1"/>
          </a:solidFill>
          <a:ln/>
        </p:spPr>
        <p:txBody>
          <a:bodyPr/>
          <a:lstStyle/>
          <a:p>
            <a:endParaRPr lang="en-IN"/>
          </a:p>
        </p:txBody>
      </p:sp>
      <p:sp>
        <p:nvSpPr>
          <p:cNvPr id="10" name="Text 6"/>
          <p:cNvSpPr/>
          <p:nvPr/>
        </p:nvSpPr>
        <p:spPr>
          <a:xfrm>
            <a:off x="611758" y="1758107"/>
            <a:ext cx="130225" cy="162744"/>
          </a:xfrm>
          <a:prstGeom prst="rect">
            <a:avLst/>
          </a:prstGeom>
          <a:noFill/>
          <a:ln/>
        </p:spPr>
        <p:txBody>
          <a:bodyPr wrap="none" lIns="0" tIns="0" rIns="0" bIns="0" rtlCol="0" anchor="ctr"/>
          <a:lstStyle/>
          <a:p>
            <a:pPr marL="0" indent="0" algn="ctr">
              <a:lnSpc>
                <a:spcPct val="100000"/>
              </a:lnSpc>
              <a:buNone/>
            </a:pPr>
            <a:r>
              <a:rPr lang="en-US" sz="1000" b="1" dirty="0">
                <a:solidFill>
                  <a:srgbClr val="272525"/>
                </a:solidFill>
                <a:latin typeface="Inter Bold" pitchFamily="34" charset="0"/>
                <a:ea typeface="Inter Bold" pitchFamily="34" charset="-122"/>
                <a:cs typeface="Inter Bold" pitchFamily="34" charset="-120"/>
              </a:rPr>
              <a:t>1</a:t>
            </a:r>
            <a:endParaRPr lang="en-US" sz="1000" dirty="0"/>
          </a:p>
        </p:txBody>
      </p:sp>
      <p:sp>
        <p:nvSpPr>
          <p:cNvPr id="11" name="Text 7"/>
          <p:cNvSpPr/>
          <p:nvPr/>
        </p:nvSpPr>
        <p:spPr>
          <a:xfrm>
            <a:off x="913656" y="1562770"/>
            <a:ext cx="1832372" cy="162744"/>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Inter Bold" pitchFamily="34" charset="0"/>
                <a:ea typeface="Inter Bold" pitchFamily="34" charset="-122"/>
                <a:cs typeface="Inter Bold" pitchFamily="34" charset="-120"/>
              </a:rPr>
              <a:t>Form Must Follow Substance</a:t>
            </a:r>
            <a:endParaRPr lang="en-US" sz="1000" dirty="0"/>
          </a:p>
        </p:txBody>
      </p:sp>
      <p:sp>
        <p:nvSpPr>
          <p:cNvPr id="12" name="Text 8"/>
          <p:cNvSpPr/>
          <p:nvPr/>
        </p:nvSpPr>
        <p:spPr>
          <a:xfrm>
            <a:off x="913656" y="1761976"/>
            <a:ext cx="4208934" cy="354285"/>
          </a:xfrm>
          <a:prstGeom prst="rect">
            <a:avLst/>
          </a:prstGeom>
          <a:noFill/>
          <a:ln/>
        </p:spPr>
        <p:txBody>
          <a:bodyPr wrap="square" lIns="0" tIns="0" rIns="0" bIns="0" rtlCol="0" anchor="t"/>
          <a:lstStyle/>
          <a:p>
            <a:pPr marL="0" indent="0" algn="l">
              <a:lnSpc>
                <a:spcPts val="900"/>
              </a:lnSpc>
              <a:buNone/>
            </a:pPr>
            <a:r>
              <a:rPr lang="en-US" sz="650" dirty="0">
                <a:solidFill>
                  <a:srgbClr val="272525"/>
                </a:solidFill>
                <a:latin typeface="Inter" pitchFamily="34" charset="0"/>
                <a:ea typeface="Inter" pitchFamily="34" charset="-122"/>
                <a:cs typeface="Inter" pitchFamily="34" charset="-120"/>
              </a:rPr>
              <a:t>The audit report must accurately reflect the substance of findings. Issuing a clean opinion without resolving all material matters, or failing to include required paragraphs, defeats the purpose of the audit communication.</a:t>
            </a:r>
            <a:endParaRPr lang="en-US" sz="650" dirty="0"/>
          </a:p>
        </p:txBody>
      </p:sp>
      <p:sp>
        <p:nvSpPr>
          <p:cNvPr id="13" name="Shape 9"/>
          <p:cNvSpPr/>
          <p:nvPr/>
        </p:nvSpPr>
        <p:spPr>
          <a:xfrm>
            <a:off x="496119" y="2273275"/>
            <a:ext cx="4722763" cy="746075"/>
          </a:xfrm>
          <a:prstGeom prst="roundRect">
            <a:avLst>
              <a:gd name="adj" fmla="val 4888"/>
            </a:avLst>
          </a:prstGeom>
          <a:solidFill>
            <a:srgbClr val="FFFFFF"/>
          </a:solidFill>
          <a:ln w="9525">
            <a:solidFill>
              <a:srgbClr val="C0C1D7"/>
            </a:solidFill>
            <a:prstDash val="solid"/>
          </a:ln>
        </p:spPr>
        <p:txBody>
          <a:bodyPr/>
          <a:lstStyle/>
          <a:p>
            <a:endParaRPr lang="en-IN"/>
          </a:p>
        </p:txBody>
      </p:sp>
      <p:sp>
        <p:nvSpPr>
          <p:cNvPr id="14" name="Shape 10"/>
          <p:cNvSpPr/>
          <p:nvPr/>
        </p:nvSpPr>
        <p:spPr>
          <a:xfrm>
            <a:off x="505644" y="2282800"/>
            <a:ext cx="347290" cy="727025"/>
          </a:xfrm>
          <a:prstGeom prst="roundRect">
            <a:avLst>
              <a:gd name="adj" fmla="val 7210"/>
            </a:avLst>
          </a:prstGeom>
          <a:solidFill>
            <a:srgbClr val="DADBF1"/>
          </a:solidFill>
          <a:ln/>
        </p:spPr>
        <p:txBody>
          <a:bodyPr/>
          <a:lstStyle/>
          <a:p>
            <a:endParaRPr lang="en-IN"/>
          </a:p>
        </p:txBody>
      </p:sp>
      <p:sp>
        <p:nvSpPr>
          <p:cNvPr id="15" name="Text 11"/>
          <p:cNvSpPr/>
          <p:nvPr/>
        </p:nvSpPr>
        <p:spPr>
          <a:xfrm>
            <a:off x="611758" y="2564904"/>
            <a:ext cx="130225" cy="162744"/>
          </a:xfrm>
          <a:prstGeom prst="rect">
            <a:avLst/>
          </a:prstGeom>
          <a:noFill/>
          <a:ln/>
        </p:spPr>
        <p:txBody>
          <a:bodyPr wrap="none" lIns="0" tIns="0" rIns="0" bIns="0" rtlCol="0" anchor="ctr"/>
          <a:lstStyle/>
          <a:p>
            <a:pPr marL="0" indent="0" algn="ctr">
              <a:lnSpc>
                <a:spcPct val="100000"/>
              </a:lnSpc>
              <a:buNone/>
            </a:pPr>
            <a:r>
              <a:rPr lang="en-US" sz="1000" b="1" dirty="0">
                <a:solidFill>
                  <a:srgbClr val="272525"/>
                </a:solidFill>
                <a:latin typeface="Inter Bold" pitchFamily="34" charset="0"/>
                <a:ea typeface="Inter Bold" pitchFamily="34" charset="-122"/>
                <a:cs typeface="Inter Bold" pitchFamily="34" charset="-120"/>
              </a:rPr>
              <a:t>2</a:t>
            </a:r>
            <a:endParaRPr lang="en-US" sz="1000" dirty="0"/>
          </a:p>
        </p:txBody>
      </p:sp>
      <p:sp>
        <p:nvSpPr>
          <p:cNvPr id="16" name="Text 12"/>
          <p:cNvSpPr/>
          <p:nvPr/>
        </p:nvSpPr>
        <p:spPr>
          <a:xfrm>
            <a:off x="913656" y="2369567"/>
            <a:ext cx="2330053" cy="162744"/>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Inter Bold" pitchFamily="34" charset="0"/>
                <a:ea typeface="Inter Bold" pitchFamily="34" charset="-122"/>
                <a:cs typeface="Inter Bold" pitchFamily="34" charset="-120"/>
              </a:rPr>
              <a:t>KAMs Must Be Genuinely Significant</a:t>
            </a:r>
            <a:endParaRPr lang="en-US" sz="1000" dirty="0"/>
          </a:p>
        </p:txBody>
      </p:sp>
      <p:sp>
        <p:nvSpPr>
          <p:cNvPr id="17" name="Text 13"/>
          <p:cNvSpPr/>
          <p:nvPr/>
        </p:nvSpPr>
        <p:spPr>
          <a:xfrm>
            <a:off x="913656" y="2568773"/>
            <a:ext cx="4208934" cy="354285"/>
          </a:xfrm>
          <a:prstGeom prst="rect">
            <a:avLst/>
          </a:prstGeom>
          <a:noFill/>
          <a:ln/>
        </p:spPr>
        <p:txBody>
          <a:bodyPr wrap="square" lIns="0" tIns="0" rIns="0" bIns="0" rtlCol="0" anchor="t"/>
          <a:lstStyle/>
          <a:p>
            <a:pPr marL="0" indent="0" algn="l">
              <a:lnSpc>
                <a:spcPts val="900"/>
              </a:lnSpc>
              <a:buNone/>
            </a:pPr>
            <a:r>
              <a:rPr lang="en-US" sz="650" dirty="0">
                <a:solidFill>
                  <a:srgbClr val="272525"/>
                </a:solidFill>
                <a:latin typeface="Inter" pitchFamily="34" charset="0"/>
                <a:ea typeface="Inter" pitchFamily="34" charset="-122"/>
                <a:cs typeface="Inter" pitchFamily="34" charset="-120"/>
              </a:rPr>
              <a:t>Key Audit Matters should not be generic or boilerplate. Each KAM must clearly articulate why it was significant, how it was addressed in the audit, and any relevant disclosures — providing meaningful information to users.</a:t>
            </a:r>
            <a:endParaRPr lang="en-US" sz="650" dirty="0"/>
          </a:p>
        </p:txBody>
      </p:sp>
      <p:sp>
        <p:nvSpPr>
          <p:cNvPr id="18" name="Shape 14"/>
          <p:cNvSpPr/>
          <p:nvPr/>
        </p:nvSpPr>
        <p:spPr>
          <a:xfrm>
            <a:off x="496119" y="3080072"/>
            <a:ext cx="4722763" cy="746075"/>
          </a:xfrm>
          <a:prstGeom prst="roundRect">
            <a:avLst>
              <a:gd name="adj" fmla="val 4888"/>
            </a:avLst>
          </a:prstGeom>
          <a:solidFill>
            <a:srgbClr val="FFFFFF"/>
          </a:solidFill>
          <a:ln w="9525">
            <a:solidFill>
              <a:srgbClr val="C0C1D7"/>
            </a:solidFill>
            <a:prstDash val="solid"/>
          </a:ln>
        </p:spPr>
        <p:txBody>
          <a:bodyPr/>
          <a:lstStyle/>
          <a:p>
            <a:endParaRPr lang="en-IN"/>
          </a:p>
        </p:txBody>
      </p:sp>
      <p:sp>
        <p:nvSpPr>
          <p:cNvPr id="19" name="Shape 15"/>
          <p:cNvSpPr/>
          <p:nvPr/>
        </p:nvSpPr>
        <p:spPr>
          <a:xfrm>
            <a:off x="505644" y="3089597"/>
            <a:ext cx="347290" cy="727025"/>
          </a:xfrm>
          <a:prstGeom prst="roundRect">
            <a:avLst>
              <a:gd name="adj" fmla="val 7210"/>
            </a:avLst>
          </a:prstGeom>
          <a:solidFill>
            <a:srgbClr val="DADBF1"/>
          </a:solidFill>
          <a:ln/>
        </p:spPr>
        <p:txBody>
          <a:bodyPr/>
          <a:lstStyle/>
          <a:p>
            <a:endParaRPr lang="en-IN"/>
          </a:p>
        </p:txBody>
      </p:sp>
      <p:sp>
        <p:nvSpPr>
          <p:cNvPr id="20" name="Text 16"/>
          <p:cNvSpPr/>
          <p:nvPr/>
        </p:nvSpPr>
        <p:spPr>
          <a:xfrm>
            <a:off x="611758" y="3371701"/>
            <a:ext cx="130225" cy="162744"/>
          </a:xfrm>
          <a:prstGeom prst="rect">
            <a:avLst/>
          </a:prstGeom>
          <a:noFill/>
          <a:ln/>
        </p:spPr>
        <p:txBody>
          <a:bodyPr wrap="none" lIns="0" tIns="0" rIns="0" bIns="0" rtlCol="0" anchor="ctr"/>
          <a:lstStyle/>
          <a:p>
            <a:pPr marL="0" indent="0" algn="ctr">
              <a:lnSpc>
                <a:spcPct val="100000"/>
              </a:lnSpc>
              <a:buNone/>
            </a:pPr>
            <a:r>
              <a:rPr lang="en-US" sz="1000" b="1" dirty="0">
                <a:solidFill>
                  <a:srgbClr val="272525"/>
                </a:solidFill>
                <a:latin typeface="Inter Bold" pitchFamily="34" charset="0"/>
                <a:ea typeface="Inter Bold" pitchFamily="34" charset="-122"/>
                <a:cs typeface="Inter Bold" pitchFamily="34" charset="-120"/>
              </a:rPr>
              <a:t>3</a:t>
            </a:r>
            <a:endParaRPr lang="en-US" sz="1000" dirty="0"/>
          </a:p>
        </p:txBody>
      </p:sp>
      <p:sp>
        <p:nvSpPr>
          <p:cNvPr id="21" name="Text 17"/>
          <p:cNvSpPr/>
          <p:nvPr/>
        </p:nvSpPr>
        <p:spPr>
          <a:xfrm>
            <a:off x="913656" y="3176364"/>
            <a:ext cx="2590279" cy="162744"/>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Inter Bold" pitchFamily="34" charset="0"/>
                <a:ea typeface="Inter Bold" pitchFamily="34" charset="-122"/>
                <a:cs typeface="Inter Bold" pitchFamily="34" charset="-120"/>
              </a:rPr>
              <a:t>CARO &amp; Section 143(3) Require Precision</a:t>
            </a:r>
            <a:endParaRPr lang="en-US" sz="1000" dirty="0"/>
          </a:p>
        </p:txBody>
      </p:sp>
      <p:sp>
        <p:nvSpPr>
          <p:cNvPr id="22" name="Text 18"/>
          <p:cNvSpPr/>
          <p:nvPr/>
        </p:nvSpPr>
        <p:spPr>
          <a:xfrm>
            <a:off x="913656" y="3375571"/>
            <a:ext cx="4208934" cy="354285"/>
          </a:xfrm>
          <a:prstGeom prst="rect">
            <a:avLst/>
          </a:prstGeom>
          <a:noFill/>
          <a:ln/>
        </p:spPr>
        <p:txBody>
          <a:bodyPr wrap="square" lIns="0" tIns="0" rIns="0" bIns="0" rtlCol="0" anchor="t"/>
          <a:lstStyle/>
          <a:p>
            <a:pPr marL="0" indent="0" algn="l">
              <a:lnSpc>
                <a:spcPts val="900"/>
              </a:lnSpc>
              <a:buNone/>
            </a:pPr>
            <a:r>
              <a:rPr lang="en-US" sz="650" dirty="0">
                <a:solidFill>
                  <a:srgbClr val="272525"/>
                </a:solidFill>
                <a:latin typeface="Inter" pitchFamily="34" charset="0"/>
                <a:ea typeface="Inter" pitchFamily="34" charset="-122"/>
                <a:cs typeface="Inter" pitchFamily="34" charset="-120"/>
              </a:rPr>
              <a:t>Reporting under CARO 2020 and Section 143(3) requires factual accuracy. Auditors must not give blanket positive responses without verifying underlying records, registers, and compliance — each clause demands independent evaluation.</a:t>
            </a:r>
            <a:endParaRPr lang="en-US" sz="650" dirty="0"/>
          </a:p>
        </p:txBody>
      </p:sp>
      <p:sp>
        <p:nvSpPr>
          <p:cNvPr id="23" name="Shape 19"/>
          <p:cNvSpPr/>
          <p:nvPr/>
        </p:nvSpPr>
        <p:spPr>
          <a:xfrm>
            <a:off x="496119" y="3886870"/>
            <a:ext cx="4722763" cy="746075"/>
          </a:xfrm>
          <a:prstGeom prst="roundRect">
            <a:avLst>
              <a:gd name="adj" fmla="val 4888"/>
            </a:avLst>
          </a:prstGeom>
          <a:solidFill>
            <a:srgbClr val="FFFFFF"/>
          </a:solidFill>
          <a:ln w="9525">
            <a:solidFill>
              <a:srgbClr val="C0C1D7"/>
            </a:solidFill>
            <a:prstDash val="solid"/>
          </a:ln>
        </p:spPr>
        <p:txBody>
          <a:bodyPr/>
          <a:lstStyle/>
          <a:p>
            <a:endParaRPr lang="en-IN"/>
          </a:p>
        </p:txBody>
      </p:sp>
      <p:sp>
        <p:nvSpPr>
          <p:cNvPr id="24" name="Shape 20"/>
          <p:cNvSpPr/>
          <p:nvPr/>
        </p:nvSpPr>
        <p:spPr>
          <a:xfrm>
            <a:off x="505644" y="3896395"/>
            <a:ext cx="347290" cy="727025"/>
          </a:xfrm>
          <a:prstGeom prst="roundRect">
            <a:avLst>
              <a:gd name="adj" fmla="val 7210"/>
            </a:avLst>
          </a:prstGeom>
          <a:solidFill>
            <a:srgbClr val="DADBF1"/>
          </a:solidFill>
          <a:ln/>
        </p:spPr>
        <p:txBody>
          <a:bodyPr/>
          <a:lstStyle/>
          <a:p>
            <a:endParaRPr lang="en-IN"/>
          </a:p>
        </p:txBody>
      </p:sp>
      <p:sp>
        <p:nvSpPr>
          <p:cNvPr id="25" name="Text 21"/>
          <p:cNvSpPr/>
          <p:nvPr/>
        </p:nvSpPr>
        <p:spPr>
          <a:xfrm>
            <a:off x="611758" y="4178498"/>
            <a:ext cx="130225" cy="162744"/>
          </a:xfrm>
          <a:prstGeom prst="rect">
            <a:avLst/>
          </a:prstGeom>
          <a:noFill/>
          <a:ln/>
        </p:spPr>
        <p:txBody>
          <a:bodyPr wrap="none" lIns="0" tIns="0" rIns="0" bIns="0" rtlCol="0" anchor="ctr"/>
          <a:lstStyle/>
          <a:p>
            <a:pPr marL="0" indent="0" algn="ctr">
              <a:lnSpc>
                <a:spcPct val="100000"/>
              </a:lnSpc>
              <a:buNone/>
            </a:pPr>
            <a:r>
              <a:rPr lang="en-US" sz="1000" b="1" dirty="0">
                <a:solidFill>
                  <a:srgbClr val="272525"/>
                </a:solidFill>
                <a:latin typeface="Inter Bold" pitchFamily="34" charset="0"/>
                <a:ea typeface="Inter Bold" pitchFamily="34" charset="-122"/>
                <a:cs typeface="Inter Bold" pitchFamily="34" charset="-120"/>
              </a:rPr>
              <a:t>4</a:t>
            </a:r>
            <a:endParaRPr lang="en-US" sz="1000" dirty="0"/>
          </a:p>
        </p:txBody>
      </p:sp>
      <p:sp>
        <p:nvSpPr>
          <p:cNvPr id="26" name="Text 22"/>
          <p:cNvSpPr/>
          <p:nvPr/>
        </p:nvSpPr>
        <p:spPr>
          <a:xfrm>
            <a:off x="913656" y="3983162"/>
            <a:ext cx="2638202" cy="162744"/>
          </a:xfrm>
          <a:prstGeom prst="rect">
            <a:avLst/>
          </a:prstGeom>
          <a:noFill/>
          <a:ln/>
        </p:spPr>
        <p:txBody>
          <a:bodyPr wrap="none" lIns="0" tIns="0" rIns="0" bIns="0" rtlCol="0" anchor="t"/>
          <a:lstStyle/>
          <a:p>
            <a:pPr marL="0" indent="0" algn="l">
              <a:lnSpc>
                <a:spcPts val="1250"/>
              </a:lnSpc>
              <a:buNone/>
            </a:pPr>
            <a:r>
              <a:rPr lang="en-US" sz="1000" b="1" dirty="0">
                <a:solidFill>
                  <a:srgbClr val="272525"/>
                </a:solidFill>
                <a:latin typeface="Inter Bold" pitchFamily="34" charset="0"/>
                <a:ea typeface="Inter Bold" pitchFamily="34" charset="-122"/>
                <a:cs typeface="Inter Bold" pitchFamily="34" charset="-120"/>
              </a:rPr>
              <a:t>Documentation Supports Every Assertion</a:t>
            </a:r>
            <a:endParaRPr lang="en-US" sz="1000" dirty="0"/>
          </a:p>
        </p:txBody>
      </p:sp>
      <p:sp>
        <p:nvSpPr>
          <p:cNvPr id="27" name="Text 23"/>
          <p:cNvSpPr/>
          <p:nvPr/>
        </p:nvSpPr>
        <p:spPr>
          <a:xfrm>
            <a:off x="913656" y="4182368"/>
            <a:ext cx="4208934" cy="354285"/>
          </a:xfrm>
          <a:prstGeom prst="rect">
            <a:avLst/>
          </a:prstGeom>
          <a:noFill/>
          <a:ln/>
        </p:spPr>
        <p:txBody>
          <a:bodyPr wrap="square" lIns="0" tIns="0" rIns="0" bIns="0" rtlCol="0" anchor="t"/>
          <a:lstStyle/>
          <a:p>
            <a:pPr marL="0" indent="0" algn="l">
              <a:lnSpc>
                <a:spcPts val="900"/>
              </a:lnSpc>
              <a:buNone/>
            </a:pPr>
            <a:r>
              <a:rPr lang="en-US" sz="650" dirty="0">
                <a:solidFill>
                  <a:srgbClr val="272525"/>
                </a:solidFill>
                <a:latin typeface="Inter" pitchFamily="34" charset="0"/>
                <a:ea typeface="Inter" pitchFamily="34" charset="-122"/>
                <a:cs typeface="Inter" pitchFamily="34" charset="-120"/>
              </a:rPr>
              <a:t>Every statement in the audit report must be backed by documented audit evidence in the working papers. Regulators increasingly scrutinize the link between report assertions and underlying audit documentation.</a:t>
            </a:r>
            <a:endParaRPr lang="en-US" sz="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496119" y="404515"/>
            <a:ext cx="1558603" cy="202704"/>
          </a:xfrm>
          <a:prstGeom prst="roundRect">
            <a:avLst>
              <a:gd name="adj" fmla="val 18506"/>
            </a:avLst>
          </a:prstGeom>
          <a:solidFill>
            <a:srgbClr val="DADBF1"/>
          </a:solidFill>
          <a:ln/>
        </p:spPr>
        <p:txBody>
          <a:bodyPr/>
          <a:lstStyle/>
          <a:p>
            <a:endParaRPr lang="en-IN"/>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091" y="461218"/>
            <a:ext cx="89297" cy="89297"/>
          </a:xfrm>
          <a:prstGeom prst="rect">
            <a:avLst/>
          </a:prstGeom>
        </p:spPr>
      </p:pic>
      <p:sp>
        <p:nvSpPr>
          <p:cNvPr id="4" name="Text 1"/>
          <p:cNvSpPr/>
          <p:nvPr/>
        </p:nvSpPr>
        <p:spPr>
          <a:xfrm>
            <a:off x="697037" y="438001"/>
            <a:ext cx="1290712" cy="135731"/>
          </a:xfrm>
          <a:prstGeom prst="rect">
            <a:avLst/>
          </a:prstGeom>
          <a:noFill/>
          <a:ln/>
        </p:spPr>
        <p:txBody>
          <a:bodyPr wrap="none" lIns="0" tIns="0" rIns="0" bIns="0" rtlCol="0" anchor="t"/>
          <a:lstStyle/>
          <a:p>
            <a:pPr marL="0" indent="0" algn="l">
              <a:lnSpc>
                <a:spcPts val="1050"/>
              </a:lnSpc>
              <a:buNone/>
            </a:pPr>
            <a:r>
              <a:rPr lang="en-US" sz="700" dirty="0">
                <a:solidFill>
                  <a:srgbClr val="272525"/>
                </a:solidFill>
                <a:latin typeface="Inter" pitchFamily="34" charset="0"/>
                <a:ea typeface="Inter" pitchFamily="34" charset="-122"/>
                <a:cs typeface="Inter" pitchFamily="34" charset="-120"/>
              </a:rPr>
              <a:t>REGULATORY OBSERVATIONS</a:t>
            </a:r>
            <a:endParaRPr lang="en-US" sz="700" dirty="0"/>
          </a:p>
        </p:txBody>
      </p:sp>
      <p:sp>
        <p:nvSpPr>
          <p:cNvPr id="5" name="Text 2"/>
          <p:cNvSpPr/>
          <p:nvPr/>
        </p:nvSpPr>
        <p:spPr>
          <a:xfrm>
            <a:off x="496119" y="647402"/>
            <a:ext cx="7707883" cy="348853"/>
          </a:xfrm>
          <a:prstGeom prst="rect">
            <a:avLst/>
          </a:prstGeom>
          <a:noFill/>
          <a:ln/>
        </p:spPr>
        <p:txBody>
          <a:bodyPr wrap="none" lIns="0" tIns="0" rIns="0" bIns="0" rtlCol="0" anchor="t"/>
          <a:lstStyle/>
          <a:p>
            <a:pPr marL="0" indent="0" algn="l">
              <a:lnSpc>
                <a:spcPts val="2700"/>
              </a:lnSpc>
              <a:buNone/>
            </a:pPr>
            <a:r>
              <a:rPr lang="en-US" sz="2150" b="1" dirty="0">
                <a:solidFill>
                  <a:srgbClr val="000000"/>
                </a:solidFill>
                <a:latin typeface="Inter Bold" pitchFamily="34" charset="0"/>
                <a:ea typeface="Inter Bold" pitchFamily="34" charset="-122"/>
                <a:cs typeface="Inter Bold" pitchFamily="34" charset="-120"/>
              </a:rPr>
              <a:t>Commonly Found Non-Compliances: FRRB Observations</a:t>
            </a:r>
            <a:endParaRPr lang="en-US" sz="2150" dirty="0"/>
          </a:p>
        </p:txBody>
      </p:sp>
      <p:sp>
        <p:nvSpPr>
          <p:cNvPr id="6" name="Text 3"/>
          <p:cNvSpPr/>
          <p:nvPr/>
        </p:nvSpPr>
        <p:spPr>
          <a:xfrm>
            <a:off x="496119" y="1146944"/>
            <a:ext cx="8151763" cy="339328"/>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The </a:t>
            </a:r>
            <a:r>
              <a:rPr lang="en-US" sz="850" b="1" dirty="0">
                <a:solidFill>
                  <a:srgbClr val="272525"/>
                </a:solidFill>
                <a:latin typeface="Inter" pitchFamily="34" charset="0"/>
                <a:ea typeface="Inter" pitchFamily="34" charset="-122"/>
                <a:cs typeface="Inter" pitchFamily="34" charset="-120"/>
              </a:rPr>
              <a:t>Financial Reporting Review Board (FRRB)</a:t>
            </a:r>
            <a:r>
              <a:rPr lang="en-US" sz="850" dirty="0">
                <a:solidFill>
                  <a:srgbClr val="272525"/>
                </a:solidFill>
                <a:latin typeface="Inter" pitchFamily="34" charset="0"/>
                <a:ea typeface="Inter" pitchFamily="34" charset="-122"/>
                <a:cs typeface="Inter" pitchFamily="34" charset="-120"/>
              </a:rPr>
              <a:t> of ICAI reviews published financial statements and audit reports of entities to monitor compliance with accounting standards and auditing standards. The following are frequently cited non-compliances.</a:t>
            </a:r>
            <a:endParaRPr lang="en-US" sz="850" dirty="0"/>
          </a:p>
        </p:txBody>
      </p:sp>
      <p:sp>
        <p:nvSpPr>
          <p:cNvPr id="7" name="Text 4"/>
          <p:cNvSpPr/>
          <p:nvPr/>
        </p:nvSpPr>
        <p:spPr>
          <a:xfrm>
            <a:off x="496119" y="1699766"/>
            <a:ext cx="1905967" cy="174352"/>
          </a:xfrm>
          <a:prstGeom prst="rect">
            <a:avLst/>
          </a:prstGeom>
          <a:noFill/>
          <a:ln/>
        </p:spPr>
        <p:txBody>
          <a:bodyPr wrap="none" lIns="0" tIns="0" rIns="0" bIns="0" rtlCol="0" anchor="t"/>
          <a:lstStyle/>
          <a:p>
            <a:pPr marL="0" indent="0" algn="l">
              <a:lnSpc>
                <a:spcPts val="1350"/>
              </a:lnSpc>
              <a:buNone/>
            </a:pPr>
            <a:r>
              <a:rPr lang="en-US" sz="1050" b="1" dirty="0">
                <a:solidFill>
                  <a:srgbClr val="000000"/>
                </a:solidFill>
                <a:latin typeface="Inter Bold" pitchFamily="34" charset="0"/>
                <a:ea typeface="Inter Bold" pitchFamily="34" charset="-122"/>
                <a:cs typeface="Inter Bold" pitchFamily="34" charset="-120"/>
              </a:rPr>
              <a:t>Reporting &amp; Opinion Related</a:t>
            </a:r>
            <a:endParaRPr lang="en-US" sz="1050" dirty="0"/>
          </a:p>
        </p:txBody>
      </p:sp>
      <p:pic>
        <p:nvPicPr>
          <p:cNvPr id="8"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7939" y="1992697"/>
            <a:ext cx="167432" cy="167432"/>
          </a:xfrm>
          <a:prstGeom prst="rect">
            <a:avLst/>
          </a:prstGeom>
        </p:spPr>
      </p:pic>
      <p:sp>
        <p:nvSpPr>
          <p:cNvPr id="9" name="Text 5"/>
          <p:cNvSpPr/>
          <p:nvPr/>
        </p:nvSpPr>
        <p:spPr>
          <a:xfrm>
            <a:off x="858887" y="1987153"/>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Incorrect Opinion Type:</a:t>
            </a:r>
            <a:r>
              <a:rPr lang="en-US" sz="850" dirty="0">
                <a:solidFill>
                  <a:srgbClr val="272525"/>
                </a:solidFill>
                <a:latin typeface="Inter" pitchFamily="34" charset="0"/>
                <a:ea typeface="Inter" pitchFamily="34" charset="-122"/>
                <a:cs typeface="Inter" pitchFamily="34" charset="-120"/>
              </a:rPr>
              <a:t> Issuing an unmodified opinion despite the existence of material misstatements or unresolved qualifications from prior years.</a:t>
            </a:r>
            <a:endParaRPr lang="en-US" sz="850" dirty="0"/>
          </a:p>
        </p:txBody>
      </p:sp>
      <p:pic>
        <p:nvPicPr>
          <p:cNvPr id="10"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7939" y="2702607"/>
            <a:ext cx="167432" cy="167432"/>
          </a:xfrm>
          <a:prstGeom prst="rect">
            <a:avLst/>
          </a:prstGeom>
        </p:spPr>
      </p:pic>
      <p:sp>
        <p:nvSpPr>
          <p:cNvPr id="11" name="Text 6"/>
          <p:cNvSpPr/>
          <p:nvPr/>
        </p:nvSpPr>
        <p:spPr>
          <a:xfrm>
            <a:off x="858887" y="2697063"/>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Inadequate Emphasis of Matter:</a:t>
            </a:r>
            <a:r>
              <a:rPr lang="en-US" sz="850" dirty="0">
                <a:solidFill>
                  <a:srgbClr val="272525"/>
                </a:solidFill>
                <a:latin typeface="Inter" pitchFamily="34" charset="0"/>
                <a:ea typeface="Inter" pitchFamily="34" charset="-122"/>
                <a:cs typeface="Inter" pitchFamily="34" charset="-120"/>
              </a:rPr>
              <a:t> Failure to include Emphasis of Matter paragraphs for significant uncertainties or going concern issues.</a:t>
            </a:r>
            <a:endParaRPr lang="en-US" sz="850" dirty="0"/>
          </a:p>
        </p:txBody>
      </p:sp>
      <p:pic>
        <p:nvPicPr>
          <p:cNvPr id="12" name="Image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7939" y="3412517"/>
            <a:ext cx="167432" cy="167432"/>
          </a:xfrm>
          <a:prstGeom prst="rect">
            <a:avLst/>
          </a:prstGeom>
        </p:spPr>
      </p:pic>
      <p:sp>
        <p:nvSpPr>
          <p:cNvPr id="13" name="Text 7"/>
          <p:cNvSpPr/>
          <p:nvPr/>
        </p:nvSpPr>
        <p:spPr>
          <a:xfrm>
            <a:off x="858887" y="3406973"/>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Missing Other Matter Paragraphs:</a:t>
            </a:r>
            <a:r>
              <a:rPr lang="en-US" sz="850" dirty="0">
                <a:solidFill>
                  <a:srgbClr val="272525"/>
                </a:solidFill>
                <a:latin typeface="Inter" pitchFamily="34" charset="0"/>
                <a:ea typeface="Inter" pitchFamily="34" charset="-122"/>
                <a:cs typeface="Inter" pitchFamily="34" charset="-120"/>
              </a:rPr>
              <a:t> Non-reporting of prior year audit by another auditor or comparative financial information not audited by the current auditor.</a:t>
            </a:r>
            <a:endParaRPr lang="en-US" sz="850" dirty="0"/>
          </a:p>
        </p:txBody>
      </p:sp>
      <p:pic>
        <p:nvPicPr>
          <p:cNvPr id="14" name="Image 4"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7939" y="4122427"/>
            <a:ext cx="167432" cy="167432"/>
          </a:xfrm>
          <a:prstGeom prst="rect">
            <a:avLst/>
          </a:prstGeom>
        </p:spPr>
      </p:pic>
      <p:sp>
        <p:nvSpPr>
          <p:cNvPr id="15" name="Text 8"/>
          <p:cNvSpPr/>
          <p:nvPr/>
        </p:nvSpPr>
        <p:spPr>
          <a:xfrm>
            <a:off x="858887" y="4116884"/>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Non-disclosure of Accounting Policy Changes:</a:t>
            </a:r>
            <a:r>
              <a:rPr lang="en-US" sz="850" dirty="0">
                <a:solidFill>
                  <a:srgbClr val="272525"/>
                </a:solidFill>
                <a:latin typeface="Inter" pitchFamily="34" charset="0"/>
                <a:ea typeface="Inter" pitchFamily="34" charset="-122"/>
                <a:cs typeface="Inter" pitchFamily="34" charset="-120"/>
              </a:rPr>
              <a:t> Failure to report or qualify where entities changed accounting policies without adequate justification or disclosure.</a:t>
            </a:r>
            <a:endParaRPr lang="en-US" sz="850" dirty="0"/>
          </a:p>
        </p:txBody>
      </p:sp>
      <p:sp>
        <p:nvSpPr>
          <p:cNvPr id="16" name="Text 9"/>
          <p:cNvSpPr/>
          <p:nvPr/>
        </p:nvSpPr>
        <p:spPr>
          <a:xfrm>
            <a:off x="4712940" y="1699766"/>
            <a:ext cx="2851026" cy="174352"/>
          </a:xfrm>
          <a:prstGeom prst="rect">
            <a:avLst/>
          </a:prstGeom>
          <a:noFill/>
          <a:ln/>
        </p:spPr>
        <p:txBody>
          <a:bodyPr wrap="none" lIns="0" tIns="0" rIns="0" bIns="0" rtlCol="0" anchor="t"/>
          <a:lstStyle/>
          <a:p>
            <a:pPr marL="0" indent="0" algn="l">
              <a:lnSpc>
                <a:spcPts val="1350"/>
              </a:lnSpc>
              <a:buNone/>
            </a:pPr>
            <a:r>
              <a:rPr lang="en-US" sz="1050" b="1" dirty="0">
                <a:solidFill>
                  <a:srgbClr val="000000"/>
                </a:solidFill>
                <a:latin typeface="Inter Bold" pitchFamily="34" charset="0"/>
                <a:ea typeface="Inter Bold" pitchFamily="34" charset="-122"/>
                <a:cs typeface="Inter Bold" pitchFamily="34" charset="-120"/>
              </a:rPr>
              <a:t>Standards &amp; Disclosure Non-Compliances</a:t>
            </a:r>
            <a:endParaRPr lang="en-US" sz="1050" dirty="0"/>
          </a:p>
        </p:txBody>
      </p:sp>
      <p:pic>
        <p:nvPicPr>
          <p:cNvPr id="17" name="Image 5"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54761" y="1992697"/>
            <a:ext cx="167432" cy="167432"/>
          </a:xfrm>
          <a:prstGeom prst="rect">
            <a:avLst/>
          </a:prstGeom>
        </p:spPr>
      </p:pic>
      <p:sp>
        <p:nvSpPr>
          <p:cNvPr id="18" name="Text 10"/>
          <p:cNvSpPr/>
          <p:nvPr/>
        </p:nvSpPr>
        <p:spPr>
          <a:xfrm>
            <a:off x="5075709" y="1987153"/>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Non-compliance with AS/Ind AS:</a:t>
            </a:r>
            <a:r>
              <a:rPr lang="en-US" sz="850" dirty="0">
                <a:solidFill>
                  <a:srgbClr val="272525"/>
                </a:solidFill>
                <a:latin typeface="Inter" pitchFamily="34" charset="0"/>
                <a:ea typeface="Inter" pitchFamily="34" charset="-122"/>
                <a:cs typeface="Inter" pitchFamily="34" charset="-120"/>
              </a:rPr>
              <a:t> Reporting no non-compliance under Section 143(3)(e) despite clear deviations from applicable accounting standards found during review.</a:t>
            </a:r>
            <a:endParaRPr lang="en-US" sz="850" dirty="0"/>
          </a:p>
        </p:txBody>
      </p:sp>
      <p:pic>
        <p:nvPicPr>
          <p:cNvPr id="19" name="Image 6"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54761" y="2702607"/>
            <a:ext cx="167432" cy="167432"/>
          </a:xfrm>
          <a:prstGeom prst="rect">
            <a:avLst/>
          </a:prstGeom>
        </p:spPr>
      </p:pic>
      <p:sp>
        <p:nvSpPr>
          <p:cNvPr id="20" name="Text 11"/>
          <p:cNvSpPr/>
          <p:nvPr/>
        </p:nvSpPr>
        <p:spPr>
          <a:xfrm>
            <a:off x="5075709" y="2697063"/>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Inadequate Related Party Disclosures:</a:t>
            </a:r>
            <a:r>
              <a:rPr lang="en-US" sz="850" dirty="0">
                <a:solidFill>
                  <a:srgbClr val="272525"/>
                </a:solidFill>
                <a:latin typeface="Inter" pitchFamily="34" charset="0"/>
                <a:ea typeface="Inter" pitchFamily="34" charset="-122"/>
                <a:cs typeface="Inter" pitchFamily="34" charset="-120"/>
              </a:rPr>
              <a:t> Failure to report non-compliance with AS 18 / Ind AS 24 where related party transactions were insufficiently disclosed.</a:t>
            </a:r>
            <a:endParaRPr lang="en-US" sz="850" dirty="0"/>
          </a:p>
        </p:txBody>
      </p:sp>
      <p:pic>
        <p:nvPicPr>
          <p:cNvPr id="21" name="Image 7"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54761" y="3412517"/>
            <a:ext cx="167432" cy="167432"/>
          </a:xfrm>
          <a:prstGeom prst="rect">
            <a:avLst/>
          </a:prstGeom>
        </p:spPr>
      </p:pic>
      <p:sp>
        <p:nvSpPr>
          <p:cNvPr id="22" name="Text 12"/>
          <p:cNvSpPr/>
          <p:nvPr/>
        </p:nvSpPr>
        <p:spPr>
          <a:xfrm>
            <a:off x="5075709" y="3406973"/>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Segment Reporting Omissions:</a:t>
            </a:r>
            <a:r>
              <a:rPr lang="en-US" sz="850" dirty="0">
                <a:solidFill>
                  <a:srgbClr val="272525"/>
                </a:solidFill>
                <a:latin typeface="Inter" pitchFamily="34" charset="0"/>
                <a:ea typeface="Inter" pitchFamily="34" charset="-122"/>
                <a:cs typeface="Inter" pitchFamily="34" charset="-120"/>
              </a:rPr>
              <a:t> Not qualifying the report where segment reporting disclosures were absent or incomplete for entities meeting the criteria.</a:t>
            </a:r>
            <a:endParaRPr lang="en-US" sz="850" dirty="0"/>
          </a:p>
        </p:txBody>
      </p:sp>
      <p:pic>
        <p:nvPicPr>
          <p:cNvPr id="23" name="Image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54761" y="4122427"/>
            <a:ext cx="167432" cy="167432"/>
          </a:xfrm>
          <a:prstGeom prst="rect">
            <a:avLst/>
          </a:prstGeom>
        </p:spPr>
      </p:pic>
      <p:sp>
        <p:nvSpPr>
          <p:cNvPr id="24" name="Text 13"/>
          <p:cNvSpPr/>
          <p:nvPr/>
        </p:nvSpPr>
        <p:spPr>
          <a:xfrm>
            <a:off x="5075709" y="4116884"/>
            <a:ext cx="3576935" cy="508992"/>
          </a:xfrm>
          <a:prstGeom prst="rect">
            <a:avLst/>
          </a:prstGeom>
          <a:noFill/>
          <a:ln/>
        </p:spPr>
        <p:txBody>
          <a:bodyPr wrap="square" lIns="0" tIns="0" rIns="0" bIns="0" rtlCol="0" anchor="t"/>
          <a:lstStyle/>
          <a:p>
            <a:pPr marL="0" indent="0" algn="l">
              <a:lnSpc>
                <a:spcPts val="1300"/>
              </a:lnSpc>
              <a:buNone/>
            </a:pPr>
            <a:r>
              <a:rPr lang="en-US" sz="850" b="1" dirty="0">
                <a:solidFill>
                  <a:srgbClr val="272525"/>
                </a:solidFill>
                <a:latin typeface="Inter" pitchFamily="34" charset="0"/>
                <a:ea typeface="Inter" pitchFamily="34" charset="-122"/>
                <a:cs typeface="Inter" pitchFamily="34" charset="-120"/>
              </a:rPr>
              <a:t>EOM/KAM Paragraphs:</a:t>
            </a:r>
            <a:r>
              <a:rPr lang="en-US" sz="850" dirty="0">
                <a:solidFill>
                  <a:srgbClr val="272525"/>
                </a:solidFill>
                <a:latin typeface="Inter" pitchFamily="34" charset="0"/>
                <a:ea typeface="Inter" pitchFamily="34" charset="-122"/>
                <a:cs typeface="Inter" pitchFamily="34" charset="-120"/>
              </a:rPr>
              <a:t> Including generic, copy-paste Emphasis of Matter or KAM paragraphs that lack entity-specific substance and context.</a:t>
            </a:r>
            <a:endParaRPr lang="en-US" sz="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496119" y="414561"/>
            <a:ext cx="1154906" cy="202704"/>
          </a:xfrm>
          <a:prstGeom prst="roundRect">
            <a:avLst>
              <a:gd name="adj" fmla="val 18506"/>
            </a:avLst>
          </a:prstGeom>
          <a:solidFill>
            <a:srgbClr val="DADBF1"/>
          </a:solidFill>
          <a:ln/>
        </p:spPr>
        <p:txBody>
          <a:bodyPr/>
          <a:lstStyle/>
          <a:p>
            <a:endParaRPr lang="en-IN"/>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091" y="471264"/>
            <a:ext cx="89297" cy="89297"/>
          </a:xfrm>
          <a:prstGeom prst="rect">
            <a:avLst/>
          </a:prstGeom>
        </p:spPr>
      </p:pic>
      <p:sp>
        <p:nvSpPr>
          <p:cNvPr id="4" name="Text 1"/>
          <p:cNvSpPr/>
          <p:nvPr/>
        </p:nvSpPr>
        <p:spPr>
          <a:xfrm>
            <a:off x="697037" y="448047"/>
            <a:ext cx="887016" cy="135731"/>
          </a:xfrm>
          <a:prstGeom prst="rect">
            <a:avLst/>
          </a:prstGeom>
          <a:noFill/>
          <a:ln/>
        </p:spPr>
        <p:txBody>
          <a:bodyPr wrap="none" lIns="0" tIns="0" rIns="0" bIns="0" rtlCol="0" anchor="t"/>
          <a:lstStyle/>
          <a:p>
            <a:pPr marL="0" indent="0" algn="l">
              <a:lnSpc>
                <a:spcPts val="1050"/>
              </a:lnSpc>
              <a:buNone/>
            </a:pPr>
            <a:r>
              <a:rPr lang="en-US" sz="700" dirty="0">
                <a:solidFill>
                  <a:srgbClr val="272525"/>
                </a:solidFill>
                <a:latin typeface="Inter" pitchFamily="34" charset="0"/>
                <a:ea typeface="Inter" pitchFamily="34" charset="-122"/>
                <a:cs typeface="Inter" pitchFamily="34" charset="-120"/>
              </a:rPr>
              <a:t>QRB OBSERVATIONS</a:t>
            </a:r>
            <a:endParaRPr lang="en-US" sz="700" dirty="0"/>
          </a:p>
        </p:txBody>
      </p:sp>
      <p:sp>
        <p:nvSpPr>
          <p:cNvPr id="5" name="Text 2"/>
          <p:cNvSpPr/>
          <p:nvPr/>
        </p:nvSpPr>
        <p:spPr>
          <a:xfrm>
            <a:off x="496119" y="657448"/>
            <a:ext cx="7577658" cy="348853"/>
          </a:xfrm>
          <a:prstGeom prst="rect">
            <a:avLst/>
          </a:prstGeom>
          <a:noFill/>
          <a:ln/>
        </p:spPr>
        <p:txBody>
          <a:bodyPr wrap="none" lIns="0" tIns="0" rIns="0" bIns="0" rtlCol="0" anchor="t"/>
          <a:lstStyle/>
          <a:p>
            <a:pPr marL="0" indent="0" algn="l">
              <a:lnSpc>
                <a:spcPts val="2700"/>
              </a:lnSpc>
              <a:buNone/>
            </a:pPr>
            <a:r>
              <a:rPr lang="en-US" sz="2150" b="1" dirty="0">
                <a:solidFill>
                  <a:srgbClr val="000000"/>
                </a:solidFill>
                <a:latin typeface="Inter Bold" pitchFamily="34" charset="0"/>
                <a:ea typeface="Inter Bold" pitchFamily="34" charset="-122"/>
                <a:cs typeface="Inter Bold" pitchFamily="34" charset="-120"/>
              </a:rPr>
              <a:t>Commonly Found Non-Compliances: QRB Observations</a:t>
            </a:r>
            <a:endParaRPr lang="en-US" sz="2150" dirty="0"/>
          </a:p>
        </p:txBody>
      </p:sp>
      <p:sp>
        <p:nvSpPr>
          <p:cNvPr id="6" name="Text 3"/>
          <p:cNvSpPr/>
          <p:nvPr/>
        </p:nvSpPr>
        <p:spPr>
          <a:xfrm>
            <a:off x="496119" y="1156990"/>
            <a:ext cx="8151763" cy="339328"/>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The </a:t>
            </a:r>
            <a:r>
              <a:rPr lang="en-US" sz="850" b="1" dirty="0">
                <a:solidFill>
                  <a:srgbClr val="272525"/>
                </a:solidFill>
                <a:latin typeface="Inter" pitchFamily="34" charset="0"/>
                <a:ea typeface="Inter" pitchFamily="34" charset="-122"/>
                <a:cs typeface="Inter" pitchFamily="34" charset="-120"/>
              </a:rPr>
              <a:t>Quality Review Board (QRB)</a:t>
            </a:r>
            <a:r>
              <a:rPr lang="en-US" sz="850" dirty="0">
                <a:solidFill>
                  <a:srgbClr val="272525"/>
                </a:solidFill>
                <a:latin typeface="Inter" pitchFamily="34" charset="0"/>
                <a:ea typeface="Inter" pitchFamily="34" charset="-122"/>
                <a:cs typeface="Inter" pitchFamily="34" charset="-120"/>
              </a:rPr>
              <a:t> evaluates the quality of audit services performed by audit firms by reviewing engagement files, working papers, and issued reports. The following non-compliances are most frequently observed during QRB reviews of statutory audit reports.</a:t>
            </a:r>
            <a:endParaRPr lang="en-US" sz="850" dirty="0"/>
          </a:p>
        </p:txBody>
      </p:sp>
      <p:sp>
        <p:nvSpPr>
          <p:cNvPr id="7" name="Shape 4"/>
          <p:cNvSpPr/>
          <p:nvPr/>
        </p:nvSpPr>
        <p:spPr>
          <a:xfrm>
            <a:off x="496119" y="1609353"/>
            <a:ext cx="4025652" cy="1146051"/>
          </a:xfrm>
          <a:prstGeom prst="roundRect">
            <a:avLst>
              <a:gd name="adj" fmla="val 4091"/>
            </a:avLst>
          </a:prstGeom>
          <a:solidFill>
            <a:srgbClr val="DADBF1"/>
          </a:solidFill>
          <a:ln w="4763">
            <a:solidFill>
              <a:srgbClr val="C0C1D7"/>
            </a:solidFill>
            <a:prstDash val="solid"/>
          </a:ln>
        </p:spPr>
        <p:txBody>
          <a:bodyPr/>
          <a:lstStyle/>
          <a:p>
            <a:endParaRPr lang="en-IN"/>
          </a:p>
        </p:txBody>
      </p:sp>
      <p:sp>
        <p:nvSpPr>
          <p:cNvPr id="8" name="Text 5"/>
          <p:cNvSpPr/>
          <p:nvPr/>
        </p:nvSpPr>
        <p:spPr>
          <a:xfrm>
            <a:off x="612502" y="1725737"/>
            <a:ext cx="2385268"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CARO 2020 Reporting Deficiencies</a:t>
            </a:r>
            <a:endParaRPr lang="en-US" sz="1050" dirty="0"/>
          </a:p>
        </p:txBody>
      </p:sp>
      <p:sp>
        <p:nvSpPr>
          <p:cNvPr id="9" name="Text 6"/>
          <p:cNvSpPr/>
          <p:nvPr/>
        </p:nvSpPr>
        <p:spPr>
          <a:xfrm>
            <a:off x="612502" y="1960364"/>
            <a:ext cx="3792885" cy="678656"/>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Blanket positive responses given for CARO clauses (e.g., fraud, undisclosed income, wilful defaulter status) without supporting audit procedures or evidence in working papers. Non-reporting of instances that warranted adverse responses.</a:t>
            </a:r>
            <a:endParaRPr lang="en-US" sz="850" dirty="0"/>
          </a:p>
        </p:txBody>
      </p:sp>
      <p:sp>
        <p:nvSpPr>
          <p:cNvPr id="10" name="Shape 7"/>
          <p:cNvSpPr/>
          <p:nvPr/>
        </p:nvSpPr>
        <p:spPr>
          <a:xfrm>
            <a:off x="4622229" y="1609353"/>
            <a:ext cx="4025652" cy="1146051"/>
          </a:xfrm>
          <a:prstGeom prst="roundRect">
            <a:avLst>
              <a:gd name="adj" fmla="val 4091"/>
            </a:avLst>
          </a:prstGeom>
          <a:solidFill>
            <a:srgbClr val="DADBF1"/>
          </a:solidFill>
          <a:ln w="4763">
            <a:solidFill>
              <a:srgbClr val="C0C1D7"/>
            </a:solidFill>
            <a:prstDash val="solid"/>
          </a:ln>
        </p:spPr>
        <p:txBody>
          <a:bodyPr/>
          <a:lstStyle/>
          <a:p>
            <a:endParaRPr lang="en-IN"/>
          </a:p>
        </p:txBody>
      </p:sp>
      <p:sp>
        <p:nvSpPr>
          <p:cNvPr id="11" name="Text 8"/>
          <p:cNvSpPr/>
          <p:nvPr/>
        </p:nvSpPr>
        <p:spPr>
          <a:xfrm>
            <a:off x="4738613" y="1725737"/>
            <a:ext cx="1746647"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KAM Quality &amp; Substance</a:t>
            </a:r>
            <a:endParaRPr lang="en-US" sz="1050" dirty="0"/>
          </a:p>
        </p:txBody>
      </p:sp>
      <p:sp>
        <p:nvSpPr>
          <p:cNvPr id="12" name="Text 9"/>
          <p:cNvSpPr/>
          <p:nvPr/>
        </p:nvSpPr>
        <p:spPr>
          <a:xfrm>
            <a:off x="4738613" y="1960364"/>
            <a:ext cx="3792885" cy="508992"/>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Key Audit Matters found to be generic, non-entity-specific, and lacking in description of auditor's response. Audit procedures described in KAMs not reflected in the working paper documentation.</a:t>
            </a:r>
            <a:endParaRPr lang="en-US" sz="850" dirty="0"/>
          </a:p>
        </p:txBody>
      </p:sp>
      <p:sp>
        <p:nvSpPr>
          <p:cNvPr id="13" name="Shape 10"/>
          <p:cNvSpPr/>
          <p:nvPr/>
        </p:nvSpPr>
        <p:spPr>
          <a:xfrm>
            <a:off x="496119" y="2855863"/>
            <a:ext cx="4025652" cy="1146051"/>
          </a:xfrm>
          <a:prstGeom prst="roundRect">
            <a:avLst>
              <a:gd name="adj" fmla="val 4091"/>
            </a:avLst>
          </a:prstGeom>
          <a:solidFill>
            <a:srgbClr val="DADBF1"/>
          </a:solidFill>
          <a:ln w="4763">
            <a:solidFill>
              <a:srgbClr val="C0C1D7"/>
            </a:solidFill>
            <a:prstDash val="solid"/>
          </a:ln>
        </p:spPr>
        <p:txBody>
          <a:bodyPr/>
          <a:lstStyle/>
          <a:p>
            <a:endParaRPr lang="en-IN"/>
          </a:p>
        </p:txBody>
      </p:sp>
      <p:sp>
        <p:nvSpPr>
          <p:cNvPr id="14" name="Text 11"/>
          <p:cNvSpPr/>
          <p:nvPr/>
        </p:nvSpPr>
        <p:spPr>
          <a:xfrm>
            <a:off x="612502" y="2972246"/>
            <a:ext cx="2897535"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Independence &amp; Rotation Non-Compliance</a:t>
            </a:r>
            <a:endParaRPr lang="en-US" sz="1050" dirty="0"/>
          </a:p>
        </p:txBody>
      </p:sp>
      <p:sp>
        <p:nvSpPr>
          <p:cNvPr id="15" name="Text 12"/>
          <p:cNvSpPr/>
          <p:nvPr/>
        </p:nvSpPr>
        <p:spPr>
          <a:xfrm>
            <a:off x="612502" y="3206874"/>
            <a:ext cx="3792885" cy="508992"/>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Reports issued without proper declaration of independence. Failure to comply with auditor rotation norms under Section 139 or non-disclosure of related party relationships with the auditee entity.</a:t>
            </a:r>
            <a:endParaRPr lang="en-US" sz="850" dirty="0"/>
          </a:p>
        </p:txBody>
      </p:sp>
      <p:sp>
        <p:nvSpPr>
          <p:cNvPr id="16" name="Shape 13"/>
          <p:cNvSpPr/>
          <p:nvPr/>
        </p:nvSpPr>
        <p:spPr>
          <a:xfrm>
            <a:off x="4622229" y="2855863"/>
            <a:ext cx="4025652" cy="1146051"/>
          </a:xfrm>
          <a:prstGeom prst="roundRect">
            <a:avLst>
              <a:gd name="adj" fmla="val 4091"/>
            </a:avLst>
          </a:prstGeom>
          <a:solidFill>
            <a:srgbClr val="DADBF1"/>
          </a:solidFill>
          <a:ln w="4763">
            <a:solidFill>
              <a:srgbClr val="C0C1D7"/>
            </a:solidFill>
            <a:prstDash val="solid"/>
          </a:ln>
        </p:spPr>
        <p:txBody>
          <a:bodyPr/>
          <a:lstStyle/>
          <a:p>
            <a:endParaRPr lang="en-IN"/>
          </a:p>
        </p:txBody>
      </p:sp>
      <p:sp>
        <p:nvSpPr>
          <p:cNvPr id="17" name="Text 14"/>
          <p:cNvSpPr/>
          <p:nvPr/>
        </p:nvSpPr>
        <p:spPr>
          <a:xfrm>
            <a:off x="4738613" y="2972246"/>
            <a:ext cx="2487067" cy="174352"/>
          </a:xfrm>
          <a:prstGeom prst="rect">
            <a:avLst/>
          </a:prstGeom>
          <a:noFill/>
          <a:ln/>
        </p:spPr>
        <p:txBody>
          <a:bodyPr wrap="none" lIns="0" tIns="0" rIns="0" bIns="0" rtlCol="0" anchor="t"/>
          <a:lstStyle/>
          <a:p>
            <a:pPr marL="0" indent="0" algn="l">
              <a:lnSpc>
                <a:spcPts val="1350"/>
              </a:lnSpc>
              <a:buNone/>
            </a:pPr>
            <a:r>
              <a:rPr lang="en-US" sz="1050" b="1" dirty="0">
                <a:solidFill>
                  <a:srgbClr val="272525"/>
                </a:solidFill>
                <a:latin typeface="Inter Bold" pitchFamily="34" charset="0"/>
                <a:ea typeface="Inter Bold" pitchFamily="34" charset="-122"/>
                <a:cs typeface="Inter Bold" pitchFamily="34" charset="-120"/>
              </a:rPr>
              <a:t>Inadequate SA Compliance in Report</a:t>
            </a:r>
            <a:endParaRPr lang="en-US" sz="1050" dirty="0"/>
          </a:p>
        </p:txBody>
      </p:sp>
      <p:sp>
        <p:nvSpPr>
          <p:cNvPr id="18" name="Text 15"/>
          <p:cNvSpPr/>
          <p:nvPr/>
        </p:nvSpPr>
        <p:spPr>
          <a:xfrm>
            <a:off x="4738613" y="3206874"/>
            <a:ext cx="3792885" cy="678656"/>
          </a:xfrm>
          <a:prstGeom prst="rect">
            <a:avLst/>
          </a:prstGeom>
          <a:noFill/>
          <a:ln/>
        </p:spPr>
        <p:txBody>
          <a:bodyPr wrap="square" lIns="0" tIns="0" rIns="0" bIns="0" rtlCol="0" anchor="t"/>
          <a:lstStyle/>
          <a:p>
            <a:pPr marL="0" indent="0" algn="l">
              <a:lnSpc>
                <a:spcPts val="1300"/>
              </a:lnSpc>
              <a:buNone/>
            </a:pPr>
            <a:r>
              <a:rPr lang="en-US" sz="850" dirty="0">
                <a:solidFill>
                  <a:srgbClr val="272525"/>
                </a:solidFill>
                <a:latin typeface="Inter" pitchFamily="34" charset="0"/>
                <a:ea typeface="Inter" pitchFamily="34" charset="-122"/>
                <a:cs typeface="Inter" pitchFamily="34" charset="-120"/>
              </a:rPr>
              <a:t>Reports not conforming to the prescribed format of SA 700 (Revised), SA 705, SA 706. Missing paragraphs for Responsibilities of Management, Auditor's Responsibilities, or incorrect structuring of the Basis for Opinion section.</a:t>
            </a:r>
            <a:endParaRPr lang="en-US" sz="850" dirty="0"/>
          </a:p>
        </p:txBody>
      </p:sp>
      <p:sp>
        <p:nvSpPr>
          <p:cNvPr id="19" name="Shape 16"/>
          <p:cNvSpPr/>
          <p:nvPr/>
        </p:nvSpPr>
        <p:spPr>
          <a:xfrm>
            <a:off x="496119" y="4114949"/>
            <a:ext cx="8151763" cy="613916"/>
          </a:xfrm>
          <a:prstGeom prst="roundRect">
            <a:avLst>
              <a:gd name="adj" fmla="val 7638"/>
            </a:avLst>
          </a:prstGeom>
          <a:solidFill>
            <a:srgbClr val="FCF2B5"/>
          </a:solidFill>
          <a:ln/>
        </p:spPr>
        <p:txBody>
          <a:bodyPr/>
          <a:lstStyle/>
          <a:p>
            <a:endParaRPr lang="en-IN"/>
          </a:p>
        </p:txBody>
      </p:sp>
      <p:pic>
        <p:nvPicPr>
          <p:cNvPr id="20" name="Image 1" descr="preencoded.png"/>
          <p:cNvPicPr>
            <a:picLocks noChangeAspect="1"/>
          </p:cNvPicPr>
          <p:nvPr/>
        </p:nvPicPr>
        <p:blipFill>
          <a:blip r:embed="rId5"/>
          <a:stretch>
            <a:fillRect/>
          </a:stretch>
        </p:blipFill>
        <p:spPr>
          <a:xfrm>
            <a:off x="607740" y="4280595"/>
            <a:ext cx="139526" cy="111621"/>
          </a:xfrm>
          <a:prstGeom prst="rect">
            <a:avLst/>
          </a:prstGeom>
        </p:spPr>
      </p:pic>
      <p:sp>
        <p:nvSpPr>
          <p:cNvPr id="21" name="Text 17"/>
          <p:cNvSpPr/>
          <p:nvPr/>
        </p:nvSpPr>
        <p:spPr>
          <a:xfrm>
            <a:off x="858887" y="4243313"/>
            <a:ext cx="7677373" cy="339328"/>
          </a:xfrm>
          <a:prstGeom prst="rect">
            <a:avLst/>
          </a:prstGeom>
          <a:noFill/>
          <a:ln/>
        </p:spPr>
        <p:txBody>
          <a:bodyPr wrap="square" lIns="0" tIns="0" rIns="0" bIns="0" rtlCol="0" anchor="t"/>
          <a:lstStyle/>
          <a:p>
            <a:pPr marL="0" indent="0" algn="l">
              <a:lnSpc>
                <a:spcPts val="1300"/>
              </a:lnSpc>
              <a:buNone/>
            </a:pPr>
            <a:r>
              <a:rPr lang="en-US" sz="850" dirty="0">
                <a:solidFill>
                  <a:srgbClr val="000000"/>
                </a:solidFill>
                <a:latin typeface="Inter" pitchFamily="34" charset="0"/>
                <a:ea typeface="Inter" pitchFamily="34" charset="-122"/>
                <a:cs typeface="Inter" pitchFamily="34" charset="-120"/>
              </a:rPr>
              <a:t>QRB has repeatedly emphasized that deficiencies in audit reports often trace back to insufficient audit planning, inadequate documentation, and lack of professional skepticism — not merely drafting errors.</a:t>
            </a:r>
            <a:endParaRPr lang="en-US" sz="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1841</Words>
  <Application>Microsoft Office PowerPoint</Application>
  <PresentationFormat>On-screen Show (16:9)</PresentationFormat>
  <Paragraphs>154</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Inter Bold</vt:lpstr>
      <vt:lpstr>Arial</vt:lpstr>
      <vt:lpstr>Inter Light</vt:lpstr>
      <vt:lpstr>Inter</vt:lpstr>
      <vt:lpstr>Wingdings</vt:lpstr>
      <vt:lpstr>Source Sans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Amit Hundia</dc:creator>
  <cp:lastModifiedBy>Amit Hundia</cp:lastModifiedBy>
  <cp:revision>20</cp:revision>
  <dcterms:created xsi:type="dcterms:W3CDTF">2026-05-07T19:38:12Z</dcterms:created>
  <dcterms:modified xsi:type="dcterms:W3CDTF">2026-05-08T04:46:54Z</dcterms:modified>
</cp:coreProperties>
</file>