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0" r:id="rId1"/>
  </p:sldMasterIdLst>
  <p:notesMasterIdLst>
    <p:notesMasterId r:id="rId51"/>
  </p:notesMasterIdLst>
  <p:handoutMasterIdLst>
    <p:handoutMasterId r:id="rId52"/>
  </p:handoutMasterIdLst>
  <p:sldIdLst>
    <p:sldId id="481" r:id="rId2"/>
    <p:sldId id="482" r:id="rId3"/>
    <p:sldId id="483" r:id="rId4"/>
    <p:sldId id="477" r:id="rId5"/>
    <p:sldId id="487" r:id="rId6"/>
    <p:sldId id="488" r:id="rId7"/>
    <p:sldId id="489" r:id="rId8"/>
    <p:sldId id="490" r:id="rId9"/>
    <p:sldId id="491" r:id="rId10"/>
    <p:sldId id="492" r:id="rId11"/>
    <p:sldId id="493" r:id="rId12"/>
    <p:sldId id="494" r:id="rId13"/>
    <p:sldId id="495" r:id="rId14"/>
    <p:sldId id="499" r:id="rId15"/>
    <p:sldId id="500" r:id="rId16"/>
    <p:sldId id="501" r:id="rId17"/>
    <p:sldId id="502" r:id="rId18"/>
    <p:sldId id="503" r:id="rId19"/>
    <p:sldId id="485" r:id="rId20"/>
    <p:sldId id="476" r:id="rId21"/>
    <p:sldId id="424" r:id="rId22"/>
    <p:sldId id="425" r:id="rId23"/>
    <p:sldId id="428" r:id="rId24"/>
    <p:sldId id="431" r:id="rId25"/>
    <p:sldId id="432" r:id="rId26"/>
    <p:sldId id="438" r:id="rId27"/>
    <p:sldId id="439" r:id="rId28"/>
    <p:sldId id="440" r:id="rId29"/>
    <p:sldId id="441" r:id="rId30"/>
    <p:sldId id="442" r:id="rId31"/>
    <p:sldId id="443" r:id="rId32"/>
    <p:sldId id="447" r:id="rId33"/>
    <p:sldId id="450" r:id="rId34"/>
    <p:sldId id="451" r:id="rId35"/>
    <p:sldId id="456" r:id="rId36"/>
    <p:sldId id="457" r:id="rId37"/>
    <p:sldId id="459" r:id="rId38"/>
    <p:sldId id="461" r:id="rId39"/>
    <p:sldId id="462" r:id="rId40"/>
    <p:sldId id="463" r:id="rId41"/>
    <p:sldId id="464" r:id="rId42"/>
    <p:sldId id="466" r:id="rId43"/>
    <p:sldId id="467" r:id="rId44"/>
    <p:sldId id="468" r:id="rId45"/>
    <p:sldId id="469" r:id="rId46"/>
    <p:sldId id="472" r:id="rId47"/>
    <p:sldId id="473" r:id="rId48"/>
    <p:sldId id="479" r:id="rId49"/>
    <p:sldId id="480" r:id="rId50"/>
  </p:sldIdLst>
  <p:sldSz cx="12192000" cy="6858000"/>
  <p:notesSz cx="6950075" cy="9236075"/>
  <p:embeddedFontLst>
    <p:embeddedFont>
      <p:font typeface="Calibri" panose="020F0502020204030204" pitchFamily="34" charset="0"/>
      <p:regular r:id="rId53"/>
      <p:bold r:id="rId54"/>
      <p:italic r:id="rId55"/>
      <p:boldItalic r:id="rId56"/>
    </p:embeddedFont>
    <p:embeddedFont>
      <p:font typeface="Palatino Linotype" panose="02040502050505030304" pitchFamily="18" charset="0"/>
      <p:regular r:id="rId57"/>
      <p:bold r:id="rId58"/>
      <p:italic r:id="rId59"/>
      <p:boldItalic r:id="rId60"/>
    </p:embeddedFont>
    <p:embeddedFont>
      <p:font typeface="Book Antiqua" panose="02040602050305030304" pitchFamily="18" charset="0"/>
      <p:regular r:id="rId61"/>
      <p:bold r:id="rId62"/>
      <p:italic r:id="rId63"/>
      <p:boldItalic r:id="rId64"/>
    </p:embeddedFont>
  </p:embeddedFont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mn-ea"/>
        <a:cs typeface="+mn-cs"/>
        <a:sym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mn-ea"/>
        <a:cs typeface="+mn-cs"/>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guide id="3" orient="horz" pos="2909">
          <p15:clr>
            <a:srgbClr val="A4A3A4"/>
          </p15:clr>
        </p15:guide>
        <p15:guide id="4"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E6E6E6"/>
    <a:srgbClr val="CFCFC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60"/>
  </p:normalViewPr>
  <p:slideViewPr>
    <p:cSldViewPr snapToGrid="0" showGuides="1">
      <p:cViewPr varScale="1">
        <p:scale>
          <a:sx n="77" d="100"/>
          <a:sy n="77" d="100"/>
        </p:scale>
        <p:origin x="176" y="5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3654"/>
    </p:cViewPr>
  </p:sorterViewPr>
  <p:notesViewPr>
    <p:cSldViewPr snapToGrid="0">
      <p:cViewPr varScale="1">
        <p:scale>
          <a:sx n="62" d="100"/>
          <a:sy n="62" d="100"/>
        </p:scale>
        <p:origin x="-3342" y="-78"/>
      </p:cViewPr>
      <p:guideLst>
        <p:guide orient="horz" pos="3107"/>
        <p:guide pos="2121"/>
        <p:guide orient="horz" pos="2909"/>
        <p:guide pos="218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0465A-DF1B-4581-BFCD-131116AC2FFE}"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90508B18-8E65-4C35-89D2-A4D8DFDA5586}">
      <dgm:prSet/>
      <dgm:spPr/>
      <dgm:t>
        <a:bodyPr/>
        <a:lstStyle/>
        <a:p>
          <a:pPr rtl="0"/>
          <a:r>
            <a:rPr lang="en-US" smtClean="0"/>
            <a:t>Focus on practical failures</a:t>
          </a:r>
          <a:endParaRPr lang="en-US"/>
        </a:p>
      </dgm:t>
    </dgm:pt>
    <dgm:pt modelId="{D18B2E7D-F565-4C75-B16C-9F3C581B16DE}" type="parTrans" cxnId="{1610F09C-EA51-4697-A039-0B108EDE769D}">
      <dgm:prSet/>
      <dgm:spPr/>
      <dgm:t>
        <a:bodyPr/>
        <a:lstStyle/>
        <a:p>
          <a:endParaRPr lang="en-US"/>
        </a:p>
      </dgm:t>
    </dgm:pt>
    <dgm:pt modelId="{8B38E4A7-1541-4E8C-870B-281EC3BBE558}" type="sibTrans" cxnId="{1610F09C-EA51-4697-A039-0B108EDE769D}">
      <dgm:prSet/>
      <dgm:spPr/>
      <dgm:t>
        <a:bodyPr/>
        <a:lstStyle/>
        <a:p>
          <a:endParaRPr lang="en-US"/>
        </a:p>
      </dgm:t>
    </dgm:pt>
    <dgm:pt modelId="{8855B46A-D946-4AFC-989B-4AB63315DE51}">
      <dgm:prSet/>
      <dgm:spPr/>
      <dgm:t>
        <a:bodyPr/>
        <a:lstStyle/>
        <a:p>
          <a:pPr rtl="0"/>
          <a:r>
            <a:rPr lang="en-US" smtClean="0"/>
            <a:t>Identify high-risk areas</a:t>
          </a:r>
          <a:endParaRPr lang="en-US"/>
        </a:p>
      </dgm:t>
    </dgm:pt>
    <dgm:pt modelId="{7A78F67F-03F6-46A7-85AC-3B064EB65B84}" type="parTrans" cxnId="{23A3D6CF-1735-4AF3-A946-1FB395693B74}">
      <dgm:prSet/>
      <dgm:spPr/>
      <dgm:t>
        <a:bodyPr/>
        <a:lstStyle/>
        <a:p>
          <a:endParaRPr lang="en-US"/>
        </a:p>
      </dgm:t>
    </dgm:pt>
    <dgm:pt modelId="{A0E6772C-7EE9-4639-BB5D-AA7770BE6787}" type="sibTrans" cxnId="{23A3D6CF-1735-4AF3-A946-1FB395693B74}">
      <dgm:prSet/>
      <dgm:spPr/>
      <dgm:t>
        <a:bodyPr/>
        <a:lstStyle/>
        <a:p>
          <a:endParaRPr lang="en-US"/>
        </a:p>
      </dgm:t>
    </dgm:pt>
    <dgm:pt modelId="{6D9B70CA-6783-4C3C-8A67-8CE3F798707B}">
      <dgm:prSet/>
      <dgm:spPr/>
      <dgm:t>
        <a:bodyPr/>
        <a:lstStyle/>
        <a:p>
          <a:pPr rtl="0"/>
          <a:r>
            <a:rPr lang="en-US" smtClean="0"/>
            <a:t>Improve audit quality</a:t>
          </a:r>
          <a:endParaRPr lang="en-US"/>
        </a:p>
      </dgm:t>
    </dgm:pt>
    <dgm:pt modelId="{827E01EE-C951-47AC-BB72-25EA3507FE6A}" type="parTrans" cxnId="{946C2122-3A94-4C07-9FE0-406CCB14B4EC}">
      <dgm:prSet/>
      <dgm:spPr/>
      <dgm:t>
        <a:bodyPr/>
        <a:lstStyle/>
        <a:p>
          <a:endParaRPr lang="en-US"/>
        </a:p>
      </dgm:t>
    </dgm:pt>
    <dgm:pt modelId="{C932F7DF-3FDA-4D77-A343-490FAACB1C07}" type="sibTrans" cxnId="{946C2122-3A94-4C07-9FE0-406CCB14B4EC}">
      <dgm:prSet/>
      <dgm:spPr/>
      <dgm:t>
        <a:bodyPr/>
        <a:lstStyle/>
        <a:p>
          <a:endParaRPr lang="en-US"/>
        </a:p>
      </dgm:t>
    </dgm:pt>
    <dgm:pt modelId="{83F21405-6DD6-4F55-94DF-F40261959FC6}" type="pres">
      <dgm:prSet presAssocID="{6B20465A-DF1B-4581-BFCD-131116AC2FFE}" presName="hierChild1" presStyleCnt="0">
        <dgm:presLayoutVars>
          <dgm:orgChart val="1"/>
          <dgm:chPref val="1"/>
          <dgm:dir/>
          <dgm:animOne val="branch"/>
          <dgm:animLvl val="lvl"/>
          <dgm:resizeHandles/>
        </dgm:presLayoutVars>
      </dgm:prSet>
      <dgm:spPr/>
      <dgm:t>
        <a:bodyPr/>
        <a:lstStyle/>
        <a:p>
          <a:endParaRPr lang="en-US"/>
        </a:p>
      </dgm:t>
    </dgm:pt>
    <dgm:pt modelId="{63A6C436-8DD8-44C7-9DDC-BDC0BB1C1E99}" type="pres">
      <dgm:prSet presAssocID="{90508B18-8E65-4C35-89D2-A4D8DFDA5586}" presName="hierRoot1" presStyleCnt="0">
        <dgm:presLayoutVars>
          <dgm:hierBranch val="init"/>
        </dgm:presLayoutVars>
      </dgm:prSet>
      <dgm:spPr/>
    </dgm:pt>
    <dgm:pt modelId="{DAD20408-64AE-4325-B5D4-80CA1CF90452}" type="pres">
      <dgm:prSet presAssocID="{90508B18-8E65-4C35-89D2-A4D8DFDA5586}" presName="rootComposite1" presStyleCnt="0"/>
      <dgm:spPr/>
    </dgm:pt>
    <dgm:pt modelId="{F0470106-0AE3-4D27-A6FB-9A5FF027DA8E}" type="pres">
      <dgm:prSet presAssocID="{90508B18-8E65-4C35-89D2-A4D8DFDA5586}" presName="rootText1" presStyleLbl="node0" presStyleIdx="0" presStyleCnt="3">
        <dgm:presLayoutVars>
          <dgm:chPref val="3"/>
        </dgm:presLayoutVars>
      </dgm:prSet>
      <dgm:spPr/>
      <dgm:t>
        <a:bodyPr/>
        <a:lstStyle/>
        <a:p>
          <a:endParaRPr lang="en-US"/>
        </a:p>
      </dgm:t>
    </dgm:pt>
    <dgm:pt modelId="{D101A063-C4EE-4DA8-B226-7937FC23D738}" type="pres">
      <dgm:prSet presAssocID="{90508B18-8E65-4C35-89D2-A4D8DFDA5586}" presName="rootConnector1" presStyleLbl="node1" presStyleIdx="0" presStyleCnt="0"/>
      <dgm:spPr/>
      <dgm:t>
        <a:bodyPr/>
        <a:lstStyle/>
        <a:p>
          <a:endParaRPr lang="en-US"/>
        </a:p>
      </dgm:t>
    </dgm:pt>
    <dgm:pt modelId="{60E45B1A-8575-41B9-8796-C42F1017ACDC}" type="pres">
      <dgm:prSet presAssocID="{90508B18-8E65-4C35-89D2-A4D8DFDA5586}" presName="hierChild2" presStyleCnt="0"/>
      <dgm:spPr/>
    </dgm:pt>
    <dgm:pt modelId="{89F1DDD6-72E8-4745-B40B-051DBF371D88}" type="pres">
      <dgm:prSet presAssocID="{90508B18-8E65-4C35-89D2-A4D8DFDA5586}" presName="hierChild3" presStyleCnt="0"/>
      <dgm:spPr/>
    </dgm:pt>
    <dgm:pt modelId="{3FAEFBC4-B8AC-4F72-A461-6FB6BEE9814A}" type="pres">
      <dgm:prSet presAssocID="{8855B46A-D946-4AFC-989B-4AB63315DE51}" presName="hierRoot1" presStyleCnt="0">
        <dgm:presLayoutVars>
          <dgm:hierBranch val="init"/>
        </dgm:presLayoutVars>
      </dgm:prSet>
      <dgm:spPr/>
    </dgm:pt>
    <dgm:pt modelId="{C92141B4-775A-4867-8BAA-CFED9014416E}" type="pres">
      <dgm:prSet presAssocID="{8855B46A-D946-4AFC-989B-4AB63315DE51}" presName="rootComposite1" presStyleCnt="0"/>
      <dgm:spPr/>
    </dgm:pt>
    <dgm:pt modelId="{85D43253-44F2-4D1A-BF5C-718F4448AC4A}" type="pres">
      <dgm:prSet presAssocID="{8855B46A-D946-4AFC-989B-4AB63315DE51}" presName="rootText1" presStyleLbl="node0" presStyleIdx="1" presStyleCnt="3">
        <dgm:presLayoutVars>
          <dgm:chPref val="3"/>
        </dgm:presLayoutVars>
      </dgm:prSet>
      <dgm:spPr/>
      <dgm:t>
        <a:bodyPr/>
        <a:lstStyle/>
        <a:p>
          <a:endParaRPr lang="en-US"/>
        </a:p>
      </dgm:t>
    </dgm:pt>
    <dgm:pt modelId="{9273AFBE-5957-4507-8F39-D8BF1A242A9A}" type="pres">
      <dgm:prSet presAssocID="{8855B46A-D946-4AFC-989B-4AB63315DE51}" presName="rootConnector1" presStyleLbl="node1" presStyleIdx="0" presStyleCnt="0"/>
      <dgm:spPr/>
      <dgm:t>
        <a:bodyPr/>
        <a:lstStyle/>
        <a:p>
          <a:endParaRPr lang="en-US"/>
        </a:p>
      </dgm:t>
    </dgm:pt>
    <dgm:pt modelId="{FE963C36-1AE1-4B16-B51B-ED16018FB77D}" type="pres">
      <dgm:prSet presAssocID="{8855B46A-D946-4AFC-989B-4AB63315DE51}" presName="hierChild2" presStyleCnt="0"/>
      <dgm:spPr/>
    </dgm:pt>
    <dgm:pt modelId="{15D4A911-81DD-4257-873A-E199E87E2083}" type="pres">
      <dgm:prSet presAssocID="{8855B46A-D946-4AFC-989B-4AB63315DE51}" presName="hierChild3" presStyleCnt="0"/>
      <dgm:spPr/>
    </dgm:pt>
    <dgm:pt modelId="{6740582B-1561-4EE1-865F-6C21E3DBAA4B}" type="pres">
      <dgm:prSet presAssocID="{6D9B70CA-6783-4C3C-8A67-8CE3F798707B}" presName="hierRoot1" presStyleCnt="0">
        <dgm:presLayoutVars>
          <dgm:hierBranch val="init"/>
        </dgm:presLayoutVars>
      </dgm:prSet>
      <dgm:spPr/>
    </dgm:pt>
    <dgm:pt modelId="{BB3F338D-EAFE-4A76-9A8D-0D482703A679}" type="pres">
      <dgm:prSet presAssocID="{6D9B70CA-6783-4C3C-8A67-8CE3F798707B}" presName="rootComposite1" presStyleCnt="0"/>
      <dgm:spPr/>
    </dgm:pt>
    <dgm:pt modelId="{9144B305-7E51-44FA-8B71-14000A555DA5}" type="pres">
      <dgm:prSet presAssocID="{6D9B70CA-6783-4C3C-8A67-8CE3F798707B}" presName="rootText1" presStyleLbl="node0" presStyleIdx="2" presStyleCnt="3">
        <dgm:presLayoutVars>
          <dgm:chPref val="3"/>
        </dgm:presLayoutVars>
      </dgm:prSet>
      <dgm:spPr/>
      <dgm:t>
        <a:bodyPr/>
        <a:lstStyle/>
        <a:p>
          <a:endParaRPr lang="en-US"/>
        </a:p>
      </dgm:t>
    </dgm:pt>
    <dgm:pt modelId="{1FA4CDE3-D300-4741-A81A-7942ED1BB520}" type="pres">
      <dgm:prSet presAssocID="{6D9B70CA-6783-4C3C-8A67-8CE3F798707B}" presName="rootConnector1" presStyleLbl="node1" presStyleIdx="0" presStyleCnt="0"/>
      <dgm:spPr/>
      <dgm:t>
        <a:bodyPr/>
        <a:lstStyle/>
        <a:p>
          <a:endParaRPr lang="en-US"/>
        </a:p>
      </dgm:t>
    </dgm:pt>
    <dgm:pt modelId="{3DD94F43-8E66-4070-856C-49E670D1B0FB}" type="pres">
      <dgm:prSet presAssocID="{6D9B70CA-6783-4C3C-8A67-8CE3F798707B}" presName="hierChild2" presStyleCnt="0"/>
      <dgm:spPr/>
    </dgm:pt>
    <dgm:pt modelId="{EDAE5026-9642-4BF7-9E05-9338C627FA64}" type="pres">
      <dgm:prSet presAssocID="{6D9B70CA-6783-4C3C-8A67-8CE3F798707B}" presName="hierChild3" presStyleCnt="0"/>
      <dgm:spPr/>
    </dgm:pt>
  </dgm:ptLst>
  <dgm:cxnLst>
    <dgm:cxn modelId="{3044F596-D570-469C-B962-4BAB6970A2EB}" type="presOf" srcId="{90508B18-8E65-4C35-89D2-A4D8DFDA5586}" destId="{F0470106-0AE3-4D27-A6FB-9A5FF027DA8E}" srcOrd="0" destOrd="0" presId="urn:microsoft.com/office/officeart/2005/8/layout/orgChart1"/>
    <dgm:cxn modelId="{23A3D6CF-1735-4AF3-A946-1FB395693B74}" srcId="{6B20465A-DF1B-4581-BFCD-131116AC2FFE}" destId="{8855B46A-D946-4AFC-989B-4AB63315DE51}" srcOrd="1" destOrd="0" parTransId="{7A78F67F-03F6-46A7-85AC-3B064EB65B84}" sibTransId="{A0E6772C-7EE9-4639-BB5D-AA7770BE6787}"/>
    <dgm:cxn modelId="{0E7D8B01-E3A5-4C28-8533-C60149000930}" type="presOf" srcId="{8855B46A-D946-4AFC-989B-4AB63315DE51}" destId="{85D43253-44F2-4D1A-BF5C-718F4448AC4A}" srcOrd="0" destOrd="0" presId="urn:microsoft.com/office/officeart/2005/8/layout/orgChart1"/>
    <dgm:cxn modelId="{903B2AD1-102D-430A-A27D-F0DEE3CB47D3}" type="presOf" srcId="{6B20465A-DF1B-4581-BFCD-131116AC2FFE}" destId="{83F21405-6DD6-4F55-94DF-F40261959FC6}" srcOrd="0" destOrd="0" presId="urn:microsoft.com/office/officeart/2005/8/layout/orgChart1"/>
    <dgm:cxn modelId="{85F049C3-501A-439F-963F-C62069BE2A15}" type="presOf" srcId="{90508B18-8E65-4C35-89D2-A4D8DFDA5586}" destId="{D101A063-C4EE-4DA8-B226-7937FC23D738}" srcOrd="1" destOrd="0" presId="urn:microsoft.com/office/officeart/2005/8/layout/orgChart1"/>
    <dgm:cxn modelId="{F643F5F3-A829-41F6-9A73-4AF4A874161B}" type="presOf" srcId="{8855B46A-D946-4AFC-989B-4AB63315DE51}" destId="{9273AFBE-5957-4507-8F39-D8BF1A242A9A}" srcOrd="1" destOrd="0" presId="urn:microsoft.com/office/officeart/2005/8/layout/orgChart1"/>
    <dgm:cxn modelId="{946C2122-3A94-4C07-9FE0-406CCB14B4EC}" srcId="{6B20465A-DF1B-4581-BFCD-131116AC2FFE}" destId="{6D9B70CA-6783-4C3C-8A67-8CE3F798707B}" srcOrd="2" destOrd="0" parTransId="{827E01EE-C951-47AC-BB72-25EA3507FE6A}" sibTransId="{C932F7DF-3FDA-4D77-A343-490FAACB1C07}"/>
    <dgm:cxn modelId="{84352BC0-DA16-46B9-A4CD-DF8F62ABFCD7}" type="presOf" srcId="{6D9B70CA-6783-4C3C-8A67-8CE3F798707B}" destId="{1FA4CDE3-D300-4741-A81A-7942ED1BB520}" srcOrd="1" destOrd="0" presId="urn:microsoft.com/office/officeart/2005/8/layout/orgChart1"/>
    <dgm:cxn modelId="{1610F09C-EA51-4697-A039-0B108EDE769D}" srcId="{6B20465A-DF1B-4581-BFCD-131116AC2FFE}" destId="{90508B18-8E65-4C35-89D2-A4D8DFDA5586}" srcOrd="0" destOrd="0" parTransId="{D18B2E7D-F565-4C75-B16C-9F3C581B16DE}" sibTransId="{8B38E4A7-1541-4E8C-870B-281EC3BBE558}"/>
    <dgm:cxn modelId="{09508F4D-0193-4DE2-97F3-E824FB41A8D6}" type="presOf" srcId="{6D9B70CA-6783-4C3C-8A67-8CE3F798707B}" destId="{9144B305-7E51-44FA-8B71-14000A555DA5}" srcOrd="0" destOrd="0" presId="urn:microsoft.com/office/officeart/2005/8/layout/orgChart1"/>
    <dgm:cxn modelId="{F37E946C-9284-425B-9942-9B19393212DE}" type="presParOf" srcId="{83F21405-6DD6-4F55-94DF-F40261959FC6}" destId="{63A6C436-8DD8-44C7-9DDC-BDC0BB1C1E99}" srcOrd="0" destOrd="0" presId="urn:microsoft.com/office/officeart/2005/8/layout/orgChart1"/>
    <dgm:cxn modelId="{D51FFB98-C916-4A10-B29B-47E095DD2C5D}" type="presParOf" srcId="{63A6C436-8DD8-44C7-9DDC-BDC0BB1C1E99}" destId="{DAD20408-64AE-4325-B5D4-80CA1CF90452}" srcOrd="0" destOrd="0" presId="urn:microsoft.com/office/officeart/2005/8/layout/orgChart1"/>
    <dgm:cxn modelId="{235DE704-769C-4A50-B201-057290746D38}" type="presParOf" srcId="{DAD20408-64AE-4325-B5D4-80CA1CF90452}" destId="{F0470106-0AE3-4D27-A6FB-9A5FF027DA8E}" srcOrd="0" destOrd="0" presId="urn:microsoft.com/office/officeart/2005/8/layout/orgChart1"/>
    <dgm:cxn modelId="{B35F5E7D-5E66-4427-A3D0-757CE9D11AC2}" type="presParOf" srcId="{DAD20408-64AE-4325-B5D4-80CA1CF90452}" destId="{D101A063-C4EE-4DA8-B226-7937FC23D738}" srcOrd="1" destOrd="0" presId="urn:microsoft.com/office/officeart/2005/8/layout/orgChart1"/>
    <dgm:cxn modelId="{49D3BE6D-BABA-47C5-B7C4-1B5E0F4E5B1F}" type="presParOf" srcId="{63A6C436-8DD8-44C7-9DDC-BDC0BB1C1E99}" destId="{60E45B1A-8575-41B9-8796-C42F1017ACDC}" srcOrd="1" destOrd="0" presId="urn:microsoft.com/office/officeart/2005/8/layout/orgChart1"/>
    <dgm:cxn modelId="{856C83FE-FD5E-427C-AB56-33D5CA0710E5}" type="presParOf" srcId="{63A6C436-8DD8-44C7-9DDC-BDC0BB1C1E99}" destId="{89F1DDD6-72E8-4745-B40B-051DBF371D88}" srcOrd="2" destOrd="0" presId="urn:microsoft.com/office/officeart/2005/8/layout/orgChart1"/>
    <dgm:cxn modelId="{84DAE3B6-E3CF-4C19-9DDF-FCE276F712FD}" type="presParOf" srcId="{83F21405-6DD6-4F55-94DF-F40261959FC6}" destId="{3FAEFBC4-B8AC-4F72-A461-6FB6BEE9814A}" srcOrd="1" destOrd="0" presId="urn:microsoft.com/office/officeart/2005/8/layout/orgChart1"/>
    <dgm:cxn modelId="{64FFCC88-8C47-46CD-B615-9E925030A9EE}" type="presParOf" srcId="{3FAEFBC4-B8AC-4F72-A461-6FB6BEE9814A}" destId="{C92141B4-775A-4867-8BAA-CFED9014416E}" srcOrd="0" destOrd="0" presId="urn:microsoft.com/office/officeart/2005/8/layout/orgChart1"/>
    <dgm:cxn modelId="{B9E8FD9D-31C5-40F3-AFAA-068265955119}" type="presParOf" srcId="{C92141B4-775A-4867-8BAA-CFED9014416E}" destId="{85D43253-44F2-4D1A-BF5C-718F4448AC4A}" srcOrd="0" destOrd="0" presId="urn:microsoft.com/office/officeart/2005/8/layout/orgChart1"/>
    <dgm:cxn modelId="{4A00403F-A1E2-4953-912D-8AFD0B42E0BC}" type="presParOf" srcId="{C92141B4-775A-4867-8BAA-CFED9014416E}" destId="{9273AFBE-5957-4507-8F39-D8BF1A242A9A}" srcOrd="1" destOrd="0" presId="urn:microsoft.com/office/officeart/2005/8/layout/orgChart1"/>
    <dgm:cxn modelId="{54C81A11-1360-419D-91A6-230400F950F4}" type="presParOf" srcId="{3FAEFBC4-B8AC-4F72-A461-6FB6BEE9814A}" destId="{FE963C36-1AE1-4B16-B51B-ED16018FB77D}" srcOrd="1" destOrd="0" presId="urn:microsoft.com/office/officeart/2005/8/layout/orgChart1"/>
    <dgm:cxn modelId="{F2411135-6E3C-44E1-9FC5-3F42A6046EF1}" type="presParOf" srcId="{3FAEFBC4-B8AC-4F72-A461-6FB6BEE9814A}" destId="{15D4A911-81DD-4257-873A-E199E87E2083}" srcOrd="2" destOrd="0" presId="urn:microsoft.com/office/officeart/2005/8/layout/orgChart1"/>
    <dgm:cxn modelId="{3B325F79-2981-48AE-B4A2-4A80AADE07C9}" type="presParOf" srcId="{83F21405-6DD6-4F55-94DF-F40261959FC6}" destId="{6740582B-1561-4EE1-865F-6C21E3DBAA4B}" srcOrd="2" destOrd="0" presId="urn:microsoft.com/office/officeart/2005/8/layout/orgChart1"/>
    <dgm:cxn modelId="{1FC8CCD5-5201-40E6-A1C3-DE53A22BC06A}" type="presParOf" srcId="{6740582B-1561-4EE1-865F-6C21E3DBAA4B}" destId="{BB3F338D-EAFE-4A76-9A8D-0D482703A679}" srcOrd="0" destOrd="0" presId="urn:microsoft.com/office/officeart/2005/8/layout/orgChart1"/>
    <dgm:cxn modelId="{CD37DE6E-90FA-4FE0-AA37-96FDFD51D157}" type="presParOf" srcId="{BB3F338D-EAFE-4A76-9A8D-0D482703A679}" destId="{9144B305-7E51-44FA-8B71-14000A555DA5}" srcOrd="0" destOrd="0" presId="urn:microsoft.com/office/officeart/2005/8/layout/orgChart1"/>
    <dgm:cxn modelId="{F68382A3-438E-4B5C-8D9F-CF44E1BEFDDB}" type="presParOf" srcId="{BB3F338D-EAFE-4A76-9A8D-0D482703A679}" destId="{1FA4CDE3-D300-4741-A81A-7942ED1BB520}" srcOrd="1" destOrd="0" presId="urn:microsoft.com/office/officeart/2005/8/layout/orgChart1"/>
    <dgm:cxn modelId="{6B4C117D-5B59-48ED-80D9-F78B55457861}" type="presParOf" srcId="{6740582B-1561-4EE1-865F-6C21E3DBAA4B}" destId="{3DD94F43-8E66-4070-856C-49E670D1B0FB}" srcOrd="1" destOrd="0" presId="urn:microsoft.com/office/officeart/2005/8/layout/orgChart1"/>
    <dgm:cxn modelId="{F2214426-CA45-4625-83F4-BD4C7C0F69A9}" type="presParOf" srcId="{6740582B-1561-4EE1-865F-6C21E3DBAA4B}" destId="{EDAE5026-9642-4BF7-9E05-9338C627FA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A8297C-81C1-474F-9714-E272FC776B4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428E5D9-7D63-4BF0-9AB7-ADC7B734E146}">
      <dgm:prSet/>
      <dgm:spPr/>
      <dgm:t>
        <a:bodyPr/>
        <a:lstStyle/>
        <a:p>
          <a:pPr rtl="0"/>
          <a:r>
            <a:rPr lang="en-US" dirty="0" smtClean="0"/>
            <a:t>Materiality</a:t>
          </a:r>
          <a:endParaRPr lang="en-US" dirty="0"/>
        </a:p>
      </dgm:t>
    </dgm:pt>
    <dgm:pt modelId="{4222C21E-E490-4206-B50B-6236EAE06391}" type="parTrans" cxnId="{E6D30714-425A-417F-9423-6ADE00EB558C}">
      <dgm:prSet/>
      <dgm:spPr/>
      <dgm:t>
        <a:bodyPr/>
        <a:lstStyle/>
        <a:p>
          <a:endParaRPr lang="en-US"/>
        </a:p>
      </dgm:t>
    </dgm:pt>
    <dgm:pt modelId="{367D37DE-FB66-451D-9ADE-90CBDDDFF82F}" type="sibTrans" cxnId="{E6D30714-425A-417F-9423-6ADE00EB558C}">
      <dgm:prSet/>
      <dgm:spPr/>
      <dgm:t>
        <a:bodyPr/>
        <a:lstStyle/>
        <a:p>
          <a:endParaRPr lang="en-US"/>
        </a:p>
      </dgm:t>
    </dgm:pt>
    <dgm:pt modelId="{B8FEC76D-45EA-4629-BED8-F669E1DA7ED8}">
      <dgm:prSet/>
      <dgm:spPr/>
      <dgm:t>
        <a:bodyPr/>
        <a:lstStyle/>
        <a:p>
          <a:pPr rtl="0"/>
          <a:r>
            <a:rPr lang="en-US" dirty="0" smtClean="0"/>
            <a:t>Avoid clutter</a:t>
          </a:r>
          <a:endParaRPr lang="en-US" dirty="0"/>
        </a:p>
      </dgm:t>
    </dgm:pt>
    <dgm:pt modelId="{6110C513-500A-4D0F-A638-D62F8EF3497C}" type="parTrans" cxnId="{79C9E968-19CE-43AC-852C-E8847B747126}">
      <dgm:prSet/>
      <dgm:spPr/>
      <dgm:t>
        <a:bodyPr/>
        <a:lstStyle/>
        <a:p>
          <a:endParaRPr lang="en-US"/>
        </a:p>
      </dgm:t>
    </dgm:pt>
    <dgm:pt modelId="{A90BCBB7-8077-4F69-9439-38E11C52B39D}" type="sibTrans" cxnId="{79C9E968-19CE-43AC-852C-E8847B747126}">
      <dgm:prSet/>
      <dgm:spPr/>
      <dgm:t>
        <a:bodyPr/>
        <a:lstStyle/>
        <a:p>
          <a:endParaRPr lang="en-US"/>
        </a:p>
      </dgm:t>
    </dgm:pt>
    <dgm:pt modelId="{79E38308-5C09-4DC4-BEF3-0D01765A426D}">
      <dgm:prSet/>
      <dgm:spPr/>
      <dgm:t>
        <a:bodyPr/>
        <a:lstStyle/>
        <a:p>
          <a:pPr rtl="0"/>
          <a:r>
            <a:rPr lang="en-US" smtClean="0"/>
            <a:t>Focus on relevance</a:t>
          </a:r>
          <a:endParaRPr lang="en-US"/>
        </a:p>
      </dgm:t>
    </dgm:pt>
    <dgm:pt modelId="{E0E7377A-A3AB-4DB5-8176-2918A9AC39A6}" type="parTrans" cxnId="{A4578128-FE36-4591-BAE4-F07B2155592C}">
      <dgm:prSet/>
      <dgm:spPr/>
      <dgm:t>
        <a:bodyPr/>
        <a:lstStyle/>
        <a:p>
          <a:endParaRPr lang="en-US"/>
        </a:p>
      </dgm:t>
    </dgm:pt>
    <dgm:pt modelId="{4892041E-8C1A-4032-8005-EC8FA0F5EBE8}" type="sibTrans" cxnId="{A4578128-FE36-4591-BAE4-F07B2155592C}">
      <dgm:prSet/>
      <dgm:spPr/>
      <dgm:t>
        <a:bodyPr/>
        <a:lstStyle/>
        <a:p>
          <a:endParaRPr lang="en-US"/>
        </a:p>
      </dgm:t>
    </dgm:pt>
    <dgm:pt modelId="{E57114A4-CAD4-4585-8479-D2DA1CEEBF53}">
      <dgm:prSet/>
      <dgm:spPr/>
      <dgm:t>
        <a:bodyPr/>
        <a:lstStyle/>
        <a:p>
          <a:pPr rtl="0"/>
          <a:r>
            <a:rPr lang="en-US" dirty="0" smtClean="0"/>
            <a:t>Entity Specific</a:t>
          </a:r>
          <a:endParaRPr lang="en-US" dirty="0"/>
        </a:p>
      </dgm:t>
    </dgm:pt>
    <dgm:pt modelId="{8902CDB3-1301-4E02-9A51-40152DEE37D7}" type="parTrans" cxnId="{119248EE-FBE9-44E4-8573-C22304308FB1}">
      <dgm:prSet/>
      <dgm:spPr/>
      <dgm:t>
        <a:bodyPr/>
        <a:lstStyle/>
        <a:p>
          <a:endParaRPr lang="en-US"/>
        </a:p>
      </dgm:t>
    </dgm:pt>
    <dgm:pt modelId="{438DE48C-362E-46D2-AC1D-5E467AE55A2D}" type="sibTrans" cxnId="{119248EE-FBE9-44E4-8573-C22304308FB1}">
      <dgm:prSet/>
      <dgm:spPr/>
      <dgm:t>
        <a:bodyPr/>
        <a:lstStyle/>
        <a:p>
          <a:endParaRPr lang="en-US"/>
        </a:p>
      </dgm:t>
    </dgm:pt>
    <dgm:pt modelId="{13CDB526-EFA7-463E-83E7-A91FE6F10975}">
      <dgm:prSet/>
      <dgm:spPr/>
      <dgm:t>
        <a:bodyPr/>
        <a:lstStyle/>
        <a:p>
          <a:pPr rtl="0"/>
          <a:r>
            <a:rPr lang="en-US" smtClean="0"/>
            <a:t>Avoid templates</a:t>
          </a:r>
          <a:endParaRPr lang="en-US"/>
        </a:p>
      </dgm:t>
    </dgm:pt>
    <dgm:pt modelId="{326C7699-0D27-44C9-AE8C-0A1AAD76B810}" type="parTrans" cxnId="{9554F849-8F8B-4543-A8C3-B9201AC729B5}">
      <dgm:prSet/>
      <dgm:spPr/>
      <dgm:t>
        <a:bodyPr/>
        <a:lstStyle/>
        <a:p>
          <a:endParaRPr lang="en-US"/>
        </a:p>
      </dgm:t>
    </dgm:pt>
    <dgm:pt modelId="{A7F5278F-C925-4006-BC2F-07A11DFCBBE7}" type="sibTrans" cxnId="{9554F849-8F8B-4543-A8C3-B9201AC729B5}">
      <dgm:prSet/>
      <dgm:spPr/>
      <dgm:t>
        <a:bodyPr/>
        <a:lstStyle/>
        <a:p>
          <a:endParaRPr lang="en-US"/>
        </a:p>
      </dgm:t>
    </dgm:pt>
    <dgm:pt modelId="{54148F64-C7C1-4AFE-972C-12BE1458C5CB}">
      <dgm:prSet/>
      <dgm:spPr/>
      <dgm:t>
        <a:bodyPr/>
        <a:lstStyle/>
        <a:p>
          <a:pPr rtl="0"/>
          <a:r>
            <a:rPr lang="en-US" dirty="0" smtClean="0"/>
            <a:t>Link to business</a:t>
          </a:r>
          <a:endParaRPr lang="en-US" dirty="0"/>
        </a:p>
      </dgm:t>
    </dgm:pt>
    <dgm:pt modelId="{E8BA3C82-F53D-4FD5-8E16-22310EBAA93B}" type="parTrans" cxnId="{003404BC-12D7-4690-BF84-CFA1D443461F}">
      <dgm:prSet/>
      <dgm:spPr/>
      <dgm:t>
        <a:bodyPr/>
        <a:lstStyle/>
        <a:p>
          <a:endParaRPr lang="en-US"/>
        </a:p>
      </dgm:t>
    </dgm:pt>
    <dgm:pt modelId="{22DBDF9B-ED80-4567-A46A-E4E0C4C4BBF4}" type="sibTrans" cxnId="{003404BC-12D7-4690-BF84-CFA1D443461F}">
      <dgm:prSet/>
      <dgm:spPr/>
      <dgm:t>
        <a:bodyPr/>
        <a:lstStyle/>
        <a:p>
          <a:endParaRPr lang="en-US"/>
        </a:p>
      </dgm:t>
    </dgm:pt>
    <dgm:pt modelId="{31A68B90-6BDC-4923-810C-7AF0A4C79C3F}">
      <dgm:prSet/>
      <dgm:spPr/>
      <dgm:t>
        <a:bodyPr/>
        <a:lstStyle/>
        <a:p>
          <a:pPr rtl="0"/>
          <a:r>
            <a:rPr lang="en-US" dirty="0" smtClean="0"/>
            <a:t>Cross Linking</a:t>
          </a:r>
          <a:endParaRPr lang="en-US" dirty="0"/>
        </a:p>
      </dgm:t>
    </dgm:pt>
    <dgm:pt modelId="{F225EC71-E55E-4558-A6C8-38C866A09074}" type="parTrans" cxnId="{D204ED49-8DBD-43C5-944E-3C6BBC7154F9}">
      <dgm:prSet/>
      <dgm:spPr/>
      <dgm:t>
        <a:bodyPr/>
        <a:lstStyle/>
        <a:p>
          <a:endParaRPr lang="en-US"/>
        </a:p>
      </dgm:t>
    </dgm:pt>
    <dgm:pt modelId="{AE56D751-CD67-4B47-BAE5-97DC61EB135B}" type="sibTrans" cxnId="{D204ED49-8DBD-43C5-944E-3C6BBC7154F9}">
      <dgm:prSet/>
      <dgm:spPr/>
      <dgm:t>
        <a:bodyPr/>
        <a:lstStyle/>
        <a:p>
          <a:endParaRPr lang="en-US"/>
        </a:p>
      </dgm:t>
    </dgm:pt>
    <dgm:pt modelId="{FCF60901-6B56-4595-97D7-B904EAC5BAC5}">
      <dgm:prSet/>
      <dgm:spPr/>
      <dgm:t>
        <a:bodyPr/>
        <a:lstStyle/>
        <a:p>
          <a:pPr rtl="0"/>
          <a:r>
            <a:rPr lang="en-US" dirty="0" smtClean="0"/>
            <a:t>Match numbers with notes</a:t>
          </a:r>
          <a:endParaRPr lang="en-US" dirty="0"/>
        </a:p>
      </dgm:t>
    </dgm:pt>
    <dgm:pt modelId="{02D8CE82-471D-47CF-A78D-25649E4A88E3}" type="parTrans" cxnId="{AF9BC44C-D6F9-4C6C-80AA-12CAEAEC3326}">
      <dgm:prSet/>
      <dgm:spPr/>
      <dgm:t>
        <a:bodyPr/>
        <a:lstStyle/>
        <a:p>
          <a:endParaRPr lang="en-US"/>
        </a:p>
      </dgm:t>
    </dgm:pt>
    <dgm:pt modelId="{0D0F85C0-B1C1-4974-BA65-8D6C0B260A14}" type="sibTrans" cxnId="{AF9BC44C-D6F9-4C6C-80AA-12CAEAEC3326}">
      <dgm:prSet/>
      <dgm:spPr/>
      <dgm:t>
        <a:bodyPr/>
        <a:lstStyle/>
        <a:p>
          <a:endParaRPr lang="en-US"/>
        </a:p>
      </dgm:t>
    </dgm:pt>
    <dgm:pt modelId="{E497AE21-9986-496E-A1A5-A40680127935}">
      <dgm:prSet/>
      <dgm:spPr/>
      <dgm:t>
        <a:bodyPr/>
        <a:lstStyle/>
        <a:p>
          <a:pPr rtl="0"/>
          <a:r>
            <a:rPr lang="en-US" smtClean="0"/>
            <a:t>Avoid contradictions</a:t>
          </a:r>
          <a:endParaRPr lang="en-US" dirty="0"/>
        </a:p>
      </dgm:t>
    </dgm:pt>
    <dgm:pt modelId="{32F7C4C2-0AA8-4299-BF2D-E1EA8FF84E70}" type="parTrans" cxnId="{4E2C5ED3-C8F9-4C7D-96AF-3A77D9603AAC}">
      <dgm:prSet/>
      <dgm:spPr/>
      <dgm:t>
        <a:bodyPr/>
        <a:lstStyle/>
        <a:p>
          <a:endParaRPr lang="en-US"/>
        </a:p>
      </dgm:t>
    </dgm:pt>
    <dgm:pt modelId="{6FFA7F39-B81F-4693-A50A-024328A1EBC2}" type="sibTrans" cxnId="{4E2C5ED3-C8F9-4C7D-96AF-3A77D9603AAC}">
      <dgm:prSet/>
      <dgm:spPr/>
      <dgm:t>
        <a:bodyPr/>
        <a:lstStyle/>
        <a:p>
          <a:endParaRPr lang="en-US"/>
        </a:p>
      </dgm:t>
    </dgm:pt>
    <dgm:pt modelId="{70199799-B2E6-4B71-8DE1-839201F5D2FC}" type="pres">
      <dgm:prSet presAssocID="{8DA8297C-81C1-474F-9714-E272FC776B42}" presName="theList" presStyleCnt="0">
        <dgm:presLayoutVars>
          <dgm:dir/>
          <dgm:animLvl val="lvl"/>
          <dgm:resizeHandles val="exact"/>
        </dgm:presLayoutVars>
      </dgm:prSet>
      <dgm:spPr/>
      <dgm:t>
        <a:bodyPr/>
        <a:lstStyle/>
        <a:p>
          <a:endParaRPr lang="en-US"/>
        </a:p>
      </dgm:t>
    </dgm:pt>
    <dgm:pt modelId="{3A7F6C70-8552-467A-BED9-3FC5B6813389}" type="pres">
      <dgm:prSet presAssocID="{8428E5D9-7D63-4BF0-9AB7-ADC7B734E146}" presName="compNode" presStyleCnt="0"/>
      <dgm:spPr/>
    </dgm:pt>
    <dgm:pt modelId="{E9AF2D1D-16D8-4AC6-A0BF-6D8E82907CE2}" type="pres">
      <dgm:prSet presAssocID="{8428E5D9-7D63-4BF0-9AB7-ADC7B734E146}" presName="aNode" presStyleLbl="bgShp" presStyleIdx="0" presStyleCnt="3"/>
      <dgm:spPr/>
      <dgm:t>
        <a:bodyPr/>
        <a:lstStyle/>
        <a:p>
          <a:endParaRPr lang="en-US"/>
        </a:p>
      </dgm:t>
    </dgm:pt>
    <dgm:pt modelId="{30D5C45E-28CF-45FA-8037-FE280C45E1E1}" type="pres">
      <dgm:prSet presAssocID="{8428E5D9-7D63-4BF0-9AB7-ADC7B734E146}" presName="textNode" presStyleLbl="bgShp" presStyleIdx="0" presStyleCnt="3"/>
      <dgm:spPr/>
      <dgm:t>
        <a:bodyPr/>
        <a:lstStyle/>
        <a:p>
          <a:endParaRPr lang="en-US"/>
        </a:p>
      </dgm:t>
    </dgm:pt>
    <dgm:pt modelId="{CD34FF6C-EEE9-44A8-9E64-7448BED651B0}" type="pres">
      <dgm:prSet presAssocID="{8428E5D9-7D63-4BF0-9AB7-ADC7B734E146}" presName="compChildNode" presStyleCnt="0"/>
      <dgm:spPr/>
    </dgm:pt>
    <dgm:pt modelId="{5720733C-567E-4E0E-87FA-FD50B019C513}" type="pres">
      <dgm:prSet presAssocID="{8428E5D9-7D63-4BF0-9AB7-ADC7B734E146}" presName="theInnerList" presStyleCnt="0"/>
      <dgm:spPr/>
    </dgm:pt>
    <dgm:pt modelId="{40859BF2-37EB-46AA-BC2D-A37C739ACAC8}" type="pres">
      <dgm:prSet presAssocID="{B8FEC76D-45EA-4629-BED8-F669E1DA7ED8}" presName="childNode" presStyleLbl="node1" presStyleIdx="0" presStyleCnt="6">
        <dgm:presLayoutVars>
          <dgm:bulletEnabled val="1"/>
        </dgm:presLayoutVars>
      </dgm:prSet>
      <dgm:spPr/>
      <dgm:t>
        <a:bodyPr/>
        <a:lstStyle/>
        <a:p>
          <a:endParaRPr lang="en-US"/>
        </a:p>
      </dgm:t>
    </dgm:pt>
    <dgm:pt modelId="{DC9B17AE-B381-49BC-9D2D-2B232ABCE7A7}" type="pres">
      <dgm:prSet presAssocID="{B8FEC76D-45EA-4629-BED8-F669E1DA7ED8}" presName="aSpace2" presStyleCnt="0"/>
      <dgm:spPr/>
    </dgm:pt>
    <dgm:pt modelId="{1BFDC669-EA89-4096-A4F0-2A3114F33E93}" type="pres">
      <dgm:prSet presAssocID="{79E38308-5C09-4DC4-BEF3-0D01765A426D}" presName="childNode" presStyleLbl="node1" presStyleIdx="1" presStyleCnt="6">
        <dgm:presLayoutVars>
          <dgm:bulletEnabled val="1"/>
        </dgm:presLayoutVars>
      </dgm:prSet>
      <dgm:spPr/>
      <dgm:t>
        <a:bodyPr/>
        <a:lstStyle/>
        <a:p>
          <a:endParaRPr lang="en-US"/>
        </a:p>
      </dgm:t>
    </dgm:pt>
    <dgm:pt modelId="{D02F3B33-8707-4417-9FC6-615136AB8D96}" type="pres">
      <dgm:prSet presAssocID="{8428E5D9-7D63-4BF0-9AB7-ADC7B734E146}" presName="aSpace" presStyleCnt="0"/>
      <dgm:spPr/>
    </dgm:pt>
    <dgm:pt modelId="{BAD47631-4C52-42D3-9DD1-6C44BD83CF15}" type="pres">
      <dgm:prSet presAssocID="{E57114A4-CAD4-4585-8479-D2DA1CEEBF53}" presName="compNode" presStyleCnt="0"/>
      <dgm:spPr/>
    </dgm:pt>
    <dgm:pt modelId="{ECADBEA0-BF4E-43F6-AB2B-80C06833185E}" type="pres">
      <dgm:prSet presAssocID="{E57114A4-CAD4-4585-8479-D2DA1CEEBF53}" presName="aNode" presStyleLbl="bgShp" presStyleIdx="1" presStyleCnt="3"/>
      <dgm:spPr/>
      <dgm:t>
        <a:bodyPr/>
        <a:lstStyle/>
        <a:p>
          <a:endParaRPr lang="en-US"/>
        </a:p>
      </dgm:t>
    </dgm:pt>
    <dgm:pt modelId="{06B6D526-BBA5-48DD-BC71-843B0DE7B929}" type="pres">
      <dgm:prSet presAssocID="{E57114A4-CAD4-4585-8479-D2DA1CEEBF53}" presName="textNode" presStyleLbl="bgShp" presStyleIdx="1" presStyleCnt="3"/>
      <dgm:spPr/>
      <dgm:t>
        <a:bodyPr/>
        <a:lstStyle/>
        <a:p>
          <a:endParaRPr lang="en-US"/>
        </a:p>
      </dgm:t>
    </dgm:pt>
    <dgm:pt modelId="{0ECC8AB0-FBED-42F3-82B4-D2078AF9D5D5}" type="pres">
      <dgm:prSet presAssocID="{E57114A4-CAD4-4585-8479-D2DA1CEEBF53}" presName="compChildNode" presStyleCnt="0"/>
      <dgm:spPr/>
    </dgm:pt>
    <dgm:pt modelId="{22C96616-2D86-490C-A8F4-F0B042CA93F2}" type="pres">
      <dgm:prSet presAssocID="{E57114A4-CAD4-4585-8479-D2DA1CEEBF53}" presName="theInnerList" presStyleCnt="0"/>
      <dgm:spPr/>
    </dgm:pt>
    <dgm:pt modelId="{697734E4-F763-4D64-8849-37C7DC55090B}" type="pres">
      <dgm:prSet presAssocID="{13CDB526-EFA7-463E-83E7-A91FE6F10975}" presName="childNode" presStyleLbl="node1" presStyleIdx="2" presStyleCnt="6">
        <dgm:presLayoutVars>
          <dgm:bulletEnabled val="1"/>
        </dgm:presLayoutVars>
      </dgm:prSet>
      <dgm:spPr/>
      <dgm:t>
        <a:bodyPr/>
        <a:lstStyle/>
        <a:p>
          <a:endParaRPr lang="en-US"/>
        </a:p>
      </dgm:t>
    </dgm:pt>
    <dgm:pt modelId="{256D50BC-31C5-409F-8732-B298797338D4}" type="pres">
      <dgm:prSet presAssocID="{13CDB526-EFA7-463E-83E7-A91FE6F10975}" presName="aSpace2" presStyleCnt="0"/>
      <dgm:spPr/>
    </dgm:pt>
    <dgm:pt modelId="{CC18A4A1-2764-442F-93EC-08E894A978D4}" type="pres">
      <dgm:prSet presAssocID="{54148F64-C7C1-4AFE-972C-12BE1458C5CB}" presName="childNode" presStyleLbl="node1" presStyleIdx="3" presStyleCnt="6">
        <dgm:presLayoutVars>
          <dgm:bulletEnabled val="1"/>
        </dgm:presLayoutVars>
      </dgm:prSet>
      <dgm:spPr/>
      <dgm:t>
        <a:bodyPr/>
        <a:lstStyle/>
        <a:p>
          <a:endParaRPr lang="en-US"/>
        </a:p>
      </dgm:t>
    </dgm:pt>
    <dgm:pt modelId="{84C3B00E-622B-4C01-A244-07247187630C}" type="pres">
      <dgm:prSet presAssocID="{E57114A4-CAD4-4585-8479-D2DA1CEEBF53}" presName="aSpace" presStyleCnt="0"/>
      <dgm:spPr/>
    </dgm:pt>
    <dgm:pt modelId="{A8D41001-05EB-46A8-949A-7D8EAE29C040}" type="pres">
      <dgm:prSet presAssocID="{31A68B90-6BDC-4923-810C-7AF0A4C79C3F}" presName="compNode" presStyleCnt="0"/>
      <dgm:spPr/>
    </dgm:pt>
    <dgm:pt modelId="{76DBDE4D-56CE-45B0-89B3-15C098FB00E4}" type="pres">
      <dgm:prSet presAssocID="{31A68B90-6BDC-4923-810C-7AF0A4C79C3F}" presName="aNode" presStyleLbl="bgShp" presStyleIdx="2" presStyleCnt="3"/>
      <dgm:spPr/>
      <dgm:t>
        <a:bodyPr/>
        <a:lstStyle/>
        <a:p>
          <a:endParaRPr lang="en-US"/>
        </a:p>
      </dgm:t>
    </dgm:pt>
    <dgm:pt modelId="{7BD50098-C847-4F02-99A1-5F7AC7686FDC}" type="pres">
      <dgm:prSet presAssocID="{31A68B90-6BDC-4923-810C-7AF0A4C79C3F}" presName="textNode" presStyleLbl="bgShp" presStyleIdx="2" presStyleCnt="3"/>
      <dgm:spPr/>
      <dgm:t>
        <a:bodyPr/>
        <a:lstStyle/>
        <a:p>
          <a:endParaRPr lang="en-US"/>
        </a:p>
      </dgm:t>
    </dgm:pt>
    <dgm:pt modelId="{3464F02C-0669-4573-912A-1F2FE7D0B972}" type="pres">
      <dgm:prSet presAssocID="{31A68B90-6BDC-4923-810C-7AF0A4C79C3F}" presName="compChildNode" presStyleCnt="0"/>
      <dgm:spPr/>
    </dgm:pt>
    <dgm:pt modelId="{7F7170D1-C02C-4B37-A9EF-CC032C8715BF}" type="pres">
      <dgm:prSet presAssocID="{31A68B90-6BDC-4923-810C-7AF0A4C79C3F}" presName="theInnerList" presStyleCnt="0"/>
      <dgm:spPr/>
    </dgm:pt>
    <dgm:pt modelId="{81AC97A4-00E4-44E6-9822-EF21F5E784ED}" type="pres">
      <dgm:prSet presAssocID="{FCF60901-6B56-4595-97D7-B904EAC5BAC5}" presName="childNode" presStyleLbl="node1" presStyleIdx="4" presStyleCnt="6">
        <dgm:presLayoutVars>
          <dgm:bulletEnabled val="1"/>
        </dgm:presLayoutVars>
      </dgm:prSet>
      <dgm:spPr/>
      <dgm:t>
        <a:bodyPr/>
        <a:lstStyle/>
        <a:p>
          <a:endParaRPr lang="en-US"/>
        </a:p>
      </dgm:t>
    </dgm:pt>
    <dgm:pt modelId="{56281309-C4C4-49AB-8C6A-6740FB189340}" type="pres">
      <dgm:prSet presAssocID="{FCF60901-6B56-4595-97D7-B904EAC5BAC5}" presName="aSpace2" presStyleCnt="0"/>
      <dgm:spPr/>
    </dgm:pt>
    <dgm:pt modelId="{FF334B15-1C10-4AD2-868E-E762A7820AA2}" type="pres">
      <dgm:prSet presAssocID="{E497AE21-9986-496E-A1A5-A40680127935}" presName="childNode" presStyleLbl="node1" presStyleIdx="5" presStyleCnt="6">
        <dgm:presLayoutVars>
          <dgm:bulletEnabled val="1"/>
        </dgm:presLayoutVars>
      </dgm:prSet>
      <dgm:spPr/>
      <dgm:t>
        <a:bodyPr/>
        <a:lstStyle/>
        <a:p>
          <a:endParaRPr lang="en-US"/>
        </a:p>
      </dgm:t>
    </dgm:pt>
  </dgm:ptLst>
  <dgm:cxnLst>
    <dgm:cxn modelId="{9554F849-8F8B-4543-A8C3-B9201AC729B5}" srcId="{E57114A4-CAD4-4585-8479-D2DA1CEEBF53}" destId="{13CDB526-EFA7-463E-83E7-A91FE6F10975}" srcOrd="0" destOrd="0" parTransId="{326C7699-0D27-44C9-AE8C-0A1AAD76B810}" sibTransId="{A7F5278F-C925-4006-BC2F-07A11DFCBBE7}"/>
    <dgm:cxn modelId="{A4578128-FE36-4591-BAE4-F07B2155592C}" srcId="{8428E5D9-7D63-4BF0-9AB7-ADC7B734E146}" destId="{79E38308-5C09-4DC4-BEF3-0D01765A426D}" srcOrd="1" destOrd="0" parTransId="{E0E7377A-A3AB-4DB5-8176-2918A9AC39A6}" sibTransId="{4892041E-8C1A-4032-8005-EC8FA0F5EBE8}"/>
    <dgm:cxn modelId="{A4C77360-F9D3-43A7-AB9E-7B8D2BB4D5BD}" type="presOf" srcId="{B8FEC76D-45EA-4629-BED8-F669E1DA7ED8}" destId="{40859BF2-37EB-46AA-BC2D-A37C739ACAC8}" srcOrd="0" destOrd="0" presId="urn:microsoft.com/office/officeart/2005/8/layout/lProcess2"/>
    <dgm:cxn modelId="{D879866E-1F57-47CF-A69D-8CF4295680CC}" type="presOf" srcId="{54148F64-C7C1-4AFE-972C-12BE1458C5CB}" destId="{CC18A4A1-2764-442F-93EC-08E894A978D4}" srcOrd="0" destOrd="0" presId="urn:microsoft.com/office/officeart/2005/8/layout/lProcess2"/>
    <dgm:cxn modelId="{CD05B025-DEA4-4D2D-9623-F16EEF6775A0}" type="presOf" srcId="{13CDB526-EFA7-463E-83E7-A91FE6F10975}" destId="{697734E4-F763-4D64-8849-37C7DC55090B}" srcOrd="0" destOrd="0" presId="urn:microsoft.com/office/officeart/2005/8/layout/lProcess2"/>
    <dgm:cxn modelId="{E6D30714-425A-417F-9423-6ADE00EB558C}" srcId="{8DA8297C-81C1-474F-9714-E272FC776B42}" destId="{8428E5D9-7D63-4BF0-9AB7-ADC7B734E146}" srcOrd="0" destOrd="0" parTransId="{4222C21E-E490-4206-B50B-6236EAE06391}" sibTransId="{367D37DE-FB66-451D-9ADE-90CBDDDFF82F}"/>
    <dgm:cxn modelId="{A53393AF-3106-426B-9790-7C04D7B04E62}" type="presOf" srcId="{8428E5D9-7D63-4BF0-9AB7-ADC7B734E146}" destId="{30D5C45E-28CF-45FA-8037-FE280C45E1E1}" srcOrd="1" destOrd="0" presId="urn:microsoft.com/office/officeart/2005/8/layout/lProcess2"/>
    <dgm:cxn modelId="{AF9BC44C-D6F9-4C6C-80AA-12CAEAEC3326}" srcId="{31A68B90-6BDC-4923-810C-7AF0A4C79C3F}" destId="{FCF60901-6B56-4595-97D7-B904EAC5BAC5}" srcOrd="0" destOrd="0" parTransId="{02D8CE82-471D-47CF-A78D-25649E4A88E3}" sibTransId="{0D0F85C0-B1C1-4974-BA65-8D6C0B260A14}"/>
    <dgm:cxn modelId="{79C9E968-19CE-43AC-852C-E8847B747126}" srcId="{8428E5D9-7D63-4BF0-9AB7-ADC7B734E146}" destId="{B8FEC76D-45EA-4629-BED8-F669E1DA7ED8}" srcOrd="0" destOrd="0" parTransId="{6110C513-500A-4D0F-A638-D62F8EF3497C}" sibTransId="{A90BCBB7-8077-4F69-9439-38E11C52B39D}"/>
    <dgm:cxn modelId="{43753D51-AC17-4FE3-8747-F7E605362607}" type="presOf" srcId="{31A68B90-6BDC-4923-810C-7AF0A4C79C3F}" destId="{76DBDE4D-56CE-45B0-89B3-15C098FB00E4}" srcOrd="0" destOrd="0" presId="urn:microsoft.com/office/officeart/2005/8/layout/lProcess2"/>
    <dgm:cxn modelId="{D9CE3407-B7C3-4CAA-9364-4EECF9C73E0B}" type="presOf" srcId="{8DA8297C-81C1-474F-9714-E272FC776B42}" destId="{70199799-B2E6-4B71-8DE1-839201F5D2FC}" srcOrd="0" destOrd="0" presId="urn:microsoft.com/office/officeart/2005/8/layout/lProcess2"/>
    <dgm:cxn modelId="{67F0BB53-F431-49A4-AD00-F3B74EAFBD0B}" type="presOf" srcId="{79E38308-5C09-4DC4-BEF3-0D01765A426D}" destId="{1BFDC669-EA89-4096-A4F0-2A3114F33E93}" srcOrd="0" destOrd="0" presId="urn:microsoft.com/office/officeart/2005/8/layout/lProcess2"/>
    <dgm:cxn modelId="{119248EE-FBE9-44E4-8573-C22304308FB1}" srcId="{8DA8297C-81C1-474F-9714-E272FC776B42}" destId="{E57114A4-CAD4-4585-8479-D2DA1CEEBF53}" srcOrd="1" destOrd="0" parTransId="{8902CDB3-1301-4E02-9A51-40152DEE37D7}" sibTransId="{438DE48C-362E-46D2-AC1D-5E467AE55A2D}"/>
    <dgm:cxn modelId="{4E2C5ED3-C8F9-4C7D-96AF-3A77D9603AAC}" srcId="{31A68B90-6BDC-4923-810C-7AF0A4C79C3F}" destId="{E497AE21-9986-496E-A1A5-A40680127935}" srcOrd="1" destOrd="0" parTransId="{32F7C4C2-0AA8-4299-BF2D-E1EA8FF84E70}" sibTransId="{6FFA7F39-B81F-4693-A50A-024328A1EBC2}"/>
    <dgm:cxn modelId="{81BA65AF-5BAE-47E8-8B07-E223E8986627}" type="presOf" srcId="{8428E5D9-7D63-4BF0-9AB7-ADC7B734E146}" destId="{E9AF2D1D-16D8-4AC6-A0BF-6D8E82907CE2}" srcOrd="0" destOrd="0" presId="urn:microsoft.com/office/officeart/2005/8/layout/lProcess2"/>
    <dgm:cxn modelId="{F8E27CA4-3A47-4C9B-A0D2-453186B7160C}" type="presOf" srcId="{FCF60901-6B56-4595-97D7-B904EAC5BAC5}" destId="{81AC97A4-00E4-44E6-9822-EF21F5E784ED}" srcOrd="0" destOrd="0" presId="urn:microsoft.com/office/officeart/2005/8/layout/lProcess2"/>
    <dgm:cxn modelId="{B74566C2-A4AB-4FF1-807A-3E648B171F9D}" type="presOf" srcId="{E57114A4-CAD4-4585-8479-D2DA1CEEBF53}" destId="{ECADBEA0-BF4E-43F6-AB2B-80C06833185E}" srcOrd="0" destOrd="0" presId="urn:microsoft.com/office/officeart/2005/8/layout/lProcess2"/>
    <dgm:cxn modelId="{9BFD8AA3-BC62-4032-8812-1634FF89EA26}" type="presOf" srcId="{E57114A4-CAD4-4585-8479-D2DA1CEEBF53}" destId="{06B6D526-BBA5-48DD-BC71-843B0DE7B929}" srcOrd="1" destOrd="0" presId="urn:microsoft.com/office/officeart/2005/8/layout/lProcess2"/>
    <dgm:cxn modelId="{6B2D383E-A890-47FE-AD64-0C0909897C46}" type="presOf" srcId="{31A68B90-6BDC-4923-810C-7AF0A4C79C3F}" destId="{7BD50098-C847-4F02-99A1-5F7AC7686FDC}" srcOrd="1" destOrd="0" presId="urn:microsoft.com/office/officeart/2005/8/layout/lProcess2"/>
    <dgm:cxn modelId="{978B8D80-5C26-4CC2-AF30-8E003A57B269}" type="presOf" srcId="{E497AE21-9986-496E-A1A5-A40680127935}" destId="{FF334B15-1C10-4AD2-868E-E762A7820AA2}" srcOrd="0" destOrd="0" presId="urn:microsoft.com/office/officeart/2005/8/layout/lProcess2"/>
    <dgm:cxn modelId="{003404BC-12D7-4690-BF84-CFA1D443461F}" srcId="{E57114A4-CAD4-4585-8479-D2DA1CEEBF53}" destId="{54148F64-C7C1-4AFE-972C-12BE1458C5CB}" srcOrd="1" destOrd="0" parTransId="{E8BA3C82-F53D-4FD5-8E16-22310EBAA93B}" sibTransId="{22DBDF9B-ED80-4567-A46A-E4E0C4C4BBF4}"/>
    <dgm:cxn modelId="{D204ED49-8DBD-43C5-944E-3C6BBC7154F9}" srcId="{8DA8297C-81C1-474F-9714-E272FC776B42}" destId="{31A68B90-6BDC-4923-810C-7AF0A4C79C3F}" srcOrd="2" destOrd="0" parTransId="{F225EC71-E55E-4558-A6C8-38C866A09074}" sibTransId="{AE56D751-CD67-4B47-BAE5-97DC61EB135B}"/>
    <dgm:cxn modelId="{FEA379F9-8346-47FC-8679-11473EF4570D}" type="presParOf" srcId="{70199799-B2E6-4B71-8DE1-839201F5D2FC}" destId="{3A7F6C70-8552-467A-BED9-3FC5B6813389}" srcOrd="0" destOrd="0" presId="urn:microsoft.com/office/officeart/2005/8/layout/lProcess2"/>
    <dgm:cxn modelId="{E7C23216-5AE4-4E60-B7AD-B1CC0ECB2F3D}" type="presParOf" srcId="{3A7F6C70-8552-467A-BED9-3FC5B6813389}" destId="{E9AF2D1D-16D8-4AC6-A0BF-6D8E82907CE2}" srcOrd="0" destOrd="0" presId="urn:microsoft.com/office/officeart/2005/8/layout/lProcess2"/>
    <dgm:cxn modelId="{E4103FE4-3716-4397-8363-298140E8832D}" type="presParOf" srcId="{3A7F6C70-8552-467A-BED9-3FC5B6813389}" destId="{30D5C45E-28CF-45FA-8037-FE280C45E1E1}" srcOrd="1" destOrd="0" presId="urn:microsoft.com/office/officeart/2005/8/layout/lProcess2"/>
    <dgm:cxn modelId="{D1681B47-6234-49CD-9B51-F4DE27B0808A}" type="presParOf" srcId="{3A7F6C70-8552-467A-BED9-3FC5B6813389}" destId="{CD34FF6C-EEE9-44A8-9E64-7448BED651B0}" srcOrd="2" destOrd="0" presId="urn:microsoft.com/office/officeart/2005/8/layout/lProcess2"/>
    <dgm:cxn modelId="{5C09DDD7-D70B-4EDF-869E-4818F9579056}" type="presParOf" srcId="{CD34FF6C-EEE9-44A8-9E64-7448BED651B0}" destId="{5720733C-567E-4E0E-87FA-FD50B019C513}" srcOrd="0" destOrd="0" presId="urn:microsoft.com/office/officeart/2005/8/layout/lProcess2"/>
    <dgm:cxn modelId="{9D6C1F21-6435-4536-B523-FDAE09AAB60F}" type="presParOf" srcId="{5720733C-567E-4E0E-87FA-FD50B019C513}" destId="{40859BF2-37EB-46AA-BC2D-A37C739ACAC8}" srcOrd="0" destOrd="0" presId="urn:microsoft.com/office/officeart/2005/8/layout/lProcess2"/>
    <dgm:cxn modelId="{DF4BD7AF-2021-40D3-B108-474A58045B80}" type="presParOf" srcId="{5720733C-567E-4E0E-87FA-FD50B019C513}" destId="{DC9B17AE-B381-49BC-9D2D-2B232ABCE7A7}" srcOrd="1" destOrd="0" presId="urn:microsoft.com/office/officeart/2005/8/layout/lProcess2"/>
    <dgm:cxn modelId="{8BF16C2F-B6CF-4800-B11D-2D94377AA4D0}" type="presParOf" srcId="{5720733C-567E-4E0E-87FA-FD50B019C513}" destId="{1BFDC669-EA89-4096-A4F0-2A3114F33E93}" srcOrd="2" destOrd="0" presId="urn:microsoft.com/office/officeart/2005/8/layout/lProcess2"/>
    <dgm:cxn modelId="{59611EF5-46EF-4566-816F-B78F62C00BC7}" type="presParOf" srcId="{70199799-B2E6-4B71-8DE1-839201F5D2FC}" destId="{D02F3B33-8707-4417-9FC6-615136AB8D96}" srcOrd="1" destOrd="0" presId="urn:microsoft.com/office/officeart/2005/8/layout/lProcess2"/>
    <dgm:cxn modelId="{11CC367C-AB48-4037-9089-47A4E9DC5479}" type="presParOf" srcId="{70199799-B2E6-4B71-8DE1-839201F5D2FC}" destId="{BAD47631-4C52-42D3-9DD1-6C44BD83CF15}" srcOrd="2" destOrd="0" presId="urn:microsoft.com/office/officeart/2005/8/layout/lProcess2"/>
    <dgm:cxn modelId="{929A6624-20F3-4D06-86CF-C6198A8CCE77}" type="presParOf" srcId="{BAD47631-4C52-42D3-9DD1-6C44BD83CF15}" destId="{ECADBEA0-BF4E-43F6-AB2B-80C06833185E}" srcOrd="0" destOrd="0" presId="urn:microsoft.com/office/officeart/2005/8/layout/lProcess2"/>
    <dgm:cxn modelId="{D59F1DE4-BD77-4AFB-86AD-4BF235153EE5}" type="presParOf" srcId="{BAD47631-4C52-42D3-9DD1-6C44BD83CF15}" destId="{06B6D526-BBA5-48DD-BC71-843B0DE7B929}" srcOrd="1" destOrd="0" presId="urn:microsoft.com/office/officeart/2005/8/layout/lProcess2"/>
    <dgm:cxn modelId="{25C7EEC4-1D24-44DF-A0E9-93F4BFF190A2}" type="presParOf" srcId="{BAD47631-4C52-42D3-9DD1-6C44BD83CF15}" destId="{0ECC8AB0-FBED-42F3-82B4-D2078AF9D5D5}" srcOrd="2" destOrd="0" presId="urn:microsoft.com/office/officeart/2005/8/layout/lProcess2"/>
    <dgm:cxn modelId="{00F6FD1A-AED1-44B1-ACCF-69E9240B6C46}" type="presParOf" srcId="{0ECC8AB0-FBED-42F3-82B4-D2078AF9D5D5}" destId="{22C96616-2D86-490C-A8F4-F0B042CA93F2}" srcOrd="0" destOrd="0" presId="urn:microsoft.com/office/officeart/2005/8/layout/lProcess2"/>
    <dgm:cxn modelId="{A0D19F3A-72B5-4A38-8AB3-D6BF28EEA1D8}" type="presParOf" srcId="{22C96616-2D86-490C-A8F4-F0B042CA93F2}" destId="{697734E4-F763-4D64-8849-37C7DC55090B}" srcOrd="0" destOrd="0" presId="urn:microsoft.com/office/officeart/2005/8/layout/lProcess2"/>
    <dgm:cxn modelId="{75E5B873-4FC4-4101-A130-FC963767CD99}" type="presParOf" srcId="{22C96616-2D86-490C-A8F4-F0B042CA93F2}" destId="{256D50BC-31C5-409F-8732-B298797338D4}" srcOrd="1" destOrd="0" presId="urn:microsoft.com/office/officeart/2005/8/layout/lProcess2"/>
    <dgm:cxn modelId="{0B425C80-CB15-4F25-808A-2A6DFD53031F}" type="presParOf" srcId="{22C96616-2D86-490C-A8F4-F0B042CA93F2}" destId="{CC18A4A1-2764-442F-93EC-08E894A978D4}" srcOrd="2" destOrd="0" presId="urn:microsoft.com/office/officeart/2005/8/layout/lProcess2"/>
    <dgm:cxn modelId="{87B5E27E-4EA1-4B05-B0DB-45B98621974C}" type="presParOf" srcId="{70199799-B2E6-4B71-8DE1-839201F5D2FC}" destId="{84C3B00E-622B-4C01-A244-07247187630C}" srcOrd="3" destOrd="0" presId="urn:microsoft.com/office/officeart/2005/8/layout/lProcess2"/>
    <dgm:cxn modelId="{17B06DF6-F325-4C04-86B5-88EBF4E2F9D4}" type="presParOf" srcId="{70199799-B2E6-4B71-8DE1-839201F5D2FC}" destId="{A8D41001-05EB-46A8-949A-7D8EAE29C040}" srcOrd="4" destOrd="0" presId="urn:microsoft.com/office/officeart/2005/8/layout/lProcess2"/>
    <dgm:cxn modelId="{09F1B029-E8E8-4B81-A8CE-F786960BE8CD}" type="presParOf" srcId="{A8D41001-05EB-46A8-949A-7D8EAE29C040}" destId="{76DBDE4D-56CE-45B0-89B3-15C098FB00E4}" srcOrd="0" destOrd="0" presId="urn:microsoft.com/office/officeart/2005/8/layout/lProcess2"/>
    <dgm:cxn modelId="{AF804CDF-4471-415D-BA0C-F04376E2CC1D}" type="presParOf" srcId="{A8D41001-05EB-46A8-949A-7D8EAE29C040}" destId="{7BD50098-C847-4F02-99A1-5F7AC7686FDC}" srcOrd="1" destOrd="0" presId="urn:microsoft.com/office/officeart/2005/8/layout/lProcess2"/>
    <dgm:cxn modelId="{83D0F189-7982-417E-B496-B24D4AFC07CD}" type="presParOf" srcId="{A8D41001-05EB-46A8-949A-7D8EAE29C040}" destId="{3464F02C-0669-4573-912A-1F2FE7D0B972}" srcOrd="2" destOrd="0" presId="urn:microsoft.com/office/officeart/2005/8/layout/lProcess2"/>
    <dgm:cxn modelId="{5AC7F657-2217-4ED7-A203-150D664DCD38}" type="presParOf" srcId="{3464F02C-0669-4573-912A-1F2FE7D0B972}" destId="{7F7170D1-C02C-4B37-A9EF-CC032C8715BF}" srcOrd="0" destOrd="0" presId="urn:microsoft.com/office/officeart/2005/8/layout/lProcess2"/>
    <dgm:cxn modelId="{6F9BF4BD-A1A3-435F-8B63-BAED1D3C1D0C}" type="presParOf" srcId="{7F7170D1-C02C-4B37-A9EF-CC032C8715BF}" destId="{81AC97A4-00E4-44E6-9822-EF21F5E784ED}" srcOrd="0" destOrd="0" presId="urn:microsoft.com/office/officeart/2005/8/layout/lProcess2"/>
    <dgm:cxn modelId="{FA7EF957-6152-447E-AA6F-0F1E643939FA}" type="presParOf" srcId="{7F7170D1-C02C-4B37-A9EF-CC032C8715BF}" destId="{56281309-C4C4-49AB-8C6A-6740FB189340}" srcOrd="1" destOrd="0" presId="urn:microsoft.com/office/officeart/2005/8/layout/lProcess2"/>
    <dgm:cxn modelId="{3E07B809-1E24-40FD-82C3-856242EBE674}" type="presParOf" srcId="{7F7170D1-C02C-4B37-A9EF-CC032C8715BF}" destId="{FF334B15-1C10-4AD2-868E-E762A7820AA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70106-0AE3-4D27-A6FB-9A5FF027DA8E}">
      <dsp:nvSpPr>
        <dsp:cNvPr id="0" name=""/>
        <dsp:cNvSpPr/>
      </dsp:nvSpPr>
      <dsp:spPr>
        <a:xfrm>
          <a:off x="693" y="1184086"/>
          <a:ext cx="3019284" cy="15096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en-US" sz="3400" kern="1200" smtClean="0"/>
            <a:t>Focus on practical failures</a:t>
          </a:r>
          <a:endParaRPr lang="en-US" sz="3400" kern="1200"/>
        </a:p>
      </dsp:txBody>
      <dsp:txXfrm>
        <a:off x="693" y="1184086"/>
        <a:ext cx="3019284" cy="1509642"/>
      </dsp:txXfrm>
    </dsp:sp>
    <dsp:sp modelId="{85D43253-44F2-4D1A-BF5C-718F4448AC4A}">
      <dsp:nvSpPr>
        <dsp:cNvPr id="0" name=""/>
        <dsp:cNvSpPr/>
      </dsp:nvSpPr>
      <dsp:spPr>
        <a:xfrm>
          <a:off x="3654027" y="1184086"/>
          <a:ext cx="3019284" cy="15096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en-US" sz="3400" kern="1200" smtClean="0"/>
            <a:t>Identify high-risk areas</a:t>
          </a:r>
          <a:endParaRPr lang="en-US" sz="3400" kern="1200"/>
        </a:p>
      </dsp:txBody>
      <dsp:txXfrm>
        <a:off x="3654027" y="1184086"/>
        <a:ext cx="3019284" cy="1509642"/>
      </dsp:txXfrm>
    </dsp:sp>
    <dsp:sp modelId="{9144B305-7E51-44FA-8B71-14000A555DA5}">
      <dsp:nvSpPr>
        <dsp:cNvPr id="0" name=""/>
        <dsp:cNvSpPr/>
      </dsp:nvSpPr>
      <dsp:spPr>
        <a:xfrm>
          <a:off x="7307362" y="1184086"/>
          <a:ext cx="3019284" cy="15096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en-US" sz="3400" kern="1200" smtClean="0"/>
            <a:t>Improve audit quality</a:t>
          </a:r>
          <a:endParaRPr lang="en-US" sz="3400" kern="1200"/>
        </a:p>
      </dsp:txBody>
      <dsp:txXfrm>
        <a:off x="7307362" y="1184086"/>
        <a:ext cx="3019284" cy="1509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F2D1D-16D8-4AC6-A0BF-6D8E82907CE2}">
      <dsp:nvSpPr>
        <dsp:cNvPr id="0" name=""/>
        <dsp:cNvSpPr/>
      </dsp:nvSpPr>
      <dsp:spPr>
        <a:xfrm>
          <a:off x="1260" y="0"/>
          <a:ext cx="3277720" cy="35179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Materiality</a:t>
          </a:r>
          <a:endParaRPr lang="en-US" sz="3700" kern="1200" dirty="0"/>
        </a:p>
      </dsp:txBody>
      <dsp:txXfrm>
        <a:off x="1260" y="0"/>
        <a:ext cx="3277720" cy="1055398"/>
      </dsp:txXfrm>
    </dsp:sp>
    <dsp:sp modelId="{40859BF2-37EB-46AA-BC2D-A37C739ACAC8}">
      <dsp:nvSpPr>
        <dsp:cNvPr id="0" name=""/>
        <dsp:cNvSpPr/>
      </dsp:nvSpPr>
      <dsp:spPr>
        <a:xfrm>
          <a:off x="329032" y="1056429"/>
          <a:ext cx="2622176" cy="10607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rtl="0">
            <a:lnSpc>
              <a:spcPct val="90000"/>
            </a:lnSpc>
            <a:spcBef>
              <a:spcPct val="0"/>
            </a:spcBef>
            <a:spcAft>
              <a:spcPct val="35000"/>
            </a:spcAft>
          </a:pPr>
          <a:r>
            <a:rPr lang="en-US" sz="2700" kern="1200" dirty="0" smtClean="0"/>
            <a:t>Avoid clutter</a:t>
          </a:r>
          <a:endParaRPr lang="en-US" sz="2700" kern="1200" dirty="0"/>
        </a:p>
      </dsp:txBody>
      <dsp:txXfrm>
        <a:off x="360100" y="1087497"/>
        <a:ext cx="2560040" cy="998587"/>
      </dsp:txXfrm>
    </dsp:sp>
    <dsp:sp modelId="{1BFDC669-EA89-4096-A4F0-2A3114F33E93}">
      <dsp:nvSpPr>
        <dsp:cNvPr id="0" name=""/>
        <dsp:cNvSpPr/>
      </dsp:nvSpPr>
      <dsp:spPr>
        <a:xfrm>
          <a:off x="329032" y="2280341"/>
          <a:ext cx="2622176" cy="10607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rtl="0">
            <a:lnSpc>
              <a:spcPct val="90000"/>
            </a:lnSpc>
            <a:spcBef>
              <a:spcPct val="0"/>
            </a:spcBef>
            <a:spcAft>
              <a:spcPct val="35000"/>
            </a:spcAft>
          </a:pPr>
          <a:r>
            <a:rPr lang="en-US" sz="2700" kern="1200" smtClean="0"/>
            <a:t>Focus on relevance</a:t>
          </a:r>
          <a:endParaRPr lang="en-US" sz="2700" kern="1200"/>
        </a:p>
      </dsp:txBody>
      <dsp:txXfrm>
        <a:off x="360100" y="2311409"/>
        <a:ext cx="2560040" cy="998587"/>
      </dsp:txXfrm>
    </dsp:sp>
    <dsp:sp modelId="{ECADBEA0-BF4E-43F6-AB2B-80C06833185E}">
      <dsp:nvSpPr>
        <dsp:cNvPr id="0" name=""/>
        <dsp:cNvSpPr/>
      </dsp:nvSpPr>
      <dsp:spPr>
        <a:xfrm>
          <a:off x="3524809" y="0"/>
          <a:ext cx="3277720" cy="35179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Entity Specific</a:t>
          </a:r>
          <a:endParaRPr lang="en-US" sz="3700" kern="1200" dirty="0"/>
        </a:p>
      </dsp:txBody>
      <dsp:txXfrm>
        <a:off x="3524809" y="0"/>
        <a:ext cx="3277720" cy="1055398"/>
      </dsp:txXfrm>
    </dsp:sp>
    <dsp:sp modelId="{697734E4-F763-4D64-8849-37C7DC55090B}">
      <dsp:nvSpPr>
        <dsp:cNvPr id="0" name=""/>
        <dsp:cNvSpPr/>
      </dsp:nvSpPr>
      <dsp:spPr>
        <a:xfrm>
          <a:off x="3852581" y="1056429"/>
          <a:ext cx="2622176" cy="10607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rtl="0">
            <a:lnSpc>
              <a:spcPct val="90000"/>
            </a:lnSpc>
            <a:spcBef>
              <a:spcPct val="0"/>
            </a:spcBef>
            <a:spcAft>
              <a:spcPct val="35000"/>
            </a:spcAft>
          </a:pPr>
          <a:r>
            <a:rPr lang="en-US" sz="2700" kern="1200" smtClean="0"/>
            <a:t>Avoid templates</a:t>
          </a:r>
          <a:endParaRPr lang="en-US" sz="2700" kern="1200"/>
        </a:p>
      </dsp:txBody>
      <dsp:txXfrm>
        <a:off x="3883649" y="1087497"/>
        <a:ext cx="2560040" cy="998587"/>
      </dsp:txXfrm>
    </dsp:sp>
    <dsp:sp modelId="{CC18A4A1-2764-442F-93EC-08E894A978D4}">
      <dsp:nvSpPr>
        <dsp:cNvPr id="0" name=""/>
        <dsp:cNvSpPr/>
      </dsp:nvSpPr>
      <dsp:spPr>
        <a:xfrm>
          <a:off x="3852581" y="2280341"/>
          <a:ext cx="2622176" cy="10607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rtl="0">
            <a:lnSpc>
              <a:spcPct val="90000"/>
            </a:lnSpc>
            <a:spcBef>
              <a:spcPct val="0"/>
            </a:spcBef>
            <a:spcAft>
              <a:spcPct val="35000"/>
            </a:spcAft>
          </a:pPr>
          <a:r>
            <a:rPr lang="en-US" sz="2700" kern="1200" dirty="0" smtClean="0"/>
            <a:t>Link to business</a:t>
          </a:r>
          <a:endParaRPr lang="en-US" sz="2700" kern="1200" dirty="0"/>
        </a:p>
      </dsp:txBody>
      <dsp:txXfrm>
        <a:off x="3883649" y="2311409"/>
        <a:ext cx="2560040" cy="998587"/>
      </dsp:txXfrm>
    </dsp:sp>
    <dsp:sp modelId="{76DBDE4D-56CE-45B0-89B3-15C098FB00E4}">
      <dsp:nvSpPr>
        <dsp:cNvPr id="0" name=""/>
        <dsp:cNvSpPr/>
      </dsp:nvSpPr>
      <dsp:spPr>
        <a:xfrm>
          <a:off x="7048359" y="0"/>
          <a:ext cx="3277720" cy="35179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smtClean="0"/>
            <a:t>Cross Linking</a:t>
          </a:r>
          <a:endParaRPr lang="en-US" sz="3700" kern="1200" dirty="0"/>
        </a:p>
      </dsp:txBody>
      <dsp:txXfrm>
        <a:off x="7048359" y="0"/>
        <a:ext cx="3277720" cy="1055398"/>
      </dsp:txXfrm>
    </dsp:sp>
    <dsp:sp modelId="{81AC97A4-00E4-44E6-9822-EF21F5E784ED}">
      <dsp:nvSpPr>
        <dsp:cNvPr id="0" name=""/>
        <dsp:cNvSpPr/>
      </dsp:nvSpPr>
      <dsp:spPr>
        <a:xfrm>
          <a:off x="7376131" y="1056429"/>
          <a:ext cx="2622176" cy="10607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rtl="0">
            <a:lnSpc>
              <a:spcPct val="90000"/>
            </a:lnSpc>
            <a:spcBef>
              <a:spcPct val="0"/>
            </a:spcBef>
            <a:spcAft>
              <a:spcPct val="35000"/>
            </a:spcAft>
          </a:pPr>
          <a:r>
            <a:rPr lang="en-US" sz="2700" kern="1200" dirty="0" smtClean="0"/>
            <a:t>Match numbers with notes</a:t>
          </a:r>
          <a:endParaRPr lang="en-US" sz="2700" kern="1200" dirty="0"/>
        </a:p>
      </dsp:txBody>
      <dsp:txXfrm>
        <a:off x="7407199" y="1087497"/>
        <a:ext cx="2560040" cy="998587"/>
      </dsp:txXfrm>
    </dsp:sp>
    <dsp:sp modelId="{FF334B15-1C10-4AD2-868E-E762A7820AA2}">
      <dsp:nvSpPr>
        <dsp:cNvPr id="0" name=""/>
        <dsp:cNvSpPr/>
      </dsp:nvSpPr>
      <dsp:spPr>
        <a:xfrm>
          <a:off x="7376131" y="2280341"/>
          <a:ext cx="2622176" cy="10607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rtl="0">
            <a:lnSpc>
              <a:spcPct val="90000"/>
            </a:lnSpc>
            <a:spcBef>
              <a:spcPct val="0"/>
            </a:spcBef>
            <a:spcAft>
              <a:spcPct val="35000"/>
            </a:spcAft>
          </a:pPr>
          <a:r>
            <a:rPr lang="en-US" sz="2700" kern="1200" smtClean="0"/>
            <a:t>Avoid contradictions</a:t>
          </a:r>
          <a:endParaRPr lang="en-US" sz="2700" kern="1200" dirty="0"/>
        </a:p>
      </dsp:txBody>
      <dsp:txXfrm>
        <a:off x="7407199" y="2311409"/>
        <a:ext cx="2560040" cy="9985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00" cy="46217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936137" y="0"/>
            <a:ext cx="3012299" cy="462176"/>
          </a:xfrm>
          <a:prstGeom prst="rect">
            <a:avLst/>
          </a:prstGeom>
        </p:spPr>
        <p:txBody>
          <a:bodyPr vert="horz" lIns="91440" tIns="45720" rIns="91440" bIns="45720" rtlCol="0"/>
          <a:lstStyle>
            <a:lvl1pPr algn="r">
              <a:defRPr sz="1200"/>
            </a:lvl1pPr>
          </a:lstStyle>
          <a:p>
            <a:fld id="{C6F2F4E7-F57A-4FE5-BCF0-E014D6281742}" type="datetimeFigureOut">
              <a:rPr lang="en-IN" smtClean="0"/>
              <a:t>08-05-2026</a:t>
            </a:fld>
            <a:endParaRPr lang="en-IN"/>
          </a:p>
        </p:txBody>
      </p:sp>
      <p:sp>
        <p:nvSpPr>
          <p:cNvPr id="4" name="Footer Placeholder 3"/>
          <p:cNvSpPr>
            <a:spLocks noGrp="1"/>
          </p:cNvSpPr>
          <p:nvPr>
            <p:ph type="ftr" sz="quarter" idx="2"/>
          </p:nvPr>
        </p:nvSpPr>
        <p:spPr>
          <a:xfrm>
            <a:off x="1" y="8772414"/>
            <a:ext cx="3012300" cy="46217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936137" y="8772414"/>
            <a:ext cx="3012299" cy="462175"/>
          </a:xfrm>
          <a:prstGeom prst="rect">
            <a:avLst/>
          </a:prstGeom>
        </p:spPr>
        <p:txBody>
          <a:bodyPr vert="horz" lIns="91440" tIns="45720" rIns="91440" bIns="45720" rtlCol="0" anchor="b"/>
          <a:lstStyle>
            <a:lvl1pPr algn="r">
              <a:defRPr sz="1200"/>
            </a:lvl1pPr>
          </a:lstStyle>
          <a:p>
            <a:fld id="{FDEF3D0F-32F6-4A1F-89F4-DF4CD356E106}" type="slidenum">
              <a:rPr lang="en-IN" smtClean="0"/>
              <a:t>‹#›</a:t>
            </a:fld>
            <a:endParaRPr lang="en-IN"/>
          </a:p>
        </p:txBody>
      </p:sp>
    </p:spTree>
    <p:extLst>
      <p:ext uri="{BB962C8B-B14F-4D97-AF65-F5344CB8AC3E}">
        <p14:creationId xmlns:p14="http://schemas.microsoft.com/office/powerpoint/2010/main" val="2044460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418" name="Google Shape;3;n"/>
          <p:cNvSpPr>
            <a:spLocks noGrp="1" noRot="1" noChangeAspect="1"/>
          </p:cNvSpPr>
          <p:nvPr>
            <p:ph type="sldImg" idx="2"/>
          </p:nvPr>
        </p:nvSpPr>
        <p:spPr>
          <a:xfrm>
            <a:off x="395288" y="692150"/>
            <a:ext cx="6161087" cy="3465513"/>
          </a:xfrm>
          <a:custGeom>
            <a:avLst/>
            <a:gdLst>
              <a:gd name="txL" fmla="*/ 0 w 120000"/>
              <a:gd name="txT" fmla="*/ 0 h 120000"/>
              <a:gd name="txR" fmla="*/ 120000 w 120000"/>
              <a:gd name="txB" fmla="*/ 120000 h 120000"/>
            </a:gdLst>
            <a:ahLst/>
            <a:cxnLst/>
            <a:rect l="txL" t="txT" r="txR" b="txB"/>
            <a:pathLst>
              <a:path w="120000" h="120000">
                <a:moveTo>
                  <a:pt x="0" y="0"/>
                </a:moveTo>
                <a:lnTo>
                  <a:pt x="120000" y="0"/>
                </a:lnTo>
                <a:lnTo>
                  <a:pt x="120000" y="120000"/>
                </a:lnTo>
                <a:lnTo>
                  <a:pt x="0" y="120000"/>
                </a:lnTo>
                <a:lnTo>
                  <a:pt x="0" y="0"/>
                </a:lnTo>
                <a:close/>
              </a:path>
            </a:pathLst>
          </a:custGeom>
          <a:noFill/>
          <a:ln w="9525" cap="flat" cmpd="sng">
            <a:solidFill>
              <a:srgbClr val="000000">
                <a:alpha val="100000"/>
              </a:srgbClr>
            </a:solidFill>
            <a:prstDash val="solid"/>
            <a:round/>
            <a:headEnd type="none" w="sm" len="sm"/>
            <a:tailEnd type="none" w="sm" len="sm"/>
          </a:ln>
        </p:spPr>
      </p:sp>
      <p:sp>
        <p:nvSpPr>
          <p:cNvPr id="60419" name="Google Shape;4;n"/>
          <p:cNvSpPr txBox="1">
            <a:spLocks noGrp="1"/>
          </p:cNvSpPr>
          <p:nvPr>
            <p:ph type="body" idx="1"/>
          </p:nvPr>
        </p:nvSpPr>
        <p:spPr>
          <a:xfrm>
            <a:off x="694517" y="4386949"/>
            <a:ext cx="5561043" cy="4156606"/>
          </a:xfrm>
          <a:prstGeom prst="rect">
            <a:avLst/>
          </a:prstGeom>
          <a:noFill/>
          <a:ln w="9525">
            <a:noFill/>
          </a:ln>
        </p:spPr>
        <p:txBody>
          <a:bodyPr lIns="91425" tIns="91425" rIns="91425" bIns="91425"/>
          <a:lstStyle/>
          <a:p>
            <a:pPr lvl="0"/>
            <a:endParaRPr dirty="0"/>
          </a:p>
        </p:txBody>
      </p:sp>
    </p:spTree>
    <p:extLst>
      <p:ext uri="{BB962C8B-B14F-4D97-AF65-F5344CB8AC3E}">
        <p14:creationId xmlns:p14="http://schemas.microsoft.com/office/powerpoint/2010/main" val="100346369"/>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1892" indent="0">
              <a:buNone/>
            </a:pPr>
            <a:endParaRPr lang="en-IN" b="0" i="0" dirty="0"/>
          </a:p>
        </p:txBody>
      </p:sp>
    </p:spTree>
    <p:extLst>
      <p:ext uri="{BB962C8B-B14F-4D97-AF65-F5344CB8AC3E}">
        <p14:creationId xmlns:p14="http://schemas.microsoft.com/office/powerpoint/2010/main" val="328857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1892" indent="0">
              <a:buNone/>
            </a:pPr>
            <a:r>
              <a:rPr lang="en-US" b="0" i="0" u="none" dirty="0" smtClean="0"/>
              <a:t>3.2 </a:t>
            </a:r>
            <a:r>
              <a:rPr lang="en-US" i="0" dirty="0" smtClean="0"/>
              <a:t>Net </a:t>
            </a:r>
            <a:r>
              <a:rPr lang="en-US" i="0" dirty="0" err="1" smtClean="0"/>
              <a:t>realisable</a:t>
            </a:r>
            <a:r>
              <a:rPr lang="en-US" i="0" dirty="0" smtClean="0"/>
              <a:t> value</a:t>
            </a:r>
            <a:r>
              <a:rPr lang="en-US" b="0" i="0" u="none" dirty="0" smtClean="0"/>
              <a:t> is the estimated selling price in the ordinary course of business less the estimated costs of completion and the estimated costs necessary to make the sale.</a:t>
            </a:r>
          </a:p>
          <a:p>
            <a:pPr marL="151892" indent="0">
              <a:buNone/>
            </a:pPr>
            <a:r>
              <a:rPr lang="en-US" b="0" i="0" u="none" dirty="0" smtClean="0"/>
              <a:t>5. Inventories should be valued at the </a:t>
            </a:r>
            <a:r>
              <a:rPr lang="en-US" i="0" dirty="0" smtClean="0"/>
              <a:t>lower of</a:t>
            </a:r>
            <a:r>
              <a:rPr lang="en-US" b="0" i="0" u="none" dirty="0" smtClean="0"/>
              <a:t> cost and net </a:t>
            </a:r>
            <a:r>
              <a:rPr lang="en-US" b="0" i="0" u="none" dirty="0" err="1" smtClean="0"/>
              <a:t>realisable</a:t>
            </a:r>
            <a:r>
              <a:rPr lang="en-US" b="0" i="0" u="none" dirty="0" smtClean="0"/>
              <a:t> </a:t>
            </a:r>
            <a:r>
              <a:rPr lang="en-IN" b="0" i="0" u="none" dirty="0" smtClean="0"/>
              <a:t>value.</a:t>
            </a:r>
          </a:p>
          <a:p>
            <a:pPr marL="151892" indent="0">
              <a:buNone/>
            </a:pPr>
            <a:r>
              <a:rPr lang="en-IN" b="0" i="0" u="none" dirty="0" smtClean="0"/>
              <a:t>6. </a:t>
            </a:r>
            <a:r>
              <a:rPr lang="en-US" b="0" i="0" u="none" dirty="0" smtClean="0"/>
              <a:t>The </a:t>
            </a:r>
            <a:r>
              <a:rPr lang="en-US" i="0" dirty="0" smtClean="0"/>
              <a:t>cost of inventories should comprise </a:t>
            </a:r>
            <a:r>
              <a:rPr lang="en-US" b="0" i="0" u="none" dirty="0" smtClean="0"/>
              <a:t>all costs of purchase, costs of conversion and other costs incurred in bringing the inventories to their present location and condition.</a:t>
            </a:r>
            <a:r>
              <a:rPr lang="en-IN" b="0" i="0" u="none" dirty="0" smtClean="0"/>
              <a:t> </a:t>
            </a:r>
          </a:p>
          <a:p>
            <a:endParaRPr lang="en-IN" dirty="0"/>
          </a:p>
        </p:txBody>
      </p:sp>
    </p:spTree>
    <p:extLst>
      <p:ext uri="{BB962C8B-B14F-4D97-AF65-F5344CB8AC3E}">
        <p14:creationId xmlns:p14="http://schemas.microsoft.com/office/powerpoint/2010/main" val="424833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1892" indent="0">
              <a:buNone/>
            </a:pPr>
            <a:r>
              <a:rPr lang="en-US" dirty="0"/>
              <a:t>7.1 Revenue from service transactions is usually </a:t>
            </a:r>
            <a:r>
              <a:rPr lang="en-US" dirty="0" err="1"/>
              <a:t>recognised</a:t>
            </a:r>
            <a:r>
              <a:rPr lang="en-US" dirty="0"/>
              <a:t> as the service is performed, either by the proportionate completion method or by the </a:t>
            </a:r>
            <a:r>
              <a:rPr lang="en-IN" dirty="0"/>
              <a:t>completed service contract method.</a:t>
            </a:r>
          </a:p>
        </p:txBody>
      </p:sp>
    </p:spTree>
    <p:extLst>
      <p:ext uri="{BB962C8B-B14F-4D97-AF65-F5344CB8AC3E}">
        <p14:creationId xmlns:p14="http://schemas.microsoft.com/office/powerpoint/2010/main" val="183877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1892" indent="0">
              <a:buNone/>
            </a:pPr>
            <a:r>
              <a:rPr lang="en-US" dirty="0"/>
              <a:t>4.1 Revenue is the gross inflow of cash, receivables or other consideration arising in the course of the ordinary activities of an enterprise4 from the sale of goods, from the rendering of services, and from the use by others</a:t>
            </a:r>
            <a:endParaRPr lang="en-IN" b="0" i="0" dirty="0"/>
          </a:p>
        </p:txBody>
      </p:sp>
    </p:spTree>
    <p:extLst>
      <p:ext uri="{BB962C8B-B14F-4D97-AF65-F5344CB8AC3E}">
        <p14:creationId xmlns:p14="http://schemas.microsoft.com/office/powerpoint/2010/main" val="1864448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1892" indent="0">
              <a:buNone/>
            </a:pPr>
            <a:r>
              <a:rPr lang="en-US" dirty="0"/>
              <a:t>Dividends from </a:t>
            </a:r>
            <a:r>
              <a:rPr lang="en-IN" dirty="0"/>
              <a:t>investments in  shares</a:t>
            </a:r>
            <a:r>
              <a:rPr lang="en-US" dirty="0"/>
              <a:t>: when the owner’s right to receive payment </a:t>
            </a:r>
            <a:r>
              <a:rPr lang="en-IN" dirty="0"/>
              <a:t>is established.</a:t>
            </a:r>
          </a:p>
          <a:p>
            <a:pPr marL="151892" indent="0">
              <a:buNone/>
            </a:pPr>
            <a:r>
              <a:rPr lang="en-IN" dirty="0"/>
              <a:t>Interest: </a:t>
            </a:r>
            <a:r>
              <a:rPr lang="en-US" dirty="0"/>
              <a:t>on a time proportion basis taking into account the amount outstanding and the </a:t>
            </a:r>
            <a:r>
              <a:rPr lang="en-IN" dirty="0"/>
              <a:t>rate applicable.</a:t>
            </a:r>
          </a:p>
        </p:txBody>
      </p:sp>
    </p:spTree>
    <p:extLst>
      <p:ext uri="{BB962C8B-B14F-4D97-AF65-F5344CB8AC3E}">
        <p14:creationId xmlns:p14="http://schemas.microsoft.com/office/powerpoint/2010/main" val="1194926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1892" indent="0">
              <a:buNone/>
            </a:pPr>
            <a:r>
              <a:rPr lang="en-US" dirty="0"/>
              <a:t>11. In a transaction involving the sale of goods, performance should be regarded as being achieved when the following conditions have been </a:t>
            </a:r>
            <a:r>
              <a:rPr lang="en-IN" dirty="0"/>
              <a:t>fulfilled:</a:t>
            </a:r>
          </a:p>
          <a:p>
            <a:pPr marL="151892" indent="0">
              <a:buNone/>
            </a:pPr>
            <a:r>
              <a:rPr lang="en-US" b="1" u="sng" dirty="0"/>
              <a:t>Timing :</a:t>
            </a:r>
            <a:r>
              <a:rPr lang="en-US" dirty="0"/>
              <a:t> (i) the seller of goods has transferred to the buyer the property in the goods for a price or all significant risks and rewards of</a:t>
            </a:r>
          </a:p>
          <a:p>
            <a:pPr marL="151892" indent="0">
              <a:buNone/>
            </a:pPr>
            <a:r>
              <a:rPr lang="en-US" dirty="0"/>
              <a:t>ownership have been transferred to the buyer and the seller retains no effective control of the goods transferred to a degree</a:t>
            </a:r>
          </a:p>
          <a:p>
            <a:pPr marL="151892" indent="0">
              <a:buNone/>
            </a:pPr>
            <a:r>
              <a:rPr lang="en-US" dirty="0"/>
              <a:t>usually associated with ownership; and </a:t>
            </a:r>
          </a:p>
          <a:p>
            <a:pPr marL="151892" indent="0">
              <a:buNone/>
            </a:pPr>
            <a:r>
              <a:rPr lang="en-US" b="1" u="sng" dirty="0"/>
              <a:t>Uncertainty:</a:t>
            </a:r>
            <a:r>
              <a:rPr lang="en-US" dirty="0"/>
              <a:t> (ii) no significant uncertainty exists regarding the amount of the consideration that will be derived from the sale of the goods.</a:t>
            </a:r>
            <a:endParaRPr lang="en-IN" b="0" i="0" dirty="0"/>
          </a:p>
        </p:txBody>
      </p:sp>
    </p:spTree>
    <p:extLst>
      <p:ext uri="{BB962C8B-B14F-4D97-AF65-F5344CB8AC3E}">
        <p14:creationId xmlns:p14="http://schemas.microsoft.com/office/powerpoint/2010/main" val="425302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1892" indent="0">
              <a:buNone/>
            </a:pPr>
            <a:r>
              <a:rPr lang="en-IN" b="0" i="0" dirty="0" smtClean="0"/>
              <a:t>6.2 </a:t>
            </a:r>
            <a:r>
              <a:rPr lang="en-US" dirty="0"/>
              <a:t>An asset is a resource:</a:t>
            </a:r>
          </a:p>
          <a:p>
            <a:pPr marL="151892" indent="0">
              <a:buNone/>
            </a:pPr>
            <a:r>
              <a:rPr lang="en-US" dirty="0"/>
              <a:t>(a) controlled by an enterprise as a result of past events; and</a:t>
            </a:r>
          </a:p>
          <a:p>
            <a:pPr marL="151892" indent="0">
              <a:buNone/>
            </a:pPr>
            <a:r>
              <a:rPr lang="en-US" dirty="0"/>
              <a:t>(b) from which future economic benefits are expected to flow to </a:t>
            </a:r>
            <a:r>
              <a:rPr lang="en-IN" dirty="0"/>
              <a:t>the enterprise.</a:t>
            </a:r>
            <a:endParaRPr lang="en-IN" b="0" i="0" dirty="0"/>
          </a:p>
        </p:txBody>
      </p:sp>
    </p:spTree>
    <p:extLst>
      <p:ext uri="{BB962C8B-B14F-4D97-AF65-F5344CB8AC3E}">
        <p14:creationId xmlns:p14="http://schemas.microsoft.com/office/powerpoint/2010/main" val="417496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1892" indent="0">
              <a:buNone/>
            </a:pPr>
            <a:r>
              <a:rPr lang="en-US" dirty="0"/>
              <a:t>57. Depreciation of an asset begins when it is available for use, </a:t>
            </a:r>
            <a:r>
              <a:rPr lang="en-US" i="1" dirty="0"/>
              <a:t>i.e.</a:t>
            </a:r>
            <a:r>
              <a:rPr lang="en-US" dirty="0"/>
              <a:t>, when it is in the location and condition necessary for it to be capable of operating in the manner intended by management.</a:t>
            </a:r>
            <a:endParaRPr lang="en-IN" dirty="0"/>
          </a:p>
        </p:txBody>
      </p:sp>
    </p:spTree>
    <p:extLst>
      <p:ext uri="{BB962C8B-B14F-4D97-AF65-F5344CB8AC3E}">
        <p14:creationId xmlns:p14="http://schemas.microsoft.com/office/powerpoint/2010/main" val="313535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Google Shape;173;g52160c7070_0_180:notes"/>
          <p:cNvSpPr>
            <a:spLocks noGrp="1" noRot="1" noChangeAspect="1" noTextEdit="1"/>
          </p:cNvSpPr>
          <p:nvPr>
            <p:ph type="sldImg" idx="2"/>
          </p:nvPr>
        </p:nvSpPr>
        <p:spPr>
          <a:xfrm>
            <a:off x="395288" y="692150"/>
            <a:ext cx="6159500" cy="3465513"/>
          </a:xfrm>
          <a:ln>
            <a:miter lim="800000"/>
          </a:ln>
        </p:spPr>
      </p:sp>
      <p:sp>
        <p:nvSpPr>
          <p:cNvPr id="62467" name="Google Shape;174;g52160c7070_0_180:notes"/>
          <p:cNvSpPr>
            <a:spLocks noGrp="1"/>
          </p:cNvSpPr>
          <p:nvPr>
            <p:ph type="body" idx="1"/>
          </p:nvPr>
        </p:nvSpPr>
        <p:spPr>
          <a:ln/>
        </p:spPr>
        <p:txBody>
          <a:bodyPr vert="horz" wrap="square" lIns="91425" tIns="91425" rIns="91425" bIns="91425" anchor="t" anchorCtr="0"/>
          <a:lstStyle/>
          <a:p>
            <a:pPr marL="0" lvl="0" indent="0" eaLnBrk="1" hangingPunct="1"/>
            <a:endParaRPr sz="1100" dirty="0"/>
          </a:p>
        </p:txBody>
      </p:sp>
    </p:spTree>
    <p:extLst>
      <p:ext uri="{BB962C8B-B14F-4D97-AF65-F5344CB8AC3E}">
        <p14:creationId xmlns:p14="http://schemas.microsoft.com/office/powerpoint/2010/main" val="910513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lvl="0" eaLnBrk="1" hangingPunct="1">
              <a:buClr>
                <a:srgbClr val="000000"/>
              </a:buClr>
              <a:buNone/>
            </a:pPr>
            <a:fld id="{2CAA6438-7D29-4D0D-B3B6-E17CCDA5E218}"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lvl1pPr>
              <a:defRPr>
                <a:solidFill>
                  <a:schemeClr val="tx2"/>
                </a:solidFill>
              </a:defRPr>
            </a:lvl1p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lvl="0" eaLnBrk="1" hangingPunct="1">
              <a:buClr>
                <a:srgbClr val="000000"/>
              </a:buClr>
              <a:buNone/>
            </a:pPr>
            <a:fld id="{9A0DB2DC-4C9A-4742-B13C-FB6460FD3503}" type="slidenum">
              <a:rPr lang="en-GB" altLang="x-none" smtClean="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eaLnBrk="1" hangingPunct="1">
              <a:buClr>
                <a:srgbClr val="000000"/>
              </a:buClr>
              <a:buNone/>
            </a:pPr>
            <a:fld id="{6B694689-5860-4A8D-9CAD-A0BBA102DF59}"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en-GB" altLang="x-none" smtClean="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eaLnBrk="1" hangingPunct="1">
              <a:buClr>
                <a:srgbClr val="000000"/>
              </a:buClr>
              <a:buNone/>
            </a:pPr>
            <a:fld id="{3BE00C95-CFBF-4FC1-BB32-C4F4CC589131}"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en-GB" altLang="x-none" smtClean="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spTree>
      <p:nvGrpSpPr>
        <p:cNvPr id="1" name="Shape 21"/>
        <p:cNvGrpSpPr/>
        <p:nvPr/>
      </p:nvGrpSpPr>
      <p:grpSpPr>
        <a:xfrm>
          <a:off x="0" y="0"/>
          <a:ext cx="0" cy="0"/>
          <a:chOff x="0" y="0"/>
          <a:chExt cx="0" cy="0"/>
        </a:xfrm>
      </p:grpSpPr>
      <p:cxnSp>
        <p:nvCxnSpPr>
          <p:cNvPr id="9" name="Straight Connector 8"/>
          <p:cNvCxnSpPr/>
          <p:nvPr/>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bwMode="auto">
          <a:xfrm>
            <a:off x="328246" y="148355"/>
            <a:ext cx="11465169" cy="531353"/>
          </a:xfrm>
          <a:prstGeom prst="rect">
            <a:avLst/>
          </a:prstGeom>
          <a:noFill/>
          <a:ln>
            <a:noFill/>
          </a:ln>
        </p:spPr>
        <p:txBody>
          <a:bodyPr lIns="68580" tIns="34290" rIns="68580" bIns="34290">
            <a:normAutofit/>
          </a:bodyPr>
          <a:lstStyle>
            <a:lvl1pPr>
              <a:defRPr sz="2000" b="1">
                <a:solidFill>
                  <a:srgbClr val="002060"/>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4" name="Content Placeholder 2"/>
          <p:cNvSpPr>
            <a:spLocks noGrp="1"/>
          </p:cNvSpPr>
          <p:nvPr>
            <p:ph idx="1"/>
          </p:nvPr>
        </p:nvSpPr>
        <p:spPr>
          <a:xfrm>
            <a:off x="355600" y="955486"/>
            <a:ext cx="11434496" cy="1248452"/>
          </a:xfrm>
        </p:spPr>
        <p:txBody>
          <a:bodyPr>
            <a:normAutofit/>
          </a:bodyPr>
          <a:lstStyle>
            <a:lvl1pPr marL="0" indent="0">
              <a:lnSpc>
                <a:spcPct val="100000"/>
              </a:lnSpc>
              <a:spcBef>
                <a:spcPts val="1200"/>
              </a:spcBef>
              <a:spcAft>
                <a:spcPts val="0"/>
              </a:spcAft>
              <a:buClr>
                <a:srgbClr val="00CC99"/>
              </a:buClr>
              <a:buSzPct val="100000"/>
              <a:buFontTx/>
              <a:buNone/>
              <a:defRPr sz="24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2" name="Date Placeholder 1"/>
          <p:cNvSpPr>
            <a:spLocks noGrp="1"/>
          </p:cNvSpPr>
          <p:nvPr>
            <p:ph type="dt" sz="half" idx="10"/>
          </p:nvPr>
        </p:nvSpPr>
        <p:spPr/>
        <p:txBody>
          <a:bodyPr/>
          <a:lstStyle/>
          <a:p>
            <a:pPr lvl="0" eaLnBrk="1" hangingPunct="1">
              <a:buClr>
                <a:srgbClr val="000000"/>
              </a:buClr>
              <a:buNone/>
            </a:pPr>
            <a:fld id="{5D5FE48B-2CAB-40DC-B586-D6FB0E2A1A91}"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Clr>
                <a:srgbClr val="000000"/>
              </a:buClr>
              <a:buNone/>
            </a:pPr>
            <a:fld id="{9A0DB2DC-4C9A-4742-B13C-FB6460FD3503}" type="slidenum">
              <a:rPr lang="en-GB" altLang="x-none" dirty="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13"/>
          </p:nvPr>
        </p:nvSpPr>
        <p:spPr>
          <a:xfrm>
            <a:off x="363538" y="2577652"/>
            <a:ext cx="11418887" cy="3365948"/>
          </a:xfrm>
        </p:spPr>
        <p:txBody>
          <a:bodyPr>
            <a:normAutofit/>
          </a:bodyPr>
          <a:lstStyle>
            <a:lvl1pPr marL="0" indent="0">
              <a:buFontTx/>
              <a:buNone/>
              <a:defRPr sz="2400">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p:txBody>
      </p:sp>
    </p:spTree>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IN" sz="1865" b="0" i="0" u="none" strike="noStrike" kern="0" cap="none" spc="0" normalizeH="0" baseline="0" noProof="0">
              <a:ln>
                <a:noFill/>
              </a:ln>
              <a:solidFill>
                <a:schemeClr val="lt1"/>
              </a:solidFill>
              <a:effectLst/>
              <a:uLnTx/>
              <a:uFillTx/>
              <a:latin typeface="+mn-lt"/>
              <a:ea typeface="+mn-ea"/>
              <a:cs typeface="+mn-cs"/>
              <a:sym typeface="Arial" panose="020B0604020202020204"/>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pPr lvl="0" eaLnBrk="1" hangingPunct="1">
              <a:buClr>
                <a:srgbClr val="000000"/>
              </a:buClr>
              <a:buNone/>
            </a:pPr>
            <a:fld id="{6886E8D6-AB5F-4D7A-B09F-9348CB3FA214}"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en-GB" altLang="x-none" dirty="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1"/>
        <p:cNvGrpSpPr/>
        <p:nvPr/>
      </p:nvGrpSpPr>
      <p:grpSpPr>
        <a:xfrm>
          <a:off x="0" y="0"/>
          <a:ext cx="0" cy="0"/>
          <a:chOff x="0" y="0"/>
          <a:chExt cx="0" cy="0"/>
        </a:xfrm>
      </p:grpSpPr>
      <p:cxnSp>
        <p:nvCxnSpPr>
          <p:cNvPr id="9" name="Straight Connector 8"/>
          <p:cNvCxnSpPr/>
          <p:nvPr/>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1" name="Content Placeholder 2"/>
          <p:cNvSpPr>
            <a:spLocks noGrp="1"/>
          </p:cNvSpPr>
          <p:nvPr>
            <p:ph idx="1"/>
          </p:nvPr>
        </p:nvSpPr>
        <p:spPr>
          <a:xfrm>
            <a:off x="355600" y="1003299"/>
            <a:ext cx="11434496" cy="5162831"/>
          </a:xfrm>
        </p:spPr>
        <p:txBody>
          <a:bodyPr>
            <a:normAutofit/>
          </a:bodyPr>
          <a:lstStyle>
            <a:lvl1pPr marL="0" indent="0">
              <a:lnSpc>
                <a:spcPct val="100000"/>
              </a:lnSpc>
              <a:spcBef>
                <a:spcPts val="1200"/>
              </a:spcBef>
              <a:spcAft>
                <a:spcPts val="0"/>
              </a:spcAft>
              <a:buNone/>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2" name="Date Placeholder 1"/>
          <p:cNvSpPr>
            <a:spLocks noGrp="1"/>
          </p:cNvSpPr>
          <p:nvPr>
            <p:ph type="dt" sz="half" idx="10"/>
          </p:nvPr>
        </p:nvSpPr>
        <p:spPr>
          <a:xfrm>
            <a:off x="480504" y="6452389"/>
            <a:ext cx="2844800" cy="365125"/>
          </a:xfrm>
        </p:spPr>
        <p:txBody>
          <a:bodyPr/>
          <a:lstStyle/>
          <a:p>
            <a:pPr lvl="0" eaLnBrk="1" hangingPunct="1">
              <a:buClr>
                <a:srgbClr val="000000"/>
              </a:buClr>
              <a:buNone/>
            </a:pPr>
            <a:fld id="{510D3490-B797-45E6-AFF9-85D161E59DC8}"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4165600" y="6452389"/>
            <a:ext cx="3860800" cy="365125"/>
          </a:xfrm>
        </p:spPr>
        <p:txBody>
          <a:bodyPr/>
          <a:lstStyle/>
          <a:p>
            <a:pPr lvl="0" eaLnBrk="1" hangingPunct="1">
              <a:buClr>
                <a:srgbClr val="000000"/>
              </a:buClr>
              <a:buNone/>
            </a:pPr>
            <a:r>
              <a:rPr lang="en-IN" smtClean="0">
                <a:latin typeface="Arial" panose="020B0604020202020204" pitchFamily="34" charset="0"/>
              </a:rPr>
              <a:t>CA. Chintan N. Patel</a:t>
            </a:r>
            <a:endParaRPr dirty="0">
              <a:latin typeface="Arial" panose="020B0604020202020204" pitchFamily="34" charset="0"/>
            </a:endParaRPr>
          </a:p>
        </p:txBody>
      </p:sp>
      <p:sp>
        <p:nvSpPr>
          <p:cNvPr id="4" name="Slide Number Placeholder 3"/>
          <p:cNvSpPr>
            <a:spLocks noGrp="1"/>
          </p:cNvSpPr>
          <p:nvPr>
            <p:ph type="sldNum" sz="quarter" idx="12"/>
          </p:nvPr>
        </p:nvSpPr>
        <p:spPr>
          <a:xfrm>
            <a:off x="8852352" y="6452389"/>
            <a:ext cx="2844800" cy="365125"/>
          </a:xfrm>
        </p:spPr>
        <p:txBody>
          <a:bodyPr/>
          <a:lstStyle/>
          <a:p>
            <a:pPr lvl="0" eaLnBrk="1" hangingPunct="1">
              <a:buClr>
                <a:srgbClr val="000000"/>
              </a:buClr>
              <a:buNone/>
            </a:pPr>
            <a:fld id="{9A0DB2DC-4C9A-4742-B13C-FB6460FD3503}" type="slidenum">
              <a:rPr lang="en-GB" altLang="x-none" dirty="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eaLnBrk="1" hangingPunct="1">
              <a:buClr>
                <a:srgbClr val="000000"/>
              </a:buClr>
              <a:buNone/>
            </a:pPr>
            <a:fld id="{7056DF71-676D-442F-B4B9-2BFB61CFA1BE}"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en-GB" altLang="x-none" smtClean="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eaLnBrk="1" hangingPunct="1">
              <a:buClr>
                <a:srgbClr val="000000"/>
              </a:buClr>
              <a:buNone/>
            </a:pPr>
            <a:fld id="{45C45339-63A1-4CDB-9F04-FD4097A8C147}"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en-GB" altLang="x-none" smtClean="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eaLnBrk="1" hangingPunct="1">
              <a:buClr>
                <a:srgbClr val="000000"/>
              </a:buClr>
              <a:buNone/>
            </a:pPr>
            <a:fld id="{1B29A657-1E41-4C5C-9230-B87647E6654A}"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en-GB" altLang="x-none" smtClean="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eaLnBrk="1" hangingPunct="1">
              <a:buClr>
                <a:srgbClr val="000000"/>
              </a:buClr>
              <a:buNone/>
            </a:pPr>
            <a:fld id="{F4017A0E-D661-4D52-93E0-19890AAB91E6}"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Clr>
                <a:srgbClr val="000000"/>
              </a:buClr>
              <a:buNone/>
            </a:pPr>
            <a:fld id="{9A0DB2DC-4C9A-4742-B13C-FB6460FD3503}" type="slidenum">
              <a:rPr lang="en-GB" altLang="x-none" smtClean="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eaLnBrk="1" hangingPunct="1">
              <a:buClr>
                <a:srgbClr val="000000"/>
              </a:buClr>
              <a:buNone/>
            </a:pPr>
            <a:fld id="{2F11BA5E-0336-4042-9299-CF660DB703F9}"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Clr>
                <a:srgbClr val="000000"/>
              </a:buClr>
              <a:buNone/>
            </a:pPr>
            <a:fld id="{9A0DB2DC-4C9A-4742-B13C-FB6460FD3503}" type="slidenum">
              <a:rPr lang="en-GB" altLang="x-none" smtClean="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buClr>
                <a:srgbClr val="000000"/>
              </a:buClr>
              <a:buNone/>
            </a:pPr>
            <a:fld id="{DA3418D7-1CA7-4816-8785-41365F90AA88}"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Clr>
                <a:srgbClr val="000000"/>
              </a:buClr>
              <a:buNone/>
            </a:pPr>
            <a:fld id="{9A0DB2DC-4C9A-4742-B13C-FB6460FD3503}" type="slidenum">
              <a:rPr lang="en-GB" altLang="x-none" smtClean="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eaLnBrk="1" hangingPunct="1">
              <a:buClr>
                <a:srgbClr val="000000"/>
              </a:buClr>
              <a:buNone/>
            </a:pPr>
            <a:fld id="{88EACF39-B5AC-4023-AA1B-48A73D9C4860}"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en-GB" altLang="x-none" smtClean="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eaLnBrk="1" hangingPunct="1">
              <a:buClr>
                <a:srgbClr val="000000"/>
              </a:buClr>
              <a:buNone/>
            </a:pPr>
            <a:fld id="{158A7922-75FA-4D63-A5FF-11689F1DA411}"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en-GB" altLang="x-none" smtClean="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pPr lvl="0" eaLnBrk="1" hangingPunct="1">
              <a:buClr>
                <a:srgbClr val="000000"/>
              </a:buClr>
              <a:buNone/>
            </a:pPr>
            <a:fld id="{D217F947-E34D-4D62-8D9F-D609850E6086}" type="datetime1">
              <a:rPr lang="en-US" smtClean="0">
                <a:latin typeface="Arial" panose="020B0604020202020204" pitchFamily="34" charset="0"/>
                <a:cs typeface="Arial" panose="020B0604020202020204" pitchFamily="34" charset="0"/>
              </a:rPr>
              <a:t>08-May-26</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pPr lvl="0" eaLnBrk="1" hangingPunct="1">
              <a:buClr>
                <a:srgbClr val="000000"/>
              </a:buClr>
              <a:buNone/>
            </a:pPr>
            <a:fld id="{9A0DB2DC-4C9A-4742-B13C-FB6460FD3503}" type="slidenum">
              <a:rPr lang="en-GB" altLang="x-none" smtClean="0">
                <a:latin typeface="Arial" panose="020B0604020202020204" pitchFamily="34" charset="0"/>
                <a:cs typeface="Arial" panose="020B0604020202020204" pitchFamily="34" charset="0"/>
              </a:rPr>
              <a:t>‹#›</a:t>
            </a:fld>
            <a:endParaRPr lang="en-GB" altLang="x-none"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649" r:id="rId13"/>
    <p:sldLayoutId id="2147483663" r:id="rId14"/>
  </p:sldLayoutIdLst>
  <p:hf sldNum="0"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0625" y="1508374"/>
            <a:ext cx="9810750" cy="1422400"/>
          </a:xfrm>
        </p:spPr>
        <p:txBody>
          <a:bodyPr vert="horz" wrap="square" lIns="91440" tIns="45720" rIns="91440" bIns="45720" numCol="1" rtlCol="0" anchor="b" anchorCtr="0" compatLnSpc="1">
            <a:norm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IN" sz="48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Disclosure</a:t>
            </a:r>
            <a:r>
              <a:rPr kumimoji="0" lang="en-IN" sz="4800" b="0"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requirements as per</a:t>
            </a:r>
            <a:r>
              <a:rPr kumimoji="0" lang="en-IN" sz="48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IN" sz="4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r>
            <a:br>
              <a:rPr kumimoji="0" lang="en-IN" sz="4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br>
            <a:r>
              <a:rPr kumimoji="0" lang="en-IN" sz="48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AS and IND </a:t>
            </a:r>
            <a:r>
              <a:rPr kumimoji="0" lang="en-IN" sz="4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AS</a:t>
            </a:r>
            <a:endParaRPr kumimoji="0" lang="en-US" sz="4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panose="020B0604020202020204"/>
              <a:cs typeface="Times New Roman" panose="02020603050405020304" pitchFamily="18" charset="0"/>
              <a:sym typeface="Arial" panose="020B0604020202020204"/>
            </a:endParaRPr>
          </a:p>
        </p:txBody>
      </p:sp>
      <p:sp>
        <p:nvSpPr>
          <p:cNvPr id="3" name="TextBox 2"/>
          <p:cNvSpPr txBox="1"/>
          <p:nvPr/>
        </p:nvSpPr>
        <p:spPr>
          <a:xfrm>
            <a:off x="6924502" y="5137875"/>
            <a:ext cx="4403748" cy="1107996"/>
          </a:xfrm>
          <a:prstGeom prst="rect">
            <a:avLst/>
          </a:prstGeom>
          <a:noFill/>
        </p:spPr>
        <p:txBody>
          <a:bodyPr wrap="square" rtlCol="0">
            <a:spAutoFit/>
          </a:bodyPr>
          <a:lstStyle/>
          <a:p>
            <a:pPr algn="ctr"/>
            <a:r>
              <a:rPr lang="en-IN" b="1" dirty="0">
                <a:solidFill>
                  <a:schemeClr val="accent5">
                    <a:lumMod val="20000"/>
                    <a:lumOff val="80000"/>
                  </a:schemeClr>
                </a:solidFill>
              </a:rPr>
              <a:t>CA. </a:t>
            </a:r>
            <a:r>
              <a:rPr lang="en-IN" b="1" dirty="0" err="1">
                <a:solidFill>
                  <a:schemeClr val="accent5">
                    <a:lumMod val="20000"/>
                    <a:lumOff val="80000"/>
                  </a:schemeClr>
                </a:solidFill>
              </a:rPr>
              <a:t>Chintan</a:t>
            </a:r>
            <a:r>
              <a:rPr lang="en-IN" b="1" dirty="0">
                <a:solidFill>
                  <a:schemeClr val="accent5">
                    <a:lumMod val="20000"/>
                    <a:lumOff val="80000"/>
                  </a:schemeClr>
                </a:solidFill>
              </a:rPr>
              <a:t> N. </a:t>
            </a:r>
            <a:r>
              <a:rPr lang="en-IN" b="1" dirty="0" smtClean="0">
                <a:solidFill>
                  <a:schemeClr val="accent5">
                    <a:lumMod val="20000"/>
                    <a:lumOff val="80000"/>
                  </a:schemeClr>
                </a:solidFill>
              </a:rPr>
              <a:t>Patel</a:t>
            </a:r>
          </a:p>
          <a:p>
            <a:pPr algn="ctr"/>
            <a:r>
              <a:rPr lang="en-IN" sz="1600" dirty="0" smtClean="0">
                <a:solidFill>
                  <a:schemeClr val="tx1"/>
                </a:solidFill>
              </a:rPr>
              <a:t>B N P S And Associates LLP</a:t>
            </a:r>
          </a:p>
          <a:p>
            <a:pPr algn="ctr"/>
            <a:r>
              <a:rPr lang="en-IN" sz="1600" dirty="0" smtClean="0">
                <a:solidFill>
                  <a:schemeClr val="tx1"/>
                </a:solidFill>
              </a:rPr>
              <a:t>Chartered Accountants</a:t>
            </a:r>
          </a:p>
          <a:p>
            <a:pPr algn="ctr"/>
            <a:r>
              <a:rPr lang="en-IN" sz="1600" dirty="0" smtClean="0">
                <a:solidFill>
                  <a:schemeClr val="accent5">
                    <a:lumMod val="60000"/>
                    <a:lumOff val="40000"/>
                  </a:schemeClr>
                </a:solidFill>
              </a:rPr>
              <a:t>Ahmedabad | Rajkot | Bengaluru | </a:t>
            </a:r>
            <a:r>
              <a:rPr lang="en-IN" sz="1600" dirty="0" err="1" smtClean="0">
                <a:solidFill>
                  <a:schemeClr val="accent5">
                    <a:lumMod val="60000"/>
                    <a:lumOff val="40000"/>
                  </a:schemeClr>
                </a:solidFill>
              </a:rPr>
              <a:t>Raichur</a:t>
            </a:r>
            <a:endParaRPr lang="en-IN" sz="1600" dirty="0">
              <a:solidFill>
                <a:schemeClr val="accent5">
                  <a:lumMod val="60000"/>
                  <a:lumOff val="40000"/>
                </a:schemeClr>
              </a:solidFill>
            </a:endParaRPr>
          </a:p>
        </p:txBody>
      </p:sp>
      <p:sp>
        <p:nvSpPr>
          <p:cNvPr id="4" name="TextBox 3"/>
          <p:cNvSpPr txBox="1"/>
          <p:nvPr/>
        </p:nvSpPr>
        <p:spPr>
          <a:xfrm>
            <a:off x="2067346" y="3786809"/>
            <a:ext cx="7553731" cy="646331"/>
          </a:xfrm>
          <a:prstGeom prst="rect">
            <a:avLst/>
          </a:prstGeom>
          <a:noFill/>
        </p:spPr>
        <p:txBody>
          <a:bodyPr wrap="square" rtlCol="0">
            <a:spAutoFit/>
          </a:bodyPr>
          <a:lstStyle/>
          <a:p>
            <a:pPr algn="ctr"/>
            <a:r>
              <a:rPr lang="en-IN" i="1" dirty="0" smtClean="0">
                <a:solidFill>
                  <a:schemeClr val="accent1">
                    <a:lumMod val="60000"/>
                    <a:lumOff val="40000"/>
                  </a:schemeClr>
                </a:solidFill>
              </a:rPr>
              <a:t>Reference: Study on Compliance of Financial Reporting Requirements (</a:t>
            </a:r>
            <a:r>
              <a:rPr lang="en-IN" i="1" dirty="0" err="1" smtClean="0">
                <a:solidFill>
                  <a:schemeClr val="accent1">
                    <a:lumMod val="60000"/>
                    <a:lumOff val="40000"/>
                  </a:schemeClr>
                </a:solidFill>
              </a:rPr>
              <a:t>Ind</a:t>
            </a:r>
            <a:r>
              <a:rPr lang="en-IN" i="1" dirty="0" smtClean="0">
                <a:solidFill>
                  <a:schemeClr val="accent1">
                    <a:lumMod val="60000"/>
                    <a:lumOff val="40000"/>
                  </a:schemeClr>
                </a:solidFill>
              </a:rPr>
              <a:t> AS Framework) published by FRRB, ICAI</a:t>
            </a:r>
            <a:endParaRPr lang="en-IN" i="1" dirty="0">
              <a:solidFill>
                <a:schemeClr val="accent1">
                  <a:lumMod val="60000"/>
                  <a:lumOff val="40000"/>
                </a:schemeClr>
              </a:solidFill>
            </a:endParaRPr>
          </a:p>
        </p:txBody>
      </p:sp>
      <p:sp>
        <p:nvSpPr>
          <p:cNvPr id="6" name="TextBox 5"/>
          <p:cNvSpPr txBox="1"/>
          <p:nvPr/>
        </p:nvSpPr>
        <p:spPr>
          <a:xfrm>
            <a:off x="889462" y="5359500"/>
            <a:ext cx="2660072" cy="584775"/>
          </a:xfrm>
          <a:prstGeom prst="rect">
            <a:avLst/>
          </a:prstGeom>
          <a:noFill/>
        </p:spPr>
        <p:txBody>
          <a:bodyPr wrap="square" rtlCol="0">
            <a:spAutoFit/>
          </a:bodyPr>
          <a:lstStyle/>
          <a:p>
            <a:r>
              <a:rPr lang="en-US" sz="1600" dirty="0" smtClean="0">
                <a:solidFill>
                  <a:schemeClr val="tx1"/>
                </a:solidFill>
              </a:rPr>
              <a:t>8</a:t>
            </a:r>
            <a:r>
              <a:rPr lang="en-US" sz="1600" baseline="30000" dirty="0" smtClean="0">
                <a:solidFill>
                  <a:schemeClr val="tx1"/>
                </a:solidFill>
              </a:rPr>
              <a:t>th</a:t>
            </a:r>
            <a:r>
              <a:rPr lang="en-US" sz="1600" dirty="0" smtClean="0">
                <a:solidFill>
                  <a:schemeClr val="tx1"/>
                </a:solidFill>
              </a:rPr>
              <a:t> May, 2026</a:t>
            </a:r>
          </a:p>
          <a:p>
            <a:r>
              <a:rPr lang="en-US" sz="1600" dirty="0" smtClean="0">
                <a:solidFill>
                  <a:schemeClr val="tx1"/>
                </a:solidFill>
              </a:rPr>
              <a:t>Rajkot</a:t>
            </a:r>
            <a:endParaRPr lang="en-US" sz="1600" dirty="0">
              <a:solidFill>
                <a:schemeClr val="tx1"/>
              </a:solidFill>
            </a:endParaRPr>
          </a:p>
        </p:txBody>
      </p:sp>
      <p:sp>
        <p:nvSpPr>
          <p:cNvPr id="7" name="TextBox 6"/>
          <p:cNvSpPr txBox="1"/>
          <p:nvPr/>
        </p:nvSpPr>
        <p:spPr>
          <a:xfrm>
            <a:off x="432262" y="363064"/>
            <a:ext cx="11330247" cy="830997"/>
          </a:xfrm>
          <a:prstGeom prst="rect">
            <a:avLst/>
          </a:prstGeom>
          <a:solidFill>
            <a:schemeClr val="accent5">
              <a:lumMod val="20000"/>
              <a:lumOff val="80000"/>
            </a:schemeClr>
          </a:solidFill>
        </p:spPr>
        <p:txBody>
          <a:bodyPr wrap="square" rtlCol="0">
            <a:spAutoFit/>
          </a:bodyPr>
          <a:lstStyle/>
          <a:p>
            <a:pPr algn="ctr"/>
            <a:r>
              <a:rPr lang="en-US" sz="2400" b="1" dirty="0" err="1" smtClean="0"/>
              <a:t>Organised</a:t>
            </a:r>
            <a:r>
              <a:rPr lang="en-US" sz="2400" b="1" dirty="0" smtClean="0"/>
              <a:t> by Center of Audit Quality </a:t>
            </a:r>
          </a:p>
          <a:p>
            <a:pPr algn="ctr"/>
            <a:r>
              <a:rPr lang="en-US" sz="2400" b="1" dirty="0" smtClean="0"/>
              <a:t>Hosted by Rajkot Branch of ICAI</a:t>
            </a:r>
            <a:endParaRPr lang="en-US" sz="2400" b="1" dirty="0"/>
          </a:p>
        </p:txBody>
      </p:sp>
    </p:spTree>
    <p:extLst>
      <p:ext uri="{BB962C8B-B14F-4D97-AF65-F5344CB8AC3E}">
        <p14:creationId xmlns:p14="http://schemas.microsoft.com/office/powerpoint/2010/main" val="165656903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55600" y="596900"/>
            <a:ext cx="11434496" cy="1689101"/>
          </a:xfrm>
          <a:solidFill>
            <a:schemeClr val="tx2">
              <a:lumMod val="20000"/>
              <a:lumOff val="80000"/>
            </a:schemeClr>
          </a:solidFill>
          <a:ln>
            <a:solidFill>
              <a:schemeClr val="accent1"/>
            </a:solidFill>
          </a:ln>
        </p:spPr>
        <p:txBody>
          <a:bodyPr>
            <a:noAutofit/>
          </a:bodyPr>
          <a:lstStyle/>
          <a:p>
            <a:pPr>
              <a:spcBef>
                <a:spcPts val="0"/>
              </a:spcBef>
            </a:pPr>
            <a:r>
              <a:rPr lang="en-IN" b="1" i="1" u="sng" dirty="0" smtClean="0"/>
              <a:t>Case:</a:t>
            </a:r>
          </a:p>
          <a:p>
            <a:pPr>
              <a:spcBef>
                <a:spcPts val="0"/>
              </a:spcBef>
            </a:pPr>
            <a:r>
              <a:rPr lang="en-US" dirty="0"/>
              <a:t>From the Annual Report of a company, it has been noted that the company has </a:t>
            </a:r>
            <a:r>
              <a:rPr lang="en-US" b="1" i="1" dirty="0" err="1"/>
              <a:t>recognised</a:t>
            </a:r>
            <a:r>
              <a:rPr lang="en-US" b="1" i="1" dirty="0"/>
              <a:t> as income the entire cost of  garments destroyed by fire under other operating income (stock loss claim) based on filing of insurance claim</a:t>
            </a:r>
            <a:r>
              <a:rPr lang="en-US" dirty="0"/>
              <a:t>. With  regard to partially damaged stocks, the related inventory has been valued at net </a:t>
            </a:r>
            <a:r>
              <a:rPr lang="en-US" dirty="0" err="1"/>
              <a:t>realisable</a:t>
            </a:r>
            <a:r>
              <a:rPr lang="en-US" dirty="0"/>
              <a:t> value and insurance claim  against the same is taken as other income. Insurance claim against loss of fixed assets has also been </a:t>
            </a:r>
            <a:r>
              <a:rPr lang="en-US" dirty="0" err="1"/>
              <a:t>recognised</a:t>
            </a:r>
            <a:r>
              <a:rPr lang="en-US" dirty="0"/>
              <a:t> based on  the claim filed with the insurance company. The note further states </a:t>
            </a:r>
            <a:r>
              <a:rPr lang="en-US" dirty="0" smtClean="0"/>
              <a:t>said </a:t>
            </a:r>
            <a:r>
              <a:rPr lang="en-US" b="1" i="1" dirty="0"/>
              <a:t>income</a:t>
            </a:r>
            <a:r>
              <a:rPr lang="en-US" dirty="0"/>
              <a:t> has been </a:t>
            </a:r>
            <a:r>
              <a:rPr lang="en-US" dirty="0" err="1"/>
              <a:t>recognised</a:t>
            </a:r>
            <a:r>
              <a:rPr lang="en-US" dirty="0"/>
              <a:t> as per the </a:t>
            </a:r>
            <a:r>
              <a:rPr lang="en-US" b="1" i="1" dirty="0"/>
              <a:t>AS 9</a:t>
            </a:r>
            <a:r>
              <a:rPr lang="en-US" dirty="0"/>
              <a:t>.</a:t>
            </a:r>
            <a:endParaRPr lang="en-US" dirty="0" smtClean="0"/>
          </a:p>
        </p:txBody>
      </p:sp>
      <p:sp>
        <p:nvSpPr>
          <p:cNvPr id="4" name="Content Placeholder 2"/>
          <p:cNvSpPr txBox="1">
            <a:spLocks/>
          </p:cNvSpPr>
          <p:nvPr/>
        </p:nvSpPr>
        <p:spPr>
          <a:xfrm>
            <a:off x="355600" y="2400301"/>
            <a:ext cx="11434496" cy="723899"/>
          </a:xfrm>
          <a:prstGeom prst="rect">
            <a:avLst/>
          </a:prstGeom>
          <a:solidFill>
            <a:schemeClr val="accent6">
              <a:lumMod val="20000"/>
              <a:lumOff val="80000"/>
            </a:schemeClr>
          </a:solidFill>
          <a:ln>
            <a:solidFill>
              <a:schemeClr val="accent1"/>
            </a:solidFill>
          </a:ln>
        </p:spPr>
        <p:txBody>
          <a:bodyPr vert="horz" lIns="91440" tIns="0" rIns="91440" bIns="45720" rtlCol="0">
            <a:noAutofit/>
          </a:bodyPr>
          <a:lstStyle>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Principle:</a:t>
            </a:r>
          </a:p>
          <a:p>
            <a:r>
              <a:rPr lang="en-US" b="0" i="0" u="none" dirty="0"/>
              <a:t>Paragraph 4.1 and 9.2 of AS 9</a:t>
            </a:r>
            <a:endParaRPr lang="en-IN" dirty="0"/>
          </a:p>
        </p:txBody>
      </p:sp>
      <p:sp>
        <p:nvSpPr>
          <p:cNvPr id="5" name="Content Placeholder 2"/>
          <p:cNvSpPr txBox="1">
            <a:spLocks/>
          </p:cNvSpPr>
          <p:nvPr/>
        </p:nvSpPr>
        <p:spPr>
          <a:xfrm>
            <a:off x="355600" y="3238501"/>
            <a:ext cx="11434496" cy="2781299"/>
          </a:xfrm>
          <a:prstGeom prst="rect">
            <a:avLst/>
          </a:prstGeom>
          <a:solidFill>
            <a:schemeClr val="accent3">
              <a:lumMod val="20000"/>
              <a:lumOff val="80000"/>
            </a:schemeClr>
          </a:solidFill>
          <a:ln>
            <a:solidFill>
              <a:schemeClr val="accent1"/>
            </a:solidFill>
          </a:ln>
        </p:spPr>
        <p:txBody>
          <a:bodyPr vert="horz" lIns="91440" tIns="0" rIns="91440" bIns="45720" rtlCol="0">
            <a:noAutofit/>
          </a:bodyPr>
          <a:lstStyle>
            <a:defPPr marR="0" lvl="0" algn="l" rtl="0">
              <a:lnSpc>
                <a:spcPct val="100000"/>
              </a:lnSpc>
              <a:spcBef>
                <a:spcPts val="0"/>
              </a:spcBef>
              <a:spcAft>
                <a:spcPts val="0"/>
              </a:spcAft>
            </a:defPPr>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Observation</a:t>
            </a:r>
            <a:r>
              <a:rPr lang="en-IN" dirty="0" smtClean="0"/>
              <a:t>:</a:t>
            </a:r>
          </a:p>
          <a:p>
            <a:r>
              <a:rPr lang="en-US" b="0" i="0" u="none" dirty="0"/>
              <a:t>It was noted that </a:t>
            </a:r>
            <a:r>
              <a:rPr lang="en-US" u="none" dirty="0"/>
              <a:t>insurance claims do not fall within the definition of ‘Revenue’ as given in AS 9</a:t>
            </a:r>
            <a:r>
              <a:rPr lang="en-US" b="0" i="0" u="none" dirty="0"/>
              <a:t>. However, it was viewed  that as in the case of sale of goods or rendering of services, the recognition of insurance claims also requires that the  amount </a:t>
            </a:r>
            <a:r>
              <a:rPr lang="en-US" b="0" i="0" u="none" dirty="0" err="1"/>
              <a:t>realisable</a:t>
            </a:r>
            <a:r>
              <a:rPr lang="en-US" b="0" i="0" u="none" dirty="0"/>
              <a:t> is measurable and it is not unreasonable to expect ultimate collection. Accordingly, </a:t>
            </a:r>
            <a:r>
              <a:rPr lang="en-US" b="0" i="0" u="none" dirty="0" err="1"/>
              <a:t>recognising</a:t>
            </a:r>
            <a:r>
              <a:rPr lang="en-US" b="0" i="0" u="none" dirty="0"/>
              <a:t>  insurance claims at the time of filing the claims with the insurance company without considering the uncertainty  relating to its measurability is not appropriate.</a:t>
            </a:r>
          </a:p>
          <a:p>
            <a:r>
              <a:rPr lang="en-US" b="0" i="0" u="none" dirty="0"/>
              <a:t>Accordingly, it was viewed that </a:t>
            </a:r>
            <a:r>
              <a:rPr lang="en-US" u="none" dirty="0"/>
              <a:t>recognition of revenue at the time of filing of claims is not in line with the principles of  AS 9</a:t>
            </a:r>
            <a:r>
              <a:rPr lang="en-US" b="0" i="0" u="none" dirty="0"/>
              <a:t>.</a:t>
            </a:r>
            <a:endParaRPr lang="en-IN" dirty="0"/>
          </a:p>
        </p:txBody>
      </p:sp>
      <p:sp>
        <p:nvSpPr>
          <p:cNvPr id="7" name="Rectangle 6"/>
          <p:cNvSpPr/>
          <p:nvPr/>
        </p:nvSpPr>
        <p:spPr>
          <a:xfrm>
            <a:off x="0" y="0"/>
            <a:ext cx="3302000" cy="4572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solidFill>
                  <a:srgbClr val="7030A0"/>
                </a:solidFill>
              </a:rPr>
              <a:t>AS – 9 Revenue Recognition</a:t>
            </a:r>
            <a:endParaRPr lang="en-IN" sz="1800" dirty="0">
              <a:solidFill>
                <a:srgbClr val="7030A0"/>
              </a:solidFill>
            </a:endParaRPr>
          </a:p>
        </p:txBody>
      </p:sp>
      <p:sp>
        <p:nvSpPr>
          <p:cNvPr id="8" name="Footer Placeholder 7"/>
          <p:cNvSpPr>
            <a:spLocks noGrp="1"/>
          </p:cNvSpPr>
          <p:nvPr>
            <p:ph type="ftr" sz="quarter" idx="11"/>
          </p:nvPr>
        </p:nvSpPr>
        <p:spPr/>
        <p:txBody>
          <a:bodyPr/>
          <a:lstStyle/>
          <a:p>
            <a:r>
              <a:rPr lang="en-IN" smtClean="0"/>
              <a:t>CA. Chintan N. Patel</a:t>
            </a:r>
            <a:endParaRPr lang="en-IN"/>
          </a:p>
        </p:txBody>
      </p:sp>
    </p:spTree>
    <p:extLst>
      <p:ext uri="{BB962C8B-B14F-4D97-AF65-F5344CB8AC3E}">
        <p14:creationId xmlns:p14="http://schemas.microsoft.com/office/powerpoint/2010/main" val="21183272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55600" y="596900"/>
            <a:ext cx="11434496" cy="1689101"/>
          </a:xfrm>
          <a:solidFill>
            <a:schemeClr val="tx2">
              <a:lumMod val="20000"/>
              <a:lumOff val="80000"/>
            </a:schemeClr>
          </a:solidFill>
          <a:ln>
            <a:solidFill>
              <a:schemeClr val="accent1"/>
            </a:solidFill>
          </a:ln>
        </p:spPr>
        <p:txBody>
          <a:bodyPr>
            <a:noAutofit/>
          </a:bodyPr>
          <a:lstStyle/>
          <a:p>
            <a:pPr>
              <a:spcBef>
                <a:spcPts val="0"/>
              </a:spcBef>
            </a:pPr>
            <a:r>
              <a:rPr lang="en-IN" b="1" i="1" u="sng" dirty="0" smtClean="0"/>
              <a:t>Case:</a:t>
            </a:r>
          </a:p>
          <a:p>
            <a:pPr>
              <a:spcBef>
                <a:spcPts val="0"/>
              </a:spcBef>
            </a:pPr>
            <a:r>
              <a:rPr lang="en-US" dirty="0"/>
              <a:t>The accounting policies regarding </a:t>
            </a:r>
            <a:r>
              <a:rPr lang="en-US" b="1" dirty="0"/>
              <a:t>recognition of dividend income</a:t>
            </a:r>
            <a:r>
              <a:rPr lang="en-US" dirty="0"/>
              <a:t> has been disclosed as follows in the Annual Reports of  some companies:</a:t>
            </a:r>
          </a:p>
          <a:p>
            <a:pPr marL="285750" indent="-285750">
              <a:spcBef>
                <a:spcPts val="0"/>
              </a:spcBef>
              <a:buFont typeface="Arial" pitchFamily="34" charset="0"/>
              <a:buChar char="•"/>
            </a:pPr>
            <a:r>
              <a:rPr lang="en-US" dirty="0"/>
              <a:t>Dividend is accounted as and when received.</a:t>
            </a:r>
          </a:p>
          <a:p>
            <a:pPr marL="285750" indent="-285750">
              <a:spcBef>
                <a:spcPts val="0"/>
              </a:spcBef>
              <a:buFont typeface="Arial" pitchFamily="34" charset="0"/>
              <a:buChar char="•"/>
            </a:pPr>
            <a:r>
              <a:rPr lang="en-US" dirty="0"/>
              <a:t>Income &amp; Expenditures are </a:t>
            </a:r>
            <a:r>
              <a:rPr lang="en-US" dirty="0" err="1"/>
              <a:t>recognised</a:t>
            </a:r>
            <a:r>
              <a:rPr lang="en-US" dirty="0"/>
              <a:t> on accrual basis except dividend on shares and units of Mutual Funds, which  are </a:t>
            </a:r>
            <a:r>
              <a:rPr lang="en-US" dirty="0" err="1"/>
              <a:t>recognised</a:t>
            </a:r>
            <a:r>
              <a:rPr lang="en-US" dirty="0"/>
              <a:t> on cash basis</a:t>
            </a:r>
            <a:endParaRPr lang="en-US" dirty="0" smtClean="0"/>
          </a:p>
        </p:txBody>
      </p:sp>
      <p:sp>
        <p:nvSpPr>
          <p:cNvPr id="4" name="Content Placeholder 2"/>
          <p:cNvSpPr txBox="1">
            <a:spLocks/>
          </p:cNvSpPr>
          <p:nvPr/>
        </p:nvSpPr>
        <p:spPr>
          <a:xfrm>
            <a:off x="355600" y="2400301"/>
            <a:ext cx="11434496" cy="723899"/>
          </a:xfrm>
          <a:prstGeom prst="rect">
            <a:avLst/>
          </a:prstGeom>
          <a:solidFill>
            <a:schemeClr val="accent6">
              <a:lumMod val="20000"/>
              <a:lumOff val="80000"/>
            </a:schemeClr>
          </a:solidFill>
          <a:ln>
            <a:solidFill>
              <a:schemeClr val="accent1"/>
            </a:solidFill>
          </a:ln>
        </p:spPr>
        <p:txBody>
          <a:bodyPr vert="horz" lIns="91440" tIns="0" rIns="91440" bIns="45720" rtlCol="0">
            <a:noAutofit/>
          </a:bodyPr>
          <a:lstStyle>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Principle:</a:t>
            </a:r>
          </a:p>
          <a:p>
            <a:r>
              <a:rPr lang="en-US" b="0" i="0" u="none" dirty="0"/>
              <a:t>Paragraph </a:t>
            </a:r>
            <a:r>
              <a:rPr lang="en-US" b="0" i="0" u="none" dirty="0" smtClean="0"/>
              <a:t>13 </a:t>
            </a:r>
            <a:r>
              <a:rPr lang="en-US" b="0" i="0" u="none" dirty="0"/>
              <a:t>of AS 9</a:t>
            </a:r>
            <a:endParaRPr lang="en-IN" dirty="0"/>
          </a:p>
        </p:txBody>
      </p:sp>
      <p:sp>
        <p:nvSpPr>
          <p:cNvPr id="5" name="Content Placeholder 2"/>
          <p:cNvSpPr txBox="1">
            <a:spLocks/>
          </p:cNvSpPr>
          <p:nvPr/>
        </p:nvSpPr>
        <p:spPr>
          <a:xfrm>
            <a:off x="355600" y="3238501"/>
            <a:ext cx="11434496" cy="2349499"/>
          </a:xfrm>
          <a:prstGeom prst="rect">
            <a:avLst/>
          </a:prstGeom>
          <a:solidFill>
            <a:schemeClr val="accent3">
              <a:lumMod val="20000"/>
              <a:lumOff val="80000"/>
            </a:schemeClr>
          </a:solidFill>
          <a:ln>
            <a:solidFill>
              <a:schemeClr val="accent1"/>
            </a:solidFill>
          </a:ln>
        </p:spPr>
        <p:txBody>
          <a:bodyPr vert="horz" lIns="91440" tIns="0" rIns="91440" bIns="45720" rtlCol="0">
            <a:noAutofit/>
          </a:bodyPr>
          <a:lstStyle>
            <a:defPPr marR="0" lvl="0" algn="l" rtl="0">
              <a:lnSpc>
                <a:spcPct val="100000"/>
              </a:lnSpc>
              <a:spcBef>
                <a:spcPts val="0"/>
              </a:spcBef>
              <a:spcAft>
                <a:spcPts val="0"/>
              </a:spcAft>
            </a:defPPr>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Observation</a:t>
            </a:r>
            <a:r>
              <a:rPr lang="en-IN" dirty="0" smtClean="0"/>
              <a:t>:</a:t>
            </a:r>
          </a:p>
          <a:p>
            <a:r>
              <a:rPr lang="en-US" b="0" i="0" u="none" dirty="0"/>
              <a:t>It was observed that the dividend income has been </a:t>
            </a:r>
            <a:r>
              <a:rPr lang="en-US" b="0" i="0" u="none" dirty="0" err="1"/>
              <a:t>recognised</a:t>
            </a:r>
            <a:r>
              <a:rPr lang="en-US" b="0" i="0" u="none" dirty="0"/>
              <a:t> on receipt basis while paragraph 13 of AS 9 requires  recognition of </a:t>
            </a:r>
            <a:r>
              <a:rPr lang="en-US" u="none" dirty="0"/>
              <a:t>dividend income when the right to receive payment is established</a:t>
            </a:r>
            <a:r>
              <a:rPr lang="en-US" b="0" i="0" u="none" dirty="0"/>
              <a:t>.</a:t>
            </a:r>
          </a:p>
          <a:p>
            <a:r>
              <a:rPr lang="en-US" b="0" i="0" u="none" dirty="0"/>
              <a:t>Accordingly, it was viewed that the recognition of dividend income on receipt basis is not in line with the requirements</a:t>
            </a:r>
          </a:p>
          <a:p>
            <a:r>
              <a:rPr lang="en-US" b="0" i="0" u="none" dirty="0"/>
              <a:t>of AS 9.</a:t>
            </a:r>
            <a:endParaRPr lang="en-IN" dirty="0"/>
          </a:p>
        </p:txBody>
      </p:sp>
      <p:sp>
        <p:nvSpPr>
          <p:cNvPr id="6" name="Rectangle 5"/>
          <p:cNvSpPr/>
          <p:nvPr/>
        </p:nvSpPr>
        <p:spPr>
          <a:xfrm>
            <a:off x="0" y="0"/>
            <a:ext cx="3302000" cy="4572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solidFill>
                  <a:srgbClr val="7030A0"/>
                </a:solidFill>
              </a:rPr>
              <a:t>AS – 9 Revenue Recognition</a:t>
            </a:r>
            <a:endParaRPr lang="en-IN" sz="1800" dirty="0">
              <a:solidFill>
                <a:srgbClr val="7030A0"/>
              </a:solidFill>
            </a:endParaRPr>
          </a:p>
        </p:txBody>
      </p:sp>
      <p:sp>
        <p:nvSpPr>
          <p:cNvPr id="7" name="Footer Placeholder 6"/>
          <p:cNvSpPr>
            <a:spLocks noGrp="1"/>
          </p:cNvSpPr>
          <p:nvPr>
            <p:ph type="ftr" sz="quarter" idx="11"/>
          </p:nvPr>
        </p:nvSpPr>
        <p:spPr/>
        <p:txBody>
          <a:bodyPr/>
          <a:lstStyle/>
          <a:p>
            <a:r>
              <a:rPr lang="en-IN" smtClean="0"/>
              <a:t>CA. Chintan N. Patel</a:t>
            </a:r>
            <a:endParaRPr lang="en-IN"/>
          </a:p>
        </p:txBody>
      </p:sp>
    </p:spTree>
    <p:extLst>
      <p:ext uri="{BB962C8B-B14F-4D97-AF65-F5344CB8AC3E}">
        <p14:creationId xmlns:p14="http://schemas.microsoft.com/office/powerpoint/2010/main" val="11775308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55600" y="596900"/>
            <a:ext cx="11434496" cy="1714500"/>
          </a:xfrm>
          <a:solidFill>
            <a:schemeClr val="tx2">
              <a:lumMod val="20000"/>
              <a:lumOff val="80000"/>
            </a:schemeClr>
          </a:solidFill>
          <a:ln>
            <a:solidFill>
              <a:schemeClr val="accent1"/>
            </a:solidFill>
          </a:ln>
        </p:spPr>
        <p:txBody>
          <a:bodyPr>
            <a:noAutofit/>
          </a:bodyPr>
          <a:lstStyle/>
          <a:p>
            <a:pPr>
              <a:spcBef>
                <a:spcPts val="0"/>
              </a:spcBef>
            </a:pPr>
            <a:r>
              <a:rPr lang="en-IN" b="1" i="1" u="sng" dirty="0" smtClean="0"/>
              <a:t>Case:</a:t>
            </a:r>
          </a:p>
          <a:p>
            <a:pPr>
              <a:spcBef>
                <a:spcPts val="0"/>
              </a:spcBef>
            </a:pPr>
            <a:r>
              <a:rPr lang="en-US" dirty="0"/>
              <a:t>The following accounting policies on Revenue Recognition have been disclosed in the Annual Reports of some companies:</a:t>
            </a:r>
          </a:p>
          <a:p>
            <a:pPr marL="285750" indent="-285750">
              <a:spcBef>
                <a:spcPts val="0"/>
              </a:spcBef>
              <a:buFont typeface="Arial" pitchFamily="34" charset="0"/>
              <a:buChar char="•"/>
            </a:pPr>
            <a:r>
              <a:rPr lang="en-US" dirty="0"/>
              <a:t>Revenue (income) is </a:t>
            </a:r>
            <a:r>
              <a:rPr lang="en-US" dirty="0" err="1"/>
              <a:t>recognised</a:t>
            </a:r>
            <a:r>
              <a:rPr lang="en-US" dirty="0"/>
              <a:t> when no significant uncertainty as to measurability or collectability exists.</a:t>
            </a:r>
          </a:p>
          <a:p>
            <a:pPr marL="285750" indent="-285750">
              <a:spcBef>
                <a:spcPts val="0"/>
              </a:spcBef>
              <a:buFont typeface="Arial" pitchFamily="34" charset="0"/>
              <a:buChar char="•"/>
            </a:pPr>
            <a:r>
              <a:rPr lang="en-US" dirty="0"/>
              <a:t>Revenue/Income and Cost/Expenditure are accounted for on accrual basis.</a:t>
            </a:r>
          </a:p>
          <a:p>
            <a:pPr marL="285750" indent="-285750">
              <a:spcBef>
                <a:spcPts val="0"/>
              </a:spcBef>
              <a:buFont typeface="Arial" pitchFamily="34" charset="0"/>
              <a:buChar char="•"/>
            </a:pPr>
            <a:r>
              <a:rPr lang="en-US" dirty="0"/>
              <a:t>Sales are accounted for on dispatch of products</a:t>
            </a:r>
            <a:r>
              <a:rPr lang="en-US" dirty="0" smtClean="0"/>
              <a:t>.</a:t>
            </a:r>
            <a:endParaRPr lang="en-US" dirty="0"/>
          </a:p>
        </p:txBody>
      </p:sp>
      <p:sp>
        <p:nvSpPr>
          <p:cNvPr id="4" name="Content Placeholder 2"/>
          <p:cNvSpPr txBox="1">
            <a:spLocks/>
          </p:cNvSpPr>
          <p:nvPr/>
        </p:nvSpPr>
        <p:spPr>
          <a:xfrm>
            <a:off x="355600" y="2527301"/>
            <a:ext cx="11434496" cy="723899"/>
          </a:xfrm>
          <a:prstGeom prst="rect">
            <a:avLst/>
          </a:prstGeom>
          <a:solidFill>
            <a:schemeClr val="accent6">
              <a:lumMod val="20000"/>
              <a:lumOff val="80000"/>
            </a:schemeClr>
          </a:solidFill>
          <a:ln>
            <a:solidFill>
              <a:schemeClr val="accent1"/>
            </a:solidFill>
          </a:ln>
        </p:spPr>
        <p:txBody>
          <a:bodyPr vert="horz" lIns="91440" tIns="0" rIns="91440" bIns="45720" rtlCol="0">
            <a:noAutofit/>
          </a:bodyPr>
          <a:lstStyle>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Principle:</a:t>
            </a:r>
          </a:p>
          <a:p>
            <a:r>
              <a:rPr lang="en-US" b="0" i="0" u="none" dirty="0"/>
              <a:t>Paragraph </a:t>
            </a:r>
            <a:r>
              <a:rPr lang="en-US" b="0" i="0" u="none" dirty="0" smtClean="0"/>
              <a:t>11 </a:t>
            </a:r>
            <a:r>
              <a:rPr lang="en-US" b="0" i="0" u="none" dirty="0"/>
              <a:t>of AS 9</a:t>
            </a:r>
            <a:endParaRPr lang="en-IN" dirty="0"/>
          </a:p>
        </p:txBody>
      </p:sp>
      <p:sp>
        <p:nvSpPr>
          <p:cNvPr id="5" name="Content Placeholder 2"/>
          <p:cNvSpPr txBox="1">
            <a:spLocks/>
          </p:cNvSpPr>
          <p:nvPr/>
        </p:nvSpPr>
        <p:spPr>
          <a:xfrm>
            <a:off x="355600" y="3365501"/>
            <a:ext cx="11434496" cy="2844799"/>
          </a:xfrm>
          <a:prstGeom prst="rect">
            <a:avLst/>
          </a:prstGeom>
          <a:solidFill>
            <a:schemeClr val="accent3">
              <a:lumMod val="20000"/>
              <a:lumOff val="80000"/>
            </a:schemeClr>
          </a:solidFill>
          <a:ln>
            <a:solidFill>
              <a:schemeClr val="accent1"/>
            </a:solidFill>
          </a:ln>
        </p:spPr>
        <p:txBody>
          <a:bodyPr vert="horz" lIns="91440" tIns="0" rIns="91440" bIns="45720" rtlCol="0">
            <a:noAutofit/>
          </a:bodyPr>
          <a:lstStyle>
            <a:defPPr marR="0" lvl="0" algn="l" rtl="0">
              <a:lnSpc>
                <a:spcPct val="100000"/>
              </a:lnSpc>
              <a:spcBef>
                <a:spcPts val="0"/>
              </a:spcBef>
              <a:spcAft>
                <a:spcPts val="0"/>
              </a:spcAft>
            </a:defPPr>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Observation</a:t>
            </a:r>
            <a:r>
              <a:rPr lang="en-IN" dirty="0" smtClean="0"/>
              <a:t>:</a:t>
            </a:r>
          </a:p>
          <a:p>
            <a:r>
              <a:rPr lang="en-US" b="0" i="0" u="none" dirty="0"/>
              <a:t>It was observed in the first case that revenue has been </a:t>
            </a:r>
            <a:r>
              <a:rPr lang="en-US" b="0" i="0" u="none" dirty="0" err="1"/>
              <a:t>recognised</a:t>
            </a:r>
            <a:r>
              <a:rPr lang="en-US" b="0" i="0" u="none" dirty="0"/>
              <a:t> when there is no uncertainty as to measurability and  collectability whereas in the second case it simply states accrual basis. However, in none of these cases the </a:t>
            </a:r>
            <a:r>
              <a:rPr lang="en-US" dirty="0"/>
              <a:t>timing of recognition  of revenue</a:t>
            </a:r>
            <a:r>
              <a:rPr lang="en-US" b="0" i="0" u="none" dirty="0"/>
              <a:t> i.e. when the enterprise has transferred significant risk and reward to the buyer has been disclosed. In the last case  also, it was not clear whether significant risk and rewards associated with the ownership of goods stands transferred when the  products are dispatched.</a:t>
            </a:r>
          </a:p>
          <a:p>
            <a:r>
              <a:rPr lang="en-US" b="0" i="0" u="none" dirty="0"/>
              <a:t>Thus, it was viewed that the accounting policies for revenue recognition as disclosed in the financial statements are not in line  with the requirements of paragraph 11 of AS 9.</a:t>
            </a:r>
            <a:endParaRPr lang="en-IN" dirty="0"/>
          </a:p>
        </p:txBody>
      </p:sp>
      <p:sp>
        <p:nvSpPr>
          <p:cNvPr id="6" name="Rectangle 5"/>
          <p:cNvSpPr/>
          <p:nvPr/>
        </p:nvSpPr>
        <p:spPr>
          <a:xfrm>
            <a:off x="0" y="0"/>
            <a:ext cx="3302000" cy="4572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solidFill>
                  <a:srgbClr val="7030A0"/>
                </a:solidFill>
              </a:rPr>
              <a:t>AS – 9 Revenue Recognition</a:t>
            </a:r>
            <a:endParaRPr lang="en-IN" sz="1800" dirty="0">
              <a:solidFill>
                <a:srgbClr val="7030A0"/>
              </a:solidFill>
            </a:endParaRPr>
          </a:p>
        </p:txBody>
      </p:sp>
      <p:sp>
        <p:nvSpPr>
          <p:cNvPr id="7" name="Footer Placeholder 6"/>
          <p:cNvSpPr>
            <a:spLocks noGrp="1"/>
          </p:cNvSpPr>
          <p:nvPr>
            <p:ph type="ftr" sz="quarter" idx="11"/>
          </p:nvPr>
        </p:nvSpPr>
        <p:spPr/>
        <p:txBody>
          <a:bodyPr/>
          <a:lstStyle/>
          <a:p>
            <a:r>
              <a:rPr lang="en-IN" smtClean="0"/>
              <a:t>CA. Chintan N. Patel</a:t>
            </a:r>
            <a:endParaRPr lang="en-IN"/>
          </a:p>
        </p:txBody>
      </p:sp>
    </p:spTree>
    <p:extLst>
      <p:ext uri="{BB962C8B-B14F-4D97-AF65-F5344CB8AC3E}">
        <p14:creationId xmlns:p14="http://schemas.microsoft.com/office/powerpoint/2010/main" val="8443647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355600" y="812800"/>
            <a:ext cx="11434496" cy="1295399"/>
          </a:xfrm>
          <a:solidFill>
            <a:schemeClr val="tx2">
              <a:lumMod val="20000"/>
              <a:lumOff val="80000"/>
            </a:schemeClr>
          </a:solidFill>
          <a:ln>
            <a:solidFill>
              <a:schemeClr val="accent1"/>
            </a:solidFill>
          </a:ln>
        </p:spPr>
        <p:txBody>
          <a:bodyPr>
            <a:noAutofit/>
          </a:bodyPr>
          <a:lstStyle/>
          <a:p>
            <a:pPr>
              <a:lnSpc>
                <a:spcPct val="120000"/>
              </a:lnSpc>
              <a:spcBef>
                <a:spcPts val="0"/>
              </a:spcBef>
            </a:pPr>
            <a:r>
              <a:rPr lang="en-IN" b="1" i="1" u="sng" dirty="0" smtClean="0"/>
              <a:t>Case:</a:t>
            </a:r>
          </a:p>
          <a:p>
            <a:pPr>
              <a:lnSpc>
                <a:spcPct val="120000"/>
              </a:lnSpc>
              <a:spcBef>
                <a:spcPts val="0"/>
              </a:spcBef>
            </a:pPr>
            <a:r>
              <a:rPr lang="en-GB" dirty="0">
                <a:solidFill>
                  <a:srgbClr val="000000"/>
                </a:solidFill>
                <a:ea typeface="Palatino Linotype"/>
                <a:sym typeface="Palatino Linotype"/>
              </a:rPr>
              <a:t>From the financial statements of certain companies it has been noted that they do not provide the accounting policy on employee benefits (including defined benefit plans) and in many of the cases reviewed by the FRRB, the disclosures required under Paragraph 120 were not given or partially given by the </a:t>
            </a:r>
            <a:r>
              <a:rPr lang="en-GB" dirty="0" smtClean="0">
                <a:solidFill>
                  <a:srgbClr val="000000"/>
                </a:solidFill>
                <a:ea typeface="Palatino Linotype"/>
                <a:sym typeface="Palatino Linotype"/>
              </a:rPr>
              <a:t>enterprises.</a:t>
            </a:r>
            <a:endParaRPr lang="en-IN" dirty="0" smtClean="0"/>
          </a:p>
        </p:txBody>
      </p:sp>
      <p:sp>
        <p:nvSpPr>
          <p:cNvPr id="4" name="Content Placeholder 2"/>
          <p:cNvSpPr txBox="1">
            <a:spLocks/>
          </p:cNvSpPr>
          <p:nvPr/>
        </p:nvSpPr>
        <p:spPr>
          <a:xfrm>
            <a:off x="355600" y="2286001"/>
            <a:ext cx="11434496" cy="723899"/>
          </a:xfrm>
          <a:prstGeom prst="rect">
            <a:avLst/>
          </a:prstGeom>
          <a:solidFill>
            <a:schemeClr val="accent6">
              <a:lumMod val="20000"/>
              <a:lumOff val="80000"/>
            </a:schemeClr>
          </a:solidFill>
          <a:ln>
            <a:solidFill>
              <a:schemeClr val="accent1"/>
            </a:solidFill>
          </a:ln>
        </p:spPr>
        <p:txBody>
          <a:bodyPr vert="horz" lIns="91440" tIns="0" rIns="91440" bIns="45720" rtlCol="0">
            <a:noAutofit/>
          </a:bodyPr>
          <a:lstStyle>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Principle:</a:t>
            </a:r>
          </a:p>
          <a:p>
            <a:r>
              <a:rPr lang="en-IN" b="0" i="0" u="none" dirty="0" smtClean="0">
                <a:solidFill>
                  <a:srgbClr val="000000"/>
                </a:solidFill>
                <a:ea typeface="Palatino Linotype"/>
                <a:sym typeface="Palatino Linotype"/>
              </a:rPr>
              <a:t>Paragraph </a:t>
            </a:r>
            <a:r>
              <a:rPr lang="en-IN" b="0" i="0" u="none" dirty="0">
                <a:solidFill>
                  <a:srgbClr val="000000"/>
                </a:solidFill>
                <a:ea typeface="Palatino Linotype"/>
                <a:sym typeface="Palatino Linotype"/>
              </a:rPr>
              <a:t>119 and 120 of AS </a:t>
            </a:r>
            <a:r>
              <a:rPr lang="en-IN" b="0" i="0" u="none" dirty="0" smtClean="0">
                <a:solidFill>
                  <a:srgbClr val="000000"/>
                </a:solidFill>
                <a:ea typeface="Palatino Linotype"/>
                <a:sym typeface="Palatino Linotype"/>
              </a:rPr>
              <a:t>15</a:t>
            </a:r>
            <a:endParaRPr lang="en-IN" b="0" i="0" u="none" dirty="0"/>
          </a:p>
        </p:txBody>
      </p:sp>
      <p:sp>
        <p:nvSpPr>
          <p:cNvPr id="5" name="Content Placeholder 2"/>
          <p:cNvSpPr txBox="1">
            <a:spLocks/>
          </p:cNvSpPr>
          <p:nvPr/>
        </p:nvSpPr>
        <p:spPr>
          <a:xfrm>
            <a:off x="355600" y="3124201"/>
            <a:ext cx="11434496" cy="2908299"/>
          </a:xfrm>
          <a:prstGeom prst="rect">
            <a:avLst/>
          </a:prstGeom>
          <a:solidFill>
            <a:schemeClr val="accent3">
              <a:lumMod val="20000"/>
              <a:lumOff val="80000"/>
            </a:schemeClr>
          </a:solidFill>
          <a:ln>
            <a:solidFill>
              <a:schemeClr val="accent1"/>
            </a:solidFill>
          </a:ln>
        </p:spPr>
        <p:txBody>
          <a:bodyPr vert="horz" lIns="91440" tIns="0" rIns="91440" bIns="45720" rtlCol="0">
            <a:noAutofit/>
          </a:bodyPr>
          <a:lstStyle>
            <a:defPPr marR="0" lvl="0" algn="l" rtl="0">
              <a:lnSpc>
                <a:spcPct val="100000"/>
              </a:lnSpc>
              <a:spcBef>
                <a:spcPts val="0"/>
              </a:spcBef>
              <a:spcAft>
                <a:spcPts val="0"/>
              </a:spcAft>
            </a:defPPr>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Observation</a:t>
            </a:r>
            <a:r>
              <a:rPr lang="en-IN" dirty="0" smtClean="0"/>
              <a:t>:</a:t>
            </a:r>
          </a:p>
          <a:p>
            <a:r>
              <a:rPr lang="en-IN" b="0" i="0" u="none" dirty="0">
                <a:solidFill>
                  <a:srgbClr val="000000"/>
                </a:solidFill>
                <a:ea typeface="Palatino Linotype"/>
                <a:sym typeface="Palatino Linotype"/>
              </a:rPr>
              <a:t>In majority of the cases it was observed that enterprises have </a:t>
            </a:r>
            <a:r>
              <a:rPr lang="en-IN" u="none" dirty="0">
                <a:solidFill>
                  <a:srgbClr val="000000"/>
                </a:solidFill>
                <a:ea typeface="Palatino Linotype"/>
                <a:sym typeface="Palatino Linotype"/>
              </a:rPr>
              <a:t>not disclosed the basic information about the defined benefit plan</a:t>
            </a:r>
            <a:r>
              <a:rPr lang="en-IN" b="0" i="0" u="none" dirty="0">
                <a:solidFill>
                  <a:srgbClr val="000000"/>
                </a:solidFill>
                <a:ea typeface="Palatino Linotype"/>
                <a:sym typeface="Palatino Linotype"/>
              </a:rPr>
              <a:t> as required under paragraph 119. Further, the </a:t>
            </a:r>
            <a:r>
              <a:rPr lang="en-IN" u="none" dirty="0">
                <a:solidFill>
                  <a:srgbClr val="000000"/>
                </a:solidFill>
                <a:ea typeface="Palatino Linotype"/>
                <a:sym typeface="Palatino Linotype"/>
              </a:rPr>
              <a:t>description of defined benefit plan and accounting policy adopted for actuarial gains and losses including various other disclosures</a:t>
            </a:r>
            <a:r>
              <a:rPr lang="en-IN" b="0" i="0" u="none" dirty="0">
                <a:solidFill>
                  <a:srgbClr val="000000"/>
                </a:solidFill>
                <a:ea typeface="Palatino Linotype"/>
                <a:sym typeface="Palatino Linotype"/>
              </a:rPr>
              <a:t> of paragraph 120 are, inter alia, the commonly found mistakes in the financial statements of enterprises.</a:t>
            </a:r>
            <a:endParaRPr lang="en-US" b="0" i="0" u="none" dirty="0"/>
          </a:p>
          <a:p>
            <a:endParaRPr lang="en-IN" dirty="0"/>
          </a:p>
        </p:txBody>
      </p:sp>
      <p:sp>
        <p:nvSpPr>
          <p:cNvPr id="6" name="Rectangle 5"/>
          <p:cNvSpPr/>
          <p:nvPr/>
        </p:nvSpPr>
        <p:spPr>
          <a:xfrm>
            <a:off x="0" y="0"/>
            <a:ext cx="2832100" cy="4572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solidFill>
                  <a:srgbClr val="7030A0"/>
                </a:solidFill>
              </a:rPr>
              <a:t>AS – 15 Employee Benefit</a:t>
            </a:r>
            <a:endParaRPr lang="en-IN" sz="1800" dirty="0">
              <a:solidFill>
                <a:srgbClr val="7030A0"/>
              </a:solidFill>
            </a:endParaRPr>
          </a:p>
        </p:txBody>
      </p:sp>
      <p:sp>
        <p:nvSpPr>
          <p:cNvPr id="7" name="Footer Placeholder 6"/>
          <p:cNvSpPr>
            <a:spLocks noGrp="1"/>
          </p:cNvSpPr>
          <p:nvPr>
            <p:ph type="ftr" sz="quarter" idx="11"/>
          </p:nvPr>
        </p:nvSpPr>
        <p:spPr/>
        <p:txBody>
          <a:bodyPr/>
          <a:lstStyle/>
          <a:p>
            <a:r>
              <a:rPr lang="en-IN" smtClean="0"/>
              <a:t>CA. Chintan N. Patel</a:t>
            </a:r>
            <a:endParaRPr lang="en-IN"/>
          </a:p>
        </p:txBody>
      </p:sp>
    </p:spTree>
    <p:extLst>
      <p:ext uri="{BB962C8B-B14F-4D97-AF65-F5344CB8AC3E}">
        <p14:creationId xmlns:p14="http://schemas.microsoft.com/office/powerpoint/2010/main" val="1241958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355600" y="596901"/>
            <a:ext cx="11434496" cy="774700"/>
          </a:xfrm>
          <a:solidFill>
            <a:schemeClr val="tx2">
              <a:lumMod val="20000"/>
              <a:lumOff val="80000"/>
            </a:schemeClr>
          </a:solidFill>
          <a:ln>
            <a:solidFill>
              <a:schemeClr val="accent1"/>
            </a:solidFill>
          </a:ln>
        </p:spPr>
        <p:txBody>
          <a:bodyPr>
            <a:noAutofit/>
          </a:bodyPr>
          <a:lstStyle/>
          <a:p>
            <a:pPr>
              <a:lnSpc>
                <a:spcPct val="120000"/>
              </a:lnSpc>
              <a:spcBef>
                <a:spcPts val="0"/>
              </a:spcBef>
            </a:pPr>
            <a:r>
              <a:rPr lang="en-IN" b="1" i="1" u="sng" dirty="0" smtClean="0"/>
              <a:t>Case:</a:t>
            </a:r>
          </a:p>
          <a:p>
            <a:pPr>
              <a:lnSpc>
                <a:spcPct val="120000"/>
              </a:lnSpc>
              <a:spcBef>
                <a:spcPts val="0"/>
              </a:spcBef>
            </a:pPr>
            <a:r>
              <a:rPr lang="en-IN" dirty="0">
                <a:solidFill>
                  <a:srgbClr val="000000"/>
                </a:solidFill>
              </a:rPr>
              <a:t>Non disclosure of Related Party Transactions</a:t>
            </a:r>
            <a:endParaRPr lang="en-IN" i="1" dirty="0" smtClean="0"/>
          </a:p>
        </p:txBody>
      </p:sp>
      <p:sp>
        <p:nvSpPr>
          <p:cNvPr id="4" name="Content Placeholder 2"/>
          <p:cNvSpPr txBox="1">
            <a:spLocks/>
          </p:cNvSpPr>
          <p:nvPr/>
        </p:nvSpPr>
        <p:spPr>
          <a:xfrm>
            <a:off x="355600" y="1447801"/>
            <a:ext cx="11434496" cy="723899"/>
          </a:xfrm>
          <a:prstGeom prst="rect">
            <a:avLst/>
          </a:prstGeom>
          <a:solidFill>
            <a:schemeClr val="accent6">
              <a:lumMod val="20000"/>
              <a:lumOff val="80000"/>
            </a:schemeClr>
          </a:solidFill>
          <a:ln>
            <a:solidFill>
              <a:schemeClr val="accent1"/>
            </a:solidFill>
          </a:ln>
        </p:spPr>
        <p:txBody>
          <a:bodyPr vert="horz" lIns="91440" tIns="0" rIns="91440" bIns="45720" rtlCol="0">
            <a:noAutofit/>
          </a:bodyPr>
          <a:lstStyle>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Principle:</a:t>
            </a:r>
          </a:p>
          <a:p>
            <a:r>
              <a:rPr lang="en-US" b="0" i="0" u="none" dirty="0" smtClean="0"/>
              <a:t>Paragraphs 23 of AS 18</a:t>
            </a:r>
            <a:endParaRPr lang="en-IN" dirty="0"/>
          </a:p>
        </p:txBody>
      </p:sp>
      <p:sp>
        <p:nvSpPr>
          <p:cNvPr id="5" name="Content Placeholder 2"/>
          <p:cNvSpPr txBox="1">
            <a:spLocks/>
          </p:cNvSpPr>
          <p:nvPr/>
        </p:nvSpPr>
        <p:spPr>
          <a:xfrm>
            <a:off x="355600" y="2286001"/>
            <a:ext cx="11434496" cy="4165599"/>
          </a:xfrm>
          <a:prstGeom prst="rect">
            <a:avLst/>
          </a:prstGeom>
          <a:solidFill>
            <a:schemeClr val="accent3">
              <a:lumMod val="20000"/>
              <a:lumOff val="80000"/>
            </a:schemeClr>
          </a:solidFill>
          <a:ln>
            <a:solidFill>
              <a:schemeClr val="accent1"/>
            </a:solidFill>
          </a:ln>
        </p:spPr>
        <p:txBody>
          <a:bodyPr vert="horz" lIns="91440" tIns="0" rIns="91440" bIns="45720" rtlCol="0">
            <a:noAutofit/>
          </a:bodyPr>
          <a:lstStyle>
            <a:defPPr marR="0" lvl="0" algn="l" rtl="0">
              <a:lnSpc>
                <a:spcPct val="100000"/>
              </a:lnSpc>
              <a:spcBef>
                <a:spcPts val="0"/>
              </a:spcBef>
              <a:spcAft>
                <a:spcPts val="0"/>
              </a:spcAft>
            </a:defPPr>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Observation</a:t>
            </a:r>
            <a:r>
              <a:rPr lang="en-IN" dirty="0" smtClean="0"/>
              <a:t>:</a:t>
            </a:r>
          </a:p>
          <a:p>
            <a:pPr>
              <a:spcBef>
                <a:spcPts val="600"/>
              </a:spcBef>
              <a:defRPr/>
            </a:pPr>
            <a:r>
              <a:rPr lang="en-IN" b="0" i="0" u="none" dirty="0">
                <a:solidFill>
                  <a:srgbClr val="000000"/>
                </a:solidFill>
                <a:ea typeface="Calibri"/>
              </a:rPr>
              <a:t>The following information/ transactions have been noted </a:t>
            </a:r>
            <a:r>
              <a:rPr lang="en-IN" b="0" i="0" u="none" dirty="0">
                <a:solidFill>
                  <a:srgbClr val="000000"/>
                </a:solidFill>
                <a:ea typeface="Times New Roman"/>
              </a:rPr>
              <a:t>from</a:t>
            </a:r>
            <a:r>
              <a:rPr lang="en-IN" b="0" i="0" u="none" dirty="0">
                <a:solidFill>
                  <a:srgbClr val="000000"/>
                </a:solidFill>
                <a:ea typeface="Calibri"/>
              </a:rPr>
              <a:t> Notes to Accounts, Cash Flow Statement, Director’s Report, Corporate Governance Report given in the Annual Reports of different companies:</a:t>
            </a:r>
            <a:endParaRPr lang="en-US" b="0" i="0" u="none" dirty="0">
              <a:solidFill>
                <a:srgbClr val="000000"/>
              </a:solidFill>
              <a:ea typeface="Times New Roman"/>
            </a:endParaRPr>
          </a:p>
          <a:p>
            <a:pPr marL="285750" indent="-285750">
              <a:spcBef>
                <a:spcPts val="600"/>
              </a:spcBef>
              <a:buClr>
                <a:srgbClr val="00B0F0"/>
              </a:buClr>
              <a:buFont typeface="Wingdings" panose="05000000000000000000" pitchFamily="2" charset="2"/>
              <a:buChar char=""/>
            </a:pPr>
            <a:r>
              <a:rPr lang="en-IN" b="0" i="0" u="none" dirty="0">
                <a:solidFill>
                  <a:srgbClr val="000000"/>
                </a:solidFill>
                <a:ea typeface="Calibri"/>
              </a:rPr>
              <a:t>Advances given to directors;</a:t>
            </a:r>
            <a:endParaRPr lang="en-US" b="0" i="0" u="none" dirty="0">
              <a:solidFill>
                <a:srgbClr val="000000"/>
              </a:solidFill>
              <a:ea typeface="Times New Roman"/>
            </a:endParaRPr>
          </a:p>
          <a:p>
            <a:pPr marL="285750" indent="-285750">
              <a:spcBef>
                <a:spcPts val="600"/>
              </a:spcBef>
              <a:buClr>
                <a:srgbClr val="00B0F0"/>
              </a:buClr>
              <a:buFont typeface="Wingdings" panose="05000000000000000000" pitchFamily="2" charset="2"/>
              <a:buChar char=""/>
            </a:pPr>
            <a:r>
              <a:rPr lang="en-IN" b="0" i="0" u="none" dirty="0">
                <a:solidFill>
                  <a:srgbClr val="000000"/>
                </a:solidFill>
                <a:ea typeface="Calibri"/>
              </a:rPr>
              <a:t>Application money received from KMP for preferential allotment;</a:t>
            </a:r>
            <a:endParaRPr lang="en-US" b="0" i="0" u="none" dirty="0">
              <a:solidFill>
                <a:srgbClr val="000000"/>
              </a:solidFill>
              <a:ea typeface="Times New Roman"/>
            </a:endParaRPr>
          </a:p>
          <a:p>
            <a:pPr marL="285750" indent="-285750">
              <a:spcBef>
                <a:spcPts val="600"/>
              </a:spcBef>
              <a:buClr>
                <a:srgbClr val="00B0F0"/>
              </a:buClr>
              <a:buFont typeface="Wingdings" panose="05000000000000000000" pitchFamily="2" charset="2"/>
              <a:buChar char=""/>
            </a:pPr>
            <a:r>
              <a:rPr lang="en-IN" b="0" i="0" u="none" dirty="0">
                <a:solidFill>
                  <a:srgbClr val="000000"/>
                </a:solidFill>
                <a:ea typeface="Calibri"/>
              </a:rPr>
              <a:t>Equity shares allotted to KMP on conversion of warrants;</a:t>
            </a:r>
            <a:endParaRPr lang="en-US" b="0" i="0" u="none" dirty="0">
              <a:solidFill>
                <a:srgbClr val="000000"/>
              </a:solidFill>
              <a:ea typeface="Times New Roman"/>
            </a:endParaRPr>
          </a:p>
          <a:p>
            <a:pPr marL="285750" indent="-285750">
              <a:spcBef>
                <a:spcPts val="600"/>
              </a:spcBef>
              <a:buClr>
                <a:srgbClr val="00B0F0"/>
              </a:buClr>
              <a:buFont typeface="Wingdings" panose="05000000000000000000" pitchFamily="2" charset="2"/>
              <a:buChar char=""/>
            </a:pPr>
            <a:r>
              <a:rPr lang="en-IN" b="0" i="0" u="none" dirty="0">
                <a:solidFill>
                  <a:srgbClr val="000000"/>
                </a:solidFill>
                <a:ea typeface="Calibri"/>
              </a:rPr>
              <a:t>Dividend paid to the holding company;</a:t>
            </a:r>
            <a:endParaRPr lang="en-US" b="0" i="0" u="none" dirty="0">
              <a:solidFill>
                <a:srgbClr val="000000"/>
              </a:solidFill>
              <a:ea typeface="Times New Roman"/>
            </a:endParaRPr>
          </a:p>
          <a:p>
            <a:pPr marL="285750" indent="-285750">
              <a:spcBef>
                <a:spcPts val="600"/>
              </a:spcBef>
              <a:buClr>
                <a:srgbClr val="00B0F0"/>
              </a:buClr>
              <a:buFont typeface="Wingdings" panose="05000000000000000000" pitchFamily="2" charset="2"/>
              <a:buChar char=""/>
            </a:pPr>
            <a:r>
              <a:rPr lang="en-IN" b="0" i="0" u="none" dirty="0">
                <a:solidFill>
                  <a:srgbClr val="000000"/>
                </a:solidFill>
                <a:ea typeface="Calibri"/>
              </a:rPr>
              <a:t>Loans and advances given to as well as repaid by the subsidiary;</a:t>
            </a:r>
            <a:endParaRPr lang="en-US" b="0" i="0" u="none" dirty="0">
              <a:solidFill>
                <a:srgbClr val="000000"/>
              </a:solidFill>
              <a:ea typeface="Times New Roman"/>
            </a:endParaRPr>
          </a:p>
          <a:p>
            <a:pPr>
              <a:spcBef>
                <a:spcPts val="600"/>
              </a:spcBef>
            </a:pPr>
            <a:r>
              <a:rPr lang="en-IN" u="none" dirty="0">
                <a:solidFill>
                  <a:srgbClr val="000000"/>
                </a:solidFill>
                <a:ea typeface="Calibri"/>
              </a:rPr>
              <a:t>It was viewed that all these transactions are in the nature of related party transactions and although these transactions have been reported in various parts of the Annual Reports, no disclosure has been made under Related Party Disclosures.</a:t>
            </a:r>
            <a:endParaRPr lang="en-GB" u="none" dirty="0">
              <a:solidFill>
                <a:srgbClr val="000000"/>
              </a:solidFill>
              <a:ea typeface="Palatino Linotype"/>
              <a:sym typeface="Palatino Linotype"/>
            </a:endParaRPr>
          </a:p>
        </p:txBody>
      </p:sp>
      <p:sp>
        <p:nvSpPr>
          <p:cNvPr id="6" name="Rectangle 5"/>
          <p:cNvSpPr/>
          <p:nvPr/>
        </p:nvSpPr>
        <p:spPr>
          <a:xfrm>
            <a:off x="0" y="0"/>
            <a:ext cx="3721100" cy="4572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solidFill>
                  <a:srgbClr val="7030A0"/>
                </a:solidFill>
              </a:rPr>
              <a:t>AS – 18 Related party disclosures</a:t>
            </a:r>
            <a:endParaRPr lang="en-IN" sz="1800" dirty="0">
              <a:solidFill>
                <a:srgbClr val="7030A0"/>
              </a:solidFill>
            </a:endParaRPr>
          </a:p>
        </p:txBody>
      </p:sp>
      <p:sp>
        <p:nvSpPr>
          <p:cNvPr id="7" name="Footer Placeholder 6"/>
          <p:cNvSpPr>
            <a:spLocks noGrp="1"/>
          </p:cNvSpPr>
          <p:nvPr>
            <p:ph type="ftr" sz="quarter" idx="11"/>
          </p:nvPr>
        </p:nvSpPr>
        <p:spPr/>
        <p:txBody>
          <a:bodyPr/>
          <a:lstStyle/>
          <a:p>
            <a:r>
              <a:rPr lang="en-IN" smtClean="0"/>
              <a:t>CA. Chintan N. Patel</a:t>
            </a:r>
            <a:endParaRPr lang="en-IN"/>
          </a:p>
        </p:txBody>
      </p:sp>
    </p:spTree>
    <p:extLst>
      <p:ext uri="{BB962C8B-B14F-4D97-AF65-F5344CB8AC3E}">
        <p14:creationId xmlns:p14="http://schemas.microsoft.com/office/powerpoint/2010/main" val="33486408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355600" y="596900"/>
            <a:ext cx="11434496" cy="1447800"/>
          </a:xfrm>
          <a:solidFill>
            <a:schemeClr val="tx2">
              <a:lumMod val="20000"/>
              <a:lumOff val="80000"/>
            </a:schemeClr>
          </a:solidFill>
          <a:ln>
            <a:solidFill>
              <a:schemeClr val="accent1"/>
            </a:solidFill>
          </a:ln>
        </p:spPr>
        <p:txBody>
          <a:bodyPr>
            <a:noAutofit/>
          </a:bodyPr>
          <a:lstStyle/>
          <a:p>
            <a:pPr>
              <a:spcBef>
                <a:spcPts val="0"/>
              </a:spcBef>
            </a:pPr>
            <a:r>
              <a:rPr lang="en-IN" b="1" i="1" u="sng" dirty="0" smtClean="0"/>
              <a:t>Case:</a:t>
            </a:r>
          </a:p>
          <a:p>
            <a:pPr>
              <a:spcBef>
                <a:spcPts val="0"/>
              </a:spcBef>
            </a:pPr>
            <a:r>
              <a:rPr lang="en-US" dirty="0"/>
              <a:t>From the accounting policy on ‘Deferred Revenue Expenditure’ given in the Annual Report of a company it was noted  that </a:t>
            </a:r>
            <a:r>
              <a:rPr lang="en-US" b="1" i="1" dirty="0"/>
              <a:t>expenditure incurred on factory license fees, trade mark fee, seed marketing expenses, public/capital issue  expenses, preliminary expenses and rental paid for pre-commencement of retail stores, factories has been treated as  deferred revenue expenditure</a:t>
            </a:r>
            <a:r>
              <a:rPr lang="en-US" dirty="0"/>
              <a:t> which are being </a:t>
            </a:r>
            <a:r>
              <a:rPr lang="en-US" dirty="0" err="1"/>
              <a:t>amortised</a:t>
            </a:r>
            <a:r>
              <a:rPr lang="en-US" dirty="0"/>
              <a:t> over the life of the concerned items.</a:t>
            </a:r>
          </a:p>
        </p:txBody>
      </p:sp>
      <p:sp>
        <p:nvSpPr>
          <p:cNvPr id="4" name="Content Placeholder 2"/>
          <p:cNvSpPr txBox="1">
            <a:spLocks/>
          </p:cNvSpPr>
          <p:nvPr/>
        </p:nvSpPr>
        <p:spPr>
          <a:xfrm>
            <a:off x="355600" y="2120901"/>
            <a:ext cx="11434496" cy="723899"/>
          </a:xfrm>
          <a:prstGeom prst="rect">
            <a:avLst/>
          </a:prstGeom>
          <a:solidFill>
            <a:schemeClr val="accent6">
              <a:lumMod val="20000"/>
              <a:lumOff val="80000"/>
            </a:schemeClr>
          </a:solidFill>
          <a:ln>
            <a:solidFill>
              <a:schemeClr val="accent1"/>
            </a:solidFill>
          </a:ln>
        </p:spPr>
        <p:txBody>
          <a:bodyPr vert="horz" lIns="91440" tIns="0" rIns="91440" bIns="45720" rtlCol="0">
            <a:noAutofit/>
          </a:bodyPr>
          <a:lstStyle>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Principle:</a:t>
            </a:r>
          </a:p>
          <a:p>
            <a:r>
              <a:rPr lang="en-US" b="0" i="0" u="none" dirty="0"/>
              <a:t>Paragraph </a:t>
            </a:r>
            <a:r>
              <a:rPr lang="en-US" b="0" i="0" u="none" dirty="0" smtClean="0"/>
              <a:t>6.2 </a:t>
            </a:r>
            <a:r>
              <a:rPr lang="en-US" b="0" i="0" u="none" dirty="0"/>
              <a:t>of AS </a:t>
            </a:r>
            <a:r>
              <a:rPr lang="en-US" b="0" i="0" u="none" dirty="0" smtClean="0"/>
              <a:t>26</a:t>
            </a:r>
            <a:endParaRPr lang="en-IN" dirty="0"/>
          </a:p>
        </p:txBody>
      </p:sp>
      <p:sp>
        <p:nvSpPr>
          <p:cNvPr id="5" name="Content Placeholder 2"/>
          <p:cNvSpPr txBox="1">
            <a:spLocks/>
          </p:cNvSpPr>
          <p:nvPr/>
        </p:nvSpPr>
        <p:spPr>
          <a:xfrm>
            <a:off x="355600" y="2908300"/>
            <a:ext cx="11434496" cy="3416300"/>
          </a:xfrm>
          <a:prstGeom prst="rect">
            <a:avLst/>
          </a:prstGeom>
          <a:solidFill>
            <a:schemeClr val="accent3">
              <a:lumMod val="20000"/>
              <a:lumOff val="80000"/>
            </a:schemeClr>
          </a:solidFill>
          <a:ln>
            <a:solidFill>
              <a:schemeClr val="accent1"/>
            </a:solidFill>
          </a:ln>
        </p:spPr>
        <p:txBody>
          <a:bodyPr vert="horz" lIns="91440" tIns="0" rIns="91440" bIns="45720" rtlCol="0">
            <a:noAutofit/>
          </a:bodyPr>
          <a:lstStyle>
            <a:defPPr marR="0" lvl="0" algn="l" rtl="0">
              <a:lnSpc>
                <a:spcPct val="100000"/>
              </a:lnSpc>
              <a:spcBef>
                <a:spcPts val="0"/>
              </a:spcBef>
              <a:spcAft>
                <a:spcPts val="0"/>
              </a:spcAft>
            </a:defPPr>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Observation</a:t>
            </a:r>
            <a:r>
              <a:rPr lang="en-IN" dirty="0" smtClean="0"/>
              <a:t>:</a:t>
            </a:r>
          </a:p>
          <a:p>
            <a:pPr marL="285750" indent="-285750">
              <a:buFont typeface="Arial" pitchFamily="34" charset="0"/>
              <a:buChar char="•"/>
            </a:pPr>
            <a:r>
              <a:rPr lang="en-US" b="0" i="0" u="none" dirty="0" smtClean="0"/>
              <a:t>The </a:t>
            </a:r>
            <a:r>
              <a:rPr lang="en-US" b="0" i="0" u="none" dirty="0"/>
              <a:t>expenditure incurred on </a:t>
            </a:r>
            <a:r>
              <a:rPr lang="en-US" b="0" i="0" dirty="0"/>
              <a:t>rental paid for pre-commencement of retail stores, factories, seed </a:t>
            </a:r>
            <a:r>
              <a:rPr lang="en-US" b="0" i="0" dirty="0" smtClean="0"/>
              <a:t>marketing </a:t>
            </a:r>
            <a:r>
              <a:rPr lang="en-US" b="0" i="0" dirty="0"/>
              <a:t>expenses, public/ capital issue expenses, preliminary expenses</a:t>
            </a:r>
            <a:r>
              <a:rPr lang="en-US" b="0" i="0" u="none" dirty="0"/>
              <a:t> cannot be considered to be a ‘resource’  being controlled by the enterprise and hence, such expenses </a:t>
            </a:r>
            <a:r>
              <a:rPr lang="en-US" u="none" dirty="0"/>
              <a:t>do not meet </a:t>
            </a:r>
            <a:r>
              <a:rPr lang="en-US" u="none" dirty="0" smtClean="0"/>
              <a:t>criteria </a:t>
            </a:r>
            <a:r>
              <a:rPr lang="en-US" u="none" dirty="0"/>
              <a:t>of </a:t>
            </a:r>
            <a:r>
              <a:rPr lang="en-US" u="none" dirty="0" smtClean="0"/>
              <a:t>term </a:t>
            </a:r>
            <a:r>
              <a:rPr lang="en-US" u="none" dirty="0"/>
              <a:t>‘asset’ </a:t>
            </a:r>
            <a:r>
              <a:rPr lang="en-US" b="0" i="0" u="none" dirty="0"/>
              <a:t>and therefore,  they cannot be treated as asset. Accordingly, </a:t>
            </a:r>
            <a:r>
              <a:rPr lang="en-US" b="0" i="0" u="none" dirty="0" smtClean="0"/>
              <a:t>should </a:t>
            </a:r>
            <a:r>
              <a:rPr lang="en-US" b="0" i="0" u="none" dirty="0"/>
              <a:t>be expensed as </a:t>
            </a:r>
            <a:r>
              <a:rPr lang="en-US" b="0" i="0" u="none" dirty="0" smtClean="0"/>
              <a:t>and </a:t>
            </a:r>
            <a:r>
              <a:rPr lang="en-US" b="0" i="0" u="none" dirty="0"/>
              <a:t>when it is incurred.</a:t>
            </a:r>
            <a:endParaRPr lang="en-US" b="0" i="0" u="none" dirty="0" smtClean="0"/>
          </a:p>
          <a:p>
            <a:pPr marL="285750" indent="-285750">
              <a:buFont typeface="Arial" pitchFamily="34" charset="0"/>
              <a:buChar char="•"/>
            </a:pPr>
            <a:r>
              <a:rPr lang="en-US" b="0" i="0" u="none" dirty="0"/>
              <a:t>With regard to </a:t>
            </a:r>
            <a:r>
              <a:rPr lang="en-US" b="0" i="0" dirty="0"/>
              <a:t>factory license fees, trade mark fees</a:t>
            </a:r>
            <a:r>
              <a:rPr lang="en-US" b="0" i="0" u="none" dirty="0"/>
              <a:t>, </a:t>
            </a:r>
            <a:r>
              <a:rPr lang="en-US" b="0" i="0" u="none" dirty="0" smtClean="0"/>
              <a:t>these </a:t>
            </a:r>
            <a:r>
              <a:rPr lang="en-US" b="0" i="0" u="none" dirty="0"/>
              <a:t>expenditure gives rise to intangible assets.  Accordingly, they should be disclosed under the head of ‘intangible assets’ rather than ‘deferred revenue expenditure’.</a:t>
            </a:r>
          </a:p>
          <a:p>
            <a:pPr marL="285750" indent="-285750">
              <a:buFont typeface="Arial" pitchFamily="34" charset="0"/>
              <a:buChar char="•"/>
            </a:pPr>
            <a:r>
              <a:rPr lang="en-US" b="0" i="0" u="none" dirty="0"/>
              <a:t>With regard to </a:t>
            </a:r>
            <a:r>
              <a:rPr lang="en-US" b="0" i="0" dirty="0"/>
              <a:t>software development expense and product development expense</a:t>
            </a:r>
            <a:r>
              <a:rPr lang="en-US" b="0" i="0" u="none" dirty="0"/>
              <a:t>, it was viewed that if it meets the  definition of asset as stated in paragraph 6.2 of AS 26, the same should also be </a:t>
            </a:r>
            <a:r>
              <a:rPr lang="en-US" b="0" i="0" u="none" dirty="0" err="1"/>
              <a:t>recognised</a:t>
            </a:r>
            <a:r>
              <a:rPr lang="en-US" b="0" i="0" u="none" dirty="0"/>
              <a:t> as an ‘intangible asset’,  otherwise it should be expensed in the Statement of Profit and Loss in the year in which the expenditure is incurred.</a:t>
            </a:r>
          </a:p>
          <a:p>
            <a:endParaRPr lang="en-IN" dirty="0"/>
          </a:p>
        </p:txBody>
      </p:sp>
      <p:sp>
        <p:nvSpPr>
          <p:cNvPr id="6" name="Rectangle 5"/>
          <p:cNvSpPr/>
          <p:nvPr/>
        </p:nvSpPr>
        <p:spPr>
          <a:xfrm>
            <a:off x="0" y="0"/>
            <a:ext cx="2755900" cy="4572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solidFill>
                  <a:srgbClr val="7030A0"/>
                </a:solidFill>
              </a:rPr>
              <a:t>AS – 26 Intangible Assets</a:t>
            </a:r>
            <a:endParaRPr lang="en-IN" sz="1800" dirty="0">
              <a:solidFill>
                <a:srgbClr val="7030A0"/>
              </a:solidFill>
            </a:endParaRPr>
          </a:p>
        </p:txBody>
      </p:sp>
      <p:sp>
        <p:nvSpPr>
          <p:cNvPr id="7" name="Footer Placeholder 6"/>
          <p:cNvSpPr>
            <a:spLocks noGrp="1"/>
          </p:cNvSpPr>
          <p:nvPr>
            <p:ph type="ftr" sz="quarter" idx="11"/>
          </p:nvPr>
        </p:nvSpPr>
        <p:spPr/>
        <p:txBody>
          <a:bodyPr/>
          <a:lstStyle/>
          <a:p>
            <a:r>
              <a:rPr lang="en-IN" smtClean="0"/>
              <a:t>CA. Chintan N. Patel</a:t>
            </a:r>
            <a:endParaRPr lang="en-IN"/>
          </a:p>
        </p:txBody>
      </p:sp>
    </p:spTree>
    <p:extLst>
      <p:ext uri="{BB962C8B-B14F-4D97-AF65-F5344CB8AC3E}">
        <p14:creationId xmlns:p14="http://schemas.microsoft.com/office/powerpoint/2010/main" val="3532199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355600" y="596900"/>
            <a:ext cx="11434496" cy="1447800"/>
          </a:xfrm>
          <a:solidFill>
            <a:schemeClr val="tx2">
              <a:lumMod val="20000"/>
              <a:lumOff val="80000"/>
            </a:schemeClr>
          </a:solidFill>
          <a:ln>
            <a:solidFill>
              <a:schemeClr val="accent1"/>
            </a:solidFill>
          </a:ln>
        </p:spPr>
        <p:txBody>
          <a:bodyPr>
            <a:noAutofit/>
          </a:bodyPr>
          <a:lstStyle/>
          <a:p>
            <a:pPr>
              <a:spcBef>
                <a:spcPts val="0"/>
              </a:spcBef>
            </a:pPr>
            <a:r>
              <a:rPr lang="en-IN" b="1" i="1" u="sng" dirty="0" smtClean="0"/>
              <a:t>Case:</a:t>
            </a:r>
          </a:p>
          <a:p>
            <a:pPr>
              <a:spcBef>
                <a:spcPts val="0"/>
              </a:spcBef>
            </a:pPr>
            <a:r>
              <a:rPr lang="en-US" dirty="0"/>
              <a:t>The accounting policy of fixed assets given in the Annual Report of a company read as follows:</a:t>
            </a:r>
          </a:p>
          <a:p>
            <a:pPr>
              <a:spcBef>
                <a:spcPts val="0"/>
              </a:spcBef>
            </a:pPr>
            <a:r>
              <a:rPr lang="en-US" i="1" dirty="0"/>
              <a:t>‘Intangible assets are identified when they are expected to provide future enduring economic benefits. The assets are  identified in the year in which the relevant asset is put to use. (emphasis added)’</a:t>
            </a:r>
          </a:p>
          <a:p>
            <a:pPr>
              <a:spcBef>
                <a:spcPts val="0"/>
              </a:spcBef>
            </a:pPr>
            <a:endParaRPr lang="en-US" dirty="0"/>
          </a:p>
        </p:txBody>
      </p:sp>
      <p:sp>
        <p:nvSpPr>
          <p:cNvPr id="4" name="Content Placeholder 2"/>
          <p:cNvSpPr txBox="1">
            <a:spLocks/>
          </p:cNvSpPr>
          <p:nvPr/>
        </p:nvSpPr>
        <p:spPr>
          <a:xfrm>
            <a:off x="355600" y="2120901"/>
            <a:ext cx="11434496" cy="723899"/>
          </a:xfrm>
          <a:prstGeom prst="rect">
            <a:avLst/>
          </a:prstGeom>
          <a:solidFill>
            <a:schemeClr val="accent6">
              <a:lumMod val="20000"/>
              <a:lumOff val="80000"/>
            </a:schemeClr>
          </a:solidFill>
          <a:ln>
            <a:solidFill>
              <a:schemeClr val="accent1"/>
            </a:solidFill>
          </a:ln>
        </p:spPr>
        <p:txBody>
          <a:bodyPr vert="horz" lIns="91440" tIns="0" rIns="91440" bIns="45720" rtlCol="0">
            <a:noAutofit/>
          </a:bodyPr>
          <a:lstStyle>
            <a:defPPr marR="0" lvl="0" algn="l" rtl="0">
              <a:lnSpc>
                <a:spcPct val="100000"/>
              </a:lnSpc>
              <a:spcBef>
                <a:spcPts val="0"/>
              </a:spcBef>
              <a:spcAft>
                <a:spcPts val="0"/>
              </a:spcAft>
            </a:defPPr>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Principle:</a:t>
            </a:r>
          </a:p>
          <a:p>
            <a:r>
              <a:rPr lang="en-US" b="0" i="0" u="none" dirty="0"/>
              <a:t>Paragraph 57 of AS 26</a:t>
            </a:r>
            <a:endParaRPr lang="en-IN" b="0" i="0" u="none" dirty="0"/>
          </a:p>
        </p:txBody>
      </p:sp>
      <p:sp>
        <p:nvSpPr>
          <p:cNvPr id="5" name="Content Placeholder 2"/>
          <p:cNvSpPr txBox="1">
            <a:spLocks/>
          </p:cNvSpPr>
          <p:nvPr/>
        </p:nvSpPr>
        <p:spPr>
          <a:xfrm>
            <a:off x="355600" y="2921000"/>
            <a:ext cx="11434496" cy="3302000"/>
          </a:xfrm>
          <a:prstGeom prst="rect">
            <a:avLst/>
          </a:prstGeom>
          <a:solidFill>
            <a:schemeClr val="accent3">
              <a:lumMod val="20000"/>
              <a:lumOff val="80000"/>
            </a:schemeClr>
          </a:solidFill>
          <a:ln>
            <a:solidFill>
              <a:schemeClr val="accent1"/>
            </a:solidFill>
          </a:ln>
        </p:spPr>
        <p:txBody>
          <a:bodyPr vert="horz" lIns="91440" tIns="0" rIns="91440" bIns="45720" rtlCol="0">
            <a:noAutofit/>
          </a:bodyPr>
          <a:lstStyle>
            <a:defPPr marR="0" lvl="0" algn="l" rtl="0">
              <a:lnSpc>
                <a:spcPct val="100000"/>
              </a:lnSpc>
              <a:spcBef>
                <a:spcPts val="0"/>
              </a:spcBef>
              <a:spcAft>
                <a:spcPts val="0"/>
              </a:spcAft>
            </a:defPPr>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Observation</a:t>
            </a:r>
            <a:r>
              <a:rPr lang="en-IN" dirty="0" smtClean="0"/>
              <a:t>:</a:t>
            </a:r>
          </a:p>
          <a:p>
            <a:r>
              <a:rPr lang="en-US" b="0" i="0" u="none" dirty="0"/>
              <a:t>As per aforesaid principle, internally generated asset can be </a:t>
            </a:r>
            <a:r>
              <a:rPr lang="en-US" b="0" i="0" u="none" dirty="0" err="1"/>
              <a:t>capitalised</a:t>
            </a:r>
            <a:r>
              <a:rPr lang="en-US" b="0" i="0" u="none" dirty="0"/>
              <a:t> and the </a:t>
            </a:r>
            <a:r>
              <a:rPr lang="en-US" b="0" i="0" u="none" dirty="0" err="1"/>
              <a:t>capitalised</a:t>
            </a:r>
            <a:r>
              <a:rPr lang="en-US" b="0" i="0" u="none" dirty="0"/>
              <a:t> cost, comprises expenditure  that are directly attributable for making the asset ready for its intended use. However, in the given case the intangible  assets are identified in the year in which the relevant asset is put to use. It was viewed that this is not in line with  requirement of AS 26 which requires </a:t>
            </a:r>
            <a:r>
              <a:rPr lang="en-US" u="none" dirty="0"/>
              <a:t>recognition with reference to the date when an intangible asset is available for  use rather than when it is put to use</a:t>
            </a:r>
            <a:r>
              <a:rPr lang="en-US" b="0" i="0" u="none" dirty="0"/>
              <a:t>.</a:t>
            </a:r>
            <a:endParaRPr lang="en-IN" dirty="0"/>
          </a:p>
        </p:txBody>
      </p:sp>
      <p:sp>
        <p:nvSpPr>
          <p:cNvPr id="6" name="Rectangle 5"/>
          <p:cNvSpPr/>
          <p:nvPr/>
        </p:nvSpPr>
        <p:spPr>
          <a:xfrm>
            <a:off x="0" y="0"/>
            <a:ext cx="2755900" cy="4572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solidFill>
                  <a:srgbClr val="7030A0"/>
                </a:solidFill>
              </a:rPr>
              <a:t>AS – 26 Intangible Assets</a:t>
            </a:r>
            <a:endParaRPr lang="en-IN" sz="1800" dirty="0">
              <a:solidFill>
                <a:srgbClr val="7030A0"/>
              </a:solidFill>
            </a:endParaRPr>
          </a:p>
        </p:txBody>
      </p:sp>
      <p:sp>
        <p:nvSpPr>
          <p:cNvPr id="7" name="Footer Placeholder 6"/>
          <p:cNvSpPr>
            <a:spLocks noGrp="1"/>
          </p:cNvSpPr>
          <p:nvPr>
            <p:ph type="ftr" sz="quarter" idx="11"/>
          </p:nvPr>
        </p:nvSpPr>
        <p:spPr/>
        <p:txBody>
          <a:bodyPr/>
          <a:lstStyle/>
          <a:p>
            <a:r>
              <a:rPr lang="en-IN" smtClean="0"/>
              <a:t>CA. Chintan N. Patel</a:t>
            </a:r>
            <a:endParaRPr lang="en-IN"/>
          </a:p>
        </p:txBody>
      </p:sp>
    </p:spTree>
    <p:extLst>
      <p:ext uri="{BB962C8B-B14F-4D97-AF65-F5344CB8AC3E}">
        <p14:creationId xmlns:p14="http://schemas.microsoft.com/office/powerpoint/2010/main" val="33452465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355600" y="596900"/>
            <a:ext cx="11434496" cy="1422400"/>
          </a:xfrm>
          <a:solidFill>
            <a:schemeClr val="tx2">
              <a:lumMod val="20000"/>
              <a:lumOff val="80000"/>
            </a:schemeClr>
          </a:solidFill>
          <a:ln>
            <a:solidFill>
              <a:schemeClr val="accent1"/>
            </a:solidFill>
          </a:ln>
        </p:spPr>
        <p:txBody>
          <a:bodyPr>
            <a:noAutofit/>
          </a:bodyPr>
          <a:lstStyle/>
          <a:p>
            <a:pPr>
              <a:spcBef>
                <a:spcPts val="0"/>
              </a:spcBef>
            </a:pPr>
            <a:r>
              <a:rPr lang="en-IN" b="1" i="1" u="sng" dirty="0" smtClean="0"/>
              <a:t>Case:</a:t>
            </a:r>
          </a:p>
          <a:p>
            <a:pPr>
              <a:spcBef>
                <a:spcPts val="0"/>
              </a:spcBef>
            </a:pPr>
            <a:r>
              <a:rPr lang="en-US" dirty="0"/>
              <a:t>In the Annual Report of a company, one of the note in Notes to Accounts stated as follows :</a:t>
            </a:r>
          </a:p>
          <a:p>
            <a:pPr>
              <a:spcBef>
                <a:spcPts val="0"/>
              </a:spcBef>
            </a:pPr>
            <a:r>
              <a:rPr lang="en-US" dirty="0"/>
              <a:t>‘In accordance with Accounting Standard 29, the following is considered as Contingent Liabilities: Guarantees given </a:t>
            </a:r>
            <a:r>
              <a:rPr lang="en-US" dirty="0" smtClean="0"/>
              <a:t>for </a:t>
            </a:r>
            <a:r>
              <a:rPr lang="en-US" dirty="0"/>
              <a:t>performance of contracts &amp; others.’ </a:t>
            </a:r>
          </a:p>
        </p:txBody>
      </p:sp>
      <p:sp>
        <p:nvSpPr>
          <p:cNvPr id="4" name="Content Placeholder 2"/>
          <p:cNvSpPr txBox="1">
            <a:spLocks/>
          </p:cNvSpPr>
          <p:nvPr/>
        </p:nvSpPr>
        <p:spPr>
          <a:xfrm>
            <a:off x="355600" y="2311401"/>
            <a:ext cx="11434496" cy="723899"/>
          </a:xfrm>
          <a:prstGeom prst="rect">
            <a:avLst/>
          </a:prstGeom>
          <a:solidFill>
            <a:schemeClr val="accent6">
              <a:lumMod val="20000"/>
              <a:lumOff val="80000"/>
            </a:schemeClr>
          </a:solidFill>
          <a:ln>
            <a:solidFill>
              <a:schemeClr val="accent1"/>
            </a:solidFill>
          </a:ln>
        </p:spPr>
        <p:txBody>
          <a:bodyPr vert="horz" lIns="91440" tIns="0" rIns="91440" bIns="45720" rtlCol="0">
            <a:noAutofit/>
          </a:bodyPr>
          <a:lstStyle>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Principle:</a:t>
            </a:r>
          </a:p>
          <a:p>
            <a:r>
              <a:rPr lang="en-US" b="0" i="0" u="none" dirty="0"/>
              <a:t>Paragraph 10.4 of AS 29 and paragraph 8.8.7.2 of Guidance Note on Schedule III to the Companies Act, 2013</a:t>
            </a:r>
            <a:endParaRPr lang="en-IN" dirty="0"/>
          </a:p>
        </p:txBody>
      </p:sp>
      <p:sp>
        <p:nvSpPr>
          <p:cNvPr id="5" name="Content Placeholder 2"/>
          <p:cNvSpPr txBox="1">
            <a:spLocks/>
          </p:cNvSpPr>
          <p:nvPr/>
        </p:nvSpPr>
        <p:spPr>
          <a:xfrm>
            <a:off x="355600" y="3365500"/>
            <a:ext cx="11434496" cy="2844800"/>
          </a:xfrm>
          <a:prstGeom prst="rect">
            <a:avLst/>
          </a:prstGeom>
          <a:solidFill>
            <a:schemeClr val="accent3">
              <a:lumMod val="20000"/>
              <a:lumOff val="80000"/>
            </a:schemeClr>
          </a:solidFill>
          <a:ln>
            <a:solidFill>
              <a:schemeClr val="accent1"/>
            </a:solidFill>
          </a:ln>
        </p:spPr>
        <p:txBody>
          <a:bodyPr vert="horz" lIns="91440" tIns="0" rIns="91440" bIns="45720" rtlCol="0">
            <a:noAutofit/>
          </a:bodyPr>
          <a:lstStyle>
            <a:defPPr marR="0" lvl="0" algn="l" rtl="0">
              <a:lnSpc>
                <a:spcPct val="100000"/>
              </a:lnSpc>
              <a:spcBef>
                <a:spcPts val="0"/>
              </a:spcBef>
              <a:spcAft>
                <a:spcPts val="0"/>
              </a:spcAft>
            </a:defPPr>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Observation</a:t>
            </a:r>
            <a:r>
              <a:rPr lang="en-IN" dirty="0" smtClean="0"/>
              <a:t>:</a:t>
            </a:r>
          </a:p>
          <a:p>
            <a:r>
              <a:rPr lang="en-US" b="0" i="0" u="none" dirty="0"/>
              <a:t>It was noted that guarantees given by bankers for the performance of contracts have been disclosed as contingent liabilities of the company. It was viewed that </a:t>
            </a:r>
            <a:r>
              <a:rPr lang="en-US" u="none" dirty="0"/>
              <a:t>guarantees given against own performance of the company do not give rise to any contingent liability</a:t>
            </a:r>
            <a:r>
              <a:rPr lang="en-US" b="0" i="0" u="none" dirty="0"/>
              <a:t> because the company in any case holds an obligation to perform the event against which guarantee is given which is also supported by paragraph 8.8.7.2 of Guidance Note on Schedule III to the Companies Act, 2013. </a:t>
            </a:r>
            <a:endParaRPr lang="en-US" b="0" i="0" u="none" dirty="0" smtClean="0"/>
          </a:p>
          <a:p>
            <a:r>
              <a:rPr lang="en-US" b="0" i="0" u="none" dirty="0" smtClean="0"/>
              <a:t>Hence</a:t>
            </a:r>
            <a:r>
              <a:rPr lang="en-US" b="0" i="0" u="none" dirty="0"/>
              <a:t>, </a:t>
            </a:r>
            <a:r>
              <a:rPr lang="en-US" u="none" dirty="0"/>
              <a:t>such performance guarantees do not meet the definition of ‘Contingent Liabilities’ given in paragraph 10.4 of AS 29</a:t>
            </a:r>
            <a:r>
              <a:rPr lang="en-US" b="0" i="0" u="none" dirty="0"/>
              <a:t>.</a:t>
            </a:r>
          </a:p>
          <a:p>
            <a:endParaRPr lang="en-IN" dirty="0"/>
          </a:p>
        </p:txBody>
      </p:sp>
      <p:sp>
        <p:nvSpPr>
          <p:cNvPr id="6" name="Rectangle 5"/>
          <p:cNvSpPr/>
          <p:nvPr/>
        </p:nvSpPr>
        <p:spPr>
          <a:xfrm>
            <a:off x="0" y="0"/>
            <a:ext cx="6882938" cy="4572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solidFill>
                  <a:srgbClr val="7030A0"/>
                </a:solidFill>
              </a:rPr>
              <a:t>AS – 29 Provisions, Contingent Liabilities and Continent Assets</a:t>
            </a:r>
            <a:endParaRPr lang="en-IN" sz="1800" dirty="0">
              <a:solidFill>
                <a:srgbClr val="7030A0"/>
              </a:solidFill>
            </a:endParaRPr>
          </a:p>
        </p:txBody>
      </p:sp>
      <p:sp>
        <p:nvSpPr>
          <p:cNvPr id="7" name="Footer Placeholder 6"/>
          <p:cNvSpPr>
            <a:spLocks noGrp="1"/>
          </p:cNvSpPr>
          <p:nvPr>
            <p:ph type="ftr" sz="quarter" idx="11"/>
          </p:nvPr>
        </p:nvSpPr>
        <p:spPr/>
        <p:txBody>
          <a:bodyPr/>
          <a:lstStyle/>
          <a:p>
            <a:r>
              <a:rPr lang="en-IN" smtClean="0"/>
              <a:t>CA. Chintan N. Patel</a:t>
            </a:r>
            <a:endParaRPr lang="en-IN"/>
          </a:p>
        </p:txBody>
      </p:sp>
    </p:spTree>
    <p:extLst>
      <p:ext uri="{BB962C8B-B14F-4D97-AF65-F5344CB8AC3E}">
        <p14:creationId xmlns:p14="http://schemas.microsoft.com/office/powerpoint/2010/main" val="29662671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355600" y="596900"/>
            <a:ext cx="11434496" cy="1066800"/>
          </a:xfrm>
          <a:solidFill>
            <a:schemeClr val="tx2">
              <a:lumMod val="20000"/>
              <a:lumOff val="80000"/>
            </a:schemeClr>
          </a:solidFill>
          <a:ln>
            <a:solidFill>
              <a:schemeClr val="accent1"/>
            </a:solidFill>
          </a:ln>
        </p:spPr>
        <p:txBody>
          <a:bodyPr>
            <a:noAutofit/>
          </a:bodyPr>
          <a:lstStyle/>
          <a:p>
            <a:pPr>
              <a:spcBef>
                <a:spcPts val="0"/>
              </a:spcBef>
            </a:pPr>
            <a:r>
              <a:rPr lang="en-IN" b="1" i="1" u="sng" dirty="0" smtClean="0"/>
              <a:t>Case:</a:t>
            </a:r>
          </a:p>
          <a:p>
            <a:pPr>
              <a:spcBef>
                <a:spcPts val="0"/>
              </a:spcBef>
            </a:pPr>
            <a:r>
              <a:rPr lang="en-US" dirty="0"/>
              <a:t>In the Annual Report of company, it was noted from </a:t>
            </a:r>
            <a:r>
              <a:rPr lang="en-US" i="1" dirty="0"/>
              <a:t>notes relating to Long-term Provisions and Short-term Provisions that “</a:t>
            </a:r>
            <a:r>
              <a:rPr lang="en-US" b="1" i="1" dirty="0"/>
              <a:t>Provision for Expenses</a:t>
            </a:r>
            <a:r>
              <a:rPr lang="en-US" i="1" dirty="0"/>
              <a:t>” has been included under these heads</a:t>
            </a:r>
            <a:r>
              <a:rPr lang="en-US" dirty="0"/>
              <a:t>.</a:t>
            </a:r>
          </a:p>
        </p:txBody>
      </p:sp>
      <p:sp>
        <p:nvSpPr>
          <p:cNvPr id="4" name="Content Placeholder 2"/>
          <p:cNvSpPr txBox="1">
            <a:spLocks/>
          </p:cNvSpPr>
          <p:nvPr/>
        </p:nvSpPr>
        <p:spPr>
          <a:xfrm>
            <a:off x="355600" y="1828801"/>
            <a:ext cx="11434496" cy="723899"/>
          </a:xfrm>
          <a:prstGeom prst="rect">
            <a:avLst/>
          </a:prstGeom>
          <a:solidFill>
            <a:schemeClr val="accent6">
              <a:lumMod val="20000"/>
              <a:lumOff val="80000"/>
            </a:schemeClr>
          </a:solidFill>
          <a:ln>
            <a:solidFill>
              <a:schemeClr val="accent1"/>
            </a:solidFill>
          </a:ln>
        </p:spPr>
        <p:txBody>
          <a:bodyPr vert="horz" lIns="91440" tIns="0" rIns="91440" bIns="45720" rtlCol="0">
            <a:noAutofit/>
          </a:bodyPr>
          <a:lstStyle>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Principle:</a:t>
            </a:r>
          </a:p>
          <a:p>
            <a:r>
              <a:rPr lang="en-US" b="0" i="0" u="none" dirty="0"/>
              <a:t>Paragraphs 12 of AS 29</a:t>
            </a:r>
            <a:endParaRPr lang="en-IN" dirty="0"/>
          </a:p>
        </p:txBody>
      </p:sp>
      <p:sp>
        <p:nvSpPr>
          <p:cNvPr id="5" name="Content Placeholder 2"/>
          <p:cNvSpPr txBox="1">
            <a:spLocks/>
          </p:cNvSpPr>
          <p:nvPr/>
        </p:nvSpPr>
        <p:spPr>
          <a:xfrm>
            <a:off x="355600" y="2882900"/>
            <a:ext cx="11434496" cy="3314700"/>
          </a:xfrm>
          <a:prstGeom prst="rect">
            <a:avLst/>
          </a:prstGeom>
          <a:solidFill>
            <a:schemeClr val="accent3">
              <a:lumMod val="20000"/>
              <a:lumOff val="80000"/>
            </a:schemeClr>
          </a:solidFill>
          <a:ln>
            <a:solidFill>
              <a:schemeClr val="accent1"/>
            </a:solidFill>
          </a:ln>
        </p:spPr>
        <p:txBody>
          <a:bodyPr vert="horz" lIns="91440" tIns="0" rIns="91440" bIns="45720" rtlCol="0">
            <a:noAutofit/>
          </a:bodyPr>
          <a:lstStyle>
            <a:defPPr marR="0" lvl="0" algn="l" rtl="0">
              <a:lnSpc>
                <a:spcPct val="100000"/>
              </a:lnSpc>
              <a:spcBef>
                <a:spcPts val="0"/>
              </a:spcBef>
              <a:spcAft>
                <a:spcPts val="0"/>
              </a:spcAft>
            </a:defPPr>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Observation</a:t>
            </a:r>
            <a:r>
              <a:rPr lang="en-IN" dirty="0" smtClean="0"/>
              <a:t>:</a:t>
            </a:r>
          </a:p>
          <a:p>
            <a:r>
              <a:rPr lang="en-US" b="0" i="0" u="none" dirty="0"/>
              <a:t>As per paragraph 12 of AS 29, provisions are made for those liabilities, the measurement of which involves substantial degree of estimation and which will be settled in future. </a:t>
            </a:r>
            <a:r>
              <a:rPr lang="en-US" u="none" dirty="0"/>
              <a:t>Expenses are generally considered as accrued against services that have been received but not settled.</a:t>
            </a:r>
            <a:r>
              <a:rPr lang="en-US" b="0" i="0" u="none" dirty="0"/>
              <a:t> Therefore, it was viewed that the disclosure of unpaid expenses under the head of provisions is not in accordance with paragraph 12 of AS 29.</a:t>
            </a:r>
          </a:p>
          <a:p>
            <a:endParaRPr lang="en-IN" dirty="0"/>
          </a:p>
        </p:txBody>
      </p:sp>
      <p:sp>
        <p:nvSpPr>
          <p:cNvPr id="6" name="Rectangle 5"/>
          <p:cNvSpPr/>
          <p:nvPr/>
        </p:nvSpPr>
        <p:spPr>
          <a:xfrm>
            <a:off x="-1" y="0"/>
            <a:ext cx="6733309" cy="4572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solidFill>
                  <a:srgbClr val="7030A0"/>
                </a:solidFill>
              </a:rPr>
              <a:t>AS – 29 Provisions, Contingent Liabilities and Continent Assets</a:t>
            </a:r>
            <a:endParaRPr lang="en-IN" sz="1800" dirty="0">
              <a:solidFill>
                <a:srgbClr val="7030A0"/>
              </a:solidFill>
            </a:endParaRPr>
          </a:p>
        </p:txBody>
      </p:sp>
      <p:sp>
        <p:nvSpPr>
          <p:cNvPr id="7" name="Footer Placeholder 6"/>
          <p:cNvSpPr>
            <a:spLocks noGrp="1"/>
          </p:cNvSpPr>
          <p:nvPr>
            <p:ph type="ftr" sz="quarter" idx="11"/>
          </p:nvPr>
        </p:nvSpPr>
        <p:spPr/>
        <p:txBody>
          <a:bodyPr/>
          <a:lstStyle/>
          <a:p>
            <a:r>
              <a:rPr lang="en-IN" smtClean="0"/>
              <a:t>CA. Chintan N. Patel</a:t>
            </a:r>
            <a:endParaRPr lang="en-IN"/>
          </a:p>
        </p:txBody>
      </p:sp>
    </p:spTree>
    <p:extLst>
      <p:ext uri="{BB962C8B-B14F-4D97-AF65-F5344CB8AC3E}">
        <p14:creationId xmlns:p14="http://schemas.microsoft.com/office/powerpoint/2010/main" val="35710064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4" name="Title 3"/>
          <p:cNvSpPr>
            <a:spLocks noGrp="1"/>
          </p:cNvSpPr>
          <p:nvPr>
            <p:ph type="title"/>
          </p:nvPr>
        </p:nvSpPr>
        <p:spPr>
          <a:xfrm>
            <a:off x="2284332" y="2083646"/>
            <a:ext cx="7227530" cy="1054250"/>
          </a:xfrm>
        </p:spPr>
        <p:txBody>
          <a:bodyPr/>
          <a:lstStyle/>
          <a:p>
            <a:r>
              <a:rPr lang="en-US" dirty="0" smtClean="0"/>
              <a:t>Non-Compliances related to </a:t>
            </a:r>
            <a:r>
              <a:rPr lang="en-US" dirty="0" err="1" smtClean="0"/>
              <a:t>Ind</a:t>
            </a:r>
            <a:r>
              <a:rPr lang="en-US" dirty="0" smtClean="0"/>
              <a:t> AS</a:t>
            </a:r>
            <a:endParaRPr lang="en-US" dirty="0"/>
          </a:p>
        </p:txBody>
      </p:sp>
    </p:spTree>
    <p:extLst>
      <p:ext uri="{BB962C8B-B14F-4D97-AF65-F5344CB8AC3E}">
        <p14:creationId xmlns:p14="http://schemas.microsoft.com/office/powerpoint/2010/main" val="4051608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Objective of Session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4904053"/>
              </p:ext>
            </p:extLst>
          </p:nvPr>
        </p:nvGraphicFramePr>
        <p:xfrm>
          <a:off x="849203" y="2156907"/>
          <a:ext cx="10327340" cy="3877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332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Property</a:t>
            </a:r>
            <a:r>
              <a:rPr lang="en-IN" dirty="0"/>
              <a:t>, Plant and Equipment</a:t>
            </a:r>
          </a:p>
        </p:txBody>
      </p:sp>
      <p:sp>
        <p:nvSpPr>
          <p:cNvPr id="3" name="Content Placeholder 2"/>
          <p:cNvSpPr>
            <a:spLocks noGrp="1"/>
          </p:cNvSpPr>
          <p:nvPr>
            <p:ph idx="1"/>
          </p:nvPr>
        </p:nvSpPr>
        <p:spPr/>
        <p:txBody>
          <a:bodyPr>
            <a:normAutofit/>
          </a:bodyPr>
          <a:lstStyle/>
          <a:p>
            <a:r>
              <a:rPr lang="en-US" sz="1800" b="0" i="0" u="none" strike="noStrike" baseline="0" dirty="0"/>
              <a:t>The accounting policy for Property, Plant and Equipment read as follows:</a:t>
            </a:r>
          </a:p>
          <a:p>
            <a:pPr algn="l"/>
            <a:r>
              <a:rPr lang="en-US" sz="1800" b="0" i="0" u="none" strike="noStrike" baseline="0" dirty="0"/>
              <a:t>―Subsequent expenditure related to an item of PPE is added to its carrying value only if it increases the future benefits from the existing asset beyond its previously assessed standard of performance</a:t>
            </a:r>
            <a:r>
              <a:rPr lang="en-US" sz="1800" b="0" i="0" u="none" strike="noStrike" baseline="0" dirty="0" smtClean="0"/>
              <a:t>.</a:t>
            </a:r>
            <a:endParaRPr lang="en-IN" sz="1800" dirty="0"/>
          </a:p>
        </p:txBody>
      </p:sp>
      <p:sp>
        <p:nvSpPr>
          <p:cNvPr id="4" name="Content Placeholder 3"/>
          <p:cNvSpPr>
            <a:spLocks noGrp="1"/>
          </p:cNvSpPr>
          <p:nvPr>
            <p:ph sz="quarter" idx="13"/>
          </p:nvPr>
        </p:nvSpPr>
        <p:spPr/>
        <p:txBody>
          <a:bodyPr/>
          <a:lstStyle/>
          <a:p>
            <a:pPr algn="l"/>
            <a:r>
              <a:rPr lang="en-US" sz="1800" b="0" i="0" u="none" strike="noStrike" baseline="0" dirty="0"/>
              <a:t>It was viewed that as per paragraph 13 of Ind AS 16, subsequent expenditure would be recognized in the carrying amount of PPE when that cost/ expense would meet the recognition criteria given in paragraph 7 of Ind AS 16 i.e., </a:t>
            </a:r>
            <a:r>
              <a:rPr lang="en-US" sz="1800" b="0" i="1" u="none" strike="noStrike" baseline="0" dirty="0"/>
              <a:t>it is probable that future economic benefits associated with the item will flow to the entity and the cost of the item can be measured reliably. </a:t>
            </a:r>
            <a:r>
              <a:rPr lang="en-US" sz="1800" b="1" i="0" u="none" strike="noStrike" baseline="0" dirty="0"/>
              <a:t>There is no criterion that </a:t>
            </a:r>
            <a:r>
              <a:rPr lang="en-US" sz="1800" b="1" i="0" u="none" strike="noStrike" baseline="0" dirty="0" err="1"/>
              <a:t>capitalisation</a:t>
            </a:r>
            <a:r>
              <a:rPr lang="en-US" sz="1800" b="1" i="0" u="none" strike="noStrike" baseline="0" dirty="0"/>
              <a:t> should be done only if there is increase of future benefits from the existing asset beyond previously </a:t>
            </a:r>
            <a:r>
              <a:rPr lang="en-US" sz="1800" b="1" i="0" u="none" strike="noStrike" baseline="0" dirty="0" smtClean="0"/>
              <a:t>assessed standard </a:t>
            </a:r>
            <a:r>
              <a:rPr lang="en-US" sz="1800" b="1" i="0" u="none" strike="noStrike" baseline="0" dirty="0"/>
              <a:t>of performance‟</a:t>
            </a:r>
            <a:r>
              <a:rPr lang="en-US" sz="1800" b="0" i="0" u="none" strike="noStrike" baseline="0" dirty="0"/>
              <a:t>.</a:t>
            </a:r>
          </a:p>
          <a:p>
            <a:pPr algn="l"/>
            <a:endParaRPr lang="en-US" sz="1800" dirty="0"/>
          </a:p>
          <a:p>
            <a:pPr algn="l"/>
            <a:r>
              <a:rPr lang="en-US" sz="1800" b="0" i="0" u="none" strike="noStrike" baseline="0" dirty="0"/>
              <a:t>Accordingly, it was viewed that the language of the stated policy is not in line with the component accounting concepts given in Ind AS 16.</a:t>
            </a:r>
            <a:endParaRPr lang="en-IN"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23909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11881388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Intangible </a:t>
            </a:r>
            <a:r>
              <a:rPr lang="en-IN" dirty="0"/>
              <a:t>Assets</a:t>
            </a:r>
          </a:p>
        </p:txBody>
      </p:sp>
      <p:sp>
        <p:nvSpPr>
          <p:cNvPr id="3" name="Content Placeholder 2"/>
          <p:cNvSpPr>
            <a:spLocks noGrp="1"/>
          </p:cNvSpPr>
          <p:nvPr>
            <p:ph idx="1"/>
          </p:nvPr>
        </p:nvSpPr>
        <p:spPr>
          <a:xfrm>
            <a:off x="355600" y="955486"/>
            <a:ext cx="11434496" cy="1867166"/>
          </a:xfrm>
        </p:spPr>
        <p:txBody>
          <a:bodyPr>
            <a:noAutofit/>
          </a:bodyPr>
          <a:lstStyle/>
          <a:p>
            <a:r>
              <a:rPr lang="en-US" sz="1800" b="0" i="0" u="none" strike="noStrike" baseline="0" dirty="0"/>
              <a:t>The accounting policies on Research and Development read as follows:</a:t>
            </a:r>
          </a:p>
          <a:p>
            <a:pPr algn="l"/>
            <a:r>
              <a:rPr lang="en-US" sz="1800" b="0" i="0" u="none" strike="noStrike" baseline="0" dirty="0"/>
              <a:t>―Research and Development expenditure is charged to revenue under the natural heads of account in the year in which it is incurred. Research and Development expenditure on property, plant and equipment is treated in the same way as expenditure on other property, plant and equipment.</a:t>
            </a:r>
          </a:p>
          <a:p>
            <a:pPr algn="l"/>
            <a:r>
              <a:rPr lang="en-US" sz="1800" b="0" i="0" u="none" strike="noStrike" baseline="0" dirty="0"/>
              <a:t>Revenue expenditure on research and development is charged to the statement of profit and loss in the year in which it is incurred. Capital expenditure on research and development is treated as fixed assets.</a:t>
            </a:r>
          </a:p>
          <a:p>
            <a:pPr algn="l"/>
            <a:endParaRPr lang="en-US" sz="1800" b="0" i="0" u="none" strike="noStrike" baseline="0" dirty="0"/>
          </a:p>
          <a:p>
            <a:pPr algn="l"/>
            <a:endParaRPr lang="en-IN" sz="1800" dirty="0"/>
          </a:p>
        </p:txBody>
      </p:sp>
      <p:sp>
        <p:nvSpPr>
          <p:cNvPr id="4" name="Content Placeholder 3"/>
          <p:cNvSpPr>
            <a:spLocks noGrp="1"/>
          </p:cNvSpPr>
          <p:nvPr>
            <p:ph sz="quarter" idx="13"/>
          </p:nvPr>
        </p:nvSpPr>
        <p:spPr>
          <a:xfrm>
            <a:off x="363538" y="3429000"/>
            <a:ext cx="11418887" cy="2514600"/>
          </a:xfrm>
        </p:spPr>
        <p:txBody>
          <a:bodyPr>
            <a:noAutofit/>
          </a:bodyPr>
          <a:lstStyle/>
          <a:p>
            <a:pPr algn="l"/>
            <a:r>
              <a:rPr lang="en-US" sz="1800" b="0" i="0" u="none" strike="noStrike" baseline="0" dirty="0"/>
              <a:t>It was noted from the accounting policy of the company that the expenditure on research and development is not being classified between research phase and development phase.</a:t>
            </a:r>
          </a:p>
          <a:p>
            <a:pPr algn="l"/>
            <a:endParaRPr lang="en-US" sz="1800" b="0" i="0" u="none" strike="noStrike" baseline="0" dirty="0"/>
          </a:p>
          <a:p>
            <a:pPr algn="l"/>
            <a:r>
              <a:rPr lang="en-US" sz="1800" b="0" i="0" u="none" strike="noStrike" baseline="0" dirty="0"/>
              <a:t>As per Ind AS 38, the expenditure on research and development is classified into the expenditure on research phase and development phase. </a:t>
            </a:r>
            <a:r>
              <a:rPr lang="en-US" sz="1800" b="1" i="0" u="none" strike="noStrike" baseline="0" dirty="0"/>
              <a:t>As per paragraph 54 of Ind AS 38, any expenditure on research phase should be </a:t>
            </a:r>
            <a:r>
              <a:rPr lang="en-US" sz="1800" b="1" i="0" u="none" strike="noStrike" baseline="0" dirty="0" err="1"/>
              <a:t>recognised</a:t>
            </a:r>
            <a:r>
              <a:rPr lang="en-US" sz="1800" b="1" i="0" u="none" strike="noStrike" baseline="0" dirty="0"/>
              <a:t> as an expense immediately. Any expenditure on development phase should be </a:t>
            </a:r>
            <a:r>
              <a:rPr lang="en-US" sz="1800" b="1" i="0" u="none" strike="noStrike" baseline="0" dirty="0" err="1"/>
              <a:t>recognised</a:t>
            </a:r>
            <a:r>
              <a:rPr lang="en-US" sz="1800" b="1" i="0" u="none" strike="noStrike" baseline="0" dirty="0"/>
              <a:t> as an intangible asset, if the recognition criteria given in paragraph 57 of Ind AS 38 are satisfied</a:t>
            </a:r>
            <a:r>
              <a:rPr lang="en-US" sz="1800" b="0" i="0" u="none" strike="noStrike" baseline="0" dirty="0"/>
              <a:t>. Hence, it was viewed that accounting policy of the company was not in line</a:t>
            </a:r>
          </a:p>
          <a:p>
            <a:pPr algn="l"/>
            <a:r>
              <a:rPr lang="en-US" sz="1800" b="0" i="0" u="none" strike="noStrike" baseline="0" dirty="0"/>
              <a:t>with Ind AS </a:t>
            </a:r>
            <a:r>
              <a:rPr lang="en-US" sz="1800" b="0" i="0" u="none" strike="noStrike" baseline="0" dirty="0" smtClean="0"/>
              <a:t>38.</a:t>
            </a:r>
            <a:r>
              <a:rPr lang="en-US" sz="1800" b="0" i="0" u="none" strike="noStrike" dirty="0" smtClean="0"/>
              <a:t> </a:t>
            </a:r>
            <a:r>
              <a:rPr lang="en-US" sz="1800" b="0" i="0" u="none" strike="noStrike" baseline="0" dirty="0" smtClean="0"/>
              <a:t>Accordingly</a:t>
            </a:r>
            <a:r>
              <a:rPr lang="en-US" sz="1800" b="0" i="0" u="none" strike="noStrike" baseline="0" dirty="0"/>
              <a:t>, it was viewed that the requirements of Ind AS 38 have not been complied with.</a:t>
            </a:r>
            <a:endParaRPr lang="en-IN" sz="1800"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3113736"/>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dirty="0" smtClean="0">
                <a:latin typeface="Arial" panose="020B0604020202020204" pitchFamily="34" charset="0"/>
              </a:rPr>
              <a:t>CA. </a:t>
            </a:r>
            <a:r>
              <a:rPr lang="en-IN" dirty="0" err="1" smtClean="0">
                <a:latin typeface="Arial" panose="020B0604020202020204" pitchFamily="34" charset="0"/>
              </a:rPr>
              <a:t>Chintan</a:t>
            </a:r>
            <a:r>
              <a:rPr lang="en-IN" dirty="0" smtClean="0">
                <a:latin typeface="Arial" panose="020B0604020202020204" pitchFamily="34" charset="0"/>
              </a:rPr>
              <a:t> N. Patel</a:t>
            </a:r>
            <a:endParaRPr lang="en-IN" dirty="0">
              <a:latin typeface="Arial" panose="020B0604020202020204" pitchFamily="34" charset="0"/>
            </a:endParaRPr>
          </a:p>
        </p:txBody>
      </p:sp>
    </p:spTree>
    <p:extLst>
      <p:ext uri="{BB962C8B-B14F-4D97-AF65-F5344CB8AC3E}">
        <p14:creationId xmlns:p14="http://schemas.microsoft.com/office/powerpoint/2010/main" val="21867074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Investment </a:t>
            </a:r>
            <a:r>
              <a:rPr lang="en-IN" dirty="0"/>
              <a:t>Property</a:t>
            </a:r>
          </a:p>
        </p:txBody>
      </p:sp>
      <p:sp>
        <p:nvSpPr>
          <p:cNvPr id="3" name="Content Placeholder 2"/>
          <p:cNvSpPr>
            <a:spLocks noGrp="1"/>
          </p:cNvSpPr>
          <p:nvPr>
            <p:ph idx="1"/>
          </p:nvPr>
        </p:nvSpPr>
        <p:spPr/>
        <p:txBody>
          <a:bodyPr>
            <a:normAutofit/>
          </a:bodyPr>
          <a:lstStyle/>
          <a:p>
            <a:pPr algn="l"/>
            <a:r>
              <a:rPr lang="en-US" sz="1800" b="0" i="0" u="none" strike="noStrike" baseline="0" dirty="0"/>
              <a:t>In the note to the financial </a:t>
            </a:r>
            <a:r>
              <a:rPr lang="en-US" sz="1800" b="0" i="0" u="none" strike="noStrike" baseline="0" dirty="0" smtClean="0"/>
              <a:t>statements </a:t>
            </a:r>
            <a:r>
              <a:rPr lang="en-US" sz="1800" b="0" i="0" u="none" strike="noStrike" baseline="0" dirty="0"/>
              <a:t>of a company on Investment Properties, disclosure of investment properties was given. Depreciation on investment properties was not charged in the reporting year but the depreciation on such investments properties was charged during the comparative year</a:t>
            </a:r>
            <a:r>
              <a:rPr lang="en-US" sz="1800" b="0" i="0" u="none" strike="noStrike" baseline="0" dirty="0" smtClean="0"/>
              <a:t>.</a:t>
            </a:r>
            <a:endParaRPr lang="en-IN" dirty="0"/>
          </a:p>
        </p:txBody>
      </p:sp>
      <p:sp>
        <p:nvSpPr>
          <p:cNvPr id="4" name="Content Placeholder 3"/>
          <p:cNvSpPr>
            <a:spLocks noGrp="1"/>
          </p:cNvSpPr>
          <p:nvPr>
            <p:ph sz="quarter" idx="13"/>
          </p:nvPr>
        </p:nvSpPr>
        <p:spPr/>
        <p:txBody>
          <a:bodyPr/>
          <a:lstStyle/>
          <a:p>
            <a:pPr algn="l"/>
            <a:r>
              <a:rPr lang="en-US" sz="1800" b="0" i="0" u="none" strike="noStrike" baseline="0" dirty="0"/>
              <a:t>It was noted that the company has investment properties but the depreciation has not been charged on these properties during the reporting year.</a:t>
            </a:r>
          </a:p>
          <a:p>
            <a:pPr algn="l"/>
            <a:endParaRPr lang="en-US" sz="1800" dirty="0"/>
          </a:p>
          <a:p>
            <a:pPr algn="l"/>
            <a:r>
              <a:rPr lang="en-US" sz="1800" b="0" i="0" u="none" strike="noStrike" baseline="0" dirty="0"/>
              <a:t>It was viewed that as per the principles of Ind AS 40, an investment property is measured initially at cost. Under the cost model, investment property is measured at cost less accumulated depreciation and any accumulated impairment losses and Fair value is disclosed in notes to accounts. Accordingly, depreciation should have been charged on these properties and debited to Statement to Profit and Loss.</a:t>
            </a:r>
          </a:p>
          <a:p>
            <a:pPr algn="l"/>
            <a:endParaRPr lang="en-US" sz="1800" dirty="0"/>
          </a:p>
          <a:p>
            <a:pPr algn="l"/>
            <a:r>
              <a:rPr lang="en-US" sz="1800" b="0" i="0" u="none" strike="noStrike" baseline="0" dirty="0"/>
              <a:t>Accordingly, it was viewed that the requirements of Ind AS 40 have not been complied with.</a:t>
            </a:r>
            <a:endParaRPr lang="en-IN"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23909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35636727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Financial </a:t>
            </a:r>
            <a:r>
              <a:rPr lang="en-IN" dirty="0"/>
              <a:t>Assets</a:t>
            </a:r>
          </a:p>
        </p:txBody>
      </p:sp>
      <p:sp>
        <p:nvSpPr>
          <p:cNvPr id="3" name="Content Placeholder 2"/>
          <p:cNvSpPr>
            <a:spLocks noGrp="1"/>
          </p:cNvSpPr>
          <p:nvPr>
            <p:ph idx="1"/>
          </p:nvPr>
        </p:nvSpPr>
        <p:spPr>
          <a:xfrm>
            <a:off x="355600" y="955486"/>
            <a:ext cx="11434496" cy="1038612"/>
          </a:xfrm>
        </p:spPr>
        <p:txBody>
          <a:bodyPr>
            <a:normAutofit/>
          </a:bodyPr>
          <a:lstStyle/>
          <a:p>
            <a:r>
              <a:rPr lang="en-US" sz="1800" b="0" i="0" u="none" strike="noStrike" baseline="0" dirty="0"/>
              <a:t>The following disclosures have been made in the notes to accounts:</a:t>
            </a:r>
          </a:p>
          <a:p>
            <a:pPr marL="285750" indent="-285750" algn="l">
              <a:spcBef>
                <a:spcPts val="0"/>
              </a:spcBef>
              <a:buFont typeface="Arial" panose="020B0604020202020204" pitchFamily="34" charset="0"/>
              <a:buChar char="•"/>
            </a:pPr>
            <a:r>
              <a:rPr lang="en-US" sz="1800" b="0" i="0" u="none" strike="noStrike" baseline="0" dirty="0"/>
              <a:t>Interest accrued was disclosed under the head of Non-financial Assets.</a:t>
            </a:r>
          </a:p>
          <a:p>
            <a:pPr marL="285750" indent="-285750" algn="l">
              <a:spcBef>
                <a:spcPts val="0"/>
              </a:spcBef>
              <a:buFont typeface="Arial" panose="020B0604020202020204" pitchFamily="34" charset="0"/>
              <a:buChar char="•"/>
            </a:pPr>
            <a:r>
              <a:rPr lang="en-US" sz="1800" b="0" i="0" u="none" strike="noStrike" baseline="0" dirty="0"/>
              <a:t>Prepaid expenses and Balances with revenue authorities were shown as Financial Assets.</a:t>
            </a:r>
            <a:endParaRPr lang="en-IN" dirty="0"/>
          </a:p>
        </p:txBody>
      </p:sp>
      <p:sp>
        <p:nvSpPr>
          <p:cNvPr id="4" name="Content Placeholder 3"/>
          <p:cNvSpPr>
            <a:spLocks noGrp="1"/>
          </p:cNvSpPr>
          <p:nvPr>
            <p:ph sz="quarter" idx="13"/>
          </p:nvPr>
        </p:nvSpPr>
        <p:spPr>
          <a:xfrm>
            <a:off x="363538" y="2345580"/>
            <a:ext cx="11418887" cy="3598020"/>
          </a:xfrm>
        </p:spPr>
        <p:txBody>
          <a:bodyPr>
            <a:normAutofit/>
          </a:bodyPr>
          <a:lstStyle/>
          <a:p>
            <a:pPr algn="l"/>
            <a:r>
              <a:rPr lang="en-US" sz="1800" b="0" i="0" u="none" strike="noStrike" baseline="0" dirty="0"/>
              <a:t>It was noted that the interest accrued has been shown under </a:t>
            </a:r>
            <a:r>
              <a:rPr lang="en-US" sz="1800" b="0" i="0" u="none" strike="noStrike" baseline="0" dirty="0" smtClean="0"/>
              <a:t>non </a:t>
            </a:r>
            <a:r>
              <a:rPr lang="en-US" sz="1800" b="0" i="0" u="none" strike="noStrike" baseline="0" dirty="0"/>
              <a:t>–financial </a:t>
            </a:r>
            <a:r>
              <a:rPr lang="en-US" sz="1800" b="0" i="0" u="none" strike="noStrike" baseline="0" dirty="0" smtClean="0"/>
              <a:t>assets</a:t>
            </a:r>
            <a:r>
              <a:rPr lang="en-US" sz="1800" b="0" i="0" u="none" strike="noStrike" dirty="0" smtClean="0"/>
              <a:t> </a:t>
            </a:r>
            <a:r>
              <a:rPr lang="en-US" sz="1800" b="0" i="0" u="none" strike="noStrike" baseline="0" dirty="0" smtClean="0"/>
              <a:t>whereas </a:t>
            </a:r>
            <a:r>
              <a:rPr lang="en-US" sz="1800" b="0" i="0" u="none" strike="noStrike" baseline="0" dirty="0"/>
              <a:t>prepaid expenses and balances with revenue authorities have been shown </a:t>
            </a:r>
            <a:r>
              <a:rPr lang="en-US" sz="1800" b="0" i="0" u="none" strike="noStrike" baseline="0" dirty="0" smtClean="0"/>
              <a:t>under</a:t>
            </a:r>
            <a:r>
              <a:rPr lang="en-US" sz="1800" b="0" i="0" u="none" strike="noStrike" dirty="0" smtClean="0"/>
              <a:t> </a:t>
            </a:r>
            <a:r>
              <a:rPr lang="en-US" sz="1800" b="0" i="0" u="none" strike="noStrike" baseline="0" dirty="0" smtClean="0"/>
              <a:t>Financial Assets</a:t>
            </a:r>
            <a:r>
              <a:rPr lang="en-US" sz="1800" b="0" i="0" u="none" strike="noStrike" dirty="0" smtClean="0"/>
              <a:t> </a:t>
            </a:r>
            <a:r>
              <a:rPr lang="en-US" sz="1800" b="0" i="0" u="none" strike="noStrike" baseline="0" dirty="0" smtClean="0"/>
              <a:t>in </a:t>
            </a:r>
            <a:r>
              <a:rPr lang="en-US" sz="1800" b="0" i="0" u="none" strike="noStrike" baseline="0" dirty="0"/>
              <a:t>the Financial Statements of the company.</a:t>
            </a:r>
          </a:p>
          <a:p>
            <a:pPr algn="l"/>
            <a:endParaRPr lang="en-US" sz="1800" dirty="0"/>
          </a:p>
          <a:p>
            <a:pPr algn="l"/>
            <a:r>
              <a:rPr lang="en-US" sz="1800" b="0" i="0" u="none" strike="noStrike" baseline="0" dirty="0"/>
              <a:t>As per the requirements of paragraph 11 of Ind AS 32, it was viewed that interest accrued is in the nature of financial asset and hence should be disclosed under the head of non- financial assets.</a:t>
            </a:r>
          </a:p>
          <a:p>
            <a:pPr algn="l"/>
            <a:endParaRPr lang="en-US" sz="1800" dirty="0"/>
          </a:p>
          <a:p>
            <a:pPr algn="l"/>
            <a:r>
              <a:rPr lang="en-US" sz="1800" b="0" i="0" u="none" strike="noStrike" baseline="0" dirty="0"/>
              <a:t>Further, prepaid expenses and balances with revenue authorities are in the nature of non-financial assets and hence it should be shown under the head of non- financial assets.</a:t>
            </a:r>
          </a:p>
          <a:p>
            <a:pPr algn="l"/>
            <a:endParaRPr lang="en-US" sz="1800" dirty="0"/>
          </a:p>
          <a:p>
            <a:pPr algn="l"/>
            <a:r>
              <a:rPr lang="en-US" sz="1800" b="0" i="0" u="none" strike="noStrike" baseline="0" dirty="0"/>
              <a:t>Accordingly, it was viewed that the requirements of Division II to the Schedule III to the Companies Act, 2013 and Ind AS 32 have not been complied with.</a:t>
            </a:r>
            <a:endParaRPr lang="en-IN"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000562"/>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36479385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Financial </a:t>
            </a:r>
            <a:r>
              <a:rPr lang="en-IN" dirty="0"/>
              <a:t>Assets – Non current Investments</a:t>
            </a:r>
          </a:p>
        </p:txBody>
      </p:sp>
      <p:sp>
        <p:nvSpPr>
          <p:cNvPr id="3" name="Content Placeholder 2"/>
          <p:cNvSpPr>
            <a:spLocks noGrp="1"/>
          </p:cNvSpPr>
          <p:nvPr>
            <p:ph idx="1"/>
          </p:nvPr>
        </p:nvSpPr>
        <p:spPr/>
        <p:txBody>
          <a:bodyPr>
            <a:normAutofit/>
          </a:bodyPr>
          <a:lstStyle/>
          <a:p>
            <a:pPr algn="l"/>
            <a:r>
              <a:rPr lang="en-US" sz="1800" b="0" i="0" u="none" strike="noStrike" baseline="0" dirty="0"/>
              <a:t>In the note to the financial statements of a company on Non-Current Investments, the Company had designated three investments in equity shares at fair value through OCI (FVTOCI). However, the disclosure as required by Ind AS 107 has not been given.</a:t>
            </a:r>
            <a:endParaRPr lang="en-IN" dirty="0"/>
          </a:p>
        </p:txBody>
      </p:sp>
      <p:sp>
        <p:nvSpPr>
          <p:cNvPr id="4" name="Content Placeholder 3"/>
          <p:cNvSpPr>
            <a:spLocks noGrp="1"/>
          </p:cNvSpPr>
          <p:nvPr>
            <p:ph sz="quarter" idx="13"/>
          </p:nvPr>
        </p:nvSpPr>
        <p:spPr/>
        <p:txBody>
          <a:bodyPr/>
          <a:lstStyle/>
          <a:p>
            <a:pPr algn="l"/>
            <a:r>
              <a:rPr lang="en-US" sz="1800" b="0" i="0" u="none" strike="noStrike" baseline="0" dirty="0"/>
              <a:t>It was noted that the Company had designated three investments in equity shares which were fair valued through OCI (FVTOCI). However, the reason for using the FVTOCI alternative was not disclosed which is not in line with the requirement of paragraph 11A(b) of Ind AS 107.</a:t>
            </a:r>
          </a:p>
          <a:p>
            <a:pPr algn="l"/>
            <a:endParaRPr lang="en-US" sz="1800" dirty="0"/>
          </a:p>
          <a:p>
            <a:pPr algn="l"/>
            <a:r>
              <a:rPr lang="en-US" sz="1800" b="0" i="0" u="none" strike="noStrike" baseline="0" dirty="0"/>
              <a:t>Accordingly, it was viewed that the requirements of Ind AS 107 have not been complied with.</a:t>
            </a:r>
            <a:endParaRPr lang="en-IN"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23909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13640151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Financial </a:t>
            </a:r>
            <a:r>
              <a:rPr lang="en-IN" dirty="0"/>
              <a:t>Assets – Balances subject to confirmation</a:t>
            </a:r>
          </a:p>
        </p:txBody>
      </p:sp>
      <p:sp>
        <p:nvSpPr>
          <p:cNvPr id="3" name="Content Placeholder 2"/>
          <p:cNvSpPr>
            <a:spLocks noGrp="1"/>
          </p:cNvSpPr>
          <p:nvPr>
            <p:ph idx="1"/>
          </p:nvPr>
        </p:nvSpPr>
        <p:spPr>
          <a:xfrm>
            <a:off x="355600" y="955486"/>
            <a:ext cx="11434496" cy="1038612"/>
          </a:xfrm>
        </p:spPr>
        <p:txBody>
          <a:bodyPr>
            <a:normAutofit lnSpcReduction="10000"/>
          </a:bodyPr>
          <a:lstStyle/>
          <a:p>
            <a:r>
              <a:rPr lang="en-US" sz="1800" b="0" i="0" u="none" strike="noStrike" baseline="0" dirty="0"/>
              <a:t>The abstract of note to the financial statements read as follows:</a:t>
            </a:r>
          </a:p>
          <a:p>
            <a:pPr algn="l"/>
            <a:r>
              <a:rPr lang="en-US" sz="1800" b="0" i="0" u="none" strike="noStrike" baseline="0" dirty="0"/>
              <a:t>“Certain balances of trade receivable, loan and advances, trade payable and other liabilities are subject to confirmation and / or reconciliation.”</a:t>
            </a:r>
            <a:endParaRPr lang="en-IN" dirty="0"/>
          </a:p>
        </p:txBody>
      </p:sp>
      <p:sp>
        <p:nvSpPr>
          <p:cNvPr id="4" name="Content Placeholder 3"/>
          <p:cNvSpPr>
            <a:spLocks noGrp="1"/>
          </p:cNvSpPr>
          <p:nvPr>
            <p:ph sz="quarter" idx="13"/>
          </p:nvPr>
        </p:nvSpPr>
        <p:spPr>
          <a:xfrm>
            <a:off x="363538" y="2398588"/>
            <a:ext cx="11418887" cy="3545012"/>
          </a:xfrm>
        </p:spPr>
        <p:txBody>
          <a:bodyPr>
            <a:noAutofit/>
          </a:bodyPr>
          <a:lstStyle/>
          <a:p>
            <a:pPr algn="l"/>
            <a:r>
              <a:rPr lang="en-US" sz="1700" b="0" i="0" u="none" strike="noStrike" baseline="0" dirty="0" smtClean="0"/>
              <a:t>It </a:t>
            </a:r>
            <a:r>
              <a:rPr lang="en-US" sz="1700" b="0" i="0" u="none" strike="noStrike" baseline="0" dirty="0"/>
              <a:t>was viewed that information disclosed as above, is ambiguous. If such balance confirmations/ reconciliations are not material and does not affect the true and fair view of the financial statements of the company, then such information shall not be disclosed in the financial statement as disclosure of such facts may create doubts in the mind of readers of the financial statements. However, on the other hand, </a:t>
            </a:r>
            <a:r>
              <a:rPr lang="en-US" sz="1700" b="1" i="0" u="none" strike="noStrike" baseline="0" dirty="0"/>
              <a:t>if such balances are material and do affect the true and fair view of the financial statements of the entity, then the auditor should have adequately incorporated these facts in </a:t>
            </a:r>
            <a:r>
              <a:rPr lang="en-US" sz="1700" b="1" i="0" u="none" strike="noStrike" baseline="0" dirty="0" smtClean="0"/>
              <a:t>his report </a:t>
            </a:r>
            <a:r>
              <a:rPr lang="en-US" sz="1700" b="1" i="0" u="none" strike="noStrike" baseline="0" dirty="0"/>
              <a:t>by way of giving a modified opinion.</a:t>
            </a:r>
          </a:p>
          <a:p>
            <a:pPr algn="l"/>
            <a:r>
              <a:rPr lang="en-US" sz="1700" b="0" i="0" u="none" strike="noStrike" baseline="0" dirty="0" smtClean="0"/>
              <a:t>Further</a:t>
            </a:r>
            <a:r>
              <a:rPr lang="en-US" sz="1700" b="0" i="0" u="none" strike="noStrike" baseline="0" dirty="0"/>
              <a:t>, it was viewed that as per paragraphs 7, 8 and 9 of SA 505, External Confirmation, the auditor shall maintain control over external confirmation requests, and in case management refuses the auditor to send a confirmation request, the auditor shall, </a:t>
            </a:r>
            <a:r>
              <a:rPr lang="en-US" sz="1700" b="0" i="0" u="none" strike="noStrike" baseline="0" dirty="0" err="1"/>
              <a:t>interalia</a:t>
            </a:r>
            <a:r>
              <a:rPr lang="en-US" sz="1700" b="0" i="0" u="none" strike="noStrike" baseline="0" dirty="0"/>
              <a:t>, perform alternative audit procedures designed to obtain relevant and reliable audit evidence.</a:t>
            </a:r>
          </a:p>
          <a:p>
            <a:pPr algn="l"/>
            <a:endParaRPr lang="en-US" sz="1700" dirty="0"/>
          </a:p>
          <a:p>
            <a:pPr algn="l"/>
            <a:r>
              <a:rPr lang="en-US" sz="1700" dirty="0"/>
              <a:t>Accordingly, it was viewed that the requirements of SA 705 and SA 505 have not been complied with.</a:t>
            </a:r>
            <a:endParaRPr lang="en-IN" sz="1700"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027066"/>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13640151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Other </a:t>
            </a:r>
            <a:r>
              <a:rPr lang="en-IN" dirty="0"/>
              <a:t>Equity</a:t>
            </a:r>
          </a:p>
        </p:txBody>
      </p:sp>
      <p:sp>
        <p:nvSpPr>
          <p:cNvPr id="3" name="Content Placeholder 2"/>
          <p:cNvSpPr>
            <a:spLocks noGrp="1"/>
          </p:cNvSpPr>
          <p:nvPr>
            <p:ph idx="1"/>
          </p:nvPr>
        </p:nvSpPr>
        <p:spPr>
          <a:xfrm>
            <a:off x="355600" y="1055241"/>
            <a:ext cx="11434496" cy="1248452"/>
          </a:xfrm>
        </p:spPr>
        <p:txBody>
          <a:bodyPr/>
          <a:lstStyle/>
          <a:p>
            <a:r>
              <a:rPr lang="en-US" sz="1800" b="0" i="0" u="none" strike="noStrike" baseline="0" dirty="0" smtClean="0"/>
              <a:t>In the notes to the financial statements of a company on Other equity, various reserves were disclosed like Capital Redemption Reserve, Securities Premium, General Reserve and Retained Earnings</a:t>
            </a:r>
            <a:r>
              <a:rPr lang="en-US" sz="1800" dirty="0"/>
              <a:t>, however; the nature and purpose of these reserves were not disclosed by the company in the notes to accounts.</a:t>
            </a:r>
          </a:p>
          <a:p>
            <a:pPr algn="l"/>
            <a:endParaRPr lang="en-IN" dirty="0"/>
          </a:p>
        </p:txBody>
      </p:sp>
      <p:sp>
        <p:nvSpPr>
          <p:cNvPr id="4" name="Content Placeholder 3"/>
          <p:cNvSpPr>
            <a:spLocks noGrp="1"/>
          </p:cNvSpPr>
          <p:nvPr>
            <p:ph sz="quarter" idx="13"/>
          </p:nvPr>
        </p:nvSpPr>
        <p:spPr>
          <a:xfrm>
            <a:off x="363538" y="2677407"/>
            <a:ext cx="11418887" cy="3365948"/>
          </a:xfrm>
        </p:spPr>
        <p:txBody>
          <a:bodyPr/>
          <a:lstStyle/>
          <a:p>
            <a:pPr algn="l"/>
            <a:r>
              <a:rPr lang="en-US" sz="1800" b="0" i="0" u="none" strike="noStrike" baseline="0" dirty="0" smtClean="0"/>
              <a:t>As </a:t>
            </a:r>
            <a:r>
              <a:rPr lang="en-US" sz="1800" b="0" i="0" u="none" strike="noStrike" baseline="0" dirty="0"/>
              <a:t>per the above stated requirements of Ind AS 1 and Guidance Note on Division II – Ind AS Schedule III to the Companies Act, 2013, the nature and purpose of each reserve is required to be disclosed which was not given by the company.</a:t>
            </a:r>
          </a:p>
          <a:p>
            <a:pPr algn="l"/>
            <a:endParaRPr lang="en-US" sz="1800" b="0" i="0" u="none" strike="noStrike" baseline="0" dirty="0"/>
          </a:p>
          <a:p>
            <a:pPr algn="l"/>
            <a:r>
              <a:rPr lang="en-US" sz="1800" b="0" i="0" u="none" strike="noStrike" baseline="0" dirty="0"/>
              <a:t>Accordingly, it was viewed that the requirements of Ind AS 1 and the Companies Act, 2013 have not been complied with.</a:t>
            </a:r>
            <a:endParaRPr lang="en-IN" dirty="0"/>
          </a:p>
        </p:txBody>
      </p:sp>
      <p:sp>
        <p:nvSpPr>
          <p:cNvPr id="5" name="TextBox 4"/>
          <p:cNvSpPr txBox="1"/>
          <p:nvPr/>
        </p:nvSpPr>
        <p:spPr>
          <a:xfrm>
            <a:off x="363414" y="685909"/>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338853"/>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29140717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Financial </a:t>
            </a:r>
            <a:r>
              <a:rPr lang="en-IN" dirty="0"/>
              <a:t>Guarantees</a:t>
            </a:r>
          </a:p>
        </p:txBody>
      </p:sp>
      <p:sp>
        <p:nvSpPr>
          <p:cNvPr id="3" name="Content Placeholder 2"/>
          <p:cNvSpPr>
            <a:spLocks noGrp="1"/>
          </p:cNvSpPr>
          <p:nvPr>
            <p:ph idx="1"/>
          </p:nvPr>
        </p:nvSpPr>
        <p:spPr/>
        <p:txBody>
          <a:bodyPr>
            <a:noAutofit/>
          </a:bodyPr>
          <a:lstStyle/>
          <a:p>
            <a:pPr algn="l"/>
            <a:r>
              <a:rPr lang="en-US" sz="1800" b="0" i="0" u="none" strike="noStrike" baseline="0" dirty="0"/>
              <a:t>The contingent liabilities of a company included letter of comfort to banks against credit facilities / financial assistance availed by subsidiaries and corporate guarantee given to banks against credit facilities/ financial assistance availed by its associate company.</a:t>
            </a:r>
            <a:endParaRPr lang="en-IN" sz="1800" dirty="0"/>
          </a:p>
        </p:txBody>
      </p:sp>
      <p:sp>
        <p:nvSpPr>
          <p:cNvPr id="4" name="Content Placeholder 3"/>
          <p:cNvSpPr>
            <a:spLocks noGrp="1"/>
          </p:cNvSpPr>
          <p:nvPr>
            <p:ph sz="quarter" idx="13"/>
          </p:nvPr>
        </p:nvSpPr>
        <p:spPr>
          <a:xfrm>
            <a:off x="363414" y="2647481"/>
            <a:ext cx="11418887" cy="3694194"/>
          </a:xfrm>
        </p:spPr>
        <p:txBody>
          <a:bodyPr>
            <a:noAutofit/>
          </a:bodyPr>
          <a:lstStyle/>
          <a:p>
            <a:pPr algn="l"/>
            <a:r>
              <a:rPr lang="en-US" sz="1800" b="0" i="0" u="none" strike="noStrike" baseline="0" dirty="0" smtClean="0"/>
              <a:t>A </a:t>
            </a:r>
            <a:r>
              <a:rPr lang="en-US" sz="1800" b="0" i="0" u="none" strike="noStrike" baseline="0" dirty="0"/>
              <a:t>significant feature of a letter of comfort and corporate guarantee contract is the contractual obligation to make specified payment in case of default by the credit holder. As such, the contract may not necessarily be called as financial guarantee contract and it may take any name or legal form, however, the accounting will be same as that of a financial guarantee contract. If a contract legally meets these requirements, then it would be accounted for as the financial </a:t>
            </a:r>
            <a:r>
              <a:rPr lang="en-US" sz="1800" b="0" i="0" u="none" strike="noStrike" baseline="0" dirty="0" smtClean="0"/>
              <a:t>guarantee contract </a:t>
            </a:r>
            <a:r>
              <a:rPr lang="en-US" sz="1800" b="0" i="0" u="none" strike="noStrike" baseline="0" dirty="0"/>
              <a:t>as per Ind AS 109.</a:t>
            </a:r>
          </a:p>
          <a:p>
            <a:pPr algn="l"/>
            <a:endParaRPr lang="en-US" sz="1800" dirty="0"/>
          </a:p>
          <a:p>
            <a:pPr algn="l"/>
            <a:r>
              <a:rPr lang="en-US" sz="1800" b="0" i="0" u="none" strike="noStrike" baseline="0" dirty="0"/>
              <a:t>Accordingly, in the given case, it was viewed that both the letter of comfort and corporate guarantee by their nature, are financial guarantees and therefore, the same should have been recognized as financial guarantee as per the requirement of Ind AS 109.</a:t>
            </a:r>
          </a:p>
          <a:p>
            <a:pPr algn="l"/>
            <a:r>
              <a:rPr lang="en-US" sz="1800" b="0" i="0" u="none" strike="noStrike" baseline="0" dirty="0" smtClean="0"/>
              <a:t>Similar </a:t>
            </a:r>
            <a:r>
              <a:rPr lang="en-US" sz="1800" b="0" i="0" u="none" strike="noStrike" baseline="0" dirty="0"/>
              <a:t>view was taken by the ITFG, ICAI under issue 64 given in the Compendium of ITFG Clarification Bulletins, December 2018 edition.</a:t>
            </a:r>
            <a:endParaRPr lang="en-IN" sz="1800"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23909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29140717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Non-current </a:t>
            </a:r>
            <a:r>
              <a:rPr lang="en-IN" dirty="0"/>
              <a:t>Borrowings</a:t>
            </a:r>
          </a:p>
        </p:txBody>
      </p:sp>
      <p:sp>
        <p:nvSpPr>
          <p:cNvPr id="3" name="Content Placeholder 2"/>
          <p:cNvSpPr>
            <a:spLocks noGrp="1"/>
          </p:cNvSpPr>
          <p:nvPr>
            <p:ph idx="1"/>
          </p:nvPr>
        </p:nvSpPr>
        <p:spPr>
          <a:xfrm>
            <a:off x="355600" y="1179929"/>
            <a:ext cx="11434496" cy="1248452"/>
          </a:xfrm>
        </p:spPr>
        <p:txBody>
          <a:bodyPr>
            <a:normAutofit/>
          </a:bodyPr>
          <a:lstStyle/>
          <a:p>
            <a:pPr algn="l"/>
            <a:r>
              <a:rPr lang="en-US" sz="1800" b="0" i="0" u="none" strike="noStrike" baseline="0" dirty="0"/>
              <a:t>In the note to the financial statements of a company on Non-Current Borrowings, Loans from related parties were classified as non-current. These loans from related parties were interest free and repayment terms were not stipulated.</a:t>
            </a:r>
            <a:endParaRPr lang="en-IN" dirty="0"/>
          </a:p>
        </p:txBody>
      </p:sp>
      <p:sp>
        <p:nvSpPr>
          <p:cNvPr id="4" name="Content Placeholder 3"/>
          <p:cNvSpPr>
            <a:spLocks noGrp="1"/>
          </p:cNvSpPr>
          <p:nvPr>
            <p:ph sz="quarter" idx="13"/>
          </p:nvPr>
        </p:nvSpPr>
        <p:spPr/>
        <p:txBody>
          <a:bodyPr/>
          <a:lstStyle/>
          <a:p>
            <a:pPr algn="l"/>
            <a:r>
              <a:rPr lang="en-US" sz="1800" b="0" i="0" u="none" strike="noStrike" baseline="0" dirty="0"/>
              <a:t>It was noted from the notes to the financial statements on Non-Current Borrowings that loans from related parties were classified as non-current. It was viewed that since loans from related parties are interest free and </a:t>
            </a:r>
            <a:r>
              <a:rPr lang="en-US" sz="1800" b="1" i="0" u="none" strike="noStrike" baseline="0" dirty="0"/>
              <a:t>repayment terms have not been stipulated, such loans are callable on demand. Accordingly, the classification of such loans as non-current was not in line with the above stated requirements of Ind AS 1.</a:t>
            </a:r>
          </a:p>
          <a:p>
            <a:pPr algn="l"/>
            <a:endParaRPr lang="en-US" sz="1800" b="1" i="0" u="none" strike="noStrike" baseline="0" dirty="0"/>
          </a:p>
          <a:p>
            <a:pPr algn="l"/>
            <a:r>
              <a:rPr lang="en-US" sz="1800" b="0" i="0" u="none" strike="noStrike" baseline="0" dirty="0"/>
              <a:t>Accordingly, it was viewed that the requirement of Ind AS 1 has not been complied with.</a:t>
            </a:r>
            <a:endParaRPr lang="en-IN" dirty="0"/>
          </a:p>
        </p:txBody>
      </p:sp>
      <p:sp>
        <p:nvSpPr>
          <p:cNvPr id="5" name="TextBox 4"/>
          <p:cNvSpPr txBox="1"/>
          <p:nvPr/>
        </p:nvSpPr>
        <p:spPr>
          <a:xfrm>
            <a:off x="363414" y="810597"/>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23909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29140717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Financial </a:t>
            </a:r>
            <a:r>
              <a:rPr lang="en-IN" dirty="0"/>
              <a:t>Liabilities</a:t>
            </a:r>
          </a:p>
        </p:txBody>
      </p:sp>
      <p:sp>
        <p:nvSpPr>
          <p:cNvPr id="3" name="Content Placeholder 2"/>
          <p:cNvSpPr>
            <a:spLocks noGrp="1"/>
          </p:cNvSpPr>
          <p:nvPr>
            <p:ph idx="1"/>
          </p:nvPr>
        </p:nvSpPr>
        <p:spPr>
          <a:xfrm>
            <a:off x="355600" y="1179929"/>
            <a:ext cx="11434496" cy="1248452"/>
          </a:xfrm>
        </p:spPr>
        <p:txBody>
          <a:bodyPr>
            <a:noAutofit/>
          </a:bodyPr>
          <a:lstStyle/>
          <a:p>
            <a:pPr algn="l"/>
            <a:r>
              <a:rPr lang="en-US" sz="1800" b="0" i="0" u="none" strike="noStrike" baseline="0" dirty="0"/>
              <a:t>Abstract of an accounting policy on Financial Assets and Liabilities read as follows:</a:t>
            </a:r>
          </a:p>
          <a:p>
            <a:pPr algn="l"/>
            <a:r>
              <a:rPr lang="en-US" sz="1800" b="1" i="1" u="none" strike="noStrike" baseline="0" dirty="0"/>
              <a:t>“Financial assets and liabilities</a:t>
            </a:r>
            <a:endParaRPr lang="en-US" sz="1800" dirty="0"/>
          </a:p>
          <a:p>
            <a:pPr algn="l"/>
            <a:r>
              <a:rPr lang="en-US" sz="1800" b="0" i="0" u="none" strike="noStrike" baseline="0" dirty="0"/>
              <a:t>(v) Financial assets and liabilities at Fair Value Through Profit or Loss (FVTPL)</a:t>
            </a:r>
          </a:p>
          <a:p>
            <a:pPr algn="l"/>
            <a:r>
              <a:rPr lang="en-US" sz="1800" b="0" i="0" u="none" strike="noStrike" baseline="0" dirty="0"/>
              <a:t>Financial instruments which do not meet the criteria of </a:t>
            </a:r>
            <a:r>
              <a:rPr lang="en-US" sz="1800" b="0" i="0" u="none" strike="noStrike" baseline="0" dirty="0" err="1"/>
              <a:t>amortised</a:t>
            </a:r>
            <a:r>
              <a:rPr lang="en-US" sz="1800" b="0" i="0" u="none" strike="noStrike" baseline="0" dirty="0"/>
              <a:t> cost or fair value through other comprehensive income are classified as fair value through profit or loss.”</a:t>
            </a:r>
            <a:endParaRPr lang="en-IN" sz="1800" dirty="0"/>
          </a:p>
        </p:txBody>
      </p:sp>
      <p:sp>
        <p:nvSpPr>
          <p:cNvPr id="4" name="Content Placeholder 3"/>
          <p:cNvSpPr>
            <a:spLocks noGrp="1"/>
          </p:cNvSpPr>
          <p:nvPr>
            <p:ph sz="quarter" idx="13"/>
          </p:nvPr>
        </p:nvSpPr>
        <p:spPr>
          <a:xfrm>
            <a:off x="363538" y="3527852"/>
            <a:ext cx="11418887" cy="2058305"/>
          </a:xfrm>
        </p:spPr>
        <p:txBody>
          <a:bodyPr/>
          <a:lstStyle/>
          <a:p>
            <a:pPr algn="l"/>
            <a:r>
              <a:rPr lang="en-US" sz="1800" b="0" i="0" u="none" strike="noStrike" baseline="0" dirty="0"/>
              <a:t>It was viewed that the stated accounting policy gives an erroneous impression that the financial instruments (including financial liabilities) can be classified as either valued at </a:t>
            </a:r>
            <a:r>
              <a:rPr lang="en-US" sz="1800" b="0" i="0" u="none" strike="noStrike" baseline="0" dirty="0" err="1"/>
              <a:t>Amortised</a:t>
            </a:r>
            <a:r>
              <a:rPr lang="en-US" sz="1800" b="0" i="0" u="none" strike="noStrike" baseline="0" dirty="0"/>
              <a:t> Cost or Fair Value through Other Comprehensive Income (FVOCI). However, the FVOCI classification category is not available for Financial Liabilities under Ind AS 109.</a:t>
            </a:r>
          </a:p>
          <a:p>
            <a:pPr algn="l"/>
            <a:endParaRPr lang="en-US" sz="1800" b="0" i="0" u="none" strike="noStrike" baseline="0" dirty="0"/>
          </a:p>
          <a:p>
            <a:pPr algn="l"/>
            <a:r>
              <a:rPr lang="en-US" sz="1800" b="0" i="0" u="none" strike="noStrike" baseline="0" dirty="0"/>
              <a:t>Accordingly, it was viewed that the requirements of Ind AS 109 has not been complied with in the stated policy.</a:t>
            </a:r>
            <a:endParaRPr lang="en-IN" dirty="0"/>
          </a:p>
        </p:txBody>
      </p:sp>
      <p:sp>
        <p:nvSpPr>
          <p:cNvPr id="5" name="TextBox 4"/>
          <p:cNvSpPr txBox="1"/>
          <p:nvPr/>
        </p:nvSpPr>
        <p:spPr>
          <a:xfrm>
            <a:off x="363414" y="810597"/>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3164579"/>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29140717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70679462"/>
              </p:ext>
            </p:extLst>
          </p:nvPr>
        </p:nvGraphicFramePr>
        <p:xfrm>
          <a:off x="932330" y="2435630"/>
          <a:ext cx="10327340" cy="3517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4" name="Title 3"/>
          <p:cNvSpPr>
            <a:spLocks noGrp="1"/>
          </p:cNvSpPr>
          <p:nvPr>
            <p:ph type="title"/>
          </p:nvPr>
        </p:nvSpPr>
        <p:spPr>
          <a:xfrm>
            <a:off x="917986" y="437150"/>
            <a:ext cx="10341684" cy="1054250"/>
          </a:xfrm>
        </p:spPr>
        <p:txBody>
          <a:bodyPr/>
          <a:lstStyle/>
          <a:p>
            <a:r>
              <a:rPr lang="en-US" sz="4800" dirty="0" smtClean="0"/>
              <a:t>Principles to be considered for Disclosure</a:t>
            </a:r>
            <a:endParaRPr lang="en-US" sz="4800" dirty="0"/>
          </a:p>
        </p:txBody>
      </p:sp>
    </p:spTree>
    <p:extLst>
      <p:ext uri="{BB962C8B-B14F-4D97-AF65-F5344CB8AC3E}">
        <p14:creationId xmlns:p14="http://schemas.microsoft.com/office/powerpoint/2010/main" val="3603286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Revenue </a:t>
            </a:r>
            <a:r>
              <a:rPr lang="en-IN" dirty="0"/>
              <a:t>recognition</a:t>
            </a:r>
          </a:p>
        </p:txBody>
      </p:sp>
      <p:sp>
        <p:nvSpPr>
          <p:cNvPr id="3" name="Content Placeholder 2"/>
          <p:cNvSpPr>
            <a:spLocks noGrp="1"/>
          </p:cNvSpPr>
          <p:nvPr>
            <p:ph idx="1"/>
          </p:nvPr>
        </p:nvSpPr>
        <p:spPr/>
        <p:txBody>
          <a:bodyPr>
            <a:normAutofit/>
          </a:bodyPr>
          <a:lstStyle/>
          <a:p>
            <a:pPr algn="l"/>
            <a:r>
              <a:rPr lang="en-US" sz="1800" b="0" i="0" u="none" strike="noStrike" baseline="0" dirty="0"/>
              <a:t>Abstract of accounting policy of a company on Revenue recognition read as follows:</a:t>
            </a:r>
          </a:p>
          <a:p>
            <a:pPr algn="l"/>
            <a:r>
              <a:rPr lang="en-US" sz="1800" dirty="0"/>
              <a:t> “</a:t>
            </a:r>
            <a:r>
              <a:rPr lang="en-US" sz="1800" b="0" i="0" u="none" strike="noStrike" baseline="0" dirty="0"/>
              <a:t>No element of financing is deemed present as the sales are made with a credit term which is consistent with market practice.”</a:t>
            </a:r>
            <a:endParaRPr lang="en-IN" dirty="0"/>
          </a:p>
        </p:txBody>
      </p:sp>
      <p:sp>
        <p:nvSpPr>
          <p:cNvPr id="4" name="Content Placeholder 3"/>
          <p:cNvSpPr>
            <a:spLocks noGrp="1"/>
          </p:cNvSpPr>
          <p:nvPr>
            <p:ph sz="quarter" idx="13"/>
          </p:nvPr>
        </p:nvSpPr>
        <p:spPr/>
        <p:txBody>
          <a:bodyPr/>
          <a:lstStyle/>
          <a:p>
            <a:pPr algn="l"/>
            <a:r>
              <a:rPr lang="en-US" sz="1800" b="0" i="0" u="none" strike="noStrike" baseline="0" dirty="0"/>
              <a:t>It was noted from the accounting policy of revenue that the element of financing has not been considered if the credit term is consistent with market practices.</a:t>
            </a:r>
          </a:p>
          <a:p>
            <a:pPr algn="l"/>
            <a:endParaRPr lang="en-US" sz="1800" dirty="0"/>
          </a:p>
          <a:p>
            <a:pPr algn="l"/>
            <a:r>
              <a:rPr lang="en-US" sz="1800" b="1" i="0" u="none" strike="noStrike" baseline="0" dirty="0"/>
              <a:t>As </a:t>
            </a:r>
            <a:r>
              <a:rPr lang="en-US" sz="1800" b="1" i="0" u="none" strike="noStrike" baseline="0" dirty="0" err="1" smtClean="0"/>
              <a:t>Ind</a:t>
            </a:r>
            <a:r>
              <a:rPr lang="en-US" sz="1800" b="1" i="0" u="none" strike="noStrike" baseline="0" dirty="0" smtClean="0"/>
              <a:t> </a:t>
            </a:r>
            <a:r>
              <a:rPr lang="en-US" sz="1800" b="1" i="0" u="none" strike="noStrike" baseline="0" dirty="0"/>
              <a:t>AS </a:t>
            </a:r>
            <a:r>
              <a:rPr lang="en-US" sz="1800" b="1" i="0" u="none" strike="noStrike" baseline="0" dirty="0" smtClean="0"/>
              <a:t>18, </a:t>
            </a:r>
            <a:r>
              <a:rPr lang="en-US" sz="1800" b="1" i="0" u="none" strike="noStrike" baseline="0" dirty="0"/>
              <a:t>it was viewed that when consideration for sale of goods constitutes financing element, the fair value is determined by discounting all future receipts using the imputed rate of interest. Hence existence of financing component is determined as per Ind AS 18 and not by comparing the market practices.</a:t>
            </a:r>
          </a:p>
          <a:p>
            <a:pPr algn="l"/>
            <a:endParaRPr lang="en-US" sz="1800" b="1" dirty="0"/>
          </a:p>
          <a:p>
            <a:pPr algn="l"/>
            <a:r>
              <a:rPr lang="en-US" sz="1800" b="0" i="0" u="none" strike="noStrike" baseline="0" dirty="0"/>
              <a:t>Accordingly, it was viewed that the requirements of Ind AS 18 have not been complied with.</a:t>
            </a:r>
            <a:endParaRPr lang="en-IN"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23909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29140717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Revenue </a:t>
            </a:r>
            <a:r>
              <a:rPr lang="en-IN" dirty="0"/>
              <a:t>r</a:t>
            </a:r>
            <a:r>
              <a:rPr lang="en-IN" dirty="0" smtClean="0"/>
              <a:t>ecognition</a:t>
            </a:r>
            <a:endParaRPr lang="en-IN" dirty="0"/>
          </a:p>
        </p:txBody>
      </p:sp>
      <p:sp>
        <p:nvSpPr>
          <p:cNvPr id="3" name="Content Placeholder 2"/>
          <p:cNvSpPr>
            <a:spLocks noGrp="1"/>
          </p:cNvSpPr>
          <p:nvPr>
            <p:ph idx="1"/>
          </p:nvPr>
        </p:nvSpPr>
        <p:spPr>
          <a:xfrm>
            <a:off x="355600" y="955486"/>
            <a:ext cx="11434496" cy="1767414"/>
          </a:xfrm>
        </p:spPr>
        <p:txBody>
          <a:bodyPr>
            <a:noAutofit/>
          </a:bodyPr>
          <a:lstStyle/>
          <a:p>
            <a:pPr algn="l"/>
            <a:r>
              <a:rPr lang="en-US" sz="1800" b="0" i="0" u="none" strike="noStrike" baseline="0" dirty="0"/>
              <a:t>One of the Company which is engaged in power generation, has disclosed  “contribution from consumers towards service lines‘‘ as ‘capital reserve‘‘ under ‘other equity‘‘.</a:t>
            </a:r>
          </a:p>
          <a:p>
            <a:pPr algn="l"/>
            <a:r>
              <a:rPr lang="en-US" sz="1800" b="0" i="0" u="none" strike="noStrike" baseline="0" dirty="0"/>
              <a:t>Abstract of sub note on ‘Other Equity‘‘ reads as follows:</a:t>
            </a:r>
          </a:p>
          <a:p>
            <a:pPr algn="l"/>
            <a:r>
              <a:rPr lang="en-US" sz="1800" dirty="0"/>
              <a:t>“</a:t>
            </a:r>
            <a:r>
              <a:rPr lang="en-US" sz="1800" b="0" i="0" u="none" strike="noStrike" baseline="0" dirty="0"/>
              <a:t>Based on expert opinion obtained, considering that capital contribution from consumers toward service lines are not refundable to the consumers, even after they cease to be consumers, and the underlying assets there against being under ownership of the Company, such contributions are being treated as capital reserve.”</a:t>
            </a:r>
            <a:endParaRPr lang="en-US" sz="1800" dirty="0"/>
          </a:p>
          <a:p>
            <a:pPr algn="l"/>
            <a:endParaRPr lang="en-US" sz="1800" b="0" i="0" u="none" strike="noStrike" baseline="0" dirty="0"/>
          </a:p>
          <a:p>
            <a:pPr algn="l"/>
            <a:endParaRPr lang="en-IN" sz="1800" dirty="0"/>
          </a:p>
        </p:txBody>
      </p:sp>
      <p:sp>
        <p:nvSpPr>
          <p:cNvPr id="4" name="Content Placeholder 3"/>
          <p:cNvSpPr>
            <a:spLocks noGrp="1"/>
          </p:cNvSpPr>
          <p:nvPr>
            <p:ph sz="quarter" idx="13"/>
          </p:nvPr>
        </p:nvSpPr>
        <p:spPr>
          <a:xfrm>
            <a:off x="363538" y="3346272"/>
            <a:ext cx="11418887" cy="3213554"/>
          </a:xfrm>
        </p:spPr>
        <p:txBody>
          <a:bodyPr/>
          <a:lstStyle/>
          <a:p>
            <a:pPr algn="l"/>
            <a:r>
              <a:rPr lang="en-US" sz="1800" b="0" i="0" u="none" strike="noStrike" baseline="0" dirty="0"/>
              <a:t>It was noted that contribution from consumers towards service lines have been treated as capital reserve instead of revenue.</a:t>
            </a:r>
          </a:p>
          <a:p>
            <a:pPr algn="l"/>
            <a:endParaRPr lang="en-US" sz="1800" dirty="0"/>
          </a:p>
          <a:p>
            <a:pPr algn="l"/>
            <a:r>
              <a:rPr lang="en-US" sz="1800" b="1" i="0" u="none" strike="noStrike" baseline="0" dirty="0"/>
              <a:t>As per paragraph 21 of Appendix C of Ind AS </a:t>
            </a:r>
            <a:r>
              <a:rPr lang="en-US" sz="1800" b="1" i="0" u="none" strike="noStrike" baseline="0" dirty="0" smtClean="0"/>
              <a:t>18, </a:t>
            </a:r>
            <a:r>
              <a:rPr lang="en-US" sz="1800" b="1" i="0" u="none" strike="noStrike" baseline="0" dirty="0"/>
              <a:t>it was viewed that the entity shall </a:t>
            </a:r>
            <a:r>
              <a:rPr lang="en-US" sz="1800" b="1" i="0" u="none" strike="noStrike" baseline="0" dirty="0" err="1"/>
              <a:t>recognise</a:t>
            </a:r>
            <a:r>
              <a:rPr lang="en-US" sz="1800" b="1" i="0" u="none" strike="noStrike" baseline="0" dirty="0"/>
              <a:t> revenue at the amount of cash received from the customers. Accordingly, the accounting treatment followed by the company is incorrect. </a:t>
            </a:r>
          </a:p>
          <a:p>
            <a:pPr algn="l"/>
            <a:endParaRPr lang="en-US" sz="1800" b="1" dirty="0"/>
          </a:p>
          <a:p>
            <a:pPr algn="l"/>
            <a:r>
              <a:rPr lang="en-US" sz="1800" b="0" i="0" u="none" strike="noStrike" baseline="0" dirty="0"/>
              <a:t>Accordingly, it was viewed that the requirement of Ind AS 18 has not been complied with.</a:t>
            </a:r>
            <a:endParaRPr lang="en-IN"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300771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29140717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Interest </a:t>
            </a:r>
            <a:r>
              <a:rPr lang="en-IN" dirty="0"/>
              <a:t>income</a:t>
            </a:r>
          </a:p>
        </p:txBody>
      </p:sp>
      <p:sp>
        <p:nvSpPr>
          <p:cNvPr id="3" name="Content Placeholder 2"/>
          <p:cNvSpPr>
            <a:spLocks noGrp="1"/>
          </p:cNvSpPr>
          <p:nvPr>
            <p:ph idx="1"/>
          </p:nvPr>
        </p:nvSpPr>
        <p:spPr>
          <a:xfrm>
            <a:off x="394090" y="924708"/>
            <a:ext cx="11434496" cy="1718684"/>
          </a:xfrm>
        </p:spPr>
        <p:txBody>
          <a:bodyPr>
            <a:normAutofit/>
          </a:bodyPr>
          <a:lstStyle/>
          <a:p>
            <a:pPr algn="l"/>
            <a:r>
              <a:rPr lang="en-US" sz="1800" b="0" i="0" u="none" strike="noStrike" baseline="0" dirty="0"/>
              <a:t>Abstract of accounting policy of a company on Interest income read as follows:</a:t>
            </a:r>
          </a:p>
          <a:p>
            <a:pPr algn="l"/>
            <a:r>
              <a:rPr lang="en-US" sz="1800" dirty="0"/>
              <a:t>“</a:t>
            </a:r>
            <a:r>
              <a:rPr lang="en-US" sz="1800" b="0" i="0" u="none" strike="noStrike" baseline="0" dirty="0"/>
              <a:t>Interest income is recognized on time proportion basis taking into account  the amount outstanding and the applicable interest rates and is disclosed in other income. Interest income earned in the course of the Merchanting Trade undertaken by the company is classified under 'operating income' since the underlying bank deposits are in-extricable linked with such trade and the interest Income from such deposits are as much part of the margin from such trade.”</a:t>
            </a:r>
            <a:endParaRPr lang="en-IN" dirty="0"/>
          </a:p>
        </p:txBody>
      </p:sp>
      <p:sp>
        <p:nvSpPr>
          <p:cNvPr id="4" name="Content Placeholder 3"/>
          <p:cNvSpPr>
            <a:spLocks noGrp="1"/>
          </p:cNvSpPr>
          <p:nvPr>
            <p:ph sz="quarter" idx="13"/>
          </p:nvPr>
        </p:nvSpPr>
        <p:spPr>
          <a:xfrm>
            <a:off x="363538" y="3074504"/>
            <a:ext cx="11418887" cy="2869096"/>
          </a:xfrm>
        </p:spPr>
        <p:txBody>
          <a:bodyPr/>
          <a:lstStyle/>
          <a:p>
            <a:pPr algn="l"/>
            <a:r>
              <a:rPr lang="en-US" sz="1800" b="0" i="0" u="none" strike="noStrike" baseline="0" dirty="0"/>
              <a:t>It was noted from the stated accounting policy of interest income that the effective interest rate method has not been applied. Paragraph 30 of Ind AS </a:t>
            </a:r>
            <a:r>
              <a:rPr lang="en-US" sz="1800" b="0" i="0" u="none" strike="noStrike" baseline="0" dirty="0" smtClean="0"/>
              <a:t>18 </a:t>
            </a:r>
            <a:r>
              <a:rPr lang="en-US" sz="1800" b="0" i="0" u="none" strike="noStrike" baseline="0" dirty="0"/>
              <a:t>required recognition of interest income using the effective interest rate method as per the details in Ind AS 109 which was viewed as not being applied by the company.</a:t>
            </a:r>
          </a:p>
          <a:p>
            <a:pPr algn="l"/>
            <a:endParaRPr lang="en-US" sz="1800" b="0" i="0" u="none" strike="noStrike" baseline="0" dirty="0"/>
          </a:p>
          <a:p>
            <a:pPr algn="l"/>
            <a:r>
              <a:rPr lang="en-US" sz="1800" b="1" i="0" u="none" strike="noStrike" baseline="0" dirty="0"/>
              <a:t>Accordingly, it was viewed that the requirements of Ind AS 18 have not been complied with.</a:t>
            </a:r>
          </a:p>
          <a:p>
            <a:pPr algn="l"/>
            <a:endParaRPr lang="en-US" sz="1800" b="1" dirty="0"/>
          </a:p>
          <a:p>
            <a:pPr algn="l"/>
            <a:r>
              <a:rPr lang="en-US" sz="1800" b="0" i="0" u="none" strike="noStrike" baseline="0" dirty="0"/>
              <a:t>*Observation is still relevant under Paragraph 9(e) read with definition of income given under Appendix of Ind AS 115 (Revenue from Contracts with Customers) and as per Ind AS 109</a:t>
            </a:r>
            <a:endParaRPr lang="en-IN"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689671"/>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386818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Presentation </a:t>
            </a:r>
            <a:r>
              <a:rPr lang="en-IN" dirty="0"/>
              <a:t>of Finance Cost</a:t>
            </a:r>
          </a:p>
        </p:txBody>
      </p:sp>
      <p:sp>
        <p:nvSpPr>
          <p:cNvPr id="3" name="Content Placeholder 2"/>
          <p:cNvSpPr>
            <a:spLocks noGrp="1"/>
          </p:cNvSpPr>
          <p:nvPr>
            <p:ph idx="1"/>
          </p:nvPr>
        </p:nvSpPr>
        <p:spPr/>
        <p:txBody>
          <a:bodyPr/>
          <a:lstStyle/>
          <a:p>
            <a:pPr algn="l"/>
            <a:r>
              <a:rPr lang="en-US" sz="1800" b="0" i="0" u="none" strike="noStrike" baseline="0" dirty="0"/>
              <a:t>The Company had shown the interest expense netted off with interest income in the financial statements.</a:t>
            </a:r>
            <a:endParaRPr lang="en-IN" dirty="0"/>
          </a:p>
        </p:txBody>
      </p:sp>
      <p:sp>
        <p:nvSpPr>
          <p:cNvPr id="4" name="Content Placeholder 3"/>
          <p:cNvSpPr>
            <a:spLocks noGrp="1"/>
          </p:cNvSpPr>
          <p:nvPr>
            <p:ph sz="quarter" idx="13"/>
          </p:nvPr>
        </p:nvSpPr>
        <p:spPr/>
        <p:txBody>
          <a:bodyPr/>
          <a:lstStyle/>
          <a:p>
            <a:pPr algn="l"/>
            <a:r>
              <a:rPr lang="en-US" sz="1800" b="0" i="0" u="none" strike="noStrike" baseline="0" dirty="0"/>
              <a:t>It was noted that interest expense has been netted off with interest income. It was viewed that considering the provision stated under Ind AS 1, Ind AS 107 and Guidance Note on Division II- Ind AS Schedule III to the Companies Act, 2013 interest expense should not have been netted off against the interest income.</a:t>
            </a:r>
          </a:p>
          <a:p>
            <a:pPr algn="l"/>
            <a:endParaRPr lang="en-US" sz="1800" b="0" i="0" u="none" strike="noStrike" baseline="0" dirty="0"/>
          </a:p>
          <a:p>
            <a:pPr algn="l"/>
            <a:r>
              <a:rPr lang="en-US" sz="1800" b="1" i="0" u="none" strike="noStrike" baseline="0" dirty="0"/>
              <a:t>Accordingly, it was viewed that the requirements of Ind AS 107, Ind AS 1 and Guidance Note on Division II- Ind AS Schedule III to the Companies Act, 2013 have not been complied with</a:t>
            </a:r>
            <a:r>
              <a:rPr lang="en-US" sz="1800" b="0" i="0" u="none" strike="noStrike" baseline="0" dirty="0"/>
              <a:t>.</a:t>
            </a:r>
            <a:endParaRPr lang="en-IN"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23909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386818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Functional </a:t>
            </a:r>
            <a:r>
              <a:rPr lang="en-IN" dirty="0"/>
              <a:t>classification of expenses</a:t>
            </a:r>
          </a:p>
        </p:txBody>
      </p:sp>
      <p:sp>
        <p:nvSpPr>
          <p:cNvPr id="3" name="Content Placeholder 2"/>
          <p:cNvSpPr>
            <a:spLocks noGrp="1"/>
          </p:cNvSpPr>
          <p:nvPr>
            <p:ph idx="1"/>
          </p:nvPr>
        </p:nvSpPr>
        <p:spPr/>
        <p:txBody>
          <a:bodyPr/>
          <a:lstStyle/>
          <a:p>
            <a:pPr algn="l"/>
            <a:r>
              <a:rPr lang="en-US" sz="1800" b="0" i="0" u="none" strike="noStrike" baseline="0" dirty="0"/>
              <a:t>“In the Statement of Profit and Loss of a company, expenses include the head ―Administrative Expense.”</a:t>
            </a:r>
            <a:endParaRPr lang="en-IN" dirty="0"/>
          </a:p>
        </p:txBody>
      </p:sp>
      <p:sp>
        <p:nvSpPr>
          <p:cNvPr id="4" name="Content Placeholder 3"/>
          <p:cNvSpPr>
            <a:spLocks noGrp="1"/>
          </p:cNvSpPr>
          <p:nvPr>
            <p:ph sz="quarter" idx="13"/>
          </p:nvPr>
        </p:nvSpPr>
        <p:spPr/>
        <p:txBody>
          <a:bodyPr/>
          <a:lstStyle/>
          <a:p>
            <a:pPr algn="l"/>
            <a:r>
              <a:rPr lang="en-US" sz="1800" b="1" i="0" u="none" strike="noStrike" baseline="0" dirty="0"/>
              <a:t>It was noted from the Statement of Profit and Loss that expenses includes the head “Administrative Expenses”. Accordingly, it was observed that the company has classified the expenses based on functional classification instead of nature-wise classification as required by paragraph 99 of Ind AS 1</a:t>
            </a:r>
            <a:r>
              <a:rPr lang="en-US" sz="1800" b="0" i="0" u="none" strike="noStrike" baseline="0" dirty="0"/>
              <a:t>.</a:t>
            </a:r>
          </a:p>
          <a:p>
            <a:pPr algn="l"/>
            <a:endParaRPr lang="en-US" sz="1800" b="0" i="0" u="none" strike="noStrike" baseline="0" dirty="0"/>
          </a:p>
          <a:p>
            <a:pPr algn="l"/>
            <a:r>
              <a:rPr lang="en-US" sz="1800" b="0" i="0" u="none" strike="noStrike" baseline="0" dirty="0"/>
              <a:t>Accordingly, it was viewed that the requirements of Ind AS 1 has not been complied with.</a:t>
            </a:r>
            <a:endParaRPr lang="en-IN"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23909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386818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Employee </a:t>
            </a:r>
            <a:r>
              <a:rPr lang="en-IN" dirty="0"/>
              <a:t>Benefits</a:t>
            </a:r>
          </a:p>
        </p:txBody>
      </p:sp>
      <p:sp>
        <p:nvSpPr>
          <p:cNvPr id="3" name="Content Placeholder 2"/>
          <p:cNvSpPr>
            <a:spLocks noGrp="1"/>
          </p:cNvSpPr>
          <p:nvPr>
            <p:ph idx="1"/>
          </p:nvPr>
        </p:nvSpPr>
        <p:spPr/>
        <p:txBody>
          <a:bodyPr>
            <a:normAutofit fontScale="85000" lnSpcReduction="10000"/>
          </a:bodyPr>
          <a:lstStyle/>
          <a:p>
            <a:pPr algn="l"/>
            <a:r>
              <a:rPr lang="en-US" sz="1800" b="0" i="0" u="none" strike="noStrike" baseline="0" dirty="0"/>
              <a:t>Abstract of accounting policy of a company on Employee benefits read as follows:</a:t>
            </a:r>
          </a:p>
          <a:p>
            <a:pPr algn="l"/>
            <a:r>
              <a:rPr lang="en-US" sz="1800" dirty="0"/>
              <a:t>“</a:t>
            </a:r>
            <a:r>
              <a:rPr lang="en-US" sz="1800" b="0" i="0" u="none" strike="noStrike" baseline="0" dirty="0"/>
              <a:t>Defined Contribution Plans such as Provident Fund etc., are charged to the Statement of Profit and Loss Account as incurred. Further for certain employees, the monthly contribution for Provident Fund is made to a Trust administered by the Company. The interest payable by the Trust is notified by the Government. The Company has an obligation to make good the shortfall, if any.”</a:t>
            </a:r>
            <a:endParaRPr lang="en-IN" dirty="0"/>
          </a:p>
        </p:txBody>
      </p:sp>
      <p:sp>
        <p:nvSpPr>
          <p:cNvPr id="4" name="Content Placeholder 3"/>
          <p:cNvSpPr>
            <a:spLocks noGrp="1"/>
          </p:cNvSpPr>
          <p:nvPr>
            <p:ph sz="quarter" idx="13"/>
          </p:nvPr>
        </p:nvSpPr>
        <p:spPr>
          <a:xfrm>
            <a:off x="363538" y="2577652"/>
            <a:ext cx="11418887" cy="3968922"/>
          </a:xfrm>
        </p:spPr>
        <p:txBody>
          <a:bodyPr>
            <a:normAutofit lnSpcReduction="10000"/>
          </a:bodyPr>
          <a:lstStyle/>
          <a:p>
            <a:pPr algn="l"/>
            <a:r>
              <a:rPr lang="en-US" sz="1800" b="0" i="0" u="none" strike="noStrike" baseline="0" dirty="0"/>
              <a:t>It was noted from the accounting policy of the company on employee benefits that under defined contribution plans such as provident fund, the company has an obligation to make good the shortfall, if any.</a:t>
            </a:r>
          </a:p>
          <a:p>
            <a:pPr algn="l"/>
            <a:endParaRPr lang="en-US" sz="1800" b="0" i="0" u="none" strike="noStrike" baseline="0" dirty="0"/>
          </a:p>
          <a:p>
            <a:pPr algn="l"/>
            <a:r>
              <a:rPr lang="en-US" sz="1800" b="0" i="0" u="none" strike="noStrike" baseline="0" dirty="0"/>
              <a:t>As per the definition of defined contribution plans, it was viewed that employer‘s liability to the employee is limited to the amount of contribution &amp; has no further obligation to pay beyond agreed contribution. Further, as per the definition of defined benefit plans, it was viewed that employer‘s liability to the employee is not limited to the amount of contribution and may extend further to pay beyond agreed contribution.</a:t>
            </a:r>
          </a:p>
          <a:p>
            <a:pPr algn="l"/>
            <a:endParaRPr lang="en-US" sz="1800" dirty="0"/>
          </a:p>
          <a:p>
            <a:pPr algn="l"/>
            <a:r>
              <a:rPr lang="en-US" sz="1800" b="1" i="0" u="none" strike="noStrike" baseline="0" dirty="0"/>
              <a:t>Accordingly, it was viewed that if the company has an obligation to make good any shortfall, the said plan cannot be considered as defined contribution plan as per Ind AS 19.</a:t>
            </a:r>
          </a:p>
          <a:p>
            <a:pPr algn="l"/>
            <a:endParaRPr lang="en-US" sz="1800" b="1" dirty="0"/>
          </a:p>
          <a:p>
            <a:pPr algn="l"/>
            <a:r>
              <a:rPr lang="en-US" sz="1800" b="0" i="0" u="none" strike="noStrike" baseline="0" dirty="0"/>
              <a:t>Accordingly, it was viewed that the requirements of Ind AS 19 have not been complied with in preparation and presentation of the financial statements.</a:t>
            </a:r>
            <a:endParaRPr lang="en-IN"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23909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29614989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Provision </a:t>
            </a:r>
            <a:r>
              <a:rPr lang="en-IN" dirty="0"/>
              <a:t>for expected credit loss</a:t>
            </a:r>
          </a:p>
        </p:txBody>
      </p:sp>
      <p:sp>
        <p:nvSpPr>
          <p:cNvPr id="3" name="Content Placeholder 2"/>
          <p:cNvSpPr>
            <a:spLocks noGrp="1"/>
          </p:cNvSpPr>
          <p:nvPr>
            <p:ph idx="1"/>
          </p:nvPr>
        </p:nvSpPr>
        <p:spPr/>
        <p:txBody>
          <a:bodyPr/>
          <a:lstStyle/>
          <a:p>
            <a:r>
              <a:rPr lang="en-US" sz="1800" dirty="0"/>
              <a:t>It was noted from the note on trade receivables that the trade receivables have been shown as doubtful. In </a:t>
            </a:r>
            <a:r>
              <a:rPr lang="en-US" sz="1800" b="0" i="0" u="none" strike="noStrike" baseline="0" dirty="0"/>
              <a:t>the note to the financial statements of a company on Trade Receivables, no provision for doubtful trade receivables was created.</a:t>
            </a:r>
            <a:endParaRPr lang="en-IN" dirty="0"/>
          </a:p>
        </p:txBody>
      </p:sp>
      <p:sp>
        <p:nvSpPr>
          <p:cNvPr id="4" name="Content Placeholder 3"/>
          <p:cNvSpPr>
            <a:spLocks noGrp="1"/>
          </p:cNvSpPr>
          <p:nvPr>
            <p:ph sz="quarter" idx="13"/>
          </p:nvPr>
        </p:nvSpPr>
        <p:spPr/>
        <p:txBody>
          <a:bodyPr>
            <a:normAutofit/>
          </a:bodyPr>
          <a:lstStyle/>
          <a:p>
            <a:pPr algn="l"/>
            <a:r>
              <a:rPr lang="en-US" sz="1800" b="0" i="0" u="none" strike="noStrike" baseline="0" dirty="0" smtClean="0"/>
              <a:t>It </a:t>
            </a:r>
            <a:r>
              <a:rPr lang="en-US" sz="1800" b="0" i="0" u="none" strike="noStrike" baseline="0" dirty="0"/>
              <a:t>was viewed that when trade receivables are shown as doubtful, the company shall disclose the amount of credit loss that is expected on those receivables.</a:t>
            </a:r>
          </a:p>
          <a:p>
            <a:pPr algn="l"/>
            <a:endParaRPr lang="en-US" sz="1800" dirty="0"/>
          </a:p>
          <a:p>
            <a:pPr algn="l"/>
            <a:r>
              <a:rPr lang="en-US" sz="1800" b="1" i="0" u="none" strike="noStrike" baseline="0" dirty="0"/>
              <a:t>As per Ind AS 109, the company is required to recognize a loss allowance (i.e. Impairment) for expected credit losses on financial assets including trade receivables. Loss allowance is presented as separate line item as deduction from gross carrying amount of trade receivable</a:t>
            </a:r>
            <a:r>
              <a:rPr lang="en-US" sz="1800" b="0" i="0" u="none" strike="noStrike" baseline="0" dirty="0"/>
              <a:t>. It was noted that the provision for expected credit loss has not been created for doubtful trade receivables.</a:t>
            </a:r>
          </a:p>
          <a:p>
            <a:pPr algn="l"/>
            <a:endParaRPr lang="en-US" sz="1800" dirty="0"/>
          </a:p>
          <a:p>
            <a:pPr algn="l"/>
            <a:r>
              <a:rPr lang="en-US" sz="1800" b="0" i="0" u="none" strike="noStrike" baseline="0" dirty="0"/>
              <a:t>Accordingly, it was viewed that the requirements of Division II to the Schedule III to the Companies Act, 2013 as well as Ind AS 109 have not been complied with.</a:t>
            </a:r>
            <a:endParaRPr lang="en-IN"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23909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18065708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Items </a:t>
            </a:r>
            <a:r>
              <a:rPr lang="en-US" dirty="0"/>
              <a:t>of Other Comprehensive Income and </a:t>
            </a:r>
            <a:r>
              <a:rPr lang="en-IN" dirty="0"/>
              <a:t>Tax Effect Thereon</a:t>
            </a:r>
          </a:p>
        </p:txBody>
      </p:sp>
      <p:sp>
        <p:nvSpPr>
          <p:cNvPr id="3" name="Content Placeholder 2"/>
          <p:cNvSpPr>
            <a:spLocks noGrp="1"/>
          </p:cNvSpPr>
          <p:nvPr>
            <p:ph idx="1"/>
          </p:nvPr>
        </p:nvSpPr>
        <p:spPr>
          <a:xfrm>
            <a:off x="355600" y="1163305"/>
            <a:ext cx="11434496" cy="1248452"/>
          </a:xfrm>
        </p:spPr>
        <p:txBody>
          <a:bodyPr>
            <a:normAutofit/>
          </a:bodyPr>
          <a:lstStyle/>
          <a:p>
            <a:pPr algn="l"/>
            <a:r>
              <a:rPr lang="en-US" sz="1800" b="0" i="0" u="none" strike="noStrike" baseline="0" dirty="0"/>
              <a:t>In the Statement of Profit and Loss of a </a:t>
            </a:r>
            <a:r>
              <a:rPr lang="en-US" sz="1800" b="0" i="0" u="none" strike="noStrike" baseline="0" dirty="0" smtClean="0"/>
              <a:t>company,</a:t>
            </a:r>
            <a:r>
              <a:rPr lang="en-US" sz="1800" b="0" i="0" u="none" strike="noStrike" dirty="0" smtClean="0"/>
              <a:t> </a:t>
            </a:r>
            <a:r>
              <a:rPr lang="en-US" sz="1800" b="0" i="0" u="none" strike="noStrike" baseline="0" dirty="0" smtClean="0"/>
              <a:t>re </a:t>
            </a:r>
            <a:r>
              <a:rPr lang="en-US" sz="1800" b="0" i="0" u="none" strike="noStrike" baseline="0" dirty="0"/>
              <a:t>-measurement of defined benefits plans not reclassified to profit or loss in subsequent </a:t>
            </a:r>
            <a:r>
              <a:rPr lang="en-US" sz="1800" b="0" i="0" u="none" strike="noStrike" baseline="0" dirty="0" smtClean="0"/>
              <a:t>periods, </a:t>
            </a:r>
            <a:r>
              <a:rPr lang="en-US" sz="1800" b="0" i="0" u="none" strike="noStrike" baseline="0" dirty="0"/>
              <a:t>was shown under Other Comprehensive Income (OCI). However, no tax impact was shown in the statement of profit and loss in respect of such re-measurement of defined benefits plans under OCI.</a:t>
            </a:r>
            <a:endParaRPr lang="en-IN" dirty="0"/>
          </a:p>
        </p:txBody>
      </p:sp>
      <p:sp>
        <p:nvSpPr>
          <p:cNvPr id="4" name="Content Placeholder 3"/>
          <p:cNvSpPr>
            <a:spLocks noGrp="1"/>
          </p:cNvSpPr>
          <p:nvPr>
            <p:ph sz="quarter" idx="13"/>
          </p:nvPr>
        </p:nvSpPr>
        <p:spPr>
          <a:xfrm>
            <a:off x="363538" y="2785471"/>
            <a:ext cx="11418887" cy="3365948"/>
          </a:xfrm>
        </p:spPr>
        <p:txBody>
          <a:bodyPr/>
          <a:lstStyle/>
          <a:p>
            <a:pPr algn="l"/>
            <a:r>
              <a:rPr lang="en-US" sz="1800" b="1" i="0" u="none" strike="noStrike" baseline="0" dirty="0"/>
              <a:t>As per the requirements of paragraph 61A of Ind AS 12, current tax and deferred tax, relating to items that are recognized in other comprehensive income, shall be recognized in other comprehensive income. </a:t>
            </a:r>
            <a:r>
              <a:rPr lang="en-US" sz="1800" b="0" i="0" u="none" strike="noStrike" baseline="0" dirty="0"/>
              <a:t>In other words, as re-measurement of defined benefit plans has been recognized in other comprehensive income and are not reclassified to profit or loss in subsequent periods, therefore, its tax impact should also be disclosed under the same head i.e., OCI.</a:t>
            </a:r>
          </a:p>
          <a:p>
            <a:pPr algn="l"/>
            <a:endParaRPr lang="en-US" sz="1800" dirty="0"/>
          </a:p>
          <a:p>
            <a:pPr algn="l"/>
            <a:r>
              <a:rPr lang="en-US" sz="1800" b="0" i="0" u="none" strike="noStrike" baseline="0" dirty="0"/>
              <a:t>Accordingly, it was viewed that the requirements of Ind AS 12 have not been complied with.</a:t>
            </a:r>
            <a:endParaRPr lang="en-IN" dirty="0"/>
          </a:p>
        </p:txBody>
      </p:sp>
      <p:sp>
        <p:nvSpPr>
          <p:cNvPr id="5" name="TextBox 4"/>
          <p:cNvSpPr txBox="1"/>
          <p:nvPr/>
        </p:nvSpPr>
        <p:spPr>
          <a:xfrm>
            <a:off x="363414" y="793973"/>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446917"/>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23281763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Exceptional </a:t>
            </a:r>
            <a:r>
              <a:rPr lang="en-IN" dirty="0"/>
              <a:t>items</a:t>
            </a:r>
          </a:p>
        </p:txBody>
      </p:sp>
      <p:sp>
        <p:nvSpPr>
          <p:cNvPr id="3" name="Content Placeholder 2"/>
          <p:cNvSpPr>
            <a:spLocks noGrp="1"/>
          </p:cNvSpPr>
          <p:nvPr>
            <p:ph idx="1"/>
          </p:nvPr>
        </p:nvSpPr>
        <p:spPr>
          <a:xfrm>
            <a:off x="355600" y="955486"/>
            <a:ext cx="11434496" cy="1853976"/>
          </a:xfrm>
        </p:spPr>
        <p:txBody>
          <a:bodyPr>
            <a:noAutofit/>
          </a:bodyPr>
          <a:lstStyle/>
          <a:p>
            <a:r>
              <a:rPr lang="en-US" sz="1600" b="0" i="0" u="none" strike="noStrike" baseline="0" dirty="0"/>
              <a:t>The Abstract of note to the financial statements on Exceptional items read as </a:t>
            </a:r>
            <a:r>
              <a:rPr lang="en-US" sz="1600" dirty="0"/>
              <a:t>follows. It was further noted that the amount </a:t>
            </a:r>
            <a:r>
              <a:rPr lang="en-US" sz="1600" dirty="0" smtClean="0"/>
              <a:t>was </a:t>
            </a:r>
            <a:r>
              <a:rPr lang="en-US" sz="1600" dirty="0"/>
              <a:t>not </a:t>
            </a:r>
            <a:r>
              <a:rPr lang="en-US" sz="1600" dirty="0" smtClean="0"/>
              <a:t>material:</a:t>
            </a:r>
            <a:endParaRPr lang="en-US" sz="1600" b="0" i="0" u="none" strike="noStrike" baseline="0" dirty="0"/>
          </a:p>
          <a:p>
            <a:pPr marL="285750" indent="-285750" algn="l">
              <a:spcBef>
                <a:spcPts val="0"/>
              </a:spcBef>
              <a:buFont typeface="Arial" panose="020B0604020202020204" pitchFamily="34" charset="0"/>
              <a:buChar char="•"/>
            </a:pPr>
            <a:r>
              <a:rPr lang="en-US" sz="1600" b="0" i="0" u="none" strike="noStrike" baseline="0" dirty="0"/>
              <a:t>Exceptional items includes Gain / (Loss) (net) on translation / segment of foreign currency monetary items (including borrowing), gain / (loss) upon marked to market of derivatives contracts, gain / (loss) on forward cover cancellation.</a:t>
            </a:r>
          </a:p>
          <a:p>
            <a:pPr marL="285750" indent="-285750" algn="l">
              <a:spcBef>
                <a:spcPts val="0"/>
              </a:spcBef>
              <a:buFont typeface="Arial" panose="020B0604020202020204" pitchFamily="34" charset="0"/>
              <a:buChar char="•"/>
            </a:pPr>
            <a:r>
              <a:rPr lang="en-US" sz="1600" b="0" i="0" u="none" strike="noStrike" baseline="0" dirty="0"/>
              <a:t>Exceptional items include amount written off / provided (including provision) being non recoverable from certain parties.</a:t>
            </a:r>
          </a:p>
          <a:p>
            <a:pPr marL="285750" indent="-285750" algn="l">
              <a:spcBef>
                <a:spcPts val="0"/>
              </a:spcBef>
              <a:buFont typeface="Arial" panose="020B0604020202020204" pitchFamily="34" charset="0"/>
              <a:buChar char="•"/>
            </a:pPr>
            <a:r>
              <a:rPr lang="en-US" sz="1600" b="0" i="0" u="none" strike="noStrike" baseline="0" dirty="0"/>
              <a:t>Exceptional items include on account of written-off of interest receivable on loans to two subsidiary companies.</a:t>
            </a:r>
          </a:p>
          <a:p>
            <a:pPr marL="285750" indent="-285750" algn="l">
              <a:spcBef>
                <a:spcPts val="0"/>
              </a:spcBef>
              <a:buFont typeface="Arial" panose="020B0604020202020204" pitchFamily="34" charset="0"/>
              <a:buChar char="•"/>
            </a:pPr>
            <a:r>
              <a:rPr lang="en-US" sz="1600" b="0" i="0" u="none" strike="noStrike" baseline="0" dirty="0"/>
              <a:t>Exceptional items include on account of provision against FSA charges for earlier periods provided in view of the decision of Hon‘ble Supreme Court.”</a:t>
            </a:r>
          </a:p>
          <a:p>
            <a:pPr algn="l"/>
            <a:endParaRPr lang="en-IN" sz="1600" dirty="0"/>
          </a:p>
        </p:txBody>
      </p:sp>
      <p:sp>
        <p:nvSpPr>
          <p:cNvPr id="4" name="Content Placeholder 3"/>
          <p:cNvSpPr>
            <a:spLocks noGrp="1"/>
          </p:cNvSpPr>
          <p:nvPr>
            <p:ph sz="quarter" idx="13"/>
          </p:nvPr>
        </p:nvSpPr>
        <p:spPr>
          <a:xfrm>
            <a:off x="363538" y="3254370"/>
            <a:ext cx="11418887" cy="3114157"/>
          </a:xfrm>
        </p:spPr>
        <p:txBody>
          <a:bodyPr>
            <a:noAutofit/>
          </a:bodyPr>
          <a:lstStyle/>
          <a:p>
            <a:pPr algn="l"/>
            <a:r>
              <a:rPr lang="en-US" sz="1500" b="0" i="0" u="none" strike="noStrike" baseline="0" dirty="0"/>
              <a:t>It was noted from the note to the financial statements on Exceptional items that following items were disclosed as exceptional items by the company:</a:t>
            </a:r>
          </a:p>
          <a:p>
            <a:pPr indent="-285750" algn="l">
              <a:spcBef>
                <a:spcPts val="0"/>
              </a:spcBef>
              <a:buFont typeface="Arial" panose="020B0604020202020204" pitchFamily="34" charset="0"/>
              <a:buChar char="•"/>
            </a:pPr>
            <a:r>
              <a:rPr lang="en-US" sz="1500" b="0" i="0" u="none" strike="noStrike" baseline="0" dirty="0"/>
              <a:t>foreign currency gain / loss;</a:t>
            </a:r>
          </a:p>
          <a:p>
            <a:pPr indent="-285750" algn="l">
              <a:spcBef>
                <a:spcPts val="0"/>
              </a:spcBef>
              <a:buFont typeface="Arial" panose="020B0604020202020204" pitchFamily="34" charset="0"/>
              <a:buChar char="•"/>
            </a:pPr>
            <a:r>
              <a:rPr lang="en-US" sz="1500" b="0" i="0" u="none" strike="noStrike" baseline="0" dirty="0"/>
              <a:t>recoverable written off;</a:t>
            </a:r>
          </a:p>
          <a:p>
            <a:pPr indent="-285750" algn="l">
              <a:spcBef>
                <a:spcPts val="0"/>
              </a:spcBef>
              <a:buFont typeface="Arial" panose="020B0604020202020204" pitchFamily="34" charset="0"/>
              <a:buChar char="•"/>
            </a:pPr>
            <a:r>
              <a:rPr lang="en-US" sz="1500" b="0" i="0" u="none" strike="noStrike" baseline="0" dirty="0"/>
              <a:t> interest receivable written off etc.</a:t>
            </a:r>
            <a:endParaRPr lang="en-US" sz="1500" dirty="0"/>
          </a:p>
          <a:p>
            <a:pPr algn="l"/>
            <a:r>
              <a:rPr lang="en-US" sz="1500" b="0" i="0" u="none" strike="noStrike" baseline="0" dirty="0"/>
              <a:t>It was further noted that the </a:t>
            </a:r>
            <a:r>
              <a:rPr lang="en-US" sz="1500" b="1" i="0" u="none" strike="noStrike" baseline="0" dirty="0"/>
              <a:t>amount of above items was not material</a:t>
            </a:r>
            <a:r>
              <a:rPr lang="en-US" sz="1500" b="0" i="0" u="none" strike="noStrike" baseline="0" dirty="0"/>
              <a:t>.</a:t>
            </a:r>
          </a:p>
          <a:p>
            <a:pPr algn="l"/>
            <a:r>
              <a:rPr lang="en-US" sz="1500" b="0" i="0" u="none" strike="noStrike" baseline="0" dirty="0"/>
              <a:t>It was viewed that, as per the above stated requirement of the Guidance Note on Schedule III (Division – II), in order to categorize an item of income or expense as exceptional item and disclose as such in the financial statement, </a:t>
            </a:r>
            <a:r>
              <a:rPr lang="en-US" sz="1500" b="1" i="0" u="none" strike="noStrike" baseline="0" dirty="0"/>
              <a:t>size as well as the nature of such item should be considered</a:t>
            </a:r>
            <a:r>
              <a:rPr lang="en-US" sz="1500" b="0" i="0" u="none" strike="noStrike" baseline="0" dirty="0"/>
              <a:t>.</a:t>
            </a:r>
          </a:p>
          <a:p>
            <a:pPr algn="l"/>
            <a:r>
              <a:rPr lang="en-US" sz="1500" b="0" i="0" u="none" strike="noStrike" baseline="0" dirty="0"/>
              <a:t>It was further noted that the question number 32 of Educational Material on Ind AS 1 issued by the ICAI, also addresses the issues on exceptional items</a:t>
            </a:r>
            <a:r>
              <a:rPr lang="en-US" sz="1500" b="0" i="0" u="none" strike="noStrike" baseline="0" dirty="0" smtClean="0"/>
              <a:t>. </a:t>
            </a:r>
            <a:r>
              <a:rPr lang="en-US" sz="1500" b="1" i="0" u="none" strike="noStrike" baseline="0" dirty="0" smtClean="0"/>
              <a:t>In </a:t>
            </a:r>
            <a:r>
              <a:rPr lang="en-US" sz="1500" b="1" i="0" u="none" strike="noStrike" baseline="0" dirty="0"/>
              <a:t>light of the above, it was viewed that, in the given case, none of the items disclosed under the note on Exceptional items qualifies to </a:t>
            </a:r>
            <a:r>
              <a:rPr lang="en-US" sz="1500" b="1" i="0" u="none" strike="noStrike" baseline="0" dirty="0" smtClean="0"/>
              <a:t>be reported </a:t>
            </a:r>
            <a:r>
              <a:rPr lang="en-US" sz="1500" b="1" i="0" u="none" strike="noStrike" baseline="0" dirty="0"/>
              <a:t>as exceptional item considering the size and nature of given items</a:t>
            </a:r>
            <a:r>
              <a:rPr lang="en-US" sz="1500" b="0" i="0" u="none" strike="noStrike" baseline="0" dirty="0"/>
              <a:t>.</a:t>
            </a:r>
            <a:endParaRPr lang="en-IN" sz="1500"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987066"/>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23281763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Prior </a:t>
            </a:r>
            <a:r>
              <a:rPr lang="en-IN" dirty="0"/>
              <a:t>Period Items</a:t>
            </a:r>
          </a:p>
        </p:txBody>
      </p:sp>
      <p:sp>
        <p:nvSpPr>
          <p:cNvPr id="3" name="Content Placeholder 2"/>
          <p:cNvSpPr>
            <a:spLocks noGrp="1"/>
          </p:cNvSpPr>
          <p:nvPr>
            <p:ph idx="1"/>
          </p:nvPr>
        </p:nvSpPr>
        <p:spPr/>
        <p:txBody>
          <a:bodyPr>
            <a:normAutofit/>
          </a:bodyPr>
          <a:lstStyle/>
          <a:p>
            <a:pPr algn="l"/>
            <a:r>
              <a:rPr lang="en-US" sz="1800" b="0" i="0" u="none" strike="noStrike" baseline="0" dirty="0"/>
              <a:t>In the note to the financial statements of a company on Other Expenses, Prior period items were shown during the current year and comparative year. Further, the disclosures regarding prior periods were not found in the financial statements. It was further noted that this is entity‘s first Ind AS financial statement.</a:t>
            </a:r>
            <a:endParaRPr lang="en-IN" dirty="0"/>
          </a:p>
        </p:txBody>
      </p:sp>
      <p:sp>
        <p:nvSpPr>
          <p:cNvPr id="4" name="Content Placeholder 3"/>
          <p:cNvSpPr>
            <a:spLocks noGrp="1"/>
          </p:cNvSpPr>
          <p:nvPr>
            <p:ph sz="quarter" idx="13"/>
          </p:nvPr>
        </p:nvSpPr>
        <p:spPr/>
        <p:txBody>
          <a:bodyPr/>
          <a:lstStyle/>
          <a:p>
            <a:pPr algn="l"/>
            <a:r>
              <a:rPr lang="en-US" sz="1800" b="0" i="0" u="none" strike="noStrike" baseline="0" dirty="0"/>
              <a:t>It was noted that the Prior period items have been disclosed under the head of Other expenses‘. It was viewed that as per Ind AS, prior period items should be adjusted either by restating the comparative amounts for the period in which error occurred or restating the opening balances of assets, liabilities and equity for the earliest prior period presented.</a:t>
            </a:r>
          </a:p>
          <a:p>
            <a:pPr algn="l"/>
            <a:endParaRPr lang="en-US" sz="1800" dirty="0"/>
          </a:p>
          <a:p>
            <a:pPr algn="l"/>
            <a:r>
              <a:rPr lang="en-US" sz="1800" b="1" i="0" u="none" strike="noStrike" baseline="0" dirty="0"/>
              <a:t>In given case, it was viewed that the company has not corrected the prior period errors retrospectively in its first set of Ind AS financial statements. Further, the disclosures as required under paragraph 49 have also not been made by the company</a:t>
            </a:r>
            <a:r>
              <a:rPr lang="en-US" sz="1800" b="0" i="0" u="none" strike="noStrike" baseline="0" dirty="0"/>
              <a:t>.</a:t>
            </a:r>
          </a:p>
          <a:p>
            <a:pPr algn="l"/>
            <a:endParaRPr lang="en-US" sz="1800" dirty="0"/>
          </a:p>
          <a:p>
            <a:pPr algn="l"/>
            <a:r>
              <a:rPr lang="en-US" sz="1800" b="0" i="0" u="none" strike="noStrike" baseline="0" dirty="0"/>
              <a:t>Accordingly, it was viewed that the requirements of Ind AS 8 have not been complied with.</a:t>
            </a:r>
            <a:endParaRPr lang="en-IN"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23909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22161947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Footer Placeholder 2"/>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4" name="Title 3"/>
          <p:cNvSpPr>
            <a:spLocks noGrp="1"/>
          </p:cNvSpPr>
          <p:nvPr>
            <p:ph type="title"/>
          </p:nvPr>
        </p:nvSpPr>
        <p:spPr/>
        <p:txBody>
          <a:bodyPr/>
          <a:lstStyle/>
          <a:p>
            <a:endParaRPr lang="en-IN"/>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8184"/>
          <a:stretch/>
        </p:blipFill>
        <p:spPr bwMode="auto">
          <a:xfrm>
            <a:off x="534394" y="273888"/>
            <a:ext cx="11210307" cy="629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738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Repayment </a:t>
            </a:r>
            <a:r>
              <a:rPr lang="en-IN" dirty="0"/>
              <a:t>of external commercial borrowings</a:t>
            </a:r>
          </a:p>
        </p:txBody>
      </p:sp>
      <p:sp>
        <p:nvSpPr>
          <p:cNvPr id="3" name="Content Placeholder 2"/>
          <p:cNvSpPr>
            <a:spLocks noGrp="1"/>
          </p:cNvSpPr>
          <p:nvPr>
            <p:ph idx="1"/>
          </p:nvPr>
        </p:nvSpPr>
        <p:spPr>
          <a:xfrm>
            <a:off x="355600" y="955485"/>
            <a:ext cx="11434496" cy="1728337"/>
          </a:xfrm>
        </p:spPr>
        <p:txBody>
          <a:bodyPr>
            <a:noAutofit/>
          </a:bodyPr>
          <a:lstStyle/>
          <a:p>
            <a:pPr algn="l"/>
            <a:r>
              <a:rPr lang="en-US" sz="1800" dirty="0"/>
              <a:t>In the cash flow statement of a company, certain amount was reported as repayments of External Commercial Borrowings under the head Cash Flow from Financing Activities‘. It was noted that the balances of External Commercial Borrowings‘ reduced from previous year to current year.</a:t>
            </a:r>
          </a:p>
          <a:p>
            <a:r>
              <a:rPr lang="en-US" sz="1800" dirty="0"/>
              <a:t>However, the amount of repayments of External Commercial Borrowings reported in Cash flow statement was different from what should have been done as compared to the reduction disclosed in the notes to the financial statements.</a:t>
            </a:r>
            <a:endParaRPr lang="en-IN" sz="1800" dirty="0"/>
          </a:p>
        </p:txBody>
      </p:sp>
      <p:sp>
        <p:nvSpPr>
          <p:cNvPr id="4" name="Content Placeholder 3"/>
          <p:cNvSpPr>
            <a:spLocks noGrp="1"/>
          </p:cNvSpPr>
          <p:nvPr>
            <p:ph sz="quarter" idx="13"/>
          </p:nvPr>
        </p:nvSpPr>
        <p:spPr>
          <a:xfrm>
            <a:off x="376790" y="3194466"/>
            <a:ext cx="11418887" cy="3040083"/>
          </a:xfrm>
        </p:spPr>
        <p:txBody>
          <a:bodyPr>
            <a:normAutofit lnSpcReduction="10000"/>
          </a:bodyPr>
          <a:lstStyle/>
          <a:p>
            <a:pPr algn="l"/>
            <a:r>
              <a:rPr lang="en-US" sz="1800" b="0" i="0" u="none" strike="noStrike" baseline="0" dirty="0"/>
              <a:t>It was noted from notes to the financial statements of a company on </a:t>
            </a:r>
            <a:r>
              <a:rPr lang="en-US" sz="1800" b="0" i="0" u="none" strike="noStrike" baseline="0" dirty="0" smtClean="0"/>
              <a:t>‘Non- </a:t>
            </a:r>
            <a:r>
              <a:rPr lang="en-US" sz="1800" b="0" i="0" u="none" strike="noStrike" baseline="0" dirty="0"/>
              <a:t>Current Borrowings‘ and </a:t>
            </a:r>
            <a:r>
              <a:rPr lang="en-US" sz="1800" b="0" i="0" u="none" strike="noStrike" baseline="0" dirty="0" smtClean="0"/>
              <a:t>‘Other </a:t>
            </a:r>
            <a:r>
              <a:rPr lang="en-US" sz="1800" b="0" i="0" u="none" strike="noStrike" baseline="0" dirty="0"/>
              <a:t>Current Financial Liabilities‘ that balances of External Commercial Borrowings‘ shown under both Non -current borrowings and Other current financial liabilities reduced from previous year to current year. As per the notes, the reduction indicated repayment during the year.</a:t>
            </a:r>
          </a:p>
          <a:p>
            <a:pPr algn="l"/>
            <a:endParaRPr lang="en-US" sz="1800" dirty="0"/>
          </a:p>
          <a:p>
            <a:pPr algn="l"/>
            <a:r>
              <a:rPr lang="en-US" sz="1800" b="1" i="0" u="none" strike="noStrike" baseline="0" dirty="0" smtClean="0"/>
              <a:t>It </a:t>
            </a:r>
            <a:r>
              <a:rPr lang="en-US" sz="1800" b="1" i="0" u="none" strike="noStrike" baseline="0" dirty="0"/>
              <a:t>was viewed that if the difference in the amounts reported in the cash flow statement and what should have been reported as per the notes to the financial statements were due to any repayment in a mode other than cash then the same should have been disclosed separately as required in paragraph 43 of Ind AS 7 </a:t>
            </a:r>
            <a:r>
              <a:rPr lang="en-US" sz="1800" b="0" i="0" u="none" strike="noStrike" baseline="0" dirty="0"/>
              <a:t>but no such disclosure was made.</a:t>
            </a:r>
          </a:p>
          <a:p>
            <a:pPr algn="l"/>
            <a:endParaRPr lang="en-US" sz="1800" dirty="0"/>
          </a:p>
          <a:p>
            <a:pPr algn="l"/>
            <a:r>
              <a:rPr lang="en-US" sz="1800" b="0" i="0" u="none" strike="noStrike" baseline="0" dirty="0"/>
              <a:t>Accordingly, it was viewed that the requirements of Ind AS 7 have not been complied with.</a:t>
            </a:r>
            <a:endParaRPr lang="en-IN" dirty="0"/>
          </a:p>
        </p:txBody>
      </p:sp>
      <p:sp>
        <p:nvSpPr>
          <p:cNvPr id="5" name="TextBox 4"/>
          <p:cNvSpPr txBox="1"/>
          <p:nvPr/>
        </p:nvSpPr>
        <p:spPr>
          <a:xfrm>
            <a:off x="363414" y="586154"/>
            <a:ext cx="380218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a:t>
            </a:r>
            <a:r>
              <a:rPr lang="en-IN" sz="1600" baseline="0" dirty="0" smtClean="0">
                <a:solidFill>
                  <a:schemeClr val="bg1"/>
                </a:solidFill>
                <a:latin typeface="Calibri" pitchFamily="34" charset="0"/>
                <a:cs typeface="Calibri" pitchFamily="34" charset="0"/>
              </a:rPr>
              <a:t>Cash flow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797242"/>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22161947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Taxes </a:t>
            </a:r>
            <a:r>
              <a:rPr lang="en-IN" dirty="0"/>
              <a:t>on Income</a:t>
            </a:r>
          </a:p>
        </p:txBody>
      </p:sp>
      <p:sp>
        <p:nvSpPr>
          <p:cNvPr id="3" name="Content Placeholder 2"/>
          <p:cNvSpPr>
            <a:spLocks noGrp="1"/>
          </p:cNvSpPr>
          <p:nvPr>
            <p:ph idx="1"/>
          </p:nvPr>
        </p:nvSpPr>
        <p:spPr/>
        <p:txBody>
          <a:bodyPr>
            <a:normAutofit/>
          </a:bodyPr>
          <a:lstStyle/>
          <a:p>
            <a:pPr algn="l"/>
            <a:r>
              <a:rPr lang="en-US" sz="1800" b="0" i="0" u="none" strike="noStrike" baseline="0" dirty="0"/>
              <a:t>In the Statement of Profit and Loss of a company, income tax expense relating to current year and tax adjusted for earlier years was shown. Exact amount was disclosed by the company as income tax paid in its cash flow statement.</a:t>
            </a:r>
            <a:endParaRPr lang="en-IN" dirty="0"/>
          </a:p>
        </p:txBody>
      </p:sp>
      <p:sp>
        <p:nvSpPr>
          <p:cNvPr id="4" name="Content Placeholder 3"/>
          <p:cNvSpPr>
            <a:spLocks noGrp="1"/>
          </p:cNvSpPr>
          <p:nvPr>
            <p:ph sz="quarter" idx="13"/>
          </p:nvPr>
        </p:nvSpPr>
        <p:spPr/>
        <p:txBody>
          <a:bodyPr/>
          <a:lstStyle/>
          <a:p>
            <a:pPr algn="l"/>
            <a:r>
              <a:rPr lang="en-US" sz="1800" b="0" i="0" u="none" strike="noStrike" baseline="0" dirty="0"/>
              <a:t>It was noted that the income tax expense as disclosed under Statement of Profit and Loss was same as disclosed in cash flow statement as income tax paid.</a:t>
            </a:r>
          </a:p>
          <a:p>
            <a:pPr algn="l"/>
            <a:endParaRPr lang="en-US" sz="1800" dirty="0"/>
          </a:p>
          <a:p>
            <a:pPr algn="l"/>
            <a:r>
              <a:rPr lang="en-US" sz="1800" b="0" i="0" u="none" strike="noStrike" baseline="0" dirty="0"/>
              <a:t>Considering the balances of provision for taxation and advance tax appearing in balance sheet, it was viewed that both the amounts could not be same. In the Statement of Cash Flow, actual amount of income tax paid by the company should have been disclosed.</a:t>
            </a:r>
          </a:p>
          <a:p>
            <a:pPr algn="l"/>
            <a:endParaRPr lang="en-US" sz="1800" dirty="0"/>
          </a:p>
          <a:p>
            <a:pPr algn="l"/>
            <a:r>
              <a:rPr lang="en-US" sz="1800" b="0" i="0" u="none" strike="noStrike" baseline="0" dirty="0"/>
              <a:t>Accordingly, it was viewed that the requirements of Ind AS 7 have not been complied with.</a:t>
            </a:r>
            <a:endParaRPr lang="en-IN" dirty="0"/>
          </a:p>
        </p:txBody>
      </p:sp>
      <p:sp>
        <p:nvSpPr>
          <p:cNvPr id="6" name="TextBox 5"/>
          <p:cNvSpPr txBox="1"/>
          <p:nvPr/>
        </p:nvSpPr>
        <p:spPr>
          <a:xfrm>
            <a:off x="363415" y="223909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8" name="TextBox 7"/>
          <p:cNvSpPr txBox="1"/>
          <p:nvPr/>
        </p:nvSpPr>
        <p:spPr>
          <a:xfrm>
            <a:off x="363414" y="586154"/>
            <a:ext cx="380218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a:t>
            </a:r>
            <a:r>
              <a:rPr lang="en-IN" sz="1600" baseline="0" dirty="0" smtClean="0">
                <a:solidFill>
                  <a:schemeClr val="bg1"/>
                </a:solidFill>
                <a:latin typeface="Calibri" pitchFamily="34" charset="0"/>
                <a:cs typeface="Calibri" pitchFamily="34" charset="0"/>
              </a:rPr>
              <a:t>Cash flow statement:</a:t>
            </a:r>
            <a:endParaRPr lang="en-IN" sz="16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216194762"/>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46" y="115104"/>
            <a:ext cx="11465169" cy="531353"/>
          </a:xfrm>
        </p:spPr>
        <p:txBody>
          <a:bodyPr/>
          <a:lstStyle/>
          <a:p>
            <a:r>
              <a:rPr lang="en-IN" dirty="0" smtClean="0"/>
              <a:t>Re-measurement </a:t>
            </a:r>
            <a:r>
              <a:rPr lang="en-IN" dirty="0"/>
              <a:t>of defined benefit plan</a:t>
            </a:r>
          </a:p>
        </p:txBody>
      </p:sp>
      <p:sp>
        <p:nvSpPr>
          <p:cNvPr id="3" name="Content Placeholder 2"/>
          <p:cNvSpPr>
            <a:spLocks noGrp="1"/>
          </p:cNvSpPr>
          <p:nvPr>
            <p:ph idx="1"/>
          </p:nvPr>
        </p:nvSpPr>
        <p:spPr/>
        <p:txBody>
          <a:bodyPr/>
          <a:lstStyle/>
          <a:p>
            <a:r>
              <a:rPr lang="en-US" sz="1800" b="0" i="0" u="none" strike="noStrike" baseline="0" dirty="0"/>
              <a:t>In the Cash Flow Statement of a company, the net profit before tax was used to derive cash flow from operating activities. The re-measurement of the defined benefit plan was deducted under </a:t>
            </a:r>
            <a:r>
              <a:rPr lang="en-US" sz="1800" b="0" i="0" u="none" strike="noStrike" baseline="0" dirty="0" smtClean="0"/>
              <a:t>‘</a:t>
            </a:r>
            <a:r>
              <a:rPr lang="en-US" sz="1800" b="0" i="0" u="none" strike="noStrike" baseline="0" dirty="0"/>
              <a:t>Other Comprehensive Income</a:t>
            </a:r>
            <a:r>
              <a:rPr lang="en-US" sz="1800" b="0" i="0" u="none" strike="noStrike" baseline="0" dirty="0" smtClean="0"/>
              <a:t>‘‘,</a:t>
            </a:r>
            <a:r>
              <a:rPr lang="en-US" sz="1800" dirty="0"/>
              <a:t> </a:t>
            </a:r>
            <a:r>
              <a:rPr lang="en-US" sz="1800" dirty="0" smtClean="0"/>
              <a:t>and also adjusted </a:t>
            </a:r>
            <a:r>
              <a:rPr lang="en-US" sz="1800" dirty="0"/>
              <a:t>‟re-measurement of the defined benefit plan” </a:t>
            </a:r>
            <a:r>
              <a:rPr lang="en-US" sz="1800" dirty="0" smtClean="0"/>
              <a:t>in Statement of Cash flow. </a:t>
            </a:r>
            <a:endParaRPr lang="en-IN" dirty="0"/>
          </a:p>
        </p:txBody>
      </p:sp>
      <p:sp>
        <p:nvSpPr>
          <p:cNvPr id="4" name="Content Placeholder 3"/>
          <p:cNvSpPr>
            <a:spLocks noGrp="1"/>
          </p:cNvSpPr>
          <p:nvPr>
            <p:ph sz="quarter" idx="13"/>
          </p:nvPr>
        </p:nvSpPr>
        <p:spPr/>
        <p:txBody>
          <a:bodyPr/>
          <a:lstStyle/>
          <a:p>
            <a:pPr algn="l"/>
            <a:r>
              <a:rPr lang="en-US" sz="1800" b="0" i="0" u="none" strike="noStrike" baseline="0" dirty="0"/>
              <a:t>It was noted that re-measurement of the defined benefit plan has been deducted under </a:t>
            </a:r>
            <a:r>
              <a:rPr lang="en-US" sz="1800" b="0" i="0" u="none" strike="noStrike" baseline="0" dirty="0" smtClean="0"/>
              <a:t>‘</a:t>
            </a:r>
            <a:r>
              <a:rPr lang="en-US" sz="1800" b="0" i="0" u="none" strike="noStrike" baseline="0" dirty="0"/>
              <a:t>Other Comprehensive Income (OCI</a:t>
            </a:r>
            <a:r>
              <a:rPr lang="en-US" sz="1800" b="0" i="0" u="none" strike="noStrike" baseline="0" dirty="0" smtClean="0"/>
              <a:t>)‘.</a:t>
            </a:r>
            <a:endParaRPr lang="en-US" sz="1800" b="0" i="0" u="none" strike="noStrike" baseline="0" dirty="0"/>
          </a:p>
          <a:p>
            <a:pPr algn="l"/>
            <a:endParaRPr lang="en-US" sz="1800" dirty="0"/>
          </a:p>
          <a:p>
            <a:pPr algn="l"/>
            <a:r>
              <a:rPr lang="en-US" sz="1800" b="0" i="0" u="none" strike="noStrike" baseline="0" dirty="0"/>
              <a:t>It was further noted that </a:t>
            </a:r>
            <a:r>
              <a:rPr lang="en-US" sz="1800" b="1" i="0" u="none" strike="noStrike" baseline="0" dirty="0"/>
              <a:t>under Cash Flow Statement, the net profit before tax has been used to derive cash flow from operating activities, however, ‟re-measurement of the defined benefit plan” has been adjusted here. It was viewed that since it is part of OCI, so it should not be adjusted to the net profit before tax while calculating the cash flow from operating activities.</a:t>
            </a:r>
          </a:p>
          <a:p>
            <a:pPr algn="l"/>
            <a:endParaRPr lang="en-US" sz="1800" b="1" dirty="0"/>
          </a:p>
          <a:p>
            <a:pPr algn="l"/>
            <a:r>
              <a:rPr lang="en-US" sz="1800" b="0" i="0" u="none" strike="noStrike" baseline="0" dirty="0"/>
              <a:t>Accordingly, it was viewed that the requirement of Ind AS 7 has not been complied with.</a:t>
            </a:r>
            <a:endParaRPr lang="en-IN" dirty="0"/>
          </a:p>
        </p:txBody>
      </p:sp>
      <p:sp>
        <p:nvSpPr>
          <p:cNvPr id="6" name="TextBox 5"/>
          <p:cNvSpPr txBox="1"/>
          <p:nvPr/>
        </p:nvSpPr>
        <p:spPr>
          <a:xfrm>
            <a:off x="363415" y="223909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8" name="TextBox 7"/>
          <p:cNvSpPr txBox="1"/>
          <p:nvPr/>
        </p:nvSpPr>
        <p:spPr>
          <a:xfrm>
            <a:off x="363414" y="586154"/>
            <a:ext cx="380218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a:t>
            </a:r>
            <a:r>
              <a:rPr lang="en-IN" sz="1600" baseline="0" dirty="0" smtClean="0">
                <a:solidFill>
                  <a:schemeClr val="bg1"/>
                </a:solidFill>
                <a:latin typeface="Calibri" pitchFamily="34" charset="0"/>
                <a:cs typeface="Calibri" pitchFamily="34" charset="0"/>
              </a:rPr>
              <a:t>Cash flow statement:</a:t>
            </a:r>
            <a:endParaRPr lang="en-IN" sz="16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8538247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Adjustments </a:t>
            </a:r>
            <a:r>
              <a:rPr lang="en-US" dirty="0"/>
              <a:t>in Cash Flow Statement</a:t>
            </a:r>
            <a:endParaRPr lang="en-IN" dirty="0"/>
          </a:p>
        </p:txBody>
      </p:sp>
      <p:sp>
        <p:nvSpPr>
          <p:cNvPr id="3" name="Content Placeholder 2"/>
          <p:cNvSpPr>
            <a:spLocks noGrp="1"/>
          </p:cNvSpPr>
          <p:nvPr>
            <p:ph idx="1"/>
          </p:nvPr>
        </p:nvSpPr>
        <p:spPr>
          <a:xfrm>
            <a:off x="355600" y="955486"/>
            <a:ext cx="11434496" cy="661279"/>
          </a:xfrm>
        </p:spPr>
        <p:txBody>
          <a:bodyPr/>
          <a:lstStyle/>
          <a:p>
            <a:pPr algn="l"/>
            <a:r>
              <a:rPr lang="en-US" sz="1800" b="0" i="0" u="none" strike="noStrike" baseline="0" dirty="0"/>
              <a:t>In the Cash Flow Statement of a company various adjustments were made which were not in line with the requirements of Ind AS 7.</a:t>
            </a:r>
            <a:endParaRPr lang="en-IN" dirty="0"/>
          </a:p>
        </p:txBody>
      </p:sp>
      <p:sp>
        <p:nvSpPr>
          <p:cNvPr id="4" name="Content Placeholder 3"/>
          <p:cNvSpPr>
            <a:spLocks noGrp="1"/>
          </p:cNvSpPr>
          <p:nvPr>
            <p:ph sz="quarter" idx="13"/>
          </p:nvPr>
        </p:nvSpPr>
        <p:spPr>
          <a:xfrm>
            <a:off x="363538" y="1954803"/>
            <a:ext cx="11418887" cy="4445997"/>
          </a:xfrm>
        </p:spPr>
        <p:txBody>
          <a:bodyPr/>
          <a:lstStyle/>
          <a:p>
            <a:pPr algn="l"/>
            <a:r>
              <a:rPr lang="en-US" sz="1800" b="0" i="0" u="none" strike="noStrike" baseline="0" dirty="0"/>
              <a:t>Following discrepancies were observed relating to the statement of Cash Flow:</a:t>
            </a:r>
          </a:p>
          <a:p>
            <a:pPr marL="342900" indent="-342900" algn="l">
              <a:buFont typeface="+mj-lt"/>
              <a:buAutoNum type="alphaLcParenR"/>
            </a:pPr>
            <a:r>
              <a:rPr lang="en-US" sz="1800" b="0" i="0" u="none" strike="noStrike" baseline="0" dirty="0"/>
              <a:t>There was no depreciation debited to Statement of Profit and Loss, however, the same was erroneously adjusted in cash flow statement.</a:t>
            </a:r>
          </a:p>
          <a:p>
            <a:pPr marL="342900" indent="-342900" algn="l">
              <a:buFont typeface="+mj-lt"/>
              <a:buAutoNum type="alphaLcParenR"/>
            </a:pPr>
            <a:r>
              <a:rPr lang="en-US" sz="1800" b="0" i="0" u="none" strike="noStrike" baseline="0" dirty="0"/>
              <a:t>The fair value adjustment on interest free ICD received from holding company were shown under cash flow from financing activities as repayment.</a:t>
            </a:r>
          </a:p>
          <a:p>
            <a:pPr marL="342900" indent="-342900" algn="l">
              <a:buFont typeface="+mj-lt"/>
              <a:buAutoNum type="alphaLcParenR"/>
            </a:pPr>
            <a:r>
              <a:rPr lang="en-US" sz="1800" b="0" i="0" u="none" strike="noStrike" baseline="0" dirty="0"/>
              <a:t>The proceeds from long term borrowings – Financial institution which was shown under cash flow from financing activities was contrary to its presentation under note on the Financial liabilities where it was classified as short-term borrowing. Thus, contrary information was provided in the financial statements. </a:t>
            </a:r>
          </a:p>
          <a:p>
            <a:pPr marL="342900" indent="-342900" algn="l">
              <a:buFont typeface="+mj-lt"/>
              <a:buAutoNum type="alphaLcParenR"/>
            </a:pPr>
            <a:r>
              <a:rPr lang="en-US" sz="1800" b="0" i="0" u="none" strike="noStrike" baseline="0" dirty="0"/>
              <a:t>The Company did not disclose changes in the financing activities arising from cash and non-cash changes as required by paragraph 44 A to 44E of Ind AS 7.</a:t>
            </a:r>
          </a:p>
          <a:p>
            <a:pPr marL="342900" indent="-342900" algn="l">
              <a:buFont typeface="+mj-lt"/>
              <a:buAutoNum type="alphaLcParenR"/>
            </a:pPr>
            <a:endParaRPr lang="en-US" sz="1800" b="0" i="0" u="none" strike="noStrike" baseline="0" dirty="0"/>
          </a:p>
          <a:p>
            <a:pPr algn="l"/>
            <a:r>
              <a:rPr lang="en-US" sz="1800" b="1" i="0" u="none" strike="noStrike" baseline="0" dirty="0"/>
              <a:t>Accordingly, it was viewed that the requirements of Ind AS 7 have not been complied with.</a:t>
            </a:r>
            <a:endParaRPr lang="en-IN" dirty="0"/>
          </a:p>
        </p:txBody>
      </p:sp>
      <p:sp>
        <p:nvSpPr>
          <p:cNvPr id="6" name="TextBox 5"/>
          <p:cNvSpPr txBox="1"/>
          <p:nvPr/>
        </p:nvSpPr>
        <p:spPr>
          <a:xfrm>
            <a:off x="363415" y="1616249"/>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
        <p:nvSpPr>
          <p:cNvPr id="8" name="TextBox 7"/>
          <p:cNvSpPr txBox="1"/>
          <p:nvPr/>
        </p:nvSpPr>
        <p:spPr>
          <a:xfrm>
            <a:off x="363414" y="586154"/>
            <a:ext cx="380218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a:t>
            </a:r>
            <a:r>
              <a:rPr lang="en-IN" sz="1600" baseline="0" dirty="0" smtClean="0">
                <a:solidFill>
                  <a:schemeClr val="bg1"/>
                </a:solidFill>
                <a:latin typeface="Calibri" pitchFamily="34" charset="0"/>
                <a:cs typeface="Calibri" pitchFamily="34" charset="0"/>
              </a:rPr>
              <a:t>Cash flow statement:</a:t>
            </a:r>
            <a:endParaRPr lang="en-IN" sz="16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8538247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Basis </a:t>
            </a:r>
            <a:r>
              <a:rPr lang="en-IN" dirty="0"/>
              <a:t>of preparation of financial Statements</a:t>
            </a:r>
          </a:p>
        </p:txBody>
      </p:sp>
      <p:sp>
        <p:nvSpPr>
          <p:cNvPr id="3" name="Content Placeholder 2"/>
          <p:cNvSpPr>
            <a:spLocks noGrp="1"/>
          </p:cNvSpPr>
          <p:nvPr>
            <p:ph idx="1"/>
          </p:nvPr>
        </p:nvSpPr>
        <p:spPr>
          <a:xfrm>
            <a:off x="355600" y="1154991"/>
            <a:ext cx="11434496" cy="1489120"/>
          </a:xfrm>
        </p:spPr>
        <p:txBody>
          <a:bodyPr>
            <a:noAutofit/>
          </a:bodyPr>
          <a:lstStyle/>
          <a:p>
            <a:pPr algn="l">
              <a:spcBef>
                <a:spcPts val="0"/>
              </a:spcBef>
            </a:pPr>
            <a:r>
              <a:rPr lang="en-US" sz="1800" b="0" i="0" u="none" strike="noStrike" baseline="0" dirty="0"/>
              <a:t>The Abstract of an accounting policy on the basis of preparation of the financial statements read as follows:</a:t>
            </a:r>
          </a:p>
          <a:p>
            <a:pPr algn="l">
              <a:spcBef>
                <a:spcPts val="0"/>
              </a:spcBef>
            </a:pPr>
            <a:r>
              <a:rPr lang="en-US" sz="1800" dirty="0"/>
              <a:t>“</a:t>
            </a:r>
            <a:r>
              <a:rPr lang="en-US" sz="1800" b="0" i="0" u="none" strike="noStrike" baseline="0" dirty="0"/>
              <a:t>…</a:t>
            </a:r>
          </a:p>
          <a:p>
            <a:pPr algn="l">
              <a:spcBef>
                <a:spcPts val="0"/>
              </a:spcBef>
            </a:pPr>
            <a:r>
              <a:rPr lang="en-US" sz="1800" b="0" i="0" u="none" strike="noStrike" baseline="0" dirty="0"/>
              <a:t>ii) The Financial Statements have been prepared on a historical cost basis, except the following: </a:t>
            </a:r>
          </a:p>
          <a:p>
            <a:pPr marL="285750" indent="-285750" algn="l">
              <a:spcBef>
                <a:spcPts val="0"/>
              </a:spcBef>
              <a:buFont typeface="Arial" panose="020B0604020202020204" pitchFamily="34" charset="0"/>
              <a:buChar char="•"/>
            </a:pPr>
            <a:r>
              <a:rPr lang="en-US" sz="1800" b="0" i="0" u="none" strike="noStrike" baseline="0" dirty="0"/>
              <a:t>Certain financial liabilities that are measured at fair value,</a:t>
            </a:r>
          </a:p>
          <a:p>
            <a:pPr marL="285750" indent="-285750" algn="l">
              <a:spcBef>
                <a:spcPts val="0"/>
              </a:spcBef>
              <a:buFont typeface="Arial" panose="020B0604020202020204" pitchFamily="34" charset="0"/>
              <a:buChar char="•"/>
            </a:pPr>
            <a:r>
              <a:rPr lang="en-US" sz="1800" b="0" i="0" u="none" strike="noStrike" baseline="0" dirty="0"/>
              <a:t>Defined benefits plans- plant assets measured at fair value.”</a:t>
            </a:r>
            <a:endParaRPr lang="en-IN" sz="1800" dirty="0"/>
          </a:p>
        </p:txBody>
      </p:sp>
      <p:sp>
        <p:nvSpPr>
          <p:cNvPr id="4" name="Content Placeholder 3"/>
          <p:cNvSpPr>
            <a:spLocks noGrp="1"/>
          </p:cNvSpPr>
          <p:nvPr>
            <p:ph sz="quarter" idx="13"/>
          </p:nvPr>
        </p:nvSpPr>
        <p:spPr>
          <a:xfrm>
            <a:off x="363538" y="3133416"/>
            <a:ext cx="11418887" cy="3067878"/>
          </a:xfrm>
        </p:spPr>
        <p:txBody>
          <a:bodyPr/>
          <a:lstStyle/>
          <a:p>
            <a:pPr algn="l"/>
            <a:r>
              <a:rPr lang="en-US" sz="1800" b="0" i="0" u="none" strike="noStrike" baseline="0" dirty="0"/>
              <a:t>It was noted from the disclosure given under basis of preparation that in exception to historical cost basis, it was stated that certain financial liabilities are measured at fair value. However, it was noted from the disclosure regarding financial instruments by category, that all financial liabilities have been measured at </a:t>
            </a:r>
            <a:r>
              <a:rPr lang="en-US" sz="1800" b="0" i="0" u="none" strike="noStrike" baseline="0" dirty="0" err="1"/>
              <a:t>amortised</a:t>
            </a:r>
            <a:r>
              <a:rPr lang="en-US" sz="1800" b="0" i="0" u="none" strike="noStrike" baseline="0" dirty="0"/>
              <a:t> cost. It was further noted that certain financial assets viz. equity instruments and mutual funds have been measured at fair value.</a:t>
            </a:r>
          </a:p>
          <a:p>
            <a:pPr algn="l"/>
            <a:endParaRPr lang="en-US" sz="1800" dirty="0"/>
          </a:p>
          <a:p>
            <a:pPr algn="l"/>
            <a:r>
              <a:rPr lang="en-US" sz="1800" b="1" i="0" u="none" strike="noStrike" baseline="0" dirty="0"/>
              <a:t>Accordingly, it was viewed that accounting policy on “Basis of Preparation” should have been stated correctly.</a:t>
            </a:r>
            <a:endParaRPr lang="en-IN" dirty="0"/>
          </a:p>
        </p:txBody>
      </p:sp>
      <p:sp>
        <p:nvSpPr>
          <p:cNvPr id="5" name="TextBox 4"/>
          <p:cNvSpPr txBox="1"/>
          <p:nvPr/>
        </p:nvSpPr>
        <p:spPr>
          <a:xfrm>
            <a:off x="363414" y="785659"/>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716896"/>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1241450272"/>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Related </a:t>
            </a:r>
            <a:r>
              <a:rPr lang="en-IN" dirty="0"/>
              <a:t>Party Disclosure</a:t>
            </a:r>
          </a:p>
        </p:txBody>
      </p:sp>
      <p:sp>
        <p:nvSpPr>
          <p:cNvPr id="3" name="Content Placeholder 2"/>
          <p:cNvSpPr>
            <a:spLocks noGrp="1"/>
          </p:cNvSpPr>
          <p:nvPr>
            <p:ph idx="1"/>
          </p:nvPr>
        </p:nvSpPr>
        <p:spPr>
          <a:xfrm>
            <a:off x="355600" y="955486"/>
            <a:ext cx="11434496" cy="833557"/>
          </a:xfrm>
        </p:spPr>
        <p:txBody>
          <a:bodyPr/>
          <a:lstStyle/>
          <a:p>
            <a:pPr algn="l"/>
            <a:r>
              <a:rPr lang="en-US" sz="1800" b="0" i="0" u="none" strike="noStrike" baseline="0" dirty="0"/>
              <a:t>In the disclosure related to Related Party transactions, holding company gave following disclosure:</a:t>
            </a:r>
          </a:p>
          <a:p>
            <a:pPr algn="l"/>
            <a:r>
              <a:rPr lang="en-US" sz="1800" dirty="0"/>
              <a:t>“</a:t>
            </a:r>
            <a:r>
              <a:rPr lang="en-US" sz="1800" b="0" i="0" u="none" strike="noStrike" baseline="0" dirty="0"/>
              <a:t>Holding company has issued Corporate Guarantees as a security for loan availed by subsidiary company.”</a:t>
            </a:r>
          </a:p>
          <a:p>
            <a:pPr algn="l"/>
            <a:endParaRPr lang="en-IN" dirty="0"/>
          </a:p>
        </p:txBody>
      </p:sp>
      <p:sp>
        <p:nvSpPr>
          <p:cNvPr id="4" name="Content Placeholder 3"/>
          <p:cNvSpPr>
            <a:spLocks noGrp="1"/>
          </p:cNvSpPr>
          <p:nvPr>
            <p:ph sz="quarter" idx="13"/>
          </p:nvPr>
        </p:nvSpPr>
        <p:spPr>
          <a:xfrm>
            <a:off x="363538" y="2179573"/>
            <a:ext cx="11418887" cy="3764027"/>
          </a:xfrm>
        </p:spPr>
        <p:txBody>
          <a:bodyPr>
            <a:normAutofit/>
          </a:bodyPr>
          <a:lstStyle/>
          <a:p>
            <a:pPr algn="l"/>
            <a:r>
              <a:rPr lang="en-US" sz="1800" b="0" i="0" u="none" strike="noStrike" baseline="0" dirty="0"/>
              <a:t>It was noted that a subsidiary company had received borrowings from financial institutions but the details and terms of the borrowings were not available in the financial statements of that subsidiary company. Further, financial statements of the holding company were referred for additional details</a:t>
            </a:r>
          </a:p>
          <a:p>
            <a:pPr algn="l"/>
            <a:endParaRPr lang="en-US" sz="1800" dirty="0"/>
          </a:p>
          <a:p>
            <a:pPr algn="l"/>
            <a:r>
              <a:rPr lang="en-US" sz="1800" b="0" i="0" u="none" strike="noStrike" baseline="0" dirty="0"/>
              <a:t>As per the financial statements of holding company, it was noted that holding company had issued corporate guarantees as a security for loan availed by the subsidiary company from financial institutions..</a:t>
            </a:r>
          </a:p>
          <a:p>
            <a:pPr algn="l"/>
            <a:endParaRPr lang="en-US" sz="1800" dirty="0"/>
          </a:p>
          <a:p>
            <a:pPr algn="l"/>
            <a:r>
              <a:rPr lang="en-US" sz="1800" b="0" i="0" u="none" strike="noStrike" baseline="0" dirty="0"/>
              <a:t>However, </a:t>
            </a:r>
            <a:r>
              <a:rPr lang="en-US" sz="1800" b="1" i="0" u="none" strike="noStrike" baseline="0" dirty="0"/>
              <a:t>neither the guarantee commission was </a:t>
            </a:r>
            <a:r>
              <a:rPr lang="en-US" sz="1800" b="1" i="0" u="none" strike="noStrike" baseline="0" dirty="0" err="1"/>
              <a:t>recognised</a:t>
            </a:r>
            <a:r>
              <a:rPr lang="en-US" sz="1800" b="1" i="0" u="none" strike="noStrike" baseline="0" dirty="0"/>
              <a:t> as per Ind AS 109 nor the disclosures required by Ind AS 24 were made in the financial statements of subsidiary company.</a:t>
            </a:r>
          </a:p>
          <a:p>
            <a:pPr algn="l"/>
            <a:endParaRPr lang="en-US" sz="1800" b="1" dirty="0"/>
          </a:p>
          <a:p>
            <a:pPr algn="l"/>
            <a:r>
              <a:rPr lang="en-US" sz="1800" b="0" i="0" u="none" strike="noStrike" baseline="0" dirty="0"/>
              <a:t>Accordingly, it was viewed that the requirements of Ind AS 24 read with Ind AS 109 have not been complied with by the subsidiary company.</a:t>
            </a:r>
            <a:endParaRPr lang="en-US" sz="1800" b="1"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1815031"/>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1241450272"/>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Segment </a:t>
            </a:r>
            <a:r>
              <a:rPr lang="en-IN" dirty="0"/>
              <a:t>Reporting</a:t>
            </a:r>
          </a:p>
        </p:txBody>
      </p:sp>
      <p:sp>
        <p:nvSpPr>
          <p:cNvPr id="3" name="Content Placeholder 2"/>
          <p:cNvSpPr>
            <a:spLocks noGrp="1"/>
          </p:cNvSpPr>
          <p:nvPr>
            <p:ph idx="1"/>
          </p:nvPr>
        </p:nvSpPr>
        <p:spPr>
          <a:xfrm>
            <a:off x="355600" y="955486"/>
            <a:ext cx="11434496" cy="1754170"/>
          </a:xfrm>
        </p:spPr>
        <p:txBody>
          <a:bodyPr>
            <a:noAutofit/>
          </a:bodyPr>
          <a:lstStyle/>
          <a:p>
            <a:pPr algn="l"/>
            <a:r>
              <a:rPr lang="en-US" sz="1700" b="0" i="0" u="none" strike="noStrike" baseline="0" dirty="0"/>
              <a:t>Abstract of note to the financial statements on Operating Segment read as follows:</a:t>
            </a:r>
          </a:p>
          <a:p>
            <a:pPr algn="l"/>
            <a:r>
              <a:rPr lang="en-US" sz="1700" b="1" i="0" u="none" strike="noStrike" baseline="0" dirty="0"/>
              <a:t>“Operating Segment</a:t>
            </a:r>
          </a:p>
          <a:p>
            <a:pPr algn="l"/>
            <a:r>
              <a:rPr lang="en-US" sz="1700" b="0" i="0" u="none" strike="noStrike" baseline="0" dirty="0"/>
              <a:t>The Company‘s business activity falls within a single primary business segment viz. "Readymade Garments and Accessories". The disclosure requirement of Ind AS 108 "Operating Segment" is not applicable. Further, the Company does not meet the quantitative threshold as mentioned in Ind AS 108 and hence separate disclosure is not required.”</a:t>
            </a:r>
            <a:endParaRPr lang="en-IN" sz="1700" dirty="0"/>
          </a:p>
        </p:txBody>
      </p:sp>
      <p:sp>
        <p:nvSpPr>
          <p:cNvPr id="4" name="Content Placeholder 3"/>
          <p:cNvSpPr>
            <a:spLocks noGrp="1"/>
          </p:cNvSpPr>
          <p:nvPr>
            <p:ph sz="quarter" idx="13"/>
          </p:nvPr>
        </p:nvSpPr>
        <p:spPr>
          <a:xfrm>
            <a:off x="363538" y="3114260"/>
            <a:ext cx="11418887" cy="3157586"/>
          </a:xfrm>
        </p:spPr>
        <p:txBody>
          <a:bodyPr>
            <a:normAutofit/>
          </a:bodyPr>
          <a:lstStyle/>
          <a:p>
            <a:pPr algn="l"/>
            <a:r>
              <a:rPr lang="en-US" sz="1800" b="0" i="0" u="none" strike="noStrike" baseline="0" dirty="0"/>
              <a:t>In the note on Operating Segments it was stated that the Company does not meet the quantitative threshold as mentioned in Ind AS 108 and hence separate disclosure is not required. </a:t>
            </a:r>
            <a:r>
              <a:rPr lang="en-US" sz="1800" b="1" i="0" u="none" strike="noStrike" baseline="0" dirty="0"/>
              <a:t>However, it was observed that the quantitative threshold is not the only criteria, rather three characteristics as described in paragraph 5 of Ind AS 108 should be considered to identify operating segments.</a:t>
            </a:r>
          </a:p>
          <a:p>
            <a:pPr algn="l"/>
            <a:endParaRPr lang="en-US" sz="1800" b="0" i="0" u="none" strike="noStrike" baseline="0" dirty="0"/>
          </a:p>
          <a:p>
            <a:pPr algn="l"/>
            <a:r>
              <a:rPr lang="en-US" sz="1800" b="0" i="0" u="none" strike="noStrike" baseline="0" dirty="0"/>
              <a:t>Further, it was observed that the requirements of Paragraph 31-34 of Ind AS 108 should be complied with if the Company‘s business activity falls within a single reportable segment.</a:t>
            </a:r>
          </a:p>
          <a:p>
            <a:pPr algn="l"/>
            <a:endParaRPr lang="en-US" sz="1800" b="1" i="0" u="none" strike="noStrike" baseline="0" dirty="0"/>
          </a:p>
          <a:p>
            <a:pPr algn="l"/>
            <a:r>
              <a:rPr lang="en-US" sz="1800" b="1" i="0" u="none" strike="noStrike" baseline="0" dirty="0"/>
              <a:t>Accordingly, it was viewed that the requirements of Ind AS 108 have not been complied with.</a:t>
            </a:r>
            <a:endParaRPr lang="en-IN"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742681"/>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3886288700"/>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Financial </a:t>
            </a:r>
            <a:r>
              <a:rPr lang="en-IN" dirty="0"/>
              <a:t>Risk Management</a:t>
            </a:r>
          </a:p>
        </p:txBody>
      </p:sp>
      <p:sp>
        <p:nvSpPr>
          <p:cNvPr id="3" name="Content Placeholder 2"/>
          <p:cNvSpPr>
            <a:spLocks noGrp="1"/>
          </p:cNvSpPr>
          <p:nvPr>
            <p:ph idx="1"/>
          </p:nvPr>
        </p:nvSpPr>
        <p:spPr/>
        <p:txBody>
          <a:bodyPr/>
          <a:lstStyle/>
          <a:p>
            <a:pPr algn="l"/>
            <a:r>
              <a:rPr lang="en-US" sz="1800" b="0" i="0" u="none" strike="noStrike" baseline="0" dirty="0"/>
              <a:t>The financial statements of a company included Trade Payables and Other Financial Liabilities, however, certain disclosures were not given in this regard.</a:t>
            </a:r>
            <a:endParaRPr lang="en-IN" dirty="0"/>
          </a:p>
        </p:txBody>
      </p:sp>
      <p:sp>
        <p:nvSpPr>
          <p:cNvPr id="4" name="Content Placeholder 3"/>
          <p:cNvSpPr>
            <a:spLocks noGrp="1"/>
          </p:cNvSpPr>
          <p:nvPr>
            <p:ph sz="quarter" idx="13"/>
          </p:nvPr>
        </p:nvSpPr>
        <p:spPr/>
        <p:txBody>
          <a:bodyPr/>
          <a:lstStyle/>
          <a:p>
            <a:pPr algn="l"/>
            <a:r>
              <a:rPr lang="en-US" sz="1800" b="0" i="0" u="none" strike="noStrike" baseline="0" dirty="0"/>
              <a:t>It was noted that </a:t>
            </a:r>
            <a:r>
              <a:rPr lang="en-US" sz="1800" b="1" i="0" u="none" strike="noStrike" baseline="0" dirty="0"/>
              <a:t>under Note on Financial Risk Management while giving disclosure of liquidity risk, the Company did not disclose the interest bearing and the average settlements days for each item of financial liabilities as required by paragraph 39 of Ind AS 107</a:t>
            </a:r>
            <a:r>
              <a:rPr lang="en-US" sz="1800" b="0" i="0" u="none" strike="noStrike" baseline="0" dirty="0"/>
              <a:t>.</a:t>
            </a:r>
          </a:p>
          <a:p>
            <a:pPr algn="l"/>
            <a:endParaRPr lang="en-US" sz="1800" dirty="0"/>
          </a:p>
          <a:p>
            <a:pPr algn="l"/>
            <a:r>
              <a:rPr lang="en-US" sz="1800" b="0" i="0" u="none" strike="noStrike" baseline="0" dirty="0"/>
              <a:t>Accordingly, it was viewed that the requirements </a:t>
            </a:r>
            <a:r>
              <a:rPr lang="en-US" sz="1800" b="0" i="0" u="none" strike="noStrike" baseline="0" dirty="0" smtClean="0"/>
              <a:t>of </a:t>
            </a:r>
            <a:r>
              <a:rPr lang="en-US" sz="1800" b="0" i="0" u="none" strike="noStrike" baseline="0" dirty="0" err="1" smtClean="0"/>
              <a:t>Ind</a:t>
            </a:r>
            <a:r>
              <a:rPr lang="en-US" sz="1800" b="0" i="0" u="none" strike="noStrike" baseline="0" dirty="0" smtClean="0"/>
              <a:t> </a:t>
            </a:r>
            <a:r>
              <a:rPr lang="en-US" sz="1800" b="0" i="0" u="none" strike="noStrike" baseline="0" dirty="0"/>
              <a:t>AS 107 have not been complied with.</a:t>
            </a:r>
            <a:endParaRPr lang="en-IN" dirty="0"/>
          </a:p>
        </p:txBody>
      </p:sp>
      <p:sp>
        <p:nvSpPr>
          <p:cNvPr id="5" name="TextBox 4"/>
          <p:cNvSpPr txBox="1"/>
          <p:nvPr/>
        </p:nvSpPr>
        <p:spPr>
          <a:xfrm>
            <a:off x="363414" y="586154"/>
            <a:ext cx="3563817"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Matter</a:t>
            </a:r>
            <a:r>
              <a:rPr lang="en-IN" sz="1600" baseline="0" dirty="0">
                <a:solidFill>
                  <a:schemeClr val="bg1"/>
                </a:solidFill>
                <a:latin typeface="Calibri" pitchFamily="34" charset="0"/>
                <a:cs typeface="Calibri" pitchFamily="34" charset="0"/>
              </a:rPr>
              <a:t> contained in Financial Statement:</a:t>
            </a:r>
            <a:endParaRPr lang="en-IN" sz="1600" dirty="0">
              <a:solidFill>
                <a:schemeClr val="bg1"/>
              </a:solidFill>
              <a:latin typeface="Calibri" pitchFamily="34" charset="0"/>
              <a:cs typeface="Calibri" pitchFamily="34" charset="0"/>
            </a:endParaRPr>
          </a:p>
        </p:txBody>
      </p:sp>
      <p:sp>
        <p:nvSpPr>
          <p:cNvPr id="6" name="TextBox 5"/>
          <p:cNvSpPr txBox="1"/>
          <p:nvPr/>
        </p:nvSpPr>
        <p:spPr>
          <a:xfrm>
            <a:off x="363415" y="2239098"/>
            <a:ext cx="1430216" cy="338554"/>
          </a:xfrm>
          <a:prstGeom prst="rect">
            <a:avLst/>
          </a:prstGeom>
          <a:solidFill>
            <a:srgbClr val="002060"/>
          </a:solidFill>
        </p:spPr>
        <p:txBody>
          <a:bodyPr wrap="square" rtlCol="0">
            <a:spAutoFit/>
          </a:bodyPr>
          <a:lstStyle/>
          <a:p>
            <a:r>
              <a:rPr lang="en-IN" sz="1600" dirty="0">
                <a:solidFill>
                  <a:schemeClr val="bg1"/>
                </a:solidFill>
                <a:latin typeface="Calibri" pitchFamily="34" charset="0"/>
                <a:cs typeface="Calibri" pitchFamily="34" charset="0"/>
              </a:rPr>
              <a:t>Observation:</a:t>
            </a:r>
          </a:p>
        </p:txBody>
      </p:sp>
      <p:sp>
        <p:nvSpPr>
          <p:cNvPr id="7" name="Footer Placeholder 6"/>
          <p:cNvSpPr>
            <a:spLocks noGrp="1"/>
          </p:cNvSpPr>
          <p:nvPr>
            <p:ph type="ftr" sz="quarter" idx="11"/>
          </p:nvPr>
        </p:nvSpPr>
        <p:spPr/>
        <p:txBody>
          <a:bodyPr/>
          <a:lstStyle/>
          <a:p>
            <a:pPr lvl="0" eaLnBrk="1" hangingPunct="1">
              <a:buClr>
                <a:srgbClr val="000000"/>
              </a:buClr>
              <a:buNone/>
            </a:pPr>
            <a:r>
              <a:rPr lang="en-IN" smtClean="0">
                <a:latin typeface="Arial" panose="020B0604020202020204" pitchFamily="34" charset="0"/>
              </a:rPr>
              <a:t>CA. Chintan N. Patel</a:t>
            </a:r>
            <a:endParaRPr lang="en-IN" dirty="0">
              <a:latin typeface="Arial" panose="020B0604020202020204" pitchFamily="34" charset="0"/>
            </a:endParaRPr>
          </a:p>
        </p:txBody>
      </p:sp>
    </p:spTree>
    <p:extLst>
      <p:ext uri="{BB962C8B-B14F-4D97-AF65-F5344CB8AC3E}">
        <p14:creationId xmlns:p14="http://schemas.microsoft.com/office/powerpoint/2010/main" val="3886288700"/>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2963" y="393901"/>
            <a:ext cx="8967787" cy="531353"/>
          </a:xfrm>
        </p:spPr>
        <p:txBody>
          <a:bodyPr>
            <a:noAutofit/>
          </a:bodyPr>
          <a:lstStyle/>
          <a:p>
            <a:r>
              <a:rPr lang="en-IN" sz="4400" dirty="0" smtClean="0"/>
              <a:t>Key Takeaways</a:t>
            </a:r>
            <a:endParaRPr lang="en-IN" sz="4400" dirty="0"/>
          </a:p>
        </p:txBody>
      </p:sp>
      <p:sp>
        <p:nvSpPr>
          <p:cNvPr id="3" name="Content Placeholder 2"/>
          <p:cNvSpPr>
            <a:spLocks noGrp="1"/>
          </p:cNvSpPr>
          <p:nvPr>
            <p:ph idx="1"/>
          </p:nvPr>
        </p:nvSpPr>
        <p:spPr>
          <a:xfrm>
            <a:off x="1670857" y="1504838"/>
            <a:ext cx="9609513" cy="1266133"/>
          </a:xfrm>
        </p:spPr>
        <p:txBody>
          <a:bodyPr>
            <a:noAutofit/>
          </a:bodyPr>
          <a:lstStyle/>
          <a:p>
            <a:pPr marL="285750" indent="-285750">
              <a:buClr>
                <a:schemeClr val="bg1"/>
              </a:buClr>
              <a:buFont typeface="Arial" panose="020B0604020202020204" pitchFamily="34" charset="0"/>
              <a:buChar char="•"/>
            </a:pPr>
            <a:r>
              <a:rPr lang="en-US" sz="2800" dirty="0"/>
              <a:t>Disclosures = </a:t>
            </a:r>
            <a:r>
              <a:rPr lang="en-US" sz="2800" dirty="0" smtClean="0"/>
              <a:t>defense</a:t>
            </a:r>
          </a:p>
          <a:p>
            <a:pPr marL="285750" indent="-285750">
              <a:buClr>
                <a:schemeClr val="bg1"/>
              </a:buClr>
              <a:buFont typeface="Arial" panose="020B0604020202020204" pitchFamily="34" charset="0"/>
              <a:buChar char="•"/>
            </a:pPr>
            <a:r>
              <a:rPr lang="en-US" sz="2800" dirty="0" smtClean="0"/>
              <a:t>Revisit the current practice</a:t>
            </a:r>
          </a:p>
          <a:p>
            <a:pPr marL="285750" indent="-285750">
              <a:buClr>
                <a:schemeClr val="bg1"/>
              </a:buClr>
              <a:buFont typeface="Arial" panose="020B0604020202020204" pitchFamily="34" charset="0"/>
              <a:buChar char="•"/>
            </a:pPr>
            <a:r>
              <a:rPr lang="en-US" sz="2800" dirty="0" smtClean="0"/>
              <a:t>Ask the questions</a:t>
            </a:r>
            <a:endParaRPr lang="en-US" sz="2800" dirty="0"/>
          </a:p>
        </p:txBody>
      </p:sp>
      <p:pic>
        <p:nvPicPr>
          <p:cNvPr id="2050" name="Picture 2" descr="How to Apply a Team Based Approach to Online Course Design | Online Learning  Insigh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9043" y="3488745"/>
            <a:ext cx="4132579" cy="25715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33559" y="4744011"/>
            <a:ext cx="2527300" cy="1200329"/>
          </a:xfrm>
          <a:prstGeom prst="rect">
            <a:avLst/>
          </a:prstGeom>
          <a:noFill/>
        </p:spPr>
        <p:txBody>
          <a:bodyPr wrap="square" rtlCol="0">
            <a:spAutoFit/>
          </a:bodyPr>
          <a:lstStyle/>
          <a:p>
            <a:pPr algn="ctr"/>
            <a:r>
              <a:rPr lang="en-IN" sz="3600" dirty="0" smtClean="0">
                <a:solidFill>
                  <a:schemeClr val="bg1"/>
                </a:solidFill>
                <a:effectLst>
                  <a:outerShdw blurRad="38100" dist="38100" dir="2700000" algn="tl">
                    <a:srgbClr val="000000">
                      <a:alpha val="43137"/>
                    </a:srgbClr>
                  </a:outerShdw>
                </a:effectLst>
              </a:rPr>
              <a:t>APPLY LEARNING</a:t>
            </a:r>
          </a:p>
        </p:txBody>
      </p:sp>
      <p:sp>
        <p:nvSpPr>
          <p:cNvPr id="5" name="AutoShape 4" descr="Apply What You Learn or Stop Learning! : TheStockBandit.n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158" y="3488745"/>
            <a:ext cx="3086101"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IN" dirty="0" smtClean="0"/>
              <a:t>CA. </a:t>
            </a:r>
            <a:r>
              <a:rPr lang="en-IN" dirty="0" err="1" smtClean="0"/>
              <a:t>Chintan</a:t>
            </a:r>
            <a:r>
              <a:rPr lang="en-IN" dirty="0" smtClean="0"/>
              <a:t> N. Patel</a:t>
            </a:r>
            <a:endParaRPr lang="en-IN" dirty="0"/>
          </a:p>
        </p:txBody>
      </p:sp>
    </p:spTree>
    <p:extLst>
      <p:ext uri="{BB962C8B-B14F-4D97-AF65-F5344CB8AC3E}">
        <p14:creationId xmlns:p14="http://schemas.microsoft.com/office/powerpoint/2010/main" val="1764831765"/>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4417744" y="1349049"/>
            <a:ext cx="2952750" cy="7778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N" sz="4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Thank You</a:t>
            </a:r>
          </a:p>
        </p:txBody>
      </p:sp>
      <p:sp>
        <p:nvSpPr>
          <p:cNvPr id="2" name="Footer Placeholder 1"/>
          <p:cNvSpPr>
            <a:spLocks noGrp="1"/>
          </p:cNvSpPr>
          <p:nvPr>
            <p:ph type="ftr" sz="quarter" idx="11"/>
          </p:nvPr>
        </p:nvSpPr>
        <p:spPr>
          <a:xfrm>
            <a:off x="6981239" y="5159405"/>
            <a:ext cx="3860800" cy="643119"/>
          </a:xfrm>
        </p:spPr>
        <p:txBody>
          <a:bodyPr/>
          <a:lstStyle/>
          <a:p>
            <a:pPr lvl="0" eaLnBrk="1" hangingPunct="1">
              <a:buClr>
                <a:srgbClr val="000000"/>
              </a:buClr>
              <a:buNone/>
            </a:pPr>
            <a:r>
              <a:rPr lang="en-IN" sz="1800" b="1" dirty="0" smtClean="0">
                <a:solidFill>
                  <a:schemeClr val="tx1"/>
                </a:solidFill>
                <a:latin typeface="Arial" panose="020B0604020202020204" pitchFamily="34" charset="0"/>
              </a:rPr>
              <a:t>CA. </a:t>
            </a:r>
            <a:r>
              <a:rPr lang="en-IN" sz="1800" b="1" dirty="0" err="1" smtClean="0">
                <a:solidFill>
                  <a:schemeClr val="tx1"/>
                </a:solidFill>
                <a:latin typeface="Arial" panose="020B0604020202020204" pitchFamily="34" charset="0"/>
              </a:rPr>
              <a:t>Chintan</a:t>
            </a:r>
            <a:r>
              <a:rPr lang="en-IN" sz="1800" b="1" dirty="0" smtClean="0">
                <a:solidFill>
                  <a:schemeClr val="tx1"/>
                </a:solidFill>
                <a:latin typeface="Arial" panose="020B0604020202020204" pitchFamily="34" charset="0"/>
              </a:rPr>
              <a:t> N. Patel</a:t>
            </a:r>
          </a:p>
          <a:p>
            <a:pPr lvl="0" eaLnBrk="1" hangingPunct="1">
              <a:buClr>
                <a:srgbClr val="000000"/>
              </a:buClr>
              <a:buNone/>
            </a:pPr>
            <a:r>
              <a:rPr lang="en-IN" sz="1400" dirty="0" smtClean="0"/>
              <a:t>chintan@bnpsca.com </a:t>
            </a:r>
            <a:endParaRPr lang="en-IN" sz="1400" dirty="0"/>
          </a:p>
          <a:p>
            <a:pPr lvl="0" eaLnBrk="1" hangingPunct="1">
              <a:buClr>
                <a:srgbClr val="000000"/>
              </a:buClr>
              <a:buNone/>
            </a:pPr>
            <a:r>
              <a:rPr lang="en-IN" sz="1400" dirty="0" smtClean="0"/>
              <a:t>90999 21163</a:t>
            </a:r>
            <a:endParaRPr lang="en-IN" sz="1400" dirty="0"/>
          </a:p>
        </p:txBody>
      </p:sp>
      <p:sp>
        <p:nvSpPr>
          <p:cNvPr id="3" name="TextBox 2"/>
          <p:cNvSpPr txBox="1"/>
          <p:nvPr/>
        </p:nvSpPr>
        <p:spPr>
          <a:xfrm>
            <a:off x="781397" y="5050078"/>
            <a:ext cx="4779818" cy="861774"/>
          </a:xfrm>
          <a:prstGeom prst="rect">
            <a:avLst/>
          </a:prstGeom>
          <a:noFill/>
        </p:spPr>
        <p:txBody>
          <a:bodyPr wrap="square" rtlCol="0">
            <a:spAutoFit/>
          </a:bodyPr>
          <a:lstStyle/>
          <a:p>
            <a:pPr algn="ctr"/>
            <a:r>
              <a:rPr lang="en-US" dirty="0" smtClean="0">
                <a:solidFill>
                  <a:schemeClr val="tx1"/>
                </a:solidFill>
              </a:rPr>
              <a:t>B N P S And Associates LLP</a:t>
            </a:r>
          </a:p>
          <a:p>
            <a:pPr algn="ctr"/>
            <a:r>
              <a:rPr lang="en-US" sz="1600" u="sng" dirty="0" smtClean="0">
                <a:solidFill>
                  <a:schemeClr val="accent5">
                    <a:lumMod val="40000"/>
                    <a:lumOff val="60000"/>
                  </a:schemeClr>
                </a:solidFill>
              </a:rPr>
              <a:t>www.bnpsca.com</a:t>
            </a:r>
            <a:endParaRPr lang="en-US" u="sng" dirty="0" smtClean="0">
              <a:solidFill>
                <a:schemeClr val="accent5">
                  <a:lumMod val="40000"/>
                  <a:lumOff val="60000"/>
                </a:schemeClr>
              </a:solidFill>
            </a:endParaRPr>
          </a:p>
          <a:p>
            <a:pPr algn="ctr"/>
            <a:r>
              <a:rPr lang="en-US" sz="1400" dirty="0" smtClean="0">
                <a:solidFill>
                  <a:schemeClr val="tx1"/>
                </a:solidFill>
              </a:rPr>
              <a:t>Ahmedabad | Bengaluru | </a:t>
            </a:r>
            <a:r>
              <a:rPr lang="en-US" sz="1400" dirty="0">
                <a:solidFill>
                  <a:schemeClr val="tx1"/>
                </a:solidFill>
              </a:rPr>
              <a:t>Rajkot </a:t>
            </a:r>
            <a:r>
              <a:rPr lang="en-US" sz="1400" dirty="0" smtClean="0">
                <a:solidFill>
                  <a:schemeClr val="tx1"/>
                </a:solidFill>
              </a:rPr>
              <a:t>|  </a:t>
            </a:r>
            <a:r>
              <a:rPr lang="en-US" sz="1400" dirty="0" err="1" smtClean="0">
                <a:solidFill>
                  <a:schemeClr val="tx1"/>
                </a:solidFill>
              </a:rPr>
              <a:t>Raichur</a:t>
            </a:r>
            <a:endParaRPr lang="en-US" sz="1400" dirty="0">
              <a:solidFill>
                <a:schemeClr val="tx1"/>
              </a:solidFill>
            </a:endParaRPr>
          </a:p>
        </p:txBody>
      </p:sp>
    </p:spTree>
    <p:extLst>
      <p:ext uri="{BB962C8B-B14F-4D97-AF65-F5344CB8AC3E}">
        <p14:creationId xmlns:p14="http://schemas.microsoft.com/office/powerpoint/2010/main" val="43435797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96900" y="2395538"/>
            <a:ext cx="10972800" cy="1143000"/>
          </a:xfrm>
        </p:spPr>
        <p:txBody>
          <a:bodyPr>
            <a:noAutofit/>
          </a:bodyPr>
          <a:lstStyle/>
          <a:p>
            <a:r>
              <a:rPr lang="en-IN" sz="5200" dirty="0" smtClean="0"/>
              <a:t>Non-Compliances relating to</a:t>
            </a:r>
            <a:br>
              <a:rPr lang="en-IN" sz="5200" dirty="0" smtClean="0"/>
            </a:br>
            <a:r>
              <a:rPr lang="en-IN" sz="5200" dirty="0" smtClean="0"/>
              <a:t>Accounting Standards</a:t>
            </a:r>
            <a:endParaRPr lang="en-IN" sz="5200" dirty="0"/>
          </a:p>
        </p:txBody>
      </p:sp>
      <p:sp>
        <p:nvSpPr>
          <p:cNvPr id="4" name="Footer Placeholder 3"/>
          <p:cNvSpPr>
            <a:spLocks noGrp="1"/>
          </p:cNvSpPr>
          <p:nvPr>
            <p:ph type="ftr" sz="quarter" idx="11"/>
          </p:nvPr>
        </p:nvSpPr>
        <p:spPr/>
        <p:txBody>
          <a:bodyPr/>
          <a:lstStyle/>
          <a:p>
            <a:r>
              <a:rPr lang="en-IN" smtClean="0"/>
              <a:t>CA. Chintan N. Patel</a:t>
            </a:r>
            <a:endParaRPr lang="en-IN"/>
          </a:p>
        </p:txBody>
      </p:sp>
    </p:spTree>
    <p:extLst>
      <p:ext uri="{BB962C8B-B14F-4D97-AF65-F5344CB8AC3E}">
        <p14:creationId xmlns:p14="http://schemas.microsoft.com/office/powerpoint/2010/main" val="3638909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355600" y="647701"/>
            <a:ext cx="11434496" cy="2730499"/>
          </a:xfrm>
          <a:solidFill>
            <a:schemeClr val="tx2">
              <a:lumMod val="20000"/>
              <a:lumOff val="80000"/>
            </a:schemeClr>
          </a:solidFill>
          <a:ln>
            <a:solidFill>
              <a:schemeClr val="accent1"/>
            </a:solidFill>
          </a:ln>
        </p:spPr>
        <p:txBody>
          <a:bodyPr>
            <a:noAutofit/>
          </a:bodyPr>
          <a:lstStyle/>
          <a:p>
            <a:pPr>
              <a:spcBef>
                <a:spcPts val="0"/>
              </a:spcBef>
              <a:spcAft>
                <a:spcPts val="600"/>
              </a:spcAft>
            </a:pPr>
            <a:r>
              <a:rPr lang="en-IN" b="1" i="1" u="sng" dirty="0" smtClean="0"/>
              <a:t>Case:</a:t>
            </a:r>
          </a:p>
          <a:p>
            <a:pPr>
              <a:spcBef>
                <a:spcPts val="600"/>
              </a:spcBef>
            </a:pPr>
            <a:r>
              <a:rPr lang="en-US" dirty="0">
                <a:solidFill>
                  <a:srgbClr val="000000"/>
                </a:solidFill>
              </a:rPr>
              <a:t>Certain companies omit to disclose significant accounting policies with regard to the following</a:t>
            </a:r>
            <a:r>
              <a:rPr lang="en-US" dirty="0" smtClean="0">
                <a:solidFill>
                  <a:srgbClr val="000000"/>
                </a:solidFill>
              </a:rPr>
              <a:t>:</a:t>
            </a:r>
            <a:endParaRPr lang="en-US" dirty="0"/>
          </a:p>
          <a:p>
            <a:pPr marL="285750" lvl="1">
              <a:spcBef>
                <a:spcPts val="0"/>
              </a:spcBef>
              <a:buClr>
                <a:srgbClr val="00B0F0"/>
              </a:buClr>
              <a:buSzPct val="100000"/>
              <a:buFont typeface="Arial" pitchFamily="34" charset="0"/>
              <a:buChar char="•"/>
            </a:pPr>
            <a:r>
              <a:rPr lang="en-US" sz="1800" dirty="0">
                <a:solidFill>
                  <a:srgbClr val="000000"/>
                </a:solidFill>
                <a:latin typeface="Calibri" panose="020F0502020204030204" pitchFamily="34" charset="0"/>
                <a:cs typeface="Calibri" panose="020F0502020204030204" pitchFamily="34" charset="0"/>
              </a:rPr>
              <a:t>Impairment of Assets</a:t>
            </a:r>
          </a:p>
          <a:p>
            <a:pPr marL="285750" lvl="1">
              <a:spcBef>
                <a:spcPts val="0"/>
              </a:spcBef>
              <a:buClr>
                <a:srgbClr val="00B0F0"/>
              </a:buClr>
              <a:buSzPct val="100000"/>
              <a:buFont typeface="Arial" pitchFamily="34" charset="0"/>
              <a:buChar char="•"/>
            </a:pPr>
            <a:r>
              <a:rPr lang="en-US" sz="1800" dirty="0">
                <a:solidFill>
                  <a:srgbClr val="000000"/>
                </a:solidFill>
                <a:latin typeface="Calibri" panose="020F0502020204030204" pitchFamily="34" charset="0"/>
                <a:cs typeface="Calibri" panose="020F0502020204030204" pitchFamily="34" charset="0"/>
              </a:rPr>
              <a:t>Provisions, Contingent liabilities and Contingent Assets</a:t>
            </a:r>
            <a:endParaRPr lang="en-US" sz="1800" dirty="0"/>
          </a:p>
          <a:p>
            <a:pPr marL="285750" lvl="1">
              <a:lnSpc>
                <a:spcPct val="100000"/>
              </a:lnSpc>
              <a:spcBef>
                <a:spcPts val="0"/>
              </a:spcBef>
              <a:buClr>
                <a:srgbClr val="00B0F0"/>
              </a:buClr>
              <a:buSzPct val="100000"/>
              <a:buFont typeface="Arial" pitchFamily="34" charset="0"/>
              <a:buChar char="•"/>
            </a:pPr>
            <a:r>
              <a:rPr lang="en-US" sz="1800" dirty="0" smtClean="0">
                <a:solidFill>
                  <a:srgbClr val="000000"/>
                </a:solidFill>
                <a:latin typeface="Calibri" panose="020F0502020204030204" pitchFamily="34" charset="0"/>
                <a:cs typeface="Calibri" panose="020F0502020204030204" pitchFamily="34" charset="0"/>
              </a:rPr>
              <a:t>Borrowing </a:t>
            </a:r>
            <a:r>
              <a:rPr lang="en-US" sz="1800" dirty="0">
                <a:solidFill>
                  <a:srgbClr val="000000"/>
                </a:solidFill>
                <a:latin typeface="Calibri" panose="020F0502020204030204" pitchFamily="34" charset="0"/>
                <a:cs typeface="Calibri" panose="020F0502020204030204" pitchFamily="34" charset="0"/>
              </a:rPr>
              <a:t>Costs </a:t>
            </a:r>
          </a:p>
          <a:p>
            <a:pPr marL="285750" lvl="1">
              <a:lnSpc>
                <a:spcPct val="100000"/>
              </a:lnSpc>
              <a:spcBef>
                <a:spcPts val="0"/>
              </a:spcBef>
              <a:buClr>
                <a:srgbClr val="00B0F0"/>
              </a:buClr>
              <a:buSzPct val="100000"/>
              <a:buFont typeface="Arial" pitchFamily="34" charset="0"/>
              <a:buChar char="•"/>
            </a:pPr>
            <a:r>
              <a:rPr lang="en-US" sz="1800" dirty="0">
                <a:solidFill>
                  <a:srgbClr val="000000"/>
                </a:solidFill>
                <a:latin typeface="Calibri" panose="020F0502020204030204" pitchFamily="34" charset="0"/>
                <a:cs typeface="Calibri" panose="020F0502020204030204" pitchFamily="34" charset="0"/>
              </a:rPr>
              <a:t>Valuation of Inventories</a:t>
            </a:r>
          </a:p>
          <a:p>
            <a:pPr marL="285750" lvl="1">
              <a:lnSpc>
                <a:spcPct val="100000"/>
              </a:lnSpc>
              <a:spcBef>
                <a:spcPts val="0"/>
              </a:spcBef>
              <a:buClr>
                <a:srgbClr val="00B0F0"/>
              </a:buClr>
              <a:buSzPct val="100000"/>
              <a:buFont typeface="Arial" pitchFamily="34" charset="0"/>
              <a:buChar char="•"/>
            </a:pPr>
            <a:r>
              <a:rPr lang="en-US" sz="1800" dirty="0">
                <a:solidFill>
                  <a:srgbClr val="000000"/>
                </a:solidFill>
                <a:latin typeface="Calibri" panose="020F0502020204030204" pitchFamily="34" charset="0"/>
                <a:cs typeface="Calibri" panose="020F0502020204030204" pitchFamily="34" charset="0"/>
              </a:rPr>
              <a:t>Accounting for Investments</a:t>
            </a:r>
          </a:p>
          <a:p>
            <a:pPr marL="285750" lvl="1">
              <a:lnSpc>
                <a:spcPct val="100000"/>
              </a:lnSpc>
              <a:spcBef>
                <a:spcPts val="0"/>
              </a:spcBef>
              <a:buClr>
                <a:srgbClr val="00B0F0"/>
              </a:buClr>
              <a:buSzPct val="100000"/>
              <a:buFont typeface="Arial" pitchFamily="34" charset="0"/>
              <a:buChar char="•"/>
            </a:pPr>
            <a:r>
              <a:rPr lang="en-US" sz="1800" dirty="0">
                <a:solidFill>
                  <a:srgbClr val="000000"/>
                </a:solidFill>
                <a:latin typeface="Calibri" panose="020F0502020204030204" pitchFamily="34" charset="0"/>
                <a:cs typeface="Calibri" panose="020F0502020204030204" pitchFamily="34" charset="0"/>
              </a:rPr>
              <a:t>Employee Benefits</a:t>
            </a:r>
          </a:p>
          <a:p>
            <a:pPr marL="285750" lvl="1">
              <a:lnSpc>
                <a:spcPct val="100000"/>
              </a:lnSpc>
              <a:spcBef>
                <a:spcPts val="0"/>
              </a:spcBef>
              <a:buClr>
                <a:srgbClr val="00B0F0"/>
              </a:buClr>
              <a:buSzPct val="100000"/>
              <a:buFont typeface="Arial" pitchFamily="34" charset="0"/>
              <a:buChar char="•"/>
            </a:pPr>
            <a:r>
              <a:rPr lang="en-US" sz="1800" dirty="0">
                <a:solidFill>
                  <a:srgbClr val="000000"/>
                </a:solidFill>
                <a:latin typeface="Calibri" panose="020F0502020204030204" pitchFamily="34" charset="0"/>
                <a:cs typeface="Calibri" panose="020F0502020204030204" pitchFamily="34" charset="0"/>
              </a:rPr>
              <a:t>Accounting for taxes on income</a:t>
            </a:r>
          </a:p>
          <a:p>
            <a:pPr>
              <a:spcBef>
                <a:spcPts val="0"/>
              </a:spcBef>
              <a:spcAft>
                <a:spcPts val="600"/>
              </a:spcAft>
            </a:pPr>
            <a:endParaRPr lang="en-IN" dirty="0" smtClean="0"/>
          </a:p>
        </p:txBody>
      </p:sp>
      <p:sp>
        <p:nvSpPr>
          <p:cNvPr id="4" name="Content Placeholder 2"/>
          <p:cNvSpPr txBox="1">
            <a:spLocks/>
          </p:cNvSpPr>
          <p:nvPr/>
        </p:nvSpPr>
        <p:spPr>
          <a:xfrm>
            <a:off x="351104" y="3473451"/>
            <a:ext cx="11434496" cy="628650"/>
          </a:xfrm>
          <a:prstGeom prst="rect">
            <a:avLst/>
          </a:prstGeom>
          <a:solidFill>
            <a:schemeClr val="accent6">
              <a:lumMod val="20000"/>
              <a:lumOff val="80000"/>
            </a:schemeClr>
          </a:solidFill>
          <a:ln>
            <a:solidFill>
              <a:schemeClr val="accent1"/>
            </a:solidFill>
          </a:ln>
        </p:spPr>
        <p:txBody>
          <a:bodyPr vert="horz" lIns="91440" tIns="0" rIns="91440" bIns="45720" rtlCol="0">
            <a:noAutofit/>
          </a:bodyPr>
          <a:lstStyle>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Principle:</a:t>
            </a:r>
          </a:p>
          <a:p>
            <a:r>
              <a:rPr lang="en-US" b="0" i="0" u="none" dirty="0" smtClean="0"/>
              <a:t>Paragraphs 24 </a:t>
            </a:r>
            <a:r>
              <a:rPr lang="en-US" b="0" i="0" u="none" dirty="0"/>
              <a:t>of AS </a:t>
            </a:r>
            <a:r>
              <a:rPr lang="en-US" b="0" i="0" u="none" dirty="0" smtClean="0"/>
              <a:t>1</a:t>
            </a:r>
            <a:endParaRPr lang="en-IN" dirty="0"/>
          </a:p>
        </p:txBody>
      </p:sp>
      <p:sp>
        <p:nvSpPr>
          <p:cNvPr id="7" name="Rectangle 6"/>
          <p:cNvSpPr/>
          <p:nvPr/>
        </p:nvSpPr>
        <p:spPr>
          <a:xfrm>
            <a:off x="-1" y="0"/>
            <a:ext cx="4671753" cy="4572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solidFill>
                  <a:srgbClr val="7030A0"/>
                </a:solidFill>
              </a:rPr>
              <a:t>AS – 1 Disclosure of Accounting Policies</a:t>
            </a:r>
            <a:endParaRPr lang="en-IN" sz="1800" dirty="0">
              <a:solidFill>
                <a:srgbClr val="7030A0"/>
              </a:solidFill>
            </a:endParaRPr>
          </a:p>
        </p:txBody>
      </p:sp>
      <p:sp>
        <p:nvSpPr>
          <p:cNvPr id="6" name="Footer Placeholder 5"/>
          <p:cNvSpPr>
            <a:spLocks noGrp="1"/>
          </p:cNvSpPr>
          <p:nvPr>
            <p:ph type="ftr" sz="quarter" idx="11"/>
          </p:nvPr>
        </p:nvSpPr>
        <p:spPr/>
        <p:txBody>
          <a:bodyPr/>
          <a:lstStyle/>
          <a:p>
            <a:r>
              <a:rPr lang="en-IN" dirty="0" smtClean="0"/>
              <a:t>CA. </a:t>
            </a:r>
            <a:r>
              <a:rPr lang="en-IN" dirty="0" err="1" smtClean="0"/>
              <a:t>Chintan</a:t>
            </a:r>
            <a:r>
              <a:rPr lang="en-IN" dirty="0" smtClean="0"/>
              <a:t> N. Patel</a:t>
            </a:r>
            <a:endParaRPr lang="en-IN" dirty="0"/>
          </a:p>
        </p:txBody>
      </p:sp>
      <p:sp>
        <p:nvSpPr>
          <p:cNvPr id="8" name="Content Placeholder 2"/>
          <p:cNvSpPr txBox="1">
            <a:spLocks/>
          </p:cNvSpPr>
          <p:nvPr/>
        </p:nvSpPr>
        <p:spPr>
          <a:xfrm>
            <a:off x="355600" y="4216400"/>
            <a:ext cx="11434496" cy="2108200"/>
          </a:xfrm>
          <a:prstGeom prst="rect">
            <a:avLst/>
          </a:prstGeom>
          <a:solidFill>
            <a:schemeClr val="accent3">
              <a:lumMod val="20000"/>
              <a:lumOff val="80000"/>
            </a:schemeClr>
          </a:solidFill>
          <a:ln>
            <a:solidFill>
              <a:schemeClr val="accent1"/>
            </a:solidFill>
          </a:ln>
        </p:spPr>
        <p:txBody>
          <a:bodyPr vert="horz" lIns="91440" tIns="0" rIns="91440" bIns="45720" rtlCol="0">
            <a:noAutofit/>
          </a:bodyPr>
          <a:lstStyle>
            <a:defPPr marR="0" lvl="0" algn="l" rtl="0">
              <a:lnSpc>
                <a:spcPct val="100000"/>
              </a:lnSpc>
              <a:spcBef>
                <a:spcPts val="0"/>
              </a:spcBef>
              <a:spcAft>
                <a:spcPts val="0"/>
              </a:spcAft>
            </a:defPPr>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Observation</a:t>
            </a:r>
            <a:r>
              <a:rPr lang="en-IN" dirty="0" smtClean="0"/>
              <a:t>:</a:t>
            </a:r>
          </a:p>
          <a:p>
            <a:r>
              <a:rPr lang="en-US" b="0" i="0" u="none" dirty="0">
                <a:solidFill>
                  <a:srgbClr val="000000"/>
                </a:solidFill>
              </a:rPr>
              <a:t>It was observed that company in general, may have borrowed funds, inventories, investments, employees, taxes on income and assets which may be subject to impairment. Further, there is always a need to carry certain provisions for meeting the contingent liabilities. As per Paragraph 24 of AS 1, </a:t>
            </a:r>
            <a:r>
              <a:rPr lang="en-US" i="0" dirty="0">
                <a:solidFill>
                  <a:srgbClr val="000000"/>
                </a:solidFill>
              </a:rPr>
              <a:t>all significant accounting policies</a:t>
            </a:r>
            <a:r>
              <a:rPr lang="en-US" b="0" i="0" u="none" dirty="0">
                <a:solidFill>
                  <a:srgbClr val="000000"/>
                </a:solidFill>
              </a:rPr>
              <a:t> adopted in the preparation and presentation of financial statements </a:t>
            </a:r>
            <a:r>
              <a:rPr lang="en-US" dirty="0">
                <a:solidFill>
                  <a:srgbClr val="000000"/>
                </a:solidFill>
              </a:rPr>
              <a:t>should be disclosed</a:t>
            </a:r>
            <a:r>
              <a:rPr lang="en-US" b="0" i="0" u="none" dirty="0">
                <a:solidFill>
                  <a:srgbClr val="000000"/>
                </a:solidFill>
              </a:rPr>
              <a:t>. Accordingly, subject to circumstances, a company is expected to disclose the accounting policies as adopted by it with regard to each of them.</a:t>
            </a:r>
            <a:endParaRPr lang="en-US" b="0" i="0" u="none" dirty="0" smtClean="0"/>
          </a:p>
          <a:p>
            <a:endParaRPr lang="en-IN" b="0" i="0" u="none" dirty="0"/>
          </a:p>
          <a:p>
            <a:endParaRPr lang="en-IN" b="0" i="0" dirty="0"/>
          </a:p>
        </p:txBody>
      </p:sp>
    </p:spTree>
    <p:extLst>
      <p:ext uri="{BB962C8B-B14F-4D97-AF65-F5344CB8AC3E}">
        <p14:creationId xmlns:p14="http://schemas.microsoft.com/office/powerpoint/2010/main" val="39431440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355600" y="647701"/>
            <a:ext cx="11434496" cy="3936999"/>
          </a:xfrm>
          <a:solidFill>
            <a:schemeClr val="tx2">
              <a:lumMod val="20000"/>
              <a:lumOff val="80000"/>
            </a:schemeClr>
          </a:solidFill>
          <a:ln>
            <a:solidFill>
              <a:schemeClr val="accent1"/>
            </a:solidFill>
          </a:ln>
        </p:spPr>
        <p:txBody>
          <a:bodyPr>
            <a:noAutofit/>
          </a:bodyPr>
          <a:lstStyle/>
          <a:p>
            <a:pPr>
              <a:spcBef>
                <a:spcPts val="0"/>
              </a:spcBef>
              <a:spcAft>
                <a:spcPts val="600"/>
              </a:spcAft>
            </a:pPr>
            <a:r>
              <a:rPr lang="en-IN" b="1" i="1" u="sng" dirty="0" smtClean="0"/>
              <a:t>Case: </a:t>
            </a:r>
            <a:r>
              <a:rPr lang="en-US" b="1" dirty="0" smtClean="0"/>
              <a:t>Incorrect disclosure of valuation of Inventories:</a:t>
            </a:r>
          </a:p>
          <a:p>
            <a:pPr>
              <a:spcBef>
                <a:spcPts val="0"/>
              </a:spcBef>
              <a:spcAft>
                <a:spcPts val="600"/>
              </a:spcAft>
            </a:pPr>
            <a:endParaRPr lang="en-US" dirty="0" smtClean="0"/>
          </a:p>
          <a:p>
            <a:pPr>
              <a:spcBef>
                <a:spcPts val="0"/>
              </a:spcBef>
              <a:spcAft>
                <a:spcPts val="600"/>
              </a:spcAft>
            </a:pPr>
            <a:r>
              <a:rPr lang="en-US" dirty="0" smtClean="0"/>
              <a:t>The </a:t>
            </a:r>
            <a:r>
              <a:rPr lang="en-US" dirty="0"/>
              <a:t>accounting policies regarding valuation of inventories as disclosed in the Annual Report of several companies are listed below:</a:t>
            </a:r>
          </a:p>
          <a:p>
            <a:pPr>
              <a:spcBef>
                <a:spcPts val="0"/>
              </a:spcBef>
              <a:spcAft>
                <a:spcPts val="600"/>
              </a:spcAft>
            </a:pPr>
            <a:r>
              <a:rPr lang="en-US" dirty="0"/>
              <a:t>•Stocks of Cards are valued at Cost and on FIFO basis and include all applicable overheads in bringing the inventories to their present location and condition. Work in progress is valued at Cost.</a:t>
            </a:r>
          </a:p>
          <a:p>
            <a:pPr>
              <a:spcBef>
                <a:spcPts val="0"/>
              </a:spcBef>
              <a:spcAft>
                <a:spcPts val="600"/>
              </a:spcAft>
            </a:pPr>
            <a:r>
              <a:rPr lang="en-US" dirty="0"/>
              <a:t>•Work -in -Progress is valued at direct raw material cost and appropriate cost of completed process.</a:t>
            </a:r>
          </a:p>
          <a:p>
            <a:pPr>
              <a:spcBef>
                <a:spcPts val="0"/>
              </a:spcBef>
              <a:spcAft>
                <a:spcPts val="600"/>
              </a:spcAft>
            </a:pPr>
            <a:r>
              <a:rPr lang="en-US" dirty="0"/>
              <a:t>•Raw materials are valued at average cost. Raw materials at bonded warehouse stores, spares, consumables, packing material, coal &amp; fuel are valued at cost.</a:t>
            </a:r>
          </a:p>
          <a:p>
            <a:pPr>
              <a:spcBef>
                <a:spcPts val="0"/>
              </a:spcBef>
              <a:spcAft>
                <a:spcPts val="600"/>
              </a:spcAft>
            </a:pPr>
            <a:r>
              <a:rPr lang="en-US" dirty="0"/>
              <a:t>•Work in Process is valued at raw material cost.</a:t>
            </a:r>
          </a:p>
          <a:p>
            <a:pPr>
              <a:spcBef>
                <a:spcPts val="0"/>
              </a:spcBef>
              <a:spcAft>
                <a:spcPts val="600"/>
              </a:spcAft>
            </a:pPr>
            <a:r>
              <a:rPr lang="en-US" dirty="0"/>
              <a:t>•Cost of finished goods and work in progress are determined on estimated cost basis.</a:t>
            </a:r>
          </a:p>
          <a:p>
            <a:pPr>
              <a:spcBef>
                <a:spcPts val="0"/>
              </a:spcBef>
              <a:spcAft>
                <a:spcPts val="600"/>
              </a:spcAft>
            </a:pPr>
            <a:r>
              <a:rPr lang="en-US" dirty="0"/>
              <a:t>•Cost is determined by using the first in first out formula. Cost comprises all.</a:t>
            </a:r>
          </a:p>
          <a:p>
            <a:pPr>
              <a:spcBef>
                <a:spcPts val="0"/>
              </a:spcBef>
              <a:spcAft>
                <a:spcPts val="600"/>
              </a:spcAft>
            </a:pPr>
            <a:endParaRPr lang="en-IN" dirty="0" smtClean="0"/>
          </a:p>
        </p:txBody>
      </p:sp>
      <p:sp>
        <p:nvSpPr>
          <p:cNvPr id="4" name="Content Placeholder 2"/>
          <p:cNvSpPr txBox="1">
            <a:spLocks/>
          </p:cNvSpPr>
          <p:nvPr/>
        </p:nvSpPr>
        <p:spPr>
          <a:xfrm>
            <a:off x="351104" y="4654551"/>
            <a:ext cx="11434496" cy="628650"/>
          </a:xfrm>
          <a:prstGeom prst="rect">
            <a:avLst/>
          </a:prstGeom>
          <a:solidFill>
            <a:schemeClr val="accent6">
              <a:lumMod val="20000"/>
              <a:lumOff val="80000"/>
            </a:schemeClr>
          </a:solidFill>
          <a:ln>
            <a:solidFill>
              <a:schemeClr val="accent1"/>
            </a:solidFill>
          </a:ln>
        </p:spPr>
        <p:txBody>
          <a:bodyPr vert="horz" lIns="91440" tIns="0" rIns="91440" bIns="45720" rtlCol="0">
            <a:noAutofit/>
          </a:bodyPr>
          <a:lstStyle>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Principle:</a:t>
            </a:r>
          </a:p>
          <a:p>
            <a:r>
              <a:rPr lang="en-US" b="0" i="0" u="none" dirty="0" smtClean="0"/>
              <a:t>Paragraphs </a:t>
            </a:r>
            <a:r>
              <a:rPr lang="en-US" b="0" i="0" u="none" dirty="0"/>
              <a:t>3.2, 5 and 6 of AS 2</a:t>
            </a:r>
            <a:endParaRPr lang="en-IN" dirty="0"/>
          </a:p>
        </p:txBody>
      </p:sp>
      <p:sp>
        <p:nvSpPr>
          <p:cNvPr id="7" name="Rectangle 6"/>
          <p:cNvSpPr/>
          <p:nvPr/>
        </p:nvSpPr>
        <p:spPr>
          <a:xfrm>
            <a:off x="0" y="0"/>
            <a:ext cx="2057400" cy="4572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solidFill>
                  <a:srgbClr val="7030A0"/>
                </a:solidFill>
              </a:rPr>
              <a:t>AS – 2 Inventories</a:t>
            </a:r>
            <a:endParaRPr lang="en-IN" sz="1800" dirty="0">
              <a:solidFill>
                <a:srgbClr val="7030A0"/>
              </a:solidFill>
            </a:endParaRPr>
          </a:p>
        </p:txBody>
      </p:sp>
      <p:sp>
        <p:nvSpPr>
          <p:cNvPr id="6" name="Footer Placeholder 5"/>
          <p:cNvSpPr>
            <a:spLocks noGrp="1"/>
          </p:cNvSpPr>
          <p:nvPr>
            <p:ph type="ftr" sz="quarter" idx="11"/>
          </p:nvPr>
        </p:nvSpPr>
        <p:spPr/>
        <p:txBody>
          <a:bodyPr/>
          <a:lstStyle/>
          <a:p>
            <a:r>
              <a:rPr lang="en-IN" dirty="0" smtClean="0"/>
              <a:t>CA. </a:t>
            </a:r>
            <a:r>
              <a:rPr lang="en-IN" dirty="0" err="1" smtClean="0"/>
              <a:t>Chintan</a:t>
            </a:r>
            <a:r>
              <a:rPr lang="en-IN" dirty="0" smtClean="0"/>
              <a:t> N. Patel</a:t>
            </a:r>
            <a:endParaRPr lang="en-IN" dirty="0"/>
          </a:p>
        </p:txBody>
      </p:sp>
      <p:sp>
        <p:nvSpPr>
          <p:cNvPr id="8" name="Content Placeholder 2"/>
          <p:cNvSpPr txBox="1">
            <a:spLocks/>
          </p:cNvSpPr>
          <p:nvPr/>
        </p:nvSpPr>
        <p:spPr>
          <a:xfrm>
            <a:off x="355600" y="5359400"/>
            <a:ext cx="11434496" cy="1003300"/>
          </a:xfrm>
          <a:prstGeom prst="rect">
            <a:avLst/>
          </a:prstGeom>
          <a:solidFill>
            <a:schemeClr val="accent3">
              <a:lumMod val="20000"/>
              <a:lumOff val="80000"/>
            </a:schemeClr>
          </a:solidFill>
          <a:ln>
            <a:solidFill>
              <a:schemeClr val="accent1"/>
            </a:solidFill>
          </a:ln>
        </p:spPr>
        <p:txBody>
          <a:bodyPr vert="horz" lIns="91440" tIns="0" rIns="91440" bIns="45720" rtlCol="0">
            <a:noAutofit/>
          </a:bodyPr>
          <a:lstStyle>
            <a:defPPr marR="0" lvl="0" algn="l" rtl="0">
              <a:lnSpc>
                <a:spcPct val="100000"/>
              </a:lnSpc>
              <a:spcBef>
                <a:spcPts val="0"/>
              </a:spcBef>
              <a:spcAft>
                <a:spcPts val="0"/>
              </a:spcAft>
            </a:defPPr>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Observation</a:t>
            </a:r>
            <a:r>
              <a:rPr lang="en-IN" dirty="0" smtClean="0"/>
              <a:t>:</a:t>
            </a:r>
          </a:p>
          <a:p>
            <a:r>
              <a:rPr lang="en-US" b="0" i="0" u="none" dirty="0" smtClean="0"/>
              <a:t>Inventories to be measured at lower for cost and net </a:t>
            </a:r>
            <a:r>
              <a:rPr lang="en-US" b="0" i="0" u="none" dirty="0" err="1" smtClean="0"/>
              <a:t>realisable</a:t>
            </a:r>
            <a:r>
              <a:rPr lang="en-US" b="0" i="0" u="none" dirty="0" smtClean="0"/>
              <a:t> value. Cost of inventories should comprise cost purchase, cost of conversion and other costs.</a:t>
            </a:r>
          </a:p>
          <a:p>
            <a:endParaRPr lang="en-IN" b="0" i="0" u="none" dirty="0"/>
          </a:p>
          <a:p>
            <a:endParaRPr lang="en-IN" b="0" i="0" dirty="0"/>
          </a:p>
        </p:txBody>
      </p:sp>
    </p:spTree>
    <p:extLst>
      <p:ext uri="{BB962C8B-B14F-4D97-AF65-F5344CB8AC3E}">
        <p14:creationId xmlns:p14="http://schemas.microsoft.com/office/powerpoint/2010/main" val="1376088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55600" y="812801"/>
            <a:ext cx="11434496" cy="2565399"/>
          </a:xfrm>
          <a:solidFill>
            <a:schemeClr val="tx2">
              <a:lumMod val="20000"/>
              <a:lumOff val="80000"/>
            </a:schemeClr>
          </a:solidFill>
          <a:ln>
            <a:solidFill>
              <a:schemeClr val="accent1"/>
            </a:solidFill>
          </a:ln>
        </p:spPr>
        <p:txBody>
          <a:bodyPr>
            <a:noAutofit/>
          </a:bodyPr>
          <a:lstStyle/>
          <a:p>
            <a:pPr>
              <a:lnSpc>
                <a:spcPct val="120000"/>
              </a:lnSpc>
              <a:spcBef>
                <a:spcPts val="0"/>
              </a:spcBef>
            </a:pPr>
            <a:r>
              <a:rPr lang="en-IN" b="1" i="1" u="sng" dirty="0" smtClean="0"/>
              <a:t>Case: </a:t>
            </a:r>
            <a:r>
              <a:rPr lang="en-US" b="1" dirty="0" smtClean="0"/>
              <a:t>Incorrect </a:t>
            </a:r>
            <a:r>
              <a:rPr lang="en-US" b="1" dirty="0"/>
              <a:t>disclosure of cost formula of </a:t>
            </a:r>
            <a:r>
              <a:rPr lang="en-US" b="1" dirty="0" smtClean="0"/>
              <a:t>Inventories:</a:t>
            </a:r>
          </a:p>
          <a:p>
            <a:pPr>
              <a:spcBef>
                <a:spcPts val="0"/>
              </a:spcBef>
            </a:pPr>
            <a:endParaRPr lang="en-US" dirty="0" smtClean="0"/>
          </a:p>
          <a:p>
            <a:pPr>
              <a:spcBef>
                <a:spcPts val="0"/>
              </a:spcBef>
            </a:pPr>
            <a:r>
              <a:rPr lang="en-US" dirty="0" smtClean="0"/>
              <a:t>From </a:t>
            </a:r>
            <a:r>
              <a:rPr lang="en-US" dirty="0"/>
              <a:t>the Annual Reports of some companies following accounting policies have been noted:</a:t>
            </a:r>
          </a:p>
          <a:p>
            <a:pPr>
              <a:spcBef>
                <a:spcPts val="0"/>
              </a:spcBef>
            </a:pPr>
            <a:endParaRPr lang="en-US" dirty="0"/>
          </a:p>
          <a:p>
            <a:pPr>
              <a:spcBef>
                <a:spcPts val="0"/>
              </a:spcBef>
            </a:pPr>
            <a:r>
              <a:rPr lang="en-US" dirty="0"/>
              <a:t>•Inventories are stated at lower of cost and net </a:t>
            </a:r>
            <a:r>
              <a:rPr lang="en-US" dirty="0" err="1"/>
              <a:t>realisable</a:t>
            </a:r>
            <a:r>
              <a:rPr lang="en-US" dirty="0"/>
              <a:t> value. Cost is determined on weighted average/ first-in first-out (FIFO) basis, as considered appropriate by the Company.</a:t>
            </a:r>
          </a:p>
          <a:p>
            <a:pPr>
              <a:spcBef>
                <a:spcPts val="0"/>
              </a:spcBef>
            </a:pPr>
            <a:endParaRPr lang="en-US" dirty="0"/>
          </a:p>
          <a:p>
            <a:pPr>
              <a:spcBef>
                <a:spcPts val="0"/>
              </a:spcBef>
            </a:pPr>
            <a:r>
              <a:rPr lang="en-US" dirty="0"/>
              <a:t>•Cost of inventories is computed on weighted average / FIFO basis.</a:t>
            </a:r>
          </a:p>
          <a:p>
            <a:pPr>
              <a:lnSpc>
                <a:spcPct val="120000"/>
              </a:lnSpc>
              <a:spcBef>
                <a:spcPts val="0"/>
              </a:spcBef>
            </a:pPr>
            <a:endParaRPr lang="en-IN" dirty="0" smtClean="0"/>
          </a:p>
        </p:txBody>
      </p:sp>
      <p:sp>
        <p:nvSpPr>
          <p:cNvPr id="4" name="Content Placeholder 2"/>
          <p:cNvSpPr txBox="1">
            <a:spLocks/>
          </p:cNvSpPr>
          <p:nvPr/>
        </p:nvSpPr>
        <p:spPr>
          <a:xfrm>
            <a:off x="355600" y="3517901"/>
            <a:ext cx="11434496" cy="723899"/>
          </a:xfrm>
          <a:prstGeom prst="rect">
            <a:avLst/>
          </a:prstGeom>
          <a:solidFill>
            <a:schemeClr val="accent6">
              <a:lumMod val="20000"/>
              <a:lumOff val="80000"/>
            </a:schemeClr>
          </a:solidFill>
          <a:ln>
            <a:solidFill>
              <a:schemeClr val="accent1"/>
            </a:solidFill>
          </a:ln>
        </p:spPr>
        <p:txBody>
          <a:bodyPr vert="horz" lIns="91440" tIns="0" rIns="91440" bIns="45720" rtlCol="0">
            <a:noAutofit/>
          </a:bodyPr>
          <a:lstStyle>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Principle:</a:t>
            </a:r>
          </a:p>
          <a:p>
            <a:r>
              <a:rPr lang="en-US" b="0" i="0" u="none" dirty="0"/>
              <a:t>Paragraph 16 and 26 of AS 2</a:t>
            </a:r>
            <a:endParaRPr lang="en-IN" dirty="0"/>
          </a:p>
        </p:txBody>
      </p:sp>
      <p:sp>
        <p:nvSpPr>
          <p:cNvPr id="5" name="Content Placeholder 2"/>
          <p:cNvSpPr txBox="1">
            <a:spLocks/>
          </p:cNvSpPr>
          <p:nvPr/>
        </p:nvSpPr>
        <p:spPr>
          <a:xfrm>
            <a:off x="355600" y="4406900"/>
            <a:ext cx="11434496" cy="1879600"/>
          </a:xfrm>
          <a:prstGeom prst="rect">
            <a:avLst/>
          </a:prstGeom>
          <a:solidFill>
            <a:schemeClr val="accent3">
              <a:lumMod val="20000"/>
              <a:lumOff val="80000"/>
            </a:schemeClr>
          </a:solidFill>
          <a:ln>
            <a:solidFill>
              <a:schemeClr val="accent1"/>
            </a:solidFill>
          </a:ln>
        </p:spPr>
        <p:txBody>
          <a:bodyPr vert="horz" lIns="91440" tIns="0" rIns="91440" bIns="45720" rtlCol="0">
            <a:noAutofit/>
          </a:bodyPr>
          <a:lstStyle>
            <a:defPPr marR="0" lvl="0" algn="l" rtl="0">
              <a:lnSpc>
                <a:spcPct val="100000"/>
              </a:lnSpc>
              <a:spcBef>
                <a:spcPts val="0"/>
              </a:spcBef>
              <a:spcAft>
                <a:spcPts val="0"/>
              </a:spcAft>
            </a:defPPr>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Observation</a:t>
            </a:r>
            <a:r>
              <a:rPr lang="en-IN" dirty="0" smtClean="0"/>
              <a:t>:</a:t>
            </a:r>
          </a:p>
          <a:p>
            <a:r>
              <a:rPr lang="en-US" u="none" dirty="0" smtClean="0"/>
              <a:t>26. The financial statements should disclose (a) the </a:t>
            </a:r>
            <a:r>
              <a:rPr lang="en-US" u="none" dirty="0"/>
              <a:t>accounting policies adopted in measuring inventories</a:t>
            </a:r>
            <a:r>
              <a:rPr lang="en-US" u="none" dirty="0" smtClean="0"/>
              <a:t>, including </a:t>
            </a:r>
            <a:r>
              <a:rPr lang="en-US" u="none" dirty="0"/>
              <a:t>the cost formula used</a:t>
            </a:r>
            <a:endParaRPr lang="en-US" u="none" dirty="0" smtClean="0"/>
          </a:p>
          <a:p>
            <a:r>
              <a:rPr lang="en-US" b="0" i="0" u="none" dirty="0" smtClean="0"/>
              <a:t>It </a:t>
            </a:r>
            <a:r>
              <a:rPr lang="en-US" b="0" i="0" u="none" dirty="0"/>
              <a:t>was viewed that although cost formula has been given in these cases, however, it would be more appropriate to </a:t>
            </a:r>
            <a:r>
              <a:rPr lang="en-US" u="none" dirty="0"/>
              <a:t>disclose which cost formula has been used </a:t>
            </a:r>
            <a:r>
              <a:rPr lang="en-US" dirty="0"/>
              <a:t>for which class</a:t>
            </a:r>
            <a:r>
              <a:rPr lang="en-US" u="none" dirty="0"/>
              <a:t> of inventories</a:t>
            </a:r>
            <a:r>
              <a:rPr lang="en-US" b="0" i="0" u="none" dirty="0"/>
              <a:t>.</a:t>
            </a:r>
          </a:p>
          <a:p>
            <a:endParaRPr lang="en-IN" dirty="0"/>
          </a:p>
        </p:txBody>
      </p:sp>
      <p:sp>
        <p:nvSpPr>
          <p:cNvPr id="6" name="Rectangle 5"/>
          <p:cNvSpPr/>
          <p:nvPr/>
        </p:nvSpPr>
        <p:spPr>
          <a:xfrm>
            <a:off x="0" y="0"/>
            <a:ext cx="2057400" cy="4572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solidFill>
                  <a:srgbClr val="7030A0"/>
                </a:solidFill>
              </a:rPr>
              <a:t>AS – 2 Inventories</a:t>
            </a:r>
            <a:endParaRPr lang="en-IN" sz="1800" dirty="0">
              <a:solidFill>
                <a:srgbClr val="7030A0"/>
              </a:solidFill>
            </a:endParaRPr>
          </a:p>
        </p:txBody>
      </p:sp>
      <p:sp>
        <p:nvSpPr>
          <p:cNvPr id="7" name="Footer Placeholder 6"/>
          <p:cNvSpPr>
            <a:spLocks noGrp="1"/>
          </p:cNvSpPr>
          <p:nvPr>
            <p:ph type="ftr" sz="quarter" idx="11"/>
          </p:nvPr>
        </p:nvSpPr>
        <p:spPr/>
        <p:txBody>
          <a:bodyPr/>
          <a:lstStyle/>
          <a:p>
            <a:r>
              <a:rPr lang="en-IN" smtClean="0"/>
              <a:t>CA. Chintan N. Patel</a:t>
            </a:r>
            <a:endParaRPr lang="en-IN"/>
          </a:p>
        </p:txBody>
      </p:sp>
    </p:spTree>
    <p:extLst>
      <p:ext uri="{BB962C8B-B14F-4D97-AF65-F5344CB8AC3E}">
        <p14:creationId xmlns:p14="http://schemas.microsoft.com/office/powerpoint/2010/main" val="20668318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355600" y="596900"/>
            <a:ext cx="11434496" cy="1689101"/>
          </a:xfrm>
          <a:solidFill>
            <a:schemeClr val="tx2">
              <a:lumMod val="20000"/>
              <a:lumOff val="80000"/>
            </a:schemeClr>
          </a:solidFill>
          <a:ln>
            <a:solidFill>
              <a:schemeClr val="accent1"/>
            </a:solidFill>
          </a:ln>
        </p:spPr>
        <p:txBody>
          <a:bodyPr>
            <a:noAutofit/>
          </a:bodyPr>
          <a:lstStyle/>
          <a:p>
            <a:pPr>
              <a:spcBef>
                <a:spcPts val="0"/>
              </a:spcBef>
            </a:pPr>
            <a:r>
              <a:rPr lang="en-IN" b="1" i="1" u="sng" dirty="0" smtClean="0"/>
              <a:t>Case:</a:t>
            </a:r>
          </a:p>
          <a:p>
            <a:pPr>
              <a:spcBef>
                <a:spcPts val="0"/>
              </a:spcBef>
            </a:pPr>
            <a:r>
              <a:rPr lang="en-US" dirty="0"/>
              <a:t>The accounting policy of revenue recognition as given in the Annual Report of a company inter alia states </a:t>
            </a:r>
            <a:r>
              <a:rPr lang="en-US" dirty="0" smtClean="0"/>
              <a:t>that </a:t>
            </a:r>
            <a:r>
              <a:rPr lang="en-US" b="1" i="1" dirty="0"/>
              <a:t>revenue from  online educational services (if charged) is </a:t>
            </a:r>
            <a:r>
              <a:rPr lang="en-US" b="1" i="1" dirty="0" err="1"/>
              <a:t>recognised</a:t>
            </a:r>
            <a:r>
              <a:rPr lang="en-US" b="1" i="1" dirty="0"/>
              <a:t> upon receipt of subscription fee (in case of non-refundable) otherwise  apportioned over the subscription period</a:t>
            </a:r>
            <a:r>
              <a:rPr lang="en-US" dirty="0"/>
              <a:t>.</a:t>
            </a:r>
          </a:p>
          <a:p>
            <a:pPr>
              <a:spcBef>
                <a:spcPts val="0"/>
              </a:spcBef>
            </a:pPr>
            <a:r>
              <a:rPr lang="en-US" dirty="0"/>
              <a:t>In the Annual Report of another company, the following accounting policy has been disclosed:  “Revenue from online educational services is </a:t>
            </a:r>
            <a:r>
              <a:rPr lang="en-US" b="1" i="1" dirty="0" err="1"/>
              <a:t>recognised</a:t>
            </a:r>
            <a:r>
              <a:rPr lang="en-US" b="1" i="1" dirty="0"/>
              <a:t> upon receipt of subscription fees</a:t>
            </a:r>
            <a:r>
              <a:rPr lang="en-US" dirty="0"/>
              <a:t>. ...”</a:t>
            </a:r>
            <a:endParaRPr lang="en-US" dirty="0" smtClean="0"/>
          </a:p>
        </p:txBody>
      </p:sp>
      <p:sp>
        <p:nvSpPr>
          <p:cNvPr id="4" name="Content Placeholder 2"/>
          <p:cNvSpPr txBox="1">
            <a:spLocks/>
          </p:cNvSpPr>
          <p:nvPr/>
        </p:nvSpPr>
        <p:spPr>
          <a:xfrm>
            <a:off x="355600" y="2400301"/>
            <a:ext cx="11434496" cy="723899"/>
          </a:xfrm>
          <a:prstGeom prst="rect">
            <a:avLst/>
          </a:prstGeom>
          <a:solidFill>
            <a:schemeClr val="accent6">
              <a:lumMod val="20000"/>
              <a:lumOff val="80000"/>
            </a:schemeClr>
          </a:solidFill>
          <a:ln>
            <a:solidFill>
              <a:schemeClr val="accent1"/>
            </a:solidFill>
          </a:ln>
        </p:spPr>
        <p:txBody>
          <a:bodyPr vert="horz" lIns="91440" tIns="0" rIns="91440" bIns="45720" rtlCol="0">
            <a:noAutofit/>
          </a:bodyPr>
          <a:lstStyle>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Principle:</a:t>
            </a:r>
          </a:p>
          <a:p>
            <a:r>
              <a:rPr lang="en-US" b="0" i="0" u="none" dirty="0"/>
              <a:t>Paragraph </a:t>
            </a:r>
            <a:r>
              <a:rPr lang="en-US" b="0" i="0" u="none" dirty="0" smtClean="0"/>
              <a:t>7.1 </a:t>
            </a:r>
            <a:r>
              <a:rPr lang="en-US" b="0" i="0" u="none" dirty="0"/>
              <a:t>of AS </a:t>
            </a:r>
            <a:r>
              <a:rPr lang="en-US" b="0" i="0" u="none" dirty="0" smtClean="0"/>
              <a:t>9</a:t>
            </a:r>
            <a:endParaRPr lang="en-IN" dirty="0"/>
          </a:p>
        </p:txBody>
      </p:sp>
      <p:sp>
        <p:nvSpPr>
          <p:cNvPr id="5" name="Content Placeholder 2"/>
          <p:cNvSpPr txBox="1">
            <a:spLocks/>
          </p:cNvSpPr>
          <p:nvPr/>
        </p:nvSpPr>
        <p:spPr>
          <a:xfrm>
            <a:off x="355600" y="3238501"/>
            <a:ext cx="11434496" cy="2349499"/>
          </a:xfrm>
          <a:prstGeom prst="rect">
            <a:avLst/>
          </a:prstGeom>
          <a:solidFill>
            <a:schemeClr val="accent3">
              <a:lumMod val="20000"/>
              <a:lumOff val="80000"/>
            </a:schemeClr>
          </a:solidFill>
          <a:ln>
            <a:solidFill>
              <a:schemeClr val="accent1"/>
            </a:solidFill>
          </a:ln>
        </p:spPr>
        <p:txBody>
          <a:bodyPr vert="horz" lIns="91440" tIns="0" rIns="91440" bIns="45720" rtlCol="0">
            <a:noAutofit/>
          </a:bodyPr>
          <a:lstStyle>
            <a:defPPr marR="0" lvl="0" algn="l" rtl="0">
              <a:lnSpc>
                <a:spcPct val="100000"/>
              </a:lnSpc>
              <a:spcBef>
                <a:spcPts val="0"/>
              </a:spcBef>
              <a:spcAft>
                <a:spcPts val="0"/>
              </a:spcAft>
            </a:defPPr>
            <a:lvl1pPr marL="0" indent="0" defTabSz="914400" eaLnBrk="1" latinLnBrk="0" hangingPunct="1">
              <a:lnSpc>
                <a:spcPct val="120000"/>
              </a:lnSpc>
              <a:buFont typeface="Arial" pitchFamily="34" charset="0"/>
              <a:buNone/>
              <a:defRPr sz="1800" b="1" i="1" u="sng" kern="1200">
                <a:solidFill>
                  <a:schemeClr val="tx1"/>
                </a:solidFill>
                <a:latin typeface="Calibri" panose="020F0502020204030204" pitchFamily="34" charset="0"/>
                <a:ea typeface="+mn-ea"/>
                <a:cs typeface="Calibri" panose="020F0502020204030204" pitchFamily="34" charset="0"/>
              </a:defRPr>
            </a:lvl1pPr>
            <a:lvl2pPr marL="742950" indent="-285750" defTabSz="91440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defTabSz="91440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defTabSz="91440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Observation</a:t>
            </a:r>
            <a:r>
              <a:rPr lang="en-IN" dirty="0" smtClean="0"/>
              <a:t>:</a:t>
            </a:r>
          </a:p>
          <a:p>
            <a:r>
              <a:rPr lang="en-US" b="0" i="0" u="none" dirty="0"/>
              <a:t>From the above, it was viewed that the period when services are rendered should be considered for recognition of revenue.</a:t>
            </a:r>
          </a:p>
          <a:p>
            <a:r>
              <a:rPr lang="en-US" b="0" i="0" u="none" dirty="0"/>
              <a:t>Accordingly, if revenue is received it should be deferred and </a:t>
            </a:r>
            <a:r>
              <a:rPr lang="en-US" u="none" dirty="0" err="1"/>
              <a:t>recognised</a:t>
            </a:r>
            <a:r>
              <a:rPr lang="en-US" u="none" dirty="0"/>
              <a:t> over the period when services are rendered</a:t>
            </a:r>
            <a:r>
              <a:rPr lang="en-US" b="0" i="0" u="none" dirty="0"/>
              <a:t>.</a:t>
            </a:r>
          </a:p>
          <a:p>
            <a:r>
              <a:rPr lang="en-US" b="0" i="0" u="none" dirty="0"/>
              <a:t>It was further viewed that the subscription fee for online educational services should be </a:t>
            </a:r>
            <a:r>
              <a:rPr lang="en-US" b="0" i="0" u="none" dirty="0" err="1"/>
              <a:t>recognised</a:t>
            </a:r>
            <a:r>
              <a:rPr lang="en-US" b="0" i="0" u="none" dirty="0"/>
              <a:t> apportioned over the  service period.</a:t>
            </a:r>
          </a:p>
          <a:p>
            <a:r>
              <a:rPr lang="en-US" b="0" i="0" u="none" dirty="0"/>
              <a:t>Accordingly, it was viewed that the accounting policy followed in these cases is not in line with the requirements of AS 9</a:t>
            </a:r>
            <a:endParaRPr lang="en-IN" dirty="0"/>
          </a:p>
        </p:txBody>
      </p:sp>
      <p:sp>
        <p:nvSpPr>
          <p:cNvPr id="6" name="Rectangle 5"/>
          <p:cNvSpPr/>
          <p:nvPr/>
        </p:nvSpPr>
        <p:spPr>
          <a:xfrm>
            <a:off x="0" y="0"/>
            <a:ext cx="3302000" cy="457200"/>
          </a:xfrm>
          <a:prstGeom prst="rect">
            <a:avLst/>
          </a:prstGeom>
          <a:no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solidFill>
                  <a:srgbClr val="7030A0"/>
                </a:solidFill>
              </a:rPr>
              <a:t>AS – 9 Revenue Recognition</a:t>
            </a:r>
            <a:endParaRPr lang="en-IN" sz="1800" dirty="0">
              <a:solidFill>
                <a:srgbClr val="7030A0"/>
              </a:solidFill>
            </a:endParaRPr>
          </a:p>
        </p:txBody>
      </p:sp>
      <p:sp>
        <p:nvSpPr>
          <p:cNvPr id="7" name="Footer Placeholder 6"/>
          <p:cNvSpPr>
            <a:spLocks noGrp="1"/>
          </p:cNvSpPr>
          <p:nvPr>
            <p:ph type="ftr" sz="quarter" idx="11"/>
          </p:nvPr>
        </p:nvSpPr>
        <p:spPr/>
        <p:txBody>
          <a:bodyPr/>
          <a:lstStyle/>
          <a:p>
            <a:r>
              <a:rPr lang="en-IN" smtClean="0"/>
              <a:t>CA. Chintan N. Patel</a:t>
            </a:r>
            <a:endParaRPr lang="en-IN"/>
          </a:p>
        </p:txBody>
      </p:sp>
    </p:spTree>
    <p:extLst>
      <p:ext uri="{BB962C8B-B14F-4D97-AF65-F5344CB8AC3E}">
        <p14:creationId xmlns:p14="http://schemas.microsoft.com/office/powerpoint/2010/main" val="30631472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1458</TotalTime>
  <Words>8228</Words>
  <Application>Microsoft Office PowerPoint</Application>
  <PresentationFormat>Widescreen</PresentationFormat>
  <Paragraphs>500</Paragraphs>
  <Slides>49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Wingdings</vt:lpstr>
      <vt:lpstr>Calibri</vt:lpstr>
      <vt:lpstr>Times New Roman</vt:lpstr>
      <vt:lpstr>Palatino Linotype</vt:lpstr>
      <vt:lpstr>Arial</vt:lpstr>
      <vt:lpstr>Book Antiqua</vt:lpstr>
      <vt:lpstr>Hardcover</vt:lpstr>
      <vt:lpstr>Disclosure requirements as per  AS and IND AS</vt:lpstr>
      <vt:lpstr>Objective of Session</vt:lpstr>
      <vt:lpstr>Principles to be considered for Disclosure</vt:lpstr>
      <vt:lpstr>PowerPoint Presentation</vt:lpstr>
      <vt:lpstr>Non-Compliances relating to Accounting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Non-Compliances related to Ind AS</vt:lpstr>
      <vt:lpstr>Property, Plant and Equipment</vt:lpstr>
      <vt:lpstr>Intangible Assets</vt:lpstr>
      <vt:lpstr>Investment Property</vt:lpstr>
      <vt:lpstr>Financial Assets</vt:lpstr>
      <vt:lpstr>Financial Assets – Non current Investments</vt:lpstr>
      <vt:lpstr>Financial Assets – Balances subject to confirmation</vt:lpstr>
      <vt:lpstr>Other Equity</vt:lpstr>
      <vt:lpstr>Financial Guarantees</vt:lpstr>
      <vt:lpstr>Non-current Borrowings</vt:lpstr>
      <vt:lpstr>Financial Liabilities</vt:lpstr>
      <vt:lpstr>Revenue recognition</vt:lpstr>
      <vt:lpstr>Revenue recognition</vt:lpstr>
      <vt:lpstr>Interest income</vt:lpstr>
      <vt:lpstr>Presentation of Finance Cost</vt:lpstr>
      <vt:lpstr>Functional classification of expenses</vt:lpstr>
      <vt:lpstr>Employee Benefits</vt:lpstr>
      <vt:lpstr>Provision for expected credit loss</vt:lpstr>
      <vt:lpstr>Items of Other Comprehensive Income and Tax Effect Thereon</vt:lpstr>
      <vt:lpstr>Exceptional items</vt:lpstr>
      <vt:lpstr>Prior Period Items</vt:lpstr>
      <vt:lpstr>Repayment of external commercial borrowings</vt:lpstr>
      <vt:lpstr>Taxes on Income</vt:lpstr>
      <vt:lpstr>Re-measurement of defined benefit plan</vt:lpstr>
      <vt:lpstr>Adjustments in Cash Flow Statement</vt:lpstr>
      <vt:lpstr>Basis of preparation of financial Statements</vt:lpstr>
      <vt:lpstr>Related Party Disclosure</vt:lpstr>
      <vt:lpstr>Segment Reporting</vt:lpstr>
      <vt:lpstr>Financial Risk Management</vt:lpstr>
      <vt:lpstr>Key Takeaways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Webcast on Non - Compliance of Accounting Standard</dc:title>
  <dc:creator>Isra</dc:creator>
  <cp:lastModifiedBy>Microsoft account</cp:lastModifiedBy>
  <cp:revision>695</cp:revision>
  <cp:lastPrinted>2026-05-08T01:50:37Z</cp:lastPrinted>
  <dcterms:created xsi:type="dcterms:W3CDTF">2021-07-23T05:41:32Z</dcterms:created>
  <dcterms:modified xsi:type="dcterms:W3CDTF">2026-05-08T02:06:50Z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