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2"/>
  </p:sldMasterIdLst>
  <p:notesMasterIdLst>
    <p:notesMasterId r:id="rId15"/>
  </p:notesMasterIdLst>
  <p:sldIdLst>
    <p:sldId id="269" r:id="rId3"/>
    <p:sldId id="256" r:id="rId4"/>
    <p:sldId id="257" r:id="rId5"/>
    <p:sldId id="259" r:id="rId6"/>
    <p:sldId id="260" r:id="rId7"/>
    <p:sldId id="261" r:id="rId8"/>
    <p:sldId id="262" r:id="rId9"/>
    <p:sldId id="263" r:id="rId10"/>
    <p:sldId id="264" r:id="rId11"/>
    <p:sldId id="265" r:id="rId12"/>
    <p:sldId id="258" r:id="rId13"/>
    <p:sldId id="268" r:id="rId14"/>
  </p:sldIdLst>
  <p:sldSz cx="9144000" cy="5143500" type="screen16x9"/>
  <p:notesSz cx="5143500" cy="9144000"/>
  <p:embeddedFontLst>
    <p:embeddedFont>
      <p:font typeface="Bodoni MT" panose="02070603080606020203" pitchFamily="18" charset="0"/>
      <p:regular r:id="rId16"/>
      <p:bold r:id="rId17"/>
      <p:italic r:id="rId18"/>
      <p:boldItalic r:id="rId19"/>
    </p:embeddedFont>
    <p:embeddedFont>
      <p:font typeface="Inter" panose="020B0604020202020204" charset="0"/>
      <p:regular r:id="rId20"/>
    </p:embeddedFont>
    <p:embeddedFont>
      <p:font typeface="Source Sans Pro Light" panose="020B040303040302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8" d="100"/>
          <a:sy n="98" d="100"/>
        </p:scale>
        <p:origin x="3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0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89DD0-1E8D-4B61-ADE9-B87318B81B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230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57942" y="1291565"/>
            <a:ext cx="1714500" cy="10287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291565"/>
            <a:ext cx="1714500" cy="10287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291565"/>
            <a:ext cx="1714500" cy="10287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0582" y="1291565"/>
            <a:ext cx="1714500" cy="10287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983"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982"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498789"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498789"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84790"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84789"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07623"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07622"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372978" y="3057205"/>
            <a:ext cx="1714500" cy="10287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2586786" y="3057205"/>
            <a:ext cx="1714500" cy="10287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4872786" y="3057205"/>
            <a:ext cx="1714500" cy="10287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7095618" y="3057205"/>
            <a:ext cx="1714500" cy="10287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300019"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300018"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2513825"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2513825"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4799826"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4799825"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7022659"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7022658"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5699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spc="23"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37476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342900" y="1369219"/>
            <a:ext cx="8572500" cy="326350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1976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4564856" y="1261872"/>
            <a:ext cx="4229100" cy="3429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342900" y="1260872"/>
            <a:ext cx="4229100" cy="3429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273844"/>
            <a:ext cx="7886700" cy="994172"/>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967230" y="1383194"/>
            <a:ext cx="2743200" cy="617934"/>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967230" y="2001128"/>
            <a:ext cx="2743200" cy="2763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5085100" y="1356122"/>
            <a:ext cx="3527881" cy="617934"/>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085101" y="1974056"/>
            <a:ext cx="2743200" cy="2763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9639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5969034" y="1260872"/>
            <a:ext cx="2811780" cy="3429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3158323" y="1261872"/>
            <a:ext cx="2811780" cy="3429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347382" y="1260872"/>
            <a:ext cx="2811780" cy="3429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273844"/>
            <a:ext cx="7886700" cy="994172"/>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29841" y="1475185"/>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9841" y="2093119"/>
            <a:ext cx="2228850" cy="2436019"/>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3457641" y="1475185"/>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457641" y="2093119"/>
            <a:ext cx="2228850" cy="243459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6322601" y="1482329"/>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6322601" y="2100263"/>
            <a:ext cx="2228850" cy="243459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15286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6466971" y="514350"/>
            <a:ext cx="2400300" cy="41148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4572000" cy="5143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1" y="637673"/>
            <a:ext cx="3756860" cy="994172"/>
          </a:xfrm>
        </p:spPr>
        <p:txBody>
          <a:bodyPr>
            <a:normAutofit/>
          </a:bodyPr>
          <a:lstStyle>
            <a:lvl1pPr>
              <a:defRPr sz="27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342900" y="1868091"/>
            <a:ext cx="3429000" cy="2652713"/>
          </a:xfrm>
        </p:spPr>
        <p:txBody>
          <a:bodyPr>
            <a:normAutofit/>
          </a:bodyPr>
          <a:lstStyle>
            <a:lvl1pPr marL="0" indent="0">
              <a:lnSpc>
                <a:spcPts val="1800"/>
              </a:lnSpc>
              <a:buNone/>
              <a:defRPr sz="1050" spc="23" baseline="0"/>
            </a:lvl1pPr>
            <a:lvl2pPr marL="342900" indent="0">
              <a:lnSpc>
                <a:spcPts val="1800"/>
              </a:lnSpc>
              <a:buNone/>
              <a:defRPr sz="1050" spc="23" baseline="0"/>
            </a:lvl2pPr>
            <a:lvl3pPr marL="685800" indent="0">
              <a:lnSpc>
                <a:spcPts val="1800"/>
              </a:lnSpc>
              <a:buNone/>
              <a:defRPr sz="1050" spc="23" baseline="0"/>
            </a:lvl3pPr>
            <a:lvl4pPr marL="1028700" indent="0">
              <a:lnSpc>
                <a:spcPts val="1800"/>
              </a:lnSpc>
              <a:buNone/>
              <a:defRPr sz="1050" spc="23" baseline="0"/>
            </a:lvl4pPr>
            <a:lvl5pPr marL="1371600" indent="0">
              <a:lnSpc>
                <a:spcPts val="1800"/>
              </a:lnSpc>
              <a:buNone/>
              <a:defRPr sz="1050" spc="2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5086350" y="1869281"/>
            <a:ext cx="1714500" cy="188595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570852" y="3908238"/>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148198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308610"/>
            <a:ext cx="8455914" cy="4402836"/>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2901" y="2617968"/>
            <a:ext cx="3428999" cy="926537"/>
          </a:xfrm>
          <a:solidFill>
            <a:schemeClr val="bg1">
              <a:alpha val="80000"/>
            </a:schemeClr>
          </a:solidFill>
        </p:spPr>
        <p:txBody>
          <a:bodyPr lIns="457200" bIns="137160" anchor="b">
            <a:normAutofit/>
          </a:bodyPr>
          <a:lstStyle>
            <a:lvl1pPr algn="l">
              <a:defRPr sz="27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2900" y="3544505"/>
            <a:ext cx="3428999" cy="985824"/>
          </a:xfrm>
          <a:solidFill>
            <a:schemeClr val="bg1">
              <a:alpha val="80000"/>
            </a:schemeClr>
          </a:solidFill>
        </p:spPr>
        <p:txBody>
          <a:bodyPr lIns="502920" rIns="2103120">
            <a:normAutofit/>
          </a:bodyPr>
          <a:lstStyle>
            <a:lvl1pPr marL="0" indent="0" algn="l">
              <a:buNone/>
              <a:defRPr sz="1050" spc="30" baseline="0">
                <a:solidFill>
                  <a:schemeClr val="bg2">
                    <a:lumMod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104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txBody>
          <a:bodyPr/>
          <a:lstStyle/>
          <a:p>
            <a:endParaRPr lang="en-IN"/>
          </a:p>
        </p:txBody>
      </p:sp>
      <p:sp>
        <p:nvSpPr>
          <p:cNvPr id="3" name="Shape 1"/>
          <p:cNvSpPr/>
          <p:nvPr/>
        </p:nvSpPr>
        <p:spPr>
          <a:xfrm>
            <a:off x="0" y="0"/>
            <a:ext cx="9144000" cy="5143500"/>
          </a:xfrm>
          <a:prstGeom prst="rect">
            <a:avLst/>
          </a:prstGeom>
          <a:solidFill>
            <a:srgbClr val="FFFFFF"/>
          </a:solidFill>
          <a:ln/>
        </p:spPr>
        <p:txBody>
          <a:bodyPr/>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308610"/>
            <a:ext cx="8455914" cy="452628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4043" y="2427370"/>
            <a:ext cx="3862197" cy="1086289"/>
          </a:xfrm>
          <a:solidFill>
            <a:schemeClr val="bg1">
              <a:alpha val="80000"/>
            </a:schemeClr>
          </a:solidFill>
        </p:spPr>
        <p:txBody>
          <a:bodyPr lIns="502920" bIns="137160" anchor="b">
            <a:normAutofit/>
          </a:bodyPr>
          <a:lstStyle>
            <a:lvl1pPr algn="l">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043" y="3513659"/>
            <a:ext cx="3862197" cy="393596"/>
          </a:xfrm>
          <a:solidFill>
            <a:schemeClr val="bg1">
              <a:alpha val="80000"/>
            </a:schemeClr>
          </a:solidFill>
        </p:spPr>
        <p:txBody>
          <a:bodyPr lIns="502920">
            <a:normAutofit/>
          </a:bodyPr>
          <a:lstStyle>
            <a:lvl1pPr marL="0" indent="0" algn="l">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644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4714875" y="709803"/>
            <a:ext cx="4114800" cy="37238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1577341"/>
            <a:ext cx="2886076" cy="994172"/>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523066" y="1200150"/>
            <a:ext cx="2057399" cy="27432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6234461" y="1419947"/>
            <a:ext cx="2057400" cy="2303608"/>
          </a:xfrm>
        </p:spPr>
        <p:txBody>
          <a:bodyPr anchor="ctr" anchorCtr="0">
            <a:normAutofit/>
          </a:bodyPr>
          <a:lstStyle>
            <a:lvl1pPr marL="214313" indent="-214313">
              <a:lnSpc>
                <a:spcPct val="100000"/>
              </a:lnSpc>
              <a:buFont typeface="Arial" panose="020B0604020202020204" pitchFamily="34" charset="0"/>
              <a:buChar char="•"/>
              <a:defRPr sz="1350">
                <a:solidFill>
                  <a:schemeClr val="tx1">
                    <a:lumMod val="75000"/>
                    <a:lumOff val="25000"/>
                  </a:schemeClr>
                </a:solidFill>
              </a:defRPr>
            </a:lvl1pPr>
            <a:lvl2pPr marL="557213" indent="-214313">
              <a:lnSpc>
                <a:spcPct val="100000"/>
              </a:lnSpc>
              <a:buFont typeface="Arial" panose="020B0604020202020204" pitchFamily="34" charset="0"/>
              <a:buChar char="•"/>
              <a:defRPr sz="1500"/>
            </a:lvl2pPr>
            <a:lvl3pPr marL="900113" indent="-214313">
              <a:lnSpc>
                <a:spcPct val="100000"/>
              </a:lnSpc>
              <a:buFont typeface="Arial" panose="020B0604020202020204" pitchFamily="34" charset="0"/>
              <a:buChar char="•"/>
              <a:defRPr sz="1500"/>
            </a:lvl3pPr>
            <a:lvl4pPr marL="1243013" indent="-214313">
              <a:lnSpc>
                <a:spcPct val="100000"/>
              </a:lnSpc>
              <a:buFont typeface="Arial" panose="020B0604020202020204" pitchFamily="34" charset="0"/>
              <a:buChar char="•"/>
              <a:defRPr sz="1500"/>
            </a:lvl4pPr>
            <a:lvl5pPr marL="1585913" indent="-214313">
              <a:lnSpc>
                <a:spcPct val="100000"/>
              </a:lnSpc>
              <a:buFont typeface="Arial" panose="020B0604020202020204" pitchFamily="34" charset="0"/>
              <a:buChar char="•"/>
              <a:defRPr sz="15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468546" y="2810363"/>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189459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734438" y="1577041"/>
            <a:ext cx="4066663" cy="994172"/>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42900" y="857250"/>
            <a:ext cx="4114800" cy="3429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4732020" y="2625306"/>
            <a:ext cx="3429000" cy="1416280"/>
          </a:xfrm>
        </p:spPr>
        <p:txBody>
          <a:bodyPr>
            <a:normAutofit/>
          </a:bodyPr>
          <a:lstStyle>
            <a:lvl1pPr marL="0" indent="0">
              <a:lnSpc>
                <a:spcPts val="1800"/>
              </a:lnSpc>
              <a:buFont typeface="Arial" panose="020B0604020202020204" pitchFamily="34" charset="0"/>
              <a:buNone/>
              <a:defRPr sz="1050" spc="23" baseline="0">
                <a:solidFill>
                  <a:schemeClr val="bg2">
                    <a:lumMod val="50000"/>
                  </a:schemeClr>
                </a:solidFill>
              </a:defRPr>
            </a:lvl1pPr>
            <a:lvl2pPr marL="342900" indent="0">
              <a:lnSpc>
                <a:spcPts val="1800"/>
              </a:lnSpc>
              <a:buFont typeface="Arial" panose="020B0604020202020204" pitchFamily="34" charset="0"/>
              <a:buNone/>
              <a:defRPr sz="1050" spc="23" baseline="0">
                <a:solidFill>
                  <a:schemeClr val="bg2">
                    <a:lumMod val="50000"/>
                  </a:schemeClr>
                </a:solidFill>
              </a:defRPr>
            </a:lvl2pPr>
            <a:lvl3pPr marL="685800" indent="0">
              <a:lnSpc>
                <a:spcPts val="1800"/>
              </a:lnSpc>
              <a:buFont typeface="Arial" panose="020B0604020202020204" pitchFamily="34" charset="0"/>
              <a:buNone/>
              <a:defRPr sz="1050" spc="23" baseline="0">
                <a:solidFill>
                  <a:schemeClr val="bg2">
                    <a:lumMod val="50000"/>
                  </a:schemeClr>
                </a:solidFill>
              </a:defRPr>
            </a:lvl3pPr>
            <a:lvl4pPr marL="1028700" indent="0">
              <a:lnSpc>
                <a:spcPts val="1800"/>
              </a:lnSpc>
              <a:buFont typeface="Arial" panose="020B0604020202020204" pitchFamily="34" charset="0"/>
              <a:buNone/>
              <a:defRPr sz="1050" spc="23" baseline="0">
                <a:solidFill>
                  <a:schemeClr val="bg2">
                    <a:lumMod val="50000"/>
                  </a:schemeClr>
                </a:solidFill>
              </a:defRPr>
            </a:lvl4pPr>
            <a:lvl5pPr marL="1371600" indent="0">
              <a:lnSpc>
                <a:spcPts val="1800"/>
              </a:lnSpc>
              <a:buFont typeface="Arial" panose="020B0604020202020204" pitchFamily="34" charset="0"/>
              <a:buNone/>
              <a:defRPr sz="1050" spc="23"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7084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143" y="-2"/>
            <a:ext cx="9141714" cy="3429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43000" y="3500437"/>
            <a:ext cx="6858000" cy="909137"/>
          </a:xfrm>
        </p:spPr>
        <p:txBody>
          <a:bodyPr anchor="b">
            <a:normAutofit/>
          </a:bodyPr>
          <a:lstStyle>
            <a:lvl1pPr algn="ctr">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43000" y="4478630"/>
            <a:ext cx="6858000" cy="393596"/>
          </a:xfrm>
        </p:spPr>
        <p:txBody>
          <a:bodyPr>
            <a:normAutofit/>
          </a:bodyPr>
          <a:lstStyle>
            <a:lvl1pPr marL="0" indent="0" algn="ctr">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3846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369219"/>
            <a:ext cx="7886700" cy="326350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342900" y="4767263"/>
            <a:ext cx="2057400" cy="273844"/>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3028950" y="4767263"/>
            <a:ext cx="3086100" cy="273844"/>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6457950" y="4767263"/>
            <a:ext cx="2057400" cy="273844"/>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851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4674368" y="709803"/>
            <a:ext cx="4114800" cy="3723894"/>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354832" y="1789938"/>
            <a:ext cx="3236976" cy="1563624"/>
          </a:xfrm>
        </p:spPr>
        <p:txBody>
          <a:bodyPr anchor="t">
            <a:normAutofit/>
          </a:bodyPr>
          <a:lstStyle>
            <a:lvl1pPr>
              <a:defRPr sz="255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342900" y="3353562"/>
            <a:ext cx="2688336" cy="478256"/>
          </a:xfrm>
        </p:spPr>
        <p:txBody>
          <a:bodyPr anchor="ctr" anchorCtr="0">
            <a:normAutofit/>
          </a:bodyPr>
          <a:lstStyle>
            <a:lvl1pPr marL="0" indent="0">
              <a:lnSpc>
                <a:spcPct val="100000"/>
              </a:lnSpc>
              <a:buFont typeface="Arial" panose="020B0604020202020204" pitchFamily="34" charset="0"/>
              <a:buNone/>
              <a:defRPr sz="1200" spc="75" baseline="0">
                <a:solidFill>
                  <a:schemeClr val="bg2">
                    <a:lumMod val="50000"/>
                  </a:schemeClr>
                </a:solidFill>
                <a:latin typeface="+mn-lt"/>
              </a:defRPr>
            </a:lvl1pPr>
            <a:lvl2pPr marL="342900" indent="0">
              <a:lnSpc>
                <a:spcPct val="100000"/>
              </a:lnSpc>
              <a:buFont typeface="Arial" panose="020B0604020202020204" pitchFamily="34" charset="0"/>
              <a:buNone/>
              <a:defRPr sz="1500">
                <a:latin typeface="+mj-lt"/>
              </a:defRPr>
            </a:lvl2pPr>
            <a:lvl3pPr marL="685800" indent="0">
              <a:lnSpc>
                <a:spcPct val="100000"/>
              </a:lnSpc>
              <a:buFont typeface="Arial" panose="020B0604020202020204" pitchFamily="34" charset="0"/>
              <a:buNone/>
              <a:defRPr sz="1500">
                <a:latin typeface="+mj-lt"/>
              </a:defRPr>
            </a:lvl3pPr>
            <a:lvl4pPr marL="1028700" indent="0">
              <a:lnSpc>
                <a:spcPct val="100000"/>
              </a:lnSpc>
              <a:buFont typeface="Arial" panose="020B0604020202020204" pitchFamily="34" charset="0"/>
              <a:buNone/>
              <a:defRPr sz="1500">
                <a:latin typeface="+mj-lt"/>
              </a:defRPr>
            </a:lvl4pPr>
            <a:lvl5pPr marL="1371600" indent="0">
              <a:lnSpc>
                <a:spcPct val="100000"/>
              </a:lnSpc>
              <a:buFont typeface="Arial" panose="020B0604020202020204" pitchFamily="34" charset="0"/>
              <a:buNone/>
              <a:defRPr sz="15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3819906" y="1200150"/>
            <a:ext cx="1714500" cy="27432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295438" y="859446"/>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50430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285750"/>
            <a:ext cx="8458200" cy="994172"/>
          </a:xfrm>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42900" y="1354739"/>
            <a:ext cx="1714500" cy="24003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354739"/>
            <a:ext cx="1714500" cy="24003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354739"/>
            <a:ext cx="1714500" cy="24003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9606" y="1354739"/>
            <a:ext cx="1714500" cy="24003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532"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532"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513381"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513381"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99382"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99381"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31239"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31238"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8425384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8115300" y="610362"/>
            <a:ext cx="1028700" cy="3429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42900" y="285750"/>
            <a:ext cx="84582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42900" y="1369219"/>
            <a:ext cx="84582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42900" y="4767263"/>
            <a:ext cx="2057400" cy="273844"/>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4560473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l" defTabSz="685800" rtl="0" eaLnBrk="1" latinLnBrk="0" hangingPunct="1">
        <a:lnSpc>
          <a:spcPct val="90000"/>
        </a:lnSpc>
        <a:spcBef>
          <a:spcPct val="0"/>
        </a:spcBef>
        <a:buNone/>
        <a:defRPr sz="2700" kern="1200" spc="23" baseline="0">
          <a:solidFill>
            <a:schemeClr val="bg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88">
          <p15:clr>
            <a:srgbClr val="547EBF"/>
          </p15:clr>
        </p15:guide>
        <p15:guide id="4" orient="horz" pos="240">
          <p15:clr>
            <a:srgbClr val="547EBF"/>
          </p15:clr>
        </p15:guide>
        <p15:guide id="5" pos="7392">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344043" y="377883"/>
            <a:ext cx="8455914" cy="4526280"/>
          </a:xfrm>
        </p:spPr>
      </p:pic>
      <p:sp>
        <p:nvSpPr>
          <p:cNvPr id="4" name="Subtitle 2">
            <a:extLst>
              <a:ext uri="{FF2B5EF4-FFF2-40B4-BE49-F238E27FC236}">
                <a16:creationId xmlns:a16="http://schemas.microsoft.com/office/drawing/2014/main" id="{BBE6AE4E-64DC-C91A-630C-980466EC2E9E}"/>
              </a:ext>
            </a:extLst>
          </p:cNvPr>
          <p:cNvSpPr txBox="1">
            <a:spLocks/>
          </p:cNvSpPr>
          <p:nvPr/>
        </p:nvSpPr>
        <p:spPr>
          <a:xfrm>
            <a:off x="477983" y="855589"/>
            <a:ext cx="5292436" cy="318549"/>
          </a:xfrm>
          <a:prstGeom prst="rect">
            <a:avLst/>
          </a:prstGeom>
          <a:solidFill>
            <a:schemeClr val="bg1">
              <a:alpha val="80000"/>
            </a:schemeClr>
          </a:solidFill>
        </p:spPr>
        <p:txBody>
          <a:bodyPr vert="horz" wrap="square" lIns="27000" tIns="34290" rIns="27000" bIns="34290" rtlCol="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0" baseline="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defRPr/>
            </a:pPr>
            <a:r>
              <a:rPr lang="en-US" sz="1800" i="1" spc="23" dirty="0">
                <a:solidFill>
                  <a:srgbClr val="002060"/>
                </a:solidFill>
                <a:effectLst>
                  <a:outerShdw blurRad="38100" dist="38100" dir="2700000" algn="tl">
                    <a:srgbClr val="C0C0C0"/>
                  </a:outerShdw>
                </a:effectLst>
                <a:latin typeface="Source Sans Pro Light"/>
                <a:ea typeface="ＭＳ Ｐゴシック" pitchFamily="34" charset="-128"/>
              </a:rPr>
              <a:t>The Companies (Auditor's Report) Order, 2020</a:t>
            </a:r>
          </a:p>
        </p:txBody>
      </p:sp>
      <p:sp>
        <p:nvSpPr>
          <p:cNvPr id="10" name="TextBox 9">
            <a:extLst>
              <a:ext uri="{FF2B5EF4-FFF2-40B4-BE49-F238E27FC236}">
                <a16:creationId xmlns:a16="http://schemas.microsoft.com/office/drawing/2014/main" id="{EF3C4B8C-F88E-00B1-424F-1250BBAB4249}"/>
              </a:ext>
            </a:extLst>
          </p:cNvPr>
          <p:cNvSpPr txBox="1"/>
          <p:nvPr/>
        </p:nvSpPr>
        <p:spPr>
          <a:xfrm>
            <a:off x="477983" y="3149265"/>
            <a:ext cx="3755231" cy="977191"/>
          </a:xfrm>
          <a:prstGeom prst="rect">
            <a:avLst/>
          </a:prstGeom>
          <a:noFill/>
        </p:spPr>
        <p:txBody>
          <a:bodyPr>
            <a:spAutoFit/>
          </a:bodyPr>
          <a:lstStyle/>
          <a:p>
            <a:pPr defTabSz="685800">
              <a:defRPr/>
            </a:pPr>
            <a:r>
              <a:rPr lang="en-US" sz="1350" b="1" i="1" dirty="0">
                <a:solidFill>
                  <a:srgbClr val="FF0000"/>
                </a:solidFill>
                <a:effectLst>
                  <a:outerShdw blurRad="38100" dist="38100" dir="2700000" algn="tl">
                    <a:srgbClr val="C0C0C0"/>
                  </a:outerShdw>
                </a:effectLst>
                <a:latin typeface="Source Sans Pro Light"/>
              </a:rPr>
              <a:t>Presented by: </a:t>
            </a:r>
            <a:r>
              <a:rPr lang="en-US" sz="1500" b="1" i="1" dirty="0">
                <a:solidFill>
                  <a:srgbClr val="FF0000"/>
                </a:solidFill>
                <a:effectLst>
                  <a:outerShdw blurRad="38100" dist="38100" dir="2700000" algn="tl">
                    <a:srgbClr val="C0C0C0"/>
                  </a:outerShdw>
                </a:effectLst>
                <a:latin typeface="Source Sans Pro Light"/>
              </a:rPr>
              <a:t>CA. Amit Hundia</a:t>
            </a:r>
          </a:p>
          <a:p>
            <a:pPr defTabSz="685800">
              <a:defRPr/>
            </a:pPr>
            <a:endParaRPr lang="en-US" sz="1500" b="1" i="1" dirty="0">
              <a:solidFill>
                <a:srgbClr val="FF0000"/>
              </a:solidFill>
              <a:effectLst>
                <a:outerShdw blurRad="38100" dist="38100" dir="2700000" algn="tl">
                  <a:srgbClr val="C0C0C0"/>
                </a:outerShdw>
              </a:effectLst>
              <a:latin typeface="Source Sans Pro Light"/>
            </a:endParaRPr>
          </a:p>
          <a:p>
            <a:pPr defTabSz="685800">
              <a:defRPr/>
            </a:pPr>
            <a:r>
              <a:rPr lang="en-US" sz="1400" b="1" i="1" dirty="0">
                <a:solidFill>
                  <a:srgbClr val="FF0000"/>
                </a:solidFill>
                <a:effectLst>
                  <a:outerShdw blurRad="38100" dist="38100" dir="2700000" algn="tl">
                    <a:srgbClr val="C0C0C0"/>
                  </a:outerShdw>
                </a:effectLst>
                <a:latin typeface="Source Sans Pro Light"/>
              </a:rPr>
              <a:t>8</a:t>
            </a:r>
            <a:r>
              <a:rPr lang="en-US" sz="1400" b="1" i="1" baseline="30000" dirty="0">
                <a:solidFill>
                  <a:srgbClr val="FF0000"/>
                </a:solidFill>
                <a:effectLst>
                  <a:outerShdw blurRad="38100" dist="38100" dir="2700000" algn="tl">
                    <a:srgbClr val="C0C0C0"/>
                  </a:outerShdw>
                </a:effectLst>
                <a:latin typeface="Source Sans Pro Light"/>
              </a:rPr>
              <a:t>th</a:t>
            </a:r>
            <a:r>
              <a:rPr lang="en-US" sz="1400" b="1" i="1" dirty="0">
                <a:solidFill>
                  <a:srgbClr val="FF0000"/>
                </a:solidFill>
                <a:effectLst>
                  <a:outerShdw blurRad="38100" dist="38100" dir="2700000" algn="tl">
                    <a:srgbClr val="C0C0C0"/>
                  </a:outerShdw>
                </a:effectLst>
                <a:latin typeface="Source Sans Pro Light"/>
              </a:rPr>
              <a:t> May, 2026</a:t>
            </a:r>
          </a:p>
          <a:p>
            <a:pPr defTabSz="685800">
              <a:defRPr/>
            </a:pPr>
            <a:endParaRPr lang="en-US" sz="1350" i="1" dirty="0">
              <a:solidFill>
                <a:srgbClr val="002060"/>
              </a:solidFill>
              <a:effectLst>
                <a:outerShdw blurRad="38100" dist="38100" dir="2700000" algn="tl">
                  <a:srgbClr val="C0C0C0"/>
                </a:outerShdw>
              </a:effectLst>
              <a:latin typeface="Source Sans Pro Light"/>
            </a:endParaRP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FFFFF">
              <a:alpha val="70000"/>
            </a:srgbClr>
          </a:solidFill>
          <a:ln/>
        </p:spPr>
        <p:txBody>
          <a:bodyPr/>
          <a:lstStyle/>
          <a:p>
            <a:endParaRPr lang="en-IN"/>
          </a:p>
        </p:txBody>
      </p:sp>
      <p:sp>
        <p:nvSpPr>
          <p:cNvPr id="4" name="Shape 1"/>
          <p:cNvSpPr/>
          <p:nvPr/>
        </p:nvSpPr>
        <p:spPr>
          <a:xfrm>
            <a:off x="496119" y="369019"/>
            <a:ext cx="689744" cy="188119"/>
          </a:xfrm>
          <a:prstGeom prst="roundRect">
            <a:avLst>
              <a:gd name="adj" fmla="val 18833"/>
            </a:avLst>
          </a:prstGeom>
          <a:solidFill>
            <a:srgbClr val="DADBF1"/>
          </a:solidFill>
          <a:ln/>
        </p:spPr>
        <p:txBody>
          <a:bodyPr/>
          <a:lstStyle/>
          <a:p>
            <a:endParaRPr lang="en-IN"/>
          </a:p>
        </p:txBody>
      </p:sp>
      <p:pic>
        <p:nvPicPr>
          <p:cNvPr id="5"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371" y="420886"/>
            <a:ext cx="84311" cy="84311"/>
          </a:xfrm>
          <a:prstGeom prst="rect">
            <a:avLst/>
          </a:prstGeom>
        </p:spPr>
      </p:pic>
      <p:sp>
        <p:nvSpPr>
          <p:cNvPr id="6" name="Text 2"/>
          <p:cNvSpPr/>
          <p:nvPr/>
        </p:nvSpPr>
        <p:spPr>
          <a:xfrm>
            <a:off x="685800" y="400645"/>
            <a:ext cx="436811" cy="124867"/>
          </a:xfrm>
          <a:prstGeom prst="rect">
            <a:avLst/>
          </a:prstGeom>
          <a:noFill/>
          <a:ln/>
        </p:spPr>
        <p:txBody>
          <a:bodyPr wrap="none" lIns="0" tIns="0" rIns="0" bIns="0" rtlCol="0" anchor="t"/>
          <a:lstStyle/>
          <a:p>
            <a:pPr marL="0" indent="0" algn="l">
              <a:lnSpc>
                <a:spcPts val="950"/>
              </a:lnSpc>
              <a:buNone/>
            </a:pPr>
            <a:r>
              <a:rPr lang="en-US" sz="650" dirty="0">
                <a:solidFill>
                  <a:srgbClr val="272525"/>
                </a:solidFill>
                <a:latin typeface="Inter" pitchFamily="34" charset="0"/>
                <a:ea typeface="Inter" pitchFamily="34" charset="-122"/>
                <a:cs typeface="Inter" pitchFamily="34" charset="-120"/>
              </a:rPr>
              <a:t>SUMMARY</a:t>
            </a:r>
            <a:endParaRPr lang="en-US" sz="650" dirty="0"/>
          </a:p>
        </p:txBody>
      </p:sp>
      <p:sp>
        <p:nvSpPr>
          <p:cNvPr id="7" name="Text 3"/>
          <p:cNvSpPr/>
          <p:nvPr/>
        </p:nvSpPr>
        <p:spPr>
          <a:xfrm>
            <a:off x="2623021" y="592931"/>
            <a:ext cx="3897957" cy="329431"/>
          </a:xfrm>
          <a:prstGeom prst="rect">
            <a:avLst/>
          </a:prstGeom>
          <a:noFill/>
          <a:ln/>
        </p:spPr>
        <p:txBody>
          <a:bodyPr wrap="none" lIns="0" tIns="0" rIns="0" bIns="0" rtlCol="0" anchor="t"/>
          <a:lstStyle/>
          <a:p>
            <a:pPr marL="0" indent="0" algn="ctr">
              <a:lnSpc>
                <a:spcPts val="2550"/>
              </a:lnSpc>
              <a:buNone/>
            </a:pPr>
            <a:r>
              <a:rPr lang="en-US" sz="2050" b="1" dirty="0">
                <a:solidFill>
                  <a:srgbClr val="000000"/>
                </a:solidFill>
                <a:latin typeface="Inter Bold" pitchFamily="34" charset="0"/>
                <a:ea typeface="Inter Bold" pitchFamily="34" charset="-122"/>
                <a:cs typeface="Inter Bold" pitchFamily="34" charset="-120"/>
              </a:rPr>
              <a:t>CARO 2020 — Key Takeaways</a:t>
            </a:r>
            <a:endParaRPr lang="en-US" sz="2050" dirty="0"/>
          </a:p>
        </p:txBody>
      </p:sp>
      <p:sp>
        <p:nvSpPr>
          <p:cNvPr id="8" name="Shape 4"/>
          <p:cNvSpPr/>
          <p:nvPr/>
        </p:nvSpPr>
        <p:spPr>
          <a:xfrm>
            <a:off x="496119" y="1056754"/>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9" name="Text 5"/>
          <p:cNvSpPr/>
          <p:nvPr/>
        </p:nvSpPr>
        <p:spPr>
          <a:xfrm>
            <a:off x="606251" y="1166887"/>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Effective Date</a:t>
            </a:r>
            <a:endParaRPr lang="en-US" sz="1000" dirty="0"/>
          </a:p>
        </p:txBody>
      </p:sp>
      <p:sp>
        <p:nvSpPr>
          <p:cNvPr id="10" name="Text 6"/>
          <p:cNvSpPr/>
          <p:nvPr/>
        </p:nvSpPr>
        <p:spPr>
          <a:xfrm>
            <a:off x="606251" y="1385292"/>
            <a:ext cx="3810819" cy="312093"/>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Applicable for all statutory audits commencing on or after </a:t>
            </a:r>
            <a:r>
              <a:rPr lang="en-US" sz="800" b="1" dirty="0">
                <a:solidFill>
                  <a:srgbClr val="272525"/>
                </a:solidFill>
                <a:latin typeface="Inter" pitchFamily="34" charset="0"/>
                <a:ea typeface="Inter" pitchFamily="34" charset="-122"/>
                <a:cs typeface="Inter" pitchFamily="34" charset="-120"/>
              </a:rPr>
              <a:t>1 April 2021</a:t>
            </a:r>
            <a:r>
              <a:rPr lang="en-US" sz="800" dirty="0">
                <a:solidFill>
                  <a:srgbClr val="272525"/>
                </a:solidFill>
                <a:latin typeface="Inter" pitchFamily="34" charset="0"/>
                <a:ea typeface="Inter" pitchFamily="34" charset="-122"/>
                <a:cs typeface="Inter" pitchFamily="34" charset="-120"/>
              </a:rPr>
              <a:t> (FY 2021-22 onwards). Originally deferred from FY 2019-20 due to COVID-19.</a:t>
            </a:r>
            <a:endParaRPr lang="en-US" sz="800" dirty="0"/>
          </a:p>
        </p:txBody>
      </p:sp>
      <p:sp>
        <p:nvSpPr>
          <p:cNvPr id="11" name="Shape 7"/>
          <p:cNvSpPr/>
          <p:nvPr/>
        </p:nvSpPr>
        <p:spPr>
          <a:xfrm>
            <a:off x="4616797" y="1056754"/>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2" name="Text 8"/>
          <p:cNvSpPr/>
          <p:nvPr/>
        </p:nvSpPr>
        <p:spPr>
          <a:xfrm>
            <a:off x="4726930" y="1166887"/>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21 Clauses</a:t>
            </a:r>
            <a:endParaRPr lang="en-US" sz="1000" dirty="0"/>
          </a:p>
        </p:txBody>
      </p:sp>
      <p:sp>
        <p:nvSpPr>
          <p:cNvPr id="13" name="Text 9"/>
          <p:cNvSpPr/>
          <p:nvPr/>
        </p:nvSpPr>
        <p:spPr>
          <a:xfrm>
            <a:off x="4726930" y="1385292"/>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With 21 clauses comprising 50 sub-clauses, CARO 2020 is far more comprehensive than CARO 2016's 16 clauses. Seven new clauses, one merger, one deletion.</a:t>
            </a:r>
            <a:endParaRPr lang="en-US" sz="800" dirty="0"/>
          </a:p>
        </p:txBody>
      </p:sp>
      <p:sp>
        <p:nvSpPr>
          <p:cNvPr id="14" name="Shape 10"/>
          <p:cNvSpPr/>
          <p:nvPr/>
        </p:nvSpPr>
        <p:spPr>
          <a:xfrm>
            <a:off x="496119" y="2053158"/>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5" name="Text 11"/>
          <p:cNvSpPr/>
          <p:nvPr/>
        </p:nvSpPr>
        <p:spPr>
          <a:xfrm>
            <a:off x="606251" y="2163291"/>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Exemptions</a:t>
            </a:r>
            <a:endParaRPr lang="en-US" sz="1000" dirty="0"/>
          </a:p>
        </p:txBody>
      </p:sp>
      <p:sp>
        <p:nvSpPr>
          <p:cNvPr id="16" name="Text 12"/>
          <p:cNvSpPr/>
          <p:nvPr/>
        </p:nvSpPr>
        <p:spPr>
          <a:xfrm>
            <a:off x="606251" y="2381696"/>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Banking, Insurance, Section 8, OPC, Small Companies and qualifying private companies (revenue ≤ ₹10 Cr, capital+reserves ≤ ₹1 Cr, borrowings ≤ ₹1 Cr) are exempt.</a:t>
            </a:r>
            <a:endParaRPr lang="en-US" sz="800" dirty="0"/>
          </a:p>
        </p:txBody>
      </p:sp>
      <p:sp>
        <p:nvSpPr>
          <p:cNvPr id="17" name="Shape 13"/>
          <p:cNvSpPr/>
          <p:nvPr/>
        </p:nvSpPr>
        <p:spPr>
          <a:xfrm>
            <a:off x="4616797" y="2053158"/>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8" name="Text 14"/>
          <p:cNvSpPr/>
          <p:nvPr/>
        </p:nvSpPr>
        <p:spPr>
          <a:xfrm>
            <a:off x="4726930" y="2163291"/>
            <a:ext cx="1513805"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Landmark New Clauses</a:t>
            </a:r>
            <a:endParaRPr lang="en-US" sz="1000" dirty="0"/>
          </a:p>
        </p:txBody>
      </p:sp>
      <p:sp>
        <p:nvSpPr>
          <p:cNvPr id="19" name="Text 15"/>
          <p:cNvSpPr/>
          <p:nvPr/>
        </p:nvSpPr>
        <p:spPr>
          <a:xfrm>
            <a:off x="4726930" y="2381696"/>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Going Concern (xix), Cash Losses (xvii), Auditor Resignation (xviii), Undisclosed Income (viii), Internal Audit (xiv), CSR Funds (xx), Group CARO (xxi) are entirely new additions.</a:t>
            </a:r>
            <a:endParaRPr lang="en-US" sz="800" dirty="0"/>
          </a:p>
        </p:txBody>
      </p:sp>
      <p:sp>
        <p:nvSpPr>
          <p:cNvPr id="20" name="Shape 16"/>
          <p:cNvSpPr/>
          <p:nvPr/>
        </p:nvSpPr>
        <p:spPr>
          <a:xfrm>
            <a:off x="496119" y="3049563"/>
            <a:ext cx="4031084" cy="1062856"/>
          </a:xfrm>
          <a:prstGeom prst="roundRect">
            <a:avLst>
              <a:gd name="adj" fmla="val 4167"/>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606251" y="3159696"/>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FRRB Watch Areas</a:t>
            </a:r>
            <a:endParaRPr lang="en-US" sz="1000" dirty="0"/>
          </a:p>
        </p:txBody>
      </p:sp>
      <p:sp>
        <p:nvSpPr>
          <p:cNvPr id="22" name="Text 18"/>
          <p:cNvSpPr/>
          <p:nvPr/>
        </p:nvSpPr>
        <p:spPr>
          <a:xfrm>
            <a:off x="606251" y="3378101"/>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Statutory dues (GST inclusion), fraud reporting scope, related party approvals, PPE title deeds &amp; benami property, and CSR fund transfers are the highest-risk areas for non-compliance.</a:t>
            </a:r>
            <a:endParaRPr lang="en-US" sz="800" dirty="0"/>
          </a:p>
        </p:txBody>
      </p:sp>
      <p:sp>
        <p:nvSpPr>
          <p:cNvPr id="23" name="Shape 19"/>
          <p:cNvSpPr/>
          <p:nvPr/>
        </p:nvSpPr>
        <p:spPr>
          <a:xfrm>
            <a:off x="4616797" y="3049563"/>
            <a:ext cx="4031084" cy="1062856"/>
          </a:xfrm>
          <a:prstGeom prst="roundRect">
            <a:avLst>
              <a:gd name="adj" fmla="val 4167"/>
            </a:avLst>
          </a:prstGeom>
          <a:solidFill>
            <a:srgbClr val="DADBF1"/>
          </a:solidFill>
          <a:ln w="4763">
            <a:solidFill>
              <a:srgbClr val="C0C1D7"/>
            </a:solidFill>
            <a:prstDash val="solid"/>
          </a:ln>
        </p:spPr>
        <p:txBody>
          <a:bodyPr/>
          <a:lstStyle/>
          <a:p>
            <a:endParaRPr lang="en-IN"/>
          </a:p>
        </p:txBody>
      </p:sp>
      <p:sp>
        <p:nvSpPr>
          <p:cNvPr id="24" name="Text 20"/>
          <p:cNvSpPr/>
          <p:nvPr/>
        </p:nvSpPr>
        <p:spPr>
          <a:xfrm>
            <a:off x="4726930" y="3159696"/>
            <a:ext cx="1541934"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Auditor's Responsibility</a:t>
            </a:r>
            <a:endParaRPr lang="en-US" sz="1000" dirty="0"/>
          </a:p>
        </p:txBody>
      </p:sp>
      <p:sp>
        <p:nvSpPr>
          <p:cNvPr id="25" name="Text 21"/>
          <p:cNvSpPr/>
          <p:nvPr/>
        </p:nvSpPr>
        <p:spPr>
          <a:xfrm>
            <a:off x="4726930" y="3378101"/>
            <a:ext cx="3810819" cy="624185"/>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is more than a reporting checklist — it is a comprehensive examination of compliance, governance, and financial health that auditors must approach with rigour. Each of the 21 clauses demands specific procedures, targeted evidence gathering, and professional judgment.</a:t>
            </a:r>
            <a:endParaRPr lang="en-US" sz="800" dirty="0"/>
          </a:p>
        </p:txBody>
      </p:sp>
      <p:sp>
        <p:nvSpPr>
          <p:cNvPr id="26" name="Shape 22"/>
          <p:cNvSpPr/>
          <p:nvPr/>
        </p:nvSpPr>
        <p:spPr>
          <a:xfrm>
            <a:off x="496119" y="4213175"/>
            <a:ext cx="8151763" cy="561305"/>
          </a:xfrm>
          <a:prstGeom prst="roundRect">
            <a:avLst>
              <a:gd name="adj" fmla="val 7890"/>
            </a:avLst>
          </a:prstGeom>
          <a:solidFill>
            <a:srgbClr val="B6FCB8"/>
          </a:solidFill>
          <a:ln/>
        </p:spPr>
        <p:txBody>
          <a:bodyPr/>
          <a:lstStyle/>
          <a:p>
            <a:endParaRPr lang="en-IN"/>
          </a:p>
        </p:txBody>
      </p:sp>
      <p:pic>
        <p:nvPicPr>
          <p:cNvPr id="27" name="Image 2" descr="preencoded.png"/>
          <p:cNvPicPr>
            <a:picLocks noChangeAspect="1"/>
          </p:cNvPicPr>
          <p:nvPr/>
        </p:nvPicPr>
        <p:blipFill>
          <a:blip r:embed="rId6"/>
          <a:stretch>
            <a:fillRect/>
          </a:stretch>
        </p:blipFill>
        <p:spPr>
          <a:xfrm>
            <a:off x="601489" y="4366989"/>
            <a:ext cx="131787" cy="105370"/>
          </a:xfrm>
          <a:prstGeom prst="rect">
            <a:avLst/>
          </a:prstGeom>
        </p:spPr>
      </p:pic>
      <p:sp>
        <p:nvSpPr>
          <p:cNvPr id="28" name="Text 23"/>
          <p:cNvSpPr/>
          <p:nvPr/>
        </p:nvSpPr>
        <p:spPr>
          <a:xfrm>
            <a:off x="838646" y="4329113"/>
            <a:ext cx="7703865" cy="312093"/>
          </a:xfrm>
          <a:prstGeom prst="rect">
            <a:avLst/>
          </a:prstGeom>
          <a:noFill/>
          <a:ln/>
        </p:spPr>
        <p:txBody>
          <a:bodyPr wrap="square" lIns="0" tIns="0" rIns="0" bIns="0" rtlCol="0" anchor="t"/>
          <a:lstStyle/>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ICAI Guidance Note on CARO 2020</a:t>
            </a:r>
            <a:r>
              <a:rPr lang="en-US" sz="800" dirty="0">
                <a:solidFill>
                  <a:srgbClr val="000000"/>
                </a:solidFill>
                <a:latin typeface="Inter" pitchFamily="34" charset="0"/>
                <a:ea typeface="Inter" pitchFamily="34" charset="-122"/>
                <a:cs typeface="Inter" pitchFamily="34" charset="-120"/>
              </a:rPr>
              <a:t> — The Institute of Chartered Accountants of India has issued a Guidance Note on CARO 2020 which provides guidance on application of the CARO 2020. All auditors should refer to this note in conjunction with the Order text for detailed clause-level guidance.</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nowy landscape with trees and a fence&#10;">
            <a:extLst>
              <a:ext uri="{FF2B5EF4-FFF2-40B4-BE49-F238E27FC236}">
                <a16:creationId xmlns:a16="http://schemas.microsoft.com/office/drawing/2014/main" id="{60E2ED43-72AE-4B30-8CFC-A82B1ABBF5FD}"/>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283353" y="507054"/>
            <a:ext cx="3749202" cy="3429000"/>
          </a:xfrm>
        </p:spPr>
      </p:pic>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4351506" y="507054"/>
            <a:ext cx="4442298" cy="1416280"/>
          </a:xfrm>
        </p:spPr>
        <p:txBody>
          <a:bodyPr vert="horz" lIns="68580" tIns="34290" rIns="68580" bIns="34290" rtlCol="0" anchor="t">
            <a:noAutofit/>
          </a:bodyPr>
          <a:lstStyle/>
          <a:p>
            <a:r>
              <a:rPr lang="en-US" sz="1600" b="1" dirty="0"/>
              <a:t>Disclaimer:</a:t>
            </a:r>
          </a:p>
          <a:p>
            <a:pPr algn="just"/>
            <a:r>
              <a:rPr lang="en-US" sz="1000" b="1" dirty="0"/>
              <a:t>Individual Capacity:</a:t>
            </a:r>
            <a:r>
              <a:rPr lang="en-US" sz="1000" dirty="0"/>
              <a:t> The views, thoughts, and opinions expressed in this presentation belong solely to the speaker and do not necessarily reflect the official policy or position of his organization or of ICAI or any other agency, </a:t>
            </a:r>
            <a:r>
              <a:rPr lang="en-US" sz="1000" dirty="0" err="1"/>
              <a:t>organisation</a:t>
            </a:r>
            <a:r>
              <a:rPr lang="en-US" sz="1000" dirty="0"/>
              <a:t>, or committee.</a:t>
            </a:r>
          </a:p>
          <a:p>
            <a:pPr algn="just"/>
            <a:r>
              <a:rPr lang="en-US" sz="1000" b="1" dirty="0"/>
              <a:t>Not Professional Advice:</a:t>
            </a:r>
            <a:r>
              <a:rPr lang="en-US" sz="1000" dirty="0"/>
              <a:t> This presentation is for educational and informational purposes only. It does not constitute professional advice or a formal legal opinion. Attendees should not act upon this information without seeking professional counsel specific to their circumstances.</a:t>
            </a:r>
          </a:p>
          <a:p>
            <a:pPr algn="just"/>
            <a:r>
              <a:rPr lang="en-US" sz="1000" b="1" dirty="0"/>
              <a:t>No Warranty:</a:t>
            </a:r>
            <a:r>
              <a:rPr lang="en-US" sz="1000" dirty="0"/>
              <a:t> While every effort has been made to ensure the accuracy of the content, the speaker assumes no responsibility or liability for any errors or omissions in the material presented.</a:t>
            </a:r>
          </a:p>
          <a:p>
            <a:pPr algn="just"/>
            <a:r>
              <a:rPr lang="en-US" sz="1000" b="1" dirty="0"/>
              <a:t>Dynamic Laws:</a:t>
            </a:r>
            <a:r>
              <a:rPr lang="en-US" sz="1000" dirty="0"/>
              <a:t> Given the changing nature of laws and regulations, the information is provided on "as is“ basis.</a:t>
            </a:r>
          </a:p>
          <a:p>
            <a:pPr algn="just"/>
            <a:r>
              <a:rPr lang="en-US" sz="1000" dirty="0"/>
              <a:t>This presentation or its contents should not be used by anyone, except seeking consent for its usage. </a:t>
            </a:r>
          </a:p>
          <a:p>
            <a:pPr algn="just"/>
            <a:endParaRPr lang="en-US" sz="1000" dirty="0"/>
          </a:p>
          <a:p>
            <a:endParaRPr lang="en-US" sz="1000" dirty="0"/>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6457950" y="4767263"/>
            <a:ext cx="2057400" cy="273844"/>
          </a:xfrm>
        </p:spPr>
        <p:txBody>
          <a:bodyPr/>
          <a:lstStyle/>
          <a:p>
            <a:pPr defTabSz="685800"/>
            <a:fld id="{294A09A9-5501-47C1-A89A-A340965A2BE2}" type="slidenum">
              <a:rPr lang="en-US">
                <a:solidFill>
                  <a:prstClr val="black">
                    <a:tint val="75000"/>
                  </a:prstClr>
                </a:solidFill>
                <a:latin typeface="Source Sans Pro Light"/>
              </a:rPr>
              <a:pPr defTabSz="685800"/>
              <a:t>11</a:t>
            </a:fld>
            <a:endParaRPr lang="en-US" dirty="0">
              <a:solidFill>
                <a:prstClr val="black">
                  <a:tint val="75000"/>
                </a:prstClr>
              </a:solidFill>
              <a:latin typeface="Source Sans Pro Light"/>
            </a:endParaRPr>
          </a:p>
        </p:txBody>
      </p:sp>
    </p:spTree>
    <p:extLst>
      <p:ext uri="{BB962C8B-B14F-4D97-AF65-F5344CB8AC3E}">
        <p14:creationId xmlns:p14="http://schemas.microsoft.com/office/powerpoint/2010/main" val="163979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344043" y="308610"/>
            <a:ext cx="8455914" cy="4402836"/>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342901" y="2892357"/>
            <a:ext cx="4229098" cy="652148"/>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342898" y="3544505"/>
            <a:ext cx="4229101" cy="528142"/>
          </a:xfrm>
        </p:spPr>
        <p:txBody>
          <a:bodyPr>
            <a:normAutofit/>
          </a:bodyPr>
          <a:lstStyle/>
          <a:p>
            <a:r>
              <a:rPr lang="en-US" b="1" dirty="0"/>
              <a:t>CA. Amit Hundia</a:t>
            </a:r>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6457950" y="4767263"/>
            <a:ext cx="2057400" cy="273844"/>
          </a:xfrm>
        </p:spPr>
        <p:txBody>
          <a:bodyPr/>
          <a:lstStyle/>
          <a:p>
            <a:pPr defTabSz="685800"/>
            <a:fld id="{294A09A9-5501-47C1-A89A-A340965A2BE2}" type="slidenum">
              <a:rPr lang="en-US">
                <a:solidFill>
                  <a:prstClr val="black">
                    <a:tint val="75000"/>
                  </a:prstClr>
                </a:solidFill>
                <a:latin typeface="Source Sans Pro Light"/>
              </a:rPr>
              <a:pPr defTabSz="685800"/>
              <a:t>12</a:t>
            </a:fld>
            <a:endParaRPr lang="en-US" dirty="0">
              <a:solidFill>
                <a:prstClr val="black">
                  <a:tint val="75000"/>
                </a:prstClr>
              </a:solidFill>
              <a:latin typeface="Source Sans Pro Light"/>
            </a:endParaRP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496119" y="426467"/>
            <a:ext cx="690860" cy="188119"/>
          </a:xfrm>
          <a:prstGeom prst="roundRect">
            <a:avLst>
              <a:gd name="adj" fmla="val 18833"/>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371" y="478334"/>
            <a:ext cx="84311" cy="84311"/>
          </a:xfrm>
          <a:prstGeom prst="rect">
            <a:avLst/>
          </a:prstGeom>
        </p:spPr>
      </p:pic>
      <p:sp>
        <p:nvSpPr>
          <p:cNvPr id="4" name="Text 1"/>
          <p:cNvSpPr/>
          <p:nvPr/>
        </p:nvSpPr>
        <p:spPr>
          <a:xfrm>
            <a:off x="685800" y="458093"/>
            <a:ext cx="437927" cy="124867"/>
          </a:xfrm>
          <a:prstGeom prst="rect">
            <a:avLst/>
          </a:prstGeom>
          <a:noFill/>
          <a:ln/>
        </p:spPr>
        <p:txBody>
          <a:bodyPr wrap="none" lIns="0" tIns="0" rIns="0" bIns="0" rtlCol="0" anchor="t"/>
          <a:lstStyle/>
          <a:p>
            <a:pPr marL="0" indent="0" algn="l">
              <a:lnSpc>
                <a:spcPts val="950"/>
              </a:lnSpc>
              <a:buNone/>
            </a:pPr>
            <a:r>
              <a:rPr lang="en-US" sz="650" dirty="0">
                <a:solidFill>
                  <a:srgbClr val="272525"/>
                </a:solidFill>
                <a:latin typeface="Inter" pitchFamily="34" charset="0"/>
                <a:ea typeface="Inter" pitchFamily="34" charset="-122"/>
                <a:cs typeface="Inter" pitchFamily="34" charset="-120"/>
              </a:rPr>
              <a:t>OVERVIEW</a:t>
            </a:r>
            <a:endParaRPr lang="en-US" sz="650" dirty="0"/>
          </a:p>
        </p:txBody>
      </p:sp>
      <p:sp>
        <p:nvSpPr>
          <p:cNvPr id="5" name="Text 2"/>
          <p:cNvSpPr/>
          <p:nvPr/>
        </p:nvSpPr>
        <p:spPr>
          <a:xfrm>
            <a:off x="496119" y="650379"/>
            <a:ext cx="2688431" cy="329431"/>
          </a:xfrm>
          <a:prstGeom prst="rect">
            <a:avLst/>
          </a:prstGeom>
          <a:noFill/>
          <a:ln/>
        </p:spPr>
        <p:txBody>
          <a:bodyPr wrap="none" lIns="0" tIns="0" rIns="0" bIns="0" rtlCol="0" anchor="t"/>
          <a:lstStyle/>
          <a:p>
            <a:pPr marL="0" indent="0" algn="l">
              <a:lnSpc>
                <a:spcPts val="2550"/>
              </a:lnSpc>
              <a:buNone/>
            </a:pPr>
            <a:r>
              <a:rPr lang="en-US" sz="2050" b="1" dirty="0">
                <a:solidFill>
                  <a:srgbClr val="000000"/>
                </a:solidFill>
                <a:latin typeface="Inter Bold" pitchFamily="34" charset="0"/>
                <a:ea typeface="Inter Bold" pitchFamily="34" charset="-122"/>
                <a:cs typeface="Inter Bold" pitchFamily="34" charset="-120"/>
              </a:rPr>
              <a:t>What is CARO 2020?</a:t>
            </a:r>
            <a:endParaRPr lang="en-US" sz="2050" dirty="0"/>
          </a:p>
        </p:txBody>
      </p:sp>
      <p:sp>
        <p:nvSpPr>
          <p:cNvPr id="6" name="Text 3"/>
          <p:cNvSpPr/>
          <p:nvPr/>
        </p:nvSpPr>
        <p:spPr>
          <a:xfrm>
            <a:off x="496119" y="1194792"/>
            <a:ext cx="3947294" cy="1092324"/>
          </a:xfrm>
          <a:prstGeom prst="rect">
            <a:avLst/>
          </a:prstGeom>
          <a:noFill/>
          <a:ln/>
        </p:spPr>
        <p:txBody>
          <a:bodyPr wrap="square" lIns="0" tIns="0" rIns="0" bIns="0" rtlCol="0" anchor="t"/>
          <a:lstStyle/>
          <a:p>
            <a:pPr marL="0" indent="0" algn="l">
              <a:lnSpc>
                <a:spcPts val="1200"/>
              </a:lnSpc>
              <a:buNone/>
            </a:pPr>
            <a:r>
              <a:rPr lang="en-US" sz="800" b="1" dirty="0">
                <a:solidFill>
                  <a:srgbClr val="272525"/>
                </a:solidFill>
                <a:latin typeface="Inter" pitchFamily="34" charset="0"/>
                <a:ea typeface="Inter" pitchFamily="34" charset="-122"/>
                <a:cs typeface="Inter" pitchFamily="34" charset="-120"/>
              </a:rPr>
              <a:t>CARO 2020 — the Companies (Auditor's Report) Order, 2020 — is the most prescriptive reporting requirement imposed on statutory auditors of companies in India.</a:t>
            </a:r>
            <a:r>
              <a:rPr lang="en-US" sz="800" dirty="0">
                <a:solidFill>
                  <a:srgbClr val="272525"/>
                </a:solidFill>
                <a:latin typeface="Inter" pitchFamily="34" charset="0"/>
                <a:ea typeface="Inter" pitchFamily="34" charset="-122"/>
                <a:cs typeface="Inter" pitchFamily="34" charset="-120"/>
              </a:rPr>
              <a:t> Issued by the Ministry of Corporate Affairs under Section 143(11) of the Companies Act, 2013, CARO 2020 requires auditors to report on 21 specific matters covering a wide spectrum — from fixed assets and inventory to fraud reporting, going concern assessment, and CSR fund transfers.</a:t>
            </a:r>
            <a:endParaRPr lang="en-US" sz="800" dirty="0"/>
          </a:p>
        </p:txBody>
      </p:sp>
      <p:sp>
        <p:nvSpPr>
          <p:cNvPr id="7" name="Shape 4"/>
          <p:cNvSpPr/>
          <p:nvPr/>
        </p:nvSpPr>
        <p:spPr>
          <a:xfrm>
            <a:off x="496119" y="2387873"/>
            <a:ext cx="3947294" cy="1185490"/>
          </a:xfrm>
          <a:prstGeom prst="roundRect">
            <a:avLst>
              <a:gd name="adj" fmla="val 3736"/>
            </a:avLst>
          </a:prstGeom>
          <a:solidFill>
            <a:srgbClr val="B6D6FC"/>
          </a:solidFill>
          <a:ln/>
        </p:spPr>
        <p:txBody>
          <a:bodyPr/>
          <a:lstStyle/>
          <a:p>
            <a:endParaRPr lang="en-IN"/>
          </a:p>
        </p:txBody>
      </p:sp>
      <p:pic>
        <p:nvPicPr>
          <p:cNvPr id="8" name="Image 1" descr="preencoded.png"/>
          <p:cNvPicPr>
            <a:picLocks noChangeAspect="1"/>
          </p:cNvPicPr>
          <p:nvPr/>
        </p:nvPicPr>
        <p:blipFill>
          <a:blip r:embed="rId5"/>
          <a:stretch>
            <a:fillRect/>
          </a:stretch>
        </p:blipFill>
        <p:spPr>
          <a:xfrm>
            <a:off x="601489" y="2541687"/>
            <a:ext cx="131787" cy="105370"/>
          </a:xfrm>
          <a:prstGeom prst="rect">
            <a:avLst/>
          </a:prstGeom>
        </p:spPr>
      </p:pic>
      <p:sp>
        <p:nvSpPr>
          <p:cNvPr id="9" name="Text 5"/>
          <p:cNvSpPr/>
          <p:nvPr/>
        </p:nvSpPr>
        <p:spPr>
          <a:xfrm>
            <a:off x="838646" y="2503810"/>
            <a:ext cx="3499396" cy="936278"/>
          </a:xfrm>
          <a:prstGeom prst="rect">
            <a:avLst/>
          </a:prstGeom>
          <a:noFill/>
          <a:ln/>
        </p:spPr>
        <p:txBody>
          <a:bodyPr wrap="square" lIns="0" tIns="0" rIns="0" bIns="0" rtlCol="0" anchor="t"/>
          <a:lstStyle/>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Notified:</a:t>
            </a:r>
            <a:r>
              <a:rPr lang="en-US" sz="800" dirty="0">
                <a:solidFill>
                  <a:srgbClr val="000000"/>
                </a:solidFill>
                <a:latin typeface="Inter" pitchFamily="34" charset="0"/>
                <a:ea typeface="Inter" pitchFamily="34" charset="-122"/>
                <a:cs typeface="Inter" pitchFamily="34" charset="-120"/>
              </a:rPr>
              <a:t> 25th February 2020 by the Ministry of Corporate Affairs (MCA)</a:t>
            </a:r>
            <a:endParaRPr lang="en-US" sz="800" dirty="0"/>
          </a:p>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Effective From:</a:t>
            </a:r>
            <a:r>
              <a:rPr lang="en-US" sz="800" dirty="0">
                <a:solidFill>
                  <a:srgbClr val="000000"/>
                </a:solidFill>
                <a:latin typeface="Inter" pitchFamily="34" charset="0"/>
                <a:ea typeface="Inter" pitchFamily="34" charset="-122"/>
                <a:cs typeface="Inter" pitchFamily="34" charset="-120"/>
              </a:rPr>
              <a:t> Applicable for audits of financial years commencing on or after 1 April 2021.</a:t>
            </a:r>
            <a:endParaRPr lang="en-US" sz="800" dirty="0"/>
          </a:p>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Authority:</a:t>
            </a:r>
            <a:r>
              <a:rPr lang="en-US" sz="800" dirty="0">
                <a:solidFill>
                  <a:srgbClr val="000000"/>
                </a:solidFill>
                <a:latin typeface="Inter" pitchFamily="34" charset="0"/>
                <a:ea typeface="Inter" pitchFamily="34" charset="-122"/>
                <a:cs typeface="Inter" pitchFamily="34" charset="-120"/>
              </a:rPr>
              <a:t> Issued under Section 143(11) of the Companies Act, 2013 after consultation with NFRA.</a:t>
            </a:r>
            <a:endParaRPr lang="en-US" sz="800" dirty="0"/>
          </a:p>
        </p:txBody>
      </p:sp>
      <p:sp>
        <p:nvSpPr>
          <p:cNvPr id="10" name="Text 6"/>
          <p:cNvSpPr/>
          <p:nvPr/>
        </p:nvSpPr>
        <p:spPr>
          <a:xfrm>
            <a:off x="496119" y="3674120"/>
            <a:ext cx="3947294" cy="780231"/>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was notified by MCA vide its order dated 25th February 2020, in exercise of the powers conferred in sub-section 11 of Section 143 of Companies Act, 2013 and after consultation with the National Financial Reporting Authority (NFRA). CARO 2020 is in supersession of the Companies (Auditor's Report) Order, 2016.</a:t>
            </a:r>
            <a:endParaRPr lang="en-US" sz="800" dirty="0"/>
          </a:p>
        </p:txBody>
      </p:sp>
      <p:sp>
        <p:nvSpPr>
          <p:cNvPr id="11" name="Text 7"/>
          <p:cNvSpPr/>
          <p:nvPr/>
        </p:nvSpPr>
        <p:spPr>
          <a:xfrm>
            <a:off x="4705350" y="1203796"/>
            <a:ext cx="1581522" cy="197644"/>
          </a:xfrm>
          <a:prstGeom prst="rect">
            <a:avLst/>
          </a:prstGeom>
          <a:noFill/>
          <a:ln/>
        </p:spPr>
        <p:txBody>
          <a:bodyPr wrap="none" lIns="0" tIns="0" rIns="0" bIns="0" rtlCol="0" anchor="t"/>
          <a:lstStyle/>
          <a:p>
            <a:pPr marL="0" indent="0" algn="l">
              <a:lnSpc>
                <a:spcPts val="1550"/>
              </a:lnSpc>
              <a:buNone/>
            </a:pPr>
            <a:r>
              <a:rPr lang="en-US" sz="1200" b="1" dirty="0">
                <a:solidFill>
                  <a:srgbClr val="000000"/>
                </a:solidFill>
                <a:latin typeface="Inter Bold" pitchFamily="34" charset="0"/>
                <a:ea typeface="Inter Bold" pitchFamily="34" charset="-122"/>
                <a:cs typeface="Inter Bold" pitchFamily="34" charset="-120"/>
              </a:rPr>
              <a:t>Why CARO 2020?</a:t>
            </a:r>
            <a:endParaRPr lang="en-US" sz="1200" dirty="0"/>
          </a:p>
        </p:txBody>
      </p:sp>
      <p:sp>
        <p:nvSpPr>
          <p:cNvPr id="12" name="Shape 8"/>
          <p:cNvSpPr/>
          <p:nvPr/>
        </p:nvSpPr>
        <p:spPr>
          <a:xfrm>
            <a:off x="4705350" y="1502197"/>
            <a:ext cx="1928813" cy="1126406"/>
          </a:xfrm>
          <a:prstGeom prst="roundRect">
            <a:avLst>
              <a:gd name="adj" fmla="val 6088"/>
            </a:avLst>
          </a:prstGeom>
          <a:solidFill>
            <a:srgbClr val="FFFFFF"/>
          </a:solidFill>
          <a:ln w="14288">
            <a:solidFill>
              <a:srgbClr val="C0C1D7"/>
            </a:solidFill>
            <a:prstDash val="solid"/>
          </a:ln>
        </p:spPr>
        <p:txBody>
          <a:bodyPr/>
          <a:lstStyle/>
          <a:p>
            <a:endParaRPr lang="en-IN"/>
          </a:p>
        </p:txBody>
      </p:sp>
      <p:sp>
        <p:nvSpPr>
          <p:cNvPr id="13" name="Shape 9"/>
          <p:cNvSpPr/>
          <p:nvPr/>
        </p:nvSpPr>
        <p:spPr>
          <a:xfrm>
            <a:off x="4691063" y="1502197"/>
            <a:ext cx="57150" cy="1126406"/>
          </a:xfrm>
          <a:prstGeom prst="roundRect">
            <a:avLst>
              <a:gd name="adj" fmla="val 77488"/>
            </a:avLst>
          </a:prstGeom>
          <a:solidFill>
            <a:srgbClr val="4950BC"/>
          </a:solidFill>
          <a:ln/>
        </p:spPr>
        <p:txBody>
          <a:bodyPr/>
          <a:lstStyle/>
          <a:p>
            <a:endParaRPr lang="en-IN"/>
          </a:p>
        </p:txBody>
      </p:sp>
      <p:sp>
        <p:nvSpPr>
          <p:cNvPr id="14" name="Text 10"/>
          <p:cNvSpPr/>
          <p:nvPr/>
        </p:nvSpPr>
        <p:spPr>
          <a:xfrm>
            <a:off x="4867870" y="1621854"/>
            <a:ext cx="1563291"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Enhanced Transparency</a:t>
            </a:r>
            <a:endParaRPr lang="en-US" sz="1000" dirty="0"/>
          </a:p>
        </p:txBody>
      </p:sp>
      <p:sp>
        <p:nvSpPr>
          <p:cNvPr id="15" name="Text 11"/>
          <p:cNvSpPr/>
          <p:nvPr/>
        </p:nvSpPr>
        <p:spPr>
          <a:xfrm>
            <a:off x="4867870" y="1876127"/>
            <a:ext cx="1646634" cy="624185"/>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aims to enhance the overall quality of reporting by company auditors through enhanced reporting disclosures.</a:t>
            </a:r>
            <a:endParaRPr lang="en-US" sz="800" dirty="0"/>
          </a:p>
        </p:txBody>
      </p:sp>
      <p:sp>
        <p:nvSpPr>
          <p:cNvPr id="16" name="Shape 12"/>
          <p:cNvSpPr/>
          <p:nvPr/>
        </p:nvSpPr>
        <p:spPr>
          <a:xfrm>
            <a:off x="6723757" y="1502197"/>
            <a:ext cx="1928887" cy="1126406"/>
          </a:xfrm>
          <a:prstGeom prst="roundRect">
            <a:avLst>
              <a:gd name="adj" fmla="val 6088"/>
            </a:avLst>
          </a:prstGeom>
          <a:solidFill>
            <a:srgbClr val="FFFFFF"/>
          </a:solidFill>
          <a:ln w="14288">
            <a:solidFill>
              <a:srgbClr val="C0C1D7"/>
            </a:solidFill>
            <a:prstDash val="solid"/>
          </a:ln>
        </p:spPr>
        <p:txBody>
          <a:bodyPr/>
          <a:lstStyle/>
          <a:p>
            <a:endParaRPr lang="en-IN"/>
          </a:p>
        </p:txBody>
      </p:sp>
      <p:sp>
        <p:nvSpPr>
          <p:cNvPr id="17" name="Shape 13"/>
          <p:cNvSpPr/>
          <p:nvPr/>
        </p:nvSpPr>
        <p:spPr>
          <a:xfrm>
            <a:off x="6709470" y="1502197"/>
            <a:ext cx="57150" cy="1126406"/>
          </a:xfrm>
          <a:prstGeom prst="roundRect">
            <a:avLst>
              <a:gd name="adj" fmla="val 77488"/>
            </a:avLst>
          </a:prstGeom>
          <a:solidFill>
            <a:srgbClr val="4950BC"/>
          </a:solidFill>
          <a:ln/>
        </p:spPr>
        <p:txBody>
          <a:bodyPr/>
          <a:lstStyle/>
          <a:p>
            <a:endParaRPr lang="en-IN"/>
          </a:p>
        </p:txBody>
      </p:sp>
      <p:sp>
        <p:nvSpPr>
          <p:cNvPr id="18" name="Text 14"/>
          <p:cNvSpPr/>
          <p:nvPr/>
        </p:nvSpPr>
        <p:spPr>
          <a:xfrm>
            <a:off x="6886277" y="1621854"/>
            <a:ext cx="1646709" cy="329357"/>
          </a:xfrm>
          <a:prstGeom prst="rect">
            <a:avLst/>
          </a:prstGeom>
          <a:noFill/>
          <a:ln/>
        </p:spPr>
        <p:txBody>
          <a:bodyPr wrap="squar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Stronger Corporate Governance</a:t>
            </a:r>
            <a:endParaRPr lang="en-US" sz="1000" dirty="0"/>
          </a:p>
        </p:txBody>
      </p:sp>
      <p:sp>
        <p:nvSpPr>
          <p:cNvPr id="19" name="Text 15"/>
          <p:cNvSpPr/>
          <p:nvPr/>
        </p:nvSpPr>
        <p:spPr>
          <a:xfrm>
            <a:off x="6886277" y="2040806"/>
            <a:ext cx="164670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This order is a step towards strengthening the corporate governance framework.</a:t>
            </a:r>
            <a:endParaRPr lang="en-US" sz="800" dirty="0"/>
          </a:p>
        </p:txBody>
      </p:sp>
      <p:sp>
        <p:nvSpPr>
          <p:cNvPr id="20" name="Shape 16"/>
          <p:cNvSpPr/>
          <p:nvPr/>
        </p:nvSpPr>
        <p:spPr>
          <a:xfrm>
            <a:off x="4705350" y="2718197"/>
            <a:ext cx="1928813" cy="1898005"/>
          </a:xfrm>
          <a:prstGeom prst="roundRect">
            <a:avLst>
              <a:gd name="adj" fmla="val 3613"/>
            </a:avLst>
          </a:prstGeom>
          <a:solidFill>
            <a:srgbClr val="FFFFFF"/>
          </a:solidFill>
          <a:ln w="14288">
            <a:solidFill>
              <a:srgbClr val="C0C1D7"/>
            </a:solidFill>
            <a:prstDash val="solid"/>
          </a:ln>
        </p:spPr>
        <p:txBody>
          <a:bodyPr/>
          <a:lstStyle/>
          <a:p>
            <a:endParaRPr lang="en-IN"/>
          </a:p>
        </p:txBody>
      </p:sp>
      <p:sp>
        <p:nvSpPr>
          <p:cNvPr id="21" name="Shape 17"/>
          <p:cNvSpPr/>
          <p:nvPr/>
        </p:nvSpPr>
        <p:spPr>
          <a:xfrm>
            <a:off x="4691063" y="2718197"/>
            <a:ext cx="57150" cy="1898005"/>
          </a:xfrm>
          <a:prstGeom prst="roundRect">
            <a:avLst>
              <a:gd name="adj" fmla="val 77488"/>
            </a:avLst>
          </a:prstGeom>
          <a:solidFill>
            <a:srgbClr val="4950BC"/>
          </a:solidFill>
          <a:ln/>
        </p:spPr>
        <p:txBody>
          <a:bodyPr/>
          <a:lstStyle/>
          <a:p>
            <a:endParaRPr lang="en-IN"/>
          </a:p>
        </p:txBody>
      </p:sp>
      <p:sp>
        <p:nvSpPr>
          <p:cNvPr id="22" name="Text 18"/>
          <p:cNvSpPr/>
          <p:nvPr/>
        </p:nvSpPr>
        <p:spPr>
          <a:xfrm>
            <a:off x="4867870" y="2837855"/>
            <a:ext cx="1456730"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Greater Accountability</a:t>
            </a:r>
            <a:endParaRPr lang="en-US" sz="1000" dirty="0"/>
          </a:p>
        </p:txBody>
      </p:sp>
      <p:sp>
        <p:nvSpPr>
          <p:cNvPr id="23" name="Text 19"/>
          <p:cNvSpPr/>
          <p:nvPr/>
        </p:nvSpPr>
        <p:spPr>
          <a:xfrm>
            <a:off x="4867870" y="3092128"/>
            <a:ext cx="1646634" cy="1248370"/>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With 21 clauses comprising 50 sub-clauses, CARO 2020 is a substantial value addition to readers of the Auditor's report. The increased reporting requirements put an onus on management to ensure comprehensive disclosures.</a:t>
            </a:r>
            <a:endParaRPr lang="en-US" sz="800" dirty="0"/>
          </a:p>
        </p:txBody>
      </p:sp>
      <p:sp>
        <p:nvSpPr>
          <p:cNvPr id="24" name="Shape 20"/>
          <p:cNvSpPr/>
          <p:nvPr/>
        </p:nvSpPr>
        <p:spPr>
          <a:xfrm>
            <a:off x="6723757" y="2718197"/>
            <a:ext cx="1928887" cy="1898005"/>
          </a:xfrm>
          <a:prstGeom prst="roundRect">
            <a:avLst>
              <a:gd name="adj" fmla="val 3613"/>
            </a:avLst>
          </a:prstGeom>
          <a:solidFill>
            <a:srgbClr val="FFFFFF"/>
          </a:solidFill>
          <a:ln w="14288">
            <a:solidFill>
              <a:srgbClr val="C0C1D7"/>
            </a:solidFill>
            <a:prstDash val="solid"/>
          </a:ln>
        </p:spPr>
        <p:txBody>
          <a:bodyPr/>
          <a:lstStyle/>
          <a:p>
            <a:endParaRPr lang="en-IN"/>
          </a:p>
        </p:txBody>
      </p:sp>
      <p:sp>
        <p:nvSpPr>
          <p:cNvPr id="25" name="Shape 21"/>
          <p:cNvSpPr/>
          <p:nvPr/>
        </p:nvSpPr>
        <p:spPr>
          <a:xfrm>
            <a:off x="6709470" y="2718197"/>
            <a:ext cx="57150" cy="1898005"/>
          </a:xfrm>
          <a:prstGeom prst="roundRect">
            <a:avLst>
              <a:gd name="adj" fmla="val 77488"/>
            </a:avLst>
          </a:prstGeom>
          <a:solidFill>
            <a:srgbClr val="4950BC"/>
          </a:solidFill>
          <a:ln/>
        </p:spPr>
        <p:txBody>
          <a:bodyPr/>
          <a:lstStyle/>
          <a:p>
            <a:endParaRPr lang="en-IN"/>
          </a:p>
        </p:txBody>
      </p:sp>
      <p:sp>
        <p:nvSpPr>
          <p:cNvPr id="26" name="Text 22"/>
          <p:cNvSpPr/>
          <p:nvPr/>
        </p:nvSpPr>
        <p:spPr>
          <a:xfrm>
            <a:off x="6886277" y="2837855"/>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NFRA Consultation</a:t>
            </a:r>
            <a:endParaRPr lang="en-US" sz="1000" dirty="0"/>
          </a:p>
        </p:txBody>
      </p:sp>
      <p:sp>
        <p:nvSpPr>
          <p:cNvPr id="27" name="Text 23"/>
          <p:cNvSpPr/>
          <p:nvPr/>
        </p:nvSpPr>
        <p:spPr>
          <a:xfrm>
            <a:off x="6886277" y="3092128"/>
            <a:ext cx="1646709" cy="1404417"/>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has included additional reporting requirements after consultations with the National Financial Reporting Authority (NFRA).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1007864"/>
          </a:xfrm>
          <a:prstGeom prst="rect">
            <a:avLst/>
          </a:prstGeom>
        </p:spPr>
      </p:pic>
      <p:sp>
        <p:nvSpPr>
          <p:cNvPr id="3" name="Shape 0"/>
          <p:cNvSpPr/>
          <p:nvPr/>
        </p:nvSpPr>
        <p:spPr>
          <a:xfrm>
            <a:off x="496119" y="1473026"/>
            <a:ext cx="664071" cy="133499"/>
          </a:xfrm>
          <a:prstGeom prst="roundRect">
            <a:avLst>
              <a:gd name="adj" fmla="val 20294"/>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488" y="1507554"/>
            <a:ext cx="64443" cy="64443"/>
          </a:xfrm>
          <a:prstGeom prst="rect">
            <a:avLst/>
          </a:prstGeom>
        </p:spPr>
      </p:pic>
      <p:sp>
        <p:nvSpPr>
          <p:cNvPr id="5" name="Text 1"/>
          <p:cNvSpPr/>
          <p:nvPr/>
        </p:nvSpPr>
        <p:spPr>
          <a:xfrm>
            <a:off x="641152" y="1497211"/>
            <a:ext cx="470669" cy="85130"/>
          </a:xfrm>
          <a:prstGeom prst="rect">
            <a:avLst/>
          </a:prstGeom>
          <a:noFill/>
          <a:ln/>
        </p:spPr>
        <p:txBody>
          <a:bodyPr wrap="none" lIns="0" tIns="0" rIns="0" bIns="0" rtlCol="0" anchor="t"/>
          <a:lstStyle/>
          <a:p>
            <a:pPr marL="0" indent="0" algn="l">
              <a:lnSpc>
                <a:spcPts val="650"/>
              </a:lnSpc>
              <a:buNone/>
            </a:pPr>
            <a:r>
              <a:rPr lang="en-US" sz="500" dirty="0">
                <a:solidFill>
                  <a:srgbClr val="272525"/>
                </a:solidFill>
                <a:latin typeface="Inter" pitchFamily="34" charset="0"/>
                <a:ea typeface="Inter" pitchFamily="34" charset="-122"/>
                <a:cs typeface="Inter" pitchFamily="34" charset="-120"/>
              </a:rPr>
              <a:t>APPLICABILITY</a:t>
            </a:r>
            <a:endParaRPr lang="en-US" sz="500" dirty="0"/>
          </a:p>
        </p:txBody>
      </p:sp>
      <p:sp>
        <p:nvSpPr>
          <p:cNvPr id="6" name="Text 2"/>
          <p:cNvSpPr/>
          <p:nvPr/>
        </p:nvSpPr>
        <p:spPr>
          <a:xfrm>
            <a:off x="496119" y="1627436"/>
            <a:ext cx="2695873" cy="251966"/>
          </a:xfrm>
          <a:prstGeom prst="rect">
            <a:avLst/>
          </a:prstGeom>
          <a:noFill/>
          <a:ln/>
        </p:spPr>
        <p:txBody>
          <a:bodyPr wrap="none" lIns="0" tIns="0" rIns="0" bIns="0" rtlCol="0" anchor="t"/>
          <a:lstStyle/>
          <a:p>
            <a:pPr marL="0" indent="0" algn="l">
              <a:lnSpc>
                <a:spcPts val="1950"/>
              </a:lnSpc>
              <a:buNone/>
            </a:pPr>
            <a:r>
              <a:rPr lang="en-US" sz="1550" b="1" dirty="0">
                <a:solidFill>
                  <a:srgbClr val="000000"/>
                </a:solidFill>
                <a:latin typeface="Inter Bold" pitchFamily="34" charset="0"/>
                <a:ea typeface="Inter Bold" pitchFamily="34" charset="-122"/>
                <a:cs typeface="Inter Bold" pitchFamily="34" charset="-120"/>
              </a:rPr>
              <a:t>Applicability of CARO 2020</a:t>
            </a:r>
            <a:endParaRPr lang="en-US" sz="1550" dirty="0"/>
          </a:p>
        </p:txBody>
      </p:sp>
      <p:sp>
        <p:nvSpPr>
          <p:cNvPr id="7" name="Text 3"/>
          <p:cNvSpPr/>
          <p:nvPr/>
        </p:nvSpPr>
        <p:spPr>
          <a:xfrm>
            <a:off x="496119" y="2010370"/>
            <a:ext cx="1209452" cy="151135"/>
          </a:xfrm>
          <a:prstGeom prst="rect">
            <a:avLst/>
          </a:prstGeom>
          <a:noFill/>
          <a:ln/>
        </p:spPr>
        <p:txBody>
          <a:bodyPr wrap="none" lIns="0" tIns="0" rIns="0" bIns="0" rtlCol="0" anchor="t"/>
          <a:lstStyle/>
          <a:p>
            <a:pPr marL="0" indent="0" algn="l">
              <a:lnSpc>
                <a:spcPts val="1150"/>
              </a:lnSpc>
              <a:buNone/>
            </a:pPr>
            <a:r>
              <a:rPr lang="en-US" sz="950" b="1" dirty="0">
                <a:solidFill>
                  <a:srgbClr val="000000"/>
                </a:solidFill>
                <a:latin typeface="Inter Bold" pitchFamily="34" charset="0"/>
                <a:ea typeface="Inter Bold" pitchFamily="34" charset="-122"/>
                <a:cs typeface="Inter Bold" pitchFamily="34" charset="-120"/>
              </a:rPr>
              <a:t>Applicable To</a:t>
            </a:r>
            <a:endParaRPr lang="en-US" sz="950" dirty="0"/>
          </a:p>
        </p:txBody>
      </p:sp>
      <p:sp>
        <p:nvSpPr>
          <p:cNvPr id="8" name="Text 4"/>
          <p:cNvSpPr/>
          <p:nvPr/>
        </p:nvSpPr>
        <p:spPr>
          <a:xfrm>
            <a:off x="496119" y="2213893"/>
            <a:ext cx="3977580"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CARO 2020 applies to every company, including a foreign company as defined under Section 2(42) of the Companies Act, 2013.</a:t>
            </a:r>
            <a:endParaRPr lang="en-US" sz="600" dirty="0"/>
          </a:p>
        </p:txBody>
      </p:sp>
      <p:sp>
        <p:nvSpPr>
          <p:cNvPr id="9" name="Shape 5"/>
          <p:cNvSpPr/>
          <p:nvPr/>
        </p:nvSpPr>
        <p:spPr>
          <a:xfrm>
            <a:off x="496119" y="2485653"/>
            <a:ext cx="1962596" cy="774650"/>
          </a:xfrm>
          <a:prstGeom prst="roundRect">
            <a:avLst>
              <a:gd name="adj" fmla="val 4372"/>
            </a:avLst>
          </a:prstGeom>
          <a:solidFill>
            <a:srgbClr val="DADBF1"/>
          </a:solidFill>
          <a:ln w="4763">
            <a:solidFill>
              <a:srgbClr val="C0C1D7"/>
            </a:solidFill>
            <a:prstDash val="solid"/>
          </a:ln>
        </p:spPr>
        <p:txBody>
          <a:bodyPr/>
          <a:lstStyle/>
          <a:p>
            <a:endParaRPr lang="en-IN"/>
          </a:p>
        </p:txBody>
      </p:sp>
      <p:sp>
        <p:nvSpPr>
          <p:cNvPr id="10" name="Text 6"/>
          <p:cNvSpPr/>
          <p:nvPr/>
        </p:nvSpPr>
        <p:spPr>
          <a:xfrm>
            <a:off x="581471" y="2571006"/>
            <a:ext cx="1201787"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All Domestic Companies</a:t>
            </a:r>
            <a:endParaRPr lang="en-US" sz="750" dirty="0"/>
          </a:p>
        </p:txBody>
      </p:sp>
      <p:sp>
        <p:nvSpPr>
          <p:cNvPr id="11" name="Text 7"/>
          <p:cNvSpPr/>
          <p:nvPr/>
        </p:nvSpPr>
        <p:spPr>
          <a:xfrm>
            <a:off x="581471" y="2749302"/>
            <a:ext cx="1791891"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Public and private limited companies registered under Companies Act, 2013</a:t>
            </a:r>
            <a:endParaRPr lang="en-US" sz="600" dirty="0"/>
          </a:p>
        </p:txBody>
      </p:sp>
      <p:sp>
        <p:nvSpPr>
          <p:cNvPr id="12" name="Shape 8"/>
          <p:cNvSpPr/>
          <p:nvPr/>
        </p:nvSpPr>
        <p:spPr>
          <a:xfrm>
            <a:off x="2511103" y="2485653"/>
            <a:ext cx="1962596" cy="774650"/>
          </a:xfrm>
          <a:prstGeom prst="roundRect">
            <a:avLst>
              <a:gd name="adj" fmla="val 4372"/>
            </a:avLst>
          </a:prstGeom>
          <a:solidFill>
            <a:srgbClr val="DADBF1"/>
          </a:solidFill>
          <a:ln w="4763">
            <a:solidFill>
              <a:srgbClr val="C0C1D7"/>
            </a:solidFill>
            <a:prstDash val="solid"/>
          </a:ln>
        </p:spPr>
        <p:txBody>
          <a:bodyPr/>
          <a:lstStyle/>
          <a:p>
            <a:endParaRPr lang="en-IN"/>
          </a:p>
        </p:txBody>
      </p:sp>
      <p:sp>
        <p:nvSpPr>
          <p:cNvPr id="13" name="Text 9"/>
          <p:cNvSpPr/>
          <p:nvPr/>
        </p:nvSpPr>
        <p:spPr>
          <a:xfrm>
            <a:off x="2596455" y="2571006"/>
            <a:ext cx="1007864"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Foreign Companies</a:t>
            </a:r>
            <a:endParaRPr lang="en-US" sz="750" dirty="0"/>
          </a:p>
        </p:txBody>
      </p:sp>
      <p:sp>
        <p:nvSpPr>
          <p:cNvPr id="14" name="Text 10"/>
          <p:cNvSpPr/>
          <p:nvPr/>
        </p:nvSpPr>
        <p:spPr>
          <a:xfrm>
            <a:off x="2596455" y="2749302"/>
            <a:ext cx="1791891" cy="425648"/>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Foreign firms as defined by section 2(42) of the Companies Act, 2013 are covered — a company incorporated outside India that has a place of business in India.</a:t>
            </a:r>
            <a:endParaRPr lang="en-US" sz="600" dirty="0"/>
          </a:p>
        </p:txBody>
      </p:sp>
      <p:sp>
        <p:nvSpPr>
          <p:cNvPr id="15" name="Shape 11"/>
          <p:cNvSpPr/>
          <p:nvPr/>
        </p:nvSpPr>
        <p:spPr>
          <a:xfrm>
            <a:off x="496119" y="3312691"/>
            <a:ext cx="3977580" cy="561826"/>
          </a:xfrm>
          <a:prstGeom prst="roundRect">
            <a:avLst>
              <a:gd name="adj" fmla="val 6028"/>
            </a:avLst>
          </a:prstGeom>
          <a:solidFill>
            <a:srgbClr val="DADBF1"/>
          </a:solidFill>
          <a:ln w="4763">
            <a:solidFill>
              <a:srgbClr val="C0C1D7"/>
            </a:solidFill>
            <a:prstDash val="solid"/>
          </a:ln>
        </p:spPr>
        <p:txBody>
          <a:bodyPr/>
          <a:lstStyle/>
          <a:p>
            <a:endParaRPr lang="en-IN"/>
          </a:p>
        </p:txBody>
      </p:sp>
      <p:sp>
        <p:nvSpPr>
          <p:cNvPr id="16" name="Text 12"/>
          <p:cNvSpPr/>
          <p:nvPr/>
        </p:nvSpPr>
        <p:spPr>
          <a:xfrm>
            <a:off x="581471" y="3398044"/>
            <a:ext cx="1107504"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Holding &amp; Subsidiaries</a:t>
            </a:r>
            <a:endParaRPr lang="en-US" sz="750" dirty="0"/>
          </a:p>
        </p:txBody>
      </p:sp>
      <p:sp>
        <p:nvSpPr>
          <p:cNvPr id="17" name="Text 13"/>
          <p:cNvSpPr/>
          <p:nvPr/>
        </p:nvSpPr>
        <p:spPr>
          <a:xfrm>
            <a:off x="581471" y="3576340"/>
            <a:ext cx="3806875"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Private companies that are subsidiaries or holding companies of public companies are also covered.</a:t>
            </a:r>
            <a:endParaRPr lang="en-US" sz="600" dirty="0"/>
          </a:p>
        </p:txBody>
      </p:sp>
      <p:sp>
        <p:nvSpPr>
          <p:cNvPr id="18" name="Shape 14"/>
          <p:cNvSpPr/>
          <p:nvPr/>
        </p:nvSpPr>
        <p:spPr>
          <a:xfrm>
            <a:off x="496119" y="3933453"/>
            <a:ext cx="3977580" cy="266254"/>
          </a:xfrm>
          <a:prstGeom prst="roundRect">
            <a:avLst>
              <a:gd name="adj" fmla="val 12719"/>
            </a:avLst>
          </a:prstGeom>
          <a:solidFill>
            <a:srgbClr val="C7C9EA"/>
          </a:solidFill>
          <a:ln/>
        </p:spPr>
        <p:txBody>
          <a:bodyPr/>
          <a:lstStyle/>
          <a:p>
            <a:endParaRPr lang="en-IN"/>
          </a:p>
        </p:txBody>
      </p:sp>
      <p:pic>
        <p:nvPicPr>
          <p:cNvPr id="19" name="Image 2" descr="preencoded.png"/>
          <p:cNvPicPr>
            <a:picLocks noChangeAspect="1"/>
          </p:cNvPicPr>
          <p:nvPr/>
        </p:nvPicPr>
        <p:blipFill>
          <a:blip r:embed="rId6"/>
          <a:stretch>
            <a:fillRect/>
          </a:stretch>
        </p:blipFill>
        <p:spPr>
          <a:xfrm>
            <a:off x="576709" y="4044553"/>
            <a:ext cx="100757" cy="80590"/>
          </a:xfrm>
          <a:prstGeom prst="rect">
            <a:avLst/>
          </a:prstGeom>
        </p:spPr>
      </p:pic>
      <p:sp>
        <p:nvSpPr>
          <p:cNvPr id="20" name="Text 15"/>
          <p:cNvSpPr/>
          <p:nvPr/>
        </p:nvSpPr>
        <p:spPr>
          <a:xfrm>
            <a:off x="758056" y="4005932"/>
            <a:ext cx="3635053" cy="106412"/>
          </a:xfrm>
          <a:prstGeom prst="rect">
            <a:avLst/>
          </a:prstGeom>
          <a:noFill/>
          <a:ln/>
        </p:spPr>
        <p:txBody>
          <a:bodyPr wrap="none" lIns="0" tIns="0" rIns="0" bIns="0" rtlCol="0" anchor="t"/>
          <a:lstStyle/>
          <a:p>
            <a:pPr marL="0" indent="0" algn="l">
              <a:lnSpc>
                <a:spcPts val="800"/>
              </a:lnSpc>
              <a:buNone/>
            </a:pPr>
            <a:r>
              <a:rPr lang="en-US" sz="600" dirty="0">
                <a:solidFill>
                  <a:srgbClr val="000000"/>
                </a:solidFill>
                <a:latin typeface="Inter" pitchFamily="34" charset="0"/>
                <a:ea typeface="Inter" pitchFamily="34" charset="-122"/>
                <a:cs typeface="Inter" pitchFamily="34" charset="-120"/>
              </a:rPr>
              <a:t>CARO does NOT apply to LLPs registered under the Limited Liability Partnership Act, 2008.</a:t>
            </a:r>
            <a:endParaRPr lang="en-US" sz="600" dirty="0"/>
          </a:p>
        </p:txBody>
      </p:sp>
      <p:sp>
        <p:nvSpPr>
          <p:cNvPr id="21" name="Text 16"/>
          <p:cNvSpPr/>
          <p:nvPr/>
        </p:nvSpPr>
        <p:spPr>
          <a:xfrm>
            <a:off x="4675063" y="2010370"/>
            <a:ext cx="1288405" cy="151135"/>
          </a:xfrm>
          <a:prstGeom prst="rect">
            <a:avLst/>
          </a:prstGeom>
          <a:noFill/>
          <a:ln/>
        </p:spPr>
        <p:txBody>
          <a:bodyPr wrap="none" lIns="0" tIns="0" rIns="0" bIns="0" rtlCol="0" anchor="t"/>
          <a:lstStyle/>
          <a:p>
            <a:pPr marL="0" indent="0" algn="l">
              <a:lnSpc>
                <a:spcPts val="1150"/>
              </a:lnSpc>
              <a:buNone/>
            </a:pPr>
            <a:r>
              <a:rPr lang="en-US" sz="950" b="1" dirty="0">
                <a:solidFill>
                  <a:srgbClr val="000000"/>
                </a:solidFill>
                <a:latin typeface="Inter Bold" pitchFamily="34" charset="0"/>
                <a:ea typeface="Inter Bold" pitchFamily="34" charset="-122"/>
                <a:cs typeface="Inter Bold" pitchFamily="34" charset="-120"/>
              </a:rPr>
              <a:t>Exempted Companies</a:t>
            </a:r>
            <a:endParaRPr lang="en-US" sz="950" dirty="0"/>
          </a:p>
        </p:txBody>
      </p:sp>
      <p:pic>
        <p:nvPicPr>
          <p:cNvPr id="22"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224422"/>
            <a:ext cx="120923" cy="120923"/>
          </a:xfrm>
          <a:prstGeom prst="rect">
            <a:avLst/>
          </a:prstGeom>
        </p:spPr>
      </p:pic>
      <p:sp>
        <p:nvSpPr>
          <p:cNvPr id="23" name="Text 17"/>
          <p:cNvSpPr/>
          <p:nvPr/>
        </p:nvSpPr>
        <p:spPr>
          <a:xfrm>
            <a:off x="4937001" y="2220441"/>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Banking Companies</a:t>
            </a:r>
            <a:r>
              <a:rPr lang="en-US" sz="600" dirty="0">
                <a:solidFill>
                  <a:srgbClr val="272525"/>
                </a:solidFill>
                <a:latin typeface="Inter" pitchFamily="34" charset="0"/>
                <a:ea typeface="Inter" pitchFamily="34" charset="-122"/>
                <a:cs typeface="Inter" pitchFamily="34" charset="-120"/>
              </a:rPr>
              <a:t> — as defined u/s 5(c) of the Banking Regulation Act, 1949</a:t>
            </a:r>
            <a:endParaRPr lang="en-US" sz="600" dirty="0"/>
          </a:p>
        </p:txBody>
      </p:sp>
      <p:pic>
        <p:nvPicPr>
          <p:cNvPr id="24" name="Image 4"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574987"/>
            <a:ext cx="120923" cy="120923"/>
          </a:xfrm>
          <a:prstGeom prst="rect">
            <a:avLst/>
          </a:prstGeom>
        </p:spPr>
      </p:pic>
      <p:sp>
        <p:nvSpPr>
          <p:cNvPr id="25" name="Text 18"/>
          <p:cNvSpPr/>
          <p:nvPr/>
        </p:nvSpPr>
        <p:spPr>
          <a:xfrm>
            <a:off x="4937001" y="2571006"/>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Insurance Companies</a:t>
            </a:r>
            <a:r>
              <a:rPr lang="en-US" sz="600" dirty="0">
                <a:solidFill>
                  <a:srgbClr val="272525"/>
                </a:solidFill>
                <a:latin typeface="Inter" pitchFamily="34" charset="0"/>
                <a:ea typeface="Inter" pitchFamily="34" charset="-122"/>
                <a:cs typeface="Inter" pitchFamily="34" charset="-120"/>
              </a:rPr>
              <a:t> — as defined under the Insurance Act, 1938</a:t>
            </a:r>
            <a:endParaRPr lang="en-US" sz="600" dirty="0"/>
          </a:p>
        </p:txBody>
      </p:sp>
      <p:pic>
        <p:nvPicPr>
          <p:cNvPr id="26"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925552"/>
            <a:ext cx="120923" cy="120923"/>
          </a:xfrm>
          <a:prstGeom prst="rect">
            <a:avLst/>
          </a:prstGeom>
        </p:spPr>
      </p:pic>
      <p:sp>
        <p:nvSpPr>
          <p:cNvPr id="27" name="Text 19"/>
          <p:cNvSpPr/>
          <p:nvPr/>
        </p:nvSpPr>
        <p:spPr>
          <a:xfrm>
            <a:off x="4937001" y="2921571"/>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Section 8 Companies</a:t>
            </a:r>
            <a:r>
              <a:rPr lang="en-US" sz="600" dirty="0">
                <a:solidFill>
                  <a:srgbClr val="272525"/>
                </a:solidFill>
                <a:latin typeface="Inter" pitchFamily="34" charset="0"/>
                <a:ea typeface="Inter" pitchFamily="34" charset="-122"/>
                <a:cs typeface="Inter" pitchFamily="34" charset="-120"/>
              </a:rPr>
              <a:t> — licensed for charitable purposes</a:t>
            </a:r>
            <a:endParaRPr lang="en-US" sz="600" dirty="0"/>
          </a:p>
        </p:txBody>
      </p:sp>
      <p:pic>
        <p:nvPicPr>
          <p:cNvPr id="28" name="Image 6"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3276116"/>
            <a:ext cx="120923" cy="120923"/>
          </a:xfrm>
          <a:prstGeom prst="rect">
            <a:avLst/>
          </a:prstGeom>
        </p:spPr>
      </p:pic>
      <p:sp>
        <p:nvSpPr>
          <p:cNvPr id="29" name="Text 20"/>
          <p:cNvSpPr/>
          <p:nvPr/>
        </p:nvSpPr>
        <p:spPr>
          <a:xfrm>
            <a:off x="4937001" y="3272135"/>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One Person Companies (OPC)</a:t>
            </a:r>
            <a:r>
              <a:rPr lang="en-US" sz="600" dirty="0">
                <a:solidFill>
                  <a:srgbClr val="272525"/>
                </a:solidFill>
                <a:latin typeface="Inter" pitchFamily="34" charset="0"/>
                <a:ea typeface="Inter" pitchFamily="34" charset="-122"/>
                <a:cs typeface="Inter" pitchFamily="34" charset="-120"/>
              </a:rPr>
              <a:t> — as defined u/s 2(62)</a:t>
            </a:r>
            <a:endParaRPr lang="en-US" sz="600" dirty="0"/>
          </a:p>
        </p:txBody>
      </p:sp>
      <p:pic>
        <p:nvPicPr>
          <p:cNvPr id="30" name="Image 7"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3626681"/>
            <a:ext cx="120923" cy="120923"/>
          </a:xfrm>
          <a:prstGeom prst="rect">
            <a:avLst/>
          </a:prstGeom>
        </p:spPr>
      </p:pic>
      <p:sp>
        <p:nvSpPr>
          <p:cNvPr id="31" name="Text 21"/>
          <p:cNvSpPr/>
          <p:nvPr/>
        </p:nvSpPr>
        <p:spPr>
          <a:xfrm>
            <a:off x="4937001" y="3622700"/>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Small Companies</a:t>
            </a:r>
            <a:endParaRPr lang="en-US" sz="600" dirty="0"/>
          </a:p>
        </p:txBody>
      </p:sp>
      <p:sp>
        <p:nvSpPr>
          <p:cNvPr id="32" name="Shape 22"/>
          <p:cNvSpPr/>
          <p:nvPr/>
        </p:nvSpPr>
        <p:spPr>
          <a:xfrm>
            <a:off x="4675063" y="3927425"/>
            <a:ext cx="3977580" cy="691902"/>
          </a:xfrm>
          <a:prstGeom prst="roundRect">
            <a:avLst>
              <a:gd name="adj" fmla="val 4894"/>
            </a:avLst>
          </a:prstGeom>
          <a:solidFill>
            <a:srgbClr val="FCF2B5"/>
          </a:solidFill>
          <a:ln/>
        </p:spPr>
        <p:txBody>
          <a:bodyPr/>
          <a:lstStyle/>
          <a:p>
            <a:endParaRPr lang="en-IN"/>
          </a:p>
        </p:txBody>
      </p:sp>
      <p:pic>
        <p:nvPicPr>
          <p:cNvPr id="33" name="Image 8" descr="preencoded.png"/>
          <p:cNvPicPr>
            <a:picLocks noChangeAspect="1"/>
          </p:cNvPicPr>
          <p:nvPr/>
        </p:nvPicPr>
        <p:blipFill>
          <a:blip r:embed="rId9"/>
          <a:stretch>
            <a:fillRect/>
          </a:stretch>
        </p:blipFill>
        <p:spPr>
          <a:xfrm>
            <a:off x="4755654" y="4038526"/>
            <a:ext cx="100757" cy="80590"/>
          </a:xfrm>
          <a:prstGeom prst="rect">
            <a:avLst/>
          </a:prstGeom>
        </p:spPr>
      </p:pic>
      <p:sp>
        <p:nvSpPr>
          <p:cNvPr id="34" name="Text 23"/>
          <p:cNvSpPr/>
          <p:nvPr/>
        </p:nvSpPr>
        <p:spPr>
          <a:xfrm>
            <a:off x="4937001" y="3999905"/>
            <a:ext cx="3635053" cy="532061"/>
          </a:xfrm>
          <a:prstGeom prst="rect">
            <a:avLst/>
          </a:prstGeom>
          <a:noFill/>
          <a:ln/>
        </p:spPr>
        <p:txBody>
          <a:bodyPr wrap="square" lIns="0" tIns="0" rIns="0" bIns="0" rtlCol="0" anchor="t"/>
          <a:lstStyle/>
          <a:p>
            <a:pPr marL="0" indent="0" algn="l">
              <a:lnSpc>
                <a:spcPts val="800"/>
              </a:lnSpc>
              <a:buNone/>
            </a:pPr>
            <a:r>
              <a:rPr lang="en-US" sz="600" b="1" dirty="0">
                <a:solidFill>
                  <a:srgbClr val="000000"/>
                </a:solidFill>
                <a:latin typeface="Inter" pitchFamily="34" charset="0"/>
                <a:ea typeface="Inter" pitchFamily="34" charset="-122"/>
                <a:cs typeface="Inter" pitchFamily="34" charset="-120"/>
              </a:rPr>
              <a:t>Private Company Exemption (all 3 conditions must be satisfied simultaneously):</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Revenue ≤ ₹10 Cr in the financial year</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Paid-up capital + Reserves ≤ ₹1 Cr on balance sheet date</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Borrowings ≤ ₹1 Cr at any time during the year</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a:t>
            </a:r>
            <a:r>
              <a:rPr lang="en-US" sz="600" b="1" dirty="0">
                <a:solidFill>
                  <a:srgbClr val="000000"/>
                </a:solidFill>
                <a:latin typeface="Inter" pitchFamily="34" charset="0"/>
                <a:ea typeface="Inter" pitchFamily="34" charset="-122"/>
                <a:cs typeface="Inter" pitchFamily="34" charset="-120"/>
              </a:rPr>
              <a:t>Not</a:t>
            </a:r>
            <a:r>
              <a:rPr lang="en-US" sz="600" dirty="0">
                <a:solidFill>
                  <a:srgbClr val="000000"/>
                </a:solidFill>
                <a:latin typeface="Inter" pitchFamily="34" charset="0"/>
                <a:ea typeface="Inter" pitchFamily="34" charset="-122"/>
                <a:cs typeface="Inter" pitchFamily="34" charset="-120"/>
              </a:rPr>
              <a:t> a subsidiary or holding company of a public company</a:t>
            </a:r>
            <a:endParaRPr lang="en-US" sz="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41871" y="412998"/>
            <a:ext cx="631031" cy="115565"/>
          </a:xfrm>
          <a:prstGeom prst="roundRect">
            <a:avLst>
              <a:gd name="adj" fmla="val 20879"/>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956" y="442020"/>
            <a:ext cx="57448" cy="57448"/>
          </a:xfrm>
          <a:prstGeom prst="rect">
            <a:avLst/>
          </a:prstGeom>
        </p:spPr>
      </p:pic>
      <p:sp>
        <p:nvSpPr>
          <p:cNvPr id="4" name="Text 1"/>
          <p:cNvSpPr/>
          <p:nvPr/>
        </p:nvSpPr>
        <p:spPr>
          <a:xfrm>
            <a:off x="571128" y="434504"/>
            <a:ext cx="458688" cy="72554"/>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ALL 21 CLAUSES</a:t>
            </a:r>
            <a:endParaRPr lang="en-US" sz="450" dirty="0"/>
          </a:p>
        </p:txBody>
      </p:sp>
      <p:sp>
        <p:nvSpPr>
          <p:cNvPr id="5" name="Text 2"/>
          <p:cNvSpPr/>
          <p:nvPr/>
        </p:nvSpPr>
        <p:spPr>
          <a:xfrm>
            <a:off x="441871" y="545157"/>
            <a:ext cx="3518818" cy="224433"/>
          </a:xfrm>
          <a:prstGeom prst="rect">
            <a:avLst/>
          </a:prstGeom>
          <a:noFill/>
          <a:ln/>
        </p:spPr>
        <p:txBody>
          <a:bodyPr wrap="none" lIns="0" tIns="0" rIns="0" bIns="0" rtlCol="0" anchor="t"/>
          <a:lstStyle/>
          <a:p>
            <a:pPr marL="0" indent="0" algn="l">
              <a:lnSpc>
                <a:spcPts val="1750"/>
              </a:lnSpc>
              <a:buNone/>
            </a:pPr>
            <a:r>
              <a:rPr lang="en-US" sz="1400" b="1" dirty="0">
                <a:solidFill>
                  <a:srgbClr val="000000"/>
                </a:solidFill>
                <a:latin typeface="Inter Bold" pitchFamily="34" charset="0"/>
                <a:ea typeface="Inter Bold" pitchFamily="34" charset="-122"/>
                <a:cs typeface="Inter Bold" pitchFamily="34" charset="-120"/>
              </a:rPr>
              <a:t>CARO 2020 — All 21 Clauses at a Glance</a:t>
            </a:r>
            <a:endParaRPr lang="en-US" sz="1400" dirty="0"/>
          </a:p>
        </p:txBody>
      </p:sp>
      <p:sp>
        <p:nvSpPr>
          <p:cNvPr id="6" name="Text 3"/>
          <p:cNvSpPr/>
          <p:nvPr/>
        </p:nvSpPr>
        <p:spPr>
          <a:xfrm>
            <a:off x="441871" y="831875"/>
            <a:ext cx="826025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With 21 clauses comprising 50 sub-clauses, CARO 2020 is a substantial value addition to the readers of the Auditor's report compared to the erstwhile version. The following table summarises all 21 mandatory reporting matters:</a:t>
            </a:r>
            <a:endParaRPr lang="en-US" sz="550" dirty="0"/>
          </a:p>
        </p:txBody>
      </p:sp>
      <p:sp>
        <p:nvSpPr>
          <p:cNvPr id="7" name="Shape 4"/>
          <p:cNvSpPr/>
          <p:nvPr/>
        </p:nvSpPr>
        <p:spPr>
          <a:xfrm>
            <a:off x="441871" y="969243"/>
            <a:ext cx="8260259" cy="3491210"/>
          </a:xfrm>
          <a:prstGeom prst="roundRect">
            <a:avLst>
              <a:gd name="adj" fmla="val 864"/>
            </a:avLst>
          </a:prstGeom>
          <a:noFill/>
          <a:ln w="4763">
            <a:solidFill>
              <a:srgbClr val="000000">
                <a:alpha val="8000"/>
              </a:srgbClr>
            </a:solidFill>
            <a:prstDash val="solid"/>
          </a:ln>
        </p:spPr>
        <p:txBody>
          <a:bodyPr/>
          <a:lstStyle/>
          <a:p>
            <a:endParaRPr lang="en-IN"/>
          </a:p>
        </p:txBody>
      </p:sp>
      <p:sp>
        <p:nvSpPr>
          <p:cNvPr id="8" name="Shape 5"/>
          <p:cNvSpPr/>
          <p:nvPr/>
        </p:nvSpPr>
        <p:spPr>
          <a:xfrm>
            <a:off x="446633" y="974006"/>
            <a:ext cx="8250734" cy="150019"/>
          </a:xfrm>
          <a:prstGeom prst="rect">
            <a:avLst/>
          </a:prstGeom>
          <a:solidFill>
            <a:srgbClr val="FFFFFF">
              <a:alpha val="4000"/>
            </a:srgbClr>
          </a:solidFill>
          <a:ln/>
        </p:spPr>
        <p:txBody>
          <a:bodyPr/>
          <a:lstStyle/>
          <a:p>
            <a:endParaRPr lang="en-IN"/>
          </a:p>
        </p:txBody>
      </p:sp>
      <p:sp>
        <p:nvSpPr>
          <p:cNvPr id="9" name="Text 6"/>
          <p:cNvSpPr/>
          <p:nvPr/>
        </p:nvSpPr>
        <p:spPr>
          <a:xfrm>
            <a:off x="518517" y="1003697"/>
            <a:ext cx="514052"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a:t>
            </a:r>
            <a:endParaRPr lang="en-US" sz="550" dirty="0"/>
          </a:p>
        </p:txBody>
      </p:sp>
      <p:sp>
        <p:nvSpPr>
          <p:cNvPr id="10" name="Text 7"/>
          <p:cNvSpPr/>
          <p:nvPr/>
        </p:nvSpPr>
        <p:spPr>
          <a:xfrm>
            <a:off x="1180951" y="1003697"/>
            <a:ext cx="2326779"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Subject Matter</a:t>
            </a:r>
            <a:endParaRPr lang="en-US" sz="550" dirty="0"/>
          </a:p>
        </p:txBody>
      </p:sp>
      <p:sp>
        <p:nvSpPr>
          <p:cNvPr id="11" name="Text 8"/>
          <p:cNvSpPr/>
          <p:nvPr/>
        </p:nvSpPr>
        <p:spPr>
          <a:xfrm>
            <a:off x="3656112" y="1003697"/>
            <a:ext cx="4969446"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Key Reporting Requirement</a:t>
            </a:r>
            <a:endParaRPr lang="en-US" sz="550" dirty="0"/>
          </a:p>
        </p:txBody>
      </p:sp>
      <p:sp>
        <p:nvSpPr>
          <p:cNvPr id="12" name="Shape 9"/>
          <p:cNvSpPr/>
          <p:nvPr/>
        </p:nvSpPr>
        <p:spPr>
          <a:xfrm>
            <a:off x="446633" y="1124024"/>
            <a:ext cx="8250734" cy="150019"/>
          </a:xfrm>
          <a:prstGeom prst="rect">
            <a:avLst/>
          </a:prstGeom>
          <a:solidFill>
            <a:srgbClr val="000000">
              <a:alpha val="4000"/>
            </a:srgbClr>
          </a:solidFill>
          <a:ln/>
        </p:spPr>
        <p:txBody>
          <a:bodyPr/>
          <a:lstStyle/>
          <a:p>
            <a:endParaRPr lang="en-IN"/>
          </a:p>
        </p:txBody>
      </p:sp>
      <p:sp>
        <p:nvSpPr>
          <p:cNvPr id="13" name="Text 10"/>
          <p:cNvSpPr/>
          <p:nvPr/>
        </p:nvSpPr>
        <p:spPr>
          <a:xfrm>
            <a:off x="518517" y="115371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a:t>
            </a:r>
            <a:endParaRPr lang="en-US" sz="550" dirty="0"/>
          </a:p>
        </p:txBody>
      </p:sp>
      <p:sp>
        <p:nvSpPr>
          <p:cNvPr id="14" name="Text 11"/>
          <p:cNvSpPr/>
          <p:nvPr/>
        </p:nvSpPr>
        <p:spPr>
          <a:xfrm>
            <a:off x="1180951" y="115371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Property, Plant &amp; Equipment (PPE) &amp; Intangible Assets</a:t>
            </a:r>
            <a:endParaRPr lang="en-US" sz="550" dirty="0"/>
          </a:p>
        </p:txBody>
      </p:sp>
      <p:sp>
        <p:nvSpPr>
          <p:cNvPr id="15" name="Text 12"/>
          <p:cNvSpPr/>
          <p:nvPr/>
        </p:nvSpPr>
        <p:spPr>
          <a:xfrm>
            <a:off x="3656112" y="115371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Proper records of PPE and intangible assets; physical verification; title deeds of immovable properties; revaluation; benami property proceedings</a:t>
            </a:r>
            <a:endParaRPr lang="en-US" sz="550" dirty="0"/>
          </a:p>
        </p:txBody>
      </p:sp>
      <p:sp>
        <p:nvSpPr>
          <p:cNvPr id="16" name="Shape 13"/>
          <p:cNvSpPr/>
          <p:nvPr/>
        </p:nvSpPr>
        <p:spPr>
          <a:xfrm>
            <a:off x="446633" y="1274043"/>
            <a:ext cx="8250734" cy="150019"/>
          </a:xfrm>
          <a:prstGeom prst="rect">
            <a:avLst/>
          </a:prstGeom>
          <a:solidFill>
            <a:srgbClr val="FFFFFF">
              <a:alpha val="4000"/>
            </a:srgbClr>
          </a:solidFill>
          <a:ln/>
        </p:spPr>
        <p:txBody>
          <a:bodyPr/>
          <a:lstStyle/>
          <a:p>
            <a:endParaRPr lang="en-IN"/>
          </a:p>
        </p:txBody>
      </p:sp>
      <p:sp>
        <p:nvSpPr>
          <p:cNvPr id="17" name="Text 14"/>
          <p:cNvSpPr/>
          <p:nvPr/>
        </p:nvSpPr>
        <p:spPr>
          <a:xfrm>
            <a:off x="518517" y="1303734"/>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ii</a:t>
            </a:r>
            <a:endParaRPr lang="en-US" sz="550" dirty="0"/>
          </a:p>
        </p:txBody>
      </p:sp>
      <p:sp>
        <p:nvSpPr>
          <p:cNvPr id="18" name="Text 15"/>
          <p:cNvSpPr/>
          <p:nvPr/>
        </p:nvSpPr>
        <p:spPr>
          <a:xfrm>
            <a:off x="1180951" y="1303734"/>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Inventory &amp; Working Capital</a:t>
            </a:r>
            <a:endParaRPr lang="en-US" sz="550" dirty="0"/>
          </a:p>
        </p:txBody>
      </p:sp>
      <p:sp>
        <p:nvSpPr>
          <p:cNvPr id="19" name="Text 16"/>
          <p:cNvSpPr/>
          <p:nvPr/>
        </p:nvSpPr>
        <p:spPr>
          <a:xfrm>
            <a:off x="3656112" y="1303734"/>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Physical verification at reasonable intervals; material discrepancies ≥ 10%; working capital loans &gt; ₹5 Cr — quarterly returns to match books</a:t>
            </a:r>
            <a:endParaRPr lang="en-US" sz="550" dirty="0"/>
          </a:p>
        </p:txBody>
      </p:sp>
      <p:sp>
        <p:nvSpPr>
          <p:cNvPr id="20" name="Shape 17"/>
          <p:cNvSpPr/>
          <p:nvPr/>
        </p:nvSpPr>
        <p:spPr>
          <a:xfrm>
            <a:off x="446633" y="1424062"/>
            <a:ext cx="8250734" cy="240655"/>
          </a:xfrm>
          <a:prstGeom prst="rect">
            <a:avLst/>
          </a:prstGeom>
          <a:solidFill>
            <a:srgbClr val="000000">
              <a:alpha val="4000"/>
            </a:srgbClr>
          </a:solidFill>
          <a:ln/>
        </p:spPr>
        <p:txBody>
          <a:bodyPr/>
          <a:lstStyle/>
          <a:p>
            <a:endParaRPr lang="en-IN"/>
          </a:p>
        </p:txBody>
      </p:sp>
      <p:sp>
        <p:nvSpPr>
          <p:cNvPr id="21" name="Text 18"/>
          <p:cNvSpPr/>
          <p:nvPr/>
        </p:nvSpPr>
        <p:spPr>
          <a:xfrm>
            <a:off x="518517" y="145375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iii</a:t>
            </a:r>
            <a:endParaRPr lang="en-US" sz="550" dirty="0"/>
          </a:p>
        </p:txBody>
      </p:sp>
      <p:sp>
        <p:nvSpPr>
          <p:cNvPr id="22" name="Text 19"/>
          <p:cNvSpPr/>
          <p:nvPr/>
        </p:nvSpPr>
        <p:spPr>
          <a:xfrm>
            <a:off x="1180951" y="145375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Loans, Investments, Guarantees &amp; Advances</a:t>
            </a:r>
            <a:endParaRPr lang="en-US" sz="550" dirty="0"/>
          </a:p>
        </p:txBody>
      </p:sp>
      <p:sp>
        <p:nvSpPr>
          <p:cNvPr id="23" name="Text 20"/>
          <p:cNvSpPr/>
          <p:nvPr/>
        </p:nvSpPr>
        <p:spPr>
          <a:xfrm>
            <a:off x="3656112" y="1453753"/>
            <a:ext cx="4969446"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Reporting of loans/advances/guarantees/security to subsidiaries, JVs, associates and others; terms, conditions, repayment regularity, overdue &gt; 90 days</a:t>
            </a:r>
            <a:endParaRPr lang="en-US" sz="550" dirty="0"/>
          </a:p>
        </p:txBody>
      </p:sp>
      <p:sp>
        <p:nvSpPr>
          <p:cNvPr id="24" name="Shape 21"/>
          <p:cNvSpPr/>
          <p:nvPr/>
        </p:nvSpPr>
        <p:spPr>
          <a:xfrm>
            <a:off x="446633" y="1664717"/>
            <a:ext cx="8250734" cy="150019"/>
          </a:xfrm>
          <a:prstGeom prst="rect">
            <a:avLst/>
          </a:prstGeom>
          <a:solidFill>
            <a:srgbClr val="FFFFFF">
              <a:alpha val="4000"/>
            </a:srgbClr>
          </a:solidFill>
          <a:ln/>
        </p:spPr>
        <p:txBody>
          <a:bodyPr/>
          <a:lstStyle/>
          <a:p>
            <a:endParaRPr lang="en-IN"/>
          </a:p>
        </p:txBody>
      </p:sp>
      <p:sp>
        <p:nvSpPr>
          <p:cNvPr id="25" name="Text 22"/>
          <p:cNvSpPr/>
          <p:nvPr/>
        </p:nvSpPr>
        <p:spPr>
          <a:xfrm>
            <a:off x="518517" y="1694408"/>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iv</a:t>
            </a:r>
            <a:endParaRPr lang="en-US" sz="550" dirty="0"/>
          </a:p>
        </p:txBody>
      </p:sp>
      <p:sp>
        <p:nvSpPr>
          <p:cNvPr id="26" name="Text 23"/>
          <p:cNvSpPr/>
          <p:nvPr/>
        </p:nvSpPr>
        <p:spPr>
          <a:xfrm>
            <a:off x="1180951" y="1694408"/>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Section 185 &amp; 186 Compliance</a:t>
            </a:r>
            <a:endParaRPr lang="en-US" sz="550" dirty="0"/>
          </a:p>
        </p:txBody>
      </p:sp>
      <p:sp>
        <p:nvSpPr>
          <p:cNvPr id="27" name="Text 24"/>
          <p:cNvSpPr/>
          <p:nvPr/>
        </p:nvSpPr>
        <p:spPr>
          <a:xfrm>
            <a:off x="3656112" y="1694408"/>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provisions on loans to directors and investments/loans/guarantees by the company</a:t>
            </a:r>
            <a:endParaRPr lang="en-US" sz="550" dirty="0"/>
          </a:p>
        </p:txBody>
      </p:sp>
      <p:sp>
        <p:nvSpPr>
          <p:cNvPr id="28" name="Shape 25"/>
          <p:cNvSpPr/>
          <p:nvPr/>
        </p:nvSpPr>
        <p:spPr>
          <a:xfrm>
            <a:off x="446633" y="1814736"/>
            <a:ext cx="8250734" cy="150019"/>
          </a:xfrm>
          <a:prstGeom prst="rect">
            <a:avLst/>
          </a:prstGeom>
          <a:solidFill>
            <a:srgbClr val="000000">
              <a:alpha val="4000"/>
            </a:srgbClr>
          </a:solidFill>
          <a:ln/>
        </p:spPr>
        <p:txBody>
          <a:bodyPr/>
          <a:lstStyle/>
          <a:p>
            <a:endParaRPr lang="en-IN"/>
          </a:p>
        </p:txBody>
      </p:sp>
      <p:sp>
        <p:nvSpPr>
          <p:cNvPr id="29" name="Text 26"/>
          <p:cNvSpPr/>
          <p:nvPr/>
        </p:nvSpPr>
        <p:spPr>
          <a:xfrm>
            <a:off x="518517" y="184442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a:t>
            </a:r>
            <a:endParaRPr lang="en-US" sz="550" dirty="0"/>
          </a:p>
        </p:txBody>
      </p:sp>
      <p:sp>
        <p:nvSpPr>
          <p:cNvPr id="30" name="Text 27"/>
          <p:cNvSpPr/>
          <p:nvPr/>
        </p:nvSpPr>
        <p:spPr>
          <a:xfrm>
            <a:off x="1180951" y="184442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Deposits Accepted</a:t>
            </a:r>
            <a:endParaRPr lang="en-US" sz="550" dirty="0"/>
          </a:p>
        </p:txBody>
      </p:sp>
      <p:sp>
        <p:nvSpPr>
          <p:cNvPr id="31" name="Text 28"/>
          <p:cNvSpPr/>
          <p:nvPr/>
        </p:nvSpPr>
        <p:spPr>
          <a:xfrm>
            <a:off x="3656112" y="184442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Sections 73–76; RBI directives; deemed deposits; orders of CLB/NCLT/RBI/Court</a:t>
            </a:r>
            <a:endParaRPr lang="en-US" sz="550" dirty="0"/>
          </a:p>
        </p:txBody>
      </p:sp>
      <p:sp>
        <p:nvSpPr>
          <p:cNvPr id="32" name="Shape 29"/>
          <p:cNvSpPr/>
          <p:nvPr/>
        </p:nvSpPr>
        <p:spPr>
          <a:xfrm>
            <a:off x="446633" y="1964754"/>
            <a:ext cx="8250734" cy="150019"/>
          </a:xfrm>
          <a:prstGeom prst="rect">
            <a:avLst/>
          </a:prstGeom>
          <a:solidFill>
            <a:srgbClr val="FFFFFF">
              <a:alpha val="4000"/>
            </a:srgbClr>
          </a:solidFill>
          <a:ln/>
        </p:spPr>
        <p:txBody>
          <a:bodyPr/>
          <a:lstStyle/>
          <a:p>
            <a:endParaRPr lang="en-IN"/>
          </a:p>
        </p:txBody>
      </p:sp>
      <p:sp>
        <p:nvSpPr>
          <p:cNvPr id="33" name="Text 30"/>
          <p:cNvSpPr/>
          <p:nvPr/>
        </p:nvSpPr>
        <p:spPr>
          <a:xfrm>
            <a:off x="518517" y="199444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a:t>
            </a:r>
            <a:endParaRPr lang="en-US" sz="550" dirty="0"/>
          </a:p>
        </p:txBody>
      </p:sp>
      <p:sp>
        <p:nvSpPr>
          <p:cNvPr id="34" name="Text 31"/>
          <p:cNvSpPr/>
          <p:nvPr/>
        </p:nvSpPr>
        <p:spPr>
          <a:xfrm>
            <a:off x="1180951" y="199444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Cost Records</a:t>
            </a:r>
            <a:endParaRPr lang="en-US" sz="550" dirty="0"/>
          </a:p>
        </p:txBody>
      </p:sp>
      <p:sp>
        <p:nvSpPr>
          <p:cNvPr id="35" name="Text 32"/>
          <p:cNvSpPr/>
          <p:nvPr/>
        </p:nvSpPr>
        <p:spPr>
          <a:xfrm>
            <a:off x="3656112" y="199444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cost records have been maintained as required under Section 148(1)</a:t>
            </a:r>
            <a:endParaRPr lang="en-US" sz="550" dirty="0"/>
          </a:p>
        </p:txBody>
      </p:sp>
      <p:sp>
        <p:nvSpPr>
          <p:cNvPr id="36" name="Shape 33"/>
          <p:cNvSpPr/>
          <p:nvPr/>
        </p:nvSpPr>
        <p:spPr>
          <a:xfrm>
            <a:off x="446633" y="2114773"/>
            <a:ext cx="8250734" cy="150019"/>
          </a:xfrm>
          <a:prstGeom prst="rect">
            <a:avLst/>
          </a:prstGeom>
          <a:solidFill>
            <a:srgbClr val="000000">
              <a:alpha val="4000"/>
            </a:srgbClr>
          </a:solidFill>
          <a:ln/>
        </p:spPr>
        <p:txBody>
          <a:bodyPr/>
          <a:lstStyle/>
          <a:p>
            <a:endParaRPr lang="en-IN"/>
          </a:p>
        </p:txBody>
      </p:sp>
      <p:sp>
        <p:nvSpPr>
          <p:cNvPr id="37" name="Text 34"/>
          <p:cNvSpPr/>
          <p:nvPr/>
        </p:nvSpPr>
        <p:spPr>
          <a:xfrm>
            <a:off x="518517" y="2144464"/>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vii</a:t>
            </a:r>
            <a:endParaRPr lang="en-US" sz="550" dirty="0"/>
          </a:p>
        </p:txBody>
      </p:sp>
      <p:sp>
        <p:nvSpPr>
          <p:cNvPr id="38" name="Text 35"/>
          <p:cNvSpPr/>
          <p:nvPr/>
        </p:nvSpPr>
        <p:spPr>
          <a:xfrm>
            <a:off x="1180951" y="2144464"/>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Statutory Dues</a:t>
            </a:r>
            <a:endParaRPr lang="en-US" sz="550" dirty="0"/>
          </a:p>
        </p:txBody>
      </p:sp>
      <p:sp>
        <p:nvSpPr>
          <p:cNvPr id="39" name="Text 36"/>
          <p:cNvSpPr/>
          <p:nvPr/>
        </p:nvSpPr>
        <p:spPr>
          <a:xfrm>
            <a:off x="3656112" y="2144464"/>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Regular deposit of GST, PF, ESI, Income Tax, Customs, Excise, Cess etc.; amounts outstanding &gt; 6 months; disputed dues with forum details</a:t>
            </a:r>
            <a:endParaRPr lang="en-US" sz="550" dirty="0"/>
          </a:p>
        </p:txBody>
      </p:sp>
      <p:sp>
        <p:nvSpPr>
          <p:cNvPr id="40" name="Shape 37"/>
          <p:cNvSpPr/>
          <p:nvPr/>
        </p:nvSpPr>
        <p:spPr>
          <a:xfrm>
            <a:off x="446633" y="2264792"/>
            <a:ext cx="8250734" cy="150019"/>
          </a:xfrm>
          <a:prstGeom prst="rect">
            <a:avLst/>
          </a:prstGeom>
          <a:solidFill>
            <a:srgbClr val="FFFFFF">
              <a:alpha val="4000"/>
            </a:srgbClr>
          </a:solidFill>
          <a:ln/>
        </p:spPr>
        <p:txBody>
          <a:bodyPr/>
          <a:lstStyle/>
          <a:p>
            <a:endParaRPr lang="en-IN"/>
          </a:p>
        </p:txBody>
      </p:sp>
      <p:sp>
        <p:nvSpPr>
          <p:cNvPr id="41" name="Text 38"/>
          <p:cNvSpPr/>
          <p:nvPr/>
        </p:nvSpPr>
        <p:spPr>
          <a:xfrm>
            <a:off x="518517" y="229448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viii</a:t>
            </a:r>
            <a:endParaRPr lang="en-US" sz="550" dirty="0"/>
          </a:p>
        </p:txBody>
      </p:sp>
      <p:sp>
        <p:nvSpPr>
          <p:cNvPr id="42" name="Text 39"/>
          <p:cNvSpPr/>
          <p:nvPr/>
        </p:nvSpPr>
        <p:spPr>
          <a:xfrm>
            <a:off x="1180951" y="229448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Unrecorded / Undisclosed Income</a:t>
            </a:r>
            <a:endParaRPr lang="en-US" sz="550" dirty="0"/>
          </a:p>
        </p:txBody>
      </p:sp>
      <p:sp>
        <p:nvSpPr>
          <p:cNvPr id="43" name="Text 40"/>
          <p:cNvSpPr/>
          <p:nvPr/>
        </p:nvSpPr>
        <p:spPr>
          <a:xfrm>
            <a:off x="3656112" y="229448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Transactions not recorded in books but surrendered/disclosed in IT assessments — whether properly recorded in books during the year</a:t>
            </a:r>
            <a:endParaRPr lang="en-US" sz="550" dirty="0"/>
          </a:p>
        </p:txBody>
      </p:sp>
      <p:sp>
        <p:nvSpPr>
          <p:cNvPr id="44" name="Shape 41"/>
          <p:cNvSpPr/>
          <p:nvPr/>
        </p:nvSpPr>
        <p:spPr>
          <a:xfrm>
            <a:off x="446633" y="2414811"/>
            <a:ext cx="8250734" cy="240655"/>
          </a:xfrm>
          <a:prstGeom prst="rect">
            <a:avLst/>
          </a:prstGeom>
          <a:solidFill>
            <a:srgbClr val="000000">
              <a:alpha val="4000"/>
            </a:srgbClr>
          </a:solidFill>
          <a:ln/>
        </p:spPr>
        <p:txBody>
          <a:bodyPr/>
          <a:lstStyle/>
          <a:p>
            <a:endParaRPr lang="en-IN"/>
          </a:p>
        </p:txBody>
      </p:sp>
      <p:sp>
        <p:nvSpPr>
          <p:cNvPr id="45" name="Text 42"/>
          <p:cNvSpPr/>
          <p:nvPr/>
        </p:nvSpPr>
        <p:spPr>
          <a:xfrm>
            <a:off x="518517" y="2444502"/>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ix</a:t>
            </a:r>
            <a:endParaRPr lang="en-US" sz="550" dirty="0"/>
          </a:p>
        </p:txBody>
      </p:sp>
      <p:sp>
        <p:nvSpPr>
          <p:cNvPr id="46" name="Text 43"/>
          <p:cNvSpPr/>
          <p:nvPr/>
        </p:nvSpPr>
        <p:spPr>
          <a:xfrm>
            <a:off x="1180951" y="2444502"/>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Default in Repayment of Borrowings</a:t>
            </a:r>
            <a:endParaRPr lang="en-US" sz="550" dirty="0"/>
          </a:p>
        </p:txBody>
      </p:sp>
      <p:sp>
        <p:nvSpPr>
          <p:cNvPr id="47" name="Text 44"/>
          <p:cNvSpPr/>
          <p:nvPr/>
        </p:nvSpPr>
        <p:spPr>
          <a:xfrm>
            <a:off x="3656112" y="2444502"/>
            <a:ext cx="4969446"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Default in repayment of loans/borrowings/interest to any lender; willful defaulter status; loan diversion; pledge of securities of subsidiaries/JVs/associates</a:t>
            </a:r>
            <a:endParaRPr lang="en-US" sz="550" dirty="0"/>
          </a:p>
        </p:txBody>
      </p:sp>
      <p:sp>
        <p:nvSpPr>
          <p:cNvPr id="48" name="Shape 45"/>
          <p:cNvSpPr/>
          <p:nvPr/>
        </p:nvSpPr>
        <p:spPr>
          <a:xfrm>
            <a:off x="446633" y="2655466"/>
            <a:ext cx="8250734" cy="150019"/>
          </a:xfrm>
          <a:prstGeom prst="rect">
            <a:avLst/>
          </a:prstGeom>
          <a:solidFill>
            <a:srgbClr val="FFFFFF">
              <a:alpha val="4000"/>
            </a:srgbClr>
          </a:solidFill>
          <a:ln/>
        </p:spPr>
        <p:txBody>
          <a:bodyPr/>
          <a:lstStyle/>
          <a:p>
            <a:endParaRPr lang="en-IN"/>
          </a:p>
        </p:txBody>
      </p:sp>
      <p:sp>
        <p:nvSpPr>
          <p:cNvPr id="49" name="Text 46"/>
          <p:cNvSpPr/>
          <p:nvPr/>
        </p:nvSpPr>
        <p:spPr>
          <a:xfrm>
            <a:off x="518517" y="268515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a:t>
            </a:r>
            <a:endParaRPr lang="en-US" sz="550" dirty="0"/>
          </a:p>
        </p:txBody>
      </p:sp>
      <p:sp>
        <p:nvSpPr>
          <p:cNvPr id="50" name="Text 47"/>
          <p:cNvSpPr/>
          <p:nvPr/>
        </p:nvSpPr>
        <p:spPr>
          <a:xfrm>
            <a:off x="1180951" y="268515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Funds Raised &amp; Utilisation (IPO/FPO/Preferential)</a:t>
            </a:r>
            <a:endParaRPr lang="en-US" sz="550" dirty="0"/>
          </a:p>
        </p:txBody>
      </p:sp>
      <p:sp>
        <p:nvSpPr>
          <p:cNvPr id="51" name="Text 48"/>
          <p:cNvSpPr/>
          <p:nvPr/>
        </p:nvSpPr>
        <p:spPr>
          <a:xfrm>
            <a:off x="3656112" y="268515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Funds raised via IPO, FPO, debt instruments applied for stated purpose; Sections 42 &amp; 62 compliance for preferential allotment/private placement</a:t>
            </a:r>
            <a:endParaRPr lang="en-US" sz="550" dirty="0"/>
          </a:p>
        </p:txBody>
      </p:sp>
      <p:sp>
        <p:nvSpPr>
          <p:cNvPr id="52" name="Shape 49"/>
          <p:cNvSpPr/>
          <p:nvPr/>
        </p:nvSpPr>
        <p:spPr>
          <a:xfrm>
            <a:off x="446633" y="2805485"/>
            <a:ext cx="8250734" cy="150019"/>
          </a:xfrm>
          <a:prstGeom prst="rect">
            <a:avLst/>
          </a:prstGeom>
          <a:solidFill>
            <a:srgbClr val="000000">
              <a:alpha val="4000"/>
            </a:srgbClr>
          </a:solidFill>
          <a:ln/>
        </p:spPr>
        <p:txBody>
          <a:bodyPr/>
          <a:lstStyle/>
          <a:p>
            <a:endParaRPr lang="en-IN"/>
          </a:p>
        </p:txBody>
      </p:sp>
      <p:sp>
        <p:nvSpPr>
          <p:cNvPr id="53" name="Text 50"/>
          <p:cNvSpPr/>
          <p:nvPr/>
        </p:nvSpPr>
        <p:spPr>
          <a:xfrm>
            <a:off x="518517" y="283517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a:t>
            </a:r>
            <a:endParaRPr lang="en-US" sz="550" dirty="0"/>
          </a:p>
        </p:txBody>
      </p:sp>
      <p:sp>
        <p:nvSpPr>
          <p:cNvPr id="54" name="Text 51"/>
          <p:cNvSpPr/>
          <p:nvPr/>
        </p:nvSpPr>
        <p:spPr>
          <a:xfrm>
            <a:off x="1180951" y="283517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Fraud Reporting</a:t>
            </a:r>
            <a:endParaRPr lang="en-US" sz="550" dirty="0"/>
          </a:p>
        </p:txBody>
      </p:sp>
      <p:sp>
        <p:nvSpPr>
          <p:cNvPr id="55" name="Text 52"/>
          <p:cNvSpPr/>
          <p:nvPr/>
        </p:nvSpPr>
        <p:spPr>
          <a:xfrm>
            <a:off x="3656112" y="283517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Any fraud by the company OR on the company (not limited to officers/employees); ADT-4 filed if ≥ ₹1 Cr; whistle-blower complaints considered</a:t>
            </a:r>
            <a:endParaRPr lang="en-US" sz="550" dirty="0"/>
          </a:p>
        </p:txBody>
      </p:sp>
      <p:sp>
        <p:nvSpPr>
          <p:cNvPr id="56" name="Shape 53"/>
          <p:cNvSpPr/>
          <p:nvPr/>
        </p:nvSpPr>
        <p:spPr>
          <a:xfrm>
            <a:off x="446633" y="2955503"/>
            <a:ext cx="8250734" cy="150019"/>
          </a:xfrm>
          <a:prstGeom prst="rect">
            <a:avLst/>
          </a:prstGeom>
          <a:solidFill>
            <a:srgbClr val="FFFFFF">
              <a:alpha val="4000"/>
            </a:srgbClr>
          </a:solidFill>
          <a:ln/>
        </p:spPr>
        <p:txBody>
          <a:bodyPr/>
          <a:lstStyle/>
          <a:p>
            <a:endParaRPr lang="en-IN"/>
          </a:p>
        </p:txBody>
      </p:sp>
      <p:sp>
        <p:nvSpPr>
          <p:cNvPr id="57" name="Text 54"/>
          <p:cNvSpPr/>
          <p:nvPr/>
        </p:nvSpPr>
        <p:spPr>
          <a:xfrm>
            <a:off x="518517" y="2985195"/>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xii</a:t>
            </a:r>
            <a:endParaRPr lang="en-US" sz="550" dirty="0"/>
          </a:p>
        </p:txBody>
      </p:sp>
      <p:sp>
        <p:nvSpPr>
          <p:cNvPr id="58" name="Text 55"/>
          <p:cNvSpPr/>
          <p:nvPr/>
        </p:nvSpPr>
        <p:spPr>
          <a:xfrm>
            <a:off x="1180951" y="2985195"/>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Nidhi Company Compliance</a:t>
            </a:r>
            <a:endParaRPr lang="en-US" sz="550" dirty="0"/>
          </a:p>
        </p:txBody>
      </p:sp>
      <p:sp>
        <p:nvSpPr>
          <p:cNvPr id="59" name="Text 56"/>
          <p:cNvSpPr/>
          <p:nvPr/>
        </p:nvSpPr>
        <p:spPr>
          <a:xfrm>
            <a:off x="3656112" y="2985195"/>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Net Owned Funds to Deposits ratio 1:20; 10% unencumbered term deposits; default in interest/deposit repayment</a:t>
            </a:r>
            <a:endParaRPr lang="en-US" sz="550" dirty="0"/>
          </a:p>
        </p:txBody>
      </p:sp>
      <p:sp>
        <p:nvSpPr>
          <p:cNvPr id="60" name="Shape 57"/>
          <p:cNvSpPr/>
          <p:nvPr/>
        </p:nvSpPr>
        <p:spPr>
          <a:xfrm>
            <a:off x="446633" y="3105522"/>
            <a:ext cx="8250734" cy="150019"/>
          </a:xfrm>
          <a:prstGeom prst="rect">
            <a:avLst/>
          </a:prstGeom>
          <a:solidFill>
            <a:srgbClr val="000000">
              <a:alpha val="4000"/>
            </a:srgbClr>
          </a:solidFill>
          <a:ln/>
        </p:spPr>
        <p:txBody>
          <a:bodyPr/>
          <a:lstStyle/>
          <a:p>
            <a:endParaRPr lang="en-IN"/>
          </a:p>
        </p:txBody>
      </p:sp>
      <p:sp>
        <p:nvSpPr>
          <p:cNvPr id="61" name="Text 58"/>
          <p:cNvSpPr/>
          <p:nvPr/>
        </p:nvSpPr>
        <p:spPr>
          <a:xfrm>
            <a:off x="518517" y="313521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xiii</a:t>
            </a:r>
            <a:endParaRPr lang="en-US" sz="550" dirty="0"/>
          </a:p>
        </p:txBody>
      </p:sp>
      <p:sp>
        <p:nvSpPr>
          <p:cNvPr id="62" name="Text 59"/>
          <p:cNvSpPr/>
          <p:nvPr/>
        </p:nvSpPr>
        <p:spPr>
          <a:xfrm>
            <a:off x="1180951" y="313521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Related Party Transactions</a:t>
            </a:r>
            <a:endParaRPr lang="en-US" sz="550" dirty="0"/>
          </a:p>
        </p:txBody>
      </p:sp>
      <p:sp>
        <p:nvSpPr>
          <p:cNvPr id="63" name="Text 60"/>
          <p:cNvSpPr/>
          <p:nvPr/>
        </p:nvSpPr>
        <p:spPr>
          <a:xfrm>
            <a:off x="3656112" y="313521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Sections 177 &amp; 188; details disclosed as per applicable Accounting Standards</a:t>
            </a:r>
            <a:endParaRPr lang="en-US" sz="550" dirty="0"/>
          </a:p>
        </p:txBody>
      </p:sp>
      <p:sp>
        <p:nvSpPr>
          <p:cNvPr id="64" name="Shape 61"/>
          <p:cNvSpPr/>
          <p:nvPr/>
        </p:nvSpPr>
        <p:spPr>
          <a:xfrm>
            <a:off x="446633" y="3255541"/>
            <a:ext cx="8250734" cy="150019"/>
          </a:xfrm>
          <a:prstGeom prst="rect">
            <a:avLst/>
          </a:prstGeom>
          <a:solidFill>
            <a:srgbClr val="FFFFFF">
              <a:alpha val="4000"/>
            </a:srgbClr>
          </a:solidFill>
          <a:ln/>
        </p:spPr>
        <p:txBody>
          <a:bodyPr/>
          <a:lstStyle/>
          <a:p>
            <a:endParaRPr lang="en-IN"/>
          </a:p>
        </p:txBody>
      </p:sp>
      <p:sp>
        <p:nvSpPr>
          <p:cNvPr id="65" name="Text 62"/>
          <p:cNvSpPr/>
          <p:nvPr/>
        </p:nvSpPr>
        <p:spPr>
          <a:xfrm>
            <a:off x="518517" y="3285232"/>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xiv</a:t>
            </a:r>
            <a:endParaRPr lang="en-US" sz="550" dirty="0"/>
          </a:p>
        </p:txBody>
      </p:sp>
      <p:sp>
        <p:nvSpPr>
          <p:cNvPr id="66" name="Text 63"/>
          <p:cNvSpPr/>
          <p:nvPr/>
        </p:nvSpPr>
        <p:spPr>
          <a:xfrm>
            <a:off x="1180951" y="3285232"/>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Internal Audit System</a:t>
            </a:r>
            <a:endParaRPr lang="en-US" sz="550" dirty="0"/>
          </a:p>
        </p:txBody>
      </p:sp>
      <p:sp>
        <p:nvSpPr>
          <p:cNvPr id="67" name="Text 64"/>
          <p:cNvSpPr/>
          <p:nvPr/>
        </p:nvSpPr>
        <p:spPr>
          <a:xfrm>
            <a:off x="3656112" y="3285232"/>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internal audit system is commensurate with size and nature of business; internal audit reports considered by statutory auditor</a:t>
            </a:r>
            <a:endParaRPr lang="en-US" sz="550" dirty="0"/>
          </a:p>
        </p:txBody>
      </p:sp>
      <p:sp>
        <p:nvSpPr>
          <p:cNvPr id="68" name="Shape 65"/>
          <p:cNvSpPr/>
          <p:nvPr/>
        </p:nvSpPr>
        <p:spPr>
          <a:xfrm>
            <a:off x="446633" y="3405560"/>
            <a:ext cx="8250734" cy="150019"/>
          </a:xfrm>
          <a:prstGeom prst="rect">
            <a:avLst/>
          </a:prstGeom>
          <a:solidFill>
            <a:srgbClr val="000000">
              <a:alpha val="4000"/>
            </a:srgbClr>
          </a:solidFill>
          <a:ln/>
        </p:spPr>
        <p:txBody>
          <a:bodyPr/>
          <a:lstStyle/>
          <a:p>
            <a:endParaRPr lang="en-IN"/>
          </a:p>
        </p:txBody>
      </p:sp>
      <p:sp>
        <p:nvSpPr>
          <p:cNvPr id="69" name="Text 66"/>
          <p:cNvSpPr/>
          <p:nvPr/>
        </p:nvSpPr>
        <p:spPr>
          <a:xfrm>
            <a:off x="518517" y="3435251"/>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a:t>
            </a:r>
            <a:endParaRPr lang="en-US" sz="550" dirty="0"/>
          </a:p>
        </p:txBody>
      </p:sp>
      <p:sp>
        <p:nvSpPr>
          <p:cNvPr id="70" name="Text 67"/>
          <p:cNvSpPr/>
          <p:nvPr/>
        </p:nvSpPr>
        <p:spPr>
          <a:xfrm>
            <a:off x="1180951" y="3435251"/>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Non-Cash Dealings with Directors</a:t>
            </a:r>
            <a:endParaRPr lang="en-US" sz="550" dirty="0"/>
          </a:p>
        </p:txBody>
      </p:sp>
      <p:sp>
        <p:nvSpPr>
          <p:cNvPr id="71" name="Text 68"/>
          <p:cNvSpPr/>
          <p:nvPr/>
        </p:nvSpPr>
        <p:spPr>
          <a:xfrm>
            <a:off x="3656112" y="3435251"/>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 192 — non-cash transactions with directors or persons connected with them</a:t>
            </a:r>
            <a:endParaRPr lang="en-US" sz="550" dirty="0"/>
          </a:p>
        </p:txBody>
      </p:sp>
      <p:sp>
        <p:nvSpPr>
          <p:cNvPr id="72" name="Shape 69"/>
          <p:cNvSpPr/>
          <p:nvPr/>
        </p:nvSpPr>
        <p:spPr>
          <a:xfrm>
            <a:off x="446633" y="3555578"/>
            <a:ext cx="8250734" cy="150019"/>
          </a:xfrm>
          <a:prstGeom prst="rect">
            <a:avLst/>
          </a:prstGeom>
          <a:solidFill>
            <a:srgbClr val="FFFFFF">
              <a:alpha val="4000"/>
            </a:srgbClr>
          </a:solidFill>
          <a:ln/>
        </p:spPr>
        <p:txBody>
          <a:bodyPr/>
          <a:lstStyle/>
          <a:p>
            <a:endParaRPr lang="en-IN"/>
          </a:p>
        </p:txBody>
      </p:sp>
      <p:sp>
        <p:nvSpPr>
          <p:cNvPr id="73" name="Text 70"/>
          <p:cNvSpPr/>
          <p:nvPr/>
        </p:nvSpPr>
        <p:spPr>
          <a:xfrm>
            <a:off x="518517" y="3585270"/>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a:t>
            </a:r>
            <a:endParaRPr lang="en-US" sz="550" dirty="0"/>
          </a:p>
        </p:txBody>
      </p:sp>
      <p:sp>
        <p:nvSpPr>
          <p:cNvPr id="74" name="Text 71"/>
          <p:cNvSpPr/>
          <p:nvPr/>
        </p:nvSpPr>
        <p:spPr>
          <a:xfrm>
            <a:off x="1180951" y="3585270"/>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RBI Registration u/s 45-IA</a:t>
            </a:r>
            <a:endParaRPr lang="en-US" sz="550" dirty="0"/>
          </a:p>
        </p:txBody>
      </p:sp>
      <p:sp>
        <p:nvSpPr>
          <p:cNvPr id="75" name="Text 72"/>
          <p:cNvSpPr/>
          <p:nvPr/>
        </p:nvSpPr>
        <p:spPr>
          <a:xfrm>
            <a:off x="3656112" y="3585270"/>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NBFC/Housing Finance registration; CIC status and compliance; number of CICs in group</a:t>
            </a:r>
            <a:endParaRPr lang="en-US" sz="550" dirty="0"/>
          </a:p>
        </p:txBody>
      </p:sp>
      <p:sp>
        <p:nvSpPr>
          <p:cNvPr id="76" name="Shape 73"/>
          <p:cNvSpPr/>
          <p:nvPr/>
        </p:nvSpPr>
        <p:spPr>
          <a:xfrm>
            <a:off x="446633" y="3705597"/>
            <a:ext cx="8250734" cy="150019"/>
          </a:xfrm>
          <a:prstGeom prst="rect">
            <a:avLst/>
          </a:prstGeom>
          <a:solidFill>
            <a:srgbClr val="000000">
              <a:alpha val="4000"/>
            </a:srgbClr>
          </a:solidFill>
          <a:ln/>
        </p:spPr>
        <p:txBody>
          <a:bodyPr/>
          <a:lstStyle/>
          <a:p>
            <a:endParaRPr lang="en-IN"/>
          </a:p>
        </p:txBody>
      </p:sp>
      <p:sp>
        <p:nvSpPr>
          <p:cNvPr id="77" name="Text 74"/>
          <p:cNvSpPr/>
          <p:nvPr/>
        </p:nvSpPr>
        <p:spPr>
          <a:xfrm>
            <a:off x="518517" y="3735288"/>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xvii</a:t>
            </a:r>
            <a:endParaRPr lang="en-US" sz="550" dirty="0"/>
          </a:p>
        </p:txBody>
      </p:sp>
      <p:sp>
        <p:nvSpPr>
          <p:cNvPr id="78" name="Text 75"/>
          <p:cNvSpPr/>
          <p:nvPr/>
        </p:nvSpPr>
        <p:spPr>
          <a:xfrm>
            <a:off x="1180951" y="3735288"/>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Cash Losses</a:t>
            </a:r>
            <a:endParaRPr lang="en-US" sz="550" dirty="0"/>
          </a:p>
        </p:txBody>
      </p:sp>
      <p:sp>
        <p:nvSpPr>
          <p:cNvPr id="79" name="Text 76"/>
          <p:cNvSpPr/>
          <p:nvPr/>
        </p:nvSpPr>
        <p:spPr>
          <a:xfrm>
            <a:off x="3656112" y="3735288"/>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company incurred cash losses in current FY and immediately preceding FY; aggregate amounts</a:t>
            </a:r>
            <a:endParaRPr lang="en-US" sz="550" dirty="0"/>
          </a:p>
        </p:txBody>
      </p:sp>
      <p:sp>
        <p:nvSpPr>
          <p:cNvPr id="80" name="Shape 77"/>
          <p:cNvSpPr/>
          <p:nvPr/>
        </p:nvSpPr>
        <p:spPr>
          <a:xfrm>
            <a:off x="446633" y="3855616"/>
            <a:ext cx="8250734" cy="150019"/>
          </a:xfrm>
          <a:prstGeom prst="rect">
            <a:avLst/>
          </a:prstGeom>
          <a:solidFill>
            <a:srgbClr val="FFFFFF">
              <a:alpha val="4000"/>
            </a:srgbClr>
          </a:solidFill>
          <a:ln/>
        </p:spPr>
        <p:txBody>
          <a:bodyPr/>
          <a:lstStyle/>
          <a:p>
            <a:endParaRPr lang="en-IN"/>
          </a:p>
        </p:txBody>
      </p:sp>
      <p:sp>
        <p:nvSpPr>
          <p:cNvPr id="81" name="Text 78"/>
          <p:cNvSpPr/>
          <p:nvPr/>
        </p:nvSpPr>
        <p:spPr>
          <a:xfrm>
            <a:off x="518517" y="388530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xviii</a:t>
            </a:r>
            <a:endParaRPr lang="en-US" sz="550" dirty="0"/>
          </a:p>
        </p:txBody>
      </p:sp>
      <p:sp>
        <p:nvSpPr>
          <p:cNvPr id="82" name="Text 79"/>
          <p:cNvSpPr/>
          <p:nvPr/>
        </p:nvSpPr>
        <p:spPr>
          <a:xfrm>
            <a:off x="1180951" y="388530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Resignation of Statutory Auditors</a:t>
            </a:r>
            <a:endParaRPr lang="en-US" sz="550" dirty="0"/>
          </a:p>
        </p:txBody>
      </p:sp>
      <p:sp>
        <p:nvSpPr>
          <p:cNvPr id="83" name="Text 80"/>
          <p:cNvSpPr/>
          <p:nvPr/>
        </p:nvSpPr>
        <p:spPr>
          <a:xfrm>
            <a:off x="3656112" y="388530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statutory auditor resigned during the year; issues/objections raised by outgoing auditor considered</a:t>
            </a:r>
            <a:endParaRPr lang="en-US" sz="550" dirty="0"/>
          </a:p>
        </p:txBody>
      </p:sp>
      <p:sp>
        <p:nvSpPr>
          <p:cNvPr id="84" name="Shape 81"/>
          <p:cNvSpPr/>
          <p:nvPr/>
        </p:nvSpPr>
        <p:spPr>
          <a:xfrm>
            <a:off x="446633" y="4005635"/>
            <a:ext cx="8250734" cy="150019"/>
          </a:xfrm>
          <a:prstGeom prst="rect">
            <a:avLst/>
          </a:prstGeom>
          <a:solidFill>
            <a:srgbClr val="000000">
              <a:alpha val="4000"/>
            </a:srgbClr>
          </a:solidFill>
          <a:ln/>
        </p:spPr>
        <p:txBody>
          <a:bodyPr/>
          <a:lstStyle/>
          <a:p>
            <a:endParaRPr lang="en-IN"/>
          </a:p>
        </p:txBody>
      </p:sp>
      <p:sp>
        <p:nvSpPr>
          <p:cNvPr id="85" name="Text 82"/>
          <p:cNvSpPr/>
          <p:nvPr/>
        </p:nvSpPr>
        <p:spPr>
          <a:xfrm>
            <a:off x="518517" y="403532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xix</a:t>
            </a:r>
            <a:endParaRPr lang="en-US" sz="550" dirty="0"/>
          </a:p>
        </p:txBody>
      </p:sp>
      <p:sp>
        <p:nvSpPr>
          <p:cNvPr id="86" name="Text 83"/>
          <p:cNvSpPr/>
          <p:nvPr/>
        </p:nvSpPr>
        <p:spPr>
          <a:xfrm>
            <a:off x="1180951" y="403532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Material Uncertainty on Meeting Liabilities</a:t>
            </a:r>
            <a:endParaRPr lang="en-US" sz="550" dirty="0"/>
          </a:p>
        </p:txBody>
      </p:sp>
      <p:sp>
        <p:nvSpPr>
          <p:cNvPr id="87" name="Text 84"/>
          <p:cNvSpPr/>
          <p:nvPr/>
        </p:nvSpPr>
        <p:spPr>
          <a:xfrm>
            <a:off x="3656112" y="403532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Opinion on whether company can meet liabilities existing at balance sheet date as they fall due within one year; going concern assessment</a:t>
            </a:r>
            <a:endParaRPr lang="en-US" sz="550" dirty="0"/>
          </a:p>
        </p:txBody>
      </p:sp>
      <p:sp>
        <p:nvSpPr>
          <p:cNvPr id="88" name="Shape 85"/>
          <p:cNvSpPr/>
          <p:nvPr/>
        </p:nvSpPr>
        <p:spPr>
          <a:xfrm>
            <a:off x="446633" y="4155653"/>
            <a:ext cx="8250734" cy="150019"/>
          </a:xfrm>
          <a:prstGeom prst="rect">
            <a:avLst/>
          </a:prstGeom>
          <a:solidFill>
            <a:srgbClr val="FFFFFF">
              <a:alpha val="4000"/>
            </a:srgbClr>
          </a:solidFill>
          <a:ln/>
        </p:spPr>
        <p:txBody>
          <a:bodyPr/>
          <a:lstStyle/>
          <a:p>
            <a:endParaRPr lang="en-IN"/>
          </a:p>
        </p:txBody>
      </p:sp>
      <p:sp>
        <p:nvSpPr>
          <p:cNvPr id="89" name="Text 86"/>
          <p:cNvSpPr/>
          <p:nvPr/>
        </p:nvSpPr>
        <p:spPr>
          <a:xfrm>
            <a:off x="518517" y="4185345"/>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xx</a:t>
            </a:r>
            <a:endParaRPr lang="en-US" sz="550" dirty="0"/>
          </a:p>
        </p:txBody>
      </p:sp>
      <p:sp>
        <p:nvSpPr>
          <p:cNvPr id="90" name="Text 87"/>
          <p:cNvSpPr/>
          <p:nvPr/>
        </p:nvSpPr>
        <p:spPr>
          <a:xfrm>
            <a:off x="1180951" y="4185345"/>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CSR Fund Transfer (Schedule VII)</a:t>
            </a:r>
            <a:endParaRPr lang="en-US" sz="550" dirty="0"/>
          </a:p>
        </p:txBody>
      </p:sp>
      <p:sp>
        <p:nvSpPr>
          <p:cNvPr id="91" name="Text 88"/>
          <p:cNvSpPr/>
          <p:nvPr/>
        </p:nvSpPr>
        <p:spPr>
          <a:xfrm>
            <a:off x="3656112" y="4185345"/>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Unspent CSR amount transferred to Schedule VII fund within 6 months; ongoing projects to special account within 30 days</a:t>
            </a:r>
            <a:endParaRPr lang="en-US" sz="550" dirty="0"/>
          </a:p>
        </p:txBody>
      </p:sp>
      <p:sp>
        <p:nvSpPr>
          <p:cNvPr id="92" name="Shape 89"/>
          <p:cNvSpPr/>
          <p:nvPr/>
        </p:nvSpPr>
        <p:spPr>
          <a:xfrm>
            <a:off x="446633" y="4305672"/>
            <a:ext cx="8250734" cy="150019"/>
          </a:xfrm>
          <a:prstGeom prst="rect">
            <a:avLst/>
          </a:prstGeom>
          <a:solidFill>
            <a:srgbClr val="000000">
              <a:alpha val="4000"/>
            </a:srgbClr>
          </a:solidFill>
          <a:ln/>
        </p:spPr>
        <p:txBody>
          <a:bodyPr/>
          <a:lstStyle/>
          <a:p>
            <a:endParaRPr lang="en-IN"/>
          </a:p>
        </p:txBody>
      </p:sp>
      <p:sp>
        <p:nvSpPr>
          <p:cNvPr id="93" name="Text 90"/>
          <p:cNvSpPr/>
          <p:nvPr/>
        </p:nvSpPr>
        <p:spPr>
          <a:xfrm>
            <a:off x="518517" y="433536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xxi</a:t>
            </a:r>
            <a:endParaRPr lang="en-US" sz="550" dirty="0"/>
          </a:p>
        </p:txBody>
      </p:sp>
      <p:sp>
        <p:nvSpPr>
          <p:cNvPr id="94" name="Text 91"/>
          <p:cNvSpPr/>
          <p:nvPr/>
        </p:nvSpPr>
        <p:spPr>
          <a:xfrm>
            <a:off x="1180951" y="433536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Consolidated Financial Statements — Group CARO</a:t>
            </a:r>
            <a:endParaRPr lang="en-US" sz="550" dirty="0"/>
          </a:p>
        </p:txBody>
      </p:sp>
      <p:sp>
        <p:nvSpPr>
          <p:cNvPr id="95" name="Text 92"/>
          <p:cNvSpPr/>
          <p:nvPr/>
        </p:nvSpPr>
        <p:spPr>
          <a:xfrm>
            <a:off x="3656112" y="433536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Qualifications/adverse remarks in CARO reports of subsidiaries/associates/JVs included in CFS; paragraph numbers to be disclosed</a:t>
            </a:r>
            <a:endParaRPr lang="en-US" sz="550" dirty="0"/>
          </a:p>
        </p:txBody>
      </p:sp>
      <p:sp>
        <p:nvSpPr>
          <p:cNvPr id="96" name="Shape 93"/>
          <p:cNvSpPr/>
          <p:nvPr/>
        </p:nvSpPr>
        <p:spPr>
          <a:xfrm>
            <a:off x="441871" y="4507185"/>
            <a:ext cx="8260259" cy="223317"/>
          </a:xfrm>
          <a:prstGeom prst="roundRect">
            <a:avLst>
              <a:gd name="adj" fmla="val 13506"/>
            </a:avLst>
          </a:prstGeom>
          <a:solidFill>
            <a:srgbClr val="B6FCB8"/>
          </a:solidFill>
          <a:ln/>
        </p:spPr>
        <p:txBody>
          <a:bodyPr/>
          <a:lstStyle/>
          <a:p>
            <a:endParaRPr lang="en-IN"/>
          </a:p>
        </p:txBody>
      </p:sp>
      <p:pic>
        <p:nvPicPr>
          <p:cNvPr id="97" name="Image 1" descr="preencoded.png"/>
          <p:cNvPicPr>
            <a:picLocks noChangeAspect="1"/>
          </p:cNvPicPr>
          <p:nvPr/>
        </p:nvPicPr>
        <p:blipFill>
          <a:blip r:embed="rId5"/>
          <a:stretch>
            <a:fillRect/>
          </a:stretch>
        </p:blipFill>
        <p:spPr>
          <a:xfrm>
            <a:off x="513680" y="4605486"/>
            <a:ext cx="89743" cy="71810"/>
          </a:xfrm>
          <a:prstGeom prst="rect">
            <a:avLst/>
          </a:prstGeom>
        </p:spPr>
      </p:pic>
      <p:sp>
        <p:nvSpPr>
          <p:cNvPr id="98" name="Text 94"/>
          <p:cNvSpPr/>
          <p:nvPr/>
        </p:nvSpPr>
        <p:spPr>
          <a:xfrm>
            <a:off x="675233" y="4566642"/>
            <a:ext cx="7955087" cy="90636"/>
          </a:xfrm>
          <a:prstGeom prst="rect">
            <a:avLst/>
          </a:prstGeom>
          <a:noFill/>
          <a:ln/>
        </p:spPr>
        <p:txBody>
          <a:bodyPr wrap="none" lIns="0" tIns="0" rIns="0" bIns="0" rtlCol="0" anchor="t"/>
          <a:lstStyle/>
          <a:p>
            <a:pPr marL="0" indent="0" algn="l">
              <a:lnSpc>
                <a:spcPts val="700"/>
              </a:lnSpc>
              <a:buNone/>
            </a:pPr>
            <a:r>
              <a:rPr lang="en-US" sz="550" b="1" dirty="0">
                <a:solidFill>
                  <a:srgbClr val="000000"/>
                </a:solidFill>
                <a:latin typeface="Inter" pitchFamily="34" charset="0"/>
                <a:ea typeface="Inter" pitchFamily="34" charset="-122"/>
                <a:cs typeface="Inter" pitchFamily="34" charset="-120"/>
              </a:rPr>
              <a:t>Note:</a:t>
            </a:r>
            <a:r>
              <a:rPr lang="en-US" sz="550" dirty="0">
                <a:solidFill>
                  <a:srgbClr val="000000"/>
                </a:solidFill>
                <a:latin typeface="Inter" pitchFamily="34" charset="0"/>
                <a:ea typeface="Inter" pitchFamily="34" charset="-122"/>
                <a:cs typeface="Inter" pitchFamily="34" charset="-120"/>
              </a:rPr>
              <a:t> Clause (xxi) is the ONLY clause applicable to the auditor's report on Consolidated Financial Statements. All other 20 clauses apply exclusively to standalone financial statements.</a:t>
            </a:r>
            <a:endParaRPr lang="en-US" sz="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Shape 0"/>
          <p:cNvSpPr/>
          <p:nvPr/>
        </p:nvSpPr>
        <p:spPr>
          <a:xfrm>
            <a:off x="3894162" y="400720"/>
            <a:ext cx="956146" cy="123081"/>
          </a:xfrm>
          <a:prstGeom prst="roundRect">
            <a:avLst>
              <a:gd name="adj" fmla="val 20636"/>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9480" y="432048"/>
            <a:ext cx="60424" cy="60424"/>
          </a:xfrm>
          <a:prstGeom prst="rect">
            <a:avLst/>
          </a:prstGeom>
        </p:spPr>
      </p:pic>
      <p:sp>
        <p:nvSpPr>
          <p:cNvPr id="5" name="Text 1"/>
          <p:cNvSpPr/>
          <p:nvPr/>
        </p:nvSpPr>
        <p:spPr>
          <a:xfrm>
            <a:off x="4030117" y="423342"/>
            <a:ext cx="774874" cy="77837"/>
          </a:xfrm>
          <a:prstGeom prst="rect">
            <a:avLst/>
          </a:prstGeom>
          <a:noFill/>
          <a:ln/>
        </p:spPr>
        <p:txBody>
          <a:bodyPr wrap="none" lIns="0" tIns="0" rIns="0" bIns="0" rtlCol="0" anchor="t"/>
          <a:lstStyle/>
          <a:p>
            <a:pPr marL="0" indent="0" algn="l">
              <a:lnSpc>
                <a:spcPts val="600"/>
              </a:lnSpc>
              <a:buNone/>
            </a:pPr>
            <a:r>
              <a:rPr lang="en-US" sz="450" dirty="0">
                <a:solidFill>
                  <a:srgbClr val="272525"/>
                </a:solidFill>
                <a:latin typeface="Inter" pitchFamily="34" charset="0"/>
                <a:ea typeface="Inter" pitchFamily="34" charset="-122"/>
                <a:cs typeface="Inter" pitchFamily="34" charset="-120"/>
              </a:rPr>
              <a:t>CARO 2016 VS CARO 2020</a:t>
            </a:r>
            <a:endParaRPr lang="en-US" sz="450" dirty="0"/>
          </a:p>
        </p:txBody>
      </p:sp>
      <p:sp>
        <p:nvSpPr>
          <p:cNvPr id="6" name="Text 2"/>
          <p:cNvSpPr/>
          <p:nvPr/>
        </p:nvSpPr>
        <p:spPr>
          <a:xfrm>
            <a:off x="3894162" y="542181"/>
            <a:ext cx="2784425" cy="236265"/>
          </a:xfrm>
          <a:prstGeom prst="rect">
            <a:avLst/>
          </a:prstGeom>
          <a:noFill/>
          <a:ln/>
        </p:spPr>
        <p:txBody>
          <a:bodyPr wrap="none" lIns="0" tIns="0" rIns="0" bIns="0" rtlCol="0" anchor="t"/>
          <a:lstStyle/>
          <a:p>
            <a:pPr marL="0" indent="0" algn="l">
              <a:lnSpc>
                <a:spcPts val="1850"/>
              </a:lnSpc>
              <a:buNone/>
            </a:pPr>
            <a:r>
              <a:rPr lang="en-US" sz="1450" b="1" dirty="0">
                <a:solidFill>
                  <a:srgbClr val="000000"/>
                </a:solidFill>
                <a:latin typeface="Inter Bold" pitchFamily="34" charset="0"/>
                <a:ea typeface="Inter Bold" pitchFamily="34" charset="-122"/>
                <a:cs typeface="Inter Bold" pitchFamily="34" charset="-120"/>
              </a:rPr>
              <a:t>Key Changes from CARO 2016</a:t>
            </a:r>
            <a:endParaRPr lang="en-US" sz="1450" dirty="0"/>
          </a:p>
        </p:txBody>
      </p:sp>
      <p:sp>
        <p:nvSpPr>
          <p:cNvPr id="7" name="Text 3"/>
          <p:cNvSpPr/>
          <p:nvPr/>
        </p:nvSpPr>
        <p:spPr>
          <a:xfrm>
            <a:off x="3894162" y="847502"/>
            <a:ext cx="4784675" cy="194667"/>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contains 21 clauses, whereas CARO 2016 has only 16 clauses. In CARO 2020, seven new clauses have been inserted, and the existing clauses of CARO 2016 have been re-drafted to elicit detailed comments from the auditors.</a:t>
            </a:r>
            <a:endParaRPr lang="en-US" sz="550" dirty="0"/>
          </a:p>
        </p:txBody>
      </p:sp>
      <p:sp>
        <p:nvSpPr>
          <p:cNvPr id="8" name="Shape 4"/>
          <p:cNvSpPr/>
          <p:nvPr/>
        </p:nvSpPr>
        <p:spPr>
          <a:xfrm>
            <a:off x="3979143" y="1093961"/>
            <a:ext cx="9525" cy="3648745"/>
          </a:xfrm>
          <a:prstGeom prst="roundRect">
            <a:avLst>
              <a:gd name="adj" fmla="val 333314"/>
            </a:avLst>
          </a:prstGeom>
          <a:solidFill>
            <a:srgbClr val="C0C1D7"/>
          </a:solidFill>
          <a:ln/>
        </p:spPr>
        <p:txBody>
          <a:bodyPr/>
          <a:lstStyle/>
          <a:p>
            <a:endParaRPr lang="en-IN"/>
          </a:p>
        </p:txBody>
      </p:sp>
      <p:sp>
        <p:nvSpPr>
          <p:cNvPr id="9" name="Shape 5"/>
          <p:cNvSpPr/>
          <p:nvPr/>
        </p:nvSpPr>
        <p:spPr>
          <a:xfrm>
            <a:off x="4054636" y="1174179"/>
            <a:ext cx="226740" cy="9525"/>
          </a:xfrm>
          <a:prstGeom prst="roundRect">
            <a:avLst>
              <a:gd name="adj" fmla="val 333314"/>
            </a:avLst>
          </a:prstGeom>
          <a:solidFill>
            <a:srgbClr val="C0C1D7"/>
          </a:solidFill>
          <a:ln/>
        </p:spPr>
        <p:txBody>
          <a:bodyPr/>
          <a:lstStyle/>
          <a:p>
            <a:endParaRPr lang="en-IN"/>
          </a:p>
        </p:txBody>
      </p:sp>
      <p:sp>
        <p:nvSpPr>
          <p:cNvPr id="10" name="Shape 6"/>
          <p:cNvSpPr/>
          <p:nvPr/>
        </p:nvSpPr>
        <p:spPr>
          <a:xfrm>
            <a:off x="3894125" y="1093961"/>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11" name="Text 7"/>
          <p:cNvSpPr/>
          <p:nvPr/>
        </p:nvSpPr>
        <p:spPr>
          <a:xfrm>
            <a:off x="3922440" y="1108100"/>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1</a:t>
            </a:r>
            <a:endParaRPr lang="en-US" sz="850" dirty="0"/>
          </a:p>
        </p:txBody>
      </p:sp>
      <p:sp>
        <p:nvSpPr>
          <p:cNvPr id="12" name="Text 8"/>
          <p:cNvSpPr/>
          <p:nvPr/>
        </p:nvSpPr>
        <p:spPr>
          <a:xfrm>
            <a:off x="4357092" y="1108100"/>
            <a:ext cx="1133847"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Structural Changes</a:t>
            </a:r>
            <a:endParaRPr lang="en-US" sz="850" dirty="0"/>
          </a:p>
        </p:txBody>
      </p:sp>
      <p:sp>
        <p:nvSpPr>
          <p:cNvPr id="13" name="Text 9"/>
          <p:cNvSpPr/>
          <p:nvPr/>
        </p:nvSpPr>
        <p:spPr>
          <a:xfrm>
            <a:off x="4357092" y="1277466"/>
            <a:ext cx="4321746" cy="292001"/>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version has 21 clauses compared to 16 clauses in the previous version — 7 new clauses inserted, 1 clause merged with another, and 1 clause related to Managerial Remuneration deleted. Reporting on Managerial Remuneration has been deleted in CARO 2020 in order to avoid duplication as the same is already covered in the Main Audit Report.</a:t>
            </a:r>
            <a:endParaRPr lang="en-US" sz="550" dirty="0"/>
          </a:p>
        </p:txBody>
      </p:sp>
      <p:sp>
        <p:nvSpPr>
          <p:cNvPr id="14" name="Shape 10"/>
          <p:cNvSpPr/>
          <p:nvPr/>
        </p:nvSpPr>
        <p:spPr>
          <a:xfrm>
            <a:off x="4054636" y="1741810"/>
            <a:ext cx="226740" cy="9525"/>
          </a:xfrm>
          <a:prstGeom prst="roundRect">
            <a:avLst>
              <a:gd name="adj" fmla="val 333314"/>
            </a:avLst>
          </a:prstGeom>
          <a:solidFill>
            <a:srgbClr val="C0C1D7"/>
          </a:solidFill>
          <a:ln/>
        </p:spPr>
        <p:txBody>
          <a:bodyPr/>
          <a:lstStyle/>
          <a:p>
            <a:endParaRPr lang="en-IN"/>
          </a:p>
        </p:txBody>
      </p:sp>
      <p:sp>
        <p:nvSpPr>
          <p:cNvPr id="15" name="Shape 11"/>
          <p:cNvSpPr/>
          <p:nvPr/>
        </p:nvSpPr>
        <p:spPr>
          <a:xfrm>
            <a:off x="3894125" y="1661592"/>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16" name="Text 12"/>
          <p:cNvSpPr/>
          <p:nvPr/>
        </p:nvSpPr>
        <p:spPr>
          <a:xfrm>
            <a:off x="3922440" y="1675730"/>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2</a:t>
            </a:r>
            <a:endParaRPr lang="en-US" sz="850" dirty="0"/>
          </a:p>
        </p:txBody>
      </p:sp>
      <p:sp>
        <p:nvSpPr>
          <p:cNvPr id="17" name="Text 13"/>
          <p:cNvSpPr/>
          <p:nvPr/>
        </p:nvSpPr>
        <p:spPr>
          <a:xfrm>
            <a:off x="4357092" y="1675730"/>
            <a:ext cx="1858863"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PPE &amp; Intangible Assets (Clause i)</a:t>
            </a:r>
            <a:endParaRPr lang="en-US" sz="850" dirty="0"/>
          </a:p>
        </p:txBody>
      </p:sp>
      <p:sp>
        <p:nvSpPr>
          <p:cNvPr id="18" name="Text 14"/>
          <p:cNvSpPr/>
          <p:nvPr/>
        </p:nvSpPr>
        <p:spPr>
          <a:xfrm>
            <a:off x="4357092" y="1845097"/>
            <a:ext cx="4321746" cy="292001"/>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provided separate reporting of PPE and Intangible assets while the previous order included both under fixed assets. Additional requirements include reporting on title deeds, revaluation (whether done by registered valuer and whether it exceeds 10% of net carrying value), and benami property proceedings.</a:t>
            </a:r>
            <a:endParaRPr lang="en-US" sz="550" dirty="0"/>
          </a:p>
        </p:txBody>
      </p:sp>
      <p:sp>
        <p:nvSpPr>
          <p:cNvPr id="19" name="Shape 15"/>
          <p:cNvSpPr/>
          <p:nvPr/>
        </p:nvSpPr>
        <p:spPr>
          <a:xfrm>
            <a:off x="4054636" y="2309440"/>
            <a:ext cx="226740" cy="9525"/>
          </a:xfrm>
          <a:prstGeom prst="roundRect">
            <a:avLst>
              <a:gd name="adj" fmla="val 333314"/>
            </a:avLst>
          </a:prstGeom>
          <a:solidFill>
            <a:srgbClr val="C0C1D7"/>
          </a:solidFill>
          <a:ln/>
        </p:spPr>
        <p:txBody>
          <a:bodyPr/>
          <a:lstStyle/>
          <a:p>
            <a:endParaRPr lang="en-IN"/>
          </a:p>
        </p:txBody>
      </p:sp>
      <p:sp>
        <p:nvSpPr>
          <p:cNvPr id="20" name="Shape 16"/>
          <p:cNvSpPr/>
          <p:nvPr/>
        </p:nvSpPr>
        <p:spPr>
          <a:xfrm>
            <a:off x="3894125" y="2229222"/>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3922440" y="2243361"/>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3</a:t>
            </a:r>
            <a:endParaRPr lang="en-US" sz="850" dirty="0"/>
          </a:p>
        </p:txBody>
      </p:sp>
      <p:sp>
        <p:nvSpPr>
          <p:cNvPr id="22" name="Text 18"/>
          <p:cNvSpPr/>
          <p:nvPr/>
        </p:nvSpPr>
        <p:spPr>
          <a:xfrm>
            <a:off x="4357092" y="2243361"/>
            <a:ext cx="2127945"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Inventory &amp; Working Capital (Clause ii)</a:t>
            </a:r>
            <a:endParaRPr lang="en-US" sz="850" dirty="0"/>
          </a:p>
        </p:txBody>
      </p:sp>
      <p:sp>
        <p:nvSpPr>
          <p:cNvPr id="23" name="Text 19"/>
          <p:cNvSpPr/>
          <p:nvPr/>
        </p:nvSpPr>
        <p:spPr>
          <a:xfrm>
            <a:off x="4357092" y="2412727"/>
            <a:ext cx="4321746" cy="486668"/>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In CARO 2020, the auditor is also required to give his opinion on the coverage and procedure of physical verification of inventories, along with reporting of discrepancy of 10% or more in aggregate for each class of inventory. In case of working capital loan in excess of five crore rupees in aggregate from banks or financial institutions on the basis of security of current assets, the quarterly returns or statements filed by the company with such banks shall be verified to be in agreement with the books of account.</a:t>
            </a:r>
            <a:endParaRPr lang="en-US" sz="550" dirty="0"/>
          </a:p>
        </p:txBody>
      </p:sp>
      <p:sp>
        <p:nvSpPr>
          <p:cNvPr id="24" name="Shape 20"/>
          <p:cNvSpPr/>
          <p:nvPr/>
        </p:nvSpPr>
        <p:spPr>
          <a:xfrm>
            <a:off x="4054636" y="3071738"/>
            <a:ext cx="226740" cy="9525"/>
          </a:xfrm>
          <a:prstGeom prst="roundRect">
            <a:avLst>
              <a:gd name="adj" fmla="val 333314"/>
            </a:avLst>
          </a:prstGeom>
          <a:solidFill>
            <a:srgbClr val="C0C1D7"/>
          </a:solidFill>
          <a:ln/>
        </p:spPr>
        <p:txBody>
          <a:bodyPr/>
          <a:lstStyle/>
          <a:p>
            <a:endParaRPr lang="en-IN"/>
          </a:p>
        </p:txBody>
      </p:sp>
      <p:sp>
        <p:nvSpPr>
          <p:cNvPr id="25" name="Shape 21"/>
          <p:cNvSpPr/>
          <p:nvPr/>
        </p:nvSpPr>
        <p:spPr>
          <a:xfrm>
            <a:off x="3894125" y="2991520"/>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26" name="Text 22"/>
          <p:cNvSpPr/>
          <p:nvPr/>
        </p:nvSpPr>
        <p:spPr>
          <a:xfrm>
            <a:off x="3922440" y="3005658"/>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4</a:t>
            </a:r>
            <a:endParaRPr lang="en-US" sz="850" dirty="0"/>
          </a:p>
        </p:txBody>
      </p:sp>
      <p:sp>
        <p:nvSpPr>
          <p:cNvPr id="27" name="Text 23"/>
          <p:cNvSpPr/>
          <p:nvPr/>
        </p:nvSpPr>
        <p:spPr>
          <a:xfrm>
            <a:off x="4357092" y="3005658"/>
            <a:ext cx="1505322"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Fraud Reporting (Clause xi)</a:t>
            </a:r>
            <a:endParaRPr lang="en-US" sz="850" dirty="0"/>
          </a:p>
        </p:txBody>
      </p:sp>
      <p:sp>
        <p:nvSpPr>
          <p:cNvPr id="28" name="Text 24"/>
          <p:cNvSpPr/>
          <p:nvPr/>
        </p:nvSpPr>
        <p:spPr>
          <a:xfrm>
            <a:off x="4357092" y="3175025"/>
            <a:ext cx="4321746" cy="389334"/>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In CARO 2016, only fraud by the company or fraud on the company by its officers or employees was required to be reported. In CARO 2020, reporting of all frauds on the company is required (whether or not done by employees or officers). Additional requirements include: any reporting made by the auditor to the Central Government under Section 143(12) in Form ADT-4, and consideration of whistle-blower complaints received by the company.</a:t>
            </a:r>
            <a:endParaRPr lang="en-US" sz="550" dirty="0"/>
          </a:p>
        </p:txBody>
      </p:sp>
      <p:sp>
        <p:nvSpPr>
          <p:cNvPr id="29" name="Shape 25"/>
          <p:cNvSpPr/>
          <p:nvPr/>
        </p:nvSpPr>
        <p:spPr>
          <a:xfrm>
            <a:off x="4054636" y="3736702"/>
            <a:ext cx="226740" cy="9525"/>
          </a:xfrm>
          <a:prstGeom prst="roundRect">
            <a:avLst>
              <a:gd name="adj" fmla="val 333314"/>
            </a:avLst>
          </a:prstGeom>
          <a:solidFill>
            <a:srgbClr val="C0C1D7"/>
          </a:solidFill>
          <a:ln/>
        </p:spPr>
        <p:txBody>
          <a:bodyPr/>
          <a:lstStyle/>
          <a:p>
            <a:endParaRPr lang="en-IN"/>
          </a:p>
        </p:txBody>
      </p:sp>
      <p:sp>
        <p:nvSpPr>
          <p:cNvPr id="30" name="Shape 26"/>
          <p:cNvSpPr/>
          <p:nvPr/>
        </p:nvSpPr>
        <p:spPr>
          <a:xfrm>
            <a:off x="3894125" y="3656484"/>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31" name="Text 27"/>
          <p:cNvSpPr/>
          <p:nvPr/>
        </p:nvSpPr>
        <p:spPr>
          <a:xfrm>
            <a:off x="3922440" y="3670622"/>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5</a:t>
            </a:r>
            <a:endParaRPr lang="en-US" sz="850" dirty="0"/>
          </a:p>
        </p:txBody>
      </p:sp>
      <p:sp>
        <p:nvSpPr>
          <p:cNvPr id="32" name="Text 28"/>
          <p:cNvSpPr/>
          <p:nvPr/>
        </p:nvSpPr>
        <p:spPr>
          <a:xfrm>
            <a:off x="4357092" y="3670622"/>
            <a:ext cx="2067669"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7 Entirely New Clauses in CARO 2020</a:t>
            </a:r>
            <a:endParaRPr lang="en-US" sz="850" dirty="0"/>
          </a:p>
        </p:txBody>
      </p:sp>
      <p:sp>
        <p:nvSpPr>
          <p:cNvPr id="33" name="Text 29"/>
          <p:cNvSpPr/>
          <p:nvPr/>
        </p:nvSpPr>
        <p:spPr>
          <a:xfrm>
            <a:off x="4357092" y="3839989"/>
            <a:ext cx="4321746" cy="97334"/>
          </a:xfrm>
          <a:prstGeom prst="rect">
            <a:avLst/>
          </a:prstGeom>
          <a:noFill/>
          <a:ln/>
        </p:spPr>
        <p:txBody>
          <a:bodyPr wrap="non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The following subjects had no equivalent in CARO 2016:</a:t>
            </a:r>
            <a:endParaRPr lang="en-US" sz="550" dirty="0"/>
          </a:p>
        </p:txBody>
      </p:sp>
      <p:sp>
        <p:nvSpPr>
          <p:cNvPr id="34" name="Text 30"/>
          <p:cNvSpPr/>
          <p:nvPr/>
        </p:nvSpPr>
        <p:spPr>
          <a:xfrm>
            <a:off x="4357092" y="3964930"/>
            <a:ext cx="4321746" cy="777776"/>
          </a:xfrm>
          <a:prstGeom prst="rect">
            <a:avLst/>
          </a:prstGeom>
          <a:noFill/>
          <a:ln/>
        </p:spPr>
        <p:txBody>
          <a:bodyPr wrap="square" lIns="0" tIns="0" rIns="0" bIns="0" rtlCol="0" anchor="t"/>
          <a:lstStyle/>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viii</a:t>
            </a:r>
            <a:r>
              <a:rPr lang="en-US" sz="550" dirty="0">
                <a:solidFill>
                  <a:srgbClr val="272525"/>
                </a:solidFill>
                <a:latin typeface="Inter" pitchFamily="34" charset="0"/>
                <a:ea typeface="Inter" pitchFamily="34" charset="-122"/>
                <a:cs typeface="Inter" pitchFamily="34" charset="-120"/>
              </a:rPr>
              <a:t> — Unrecorded / undisclosed income surrendered in IT assessments</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xiv</a:t>
            </a:r>
            <a:r>
              <a:rPr lang="en-US" sz="550" dirty="0">
                <a:solidFill>
                  <a:srgbClr val="272525"/>
                </a:solidFill>
                <a:latin typeface="Inter" pitchFamily="34" charset="0"/>
                <a:ea typeface="Inter" pitchFamily="34" charset="-122"/>
                <a:cs typeface="Inter" pitchFamily="34" charset="-120"/>
              </a:rPr>
              <a:t> — Internal audit system adequacy</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 (expanded)</a:t>
            </a:r>
            <a:r>
              <a:rPr lang="en-US" sz="550" dirty="0">
                <a:solidFill>
                  <a:srgbClr val="272525"/>
                </a:solidFill>
                <a:latin typeface="Inter" pitchFamily="34" charset="0"/>
                <a:ea typeface="Inter" pitchFamily="34" charset="-122"/>
                <a:cs typeface="Inter" pitchFamily="34" charset="-120"/>
              </a:rPr>
              <a:t> — NBFC/CIC registration and Core Investment Company reporting</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xvii</a:t>
            </a:r>
            <a:r>
              <a:rPr lang="en-US" sz="550" dirty="0">
                <a:solidFill>
                  <a:srgbClr val="272525"/>
                </a:solidFill>
                <a:latin typeface="Inter" pitchFamily="34" charset="0"/>
                <a:ea typeface="Inter" pitchFamily="34" charset="-122"/>
                <a:cs typeface="Inter" pitchFamily="34" charset="-120"/>
              </a:rPr>
              <a:t> — Cash losses (current and preceding year)</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xviii</a:t>
            </a:r>
            <a:r>
              <a:rPr lang="en-US" sz="550" dirty="0">
                <a:solidFill>
                  <a:srgbClr val="272525"/>
                </a:solidFill>
                <a:latin typeface="Inter" pitchFamily="34" charset="0"/>
                <a:ea typeface="Inter" pitchFamily="34" charset="-122"/>
                <a:cs typeface="Inter" pitchFamily="34" charset="-120"/>
              </a:rPr>
              <a:t> — Resignation of statutory auditors</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xix</a:t>
            </a:r>
            <a:r>
              <a:rPr lang="en-US" sz="550" dirty="0">
                <a:solidFill>
                  <a:srgbClr val="272525"/>
                </a:solidFill>
                <a:latin typeface="Inter" pitchFamily="34" charset="0"/>
                <a:ea typeface="Inter" pitchFamily="34" charset="-122"/>
                <a:cs typeface="Inter" pitchFamily="34" charset="-120"/>
              </a:rPr>
              <a:t> — Material uncertainty in meeting liabilities (going concern)</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xxi</a:t>
            </a:r>
            <a:r>
              <a:rPr lang="en-US" sz="550" dirty="0">
                <a:solidFill>
                  <a:srgbClr val="272525"/>
                </a:solidFill>
                <a:latin typeface="Inter" pitchFamily="34" charset="0"/>
                <a:ea typeface="Inter" pitchFamily="34" charset="-122"/>
                <a:cs typeface="Inter" pitchFamily="34" charset="-120"/>
              </a:rPr>
              <a:t> — Consolidated financial statements group CARO</a:t>
            </a:r>
            <a:endParaRPr lang="en-US" sz="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72901" y="365224"/>
            <a:ext cx="939329" cy="125611"/>
          </a:xfrm>
          <a:prstGeom prst="roundRect">
            <a:avLst>
              <a:gd name="adj" fmla="val 20557"/>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964" y="397297"/>
            <a:ext cx="61466" cy="61466"/>
          </a:xfrm>
          <a:prstGeom prst="rect">
            <a:avLst/>
          </a:prstGeom>
        </p:spPr>
      </p:pic>
      <p:sp>
        <p:nvSpPr>
          <p:cNvPr id="4" name="Text 1"/>
          <p:cNvSpPr/>
          <p:nvPr/>
        </p:nvSpPr>
        <p:spPr>
          <a:xfrm>
            <a:off x="611163" y="388218"/>
            <a:ext cx="755005" cy="79623"/>
          </a:xfrm>
          <a:prstGeom prst="rect">
            <a:avLst/>
          </a:prstGeom>
          <a:noFill/>
          <a:ln/>
        </p:spPr>
        <p:txBody>
          <a:bodyPr wrap="none" lIns="0" tIns="0" rIns="0" bIns="0" rtlCol="0" anchor="t"/>
          <a:lstStyle/>
          <a:p>
            <a:pPr marL="0" indent="0" algn="l">
              <a:lnSpc>
                <a:spcPts val="600"/>
              </a:lnSpc>
              <a:buNone/>
            </a:pPr>
            <a:r>
              <a:rPr lang="en-US" sz="450" dirty="0">
                <a:solidFill>
                  <a:srgbClr val="272525"/>
                </a:solidFill>
                <a:latin typeface="Inter" pitchFamily="34" charset="0"/>
                <a:ea typeface="Inter" pitchFamily="34" charset="-122"/>
                <a:cs typeface="Inter" pitchFamily="34" charset="-120"/>
              </a:rPr>
              <a:t>CLAUSES I–VI: DEEP DIVE</a:t>
            </a:r>
            <a:endParaRPr lang="en-US" sz="450" dirty="0"/>
          </a:p>
        </p:txBody>
      </p:sp>
      <p:sp>
        <p:nvSpPr>
          <p:cNvPr id="5" name="Text 2"/>
          <p:cNvSpPr/>
          <p:nvPr/>
        </p:nvSpPr>
        <p:spPr>
          <a:xfrm>
            <a:off x="472901" y="509811"/>
            <a:ext cx="3212009" cy="240134"/>
          </a:xfrm>
          <a:prstGeom prst="rect">
            <a:avLst/>
          </a:prstGeom>
          <a:noFill/>
          <a:ln/>
        </p:spPr>
        <p:txBody>
          <a:bodyPr wrap="none" lIns="0" tIns="0" rIns="0" bIns="0" rtlCol="0" anchor="t"/>
          <a:lstStyle/>
          <a:p>
            <a:pPr marL="0" indent="0" algn="l">
              <a:lnSpc>
                <a:spcPts val="1850"/>
              </a:lnSpc>
              <a:buNone/>
            </a:pPr>
            <a:r>
              <a:rPr lang="en-US" sz="1500" b="1" dirty="0">
                <a:solidFill>
                  <a:srgbClr val="000000"/>
                </a:solidFill>
                <a:latin typeface="Inter Bold" pitchFamily="34" charset="0"/>
                <a:ea typeface="Inter Bold" pitchFamily="34" charset="-122"/>
                <a:cs typeface="Inter Bold" pitchFamily="34" charset="-120"/>
              </a:rPr>
              <a:t>Detailed Analysis — Clauses i to vi</a:t>
            </a:r>
            <a:endParaRPr lang="en-US" sz="1500" dirty="0"/>
          </a:p>
        </p:txBody>
      </p:sp>
      <p:sp>
        <p:nvSpPr>
          <p:cNvPr id="6" name="Shape 3"/>
          <p:cNvSpPr/>
          <p:nvPr/>
        </p:nvSpPr>
        <p:spPr>
          <a:xfrm>
            <a:off x="472901" y="821308"/>
            <a:ext cx="8198197" cy="719435"/>
          </a:xfrm>
          <a:prstGeom prst="roundRect">
            <a:avLst>
              <a:gd name="adj" fmla="val 4486"/>
            </a:avLst>
          </a:prstGeom>
          <a:solidFill>
            <a:srgbClr val="FFFFFF"/>
          </a:solidFill>
          <a:ln w="9525">
            <a:solidFill>
              <a:srgbClr val="C0C1D7"/>
            </a:solidFill>
            <a:prstDash val="solid"/>
          </a:ln>
        </p:spPr>
        <p:txBody>
          <a:bodyPr/>
          <a:lstStyle/>
          <a:p>
            <a:endParaRPr lang="en-IN"/>
          </a:p>
        </p:txBody>
      </p:sp>
      <p:sp>
        <p:nvSpPr>
          <p:cNvPr id="7" name="Shape 4"/>
          <p:cNvSpPr/>
          <p:nvPr/>
        </p:nvSpPr>
        <p:spPr>
          <a:xfrm>
            <a:off x="482426" y="830833"/>
            <a:ext cx="307330" cy="700385"/>
          </a:xfrm>
          <a:prstGeom prst="roundRect">
            <a:avLst>
              <a:gd name="adj" fmla="val 6783"/>
            </a:avLst>
          </a:prstGeom>
          <a:solidFill>
            <a:srgbClr val="DADBF1"/>
          </a:solidFill>
          <a:ln/>
        </p:spPr>
        <p:txBody>
          <a:bodyPr/>
          <a:lstStyle/>
          <a:p>
            <a:endParaRPr lang="en-IN"/>
          </a:p>
        </p:txBody>
      </p:sp>
      <p:sp>
        <p:nvSpPr>
          <p:cNvPr id="8" name="Text 5"/>
          <p:cNvSpPr/>
          <p:nvPr/>
        </p:nvSpPr>
        <p:spPr>
          <a:xfrm>
            <a:off x="576039" y="1108993"/>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1</a:t>
            </a:r>
            <a:endParaRPr lang="en-US" sz="900" dirty="0"/>
          </a:p>
        </p:txBody>
      </p:sp>
      <p:sp>
        <p:nvSpPr>
          <p:cNvPr id="9" name="Text 6"/>
          <p:cNvSpPr/>
          <p:nvPr/>
        </p:nvSpPr>
        <p:spPr>
          <a:xfrm>
            <a:off x="837307" y="907628"/>
            <a:ext cx="162081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 — PPE &amp; Intangible Assets</a:t>
            </a:r>
            <a:endParaRPr lang="en-US" sz="750" dirty="0"/>
          </a:p>
        </p:txBody>
      </p:sp>
      <p:sp>
        <p:nvSpPr>
          <p:cNvPr id="10" name="Text 7"/>
          <p:cNvSpPr/>
          <p:nvPr/>
        </p:nvSpPr>
        <p:spPr>
          <a:xfrm>
            <a:off x="837307" y="1056159"/>
            <a:ext cx="7747471" cy="398264"/>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The auditor must check whether the company is maintaining proper records showing full particulars, including quantitative details and situation, of PPE and intangible assets, and whether PPE have been physically verified by management at reasonable intervals. Additionally, the auditor must report on title deeds of immovable properties, whether revaluation of assets was done by a registered valuer and whether such revaluation exceeds 10% of the aggregate net carrying value of each class of assets, and whether proceedings initiated or pending for holding any benami property are properly disclosed in the financial statements.</a:t>
            </a:r>
            <a:endParaRPr lang="en-US" sz="600" dirty="0"/>
          </a:p>
        </p:txBody>
      </p:sp>
      <p:sp>
        <p:nvSpPr>
          <p:cNvPr id="11" name="Shape 8"/>
          <p:cNvSpPr/>
          <p:nvPr/>
        </p:nvSpPr>
        <p:spPr>
          <a:xfrm>
            <a:off x="472901" y="1588294"/>
            <a:ext cx="8198197" cy="619869"/>
          </a:xfrm>
          <a:prstGeom prst="roundRect">
            <a:avLst>
              <a:gd name="adj" fmla="val 5207"/>
            </a:avLst>
          </a:prstGeom>
          <a:solidFill>
            <a:srgbClr val="FFFFFF"/>
          </a:solidFill>
          <a:ln w="9525">
            <a:solidFill>
              <a:srgbClr val="C0C1D7"/>
            </a:solidFill>
            <a:prstDash val="solid"/>
          </a:ln>
        </p:spPr>
        <p:txBody>
          <a:bodyPr/>
          <a:lstStyle/>
          <a:p>
            <a:endParaRPr lang="en-IN"/>
          </a:p>
        </p:txBody>
      </p:sp>
      <p:sp>
        <p:nvSpPr>
          <p:cNvPr id="12" name="Shape 9"/>
          <p:cNvSpPr/>
          <p:nvPr/>
        </p:nvSpPr>
        <p:spPr>
          <a:xfrm>
            <a:off x="482426" y="1597819"/>
            <a:ext cx="307330" cy="600819"/>
          </a:xfrm>
          <a:prstGeom prst="roundRect">
            <a:avLst>
              <a:gd name="adj" fmla="val 6783"/>
            </a:avLst>
          </a:prstGeom>
          <a:solidFill>
            <a:srgbClr val="DADBF1"/>
          </a:solidFill>
          <a:ln/>
        </p:spPr>
        <p:txBody>
          <a:bodyPr/>
          <a:lstStyle/>
          <a:p>
            <a:endParaRPr lang="en-IN"/>
          </a:p>
        </p:txBody>
      </p:sp>
      <p:sp>
        <p:nvSpPr>
          <p:cNvPr id="13" name="Text 10"/>
          <p:cNvSpPr/>
          <p:nvPr/>
        </p:nvSpPr>
        <p:spPr>
          <a:xfrm>
            <a:off x="576039" y="1826196"/>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2</a:t>
            </a:r>
            <a:endParaRPr lang="en-US" sz="900" dirty="0"/>
          </a:p>
        </p:txBody>
      </p:sp>
      <p:sp>
        <p:nvSpPr>
          <p:cNvPr id="14" name="Text 11"/>
          <p:cNvSpPr/>
          <p:nvPr/>
        </p:nvSpPr>
        <p:spPr>
          <a:xfrm>
            <a:off x="837307" y="1674614"/>
            <a:ext cx="184874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ii — Inventory &amp; Working Capital</a:t>
            </a:r>
            <a:endParaRPr lang="en-US" sz="750" dirty="0"/>
          </a:p>
        </p:txBody>
      </p:sp>
      <p:sp>
        <p:nvSpPr>
          <p:cNvPr id="15" name="Text 12"/>
          <p:cNvSpPr/>
          <p:nvPr/>
        </p:nvSpPr>
        <p:spPr>
          <a:xfrm>
            <a:off x="837307" y="1823145"/>
            <a:ext cx="7747471" cy="298698"/>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Enhanced reporting requirements introduced require the auditor to comment on the appropriateness of the coverage and procedure of inventory verification carried out by the management. If at any point of the year the company has been sanctioned working capital limit in excess of ₹5 crores on the basis of security of current assets by banks or financial institutions, whether the quarterly returns or statements filed with such banks are in agreement with the books of accounts of the company.</a:t>
            </a:r>
            <a:endParaRPr lang="en-US" sz="600" dirty="0"/>
          </a:p>
        </p:txBody>
      </p:sp>
      <p:sp>
        <p:nvSpPr>
          <p:cNvPr id="16" name="Shape 13"/>
          <p:cNvSpPr/>
          <p:nvPr/>
        </p:nvSpPr>
        <p:spPr>
          <a:xfrm>
            <a:off x="472901" y="2255713"/>
            <a:ext cx="8198197" cy="719435"/>
          </a:xfrm>
          <a:prstGeom prst="roundRect">
            <a:avLst>
              <a:gd name="adj" fmla="val 4486"/>
            </a:avLst>
          </a:prstGeom>
          <a:solidFill>
            <a:srgbClr val="FFFFFF"/>
          </a:solidFill>
          <a:ln w="9525">
            <a:solidFill>
              <a:srgbClr val="C0C1D7"/>
            </a:solidFill>
            <a:prstDash val="solid"/>
          </a:ln>
        </p:spPr>
        <p:txBody>
          <a:bodyPr/>
          <a:lstStyle/>
          <a:p>
            <a:endParaRPr lang="en-IN"/>
          </a:p>
        </p:txBody>
      </p:sp>
      <p:sp>
        <p:nvSpPr>
          <p:cNvPr id="17" name="Shape 14"/>
          <p:cNvSpPr/>
          <p:nvPr/>
        </p:nvSpPr>
        <p:spPr>
          <a:xfrm>
            <a:off x="482426" y="2265238"/>
            <a:ext cx="307330" cy="700385"/>
          </a:xfrm>
          <a:prstGeom prst="roundRect">
            <a:avLst>
              <a:gd name="adj" fmla="val 6783"/>
            </a:avLst>
          </a:prstGeom>
          <a:solidFill>
            <a:srgbClr val="DADBF1"/>
          </a:solidFill>
          <a:ln/>
        </p:spPr>
        <p:txBody>
          <a:bodyPr/>
          <a:lstStyle/>
          <a:p>
            <a:endParaRPr lang="en-IN"/>
          </a:p>
        </p:txBody>
      </p:sp>
      <p:sp>
        <p:nvSpPr>
          <p:cNvPr id="18" name="Text 15"/>
          <p:cNvSpPr/>
          <p:nvPr/>
        </p:nvSpPr>
        <p:spPr>
          <a:xfrm>
            <a:off x="576039" y="2543398"/>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3</a:t>
            </a:r>
            <a:endParaRPr lang="en-US" sz="900" dirty="0"/>
          </a:p>
        </p:txBody>
      </p:sp>
      <p:sp>
        <p:nvSpPr>
          <p:cNvPr id="19" name="Text 16"/>
          <p:cNvSpPr/>
          <p:nvPr/>
        </p:nvSpPr>
        <p:spPr>
          <a:xfrm>
            <a:off x="837307" y="2342034"/>
            <a:ext cx="213382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iii — Loans, Investments &amp; Guarantees</a:t>
            </a:r>
            <a:endParaRPr lang="en-US" sz="750" dirty="0"/>
          </a:p>
        </p:txBody>
      </p:sp>
      <p:sp>
        <p:nvSpPr>
          <p:cNvPr id="20" name="Text 17"/>
          <p:cNvSpPr/>
          <p:nvPr/>
        </p:nvSpPr>
        <p:spPr>
          <a:xfrm>
            <a:off x="837307" y="2490564"/>
            <a:ext cx="7747471" cy="398264"/>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If the company has provided loans or advances or stood guarantee or provided security to any other entity during the year, the auditor shall report the aggregate amount given during the year and balance outstanding at the balance sheet date. The auditor must also report whether terms and conditions of the grant are not prejudicial to the company's interest and whether the repayment schedule of principal is regular. The auditor must also report whether the company has granted any loans or advances without specifying any terms or period of repayment, including the aggregate amount of loans granted to promoters and related parties.</a:t>
            </a:r>
            <a:endParaRPr lang="en-US" sz="600" dirty="0"/>
          </a:p>
        </p:txBody>
      </p:sp>
      <p:sp>
        <p:nvSpPr>
          <p:cNvPr id="21" name="Shape 18"/>
          <p:cNvSpPr/>
          <p:nvPr/>
        </p:nvSpPr>
        <p:spPr>
          <a:xfrm>
            <a:off x="472901" y="3022699"/>
            <a:ext cx="8198197" cy="619869"/>
          </a:xfrm>
          <a:prstGeom prst="roundRect">
            <a:avLst>
              <a:gd name="adj" fmla="val 5207"/>
            </a:avLst>
          </a:prstGeom>
          <a:solidFill>
            <a:srgbClr val="FFFFFF"/>
          </a:solidFill>
          <a:ln w="9525">
            <a:solidFill>
              <a:srgbClr val="C0C1D7"/>
            </a:solidFill>
            <a:prstDash val="solid"/>
          </a:ln>
        </p:spPr>
        <p:txBody>
          <a:bodyPr/>
          <a:lstStyle/>
          <a:p>
            <a:endParaRPr lang="en-IN"/>
          </a:p>
        </p:txBody>
      </p:sp>
      <p:sp>
        <p:nvSpPr>
          <p:cNvPr id="22" name="Shape 19"/>
          <p:cNvSpPr/>
          <p:nvPr/>
        </p:nvSpPr>
        <p:spPr>
          <a:xfrm>
            <a:off x="482426" y="3032224"/>
            <a:ext cx="307330" cy="600819"/>
          </a:xfrm>
          <a:prstGeom prst="roundRect">
            <a:avLst>
              <a:gd name="adj" fmla="val 6783"/>
            </a:avLst>
          </a:prstGeom>
          <a:solidFill>
            <a:srgbClr val="DADBF1"/>
          </a:solidFill>
          <a:ln/>
        </p:spPr>
        <p:txBody>
          <a:bodyPr/>
          <a:lstStyle/>
          <a:p>
            <a:endParaRPr lang="en-IN"/>
          </a:p>
        </p:txBody>
      </p:sp>
      <p:sp>
        <p:nvSpPr>
          <p:cNvPr id="23" name="Text 20"/>
          <p:cNvSpPr/>
          <p:nvPr/>
        </p:nvSpPr>
        <p:spPr>
          <a:xfrm>
            <a:off x="576039" y="3260601"/>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4</a:t>
            </a:r>
            <a:endParaRPr lang="en-US" sz="900" dirty="0"/>
          </a:p>
        </p:txBody>
      </p:sp>
      <p:sp>
        <p:nvSpPr>
          <p:cNvPr id="24" name="Text 21"/>
          <p:cNvSpPr/>
          <p:nvPr/>
        </p:nvSpPr>
        <p:spPr>
          <a:xfrm>
            <a:off x="837307" y="3109020"/>
            <a:ext cx="2025774"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iv — Sections 185 &amp; 186 Compliance</a:t>
            </a:r>
            <a:endParaRPr lang="en-US" sz="750" dirty="0"/>
          </a:p>
        </p:txBody>
      </p:sp>
      <p:sp>
        <p:nvSpPr>
          <p:cNvPr id="25" name="Text 22"/>
          <p:cNvSpPr/>
          <p:nvPr/>
        </p:nvSpPr>
        <p:spPr>
          <a:xfrm>
            <a:off x="837307" y="3257550"/>
            <a:ext cx="7747471" cy="298698"/>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The auditor must check compliance with Section 185 (loans to directors and connected persons) and Section 186 (loans, investments and guarantees by companies). Section 185 of the Act prohibits advance of any loan to directors etc., directly or indirectly. Section 186 governs giving of loans, guarantees or providing any security in connection with a loan, by a company to any person or other body corporate and acquiring securities of any other body corporate.</a:t>
            </a:r>
            <a:endParaRPr lang="en-US" sz="600" dirty="0"/>
          </a:p>
        </p:txBody>
      </p:sp>
      <p:sp>
        <p:nvSpPr>
          <p:cNvPr id="26" name="Shape 23"/>
          <p:cNvSpPr/>
          <p:nvPr/>
        </p:nvSpPr>
        <p:spPr>
          <a:xfrm>
            <a:off x="472901" y="3690119"/>
            <a:ext cx="8198197" cy="520303"/>
          </a:xfrm>
          <a:prstGeom prst="roundRect">
            <a:avLst>
              <a:gd name="adj" fmla="val 6204"/>
            </a:avLst>
          </a:prstGeom>
          <a:solidFill>
            <a:srgbClr val="FFFFFF"/>
          </a:solidFill>
          <a:ln w="9525">
            <a:solidFill>
              <a:srgbClr val="C0C1D7"/>
            </a:solidFill>
            <a:prstDash val="solid"/>
          </a:ln>
        </p:spPr>
        <p:txBody>
          <a:bodyPr/>
          <a:lstStyle/>
          <a:p>
            <a:endParaRPr lang="en-IN"/>
          </a:p>
        </p:txBody>
      </p:sp>
      <p:sp>
        <p:nvSpPr>
          <p:cNvPr id="27" name="Shape 24"/>
          <p:cNvSpPr/>
          <p:nvPr/>
        </p:nvSpPr>
        <p:spPr>
          <a:xfrm>
            <a:off x="482426" y="3699644"/>
            <a:ext cx="307330" cy="501253"/>
          </a:xfrm>
          <a:prstGeom prst="roundRect">
            <a:avLst>
              <a:gd name="adj" fmla="val 6783"/>
            </a:avLst>
          </a:prstGeom>
          <a:solidFill>
            <a:srgbClr val="DADBF1"/>
          </a:solidFill>
          <a:ln/>
        </p:spPr>
        <p:txBody>
          <a:bodyPr/>
          <a:lstStyle/>
          <a:p>
            <a:endParaRPr lang="en-IN"/>
          </a:p>
        </p:txBody>
      </p:sp>
      <p:sp>
        <p:nvSpPr>
          <p:cNvPr id="28" name="Text 25"/>
          <p:cNvSpPr/>
          <p:nvPr/>
        </p:nvSpPr>
        <p:spPr>
          <a:xfrm>
            <a:off x="576039" y="3878238"/>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5</a:t>
            </a:r>
            <a:endParaRPr lang="en-US" sz="900" dirty="0"/>
          </a:p>
        </p:txBody>
      </p:sp>
      <p:sp>
        <p:nvSpPr>
          <p:cNvPr id="29" name="Text 26"/>
          <p:cNvSpPr/>
          <p:nvPr/>
        </p:nvSpPr>
        <p:spPr>
          <a:xfrm>
            <a:off x="837307" y="3776439"/>
            <a:ext cx="127285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v — Public Deposits</a:t>
            </a:r>
            <a:endParaRPr lang="en-US" sz="750" dirty="0"/>
          </a:p>
        </p:txBody>
      </p:sp>
      <p:sp>
        <p:nvSpPr>
          <p:cNvPr id="30" name="Text 27"/>
          <p:cNvSpPr/>
          <p:nvPr/>
        </p:nvSpPr>
        <p:spPr>
          <a:xfrm>
            <a:off x="837307" y="3924970"/>
            <a:ext cx="7747471" cy="199132"/>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In CARO 2016, the auditor reported whether the company has accepted deposits in accordance with directions issued by RBI or provisions of Sections 73 to 76. In CARO 2020, deposits which are not such by virtue of definition but substantively having the character of deposits (called 'deemed deposits') are also required to be reported. Compliance with orders of CLB, NCLT, RBI, courts or tribunals must also be reported.</a:t>
            </a:r>
            <a:endParaRPr lang="en-US" sz="600" dirty="0"/>
          </a:p>
        </p:txBody>
      </p:sp>
      <p:sp>
        <p:nvSpPr>
          <p:cNvPr id="31" name="Shape 28"/>
          <p:cNvSpPr/>
          <p:nvPr/>
        </p:nvSpPr>
        <p:spPr>
          <a:xfrm>
            <a:off x="472901" y="4257973"/>
            <a:ext cx="8198197" cy="520303"/>
          </a:xfrm>
          <a:prstGeom prst="roundRect">
            <a:avLst>
              <a:gd name="adj" fmla="val 6204"/>
            </a:avLst>
          </a:prstGeom>
          <a:solidFill>
            <a:srgbClr val="FFFFFF"/>
          </a:solidFill>
          <a:ln w="9525">
            <a:solidFill>
              <a:srgbClr val="C0C1D7"/>
            </a:solidFill>
            <a:prstDash val="solid"/>
          </a:ln>
        </p:spPr>
        <p:txBody>
          <a:bodyPr/>
          <a:lstStyle/>
          <a:p>
            <a:endParaRPr lang="en-IN"/>
          </a:p>
        </p:txBody>
      </p:sp>
      <p:sp>
        <p:nvSpPr>
          <p:cNvPr id="32" name="Shape 29"/>
          <p:cNvSpPr/>
          <p:nvPr/>
        </p:nvSpPr>
        <p:spPr>
          <a:xfrm>
            <a:off x="482426" y="4267498"/>
            <a:ext cx="307330" cy="501253"/>
          </a:xfrm>
          <a:prstGeom prst="roundRect">
            <a:avLst>
              <a:gd name="adj" fmla="val 6783"/>
            </a:avLst>
          </a:prstGeom>
          <a:solidFill>
            <a:srgbClr val="DADBF1"/>
          </a:solidFill>
          <a:ln/>
        </p:spPr>
        <p:txBody>
          <a:bodyPr/>
          <a:lstStyle/>
          <a:p>
            <a:endParaRPr lang="en-IN"/>
          </a:p>
        </p:txBody>
      </p:sp>
      <p:sp>
        <p:nvSpPr>
          <p:cNvPr id="33" name="Text 30"/>
          <p:cNvSpPr/>
          <p:nvPr/>
        </p:nvSpPr>
        <p:spPr>
          <a:xfrm>
            <a:off x="576039" y="4446091"/>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6</a:t>
            </a:r>
            <a:endParaRPr lang="en-US" sz="900" dirty="0"/>
          </a:p>
        </p:txBody>
      </p:sp>
      <p:sp>
        <p:nvSpPr>
          <p:cNvPr id="34" name="Text 31"/>
          <p:cNvSpPr/>
          <p:nvPr/>
        </p:nvSpPr>
        <p:spPr>
          <a:xfrm>
            <a:off x="837307" y="4344293"/>
            <a:ext cx="1198215"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vi — Cost Records</a:t>
            </a:r>
            <a:endParaRPr lang="en-US" sz="750" dirty="0"/>
          </a:p>
        </p:txBody>
      </p:sp>
      <p:sp>
        <p:nvSpPr>
          <p:cNvPr id="35" name="Text 32"/>
          <p:cNvSpPr/>
          <p:nvPr/>
        </p:nvSpPr>
        <p:spPr>
          <a:xfrm>
            <a:off x="837307" y="4492823"/>
            <a:ext cx="7747471" cy="199132"/>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In case the company is required to maintain cost records, whether the records have been maintained during the year and non-compliance, if any. This applies to companies covered under Section 148(1) of the Companies Act, 2013 read with the Companies (Cost Records and Audit) Rules, 2014.</a:t>
            </a:r>
            <a:endParaRPr lang="en-US" sz="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41871" y="316929"/>
            <a:ext cx="971624" cy="115565"/>
          </a:xfrm>
          <a:prstGeom prst="roundRect">
            <a:avLst>
              <a:gd name="adj" fmla="val 20879"/>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956" y="345951"/>
            <a:ext cx="57448" cy="57448"/>
          </a:xfrm>
          <a:prstGeom prst="rect">
            <a:avLst/>
          </a:prstGeom>
        </p:spPr>
      </p:pic>
      <p:sp>
        <p:nvSpPr>
          <p:cNvPr id="4" name="Text 1"/>
          <p:cNvSpPr/>
          <p:nvPr/>
        </p:nvSpPr>
        <p:spPr>
          <a:xfrm>
            <a:off x="571128" y="338435"/>
            <a:ext cx="799281" cy="72554"/>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CLAUSES VII–XXI: DEEP DIVE</a:t>
            </a:r>
            <a:endParaRPr lang="en-US" sz="450" dirty="0"/>
          </a:p>
        </p:txBody>
      </p:sp>
      <p:sp>
        <p:nvSpPr>
          <p:cNvPr id="5" name="Text 2"/>
          <p:cNvSpPr/>
          <p:nvPr/>
        </p:nvSpPr>
        <p:spPr>
          <a:xfrm>
            <a:off x="441871" y="449089"/>
            <a:ext cx="3258592" cy="224433"/>
          </a:xfrm>
          <a:prstGeom prst="rect">
            <a:avLst/>
          </a:prstGeom>
          <a:noFill/>
          <a:ln/>
        </p:spPr>
        <p:txBody>
          <a:bodyPr wrap="none" lIns="0" tIns="0" rIns="0" bIns="0" rtlCol="0" anchor="t"/>
          <a:lstStyle/>
          <a:p>
            <a:pPr marL="0" indent="0" algn="l">
              <a:lnSpc>
                <a:spcPts val="1750"/>
              </a:lnSpc>
              <a:buNone/>
            </a:pPr>
            <a:r>
              <a:rPr lang="en-US" sz="1400" b="1" dirty="0">
                <a:solidFill>
                  <a:srgbClr val="000000"/>
                </a:solidFill>
                <a:latin typeface="Inter Bold" pitchFamily="34" charset="0"/>
                <a:ea typeface="Inter Bold" pitchFamily="34" charset="-122"/>
                <a:cs typeface="Inter Bold" pitchFamily="34" charset="-120"/>
              </a:rPr>
              <a:t>Detailed Analysis — Clauses vii to xxi</a:t>
            </a:r>
            <a:endParaRPr lang="en-US" sz="1400" dirty="0"/>
          </a:p>
        </p:txBody>
      </p:sp>
      <p:sp>
        <p:nvSpPr>
          <p:cNvPr id="6" name="Shape 3"/>
          <p:cNvSpPr/>
          <p:nvPr/>
        </p:nvSpPr>
        <p:spPr>
          <a:xfrm>
            <a:off x="441871" y="735806"/>
            <a:ext cx="8260259" cy="481013"/>
          </a:xfrm>
          <a:prstGeom prst="roundRect">
            <a:avLst>
              <a:gd name="adj" fmla="val 6270"/>
            </a:avLst>
          </a:prstGeom>
          <a:solidFill>
            <a:srgbClr val="FFFFFF"/>
          </a:solidFill>
          <a:ln w="9525">
            <a:solidFill>
              <a:srgbClr val="C0C1D7"/>
            </a:solidFill>
            <a:prstDash val="solid"/>
          </a:ln>
        </p:spPr>
        <p:txBody>
          <a:bodyPr/>
          <a:lstStyle/>
          <a:p>
            <a:endParaRPr lang="en-IN"/>
          </a:p>
        </p:txBody>
      </p:sp>
      <p:sp>
        <p:nvSpPr>
          <p:cNvPr id="7" name="Shape 4"/>
          <p:cNvSpPr/>
          <p:nvPr/>
        </p:nvSpPr>
        <p:spPr>
          <a:xfrm>
            <a:off x="451396" y="745331"/>
            <a:ext cx="287238" cy="461962"/>
          </a:xfrm>
          <a:prstGeom prst="roundRect">
            <a:avLst>
              <a:gd name="adj" fmla="val 6521"/>
            </a:avLst>
          </a:prstGeom>
          <a:solidFill>
            <a:srgbClr val="DADBF1"/>
          </a:solidFill>
          <a:ln/>
        </p:spPr>
        <p:txBody>
          <a:bodyPr/>
          <a:lstStyle/>
          <a:p>
            <a:endParaRPr lang="en-IN"/>
          </a:p>
        </p:txBody>
      </p:sp>
      <p:sp>
        <p:nvSpPr>
          <p:cNvPr id="8" name="Text 5"/>
          <p:cNvSpPr/>
          <p:nvPr/>
        </p:nvSpPr>
        <p:spPr>
          <a:xfrm>
            <a:off x="538758" y="908968"/>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1</a:t>
            </a:r>
            <a:endParaRPr lang="en-US" sz="800" dirty="0"/>
          </a:p>
        </p:txBody>
      </p:sp>
      <p:sp>
        <p:nvSpPr>
          <p:cNvPr id="9" name="Text 6"/>
          <p:cNvSpPr/>
          <p:nvPr/>
        </p:nvSpPr>
        <p:spPr>
          <a:xfrm>
            <a:off x="780157" y="817141"/>
            <a:ext cx="1214958"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vii — Statutory Dues</a:t>
            </a:r>
            <a:endParaRPr lang="en-US" sz="700" dirty="0"/>
          </a:p>
        </p:txBody>
      </p:sp>
      <p:sp>
        <p:nvSpPr>
          <p:cNvPr id="10" name="Text 7"/>
          <p:cNvSpPr/>
          <p:nvPr/>
        </p:nvSpPr>
        <p:spPr>
          <a:xfrm>
            <a:off x="780157" y="954212"/>
            <a:ext cx="7840638"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 shall check whether the company is regular in depositing undisputed statutory dues — including GST, PF, ESI, income tax, customs, excise, value added tax, cess, and any other statutory dues. If not, the extent of arrears with amounts and periods involved. Details of statutory dues not deposited on account of disputes, along with the forum where dispute is pending.</a:t>
            </a:r>
            <a:endParaRPr lang="en-US" sz="550" dirty="0"/>
          </a:p>
        </p:txBody>
      </p:sp>
      <p:sp>
        <p:nvSpPr>
          <p:cNvPr id="11" name="Shape 8"/>
          <p:cNvSpPr/>
          <p:nvPr/>
        </p:nvSpPr>
        <p:spPr>
          <a:xfrm>
            <a:off x="441871" y="1258342"/>
            <a:ext cx="8260259" cy="481013"/>
          </a:xfrm>
          <a:prstGeom prst="roundRect">
            <a:avLst>
              <a:gd name="adj" fmla="val 6270"/>
            </a:avLst>
          </a:prstGeom>
          <a:solidFill>
            <a:srgbClr val="FFFFFF"/>
          </a:solidFill>
          <a:ln w="9525">
            <a:solidFill>
              <a:srgbClr val="C0C1D7"/>
            </a:solidFill>
            <a:prstDash val="solid"/>
          </a:ln>
        </p:spPr>
        <p:txBody>
          <a:bodyPr/>
          <a:lstStyle/>
          <a:p>
            <a:endParaRPr lang="en-IN"/>
          </a:p>
        </p:txBody>
      </p:sp>
      <p:sp>
        <p:nvSpPr>
          <p:cNvPr id="12" name="Shape 9"/>
          <p:cNvSpPr/>
          <p:nvPr/>
        </p:nvSpPr>
        <p:spPr>
          <a:xfrm>
            <a:off x="451396" y="1267867"/>
            <a:ext cx="287238" cy="461962"/>
          </a:xfrm>
          <a:prstGeom prst="roundRect">
            <a:avLst>
              <a:gd name="adj" fmla="val 6521"/>
            </a:avLst>
          </a:prstGeom>
          <a:solidFill>
            <a:srgbClr val="DADBF1"/>
          </a:solidFill>
          <a:ln/>
        </p:spPr>
        <p:txBody>
          <a:bodyPr/>
          <a:lstStyle/>
          <a:p>
            <a:endParaRPr lang="en-IN"/>
          </a:p>
        </p:txBody>
      </p:sp>
      <p:sp>
        <p:nvSpPr>
          <p:cNvPr id="13" name="Text 10"/>
          <p:cNvSpPr/>
          <p:nvPr/>
        </p:nvSpPr>
        <p:spPr>
          <a:xfrm>
            <a:off x="538758" y="1431503"/>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2</a:t>
            </a:r>
            <a:endParaRPr lang="en-US" sz="800" dirty="0"/>
          </a:p>
        </p:txBody>
      </p:sp>
      <p:sp>
        <p:nvSpPr>
          <p:cNvPr id="14" name="Text 11"/>
          <p:cNvSpPr/>
          <p:nvPr/>
        </p:nvSpPr>
        <p:spPr>
          <a:xfrm>
            <a:off x="780157" y="1339676"/>
            <a:ext cx="1472208"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viii — Undisclosed Income</a:t>
            </a:r>
            <a:endParaRPr lang="en-US" sz="700" dirty="0"/>
          </a:p>
        </p:txBody>
      </p:sp>
      <p:sp>
        <p:nvSpPr>
          <p:cNvPr id="15" name="Text 12"/>
          <p:cNvSpPr/>
          <p:nvPr/>
        </p:nvSpPr>
        <p:spPr>
          <a:xfrm>
            <a:off x="780157" y="1476747"/>
            <a:ext cx="7840638"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 CARO 2020, the following are required to be reported: transactions not recorded in books but disclosed in the income tax assessment; and whether previously unrecorded transactions have been recorded in books during the year. This is a new clause with no equivalent in CARO 2016.</a:t>
            </a:r>
            <a:endParaRPr lang="en-US" sz="550" dirty="0"/>
          </a:p>
        </p:txBody>
      </p:sp>
      <p:sp>
        <p:nvSpPr>
          <p:cNvPr id="16" name="Shape 13"/>
          <p:cNvSpPr/>
          <p:nvPr/>
        </p:nvSpPr>
        <p:spPr>
          <a:xfrm>
            <a:off x="441871" y="1780877"/>
            <a:ext cx="8260259" cy="571649"/>
          </a:xfrm>
          <a:prstGeom prst="roundRect">
            <a:avLst>
              <a:gd name="adj" fmla="val 5276"/>
            </a:avLst>
          </a:prstGeom>
          <a:solidFill>
            <a:srgbClr val="FFFFFF"/>
          </a:solidFill>
          <a:ln w="9525">
            <a:solidFill>
              <a:srgbClr val="C0C1D7"/>
            </a:solidFill>
            <a:prstDash val="solid"/>
          </a:ln>
        </p:spPr>
        <p:txBody>
          <a:bodyPr/>
          <a:lstStyle/>
          <a:p>
            <a:endParaRPr lang="en-IN"/>
          </a:p>
        </p:txBody>
      </p:sp>
      <p:sp>
        <p:nvSpPr>
          <p:cNvPr id="17" name="Shape 14"/>
          <p:cNvSpPr/>
          <p:nvPr/>
        </p:nvSpPr>
        <p:spPr>
          <a:xfrm>
            <a:off x="451396" y="1790402"/>
            <a:ext cx="287238" cy="552599"/>
          </a:xfrm>
          <a:prstGeom prst="roundRect">
            <a:avLst>
              <a:gd name="adj" fmla="val 6521"/>
            </a:avLst>
          </a:prstGeom>
          <a:solidFill>
            <a:srgbClr val="DADBF1"/>
          </a:solidFill>
          <a:ln/>
        </p:spPr>
        <p:txBody>
          <a:bodyPr/>
          <a:lstStyle/>
          <a:p>
            <a:endParaRPr lang="en-IN"/>
          </a:p>
        </p:txBody>
      </p:sp>
      <p:sp>
        <p:nvSpPr>
          <p:cNvPr id="18" name="Text 15"/>
          <p:cNvSpPr/>
          <p:nvPr/>
        </p:nvSpPr>
        <p:spPr>
          <a:xfrm>
            <a:off x="538758" y="1999357"/>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3</a:t>
            </a:r>
            <a:endParaRPr lang="en-US" sz="800" dirty="0"/>
          </a:p>
        </p:txBody>
      </p:sp>
      <p:sp>
        <p:nvSpPr>
          <p:cNvPr id="19" name="Text 16"/>
          <p:cNvSpPr/>
          <p:nvPr/>
        </p:nvSpPr>
        <p:spPr>
          <a:xfrm>
            <a:off x="780157" y="1862212"/>
            <a:ext cx="1664866"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ix — Repayment of Borrowings</a:t>
            </a:r>
            <a:endParaRPr lang="en-US" sz="700" dirty="0"/>
          </a:p>
        </p:txBody>
      </p:sp>
      <p:sp>
        <p:nvSpPr>
          <p:cNvPr id="20" name="Text 17"/>
          <p:cNvSpPr/>
          <p:nvPr/>
        </p:nvSpPr>
        <p:spPr>
          <a:xfrm>
            <a:off x="780157" y="1999283"/>
            <a:ext cx="7840638" cy="271909"/>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This clause has been amended to include the default in repayment of loans/borrowings or payment of interest to any lender. It also requires the auditor to report whether the company has been declared as a willful defaulter by any bank or financial institution or other lender. If the company has raised loans during the year on the pledge of securities held in its subsidiaries, joint ventures or associate companies, the details and also report where the company has defaulted in repayments of such loans.</a:t>
            </a:r>
            <a:endParaRPr lang="en-US" sz="550" dirty="0"/>
          </a:p>
        </p:txBody>
      </p:sp>
      <p:sp>
        <p:nvSpPr>
          <p:cNvPr id="21" name="Shape 18"/>
          <p:cNvSpPr/>
          <p:nvPr/>
        </p:nvSpPr>
        <p:spPr>
          <a:xfrm>
            <a:off x="441871" y="2394049"/>
            <a:ext cx="8260259" cy="662285"/>
          </a:xfrm>
          <a:prstGeom prst="roundRect">
            <a:avLst>
              <a:gd name="adj" fmla="val 4554"/>
            </a:avLst>
          </a:prstGeom>
          <a:solidFill>
            <a:srgbClr val="FFFFFF"/>
          </a:solidFill>
          <a:ln w="9525">
            <a:solidFill>
              <a:srgbClr val="C0C1D7"/>
            </a:solidFill>
            <a:prstDash val="solid"/>
          </a:ln>
        </p:spPr>
        <p:txBody>
          <a:bodyPr/>
          <a:lstStyle/>
          <a:p>
            <a:endParaRPr lang="en-IN"/>
          </a:p>
        </p:txBody>
      </p:sp>
      <p:sp>
        <p:nvSpPr>
          <p:cNvPr id="22" name="Shape 19"/>
          <p:cNvSpPr/>
          <p:nvPr/>
        </p:nvSpPr>
        <p:spPr>
          <a:xfrm>
            <a:off x="451396" y="2403574"/>
            <a:ext cx="287238" cy="643235"/>
          </a:xfrm>
          <a:prstGeom prst="roundRect">
            <a:avLst>
              <a:gd name="adj" fmla="val 6521"/>
            </a:avLst>
          </a:prstGeom>
          <a:solidFill>
            <a:srgbClr val="DADBF1"/>
          </a:solidFill>
          <a:ln/>
        </p:spPr>
        <p:txBody>
          <a:bodyPr/>
          <a:lstStyle/>
          <a:p>
            <a:endParaRPr lang="en-IN"/>
          </a:p>
        </p:txBody>
      </p:sp>
      <p:sp>
        <p:nvSpPr>
          <p:cNvPr id="23" name="Text 20"/>
          <p:cNvSpPr/>
          <p:nvPr/>
        </p:nvSpPr>
        <p:spPr>
          <a:xfrm>
            <a:off x="538758" y="2657847"/>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4</a:t>
            </a:r>
            <a:endParaRPr lang="en-US" sz="800" dirty="0"/>
          </a:p>
        </p:txBody>
      </p:sp>
      <p:sp>
        <p:nvSpPr>
          <p:cNvPr id="24" name="Text 21"/>
          <p:cNvSpPr/>
          <p:nvPr/>
        </p:nvSpPr>
        <p:spPr>
          <a:xfrm>
            <a:off x="780157" y="2475384"/>
            <a:ext cx="1382092"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 &amp; xi — IPO/FPO/Fraud</a:t>
            </a:r>
            <a:endParaRPr lang="en-US" sz="700" dirty="0"/>
          </a:p>
        </p:txBody>
      </p:sp>
      <p:sp>
        <p:nvSpPr>
          <p:cNvPr id="25" name="Text 22"/>
          <p:cNvSpPr/>
          <p:nvPr/>
        </p:nvSpPr>
        <p:spPr>
          <a:xfrm>
            <a:off x="780157" y="2612454"/>
            <a:ext cx="7840638" cy="362545"/>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 x:</a:t>
            </a:r>
            <a:r>
              <a:rPr lang="en-US" sz="550" dirty="0">
                <a:solidFill>
                  <a:srgbClr val="272525"/>
                </a:solidFill>
                <a:latin typeface="Inter" pitchFamily="34" charset="0"/>
                <a:ea typeface="Inter" pitchFamily="34" charset="-122"/>
                <a:cs typeface="Inter" pitchFamily="34" charset="-120"/>
              </a:rPr>
              <a:t> The auditor shall ensure that funds raised through IPO/FPO during the year were applied for the purpose for which funds were raised. Sections 42 and 62 compliance for preferential allotment/private placement must also be verified.</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 xi (Fraud):</a:t>
            </a:r>
            <a:r>
              <a:rPr lang="en-US" sz="550" dirty="0">
                <a:solidFill>
                  <a:srgbClr val="272525"/>
                </a:solidFill>
                <a:latin typeface="Inter" pitchFamily="34" charset="0"/>
                <a:ea typeface="Inter" pitchFamily="34" charset="-122"/>
                <a:cs typeface="Inter" pitchFamily="34" charset="-120"/>
              </a:rPr>
              <a:t> Fraud involving amounts of ₹1 crore or more needs to be reported by the auditor to the board or audit committee and after their replies, it should be submitted to the Central Government in ADT-4. This clause also covers reporting of Form ADT-4, and whether any complaint made by a whistle-blower to the company during the current year has been considered.</a:t>
            </a:r>
            <a:endParaRPr lang="en-US" sz="550" dirty="0"/>
          </a:p>
        </p:txBody>
      </p:sp>
      <p:sp>
        <p:nvSpPr>
          <p:cNvPr id="26" name="Shape 23"/>
          <p:cNvSpPr/>
          <p:nvPr/>
        </p:nvSpPr>
        <p:spPr>
          <a:xfrm>
            <a:off x="441871" y="3097857"/>
            <a:ext cx="8260259" cy="752921"/>
          </a:xfrm>
          <a:prstGeom prst="roundRect">
            <a:avLst>
              <a:gd name="adj" fmla="val 4006"/>
            </a:avLst>
          </a:prstGeom>
          <a:solidFill>
            <a:srgbClr val="FFFFFF"/>
          </a:solidFill>
          <a:ln w="9525">
            <a:solidFill>
              <a:srgbClr val="C0C1D7"/>
            </a:solidFill>
            <a:prstDash val="solid"/>
          </a:ln>
        </p:spPr>
        <p:txBody>
          <a:bodyPr/>
          <a:lstStyle/>
          <a:p>
            <a:endParaRPr lang="en-IN"/>
          </a:p>
        </p:txBody>
      </p:sp>
      <p:sp>
        <p:nvSpPr>
          <p:cNvPr id="27" name="Shape 24"/>
          <p:cNvSpPr/>
          <p:nvPr/>
        </p:nvSpPr>
        <p:spPr>
          <a:xfrm>
            <a:off x="451396" y="3107382"/>
            <a:ext cx="287238" cy="733871"/>
          </a:xfrm>
          <a:prstGeom prst="roundRect">
            <a:avLst>
              <a:gd name="adj" fmla="val 6521"/>
            </a:avLst>
          </a:prstGeom>
          <a:solidFill>
            <a:srgbClr val="DADBF1"/>
          </a:solidFill>
          <a:ln/>
        </p:spPr>
        <p:txBody>
          <a:bodyPr/>
          <a:lstStyle/>
          <a:p>
            <a:endParaRPr lang="en-IN"/>
          </a:p>
        </p:txBody>
      </p:sp>
      <p:sp>
        <p:nvSpPr>
          <p:cNvPr id="28" name="Text 25"/>
          <p:cNvSpPr/>
          <p:nvPr/>
        </p:nvSpPr>
        <p:spPr>
          <a:xfrm>
            <a:off x="538758" y="3406973"/>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5</a:t>
            </a:r>
            <a:endParaRPr lang="en-US" sz="800" dirty="0"/>
          </a:p>
        </p:txBody>
      </p:sp>
      <p:sp>
        <p:nvSpPr>
          <p:cNvPr id="29" name="Text 26"/>
          <p:cNvSpPr/>
          <p:nvPr/>
        </p:nvSpPr>
        <p:spPr>
          <a:xfrm>
            <a:off x="780157" y="3179192"/>
            <a:ext cx="3160812"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xii–xvi — Nidhi / Related Parties / Internal Audit / Non-Cash / RBI</a:t>
            </a:r>
            <a:endParaRPr lang="en-US" sz="700" dirty="0"/>
          </a:p>
        </p:txBody>
      </p:sp>
      <p:sp>
        <p:nvSpPr>
          <p:cNvPr id="30" name="Text 27"/>
          <p:cNvSpPr/>
          <p:nvPr/>
        </p:nvSpPr>
        <p:spPr>
          <a:xfrm>
            <a:off x="780157" y="3316263"/>
            <a:ext cx="7840638" cy="453182"/>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xii (Nidhi):</a:t>
            </a:r>
            <a:r>
              <a:rPr lang="en-US" sz="550" dirty="0">
                <a:solidFill>
                  <a:srgbClr val="272525"/>
                </a:solidFill>
                <a:latin typeface="Inter" pitchFamily="34" charset="0"/>
                <a:ea typeface="Inter" pitchFamily="34" charset="-122"/>
                <a:cs typeface="Inter" pitchFamily="34" charset="-120"/>
              </a:rPr>
              <a:t> Whether the Nidhi Company has complied with the Net Owned Funds to Deposits ratio of 1:20 and is maintaining 10% unencumbered term deposits as specified in the Nidhi Rules, 2014.</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xiii (Related Parties):</a:t>
            </a:r>
            <a:r>
              <a:rPr lang="en-US" sz="550" dirty="0">
                <a:solidFill>
                  <a:srgbClr val="272525"/>
                </a:solidFill>
                <a:latin typeface="Inter" pitchFamily="34" charset="0"/>
                <a:ea typeface="Inter" pitchFamily="34" charset="-122"/>
                <a:cs typeface="Inter" pitchFamily="34" charset="-120"/>
              </a:rPr>
              <a:t> Whether all transactions with related parties are in compliance with Sections 177 and 188 of the Companies Act, 2013 and the details have been disclosed in the financial statements as required by applicable accounting standards.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xiv (Internal Audit):</a:t>
            </a:r>
            <a:r>
              <a:rPr lang="en-US" sz="550" dirty="0">
                <a:solidFill>
                  <a:srgbClr val="272525"/>
                </a:solidFill>
                <a:latin typeface="Inter" pitchFamily="34" charset="0"/>
                <a:ea typeface="Inter" pitchFamily="34" charset="-122"/>
                <a:cs typeface="Inter" pitchFamily="34" charset="-120"/>
              </a:rPr>
              <a:t> Comment on whether the internal audit system of the Company is commensurate with the size and nature of its business.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 (RBI):</a:t>
            </a:r>
            <a:r>
              <a:rPr lang="en-US" sz="550" dirty="0">
                <a:solidFill>
                  <a:srgbClr val="272525"/>
                </a:solidFill>
                <a:latin typeface="Inter" pitchFamily="34" charset="0"/>
                <a:ea typeface="Inter" pitchFamily="34" charset="-122"/>
                <a:cs typeface="Inter" pitchFamily="34" charset="-120"/>
              </a:rPr>
              <a:t> Whether the company conducted any non-banking finance or housing finance activity without a certificate of registration from RBI; whether the company is a Core Investment Company (CIC) as defined by RBI regulations.</a:t>
            </a:r>
            <a:endParaRPr lang="en-US" sz="550" dirty="0"/>
          </a:p>
        </p:txBody>
      </p:sp>
      <p:sp>
        <p:nvSpPr>
          <p:cNvPr id="31" name="Shape 28"/>
          <p:cNvSpPr/>
          <p:nvPr/>
        </p:nvSpPr>
        <p:spPr>
          <a:xfrm>
            <a:off x="441871" y="3892302"/>
            <a:ext cx="8260259" cy="934194"/>
          </a:xfrm>
          <a:prstGeom prst="roundRect">
            <a:avLst>
              <a:gd name="adj" fmla="val 3229"/>
            </a:avLst>
          </a:prstGeom>
          <a:solidFill>
            <a:srgbClr val="FFFFFF"/>
          </a:solidFill>
          <a:ln w="9525">
            <a:solidFill>
              <a:srgbClr val="C0C1D7"/>
            </a:solidFill>
            <a:prstDash val="solid"/>
          </a:ln>
        </p:spPr>
        <p:txBody>
          <a:bodyPr/>
          <a:lstStyle/>
          <a:p>
            <a:endParaRPr lang="en-IN"/>
          </a:p>
        </p:txBody>
      </p:sp>
      <p:sp>
        <p:nvSpPr>
          <p:cNvPr id="32" name="Shape 29"/>
          <p:cNvSpPr/>
          <p:nvPr/>
        </p:nvSpPr>
        <p:spPr>
          <a:xfrm>
            <a:off x="451396" y="3901827"/>
            <a:ext cx="287238" cy="915144"/>
          </a:xfrm>
          <a:prstGeom prst="roundRect">
            <a:avLst>
              <a:gd name="adj" fmla="val 6521"/>
            </a:avLst>
          </a:prstGeom>
          <a:solidFill>
            <a:srgbClr val="DADBF1"/>
          </a:solidFill>
          <a:ln/>
        </p:spPr>
        <p:txBody>
          <a:bodyPr/>
          <a:lstStyle/>
          <a:p>
            <a:endParaRPr lang="en-IN"/>
          </a:p>
        </p:txBody>
      </p:sp>
      <p:sp>
        <p:nvSpPr>
          <p:cNvPr id="33" name="Text 30"/>
          <p:cNvSpPr/>
          <p:nvPr/>
        </p:nvSpPr>
        <p:spPr>
          <a:xfrm>
            <a:off x="538758" y="4292054"/>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6</a:t>
            </a:r>
            <a:endParaRPr lang="en-US" sz="800" dirty="0"/>
          </a:p>
        </p:txBody>
      </p:sp>
      <p:sp>
        <p:nvSpPr>
          <p:cNvPr id="34" name="Text 31"/>
          <p:cNvSpPr/>
          <p:nvPr/>
        </p:nvSpPr>
        <p:spPr>
          <a:xfrm>
            <a:off x="780157" y="3973637"/>
            <a:ext cx="3033266"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xvii–xxi — New Clauses (Going Concern, CSR &amp; Group CARO)</a:t>
            </a:r>
            <a:endParaRPr lang="en-US" sz="700" dirty="0"/>
          </a:p>
        </p:txBody>
      </p:sp>
      <p:sp>
        <p:nvSpPr>
          <p:cNvPr id="35" name="Text 32"/>
          <p:cNvSpPr/>
          <p:nvPr/>
        </p:nvSpPr>
        <p:spPr>
          <a:xfrm>
            <a:off x="780157" y="4110707"/>
            <a:ext cx="7840638" cy="634454"/>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xvii (Cash Losses):</a:t>
            </a:r>
            <a:r>
              <a:rPr lang="en-US" sz="550" dirty="0">
                <a:solidFill>
                  <a:srgbClr val="272525"/>
                </a:solidFill>
                <a:latin typeface="Inter" pitchFamily="34" charset="0"/>
                <a:ea typeface="Inter" pitchFamily="34" charset="-122"/>
                <a:cs typeface="Inter" pitchFamily="34" charset="-120"/>
              </a:rPr>
              <a:t> Whether the company has incurred cash losses in the financial year and the immediately preceding financial year.</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xviii (Auditor Resignation):</a:t>
            </a:r>
            <a:r>
              <a:rPr lang="en-US" sz="550" dirty="0">
                <a:solidFill>
                  <a:srgbClr val="272525"/>
                </a:solidFill>
                <a:latin typeface="Inter" pitchFamily="34" charset="0"/>
                <a:ea typeface="Inter" pitchFamily="34" charset="-122"/>
                <a:cs typeface="Inter" pitchFamily="34" charset="-120"/>
              </a:rPr>
              <a:t> Whether there has been a resignation of the statutory auditor during the year and whether the issues, objections, and concerns raised by the outgoing auditor have been considered.</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xix (Going Concern):</a:t>
            </a:r>
            <a:r>
              <a:rPr lang="en-US" sz="550" dirty="0">
                <a:solidFill>
                  <a:srgbClr val="272525"/>
                </a:solidFill>
                <a:latin typeface="Inter" pitchFamily="34" charset="0"/>
                <a:ea typeface="Inter" pitchFamily="34" charset="-122"/>
                <a:cs typeface="Inter" pitchFamily="34" charset="-120"/>
              </a:rPr>
              <a:t> The auditor shall be required to opine whether there is no material uncertainty on the date of audit report, and the Company can meet its liabilities existing at balance sheet date as and when they fall due within a period of one year.</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xx (CSR):</a:t>
            </a:r>
            <a:r>
              <a:rPr lang="en-US" sz="550" dirty="0">
                <a:solidFill>
                  <a:srgbClr val="272525"/>
                </a:solidFill>
                <a:latin typeface="Inter" pitchFamily="34" charset="0"/>
                <a:ea typeface="Inter" pitchFamily="34" charset="-122"/>
                <a:cs typeface="Inter" pitchFamily="34" charset="-120"/>
              </a:rPr>
              <a:t> Whether unspent CSR amounts for non-ongoing projects have been transferred to a Schedule VII fund within 6 months; for ongoing projects to a special "Unspent CSR account" within 30 days.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xxi (Consolidated FS):</a:t>
            </a:r>
            <a:r>
              <a:rPr lang="en-US" sz="550" dirty="0">
                <a:solidFill>
                  <a:srgbClr val="272525"/>
                </a:solidFill>
                <a:latin typeface="Inter" pitchFamily="34" charset="0"/>
                <a:ea typeface="Inter" pitchFamily="34" charset="-122"/>
                <a:cs typeface="Inter" pitchFamily="34" charset="-120"/>
              </a:rPr>
              <a:t> In case there have been any qualifications or adverse remarks in the audit reports issued by respective auditors in case of companies included in the consolidated financial statements, to indicate the details of the companies and the paragraph numbers of the respective CARO reports containing the qualifications or adverse remarks.</a:t>
            </a:r>
            <a:endParaRPr lang="en-US" sz="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Shape 0"/>
          <p:cNvSpPr/>
          <p:nvPr/>
        </p:nvSpPr>
        <p:spPr>
          <a:xfrm>
            <a:off x="457349" y="315441"/>
            <a:ext cx="796007" cy="120551"/>
          </a:xfrm>
          <a:prstGeom prst="roundRect">
            <a:avLst>
              <a:gd name="adj" fmla="val 20718"/>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23" y="345951"/>
            <a:ext cx="59457" cy="59457"/>
          </a:xfrm>
          <a:prstGeom prst="rect">
            <a:avLst/>
          </a:prstGeom>
        </p:spPr>
      </p:pic>
      <p:sp>
        <p:nvSpPr>
          <p:cNvPr id="5" name="Text 1"/>
          <p:cNvSpPr/>
          <p:nvPr/>
        </p:nvSpPr>
        <p:spPr>
          <a:xfrm>
            <a:off x="591071" y="337691"/>
            <a:ext cx="617711" cy="76051"/>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FRRB OBSERVATIONS</a:t>
            </a:r>
            <a:endParaRPr lang="en-US" sz="450" dirty="0"/>
          </a:p>
        </p:txBody>
      </p:sp>
      <p:sp>
        <p:nvSpPr>
          <p:cNvPr id="6" name="Text 2"/>
          <p:cNvSpPr/>
          <p:nvPr/>
        </p:nvSpPr>
        <p:spPr>
          <a:xfrm>
            <a:off x="457349" y="453777"/>
            <a:ext cx="4492526" cy="232246"/>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ter Bold" pitchFamily="34" charset="0"/>
                <a:ea typeface="Inter Bold" pitchFamily="34" charset="-122"/>
                <a:cs typeface="Inter Bold" pitchFamily="34" charset="-120"/>
              </a:rPr>
              <a:t>Common Non-Compliances Noted by FRRB &amp; QRB</a:t>
            </a:r>
            <a:endParaRPr lang="en-US" sz="1450" dirty="0"/>
          </a:p>
        </p:txBody>
      </p:sp>
      <p:sp>
        <p:nvSpPr>
          <p:cNvPr id="7" name="Text 3"/>
          <p:cNvSpPr/>
          <p:nvPr/>
        </p:nvSpPr>
        <p:spPr>
          <a:xfrm>
            <a:off x="457349" y="752773"/>
            <a:ext cx="4800302"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Financial Reporting Review Board (FRRB) of the ICAI conducts reviews of financial statements and audit reports of various enterprises to determine whether compliance with GAAP, auditors' reporting obligations, and disclosure requirements of applicable rules and regulations has been done or not. The following are the most frequently observed non-compliances in CARO reporting:</a:t>
            </a:r>
            <a:endParaRPr lang="en-US" sz="550" dirty="0"/>
          </a:p>
        </p:txBody>
      </p:sp>
      <p:sp>
        <p:nvSpPr>
          <p:cNvPr id="8" name="Shape 4"/>
          <p:cNvSpPr/>
          <p:nvPr/>
        </p:nvSpPr>
        <p:spPr>
          <a:xfrm>
            <a:off x="457349" y="1088157"/>
            <a:ext cx="4800302" cy="681335"/>
          </a:xfrm>
          <a:prstGeom prst="roundRect">
            <a:avLst>
              <a:gd name="adj" fmla="val 4582"/>
            </a:avLst>
          </a:prstGeom>
          <a:solidFill>
            <a:srgbClr val="DADBF1"/>
          </a:solidFill>
          <a:ln w="4763">
            <a:solidFill>
              <a:srgbClr val="C0C1D7"/>
            </a:solidFill>
            <a:prstDash val="solid"/>
          </a:ln>
        </p:spPr>
        <p:txBody>
          <a:bodyPr/>
          <a:lstStyle/>
          <a:p>
            <a:endParaRPr lang="en-IN"/>
          </a:p>
        </p:txBody>
      </p:sp>
      <p:sp>
        <p:nvSpPr>
          <p:cNvPr id="9" name="Text 5"/>
          <p:cNvSpPr/>
          <p:nvPr/>
        </p:nvSpPr>
        <p:spPr>
          <a:xfrm>
            <a:off x="536377" y="1167185"/>
            <a:ext cx="1258267"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vii — Statutory Dues</a:t>
            </a:r>
            <a:endParaRPr lang="en-US" sz="700" dirty="0"/>
          </a:p>
        </p:txBody>
      </p:sp>
      <p:sp>
        <p:nvSpPr>
          <p:cNvPr id="10" name="Text 6"/>
          <p:cNvSpPr/>
          <p:nvPr/>
        </p:nvSpPr>
        <p:spPr>
          <a:xfrm>
            <a:off x="536377" y="1310060"/>
            <a:ext cx="4642247"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FRRB noted that auditors did not report whether the company is regular in depositing dues of provident fund, employee state insurance, duties of excise, value added tax and cess. Further, reporting included investor education and protection fund and wealth tax which was not in line with requirements. Auditors must specifically include GST (post-2017) and must not include abolished taxes.</a:t>
            </a:r>
            <a:endParaRPr lang="en-US" sz="550" dirty="0"/>
          </a:p>
        </p:txBody>
      </p:sp>
      <p:sp>
        <p:nvSpPr>
          <p:cNvPr id="11" name="Shape 7"/>
          <p:cNvSpPr/>
          <p:nvPr/>
        </p:nvSpPr>
        <p:spPr>
          <a:xfrm>
            <a:off x="457349" y="1813992"/>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2" name="Text 8"/>
          <p:cNvSpPr/>
          <p:nvPr/>
        </p:nvSpPr>
        <p:spPr>
          <a:xfrm>
            <a:off x="536377" y="1893019"/>
            <a:ext cx="1309688"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ix — Loan Repayment</a:t>
            </a:r>
            <a:endParaRPr lang="en-US" sz="700" dirty="0"/>
          </a:p>
        </p:txBody>
      </p:sp>
      <p:sp>
        <p:nvSpPr>
          <p:cNvPr id="13" name="Text 9"/>
          <p:cNvSpPr/>
          <p:nvPr/>
        </p:nvSpPr>
        <p:spPr>
          <a:xfrm>
            <a:off x="536377" y="2035894"/>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While reviewing CARO, the Board noted non-compliance with respect to clause 3(viii), (ix), (x) in reporting of repayment of the loan, utilisation of funds, and fraud. Common error: perfunctory reporting such as "no default" without verifying loan account statements, overdue schedules, or banker confirmations.</a:t>
            </a:r>
            <a:endParaRPr lang="en-US" sz="550" dirty="0"/>
          </a:p>
        </p:txBody>
      </p:sp>
      <p:sp>
        <p:nvSpPr>
          <p:cNvPr id="14" name="Shape 10"/>
          <p:cNvSpPr/>
          <p:nvPr/>
        </p:nvSpPr>
        <p:spPr>
          <a:xfrm>
            <a:off x="457349" y="2444725"/>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5" name="Text 11"/>
          <p:cNvSpPr/>
          <p:nvPr/>
        </p:nvSpPr>
        <p:spPr>
          <a:xfrm>
            <a:off x="536377" y="2523753"/>
            <a:ext cx="1822475"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xiii — Related Party Transactions</a:t>
            </a:r>
            <a:endParaRPr lang="en-US" sz="700" dirty="0"/>
          </a:p>
        </p:txBody>
      </p:sp>
      <p:sp>
        <p:nvSpPr>
          <p:cNvPr id="16" name="Text 12"/>
          <p:cNvSpPr/>
          <p:nvPr/>
        </p:nvSpPr>
        <p:spPr>
          <a:xfrm>
            <a:off x="536377" y="2666628"/>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While reviewing CARO, the Board noted non-compliance with respect to clause 3(xi), (xiii) &amp; (xiv) in reporting of Approval of Managerial Remuneration, Related Party Transactions, and Private Placement of Preferential Issues. Auditors often fail to verify Board/Shareholder approvals and compliance with Section 188 pricing requirements.</a:t>
            </a:r>
            <a:endParaRPr lang="en-US" sz="550" dirty="0"/>
          </a:p>
        </p:txBody>
      </p:sp>
      <p:sp>
        <p:nvSpPr>
          <p:cNvPr id="17" name="Shape 13"/>
          <p:cNvSpPr/>
          <p:nvPr/>
        </p:nvSpPr>
        <p:spPr>
          <a:xfrm>
            <a:off x="457349" y="3075459"/>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8" name="Text 14"/>
          <p:cNvSpPr/>
          <p:nvPr/>
        </p:nvSpPr>
        <p:spPr>
          <a:xfrm>
            <a:off x="536377" y="3154487"/>
            <a:ext cx="127835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xi — Fraud Reporting</a:t>
            </a:r>
            <a:endParaRPr lang="en-US" sz="700" dirty="0"/>
          </a:p>
        </p:txBody>
      </p:sp>
      <p:sp>
        <p:nvSpPr>
          <p:cNvPr id="19" name="Text 15"/>
          <p:cNvSpPr/>
          <p:nvPr/>
        </p:nvSpPr>
        <p:spPr>
          <a:xfrm>
            <a:off x="536377" y="3297362"/>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Auditors tend to issue generic "no fraud" statements without documenting their fraud risk assessment procedures. The revised clause requires reporting on any fraud by the company or any fraud on the company — i.e., reporting on fraud is not limited to frauds committed by the officers or employees. Failure to cover third-party frauds is a common gap.</a:t>
            </a:r>
            <a:endParaRPr lang="en-US" sz="550" dirty="0"/>
          </a:p>
        </p:txBody>
      </p:sp>
      <p:sp>
        <p:nvSpPr>
          <p:cNvPr id="20" name="Shape 16"/>
          <p:cNvSpPr/>
          <p:nvPr/>
        </p:nvSpPr>
        <p:spPr>
          <a:xfrm>
            <a:off x="457349" y="3706192"/>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536377" y="3785220"/>
            <a:ext cx="142473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xx — CSR Fund Transfer</a:t>
            </a:r>
            <a:endParaRPr lang="en-US" sz="700" dirty="0"/>
          </a:p>
        </p:txBody>
      </p:sp>
      <p:sp>
        <p:nvSpPr>
          <p:cNvPr id="22" name="Text 18"/>
          <p:cNvSpPr/>
          <p:nvPr/>
        </p:nvSpPr>
        <p:spPr>
          <a:xfrm>
            <a:off x="536377" y="3928095"/>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FRRB noted that no disclosure was made about the CSR expenditure in the books of accounts. Auditors must specifically report on transfer of unspent CSR to Schedule VII fund (6 months) and the special account for ongoing projects (30 days) and cannot issue a blanket "not applicable" without verifying applicability thresholds.</a:t>
            </a:r>
            <a:endParaRPr lang="en-US" sz="550" dirty="0"/>
          </a:p>
        </p:txBody>
      </p:sp>
      <p:sp>
        <p:nvSpPr>
          <p:cNvPr id="23" name="Shape 19"/>
          <p:cNvSpPr/>
          <p:nvPr/>
        </p:nvSpPr>
        <p:spPr>
          <a:xfrm>
            <a:off x="457349" y="4336926"/>
            <a:ext cx="4800302" cy="491133"/>
          </a:xfrm>
          <a:prstGeom prst="roundRect">
            <a:avLst>
              <a:gd name="adj" fmla="val 6357"/>
            </a:avLst>
          </a:prstGeom>
          <a:solidFill>
            <a:srgbClr val="DADBF1"/>
          </a:solidFill>
          <a:ln w="4763">
            <a:solidFill>
              <a:srgbClr val="C0C1D7"/>
            </a:solidFill>
            <a:prstDash val="solid"/>
          </a:ln>
        </p:spPr>
        <p:txBody>
          <a:bodyPr/>
          <a:lstStyle/>
          <a:p>
            <a:endParaRPr lang="en-IN"/>
          </a:p>
        </p:txBody>
      </p:sp>
      <p:sp>
        <p:nvSpPr>
          <p:cNvPr id="24" name="Text 20"/>
          <p:cNvSpPr/>
          <p:nvPr/>
        </p:nvSpPr>
        <p:spPr>
          <a:xfrm>
            <a:off x="536377" y="4415954"/>
            <a:ext cx="1538660"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i — PPE &amp; Benami Property</a:t>
            </a:r>
            <a:endParaRPr lang="en-US" sz="700" dirty="0"/>
          </a:p>
        </p:txBody>
      </p:sp>
      <p:sp>
        <p:nvSpPr>
          <p:cNvPr id="25" name="Text 21"/>
          <p:cNvSpPr/>
          <p:nvPr/>
        </p:nvSpPr>
        <p:spPr>
          <a:xfrm>
            <a:off x="536377" y="4558829"/>
            <a:ext cx="4642247"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Auditors frequently omit reporting on benami property proceedings or fail to verify title deed details in the prescribed format. Revaluation reporting — especially the registered valuer requirement and 10% threshold — is often missed entirely in practice.</a:t>
            </a:r>
            <a:endParaRPr lang="en-US" sz="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57349" y="315516"/>
            <a:ext cx="997669" cy="120551"/>
          </a:xfrm>
          <a:prstGeom prst="roundRect">
            <a:avLst>
              <a:gd name="adj" fmla="val 20718"/>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923" y="346025"/>
            <a:ext cx="59457" cy="59457"/>
          </a:xfrm>
          <a:prstGeom prst="rect">
            <a:avLst/>
          </a:prstGeom>
        </p:spPr>
      </p:pic>
      <p:sp>
        <p:nvSpPr>
          <p:cNvPr id="4" name="Text 1"/>
          <p:cNvSpPr/>
          <p:nvPr/>
        </p:nvSpPr>
        <p:spPr>
          <a:xfrm>
            <a:off x="591071" y="337765"/>
            <a:ext cx="819373" cy="76051"/>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REPORTING REQUIREMENTS</a:t>
            </a:r>
            <a:endParaRPr lang="en-US" sz="450" dirty="0"/>
          </a:p>
        </p:txBody>
      </p:sp>
      <p:sp>
        <p:nvSpPr>
          <p:cNvPr id="5" name="Text 2"/>
          <p:cNvSpPr/>
          <p:nvPr/>
        </p:nvSpPr>
        <p:spPr>
          <a:xfrm>
            <a:off x="457349" y="453851"/>
            <a:ext cx="4792042" cy="232246"/>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ter Bold" pitchFamily="34" charset="0"/>
                <a:ea typeface="Inter Bold" pitchFamily="34" charset="-122"/>
                <a:cs typeface="Inter Bold" pitchFamily="34" charset="-120"/>
              </a:rPr>
              <a:t>Auditor's Reporting Requirements Under CARO 2020</a:t>
            </a:r>
            <a:endParaRPr lang="en-US" sz="1450" dirty="0"/>
          </a:p>
        </p:txBody>
      </p:sp>
      <p:sp>
        <p:nvSpPr>
          <p:cNvPr id="6" name="Text 3"/>
          <p:cNvSpPr/>
          <p:nvPr/>
        </p:nvSpPr>
        <p:spPr>
          <a:xfrm>
            <a:off x="457349" y="752847"/>
            <a:ext cx="8229302"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Every report of the auditor under Section 143 of the Companies Act, 2013 must contain the matters stated in 21 clauses as specified under paragraph 3 and must accord reasons for unfavourable or qualified answers as stated in paragraph 4 of CARO 2020.</a:t>
            </a:r>
            <a:endParaRPr lang="en-US" sz="550" dirty="0"/>
          </a:p>
        </p:txBody>
      </p:sp>
      <p:sp>
        <p:nvSpPr>
          <p:cNvPr id="7" name="Text 4"/>
          <p:cNvSpPr/>
          <p:nvPr/>
        </p:nvSpPr>
        <p:spPr>
          <a:xfrm>
            <a:off x="457349" y="1037630"/>
            <a:ext cx="1348011" cy="139303"/>
          </a:xfrm>
          <a:prstGeom prst="rect">
            <a:avLst/>
          </a:prstGeom>
          <a:noFill/>
          <a:ln/>
        </p:spPr>
        <p:txBody>
          <a:bodyPr wrap="none" lIns="0" tIns="0" rIns="0" bIns="0" rtlCol="0" anchor="t"/>
          <a:lstStyle/>
          <a:p>
            <a:pPr marL="0" indent="0" algn="l">
              <a:lnSpc>
                <a:spcPts val="1050"/>
              </a:lnSpc>
              <a:buNone/>
            </a:pPr>
            <a:r>
              <a:rPr lang="en-US" sz="850" b="1" dirty="0">
                <a:solidFill>
                  <a:srgbClr val="000000"/>
                </a:solidFill>
                <a:latin typeface="Inter Bold" pitchFamily="34" charset="0"/>
                <a:ea typeface="Inter Bold" pitchFamily="34" charset="-122"/>
                <a:cs typeface="Inter Bold" pitchFamily="34" charset="-120"/>
              </a:rPr>
              <a:t>Format &amp; Documentation</a:t>
            </a:r>
            <a:endParaRPr lang="en-US" sz="850" dirty="0"/>
          </a:p>
        </p:txBody>
      </p:sp>
      <p:sp>
        <p:nvSpPr>
          <p:cNvPr id="8" name="Text 5"/>
          <p:cNvSpPr/>
          <p:nvPr/>
        </p:nvSpPr>
        <p:spPr>
          <a:xfrm>
            <a:off x="457349" y="1227013"/>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01</a:t>
            </a:r>
            <a:endParaRPr lang="en-US" sz="550" dirty="0"/>
          </a:p>
        </p:txBody>
      </p:sp>
      <p:sp>
        <p:nvSpPr>
          <p:cNvPr id="9" name="Shape 6"/>
          <p:cNvSpPr/>
          <p:nvPr/>
        </p:nvSpPr>
        <p:spPr>
          <a:xfrm>
            <a:off x="457349" y="1343695"/>
            <a:ext cx="4024015" cy="9525"/>
          </a:xfrm>
          <a:prstGeom prst="rect">
            <a:avLst/>
          </a:prstGeom>
          <a:solidFill>
            <a:srgbClr val="4950BC"/>
          </a:solidFill>
          <a:ln/>
        </p:spPr>
        <p:txBody>
          <a:bodyPr/>
          <a:lstStyle/>
          <a:p>
            <a:endParaRPr lang="en-IN"/>
          </a:p>
        </p:txBody>
      </p:sp>
      <p:sp>
        <p:nvSpPr>
          <p:cNvPr id="10" name="Text 7"/>
          <p:cNvSpPr/>
          <p:nvPr/>
        </p:nvSpPr>
        <p:spPr>
          <a:xfrm>
            <a:off x="457349" y="1399877"/>
            <a:ext cx="1313408"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Clause-by-Clause Statement</a:t>
            </a:r>
            <a:endParaRPr lang="en-US" sz="700" dirty="0"/>
          </a:p>
        </p:txBody>
      </p:sp>
      <p:sp>
        <p:nvSpPr>
          <p:cNvPr id="11" name="Text 8"/>
          <p:cNvSpPr/>
          <p:nvPr/>
        </p:nvSpPr>
        <p:spPr>
          <a:xfrm>
            <a:off x="457349" y="1560537"/>
            <a:ext cx="4024015"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auditor's report must include a </a:t>
            </a:r>
            <a:r>
              <a:rPr lang="en-US" sz="550" b="1" dirty="0">
                <a:solidFill>
                  <a:srgbClr val="272525"/>
                </a:solidFill>
                <a:latin typeface="Inter" pitchFamily="34" charset="0"/>
                <a:ea typeface="Inter" pitchFamily="34" charset="-122"/>
                <a:cs typeface="Inter" pitchFamily="34" charset="-120"/>
              </a:rPr>
              <a:t>separate, sequenced statement</a:t>
            </a:r>
            <a:r>
              <a:rPr lang="en-US" sz="550" dirty="0">
                <a:solidFill>
                  <a:srgbClr val="272525"/>
                </a:solidFill>
                <a:latin typeface="Inter" pitchFamily="34" charset="0"/>
                <a:ea typeface="Inter" pitchFamily="34" charset="-122"/>
                <a:cs typeface="Inter" pitchFamily="34" charset="-120"/>
              </a:rPr>
              <a:t> on all 21 clauses. Each clause must be addressed — "not applicable" responses require documented justification.</a:t>
            </a:r>
            <a:endParaRPr lang="en-US" sz="550" dirty="0"/>
          </a:p>
        </p:txBody>
      </p:sp>
      <p:sp>
        <p:nvSpPr>
          <p:cNvPr id="12" name="Text 9"/>
          <p:cNvSpPr/>
          <p:nvPr/>
        </p:nvSpPr>
        <p:spPr>
          <a:xfrm>
            <a:off x="457349" y="1850975"/>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02</a:t>
            </a:r>
            <a:endParaRPr lang="en-US" sz="550" dirty="0"/>
          </a:p>
        </p:txBody>
      </p:sp>
      <p:sp>
        <p:nvSpPr>
          <p:cNvPr id="13" name="Shape 10"/>
          <p:cNvSpPr/>
          <p:nvPr/>
        </p:nvSpPr>
        <p:spPr>
          <a:xfrm>
            <a:off x="457349" y="1967657"/>
            <a:ext cx="4024015" cy="9525"/>
          </a:xfrm>
          <a:prstGeom prst="rect">
            <a:avLst/>
          </a:prstGeom>
          <a:solidFill>
            <a:srgbClr val="4950BC"/>
          </a:solidFill>
          <a:ln/>
        </p:spPr>
        <p:txBody>
          <a:bodyPr/>
          <a:lstStyle/>
          <a:p>
            <a:endParaRPr lang="en-IN"/>
          </a:p>
        </p:txBody>
      </p:sp>
      <p:sp>
        <p:nvSpPr>
          <p:cNvPr id="14" name="Text 11"/>
          <p:cNvSpPr/>
          <p:nvPr/>
        </p:nvSpPr>
        <p:spPr>
          <a:xfrm>
            <a:off x="457349" y="2023839"/>
            <a:ext cx="1814736"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Reasons for Adverse/Qualified Answers</a:t>
            </a:r>
            <a:endParaRPr lang="en-US" sz="700" dirty="0"/>
          </a:p>
        </p:txBody>
      </p:sp>
      <p:sp>
        <p:nvSpPr>
          <p:cNvPr id="15" name="Text 12"/>
          <p:cNvSpPr/>
          <p:nvPr/>
        </p:nvSpPr>
        <p:spPr>
          <a:xfrm>
            <a:off x="457349" y="2184499"/>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If the answer to any question is unfavourable or qualified, the auditor's report should also state the basis for such unfavourable or qualified answer. If the auditor is unable to express any opinion, the report must indicate the fact along with the reasons.</a:t>
            </a:r>
            <a:endParaRPr lang="en-US" sz="550" dirty="0"/>
          </a:p>
        </p:txBody>
      </p:sp>
      <p:sp>
        <p:nvSpPr>
          <p:cNvPr id="16" name="Text 13"/>
          <p:cNvSpPr/>
          <p:nvPr/>
        </p:nvSpPr>
        <p:spPr>
          <a:xfrm>
            <a:off x="457349" y="2570038"/>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03</a:t>
            </a:r>
            <a:endParaRPr lang="en-US" sz="550" dirty="0"/>
          </a:p>
        </p:txBody>
      </p:sp>
      <p:sp>
        <p:nvSpPr>
          <p:cNvPr id="17" name="Shape 14"/>
          <p:cNvSpPr/>
          <p:nvPr/>
        </p:nvSpPr>
        <p:spPr>
          <a:xfrm>
            <a:off x="457349" y="2686720"/>
            <a:ext cx="4024015" cy="9525"/>
          </a:xfrm>
          <a:prstGeom prst="rect">
            <a:avLst/>
          </a:prstGeom>
          <a:solidFill>
            <a:srgbClr val="4950BC"/>
          </a:solidFill>
          <a:ln/>
        </p:spPr>
        <p:txBody>
          <a:bodyPr/>
          <a:lstStyle/>
          <a:p>
            <a:endParaRPr lang="en-IN"/>
          </a:p>
        </p:txBody>
      </p:sp>
      <p:sp>
        <p:nvSpPr>
          <p:cNvPr id="18" name="Text 15"/>
          <p:cNvSpPr/>
          <p:nvPr/>
        </p:nvSpPr>
        <p:spPr>
          <a:xfrm>
            <a:off x="457349" y="2742902"/>
            <a:ext cx="929134"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Prescribed Formats</a:t>
            </a:r>
            <a:endParaRPr lang="en-US" sz="700" dirty="0"/>
          </a:p>
        </p:txBody>
      </p:sp>
      <p:sp>
        <p:nvSpPr>
          <p:cNvPr id="19" name="Text 16"/>
          <p:cNvSpPr/>
          <p:nvPr/>
        </p:nvSpPr>
        <p:spPr>
          <a:xfrm>
            <a:off x="457349" y="2903562"/>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2020 specifies a certain format for detailed comments from auditors concerning specific clauses. The default reporting format for loan repayment under Clause ix requires nature, amount, period, and lender details in a tabular format.</a:t>
            </a:r>
            <a:endParaRPr lang="en-US" sz="550" dirty="0"/>
          </a:p>
        </p:txBody>
      </p:sp>
      <p:sp>
        <p:nvSpPr>
          <p:cNvPr id="20" name="Text 17"/>
          <p:cNvSpPr/>
          <p:nvPr/>
        </p:nvSpPr>
        <p:spPr>
          <a:xfrm>
            <a:off x="457349" y="3289102"/>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04</a:t>
            </a:r>
            <a:endParaRPr lang="en-US" sz="550" dirty="0"/>
          </a:p>
        </p:txBody>
      </p:sp>
      <p:sp>
        <p:nvSpPr>
          <p:cNvPr id="21" name="Shape 18"/>
          <p:cNvSpPr/>
          <p:nvPr/>
        </p:nvSpPr>
        <p:spPr>
          <a:xfrm>
            <a:off x="457349" y="3405783"/>
            <a:ext cx="4024015" cy="9525"/>
          </a:xfrm>
          <a:prstGeom prst="rect">
            <a:avLst/>
          </a:prstGeom>
          <a:solidFill>
            <a:srgbClr val="4950BC"/>
          </a:solidFill>
          <a:ln/>
        </p:spPr>
        <p:txBody>
          <a:bodyPr/>
          <a:lstStyle/>
          <a:p>
            <a:endParaRPr lang="en-IN"/>
          </a:p>
        </p:txBody>
      </p:sp>
      <p:sp>
        <p:nvSpPr>
          <p:cNvPr id="22" name="Text 19"/>
          <p:cNvSpPr/>
          <p:nvPr/>
        </p:nvSpPr>
        <p:spPr>
          <a:xfrm>
            <a:off x="457349" y="3461965"/>
            <a:ext cx="1388790"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Working Paper Documentation</a:t>
            </a:r>
            <a:endParaRPr lang="en-US" sz="700" dirty="0"/>
          </a:p>
        </p:txBody>
      </p:sp>
      <p:sp>
        <p:nvSpPr>
          <p:cNvPr id="23" name="Text 20"/>
          <p:cNvSpPr/>
          <p:nvPr/>
        </p:nvSpPr>
        <p:spPr>
          <a:xfrm>
            <a:off x="457349" y="3622625"/>
            <a:ext cx="4024015"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Effective CARO documentation requires maintaining a CARO working paper file with a dedicated section in the audit file with a separate working paper for each CARO clause. Each working paper should document: the procedures performed, evidence obtained, findings identified, management representations relied upon, and the reporting conclusion.</a:t>
            </a:r>
            <a:endParaRPr lang="en-US" sz="550" dirty="0"/>
          </a:p>
        </p:txBody>
      </p:sp>
      <p:sp>
        <p:nvSpPr>
          <p:cNvPr id="24" name="Text 21"/>
          <p:cNvSpPr/>
          <p:nvPr/>
        </p:nvSpPr>
        <p:spPr>
          <a:xfrm>
            <a:off x="457349" y="4103266"/>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05</a:t>
            </a:r>
            <a:endParaRPr lang="en-US" sz="550" dirty="0"/>
          </a:p>
        </p:txBody>
      </p:sp>
      <p:sp>
        <p:nvSpPr>
          <p:cNvPr id="25" name="Shape 22"/>
          <p:cNvSpPr/>
          <p:nvPr/>
        </p:nvSpPr>
        <p:spPr>
          <a:xfrm>
            <a:off x="457349" y="4219947"/>
            <a:ext cx="4024015" cy="9525"/>
          </a:xfrm>
          <a:prstGeom prst="rect">
            <a:avLst/>
          </a:prstGeom>
          <a:solidFill>
            <a:srgbClr val="4950BC"/>
          </a:solidFill>
          <a:ln/>
        </p:spPr>
        <p:txBody>
          <a:bodyPr/>
          <a:lstStyle/>
          <a:p>
            <a:endParaRPr lang="en-IN"/>
          </a:p>
        </p:txBody>
      </p:sp>
      <p:sp>
        <p:nvSpPr>
          <p:cNvPr id="26" name="Text 23"/>
          <p:cNvSpPr/>
          <p:nvPr/>
        </p:nvSpPr>
        <p:spPr>
          <a:xfrm>
            <a:off x="457349" y="4276130"/>
            <a:ext cx="136415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Management Representations</a:t>
            </a:r>
            <a:endParaRPr lang="en-US" sz="700" dirty="0"/>
          </a:p>
        </p:txBody>
      </p:sp>
      <p:sp>
        <p:nvSpPr>
          <p:cNvPr id="27" name="Text 24"/>
          <p:cNvSpPr/>
          <p:nvPr/>
        </p:nvSpPr>
        <p:spPr>
          <a:xfrm>
            <a:off x="457349" y="4436790"/>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For several CARO clauses — benami property, fraud awareness, willful default status, unrecorded transactions — the auditor relies partly on management representations. The management representation letter must specifically address each relevant CARO matter.</a:t>
            </a:r>
            <a:endParaRPr lang="en-US" sz="550" dirty="0"/>
          </a:p>
        </p:txBody>
      </p:sp>
      <p:sp>
        <p:nvSpPr>
          <p:cNvPr id="28" name="Text 25"/>
          <p:cNvSpPr/>
          <p:nvPr/>
        </p:nvSpPr>
        <p:spPr>
          <a:xfrm>
            <a:off x="4667399" y="1037630"/>
            <a:ext cx="1657648" cy="139303"/>
          </a:xfrm>
          <a:prstGeom prst="rect">
            <a:avLst/>
          </a:prstGeom>
          <a:noFill/>
          <a:ln/>
        </p:spPr>
        <p:txBody>
          <a:bodyPr wrap="none" lIns="0" tIns="0" rIns="0" bIns="0" rtlCol="0" anchor="t"/>
          <a:lstStyle/>
          <a:p>
            <a:pPr marL="0" indent="0" algn="l">
              <a:lnSpc>
                <a:spcPts val="1050"/>
              </a:lnSpc>
              <a:buNone/>
            </a:pPr>
            <a:r>
              <a:rPr lang="en-US" sz="850" b="1" dirty="0">
                <a:solidFill>
                  <a:srgbClr val="000000"/>
                </a:solidFill>
                <a:latin typeface="Inter Bold" pitchFamily="34" charset="0"/>
                <a:ea typeface="Inter Bold" pitchFamily="34" charset="-122"/>
                <a:cs typeface="Inter Bold" pitchFamily="34" charset="-120"/>
              </a:rPr>
              <a:t>Specific Reporting Obligations</a:t>
            </a:r>
            <a:endParaRPr lang="en-US" sz="850" dirty="0"/>
          </a:p>
        </p:txBody>
      </p:sp>
      <p:sp>
        <p:nvSpPr>
          <p:cNvPr id="29" name="Shape 26"/>
          <p:cNvSpPr/>
          <p:nvPr/>
        </p:nvSpPr>
        <p:spPr>
          <a:xfrm>
            <a:off x="4667399" y="1227013"/>
            <a:ext cx="1989758" cy="898847"/>
          </a:xfrm>
          <a:prstGeom prst="roundRect">
            <a:avLst>
              <a:gd name="adj" fmla="val 5087"/>
            </a:avLst>
          </a:prstGeom>
          <a:solidFill>
            <a:srgbClr val="FFFFFF"/>
          </a:solidFill>
          <a:ln w="9525">
            <a:solidFill>
              <a:srgbClr val="C0C1D7"/>
            </a:solidFill>
            <a:prstDash val="solid"/>
          </a:ln>
        </p:spPr>
        <p:txBody>
          <a:bodyPr/>
          <a:lstStyle/>
          <a:p>
            <a:endParaRPr lang="en-IN"/>
          </a:p>
        </p:txBody>
      </p:sp>
      <p:sp>
        <p:nvSpPr>
          <p:cNvPr id="30" name="Shape 27"/>
          <p:cNvSpPr/>
          <p:nvPr/>
        </p:nvSpPr>
        <p:spPr>
          <a:xfrm>
            <a:off x="4657874" y="1227013"/>
            <a:ext cx="38100" cy="898847"/>
          </a:xfrm>
          <a:prstGeom prst="roundRect">
            <a:avLst>
              <a:gd name="adj" fmla="val 81940"/>
            </a:avLst>
          </a:prstGeom>
          <a:solidFill>
            <a:srgbClr val="4950BC"/>
          </a:solidFill>
          <a:ln/>
        </p:spPr>
        <p:txBody>
          <a:bodyPr/>
          <a:lstStyle/>
          <a:p>
            <a:endParaRPr lang="en-IN"/>
          </a:p>
        </p:txBody>
      </p:sp>
      <p:sp>
        <p:nvSpPr>
          <p:cNvPr id="31" name="Text 28"/>
          <p:cNvSpPr/>
          <p:nvPr/>
        </p:nvSpPr>
        <p:spPr>
          <a:xfrm>
            <a:off x="4779764" y="1310804"/>
            <a:ext cx="107133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ADT-4 Filing (Clause xi)</a:t>
            </a:r>
            <a:endParaRPr lang="en-US" sz="700" dirty="0"/>
          </a:p>
        </p:txBody>
      </p:sp>
      <p:sp>
        <p:nvSpPr>
          <p:cNvPr id="32" name="Text 29"/>
          <p:cNvSpPr/>
          <p:nvPr/>
        </p:nvSpPr>
        <p:spPr>
          <a:xfrm>
            <a:off x="4779764" y="1471464"/>
            <a:ext cx="1793602" cy="475506"/>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any report under sub-section (12) of Section 143 of the Companies Act, 2013 has been filed by the auditors in Form ADT-4 as prescribed under Rule 13 of Companies (Audit and Auditors) Rules, 2014 with the Central Government.</a:t>
            </a:r>
            <a:endParaRPr lang="en-US" sz="550" dirty="0"/>
          </a:p>
        </p:txBody>
      </p:sp>
      <p:sp>
        <p:nvSpPr>
          <p:cNvPr id="33" name="Shape 30"/>
          <p:cNvSpPr/>
          <p:nvPr/>
        </p:nvSpPr>
        <p:spPr>
          <a:xfrm>
            <a:off x="6701656" y="1227013"/>
            <a:ext cx="1989758" cy="898847"/>
          </a:xfrm>
          <a:prstGeom prst="roundRect">
            <a:avLst>
              <a:gd name="adj" fmla="val 5087"/>
            </a:avLst>
          </a:prstGeom>
          <a:solidFill>
            <a:srgbClr val="FFFFFF"/>
          </a:solidFill>
          <a:ln w="9525">
            <a:solidFill>
              <a:srgbClr val="C0C1D7"/>
            </a:solidFill>
            <a:prstDash val="solid"/>
          </a:ln>
        </p:spPr>
        <p:txBody>
          <a:bodyPr/>
          <a:lstStyle/>
          <a:p>
            <a:endParaRPr lang="en-IN"/>
          </a:p>
        </p:txBody>
      </p:sp>
      <p:sp>
        <p:nvSpPr>
          <p:cNvPr id="34" name="Shape 31"/>
          <p:cNvSpPr/>
          <p:nvPr/>
        </p:nvSpPr>
        <p:spPr>
          <a:xfrm>
            <a:off x="6692131" y="1227013"/>
            <a:ext cx="38100" cy="898847"/>
          </a:xfrm>
          <a:prstGeom prst="roundRect">
            <a:avLst>
              <a:gd name="adj" fmla="val 81940"/>
            </a:avLst>
          </a:prstGeom>
          <a:solidFill>
            <a:srgbClr val="4950BC"/>
          </a:solidFill>
          <a:ln/>
        </p:spPr>
        <p:txBody>
          <a:bodyPr/>
          <a:lstStyle/>
          <a:p>
            <a:endParaRPr lang="en-IN"/>
          </a:p>
        </p:txBody>
      </p:sp>
      <p:sp>
        <p:nvSpPr>
          <p:cNvPr id="35" name="Text 32"/>
          <p:cNvSpPr/>
          <p:nvPr/>
        </p:nvSpPr>
        <p:spPr>
          <a:xfrm>
            <a:off x="6814021" y="1310804"/>
            <a:ext cx="1577653"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Consolidated FS — Clause xxi Only</a:t>
            </a:r>
            <a:endParaRPr lang="en-US" sz="700" dirty="0"/>
          </a:p>
        </p:txBody>
      </p:sp>
      <p:sp>
        <p:nvSpPr>
          <p:cNvPr id="36" name="Text 33"/>
          <p:cNvSpPr/>
          <p:nvPr/>
        </p:nvSpPr>
        <p:spPr>
          <a:xfrm>
            <a:off x="6814021" y="1471464"/>
            <a:ext cx="1793602" cy="570607"/>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2020 will not be applied with respect to the auditor's report on Consolidated Financial Statements except clause (xxi) of paragraph 3 — reporting requirements on qualifications or adverse remarks by the auditors in the CARO reports.</a:t>
            </a:r>
            <a:endParaRPr lang="en-US" sz="550" dirty="0"/>
          </a:p>
        </p:txBody>
      </p:sp>
      <p:sp>
        <p:nvSpPr>
          <p:cNvPr id="37" name="Shape 34"/>
          <p:cNvSpPr/>
          <p:nvPr/>
        </p:nvSpPr>
        <p:spPr>
          <a:xfrm>
            <a:off x="4667399" y="2170361"/>
            <a:ext cx="1989758" cy="993949"/>
          </a:xfrm>
          <a:prstGeom prst="roundRect">
            <a:avLst>
              <a:gd name="adj" fmla="val 4600"/>
            </a:avLst>
          </a:prstGeom>
          <a:solidFill>
            <a:srgbClr val="FFFFFF"/>
          </a:solidFill>
          <a:ln w="9525">
            <a:solidFill>
              <a:srgbClr val="C0C1D7"/>
            </a:solidFill>
            <a:prstDash val="solid"/>
          </a:ln>
        </p:spPr>
        <p:txBody>
          <a:bodyPr/>
          <a:lstStyle/>
          <a:p>
            <a:endParaRPr lang="en-IN"/>
          </a:p>
        </p:txBody>
      </p:sp>
      <p:sp>
        <p:nvSpPr>
          <p:cNvPr id="38" name="Shape 35"/>
          <p:cNvSpPr/>
          <p:nvPr/>
        </p:nvSpPr>
        <p:spPr>
          <a:xfrm>
            <a:off x="4657874" y="2170361"/>
            <a:ext cx="38100" cy="993949"/>
          </a:xfrm>
          <a:prstGeom prst="roundRect">
            <a:avLst>
              <a:gd name="adj" fmla="val 81940"/>
            </a:avLst>
          </a:prstGeom>
          <a:solidFill>
            <a:srgbClr val="4950BC"/>
          </a:solidFill>
          <a:ln/>
        </p:spPr>
        <p:txBody>
          <a:bodyPr/>
          <a:lstStyle/>
          <a:p>
            <a:endParaRPr lang="en-IN"/>
          </a:p>
        </p:txBody>
      </p:sp>
      <p:sp>
        <p:nvSpPr>
          <p:cNvPr id="39" name="Text 36"/>
          <p:cNvSpPr/>
          <p:nvPr/>
        </p:nvSpPr>
        <p:spPr>
          <a:xfrm>
            <a:off x="4779764" y="2254151"/>
            <a:ext cx="123996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Going Concern (Clause xix)</a:t>
            </a:r>
            <a:endParaRPr lang="en-US" sz="700" dirty="0"/>
          </a:p>
        </p:txBody>
      </p:sp>
      <p:sp>
        <p:nvSpPr>
          <p:cNvPr id="40" name="Text 37"/>
          <p:cNvSpPr/>
          <p:nvPr/>
        </p:nvSpPr>
        <p:spPr>
          <a:xfrm>
            <a:off x="4779764" y="2414811"/>
            <a:ext cx="1793602" cy="665708"/>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 must assess the existence of any material uncertainty on the date of the audit report by evaluating the ageing report, financial ratios, expected dates of realisation of financial assets and payment of liabilities, and must provide an opinion on whether the company can meet its liabilities as they fall due.</a:t>
            </a:r>
            <a:endParaRPr lang="en-US" sz="550" dirty="0"/>
          </a:p>
        </p:txBody>
      </p:sp>
      <p:sp>
        <p:nvSpPr>
          <p:cNvPr id="41" name="Shape 38"/>
          <p:cNvSpPr/>
          <p:nvPr/>
        </p:nvSpPr>
        <p:spPr>
          <a:xfrm>
            <a:off x="6701656" y="2170361"/>
            <a:ext cx="1989758" cy="993949"/>
          </a:xfrm>
          <a:prstGeom prst="roundRect">
            <a:avLst>
              <a:gd name="adj" fmla="val 4600"/>
            </a:avLst>
          </a:prstGeom>
          <a:solidFill>
            <a:srgbClr val="FFFFFF"/>
          </a:solidFill>
          <a:ln w="9525">
            <a:solidFill>
              <a:srgbClr val="C0C1D7"/>
            </a:solidFill>
            <a:prstDash val="solid"/>
          </a:ln>
        </p:spPr>
        <p:txBody>
          <a:bodyPr/>
          <a:lstStyle/>
          <a:p>
            <a:endParaRPr lang="en-IN"/>
          </a:p>
        </p:txBody>
      </p:sp>
      <p:sp>
        <p:nvSpPr>
          <p:cNvPr id="42" name="Shape 39"/>
          <p:cNvSpPr/>
          <p:nvPr/>
        </p:nvSpPr>
        <p:spPr>
          <a:xfrm>
            <a:off x="6692131" y="2170361"/>
            <a:ext cx="38100" cy="993949"/>
          </a:xfrm>
          <a:prstGeom prst="roundRect">
            <a:avLst>
              <a:gd name="adj" fmla="val 81940"/>
            </a:avLst>
          </a:prstGeom>
          <a:solidFill>
            <a:srgbClr val="4950BC"/>
          </a:solidFill>
          <a:ln/>
        </p:spPr>
        <p:txBody>
          <a:bodyPr/>
          <a:lstStyle/>
          <a:p>
            <a:endParaRPr lang="en-IN"/>
          </a:p>
        </p:txBody>
      </p:sp>
      <p:sp>
        <p:nvSpPr>
          <p:cNvPr id="43" name="Text 40"/>
          <p:cNvSpPr/>
          <p:nvPr/>
        </p:nvSpPr>
        <p:spPr>
          <a:xfrm>
            <a:off x="6814021" y="2254151"/>
            <a:ext cx="153583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Cross-Referencing in Main Report</a:t>
            </a:r>
            <a:endParaRPr lang="en-US" sz="700" dirty="0"/>
          </a:p>
        </p:txBody>
      </p:sp>
      <p:sp>
        <p:nvSpPr>
          <p:cNvPr id="44" name="Text 41"/>
          <p:cNvSpPr/>
          <p:nvPr/>
        </p:nvSpPr>
        <p:spPr>
          <a:xfrm>
            <a:off x="6814021" y="2414811"/>
            <a:ext cx="1793602"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procedures often overlap with substantive audit procedures. Cross-reference CARO working papers to the relevant sections of the main audit file to avoid duplication and ensure consistency.</a:t>
            </a:r>
            <a:endParaRPr lang="en-US" sz="550" dirty="0"/>
          </a:p>
        </p:txBody>
      </p:sp>
      <p:sp>
        <p:nvSpPr>
          <p:cNvPr id="45" name="Shape 42"/>
          <p:cNvSpPr/>
          <p:nvPr/>
        </p:nvSpPr>
        <p:spPr>
          <a:xfrm>
            <a:off x="4667399" y="3214390"/>
            <a:ext cx="4024015" cy="425500"/>
          </a:xfrm>
          <a:prstGeom prst="roundRect">
            <a:avLst>
              <a:gd name="adj" fmla="val 7337"/>
            </a:avLst>
          </a:prstGeom>
          <a:solidFill>
            <a:srgbClr val="FFB3B4"/>
          </a:solidFill>
          <a:ln/>
        </p:spPr>
        <p:txBody>
          <a:bodyPr/>
          <a:lstStyle/>
          <a:p>
            <a:endParaRPr lang="en-IN"/>
          </a:p>
        </p:txBody>
      </p:sp>
      <p:pic>
        <p:nvPicPr>
          <p:cNvPr id="46" name="Image 1" descr="preencoded.png"/>
          <p:cNvPicPr>
            <a:picLocks noChangeAspect="1"/>
          </p:cNvPicPr>
          <p:nvPr/>
        </p:nvPicPr>
        <p:blipFill>
          <a:blip r:embed="rId5"/>
          <a:stretch>
            <a:fillRect/>
          </a:stretch>
        </p:blipFill>
        <p:spPr>
          <a:xfrm>
            <a:off x="4741664" y="3313584"/>
            <a:ext cx="92869" cy="74265"/>
          </a:xfrm>
          <a:prstGeom prst="rect">
            <a:avLst/>
          </a:prstGeom>
        </p:spPr>
      </p:pic>
      <p:sp>
        <p:nvSpPr>
          <p:cNvPr id="47" name="Text 43"/>
          <p:cNvSpPr/>
          <p:nvPr/>
        </p:nvSpPr>
        <p:spPr>
          <a:xfrm>
            <a:off x="4908798" y="3277419"/>
            <a:ext cx="3708350" cy="285304"/>
          </a:xfrm>
          <a:prstGeom prst="rect">
            <a:avLst/>
          </a:prstGeom>
          <a:noFill/>
          <a:ln/>
        </p:spPr>
        <p:txBody>
          <a:bodyPr wrap="square" lIns="0" tIns="0" rIns="0" bIns="0" rtlCol="0" anchor="t"/>
          <a:lstStyle/>
          <a:p>
            <a:pPr marL="0" indent="0" algn="l">
              <a:lnSpc>
                <a:spcPts val="700"/>
              </a:lnSpc>
              <a:buNone/>
            </a:pPr>
            <a:r>
              <a:rPr lang="en-US" sz="550" b="1" dirty="0">
                <a:solidFill>
                  <a:srgbClr val="000000"/>
                </a:solidFill>
                <a:latin typeface="Inter" pitchFamily="34" charset="0"/>
                <a:ea typeface="Inter" pitchFamily="34" charset="-122"/>
                <a:cs typeface="Inter" pitchFamily="34" charset="-120"/>
              </a:rPr>
              <a:t>Critical Reminder:</a:t>
            </a:r>
            <a:r>
              <a:rPr lang="en-US" sz="550" dirty="0">
                <a:solidFill>
                  <a:srgbClr val="000000"/>
                </a:solidFill>
                <a:latin typeface="Inter" pitchFamily="34" charset="0"/>
                <a:ea typeface="Inter" pitchFamily="34" charset="-122"/>
                <a:cs typeface="Inter" pitchFamily="34" charset="-120"/>
              </a:rPr>
              <a:t> The auditor who treats CARO as a last-minute, post-audit documentation exercise will produce poor-quality work and face regulatory risk. CARO procedures must be integrated into the audit plan from the outset.</a:t>
            </a:r>
            <a:endParaRPr lang="en-US" sz="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4396</Words>
  <Application>Microsoft Office PowerPoint</Application>
  <PresentationFormat>On-screen Show (16:9)</PresentationFormat>
  <Paragraphs>264</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Inter Bold</vt:lpstr>
      <vt:lpstr>Bodoni MT</vt:lpstr>
      <vt:lpstr>Arial</vt:lpstr>
      <vt:lpstr>Calibri</vt:lpstr>
      <vt:lpstr>Inter Light</vt:lpstr>
      <vt:lpstr>Inter</vt:lpstr>
      <vt:lpstr>Source Sans Pro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Amit Hundia</dc:creator>
  <cp:lastModifiedBy>Amit Hundia</cp:lastModifiedBy>
  <cp:revision>15</cp:revision>
  <dcterms:created xsi:type="dcterms:W3CDTF">2026-05-07T19:11:38Z</dcterms:created>
  <dcterms:modified xsi:type="dcterms:W3CDTF">2026-05-08T04:47:20Z</dcterms:modified>
</cp:coreProperties>
</file>